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80"/>
  </p:notesMasterIdLst>
  <p:sldIdLst>
    <p:sldId id="290" r:id="rId2"/>
    <p:sldId id="264" r:id="rId3"/>
    <p:sldId id="552" r:id="rId4"/>
    <p:sldId id="475" r:id="rId5"/>
    <p:sldId id="476" r:id="rId6"/>
    <p:sldId id="477" r:id="rId7"/>
    <p:sldId id="478" r:id="rId8"/>
    <p:sldId id="479" r:id="rId9"/>
    <p:sldId id="480" r:id="rId10"/>
    <p:sldId id="481" r:id="rId11"/>
    <p:sldId id="482" r:id="rId12"/>
    <p:sldId id="483" r:id="rId13"/>
    <p:sldId id="484" r:id="rId14"/>
    <p:sldId id="485" r:id="rId15"/>
    <p:sldId id="486" r:id="rId16"/>
    <p:sldId id="488" r:id="rId17"/>
    <p:sldId id="489" r:id="rId18"/>
    <p:sldId id="490" r:id="rId19"/>
    <p:sldId id="491" r:id="rId20"/>
    <p:sldId id="492" r:id="rId21"/>
    <p:sldId id="493" r:id="rId22"/>
    <p:sldId id="494" r:id="rId23"/>
    <p:sldId id="495" r:id="rId24"/>
    <p:sldId id="496" r:id="rId25"/>
    <p:sldId id="497" r:id="rId26"/>
    <p:sldId id="498" r:id="rId27"/>
    <p:sldId id="499" r:id="rId28"/>
    <p:sldId id="500" r:id="rId29"/>
    <p:sldId id="501" r:id="rId30"/>
    <p:sldId id="502" r:id="rId31"/>
    <p:sldId id="503" r:id="rId32"/>
    <p:sldId id="504" r:id="rId33"/>
    <p:sldId id="505" r:id="rId34"/>
    <p:sldId id="506" r:id="rId35"/>
    <p:sldId id="507" r:id="rId36"/>
    <p:sldId id="508" r:id="rId37"/>
    <p:sldId id="509" r:id="rId38"/>
    <p:sldId id="510" r:id="rId39"/>
    <p:sldId id="511" r:id="rId40"/>
    <p:sldId id="512" r:id="rId41"/>
    <p:sldId id="513" r:id="rId42"/>
    <p:sldId id="514" r:id="rId43"/>
    <p:sldId id="515" r:id="rId44"/>
    <p:sldId id="516" r:id="rId45"/>
    <p:sldId id="517" r:id="rId46"/>
    <p:sldId id="518" r:id="rId47"/>
    <p:sldId id="519" r:id="rId48"/>
    <p:sldId id="520" r:id="rId49"/>
    <p:sldId id="521" r:id="rId50"/>
    <p:sldId id="522" r:id="rId51"/>
    <p:sldId id="523" r:id="rId52"/>
    <p:sldId id="524" r:id="rId53"/>
    <p:sldId id="525" r:id="rId54"/>
    <p:sldId id="526" r:id="rId55"/>
    <p:sldId id="527" r:id="rId56"/>
    <p:sldId id="528" r:id="rId57"/>
    <p:sldId id="529" r:id="rId58"/>
    <p:sldId id="530" r:id="rId59"/>
    <p:sldId id="531" r:id="rId60"/>
    <p:sldId id="532" r:id="rId61"/>
    <p:sldId id="533" r:id="rId62"/>
    <p:sldId id="534" r:id="rId63"/>
    <p:sldId id="535" r:id="rId64"/>
    <p:sldId id="536" r:id="rId65"/>
    <p:sldId id="537" r:id="rId66"/>
    <p:sldId id="538" r:id="rId67"/>
    <p:sldId id="542" r:id="rId68"/>
    <p:sldId id="543" r:id="rId69"/>
    <p:sldId id="544" r:id="rId70"/>
    <p:sldId id="545" r:id="rId71"/>
    <p:sldId id="546" r:id="rId72"/>
    <p:sldId id="547" r:id="rId73"/>
    <p:sldId id="548" r:id="rId74"/>
    <p:sldId id="549" r:id="rId75"/>
    <p:sldId id="550" r:id="rId76"/>
    <p:sldId id="551" r:id="rId77"/>
    <p:sldId id="263" r:id="rId78"/>
    <p:sldId id="471" r:id="rId79"/>
  </p:sldIdLst>
  <p:sldSz cx="14630400" cy="8229600"/>
  <p:notesSz cx="6858000" cy="9236075"/>
  <p:defaultTextStyle>
    <a:defPPr>
      <a:defRPr lang="en-US"/>
    </a:defPPr>
    <a:lvl1pPr algn="l" defTabSz="652463" rtl="0" eaLnBrk="0" fontAlgn="base" hangingPunct="0">
      <a:spcBef>
        <a:spcPct val="0"/>
      </a:spcBef>
      <a:spcAft>
        <a:spcPct val="0"/>
      </a:spcAft>
      <a:defRPr sz="2600" kern="1200">
        <a:solidFill>
          <a:schemeClr val="tx1"/>
        </a:solidFill>
        <a:latin typeface="Calibri" panose="020F0502020204030204" pitchFamily="34" charset="0"/>
        <a:ea typeface="+mn-ea"/>
        <a:cs typeface="+mn-cs"/>
      </a:defRPr>
    </a:lvl1pPr>
    <a:lvl2pPr marL="652463" indent="-195263" algn="l" defTabSz="652463" rtl="0" eaLnBrk="0" fontAlgn="base" hangingPunct="0">
      <a:spcBef>
        <a:spcPct val="0"/>
      </a:spcBef>
      <a:spcAft>
        <a:spcPct val="0"/>
      </a:spcAft>
      <a:defRPr sz="2600" kern="1200">
        <a:solidFill>
          <a:schemeClr val="tx1"/>
        </a:solidFill>
        <a:latin typeface="Calibri" panose="020F0502020204030204" pitchFamily="34" charset="0"/>
        <a:ea typeface="+mn-ea"/>
        <a:cs typeface="+mn-cs"/>
      </a:defRPr>
    </a:lvl2pPr>
    <a:lvl3pPr marL="1304925" indent="-390525" algn="l" defTabSz="652463" rtl="0" eaLnBrk="0" fontAlgn="base" hangingPunct="0">
      <a:spcBef>
        <a:spcPct val="0"/>
      </a:spcBef>
      <a:spcAft>
        <a:spcPct val="0"/>
      </a:spcAft>
      <a:defRPr sz="2600" kern="1200">
        <a:solidFill>
          <a:schemeClr val="tx1"/>
        </a:solidFill>
        <a:latin typeface="Calibri" panose="020F0502020204030204" pitchFamily="34" charset="0"/>
        <a:ea typeface="+mn-ea"/>
        <a:cs typeface="+mn-cs"/>
      </a:defRPr>
    </a:lvl3pPr>
    <a:lvl4pPr marL="1958975" indent="-587375" algn="l" defTabSz="652463" rtl="0" eaLnBrk="0" fontAlgn="base" hangingPunct="0">
      <a:spcBef>
        <a:spcPct val="0"/>
      </a:spcBef>
      <a:spcAft>
        <a:spcPct val="0"/>
      </a:spcAft>
      <a:defRPr sz="2600" kern="1200">
        <a:solidFill>
          <a:schemeClr val="tx1"/>
        </a:solidFill>
        <a:latin typeface="Calibri" panose="020F0502020204030204" pitchFamily="34" charset="0"/>
        <a:ea typeface="+mn-ea"/>
        <a:cs typeface="+mn-cs"/>
      </a:defRPr>
    </a:lvl4pPr>
    <a:lvl5pPr marL="2611438" indent="-782638" algn="l" defTabSz="652463" rtl="0" eaLnBrk="0" fontAlgn="base" hangingPunct="0">
      <a:spcBef>
        <a:spcPct val="0"/>
      </a:spcBef>
      <a:spcAft>
        <a:spcPct val="0"/>
      </a:spcAft>
      <a:defRPr sz="2600" kern="1200">
        <a:solidFill>
          <a:schemeClr val="tx1"/>
        </a:solidFill>
        <a:latin typeface="Calibri" panose="020F0502020204030204" pitchFamily="34" charset="0"/>
        <a:ea typeface="+mn-ea"/>
        <a:cs typeface="+mn-cs"/>
      </a:defRPr>
    </a:lvl5pPr>
    <a:lvl6pPr marL="2286000" algn="l" defTabSz="914400" rtl="0" eaLnBrk="1" latinLnBrk="0" hangingPunct="1">
      <a:defRPr sz="2600" kern="1200">
        <a:solidFill>
          <a:schemeClr val="tx1"/>
        </a:solidFill>
        <a:latin typeface="Calibri" panose="020F0502020204030204" pitchFamily="34" charset="0"/>
        <a:ea typeface="+mn-ea"/>
        <a:cs typeface="+mn-cs"/>
      </a:defRPr>
    </a:lvl6pPr>
    <a:lvl7pPr marL="2743200" algn="l" defTabSz="914400" rtl="0" eaLnBrk="1" latinLnBrk="0" hangingPunct="1">
      <a:defRPr sz="2600" kern="1200">
        <a:solidFill>
          <a:schemeClr val="tx1"/>
        </a:solidFill>
        <a:latin typeface="Calibri" panose="020F0502020204030204" pitchFamily="34" charset="0"/>
        <a:ea typeface="+mn-ea"/>
        <a:cs typeface="+mn-cs"/>
      </a:defRPr>
    </a:lvl7pPr>
    <a:lvl8pPr marL="3200400" algn="l" defTabSz="914400" rtl="0" eaLnBrk="1" latinLnBrk="0" hangingPunct="1">
      <a:defRPr sz="2600" kern="1200">
        <a:solidFill>
          <a:schemeClr val="tx1"/>
        </a:solidFill>
        <a:latin typeface="Calibri" panose="020F0502020204030204" pitchFamily="34" charset="0"/>
        <a:ea typeface="+mn-ea"/>
        <a:cs typeface="+mn-cs"/>
      </a:defRPr>
    </a:lvl8pPr>
    <a:lvl9pPr marL="3657600" algn="l" defTabSz="914400" rtl="0" eaLnBrk="1" latinLnBrk="0" hangingPunct="1">
      <a:defRPr sz="2600" kern="1200">
        <a:solidFill>
          <a:schemeClr val="tx1"/>
        </a:solidFill>
        <a:latin typeface="Calibri" panose="020F0502020204030204" pitchFamily="34" charset="0"/>
        <a:ea typeface="+mn-ea"/>
        <a:cs typeface="+mn-cs"/>
      </a:defRPr>
    </a:lvl9pPr>
  </p:defaultTextStyle>
  <p:extLst>
    <p:ext uri="{EFAFB233-063F-42B5-8137-9DF3F51BA10A}">
      <p15:sldGuideLst xmlns:p15="http://schemas.microsoft.com/office/powerpoint/2012/main">
        <p15:guide id="1" orient="horz" pos="2592">
          <p15:clr>
            <a:srgbClr val="A4A3A4"/>
          </p15:clr>
        </p15:guide>
        <p15:guide id="2" pos="460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9B530"/>
    <a:srgbClr val="157F3E"/>
    <a:srgbClr val="074282"/>
    <a:srgbClr val="E7EAED"/>
    <a:srgbClr val="EEE92E"/>
    <a:srgbClr val="7ABE3F"/>
    <a:srgbClr val="149D47"/>
    <a:srgbClr val="B13B3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snapToObjects="1">
      <p:cViewPr varScale="1">
        <p:scale>
          <a:sx n="70" d="100"/>
          <a:sy n="70" d="100"/>
        </p:scale>
        <p:origin x="600" y="38"/>
      </p:cViewPr>
      <p:guideLst>
        <p:guide orient="horz" pos="2592"/>
        <p:guide pos="4608"/>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6355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63550"/>
          </a:xfrm>
          <a:prstGeom prst="rect">
            <a:avLst/>
          </a:prstGeom>
        </p:spPr>
        <p:txBody>
          <a:bodyPr vert="horz" lIns="91440" tIns="45720" rIns="91440" bIns="45720" rtlCol="0"/>
          <a:lstStyle>
            <a:lvl1pPr algn="r">
              <a:defRPr sz="1200"/>
            </a:lvl1pPr>
          </a:lstStyle>
          <a:p>
            <a:fld id="{FF22AA4E-6BE0-4740-9C54-8EBAD584A57F}" type="datetimeFigureOut">
              <a:rPr lang="en-US" smtClean="0"/>
              <a:t>3/5/2017</a:t>
            </a:fld>
            <a:endParaRPr lang="en-US"/>
          </a:p>
        </p:txBody>
      </p:sp>
      <p:sp>
        <p:nvSpPr>
          <p:cNvPr id="4" name="Slide Image Placeholder 3"/>
          <p:cNvSpPr>
            <a:spLocks noGrp="1" noRot="1" noChangeAspect="1"/>
          </p:cNvSpPr>
          <p:nvPr>
            <p:ph type="sldImg" idx="2"/>
          </p:nvPr>
        </p:nvSpPr>
        <p:spPr>
          <a:xfrm>
            <a:off x="658813" y="1154113"/>
            <a:ext cx="5540375" cy="311785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45000"/>
            <a:ext cx="5486400" cy="3636963"/>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772525"/>
            <a:ext cx="2971800" cy="46355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772525"/>
            <a:ext cx="2971800" cy="463550"/>
          </a:xfrm>
          <a:prstGeom prst="rect">
            <a:avLst/>
          </a:prstGeom>
        </p:spPr>
        <p:txBody>
          <a:bodyPr vert="horz" lIns="91440" tIns="45720" rIns="91440" bIns="45720" rtlCol="0" anchor="b"/>
          <a:lstStyle>
            <a:lvl1pPr algn="r">
              <a:defRPr sz="1200"/>
            </a:lvl1pPr>
          </a:lstStyle>
          <a:p>
            <a:fld id="{274BBBC6-A076-4CD5-AD1F-AE5F7B26887B}" type="slidenum">
              <a:rPr lang="en-US" smtClean="0"/>
              <a:t>‹#›</a:t>
            </a:fld>
            <a:endParaRPr lang="en-US"/>
          </a:p>
        </p:txBody>
      </p:sp>
    </p:spTree>
    <p:extLst>
      <p:ext uri="{BB962C8B-B14F-4D97-AF65-F5344CB8AC3E}">
        <p14:creationId xmlns:p14="http://schemas.microsoft.com/office/powerpoint/2010/main" val="215214269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E654A2F-E22D-4B02-B28A-B49A33F26134}" type="slidenum">
              <a:rPr lang="en-US" altLang="en-US"/>
              <a:pPr/>
              <a:t>4</a:t>
            </a:fld>
            <a:endParaRPr lang="en-US" altLang="en-US"/>
          </a:p>
        </p:txBody>
      </p:sp>
      <p:sp>
        <p:nvSpPr>
          <p:cNvPr id="575490" name="Rectangle 2"/>
          <p:cNvSpPr>
            <a:spLocks noGrp="1" noRot="1" noChangeAspect="1" noChangeArrowheads="1" noTextEdit="1"/>
          </p:cNvSpPr>
          <p:nvPr>
            <p:ph type="sldImg"/>
          </p:nvPr>
        </p:nvSpPr>
        <p:spPr>
          <a:ln/>
        </p:spPr>
      </p:sp>
      <p:sp>
        <p:nvSpPr>
          <p:cNvPr id="575491" name="Rectangle 3"/>
          <p:cNvSpPr>
            <a:spLocks noGrp="1" noChangeArrowheads="1"/>
          </p:cNvSpPr>
          <p:nvPr>
            <p:ph type="body" idx="1"/>
          </p:nvPr>
        </p:nvSpPr>
        <p:spPr/>
        <p:txBody>
          <a:bodyPr/>
          <a:lstStyle/>
          <a:p>
            <a:r>
              <a:rPr lang="en-US" altLang="en-US"/>
              <a:t>The T-P segment established the iso-electric line</a:t>
            </a:r>
          </a:p>
          <a:p>
            <a:endParaRPr lang="en-US" altLang="en-US"/>
          </a:p>
          <a:p>
            <a:r>
              <a:rPr lang="en-US" altLang="en-US"/>
              <a:t>P-R Interval is a good substitute</a:t>
            </a:r>
          </a:p>
          <a:p>
            <a:endParaRPr lang="en-US" altLang="en-US"/>
          </a:p>
          <a:p>
            <a:endParaRPr lang="en-US" altLang="en-US"/>
          </a:p>
        </p:txBody>
      </p:sp>
    </p:spTree>
    <p:extLst>
      <p:ext uri="{BB962C8B-B14F-4D97-AF65-F5344CB8AC3E}">
        <p14:creationId xmlns:p14="http://schemas.microsoft.com/office/powerpoint/2010/main" val="40429666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962966B-6046-487B-8317-B2ED8BE4A43F}" type="slidenum">
              <a:rPr lang="en-US" altLang="en-US"/>
              <a:pPr/>
              <a:t>13</a:t>
            </a:fld>
            <a:endParaRPr lang="en-US" altLang="en-US"/>
          </a:p>
        </p:txBody>
      </p:sp>
      <p:sp>
        <p:nvSpPr>
          <p:cNvPr id="593922" name="Rectangle 2"/>
          <p:cNvSpPr>
            <a:spLocks noGrp="1" noRot="1" noChangeAspect="1" noChangeArrowheads="1" noTextEdit="1"/>
          </p:cNvSpPr>
          <p:nvPr>
            <p:ph type="sldImg"/>
          </p:nvPr>
        </p:nvSpPr>
        <p:spPr>
          <a:ln/>
        </p:spPr>
      </p:sp>
      <p:sp>
        <p:nvSpPr>
          <p:cNvPr id="59392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9381393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51B561-FE85-4B77-93DE-38BD0FEEC660}" type="slidenum">
              <a:rPr lang="en-US" altLang="en-US"/>
              <a:pPr/>
              <a:t>14</a:t>
            </a:fld>
            <a:endParaRPr lang="en-US" altLang="en-US"/>
          </a:p>
        </p:txBody>
      </p:sp>
      <p:sp>
        <p:nvSpPr>
          <p:cNvPr id="539650" name="Rectangle 2"/>
          <p:cNvSpPr>
            <a:spLocks noGrp="1" noRot="1" noChangeAspect="1" noChangeArrowheads="1" noTextEdit="1"/>
          </p:cNvSpPr>
          <p:nvPr>
            <p:ph type="sldImg"/>
          </p:nvPr>
        </p:nvSpPr>
        <p:spPr>
          <a:ln/>
        </p:spPr>
      </p:sp>
      <p:sp>
        <p:nvSpPr>
          <p:cNvPr id="539651" name="Rectangle 3"/>
          <p:cNvSpPr>
            <a:spLocks noGrp="1" noChangeArrowheads="1"/>
          </p:cNvSpPr>
          <p:nvPr>
            <p:ph type="body" idx="1"/>
          </p:nvPr>
        </p:nvSpPr>
        <p:spPr/>
        <p:txBody>
          <a:bodyPr/>
          <a:lstStyle/>
          <a:p>
            <a:r>
              <a:rPr lang="en-US" altLang="en-US" sz="1000">
                <a:effectLst>
                  <a:outerShdw blurRad="38100" dist="38100" dir="2700000" algn="tl">
                    <a:srgbClr val="C0C0C0"/>
                  </a:outerShdw>
                </a:effectLst>
              </a:rPr>
              <a:t>“</a:t>
            </a:r>
            <a:r>
              <a:rPr lang="en-US" altLang="en-US" sz="1000">
                <a:solidFill>
                  <a:srgbClr val="FFFF00"/>
                </a:solidFill>
                <a:effectLst>
                  <a:outerShdw blurRad="38100" dist="38100" dir="2700000" algn="tl">
                    <a:srgbClr val="C0C0C0"/>
                  </a:outerShdw>
                </a:effectLst>
              </a:rPr>
              <a:t>Facing leads</a:t>
            </a:r>
            <a:r>
              <a:rPr lang="en-US" altLang="en-US" sz="1000">
                <a:effectLst>
                  <a:outerShdw blurRad="38100" dist="38100" dir="2700000" algn="tl">
                    <a:srgbClr val="C0C0C0"/>
                  </a:outerShdw>
                </a:effectLst>
              </a:rPr>
              <a:t>” are leads facing a electrical vector, </a:t>
            </a:r>
            <a:r>
              <a:rPr lang="en-US" altLang="en-US" sz="1000">
                <a:solidFill>
                  <a:srgbClr val="FFFF00"/>
                </a:solidFill>
                <a:effectLst>
                  <a:outerShdw blurRad="38100" dist="38100" dir="2700000" algn="tl">
                    <a:srgbClr val="C0C0C0"/>
                  </a:outerShdw>
                </a:effectLst>
              </a:rPr>
              <a:t>“opposite leads”</a:t>
            </a:r>
            <a:r>
              <a:rPr lang="en-US" altLang="en-US" sz="1000">
                <a:effectLst>
                  <a:outerShdw blurRad="38100" dist="38100" dir="2700000" algn="tl">
                    <a:srgbClr val="C0C0C0"/>
                  </a:outerShdw>
                </a:effectLst>
              </a:rPr>
              <a:t> are facing away.</a:t>
            </a:r>
          </a:p>
          <a:p>
            <a:r>
              <a:rPr lang="en-US" altLang="en-US" sz="1000">
                <a:solidFill>
                  <a:srgbClr val="FFFF00"/>
                </a:solidFill>
                <a:effectLst>
                  <a:outerShdw blurRad="38100" dist="38100" dir="2700000" algn="tl">
                    <a:srgbClr val="C0C0C0"/>
                  </a:outerShdw>
                </a:effectLst>
              </a:rPr>
              <a:t>Reciprocal leads</a:t>
            </a:r>
            <a:r>
              <a:rPr lang="en-US" altLang="en-US" sz="1000">
                <a:effectLst>
                  <a:outerShdw blurRad="38100" dist="38100" dir="2700000" algn="tl">
                    <a:srgbClr val="C0C0C0"/>
                  </a:outerShdw>
                </a:effectLst>
              </a:rPr>
              <a:t> are mirror images of one another:</a:t>
            </a:r>
          </a:p>
          <a:p>
            <a:r>
              <a:rPr lang="en-US" altLang="en-US" sz="1000">
                <a:effectLst>
                  <a:outerShdw blurRad="38100" dist="38100" dir="2700000" algn="tl">
                    <a:srgbClr val="C0C0C0"/>
                  </a:outerShdw>
                </a:effectLst>
              </a:rPr>
              <a:t>          </a:t>
            </a:r>
            <a:r>
              <a:rPr lang="en-US" altLang="en-US" sz="1000">
                <a:solidFill>
                  <a:srgbClr val="FFFF00"/>
                </a:solidFill>
                <a:effectLst>
                  <a:outerShdw blurRad="38100" dist="38100" dir="2700000" algn="tl">
                    <a:srgbClr val="C0C0C0"/>
                  </a:outerShdw>
                </a:effectLst>
              </a:rPr>
              <a:t>I, AVL, V5, V6</a:t>
            </a:r>
            <a:r>
              <a:rPr lang="en-US" altLang="en-US" sz="1000">
                <a:effectLst>
                  <a:outerShdw blurRad="38100" dist="38100" dir="2700000" algn="tl">
                    <a:srgbClr val="C0C0C0"/>
                  </a:outerShdw>
                </a:effectLst>
              </a:rPr>
              <a:t>  </a:t>
            </a:r>
            <a:r>
              <a:rPr lang="en-US" altLang="en-US" sz="1000">
                <a:solidFill>
                  <a:srgbClr val="FFFFFF"/>
                </a:solidFill>
                <a:effectLst>
                  <a:outerShdw blurRad="38100" dist="38100" dir="2700000" algn="tl">
                    <a:srgbClr val="C0C0C0"/>
                  </a:outerShdw>
                </a:effectLst>
              </a:rPr>
              <a:t>and</a:t>
            </a:r>
            <a:r>
              <a:rPr lang="en-US" altLang="en-US" sz="1000">
                <a:effectLst>
                  <a:outerShdw blurRad="38100" dist="38100" dir="2700000" algn="tl">
                    <a:srgbClr val="C0C0C0"/>
                  </a:outerShdw>
                </a:effectLst>
              </a:rPr>
              <a:t> </a:t>
            </a:r>
            <a:r>
              <a:rPr lang="en-US" altLang="en-US" sz="1000">
                <a:solidFill>
                  <a:srgbClr val="FFFF00"/>
                </a:solidFill>
                <a:effectLst>
                  <a:outerShdw blurRad="38100" dist="38100" dir="2700000" algn="tl">
                    <a:srgbClr val="C0C0C0"/>
                  </a:outerShdw>
                </a:effectLst>
              </a:rPr>
              <a:t>II, III, AVF</a:t>
            </a:r>
          </a:p>
          <a:p>
            <a:r>
              <a:rPr lang="en-US" altLang="en-US" sz="1000">
                <a:solidFill>
                  <a:srgbClr val="FFFF00"/>
                </a:solidFill>
                <a:effectLst>
                  <a:outerShdw blurRad="38100" dist="38100" dir="2700000" algn="tl">
                    <a:srgbClr val="C0C0C0"/>
                  </a:outerShdw>
                </a:effectLst>
              </a:rPr>
              <a:t>           (</a:t>
            </a:r>
            <a:r>
              <a:rPr lang="en-US" altLang="en-US" sz="1000">
                <a:solidFill>
                  <a:srgbClr val="66FF33"/>
                </a:solidFill>
                <a:effectLst>
                  <a:outerShdw blurRad="38100" dist="38100" dir="2700000" algn="tl">
                    <a:srgbClr val="C0C0C0"/>
                  </a:outerShdw>
                </a:effectLst>
              </a:rPr>
              <a:t>AVL important early reciprocal indicator of </a:t>
            </a:r>
          </a:p>
          <a:p>
            <a:r>
              <a:rPr lang="en-US" altLang="en-US" sz="1000">
                <a:solidFill>
                  <a:srgbClr val="66FF33"/>
                </a:solidFill>
                <a:effectLst>
                  <a:outerShdw blurRad="38100" dist="38100" dir="2700000" algn="tl">
                    <a:srgbClr val="C0C0C0"/>
                  </a:outerShdw>
                </a:effectLst>
              </a:rPr>
              <a:t>             inferior injury….“AV check mark”</a:t>
            </a:r>
            <a:r>
              <a:rPr lang="en-US" altLang="en-US" sz="1000">
                <a:solidFill>
                  <a:srgbClr val="FFFF00"/>
                </a:solidFill>
                <a:effectLst>
                  <a:outerShdw blurRad="38100" dist="38100" dir="2700000" algn="tl">
                    <a:srgbClr val="C0C0C0"/>
                  </a:outerShdw>
                </a:effectLst>
              </a:rPr>
              <a:t>)</a:t>
            </a:r>
          </a:p>
          <a:p>
            <a:r>
              <a:rPr lang="en-US" altLang="en-US" sz="1000">
                <a:effectLst>
                  <a:outerShdw blurRad="38100" dist="38100" dir="2700000" algn="tl">
                    <a:srgbClr val="C0C0C0"/>
                  </a:outerShdw>
                </a:effectLst>
              </a:rPr>
              <a:t>          </a:t>
            </a:r>
            <a:r>
              <a:rPr lang="en-US" altLang="en-US" sz="1000">
                <a:solidFill>
                  <a:srgbClr val="FFFF00"/>
                </a:solidFill>
                <a:effectLst>
                  <a:outerShdw blurRad="38100" dist="38100" dir="2700000" algn="tl">
                    <a:srgbClr val="C0C0C0"/>
                  </a:outerShdw>
                </a:effectLst>
              </a:rPr>
              <a:t>V1, V2, (sometimes V3, V4)</a:t>
            </a:r>
            <a:r>
              <a:rPr lang="en-US" altLang="en-US" sz="1000">
                <a:effectLst>
                  <a:outerShdw blurRad="38100" dist="38100" dir="2700000" algn="tl">
                    <a:srgbClr val="C0C0C0"/>
                  </a:outerShdw>
                </a:effectLst>
              </a:rPr>
              <a:t> and </a:t>
            </a:r>
            <a:r>
              <a:rPr lang="en-US" altLang="en-US" sz="1000">
                <a:solidFill>
                  <a:srgbClr val="FFFF00"/>
                </a:solidFill>
                <a:effectLst>
                  <a:outerShdw blurRad="38100" dist="38100" dir="2700000" algn="tl">
                    <a:srgbClr val="C0C0C0"/>
                  </a:outerShdw>
                </a:effectLst>
              </a:rPr>
              <a:t>Posterior leads</a:t>
            </a:r>
          </a:p>
          <a:p>
            <a:r>
              <a:rPr lang="en-US" altLang="en-US" sz="1000">
                <a:solidFill>
                  <a:srgbClr val="33CC33"/>
                </a:solidFill>
                <a:effectLst>
                  <a:outerShdw blurRad="38100" dist="38100" dir="2700000" algn="tl">
                    <a:srgbClr val="C0C0C0"/>
                  </a:outerShdw>
                </a:effectLst>
              </a:rPr>
              <a:t>           </a:t>
            </a:r>
            <a:r>
              <a:rPr lang="en-US" altLang="en-US" sz="1000">
                <a:solidFill>
                  <a:srgbClr val="FFFF00"/>
                </a:solidFill>
                <a:effectLst>
                  <a:outerShdw blurRad="38100" dist="38100" dir="2700000" algn="tl">
                    <a:srgbClr val="C0C0C0"/>
                  </a:outerShdw>
                </a:effectLst>
              </a:rPr>
              <a:t>V3, V4, AVR</a:t>
            </a:r>
            <a:r>
              <a:rPr lang="en-US" altLang="en-US" sz="1000">
                <a:solidFill>
                  <a:srgbClr val="33CC33"/>
                </a:solidFill>
                <a:effectLst>
                  <a:outerShdw blurRad="38100" dist="38100" dir="2700000" algn="tl">
                    <a:srgbClr val="C0C0C0"/>
                  </a:outerShdw>
                </a:effectLst>
              </a:rPr>
              <a:t>  have no reciprocal leads</a:t>
            </a:r>
          </a:p>
          <a:p>
            <a:endParaRPr lang="en-US" altLang="en-US"/>
          </a:p>
          <a:p>
            <a:r>
              <a:rPr lang="en-US" altLang="en-US"/>
              <a:t>This is an example of a “saddle”, or “riding the pony”. When seen in V1-3, implies posterior MI</a:t>
            </a:r>
          </a:p>
        </p:txBody>
      </p:sp>
    </p:spTree>
    <p:extLst>
      <p:ext uri="{BB962C8B-B14F-4D97-AF65-F5344CB8AC3E}">
        <p14:creationId xmlns:p14="http://schemas.microsoft.com/office/powerpoint/2010/main" val="33660793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3397F6B-5EA7-446D-9353-B34E4D497E7F}" type="slidenum">
              <a:rPr lang="en-US" altLang="en-US"/>
              <a:pPr/>
              <a:t>15</a:t>
            </a:fld>
            <a:endParaRPr lang="en-US" altLang="en-US"/>
          </a:p>
        </p:txBody>
      </p:sp>
      <p:sp>
        <p:nvSpPr>
          <p:cNvPr id="369666" name="Rectangle 2"/>
          <p:cNvSpPr>
            <a:spLocks noGrp="1" noRot="1" noChangeAspect="1" noChangeArrowheads="1" noTextEdit="1"/>
          </p:cNvSpPr>
          <p:nvPr>
            <p:ph type="sldImg"/>
          </p:nvPr>
        </p:nvSpPr>
        <p:spPr>
          <a:xfrm>
            <a:off x="407988" y="698500"/>
            <a:ext cx="6197600" cy="3486150"/>
          </a:xfrm>
          <a:ln/>
        </p:spPr>
      </p:sp>
      <p:sp>
        <p:nvSpPr>
          <p:cNvPr id="369667" name="Rectangle 3"/>
          <p:cNvSpPr>
            <a:spLocks noGrp="1" noChangeArrowheads="1"/>
          </p:cNvSpPr>
          <p:nvPr>
            <p:ph type="body" idx="1"/>
          </p:nvPr>
        </p:nvSpPr>
        <p:spPr>
          <a:xfrm>
            <a:off x="933450" y="4416425"/>
            <a:ext cx="5143500" cy="4181475"/>
          </a:xfrm>
          <a:ln/>
        </p:spPr>
        <p:txBody>
          <a:bodyPr/>
          <a:lstStyle/>
          <a:p>
            <a:endParaRPr lang="en-US" altLang="en-US"/>
          </a:p>
        </p:txBody>
      </p:sp>
    </p:spTree>
    <p:extLst>
      <p:ext uri="{BB962C8B-B14F-4D97-AF65-F5344CB8AC3E}">
        <p14:creationId xmlns:p14="http://schemas.microsoft.com/office/powerpoint/2010/main" val="27694145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412A1D3-1BE7-486C-B039-D567A09BCE20}" type="slidenum">
              <a:rPr lang="en-US" altLang="en-US"/>
              <a:pPr/>
              <a:t>16</a:t>
            </a:fld>
            <a:endParaRPr lang="en-US" altLang="en-US"/>
          </a:p>
        </p:txBody>
      </p:sp>
      <p:sp>
        <p:nvSpPr>
          <p:cNvPr id="595970" name="Rectangle 2"/>
          <p:cNvSpPr>
            <a:spLocks noGrp="1" noRot="1" noChangeAspect="1" noChangeArrowheads="1" noTextEdit="1"/>
          </p:cNvSpPr>
          <p:nvPr>
            <p:ph type="sldImg"/>
          </p:nvPr>
        </p:nvSpPr>
        <p:spPr>
          <a:ln/>
        </p:spPr>
      </p:sp>
      <p:sp>
        <p:nvSpPr>
          <p:cNvPr id="59597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7517746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Grp="1" noChangeArrowheads="1"/>
          </p:cNvSpPr>
          <p:nvPr>
            <p:ph type="sldNum" sz="quarter" idx="5"/>
          </p:nvPr>
        </p:nvSpPr>
        <p:spPr>
          <a:ln/>
        </p:spPr>
        <p:txBody>
          <a:bodyPr/>
          <a:lstStyle/>
          <a:p>
            <a:fld id="{A8DCABED-88BE-47D4-862E-B07409513DCD}" type="slidenum">
              <a:rPr lang="en-US" altLang="en-US"/>
              <a:pPr/>
              <a:t>17</a:t>
            </a:fld>
            <a:endParaRPr lang="en-US" altLang="en-US"/>
          </a:p>
        </p:txBody>
      </p:sp>
      <p:sp>
        <p:nvSpPr>
          <p:cNvPr id="376834" name="Rectangle 2"/>
          <p:cNvSpPr>
            <a:spLocks noChangeArrowheads="1"/>
          </p:cNvSpPr>
          <p:nvPr/>
        </p:nvSpPr>
        <p:spPr bwMode="auto">
          <a:xfrm>
            <a:off x="3968750" y="-1588"/>
            <a:ext cx="3041650"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76835" name="Rectangle 3"/>
          <p:cNvSpPr>
            <a:spLocks noChangeArrowheads="1"/>
          </p:cNvSpPr>
          <p:nvPr/>
        </p:nvSpPr>
        <p:spPr bwMode="auto">
          <a:xfrm>
            <a:off x="0" y="8832850"/>
            <a:ext cx="304165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76836" name="Rectangle 4"/>
          <p:cNvSpPr>
            <a:spLocks noChangeArrowheads="1"/>
          </p:cNvSpPr>
          <p:nvPr/>
        </p:nvSpPr>
        <p:spPr bwMode="auto">
          <a:xfrm>
            <a:off x="0" y="-1588"/>
            <a:ext cx="3041650"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76837" name="Rectangle 5"/>
          <p:cNvSpPr>
            <a:spLocks noGrp="1" noRot="1" noChangeAspect="1" noChangeArrowheads="1" noTextEdit="1"/>
          </p:cNvSpPr>
          <p:nvPr>
            <p:ph type="sldImg"/>
          </p:nvPr>
        </p:nvSpPr>
        <p:spPr>
          <a:xfrm>
            <a:off x="411163" y="700088"/>
            <a:ext cx="6189662" cy="3482975"/>
          </a:xfrm>
          <a:ln/>
        </p:spPr>
      </p:sp>
      <p:sp>
        <p:nvSpPr>
          <p:cNvPr id="376838" name="Rectangle 6"/>
          <p:cNvSpPr>
            <a:spLocks noGrp="1" noChangeArrowheads="1"/>
          </p:cNvSpPr>
          <p:nvPr>
            <p:ph type="body" idx="1"/>
          </p:nvPr>
        </p:nvSpPr>
        <p:spPr>
          <a:xfrm>
            <a:off x="933450" y="4414838"/>
            <a:ext cx="5143500" cy="4181475"/>
          </a:xfrm>
        </p:spPr>
        <p:txBody>
          <a:bodyPr/>
          <a:lstStyle/>
          <a:p>
            <a:pPr marL="115888" indent="-115888"/>
            <a:r>
              <a:rPr lang="en-US" altLang="en-US"/>
              <a:t>This slide illustrates the 3 </a:t>
            </a:r>
            <a:r>
              <a:rPr lang="en-US" altLang="en-US">
                <a:sym typeface="Symbol" panose="05050102010706020507" pitchFamily="18" charset="2"/>
              </a:rPr>
              <a:t></a:t>
            </a:r>
            <a:r>
              <a:rPr lang="en-US" altLang="en-US"/>
              <a:t> 4 format of the 12-lead ECG.</a:t>
            </a:r>
          </a:p>
          <a:p>
            <a:pPr marL="115888" indent="-115888"/>
            <a:r>
              <a:rPr lang="en-US" altLang="en-US"/>
              <a:t>Each box represents 1 lead, and the viewpoint of that lead is indicated.</a:t>
            </a:r>
          </a:p>
          <a:p>
            <a:pPr marL="115888" indent="-115888"/>
            <a:endParaRPr lang="en-US" altLang="en-US"/>
          </a:p>
        </p:txBody>
      </p:sp>
    </p:spTree>
    <p:extLst>
      <p:ext uri="{BB962C8B-B14F-4D97-AF65-F5344CB8AC3E}">
        <p14:creationId xmlns:p14="http://schemas.microsoft.com/office/powerpoint/2010/main" val="20623834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ADC240-D300-48E7-8212-5D12CE05FD33}" type="slidenum">
              <a:rPr lang="en-US" altLang="en-US"/>
              <a:pPr/>
              <a:t>18</a:t>
            </a:fld>
            <a:endParaRPr lang="en-US" altLang="en-US"/>
          </a:p>
        </p:txBody>
      </p:sp>
      <p:sp>
        <p:nvSpPr>
          <p:cNvPr id="582658" name="Rectangle 2"/>
          <p:cNvSpPr>
            <a:spLocks noGrp="1" noRot="1" noChangeAspect="1" noChangeArrowheads="1" noTextEdit="1"/>
          </p:cNvSpPr>
          <p:nvPr>
            <p:ph type="sldImg"/>
          </p:nvPr>
        </p:nvSpPr>
        <p:spPr>
          <a:ln/>
        </p:spPr>
      </p:sp>
      <p:sp>
        <p:nvSpPr>
          <p:cNvPr id="582659" name="Rectangle 3"/>
          <p:cNvSpPr>
            <a:spLocks noGrp="1" noChangeArrowheads="1"/>
          </p:cNvSpPr>
          <p:nvPr>
            <p:ph type="body" idx="1"/>
          </p:nvPr>
        </p:nvSpPr>
        <p:spPr/>
        <p:txBody>
          <a:bodyPr/>
          <a:lstStyle/>
          <a:p>
            <a:r>
              <a:rPr lang="en-US" altLang="en-US"/>
              <a:t>II, III, AVF , 4 mm elevation</a:t>
            </a:r>
          </a:p>
          <a:p>
            <a:endParaRPr lang="en-US" altLang="en-US"/>
          </a:p>
          <a:p>
            <a:r>
              <a:rPr lang="en-US" altLang="en-US"/>
              <a:t>Positive AVL check mark</a:t>
            </a:r>
          </a:p>
          <a:p>
            <a:endParaRPr lang="en-US" altLang="en-US"/>
          </a:p>
          <a:p>
            <a:r>
              <a:rPr lang="en-US" altLang="en-US"/>
              <a:t>ST Depression in V1, V2, and flipped T in V3….possible posterior </a:t>
            </a:r>
          </a:p>
          <a:p>
            <a:endParaRPr lang="en-US" altLang="en-US"/>
          </a:p>
          <a:p>
            <a:r>
              <a:rPr lang="en-US" altLang="en-US"/>
              <a:t>Also suspicious for Right sided MI</a:t>
            </a:r>
          </a:p>
          <a:p>
            <a:endParaRPr lang="en-US" altLang="en-US"/>
          </a:p>
          <a:p>
            <a:r>
              <a:rPr lang="en-US" altLang="en-US"/>
              <a:t>V-5 and V-6 Reciprocal Changes</a:t>
            </a:r>
          </a:p>
          <a:p>
            <a:endParaRPr lang="en-US" altLang="en-US"/>
          </a:p>
          <a:p>
            <a:endParaRPr lang="en-US" altLang="en-US"/>
          </a:p>
        </p:txBody>
      </p:sp>
    </p:spTree>
    <p:extLst>
      <p:ext uri="{BB962C8B-B14F-4D97-AF65-F5344CB8AC3E}">
        <p14:creationId xmlns:p14="http://schemas.microsoft.com/office/powerpoint/2010/main" val="3458726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25C3BB-462F-4C75-8BF5-2267BFB0C7C4}" type="slidenum">
              <a:rPr lang="en-US" altLang="en-US"/>
              <a:pPr/>
              <a:t>19</a:t>
            </a:fld>
            <a:endParaRPr lang="en-US" altLang="en-US"/>
          </a:p>
        </p:txBody>
      </p:sp>
      <p:sp>
        <p:nvSpPr>
          <p:cNvPr id="583682" name="Rectangle 2"/>
          <p:cNvSpPr>
            <a:spLocks noGrp="1" noRot="1" noChangeAspect="1" noChangeArrowheads="1" noTextEdit="1"/>
          </p:cNvSpPr>
          <p:nvPr>
            <p:ph type="sldImg"/>
          </p:nvPr>
        </p:nvSpPr>
        <p:spPr>
          <a:ln/>
        </p:spPr>
      </p:sp>
      <p:sp>
        <p:nvSpPr>
          <p:cNvPr id="583683" name="Rectangle 3"/>
          <p:cNvSpPr>
            <a:spLocks noGrp="1" noChangeArrowheads="1"/>
          </p:cNvSpPr>
          <p:nvPr>
            <p:ph type="body" idx="1"/>
          </p:nvPr>
        </p:nvSpPr>
        <p:spPr/>
        <p:txBody>
          <a:bodyPr/>
          <a:lstStyle/>
          <a:p>
            <a:r>
              <a:rPr lang="en-US" altLang="en-US"/>
              <a:t>II, III, AVF elevation</a:t>
            </a:r>
          </a:p>
          <a:p>
            <a:endParaRPr lang="en-US" altLang="en-US"/>
          </a:p>
          <a:p>
            <a:r>
              <a:rPr lang="en-US" altLang="en-US"/>
              <a:t>AVL check mark</a:t>
            </a:r>
          </a:p>
          <a:p>
            <a:endParaRPr lang="en-US" altLang="en-US"/>
          </a:p>
          <a:p>
            <a:r>
              <a:rPr lang="en-US" altLang="en-US"/>
              <a:t>Wide QRS</a:t>
            </a:r>
          </a:p>
        </p:txBody>
      </p:sp>
    </p:spTree>
    <p:extLst>
      <p:ext uri="{BB962C8B-B14F-4D97-AF65-F5344CB8AC3E}">
        <p14:creationId xmlns:p14="http://schemas.microsoft.com/office/powerpoint/2010/main" val="42845605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Grp="1" noChangeArrowheads="1"/>
          </p:cNvSpPr>
          <p:nvPr>
            <p:ph type="sldNum" sz="quarter" idx="5"/>
          </p:nvPr>
        </p:nvSpPr>
        <p:spPr>
          <a:ln/>
        </p:spPr>
        <p:txBody>
          <a:bodyPr/>
          <a:lstStyle/>
          <a:p>
            <a:fld id="{5885A156-D863-4472-8A7C-BB60DA9AE77F}" type="slidenum">
              <a:rPr lang="en-US" altLang="en-US"/>
              <a:pPr/>
              <a:t>20</a:t>
            </a:fld>
            <a:endParaRPr lang="en-US" altLang="en-US"/>
          </a:p>
        </p:txBody>
      </p:sp>
      <p:sp>
        <p:nvSpPr>
          <p:cNvPr id="381954" name="Rectangle 2"/>
          <p:cNvSpPr>
            <a:spLocks noChangeArrowheads="1"/>
          </p:cNvSpPr>
          <p:nvPr/>
        </p:nvSpPr>
        <p:spPr bwMode="auto">
          <a:xfrm>
            <a:off x="3968750" y="-1588"/>
            <a:ext cx="3041650"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1955" name="Rectangle 3"/>
          <p:cNvSpPr>
            <a:spLocks noChangeArrowheads="1"/>
          </p:cNvSpPr>
          <p:nvPr/>
        </p:nvSpPr>
        <p:spPr bwMode="auto">
          <a:xfrm>
            <a:off x="0" y="8832850"/>
            <a:ext cx="304165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1956" name="Rectangle 4"/>
          <p:cNvSpPr>
            <a:spLocks noChangeArrowheads="1"/>
          </p:cNvSpPr>
          <p:nvPr/>
        </p:nvSpPr>
        <p:spPr bwMode="auto">
          <a:xfrm>
            <a:off x="0" y="-1588"/>
            <a:ext cx="3041650"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1957" name="Rectangle 5"/>
          <p:cNvSpPr>
            <a:spLocks noGrp="1" noRot="1" noChangeAspect="1" noChangeArrowheads="1" noTextEdit="1"/>
          </p:cNvSpPr>
          <p:nvPr>
            <p:ph type="sldImg"/>
          </p:nvPr>
        </p:nvSpPr>
        <p:spPr>
          <a:xfrm>
            <a:off x="411163" y="700088"/>
            <a:ext cx="6189662" cy="3482975"/>
          </a:xfrm>
          <a:ln/>
        </p:spPr>
      </p:sp>
      <p:sp>
        <p:nvSpPr>
          <p:cNvPr id="381958" name="Rectangle 6"/>
          <p:cNvSpPr>
            <a:spLocks noGrp="1" noChangeArrowheads="1"/>
          </p:cNvSpPr>
          <p:nvPr>
            <p:ph type="body" idx="1"/>
          </p:nvPr>
        </p:nvSpPr>
        <p:spPr>
          <a:xfrm>
            <a:off x="933450" y="4414838"/>
            <a:ext cx="5143500" cy="4181475"/>
          </a:xfrm>
        </p:spPr>
        <p:txBody>
          <a:bodyPr/>
          <a:lstStyle/>
          <a:p>
            <a:pPr marL="115888" indent="-115888"/>
            <a:r>
              <a:rPr lang="en-US" altLang="en-US"/>
              <a:t>This slide illustrates the 3 </a:t>
            </a:r>
            <a:r>
              <a:rPr lang="en-US" altLang="en-US">
                <a:sym typeface="Symbol" panose="05050102010706020507" pitchFamily="18" charset="2"/>
              </a:rPr>
              <a:t></a:t>
            </a:r>
            <a:r>
              <a:rPr lang="en-US" altLang="en-US"/>
              <a:t> 4 format of the 12-lead ECG.</a:t>
            </a:r>
          </a:p>
          <a:p>
            <a:pPr marL="115888" indent="-115888"/>
            <a:r>
              <a:rPr lang="en-US" altLang="en-US"/>
              <a:t>Each box represents 1 lead, and the viewpoint of that lead is indicated.</a:t>
            </a:r>
          </a:p>
          <a:p>
            <a:pPr marL="115888" indent="-115888"/>
            <a:endParaRPr lang="en-US" altLang="en-US"/>
          </a:p>
        </p:txBody>
      </p:sp>
    </p:spTree>
    <p:extLst>
      <p:ext uri="{BB962C8B-B14F-4D97-AF65-F5344CB8AC3E}">
        <p14:creationId xmlns:p14="http://schemas.microsoft.com/office/powerpoint/2010/main" val="41879432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DFDFC9-EA87-4CA6-9CE9-B05A388BD4F7}" type="slidenum">
              <a:rPr lang="en-US" altLang="en-US"/>
              <a:pPr/>
              <a:t>21</a:t>
            </a:fld>
            <a:endParaRPr lang="en-US" altLang="en-US"/>
          </a:p>
        </p:txBody>
      </p:sp>
      <p:sp>
        <p:nvSpPr>
          <p:cNvPr id="384002" name="Rectangle 2"/>
          <p:cNvSpPr>
            <a:spLocks noGrp="1" noRot="1" noChangeAspect="1" noChangeArrowheads="1" noTextEdit="1"/>
          </p:cNvSpPr>
          <p:nvPr>
            <p:ph type="sldImg"/>
          </p:nvPr>
        </p:nvSpPr>
        <p:spPr>
          <a:ln/>
        </p:spPr>
      </p:sp>
      <p:sp>
        <p:nvSpPr>
          <p:cNvPr id="384003" name="Rectangle 3"/>
          <p:cNvSpPr>
            <a:spLocks noGrp="1" noChangeArrowheads="1"/>
          </p:cNvSpPr>
          <p:nvPr>
            <p:ph type="body" idx="1"/>
          </p:nvPr>
        </p:nvSpPr>
        <p:spPr/>
        <p:txBody>
          <a:bodyPr/>
          <a:lstStyle/>
          <a:p>
            <a:r>
              <a:rPr lang="en-US" altLang="en-US" b="1">
                <a:solidFill>
                  <a:schemeClr val="hlink"/>
                </a:solidFill>
              </a:rPr>
              <a:t>I, AVL, V5, V6 elevation</a:t>
            </a:r>
          </a:p>
          <a:p>
            <a:r>
              <a:rPr lang="en-US" altLang="en-US" b="1">
                <a:solidFill>
                  <a:schemeClr val="hlink"/>
                </a:solidFill>
              </a:rPr>
              <a:t>Riciprocal changes in II, AVF</a:t>
            </a:r>
          </a:p>
          <a:p>
            <a:pPr lvl="1"/>
            <a:r>
              <a:rPr lang="en-US" altLang="en-US" b="1">
                <a:solidFill>
                  <a:schemeClr val="hlink"/>
                </a:solidFill>
              </a:rPr>
              <a:t>Lateral Infarct with ST elevations</a:t>
            </a:r>
          </a:p>
          <a:p>
            <a:pPr lvl="1"/>
            <a:r>
              <a:rPr lang="en-US" altLang="en-US" b="1">
                <a:solidFill>
                  <a:schemeClr val="hlink"/>
                </a:solidFill>
              </a:rPr>
              <a:t>Left Circumflex Artery</a:t>
            </a:r>
          </a:p>
          <a:p>
            <a:pPr lvl="1"/>
            <a:r>
              <a:rPr lang="en-US" altLang="en-US" b="1">
                <a:solidFill>
                  <a:schemeClr val="hlink"/>
                </a:solidFill>
              </a:rPr>
              <a:t>Rarely by itself</a:t>
            </a:r>
          </a:p>
          <a:p>
            <a:pPr lvl="1"/>
            <a:r>
              <a:rPr lang="en-US" altLang="en-US" b="1">
                <a:solidFill>
                  <a:schemeClr val="hlink"/>
                </a:solidFill>
              </a:rPr>
              <a:t>Usually in combo</a:t>
            </a:r>
          </a:p>
        </p:txBody>
      </p:sp>
    </p:spTree>
    <p:extLst>
      <p:ext uri="{BB962C8B-B14F-4D97-AF65-F5344CB8AC3E}">
        <p14:creationId xmlns:p14="http://schemas.microsoft.com/office/powerpoint/2010/main" val="194371599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Grp="1" noChangeArrowheads="1"/>
          </p:cNvSpPr>
          <p:nvPr>
            <p:ph type="sldNum" sz="quarter" idx="5"/>
          </p:nvPr>
        </p:nvSpPr>
        <p:spPr>
          <a:ln/>
        </p:spPr>
        <p:txBody>
          <a:bodyPr/>
          <a:lstStyle/>
          <a:p>
            <a:fld id="{8910DEDD-91C3-4A37-8625-CB4F7BAF87E0}" type="slidenum">
              <a:rPr lang="en-US" altLang="en-US"/>
              <a:pPr/>
              <a:t>22</a:t>
            </a:fld>
            <a:endParaRPr lang="en-US" altLang="en-US"/>
          </a:p>
        </p:txBody>
      </p:sp>
      <p:sp>
        <p:nvSpPr>
          <p:cNvPr id="387074" name="Rectangle 2"/>
          <p:cNvSpPr>
            <a:spLocks noChangeArrowheads="1"/>
          </p:cNvSpPr>
          <p:nvPr/>
        </p:nvSpPr>
        <p:spPr bwMode="auto">
          <a:xfrm>
            <a:off x="3968750" y="-1588"/>
            <a:ext cx="3041650"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7075" name="Rectangle 3"/>
          <p:cNvSpPr>
            <a:spLocks noChangeArrowheads="1"/>
          </p:cNvSpPr>
          <p:nvPr/>
        </p:nvSpPr>
        <p:spPr bwMode="auto">
          <a:xfrm>
            <a:off x="0" y="8832850"/>
            <a:ext cx="304165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7076" name="Rectangle 4"/>
          <p:cNvSpPr>
            <a:spLocks noChangeArrowheads="1"/>
          </p:cNvSpPr>
          <p:nvPr/>
        </p:nvSpPr>
        <p:spPr bwMode="auto">
          <a:xfrm>
            <a:off x="0" y="-1588"/>
            <a:ext cx="3041650"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87077" name="Rectangle 5"/>
          <p:cNvSpPr>
            <a:spLocks noGrp="1" noRot="1" noChangeAspect="1" noChangeArrowheads="1" noTextEdit="1"/>
          </p:cNvSpPr>
          <p:nvPr>
            <p:ph type="sldImg"/>
          </p:nvPr>
        </p:nvSpPr>
        <p:spPr>
          <a:xfrm>
            <a:off x="411163" y="700088"/>
            <a:ext cx="6189662" cy="3482975"/>
          </a:xfrm>
          <a:ln/>
        </p:spPr>
      </p:sp>
      <p:sp>
        <p:nvSpPr>
          <p:cNvPr id="387078" name="Rectangle 6"/>
          <p:cNvSpPr>
            <a:spLocks noGrp="1" noChangeArrowheads="1"/>
          </p:cNvSpPr>
          <p:nvPr>
            <p:ph type="body" idx="1"/>
          </p:nvPr>
        </p:nvSpPr>
        <p:spPr>
          <a:xfrm>
            <a:off x="933450" y="4414838"/>
            <a:ext cx="5143500" cy="4181475"/>
          </a:xfrm>
        </p:spPr>
        <p:txBody>
          <a:bodyPr/>
          <a:lstStyle/>
          <a:p>
            <a:pPr marL="115888" indent="-115888"/>
            <a:r>
              <a:rPr lang="en-US" altLang="en-US"/>
              <a:t>This slide illustrates the 3 </a:t>
            </a:r>
            <a:r>
              <a:rPr lang="en-US" altLang="en-US">
                <a:sym typeface="Symbol" panose="05050102010706020507" pitchFamily="18" charset="2"/>
              </a:rPr>
              <a:t></a:t>
            </a:r>
            <a:r>
              <a:rPr lang="en-US" altLang="en-US"/>
              <a:t> 4 format of the 12-lead ECG.</a:t>
            </a:r>
          </a:p>
          <a:p>
            <a:pPr marL="115888" indent="-115888"/>
            <a:r>
              <a:rPr lang="en-US" altLang="en-US"/>
              <a:t>Each box represents 1 lead, and the viewpoint of that lead is indicated.</a:t>
            </a:r>
          </a:p>
          <a:p>
            <a:pPr marL="115888" indent="-115888"/>
            <a:endParaRPr lang="en-US" altLang="en-US"/>
          </a:p>
        </p:txBody>
      </p:sp>
    </p:spTree>
    <p:extLst>
      <p:ext uri="{BB962C8B-B14F-4D97-AF65-F5344CB8AC3E}">
        <p14:creationId xmlns:p14="http://schemas.microsoft.com/office/powerpoint/2010/main" val="39244470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9635DF7-98E6-4329-B3F1-27C99ECAB54B}" type="slidenum">
              <a:rPr lang="en-US" altLang="en-US"/>
              <a:pPr/>
              <a:t>5</a:t>
            </a:fld>
            <a:endParaRPr lang="en-US" altLang="en-US"/>
          </a:p>
        </p:txBody>
      </p:sp>
      <p:sp>
        <p:nvSpPr>
          <p:cNvPr id="576514" name="Rectangle 2"/>
          <p:cNvSpPr>
            <a:spLocks noGrp="1" noRot="1" noChangeAspect="1" noChangeArrowheads="1" noTextEdit="1"/>
          </p:cNvSpPr>
          <p:nvPr>
            <p:ph type="sldImg"/>
          </p:nvPr>
        </p:nvSpPr>
        <p:spPr>
          <a:ln/>
        </p:spPr>
      </p:sp>
      <p:sp>
        <p:nvSpPr>
          <p:cNvPr id="576515" name="Rectangle 3"/>
          <p:cNvSpPr>
            <a:spLocks noGrp="1" noChangeArrowheads="1"/>
          </p:cNvSpPr>
          <p:nvPr>
            <p:ph type="body" idx="1"/>
          </p:nvPr>
        </p:nvSpPr>
        <p:spPr/>
        <p:txBody>
          <a:bodyPr/>
          <a:lstStyle/>
          <a:p>
            <a:r>
              <a:rPr lang="en-US" altLang="en-US"/>
              <a:t>2 boxes OVER from the J-Point</a:t>
            </a:r>
          </a:p>
          <a:p>
            <a:endParaRPr lang="en-US" altLang="en-US"/>
          </a:p>
          <a:p>
            <a:endParaRPr lang="en-US" altLang="en-US"/>
          </a:p>
        </p:txBody>
      </p:sp>
    </p:spTree>
    <p:extLst>
      <p:ext uri="{BB962C8B-B14F-4D97-AF65-F5344CB8AC3E}">
        <p14:creationId xmlns:p14="http://schemas.microsoft.com/office/powerpoint/2010/main" val="40242140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1B37122-D664-412D-9E31-B268392DD74F}" type="slidenum">
              <a:rPr lang="en-US" altLang="en-US"/>
              <a:pPr/>
              <a:t>23</a:t>
            </a:fld>
            <a:endParaRPr lang="en-US" altLang="en-US"/>
          </a:p>
        </p:txBody>
      </p:sp>
      <p:sp>
        <p:nvSpPr>
          <p:cNvPr id="596994" name="Rectangle 2"/>
          <p:cNvSpPr>
            <a:spLocks noGrp="1" noRot="1" noChangeAspect="1" noChangeArrowheads="1" noTextEdit="1"/>
          </p:cNvSpPr>
          <p:nvPr>
            <p:ph type="sldImg"/>
          </p:nvPr>
        </p:nvSpPr>
        <p:spPr>
          <a:ln/>
        </p:spPr>
      </p:sp>
      <p:sp>
        <p:nvSpPr>
          <p:cNvPr id="59699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6582093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Grp="1" noChangeArrowheads="1"/>
          </p:cNvSpPr>
          <p:nvPr>
            <p:ph type="sldNum" sz="quarter" idx="5"/>
          </p:nvPr>
        </p:nvSpPr>
        <p:spPr>
          <a:ln/>
        </p:spPr>
        <p:txBody>
          <a:bodyPr/>
          <a:lstStyle/>
          <a:p>
            <a:fld id="{F85374D6-DAA4-42E9-AEE6-CB4BF30D5569}" type="slidenum">
              <a:rPr lang="en-US" altLang="en-US"/>
              <a:pPr/>
              <a:t>24</a:t>
            </a:fld>
            <a:endParaRPr lang="en-US" altLang="en-US"/>
          </a:p>
        </p:txBody>
      </p:sp>
      <p:sp>
        <p:nvSpPr>
          <p:cNvPr id="391170" name="Rectangle 2"/>
          <p:cNvSpPr>
            <a:spLocks noChangeArrowheads="1"/>
          </p:cNvSpPr>
          <p:nvPr/>
        </p:nvSpPr>
        <p:spPr bwMode="auto">
          <a:xfrm>
            <a:off x="3968750" y="-1588"/>
            <a:ext cx="3041650"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91171" name="Rectangle 3"/>
          <p:cNvSpPr>
            <a:spLocks noChangeArrowheads="1"/>
          </p:cNvSpPr>
          <p:nvPr/>
        </p:nvSpPr>
        <p:spPr bwMode="auto">
          <a:xfrm>
            <a:off x="0" y="8832850"/>
            <a:ext cx="3041650" cy="463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91172" name="Rectangle 4"/>
          <p:cNvSpPr>
            <a:spLocks noChangeArrowheads="1"/>
          </p:cNvSpPr>
          <p:nvPr/>
        </p:nvSpPr>
        <p:spPr bwMode="auto">
          <a:xfrm>
            <a:off x="0" y="-1588"/>
            <a:ext cx="3041650" cy="465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91173" name="Rectangle 5"/>
          <p:cNvSpPr>
            <a:spLocks noGrp="1" noRot="1" noChangeAspect="1" noChangeArrowheads="1" noTextEdit="1"/>
          </p:cNvSpPr>
          <p:nvPr>
            <p:ph type="sldImg"/>
          </p:nvPr>
        </p:nvSpPr>
        <p:spPr>
          <a:xfrm>
            <a:off x="411163" y="700088"/>
            <a:ext cx="6189662" cy="3482975"/>
          </a:xfrm>
          <a:ln/>
        </p:spPr>
      </p:sp>
      <p:sp>
        <p:nvSpPr>
          <p:cNvPr id="391174" name="Rectangle 6"/>
          <p:cNvSpPr>
            <a:spLocks noGrp="1" noChangeArrowheads="1"/>
          </p:cNvSpPr>
          <p:nvPr>
            <p:ph type="body" idx="1"/>
          </p:nvPr>
        </p:nvSpPr>
        <p:spPr>
          <a:xfrm>
            <a:off x="933450" y="4414838"/>
            <a:ext cx="5143500" cy="4181475"/>
          </a:xfrm>
        </p:spPr>
        <p:txBody>
          <a:bodyPr/>
          <a:lstStyle/>
          <a:p>
            <a:pPr marL="115888" indent="-115888"/>
            <a:r>
              <a:rPr lang="en-US" altLang="en-US"/>
              <a:t>This slide illustrates the 3 </a:t>
            </a:r>
            <a:r>
              <a:rPr lang="en-US" altLang="en-US">
                <a:sym typeface="Symbol" panose="05050102010706020507" pitchFamily="18" charset="2"/>
              </a:rPr>
              <a:t></a:t>
            </a:r>
            <a:r>
              <a:rPr lang="en-US" altLang="en-US"/>
              <a:t> 4 format of the 12-lead ECG.</a:t>
            </a:r>
          </a:p>
          <a:p>
            <a:pPr marL="115888" indent="-115888"/>
            <a:r>
              <a:rPr lang="en-US" altLang="en-US"/>
              <a:t>Each box represents 1 lead, and the viewpoint of that lead is indicated.</a:t>
            </a:r>
          </a:p>
          <a:p>
            <a:pPr marL="115888" indent="-115888"/>
            <a:r>
              <a:rPr lang="en-US" altLang="en-US">
                <a:solidFill>
                  <a:schemeClr val="tx2"/>
                </a:solidFill>
              </a:rPr>
              <a:t>Blue</a:t>
            </a:r>
            <a:r>
              <a:rPr lang="en-US" altLang="en-US"/>
              <a:t> indicates leads </a:t>
            </a:r>
            <a:r>
              <a:rPr lang="en-US" altLang="en-US" b="1">
                <a:solidFill>
                  <a:schemeClr val="tx2"/>
                </a:solidFill>
              </a:rPr>
              <a:t>II, III, AVF</a:t>
            </a:r>
          </a:p>
          <a:p>
            <a:pPr marL="396875" lvl="1" indent="-166688"/>
            <a:r>
              <a:rPr lang="en-US" altLang="en-US" b="1">
                <a:solidFill>
                  <a:schemeClr val="tx2"/>
                </a:solidFill>
              </a:rPr>
              <a:t>Inferior Infarct with ST elevations</a:t>
            </a:r>
          </a:p>
          <a:p>
            <a:pPr marL="396875" lvl="1" indent="-166688"/>
            <a:r>
              <a:rPr lang="en-US" altLang="en-US" b="1">
                <a:solidFill>
                  <a:schemeClr val="tx2"/>
                </a:solidFill>
              </a:rPr>
              <a:t>Right Coronary Artery (RCA)</a:t>
            </a:r>
          </a:p>
          <a:p>
            <a:pPr marL="396875" lvl="1" indent="-166688"/>
            <a:r>
              <a:rPr lang="en-US" altLang="en-US" b="1">
                <a:solidFill>
                  <a:schemeClr val="tx2"/>
                </a:solidFill>
              </a:rPr>
              <a:t>1</a:t>
            </a:r>
            <a:r>
              <a:rPr lang="en-US" altLang="en-US" b="1" baseline="30000">
                <a:solidFill>
                  <a:schemeClr val="tx2"/>
                </a:solidFill>
              </a:rPr>
              <a:t>st</a:t>
            </a:r>
            <a:r>
              <a:rPr lang="en-US" altLang="en-US" b="1">
                <a:solidFill>
                  <a:schemeClr val="tx2"/>
                </a:solidFill>
              </a:rPr>
              <a:t> degree Heart Block</a:t>
            </a:r>
          </a:p>
          <a:p>
            <a:pPr marL="396875" lvl="1" indent="-166688"/>
            <a:r>
              <a:rPr lang="en-US" altLang="en-US" b="1">
                <a:solidFill>
                  <a:schemeClr val="tx2"/>
                </a:solidFill>
              </a:rPr>
              <a:t>2</a:t>
            </a:r>
            <a:r>
              <a:rPr lang="en-US" altLang="en-US" b="1" baseline="30000">
                <a:solidFill>
                  <a:schemeClr val="tx2"/>
                </a:solidFill>
              </a:rPr>
              <a:t>nd</a:t>
            </a:r>
            <a:r>
              <a:rPr lang="en-US" altLang="en-US" b="1">
                <a:solidFill>
                  <a:schemeClr val="tx2"/>
                </a:solidFill>
              </a:rPr>
              <a:t> degree Type 1, 2</a:t>
            </a:r>
          </a:p>
          <a:p>
            <a:pPr marL="396875" lvl="1" indent="-166688"/>
            <a:r>
              <a:rPr lang="en-US" altLang="en-US" b="1">
                <a:solidFill>
                  <a:schemeClr val="tx2"/>
                </a:solidFill>
              </a:rPr>
              <a:t>3</a:t>
            </a:r>
            <a:r>
              <a:rPr lang="en-US" altLang="en-US" b="1" baseline="30000">
                <a:solidFill>
                  <a:schemeClr val="tx2"/>
                </a:solidFill>
              </a:rPr>
              <a:t>rd</a:t>
            </a:r>
            <a:r>
              <a:rPr lang="en-US" altLang="en-US" b="1">
                <a:solidFill>
                  <a:schemeClr val="tx2"/>
                </a:solidFill>
              </a:rPr>
              <a:t> degree Block</a:t>
            </a:r>
          </a:p>
          <a:p>
            <a:pPr marL="396875" lvl="1" indent="-166688"/>
            <a:r>
              <a:rPr lang="en-US" altLang="en-US" b="1">
                <a:solidFill>
                  <a:schemeClr val="tx2"/>
                </a:solidFill>
              </a:rPr>
              <a:t>N/V common, Brady</a:t>
            </a:r>
          </a:p>
          <a:p>
            <a:pPr marL="115888" indent="-115888"/>
            <a:endParaRPr lang="en-US" altLang="en-US"/>
          </a:p>
          <a:p>
            <a:pPr marL="115888" indent="-115888"/>
            <a:r>
              <a:rPr lang="en-US" altLang="en-US"/>
              <a:t>Also interesting is that inferior MIs tend to have increased vagal tone, this is the reason for the bradys</a:t>
            </a:r>
          </a:p>
          <a:p>
            <a:pPr marL="115888" indent="-115888"/>
            <a:endParaRPr lang="en-US" altLang="en-US"/>
          </a:p>
          <a:p>
            <a:pPr marL="115888" indent="-115888"/>
            <a:r>
              <a:rPr lang="en-US" altLang="en-US"/>
              <a:t>Anterior MIs tend to be more sympathetic</a:t>
            </a:r>
          </a:p>
        </p:txBody>
      </p:sp>
    </p:spTree>
    <p:extLst>
      <p:ext uri="{BB962C8B-B14F-4D97-AF65-F5344CB8AC3E}">
        <p14:creationId xmlns:p14="http://schemas.microsoft.com/office/powerpoint/2010/main" val="103448257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ECD88E-4F94-4E15-B902-0E24A3008545}" type="slidenum">
              <a:rPr lang="en-US" altLang="en-US"/>
              <a:pPr/>
              <a:t>25</a:t>
            </a:fld>
            <a:endParaRPr lang="en-US" altLang="en-US"/>
          </a:p>
        </p:txBody>
      </p:sp>
      <p:sp>
        <p:nvSpPr>
          <p:cNvPr id="598018" name="Rectangle 2"/>
          <p:cNvSpPr>
            <a:spLocks noGrp="1" noRot="1" noChangeAspect="1" noChangeArrowheads="1" noTextEdit="1"/>
          </p:cNvSpPr>
          <p:nvPr>
            <p:ph type="sldImg"/>
          </p:nvPr>
        </p:nvSpPr>
        <p:spPr>
          <a:ln/>
        </p:spPr>
      </p:sp>
      <p:sp>
        <p:nvSpPr>
          <p:cNvPr id="59801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4320098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84654AD-E252-4260-A7F3-FC0C4B09F48C}" type="slidenum">
              <a:rPr lang="en-US" altLang="en-US"/>
              <a:pPr/>
              <a:t>26</a:t>
            </a:fld>
            <a:endParaRPr lang="en-US" altLang="en-US"/>
          </a:p>
        </p:txBody>
      </p:sp>
      <p:sp>
        <p:nvSpPr>
          <p:cNvPr id="394242" name="Rectangle 2"/>
          <p:cNvSpPr>
            <a:spLocks noGrp="1" noRot="1" noChangeAspect="1" noChangeArrowheads="1" noTextEdit="1"/>
          </p:cNvSpPr>
          <p:nvPr>
            <p:ph type="sldImg"/>
          </p:nvPr>
        </p:nvSpPr>
        <p:spPr>
          <a:xfrm>
            <a:off x="407988" y="698500"/>
            <a:ext cx="6197600" cy="3486150"/>
          </a:xfrm>
          <a:ln/>
        </p:spPr>
      </p:sp>
      <p:sp>
        <p:nvSpPr>
          <p:cNvPr id="394243" name="Rectangle 3"/>
          <p:cNvSpPr>
            <a:spLocks noGrp="1" noChangeArrowheads="1"/>
          </p:cNvSpPr>
          <p:nvPr>
            <p:ph type="body" idx="1"/>
          </p:nvPr>
        </p:nvSpPr>
        <p:spPr>
          <a:xfrm>
            <a:off x="933450" y="4416425"/>
            <a:ext cx="5143500" cy="4181475"/>
          </a:xfrm>
          <a:ln/>
        </p:spPr>
        <p:txBody>
          <a:bodyPr/>
          <a:lstStyle/>
          <a:p>
            <a:endParaRPr lang="en-US" altLang="en-US"/>
          </a:p>
        </p:txBody>
      </p:sp>
    </p:spTree>
    <p:extLst>
      <p:ext uri="{BB962C8B-B14F-4D97-AF65-F5344CB8AC3E}">
        <p14:creationId xmlns:p14="http://schemas.microsoft.com/office/powerpoint/2010/main" val="24353938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57C0C97-157A-45D3-8E78-0A5B66EEE861}" type="slidenum">
              <a:rPr lang="en-US" altLang="en-US"/>
              <a:pPr/>
              <a:t>27</a:t>
            </a:fld>
            <a:endParaRPr lang="en-US" altLang="en-US"/>
          </a:p>
        </p:txBody>
      </p:sp>
      <p:sp>
        <p:nvSpPr>
          <p:cNvPr id="396290" name="Rectangle 2"/>
          <p:cNvSpPr>
            <a:spLocks noGrp="1" noRot="1" noChangeAspect="1" noChangeArrowheads="1" noTextEdit="1"/>
          </p:cNvSpPr>
          <p:nvPr>
            <p:ph type="sldImg"/>
          </p:nvPr>
        </p:nvSpPr>
        <p:spPr>
          <a:xfrm>
            <a:off x="407988" y="698500"/>
            <a:ext cx="6197600" cy="3486150"/>
          </a:xfrm>
          <a:ln/>
        </p:spPr>
      </p:sp>
      <p:sp>
        <p:nvSpPr>
          <p:cNvPr id="396291" name="Rectangle 3"/>
          <p:cNvSpPr>
            <a:spLocks noGrp="1" noChangeArrowheads="1"/>
          </p:cNvSpPr>
          <p:nvPr>
            <p:ph type="body" idx="1"/>
          </p:nvPr>
        </p:nvSpPr>
        <p:spPr>
          <a:xfrm>
            <a:off x="933450" y="4416425"/>
            <a:ext cx="5143500" cy="4181475"/>
          </a:xfrm>
          <a:ln/>
        </p:spPr>
        <p:txBody>
          <a:bodyPr/>
          <a:lstStyle/>
          <a:p>
            <a:pPr>
              <a:lnSpc>
                <a:spcPct val="90000"/>
              </a:lnSpc>
            </a:pPr>
            <a:endParaRPr lang="en-US" altLang="en-US" sz="1000"/>
          </a:p>
        </p:txBody>
      </p:sp>
    </p:spTree>
    <p:extLst>
      <p:ext uri="{BB962C8B-B14F-4D97-AF65-F5344CB8AC3E}">
        <p14:creationId xmlns:p14="http://schemas.microsoft.com/office/powerpoint/2010/main" val="31994141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70C6333-2469-42D2-9DC6-EEDACD6FBDD2}" type="slidenum">
              <a:rPr lang="en-US" altLang="en-US"/>
              <a:pPr/>
              <a:t>28</a:t>
            </a:fld>
            <a:endParaRPr lang="en-US" altLang="en-US"/>
          </a:p>
        </p:txBody>
      </p:sp>
      <p:sp>
        <p:nvSpPr>
          <p:cNvPr id="599042" name="Rectangle 2"/>
          <p:cNvSpPr>
            <a:spLocks noGrp="1" noRot="1" noChangeAspect="1" noChangeArrowheads="1" noTextEdit="1"/>
          </p:cNvSpPr>
          <p:nvPr>
            <p:ph type="sldImg"/>
          </p:nvPr>
        </p:nvSpPr>
        <p:spPr>
          <a:ln/>
        </p:spPr>
      </p:sp>
      <p:sp>
        <p:nvSpPr>
          <p:cNvPr id="59904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7607610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0F60B7C-C4DE-4695-BCA9-1E48457A6A37}" type="slidenum">
              <a:rPr lang="en-US" altLang="en-US"/>
              <a:pPr/>
              <a:t>29</a:t>
            </a:fld>
            <a:endParaRPr lang="en-US" altLang="en-US"/>
          </a:p>
        </p:txBody>
      </p:sp>
      <p:sp>
        <p:nvSpPr>
          <p:cNvPr id="600066" name="Rectangle 2"/>
          <p:cNvSpPr>
            <a:spLocks noGrp="1" noRot="1" noChangeAspect="1" noChangeArrowheads="1" noTextEdit="1"/>
          </p:cNvSpPr>
          <p:nvPr>
            <p:ph type="sldImg"/>
          </p:nvPr>
        </p:nvSpPr>
        <p:spPr>
          <a:ln/>
        </p:spPr>
      </p:sp>
      <p:sp>
        <p:nvSpPr>
          <p:cNvPr id="600067"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344565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558DED-466A-404C-9FEA-347ED8DB261E}" type="slidenum">
              <a:rPr lang="en-US" altLang="en-US"/>
              <a:pPr/>
              <a:t>30</a:t>
            </a:fld>
            <a:endParaRPr lang="en-US" altLang="en-US"/>
          </a:p>
        </p:txBody>
      </p:sp>
      <p:sp>
        <p:nvSpPr>
          <p:cNvPr id="527362" name="Rectangle 2"/>
          <p:cNvSpPr>
            <a:spLocks noGrp="1" noRot="1" noChangeAspect="1" noChangeArrowheads="1" noTextEdit="1"/>
          </p:cNvSpPr>
          <p:nvPr>
            <p:ph type="sldImg"/>
          </p:nvPr>
        </p:nvSpPr>
        <p:spPr>
          <a:xfrm>
            <a:off x="406400" y="700088"/>
            <a:ext cx="6197600" cy="3486150"/>
          </a:xfrm>
          <a:ln/>
        </p:spPr>
      </p:sp>
      <p:sp>
        <p:nvSpPr>
          <p:cNvPr id="527363" name="Rectangle 3"/>
          <p:cNvSpPr>
            <a:spLocks noGrp="1" noChangeArrowheads="1"/>
          </p:cNvSpPr>
          <p:nvPr>
            <p:ph type="body" idx="1"/>
          </p:nvPr>
        </p:nvSpPr>
        <p:spPr>
          <a:xfrm>
            <a:off x="931863" y="4416425"/>
            <a:ext cx="5146675" cy="4179888"/>
          </a:xfrm>
        </p:spPr>
        <p:txBody>
          <a:bodyPr/>
          <a:lstStyle/>
          <a:p>
            <a:r>
              <a:rPr lang="en-US" altLang="en-US">
                <a:effectLst>
                  <a:outerShdw blurRad="38100" dist="38100" dir="2700000" algn="tl">
                    <a:srgbClr val="C0C0C0"/>
                  </a:outerShdw>
                </a:effectLst>
              </a:rPr>
              <a:t>Angina is a collection of symptoms</a:t>
            </a:r>
          </a:p>
          <a:p>
            <a:r>
              <a:rPr lang="en-US" altLang="en-US">
                <a:effectLst>
                  <a:outerShdw blurRad="38100" dist="38100" dir="2700000" algn="tl">
                    <a:srgbClr val="C0C0C0"/>
                  </a:outerShdw>
                </a:effectLst>
              </a:rPr>
              <a:t>Transient myocardial ischemia is a pathological state</a:t>
            </a:r>
          </a:p>
          <a:p>
            <a:r>
              <a:rPr lang="en-US" altLang="en-US">
                <a:effectLst>
                  <a:outerShdw blurRad="38100" dist="38100" dir="2700000" algn="tl">
                    <a:srgbClr val="C0C0C0"/>
                  </a:outerShdw>
                </a:effectLst>
              </a:rPr>
              <a:t>Ischemia may be “silent”</a:t>
            </a:r>
          </a:p>
          <a:p>
            <a:r>
              <a:rPr lang="en-US" altLang="en-US">
                <a:effectLst>
                  <a:outerShdw blurRad="38100" dist="38100" dir="2700000" algn="tl">
                    <a:srgbClr val="C0C0C0"/>
                  </a:outerShdw>
                </a:effectLst>
              </a:rPr>
              <a:t>It may cause dysrhythmias </a:t>
            </a:r>
            <a:r>
              <a:rPr lang="en-US" altLang="en-US">
                <a:effectLst>
                  <a:outerShdw blurRad="38100" dist="38100" dir="2700000" algn="tl">
                    <a:srgbClr val="C0C0C0"/>
                  </a:outerShdw>
                </a:effectLst>
                <a:sym typeface="Wingdings" panose="05000000000000000000" pitchFamily="2" charset="2"/>
              </a:rPr>
              <a:t> sudden death</a:t>
            </a:r>
            <a:endParaRPr lang="en-US" altLang="en-US">
              <a:effectLst>
                <a:outerShdw blurRad="38100" dist="38100" dir="2700000" algn="tl">
                  <a:srgbClr val="C0C0C0"/>
                </a:outerShdw>
              </a:effectLst>
            </a:endParaRPr>
          </a:p>
          <a:p>
            <a:r>
              <a:rPr lang="en-US" altLang="en-US">
                <a:effectLst>
                  <a:outerShdw blurRad="38100" dist="38100" dir="2700000" algn="tl">
                    <a:srgbClr val="C0C0C0"/>
                  </a:outerShdw>
                </a:effectLst>
              </a:rPr>
              <a:t>How is the ECG useful?</a:t>
            </a:r>
          </a:p>
          <a:p>
            <a:pPr lvl="1"/>
            <a:r>
              <a:rPr lang="en-US" altLang="en-US">
                <a:effectLst>
                  <a:outerShdw blurRad="38100" dist="38100" dir="2700000" algn="tl">
                    <a:srgbClr val="C0C0C0"/>
                  </a:outerShdw>
                </a:effectLst>
              </a:rPr>
              <a:t>It may demonstrate change during symptoms, confirming dx of angina.</a:t>
            </a:r>
          </a:p>
          <a:p>
            <a:pPr lvl="1"/>
            <a:r>
              <a:rPr lang="en-US" altLang="en-US">
                <a:effectLst>
                  <a:outerShdw blurRad="38100" dist="38100" dir="2700000" algn="tl">
                    <a:srgbClr val="C0C0C0"/>
                  </a:outerShdw>
                </a:effectLst>
              </a:rPr>
              <a:t>It may show changes without symptoms, or with atypical symptoms.  Thus providing evidence that C.A.D is present.</a:t>
            </a:r>
          </a:p>
          <a:p>
            <a:pPr lvl="1"/>
            <a:r>
              <a:rPr lang="en-US" altLang="en-US">
                <a:effectLst>
                  <a:outerShdw blurRad="38100" dist="38100" dir="2700000" algn="tl">
                    <a:srgbClr val="C0C0C0"/>
                  </a:outerShdw>
                </a:effectLst>
              </a:rPr>
              <a:t>It is an objective triage tool for PCI</a:t>
            </a:r>
          </a:p>
          <a:p>
            <a:endParaRPr lang="en-US" altLang="en-US"/>
          </a:p>
        </p:txBody>
      </p:sp>
    </p:spTree>
    <p:extLst>
      <p:ext uri="{BB962C8B-B14F-4D97-AF65-F5344CB8AC3E}">
        <p14:creationId xmlns:p14="http://schemas.microsoft.com/office/powerpoint/2010/main" val="35501310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70712B-4CA8-436C-A970-55F9429F0A4E}" type="slidenum">
              <a:rPr lang="en-US" altLang="en-US"/>
              <a:pPr/>
              <a:t>31</a:t>
            </a:fld>
            <a:endParaRPr lang="en-US" altLang="en-US"/>
          </a:p>
        </p:txBody>
      </p:sp>
      <p:sp>
        <p:nvSpPr>
          <p:cNvPr id="601090" name="Rectangle 2"/>
          <p:cNvSpPr>
            <a:spLocks noGrp="1" noRot="1" noChangeAspect="1" noChangeArrowheads="1" noTextEdit="1"/>
          </p:cNvSpPr>
          <p:nvPr>
            <p:ph type="sldImg"/>
          </p:nvPr>
        </p:nvSpPr>
        <p:spPr>
          <a:ln/>
        </p:spPr>
      </p:sp>
      <p:sp>
        <p:nvSpPr>
          <p:cNvPr id="60109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83930783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1E859DE-9730-4827-90E5-B4713B2AEFB2}" type="slidenum">
              <a:rPr lang="en-US" altLang="en-US"/>
              <a:pPr/>
              <a:t>32</a:t>
            </a:fld>
            <a:endParaRPr lang="en-US" altLang="en-US"/>
          </a:p>
        </p:txBody>
      </p:sp>
      <p:sp>
        <p:nvSpPr>
          <p:cNvPr id="602114" name="Rectangle 2"/>
          <p:cNvSpPr>
            <a:spLocks noGrp="1" noRot="1" noChangeAspect="1" noChangeArrowheads="1" noTextEdit="1"/>
          </p:cNvSpPr>
          <p:nvPr>
            <p:ph type="sldImg"/>
          </p:nvPr>
        </p:nvSpPr>
        <p:spPr>
          <a:ln/>
        </p:spPr>
      </p:sp>
      <p:sp>
        <p:nvSpPr>
          <p:cNvPr id="60211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3265025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106CE1-0D7C-46DF-9E8E-7700FB615F82}" type="slidenum">
              <a:rPr lang="en-US" altLang="en-US"/>
              <a:pPr/>
              <a:t>6</a:t>
            </a:fld>
            <a:endParaRPr lang="en-US" altLang="en-US"/>
          </a:p>
        </p:txBody>
      </p:sp>
      <p:sp>
        <p:nvSpPr>
          <p:cNvPr id="577538" name="Rectangle 2"/>
          <p:cNvSpPr>
            <a:spLocks noGrp="1" noRot="1" noChangeAspect="1" noChangeArrowheads="1" noTextEdit="1"/>
          </p:cNvSpPr>
          <p:nvPr>
            <p:ph type="sldImg"/>
          </p:nvPr>
        </p:nvSpPr>
        <p:spPr>
          <a:ln/>
        </p:spPr>
      </p:sp>
      <p:sp>
        <p:nvSpPr>
          <p:cNvPr id="577539" name="Rectangle 3"/>
          <p:cNvSpPr>
            <a:spLocks noGrp="1" noChangeArrowheads="1"/>
          </p:cNvSpPr>
          <p:nvPr>
            <p:ph type="body" idx="1"/>
          </p:nvPr>
        </p:nvSpPr>
        <p:spPr/>
        <p:txBody>
          <a:bodyPr/>
          <a:lstStyle/>
          <a:p>
            <a:r>
              <a:rPr lang="en-US" altLang="en-US"/>
              <a:t>Question- How long will someone have Q waves? </a:t>
            </a:r>
          </a:p>
          <a:p>
            <a:r>
              <a:rPr lang="en-US" altLang="en-US"/>
              <a:t>Answer_ Usually they are a perm. Manifestation of the MI, although a small set of pathalogic Q’s will resolve if it is NOT a transmural MI</a:t>
            </a:r>
          </a:p>
          <a:p>
            <a:endParaRPr lang="en-US" altLang="en-US"/>
          </a:p>
          <a:p>
            <a:r>
              <a:rPr lang="en-US" altLang="en-US"/>
              <a:t>Definition of Pathalogic Q’s:  &gt;0.04 mm width and &gt; 25% height of QRS</a:t>
            </a:r>
          </a:p>
        </p:txBody>
      </p:sp>
    </p:spTree>
    <p:extLst>
      <p:ext uri="{BB962C8B-B14F-4D97-AF65-F5344CB8AC3E}">
        <p14:creationId xmlns:p14="http://schemas.microsoft.com/office/powerpoint/2010/main" val="7959159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82E138-B9B3-43A6-A1D6-CD7BB10256ED}" type="slidenum">
              <a:rPr lang="en-US" altLang="en-US"/>
              <a:pPr/>
              <a:t>33</a:t>
            </a:fld>
            <a:endParaRPr lang="en-US" altLang="en-US"/>
          </a:p>
        </p:txBody>
      </p:sp>
      <p:sp>
        <p:nvSpPr>
          <p:cNvPr id="603138" name="Rectangle 2"/>
          <p:cNvSpPr>
            <a:spLocks noGrp="1" noRot="1" noChangeAspect="1" noChangeArrowheads="1" noTextEdit="1"/>
          </p:cNvSpPr>
          <p:nvPr>
            <p:ph type="sldImg"/>
          </p:nvPr>
        </p:nvSpPr>
        <p:spPr>
          <a:ln/>
        </p:spPr>
      </p:sp>
      <p:sp>
        <p:nvSpPr>
          <p:cNvPr id="60313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45042314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E8D2577-F728-4F18-9B78-3B14B16E4013}" type="slidenum">
              <a:rPr lang="en-US" altLang="en-US"/>
              <a:pPr/>
              <a:t>34</a:t>
            </a:fld>
            <a:endParaRPr lang="en-US" altLang="en-US"/>
          </a:p>
        </p:txBody>
      </p:sp>
      <p:sp>
        <p:nvSpPr>
          <p:cNvPr id="398338" name="Rectangle 2"/>
          <p:cNvSpPr>
            <a:spLocks noGrp="1" noRot="1" noChangeAspect="1" noChangeArrowheads="1" noTextEdit="1"/>
          </p:cNvSpPr>
          <p:nvPr>
            <p:ph type="sldImg"/>
          </p:nvPr>
        </p:nvSpPr>
        <p:spPr>
          <a:xfrm>
            <a:off x="407988" y="698500"/>
            <a:ext cx="6197600" cy="3486150"/>
          </a:xfrm>
          <a:ln/>
        </p:spPr>
      </p:sp>
      <p:sp>
        <p:nvSpPr>
          <p:cNvPr id="398339" name="Rectangle 3"/>
          <p:cNvSpPr>
            <a:spLocks noGrp="1" noChangeArrowheads="1"/>
          </p:cNvSpPr>
          <p:nvPr>
            <p:ph type="body" idx="1"/>
          </p:nvPr>
        </p:nvSpPr>
        <p:spPr>
          <a:xfrm>
            <a:off x="933450" y="4416425"/>
            <a:ext cx="5143500" cy="4181475"/>
          </a:xfrm>
          <a:ln/>
        </p:spPr>
        <p:txBody>
          <a:bodyPr/>
          <a:lstStyle/>
          <a:p>
            <a:endParaRPr lang="en-US" altLang="en-US"/>
          </a:p>
        </p:txBody>
      </p:sp>
    </p:spTree>
    <p:extLst>
      <p:ext uri="{BB962C8B-B14F-4D97-AF65-F5344CB8AC3E}">
        <p14:creationId xmlns:p14="http://schemas.microsoft.com/office/powerpoint/2010/main" val="152784325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5F77FB2-4F5D-4A3F-88D1-B679B911254D}" type="slidenum">
              <a:rPr lang="en-US" altLang="en-US"/>
              <a:pPr/>
              <a:t>35</a:t>
            </a:fld>
            <a:endParaRPr lang="en-US" altLang="en-US"/>
          </a:p>
        </p:txBody>
      </p:sp>
      <p:sp>
        <p:nvSpPr>
          <p:cNvPr id="606210" name="Rectangle 2"/>
          <p:cNvSpPr>
            <a:spLocks noGrp="1" noRot="1" noChangeAspect="1" noChangeArrowheads="1" noTextEdit="1"/>
          </p:cNvSpPr>
          <p:nvPr>
            <p:ph type="sldImg"/>
          </p:nvPr>
        </p:nvSpPr>
        <p:spPr>
          <a:ln/>
        </p:spPr>
      </p:sp>
      <p:sp>
        <p:nvSpPr>
          <p:cNvPr id="60621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2376025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868718F-01EC-4302-910E-04EF858C9111}" type="slidenum">
              <a:rPr lang="en-US" altLang="en-US"/>
              <a:pPr/>
              <a:t>36</a:t>
            </a:fld>
            <a:endParaRPr lang="en-US" altLang="en-US"/>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6199183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8E4D276-7AAF-40CF-A67C-97D5AEA27AF1}" type="slidenum">
              <a:rPr lang="en-US" altLang="en-US"/>
              <a:pPr/>
              <a:t>37</a:t>
            </a:fld>
            <a:endParaRPr lang="en-US" altLang="en-US"/>
          </a:p>
        </p:txBody>
      </p:sp>
      <p:sp>
        <p:nvSpPr>
          <p:cNvPr id="608258" name="Rectangle 2"/>
          <p:cNvSpPr>
            <a:spLocks noGrp="1" noRot="1" noChangeAspect="1" noChangeArrowheads="1" noTextEdit="1"/>
          </p:cNvSpPr>
          <p:nvPr>
            <p:ph type="sldImg"/>
          </p:nvPr>
        </p:nvSpPr>
        <p:spPr>
          <a:ln/>
        </p:spPr>
      </p:sp>
      <p:sp>
        <p:nvSpPr>
          <p:cNvPr id="60825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66888037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A7A33DE-D39D-4DA7-8746-51581A487371}" type="slidenum">
              <a:rPr lang="en-US" altLang="en-US"/>
              <a:pPr/>
              <a:t>38</a:t>
            </a:fld>
            <a:endParaRPr lang="en-US" altLang="en-US"/>
          </a:p>
        </p:txBody>
      </p:sp>
      <p:sp>
        <p:nvSpPr>
          <p:cNvPr id="609282" name="Rectangle 2"/>
          <p:cNvSpPr>
            <a:spLocks noGrp="1" noRot="1" noChangeAspect="1" noChangeArrowheads="1" noTextEdit="1"/>
          </p:cNvSpPr>
          <p:nvPr>
            <p:ph type="sldImg"/>
          </p:nvPr>
        </p:nvSpPr>
        <p:spPr>
          <a:ln/>
        </p:spPr>
      </p:sp>
      <p:sp>
        <p:nvSpPr>
          <p:cNvPr id="60928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9515690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8235783-5E3A-4E63-A4F3-7F01A015D653}" type="slidenum">
              <a:rPr lang="en-US" altLang="en-US"/>
              <a:pPr/>
              <a:t>39</a:t>
            </a:fld>
            <a:endParaRPr lang="en-US" altLang="en-US"/>
          </a:p>
        </p:txBody>
      </p:sp>
      <p:sp>
        <p:nvSpPr>
          <p:cNvPr id="610306" name="Rectangle 2"/>
          <p:cNvSpPr>
            <a:spLocks noGrp="1" noRot="1" noChangeAspect="1" noChangeArrowheads="1" noTextEdit="1"/>
          </p:cNvSpPr>
          <p:nvPr>
            <p:ph type="sldImg"/>
          </p:nvPr>
        </p:nvSpPr>
        <p:spPr>
          <a:ln/>
        </p:spPr>
      </p:sp>
      <p:sp>
        <p:nvSpPr>
          <p:cNvPr id="610307"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49639176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2773C9-FBF4-4405-826A-49F155936D7A}" type="slidenum">
              <a:rPr lang="en-US" altLang="en-US"/>
              <a:pPr/>
              <a:t>40</a:t>
            </a:fld>
            <a:endParaRPr lang="en-US" altLang="en-US"/>
          </a:p>
        </p:txBody>
      </p:sp>
      <p:sp>
        <p:nvSpPr>
          <p:cNvPr id="611330" name="Rectangle 2"/>
          <p:cNvSpPr>
            <a:spLocks noGrp="1" noRot="1" noChangeAspect="1" noChangeArrowheads="1" noTextEdit="1"/>
          </p:cNvSpPr>
          <p:nvPr>
            <p:ph type="sldImg"/>
          </p:nvPr>
        </p:nvSpPr>
        <p:spPr>
          <a:ln/>
        </p:spPr>
      </p:sp>
      <p:sp>
        <p:nvSpPr>
          <p:cNvPr id="61133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58599759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30948D8-DAEB-4422-97C7-88C2C6C8A22F}" type="slidenum">
              <a:rPr lang="en-US" altLang="en-US"/>
              <a:pPr/>
              <a:t>41</a:t>
            </a:fld>
            <a:endParaRPr lang="en-US" altLang="en-US"/>
          </a:p>
        </p:txBody>
      </p:sp>
      <p:sp>
        <p:nvSpPr>
          <p:cNvPr id="613378" name="Rectangle 2"/>
          <p:cNvSpPr>
            <a:spLocks noGrp="1" noRot="1" noChangeAspect="1" noChangeArrowheads="1" noTextEdit="1"/>
          </p:cNvSpPr>
          <p:nvPr>
            <p:ph type="sldImg"/>
          </p:nvPr>
        </p:nvSpPr>
        <p:spPr>
          <a:ln/>
        </p:spPr>
      </p:sp>
      <p:sp>
        <p:nvSpPr>
          <p:cNvPr id="61337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19875824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F846A55-FD3C-4950-ADCF-732BECE73E40}" type="slidenum">
              <a:rPr lang="en-US" altLang="en-US"/>
              <a:pPr/>
              <a:t>42</a:t>
            </a:fld>
            <a:endParaRPr lang="en-US" altLang="en-US"/>
          </a:p>
        </p:txBody>
      </p:sp>
      <p:sp>
        <p:nvSpPr>
          <p:cNvPr id="556034" name="Rectangle 2"/>
          <p:cNvSpPr>
            <a:spLocks noGrp="1" noRot="1" noChangeAspect="1" noChangeArrowheads="1" noTextEdit="1"/>
          </p:cNvSpPr>
          <p:nvPr>
            <p:ph type="sldImg"/>
          </p:nvPr>
        </p:nvSpPr>
        <p:spPr>
          <a:xfrm>
            <a:off x="274638" y="698500"/>
            <a:ext cx="5183187" cy="2916238"/>
          </a:xfrm>
          <a:ln/>
        </p:spPr>
      </p:sp>
      <p:sp>
        <p:nvSpPr>
          <p:cNvPr id="556035" name="Rectangle 3"/>
          <p:cNvSpPr>
            <a:spLocks noGrp="1" noChangeArrowheads="1"/>
          </p:cNvSpPr>
          <p:nvPr>
            <p:ph type="body" idx="1"/>
          </p:nvPr>
        </p:nvSpPr>
        <p:spPr>
          <a:xfrm>
            <a:off x="730250" y="3836988"/>
            <a:ext cx="5607050" cy="5016500"/>
          </a:xfrm>
        </p:spPr>
        <p:txBody>
          <a:bodyPr/>
          <a:lstStyle/>
          <a:p>
            <a:pPr>
              <a:lnSpc>
                <a:spcPct val="90000"/>
              </a:lnSpc>
            </a:pPr>
            <a:r>
              <a:rPr lang="en-US" altLang="en-US" sz="1000"/>
              <a:t>Left Bundle Branch Block</a:t>
            </a:r>
          </a:p>
          <a:p>
            <a:pPr lvl="1">
              <a:lnSpc>
                <a:spcPct val="90000"/>
              </a:lnSpc>
            </a:pPr>
            <a:r>
              <a:rPr lang="en-US" altLang="en-US" sz="1000"/>
              <a:t>LBBB always indicates cardiac disease or injury.</a:t>
            </a:r>
          </a:p>
          <a:p>
            <a:pPr lvl="1">
              <a:lnSpc>
                <a:spcPct val="90000"/>
              </a:lnSpc>
            </a:pPr>
            <a:r>
              <a:rPr lang="en-US" altLang="en-US" sz="1000"/>
              <a:t>More common in elderly patients with diseased hearts than RBBB.</a:t>
            </a:r>
          </a:p>
          <a:p>
            <a:pPr lvl="1">
              <a:lnSpc>
                <a:spcPct val="90000"/>
              </a:lnSpc>
            </a:pPr>
            <a:r>
              <a:rPr lang="en-US" altLang="en-US" sz="1000"/>
              <a:t>Causes of chronic LBBB include:</a:t>
            </a:r>
          </a:p>
          <a:p>
            <a:pPr lvl="1">
              <a:lnSpc>
                <a:spcPct val="90000"/>
              </a:lnSpc>
            </a:pPr>
            <a:r>
              <a:rPr lang="en-US" altLang="en-US" sz="1000"/>
              <a:t>CAD and hypertensive heart disease </a:t>
            </a:r>
          </a:p>
          <a:p>
            <a:pPr lvl="1">
              <a:lnSpc>
                <a:spcPct val="90000"/>
              </a:lnSpc>
            </a:pPr>
            <a:r>
              <a:rPr lang="en-US" altLang="en-US" sz="1000"/>
              <a:t>Aortic stenosis</a:t>
            </a:r>
          </a:p>
          <a:p>
            <a:pPr lvl="1">
              <a:lnSpc>
                <a:spcPct val="90000"/>
              </a:lnSpc>
            </a:pPr>
            <a:r>
              <a:rPr lang="en-US" altLang="en-US" sz="1000"/>
              <a:t>Cardiomyopathy</a:t>
            </a:r>
          </a:p>
          <a:p>
            <a:pPr lvl="1">
              <a:lnSpc>
                <a:spcPct val="90000"/>
              </a:lnSpc>
            </a:pPr>
            <a:r>
              <a:rPr lang="en-US" altLang="en-US" sz="1000"/>
              <a:t>Idopathic degeneration of conduction system</a:t>
            </a:r>
          </a:p>
          <a:p>
            <a:pPr lvl="1">
              <a:lnSpc>
                <a:spcPct val="90000"/>
              </a:lnSpc>
            </a:pPr>
            <a:r>
              <a:rPr lang="en-US" altLang="en-US" sz="1000"/>
              <a:t>Causes of acute LBBB include:</a:t>
            </a:r>
          </a:p>
          <a:p>
            <a:pPr lvl="2">
              <a:lnSpc>
                <a:spcPct val="90000"/>
              </a:lnSpc>
            </a:pPr>
            <a:r>
              <a:rPr lang="en-US" altLang="en-US" sz="1000"/>
              <a:t>Acute anteroseptal AMI</a:t>
            </a:r>
          </a:p>
          <a:p>
            <a:pPr lvl="2">
              <a:lnSpc>
                <a:spcPct val="90000"/>
              </a:lnSpc>
            </a:pPr>
            <a:r>
              <a:rPr lang="en-US" altLang="en-US" sz="1000"/>
              <a:t>Acute congestive heart failure</a:t>
            </a:r>
          </a:p>
          <a:p>
            <a:pPr lvl="2">
              <a:lnSpc>
                <a:spcPct val="90000"/>
              </a:lnSpc>
            </a:pPr>
            <a:r>
              <a:rPr lang="en-US" altLang="en-US" sz="1000"/>
              <a:t>Acute pericarditis or myocarditis</a:t>
            </a:r>
          </a:p>
          <a:p>
            <a:pPr lvl="2">
              <a:lnSpc>
                <a:spcPct val="90000"/>
              </a:lnSpc>
            </a:pPr>
            <a:endParaRPr lang="en-US" altLang="en-US" sz="1000"/>
          </a:p>
          <a:p>
            <a:pPr>
              <a:lnSpc>
                <a:spcPct val="80000"/>
              </a:lnSpc>
            </a:pPr>
            <a:r>
              <a:rPr lang="en-US" altLang="en-US" sz="1000"/>
              <a:t>Making the diagnosis of acute infarction in the presence of left bundle-branch block can be problematic, since the ST segment is either elevated or depressed secondarily, simulating or masking an infarction pattern. These secondary ST–T changes are shifted to the opposite direction from the major component of the QRS complex (i.e., discordant).</a:t>
            </a:r>
          </a:p>
          <a:p>
            <a:pPr>
              <a:lnSpc>
                <a:spcPct val="80000"/>
              </a:lnSpc>
            </a:pPr>
            <a:r>
              <a:rPr lang="en-US" altLang="en-US" sz="1000"/>
              <a:t>When these changes are concordant, they are specific for acute myocardial infarction.</a:t>
            </a:r>
          </a:p>
          <a:p>
            <a:pPr>
              <a:lnSpc>
                <a:spcPct val="80000"/>
              </a:lnSpc>
            </a:pPr>
            <a:r>
              <a:rPr lang="en-US" altLang="en-US" sz="1000"/>
              <a:t>However, in left bundle-branch block, the QRS complexes are mostly negative in leads V1 to V 3, and the ST-segment elevation from an anteroseptal infarction cannot be manifested as a concordant ST-segment shift.</a:t>
            </a:r>
          </a:p>
          <a:p>
            <a:pPr>
              <a:lnSpc>
                <a:spcPct val="80000"/>
              </a:lnSpc>
            </a:pPr>
            <a:endParaRPr lang="en-US" altLang="en-US" sz="1000"/>
          </a:p>
          <a:p>
            <a:pPr>
              <a:lnSpc>
                <a:spcPct val="80000"/>
              </a:lnSpc>
            </a:pPr>
            <a:r>
              <a:rPr lang="en-US" altLang="en-US" sz="1000"/>
              <a:t>At times, replacement of the secondary concave ST segment with a convex ST segment may indicate an associated anteroseptal infarct. Another criterion that has been proposed for recognizing an associated anteroseptal infarct is ST-segment elevation of 5 mm or more.</a:t>
            </a:r>
          </a:p>
          <a:p>
            <a:pPr>
              <a:lnSpc>
                <a:spcPct val="80000"/>
              </a:lnSpc>
            </a:pPr>
            <a:endParaRPr lang="en-US" altLang="en-US" sz="1000"/>
          </a:p>
          <a:p>
            <a:pPr>
              <a:lnSpc>
                <a:spcPct val="80000"/>
              </a:lnSpc>
            </a:pPr>
            <a:endParaRPr lang="en-US" altLang="en-US" sz="1000"/>
          </a:p>
        </p:txBody>
      </p:sp>
    </p:spTree>
    <p:extLst>
      <p:ext uri="{BB962C8B-B14F-4D97-AF65-F5344CB8AC3E}">
        <p14:creationId xmlns:p14="http://schemas.microsoft.com/office/powerpoint/2010/main" val="29386185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032BAC9-4C09-41B6-A35D-06A740C738C3}" type="slidenum">
              <a:rPr lang="en-US" altLang="en-US"/>
              <a:pPr/>
              <a:t>7</a:t>
            </a:fld>
            <a:endParaRPr lang="en-US" altLang="en-US"/>
          </a:p>
        </p:txBody>
      </p:sp>
      <p:sp>
        <p:nvSpPr>
          <p:cNvPr id="578562" name="Rectangle 2"/>
          <p:cNvSpPr>
            <a:spLocks noGrp="1" noRot="1" noChangeAspect="1" noChangeArrowheads="1" noTextEdit="1"/>
          </p:cNvSpPr>
          <p:nvPr>
            <p:ph type="sldImg"/>
          </p:nvPr>
        </p:nvSpPr>
        <p:spPr>
          <a:ln/>
        </p:spPr>
      </p:sp>
      <p:sp>
        <p:nvSpPr>
          <p:cNvPr id="578563" name="Rectangle 3"/>
          <p:cNvSpPr>
            <a:spLocks noGrp="1" noChangeArrowheads="1"/>
          </p:cNvSpPr>
          <p:nvPr>
            <p:ph type="body" idx="1"/>
          </p:nvPr>
        </p:nvSpPr>
        <p:spPr/>
        <p:txBody>
          <a:bodyPr/>
          <a:lstStyle/>
          <a:p>
            <a:r>
              <a:rPr lang="en-US" altLang="en-US"/>
              <a:t>After about 6-12 hours of MI the T waves will return to baseline (the ischemia is over, its all dead)</a:t>
            </a:r>
          </a:p>
          <a:p>
            <a:endParaRPr lang="en-US" altLang="en-US"/>
          </a:p>
          <a:p>
            <a:r>
              <a:rPr lang="en-US" altLang="en-US"/>
              <a:t>Normal T waves are ASYMETRICAL with a gentle up slope and rapid downslope. </a:t>
            </a:r>
          </a:p>
          <a:p>
            <a:endParaRPr lang="en-US" altLang="en-US"/>
          </a:p>
          <a:p>
            <a:r>
              <a:rPr lang="en-US" altLang="en-US"/>
              <a:t>Ischemic t waves are tend to be symmetrical (even up and down slope, although this may be distorted by the ST segment elevation)</a:t>
            </a:r>
          </a:p>
          <a:p>
            <a:endParaRPr lang="en-US" altLang="en-US"/>
          </a:p>
          <a:p>
            <a:r>
              <a:rPr lang="en-US" altLang="en-US"/>
              <a:t>T waves can invert early , then elevate. </a:t>
            </a:r>
          </a:p>
          <a:p>
            <a:endParaRPr lang="en-US" altLang="en-US"/>
          </a:p>
          <a:p>
            <a:r>
              <a:rPr lang="en-US" altLang="en-US"/>
              <a:t>GLOBAL ST changes tend to be something OTHER than ischemia</a:t>
            </a:r>
          </a:p>
          <a:p>
            <a:endParaRPr lang="en-US" altLang="en-US"/>
          </a:p>
        </p:txBody>
      </p:sp>
    </p:spTree>
    <p:extLst>
      <p:ext uri="{BB962C8B-B14F-4D97-AF65-F5344CB8AC3E}">
        <p14:creationId xmlns:p14="http://schemas.microsoft.com/office/powerpoint/2010/main" val="272774298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CC94A025-CB1A-4447-BB9C-242240CB5085}" type="slidenum">
              <a:rPr lang="en-US" altLang="en-US"/>
              <a:pPr/>
              <a:t>43</a:t>
            </a:fld>
            <a:endParaRPr lang="en-US" altLang="en-US"/>
          </a:p>
        </p:txBody>
      </p:sp>
      <p:sp>
        <p:nvSpPr>
          <p:cNvPr id="541698" name="Rectangle 2"/>
          <p:cNvSpPr>
            <a:spLocks noGrp="1" noRot="1" noChangeAspect="1" noChangeArrowheads="1" noTextEdit="1"/>
          </p:cNvSpPr>
          <p:nvPr>
            <p:ph type="sldImg"/>
          </p:nvPr>
        </p:nvSpPr>
        <p:spPr>
          <a:ln/>
        </p:spPr>
      </p:sp>
      <p:sp>
        <p:nvSpPr>
          <p:cNvPr id="541699" name="Rectangle 3"/>
          <p:cNvSpPr>
            <a:spLocks noGrp="1" noChangeArrowheads="1"/>
          </p:cNvSpPr>
          <p:nvPr>
            <p:ph type="body" idx="1"/>
          </p:nvPr>
        </p:nvSpPr>
        <p:spPr>
          <a:xfrm>
            <a:off x="701675" y="4416425"/>
            <a:ext cx="2438400" cy="4181475"/>
          </a:xfrm>
        </p:spPr>
        <p:txBody>
          <a:bodyPr/>
          <a:lstStyle/>
          <a:p>
            <a:endParaRPr lang="en-US" altLang="en-US"/>
          </a:p>
        </p:txBody>
      </p:sp>
      <p:pic>
        <p:nvPicPr>
          <p:cNvPr id="541701" name="Picture 4" descr="C:\Documents and Settings\Flyfisher\My Documents\My Pictures\bbb7\bbb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2175" y="4721225"/>
            <a:ext cx="3578225" cy="319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88136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588952-C8F1-4ED4-8583-AB0E6E717A12}" type="slidenum">
              <a:rPr lang="en-US" altLang="en-US"/>
              <a:pPr/>
              <a:t>44</a:t>
            </a:fld>
            <a:endParaRPr lang="en-US" altLang="en-US"/>
          </a:p>
        </p:txBody>
      </p:sp>
      <p:sp>
        <p:nvSpPr>
          <p:cNvPr id="418818" name="Rectangle 2"/>
          <p:cNvSpPr>
            <a:spLocks noGrp="1" noRot="1" noChangeAspect="1" noChangeArrowheads="1" noTextEdit="1"/>
          </p:cNvSpPr>
          <p:nvPr>
            <p:ph type="sldImg"/>
          </p:nvPr>
        </p:nvSpPr>
        <p:spPr>
          <a:ln/>
        </p:spPr>
      </p:sp>
      <p:sp>
        <p:nvSpPr>
          <p:cNvPr id="418819" name="Rectangle 3"/>
          <p:cNvSpPr>
            <a:spLocks noGrp="1" noChangeArrowheads="1"/>
          </p:cNvSpPr>
          <p:nvPr>
            <p:ph type="body" idx="1"/>
          </p:nvPr>
        </p:nvSpPr>
        <p:spPr/>
        <p:txBody>
          <a:bodyPr/>
          <a:lstStyle/>
          <a:p>
            <a:pPr>
              <a:lnSpc>
                <a:spcPct val="90000"/>
              </a:lnSpc>
            </a:pPr>
            <a:r>
              <a:rPr lang="en-US" altLang="en-US" sz="1600">
                <a:effectLst>
                  <a:outerShdw blurRad="38100" dist="38100" dir="2700000" algn="tl">
                    <a:srgbClr val="C0C0C0"/>
                  </a:outerShdw>
                </a:effectLst>
              </a:rPr>
              <a:t>AMI with LBBB</a:t>
            </a:r>
          </a:p>
          <a:p>
            <a:pPr>
              <a:lnSpc>
                <a:spcPct val="90000"/>
              </a:lnSpc>
            </a:pPr>
            <a:r>
              <a:rPr lang="en-US" altLang="en-US" sz="900">
                <a:effectLst>
                  <a:outerShdw blurRad="38100" dist="38100" dir="2700000" algn="tl">
                    <a:srgbClr val="C0C0C0"/>
                  </a:outerShdw>
                </a:effectLst>
              </a:rPr>
              <a:t>Sometimes it is near impossible to separate the two</a:t>
            </a:r>
          </a:p>
          <a:p>
            <a:pPr>
              <a:lnSpc>
                <a:spcPct val="90000"/>
              </a:lnSpc>
            </a:pPr>
            <a:r>
              <a:rPr lang="en-US" altLang="en-US" sz="900">
                <a:effectLst>
                  <a:outerShdw blurRad="38100" dist="38100" dir="2700000" algn="tl">
                    <a:srgbClr val="C0C0C0"/>
                  </a:outerShdw>
                </a:effectLst>
              </a:rPr>
              <a:t>Clues can be very precise</a:t>
            </a:r>
          </a:p>
          <a:p>
            <a:pPr lvl="1">
              <a:lnSpc>
                <a:spcPct val="90000"/>
              </a:lnSpc>
            </a:pPr>
            <a:r>
              <a:rPr lang="en-US" altLang="en-US" sz="900">
                <a:effectLst>
                  <a:outerShdw blurRad="38100" dist="38100" dir="2700000" algn="tl">
                    <a:srgbClr val="C0C0C0"/>
                  </a:outerShdw>
                </a:effectLst>
              </a:rPr>
              <a:t>Pathologic Q-wave is still significant even with LBBB, which never produces a pathologic Q-wave</a:t>
            </a:r>
          </a:p>
          <a:p>
            <a:pPr lvl="1">
              <a:lnSpc>
                <a:spcPct val="90000"/>
              </a:lnSpc>
            </a:pPr>
            <a:r>
              <a:rPr lang="en-US" altLang="en-US" sz="900">
                <a:effectLst>
                  <a:outerShdw blurRad="38100" dist="38100" dir="2700000" algn="tl">
                    <a:srgbClr val="C0C0C0"/>
                  </a:outerShdw>
                </a:effectLst>
              </a:rPr>
              <a:t>S-T-T forces are directed away from LBBB under normal conditions</a:t>
            </a:r>
          </a:p>
          <a:p>
            <a:pPr>
              <a:lnSpc>
                <a:spcPct val="90000"/>
              </a:lnSpc>
            </a:pPr>
            <a:r>
              <a:rPr lang="en-US" altLang="en-US" sz="900" b="1"/>
              <a:t>Electrocardiographic criteria of the diagnosis of AMI</a:t>
            </a:r>
          </a:p>
          <a:p>
            <a:pPr>
              <a:lnSpc>
                <a:spcPct val="90000"/>
              </a:lnSpc>
            </a:pPr>
            <a:r>
              <a:rPr lang="en-US" altLang="en-US" sz="900" b="1"/>
              <a:t>in LBBB: </a:t>
            </a:r>
            <a:r>
              <a:rPr lang="en-US" altLang="en-US" sz="900"/>
              <a:t>The electrocardiographic criteria suggesting a</a:t>
            </a:r>
          </a:p>
          <a:p>
            <a:pPr>
              <a:lnSpc>
                <a:spcPct val="90000"/>
              </a:lnSpc>
            </a:pPr>
            <a:r>
              <a:rPr lang="en-US" altLang="en-US" sz="900"/>
              <a:t>diagnosis of AMI according to Sgarbossa et al18 include</a:t>
            </a:r>
          </a:p>
          <a:p>
            <a:pPr>
              <a:lnSpc>
                <a:spcPct val="90000"/>
              </a:lnSpc>
            </a:pPr>
            <a:r>
              <a:rPr lang="en-US" altLang="en-US" sz="900"/>
              <a:t>on the left (1) ST segment elevation greater than one millimeter</a:t>
            </a:r>
          </a:p>
          <a:p>
            <a:pPr>
              <a:lnSpc>
                <a:spcPct val="90000"/>
              </a:lnSpc>
            </a:pPr>
            <a:r>
              <a:rPr lang="en-US" altLang="en-US" sz="900"/>
              <a:t>which is concordant with the QRS complex (score</a:t>
            </a:r>
          </a:p>
          <a:p>
            <a:pPr>
              <a:lnSpc>
                <a:spcPct val="90000"/>
              </a:lnSpc>
            </a:pPr>
            <a:r>
              <a:rPr lang="en-US" altLang="en-US" sz="900"/>
              <a:t>of 5); in the middle (2) ST segment depression greater</a:t>
            </a:r>
          </a:p>
          <a:p>
            <a:pPr>
              <a:lnSpc>
                <a:spcPct val="90000"/>
              </a:lnSpc>
            </a:pPr>
            <a:r>
              <a:rPr lang="en-US" altLang="en-US" sz="900"/>
              <a:t>than 1 mm in leads V1, V2, or V3 (score of 3); and on the</a:t>
            </a:r>
          </a:p>
          <a:p>
            <a:pPr>
              <a:lnSpc>
                <a:spcPct val="90000"/>
              </a:lnSpc>
            </a:pPr>
            <a:r>
              <a:rPr lang="en-US" altLang="en-US" sz="900"/>
              <a:t>right (3) ST segment elevation greater than 5 mm that is</a:t>
            </a:r>
          </a:p>
          <a:p>
            <a:pPr>
              <a:lnSpc>
                <a:spcPct val="90000"/>
              </a:lnSpc>
            </a:pPr>
            <a:r>
              <a:rPr lang="en-US" altLang="en-US" sz="900"/>
              <a:t>discordant with the QRS complex (score of 2). A total</a:t>
            </a:r>
          </a:p>
          <a:p>
            <a:pPr>
              <a:lnSpc>
                <a:spcPct val="90000"/>
              </a:lnSpc>
            </a:pPr>
            <a:r>
              <a:rPr lang="en-US" altLang="en-US" sz="900"/>
              <a:t>score of 3 or more suggests that the patient is likely experiencing</a:t>
            </a:r>
          </a:p>
          <a:p>
            <a:pPr>
              <a:lnSpc>
                <a:spcPct val="90000"/>
              </a:lnSpc>
            </a:pPr>
            <a:r>
              <a:rPr lang="en-US" altLang="en-US" sz="900"/>
              <a:t>an acute infarction based on the electrocardiographic</a:t>
            </a:r>
          </a:p>
          <a:p>
            <a:pPr>
              <a:lnSpc>
                <a:spcPct val="90000"/>
              </a:lnSpc>
            </a:pPr>
            <a:r>
              <a:rPr lang="en-US" altLang="en-US" sz="900"/>
              <a:t>criteria. With a score of less than 3, the electrocardiographic</a:t>
            </a:r>
          </a:p>
          <a:p>
            <a:pPr>
              <a:lnSpc>
                <a:spcPct val="90000"/>
              </a:lnSpc>
            </a:pPr>
            <a:r>
              <a:rPr lang="en-US" altLang="en-US" sz="900"/>
              <a:t>diagnosis is less assured, requiring additional</a:t>
            </a:r>
          </a:p>
          <a:p>
            <a:pPr>
              <a:lnSpc>
                <a:spcPct val="90000"/>
              </a:lnSpc>
            </a:pPr>
            <a:r>
              <a:rPr lang="en-US" altLang="en-US" sz="900"/>
              <a:t>evaluation.</a:t>
            </a:r>
          </a:p>
          <a:p>
            <a:pPr>
              <a:lnSpc>
                <a:spcPct val="90000"/>
              </a:lnSpc>
            </a:pPr>
            <a:r>
              <a:rPr lang="en-US" altLang="en-US" sz="900"/>
              <a:t>Source: Brady WJ. Mastering the Electrocardiogram:</a:t>
            </a:r>
          </a:p>
          <a:p>
            <a:pPr>
              <a:lnSpc>
                <a:spcPct val="90000"/>
              </a:lnSpc>
            </a:pPr>
            <a:r>
              <a:rPr lang="en-US" altLang="en-US" sz="900"/>
              <a:t>State-of-the-art techniques for evaluating ST segment elevation</a:t>
            </a:r>
          </a:p>
          <a:p>
            <a:pPr>
              <a:lnSpc>
                <a:spcPct val="90000"/>
              </a:lnSpc>
            </a:pPr>
            <a:r>
              <a:rPr lang="en-US" altLang="en-US" sz="900"/>
              <a:t>in acute myocardiol infarction and other clinicl syndromes.</a:t>
            </a:r>
          </a:p>
          <a:p>
            <a:pPr>
              <a:lnSpc>
                <a:spcPct val="90000"/>
              </a:lnSpc>
            </a:pPr>
            <a:r>
              <a:rPr lang="en-US" altLang="en-US" sz="900"/>
              <a:t>Emergency Medicine Reports 1998;19:78-85.</a:t>
            </a:r>
          </a:p>
          <a:p>
            <a:pPr>
              <a:lnSpc>
                <a:spcPct val="90000"/>
              </a:lnSpc>
            </a:pPr>
            <a:endParaRPr lang="en-US" altLang="en-US" sz="900"/>
          </a:p>
          <a:p>
            <a:pPr>
              <a:lnSpc>
                <a:spcPct val="90000"/>
              </a:lnSpc>
            </a:pPr>
            <a:endParaRPr lang="en-US" altLang="en-US" sz="1600">
              <a:effectLst>
                <a:outerShdw blurRad="38100" dist="38100" dir="2700000" algn="tl">
                  <a:srgbClr val="C0C0C0"/>
                </a:outerShdw>
              </a:effectLst>
            </a:endParaRPr>
          </a:p>
        </p:txBody>
      </p:sp>
    </p:spTree>
    <p:extLst>
      <p:ext uri="{BB962C8B-B14F-4D97-AF65-F5344CB8AC3E}">
        <p14:creationId xmlns:p14="http://schemas.microsoft.com/office/powerpoint/2010/main" val="404331263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552CA0B-AE13-4AF3-9472-6AB65CBBD3B3}" type="slidenum">
              <a:rPr lang="en-US" altLang="en-US"/>
              <a:pPr/>
              <a:t>45</a:t>
            </a:fld>
            <a:endParaRPr lang="en-US" altLang="en-US"/>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p:txBody>
          <a:bodyPr/>
          <a:lstStyle/>
          <a:p>
            <a:r>
              <a:rPr lang="en-US" altLang="en-US"/>
              <a:t>ST should be in opposition of LBBB</a:t>
            </a:r>
          </a:p>
          <a:p>
            <a:endParaRPr lang="en-US" altLang="en-US"/>
          </a:p>
          <a:p>
            <a:r>
              <a:rPr lang="en-US" altLang="en-US"/>
              <a:t>Therefore ST elevation in V5-V6 would be STEMI (but not code STEMI, but medical stat due to LBBB- this adds a layer of safety and evalaution)</a:t>
            </a:r>
          </a:p>
        </p:txBody>
      </p:sp>
    </p:spTree>
    <p:extLst>
      <p:ext uri="{BB962C8B-B14F-4D97-AF65-F5344CB8AC3E}">
        <p14:creationId xmlns:p14="http://schemas.microsoft.com/office/powerpoint/2010/main" val="141317028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A29F164-9B00-4051-9E03-55A601AA0811}" type="slidenum">
              <a:rPr lang="en-US" altLang="en-US"/>
              <a:pPr/>
              <a:t>46</a:t>
            </a:fld>
            <a:endParaRPr lang="en-US" altLang="en-US"/>
          </a:p>
        </p:txBody>
      </p:sp>
      <p:sp>
        <p:nvSpPr>
          <p:cNvPr id="543746" name="Rectangle 2"/>
          <p:cNvSpPr>
            <a:spLocks noGrp="1" noRot="1" noChangeAspect="1" noChangeArrowheads="1" noTextEdit="1"/>
          </p:cNvSpPr>
          <p:nvPr>
            <p:ph type="sldImg"/>
          </p:nvPr>
        </p:nvSpPr>
        <p:spPr>
          <a:ln/>
        </p:spPr>
      </p:sp>
      <p:sp>
        <p:nvSpPr>
          <p:cNvPr id="543747" name="Rectangle 3"/>
          <p:cNvSpPr>
            <a:spLocks noGrp="1" noChangeArrowheads="1"/>
          </p:cNvSpPr>
          <p:nvPr>
            <p:ph type="body" idx="1"/>
          </p:nvPr>
        </p:nvSpPr>
        <p:spPr/>
        <p:txBody>
          <a:bodyPr/>
          <a:lstStyle/>
          <a:p>
            <a:r>
              <a:rPr lang="en-US" altLang="en-US"/>
              <a:t>Inferior MI with complete AV bllock</a:t>
            </a:r>
          </a:p>
          <a:p>
            <a:endParaRPr lang="en-US" altLang="en-US"/>
          </a:p>
          <a:p>
            <a:r>
              <a:rPr lang="en-US" altLang="en-US"/>
              <a:t>Susp. The posterior wall MI, because of the “pony” sign in V-1 throught V3</a:t>
            </a:r>
          </a:p>
        </p:txBody>
      </p:sp>
    </p:spTree>
    <p:extLst>
      <p:ext uri="{BB962C8B-B14F-4D97-AF65-F5344CB8AC3E}">
        <p14:creationId xmlns:p14="http://schemas.microsoft.com/office/powerpoint/2010/main" val="102502150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AB20689-A2CA-4800-B3F1-F4D8711C61B5}" type="slidenum">
              <a:rPr lang="en-US" altLang="en-US"/>
              <a:pPr/>
              <a:t>47</a:t>
            </a:fld>
            <a:endParaRPr lang="en-US" altLang="en-US"/>
          </a:p>
        </p:txBody>
      </p:sp>
      <p:sp>
        <p:nvSpPr>
          <p:cNvPr id="544770" name="Rectangle 2"/>
          <p:cNvSpPr>
            <a:spLocks noGrp="1" noRot="1" noChangeAspect="1" noChangeArrowheads="1" noTextEdit="1"/>
          </p:cNvSpPr>
          <p:nvPr>
            <p:ph type="sldImg"/>
          </p:nvPr>
        </p:nvSpPr>
        <p:spPr>
          <a:ln/>
        </p:spPr>
      </p:sp>
      <p:sp>
        <p:nvSpPr>
          <p:cNvPr id="544771" name="Rectangle 3"/>
          <p:cNvSpPr>
            <a:spLocks noGrp="1" noChangeArrowheads="1"/>
          </p:cNvSpPr>
          <p:nvPr>
            <p:ph type="body" idx="1"/>
          </p:nvPr>
        </p:nvSpPr>
        <p:spPr/>
        <p:txBody>
          <a:bodyPr/>
          <a:lstStyle/>
          <a:p>
            <a:r>
              <a:rPr lang="en-US" altLang="en-US"/>
              <a:t>If the Tallest S-wave in V1-V2 equals the tallest R wave in V5-V6 = Suggestive og LVH (Not CODE STEMI- MEDICA STAT)</a:t>
            </a:r>
          </a:p>
          <a:p>
            <a:endParaRPr lang="en-US" altLang="en-US"/>
          </a:p>
          <a:p>
            <a:r>
              <a:rPr lang="en-US" altLang="en-US"/>
              <a:t>Look at II, III, AVF</a:t>
            </a:r>
          </a:p>
          <a:p>
            <a:r>
              <a:rPr lang="en-US" altLang="en-US"/>
              <a:t>Of 1/AVL</a:t>
            </a:r>
          </a:p>
          <a:p>
            <a:endParaRPr lang="en-US" altLang="en-US"/>
          </a:p>
          <a:p>
            <a:r>
              <a:rPr lang="en-US" altLang="en-US"/>
              <a:t>LVH mask anterior /septal MI’s, </a:t>
            </a:r>
          </a:p>
        </p:txBody>
      </p:sp>
    </p:spTree>
    <p:extLst>
      <p:ext uri="{BB962C8B-B14F-4D97-AF65-F5344CB8AC3E}">
        <p14:creationId xmlns:p14="http://schemas.microsoft.com/office/powerpoint/2010/main" val="23583740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7D4749-8A06-4B84-9A27-9633AE789ABE}" type="slidenum">
              <a:rPr lang="en-US" altLang="en-US"/>
              <a:pPr/>
              <a:t>48</a:t>
            </a:fld>
            <a:endParaRPr lang="en-US" altLang="en-US"/>
          </a:p>
        </p:txBody>
      </p:sp>
      <p:sp>
        <p:nvSpPr>
          <p:cNvPr id="427010" name="Rectangle 2"/>
          <p:cNvSpPr>
            <a:spLocks noGrp="1" noRot="1" noChangeAspect="1" noChangeArrowheads="1" noTextEdit="1"/>
          </p:cNvSpPr>
          <p:nvPr>
            <p:ph type="sldImg"/>
          </p:nvPr>
        </p:nvSpPr>
        <p:spPr>
          <a:xfrm>
            <a:off x="827088" y="698500"/>
            <a:ext cx="4267200" cy="2400300"/>
          </a:xfrm>
          <a:ln/>
        </p:spPr>
      </p:sp>
      <p:sp>
        <p:nvSpPr>
          <p:cNvPr id="427011" name="Rectangle 3"/>
          <p:cNvSpPr>
            <a:spLocks noGrp="1" noChangeArrowheads="1"/>
          </p:cNvSpPr>
          <p:nvPr>
            <p:ph type="body" idx="1"/>
          </p:nvPr>
        </p:nvSpPr>
        <p:spPr>
          <a:xfrm>
            <a:off x="234950" y="3098800"/>
            <a:ext cx="6540500" cy="5499100"/>
          </a:xfrm>
        </p:spPr>
        <p:txBody>
          <a:bodyPr/>
          <a:lstStyle/>
          <a:p>
            <a:pPr>
              <a:lnSpc>
                <a:spcPct val="80000"/>
              </a:lnSpc>
            </a:pPr>
            <a:r>
              <a:rPr lang="en-US" altLang="en-US" sz="800"/>
              <a:t>FROM </a:t>
            </a:r>
            <a:r>
              <a:rPr lang="en-US" altLang="en-US" sz="800" i="1"/>
              <a:t>The </a:t>
            </a:r>
            <a:r>
              <a:rPr lang="en-US" altLang="en-US" sz="800"/>
              <a:t>New England journal </a:t>
            </a:r>
            <a:r>
              <a:rPr lang="en-US" altLang="en-US" sz="800" i="1"/>
              <a:t>Of </a:t>
            </a:r>
            <a:r>
              <a:rPr lang="en-US" altLang="en-US" sz="800"/>
              <a:t>Medicine 2132:</a:t>
            </a:r>
          </a:p>
          <a:p>
            <a:pPr>
              <a:lnSpc>
                <a:spcPct val="80000"/>
              </a:lnSpc>
            </a:pPr>
            <a:r>
              <a:rPr lang="en-US" altLang="en-US"/>
              <a:t>In patients with acute pericarditis, the ST segment is elevated diffusely in the precordial leads as well as in the limb leads, indicating involvement of more than one coronary vascular territory, which rarely happens in acute myocardial infarction (Fig. 2, tracing 3). In addition, the PR segment is depressed, and such depression is the atrial counterpart of ST-segment elevation. Diffuse pericarditis involves not only the subepicardial layer of the ventricular wall, which is responsible for the ST-segment elevation, but also the subepicardial layer of the atrial wall, which causes an atrial injury pattern. Depression of the PR segment, however, is not specific for acute  pericarditis, since early repolarization or atrial infarction can also cause the depression. In patients with diffuse pericarditis, the ST-segment axis is often close to 45 degrees in the frontal plane,  Which falls into the positive zone of both leads III and aVL, and the ST segment is elevated in both these leads and is also more elevated in lead II than in lead III. In patients with acute inferior infarction, which is most often due to occlusion of the right coronary artery, the ST-segment axis is close to the axis of lead III which is opposite the axis of lead aVL; therefore, the ST-segment elevation in lead III is always associated with reciprocal ST-segment depression  in leads aVL and I. In addition, the ST segment is more elevated in lead III than in lead II. In acute inferior infarction due to occlusion of the circumflex coronary artery, which accounts for about 20 percent of acute inferior infarctions, the axis of the ST segment is often close to that of aVF.</a:t>
            </a:r>
          </a:p>
          <a:p>
            <a:pPr>
              <a:lnSpc>
                <a:spcPct val="80000"/>
              </a:lnSpc>
            </a:pPr>
            <a:endParaRPr lang="en-US" altLang="en-US"/>
          </a:p>
          <a:p>
            <a:pPr>
              <a:lnSpc>
                <a:spcPct val="80000"/>
              </a:lnSpc>
            </a:pPr>
            <a:r>
              <a:rPr lang="en-US" altLang="en-US"/>
              <a:t>Accordingly, the ST segment is elevated to a similar degree in leads II and III, is equally depressed I leads aVR and aVL, and is not depressed in lead I. These rules are more reliable if the vessel is occluded proximally as opposed to distally. In high lateral infarction, the axis of the ST segment is close to that of aVL, which is opposite the axis of lead III; the ST segment is elevated in aVL and is always reciprocally depressed in lead III. Thus, the ST-segment elevation in patients with infarction behaves reciprocally between leads III and aVL, whereas the STsegment elevation in patients with acute pericarditis or early repolarization does not result in ST depression in aVL, though there is reciprocal depression in aVR. When pericarditis is localized, this rule does not apply. The ST-segment elevation in patients with pericarditis seldom exceeds 5 mm, whereas it may in patients with acute infarction. Also, in acute infarction, the PR segment is not depressed unless pericarditis supervenes or the atrial wall is also infarcted. Pericardial friction rub does not always indicate primary acute pericarditis, since it often</a:t>
            </a:r>
          </a:p>
          <a:p>
            <a:pPr>
              <a:lnSpc>
                <a:spcPct val="80000"/>
              </a:lnSpc>
            </a:pPr>
            <a:r>
              <a:rPr lang="en-US" altLang="en-US"/>
              <a:t>accompanies a large, transmural acute myocardial infarction. Acute myocarditis can cause diffuse ST-segment elevation, as does acute pericarditis. Furthermore, at times the prominent ST-segment elevation of acute myocarditis can simulate acute myocardial infarction.</a:t>
            </a:r>
          </a:p>
          <a:p>
            <a:pPr>
              <a:lnSpc>
                <a:spcPct val="80000"/>
              </a:lnSpc>
            </a:pPr>
            <a:endParaRPr lang="en-US" altLang="en-US"/>
          </a:p>
          <a:p>
            <a:pPr>
              <a:lnSpc>
                <a:spcPct val="80000"/>
              </a:lnSpc>
            </a:pPr>
            <a:r>
              <a:rPr lang="en-US" altLang="en-US"/>
              <a:t>ST segment slanted down L -&gt; r suspicious of Viral Pericarditis</a:t>
            </a:r>
          </a:p>
          <a:p>
            <a:pPr>
              <a:lnSpc>
                <a:spcPct val="80000"/>
              </a:lnSpc>
            </a:pPr>
            <a:r>
              <a:rPr lang="en-US" altLang="en-US"/>
              <a:t>Also when the pain is worse laying down vs. sitting up / leaning forward</a:t>
            </a:r>
          </a:p>
          <a:p>
            <a:pPr>
              <a:lnSpc>
                <a:spcPct val="80000"/>
              </a:lnSpc>
            </a:pPr>
            <a:r>
              <a:rPr lang="en-US" altLang="en-US"/>
              <a:t>Electrical Alturmans (sp) </a:t>
            </a:r>
          </a:p>
          <a:p>
            <a:pPr>
              <a:lnSpc>
                <a:spcPct val="80000"/>
              </a:lnSpc>
            </a:pPr>
            <a:endParaRPr lang="en-US" altLang="en-US"/>
          </a:p>
          <a:p>
            <a:pPr>
              <a:lnSpc>
                <a:spcPct val="80000"/>
              </a:lnSpc>
            </a:pPr>
            <a:endParaRPr lang="en-US" altLang="en-US"/>
          </a:p>
        </p:txBody>
      </p:sp>
    </p:spTree>
    <p:extLst>
      <p:ext uri="{BB962C8B-B14F-4D97-AF65-F5344CB8AC3E}">
        <p14:creationId xmlns:p14="http://schemas.microsoft.com/office/powerpoint/2010/main" val="220294245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586023-A54A-4748-B39A-AF8B97A13562}" type="slidenum">
              <a:rPr lang="en-US" altLang="en-US"/>
              <a:pPr/>
              <a:t>49</a:t>
            </a:fld>
            <a:endParaRPr lang="en-US" altLang="en-US"/>
          </a:p>
        </p:txBody>
      </p:sp>
      <p:sp>
        <p:nvSpPr>
          <p:cNvPr id="429058" name="Rectangle 2"/>
          <p:cNvSpPr>
            <a:spLocks noGrp="1" noRot="1" noChangeAspect="1" noChangeArrowheads="1" noTextEdit="1"/>
          </p:cNvSpPr>
          <p:nvPr>
            <p:ph type="sldImg"/>
          </p:nvPr>
        </p:nvSpPr>
        <p:spPr>
          <a:ln/>
        </p:spPr>
      </p:sp>
      <p:sp>
        <p:nvSpPr>
          <p:cNvPr id="429059" name="Rectangle 3"/>
          <p:cNvSpPr>
            <a:spLocks noGrp="1" noChangeArrowheads="1"/>
          </p:cNvSpPr>
          <p:nvPr>
            <p:ph type="body" idx="1"/>
          </p:nvPr>
        </p:nvSpPr>
        <p:spPr/>
        <p:txBody>
          <a:bodyPr/>
          <a:lstStyle/>
          <a:p>
            <a:r>
              <a:rPr lang="en-US" altLang="en-US"/>
              <a:t>NOTE P-R slant</a:t>
            </a:r>
          </a:p>
          <a:p>
            <a:r>
              <a:rPr lang="en-US" altLang="en-US"/>
              <a:t>Note the L -&gt; right slant</a:t>
            </a:r>
          </a:p>
        </p:txBody>
      </p:sp>
    </p:spTree>
    <p:extLst>
      <p:ext uri="{BB962C8B-B14F-4D97-AF65-F5344CB8AC3E}">
        <p14:creationId xmlns:p14="http://schemas.microsoft.com/office/powerpoint/2010/main" val="105473215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4924097-F812-4B12-AB22-12FB33A9B83E}" type="slidenum">
              <a:rPr lang="en-US" altLang="en-US"/>
              <a:pPr/>
              <a:t>50</a:t>
            </a:fld>
            <a:endParaRPr lang="en-US" altLang="en-US"/>
          </a:p>
        </p:txBody>
      </p:sp>
      <p:sp>
        <p:nvSpPr>
          <p:cNvPr id="431106" name="Rectangle 2"/>
          <p:cNvSpPr>
            <a:spLocks noGrp="1" noRot="1" noChangeAspect="1" noChangeArrowheads="1" noTextEdit="1"/>
          </p:cNvSpPr>
          <p:nvPr>
            <p:ph type="sldImg"/>
          </p:nvPr>
        </p:nvSpPr>
        <p:spPr>
          <a:ln/>
        </p:spPr>
      </p:sp>
      <p:sp>
        <p:nvSpPr>
          <p:cNvPr id="431107"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44667616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7C6F50-D00C-419E-BC35-2B0D70DC9A12}" type="slidenum">
              <a:rPr lang="en-US" altLang="en-US"/>
              <a:pPr/>
              <a:t>51</a:t>
            </a:fld>
            <a:endParaRPr lang="en-US" altLang="en-US"/>
          </a:p>
        </p:txBody>
      </p:sp>
      <p:sp>
        <p:nvSpPr>
          <p:cNvPr id="435202" name="Rectangle 2"/>
          <p:cNvSpPr>
            <a:spLocks noGrp="1" noRot="1" noChangeAspect="1" noChangeArrowheads="1" noTextEdit="1"/>
          </p:cNvSpPr>
          <p:nvPr>
            <p:ph type="sldImg"/>
          </p:nvPr>
        </p:nvSpPr>
        <p:spPr>
          <a:ln/>
        </p:spPr>
      </p:sp>
      <p:sp>
        <p:nvSpPr>
          <p:cNvPr id="43520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09884686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1E9726E-D065-403C-9B77-C48D474DABCA}" type="slidenum">
              <a:rPr lang="en-US" altLang="en-US"/>
              <a:pPr/>
              <a:t>52</a:t>
            </a:fld>
            <a:endParaRPr lang="en-US" altLang="en-US"/>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42792371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684BCF4-8C4B-4921-B7DF-93EC72C26412}" type="slidenum">
              <a:rPr lang="en-US" altLang="en-US"/>
              <a:pPr/>
              <a:t>8</a:t>
            </a:fld>
            <a:endParaRPr lang="en-US" altLang="en-US"/>
          </a:p>
        </p:txBody>
      </p:sp>
      <p:sp>
        <p:nvSpPr>
          <p:cNvPr id="579586" name="Rectangle 2"/>
          <p:cNvSpPr>
            <a:spLocks noGrp="1" noRot="1" noChangeAspect="1" noChangeArrowheads="1" noTextEdit="1"/>
          </p:cNvSpPr>
          <p:nvPr>
            <p:ph type="sldImg"/>
          </p:nvPr>
        </p:nvSpPr>
        <p:spPr>
          <a:ln/>
        </p:spPr>
      </p:sp>
      <p:sp>
        <p:nvSpPr>
          <p:cNvPr id="579587" name="Rectangle 3"/>
          <p:cNvSpPr>
            <a:spLocks noGrp="1" noChangeArrowheads="1"/>
          </p:cNvSpPr>
          <p:nvPr>
            <p:ph type="body" idx="1"/>
          </p:nvPr>
        </p:nvSpPr>
        <p:spPr/>
        <p:txBody>
          <a:bodyPr/>
          <a:lstStyle/>
          <a:p>
            <a:r>
              <a:rPr lang="en-US" altLang="en-US"/>
              <a:t>Traw the T-P segment</a:t>
            </a:r>
          </a:p>
          <a:p>
            <a:endParaRPr lang="en-US" altLang="en-US"/>
          </a:p>
          <a:p>
            <a:r>
              <a:rPr lang="en-US" altLang="en-US"/>
              <a:t>2 boxes OVER from J point, </a:t>
            </a:r>
          </a:p>
          <a:p>
            <a:endParaRPr lang="en-US" altLang="en-US"/>
          </a:p>
          <a:p>
            <a:r>
              <a:rPr lang="en-US" altLang="en-US"/>
              <a:t>Then measure elevation….if + or &gt; than 1-1.5 mm then its ischemia (depending on lead)</a:t>
            </a:r>
          </a:p>
        </p:txBody>
      </p:sp>
    </p:spTree>
    <p:extLst>
      <p:ext uri="{BB962C8B-B14F-4D97-AF65-F5344CB8AC3E}">
        <p14:creationId xmlns:p14="http://schemas.microsoft.com/office/powerpoint/2010/main" val="251512131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5F1325-6A83-4616-B5C7-DA8610334D1A}" type="slidenum">
              <a:rPr lang="en-US" altLang="en-US"/>
              <a:pPr/>
              <a:t>53</a:t>
            </a:fld>
            <a:endParaRPr lang="en-US" altLang="en-US"/>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p:txBody>
          <a:bodyPr/>
          <a:lstStyle/>
          <a:p>
            <a:r>
              <a:rPr lang="en-US" altLang="en-US"/>
              <a:t>FROM </a:t>
            </a:r>
            <a:r>
              <a:rPr lang="en-US" altLang="en-US" i="1"/>
              <a:t>The </a:t>
            </a:r>
            <a:r>
              <a:rPr lang="en-US" altLang="en-US"/>
              <a:t>New England journal </a:t>
            </a:r>
            <a:r>
              <a:rPr lang="en-US" altLang="en-US" i="1"/>
              <a:t>Of </a:t>
            </a:r>
            <a:r>
              <a:rPr lang="en-US" altLang="en-US"/>
              <a:t>Medicine 2132:</a:t>
            </a:r>
          </a:p>
          <a:p>
            <a:r>
              <a:rPr lang="en-US" altLang="en-US"/>
              <a:t>Hyperkalemia as a cause of ST-segment elevation is well recognized. In 1956, Levine et al. reported four cases of ST-segment elevation due to hyperkalemia resembling acute myocardial infarction or pericarditis, and they coined the term “dialyzable currents of injury.” Other electrocardiographic features of hyperkalemia that are often, but not always, present are widened QRS complexes; tall, pointed, and tentleft bundle-branch block acute pericarditis and myocarditis Hyperkalemia ed T waves; and low-amplitude or no P waves Even though the pseudoinfarction pattern of hyperkalemia is well known, the ST-segment elevation is so striking at times that one cannot help agonizing over the possibility of coexistent acute infarction. In patients with hyperkalemia, the elevated ST segment is often downsloping, a finding that is somewhat unusual in acute myocardial infarction, which is more likely to be characterized by an ST segment that has a plateau or a shoulder or is</a:t>
            </a:r>
          </a:p>
          <a:p>
            <a:r>
              <a:rPr lang="en-US" altLang="en-US"/>
              <a:t>upsloping (Fig. 2, tracing 5). An echocardiogram can be extremely useful in this situation. </a:t>
            </a:r>
          </a:p>
          <a:p>
            <a:endParaRPr lang="en-US" altLang="en-US"/>
          </a:p>
        </p:txBody>
      </p:sp>
    </p:spTree>
    <p:extLst>
      <p:ext uri="{BB962C8B-B14F-4D97-AF65-F5344CB8AC3E}">
        <p14:creationId xmlns:p14="http://schemas.microsoft.com/office/powerpoint/2010/main" val="193015139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3817DFB-8309-434E-A09F-6847682EE7F7}" type="slidenum">
              <a:rPr lang="en-US" altLang="en-US"/>
              <a:pPr/>
              <a:t>54</a:t>
            </a:fld>
            <a:endParaRPr lang="en-US" altLang="en-US"/>
          </a:p>
        </p:txBody>
      </p:sp>
      <p:sp>
        <p:nvSpPr>
          <p:cNvPr id="443394" name="Rectangle 2"/>
          <p:cNvSpPr>
            <a:spLocks noGrp="1" noRot="1" noChangeAspect="1" noChangeArrowheads="1" noTextEdit="1"/>
          </p:cNvSpPr>
          <p:nvPr>
            <p:ph type="sldImg"/>
          </p:nvPr>
        </p:nvSpPr>
        <p:spPr>
          <a:ln/>
        </p:spPr>
      </p:sp>
      <p:sp>
        <p:nvSpPr>
          <p:cNvPr id="44339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38803991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2E8C2EE-56B6-4529-903C-B454D3097B42}" type="slidenum">
              <a:rPr lang="en-US" altLang="en-US"/>
              <a:pPr/>
              <a:t>55</a:t>
            </a:fld>
            <a:endParaRPr lang="en-US" altLang="en-US"/>
          </a:p>
        </p:txBody>
      </p:sp>
      <p:sp>
        <p:nvSpPr>
          <p:cNvPr id="545794" name="Rectangle 2"/>
          <p:cNvSpPr>
            <a:spLocks noGrp="1" noRot="1" noChangeAspect="1" noChangeArrowheads="1" noTextEdit="1"/>
          </p:cNvSpPr>
          <p:nvPr>
            <p:ph type="sldImg"/>
          </p:nvPr>
        </p:nvSpPr>
        <p:spPr>
          <a:ln/>
        </p:spPr>
      </p:sp>
      <p:sp>
        <p:nvSpPr>
          <p:cNvPr id="54579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17978259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D08986-E705-49EE-A6D4-8B552B0A999C}" type="slidenum">
              <a:rPr lang="en-US" altLang="en-US"/>
              <a:pPr/>
              <a:t>56</a:t>
            </a:fld>
            <a:endParaRPr lang="en-US" altLang="en-US"/>
          </a:p>
        </p:txBody>
      </p:sp>
      <p:sp>
        <p:nvSpPr>
          <p:cNvPr id="546818" name="Rectangle 2"/>
          <p:cNvSpPr>
            <a:spLocks noGrp="1" noRot="1" noChangeAspect="1" noChangeArrowheads="1" noTextEdit="1"/>
          </p:cNvSpPr>
          <p:nvPr>
            <p:ph type="sldImg"/>
          </p:nvPr>
        </p:nvSpPr>
        <p:spPr>
          <a:ln/>
        </p:spPr>
      </p:sp>
      <p:sp>
        <p:nvSpPr>
          <p:cNvPr id="546819" name="Rectangle 3"/>
          <p:cNvSpPr>
            <a:spLocks noGrp="1" noChangeArrowheads="1"/>
          </p:cNvSpPr>
          <p:nvPr>
            <p:ph type="body" idx="1"/>
          </p:nvPr>
        </p:nvSpPr>
        <p:spPr/>
        <p:txBody>
          <a:bodyPr/>
          <a:lstStyle/>
          <a:p>
            <a:r>
              <a:rPr lang="en-US" altLang="en-US"/>
              <a:t>The wider the QRS, the greater chance for confusion with VT.</a:t>
            </a:r>
          </a:p>
          <a:p>
            <a:endParaRPr lang="en-US" altLang="en-US"/>
          </a:p>
          <a:p>
            <a:r>
              <a:rPr lang="en-US" altLang="en-US"/>
              <a:t>Many years ago A medic responded for a young-ish male with N/V/Dizzy and flu like s/s. He had a Hx of well controled diabetes. </a:t>
            </a:r>
          </a:p>
          <a:p>
            <a:endParaRPr lang="en-US" altLang="en-US"/>
          </a:p>
          <a:p>
            <a:r>
              <a:rPr lang="en-US" altLang="en-US"/>
              <a:t>During the 20 minute transport his T waves increased, his k was elevated. It was mistakenly ID as VT w/ pulse. When the patient presented in severe resp distress in ER, the patient was immediately RSI and tubed, On initiation of RSI, the succs was administered and the patient coded..</a:t>
            </a:r>
          </a:p>
          <a:p>
            <a:endParaRPr lang="en-US" altLang="en-US"/>
          </a:p>
          <a:p>
            <a:r>
              <a:rPr lang="en-US" altLang="en-US"/>
              <a:t>Ooooppss</a:t>
            </a:r>
          </a:p>
          <a:p>
            <a:endParaRPr lang="en-US" altLang="en-US"/>
          </a:p>
        </p:txBody>
      </p:sp>
    </p:spTree>
    <p:extLst>
      <p:ext uri="{BB962C8B-B14F-4D97-AF65-F5344CB8AC3E}">
        <p14:creationId xmlns:p14="http://schemas.microsoft.com/office/powerpoint/2010/main" val="53580470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404072-2458-4013-89B7-EC046C7764E9}" type="slidenum">
              <a:rPr lang="en-US" altLang="en-US"/>
              <a:pPr/>
              <a:t>57</a:t>
            </a:fld>
            <a:endParaRPr lang="en-US" altLang="en-US"/>
          </a:p>
        </p:txBody>
      </p:sp>
      <p:sp>
        <p:nvSpPr>
          <p:cNvPr id="547842" name="Rectangle 2"/>
          <p:cNvSpPr>
            <a:spLocks noGrp="1" noRot="1" noChangeAspect="1" noChangeArrowheads="1" noTextEdit="1"/>
          </p:cNvSpPr>
          <p:nvPr>
            <p:ph type="sldImg"/>
          </p:nvPr>
        </p:nvSpPr>
        <p:spPr>
          <a:ln/>
        </p:spPr>
      </p:sp>
      <p:sp>
        <p:nvSpPr>
          <p:cNvPr id="54784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40238054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6D7B509-DD8D-45CF-9830-2FF8F80A566C}" type="slidenum">
              <a:rPr lang="en-US" altLang="en-US"/>
              <a:pPr/>
              <a:t>58</a:t>
            </a:fld>
            <a:endParaRPr lang="en-US" altLang="en-US"/>
          </a:p>
        </p:txBody>
      </p:sp>
      <p:sp>
        <p:nvSpPr>
          <p:cNvPr id="548866" name="Rectangle 2"/>
          <p:cNvSpPr>
            <a:spLocks noGrp="1" noRot="1" noChangeAspect="1" noChangeArrowheads="1" noTextEdit="1"/>
          </p:cNvSpPr>
          <p:nvPr>
            <p:ph type="sldImg"/>
          </p:nvPr>
        </p:nvSpPr>
        <p:spPr>
          <a:ln/>
        </p:spPr>
      </p:sp>
      <p:sp>
        <p:nvSpPr>
          <p:cNvPr id="548867" name="Rectangle 3"/>
          <p:cNvSpPr>
            <a:spLocks noGrp="1" noChangeArrowheads="1"/>
          </p:cNvSpPr>
          <p:nvPr>
            <p:ph type="body" idx="1"/>
          </p:nvPr>
        </p:nvSpPr>
        <p:spPr/>
        <p:txBody>
          <a:bodyPr/>
          <a:lstStyle/>
          <a:p>
            <a:r>
              <a:rPr lang="en-US" altLang="en-US"/>
              <a:t>ST usually smoother, rounder that ST elevation</a:t>
            </a:r>
          </a:p>
        </p:txBody>
      </p:sp>
    </p:spTree>
    <p:extLst>
      <p:ext uri="{BB962C8B-B14F-4D97-AF65-F5344CB8AC3E}">
        <p14:creationId xmlns:p14="http://schemas.microsoft.com/office/powerpoint/2010/main" val="253804895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6E84AEB-B311-411D-9D90-4B9612A4D5F6}" type="slidenum">
              <a:rPr lang="en-US" altLang="en-US"/>
              <a:pPr/>
              <a:t>59</a:t>
            </a:fld>
            <a:endParaRPr lang="en-US" altLang="en-US"/>
          </a:p>
        </p:txBody>
      </p:sp>
      <p:sp>
        <p:nvSpPr>
          <p:cNvPr id="549890" name="Rectangle 2"/>
          <p:cNvSpPr>
            <a:spLocks noGrp="1" noRot="1" noChangeAspect="1" noChangeArrowheads="1" noTextEdit="1"/>
          </p:cNvSpPr>
          <p:nvPr>
            <p:ph type="sldImg"/>
          </p:nvPr>
        </p:nvSpPr>
        <p:spPr>
          <a:ln/>
        </p:spPr>
      </p:sp>
      <p:sp>
        <p:nvSpPr>
          <p:cNvPr id="54989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12690013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B52981-2968-4F10-A384-C244094CB985}" type="slidenum">
              <a:rPr lang="en-US" altLang="en-US"/>
              <a:pPr/>
              <a:t>60</a:t>
            </a:fld>
            <a:endParaRPr lang="en-US" altLang="en-US"/>
          </a:p>
        </p:txBody>
      </p:sp>
      <p:sp>
        <p:nvSpPr>
          <p:cNvPr id="614402" name="Rectangle 2"/>
          <p:cNvSpPr>
            <a:spLocks noGrp="1" noRot="1" noChangeAspect="1" noChangeArrowheads="1" noTextEdit="1"/>
          </p:cNvSpPr>
          <p:nvPr>
            <p:ph type="sldImg"/>
          </p:nvPr>
        </p:nvSpPr>
        <p:spPr>
          <a:ln/>
        </p:spPr>
      </p:sp>
      <p:sp>
        <p:nvSpPr>
          <p:cNvPr id="614403"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89963360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3EFDBAF-3D79-408A-9A6E-812B21F7FD93}" type="slidenum">
              <a:rPr lang="en-US" altLang="en-US"/>
              <a:pPr/>
              <a:t>61</a:t>
            </a:fld>
            <a:endParaRPr lang="en-US" altLang="en-US"/>
          </a:p>
        </p:txBody>
      </p:sp>
      <p:sp>
        <p:nvSpPr>
          <p:cNvPr id="615426" name="Rectangle 2"/>
          <p:cNvSpPr>
            <a:spLocks noGrp="1" noRot="1" noChangeAspect="1" noChangeArrowheads="1" noTextEdit="1"/>
          </p:cNvSpPr>
          <p:nvPr>
            <p:ph type="sldImg"/>
          </p:nvPr>
        </p:nvSpPr>
        <p:spPr>
          <a:ln/>
        </p:spPr>
      </p:sp>
      <p:sp>
        <p:nvSpPr>
          <p:cNvPr id="615427"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9672730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6981590-65F8-4C7D-ACAD-DBD3F109AE06}" type="slidenum">
              <a:rPr lang="en-US" altLang="en-US"/>
              <a:pPr/>
              <a:t>62</a:t>
            </a:fld>
            <a:endParaRPr lang="en-US" altLang="en-US"/>
          </a:p>
        </p:txBody>
      </p:sp>
      <p:sp>
        <p:nvSpPr>
          <p:cNvPr id="584706" name="Rectangle 2"/>
          <p:cNvSpPr>
            <a:spLocks noGrp="1" noRot="1" noChangeAspect="1" noChangeArrowheads="1" noTextEdit="1"/>
          </p:cNvSpPr>
          <p:nvPr>
            <p:ph type="sldImg"/>
          </p:nvPr>
        </p:nvSpPr>
        <p:spPr>
          <a:ln/>
        </p:spPr>
      </p:sp>
      <p:sp>
        <p:nvSpPr>
          <p:cNvPr id="584707" name="Rectangle 3"/>
          <p:cNvSpPr>
            <a:spLocks noGrp="1" noChangeArrowheads="1"/>
          </p:cNvSpPr>
          <p:nvPr>
            <p:ph type="body" idx="1"/>
          </p:nvPr>
        </p:nvSpPr>
        <p:spPr/>
        <p:txBody>
          <a:bodyPr/>
          <a:lstStyle/>
          <a:p>
            <a:r>
              <a:rPr lang="en-US" altLang="en-US"/>
              <a:t>DIgoxin Effext “ DIgoxin Dish”</a:t>
            </a:r>
          </a:p>
        </p:txBody>
      </p:sp>
    </p:spTree>
    <p:extLst>
      <p:ext uri="{BB962C8B-B14F-4D97-AF65-F5344CB8AC3E}">
        <p14:creationId xmlns:p14="http://schemas.microsoft.com/office/powerpoint/2010/main" val="26916182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6AE2FD4-2DB9-4158-8F8B-9D60CC96747D}" type="slidenum">
              <a:rPr lang="en-US" altLang="en-US"/>
              <a:pPr/>
              <a:t>9</a:t>
            </a:fld>
            <a:endParaRPr lang="en-US" altLang="en-US"/>
          </a:p>
        </p:txBody>
      </p:sp>
      <p:sp>
        <p:nvSpPr>
          <p:cNvPr id="580610" name="Rectangle 2"/>
          <p:cNvSpPr>
            <a:spLocks noGrp="1" noRot="1" noChangeAspect="1" noChangeArrowheads="1" noTextEdit="1"/>
          </p:cNvSpPr>
          <p:nvPr>
            <p:ph type="sldImg"/>
          </p:nvPr>
        </p:nvSpPr>
        <p:spPr>
          <a:ln/>
        </p:spPr>
      </p:sp>
      <p:sp>
        <p:nvSpPr>
          <p:cNvPr id="580611" name="Rectangle 3"/>
          <p:cNvSpPr>
            <a:spLocks noGrp="1" noChangeArrowheads="1"/>
          </p:cNvSpPr>
          <p:nvPr>
            <p:ph type="body" idx="1"/>
          </p:nvPr>
        </p:nvSpPr>
        <p:spPr/>
        <p:txBody>
          <a:bodyPr/>
          <a:lstStyle/>
          <a:p>
            <a:r>
              <a:rPr lang="en-US" altLang="en-US"/>
              <a:t>Broad and wide and deep T waves globally = CNS depression</a:t>
            </a:r>
          </a:p>
        </p:txBody>
      </p:sp>
    </p:spTree>
    <p:extLst>
      <p:ext uri="{BB962C8B-B14F-4D97-AF65-F5344CB8AC3E}">
        <p14:creationId xmlns:p14="http://schemas.microsoft.com/office/powerpoint/2010/main" val="991745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395D045-8DDA-4B42-9EB1-67E027FCDB17}" type="slidenum">
              <a:rPr lang="en-US" altLang="en-US"/>
              <a:pPr/>
              <a:t>63</a:t>
            </a:fld>
            <a:endParaRPr lang="en-US" altLang="en-US"/>
          </a:p>
        </p:txBody>
      </p:sp>
      <p:sp>
        <p:nvSpPr>
          <p:cNvPr id="616450" name="Rectangle 2"/>
          <p:cNvSpPr>
            <a:spLocks noGrp="1" noRot="1" noChangeAspect="1" noChangeArrowheads="1" noTextEdit="1"/>
          </p:cNvSpPr>
          <p:nvPr>
            <p:ph type="sldImg"/>
          </p:nvPr>
        </p:nvSpPr>
        <p:spPr>
          <a:ln/>
        </p:spPr>
      </p:sp>
      <p:sp>
        <p:nvSpPr>
          <p:cNvPr id="616451"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425955589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560CBB4-7DAD-492E-8F54-AD28041BC0F1}" type="slidenum">
              <a:rPr lang="en-US" altLang="en-US"/>
              <a:pPr/>
              <a:t>64</a:t>
            </a:fld>
            <a:endParaRPr lang="en-US" altLang="en-US"/>
          </a:p>
        </p:txBody>
      </p:sp>
      <p:sp>
        <p:nvSpPr>
          <p:cNvPr id="585730" name="Rectangle 2"/>
          <p:cNvSpPr>
            <a:spLocks noGrp="1" noRot="1" noChangeAspect="1" noChangeArrowheads="1" noTextEdit="1"/>
          </p:cNvSpPr>
          <p:nvPr>
            <p:ph type="sldImg"/>
          </p:nvPr>
        </p:nvSpPr>
        <p:spPr>
          <a:ln/>
        </p:spPr>
      </p:sp>
      <p:sp>
        <p:nvSpPr>
          <p:cNvPr id="585731" name="Rectangle 3"/>
          <p:cNvSpPr>
            <a:spLocks noGrp="1" noChangeArrowheads="1"/>
          </p:cNvSpPr>
          <p:nvPr>
            <p:ph type="body" idx="1"/>
          </p:nvPr>
        </p:nvSpPr>
        <p:spPr/>
        <p:txBody>
          <a:bodyPr/>
          <a:lstStyle/>
          <a:p>
            <a:r>
              <a:rPr lang="en-US" altLang="en-US"/>
              <a:t>i.E. Procainimide</a:t>
            </a:r>
          </a:p>
        </p:txBody>
      </p:sp>
    </p:spTree>
    <p:extLst>
      <p:ext uri="{BB962C8B-B14F-4D97-AF65-F5344CB8AC3E}">
        <p14:creationId xmlns:p14="http://schemas.microsoft.com/office/powerpoint/2010/main" val="11990962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46085C-1890-4FE3-B7DD-5EEE6B84CF77}" type="slidenum">
              <a:rPr lang="en-US" altLang="en-US"/>
              <a:pPr/>
              <a:t>65</a:t>
            </a:fld>
            <a:endParaRPr lang="en-US" altLang="en-US"/>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104648389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075319-22F8-43C3-B7AE-C8C5BDEBCEDB}" type="slidenum">
              <a:rPr lang="en-US" altLang="en-US"/>
              <a:pPr/>
              <a:t>66</a:t>
            </a:fld>
            <a:endParaRPr lang="en-US" altLang="en-US"/>
          </a:p>
        </p:txBody>
      </p:sp>
      <p:sp>
        <p:nvSpPr>
          <p:cNvPr id="618498" name="Rectangle 2"/>
          <p:cNvSpPr>
            <a:spLocks noGrp="1" noRot="1" noChangeAspect="1" noChangeArrowheads="1" noTextEdit="1"/>
          </p:cNvSpPr>
          <p:nvPr>
            <p:ph type="sldImg"/>
          </p:nvPr>
        </p:nvSpPr>
        <p:spPr>
          <a:ln/>
        </p:spPr>
      </p:sp>
      <p:sp>
        <p:nvSpPr>
          <p:cNvPr id="61849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19067727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A9F68B-65D5-434B-A389-297E95BD46AE}" type="slidenum">
              <a:rPr lang="en-US" altLang="en-US"/>
              <a:pPr/>
              <a:t>67</a:t>
            </a:fld>
            <a:endParaRPr lang="en-US" altLang="en-US"/>
          </a:p>
        </p:txBody>
      </p:sp>
      <p:sp>
        <p:nvSpPr>
          <p:cNvPr id="524290" name="Rectangle 2"/>
          <p:cNvSpPr>
            <a:spLocks noGrp="1" noRot="1" noChangeAspect="1" noChangeArrowheads="1" noTextEdit="1"/>
          </p:cNvSpPr>
          <p:nvPr>
            <p:ph type="sldImg"/>
          </p:nvPr>
        </p:nvSpPr>
        <p:spPr>
          <a:xfrm>
            <a:off x="406400" y="696913"/>
            <a:ext cx="6197600" cy="3486150"/>
          </a:xfrm>
          <a:ln/>
        </p:spPr>
      </p:sp>
      <p:sp>
        <p:nvSpPr>
          <p:cNvPr id="524291" name="Rectangle 3"/>
          <p:cNvSpPr>
            <a:spLocks noGrp="1" noChangeArrowheads="1"/>
          </p:cNvSpPr>
          <p:nvPr>
            <p:ph type="body" idx="1"/>
          </p:nvPr>
        </p:nvSpPr>
        <p:spPr>
          <a:xfrm>
            <a:off x="700088" y="4341813"/>
            <a:ext cx="5605462" cy="4113212"/>
          </a:xfrm>
        </p:spPr>
        <p:txBody>
          <a:bodyPr/>
          <a:lstStyle/>
          <a:p>
            <a:pPr>
              <a:spcBef>
                <a:spcPct val="50000"/>
              </a:spcBef>
            </a:pPr>
            <a:r>
              <a:rPr lang="en-US" altLang="en-US"/>
              <a:t>Acute therapy focuses on reperfusion and antithrombotic therapy</a:t>
            </a:r>
          </a:p>
          <a:p>
            <a:pPr>
              <a:spcBef>
                <a:spcPct val="50000"/>
              </a:spcBef>
            </a:pPr>
            <a:r>
              <a:rPr lang="en-US" altLang="en-US"/>
              <a:t>PCI generally preferred over fibrinolysis when a skilled PCI lab is available with surgical backup and </a:t>
            </a:r>
            <a:r>
              <a:rPr lang="en-US" altLang="en-US" b="1" u="sng"/>
              <a:t>door-to-balloon time is &lt;90 min</a:t>
            </a:r>
          </a:p>
          <a:p>
            <a:pPr>
              <a:spcBef>
                <a:spcPct val="50000"/>
              </a:spcBef>
            </a:pPr>
            <a:r>
              <a:rPr lang="en-US" altLang="en-US"/>
              <a:t>Fibrinolysis generally preferred when invasive strategy is not an option or when delay to PCI is anticipated </a:t>
            </a:r>
            <a:r>
              <a:rPr lang="en-US" altLang="en-US" b="1" u="sng"/>
              <a:t>(&gt;90 min door-to-balloon</a:t>
            </a:r>
            <a:r>
              <a:rPr lang="en-US" altLang="en-US"/>
              <a:t>)</a:t>
            </a:r>
          </a:p>
          <a:p>
            <a:pPr>
              <a:spcBef>
                <a:spcPct val="50000"/>
              </a:spcBef>
            </a:pPr>
            <a:r>
              <a:rPr lang="en-US" altLang="en-US"/>
              <a:t>Current ACC/AHA STEMI guidelines recommend IV UFH as ancillary therapy to reperfusion therapy (Class I) </a:t>
            </a:r>
          </a:p>
          <a:p>
            <a:endParaRPr lang="en-US" altLang="en-US"/>
          </a:p>
        </p:txBody>
      </p:sp>
    </p:spTree>
    <p:extLst>
      <p:ext uri="{BB962C8B-B14F-4D97-AF65-F5344CB8AC3E}">
        <p14:creationId xmlns:p14="http://schemas.microsoft.com/office/powerpoint/2010/main" val="251521394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DD19C0-E76A-47DF-AFA5-DC320738E3E0}" type="slidenum">
              <a:rPr lang="en-US" altLang="en-US"/>
              <a:pPr/>
              <a:t>68</a:t>
            </a:fld>
            <a:endParaRPr lang="en-US" altLang="en-US"/>
          </a:p>
        </p:txBody>
      </p:sp>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p:txBody>
          <a:bodyPr/>
          <a:lstStyle/>
          <a:p>
            <a:r>
              <a:rPr lang="en-US" altLang="en-US">
                <a:solidFill>
                  <a:schemeClr val="bg1"/>
                </a:solidFill>
              </a:rPr>
              <a:t>Anterior MI with lateral involvement</a:t>
            </a:r>
          </a:p>
          <a:p>
            <a:r>
              <a:rPr lang="en-US" altLang="en-US">
                <a:solidFill>
                  <a:schemeClr val="bg1"/>
                </a:solidFill>
              </a:rPr>
              <a:t>ST elevations V2, V3, V4 </a:t>
            </a:r>
          </a:p>
          <a:p>
            <a:r>
              <a:rPr lang="en-US" altLang="en-US">
                <a:solidFill>
                  <a:schemeClr val="bg1"/>
                </a:solidFill>
              </a:rPr>
              <a:t>ST elevations II, AVL, V5</a:t>
            </a:r>
          </a:p>
          <a:p>
            <a:r>
              <a:rPr lang="en-US" altLang="en-US">
                <a:solidFill>
                  <a:schemeClr val="bg1"/>
                </a:solidFill>
              </a:rPr>
              <a:t>CODE STEMI</a:t>
            </a:r>
          </a:p>
          <a:p>
            <a:endParaRPr lang="en-US" altLang="en-US"/>
          </a:p>
        </p:txBody>
      </p:sp>
    </p:spTree>
    <p:extLst>
      <p:ext uri="{BB962C8B-B14F-4D97-AF65-F5344CB8AC3E}">
        <p14:creationId xmlns:p14="http://schemas.microsoft.com/office/powerpoint/2010/main" val="286451423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4B2A1A7-AF00-4949-8C2D-691ACE56CD62}" type="slidenum">
              <a:rPr lang="en-US" altLang="en-US"/>
              <a:pPr/>
              <a:t>69</a:t>
            </a:fld>
            <a:endParaRPr lang="en-US" altLang="en-US"/>
          </a:p>
        </p:txBody>
      </p:sp>
      <p:sp>
        <p:nvSpPr>
          <p:cNvPr id="561154" name="Rectangle 2"/>
          <p:cNvSpPr>
            <a:spLocks noGrp="1" noRot="1" noChangeAspect="1" noChangeArrowheads="1" noTextEdit="1"/>
          </p:cNvSpPr>
          <p:nvPr>
            <p:ph type="sldImg"/>
          </p:nvPr>
        </p:nvSpPr>
        <p:spPr>
          <a:ln/>
        </p:spPr>
      </p:sp>
      <p:sp>
        <p:nvSpPr>
          <p:cNvPr id="561155" name="Rectangle 3"/>
          <p:cNvSpPr>
            <a:spLocks noGrp="1" noChangeArrowheads="1"/>
          </p:cNvSpPr>
          <p:nvPr>
            <p:ph type="body" idx="1"/>
          </p:nvPr>
        </p:nvSpPr>
        <p:spPr/>
        <p:txBody>
          <a:bodyPr/>
          <a:lstStyle/>
          <a:p>
            <a:r>
              <a:rPr lang="en-US" altLang="en-US"/>
              <a:t>LBBB </a:t>
            </a:r>
          </a:p>
          <a:p>
            <a:r>
              <a:rPr lang="en-US" altLang="en-US"/>
              <a:t>CALL IT Med Stat or Other</a:t>
            </a:r>
          </a:p>
          <a:p>
            <a:endParaRPr lang="en-US" altLang="en-US"/>
          </a:p>
          <a:p>
            <a:r>
              <a:rPr lang="en-US" altLang="en-US"/>
              <a:t>Wide QRS</a:t>
            </a:r>
          </a:p>
          <a:p>
            <a:endParaRPr lang="en-US" altLang="en-US"/>
          </a:p>
          <a:p>
            <a:r>
              <a:rPr lang="en-US" altLang="en-US"/>
              <a:t>V-1 is Down</a:t>
            </a:r>
          </a:p>
          <a:p>
            <a:endParaRPr lang="en-US" altLang="en-US"/>
          </a:p>
          <a:p>
            <a:r>
              <a:rPr lang="en-US" altLang="en-US"/>
              <a:t>Opposoing ST changes up in V1, V6</a:t>
            </a:r>
          </a:p>
          <a:p>
            <a:endParaRPr lang="en-US" altLang="en-US"/>
          </a:p>
          <a:p>
            <a:r>
              <a:rPr lang="en-US" altLang="en-US"/>
              <a:t>I, V5-V6 ???STEMI??? (Still get called med stat due to LBBB)</a:t>
            </a:r>
          </a:p>
        </p:txBody>
      </p:sp>
    </p:spTree>
    <p:extLst>
      <p:ext uri="{BB962C8B-B14F-4D97-AF65-F5344CB8AC3E}">
        <p14:creationId xmlns:p14="http://schemas.microsoft.com/office/powerpoint/2010/main" val="34503850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A3524A-C6A1-4B01-B695-8068CAF865CF}" type="slidenum">
              <a:rPr lang="en-US" altLang="en-US"/>
              <a:pPr/>
              <a:t>70</a:t>
            </a:fld>
            <a:endParaRPr lang="en-US" altLang="en-US"/>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p:txBody>
          <a:bodyPr/>
          <a:lstStyle/>
          <a:p>
            <a:r>
              <a:rPr lang="en-US" altLang="en-US"/>
              <a:t>Inferior MI</a:t>
            </a:r>
          </a:p>
          <a:p>
            <a:r>
              <a:rPr lang="en-US" altLang="en-US"/>
              <a:t>ST elevation 2,3 AVF</a:t>
            </a:r>
          </a:p>
          <a:p>
            <a:r>
              <a:rPr lang="en-US" altLang="en-US"/>
              <a:t>CODE STEMI</a:t>
            </a:r>
          </a:p>
        </p:txBody>
      </p:sp>
    </p:spTree>
    <p:extLst>
      <p:ext uri="{BB962C8B-B14F-4D97-AF65-F5344CB8AC3E}">
        <p14:creationId xmlns:p14="http://schemas.microsoft.com/office/powerpoint/2010/main" val="345851896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6EF83D9-C6FD-4B7A-A625-234FC7B61120}" type="slidenum">
              <a:rPr lang="en-US" altLang="en-US"/>
              <a:pPr/>
              <a:t>71</a:t>
            </a:fld>
            <a:endParaRPr lang="en-US" altLang="en-US"/>
          </a:p>
        </p:txBody>
      </p:sp>
      <p:sp>
        <p:nvSpPr>
          <p:cNvPr id="528386" name="Rectangle 2"/>
          <p:cNvSpPr>
            <a:spLocks noGrp="1" noRot="1" noChangeAspect="1" noChangeArrowheads="1" noTextEdit="1"/>
          </p:cNvSpPr>
          <p:nvPr>
            <p:ph type="sldImg"/>
          </p:nvPr>
        </p:nvSpPr>
        <p:spPr>
          <a:ln/>
        </p:spPr>
      </p:sp>
      <p:sp>
        <p:nvSpPr>
          <p:cNvPr id="528387" name="Rectangle 3"/>
          <p:cNvSpPr>
            <a:spLocks noGrp="1" noChangeArrowheads="1"/>
          </p:cNvSpPr>
          <p:nvPr>
            <p:ph type="body" idx="1"/>
          </p:nvPr>
        </p:nvSpPr>
        <p:spPr/>
        <p:txBody>
          <a:bodyPr/>
          <a:lstStyle/>
          <a:p>
            <a:r>
              <a:rPr lang="en-US" altLang="en-US">
                <a:solidFill>
                  <a:schemeClr val="bg1"/>
                </a:solidFill>
              </a:rPr>
              <a:t>Inferior lateral MI</a:t>
            </a:r>
          </a:p>
          <a:p>
            <a:r>
              <a:rPr lang="en-US" altLang="en-US">
                <a:solidFill>
                  <a:schemeClr val="bg1"/>
                </a:solidFill>
              </a:rPr>
              <a:t>ST elevations 2, 3, AVF</a:t>
            </a:r>
          </a:p>
          <a:p>
            <a:r>
              <a:rPr lang="en-US" altLang="en-US">
                <a:solidFill>
                  <a:schemeClr val="bg1"/>
                </a:solidFill>
              </a:rPr>
              <a:t>ST elevations V5</a:t>
            </a:r>
          </a:p>
          <a:p>
            <a:endParaRPr lang="en-US" altLang="en-US">
              <a:solidFill>
                <a:schemeClr val="bg1"/>
              </a:solidFill>
            </a:endParaRPr>
          </a:p>
          <a:p>
            <a:r>
              <a:rPr lang="en-US" altLang="en-US">
                <a:solidFill>
                  <a:schemeClr val="bg1"/>
                </a:solidFill>
              </a:rPr>
              <a:t>CODE STEMI</a:t>
            </a:r>
          </a:p>
          <a:p>
            <a:endParaRPr lang="en-US" altLang="en-US"/>
          </a:p>
        </p:txBody>
      </p:sp>
    </p:spTree>
    <p:extLst>
      <p:ext uri="{BB962C8B-B14F-4D97-AF65-F5344CB8AC3E}">
        <p14:creationId xmlns:p14="http://schemas.microsoft.com/office/powerpoint/2010/main" val="220562321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7D427B0-BE23-41F0-9BEF-6132B8764952}" type="slidenum">
              <a:rPr lang="en-US" altLang="en-US"/>
              <a:pPr/>
              <a:t>72</a:t>
            </a:fld>
            <a:endParaRPr lang="en-US" altLang="en-US"/>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p:txBody>
          <a:bodyPr/>
          <a:lstStyle/>
          <a:p>
            <a:r>
              <a:rPr lang="en-US" altLang="en-US"/>
              <a:t>82 y/o female with flu like s/s and dizziness. She also has some exertional SOB. </a:t>
            </a:r>
          </a:p>
          <a:p>
            <a:r>
              <a:rPr lang="en-US" altLang="en-US"/>
              <a:t>Hx of HTN, no other History . No prior MI</a:t>
            </a:r>
          </a:p>
        </p:txBody>
      </p:sp>
    </p:spTree>
    <p:extLst>
      <p:ext uri="{BB962C8B-B14F-4D97-AF65-F5344CB8AC3E}">
        <p14:creationId xmlns:p14="http://schemas.microsoft.com/office/powerpoint/2010/main" val="19344169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FA809CF-216D-42B1-8D25-901083DD4E9B}" type="slidenum">
              <a:rPr lang="en-US" altLang="en-US"/>
              <a:pPr/>
              <a:t>10</a:t>
            </a:fld>
            <a:endParaRPr lang="en-US" altLang="en-US"/>
          </a:p>
        </p:txBody>
      </p:sp>
      <p:sp>
        <p:nvSpPr>
          <p:cNvPr id="591874" name="Rectangle 2"/>
          <p:cNvSpPr>
            <a:spLocks noGrp="1" noRot="1" noChangeAspect="1" noChangeArrowheads="1" noTextEdit="1"/>
          </p:cNvSpPr>
          <p:nvPr>
            <p:ph type="sldImg"/>
          </p:nvPr>
        </p:nvSpPr>
        <p:spPr>
          <a:ln/>
        </p:spPr>
      </p:sp>
      <p:sp>
        <p:nvSpPr>
          <p:cNvPr id="591875"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49847395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45F772-988B-478B-B8AA-5AEA73BE0165}" type="slidenum">
              <a:rPr lang="en-US" altLang="en-US"/>
              <a:pPr/>
              <a:t>73</a:t>
            </a:fld>
            <a:endParaRPr lang="en-US" altLang="en-US"/>
          </a:p>
        </p:txBody>
      </p:sp>
      <p:sp>
        <p:nvSpPr>
          <p:cNvPr id="553986" name="Rectangle 2"/>
          <p:cNvSpPr>
            <a:spLocks noGrp="1" noRot="1" noChangeAspect="1" noChangeArrowheads="1" noTextEdit="1"/>
          </p:cNvSpPr>
          <p:nvPr>
            <p:ph type="sldImg"/>
          </p:nvPr>
        </p:nvSpPr>
        <p:spPr>
          <a:ln/>
        </p:spPr>
      </p:sp>
      <p:sp>
        <p:nvSpPr>
          <p:cNvPr id="553987" name="Rectangle 3"/>
          <p:cNvSpPr>
            <a:spLocks noGrp="1" noChangeArrowheads="1"/>
          </p:cNvSpPr>
          <p:nvPr>
            <p:ph type="body" idx="1"/>
          </p:nvPr>
        </p:nvSpPr>
        <p:spPr/>
        <p:txBody>
          <a:bodyPr/>
          <a:lstStyle/>
          <a:p>
            <a:r>
              <a:rPr lang="en-US" altLang="en-US"/>
              <a:t>LBBB</a:t>
            </a:r>
          </a:p>
          <a:p>
            <a:r>
              <a:rPr lang="en-US" altLang="en-US"/>
              <a:t>Medical Stat if symptomatic or presumed new</a:t>
            </a:r>
          </a:p>
        </p:txBody>
      </p:sp>
    </p:spTree>
    <p:extLst>
      <p:ext uri="{BB962C8B-B14F-4D97-AF65-F5344CB8AC3E}">
        <p14:creationId xmlns:p14="http://schemas.microsoft.com/office/powerpoint/2010/main" val="140339665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44B118D-4C54-4105-9176-489487F16E5B}" type="slidenum">
              <a:rPr lang="en-US" altLang="en-US"/>
              <a:pPr/>
              <a:t>74</a:t>
            </a:fld>
            <a:endParaRPr lang="en-US" altLang="en-US"/>
          </a:p>
        </p:txBody>
      </p:sp>
      <p:sp>
        <p:nvSpPr>
          <p:cNvPr id="560130" name="Rectangle 2"/>
          <p:cNvSpPr>
            <a:spLocks noGrp="1" noRot="1" noChangeAspect="1" noChangeArrowheads="1" noTextEdit="1"/>
          </p:cNvSpPr>
          <p:nvPr>
            <p:ph type="sldImg"/>
          </p:nvPr>
        </p:nvSpPr>
        <p:spPr>
          <a:ln/>
        </p:spPr>
      </p:sp>
      <p:sp>
        <p:nvSpPr>
          <p:cNvPr id="560131" name="Rectangle 3"/>
          <p:cNvSpPr>
            <a:spLocks noGrp="1" noChangeArrowheads="1"/>
          </p:cNvSpPr>
          <p:nvPr>
            <p:ph type="body" idx="1"/>
          </p:nvPr>
        </p:nvSpPr>
        <p:spPr/>
        <p:txBody>
          <a:bodyPr/>
          <a:lstStyle/>
          <a:p>
            <a:r>
              <a:rPr lang="en-US" altLang="en-US"/>
              <a:t>LBBB</a:t>
            </a:r>
          </a:p>
          <a:p>
            <a:r>
              <a:rPr lang="en-US" altLang="en-US"/>
              <a:t>Med Stat or Other</a:t>
            </a:r>
          </a:p>
        </p:txBody>
      </p:sp>
    </p:spTree>
    <p:extLst>
      <p:ext uri="{BB962C8B-B14F-4D97-AF65-F5344CB8AC3E}">
        <p14:creationId xmlns:p14="http://schemas.microsoft.com/office/powerpoint/2010/main" val="332708140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781BC0DB-A451-4F39-B190-E84837C56936}" type="slidenum">
              <a:rPr lang="en-US" altLang="en-US"/>
              <a:pPr/>
              <a:t>75</a:t>
            </a:fld>
            <a:endParaRPr lang="en-US" altLang="en-US"/>
          </a:p>
        </p:txBody>
      </p:sp>
      <p:sp>
        <p:nvSpPr>
          <p:cNvPr id="566274" name="Rectangle 2"/>
          <p:cNvSpPr>
            <a:spLocks noGrp="1" noRot="1" noChangeAspect="1" noChangeArrowheads="1" noTextEdit="1"/>
          </p:cNvSpPr>
          <p:nvPr>
            <p:ph type="sldImg"/>
          </p:nvPr>
        </p:nvSpPr>
        <p:spPr>
          <a:ln/>
        </p:spPr>
      </p:sp>
      <p:sp>
        <p:nvSpPr>
          <p:cNvPr id="566275" name="Rectangle 3"/>
          <p:cNvSpPr>
            <a:spLocks noGrp="1" noChangeArrowheads="1"/>
          </p:cNvSpPr>
          <p:nvPr>
            <p:ph type="body" idx="1"/>
          </p:nvPr>
        </p:nvSpPr>
        <p:spPr>
          <a:xfrm>
            <a:off x="701675" y="4416425"/>
            <a:ext cx="2584450" cy="4181475"/>
          </a:xfrm>
        </p:spPr>
        <p:txBody>
          <a:bodyPr/>
          <a:lstStyle/>
          <a:p>
            <a:endParaRPr lang="en-US" altLang="en-US"/>
          </a:p>
        </p:txBody>
      </p:sp>
      <p:pic>
        <p:nvPicPr>
          <p:cNvPr id="566276" name="Picture 1026" descr="C:\Documents and Settings\Flyfisher\My Documents\My Pictures\Scan0102.t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9150" y="4427538"/>
            <a:ext cx="3502025" cy="391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4018670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fld id="{B275A43F-69FA-4D95-A006-9F67C9E6CBB7}" type="slidenum">
              <a:rPr lang="en-US" altLang="en-US"/>
              <a:pPr/>
              <a:t>76</a:t>
            </a:fld>
            <a:endParaRPr lang="en-US" altLang="en-US"/>
          </a:p>
        </p:txBody>
      </p:sp>
      <p:sp>
        <p:nvSpPr>
          <p:cNvPr id="567298" name="Rectangle 2"/>
          <p:cNvSpPr>
            <a:spLocks noGrp="1" noRot="1" noChangeAspect="1" noChangeArrowheads="1" noTextEdit="1"/>
          </p:cNvSpPr>
          <p:nvPr>
            <p:ph type="sldImg"/>
          </p:nvPr>
        </p:nvSpPr>
        <p:spPr>
          <a:ln/>
        </p:spPr>
      </p:sp>
      <p:sp>
        <p:nvSpPr>
          <p:cNvPr id="567299" name="Rectangle 3"/>
          <p:cNvSpPr>
            <a:spLocks noGrp="1" noChangeArrowheads="1"/>
          </p:cNvSpPr>
          <p:nvPr>
            <p:ph type="body" idx="1"/>
          </p:nvPr>
        </p:nvSpPr>
        <p:spPr>
          <a:xfrm>
            <a:off x="701675" y="4416425"/>
            <a:ext cx="2511425" cy="4181475"/>
          </a:xfrm>
        </p:spPr>
        <p:txBody>
          <a:bodyPr/>
          <a:lstStyle/>
          <a:p>
            <a:r>
              <a:rPr lang="en-US" altLang="en-US"/>
              <a:t>45 y/o male with chest pain, nausea, vomiting, and dizziness while in bed.</a:t>
            </a:r>
          </a:p>
          <a:p>
            <a:r>
              <a:rPr lang="en-US" altLang="en-US"/>
              <a:t>B/P 80/40</a:t>
            </a:r>
          </a:p>
          <a:p>
            <a:r>
              <a:rPr lang="en-US" altLang="en-US"/>
              <a:t>HR regular and tachycardic</a:t>
            </a:r>
          </a:p>
          <a:p>
            <a:r>
              <a:rPr lang="en-US" altLang="en-US"/>
              <a:t>Has not been to a doctor since he was in the army 20 years previous</a:t>
            </a:r>
          </a:p>
          <a:p>
            <a:r>
              <a:rPr lang="en-US" altLang="en-US"/>
              <a:t>Notably obese. Smokes</a:t>
            </a:r>
          </a:p>
          <a:p>
            <a:r>
              <a:rPr lang="en-US" altLang="en-US"/>
              <a:t>DX:</a:t>
            </a:r>
          </a:p>
          <a:p>
            <a:r>
              <a:rPr lang="en-US" altLang="en-US"/>
              <a:t>Medical Stat</a:t>
            </a:r>
          </a:p>
          <a:p>
            <a:endParaRPr lang="en-US" altLang="en-US"/>
          </a:p>
          <a:p>
            <a:endParaRPr lang="en-US" altLang="en-US"/>
          </a:p>
        </p:txBody>
      </p:sp>
      <p:pic>
        <p:nvPicPr>
          <p:cNvPr id="567300" name="Picture 1026" descr="C:\Documents and Settings\Flyfisher\My Documents\My Pictures\Scan0102.t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9150" y="4427538"/>
            <a:ext cx="3502025" cy="391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251986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FB0E9E3-C1FD-4114-A5E9-DF1C275AEE43}" type="slidenum">
              <a:rPr lang="en-US" altLang="en-US"/>
              <a:pPr/>
              <a:t>11</a:t>
            </a:fld>
            <a:endParaRPr lang="en-US" altLang="en-US"/>
          </a:p>
        </p:txBody>
      </p:sp>
      <p:sp>
        <p:nvSpPr>
          <p:cNvPr id="592898" name="Rectangle 2"/>
          <p:cNvSpPr>
            <a:spLocks noGrp="1" noRot="1" noChangeAspect="1" noChangeArrowheads="1" noTextEdit="1"/>
          </p:cNvSpPr>
          <p:nvPr>
            <p:ph type="sldImg"/>
          </p:nvPr>
        </p:nvSpPr>
        <p:spPr>
          <a:ln/>
        </p:spPr>
      </p:sp>
      <p:sp>
        <p:nvSpPr>
          <p:cNvPr id="59289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38724570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8883A1-5F78-4433-B53E-623EEDACF8EB}" type="slidenum">
              <a:rPr lang="en-US" altLang="en-US"/>
              <a:pPr/>
              <a:t>12</a:t>
            </a:fld>
            <a:endParaRPr lang="en-US" altLang="en-US"/>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p:txBody>
          <a:bodyPr/>
          <a:lstStyle/>
          <a:p>
            <a:r>
              <a:rPr lang="en-US" altLang="en-US"/>
              <a:t>The bottom example demonstrates a L-R downslope , which may imply pericarditis if global</a:t>
            </a:r>
          </a:p>
        </p:txBody>
      </p:sp>
    </p:spTree>
    <p:extLst>
      <p:ext uri="{BB962C8B-B14F-4D97-AF65-F5344CB8AC3E}">
        <p14:creationId xmlns:p14="http://schemas.microsoft.com/office/powerpoint/2010/main" val="20609878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97280" y="2556511"/>
            <a:ext cx="12435840" cy="1764030"/>
          </a:xfrm>
        </p:spPr>
        <p:txBody>
          <a:bodyPr/>
          <a:lstStyle/>
          <a:p>
            <a:r>
              <a:rPr lang="en-US" smtClean="0"/>
              <a:t>Click to edit Master title style</a:t>
            </a:r>
            <a:endParaRPr lang="en-US"/>
          </a:p>
        </p:txBody>
      </p:sp>
      <p:sp>
        <p:nvSpPr>
          <p:cNvPr id="3" name="Subtitle 2"/>
          <p:cNvSpPr>
            <a:spLocks noGrp="1"/>
          </p:cNvSpPr>
          <p:nvPr>
            <p:ph type="subTitle" idx="1"/>
          </p:nvPr>
        </p:nvSpPr>
        <p:spPr>
          <a:xfrm>
            <a:off x="2194560" y="4663440"/>
            <a:ext cx="10241280" cy="2103120"/>
          </a:xfrm>
        </p:spPr>
        <p:txBody>
          <a:bodyPr/>
          <a:lstStyle>
            <a:lvl1pPr marL="0" indent="0" algn="ctr">
              <a:buNone/>
              <a:defRPr>
                <a:solidFill>
                  <a:schemeClr val="tx1">
                    <a:tint val="75000"/>
                  </a:schemeClr>
                </a:solidFill>
              </a:defRPr>
            </a:lvl1pPr>
            <a:lvl2pPr marL="653110" indent="0" algn="ctr">
              <a:buNone/>
              <a:defRPr>
                <a:solidFill>
                  <a:schemeClr val="tx1">
                    <a:tint val="75000"/>
                  </a:schemeClr>
                </a:solidFill>
              </a:defRPr>
            </a:lvl2pPr>
            <a:lvl3pPr marL="1306220" indent="0" algn="ctr">
              <a:buNone/>
              <a:defRPr>
                <a:solidFill>
                  <a:schemeClr val="tx1">
                    <a:tint val="75000"/>
                  </a:schemeClr>
                </a:solidFill>
              </a:defRPr>
            </a:lvl3pPr>
            <a:lvl4pPr marL="1959331" indent="0" algn="ctr">
              <a:buNone/>
              <a:defRPr>
                <a:solidFill>
                  <a:schemeClr val="tx1">
                    <a:tint val="75000"/>
                  </a:schemeClr>
                </a:solidFill>
              </a:defRPr>
            </a:lvl4pPr>
            <a:lvl5pPr marL="2612441" indent="0" algn="ctr">
              <a:buNone/>
              <a:defRPr>
                <a:solidFill>
                  <a:schemeClr val="tx1">
                    <a:tint val="75000"/>
                  </a:schemeClr>
                </a:solidFill>
              </a:defRPr>
            </a:lvl5pPr>
            <a:lvl6pPr marL="3265551" indent="0" algn="ctr">
              <a:buNone/>
              <a:defRPr>
                <a:solidFill>
                  <a:schemeClr val="tx1">
                    <a:tint val="75000"/>
                  </a:schemeClr>
                </a:solidFill>
              </a:defRPr>
            </a:lvl6pPr>
            <a:lvl7pPr marL="3918661" indent="0" algn="ctr">
              <a:buNone/>
              <a:defRPr>
                <a:solidFill>
                  <a:schemeClr val="tx1">
                    <a:tint val="75000"/>
                  </a:schemeClr>
                </a:solidFill>
              </a:defRPr>
            </a:lvl7pPr>
            <a:lvl8pPr marL="4571771" indent="0" algn="ctr">
              <a:buNone/>
              <a:defRPr>
                <a:solidFill>
                  <a:schemeClr val="tx1">
                    <a:tint val="75000"/>
                  </a:schemeClr>
                </a:solidFill>
              </a:defRPr>
            </a:lvl8pPr>
            <a:lvl9pPr marL="5224882"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972E9A4D-C21B-4ECD-9381-7774E231AC6E}" type="datetimeFigureOut">
              <a:rPr lang="en-US"/>
              <a:pPr>
                <a:defRPr/>
              </a:pPr>
              <a:t>3/5/2017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0A4F81D-AF77-4DFA-BC8A-5C3984F0EF40}" type="slidenum">
              <a:rPr lang="en-US"/>
              <a:pPr>
                <a:defRPr/>
              </a:pPr>
              <a:t>‹#›</a:t>
            </a:fld>
            <a:endParaRPr lang="en-US"/>
          </a:p>
        </p:txBody>
      </p:sp>
    </p:spTree>
    <p:extLst>
      <p:ext uri="{BB962C8B-B14F-4D97-AF65-F5344CB8AC3E}">
        <p14:creationId xmlns:p14="http://schemas.microsoft.com/office/powerpoint/2010/main" val="95876194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0D4C0211-EEF1-424E-8D81-3385668A3E08}" type="datetimeFigureOut">
              <a:rPr lang="en-US"/>
              <a:pPr>
                <a:defRPr/>
              </a:pPr>
              <a:t>3/5/2017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423CB47-EB1A-4CA2-BE28-31E379069234}" type="slidenum">
              <a:rPr lang="en-US"/>
              <a:pPr>
                <a:defRPr/>
              </a:pPr>
              <a:t>‹#›</a:t>
            </a:fld>
            <a:endParaRPr lang="en-US"/>
          </a:p>
        </p:txBody>
      </p:sp>
    </p:spTree>
    <p:extLst>
      <p:ext uri="{BB962C8B-B14F-4D97-AF65-F5344CB8AC3E}">
        <p14:creationId xmlns:p14="http://schemas.microsoft.com/office/powerpoint/2010/main" val="325624311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6972280" y="396240"/>
            <a:ext cx="5265421" cy="8425816"/>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170942" y="396240"/>
            <a:ext cx="15557499" cy="8425816"/>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AAE5C5E3-9A9E-40C1-BD68-D1B64F3240BE}" type="datetimeFigureOut">
              <a:rPr lang="en-US"/>
              <a:pPr>
                <a:defRPr/>
              </a:pPr>
              <a:t>3/5/2017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38E1A63-C699-46AD-90CB-36E5CC9B7499}" type="slidenum">
              <a:rPr lang="en-US"/>
              <a:pPr>
                <a:defRPr/>
              </a:pPr>
              <a:t>‹#›</a:t>
            </a:fld>
            <a:endParaRPr lang="en-US"/>
          </a:p>
        </p:txBody>
      </p:sp>
    </p:spTree>
    <p:extLst>
      <p:ext uri="{BB962C8B-B14F-4D97-AF65-F5344CB8AC3E}">
        <p14:creationId xmlns:p14="http://schemas.microsoft.com/office/powerpoint/2010/main" val="394870629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731520" y="329566"/>
            <a:ext cx="13167360" cy="702183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731520" y="7589521"/>
            <a:ext cx="13045440" cy="384810"/>
          </a:xfrm>
        </p:spPr>
        <p:txBody>
          <a:bodyPr/>
          <a:lstStyle>
            <a:lvl1pPr>
              <a:defRPr/>
            </a:lvl1pPr>
          </a:lstStyle>
          <a:p>
            <a:r>
              <a:rPr lang="en-US" altLang="en-US"/>
              <a:t> San Juan County EMS</a:t>
            </a:r>
            <a:endParaRPr lang="en-US" altLang="en-US">
              <a:solidFill>
                <a:srgbClr val="EAEAEA"/>
              </a:solidFill>
            </a:endParaRPr>
          </a:p>
        </p:txBody>
      </p:sp>
    </p:spTree>
    <p:extLst>
      <p:ext uri="{BB962C8B-B14F-4D97-AF65-F5344CB8AC3E}">
        <p14:creationId xmlns:p14="http://schemas.microsoft.com/office/powerpoint/2010/main" val="36893630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31520" y="329566"/>
            <a:ext cx="13167360" cy="13716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731520" y="1920240"/>
            <a:ext cx="6461760" cy="543115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7437120" y="1920240"/>
            <a:ext cx="6461760" cy="543115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731520" y="7589521"/>
            <a:ext cx="13045440" cy="384810"/>
          </a:xfrm>
        </p:spPr>
        <p:txBody>
          <a:bodyPr/>
          <a:lstStyle>
            <a:lvl1pPr>
              <a:defRPr/>
            </a:lvl1pPr>
          </a:lstStyle>
          <a:p>
            <a:r>
              <a:rPr lang="en-US" altLang="en-US"/>
              <a:t> San Juan County EMS</a:t>
            </a:r>
            <a:endParaRPr lang="en-US" altLang="en-US">
              <a:solidFill>
                <a:srgbClr val="EAEAEA"/>
              </a:solidFill>
            </a:endParaRPr>
          </a:p>
        </p:txBody>
      </p:sp>
    </p:spTree>
    <p:extLst>
      <p:ext uri="{BB962C8B-B14F-4D97-AF65-F5344CB8AC3E}">
        <p14:creationId xmlns:p14="http://schemas.microsoft.com/office/powerpoint/2010/main" val="144567979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OverTx">
  <p:cSld name="Title and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731520" y="329566"/>
            <a:ext cx="13167360" cy="13716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731520" y="1920240"/>
            <a:ext cx="13167360" cy="262318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731520" y="4726306"/>
            <a:ext cx="13167360" cy="262509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731520" y="7589521"/>
            <a:ext cx="13045440" cy="384810"/>
          </a:xfrm>
        </p:spPr>
        <p:txBody>
          <a:bodyPr/>
          <a:lstStyle>
            <a:lvl1pPr>
              <a:defRPr/>
            </a:lvl1pPr>
          </a:lstStyle>
          <a:p>
            <a:r>
              <a:rPr lang="en-US" altLang="en-US"/>
              <a:t> San Juan County EMS</a:t>
            </a:r>
            <a:endParaRPr lang="en-US" altLang="en-US">
              <a:solidFill>
                <a:srgbClr val="EAEAEA"/>
              </a:solidFill>
            </a:endParaRPr>
          </a:p>
        </p:txBody>
      </p:sp>
    </p:spTree>
    <p:extLst>
      <p:ext uri="{BB962C8B-B14F-4D97-AF65-F5344CB8AC3E}">
        <p14:creationId xmlns:p14="http://schemas.microsoft.com/office/powerpoint/2010/main" val="18437981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8908FA3-332C-4C56-AF3E-08C18D4C75C0}" type="datetimeFigureOut">
              <a:rPr lang="en-US"/>
              <a:pPr>
                <a:defRPr/>
              </a:pPr>
              <a:t>3/5/2017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B8F2B4E-7837-4312-BAFF-F110DC420C1C}" type="slidenum">
              <a:rPr lang="en-US"/>
              <a:pPr>
                <a:defRPr/>
              </a:pPr>
              <a:t>‹#›</a:t>
            </a:fld>
            <a:endParaRPr lang="en-US"/>
          </a:p>
        </p:txBody>
      </p:sp>
    </p:spTree>
    <p:extLst>
      <p:ext uri="{BB962C8B-B14F-4D97-AF65-F5344CB8AC3E}">
        <p14:creationId xmlns:p14="http://schemas.microsoft.com/office/powerpoint/2010/main" val="17219015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55701" y="5288281"/>
            <a:ext cx="12435840" cy="1634490"/>
          </a:xfrm>
        </p:spPr>
        <p:txBody>
          <a:bodyPr anchor="t"/>
          <a:lstStyle>
            <a:lvl1pPr algn="l">
              <a:defRPr sz="5700" b="1" cap="all"/>
            </a:lvl1pPr>
          </a:lstStyle>
          <a:p>
            <a:r>
              <a:rPr lang="en-US" smtClean="0"/>
              <a:t>Click to edit Master title style</a:t>
            </a:r>
            <a:endParaRPr lang="en-US"/>
          </a:p>
        </p:txBody>
      </p:sp>
      <p:sp>
        <p:nvSpPr>
          <p:cNvPr id="3" name="Text Placeholder 2"/>
          <p:cNvSpPr>
            <a:spLocks noGrp="1"/>
          </p:cNvSpPr>
          <p:nvPr>
            <p:ph type="body" idx="1"/>
          </p:nvPr>
        </p:nvSpPr>
        <p:spPr>
          <a:xfrm>
            <a:off x="1155701" y="3488056"/>
            <a:ext cx="12435840" cy="1800224"/>
          </a:xfrm>
        </p:spPr>
        <p:txBody>
          <a:bodyPr anchor="b"/>
          <a:lstStyle>
            <a:lvl1pPr marL="0" indent="0">
              <a:buNone/>
              <a:defRPr sz="2900">
                <a:solidFill>
                  <a:schemeClr val="tx1">
                    <a:tint val="75000"/>
                  </a:schemeClr>
                </a:solidFill>
              </a:defRPr>
            </a:lvl1pPr>
            <a:lvl2pPr marL="653110" indent="0">
              <a:buNone/>
              <a:defRPr sz="2600">
                <a:solidFill>
                  <a:schemeClr val="tx1">
                    <a:tint val="75000"/>
                  </a:schemeClr>
                </a:solidFill>
              </a:defRPr>
            </a:lvl2pPr>
            <a:lvl3pPr marL="1306220" indent="0">
              <a:buNone/>
              <a:defRPr sz="2300">
                <a:solidFill>
                  <a:schemeClr val="tx1">
                    <a:tint val="75000"/>
                  </a:schemeClr>
                </a:solidFill>
              </a:defRPr>
            </a:lvl3pPr>
            <a:lvl4pPr marL="1959331" indent="0">
              <a:buNone/>
              <a:defRPr sz="2000">
                <a:solidFill>
                  <a:schemeClr val="tx1">
                    <a:tint val="75000"/>
                  </a:schemeClr>
                </a:solidFill>
              </a:defRPr>
            </a:lvl4pPr>
            <a:lvl5pPr marL="2612441" indent="0">
              <a:buNone/>
              <a:defRPr sz="2000">
                <a:solidFill>
                  <a:schemeClr val="tx1">
                    <a:tint val="75000"/>
                  </a:schemeClr>
                </a:solidFill>
              </a:defRPr>
            </a:lvl5pPr>
            <a:lvl6pPr marL="3265551" indent="0">
              <a:buNone/>
              <a:defRPr sz="2000">
                <a:solidFill>
                  <a:schemeClr val="tx1">
                    <a:tint val="75000"/>
                  </a:schemeClr>
                </a:solidFill>
              </a:defRPr>
            </a:lvl6pPr>
            <a:lvl7pPr marL="3918661" indent="0">
              <a:buNone/>
              <a:defRPr sz="2000">
                <a:solidFill>
                  <a:schemeClr val="tx1">
                    <a:tint val="75000"/>
                  </a:schemeClr>
                </a:solidFill>
              </a:defRPr>
            </a:lvl7pPr>
            <a:lvl8pPr marL="4571771" indent="0">
              <a:buNone/>
              <a:defRPr sz="2000">
                <a:solidFill>
                  <a:schemeClr val="tx1">
                    <a:tint val="75000"/>
                  </a:schemeClr>
                </a:solidFill>
              </a:defRPr>
            </a:lvl8pPr>
            <a:lvl9pPr marL="5224882" indent="0">
              <a:buNone/>
              <a:defRPr sz="20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FBBAA63-0FFD-4208-AF2C-88533A38B74C}" type="datetimeFigureOut">
              <a:rPr lang="en-US"/>
              <a:pPr>
                <a:defRPr/>
              </a:pPr>
              <a:t>3/5/2017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82EC43B-BFB5-4C71-9AA2-CB9ACF2844FD}" type="slidenum">
              <a:rPr lang="en-US"/>
              <a:pPr>
                <a:defRPr/>
              </a:pPr>
              <a:t>‹#›</a:t>
            </a:fld>
            <a:endParaRPr lang="en-US"/>
          </a:p>
        </p:txBody>
      </p:sp>
    </p:spTree>
    <p:extLst>
      <p:ext uri="{BB962C8B-B14F-4D97-AF65-F5344CB8AC3E}">
        <p14:creationId xmlns:p14="http://schemas.microsoft.com/office/powerpoint/2010/main" val="9132887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170941" y="2305050"/>
            <a:ext cx="10411459" cy="6517006"/>
          </a:xfrm>
        </p:spPr>
        <p:txBody>
          <a:bodyPr/>
          <a:lstStyle>
            <a:lvl1pPr>
              <a:defRPr sz="4000"/>
            </a:lvl1pPr>
            <a:lvl2pPr>
              <a:defRPr sz="3400"/>
            </a:lvl2pPr>
            <a:lvl3pPr>
              <a:defRPr sz="2900"/>
            </a:lvl3pPr>
            <a:lvl4pPr>
              <a:defRPr sz="2600"/>
            </a:lvl4pPr>
            <a:lvl5pPr>
              <a:defRPr sz="2600"/>
            </a:lvl5pPr>
            <a:lvl6pPr>
              <a:defRPr sz="2600"/>
            </a:lvl6pPr>
            <a:lvl7pPr>
              <a:defRPr sz="2600"/>
            </a:lvl7pPr>
            <a:lvl8pPr>
              <a:defRPr sz="2600"/>
            </a:lvl8pPr>
            <a:lvl9pPr>
              <a:defRPr sz="2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11826241" y="2305050"/>
            <a:ext cx="10411461" cy="6517006"/>
          </a:xfrm>
        </p:spPr>
        <p:txBody>
          <a:bodyPr/>
          <a:lstStyle>
            <a:lvl1pPr>
              <a:defRPr sz="4000"/>
            </a:lvl1pPr>
            <a:lvl2pPr>
              <a:defRPr sz="3400"/>
            </a:lvl2pPr>
            <a:lvl3pPr>
              <a:defRPr sz="2900"/>
            </a:lvl3pPr>
            <a:lvl4pPr>
              <a:defRPr sz="2600"/>
            </a:lvl4pPr>
            <a:lvl5pPr>
              <a:defRPr sz="2600"/>
            </a:lvl5pPr>
            <a:lvl6pPr>
              <a:defRPr sz="2600"/>
            </a:lvl6pPr>
            <a:lvl7pPr>
              <a:defRPr sz="2600"/>
            </a:lvl7pPr>
            <a:lvl8pPr>
              <a:defRPr sz="2600"/>
            </a:lvl8pPr>
            <a:lvl9pPr>
              <a:defRPr sz="2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4BDC43F6-2A75-4294-A5C6-5A127520DB39}" type="datetimeFigureOut">
              <a:rPr lang="en-US"/>
              <a:pPr>
                <a:defRPr/>
              </a:pPr>
              <a:t>3/5/2017</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FA8BB15-B934-467C-AC9D-416B59026EDE}" type="slidenum">
              <a:rPr lang="en-US"/>
              <a:pPr>
                <a:defRPr/>
              </a:pPr>
              <a:t>‹#›</a:t>
            </a:fld>
            <a:endParaRPr lang="en-US"/>
          </a:p>
        </p:txBody>
      </p:sp>
    </p:spTree>
    <p:extLst>
      <p:ext uri="{BB962C8B-B14F-4D97-AF65-F5344CB8AC3E}">
        <p14:creationId xmlns:p14="http://schemas.microsoft.com/office/powerpoint/2010/main" val="16719932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731520" y="329566"/>
            <a:ext cx="13167360" cy="13716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731520" y="1842136"/>
            <a:ext cx="6464301" cy="767714"/>
          </a:xfrm>
        </p:spPr>
        <p:txBody>
          <a:bodyPr anchor="b"/>
          <a:lstStyle>
            <a:lvl1pPr marL="0" indent="0">
              <a:buNone/>
              <a:defRPr sz="3400" b="1"/>
            </a:lvl1pPr>
            <a:lvl2pPr marL="653110" indent="0">
              <a:buNone/>
              <a:defRPr sz="2900" b="1"/>
            </a:lvl2pPr>
            <a:lvl3pPr marL="1306220" indent="0">
              <a:buNone/>
              <a:defRPr sz="2600" b="1"/>
            </a:lvl3pPr>
            <a:lvl4pPr marL="1959331" indent="0">
              <a:buNone/>
              <a:defRPr sz="2300" b="1"/>
            </a:lvl4pPr>
            <a:lvl5pPr marL="2612441" indent="0">
              <a:buNone/>
              <a:defRPr sz="2300" b="1"/>
            </a:lvl5pPr>
            <a:lvl6pPr marL="3265551" indent="0">
              <a:buNone/>
              <a:defRPr sz="2300" b="1"/>
            </a:lvl6pPr>
            <a:lvl7pPr marL="3918661" indent="0">
              <a:buNone/>
              <a:defRPr sz="2300" b="1"/>
            </a:lvl7pPr>
            <a:lvl8pPr marL="4571771" indent="0">
              <a:buNone/>
              <a:defRPr sz="2300" b="1"/>
            </a:lvl8pPr>
            <a:lvl9pPr marL="5224882" indent="0">
              <a:buNone/>
              <a:defRPr sz="2300" b="1"/>
            </a:lvl9pPr>
          </a:lstStyle>
          <a:p>
            <a:pPr lvl="0"/>
            <a:r>
              <a:rPr lang="en-US" smtClean="0"/>
              <a:t>Click to edit Master text styles</a:t>
            </a:r>
          </a:p>
        </p:txBody>
      </p:sp>
      <p:sp>
        <p:nvSpPr>
          <p:cNvPr id="4" name="Content Placeholder 3"/>
          <p:cNvSpPr>
            <a:spLocks noGrp="1"/>
          </p:cNvSpPr>
          <p:nvPr>
            <p:ph sz="half" idx="2"/>
          </p:nvPr>
        </p:nvSpPr>
        <p:spPr>
          <a:xfrm>
            <a:off x="731520" y="2609850"/>
            <a:ext cx="6464301" cy="4741546"/>
          </a:xfrm>
        </p:spPr>
        <p:txBody>
          <a:bodyPr/>
          <a:lstStyle>
            <a:lvl1pPr>
              <a:defRPr sz="3400"/>
            </a:lvl1pPr>
            <a:lvl2pPr>
              <a:defRPr sz="2900"/>
            </a:lvl2pPr>
            <a:lvl3pPr>
              <a:defRPr sz="2600"/>
            </a:lvl3pPr>
            <a:lvl4pPr>
              <a:defRPr sz="2300"/>
            </a:lvl4pPr>
            <a:lvl5pPr>
              <a:defRPr sz="2300"/>
            </a:lvl5pPr>
            <a:lvl6pPr>
              <a:defRPr sz="2300"/>
            </a:lvl6pPr>
            <a:lvl7pPr>
              <a:defRPr sz="2300"/>
            </a:lvl7pPr>
            <a:lvl8pPr>
              <a:defRPr sz="2300"/>
            </a:lvl8pPr>
            <a:lvl9pPr>
              <a:defRPr sz="2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7432041" y="1842136"/>
            <a:ext cx="6466840" cy="767714"/>
          </a:xfrm>
        </p:spPr>
        <p:txBody>
          <a:bodyPr anchor="b"/>
          <a:lstStyle>
            <a:lvl1pPr marL="0" indent="0">
              <a:buNone/>
              <a:defRPr sz="3400" b="1"/>
            </a:lvl1pPr>
            <a:lvl2pPr marL="653110" indent="0">
              <a:buNone/>
              <a:defRPr sz="2900" b="1"/>
            </a:lvl2pPr>
            <a:lvl3pPr marL="1306220" indent="0">
              <a:buNone/>
              <a:defRPr sz="2600" b="1"/>
            </a:lvl3pPr>
            <a:lvl4pPr marL="1959331" indent="0">
              <a:buNone/>
              <a:defRPr sz="2300" b="1"/>
            </a:lvl4pPr>
            <a:lvl5pPr marL="2612441" indent="0">
              <a:buNone/>
              <a:defRPr sz="2300" b="1"/>
            </a:lvl5pPr>
            <a:lvl6pPr marL="3265551" indent="0">
              <a:buNone/>
              <a:defRPr sz="2300" b="1"/>
            </a:lvl6pPr>
            <a:lvl7pPr marL="3918661" indent="0">
              <a:buNone/>
              <a:defRPr sz="2300" b="1"/>
            </a:lvl7pPr>
            <a:lvl8pPr marL="4571771" indent="0">
              <a:buNone/>
              <a:defRPr sz="2300" b="1"/>
            </a:lvl8pPr>
            <a:lvl9pPr marL="5224882" indent="0">
              <a:buNone/>
              <a:defRPr sz="2300" b="1"/>
            </a:lvl9pPr>
          </a:lstStyle>
          <a:p>
            <a:pPr lvl="0"/>
            <a:r>
              <a:rPr lang="en-US" smtClean="0"/>
              <a:t>Click to edit Master text styles</a:t>
            </a:r>
          </a:p>
        </p:txBody>
      </p:sp>
      <p:sp>
        <p:nvSpPr>
          <p:cNvPr id="6" name="Content Placeholder 5"/>
          <p:cNvSpPr>
            <a:spLocks noGrp="1"/>
          </p:cNvSpPr>
          <p:nvPr>
            <p:ph sz="quarter" idx="4"/>
          </p:nvPr>
        </p:nvSpPr>
        <p:spPr>
          <a:xfrm>
            <a:off x="7432041" y="2609850"/>
            <a:ext cx="6466840" cy="4741546"/>
          </a:xfrm>
        </p:spPr>
        <p:txBody>
          <a:bodyPr/>
          <a:lstStyle>
            <a:lvl1pPr>
              <a:defRPr sz="3400"/>
            </a:lvl1pPr>
            <a:lvl2pPr>
              <a:defRPr sz="2900"/>
            </a:lvl2pPr>
            <a:lvl3pPr>
              <a:defRPr sz="2600"/>
            </a:lvl3pPr>
            <a:lvl4pPr>
              <a:defRPr sz="2300"/>
            </a:lvl4pPr>
            <a:lvl5pPr>
              <a:defRPr sz="2300"/>
            </a:lvl5pPr>
            <a:lvl6pPr>
              <a:defRPr sz="2300"/>
            </a:lvl6pPr>
            <a:lvl7pPr>
              <a:defRPr sz="2300"/>
            </a:lvl7pPr>
            <a:lvl8pPr>
              <a:defRPr sz="2300"/>
            </a:lvl8pPr>
            <a:lvl9pPr>
              <a:defRPr sz="2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60E761ED-AFFD-4092-9557-8B91EDEC7942}" type="datetimeFigureOut">
              <a:rPr lang="en-US"/>
              <a:pPr>
                <a:defRPr/>
              </a:pPr>
              <a:t>3/5/2017</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6102624A-0FDD-4800-BE3E-E5843A802350}" type="slidenum">
              <a:rPr lang="en-US"/>
              <a:pPr>
                <a:defRPr/>
              </a:pPr>
              <a:t>‹#›</a:t>
            </a:fld>
            <a:endParaRPr lang="en-US"/>
          </a:p>
        </p:txBody>
      </p:sp>
    </p:spTree>
    <p:extLst>
      <p:ext uri="{BB962C8B-B14F-4D97-AF65-F5344CB8AC3E}">
        <p14:creationId xmlns:p14="http://schemas.microsoft.com/office/powerpoint/2010/main" val="19978500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FE5950BA-29A2-44B5-A6A7-9BD9679A5490}" type="datetimeFigureOut">
              <a:rPr lang="en-US"/>
              <a:pPr>
                <a:defRPr/>
              </a:pPr>
              <a:t>3/5/2017</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96F946E0-50C0-4D33-88E3-4A6BD44629BD}" type="slidenum">
              <a:rPr lang="en-US"/>
              <a:pPr>
                <a:defRPr/>
              </a:pPr>
              <a:t>‹#›</a:t>
            </a:fld>
            <a:endParaRPr lang="en-US"/>
          </a:p>
        </p:txBody>
      </p:sp>
    </p:spTree>
    <p:extLst>
      <p:ext uri="{BB962C8B-B14F-4D97-AF65-F5344CB8AC3E}">
        <p14:creationId xmlns:p14="http://schemas.microsoft.com/office/powerpoint/2010/main" val="22581796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5584BB4D-CBB0-469E-A83B-76E65FF4172A}" type="datetimeFigureOut">
              <a:rPr lang="en-US"/>
              <a:pPr>
                <a:defRPr/>
              </a:pPr>
              <a:t>3/5/2017</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0E76917C-5995-4087-9D88-40B5CDC812DF}" type="slidenum">
              <a:rPr lang="en-US"/>
              <a:pPr>
                <a:defRPr/>
              </a:pPr>
              <a:t>‹#›</a:t>
            </a:fld>
            <a:endParaRPr lang="en-US"/>
          </a:p>
        </p:txBody>
      </p:sp>
    </p:spTree>
    <p:extLst>
      <p:ext uri="{BB962C8B-B14F-4D97-AF65-F5344CB8AC3E}">
        <p14:creationId xmlns:p14="http://schemas.microsoft.com/office/powerpoint/2010/main" val="91910800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31521" y="327660"/>
            <a:ext cx="4813301" cy="1394460"/>
          </a:xfrm>
        </p:spPr>
        <p:txBody>
          <a:bodyPr anchor="b"/>
          <a:lstStyle>
            <a:lvl1pPr algn="l">
              <a:defRPr sz="2900" b="1"/>
            </a:lvl1pPr>
          </a:lstStyle>
          <a:p>
            <a:r>
              <a:rPr lang="en-US" smtClean="0"/>
              <a:t>Click to edit Master title style</a:t>
            </a:r>
            <a:endParaRPr lang="en-US"/>
          </a:p>
        </p:txBody>
      </p:sp>
      <p:sp>
        <p:nvSpPr>
          <p:cNvPr id="3" name="Content Placeholder 2"/>
          <p:cNvSpPr>
            <a:spLocks noGrp="1"/>
          </p:cNvSpPr>
          <p:nvPr>
            <p:ph idx="1"/>
          </p:nvPr>
        </p:nvSpPr>
        <p:spPr>
          <a:xfrm>
            <a:off x="5720080" y="327660"/>
            <a:ext cx="8178800" cy="7023736"/>
          </a:xfrm>
        </p:spPr>
        <p:txBody>
          <a:bodyPr/>
          <a:lstStyle>
            <a:lvl1pPr>
              <a:defRPr sz="4600"/>
            </a:lvl1pPr>
            <a:lvl2pPr>
              <a:defRPr sz="4000"/>
            </a:lvl2pPr>
            <a:lvl3pPr>
              <a:defRPr sz="3400"/>
            </a:lvl3pPr>
            <a:lvl4pPr>
              <a:defRPr sz="2900"/>
            </a:lvl4pPr>
            <a:lvl5pPr>
              <a:defRPr sz="2900"/>
            </a:lvl5pPr>
            <a:lvl6pPr>
              <a:defRPr sz="2900"/>
            </a:lvl6pPr>
            <a:lvl7pPr>
              <a:defRPr sz="2900"/>
            </a:lvl7pPr>
            <a:lvl8pPr>
              <a:defRPr sz="2900"/>
            </a:lvl8pPr>
            <a:lvl9pPr>
              <a:defRPr sz="2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731521" y="1722120"/>
            <a:ext cx="4813301" cy="5629276"/>
          </a:xfrm>
        </p:spPr>
        <p:txBody>
          <a:bodyPr/>
          <a:lstStyle>
            <a:lvl1pPr marL="0" indent="0">
              <a:buNone/>
              <a:defRPr sz="2000"/>
            </a:lvl1pPr>
            <a:lvl2pPr marL="653110" indent="0">
              <a:buNone/>
              <a:defRPr sz="1700"/>
            </a:lvl2pPr>
            <a:lvl3pPr marL="1306220" indent="0">
              <a:buNone/>
              <a:defRPr sz="1400"/>
            </a:lvl3pPr>
            <a:lvl4pPr marL="1959331" indent="0">
              <a:buNone/>
              <a:defRPr sz="1300"/>
            </a:lvl4pPr>
            <a:lvl5pPr marL="2612441" indent="0">
              <a:buNone/>
              <a:defRPr sz="1300"/>
            </a:lvl5pPr>
            <a:lvl6pPr marL="3265551" indent="0">
              <a:buNone/>
              <a:defRPr sz="1300"/>
            </a:lvl6pPr>
            <a:lvl7pPr marL="3918661" indent="0">
              <a:buNone/>
              <a:defRPr sz="1300"/>
            </a:lvl7pPr>
            <a:lvl8pPr marL="4571771" indent="0">
              <a:buNone/>
              <a:defRPr sz="1300"/>
            </a:lvl8pPr>
            <a:lvl9pPr marL="5224882" indent="0">
              <a:buNone/>
              <a:defRPr sz="13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5B8A099D-23E0-4878-BD45-5533D5DF9958}" type="datetimeFigureOut">
              <a:rPr lang="en-US"/>
              <a:pPr>
                <a:defRPr/>
              </a:pPr>
              <a:t>3/5/2017</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BE8ED92D-88DD-41C9-9E26-2481331B7A17}" type="slidenum">
              <a:rPr lang="en-US"/>
              <a:pPr>
                <a:defRPr/>
              </a:pPr>
              <a:t>‹#›</a:t>
            </a:fld>
            <a:endParaRPr lang="en-US"/>
          </a:p>
        </p:txBody>
      </p:sp>
    </p:spTree>
    <p:extLst>
      <p:ext uri="{BB962C8B-B14F-4D97-AF65-F5344CB8AC3E}">
        <p14:creationId xmlns:p14="http://schemas.microsoft.com/office/powerpoint/2010/main" val="4937996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67661" y="5760720"/>
            <a:ext cx="8778240" cy="680086"/>
          </a:xfrm>
        </p:spPr>
        <p:txBody>
          <a:bodyPr anchor="b"/>
          <a:lstStyle>
            <a:lvl1pPr algn="l">
              <a:defRPr sz="2900" b="1"/>
            </a:lvl1pPr>
          </a:lstStyle>
          <a:p>
            <a:r>
              <a:rPr lang="en-US" smtClean="0"/>
              <a:t>Click to edit Master title style</a:t>
            </a:r>
            <a:endParaRPr lang="en-US"/>
          </a:p>
        </p:txBody>
      </p:sp>
      <p:sp>
        <p:nvSpPr>
          <p:cNvPr id="3" name="Picture Placeholder 2"/>
          <p:cNvSpPr>
            <a:spLocks noGrp="1"/>
          </p:cNvSpPr>
          <p:nvPr>
            <p:ph type="pic" idx="1"/>
          </p:nvPr>
        </p:nvSpPr>
        <p:spPr>
          <a:xfrm>
            <a:off x="2867661" y="735330"/>
            <a:ext cx="8778240" cy="4937760"/>
          </a:xfrm>
        </p:spPr>
        <p:txBody>
          <a:bodyPr rtlCol="0">
            <a:normAutofit/>
          </a:bodyPr>
          <a:lstStyle>
            <a:lvl1pPr marL="0" indent="0">
              <a:buNone/>
              <a:defRPr sz="4600"/>
            </a:lvl1pPr>
            <a:lvl2pPr marL="653110" indent="0">
              <a:buNone/>
              <a:defRPr sz="4000"/>
            </a:lvl2pPr>
            <a:lvl3pPr marL="1306220" indent="0">
              <a:buNone/>
              <a:defRPr sz="3400"/>
            </a:lvl3pPr>
            <a:lvl4pPr marL="1959331" indent="0">
              <a:buNone/>
              <a:defRPr sz="2900"/>
            </a:lvl4pPr>
            <a:lvl5pPr marL="2612441" indent="0">
              <a:buNone/>
              <a:defRPr sz="2900"/>
            </a:lvl5pPr>
            <a:lvl6pPr marL="3265551" indent="0">
              <a:buNone/>
              <a:defRPr sz="2900"/>
            </a:lvl6pPr>
            <a:lvl7pPr marL="3918661" indent="0">
              <a:buNone/>
              <a:defRPr sz="2900"/>
            </a:lvl7pPr>
            <a:lvl8pPr marL="4571771" indent="0">
              <a:buNone/>
              <a:defRPr sz="2900"/>
            </a:lvl8pPr>
            <a:lvl9pPr marL="5224882" indent="0">
              <a:buNone/>
              <a:defRPr sz="29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2867661" y="6440806"/>
            <a:ext cx="8778240" cy="965834"/>
          </a:xfrm>
        </p:spPr>
        <p:txBody>
          <a:bodyPr/>
          <a:lstStyle>
            <a:lvl1pPr marL="0" indent="0">
              <a:buNone/>
              <a:defRPr sz="2000"/>
            </a:lvl1pPr>
            <a:lvl2pPr marL="653110" indent="0">
              <a:buNone/>
              <a:defRPr sz="1700"/>
            </a:lvl2pPr>
            <a:lvl3pPr marL="1306220" indent="0">
              <a:buNone/>
              <a:defRPr sz="1400"/>
            </a:lvl3pPr>
            <a:lvl4pPr marL="1959331" indent="0">
              <a:buNone/>
              <a:defRPr sz="1300"/>
            </a:lvl4pPr>
            <a:lvl5pPr marL="2612441" indent="0">
              <a:buNone/>
              <a:defRPr sz="1300"/>
            </a:lvl5pPr>
            <a:lvl6pPr marL="3265551" indent="0">
              <a:buNone/>
              <a:defRPr sz="1300"/>
            </a:lvl6pPr>
            <a:lvl7pPr marL="3918661" indent="0">
              <a:buNone/>
              <a:defRPr sz="1300"/>
            </a:lvl7pPr>
            <a:lvl8pPr marL="4571771" indent="0">
              <a:buNone/>
              <a:defRPr sz="1300"/>
            </a:lvl8pPr>
            <a:lvl9pPr marL="5224882" indent="0">
              <a:buNone/>
              <a:defRPr sz="13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9A0A909-6534-43D6-91F7-EB0D7ADB8ACB}" type="datetimeFigureOut">
              <a:rPr lang="en-US"/>
              <a:pPr>
                <a:defRPr/>
              </a:pPr>
              <a:t>3/5/2017</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367CCE0-FFE8-4104-BAC4-8D603E6C9CF9}" type="slidenum">
              <a:rPr lang="en-US"/>
              <a:pPr>
                <a:defRPr/>
              </a:pPr>
              <a:t>‹#›</a:t>
            </a:fld>
            <a:endParaRPr lang="en-US"/>
          </a:p>
        </p:txBody>
      </p:sp>
    </p:spTree>
    <p:extLst>
      <p:ext uri="{BB962C8B-B14F-4D97-AF65-F5344CB8AC3E}">
        <p14:creationId xmlns:p14="http://schemas.microsoft.com/office/powerpoint/2010/main" val="14674810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7EAED"/>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731838" y="330200"/>
            <a:ext cx="13166725"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0622" tIns="65311" rIns="130622" bIns="65311"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731838" y="1920875"/>
            <a:ext cx="13166725" cy="543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0622" tIns="65311" rIns="130622" bIns="65311"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731838" y="7627938"/>
            <a:ext cx="3413125" cy="438150"/>
          </a:xfrm>
          <a:prstGeom prst="rect">
            <a:avLst/>
          </a:prstGeom>
        </p:spPr>
        <p:txBody>
          <a:bodyPr vert="horz" lIns="130622" tIns="65311" rIns="130622" bIns="65311" rtlCol="0" anchor="ctr"/>
          <a:lstStyle>
            <a:lvl1pPr algn="l" defTabSz="653110" eaLnBrk="1" fontAlgn="auto" hangingPunct="1">
              <a:spcBef>
                <a:spcPts val="0"/>
              </a:spcBef>
              <a:spcAft>
                <a:spcPts val="0"/>
              </a:spcAft>
              <a:defRPr sz="1700" smtClean="0">
                <a:solidFill>
                  <a:schemeClr val="tx1">
                    <a:tint val="75000"/>
                  </a:schemeClr>
                </a:solidFill>
                <a:latin typeface="+mn-lt"/>
              </a:defRPr>
            </a:lvl1pPr>
          </a:lstStyle>
          <a:p>
            <a:pPr>
              <a:defRPr/>
            </a:pPr>
            <a:fld id="{73FAA834-D8B2-4839-BFD3-C05091D38D37}" type="datetimeFigureOut">
              <a:rPr lang="en-US"/>
              <a:pPr>
                <a:defRPr/>
              </a:pPr>
              <a:t>3/5/2017</a:t>
            </a:fld>
            <a:endParaRPr lang="en-US"/>
          </a:p>
        </p:txBody>
      </p:sp>
      <p:sp>
        <p:nvSpPr>
          <p:cNvPr id="5" name="Footer Placeholder 4"/>
          <p:cNvSpPr>
            <a:spLocks noGrp="1"/>
          </p:cNvSpPr>
          <p:nvPr>
            <p:ph type="ftr" sz="quarter" idx="3"/>
          </p:nvPr>
        </p:nvSpPr>
        <p:spPr>
          <a:xfrm>
            <a:off x="4999038" y="7627938"/>
            <a:ext cx="4632325" cy="438150"/>
          </a:xfrm>
          <a:prstGeom prst="rect">
            <a:avLst/>
          </a:prstGeom>
        </p:spPr>
        <p:txBody>
          <a:bodyPr vert="horz" lIns="130622" tIns="65311" rIns="130622" bIns="65311" rtlCol="0" anchor="ctr"/>
          <a:lstStyle>
            <a:lvl1pPr algn="ctr" defTabSz="653110" eaLnBrk="1" fontAlgn="auto" hangingPunct="1">
              <a:spcBef>
                <a:spcPts val="0"/>
              </a:spcBef>
              <a:spcAft>
                <a:spcPts val="0"/>
              </a:spcAft>
              <a:defRPr sz="1700">
                <a:solidFill>
                  <a:schemeClr val="tx1">
                    <a:tint val="75000"/>
                  </a:schemeClr>
                </a:solidFill>
                <a:latin typeface="+mn-lt"/>
              </a:defRPr>
            </a:lvl1pPr>
          </a:lstStyle>
          <a:p>
            <a:pPr>
              <a:defRPr/>
            </a:pPr>
            <a:endParaRPr lang="en-US"/>
          </a:p>
        </p:txBody>
      </p:sp>
      <p:sp>
        <p:nvSpPr>
          <p:cNvPr id="6" name="Slide Number Placeholder 5"/>
          <p:cNvSpPr>
            <a:spLocks noGrp="1"/>
          </p:cNvSpPr>
          <p:nvPr>
            <p:ph type="sldNum" sz="quarter" idx="4"/>
          </p:nvPr>
        </p:nvSpPr>
        <p:spPr>
          <a:xfrm>
            <a:off x="10485438" y="7627938"/>
            <a:ext cx="3413125" cy="438150"/>
          </a:xfrm>
          <a:prstGeom prst="rect">
            <a:avLst/>
          </a:prstGeom>
        </p:spPr>
        <p:txBody>
          <a:bodyPr vert="horz" lIns="130622" tIns="65311" rIns="130622" bIns="65311" rtlCol="0" anchor="ctr"/>
          <a:lstStyle>
            <a:lvl1pPr algn="r" defTabSz="653110" eaLnBrk="1" fontAlgn="auto" hangingPunct="1">
              <a:spcBef>
                <a:spcPts val="0"/>
              </a:spcBef>
              <a:spcAft>
                <a:spcPts val="0"/>
              </a:spcAft>
              <a:defRPr sz="1700" smtClean="0">
                <a:solidFill>
                  <a:schemeClr val="tx1">
                    <a:tint val="75000"/>
                  </a:schemeClr>
                </a:solidFill>
                <a:latin typeface="+mn-lt"/>
              </a:defRPr>
            </a:lvl1pPr>
          </a:lstStyle>
          <a:p>
            <a:pPr>
              <a:defRPr/>
            </a:pPr>
            <a:fld id="{6F6A339D-90EF-40C3-8E56-FE2C2332F8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xStyles>
    <p:titleStyle>
      <a:lvl1pPr algn="ctr" defTabSz="652463" rtl="0" fontAlgn="base">
        <a:spcBef>
          <a:spcPct val="0"/>
        </a:spcBef>
        <a:spcAft>
          <a:spcPct val="0"/>
        </a:spcAft>
        <a:defRPr sz="6300" kern="1200">
          <a:solidFill>
            <a:schemeClr val="tx1"/>
          </a:solidFill>
          <a:latin typeface="+mj-lt"/>
          <a:ea typeface="+mj-ea"/>
          <a:cs typeface="+mj-cs"/>
        </a:defRPr>
      </a:lvl1pPr>
      <a:lvl2pPr algn="ctr" defTabSz="652463" rtl="0" fontAlgn="base">
        <a:spcBef>
          <a:spcPct val="0"/>
        </a:spcBef>
        <a:spcAft>
          <a:spcPct val="0"/>
        </a:spcAft>
        <a:defRPr sz="6300">
          <a:solidFill>
            <a:schemeClr val="tx1"/>
          </a:solidFill>
          <a:latin typeface="Calibri" panose="020F0502020204030204" pitchFamily="34" charset="0"/>
        </a:defRPr>
      </a:lvl2pPr>
      <a:lvl3pPr algn="ctr" defTabSz="652463" rtl="0" fontAlgn="base">
        <a:spcBef>
          <a:spcPct val="0"/>
        </a:spcBef>
        <a:spcAft>
          <a:spcPct val="0"/>
        </a:spcAft>
        <a:defRPr sz="6300">
          <a:solidFill>
            <a:schemeClr val="tx1"/>
          </a:solidFill>
          <a:latin typeface="Calibri" panose="020F0502020204030204" pitchFamily="34" charset="0"/>
        </a:defRPr>
      </a:lvl3pPr>
      <a:lvl4pPr algn="ctr" defTabSz="652463" rtl="0" fontAlgn="base">
        <a:spcBef>
          <a:spcPct val="0"/>
        </a:spcBef>
        <a:spcAft>
          <a:spcPct val="0"/>
        </a:spcAft>
        <a:defRPr sz="6300">
          <a:solidFill>
            <a:schemeClr val="tx1"/>
          </a:solidFill>
          <a:latin typeface="Calibri" panose="020F0502020204030204" pitchFamily="34" charset="0"/>
        </a:defRPr>
      </a:lvl4pPr>
      <a:lvl5pPr algn="ctr" defTabSz="652463" rtl="0" fontAlgn="base">
        <a:spcBef>
          <a:spcPct val="0"/>
        </a:spcBef>
        <a:spcAft>
          <a:spcPct val="0"/>
        </a:spcAft>
        <a:defRPr sz="6300">
          <a:solidFill>
            <a:schemeClr val="tx1"/>
          </a:solidFill>
          <a:latin typeface="Calibri" panose="020F0502020204030204" pitchFamily="34" charset="0"/>
        </a:defRPr>
      </a:lvl5pPr>
      <a:lvl6pPr marL="457200" algn="ctr" defTabSz="652463" rtl="0" fontAlgn="base">
        <a:spcBef>
          <a:spcPct val="0"/>
        </a:spcBef>
        <a:spcAft>
          <a:spcPct val="0"/>
        </a:spcAft>
        <a:defRPr sz="6300">
          <a:solidFill>
            <a:schemeClr val="tx1"/>
          </a:solidFill>
          <a:latin typeface="Calibri" panose="020F0502020204030204" pitchFamily="34" charset="0"/>
        </a:defRPr>
      </a:lvl6pPr>
      <a:lvl7pPr marL="914400" algn="ctr" defTabSz="652463" rtl="0" fontAlgn="base">
        <a:spcBef>
          <a:spcPct val="0"/>
        </a:spcBef>
        <a:spcAft>
          <a:spcPct val="0"/>
        </a:spcAft>
        <a:defRPr sz="6300">
          <a:solidFill>
            <a:schemeClr val="tx1"/>
          </a:solidFill>
          <a:latin typeface="Calibri" panose="020F0502020204030204" pitchFamily="34" charset="0"/>
        </a:defRPr>
      </a:lvl7pPr>
      <a:lvl8pPr marL="1371600" algn="ctr" defTabSz="652463" rtl="0" fontAlgn="base">
        <a:spcBef>
          <a:spcPct val="0"/>
        </a:spcBef>
        <a:spcAft>
          <a:spcPct val="0"/>
        </a:spcAft>
        <a:defRPr sz="6300">
          <a:solidFill>
            <a:schemeClr val="tx1"/>
          </a:solidFill>
          <a:latin typeface="Calibri" panose="020F0502020204030204" pitchFamily="34" charset="0"/>
        </a:defRPr>
      </a:lvl8pPr>
      <a:lvl9pPr marL="1828800" algn="ctr" defTabSz="652463" rtl="0" fontAlgn="base">
        <a:spcBef>
          <a:spcPct val="0"/>
        </a:spcBef>
        <a:spcAft>
          <a:spcPct val="0"/>
        </a:spcAft>
        <a:defRPr sz="6300">
          <a:solidFill>
            <a:schemeClr val="tx1"/>
          </a:solidFill>
          <a:latin typeface="Calibri" panose="020F0502020204030204" pitchFamily="34" charset="0"/>
        </a:defRPr>
      </a:lvl9pPr>
    </p:titleStyle>
    <p:bodyStyle>
      <a:lvl1pPr marL="488950" indent="-488950" algn="l" defTabSz="652463" rtl="0" fontAlgn="base">
        <a:spcBef>
          <a:spcPct val="20000"/>
        </a:spcBef>
        <a:spcAft>
          <a:spcPct val="0"/>
        </a:spcAft>
        <a:buFont typeface="Arial" panose="020B0604020202020204" pitchFamily="34" charset="0"/>
        <a:buChar char="•"/>
        <a:defRPr sz="4600" kern="1200">
          <a:solidFill>
            <a:schemeClr val="tx1"/>
          </a:solidFill>
          <a:latin typeface="+mn-lt"/>
          <a:ea typeface="+mn-ea"/>
          <a:cs typeface="+mn-cs"/>
        </a:defRPr>
      </a:lvl1pPr>
      <a:lvl2pPr marL="1060450" indent="-407988" algn="l" defTabSz="652463" rtl="0" fontAlgn="base">
        <a:spcBef>
          <a:spcPct val="20000"/>
        </a:spcBef>
        <a:spcAft>
          <a:spcPct val="0"/>
        </a:spcAft>
        <a:buFont typeface="Arial" panose="020B0604020202020204" pitchFamily="34" charset="0"/>
        <a:buChar char="–"/>
        <a:defRPr sz="4000" kern="1200">
          <a:solidFill>
            <a:schemeClr val="tx1"/>
          </a:solidFill>
          <a:latin typeface="+mn-lt"/>
          <a:ea typeface="+mn-ea"/>
          <a:cs typeface="+mn-cs"/>
        </a:defRPr>
      </a:lvl2pPr>
      <a:lvl3pPr marL="1631950" indent="-325438" algn="l" defTabSz="652463" rtl="0" fontAlgn="base">
        <a:spcBef>
          <a:spcPct val="20000"/>
        </a:spcBef>
        <a:spcAft>
          <a:spcPct val="0"/>
        </a:spcAft>
        <a:buFont typeface="Arial" panose="020B0604020202020204" pitchFamily="34" charset="0"/>
        <a:buChar char="•"/>
        <a:defRPr sz="3400" kern="1200">
          <a:solidFill>
            <a:schemeClr val="tx1"/>
          </a:solidFill>
          <a:latin typeface="+mn-lt"/>
          <a:ea typeface="+mn-ea"/>
          <a:cs typeface="+mn-cs"/>
        </a:defRPr>
      </a:lvl3pPr>
      <a:lvl4pPr marL="2284413" indent="-325438" algn="l" defTabSz="652463" rtl="0" fontAlgn="base">
        <a:spcBef>
          <a:spcPct val="20000"/>
        </a:spcBef>
        <a:spcAft>
          <a:spcPct val="0"/>
        </a:spcAft>
        <a:buFont typeface="Arial" panose="020B0604020202020204" pitchFamily="34" charset="0"/>
        <a:buChar char="–"/>
        <a:defRPr sz="2900" kern="1200">
          <a:solidFill>
            <a:schemeClr val="tx1"/>
          </a:solidFill>
          <a:latin typeface="+mn-lt"/>
          <a:ea typeface="+mn-ea"/>
          <a:cs typeface="+mn-cs"/>
        </a:defRPr>
      </a:lvl4pPr>
      <a:lvl5pPr marL="2938463" indent="-325438" algn="l" defTabSz="652463" rtl="0" fontAlgn="base">
        <a:spcBef>
          <a:spcPct val="20000"/>
        </a:spcBef>
        <a:spcAft>
          <a:spcPct val="0"/>
        </a:spcAft>
        <a:buFont typeface="Arial" panose="020B0604020202020204" pitchFamily="34" charset="0"/>
        <a:buChar char="»"/>
        <a:defRPr sz="2900" kern="1200">
          <a:solidFill>
            <a:schemeClr val="tx1"/>
          </a:solidFill>
          <a:latin typeface="+mn-lt"/>
          <a:ea typeface="+mn-ea"/>
          <a:cs typeface="+mn-cs"/>
        </a:defRPr>
      </a:lvl5pPr>
      <a:lvl6pPr marL="3592106" indent="-326555" algn="l" defTabSz="653110" rtl="0" eaLnBrk="1" latinLnBrk="0" hangingPunct="1">
        <a:spcBef>
          <a:spcPct val="20000"/>
        </a:spcBef>
        <a:buFont typeface="Arial"/>
        <a:buChar char="•"/>
        <a:defRPr sz="2900" kern="1200">
          <a:solidFill>
            <a:schemeClr val="tx1"/>
          </a:solidFill>
          <a:latin typeface="+mn-lt"/>
          <a:ea typeface="+mn-ea"/>
          <a:cs typeface="+mn-cs"/>
        </a:defRPr>
      </a:lvl6pPr>
      <a:lvl7pPr marL="4245216" indent="-326555" algn="l" defTabSz="653110" rtl="0" eaLnBrk="1" latinLnBrk="0" hangingPunct="1">
        <a:spcBef>
          <a:spcPct val="20000"/>
        </a:spcBef>
        <a:buFont typeface="Arial"/>
        <a:buChar char="•"/>
        <a:defRPr sz="2900" kern="1200">
          <a:solidFill>
            <a:schemeClr val="tx1"/>
          </a:solidFill>
          <a:latin typeface="+mn-lt"/>
          <a:ea typeface="+mn-ea"/>
          <a:cs typeface="+mn-cs"/>
        </a:defRPr>
      </a:lvl7pPr>
      <a:lvl8pPr marL="4898327" indent="-326555" algn="l" defTabSz="653110" rtl="0" eaLnBrk="1" latinLnBrk="0" hangingPunct="1">
        <a:spcBef>
          <a:spcPct val="20000"/>
        </a:spcBef>
        <a:buFont typeface="Arial"/>
        <a:buChar char="•"/>
        <a:defRPr sz="2900" kern="1200">
          <a:solidFill>
            <a:schemeClr val="tx1"/>
          </a:solidFill>
          <a:latin typeface="+mn-lt"/>
          <a:ea typeface="+mn-ea"/>
          <a:cs typeface="+mn-cs"/>
        </a:defRPr>
      </a:lvl8pPr>
      <a:lvl9pPr marL="5551437" indent="-326555" algn="l" defTabSz="653110" rtl="0" eaLnBrk="1" latinLnBrk="0" hangingPunct="1">
        <a:spcBef>
          <a:spcPct val="20000"/>
        </a:spcBef>
        <a:buFont typeface="Arial"/>
        <a:buChar char="•"/>
        <a:defRPr sz="2900" kern="1200">
          <a:solidFill>
            <a:schemeClr val="tx1"/>
          </a:solidFill>
          <a:latin typeface="+mn-lt"/>
          <a:ea typeface="+mn-ea"/>
          <a:cs typeface="+mn-cs"/>
        </a:defRPr>
      </a:lvl9pPr>
    </p:bodyStyle>
    <p:otherStyle>
      <a:defPPr>
        <a:defRPr lang="en-US"/>
      </a:defPPr>
      <a:lvl1pPr marL="0" algn="l" defTabSz="653110" rtl="0" eaLnBrk="1" latinLnBrk="0" hangingPunct="1">
        <a:defRPr sz="2600" kern="1200">
          <a:solidFill>
            <a:schemeClr val="tx1"/>
          </a:solidFill>
          <a:latin typeface="+mn-lt"/>
          <a:ea typeface="+mn-ea"/>
          <a:cs typeface="+mn-cs"/>
        </a:defRPr>
      </a:lvl1pPr>
      <a:lvl2pPr marL="653110" algn="l" defTabSz="653110" rtl="0" eaLnBrk="1" latinLnBrk="0" hangingPunct="1">
        <a:defRPr sz="2600" kern="1200">
          <a:solidFill>
            <a:schemeClr val="tx1"/>
          </a:solidFill>
          <a:latin typeface="+mn-lt"/>
          <a:ea typeface="+mn-ea"/>
          <a:cs typeface="+mn-cs"/>
        </a:defRPr>
      </a:lvl2pPr>
      <a:lvl3pPr marL="1306220" algn="l" defTabSz="653110" rtl="0" eaLnBrk="1" latinLnBrk="0" hangingPunct="1">
        <a:defRPr sz="2600" kern="1200">
          <a:solidFill>
            <a:schemeClr val="tx1"/>
          </a:solidFill>
          <a:latin typeface="+mn-lt"/>
          <a:ea typeface="+mn-ea"/>
          <a:cs typeface="+mn-cs"/>
        </a:defRPr>
      </a:lvl3pPr>
      <a:lvl4pPr marL="1959331" algn="l" defTabSz="653110" rtl="0" eaLnBrk="1" latinLnBrk="0" hangingPunct="1">
        <a:defRPr sz="2600" kern="1200">
          <a:solidFill>
            <a:schemeClr val="tx1"/>
          </a:solidFill>
          <a:latin typeface="+mn-lt"/>
          <a:ea typeface="+mn-ea"/>
          <a:cs typeface="+mn-cs"/>
        </a:defRPr>
      </a:lvl4pPr>
      <a:lvl5pPr marL="2612441" algn="l" defTabSz="653110" rtl="0" eaLnBrk="1" latinLnBrk="0" hangingPunct="1">
        <a:defRPr sz="2600" kern="1200">
          <a:solidFill>
            <a:schemeClr val="tx1"/>
          </a:solidFill>
          <a:latin typeface="+mn-lt"/>
          <a:ea typeface="+mn-ea"/>
          <a:cs typeface="+mn-cs"/>
        </a:defRPr>
      </a:lvl5pPr>
      <a:lvl6pPr marL="3265551" algn="l" defTabSz="653110" rtl="0" eaLnBrk="1" latinLnBrk="0" hangingPunct="1">
        <a:defRPr sz="2600" kern="1200">
          <a:solidFill>
            <a:schemeClr val="tx1"/>
          </a:solidFill>
          <a:latin typeface="+mn-lt"/>
          <a:ea typeface="+mn-ea"/>
          <a:cs typeface="+mn-cs"/>
        </a:defRPr>
      </a:lvl6pPr>
      <a:lvl7pPr marL="3918661" algn="l" defTabSz="653110" rtl="0" eaLnBrk="1" latinLnBrk="0" hangingPunct="1">
        <a:defRPr sz="2600" kern="1200">
          <a:solidFill>
            <a:schemeClr val="tx1"/>
          </a:solidFill>
          <a:latin typeface="+mn-lt"/>
          <a:ea typeface="+mn-ea"/>
          <a:cs typeface="+mn-cs"/>
        </a:defRPr>
      </a:lvl7pPr>
      <a:lvl8pPr marL="4571771" algn="l" defTabSz="653110" rtl="0" eaLnBrk="1" latinLnBrk="0" hangingPunct="1">
        <a:defRPr sz="2600" kern="1200">
          <a:solidFill>
            <a:schemeClr val="tx1"/>
          </a:solidFill>
          <a:latin typeface="+mn-lt"/>
          <a:ea typeface="+mn-ea"/>
          <a:cs typeface="+mn-cs"/>
        </a:defRPr>
      </a:lvl8pPr>
      <a:lvl9pPr marL="5224882" algn="l" defTabSz="653110" rtl="0" eaLnBrk="1" latinLnBrk="0" hangingPunct="1">
        <a:defRPr sz="2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17.wmf"/><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6.xml"/><Relationship Id="rId5" Type="http://schemas.openxmlformats.org/officeDocument/2006/relationships/image" Target="../media/image27.png"/><Relationship Id="rId4" Type="http://schemas.openxmlformats.org/officeDocument/2006/relationships/image" Target="../media/image26.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6.wmf"/><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notesSlide" Target="../notesSlides/notesSlide44.xml"/><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39.wmf"/><Relationship Id="rId2" Type="http://schemas.openxmlformats.org/officeDocument/2006/relationships/notesSlide" Target="../notesSlides/notesSlide46.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2"/>
          <p:cNvSpPr>
            <a:spLocks noChangeArrowheads="1"/>
          </p:cNvSpPr>
          <p:nvPr/>
        </p:nvSpPr>
        <p:spPr bwMode="auto">
          <a:xfrm>
            <a:off x="-1" y="-1"/>
            <a:ext cx="40045069"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sp>
        <p:nvSpPr>
          <p:cNvPr id="10" name="Rectangle 14"/>
          <p:cNvSpPr>
            <a:spLocks noChangeArrowheads="1"/>
          </p:cNvSpPr>
          <p:nvPr/>
        </p:nvSpPr>
        <p:spPr bwMode="auto">
          <a:xfrm>
            <a:off x="7972426" y="-3"/>
            <a:ext cx="42367211"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sp>
        <p:nvSpPr>
          <p:cNvPr id="16" name="TextBox 15"/>
          <p:cNvSpPr txBox="1"/>
          <p:nvPr/>
        </p:nvSpPr>
        <p:spPr>
          <a:xfrm>
            <a:off x="463123" y="1417947"/>
            <a:ext cx="5714653" cy="1969770"/>
          </a:xfrm>
          <a:prstGeom prst="rect">
            <a:avLst/>
          </a:prstGeom>
          <a:noFill/>
        </p:spPr>
        <p:txBody>
          <a:bodyPr wrap="square" rtlCol="0">
            <a:spAutoFit/>
          </a:bodyPr>
          <a:lstStyle/>
          <a:p>
            <a:r>
              <a:rPr lang="en-US" sz="4800" dirty="0" smtClean="0">
                <a:solidFill>
                  <a:schemeClr val="tx2"/>
                </a:solidFill>
              </a:rPr>
              <a:t>ST Elevation: Emergency or Not?</a:t>
            </a:r>
          </a:p>
          <a:p>
            <a:endParaRPr lang="en-US" dirty="0" smtClean="0"/>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05649" y="626791"/>
            <a:ext cx="6855677" cy="6855677"/>
          </a:xfrm>
          <a:prstGeom prst="rect">
            <a:avLst/>
          </a:prstGeom>
        </p:spPr>
      </p:pic>
    </p:spTree>
    <p:extLst>
      <p:ext uri="{BB962C8B-B14F-4D97-AF65-F5344CB8AC3E}">
        <p14:creationId xmlns:p14="http://schemas.microsoft.com/office/powerpoint/2010/main" val="328428848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T-Wave Changes In Ischemia</a:t>
            </a:r>
          </a:p>
        </p:txBody>
      </p:sp>
      <p:pic>
        <p:nvPicPr>
          <p:cNvPr id="360451" name="Picture 3" descr="C:\Documents and Settings\Flyfisher\My Documents\My Pictures\ST elevatio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6240" y="3200401"/>
            <a:ext cx="6400800" cy="4652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9" name="Text Box 5"/>
          <p:cNvSpPr txBox="1">
            <a:spLocks noChangeArrowheads="1"/>
          </p:cNvSpPr>
          <p:nvPr/>
        </p:nvSpPr>
        <p:spPr bwMode="auto">
          <a:xfrm>
            <a:off x="2103120" y="2011680"/>
            <a:ext cx="10424160" cy="628636"/>
          </a:xfrm>
          <a:prstGeom prst="rect">
            <a:avLst/>
          </a:prstGeom>
          <a:noFill/>
          <a:ln w="9525">
            <a:noFill/>
            <a:miter lim="800000"/>
            <a:headEnd/>
            <a:tailEnd/>
          </a:ln>
          <a:effectLst/>
        </p:spPr>
        <p:txBody>
          <a:bodyPr lIns="110490" tIns="55246" rIns="110490" bIns="55246">
            <a:spAutoFit/>
          </a:bodyPr>
          <a:lstStyle/>
          <a:p>
            <a:pPr eaLnBrk="0" hangingPunct="0">
              <a:spcBef>
                <a:spcPct val="50000"/>
              </a:spcBef>
              <a:buClr>
                <a:schemeClr val="hlink"/>
              </a:buClr>
              <a:buSzPct val="65000"/>
              <a:buFont typeface="Monotype Sorts" charset="2"/>
              <a:buNone/>
              <a:defRPr/>
            </a:pPr>
            <a:r>
              <a:rPr lang="en-US" sz="3360">
                <a:solidFill>
                  <a:srgbClr val="66FF33"/>
                </a:solidFill>
                <a:effectLst>
                  <a:outerShdw blurRad="38100" dist="38100" dir="2700000" algn="tl">
                    <a:srgbClr val="000000"/>
                  </a:outerShdw>
                </a:effectLst>
                <a:latin typeface="Times New Roman" pitchFamily="18" charset="0"/>
              </a:rPr>
              <a:t>            Tall, symmetrical T-Waves With ST Elevation</a:t>
            </a:r>
          </a:p>
        </p:txBody>
      </p:sp>
    </p:spTree>
    <p:extLst>
      <p:ext uri="{BB962C8B-B14F-4D97-AF65-F5344CB8AC3E}">
        <p14:creationId xmlns:p14="http://schemas.microsoft.com/office/powerpoint/2010/main" val="318189437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ST Depression in Ischemia</a:t>
            </a:r>
          </a:p>
        </p:txBody>
      </p:sp>
      <p:sp>
        <p:nvSpPr>
          <p:cNvPr id="64515" name="Rectangle 3"/>
          <p:cNvSpPr>
            <a:spLocks noGrp="1" noChangeArrowheads="1"/>
          </p:cNvSpPr>
          <p:nvPr>
            <p:ph idx="4294967295"/>
          </p:nvPr>
        </p:nvSpPr>
        <p:spPr>
          <a:xfrm>
            <a:off x="2651760" y="1737360"/>
            <a:ext cx="9326880" cy="4937760"/>
          </a:xfrm>
        </p:spPr>
        <p:txBody>
          <a:bodyPr vert="horz" wrap="square" lIns="110490" tIns="55246" rIns="110490" bIns="55246" numCol="1" anchor="t" anchorCtr="0" compatLnSpc="1">
            <a:prstTxWarp prst="textNoShape">
              <a:avLst/>
            </a:prstTxWarp>
          </a:bodyPr>
          <a:lstStyle/>
          <a:p>
            <a:pPr>
              <a:lnSpc>
                <a:spcPct val="90000"/>
              </a:lnSpc>
            </a:pPr>
            <a:r>
              <a:rPr lang="en-US" altLang="en-US" sz="3360" dirty="0"/>
              <a:t>ST depression is a sign of myocardial ischemia and can appear in setting of ischemia from any cause.</a:t>
            </a:r>
          </a:p>
          <a:p>
            <a:pPr>
              <a:lnSpc>
                <a:spcPct val="90000"/>
              </a:lnSpc>
            </a:pPr>
            <a:r>
              <a:rPr lang="en-US" altLang="en-US" sz="3360" dirty="0"/>
              <a:t>Onset is usually within first hour of AMI, or more rapidly in other causes of ischemia.</a:t>
            </a:r>
          </a:p>
          <a:p>
            <a:pPr>
              <a:lnSpc>
                <a:spcPct val="90000"/>
              </a:lnSpc>
            </a:pPr>
            <a:r>
              <a:rPr lang="en-US" altLang="en-US" sz="3360" dirty="0"/>
              <a:t>Often associated with T-wave changes</a:t>
            </a:r>
          </a:p>
          <a:p>
            <a:pPr>
              <a:lnSpc>
                <a:spcPct val="90000"/>
              </a:lnSpc>
            </a:pPr>
            <a:r>
              <a:rPr lang="en-US" altLang="en-US" sz="3360" dirty="0"/>
              <a:t>Can resolved rapidly with reversal of ischemia.</a:t>
            </a:r>
          </a:p>
          <a:p>
            <a:pPr>
              <a:lnSpc>
                <a:spcPct val="90000"/>
              </a:lnSpc>
            </a:pPr>
            <a:r>
              <a:rPr lang="en-US" altLang="en-US" sz="3360" dirty="0"/>
              <a:t>May persist in setting of AMI.</a:t>
            </a:r>
          </a:p>
          <a:p>
            <a:pPr>
              <a:lnSpc>
                <a:spcPct val="90000"/>
              </a:lnSpc>
            </a:pPr>
            <a:r>
              <a:rPr lang="en-US" altLang="en-US" sz="3360" dirty="0"/>
              <a:t>Mimics include: Coronary artery spasm, acute pericarditis, ventricular aneurysm.</a:t>
            </a:r>
          </a:p>
        </p:txBody>
      </p:sp>
    </p:spTree>
    <p:extLst>
      <p:ext uri="{BB962C8B-B14F-4D97-AF65-F5344CB8AC3E}">
        <p14:creationId xmlns:p14="http://schemas.microsoft.com/office/powerpoint/2010/main" val="159291214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Types of ST Depression</a:t>
            </a:r>
          </a:p>
        </p:txBody>
      </p:sp>
      <p:pic>
        <p:nvPicPr>
          <p:cNvPr id="362499" name="Picture 3" descr="C:\Documents and Settings\Flyfisher\My Documents\My Pictures\STdepressio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2468880"/>
            <a:ext cx="5394960" cy="5120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9493817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ST Elevation in AMI</a:t>
            </a:r>
          </a:p>
        </p:txBody>
      </p:sp>
      <p:sp>
        <p:nvSpPr>
          <p:cNvPr id="65539" name="Rectangle 3"/>
          <p:cNvSpPr>
            <a:spLocks noGrp="1" noChangeArrowheads="1"/>
          </p:cNvSpPr>
          <p:nvPr>
            <p:ph idx="4294967295"/>
          </p:nvPr>
        </p:nvSpPr>
        <p:spPr>
          <a:xfrm>
            <a:off x="2468880" y="1828800"/>
            <a:ext cx="10058400" cy="4937760"/>
          </a:xfrm>
        </p:spPr>
        <p:txBody>
          <a:bodyPr vert="horz" wrap="square" lIns="110490" tIns="55246" rIns="110490" bIns="55246" numCol="1" anchor="t" anchorCtr="0" compatLnSpc="1">
            <a:prstTxWarp prst="textNoShape">
              <a:avLst/>
            </a:prstTxWarp>
          </a:bodyPr>
          <a:lstStyle/>
          <a:p>
            <a:pPr>
              <a:lnSpc>
                <a:spcPct val="90000"/>
              </a:lnSpc>
            </a:pPr>
            <a:r>
              <a:rPr lang="en-US" altLang="en-US" sz="3360" dirty="0">
                <a:effectLst>
                  <a:outerShdw blurRad="38100" dist="38100" dir="2700000" algn="tl">
                    <a:srgbClr val="C0C0C0"/>
                  </a:outerShdw>
                </a:effectLst>
              </a:rPr>
              <a:t>Abnormal ST elevation is an ECG sign of myocardial injury.</a:t>
            </a:r>
          </a:p>
          <a:p>
            <a:pPr lvl="1">
              <a:lnSpc>
                <a:spcPct val="90000"/>
              </a:lnSpc>
              <a:buFontTx/>
              <a:buChar char="•"/>
            </a:pPr>
            <a:r>
              <a:rPr lang="en-US" altLang="en-US" sz="2880" dirty="0">
                <a:effectLst>
                  <a:outerShdw blurRad="38100" dist="38100" dir="2700000" algn="tl">
                    <a:srgbClr val="C0C0C0"/>
                  </a:outerShdw>
                </a:effectLst>
              </a:rPr>
              <a:t>Usually occur </a:t>
            </a:r>
            <a:r>
              <a:rPr lang="en-US" altLang="en-US" sz="2880" dirty="0">
                <a:solidFill>
                  <a:srgbClr val="FF0000"/>
                </a:solidFill>
                <a:effectLst>
                  <a:outerShdw blurRad="38100" dist="38100" dir="2700000" algn="tl">
                    <a:srgbClr val="C0C0C0"/>
                  </a:outerShdw>
                </a:effectLst>
              </a:rPr>
              <a:t>within 20-40minutes </a:t>
            </a:r>
            <a:r>
              <a:rPr lang="en-US" altLang="en-US" sz="2880" dirty="0">
                <a:effectLst>
                  <a:outerShdw blurRad="38100" dist="38100" dir="2700000" algn="tl">
                    <a:srgbClr val="C0C0C0"/>
                  </a:outerShdw>
                </a:effectLst>
              </a:rPr>
              <a:t>following onset of infarction.</a:t>
            </a:r>
          </a:p>
          <a:p>
            <a:pPr lvl="1">
              <a:lnSpc>
                <a:spcPct val="90000"/>
              </a:lnSpc>
              <a:buFontTx/>
              <a:buChar char="•"/>
            </a:pPr>
            <a:r>
              <a:rPr lang="en-US" altLang="en-US" sz="2880" dirty="0">
                <a:effectLst>
                  <a:outerShdw blurRad="38100" dist="38100" dir="2700000" algn="tl">
                    <a:srgbClr val="C0C0C0"/>
                  </a:outerShdw>
                </a:effectLst>
              </a:rPr>
              <a:t>Changes in diastolic resting potential of injured cells causes downward shift of T-Q interval.</a:t>
            </a:r>
          </a:p>
          <a:p>
            <a:pPr lvl="1">
              <a:lnSpc>
                <a:spcPct val="90000"/>
              </a:lnSpc>
              <a:buFontTx/>
              <a:buChar char="•"/>
            </a:pPr>
            <a:r>
              <a:rPr lang="en-US" altLang="en-US" sz="2880" dirty="0">
                <a:effectLst>
                  <a:outerShdw blurRad="38100" dist="38100" dir="2700000" algn="tl">
                    <a:srgbClr val="C0C0C0"/>
                  </a:outerShdw>
                </a:effectLst>
              </a:rPr>
              <a:t>As AMI progresses ST elevation begins returning to baseline, as Q waves and flipped T-waves develop.</a:t>
            </a:r>
          </a:p>
          <a:p>
            <a:pPr>
              <a:lnSpc>
                <a:spcPct val="90000"/>
              </a:lnSpc>
            </a:pPr>
            <a:r>
              <a:rPr lang="en-US" altLang="en-US" sz="3360" dirty="0">
                <a:effectLst>
                  <a:outerShdw blurRad="38100" dist="38100" dir="2700000" algn="tl">
                    <a:srgbClr val="C0C0C0"/>
                  </a:outerShdw>
                </a:effectLst>
              </a:rPr>
              <a:t>ST Elevation mimics: pericarditis, early repolarization, LVH with strain pattern.</a:t>
            </a:r>
          </a:p>
        </p:txBody>
      </p:sp>
    </p:spTree>
    <p:extLst>
      <p:ext uri="{BB962C8B-B14F-4D97-AF65-F5344CB8AC3E}">
        <p14:creationId xmlns:p14="http://schemas.microsoft.com/office/powerpoint/2010/main" val="196386337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2"/>
          <p:cNvSpPr>
            <a:spLocks noGrp="1" noChangeArrowheads="1"/>
          </p:cNvSpPr>
          <p:nvPr>
            <p:ph type="title"/>
          </p:nvPr>
        </p:nvSpPr>
        <p:spPr/>
        <p:txBody>
          <a:bodyPr/>
          <a:lstStyle/>
          <a:p>
            <a:r>
              <a:rPr lang="en-US" altLang="en-US"/>
              <a:t>Reciprocal Changes?</a:t>
            </a:r>
          </a:p>
        </p:txBody>
      </p:sp>
      <p:sp>
        <p:nvSpPr>
          <p:cNvPr id="412675" name="Rectangle 3"/>
          <p:cNvSpPr>
            <a:spLocks noGrp="1" noChangeArrowheads="1"/>
          </p:cNvSpPr>
          <p:nvPr>
            <p:ph type="body" sz="half" idx="1"/>
          </p:nvPr>
        </p:nvSpPr>
        <p:spPr>
          <a:xfrm>
            <a:off x="2377440" y="1554480"/>
            <a:ext cx="5669280" cy="5796916"/>
          </a:xfrm>
        </p:spPr>
        <p:txBody>
          <a:bodyPr/>
          <a:lstStyle/>
          <a:p>
            <a:pPr>
              <a:lnSpc>
                <a:spcPct val="90000"/>
              </a:lnSpc>
            </a:pPr>
            <a:r>
              <a:rPr lang="en-US" altLang="en-US" sz="2400" b="1"/>
              <a:t>Reciprocal ST segment depression: </a:t>
            </a:r>
            <a:r>
              <a:rPr lang="en-US" altLang="en-US" sz="2400"/>
              <a:t>In the setting of STE AMI, ST segment depression located in leads distant from the infarction is termed reciprocal change or reciprocal ST segment depression.</a:t>
            </a:r>
          </a:p>
          <a:p>
            <a:pPr>
              <a:lnSpc>
                <a:spcPct val="90000"/>
              </a:lnSpc>
            </a:pPr>
            <a:r>
              <a:rPr lang="en-US" altLang="en-US" sz="2400"/>
              <a:t>Reciprocal change is useful </a:t>
            </a:r>
          </a:p>
          <a:p>
            <a:pPr lvl="1">
              <a:lnSpc>
                <a:spcPct val="90000"/>
              </a:lnSpc>
            </a:pPr>
            <a:r>
              <a:rPr lang="en-US" altLang="en-US" sz="2160">
                <a:solidFill>
                  <a:schemeClr val="bg1"/>
                </a:solidFill>
              </a:rPr>
              <a:t>diagnostically</a:t>
            </a:r>
            <a:r>
              <a:rPr lang="en-US" altLang="en-US" sz="2160"/>
              <a:t>— its presence strongly suggests AMI</a:t>
            </a:r>
          </a:p>
          <a:p>
            <a:pPr lvl="1">
              <a:lnSpc>
                <a:spcPct val="90000"/>
              </a:lnSpc>
            </a:pPr>
            <a:r>
              <a:rPr lang="en-US" altLang="en-US" sz="2160">
                <a:solidFill>
                  <a:schemeClr val="bg1"/>
                </a:solidFill>
              </a:rPr>
              <a:t>prognostically</a:t>
            </a:r>
            <a:r>
              <a:rPr lang="en-US" altLang="en-US" sz="2160"/>
              <a:t>— patients with such a finding have larger infarcts, lower resultant ejection fractions, and higher rates of death.</a:t>
            </a:r>
          </a:p>
          <a:p>
            <a:pPr>
              <a:lnSpc>
                <a:spcPct val="90000"/>
              </a:lnSpc>
            </a:pPr>
            <a:r>
              <a:rPr lang="en-US" altLang="en-US" sz="2400"/>
              <a:t>Sometimes hard to differentiate form ST depression</a:t>
            </a:r>
          </a:p>
        </p:txBody>
      </p:sp>
      <p:pic>
        <p:nvPicPr>
          <p:cNvPr id="412676" name="Picture 4"/>
          <p:cNvPicPr>
            <a:picLocks noGrp="1"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8046720" y="2194561"/>
            <a:ext cx="3840480" cy="3265170"/>
          </a:xfrm>
          <a:noFill/>
          <a:ln/>
        </p:spPr>
      </p:pic>
    </p:spTree>
    <p:extLst>
      <p:ext uri="{BB962C8B-B14F-4D97-AF65-F5344CB8AC3E}">
        <p14:creationId xmlns:p14="http://schemas.microsoft.com/office/powerpoint/2010/main" val="15532457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effectLst>
            <a:outerShdw dist="35921" dir="2700000" algn="ctr" rotWithShape="0">
              <a:schemeClr val="tx1"/>
            </a:outerShdw>
          </a:effectLst>
        </p:spPr>
        <p:txBody>
          <a:bodyPr/>
          <a:lstStyle/>
          <a:p>
            <a:r>
              <a:rPr lang="en-US" altLang="en-US"/>
              <a:t>Cardiac Anatomy in Relation to Coronary Artery</a:t>
            </a:r>
          </a:p>
        </p:txBody>
      </p:sp>
      <p:grpSp>
        <p:nvGrpSpPr>
          <p:cNvPr id="368643" name="Group 3"/>
          <p:cNvGrpSpPr>
            <a:grpSpLocks/>
          </p:cNvGrpSpPr>
          <p:nvPr/>
        </p:nvGrpSpPr>
        <p:grpSpPr bwMode="auto">
          <a:xfrm>
            <a:off x="1554480" y="1874520"/>
            <a:ext cx="10850880" cy="6355080"/>
            <a:chOff x="64" y="936"/>
            <a:chExt cx="5117" cy="3336"/>
          </a:xfrm>
        </p:grpSpPr>
        <p:sp>
          <p:nvSpPr>
            <p:cNvPr id="368644" name="Rectangle 4"/>
            <p:cNvSpPr>
              <a:spLocks noChangeArrowheads="1"/>
            </p:cNvSpPr>
            <p:nvPr/>
          </p:nvSpPr>
          <p:spPr bwMode="auto">
            <a:xfrm>
              <a:off x="585" y="936"/>
              <a:ext cx="4596" cy="3336"/>
            </a:xfrm>
            <a:prstGeom prst="rect">
              <a:avLst/>
            </a:prstGeom>
            <a:solidFill>
              <a:srgbClr val="FFFFFF"/>
            </a:solidFill>
            <a:ln w="571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pic>
          <p:nvPicPr>
            <p:cNvPr id="368645" name="Picture 5" descr="anterior heart"/>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92" y="1098"/>
              <a:ext cx="1929" cy="2918"/>
            </a:xfrm>
            <a:prstGeom prst="rect">
              <a:avLst/>
            </a:prstGeom>
            <a:noFill/>
            <a:extLst>
              <a:ext uri="{909E8E84-426E-40DD-AFC4-6F175D3DCCD1}">
                <a14:hiddenFill xmlns:a14="http://schemas.microsoft.com/office/drawing/2010/main">
                  <a:solidFill>
                    <a:srgbClr val="FFFFFF"/>
                  </a:solidFill>
                </a14:hiddenFill>
              </a:ext>
            </a:extLst>
          </p:spPr>
        </p:pic>
        <p:sp>
          <p:nvSpPr>
            <p:cNvPr id="368646" name="Text Box 6"/>
            <p:cNvSpPr txBox="1">
              <a:spLocks noChangeArrowheads="1"/>
            </p:cNvSpPr>
            <p:nvPr/>
          </p:nvSpPr>
          <p:spPr bwMode="auto">
            <a:xfrm>
              <a:off x="64" y="2336"/>
              <a:ext cx="1440" cy="6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eaLnBrk="0" hangingPunct="0">
                <a:lnSpc>
                  <a:spcPct val="80000"/>
                </a:lnSpc>
              </a:pPr>
              <a:r>
                <a:rPr lang="en-US" altLang="en-US" sz="2880" b="1">
                  <a:latin typeface="Times New Roman" panose="02020603050405020304" pitchFamily="18" charset="0"/>
                </a:rPr>
                <a:t>Right</a:t>
              </a:r>
              <a:br>
                <a:rPr lang="en-US" altLang="en-US" sz="2880" b="1">
                  <a:latin typeface="Times New Roman" panose="02020603050405020304" pitchFamily="18" charset="0"/>
                </a:rPr>
              </a:br>
              <a:r>
                <a:rPr lang="en-US" altLang="en-US" sz="2880" b="1">
                  <a:latin typeface="Times New Roman" panose="02020603050405020304" pitchFamily="18" charset="0"/>
                </a:rPr>
                <a:t>coronary</a:t>
              </a:r>
              <a:br>
                <a:rPr lang="en-US" altLang="en-US" sz="2880" b="1">
                  <a:latin typeface="Times New Roman" panose="02020603050405020304" pitchFamily="18" charset="0"/>
                </a:rPr>
              </a:br>
              <a:r>
                <a:rPr lang="en-US" altLang="en-US" sz="2880" b="1">
                  <a:latin typeface="Times New Roman" panose="02020603050405020304" pitchFamily="18" charset="0"/>
                </a:rPr>
                <a:t>artery</a:t>
              </a:r>
            </a:p>
          </p:txBody>
        </p:sp>
        <p:sp>
          <p:nvSpPr>
            <p:cNvPr id="368647" name="Text Box 7"/>
            <p:cNvSpPr txBox="1">
              <a:spLocks noChangeArrowheads="1"/>
            </p:cNvSpPr>
            <p:nvPr/>
          </p:nvSpPr>
          <p:spPr bwMode="auto">
            <a:xfrm>
              <a:off x="233" y="3637"/>
              <a:ext cx="1440" cy="4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eaLnBrk="0" hangingPunct="0">
                <a:lnSpc>
                  <a:spcPct val="80000"/>
                </a:lnSpc>
              </a:pPr>
              <a:r>
                <a:rPr lang="en-US" altLang="en-US" sz="2880" b="1">
                  <a:latin typeface="Times New Roman" panose="02020603050405020304" pitchFamily="18" charset="0"/>
                </a:rPr>
                <a:t>Septal wall</a:t>
              </a:r>
              <a:br>
                <a:rPr lang="en-US" altLang="en-US" sz="2880" b="1">
                  <a:latin typeface="Times New Roman" panose="02020603050405020304" pitchFamily="18" charset="0"/>
                </a:rPr>
              </a:br>
              <a:r>
                <a:rPr lang="en-US" altLang="en-US" sz="2880" b="1">
                  <a:latin typeface="Times New Roman" panose="02020603050405020304" pitchFamily="18" charset="0"/>
                </a:rPr>
                <a:t>V</a:t>
              </a:r>
              <a:r>
                <a:rPr lang="en-US" altLang="en-US" sz="2880" b="1" baseline="-25000">
                  <a:latin typeface="Times New Roman" panose="02020603050405020304" pitchFamily="18" charset="0"/>
                </a:rPr>
                <a:t>1</a:t>
              </a:r>
              <a:r>
                <a:rPr lang="en-US" altLang="en-US" sz="2880" b="1">
                  <a:latin typeface="Times New Roman" panose="02020603050405020304" pitchFamily="18" charset="0"/>
                </a:rPr>
                <a:t>-V</a:t>
              </a:r>
              <a:r>
                <a:rPr lang="en-US" altLang="en-US" sz="2880" b="1" baseline="-25000">
                  <a:latin typeface="Times New Roman" panose="02020603050405020304" pitchFamily="18" charset="0"/>
                </a:rPr>
                <a:t>2</a:t>
              </a:r>
            </a:p>
          </p:txBody>
        </p:sp>
        <p:sp>
          <p:nvSpPr>
            <p:cNvPr id="368648" name="Text Box 8"/>
            <p:cNvSpPr txBox="1">
              <a:spLocks noChangeArrowheads="1"/>
            </p:cNvSpPr>
            <p:nvPr/>
          </p:nvSpPr>
          <p:spPr bwMode="auto">
            <a:xfrm>
              <a:off x="3524" y="2907"/>
              <a:ext cx="1598" cy="4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lnSpc>
                  <a:spcPct val="80000"/>
                </a:lnSpc>
              </a:pPr>
              <a:r>
                <a:rPr lang="en-US" altLang="en-US" sz="2880" b="1">
                  <a:latin typeface="Times New Roman" panose="02020603050405020304" pitchFamily="18" charset="0"/>
                </a:rPr>
                <a:t>Left anterior descending artery</a:t>
              </a:r>
            </a:p>
          </p:txBody>
        </p:sp>
        <p:sp>
          <p:nvSpPr>
            <p:cNvPr id="368649" name="Text Box 9"/>
            <p:cNvSpPr txBox="1">
              <a:spLocks noChangeArrowheads="1"/>
            </p:cNvSpPr>
            <p:nvPr/>
          </p:nvSpPr>
          <p:spPr bwMode="auto">
            <a:xfrm>
              <a:off x="2721" y="1186"/>
              <a:ext cx="1440" cy="4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lnSpc>
                  <a:spcPct val="80000"/>
                </a:lnSpc>
              </a:pPr>
              <a:r>
                <a:rPr lang="en-US" altLang="en-US" sz="2880" b="1">
                  <a:latin typeface="Times New Roman" panose="02020603050405020304" pitchFamily="18" charset="0"/>
                </a:rPr>
                <a:t>Anterior wall</a:t>
              </a:r>
            </a:p>
            <a:p>
              <a:pPr algn="ctr" eaLnBrk="0" hangingPunct="0">
                <a:lnSpc>
                  <a:spcPct val="80000"/>
                </a:lnSpc>
              </a:pPr>
              <a:r>
                <a:rPr lang="en-US" altLang="en-US" sz="2880" b="1">
                  <a:latin typeface="Times New Roman" panose="02020603050405020304" pitchFamily="18" charset="0"/>
                </a:rPr>
                <a:t>V</a:t>
              </a:r>
              <a:r>
                <a:rPr lang="en-US" altLang="en-US" sz="2880" b="1" baseline="-25000">
                  <a:latin typeface="Times New Roman" panose="02020603050405020304" pitchFamily="18" charset="0"/>
                </a:rPr>
                <a:t>3</a:t>
              </a:r>
              <a:r>
                <a:rPr lang="en-US" altLang="en-US" sz="2880" b="1">
                  <a:latin typeface="Times New Roman" panose="02020603050405020304" pitchFamily="18" charset="0"/>
                </a:rPr>
                <a:t>-V</a:t>
              </a:r>
              <a:r>
                <a:rPr lang="en-US" altLang="en-US" sz="2880" b="1" baseline="-25000">
                  <a:latin typeface="Times New Roman" panose="02020603050405020304" pitchFamily="18" charset="0"/>
                </a:rPr>
                <a:t>4</a:t>
              </a:r>
            </a:p>
          </p:txBody>
        </p:sp>
        <p:sp>
          <p:nvSpPr>
            <p:cNvPr id="368650" name="Text Box 10"/>
            <p:cNvSpPr txBox="1">
              <a:spLocks noChangeArrowheads="1"/>
            </p:cNvSpPr>
            <p:nvPr/>
          </p:nvSpPr>
          <p:spPr bwMode="auto">
            <a:xfrm>
              <a:off x="4083" y="1753"/>
              <a:ext cx="1095" cy="6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lnSpc>
                  <a:spcPct val="80000"/>
                </a:lnSpc>
              </a:pPr>
              <a:r>
                <a:rPr lang="en-US" altLang="en-US" sz="2880" b="1">
                  <a:latin typeface="Times New Roman" panose="02020603050405020304" pitchFamily="18" charset="0"/>
                </a:rPr>
                <a:t>Left main coronary artery</a:t>
              </a:r>
            </a:p>
          </p:txBody>
        </p:sp>
        <p:sp>
          <p:nvSpPr>
            <p:cNvPr id="368651" name="Text Box 11"/>
            <p:cNvSpPr txBox="1">
              <a:spLocks noChangeArrowheads="1"/>
            </p:cNvSpPr>
            <p:nvPr/>
          </p:nvSpPr>
          <p:spPr bwMode="auto">
            <a:xfrm>
              <a:off x="3959" y="2437"/>
              <a:ext cx="1053" cy="4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lnSpc>
                  <a:spcPct val="80000"/>
                </a:lnSpc>
              </a:pPr>
              <a:r>
                <a:rPr lang="en-US" altLang="en-US" sz="2880" b="1">
                  <a:latin typeface="Times New Roman" panose="02020603050405020304" pitchFamily="18" charset="0"/>
                </a:rPr>
                <a:t>Circumflex artery</a:t>
              </a:r>
            </a:p>
          </p:txBody>
        </p:sp>
        <p:sp>
          <p:nvSpPr>
            <p:cNvPr id="368652" name="Text Box 12"/>
            <p:cNvSpPr txBox="1">
              <a:spLocks noChangeArrowheads="1"/>
            </p:cNvSpPr>
            <p:nvPr/>
          </p:nvSpPr>
          <p:spPr bwMode="auto">
            <a:xfrm>
              <a:off x="3800" y="3449"/>
              <a:ext cx="1304" cy="6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lnSpc>
                  <a:spcPct val="80000"/>
                </a:lnSpc>
              </a:pPr>
              <a:r>
                <a:rPr lang="en-US" altLang="en-US" sz="2880" b="1">
                  <a:latin typeface="Times New Roman" panose="02020603050405020304" pitchFamily="18" charset="0"/>
                </a:rPr>
                <a:t>Lateral wall</a:t>
              </a:r>
              <a:br>
                <a:rPr lang="en-US" altLang="en-US" sz="2880" b="1">
                  <a:latin typeface="Times New Roman" panose="02020603050405020304" pitchFamily="18" charset="0"/>
                </a:rPr>
              </a:br>
              <a:r>
                <a:rPr lang="en-US" altLang="en-US" sz="2880" b="1">
                  <a:latin typeface="Times New Roman" panose="02020603050405020304" pitchFamily="18" charset="0"/>
                </a:rPr>
                <a:t>I, aVL, V</a:t>
              </a:r>
              <a:r>
                <a:rPr lang="en-US" altLang="en-US" sz="2880" b="1" baseline="-25000">
                  <a:latin typeface="Times New Roman" panose="02020603050405020304" pitchFamily="18" charset="0"/>
                </a:rPr>
                <a:t>5</a:t>
              </a:r>
              <a:r>
                <a:rPr lang="en-US" altLang="en-US" sz="2880" b="1">
                  <a:latin typeface="Times New Roman" panose="02020603050405020304" pitchFamily="18" charset="0"/>
                </a:rPr>
                <a:t>-V</a:t>
              </a:r>
              <a:r>
                <a:rPr lang="en-US" altLang="en-US" sz="2880" b="1" baseline="-25000">
                  <a:latin typeface="Times New Roman" panose="02020603050405020304" pitchFamily="18" charset="0"/>
                </a:rPr>
                <a:t>6</a:t>
              </a:r>
            </a:p>
            <a:p>
              <a:pPr eaLnBrk="0" hangingPunct="0">
                <a:lnSpc>
                  <a:spcPct val="80000"/>
                </a:lnSpc>
              </a:pPr>
              <a:endParaRPr lang="en-US" altLang="en-US" sz="2880" b="1">
                <a:latin typeface="Times New Roman" panose="02020603050405020304" pitchFamily="18" charset="0"/>
              </a:endParaRPr>
            </a:p>
          </p:txBody>
        </p:sp>
        <p:sp>
          <p:nvSpPr>
            <p:cNvPr id="368653" name="Line 13"/>
            <p:cNvSpPr>
              <a:spLocks noChangeShapeType="1"/>
            </p:cNvSpPr>
            <p:nvPr/>
          </p:nvSpPr>
          <p:spPr bwMode="auto">
            <a:xfrm flipH="1">
              <a:off x="2606" y="1531"/>
              <a:ext cx="533" cy="1138"/>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68654" name="Line 14"/>
            <p:cNvSpPr>
              <a:spLocks noChangeShapeType="1"/>
            </p:cNvSpPr>
            <p:nvPr/>
          </p:nvSpPr>
          <p:spPr bwMode="auto">
            <a:xfrm flipH="1">
              <a:off x="2832" y="1871"/>
              <a:ext cx="1263" cy="769"/>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68655" name="Line 15"/>
            <p:cNvSpPr>
              <a:spLocks noChangeShapeType="1"/>
            </p:cNvSpPr>
            <p:nvPr/>
          </p:nvSpPr>
          <p:spPr bwMode="auto">
            <a:xfrm flipH="1" flipV="1">
              <a:off x="2852" y="3035"/>
              <a:ext cx="715" cy="5"/>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68656" name="Line 16"/>
            <p:cNvSpPr>
              <a:spLocks noChangeShapeType="1"/>
            </p:cNvSpPr>
            <p:nvPr/>
          </p:nvSpPr>
          <p:spPr bwMode="auto">
            <a:xfrm flipH="1">
              <a:off x="2982" y="2557"/>
              <a:ext cx="1004" cy="157"/>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68657" name="Line 17"/>
            <p:cNvSpPr>
              <a:spLocks noChangeShapeType="1"/>
            </p:cNvSpPr>
            <p:nvPr/>
          </p:nvSpPr>
          <p:spPr bwMode="auto">
            <a:xfrm flipV="1">
              <a:off x="1671" y="3225"/>
              <a:ext cx="545" cy="539"/>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68658" name="Line 18"/>
            <p:cNvSpPr>
              <a:spLocks noChangeShapeType="1"/>
            </p:cNvSpPr>
            <p:nvPr/>
          </p:nvSpPr>
          <p:spPr bwMode="auto">
            <a:xfrm flipH="1" flipV="1">
              <a:off x="3178" y="3387"/>
              <a:ext cx="641" cy="197"/>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68659" name="Line 19"/>
            <p:cNvSpPr>
              <a:spLocks noChangeShapeType="1"/>
            </p:cNvSpPr>
            <p:nvPr/>
          </p:nvSpPr>
          <p:spPr bwMode="auto">
            <a:xfrm>
              <a:off x="1463" y="2454"/>
              <a:ext cx="591" cy="247"/>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grpSp>
    </p:spTree>
    <p:extLst>
      <p:ext uri="{BB962C8B-B14F-4D97-AF65-F5344CB8AC3E}">
        <p14:creationId xmlns:p14="http://schemas.microsoft.com/office/powerpoint/2010/main" val="13346288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nodeType="afterEffect">
                                  <p:stCondLst>
                                    <p:cond delay="0"/>
                                  </p:stCondLst>
                                  <p:childTnLst>
                                    <p:set>
                                      <p:cBhvr>
                                        <p:cTn id="6" dur="1" fill="hold">
                                          <p:stCondLst>
                                            <p:cond delay="0"/>
                                          </p:stCondLst>
                                        </p:cTn>
                                        <p:tgtEl>
                                          <p:spTgt spid="368643"/>
                                        </p:tgtEl>
                                        <p:attrNameLst>
                                          <p:attrName>style.visibility</p:attrName>
                                        </p:attrNameLst>
                                      </p:cBhvr>
                                      <p:to>
                                        <p:strVal val="visible"/>
                                      </p:to>
                                    </p:set>
                                    <p:animEffect transition="in" filter="randombar(horizontal)">
                                      <p:cBhvr>
                                        <p:cTn id="7" dur="500"/>
                                        <p:tgtEl>
                                          <p:spTgt spid="368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p:txBody>
          <a:bodyPr/>
          <a:lstStyle/>
          <a:p>
            <a:endParaRPr lang="en-US" altLang="en-US"/>
          </a:p>
        </p:txBody>
      </p:sp>
      <p:pic>
        <p:nvPicPr>
          <p:cNvPr id="373763" name="Picture 3" descr="color12lead"/>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834640" y="2651760"/>
            <a:ext cx="9326880" cy="449770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40486263"/>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2103120" y="0"/>
            <a:ext cx="10424160" cy="1371600"/>
          </a:xfrm>
        </p:spPr>
        <p:txBody>
          <a:bodyPr/>
          <a:lstStyle/>
          <a:p>
            <a:r>
              <a:rPr lang="en-US" altLang="en-US" sz="7200"/>
              <a:t>Inferior MI Localization</a:t>
            </a:r>
          </a:p>
        </p:txBody>
      </p:sp>
      <p:sp>
        <p:nvSpPr>
          <p:cNvPr id="374787" name="Rectangle 3"/>
          <p:cNvSpPr>
            <a:spLocks noChangeArrowheads="1"/>
          </p:cNvSpPr>
          <p:nvPr/>
        </p:nvSpPr>
        <p:spPr bwMode="auto">
          <a:xfrm>
            <a:off x="6149340" y="3238500"/>
            <a:ext cx="5716" cy="819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788" name="Freeform 4"/>
          <p:cNvSpPr>
            <a:spLocks/>
          </p:cNvSpPr>
          <p:nvPr/>
        </p:nvSpPr>
        <p:spPr bwMode="auto">
          <a:xfrm>
            <a:off x="6149340" y="3320416"/>
            <a:ext cx="5716" cy="1904"/>
          </a:xfrm>
          <a:custGeom>
            <a:avLst/>
            <a:gdLst>
              <a:gd name="T0" fmla="*/ 5 w 6"/>
              <a:gd name="T1" fmla="*/ 6 w 6"/>
              <a:gd name="T2" fmla="*/ 0 w 6"/>
              <a:gd name="T3" fmla="*/ 5 w 6"/>
            </a:gdLst>
            <a:ahLst/>
            <a:cxnLst>
              <a:cxn ang="0">
                <a:pos x="T0" y="0"/>
              </a:cxn>
              <a:cxn ang="0">
                <a:pos x="T1" y="0"/>
              </a:cxn>
              <a:cxn ang="0">
                <a:pos x="T2" y="0"/>
              </a:cxn>
              <a:cxn ang="0">
                <a:pos x="T3" y="0"/>
              </a:cxn>
            </a:cxnLst>
            <a:rect l="0" t="0" r="r" b="b"/>
            <a:pathLst>
              <a:path w="6">
                <a:moveTo>
                  <a:pt x="5" y="0"/>
                </a:moveTo>
                <a:lnTo>
                  <a:pt x="6" y="0"/>
                </a:ln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789" name="Freeform 5"/>
          <p:cNvSpPr>
            <a:spLocks/>
          </p:cNvSpPr>
          <p:nvPr/>
        </p:nvSpPr>
        <p:spPr bwMode="auto">
          <a:xfrm>
            <a:off x="6149340" y="3238500"/>
            <a:ext cx="5716" cy="1906"/>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790" name="Rectangle 6"/>
          <p:cNvSpPr>
            <a:spLocks noChangeArrowheads="1"/>
          </p:cNvSpPr>
          <p:nvPr/>
        </p:nvSpPr>
        <p:spPr bwMode="auto">
          <a:xfrm>
            <a:off x="6193156" y="3183256"/>
            <a:ext cx="5714" cy="190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791" name="Rectangle 7"/>
          <p:cNvSpPr>
            <a:spLocks noChangeArrowheads="1"/>
          </p:cNvSpPr>
          <p:nvPr/>
        </p:nvSpPr>
        <p:spPr bwMode="auto">
          <a:xfrm>
            <a:off x="7418070" y="3777616"/>
            <a:ext cx="7620"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792" name="Freeform 8"/>
          <p:cNvSpPr>
            <a:spLocks/>
          </p:cNvSpPr>
          <p:nvPr/>
        </p:nvSpPr>
        <p:spPr bwMode="auto">
          <a:xfrm>
            <a:off x="7248526" y="3571876"/>
            <a:ext cx="3810" cy="3810"/>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793" name="Freeform 9"/>
          <p:cNvSpPr>
            <a:spLocks/>
          </p:cNvSpPr>
          <p:nvPr/>
        </p:nvSpPr>
        <p:spPr bwMode="auto">
          <a:xfrm>
            <a:off x="7189471" y="3469006"/>
            <a:ext cx="3810" cy="3810"/>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794" name="Freeform 10"/>
          <p:cNvSpPr>
            <a:spLocks/>
          </p:cNvSpPr>
          <p:nvPr/>
        </p:nvSpPr>
        <p:spPr bwMode="auto">
          <a:xfrm>
            <a:off x="7155181" y="3438526"/>
            <a:ext cx="3810" cy="3810"/>
          </a:xfrm>
          <a:custGeom>
            <a:avLst/>
            <a:gdLst>
              <a:gd name="T0" fmla="*/ 4 w 4"/>
              <a:gd name="T1" fmla="*/ 0 h 4"/>
              <a:gd name="T2" fmla="*/ 0 w 4"/>
              <a:gd name="T3" fmla="*/ 4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1"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795" name="Freeform 11"/>
          <p:cNvSpPr>
            <a:spLocks/>
          </p:cNvSpPr>
          <p:nvPr/>
        </p:nvSpPr>
        <p:spPr bwMode="auto">
          <a:xfrm>
            <a:off x="7143751" y="4042411"/>
            <a:ext cx="3810" cy="3810"/>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796" name="Rectangle 12"/>
          <p:cNvSpPr>
            <a:spLocks noChangeArrowheads="1"/>
          </p:cNvSpPr>
          <p:nvPr/>
        </p:nvSpPr>
        <p:spPr bwMode="auto">
          <a:xfrm>
            <a:off x="7050406" y="4059556"/>
            <a:ext cx="5714" cy="12954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797" name="Freeform 13"/>
          <p:cNvSpPr>
            <a:spLocks/>
          </p:cNvSpPr>
          <p:nvPr/>
        </p:nvSpPr>
        <p:spPr bwMode="auto">
          <a:xfrm>
            <a:off x="7021830" y="4162426"/>
            <a:ext cx="5716" cy="1904"/>
          </a:xfrm>
          <a:custGeom>
            <a:avLst/>
            <a:gdLst>
              <a:gd name="T0" fmla="*/ 0 w 6"/>
              <a:gd name="T1" fmla="*/ 6 w 6"/>
              <a:gd name="T2" fmla="*/ 4 w 6"/>
              <a:gd name="T3" fmla="*/ 0 w 6"/>
            </a:gdLst>
            <a:ahLst/>
            <a:cxnLst>
              <a:cxn ang="0">
                <a:pos x="T0" y="0"/>
              </a:cxn>
              <a:cxn ang="0">
                <a:pos x="T1" y="0"/>
              </a:cxn>
              <a:cxn ang="0">
                <a:pos x="T2" y="0"/>
              </a:cxn>
              <a:cxn ang="0">
                <a:pos x="T3" y="0"/>
              </a:cxn>
            </a:cxnLst>
            <a:rect l="0" t="0" r="r" b="b"/>
            <a:pathLst>
              <a:path w="6">
                <a:moveTo>
                  <a:pt x="0" y="0"/>
                </a:moveTo>
                <a:lnTo>
                  <a:pt x="6"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798" name="Freeform 14"/>
          <p:cNvSpPr>
            <a:spLocks/>
          </p:cNvSpPr>
          <p:nvPr/>
        </p:nvSpPr>
        <p:spPr bwMode="auto">
          <a:xfrm>
            <a:off x="6955156" y="3510916"/>
            <a:ext cx="5714" cy="3810"/>
          </a:xfrm>
          <a:custGeom>
            <a:avLst/>
            <a:gdLst>
              <a:gd name="T0" fmla="*/ 6 w 6"/>
              <a:gd name="T1" fmla="*/ 2 h 5"/>
              <a:gd name="T2" fmla="*/ 5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5"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799" name="Freeform 15"/>
          <p:cNvSpPr>
            <a:spLocks/>
          </p:cNvSpPr>
          <p:nvPr/>
        </p:nvSpPr>
        <p:spPr bwMode="auto">
          <a:xfrm>
            <a:off x="6844666" y="3949066"/>
            <a:ext cx="5714" cy="1904"/>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lnTo>
                  <a:pt x="5"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00" name="Rectangle 16"/>
          <p:cNvSpPr>
            <a:spLocks noChangeArrowheads="1"/>
          </p:cNvSpPr>
          <p:nvPr/>
        </p:nvSpPr>
        <p:spPr bwMode="auto">
          <a:xfrm>
            <a:off x="6905626" y="3086100"/>
            <a:ext cx="5714"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01" name="Freeform 17"/>
          <p:cNvSpPr>
            <a:spLocks/>
          </p:cNvSpPr>
          <p:nvPr/>
        </p:nvSpPr>
        <p:spPr bwMode="auto">
          <a:xfrm>
            <a:off x="2701290" y="3499486"/>
            <a:ext cx="7620" cy="1904"/>
          </a:xfrm>
          <a:custGeom>
            <a:avLst/>
            <a:gdLst>
              <a:gd name="T0" fmla="*/ 7 w 7"/>
              <a:gd name="T1" fmla="*/ 0 h 2"/>
              <a:gd name="T2" fmla="*/ 0 w 7"/>
              <a:gd name="T3" fmla="*/ 0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lnTo>
                  <a:pt x="0" y="0"/>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02" name="Freeform 18"/>
          <p:cNvSpPr>
            <a:spLocks/>
          </p:cNvSpPr>
          <p:nvPr/>
        </p:nvSpPr>
        <p:spPr bwMode="auto">
          <a:xfrm>
            <a:off x="2377440" y="3857626"/>
            <a:ext cx="5716" cy="5714"/>
          </a:xfrm>
          <a:custGeom>
            <a:avLst/>
            <a:gdLst>
              <a:gd name="T0" fmla="*/ 0 w 6"/>
              <a:gd name="T1" fmla="*/ 4 h 4"/>
              <a:gd name="T2" fmla="*/ 0 w 6"/>
              <a:gd name="T3" fmla="*/ 3 h 4"/>
              <a:gd name="T4" fmla="*/ 6 w 6"/>
              <a:gd name="T5" fmla="*/ 0 h 4"/>
              <a:gd name="T6" fmla="*/ 0 w 6"/>
              <a:gd name="T7" fmla="*/ 4 h 4"/>
            </a:gdLst>
            <a:ahLst/>
            <a:cxnLst>
              <a:cxn ang="0">
                <a:pos x="T0" y="T1"/>
              </a:cxn>
              <a:cxn ang="0">
                <a:pos x="T2" y="T3"/>
              </a:cxn>
              <a:cxn ang="0">
                <a:pos x="T4" y="T5"/>
              </a:cxn>
              <a:cxn ang="0">
                <a:pos x="T6" y="T7"/>
              </a:cxn>
            </a:cxnLst>
            <a:rect l="0" t="0" r="r" b="b"/>
            <a:pathLst>
              <a:path w="6" h="4">
                <a:moveTo>
                  <a:pt x="0" y="4"/>
                </a:moveTo>
                <a:lnTo>
                  <a:pt x="0" y="3"/>
                </a:lnTo>
                <a:lnTo>
                  <a:pt x="6"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03" name="Rectangle 19"/>
          <p:cNvSpPr>
            <a:spLocks noChangeArrowheads="1"/>
          </p:cNvSpPr>
          <p:nvPr/>
        </p:nvSpPr>
        <p:spPr bwMode="auto">
          <a:xfrm>
            <a:off x="2404110" y="3185160"/>
            <a:ext cx="7620"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04" name="Freeform 20"/>
          <p:cNvSpPr>
            <a:spLocks/>
          </p:cNvSpPr>
          <p:nvPr/>
        </p:nvSpPr>
        <p:spPr bwMode="auto">
          <a:xfrm>
            <a:off x="3800476" y="3270886"/>
            <a:ext cx="7620" cy="1904"/>
          </a:xfrm>
          <a:custGeom>
            <a:avLst/>
            <a:gdLst>
              <a:gd name="T0" fmla="*/ 8 w 8"/>
              <a:gd name="T1" fmla="*/ 2 h 2"/>
              <a:gd name="T2" fmla="*/ 0 w 8"/>
              <a:gd name="T3" fmla="*/ 0 h 2"/>
              <a:gd name="T4" fmla="*/ 0 w 8"/>
              <a:gd name="T5" fmla="*/ 2 h 2"/>
              <a:gd name="T6" fmla="*/ 8 w 8"/>
              <a:gd name="T7" fmla="*/ 2 h 2"/>
            </a:gdLst>
            <a:ahLst/>
            <a:cxnLst>
              <a:cxn ang="0">
                <a:pos x="T0" y="T1"/>
              </a:cxn>
              <a:cxn ang="0">
                <a:pos x="T2" y="T3"/>
              </a:cxn>
              <a:cxn ang="0">
                <a:pos x="T4" y="T5"/>
              </a:cxn>
              <a:cxn ang="0">
                <a:pos x="T6" y="T7"/>
              </a:cxn>
            </a:cxnLst>
            <a:rect l="0" t="0" r="r" b="b"/>
            <a:pathLst>
              <a:path w="8" h="2">
                <a:moveTo>
                  <a:pt x="8" y="2"/>
                </a:moveTo>
                <a:lnTo>
                  <a:pt x="0" y="0"/>
                </a:lnTo>
                <a:lnTo>
                  <a:pt x="0" y="2"/>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05" name="Rectangle 21"/>
          <p:cNvSpPr>
            <a:spLocks noChangeArrowheads="1"/>
          </p:cNvSpPr>
          <p:nvPr/>
        </p:nvSpPr>
        <p:spPr bwMode="auto">
          <a:xfrm>
            <a:off x="3611880" y="2929890"/>
            <a:ext cx="7620"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06" name="Freeform 22"/>
          <p:cNvSpPr>
            <a:spLocks/>
          </p:cNvSpPr>
          <p:nvPr/>
        </p:nvSpPr>
        <p:spPr bwMode="auto">
          <a:xfrm>
            <a:off x="2948940" y="3240406"/>
            <a:ext cx="5716" cy="1904"/>
          </a:xfrm>
          <a:custGeom>
            <a:avLst/>
            <a:gdLst>
              <a:gd name="T0" fmla="*/ 7 w 7"/>
              <a:gd name="T1" fmla="*/ 0 h 1"/>
              <a:gd name="T2" fmla="*/ 0 w 7"/>
              <a:gd name="T3" fmla="*/ 0 h 1"/>
              <a:gd name="T4" fmla="*/ 0 w 7"/>
              <a:gd name="T5" fmla="*/ 1 h 1"/>
              <a:gd name="T6" fmla="*/ 7 w 7"/>
              <a:gd name="T7" fmla="*/ 0 h 1"/>
            </a:gdLst>
            <a:ahLst/>
            <a:cxnLst>
              <a:cxn ang="0">
                <a:pos x="T0" y="T1"/>
              </a:cxn>
              <a:cxn ang="0">
                <a:pos x="T2" y="T3"/>
              </a:cxn>
              <a:cxn ang="0">
                <a:pos x="T4" y="T5"/>
              </a:cxn>
              <a:cxn ang="0">
                <a:pos x="T6" y="T7"/>
              </a:cxn>
            </a:cxnLst>
            <a:rect l="0" t="0" r="r" b="b"/>
            <a:pathLst>
              <a:path w="7" h="1">
                <a:moveTo>
                  <a:pt x="7" y="0"/>
                </a:moveTo>
                <a:lnTo>
                  <a:pt x="0" y="0"/>
                </a:lnTo>
                <a:lnTo>
                  <a:pt x="0"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07" name="Rectangle 23"/>
          <p:cNvSpPr>
            <a:spLocks noChangeArrowheads="1"/>
          </p:cNvSpPr>
          <p:nvPr/>
        </p:nvSpPr>
        <p:spPr bwMode="auto">
          <a:xfrm>
            <a:off x="2922270" y="3314701"/>
            <a:ext cx="7620" cy="419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08" name="Freeform 24"/>
          <p:cNvSpPr>
            <a:spLocks/>
          </p:cNvSpPr>
          <p:nvPr/>
        </p:nvSpPr>
        <p:spPr bwMode="auto">
          <a:xfrm>
            <a:off x="3067050" y="3627120"/>
            <a:ext cx="1906" cy="5716"/>
          </a:xfrm>
          <a:custGeom>
            <a:avLst/>
            <a:gdLst>
              <a:gd name="T0" fmla="*/ 0 w 2"/>
              <a:gd name="T1" fmla="*/ 0 h 6"/>
              <a:gd name="T2" fmla="*/ 0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09" name="Freeform 25"/>
          <p:cNvSpPr>
            <a:spLocks/>
          </p:cNvSpPr>
          <p:nvPr/>
        </p:nvSpPr>
        <p:spPr bwMode="auto">
          <a:xfrm>
            <a:off x="3124200" y="3937636"/>
            <a:ext cx="1906" cy="5714"/>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lnTo>
                  <a:pt x="0" y="6"/>
                </a:lnTo>
                <a:lnTo>
                  <a:pt x="2"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10" name="Freeform 26"/>
          <p:cNvSpPr>
            <a:spLocks/>
          </p:cNvSpPr>
          <p:nvPr/>
        </p:nvSpPr>
        <p:spPr bwMode="auto">
          <a:xfrm>
            <a:off x="2891791" y="3697606"/>
            <a:ext cx="3810" cy="3810"/>
          </a:xfrm>
          <a:custGeom>
            <a:avLst/>
            <a:gdLst>
              <a:gd name="T0" fmla="*/ 5 w 5"/>
              <a:gd name="T1" fmla="*/ 0 h 4"/>
              <a:gd name="T2" fmla="*/ 0 w 5"/>
              <a:gd name="T3" fmla="*/ 4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11" name="Freeform 27"/>
          <p:cNvSpPr>
            <a:spLocks/>
          </p:cNvSpPr>
          <p:nvPr/>
        </p:nvSpPr>
        <p:spPr bwMode="auto">
          <a:xfrm>
            <a:off x="2579370" y="3739516"/>
            <a:ext cx="7620" cy="1904"/>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12" name="Freeform 28"/>
          <p:cNvSpPr>
            <a:spLocks/>
          </p:cNvSpPr>
          <p:nvPr/>
        </p:nvSpPr>
        <p:spPr bwMode="auto">
          <a:xfrm>
            <a:off x="3055620" y="4229100"/>
            <a:ext cx="1906" cy="5716"/>
          </a:xfrm>
          <a:custGeom>
            <a:avLst/>
            <a:gdLst>
              <a:gd name="T0" fmla="*/ 0 w 1"/>
              <a:gd name="T1" fmla="*/ 6 h 6"/>
              <a:gd name="T2" fmla="*/ 1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lnTo>
                  <a:pt x="1" y="6"/>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13" name="Freeform 29"/>
          <p:cNvSpPr>
            <a:spLocks/>
          </p:cNvSpPr>
          <p:nvPr/>
        </p:nvSpPr>
        <p:spPr bwMode="auto">
          <a:xfrm>
            <a:off x="3204210" y="4181476"/>
            <a:ext cx="5716" cy="3810"/>
          </a:xfrm>
          <a:custGeom>
            <a:avLst/>
            <a:gdLst>
              <a:gd name="T0" fmla="*/ 6 w 6"/>
              <a:gd name="T1" fmla="*/ 2 h 5"/>
              <a:gd name="T2" fmla="*/ 5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5"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14" name="Rectangle 30"/>
          <p:cNvSpPr>
            <a:spLocks noChangeArrowheads="1"/>
          </p:cNvSpPr>
          <p:nvPr/>
        </p:nvSpPr>
        <p:spPr bwMode="auto">
          <a:xfrm>
            <a:off x="3320416" y="4352926"/>
            <a:ext cx="135254"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15" name="Freeform 31"/>
          <p:cNvSpPr>
            <a:spLocks/>
          </p:cNvSpPr>
          <p:nvPr/>
        </p:nvSpPr>
        <p:spPr bwMode="auto">
          <a:xfrm>
            <a:off x="3453766" y="4352926"/>
            <a:ext cx="1904" cy="5714"/>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16" name="Freeform 32"/>
          <p:cNvSpPr>
            <a:spLocks/>
          </p:cNvSpPr>
          <p:nvPr/>
        </p:nvSpPr>
        <p:spPr bwMode="auto">
          <a:xfrm>
            <a:off x="3318510" y="4360546"/>
            <a:ext cx="1906" cy="5714"/>
          </a:xfrm>
          <a:custGeom>
            <a:avLst/>
            <a:gdLst>
              <a:gd name="T0" fmla="*/ 6 h 6"/>
              <a:gd name="T1" fmla="*/ 2 h 6"/>
              <a:gd name="T2" fmla="*/ 0 h 6"/>
              <a:gd name="T3" fmla="*/ 6 h 6"/>
            </a:gdLst>
            <a:ahLst/>
            <a:cxnLst>
              <a:cxn ang="0">
                <a:pos x="0" y="T0"/>
              </a:cxn>
              <a:cxn ang="0">
                <a:pos x="0" y="T1"/>
              </a:cxn>
              <a:cxn ang="0">
                <a:pos x="0" y="T2"/>
              </a:cxn>
              <a:cxn ang="0">
                <a:pos x="0" y="T3"/>
              </a:cxn>
            </a:cxnLst>
            <a:rect l="0" t="0" r="r" b="b"/>
            <a:pathLst>
              <a:path h="6">
                <a:moveTo>
                  <a:pt x="0" y="6"/>
                </a:moveTo>
                <a:lnTo>
                  <a:pt x="0" y="2"/>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17" name="Freeform 33"/>
          <p:cNvSpPr>
            <a:spLocks/>
          </p:cNvSpPr>
          <p:nvPr/>
        </p:nvSpPr>
        <p:spPr bwMode="auto">
          <a:xfrm>
            <a:off x="2878456" y="4173856"/>
            <a:ext cx="3810" cy="5714"/>
          </a:xfrm>
          <a:custGeom>
            <a:avLst/>
            <a:gdLst>
              <a:gd name="T0" fmla="*/ 4 w 4"/>
              <a:gd name="T1" fmla="*/ 0 h 4"/>
              <a:gd name="T2" fmla="*/ 1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1" y="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18" name="Freeform 34"/>
          <p:cNvSpPr>
            <a:spLocks/>
          </p:cNvSpPr>
          <p:nvPr/>
        </p:nvSpPr>
        <p:spPr bwMode="auto">
          <a:xfrm>
            <a:off x="3590926" y="3733800"/>
            <a:ext cx="5714" cy="1906"/>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19" name="Rectangle 35"/>
          <p:cNvSpPr>
            <a:spLocks noChangeArrowheads="1"/>
          </p:cNvSpPr>
          <p:nvPr/>
        </p:nvSpPr>
        <p:spPr bwMode="auto">
          <a:xfrm>
            <a:off x="3609976" y="3082290"/>
            <a:ext cx="5714"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20" name="Oval 36"/>
          <p:cNvSpPr>
            <a:spLocks noChangeArrowheads="1"/>
          </p:cNvSpPr>
          <p:nvPr/>
        </p:nvSpPr>
        <p:spPr bwMode="auto">
          <a:xfrm>
            <a:off x="4099560" y="4417696"/>
            <a:ext cx="5716"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21" name="Oval 37"/>
          <p:cNvSpPr>
            <a:spLocks noChangeArrowheads="1"/>
          </p:cNvSpPr>
          <p:nvPr/>
        </p:nvSpPr>
        <p:spPr bwMode="auto">
          <a:xfrm>
            <a:off x="3651886" y="4604386"/>
            <a:ext cx="5714"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22" name="Freeform 38"/>
          <p:cNvSpPr>
            <a:spLocks/>
          </p:cNvSpPr>
          <p:nvPr/>
        </p:nvSpPr>
        <p:spPr bwMode="auto">
          <a:xfrm>
            <a:off x="4145280" y="4025266"/>
            <a:ext cx="7620" cy="1904"/>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23" name="Oval 39"/>
          <p:cNvSpPr>
            <a:spLocks noChangeArrowheads="1"/>
          </p:cNvSpPr>
          <p:nvPr/>
        </p:nvSpPr>
        <p:spPr bwMode="auto">
          <a:xfrm>
            <a:off x="3954780" y="3406140"/>
            <a:ext cx="7620"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24" name="Freeform 40"/>
          <p:cNvSpPr>
            <a:spLocks/>
          </p:cNvSpPr>
          <p:nvPr/>
        </p:nvSpPr>
        <p:spPr bwMode="auto">
          <a:xfrm>
            <a:off x="9477376" y="4375786"/>
            <a:ext cx="5714" cy="1904"/>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25" name="Freeform 41"/>
          <p:cNvSpPr>
            <a:spLocks/>
          </p:cNvSpPr>
          <p:nvPr/>
        </p:nvSpPr>
        <p:spPr bwMode="auto">
          <a:xfrm>
            <a:off x="11292840" y="3745230"/>
            <a:ext cx="5716" cy="1906"/>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26" name="Freeform 42"/>
          <p:cNvSpPr>
            <a:spLocks/>
          </p:cNvSpPr>
          <p:nvPr/>
        </p:nvSpPr>
        <p:spPr bwMode="auto">
          <a:xfrm>
            <a:off x="9669780" y="3457576"/>
            <a:ext cx="1906" cy="5714"/>
          </a:xfrm>
          <a:custGeom>
            <a:avLst/>
            <a:gdLst>
              <a:gd name="T0" fmla="*/ 3 w 3"/>
              <a:gd name="T1" fmla="*/ 6 h 6"/>
              <a:gd name="T2" fmla="*/ 0 w 3"/>
              <a:gd name="T3" fmla="*/ 2 h 6"/>
              <a:gd name="T4" fmla="*/ 2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0" y="2"/>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27" name="Freeform 43"/>
          <p:cNvSpPr>
            <a:spLocks/>
          </p:cNvSpPr>
          <p:nvPr/>
        </p:nvSpPr>
        <p:spPr bwMode="auto">
          <a:xfrm>
            <a:off x="9936481" y="2529840"/>
            <a:ext cx="3810" cy="5716"/>
          </a:xfrm>
          <a:custGeom>
            <a:avLst/>
            <a:gdLst>
              <a:gd name="T0" fmla="*/ 0 w 5"/>
              <a:gd name="T1" fmla="*/ 6 h 6"/>
              <a:gd name="T2" fmla="*/ 5 w 5"/>
              <a:gd name="T3" fmla="*/ 1 h 6"/>
              <a:gd name="T4" fmla="*/ 5 w 5"/>
              <a:gd name="T5" fmla="*/ 0 h 6"/>
              <a:gd name="T6" fmla="*/ 0 w 5"/>
              <a:gd name="T7" fmla="*/ 6 h 6"/>
            </a:gdLst>
            <a:ahLst/>
            <a:cxnLst>
              <a:cxn ang="0">
                <a:pos x="T0" y="T1"/>
              </a:cxn>
              <a:cxn ang="0">
                <a:pos x="T2" y="T3"/>
              </a:cxn>
              <a:cxn ang="0">
                <a:pos x="T4" y="T5"/>
              </a:cxn>
              <a:cxn ang="0">
                <a:pos x="T6" y="T7"/>
              </a:cxn>
            </a:cxnLst>
            <a:rect l="0" t="0" r="r" b="b"/>
            <a:pathLst>
              <a:path w="5" h="6">
                <a:moveTo>
                  <a:pt x="0" y="6"/>
                </a:moveTo>
                <a:lnTo>
                  <a:pt x="5" y="1"/>
                </a:ln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28" name="Freeform 44"/>
          <p:cNvSpPr>
            <a:spLocks/>
          </p:cNvSpPr>
          <p:nvPr/>
        </p:nvSpPr>
        <p:spPr bwMode="auto">
          <a:xfrm>
            <a:off x="9892666" y="2684146"/>
            <a:ext cx="5714" cy="1904"/>
          </a:xfrm>
          <a:custGeom>
            <a:avLst/>
            <a:gdLst>
              <a:gd name="T0" fmla="*/ 6 w 6"/>
              <a:gd name="T1" fmla="*/ 3 h 3"/>
              <a:gd name="T2" fmla="*/ 1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1" y="0"/>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29" name="Freeform 45"/>
          <p:cNvSpPr>
            <a:spLocks/>
          </p:cNvSpPr>
          <p:nvPr/>
        </p:nvSpPr>
        <p:spPr bwMode="auto">
          <a:xfrm>
            <a:off x="11127106" y="3423286"/>
            <a:ext cx="3810" cy="3810"/>
          </a:xfrm>
          <a:custGeom>
            <a:avLst/>
            <a:gdLst>
              <a:gd name="T0" fmla="*/ 4 w 4"/>
              <a:gd name="T1" fmla="*/ 0 h 5"/>
              <a:gd name="T2" fmla="*/ 0 w 4"/>
              <a:gd name="T3" fmla="*/ 5 h 5"/>
              <a:gd name="T4" fmla="*/ 0 w 4"/>
              <a:gd name="T5" fmla="*/ 3 h 5"/>
              <a:gd name="T6" fmla="*/ 4 w 4"/>
              <a:gd name="T7" fmla="*/ 0 h 5"/>
            </a:gdLst>
            <a:ahLst/>
            <a:cxnLst>
              <a:cxn ang="0">
                <a:pos x="T0" y="T1"/>
              </a:cxn>
              <a:cxn ang="0">
                <a:pos x="T2" y="T3"/>
              </a:cxn>
              <a:cxn ang="0">
                <a:pos x="T4" y="T5"/>
              </a:cxn>
              <a:cxn ang="0">
                <a:pos x="T6" y="T7"/>
              </a:cxn>
            </a:cxnLst>
            <a:rect l="0" t="0" r="r" b="b"/>
            <a:pathLst>
              <a:path w="4" h="5">
                <a:moveTo>
                  <a:pt x="4" y="0"/>
                </a:moveTo>
                <a:lnTo>
                  <a:pt x="0" y="5"/>
                </a:lnTo>
                <a:lnTo>
                  <a:pt x="0"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30" name="Freeform 46"/>
          <p:cNvSpPr>
            <a:spLocks/>
          </p:cNvSpPr>
          <p:nvPr/>
        </p:nvSpPr>
        <p:spPr bwMode="auto">
          <a:xfrm>
            <a:off x="10046970" y="3074670"/>
            <a:ext cx="1906" cy="7620"/>
          </a:xfrm>
          <a:custGeom>
            <a:avLst/>
            <a:gdLst>
              <a:gd name="T0" fmla="*/ 2 w 2"/>
              <a:gd name="T1" fmla="*/ 0 h 8"/>
              <a:gd name="T2" fmla="*/ 0 w 2"/>
              <a:gd name="T3" fmla="*/ 6 h 8"/>
              <a:gd name="T4" fmla="*/ 0 w 2"/>
              <a:gd name="T5" fmla="*/ 8 h 8"/>
              <a:gd name="T6" fmla="*/ 2 w 2"/>
              <a:gd name="T7" fmla="*/ 0 h 8"/>
            </a:gdLst>
            <a:ahLst/>
            <a:cxnLst>
              <a:cxn ang="0">
                <a:pos x="T0" y="T1"/>
              </a:cxn>
              <a:cxn ang="0">
                <a:pos x="T2" y="T3"/>
              </a:cxn>
              <a:cxn ang="0">
                <a:pos x="T4" y="T5"/>
              </a:cxn>
              <a:cxn ang="0">
                <a:pos x="T6" y="T7"/>
              </a:cxn>
            </a:cxnLst>
            <a:rect l="0" t="0" r="r" b="b"/>
            <a:pathLst>
              <a:path w="2" h="8">
                <a:moveTo>
                  <a:pt x="2" y="0"/>
                </a:moveTo>
                <a:lnTo>
                  <a:pt x="0" y="6"/>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31" name="Rectangle 47"/>
          <p:cNvSpPr>
            <a:spLocks noChangeArrowheads="1"/>
          </p:cNvSpPr>
          <p:nvPr/>
        </p:nvSpPr>
        <p:spPr bwMode="auto">
          <a:xfrm>
            <a:off x="9928860" y="3270886"/>
            <a:ext cx="1906"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32" name="Rectangle 48"/>
          <p:cNvSpPr>
            <a:spLocks noChangeArrowheads="1"/>
          </p:cNvSpPr>
          <p:nvPr/>
        </p:nvSpPr>
        <p:spPr bwMode="auto">
          <a:xfrm>
            <a:off x="9923146" y="3270886"/>
            <a:ext cx="7620"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33" name="Rectangle 49"/>
          <p:cNvSpPr>
            <a:spLocks noChangeArrowheads="1"/>
          </p:cNvSpPr>
          <p:nvPr/>
        </p:nvSpPr>
        <p:spPr bwMode="auto">
          <a:xfrm>
            <a:off x="10067926" y="4377690"/>
            <a:ext cx="7620" cy="95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34" name="Freeform 50"/>
          <p:cNvSpPr>
            <a:spLocks/>
          </p:cNvSpPr>
          <p:nvPr/>
        </p:nvSpPr>
        <p:spPr bwMode="auto">
          <a:xfrm>
            <a:off x="10104120" y="4509136"/>
            <a:ext cx="7620" cy="7620"/>
          </a:xfrm>
          <a:custGeom>
            <a:avLst/>
            <a:gdLst>
              <a:gd name="T0" fmla="*/ 0 w 9"/>
              <a:gd name="T1" fmla="*/ 0 h 7"/>
              <a:gd name="T2" fmla="*/ 9 w 9"/>
              <a:gd name="T3" fmla="*/ 6 h 7"/>
              <a:gd name="T4" fmla="*/ 8 w 9"/>
              <a:gd name="T5" fmla="*/ 7 h 7"/>
              <a:gd name="T6" fmla="*/ 0 w 9"/>
              <a:gd name="T7" fmla="*/ 0 h 7"/>
            </a:gdLst>
            <a:ahLst/>
            <a:cxnLst>
              <a:cxn ang="0">
                <a:pos x="T0" y="T1"/>
              </a:cxn>
              <a:cxn ang="0">
                <a:pos x="T2" y="T3"/>
              </a:cxn>
              <a:cxn ang="0">
                <a:pos x="T4" y="T5"/>
              </a:cxn>
              <a:cxn ang="0">
                <a:pos x="T6" y="T7"/>
              </a:cxn>
            </a:cxnLst>
            <a:rect l="0" t="0" r="r" b="b"/>
            <a:pathLst>
              <a:path w="9" h="7">
                <a:moveTo>
                  <a:pt x="0" y="0"/>
                </a:moveTo>
                <a:lnTo>
                  <a:pt x="9" y="6"/>
                </a:lnTo>
                <a:lnTo>
                  <a:pt x="8"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35" name="Oval 51"/>
          <p:cNvSpPr>
            <a:spLocks noChangeArrowheads="1"/>
          </p:cNvSpPr>
          <p:nvPr/>
        </p:nvSpPr>
        <p:spPr bwMode="auto">
          <a:xfrm>
            <a:off x="10443210" y="450342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36" name="Oval 52"/>
          <p:cNvSpPr>
            <a:spLocks noChangeArrowheads="1"/>
          </p:cNvSpPr>
          <p:nvPr/>
        </p:nvSpPr>
        <p:spPr bwMode="auto">
          <a:xfrm>
            <a:off x="9593580" y="459486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37" name="Freeform 53"/>
          <p:cNvSpPr>
            <a:spLocks/>
          </p:cNvSpPr>
          <p:nvPr/>
        </p:nvSpPr>
        <p:spPr bwMode="auto">
          <a:xfrm>
            <a:off x="9477376" y="4375786"/>
            <a:ext cx="5714" cy="1904"/>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38" name="Oval 54"/>
          <p:cNvSpPr>
            <a:spLocks noChangeArrowheads="1"/>
          </p:cNvSpPr>
          <p:nvPr/>
        </p:nvSpPr>
        <p:spPr bwMode="auto">
          <a:xfrm>
            <a:off x="9566910" y="456057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39" name="Freeform 55"/>
          <p:cNvSpPr>
            <a:spLocks/>
          </p:cNvSpPr>
          <p:nvPr/>
        </p:nvSpPr>
        <p:spPr bwMode="auto">
          <a:xfrm>
            <a:off x="10062211" y="3341370"/>
            <a:ext cx="3810" cy="9526"/>
          </a:xfrm>
          <a:custGeom>
            <a:avLst/>
            <a:gdLst>
              <a:gd name="T0" fmla="*/ 5 w 5"/>
              <a:gd name="T1" fmla="*/ 0 h 9"/>
              <a:gd name="T2" fmla="*/ 2 w 5"/>
              <a:gd name="T3" fmla="*/ 9 h 9"/>
              <a:gd name="T4" fmla="*/ 0 w 5"/>
              <a:gd name="T5" fmla="*/ 9 h 9"/>
              <a:gd name="T6" fmla="*/ 5 w 5"/>
              <a:gd name="T7" fmla="*/ 0 h 9"/>
            </a:gdLst>
            <a:ahLst/>
            <a:cxnLst>
              <a:cxn ang="0">
                <a:pos x="T0" y="T1"/>
              </a:cxn>
              <a:cxn ang="0">
                <a:pos x="T2" y="T3"/>
              </a:cxn>
              <a:cxn ang="0">
                <a:pos x="T4" y="T5"/>
              </a:cxn>
              <a:cxn ang="0">
                <a:pos x="T6" y="T7"/>
              </a:cxn>
            </a:cxnLst>
            <a:rect l="0" t="0" r="r" b="b"/>
            <a:pathLst>
              <a:path w="5" h="9">
                <a:moveTo>
                  <a:pt x="5" y="0"/>
                </a:moveTo>
                <a:lnTo>
                  <a:pt x="2" y="9"/>
                </a:lnTo>
                <a:lnTo>
                  <a:pt x="0"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40" name="Freeform 56"/>
          <p:cNvSpPr>
            <a:spLocks/>
          </p:cNvSpPr>
          <p:nvPr/>
        </p:nvSpPr>
        <p:spPr bwMode="auto">
          <a:xfrm>
            <a:off x="10460356" y="4095750"/>
            <a:ext cx="7620" cy="7620"/>
          </a:xfrm>
          <a:custGeom>
            <a:avLst/>
            <a:gdLst>
              <a:gd name="T0" fmla="*/ 0 w 9"/>
              <a:gd name="T1" fmla="*/ 0 h 7"/>
              <a:gd name="T2" fmla="*/ 9 w 9"/>
              <a:gd name="T3" fmla="*/ 6 h 7"/>
              <a:gd name="T4" fmla="*/ 8 w 9"/>
              <a:gd name="T5" fmla="*/ 7 h 7"/>
              <a:gd name="T6" fmla="*/ 0 w 9"/>
              <a:gd name="T7" fmla="*/ 0 h 7"/>
            </a:gdLst>
            <a:ahLst/>
            <a:cxnLst>
              <a:cxn ang="0">
                <a:pos x="T0" y="T1"/>
              </a:cxn>
              <a:cxn ang="0">
                <a:pos x="T2" y="T3"/>
              </a:cxn>
              <a:cxn ang="0">
                <a:pos x="T4" y="T5"/>
              </a:cxn>
              <a:cxn ang="0">
                <a:pos x="T6" y="T7"/>
              </a:cxn>
            </a:cxnLst>
            <a:rect l="0" t="0" r="r" b="b"/>
            <a:pathLst>
              <a:path w="9" h="7">
                <a:moveTo>
                  <a:pt x="0" y="0"/>
                </a:moveTo>
                <a:lnTo>
                  <a:pt x="9" y="6"/>
                </a:lnTo>
                <a:lnTo>
                  <a:pt x="8"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41" name="Freeform 57"/>
          <p:cNvSpPr>
            <a:spLocks/>
          </p:cNvSpPr>
          <p:nvPr/>
        </p:nvSpPr>
        <p:spPr bwMode="auto">
          <a:xfrm>
            <a:off x="10052686" y="4457700"/>
            <a:ext cx="9524" cy="7620"/>
          </a:xfrm>
          <a:custGeom>
            <a:avLst/>
            <a:gdLst>
              <a:gd name="T0" fmla="*/ 0 w 9"/>
              <a:gd name="T1" fmla="*/ 0 h 8"/>
              <a:gd name="T2" fmla="*/ 9 w 9"/>
              <a:gd name="T3" fmla="*/ 6 h 8"/>
              <a:gd name="T4" fmla="*/ 8 w 9"/>
              <a:gd name="T5" fmla="*/ 8 h 8"/>
              <a:gd name="T6" fmla="*/ 0 w 9"/>
              <a:gd name="T7" fmla="*/ 0 h 8"/>
            </a:gdLst>
            <a:ahLst/>
            <a:cxnLst>
              <a:cxn ang="0">
                <a:pos x="T0" y="T1"/>
              </a:cxn>
              <a:cxn ang="0">
                <a:pos x="T2" y="T3"/>
              </a:cxn>
              <a:cxn ang="0">
                <a:pos x="T4" y="T5"/>
              </a:cxn>
              <a:cxn ang="0">
                <a:pos x="T6" y="T7"/>
              </a:cxn>
            </a:cxnLst>
            <a:rect l="0" t="0" r="r" b="b"/>
            <a:pathLst>
              <a:path w="9" h="8">
                <a:moveTo>
                  <a:pt x="0" y="0"/>
                </a:moveTo>
                <a:lnTo>
                  <a:pt x="9" y="6"/>
                </a:lnTo>
                <a:lnTo>
                  <a:pt x="8"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42" name="Freeform 58"/>
          <p:cNvSpPr>
            <a:spLocks/>
          </p:cNvSpPr>
          <p:nvPr/>
        </p:nvSpPr>
        <p:spPr bwMode="auto">
          <a:xfrm>
            <a:off x="10479406" y="4160520"/>
            <a:ext cx="9524" cy="5716"/>
          </a:xfrm>
          <a:custGeom>
            <a:avLst/>
            <a:gdLst>
              <a:gd name="T0" fmla="*/ 0 w 9"/>
              <a:gd name="T1" fmla="*/ 0 h 8"/>
              <a:gd name="T2" fmla="*/ 7 w 9"/>
              <a:gd name="T3" fmla="*/ 8 h 8"/>
              <a:gd name="T4" fmla="*/ 9 w 9"/>
              <a:gd name="T5" fmla="*/ 6 h 8"/>
              <a:gd name="T6" fmla="*/ 0 w 9"/>
              <a:gd name="T7" fmla="*/ 0 h 8"/>
            </a:gdLst>
            <a:ahLst/>
            <a:cxnLst>
              <a:cxn ang="0">
                <a:pos x="T0" y="T1"/>
              </a:cxn>
              <a:cxn ang="0">
                <a:pos x="T2" y="T3"/>
              </a:cxn>
              <a:cxn ang="0">
                <a:pos x="T4" y="T5"/>
              </a:cxn>
              <a:cxn ang="0">
                <a:pos x="T6" y="T7"/>
              </a:cxn>
            </a:cxnLst>
            <a:rect l="0" t="0" r="r" b="b"/>
            <a:pathLst>
              <a:path w="9" h="8">
                <a:moveTo>
                  <a:pt x="0" y="0"/>
                </a:moveTo>
                <a:lnTo>
                  <a:pt x="7" y="8"/>
                </a:ln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nvGrpSpPr>
          <p:cNvPr id="374843" name="Group 59"/>
          <p:cNvGrpSpPr>
            <a:grpSpLocks/>
          </p:cNvGrpSpPr>
          <p:nvPr/>
        </p:nvGrpSpPr>
        <p:grpSpPr bwMode="auto">
          <a:xfrm>
            <a:off x="9418320" y="1097280"/>
            <a:ext cx="2832736" cy="3404236"/>
            <a:chOff x="1982" y="1023"/>
            <a:chExt cx="972" cy="1425"/>
          </a:xfrm>
        </p:grpSpPr>
        <p:grpSp>
          <p:nvGrpSpPr>
            <p:cNvPr id="374844" name="Group 60"/>
            <p:cNvGrpSpPr>
              <a:grpSpLocks/>
            </p:cNvGrpSpPr>
            <p:nvPr/>
          </p:nvGrpSpPr>
          <p:grpSpPr bwMode="auto">
            <a:xfrm>
              <a:off x="1983" y="1023"/>
              <a:ext cx="971" cy="1425"/>
              <a:chOff x="1983" y="1023"/>
              <a:chExt cx="971" cy="1425"/>
            </a:xfrm>
          </p:grpSpPr>
          <p:sp>
            <p:nvSpPr>
              <p:cNvPr id="374845" name="Freeform 61"/>
              <p:cNvSpPr>
                <a:spLocks/>
              </p:cNvSpPr>
              <p:nvPr/>
            </p:nvSpPr>
            <p:spPr bwMode="auto">
              <a:xfrm>
                <a:off x="2096" y="1277"/>
                <a:ext cx="166" cy="306"/>
              </a:xfrm>
              <a:custGeom>
                <a:avLst/>
                <a:gdLst>
                  <a:gd name="T0" fmla="*/ 295 w 331"/>
                  <a:gd name="T1" fmla="*/ 17 h 611"/>
                  <a:gd name="T2" fmla="*/ 258 w 331"/>
                  <a:gd name="T3" fmla="*/ 9 h 611"/>
                  <a:gd name="T4" fmla="*/ 222 w 331"/>
                  <a:gd name="T5" fmla="*/ 3 h 611"/>
                  <a:gd name="T6" fmla="*/ 185 w 331"/>
                  <a:gd name="T7" fmla="*/ 0 h 611"/>
                  <a:gd name="T8" fmla="*/ 148 w 331"/>
                  <a:gd name="T9" fmla="*/ 2 h 611"/>
                  <a:gd name="T10" fmla="*/ 91 w 331"/>
                  <a:gd name="T11" fmla="*/ 8 h 611"/>
                  <a:gd name="T12" fmla="*/ 51 w 331"/>
                  <a:gd name="T13" fmla="*/ 16 h 611"/>
                  <a:gd name="T14" fmla="*/ 26 w 331"/>
                  <a:gd name="T15" fmla="*/ 25 h 611"/>
                  <a:gd name="T16" fmla="*/ 15 w 331"/>
                  <a:gd name="T17" fmla="*/ 33 h 611"/>
                  <a:gd name="T18" fmla="*/ 9 w 331"/>
                  <a:gd name="T19" fmla="*/ 43 h 611"/>
                  <a:gd name="T20" fmla="*/ 6 w 331"/>
                  <a:gd name="T21" fmla="*/ 77 h 611"/>
                  <a:gd name="T22" fmla="*/ 6 w 331"/>
                  <a:gd name="T23" fmla="*/ 159 h 611"/>
                  <a:gd name="T24" fmla="*/ 4 w 331"/>
                  <a:gd name="T25" fmla="*/ 306 h 611"/>
                  <a:gd name="T26" fmla="*/ 1 w 331"/>
                  <a:gd name="T27" fmla="*/ 386 h 611"/>
                  <a:gd name="T28" fmla="*/ 0 w 331"/>
                  <a:gd name="T29" fmla="*/ 451 h 611"/>
                  <a:gd name="T30" fmla="*/ 1 w 331"/>
                  <a:gd name="T31" fmla="*/ 542 h 611"/>
                  <a:gd name="T32" fmla="*/ 1 w 331"/>
                  <a:gd name="T33" fmla="*/ 611 h 611"/>
                  <a:gd name="T34" fmla="*/ 21 w 331"/>
                  <a:gd name="T35" fmla="*/ 553 h 611"/>
                  <a:gd name="T36" fmla="*/ 35 w 331"/>
                  <a:gd name="T37" fmla="*/ 526 h 611"/>
                  <a:gd name="T38" fmla="*/ 52 w 331"/>
                  <a:gd name="T39" fmla="*/ 503 h 611"/>
                  <a:gd name="T40" fmla="*/ 71 w 331"/>
                  <a:gd name="T41" fmla="*/ 483 h 611"/>
                  <a:gd name="T42" fmla="*/ 94 w 331"/>
                  <a:gd name="T43" fmla="*/ 468 h 611"/>
                  <a:gd name="T44" fmla="*/ 114 w 331"/>
                  <a:gd name="T45" fmla="*/ 460 h 611"/>
                  <a:gd name="T46" fmla="*/ 130 w 331"/>
                  <a:gd name="T47" fmla="*/ 457 h 611"/>
                  <a:gd name="T48" fmla="*/ 153 w 331"/>
                  <a:gd name="T49" fmla="*/ 455 h 611"/>
                  <a:gd name="T50" fmla="*/ 165 w 331"/>
                  <a:gd name="T51" fmla="*/ 457 h 611"/>
                  <a:gd name="T52" fmla="*/ 187 w 331"/>
                  <a:gd name="T53" fmla="*/ 468 h 611"/>
                  <a:gd name="T54" fmla="*/ 196 w 331"/>
                  <a:gd name="T55" fmla="*/ 475 h 611"/>
                  <a:gd name="T56" fmla="*/ 224 w 331"/>
                  <a:gd name="T57" fmla="*/ 503 h 611"/>
                  <a:gd name="T58" fmla="*/ 236 w 331"/>
                  <a:gd name="T59" fmla="*/ 485 h 611"/>
                  <a:gd name="T60" fmla="*/ 240 w 331"/>
                  <a:gd name="T61" fmla="*/ 466 h 611"/>
                  <a:gd name="T62" fmla="*/ 246 w 331"/>
                  <a:gd name="T63" fmla="*/ 451 h 611"/>
                  <a:gd name="T64" fmla="*/ 253 w 331"/>
                  <a:gd name="T65" fmla="*/ 421 h 611"/>
                  <a:gd name="T66" fmla="*/ 260 w 331"/>
                  <a:gd name="T67" fmla="*/ 384 h 611"/>
                  <a:gd name="T68" fmla="*/ 270 w 331"/>
                  <a:gd name="T69" fmla="*/ 307 h 611"/>
                  <a:gd name="T70" fmla="*/ 275 w 331"/>
                  <a:gd name="T71" fmla="*/ 296 h 611"/>
                  <a:gd name="T72" fmla="*/ 277 w 331"/>
                  <a:gd name="T73" fmla="*/ 292 h 611"/>
                  <a:gd name="T74" fmla="*/ 283 w 331"/>
                  <a:gd name="T75" fmla="*/ 235 h 611"/>
                  <a:gd name="T76" fmla="*/ 292 w 331"/>
                  <a:gd name="T77" fmla="*/ 158 h 611"/>
                  <a:gd name="T78" fmla="*/ 303 w 331"/>
                  <a:gd name="T79" fmla="*/ 107 h 611"/>
                  <a:gd name="T80" fmla="*/ 311 w 331"/>
                  <a:gd name="T81" fmla="*/ 82 h 611"/>
                  <a:gd name="T82" fmla="*/ 323 w 331"/>
                  <a:gd name="T83" fmla="*/ 6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611">
                    <a:moveTo>
                      <a:pt x="331" y="29"/>
                    </a:moveTo>
                    <a:lnTo>
                      <a:pt x="295" y="17"/>
                    </a:lnTo>
                    <a:lnTo>
                      <a:pt x="277" y="12"/>
                    </a:lnTo>
                    <a:lnTo>
                      <a:pt x="258" y="9"/>
                    </a:lnTo>
                    <a:lnTo>
                      <a:pt x="241" y="6"/>
                    </a:lnTo>
                    <a:lnTo>
                      <a:pt x="222" y="3"/>
                    </a:lnTo>
                    <a:lnTo>
                      <a:pt x="204" y="2"/>
                    </a:lnTo>
                    <a:lnTo>
                      <a:pt x="185" y="0"/>
                    </a:lnTo>
                    <a:lnTo>
                      <a:pt x="167" y="0"/>
                    </a:lnTo>
                    <a:lnTo>
                      <a:pt x="148" y="2"/>
                    </a:lnTo>
                    <a:lnTo>
                      <a:pt x="110" y="5"/>
                    </a:lnTo>
                    <a:lnTo>
                      <a:pt x="91" y="8"/>
                    </a:lnTo>
                    <a:lnTo>
                      <a:pt x="71" y="12"/>
                    </a:lnTo>
                    <a:lnTo>
                      <a:pt x="51" y="16"/>
                    </a:lnTo>
                    <a:lnTo>
                      <a:pt x="32" y="22"/>
                    </a:lnTo>
                    <a:lnTo>
                      <a:pt x="26" y="25"/>
                    </a:lnTo>
                    <a:lnTo>
                      <a:pt x="20" y="28"/>
                    </a:lnTo>
                    <a:lnTo>
                      <a:pt x="15" y="33"/>
                    </a:lnTo>
                    <a:lnTo>
                      <a:pt x="10" y="39"/>
                    </a:lnTo>
                    <a:lnTo>
                      <a:pt x="9" y="43"/>
                    </a:lnTo>
                    <a:lnTo>
                      <a:pt x="7" y="51"/>
                    </a:lnTo>
                    <a:lnTo>
                      <a:pt x="6" y="77"/>
                    </a:lnTo>
                    <a:lnTo>
                      <a:pt x="6" y="114"/>
                    </a:lnTo>
                    <a:lnTo>
                      <a:pt x="6" y="159"/>
                    </a:lnTo>
                    <a:lnTo>
                      <a:pt x="4" y="258"/>
                    </a:lnTo>
                    <a:lnTo>
                      <a:pt x="4" y="306"/>
                    </a:lnTo>
                    <a:lnTo>
                      <a:pt x="3" y="350"/>
                    </a:lnTo>
                    <a:lnTo>
                      <a:pt x="1" y="386"/>
                    </a:lnTo>
                    <a:lnTo>
                      <a:pt x="0" y="420"/>
                    </a:lnTo>
                    <a:lnTo>
                      <a:pt x="0" y="451"/>
                    </a:lnTo>
                    <a:lnTo>
                      <a:pt x="0" y="482"/>
                    </a:lnTo>
                    <a:lnTo>
                      <a:pt x="1" y="542"/>
                    </a:lnTo>
                    <a:lnTo>
                      <a:pt x="1" y="576"/>
                    </a:lnTo>
                    <a:lnTo>
                      <a:pt x="1" y="611"/>
                    </a:lnTo>
                    <a:lnTo>
                      <a:pt x="10" y="580"/>
                    </a:lnTo>
                    <a:lnTo>
                      <a:pt x="21" y="553"/>
                    </a:lnTo>
                    <a:lnTo>
                      <a:pt x="27" y="539"/>
                    </a:lnTo>
                    <a:lnTo>
                      <a:pt x="35" y="526"/>
                    </a:lnTo>
                    <a:lnTo>
                      <a:pt x="43" y="514"/>
                    </a:lnTo>
                    <a:lnTo>
                      <a:pt x="52" y="503"/>
                    </a:lnTo>
                    <a:lnTo>
                      <a:pt x="62" y="492"/>
                    </a:lnTo>
                    <a:lnTo>
                      <a:pt x="71" y="483"/>
                    </a:lnTo>
                    <a:lnTo>
                      <a:pt x="82" y="475"/>
                    </a:lnTo>
                    <a:lnTo>
                      <a:pt x="94" y="468"/>
                    </a:lnTo>
                    <a:lnTo>
                      <a:pt x="108" y="463"/>
                    </a:lnTo>
                    <a:lnTo>
                      <a:pt x="114" y="460"/>
                    </a:lnTo>
                    <a:lnTo>
                      <a:pt x="122" y="459"/>
                    </a:lnTo>
                    <a:lnTo>
                      <a:pt x="130" y="457"/>
                    </a:lnTo>
                    <a:lnTo>
                      <a:pt x="137" y="457"/>
                    </a:lnTo>
                    <a:lnTo>
                      <a:pt x="153" y="455"/>
                    </a:lnTo>
                    <a:lnTo>
                      <a:pt x="159" y="455"/>
                    </a:lnTo>
                    <a:lnTo>
                      <a:pt x="165" y="457"/>
                    </a:lnTo>
                    <a:lnTo>
                      <a:pt x="176" y="462"/>
                    </a:lnTo>
                    <a:lnTo>
                      <a:pt x="187" y="468"/>
                    </a:lnTo>
                    <a:lnTo>
                      <a:pt x="192" y="472"/>
                    </a:lnTo>
                    <a:lnTo>
                      <a:pt x="196" y="475"/>
                    </a:lnTo>
                    <a:lnTo>
                      <a:pt x="215" y="494"/>
                    </a:lnTo>
                    <a:lnTo>
                      <a:pt x="224" y="503"/>
                    </a:lnTo>
                    <a:lnTo>
                      <a:pt x="235" y="511"/>
                    </a:lnTo>
                    <a:lnTo>
                      <a:pt x="236" y="485"/>
                    </a:lnTo>
                    <a:lnTo>
                      <a:pt x="238" y="472"/>
                    </a:lnTo>
                    <a:lnTo>
                      <a:pt x="240" y="466"/>
                    </a:lnTo>
                    <a:lnTo>
                      <a:pt x="243" y="460"/>
                    </a:lnTo>
                    <a:lnTo>
                      <a:pt x="246" y="451"/>
                    </a:lnTo>
                    <a:lnTo>
                      <a:pt x="249" y="442"/>
                    </a:lnTo>
                    <a:lnTo>
                      <a:pt x="253" y="421"/>
                    </a:lnTo>
                    <a:lnTo>
                      <a:pt x="257" y="403"/>
                    </a:lnTo>
                    <a:lnTo>
                      <a:pt x="260" y="384"/>
                    </a:lnTo>
                    <a:lnTo>
                      <a:pt x="264" y="346"/>
                    </a:lnTo>
                    <a:lnTo>
                      <a:pt x="270" y="307"/>
                    </a:lnTo>
                    <a:lnTo>
                      <a:pt x="272" y="301"/>
                    </a:lnTo>
                    <a:lnTo>
                      <a:pt x="275" y="296"/>
                    </a:lnTo>
                    <a:lnTo>
                      <a:pt x="275" y="295"/>
                    </a:lnTo>
                    <a:lnTo>
                      <a:pt x="277" y="292"/>
                    </a:lnTo>
                    <a:lnTo>
                      <a:pt x="278" y="287"/>
                    </a:lnTo>
                    <a:lnTo>
                      <a:pt x="283" y="235"/>
                    </a:lnTo>
                    <a:lnTo>
                      <a:pt x="288" y="182"/>
                    </a:lnTo>
                    <a:lnTo>
                      <a:pt x="292" y="158"/>
                    </a:lnTo>
                    <a:lnTo>
                      <a:pt x="297" y="131"/>
                    </a:lnTo>
                    <a:lnTo>
                      <a:pt x="303" y="107"/>
                    </a:lnTo>
                    <a:lnTo>
                      <a:pt x="306" y="94"/>
                    </a:lnTo>
                    <a:lnTo>
                      <a:pt x="311" y="82"/>
                    </a:lnTo>
                    <a:lnTo>
                      <a:pt x="315" y="73"/>
                    </a:lnTo>
                    <a:lnTo>
                      <a:pt x="323" y="60"/>
                    </a:lnTo>
                    <a:lnTo>
                      <a:pt x="331" y="2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46" name="Freeform 62"/>
              <p:cNvSpPr>
                <a:spLocks/>
              </p:cNvSpPr>
              <p:nvPr/>
            </p:nvSpPr>
            <p:spPr bwMode="auto">
              <a:xfrm>
                <a:off x="2112" y="1276"/>
                <a:ext cx="151" cy="17"/>
              </a:xfrm>
              <a:custGeom>
                <a:avLst/>
                <a:gdLst>
                  <a:gd name="T0" fmla="*/ 298 w 301"/>
                  <a:gd name="T1" fmla="*/ 36 h 36"/>
                  <a:gd name="T2" fmla="*/ 263 w 301"/>
                  <a:gd name="T3" fmla="*/ 23 h 36"/>
                  <a:gd name="T4" fmla="*/ 244 w 301"/>
                  <a:gd name="T5" fmla="*/ 19 h 36"/>
                  <a:gd name="T6" fmla="*/ 227 w 301"/>
                  <a:gd name="T7" fmla="*/ 15 h 36"/>
                  <a:gd name="T8" fmla="*/ 209 w 301"/>
                  <a:gd name="T9" fmla="*/ 12 h 36"/>
                  <a:gd name="T10" fmla="*/ 191 w 301"/>
                  <a:gd name="T11" fmla="*/ 9 h 36"/>
                  <a:gd name="T12" fmla="*/ 173 w 301"/>
                  <a:gd name="T13" fmla="*/ 8 h 36"/>
                  <a:gd name="T14" fmla="*/ 154 w 301"/>
                  <a:gd name="T15" fmla="*/ 8 h 36"/>
                  <a:gd name="T16" fmla="*/ 136 w 301"/>
                  <a:gd name="T17" fmla="*/ 8 h 36"/>
                  <a:gd name="T18" fmla="*/ 117 w 301"/>
                  <a:gd name="T19" fmla="*/ 8 h 36"/>
                  <a:gd name="T20" fmla="*/ 79 w 301"/>
                  <a:gd name="T21" fmla="*/ 11 h 36"/>
                  <a:gd name="T22" fmla="*/ 60 w 301"/>
                  <a:gd name="T23" fmla="*/ 14 h 36"/>
                  <a:gd name="T24" fmla="*/ 41 w 301"/>
                  <a:gd name="T25" fmla="*/ 19 h 36"/>
                  <a:gd name="T26" fmla="*/ 21 w 301"/>
                  <a:gd name="T27" fmla="*/ 23 h 36"/>
                  <a:gd name="T28" fmla="*/ 1 w 301"/>
                  <a:gd name="T29" fmla="*/ 28 h 36"/>
                  <a:gd name="T30" fmla="*/ 0 w 301"/>
                  <a:gd name="T31" fmla="*/ 22 h 36"/>
                  <a:gd name="T32" fmla="*/ 20 w 301"/>
                  <a:gd name="T33" fmla="*/ 15 h 36"/>
                  <a:gd name="T34" fmla="*/ 38 w 301"/>
                  <a:gd name="T35" fmla="*/ 12 h 36"/>
                  <a:gd name="T36" fmla="*/ 58 w 301"/>
                  <a:gd name="T37" fmla="*/ 8 h 36"/>
                  <a:gd name="T38" fmla="*/ 79 w 301"/>
                  <a:gd name="T39" fmla="*/ 5 h 36"/>
                  <a:gd name="T40" fmla="*/ 116 w 301"/>
                  <a:gd name="T41" fmla="*/ 2 h 36"/>
                  <a:gd name="T42" fmla="*/ 136 w 301"/>
                  <a:gd name="T43" fmla="*/ 0 h 36"/>
                  <a:gd name="T44" fmla="*/ 154 w 301"/>
                  <a:gd name="T45" fmla="*/ 0 h 36"/>
                  <a:gd name="T46" fmla="*/ 173 w 301"/>
                  <a:gd name="T47" fmla="*/ 2 h 36"/>
                  <a:gd name="T48" fmla="*/ 191 w 301"/>
                  <a:gd name="T49" fmla="*/ 3 h 36"/>
                  <a:gd name="T50" fmla="*/ 210 w 301"/>
                  <a:gd name="T51" fmla="*/ 6 h 36"/>
                  <a:gd name="T52" fmla="*/ 229 w 301"/>
                  <a:gd name="T53" fmla="*/ 9 h 36"/>
                  <a:gd name="T54" fmla="*/ 247 w 301"/>
                  <a:gd name="T55" fmla="*/ 12 h 36"/>
                  <a:gd name="T56" fmla="*/ 266 w 301"/>
                  <a:gd name="T57" fmla="*/ 17 h 36"/>
                  <a:gd name="T58" fmla="*/ 301 w 301"/>
                  <a:gd name="T59" fmla="*/ 29 h 36"/>
                  <a:gd name="T60" fmla="*/ 298 w 301"/>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1" h="36">
                    <a:moveTo>
                      <a:pt x="298" y="36"/>
                    </a:moveTo>
                    <a:lnTo>
                      <a:pt x="263" y="23"/>
                    </a:lnTo>
                    <a:lnTo>
                      <a:pt x="244" y="19"/>
                    </a:lnTo>
                    <a:lnTo>
                      <a:pt x="227" y="15"/>
                    </a:lnTo>
                    <a:lnTo>
                      <a:pt x="209" y="12"/>
                    </a:lnTo>
                    <a:lnTo>
                      <a:pt x="191" y="9"/>
                    </a:lnTo>
                    <a:lnTo>
                      <a:pt x="173" y="8"/>
                    </a:lnTo>
                    <a:lnTo>
                      <a:pt x="154" y="8"/>
                    </a:lnTo>
                    <a:lnTo>
                      <a:pt x="136" y="8"/>
                    </a:lnTo>
                    <a:lnTo>
                      <a:pt x="117" y="8"/>
                    </a:lnTo>
                    <a:lnTo>
                      <a:pt x="79" y="11"/>
                    </a:lnTo>
                    <a:lnTo>
                      <a:pt x="60" y="14"/>
                    </a:lnTo>
                    <a:lnTo>
                      <a:pt x="41" y="19"/>
                    </a:lnTo>
                    <a:lnTo>
                      <a:pt x="21" y="23"/>
                    </a:lnTo>
                    <a:lnTo>
                      <a:pt x="1" y="28"/>
                    </a:lnTo>
                    <a:lnTo>
                      <a:pt x="0" y="22"/>
                    </a:lnTo>
                    <a:lnTo>
                      <a:pt x="20" y="15"/>
                    </a:lnTo>
                    <a:lnTo>
                      <a:pt x="38" y="12"/>
                    </a:lnTo>
                    <a:lnTo>
                      <a:pt x="58" y="8"/>
                    </a:lnTo>
                    <a:lnTo>
                      <a:pt x="79" y="5"/>
                    </a:lnTo>
                    <a:lnTo>
                      <a:pt x="116" y="2"/>
                    </a:lnTo>
                    <a:lnTo>
                      <a:pt x="136" y="0"/>
                    </a:lnTo>
                    <a:lnTo>
                      <a:pt x="154" y="0"/>
                    </a:lnTo>
                    <a:lnTo>
                      <a:pt x="173" y="2"/>
                    </a:lnTo>
                    <a:lnTo>
                      <a:pt x="191" y="3"/>
                    </a:lnTo>
                    <a:lnTo>
                      <a:pt x="210" y="6"/>
                    </a:lnTo>
                    <a:lnTo>
                      <a:pt x="229" y="9"/>
                    </a:lnTo>
                    <a:lnTo>
                      <a:pt x="247" y="12"/>
                    </a:lnTo>
                    <a:lnTo>
                      <a:pt x="266" y="17"/>
                    </a:lnTo>
                    <a:lnTo>
                      <a:pt x="301" y="29"/>
                    </a:lnTo>
                    <a:lnTo>
                      <a:pt x="298"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47" name="Freeform 63"/>
              <p:cNvSpPr>
                <a:spLocks/>
              </p:cNvSpPr>
              <p:nvPr/>
            </p:nvSpPr>
            <p:spPr bwMode="auto">
              <a:xfrm>
                <a:off x="2100" y="1286"/>
                <a:ext cx="13" cy="12"/>
              </a:xfrm>
              <a:custGeom>
                <a:avLst/>
                <a:gdLst>
                  <a:gd name="T0" fmla="*/ 27 w 27"/>
                  <a:gd name="T1" fmla="*/ 6 h 23"/>
                  <a:gd name="T2" fmla="*/ 20 w 27"/>
                  <a:gd name="T3" fmla="*/ 9 h 23"/>
                  <a:gd name="T4" fmla="*/ 16 w 27"/>
                  <a:gd name="T5" fmla="*/ 12 h 23"/>
                  <a:gd name="T6" fmla="*/ 10 w 27"/>
                  <a:gd name="T7" fmla="*/ 17 h 23"/>
                  <a:gd name="T8" fmla="*/ 5 w 27"/>
                  <a:gd name="T9" fmla="*/ 23 h 23"/>
                  <a:gd name="T10" fmla="*/ 0 w 27"/>
                  <a:gd name="T11" fmla="*/ 18 h 23"/>
                  <a:gd name="T12" fmla="*/ 5 w 27"/>
                  <a:gd name="T13" fmla="*/ 12 h 23"/>
                  <a:gd name="T14" fmla="*/ 11 w 27"/>
                  <a:gd name="T15" fmla="*/ 6 h 23"/>
                  <a:gd name="T16" fmla="*/ 17 w 27"/>
                  <a:gd name="T17" fmla="*/ 3 h 23"/>
                  <a:gd name="T18" fmla="*/ 24 w 27"/>
                  <a:gd name="T19" fmla="*/ 0 h 23"/>
                  <a:gd name="T20" fmla="*/ 27 w 27"/>
                  <a:gd name="T21"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3">
                    <a:moveTo>
                      <a:pt x="27" y="6"/>
                    </a:moveTo>
                    <a:lnTo>
                      <a:pt x="20" y="9"/>
                    </a:lnTo>
                    <a:lnTo>
                      <a:pt x="16" y="12"/>
                    </a:lnTo>
                    <a:lnTo>
                      <a:pt x="10" y="17"/>
                    </a:lnTo>
                    <a:lnTo>
                      <a:pt x="5" y="23"/>
                    </a:lnTo>
                    <a:lnTo>
                      <a:pt x="0" y="18"/>
                    </a:lnTo>
                    <a:lnTo>
                      <a:pt x="5" y="12"/>
                    </a:lnTo>
                    <a:lnTo>
                      <a:pt x="11" y="6"/>
                    </a:lnTo>
                    <a:lnTo>
                      <a:pt x="17" y="3"/>
                    </a:lnTo>
                    <a:lnTo>
                      <a:pt x="24" y="0"/>
                    </a:lnTo>
                    <a:lnTo>
                      <a:pt x="2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48" name="Freeform 64"/>
              <p:cNvSpPr>
                <a:spLocks/>
              </p:cNvSpPr>
              <p:nvPr/>
            </p:nvSpPr>
            <p:spPr bwMode="auto">
              <a:xfrm>
                <a:off x="2112" y="1286"/>
                <a:ext cx="1" cy="3"/>
              </a:xfrm>
              <a:custGeom>
                <a:avLst/>
                <a:gdLst>
                  <a:gd name="T0" fmla="*/ 0 w 3"/>
                  <a:gd name="T1" fmla="*/ 0 h 6"/>
                  <a:gd name="T2" fmla="*/ 3 w 3"/>
                  <a:gd name="T3" fmla="*/ 6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1"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49" name="Freeform 65"/>
              <p:cNvSpPr>
                <a:spLocks/>
              </p:cNvSpPr>
              <p:nvPr/>
            </p:nvSpPr>
            <p:spPr bwMode="auto">
              <a:xfrm>
                <a:off x="2096" y="1296"/>
                <a:ext cx="7" cy="156"/>
              </a:xfrm>
              <a:custGeom>
                <a:avLst/>
                <a:gdLst>
                  <a:gd name="T0" fmla="*/ 16 w 16"/>
                  <a:gd name="T1" fmla="*/ 3 h 313"/>
                  <a:gd name="T2" fmla="*/ 14 w 16"/>
                  <a:gd name="T3" fmla="*/ 6 h 313"/>
                  <a:gd name="T4" fmla="*/ 12 w 16"/>
                  <a:gd name="T5" fmla="*/ 14 h 313"/>
                  <a:gd name="T6" fmla="*/ 11 w 16"/>
                  <a:gd name="T7" fmla="*/ 40 h 313"/>
                  <a:gd name="T8" fmla="*/ 11 w 16"/>
                  <a:gd name="T9" fmla="*/ 77 h 313"/>
                  <a:gd name="T10" fmla="*/ 11 w 16"/>
                  <a:gd name="T11" fmla="*/ 122 h 313"/>
                  <a:gd name="T12" fmla="*/ 11 w 16"/>
                  <a:gd name="T13" fmla="*/ 221 h 313"/>
                  <a:gd name="T14" fmla="*/ 9 w 16"/>
                  <a:gd name="T15" fmla="*/ 269 h 313"/>
                  <a:gd name="T16" fmla="*/ 8 w 16"/>
                  <a:gd name="T17" fmla="*/ 313 h 313"/>
                  <a:gd name="T18" fmla="*/ 0 w 16"/>
                  <a:gd name="T19" fmla="*/ 313 h 313"/>
                  <a:gd name="T20" fmla="*/ 3 w 16"/>
                  <a:gd name="T21" fmla="*/ 269 h 313"/>
                  <a:gd name="T22" fmla="*/ 3 w 16"/>
                  <a:gd name="T23" fmla="*/ 221 h 313"/>
                  <a:gd name="T24" fmla="*/ 3 w 16"/>
                  <a:gd name="T25" fmla="*/ 122 h 313"/>
                  <a:gd name="T26" fmla="*/ 3 w 16"/>
                  <a:gd name="T27" fmla="*/ 77 h 313"/>
                  <a:gd name="T28" fmla="*/ 5 w 16"/>
                  <a:gd name="T29" fmla="*/ 40 h 313"/>
                  <a:gd name="T30" fmla="*/ 6 w 16"/>
                  <a:gd name="T31" fmla="*/ 14 h 313"/>
                  <a:gd name="T32" fmla="*/ 6 w 16"/>
                  <a:gd name="T33" fmla="*/ 6 h 313"/>
                  <a:gd name="T34" fmla="*/ 8 w 16"/>
                  <a:gd name="T35" fmla="*/ 0 h 313"/>
                  <a:gd name="T36" fmla="*/ 16 w 16"/>
                  <a:gd name="T37" fmla="*/ 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13">
                    <a:moveTo>
                      <a:pt x="16" y="3"/>
                    </a:moveTo>
                    <a:lnTo>
                      <a:pt x="14" y="6"/>
                    </a:lnTo>
                    <a:lnTo>
                      <a:pt x="12" y="14"/>
                    </a:lnTo>
                    <a:lnTo>
                      <a:pt x="11" y="40"/>
                    </a:lnTo>
                    <a:lnTo>
                      <a:pt x="11" y="77"/>
                    </a:lnTo>
                    <a:lnTo>
                      <a:pt x="11" y="122"/>
                    </a:lnTo>
                    <a:lnTo>
                      <a:pt x="11" y="221"/>
                    </a:lnTo>
                    <a:lnTo>
                      <a:pt x="9" y="269"/>
                    </a:lnTo>
                    <a:lnTo>
                      <a:pt x="8" y="313"/>
                    </a:lnTo>
                    <a:lnTo>
                      <a:pt x="0" y="313"/>
                    </a:lnTo>
                    <a:lnTo>
                      <a:pt x="3" y="269"/>
                    </a:lnTo>
                    <a:lnTo>
                      <a:pt x="3" y="221"/>
                    </a:lnTo>
                    <a:lnTo>
                      <a:pt x="3" y="122"/>
                    </a:lnTo>
                    <a:lnTo>
                      <a:pt x="3" y="77"/>
                    </a:lnTo>
                    <a:lnTo>
                      <a:pt x="5" y="40"/>
                    </a:lnTo>
                    <a:lnTo>
                      <a:pt x="6" y="14"/>
                    </a:lnTo>
                    <a:lnTo>
                      <a:pt x="6" y="6"/>
                    </a:lnTo>
                    <a:lnTo>
                      <a:pt x="8" y="0"/>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0" name="Freeform 66"/>
              <p:cNvSpPr>
                <a:spLocks/>
              </p:cNvSpPr>
              <p:nvPr/>
            </p:nvSpPr>
            <p:spPr bwMode="auto">
              <a:xfrm>
                <a:off x="2099" y="1296"/>
                <a:ext cx="4" cy="2"/>
              </a:xfrm>
              <a:custGeom>
                <a:avLst/>
                <a:gdLst>
                  <a:gd name="T0" fmla="*/ 1 w 8"/>
                  <a:gd name="T1" fmla="*/ 0 h 5"/>
                  <a:gd name="T2" fmla="*/ 0 w 8"/>
                  <a:gd name="T3" fmla="*/ 2 h 5"/>
                  <a:gd name="T4" fmla="*/ 0 w 8"/>
                  <a:gd name="T5" fmla="*/ 0 h 5"/>
                  <a:gd name="T6" fmla="*/ 8 w 8"/>
                  <a:gd name="T7" fmla="*/ 3 h 5"/>
                  <a:gd name="T8" fmla="*/ 6 w 8"/>
                  <a:gd name="T9" fmla="*/ 5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0"/>
                    </a:lnTo>
                    <a:lnTo>
                      <a:pt x="8" y="3"/>
                    </a:lnTo>
                    <a:lnTo>
                      <a:pt x="6"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1" name="Freeform 67"/>
              <p:cNvSpPr>
                <a:spLocks/>
              </p:cNvSpPr>
              <p:nvPr/>
            </p:nvSpPr>
            <p:spPr bwMode="auto">
              <a:xfrm>
                <a:off x="2095" y="1452"/>
                <a:ext cx="4" cy="131"/>
              </a:xfrm>
              <a:custGeom>
                <a:avLst/>
                <a:gdLst>
                  <a:gd name="T0" fmla="*/ 9 w 9"/>
                  <a:gd name="T1" fmla="*/ 0 h 261"/>
                  <a:gd name="T2" fmla="*/ 7 w 9"/>
                  <a:gd name="T3" fmla="*/ 36 h 261"/>
                  <a:gd name="T4" fmla="*/ 6 w 9"/>
                  <a:gd name="T5" fmla="*/ 70 h 261"/>
                  <a:gd name="T6" fmla="*/ 6 w 9"/>
                  <a:gd name="T7" fmla="*/ 101 h 261"/>
                  <a:gd name="T8" fmla="*/ 6 w 9"/>
                  <a:gd name="T9" fmla="*/ 132 h 261"/>
                  <a:gd name="T10" fmla="*/ 7 w 9"/>
                  <a:gd name="T11" fmla="*/ 192 h 261"/>
                  <a:gd name="T12" fmla="*/ 7 w 9"/>
                  <a:gd name="T13" fmla="*/ 226 h 261"/>
                  <a:gd name="T14" fmla="*/ 7 w 9"/>
                  <a:gd name="T15" fmla="*/ 261 h 261"/>
                  <a:gd name="T16" fmla="*/ 0 w 9"/>
                  <a:gd name="T17" fmla="*/ 261 h 261"/>
                  <a:gd name="T18" fmla="*/ 1 w 9"/>
                  <a:gd name="T19" fmla="*/ 226 h 261"/>
                  <a:gd name="T20" fmla="*/ 1 w 9"/>
                  <a:gd name="T21" fmla="*/ 192 h 261"/>
                  <a:gd name="T22" fmla="*/ 0 w 9"/>
                  <a:gd name="T23" fmla="*/ 132 h 261"/>
                  <a:gd name="T24" fmla="*/ 0 w 9"/>
                  <a:gd name="T25" fmla="*/ 101 h 261"/>
                  <a:gd name="T26" fmla="*/ 0 w 9"/>
                  <a:gd name="T27" fmla="*/ 70 h 261"/>
                  <a:gd name="T28" fmla="*/ 0 w 9"/>
                  <a:gd name="T29" fmla="*/ 36 h 261"/>
                  <a:gd name="T30" fmla="*/ 1 w 9"/>
                  <a:gd name="T31" fmla="*/ 0 h 261"/>
                  <a:gd name="T32" fmla="*/ 9 w 9"/>
                  <a:gd name="T3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61">
                    <a:moveTo>
                      <a:pt x="9" y="0"/>
                    </a:moveTo>
                    <a:lnTo>
                      <a:pt x="7" y="36"/>
                    </a:lnTo>
                    <a:lnTo>
                      <a:pt x="6" y="70"/>
                    </a:lnTo>
                    <a:lnTo>
                      <a:pt x="6" y="101"/>
                    </a:lnTo>
                    <a:lnTo>
                      <a:pt x="6" y="132"/>
                    </a:lnTo>
                    <a:lnTo>
                      <a:pt x="7" y="192"/>
                    </a:lnTo>
                    <a:lnTo>
                      <a:pt x="7" y="226"/>
                    </a:lnTo>
                    <a:lnTo>
                      <a:pt x="7" y="261"/>
                    </a:lnTo>
                    <a:lnTo>
                      <a:pt x="0" y="261"/>
                    </a:lnTo>
                    <a:lnTo>
                      <a:pt x="1" y="226"/>
                    </a:lnTo>
                    <a:lnTo>
                      <a:pt x="1" y="192"/>
                    </a:lnTo>
                    <a:lnTo>
                      <a:pt x="0" y="132"/>
                    </a:lnTo>
                    <a:lnTo>
                      <a:pt x="0" y="101"/>
                    </a:lnTo>
                    <a:lnTo>
                      <a:pt x="0" y="70"/>
                    </a:lnTo>
                    <a:lnTo>
                      <a:pt x="0" y="36"/>
                    </a:lnTo>
                    <a:lnTo>
                      <a:pt x="1"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2" name="Freeform 68"/>
              <p:cNvSpPr>
                <a:spLocks/>
              </p:cNvSpPr>
              <p:nvPr/>
            </p:nvSpPr>
            <p:spPr bwMode="auto">
              <a:xfrm>
                <a:off x="2096" y="1452"/>
                <a:ext cx="3"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3" name="Freeform 69"/>
              <p:cNvSpPr>
                <a:spLocks/>
              </p:cNvSpPr>
              <p:nvPr/>
            </p:nvSpPr>
            <p:spPr bwMode="auto">
              <a:xfrm>
                <a:off x="2095" y="1503"/>
                <a:ext cx="78" cy="80"/>
              </a:xfrm>
              <a:custGeom>
                <a:avLst/>
                <a:gdLst>
                  <a:gd name="T0" fmla="*/ 0 w 156"/>
                  <a:gd name="T1" fmla="*/ 158 h 161"/>
                  <a:gd name="T2" fmla="*/ 10 w 156"/>
                  <a:gd name="T3" fmla="*/ 128 h 161"/>
                  <a:gd name="T4" fmla="*/ 21 w 156"/>
                  <a:gd name="T5" fmla="*/ 99 h 161"/>
                  <a:gd name="T6" fmla="*/ 27 w 156"/>
                  <a:gd name="T7" fmla="*/ 85 h 161"/>
                  <a:gd name="T8" fmla="*/ 35 w 156"/>
                  <a:gd name="T9" fmla="*/ 71 h 161"/>
                  <a:gd name="T10" fmla="*/ 43 w 156"/>
                  <a:gd name="T11" fmla="*/ 61 h 161"/>
                  <a:gd name="T12" fmla="*/ 52 w 156"/>
                  <a:gd name="T13" fmla="*/ 48 h 161"/>
                  <a:gd name="T14" fmla="*/ 61 w 156"/>
                  <a:gd name="T15" fmla="*/ 37 h 161"/>
                  <a:gd name="T16" fmla="*/ 72 w 156"/>
                  <a:gd name="T17" fmla="*/ 28 h 161"/>
                  <a:gd name="T18" fmla="*/ 83 w 156"/>
                  <a:gd name="T19" fmla="*/ 20 h 161"/>
                  <a:gd name="T20" fmla="*/ 95 w 156"/>
                  <a:gd name="T21" fmla="*/ 13 h 161"/>
                  <a:gd name="T22" fmla="*/ 109 w 156"/>
                  <a:gd name="T23" fmla="*/ 8 h 161"/>
                  <a:gd name="T24" fmla="*/ 116 w 156"/>
                  <a:gd name="T25" fmla="*/ 5 h 161"/>
                  <a:gd name="T26" fmla="*/ 123 w 156"/>
                  <a:gd name="T27" fmla="*/ 3 h 161"/>
                  <a:gd name="T28" fmla="*/ 131 w 156"/>
                  <a:gd name="T29" fmla="*/ 2 h 161"/>
                  <a:gd name="T30" fmla="*/ 140 w 156"/>
                  <a:gd name="T31" fmla="*/ 0 h 161"/>
                  <a:gd name="T32" fmla="*/ 156 w 156"/>
                  <a:gd name="T33" fmla="*/ 0 h 161"/>
                  <a:gd name="T34" fmla="*/ 156 w 156"/>
                  <a:gd name="T35" fmla="*/ 7 h 161"/>
                  <a:gd name="T36" fmla="*/ 140 w 156"/>
                  <a:gd name="T37" fmla="*/ 8 h 161"/>
                  <a:gd name="T38" fmla="*/ 133 w 156"/>
                  <a:gd name="T39" fmla="*/ 10 h 161"/>
                  <a:gd name="T40" fmla="*/ 125 w 156"/>
                  <a:gd name="T41" fmla="*/ 10 h 161"/>
                  <a:gd name="T42" fmla="*/ 119 w 156"/>
                  <a:gd name="T43" fmla="*/ 13 h 161"/>
                  <a:gd name="T44" fmla="*/ 111 w 156"/>
                  <a:gd name="T45" fmla="*/ 14 h 161"/>
                  <a:gd name="T46" fmla="*/ 99 w 156"/>
                  <a:gd name="T47" fmla="*/ 19 h 161"/>
                  <a:gd name="T48" fmla="*/ 88 w 156"/>
                  <a:gd name="T49" fmla="*/ 27 h 161"/>
                  <a:gd name="T50" fmla="*/ 75 w 156"/>
                  <a:gd name="T51" fmla="*/ 34 h 161"/>
                  <a:gd name="T52" fmla="*/ 66 w 156"/>
                  <a:gd name="T53" fmla="*/ 44 h 161"/>
                  <a:gd name="T54" fmla="*/ 57 w 156"/>
                  <a:gd name="T55" fmla="*/ 53 h 161"/>
                  <a:gd name="T56" fmla="*/ 49 w 156"/>
                  <a:gd name="T57" fmla="*/ 64 h 161"/>
                  <a:gd name="T58" fmla="*/ 41 w 156"/>
                  <a:gd name="T59" fmla="*/ 76 h 161"/>
                  <a:gd name="T60" fmla="*/ 34 w 156"/>
                  <a:gd name="T61" fmla="*/ 88 h 161"/>
                  <a:gd name="T62" fmla="*/ 27 w 156"/>
                  <a:gd name="T63" fmla="*/ 102 h 161"/>
                  <a:gd name="T64" fmla="*/ 17 w 156"/>
                  <a:gd name="T65" fmla="*/ 130 h 161"/>
                  <a:gd name="T66" fmla="*/ 7 w 156"/>
                  <a:gd name="T67" fmla="*/ 161 h 161"/>
                  <a:gd name="T68" fmla="*/ 0 w 156"/>
                  <a:gd name="T69" fmla="*/ 15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61">
                    <a:moveTo>
                      <a:pt x="0" y="158"/>
                    </a:moveTo>
                    <a:lnTo>
                      <a:pt x="10" y="128"/>
                    </a:lnTo>
                    <a:lnTo>
                      <a:pt x="21" y="99"/>
                    </a:lnTo>
                    <a:lnTo>
                      <a:pt x="27" y="85"/>
                    </a:lnTo>
                    <a:lnTo>
                      <a:pt x="35" y="71"/>
                    </a:lnTo>
                    <a:lnTo>
                      <a:pt x="43" y="61"/>
                    </a:lnTo>
                    <a:lnTo>
                      <a:pt x="52" y="48"/>
                    </a:lnTo>
                    <a:lnTo>
                      <a:pt x="61" y="37"/>
                    </a:lnTo>
                    <a:lnTo>
                      <a:pt x="72" y="28"/>
                    </a:lnTo>
                    <a:lnTo>
                      <a:pt x="83" y="20"/>
                    </a:lnTo>
                    <a:lnTo>
                      <a:pt x="95" y="13"/>
                    </a:lnTo>
                    <a:lnTo>
                      <a:pt x="109" y="8"/>
                    </a:lnTo>
                    <a:lnTo>
                      <a:pt x="116" y="5"/>
                    </a:lnTo>
                    <a:lnTo>
                      <a:pt x="123" y="3"/>
                    </a:lnTo>
                    <a:lnTo>
                      <a:pt x="131" y="2"/>
                    </a:lnTo>
                    <a:lnTo>
                      <a:pt x="140" y="0"/>
                    </a:lnTo>
                    <a:lnTo>
                      <a:pt x="156" y="0"/>
                    </a:lnTo>
                    <a:lnTo>
                      <a:pt x="156" y="7"/>
                    </a:lnTo>
                    <a:lnTo>
                      <a:pt x="140" y="8"/>
                    </a:lnTo>
                    <a:lnTo>
                      <a:pt x="133" y="10"/>
                    </a:lnTo>
                    <a:lnTo>
                      <a:pt x="125" y="10"/>
                    </a:lnTo>
                    <a:lnTo>
                      <a:pt x="119" y="13"/>
                    </a:lnTo>
                    <a:lnTo>
                      <a:pt x="111" y="14"/>
                    </a:lnTo>
                    <a:lnTo>
                      <a:pt x="99" y="19"/>
                    </a:lnTo>
                    <a:lnTo>
                      <a:pt x="88" y="27"/>
                    </a:lnTo>
                    <a:lnTo>
                      <a:pt x="75" y="34"/>
                    </a:lnTo>
                    <a:lnTo>
                      <a:pt x="66" y="44"/>
                    </a:lnTo>
                    <a:lnTo>
                      <a:pt x="57" y="53"/>
                    </a:lnTo>
                    <a:lnTo>
                      <a:pt x="49" y="64"/>
                    </a:lnTo>
                    <a:lnTo>
                      <a:pt x="41" y="76"/>
                    </a:lnTo>
                    <a:lnTo>
                      <a:pt x="34" y="88"/>
                    </a:lnTo>
                    <a:lnTo>
                      <a:pt x="27" y="102"/>
                    </a:lnTo>
                    <a:lnTo>
                      <a:pt x="17" y="130"/>
                    </a:lnTo>
                    <a:lnTo>
                      <a:pt x="7" y="161"/>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4" name="Freeform 70"/>
              <p:cNvSpPr>
                <a:spLocks/>
              </p:cNvSpPr>
              <p:nvPr/>
            </p:nvSpPr>
            <p:spPr bwMode="auto">
              <a:xfrm>
                <a:off x="2095" y="1582"/>
                <a:ext cx="4" cy="1"/>
              </a:xfrm>
              <a:custGeom>
                <a:avLst/>
                <a:gdLst>
                  <a:gd name="T0" fmla="*/ 0 w 7"/>
                  <a:gd name="T1" fmla="*/ 1 h 3"/>
                  <a:gd name="T2" fmla="*/ 7 w 7"/>
                  <a:gd name="T3" fmla="*/ 3 h 3"/>
                  <a:gd name="T4" fmla="*/ 0 w 7"/>
                  <a:gd name="T5" fmla="*/ 0 h 3"/>
                  <a:gd name="T6" fmla="*/ 7 w 7"/>
                  <a:gd name="T7" fmla="*/ 1 h 3"/>
                  <a:gd name="T8" fmla="*/ 0 w 7"/>
                  <a:gd name="T9" fmla="*/ 1 h 3"/>
                </a:gdLst>
                <a:ahLst/>
                <a:cxnLst>
                  <a:cxn ang="0">
                    <a:pos x="T0" y="T1"/>
                  </a:cxn>
                  <a:cxn ang="0">
                    <a:pos x="T2" y="T3"/>
                  </a:cxn>
                  <a:cxn ang="0">
                    <a:pos x="T4" y="T5"/>
                  </a:cxn>
                  <a:cxn ang="0">
                    <a:pos x="T6" y="T7"/>
                  </a:cxn>
                  <a:cxn ang="0">
                    <a:pos x="T8" y="T9"/>
                  </a:cxn>
                </a:cxnLst>
                <a:rect l="0" t="0" r="r" b="b"/>
                <a:pathLst>
                  <a:path w="7" h="3">
                    <a:moveTo>
                      <a:pt x="0" y="1"/>
                    </a:moveTo>
                    <a:lnTo>
                      <a:pt x="7" y="3"/>
                    </a:lnTo>
                    <a:lnTo>
                      <a:pt x="0" y="0"/>
                    </a:lnTo>
                    <a:lnTo>
                      <a:pt x="7"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5" name="Freeform 71"/>
              <p:cNvSpPr>
                <a:spLocks/>
              </p:cNvSpPr>
              <p:nvPr/>
            </p:nvSpPr>
            <p:spPr bwMode="auto">
              <a:xfrm>
                <a:off x="2173" y="1503"/>
                <a:ext cx="42" cy="30"/>
              </a:xfrm>
              <a:custGeom>
                <a:avLst/>
                <a:gdLst>
                  <a:gd name="T0" fmla="*/ 0 w 83"/>
                  <a:gd name="T1" fmla="*/ 0 h 61"/>
                  <a:gd name="T2" fmla="*/ 6 w 83"/>
                  <a:gd name="T3" fmla="*/ 0 h 61"/>
                  <a:gd name="T4" fmla="*/ 14 w 83"/>
                  <a:gd name="T5" fmla="*/ 2 h 61"/>
                  <a:gd name="T6" fmla="*/ 25 w 83"/>
                  <a:gd name="T7" fmla="*/ 7 h 61"/>
                  <a:gd name="T8" fmla="*/ 35 w 83"/>
                  <a:gd name="T9" fmla="*/ 13 h 61"/>
                  <a:gd name="T10" fmla="*/ 40 w 83"/>
                  <a:gd name="T11" fmla="*/ 17 h 61"/>
                  <a:gd name="T12" fmla="*/ 45 w 83"/>
                  <a:gd name="T13" fmla="*/ 22 h 61"/>
                  <a:gd name="T14" fmla="*/ 65 w 83"/>
                  <a:gd name="T15" fmla="*/ 40 h 61"/>
                  <a:gd name="T16" fmla="*/ 74 w 83"/>
                  <a:gd name="T17" fmla="*/ 48 h 61"/>
                  <a:gd name="T18" fmla="*/ 83 w 83"/>
                  <a:gd name="T19" fmla="*/ 56 h 61"/>
                  <a:gd name="T20" fmla="*/ 79 w 83"/>
                  <a:gd name="T21" fmla="*/ 61 h 61"/>
                  <a:gd name="T22" fmla="*/ 69 w 83"/>
                  <a:gd name="T23" fmla="*/ 53 h 61"/>
                  <a:gd name="T24" fmla="*/ 59 w 83"/>
                  <a:gd name="T25" fmla="*/ 45 h 61"/>
                  <a:gd name="T26" fmla="*/ 40 w 83"/>
                  <a:gd name="T27" fmla="*/ 27 h 61"/>
                  <a:gd name="T28" fmla="*/ 35 w 83"/>
                  <a:gd name="T29" fmla="*/ 22 h 61"/>
                  <a:gd name="T30" fmla="*/ 31 w 83"/>
                  <a:gd name="T31" fmla="*/ 19 h 61"/>
                  <a:gd name="T32" fmla="*/ 22 w 83"/>
                  <a:gd name="T33" fmla="*/ 13 h 61"/>
                  <a:gd name="T34" fmla="*/ 11 w 83"/>
                  <a:gd name="T35" fmla="*/ 8 h 61"/>
                  <a:gd name="T36" fmla="*/ 6 w 83"/>
                  <a:gd name="T37" fmla="*/ 8 h 61"/>
                  <a:gd name="T38" fmla="*/ 0 w 83"/>
                  <a:gd name="T39" fmla="*/ 7 h 61"/>
                  <a:gd name="T40" fmla="*/ 0 w 83"/>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61">
                    <a:moveTo>
                      <a:pt x="0" y="0"/>
                    </a:moveTo>
                    <a:lnTo>
                      <a:pt x="6" y="0"/>
                    </a:lnTo>
                    <a:lnTo>
                      <a:pt x="14" y="2"/>
                    </a:lnTo>
                    <a:lnTo>
                      <a:pt x="25" y="7"/>
                    </a:lnTo>
                    <a:lnTo>
                      <a:pt x="35" y="13"/>
                    </a:lnTo>
                    <a:lnTo>
                      <a:pt x="40" y="17"/>
                    </a:lnTo>
                    <a:lnTo>
                      <a:pt x="45" y="22"/>
                    </a:lnTo>
                    <a:lnTo>
                      <a:pt x="65" y="40"/>
                    </a:lnTo>
                    <a:lnTo>
                      <a:pt x="74" y="48"/>
                    </a:lnTo>
                    <a:lnTo>
                      <a:pt x="83" y="56"/>
                    </a:lnTo>
                    <a:lnTo>
                      <a:pt x="79" y="61"/>
                    </a:lnTo>
                    <a:lnTo>
                      <a:pt x="69" y="53"/>
                    </a:lnTo>
                    <a:lnTo>
                      <a:pt x="59" y="45"/>
                    </a:lnTo>
                    <a:lnTo>
                      <a:pt x="40" y="27"/>
                    </a:lnTo>
                    <a:lnTo>
                      <a:pt x="35" y="22"/>
                    </a:lnTo>
                    <a:lnTo>
                      <a:pt x="31" y="19"/>
                    </a:lnTo>
                    <a:lnTo>
                      <a:pt x="22" y="13"/>
                    </a:lnTo>
                    <a:lnTo>
                      <a:pt x="11" y="8"/>
                    </a:lnTo>
                    <a:lnTo>
                      <a:pt x="6" y="8"/>
                    </a:ln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6" name="Freeform 72"/>
              <p:cNvSpPr>
                <a:spLocks/>
              </p:cNvSpPr>
              <p:nvPr/>
            </p:nvSpPr>
            <p:spPr bwMode="auto">
              <a:xfrm>
                <a:off x="2173" y="1503"/>
                <a:ext cx="1" cy="3"/>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7" name="Freeform 73"/>
              <p:cNvSpPr>
                <a:spLocks/>
              </p:cNvSpPr>
              <p:nvPr/>
            </p:nvSpPr>
            <p:spPr bwMode="auto">
              <a:xfrm>
                <a:off x="2212" y="1506"/>
                <a:ext cx="7" cy="26"/>
              </a:xfrm>
              <a:custGeom>
                <a:avLst/>
                <a:gdLst>
                  <a:gd name="T0" fmla="*/ 0 w 14"/>
                  <a:gd name="T1" fmla="*/ 50 h 52"/>
                  <a:gd name="T2" fmla="*/ 1 w 14"/>
                  <a:gd name="T3" fmla="*/ 26 h 52"/>
                  <a:gd name="T4" fmla="*/ 3 w 14"/>
                  <a:gd name="T5" fmla="*/ 12 h 52"/>
                  <a:gd name="T6" fmla="*/ 4 w 14"/>
                  <a:gd name="T7" fmla="*/ 6 h 52"/>
                  <a:gd name="T8" fmla="*/ 6 w 14"/>
                  <a:gd name="T9" fmla="*/ 0 h 52"/>
                  <a:gd name="T10" fmla="*/ 14 w 14"/>
                  <a:gd name="T11" fmla="*/ 3 h 52"/>
                  <a:gd name="T12" fmla="*/ 11 w 14"/>
                  <a:gd name="T13" fmla="*/ 7 h 52"/>
                  <a:gd name="T14" fmla="*/ 9 w 14"/>
                  <a:gd name="T15" fmla="*/ 13 h 52"/>
                  <a:gd name="T16" fmla="*/ 8 w 14"/>
                  <a:gd name="T17" fmla="*/ 26 h 52"/>
                  <a:gd name="T18" fmla="*/ 6 w 14"/>
                  <a:gd name="T19" fmla="*/ 52 h 52"/>
                  <a:gd name="T20" fmla="*/ 0 w 14"/>
                  <a:gd name="T2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2">
                    <a:moveTo>
                      <a:pt x="0" y="50"/>
                    </a:moveTo>
                    <a:lnTo>
                      <a:pt x="1" y="26"/>
                    </a:lnTo>
                    <a:lnTo>
                      <a:pt x="3" y="12"/>
                    </a:lnTo>
                    <a:lnTo>
                      <a:pt x="4" y="6"/>
                    </a:lnTo>
                    <a:lnTo>
                      <a:pt x="6" y="0"/>
                    </a:lnTo>
                    <a:lnTo>
                      <a:pt x="14" y="3"/>
                    </a:lnTo>
                    <a:lnTo>
                      <a:pt x="11" y="7"/>
                    </a:lnTo>
                    <a:lnTo>
                      <a:pt x="9" y="13"/>
                    </a:lnTo>
                    <a:lnTo>
                      <a:pt x="8" y="26"/>
                    </a:lnTo>
                    <a:lnTo>
                      <a:pt x="6" y="52"/>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8" name="Freeform 74"/>
              <p:cNvSpPr>
                <a:spLocks/>
              </p:cNvSpPr>
              <p:nvPr/>
            </p:nvSpPr>
            <p:spPr bwMode="auto">
              <a:xfrm>
                <a:off x="2212" y="1531"/>
                <a:ext cx="3" cy="5"/>
              </a:xfrm>
              <a:custGeom>
                <a:avLst/>
                <a:gdLst>
                  <a:gd name="T0" fmla="*/ 0 w 6"/>
                  <a:gd name="T1" fmla="*/ 5 h 9"/>
                  <a:gd name="T2" fmla="*/ 6 w 6"/>
                  <a:gd name="T3" fmla="*/ 9 h 9"/>
                  <a:gd name="T4" fmla="*/ 6 w 6"/>
                  <a:gd name="T5" fmla="*/ 3 h 9"/>
                  <a:gd name="T6" fmla="*/ 0 w 6"/>
                  <a:gd name="T7" fmla="*/ 1 h 9"/>
                  <a:gd name="T8" fmla="*/ 4 w 6"/>
                  <a:gd name="T9" fmla="*/ 0 h 9"/>
                  <a:gd name="T10" fmla="*/ 0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0" y="5"/>
                    </a:moveTo>
                    <a:lnTo>
                      <a:pt x="6" y="9"/>
                    </a:lnTo>
                    <a:lnTo>
                      <a:pt x="6" y="3"/>
                    </a:lnTo>
                    <a:lnTo>
                      <a:pt x="0" y="1"/>
                    </a:ln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59" name="Freeform 75"/>
              <p:cNvSpPr>
                <a:spLocks/>
              </p:cNvSpPr>
              <p:nvPr/>
            </p:nvSpPr>
            <p:spPr bwMode="auto">
              <a:xfrm>
                <a:off x="2216" y="1430"/>
                <a:ext cx="17" cy="78"/>
              </a:xfrm>
              <a:custGeom>
                <a:avLst/>
                <a:gdLst>
                  <a:gd name="T0" fmla="*/ 0 w 34"/>
                  <a:gd name="T1" fmla="*/ 153 h 156"/>
                  <a:gd name="T2" fmla="*/ 1 w 34"/>
                  <a:gd name="T3" fmla="*/ 143 h 156"/>
                  <a:gd name="T4" fmla="*/ 4 w 34"/>
                  <a:gd name="T5" fmla="*/ 134 h 156"/>
                  <a:gd name="T6" fmla="*/ 9 w 34"/>
                  <a:gd name="T7" fmla="*/ 115 h 156"/>
                  <a:gd name="T8" fmla="*/ 13 w 34"/>
                  <a:gd name="T9" fmla="*/ 97 h 156"/>
                  <a:gd name="T10" fmla="*/ 17 w 34"/>
                  <a:gd name="T11" fmla="*/ 78 h 156"/>
                  <a:gd name="T12" fmla="*/ 21 w 34"/>
                  <a:gd name="T13" fmla="*/ 40 h 156"/>
                  <a:gd name="T14" fmla="*/ 26 w 34"/>
                  <a:gd name="T15" fmla="*/ 0 h 156"/>
                  <a:gd name="T16" fmla="*/ 34 w 34"/>
                  <a:gd name="T17" fmla="*/ 1 h 156"/>
                  <a:gd name="T18" fmla="*/ 27 w 34"/>
                  <a:gd name="T19" fmla="*/ 41 h 156"/>
                  <a:gd name="T20" fmla="*/ 23 w 34"/>
                  <a:gd name="T21" fmla="*/ 78 h 156"/>
                  <a:gd name="T22" fmla="*/ 20 w 34"/>
                  <a:gd name="T23" fmla="*/ 98 h 156"/>
                  <a:gd name="T24" fmla="*/ 17 w 34"/>
                  <a:gd name="T25" fmla="*/ 117 h 156"/>
                  <a:gd name="T26" fmla="*/ 12 w 34"/>
                  <a:gd name="T27" fmla="*/ 136 h 156"/>
                  <a:gd name="T28" fmla="*/ 9 w 34"/>
                  <a:gd name="T29" fmla="*/ 145 h 156"/>
                  <a:gd name="T30" fmla="*/ 6 w 34"/>
                  <a:gd name="T31" fmla="*/ 156 h 156"/>
                  <a:gd name="T32" fmla="*/ 0 w 34"/>
                  <a:gd name="T33" fmla="*/ 15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56">
                    <a:moveTo>
                      <a:pt x="0" y="153"/>
                    </a:moveTo>
                    <a:lnTo>
                      <a:pt x="1" y="143"/>
                    </a:lnTo>
                    <a:lnTo>
                      <a:pt x="4" y="134"/>
                    </a:lnTo>
                    <a:lnTo>
                      <a:pt x="9" y="115"/>
                    </a:lnTo>
                    <a:lnTo>
                      <a:pt x="13" y="97"/>
                    </a:lnTo>
                    <a:lnTo>
                      <a:pt x="17" y="78"/>
                    </a:lnTo>
                    <a:lnTo>
                      <a:pt x="21" y="40"/>
                    </a:lnTo>
                    <a:lnTo>
                      <a:pt x="26" y="0"/>
                    </a:lnTo>
                    <a:lnTo>
                      <a:pt x="34" y="1"/>
                    </a:lnTo>
                    <a:lnTo>
                      <a:pt x="27" y="41"/>
                    </a:lnTo>
                    <a:lnTo>
                      <a:pt x="23" y="78"/>
                    </a:lnTo>
                    <a:lnTo>
                      <a:pt x="20" y="98"/>
                    </a:lnTo>
                    <a:lnTo>
                      <a:pt x="17" y="117"/>
                    </a:lnTo>
                    <a:lnTo>
                      <a:pt x="12" y="136"/>
                    </a:lnTo>
                    <a:lnTo>
                      <a:pt x="9" y="145"/>
                    </a:lnTo>
                    <a:lnTo>
                      <a:pt x="6" y="156"/>
                    </a:lnTo>
                    <a:lnTo>
                      <a:pt x="0"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0" name="Freeform 76"/>
              <p:cNvSpPr>
                <a:spLocks/>
              </p:cNvSpPr>
              <p:nvPr/>
            </p:nvSpPr>
            <p:spPr bwMode="auto">
              <a:xfrm>
                <a:off x="2215" y="1506"/>
                <a:ext cx="4" cy="2"/>
              </a:xfrm>
              <a:custGeom>
                <a:avLst/>
                <a:gdLst>
                  <a:gd name="T0" fmla="*/ 0 w 8"/>
                  <a:gd name="T1" fmla="*/ 0 h 3"/>
                  <a:gd name="T2" fmla="*/ 2 w 8"/>
                  <a:gd name="T3" fmla="*/ 0 h 3"/>
                  <a:gd name="T4" fmla="*/ 8 w 8"/>
                  <a:gd name="T5" fmla="*/ 3 h 3"/>
                  <a:gd name="T6" fmla="*/ 0 w 8"/>
                  <a:gd name="T7" fmla="*/ 0 h 3"/>
                </a:gdLst>
                <a:ahLst/>
                <a:cxnLst>
                  <a:cxn ang="0">
                    <a:pos x="T0" y="T1"/>
                  </a:cxn>
                  <a:cxn ang="0">
                    <a:pos x="T2" y="T3"/>
                  </a:cxn>
                  <a:cxn ang="0">
                    <a:pos x="T4" y="T5"/>
                  </a:cxn>
                  <a:cxn ang="0">
                    <a:pos x="T6" y="T7"/>
                  </a:cxn>
                </a:cxnLst>
                <a:rect l="0" t="0" r="r" b="b"/>
                <a:pathLst>
                  <a:path w="8" h="3">
                    <a:moveTo>
                      <a:pt x="0" y="0"/>
                    </a:moveTo>
                    <a:lnTo>
                      <a:pt x="2" y="0"/>
                    </a:lnTo>
                    <a:lnTo>
                      <a:pt x="8"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1" name="Freeform 77"/>
              <p:cNvSpPr>
                <a:spLocks/>
              </p:cNvSpPr>
              <p:nvPr/>
            </p:nvSpPr>
            <p:spPr bwMode="auto">
              <a:xfrm>
                <a:off x="2229" y="1420"/>
                <a:ext cx="8" cy="11"/>
              </a:xfrm>
              <a:custGeom>
                <a:avLst/>
                <a:gdLst>
                  <a:gd name="T0" fmla="*/ 0 w 15"/>
                  <a:gd name="T1" fmla="*/ 20 h 21"/>
                  <a:gd name="T2" fmla="*/ 3 w 15"/>
                  <a:gd name="T3" fmla="*/ 14 h 21"/>
                  <a:gd name="T4" fmla="*/ 6 w 15"/>
                  <a:gd name="T5" fmla="*/ 9 h 21"/>
                  <a:gd name="T6" fmla="*/ 6 w 15"/>
                  <a:gd name="T7" fmla="*/ 7 h 21"/>
                  <a:gd name="T8" fmla="*/ 8 w 15"/>
                  <a:gd name="T9" fmla="*/ 4 h 21"/>
                  <a:gd name="T10" fmla="*/ 9 w 15"/>
                  <a:gd name="T11" fmla="*/ 0 h 21"/>
                  <a:gd name="T12" fmla="*/ 15 w 15"/>
                  <a:gd name="T13" fmla="*/ 3 h 21"/>
                  <a:gd name="T14" fmla="*/ 14 w 15"/>
                  <a:gd name="T15" fmla="*/ 7 h 21"/>
                  <a:gd name="T16" fmla="*/ 12 w 15"/>
                  <a:gd name="T17" fmla="*/ 10 h 21"/>
                  <a:gd name="T18" fmla="*/ 11 w 15"/>
                  <a:gd name="T19" fmla="*/ 12 h 21"/>
                  <a:gd name="T20" fmla="*/ 9 w 15"/>
                  <a:gd name="T21" fmla="*/ 17 h 21"/>
                  <a:gd name="T22" fmla="*/ 8 w 15"/>
                  <a:gd name="T23" fmla="*/ 21 h 21"/>
                  <a:gd name="T24" fmla="*/ 0 w 15"/>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0" y="20"/>
                    </a:moveTo>
                    <a:lnTo>
                      <a:pt x="3" y="14"/>
                    </a:lnTo>
                    <a:lnTo>
                      <a:pt x="6" y="9"/>
                    </a:lnTo>
                    <a:lnTo>
                      <a:pt x="6" y="7"/>
                    </a:lnTo>
                    <a:lnTo>
                      <a:pt x="8" y="4"/>
                    </a:lnTo>
                    <a:lnTo>
                      <a:pt x="9" y="0"/>
                    </a:lnTo>
                    <a:lnTo>
                      <a:pt x="15" y="3"/>
                    </a:lnTo>
                    <a:lnTo>
                      <a:pt x="14" y="7"/>
                    </a:lnTo>
                    <a:lnTo>
                      <a:pt x="12" y="10"/>
                    </a:lnTo>
                    <a:lnTo>
                      <a:pt x="11" y="12"/>
                    </a:lnTo>
                    <a:lnTo>
                      <a:pt x="9" y="17"/>
                    </a:lnTo>
                    <a:lnTo>
                      <a:pt x="8" y="21"/>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2" name="Freeform 78"/>
              <p:cNvSpPr>
                <a:spLocks/>
              </p:cNvSpPr>
              <p:nvPr/>
            </p:nvSpPr>
            <p:spPr bwMode="auto">
              <a:xfrm>
                <a:off x="2229" y="1430"/>
                <a:ext cx="4" cy="1"/>
              </a:xfrm>
              <a:custGeom>
                <a:avLst/>
                <a:gdLst>
                  <a:gd name="T0" fmla="*/ 0 w 8"/>
                  <a:gd name="T1" fmla="*/ 0 h 1"/>
                  <a:gd name="T2" fmla="*/ 8 w 8"/>
                  <a:gd name="T3" fmla="*/ 1 h 1"/>
                  <a:gd name="T4" fmla="*/ 0 w 8"/>
                  <a:gd name="T5" fmla="*/ 0 h 1"/>
                </a:gdLst>
                <a:ahLst/>
                <a:cxnLst>
                  <a:cxn ang="0">
                    <a:pos x="T0" y="T1"/>
                  </a:cxn>
                  <a:cxn ang="0">
                    <a:pos x="T2" y="T3"/>
                  </a:cxn>
                  <a:cxn ang="0">
                    <a:pos x="T4" y="T5"/>
                  </a:cxn>
                </a:cxnLst>
                <a:rect l="0" t="0" r="r" b="b"/>
                <a:pathLst>
                  <a:path w="8" h="1">
                    <a:moveTo>
                      <a:pt x="0" y="0"/>
                    </a:moveTo>
                    <a:lnTo>
                      <a:pt x="8"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3" name="Freeform 79"/>
              <p:cNvSpPr>
                <a:spLocks/>
              </p:cNvSpPr>
              <p:nvPr/>
            </p:nvSpPr>
            <p:spPr bwMode="auto">
              <a:xfrm>
                <a:off x="2234" y="1317"/>
                <a:ext cx="19" cy="104"/>
              </a:xfrm>
              <a:custGeom>
                <a:avLst/>
                <a:gdLst>
                  <a:gd name="T0" fmla="*/ 0 w 39"/>
                  <a:gd name="T1" fmla="*/ 207 h 207"/>
                  <a:gd name="T2" fmla="*/ 5 w 39"/>
                  <a:gd name="T3" fmla="*/ 155 h 207"/>
                  <a:gd name="T4" fmla="*/ 9 w 39"/>
                  <a:gd name="T5" fmla="*/ 102 h 207"/>
                  <a:gd name="T6" fmla="*/ 13 w 39"/>
                  <a:gd name="T7" fmla="*/ 76 h 207"/>
                  <a:gd name="T8" fmla="*/ 17 w 39"/>
                  <a:gd name="T9" fmla="*/ 51 h 207"/>
                  <a:gd name="T10" fmla="*/ 23 w 39"/>
                  <a:gd name="T11" fmla="*/ 25 h 207"/>
                  <a:gd name="T12" fmla="*/ 28 w 39"/>
                  <a:gd name="T13" fmla="*/ 13 h 207"/>
                  <a:gd name="T14" fmla="*/ 31 w 39"/>
                  <a:gd name="T15" fmla="*/ 0 h 207"/>
                  <a:gd name="T16" fmla="*/ 39 w 39"/>
                  <a:gd name="T17" fmla="*/ 3 h 207"/>
                  <a:gd name="T18" fmla="*/ 34 w 39"/>
                  <a:gd name="T19" fmla="*/ 16 h 207"/>
                  <a:gd name="T20" fmla="*/ 31 w 39"/>
                  <a:gd name="T21" fmla="*/ 28 h 207"/>
                  <a:gd name="T22" fmla="*/ 25 w 39"/>
                  <a:gd name="T23" fmla="*/ 53 h 207"/>
                  <a:gd name="T24" fmla="*/ 20 w 39"/>
                  <a:gd name="T25" fmla="*/ 78 h 207"/>
                  <a:gd name="T26" fmla="*/ 16 w 39"/>
                  <a:gd name="T27" fmla="*/ 104 h 207"/>
                  <a:gd name="T28" fmla="*/ 11 w 39"/>
                  <a:gd name="T29" fmla="*/ 155 h 207"/>
                  <a:gd name="T30" fmla="*/ 6 w 39"/>
                  <a:gd name="T31" fmla="*/ 207 h 207"/>
                  <a:gd name="T32" fmla="*/ 0 w 39"/>
                  <a:gd name="T3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07">
                    <a:moveTo>
                      <a:pt x="0" y="207"/>
                    </a:moveTo>
                    <a:lnTo>
                      <a:pt x="5" y="155"/>
                    </a:lnTo>
                    <a:lnTo>
                      <a:pt x="9" y="102"/>
                    </a:lnTo>
                    <a:lnTo>
                      <a:pt x="13" y="76"/>
                    </a:lnTo>
                    <a:lnTo>
                      <a:pt x="17" y="51"/>
                    </a:lnTo>
                    <a:lnTo>
                      <a:pt x="23" y="25"/>
                    </a:lnTo>
                    <a:lnTo>
                      <a:pt x="28" y="13"/>
                    </a:lnTo>
                    <a:lnTo>
                      <a:pt x="31" y="0"/>
                    </a:lnTo>
                    <a:lnTo>
                      <a:pt x="39" y="3"/>
                    </a:lnTo>
                    <a:lnTo>
                      <a:pt x="34" y="16"/>
                    </a:lnTo>
                    <a:lnTo>
                      <a:pt x="31" y="28"/>
                    </a:lnTo>
                    <a:lnTo>
                      <a:pt x="25" y="53"/>
                    </a:lnTo>
                    <a:lnTo>
                      <a:pt x="20" y="78"/>
                    </a:lnTo>
                    <a:lnTo>
                      <a:pt x="16" y="104"/>
                    </a:lnTo>
                    <a:lnTo>
                      <a:pt x="11" y="155"/>
                    </a:lnTo>
                    <a:lnTo>
                      <a:pt x="6" y="207"/>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4" name="Freeform 80"/>
              <p:cNvSpPr>
                <a:spLocks/>
              </p:cNvSpPr>
              <p:nvPr/>
            </p:nvSpPr>
            <p:spPr bwMode="auto">
              <a:xfrm>
                <a:off x="2234" y="1420"/>
                <a:ext cx="3" cy="1"/>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5" name="Freeform 81"/>
              <p:cNvSpPr>
                <a:spLocks/>
              </p:cNvSpPr>
              <p:nvPr/>
            </p:nvSpPr>
            <p:spPr bwMode="auto">
              <a:xfrm>
                <a:off x="2250" y="1306"/>
                <a:ext cx="10" cy="13"/>
              </a:xfrm>
              <a:custGeom>
                <a:avLst/>
                <a:gdLst>
                  <a:gd name="T0" fmla="*/ 0 w 18"/>
                  <a:gd name="T1" fmla="*/ 21 h 24"/>
                  <a:gd name="T2" fmla="*/ 4 w 18"/>
                  <a:gd name="T3" fmla="*/ 12 h 24"/>
                  <a:gd name="T4" fmla="*/ 12 w 18"/>
                  <a:gd name="T5" fmla="*/ 0 h 24"/>
                  <a:gd name="T6" fmla="*/ 18 w 18"/>
                  <a:gd name="T7" fmla="*/ 4 h 24"/>
                  <a:gd name="T8" fmla="*/ 9 w 18"/>
                  <a:gd name="T9" fmla="*/ 15 h 24"/>
                  <a:gd name="T10" fmla="*/ 4 w 18"/>
                  <a:gd name="T11" fmla="*/ 24 h 24"/>
                  <a:gd name="T12" fmla="*/ 0 w 18"/>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21"/>
                    </a:moveTo>
                    <a:lnTo>
                      <a:pt x="4" y="12"/>
                    </a:lnTo>
                    <a:lnTo>
                      <a:pt x="12" y="0"/>
                    </a:lnTo>
                    <a:lnTo>
                      <a:pt x="18" y="4"/>
                    </a:lnTo>
                    <a:lnTo>
                      <a:pt x="9" y="15"/>
                    </a:lnTo>
                    <a:lnTo>
                      <a:pt x="4" y="2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6" name="Freeform 82"/>
              <p:cNvSpPr>
                <a:spLocks/>
              </p:cNvSpPr>
              <p:nvPr/>
            </p:nvSpPr>
            <p:spPr bwMode="auto">
              <a:xfrm>
                <a:off x="2250" y="1317"/>
                <a:ext cx="3" cy="2"/>
              </a:xfrm>
              <a:custGeom>
                <a:avLst/>
                <a:gdLst>
                  <a:gd name="T0" fmla="*/ 0 w 8"/>
                  <a:gd name="T1" fmla="*/ 0 h 3"/>
                  <a:gd name="T2" fmla="*/ 2 w 8"/>
                  <a:gd name="T3" fmla="*/ 0 h 3"/>
                  <a:gd name="T4" fmla="*/ 6 w 8"/>
                  <a:gd name="T5" fmla="*/ 3 h 3"/>
                  <a:gd name="T6" fmla="*/ 8 w 8"/>
                  <a:gd name="T7" fmla="*/ 3 h 3"/>
                  <a:gd name="T8" fmla="*/ 0 w 8"/>
                  <a:gd name="T9" fmla="*/ 0 h 3"/>
                </a:gdLst>
                <a:ahLst/>
                <a:cxnLst>
                  <a:cxn ang="0">
                    <a:pos x="T0" y="T1"/>
                  </a:cxn>
                  <a:cxn ang="0">
                    <a:pos x="T2" y="T3"/>
                  </a:cxn>
                  <a:cxn ang="0">
                    <a:pos x="T4" y="T5"/>
                  </a:cxn>
                  <a:cxn ang="0">
                    <a:pos x="T6" y="T7"/>
                  </a:cxn>
                  <a:cxn ang="0">
                    <a:pos x="T8" y="T9"/>
                  </a:cxn>
                </a:cxnLst>
                <a:rect l="0" t="0" r="r" b="b"/>
                <a:pathLst>
                  <a:path w="8" h="3">
                    <a:moveTo>
                      <a:pt x="0" y="0"/>
                    </a:moveTo>
                    <a:lnTo>
                      <a:pt x="2" y="0"/>
                    </a:lnTo>
                    <a:lnTo>
                      <a:pt x="6" y="3"/>
                    </a:lnTo>
                    <a:lnTo>
                      <a:pt x="8"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7" name="Freeform 83"/>
              <p:cNvSpPr>
                <a:spLocks/>
              </p:cNvSpPr>
              <p:nvPr/>
            </p:nvSpPr>
            <p:spPr bwMode="auto">
              <a:xfrm>
                <a:off x="2257" y="1291"/>
                <a:ext cx="6" cy="17"/>
              </a:xfrm>
              <a:custGeom>
                <a:avLst/>
                <a:gdLst>
                  <a:gd name="T0" fmla="*/ 0 w 14"/>
                  <a:gd name="T1" fmla="*/ 32 h 34"/>
                  <a:gd name="T2" fmla="*/ 6 w 14"/>
                  <a:gd name="T3" fmla="*/ 34 h 34"/>
                  <a:gd name="T4" fmla="*/ 14 w 14"/>
                  <a:gd name="T5" fmla="*/ 1 h 34"/>
                  <a:gd name="T6" fmla="*/ 8 w 14"/>
                  <a:gd name="T7" fmla="*/ 0 h 34"/>
                  <a:gd name="T8" fmla="*/ 0 w 14"/>
                  <a:gd name="T9" fmla="*/ 32 h 34"/>
                </a:gdLst>
                <a:ahLst/>
                <a:cxnLst>
                  <a:cxn ang="0">
                    <a:pos x="T0" y="T1"/>
                  </a:cxn>
                  <a:cxn ang="0">
                    <a:pos x="T2" y="T3"/>
                  </a:cxn>
                  <a:cxn ang="0">
                    <a:pos x="T4" y="T5"/>
                  </a:cxn>
                  <a:cxn ang="0">
                    <a:pos x="T6" y="T7"/>
                  </a:cxn>
                  <a:cxn ang="0">
                    <a:pos x="T8" y="T9"/>
                  </a:cxn>
                </a:cxnLst>
                <a:rect l="0" t="0" r="r" b="b"/>
                <a:pathLst>
                  <a:path w="14" h="34">
                    <a:moveTo>
                      <a:pt x="0" y="32"/>
                    </a:moveTo>
                    <a:lnTo>
                      <a:pt x="6" y="34"/>
                    </a:lnTo>
                    <a:lnTo>
                      <a:pt x="14" y="1"/>
                    </a:lnTo>
                    <a:lnTo>
                      <a:pt x="8"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8" name="Freeform 84"/>
              <p:cNvSpPr>
                <a:spLocks/>
              </p:cNvSpPr>
              <p:nvPr/>
            </p:nvSpPr>
            <p:spPr bwMode="auto">
              <a:xfrm>
                <a:off x="2257" y="1306"/>
                <a:ext cx="3" cy="3"/>
              </a:xfrm>
              <a:custGeom>
                <a:avLst/>
                <a:gdLst>
                  <a:gd name="T0" fmla="*/ 6 w 6"/>
                  <a:gd name="T1" fmla="*/ 4 h 4"/>
                  <a:gd name="T2" fmla="*/ 6 w 6"/>
                  <a:gd name="T3" fmla="*/ 3 h 4"/>
                  <a:gd name="T4" fmla="*/ 0 w 6"/>
                  <a:gd name="T5" fmla="*/ 1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3"/>
                    </a:lnTo>
                    <a:lnTo>
                      <a:pt x="0" y="1"/>
                    </a:lnTo>
                    <a:lnTo>
                      <a:pt x="0" y="0"/>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69" name="Rectangle 85"/>
              <p:cNvSpPr>
                <a:spLocks noChangeArrowheads="1"/>
              </p:cNvSpPr>
              <p:nvPr/>
            </p:nvSpPr>
            <p:spPr bwMode="auto">
              <a:xfrm>
                <a:off x="2260" y="129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870" name="Freeform 86"/>
              <p:cNvSpPr>
                <a:spLocks/>
              </p:cNvSpPr>
              <p:nvPr/>
            </p:nvSpPr>
            <p:spPr bwMode="auto">
              <a:xfrm>
                <a:off x="2260" y="1291"/>
                <a:ext cx="3" cy="1"/>
              </a:xfrm>
              <a:custGeom>
                <a:avLst/>
                <a:gdLst>
                  <a:gd name="T0" fmla="*/ 6 w 6"/>
                  <a:gd name="T1" fmla="*/ 1 h 1"/>
                  <a:gd name="T2" fmla="*/ 0 w 6"/>
                  <a:gd name="T3" fmla="*/ 1 h 1"/>
                  <a:gd name="T4" fmla="*/ 0 w 6"/>
                  <a:gd name="T5" fmla="*/ 0 h 1"/>
                  <a:gd name="T6" fmla="*/ 6 w 6"/>
                  <a:gd name="T7" fmla="*/ 1 h 1"/>
                </a:gdLst>
                <a:ahLst/>
                <a:cxnLst>
                  <a:cxn ang="0">
                    <a:pos x="T0" y="T1"/>
                  </a:cxn>
                  <a:cxn ang="0">
                    <a:pos x="T2" y="T3"/>
                  </a:cxn>
                  <a:cxn ang="0">
                    <a:pos x="T4" y="T5"/>
                  </a:cxn>
                  <a:cxn ang="0">
                    <a:pos x="T6" y="T7"/>
                  </a:cxn>
                </a:cxnLst>
                <a:rect l="0" t="0" r="r" b="b"/>
                <a:pathLst>
                  <a:path w="6" h="1">
                    <a:moveTo>
                      <a:pt x="6" y="1"/>
                    </a:moveTo>
                    <a:lnTo>
                      <a:pt x="0" y="1"/>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71" name="Freeform 87"/>
              <p:cNvSpPr>
                <a:spLocks/>
              </p:cNvSpPr>
              <p:nvPr/>
            </p:nvSpPr>
            <p:spPr bwMode="auto">
              <a:xfrm>
                <a:off x="2100" y="1282"/>
                <a:ext cx="157" cy="48"/>
              </a:xfrm>
              <a:custGeom>
                <a:avLst/>
                <a:gdLst>
                  <a:gd name="T0" fmla="*/ 313 w 313"/>
                  <a:gd name="T1" fmla="*/ 37 h 96"/>
                  <a:gd name="T2" fmla="*/ 311 w 313"/>
                  <a:gd name="T3" fmla="*/ 34 h 96"/>
                  <a:gd name="T4" fmla="*/ 307 w 313"/>
                  <a:gd name="T5" fmla="*/ 30 h 96"/>
                  <a:gd name="T6" fmla="*/ 301 w 313"/>
                  <a:gd name="T7" fmla="*/ 27 h 96"/>
                  <a:gd name="T8" fmla="*/ 293 w 313"/>
                  <a:gd name="T9" fmla="*/ 24 h 96"/>
                  <a:gd name="T10" fmla="*/ 279 w 313"/>
                  <a:gd name="T11" fmla="*/ 17 h 96"/>
                  <a:gd name="T12" fmla="*/ 273 w 313"/>
                  <a:gd name="T13" fmla="*/ 16 h 96"/>
                  <a:gd name="T14" fmla="*/ 237 w 313"/>
                  <a:gd name="T15" fmla="*/ 10 h 96"/>
                  <a:gd name="T16" fmla="*/ 206 w 313"/>
                  <a:gd name="T17" fmla="*/ 3 h 96"/>
                  <a:gd name="T18" fmla="*/ 192 w 313"/>
                  <a:gd name="T19" fmla="*/ 2 h 96"/>
                  <a:gd name="T20" fmla="*/ 178 w 313"/>
                  <a:gd name="T21" fmla="*/ 0 h 96"/>
                  <a:gd name="T22" fmla="*/ 154 w 313"/>
                  <a:gd name="T23" fmla="*/ 0 h 96"/>
                  <a:gd name="T24" fmla="*/ 130 w 313"/>
                  <a:gd name="T25" fmla="*/ 2 h 96"/>
                  <a:gd name="T26" fmla="*/ 104 w 313"/>
                  <a:gd name="T27" fmla="*/ 2 h 96"/>
                  <a:gd name="T28" fmla="*/ 90 w 313"/>
                  <a:gd name="T29" fmla="*/ 3 h 96"/>
                  <a:gd name="T30" fmla="*/ 58 w 313"/>
                  <a:gd name="T31" fmla="*/ 10 h 96"/>
                  <a:gd name="T32" fmla="*/ 39 w 313"/>
                  <a:gd name="T33" fmla="*/ 14 h 96"/>
                  <a:gd name="T34" fmla="*/ 22 w 313"/>
                  <a:gd name="T35" fmla="*/ 19 h 96"/>
                  <a:gd name="T36" fmla="*/ 14 w 313"/>
                  <a:gd name="T37" fmla="*/ 22 h 96"/>
                  <a:gd name="T38" fmla="*/ 8 w 313"/>
                  <a:gd name="T39" fmla="*/ 25 h 96"/>
                  <a:gd name="T40" fmla="*/ 3 w 313"/>
                  <a:gd name="T41" fmla="*/ 28 h 96"/>
                  <a:gd name="T42" fmla="*/ 2 w 313"/>
                  <a:gd name="T43" fmla="*/ 31 h 96"/>
                  <a:gd name="T44" fmla="*/ 0 w 313"/>
                  <a:gd name="T45" fmla="*/ 33 h 96"/>
                  <a:gd name="T46" fmla="*/ 0 w 313"/>
                  <a:gd name="T47" fmla="*/ 40 h 96"/>
                  <a:gd name="T48" fmla="*/ 0 w 313"/>
                  <a:gd name="T49" fmla="*/ 48 h 96"/>
                  <a:gd name="T50" fmla="*/ 3 w 313"/>
                  <a:gd name="T51" fmla="*/ 56 h 96"/>
                  <a:gd name="T52" fmla="*/ 7 w 313"/>
                  <a:gd name="T53" fmla="*/ 61 h 96"/>
                  <a:gd name="T54" fmla="*/ 11 w 313"/>
                  <a:gd name="T55" fmla="*/ 65 h 96"/>
                  <a:gd name="T56" fmla="*/ 17 w 313"/>
                  <a:gd name="T57" fmla="*/ 70 h 96"/>
                  <a:gd name="T58" fmla="*/ 28 w 313"/>
                  <a:gd name="T59" fmla="*/ 74 h 96"/>
                  <a:gd name="T60" fmla="*/ 48 w 313"/>
                  <a:gd name="T61" fmla="*/ 82 h 96"/>
                  <a:gd name="T62" fmla="*/ 65 w 313"/>
                  <a:gd name="T63" fmla="*/ 87 h 96"/>
                  <a:gd name="T64" fmla="*/ 73 w 313"/>
                  <a:gd name="T65" fmla="*/ 88 h 96"/>
                  <a:gd name="T66" fmla="*/ 82 w 313"/>
                  <a:gd name="T67" fmla="*/ 90 h 96"/>
                  <a:gd name="T68" fmla="*/ 92 w 313"/>
                  <a:gd name="T69" fmla="*/ 91 h 96"/>
                  <a:gd name="T70" fmla="*/ 103 w 313"/>
                  <a:gd name="T71" fmla="*/ 93 h 96"/>
                  <a:gd name="T72" fmla="*/ 123 w 313"/>
                  <a:gd name="T73" fmla="*/ 95 h 96"/>
                  <a:gd name="T74" fmla="*/ 140 w 313"/>
                  <a:gd name="T75" fmla="*/ 96 h 96"/>
                  <a:gd name="T76" fmla="*/ 157 w 313"/>
                  <a:gd name="T77" fmla="*/ 96 h 96"/>
                  <a:gd name="T78" fmla="*/ 177 w 313"/>
                  <a:gd name="T79" fmla="*/ 95 h 96"/>
                  <a:gd name="T80" fmla="*/ 191 w 313"/>
                  <a:gd name="T81" fmla="*/ 95 h 96"/>
                  <a:gd name="T82" fmla="*/ 202 w 313"/>
                  <a:gd name="T83" fmla="*/ 95 h 96"/>
                  <a:gd name="T84" fmla="*/ 214 w 313"/>
                  <a:gd name="T85" fmla="*/ 93 h 96"/>
                  <a:gd name="T86" fmla="*/ 228 w 313"/>
                  <a:gd name="T87" fmla="*/ 90 h 96"/>
                  <a:gd name="T88" fmla="*/ 237 w 313"/>
                  <a:gd name="T89" fmla="*/ 88 h 96"/>
                  <a:gd name="T90" fmla="*/ 245 w 313"/>
                  <a:gd name="T91" fmla="*/ 85 h 96"/>
                  <a:gd name="T92" fmla="*/ 262 w 313"/>
                  <a:gd name="T93" fmla="*/ 79 h 96"/>
                  <a:gd name="T94" fmla="*/ 270 w 313"/>
                  <a:gd name="T95" fmla="*/ 76 h 96"/>
                  <a:gd name="T96" fmla="*/ 287 w 313"/>
                  <a:gd name="T97" fmla="*/ 65 h 96"/>
                  <a:gd name="T98" fmla="*/ 296 w 313"/>
                  <a:gd name="T99" fmla="*/ 59 h 96"/>
                  <a:gd name="T100" fmla="*/ 305 w 313"/>
                  <a:gd name="T101" fmla="*/ 51 h 96"/>
                  <a:gd name="T102" fmla="*/ 311 w 313"/>
                  <a:gd name="T103" fmla="*/ 45 h 96"/>
                  <a:gd name="T104" fmla="*/ 313 w 313"/>
                  <a:gd name="T105" fmla="*/ 42 h 96"/>
                  <a:gd name="T106" fmla="*/ 313 w 313"/>
                  <a:gd name="T107" fmla="*/ 3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96">
                    <a:moveTo>
                      <a:pt x="313" y="37"/>
                    </a:moveTo>
                    <a:lnTo>
                      <a:pt x="311" y="34"/>
                    </a:lnTo>
                    <a:lnTo>
                      <a:pt x="307" y="30"/>
                    </a:lnTo>
                    <a:lnTo>
                      <a:pt x="301" y="27"/>
                    </a:lnTo>
                    <a:lnTo>
                      <a:pt x="293" y="24"/>
                    </a:lnTo>
                    <a:lnTo>
                      <a:pt x="279" y="17"/>
                    </a:lnTo>
                    <a:lnTo>
                      <a:pt x="273" y="16"/>
                    </a:lnTo>
                    <a:lnTo>
                      <a:pt x="237" y="10"/>
                    </a:lnTo>
                    <a:lnTo>
                      <a:pt x="206" y="3"/>
                    </a:lnTo>
                    <a:lnTo>
                      <a:pt x="192" y="2"/>
                    </a:lnTo>
                    <a:lnTo>
                      <a:pt x="178" y="0"/>
                    </a:lnTo>
                    <a:lnTo>
                      <a:pt x="154" y="0"/>
                    </a:lnTo>
                    <a:lnTo>
                      <a:pt x="130" y="2"/>
                    </a:lnTo>
                    <a:lnTo>
                      <a:pt x="104" y="2"/>
                    </a:lnTo>
                    <a:lnTo>
                      <a:pt x="90" y="3"/>
                    </a:lnTo>
                    <a:lnTo>
                      <a:pt x="58" y="10"/>
                    </a:lnTo>
                    <a:lnTo>
                      <a:pt x="39" y="14"/>
                    </a:lnTo>
                    <a:lnTo>
                      <a:pt x="22" y="19"/>
                    </a:lnTo>
                    <a:lnTo>
                      <a:pt x="14" y="22"/>
                    </a:lnTo>
                    <a:lnTo>
                      <a:pt x="8" y="25"/>
                    </a:lnTo>
                    <a:lnTo>
                      <a:pt x="3" y="28"/>
                    </a:lnTo>
                    <a:lnTo>
                      <a:pt x="2" y="31"/>
                    </a:lnTo>
                    <a:lnTo>
                      <a:pt x="0" y="33"/>
                    </a:lnTo>
                    <a:lnTo>
                      <a:pt x="0" y="40"/>
                    </a:lnTo>
                    <a:lnTo>
                      <a:pt x="0" y="48"/>
                    </a:lnTo>
                    <a:lnTo>
                      <a:pt x="3" y="56"/>
                    </a:lnTo>
                    <a:lnTo>
                      <a:pt x="7" y="61"/>
                    </a:lnTo>
                    <a:lnTo>
                      <a:pt x="11" y="65"/>
                    </a:lnTo>
                    <a:lnTo>
                      <a:pt x="17" y="70"/>
                    </a:lnTo>
                    <a:lnTo>
                      <a:pt x="28" y="74"/>
                    </a:lnTo>
                    <a:lnTo>
                      <a:pt x="48" y="82"/>
                    </a:lnTo>
                    <a:lnTo>
                      <a:pt x="65" y="87"/>
                    </a:lnTo>
                    <a:lnTo>
                      <a:pt x="73" y="88"/>
                    </a:lnTo>
                    <a:lnTo>
                      <a:pt x="82" y="90"/>
                    </a:lnTo>
                    <a:lnTo>
                      <a:pt x="92" y="91"/>
                    </a:lnTo>
                    <a:lnTo>
                      <a:pt x="103" y="93"/>
                    </a:lnTo>
                    <a:lnTo>
                      <a:pt x="123" y="95"/>
                    </a:lnTo>
                    <a:lnTo>
                      <a:pt x="140" y="96"/>
                    </a:lnTo>
                    <a:lnTo>
                      <a:pt x="157" y="96"/>
                    </a:lnTo>
                    <a:lnTo>
                      <a:pt x="177" y="95"/>
                    </a:lnTo>
                    <a:lnTo>
                      <a:pt x="191" y="95"/>
                    </a:lnTo>
                    <a:lnTo>
                      <a:pt x="202" y="95"/>
                    </a:lnTo>
                    <a:lnTo>
                      <a:pt x="214" y="93"/>
                    </a:lnTo>
                    <a:lnTo>
                      <a:pt x="228" y="90"/>
                    </a:lnTo>
                    <a:lnTo>
                      <a:pt x="237" y="88"/>
                    </a:lnTo>
                    <a:lnTo>
                      <a:pt x="245" y="85"/>
                    </a:lnTo>
                    <a:lnTo>
                      <a:pt x="262" y="79"/>
                    </a:lnTo>
                    <a:lnTo>
                      <a:pt x="270" y="76"/>
                    </a:lnTo>
                    <a:lnTo>
                      <a:pt x="287" y="65"/>
                    </a:lnTo>
                    <a:lnTo>
                      <a:pt x="296" y="59"/>
                    </a:lnTo>
                    <a:lnTo>
                      <a:pt x="305" y="51"/>
                    </a:lnTo>
                    <a:lnTo>
                      <a:pt x="311" y="45"/>
                    </a:lnTo>
                    <a:lnTo>
                      <a:pt x="313" y="42"/>
                    </a:lnTo>
                    <a:lnTo>
                      <a:pt x="3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72" name="Freeform 88"/>
              <p:cNvSpPr>
                <a:spLocks/>
              </p:cNvSpPr>
              <p:nvPr/>
            </p:nvSpPr>
            <p:spPr bwMode="auto">
              <a:xfrm>
                <a:off x="2100" y="1282"/>
                <a:ext cx="157" cy="48"/>
              </a:xfrm>
              <a:custGeom>
                <a:avLst/>
                <a:gdLst>
                  <a:gd name="T0" fmla="*/ 313 w 313"/>
                  <a:gd name="T1" fmla="*/ 37 h 96"/>
                  <a:gd name="T2" fmla="*/ 311 w 313"/>
                  <a:gd name="T3" fmla="*/ 34 h 96"/>
                  <a:gd name="T4" fmla="*/ 307 w 313"/>
                  <a:gd name="T5" fmla="*/ 30 h 96"/>
                  <a:gd name="T6" fmla="*/ 301 w 313"/>
                  <a:gd name="T7" fmla="*/ 27 h 96"/>
                  <a:gd name="T8" fmla="*/ 293 w 313"/>
                  <a:gd name="T9" fmla="*/ 24 h 96"/>
                  <a:gd name="T10" fmla="*/ 279 w 313"/>
                  <a:gd name="T11" fmla="*/ 17 h 96"/>
                  <a:gd name="T12" fmla="*/ 273 w 313"/>
                  <a:gd name="T13" fmla="*/ 16 h 96"/>
                  <a:gd name="T14" fmla="*/ 237 w 313"/>
                  <a:gd name="T15" fmla="*/ 10 h 96"/>
                  <a:gd name="T16" fmla="*/ 206 w 313"/>
                  <a:gd name="T17" fmla="*/ 3 h 96"/>
                  <a:gd name="T18" fmla="*/ 192 w 313"/>
                  <a:gd name="T19" fmla="*/ 2 h 96"/>
                  <a:gd name="T20" fmla="*/ 178 w 313"/>
                  <a:gd name="T21" fmla="*/ 0 h 96"/>
                  <a:gd name="T22" fmla="*/ 154 w 313"/>
                  <a:gd name="T23" fmla="*/ 0 h 96"/>
                  <a:gd name="T24" fmla="*/ 130 w 313"/>
                  <a:gd name="T25" fmla="*/ 2 h 96"/>
                  <a:gd name="T26" fmla="*/ 104 w 313"/>
                  <a:gd name="T27" fmla="*/ 2 h 96"/>
                  <a:gd name="T28" fmla="*/ 90 w 313"/>
                  <a:gd name="T29" fmla="*/ 3 h 96"/>
                  <a:gd name="T30" fmla="*/ 58 w 313"/>
                  <a:gd name="T31" fmla="*/ 10 h 96"/>
                  <a:gd name="T32" fmla="*/ 39 w 313"/>
                  <a:gd name="T33" fmla="*/ 14 h 96"/>
                  <a:gd name="T34" fmla="*/ 22 w 313"/>
                  <a:gd name="T35" fmla="*/ 19 h 96"/>
                  <a:gd name="T36" fmla="*/ 14 w 313"/>
                  <a:gd name="T37" fmla="*/ 22 h 96"/>
                  <a:gd name="T38" fmla="*/ 8 w 313"/>
                  <a:gd name="T39" fmla="*/ 25 h 96"/>
                  <a:gd name="T40" fmla="*/ 3 w 313"/>
                  <a:gd name="T41" fmla="*/ 28 h 96"/>
                  <a:gd name="T42" fmla="*/ 2 w 313"/>
                  <a:gd name="T43" fmla="*/ 31 h 96"/>
                  <a:gd name="T44" fmla="*/ 0 w 313"/>
                  <a:gd name="T45" fmla="*/ 33 h 96"/>
                  <a:gd name="T46" fmla="*/ 0 w 313"/>
                  <a:gd name="T47" fmla="*/ 40 h 96"/>
                  <a:gd name="T48" fmla="*/ 0 w 313"/>
                  <a:gd name="T49" fmla="*/ 48 h 96"/>
                  <a:gd name="T50" fmla="*/ 3 w 313"/>
                  <a:gd name="T51" fmla="*/ 56 h 96"/>
                  <a:gd name="T52" fmla="*/ 7 w 313"/>
                  <a:gd name="T53" fmla="*/ 61 h 96"/>
                  <a:gd name="T54" fmla="*/ 11 w 313"/>
                  <a:gd name="T55" fmla="*/ 65 h 96"/>
                  <a:gd name="T56" fmla="*/ 17 w 313"/>
                  <a:gd name="T57" fmla="*/ 70 h 96"/>
                  <a:gd name="T58" fmla="*/ 28 w 313"/>
                  <a:gd name="T59" fmla="*/ 74 h 96"/>
                  <a:gd name="T60" fmla="*/ 48 w 313"/>
                  <a:gd name="T61" fmla="*/ 82 h 96"/>
                  <a:gd name="T62" fmla="*/ 65 w 313"/>
                  <a:gd name="T63" fmla="*/ 87 h 96"/>
                  <a:gd name="T64" fmla="*/ 73 w 313"/>
                  <a:gd name="T65" fmla="*/ 88 h 96"/>
                  <a:gd name="T66" fmla="*/ 82 w 313"/>
                  <a:gd name="T67" fmla="*/ 90 h 96"/>
                  <a:gd name="T68" fmla="*/ 92 w 313"/>
                  <a:gd name="T69" fmla="*/ 91 h 96"/>
                  <a:gd name="T70" fmla="*/ 103 w 313"/>
                  <a:gd name="T71" fmla="*/ 93 h 96"/>
                  <a:gd name="T72" fmla="*/ 123 w 313"/>
                  <a:gd name="T73" fmla="*/ 95 h 96"/>
                  <a:gd name="T74" fmla="*/ 140 w 313"/>
                  <a:gd name="T75" fmla="*/ 96 h 96"/>
                  <a:gd name="T76" fmla="*/ 157 w 313"/>
                  <a:gd name="T77" fmla="*/ 96 h 96"/>
                  <a:gd name="T78" fmla="*/ 177 w 313"/>
                  <a:gd name="T79" fmla="*/ 95 h 96"/>
                  <a:gd name="T80" fmla="*/ 191 w 313"/>
                  <a:gd name="T81" fmla="*/ 95 h 96"/>
                  <a:gd name="T82" fmla="*/ 202 w 313"/>
                  <a:gd name="T83" fmla="*/ 95 h 96"/>
                  <a:gd name="T84" fmla="*/ 214 w 313"/>
                  <a:gd name="T85" fmla="*/ 93 h 96"/>
                  <a:gd name="T86" fmla="*/ 228 w 313"/>
                  <a:gd name="T87" fmla="*/ 90 h 96"/>
                  <a:gd name="T88" fmla="*/ 237 w 313"/>
                  <a:gd name="T89" fmla="*/ 88 h 96"/>
                  <a:gd name="T90" fmla="*/ 245 w 313"/>
                  <a:gd name="T91" fmla="*/ 85 h 96"/>
                  <a:gd name="T92" fmla="*/ 262 w 313"/>
                  <a:gd name="T93" fmla="*/ 79 h 96"/>
                  <a:gd name="T94" fmla="*/ 270 w 313"/>
                  <a:gd name="T95" fmla="*/ 76 h 96"/>
                  <a:gd name="T96" fmla="*/ 287 w 313"/>
                  <a:gd name="T97" fmla="*/ 65 h 96"/>
                  <a:gd name="T98" fmla="*/ 296 w 313"/>
                  <a:gd name="T99" fmla="*/ 59 h 96"/>
                  <a:gd name="T100" fmla="*/ 305 w 313"/>
                  <a:gd name="T101" fmla="*/ 51 h 96"/>
                  <a:gd name="T102" fmla="*/ 311 w 313"/>
                  <a:gd name="T103" fmla="*/ 45 h 96"/>
                  <a:gd name="T104" fmla="*/ 313 w 313"/>
                  <a:gd name="T105" fmla="*/ 42 h 96"/>
                  <a:gd name="T106" fmla="*/ 313 w 313"/>
                  <a:gd name="T107" fmla="*/ 3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96">
                    <a:moveTo>
                      <a:pt x="313" y="37"/>
                    </a:moveTo>
                    <a:lnTo>
                      <a:pt x="311" y="34"/>
                    </a:lnTo>
                    <a:lnTo>
                      <a:pt x="307" y="30"/>
                    </a:lnTo>
                    <a:lnTo>
                      <a:pt x="301" y="27"/>
                    </a:lnTo>
                    <a:lnTo>
                      <a:pt x="293" y="24"/>
                    </a:lnTo>
                    <a:lnTo>
                      <a:pt x="279" y="17"/>
                    </a:lnTo>
                    <a:lnTo>
                      <a:pt x="273" y="16"/>
                    </a:lnTo>
                    <a:lnTo>
                      <a:pt x="237" y="10"/>
                    </a:lnTo>
                    <a:lnTo>
                      <a:pt x="206" y="3"/>
                    </a:lnTo>
                    <a:lnTo>
                      <a:pt x="192" y="2"/>
                    </a:lnTo>
                    <a:lnTo>
                      <a:pt x="178" y="0"/>
                    </a:lnTo>
                    <a:lnTo>
                      <a:pt x="154" y="0"/>
                    </a:lnTo>
                    <a:lnTo>
                      <a:pt x="130" y="2"/>
                    </a:lnTo>
                    <a:lnTo>
                      <a:pt x="104" y="2"/>
                    </a:lnTo>
                    <a:lnTo>
                      <a:pt x="90" y="3"/>
                    </a:lnTo>
                    <a:lnTo>
                      <a:pt x="58" y="10"/>
                    </a:lnTo>
                    <a:lnTo>
                      <a:pt x="39" y="14"/>
                    </a:lnTo>
                    <a:lnTo>
                      <a:pt x="22" y="19"/>
                    </a:lnTo>
                    <a:lnTo>
                      <a:pt x="14" y="22"/>
                    </a:lnTo>
                    <a:lnTo>
                      <a:pt x="8" y="25"/>
                    </a:lnTo>
                    <a:lnTo>
                      <a:pt x="3" y="28"/>
                    </a:lnTo>
                    <a:lnTo>
                      <a:pt x="2" y="31"/>
                    </a:lnTo>
                    <a:lnTo>
                      <a:pt x="0" y="33"/>
                    </a:lnTo>
                    <a:lnTo>
                      <a:pt x="0" y="40"/>
                    </a:lnTo>
                    <a:lnTo>
                      <a:pt x="0" y="48"/>
                    </a:lnTo>
                    <a:lnTo>
                      <a:pt x="3" y="56"/>
                    </a:lnTo>
                    <a:lnTo>
                      <a:pt x="7" y="61"/>
                    </a:lnTo>
                    <a:lnTo>
                      <a:pt x="11" y="65"/>
                    </a:lnTo>
                    <a:lnTo>
                      <a:pt x="17" y="70"/>
                    </a:lnTo>
                    <a:lnTo>
                      <a:pt x="28" y="74"/>
                    </a:lnTo>
                    <a:lnTo>
                      <a:pt x="48" y="82"/>
                    </a:lnTo>
                    <a:lnTo>
                      <a:pt x="65" y="87"/>
                    </a:lnTo>
                    <a:lnTo>
                      <a:pt x="73" y="88"/>
                    </a:lnTo>
                    <a:lnTo>
                      <a:pt x="82" y="90"/>
                    </a:lnTo>
                    <a:lnTo>
                      <a:pt x="92" y="91"/>
                    </a:lnTo>
                    <a:lnTo>
                      <a:pt x="103" y="93"/>
                    </a:lnTo>
                    <a:lnTo>
                      <a:pt x="123" y="95"/>
                    </a:lnTo>
                    <a:lnTo>
                      <a:pt x="140" y="96"/>
                    </a:lnTo>
                    <a:lnTo>
                      <a:pt x="157" y="96"/>
                    </a:lnTo>
                    <a:lnTo>
                      <a:pt x="177" y="95"/>
                    </a:lnTo>
                    <a:lnTo>
                      <a:pt x="191" y="95"/>
                    </a:lnTo>
                    <a:lnTo>
                      <a:pt x="202" y="95"/>
                    </a:lnTo>
                    <a:lnTo>
                      <a:pt x="214" y="93"/>
                    </a:lnTo>
                    <a:lnTo>
                      <a:pt x="228" y="90"/>
                    </a:lnTo>
                    <a:lnTo>
                      <a:pt x="237" y="88"/>
                    </a:lnTo>
                    <a:lnTo>
                      <a:pt x="245" y="85"/>
                    </a:lnTo>
                    <a:lnTo>
                      <a:pt x="262" y="79"/>
                    </a:lnTo>
                    <a:lnTo>
                      <a:pt x="270" y="76"/>
                    </a:lnTo>
                    <a:lnTo>
                      <a:pt x="287" y="65"/>
                    </a:lnTo>
                    <a:lnTo>
                      <a:pt x="296" y="59"/>
                    </a:lnTo>
                    <a:lnTo>
                      <a:pt x="305" y="51"/>
                    </a:lnTo>
                    <a:lnTo>
                      <a:pt x="311" y="45"/>
                    </a:lnTo>
                    <a:lnTo>
                      <a:pt x="313" y="42"/>
                    </a:lnTo>
                    <a:lnTo>
                      <a:pt x="313" y="3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4873" name="Freeform 89"/>
              <p:cNvSpPr>
                <a:spLocks/>
              </p:cNvSpPr>
              <p:nvPr/>
            </p:nvSpPr>
            <p:spPr bwMode="auto">
              <a:xfrm>
                <a:off x="2021" y="1642"/>
                <a:ext cx="932" cy="803"/>
              </a:xfrm>
              <a:custGeom>
                <a:avLst/>
                <a:gdLst>
                  <a:gd name="T0" fmla="*/ 4 w 1864"/>
                  <a:gd name="T1" fmla="*/ 650 h 1607"/>
                  <a:gd name="T2" fmla="*/ 0 w 1864"/>
                  <a:gd name="T3" fmla="*/ 696 h 1607"/>
                  <a:gd name="T4" fmla="*/ 18 w 1864"/>
                  <a:gd name="T5" fmla="*/ 749 h 1607"/>
                  <a:gd name="T6" fmla="*/ 61 w 1864"/>
                  <a:gd name="T7" fmla="*/ 835 h 1607"/>
                  <a:gd name="T8" fmla="*/ 75 w 1864"/>
                  <a:gd name="T9" fmla="*/ 840 h 1607"/>
                  <a:gd name="T10" fmla="*/ 100 w 1864"/>
                  <a:gd name="T11" fmla="*/ 894 h 1607"/>
                  <a:gd name="T12" fmla="*/ 157 w 1864"/>
                  <a:gd name="T13" fmla="*/ 991 h 1607"/>
                  <a:gd name="T14" fmla="*/ 209 w 1864"/>
                  <a:gd name="T15" fmla="*/ 1056 h 1607"/>
                  <a:gd name="T16" fmla="*/ 288 w 1864"/>
                  <a:gd name="T17" fmla="*/ 1133 h 1607"/>
                  <a:gd name="T18" fmla="*/ 377 w 1864"/>
                  <a:gd name="T19" fmla="*/ 1201 h 1607"/>
                  <a:gd name="T20" fmla="*/ 474 w 1864"/>
                  <a:gd name="T21" fmla="*/ 1258 h 1607"/>
                  <a:gd name="T22" fmla="*/ 629 w 1864"/>
                  <a:gd name="T23" fmla="*/ 1329 h 1607"/>
                  <a:gd name="T24" fmla="*/ 764 w 1864"/>
                  <a:gd name="T25" fmla="*/ 1374 h 1607"/>
                  <a:gd name="T26" fmla="*/ 838 w 1864"/>
                  <a:gd name="T27" fmla="*/ 1400 h 1607"/>
                  <a:gd name="T28" fmla="*/ 991 w 1864"/>
                  <a:gd name="T29" fmla="*/ 1459 h 1607"/>
                  <a:gd name="T30" fmla="*/ 1298 w 1864"/>
                  <a:gd name="T31" fmla="*/ 1568 h 1607"/>
                  <a:gd name="T32" fmla="*/ 1426 w 1864"/>
                  <a:gd name="T33" fmla="*/ 1601 h 1607"/>
                  <a:gd name="T34" fmla="*/ 1483 w 1864"/>
                  <a:gd name="T35" fmla="*/ 1607 h 1607"/>
                  <a:gd name="T36" fmla="*/ 1541 w 1864"/>
                  <a:gd name="T37" fmla="*/ 1601 h 1607"/>
                  <a:gd name="T38" fmla="*/ 1595 w 1864"/>
                  <a:gd name="T39" fmla="*/ 1582 h 1607"/>
                  <a:gd name="T40" fmla="*/ 1641 w 1864"/>
                  <a:gd name="T41" fmla="*/ 1548 h 1607"/>
                  <a:gd name="T42" fmla="*/ 1723 w 1864"/>
                  <a:gd name="T43" fmla="*/ 1490 h 1607"/>
                  <a:gd name="T44" fmla="*/ 1771 w 1864"/>
                  <a:gd name="T45" fmla="*/ 1451 h 1607"/>
                  <a:gd name="T46" fmla="*/ 1793 w 1864"/>
                  <a:gd name="T47" fmla="*/ 1422 h 1607"/>
                  <a:gd name="T48" fmla="*/ 1835 w 1864"/>
                  <a:gd name="T49" fmla="*/ 1311 h 1607"/>
                  <a:gd name="T50" fmla="*/ 1852 w 1864"/>
                  <a:gd name="T51" fmla="*/ 1226 h 1607"/>
                  <a:gd name="T52" fmla="*/ 1859 w 1864"/>
                  <a:gd name="T53" fmla="*/ 1138 h 1607"/>
                  <a:gd name="T54" fmla="*/ 1864 w 1864"/>
                  <a:gd name="T55" fmla="*/ 959 h 1607"/>
                  <a:gd name="T56" fmla="*/ 1853 w 1864"/>
                  <a:gd name="T57" fmla="*/ 807 h 1607"/>
                  <a:gd name="T58" fmla="*/ 1824 w 1864"/>
                  <a:gd name="T59" fmla="*/ 658 h 1607"/>
                  <a:gd name="T60" fmla="*/ 1802 w 1864"/>
                  <a:gd name="T61" fmla="*/ 584 h 1607"/>
                  <a:gd name="T62" fmla="*/ 1743 w 1864"/>
                  <a:gd name="T63" fmla="*/ 443 h 1607"/>
                  <a:gd name="T64" fmla="*/ 1666 w 1864"/>
                  <a:gd name="T65" fmla="*/ 315 h 1607"/>
                  <a:gd name="T66" fmla="*/ 1596 w 1864"/>
                  <a:gd name="T67" fmla="*/ 227 h 1607"/>
                  <a:gd name="T68" fmla="*/ 1486 w 1864"/>
                  <a:gd name="T69" fmla="*/ 125 h 1607"/>
                  <a:gd name="T70" fmla="*/ 1392 w 1864"/>
                  <a:gd name="T71" fmla="*/ 63 h 1607"/>
                  <a:gd name="T72" fmla="*/ 1288 w 1864"/>
                  <a:gd name="T73" fmla="*/ 13 h 1607"/>
                  <a:gd name="T74" fmla="*/ 1212 w 1864"/>
                  <a:gd name="T75" fmla="*/ 28 h 1607"/>
                  <a:gd name="T76" fmla="*/ 1157 w 1864"/>
                  <a:gd name="T77" fmla="*/ 56 h 1607"/>
                  <a:gd name="T78" fmla="*/ 1096 w 1864"/>
                  <a:gd name="T79" fmla="*/ 71 h 1607"/>
                  <a:gd name="T80" fmla="*/ 1017 w 1864"/>
                  <a:gd name="T81" fmla="*/ 79 h 1607"/>
                  <a:gd name="T82" fmla="*/ 887 w 1864"/>
                  <a:gd name="T83" fmla="*/ 70 h 1607"/>
                  <a:gd name="T84" fmla="*/ 734 w 1864"/>
                  <a:gd name="T85" fmla="*/ 46 h 1607"/>
                  <a:gd name="T86" fmla="*/ 646 w 1864"/>
                  <a:gd name="T87" fmla="*/ 25 h 1607"/>
                  <a:gd name="T88" fmla="*/ 595 w 1864"/>
                  <a:gd name="T89" fmla="*/ 23 h 1607"/>
                  <a:gd name="T90" fmla="*/ 564 w 1864"/>
                  <a:gd name="T91" fmla="*/ 33 h 1607"/>
                  <a:gd name="T92" fmla="*/ 460 w 1864"/>
                  <a:gd name="T93" fmla="*/ 84 h 1607"/>
                  <a:gd name="T94" fmla="*/ 409 w 1864"/>
                  <a:gd name="T95" fmla="*/ 122 h 1607"/>
                  <a:gd name="T96" fmla="*/ 369 w 1864"/>
                  <a:gd name="T97" fmla="*/ 187 h 1607"/>
                  <a:gd name="T98" fmla="*/ 315 w 1864"/>
                  <a:gd name="T99" fmla="*/ 290 h 1607"/>
                  <a:gd name="T100" fmla="*/ 259 w 1864"/>
                  <a:gd name="T101" fmla="*/ 369 h 1607"/>
                  <a:gd name="T102" fmla="*/ 197 w 1864"/>
                  <a:gd name="T103" fmla="*/ 428 h 1607"/>
                  <a:gd name="T104" fmla="*/ 118 w 1864"/>
                  <a:gd name="T105" fmla="*/ 489 h 1607"/>
                  <a:gd name="T106" fmla="*/ 76 w 1864"/>
                  <a:gd name="T107" fmla="*/ 536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4" h="1607">
                    <a:moveTo>
                      <a:pt x="10" y="628"/>
                    </a:moveTo>
                    <a:lnTo>
                      <a:pt x="7" y="636"/>
                    </a:lnTo>
                    <a:lnTo>
                      <a:pt x="5" y="642"/>
                    </a:lnTo>
                    <a:lnTo>
                      <a:pt x="4" y="650"/>
                    </a:lnTo>
                    <a:lnTo>
                      <a:pt x="2" y="656"/>
                    </a:lnTo>
                    <a:lnTo>
                      <a:pt x="0" y="670"/>
                    </a:lnTo>
                    <a:lnTo>
                      <a:pt x="0" y="684"/>
                    </a:lnTo>
                    <a:lnTo>
                      <a:pt x="0" y="696"/>
                    </a:lnTo>
                    <a:lnTo>
                      <a:pt x="4" y="710"/>
                    </a:lnTo>
                    <a:lnTo>
                      <a:pt x="7" y="723"/>
                    </a:lnTo>
                    <a:lnTo>
                      <a:pt x="11" y="736"/>
                    </a:lnTo>
                    <a:lnTo>
                      <a:pt x="18" y="749"/>
                    </a:lnTo>
                    <a:lnTo>
                      <a:pt x="22" y="761"/>
                    </a:lnTo>
                    <a:lnTo>
                      <a:pt x="36" y="786"/>
                    </a:lnTo>
                    <a:lnTo>
                      <a:pt x="48" y="810"/>
                    </a:lnTo>
                    <a:lnTo>
                      <a:pt x="61" y="835"/>
                    </a:lnTo>
                    <a:lnTo>
                      <a:pt x="62" y="837"/>
                    </a:lnTo>
                    <a:lnTo>
                      <a:pt x="64" y="837"/>
                    </a:lnTo>
                    <a:lnTo>
                      <a:pt x="69" y="838"/>
                    </a:lnTo>
                    <a:lnTo>
                      <a:pt x="75" y="840"/>
                    </a:lnTo>
                    <a:lnTo>
                      <a:pt x="76" y="840"/>
                    </a:lnTo>
                    <a:lnTo>
                      <a:pt x="76" y="841"/>
                    </a:lnTo>
                    <a:lnTo>
                      <a:pt x="89" y="868"/>
                    </a:lnTo>
                    <a:lnTo>
                      <a:pt x="100" y="894"/>
                    </a:lnTo>
                    <a:lnTo>
                      <a:pt x="113" y="919"/>
                    </a:lnTo>
                    <a:lnTo>
                      <a:pt x="127" y="943"/>
                    </a:lnTo>
                    <a:lnTo>
                      <a:pt x="141" y="968"/>
                    </a:lnTo>
                    <a:lnTo>
                      <a:pt x="157" y="991"/>
                    </a:lnTo>
                    <a:lnTo>
                      <a:pt x="174" y="1013"/>
                    </a:lnTo>
                    <a:lnTo>
                      <a:pt x="183" y="1023"/>
                    </a:lnTo>
                    <a:lnTo>
                      <a:pt x="191" y="1034"/>
                    </a:lnTo>
                    <a:lnTo>
                      <a:pt x="209" y="1056"/>
                    </a:lnTo>
                    <a:lnTo>
                      <a:pt x="228" y="1076"/>
                    </a:lnTo>
                    <a:lnTo>
                      <a:pt x="248" y="1096"/>
                    </a:lnTo>
                    <a:lnTo>
                      <a:pt x="268" y="1115"/>
                    </a:lnTo>
                    <a:lnTo>
                      <a:pt x="288" y="1133"/>
                    </a:lnTo>
                    <a:lnTo>
                      <a:pt x="310" y="1152"/>
                    </a:lnTo>
                    <a:lnTo>
                      <a:pt x="332" y="1169"/>
                    </a:lnTo>
                    <a:lnTo>
                      <a:pt x="355" y="1186"/>
                    </a:lnTo>
                    <a:lnTo>
                      <a:pt x="377" y="1201"/>
                    </a:lnTo>
                    <a:lnTo>
                      <a:pt x="401" y="1216"/>
                    </a:lnTo>
                    <a:lnTo>
                      <a:pt x="425" y="1230"/>
                    </a:lnTo>
                    <a:lnTo>
                      <a:pt x="449" y="1246"/>
                    </a:lnTo>
                    <a:lnTo>
                      <a:pt x="474" y="1258"/>
                    </a:lnTo>
                    <a:lnTo>
                      <a:pt x="499" y="1272"/>
                    </a:lnTo>
                    <a:lnTo>
                      <a:pt x="550" y="1297"/>
                    </a:lnTo>
                    <a:lnTo>
                      <a:pt x="603" y="1318"/>
                    </a:lnTo>
                    <a:lnTo>
                      <a:pt x="629" y="1329"/>
                    </a:lnTo>
                    <a:lnTo>
                      <a:pt x="655" y="1338"/>
                    </a:lnTo>
                    <a:lnTo>
                      <a:pt x="683" y="1348"/>
                    </a:lnTo>
                    <a:lnTo>
                      <a:pt x="709" y="1357"/>
                    </a:lnTo>
                    <a:lnTo>
                      <a:pt x="764" y="1374"/>
                    </a:lnTo>
                    <a:lnTo>
                      <a:pt x="784" y="1380"/>
                    </a:lnTo>
                    <a:lnTo>
                      <a:pt x="802" y="1388"/>
                    </a:lnTo>
                    <a:lnTo>
                      <a:pt x="821" y="1394"/>
                    </a:lnTo>
                    <a:lnTo>
                      <a:pt x="838" y="1400"/>
                    </a:lnTo>
                    <a:lnTo>
                      <a:pt x="867" y="1414"/>
                    </a:lnTo>
                    <a:lnTo>
                      <a:pt x="897" y="1426"/>
                    </a:lnTo>
                    <a:lnTo>
                      <a:pt x="929" y="1437"/>
                    </a:lnTo>
                    <a:lnTo>
                      <a:pt x="991" y="1459"/>
                    </a:lnTo>
                    <a:lnTo>
                      <a:pt x="1051" y="1480"/>
                    </a:lnTo>
                    <a:lnTo>
                      <a:pt x="1174" y="1527"/>
                    </a:lnTo>
                    <a:lnTo>
                      <a:pt x="1234" y="1548"/>
                    </a:lnTo>
                    <a:lnTo>
                      <a:pt x="1298" y="1568"/>
                    </a:lnTo>
                    <a:lnTo>
                      <a:pt x="1328" y="1578"/>
                    </a:lnTo>
                    <a:lnTo>
                      <a:pt x="1361" y="1587"/>
                    </a:lnTo>
                    <a:lnTo>
                      <a:pt x="1393" y="1595"/>
                    </a:lnTo>
                    <a:lnTo>
                      <a:pt x="1426" y="1601"/>
                    </a:lnTo>
                    <a:lnTo>
                      <a:pt x="1440" y="1604"/>
                    </a:lnTo>
                    <a:lnTo>
                      <a:pt x="1454" y="1605"/>
                    </a:lnTo>
                    <a:lnTo>
                      <a:pt x="1468" y="1607"/>
                    </a:lnTo>
                    <a:lnTo>
                      <a:pt x="1483" y="1607"/>
                    </a:lnTo>
                    <a:lnTo>
                      <a:pt x="1497" y="1607"/>
                    </a:lnTo>
                    <a:lnTo>
                      <a:pt x="1511" y="1605"/>
                    </a:lnTo>
                    <a:lnTo>
                      <a:pt x="1527" y="1604"/>
                    </a:lnTo>
                    <a:lnTo>
                      <a:pt x="1541" y="1601"/>
                    </a:lnTo>
                    <a:lnTo>
                      <a:pt x="1554" y="1598"/>
                    </a:lnTo>
                    <a:lnTo>
                      <a:pt x="1568" y="1593"/>
                    </a:lnTo>
                    <a:lnTo>
                      <a:pt x="1582" y="1588"/>
                    </a:lnTo>
                    <a:lnTo>
                      <a:pt x="1595" y="1582"/>
                    </a:lnTo>
                    <a:lnTo>
                      <a:pt x="1607" y="1575"/>
                    </a:lnTo>
                    <a:lnTo>
                      <a:pt x="1619" y="1567"/>
                    </a:lnTo>
                    <a:lnTo>
                      <a:pt x="1630" y="1558"/>
                    </a:lnTo>
                    <a:lnTo>
                      <a:pt x="1641" y="1548"/>
                    </a:lnTo>
                    <a:lnTo>
                      <a:pt x="1650" y="1541"/>
                    </a:lnTo>
                    <a:lnTo>
                      <a:pt x="1660" y="1531"/>
                    </a:lnTo>
                    <a:lnTo>
                      <a:pt x="1680" y="1517"/>
                    </a:lnTo>
                    <a:lnTo>
                      <a:pt x="1723" y="1490"/>
                    </a:lnTo>
                    <a:lnTo>
                      <a:pt x="1743" y="1474"/>
                    </a:lnTo>
                    <a:lnTo>
                      <a:pt x="1754" y="1466"/>
                    </a:lnTo>
                    <a:lnTo>
                      <a:pt x="1763" y="1459"/>
                    </a:lnTo>
                    <a:lnTo>
                      <a:pt x="1771" y="1451"/>
                    </a:lnTo>
                    <a:lnTo>
                      <a:pt x="1779" y="1442"/>
                    </a:lnTo>
                    <a:lnTo>
                      <a:pt x="1787" y="1433"/>
                    </a:lnTo>
                    <a:lnTo>
                      <a:pt x="1790" y="1426"/>
                    </a:lnTo>
                    <a:lnTo>
                      <a:pt x="1793" y="1422"/>
                    </a:lnTo>
                    <a:lnTo>
                      <a:pt x="1805" y="1395"/>
                    </a:lnTo>
                    <a:lnTo>
                      <a:pt x="1816" y="1368"/>
                    </a:lnTo>
                    <a:lnTo>
                      <a:pt x="1827" y="1340"/>
                    </a:lnTo>
                    <a:lnTo>
                      <a:pt x="1835" y="1311"/>
                    </a:lnTo>
                    <a:lnTo>
                      <a:pt x="1838" y="1297"/>
                    </a:lnTo>
                    <a:lnTo>
                      <a:pt x="1841" y="1283"/>
                    </a:lnTo>
                    <a:lnTo>
                      <a:pt x="1847" y="1253"/>
                    </a:lnTo>
                    <a:lnTo>
                      <a:pt x="1852" y="1226"/>
                    </a:lnTo>
                    <a:lnTo>
                      <a:pt x="1853" y="1210"/>
                    </a:lnTo>
                    <a:lnTo>
                      <a:pt x="1855" y="1196"/>
                    </a:lnTo>
                    <a:lnTo>
                      <a:pt x="1858" y="1167"/>
                    </a:lnTo>
                    <a:lnTo>
                      <a:pt x="1859" y="1138"/>
                    </a:lnTo>
                    <a:lnTo>
                      <a:pt x="1861" y="1107"/>
                    </a:lnTo>
                    <a:lnTo>
                      <a:pt x="1862" y="1078"/>
                    </a:lnTo>
                    <a:lnTo>
                      <a:pt x="1862" y="1019"/>
                    </a:lnTo>
                    <a:lnTo>
                      <a:pt x="1864" y="959"/>
                    </a:lnTo>
                    <a:lnTo>
                      <a:pt x="1862" y="920"/>
                    </a:lnTo>
                    <a:lnTo>
                      <a:pt x="1861" y="883"/>
                    </a:lnTo>
                    <a:lnTo>
                      <a:pt x="1858" y="844"/>
                    </a:lnTo>
                    <a:lnTo>
                      <a:pt x="1853" y="807"/>
                    </a:lnTo>
                    <a:lnTo>
                      <a:pt x="1849" y="769"/>
                    </a:lnTo>
                    <a:lnTo>
                      <a:pt x="1842" y="732"/>
                    </a:lnTo>
                    <a:lnTo>
                      <a:pt x="1833" y="695"/>
                    </a:lnTo>
                    <a:lnTo>
                      <a:pt x="1824" y="658"/>
                    </a:lnTo>
                    <a:lnTo>
                      <a:pt x="1819" y="639"/>
                    </a:lnTo>
                    <a:lnTo>
                      <a:pt x="1814" y="621"/>
                    </a:lnTo>
                    <a:lnTo>
                      <a:pt x="1808" y="602"/>
                    </a:lnTo>
                    <a:lnTo>
                      <a:pt x="1802" y="584"/>
                    </a:lnTo>
                    <a:lnTo>
                      <a:pt x="1790" y="548"/>
                    </a:lnTo>
                    <a:lnTo>
                      <a:pt x="1776" y="513"/>
                    </a:lnTo>
                    <a:lnTo>
                      <a:pt x="1760" y="479"/>
                    </a:lnTo>
                    <a:lnTo>
                      <a:pt x="1743" y="443"/>
                    </a:lnTo>
                    <a:lnTo>
                      <a:pt x="1726" y="411"/>
                    </a:lnTo>
                    <a:lnTo>
                      <a:pt x="1708" y="378"/>
                    </a:lnTo>
                    <a:lnTo>
                      <a:pt x="1688" y="346"/>
                    </a:lnTo>
                    <a:lnTo>
                      <a:pt x="1666" y="315"/>
                    </a:lnTo>
                    <a:lnTo>
                      <a:pt x="1655" y="300"/>
                    </a:lnTo>
                    <a:lnTo>
                      <a:pt x="1644" y="284"/>
                    </a:lnTo>
                    <a:lnTo>
                      <a:pt x="1621" y="255"/>
                    </a:lnTo>
                    <a:lnTo>
                      <a:pt x="1596" y="227"/>
                    </a:lnTo>
                    <a:lnTo>
                      <a:pt x="1570" y="199"/>
                    </a:lnTo>
                    <a:lnTo>
                      <a:pt x="1544" y="175"/>
                    </a:lnTo>
                    <a:lnTo>
                      <a:pt x="1516" y="150"/>
                    </a:lnTo>
                    <a:lnTo>
                      <a:pt x="1486" y="125"/>
                    </a:lnTo>
                    <a:lnTo>
                      <a:pt x="1457" y="104"/>
                    </a:lnTo>
                    <a:lnTo>
                      <a:pt x="1441" y="93"/>
                    </a:lnTo>
                    <a:lnTo>
                      <a:pt x="1424" y="82"/>
                    </a:lnTo>
                    <a:lnTo>
                      <a:pt x="1392" y="63"/>
                    </a:lnTo>
                    <a:lnTo>
                      <a:pt x="1359" y="45"/>
                    </a:lnTo>
                    <a:lnTo>
                      <a:pt x="1324" y="28"/>
                    </a:lnTo>
                    <a:lnTo>
                      <a:pt x="1307" y="20"/>
                    </a:lnTo>
                    <a:lnTo>
                      <a:pt x="1288" y="13"/>
                    </a:lnTo>
                    <a:lnTo>
                      <a:pt x="1253" y="0"/>
                    </a:lnTo>
                    <a:lnTo>
                      <a:pt x="1239" y="11"/>
                    </a:lnTo>
                    <a:lnTo>
                      <a:pt x="1226" y="20"/>
                    </a:lnTo>
                    <a:lnTo>
                      <a:pt x="1212" y="28"/>
                    </a:lnTo>
                    <a:lnTo>
                      <a:pt x="1198" y="37"/>
                    </a:lnTo>
                    <a:lnTo>
                      <a:pt x="1185" y="43"/>
                    </a:lnTo>
                    <a:lnTo>
                      <a:pt x="1171" y="50"/>
                    </a:lnTo>
                    <a:lnTo>
                      <a:pt x="1157" y="56"/>
                    </a:lnTo>
                    <a:lnTo>
                      <a:pt x="1141" y="60"/>
                    </a:lnTo>
                    <a:lnTo>
                      <a:pt x="1126" y="65"/>
                    </a:lnTo>
                    <a:lnTo>
                      <a:pt x="1112" y="68"/>
                    </a:lnTo>
                    <a:lnTo>
                      <a:pt x="1096" y="71"/>
                    </a:lnTo>
                    <a:lnTo>
                      <a:pt x="1081" y="74"/>
                    </a:lnTo>
                    <a:lnTo>
                      <a:pt x="1064" y="76"/>
                    </a:lnTo>
                    <a:lnTo>
                      <a:pt x="1048" y="77"/>
                    </a:lnTo>
                    <a:lnTo>
                      <a:pt x="1017" y="79"/>
                    </a:lnTo>
                    <a:lnTo>
                      <a:pt x="985" y="77"/>
                    </a:lnTo>
                    <a:lnTo>
                      <a:pt x="952" y="76"/>
                    </a:lnTo>
                    <a:lnTo>
                      <a:pt x="920" y="74"/>
                    </a:lnTo>
                    <a:lnTo>
                      <a:pt x="887" y="70"/>
                    </a:lnTo>
                    <a:lnTo>
                      <a:pt x="822" y="60"/>
                    </a:lnTo>
                    <a:lnTo>
                      <a:pt x="760" y="53"/>
                    </a:lnTo>
                    <a:lnTo>
                      <a:pt x="748" y="50"/>
                    </a:lnTo>
                    <a:lnTo>
                      <a:pt x="734" y="46"/>
                    </a:lnTo>
                    <a:lnTo>
                      <a:pt x="709" y="40"/>
                    </a:lnTo>
                    <a:lnTo>
                      <a:pt x="685" y="34"/>
                    </a:lnTo>
                    <a:lnTo>
                      <a:pt x="658" y="28"/>
                    </a:lnTo>
                    <a:lnTo>
                      <a:pt x="646" y="25"/>
                    </a:lnTo>
                    <a:lnTo>
                      <a:pt x="634" y="23"/>
                    </a:lnTo>
                    <a:lnTo>
                      <a:pt x="621" y="22"/>
                    </a:lnTo>
                    <a:lnTo>
                      <a:pt x="609" y="22"/>
                    </a:lnTo>
                    <a:lnTo>
                      <a:pt x="595" y="23"/>
                    </a:lnTo>
                    <a:lnTo>
                      <a:pt x="582" y="26"/>
                    </a:lnTo>
                    <a:lnTo>
                      <a:pt x="576" y="28"/>
                    </a:lnTo>
                    <a:lnTo>
                      <a:pt x="570" y="31"/>
                    </a:lnTo>
                    <a:lnTo>
                      <a:pt x="564" y="33"/>
                    </a:lnTo>
                    <a:lnTo>
                      <a:pt x="558" y="36"/>
                    </a:lnTo>
                    <a:lnTo>
                      <a:pt x="510" y="60"/>
                    </a:lnTo>
                    <a:lnTo>
                      <a:pt x="485" y="71"/>
                    </a:lnTo>
                    <a:lnTo>
                      <a:pt x="460" y="84"/>
                    </a:lnTo>
                    <a:lnTo>
                      <a:pt x="439" y="97"/>
                    </a:lnTo>
                    <a:lnTo>
                      <a:pt x="428" y="105"/>
                    </a:lnTo>
                    <a:lnTo>
                      <a:pt x="418" y="113"/>
                    </a:lnTo>
                    <a:lnTo>
                      <a:pt x="409" y="122"/>
                    </a:lnTo>
                    <a:lnTo>
                      <a:pt x="401" y="131"/>
                    </a:lnTo>
                    <a:lnTo>
                      <a:pt x="394" y="141"/>
                    </a:lnTo>
                    <a:lnTo>
                      <a:pt x="387" y="151"/>
                    </a:lnTo>
                    <a:lnTo>
                      <a:pt x="369" y="187"/>
                    </a:lnTo>
                    <a:lnTo>
                      <a:pt x="352" y="222"/>
                    </a:lnTo>
                    <a:lnTo>
                      <a:pt x="333" y="256"/>
                    </a:lnTo>
                    <a:lnTo>
                      <a:pt x="324" y="273"/>
                    </a:lnTo>
                    <a:lnTo>
                      <a:pt x="315" y="290"/>
                    </a:lnTo>
                    <a:lnTo>
                      <a:pt x="295" y="323"/>
                    </a:lnTo>
                    <a:lnTo>
                      <a:pt x="284" y="338"/>
                    </a:lnTo>
                    <a:lnTo>
                      <a:pt x="273" y="354"/>
                    </a:lnTo>
                    <a:lnTo>
                      <a:pt x="259" y="369"/>
                    </a:lnTo>
                    <a:lnTo>
                      <a:pt x="247" y="384"/>
                    </a:lnTo>
                    <a:lnTo>
                      <a:pt x="231" y="398"/>
                    </a:lnTo>
                    <a:lnTo>
                      <a:pt x="216" y="412"/>
                    </a:lnTo>
                    <a:lnTo>
                      <a:pt x="197" y="428"/>
                    </a:lnTo>
                    <a:lnTo>
                      <a:pt x="177" y="443"/>
                    </a:lnTo>
                    <a:lnTo>
                      <a:pt x="137" y="474"/>
                    </a:lnTo>
                    <a:lnTo>
                      <a:pt x="127" y="482"/>
                    </a:lnTo>
                    <a:lnTo>
                      <a:pt x="118" y="489"/>
                    </a:lnTo>
                    <a:lnTo>
                      <a:pt x="101" y="506"/>
                    </a:lnTo>
                    <a:lnTo>
                      <a:pt x="92" y="516"/>
                    </a:lnTo>
                    <a:lnTo>
                      <a:pt x="84" y="525"/>
                    </a:lnTo>
                    <a:lnTo>
                      <a:pt x="76" y="536"/>
                    </a:lnTo>
                    <a:lnTo>
                      <a:pt x="69" y="545"/>
                    </a:lnTo>
                    <a:lnTo>
                      <a:pt x="10" y="628"/>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74" name="Freeform 90"/>
              <p:cNvSpPr>
                <a:spLocks/>
              </p:cNvSpPr>
              <p:nvPr/>
            </p:nvSpPr>
            <p:spPr bwMode="auto">
              <a:xfrm>
                <a:off x="2018" y="1955"/>
                <a:ext cx="35" cy="106"/>
              </a:xfrm>
              <a:custGeom>
                <a:avLst/>
                <a:gdLst>
                  <a:gd name="T0" fmla="*/ 19 w 70"/>
                  <a:gd name="T1" fmla="*/ 1 h 211"/>
                  <a:gd name="T2" fmla="*/ 14 w 70"/>
                  <a:gd name="T3" fmla="*/ 15 h 211"/>
                  <a:gd name="T4" fmla="*/ 10 w 70"/>
                  <a:gd name="T5" fmla="*/ 29 h 211"/>
                  <a:gd name="T6" fmla="*/ 8 w 70"/>
                  <a:gd name="T7" fmla="*/ 57 h 211"/>
                  <a:gd name="T8" fmla="*/ 13 w 70"/>
                  <a:gd name="T9" fmla="*/ 83 h 211"/>
                  <a:gd name="T10" fmla="*/ 20 w 70"/>
                  <a:gd name="T11" fmla="*/ 108 h 211"/>
                  <a:gd name="T12" fmla="*/ 44 w 70"/>
                  <a:gd name="T13" fmla="*/ 157 h 211"/>
                  <a:gd name="T14" fmla="*/ 70 w 70"/>
                  <a:gd name="T15" fmla="*/ 207 h 211"/>
                  <a:gd name="T16" fmla="*/ 64 w 70"/>
                  <a:gd name="T17" fmla="*/ 211 h 211"/>
                  <a:gd name="T18" fmla="*/ 37 w 70"/>
                  <a:gd name="T19" fmla="*/ 162 h 211"/>
                  <a:gd name="T20" fmla="*/ 13 w 70"/>
                  <a:gd name="T21" fmla="*/ 109 h 211"/>
                  <a:gd name="T22" fmla="*/ 5 w 70"/>
                  <a:gd name="T23" fmla="*/ 85 h 211"/>
                  <a:gd name="T24" fmla="*/ 0 w 70"/>
                  <a:gd name="T25" fmla="*/ 57 h 211"/>
                  <a:gd name="T26" fmla="*/ 2 w 70"/>
                  <a:gd name="T27" fmla="*/ 29 h 211"/>
                  <a:gd name="T28" fmla="*/ 6 w 70"/>
                  <a:gd name="T29" fmla="*/ 14 h 211"/>
                  <a:gd name="T30" fmla="*/ 11 w 70"/>
                  <a:gd name="T31" fmla="*/ 0 h 211"/>
                  <a:gd name="T32" fmla="*/ 19 w 70"/>
                  <a:gd name="T33" fmla="*/ 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211">
                    <a:moveTo>
                      <a:pt x="19" y="1"/>
                    </a:moveTo>
                    <a:lnTo>
                      <a:pt x="14" y="15"/>
                    </a:lnTo>
                    <a:lnTo>
                      <a:pt x="10" y="29"/>
                    </a:lnTo>
                    <a:lnTo>
                      <a:pt x="8" y="57"/>
                    </a:lnTo>
                    <a:lnTo>
                      <a:pt x="13" y="83"/>
                    </a:lnTo>
                    <a:lnTo>
                      <a:pt x="20" y="108"/>
                    </a:lnTo>
                    <a:lnTo>
                      <a:pt x="44" y="157"/>
                    </a:lnTo>
                    <a:lnTo>
                      <a:pt x="70" y="207"/>
                    </a:lnTo>
                    <a:lnTo>
                      <a:pt x="64" y="211"/>
                    </a:lnTo>
                    <a:lnTo>
                      <a:pt x="37" y="162"/>
                    </a:lnTo>
                    <a:lnTo>
                      <a:pt x="13" y="109"/>
                    </a:lnTo>
                    <a:lnTo>
                      <a:pt x="5" y="85"/>
                    </a:lnTo>
                    <a:lnTo>
                      <a:pt x="0" y="57"/>
                    </a:lnTo>
                    <a:lnTo>
                      <a:pt x="2" y="29"/>
                    </a:lnTo>
                    <a:lnTo>
                      <a:pt x="6" y="14"/>
                    </a:lnTo>
                    <a:lnTo>
                      <a:pt x="11" y="0"/>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75" name="Freeform 91"/>
              <p:cNvSpPr>
                <a:spLocks/>
              </p:cNvSpPr>
              <p:nvPr/>
            </p:nvSpPr>
            <p:spPr bwMode="auto">
              <a:xfrm>
                <a:off x="2051" y="2058"/>
                <a:ext cx="8" cy="7"/>
              </a:xfrm>
              <a:custGeom>
                <a:avLst/>
                <a:gdLst>
                  <a:gd name="T0" fmla="*/ 2 w 17"/>
                  <a:gd name="T1" fmla="*/ 0 h 14"/>
                  <a:gd name="T2" fmla="*/ 10 w 17"/>
                  <a:gd name="T3" fmla="*/ 3 h 14"/>
                  <a:gd name="T4" fmla="*/ 17 w 17"/>
                  <a:gd name="T5" fmla="*/ 6 h 14"/>
                  <a:gd name="T6" fmla="*/ 16 w 17"/>
                  <a:gd name="T7" fmla="*/ 14 h 14"/>
                  <a:gd name="T8" fmla="*/ 8 w 17"/>
                  <a:gd name="T9" fmla="*/ 11 h 14"/>
                  <a:gd name="T10" fmla="*/ 0 w 17"/>
                  <a:gd name="T11" fmla="*/ 8 h 14"/>
                  <a:gd name="T12" fmla="*/ 2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2" y="0"/>
                    </a:moveTo>
                    <a:lnTo>
                      <a:pt x="10" y="3"/>
                    </a:lnTo>
                    <a:lnTo>
                      <a:pt x="17" y="6"/>
                    </a:lnTo>
                    <a:lnTo>
                      <a:pt x="16" y="14"/>
                    </a:lnTo>
                    <a:lnTo>
                      <a:pt x="8" y="11"/>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76" name="Freeform 92"/>
              <p:cNvSpPr>
                <a:spLocks/>
              </p:cNvSpPr>
              <p:nvPr/>
            </p:nvSpPr>
            <p:spPr bwMode="auto">
              <a:xfrm>
                <a:off x="2050" y="2058"/>
                <a:ext cx="3" cy="4"/>
              </a:xfrm>
              <a:custGeom>
                <a:avLst/>
                <a:gdLst>
                  <a:gd name="T0" fmla="*/ 0 w 6"/>
                  <a:gd name="T1" fmla="*/ 6 h 8"/>
                  <a:gd name="T2" fmla="*/ 1 w 6"/>
                  <a:gd name="T3" fmla="*/ 8 h 8"/>
                  <a:gd name="T4" fmla="*/ 3 w 6"/>
                  <a:gd name="T5" fmla="*/ 0 h 8"/>
                  <a:gd name="T6" fmla="*/ 6 w 6"/>
                  <a:gd name="T7" fmla="*/ 2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lnTo>
                      <a:pt x="1" y="8"/>
                    </a:lnTo>
                    <a:lnTo>
                      <a:pt x="3" y="0"/>
                    </a:lnTo>
                    <a:lnTo>
                      <a:pt x="6"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77" name="Freeform 93"/>
              <p:cNvSpPr>
                <a:spLocks/>
              </p:cNvSpPr>
              <p:nvPr/>
            </p:nvSpPr>
            <p:spPr bwMode="auto">
              <a:xfrm>
                <a:off x="2057" y="2063"/>
                <a:ext cx="346" cy="267"/>
              </a:xfrm>
              <a:custGeom>
                <a:avLst/>
                <a:gdLst>
                  <a:gd name="T0" fmla="*/ 7 w 692"/>
                  <a:gd name="T1" fmla="*/ 0 h 536"/>
                  <a:gd name="T2" fmla="*/ 31 w 692"/>
                  <a:gd name="T3" fmla="*/ 53 h 536"/>
                  <a:gd name="T4" fmla="*/ 58 w 692"/>
                  <a:gd name="T5" fmla="*/ 101 h 536"/>
                  <a:gd name="T6" fmla="*/ 88 w 692"/>
                  <a:gd name="T7" fmla="*/ 149 h 536"/>
                  <a:gd name="T8" fmla="*/ 122 w 692"/>
                  <a:gd name="T9" fmla="*/ 192 h 536"/>
                  <a:gd name="T10" fmla="*/ 159 w 692"/>
                  <a:gd name="T11" fmla="*/ 233 h 536"/>
                  <a:gd name="T12" fmla="*/ 196 w 692"/>
                  <a:gd name="T13" fmla="*/ 270 h 536"/>
                  <a:gd name="T14" fmla="*/ 240 w 692"/>
                  <a:gd name="T15" fmla="*/ 308 h 536"/>
                  <a:gd name="T16" fmla="*/ 283 w 692"/>
                  <a:gd name="T17" fmla="*/ 340 h 536"/>
                  <a:gd name="T18" fmla="*/ 331 w 692"/>
                  <a:gd name="T19" fmla="*/ 372 h 536"/>
                  <a:gd name="T20" fmla="*/ 379 w 692"/>
                  <a:gd name="T21" fmla="*/ 400 h 536"/>
                  <a:gd name="T22" fmla="*/ 428 w 692"/>
                  <a:gd name="T23" fmla="*/ 428 h 536"/>
                  <a:gd name="T24" fmla="*/ 478 w 692"/>
                  <a:gd name="T25" fmla="*/ 451 h 536"/>
                  <a:gd name="T26" fmla="*/ 583 w 692"/>
                  <a:gd name="T27" fmla="*/ 494 h 536"/>
                  <a:gd name="T28" fmla="*/ 637 w 692"/>
                  <a:gd name="T29" fmla="*/ 513 h 536"/>
                  <a:gd name="T30" fmla="*/ 692 w 692"/>
                  <a:gd name="T31" fmla="*/ 528 h 536"/>
                  <a:gd name="T32" fmla="*/ 690 w 692"/>
                  <a:gd name="T33" fmla="*/ 536 h 536"/>
                  <a:gd name="T34" fmla="*/ 636 w 692"/>
                  <a:gd name="T35" fmla="*/ 521 h 536"/>
                  <a:gd name="T36" fmla="*/ 582 w 692"/>
                  <a:gd name="T37" fmla="*/ 502 h 536"/>
                  <a:gd name="T38" fmla="*/ 476 w 692"/>
                  <a:gd name="T39" fmla="*/ 459 h 536"/>
                  <a:gd name="T40" fmla="*/ 424 w 692"/>
                  <a:gd name="T41" fmla="*/ 434 h 536"/>
                  <a:gd name="T42" fmla="*/ 374 w 692"/>
                  <a:gd name="T43" fmla="*/ 406 h 536"/>
                  <a:gd name="T44" fmla="*/ 326 w 692"/>
                  <a:gd name="T45" fmla="*/ 379 h 536"/>
                  <a:gd name="T46" fmla="*/ 278 w 692"/>
                  <a:gd name="T47" fmla="*/ 346 h 536"/>
                  <a:gd name="T48" fmla="*/ 235 w 692"/>
                  <a:gd name="T49" fmla="*/ 314 h 536"/>
                  <a:gd name="T50" fmla="*/ 192 w 692"/>
                  <a:gd name="T51" fmla="*/ 277 h 536"/>
                  <a:gd name="T52" fmla="*/ 153 w 692"/>
                  <a:gd name="T53" fmla="*/ 238 h 536"/>
                  <a:gd name="T54" fmla="*/ 116 w 692"/>
                  <a:gd name="T55" fmla="*/ 196 h 536"/>
                  <a:gd name="T56" fmla="*/ 82 w 692"/>
                  <a:gd name="T57" fmla="*/ 153 h 536"/>
                  <a:gd name="T58" fmla="*/ 52 w 692"/>
                  <a:gd name="T59" fmla="*/ 105 h 536"/>
                  <a:gd name="T60" fmla="*/ 23 w 692"/>
                  <a:gd name="T61" fmla="*/ 54 h 536"/>
                  <a:gd name="T62" fmla="*/ 0 w 692"/>
                  <a:gd name="T63" fmla="*/ 2 h 536"/>
                  <a:gd name="T64" fmla="*/ 7 w 692"/>
                  <a:gd name="T65"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536">
                    <a:moveTo>
                      <a:pt x="7" y="0"/>
                    </a:moveTo>
                    <a:lnTo>
                      <a:pt x="31" y="53"/>
                    </a:lnTo>
                    <a:lnTo>
                      <a:pt x="58" y="101"/>
                    </a:lnTo>
                    <a:lnTo>
                      <a:pt x="88" y="149"/>
                    </a:lnTo>
                    <a:lnTo>
                      <a:pt x="122" y="192"/>
                    </a:lnTo>
                    <a:lnTo>
                      <a:pt x="159" y="233"/>
                    </a:lnTo>
                    <a:lnTo>
                      <a:pt x="196" y="270"/>
                    </a:lnTo>
                    <a:lnTo>
                      <a:pt x="240" y="308"/>
                    </a:lnTo>
                    <a:lnTo>
                      <a:pt x="283" y="340"/>
                    </a:lnTo>
                    <a:lnTo>
                      <a:pt x="331" y="372"/>
                    </a:lnTo>
                    <a:lnTo>
                      <a:pt x="379" y="400"/>
                    </a:lnTo>
                    <a:lnTo>
                      <a:pt x="428" y="428"/>
                    </a:lnTo>
                    <a:lnTo>
                      <a:pt x="478" y="451"/>
                    </a:lnTo>
                    <a:lnTo>
                      <a:pt x="583" y="494"/>
                    </a:lnTo>
                    <a:lnTo>
                      <a:pt x="637" y="513"/>
                    </a:lnTo>
                    <a:lnTo>
                      <a:pt x="692" y="528"/>
                    </a:lnTo>
                    <a:lnTo>
                      <a:pt x="690" y="536"/>
                    </a:lnTo>
                    <a:lnTo>
                      <a:pt x="636" y="521"/>
                    </a:lnTo>
                    <a:lnTo>
                      <a:pt x="582" y="502"/>
                    </a:lnTo>
                    <a:lnTo>
                      <a:pt x="476" y="459"/>
                    </a:lnTo>
                    <a:lnTo>
                      <a:pt x="424" y="434"/>
                    </a:lnTo>
                    <a:lnTo>
                      <a:pt x="374" y="406"/>
                    </a:lnTo>
                    <a:lnTo>
                      <a:pt x="326" y="379"/>
                    </a:lnTo>
                    <a:lnTo>
                      <a:pt x="278" y="346"/>
                    </a:lnTo>
                    <a:lnTo>
                      <a:pt x="235" y="314"/>
                    </a:lnTo>
                    <a:lnTo>
                      <a:pt x="192" y="277"/>
                    </a:lnTo>
                    <a:lnTo>
                      <a:pt x="153" y="238"/>
                    </a:lnTo>
                    <a:lnTo>
                      <a:pt x="116" y="196"/>
                    </a:lnTo>
                    <a:lnTo>
                      <a:pt x="82" y="153"/>
                    </a:lnTo>
                    <a:lnTo>
                      <a:pt x="52" y="105"/>
                    </a:lnTo>
                    <a:lnTo>
                      <a:pt x="23" y="54"/>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78" name="Freeform 94"/>
              <p:cNvSpPr>
                <a:spLocks/>
              </p:cNvSpPr>
              <p:nvPr/>
            </p:nvSpPr>
            <p:spPr bwMode="auto">
              <a:xfrm>
                <a:off x="2057" y="2061"/>
                <a:ext cx="4" cy="4"/>
              </a:xfrm>
              <a:custGeom>
                <a:avLst/>
                <a:gdLst>
                  <a:gd name="T0" fmla="*/ 4 w 7"/>
                  <a:gd name="T1" fmla="*/ 0 h 8"/>
                  <a:gd name="T2" fmla="*/ 6 w 7"/>
                  <a:gd name="T3" fmla="*/ 2 h 8"/>
                  <a:gd name="T4" fmla="*/ 7 w 7"/>
                  <a:gd name="T5" fmla="*/ 3 h 8"/>
                  <a:gd name="T6" fmla="*/ 0 w 7"/>
                  <a:gd name="T7" fmla="*/ 5 h 8"/>
                  <a:gd name="T8" fmla="*/ 3 w 7"/>
                  <a:gd name="T9" fmla="*/ 8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lnTo>
                      <a:pt x="6" y="2"/>
                    </a:lnTo>
                    <a:lnTo>
                      <a:pt x="7" y="3"/>
                    </a:lnTo>
                    <a:lnTo>
                      <a:pt x="0" y="5"/>
                    </a:lnTo>
                    <a:lnTo>
                      <a:pt x="3"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79" name="Freeform 95"/>
              <p:cNvSpPr>
                <a:spLocks/>
              </p:cNvSpPr>
              <p:nvPr/>
            </p:nvSpPr>
            <p:spPr bwMode="auto">
              <a:xfrm>
                <a:off x="2402" y="2327"/>
                <a:ext cx="20" cy="11"/>
              </a:xfrm>
              <a:custGeom>
                <a:avLst/>
                <a:gdLst>
                  <a:gd name="T0" fmla="*/ 2 w 40"/>
                  <a:gd name="T1" fmla="*/ 0 h 23"/>
                  <a:gd name="T2" fmla="*/ 40 w 40"/>
                  <a:gd name="T3" fmla="*/ 16 h 23"/>
                  <a:gd name="T4" fmla="*/ 39 w 40"/>
                  <a:gd name="T5" fmla="*/ 23 h 23"/>
                  <a:gd name="T6" fmla="*/ 0 w 40"/>
                  <a:gd name="T7" fmla="*/ 8 h 23"/>
                  <a:gd name="T8" fmla="*/ 2 w 40"/>
                  <a:gd name="T9" fmla="*/ 0 h 23"/>
                </a:gdLst>
                <a:ahLst/>
                <a:cxnLst>
                  <a:cxn ang="0">
                    <a:pos x="T0" y="T1"/>
                  </a:cxn>
                  <a:cxn ang="0">
                    <a:pos x="T2" y="T3"/>
                  </a:cxn>
                  <a:cxn ang="0">
                    <a:pos x="T4" y="T5"/>
                  </a:cxn>
                  <a:cxn ang="0">
                    <a:pos x="T6" y="T7"/>
                  </a:cxn>
                  <a:cxn ang="0">
                    <a:pos x="T8" y="T9"/>
                  </a:cxn>
                </a:cxnLst>
                <a:rect l="0" t="0" r="r" b="b"/>
                <a:pathLst>
                  <a:path w="40" h="23">
                    <a:moveTo>
                      <a:pt x="2" y="0"/>
                    </a:moveTo>
                    <a:lnTo>
                      <a:pt x="40" y="16"/>
                    </a:lnTo>
                    <a:lnTo>
                      <a:pt x="39" y="23"/>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0" name="Freeform 96"/>
              <p:cNvSpPr>
                <a:spLocks/>
              </p:cNvSpPr>
              <p:nvPr/>
            </p:nvSpPr>
            <p:spPr bwMode="auto">
              <a:xfrm>
                <a:off x="2402" y="2327"/>
                <a:ext cx="1" cy="3"/>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1" name="Freeform 97"/>
              <p:cNvSpPr>
                <a:spLocks/>
              </p:cNvSpPr>
              <p:nvPr/>
            </p:nvSpPr>
            <p:spPr bwMode="auto">
              <a:xfrm>
                <a:off x="2421" y="2334"/>
                <a:ext cx="65" cy="29"/>
              </a:xfrm>
              <a:custGeom>
                <a:avLst/>
                <a:gdLst>
                  <a:gd name="T0" fmla="*/ 1 w 128"/>
                  <a:gd name="T1" fmla="*/ 0 h 57"/>
                  <a:gd name="T2" fmla="*/ 66 w 128"/>
                  <a:gd name="T3" fmla="*/ 26 h 57"/>
                  <a:gd name="T4" fmla="*/ 128 w 128"/>
                  <a:gd name="T5" fmla="*/ 49 h 57"/>
                  <a:gd name="T6" fmla="*/ 127 w 128"/>
                  <a:gd name="T7" fmla="*/ 57 h 57"/>
                  <a:gd name="T8" fmla="*/ 65 w 128"/>
                  <a:gd name="T9" fmla="*/ 34 h 57"/>
                  <a:gd name="T10" fmla="*/ 0 w 128"/>
                  <a:gd name="T11" fmla="*/ 7 h 57"/>
                  <a:gd name="T12" fmla="*/ 1 w 128"/>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28" h="57">
                    <a:moveTo>
                      <a:pt x="1" y="0"/>
                    </a:moveTo>
                    <a:lnTo>
                      <a:pt x="66" y="26"/>
                    </a:lnTo>
                    <a:lnTo>
                      <a:pt x="128" y="49"/>
                    </a:lnTo>
                    <a:lnTo>
                      <a:pt x="127" y="57"/>
                    </a:lnTo>
                    <a:lnTo>
                      <a:pt x="65" y="34"/>
                    </a:lnTo>
                    <a:lnTo>
                      <a:pt x="0"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2" name="Freeform 98"/>
              <p:cNvSpPr>
                <a:spLocks/>
              </p:cNvSpPr>
              <p:nvPr/>
            </p:nvSpPr>
            <p:spPr bwMode="auto">
              <a:xfrm>
                <a:off x="2421" y="2334"/>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lnTo>
                      <a:pt x="0"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3" name="Freeform 99"/>
              <p:cNvSpPr>
                <a:spLocks/>
              </p:cNvSpPr>
              <p:nvPr/>
            </p:nvSpPr>
            <p:spPr bwMode="auto">
              <a:xfrm>
                <a:off x="2485" y="2359"/>
                <a:ext cx="249" cy="86"/>
              </a:xfrm>
              <a:custGeom>
                <a:avLst/>
                <a:gdLst>
                  <a:gd name="T0" fmla="*/ 1 w 498"/>
                  <a:gd name="T1" fmla="*/ 0 h 171"/>
                  <a:gd name="T2" fmla="*/ 123 w 498"/>
                  <a:gd name="T3" fmla="*/ 43 h 171"/>
                  <a:gd name="T4" fmla="*/ 246 w 498"/>
                  <a:gd name="T5" fmla="*/ 88 h 171"/>
                  <a:gd name="T6" fmla="*/ 306 w 498"/>
                  <a:gd name="T7" fmla="*/ 111 h 171"/>
                  <a:gd name="T8" fmla="*/ 368 w 498"/>
                  <a:gd name="T9" fmla="*/ 131 h 171"/>
                  <a:gd name="T10" fmla="*/ 433 w 498"/>
                  <a:gd name="T11" fmla="*/ 148 h 171"/>
                  <a:gd name="T12" fmla="*/ 498 w 498"/>
                  <a:gd name="T13" fmla="*/ 164 h 171"/>
                  <a:gd name="T14" fmla="*/ 496 w 498"/>
                  <a:gd name="T15" fmla="*/ 171 h 171"/>
                  <a:gd name="T16" fmla="*/ 431 w 498"/>
                  <a:gd name="T17" fmla="*/ 156 h 171"/>
                  <a:gd name="T18" fmla="*/ 366 w 498"/>
                  <a:gd name="T19" fmla="*/ 139 h 171"/>
                  <a:gd name="T20" fmla="*/ 305 w 498"/>
                  <a:gd name="T21" fmla="*/ 119 h 171"/>
                  <a:gd name="T22" fmla="*/ 244 w 498"/>
                  <a:gd name="T23" fmla="*/ 96 h 171"/>
                  <a:gd name="T24" fmla="*/ 122 w 498"/>
                  <a:gd name="T25" fmla="*/ 51 h 171"/>
                  <a:gd name="T26" fmla="*/ 0 w 498"/>
                  <a:gd name="T27" fmla="*/ 8 h 171"/>
                  <a:gd name="T28" fmla="*/ 1 w 498"/>
                  <a:gd name="T2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8" h="171">
                    <a:moveTo>
                      <a:pt x="1" y="0"/>
                    </a:moveTo>
                    <a:lnTo>
                      <a:pt x="123" y="43"/>
                    </a:lnTo>
                    <a:lnTo>
                      <a:pt x="246" y="88"/>
                    </a:lnTo>
                    <a:lnTo>
                      <a:pt x="306" y="111"/>
                    </a:lnTo>
                    <a:lnTo>
                      <a:pt x="368" y="131"/>
                    </a:lnTo>
                    <a:lnTo>
                      <a:pt x="433" y="148"/>
                    </a:lnTo>
                    <a:lnTo>
                      <a:pt x="498" y="164"/>
                    </a:lnTo>
                    <a:lnTo>
                      <a:pt x="496" y="171"/>
                    </a:lnTo>
                    <a:lnTo>
                      <a:pt x="431" y="156"/>
                    </a:lnTo>
                    <a:lnTo>
                      <a:pt x="366" y="139"/>
                    </a:lnTo>
                    <a:lnTo>
                      <a:pt x="305" y="119"/>
                    </a:lnTo>
                    <a:lnTo>
                      <a:pt x="244" y="96"/>
                    </a:lnTo>
                    <a:lnTo>
                      <a:pt x="122" y="51"/>
                    </a:lnTo>
                    <a:lnTo>
                      <a:pt x="0" y="8"/>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4" name="Freeform 100"/>
              <p:cNvSpPr>
                <a:spLocks/>
              </p:cNvSpPr>
              <p:nvPr/>
            </p:nvSpPr>
            <p:spPr bwMode="auto">
              <a:xfrm>
                <a:off x="2485" y="2359"/>
                <a:ext cx="1" cy="4"/>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lnTo>
                      <a:pt x="1"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5" name="Freeform 101"/>
              <p:cNvSpPr>
                <a:spLocks/>
              </p:cNvSpPr>
              <p:nvPr/>
            </p:nvSpPr>
            <p:spPr bwMode="auto">
              <a:xfrm>
                <a:off x="2733" y="2415"/>
                <a:ext cx="109" cy="33"/>
              </a:xfrm>
              <a:custGeom>
                <a:avLst/>
                <a:gdLst>
                  <a:gd name="T0" fmla="*/ 2 w 219"/>
                  <a:gd name="T1" fmla="*/ 53 h 67"/>
                  <a:gd name="T2" fmla="*/ 30 w 219"/>
                  <a:gd name="T3" fmla="*/ 57 h 67"/>
                  <a:gd name="T4" fmla="*/ 59 w 219"/>
                  <a:gd name="T5" fmla="*/ 59 h 67"/>
                  <a:gd name="T6" fmla="*/ 87 w 219"/>
                  <a:gd name="T7" fmla="*/ 57 h 67"/>
                  <a:gd name="T8" fmla="*/ 117 w 219"/>
                  <a:gd name="T9" fmla="*/ 53 h 67"/>
                  <a:gd name="T10" fmla="*/ 144 w 219"/>
                  <a:gd name="T11" fmla="*/ 45 h 67"/>
                  <a:gd name="T12" fmla="*/ 168 w 219"/>
                  <a:gd name="T13" fmla="*/ 34 h 67"/>
                  <a:gd name="T14" fmla="*/ 192 w 219"/>
                  <a:gd name="T15" fmla="*/ 19 h 67"/>
                  <a:gd name="T16" fmla="*/ 214 w 219"/>
                  <a:gd name="T17" fmla="*/ 0 h 67"/>
                  <a:gd name="T18" fmla="*/ 219 w 219"/>
                  <a:gd name="T19" fmla="*/ 6 h 67"/>
                  <a:gd name="T20" fmla="*/ 197 w 219"/>
                  <a:gd name="T21" fmla="*/ 25 h 67"/>
                  <a:gd name="T22" fmla="*/ 172 w 219"/>
                  <a:gd name="T23" fmla="*/ 40 h 67"/>
                  <a:gd name="T24" fmla="*/ 146 w 219"/>
                  <a:gd name="T25" fmla="*/ 53 h 67"/>
                  <a:gd name="T26" fmla="*/ 118 w 219"/>
                  <a:gd name="T27" fmla="*/ 60 h 67"/>
                  <a:gd name="T28" fmla="*/ 87 w 219"/>
                  <a:gd name="T29" fmla="*/ 65 h 67"/>
                  <a:gd name="T30" fmla="*/ 59 w 219"/>
                  <a:gd name="T31" fmla="*/ 67 h 67"/>
                  <a:gd name="T32" fmla="*/ 30 w 219"/>
                  <a:gd name="T33" fmla="*/ 65 h 67"/>
                  <a:gd name="T34" fmla="*/ 0 w 219"/>
                  <a:gd name="T35" fmla="*/ 60 h 67"/>
                  <a:gd name="T36" fmla="*/ 2 w 219"/>
                  <a:gd name="T37"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67">
                    <a:moveTo>
                      <a:pt x="2" y="53"/>
                    </a:moveTo>
                    <a:lnTo>
                      <a:pt x="30" y="57"/>
                    </a:lnTo>
                    <a:lnTo>
                      <a:pt x="59" y="59"/>
                    </a:lnTo>
                    <a:lnTo>
                      <a:pt x="87" y="57"/>
                    </a:lnTo>
                    <a:lnTo>
                      <a:pt x="117" y="53"/>
                    </a:lnTo>
                    <a:lnTo>
                      <a:pt x="144" y="45"/>
                    </a:lnTo>
                    <a:lnTo>
                      <a:pt x="168" y="34"/>
                    </a:lnTo>
                    <a:lnTo>
                      <a:pt x="192" y="19"/>
                    </a:lnTo>
                    <a:lnTo>
                      <a:pt x="214" y="0"/>
                    </a:lnTo>
                    <a:lnTo>
                      <a:pt x="219" y="6"/>
                    </a:lnTo>
                    <a:lnTo>
                      <a:pt x="197" y="25"/>
                    </a:lnTo>
                    <a:lnTo>
                      <a:pt x="172" y="40"/>
                    </a:lnTo>
                    <a:lnTo>
                      <a:pt x="146" y="53"/>
                    </a:lnTo>
                    <a:lnTo>
                      <a:pt x="118" y="60"/>
                    </a:lnTo>
                    <a:lnTo>
                      <a:pt x="87" y="65"/>
                    </a:lnTo>
                    <a:lnTo>
                      <a:pt x="59" y="67"/>
                    </a:lnTo>
                    <a:lnTo>
                      <a:pt x="30" y="65"/>
                    </a:lnTo>
                    <a:lnTo>
                      <a:pt x="0" y="60"/>
                    </a:lnTo>
                    <a:lnTo>
                      <a:pt x="2"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6" name="Freeform 102"/>
              <p:cNvSpPr>
                <a:spLocks/>
              </p:cNvSpPr>
              <p:nvPr/>
            </p:nvSpPr>
            <p:spPr bwMode="auto">
              <a:xfrm>
                <a:off x="2733" y="2441"/>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7" name="Freeform 103"/>
              <p:cNvSpPr>
                <a:spLocks/>
              </p:cNvSpPr>
              <p:nvPr/>
            </p:nvSpPr>
            <p:spPr bwMode="auto">
              <a:xfrm>
                <a:off x="2840" y="2352"/>
                <a:ext cx="79" cy="66"/>
              </a:xfrm>
              <a:custGeom>
                <a:avLst/>
                <a:gdLst>
                  <a:gd name="T0" fmla="*/ 0 w 158"/>
                  <a:gd name="T1" fmla="*/ 125 h 131"/>
                  <a:gd name="T2" fmla="*/ 39 w 158"/>
                  <a:gd name="T3" fmla="*/ 94 h 131"/>
                  <a:gd name="T4" fmla="*/ 82 w 158"/>
                  <a:gd name="T5" fmla="*/ 65 h 131"/>
                  <a:gd name="T6" fmla="*/ 122 w 158"/>
                  <a:gd name="T7" fmla="*/ 36 h 131"/>
                  <a:gd name="T8" fmla="*/ 138 w 158"/>
                  <a:gd name="T9" fmla="*/ 20 h 131"/>
                  <a:gd name="T10" fmla="*/ 152 w 158"/>
                  <a:gd name="T11" fmla="*/ 0 h 131"/>
                  <a:gd name="T12" fmla="*/ 158 w 158"/>
                  <a:gd name="T13" fmla="*/ 5 h 131"/>
                  <a:gd name="T14" fmla="*/ 144 w 158"/>
                  <a:gd name="T15" fmla="*/ 25 h 131"/>
                  <a:gd name="T16" fmla="*/ 127 w 158"/>
                  <a:gd name="T17" fmla="*/ 42 h 131"/>
                  <a:gd name="T18" fmla="*/ 87 w 158"/>
                  <a:gd name="T19" fmla="*/ 71 h 131"/>
                  <a:gd name="T20" fmla="*/ 43 w 158"/>
                  <a:gd name="T21" fmla="*/ 100 h 131"/>
                  <a:gd name="T22" fmla="*/ 5 w 158"/>
                  <a:gd name="T23" fmla="*/ 131 h 131"/>
                  <a:gd name="T24" fmla="*/ 0 w 158"/>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1">
                    <a:moveTo>
                      <a:pt x="0" y="125"/>
                    </a:moveTo>
                    <a:lnTo>
                      <a:pt x="39" y="94"/>
                    </a:lnTo>
                    <a:lnTo>
                      <a:pt x="82" y="65"/>
                    </a:lnTo>
                    <a:lnTo>
                      <a:pt x="122" y="36"/>
                    </a:lnTo>
                    <a:lnTo>
                      <a:pt x="138" y="20"/>
                    </a:lnTo>
                    <a:lnTo>
                      <a:pt x="152" y="0"/>
                    </a:lnTo>
                    <a:lnTo>
                      <a:pt x="158" y="5"/>
                    </a:lnTo>
                    <a:lnTo>
                      <a:pt x="144" y="25"/>
                    </a:lnTo>
                    <a:lnTo>
                      <a:pt x="127" y="42"/>
                    </a:lnTo>
                    <a:lnTo>
                      <a:pt x="87" y="71"/>
                    </a:lnTo>
                    <a:lnTo>
                      <a:pt x="43" y="100"/>
                    </a:lnTo>
                    <a:lnTo>
                      <a:pt x="5" y="131"/>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8" name="Freeform 104"/>
              <p:cNvSpPr>
                <a:spLocks/>
              </p:cNvSpPr>
              <p:nvPr/>
            </p:nvSpPr>
            <p:spPr bwMode="auto">
              <a:xfrm>
                <a:off x="2840" y="2415"/>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89" name="Freeform 105"/>
              <p:cNvSpPr>
                <a:spLocks/>
              </p:cNvSpPr>
              <p:nvPr/>
            </p:nvSpPr>
            <p:spPr bwMode="auto">
              <a:xfrm>
                <a:off x="2916" y="2121"/>
                <a:ext cx="38" cy="233"/>
              </a:xfrm>
              <a:custGeom>
                <a:avLst/>
                <a:gdLst>
                  <a:gd name="T0" fmla="*/ 0 w 76"/>
                  <a:gd name="T1" fmla="*/ 461 h 466"/>
                  <a:gd name="T2" fmla="*/ 23 w 76"/>
                  <a:gd name="T3" fmla="*/ 407 h 466"/>
                  <a:gd name="T4" fmla="*/ 41 w 76"/>
                  <a:gd name="T5" fmla="*/ 350 h 466"/>
                  <a:gd name="T6" fmla="*/ 54 w 76"/>
                  <a:gd name="T7" fmla="*/ 293 h 466"/>
                  <a:gd name="T8" fmla="*/ 62 w 76"/>
                  <a:gd name="T9" fmla="*/ 236 h 466"/>
                  <a:gd name="T10" fmla="*/ 66 w 76"/>
                  <a:gd name="T11" fmla="*/ 179 h 466"/>
                  <a:gd name="T12" fmla="*/ 69 w 76"/>
                  <a:gd name="T13" fmla="*/ 119 h 466"/>
                  <a:gd name="T14" fmla="*/ 68 w 76"/>
                  <a:gd name="T15" fmla="*/ 0 h 466"/>
                  <a:gd name="T16" fmla="*/ 76 w 76"/>
                  <a:gd name="T17" fmla="*/ 0 h 466"/>
                  <a:gd name="T18" fmla="*/ 76 w 76"/>
                  <a:gd name="T19" fmla="*/ 119 h 466"/>
                  <a:gd name="T20" fmla="*/ 72 w 76"/>
                  <a:gd name="T21" fmla="*/ 179 h 466"/>
                  <a:gd name="T22" fmla="*/ 68 w 76"/>
                  <a:gd name="T23" fmla="*/ 239 h 466"/>
                  <a:gd name="T24" fmla="*/ 60 w 76"/>
                  <a:gd name="T25" fmla="*/ 296 h 466"/>
                  <a:gd name="T26" fmla="*/ 48 w 76"/>
                  <a:gd name="T27" fmla="*/ 353 h 466"/>
                  <a:gd name="T28" fmla="*/ 29 w 76"/>
                  <a:gd name="T29" fmla="*/ 412 h 466"/>
                  <a:gd name="T30" fmla="*/ 6 w 76"/>
                  <a:gd name="T31" fmla="*/ 466 h 466"/>
                  <a:gd name="T32" fmla="*/ 0 w 76"/>
                  <a:gd name="T33" fmla="*/ 46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66">
                    <a:moveTo>
                      <a:pt x="0" y="461"/>
                    </a:moveTo>
                    <a:lnTo>
                      <a:pt x="23" y="407"/>
                    </a:lnTo>
                    <a:lnTo>
                      <a:pt x="41" y="350"/>
                    </a:lnTo>
                    <a:lnTo>
                      <a:pt x="54" y="293"/>
                    </a:lnTo>
                    <a:lnTo>
                      <a:pt x="62" y="236"/>
                    </a:lnTo>
                    <a:lnTo>
                      <a:pt x="66" y="179"/>
                    </a:lnTo>
                    <a:lnTo>
                      <a:pt x="69" y="119"/>
                    </a:lnTo>
                    <a:lnTo>
                      <a:pt x="68" y="0"/>
                    </a:lnTo>
                    <a:lnTo>
                      <a:pt x="76" y="0"/>
                    </a:lnTo>
                    <a:lnTo>
                      <a:pt x="76" y="119"/>
                    </a:lnTo>
                    <a:lnTo>
                      <a:pt x="72" y="179"/>
                    </a:lnTo>
                    <a:lnTo>
                      <a:pt x="68" y="239"/>
                    </a:lnTo>
                    <a:lnTo>
                      <a:pt x="60" y="296"/>
                    </a:lnTo>
                    <a:lnTo>
                      <a:pt x="48" y="353"/>
                    </a:lnTo>
                    <a:lnTo>
                      <a:pt x="29" y="412"/>
                    </a:lnTo>
                    <a:lnTo>
                      <a:pt x="6" y="466"/>
                    </a:lnTo>
                    <a:lnTo>
                      <a:pt x="0"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0" name="Freeform 106"/>
              <p:cNvSpPr>
                <a:spLocks/>
              </p:cNvSpPr>
              <p:nvPr/>
            </p:nvSpPr>
            <p:spPr bwMode="auto">
              <a:xfrm>
                <a:off x="2916" y="2352"/>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1" name="Freeform 107"/>
              <p:cNvSpPr>
                <a:spLocks/>
              </p:cNvSpPr>
              <p:nvPr/>
            </p:nvSpPr>
            <p:spPr bwMode="auto">
              <a:xfrm>
                <a:off x="2646" y="1641"/>
                <a:ext cx="308" cy="480"/>
              </a:xfrm>
              <a:custGeom>
                <a:avLst/>
                <a:gdLst>
                  <a:gd name="T0" fmla="*/ 609 w 616"/>
                  <a:gd name="T1" fmla="*/ 962 h 962"/>
                  <a:gd name="T2" fmla="*/ 608 w 616"/>
                  <a:gd name="T3" fmla="*/ 886 h 962"/>
                  <a:gd name="T4" fmla="*/ 600 w 616"/>
                  <a:gd name="T5" fmla="*/ 809 h 962"/>
                  <a:gd name="T6" fmla="*/ 588 w 616"/>
                  <a:gd name="T7" fmla="*/ 735 h 962"/>
                  <a:gd name="T8" fmla="*/ 571 w 616"/>
                  <a:gd name="T9" fmla="*/ 661 h 962"/>
                  <a:gd name="T10" fmla="*/ 549 w 616"/>
                  <a:gd name="T11" fmla="*/ 588 h 962"/>
                  <a:gd name="T12" fmla="*/ 523 w 616"/>
                  <a:gd name="T13" fmla="*/ 517 h 962"/>
                  <a:gd name="T14" fmla="*/ 490 w 616"/>
                  <a:gd name="T15" fmla="*/ 449 h 962"/>
                  <a:gd name="T16" fmla="*/ 473 w 616"/>
                  <a:gd name="T17" fmla="*/ 417 h 962"/>
                  <a:gd name="T18" fmla="*/ 455 w 616"/>
                  <a:gd name="T19" fmla="*/ 383 h 962"/>
                  <a:gd name="T20" fmla="*/ 434 w 616"/>
                  <a:gd name="T21" fmla="*/ 352 h 962"/>
                  <a:gd name="T22" fmla="*/ 413 w 616"/>
                  <a:gd name="T23" fmla="*/ 321 h 962"/>
                  <a:gd name="T24" fmla="*/ 391 w 616"/>
                  <a:gd name="T25" fmla="*/ 290 h 962"/>
                  <a:gd name="T26" fmla="*/ 368 w 616"/>
                  <a:gd name="T27" fmla="*/ 261 h 962"/>
                  <a:gd name="T28" fmla="*/ 317 w 616"/>
                  <a:gd name="T29" fmla="*/ 205 h 962"/>
                  <a:gd name="T30" fmla="*/ 263 w 616"/>
                  <a:gd name="T31" fmla="*/ 154 h 962"/>
                  <a:gd name="T32" fmla="*/ 204 w 616"/>
                  <a:gd name="T33" fmla="*/ 110 h 962"/>
                  <a:gd name="T34" fmla="*/ 139 w 616"/>
                  <a:gd name="T35" fmla="*/ 68 h 962"/>
                  <a:gd name="T36" fmla="*/ 106 w 616"/>
                  <a:gd name="T37" fmla="*/ 51 h 962"/>
                  <a:gd name="T38" fmla="*/ 71 w 616"/>
                  <a:gd name="T39" fmla="*/ 34 h 962"/>
                  <a:gd name="T40" fmla="*/ 37 w 616"/>
                  <a:gd name="T41" fmla="*/ 19 h 962"/>
                  <a:gd name="T42" fmla="*/ 0 w 616"/>
                  <a:gd name="T43" fmla="*/ 6 h 962"/>
                  <a:gd name="T44" fmla="*/ 3 w 616"/>
                  <a:gd name="T45" fmla="*/ 0 h 962"/>
                  <a:gd name="T46" fmla="*/ 40 w 616"/>
                  <a:gd name="T47" fmla="*/ 12 h 962"/>
                  <a:gd name="T48" fmla="*/ 75 w 616"/>
                  <a:gd name="T49" fmla="*/ 28 h 962"/>
                  <a:gd name="T50" fmla="*/ 111 w 616"/>
                  <a:gd name="T51" fmla="*/ 45 h 962"/>
                  <a:gd name="T52" fmla="*/ 143 w 616"/>
                  <a:gd name="T53" fmla="*/ 62 h 962"/>
                  <a:gd name="T54" fmla="*/ 208 w 616"/>
                  <a:gd name="T55" fmla="*/ 103 h 962"/>
                  <a:gd name="T56" fmla="*/ 267 w 616"/>
                  <a:gd name="T57" fmla="*/ 148 h 962"/>
                  <a:gd name="T58" fmla="*/ 321 w 616"/>
                  <a:gd name="T59" fmla="*/ 199 h 962"/>
                  <a:gd name="T60" fmla="*/ 373 w 616"/>
                  <a:gd name="T61" fmla="*/ 255 h 962"/>
                  <a:gd name="T62" fmla="*/ 396 w 616"/>
                  <a:gd name="T63" fmla="*/ 284 h 962"/>
                  <a:gd name="T64" fmla="*/ 419 w 616"/>
                  <a:gd name="T65" fmla="*/ 316 h 962"/>
                  <a:gd name="T66" fmla="*/ 441 w 616"/>
                  <a:gd name="T67" fmla="*/ 347 h 962"/>
                  <a:gd name="T68" fmla="*/ 461 w 616"/>
                  <a:gd name="T69" fmla="*/ 378 h 962"/>
                  <a:gd name="T70" fmla="*/ 479 w 616"/>
                  <a:gd name="T71" fmla="*/ 412 h 962"/>
                  <a:gd name="T72" fmla="*/ 496 w 616"/>
                  <a:gd name="T73" fmla="*/ 445 h 962"/>
                  <a:gd name="T74" fmla="*/ 529 w 616"/>
                  <a:gd name="T75" fmla="*/ 514 h 962"/>
                  <a:gd name="T76" fmla="*/ 555 w 616"/>
                  <a:gd name="T77" fmla="*/ 585 h 962"/>
                  <a:gd name="T78" fmla="*/ 577 w 616"/>
                  <a:gd name="T79" fmla="*/ 658 h 962"/>
                  <a:gd name="T80" fmla="*/ 594 w 616"/>
                  <a:gd name="T81" fmla="*/ 735 h 962"/>
                  <a:gd name="T82" fmla="*/ 606 w 616"/>
                  <a:gd name="T83" fmla="*/ 809 h 962"/>
                  <a:gd name="T84" fmla="*/ 614 w 616"/>
                  <a:gd name="T85" fmla="*/ 886 h 962"/>
                  <a:gd name="T86" fmla="*/ 616 w 616"/>
                  <a:gd name="T87" fmla="*/ 962 h 962"/>
                  <a:gd name="T88" fmla="*/ 609 w 616"/>
                  <a:gd name="T89" fmla="*/ 962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62">
                    <a:moveTo>
                      <a:pt x="609" y="962"/>
                    </a:moveTo>
                    <a:lnTo>
                      <a:pt x="608" y="886"/>
                    </a:lnTo>
                    <a:lnTo>
                      <a:pt x="600" y="809"/>
                    </a:lnTo>
                    <a:lnTo>
                      <a:pt x="588" y="735"/>
                    </a:lnTo>
                    <a:lnTo>
                      <a:pt x="571" y="661"/>
                    </a:lnTo>
                    <a:lnTo>
                      <a:pt x="549" y="588"/>
                    </a:lnTo>
                    <a:lnTo>
                      <a:pt x="523" y="517"/>
                    </a:lnTo>
                    <a:lnTo>
                      <a:pt x="490" y="449"/>
                    </a:lnTo>
                    <a:lnTo>
                      <a:pt x="473" y="417"/>
                    </a:lnTo>
                    <a:lnTo>
                      <a:pt x="455" y="383"/>
                    </a:lnTo>
                    <a:lnTo>
                      <a:pt x="434" y="352"/>
                    </a:lnTo>
                    <a:lnTo>
                      <a:pt x="413" y="321"/>
                    </a:lnTo>
                    <a:lnTo>
                      <a:pt x="391" y="290"/>
                    </a:lnTo>
                    <a:lnTo>
                      <a:pt x="368" y="261"/>
                    </a:lnTo>
                    <a:lnTo>
                      <a:pt x="317" y="205"/>
                    </a:lnTo>
                    <a:lnTo>
                      <a:pt x="263" y="154"/>
                    </a:lnTo>
                    <a:lnTo>
                      <a:pt x="204" y="110"/>
                    </a:lnTo>
                    <a:lnTo>
                      <a:pt x="139" y="68"/>
                    </a:lnTo>
                    <a:lnTo>
                      <a:pt x="106" y="51"/>
                    </a:lnTo>
                    <a:lnTo>
                      <a:pt x="71" y="34"/>
                    </a:lnTo>
                    <a:lnTo>
                      <a:pt x="37" y="19"/>
                    </a:lnTo>
                    <a:lnTo>
                      <a:pt x="0" y="6"/>
                    </a:lnTo>
                    <a:lnTo>
                      <a:pt x="3" y="0"/>
                    </a:lnTo>
                    <a:lnTo>
                      <a:pt x="40" y="12"/>
                    </a:lnTo>
                    <a:lnTo>
                      <a:pt x="75" y="28"/>
                    </a:lnTo>
                    <a:lnTo>
                      <a:pt x="111" y="45"/>
                    </a:lnTo>
                    <a:lnTo>
                      <a:pt x="143" y="62"/>
                    </a:lnTo>
                    <a:lnTo>
                      <a:pt x="208" y="103"/>
                    </a:lnTo>
                    <a:lnTo>
                      <a:pt x="267" y="148"/>
                    </a:lnTo>
                    <a:lnTo>
                      <a:pt x="321" y="199"/>
                    </a:lnTo>
                    <a:lnTo>
                      <a:pt x="373" y="255"/>
                    </a:lnTo>
                    <a:lnTo>
                      <a:pt x="396" y="284"/>
                    </a:lnTo>
                    <a:lnTo>
                      <a:pt x="419" y="316"/>
                    </a:lnTo>
                    <a:lnTo>
                      <a:pt x="441" y="347"/>
                    </a:lnTo>
                    <a:lnTo>
                      <a:pt x="461" y="378"/>
                    </a:lnTo>
                    <a:lnTo>
                      <a:pt x="479" y="412"/>
                    </a:lnTo>
                    <a:lnTo>
                      <a:pt x="496" y="445"/>
                    </a:lnTo>
                    <a:lnTo>
                      <a:pt x="529" y="514"/>
                    </a:lnTo>
                    <a:lnTo>
                      <a:pt x="555" y="585"/>
                    </a:lnTo>
                    <a:lnTo>
                      <a:pt x="577" y="658"/>
                    </a:lnTo>
                    <a:lnTo>
                      <a:pt x="594" y="735"/>
                    </a:lnTo>
                    <a:lnTo>
                      <a:pt x="606" y="809"/>
                    </a:lnTo>
                    <a:lnTo>
                      <a:pt x="614" y="886"/>
                    </a:lnTo>
                    <a:lnTo>
                      <a:pt x="616" y="962"/>
                    </a:lnTo>
                    <a:lnTo>
                      <a:pt x="609" y="9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2" name="Freeform 108"/>
              <p:cNvSpPr>
                <a:spLocks/>
              </p:cNvSpPr>
              <p:nvPr/>
            </p:nvSpPr>
            <p:spPr bwMode="auto">
              <a:xfrm>
                <a:off x="2950" y="2121"/>
                <a:ext cx="4" cy="1"/>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3" name="Freeform 109"/>
              <p:cNvSpPr>
                <a:spLocks/>
              </p:cNvSpPr>
              <p:nvPr/>
            </p:nvSpPr>
            <p:spPr bwMode="auto">
              <a:xfrm>
                <a:off x="2401" y="1641"/>
                <a:ext cx="246" cy="42"/>
              </a:xfrm>
              <a:custGeom>
                <a:avLst/>
                <a:gdLst>
                  <a:gd name="T0" fmla="*/ 493 w 493"/>
                  <a:gd name="T1" fmla="*/ 6 h 85"/>
                  <a:gd name="T2" fmla="*/ 468 w 493"/>
                  <a:gd name="T3" fmla="*/ 26 h 85"/>
                  <a:gd name="T4" fmla="*/ 440 w 493"/>
                  <a:gd name="T5" fmla="*/ 42 h 85"/>
                  <a:gd name="T6" fmla="*/ 412 w 493"/>
                  <a:gd name="T7" fmla="*/ 56 h 85"/>
                  <a:gd name="T8" fmla="*/ 383 w 493"/>
                  <a:gd name="T9" fmla="*/ 66 h 85"/>
                  <a:gd name="T10" fmla="*/ 321 w 493"/>
                  <a:gd name="T11" fmla="*/ 80 h 85"/>
                  <a:gd name="T12" fmla="*/ 256 w 493"/>
                  <a:gd name="T13" fmla="*/ 85 h 85"/>
                  <a:gd name="T14" fmla="*/ 192 w 493"/>
                  <a:gd name="T15" fmla="*/ 82 h 85"/>
                  <a:gd name="T16" fmla="*/ 127 w 493"/>
                  <a:gd name="T17" fmla="*/ 76 h 85"/>
                  <a:gd name="T18" fmla="*/ 62 w 493"/>
                  <a:gd name="T19" fmla="*/ 66 h 85"/>
                  <a:gd name="T20" fmla="*/ 0 w 493"/>
                  <a:gd name="T21" fmla="*/ 57 h 85"/>
                  <a:gd name="T22" fmla="*/ 0 w 493"/>
                  <a:gd name="T23" fmla="*/ 51 h 85"/>
                  <a:gd name="T24" fmla="*/ 62 w 493"/>
                  <a:gd name="T25" fmla="*/ 60 h 85"/>
                  <a:gd name="T26" fmla="*/ 127 w 493"/>
                  <a:gd name="T27" fmla="*/ 70 h 85"/>
                  <a:gd name="T28" fmla="*/ 192 w 493"/>
                  <a:gd name="T29" fmla="*/ 76 h 85"/>
                  <a:gd name="T30" fmla="*/ 256 w 493"/>
                  <a:gd name="T31" fmla="*/ 79 h 85"/>
                  <a:gd name="T32" fmla="*/ 318 w 493"/>
                  <a:gd name="T33" fmla="*/ 74 h 85"/>
                  <a:gd name="T34" fmla="*/ 380 w 493"/>
                  <a:gd name="T35" fmla="*/ 60 h 85"/>
                  <a:gd name="T36" fmla="*/ 408 w 493"/>
                  <a:gd name="T37" fmla="*/ 49 h 85"/>
                  <a:gd name="T38" fmla="*/ 435 w 493"/>
                  <a:gd name="T39" fmla="*/ 36 h 85"/>
                  <a:gd name="T40" fmla="*/ 463 w 493"/>
                  <a:gd name="T41" fmla="*/ 20 h 85"/>
                  <a:gd name="T42" fmla="*/ 488 w 493"/>
                  <a:gd name="T43" fmla="*/ 0 h 85"/>
                  <a:gd name="T44" fmla="*/ 493 w 493"/>
                  <a:gd name="T4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3" h="85">
                    <a:moveTo>
                      <a:pt x="493" y="6"/>
                    </a:moveTo>
                    <a:lnTo>
                      <a:pt x="468" y="26"/>
                    </a:lnTo>
                    <a:lnTo>
                      <a:pt x="440" y="42"/>
                    </a:lnTo>
                    <a:lnTo>
                      <a:pt x="412" y="56"/>
                    </a:lnTo>
                    <a:lnTo>
                      <a:pt x="383" y="66"/>
                    </a:lnTo>
                    <a:lnTo>
                      <a:pt x="321" y="80"/>
                    </a:lnTo>
                    <a:lnTo>
                      <a:pt x="256" y="85"/>
                    </a:lnTo>
                    <a:lnTo>
                      <a:pt x="192" y="82"/>
                    </a:lnTo>
                    <a:lnTo>
                      <a:pt x="127" y="76"/>
                    </a:lnTo>
                    <a:lnTo>
                      <a:pt x="62" y="66"/>
                    </a:lnTo>
                    <a:lnTo>
                      <a:pt x="0" y="57"/>
                    </a:lnTo>
                    <a:lnTo>
                      <a:pt x="0" y="51"/>
                    </a:lnTo>
                    <a:lnTo>
                      <a:pt x="62" y="60"/>
                    </a:lnTo>
                    <a:lnTo>
                      <a:pt x="127" y="70"/>
                    </a:lnTo>
                    <a:lnTo>
                      <a:pt x="192" y="76"/>
                    </a:lnTo>
                    <a:lnTo>
                      <a:pt x="256" y="79"/>
                    </a:lnTo>
                    <a:lnTo>
                      <a:pt x="318" y="74"/>
                    </a:lnTo>
                    <a:lnTo>
                      <a:pt x="380" y="60"/>
                    </a:lnTo>
                    <a:lnTo>
                      <a:pt x="408" y="49"/>
                    </a:lnTo>
                    <a:lnTo>
                      <a:pt x="435" y="36"/>
                    </a:lnTo>
                    <a:lnTo>
                      <a:pt x="463" y="20"/>
                    </a:lnTo>
                    <a:lnTo>
                      <a:pt x="488" y="0"/>
                    </a:lnTo>
                    <a:lnTo>
                      <a:pt x="49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4" name="Freeform 110"/>
              <p:cNvSpPr>
                <a:spLocks/>
              </p:cNvSpPr>
              <p:nvPr/>
            </p:nvSpPr>
            <p:spPr bwMode="auto">
              <a:xfrm>
                <a:off x="2645" y="1640"/>
                <a:ext cx="2" cy="4"/>
              </a:xfrm>
              <a:custGeom>
                <a:avLst/>
                <a:gdLst>
                  <a:gd name="T0" fmla="*/ 5 w 5"/>
                  <a:gd name="T1" fmla="*/ 1 h 7"/>
                  <a:gd name="T2" fmla="*/ 2 w 5"/>
                  <a:gd name="T3" fmla="*/ 0 h 7"/>
                  <a:gd name="T4" fmla="*/ 0 w 5"/>
                  <a:gd name="T5" fmla="*/ 1 h 7"/>
                  <a:gd name="T6" fmla="*/ 5 w 5"/>
                  <a:gd name="T7" fmla="*/ 7 h 7"/>
                  <a:gd name="T8" fmla="*/ 2 w 5"/>
                  <a:gd name="T9" fmla="*/ 7 h 7"/>
                  <a:gd name="T10" fmla="*/ 5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5" y="1"/>
                    </a:moveTo>
                    <a:lnTo>
                      <a:pt x="2" y="0"/>
                    </a:lnTo>
                    <a:lnTo>
                      <a:pt x="0" y="1"/>
                    </a:lnTo>
                    <a:lnTo>
                      <a:pt x="5" y="7"/>
                    </a:lnTo>
                    <a:lnTo>
                      <a:pt x="2" y="7"/>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5" name="Freeform 111"/>
              <p:cNvSpPr>
                <a:spLocks/>
              </p:cNvSpPr>
              <p:nvPr/>
            </p:nvSpPr>
            <p:spPr bwMode="auto">
              <a:xfrm>
                <a:off x="2298" y="1651"/>
                <a:ext cx="104" cy="18"/>
              </a:xfrm>
              <a:custGeom>
                <a:avLst/>
                <a:gdLst>
                  <a:gd name="T0" fmla="*/ 204 w 207"/>
                  <a:gd name="T1" fmla="*/ 35 h 35"/>
                  <a:gd name="T2" fmla="*/ 153 w 207"/>
                  <a:gd name="T3" fmla="*/ 24 h 35"/>
                  <a:gd name="T4" fmla="*/ 102 w 207"/>
                  <a:gd name="T5" fmla="*/ 10 h 35"/>
                  <a:gd name="T6" fmla="*/ 79 w 207"/>
                  <a:gd name="T7" fmla="*/ 7 h 35"/>
                  <a:gd name="T8" fmla="*/ 52 w 207"/>
                  <a:gd name="T9" fmla="*/ 6 h 35"/>
                  <a:gd name="T10" fmla="*/ 29 w 207"/>
                  <a:gd name="T11" fmla="*/ 10 h 35"/>
                  <a:gd name="T12" fmla="*/ 4 w 207"/>
                  <a:gd name="T13" fmla="*/ 20 h 35"/>
                  <a:gd name="T14" fmla="*/ 0 w 207"/>
                  <a:gd name="T15" fmla="*/ 14 h 35"/>
                  <a:gd name="T16" fmla="*/ 26 w 207"/>
                  <a:gd name="T17" fmla="*/ 4 h 35"/>
                  <a:gd name="T18" fmla="*/ 52 w 207"/>
                  <a:gd name="T19" fmla="*/ 0 h 35"/>
                  <a:gd name="T20" fmla="*/ 79 w 207"/>
                  <a:gd name="T21" fmla="*/ 1 h 35"/>
                  <a:gd name="T22" fmla="*/ 105 w 207"/>
                  <a:gd name="T23" fmla="*/ 4 h 35"/>
                  <a:gd name="T24" fmla="*/ 156 w 207"/>
                  <a:gd name="T25" fmla="*/ 18 h 35"/>
                  <a:gd name="T26" fmla="*/ 207 w 207"/>
                  <a:gd name="T27" fmla="*/ 29 h 35"/>
                  <a:gd name="T28" fmla="*/ 204 w 207"/>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5">
                    <a:moveTo>
                      <a:pt x="204" y="35"/>
                    </a:moveTo>
                    <a:lnTo>
                      <a:pt x="153" y="24"/>
                    </a:lnTo>
                    <a:lnTo>
                      <a:pt x="102" y="10"/>
                    </a:lnTo>
                    <a:lnTo>
                      <a:pt x="79" y="7"/>
                    </a:lnTo>
                    <a:lnTo>
                      <a:pt x="52" y="6"/>
                    </a:lnTo>
                    <a:lnTo>
                      <a:pt x="29" y="10"/>
                    </a:lnTo>
                    <a:lnTo>
                      <a:pt x="4" y="20"/>
                    </a:lnTo>
                    <a:lnTo>
                      <a:pt x="0" y="14"/>
                    </a:lnTo>
                    <a:lnTo>
                      <a:pt x="26" y="4"/>
                    </a:lnTo>
                    <a:lnTo>
                      <a:pt x="52" y="0"/>
                    </a:lnTo>
                    <a:lnTo>
                      <a:pt x="79" y="1"/>
                    </a:lnTo>
                    <a:lnTo>
                      <a:pt x="105" y="4"/>
                    </a:lnTo>
                    <a:lnTo>
                      <a:pt x="156" y="18"/>
                    </a:lnTo>
                    <a:lnTo>
                      <a:pt x="207" y="29"/>
                    </a:lnTo>
                    <a:lnTo>
                      <a:pt x="204"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6" name="Freeform 112"/>
              <p:cNvSpPr>
                <a:spLocks/>
              </p:cNvSpPr>
              <p:nvPr/>
            </p:nvSpPr>
            <p:spPr bwMode="auto">
              <a:xfrm>
                <a:off x="2400" y="1666"/>
                <a:ext cx="2" cy="3"/>
              </a:xfrm>
              <a:custGeom>
                <a:avLst/>
                <a:gdLst>
                  <a:gd name="T0" fmla="*/ 1 w 3"/>
                  <a:gd name="T1" fmla="*/ 6 h 6"/>
                  <a:gd name="T2" fmla="*/ 0 w 3"/>
                  <a:gd name="T3" fmla="*/ 6 h 6"/>
                  <a:gd name="T4" fmla="*/ 3 w 3"/>
                  <a:gd name="T5" fmla="*/ 0 h 6"/>
                  <a:gd name="T6" fmla="*/ 1 w 3"/>
                  <a:gd name="T7" fmla="*/ 0 h 6"/>
                  <a:gd name="T8" fmla="*/ 1 w 3"/>
                  <a:gd name="T9" fmla="*/ 6 h 6"/>
                </a:gdLst>
                <a:ahLst/>
                <a:cxnLst>
                  <a:cxn ang="0">
                    <a:pos x="T0" y="T1"/>
                  </a:cxn>
                  <a:cxn ang="0">
                    <a:pos x="T2" y="T3"/>
                  </a:cxn>
                  <a:cxn ang="0">
                    <a:pos x="T4" y="T5"/>
                  </a:cxn>
                  <a:cxn ang="0">
                    <a:pos x="T6" y="T7"/>
                  </a:cxn>
                  <a:cxn ang="0">
                    <a:pos x="T8" y="T9"/>
                  </a:cxn>
                </a:cxnLst>
                <a:rect l="0" t="0" r="r" b="b"/>
                <a:pathLst>
                  <a:path w="3" h="6">
                    <a:moveTo>
                      <a:pt x="1" y="6"/>
                    </a:moveTo>
                    <a:lnTo>
                      <a:pt x="0" y="6"/>
                    </a:lnTo>
                    <a:lnTo>
                      <a:pt x="3" y="0"/>
                    </a:lnTo>
                    <a:lnTo>
                      <a:pt x="1"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7" name="Freeform 113"/>
              <p:cNvSpPr>
                <a:spLocks/>
              </p:cNvSpPr>
              <p:nvPr/>
            </p:nvSpPr>
            <p:spPr bwMode="auto">
              <a:xfrm>
                <a:off x="2213" y="1658"/>
                <a:ext cx="88" cy="61"/>
              </a:xfrm>
              <a:custGeom>
                <a:avLst/>
                <a:gdLst>
                  <a:gd name="T0" fmla="*/ 175 w 175"/>
                  <a:gd name="T1" fmla="*/ 6 h 122"/>
                  <a:gd name="T2" fmla="*/ 78 w 175"/>
                  <a:gd name="T3" fmla="*/ 54 h 122"/>
                  <a:gd name="T4" fmla="*/ 36 w 175"/>
                  <a:gd name="T5" fmla="*/ 83 h 122"/>
                  <a:gd name="T6" fmla="*/ 28 w 175"/>
                  <a:gd name="T7" fmla="*/ 92 h 122"/>
                  <a:gd name="T8" fmla="*/ 20 w 175"/>
                  <a:gd name="T9" fmla="*/ 101 h 122"/>
                  <a:gd name="T10" fmla="*/ 7 w 175"/>
                  <a:gd name="T11" fmla="*/ 122 h 122"/>
                  <a:gd name="T12" fmla="*/ 0 w 175"/>
                  <a:gd name="T13" fmla="*/ 117 h 122"/>
                  <a:gd name="T14" fmla="*/ 14 w 175"/>
                  <a:gd name="T15" fmla="*/ 97 h 122"/>
                  <a:gd name="T16" fmla="*/ 22 w 175"/>
                  <a:gd name="T17" fmla="*/ 88 h 122"/>
                  <a:gd name="T18" fmla="*/ 31 w 175"/>
                  <a:gd name="T19" fmla="*/ 77 h 122"/>
                  <a:gd name="T20" fmla="*/ 73 w 175"/>
                  <a:gd name="T21" fmla="*/ 47 h 122"/>
                  <a:gd name="T22" fmla="*/ 171 w 175"/>
                  <a:gd name="T23" fmla="*/ 0 h 122"/>
                  <a:gd name="T24" fmla="*/ 175 w 175"/>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122">
                    <a:moveTo>
                      <a:pt x="175" y="6"/>
                    </a:moveTo>
                    <a:lnTo>
                      <a:pt x="78" y="54"/>
                    </a:lnTo>
                    <a:lnTo>
                      <a:pt x="36" y="83"/>
                    </a:lnTo>
                    <a:lnTo>
                      <a:pt x="28" y="92"/>
                    </a:lnTo>
                    <a:lnTo>
                      <a:pt x="20" y="101"/>
                    </a:lnTo>
                    <a:lnTo>
                      <a:pt x="7" y="122"/>
                    </a:lnTo>
                    <a:lnTo>
                      <a:pt x="0" y="117"/>
                    </a:lnTo>
                    <a:lnTo>
                      <a:pt x="14" y="97"/>
                    </a:lnTo>
                    <a:lnTo>
                      <a:pt x="22" y="88"/>
                    </a:lnTo>
                    <a:lnTo>
                      <a:pt x="31" y="77"/>
                    </a:lnTo>
                    <a:lnTo>
                      <a:pt x="73" y="47"/>
                    </a:lnTo>
                    <a:lnTo>
                      <a:pt x="171" y="0"/>
                    </a:lnTo>
                    <a:lnTo>
                      <a:pt x="17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8" name="Freeform 114"/>
              <p:cNvSpPr>
                <a:spLocks/>
              </p:cNvSpPr>
              <p:nvPr/>
            </p:nvSpPr>
            <p:spPr bwMode="auto">
              <a:xfrm>
                <a:off x="2298" y="1658"/>
                <a:ext cx="3"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899" name="Freeform 115"/>
              <p:cNvSpPr>
                <a:spLocks/>
              </p:cNvSpPr>
              <p:nvPr/>
            </p:nvSpPr>
            <p:spPr bwMode="auto">
              <a:xfrm>
                <a:off x="2127" y="1717"/>
                <a:ext cx="89" cy="133"/>
              </a:xfrm>
              <a:custGeom>
                <a:avLst/>
                <a:gdLst>
                  <a:gd name="T0" fmla="*/ 178 w 178"/>
                  <a:gd name="T1" fmla="*/ 5 h 265"/>
                  <a:gd name="T2" fmla="*/ 140 w 178"/>
                  <a:gd name="T3" fmla="*/ 76 h 265"/>
                  <a:gd name="T4" fmla="*/ 105 w 178"/>
                  <a:gd name="T5" fmla="*/ 143 h 265"/>
                  <a:gd name="T6" fmla="*/ 85 w 178"/>
                  <a:gd name="T7" fmla="*/ 176 h 265"/>
                  <a:gd name="T8" fmla="*/ 74 w 178"/>
                  <a:gd name="T9" fmla="*/ 191 h 265"/>
                  <a:gd name="T10" fmla="*/ 61 w 178"/>
                  <a:gd name="T11" fmla="*/ 207 h 265"/>
                  <a:gd name="T12" fmla="*/ 37 w 178"/>
                  <a:gd name="T13" fmla="*/ 238 h 265"/>
                  <a:gd name="T14" fmla="*/ 4 w 178"/>
                  <a:gd name="T15" fmla="*/ 265 h 265"/>
                  <a:gd name="T16" fmla="*/ 0 w 178"/>
                  <a:gd name="T17" fmla="*/ 259 h 265"/>
                  <a:gd name="T18" fmla="*/ 30 w 178"/>
                  <a:gd name="T19" fmla="*/ 233 h 265"/>
                  <a:gd name="T20" fmla="*/ 55 w 178"/>
                  <a:gd name="T21" fmla="*/ 202 h 265"/>
                  <a:gd name="T22" fmla="*/ 68 w 178"/>
                  <a:gd name="T23" fmla="*/ 187 h 265"/>
                  <a:gd name="T24" fmla="*/ 78 w 178"/>
                  <a:gd name="T25" fmla="*/ 171 h 265"/>
                  <a:gd name="T26" fmla="*/ 99 w 178"/>
                  <a:gd name="T27" fmla="*/ 139 h 265"/>
                  <a:gd name="T28" fmla="*/ 134 w 178"/>
                  <a:gd name="T29" fmla="*/ 71 h 265"/>
                  <a:gd name="T30" fmla="*/ 171 w 178"/>
                  <a:gd name="T31" fmla="*/ 0 h 265"/>
                  <a:gd name="T32" fmla="*/ 178 w 178"/>
                  <a:gd name="T33" fmla="*/ 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 h="265">
                    <a:moveTo>
                      <a:pt x="178" y="5"/>
                    </a:moveTo>
                    <a:lnTo>
                      <a:pt x="140" y="76"/>
                    </a:lnTo>
                    <a:lnTo>
                      <a:pt x="105" y="143"/>
                    </a:lnTo>
                    <a:lnTo>
                      <a:pt x="85" y="176"/>
                    </a:lnTo>
                    <a:lnTo>
                      <a:pt x="74" y="191"/>
                    </a:lnTo>
                    <a:lnTo>
                      <a:pt x="61" y="207"/>
                    </a:lnTo>
                    <a:lnTo>
                      <a:pt x="37" y="238"/>
                    </a:lnTo>
                    <a:lnTo>
                      <a:pt x="4" y="265"/>
                    </a:lnTo>
                    <a:lnTo>
                      <a:pt x="0" y="259"/>
                    </a:lnTo>
                    <a:lnTo>
                      <a:pt x="30" y="233"/>
                    </a:lnTo>
                    <a:lnTo>
                      <a:pt x="55" y="202"/>
                    </a:lnTo>
                    <a:lnTo>
                      <a:pt x="68" y="187"/>
                    </a:lnTo>
                    <a:lnTo>
                      <a:pt x="78" y="171"/>
                    </a:lnTo>
                    <a:lnTo>
                      <a:pt x="99" y="139"/>
                    </a:lnTo>
                    <a:lnTo>
                      <a:pt x="134" y="71"/>
                    </a:lnTo>
                    <a:lnTo>
                      <a:pt x="171" y="0"/>
                    </a:lnTo>
                    <a:lnTo>
                      <a:pt x="17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00" name="Freeform 116"/>
              <p:cNvSpPr>
                <a:spLocks/>
              </p:cNvSpPr>
              <p:nvPr/>
            </p:nvSpPr>
            <p:spPr bwMode="auto">
              <a:xfrm>
                <a:off x="2213" y="1717"/>
                <a:ext cx="3" cy="2"/>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01" name="Freeform 117"/>
              <p:cNvSpPr>
                <a:spLocks/>
              </p:cNvSpPr>
              <p:nvPr/>
            </p:nvSpPr>
            <p:spPr bwMode="auto">
              <a:xfrm>
                <a:off x="2054" y="1847"/>
                <a:ext cx="76" cy="69"/>
              </a:xfrm>
              <a:custGeom>
                <a:avLst/>
                <a:gdLst>
                  <a:gd name="T0" fmla="*/ 152 w 152"/>
                  <a:gd name="T1" fmla="*/ 6 h 139"/>
                  <a:gd name="T2" fmla="*/ 73 w 152"/>
                  <a:gd name="T3" fmla="*/ 68 h 139"/>
                  <a:gd name="T4" fmla="*/ 39 w 152"/>
                  <a:gd name="T5" fmla="*/ 101 h 139"/>
                  <a:gd name="T6" fmla="*/ 7 w 152"/>
                  <a:gd name="T7" fmla="*/ 139 h 139"/>
                  <a:gd name="T8" fmla="*/ 0 w 152"/>
                  <a:gd name="T9" fmla="*/ 134 h 139"/>
                  <a:gd name="T10" fmla="*/ 33 w 152"/>
                  <a:gd name="T11" fmla="*/ 96 h 139"/>
                  <a:gd name="T12" fmla="*/ 69 w 152"/>
                  <a:gd name="T13" fmla="*/ 62 h 139"/>
                  <a:gd name="T14" fmla="*/ 148 w 152"/>
                  <a:gd name="T15" fmla="*/ 0 h 139"/>
                  <a:gd name="T16" fmla="*/ 152 w 152"/>
                  <a:gd name="T17" fmla="*/ 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39">
                    <a:moveTo>
                      <a:pt x="152" y="6"/>
                    </a:moveTo>
                    <a:lnTo>
                      <a:pt x="73" y="68"/>
                    </a:lnTo>
                    <a:lnTo>
                      <a:pt x="39" y="101"/>
                    </a:lnTo>
                    <a:lnTo>
                      <a:pt x="7" y="139"/>
                    </a:lnTo>
                    <a:lnTo>
                      <a:pt x="0" y="134"/>
                    </a:lnTo>
                    <a:lnTo>
                      <a:pt x="33" y="96"/>
                    </a:lnTo>
                    <a:lnTo>
                      <a:pt x="69" y="62"/>
                    </a:lnTo>
                    <a:lnTo>
                      <a:pt x="148" y="0"/>
                    </a:lnTo>
                    <a:lnTo>
                      <a:pt x="15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02" name="Freeform 118"/>
              <p:cNvSpPr>
                <a:spLocks/>
              </p:cNvSpPr>
              <p:nvPr/>
            </p:nvSpPr>
            <p:spPr bwMode="auto">
              <a:xfrm>
                <a:off x="2127" y="1847"/>
                <a:ext cx="3" cy="3"/>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lnTo>
                      <a:pt x="0" y="0"/>
                    </a:lnTo>
                    <a:lnTo>
                      <a:pt x="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03" name="Freeform 119"/>
              <p:cNvSpPr>
                <a:spLocks/>
              </p:cNvSpPr>
              <p:nvPr/>
            </p:nvSpPr>
            <p:spPr bwMode="auto">
              <a:xfrm>
                <a:off x="2024" y="1914"/>
                <a:ext cx="33" cy="44"/>
              </a:xfrm>
              <a:custGeom>
                <a:avLst/>
                <a:gdLst>
                  <a:gd name="T0" fmla="*/ 65 w 65"/>
                  <a:gd name="T1" fmla="*/ 5 h 88"/>
                  <a:gd name="T2" fmla="*/ 58 w 65"/>
                  <a:gd name="T3" fmla="*/ 0 h 88"/>
                  <a:gd name="T4" fmla="*/ 0 w 65"/>
                  <a:gd name="T5" fmla="*/ 84 h 88"/>
                  <a:gd name="T6" fmla="*/ 6 w 65"/>
                  <a:gd name="T7" fmla="*/ 88 h 88"/>
                  <a:gd name="T8" fmla="*/ 65 w 65"/>
                  <a:gd name="T9" fmla="*/ 5 h 88"/>
                </a:gdLst>
                <a:ahLst/>
                <a:cxnLst>
                  <a:cxn ang="0">
                    <a:pos x="T0" y="T1"/>
                  </a:cxn>
                  <a:cxn ang="0">
                    <a:pos x="T2" y="T3"/>
                  </a:cxn>
                  <a:cxn ang="0">
                    <a:pos x="T4" y="T5"/>
                  </a:cxn>
                  <a:cxn ang="0">
                    <a:pos x="T6" y="T7"/>
                  </a:cxn>
                  <a:cxn ang="0">
                    <a:pos x="T8" y="T9"/>
                  </a:cxn>
                </a:cxnLst>
                <a:rect l="0" t="0" r="r" b="b"/>
                <a:pathLst>
                  <a:path w="65" h="88">
                    <a:moveTo>
                      <a:pt x="65" y="5"/>
                    </a:moveTo>
                    <a:lnTo>
                      <a:pt x="58" y="0"/>
                    </a:lnTo>
                    <a:lnTo>
                      <a:pt x="0" y="84"/>
                    </a:lnTo>
                    <a:lnTo>
                      <a:pt x="6" y="88"/>
                    </a:lnTo>
                    <a:lnTo>
                      <a:pt x="6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04" name="Freeform 120"/>
              <p:cNvSpPr>
                <a:spLocks/>
              </p:cNvSpPr>
              <p:nvPr/>
            </p:nvSpPr>
            <p:spPr bwMode="auto">
              <a:xfrm>
                <a:off x="2054" y="1914"/>
                <a:ext cx="3" cy="2"/>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05" name="Rectangle 121"/>
              <p:cNvSpPr>
                <a:spLocks noChangeArrowheads="1"/>
              </p:cNvSpPr>
              <p:nvPr/>
            </p:nvSpPr>
            <p:spPr bwMode="auto">
              <a:xfrm>
                <a:off x="2024" y="1955"/>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906" name="Freeform 122"/>
              <p:cNvSpPr>
                <a:spLocks/>
              </p:cNvSpPr>
              <p:nvPr/>
            </p:nvSpPr>
            <p:spPr bwMode="auto">
              <a:xfrm>
                <a:off x="2024" y="1955"/>
                <a:ext cx="4" cy="3"/>
              </a:xfrm>
              <a:custGeom>
                <a:avLst/>
                <a:gdLst>
                  <a:gd name="T0" fmla="*/ 6 w 7"/>
                  <a:gd name="T1" fmla="*/ 4 h 4"/>
                  <a:gd name="T2" fmla="*/ 7 w 7"/>
                  <a:gd name="T3" fmla="*/ 1 h 4"/>
                  <a:gd name="T4" fmla="*/ 0 w 7"/>
                  <a:gd name="T5" fmla="*/ 1 h 4"/>
                  <a:gd name="T6" fmla="*/ 7 w 7"/>
                  <a:gd name="T7" fmla="*/ 1 h 4"/>
                  <a:gd name="T8" fmla="*/ 0 w 7"/>
                  <a:gd name="T9" fmla="*/ 0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lnTo>
                      <a:pt x="7" y="1"/>
                    </a:lnTo>
                    <a:lnTo>
                      <a:pt x="0" y="1"/>
                    </a:lnTo>
                    <a:lnTo>
                      <a:pt x="7" y="1"/>
                    </a:lnTo>
                    <a:lnTo>
                      <a:pt x="0" y="0"/>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07" name="Freeform 123"/>
              <p:cNvSpPr>
                <a:spLocks/>
              </p:cNvSpPr>
              <p:nvPr/>
            </p:nvSpPr>
            <p:spPr bwMode="auto">
              <a:xfrm>
                <a:off x="2204" y="1025"/>
                <a:ext cx="499" cy="712"/>
              </a:xfrm>
              <a:custGeom>
                <a:avLst/>
                <a:gdLst>
                  <a:gd name="T0" fmla="*/ 69 w 998"/>
                  <a:gd name="T1" fmla="*/ 599 h 1425"/>
                  <a:gd name="T2" fmla="*/ 25 w 998"/>
                  <a:gd name="T3" fmla="*/ 735 h 1425"/>
                  <a:gd name="T4" fmla="*/ 1 w 998"/>
                  <a:gd name="T5" fmla="*/ 865 h 1425"/>
                  <a:gd name="T6" fmla="*/ 15 w 998"/>
                  <a:gd name="T7" fmla="*/ 1047 h 1425"/>
                  <a:gd name="T8" fmla="*/ 46 w 998"/>
                  <a:gd name="T9" fmla="*/ 1195 h 1425"/>
                  <a:gd name="T10" fmla="*/ 74 w 998"/>
                  <a:gd name="T11" fmla="*/ 1285 h 1425"/>
                  <a:gd name="T12" fmla="*/ 119 w 998"/>
                  <a:gd name="T13" fmla="*/ 1365 h 1425"/>
                  <a:gd name="T14" fmla="*/ 162 w 998"/>
                  <a:gd name="T15" fmla="*/ 1410 h 1425"/>
                  <a:gd name="T16" fmla="*/ 212 w 998"/>
                  <a:gd name="T17" fmla="*/ 1425 h 1425"/>
                  <a:gd name="T18" fmla="*/ 281 w 998"/>
                  <a:gd name="T19" fmla="*/ 1419 h 1425"/>
                  <a:gd name="T20" fmla="*/ 357 w 998"/>
                  <a:gd name="T21" fmla="*/ 1396 h 1425"/>
                  <a:gd name="T22" fmla="*/ 394 w 998"/>
                  <a:gd name="T23" fmla="*/ 1369 h 1425"/>
                  <a:gd name="T24" fmla="*/ 427 w 998"/>
                  <a:gd name="T25" fmla="*/ 1322 h 1425"/>
                  <a:gd name="T26" fmla="*/ 459 w 998"/>
                  <a:gd name="T27" fmla="*/ 1220 h 1425"/>
                  <a:gd name="T28" fmla="*/ 469 w 998"/>
                  <a:gd name="T29" fmla="*/ 1132 h 1425"/>
                  <a:gd name="T30" fmla="*/ 449 w 998"/>
                  <a:gd name="T31" fmla="*/ 1041 h 1425"/>
                  <a:gd name="T32" fmla="*/ 441 w 998"/>
                  <a:gd name="T33" fmla="*/ 899 h 1425"/>
                  <a:gd name="T34" fmla="*/ 450 w 998"/>
                  <a:gd name="T35" fmla="*/ 777 h 1425"/>
                  <a:gd name="T36" fmla="*/ 486 w 998"/>
                  <a:gd name="T37" fmla="*/ 670 h 1425"/>
                  <a:gd name="T38" fmla="*/ 546 w 998"/>
                  <a:gd name="T39" fmla="*/ 578 h 1425"/>
                  <a:gd name="T40" fmla="*/ 634 w 998"/>
                  <a:gd name="T41" fmla="*/ 554 h 1425"/>
                  <a:gd name="T42" fmla="*/ 819 w 998"/>
                  <a:gd name="T43" fmla="*/ 607 h 1425"/>
                  <a:gd name="T44" fmla="*/ 921 w 998"/>
                  <a:gd name="T45" fmla="*/ 582 h 1425"/>
                  <a:gd name="T46" fmla="*/ 997 w 998"/>
                  <a:gd name="T47" fmla="*/ 544 h 1425"/>
                  <a:gd name="T48" fmla="*/ 990 w 998"/>
                  <a:gd name="T49" fmla="*/ 500 h 1425"/>
                  <a:gd name="T50" fmla="*/ 932 w 998"/>
                  <a:gd name="T51" fmla="*/ 371 h 1425"/>
                  <a:gd name="T52" fmla="*/ 873 w 998"/>
                  <a:gd name="T53" fmla="*/ 284 h 1425"/>
                  <a:gd name="T54" fmla="*/ 860 w 998"/>
                  <a:gd name="T55" fmla="*/ 238 h 1425"/>
                  <a:gd name="T56" fmla="*/ 882 w 998"/>
                  <a:gd name="T57" fmla="*/ 136 h 1425"/>
                  <a:gd name="T58" fmla="*/ 891 w 998"/>
                  <a:gd name="T59" fmla="*/ 64 h 1425"/>
                  <a:gd name="T60" fmla="*/ 854 w 998"/>
                  <a:gd name="T61" fmla="*/ 33 h 1425"/>
                  <a:gd name="T62" fmla="*/ 778 w 998"/>
                  <a:gd name="T63" fmla="*/ 2 h 1425"/>
                  <a:gd name="T64" fmla="*/ 743 w 998"/>
                  <a:gd name="T65" fmla="*/ 59 h 1425"/>
                  <a:gd name="T66" fmla="*/ 735 w 998"/>
                  <a:gd name="T67" fmla="*/ 16 h 1425"/>
                  <a:gd name="T68" fmla="*/ 710 w 998"/>
                  <a:gd name="T69" fmla="*/ 5 h 1425"/>
                  <a:gd name="T70" fmla="*/ 622 w 998"/>
                  <a:gd name="T71" fmla="*/ 16 h 1425"/>
                  <a:gd name="T72" fmla="*/ 600 w 998"/>
                  <a:gd name="T73" fmla="*/ 54 h 1425"/>
                  <a:gd name="T74" fmla="*/ 588 w 998"/>
                  <a:gd name="T75" fmla="*/ 150 h 1425"/>
                  <a:gd name="T76" fmla="*/ 568 w 998"/>
                  <a:gd name="T77" fmla="*/ 190 h 1425"/>
                  <a:gd name="T78" fmla="*/ 545 w 998"/>
                  <a:gd name="T79" fmla="*/ 196 h 1425"/>
                  <a:gd name="T80" fmla="*/ 484 w 998"/>
                  <a:gd name="T81" fmla="*/ 201 h 1425"/>
                  <a:gd name="T82" fmla="*/ 336 w 998"/>
                  <a:gd name="T83" fmla="*/ 241 h 1425"/>
                  <a:gd name="T84" fmla="*/ 308 w 998"/>
                  <a:gd name="T85" fmla="*/ 240 h 1425"/>
                  <a:gd name="T86" fmla="*/ 274 w 998"/>
                  <a:gd name="T87" fmla="*/ 195 h 1425"/>
                  <a:gd name="T88" fmla="*/ 227 w 998"/>
                  <a:gd name="T89" fmla="*/ 110 h 1425"/>
                  <a:gd name="T90" fmla="*/ 207 w 998"/>
                  <a:gd name="T91" fmla="*/ 101 h 1425"/>
                  <a:gd name="T92" fmla="*/ 150 w 998"/>
                  <a:gd name="T93" fmla="*/ 118 h 1425"/>
                  <a:gd name="T94" fmla="*/ 103 w 998"/>
                  <a:gd name="T95" fmla="*/ 155 h 1425"/>
                  <a:gd name="T96" fmla="*/ 82 w 998"/>
                  <a:gd name="T97" fmla="*/ 190 h 1425"/>
                  <a:gd name="T98" fmla="*/ 142 w 998"/>
                  <a:gd name="T99" fmla="*/ 287 h 1425"/>
                  <a:gd name="T100" fmla="*/ 162 w 998"/>
                  <a:gd name="T101" fmla="*/ 374 h 1425"/>
                  <a:gd name="T102" fmla="*/ 156 w 998"/>
                  <a:gd name="T103" fmla="*/ 411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8" h="1425">
                    <a:moveTo>
                      <a:pt x="133" y="470"/>
                    </a:moveTo>
                    <a:lnTo>
                      <a:pt x="110" y="513"/>
                    </a:lnTo>
                    <a:lnTo>
                      <a:pt x="99" y="533"/>
                    </a:lnTo>
                    <a:lnTo>
                      <a:pt x="88" y="554"/>
                    </a:lnTo>
                    <a:lnTo>
                      <a:pt x="69" y="599"/>
                    </a:lnTo>
                    <a:lnTo>
                      <a:pt x="60" y="621"/>
                    </a:lnTo>
                    <a:lnTo>
                      <a:pt x="52" y="644"/>
                    </a:lnTo>
                    <a:lnTo>
                      <a:pt x="45" y="666"/>
                    </a:lnTo>
                    <a:lnTo>
                      <a:pt x="37" y="689"/>
                    </a:lnTo>
                    <a:lnTo>
                      <a:pt x="25" y="735"/>
                    </a:lnTo>
                    <a:lnTo>
                      <a:pt x="14" y="783"/>
                    </a:lnTo>
                    <a:lnTo>
                      <a:pt x="9" y="806"/>
                    </a:lnTo>
                    <a:lnTo>
                      <a:pt x="4" y="829"/>
                    </a:lnTo>
                    <a:lnTo>
                      <a:pt x="3" y="848"/>
                    </a:lnTo>
                    <a:lnTo>
                      <a:pt x="1" y="865"/>
                    </a:lnTo>
                    <a:lnTo>
                      <a:pt x="0" y="900"/>
                    </a:lnTo>
                    <a:lnTo>
                      <a:pt x="1" y="937"/>
                    </a:lnTo>
                    <a:lnTo>
                      <a:pt x="4" y="974"/>
                    </a:lnTo>
                    <a:lnTo>
                      <a:pt x="9" y="1010"/>
                    </a:lnTo>
                    <a:lnTo>
                      <a:pt x="15" y="1047"/>
                    </a:lnTo>
                    <a:lnTo>
                      <a:pt x="29" y="1121"/>
                    </a:lnTo>
                    <a:lnTo>
                      <a:pt x="31" y="1122"/>
                    </a:lnTo>
                    <a:lnTo>
                      <a:pt x="32" y="1121"/>
                    </a:lnTo>
                    <a:lnTo>
                      <a:pt x="38" y="1158"/>
                    </a:lnTo>
                    <a:lnTo>
                      <a:pt x="46" y="1195"/>
                    </a:lnTo>
                    <a:lnTo>
                      <a:pt x="51" y="1214"/>
                    </a:lnTo>
                    <a:lnTo>
                      <a:pt x="55" y="1232"/>
                    </a:lnTo>
                    <a:lnTo>
                      <a:pt x="62" y="1249"/>
                    </a:lnTo>
                    <a:lnTo>
                      <a:pt x="68" y="1268"/>
                    </a:lnTo>
                    <a:lnTo>
                      <a:pt x="74" y="1285"/>
                    </a:lnTo>
                    <a:lnTo>
                      <a:pt x="82" y="1302"/>
                    </a:lnTo>
                    <a:lnTo>
                      <a:pt x="90" y="1319"/>
                    </a:lnTo>
                    <a:lnTo>
                      <a:pt x="99" y="1334"/>
                    </a:lnTo>
                    <a:lnTo>
                      <a:pt x="108" y="1349"/>
                    </a:lnTo>
                    <a:lnTo>
                      <a:pt x="119" y="1365"/>
                    </a:lnTo>
                    <a:lnTo>
                      <a:pt x="130" y="1379"/>
                    </a:lnTo>
                    <a:lnTo>
                      <a:pt x="142" y="1393"/>
                    </a:lnTo>
                    <a:lnTo>
                      <a:pt x="147" y="1397"/>
                    </a:lnTo>
                    <a:lnTo>
                      <a:pt x="151" y="1402"/>
                    </a:lnTo>
                    <a:lnTo>
                      <a:pt x="162" y="1410"/>
                    </a:lnTo>
                    <a:lnTo>
                      <a:pt x="168" y="1413"/>
                    </a:lnTo>
                    <a:lnTo>
                      <a:pt x="173" y="1416"/>
                    </a:lnTo>
                    <a:lnTo>
                      <a:pt x="185" y="1420"/>
                    </a:lnTo>
                    <a:lnTo>
                      <a:pt x="198" y="1423"/>
                    </a:lnTo>
                    <a:lnTo>
                      <a:pt x="212" y="1425"/>
                    </a:lnTo>
                    <a:lnTo>
                      <a:pt x="224" y="1425"/>
                    </a:lnTo>
                    <a:lnTo>
                      <a:pt x="238" y="1425"/>
                    </a:lnTo>
                    <a:lnTo>
                      <a:pt x="254" y="1423"/>
                    </a:lnTo>
                    <a:lnTo>
                      <a:pt x="268" y="1422"/>
                    </a:lnTo>
                    <a:lnTo>
                      <a:pt x="281" y="1419"/>
                    </a:lnTo>
                    <a:lnTo>
                      <a:pt x="295" y="1416"/>
                    </a:lnTo>
                    <a:lnTo>
                      <a:pt x="309" y="1413"/>
                    </a:lnTo>
                    <a:lnTo>
                      <a:pt x="323" y="1408"/>
                    </a:lnTo>
                    <a:lnTo>
                      <a:pt x="350" y="1399"/>
                    </a:lnTo>
                    <a:lnTo>
                      <a:pt x="357" y="1396"/>
                    </a:lnTo>
                    <a:lnTo>
                      <a:pt x="363" y="1393"/>
                    </a:lnTo>
                    <a:lnTo>
                      <a:pt x="371" y="1388"/>
                    </a:lnTo>
                    <a:lnTo>
                      <a:pt x="377" y="1385"/>
                    </a:lnTo>
                    <a:lnTo>
                      <a:pt x="390" y="1374"/>
                    </a:lnTo>
                    <a:lnTo>
                      <a:pt x="394" y="1369"/>
                    </a:lnTo>
                    <a:lnTo>
                      <a:pt x="399" y="1363"/>
                    </a:lnTo>
                    <a:lnTo>
                      <a:pt x="405" y="1357"/>
                    </a:lnTo>
                    <a:lnTo>
                      <a:pt x="410" y="1349"/>
                    </a:lnTo>
                    <a:lnTo>
                      <a:pt x="418" y="1335"/>
                    </a:lnTo>
                    <a:lnTo>
                      <a:pt x="427" y="1322"/>
                    </a:lnTo>
                    <a:lnTo>
                      <a:pt x="433" y="1305"/>
                    </a:lnTo>
                    <a:lnTo>
                      <a:pt x="439" y="1289"/>
                    </a:lnTo>
                    <a:lnTo>
                      <a:pt x="446" y="1272"/>
                    </a:lnTo>
                    <a:lnTo>
                      <a:pt x="455" y="1237"/>
                    </a:lnTo>
                    <a:lnTo>
                      <a:pt x="459" y="1220"/>
                    </a:lnTo>
                    <a:lnTo>
                      <a:pt x="463" y="1201"/>
                    </a:lnTo>
                    <a:lnTo>
                      <a:pt x="469" y="1167"/>
                    </a:lnTo>
                    <a:lnTo>
                      <a:pt x="470" y="1156"/>
                    </a:lnTo>
                    <a:lnTo>
                      <a:pt x="470" y="1144"/>
                    </a:lnTo>
                    <a:lnTo>
                      <a:pt x="469" y="1132"/>
                    </a:lnTo>
                    <a:lnTo>
                      <a:pt x="469" y="1126"/>
                    </a:lnTo>
                    <a:lnTo>
                      <a:pt x="467" y="1119"/>
                    </a:lnTo>
                    <a:lnTo>
                      <a:pt x="452" y="1061"/>
                    </a:lnTo>
                    <a:lnTo>
                      <a:pt x="450" y="1051"/>
                    </a:lnTo>
                    <a:lnTo>
                      <a:pt x="449" y="1041"/>
                    </a:lnTo>
                    <a:lnTo>
                      <a:pt x="442" y="1011"/>
                    </a:lnTo>
                    <a:lnTo>
                      <a:pt x="442" y="994"/>
                    </a:lnTo>
                    <a:lnTo>
                      <a:pt x="442" y="965"/>
                    </a:lnTo>
                    <a:lnTo>
                      <a:pt x="442" y="920"/>
                    </a:lnTo>
                    <a:lnTo>
                      <a:pt x="441" y="899"/>
                    </a:lnTo>
                    <a:lnTo>
                      <a:pt x="441" y="879"/>
                    </a:lnTo>
                    <a:lnTo>
                      <a:pt x="442" y="837"/>
                    </a:lnTo>
                    <a:lnTo>
                      <a:pt x="444" y="817"/>
                    </a:lnTo>
                    <a:lnTo>
                      <a:pt x="446" y="797"/>
                    </a:lnTo>
                    <a:lnTo>
                      <a:pt x="450" y="777"/>
                    </a:lnTo>
                    <a:lnTo>
                      <a:pt x="453" y="758"/>
                    </a:lnTo>
                    <a:lnTo>
                      <a:pt x="461" y="729"/>
                    </a:lnTo>
                    <a:lnTo>
                      <a:pt x="472" y="700"/>
                    </a:lnTo>
                    <a:lnTo>
                      <a:pt x="478" y="686"/>
                    </a:lnTo>
                    <a:lnTo>
                      <a:pt x="486" y="670"/>
                    </a:lnTo>
                    <a:lnTo>
                      <a:pt x="492" y="656"/>
                    </a:lnTo>
                    <a:lnTo>
                      <a:pt x="500" y="642"/>
                    </a:lnTo>
                    <a:lnTo>
                      <a:pt x="517" y="616"/>
                    </a:lnTo>
                    <a:lnTo>
                      <a:pt x="537" y="590"/>
                    </a:lnTo>
                    <a:lnTo>
                      <a:pt x="546" y="578"/>
                    </a:lnTo>
                    <a:lnTo>
                      <a:pt x="557" y="565"/>
                    </a:lnTo>
                    <a:lnTo>
                      <a:pt x="568" y="554"/>
                    </a:lnTo>
                    <a:lnTo>
                      <a:pt x="579" y="544"/>
                    </a:lnTo>
                    <a:lnTo>
                      <a:pt x="610" y="550"/>
                    </a:lnTo>
                    <a:lnTo>
                      <a:pt x="634" y="554"/>
                    </a:lnTo>
                    <a:lnTo>
                      <a:pt x="681" y="564"/>
                    </a:lnTo>
                    <a:lnTo>
                      <a:pt x="707" y="570"/>
                    </a:lnTo>
                    <a:lnTo>
                      <a:pt x="736" y="579"/>
                    </a:lnTo>
                    <a:lnTo>
                      <a:pt x="774" y="590"/>
                    </a:lnTo>
                    <a:lnTo>
                      <a:pt x="819" y="607"/>
                    </a:lnTo>
                    <a:lnTo>
                      <a:pt x="828" y="605"/>
                    </a:lnTo>
                    <a:lnTo>
                      <a:pt x="845" y="602"/>
                    </a:lnTo>
                    <a:lnTo>
                      <a:pt x="873" y="596"/>
                    </a:lnTo>
                    <a:lnTo>
                      <a:pt x="907" y="587"/>
                    </a:lnTo>
                    <a:lnTo>
                      <a:pt x="921" y="582"/>
                    </a:lnTo>
                    <a:lnTo>
                      <a:pt x="935" y="578"/>
                    </a:lnTo>
                    <a:lnTo>
                      <a:pt x="947" y="573"/>
                    </a:lnTo>
                    <a:lnTo>
                      <a:pt x="962" y="565"/>
                    </a:lnTo>
                    <a:lnTo>
                      <a:pt x="978" y="556"/>
                    </a:lnTo>
                    <a:lnTo>
                      <a:pt x="997" y="544"/>
                    </a:lnTo>
                    <a:lnTo>
                      <a:pt x="998" y="541"/>
                    </a:lnTo>
                    <a:lnTo>
                      <a:pt x="998" y="534"/>
                    </a:lnTo>
                    <a:lnTo>
                      <a:pt x="997" y="525"/>
                    </a:lnTo>
                    <a:lnTo>
                      <a:pt x="993" y="513"/>
                    </a:lnTo>
                    <a:lnTo>
                      <a:pt x="990" y="500"/>
                    </a:lnTo>
                    <a:lnTo>
                      <a:pt x="984" y="485"/>
                    </a:lnTo>
                    <a:lnTo>
                      <a:pt x="970" y="450"/>
                    </a:lnTo>
                    <a:lnTo>
                      <a:pt x="962" y="431"/>
                    </a:lnTo>
                    <a:lnTo>
                      <a:pt x="953" y="411"/>
                    </a:lnTo>
                    <a:lnTo>
                      <a:pt x="932" y="371"/>
                    </a:lnTo>
                    <a:lnTo>
                      <a:pt x="907" y="332"/>
                    </a:lnTo>
                    <a:lnTo>
                      <a:pt x="894" y="314"/>
                    </a:lnTo>
                    <a:lnTo>
                      <a:pt x="882" y="295"/>
                    </a:lnTo>
                    <a:lnTo>
                      <a:pt x="879" y="292"/>
                    </a:lnTo>
                    <a:lnTo>
                      <a:pt x="873" y="284"/>
                    </a:lnTo>
                    <a:lnTo>
                      <a:pt x="870" y="277"/>
                    </a:lnTo>
                    <a:lnTo>
                      <a:pt x="865" y="269"/>
                    </a:lnTo>
                    <a:lnTo>
                      <a:pt x="863" y="261"/>
                    </a:lnTo>
                    <a:lnTo>
                      <a:pt x="862" y="254"/>
                    </a:lnTo>
                    <a:lnTo>
                      <a:pt x="860" y="238"/>
                    </a:lnTo>
                    <a:lnTo>
                      <a:pt x="862" y="223"/>
                    </a:lnTo>
                    <a:lnTo>
                      <a:pt x="865" y="209"/>
                    </a:lnTo>
                    <a:lnTo>
                      <a:pt x="868" y="193"/>
                    </a:lnTo>
                    <a:lnTo>
                      <a:pt x="876" y="162"/>
                    </a:lnTo>
                    <a:lnTo>
                      <a:pt x="882" y="136"/>
                    </a:lnTo>
                    <a:lnTo>
                      <a:pt x="887" y="113"/>
                    </a:lnTo>
                    <a:lnTo>
                      <a:pt x="890" y="91"/>
                    </a:lnTo>
                    <a:lnTo>
                      <a:pt x="893" y="70"/>
                    </a:lnTo>
                    <a:lnTo>
                      <a:pt x="893" y="67"/>
                    </a:lnTo>
                    <a:lnTo>
                      <a:pt x="891" y="64"/>
                    </a:lnTo>
                    <a:lnTo>
                      <a:pt x="888" y="59"/>
                    </a:lnTo>
                    <a:lnTo>
                      <a:pt x="882" y="53"/>
                    </a:lnTo>
                    <a:lnTo>
                      <a:pt x="874" y="47"/>
                    </a:lnTo>
                    <a:lnTo>
                      <a:pt x="865" y="39"/>
                    </a:lnTo>
                    <a:lnTo>
                      <a:pt x="854" y="33"/>
                    </a:lnTo>
                    <a:lnTo>
                      <a:pt x="831" y="22"/>
                    </a:lnTo>
                    <a:lnTo>
                      <a:pt x="808" y="11"/>
                    </a:lnTo>
                    <a:lnTo>
                      <a:pt x="797" y="8"/>
                    </a:lnTo>
                    <a:lnTo>
                      <a:pt x="786" y="3"/>
                    </a:lnTo>
                    <a:lnTo>
                      <a:pt x="778" y="2"/>
                    </a:lnTo>
                    <a:lnTo>
                      <a:pt x="771" y="0"/>
                    </a:lnTo>
                    <a:lnTo>
                      <a:pt x="766" y="2"/>
                    </a:lnTo>
                    <a:lnTo>
                      <a:pt x="764" y="3"/>
                    </a:lnTo>
                    <a:lnTo>
                      <a:pt x="750" y="34"/>
                    </a:lnTo>
                    <a:lnTo>
                      <a:pt x="743" y="59"/>
                    </a:lnTo>
                    <a:lnTo>
                      <a:pt x="740" y="68"/>
                    </a:lnTo>
                    <a:lnTo>
                      <a:pt x="738" y="71"/>
                    </a:lnTo>
                    <a:lnTo>
                      <a:pt x="738" y="74"/>
                    </a:lnTo>
                    <a:lnTo>
                      <a:pt x="736" y="34"/>
                    </a:lnTo>
                    <a:lnTo>
                      <a:pt x="735" y="16"/>
                    </a:lnTo>
                    <a:lnTo>
                      <a:pt x="733" y="10"/>
                    </a:lnTo>
                    <a:lnTo>
                      <a:pt x="732" y="8"/>
                    </a:lnTo>
                    <a:lnTo>
                      <a:pt x="726" y="7"/>
                    </a:lnTo>
                    <a:lnTo>
                      <a:pt x="718" y="5"/>
                    </a:lnTo>
                    <a:lnTo>
                      <a:pt x="710" y="5"/>
                    </a:lnTo>
                    <a:lnTo>
                      <a:pt x="701" y="5"/>
                    </a:lnTo>
                    <a:lnTo>
                      <a:pt x="681" y="7"/>
                    </a:lnTo>
                    <a:lnTo>
                      <a:pt x="659" y="10"/>
                    </a:lnTo>
                    <a:lnTo>
                      <a:pt x="639" y="13"/>
                    </a:lnTo>
                    <a:lnTo>
                      <a:pt x="622" y="16"/>
                    </a:lnTo>
                    <a:lnTo>
                      <a:pt x="610" y="20"/>
                    </a:lnTo>
                    <a:lnTo>
                      <a:pt x="603" y="22"/>
                    </a:lnTo>
                    <a:lnTo>
                      <a:pt x="603" y="25"/>
                    </a:lnTo>
                    <a:lnTo>
                      <a:pt x="602" y="33"/>
                    </a:lnTo>
                    <a:lnTo>
                      <a:pt x="600" y="54"/>
                    </a:lnTo>
                    <a:lnTo>
                      <a:pt x="599" y="84"/>
                    </a:lnTo>
                    <a:lnTo>
                      <a:pt x="597" y="101"/>
                    </a:lnTo>
                    <a:lnTo>
                      <a:pt x="594" y="118"/>
                    </a:lnTo>
                    <a:lnTo>
                      <a:pt x="593" y="133"/>
                    </a:lnTo>
                    <a:lnTo>
                      <a:pt x="588" y="150"/>
                    </a:lnTo>
                    <a:lnTo>
                      <a:pt x="585" y="164"/>
                    </a:lnTo>
                    <a:lnTo>
                      <a:pt x="579" y="176"/>
                    </a:lnTo>
                    <a:lnTo>
                      <a:pt x="576" y="183"/>
                    </a:lnTo>
                    <a:lnTo>
                      <a:pt x="572" y="187"/>
                    </a:lnTo>
                    <a:lnTo>
                      <a:pt x="568" y="190"/>
                    </a:lnTo>
                    <a:lnTo>
                      <a:pt x="565" y="193"/>
                    </a:lnTo>
                    <a:lnTo>
                      <a:pt x="560" y="196"/>
                    </a:lnTo>
                    <a:lnTo>
                      <a:pt x="555" y="198"/>
                    </a:lnTo>
                    <a:lnTo>
                      <a:pt x="551" y="198"/>
                    </a:lnTo>
                    <a:lnTo>
                      <a:pt x="545" y="196"/>
                    </a:lnTo>
                    <a:lnTo>
                      <a:pt x="538" y="196"/>
                    </a:lnTo>
                    <a:lnTo>
                      <a:pt x="531" y="196"/>
                    </a:lnTo>
                    <a:lnTo>
                      <a:pt x="520" y="196"/>
                    </a:lnTo>
                    <a:lnTo>
                      <a:pt x="509" y="198"/>
                    </a:lnTo>
                    <a:lnTo>
                      <a:pt x="484" y="201"/>
                    </a:lnTo>
                    <a:lnTo>
                      <a:pt x="455" y="207"/>
                    </a:lnTo>
                    <a:lnTo>
                      <a:pt x="424" y="215"/>
                    </a:lnTo>
                    <a:lnTo>
                      <a:pt x="393" y="223"/>
                    </a:lnTo>
                    <a:lnTo>
                      <a:pt x="362" y="232"/>
                    </a:lnTo>
                    <a:lnTo>
                      <a:pt x="336" y="241"/>
                    </a:lnTo>
                    <a:lnTo>
                      <a:pt x="325" y="244"/>
                    </a:lnTo>
                    <a:lnTo>
                      <a:pt x="320" y="244"/>
                    </a:lnTo>
                    <a:lnTo>
                      <a:pt x="316" y="243"/>
                    </a:lnTo>
                    <a:lnTo>
                      <a:pt x="312" y="241"/>
                    </a:lnTo>
                    <a:lnTo>
                      <a:pt x="308" y="240"/>
                    </a:lnTo>
                    <a:lnTo>
                      <a:pt x="300" y="233"/>
                    </a:lnTo>
                    <a:lnTo>
                      <a:pt x="292" y="226"/>
                    </a:lnTo>
                    <a:lnTo>
                      <a:pt x="286" y="216"/>
                    </a:lnTo>
                    <a:lnTo>
                      <a:pt x="280" y="207"/>
                    </a:lnTo>
                    <a:lnTo>
                      <a:pt x="274" y="195"/>
                    </a:lnTo>
                    <a:lnTo>
                      <a:pt x="263" y="170"/>
                    </a:lnTo>
                    <a:lnTo>
                      <a:pt x="250" y="144"/>
                    </a:lnTo>
                    <a:lnTo>
                      <a:pt x="243" y="132"/>
                    </a:lnTo>
                    <a:lnTo>
                      <a:pt x="235" y="121"/>
                    </a:lnTo>
                    <a:lnTo>
                      <a:pt x="227" y="110"/>
                    </a:lnTo>
                    <a:lnTo>
                      <a:pt x="223" y="107"/>
                    </a:lnTo>
                    <a:lnTo>
                      <a:pt x="218" y="102"/>
                    </a:lnTo>
                    <a:lnTo>
                      <a:pt x="216" y="101"/>
                    </a:lnTo>
                    <a:lnTo>
                      <a:pt x="215" y="101"/>
                    </a:lnTo>
                    <a:lnTo>
                      <a:pt x="207" y="101"/>
                    </a:lnTo>
                    <a:lnTo>
                      <a:pt x="198" y="102"/>
                    </a:lnTo>
                    <a:lnTo>
                      <a:pt x="189" y="104"/>
                    </a:lnTo>
                    <a:lnTo>
                      <a:pt x="170" y="110"/>
                    </a:lnTo>
                    <a:lnTo>
                      <a:pt x="158" y="113"/>
                    </a:lnTo>
                    <a:lnTo>
                      <a:pt x="150" y="118"/>
                    </a:lnTo>
                    <a:lnTo>
                      <a:pt x="144" y="121"/>
                    </a:lnTo>
                    <a:lnTo>
                      <a:pt x="136" y="127"/>
                    </a:lnTo>
                    <a:lnTo>
                      <a:pt x="128" y="132"/>
                    </a:lnTo>
                    <a:lnTo>
                      <a:pt x="116" y="144"/>
                    </a:lnTo>
                    <a:lnTo>
                      <a:pt x="103" y="155"/>
                    </a:lnTo>
                    <a:lnTo>
                      <a:pt x="93" y="167"/>
                    </a:lnTo>
                    <a:lnTo>
                      <a:pt x="86" y="178"/>
                    </a:lnTo>
                    <a:lnTo>
                      <a:pt x="82" y="186"/>
                    </a:lnTo>
                    <a:lnTo>
                      <a:pt x="82" y="187"/>
                    </a:lnTo>
                    <a:lnTo>
                      <a:pt x="82" y="190"/>
                    </a:lnTo>
                    <a:lnTo>
                      <a:pt x="99" y="216"/>
                    </a:lnTo>
                    <a:lnTo>
                      <a:pt x="114" y="241"/>
                    </a:lnTo>
                    <a:lnTo>
                      <a:pt x="125" y="257"/>
                    </a:lnTo>
                    <a:lnTo>
                      <a:pt x="134" y="272"/>
                    </a:lnTo>
                    <a:lnTo>
                      <a:pt x="142" y="287"/>
                    </a:lnTo>
                    <a:lnTo>
                      <a:pt x="148" y="301"/>
                    </a:lnTo>
                    <a:lnTo>
                      <a:pt x="153" y="317"/>
                    </a:lnTo>
                    <a:lnTo>
                      <a:pt x="158" y="334"/>
                    </a:lnTo>
                    <a:lnTo>
                      <a:pt x="161" y="352"/>
                    </a:lnTo>
                    <a:lnTo>
                      <a:pt x="162" y="374"/>
                    </a:lnTo>
                    <a:lnTo>
                      <a:pt x="162" y="383"/>
                    </a:lnTo>
                    <a:lnTo>
                      <a:pt x="162" y="392"/>
                    </a:lnTo>
                    <a:lnTo>
                      <a:pt x="161" y="397"/>
                    </a:lnTo>
                    <a:lnTo>
                      <a:pt x="159" y="402"/>
                    </a:lnTo>
                    <a:lnTo>
                      <a:pt x="156" y="411"/>
                    </a:lnTo>
                    <a:lnTo>
                      <a:pt x="150" y="428"/>
                    </a:lnTo>
                    <a:lnTo>
                      <a:pt x="148" y="437"/>
                    </a:lnTo>
                    <a:lnTo>
                      <a:pt x="145" y="445"/>
                    </a:lnTo>
                    <a:lnTo>
                      <a:pt x="133" y="47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08" name="Freeform 124"/>
              <p:cNvSpPr>
                <a:spLocks/>
              </p:cNvSpPr>
              <p:nvPr/>
            </p:nvSpPr>
            <p:spPr bwMode="auto">
              <a:xfrm>
                <a:off x="2205" y="1259"/>
                <a:ext cx="67" cy="181"/>
              </a:xfrm>
              <a:custGeom>
                <a:avLst/>
                <a:gdLst>
                  <a:gd name="T0" fmla="*/ 135 w 135"/>
                  <a:gd name="T1" fmla="*/ 3 h 363"/>
                  <a:gd name="T2" fmla="*/ 112 w 135"/>
                  <a:gd name="T3" fmla="*/ 46 h 363"/>
                  <a:gd name="T4" fmla="*/ 101 w 135"/>
                  <a:gd name="T5" fmla="*/ 66 h 363"/>
                  <a:gd name="T6" fmla="*/ 90 w 135"/>
                  <a:gd name="T7" fmla="*/ 88 h 363"/>
                  <a:gd name="T8" fmla="*/ 72 w 135"/>
                  <a:gd name="T9" fmla="*/ 133 h 363"/>
                  <a:gd name="T10" fmla="*/ 62 w 135"/>
                  <a:gd name="T11" fmla="*/ 154 h 363"/>
                  <a:gd name="T12" fmla="*/ 54 w 135"/>
                  <a:gd name="T13" fmla="*/ 176 h 363"/>
                  <a:gd name="T14" fmla="*/ 47 w 135"/>
                  <a:gd name="T15" fmla="*/ 199 h 363"/>
                  <a:gd name="T16" fmla="*/ 39 w 135"/>
                  <a:gd name="T17" fmla="*/ 222 h 363"/>
                  <a:gd name="T18" fmla="*/ 27 w 135"/>
                  <a:gd name="T19" fmla="*/ 269 h 363"/>
                  <a:gd name="T20" fmla="*/ 16 w 135"/>
                  <a:gd name="T21" fmla="*/ 315 h 363"/>
                  <a:gd name="T22" fmla="*/ 11 w 135"/>
                  <a:gd name="T23" fmla="*/ 338 h 363"/>
                  <a:gd name="T24" fmla="*/ 8 w 135"/>
                  <a:gd name="T25" fmla="*/ 363 h 363"/>
                  <a:gd name="T26" fmla="*/ 0 w 135"/>
                  <a:gd name="T27" fmla="*/ 361 h 363"/>
                  <a:gd name="T28" fmla="*/ 5 w 135"/>
                  <a:gd name="T29" fmla="*/ 338 h 363"/>
                  <a:gd name="T30" fmla="*/ 10 w 135"/>
                  <a:gd name="T31" fmla="*/ 313 h 363"/>
                  <a:gd name="T32" fmla="*/ 20 w 135"/>
                  <a:gd name="T33" fmla="*/ 267 h 363"/>
                  <a:gd name="T34" fmla="*/ 33 w 135"/>
                  <a:gd name="T35" fmla="*/ 219 h 363"/>
                  <a:gd name="T36" fmla="*/ 41 w 135"/>
                  <a:gd name="T37" fmla="*/ 198 h 363"/>
                  <a:gd name="T38" fmla="*/ 48 w 135"/>
                  <a:gd name="T39" fmla="*/ 174 h 363"/>
                  <a:gd name="T40" fmla="*/ 56 w 135"/>
                  <a:gd name="T41" fmla="*/ 151 h 363"/>
                  <a:gd name="T42" fmla="*/ 65 w 135"/>
                  <a:gd name="T43" fmla="*/ 130 h 363"/>
                  <a:gd name="T44" fmla="*/ 84 w 135"/>
                  <a:gd name="T45" fmla="*/ 85 h 363"/>
                  <a:gd name="T46" fmla="*/ 95 w 135"/>
                  <a:gd name="T47" fmla="*/ 63 h 363"/>
                  <a:gd name="T48" fmla="*/ 106 w 135"/>
                  <a:gd name="T49" fmla="*/ 43 h 363"/>
                  <a:gd name="T50" fmla="*/ 129 w 135"/>
                  <a:gd name="T51" fmla="*/ 0 h 363"/>
                  <a:gd name="T52" fmla="*/ 135 w 135"/>
                  <a:gd name="T53" fmla="*/ 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5" h="363">
                    <a:moveTo>
                      <a:pt x="135" y="3"/>
                    </a:moveTo>
                    <a:lnTo>
                      <a:pt x="112" y="46"/>
                    </a:lnTo>
                    <a:lnTo>
                      <a:pt x="101" y="66"/>
                    </a:lnTo>
                    <a:lnTo>
                      <a:pt x="90" y="88"/>
                    </a:lnTo>
                    <a:lnTo>
                      <a:pt x="72" y="133"/>
                    </a:lnTo>
                    <a:lnTo>
                      <a:pt x="62" y="154"/>
                    </a:lnTo>
                    <a:lnTo>
                      <a:pt x="54" y="176"/>
                    </a:lnTo>
                    <a:lnTo>
                      <a:pt x="47" y="199"/>
                    </a:lnTo>
                    <a:lnTo>
                      <a:pt x="39" y="222"/>
                    </a:lnTo>
                    <a:lnTo>
                      <a:pt x="27" y="269"/>
                    </a:lnTo>
                    <a:lnTo>
                      <a:pt x="16" y="315"/>
                    </a:lnTo>
                    <a:lnTo>
                      <a:pt x="11" y="338"/>
                    </a:lnTo>
                    <a:lnTo>
                      <a:pt x="8" y="363"/>
                    </a:lnTo>
                    <a:lnTo>
                      <a:pt x="0" y="361"/>
                    </a:lnTo>
                    <a:lnTo>
                      <a:pt x="5" y="338"/>
                    </a:lnTo>
                    <a:lnTo>
                      <a:pt x="10" y="313"/>
                    </a:lnTo>
                    <a:lnTo>
                      <a:pt x="20" y="267"/>
                    </a:lnTo>
                    <a:lnTo>
                      <a:pt x="33" y="219"/>
                    </a:lnTo>
                    <a:lnTo>
                      <a:pt x="41" y="198"/>
                    </a:lnTo>
                    <a:lnTo>
                      <a:pt x="48" y="174"/>
                    </a:lnTo>
                    <a:lnTo>
                      <a:pt x="56" y="151"/>
                    </a:lnTo>
                    <a:lnTo>
                      <a:pt x="65" y="130"/>
                    </a:lnTo>
                    <a:lnTo>
                      <a:pt x="84" y="85"/>
                    </a:lnTo>
                    <a:lnTo>
                      <a:pt x="95" y="63"/>
                    </a:lnTo>
                    <a:lnTo>
                      <a:pt x="106" y="43"/>
                    </a:lnTo>
                    <a:lnTo>
                      <a:pt x="129" y="0"/>
                    </a:lnTo>
                    <a:lnTo>
                      <a:pt x="13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09" name="Freeform 125"/>
              <p:cNvSpPr>
                <a:spLocks/>
              </p:cNvSpPr>
              <p:nvPr/>
            </p:nvSpPr>
            <p:spPr bwMode="auto">
              <a:xfrm>
                <a:off x="2202" y="1439"/>
                <a:ext cx="19" cy="147"/>
              </a:xfrm>
              <a:custGeom>
                <a:avLst/>
                <a:gdLst>
                  <a:gd name="T0" fmla="*/ 12 w 37"/>
                  <a:gd name="T1" fmla="*/ 2 h 293"/>
                  <a:gd name="T2" fmla="*/ 9 w 37"/>
                  <a:gd name="T3" fmla="*/ 19 h 293"/>
                  <a:gd name="T4" fmla="*/ 7 w 37"/>
                  <a:gd name="T5" fmla="*/ 36 h 293"/>
                  <a:gd name="T6" fmla="*/ 6 w 37"/>
                  <a:gd name="T7" fmla="*/ 71 h 293"/>
                  <a:gd name="T8" fmla="*/ 7 w 37"/>
                  <a:gd name="T9" fmla="*/ 108 h 293"/>
                  <a:gd name="T10" fmla="*/ 10 w 37"/>
                  <a:gd name="T11" fmla="*/ 144 h 293"/>
                  <a:gd name="T12" fmla="*/ 15 w 37"/>
                  <a:gd name="T13" fmla="*/ 181 h 293"/>
                  <a:gd name="T14" fmla="*/ 21 w 37"/>
                  <a:gd name="T15" fmla="*/ 218 h 293"/>
                  <a:gd name="T16" fmla="*/ 37 w 37"/>
                  <a:gd name="T17" fmla="*/ 292 h 293"/>
                  <a:gd name="T18" fmla="*/ 29 w 37"/>
                  <a:gd name="T19" fmla="*/ 293 h 293"/>
                  <a:gd name="T20" fmla="*/ 14 w 37"/>
                  <a:gd name="T21" fmla="*/ 219 h 293"/>
                  <a:gd name="T22" fmla="*/ 7 w 37"/>
                  <a:gd name="T23" fmla="*/ 182 h 293"/>
                  <a:gd name="T24" fmla="*/ 3 w 37"/>
                  <a:gd name="T25" fmla="*/ 145 h 293"/>
                  <a:gd name="T26" fmla="*/ 0 w 37"/>
                  <a:gd name="T27" fmla="*/ 108 h 293"/>
                  <a:gd name="T28" fmla="*/ 0 w 37"/>
                  <a:gd name="T29" fmla="*/ 71 h 293"/>
                  <a:gd name="T30" fmla="*/ 0 w 37"/>
                  <a:gd name="T31" fmla="*/ 36 h 293"/>
                  <a:gd name="T32" fmla="*/ 3 w 37"/>
                  <a:gd name="T33" fmla="*/ 19 h 293"/>
                  <a:gd name="T34" fmla="*/ 4 w 37"/>
                  <a:gd name="T35" fmla="*/ 0 h 293"/>
                  <a:gd name="T36" fmla="*/ 12 w 37"/>
                  <a:gd name="T37" fmla="*/ 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93">
                    <a:moveTo>
                      <a:pt x="12" y="2"/>
                    </a:moveTo>
                    <a:lnTo>
                      <a:pt x="9" y="19"/>
                    </a:lnTo>
                    <a:lnTo>
                      <a:pt x="7" y="36"/>
                    </a:lnTo>
                    <a:lnTo>
                      <a:pt x="6" y="71"/>
                    </a:lnTo>
                    <a:lnTo>
                      <a:pt x="7" y="108"/>
                    </a:lnTo>
                    <a:lnTo>
                      <a:pt x="10" y="144"/>
                    </a:lnTo>
                    <a:lnTo>
                      <a:pt x="15" y="181"/>
                    </a:lnTo>
                    <a:lnTo>
                      <a:pt x="21" y="218"/>
                    </a:lnTo>
                    <a:lnTo>
                      <a:pt x="37" y="292"/>
                    </a:lnTo>
                    <a:lnTo>
                      <a:pt x="29" y="293"/>
                    </a:lnTo>
                    <a:lnTo>
                      <a:pt x="14" y="219"/>
                    </a:lnTo>
                    <a:lnTo>
                      <a:pt x="7" y="182"/>
                    </a:lnTo>
                    <a:lnTo>
                      <a:pt x="3" y="145"/>
                    </a:lnTo>
                    <a:lnTo>
                      <a:pt x="0" y="108"/>
                    </a:lnTo>
                    <a:lnTo>
                      <a:pt x="0" y="71"/>
                    </a:lnTo>
                    <a:lnTo>
                      <a:pt x="0" y="36"/>
                    </a:lnTo>
                    <a:lnTo>
                      <a:pt x="3" y="19"/>
                    </a:lnTo>
                    <a:lnTo>
                      <a:pt x="4"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0" name="Freeform 126"/>
              <p:cNvSpPr>
                <a:spLocks/>
              </p:cNvSpPr>
              <p:nvPr/>
            </p:nvSpPr>
            <p:spPr bwMode="auto">
              <a:xfrm>
                <a:off x="2205" y="1439"/>
                <a:ext cx="4" cy="1"/>
              </a:xfrm>
              <a:custGeom>
                <a:avLst/>
                <a:gdLst>
                  <a:gd name="T0" fmla="*/ 0 w 8"/>
                  <a:gd name="T1" fmla="*/ 0 h 2"/>
                  <a:gd name="T2" fmla="*/ 8 w 8"/>
                  <a:gd name="T3" fmla="*/ 2 h 2"/>
                  <a:gd name="T4" fmla="*/ 0 w 8"/>
                  <a:gd name="T5" fmla="*/ 0 h 2"/>
                </a:gdLst>
                <a:ahLst/>
                <a:cxnLst>
                  <a:cxn ang="0">
                    <a:pos x="T0" y="T1"/>
                  </a:cxn>
                  <a:cxn ang="0">
                    <a:pos x="T2" y="T3"/>
                  </a:cxn>
                  <a:cxn ang="0">
                    <a:pos x="T4" y="T5"/>
                  </a:cxn>
                </a:cxnLst>
                <a:rect l="0" t="0" r="r" b="b"/>
                <a:pathLst>
                  <a:path w="8" h="2">
                    <a:moveTo>
                      <a:pt x="0" y="0"/>
                    </a:moveTo>
                    <a:lnTo>
                      <a:pt x="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1" name="Freeform 127"/>
              <p:cNvSpPr>
                <a:spLocks/>
              </p:cNvSpPr>
              <p:nvPr/>
            </p:nvSpPr>
            <p:spPr bwMode="auto">
              <a:xfrm>
                <a:off x="2217" y="1584"/>
                <a:ext cx="5" cy="3"/>
              </a:xfrm>
              <a:custGeom>
                <a:avLst/>
                <a:gdLst>
                  <a:gd name="T0" fmla="*/ 6 w 9"/>
                  <a:gd name="T1" fmla="*/ 0 h 7"/>
                  <a:gd name="T2" fmla="*/ 6 w 9"/>
                  <a:gd name="T3" fmla="*/ 2 h 7"/>
                  <a:gd name="T4" fmla="*/ 3 w 9"/>
                  <a:gd name="T5" fmla="*/ 0 h 7"/>
                  <a:gd name="T6" fmla="*/ 3 w 9"/>
                  <a:gd name="T7" fmla="*/ 0 h 7"/>
                  <a:gd name="T8" fmla="*/ 9 w 9"/>
                  <a:gd name="T9" fmla="*/ 5 h 7"/>
                  <a:gd name="T10" fmla="*/ 6 w 9"/>
                  <a:gd name="T11" fmla="*/ 7 h 7"/>
                  <a:gd name="T12" fmla="*/ 2 w 9"/>
                  <a:gd name="T13" fmla="*/ 7 h 7"/>
                  <a:gd name="T14" fmla="*/ 0 w 9"/>
                  <a:gd name="T15" fmla="*/ 3 h 7"/>
                  <a:gd name="T16" fmla="*/ 6 w 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6" y="0"/>
                    </a:moveTo>
                    <a:lnTo>
                      <a:pt x="6" y="2"/>
                    </a:lnTo>
                    <a:lnTo>
                      <a:pt x="3" y="0"/>
                    </a:lnTo>
                    <a:lnTo>
                      <a:pt x="3" y="0"/>
                    </a:lnTo>
                    <a:lnTo>
                      <a:pt x="9" y="5"/>
                    </a:lnTo>
                    <a:lnTo>
                      <a:pt x="6" y="7"/>
                    </a:lnTo>
                    <a:lnTo>
                      <a:pt x="2" y="7"/>
                    </a:ln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2" name="Freeform 128"/>
              <p:cNvSpPr>
                <a:spLocks/>
              </p:cNvSpPr>
              <p:nvPr/>
            </p:nvSpPr>
            <p:spPr bwMode="auto">
              <a:xfrm>
                <a:off x="2217" y="1584"/>
                <a:ext cx="4" cy="2"/>
              </a:xfrm>
              <a:custGeom>
                <a:avLst/>
                <a:gdLst>
                  <a:gd name="T0" fmla="*/ 0 w 8"/>
                  <a:gd name="T1" fmla="*/ 3 h 3"/>
                  <a:gd name="T2" fmla="*/ 6 w 8"/>
                  <a:gd name="T3" fmla="*/ 0 h 3"/>
                  <a:gd name="T4" fmla="*/ 8 w 8"/>
                  <a:gd name="T5" fmla="*/ 2 h 3"/>
                  <a:gd name="T6" fmla="*/ 0 w 8"/>
                  <a:gd name="T7" fmla="*/ 3 h 3"/>
                </a:gdLst>
                <a:ahLst/>
                <a:cxnLst>
                  <a:cxn ang="0">
                    <a:pos x="T0" y="T1"/>
                  </a:cxn>
                  <a:cxn ang="0">
                    <a:pos x="T2" y="T3"/>
                  </a:cxn>
                  <a:cxn ang="0">
                    <a:pos x="T4" y="T5"/>
                  </a:cxn>
                  <a:cxn ang="0">
                    <a:pos x="T6" y="T7"/>
                  </a:cxn>
                </a:cxnLst>
                <a:rect l="0" t="0" r="r" b="b"/>
                <a:pathLst>
                  <a:path w="8" h="3">
                    <a:moveTo>
                      <a:pt x="0" y="3"/>
                    </a:moveTo>
                    <a:lnTo>
                      <a:pt x="6" y="0"/>
                    </a:lnTo>
                    <a:lnTo>
                      <a:pt x="8"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3" name="Freeform 129"/>
              <p:cNvSpPr>
                <a:spLocks/>
              </p:cNvSpPr>
              <p:nvPr/>
            </p:nvSpPr>
            <p:spPr bwMode="auto">
              <a:xfrm>
                <a:off x="2219" y="1585"/>
                <a:ext cx="58" cy="137"/>
              </a:xfrm>
              <a:custGeom>
                <a:avLst/>
                <a:gdLst>
                  <a:gd name="T0" fmla="*/ 6 w 116"/>
                  <a:gd name="T1" fmla="*/ 0 h 275"/>
                  <a:gd name="T2" fmla="*/ 13 w 116"/>
                  <a:gd name="T3" fmla="*/ 37 h 275"/>
                  <a:gd name="T4" fmla="*/ 20 w 116"/>
                  <a:gd name="T5" fmla="*/ 74 h 275"/>
                  <a:gd name="T6" fmla="*/ 25 w 116"/>
                  <a:gd name="T7" fmla="*/ 91 h 275"/>
                  <a:gd name="T8" fmla="*/ 30 w 116"/>
                  <a:gd name="T9" fmla="*/ 110 h 275"/>
                  <a:gd name="T10" fmla="*/ 36 w 116"/>
                  <a:gd name="T11" fmla="*/ 128 h 275"/>
                  <a:gd name="T12" fmla="*/ 42 w 116"/>
                  <a:gd name="T13" fmla="*/ 145 h 275"/>
                  <a:gd name="T14" fmla="*/ 48 w 116"/>
                  <a:gd name="T15" fmla="*/ 162 h 275"/>
                  <a:gd name="T16" fmla="*/ 56 w 116"/>
                  <a:gd name="T17" fmla="*/ 179 h 275"/>
                  <a:gd name="T18" fmla="*/ 64 w 116"/>
                  <a:gd name="T19" fmla="*/ 196 h 275"/>
                  <a:gd name="T20" fmla="*/ 73 w 116"/>
                  <a:gd name="T21" fmla="*/ 211 h 275"/>
                  <a:gd name="T22" fmla="*/ 82 w 116"/>
                  <a:gd name="T23" fmla="*/ 227 h 275"/>
                  <a:gd name="T24" fmla="*/ 93 w 116"/>
                  <a:gd name="T25" fmla="*/ 242 h 275"/>
                  <a:gd name="T26" fmla="*/ 104 w 116"/>
                  <a:gd name="T27" fmla="*/ 256 h 275"/>
                  <a:gd name="T28" fmla="*/ 116 w 116"/>
                  <a:gd name="T29" fmla="*/ 270 h 275"/>
                  <a:gd name="T30" fmla="*/ 110 w 116"/>
                  <a:gd name="T31" fmla="*/ 275 h 275"/>
                  <a:gd name="T32" fmla="*/ 98 w 116"/>
                  <a:gd name="T33" fmla="*/ 261 h 275"/>
                  <a:gd name="T34" fmla="*/ 87 w 116"/>
                  <a:gd name="T35" fmla="*/ 245 h 275"/>
                  <a:gd name="T36" fmla="*/ 76 w 116"/>
                  <a:gd name="T37" fmla="*/ 231 h 275"/>
                  <a:gd name="T38" fmla="*/ 67 w 116"/>
                  <a:gd name="T39" fmla="*/ 214 h 275"/>
                  <a:gd name="T40" fmla="*/ 57 w 116"/>
                  <a:gd name="T41" fmla="*/ 199 h 275"/>
                  <a:gd name="T42" fmla="*/ 50 w 116"/>
                  <a:gd name="T43" fmla="*/ 182 h 275"/>
                  <a:gd name="T44" fmla="*/ 42 w 116"/>
                  <a:gd name="T45" fmla="*/ 165 h 275"/>
                  <a:gd name="T46" fmla="*/ 34 w 116"/>
                  <a:gd name="T47" fmla="*/ 148 h 275"/>
                  <a:gd name="T48" fmla="*/ 28 w 116"/>
                  <a:gd name="T49" fmla="*/ 130 h 275"/>
                  <a:gd name="T50" fmla="*/ 23 w 116"/>
                  <a:gd name="T51" fmla="*/ 113 h 275"/>
                  <a:gd name="T52" fmla="*/ 19 w 116"/>
                  <a:gd name="T53" fmla="*/ 94 h 275"/>
                  <a:gd name="T54" fmla="*/ 14 w 116"/>
                  <a:gd name="T55" fmla="*/ 76 h 275"/>
                  <a:gd name="T56" fmla="*/ 6 w 116"/>
                  <a:gd name="T57" fmla="*/ 39 h 275"/>
                  <a:gd name="T58" fmla="*/ 0 w 116"/>
                  <a:gd name="T59" fmla="*/ 1 h 275"/>
                  <a:gd name="T60" fmla="*/ 6 w 116"/>
                  <a:gd name="T61"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275">
                    <a:moveTo>
                      <a:pt x="6" y="0"/>
                    </a:moveTo>
                    <a:lnTo>
                      <a:pt x="13" y="37"/>
                    </a:lnTo>
                    <a:lnTo>
                      <a:pt x="20" y="74"/>
                    </a:lnTo>
                    <a:lnTo>
                      <a:pt x="25" y="91"/>
                    </a:lnTo>
                    <a:lnTo>
                      <a:pt x="30" y="110"/>
                    </a:lnTo>
                    <a:lnTo>
                      <a:pt x="36" y="128"/>
                    </a:lnTo>
                    <a:lnTo>
                      <a:pt x="42" y="145"/>
                    </a:lnTo>
                    <a:lnTo>
                      <a:pt x="48" y="162"/>
                    </a:lnTo>
                    <a:lnTo>
                      <a:pt x="56" y="179"/>
                    </a:lnTo>
                    <a:lnTo>
                      <a:pt x="64" y="196"/>
                    </a:lnTo>
                    <a:lnTo>
                      <a:pt x="73" y="211"/>
                    </a:lnTo>
                    <a:lnTo>
                      <a:pt x="82" y="227"/>
                    </a:lnTo>
                    <a:lnTo>
                      <a:pt x="93" y="242"/>
                    </a:lnTo>
                    <a:lnTo>
                      <a:pt x="104" y="256"/>
                    </a:lnTo>
                    <a:lnTo>
                      <a:pt x="116" y="270"/>
                    </a:lnTo>
                    <a:lnTo>
                      <a:pt x="110" y="275"/>
                    </a:lnTo>
                    <a:lnTo>
                      <a:pt x="98" y="261"/>
                    </a:lnTo>
                    <a:lnTo>
                      <a:pt x="87" y="245"/>
                    </a:lnTo>
                    <a:lnTo>
                      <a:pt x="76" y="231"/>
                    </a:lnTo>
                    <a:lnTo>
                      <a:pt x="67" y="214"/>
                    </a:lnTo>
                    <a:lnTo>
                      <a:pt x="57" y="199"/>
                    </a:lnTo>
                    <a:lnTo>
                      <a:pt x="50" y="182"/>
                    </a:lnTo>
                    <a:lnTo>
                      <a:pt x="42" y="165"/>
                    </a:lnTo>
                    <a:lnTo>
                      <a:pt x="34" y="148"/>
                    </a:lnTo>
                    <a:lnTo>
                      <a:pt x="28" y="130"/>
                    </a:lnTo>
                    <a:lnTo>
                      <a:pt x="23" y="113"/>
                    </a:lnTo>
                    <a:lnTo>
                      <a:pt x="19" y="94"/>
                    </a:lnTo>
                    <a:lnTo>
                      <a:pt x="14" y="76"/>
                    </a:lnTo>
                    <a:lnTo>
                      <a:pt x="6" y="39"/>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4" name="Freeform 130"/>
              <p:cNvSpPr>
                <a:spLocks/>
              </p:cNvSpPr>
              <p:nvPr/>
            </p:nvSpPr>
            <p:spPr bwMode="auto">
              <a:xfrm>
                <a:off x="2219" y="1581"/>
                <a:ext cx="3" cy="6"/>
              </a:xfrm>
              <a:custGeom>
                <a:avLst/>
                <a:gdLst>
                  <a:gd name="T0" fmla="*/ 0 w 6"/>
                  <a:gd name="T1" fmla="*/ 6 h 11"/>
                  <a:gd name="T2" fmla="*/ 5 w 6"/>
                  <a:gd name="T3" fmla="*/ 0 h 11"/>
                  <a:gd name="T4" fmla="*/ 6 w 6"/>
                  <a:gd name="T5" fmla="*/ 8 h 11"/>
                  <a:gd name="T6" fmla="*/ 0 w 6"/>
                  <a:gd name="T7" fmla="*/ 9 h 11"/>
                  <a:gd name="T8" fmla="*/ 6 w 6"/>
                  <a:gd name="T9" fmla="*/ 11 h 11"/>
                  <a:gd name="T10" fmla="*/ 0 w 6"/>
                  <a:gd name="T11" fmla="*/ 6 h 11"/>
                </a:gdLst>
                <a:ahLst/>
                <a:cxnLst>
                  <a:cxn ang="0">
                    <a:pos x="T0" y="T1"/>
                  </a:cxn>
                  <a:cxn ang="0">
                    <a:pos x="T2" y="T3"/>
                  </a:cxn>
                  <a:cxn ang="0">
                    <a:pos x="T4" y="T5"/>
                  </a:cxn>
                  <a:cxn ang="0">
                    <a:pos x="T6" y="T7"/>
                  </a:cxn>
                  <a:cxn ang="0">
                    <a:pos x="T8" y="T9"/>
                  </a:cxn>
                  <a:cxn ang="0">
                    <a:pos x="T10" y="T11"/>
                  </a:cxn>
                </a:cxnLst>
                <a:rect l="0" t="0" r="r" b="b"/>
                <a:pathLst>
                  <a:path w="6" h="11">
                    <a:moveTo>
                      <a:pt x="0" y="6"/>
                    </a:moveTo>
                    <a:lnTo>
                      <a:pt x="5" y="0"/>
                    </a:lnTo>
                    <a:lnTo>
                      <a:pt x="6" y="8"/>
                    </a:lnTo>
                    <a:lnTo>
                      <a:pt x="0" y="9"/>
                    </a:lnTo>
                    <a:lnTo>
                      <a:pt x="6"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5" name="Freeform 131"/>
              <p:cNvSpPr>
                <a:spLocks/>
              </p:cNvSpPr>
              <p:nvPr/>
            </p:nvSpPr>
            <p:spPr bwMode="auto">
              <a:xfrm>
                <a:off x="2274" y="1720"/>
                <a:ext cx="106" cy="19"/>
              </a:xfrm>
              <a:custGeom>
                <a:avLst/>
                <a:gdLst>
                  <a:gd name="T0" fmla="*/ 5 w 212"/>
                  <a:gd name="T1" fmla="*/ 0 h 39"/>
                  <a:gd name="T2" fmla="*/ 9 w 212"/>
                  <a:gd name="T3" fmla="*/ 5 h 39"/>
                  <a:gd name="T4" fmla="*/ 14 w 212"/>
                  <a:gd name="T5" fmla="*/ 8 h 39"/>
                  <a:gd name="T6" fmla="*/ 25 w 212"/>
                  <a:gd name="T7" fmla="*/ 15 h 39"/>
                  <a:gd name="T8" fmla="*/ 31 w 212"/>
                  <a:gd name="T9" fmla="*/ 19 h 39"/>
                  <a:gd name="T10" fmla="*/ 36 w 212"/>
                  <a:gd name="T11" fmla="*/ 22 h 39"/>
                  <a:gd name="T12" fmla="*/ 48 w 212"/>
                  <a:gd name="T13" fmla="*/ 26 h 39"/>
                  <a:gd name="T14" fmla="*/ 59 w 212"/>
                  <a:gd name="T15" fmla="*/ 28 h 39"/>
                  <a:gd name="T16" fmla="*/ 73 w 212"/>
                  <a:gd name="T17" fmla="*/ 31 h 39"/>
                  <a:gd name="T18" fmla="*/ 85 w 212"/>
                  <a:gd name="T19" fmla="*/ 31 h 39"/>
                  <a:gd name="T20" fmla="*/ 99 w 212"/>
                  <a:gd name="T21" fmla="*/ 31 h 39"/>
                  <a:gd name="T22" fmla="*/ 113 w 212"/>
                  <a:gd name="T23" fmla="*/ 29 h 39"/>
                  <a:gd name="T24" fmla="*/ 129 w 212"/>
                  <a:gd name="T25" fmla="*/ 28 h 39"/>
                  <a:gd name="T26" fmla="*/ 141 w 212"/>
                  <a:gd name="T27" fmla="*/ 25 h 39"/>
                  <a:gd name="T28" fmla="*/ 155 w 212"/>
                  <a:gd name="T29" fmla="*/ 22 h 39"/>
                  <a:gd name="T30" fmla="*/ 170 w 212"/>
                  <a:gd name="T31" fmla="*/ 19 h 39"/>
                  <a:gd name="T32" fmla="*/ 183 w 212"/>
                  <a:gd name="T33" fmla="*/ 14 h 39"/>
                  <a:gd name="T34" fmla="*/ 211 w 212"/>
                  <a:gd name="T35" fmla="*/ 5 h 39"/>
                  <a:gd name="T36" fmla="*/ 212 w 212"/>
                  <a:gd name="T37" fmla="*/ 11 h 39"/>
                  <a:gd name="T38" fmla="*/ 186 w 212"/>
                  <a:gd name="T39" fmla="*/ 20 h 39"/>
                  <a:gd name="T40" fmla="*/ 172 w 212"/>
                  <a:gd name="T41" fmla="*/ 25 h 39"/>
                  <a:gd name="T42" fmla="*/ 158 w 212"/>
                  <a:gd name="T43" fmla="*/ 29 h 39"/>
                  <a:gd name="T44" fmla="*/ 142 w 212"/>
                  <a:gd name="T45" fmla="*/ 32 h 39"/>
                  <a:gd name="T46" fmla="*/ 129 w 212"/>
                  <a:gd name="T47" fmla="*/ 34 h 39"/>
                  <a:gd name="T48" fmla="*/ 115 w 212"/>
                  <a:gd name="T49" fmla="*/ 37 h 39"/>
                  <a:gd name="T50" fmla="*/ 99 w 212"/>
                  <a:gd name="T51" fmla="*/ 39 h 39"/>
                  <a:gd name="T52" fmla="*/ 85 w 212"/>
                  <a:gd name="T53" fmla="*/ 39 h 39"/>
                  <a:gd name="T54" fmla="*/ 71 w 212"/>
                  <a:gd name="T55" fmla="*/ 37 h 39"/>
                  <a:gd name="T56" fmla="*/ 59 w 212"/>
                  <a:gd name="T57" fmla="*/ 36 h 39"/>
                  <a:gd name="T58" fmla="*/ 45 w 212"/>
                  <a:gd name="T59" fmla="*/ 32 h 39"/>
                  <a:gd name="T60" fmla="*/ 33 w 212"/>
                  <a:gd name="T61" fmla="*/ 28 h 39"/>
                  <a:gd name="T62" fmla="*/ 28 w 212"/>
                  <a:gd name="T63" fmla="*/ 25 h 39"/>
                  <a:gd name="T64" fmla="*/ 22 w 212"/>
                  <a:gd name="T65" fmla="*/ 22 h 39"/>
                  <a:gd name="T66" fmla="*/ 11 w 212"/>
                  <a:gd name="T67" fmla="*/ 14 h 39"/>
                  <a:gd name="T68" fmla="*/ 5 w 212"/>
                  <a:gd name="T69" fmla="*/ 9 h 39"/>
                  <a:gd name="T70" fmla="*/ 0 w 212"/>
                  <a:gd name="T71" fmla="*/ 5 h 39"/>
                  <a:gd name="T72" fmla="*/ 5 w 212"/>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 h="39">
                    <a:moveTo>
                      <a:pt x="5" y="0"/>
                    </a:moveTo>
                    <a:lnTo>
                      <a:pt x="9" y="5"/>
                    </a:lnTo>
                    <a:lnTo>
                      <a:pt x="14" y="8"/>
                    </a:lnTo>
                    <a:lnTo>
                      <a:pt x="25" y="15"/>
                    </a:lnTo>
                    <a:lnTo>
                      <a:pt x="31" y="19"/>
                    </a:lnTo>
                    <a:lnTo>
                      <a:pt x="36" y="22"/>
                    </a:lnTo>
                    <a:lnTo>
                      <a:pt x="48" y="26"/>
                    </a:lnTo>
                    <a:lnTo>
                      <a:pt x="59" y="28"/>
                    </a:lnTo>
                    <a:lnTo>
                      <a:pt x="73" y="31"/>
                    </a:lnTo>
                    <a:lnTo>
                      <a:pt x="85" y="31"/>
                    </a:lnTo>
                    <a:lnTo>
                      <a:pt x="99" y="31"/>
                    </a:lnTo>
                    <a:lnTo>
                      <a:pt x="113" y="29"/>
                    </a:lnTo>
                    <a:lnTo>
                      <a:pt x="129" y="28"/>
                    </a:lnTo>
                    <a:lnTo>
                      <a:pt x="141" y="25"/>
                    </a:lnTo>
                    <a:lnTo>
                      <a:pt x="155" y="22"/>
                    </a:lnTo>
                    <a:lnTo>
                      <a:pt x="170" y="19"/>
                    </a:lnTo>
                    <a:lnTo>
                      <a:pt x="183" y="14"/>
                    </a:lnTo>
                    <a:lnTo>
                      <a:pt x="211" y="5"/>
                    </a:lnTo>
                    <a:lnTo>
                      <a:pt x="212" y="11"/>
                    </a:lnTo>
                    <a:lnTo>
                      <a:pt x="186" y="20"/>
                    </a:lnTo>
                    <a:lnTo>
                      <a:pt x="172" y="25"/>
                    </a:lnTo>
                    <a:lnTo>
                      <a:pt x="158" y="29"/>
                    </a:lnTo>
                    <a:lnTo>
                      <a:pt x="142" y="32"/>
                    </a:lnTo>
                    <a:lnTo>
                      <a:pt x="129" y="34"/>
                    </a:lnTo>
                    <a:lnTo>
                      <a:pt x="115" y="37"/>
                    </a:lnTo>
                    <a:lnTo>
                      <a:pt x="99" y="39"/>
                    </a:lnTo>
                    <a:lnTo>
                      <a:pt x="85" y="39"/>
                    </a:lnTo>
                    <a:lnTo>
                      <a:pt x="71" y="37"/>
                    </a:lnTo>
                    <a:lnTo>
                      <a:pt x="59" y="36"/>
                    </a:lnTo>
                    <a:lnTo>
                      <a:pt x="45" y="32"/>
                    </a:lnTo>
                    <a:lnTo>
                      <a:pt x="33" y="28"/>
                    </a:lnTo>
                    <a:lnTo>
                      <a:pt x="28" y="25"/>
                    </a:lnTo>
                    <a:lnTo>
                      <a:pt x="22" y="22"/>
                    </a:lnTo>
                    <a:lnTo>
                      <a:pt x="11" y="14"/>
                    </a:lnTo>
                    <a:lnTo>
                      <a:pt x="5" y="9"/>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6" name="Freeform 132"/>
              <p:cNvSpPr>
                <a:spLocks/>
              </p:cNvSpPr>
              <p:nvPr/>
            </p:nvSpPr>
            <p:spPr bwMode="auto">
              <a:xfrm>
                <a:off x="2274" y="1720"/>
                <a:ext cx="3" cy="2"/>
              </a:xfrm>
              <a:custGeom>
                <a:avLst/>
                <a:gdLst>
                  <a:gd name="T0" fmla="*/ 0 w 6"/>
                  <a:gd name="T1" fmla="*/ 5 h 5"/>
                  <a:gd name="T2" fmla="*/ 5 w 6"/>
                  <a:gd name="T3" fmla="*/ 0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5" y="0"/>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7" name="Freeform 133"/>
              <p:cNvSpPr>
                <a:spLocks/>
              </p:cNvSpPr>
              <p:nvPr/>
            </p:nvSpPr>
            <p:spPr bwMode="auto">
              <a:xfrm>
                <a:off x="2379" y="1608"/>
                <a:ext cx="61" cy="117"/>
              </a:xfrm>
              <a:custGeom>
                <a:avLst/>
                <a:gdLst>
                  <a:gd name="T0" fmla="*/ 0 w 122"/>
                  <a:gd name="T1" fmla="*/ 229 h 235"/>
                  <a:gd name="T2" fmla="*/ 6 w 122"/>
                  <a:gd name="T3" fmla="*/ 226 h 235"/>
                  <a:gd name="T4" fmla="*/ 12 w 122"/>
                  <a:gd name="T5" fmla="*/ 223 h 235"/>
                  <a:gd name="T6" fmla="*/ 20 w 122"/>
                  <a:gd name="T7" fmla="*/ 219 h 235"/>
                  <a:gd name="T8" fmla="*/ 24 w 122"/>
                  <a:gd name="T9" fmla="*/ 215 h 235"/>
                  <a:gd name="T10" fmla="*/ 37 w 122"/>
                  <a:gd name="T11" fmla="*/ 206 h 235"/>
                  <a:gd name="T12" fmla="*/ 41 w 122"/>
                  <a:gd name="T13" fmla="*/ 199 h 235"/>
                  <a:gd name="T14" fmla="*/ 48 w 122"/>
                  <a:gd name="T15" fmla="*/ 193 h 235"/>
                  <a:gd name="T16" fmla="*/ 52 w 122"/>
                  <a:gd name="T17" fmla="*/ 187 h 235"/>
                  <a:gd name="T18" fmla="*/ 57 w 122"/>
                  <a:gd name="T19" fmla="*/ 181 h 235"/>
                  <a:gd name="T20" fmla="*/ 65 w 122"/>
                  <a:gd name="T21" fmla="*/ 167 h 235"/>
                  <a:gd name="T22" fmla="*/ 74 w 122"/>
                  <a:gd name="T23" fmla="*/ 153 h 235"/>
                  <a:gd name="T24" fmla="*/ 80 w 122"/>
                  <a:gd name="T25" fmla="*/ 136 h 235"/>
                  <a:gd name="T26" fmla="*/ 86 w 122"/>
                  <a:gd name="T27" fmla="*/ 121 h 235"/>
                  <a:gd name="T28" fmla="*/ 92 w 122"/>
                  <a:gd name="T29" fmla="*/ 104 h 235"/>
                  <a:gd name="T30" fmla="*/ 102 w 122"/>
                  <a:gd name="T31" fmla="*/ 70 h 235"/>
                  <a:gd name="T32" fmla="*/ 105 w 122"/>
                  <a:gd name="T33" fmla="*/ 51 h 235"/>
                  <a:gd name="T34" fmla="*/ 109 w 122"/>
                  <a:gd name="T35" fmla="*/ 34 h 235"/>
                  <a:gd name="T36" fmla="*/ 116 w 122"/>
                  <a:gd name="T37" fmla="*/ 0 h 235"/>
                  <a:gd name="T38" fmla="*/ 122 w 122"/>
                  <a:gd name="T39" fmla="*/ 2 h 235"/>
                  <a:gd name="T40" fmla="*/ 116 w 122"/>
                  <a:gd name="T41" fmla="*/ 36 h 235"/>
                  <a:gd name="T42" fmla="*/ 113 w 122"/>
                  <a:gd name="T43" fmla="*/ 53 h 235"/>
                  <a:gd name="T44" fmla="*/ 108 w 122"/>
                  <a:gd name="T45" fmla="*/ 71 h 235"/>
                  <a:gd name="T46" fmla="*/ 99 w 122"/>
                  <a:gd name="T47" fmla="*/ 107 h 235"/>
                  <a:gd name="T48" fmla="*/ 92 w 122"/>
                  <a:gd name="T49" fmla="*/ 124 h 235"/>
                  <a:gd name="T50" fmla="*/ 86 w 122"/>
                  <a:gd name="T51" fmla="*/ 139 h 235"/>
                  <a:gd name="T52" fmla="*/ 80 w 122"/>
                  <a:gd name="T53" fmla="*/ 156 h 235"/>
                  <a:gd name="T54" fmla="*/ 71 w 122"/>
                  <a:gd name="T55" fmla="*/ 172 h 235"/>
                  <a:gd name="T56" fmla="*/ 63 w 122"/>
                  <a:gd name="T57" fmla="*/ 185 h 235"/>
                  <a:gd name="T58" fmla="*/ 57 w 122"/>
                  <a:gd name="T59" fmla="*/ 192 h 235"/>
                  <a:gd name="T60" fmla="*/ 52 w 122"/>
                  <a:gd name="T61" fmla="*/ 198 h 235"/>
                  <a:gd name="T62" fmla="*/ 48 w 122"/>
                  <a:gd name="T63" fmla="*/ 204 h 235"/>
                  <a:gd name="T64" fmla="*/ 41 w 122"/>
                  <a:gd name="T65" fmla="*/ 210 h 235"/>
                  <a:gd name="T66" fmla="*/ 29 w 122"/>
                  <a:gd name="T67" fmla="*/ 219 h 235"/>
                  <a:gd name="T68" fmla="*/ 23 w 122"/>
                  <a:gd name="T69" fmla="*/ 224 h 235"/>
                  <a:gd name="T70" fmla="*/ 15 w 122"/>
                  <a:gd name="T71" fmla="*/ 229 h 235"/>
                  <a:gd name="T72" fmla="*/ 9 w 122"/>
                  <a:gd name="T73" fmla="*/ 232 h 235"/>
                  <a:gd name="T74" fmla="*/ 1 w 122"/>
                  <a:gd name="T75" fmla="*/ 235 h 235"/>
                  <a:gd name="T76" fmla="*/ 0 w 122"/>
                  <a:gd name="T77" fmla="*/ 2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235">
                    <a:moveTo>
                      <a:pt x="0" y="229"/>
                    </a:moveTo>
                    <a:lnTo>
                      <a:pt x="6" y="226"/>
                    </a:lnTo>
                    <a:lnTo>
                      <a:pt x="12" y="223"/>
                    </a:lnTo>
                    <a:lnTo>
                      <a:pt x="20" y="219"/>
                    </a:lnTo>
                    <a:lnTo>
                      <a:pt x="24" y="215"/>
                    </a:lnTo>
                    <a:lnTo>
                      <a:pt x="37" y="206"/>
                    </a:lnTo>
                    <a:lnTo>
                      <a:pt x="41" y="199"/>
                    </a:lnTo>
                    <a:lnTo>
                      <a:pt x="48" y="193"/>
                    </a:lnTo>
                    <a:lnTo>
                      <a:pt x="52" y="187"/>
                    </a:lnTo>
                    <a:lnTo>
                      <a:pt x="57" y="181"/>
                    </a:lnTo>
                    <a:lnTo>
                      <a:pt x="65" y="167"/>
                    </a:lnTo>
                    <a:lnTo>
                      <a:pt x="74" y="153"/>
                    </a:lnTo>
                    <a:lnTo>
                      <a:pt x="80" y="136"/>
                    </a:lnTo>
                    <a:lnTo>
                      <a:pt x="86" y="121"/>
                    </a:lnTo>
                    <a:lnTo>
                      <a:pt x="92" y="104"/>
                    </a:lnTo>
                    <a:lnTo>
                      <a:pt x="102" y="70"/>
                    </a:lnTo>
                    <a:lnTo>
                      <a:pt x="105" y="51"/>
                    </a:lnTo>
                    <a:lnTo>
                      <a:pt x="109" y="34"/>
                    </a:lnTo>
                    <a:lnTo>
                      <a:pt x="116" y="0"/>
                    </a:lnTo>
                    <a:lnTo>
                      <a:pt x="122" y="2"/>
                    </a:lnTo>
                    <a:lnTo>
                      <a:pt x="116" y="36"/>
                    </a:lnTo>
                    <a:lnTo>
                      <a:pt x="113" y="53"/>
                    </a:lnTo>
                    <a:lnTo>
                      <a:pt x="108" y="71"/>
                    </a:lnTo>
                    <a:lnTo>
                      <a:pt x="99" y="107"/>
                    </a:lnTo>
                    <a:lnTo>
                      <a:pt x="92" y="124"/>
                    </a:lnTo>
                    <a:lnTo>
                      <a:pt x="86" y="139"/>
                    </a:lnTo>
                    <a:lnTo>
                      <a:pt x="80" y="156"/>
                    </a:lnTo>
                    <a:lnTo>
                      <a:pt x="71" y="172"/>
                    </a:lnTo>
                    <a:lnTo>
                      <a:pt x="63" y="185"/>
                    </a:lnTo>
                    <a:lnTo>
                      <a:pt x="57" y="192"/>
                    </a:lnTo>
                    <a:lnTo>
                      <a:pt x="52" y="198"/>
                    </a:lnTo>
                    <a:lnTo>
                      <a:pt x="48" y="204"/>
                    </a:lnTo>
                    <a:lnTo>
                      <a:pt x="41" y="210"/>
                    </a:lnTo>
                    <a:lnTo>
                      <a:pt x="29" y="219"/>
                    </a:lnTo>
                    <a:lnTo>
                      <a:pt x="23" y="224"/>
                    </a:lnTo>
                    <a:lnTo>
                      <a:pt x="15" y="229"/>
                    </a:lnTo>
                    <a:lnTo>
                      <a:pt x="9" y="232"/>
                    </a:lnTo>
                    <a:lnTo>
                      <a:pt x="1" y="235"/>
                    </a:lnTo>
                    <a:lnTo>
                      <a:pt x="0"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8" name="Freeform 134"/>
              <p:cNvSpPr>
                <a:spLocks/>
              </p:cNvSpPr>
              <p:nvPr/>
            </p:nvSpPr>
            <p:spPr bwMode="auto">
              <a:xfrm>
                <a:off x="2379" y="1722"/>
                <a:ext cx="1" cy="3"/>
              </a:xfrm>
              <a:custGeom>
                <a:avLst/>
                <a:gdLst>
                  <a:gd name="T0" fmla="*/ 1 w 1"/>
                  <a:gd name="T1" fmla="*/ 6 h 6"/>
                  <a:gd name="T2" fmla="*/ 0 w 1"/>
                  <a:gd name="T3" fmla="*/ 0 h 6"/>
                  <a:gd name="T4" fmla="*/ 1 w 1"/>
                  <a:gd name="T5" fmla="*/ 6 h 6"/>
                </a:gdLst>
                <a:ahLst/>
                <a:cxnLst>
                  <a:cxn ang="0">
                    <a:pos x="T0" y="T1"/>
                  </a:cxn>
                  <a:cxn ang="0">
                    <a:pos x="T2" y="T3"/>
                  </a:cxn>
                  <a:cxn ang="0">
                    <a:pos x="T4" y="T5"/>
                  </a:cxn>
                </a:cxnLst>
                <a:rect l="0" t="0" r="r" b="b"/>
                <a:pathLst>
                  <a:path w="1" h="6">
                    <a:moveTo>
                      <a:pt x="1" y="6"/>
                    </a:move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19" name="Freeform 135"/>
              <p:cNvSpPr>
                <a:spLocks/>
              </p:cNvSpPr>
              <p:nvPr/>
            </p:nvSpPr>
            <p:spPr bwMode="auto">
              <a:xfrm>
                <a:off x="2436" y="1583"/>
                <a:ext cx="5" cy="26"/>
              </a:xfrm>
              <a:custGeom>
                <a:avLst/>
                <a:gdLst>
                  <a:gd name="T0" fmla="*/ 2 w 9"/>
                  <a:gd name="T1" fmla="*/ 49 h 51"/>
                  <a:gd name="T2" fmla="*/ 2 w 9"/>
                  <a:gd name="T3" fmla="*/ 38 h 51"/>
                  <a:gd name="T4" fmla="*/ 3 w 9"/>
                  <a:gd name="T5" fmla="*/ 26 h 51"/>
                  <a:gd name="T6" fmla="*/ 2 w 9"/>
                  <a:gd name="T7" fmla="*/ 14 h 51"/>
                  <a:gd name="T8" fmla="*/ 0 w 9"/>
                  <a:gd name="T9" fmla="*/ 8 h 51"/>
                  <a:gd name="T10" fmla="*/ 0 w 9"/>
                  <a:gd name="T11" fmla="*/ 1 h 51"/>
                  <a:gd name="T12" fmla="*/ 6 w 9"/>
                  <a:gd name="T13" fmla="*/ 0 h 51"/>
                  <a:gd name="T14" fmla="*/ 8 w 9"/>
                  <a:gd name="T15" fmla="*/ 6 h 51"/>
                  <a:gd name="T16" fmla="*/ 8 w 9"/>
                  <a:gd name="T17" fmla="*/ 14 h 51"/>
                  <a:gd name="T18" fmla="*/ 9 w 9"/>
                  <a:gd name="T19" fmla="*/ 26 h 51"/>
                  <a:gd name="T20" fmla="*/ 9 w 9"/>
                  <a:gd name="T21" fmla="*/ 38 h 51"/>
                  <a:gd name="T22" fmla="*/ 8 w 9"/>
                  <a:gd name="T23" fmla="*/ 51 h 51"/>
                  <a:gd name="T24" fmla="*/ 2 w 9"/>
                  <a:gd name="T2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1">
                    <a:moveTo>
                      <a:pt x="2" y="49"/>
                    </a:moveTo>
                    <a:lnTo>
                      <a:pt x="2" y="38"/>
                    </a:lnTo>
                    <a:lnTo>
                      <a:pt x="3" y="26"/>
                    </a:lnTo>
                    <a:lnTo>
                      <a:pt x="2" y="14"/>
                    </a:lnTo>
                    <a:lnTo>
                      <a:pt x="0" y="8"/>
                    </a:lnTo>
                    <a:lnTo>
                      <a:pt x="0" y="1"/>
                    </a:lnTo>
                    <a:lnTo>
                      <a:pt x="6" y="0"/>
                    </a:lnTo>
                    <a:lnTo>
                      <a:pt x="8" y="6"/>
                    </a:lnTo>
                    <a:lnTo>
                      <a:pt x="8" y="14"/>
                    </a:lnTo>
                    <a:lnTo>
                      <a:pt x="9" y="26"/>
                    </a:lnTo>
                    <a:lnTo>
                      <a:pt x="9" y="38"/>
                    </a:lnTo>
                    <a:lnTo>
                      <a:pt x="8" y="51"/>
                    </a:lnTo>
                    <a:lnTo>
                      <a:pt x="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0" name="Freeform 136"/>
              <p:cNvSpPr>
                <a:spLocks/>
              </p:cNvSpPr>
              <p:nvPr/>
            </p:nvSpPr>
            <p:spPr bwMode="auto">
              <a:xfrm>
                <a:off x="2437" y="1608"/>
                <a:ext cx="3"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1" name="Freeform 137"/>
              <p:cNvSpPr>
                <a:spLocks/>
              </p:cNvSpPr>
              <p:nvPr/>
            </p:nvSpPr>
            <p:spPr bwMode="auto">
              <a:xfrm>
                <a:off x="2424" y="1529"/>
                <a:ext cx="15" cy="56"/>
              </a:xfrm>
              <a:custGeom>
                <a:avLst/>
                <a:gdLst>
                  <a:gd name="T0" fmla="*/ 25 w 31"/>
                  <a:gd name="T1" fmla="*/ 111 h 111"/>
                  <a:gd name="T2" fmla="*/ 10 w 31"/>
                  <a:gd name="T3" fmla="*/ 52 h 111"/>
                  <a:gd name="T4" fmla="*/ 8 w 31"/>
                  <a:gd name="T5" fmla="*/ 43 h 111"/>
                  <a:gd name="T6" fmla="*/ 5 w 31"/>
                  <a:gd name="T7" fmla="*/ 32 h 111"/>
                  <a:gd name="T8" fmla="*/ 0 w 31"/>
                  <a:gd name="T9" fmla="*/ 1 h 111"/>
                  <a:gd name="T10" fmla="*/ 7 w 31"/>
                  <a:gd name="T11" fmla="*/ 0 h 111"/>
                  <a:gd name="T12" fmla="*/ 13 w 31"/>
                  <a:gd name="T13" fmla="*/ 31 h 111"/>
                  <a:gd name="T14" fmla="*/ 14 w 31"/>
                  <a:gd name="T15" fmla="*/ 41 h 111"/>
                  <a:gd name="T16" fmla="*/ 16 w 31"/>
                  <a:gd name="T17" fmla="*/ 51 h 111"/>
                  <a:gd name="T18" fmla="*/ 31 w 31"/>
                  <a:gd name="T19" fmla="*/ 108 h 111"/>
                  <a:gd name="T20" fmla="*/ 25 w 3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1">
                    <a:moveTo>
                      <a:pt x="25" y="111"/>
                    </a:moveTo>
                    <a:lnTo>
                      <a:pt x="10" y="52"/>
                    </a:lnTo>
                    <a:lnTo>
                      <a:pt x="8" y="43"/>
                    </a:lnTo>
                    <a:lnTo>
                      <a:pt x="5" y="32"/>
                    </a:lnTo>
                    <a:lnTo>
                      <a:pt x="0" y="1"/>
                    </a:lnTo>
                    <a:lnTo>
                      <a:pt x="7" y="0"/>
                    </a:lnTo>
                    <a:lnTo>
                      <a:pt x="13" y="31"/>
                    </a:lnTo>
                    <a:lnTo>
                      <a:pt x="14" y="41"/>
                    </a:lnTo>
                    <a:lnTo>
                      <a:pt x="16" y="51"/>
                    </a:lnTo>
                    <a:lnTo>
                      <a:pt x="31" y="108"/>
                    </a:lnTo>
                    <a:lnTo>
                      <a:pt x="25"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2" name="Freeform 138"/>
              <p:cNvSpPr>
                <a:spLocks/>
              </p:cNvSpPr>
              <p:nvPr/>
            </p:nvSpPr>
            <p:spPr bwMode="auto">
              <a:xfrm>
                <a:off x="2436" y="1583"/>
                <a:ext cx="3" cy="2"/>
              </a:xfrm>
              <a:custGeom>
                <a:avLst/>
                <a:gdLst>
                  <a:gd name="T0" fmla="*/ 6 w 6"/>
                  <a:gd name="T1" fmla="*/ 0 h 3"/>
                  <a:gd name="T2" fmla="*/ 0 w 6"/>
                  <a:gd name="T3" fmla="*/ 3 h 3"/>
                  <a:gd name="T4" fmla="*/ 0 w 6"/>
                  <a:gd name="T5" fmla="*/ 1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3" name="Freeform 139"/>
              <p:cNvSpPr>
                <a:spLocks/>
              </p:cNvSpPr>
              <p:nvPr/>
            </p:nvSpPr>
            <p:spPr bwMode="auto">
              <a:xfrm>
                <a:off x="2423" y="1485"/>
                <a:ext cx="4" cy="45"/>
              </a:xfrm>
              <a:custGeom>
                <a:avLst/>
                <a:gdLst>
                  <a:gd name="T0" fmla="*/ 1 w 8"/>
                  <a:gd name="T1" fmla="*/ 91 h 91"/>
                  <a:gd name="T2" fmla="*/ 0 w 8"/>
                  <a:gd name="T3" fmla="*/ 74 h 91"/>
                  <a:gd name="T4" fmla="*/ 1 w 8"/>
                  <a:gd name="T5" fmla="*/ 45 h 91"/>
                  <a:gd name="T6" fmla="*/ 1 w 8"/>
                  <a:gd name="T7" fmla="*/ 0 h 91"/>
                  <a:gd name="T8" fmla="*/ 8 w 8"/>
                  <a:gd name="T9" fmla="*/ 0 h 91"/>
                  <a:gd name="T10" fmla="*/ 8 w 8"/>
                  <a:gd name="T11" fmla="*/ 45 h 91"/>
                  <a:gd name="T12" fmla="*/ 8 w 8"/>
                  <a:gd name="T13" fmla="*/ 74 h 91"/>
                  <a:gd name="T14" fmla="*/ 8 w 8"/>
                  <a:gd name="T15" fmla="*/ 91 h 91"/>
                  <a:gd name="T16" fmla="*/ 1 w 8"/>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1">
                    <a:moveTo>
                      <a:pt x="1" y="91"/>
                    </a:moveTo>
                    <a:lnTo>
                      <a:pt x="0" y="74"/>
                    </a:lnTo>
                    <a:lnTo>
                      <a:pt x="1" y="45"/>
                    </a:lnTo>
                    <a:lnTo>
                      <a:pt x="1" y="0"/>
                    </a:lnTo>
                    <a:lnTo>
                      <a:pt x="8" y="0"/>
                    </a:lnTo>
                    <a:lnTo>
                      <a:pt x="8" y="45"/>
                    </a:lnTo>
                    <a:lnTo>
                      <a:pt x="8" y="74"/>
                    </a:lnTo>
                    <a:lnTo>
                      <a:pt x="8" y="91"/>
                    </a:lnTo>
                    <a:lnTo>
                      <a:pt x="1"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4" name="Freeform 140"/>
              <p:cNvSpPr>
                <a:spLocks/>
              </p:cNvSpPr>
              <p:nvPr/>
            </p:nvSpPr>
            <p:spPr bwMode="auto">
              <a:xfrm>
                <a:off x="2424" y="1529"/>
                <a:ext cx="3" cy="1"/>
              </a:xfrm>
              <a:custGeom>
                <a:avLst/>
                <a:gdLst>
                  <a:gd name="T0" fmla="*/ 0 w 7"/>
                  <a:gd name="T1" fmla="*/ 1 h 1"/>
                  <a:gd name="T2" fmla="*/ 7 w 7"/>
                  <a:gd name="T3" fmla="*/ 1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1"/>
                    </a:lnTo>
                    <a:lnTo>
                      <a:pt x="7"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5" name="Freeform 141"/>
              <p:cNvSpPr>
                <a:spLocks/>
              </p:cNvSpPr>
              <p:nvPr/>
            </p:nvSpPr>
            <p:spPr bwMode="auto">
              <a:xfrm>
                <a:off x="2423" y="1403"/>
                <a:ext cx="9" cy="82"/>
              </a:xfrm>
              <a:custGeom>
                <a:avLst/>
                <a:gdLst>
                  <a:gd name="T0" fmla="*/ 1 w 18"/>
                  <a:gd name="T1" fmla="*/ 163 h 163"/>
                  <a:gd name="T2" fmla="*/ 0 w 18"/>
                  <a:gd name="T3" fmla="*/ 142 h 163"/>
                  <a:gd name="T4" fmla="*/ 0 w 18"/>
                  <a:gd name="T5" fmla="*/ 122 h 163"/>
                  <a:gd name="T6" fmla="*/ 1 w 18"/>
                  <a:gd name="T7" fmla="*/ 80 h 163"/>
                  <a:gd name="T8" fmla="*/ 3 w 18"/>
                  <a:gd name="T9" fmla="*/ 60 h 163"/>
                  <a:gd name="T10" fmla="*/ 4 w 18"/>
                  <a:gd name="T11" fmla="*/ 40 h 163"/>
                  <a:gd name="T12" fmla="*/ 8 w 18"/>
                  <a:gd name="T13" fmla="*/ 20 h 163"/>
                  <a:gd name="T14" fmla="*/ 12 w 18"/>
                  <a:gd name="T15" fmla="*/ 0 h 163"/>
                  <a:gd name="T16" fmla="*/ 18 w 18"/>
                  <a:gd name="T17" fmla="*/ 1 h 163"/>
                  <a:gd name="T18" fmla="*/ 15 w 18"/>
                  <a:gd name="T19" fmla="*/ 21 h 163"/>
                  <a:gd name="T20" fmla="*/ 11 w 18"/>
                  <a:gd name="T21" fmla="*/ 41 h 163"/>
                  <a:gd name="T22" fmla="*/ 9 w 18"/>
                  <a:gd name="T23" fmla="*/ 61 h 163"/>
                  <a:gd name="T24" fmla="*/ 8 w 18"/>
                  <a:gd name="T25" fmla="*/ 81 h 163"/>
                  <a:gd name="T26" fmla="*/ 6 w 18"/>
                  <a:gd name="T27" fmla="*/ 122 h 163"/>
                  <a:gd name="T28" fmla="*/ 6 w 18"/>
                  <a:gd name="T29" fmla="*/ 142 h 163"/>
                  <a:gd name="T30" fmla="*/ 8 w 18"/>
                  <a:gd name="T31" fmla="*/ 163 h 163"/>
                  <a:gd name="T32" fmla="*/ 1 w 18"/>
                  <a:gd name="T3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3">
                    <a:moveTo>
                      <a:pt x="1" y="163"/>
                    </a:moveTo>
                    <a:lnTo>
                      <a:pt x="0" y="142"/>
                    </a:lnTo>
                    <a:lnTo>
                      <a:pt x="0" y="122"/>
                    </a:lnTo>
                    <a:lnTo>
                      <a:pt x="1" y="80"/>
                    </a:lnTo>
                    <a:lnTo>
                      <a:pt x="3" y="60"/>
                    </a:lnTo>
                    <a:lnTo>
                      <a:pt x="4" y="40"/>
                    </a:lnTo>
                    <a:lnTo>
                      <a:pt x="8" y="20"/>
                    </a:lnTo>
                    <a:lnTo>
                      <a:pt x="12" y="0"/>
                    </a:lnTo>
                    <a:lnTo>
                      <a:pt x="18" y="1"/>
                    </a:lnTo>
                    <a:lnTo>
                      <a:pt x="15" y="21"/>
                    </a:lnTo>
                    <a:lnTo>
                      <a:pt x="11" y="41"/>
                    </a:lnTo>
                    <a:lnTo>
                      <a:pt x="9" y="61"/>
                    </a:lnTo>
                    <a:lnTo>
                      <a:pt x="8" y="81"/>
                    </a:lnTo>
                    <a:lnTo>
                      <a:pt x="6" y="122"/>
                    </a:lnTo>
                    <a:lnTo>
                      <a:pt x="6" y="142"/>
                    </a:lnTo>
                    <a:lnTo>
                      <a:pt x="8" y="163"/>
                    </a:lnTo>
                    <a:lnTo>
                      <a:pt x="1"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6" name="Freeform 142"/>
              <p:cNvSpPr>
                <a:spLocks/>
              </p:cNvSpPr>
              <p:nvPr/>
            </p:nvSpPr>
            <p:spPr bwMode="auto">
              <a:xfrm>
                <a:off x="2424" y="1485"/>
                <a:ext cx="3"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7" name="Freeform 143"/>
              <p:cNvSpPr>
                <a:spLocks/>
              </p:cNvSpPr>
              <p:nvPr/>
            </p:nvSpPr>
            <p:spPr bwMode="auto">
              <a:xfrm>
                <a:off x="2429" y="1295"/>
                <a:ext cx="66" cy="109"/>
              </a:xfrm>
              <a:custGeom>
                <a:avLst/>
                <a:gdLst>
                  <a:gd name="T0" fmla="*/ 0 w 132"/>
                  <a:gd name="T1" fmla="*/ 216 h 217"/>
                  <a:gd name="T2" fmla="*/ 8 w 132"/>
                  <a:gd name="T3" fmla="*/ 186 h 217"/>
                  <a:gd name="T4" fmla="*/ 19 w 132"/>
                  <a:gd name="T5" fmla="*/ 157 h 217"/>
                  <a:gd name="T6" fmla="*/ 25 w 132"/>
                  <a:gd name="T7" fmla="*/ 143 h 217"/>
                  <a:gd name="T8" fmla="*/ 33 w 132"/>
                  <a:gd name="T9" fmla="*/ 128 h 217"/>
                  <a:gd name="T10" fmla="*/ 39 w 132"/>
                  <a:gd name="T11" fmla="*/ 114 h 217"/>
                  <a:gd name="T12" fmla="*/ 47 w 132"/>
                  <a:gd name="T13" fmla="*/ 100 h 217"/>
                  <a:gd name="T14" fmla="*/ 65 w 132"/>
                  <a:gd name="T15" fmla="*/ 74 h 217"/>
                  <a:gd name="T16" fmla="*/ 84 w 132"/>
                  <a:gd name="T17" fmla="*/ 47 h 217"/>
                  <a:gd name="T18" fmla="*/ 93 w 132"/>
                  <a:gd name="T19" fmla="*/ 35 h 217"/>
                  <a:gd name="T20" fmla="*/ 104 w 132"/>
                  <a:gd name="T21" fmla="*/ 23 h 217"/>
                  <a:gd name="T22" fmla="*/ 115 w 132"/>
                  <a:gd name="T23" fmla="*/ 12 h 217"/>
                  <a:gd name="T24" fmla="*/ 127 w 132"/>
                  <a:gd name="T25" fmla="*/ 0 h 217"/>
                  <a:gd name="T26" fmla="*/ 132 w 132"/>
                  <a:gd name="T27" fmla="*/ 6 h 217"/>
                  <a:gd name="T28" fmla="*/ 121 w 132"/>
                  <a:gd name="T29" fmla="*/ 17 h 217"/>
                  <a:gd name="T30" fmla="*/ 110 w 132"/>
                  <a:gd name="T31" fmla="*/ 27 h 217"/>
                  <a:gd name="T32" fmla="*/ 99 w 132"/>
                  <a:gd name="T33" fmla="*/ 40 h 217"/>
                  <a:gd name="T34" fmla="*/ 88 w 132"/>
                  <a:gd name="T35" fmla="*/ 52 h 217"/>
                  <a:gd name="T36" fmla="*/ 70 w 132"/>
                  <a:gd name="T37" fmla="*/ 77 h 217"/>
                  <a:gd name="T38" fmla="*/ 53 w 132"/>
                  <a:gd name="T39" fmla="*/ 105 h 217"/>
                  <a:gd name="T40" fmla="*/ 45 w 132"/>
                  <a:gd name="T41" fmla="*/ 118 h 217"/>
                  <a:gd name="T42" fmla="*/ 39 w 132"/>
                  <a:gd name="T43" fmla="*/ 131 h 217"/>
                  <a:gd name="T44" fmla="*/ 31 w 132"/>
                  <a:gd name="T45" fmla="*/ 146 h 217"/>
                  <a:gd name="T46" fmla="*/ 25 w 132"/>
                  <a:gd name="T47" fmla="*/ 160 h 217"/>
                  <a:gd name="T48" fmla="*/ 14 w 132"/>
                  <a:gd name="T49" fmla="*/ 188 h 217"/>
                  <a:gd name="T50" fmla="*/ 6 w 132"/>
                  <a:gd name="T51" fmla="*/ 217 h 217"/>
                  <a:gd name="T52" fmla="*/ 0 w 132"/>
                  <a:gd name="T53"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217">
                    <a:moveTo>
                      <a:pt x="0" y="216"/>
                    </a:moveTo>
                    <a:lnTo>
                      <a:pt x="8" y="186"/>
                    </a:lnTo>
                    <a:lnTo>
                      <a:pt x="19" y="157"/>
                    </a:lnTo>
                    <a:lnTo>
                      <a:pt x="25" y="143"/>
                    </a:lnTo>
                    <a:lnTo>
                      <a:pt x="33" y="128"/>
                    </a:lnTo>
                    <a:lnTo>
                      <a:pt x="39" y="114"/>
                    </a:lnTo>
                    <a:lnTo>
                      <a:pt x="47" y="100"/>
                    </a:lnTo>
                    <a:lnTo>
                      <a:pt x="65" y="74"/>
                    </a:lnTo>
                    <a:lnTo>
                      <a:pt x="84" y="47"/>
                    </a:lnTo>
                    <a:lnTo>
                      <a:pt x="93" y="35"/>
                    </a:lnTo>
                    <a:lnTo>
                      <a:pt x="104" y="23"/>
                    </a:lnTo>
                    <a:lnTo>
                      <a:pt x="115" y="12"/>
                    </a:lnTo>
                    <a:lnTo>
                      <a:pt x="127" y="0"/>
                    </a:lnTo>
                    <a:lnTo>
                      <a:pt x="132" y="6"/>
                    </a:lnTo>
                    <a:lnTo>
                      <a:pt x="121" y="17"/>
                    </a:lnTo>
                    <a:lnTo>
                      <a:pt x="110" y="27"/>
                    </a:lnTo>
                    <a:lnTo>
                      <a:pt x="99" y="40"/>
                    </a:lnTo>
                    <a:lnTo>
                      <a:pt x="88" y="52"/>
                    </a:lnTo>
                    <a:lnTo>
                      <a:pt x="70" y="77"/>
                    </a:lnTo>
                    <a:lnTo>
                      <a:pt x="53" y="105"/>
                    </a:lnTo>
                    <a:lnTo>
                      <a:pt x="45" y="118"/>
                    </a:lnTo>
                    <a:lnTo>
                      <a:pt x="39" y="131"/>
                    </a:lnTo>
                    <a:lnTo>
                      <a:pt x="31" y="146"/>
                    </a:lnTo>
                    <a:lnTo>
                      <a:pt x="25" y="160"/>
                    </a:lnTo>
                    <a:lnTo>
                      <a:pt x="14" y="188"/>
                    </a:lnTo>
                    <a:lnTo>
                      <a:pt x="6" y="217"/>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8" name="Freeform 144"/>
              <p:cNvSpPr>
                <a:spLocks/>
              </p:cNvSpPr>
              <p:nvPr/>
            </p:nvSpPr>
            <p:spPr bwMode="auto">
              <a:xfrm>
                <a:off x="2429" y="1403"/>
                <a:ext cx="3" cy="1"/>
              </a:xfrm>
              <a:custGeom>
                <a:avLst/>
                <a:gdLst>
                  <a:gd name="T0" fmla="*/ 0 w 6"/>
                  <a:gd name="T1" fmla="*/ 0 h 1"/>
                  <a:gd name="T2" fmla="*/ 6 w 6"/>
                  <a:gd name="T3" fmla="*/ 1 h 1"/>
                  <a:gd name="T4" fmla="*/ 0 w 6"/>
                  <a:gd name="T5" fmla="*/ 0 h 1"/>
                </a:gdLst>
                <a:ahLst/>
                <a:cxnLst>
                  <a:cxn ang="0">
                    <a:pos x="T0" y="T1"/>
                  </a:cxn>
                  <a:cxn ang="0">
                    <a:pos x="T2" y="T3"/>
                  </a:cxn>
                  <a:cxn ang="0">
                    <a:pos x="T4" y="T5"/>
                  </a:cxn>
                </a:cxnLst>
                <a:rect l="0" t="0" r="r" b="b"/>
                <a:pathLst>
                  <a:path w="6" h="1">
                    <a:moveTo>
                      <a:pt x="0" y="0"/>
                    </a:moveTo>
                    <a:lnTo>
                      <a:pt x="6"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29" name="Freeform 145"/>
              <p:cNvSpPr>
                <a:spLocks/>
              </p:cNvSpPr>
              <p:nvPr/>
            </p:nvSpPr>
            <p:spPr bwMode="auto">
              <a:xfrm>
                <a:off x="2493" y="1295"/>
                <a:ext cx="121" cy="35"/>
              </a:xfrm>
              <a:custGeom>
                <a:avLst/>
                <a:gdLst>
                  <a:gd name="T0" fmla="*/ 1 w 241"/>
                  <a:gd name="T1" fmla="*/ 0 h 69"/>
                  <a:gd name="T2" fmla="*/ 31 w 241"/>
                  <a:gd name="T3" fmla="*/ 6 h 69"/>
                  <a:gd name="T4" fmla="*/ 55 w 241"/>
                  <a:gd name="T5" fmla="*/ 10 h 69"/>
                  <a:gd name="T6" fmla="*/ 102 w 241"/>
                  <a:gd name="T7" fmla="*/ 20 h 69"/>
                  <a:gd name="T8" fmla="*/ 128 w 241"/>
                  <a:gd name="T9" fmla="*/ 26 h 69"/>
                  <a:gd name="T10" fmla="*/ 159 w 241"/>
                  <a:gd name="T11" fmla="*/ 35 h 69"/>
                  <a:gd name="T12" fmla="*/ 195 w 241"/>
                  <a:gd name="T13" fmla="*/ 46 h 69"/>
                  <a:gd name="T14" fmla="*/ 241 w 241"/>
                  <a:gd name="T15" fmla="*/ 63 h 69"/>
                  <a:gd name="T16" fmla="*/ 238 w 241"/>
                  <a:gd name="T17" fmla="*/ 69 h 69"/>
                  <a:gd name="T18" fmla="*/ 193 w 241"/>
                  <a:gd name="T19" fmla="*/ 52 h 69"/>
                  <a:gd name="T20" fmla="*/ 156 w 241"/>
                  <a:gd name="T21" fmla="*/ 41 h 69"/>
                  <a:gd name="T22" fmla="*/ 127 w 241"/>
                  <a:gd name="T23" fmla="*/ 32 h 69"/>
                  <a:gd name="T24" fmla="*/ 102 w 241"/>
                  <a:gd name="T25" fmla="*/ 26 h 69"/>
                  <a:gd name="T26" fmla="*/ 54 w 241"/>
                  <a:gd name="T27" fmla="*/ 18 h 69"/>
                  <a:gd name="T28" fmla="*/ 29 w 241"/>
                  <a:gd name="T29" fmla="*/ 12 h 69"/>
                  <a:gd name="T30" fmla="*/ 0 w 241"/>
                  <a:gd name="T31" fmla="*/ 6 h 69"/>
                  <a:gd name="T32" fmla="*/ 1 w 24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69">
                    <a:moveTo>
                      <a:pt x="1" y="0"/>
                    </a:moveTo>
                    <a:lnTo>
                      <a:pt x="31" y="6"/>
                    </a:lnTo>
                    <a:lnTo>
                      <a:pt x="55" y="10"/>
                    </a:lnTo>
                    <a:lnTo>
                      <a:pt x="102" y="20"/>
                    </a:lnTo>
                    <a:lnTo>
                      <a:pt x="128" y="26"/>
                    </a:lnTo>
                    <a:lnTo>
                      <a:pt x="159" y="35"/>
                    </a:lnTo>
                    <a:lnTo>
                      <a:pt x="195" y="46"/>
                    </a:lnTo>
                    <a:lnTo>
                      <a:pt x="241" y="63"/>
                    </a:lnTo>
                    <a:lnTo>
                      <a:pt x="238" y="69"/>
                    </a:lnTo>
                    <a:lnTo>
                      <a:pt x="193" y="52"/>
                    </a:lnTo>
                    <a:lnTo>
                      <a:pt x="156" y="41"/>
                    </a:lnTo>
                    <a:lnTo>
                      <a:pt x="127" y="32"/>
                    </a:lnTo>
                    <a:lnTo>
                      <a:pt x="102" y="26"/>
                    </a:lnTo>
                    <a:lnTo>
                      <a:pt x="54" y="18"/>
                    </a:lnTo>
                    <a:lnTo>
                      <a:pt x="29" y="12"/>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0" name="Freeform 146"/>
              <p:cNvSpPr>
                <a:spLocks/>
              </p:cNvSpPr>
              <p:nvPr/>
            </p:nvSpPr>
            <p:spPr bwMode="auto">
              <a:xfrm>
                <a:off x="2493" y="1294"/>
                <a:ext cx="2" cy="4"/>
              </a:xfrm>
              <a:custGeom>
                <a:avLst/>
                <a:gdLst>
                  <a:gd name="T0" fmla="*/ 0 w 5"/>
                  <a:gd name="T1" fmla="*/ 2 h 8"/>
                  <a:gd name="T2" fmla="*/ 2 w 5"/>
                  <a:gd name="T3" fmla="*/ 0 h 8"/>
                  <a:gd name="T4" fmla="*/ 3 w 5"/>
                  <a:gd name="T5" fmla="*/ 2 h 8"/>
                  <a:gd name="T6" fmla="*/ 2 w 5"/>
                  <a:gd name="T7" fmla="*/ 8 h 8"/>
                  <a:gd name="T8" fmla="*/ 5 w 5"/>
                  <a:gd name="T9" fmla="*/ 8 h 8"/>
                  <a:gd name="T10" fmla="*/ 0 w 5"/>
                  <a:gd name="T11" fmla="*/ 2 h 8"/>
                </a:gdLst>
                <a:ahLst/>
                <a:cxnLst>
                  <a:cxn ang="0">
                    <a:pos x="T0" y="T1"/>
                  </a:cxn>
                  <a:cxn ang="0">
                    <a:pos x="T2" y="T3"/>
                  </a:cxn>
                  <a:cxn ang="0">
                    <a:pos x="T4" y="T5"/>
                  </a:cxn>
                  <a:cxn ang="0">
                    <a:pos x="T6" y="T7"/>
                  </a:cxn>
                  <a:cxn ang="0">
                    <a:pos x="T8" y="T9"/>
                  </a:cxn>
                  <a:cxn ang="0">
                    <a:pos x="T10" y="T11"/>
                  </a:cxn>
                </a:cxnLst>
                <a:rect l="0" t="0" r="r" b="b"/>
                <a:pathLst>
                  <a:path w="5" h="8">
                    <a:moveTo>
                      <a:pt x="0" y="2"/>
                    </a:moveTo>
                    <a:lnTo>
                      <a:pt x="2" y="0"/>
                    </a:lnTo>
                    <a:lnTo>
                      <a:pt x="3" y="2"/>
                    </a:lnTo>
                    <a:lnTo>
                      <a:pt x="2" y="8"/>
                    </a:lnTo>
                    <a:lnTo>
                      <a:pt x="5" y="8"/>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1" name="Freeform 147"/>
              <p:cNvSpPr>
                <a:spLocks/>
              </p:cNvSpPr>
              <p:nvPr/>
            </p:nvSpPr>
            <p:spPr bwMode="auto">
              <a:xfrm>
                <a:off x="2613" y="1321"/>
                <a:ext cx="27" cy="9"/>
              </a:xfrm>
              <a:custGeom>
                <a:avLst/>
                <a:gdLst>
                  <a:gd name="T0" fmla="*/ 0 w 54"/>
                  <a:gd name="T1" fmla="*/ 9 h 17"/>
                  <a:gd name="T2" fmla="*/ 7 w 54"/>
                  <a:gd name="T3" fmla="*/ 9 h 17"/>
                  <a:gd name="T4" fmla="*/ 26 w 54"/>
                  <a:gd name="T5" fmla="*/ 5 h 17"/>
                  <a:gd name="T6" fmla="*/ 54 w 54"/>
                  <a:gd name="T7" fmla="*/ 0 h 17"/>
                  <a:gd name="T8" fmla="*/ 54 w 54"/>
                  <a:gd name="T9" fmla="*/ 6 h 17"/>
                  <a:gd name="T10" fmla="*/ 27 w 54"/>
                  <a:gd name="T11" fmla="*/ 12 h 17"/>
                  <a:gd name="T12" fmla="*/ 9 w 54"/>
                  <a:gd name="T13" fmla="*/ 16 h 17"/>
                  <a:gd name="T14" fmla="*/ 0 w 54"/>
                  <a:gd name="T15" fmla="*/ 17 h 17"/>
                  <a:gd name="T16" fmla="*/ 0 w 54"/>
                  <a:gd name="T1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
                    <a:moveTo>
                      <a:pt x="0" y="9"/>
                    </a:moveTo>
                    <a:lnTo>
                      <a:pt x="7" y="9"/>
                    </a:lnTo>
                    <a:lnTo>
                      <a:pt x="26" y="5"/>
                    </a:lnTo>
                    <a:lnTo>
                      <a:pt x="54" y="0"/>
                    </a:lnTo>
                    <a:lnTo>
                      <a:pt x="54" y="6"/>
                    </a:lnTo>
                    <a:lnTo>
                      <a:pt x="27" y="12"/>
                    </a:lnTo>
                    <a:lnTo>
                      <a:pt x="9" y="16"/>
                    </a:lnTo>
                    <a:lnTo>
                      <a:pt x="0" y="17"/>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2" name="Freeform 148"/>
              <p:cNvSpPr>
                <a:spLocks/>
              </p:cNvSpPr>
              <p:nvPr/>
            </p:nvSpPr>
            <p:spPr bwMode="auto">
              <a:xfrm>
                <a:off x="2612" y="1326"/>
                <a:ext cx="2" cy="4"/>
              </a:xfrm>
              <a:custGeom>
                <a:avLst/>
                <a:gdLst>
                  <a:gd name="T0" fmla="*/ 0 w 3"/>
                  <a:gd name="T1" fmla="*/ 8 h 8"/>
                  <a:gd name="T2" fmla="*/ 2 w 3"/>
                  <a:gd name="T3" fmla="*/ 8 h 8"/>
                  <a:gd name="T4" fmla="*/ 2 w 3"/>
                  <a:gd name="T5" fmla="*/ 0 h 8"/>
                  <a:gd name="T6" fmla="*/ 3 w 3"/>
                  <a:gd name="T7" fmla="*/ 2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lnTo>
                      <a:pt x="2" y="8"/>
                    </a:lnTo>
                    <a:lnTo>
                      <a:pt x="2" y="0"/>
                    </a:lnTo>
                    <a:lnTo>
                      <a:pt x="3" y="2"/>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3" name="Freeform 149"/>
              <p:cNvSpPr>
                <a:spLocks/>
              </p:cNvSpPr>
              <p:nvPr/>
            </p:nvSpPr>
            <p:spPr bwMode="auto">
              <a:xfrm>
                <a:off x="2640" y="1295"/>
                <a:ext cx="63" cy="29"/>
              </a:xfrm>
              <a:custGeom>
                <a:avLst/>
                <a:gdLst>
                  <a:gd name="T0" fmla="*/ 0 w 127"/>
                  <a:gd name="T1" fmla="*/ 52 h 58"/>
                  <a:gd name="T2" fmla="*/ 34 w 127"/>
                  <a:gd name="T3" fmla="*/ 43 h 58"/>
                  <a:gd name="T4" fmla="*/ 48 w 127"/>
                  <a:gd name="T5" fmla="*/ 38 h 58"/>
                  <a:gd name="T6" fmla="*/ 62 w 127"/>
                  <a:gd name="T7" fmla="*/ 34 h 58"/>
                  <a:gd name="T8" fmla="*/ 74 w 127"/>
                  <a:gd name="T9" fmla="*/ 29 h 58"/>
                  <a:gd name="T10" fmla="*/ 90 w 127"/>
                  <a:gd name="T11" fmla="*/ 21 h 58"/>
                  <a:gd name="T12" fmla="*/ 105 w 127"/>
                  <a:gd name="T13" fmla="*/ 12 h 58"/>
                  <a:gd name="T14" fmla="*/ 122 w 127"/>
                  <a:gd name="T15" fmla="*/ 0 h 58"/>
                  <a:gd name="T16" fmla="*/ 127 w 127"/>
                  <a:gd name="T17" fmla="*/ 6 h 58"/>
                  <a:gd name="T18" fmla="*/ 108 w 127"/>
                  <a:gd name="T19" fmla="*/ 18 h 58"/>
                  <a:gd name="T20" fmla="*/ 93 w 127"/>
                  <a:gd name="T21" fmla="*/ 27 h 58"/>
                  <a:gd name="T22" fmla="*/ 78 w 127"/>
                  <a:gd name="T23" fmla="*/ 35 h 58"/>
                  <a:gd name="T24" fmla="*/ 64 w 127"/>
                  <a:gd name="T25" fmla="*/ 41 h 58"/>
                  <a:gd name="T26" fmla="*/ 51 w 127"/>
                  <a:gd name="T27" fmla="*/ 44 h 58"/>
                  <a:gd name="T28" fmla="*/ 36 w 127"/>
                  <a:gd name="T29" fmla="*/ 49 h 58"/>
                  <a:gd name="T30" fmla="*/ 3 w 127"/>
                  <a:gd name="T31" fmla="*/ 58 h 58"/>
                  <a:gd name="T32" fmla="*/ 0 w 127"/>
                  <a:gd name="T33"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58">
                    <a:moveTo>
                      <a:pt x="0" y="52"/>
                    </a:moveTo>
                    <a:lnTo>
                      <a:pt x="34" y="43"/>
                    </a:lnTo>
                    <a:lnTo>
                      <a:pt x="48" y="38"/>
                    </a:lnTo>
                    <a:lnTo>
                      <a:pt x="62" y="34"/>
                    </a:lnTo>
                    <a:lnTo>
                      <a:pt x="74" y="29"/>
                    </a:lnTo>
                    <a:lnTo>
                      <a:pt x="90" y="21"/>
                    </a:lnTo>
                    <a:lnTo>
                      <a:pt x="105" y="12"/>
                    </a:lnTo>
                    <a:lnTo>
                      <a:pt x="122" y="0"/>
                    </a:lnTo>
                    <a:lnTo>
                      <a:pt x="127" y="6"/>
                    </a:lnTo>
                    <a:lnTo>
                      <a:pt x="108" y="18"/>
                    </a:lnTo>
                    <a:lnTo>
                      <a:pt x="93" y="27"/>
                    </a:lnTo>
                    <a:lnTo>
                      <a:pt x="78" y="35"/>
                    </a:lnTo>
                    <a:lnTo>
                      <a:pt x="64" y="41"/>
                    </a:lnTo>
                    <a:lnTo>
                      <a:pt x="51" y="44"/>
                    </a:lnTo>
                    <a:lnTo>
                      <a:pt x="36" y="49"/>
                    </a:lnTo>
                    <a:lnTo>
                      <a:pt x="3" y="58"/>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4" name="Freeform 150"/>
              <p:cNvSpPr>
                <a:spLocks/>
              </p:cNvSpPr>
              <p:nvPr/>
            </p:nvSpPr>
            <p:spPr bwMode="auto">
              <a:xfrm>
                <a:off x="2640" y="1321"/>
                <a:ext cx="1" cy="3"/>
              </a:xfrm>
              <a:custGeom>
                <a:avLst/>
                <a:gdLst>
                  <a:gd name="T0" fmla="*/ 2 w 3"/>
                  <a:gd name="T1" fmla="*/ 6 h 6"/>
                  <a:gd name="T2" fmla="*/ 3 w 3"/>
                  <a:gd name="T3" fmla="*/ 6 h 6"/>
                  <a:gd name="T4" fmla="*/ 0 w 3"/>
                  <a:gd name="T5" fmla="*/ 0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3" y="6"/>
                    </a:lnTo>
                    <a:lnTo>
                      <a:pt x="0" y="0"/>
                    </a:lnTo>
                    <a:lnTo>
                      <a:pt x="2"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5" name="Freeform 151"/>
              <p:cNvSpPr>
                <a:spLocks/>
              </p:cNvSpPr>
              <p:nvPr/>
            </p:nvSpPr>
            <p:spPr bwMode="auto">
              <a:xfrm>
                <a:off x="2643" y="1171"/>
                <a:ext cx="62" cy="126"/>
              </a:xfrm>
              <a:custGeom>
                <a:avLst/>
                <a:gdLst>
                  <a:gd name="T0" fmla="*/ 114 w 122"/>
                  <a:gd name="T1" fmla="*/ 248 h 251"/>
                  <a:gd name="T2" fmla="*/ 114 w 122"/>
                  <a:gd name="T3" fmla="*/ 245 h 251"/>
                  <a:gd name="T4" fmla="*/ 116 w 122"/>
                  <a:gd name="T5" fmla="*/ 240 h 251"/>
                  <a:gd name="T6" fmla="*/ 114 w 122"/>
                  <a:gd name="T7" fmla="*/ 231 h 251"/>
                  <a:gd name="T8" fmla="*/ 111 w 122"/>
                  <a:gd name="T9" fmla="*/ 220 h 251"/>
                  <a:gd name="T10" fmla="*/ 108 w 122"/>
                  <a:gd name="T11" fmla="*/ 206 h 251"/>
                  <a:gd name="T12" fmla="*/ 102 w 122"/>
                  <a:gd name="T13" fmla="*/ 193 h 251"/>
                  <a:gd name="T14" fmla="*/ 88 w 122"/>
                  <a:gd name="T15" fmla="*/ 157 h 251"/>
                  <a:gd name="T16" fmla="*/ 80 w 122"/>
                  <a:gd name="T17" fmla="*/ 139 h 251"/>
                  <a:gd name="T18" fmla="*/ 71 w 122"/>
                  <a:gd name="T19" fmla="*/ 118 h 251"/>
                  <a:gd name="T20" fmla="*/ 49 w 122"/>
                  <a:gd name="T21" fmla="*/ 80 h 251"/>
                  <a:gd name="T22" fmla="*/ 25 w 122"/>
                  <a:gd name="T23" fmla="*/ 40 h 251"/>
                  <a:gd name="T24" fmla="*/ 12 w 122"/>
                  <a:gd name="T25" fmla="*/ 21 h 251"/>
                  <a:gd name="T26" fmla="*/ 0 w 122"/>
                  <a:gd name="T27" fmla="*/ 4 h 251"/>
                  <a:gd name="T28" fmla="*/ 5 w 122"/>
                  <a:gd name="T29" fmla="*/ 0 h 251"/>
                  <a:gd name="T30" fmla="*/ 18 w 122"/>
                  <a:gd name="T31" fmla="*/ 17 h 251"/>
                  <a:gd name="T32" fmla="*/ 31 w 122"/>
                  <a:gd name="T33" fmla="*/ 37 h 251"/>
                  <a:gd name="T34" fmla="*/ 56 w 122"/>
                  <a:gd name="T35" fmla="*/ 75 h 251"/>
                  <a:gd name="T36" fmla="*/ 77 w 122"/>
                  <a:gd name="T37" fmla="*/ 115 h 251"/>
                  <a:gd name="T38" fmla="*/ 87 w 122"/>
                  <a:gd name="T39" fmla="*/ 135 h 251"/>
                  <a:gd name="T40" fmla="*/ 94 w 122"/>
                  <a:gd name="T41" fmla="*/ 156 h 251"/>
                  <a:gd name="T42" fmla="*/ 108 w 122"/>
                  <a:gd name="T43" fmla="*/ 189 h 251"/>
                  <a:gd name="T44" fmla="*/ 114 w 122"/>
                  <a:gd name="T45" fmla="*/ 205 h 251"/>
                  <a:gd name="T46" fmla="*/ 118 w 122"/>
                  <a:gd name="T47" fmla="*/ 219 h 251"/>
                  <a:gd name="T48" fmla="*/ 121 w 122"/>
                  <a:gd name="T49" fmla="*/ 230 h 251"/>
                  <a:gd name="T50" fmla="*/ 122 w 122"/>
                  <a:gd name="T51" fmla="*/ 239 h 251"/>
                  <a:gd name="T52" fmla="*/ 122 w 122"/>
                  <a:gd name="T53" fmla="*/ 247 h 251"/>
                  <a:gd name="T54" fmla="*/ 119 w 122"/>
                  <a:gd name="T55" fmla="*/ 251 h 251"/>
                  <a:gd name="T56" fmla="*/ 114 w 122"/>
                  <a:gd name="T57"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251">
                    <a:moveTo>
                      <a:pt x="114" y="248"/>
                    </a:moveTo>
                    <a:lnTo>
                      <a:pt x="114" y="245"/>
                    </a:lnTo>
                    <a:lnTo>
                      <a:pt x="116" y="240"/>
                    </a:lnTo>
                    <a:lnTo>
                      <a:pt x="114" y="231"/>
                    </a:lnTo>
                    <a:lnTo>
                      <a:pt x="111" y="220"/>
                    </a:lnTo>
                    <a:lnTo>
                      <a:pt x="108" y="206"/>
                    </a:lnTo>
                    <a:lnTo>
                      <a:pt x="102" y="193"/>
                    </a:lnTo>
                    <a:lnTo>
                      <a:pt x="88" y="157"/>
                    </a:lnTo>
                    <a:lnTo>
                      <a:pt x="80" y="139"/>
                    </a:lnTo>
                    <a:lnTo>
                      <a:pt x="71" y="118"/>
                    </a:lnTo>
                    <a:lnTo>
                      <a:pt x="49" y="80"/>
                    </a:lnTo>
                    <a:lnTo>
                      <a:pt x="25" y="40"/>
                    </a:lnTo>
                    <a:lnTo>
                      <a:pt x="12" y="21"/>
                    </a:lnTo>
                    <a:lnTo>
                      <a:pt x="0" y="4"/>
                    </a:lnTo>
                    <a:lnTo>
                      <a:pt x="5" y="0"/>
                    </a:lnTo>
                    <a:lnTo>
                      <a:pt x="18" y="17"/>
                    </a:lnTo>
                    <a:lnTo>
                      <a:pt x="31" y="37"/>
                    </a:lnTo>
                    <a:lnTo>
                      <a:pt x="56" y="75"/>
                    </a:lnTo>
                    <a:lnTo>
                      <a:pt x="77" y="115"/>
                    </a:lnTo>
                    <a:lnTo>
                      <a:pt x="87" y="135"/>
                    </a:lnTo>
                    <a:lnTo>
                      <a:pt x="94" y="156"/>
                    </a:lnTo>
                    <a:lnTo>
                      <a:pt x="108" y="189"/>
                    </a:lnTo>
                    <a:lnTo>
                      <a:pt x="114" y="205"/>
                    </a:lnTo>
                    <a:lnTo>
                      <a:pt x="118" y="219"/>
                    </a:lnTo>
                    <a:lnTo>
                      <a:pt x="121" y="230"/>
                    </a:lnTo>
                    <a:lnTo>
                      <a:pt x="122" y="239"/>
                    </a:lnTo>
                    <a:lnTo>
                      <a:pt x="122" y="247"/>
                    </a:lnTo>
                    <a:lnTo>
                      <a:pt x="119" y="251"/>
                    </a:lnTo>
                    <a:lnTo>
                      <a:pt x="114"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6" name="Freeform 152"/>
              <p:cNvSpPr>
                <a:spLocks/>
              </p:cNvSpPr>
              <p:nvPr/>
            </p:nvSpPr>
            <p:spPr bwMode="auto">
              <a:xfrm>
                <a:off x="2701" y="1295"/>
                <a:ext cx="2" cy="3"/>
              </a:xfrm>
              <a:custGeom>
                <a:avLst/>
                <a:gdLst>
                  <a:gd name="T0" fmla="*/ 5 w 5"/>
                  <a:gd name="T1" fmla="*/ 6 h 6"/>
                  <a:gd name="T2" fmla="*/ 5 w 5"/>
                  <a:gd name="T3" fmla="*/ 4 h 6"/>
                  <a:gd name="T4" fmla="*/ 0 w 5"/>
                  <a:gd name="T5" fmla="*/ 1 h 6"/>
                  <a:gd name="T6" fmla="*/ 0 w 5"/>
                  <a:gd name="T7" fmla="*/ 0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lnTo>
                      <a:pt x="5" y="4"/>
                    </a:lnTo>
                    <a:lnTo>
                      <a:pt x="0" y="1"/>
                    </a:lnTo>
                    <a:lnTo>
                      <a:pt x="0"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7" name="Freeform 153"/>
              <p:cNvSpPr>
                <a:spLocks/>
              </p:cNvSpPr>
              <p:nvPr/>
            </p:nvSpPr>
            <p:spPr bwMode="auto">
              <a:xfrm>
                <a:off x="2640" y="1166"/>
                <a:ext cx="6" cy="7"/>
              </a:xfrm>
              <a:custGeom>
                <a:avLst/>
                <a:gdLst>
                  <a:gd name="T0" fmla="*/ 8 w 13"/>
                  <a:gd name="T1" fmla="*/ 14 h 14"/>
                  <a:gd name="T2" fmla="*/ 5 w 13"/>
                  <a:gd name="T3" fmla="*/ 12 h 14"/>
                  <a:gd name="T4" fmla="*/ 0 w 13"/>
                  <a:gd name="T5" fmla="*/ 3 h 14"/>
                  <a:gd name="T6" fmla="*/ 5 w 13"/>
                  <a:gd name="T7" fmla="*/ 0 h 14"/>
                  <a:gd name="T8" fmla="*/ 11 w 13"/>
                  <a:gd name="T9" fmla="*/ 8 h 14"/>
                  <a:gd name="T10" fmla="*/ 13 w 13"/>
                  <a:gd name="T11" fmla="*/ 11 h 14"/>
                  <a:gd name="T12" fmla="*/ 8 w 1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8" y="14"/>
                    </a:moveTo>
                    <a:lnTo>
                      <a:pt x="5" y="12"/>
                    </a:lnTo>
                    <a:lnTo>
                      <a:pt x="0" y="3"/>
                    </a:lnTo>
                    <a:lnTo>
                      <a:pt x="5" y="0"/>
                    </a:lnTo>
                    <a:lnTo>
                      <a:pt x="11" y="8"/>
                    </a:lnTo>
                    <a:lnTo>
                      <a:pt x="13" y="11"/>
                    </a:lnTo>
                    <a:lnTo>
                      <a:pt x="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8" name="Freeform 154"/>
              <p:cNvSpPr>
                <a:spLocks/>
              </p:cNvSpPr>
              <p:nvPr/>
            </p:nvSpPr>
            <p:spPr bwMode="auto">
              <a:xfrm>
                <a:off x="2643" y="1171"/>
                <a:ext cx="3" cy="3"/>
              </a:xfrm>
              <a:custGeom>
                <a:avLst/>
                <a:gdLst>
                  <a:gd name="T0" fmla="*/ 0 w 5"/>
                  <a:gd name="T1" fmla="*/ 4 h 4"/>
                  <a:gd name="T2" fmla="*/ 0 w 5"/>
                  <a:gd name="T3" fmla="*/ 3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3"/>
                    </a:ln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39" name="Freeform 155"/>
              <p:cNvSpPr>
                <a:spLocks/>
              </p:cNvSpPr>
              <p:nvPr/>
            </p:nvSpPr>
            <p:spPr bwMode="auto">
              <a:xfrm>
                <a:off x="2633" y="1105"/>
                <a:ext cx="10" cy="62"/>
              </a:xfrm>
              <a:custGeom>
                <a:avLst/>
                <a:gdLst>
                  <a:gd name="T0" fmla="*/ 13 w 22"/>
                  <a:gd name="T1" fmla="*/ 125 h 125"/>
                  <a:gd name="T2" fmla="*/ 10 w 22"/>
                  <a:gd name="T3" fmla="*/ 117 h 125"/>
                  <a:gd name="T4" fmla="*/ 5 w 22"/>
                  <a:gd name="T5" fmla="*/ 109 h 125"/>
                  <a:gd name="T6" fmla="*/ 3 w 22"/>
                  <a:gd name="T7" fmla="*/ 102 h 125"/>
                  <a:gd name="T8" fmla="*/ 2 w 22"/>
                  <a:gd name="T9" fmla="*/ 94 h 125"/>
                  <a:gd name="T10" fmla="*/ 0 w 22"/>
                  <a:gd name="T11" fmla="*/ 77 h 125"/>
                  <a:gd name="T12" fmla="*/ 2 w 22"/>
                  <a:gd name="T13" fmla="*/ 62 h 125"/>
                  <a:gd name="T14" fmla="*/ 5 w 22"/>
                  <a:gd name="T15" fmla="*/ 46 h 125"/>
                  <a:gd name="T16" fmla="*/ 8 w 22"/>
                  <a:gd name="T17" fmla="*/ 31 h 125"/>
                  <a:gd name="T18" fmla="*/ 16 w 22"/>
                  <a:gd name="T19" fmla="*/ 0 h 125"/>
                  <a:gd name="T20" fmla="*/ 22 w 22"/>
                  <a:gd name="T21" fmla="*/ 3 h 125"/>
                  <a:gd name="T22" fmla="*/ 14 w 22"/>
                  <a:gd name="T23" fmla="*/ 34 h 125"/>
                  <a:gd name="T24" fmla="*/ 11 w 22"/>
                  <a:gd name="T25" fmla="*/ 48 h 125"/>
                  <a:gd name="T26" fmla="*/ 8 w 22"/>
                  <a:gd name="T27" fmla="*/ 63 h 125"/>
                  <a:gd name="T28" fmla="*/ 6 w 22"/>
                  <a:gd name="T29" fmla="*/ 77 h 125"/>
                  <a:gd name="T30" fmla="*/ 8 w 22"/>
                  <a:gd name="T31" fmla="*/ 93 h 125"/>
                  <a:gd name="T32" fmla="*/ 10 w 22"/>
                  <a:gd name="T33" fmla="*/ 99 h 125"/>
                  <a:gd name="T34" fmla="*/ 11 w 22"/>
                  <a:gd name="T35" fmla="*/ 106 h 125"/>
                  <a:gd name="T36" fmla="*/ 16 w 22"/>
                  <a:gd name="T37" fmla="*/ 114 h 125"/>
                  <a:gd name="T38" fmla="*/ 19 w 22"/>
                  <a:gd name="T39" fmla="*/ 122 h 125"/>
                  <a:gd name="T40" fmla="*/ 13 w 22"/>
                  <a:gd name="T4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25">
                    <a:moveTo>
                      <a:pt x="13" y="125"/>
                    </a:moveTo>
                    <a:lnTo>
                      <a:pt x="10" y="117"/>
                    </a:lnTo>
                    <a:lnTo>
                      <a:pt x="5" y="109"/>
                    </a:lnTo>
                    <a:lnTo>
                      <a:pt x="3" y="102"/>
                    </a:lnTo>
                    <a:lnTo>
                      <a:pt x="2" y="94"/>
                    </a:lnTo>
                    <a:lnTo>
                      <a:pt x="0" y="77"/>
                    </a:lnTo>
                    <a:lnTo>
                      <a:pt x="2" y="62"/>
                    </a:lnTo>
                    <a:lnTo>
                      <a:pt x="5" y="46"/>
                    </a:lnTo>
                    <a:lnTo>
                      <a:pt x="8" y="31"/>
                    </a:lnTo>
                    <a:lnTo>
                      <a:pt x="16" y="0"/>
                    </a:lnTo>
                    <a:lnTo>
                      <a:pt x="22" y="3"/>
                    </a:lnTo>
                    <a:lnTo>
                      <a:pt x="14" y="34"/>
                    </a:lnTo>
                    <a:lnTo>
                      <a:pt x="11" y="48"/>
                    </a:lnTo>
                    <a:lnTo>
                      <a:pt x="8" y="63"/>
                    </a:lnTo>
                    <a:lnTo>
                      <a:pt x="6" y="77"/>
                    </a:lnTo>
                    <a:lnTo>
                      <a:pt x="8" y="93"/>
                    </a:lnTo>
                    <a:lnTo>
                      <a:pt x="10" y="99"/>
                    </a:lnTo>
                    <a:lnTo>
                      <a:pt x="11" y="106"/>
                    </a:lnTo>
                    <a:lnTo>
                      <a:pt x="16" y="114"/>
                    </a:lnTo>
                    <a:lnTo>
                      <a:pt x="19" y="122"/>
                    </a:lnTo>
                    <a:lnTo>
                      <a:pt x="13"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0" name="Freeform 156"/>
              <p:cNvSpPr>
                <a:spLocks/>
              </p:cNvSpPr>
              <p:nvPr/>
            </p:nvSpPr>
            <p:spPr bwMode="auto">
              <a:xfrm>
                <a:off x="2639" y="1166"/>
                <a:ext cx="3" cy="1"/>
              </a:xfrm>
              <a:custGeom>
                <a:avLst/>
                <a:gdLst>
                  <a:gd name="T0" fmla="*/ 1 w 6"/>
                  <a:gd name="T1" fmla="*/ 3 h 3"/>
                  <a:gd name="T2" fmla="*/ 0 w 6"/>
                  <a:gd name="T3" fmla="*/ 3 h 3"/>
                  <a:gd name="T4" fmla="*/ 6 w 6"/>
                  <a:gd name="T5" fmla="*/ 0 h 3"/>
                  <a:gd name="T6" fmla="*/ 1 w 6"/>
                  <a:gd name="T7" fmla="*/ 3 h 3"/>
                </a:gdLst>
                <a:ahLst/>
                <a:cxnLst>
                  <a:cxn ang="0">
                    <a:pos x="T0" y="T1"/>
                  </a:cxn>
                  <a:cxn ang="0">
                    <a:pos x="T2" y="T3"/>
                  </a:cxn>
                  <a:cxn ang="0">
                    <a:pos x="T4" y="T5"/>
                  </a:cxn>
                  <a:cxn ang="0">
                    <a:pos x="T6" y="T7"/>
                  </a:cxn>
                </a:cxnLst>
                <a:rect l="0" t="0" r="r" b="b"/>
                <a:pathLst>
                  <a:path w="6" h="3">
                    <a:moveTo>
                      <a:pt x="1" y="3"/>
                    </a:moveTo>
                    <a:lnTo>
                      <a:pt x="0" y="3"/>
                    </a:lnTo>
                    <a:lnTo>
                      <a:pt x="6"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1" name="Freeform 157"/>
              <p:cNvSpPr>
                <a:spLocks/>
              </p:cNvSpPr>
              <p:nvPr/>
            </p:nvSpPr>
            <p:spPr bwMode="auto">
              <a:xfrm>
                <a:off x="2640" y="1059"/>
                <a:ext cx="12" cy="47"/>
              </a:xfrm>
              <a:custGeom>
                <a:avLst/>
                <a:gdLst>
                  <a:gd name="T0" fmla="*/ 0 w 23"/>
                  <a:gd name="T1" fmla="*/ 93 h 96"/>
                  <a:gd name="T2" fmla="*/ 6 w 23"/>
                  <a:gd name="T3" fmla="*/ 68 h 96"/>
                  <a:gd name="T4" fmla="*/ 9 w 23"/>
                  <a:gd name="T5" fmla="*/ 45 h 96"/>
                  <a:gd name="T6" fmla="*/ 14 w 23"/>
                  <a:gd name="T7" fmla="*/ 23 h 96"/>
                  <a:gd name="T8" fmla="*/ 15 w 23"/>
                  <a:gd name="T9" fmla="*/ 0 h 96"/>
                  <a:gd name="T10" fmla="*/ 23 w 23"/>
                  <a:gd name="T11" fmla="*/ 2 h 96"/>
                  <a:gd name="T12" fmla="*/ 20 w 23"/>
                  <a:gd name="T13" fmla="*/ 23 h 96"/>
                  <a:gd name="T14" fmla="*/ 17 w 23"/>
                  <a:gd name="T15" fmla="*/ 47 h 96"/>
                  <a:gd name="T16" fmla="*/ 12 w 23"/>
                  <a:gd name="T17" fmla="*/ 70 h 96"/>
                  <a:gd name="T18" fmla="*/ 6 w 23"/>
                  <a:gd name="T19" fmla="*/ 96 h 96"/>
                  <a:gd name="T20" fmla="*/ 0 w 23"/>
                  <a:gd name="T21"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96">
                    <a:moveTo>
                      <a:pt x="0" y="93"/>
                    </a:moveTo>
                    <a:lnTo>
                      <a:pt x="6" y="68"/>
                    </a:lnTo>
                    <a:lnTo>
                      <a:pt x="9" y="45"/>
                    </a:lnTo>
                    <a:lnTo>
                      <a:pt x="14" y="23"/>
                    </a:lnTo>
                    <a:lnTo>
                      <a:pt x="15" y="0"/>
                    </a:lnTo>
                    <a:lnTo>
                      <a:pt x="23" y="2"/>
                    </a:lnTo>
                    <a:lnTo>
                      <a:pt x="20" y="23"/>
                    </a:lnTo>
                    <a:lnTo>
                      <a:pt x="17" y="47"/>
                    </a:lnTo>
                    <a:lnTo>
                      <a:pt x="12" y="70"/>
                    </a:lnTo>
                    <a:lnTo>
                      <a:pt x="6" y="96"/>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2" name="Freeform 158"/>
              <p:cNvSpPr>
                <a:spLocks/>
              </p:cNvSpPr>
              <p:nvPr/>
            </p:nvSpPr>
            <p:spPr bwMode="auto">
              <a:xfrm>
                <a:off x="2640" y="1105"/>
                <a:ext cx="3" cy="1"/>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3" name="Freeform 159"/>
              <p:cNvSpPr>
                <a:spLocks/>
              </p:cNvSpPr>
              <p:nvPr/>
            </p:nvSpPr>
            <p:spPr bwMode="auto">
              <a:xfrm>
                <a:off x="2585" y="1023"/>
                <a:ext cx="67" cy="36"/>
              </a:xfrm>
              <a:custGeom>
                <a:avLst/>
                <a:gdLst>
                  <a:gd name="T0" fmla="*/ 127 w 135"/>
                  <a:gd name="T1" fmla="*/ 73 h 73"/>
                  <a:gd name="T2" fmla="*/ 127 w 135"/>
                  <a:gd name="T3" fmla="*/ 70 h 73"/>
                  <a:gd name="T4" fmla="*/ 127 w 135"/>
                  <a:gd name="T5" fmla="*/ 68 h 73"/>
                  <a:gd name="T6" fmla="*/ 124 w 135"/>
                  <a:gd name="T7" fmla="*/ 64 h 73"/>
                  <a:gd name="T8" fmla="*/ 118 w 135"/>
                  <a:gd name="T9" fmla="*/ 57 h 73"/>
                  <a:gd name="T10" fmla="*/ 110 w 135"/>
                  <a:gd name="T11" fmla="*/ 51 h 73"/>
                  <a:gd name="T12" fmla="*/ 102 w 135"/>
                  <a:gd name="T13" fmla="*/ 45 h 73"/>
                  <a:gd name="T14" fmla="*/ 92 w 135"/>
                  <a:gd name="T15" fmla="*/ 39 h 73"/>
                  <a:gd name="T16" fmla="*/ 68 w 135"/>
                  <a:gd name="T17" fmla="*/ 28 h 73"/>
                  <a:gd name="T18" fmla="*/ 45 w 135"/>
                  <a:gd name="T19" fmla="*/ 17 h 73"/>
                  <a:gd name="T20" fmla="*/ 34 w 135"/>
                  <a:gd name="T21" fmla="*/ 14 h 73"/>
                  <a:gd name="T22" fmla="*/ 23 w 135"/>
                  <a:gd name="T23" fmla="*/ 11 h 73"/>
                  <a:gd name="T24" fmla="*/ 16 w 135"/>
                  <a:gd name="T25" fmla="*/ 8 h 73"/>
                  <a:gd name="T26" fmla="*/ 10 w 135"/>
                  <a:gd name="T27" fmla="*/ 8 h 73"/>
                  <a:gd name="T28" fmla="*/ 6 w 135"/>
                  <a:gd name="T29" fmla="*/ 8 h 73"/>
                  <a:gd name="T30" fmla="*/ 5 w 135"/>
                  <a:gd name="T31" fmla="*/ 8 h 73"/>
                  <a:gd name="T32" fmla="*/ 0 w 135"/>
                  <a:gd name="T33" fmla="*/ 3 h 73"/>
                  <a:gd name="T34" fmla="*/ 3 w 135"/>
                  <a:gd name="T35" fmla="*/ 2 h 73"/>
                  <a:gd name="T36" fmla="*/ 11 w 135"/>
                  <a:gd name="T37" fmla="*/ 0 h 73"/>
                  <a:gd name="T38" fmla="*/ 17 w 135"/>
                  <a:gd name="T39" fmla="*/ 2 h 73"/>
                  <a:gd name="T40" fmla="*/ 27 w 135"/>
                  <a:gd name="T41" fmla="*/ 3 h 73"/>
                  <a:gd name="T42" fmla="*/ 36 w 135"/>
                  <a:gd name="T43" fmla="*/ 8 h 73"/>
                  <a:gd name="T44" fmla="*/ 47 w 135"/>
                  <a:gd name="T45" fmla="*/ 11 h 73"/>
                  <a:gd name="T46" fmla="*/ 71 w 135"/>
                  <a:gd name="T47" fmla="*/ 22 h 73"/>
                  <a:gd name="T48" fmla="*/ 95 w 135"/>
                  <a:gd name="T49" fmla="*/ 34 h 73"/>
                  <a:gd name="T50" fmla="*/ 106 w 135"/>
                  <a:gd name="T51" fmla="*/ 40 h 73"/>
                  <a:gd name="T52" fmla="*/ 115 w 135"/>
                  <a:gd name="T53" fmla="*/ 47 h 73"/>
                  <a:gd name="T54" fmla="*/ 123 w 135"/>
                  <a:gd name="T55" fmla="*/ 53 h 73"/>
                  <a:gd name="T56" fmla="*/ 129 w 135"/>
                  <a:gd name="T57" fmla="*/ 59 h 73"/>
                  <a:gd name="T58" fmla="*/ 133 w 135"/>
                  <a:gd name="T59" fmla="*/ 65 h 73"/>
                  <a:gd name="T60" fmla="*/ 135 w 135"/>
                  <a:gd name="T61" fmla="*/ 68 h 73"/>
                  <a:gd name="T62" fmla="*/ 135 w 135"/>
                  <a:gd name="T63" fmla="*/ 73 h 73"/>
                  <a:gd name="T64" fmla="*/ 127 w 135"/>
                  <a:gd name="T6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73">
                    <a:moveTo>
                      <a:pt x="127" y="73"/>
                    </a:moveTo>
                    <a:lnTo>
                      <a:pt x="127" y="70"/>
                    </a:lnTo>
                    <a:lnTo>
                      <a:pt x="127" y="68"/>
                    </a:lnTo>
                    <a:lnTo>
                      <a:pt x="124" y="64"/>
                    </a:lnTo>
                    <a:lnTo>
                      <a:pt x="118" y="57"/>
                    </a:lnTo>
                    <a:lnTo>
                      <a:pt x="110" y="51"/>
                    </a:lnTo>
                    <a:lnTo>
                      <a:pt x="102" y="45"/>
                    </a:lnTo>
                    <a:lnTo>
                      <a:pt x="92" y="39"/>
                    </a:lnTo>
                    <a:lnTo>
                      <a:pt x="68" y="28"/>
                    </a:lnTo>
                    <a:lnTo>
                      <a:pt x="45" y="17"/>
                    </a:lnTo>
                    <a:lnTo>
                      <a:pt x="34" y="14"/>
                    </a:lnTo>
                    <a:lnTo>
                      <a:pt x="23" y="11"/>
                    </a:lnTo>
                    <a:lnTo>
                      <a:pt x="16" y="8"/>
                    </a:lnTo>
                    <a:lnTo>
                      <a:pt x="10" y="8"/>
                    </a:lnTo>
                    <a:lnTo>
                      <a:pt x="6" y="8"/>
                    </a:lnTo>
                    <a:lnTo>
                      <a:pt x="5" y="8"/>
                    </a:lnTo>
                    <a:lnTo>
                      <a:pt x="0" y="3"/>
                    </a:lnTo>
                    <a:lnTo>
                      <a:pt x="3" y="2"/>
                    </a:lnTo>
                    <a:lnTo>
                      <a:pt x="11" y="0"/>
                    </a:lnTo>
                    <a:lnTo>
                      <a:pt x="17" y="2"/>
                    </a:lnTo>
                    <a:lnTo>
                      <a:pt x="27" y="3"/>
                    </a:lnTo>
                    <a:lnTo>
                      <a:pt x="36" y="8"/>
                    </a:lnTo>
                    <a:lnTo>
                      <a:pt x="47" y="11"/>
                    </a:lnTo>
                    <a:lnTo>
                      <a:pt x="71" y="22"/>
                    </a:lnTo>
                    <a:lnTo>
                      <a:pt x="95" y="34"/>
                    </a:lnTo>
                    <a:lnTo>
                      <a:pt x="106" y="40"/>
                    </a:lnTo>
                    <a:lnTo>
                      <a:pt x="115" y="47"/>
                    </a:lnTo>
                    <a:lnTo>
                      <a:pt x="123" y="53"/>
                    </a:lnTo>
                    <a:lnTo>
                      <a:pt x="129" y="59"/>
                    </a:lnTo>
                    <a:lnTo>
                      <a:pt x="133" y="65"/>
                    </a:lnTo>
                    <a:lnTo>
                      <a:pt x="135" y="68"/>
                    </a:lnTo>
                    <a:lnTo>
                      <a:pt x="135" y="73"/>
                    </a:lnTo>
                    <a:lnTo>
                      <a:pt x="127"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4" name="Freeform 160"/>
              <p:cNvSpPr>
                <a:spLocks/>
              </p:cNvSpPr>
              <p:nvPr/>
            </p:nvSpPr>
            <p:spPr bwMode="auto">
              <a:xfrm>
                <a:off x="2648" y="1059"/>
                <a:ext cx="4" cy="1"/>
              </a:xfrm>
              <a:custGeom>
                <a:avLst/>
                <a:gdLst>
                  <a:gd name="T0" fmla="*/ 8 w 8"/>
                  <a:gd name="T1" fmla="*/ 2 h 2"/>
                  <a:gd name="T2" fmla="*/ 0 w 8"/>
                  <a:gd name="T3" fmla="*/ 2 h 2"/>
                  <a:gd name="T4" fmla="*/ 0 w 8"/>
                  <a:gd name="T5" fmla="*/ 0 h 2"/>
                  <a:gd name="T6" fmla="*/ 8 w 8"/>
                  <a:gd name="T7" fmla="*/ 2 h 2"/>
                </a:gdLst>
                <a:ahLst/>
                <a:cxnLst>
                  <a:cxn ang="0">
                    <a:pos x="T0" y="T1"/>
                  </a:cxn>
                  <a:cxn ang="0">
                    <a:pos x="T2" y="T3"/>
                  </a:cxn>
                  <a:cxn ang="0">
                    <a:pos x="T4" y="T5"/>
                  </a:cxn>
                  <a:cxn ang="0">
                    <a:pos x="T6" y="T7"/>
                  </a:cxn>
                </a:cxnLst>
                <a:rect l="0" t="0" r="r" b="b"/>
                <a:pathLst>
                  <a:path w="8" h="2">
                    <a:moveTo>
                      <a:pt x="8" y="2"/>
                    </a:moveTo>
                    <a:lnTo>
                      <a:pt x="0" y="2"/>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5" name="Freeform 161"/>
              <p:cNvSpPr>
                <a:spLocks/>
              </p:cNvSpPr>
              <p:nvPr/>
            </p:nvSpPr>
            <p:spPr bwMode="auto">
              <a:xfrm>
                <a:off x="2571" y="1025"/>
                <a:ext cx="17" cy="37"/>
              </a:xfrm>
              <a:custGeom>
                <a:avLst/>
                <a:gdLst>
                  <a:gd name="T0" fmla="*/ 32 w 32"/>
                  <a:gd name="T1" fmla="*/ 1 h 72"/>
                  <a:gd name="T2" fmla="*/ 19 w 32"/>
                  <a:gd name="T3" fmla="*/ 34 h 72"/>
                  <a:gd name="T4" fmla="*/ 11 w 32"/>
                  <a:gd name="T5" fmla="*/ 57 h 72"/>
                  <a:gd name="T6" fmla="*/ 8 w 32"/>
                  <a:gd name="T7" fmla="*/ 68 h 72"/>
                  <a:gd name="T8" fmla="*/ 8 w 32"/>
                  <a:gd name="T9" fmla="*/ 69 h 72"/>
                  <a:gd name="T10" fmla="*/ 6 w 32"/>
                  <a:gd name="T11" fmla="*/ 72 h 72"/>
                  <a:gd name="T12" fmla="*/ 0 w 32"/>
                  <a:gd name="T13" fmla="*/ 72 h 72"/>
                  <a:gd name="T14" fmla="*/ 0 w 32"/>
                  <a:gd name="T15" fmla="*/ 69 h 72"/>
                  <a:gd name="T16" fmla="*/ 0 w 32"/>
                  <a:gd name="T17" fmla="*/ 65 h 72"/>
                  <a:gd name="T18" fmla="*/ 3 w 32"/>
                  <a:gd name="T19" fmla="*/ 55 h 72"/>
                  <a:gd name="T20" fmla="*/ 12 w 32"/>
                  <a:gd name="T21" fmla="*/ 31 h 72"/>
                  <a:gd name="T22" fmla="*/ 26 w 32"/>
                  <a:gd name="T23" fmla="*/ 0 h 72"/>
                  <a:gd name="T24" fmla="*/ 32 w 32"/>
                  <a:gd name="T25"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2">
                    <a:moveTo>
                      <a:pt x="32" y="1"/>
                    </a:moveTo>
                    <a:lnTo>
                      <a:pt x="19" y="34"/>
                    </a:lnTo>
                    <a:lnTo>
                      <a:pt x="11" y="57"/>
                    </a:lnTo>
                    <a:lnTo>
                      <a:pt x="8" y="68"/>
                    </a:lnTo>
                    <a:lnTo>
                      <a:pt x="8" y="69"/>
                    </a:lnTo>
                    <a:lnTo>
                      <a:pt x="6" y="72"/>
                    </a:lnTo>
                    <a:lnTo>
                      <a:pt x="0" y="72"/>
                    </a:lnTo>
                    <a:lnTo>
                      <a:pt x="0" y="69"/>
                    </a:lnTo>
                    <a:lnTo>
                      <a:pt x="0" y="65"/>
                    </a:lnTo>
                    <a:lnTo>
                      <a:pt x="3" y="55"/>
                    </a:lnTo>
                    <a:lnTo>
                      <a:pt x="12" y="31"/>
                    </a:lnTo>
                    <a:lnTo>
                      <a:pt x="26" y="0"/>
                    </a:lnTo>
                    <a:lnTo>
                      <a:pt x="3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6" name="Freeform 162"/>
              <p:cNvSpPr>
                <a:spLocks/>
              </p:cNvSpPr>
              <p:nvPr/>
            </p:nvSpPr>
            <p:spPr bwMode="auto">
              <a:xfrm>
                <a:off x="2585" y="1025"/>
                <a:ext cx="3" cy="2"/>
              </a:xfrm>
              <a:custGeom>
                <a:avLst/>
                <a:gdLst>
                  <a:gd name="T0" fmla="*/ 0 w 6"/>
                  <a:gd name="T1" fmla="*/ 0 h 5"/>
                  <a:gd name="T2" fmla="*/ 0 w 6"/>
                  <a:gd name="T3" fmla="*/ 2 h 5"/>
                  <a:gd name="T4" fmla="*/ 6 w 6"/>
                  <a:gd name="T5" fmla="*/ 3 h 5"/>
                  <a:gd name="T6" fmla="*/ 5 w 6"/>
                  <a:gd name="T7" fmla="*/ 5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lnTo>
                      <a:pt x="0" y="2"/>
                    </a:lnTo>
                    <a:lnTo>
                      <a:pt x="6" y="3"/>
                    </a:ln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7" name="Freeform 163"/>
              <p:cNvSpPr>
                <a:spLocks/>
              </p:cNvSpPr>
              <p:nvPr/>
            </p:nvSpPr>
            <p:spPr bwMode="auto">
              <a:xfrm>
                <a:off x="2568" y="1028"/>
                <a:ext cx="7" cy="34"/>
              </a:xfrm>
              <a:custGeom>
                <a:avLst/>
                <a:gdLst>
                  <a:gd name="T0" fmla="*/ 6 w 12"/>
                  <a:gd name="T1" fmla="*/ 67 h 67"/>
                  <a:gd name="T2" fmla="*/ 3 w 12"/>
                  <a:gd name="T3" fmla="*/ 29 h 67"/>
                  <a:gd name="T4" fmla="*/ 1 w 12"/>
                  <a:gd name="T5" fmla="*/ 10 h 67"/>
                  <a:gd name="T6" fmla="*/ 1 w 12"/>
                  <a:gd name="T7" fmla="*/ 4 h 67"/>
                  <a:gd name="T8" fmla="*/ 0 w 12"/>
                  <a:gd name="T9" fmla="*/ 3 h 67"/>
                  <a:gd name="T10" fmla="*/ 6 w 12"/>
                  <a:gd name="T11" fmla="*/ 0 h 67"/>
                  <a:gd name="T12" fmla="*/ 7 w 12"/>
                  <a:gd name="T13" fmla="*/ 3 h 67"/>
                  <a:gd name="T14" fmla="*/ 9 w 12"/>
                  <a:gd name="T15" fmla="*/ 9 h 67"/>
                  <a:gd name="T16" fmla="*/ 11 w 12"/>
                  <a:gd name="T17" fmla="*/ 27 h 67"/>
                  <a:gd name="T18" fmla="*/ 12 w 12"/>
                  <a:gd name="T19" fmla="*/ 67 h 67"/>
                  <a:gd name="T20" fmla="*/ 6 w 12"/>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7">
                    <a:moveTo>
                      <a:pt x="6" y="67"/>
                    </a:moveTo>
                    <a:lnTo>
                      <a:pt x="3" y="29"/>
                    </a:lnTo>
                    <a:lnTo>
                      <a:pt x="1" y="10"/>
                    </a:lnTo>
                    <a:lnTo>
                      <a:pt x="1" y="4"/>
                    </a:lnTo>
                    <a:lnTo>
                      <a:pt x="0" y="3"/>
                    </a:lnTo>
                    <a:lnTo>
                      <a:pt x="6" y="0"/>
                    </a:lnTo>
                    <a:lnTo>
                      <a:pt x="7" y="3"/>
                    </a:lnTo>
                    <a:lnTo>
                      <a:pt x="9" y="9"/>
                    </a:lnTo>
                    <a:lnTo>
                      <a:pt x="11" y="27"/>
                    </a:lnTo>
                    <a:lnTo>
                      <a:pt x="12"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8" name="Freeform 164"/>
              <p:cNvSpPr>
                <a:spLocks/>
              </p:cNvSpPr>
              <p:nvPr/>
            </p:nvSpPr>
            <p:spPr bwMode="auto">
              <a:xfrm>
                <a:off x="2571" y="1062"/>
                <a:ext cx="4" cy="1"/>
              </a:xfrm>
              <a:custGeom>
                <a:avLst/>
                <a:gdLst>
                  <a:gd name="T0" fmla="*/ 6 w 6"/>
                  <a:gd name="T1" fmla="*/ 0 w 6"/>
                  <a:gd name="T2" fmla="*/ 6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6"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49" name="Freeform 165"/>
              <p:cNvSpPr>
                <a:spLocks/>
              </p:cNvSpPr>
              <p:nvPr/>
            </p:nvSpPr>
            <p:spPr bwMode="auto">
              <a:xfrm>
                <a:off x="2505" y="1025"/>
                <a:ext cx="66" cy="12"/>
              </a:xfrm>
              <a:custGeom>
                <a:avLst/>
                <a:gdLst>
                  <a:gd name="T0" fmla="*/ 128 w 131"/>
                  <a:gd name="T1" fmla="*/ 9 h 23"/>
                  <a:gd name="T2" fmla="*/ 124 w 131"/>
                  <a:gd name="T3" fmla="*/ 8 h 23"/>
                  <a:gd name="T4" fmla="*/ 116 w 131"/>
                  <a:gd name="T5" fmla="*/ 6 h 23"/>
                  <a:gd name="T6" fmla="*/ 108 w 131"/>
                  <a:gd name="T7" fmla="*/ 6 h 23"/>
                  <a:gd name="T8" fmla="*/ 99 w 131"/>
                  <a:gd name="T9" fmla="*/ 6 h 23"/>
                  <a:gd name="T10" fmla="*/ 79 w 131"/>
                  <a:gd name="T11" fmla="*/ 8 h 23"/>
                  <a:gd name="T12" fmla="*/ 59 w 131"/>
                  <a:gd name="T13" fmla="*/ 11 h 23"/>
                  <a:gd name="T14" fmla="*/ 39 w 131"/>
                  <a:gd name="T15" fmla="*/ 14 h 23"/>
                  <a:gd name="T16" fmla="*/ 22 w 131"/>
                  <a:gd name="T17" fmla="*/ 18 h 23"/>
                  <a:gd name="T18" fmla="*/ 9 w 131"/>
                  <a:gd name="T19" fmla="*/ 22 h 23"/>
                  <a:gd name="T20" fmla="*/ 3 w 131"/>
                  <a:gd name="T21" fmla="*/ 23 h 23"/>
                  <a:gd name="T22" fmla="*/ 0 w 131"/>
                  <a:gd name="T23" fmla="*/ 17 h 23"/>
                  <a:gd name="T24" fmla="*/ 8 w 131"/>
                  <a:gd name="T25" fmla="*/ 15 h 23"/>
                  <a:gd name="T26" fmla="*/ 20 w 131"/>
                  <a:gd name="T27" fmla="*/ 11 h 23"/>
                  <a:gd name="T28" fmla="*/ 37 w 131"/>
                  <a:gd name="T29" fmla="*/ 8 h 23"/>
                  <a:gd name="T30" fmla="*/ 57 w 131"/>
                  <a:gd name="T31" fmla="*/ 5 h 23"/>
                  <a:gd name="T32" fmla="*/ 77 w 131"/>
                  <a:gd name="T33" fmla="*/ 1 h 23"/>
                  <a:gd name="T34" fmla="*/ 97 w 131"/>
                  <a:gd name="T35" fmla="*/ 0 h 23"/>
                  <a:gd name="T36" fmla="*/ 108 w 131"/>
                  <a:gd name="T37" fmla="*/ 0 h 23"/>
                  <a:gd name="T38" fmla="*/ 116 w 131"/>
                  <a:gd name="T39" fmla="*/ 0 h 23"/>
                  <a:gd name="T40" fmla="*/ 125 w 131"/>
                  <a:gd name="T41" fmla="*/ 1 h 23"/>
                  <a:gd name="T42" fmla="*/ 131 w 131"/>
                  <a:gd name="T43" fmla="*/ 3 h 23"/>
                  <a:gd name="T44" fmla="*/ 128 w 131"/>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3">
                    <a:moveTo>
                      <a:pt x="128" y="9"/>
                    </a:moveTo>
                    <a:lnTo>
                      <a:pt x="124" y="8"/>
                    </a:lnTo>
                    <a:lnTo>
                      <a:pt x="116" y="6"/>
                    </a:lnTo>
                    <a:lnTo>
                      <a:pt x="108" y="6"/>
                    </a:lnTo>
                    <a:lnTo>
                      <a:pt x="99" y="6"/>
                    </a:lnTo>
                    <a:lnTo>
                      <a:pt x="79" y="8"/>
                    </a:lnTo>
                    <a:lnTo>
                      <a:pt x="59" y="11"/>
                    </a:lnTo>
                    <a:lnTo>
                      <a:pt x="39" y="14"/>
                    </a:lnTo>
                    <a:lnTo>
                      <a:pt x="22" y="18"/>
                    </a:lnTo>
                    <a:lnTo>
                      <a:pt x="9" y="22"/>
                    </a:lnTo>
                    <a:lnTo>
                      <a:pt x="3" y="23"/>
                    </a:lnTo>
                    <a:lnTo>
                      <a:pt x="0" y="17"/>
                    </a:lnTo>
                    <a:lnTo>
                      <a:pt x="8" y="15"/>
                    </a:lnTo>
                    <a:lnTo>
                      <a:pt x="20" y="11"/>
                    </a:lnTo>
                    <a:lnTo>
                      <a:pt x="37" y="8"/>
                    </a:lnTo>
                    <a:lnTo>
                      <a:pt x="57" y="5"/>
                    </a:lnTo>
                    <a:lnTo>
                      <a:pt x="77" y="1"/>
                    </a:lnTo>
                    <a:lnTo>
                      <a:pt x="97" y="0"/>
                    </a:lnTo>
                    <a:lnTo>
                      <a:pt x="108" y="0"/>
                    </a:lnTo>
                    <a:lnTo>
                      <a:pt x="116" y="0"/>
                    </a:lnTo>
                    <a:lnTo>
                      <a:pt x="125" y="1"/>
                    </a:lnTo>
                    <a:lnTo>
                      <a:pt x="131" y="3"/>
                    </a:lnTo>
                    <a:lnTo>
                      <a:pt x="12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0" name="Freeform 166"/>
              <p:cNvSpPr>
                <a:spLocks/>
              </p:cNvSpPr>
              <p:nvPr/>
            </p:nvSpPr>
            <p:spPr bwMode="auto">
              <a:xfrm>
                <a:off x="2568" y="1027"/>
                <a:ext cx="3" cy="3"/>
              </a:xfrm>
              <a:custGeom>
                <a:avLst/>
                <a:gdLst>
                  <a:gd name="T0" fmla="*/ 6 w 6"/>
                  <a:gd name="T1" fmla="*/ 2 h 6"/>
                  <a:gd name="T2" fmla="*/ 6 w 6"/>
                  <a:gd name="T3" fmla="*/ 0 h 6"/>
                  <a:gd name="T4" fmla="*/ 4 w 6"/>
                  <a:gd name="T5" fmla="*/ 0 h 6"/>
                  <a:gd name="T6" fmla="*/ 1 w 6"/>
                  <a:gd name="T7" fmla="*/ 6 h 6"/>
                  <a:gd name="T8" fmla="*/ 0 w 6"/>
                  <a:gd name="T9" fmla="*/ 5 h 6"/>
                  <a:gd name="T10" fmla="*/ 6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6" y="2"/>
                    </a:moveTo>
                    <a:lnTo>
                      <a:pt x="6" y="0"/>
                    </a:lnTo>
                    <a:lnTo>
                      <a:pt x="4" y="0"/>
                    </a:lnTo>
                    <a:lnTo>
                      <a:pt x="1" y="6"/>
                    </a:lnTo>
                    <a:lnTo>
                      <a:pt x="0" y="5"/>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1" name="Freeform 167"/>
              <p:cNvSpPr>
                <a:spLocks/>
              </p:cNvSpPr>
              <p:nvPr/>
            </p:nvSpPr>
            <p:spPr bwMode="auto">
              <a:xfrm>
                <a:off x="2476" y="1035"/>
                <a:ext cx="31" cy="90"/>
              </a:xfrm>
              <a:custGeom>
                <a:avLst/>
                <a:gdLst>
                  <a:gd name="T0" fmla="*/ 61 w 61"/>
                  <a:gd name="T1" fmla="*/ 2 h 179"/>
                  <a:gd name="T2" fmla="*/ 61 w 61"/>
                  <a:gd name="T3" fmla="*/ 5 h 179"/>
                  <a:gd name="T4" fmla="*/ 60 w 61"/>
                  <a:gd name="T5" fmla="*/ 11 h 179"/>
                  <a:gd name="T6" fmla="*/ 58 w 61"/>
                  <a:gd name="T7" fmla="*/ 32 h 179"/>
                  <a:gd name="T8" fmla="*/ 57 w 61"/>
                  <a:gd name="T9" fmla="*/ 62 h 179"/>
                  <a:gd name="T10" fmla="*/ 55 w 61"/>
                  <a:gd name="T11" fmla="*/ 79 h 179"/>
                  <a:gd name="T12" fmla="*/ 54 w 61"/>
                  <a:gd name="T13" fmla="*/ 96 h 179"/>
                  <a:gd name="T14" fmla="*/ 51 w 61"/>
                  <a:gd name="T15" fmla="*/ 113 h 179"/>
                  <a:gd name="T16" fmla="*/ 46 w 61"/>
                  <a:gd name="T17" fmla="*/ 128 h 179"/>
                  <a:gd name="T18" fmla="*/ 43 w 61"/>
                  <a:gd name="T19" fmla="*/ 144 h 179"/>
                  <a:gd name="T20" fmla="*/ 37 w 61"/>
                  <a:gd name="T21" fmla="*/ 156 h 179"/>
                  <a:gd name="T22" fmla="*/ 34 w 61"/>
                  <a:gd name="T23" fmla="*/ 162 h 179"/>
                  <a:gd name="T24" fmla="*/ 31 w 61"/>
                  <a:gd name="T25" fmla="*/ 167 h 179"/>
                  <a:gd name="T26" fmla="*/ 26 w 61"/>
                  <a:gd name="T27" fmla="*/ 171 h 179"/>
                  <a:gd name="T28" fmla="*/ 21 w 61"/>
                  <a:gd name="T29" fmla="*/ 174 h 179"/>
                  <a:gd name="T30" fmla="*/ 17 w 61"/>
                  <a:gd name="T31" fmla="*/ 177 h 179"/>
                  <a:gd name="T32" fmla="*/ 10 w 61"/>
                  <a:gd name="T33" fmla="*/ 179 h 179"/>
                  <a:gd name="T34" fmla="*/ 6 w 61"/>
                  <a:gd name="T35" fmla="*/ 179 h 179"/>
                  <a:gd name="T36" fmla="*/ 0 w 61"/>
                  <a:gd name="T37" fmla="*/ 179 h 179"/>
                  <a:gd name="T38" fmla="*/ 0 w 61"/>
                  <a:gd name="T39" fmla="*/ 171 h 179"/>
                  <a:gd name="T40" fmla="*/ 6 w 61"/>
                  <a:gd name="T41" fmla="*/ 173 h 179"/>
                  <a:gd name="T42" fmla="*/ 9 w 61"/>
                  <a:gd name="T43" fmla="*/ 173 h 179"/>
                  <a:gd name="T44" fmla="*/ 14 w 61"/>
                  <a:gd name="T45" fmla="*/ 171 h 179"/>
                  <a:gd name="T46" fmla="*/ 18 w 61"/>
                  <a:gd name="T47" fmla="*/ 170 h 179"/>
                  <a:gd name="T48" fmla="*/ 21 w 61"/>
                  <a:gd name="T49" fmla="*/ 167 h 179"/>
                  <a:gd name="T50" fmla="*/ 24 w 61"/>
                  <a:gd name="T51" fmla="*/ 162 h 179"/>
                  <a:gd name="T52" fmla="*/ 27 w 61"/>
                  <a:gd name="T53" fmla="*/ 157 h 179"/>
                  <a:gd name="T54" fmla="*/ 31 w 61"/>
                  <a:gd name="T55" fmla="*/ 153 h 179"/>
                  <a:gd name="T56" fmla="*/ 35 w 61"/>
                  <a:gd name="T57" fmla="*/ 140 h 179"/>
                  <a:gd name="T58" fmla="*/ 40 w 61"/>
                  <a:gd name="T59" fmla="*/ 127 h 179"/>
                  <a:gd name="T60" fmla="*/ 43 w 61"/>
                  <a:gd name="T61" fmla="*/ 111 h 179"/>
                  <a:gd name="T62" fmla="*/ 46 w 61"/>
                  <a:gd name="T63" fmla="*/ 94 h 179"/>
                  <a:gd name="T64" fmla="*/ 49 w 61"/>
                  <a:gd name="T65" fmla="*/ 79 h 179"/>
                  <a:gd name="T66" fmla="*/ 51 w 61"/>
                  <a:gd name="T67" fmla="*/ 62 h 179"/>
                  <a:gd name="T68" fmla="*/ 52 w 61"/>
                  <a:gd name="T69" fmla="*/ 32 h 179"/>
                  <a:gd name="T70" fmla="*/ 54 w 61"/>
                  <a:gd name="T71" fmla="*/ 9 h 179"/>
                  <a:gd name="T72" fmla="*/ 54 w 61"/>
                  <a:gd name="T73" fmla="*/ 3 h 179"/>
                  <a:gd name="T74" fmla="*/ 55 w 61"/>
                  <a:gd name="T75" fmla="*/ 0 h 179"/>
                  <a:gd name="T76" fmla="*/ 61 w 61"/>
                  <a:gd name="T77"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79">
                    <a:moveTo>
                      <a:pt x="61" y="2"/>
                    </a:moveTo>
                    <a:lnTo>
                      <a:pt x="61" y="5"/>
                    </a:lnTo>
                    <a:lnTo>
                      <a:pt x="60" y="11"/>
                    </a:lnTo>
                    <a:lnTo>
                      <a:pt x="58" y="32"/>
                    </a:lnTo>
                    <a:lnTo>
                      <a:pt x="57" y="62"/>
                    </a:lnTo>
                    <a:lnTo>
                      <a:pt x="55" y="79"/>
                    </a:lnTo>
                    <a:lnTo>
                      <a:pt x="54" y="96"/>
                    </a:lnTo>
                    <a:lnTo>
                      <a:pt x="51" y="113"/>
                    </a:lnTo>
                    <a:lnTo>
                      <a:pt x="46" y="128"/>
                    </a:lnTo>
                    <a:lnTo>
                      <a:pt x="43" y="144"/>
                    </a:lnTo>
                    <a:lnTo>
                      <a:pt x="37" y="156"/>
                    </a:lnTo>
                    <a:lnTo>
                      <a:pt x="34" y="162"/>
                    </a:lnTo>
                    <a:lnTo>
                      <a:pt x="31" y="167"/>
                    </a:lnTo>
                    <a:lnTo>
                      <a:pt x="26" y="171"/>
                    </a:lnTo>
                    <a:lnTo>
                      <a:pt x="21" y="174"/>
                    </a:lnTo>
                    <a:lnTo>
                      <a:pt x="17" y="177"/>
                    </a:lnTo>
                    <a:lnTo>
                      <a:pt x="10" y="179"/>
                    </a:lnTo>
                    <a:lnTo>
                      <a:pt x="6" y="179"/>
                    </a:lnTo>
                    <a:lnTo>
                      <a:pt x="0" y="179"/>
                    </a:lnTo>
                    <a:lnTo>
                      <a:pt x="0" y="171"/>
                    </a:lnTo>
                    <a:lnTo>
                      <a:pt x="6" y="173"/>
                    </a:lnTo>
                    <a:lnTo>
                      <a:pt x="9" y="173"/>
                    </a:lnTo>
                    <a:lnTo>
                      <a:pt x="14" y="171"/>
                    </a:lnTo>
                    <a:lnTo>
                      <a:pt x="18" y="170"/>
                    </a:lnTo>
                    <a:lnTo>
                      <a:pt x="21" y="167"/>
                    </a:lnTo>
                    <a:lnTo>
                      <a:pt x="24" y="162"/>
                    </a:lnTo>
                    <a:lnTo>
                      <a:pt x="27" y="157"/>
                    </a:lnTo>
                    <a:lnTo>
                      <a:pt x="31" y="153"/>
                    </a:lnTo>
                    <a:lnTo>
                      <a:pt x="35" y="140"/>
                    </a:lnTo>
                    <a:lnTo>
                      <a:pt x="40" y="127"/>
                    </a:lnTo>
                    <a:lnTo>
                      <a:pt x="43" y="111"/>
                    </a:lnTo>
                    <a:lnTo>
                      <a:pt x="46" y="94"/>
                    </a:lnTo>
                    <a:lnTo>
                      <a:pt x="49" y="79"/>
                    </a:lnTo>
                    <a:lnTo>
                      <a:pt x="51" y="62"/>
                    </a:lnTo>
                    <a:lnTo>
                      <a:pt x="52" y="32"/>
                    </a:lnTo>
                    <a:lnTo>
                      <a:pt x="54" y="9"/>
                    </a:lnTo>
                    <a:lnTo>
                      <a:pt x="54" y="3"/>
                    </a:lnTo>
                    <a:lnTo>
                      <a:pt x="55" y="0"/>
                    </a:lnTo>
                    <a:lnTo>
                      <a:pt x="6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2" name="Freeform 168"/>
              <p:cNvSpPr>
                <a:spLocks/>
              </p:cNvSpPr>
              <p:nvPr/>
            </p:nvSpPr>
            <p:spPr bwMode="auto">
              <a:xfrm>
                <a:off x="2504" y="1034"/>
                <a:ext cx="3" cy="3"/>
              </a:xfrm>
              <a:custGeom>
                <a:avLst/>
                <a:gdLst>
                  <a:gd name="T0" fmla="*/ 2 w 6"/>
                  <a:gd name="T1" fmla="*/ 0 h 6"/>
                  <a:gd name="T2" fmla="*/ 0 w 6"/>
                  <a:gd name="T3" fmla="*/ 1 h 6"/>
                  <a:gd name="T4" fmla="*/ 0 w 6"/>
                  <a:gd name="T5" fmla="*/ 3 h 6"/>
                  <a:gd name="T6" fmla="*/ 6 w 6"/>
                  <a:gd name="T7" fmla="*/ 5 h 6"/>
                  <a:gd name="T8" fmla="*/ 5 w 6"/>
                  <a:gd name="T9" fmla="*/ 6 h 6"/>
                  <a:gd name="T10" fmla="*/ 2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2" y="0"/>
                    </a:moveTo>
                    <a:lnTo>
                      <a:pt x="0" y="1"/>
                    </a:lnTo>
                    <a:lnTo>
                      <a:pt x="0" y="3"/>
                    </a:lnTo>
                    <a:lnTo>
                      <a:pt x="6" y="5"/>
                    </a:lnTo>
                    <a:lnTo>
                      <a:pt x="5"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3" name="Freeform 169"/>
              <p:cNvSpPr>
                <a:spLocks/>
              </p:cNvSpPr>
              <p:nvPr/>
            </p:nvSpPr>
            <p:spPr bwMode="auto">
              <a:xfrm>
                <a:off x="2371" y="1121"/>
                <a:ext cx="105" cy="26"/>
              </a:xfrm>
              <a:custGeom>
                <a:avLst/>
                <a:gdLst>
                  <a:gd name="T0" fmla="*/ 211 w 211"/>
                  <a:gd name="T1" fmla="*/ 8 h 51"/>
                  <a:gd name="T2" fmla="*/ 204 w 211"/>
                  <a:gd name="T3" fmla="*/ 6 h 51"/>
                  <a:gd name="T4" fmla="*/ 197 w 211"/>
                  <a:gd name="T5" fmla="*/ 6 h 51"/>
                  <a:gd name="T6" fmla="*/ 187 w 211"/>
                  <a:gd name="T7" fmla="*/ 6 h 51"/>
                  <a:gd name="T8" fmla="*/ 177 w 211"/>
                  <a:gd name="T9" fmla="*/ 8 h 51"/>
                  <a:gd name="T10" fmla="*/ 150 w 211"/>
                  <a:gd name="T11" fmla="*/ 13 h 51"/>
                  <a:gd name="T12" fmla="*/ 121 w 211"/>
                  <a:gd name="T13" fmla="*/ 17 h 51"/>
                  <a:gd name="T14" fmla="*/ 90 w 211"/>
                  <a:gd name="T15" fmla="*/ 25 h 51"/>
                  <a:gd name="T16" fmla="*/ 60 w 211"/>
                  <a:gd name="T17" fmla="*/ 34 h 51"/>
                  <a:gd name="T18" fmla="*/ 29 w 211"/>
                  <a:gd name="T19" fmla="*/ 42 h 51"/>
                  <a:gd name="T20" fmla="*/ 3 w 211"/>
                  <a:gd name="T21" fmla="*/ 51 h 51"/>
                  <a:gd name="T22" fmla="*/ 0 w 211"/>
                  <a:gd name="T23" fmla="*/ 45 h 51"/>
                  <a:gd name="T24" fmla="*/ 28 w 211"/>
                  <a:gd name="T25" fmla="*/ 36 h 51"/>
                  <a:gd name="T26" fmla="*/ 57 w 211"/>
                  <a:gd name="T27" fmla="*/ 27 h 51"/>
                  <a:gd name="T28" fmla="*/ 88 w 211"/>
                  <a:gd name="T29" fmla="*/ 19 h 51"/>
                  <a:gd name="T30" fmla="*/ 119 w 211"/>
                  <a:gd name="T31" fmla="*/ 11 h 51"/>
                  <a:gd name="T32" fmla="*/ 149 w 211"/>
                  <a:gd name="T33" fmla="*/ 5 h 51"/>
                  <a:gd name="T34" fmla="*/ 175 w 211"/>
                  <a:gd name="T35" fmla="*/ 2 h 51"/>
                  <a:gd name="T36" fmla="*/ 186 w 211"/>
                  <a:gd name="T37" fmla="*/ 0 h 51"/>
                  <a:gd name="T38" fmla="*/ 197 w 211"/>
                  <a:gd name="T39" fmla="*/ 0 h 51"/>
                  <a:gd name="T40" fmla="*/ 204 w 211"/>
                  <a:gd name="T41" fmla="*/ 0 h 51"/>
                  <a:gd name="T42" fmla="*/ 211 w 211"/>
                  <a:gd name="T43" fmla="*/ 0 h 51"/>
                  <a:gd name="T44" fmla="*/ 211 w 211"/>
                  <a:gd name="T45" fmla="*/ 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51">
                    <a:moveTo>
                      <a:pt x="211" y="8"/>
                    </a:moveTo>
                    <a:lnTo>
                      <a:pt x="204" y="6"/>
                    </a:lnTo>
                    <a:lnTo>
                      <a:pt x="197" y="6"/>
                    </a:lnTo>
                    <a:lnTo>
                      <a:pt x="187" y="6"/>
                    </a:lnTo>
                    <a:lnTo>
                      <a:pt x="177" y="8"/>
                    </a:lnTo>
                    <a:lnTo>
                      <a:pt x="150" y="13"/>
                    </a:lnTo>
                    <a:lnTo>
                      <a:pt x="121" y="17"/>
                    </a:lnTo>
                    <a:lnTo>
                      <a:pt x="90" y="25"/>
                    </a:lnTo>
                    <a:lnTo>
                      <a:pt x="60" y="34"/>
                    </a:lnTo>
                    <a:lnTo>
                      <a:pt x="29" y="42"/>
                    </a:lnTo>
                    <a:lnTo>
                      <a:pt x="3" y="51"/>
                    </a:lnTo>
                    <a:lnTo>
                      <a:pt x="0" y="45"/>
                    </a:lnTo>
                    <a:lnTo>
                      <a:pt x="28" y="36"/>
                    </a:lnTo>
                    <a:lnTo>
                      <a:pt x="57" y="27"/>
                    </a:lnTo>
                    <a:lnTo>
                      <a:pt x="88" y="19"/>
                    </a:lnTo>
                    <a:lnTo>
                      <a:pt x="119" y="11"/>
                    </a:lnTo>
                    <a:lnTo>
                      <a:pt x="149" y="5"/>
                    </a:lnTo>
                    <a:lnTo>
                      <a:pt x="175" y="2"/>
                    </a:lnTo>
                    <a:lnTo>
                      <a:pt x="186" y="0"/>
                    </a:lnTo>
                    <a:lnTo>
                      <a:pt x="197" y="0"/>
                    </a:lnTo>
                    <a:lnTo>
                      <a:pt x="204" y="0"/>
                    </a:lnTo>
                    <a:lnTo>
                      <a:pt x="211" y="0"/>
                    </a:lnTo>
                    <a:lnTo>
                      <a:pt x="2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4" name="Freeform 170"/>
              <p:cNvSpPr>
                <a:spLocks/>
              </p:cNvSpPr>
              <p:nvPr/>
            </p:nvSpPr>
            <p:spPr bwMode="auto">
              <a:xfrm>
                <a:off x="2476" y="1121"/>
                <a:ext cx="1" cy="4"/>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5" name="Freeform 171"/>
              <p:cNvSpPr>
                <a:spLocks/>
              </p:cNvSpPr>
              <p:nvPr/>
            </p:nvSpPr>
            <p:spPr bwMode="auto">
              <a:xfrm>
                <a:off x="2312" y="1074"/>
                <a:ext cx="60" cy="74"/>
              </a:xfrm>
              <a:custGeom>
                <a:avLst/>
                <a:gdLst>
                  <a:gd name="T0" fmla="*/ 120 w 120"/>
                  <a:gd name="T1" fmla="*/ 145 h 148"/>
                  <a:gd name="T2" fmla="*/ 110 w 120"/>
                  <a:gd name="T3" fmla="*/ 148 h 148"/>
                  <a:gd name="T4" fmla="*/ 104 w 120"/>
                  <a:gd name="T5" fmla="*/ 148 h 148"/>
                  <a:gd name="T6" fmla="*/ 100 w 120"/>
                  <a:gd name="T7" fmla="*/ 147 h 148"/>
                  <a:gd name="T8" fmla="*/ 95 w 120"/>
                  <a:gd name="T9" fmla="*/ 145 h 148"/>
                  <a:gd name="T10" fmla="*/ 90 w 120"/>
                  <a:gd name="T11" fmla="*/ 144 h 148"/>
                  <a:gd name="T12" fmla="*/ 81 w 120"/>
                  <a:gd name="T13" fmla="*/ 138 h 148"/>
                  <a:gd name="T14" fmla="*/ 75 w 120"/>
                  <a:gd name="T15" fmla="*/ 130 h 148"/>
                  <a:gd name="T16" fmla="*/ 67 w 120"/>
                  <a:gd name="T17" fmla="*/ 121 h 148"/>
                  <a:gd name="T18" fmla="*/ 61 w 120"/>
                  <a:gd name="T19" fmla="*/ 110 h 148"/>
                  <a:gd name="T20" fmla="*/ 55 w 120"/>
                  <a:gd name="T21" fmla="*/ 97 h 148"/>
                  <a:gd name="T22" fmla="*/ 44 w 120"/>
                  <a:gd name="T23" fmla="*/ 73 h 148"/>
                  <a:gd name="T24" fmla="*/ 31 w 120"/>
                  <a:gd name="T25" fmla="*/ 46 h 148"/>
                  <a:gd name="T26" fmla="*/ 24 w 120"/>
                  <a:gd name="T27" fmla="*/ 36 h 148"/>
                  <a:gd name="T28" fmla="*/ 17 w 120"/>
                  <a:gd name="T29" fmla="*/ 25 h 148"/>
                  <a:gd name="T30" fmla="*/ 8 w 120"/>
                  <a:gd name="T31" fmla="*/ 14 h 148"/>
                  <a:gd name="T32" fmla="*/ 5 w 120"/>
                  <a:gd name="T33" fmla="*/ 9 h 148"/>
                  <a:gd name="T34" fmla="*/ 0 w 120"/>
                  <a:gd name="T35" fmla="*/ 6 h 148"/>
                  <a:gd name="T36" fmla="*/ 5 w 120"/>
                  <a:gd name="T37" fmla="*/ 0 h 148"/>
                  <a:gd name="T38" fmla="*/ 10 w 120"/>
                  <a:gd name="T39" fmla="*/ 5 h 148"/>
                  <a:gd name="T40" fmla="*/ 14 w 120"/>
                  <a:gd name="T41" fmla="*/ 9 h 148"/>
                  <a:gd name="T42" fmla="*/ 22 w 120"/>
                  <a:gd name="T43" fmla="*/ 20 h 148"/>
                  <a:gd name="T44" fmla="*/ 30 w 120"/>
                  <a:gd name="T45" fmla="*/ 31 h 148"/>
                  <a:gd name="T46" fmla="*/ 38 w 120"/>
                  <a:gd name="T47" fmla="*/ 43 h 148"/>
                  <a:gd name="T48" fmla="*/ 50 w 120"/>
                  <a:gd name="T49" fmla="*/ 70 h 148"/>
                  <a:gd name="T50" fmla="*/ 61 w 120"/>
                  <a:gd name="T51" fmla="*/ 94 h 148"/>
                  <a:gd name="T52" fmla="*/ 67 w 120"/>
                  <a:gd name="T53" fmla="*/ 107 h 148"/>
                  <a:gd name="T54" fmla="*/ 73 w 120"/>
                  <a:gd name="T55" fmla="*/ 116 h 148"/>
                  <a:gd name="T56" fmla="*/ 79 w 120"/>
                  <a:gd name="T57" fmla="*/ 125 h 148"/>
                  <a:gd name="T58" fmla="*/ 86 w 120"/>
                  <a:gd name="T59" fmla="*/ 133 h 148"/>
                  <a:gd name="T60" fmla="*/ 93 w 120"/>
                  <a:gd name="T61" fmla="*/ 138 h 148"/>
                  <a:gd name="T62" fmla="*/ 96 w 120"/>
                  <a:gd name="T63" fmla="*/ 139 h 148"/>
                  <a:gd name="T64" fmla="*/ 101 w 120"/>
                  <a:gd name="T65" fmla="*/ 141 h 148"/>
                  <a:gd name="T66" fmla="*/ 104 w 120"/>
                  <a:gd name="T67" fmla="*/ 142 h 148"/>
                  <a:gd name="T68" fmla="*/ 109 w 120"/>
                  <a:gd name="T69" fmla="*/ 142 h 148"/>
                  <a:gd name="T70" fmla="*/ 118 w 120"/>
                  <a:gd name="T71" fmla="*/ 139 h 148"/>
                  <a:gd name="T72" fmla="*/ 120 w 120"/>
                  <a:gd name="T7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148">
                    <a:moveTo>
                      <a:pt x="120" y="145"/>
                    </a:moveTo>
                    <a:lnTo>
                      <a:pt x="110" y="148"/>
                    </a:lnTo>
                    <a:lnTo>
                      <a:pt x="104" y="148"/>
                    </a:lnTo>
                    <a:lnTo>
                      <a:pt x="100" y="147"/>
                    </a:lnTo>
                    <a:lnTo>
                      <a:pt x="95" y="145"/>
                    </a:lnTo>
                    <a:lnTo>
                      <a:pt x="90" y="144"/>
                    </a:lnTo>
                    <a:lnTo>
                      <a:pt x="81" y="138"/>
                    </a:lnTo>
                    <a:lnTo>
                      <a:pt x="75" y="130"/>
                    </a:lnTo>
                    <a:lnTo>
                      <a:pt x="67" y="121"/>
                    </a:lnTo>
                    <a:lnTo>
                      <a:pt x="61" y="110"/>
                    </a:lnTo>
                    <a:lnTo>
                      <a:pt x="55" y="97"/>
                    </a:lnTo>
                    <a:lnTo>
                      <a:pt x="44" y="73"/>
                    </a:lnTo>
                    <a:lnTo>
                      <a:pt x="31" y="46"/>
                    </a:lnTo>
                    <a:lnTo>
                      <a:pt x="24" y="36"/>
                    </a:lnTo>
                    <a:lnTo>
                      <a:pt x="17" y="25"/>
                    </a:lnTo>
                    <a:lnTo>
                      <a:pt x="8" y="14"/>
                    </a:lnTo>
                    <a:lnTo>
                      <a:pt x="5" y="9"/>
                    </a:lnTo>
                    <a:lnTo>
                      <a:pt x="0" y="6"/>
                    </a:lnTo>
                    <a:lnTo>
                      <a:pt x="5" y="0"/>
                    </a:lnTo>
                    <a:lnTo>
                      <a:pt x="10" y="5"/>
                    </a:lnTo>
                    <a:lnTo>
                      <a:pt x="14" y="9"/>
                    </a:lnTo>
                    <a:lnTo>
                      <a:pt x="22" y="20"/>
                    </a:lnTo>
                    <a:lnTo>
                      <a:pt x="30" y="31"/>
                    </a:lnTo>
                    <a:lnTo>
                      <a:pt x="38" y="43"/>
                    </a:lnTo>
                    <a:lnTo>
                      <a:pt x="50" y="70"/>
                    </a:lnTo>
                    <a:lnTo>
                      <a:pt x="61" y="94"/>
                    </a:lnTo>
                    <a:lnTo>
                      <a:pt x="67" y="107"/>
                    </a:lnTo>
                    <a:lnTo>
                      <a:pt x="73" y="116"/>
                    </a:lnTo>
                    <a:lnTo>
                      <a:pt x="79" y="125"/>
                    </a:lnTo>
                    <a:lnTo>
                      <a:pt x="86" y="133"/>
                    </a:lnTo>
                    <a:lnTo>
                      <a:pt x="93" y="138"/>
                    </a:lnTo>
                    <a:lnTo>
                      <a:pt x="96" y="139"/>
                    </a:lnTo>
                    <a:lnTo>
                      <a:pt x="101" y="141"/>
                    </a:lnTo>
                    <a:lnTo>
                      <a:pt x="104" y="142"/>
                    </a:lnTo>
                    <a:lnTo>
                      <a:pt x="109" y="142"/>
                    </a:lnTo>
                    <a:lnTo>
                      <a:pt x="118" y="139"/>
                    </a:lnTo>
                    <a:lnTo>
                      <a:pt x="12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6" name="Freeform 172"/>
              <p:cNvSpPr>
                <a:spLocks/>
              </p:cNvSpPr>
              <p:nvPr/>
            </p:nvSpPr>
            <p:spPr bwMode="auto">
              <a:xfrm>
                <a:off x="2371" y="1144"/>
                <a:ext cx="2" cy="3"/>
              </a:xfrm>
              <a:custGeom>
                <a:avLst/>
                <a:gdLst>
                  <a:gd name="T0" fmla="*/ 3 w 3"/>
                  <a:gd name="T1" fmla="*/ 6 h 6"/>
                  <a:gd name="T2" fmla="*/ 2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2" y="6"/>
                    </a:ln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7" name="Freeform 173"/>
              <p:cNvSpPr>
                <a:spLocks/>
              </p:cNvSpPr>
              <p:nvPr/>
            </p:nvSpPr>
            <p:spPr bwMode="auto">
              <a:xfrm>
                <a:off x="2282" y="1073"/>
                <a:ext cx="32" cy="10"/>
              </a:xfrm>
              <a:custGeom>
                <a:avLst/>
                <a:gdLst>
                  <a:gd name="T0" fmla="*/ 60 w 64"/>
                  <a:gd name="T1" fmla="*/ 7 h 18"/>
                  <a:gd name="T2" fmla="*/ 60 w 64"/>
                  <a:gd name="T3" fmla="*/ 7 h 18"/>
                  <a:gd name="T4" fmla="*/ 59 w 64"/>
                  <a:gd name="T5" fmla="*/ 6 h 18"/>
                  <a:gd name="T6" fmla="*/ 51 w 64"/>
                  <a:gd name="T7" fmla="*/ 6 h 18"/>
                  <a:gd name="T8" fmla="*/ 43 w 64"/>
                  <a:gd name="T9" fmla="*/ 7 h 18"/>
                  <a:gd name="T10" fmla="*/ 34 w 64"/>
                  <a:gd name="T11" fmla="*/ 9 h 18"/>
                  <a:gd name="T12" fmla="*/ 16 w 64"/>
                  <a:gd name="T13" fmla="*/ 15 h 18"/>
                  <a:gd name="T14" fmla="*/ 3 w 64"/>
                  <a:gd name="T15" fmla="*/ 18 h 18"/>
                  <a:gd name="T16" fmla="*/ 0 w 64"/>
                  <a:gd name="T17" fmla="*/ 12 h 18"/>
                  <a:gd name="T18" fmla="*/ 12 w 64"/>
                  <a:gd name="T19" fmla="*/ 9 h 18"/>
                  <a:gd name="T20" fmla="*/ 31 w 64"/>
                  <a:gd name="T21" fmla="*/ 3 h 18"/>
                  <a:gd name="T22" fmla="*/ 42 w 64"/>
                  <a:gd name="T23" fmla="*/ 1 h 18"/>
                  <a:gd name="T24" fmla="*/ 51 w 64"/>
                  <a:gd name="T25" fmla="*/ 0 h 18"/>
                  <a:gd name="T26" fmla="*/ 59 w 64"/>
                  <a:gd name="T27" fmla="*/ 0 h 18"/>
                  <a:gd name="T28" fmla="*/ 62 w 64"/>
                  <a:gd name="T29" fmla="*/ 0 h 18"/>
                  <a:gd name="T30" fmla="*/ 64 w 64"/>
                  <a:gd name="T31" fmla="*/ 1 h 18"/>
                  <a:gd name="T32" fmla="*/ 60 w 64"/>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8">
                    <a:moveTo>
                      <a:pt x="60" y="7"/>
                    </a:moveTo>
                    <a:lnTo>
                      <a:pt x="60" y="7"/>
                    </a:lnTo>
                    <a:lnTo>
                      <a:pt x="59" y="6"/>
                    </a:lnTo>
                    <a:lnTo>
                      <a:pt x="51" y="6"/>
                    </a:lnTo>
                    <a:lnTo>
                      <a:pt x="43" y="7"/>
                    </a:lnTo>
                    <a:lnTo>
                      <a:pt x="34" y="9"/>
                    </a:lnTo>
                    <a:lnTo>
                      <a:pt x="16" y="15"/>
                    </a:lnTo>
                    <a:lnTo>
                      <a:pt x="3" y="18"/>
                    </a:lnTo>
                    <a:lnTo>
                      <a:pt x="0" y="12"/>
                    </a:lnTo>
                    <a:lnTo>
                      <a:pt x="12" y="9"/>
                    </a:lnTo>
                    <a:lnTo>
                      <a:pt x="31" y="3"/>
                    </a:lnTo>
                    <a:lnTo>
                      <a:pt x="42" y="1"/>
                    </a:lnTo>
                    <a:lnTo>
                      <a:pt x="51" y="0"/>
                    </a:lnTo>
                    <a:lnTo>
                      <a:pt x="59" y="0"/>
                    </a:lnTo>
                    <a:lnTo>
                      <a:pt x="62" y="0"/>
                    </a:lnTo>
                    <a:lnTo>
                      <a:pt x="64" y="1"/>
                    </a:lnTo>
                    <a:lnTo>
                      <a:pt x="6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8" name="Freeform 174"/>
              <p:cNvSpPr>
                <a:spLocks/>
              </p:cNvSpPr>
              <p:nvPr/>
            </p:nvSpPr>
            <p:spPr bwMode="auto">
              <a:xfrm>
                <a:off x="2312" y="1074"/>
                <a:ext cx="3" cy="3"/>
              </a:xfrm>
              <a:custGeom>
                <a:avLst/>
                <a:gdLst>
                  <a:gd name="T0" fmla="*/ 5 w 5"/>
                  <a:gd name="T1" fmla="*/ 0 h 6"/>
                  <a:gd name="T2" fmla="*/ 4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4" y="0"/>
                    </a:ln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59" name="Freeform 175"/>
              <p:cNvSpPr>
                <a:spLocks/>
              </p:cNvSpPr>
              <p:nvPr/>
            </p:nvSpPr>
            <p:spPr bwMode="auto">
              <a:xfrm>
                <a:off x="2243" y="1079"/>
                <a:ext cx="41" cy="41"/>
              </a:xfrm>
              <a:custGeom>
                <a:avLst/>
                <a:gdLst>
                  <a:gd name="T0" fmla="*/ 82 w 82"/>
                  <a:gd name="T1" fmla="*/ 6 h 80"/>
                  <a:gd name="T2" fmla="*/ 76 w 82"/>
                  <a:gd name="T3" fmla="*/ 11 h 80"/>
                  <a:gd name="T4" fmla="*/ 68 w 82"/>
                  <a:gd name="T5" fmla="*/ 14 h 80"/>
                  <a:gd name="T6" fmla="*/ 61 w 82"/>
                  <a:gd name="T7" fmla="*/ 18 h 80"/>
                  <a:gd name="T8" fmla="*/ 54 w 82"/>
                  <a:gd name="T9" fmla="*/ 25 h 80"/>
                  <a:gd name="T10" fmla="*/ 40 w 82"/>
                  <a:gd name="T11" fmla="*/ 35 h 80"/>
                  <a:gd name="T12" fmla="*/ 28 w 82"/>
                  <a:gd name="T13" fmla="*/ 48 h 80"/>
                  <a:gd name="T14" fmla="*/ 19 w 82"/>
                  <a:gd name="T15" fmla="*/ 59 h 80"/>
                  <a:gd name="T16" fmla="*/ 11 w 82"/>
                  <a:gd name="T17" fmla="*/ 69 h 80"/>
                  <a:gd name="T18" fmla="*/ 8 w 82"/>
                  <a:gd name="T19" fmla="*/ 77 h 80"/>
                  <a:gd name="T20" fmla="*/ 8 w 82"/>
                  <a:gd name="T21" fmla="*/ 77 h 80"/>
                  <a:gd name="T22" fmla="*/ 8 w 82"/>
                  <a:gd name="T23" fmla="*/ 79 h 80"/>
                  <a:gd name="T24" fmla="*/ 0 w 82"/>
                  <a:gd name="T25" fmla="*/ 80 h 80"/>
                  <a:gd name="T26" fmla="*/ 0 w 82"/>
                  <a:gd name="T27" fmla="*/ 79 h 80"/>
                  <a:gd name="T28" fmla="*/ 2 w 82"/>
                  <a:gd name="T29" fmla="*/ 74 h 80"/>
                  <a:gd name="T30" fmla="*/ 6 w 82"/>
                  <a:gd name="T31" fmla="*/ 65 h 80"/>
                  <a:gd name="T32" fmla="*/ 14 w 82"/>
                  <a:gd name="T33" fmla="*/ 56 h 80"/>
                  <a:gd name="T34" fmla="*/ 23 w 82"/>
                  <a:gd name="T35" fmla="*/ 43 h 80"/>
                  <a:gd name="T36" fmla="*/ 36 w 82"/>
                  <a:gd name="T37" fmla="*/ 31 h 80"/>
                  <a:gd name="T38" fmla="*/ 50 w 82"/>
                  <a:gd name="T39" fmla="*/ 20 h 80"/>
                  <a:gd name="T40" fmla="*/ 56 w 82"/>
                  <a:gd name="T41" fmla="*/ 14 h 80"/>
                  <a:gd name="T42" fmla="*/ 64 w 82"/>
                  <a:gd name="T43" fmla="*/ 9 h 80"/>
                  <a:gd name="T44" fmla="*/ 71 w 82"/>
                  <a:gd name="T45" fmla="*/ 5 h 80"/>
                  <a:gd name="T46" fmla="*/ 79 w 82"/>
                  <a:gd name="T47" fmla="*/ 0 h 80"/>
                  <a:gd name="T48" fmla="*/ 82 w 82"/>
                  <a:gd name="T49"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0">
                    <a:moveTo>
                      <a:pt x="82" y="6"/>
                    </a:moveTo>
                    <a:lnTo>
                      <a:pt x="76" y="11"/>
                    </a:lnTo>
                    <a:lnTo>
                      <a:pt x="68" y="14"/>
                    </a:lnTo>
                    <a:lnTo>
                      <a:pt x="61" y="18"/>
                    </a:lnTo>
                    <a:lnTo>
                      <a:pt x="54" y="25"/>
                    </a:lnTo>
                    <a:lnTo>
                      <a:pt x="40" y="35"/>
                    </a:lnTo>
                    <a:lnTo>
                      <a:pt x="28" y="48"/>
                    </a:lnTo>
                    <a:lnTo>
                      <a:pt x="19" y="59"/>
                    </a:lnTo>
                    <a:lnTo>
                      <a:pt x="11" y="69"/>
                    </a:lnTo>
                    <a:lnTo>
                      <a:pt x="8" y="77"/>
                    </a:lnTo>
                    <a:lnTo>
                      <a:pt x="8" y="77"/>
                    </a:lnTo>
                    <a:lnTo>
                      <a:pt x="8" y="79"/>
                    </a:lnTo>
                    <a:lnTo>
                      <a:pt x="0" y="80"/>
                    </a:lnTo>
                    <a:lnTo>
                      <a:pt x="0" y="79"/>
                    </a:lnTo>
                    <a:lnTo>
                      <a:pt x="2" y="74"/>
                    </a:lnTo>
                    <a:lnTo>
                      <a:pt x="6" y="65"/>
                    </a:lnTo>
                    <a:lnTo>
                      <a:pt x="14" y="56"/>
                    </a:lnTo>
                    <a:lnTo>
                      <a:pt x="23" y="43"/>
                    </a:lnTo>
                    <a:lnTo>
                      <a:pt x="36" y="31"/>
                    </a:lnTo>
                    <a:lnTo>
                      <a:pt x="50" y="20"/>
                    </a:lnTo>
                    <a:lnTo>
                      <a:pt x="56" y="14"/>
                    </a:lnTo>
                    <a:lnTo>
                      <a:pt x="64" y="9"/>
                    </a:lnTo>
                    <a:lnTo>
                      <a:pt x="71" y="5"/>
                    </a:lnTo>
                    <a:lnTo>
                      <a:pt x="79" y="0"/>
                    </a:lnTo>
                    <a:lnTo>
                      <a:pt x="8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0" name="Freeform 176"/>
              <p:cNvSpPr>
                <a:spLocks/>
              </p:cNvSpPr>
              <p:nvPr/>
            </p:nvSpPr>
            <p:spPr bwMode="auto">
              <a:xfrm>
                <a:off x="2282" y="1079"/>
                <a:ext cx="2" cy="4"/>
              </a:xfrm>
              <a:custGeom>
                <a:avLst/>
                <a:gdLst>
                  <a:gd name="T0" fmla="*/ 0 w 3"/>
                  <a:gd name="T1" fmla="*/ 0 h 6"/>
                  <a:gd name="T2" fmla="*/ 3 w 3"/>
                  <a:gd name="T3" fmla="*/ 6 h 6"/>
                  <a:gd name="T4" fmla="*/ 0 w 3"/>
                  <a:gd name="T5" fmla="*/ 0 h 6"/>
                </a:gdLst>
                <a:ahLst/>
                <a:cxnLst>
                  <a:cxn ang="0">
                    <a:pos x="T0" y="T1"/>
                  </a:cxn>
                  <a:cxn ang="0">
                    <a:pos x="T2" y="T3"/>
                  </a:cxn>
                  <a:cxn ang="0">
                    <a:pos x="T4" y="T5"/>
                  </a:cxn>
                </a:cxnLst>
                <a:rect l="0" t="0" r="r" b="b"/>
                <a:pathLst>
                  <a:path w="3" h="6">
                    <a:moveTo>
                      <a:pt x="0" y="0"/>
                    </a:move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1" name="Freeform 177"/>
              <p:cNvSpPr>
                <a:spLocks/>
              </p:cNvSpPr>
              <p:nvPr/>
            </p:nvSpPr>
            <p:spPr bwMode="auto">
              <a:xfrm>
                <a:off x="2243" y="1118"/>
                <a:ext cx="20" cy="28"/>
              </a:xfrm>
              <a:custGeom>
                <a:avLst/>
                <a:gdLst>
                  <a:gd name="T0" fmla="*/ 4 w 38"/>
                  <a:gd name="T1" fmla="*/ 0 h 56"/>
                  <a:gd name="T2" fmla="*/ 21 w 38"/>
                  <a:gd name="T3" fmla="*/ 28 h 56"/>
                  <a:gd name="T4" fmla="*/ 38 w 38"/>
                  <a:gd name="T5" fmla="*/ 51 h 56"/>
                  <a:gd name="T6" fmla="*/ 32 w 38"/>
                  <a:gd name="T7" fmla="*/ 56 h 56"/>
                  <a:gd name="T8" fmla="*/ 17 w 38"/>
                  <a:gd name="T9" fmla="*/ 31 h 56"/>
                  <a:gd name="T10" fmla="*/ 0 w 38"/>
                  <a:gd name="T11" fmla="*/ 5 h 56"/>
                  <a:gd name="T12" fmla="*/ 4 w 38"/>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38" h="56">
                    <a:moveTo>
                      <a:pt x="4" y="0"/>
                    </a:moveTo>
                    <a:lnTo>
                      <a:pt x="21" y="28"/>
                    </a:lnTo>
                    <a:lnTo>
                      <a:pt x="38" y="51"/>
                    </a:lnTo>
                    <a:lnTo>
                      <a:pt x="32" y="56"/>
                    </a:lnTo>
                    <a:lnTo>
                      <a:pt x="17" y="31"/>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2" name="Freeform 178"/>
              <p:cNvSpPr>
                <a:spLocks/>
              </p:cNvSpPr>
              <p:nvPr/>
            </p:nvSpPr>
            <p:spPr bwMode="auto">
              <a:xfrm>
                <a:off x="2243" y="1118"/>
                <a:ext cx="3" cy="2"/>
              </a:xfrm>
              <a:custGeom>
                <a:avLst/>
                <a:gdLst>
                  <a:gd name="T0" fmla="*/ 0 w 8"/>
                  <a:gd name="T1" fmla="*/ 3 h 5"/>
                  <a:gd name="T2" fmla="*/ 0 w 8"/>
                  <a:gd name="T3" fmla="*/ 5 h 5"/>
                  <a:gd name="T4" fmla="*/ 2 w 8"/>
                  <a:gd name="T5" fmla="*/ 5 h 5"/>
                  <a:gd name="T6" fmla="*/ 6 w 8"/>
                  <a:gd name="T7" fmla="*/ 0 h 5"/>
                  <a:gd name="T8" fmla="*/ 8 w 8"/>
                  <a:gd name="T9" fmla="*/ 2 h 5"/>
                  <a:gd name="T10" fmla="*/ 0 w 8"/>
                  <a:gd name="T11" fmla="*/ 3 h 5"/>
                </a:gdLst>
                <a:ahLst/>
                <a:cxnLst>
                  <a:cxn ang="0">
                    <a:pos x="T0" y="T1"/>
                  </a:cxn>
                  <a:cxn ang="0">
                    <a:pos x="T2" y="T3"/>
                  </a:cxn>
                  <a:cxn ang="0">
                    <a:pos x="T4" y="T5"/>
                  </a:cxn>
                  <a:cxn ang="0">
                    <a:pos x="T6" y="T7"/>
                  </a:cxn>
                  <a:cxn ang="0">
                    <a:pos x="T8" y="T9"/>
                  </a:cxn>
                  <a:cxn ang="0">
                    <a:pos x="T10" y="T11"/>
                  </a:cxn>
                </a:cxnLst>
                <a:rect l="0" t="0" r="r" b="b"/>
                <a:pathLst>
                  <a:path w="8" h="5">
                    <a:moveTo>
                      <a:pt x="0" y="3"/>
                    </a:moveTo>
                    <a:lnTo>
                      <a:pt x="0" y="5"/>
                    </a:lnTo>
                    <a:lnTo>
                      <a:pt x="2" y="5"/>
                    </a:lnTo>
                    <a:lnTo>
                      <a:pt x="6" y="0"/>
                    </a:lnTo>
                    <a:lnTo>
                      <a:pt x="8"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3" name="Freeform 179"/>
              <p:cNvSpPr>
                <a:spLocks/>
              </p:cNvSpPr>
              <p:nvPr/>
            </p:nvSpPr>
            <p:spPr bwMode="auto">
              <a:xfrm>
                <a:off x="2260" y="1144"/>
                <a:ext cx="27" cy="67"/>
              </a:xfrm>
              <a:custGeom>
                <a:avLst/>
                <a:gdLst>
                  <a:gd name="T0" fmla="*/ 6 w 56"/>
                  <a:gd name="T1" fmla="*/ 0 h 136"/>
                  <a:gd name="T2" fmla="*/ 17 w 56"/>
                  <a:gd name="T3" fmla="*/ 17 h 136"/>
                  <a:gd name="T4" fmla="*/ 27 w 56"/>
                  <a:gd name="T5" fmla="*/ 32 h 136"/>
                  <a:gd name="T6" fmla="*/ 34 w 56"/>
                  <a:gd name="T7" fmla="*/ 48 h 136"/>
                  <a:gd name="T8" fmla="*/ 40 w 56"/>
                  <a:gd name="T9" fmla="*/ 62 h 136"/>
                  <a:gd name="T10" fmla="*/ 45 w 56"/>
                  <a:gd name="T11" fmla="*/ 77 h 136"/>
                  <a:gd name="T12" fmla="*/ 50 w 56"/>
                  <a:gd name="T13" fmla="*/ 94 h 136"/>
                  <a:gd name="T14" fmla="*/ 53 w 56"/>
                  <a:gd name="T15" fmla="*/ 114 h 136"/>
                  <a:gd name="T16" fmla="*/ 56 w 56"/>
                  <a:gd name="T17" fmla="*/ 136 h 136"/>
                  <a:gd name="T18" fmla="*/ 48 w 56"/>
                  <a:gd name="T19" fmla="*/ 136 h 136"/>
                  <a:gd name="T20" fmla="*/ 47 w 56"/>
                  <a:gd name="T21" fmla="*/ 114 h 136"/>
                  <a:gd name="T22" fmla="*/ 44 w 56"/>
                  <a:gd name="T23" fmla="*/ 96 h 136"/>
                  <a:gd name="T24" fmla="*/ 39 w 56"/>
                  <a:gd name="T25" fmla="*/ 80 h 136"/>
                  <a:gd name="T26" fmla="*/ 34 w 56"/>
                  <a:gd name="T27" fmla="*/ 65 h 136"/>
                  <a:gd name="T28" fmla="*/ 28 w 56"/>
                  <a:gd name="T29" fmla="*/ 51 h 136"/>
                  <a:gd name="T30" fmla="*/ 20 w 56"/>
                  <a:gd name="T31" fmla="*/ 36 h 136"/>
                  <a:gd name="T32" fmla="*/ 11 w 56"/>
                  <a:gd name="T33" fmla="*/ 22 h 136"/>
                  <a:gd name="T34" fmla="*/ 0 w 56"/>
                  <a:gd name="T35" fmla="*/ 5 h 136"/>
                  <a:gd name="T36" fmla="*/ 6 w 56"/>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36">
                    <a:moveTo>
                      <a:pt x="6" y="0"/>
                    </a:moveTo>
                    <a:lnTo>
                      <a:pt x="17" y="17"/>
                    </a:lnTo>
                    <a:lnTo>
                      <a:pt x="27" y="32"/>
                    </a:lnTo>
                    <a:lnTo>
                      <a:pt x="34" y="48"/>
                    </a:lnTo>
                    <a:lnTo>
                      <a:pt x="40" y="62"/>
                    </a:lnTo>
                    <a:lnTo>
                      <a:pt x="45" y="77"/>
                    </a:lnTo>
                    <a:lnTo>
                      <a:pt x="50" y="94"/>
                    </a:lnTo>
                    <a:lnTo>
                      <a:pt x="53" y="114"/>
                    </a:lnTo>
                    <a:lnTo>
                      <a:pt x="56" y="136"/>
                    </a:lnTo>
                    <a:lnTo>
                      <a:pt x="48" y="136"/>
                    </a:lnTo>
                    <a:lnTo>
                      <a:pt x="47" y="114"/>
                    </a:lnTo>
                    <a:lnTo>
                      <a:pt x="44" y="96"/>
                    </a:lnTo>
                    <a:lnTo>
                      <a:pt x="39" y="80"/>
                    </a:lnTo>
                    <a:lnTo>
                      <a:pt x="34" y="65"/>
                    </a:lnTo>
                    <a:lnTo>
                      <a:pt x="28" y="51"/>
                    </a:lnTo>
                    <a:lnTo>
                      <a:pt x="20" y="36"/>
                    </a:lnTo>
                    <a:lnTo>
                      <a:pt x="11" y="22"/>
                    </a:lnTo>
                    <a:lnTo>
                      <a:pt x="0"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4" name="Freeform 180"/>
              <p:cNvSpPr>
                <a:spLocks/>
              </p:cNvSpPr>
              <p:nvPr/>
            </p:nvSpPr>
            <p:spPr bwMode="auto">
              <a:xfrm>
                <a:off x="2260" y="1144"/>
                <a:ext cx="3" cy="2"/>
              </a:xfrm>
              <a:custGeom>
                <a:avLst/>
                <a:gdLst>
                  <a:gd name="T0" fmla="*/ 0 w 6"/>
                  <a:gd name="T1" fmla="*/ 5 h 5"/>
                  <a:gd name="T2" fmla="*/ 6 w 6"/>
                  <a:gd name="T3" fmla="*/ 0 h 5"/>
                  <a:gd name="T4" fmla="*/ 0 w 6"/>
                  <a:gd name="T5" fmla="*/ 5 h 5"/>
                </a:gdLst>
                <a:ahLst/>
                <a:cxnLst>
                  <a:cxn ang="0">
                    <a:pos x="T0" y="T1"/>
                  </a:cxn>
                  <a:cxn ang="0">
                    <a:pos x="T2" y="T3"/>
                  </a:cxn>
                  <a:cxn ang="0">
                    <a:pos x="T4" y="T5"/>
                  </a:cxn>
                </a:cxnLst>
                <a:rect l="0" t="0" r="r" b="b"/>
                <a:pathLst>
                  <a:path w="6" h="5">
                    <a:moveTo>
                      <a:pt x="0" y="5"/>
                    </a:move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5" name="Freeform 181"/>
              <p:cNvSpPr>
                <a:spLocks/>
              </p:cNvSpPr>
              <p:nvPr/>
            </p:nvSpPr>
            <p:spPr bwMode="auto">
              <a:xfrm>
                <a:off x="2275" y="1211"/>
                <a:ext cx="12" cy="37"/>
              </a:xfrm>
              <a:custGeom>
                <a:avLst/>
                <a:gdLst>
                  <a:gd name="T0" fmla="*/ 25 w 25"/>
                  <a:gd name="T1" fmla="*/ 0 h 72"/>
                  <a:gd name="T2" fmla="*/ 25 w 25"/>
                  <a:gd name="T3" fmla="*/ 9 h 72"/>
                  <a:gd name="T4" fmla="*/ 23 w 25"/>
                  <a:gd name="T5" fmla="*/ 20 h 72"/>
                  <a:gd name="T6" fmla="*/ 22 w 25"/>
                  <a:gd name="T7" fmla="*/ 25 h 72"/>
                  <a:gd name="T8" fmla="*/ 20 w 25"/>
                  <a:gd name="T9" fmla="*/ 29 h 72"/>
                  <a:gd name="T10" fmla="*/ 17 w 25"/>
                  <a:gd name="T11" fmla="*/ 38 h 72"/>
                  <a:gd name="T12" fmla="*/ 11 w 25"/>
                  <a:gd name="T13" fmla="*/ 55 h 72"/>
                  <a:gd name="T14" fmla="*/ 9 w 25"/>
                  <a:gd name="T15" fmla="*/ 63 h 72"/>
                  <a:gd name="T16" fmla="*/ 6 w 25"/>
                  <a:gd name="T17" fmla="*/ 72 h 72"/>
                  <a:gd name="T18" fmla="*/ 0 w 25"/>
                  <a:gd name="T19" fmla="*/ 71 h 72"/>
                  <a:gd name="T20" fmla="*/ 2 w 25"/>
                  <a:gd name="T21" fmla="*/ 62 h 72"/>
                  <a:gd name="T22" fmla="*/ 5 w 25"/>
                  <a:gd name="T23" fmla="*/ 52 h 72"/>
                  <a:gd name="T24" fmla="*/ 11 w 25"/>
                  <a:gd name="T25" fmla="*/ 35 h 72"/>
                  <a:gd name="T26" fmla="*/ 14 w 25"/>
                  <a:gd name="T27" fmla="*/ 28 h 72"/>
                  <a:gd name="T28" fmla="*/ 16 w 25"/>
                  <a:gd name="T29" fmla="*/ 23 h 72"/>
                  <a:gd name="T30" fmla="*/ 16 w 25"/>
                  <a:gd name="T31" fmla="*/ 18 h 72"/>
                  <a:gd name="T32" fmla="*/ 17 w 25"/>
                  <a:gd name="T33" fmla="*/ 9 h 72"/>
                  <a:gd name="T34" fmla="*/ 17 w 25"/>
                  <a:gd name="T35" fmla="*/ 0 h 72"/>
                  <a:gd name="T36" fmla="*/ 25 w 25"/>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72">
                    <a:moveTo>
                      <a:pt x="25" y="0"/>
                    </a:moveTo>
                    <a:lnTo>
                      <a:pt x="25" y="9"/>
                    </a:lnTo>
                    <a:lnTo>
                      <a:pt x="23" y="20"/>
                    </a:lnTo>
                    <a:lnTo>
                      <a:pt x="22" y="25"/>
                    </a:lnTo>
                    <a:lnTo>
                      <a:pt x="20" y="29"/>
                    </a:lnTo>
                    <a:lnTo>
                      <a:pt x="17" y="38"/>
                    </a:lnTo>
                    <a:lnTo>
                      <a:pt x="11" y="55"/>
                    </a:lnTo>
                    <a:lnTo>
                      <a:pt x="9" y="63"/>
                    </a:lnTo>
                    <a:lnTo>
                      <a:pt x="6" y="72"/>
                    </a:lnTo>
                    <a:lnTo>
                      <a:pt x="0" y="71"/>
                    </a:lnTo>
                    <a:lnTo>
                      <a:pt x="2" y="62"/>
                    </a:lnTo>
                    <a:lnTo>
                      <a:pt x="5" y="52"/>
                    </a:lnTo>
                    <a:lnTo>
                      <a:pt x="11" y="35"/>
                    </a:lnTo>
                    <a:lnTo>
                      <a:pt x="14" y="28"/>
                    </a:lnTo>
                    <a:lnTo>
                      <a:pt x="16" y="23"/>
                    </a:lnTo>
                    <a:lnTo>
                      <a:pt x="16" y="18"/>
                    </a:lnTo>
                    <a:lnTo>
                      <a:pt x="17" y="9"/>
                    </a:lnTo>
                    <a:lnTo>
                      <a:pt x="17"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6" name="Freeform 182"/>
              <p:cNvSpPr>
                <a:spLocks/>
              </p:cNvSpPr>
              <p:nvPr/>
            </p:nvSpPr>
            <p:spPr bwMode="auto">
              <a:xfrm>
                <a:off x="2284" y="1211"/>
                <a:ext cx="3"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7" name="Freeform 183"/>
              <p:cNvSpPr>
                <a:spLocks/>
              </p:cNvSpPr>
              <p:nvPr/>
            </p:nvSpPr>
            <p:spPr bwMode="auto">
              <a:xfrm>
                <a:off x="2269" y="1246"/>
                <a:ext cx="9" cy="14"/>
              </a:xfrm>
              <a:custGeom>
                <a:avLst/>
                <a:gdLst>
                  <a:gd name="T0" fmla="*/ 18 w 18"/>
                  <a:gd name="T1" fmla="*/ 3 h 28"/>
                  <a:gd name="T2" fmla="*/ 12 w 18"/>
                  <a:gd name="T3" fmla="*/ 0 h 28"/>
                  <a:gd name="T4" fmla="*/ 0 w 18"/>
                  <a:gd name="T5" fmla="*/ 25 h 28"/>
                  <a:gd name="T6" fmla="*/ 6 w 18"/>
                  <a:gd name="T7" fmla="*/ 28 h 28"/>
                  <a:gd name="T8" fmla="*/ 18 w 18"/>
                  <a:gd name="T9" fmla="*/ 3 h 28"/>
                </a:gdLst>
                <a:ahLst/>
                <a:cxnLst>
                  <a:cxn ang="0">
                    <a:pos x="T0" y="T1"/>
                  </a:cxn>
                  <a:cxn ang="0">
                    <a:pos x="T2" y="T3"/>
                  </a:cxn>
                  <a:cxn ang="0">
                    <a:pos x="T4" y="T5"/>
                  </a:cxn>
                  <a:cxn ang="0">
                    <a:pos x="T6" y="T7"/>
                  </a:cxn>
                  <a:cxn ang="0">
                    <a:pos x="T8" y="T9"/>
                  </a:cxn>
                </a:cxnLst>
                <a:rect l="0" t="0" r="r" b="b"/>
                <a:pathLst>
                  <a:path w="18" h="28">
                    <a:moveTo>
                      <a:pt x="18" y="3"/>
                    </a:moveTo>
                    <a:lnTo>
                      <a:pt x="12" y="0"/>
                    </a:lnTo>
                    <a:lnTo>
                      <a:pt x="0" y="25"/>
                    </a:lnTo>
                    <a:lnTo>
                      <a:pt x="6" y="28"/>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8" name="Freeform 184"/>
              <p:cNvSpPr>
                <a:spLocks/>
              </p:cNvSpPr>
              <p:nvPr/>
            </p:nvSpPr>
            <p:spPr bwMode="auto">
              <a:xfrm>
                <a:off x="2275" y="1246"/>
                <a:ext cx="3" cy="2"/>
              </a:xfrm>
              <a:custGeom>
                <a:avLst/>
                <a:gdLst>
                  <a:gd name="T0" fmla="*/ 6 w 6"/>
                  <a:gd name="T1" fmla="*/ 3 h 3"/>
                  <a:gd name="T2" fmla="*/ 0 w 6"/>
                  <a:gd name="T3" fmla="*/ 0 h 3"/>
                  <a:gd name="T4" fmla="*/ 0 w 6"/>
                  <a:gd name="T5" fmla="*/ 2 h 3"/>
                  <a:gd name="T6" fmla="*/ 6 w 6"/>
                  <a:gd name="T7" fmla="*/ 3 h 3"/>
                </a:gdLst>
                <a:ahLst/>
                <a:cxnLst>
                  <a:cxn ang="0">
                    <a:pos x="T0" y="T1"/>
                  </a:cxn>
                  <a:cxn ang="0">
                    <a:pos x="T2" y="T3"/>
                  </a:cxn>
                  <a:cxn ang="0">
                    <a:pos x="T4" y="T5"/>
                  </a:cxn>
                  <a:cxn ang="0">
                    <a:pos x="T6" y="T7"/>
                  </a:cxn>
                </a:cxnLst>
                <a:rect l="0" t="0" r="r" b="b"/>
                <a:pathLst>
                  <a:path w="6" h="3">
                    <a:moveTo>
                      <a:pt x="6" y="3"/>
                    </a:move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69" name="Rectangle 185"/>
              <p:cNvSpPr>
                <a:spLocks noChangeArrowheads="1"/>
              </p:cNvSpPr>
              <p:nvPr/>
            </p:nvSpPr>
            <p:spPr bwMode="auto">
              <a:xfrm>
                <a:off x="2269" y="1259"/>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970" name="Freeform 186"/>
              <p:cNvSpPr>
                <a:spLocks/>
              </p:cNvSpPr>
              <p:nvPr/>
            </p:nvSpPr>
            <p:spPr bwMode="auto">
              <a:xfrm>
                <a:off x="2269" y="1259"/>
                <a:ext cx="4" cy="1"/>
              </a:xfrm>
              <a:custGeom>
                <a:avLst/>
                <a:gdLst>
                  <a:gd name="T0" fmla="*/ 6 w 8"/>
                  <a:gd name="T1" fmla="*/ 3 h 3"/>
                  <a:gd name="T2" fmla="*/ 8 w 8"/>
                  <a:gd name="T3" fmla="*/ 2 h 3"/>
                  <a:gd name="T4" fmla="*/ 0 w 8"/>
                  <a:gd name="T5" fmla="*/ 2 h 3"/>
                  <a:gd name="T6" fmla="*/ 6 w 8"/>
                  <a:gd name="T7" fmla="*/ 2 h 3"/>
                  <a:gd name="T8" fmla="*/ 0 w 8"/>
                  <a:gd name="T9" fmla="*/ 0 h 3"/>
                  <a:gd name="T10" fmla="*/ 6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6" y="3"/>
                    </a:moveTo>
                    <a:lnTo>
                      <a:pt x="8" y="2"/>
                    </a:lnTo>
                    <a:lnTo>
                      <a:pt x="0" y="2"/>
                    </a:lnTo>
                    <a:lnTo>
                      <a:pt x="6" y="2"/>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71" name="Freeform 187"/>
              <p:cNvSpPr>
                <a:spLocks/>
              </p:cNvSpPr>
              <p:nvPr/>
            </p:nvSpPr>
            <p:spPr bwMode="auto">
              <a:xfrm>
                <a:off x="2415" y="1262"/>
                <a:ext cx="406" cy="489"/>
              </a:xfrm>
              <a:custGeom>
                <a:avLst/>
                <a:gdLst>
                  <a:gd name="T0" fmla="*/ 137 w 813"/>
                  <a:gd name="T1" fmla="*/ 94 h 979"/>
                  <a:gd name="T2" fmla="*/ 186 w 813"/>
                  <a:gd name="T3" fmla="*/ 70 h 979"/>
                  <a:gd name="T4" fmla="*/ 248 w 813"/>
                  <a:gd name="T5" fmla="*/ 73 h 979"/>
                  <a:gd name="T6" fmla="*/ 301 w 813"/>
                  <a:gd name="T7" fmla="*/ 90 h 979"/>
                  <a:gd name="T8" fmla="*/ 359 w 813"/>
                  <a:gd name="T9" fmla="*/ 121 h 979"/>
                  <a:gd name="T10" fmla="*/ 417 w 813"/>
                  <a:gd name="T11" fmla="*/ 127 h 979"/>
                  <a:gd name="T12" fmla="*/ 486 w 813"/>
                  <a:gd name="T13" fmla="*/ 111 h 979"/>
                  <a:gd name="T14" fmla="*/ 592 w 813"/>
                  <a:gd name="T15" fmla="*/ 67 h 979"/>
                  <a:gd name="T16" fmla="*/ 725 w 813"/>
                  <a:gd name="T17" fmla="*/ 9 h 979"/>
                  <a:gd name="T18" fmla="*/ 756 w 813"/>
                  <a:gd name="T19" fmla="*/ 2 h 979"/>
                  <a:gd name="T20" fmla="*/ 782 w 813"/>
                  <a:gd name="T21" fmla="*/ 19 h 979"/>
                  <a:gd name="T22" fmla="*/ 800 w 813"/>
                  <a:gd name="T23" fmla="*/ 47 h 979"/>
                  <a:gd name="T24" fmla="*/ 808 w 813"/>
                  <a:gd name="T25" fmla="*/ 87 h 979"/>
                  <a:gd name="T26" fmla="*/ 799 w 813"/>
                  <a:gd name="T27" fmla="*/ 107 h 979"/>
                  <a:gd name="T28" fmla="*/ 670 w 813"/>
                  <a:gd name="T29" fmla="*/ 159 h 979"/>
                  <a:gd name="T30" fmla="*/ 618 w 813"/>
                  <a:gd name="T31" fmla="*/ 201 h 979"/>
                  <a:gd name="T32" fmla="*/ 627 w 813"/>
                  <a:gd name="T33" fmla="*/ 224 h 979"/>
                  <a:gd name="T34" fmla="*/ 657 w 813"/>
                  <a:gd name="T35" fmla="*/ 247 h 979"/>
                  <a:gd name="T36" fmla="*/ 712 w 813"/>
                  <a:gd name="T37" fmla="*/ 261 h 979"/>
                  <a:gd name="T38" fmla="*/ 797 w 813"/>
                  <a:gd name="T39" fmla="*/ 269 h 979"/>
                  <a:gd name="T40" fmla="*/ 810 w 813"/>
                  <a:gd name="T41" fmla="*/ 281 h 979"/>
                  <a:gd name="T42" fmla="*/ 813 w 813"/>
                  <a:gd name="T43" fmla="*/ 315 h 979"/>
                  <a:gd name="T44" fmla="*/ 800 w 813"/>
                  <a:gd name="T45" fmla="*/ 361 h 979"/>
                  <a:gd name="T46" fmla="*/ 785 w 813"/>
                  <a:gd name="T47" fmla="*/ 377 h 979"/>
                  <a:gd name="T48" fmla="*/ 686 w 813"/>
                  <a:gd name="T49" fmla="*/ 369 h 979"/>
                  <a:gd name="T50" fmla="*/ 571 w 813"/>
                  <a:gd name="T51" fmla="*/ 381 h 979"/>
                  <a:gd name="T52" fmla="*/ 520 w 813"/>
                  <a:gd name="T53" fmla="*/ 394 h 979"/>
                  <a:gd name="T54" fmla="*/ 497 w 813"/>
                  <a:gd name="T55" fmla="*/ 412 h 979"/>
                  <a:gd name="T56" fmla="*/ 492 w 813"/>
                  <a:gd name="T57" fmla="*/ 435 h 979"/>
                  <a:gd name="T58" fmla="*/ 505 w 813"/>
                  <a:gd name="T59" fmla="*/ 588 h 979"/>
                  <a:gd name="T60" fmla="*/ 506 w 813"/>
                  <a:gd name="T61" fmla="*/ 692 h 979"/>
                  <a:gd name="T62" fmla="*/ 496 w 813"/>
                  <a:gd name="T63" fmla="*/ 775 h 979"/>
                  <a:gd name="T64" fmla="*/ 477 w 813"/>
                  <a:gd name="T65" fmla="*/ 834 h 979"/>
                  <a:gd name="T66" fmla="*/ 451 w 813"/>
                  <a:gd name="T67" fmla="*/ 877 h 979"/>
                  <a:gd name="T68" fmla="*/ 409 w 813"/>
                  <a:gd name="T69" fmla="*/ 925 h 979"/>
                  <a:gd name="T70" fmla="*/ 353 w 813"/>
                  <a:gd name="T71" fmla="*/ 957 h 979"/>
                  <a:gd name="T72" fmla="*/ 291 w 813"/>
                  <a:gd name="T73" fmla="*/ 974 h 979"/>
                  <a:gd name="T74" fmla="*/ 214 w 813"/>
                  <a:gd name="T75" fmla="*/ 979 h 979"/>
                  <a:gd name="T76" fmla="*/ 149 w 813"/>
                  <a:gd name="T77" fmla="*/ 965 h 979"/>
                  <a:gd name="T78" fmla="*/ 92 w 813"/>
                  <a:gd name="T79" fmla="*/ 932 h 979"/>
                  <a:gd name="T80" fmla="*/ 14 w 813"/>
                  <a:gd name="T81" fmla="*/ 877 h 979"/>
                  <a:gd name="T82" fmla="*/ 0 w 813"/>
                  <a:gd name="T83" fmla="*/ 865 h 979"/>
                  <a:gd name="T84" fmla="*/ 28 w 813"/>
                  <a:gd name="T85" fmla="*/ 770 h 979"/>
                  <a:gd name="T86" fmla="*/ 47 w 813"/>
                  <a:gd name="T87" fmla="*/ 678 h 979"/>
                  <a:gd name="T88" fmla="*/ 44 w 813"/>
                  <a:gd name="T89" fmla="*/ 633 h 979"/>
                  <a:gd name="T90" fmla="*/ 24 w 813"/>
                  <a:gd name="T91" fmla="*/ 547 h 979"/>
                  <a:gd name="T92" fmla="*/ 17 w 813"/>
                  <a:gd name="T93" fmla="*/ 428 h 979"/>
                  <a:gd name="T94" fmla="*/ 24 w 813"/>
                  <a:gd name="T95" fmla="*/ 327 h 979"/>
                  <a:gd name="T96" fmla="*/ 37 w 813"/>
                  <a:gd name="T97" fmla="*/ 263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3" h="979">
                    <a:moveTo>
                      <a:pt x="78" y="168"/>
                    </a:moveTo>
                    <a:lnTo>
                      <a:pt x="101" y="139"/>
                    </a:lnTo>
                    <a:lnTo>
                      <a:pt x="126" y="107"/>
                    </a:lnTo>
                    <a:lnTo>
                      <a:pt x="137" y="94"/>
                    </a:lnTo>
                    <a:lnTo>
                      <a:pt x="147" y="82"/>
                    </a:lnTo>
                    <a:lnTo>
                      <a:pt x="155" y="74"/>
                    </a:lnTo>
                    <a:lnTo>
                      <a:pt x="160" y="73"/>
                    </a:lnTo>
                    <a:lnTo>
                      <a:pt x="186" y="70"/>
                    </a:lnTo>
                    <a:lnTo>
                      <a:pt x="209" y="70"/>
                    </a:lnTo>
                    <a:lnTo>
                      <a:pt x="229" y="71"/>
                    </a:lnTo>
                    <a:lnTo>
                      <a:pt x="239" y="71"/>
                    </a:lnTo>
                    <a:lnTo>
                      <a:pt x="248" y="73"/>
                    </a:lnTo>
                    <a:lnTo>
                      <a:pt x="263" y="76"/>
                    </a:lnTo>
                    <a:lnTo>
                      <a:pt x="277" y="80"/>
                    </a:lnTo>
                    <a:lnTo>
                      <a:pt x="288" y="85"/>
                    </a:lnTo>
                    <a:lnTo>
                      <a:pt x="301" y="90"/>
                    </a:lnTo>
                    <a:lnTo>
                      <a:pt x="319" y="101"/>
                    </a:lnTo>
                    <a:lnTo>
                      <a:pt x="339" y="111"/>
                    </a:lnTo>
                    <a:lnTo>
                      <a:pt x="349" y="116"/>
                    </a:lnTo>
                    <a:lnTo>
                      <a:pt x="359" y="121"/>
                    </a:lnTo>
                    <a:lnTo>
                      <a:pt x="370" y="124"/>
                    </a:lnTo>
                    <a:lnTo>
                      <a:pt x="384" y="127"/>
                    </a:lnTo>
                    <a:lnTo>
                      <a:pt x="400" y="127"/>
                    </a:lnTo>
                    <a:lnTo>
                      <a:pt x="417" y="127"/>
                    </a:lnTo>
                    <a:lnTo>
                      <a:pt x="434" y="125"/>
                    </a:lnTo>
                    <a:lnTo>
                      <a:pt x="451" y="122"/>
                    </a:lnTo>
                    <a:lnTo>
                      <a:pt x="468" y="118"/>
                    </a:lnTo>
                    <a:lnTo>
                      <a:pt x="486" y="111"/>
                    </a:lnTo>
                    <a:lnTo>
                      <a:pt x="503" y="105"/>
                    </a:lnTo>
                    <a:lnTo>
                      <a:pt x="520" y="99"/>
                    </a:lnTo>
                    <a:lnTo>
                      <a:pt x="556" y="82"/>
                    </a:lnTo>
                    <a:lnTo>
                      <a:pt x="592" y="67"/>
                    </a:lnTo>
                    <a:lnTo>
                      <a:pt x="626" y="50"/>
                    </a:lnTo>
                    <a:lnTo>
                      <a:pt x="660" y="36"/>
                    </a:lnTo>
                    <a:lnTo>
                      <a:pt x="705" y="19"/>
                    </a:lnTo>
                    <a:lnTo>
                      <a:pt x="725" y="9"/>
                    </a:lnTo>
                    <a:lnTo>
                      <a:pt x="746" y="0"/>
                    </a:lnTo>
                    <a:lnTo>
                      <a:pt x="748" y="0"/>
                    </a:lnTo>
                    <a:lnTo>
                      <a:pt x="749" y="0"/>
                    </a:lnTo>
                    <a:lnTo>
                      <a:pt x="756" y="2"/>
                    </a:lnTo>
                    <a:lnTo>
                      <a:pt x="763" y="5"/>
                    </a:lnTo>
                    <a:lnTo>
                      <a:pt x="770" y="9"/>
                    </a:lnTo>
                    <a:lnTo>
                      <a:pt x="776" y="14"/>
                    </a:lnTo>
                    <a:lnTo>
                      <a:pt x="782" y="19"/>
                    </a:lnTo>
                    <a:lnTo>
                      <a:pt x="788" y="25"/>
                    </a:lnTo>
                    <a:lnTo>
                      <a:pt x="793" y="31"/>
                    </a:lnTo>
                    <a:lnTo>
                      <a:pt x="796" y="39"/>
                    </a:lnTo>
                    <a:lnTo>
                      <a:pt x="800" y="47"/>
                    </a:lnTo>
                    <a:lnTo>
                      <a:pt x="804" y="54"/>
                    </a:lnTo>
                    <a:lnTo>
                      <a:pt x="805" y="62"/>
                    </a:lnTo>
                    <a:lnTo>
                      <a:pt x="807" y="70"/>
                    </a:lnTo>
                    <a:lnTo>
                      <a:pt x="808" y="87"/>
                    </a:lnTo>
                    <a:lnTo>
                      <a:pt x="807" y="94"/>
                    </a:lnTo>
                    <a:lnTo>
                      <a:pt x="805" y="102"/>
                    </a:lnTo>
                    <a:lnTo>
                      <a:pt x="804" y="104"/>
                    </a:lnTo>
                    <a:lnTo>
                      <a:pt x="799" y="107"/>
                    </a:lnTo>
                    <a:lnTo>
                      <a:pt x="783" y="113"/>
                    </a:lnTo>
                    <a:lnTo>
                      <a:pt x="732" y="133"/>
                    </a:lnTo>
                    <a:lnTo>
                      <a:pt x="701" y="145"/>
                    </a:lnTo>
                    <a:lnTo>
                      <a:pt x="670" y="159"/>
                    </a:lnTo>
                    <a:lnTo>
                      <a:pt x="641" y="172"/>
                    </a:lnTo>
                    <a:lnTo>
                      <a:pt x="616" y="185"/>
                    </a:lnTo>
                    <a:lnTo>
                      <a:pt x="616" y="193"/>
                    </a:lnTo>
                    <a:lnTo>
                      <a:pt x="618" y="201"/>
                    </a:lnTo>
                    <a:lnTo>
                      <a:pt x="619" y="207"/>
                    </a:lnTo>
                    <a:lnTo>
                      <a:pt x="621" y="213"/>
                    </a:lnTo>
                    <a:lnTo>
                      <a:pt x="624" y="219"/>
                    </a:lnTo>
                    <a:lnTo>
                      <a:pt x="627" y="224"/>
                    </a:lnTo>
                    <a:lnTo>
                      <a:pt x="632" y="229"/>
                    </a:lnTo>
                    <a:lnTo>
                      <a:pt x="636" y="233"/>
                    </a:lnTo>
                    <a:lnTo>
                      <a:pt x="646" y="241"/>
                    </a:lnTo>
                    <a:lnTo>
                      <a:pt x="657" y="247"/>
                    </a:lnTo>
                    <a:lnTo>
                      <a:pt x="670" y="253"/>
                    </a:lnTo>
                    <a:lnTo>
                      <a:pt x="684" y="256"/>
                    </a:lnTo>
                    <a:lnTo>
                      <a:pt x="698" y="260"/>
                    </a:lnTo>
                    <a:lnTo>
                      <a:pt x="712" y="261"/>
                    </a:lnTo>
                    <a:lnTo>
                      <a:pt x="743" y="264"/>
                    </a:lnTo>
                    <a:lnTo>
                      <a:pt x="773" y="266"/>
                    </a:lnTo>
                    <a:lnTo>
                      <a:pt x="785" y="267"/>
                    </a:lnTo>
                    <a:lnTo>
                      <a:pt x="797" y="269"/>
                    </a:lnTo>
                    <a:lnTo>
                      <a:pt x="800" y="269"/>
                    </a:lnTo>
                    <a:lnTo>
                      <a:pt x="804" y="270"/>
                    </a:lnTo>
                    <a:lnTo>
                      <a:pt x="807" y="275"/>
                    </a:lnTo>
                    <a:lnTo>
                      <a:pt x="810" y="281"/>
                    </a:lnTo>
                    <a:lnTo>
                      <a:pt x="811" y="287"/>
                    </a:lnTo>
                    <a:lnTo>
                      <a:pt x="813" y="297"/>
                    </a:lnTo>
                    <a:lnTo>
                      <a:pt x="813" y="306"/>
                    </a:lnTo>
                    <a:lnTo>
                      <a:pt x="813" y="315"/>
                    </a:lnTo>
                    <a:lnTo>
                      <a:pt x="811" y="326"/>
                    </a:lnTo>
                    <a:lnTo>
                      <a:pt x="807" y="346"/>
                    </a:lnTo>
                    <a:lnTo>
                      <a:pt x="804" y="354"/>
                    </a:lnTo>
                    <a:lnTo>
                      <a:pt x="800" y="361"/>
                    </a:lnTo>
                    <a:lnTo>
                      <a:pt x="796" y="369"/>
                    </a:lnTo>
                    <a:lnTo>
                      <a:pt x="793" y="374"/>
                    </a:lnTo>
                    <a:lnTo>
                      <a:pt x="788" y="377"/>
                    </a:lnTo>
                    <a:lnTo>
                      <a:pt x="785" y="377"/>
                    </a:lnTo>
                    <a:lnTo>
                      <a:pt x="783" y="377"/>
                    </a:lnTo>
                    <a:lnTo>
                      <a:pt x="749" y="372"/>
                    </a:lnTo>
                    <a:lnTo>
                      <a:pt x="717" y="371"/>
                    </a:lnTo>
                    <a:lnTo>
                      <a:pt x="686" y="369"/>
                    </a:lnTo>
                    <a:lnTo>
                      <a:pt x="657" y="371"/>
                    </a:lnTo>
                    <a:lnTo>
                      <a:pt x="629" y="372"/>
                    </a:lnTo>
                    <a:lnTo>
                      <a:pt x="599" y="377"/>
                    </a:lnTo>
                    <a:lnTo>
                      <a:pt x="571" y="381"/>
                    </a:lnTo>
                    <a:lnTo>
                      <a:pt x="542" y="386"/>
                    </a:lnTo>
                    <a:lnTo>
                      <a:pt x="534" y="388"/>
                    </a:lnTo>
                    <a:lnTo>
                      <a:pt x="528" y="391"/>
                    </a:lnTo>
                    <a:lnTo>
                      <a:pt x="520" y="394"/>
                    </a:lnTo>
                    <a:lnTo>
                      <a:pt x="514" y="397"/>
                    </a:lnTo>
                    <a:lnTo>
                      <a:pt x="508" y="402"/>
                    </a:lnTo>
                    <a:lnTo>
                      <a:pt x="502" y="406"/>
                    </a:lnTo>
                    <a:lnTo>
                      <a:pt x="497" y="412"/>
                    </a:lnTo>
                    <a:lnTo>
                      <a:pt x="492" y="419"/>
                    </a:lnTo>
                    <a:lnTo>
                      <a:pt x="492" y="420"/>
                    </a:lnTo>
                    <a:lnTo>
                      <a:pt x="492" y="425"/>
                    </a:lnTo>
                    <a:lnTo>
                      <a:pt x="492" y="435"/>
                    </a:lnTo>
                    <a:lnTo>
                      <a:pt x="496" y="473"/>
                    </a:lnTo>
                    <a:lnTo>
                      <a:pt x="502" y="525"/>
                    </a:lnTo>
                    <a:lnTo>
                      <a:pt x="503" y="556"/>
                    </a:lnTo>
                    <a:lnTo>
                      <a:pt x="505" y="588"/>
                    </a:lnTo>
                    <a:lnTo>
                      <a:pt x="506" y="605"/>
                    </a:lnTo>
                    <a:lnTo>
                      <a:pt x="506" y="622"/>
                    </a:lnTo>
                    <a:lnTo>
                      <a:pt x="506" y="658"/>
                    </a:lnTo>
                    <a:lnTo>
                      <a:pt x="506" y="692"/>
                    </a:lnTo>
                    <a:lnTo>
                      <a:pt x="503" y="727"/>
                    </a:lnTo>
                    <a:lnTo>
                      <a:pt x="502" y="744"/>
                    </a:lnTo>
                    <a:lnTo>
                      <a:pt x="499" y="760"/>
                    </a:lnTo>
                    <a:lnTo>
                      <a:pt x="496" y="775"/>
                    </a:lnTo>
                    <a:lnTo>
                      <a:pt x="492" y="790"/>
                    </a:lnTo>
                    <a:lnTo>
                      <a:pt x="488" y="806"/>
                    </a:lnTo>
                    <a:lnTo>
                      <a:pt x="483" y="820"/>
                    </a:lnTo>
                    <a:lnTo>
                      <a:pt x="477" y="834"/>
                    </a:lnTo>
                    <a:lnTo>
                      <a:pt x="471" y="846"/>
                    </a:lnTo>
                    <a:lnTo>
                      <a:pt x="465" y="857"/>
                    </a:lnTo>
                    <a:lnTo>
                      <a:pt x="458" y="868"/>
                    </a:lnTo>
                    <a:lnTo>
                      <a:pt x="451" y="877"/>
                    </a:lnTo>
                    <a:lnTo>
                      <a:pt x="443" y="888"/>
                    </a:lnTo>
                    <a:lnTo>
                      <a:pt x="427" y="906"/>
                    </a:lnTo>
                    <a:lnTo>
                      <a:pt x="418" y="916"/>
                    </a:lnTo>
                    <a:lnTo>
                      <a:pt x="409" y="925"/>
                    </a:lnTo>
                    <a:lnTo>
                      <a:pt x="387" y="940"/>
                    </a:lnTo>
                    <a:lnTo>
                      <a:pt x="376" y="946"/>
                    </a:lnTo>
                    <a:lnTo>
                      <a:pt x="366" y="953"/>
                    </a:lnTo>
                    <a:lnTo>
                      <a:pt x="353" y="957"/>
                    </a:lnTo>
                    <a:lnTo>
                      <a:pt x="341" y="962"/>
                    </a:lnTo>
                    <a:lnTo>
                      <a:pt x="328" y="966"/>
                    </a:lnTo>
                    <a:lnTo>
                      <a:pt x="314" y="970"/>
                    </a:lnTo>
                    <a:lnTo>
                      <a:pt x="291" y="974"/>
                    </a:lnTo>
                    <a:lnTo>
                      <a:pt x="270" y="977"/>
                    </a:lnTo>
                    <a:lnTo>
                      <a:pt x="246" y="979"/>
                    </a:lnTo>
                    <a:lnTo>
                      <a:pt x="225" y="979"/>
                    </a:lnTo>
                    <a:lnTo>
                      <a:pt x="214" y="979"/>
                    </a:lnTo>
                    <a:lnTo>
                      <a:pt x="202" y="977"/>
                    </a:lnTo>
                    <a:lnTo>
                      <a:pt x="181" y="974"/>
                    </a:lnTo>
                    <a:lnTo>
                      <a:pt x="160" y="968"/>
                    </a:lnTo>
                    <a:lnTo>
                      <a:pt x="149" y="965"/>
                    </a:lnTo>
                    <a:lnTo>
                      <a:pt x="140" y="960"/>
                    </a:lnTo>
                    <a:lnTo>
                      <a:pt x="123" y="951"/>
                    </a:lnTo>
                    <a:lnTo>
                      <a:pt x="107" y="942"/>
                    </a:lnTo>
                    <a:lnTo>
                      <a:pt x="92" y="932"/>
                    </a:lnTo>
                    <a:lnTo>
                      <a:pt x="78" y="922"/>
                    </a:lnTo>
                    <a:lnTo>
                      <a:pt x="47" y="899"/>
                    </a:lnTo>
                    <a:lnTo>
                      <a:pt x="31" y="888"/>
                    </a:lnTo>
                    <a:lnTo>
                      <a:pt x="14" y="877"/>
                    </a:lnTo>
                    <a:lnTo>
                      <a:pt x="10" y="874"/>
                    </a:lnTo>
                    <a:lnTo>
                      <a:pt x="5" y="871"/>
                    </a:lnTo>
                    <a:lnTo>
                      <a:pt x="0" y="866"/>
                    </a:lnTo>
                    <a:lnTo>
                      <a:pt x="0" y="865"/>
                    </a:lnTo>
                    <a:lnTo>
                      <a:pt x="0" y="861"/>
                    </a:lnTo>
                    <a:lnTo>
                      <a:pt x="6" y="841"/>
                    </a:lnTo>
                    <a:lnTo>
                      <a:pt x="20" y="797"/>
                    </a:lnTo>
                    <a:lnTo>
                      <a:pt x="28" y="770"/>
                    </a:lnTo>
                    <a:lnTo>
                      <a:pt x="36" y="743"/>
                    </a:lnTo>
                    <a:lnTo>
                      <a:pt x="42" y="715"/>
                    </a:lnTo>
                    <a:lnTo>
                      <a:pt x="47" y="692"/>
                    </a:lnTo>
                    <a:lnTo>
                      <a:pt x="47" y="678"/>
                    </a:lnTo>
                    <a:lnTo>
                      <a:pt x="48" y="662"/>
                    </a:lnTo>
                    <a:lnTo>
                      <a:pt x="47" y="647"/>
                    </a:lnTo>
                    <a:lnTo>
                      <a:pt x="45" y="639"/>
                    </a:lnTo>
                    <a:lnTo>
                      <a:pt x="44" y="633"/>
                    </a:lnTo>
                    <a:lnTo>
                      <a:pt x="34" y="598"/>
                    </a:lnTo>
                    <a:lnTo>
                      <a:pt x="30" y="581"/>
                    </a:lnTo>
                    <a:lnTo>
                      <a:pt x="27" y="564"/>
                    </a:lnTo>
                    <a:lnTo>
                      <a:pt x="24" y="547"/>
                    </a:lnTo>
                    <a:lnTo>
                      <a:pt x="22" y="530"/>
                    </a:lnTo>
                    <a:lnTo>
                      <a:pt x="20" y="511"/>
                    </a:lnTo>
                    <a:lnTo>
                      <a:pt x="19" y="493"/>
                    </a:lnTo>
                    <a:lnTo>
                      <a:pt x="17" y="428"/>
                    </a:lnTo>
                    <a:lnTo>
                      <a:pt x="17" y="394"/>
                    </a:lnTo>
                    <a:lnTo>
                      <a:pt x="20" y="361"/>
                    </a:lnTo>
                    <a:lnTo>
                      <a:pt x="20" y="344"/>
                    </a:lnTo>
                    <a:lnTo>
                      <a:pt x="24" y="327"/>
                    </a:lnTo>
                    <a:lnTo>
                      <a:pt x="25" y="312"/>
                    </a:lnTo>
                    <a:lnTo>
                      <a:pt x="28" y="295"/>
                    </a:lnTo>
                    <a:lnTo>
                      <a:pt x="33" y="280"/>
                    </a:lnTo>
                    <a:lnTo>
                      <a:pt x="37" y="263"/>
                    </a:lnTo>
                    <a:lnTo>
                      <a:pt x="48" y="232"/>
                    </a:lnTo>
                    <a:lnTo>
                      <a:pt x="78" y="168"/>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72" name="Freeform 188"/>
              <p:cNvSpPr>
                <a:spLocks/>
              </p:cNvSpPr>
              <p:nvPr/>
            </p:nvSpPr>
            <p:spPr bwMode="auto">
              <a:xfrm>
                <a:off x="2452" y="1296"/>
                <a:ext cx="44" cy="51"/>
              </a:xfrm>
              <a:custGeom>
                <a:avLst/>
                <a:gdLst>
                  <a:gd name="T0" fmla="*/ 0 w 86"/>
                  <a:gd name="T1" fmla="*/ 97 h 104"/>
                  <a:gd name="T2" fmla="*/ 48 w 86"/>
                  <a:gd name="T3" fmla="*/ 36 h 104"/>
                  <a:gd name="T4" fmla="*/ 69 w 86"/>
                  <a:gd name="T5" fmla="*/ 11 h 104"/>
                  <a:gd name="T6" fmla="*/ 82 w 86"/>
                  <a:gd name="T7" fmla="*/ 0 h 104"/>
                  <a:gd name="T8" fmla="*/ 86 w 86"/>
                  <a:gd name="T9" fmla="*/ 6 h 104"/>
                  <a:gd name="T10" fmla="*/ 74 w 86"/>
                  <a:gd name="T11" fmla="*/ 17 h 104"/>
                  <a:gd name="T12" fmla="*/ 52 w 86"/>
                  <a:gd name="T13" fmla="*/ 42 h 104"/>
                  <a:gd name="T14" fmla="*/ 4 w 86"/>
                  <a:gd name="T15" fmla="*/ 104 h 104"/>
                  <a:gd name="T16" fmla="*/ 0 w 86"/>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04">
                    <a:moveTo>
                      <a:pt x="0" y="97"/>
                    </a:moveTo>
                    <a:lnTo>
                      <a:pt x="48" y="36"/>
                    </a:lnTo>
                    <a:lnTo>
                      <a:pt x="69" y="11"/>
                    </a:lnTo>
                    <a:lnTo>
                      <a:pt x="82" y="0"/>
                    </a:lnTo>
                    <a:lnTo>
                      <a:pt x="86" y="6"/>
                    </a:lnTo>
                    <a:lnTo>
                      <a:pt x="74" y="17"/>
                    </a:lnTo>
                    <a:lnTo>
                      <a:pt x="52" y="42"/>
                    </a:lnTo>
                    <a:lnTo>
                      <a:pt x="4" y="104"/>
                    </a:lnTo>
                    <a:lnTo>
                      <a:pt x="0"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73" name="Freeform 189"/>
              <p:cNvSpPr>
                <a:spLocks/>
              </p:cNvSpPr>
              <p:nvPr/>
            </p:nvSpPr>
            <p:spPr bwMode="auto">
              <a:xfrm>
                <a:off x="2495" y="1295"/>
                <a:ext cx="112" cy="31"/>
              </a:xfrm>
              <a:custGeom>
                <a:avLst/>
                <a:gdLst>
                  <a:gd name="T0" fmla="*/ 0 w 224"/>
                  <a:gd name="T1" fmla="*/ 1 h 63"/>
                  <a:gd name="T2" fmla="*/ 49 w 224"/>
                  <a:gd name="T3" fmla="*/ 0 h 63"/>
                  <a:gd name="T4" fmla="*/ 86 w 224"/>
                  <a:gd name="T5" fmla="*/ 3 h 63"/>
                  <a:gd name="T6" fmla="*/ 116 w 224"/>
                  <a:gd name="T7" fmla="*/ 10 h 63"/>
                  <a:gd name="T8" fmla="*/ 141 w 224"/>
                  <a:gd name="T9" fmla="*/ 20 h 63"/>
                  <a:gd name="T10" fmla="*/ 179 w 224"/>
                  <a:gd name="T11" fmla="*/ 41 h 63"/>
                  <a:gd name="T12" fmla="*/ 199 w 224"/>
                  <a:gd name="T13" fmla="*/ 51 h 63"/>
                  <a:gd name="T14" fmla="*/ 224 w 224"/>
                  <a:gd name="T15" fmla="*/ 55 h 63"/>
                  <a:gd name="T16" fmla="*/ 223 w 224"/>
                  <a:gd name="T17" fmla="*/ 63 h 63"/>
                  <a:gd name="T18" fmla="*/ 198 w 224"/>
                  <a:gd name="T19" fmla="*/ 58 h 63"/>
                  <a:gd name="T20" fmla="*/ 175 w 224"/>
                  <a:gd name="T21" fmla="*/ 47 h 63"/>
                  <a:gd name="T22" fmla="*/ 136 w 224"/>
                  <a:gd name="T23" fmla="*/ 26 h 63"/>
                  <a:gd name="T24" fmla="*/ 114 w 224"/>
                  <a:gd name="T25" fmla="*/ 18 h 63"/>
                  <a:gd name="T26" fmla="*/ 85 w 224"/>
                  <a:gd name="T27" fmla="*/ 10 h 63"/>
                  <a:gd name="T28" fmla="*/ 49 w 224"/>
                  <a:gd name="T29" fmla="*/ 7 h 63"/>
                  <a:gd name="T30" fmla="*/ 0 w 224"/>
                  <a:gd name="T31" fmla="*/ 9 h 63"/>
                  <a:gd name="T32" fmla="*/ 0 w 224"/>
                  <a:gd name="T33"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63">
                    <a:moveTo>
                      <a:pt x="0" y="1"/>
                    </a:moveTo>
                    <a:lnTo>
                      <a:pt x="49" y="0"/>
                    </a:lnTo>
                    <a:lnTo>
                      <a:pt x="86" y="3"/>
                    </a:lnTo>
                    <a:lnTo>
                      <a:pt x="116" y="10"/>
                    </a:lnTo>
                    <a:lnTo>
                      <a:pt x="141" y="20"/>
                    </a:lnTo>
                    <a:lnTo>
                      <a:pt x="179" y="41"/>
                    </a:lnTo>
                    <a:lnTo>
                      <a:pt x="199" y="51"/>
                    </a:lnTo>
                    <a:lnTo>
                      <a:pt x="224" y="55"/>
                    </a:lnTo>
                    <a:lnTo>
                      <a:pt x="223" y="63"/>
                    </a:lnTo>
                    <a:lnTo>
                      <a:pt x="198" y="58"/>
                    </a:lnTo>
                    <a:lnTo>
                      <a:pt x="175" y="47"/>
                    </a:lnTo>
                    <a:lnTo>
                      <a:pt x="136" y="26"/>
                    </a:lnTo>
                    <a:lnTo>
                      <a:pt x="114" y="18"/>
                    </a:lnTo>
                    <a:lnTo>
                      <a:pt x="85" y="10"/>
                    </a:lnTo>
                    <a:lnTo>
                      <a:pt x="49" y="7"/>
                    </a:lnTo>
                    <a:lnTo>
                      <a:pt x="0" y="9"/>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74" name="Freeform 190"/>
              <p:cNvSpPr>
                <a:spLocks/>
              </p:cNvSpPr>
              <p:nvPr/>
            </p:nvSpPr>
            <p:spPr bwMode="auto">
              <a:xfrm>
                <a:off x="2493" y="1296"/>
                <a:ext cx="3" cy="3"/>
              </a:xfrm>
              <a:custGeom>
                <a:avLst/>
                <a:gdLst>
                  <a:gd name="T0" fmla="*/ 0 w 4"/>
                  <a:gd name="T1" fmla="*/ 0 h 8"/>
                  <a:gd name="T2" fmla="*/ 3 w 4"/>
                  <a:gd name="T3" fmla="*/ 0 h 8"/>
                  <a:gd name="T4" fmla="*/ 3 w 4"/>
                  <a:gd name="T5" fmla="*/ 8 h 8"/>
                  <a:gd name="T6" fmla="*/ 4 w 4"/>
                  <a:gd name="T7" fmla="*/ 6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lnTo>
                      <a:pt x="3" y="0"/>
                    </a:lnTo>
                    <a:lnTo>
                      <a:pt x="3" y="8"/>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75" name="Freeform 191"/>
              <p:cNvSpPr>
                <a:spLocks/>
              </p:cNvSpPr>
              <p:nvPr/>
            </p:nvSpPr>
            <p:spPr bwMode="auto">
              <a:xfrm>
                <a:off x="2607" y="1278"/>
                <a:ext cx="139" cy="49"/>
              </a:xfrm>
              <a:custGeom>
                <a:avLst/>
                <a:gdLst>
                  <a:gd name="T0" fmla="*/ 0 w 277"/>
                  <a:gd name="T1" fmla="*/ 89 h 98"/>
                  <a:gd name="T2" fmla="*/ 33 w 277"/>
                  <a:gd name="T3" fmla="*/ 91 h 98"/>
                  <a:gd name="T4" fmla="*/ 67 w 277"/>
                  <a:gd name="T5" fmla="*/ 86 h 98"/>
                  <a:gd name="T6" fmla="*/ 101 w 277"/>
                  <a:gd name="T7" fmla="*/ 75 h 98"/>
                  <a:gd name="T8" fmla="*/ 136 w 277"/>
                  <a:gd name="T9" fmla="*/ 61 h 98"/>
                  <a:gd name="T10" fmla="*/ 276 w 277"/>
                  <a:gd name="T11" fmla="*/ 0 h 98"/>
                  <a:gd name="T12" fmla="*/ 277 w 277"/>
                  <a:gd name="T13" fmla="*/ 7 h 98"/>
                  <a:gd name="T14" fmla="*/ 138 w 277"/>
                  <a:gd name="T15" fmla="*/ 69 h 98"/>
                  <a:gd name="T16" fmla="*/ 102 w 277"/>
                  <a:gd name="T17" fmla="*/ 83 h 98"/>
                  <a:gd name="T18" fmla="*/ 68 w 277"/>
                  <a:gd name="T19" fmla="*/ 94 h 98"/>
                  <a:gd name="T20" fmla="*/ 33 w 277"/>
                  <a:gd name="T21" fmla="*/ 98 h 98"/>
                  <a:gd name="T22" fmla="*/ 0 w 277"/>
                  <a:gd name="T23" fmla="*/ 97 h 98"/>
                  <a:gd name="T24" fmla="*/ 0 w 277"/>
                  <a:gd name="T25"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98">
                    <a:moveTo>
                      <a:pt x="0" y="89"/>
                    </a:moveTo>
                    <a:lnTo>
                      <a:pt x="33" y="91"/>
                    </a:lnTo>
                    <a:lnTo>
                      <a:pt x="67" y="86"/>
                    </a:lnTo>
                    <a:lnTo>
                      <a:pt x="101" y="75"/>
                    </a:lnTo>
                    <a:lnTo>
                      <a:pt x="136" y="61"/>
                    </a:lnTo>
                    <a:lnTo>
                      <a:pt x="276" y="0"/>
                    </a:lnTo>
                    <a:lnTo>
                      <a:pt x="277" y="7"/>
                    </a:lnTo>
                    <a:lnTo>
                      <a:pt x="138" y="69"/>
                    </a:lnTo>
                    <a:lnTo>
                      <a:pt x="102" y="83"/>
                    </a:lnTo>
                    <a:lnTo>
                      <a:pt x="68" y="94"/>
                    </a:lnTo>
                    <a:lnTo>
                      <a:pt x="33" y="98"/>
                    </a:lnTo>
                    <a:lnTo>
                      <a:pt x="0" y="97"/>
                    </a:lnTo>
                    <a:lnTo>
                      <a:pt x="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76" name="Freeform 192"/>
              <p:cNvSpPr>
                <a:spLocks/>
              </p:cNvSpPr>
              <p:nvPr/>
            </p:nvSpPr>
            <p:spPr bwMode="auto">
              <a:xfrm>
                <a:off x="2606" y="1323"/>
                <a:ext cx="1" cy="3"/>
              </a:xfrm>
              <a:custGeom>
                <a:avLst/>
                <a:gdLst>
                  <a:gd name="T0" fmla="*/ 0 w 1"/>
                  <a:gd name="T1" fmla="*/ 8 h 8"/>
                  <a:gd name="T2" fmla="*/ 1 w 1"/>
                  <a:gd name="T3" fmla="*/ 8 h 8"/>
                  <a:gd name="T4" fmla="*/ 1 w 1"/>
                  <a:gd name="T5" fmla="*/ 0 h 8"/>
                  <a:gd name="T6" fmla="*/ 0 w 1"/>
                  <a:gd name="T7" fmla="*/ 8 h 8"/>
                </a:gdLst>
                <a:ahLst/>
                <a:cxnLst>
                  <a:cxn ang="0">
                    <a:pos x="T0" y="T1"/>
                  </a:cxn>
                  <a:cxn ang="0">
                    <a:pos x="T2" y="T3"/>
                  </a:cxn>
                  <a:cxn ang="0">
                    <a:pos x="T4" y="T5"/>
                  </a:cxn>
                  <a:cxn ang="0">
                    <a:pos x="T6" y="T7"/>
                  </a:cxn>
                </a:cxnLst>
                <a:rect l="0" t="0" r="r" b="b"/>
                <a:pathLst>
                  <a:path w="1" h="8">
                    <a:moveTo>
                      <a:pt x="0" y="8"/>
                    </a:moveTo>
                    <a:lnTo>
                      <a:pt x="1" y="8"/>
                    </a:lnTo>
                    <a:lnTo>
                      <a:pt x="1"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77" name="Freeform 193"/>
              <p:cNvSpPr>
                <a:spLocks/>
              </p:cNvSpPr>
              <p:nvPr/>
            </p:nvSpPr>
            <p:spPr bwMode="auto">
              <a:xfrm>
                <a:off x="2745" y="1260"/>
                <a:ext cx="44" cy="22"/>
              </a:xfrm>
              <a:custGeom>
                <a:avLst/>
                <a:gdLst>
                  <a:gd name="T0" fmla="*/ 0 w 88"/>
                  <a:gd name="T1" fmla="*/ 36 h 43"/>
                  <a:gd name="T2" fmla="*/ 86 w 88"/>
                  <a:gd name="T3" fmla="*/ 0 h 43"/>
                  <a:gd name="T4" fmla="*/ 88 w 88"/>
                  <a:gd name="T5" fmla="*/ 8 h 43"/>
                  <a:gd name="T6" fmla="*/ 1 w 88"/>
                  <a:gd name="T7" fmla="*/ 43 h 43"/>
                  <a:gd name="T8" fmla="*/ 0 w 88"/>
                  <a:gd name="T9" fmla="*/ 36 h 43"/>
                </a:gdLst>
                <a:ahLst/>
                <a:cxnLst>
                  <a:cxn ang="0">
                    <a:pos x="T0" y="T1"/>
                  </a:cxn>
                  <a:cxn ang="0">
                    <a:pos x="T2" y="T3"/>
                  </a:cxn>
                  <a:cxn ang="0">
                    <a:pos x="T4" y="T5"/>
                  </a:cxn>
                  <a:cxn ang="0">
                    <a:pos x="T6" y="T7"/>
                  </a:cxn>
                  <a:cxn ang="0">
                    <a:pos x="T8" y="T9"/>
                  </a:cxn>
                </a:cxnLst>
                <a:rect l="0" t="0" r="r" b="b"/>
                <a:pathLst>
                  <a:path w="88" h="43">
                    <a:moveTo>
                      <a:pt x="0" y="36"/>
                    </a:moveTo>
                    <a:lnTo>
                      <a:pt x="86" y="0"/>
                    </a:lnTo>
                    <a:lnTo>
                      <a:pt x="88" y="8"/>
                    </a:lnTo>
                    <a:lnTo>
                      <a:pt x="1" y="4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78" name="Freeform 194"/>
              <p:cNvSpPr>
                <a:spLocks/>
              </p:cNvSpPr>
              <p:nvPr/>
            </p:nvSpPr>
            <p:spPr bwMode="auto">
              <a:xfrm>
                <a:off x="2745" y="1278"/>
                <a:ext cx="1" cy="4"/>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lnTo>
                      <a:pt x="1"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79" name="Rectangle 195"/>
              <p:cNvSpPr>
                <a:spLocks noChangeArrowheads="1"/>
              </p:cNvSpPr>
              <p:nvPr/>
            </p:nvSpPr>
            <p:spPr bwMode="auto">
              <a:xfrm>
                <a:off x="2788" y="1260"/>
                <a:ext cx="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4980" name="Freeform 196"/>
              <p:cNvSpPr>
                <a:spLocks/>
              </p:cNvSpPr>
              <p:nvPr/>
            </p:nvSpPr>
            <p:spPr bwMode="auto">
              <a:xfrm>
                <a:off x="2788" y="1260"/>
                <a:ext cx="1" cy="4"/>
              </a:xfrm>
              <a:custGeom>
                <a:avLst/>
                <a:gdLst>
                  <a:gd name="T0" fmla="*/ 0 w 2"/>
                  <a:gd name="T1" fmla="*/ 0 h 8"/>
                  <a:gd name="T2" fmla="*/ 0 w 2"/>
                  <a:gd name="T3" fmla="*/ 8 h 8"/>
                  <a:gd name="T4" fmla="*/ 2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0" y="8"/>
                    </a:lnTo>
                    <a:lnTo>
                      <a:pt x="2"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81" name="Freeform 197"/>
              <p:cNvSpPr>
                <a:spLocks/>
              </p:cNvSpPr>
              <p:nvPr/>
            </p:nvSpPr>
            <p:spPr bwMode="auto">
              <a:xfrm>
                <a:off x="2788" y="1260"/>
                <a:ext cx="33" cy="53"/>
              </a:xfrm>
              <a:custGeom>
                <a:avLst/>
                <a:gdLst>
                  <a:gd name="T0" fmla="*/ 2 w 65"/>
                  <a:gd name="T1" fmla="*/ 0 h 105"/>
                  <a:gd name="T2" fmla="*/ 17 w 65"/>
                  <a:gd name="T3" fmla="*/ 5 h 105"/>
                  <a:gd name="T4" fmla="*/ 31 w 65"/>
                  <a:gd name="T5" fmla="*/ 14 h 105"/>
                  <a:gd name="T6" fmla="*/ 44 w 65"/>
                  <a:gd name="T7" fmla="*/ 26 h 105"/>
                  <a:gd name="T8" fmla="*/ 53 w 65"/>
                  <a:gd name="T9" fmla="*/ 40 h 105"/>
                  <a:gd name="T10" fmla="*/ 59 w 65"/>
                  <a:gd name="T11" fmla="*/ 57 h 105"/>
                  <a:gd name="T12" fmla="*/ 64 w 65"/>
                  <a:gd name="T13" fmla="*/ 73 h 105"/>
                  <a:gd name="T14" fmla="*/ 65 w 65"/>
                  <a:gd name="T15" fmla="*/ 90 h 105"/>
                  <a:gd name="T16" fmla="*/ 62 w 65"/>
                  <a:gd name="T17" fmla="*/ 105 h 105"/>
                  <a:gd name="T18" fmla="*/ 54 w 65"/>
                  <a:gd name="T19" fmla="*/ 105 h 105"/>
                  <a:gd name="T20" fmla="*/ 58 w 65"/>
                  <a:gd name="T21" fmla="*/ 90 h 105"/>
                  <a:gd name="T22" fmla="*/ 56 w 65"/>
                  <a:gd name="T23" fmla="*/ 74 h 105"/>
                  <a:gd name="T24" fmla="*/ 51 w 65"/>
                  <a:gd name="T25" fmla="*/ 59 h 105"/>
                  <a:gd name="T26" fmla="*/ 47 w 65"/>
                  <a:gd name="T27" fmla="*/ 45 h 105"/>
                  <a:gd name="T28" fmla="*/ 37 w 65"/>
                  <a:gd name="T29" fmla="*/ 31 h 105"/>
                  <a:gd name="T30" fmla="*/ 27 w 65"/>
                  <a:gd name="T31" fmla="*/ 20 h 105"/>
                  <a:gd name="T32" fmla="*/ 16 w 65"/>
                  <a:gd name="T33" fmla="*/ 12 h 105"/>
                  <a:gd name="T34" fmla="*/ 0 w 65"/>
                  <a:gd name="T35" fmla="*/ 8 h 105"/>
                  <a:gd name="T36" fmla="*/ 2 w 65"/>
                  <a:gd name="T3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05">
                    <a:moveTo>
                      <a:pt x="2" y="0"/>
                    </a:moveTo>
                    <a:lnTo>
                      <a:pt x="17" y="5"/>
                    </a:lnTo>
                    <a:lnTo>
                      <a:pt x="31" y="14"/>
                    </a:lnTo>
                    <a:lnTo>
                      <a:pt x="44" y="26"/>
                    </a:lnTo>
                    <a:lnTo>
                      <a:pt x="53" y="40"/>
                    </a:lnTo>
                    <a:lnTo>
                      <a:pt x="59" y="57"/>
                    </a:lnTo>
                    <a:lnTo>
                      <a:pt x="64" y="73"/>
                    </a:lnTo>
                    <a:lnTo>
                      <a:pt x="65" y="90"/>
                    </a:lnTo>
                    <a:lnTo>
                      <a:pt x="62" y="105"/>
                    </a:lnTo>
                    <a:lnTo>
                      <a:pt x="54" y="105"/>
                    </a:lnTo>
                    <a:lnTo>
                      <a:pt x="58" y="90"/>
                    </a:lnTo>
                    <a:lnTo>
                      <a:pt x="56" y="74"/>
                    </a:lnTo>
                    <a:lnTo>
                      <a:pt x="51" y="59"/>
                    </a:lnTo>
                    <a:lnTo>
                      <a:pt x="47" y="45"/>
                    </a:lnTo>
                    <a:lnTo>
                      <a:pt x="37" y="31"/>
                    </a:lnTo>
                    <a:lnTo>
                      <a:pt x="27" y="20"/>
                    </a:lnTo>
                    <a:lnTo>
                      <a:pt x="16" y="12"/>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82" name="Freeform 198"/>
              <p:cNvSpPr>
                <a:spLocks/>
              </p:cNvSpPr>
              <p:nvPr/>
            </p:nvSpPr>
            <p:spPr bwMode="auto">
              <a:xfrm>
                <a:off x="2788" y="1260"/>
                <a:ext cx="1" cy="4"/>
              </a:xfrm>
              <a:custGeom>
                <a:avLst/>
                <a:gdLst>
                  <a:gd name="T0" fmla="*/ 2 w 2"/>
                  <a:gd name="T1" fmla="*/ 0 h 8"/>
                  <a:gd name="T2" fmla="*/ 0 w 2"/>
                  <a:gd name="T3" fmla="*/ 8 h 8"/>
                  <a:gd name="T4" fmla="*/ 2 w 2"/>
                  <a:gd name="T5" fmla="*/ 8 h 8"/>
                  <a:gd name="T6" fmla="*/ 2 w 2"/>
                  <a:gd name="T7" fmla="*/ 0 h 8"/>
                </a:gdLst>
                <a:ahLst/>
                <a:cxnLst>
                  <a:cxn ang="0">
                    <a:pos x="T0" y="T1"/>
                  </a:cxn>
                  <a:cxn ang="0">
                    <a:pos x="T2" y="T3"/>
                  </a:cxn>
                  <a:cxn ang="0">
                    <a:pos x="T4" y="T5"/>
                  </a:cxn>
                  <a:cxn ang="0">
                    <a:pos x="T6" y="T7"/>
                  </a:cxn>
                </a:cxnLst>
                <a:rect l="0" t="0" r="r" b="b"/>
                <a:pathLst>
                  <a:path w="2" h="8">
                    <a:moveTo>
                      <a:pt x="2" y="0"/>
                    </a:moveTo>
                    <a:lnTo>
                      <a:pt x="0" y="8"/>
                    </a:lnTo>
                    <a:lnTo>
                      <a:pt x="2"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83" name="Freeform 199"/>
              <p:cNvSpPr>
                <a:spLocks/>
              </p:cNvSpPr>
              <p:nvPr/>
            </p:nvSpPr>
            <p:spPr bwMode="auto">
              <a:xfrm>
                <a:off x="2722" y="1311"/>
                <a:ext cx="96" cy="45"/>
              </a:xfrm>
              <a:custGeom>
                <a:avLst/>
                <a:gdLst>
                  <a:gd name="T0" fmla="*/ 194 w 194"/>
                  <a:gd name="T1" fmla="*/ 6 h 90"/>
                  <a:gd name="T2" fmla="*/ 172 w 194"/>
                  <a:gd name="T3" fmla="*/ 17 h 90"/>
                  <a:gd name="T4" fmla="*/ 119 w 194"/>
                  <a:gd name="T5" fmla="*/ 37 h 90"/>
                  <a:gd name="T6" fmla="*/ 57 w 194"/>
                  <a:gd name="T7" fmla="*/ 62 h 90"/>
                  <a:gd name="T8" fmla="*/ 5 w 194"/>
                  <a:gd name="T9" fmla="*/ 90 h 90"/>
                  <a:gd name="T10" fmla="*/ 0 w 194"/>
                  <a:gd name="T11" fmla="*/ 83 h 90"/>
                  <a:gd name="T12" fmla="*/ 53 w 194"/>
                  <a:gd name="T13" fmla="*/ 56 h 90"/>
                  <a:gd name="T14" fmla="*/ 115 w 194"/>
                  <a:gd name="T15" fmla="*/ 31 h 90"/>
                  <a:gd name="T16" fmla="*/ 167 w 194"/>
                  <a:gd name="T17" fmla="*/ 11 h 90"/>
                  <a:gd name="T18" fmla="*/ 189 w 194"/>
                  <a:gd name="T19" fmla="*/ 0 h 90"/>
                  <a:gd name="T20" fmla="*/ 194 w 194"/>
                  <a:gd name="T21"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90">
                    <a:moveTo>
                      <a:pt x="194" y="6"/>
                    </a:moveTo>
                    <a:lnTo>
                      <a:pt x="172" y="17"/>
                    </a:lnTo>
                    <a:lnTo>
                      <a:pt x="119" y="37"/>
                    </a:lnTo>
                    <a:lnTo>
                      <a:pt x="57" y="62"/>
                    </a:lnTo>
                    <a:lnTo>
                      <a:pt x="5" y="90"/>
                    </a:lnTo>
                    <a:lnTo>
                      <a:pt x="0" y="83"/>
                    </a:lnTo>
                    <a:lnTo>
                      <a:pt x="53" y="56"/>
                    </a:lnTo>
                    <a:lnTo>
                      <a:pt x="115" y="31"/>
                    </a:lnTo>
                    <a:lnTo>
                      <a:pt x="167" y="11"/>
                    </a:lnTo>
                    <a:lnTo>
                      <a:pt x="189" y="0"/>
                    </a:lnTo>
                    <a:lnTo>
                      <a:pt x="19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84" name="Freeform 200"/>
              <p:cNvSpPr>
                <a:spLocks/>
              </p:cNvSpPr>
              <p:nvPr/>
            </p:nvSpPr>
            <p:spPr bwMode="auto">
              <a:xfrm>
                <a:off x="2815" y="1311"/>
                <a:ext cx="4" cy="3"/>
              </a:xfrm>
              <a:custGeom>
                <a:avLst/>
                <a:gdLst>
                  <a:gd name="T0" fmla="*/ 8 w 8"/>
                  <a:gd name="T1" fmla="*/ 3 h 6"/>
                  <a:gd name="T2" fmla="*/ 8 w 8"/>
                  <a:gd name="T3" fmla="*/ 6 h 6"/>
                  <a:gd name="T4" fmla="*/ 7 w 8"/>
                  <a:gd name="T5" fmla="*/ 6 h 6"/>
                  <a:gd name="T6" fmla="*/ 2 w 8"/>
                  <a:gd name="T7" fmla="*/ 0 h 6"/>
                  <a:gd name="T8" fmla="*/ 0 w 8"/>
                  <a:gd name="T9" fmla="*/ 3 h 6"/>
                  <a:gd name="T10" fmla="*/ 8 w 8"/>
                  <a:gd name="T11" fmla="*/ 3 h 6"/>
                </a:gdLst>
                <a:ahLst/>
                <a:cxnLst>
                  <a:cxn ang="0">
                    <a:pos x="T0" y="T1"/>
                  </a:cxn>
                  <a:cxn ang="0">
                    <a:pos x="T2" y="T3"/>
                  </a:cxn>
                  <a:cxn ang="0">
                    <a:pos x="T4" y="T5"/>
                  </a:cxn>
                  <a:cxn ang="0">
                    <a:pos x="T6" y="T7"/>
                  </a:cxn>
                  <a:cxn ang="0">
                    <a:pos x="T8" y="T9"/>
                  </a:cxn>
                  <a:cxn ang="0">
                    <a:pos x="T10" y="T11"/>
                  </a:cxn>
                </a:cxnLst>
                <a:rect l="0" t="0" r="r" b="b"/>
                <a:pathLst>
                  <a:path w="8" h="6">
                    <a:moveTo>
                      <a:pt x="8" y="3"/>
                    </a:moveTo>
                    <a:lnTo>
                      <a:pt x="8" y="6"/>
                    </a:lnTo>
                    <a:lnTo>
                      <a:pt x="7" y="6"/>
                    </a:lnTo>
                    <a:lnTo>
                      <a:pt x="2" y="0"/>
                    </a:lnTo>
                    <a:lnTo>
                      <a:pt x="0"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85" name="Freeform 201"/>
              <p:cNvSpPr>
                <a:spLocks/>
              </p:cNvSpPr>
              <p:nvPr/>
            </p:nvSpPr>
            <p:spPr bwMode="auto">
              <a:xfrm>
                <a:off x="2721" y="1354"/>
                <a:ext cx="93" cy="44"/>
              </a:xfrm>
              <a:custGeom>
                <a:avLst/>
                <a:gdLst>
                  <a:gd name="T0" fmla="*/ 7 w 185"/>
                  <a:gd name="T1" fmla="*/ 0 h 88"/>
                  <a:gd name="T2" fmla="*/ 9 w 185"/>
                  <a:gd name="T3" fmla="*/ 16 h 88"/>
                  <a:gd name="T4" fmla="*/ 11 w 185"/>
                  <a:gd name="T5" fmla="*/ 22 h 88"/>
                  <a:gd name="T6" fmla="*/ 12 w 185"/>
                  <a:gd name="T7" fmla="*/ 27 h 88"/>
                  <a:gd name="T8" fmla="*/ 18 w 185"/>
                  <a:gd name="T9" fmla="*/ 37 h 88"/>
                  <a:gd name="T10" fmla="*/ 26 w 185"/>
                  <a:gd name="T11" fmla="*/ 45 h 88"/>
                  <a:gd name="T12" fmla="*/ 35 w 185"/>
                  <a:gd name="T13" fmla="*/ 53 h 88"/>
                  <a:gd name="T14" fmla="*/ 45 w 185"/>
                  <a:gd name="T15" fmla="*/ 59 h 88"/>
                  <a:gd name="T16" fmla="*/ 71 w 185"/>
                  <a:gd name="T17" fmla="*/ 68 h 88"/>
                  <a:gd name="T18" fmla="*/ 100 w 185"/>
                  <a:gd name="T19" fmla="*/ 73 h 88"/>
                  <a:gd name="T20" fmla="*/ 131 w 185"/>
                  <a:gd name="T21" fmla="*/ 76 h 88"/>
                  <a:gd name="T22" fmla="*/ 161 w 185"/>
                  <a:gd name="T23" fmla="*/ 78 h 88"/>
                  <a:gd name="T24" fmla="*/ 185 w 185"/>
                  <a:gd name="T25" fmla="*/ 81 h 88"/>
                  <a:gd name="T26" fmla="*/ 185 w 185"/>
                  <a:gd name="T27" fmla="*/ 88 h 88"/>
                  <a:gd name="T28" fmla="*/ 161 w 185"/>
                  <a:gd name="T29" fmla="*/ 85 h 88"/>
                  <a:gd name="T30" fmla="*/ 131 w 185"/>
                  <a:gd name="T31" fmla="*/ 84 h 88"/>
                  <a:gd name="T32" fmla="*/ 99 w 185"/>
                  <a:gd name="T33" fmla="*/ 81 h 88"/>
                  <a:gd name="T34" fmla="*/ 69 w 185"/>
                  <a:gd name="T35" fmla="*/ 76 h 88"/>
                  <a:gd name="T36" fmla="*/ 43 w 185"/>
                  <a:gd name="T37" fmla="*/ 67 h 88"/>
                  <a:gd name="T38" fmla="*/ 31 w 185"/>
                  <a:gd name="T39" fmla="*/ 59 h 88"/>
                  <a:gd name="T40" fmla="*/ 21 w 185"/>
                  <a:gd name="T41" fmla="*/ 51 h 88"/>
                  <a:gd name="T42" fmla="*/ 12 w 185"/>
                  <a:gd name="T43" fmla="*/ 42 h 88"/>
                  <a:gd name="T44" fmla="*/ 6 w 185"/>
                  <a:gd name="T45" fmla="*/ 31 h 88"/>
                  <a:gd name="T46" fmla="*/ 3 w 185"/>
                  <a:gd name="T47" fmla="*/ 24 h 88"/>
                  <a:gd name="T48" fmla="*/ 1 w 185"/>
                  <a:gd name="T49" fmla="*/ 17 h 88"/>
                  <a:gd name="T50" fmla="*/ 0 w 185"/>
                  <a:gd name="T51" fmla="*/ 2 h 88"/>
                  <a:gd name="T52" fmla="*/ 7 w 185"/>
                  <a:gd name="T5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88">
                    <a:moveTo>
                      <a:pt x="7" y="0"/>
                    </a:moveTo>
                    <a:lnTo>
                      <a:pt x="9" y="16"/>
                    </a:lnTo>
                    <a:lnTo>
                      <a:pt x="11" y="22"/>
                    </a:lnTo>
                    <a:lnTo>
                      <a:pt x="12" y="27"/>
                    </a:lnTo>
                    <a:lnTo>
                      <a:pt x="18" y="37"/>
                    </a:lnTo>
                    <a:lnTo>
                      <a:pt x="26" y="45"/>
                    </a:lnTo>
                    <a:lnTo>
                      <a:pt x="35" y="53"/>
                    </a:lnTo>
                    <a:lnTo>
                      <a:pt x="45" y="59"/>
                    </a:lnTo>
                    <a:lnTo>
                      <a:pt x="71" y="68"/>
                    </a:lnTo>
                    <a:lnTo>
                      <a:pt x="100" y="73"/>
                    </a:lnTo>
                    <a:lnTo>
                      <a:pt x="131" y="76"/>
                    </a:lnTo>
                    <a:lnTo>
                      <a:pt x="161" y="78"/>
                    </a:lnTo>
                    <a:lnTo>
                      <a:pt x="185" y="81"/>
                    </a:lnTo>
                    <a:lnTo>
                      <a:pt x="185" y="88"/>
                    </a:lnTo>
                    <a:lnTo>
                      <a:pt x="161" y="85"/>
                    </a:lnTo>
                    <a:lnTo>
                      <a:pt x="131" y="84"/>
                    </a:lnTo>
                    <a:lnTo>
                      <a:pt x="99" y="81"/>
                    </a:lnTo>
                    <a:lnTo>
                      <a:pt x="69" y="76"/>
                    </a:lnTo>
                    <a:lnTo>
                      <a:pt x="43" y="67"/>
                    </a:lnTo>
                    <a:lnTo>
                      <a:pt x="31" y="59"/>
                    </a:lnTo>
                    <a:lnTo>
                      <a:pt x="21" y="51"/>
                    </a:lnTo>
                    <a:lnTo>
                      <a:pt x="12" y="42"/>
                    </a:lnTo>
                    <a:lnTo>
                      <a:pt x="6" y="31"/>
                    </a:lnTo>
                    <a:lnTo>
                      <a:pt x="3" y="24"/>
                    </a:lnTo>
                    <a:lnTo>
                      <a:pt x="1" y="17"/>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86" name="Freeform 202"/>
              <p:cNvSpPr>
                <a:spLocks/>
              </p:cNvSpPr>
              <p:nvPr/>
            </p:nvSpPr>
            <p:spPr bwMode="auto">
              <a:xfrm>
                <a:off x="2721" y="1353"/>
                <a:ext cx="4" cy="3"/>
              </a:xfrm>
              <a:custGeom>
                <a:avLst/>
                <a:gdLst>
                  <a:gd name="T0" fmla="*/ 1 w 7"/>
                  <a:gd name="T1" fmla="*/ 0 h 7"/>
                  <a:gd name="T2" fmla="*/ 0 w 7"/>
                  <a:gd name="T3" fmla="*/ 2 h 7"/>
                  <a:gd name="T4" fmla="*/ 0 w 7"/>
                  <a:gd name="T5" fmla="*/ 5 h 7"/>
                  <a:gd name="T6" fmla="*/ 7 w 7"/>
                  <a:gd name="T7" fmla="*/ 3 h 7"/>
                  <a:gd name="T8" fmla="*/ 6 w 7"/>
                  <a:gd name="T9" fmla="*/ 7 h 7"/>
                  <a:gd name="T10" fmla="*/ 1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1" y="0"/>
                    </a:moveTo>
                    <a:lnTo>
                      <a:pt x="0" y="2"/>
                    </a:lnTo>
                    <a:lnTo>
                      <a:pt x="0" y="5"/>
                    </a:lnTo>
                    <a:lnTo>
                      <a:pt x="7" y="3"/>
                    </a:lnTo>
                    <a:lnTo>
                      <a:pt x="6"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87" name="Freeform 203"/>
              <p:cNvSpPr>
                <a:spLocks/>
              </p:cNvSpPr>
              <p:nvPr/>
            </p:nvSpPr>
            <p:spPr bwMode="auto">
              <a:xfrm>
                <a:off x="2806" y="1394"/>
                <a:ext cx="16" cy="57"/>
              </a:xfrm>
              <a:custGeom>
                <a:avLst/>
                <a:gdLst>
                  <a:gd name="T0" fmla="*/ 17 w 32"/>
                  <a:gd name="T1" fmla="*/ 0 h 114"/>
                  <a:gd name="T2" fmla="*/ 28 w 32"/>
                  <a:gd name="T3" fmla="*/ 7 h 114"/>
                  <a:gd name="T4" fmla="*/ 32 w 32"/>
                  <a:gd name="T5" fmla="*/ 21 h 114"/>
                  <a:gd name="T6" fmla="*/ 32 w 32"/>
                  <a:gd name="T7" fmla="*/ 60 h 114"/>
                  <a:gd name="T8" fmla="*/ 28 w 32"/>
                  <a:gd name="T9" fmla="*/ 78 h 114"/>
                  <a:gd name="T10" fmla="*/ 22 w 32"/>
                  <a:gd name="T11" fmla="*/ 98 h 114"/>
                  <a:gd name="T12" fmla="*/ 14 w 32"/>
                  <a:gd name="T13" fmla="*/ 111 h 114"/>
                  <a:gd name="T14" fmla="*/ 8 w 32"/>
                  <a:gd name="T15" fmla="*/ 114 h 114"/>
                  <a:gd name="T16" fmla="*/ 3 w 32"/>
                  <a:gd name="T17" fmla="*/ 114 h 114"/>
                  <a:gd name="T18" fmla="*/ 0 w 32"/>
                  <a:gd name="T19" fmla="*/ 108 h 114"/>
                  <a:gd name="T20" fmla="*/ 5 w 32"/>
                  <a:gd name="T21" fmla="*/ 108 h 114"/>
                  <a:gd name="T22" fmla="*/ 8 w 32"/>
                  <a:gd name="T23" fmla="*/ 106 h 114"/>
                  <a:gd name="T24" fmla="*/ 15 w 32"/>
                  <a:gd name="T25" fmla="*/ 94 h 114"/>
                  <a:gd name="T26" fmla="*/ 20 w 32"/>
                  <a:gd name="T27" fmla="*/ 77 h 114"/>
                  <a:gd name="T28" fmla="*/ 25 w 32"/>
                  <a:gd name="T29" fmla="*/ 60 h 114"/>
                  <a:gd name="T30" fmla="*/ 25 w 32"/>
                  <a:gd name="T31" fmla="*/ 21 h 114"/>
                  <a:gd name="T32" fmla="*/ 22 w 32"/>
                  <a:gd name="T33" fmla="*/ 12 h 114"/>
                  <a:gd name="T34" fmla="*/ 12 w 32"/>
                  <a:gd name="T35" fmla="*/ 6 h 114"/>
                  <a:gd name="T36" fmla="*/ 17 w 32"/>
                  <a:gd name="T3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14">
                    <a:moveTo>
                      <a:pt x="17" y="0"/>
                    </a:moveTo>
                    <a:lnTo>
                      <a:pt x="28" y="7"/>
                    </a:lnTo>
                    <a:lnTo>
                      <a:pt x="32" y="21"/>
                    </a:lnTo>
                    <a:lnTo>
                      <a:pt x="32" y="60"/>
                    </a:lnTo>
                    <a:lnTo>
                      <a:pt x="28" y="78"/>
                    </a:lnTo>
                    <a:lnTo>
                      <a:pt x="22" y="98"/>
                    </a:lnTo>
                    <a:lnTo>
                      <a:pt x="14" y="111"/>
                    </a:lnTo>
                    <a:lnTo>
                      <a:pt x="8" y="114"/>
                    </a:lnTo>
                    <a:lnTo>
                      <a:pt x="3" y="114"/>
                    </a:lnTo>
                    <a:lnTo>
                      <a:pt x="0" y="108"/>
                    </a:lnTo>
                    <a:lnTo>
                      <a:pt x="5" y="108"/>
                    </a:lnTo>
                    <a:lnTo>
                      <a:pt x="8" y="106"/>
                    </a:lnTo>
                    <a:lnTo>
                      <a:pt x="15" y="94"/>
                    </a:lnTo>
                    <a:lnTo>
                      <a:pt x="20" y="77"/>
                    </a:lnTo>
                    <a:lnTo>
                      <a:pt x="25" y="60"/>
                    </a:lnTo>
                    <a:lnTo>
                      <a:pt x="25" y="21"/>
                    </a:lnTo>
                    <a:lnTo>
                      <a:pt x="22" y="12"/>
                    </a:lnTo>
                    <a:lnTo>
                      <a:pt x="12" y="6"/>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88" name="Freeform 204"/>
              <p:cNvSpPr>
                <a:spLocks/>
              </p:cNvSpPr>
              <p:nvPr/>
            </p:nvSpPr>
            <p:spPr bwMode="auto">
              <a:xfrm>
                <a:off x="2812" y="1394"/>
                <a:ext cx="2" cy="4"/>
              </a:xfrm>
              <a:custGeom>
                <a:avLst/>
                <a:gdLst>
                  <a:gd name="T0" fmla="*/ 3 w 5"/>
                  <a:gd name="T1" fmla="*/ 0 h 7"/>
                  <a:gd name="T2" fmla="*/ 5 w 5"/>
                  <a:gd name="T3" fmla="*/ 0 h 7"/>
                  <a:gd name="T4" fmla="*/ 0 w 5"/>
                  <a:gd name="T5" fmla="*/ 6 h 7"/>
                  <a:gd name="T6" fmla="*/ 3 w 5"/>
                  <a:gd name="T7" fmla="*/ 7 h 7"/>
                  <a:gd name="T8" fmla="*/ 3 w 5"/>
                  <a:gd name="T9" fmla="*/ 0 h 7"/>
                </a:gdLst>
                <a:ahLst/>
                <a:cxnLst>
                  <a:cxn ang="0">
                    <a:pos x="T0" y="T1"/>
                  </a:cxn>
                  <a:cxn ang="0">
                    <a:pos x="T2" y="T3"/>
                  </a:cxn>
                  <a:cxn ang="0">
                    <a:pos x="T4" y="T5"/>
                  </a:cxn>
                  <a:cxn ang="0">
                    <a:pos x="T6" y="T7"/>
                  </a:cxn>
                  <a:cxn ang="0">
                    <a:pos x="T8" y="T9"/>
                  </a:cxn>
                </a:cxnLst>
                <a:rect l="0" t="0" r="r" b="b"/>
                <a:pathLst>
                  <a:path w="5" h="7">
                    <a:moveTo>
                      <a:pt x="3" y="0"/>
                    </a:moveTo>
                    <a:lnTo>
                      <a:pt x="5" y="0"/>
                    </a:lnTo>
                    <a:lnTo>
                      <a:pt x="0" y="6"/>
                    </a:lnTo>
                    <a:lnTo>
                      <a:pt x="3" y="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89" name="Freeform 205"/>
              <p:cNvSpPr>
                <a:spLocks/>
              </p:cNvSpPr>
              <p:nvPr/>
            </p:nvSpPr>
            <p:spPr bwMode="auto">
              <a:xfrm>
                <a:off x="2685" y="1445"/>
                <a:ext cx="122" cy="11"/>
              </a:xfrm>
              <a:custGeom>
                <a:avLst/>
                <a:gdLst>
                  <a:gd name="T0" fmla="*/ 243 w 243"/>
                  <a:gd name="T1" fmla="*/ 14 h 23"/>
                  <a:gd name="T2" fmla="*/ 208 w 243"/>
                  <a:gd name="T3" fmla="*/ 9 h 23"/>
                  <a:gd name="T4" fmla="*/ 177 w 243"/>
                  <a:gd name="T5" fmla="*/ 6 h 23"/>
                  <a:gd name="T6" fmla="*/ 117 w 243"/>
                  <a:gd name="T7" fmla="*/ 8 h 23"/>
                  <a:gd name="T8" fmla="*/ 61 w 243"/>
                  <a:gd name="T9" fmla="*/ 14 h 23"/>
                  <a:gd name="T10" fmla="*/ 4 w 243"/>
                  <a:gd name="T11" fmla="*/ 23 h 23"/>
                  <a:gd name="T12" fmla="*/ 0 w 243"/>
                  <a:gd name="T13" fmla="*/ 17 h 23"/>
                  <a:gd name="T14" fmla="*/ 58 w 243"/>
                  <a:gd name="T15" fmla="*/ 8 h 23"/>
                  <a:gd name="T16" fmla="*/ 117 w 243"/>
                  <a:gd name="T17" fmla="*/ 2 h 23"/>
                  <a:gd name="T18" fmla="*/ 177 w 243"/>
                  <a:gd name="T19" fmla="*/ 0 h 23"/>
                  <a:gd name="T20" fmla="*/ 208 w 243"/>
                  <a:gd name="T21" fmla="*/ 3 h 23"/>
                  <a:gd name="T22" fmla="*/ 243 w 243"/>
                  <a:gd name="T23" fmla="*/ 8 h 23"/>
                  <a:gd name="T24" fmla="*/ 243 w 243"/>
                  <a:gd name="T2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23">
                    <a:moveTo>
                      <a:pt x="243" y="14"/>
                    </a:moveTo>
                    <a:lnTo>
                      <a:pt x="208" y="9"/>
                    </a:lnTo>
                    <a:lnTo>
                      <a:pt x="177" y="6"/>
                    </a:lnTo>
                    <a:lnTo>
                      <a:pt x="117" y="8"/>
                    </a:lnTo>
                    <a:lnTo>
                      <a:pt x="61" y="14"/>
                    </a:lnTo>
                    <a:lnTo>
                      <a:pt x="4" y="23"/>
                    </a:lnTo>
                    <a:lnTo>
                      <a:pt x="0" y="17"/>
                    </a:lnTo>
                    <a:lnTo>
                      <a:pt x="58" y="8"/>
                    </a:lnTo>
                    <a:lnTo>
                      <a:pt x="117" y="2"/>
                    </a:lnTo>
                    <a:lnTo>
                      <a:pt x="177" y="0"/>
                    </a:lnTo>
                    <a:lnTo>
                      <a:pt x="208" y="3"/>
                    </a:lnTo>
                    <a:lnTo>
                      <a:pt x="243" y="8"/>
                    </a:lnTo>
                    <a:lnTo>
                      <a:pt x="24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0" name="Freeform 206"/>
              <p:cNvSpPr>
                <a:spLocks/>
              </p:cNvSpPr>
              <p:nvPr/>
            </p:nvSpPr>
            <p:spPr bwMode="auto">
              <a:xfrm>
                <a:off x="2806" y="1448"/>
                <a:ext cx="2" cy="3"/>
              </a:xfrm>
              <a:custGeom>
                <a:avLst/>
                <a:gdLst>
                  <a:gd name="T0" fmla="*/ 3 w 3"/>
                  <a:gd name="T1" fmla="*/ 6 h 6"/>
                  <a:gd name="T2" fmla="*/ 1 w 3"/>
                  <a:gd name="T3" fmla="*/ 6 h 6"/>
                  <a:gd name="T4" fmla="*/ 1 w 3"/>
                  <a:gd name="T5" fmla="*/ 0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1" y="6"/>
                    </a:lnTo>
                    <a:lnTo>
                      <a:pt x="1" y="0"/>
                    </a:ln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1" name="Freeform 207"/>
              <p:cNvSpPr>
                <a:spLocks/>
              </p:cNvSpPr>
              <p:nvPr/>
            </p:nvSpPr>
            <p:spPr bwMode="auto">
              <a:xfrm>
                <a:off x="2660" y="1453"/>
                <a:ext cx="27" cy="19"/>
              </a:xfrm>
              <a:custGeom>
                <a:avLst/>
                <a:gdLst>
                  <a:gd name="T0" fmla="*/ 55 w 55"/>
                  <a:gd name="T1" fmla="*/ 6 h 39"/>
                  <a:gd name="T2" fmla="*/ 41 w 55"/>
                  <a:gd name="T3" fmla="*/ 11 h 39"/>
                  <a:gd name="T4" fmla="*/ 27 w 55"/>
                  <a:gd name="T5" fmla="*/ 17 h 39"/>
                  <a:gd name="T6" fmla="*/ 16 w 55"/>
                  <a:gd name="T7" fmla="*/ 26 h 39"/>
                  <a:gd name="T8" fmla="*/ 7 w 55"/>
                  <a:gd name="T9" fmla="*/ 39 h 39"/>
                  <a:gd name="T10" fmla="*/ 0 w 55"/>
                  <a:gd name="T11" fmla="*/ 34 h 39"/>
                  <a:gd name="T12" fmla="*/ 10 w 55"/>
                  <a:gd name="T13" fmla="*/ 22 h 39"/>
                  <a:gd name="T14" fmla="*/ 22 w 55"/>
                  <a:gd name="T15" fmla="*/ 11 h 39"/>
                  <a:gd name="T16" fmla="*/ 36 w 55"/>
                  <a:gd name="T17" fmla="*/ 5 h 39"/>
                  <a:gd name="T18" fmla="*/ 51 w 55"/>
                  <a:gd name="T19" fmla="*/ 0 h 39"/>
                  <a:gd name="T20" fmla="*/ 55 w 5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9">
                    <a:moveTo>
                      <a:pt x="55" y="6"/>
                    </a:moveTo>
                    <a:lnTo>
                      <a:pt x="41" y="11"/>
                    </a:lnTo>
                    <a:lnTo>
                      <a:pt x="27" y="17"/>
                    </a:lnTo>
                    <a:lnTo>
                      <a:pt x="16" y="26"/>
                    </a:lnTo>
                    <a:lnTo>
                      <a:pt x="7" y="39"/>
                    </a:lnTo>
                    <a:lnTo>
                      <a:pt x="0" y="34"/>
                    </a:lnTo>
                    <a:lnTo>
                      <a:pt x="10" y="22"/>
                    </a:lnTo>
                    <a:lnTo>
                      <a:pt x="22" y="11"/>
                    </a:lnTo>
                    <a:lnTo>
                      <a:pt x="36" y="5"/>
                    </a:lnTo>
                    <a:lnTo>
                      <a:pt x="51" y="0"/>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2" name="Freeform 208"/>
              <p:cNvSpPr>
                <a:spLocks/>
              </p:cNvSpPr>
              <p:nvPr/>
            </p:nvSpPr>
            <p:spPr bwMode="auto">
              <a:xfrm>
                <a:off x="2685" y="1453"/>
                <a:ext cx="2"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3" name="Freeform 209"/>
              <p:cNvSpPr>
                <a:spLocks/>
              </p:cNvSpPr>
              <p:nvPr/>
            </p:nvSpPr>
            <p:spPr bwMode="auto">
              <a:xfrm>
                <a:off x="2648" y="1471"/>
                <a:ext cx="22" cy="213"/>
              </a:xfrm>
              <a:custGeom>
                <a:avLst/>
                <a:gdLst>
                  <a:gd name="T0" fmla="*/ 30 w 44"/>
                  <a:gd name="T1" fmla="*/ 0 h 426"/>
                  <a:gd name="T2" fmla="*/ 30 w 44"/>
                  <a:gd name="T3" fmla="*/ 16 h 426"/>
                  <a:gd name="T4" fmla="*/ 33 w 44"/>
                  <a:gd name="T5" fmla="*/ 54 h 426"/>
                  <a:gd name="T6" fmla="*/ 37 w 44"/>
                  <a:gd name="T7" fmla="*/ 106 h 426"/>
                  <a:gd name="T8" fmla="*/ 42 w 44"/>
                  <a:gd name="T9" fmla="*/ 169 h 426"/>
                  <a:gd name="T10" fmla="*/ 44 w 44"/>
                  <a:gd name="T11" fmla="*/ 239 h 426"/>
                  <a:gd name="T12" fmla="*/ 40 w 44"/>
                  <a:gd name="T13" fmla="*/ 308 h 426"/>
                  <a:gd name="T14" fmla="*/ 30 w 44"/>
                  <a:gd name="T15" fmla="*/ 371 h 426"/>
                  <a:gd name="T16" fmla="*/ 20 w 44"/>
                  <a:gd name="T17" fmla="*/ 401 h 426"/>
                  <a:gd name="T18" fmla="*/ 8 w 44"/>
                  <a:gd name="T19" fmla="*/ 426 h 426"/>
                  <a:gd name="T20" fmla="*/ 0 w 44"/>
                  <a:gd name="T21" fmla="*/ 424 h 426"/>
                  <a:gd name="T22" fmla="*/ 13 w 44"/>
                  <a:gd name="T23" fmla="*/ 399 h 426"/>
                  <a:gd name="T24" fmla="*/ 22 w 44"/>
                  <a:gd name="T25" fmla="*/ 370 h 426"/>
                  <a:gd name="T26" fmla="*/ 33 w 44"/>
                  <a:gd name="T27" fmla="*/ 308 h 426"/>
                  <a:gd name="T28" fmla="*/ 36 w 44"/>
                  <a:gd name="T29" fmla="*/ 239 h 426"/>
                  <a:gd name="T30" fmla="*/ 34 w 44"/>
                  <a:gd name="T31" fmla="*/ 169 h 426"/>
                  <a:gd name="T32" fmla="*/ 30 w 44"/>
                  <a:gd name="T33" fmla="*/ 106 h 426"/>
                  <a:gd name="T34" fmla="*/ 25 w 44"/>
                  <a:gd name="T35" fmla="*/ 54 h 426"/>
                  <a:gd name="T36" fmla="*/ 22 w 44"/>
                  <a:gd name="T37" fmla="*/ 16 h 426"/>
                  <a:gd name="T38" fmla="*/ 22 w 44"/>
                  <a:gd name="T39" fmla="*/ 0 h 426"/>
                  <a:gd name="T40" fmla="*/ 30 w 44"/>
                  <a:gd name="T41"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26">
                    <a:moveTo>
                      <a:pt x="30" y="0"/>
                    </a:moveTo>
                    <a:lnTo>
                      <a:pt x="30" y="16"/>
                    </a:lnTo>
                    <a:lnTo>
                      <a:pt x="33" y="54"/>
                    </a:lnTo>
                    <a:lnTo>
                      <a:pt x="37" y="106"/>
                    </a:lnTo>
                    <a:lnTo>
                      <a:pt x="42" y="169"/>
                    </a:lnTo>
                    <a:lnTo>
                      <a:pt x="44" y="239"/>
                    </a:lnTo>
                    <a:lnTo>
                      <a:pt x="40" y="308"/>
                    </a:lnTo>
                    <a:lnTo>
                      <a:pt x="30" y="371"/>
                    </a:lnTo>
                    <a:lnTo>
                      <a:pt x="20" y="401"/>
                    </a:lnTo>
                    <a:lnTo>
                      <a:pt x="8" y="426"/>
                    </a:lnTo>
                    <a:lnTo>
                      <a:pt x="0" y="424"/>
                    </a:lnTo>
                    <a:lnTo>
                      <a:pt x="13" y="399"/>
                    </a:lnTo>
                    <a:lnTo>
                      <a:pt x="22" y="370"/>
                    </a:lnTo>
                    <a:lnTo>
                      <a:pt x="33" y="308"/>
                    </a:lnTo>
                    <a:lnTo>
                      <a:pt x="36" y="239"/>
                    </a:lnTo>
                    <a:lnTo>
                      <a:pt x="34" y="169"/>
                    </a:lnTo>
                    <a:lnTo>
                      <a:pt x="30" y="106"/>
                    </a:lnTo>
                    <a:lnTo>
                      <a:pt x="25" y="54"/>
                    </a:lnTo>
                    <a:lnTo>
                      <a:pt x="22" y="16"/>
                    </a:lnTo>
                    <a:lnTo>
                      <a:pt x="2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4" name="Freeform 210"/>
              <p:cNvSpPr>
                <a:spLocks/>
              </p:cNvSpPr>
              <p:nvPr/>
            </p:nvSpPr>
            <p:spPr bwMode="auto">
              <a:xfrm>
                <a:off x="2659" y="1470"/>
                <a:ext cx="4" cy="2"/>
              </a:xfrm>
              <a:custGeom>
                <a:avLst/>
                <a:gdLst>
                  <a:gd name="T0" fmla="*/ 1 w 8"/>
                  <a:gd name="T1" fmla="*/ 0 h 5"/>
                  <a:gd name="T2" fmla="*/ 0 w 8"/>
                  <a:gd name="T3" fmla="*/ 2 h 5"/>
                  <a:gd name="T4" fmla="*/ 8 w 8"/>
                  <a:gd name="T5" fmla="*/ 2 h 5"/>
                  <a:gd name="T6" fmla="*/ 8 w 8"/>
                  <a:gd name="T7" fmla="*/ 5 h 5"/>
                  <a:gd name="T8" fmla="*/ 1 w 8"/>
                  <a:gd name="T9" fmla="*/ 0 h 5"/>
                </a:gdLst>
                <a:ahLst/>
                <a:cxnLst>
                  <a:cxn ang="0">
                    <a:pos x="T0" y="T1"/>
                  </a:cxn>
                  <a:cxn ang="0">
                    <a:pos x="T2" y="T3"/>
                  </a:cxn>
                  <a:cxn ang="0">
                    <a:pos x="T4" y="T5"/>
                  </a:cxn>
                  <a:cxn ang="0">
                    <a:pos x="T6" y="T7"/>
                  </a:cxn>
                  <a:cxn ang="0">
                    <a:pos x="T8" y="T9"/>
                  </a:cxn>
                </a:cxnLst>
                <a:rect l="0" t="0" r="r" b="b"/>
                <a:pathLst>
                  <a:path w="8" h="5">
                    <a:moveTo>
                      <a:pt x="1" y="0"/>
                    </a:moveTo>
                    <a:lnTo>
                      <a:pt x="0" y="2"/>
                    </a:lnTo>
                    <a:lnTo>
                      <a:pt x="8" y="2"/>
                    </a:lnTo>
                    <a:lnTo>
                      <a:pt x="8"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5" name="Freeform 211"/>
              <p:cNvSpPr>
                <a:spLocks/>
              </p:cNvSpPr>
              <p:nvPr/>
            </p:nvSpPr>
            <p:spPr bwMode="auto">
              <a:xfrm>
                <a:off x="2571" y="1683"/>
                <a:ext cx="81" cy="65"/>
              </a:xfrm>
              <a:custGeom>
                <a:avLst/>
                <a:gdLst>
                  <a:gd name="T0" fmla="*/ 161 w 161"/>
                  <a:gd name="T1" fmla="*/ 5 h 130"/>
                  <a:gd name="T2" fmla="*/ 149 w 161"/>
                  <a:gd name="T3" fmla="*/ 28 h 130"/>
                  <a:gd name="T4" fmla="*/ 133 w 161"/>
                  <a:gd name="T5" fmla="*/ 48 h 130"/>
                  <a:gd name="T6" fmla="*/ 116 w 161"/>
                  <a:gd name="T7" fmla="*/ 66 h 130"/>
                  <a:gd name="T8" fmla="*/ 96 w 161"/>
                  <a:gd name="T9" fmla="*/ 85 h 130"/>
                  <a:gd name="T10" fmla="*/ 76 w 161"/>
                  <a:gd name="T11" fmla="*/ 99 h 130"/>
                  <a:gd name="T12" fmla="*/ 54 w 161"/>
                  <a:gd name="T13" fmla="*/ 113 h 130"/>
                  <a:gd name="T14" fmla="*/ 29 w 161"/>
                  <a:gd name="T15" fmla="*/ 122 h 130"/>
                  <a:gd name="T16" fmla="*/ 3 w 161"/>
                  <a:gd name="T17" fmla="*/ 130 h 130"/>
                  <a:gd name="T18" fmla="*/ 0 w 161"/>
                  <a:gd name="T19" fmla="*/ 123 h 130"/>
                  <a:gd name="T20" fmla="*/ 25 w 161"/>
                  <a:gd name="T21" fmla="*/ 116 h 130"/>
                  <a:gd name="T22" fmla="*/ 49 w 161"/>
                  <a:gd name="T23" fmla="*/ 106 h 130"/>
                  <a:gd name="T24" fmla="*/ 71 w 161"/>
                  <a:gd name="T25" fmla="*/ 93 h 130"/>
                  <a:gd name="T26" fmla="*/ 91 w 161"/>
                  <a:gd name="T27" fmla="*/ 79 h 130"/>
                  <a:gd name="T28" fmla="*/ 110 w 161"/>
                  <a:gd name="T29" fmla="*/ 62 h 130"/>
                  <a:gd name="T30" fmla="*/ 127 w 161"/>
                  <a:gd name="T31" fmla="*/ 43 h 130"/>
                  <a:gd name="T32" fmla="*/ 142 w 161"/>
                  <a:gd name="T33" fmla="*/ 23 h 130"/>
                  <a:gd name="T34" fmla="*/ 155 w 161"/>
                  <a:gd name="T35" fmla="*/ 0 h 130"/>
                  <a:gd name="T36" fmla="*/ 161 w 161"/>
                  <a:gd name="T37" fmla="*/ 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30">
                    <a:moveTo>
                      <a:pt x="161" y="5"/>
                    </a:moveTo>
                    <a:lnTo>
                      <a:pt x="149" y="28"/>
                    </a:lnTo>
                    <a:lnTo>
                      <a:pt x="133" y="48"/>
                    </a:lnTo>
                    <a:lnTo>
                      <a:pt x="116" y="66"/>
                    </a:lnTo>
                    <a:lnTo>
                      <a:pt x="96" y="85"/>
                    </a:lnTo>
                    <a:lnTo>
                      <a:pt x="76" y="99"/>
                    </a:lnTo>
                    <a:lnTo>
                      <a:pt x="54" y="113"/>
                    </a:lnTo>
                    <a:lnTo>
                      <a:pt x="29" y="122"/>
                    </a:lnTo>
                    <a:lnTo>
                      <a:pt x="3" y="130"/>
                    </a:lnTo>
                    <a:lnTo>
                      <a:pt x="0" y="123"/>
                    </a:lnTo>
                    <a:lnTo>
                      <a:pt x="25" y="116"/>
                    </a:lnTo>
                    <a:lnTo>
                      <a:pt x="49" y="106"/>
                    </a:lnTo>
                    <a:lnTo>
                      <a:pt x="71" y="93"/>
                    </a:lnTo>
                    <a:lnTo>
                      <a:pt x="91" y="79"/>
                    </a:lnTo>
                    <a:lnTo>
                      <a:pt x="110" y="62"/>
                    </a:lnTo>
                    <a:lnTo>
                      <a:pt x="127" y="43"/>
                    </a:lnTo>
                    <a:lnTo>
                      <a:pt x="142" y="23"/>
                    </a:lnTo>
                    <a:lnTo>
                      <a:pt x="155" y="0"/>
                    </a:lnTo>
                    <a:lnTo>
                      <a:pt x="16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6" name="Freeform 212"/>
              <p:cNvSpPr>
                <a:spLocks/>
              </p:cNvSpPr>
              <p:nvPr/>
            </p:nvSpPr>
            <p:spPr bwMode="auto">
              <a:xfrm>
                <a:off x="2648" y="1683"/>
                <a:ext cx="4" cy="7"/>
              </a:xfrm>
              <a:custGeom>
                <a:avLst/>
                <a:gdLst>
                  <a:gd name="T0" fmla="*/ 8 w 8"/>
                  <a:gd name="T1" fmla="*/ 2 h 14"/>
                  <a:gd name="T2" fmla="*/ 2 w 8"/>
                  <a:gd name="T3" fmla="*/ 14 h 14"/>
                  <a:gd name="T4" fmla="*/ 8 w 8"/>
                  <a:gd name="T5" fmla="*/ 5 h 14"/>
                  <a:gd name="T6" fmla="*/ 2 w 8"/>
                  <a:gd name="T7" fmla="*/ 0 h 14"/>
                  <a:gd name="T8" fmla="*/ 0 w 8"/>
                  <a:gd name="T9" fmla="*/ 0 h 14"/>
                  <a:gd name="T10" fmla="*/ 8 w 8"/>
                  <a:gd name="T11" fmla="*/ 2 h 14"/>
                </a:gdLst>
                <a:ahLst/>
                <a:cxnLst>
                  <a:cxn ang="0">
                    <a:pos x="T0" y="T1"/>
                  </a:cxn>
                  <a:cxn ang="0">
                    <a:pos x="T2" y="T3"/>
                  </a:cxn>
                  <a:cxn ang="0">
                    <a:pos x="T4" y="T5"/>
                  </a:cxn>
                  <a:cxn ang="0">
                    <a:pos x="T6" y="T7"/>
                  </a:cxn>
                  <a:cxn ang="0">
                    <a:pos x="T8" y="T9"/>
                  </a:cxn>
                  <a:cxn ang="0">
                    <a:pos x="T10" y="T11"/>
                  </a:cxn>
                </a:cxnLst>
                <a:rect l="0" t="0" r="r" b="b"/>
                <a:pathLst>
                  <a:path w="8" h="14">
                    <a:moveTo>
                      <a:pt x="8" y="2"/>
                    </a:moveTo>
                    <a:lnTo>
                      <a:pt x="2" y="14"/>
                    </a:lnTo>
                    <a:lnTo>
                      <a:pt x="8" y="5"/>
                    </a:lnTo>
                    <a:lnTo>
                      <a:pt x="2" y="0"/>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7" name="Freeform 213"/>
              <p:cNvSpPr>
                <a:spLocks/>
              </p:cNvSpPr>
              <p:nvPr/>
            </p:nvSpPr>
            <p:spPr bwMode="auto">
              <a:xfrm>
                <a:off x="2484" y="1740"/>
                <a:ext cx="89" cy="12"/>
              </a:xfrm>
              <a:custGeom>
                <a:avLst/>
                <a:gdLst>
                  <a:gd name="T0" fmla="*/ 178 w 178"/>
                  <a:gd name="T1" fmla="*/ 16 h 25"/>
                  <a:gd name="T2" fmla="*/ 133 w 178"/>
                  <a:gd name="T3" fmla="*/ 22 h 25"/>
                  <a:gd name="T4" fmla="*/ 108 w 178"/>
                  <a:gd name="T5" fmla="*/ 25 h 25"/>
                  <a:gd name="T6" fmla="*/ 87 w 178"/>
                  <a:gd name="T7" fmla="*/ 25 h 25"/>
                  <a:gd name="T8" fmla="*/ 40 w 178"/>
                  <a:gd name="T9" fmla="*/ 20 h 25"/>
                  <a:gd name="T10" fmla="*/ 0 w 178"/>
                  <a:gd name="T11" fmla="*/ 6 h 25"/>
                  <a:gd name="T12" fmla="*/ 3 w 178"/>
                  <a:gd name="T13" fmla="*/ 0 h 25"/>
                  <a:gd name="T14" fmla="*/ 43 w 178"/>
                  <a:gd name="T15" fmla="*/ 14 h 25"/>
                  <a:gd name="T16" fmla="*/ 87 w 178"/>
                  <a:gd name="T17" fmla="*/ 19 h 25"/>
                  <a:gd name="T18" fmla="*/ 108 w 178"/>
                  <a:gd name="T19" fmla="*/ 19 h 25"/>
                  <a:gd name="T20" fmla="*/ 130 w 178"/>
                  <a:gd name="T21" fmla="*/ 16 h 25"/>
                  <a:gd name="T22" fmla="*/ 175 w 178"/>
                  <a:gd name="T23" fmla="*/ 9 h 25"/>
                  <a:gd name="T24" fmla="*/ 178 w 178"/>
                  <a:gd name="T25"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25">
                    <a:moveTo>
                      <a:pt x="178" y="16"/>
                    </a:moveTo>
                    <a:lnTo>
                      <a:pt x="133" y="22"/>
                    </a:lnTo>
                    <a:lnTo>
                      <a:pt x="108" y="25"/>
                    </a:lnTo>
                    <a:lnTo>
                      <a:pt x="87" y="25"/>
                    </a:lnTo>
                    <a:lnTo>
                      <a:pt x="40" y="20"/>
                    </a:lnTo>
                    <a:lnTo>
                      <a:pt x="0" y="6"/>
                    </a:lnTo>
                    <a:lnTo>
                      <a:pt x="3" y="0"/>
                    </a:lnTo>
                    <a:lnTo>
                      <a:pt x="43" y="14"/>
                    </a:lnTo>
                    <a:lnTo>
                      <a:pt x="87" y="19"/>
                    </a:lnTo>
                    <a:lnTo>
                      <a:pt x="108" y="19"/>
                    </a:lnTo>
                    <a:lnTo>
                      <a:pt x="130" y="16"/>
                    </a:lnTo>
                    <a:lnTo>
                      <a:pt x="175" y="9"/>
                    </a:lnTo>
                    <a:lnTo>
                      <a:pt x="17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8" name="Freeform 214"/>
              <p:cNvSpPr>
                <a:spLocks/>
              </p:cNvSpPr>
              <p:nvPr/>
            </p:nvSpPr>
            <p:spPr bwMode="auto">
              <a:xfrm>
                <a:off x="2571" y="1745"/>
                <a:ext cx="2" cy="3"/>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lnTo>
                      <a:pt x="0" y="0"/>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4999" name="Freeform 215"/>
              <p:cNvSpPr>
                <a:spLocks/>
              </p:cNvSpPr>
              <p:nvPr/>
            </p:nvSpPr>
            <p:spPr bwMode="auto">
              <a:xfrm>
                <a:off x="2421" y="1698"/>
                <a:ext cx="65" cy="45"/>
              </a:xfrm>
              <a:custGeom>
                <a:avLst/>
                <a:gdLst>
                  <a:gd name="T0" fmla="*/ 126 w 130"/>
                  <a:gd name="T1" fmla="*/ 89 h 89"/>
                  <a:gd name="T2" fmla="*/ 93 w 130"/>
                  <a:gd name="T3" fmla="*/ 71 h 89"/>
                  <a:gd name="T4" fmla="*/ 64 w 130"/>
                  <a:gd name="T5" fmla="*/ 51 h 89"/>
                  <a:gd name="T6" fmla="*/ 0 w 130"/>
                  <a:gd name="T7" fmla="*/ 6 h 89"/>
                  <a:gd name="T8" fmla="*/ 5 w 130"/>
                  <a:gd name="T9" fmla="*/ 0 h 89"/>
                  <a:gd name="T10" fmla="*/ 68 w 130"/>
                  <a:gd name="T11" fmla="*/ 45 h 89"/>
                  <a:gd name="T12" fmla="*/ 98 w 130"/>
                  <a:gd name="T13" fmla="*/ 65 h 89"/>
                  <a:gd name="T14" fmla="*/ 130 w 130"/>
                  <a:gd name="T15" fmla="*/ 83 h 89"/>
                  <a:gd name="T16" fmla="*/ 126 w 130"/>
                  <a:gd name="T1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89">
                    <a:moveTo>
                      <a:pt x="126" y="89"/>
                    </a:moveTo>
                    <a:lnTo>
                      <a:pt x="93" y="71"/>
                    </a:lnTo>
                    <a:lnTo>
                      <a:pt x="64" y="51"/>
                    </a:lnTo>
                    <a:lnTo>
                      <a:pt x="0" y="6"/>
                    </a:lnTo>
                    <a:lnTo>
                      <a:pt x="5" y="0"/>
                    </a:lnTo>
                    <a:lnTo>
                      <a:pt x="68" y="45"/>
                    </a:lnTo>
                    <a:lnTo>
                      <a:pt x="98" y="65"/>
                    </a:lnTo>
                    <a:lnTo>
                      <a:pt x="130" y="83"/>
                    </a:lnTo>
                    <a:lnTo>
                      <a:pt x="126"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0" name="Freeform 216"/>
              <p:cNvSpPr>
                <a:spLocks/>
              </p:cNvSpPr>
              <p:nvPr/>
            </p:nvSpPr>
            <p:spPr bwMode="auto">
              <a:xfrm>
                <a:off x="2483" y="1740"/>
                <a:ext cx="3" cy="3"/>
              </a:xfrm>
              <a:custGeom>
                <a:avLst/>
                <a:gdLst>
                  <a:gd name="T0" fmla="*/ 1 w 4"/>
                  <a:gd name="T1" fmla="*/ 6 h 6"/>
                  <a:gd name="T2" fmla="*/ 0 w 4"/>
                  <a:gd name="T3" fmla="*/ 6 h 6"/>
                  <a:gd name="T4" fmla="*/ 4 w 4"/>
                  <a:gd name="T5" fmla="*/ 0 h 6"/>
                  <a:gd name="T6" fmla="*/ 1 w 4"/>
                  <a:gd name="T7" fmla="*/ 6 h 6"/>
                </a:gdLst>
                <a:ahLst/>
                <a:cxnLst>
                  <a:cxn ang="0">
                    <a:pos x="T0" y="T1"/>
                  </a:cxn>
                  <a:cxn ang="0">
                    <a:pos x="T2" y="T3"/>
                  </a:cxn>
                  <a:cxn ang="0">
                    <a:pos x="T4" y="T5"/>
                  </a:cxn>
                  <a:cxn ang="0">
                    <a:pos x="T6" y="T7"/>
                  </a:cxn>
                </a:cxnLst>
                <a:rect l="0" t="0" r="r" b="b"/>
                <a:pathLst>
                  <a:path w="4" h="6">
                    <a:moveTo>
                      <a:pt x="1" y="6"/>
                    </a:moveTo>
                    <a:lnTo>
                      <a:pt x="0" y="6"/>
                    </a:lnTo>
                    <a:lnTo>
                      <a:pt x="4"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1" name="Freeform 217"/>
              <p:cNvSpPr>
                <a:spLocks/>
              </p:cNvSpPr>
              <p:nvPr/>
            </p:nvSpPr>
            <p:spPr bwMode="auto">
              <a:xfrm>
                <a:off x="2413" y="1691"/>
                <a:ext cx="10" cy="11"/>
              </a:xfrm>
              <a:custGeom>
                <a:avLst/>
                <a:gdLst>
                  <a:gd name="T0" fmla="*/ 15 w 20"/>
                  <a:gd name="T1" fmla="*/ 22 h 22"/>
                  <a:gd name="T2" fmla="*/ 6 w 20"/>
                  <a:gd name="T3" fmla="*/ 16 h 22"/>
                  <a:gd name="T4" fmla="*/ 0 w 20"/>
                  <a:gd name="T5" fmla="*/ 7 h 22"/>
                  <a:gd name="T6" fmla="*/ 4 w 20"/>
                  <a:gd name="T7" fmla="*/ 0 h 22"/>
                  <a:gd name="T8" fmla="*/ 10 w 20"/>
                  <a:gd name="T9" fmla="*/ 10 h 22"/>
                  <a:gd name="T10" fmla="*/ 20 w 20"/>
                  <a:gd name="T11" fmla="*/ 16 h 22"/>
                  <a:gd name="T12" fmla="*/ 15 w 2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15" y="22"/>
                    </a:moveTo>
                    <a:lnTo>
                      <a:pt x="6" y="16"/>
                    </a:lnTo>
                    <a:lnTo>
                      <a:pt x="0" y="7"/>
                    </a:lnTo>
                    <a:lnTo>
                      <a:pt x="4" y="0"/>
                    </a:lnTo>
                    <a:lnTo>
                      <a:pt x="10" y="10"/>
                    </a:lnTo>
                    <a:lnTo>
                      <a:pt x="20" y="16"/>
                    </a:lnTo>
                    <a:lnTo>
                      <a:pt x="1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2" name="Freeform 218"/>
              <p:cNvSpPr>
                <a:spLocks/>
              </p:cNvSpPr>
              <p:nvPr/>
            </p:nvSpPr>
            <p:spPr bwMode="auto">
              <a:xfrm>
                <a:off x="2421" y="1698"/>
                <a:ext cx="2" cy="4"/>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3" name="Freeform 219"/>
              <p:cNvSpPr>
                <a:spLocks/>
              </p:cNvSpPr>
              <p:nvPr/>
            </p:nvSpPr>
            <p:spPr bwMode="auto">
              <a:xfrm>
                <a:off x="2413" y="1607"/>
                <a:ext cx="27" cy="87"/>
              </a:xfrm>
              <a:custGeom>
                <a:avLst/>
                <a:gdLst>
                  <a:gd name="T0" fmla="*/ 0 w 54"/>
                  <a:gd name="T1" fmla="*/ 170 h 175"/>
                  <a:gd name="T2" fmla="*/ 21 w 54"/>
                  <a:gd name="T3" fmla="*/ 105 h 175"/>
                  <a:gd name="T4" fmla="*/ 37 w 54"/>
                  <a:gd name="T5" fmla="*/ 51 h 175"/>
                  <a:gd name="T6" fmla="*/ 48 w 54"/>
                  <a:gd name="T7" fmla="*/ 0 h 175"/>
                  <a:gd name="T8" fmla="*/ 54 w 54"/>
                  <a:gd name="T9" fmla="*/ 3 h 175"/>
                  <a:gd name="T10" fmla="*/ 43 w 54"/>
                  <a:gd name="T11" fmla="*/ 54 h 175"/>
                  <a:gd name="T12" fmla="*/ 28 w 54"/>
                  <a:gd name="T13" fmla="*/ 108 h 175"/>
                  <a:gd name="T14" fmla="*/ 6 w 54"/>
                  <a:gd name="T15" fmla="*/ 175 h 175"/>
                  <a:gd name="T16" fmla="*/ 0 w 54"/>
                  <a:gd name="T17" fmla="*/ 17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5">
                    <a:moveTo>
                      <a:pt x="0" y="170"/>
                    </a:moveTo>
                    <a:lnTo>
                      <a:pt x="21" y="105"/>
                    </a:lnTo>
                    <a:lnTo>
                      <a:pt x="37" y="51"/>
                    </a:lnTo>
                    <a:lnTo>
                      <a:pt x="48" y="0"/>
                    </a:lnTo>
                    <a:lnTo>
                      <a:pt x="54" y="3"/>
                    </a:lnTo>
                    <a:lnTo>
                      <a:pt x="43" y="54"/>
                    </a:lnTo>
                    <a:lnTo>
                      <a:pt x="28" y="108"/>
                    </a:lnTo>
                    <a:lnTo>
                      <a:pt x="6" y="175"/>
                    </a:lnTo>
                    <a:lnTo>
                      <a:pt x="0"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4" name="Freeform 220"/>
              <p:cNvSpPr>
                <a:spLocks/>
              </p:cNvSpPr>
              <p:nvPr/>
            </p:nvSpPr>
            <p:spPr bwMode="auto">
              <a:xfrm>
                <a:off x="2412" y="1691"/>
                <a:ext cx="4" cy="3"/>
              </a:xfrm>
              <a:custGeom>
                <a:avLst/>
                <a:gdLst>
                  <a:gd name="T0" fmla="*/ 2 w 8"/>
                  <a:gd name="T1" fmla="*/ 7 h 7"/>
                  <a:gd name="T2" fmla="*/ 0 w 8"/>
                  <a:gd name="T3" fmla="*/ 5 h 7"/>
                  <a:gd name="T4" fmla="*/ 2 w 8"/>
                  <a:gd name="T5" fmla="*/ 2 h 7"/>
                  <a:gd name="T6" fmla="*/ 8 w 8"/>
                  <a:gd name="T7" fmla="*/ 7 h 7"/>
                  <a:gd name="T8" fmla="*/ 6 w 8"/>
                  <a:gd name="T9" fmla="*/ 0 h 7"/>
                  <a:gd name="T10" fmla="*/ 2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2" y="7"/>
                    </a:moveTo>
                    <a:lnTo>
                      <a:pt x="0" y="5"/>
                    </a:lnTo>
                    <a:lnTo>
                      <a:pt x="2" y="2"/>
                    </a:lnTo>
                    <a:lnTo>
                      <a:pt x="8" y="7"/>
                    </a:lnTo>
                    <a:lnTo>
                      <a:pt x="6"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5" name="Freeform 221"/>
              <p:cNvSpPr>
                <a:spLocks/>
              </p:cNvSpPr>
              <p:nvPr/>
            </p:nvSpPr>
            <p:spPr bwMode="auto">
              <a:xfrm>
                <a:off x="2435" y="1578"/>
                <a:ext cx="5" cy="29"/>
              </a:xfrm>
              <a:custGeom>
                <a:avLst/>
                <a:gdLst>
                  <a:gd name="T0" fmla="*/ 3 w 9"/>
                  <a:gd name="T1" fmla="*/ 59 h 59"/>
                  <a:gd name="T2" fmla="*/ 3 w 9"/>
                  <a:gd name="T3" fmla="*/ 29 h 59"/>
                  <a:gd name="T4" fmla="*/ 0 w 9"/>
                  <a:gd name="T5" fmla="*/ 0 h 59"/>
                  <a:gd name="T6" fmla="*/ 6 w 9"/>
                  <a:gd name="T7" fmla="*/ 0 h 59"/>
                  <a:gd name="T8" fmla="*/ 9 w 9"/>
                  <a:gd name="T9" fmla="*/ 29 h 59"/>
                  <a:gd name="T10" fmla="*/ 9 w 9"/>
                  <a:gd name="T11" fmla="*/ 59 h 59"/>
                  <a:gd name="T12" fmla="*/ 3 w 9"/>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3" y="59"/>
                    </a:moveTo>
                    <a:lnTo>
                      <a:pt x="3" y="29"/>
                    </a:lnTo>
                    <a:lnTo>
                      <a:pt x="0" y="0"/>
                    </a:lnTo>
                    <a:lnTo>
                      <a:pt x="6" y="0"/>
                    </a:lnTo>
                    <a:lnTo>
                      <a:pt x="9" y="29"/>
                    </a:lnTo>
                    <a:lnTo>
                      <a:pt x="9" y="59"/>
                    </a:lnTo>
                    <a:lnTo>
                      <a:pt x="3"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6" name="Freeform 222"/>
              <p:cNvSpPr>
                <a:spLocks/>
              </p:cNvSpPr>
              <p:nvPr/>
            </p:nvSpPr>
            <p:spPr bwMode="auto">
              <a:xfrm>
                <a:off x="2437" y="1607"/>
                <a:ext cx="3" cy="1"/>
              </a:xfrm>
              <a:custGeom>
                <a:avLst/>
                <a:gdLst>
                  <a:gd name="T0" fmla="*/ 6 w 6"/>
                  <a:gd name="T1" fmla="*/ 3 h 3"/>
                  <a:gd name="T2" fmla="*/ 6 w 6"/>
                  <a:gd name="T3" fmla="*/ 2 h 3"/>
                  <a:gd name="T4" fmla="*/ 0 w 6"/>
                  <a:gd name="T5" fmla="*/ 2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2"/>
                    </a:lnTo>
                    <a:lnTo>
                      <a:pt x="0" y="2"/>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7" name="Freeform 223"/>
              <p:cNvSpPr>
                <a:spLocks/>
              </p:cNvSpPr>
              <p:nvPr/>
            </p:nvSpPr>
            <p:spPr bwMode="auto">
              <a:xfrm>
                <a:off x="2423" y="1508"/>
                <a:ext cx="15" cy="71"/>
              </a:xfrm>
              <a:custGeom>
                <a:avLst/>
                <a:gdLst>
                  <a:gd name="T0" fmla="*/ 25 w 31"/>
                  <a:gd name="T1" fmla="*/ 142 h 142"/>
                  <a:gd name="T2" fmla="*/ 15 w 31"/>
                  <a:gd name="T3" fmla="*/ 106 h 142"/>
                  <a:gd name="T4" fmla="*/ 8 w 31"/>
                  <a:gd name="T5" fmla="*/ 71 h 142"/>
                  <a:gd name="T6" fmla="*/ 3 w 31"/>
                  <a:gd name="T7" fmla="*/ 37 h 142"/>
                  <a:gd name="T8" fmla="*/ 0 w 31"/>
                  <a:gd name="T9" fmla="*/ 0 h 142"/>
                  <a:gd name="T10" fmla="*/ 6 w 31"/>
                  <a:gd name="T11" fmla="*/ 0 h 142"/>
                  <a:gd name="T12" fmla="*/ 9 w 31"/>
                  <a:gd name="T13" fmla="*/ 37 h 142"/>
                  <a:gd name="T14" fmla="*/ 14 w 31"/>
                  <a:gd name="T15" fmla="*/ 71 h 142"/>
                  <a:gd name="T16" fmla="*/ 21 w 31"/>
                  <a:gd name="T17" fmla="*/ 103 h 142"/>
                  <a:gd name="T18" fmla="*/ 31 w 31"/>
                  <a:gd name="T19" fmla="*/ 139 h 142"/>
                  <a:gd name="T20" fmla="*/ 25 w 31"/>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2">
                    <a:moveTo>
                      <a:pt x="25" y="142"/>
                    </a:moveTo>
                    <a:lnTo>
                      <a:pt x="15" y="106"/>
                    </a:lnTo>
                    <a:lnTo>
                      <a:pt x="8" y="71"/>
                    </a:lnTo>
                    <a:lnTo>
                      <a:pt x="3" y="37"/>
                    </a:lnTo>
                    <a:lnTo>
                      <a:pt x="0" y="0"/>
                    </a:lnTo>
                    <a:lnTo>
                      <a:pt x="6" y="0"/>
                    </a:lnTo>
                    <a:lnTo>
                      <a:pt x="9" y="37"/>
                    </a:lnTo>
                    <a:lnTo>
                      <a:pt x="14" y="71"/>
                    </a:lnTo>
                    <a:lnTo>
                      <a:pt x="21" y="103"/>
                    </a:lnTo>
                    <a:lnTo>
                      <a:pt x="31" y="139"/>
                    </a:lnTo>
                    <a:lnTo>
                      <a:pt x="25"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8" name="Freeform 224"/>
              <p:cNvSpPr>
                <a:spLocks/>
              </p:cNvSpPr>
              <p:nvPr/>
            </p:nvSpPr>
            <p:spPr bwMode="auto">
              <a:xfrm>
                <a:off x="2435" y="1577"/>
                <a:ext cx="3" cy="2"/>
              </a:xfrm>
              <a:custGeom>
                <a:avLst/>
                <a:gdLst>
                  <a:gd name="T0" fmla="*/ 6 w 6"/>
                  <a:gd name="T1" fmla="*/ 1 h 3"/>
                  <a:gd name="T2" fmla="*/ 6 w 6"/>
                  <a:gd name="T3" fmla="*/ 0 h 3"/>
                  <a:gd name="T4" fmla="*/ 0 w 6"/>
                  <a:gd name="T5" fmla="*/ 3 h 3"/>
                  <a:gd name="T6" fmla="*/ 0 w 6"/>
                  <a:gd name="T7" fmla="*/ 1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6" y="0"/>
                    </a:lnTo>
                    <a:lnTo>
                      <a:pt x="0" y="3"/>
                    </a:lnTo>
                    <a:lnTo>
                      <a:pt x="0"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09" name="Freeform 225"/>
              <p:cNvSpPr>
                <a:spLocks/>
              </p:cNvSpPr>
              <p:nvPr/>
            </p:nvSpPr>
            <p:spPr bwMode="auto">
              <a:xfrm>
                <a:off x="2421" y="1377"/>
                <a:ext cx="20" cy="131"/>
              </a:xfrm>
              <a:custGeom>
                <a:avLst/>
                <a:gdLst>
                  <a:gd name="T0" fmla="*/ 3 w 38"/>
                  <a:gd name="T1" fmla="*/ 263 h 263"/>
                  <a:gd name="T2" fmla="*/ 0 w 38"/>
                  <a:gd name="T3" fmla="*/ 198 h 263"/>
                  <a:gd name="T4" fmla="*/ 3 w 38"/>
                  <a:gd name="T5" fmla="*/ 131 h 263"/>
                  <a:gd name="T6" fmla="*/ 12 w 38"/>
                  <a:gd name="T7" fmla="*/ 63 h 263"/>
                  <a:gd name="T8" fmla="*/ 21 w 38"/>
                  <a:gd name="T9" fmla="*/ 31 h 263"/>
                  <a:gd name="T10" fmla="*/ 32 w 38"/>
                  <a:gd name="T11" fmla="*/ 0 h 263"/>
                  <a:gd name="T12" fmla="*/ 38 w 38"/>
                  <a:gd name="T13" fmla="*/ 5 h 263"/>
                  <a:gd name="T14" fmla="*/ 28 w 38"/>
                  <a:gd name="T15" fmla="*/ 36 h 263"/>
                  <a:gd name="T16" fmla="*/ 18 w 38"/>
                  <a:gd name="T17" fmla="*/ 67 h 263"/>
                  <a:gd name="T18" fmla="*/ 9 w 38"/>
                  <a:gd name="T19" fmla="*/ 131 h 263"/>
                  <a:gd name="T20" fmla="*/ 7 w 38"/>
                  <a:gd name="T21" fmla="*/ 198 h 263"/>
                  <a:gd name="T22" fmla="*/ 9 w 38"/>
                  <a:gd name="T23" fmla="*/ 263 h 263"/>
                  <a:gd name="T24" fmla="*/ 3 w 38"/>
                  <a:gd name="T2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3">
                    <a:moveTo>
                      <a:pt x="3" y="263"/>
                    </a:moveTo>
                    <a:lnTo>
                      <a:pt x="0" y="198"/>
                    </a:lnTo>
                    <a:lnTo>
                      <a:pt x="3" y="131"/>
                    </a:lnTo>
                    <a:lnTo>
                      <a:pt x="12" y="63"/>
                    </a:lnTo>
                    <a:lnTo>
                      <a:pt x="21" y="31"/>
                    </a:lnTo>
                    <a:lnTo>
                      <a:pt x="32" y="0"/>
                    </a:lnTo>
                    <a:lnTo>
                      <a:pt x="38" y="5"/>
                    </a:lnTo>
                    <a:lnTo>
                      <a:pt x="28" y="36"/>
                    </a:lnTo>
                    <a:lnTo>
                      <a:pt x="18" y="67"/>
                    </a:lnTo>
                    <a:lnTo>
                      <a:pt x="9" y="131"/>
                    </a:lnTo>
                    <a:lnTo>
                      <a:pt x="7" y="198"/>
                    </a:lnTo>
                    <a:lnTo>
                      <a:pt x="9" y="263"/>
                    </a:lnTo>
                    <a:lnTo>
                      <a:pt x="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10" name="Freeform 226"/>
              <p:cNvSpPr>
                <a:spLocks/>
              </p:cNvSpPr>
              <p:nvPr/>
            </p:nvSpPr>
            <p:spPr bwMode="auto">
              <a:xfrm>
                <a:off x="2423" y="150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11" name="Freeform 227"/>
              <p:cNvSpPr>
                <a:spLocks/>
              </p:cNvSpPr>
              <p:nvPr/>
            </p:nvSpPr>
            <p:spPr bwMode="auto">
              <a:xfrm>
                <a:off x="2438" y="1345"/>
                <a:ext cx="17" cy="34"/>
              </a:xfrm>
              <a:custGeom>
                <a:avLst/>
                <a:gdLst>
                  <a:gd name="T0" fmla="*/ 0 w 36"/>
                  <a:gd name="T1" fmla="*/ 63 h 68"/>
                  <a:gd name="T2" fmla="*/ 6 w 36"/>
                  <a:gd name="T3" fmla="*/ 68 h 68"/>
                  <a:gd name="T4" fmla="*/ 36 w 36"/>
                  <a:gd name="T5" fmla="*/ 5 h 68"/>
                  <a:gd name="T6" fmla="*/ 30 w 36"/>
                  <a:gd name="T7" fmla="*/ 0 h 68"/>
                  <a:gd name="T8" fmla="*/ 0 w 36"/>
                  <a:gd name="T9" fmla="*/ 63 h 68"/>
                </a:gdLst>
                <a:ahLst/>
                <a:cxnLst>
                  <a:cxn ang="0">
                    <a:pos x="T0" y="T1"/>
                  </a:cxn>
                  <a:cxn ang="0">
                    <a:pos x="T2" y="T3"/>
                  </a:cxn>
                  <a:cxn ang="0">
                    <a:pos x="T4" y="T5"/>
                  </a:cxn>
                  <a:cxn ang="0">
                    <a:pos x="T6" y="T7"/>
                  </a:cxn>
                  <a:cxn ang="0">
                    <a:pos x="T8" y="T9"/>
                  </a:cxn>
                </a:cxnLst>
                <a:rect l="0" t="0" r="r" b="b"/>
                <a:pathLst>
                  <a:path w="36" h="68">
                    <a:moveTo>
                      <a:pt x="0" y="63"/>
                    </a:moveTo>
                    <a:lnTo>
                      <a:pt x="6" y="68"/>
                    </a:lnTo>
                    <a:lnTo>
                      <a:pt x="36" y="5"/>
                    </a:lnTo>
                    <a:lnTo>
                      <a:pt x="30" y="0"/>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12" name="Freeform 228"/>
              <p:cNvSpPr>
                <a:spLocks/>
              </p:cNvSpPr>
              <p:nvPr/>
            </p:nvSpPr>
            <p:spPr bwMode="auto">
              <a:xfrm>
                <a:off x="2438" y="1377"/>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13" name="Rectangle 229"/>
              <p:cNvSpPr>
                <a:spLocks noChangeArrowheads="1"/>
              </p:cNvSpPr>
              <p:nvPr/>
            </p:nvSpPr>
            <p:spPr bwMode="auto">
              <a:xfrm>
                <a:off x="2452" y="1345"/>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5014" name="Freeform 230"/>
              <p:cNvSpPr>
                <a:spLocks/>
              </p:cNvSpPr>
              <p:nvPr/>
            </p:nvSpPr>
            <p:spPr bwMode="auto">
              <a:xfrm>
                <a:off x="2452" y="1345"/>
                <a:ext cx="4" cy="2"/>
              </a:xfrm>
              <a:custGeom>
                <a:avLst/>
                <a:gdLst>
                  <a:gd name="T0" fmla="*/ 6 w 7"/>
                  <a:gd name="T1" fmla="*/ 5 h 5"/>
                  <a:gd name="T2" fmla="*/ 7 w 7"/>
                  <a:gd name="T3" fmla="*/ 1 h 5"/>
                  <a:gd name="T4" fmla="*/ 0 w 7"/>
                  <a:gd name="T5" fmla="*/ 1 h 5"/>
                  <a:gd name="T6" fmla="*/ 0 w 7"/>
                  <a:gd name="T7" fmla="*/ 0 h 5"/>
                  <a:gd name="T8" fmla="*/ 6 w 7"/>
                  <a:gd name="T9" fmla="*/ 5 h 5"/>
                </a:gdLst>
                <a:ahLst/>
                <a:cxnLst>
                  <a:cxn ang="0">
                    <a:pos x="T0" y="T1"/>
                  </a:cxn>
                  <a:cxn ang="0">
                    <a:pos x="T2" y="T3"/>
                  </a:cxn>
                  <a:cxn ang="0">
                    <a:pos x="T4" y="T5"/>
                  </a:cxn>
                  <a:cxn ang="0">
                    <a:pos x="T6" y="T7"/>
                  </a:cxn>
                  <a:cxn ang="0">
                    <a:pos x="T8" y="T9"/>
                  </a:cxn>
                </a:cxnLst>
                <a:rect l="0" t="0" r="r" b="b"/>
                <a:pathLst>
                  <a:path w="7" h="5">
                    <a:moveTo>
                      <a:pt x="6" y="5"/>
                    </a:moveTo>
                    <a:lnTo>
                      <a:pt x="7" y="1"/>
                    </a:lnTo>
                    <a:lnTo>
                      <a:pt x="0" y="1"/>
                    </a:ln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15" name="Freeform 231"/>
              <p:cNvSpPr>
                <a:spLocks/>
              </p:cNvSpPr>
              <p:nvPr/>
            </p:nvSpPr>
            <p:spPr bwMode="auto">
              <a:xfrm>
                <a:off x="2570" y="1060"/>
                <a:ext cx="5" cy="66"/>
              </a:xfrm>
              <a:custGeom>
                <a:avLst/>
                <a:gdLst>
                  <a:gd name="T0" fmla="*/ 9 w 9"/>
                  <a:gd name="T1" fmla="*/ 0 h 132"/>
                  <a:gd name="T2" fmla="*/ 8 w 9"/>
                  <a:gd name="T3" fmla="*/ 45 h 132"/>
                  <a:gd name="T4" fmla="*/ 6 w 9"/>
                  <a:gd name="T5" fmla="*/ 78 h 132"/>
                  <a:gd name="T6" fmla="*/ 8 w 9"/>
                  <a:gd name="T7" fmla="*/ 105 h 132"/>
                  <a:gd name="T8" fmla="*/ 9 w 9"/>
                  <a:gd name="T9" fmla="*/ 132 h 132"/>
                  <a:gd name="T10" fmla="*/ 1 w 9"/>
                  <a:gd name="T11" fmla="*/ 132 h 132"/>
                  <a:gd name="T12" fmla="*/ 0 w 9"/>
                  <a:gd name="T13" fmla="*/ 105 h 132"/>
                  <a:gd name="T14" fmla="*/ 0 w 9"/>
                  <a:gd name="T15" fmla="*/ 78 h 132"/>
                  <a:gd name="T16" fmla="*/ 0 w 9"/>
                  <a:gd name="T17" fmla="*/ 45 h 132"/>
                  <a:gd name="T18" fmla="*/ 3 w 9"/>
                  <a:gd name="T19" fmla="*/ 0 h 132"/>
                  <a:gd name="T20" fmla="*/ 9 w 9"/>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2">
                    <a:moveTo>
                      <a:pt x="9" y="0"/>
                    </a:moveTo>
                    <a:lnTo>
                      <a:pt x="8" y="45"/>
                    </a:lnTo>
                    <a:lnTo>
                      <a:pt x="6" y="78"/>
                    </a:lnTo>
                    <a:lnTo>
                      <a:pt x="8" y="105"/>
                    </a:lnTo>
                    <a:lnTo>
                      <a:pt x="9" y="132"/>
                    </a:lnTo>
                    <a:lnTo>
                      <a:pt x="1" y="132"/>
                    </a:lnTo>
                    <a:lnTo>
                      <a:pt x="0" y="105"/>
                    </a:lnTo>
                    <a:lnTo>
                      <a:pt x="0" y="78"/>
                    </a:lnTo>
                    <a:lnTo>
                      <a:pt x="0" y="45"/>
                    </a:lnTo>
                    <a:lnTo>
                      <a:pt x="3"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16" name="Oval 232"/>
              <p:cNvSpPr>
                <a:spLocks noChangeArrowheads="1"/>
              </p:cNvSpPr>
              <p:nvPr/>
            </p:nvSpPr>
            <p:spPr bwMode="auto">
              <a:xfrm>
                <a:off x="2571" y="1123"/>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17" name="Oval 233"/>
              <p:cNvSpPr>
                <a:spLocks noChangeArrowheads="1"/>
              </p:cNvSpPr>
              <p:nvPr/>
            </p:nvSpPr>
            <p:spPr bwMode="auto">
              <a:xfrm>
                <a:off x="2571" y="1059"/>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18" name="Freeform 234"/>
              <p:cNvSpPr>
                <a:spLocks/>
              </p:cNvSpPr>
              <p:nvPr/>
            </p:nvSpPr>
            <p:spPr bwMode="auto">
              <a:xfrm>
                <a:off x="2487" y="1269"/>
                <a:ext cx="57" cy="34"/>
              </a:xfrm>
              <a:custGeom>
                <a:avLst/>
                <a:gdLst>
                  <a:gd name="T0" fmla="*/ 0 w 113"/>
                  <a:gd name="T1" fmla="*/ 61 h 66"/>
                  <a:gd name="T2" fmla="*/ 11 w 113"/>
                  <a:gd name="T3" fmla="*/ 49 h 66"/>
                  <a:gd name="T4" fmla="*/ 17 w 113"/>
                  <a:gd name="T5" fmla="*/ 43 h 66"/>
                  <a:gd name="T6" fmla="*/ 23 w 113"/>
                  <a:gd name="T7" fmla="*/ 38 h 66"/>
                  <a:gd name="T8" fmla="*/ 36 w 113"/>
                  <a:gd name="T9" fmla="*/ 29 h 66"/>
                  <a:gd name="T10" fmla="*/ 50 w 113"/>
                  <a:gd name="T11" fmla="*/ 20 h 66"/>
                  <a:gd name="T12" fmla="*/ 65 w 113"/>
                  <a:gd name="T13" fmla="*/ 14 h 66"/>
                  <a:gd name="T14" fmla="*/ 81 w 113"/>
                  <a:gd name="T15" fmla="*/ 7 h 66"/>
                  <a:gd name="T16" fmla="*/ 96 w 113"/>
                  <a:gd name="T17" fmla="*/ 3 h 66"/>
                  <a:gd name="T18" fmla="*/ 110 w 113"/>
                  <a:gd name="T19" fmla="*/ 0 h 66"/>
                  <a:gd name="T20" fmla="*/ 113 w 113"/>
                  <a:gd name="T21" fmla="*/ 6 h 66"/>
                  <a:gd name="T22" fmla="*/ 98 w 113"/>
                  <a:gd name="T23" fmla="*/ 9 h 66"/>
                  <a:gd name="T24" fmla="*/ 82 w 113"/>
                  <a:gd name="T25" fmla="*/ 15 h 66"/>
                  <a:gd name="T26" fmla="*/ 68 w 113"/>
                  <a:gd name="T27" fmla="*/ 20 h 66"/>
                  <a:gd name="T28" fmla="*/ 53 w 113"/>
                  <a:gd name="T29" fmla="*/ 26 h 66"/>
                  <a:gd name="T30" fmla="*/ 40 w 113"/>
                  <a:gd name="T31" fmla="*/ 35 h 66"/>
                  <a:gd name="T32" fmla="*/ 27 w 113"/>
                  <a:gd name="T33" fmla="*/ 43 h 66"/>
                  <a:gd name="T34" fmla="*/ 22 w 113"/>
                  <a:gd name="T35" fmla="*/ 49 h 66"/>
                  <a:gd name="T36" fmla="*/ 16 w 113"/>
                  <a:gd name="T37" fmla="*/ 54 h 66"/>
                  <a:gd name="T38" fmla="*/ 6 w 113"/>
                  <a:gd name="T39" fmla="*/ 66 h 66"/>
                  <a:gd name="T40" fmla="*/ 0 w 113"/>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66">
                    <a:moveTo>
                      <a:pt x="0" y="61"/>
                    </a:moveTo>
                    <a:lnTo>
                      <a:pt x="11" y="49"/>
                    </a:lnTo>
                    <a:lnTo>
                      <a:pt x="17" y="43"/>
                    </a:lnTo>
                    <a:lnTo>
                      <a:pt x="23" y="38"/>
                    </a:lnTo>
                    <a:lnTo>
                      <a:pt x="36" y="29"/>
                    </a:lnTo>
                    <a:lnTo>
                      <a:pt x="50" y="20"/>
                    </a:lnTo>
                    <a:lnTo>
                      <a:pt x="65" y="14"/>
                    </a:lnTo>
                    <a:lnTo>
                      <a:pt x="81" y="7"/>
                    </a:lnTo>
                    <a:lnTo>
                      <a:pt x="96" y="3"/>
                    </a:lnTo>
                    <a:lnTo>
                      <a:pt x="110" y="0"/>
                    </a:lnTo>
                    <a:lnTo>
                      <a:pt x="113" y="6"/>
                    </a:lnTo>
                    <a:lnTo>
                      <a:pt x="98" y="9"/>
                    </a:lnTo>
                    <a:lnTo>
                      <a:pt x="82" y="15"/>
                    </a:lnTo>
                    <a:lnTo>
                      <a:pt x="68" y="20"/>
                    </a:lnTo>
                    <a:lnTo>
                      <a:pt x="53" y="26"/>
                    </a:lnTo>
                    <a:lnTo>
                      <a:pt x="40" y="35"/>
                    </a:lnTo>
                    <a:lnTo>
                      <a:pt x="27" y="43"/>
                    </a:lnTo>
                    <a:lnTo>
                      <a:pt x="22" y="49"/>
                    </a:lnTo>
                    <a:lnTo>
                      <a:pt x="16" y="54"/>
                    </a:lnTo>
                    <a:lnTo>
                      <a:pt x="6" y="66"/>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19" name="Oval 235"/>
              <p:cNvSpPr>
                <a:spLocks noChangeArrowheads="1"/>
              </p:cNvSpPr>
              <p:nvPr/>
            </p:nvSpPr>
            <p:spPr bwMode="auto">
              <a:xfrm>
                <a:off x="2541" y="1269"/>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20" name="Oval 236"/>
              <p:cNvSpPr>
                <a:spLocks noChangeArrowheads="1"/>
              </p:cNvSpPr>
              <p:nvPr/>
            </p:nvSpPr>
            <p:spPr bwMode="auto">
              <a:xfrm>
                <a:off x="2487" y="1299"/>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21" name="Freeform 237"/>
              <p:cNvSpPr>
                <a:spLocks/>
              </p:cNvSpPr>
              <p:nvPr/>
            </p:nvSpPr>
            <p:spPr bwMode="auto">
              <a:xfrm>
                <a:off x="2510" y="1030"/>
                <a:ext cx="58" cy="12"/>
              </a:xfrm>
              <a:custGeom>
                <a:avLst/>
                <a:gdLst>
                  <a:gd name="T0" fmla="*/ 34 w 114"/>
                  <a:gd name="T1" fmla="*/ 5 h 23"/>
                  <a:gd name="T2" fmla="*/ 24 w 114"/>
                  <a:gd name="T3" fmla="*/ 8 h 23"/>
                  <a:gd name="T4" fmla="*/ 17 w 114"/>
                  <a:gd name="T5" fmla="*/ 11 h 23"/>
                  <a:gd name="T6" fmla="*/ 0 w 114"/>
                  <a:gd name="T7" fmla="*/ 17 h 23"/>
                  <a:gd name="T8" fmla="*/ 14 w 114"/>
                  <a:gd name="T9" fmla="*/ 19 h 23"/>
                  <a:gd name="T10" fmla="*/ 28 w 114"/>
                  <a:gd name="T11" fmla="*/ 22 h 23"/>
                  <a:gd name="T12" fmla="*/ 43 w 114"/>
                  <a:gd name="T13" fmla="*/ 23 h 23"/>
                  <a:gd name="T14" fmla="*/ 58 w 114"/>
                  <a:gd name="T15" fmla="*/ 22 h 23"/>
                  <a:gd name="T16" fmla="*/ 66 w 114"/>
                  <a:gd name="T17" fmla="*/ 22 h 23"/>
                  <a:gd name="T18" fmla="*/ 74 w 114"/>
                  <a:gd name="T19" fmla="*/ 20 h 23"/>
                  <a:gd name="T20" fmla="*/ 88 w 114"/>
                  <a:gd name="T21" fmla="*/ 17 h 23"/>
                  <a:gd name="T22" fmla="*/ 96 w 114"/>
                  <a:gd name="T23" fmla="*/ 14 h 23"/>
                  <a:gd name="T24" fmla="*/ 102 w 114"/>
                  <a:gd name="T25" fmla="*/ 11 h 23"/>
                  <a:gd name="T26" fmla="*/ 108 w 114"/>
                  <a:gd name="T27" fmla="*/ 8 h 23"/>
                  <a:gd name="T28" fmla="*/ 114 w 114"/>
                  <a:gd name="T29" fmla="*/ 3 h 23"/>
                  <a:gd name="T30" fmla="*/ 111 w 114"/>
                  <a:gd name="T31" fmla="*/ 2 h 23"/>
                  <a:gd name="T32" fmla="*/ 105 w 114"/>
                  <a:gd name="T33" fmla="*/ 0 h 23"/>
                  <a:gd name="T34" fmla="*/ 89 w 114"/>
                  <a:gd name="T35" fmla="*/ 0 h 23"/>
                  <a:gd name="T36" fmla="*/ 71 w 114"/>
                  <a:gd name="T37" fmla="*/ 0 h 23"/>
                  <a:gd name="T38" fmla="*/ 51 w 114"/>
                  <a:gd name="T39" fmla="*/ 3 h 23"/>
                  <a:gd name="T40" fmla="*/ 34 w 114"/>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23">
                    <a:moveTo>
                      <a:pt x="34" y="5"/>
                    </a:moveTo>
                    <a:lnTo>
                      <a:pt x="24" y="8"/>
                    </a:lnTo>
                    <a:lnTo>
                      <a:pt x="17" y="11"/>
                    </a:lnTo>
                    <a:lnTo>
                      <a:pt x="0" y="17"/>
                    </a:lnTo>
                    <a:lnTo>
                      <a:pt x="14" y="19"/>
                    </a:lnTo>
                    <a:lnTo>
                      <a:pt x="28" y="22"/>
                    </a:lnTo>
                    <a:lnTo>
                      <a:pt x="43" y="23"/>
                    </a:lnTo>
                    <a:lnTo>
                      <a:pt x="58" y="22"/>
                    </a:lnTo>
                    <a:lnTo>
                      <a:pt x="66" y="22"/>
                    </a:lnTo>
                    <a:lnTo>
                      <a:pt x="74" y="20"/>
                    </a:lnTo>
                    <a:lnTo>
                      <a:pt x="88" y="17"/>
                    </a:lnTo>
                    <a:lnTo>
                      <a:pt x="96" y="14"/>
                    </a:lnTo>
                    <a:lnTo>
                      <a:pt x="102" y="11"/>
                    </a:lnTo>
                    <a:lnTo>
                      <a:pt x="108" y="8"/>
                    </a:lnTo>
                    <a:lnTo>
                      <a:pt x="114" y="3"/>
                    </a:lnTo>
                    <a:lnTo>
                      <a:pt x="111" y="2"/>
                    </a:lnTo>
                    <a:lnTo>
                      <a:pt x="105" y="0"/>
                    </a:lnTo>
                    <a:lnTo>
                      <a:pt x="89" y="0"/>
                    </a:lnTo>
                    <a:lnTo>
                      <a:pt x="71" y="0"/>
                    </a:lnTo>
                    <a:lnTo>
                      <a:pt x="51" y="3"/>
                    </a:lnTo>
                    <a:lnTo>
                      <a:pt x="34"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22" name="Freeform 238"/>
              <p:cNvSpPr>
                <a:spLocks/>
              </p:cNvSpPr>
              <p:nvPr/>
            </p:nvSpPr>
            <p:spPr bwMode="auto">
              <a:xfrm>
                <a:off x="2510" y="1030"/>
                <a:ext cx="58" cy="12"/>
              </a:xfrm>
              <a:custGeom>
                <a:avLst/>
                <a:gdLst>
                  <a:gd name="T0" fmla="*/ 34 w 114"/>
                  <a:gd name="T1" fmla="*/ 5 h 23"/>
                  <a:gd name="T2" fmla="*/ 24 w 114"/>
                  <a:gd name="T3" fmla="*/ 8 h 23"/>
                  <a:gd name="T4" fmla="*/ 17 w 114"/>
                  <a:gd name="T5" fmla="*/ 11 h 23"/>
                  <a:gd name="T6" fmla="*/ 0 w 114"/>
                  <a:gd name="T7" fmla="*/ 17 h 23"/>
                  <a:gd name="T8" fmla="*/ 14 w 114"/>
                  <a:gd name="T9" fmla="*/ 19 h 23"/>
                  <a:gd name="T10" fmla="*/ 28 w 114"/>
                  <a:gd name="T11" fmla="*/ 22 h 23"/>
                  <a:gd name="T12" fmla="*/ 43 w 114"/>
                  <a:gd name="T13" fmla="*/ 23 h 23"/>
                  <a:gd name="T14" fmla="*/ 58 w 114"/>
                  <a:gd name="T15" fmla="*/ 22 h 23"/>
                  <a:gd name="T16" fmla="*/ 66 w 114"/>
                  <a:gd name="T17" fmla="*/ 22 h 23"/>
                  <a:gd name="T18" fmla="*/ 74 w 114"/>
                  <a:gd name="T19" fmla="*/ 20 h 23"/>
                  <a:gd name="T20" fmla="*/ 88 w 114"/>
                  <a:gd name="T21" fmla="*/ 17 h 23"/>
                  <a:gd name="T22" fmla="*/ 96 w 114"/>
                  <a:gd name="T23" fmla="*/ 14 h 23"/>
                  <a:gd name="T24" fmla="*/ 102 w 114"/>
                  <a:gd name="T25" fmla="*/ 11 h 23"/>
                  <a:gd name="T26" fmla="*/ 108 w 114"/>
                  <a:gd name="T27" fmla="*/ 8 h 23"/>
                  <a:gd name="T28" fmla="*/ 114 w 114"/>
                  <a:gd name="T29" fmla="*/ 3 h 23"/>
                  <a:gd name="T30" fmla="*/ 111 w 114"/>
                  <a:gd name="T31" fmla="*/ 2 h 23"/>
                  <a:gd name="T32" fmla="*/ 105 w 114"/>
                  <a:gd name="T33" fmla="*/ 0 h 23"/>
                  <a:gd name="T34" fmla="*/ 89 w 114"/>
                  <a:gd name="T35" fmla="*/ 0 h 23"/>
                  <a:gd name="T36" fmla="*/ 71 w 114"/>
                  <a:gd name="T37" fmla="*/ 0 h 23"/>
                  <a:gd name="T38" fmla="*/ 51 w 114"/>
                  <a:gd name="T39" fmla="*/ 3 h 23"/>
                  <a:gd name="T40" fmla="*/ 34 w 114"/>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23">
                    <a:moveTo>
                      <a:pt x="34" y="5"/>
                    </a:moveTo>
                    <a:lnTo>
                      <a:pt x="24" y="8"/>
                    </a:lnTo>
                    <a:lnTo>
                      <a:pt x="17" y="11"/>
                    </a:lnTo>
                    <a:lnTo>
                      <a:pt x="0" y="17"/>
                    </a:lnTo>
                    <a:lnTo>
                      <a:pt x="14" y="19"/>
                    </a:lnTo>
                    <a:lnTo>
                      <a:pt x="28" y="22"/>
                    </a:lnTo>
                    <a:lnTo>
                      <a:pt x="43" y="23"/>
                    </a:lnTo>
                    <a:lnTo>
                      <a:pt x="58" y="22"/>
                    </a:lnTo>
                    <a:lnTo>
                      <a:pt x="66" y="22"/>
                    </a:lnTo>
                    <a:lnTo>
                      <a:pt x="74" y="20"/>
                    </a:lnTo>
                    <a:lnTo>
                      <a:pt x="88" y="17"/>
                    </a:lnTo>
                    <a:lnTo>
                      <a:pt x="96" y="14"/>
                    </a:lnTo>
                    <a:lnTo>
                      <a:pt x="102" y="11"/>
                    </a:lnTo>
                    <a:lnTo>
                      <a:pt x="108" y="8"/>
                    </a:lnTo>
                    <a:lnTo>
                      <a:pt x="114" y="3"/>
                    </a:lnTo>
                    <a:lnTo>
                      <a:pt x="111" y="2"/>
                    </a:lnTo>
                    <a:lnTo>
                      <a:pt x="105" y="0"/>
                    </a:lnTo>
                    <a:lnTo>
                      <a:pt x="89" y="0"/>
                    </a:lnTo>
                    <a:lnTo>
                      <a:pt x="71" y="0"/>
                    </a:lnTo>
                    <a:lnTo>
                      <a:pt x="51" y="3"/>
                    </a:lnTo>
                    <a:lnTo>
                      <a:pt x="34" y="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5023" name="Freeform 239"/>
              <p:cNvSpPr>
                <a:spLocks/>
              </p:cNvSpPr>
              <p:nvPr/>
            </p:nvSpPr>
            <p:spPr bwMode="auto">
              <a:xfrm>
                <a:off x="2635" y="1394"/>
                <a:ext cx="26" cy="82"/>
              </a:xfrm>
              <a:custGeom>
                <a:avLst/>
                <a:gdLst>
                  <a:gd name="T0" fmla="*/ 46 w 52"/>
                  <a:gd name="T1" fmla="*/ 165 h 165"/>
                  <a:gd name="T2" fmla="*/ 42 w 52"/>
                  <a:gd name="T3" fmla="*/ 145 h 165"/>
                  <a:gd name="T4" fmla="*/ 37 w 52"/>
                  <a:gd name="T5" fmla="*/ 124 h 165"/>
                  <a:gd name="T6" fmla="*/ 29 w 52"/>
                  <a:gd name="T7" fmla="*/ 82 h 165"/>
                  <a:gd name="T8" fmla="*/ 23 w 52"/>
                  <a:gd name="T9" fmla="*/ 62 h 165"/>
                  <a:gd name="T10" fmla="*/ 18 w 52"/>
                  <a:gd name="T11" fmla="*/ 42 h 165"/>
                  <a:gd name="T12" fmla="*/ 9 w 52"/>
                  <a:gd name="T13" fmla="*/ 23 h 165"/>
                  <a:gd name="T14" fmla="*/ 0 w 52"/>
                  <a:gd name="T15" fmla="*/ 3 h 165"/>
                  <a:gd name="T16" fmla="*/ 6 w 52"/>
                  <a:gd name="T17" fmla="*/ 0 h 165"/>
                  <a:gd name="T18" fmla="*/ 15 w 52"/>
                  <a:gd name="T19" fmla="*/ 20 h 165"/>
                  <a:gd name="T20" fmla="*/ 25 w 52"/>
                  <a:gd name="T21" fmla="*/ 40 h 165"/>
                  <a:gd name="T22" fmla="*/ 31 w 52"/>
                  <a:gd name="T23" fmla="*/ 60 h 165"/>
                  <a:gd name="T24" fmla="*/ 35 w 52"/>
                  <a:gd name="T25" fmla="*/ 80 h 165"/>
                  <a:gd name="T26" fmla="*/ 45 w 52"/>
                  <a:gd name="T27" fmla="*/ 122 h 165"/>
                  <a:gd name="T28" fmla="*/ 48 w 52"/>
                  <a:gd name="T29" fmla="*/ 144 h 165"/>
                  <a:gd name="T30" fmla="*/ 52 w 52"/>
                  <a:gd name="T31" fmla="*/ 164 h 165"/>
                  <a:gd name="T32" fmla="*/ 46 w 52"/>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65">
                    <a:moveTo>
                      <a:pt x="46" y="165"/>
                    </a:moveTo>
                    <a:lnTo>
                      <a:pt x="42" y="145"/>
                    </a:lnTo>
                    <a:lnTo>
                      <a:pt x="37" y="124"/>
                    </a:lnTo>
                    <a:lnTo>
                      <a:pt x="29" y="82"/>
                    </a:lnTo>
                    <a:lnTo>
                      <a:pt x="23" y="62"/>
                    </a:lnTo>
                    <a:lnTo>
                      <a:pt x="18" y="42"/>
                    </a:lnTo>
                    <a:lnTo>
                      <a:pt x="9" y="23"/>
                    </a:lnTo>
                    <a:lnTo>
                      <a:pt x="0" y="3"/>
                    </a:lnTo>
                    <a:lnTo>
                      <a:pt x="6" y="0"/>
                    </a:lnTo>
                    <a:lnTo>
                      <a:pt x="15" y="20"/>
                    </a:lnTo>
                    <a:lnTo>
                      <a:pt x="25" y="40"/>
                    </a:lnTo>
                    <a:lnTo>
                      <a:pt x="31" y="60"/>
                    </a:lnTo>
                    <a:lnTo>
                      <a:pt x="35" y="80"/>
                    </a:lnTo>
                    <a:lnTo>
                      <a:pt x="45" y="122"/>
                    </a:lnTo>
                    <a:lnTo>
                      <a:pt x="48" y="144"/>
                    </a:lnTo>
                    <a:lnTo>
                      <a:pt x="52" y="164"/>
                    </a:lnTo>
                    <a:lnTo>
                      <a:pt x="46"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24" name="Oval 240"/>
              <p:cNvSpPr>
                <a:spLocks noChangeArrowheads="1"/>
              </p:cNvSpPr>
              <p:nvPr/>
            </p:nvSpPr>
            <p:spPr bwMode="auto">
              <a:xfrm>
                <a:off x="2635" y="1393"/>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25" name="Oval 241"/>
              <p:cNvSpPr>
                <a:spLocks noChangeArrowheads="1"/>
              </p:cNvSpPr>
              <p:nvPr/>
            </p:nvSpPr>
            <p:spPr bwMode="auto">
              <a:xfrm>
                <a:off x="2658" y="1474"/>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26" name="Freeform 242"/>
              <p:cNvSpPr>
                <a:spLocks/>
              </p:cNvSpPr>
              <p:nvPr/>
            </p:nvSpPr>
            <p:spPr bwMode="auto">
              <a:xfrm>
                <a:off x="2590" y="1030"/>
                <a:ext cx="56" cy="28"/>
              </a:xfrm>
              <a:custGeom>
                <a:avLst/>
                <a:gdLst>
                  <a:gd name="T0" fmla="*/ 0 w 112"/>
                  <a:gd name="T1" fmla="*/ 0 h 56"/>
                  <a:gd name="T2" fmla="*/ 12 w 112"/>
                  <a:gd name="T3" fmla="*/ 11 h 56"/>
                  <a:gd name="T4" fmla="*/ 26 w 112"/>
                  <a:gd name="T5" fmla="*/ 20 h 56"/>
                  <a:gd name="T6" fmla="*/ 40 w 112"/>
                  <a:gd name="T7" fmla="*/ 28 h 56"/>
                  <a:gd name="T8" fmla="*/ 53 w 112"/>
                  <a:gd name="T9" fmla="*/ 36 h 56"/>
                  <a:gd name="T10" fmla="*/ 67 w 112"/>
                  <a:gd name="T11" fmla="*/ 42 h 56"/>
                  <a:gd name="T12" fmla="*/ 82 w 112"/>
                  <a:gd name="T13" fmla="*/ 46 h 56"/>
                  <a:gd name="T14" fmla="*/ 96 w 112"/>
                  <a:gd name="T15" fmla="*/ 51 h 56"/>
                  <a:gd name="T16" fmla="*/ 112 w 112"/>
                  <a:gd name="T17" fmla="*/ 56 h 56"/>
                  <a:gd name="T18" fmla="*/ 110 w 112"/>
                  <a:gd name="T19" fmla="*/ 54 h 56"/>
                  <a:gd name="T20" fmla="*/ 107 w 112"/>
                  <a:gd name="T21" fmla="*/ 51 h 56"/>
                  <a:gd name="T22" fmla="*/ 98 w 112"/>
                  <a:gd name="T23" fmla="*/ 43 h 56"/>
                  <a:gd name="T24" fmla="*/ 84 w 112"/>
                  <a:gd name="T25" fmla="*/ 34 h 56"/>
                  <a:gd name="T26" fmla="*/ 68 w 112"/>
                  <a:gd name="T27" fmla="*/ 23 h 56"/>
                  <a:gd name="T28" fmla="*/ 50 w 112"/>
                  <a:gd name="T29" fmla="*/ 16 h 56"/>
                  <a:gd name="T30" fmla="*/ 31 w 112"/>
                  <a:gd name="T31" fmla="*/ 8 h 56"/>
                  <a:gd name="T32" fmla="*/ 22 w 112"/>
                  <a:gd name="T33" fmla="*/ 5 h 56"/>
                  <a:gd name="T34" fmla="*/ 14 w 112"/>
                  <a:gd name="T35" fmla="*/ 2 h 56"/>
                  <a:gd name="T36" fmla="*/ 6 w 112"/>
                  <a:gd name="T37" fmla="*/ 2 h 56"/>
                  <a:gd name="T38" fmla="*/ 0 w 112"/>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56">
                    <a:moveTo>
                      <a:pt x="0" y="0"/>
                    </a:moveTo>
                    <a:lnTo>
                      <a:pt x="12" y="11"/>
                    </a:lnTo>
                    <a:lnTo>
                      <a:pt x="26" y="20"/>
                    </a:lnTo>
                    <a:lnTo>
                      <a:pt x="40" y="28"/>
                    </a:lnTo>
                    <a:lnTo>
                      <a:pt x="53" y="36"/>
                    </a:lnTo>
                    <a:lnTo>
                      <a:pt x="67" y="42"/>
                    </a:lnTo>
                    <a:lnTo>
                      <a:pt x="82" y="46"/>
                    </a:lnTo>
                    <a:lnTo>
                      <a:pt x="96" y="51"/>
                    </a:lnTo>
                    <a:lnTo>
                      <a:pt x="112" y="56"/>
                    </a:lnTo>
                    <a:lnTo>
                      <a:pt x="110" y="54"/>
                    </a:lnTo>
                    <a:lnTo>
                      <a:pt x="107" y="51"/>
                    </a:lnTo>
                    <a:lnTo>
                      <a:pt x="98" y="43"/>
                    </a:lnTo>
                    <a:lnTo>
                      <a:pt x="84" y="34"/>
                    </a:lnTo>
                    <a:lnTo>
                      <a:pt x="68" y="23"/>
                    </a:lnTo>
                    <a:lnTo>
                      <a:pt x="50" y="16"/>
                    </a:lnTo>
                    <a:lnTo>
                      <a:pt x="31" y="8"/>
                    </a:lnTo>
                    <a:lnTo>
                      <a:pt x="22" y="5"/>
                    </a:lnTo>
                    <a:lnTo>
                      <a:pt x="14" y="2"/>
                    </a:lnTo>
                    <a:lnTo>
                      <a:pt x="6" y="2"/>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27" name="Freeform 243"/>
              <p:cNvSpPr>
                <a:spLocks/>
              </p:cNvSpPr>
              <p:nvPr/>
            </p:nvSpPr>
            <p:spPr bwMode="auto">
              <a:xfrm>
                <a:off x="2590" y="1030"/>
                <a:ext cx="56" cy="28"/>
              </a:xfrm>
              <a:custGeom>
                <a:avLst/>
                <a:gdLst>
                  <a:gd name="T0" fmla="*/ 0 w 112"/>
                  <a:gd name="T1" fmla="*/ 0 h 56"/>
                  <a:gd name="T2" fmla="*/ 12 w 112"/>
                  <a:gd name="T3" fmla="*/ 11 h 56"/>
                  <a:gd name="T4" fmla="*/ 26 w 112"/>
                  <a:gd name="T5" fmla="*/ 20 h 56"/>
                  <a:gd name="T6" fmla="*/ 40 w 112"/>
                  <a:gd name="T7" fmla="*/ 28 h 56"/>
                  <a:gd name="T8" fmla="*/ 53 w 112"/>
                  <a:gd name="T9" fmla="*/ 36 h 56"/>
                  <a:gd name="T10" fmla="*/ 67 w 112"/>
                  <a:gd name="T11" fmla="*/ 42 h 56"/>
                  <a:gd name="T12" fmla="*/ 82 w 112"/>
                  <a:gd name="T13" fmla="*/ 46 h 56"/>
                  <a:gd name="T14" fmla="*/ 96 w 112"/>
                  <a:gd name="T15" fmla="*/ 51 h 56"/>
                  <a:gd name="T16" fmla="*/ 112 w 112"/>
                  <a:gd name="T17" fmla="*/ 56 h 56"/>
                  <a:gd name="T18" fmla="*/ 110 w 112"/>
                  <a:gd name="T19" fmla="*/ 54 h 56"/>
                  <a:gd name="T20" fmla="*/ 107 w 112"/>
                  <a:gd name="T21" fmla="*/ 51 h 56"/>
                  <a:gd name="T22" fmla="*/ 98 w 112"/>
                  <a:gd name="T23" fmla="*/ 43 h 56"/>
                  <a:gd name="T24" fmla="*/ 84 w 112"/>
                  <a:gd name="T25" fmla="*/ 34 h 56"/>
                  <a:gd name="T26" fmla="*/ 68 w 112"/>
                  <a:gd name="T27" fmla="*/ 23 h 56"/>
                  <a:gd name="T28" fmla="*/ 50 w 112"/>
                  <a:gd name="T29" fmla="*/ 16 h 56"/>
                  <a:gd name="T30" fmla="*/ 31 w 112"/>
                  <a:gd name="T31" fmla="*/ 8 h 56"/>
                  <a:gd name="T32" fmla="*/ 22 w 112"/>
                  <a:gd name="T33" fmla="*/ 5 h 56"/>
                  <a:gd name="T34" fmla="*/ 14 w 112"/>
                  <a:gd name="T35" fmla="*/ 2 h 56"/>
                  <a:gd name="T36" fmla="*/ 6 w 112"/>
                  <a:gd name="T37" fmla="*/ 2 h 56"/>
                  <a:gd name="T38" fmla="*/ 0 w 112"/>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56">
                    <a:moveTo>
                      <a:pt x="0" y="0"/>
                    </a:moveTo>
                    <a:lnTo>
                      <a:pt x="12" y="11"/>
                    </a:lnTo>
                    <a:lnTo>
                      <a:pt x="26" y="20"/>
                    </a:lnTo>
                    <a:lnTo>
                      <a:pt x="40" y="28"/>
                    </a:lnTo>
                    <a:lnTo>
                      <a:pt x="53" y="36"/>
                    </a:lnTo>
                    <a:lnTo>
                      <a:pt x="67" y="42"/>
                    </a:lnTo>
                    <a:lnTo>
                      <a:pt x="82" y="46"/>
                    </a:lnTo>
                    <a:lnTo>
                      <a:pt x="96" y="51"/>
                    </a:lnTo>
                    <a:lnTo>
                      <a:pt x="112" y="56"/>
                    </a:lnTo>
                    <a:lnTo>
                      <a:pt x="110" y="54"/>
                    </a:lnTo>
                    <a:lnTo>
                      <a:pt x="107" y="51"/>
                    </a:lnTo>
                    <a:lnTo>
                      <a:pt x="98" y="43"/>
                    </a:lnTo>
                    <a:lnTo>
                      <a:pt x="84" y="34"/>
                    </a:lnTo>
                    <a:lnTo>
                      <a:pt x="68" y="23"/>
                    </a:lnTo>
                    <a:lnTo>
                      <a:pt x="50" y="16"/>
                    </a:lnTo>
                    <a:lnTo>
                      <a:pt x="31" y="8"/>
                    </a:lnTo>
                    <a:lnTo>
                      <a:pt x="22" y="5"/>
                    </a:lnTo>
                    <a:lnTo>
                      <a:pt x="14" y="2"/>
                    </a:lnTo>
                    <a:lnTo>
                      <a:pt x="6" y="2"/>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5028" name="Freeform 244"/>
              <p:cNvSpPr>
                <a:spLocks/>
              </p:cNvSpPr>
              <p:nvPr/>
            </p:nvSpPr>
            <p:spPr bwMode="auto">
              <a:xfrm>
                <a:off x="1983" y="1471"/>
                <a:ext cx="283" cy="571"/>
              </a:xfrm>
              <a:custGeom>
                <a:avLst/>
                <a:gdLst>
                  <a:gd name="T0" fmla="*/ 147 w 567"/>
                  <a:gd name="T1" fmla="*/ 338 h 1142"/>
                  <a:gd name="T2" fmla="*/ 194 w 567"/>
                  <a:gd name="T3" fmla="*/ 273 h 1142"/>
                  <a:gd name="T4" fmla="*/ 238 w 567"/>
                  <a:gd name="T5" fmla="*/ 163 h 1142"/>
                  <a:gd name="T6" fmla="*/ 290 w 567"/>
                  <a:gd name="T7" fmla="*/ 74 h 1142"/>
                  <a:gd name="T8" fmla="*/ 338 w 567"/>
                  <a:gd name="T9" fmla="*/ 21 h 1142"/>
                  <a:gd name="T10" fmla="*/ 375 w 567"/>
                  <a:gd name="T11" fmla="*/ 3 h 1142"/>
                  <a:gd name="T12" fmla="*/ 403 w 567"/>
                  <a:gd name="T13" fmla="*/ 1 h 1142"/>
                  <a:gd name="T14" fmla="*/ 424 w 567"/>
                  <a:gd name="T15" fmla="*/ 12 h 1142"/>
                  <a:gd name="T16" fmla="*/ 444 w 567"/>
                  <a:gd name="T17" fmla="*/ 75 h 1142"/>
                  <a:gd name="T18" fmla="*/ 480 w 567"/>
                  <a:gd name="T19" fmla="*/ 257 h 1142"/>
                  <a:gd name="T20" fmla="*/ 506 w 567"/>
                  <a:gd name="T21" fmla="*/ 358 h 1142"/>
                  <a:gd name="T22" fmla="*/ 548 w 567"/>
                  <a:gd name="T23" fmla="*/ 452 h 1142"/>
                  <a:gd name="T24" fmla="*/ 560 w 567"/>
                  <a:gd name="T25" fmla="*/ 490 h 1142"/>
                  <a:gd name="T26" fmla="*/ 563 w 567"/>
                  <a:gd name="T27" fmla="*/ 563 h 1142"/>
                  <a:gd name="T28" fmla="*/ 553 w 567"/>
                  <a:gd name="T29" fmla="*/ 597 h 1142"/>
                  <a:gd name="T30" fmla="*/ 536 w 567"/>
                  <a:gd name="T31" fmla="*/ 628 h 1142"/>
                  <a:gd name="T32" fmla="*/ 485 w 567"/>
                  <a:gd name="T33" fmla="*/ 683 h 1142"/>
                  <a:gd name="T34" fmla="*/ 454 w 567"/>
                  <a:gd name="T35" fmla="*/ 697 h 1142"/>
                  <a:gd name="T36" fmla="*/ 435 w 567"/>
                  <a:gd name="T37" fmla="*/ 703 h 1142"/>
                  <a:gd name="T38" fmla="*/ 416 w 567"/>
                  <a:gd name="T39" fmla="*/ 726 h 1142"/>
                  <a:gd name="T40" fmla="*/ 406 w 567"/>
                  <a:gd name="T41" fmla="*/ 730 h 1142"/>
                  <a:gd name="T42" fmla="*/ 393 w 567"/>
                  <a:gd name="T43" fmla="*/ 717 h 1142"/>
                  <a:gd name="T44" fmla="*/ 390 w 567"/>
                  <a:gd name="T45" fmla="*/ 717 h 1142"/>
                  <a:gd name="T46" fmla="*/ 401 w 567"/>
                  <a:gd name="T47" fmla="*/ 737 h 1142"/>
                  <a:gd name="T48" fmla="*/ 392 w 567"/>
                  <a:gd name="T49" fmla="*/ 759 h 1142"/>
                  <a:gd name="T50" fmla="*/ 361 w 567"/>
                  <a:gd name="T51" fmla="*/ 785 h 1142"/>
                  <a:gd name="T52" fmla="*/ 307 w 567"/>
                  <a:gd name="T53" fmla="*/ 848 h 1142"/>
                  <a:gd name="T54" fmla="*/ 274 w 567"/>
                  <a:gd name="T55" fmla="*/ 873 h 1142"/>
                  <a:gd name="T56" fmla="*/ 240 w 567"/>
                  <a:gd name="T57" fmla="*/ 895 h 1142"/>
                  <a:gd name="T58" fmla="*/ 226 w 567"/>
                  <a:gd name="T59" fmla="*/ 892 h 1142"/>
                  <a:gd name="T60" fmla="*/ 214 w 567"/>
                  <a:gd name="T61" fmla="*/ 873 h 1142"/>
                  <a:gd name="T62" fmla="*/ 214 w 567"/>
                  <a:gd name="T63" fmla="*/ 850 h 1142"/>
                  <a:gd name="T64" fmla="*/ 215 w 567"/>
                  <a:gd name="T65" fmla="*/ 881 h 1142"/>
                  <a:gd name="T66" fmla="*/ 229 w 567"/>
                  <a:gd name="T67" fmla="*/ 893 h 1142"/>
                  <a:gd name="T68" fmla="*/ 255 w 567"/>
                  <a:gd name="T69" fmla="*/ 890 h 1142"/>
                  <a:gd name="T70" fmla="*/ 232 w 567"/>
                  <a:gd name="T71" fmla="*/ 906 h 1142"/>
                  <a:gd name="T72" fmla="*/ 206 w 567"/>
                  <a:gd name="T73" fmla="*/ 946 h 1142"/>
                  <a:gd name="T74" fmla="*/ 166 w 567"/>
                  <a:gd name="T75" fmla="*/ 1038 h 1142"/>
                  <a:gd name="T76" fmla="*/ 127 w 567"/>
                  <a:gd name="T77" fmla="*/ 1108 h 1142"/>
                  <a:gd name="T78" fmla="*/ 101 w 567"/>
                  <a:gd name="T79" fmla="*/ 1136 h 1142"/>
                  <a:gd name="T80" fmla="*/ 79 w 567"/>
                  <a:gd name="T81" fmla="*/ 1142 h 1142"/>
                  <a:gd name="T82" fmla="*/ 57 w 567"/>
                  <a:gd name="T83" fmla="*/ 1128 h 1142"/>
                  <a:gd name="T84" fmla="*/ 48 w 567"/>
                  <a:gd name="T85" fmla="*/ 1098 h 1142"/>
                  <a:gd name="T86" fmla="*/ 53 w 567"/>
                  <a:gd name="T87" fmla="*/ 1029 h 1142"/>
                  <a:gd name="T88" fmla="*/ 51 w 567"/>
                  <a:gd name="T89" fmla="*/ 978 h 1142"/>
                  <a:gd name="T90" fmla="*/ 22 w 567"/>
                  <a:gd name="T91" fmla="*/ 868 h 1142"/>
                  <a:gd name="T92" fmla="*/ 5 w 567"/>
                  <a:gd name="T93" fmla="*/ 736 h 1142"/>
                  <a:gd name="T94" fmla="*/ 2 w 567"/>
                  <a:gd name="T95" fmla="*/ 649 h 1142"/>
                  <a:gd name="T96" fmla="*/ 3 w 567"/>
                  <a:gd name="T97" fmla="*/ 578 h 1142"/>
                  <a:gd name="T98" fmla="*/ 16 w 567"/>
                  <a:gd name="T99" fmla="*/ 521 h 1142"/>
                  <a:gd name="T100" fmla="*/ 39 w 567"/>
                  <a:gd name="T101" fmla="*/ 469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7" h="1142">
                    <a:moveTo>
                      <a:pt x="84" y="407"/>
                    </a:moveTo>
                    <a:lnTo>
                      <a:pt x="99" y="388"/>
                    </a:lnTo>
                    <a:lnTo>
                      <a:pt x="116" y="371"/>
                    </a:lnTo>
                    <a:lnTo>
                      <a:pt x="147" y="338"/>
                    </a:lnTo>
                    <a:lnTo>
                      <a:pt x="163" y="321"/>
                    </a:lnTo>
                    <a:lnTo>
                      <a:pt x="177" y="302"/>
                    </a:lnTo>
                    <a:lnTo>
                      <a:pt x="189" y="282"/>
                    </a:lnTo>
                    <a:lnTo>
                      <a:pt x="194" y="273"/>
                    </a:lnTo>
                    <a:lnTo>
                      <a:pt x="198" y="262"/>
                    </a:lnTo>
                    <a:lnTo>
                      <a:pt x="211" y="228"/>
                    </a:lnTo>
                    <a:lnTo>
                      <a:pt x="225" y="196"/>
                    </a:lnTo>
                    <a:lnTo>
                      <a:pt x="238" y="163"/>
                    </a:lnTo>
                    <a:lnTo>
                      <a:pt x="254" y="132"/>
                    </a:lnTo>
                    <a:lnTo>
                      <a:pt x="271" y="101"/>
                    </a:lnTo>
                    <a:lnTo>
                      <a:pt x="280" y="87"/>
                    </a:lnTo>
                    <a:lnTo>
                      <a:pt x="290" y="74"/>
                    </a:lnTo>
                    <a:lnTo>
                      <a:pt x="300" y="60"/>
                    </a:lnTo>
                    <a:lnTo>
                      <a:pt x="313" y="46"/>
                    </a:lnTo>
                    <a:lnTo>
                      <a:pt x="325" y="33"/>
                    </a:lnTo>
                    <a:lnTo>
                      <a:pt x="338" y="21"/>
                    </a:lnTo>
                    <a:lnTo>
                      <a:pt x="348" y="13"/>
                    </a:lnTo>
                    <a:lnTo>
                      <a:pt x="355" y="9"/>
                    </a:lnTo>
                    <a:lnTo>
                      <a:pt x="361" y="6"/>
                    </a:lnTo>
                    <a:lnTo>
                      <a:pt x="375" y="3"/>
                    </a:lnTo>
                    <a:lnTo>
                      <a:pt x="382" y="1"/>
                    </a:lnTo>
                    <a:lnTo>
                      <a:pt x="390" y="0"/>
                    </a:lnTo>
                    <a:lnTo>
                      <a:pt x="396" y="0"/>
                    </a:lnTo>
                    <a:lnTo>
                      <a:pt x="403" y="1"/>
                    </a:lnTo>
                    <a:lnTo>
                      <a:pt x="409" y="3"/>
                    </a:lnTo>
                    <a:lnTo>
                      <a:pt x="415" y="4"/>
                    </a:lnTo>
                    <a:lnTo>
                      <a:pt x="420" y="7"/>
                    </a:lnTo>
                    <a:lnTo>
                      <a:pt x="424" y="12"/>
                    </a:lnTo>
                    <a:lnTo>
                      <a:pt x="427" y="18"/>
                    </a:lnTo>
                    <a:lnTo>
                      <a:pt x="430" y="24"/>
                    </a:lnTo>
                    <a:lnTo>
                      <a:pt x="438" y="50"/>
                    </a:lnTo>
                    <a:lnTo>
                      <a:pt x="444" y="75"/>
                    </a:lnTo>
                    <a:lnTo>
                      <a:pt x="450" y="101"/>
                    </a:lnTo>
                    <a:lnTo>
                      <a:pt x="455" y="128"/>
                    </a:lnTo>
                    <a:lnTo>
                      <a:pt x="474" y="231"/>
                    </a:lnTo>
                    <a:lnTo>
                      <a:pt x="480" y="257"/>
                    </a:lnTo>
                    <a:lnTo>
                      <a:pt x="485" y="282"/>
                    </a:lnTo>
                    <a:lnTo>
                      <a:pt x="491" y="308"/>
                    </a:lnTo>
                    <a:lnTo>
                      <a:pt x="498" y="333"/>
                    </a:lnTo>
                    <a:lnTo>
                      <a:pt x="506" y="358"/>
                    </a:lnTo>
                    <a:lnTo>
                      <a:pt x="516" y="382"/>
                    </a:lnTo>
                    <a:lnTo>
                      <a:pt x="526" y="407"/>
                    </a:lnTo>
                    <a:lnTo>
                      <a:pt x="539" y="432"/>
                    </a:lnTo>
                    <a:lnTo>
                      <a:pt x="548" y="452"/>
                    </a:lnTo>
                    <a:lnTo>
                      <a:pt x="553" y="461"/>
                    </a:lnTo>
                    <a:lnTo>
                      <a:pt x="556" y="470"/>
                    </a:lnTo>
                    <a:lnTo>
                      <a:pt x="559" y="481"/>
                    </a:lnTo>
                    <a:lnTo>
                      <a:pt x="560" y="490"/>
                    </a:lnTo>
                    <a:lnTo>
                      <a:pt x="565" y="509"/>
                    </a:lnTo>
                    <a:lnTo>
                      <a:pt x="567" y="527"/>
                    </a:lnTo>
                    <a:lnTo>
                      <a:pt x="565" y="546"/>
                    </a:lnTo>
                    <a:lnTo>
                      <a:pt x="563" y="563"/>
                    </a:lnTo>
                    <a:lnTo>
                      <a:pt x="562" y="572"/>
                    </a:lnTo>
                    <a:lnTo>
                      <a:pt x="559" y="580"/>
                    </a:lnTo>
                    <a:lnTo>
                      <a:pt x="556" y="589"/>
                    </a:lnTo>
                    <a:lnTo>
                      <a:pt x="553" y="597"/>
                    </a:lnTo>
                    <a:lnTo>
                      <a:pt x="550" y="605"/>
                    </a:lnTo>
                    <a:lnTo>
                      <a:pt x="545" y="612"/>
                    </a:lnTo>
                    <a:lnTo>
                      <a:pt x="540" y="620"/>
                    </a:lnTo>
                    <a:lnTo>
                      <a:pt x="536" y="628"/>
                    </a:lnTo>
                    <a:lnTo>
                      <a:pt x="525" y="643"/>
                    </a:lnTo>
                    <a:lnTo>
                      <a:pt x="512" y="657"/>
                    </a:lnTo>
                    <a:lnTo>
                      <a:pt x="500" y="671"/>
                    </a:lnTo>
                    <a:lnTo>
                      <a:pt x="485" y="683"/>
                    </a:lnTo>
                    <a:lnTo>
                      <a:pt x="468" y="696"/>
                    </a:lnTo>
                    <a:lnTo>
                      <a:pt x="464" y="696"/>
                    </a:lnTo>
                    <a:lnTo>
                      <a:pt x="461" y="697"/>
                    </a:lnTo>
                    <a:lnTo>
                      <a:pt x="454" y="697"/>
                    </a:lnTo>
                    <a:lnTo>
                      <a:pt x="447" y="696"/>
                    </a:lnTo>
                    <a:lnTo>
                      <a:pt x="443" y="697"/>
                    </a:lnTo>
                    <a:lnTo>
                      <a:pt x="441" y="699"/>
                    </a:lnTo>
                    <a:lnTo>
                      <a:pt x="435" y="703"/>
                    </a:lnTo>
                    <a:lnTo>
                      <a:pt x="430" y="710"/>
                    </a:lnTo>
                    <a:lnTo>
                      <a:pt x="426" y="716"/>
                    </a:lnTo>
                    <a:lnTo>
                      <a:pt x="421" y="722"/>
                    </a:lnTo>
                    <a:lnTo>
                      <a:pt x="416" y="726"/>
                    </a:lnTo>
                    <a:lnTo>
                      <a:pt x="415" y="728"/>
                    </a:lnTo>
                    <a:lnTo>
                      <a:pt x="412" y="730"/>
                    </a:lnTo>
                    <a:lnTo>
                      <a:pt x="409" y="730"/>
                    </a:lnTo>
                    <a:lnTo>
                      <a:pt x="406" y="730"/>
                    </a:lnTo>
                    <a:lnTo>
                      <a:pt x="401" y="728"/>
                    </a:lnTo>
                    <a:lnTo>
                      <a:pt x="398" y="725"/>
                    </a:lnTo>
                    <a:lnTo>
                      <a:pt x="395" y="722"/>
                    </a:lnTo>
                    <a:lnTo>
                      <a:pt x="393" y="717"/>
                    </a:lnTo>
                    <a:lnTo>
                      <a:pt x="390" y="711"/>
                    </a:lnTo>
                    <a:lnTo>
                      <a:pt x="390" y="706"/>
                    </a:lnTo>
                    <a:lnTo>
                      <a:pt x="389" y="713"/>
                    </a:lnTo>
                    <a:lnTo>
                      <a:pt x="390" y="717"/>
                    </a:lnTo>
                    <a:lnTo>
                      <a:pt x="392" y="722"/>
                    </a:lnTo>
                    <a:lnTo>
                      <a:pt x="395" y="726"/>
                    </a:lnTo>
                    <a:lnTo>
                      <a:pt x="399" y="733"/>
                    </a:lnTo>
                    <a:lnTo>
                      <a:pt x="401" y="737"/>
                    </a:lnTo>
                    <a:lnTo>
                      <a:pt x="401" y="740"/>
                    </a:lnTo>
                    <a:lnTo>
                      <a:pt x="399" y="748"/>
                    </a:lnTo>
                    <a:lnTo>
                      <a:pt x="396" y="753"/>
                    </a:lnTo>
                    <a:lnTo>
                      <a:pt x="392" y="759"/>
                    </a:lnTo>
                    <a:lnTo>
                      <a:pt x="385" y="764"/>
                    </a:lnTo>
                    <a:lnTo>
                      <a:pt x="373" y="774"/>
                    </a:lnTo>
                    <a:lnTo>
                      <a:pt x="367" y="779"/>
                    </a:lnTo>
                    <a:lnTo>
                      <a:pt x="361" y="785"/>
                    </a:lnTo>
                    <a:lnTo>
                      <a:pt x="347" y="802"/>
                    </a:lnTo>
                    <a:lnTo>
                      <a:pt x="328" y="825"/>
                    </a:lnTo>
                    <a:lnTo>
                      <a:pt x="317" y="838"/>
                    </a:lnTo>
                    <a:lnTo>
                      <a:pt x="307" y="848"/>
                    </a:lnTo>
                    <a:lnTo>
                      <a:pt x="300" y="855"/>
                    </a:lnTo>
                    <a:lnTo>
                      <a:pt x="294" y="859"/>
                    </a:lnTo>
                    <a:lnTo>
                      <a:pt x="282" y="868"/>
                    </a:lnTo>
                    <a:lnTo>
                      <a:pt x="274" y="873"/>
                    </a:lnTo>
                    <a:lnTo>
                      <a:pt x="266" y="879"/>
                    </a:lnTo>
                    <a:lnTo>
                      <a:pt x="254" y="890"/>
                    </a:lnTo>
                    <a:lnTo>
                      <a:pt x="246" y="893"/>
                    </a:lnTo>
                    <a:lnTo>
                      <a:pt x="240" y="895"/>
                    </a:lnTo>
                    <a:lnTo>
                      <a:pt x="237" y="895"/>
                    </a:lnTo>
                    <a:lnTo>
                      <a:pt x="232" y="895"/>
                    </a:lnTo>
                    <a:lnTo>
                      <a:pt x="229" y="893"/>
                    </a:lnTo>
                    <a:lnTo>
                      <a:pt x="226" y="892"/>
                    </a:lnTo>
                    <a:lnTo>
                      <a:pt x="220" y="885"/>
                    </a:lnTo>
                    <a:lnTo>
                      <a:pt x="215" y="881"/>
                    </a:lnTo>
                    <a:lnTo>
                      <a:pt x="214" y="876"/>
                    </a:lnTo>
                    <a:lnTo>
                      <a:pt x="214" y="873"/>
                    </a:lnTo>
                    <a:lnTo>
                      <a:pt x="212" y="867"/>
                    </a:lnTo>
                    <a:lnTo>
                      <a:pt x="212" y="853"/>
                    </a:lnTo>
                    <a:lnTo>
                      <a:pt x="212" y="839"/>
                    </a:lnTo>
                    <a:lnTo>
                      <a:pt x="214" y="850"/>
                    </a:lnTo>
                    <a:lnTo>
                      <a:pt x="214" y="861"/>
                    </a:lnTo>
                    <a:lnTo>
                      <a:pt x="214" y="870"/>
                    </a:lnTo>
                    <a:lnTo>
                      <a:pt x="215" y="878"/>
                    </a:lnTo>
                    <a:lnTo>
                      <a:pt x="215" y="881"/>
                    </a:lnTo>
                    <a:lnTo>
                      <a:pt x="217" y="884"/>
                    </a:lnTo>
                    <a:lnTo>
                      <a:pt x="221" y="889"/>
                    </a:lnTo>
                    <a:lnTo>
                      <a:pt x="225" y="892"/>
                    </a:lnTo>
                    <a:lnTo>
                      <a:pt x="229" y="893"/>
                    </a:lnTo>
                    <a:lnTo>
                      <a:pt x="235" y="895"/>
                    </a:lnTo>
                    <a:lnTo>
                      <a:pt x="242" y="893"/>
                    </a:lnTo>
                    <a:lnTo>
                      <a:pt x="249" y="892"/>
                    </a:lnTo>
                    <a:lnTo>
                      <a:pt x="255" y="890"/>
                    </a:lnTo>
                    <a:lnTo>
                      <a:pt x="249" y="892"/>
                    </a:lnTo>
                    <a:lnTo>
                      <a:pt x="243" y="896"/>
                    </a:lnTo>
                    <a:lnTo>
                      <a:pt x="238" y="899"/>
                    </a:lnTo>
                    <a:lnTo>
                      <a:pt x="232" y="906"/>
                    </a:lnTo>
                    <a:lnTo>
                      <a:pt x="228" y="910"/>
                    </a:lnTo>
                    <a:lnTo>
                      <a:pt x="223" y="916"/>
                    </a:lnTo>
                    <a:lnTo>
                      <a:pt x="214" y="930"/>
                    </a:lnTo>
                    <a:lnTo>
                      <a:pt x="206" y="946"/>
                    </a:lnTo>
                    <a:lnTo>
                      <a:pt x="198" y="963"/>
                    </a:lnTo>
                    <a:lnTo>
                      <a:pt x="190" y="981"/>
                    </a:lnTo>
                    <a:lnTo>
                      <a:pt x="183" y="1000"/>
                    </a:lnTo>
                    <a:lnTo>
                      <a:pt x="166" y="1038"/>
                    </a:lnTo>
                    <a:lnTo>
                      <a:pt x="158" y="1057"/>
                    </a:lnTo>
                    <a:lnTo>
                      <a:pt x="149" y="1075"/>
                    </a:lnTo>
                    <a:lnTo>
                      <a:pt x="138" y="1092"/>
                    </a:lnTo>
                    <a:lnTo>
                      <a:pt x="127" y="1108"/>
                    </a:lnTo>
                    <a:lnTo>
                      <a:pt x="121" y="1115"/>
                    </a:lnTo>
                    <a:lnTo>
                      <a:pt x="115" y="1123"/>
                    </a:lnTo>
                    <a:lnTo>
                      <a:pt x="108" y="1129"/>
                    </a:lnTo>
                    <a:lnTo>
                      <a:pt x="101" y="1136"/>
                    </a:lnTo>
                    <a:lnTo>
                      <a:pt x="98" y="1139"/>
                    </a:lnTo>
                    <a:lnTo>
                      <a:pt x="91" y="1140"/>
                    </a:lnTo>
                    <a:lnTo>
                      <a:pt x="85" y="1142"/>
                    </a:lnTo>
                    <a:lnTo>
                      <a:pt x="79" y="1142"/>
                    </a:lnTo>
                    <a:lnTo>
                      <a:pt x="71" y="1140"/>
                    </a:lnTo>
                    <a:lnTo>
                      <a:pt x="65" y="1137"/>
                    </a:lnTo>
                    <a:lnTo>
                      <a:pt x="59" y="1132"/>
                    </a:lnTo>
                    <a:lnTo>
                      <a:pt x="57" y="1128"/>
                    </a:lnTo>
                    <a:lnTo>
                      <a:pt x="54" y="1125"/>
                    </a:lnTo>
                    <a:lnTo>
                      <a:pt x="51" y="1115"/>
                    </a:lnTo>
                    <a:lnTo>
                      <a:pt x="50" y="1108"/>
                    </a:lnTo>
                    <a:lnTo>
                      <a:pt x="48" y="1098"/>
                    </a:lnTo>
                    <a:lnTo>
                      <a:pt x="48" y="1089"/>
                    </a:lnTo>
                    <a:lnTo>
                      <a:pt x="48" y="1069"/>
                    </a:lnTo>
                    <a:lnTo>
                      <a:pt x="51" y="1049"/>
                    </a:lnTo>
                    <a:lnTo>
                      <a:pt x="53" y="1029"/>
                    </a:lnTo>
                    <a:lnTo>
                      <a:pt x="54" y="1007"/>
                    </a:lnTo>
                    <a:lnTo>
                      <a:pt x="53" y="998"/>
                    </a:lnTo>
                    <a:lnTo>
                      <a:pt x="53" y="987"/>
                    </a:lnTo>
                    <a:lnTo>
                      <a:pt x="51" y="978"/>
                    </a:lnTo>
                    <a:lnTo>
                      <a:pt x="48" y="967"/>
                    </a:lnTo>
                    <a:lnTo>
                      <a:pt x="39" y="935"/>
                    </a:lnTo>
                    <a:lnTo>
                      <a:pt x="30" y="902"/>
                    </a:lnTo>
                    <a:lnTo>
                      <a:pt x="22" y="868"/>
                    </a:lnTo>
                    <a:lnTo>
                      <a:pt x="16" y="836"/>
                    </a:lnTo>
                    <a:lnTo>
                      <a:pt x="9" y="802"/>
                    </a:lnTo>
                    <a:lnTo>
                      <a:pt x="6" y="770"/>
                    </a:lnTo>
                    <a:lnTo>
                      <a:pt x="5" y="736"/>
                    </a:lnTo>
                    <a:lnTo>
                      <a:pt x="3" y="702"/>
                    </a:lnTo>
                    <a:lnTo>
                      <a:pt x="3" y="682"/>
                    </a:lnTo>
                    <a:lnTo>
                      <a:pt x="2" y="662"/>
                    </a:lnTo>
                    <a:lnTo>
                      <a:pt x="2" y="649"/>
                    </a:lnTo>
                    <a:lnTo>
                      <a:pt x="0" y="635"/>
                    </a:lnTo>
                    <a:lnTo>
                      <a:pt x="2" y="608"/>
                    </a:lnTo>
                    <a:lnTo>
                      <a:pt x="2" y="594"/>
                    </a:lnTo>
                    <a:lnTo>
                      <a:pt x="3" y="578"/>
                    </a:lnTo>
                    <a:lnTo>
                      <a:pt x="6" y="564"/>
                    </a:lnTo>
                    <a:lnTo>
                      <a:pt x="9" y="549"/>
                    </a:lnTo>
                    <a:lnTo>
                      <a:pt x="12" y="535"/>
                    </a:lnTo>
                    <a:lnTo>
                      <a:pt x="16" y="521"/>
                    </a:lnTo>
                    <a:lnTo>
                      <a:pt x="20" y="507"/>
                    </a:lnTo>
                    <a:lnTo>
                      <a:pt x="26" y="493"/>
                    </a:lnTo>
                    <a:lnTo>
                      <a:pt x="33" y="481"/>
                    </a:lnTo>
                    <a:lnTo>
                      <a:pt x="39" y="469"/>
                    </a:lnTo>
                    <a:lnTo>
                      <a:pt x="47" y="456"/>
                    </a:lnTo>
                    <a:lnTo>
                      <a:pt x="54" y="446"/>
                    </a:lnTo>
                    <a:lnTo>
                      <a:pt x="84" y="40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29" name="Freeform 245"/>
              <p:cNvSpPr>
                <a:spLocks/>
              </p:cNvSpPr>
              <p:nvPr/>
            </p:nvSpPr>
            <p:spPr bwMode="auto">
              <a:xfrm>
                <a:off x="2023" y="1601"/>
                <a:ext cx="60" cy="75"/>
              </a:xfrm>
              <a:custGeom>
                <a:avLst/>
                <a:gdLst>
                  <a:gd name="T0" fmla="*/ 0 w 120"/>
                  <a:gd name="T1" fmla="*/ 144 h 150"/>
                  <a:gd name="T2" fmla="*/ 63 w 120"/>
                  <a:gd name="T3" fmla="*/ 74 h 150"/>
                  <a:gd name="T4" fmla="*/ 92 w 120"/>
                  <a:gd name="T5" fmla="*/ 40 h 150"/>
                  <a:gd name="T6" fmla="*/ 105 w 120"/>
                  <a:gd name="T7" fmla="*/ 20 h 150"/>
                  <a:gd name="T8" fmla="*/ 114 w 120"/>
                  <a:gd name="T9" fmla="*/ 0 h 150"/>
                  <a:gd name="T10" fmla="*/ 120 w 120"/>
                  <a:gd name="T11" fmla="*/ 5 h 150"/>
                  <a:gd name="T12" fmla="*/ 111 w 120"/>
                  <a:gd name="T13" fmla="*/ 25 h 150"/>
                  <a:gd name="T14" fmla="*/ 99 w 120"/>
                  <a:gd name="T15" fmla="*/ 45 h 150"/>
                  <a:gd name="T16" fmla="*/ 68 w 120"/>
                  <a:gd name="T17" fmla="*/ 81 h 150"/>
                  <a:gd name="T18" fmla="*/ 4 w 120"/>
                  <a:gd name="T19" fmla="*/ 150 h 150"/>
                  <a:gd name="T20" fmla="*/ 0 w 120"/>
                  <a:gd name="T21"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50">
                    <a:moveTo>
                      <a:pt x="0" y="144"/>
                    </a:moveTo>
                    <a:lnTo>
                      <a:pt x="63" y="74"/>
                    </a:lnTo>
                    <a:lnTo>
                      <a:pt x="92" y="40"/>
                    </a:lnTo>
                    <a:lnTo>
                      <a:pt x="105" y="20"/>
                    </a:lnTo>
                    <a:lnTo>
                      <a:pt x="114" y="0"/>
                    </a:lnTo>
                    <a:lnTo>
                      <a:pt x="120" y="5"/>
                    </a:lnTo>
                    <a:lnTo>
                      <a:pt x="111" y="25"/>
                    </a:lnTo>
                    <a:lnTo>
                      <a:pt x="99" y="45"/>
                    </a:lnTo>
                    <a:lnTo>
                      <a:pt x="68" y="81"/>
                    </a:lnTo>
                    <a:lnTo>
                      <a:pt x="4" y="150"/>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0" name="Freeform 246"/>
              <p:cNvSpPr>
                <a:spLocks/>
              </p:cNvSpPr>
              <p:nvPr/>
            </p:nvSpPr>
            <p:spPr bwMode="auto">
              <a:xfrm>
                <a:off x="2080" y="1479"/>
                <a:ext cx="72" cy="124"/>
              </a:xfrm>
              <a:custGeom>
                <a:avLst/>
                <a:gdLst>
                  <a:gd name="T0" fmla="*/ 0 w 144"/>
                  <a:gd name="T1" fmla="*/ 244 h 249"/>
                  <a:gd name="T2" fmla="*/ 26 w 144"/>
                  <a:gd name="T3" fmla="*/ 178 h 249"/>
                  <a:gd name="T4" fmla="*/ 56 w 144"/>
                  <a:gd name="T5" fmla="*/ 115 h 249"/>
                  <a:gd name="T6" fmla="*/ 73 w 144"/>
                  <a:gd name="T7" fmla="*/ 84 h 249"/>
                  <a:gd name="T8" fmla="*/ 91 w 144"/>
                  <a:gd name="T9" fmla="*/ 55 h 249"/>
                  <a:gd name="T10" fmla="*/ 115 w 144"/>
                  <a:gd name="T11" fmla="*/ 27 h 249"/>
                  <a:gd name="T12" fmla="*/ 139 w 144"/>
                  <a:gd name="T13" fmla="*/ 0 h 249"/>
                  <a:gd name="T14" fmla="*/ 144 w 144"/>
                  <a:gd name="T15" fmla="*/ 7 h 249"/>
                  <a:gd name="T16" fmla="*/ 119 w 144"/>
                  <a:gd name="T17" fmla="*/ 33 h 249"/>
                  <a:gd name="T18" fmla="*/ 98 w 144"/>
                  <a:gd name="T19" fmla="*/ 59 h 249"/>
                  <a:gd name="T20" fmla="*/ 79 w 144"/>
                  <a:gd name="T21" fmla="*/ 88 h 249"/>
                  <a:gd name="T22" fmla="*/ 62 w 144"/>
                  <a:gd name="T23" fmla="*/ 119 h 249"/>
                  <a:gd name="T24" fmla="*/ 33 w 144"/>
                  <a:gd name="T25" fmla="*/ 183 h 249"/>
                  <a:gd name="T26" fmla="*/ 6 w 144"/>
                  <a:gd name="T27" fmla="*/ 249 h 249"/>
                  <a:gd name="T28" fmla="*/ 0 w 144"/>
                  <a:gd name="T29" fmla="*/ 24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49">
                    <a:moveTo>
                      <a:pt x="0" y="244"/>
                    </a:moveTo>
                    <a:lnTo>
                      <a:pt x="26" y="178"/>
                    </a:lnTo>
                    <a:lnTo>
                      <a:pt x="56" y="115"/>
                    </a:lnTo>
                    <a:lnTo>
                      <a:pt x="73" y="84"/>
                    </a:lnTo>
                    <a:lnTo>
                      <a:pt x="91" y="55"/>
                    </a:lnTo>
                    <a:lnTo>
                      <a:pt x="115" y="27"/>
                    </a:lnTo>
                    <a:lnTo>
                      <a:pt x="139" y="0"/>
                    </a:lnTo>
                    <a:lnTo>
                      <a:pt x="144" y="7"/>
                    </a:lnTo>
                    <a:lnTo>
                      <a:pt x="119" y="33"/>
                    </a:lnTo>
                    <a:lnTo>
                      <a:pt x="98" y="59"/>
                    </a:lnTo>
                    <a:lnTo>
                      <a:pt x="79" y="88"/>
                    </a:lnTo>
                    <a:lnTo>
                      <a:pt x="62" y="119"/>
                    </a:lnTo>
                    <a:lnTo>
                      <a:pt x="33" y="183"/>
                    </a:lnTo>
                    <a:lnTo>
                      <a:pt x="6" y="249"/>
                    </a:lnTo>
                    <a:lnTo>
                      <a:pt x="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1" name="Freeform 247"/>
              <p:cNvSpPr>
                <a:spLocks/>
              </p:cNvSpPr>
              <p:nvPr/>
            </p:nvSpPr>
            <p:spPr bwMode="auto">
              <a:xfrm>
                <a:off x="2080" y="1601"/>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2" name="Freeform 248"/>
              <p:cNvSpPr>
                <a:spLocks/>
              </p:cNvSpPr>
              <p:nvPr/>
            </p:nvSpPr>
            <p:spPr bwMode="auto">
              <a:xfrm>
                <a:off x="2150" y="1469"/>
                <a:ext cx="49" cy="16"/>
              </a:xfrm>
              <a:custGeom>
                <a:avLst/>
                <a:gdLst>
                  <a:gd name="T0" fmla="*/ 0 w 99"/>
                  <a:gd name="T1" fmla="*/ 20 h 31"/>
                  <a:gd name="T2" fmla="*/ 11 w 99"/>
                  <a:gd name="T3" fmla="*/ 13 h 31"/>
                  <a:gd name="T4" fmla="*/ 27 w 99"/>
                  <a:gd name="T5" fmla="*/ 7 h 31"/>
                  <a:gd name="T6" fmla="*/ 41 w 99"/>
                  <a:gd name="T7" fmla="*/ 2 h 31"/>
                  <a:gd name="T8" fmla="*/ 55 w 99"/>
                  <a:gd name="T9" fmla="*/ 0 h 31"/>
                  <a:gd name="T10" fmla="*/ 69 w 99"/>
                  <a:gd name="T11" fmla="*/ 2 h 31"/>
                  <a:gd name="T12" fmla="*/ 82 w 99"/>
                  <a:gd name="T13" fmla="*/ 5 h 31"/>
                  <a:gd name="T14" fmla="*/ 93 w 99"/>
                  <a:gd name="T15" fmla="*/ 14 h 31"/>
                  <a:gd name="T16" fmla="*/ 99 w 99"/>
                  <a:gd name="T17" fmla="*/ 27 h 31"/>
                  <a:gd name="T18" fmla="*/ 93 w 99"/>
                  <a:gd name="T19" fmla="*/ 31 h 31"/>
                  <a:gd name="T20" fmla="*/ 87 w 99"/>
                  <a:gd name="T21" fmla="*/ 19 h 31"/>
                  <a:gd name="T22" fmla="*/ 78 w 99"/>
                  <a:gd name="T23" fmla="*/ 11 h 31"/>
                  <a:gd name="T24" fmla="*/ 67 w 99"/>
                  <a:gd name="T25" fmla="*/ 10 h 31"/>
                  <a:gd name="T26" fmla="*/ 55 w 99"/>
                  <a:gd name="T27" fmla="*/ 8 h 31"/>
                  <a:gd name="T28" fmla="*/ 42 w 99"/>
                  <a:gd name="T29" fmla="*/ 10 h 31"/>
                  <a:gd name="T30" fmla="*/ 28 w 99"/>
                  <a:gd name="T31" fmla="*/ 14 h 31"/>
                  <a:gd name="T32" fmla="*/ 16 w 99"/>
                  <a:gd name="T33" fmla="*/ 19 h 31"/>
                  <a:gd name="T34" fmla="*/ 5 w 99"/>
                  <a:gd name="T35" fmla="*/ 27 h 31"/>
                  <a:gd name="T36" fmla="*/ 0 w 99"/>
                  <a:gd name="T3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1">
                    <a:moveTo>
                      <a:pt x="0" y="20"/>
                    </a:moveTo>
                    <a:lnTo>
                      <a:pt x="11" y="13"/>
                    </a:lnTo>
                    <a:lnTo>
                      <a:pt x="27" y="7"/>
                    </a:lnTo>
                    <a:lnTo>
                      <a:pt x="41" y="2"/>
                    </a:lnTo>
                    <a:lnTo>
                      <a:pt x="55" y="0"/>
                    </a:lnTo>
                    <a:lnTo>
                      <a:pt x="69" y="2"/>
                    </a:lnTo>
                    <a:lnTo>
                      <a:pt x="82" y="5"/>
                    </a:lnTo>
                    <a:lnTo>
                      <a:pt x="93" y="14"/>
                    </a:lnTo>
                    <a:lnTo>
                      <a:pt x="99" y="27"/>
                    </a:lnTo>
                    <a:lnTo>
                      <a:pt x="93" y="31"/>
                    </a:lnTo>
                    <a:lnTo>
                      <a:pt x="87" y="19"/>
                    </a:lnTo>
                    <a:lnTo>
                      <a:pt x="78" y="11"/>
                    </a:lnTo>
                    <a:lnTo>
                      <a:pt x="67" y="10"/>
                    </a:lnTo>
                    <a:lnTo>
                      <a:pt x="55" y="8"/>
                    </a:lnTo>
                    <a:lnTo>
                      <a:pt x="42" y="10"/>
                    </a:lnTo>
                    <a:lnTo>
                      <a:pt x="28" y="14"/>
                    </a:lnTo>
                    <a:lnTo>
                      <a:pt x="16" y="19"/>
                    </a:lnTo>
                    <a:lnTo>
                      <a:pt x="5" y="27"/>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3" name="Freeform 249"/>
              <p:cNvSpPr>
                <a:spLocks/>
              </p:cNvSpPr>
              <p:nvPr/>
            </p:nvSpPr>
            <p:spPr bwMode="auto">
              <a:xfrm>
                <a:off x="2150" y="1479"/>
                <a:ext cx="2" cy="3"/>
              </a:xfrm>
              <a:custGeom>
                <a:avLst/>
                <a:gdLst>
                  <a:gd name="T0" fmla="*/ 0 w 5"/>
                  <a:gd name="T1" fmla="*/ 0 h 7"/>
                  <a:gd name="T2" fmla="*/ 5 w 5"/>
                  <a:gd name="T3" fmla="*/ 7 h 7"/>
                  <a:gd name="T4" fmla="*/ 0 w 5"/>
                  <a:gd name="T5" fmla="*/ 0 h 7"/>
                </a:gdLst>
                <a:ahLst/>
                <a:cxnLst>
                  <a:cxn ang="0">
                    <a:pos x="T0" y="T1"/>
                  </a:cxn>
                  <a:cxn ang="0">
                    <a:pos x="T2" y="T3"/>
                  </a:cxn>
                  <a:cxn ang="0">
                    <a:pos x="T4" y="T5"/>
                  </a:cxn>
                </a:cxnLst>
                <a:rect l="0" t="0" r="r" b="b"/>
                <a:pathLst>
                  <a:path w="5" h="7">
                    <a:moveTo>
                      <a:pt x="0" y="0"/>
                    </a:moveTo>
                    <a:lnTo>
                      <a:pt x="5"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4" name="Freeform 250"/>
              <p:cNvSpPr>
                <a:spLocks/>
              </p:cNvSpPr>
              <p:nvPr/>
            </p:nvSpPr>
            <p:spPr bwMode="auto">
              <a:xfrm>
                <a:off x="2195" y="1483"/>
                <a:ext cx="58" cy="205"/>
              </a:xfrm>
              <a:custGeom>
                <a:avLst/>
                <a:gdLst>
                  <a:gd name="T0" fmla="*/ 7 w 114"/>
                  <a:gd name="T1" fmla="*/ 0 h 409"/>
                  <a:gd name="T2" fmla="*/ 21 w 114"/>
                  <a:gd name="T3" fmla="*/ 51 h 409"/>
                  <a:gd name="T4" fmla="*/ 32 w 114"/>
                  <a:gd name="T5" fmla="*/ 104 h 409"/>
                  <a:gd name="T6" fmla="*/ 51 w 114"/>
                  <a:gd name="T7" fmla="*/ 207 h 409"/>
                  <a:gd name="T8" fmla="*/ 76 w 114"/>
                  <a:gd name="T9" fmla="*/ 309 h 409"/>
                  <a:gd name="T10" fmla="*/ 93 w 114"/>
                  <a:gd name="T11" fmla="*/ 358 h 409"/>
                  <a:gd name="T12" fmla="*/ 103 w 114"/>
                  <a:gd name="T13" fmla="*/ 383 h 409"/>
                  <a:gd name="T14" fmla="*/ 114 w 114"/>
                  <a:gd name="T15" fmla="*/ 405 h 409"/>
                  <a:gd name="T16" fmla="*/ 108 w 114"/>
                  <a:gd name="T17" fmla="*/ 409 h 409"/>
                  <a:gd name="T18" fmla="*/ 96 w 114"/>
                  <a:gd name="T19" fmla="*/ 385 h 409"/>
                  <a:gd name="T20" fmla="*/ 85 w 114"/>
                  <a:gd name="T21" fmla="*/ 360 h 409"/>
                  <a:gd name="T22" fmla="*/ 68 w 114"/>
                  <a:gd name="T23" fmla="*/ 310 h 409"/>
                  <a:gd name="T24" fmla="*/ 43 w 114"/>
                  <a:gd name="T25" fmla="*/ 209 h 409"/>
                  <a:gd name="T26" fmla="*/ 24 w 114"/>
                  <a:gd name="T27" fmla="*/ 105 h 409"/>
                  <a:gd name="T28" fmla="*/ 14 w 114"/>
                  <a:gd name="T29" fmla="*/ 53 h 409"/>
                  <a:gd name="T30" fmla="*/ 0 w 114"/>
                  <a:gd name="T31" fmla="*/ 2 h 409"/>
                  <a:gd name="T32" fmla="*/ 7 w 114"/>
                  <a:gd name="T33"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409">
                    <a:moveTo>
                      <a:pt x="7" y="0"/>
                    </a:moveTo>
                    <a:lnTo>
                      <a:pt x="21" y="51"/>
                    </a:lnTo>
                    <a:lnTo>
                      <a:pt x="32" y="104"/>
                    </a:lnTo>
                    <a:lnTo>
                      <a:pt x="51" y="207"/>
                    </a:lnTo>
                    <a:lnTo>
                      <a:pt x="76" y="309"/>
                    </a:lnTo>
                    <a:lnTo>
                      <a:pt x="93" y="358"/>
                    </a:lnTo>
                    <a:lnTo>
                      <a:pt x="103" y="383"/>
                    </a:lnTo>
                    <a:lnTo>
                      <a:pt x="114" y="405"/>
                    </a:lnTo>
                    <a:lnTo>
                      <a:pt x="108" y="409"/>
                    </a:lnTo>
                    <a:lnTo>
                      <a:pt x="96" y="385"/>
                    </a:lnTo>
                    <a:lnTo>
                      <a:pt x="85" y="360"/>
                    </a:lnTo>
                    <a:lnTo>
                      <a:pt x="68" y="310"/>
                    </a:lnTo>
                    <a:lnTo>
                      <a:pt x="43" y="209"/>
                    </a:lnTo>
                    <a:lnTo>
                      <a:pt x="24" y="105"/>
                    </a:lnTo>
                    <a:lnTo>
                      <a:pt x="14" y="53"/>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5" name="Freeform 251"/>
              <p:cNvSpPr>
                <a:spLocks/>
              </p:cNvSpPr>
              <p:nvPr/>
            </p:nvSpPr>
            <p:spPr bwMode="auto">
              <a:xfrm>
                <a:off x="2195" y="1482"/>
                <a:ext cx="4" cy="3"/>
              </a:xfrm>
              <a:custGeom>
                <a:avLst/>
                <a:gdLst>
                  <a:gd name="T0" fmla="*/ 7 w 7"/>
                  <a:gd name="T1" fmla="*/ 0 h 4"/>
                  <a:gd name="T2" fmla="*/ 7 w 7"/>
                  <a:gd name="T3" fmla="*/ 1 h 4"/>
                  <a:gd name="T4" fmla="*/ 0 w 7"/>
                  <a:gd name="T5" fmla="*/ 3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7" y="1"/>
                    </a:lnTo>
                    <a:lnTo>
                      <a:pt x="0" y="3"/>
                    </a:lnTo>
                    <a:lnTo>
                      <a:pt x="1"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6" name="Freeform 252"/>
              <p:cNvSpPr>
                <a:spLocks/>
              </p:cNvSpPr>
              <p:nvPr/>
            </p:nvSpPr>
            <p:spPr bwMode="auto">
              <a:xfrm>
                <a:off x="2215" y="1685"/>
                <a:ext cx="52" cy="135"/>
              </a:xfrm>
              <a:custGeom>
                <a:avLst/>
                <a:gdLst>
                  <a:gd name="T0" fmla="*/ 76 w 104"/>
                  <a:gd name="T1" fmla="*/ 0 h 268"/>
                  <a:gd name="T2" fmla="*/ 87 w 104"/>
                  <a:gd name="T3" fmla="*/ 21 h 268"/>
                  <a:gd name="T4" fmla="*/ 95 w 104"/>
                  <a:gd name="T5" fmla="*/ 41 h 268"/>
                  <a:gd name="T6" fmla="*/ 104 w 104"/>
                  <a:gd name="T7" fmla="*/ 80 h 268"/>
                  <a:gd name="T8" fmla="*/ 104 w 104"/>
                  <a:gd name="T9" fmla="*/ 117 h 268"/>
                  <a:gd name="T10" fmla="*/ 98 w 104"/>
                  <a:gd name="T11" fmla="*/ 151 h 268"/>
                  <a:gd name="T12" fmla="*/ 84 w 104"/>
                  <a:gd name="T13" fmla="*/ 186 h 268"/>
                  <a:gd name="T14" fmla="*/ 64 w 104"/>
                  <a:gd name="T15" fmla="*/ 217 h 268"/>
                  <a:gd name="T16" fmla="*/ 36 w 104"/>
                  <a:gd name="T17" fmla="*/ 243 h 268"/>
                  <a:gd name="T18" fmla="*/ 5 w 104"/>
                  <a:gd name="T19" fmla="*/ 268 h 268"/>
                  <a:gd name="T20" fmla="*/ 0 w 104"/>
                  <a:gd name="T21" fmla="*/ 262 h 268"/>
                  <a:gd name="T22" fmla="*/ 31 w 104"/>
                  <a:gd name="T23" fmla="*/ 237 h 268"/>
                  <a:gd name="T24" fmla="*/ 58 w 104"/>
                  <a:gd name="T25" fmla="*/ 213 h 268"/>
                  <a:gd name="T26" fmla="*/ 78 w 104"/>
                  <a:gd name="T27" fmla="*/ 182 h 268"/>
                  <a:gd name="T28" fmla="*/ 90 w 104"/>
                  <a:gd name="T29" fmla="*/ 149 h 268"/>
                  <a:gd name="T30" fmla="*/ 96 w 104"/>
                  <a:gd name="T31" fmla="*/ 117 h 268"/>
                  <a:gd name="T32" fmla="*/ 96 w 104"/>
                  <a:gd name="T33" fmla="*/ 81 h 268"/>
                  <a:gd name="T34" fmla="*/ 87 w 104"/>
                  <a:gd name="T35" fmla="*/ 43 h 268"/>
                  <a:gd name="T36" fmla="*/ 79 w 104"/>
                  <a:gd name="T37" fmla="*/ 23 h 268"/>
                  <a:gd name="T38" fmla="*/ 70 w 104"/>
                  <a:gd name="T39" fmla="*/ 4 h 268"/>
                  <a:gd name="T40" fmla="*/ 76 w 104"/>
                  <a:gd name="T41"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68">
                    <a:moveTo>
                      <a:pt x="76" y="0"/>
                    </a:moveTo>
                    <a:lnTo>
                      <a:pt x="87" y="21"/>
                    </a:lnTo>
                    <a:lnTo>
                      <a:pt x="95" y="41"/>
                    </a:lnTo>
                    <a:lnTo>
                      <a:pt x="104" y="80"/>
                    </a:lnTo>
                    <a:lnTo>
                      <a:pt x="104" y="117"/>
                    </a:lnTo>
                    <a:lnTo>
                      <a:pt x="98" y="151"/>
                    </a:lnTo>
                    <a:lnTo>
                      <a:pt x="84" y="186"/>
                    </a:lnTo>
                    <a:lnTo>
                      <a:pt x="64" y="217"/>
                    </a:lnTo>
                    <a:lnTo>
                      <a:pt x="36" y="243"/>
                    </a:lnTo>
                    <a:lnTo>
                      <a:pt x="5" y="268"/>
                    </a:lnTo>
                    <a:lnTo>
                      <a:pt x="0" y="262"/>
                    </a:lnTo>
                    <a:lnTo>
                      <a:pt x="31" y="237"/>
                    </a:lnTo>
                    <a:lnTo>
                      <a:pt x="58" y="213"/>
                    </a:lnTo>
                    <a:lnTo>
                      <a:pt x="78" y="182"/>
                    </a:lnTo>
                    <a:lnTo>
                      <a:pt x="90" y="149"/>
                    </a:lnTo>
                    <a:lnTo>
                      <a:pt x="96" y="117"/>
                    </a:lnTo>
                    <a:lnTo>
                      <a:pt x="96" y="81"/>
                    </a:lnTo>
                    <a:lnTo>
                      <a:pt x="87" y="43"/>
                    </a:lnTo>
                    <a:lnTo>
                      <a:pt x="79" y="23"/>
                    </a:lnTo>
                    <a:lnTo>
                      <a:pt x="7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7" name="Freeform 253"/>
              <p:cNvSpPr>
                <a:spLocks/>
              </p:cNvSpPr>
              <p:nvPr/>
            </p:nvSpPr>
            <p:spPr bwMode="auto">
              <a:xfrm>
                <a:off x="2250" y="1685"/>
                <a:ext cx="3" cy="3"/>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lnTo>
                      <a:pt x="0"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8" name="Freeform 254"/>
              <p:cNvSpPr>
                <a:spLocks/>
              </p:cNvSpPr>
              <p:nvPr/>
            </p:nvSpPr>
            <p:spPr bwMode="auto">
              <a:xfrm>
                <a:off x="2202" y="1816"/>
                <a:ext cx="15" cy="5"/>
              </a:xfrm>
              <a:custGeom>
                <a:avLst/>
                <a:gdLst>
                  <a:gd name="T0" fmla="*/ 31 w 31"/>
                  <a:gd name="T1" fmla="*/ 6 h 9"/>
                  <a:gd name="T2" fmla="*/ 25 w 31"/>
                  <a:gd name="T3" fmla="*/ 9 h 9"/>
                  <a:gd name="T4" fmla="*/ 16 w 31"/>
                  <a:gd name="T5" fmla="*/ 8 h 9"/>
                  <a:gd name="T6" fmla="*/ 9 w 31"/>
                  <a:gd name="T7" fmla="*/ 8 h 9"/>
                  <a:gd name="T8" fmla="*/ 3 w 31"/>
                  <a:gd name="T9" fmla="*/ 9 h 9"/>
                  <a:gd name="T10" fmla="*/ 0 w 31"/>
                  <a:gd name="T11" fmla="*/ 3 h 9"/>
                  <a:gd name="T12" fmla="*/ 6 w 31"/>
                  <a:gd name="T13" fmla="*/ 2 h 9"/>
                  <a:gd name="T14" fmla="*/ 16 w 31"/>
                  <a:gd name="T15" fmla="*/ 2 h 9"/>
                  <a:gd name="T16" fmla="*/ 22 w 31"/>
                  <a:gd name="T17" fmla="*/ 3 h 9"/>
                  <a:gd name="T18" fmla="*/ 28 w 31"/>
                  <a:gd name="T19" fmla="*/ 0 h 9"/>
                  <a:gd name="T20" fmla="*/ 31 w 31"/>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9">
                    <a:moveTo>
                      <a:pt x="31" y="6"/>
                    </a:moveTo>
                    <a:lnTo>
                      <a:pt x="25" y="9"/>
                    </a:lnTo>
                    <a:lnTo>
                      <a:pt x="16" y="8"/>
                    </a:lnTo>
                    <a:lnTo>
                      <a:pt x="9" y="8"/>
                    </a:lnTo>
                    <a:lnTo>
                      <a:pt x="3" y="9"/>
                    </a:lnTo>
                    <a:lnTo>
                      <a:pt x="0" y="3"/>
                    </a:lnTo>
                    <a:lnTo>
                      <a:pt x="6" y="2"/>
                    </a:lnTo>
                    <a:lnTo>
                      <a:pt x="16" y="2"/>
                    </a:lnTo>
                    <a:lnTo>
                      <a:pt x="22" y="3"/>
                    </a:lnTo>
                    <a:lnTo>
                      <a:pt x="28" y="0"/>
                    </a:lnTo>
                    <a:lnTo>
                      <a:pt x="3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39" name="Freeform 255"/>
              <p:cNvSpPr>
                <a:spLocks/>
              </p:cNvSpPr>
              <p:nvPr/>
            </p:nvSpPr>
            <p:spPr bwMode="auto">
              <a:xfrm>
                <a:off x="2215" y="1816"/>
                <a:ext cx="2" cy="4"/>
              </a:xfrm>
              <a:custGeom>
                <a:avLst/>
                <a:gdLst>
                  <a:gd name="T0" fmla="*/ 5 w 5"/>
                  <a:gd name="T1" fmla="*/ 6 h 6"/>
                  <a:gd name="T2" fmla="*/ 2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2" y="0"/>
                    </a:lnTo>
                    <a:lnTo>
                      <a:pt x="0"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40" name="Freeform 256"/>
              <p:cNvSpPr>
                <a:spLocks/>
              </p:cNvSpPr>
              <p:nvPr/>
            </p:nvSpPr>
            <p:spPr bwMode="auto">
              <a:xfrm>
                <a:off x="2180" y="1819"/>
                <a:ext cx="24" cy="18"/>
              </a:xfrm>
              <a:custGeom>
                <a:avLst/>
                <a:gdLst>
                  <a:gd name="T0" fmla="*/ 48 w 48"/>
                  <a:gd name="T1" fmla="*/ 4 h 37"/>
                  <a:gd name="T2" fmla="*/ 38 w 48"/>
                  <a:gd name="T3" fmla="*/ 15 h 37"/>
                  <a:gd name="T4" fmla="*/ 29 w 48"/>
                  <a:gd name="T5" fmla="*/ 29 h 37"/>
                  <a:gd name="T6" fmla="*/ 18 w 48"/>
                  <a:gd name="T7" fmla="*/ 37 h 37"/>
                  <a:gd name="T8" fmla="*/ 8 w 48"/>
                  <a:gd name="T9" fmla="*/ 37 h 37"/>
                  <a:gd name="T10" fmla="*/ 0 w 48"/>
                  <a:gd name="T11" fmla="*/ 32 h 37"/>
                  <a:gd name="T12" fmla="*/ 4 w 48"/>
                  <a:gd name="T13" fmla="*/ 26 h 37"/>
                  <a:gd name="T14" fmla="*/ 11 w 48"/>
                  <a:gd name="T15" fmla="*/ 30 h 37"/>
                  <a:gd name="T16" fmla="*/ 15 w 48"/>
                  <a:gd name="T17" fmla="*/ 30 h 37"/>
                  <a:gd name="T18" fmla="*/ 23 w 48"/>
                  <a:gd name="T19" fmla="*/ 24 h 37"/>
                  <a:gd name="T20" fmla="*/ 32 w 48"/>
                  <a:gd name="T21" fmla="*/ 10 h 37"/>
                  <a:gd name="T22" fmla="*/ 42 w 48"/>
                  <a:gd name="T23" fmla="*/ 0 h 37"/>
                  <a:gd name="T24" fmla="*/ 48 w 48"/>
                  <a:gd name="T2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7">
                    <a:moveTo>
                      <a:pt x="48" y="4"/>
                    </a:moveTo>
                    <a:lnTo>
                      <a:pt x="38" y="15"/>
                    </a:lnTo>
                    <a:lnTo>
                      <a:pt x="29" y="29"/>
                    </a:lnTo>
                    <a:lnTo>
                      <a:pt x="18" y="37"/>
                    </a:lnTo>
                    <a:lnTo>
                      <a:pt x="8" y="37"/>
                    </a:lnTo>
                    <a:lnTo>
                      <a:pt x="0" y="32"/>
                    </a:lnTo>
                    <a:lnTo>
                      <a:pt x="4" y="26"/>
                    </a:lnTo>
                    <a:lnTo>
                      <a:pt x="11" y="30"/>
                    </a:lnTo>
                    <a:lnTo>
                      <a:pt x="15" y="30"/>
                    </a:lnTo>
                    <a:lnTo>
                      <a:pt x="23" y="24"/>
                    </a:lnTo>
                    <a:lnTo>
                      <a:pt x="32" y="10"/>
                    </a:lnTo>
                    <a:lnTo>
                      <a:pt x="42" y="0"/>
                    </a:lnTo>
                    <a:lnTo>
                      <a:pt x="4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41" name="Freeform 257"/>
              <p:cNvSpPr>
                <a:spLocks/>
              </p:cNvSpPr>
              <p:nvPr/>
            </p:nvSpPr>
            <p:spPr bwMode="auto">
              <a:xfrm>
                <a:off x="2201" y="1818"/>
                <a:ext cx="3" cy="3"/>
              </a:xfrm>
              <a:custGeom>
                <a:avLst/>
                <a:gdLst>
                  <a:gd name="T0" fmla="*/ 1 w 6"/>
                  <a:gd name="T1" fmla="*/ 0 h 6"/>
                  <a:gd name="T2" fmla="*/ 0 w 6"/>
                  <a:gd name="T3" fmla="*/ 2 h 6"/>
                  <a:gd name="T4" fmla="*/ 6 w 6"/>
                  <a:gd name="T5" fmla="*/ 6 h 6"/>
                  <a:gd name="T6" fmla="*/ 4 w 6"/>
                  <a:gd name="T7" fmla="*/ 6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2"/>
                    </a:lnTo>
                    <a:lnTo>
                      <a:pt x="6" y="6"/>
                    </a:lnTo>
                    <a:lnTo>
                      <a:pt x="4"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42" name="Freeform 258"/>
              <p:cNvSpPr>
                <a:spLocks/>
              </p:cNvSpPr>
              <p:nvPr/>
            </p:nvSpPr>
            <p:spPr bwMode="auto">
              <a:xfrm>
                <a:off x="2176" y="1823"/>
                <a:ext cx="7" cy="12"/>
              </a:xfrm>
              <a:custGeom>
                <a:avLst/>
                <a:gdLst>
                  <a:gd name="T0" fmla="*/ 8 w 14"/>
                  <a:gd name="T1" fmla="*/ 23 h 23"/>
                  <a:gd name="T2" fmla="*/ 2 w 14"/>
                  <a:gd name="T3" fmla="*/ 14 h 23"/>
                  <a:gd name="T4" fmla="*/ 0 w 14"/>
                  <a:gd name="T5" fmla="*/ 3 h 23"/>
                  <a:gd name="T6" fmla="*/ 6 w 14"/>
                  <a:gd name="T7" fmla="*/ 0 h 23"/>
                  <a:gd name="T8" fmla="*/ 8 w 14"/>
                  <a:gd name="T9" fmla="*/ 11 h 23"/>
                  <a:gd name="T10" fmla="*/ 14 w 14"/>
                  <a:gd name="T11" fmla="*/ 18 h 23"/>
                  <a:gd name="T12" fmla="*/ 8 w 1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8" y="23"/>
                    </a:moveTo>
                    <a:lnTo>
                      <a:pt x="2" y="14"/>
                    </a:lnTo>
                    <a:lnTo>
                      <a:pt x="0" y="3"/>
                    </a:lnTo>
                    <a:lnTo>
                      <a:pt x="6" y="0"/>
                    </a:lnTo>
                    <a:lnTo>
                      <a:pt x="8" y="11"/>
                    </a:lnTo>
                    <a:lnTo>
                      <a:pt x="14" y="18"/>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43" name="Freeform 259"/>
              <p:cNvSpPr>
                <a:spLocks/>
              </p:cNvSpPr>
              <p:nvPr/>
            </p:nvSpPr>
            <p:spPr bwMode="auto">
              <a:xfrm>
                <a:off x="2180" y="1832"/>
                <a:ext cx="3" cy="3"/>
              </a:xfrm>
              <a:custGeom>
                <a:avLst/>
                <a:gdLst>
                  <a:gd name="T0" fmla="*/ 0 w 6"/>
                  <a:gd name="T1" fmla="*/ 6 h 6"/>
                  <a:gd name="T2" fmla="*/ 6 w 6"/>
                  <a:gd name="T3" fmla="*/ 1 h 6"/>
                  <a:gd name="T4" fmla="*/ 4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1"/>
                    </a:lnTo>
                    <a:lnTo>
                      <a:pt x="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44" name="Freeform 260"/>
              <p:cNvSpPr>
                <a:spLocks/>
              </p:cNvSpPr>
              <p:nvPr/>
            </p:nvSpPr>
            <p:spPr bwMode="auto">
              <a:xfrm>
                <a:off x="2175" y="1824"/>
                <a:ext cx="10" cy="18"/>
              </a:xfrm>
              <a:custGeom>
                <a:avLst/>
                <a:gdLst>
                  <a:gd name="T0" fmla="*/ 8 w 19"/>
                  <a:gd name="T1" fmla="*/ 0 h 36"/>
                  <a:gd name="T2" fmla="*/ 8 w 19"/>
                  <a:gd name="T3" fmla="*/ 11 h 36"/>
                  <a:gd name="T4" fmla="*/ 11 w 19"/>
                  <a:gd name="T5" fmla="*/ 17 h 36"/>
                  <a:gd name="T6" fmla="*/ 18 w 19"/>
                  <a:gd name="T7" fmla="*/ 25 h 36"/>
                  <a:gd name="T8" fmla="*/ 19 w 19"/>
                  <a:gd name="T9" fmla="*/ 34 h 36"/>
                  <a:gd name="T10" fmla="*/ 11 w 19"/>
                  <a:gd name="T11" fmla="*/ 36 h 36"/>
                  <a:gd name="T12" fmla="*/ 11 w 19"/>
                  <a:gd name="T13" fmla="*/ 30 h 36"/>
                  <a:gd name="T14" fmla="*/ 5 w 19"/>
                  <a:gd name="T15" fmla="*/ 22 h 36"/>
                  <a:gd name="T16" fmla="*/ 0 w 19"/>
                  <a:gd name="T17" fmla="*/ 13 h 36"/>
                  <a:gd name="T18" fmla="*/ 0 w 19"/>
                  <a:gd name="T19" fmla="*/ 0 h 36"/>
                  <a:gd name="T20" fmla="*/ 8 w 19"/>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8" y="0"/>
                    </a:moveTo>
                    <a:lnTo>
                      <a:pt x="8" y="11"/>
                    </a:lnTo>
                    <a:lnTo>
                      <a:pt x="11" y="17"/>
                    </a:lnTo>
                    <a:lnTo>
                      <a:pt x="18" y="25"/>
                    </a:lnTo>
                    <a:lnTo>
                      <a:pt x="19" y="34"/>
                    </a:lnTo>
                    <a:lnTo>
                      <a:pt x="11" y="36"/>
                    </a:lnTo>
                    <a:lnTo>
                      <a:pt x="11" y="30"/>
                    </a:lnTo>
                    <a:lnTo>
                      <a:pt x="5" y="22"/>
                    </a:lnTo>
                    <a:lnTo>
                      <a:pt x="0" y="13"/>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grpSp>
          <p:nvGrpSpPr>
            <p:cNvPr id="375045" name="Group 261"/>
            <p:cNvGrpSpPr>
              <a:grpSpLocks/>
            </p:cNvGrpSpPr>
            <p:nvPr/>
          </p:nvGrpSpPr>
          <p:grpSpPr bwMode="auto">
            <a:xfrm>
              <a:off x="1982" y="1532"/>
              <a:ext cx="880" cy="825"/>
              <a:chOff x="1982" y="1532"/>
              <a:chExt cx="880" cy="825"/>
            </a:xfrm>
          </p:grpSpPr>
          <p:sp>
            <p:nvSpPr>
              <p:cNvPr id="375046" name="Freeform 262"/>
              <p:cNvSpPr>
                <a:spLocks/>
              </p:cNvSpPr>
              <p:nvPr/>
            </p:nvSpPr>
            <p:spPr bwMode="auto">
              <a:xfrm>
                <a:off x="2175" y="1823"/>
                <a:ext cx="4" cy="2"/>
              </a:xfrm>
              <a:custGeom>
                <a:avLst/>
                <a:gdLst>
                  <a:gd name="T0" fmla="*/ 8 w 8"/>
                  <a:gd name="T1" fmla="*/ 0 h 3"/>
                  <a:gd name="T2" fmla="*/ 0 w 8"/>
                  <a:gd name="T3" fmla="*/ 1 h 3"/>
                  <a:gd name="T4" fmla="*/ 8 w 8"/>
                  <a:gd name="T5" fmla="*/ 1 h 3"/>
                  <a:gd name="T6" fmla="*/ 2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lnTo>
                      <a:pt x="0" y="1"/>
                    </a:lnTo>
                    <a:lnTo>
                      <a:pt x="8" y="1"/>
                    </a:lnTo>
                    <a:lnTo>
                      <a:pt x="2" y="3"/>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47" name="Freeform 263"/>
              <p:cNvSpPr>
                <a:spLocks/>
              </p:cNvSpPr>
              <p:nvPr/>
            </p:nvSpPr>
            <p:spPr bwMode="auto">
              <a:xfrm>
                <a:off x="2161" y="1841"/>
                <a:ext cx="24" cy="24"/>
              </a:xfrm>
              <a:custGeom>
                <a:avLst/>
                <a:gdLst>
                  <a:gd name="T0" fmla="*/ 46 w 46"/>
                  <a:gd name="T1" fmla="*/ 0 h 48"/>
                  <a:gd name="T2" fmla="*/ 45 w 46"/>
                  <a:gd name="T3" fmla="*/ 7 h 48"/>
                  <a:gd name="T4" fmla="*/ 41 w 46"/>
                  <a:gd name="T5" fmla="*/ 16 h 48"/>
                  <a:gd name="T6" fmla="*/ 29 w 46"/>
                  <a:gd name="T7" fmla="*/ 27 h 48"/>
                  <a:gd name="T8" fmla="*/ 4 w 46"/>
                  <a:gd name="T9" fmla="*/ 48 h 48"/>
                  <a:gd name="T10" fmla="*/ 0 w 46"/>
                  <a:gd name="T11" fmla="*/ 42 h 48"/>
                  <a:gd name="T12" fmla="*/ 24 w 46"/>
                  <a:gd name="T13" fmla="*/ 20 h 48"/>
                  <a:gd name="T14" fmla="*/ 35 w 46"/>
                  <a:gd name="T15" fmla="*/ 11 h 48"/>
                  <a:gd name="T16" fmla="*/ 37 w 46"/>
                  <a:gd name="T17" fmla="*/ 5 h 48"/>
                  <a:gd name="T18" fmla="*/ 38 w 46"/>
                  <a:gd name="T19" fmla="*/ 0 h 48"/>
                  <a:gd name="T20" fmla="*/ 46 w 46"/>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8">
                    <a:moveTo>
                      <a:pt x="46" y="0"/>
                    </a:moveTo>
                    <a:lnTo>
                      <a:pt x="45" y="7"/>
                    </a:lnTo>
                    <a:lnTo>
                      <a:pt x="41" y="16"/>
                    </a:lnTo>
                    <a:lnTo>
                      <a:pt x="29" y="27"/>
                    </a:lnTo>
                    <a:lnTo>
                      <a:pt x="4" y="48"/>
                    </a:lnTo>
                    <a:lnTo>
                      <a:pt x="0" y="42"/>
                    </a:lnTo>
                    <a:lnTo>
                      <a:pt x="24" y="20"/>
                    </a:lnTo>
                    <a:lnTo>
                      <a:pt x="35" y="11"/>
                    </a:lnTo>
                    <a:lnTo>
                      <a:pt x="37" y="5"/>
                    </a:lnTo>
                    <a:lnTo>
                      <a:pt x="38"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48" name="Freeform 264"/>
              <p:cNvSpPr>
                <a:spLocks/>
              </p:cNvSpPr>
              <p:nvPr/>
            </p:nvSpPr>
            <p:spPr bwMode="auto">
              <a:xfrm>
                <a:off x="2181" y="1841"/>
                <a:ext cx="4" cy="1"/>
              </a:xfrm>
              <a:custGeom>
                <a:avLst/>
                <a:gdLst>
                  <a:gd name="T0" fmla="*/ 8 w 8"/>
                  <a:gd name="T1" fmla="*/ 0 h 2"/>
                  <a:gd name="T2" fmla="*/ 0 w 8"/>
                  <a:gd name="T3" fmla="*/ 0 h 2"/>
                  <a:gd name="T4" fmla="*/ 0 w 8"/>
                  <a:gd name="T5" fmla="*/ 2 h 2"/>
                  <a:gd name="T6" fmla="*/ 8 w 8"/>
                  <a:gd name="T7" fmla="*/ 0 h 2"/>
                </a:gdLst>
                <a:ahLst/>
                <a:cxnLst>
                  <a:cxn ang="0">
                    <a:pos x="T0" y="T1"/>
                  </a:cxn>
                  <a:cxn ang="0">
                    <a:pos x="T2" y="T3"/>
                  </a:cxn>
                  <a:cxn ang="0">
                    <a:pos x="T4" y="T5"/>
                  </a:cxn>
                  <a:cxn ang="0">
                    <a:pos x="T6" y="T7"/>
                  </a:cxn>
                </a:cxnLst>
                <a:rect l="0" t="0" r="r" b="b"/>
                <a:pathLst>
                  <a:path w="8" h="2">
                    <a:moveTo>
                      <a:pt x="8" y="0"/>
                    </a:moveTo>
                    <a:lnTo>
                      <a:pt x="0" y="0"/>
                    </a:lnTo>
                    <a:lnTo>
                      <a:pt x="0"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49" name="Freeform 265"/>
              <p:cNvSpPr>
                <a:spLocks/>
              </p:cNvSpPr>
              <p:nvPr/>
            </p:nvSpPr>
            <p:spPr bwMode="auto">
              <a:xfrm>
                <a:off x="2122" y="1863"/>
                <a:ext cx="42" cy="44"/>
              </a:xfrm>
              <a:custGeom>
                <a:avLst/>
                <a:gdLst>
                  <a:gd name="T0" fmla="*/ 85 w 85"/>
                  <a:gd name="T1" fmla="*/ 4 h 88"/>
                  <a:gd name="T2" fmla="*/ 52 w 85"/>
                  <a:gd name="T3" fmla="*/ 44 h 88"/>
                  <a:gd name="T4" fmla="*/ 29 w 85"/>
                  <a:gd name="T5" fmla="*/ 68 h 88"/>
                  <a:gd name="T6" fmla="*/ 4 w 85"/>
                  <a:gd name="T7" fmla="*/ 88 h 88"/>
                  <a:gd name="T8" fmla="*/ 0 w 85"/>
                  <a:gd name="T9" fmla="*/ 81 h 88"/>
                  <a:gd name="T10" fmla="*/ 24 w 85"/>
                  <a:gd name="T11" fmla="*/ 61 h 88"/>
                  <a:gd name="T12" fmla="*/ 46 w 85"/>
                  <a:gd name="T13" fmla="*/ 40 h 88"/>
                  <a:gd name="T14" fmla="*/ 79 w 85"/>
                  <a:gd name="T15" fmla="*/ 0 h 88"/>
                  <a:gd name="T16" fmla="*/ 85 w 85"/>
                  <a:gd name="T17"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8">
                    <a:moveTo>
                      <a:pt x="85" y="4"/>
                    </a:moveTo>
                    <a:lnTo>
                      <a:pt x="52" y="44"/>
                    </a:lnTo>
                    <a:lnTo>
                      <a:pt x="29" y="68"/>
                    </a:lnTo>
                    <a:lnTo>
                      <a:pt x="4" y="88"/>
                    </a:lnTo>
                    <a:lnTo>
                      <a:pt x="0" y="81"/>
                    </a:lnTo>
                    <a:lnTo>
                      <a:pt x="24" y="61"/>
                    </a:lnTo>
                    <a:lnTo>
                      <a:pt x="46" y="40"/>
                    </a:lnTo>
                    <a:lnTo>
                      <a:pt x="79" y="0"/>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0" name="Freeform 266"/>
              <p:cNvSpPr>
                <a:spLocks/>
              </p:cNvSpPr>
              <p:nvPr/>
            </p:nvSpPr>
            <p:spPr bwMode="auto">
              <a:xfrm>
                <a:off x="2161" y="1862"/>
                <a:ext cx="3" cy="3"/>
              </a:xfrm>
              <a:custGeom>
                <a:avLst/>
                <a:gdLst>
                  <a:gd name="T0" fmla="*/ 0 w 6"/>
                  <a:gd name="T1" fmla="*/ 0 h 6"/>
                  <a:gd name="T2" fmla="*/ 0 w 6"/>
                  <a:gd name="T3" fmla="*/ 2 h 6"/>
                  <a:gd name="T4" fmla="*/ 6 w 6"/>
                  <a:gd name="T5" fmla="*/ 6 h 6"/>
                  <a:gd name="T6" fmla="*/ 4 w 6"/>
                  <a:gd name="T7" fmla="*/ 6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lnTo>
                      <a:pt x="0" y="2"/>
                    </a:lnTo>
                    <a:lnTo>
                      <a:pt x="6" y="6"/>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1" name="Freeform 267"/>
              <p:cNvSpPr>
                <a:spLocks/>
              </p:cNvSpPr>
              <p:nvPr/>
            </p:nvSpPr>
            <p:spPr bwMode="auto">
              <a:xfrm>
                <a:off x="2093" y="1904"/>
                <a:ext cx="31" cy="16"/>
              </a:xfrm>
              <a:custGeom>
                <a:avLst/>
                <a:gdLst>
                  <a:gd name="T0" fmla="*/ 62 w 62"/>
                  <a:gd name="T1" fmla="*/ 7 h 33"/>
                  <a:gd name="T2" fmla="*/ 47 w 62"/>
                  <a:gd name="T3" fmla="*/ 17 h 33"/>
                  <a:gd name="T4" fmla="*/ 34 w 62"/>
                  <a:gd name="T5" fmla="*/ 28 h 33"/>
                  <a:gd name="T6" fmla="*/ 21 w 62"/>
                  <a:gd name="T7" fmla="*/ 33 h 33"/>
                  <a:gd name="T8" fmla="*/ 10 w 62"/>
                  <a:gd name="T9" fmla="*/ 33 h 33"/>
                  <a:gd name="T10" fmla="*/ 0 w 62"/>
                  <a:gd name="T11" fmla="*/ 30 h 33"/>
                  <a:gd name="T12" fmla="*/ 5 w 62"/>
                  <a:gd name="T13" fmla="*/ 24 h 33"/>
                  <a:gd name="T14" fmla="*/ 13 w 62"/>
                  <a:gd name="T15" fmla="*/ 27 h 33"/>
                  <a:gd name="T16" fmla="*/ 17 w 62"/>
                  <a:gd name="T17" fmla="*/ 27 h 33"/>
                  <a:gd name="T18" fmla="*/ 30 w 62"/>
                  <a:gd name="T19" fmla="*/ 22 h 33"/>
                  <a:gd name="T20" fmla="*/ 42 w 62"/>
                  <a:gd name="T21" fmla="*/ 11 h 33"/>
                  <a:gd name="T22" fmla="*/ 58 w 62"/>
                  <a:gd name="T23" fmla="*/ 0 h 33"/>
                  <a:gd name="T24" fmla="*/ 62 w 62"/>
                  <a:gd name="T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33">
                    <a:moveTo>
                      <a:pt x="62" y="7"/>
                    </a:moveTo>
                    <a:lnTo>
                      <a:pt x="47" y="17"/>
                    </a:lnTo>
                    <a:lnTo>
                      <a:pt x="34" y="28"/>
                    </a:lnTo>
                    <a:lnTo>
                      <a:pt x="21" y="33"/>
                    </a:lnTo>
                    <a:lnTo>
                      <a:pt x="10" y="33"/>
                    </a:lnTo>
                    <a:lnTo>
                      <a:pt x="0" y="30"/>
                    </a:lnTo>
                    <a:lnTo>
                      <a:pt x="5" y="24"/>
                    </a:lnTo>
                    <a:lnTo>
                      <a:pt x="13" y="27"/>
                    </a:lnTo>
                    <a:lnTo>
                      <a:pt x="17" y="27"/>
                    </a:lnTo>
                    <a:lnTo>
                      <a:pt x="30" y="22"/>
                    </a:lnTo>
                    <a:lnTo>
                      <a:pt x="42" y="11"/>
                    </a:lnTo>
                    <a:lnTo>
                      <a:pt x="58" y="0"/>
                    </a:lnTo>
                    <a:lnTo>
                      <a:pt x="6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2" name="Freeform 268"/>
              <p:cNvSpPr>
                <a:spLocks/>
              </p:cNvSpPr>
              <p:nvPr/>
            </p:nvSpPr>
            <p:spPr bwMode="auto">
              <a:xfrm>
                <a:off x="2122" y="1904"/>
                <a:ext cx="2" cy="3"/>
              </a:xfrm>
              <a:custGeom>
                <a:avLst/>
                <a:gdLst>
                  <a:gd name="T0" fmla="*/ 4 w 4"/>
                  <a:gd name="T1" fmla="*/ 7 h 7"/>
                  <a:gd name="T2" fmla="*/ 0 w 4"/>
                  <a:gd name="T3" fmla="*/ 0 h 7"/>
                  <a:gd name="T4" fmla="*/ 4 w 4"/>
                  <a:gd name="T5" fmla="*/ 7 h 7"/>
                </a:gdLst>
                <a:ahLst/>
                <a:cxnLst>
                  <a:cxn ang="0">
                    <a:pos x="T0" y="T1"/>
                  </a:cxn>
                  <a:cxn ang="0">
                    <a:pos x="T2" y="T3"/>
                  </a:cxn>
                  <a:cxn ang="0">
                    <a:pos x="T4" y="T5"/>
                  </a:cxn>
                </a:cxnLst>
                <a:rect l="0" t="0" r="r" b="b"/>
                <a:pathLst>
                  <a:path w="4" h="7">
                    <a:moveTo>
                      <a:pt x="4" y="7"/>
                    </a:moveTo>
                    <a:lnTo>
                      <a:pt x="0"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3" name="Freeform 269"/>
              <p:cNvSpPr>
                <a:spLocks/>
              </p:cNvSpPr>
              <p:nvPr/>
            </p:nvSpPr>
            <p:spPr bwMode="auto">
              <a:xfrm>
                <a:off x="2086" y="1891"/>
                <a:ext cx="10" cy="27"/>
              </a:xfrm>
              <a:custGeom>
                <a:avLst/>
                <a:gdLst>
                  <a:gd name="T0" fmla="*/ 14 w 19"/>
                  <a:gd name="T1" fmla="*/ 56 h 56"/>
                  <a:gd name="T2" fmla="*/ 10 w 19"/>
                  <a:gd name="T3" fmla="*/ 50 h 56"/>
                  <a:gd name="T4" fmla="*/ 5 w 19"/>
                  <a:gd name="T5" fmla="*/ 42 h 56"/>
                  <a:gd name="T6" fmla="*/ 2 w 19"/>
                  <a:gd name="T7" fmla="*/ 28 h 56"/>
                  <a:gd name="T8" fmla="*/ 0 w 19"/>
                  <a:gd name="T9" fmla="*/ 0 h 56"/>
                  <a:gd name="T10" fmla="*/ 8 w 19"/>
                  <a:gd name="T11" fmla="*/ 0 h 56"/>
                  <a:gd name="T12" fmla="*/ 8 w 19"/>
                  <a:gd name="T13" fmla="*/ 28 h 56"/>
                  <a:gd name="T14" fmla="*/ 11 w 19"/>
                  <a:gd name="T15" fmla="*/ 39 h 56"/>
                  <a:gd name="T16" fmla="*/ 14 w 19"/>
                  <a:gd name="T17" fmla="*/ 43 h 56"/>
                  <a:gd name="T18" fmla="*/ 19 w 19"/>
                  <a:gd name="T19" fmla="*/ 50 h 56"/>
                  <a:gd name="T20" fmla="*/ 14 w 19"/>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6">
                    <a:moveTo>
                      <a:pt x="14" y="56"/>
                    </a:moveTo>
                    <a:lnTo>
                      <a:pt x="10" y="50"/>
                    </a:lnTo>
                    <a:lnTo>
                      <a:pt x="5" y="42"/>
                    </a:lnTo>
                    <a:lnTo>
                      <a:pt x="2" y="28"/>
                    </a:lnTo>
                    <a:lnTo>
                      <a:pt x="0" y="0"/>
                    </a:lnTo>
                    <a:lnTo>
                      <a:pt x="8" y="0"/>
                    </a:lnTo>
                    <a:lnTo>
                      <a:pt x="8" y="28"/>
                    </a:lnTo>
                    <a:lnTo>
                      <a:pt x="11" y="39"/>
                    </a:lnTo>
                    <a:lnTo>
                      <a:pt x="14" y="43"/>
                    </a:lnTo>
                    <a:lnTo>
                      <a:pt x="19" y="50"/>
                    </a:lnTo>
                    <a:lnTo>
                      <a:pt x="14"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4" name="Freeform 270"/>
              <p:cNvSpPr>
                <a:spLocks/>
              </p:cNvSpPr>
              <p:nvPr/>
            </p:nvSpPr>
            <p:spPr bwMode="auto">
              <a:xfrm>
                <a:off x="2093" y="1915"/>
                <a:ext cx="3" cy="3"/>
              </a:xfrm>
              <a:custGeom>
                <a:avLst/>
                <a:gdLst>
                  <a:gd name="T0" fmla="*/ 0 w 5"/>
                  <a:gd name="T1" fmla="*/ 6 h 6"/>
                  <a:gd name="T2" fmla="*/ 5 w 5"/>
                  <a:gd name="T3" fmla="*/ 0 h 6"/>
                  <a:gd name="T4" fmla="*/ 0 w 5"/>
                  <a:gd name="T5" fmla="*/ 6 h 6"/>
                </a:gdLst>
                <a:ahLst/>
                <a:cxnLst>
                  <a:cxn ang="0">
                    <a:pos x="T0" y="T1"/>
                  </a:cxn>
                  <a:cxn ang="0">
                    <a:pos x="T2" y="T3"/>
                  </a:cxn>
                  <a:cxn ang="0">
                    <a:pos x="T4" y="T5"/>
                  </a:cxn>
                </a:cxnLst>
                <a:rect l="0" t="0" r="r" b="b"/>
                <a:pathLst>
                  <a:path w="5" h="6">
                    <a:moveTo>
                      <a:pt x="0" y="6"/>
                    </a:move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5" name="Freeform 271"/>
              <p:cNvSpPr>
                <a:spLocks/>
              </p:cNvSpPr>
              <p:nvPr/>
            </p:nvSpPr>
            <p:spPr bwMode="auto">
              <a:xfrm>
                <a:off x="2086" y="1891"/>
                <a:ext cx="6" cy="19"/>
              </a:xfrm>
              <a:custGeom>
                <a:avLst/>
                <a:gdLst>
                  <a:gd name="T0" fmla="*/ 8 w 11"/>
                  <a:gd name="T1" fmla="*/ 0 h 39"/>
                  <a:gd name="T2" fmla="*/ 11 w 11"/>
                  <a:gd name="T3" fmla="*/ 39 h 39"/>
                  <a:gd name="T4" fmla="*/ 4 w 11"/>
                  <a:gd name="T5" fmla="*/ 39 h 39"/>
                  <a:gd name="T6" fmla="*/ 0 w 11"/>
                  <a:gd name="T7" fmla="*/ 0 h 39"/>
                  <a:gd name="T8" fmla="*/ 8 w 11"/>
                  <a:gd name="T9" fmla="*/ 0 h 39"/>
                </a:gdLst>
                <a:ahLst/>
                <a:cxnLst>
                  <a:cxn ang="0">
                    <a:pos x="T0" y="T1"/>
                  </a:cxn>
                  <a:cxn ang="0">
                    <a:pos x="T2" y="T3"/>
                  </a:cxn>
                  <a:cxn ang="0">
                    <a:pos x="T4" y="T5"/>
                  </a:cxn>
                  <a:cxn ang="0">
                    <a:pos x="T6" y="T7"/>
                  </a:cxn>
                  <a:cxn ang="0">
                    <a:pos x="T8" y="T9"/>
                  </a:cxn>
                </a:cxnLst>
                <a:rect l="0" t="0" r="r" b="b"/>
                <a:pathLst>
                  <a:path w="11" h="39">
                    <a:moveTo>
                      <a:pt x="8" y="0"/>
                    </a:moveTo>
                    <a:lnTo>
                      <a:pt x="11" y="39"/>
                    </a:lnTo>
                    <a:lnTo>
                      <a:pt x="4" y="39"/>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6" name="Freeform 272"/>
              <p:cNvSpPr>
                <a:spLocks/>
              </p:cNvSpPr>
              <p:nvPr/>
            </p:nvSpPr>
            <p:spPr bwMode="auto">
              <a:xfrm>
                <a:off x="2086" y="1891"/>
                <a:ext cx="4" cy="1"/>
              </a:xfrm>
              <a:custGeom>
                <a:avLst/>
                <a:gdLst>
                  <a:gd name="T0" fmla="*/ 0 w 8"/>
                  <a:gd name="T1" fmla="*/ 8 w 8"/>
                  <a:gd name="T2" fmla="*/ 0 w 8"/>
                  <a:gd name="T3" fmla="*/ 8 w 8"/>
                  <a:gd name="T4" fmla="*/ 0 w 8"/>
                </a:gdLst>
                <a:ahLst/>
                <a:cxnLst>
                  <a:cxn ang="0">
                    <a:pos x="T0" y="0"/>
                  </a:cxn>
                  <a:cxn ang="0">
                    <a:pos x="T1" y="0"/>
                  </a:cxn>
                  <a:cxn ang="0">
                    <a:pos x="T2" y="0"/>
                  </a:cxn>
                  <a:cxn ang="0">
                    <a:pos x="T3" y="0"/>
                  </a:cxn>
                  <a:cxn ang="0">
                    <a:pos x="T4" y="0"/>
                  </a:cxn>
                </a:cxnLst>
                <a:rect l="0" t="0" r="r" b="b"/>
                <a:pathLst>
                  <a:path w="8">
                    <a:moveTo>
                      <a:pt x="0" y="0"/>
                    </a:moveTo>
                    <a:lnTo>
                      <a:pt x="8" y="0"/>
                    </a:lnTo>
                    <a:lnTo>
                      <a:pt x="0" y="0"/>
                    </a:lnTo>
                    <a:lnTo>
                      <a:pt x="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7" name="Freeform 273"/>
              <p:cNvSpPr>
                <a:spLocks/>
              </p:cNvSpPr>
              <p:nvPr/>
            </p:nvSpPr>
            <p:spPr bwMode="auto">
              <a:xfrm>
                <a:off x="2089" y="1909"/>
                <a:ext cx="22" cy="11"/>
              </a:xfrm>
              <a:custGeom>
                <a:avLst/>
                <a:gdLst>
                  <a:gd name="T0" fmla="*/ 6 w 45"/>
                  <a:gd name="T1" fmla="*/ 0 h 22"/>
                  <a:gd name="T2" fmla="*/ 11 w 45"/>
                  <a:gd name="T3" fmla="*/ 11 h 22"/>
                  <a:gd name="T4" fmla="*/ 17 w 45"/>
                  <a:gd name="T5" fmla="*/ 14 h 22"/>
                  <a:gd name="T6" fmla="*/ 30 w 45"/>
                  <a:gd name="T7" fmla="*/ 14 h 22"/>
                  <a:gd name="T8" fmla="*/ 43 w 45"/>
                  <a:gd name="T9" fmla="*/ 9 h 22"/>
                  <a:gd name="T10" fmla="*/ 45 w 45"/>
                  <a:gd name="T11" fmla="*/ 17 h 22"/>
                  <a:gd name="T12" fmla="*/ 30 w 45"/>
                  <a:gd name="T13" fmla="*/ 22 h 22"/>
                  <a:gd name="T14" fmla="*/ 16 w 45"/>
                  <a:gd name="T15" fmla="*/ 22 h 22"/>
                  <a:gd name="T16" fmla="*/ 5 w 45"/>
                  <a:gd name="T17" fmla="*/ 16 h 22"/>
                  <a:gd name="T18" fmla="*/ 0 w 45"/>
                  <a:gd name="T19" fmla="*/ 5 h 22"/>
                  <a:gd name="T20" fmla="*/ 6 w 45"/>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2">
                    <a:moveTo>
                      <a:pt x="6" y="0"/>
                    </a:moveTo>
                    <a:lnTo>
                      <a:pt x="11" y="11"/>
                    </a:lnTo>
                    <a:lnTo>
                      <a:pt x="17" y="14"/>
                    </a:lnTo>
                    <a:lnTo>
                      <a:pt x="30" y="14"/>
                    </a:lnTo>
                    <a:lnTo>
                      <a:pt x="43" y="9"/>
                    </a:lnTo>
                    <a:lnTo>
                      <a:pt x="45" y="17"/>
                    </a:lnTo>
                    <a:lnTo>
                      <a:pt x="30" y="22"/>
                    </a:lnTo>
                    <a:lnTo>
                      <a:pt x="16" y="22"/>
                    </a:lnTo>
                    <a:lnTo>
                      <a:pt x="5" y="16"/>
                    </a:lnTo>
                    <a:lnTo>
                      <a:pt x="0"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8" name="Freeform 274"/>
              <p:cNvSpPr>
                <a:spLocks/>
              </p:cNvSpPr>
              <p:nvPr/>
            </p:nvSpPr>
            <p:spPr bwMode="auto">
              <a:xfrm>
                <a:off x="2088" y="1909"/>
                <a:ext cx="4" cy="2"/>
              </a:xfrm>
              <a:custGeom>
                <a:avLst/>
                <a:gdLst>
                  <a:gd name="T0" fmla="*/ 0 w 7"/>
                  <a:gd name="T1" fmla="*/ 2 h 5"/>
                  <a:gd name="T2" fmla="*/ 1 w 7"/>
                  <a:gd name="T3" fmla="*/ 5 h 5"/>
                  <a:gd name="T4" fmla="*/ 7 w 7"/>
                  <a:gd name="T5" fmla="*/ 0 h 5"/>
                  <a:gd name="T6" fmla="*/ 7 w 7"/>
                  <a:gd name="T7" fmla="*/ 2 h 5"/>
                  <a:gd name="T8" fmla="*/ 0 w 7"/>
                  <a:gd name="T9" fmla="*/ 2 h 5"/>
                </a:gdLst>
                <a:ahLst/>
                <a:cxnLst>
                  <a:cxn ang="0">
                    <a:pos x="T0" y="T1"/>
                  </a:cxn>
                  <a:cxn ang="0">
                    <a:pos x="T2" y="T3"/>
                  </a:cxn>
                  <a:cxn ang="0">
                    <a:pos x="T4" y="T5"/>
                  </a:cxn>
                  <a:cxn ang="0">
                    <a:pos x="T6" y="T7"/>
                  </a:cxn>
                  <a:cxn ang="0">
                    <a:pos x="T8" y="T9"/>
                  </a:cxn>
                </a:cxnLst>
                <a:rect l="0" t="0" r="r" b="b"/>
                <a:pathLst>
                  <a:path w="7" h="5">
                    <a:moveTo>
                      <a:pt x="0" y="2"/>
                    </a:moveTo>
                    <a:lnTo>
                      <a:pt x="1" y="5"/>
                    </a:lnTo>
                    <a:lnTo>
                      <a:pt x="7" y="0"/>
                    </a:lnTo>
                    <a:lnTo>
                      <a:pt x="7"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59" name="Freeform 275"/>
              <p:cNvSpPr>
                <a:spLocks/>
              </p:cNvSpPr>
              <p:nvPr/>
            </p:nvSpPr>
            <p:spPr bwMode="auto">
              <a:xfrm>
                <a:off x="2031" y="1914"/>
                <a:ext cx="80" cy="126"/>
              </a:xfrm>
              <a:custGeom>
                <a:avLst/>
                <a:gdLst>
                  <a:gd name="T0" fmla="*/ 159 w 159"/>
                  <a:gd name="T1" fmla="*/ 7 h 254"/>
                  <a:gd name="T2" fmla="*/ 137 w 159"/>
                  <a:gd name="T3" fmla="*/ 22 h 254"/>
                  <a:gd name="T4" fmla="*/ 119 w 159"/>
                  <a:gd name="T5" fmla="*/ 48 h 254"/>
                  <a:gd name="T6" fmla="*/ 102 w 159"/>
                  <a:gd name="T7" fmla="*/ 78 h 254"/>
                  <a:gd name="T8" fmla="*/ 86 w 159"/>
                  <a:gd name="T9" fmla="*/ 115 h 254"/>
                  <a:gd name="T10" fmla="*/ 71 w 159"/>
                  <a:gd name="T11" fmla="*/ 153 h 254"/>
                  <a:gd name="T12" fmla="*/ 54 w 159"/>
                  <a:gd name="T13" fmla="*/ 193 h 254"/>
                  <a:gd name="T14" fmla="*/ 32 w 159"/>
                  <a:gd name="T15" fmla="*/ 226 h 254"/>
                  <a:gd name="T16" fmla="*/ 20 w 159"/>
                  <a:gd name="T17" fmla="*/ 241 h 254"/>
                  <a:gd name="T18" fmla="*/ 4 w 159"/>
                  <a:gd name="T19" fmla="*/ 254 h 254"/>
                  <a:gd name="T20" fmla="*/ 0 w 159"/>
                  <a:gd name="T21" fmla="*/ 247 h 254"/>
                  <a:gd name="T22" fmla="*/ 14 w 159"/>
                  <a:gd name="T23" fmla="*/ 237 h 254"/>
                  <a:gd name="T24" fmla="*/ 26 w 159"/>
                  <a:gd name="T25" fmla="*/ 221 h 254"/>
                  <a:gd name="T26" fmla="*/ 48 w 159"/>
                  <a:gd name="T27" fmla="*/ 189 h 254"/>
                  <a:gd name="T28" fmla="*/ 63 w 159"/>
                  <a:gd name="T29" fmla="*/ 152 h 254"/>
                  <a:gd name="T30" fmla="*/ 79 w 159"/>
                  <a:gd name="T31" fmla="*/ 113 h 254"/>
                  <a:gd name="T32" fmla="*/ 94 w 159"/>
                  <a:gd name="T33" fmla="*/ 76 h 254"/>
                  <a:gd name="T34" fmla="*/ 113 w 159"/>
                  <a:gd name="T35" fmla="*/ 44 h 254"/>
                  <a:gd name="T36" fmla="*/ 131 w 159"/>
                  <a:gd name="T37" fmla="*/ 17 h 254"/>
                  <a:gd name="T38" fmla="*/ 154 w 159"/>
                  <a:gd name="T39" fmla="*/ 0 h 254"/>
                  <a:gd name="T40" fmla="*/ 159 w 159"/>
                  <a:gd name="T41"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254">
                    <a:moveTo>
                      <a:pt x="159" y="7"/>
                    </a:moveTo>
                    <a:lnTo>
                      <a:pt x="137" y="22"/>
                    </a:lnTo>
                    <a:lnTo>
                      <a:pt x="119" y="48"/>
                    </a:lnTo>
                    <a:lnTo>
                      <a:pt x="102" y="78"/>
                    </a:lnTo>
                    <a:lnTo>
                      <a:pt x="86" y="115"/>
                    </a:lnTo>
                    <a:lnTo>
                      <a:pt x="71" y="153"/>
                    </a:lnTo>
                    <a:lnTo>
                      <a:pt x="54" y="193"/>
                    </a:lnTo>
                    <a:lnTo>
                      <a:pt x="32" y="226"/>
                    </a:lnTo>
                    <a:lnTo>
                      <a:pt x="20" y="241"/>
                    </a:lnTo>
                    <a:lnTo>
                      <a:pt x="4" y="254"/>
                    </a:lnTo>
                    <a:lnTo>
                      <a:pt x="0" y="247"/>
                    </a:lnTo>
                    <a:lnTo>
                      <a:pt x="14" y="237"/>
                    </a:lnTo>
                    <a:lnTo>
                      <a:pt x="26" y="221"/>
                    </a:lnTo>
                    <a:lnTo>
                      <a:pt x="48" y="189"/>
                    </a:lnTo>
                    <a:lnTo>
                      <a:pt x="63" y="152"/>
                    </a:lnTo>
                    <a:lnTo>
                      <a:pt x="79" y="113"/>
                    </a:lnTo>
                    <a:lnTo>
                      <a:pt x="94" y="76"/>
                    </a:lnTo>
                    <a:lnTo>
                      <a:pt x="113" y="44"/>
                    </a:lnTo>
                    <a:lnTo>
                      <a:pt x="131" y="17"/>
                    </a:lnTo>
                    <a:lnTo>
                      <a:pt x="154" y="0"/>
                    </a:lnTo>
                    <a:lnTo>
                      <a:pt x="15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0" name="Freeform 276"/>
              <p:cNvSpPr>
                <a:spLocks/>
              </p:cNvSpPr>
              <p:nvPr/>
            </p:nvSpPr>
            <p:spPr bwMode="auto">
              <a:xfrm>
                <a:off x="2109" y="1914"/>
                <a:ext cx="2" cy="4"/>
              </a:xfrm>
              <a:custGeom>
                <a:avLst/>
                <a:gdLst>
                  <a:gd name="T0" fmla="*/ 3 w 5"/>
                  <a:gd name="T1" fmla="*/ 0 h 8"/>
                  <a:gd name="T2" fmla="*/ 5 w 5"/>
                  <a:gd name="T3" fmla="*/ 7 h 8"/>
                  <a:gd name="T4" fmla="*/ 0 w 5"/>
                  <a:gd name="T5" fmla="*/ 0 h 8"/>
                  <a:gd name="T6" fmla="*/ 5 w 5"/>
                  <a:gd name="T7" fmla="*/ 8 h 8"/>
                  <a:gd name="T8" fmla="*/ 3 w 5"/>
                  <a:gd name="T9" fmla="*/ 0 h 8"/>
                </a:gdLst>
                <a:ahLst/>
                <a:cxnLst>
                  <a:cxn ang="0">
                    <a:pos x="T0" y="T1"/>
                  </a:cxn>
                  <a:cxn ang="0">
                    <a:pos x="T2" y="T3"/>
                  </a:cxn>
                  <a:cxn ang="0">
                    <a:pos x="T4" y="T5"/>
                  </a:cxn>
                  <a:cxn ang="0">
                    <a:pos x="T6" y="T7"/>
                  </a:cxn>
                  <a:cxn ang="0">
                    <a:pos x="T8" y="T9"/>
                  </a:cxn>
                </a:cxnLst>
                <a:rect l="0" t="0" r="r" b="b"/>
                <a:pathLst>
                  <a:path w="5" h="8">
                    <a:moveTo>
                      <a:pt x="3" y="0"/>
                    </a:moveTo>
                    <a:lnTo>
                      <a:pt x="5" y="7"/>
                    </a:lnTo>
                    <a:lnTo>
                      <a:pt x="0" y="0"/>
                    </a:lnTo>
                    <a:lnTo>
                      <a:pt x="5"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1" name="Freeform 277"/>
              <p:cNvSpPr>
                <a:spLocks/>
              </p:cNvSpPr>
              <p:nvPr/>
            </p:nvSpPr>
            <p:spPr bwMode="auto">
              <a:xfrm>
                <a:off x="2008" y="2033"/>
                <a:ext cx="26" cy="10"/>
              </a:xfrm>
              <a:custGeom>
                <a:avLst/>
                <a:gdLst>
                  <a:gd name="T0" fmla="*/ 51 w 51"/>
                  <a:gd name="T1" fmla="*/ 16 h 22"/>
                  <a:gd name="T2" fmla="*/ 42 w 51"/>
                  <a:gd name="T3" fmla="*/ 20 h 22"/>
                  <a:gd name="T4" fmla="*/ 28 w 51"/>
                  <a:gd name="T5" fmla="*/ 22 h 22"/>
                  <a:gd name="T6" fmla="*/ 11 w 51"/>
                  <a:gd name="T7" fmla="*/ 17 h 22"/>
                  <a:gd name="T8" fmla="*/ 5 w 51"/>
                  <a:gd name="T9" fmla="*/ 13 h 22"/>
                  <a:gd name="T10" fmla="*/ 0 w 51"/>
                  <a:gd name="T11" fmla="*/ 5 h 22"/>
                  <a:gd name="T12" fmla="*/ 6 w 51"/>
                  <a:gd name="T13" fmla="*/ 0 h 22"/>
                  <a:gd name="T14" fmla="*/ 11 w 51"/>
                  <a:gd name="T15" fmla="*/ 8 h 22"/>
                  <a:gd name="T16" fmla="*/ 16 w 51"/>
                  <a:gd name="T17" fmla="*/ 11 h 22"/>
                  <a:gd name="T18" fmla="*/ 28 w 51"/>
                  <a:gd name="T19" fmla="*/ 16 h 22"/>
                  <a:gd name="T20" fmla="*/ 39 w 51"/>
                  <a:gd name="T21" fmla="*/ 14 h 22"/>
                  <a:gd name="T22" fmla="*/ 47 w 51"/>
                  <a:gd name="T23" fmla="*/ 9 h 22"/>
                  <a:gd name="T24" fmla="*/ 51 w 51"/>
                  <a:gd name="T2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2">
                    <a:moveTo>
                      <a:pt x="51" y="16"/>
                    </a:moveTo>
                    <a:lnTo>
                      <a:pt x="42" y="20"/>
                    </a:lnTo>
                    <a:lnTo>
                      <a:pt x="28" y="22"/>
                    </a:lnTo>
                    <a:lnTo>
                      <a:pt x="11" y="17"/>
                    </a:lnTo>
                    <a:lnTo>
                      <a:pt x="5" y="13"/>
                    </a:lnTo>
                    <a:lnTo>
                      <a:pt x="0" y="5"/>
                    </a:lnTo>
                    <a:lnTo>
                      <a:pt x="6" y="0"/>
                    </a:lnTo>
                    <a:lnTo>
                      <a:pt x="11" y="8"/>
                    </a:lnTo>
                    <a:lnTo>
                      <a:pt x="16" y="11"/>
                    </a:lnTo>
                    <a:lnTo>
                      <a:pt x="28" y="16"/>
                    </a:lnTo>
                    <a:lnTo>
                      <a:pt x="39" y="14"/>
                    </a:lnTo>
                    <a:lnTo>
                      <a:pt x="47" y="9"/>
                    </a:lnTo>
                    <a:lnTo>
                      <a:pt x="5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2" name="Freeform 278"/>
              <p:cNvSpPr>
                <a:spLocks/>
              </p:cNvSpPr>
              <p:nvPr/>
            </p:nvSpPr>
            <p:spPr bwMode="auto">
              <a:xfrm>
                <a:off x="2031" y="2037"/>
                <a:ext cx="3" cy="3"/>
              </a:xfrm>
              <a:custGeom>
                <a:avLst/>
                <a:gdLst>
                  <a:gd name="T0" fmla="*/ 4 w 4"/>
                  <a:gd name="T1" fmla="*/ 7 h 7"/>
                  <a:gd name="T2" fmla="*/ 0 w 4"/>
                  <a:gd name="T3" fmla="*/ 0 h 7"/>
                  <a:gd name="T4" fmla="*/ 4 w 4"/>
                  <a:gd name="T5" fmla="*/ 7 h 7"/>
                </a:gdLst>
                <a:ahLst/>
                <a:cxnLst>
                  <a:cxn ang="0">
                    <a:pos x="T0" y="T1"/>
                  </a:cxn>
                  <a:cxn ang="0">
                    <a:pos x="T2" y="T3"/>
                  </a:cxn>
                  <a:cxn ang="0">
                    <a:pos x="T4" y="T5"/>
                  </a:cxn>
                </a:cxnLst>
                <a:rect l="0" t="0" r="r" b="b"/>
                <a:pathLst>
                  <a:path w="4" h="7">
                    <a:moveTo>
                      <a:pt x="4" y="7"/>
                    </a:moveTo>
                    <a:lnTo>
                      <a:pt x="0"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3" name="Freeform 279"/>
              <p:cNvSpPr>
                <a:spLocks/>
              </p:cNvSpPr>
              <p:nvPr/>
            </p:nvSpPr>
            <p:spPr bwMode="auto">
              <a:xfrm>
                <a:off x="2005" y="1954"/>
                <a:ext cx="6" cy="80"/>
              </a:xfrm>
              <a:custGeom>
                <a:avLst/>
                <a:gdLst>
                  <a:gd name="T0" fmla="*/ 6 w 12"/>
                  <a:gd name="T1" fmla="*/ 160 h 160"/>
                  <a:gd name="T2" fmla="*/ 2 w 12"/>
                  <a:gd name="T3" fmla="*/ 140 h 160"/>
                  <a:gd name="T4" fmla="*/ 0 w 12"/>
                  <a:gd name="T5" fmla="*/ 122 h 160"/>
                  <a:gd name="T6" fmla="*/ 3 w 12"/>
                  <a:gd name="T7" fmla="*/ 83 h 160"/>
                  <a:gd name="T8" fmla="*/ 6 w 12"/>
                  <a:gd name="T9" fmla="*/ 41 h 160"/>
                  <a:gd name="T10" fmla="*/ 5 w 12"/>
                  <a:gd name="T11" fmla="*/ 21 h 160"/>
                  <a:gd name="T12" fmla="*/ 0 w 12"/>
                  <a:gd name="T13" fmla="*/ 3 h 160"/>
                  <a:gd name="T14" fmla="*/ 6 w 12"/>
                  <a:gd name="T15" fmla="*/ 0 h 160"/>
                  <a:gd name="T16" fmla="*/ 11 w 12"/>
                  <a:gd name="T17" fmla="*/ 21 h 160"/>
                  <a:gd name="T18" fmla="*/ 12 w 12"/>
                  <a:gd name="T19" fmla="*/ 41 h 160"/>
                  <a:gd name="T20" fmla="*/ 9 w 12"/>
                  <a:gd name="T21" fmla="*/ 83 h 160"/>
                  <a:gd name="T22" fmla="*/ 6 w 12"/>
                  <a:gd name="T23" fmla="*/ 122 h 160"/>
                  <a:gd name="T24" fmla="*/ 8 w 12"/>
                  <a:gd name="T25" fmla="*/ 140 h 160"/>
                  <a:gd name="T26" fmla="*/ 12 w 12"/>
                  <a:gd name="T27" fmla="*/ 157 h 160"/>
                  <a:gd name="T28" fmla="*/ 6 w 12"/>
                  <a:gd name="T2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0">
                    <a:moveTo>
                      <a:pt x="6" y="160"/>
                    </a:moveTo>
                    <a:lnTo>
                      <a:pt x="2" y="140"/>
                    </a:lnTo>
                    <a:lnTo>
                      <a:pt x="0" y="122"/>
                    </a:lnTo>
                    <a:lnTo>
                      <a:pt x="3" y="83"/>
                    </a:lnTo>
                    <a:lnTo>
                      <a:pt x="6" y="41"/>
                    </a:lnTo>
                    <a:lnTo>
                      <a:pt x="5" y="21"/>
                    </a:lnTo>
                    <a:lnTo>
                      <a:pt x="0" y="3"/>
                    </a:lnTo>
                    <a:lnTo>
                      <a:pt x="6" y="0"/>
                    </a:lnTo>
                    <a:lnTo>
                      <a:pt x="11" y="21"/>
                    </a:lnTo>
                    <a:lnTo>
                      <a:pt x="12" y="41"/>
                    </a:lnTo>
                    <a:lnTo>
                      <a:pt x="9" y="83"/>
                    </a:lnTo>
                    <a:lnTo>
                      <a:pt x="6" y="122"/>
                    </a:lnTo>
                    <a:lnTo>
                      <a:pt x="8" y="140"/>
                    </a:lnTo>
                    <a:lnTo>
                      <a:pt x="12" y="157"/>
                    </a:lnTo>
                    <a:lnTo>
                      <a:pt x="6"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4" name="Freeform 280"/>
              <p:cNvSpPr>
                <a:spLocks/>
              </p:cNvSpPr>
              <p:nvPr/>
            </p:nvSpPr>
            <p:spPr bwMode="auto">
              <a:xfrm>
                <a:off x="2008" y="2033"/>
                <a:ext cx="3" cy="2"/>
              </a:xfrm>
              <a:custGeom>
                <a:avLst/>
                <a:gdLst>
                  <a:gd name="T0" fmla="*/ 0 w 6"/>
                  <a:gd name="T1" fmla="*/ 5 h 5"/>
                  <a:gd name="T2" fmla="*/ 0 w 6"/>
                  <a:gd name="T3" fmla="*/ 3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0" y="3"/>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5" name="Freeform 281"/>
              <p:cNvSpPr>
                <a:spLocks/>
              </p:cNvSpPr>
              <p:nvPr/>
            </p:nvSpPr>
            <p:spPr bwMode="auto">
              <a:xfrm>
                <a:off x="1983" y="1822"/>
                <a:ext cx="25" cy="133"/>
              </a:xfrm>
              <a:custGeom>
                <a:avLst/>
                <a:gdLst>
                  <a:gd name="T0" fmla="*/ 45 w 51"/>
                  <a:gd name="T1" fmla="*/ 267 h 267"/>
                  <a:gd name="T2" fmla="*/ 26 w 51"/>
                  <a:gd name="T3" fmla="*/ 202 h 267"/>
                  <a:gd name="T4" fmla="*/ 19 w 51"/>
                  <a:gd name="T5" fmla="*/ 168 h 267"/>
                  <a:gd name="T6" fmla="*/ 12 w 51"/>
                  <a:gd name="T7" fmla="*/ 134 h 267"/>
                  <a:gd name="T8" fmla="*/ 3 w 51"/>
                  <a:gd name="T9" fmla="*/ 68 h 267"/>
                  <a:gd name="T10" fmla="*/ 0 w 51"/>
                  <a:gd name="T11" fmla="*/ 0 h 267"/>
                  <a:gd name="T12" fmla="*/ 6 w 51"/>
                  <a:gd name="T13" fmla="*/ 0 h 267"/>
                  <a:gd name="T14" fmla="*/ 9 w 51"/>
                  <a:gd name="T15" fmla="*/ 68 h 267"/>
                  <a:gd name="T16" fmla="*/ 19 w 51"/>
                  <a:gd name="T17" fmla="*/ 134 h 267"/>
                  <a:gd name="T18" fmla="*/ 25 w 51"/>
                  <a:gd name="T19" fmla="*/ 165 h 267"/>
                  <a:gd name="T20" fmla="*/ 33 w 51"/>
                  <a:gd name="T21" fmla="*/ 199 h 267"/>
                  <a:gd name="T22" fmla="*/ 51 w 51"/>
                  <a:gd name="T23" fmla="*/ 264 h 267"/>
                  <a:gd name="T24" fmla="*/ 45 w 51"/>
                  <a:gd name="T25"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67">
                    <a:moveTo>
                      <a:pt x="45" y="267"/>
                    </a:moveTo>
                    <a:lnTo>
                      <a:pt x="26" y="202"/>
                    </a:lnTo>
                    <a:lnTo>
                      <a:pt x="19" y="168"/>
                    </a:lnTo>
                    <a:lnTo>
                      <a:pt x="12" y="134"/>
                    </a:lnTo>
                    <a:lnTo>
                      <a:pt x="3" y="68"/>
                    </a:lnTo>
                    <a:lnTo>
                      <a:pt x="0" y="0"/>
                    </a:lnTo>
                    <a:lnTo>
                      <a:pt x="6" y="0"/>
                    </a:lnTo>
                    <a:lnTo>
                      <a:pt x="9" y="68"/>
                    </a:lnTo>
                    <a:lnTo>
                      <a:pt x="19" y="134"/>
                    </a:lnTo>
                    <a:lnTo>
                      <a:pt x="25" y="165"/>
                    </a:lnTo>
                    <a:lnTo>
                      <a:pt x="33" y="199"/>
                    </a:lnTo>
                    <a:lnTo>
                      <a:pt x="51" y="264"/>
                    </a:lnTo>
                    <a:lnTo>
                      <a:pt x="45"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6" name="Freeform 282"/>
              <p:cNvSpPr>
                <a:spLocks/>
              </p:cNvSpPr>
              <p:nvPr/>
            </p:nvSpPr>
            <p:spPr bwMode="auto">
              <a:xfrm>
                <a:off x="2005" y="1954"/>
                <a:ext cx="3" cy="1"/>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7" name="Freeform 283"/>
              <p:cNvSpPr>
                <a:spLocks/>
              </p:cNvSpPr>
              <p:nvPr/>
            </p:nvSpPr>
            <p:spPr bwMode="auto">
              <a:xfrm>
                <a:off x="1982" y="1802"/>
                <a:ext cx="4" cy="20"/>
              </a:xfrm>
              <a:custGeom>
                <a:avLst/>
                <a:gdLst>
                  <a:gd name="T0" fmla="*/ 1 w 7"/>
                  <a:gd name="T1" fmla="*/ 40 h 40"/>
                  <a:gd name="T2" fmla="*/ 0 w 7"/>
                  <a:gd name="T3" fmla="*/ 0 h 40"/>
                  <a:gd name="T4" fmla="*/ 6 w 7"/>
                  <a:gd name="T5" fmla="*/ 0 h 40"/>
                  <a:gd name="T6" fmla="*/ 7 w 7"/>
                  <a:gd name="T7" fmla="*/ 40 h 40"/>
                  <a:gd name="T8" fmla="*/ 1 w 7"/>
                  <a:gd name="T9" fmla="*/ 40 h 40"/>
                </a:gdLst>
                <a:ahLst/>
                <a:cxnLst>
                  <a:cxn ang="0">
                    <a:pos x="T0" y="T1"/>
                  </a:cxn>
                  <a:cxn ang="0">
                    <a:pos x="T2" y="T3"/>
                  </a:cxn>
                  <a:cxn ang="0">
                    <a:pos x="T4" y="T5"/>
                  </a:cxn>
                  <a:cxn ang="0">
                    <a:pos x="T6" y="T7"/>
                  </a:cxn>
                  <a:cxn ang="0">
                    <a:pos x="T8" y="T9"/>
                  </a:cxn>
                </a:cxnLst>
                <a:rect l="0" t="0" r="r" b="b"/>
                <a:pathLst>
                  <a:path w="7" h="40">
                    <a:moveTo>
                      <a:pt x="1" y="40"/>
                    </a:moveTo>
                    <a:lnTo>
                      <a:pt x="0" y="0"/>
                    </a:lnTo>
                    <a:lnTo>
                      <a:pt x="6" y="0"/>
                    </a:lnTo>
                    <a:lnTo>
                      <a:pt x="7" y="40"/>
                    </a:lnTo>
                    <a:lnTo>
                      <a:pt x="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8" name="Freeform 284"/>
              <p:cNvSpPr>
                <a:spLocks/>
              </p:cNvSpPr>
              <p:nvPr/>
            </p:nvSpPr>
            <p:spPr bwMode="auto">
              <a:xfrm>
                <a:off x="1983" y="182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69" name="Freeform 285"/>
              <p:cNvSpPr>
                <a:spLocks/>
              </p:cNvSpPr>
              <p:nvPr/>
            </p:nvSpPr>
            <p:spPr bwMode="auto">
              <a:xfrm>
                <a:off x="1982" y="1693"/>
                <a:ext cx="29" cy="109"/>
              </a:xfrm>
              <a:custGeom>
                <a:avLst/>
                <a:gdLst>
                  <a:gd name="T0" fmla="*/ 0 w 58"/>
                  <a:gd name="T1" fmla="*/ 218 h 218"/>
                  <a:gd name="T2" fmla="*/ 0 w 58"/>
                  <a:gd name="T3" fmla="*/ 164 h 218"/>
                  <a:gd name="T4" fmla="*/ 1 w 58"/>
                  <a:gd name="T5" fmla="*/ 133 h 218"/>
                  <a:gd name="T6" fmla="*/ 7 w 58"/>
                  <a:gd name="T7" fmla="*/ 103 h 218"/>
                  <a:gd name="T8" fmla="*/ 13 w 58"/>
                  <a:gd name="T9" fmla="*/ 74 h 218"/>
                  <a:gd name="T10" fmla="*/ 24 w 58"/>
                  <a:gd name="T11" fmla="*/ 48 h 218"/>
                  <a:gd name="T12" fmla="*/ 37 w 58"/>
                  <a:gd name="T13" fmla="*/ 22 h 218"/>
                  <a:gd name="T14" fmla="*/ 52 w 58"/>
                  <a:gd name="T15" fmla="*/ 0 h 218"/>
                  <a:gd name="T16" fmla="*/ 58 w 58"/>
                  <a:gd name="T17" fmla="*/ 5 h 218"/>
                  <a:gd name="T18" fmla="*/ 43 w 58"/>
                  <a:gd name="T19" fmla="*/ 26 h 218"/>
                  <a:gd name="T20" fmla="*/ 31 w 58"/>
                  <a:gd name="T21" fmla="*/ 53 h 218"/>
                  <a:gd name="T22" fmla="*/ 20 w 58"/>
                  <a:gd name="T23" fmla="*/ 77 h 218"/>
                  <a:gd name="T24" fmla="*/ 13 w 58"/>
                  <a:gd name="T25" fmla="*/ 107 h 218"/>
                  <a:gd name="T26" fmla="*/ 7 w 58"/>
                  <a:gd name="T27" fmla="*/ 136 h 218"/>
                  <a:gd name="T28" fmla="*/ 6 w 58"/>
                  <a:gd name="T29" fmla="*/ 164 h 218"/>
                  <a:gd name="T30" fmla="*/ 6 w 58"/>
                  <a:gd name="T31" fmla="*/ 218 h 218"/>
                  <a:gd name="T32" fmla="*/ 0 w 58"/>
                  <a:gd name="T3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218">
                    <a:moveTo>
                      <a:pt x="0" y="218"/>
                    </a:moveTo>
                    <a:lnTo>
                      <a:pt x="0" y="164"/>
                    </a:lnTo>
                    <a:lnTo>
                      <a:pt x="1" y="133"/>
                    </a:lnTo>
                    <a:lnTo>
                      <a:pt x="7" y="103"/>
                    </a:lnTo>
                    <a:lnTo>
                      <a:pt x="13" y="74"/>
                    </a:lnTo>
                    <a:lnTo>
                      <a:pt x="24" y="48"/>
                    </a:lnTo>
                    <a:lnTo>
                      <a:pt x="37" y="22"/>
                    </a:lnTo>
                    <a:lnTo>
                      <a:pt x="52" y="0"/>
                    </a:lnTo>
                    <a:lnTo>
                      <a:pt x="58" y="5"/>
                    </a:lnTo>
                    <a:lnTo>
                      <a:pt x="43" y="26"/>
                    </a:lnTo>
                    <a:lnTo>
                      <a:pt x="31" y="53"/>
                    </a:lnTo>
                    <a:lnTo>
                      <a:pt x="20" y="77"/>
                    </a:lnTo>
                    <a:lnTo>
                      <a:pt x="13" y="107"/>
                    </a:lnTo>
                    <a:lnTo>
                      <a:pt x="7" y="136"/>
                    </a:lnTo>
                    <a:lnTo>
                      <a:pt x="6" y="164"/>
                    </a:lnTo>
                    <a:lnTo>
                      <a:pt x="6" y="218"/>
                    </a:lnTo>
                    <a:lnTo>
                      <a:pt x="0"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70" name="Freeform 286"/>
              <p:cNvSpPr>
                <a:spLocks/>
              </p:cNvSpPr>
              <p:nvPr/>
            </p:nvSpPr>
            <p:spPr bwMode="auto">
              <a:xfrm>
                <a:off x="1982" y="180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71" name="Freeform 287"/>
              <p:cNvSpPr>
                <a:spLocks/>
              </p:cNvSpPr>
              <p:nvPr/>
            </p:nvSpPr>
            <p:spPr bwMode="auto">
              <a:xfrm>
                <a:off x="2008" y="1674"/>
                <a:ext cx="18" cy="21"/>
              </a:xfrm>
              <a:custGeom>
                <a:avLst/>
                <a:gdLst>
                  <a:gd name="T0" fmla="*/ 0 w 36"/>
                  <a:gd name="T1" fmla="*/ 39 h 44"/>
                  <a:gd name="T2" fmla="*/ 6 w 36"/>
                  <a:gd name="T3" fmla="*/ 44 h 44"/>
                  <a:gd name="T4" fmla="*/ 36 w 36"/>
                  <a:gd name="T5" fmla="*/ 5 h 44"/>
                  <a:gd name="T6" fmla="*/ 30 w 36"/>
                  <a:gd name="T7" fmla="*/ 0 h 44"/>
                  <a:gd name="T8" fmla="*/ 0 w 36"/>
                  <a:gd name="T9" fmla="*/ 39 h 44"/>
                </a:gdLst>
                <a:ahLst/>
                <a:cxnLst>
                  <a:cxn ang="0">
                    <a:pos x="T0" y="T1"/>
                  </a:cxn>
                  <a:cxn ang="0">
                    <a:pos x="T2" y="T3"/>
                  </a:cxn>
                  <a:cxn ang="0">
                    <a:pos x="T4" y="T5"/>
                  </a:cxn>
                  <a:cxn ang="0">
                    <a:pos x="T6" y="T7"/>
                  </a:cxn>
                  <a:cxn ang="0">
                    <a:pos x="T8" y="T9"/>
                  </a:cxn>
                </a:cxnLst>
                <a:rect l="0" t="0" r="r" b="b"/>
                <a:pathLst>
                  <a:path w="36" h="44">
                    <a:moveTo>
                      <a:pt x="0" y="39"/>
                    </a:moveTo>
                    <a:lnTo>
                      <a:pt x="6" y="44"/>
                    </a:lnTo>
                    <a:lnTo>
                      <a:pt x="36" y="5"/>
                    </a:lnTo>
                    <a:lnTo>
                      <a:pt x="30" y="0"/>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72" name="Freeform 288"/>
              <p:cNvSpPr>
                <a:spLocks/>
              </p:cNvSpPr>
              <p:nvPr/>
            </p:nvSpPr>
            <p:spPr bwMode="auto">
              <a:xfrm>
                <a:off x="2008" y="1693"/>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73" name="Rectangle 289"/>
              <p:cNvSpPr>
                <a:spLocks noChangeArrowheads="1"/>
              </p:cNvSpPr>
              <p:nvPr/>
            </p:nvSpPr>
            <p:spPr bwMode="auto">
              <a:xfrm>
                <a:off x="2023" y="1674"/>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5074" name="Freeform 290"/>
              <p:cNvSpPr>
                <a:spLocks/>
              </p:cNvSpPr>
              <p:nvPr/>
            </p:nvSpPr>
            <p:spPr bwMode="auto">
              <a:xfrm>
                <a:off x="2023" y="1674"/>
                <a:ext cx="4" cy="2"/>
              </a:xfrm>
              <a:custGeom>
                <a:avLst/>
                <a:gdLst>
                  <a:gd name="T0" fmla="*/ 6 w 7"/>
                  <a:gd name="T1" fmla="*/ 5 h 5"/>
                  <a:gd name="T2" fmla="*/ 7 w 7"/>
                  <a:gd name="T3" fmla="*/ 2 h 5"/>
                  <a:gd name="T4" fmla="*/ 0 w 7"/>
                  <a:gd name="T5" fmla="*/ 2 h 5"/>
                  <a:gd name="T6" fmla="*/ 0 w 7"/>
                  <a:gd name="T7" fmla="*/ 0 h 5"/>
                  <a:gd name="T8" fmla="*/ 6 w 7"/>
                  <a:gd name="T9" fmla="*/ 5 h 5"/>
                </a:gdLst>
                <a:ahLst/>
                <a:cxnLst>
                  <a:cxn ang="0">
                    <a:pos x="T0" y="T1"/>
                  </a:cxn>
                  <a:cxn ang="0">
                    <a:pos x="T2" y="T3"/>
                  </a:cxn>
                  <a:cxn ang="0">
                    <a:pos x="T4" y="T5"/>
                  </a:cxn>
                  <a:cxn ang="0">
                    <a:pos x="T6" y="T7"/>
                  </a:cxn>
                  <a:cxn ang="0">
                    <a:pos x="T8" y="T9"/>
                  </a:cxn>
                </a:cxnLst>
                <a:rect l="0" t="0" r="r" b="b"/>
                <a:pathLst>
                  <a:path w="7" h="5">
                    <a:moveTo>
                      <a:pt x="6" y="5"/>
                    </a:moveTo>
                    <a:lnTo>
                      <a:pt x="7" y="2"/>
                    </a:lnTo>
                    <a:lnTo>
                      <a:pt x="0" y="2"/>
                    </a:ln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75" name="Freeform 291"/>
              <p:cNvSpPr>
                <a:spLocks/>
              </p:cNvSpPr>
              <p:nvPr/>
            </p:nvSpPr>
            <p:spPr bwMode="auto">
              <a:xfrm>
                <a:off x="2663" y="1533"/>
                <a:ext cx="198" cy="240"/>
              </a:xfrm>
              <a:custGeom>
                <a:avLst/>
                <a:gdLst>
                  <a:gd name="T0" fmla="*/ 49 w 396"/>
                  <a:gd name="T1" fmla="*/ 1 h 480"/>
                  <a:gd name="T2" fmla="*/ 108 w 396"/>
                  <a:gd name="T3" fmla="*/ 4 h 480"/>
                  <a:gd name="T4" fmla="*/ 136 w 396"/>
                  <a:gd name="T5" fmla="*/ 13 h 480"/>
                  <a:gd name="T6" fmla="*/ 170 w 396"/>
                  <a:gd name="T7" fmla="*/ 30 h 480"/>
                  <a:gd name="T8" fmla="*/ 210 w 396"/>
                  <a:gd name="T9" fmla="*/ 61 h 480"/>
                  <a:gd name="T10" fmla="*/ 236 w 396"/>
                  <a:gd name="T11" fmla="*/ 92 h 480"/>
                  <a:gd name="T12" fmla="*/ 270 w 396"/>
                  <a:gd name="T13" fmla="*/ 145 h 480"/>
                  <a:gd name="T14" fmla="*/ 295 w 396"/>
                  <a:gd name="T15" fmla="*/ 183 h 480"/>
                  <a:gd name="T16" fmla="*/ 340 w 396"/>
                  <a:gd name="T17" fmla="*/ 237 h 480"/>
                  <a:gd name="T18" fmla="*/ 360 w 396"/>
                  <a:gd name="T19" fmla="*/ 267 h 480"/>
                  <a:gd name="T20" fmla="*/ 371 w 396"/>
                  <a:gd name="T21" fmla="*/ 301 h 480"/>
                  <a:gd name="T22" fmla="*/ 387 w 396"/>
                  <a:gd name="T23" fmla="*/ 362 h 480"/>
                  <a:gd name="T24" fmla="*/ 396 w 396"/>
                  <a:gd name="T25" fmla="*/ 412 h 480"/>
                  <a:gd name="T26" fmla="*/ 391 w 396"/>
                  <a:gd name="T27" fmla="*/ 443 h 480"/>
                  <a:gd name="T28" fmla="*/ 377 w 396"/>
                  <a:gd name="T29" fmla="*/ 467 h 480"/>
                  <a:gd name="T30" fmla="*/ 356 w 396"/>
                  <a:gd name="T31" fmla="*/ 480 h 480"/>
                  <a:gd name="T32" fmla="*/ 342 w 396"/>
                  <a:gd name="T33" fmla="*/ 473 h 480"/>
                  <a:gd name="T34" fmla="*/ 317 w 396"/>
                  <a:gd name="T35" fmla="*/ 455 h 480"/>
                  <a:gd name="T36" fmla="*/ 312 w 396"/>
                  <a:gd name="T37" fmla="*/ 443 h 480"/>
                  <a:gd name="T38" fmla="*/ 311 w 396"/>
                  <a:gd name="T39" fmla="*/ 438 h 480"/>
                  <a:gd name="T40" fmla="*/ 306 w 396"/>
                  <a:gd name="T41" fmla="*/ 444 h 480"/>
                  <a:gd name="T42" fmla="*/ 297 w 396"/>
                  <a:gd name="T43" fmla="*/ 444 h 480"/>
                  <a:gd name="T44" fmla="*/ 272 w 396"/>
                  <a:gd name="T45" fmla="*/ 429 h 480"/>
                  <a:gd name="T46" fmla="*/ 226 w 396"/>
                  <a:gd name="T47" fmla="*/ 392 h 480"/>
                  <a:gd name="T48" fmla="*/ 212 w 396"/>
                  <a:gd name="T49" fmla="*/ 381 h 480"/>
                  <a:gd name="T50" fmla="*/ 216 w 396"/>
                  <a:gd name="T51" fmla="*/ 344 h 480"/>
                  <a:gd name="T52" fmla="*/ 213 w 396"/>
                  <a:gd name="T53" fmla="*/ 308 h 480"/>
                  <a:gd name="T54" fmla="*/ 205 w 396"/>
                  <a:gd name="T55" fmla="*/ 287 h 480"/>
                  <a:gd name="T56" fmla="*/ 212 w 396"/>
                  <a:gd name="T57" fmla="*/ 302 h 480"/>
                  <a:gd name="T58" fmla="*/ 215 w 396"/>
                  <a:gd name="T59" fmla="*/ 338 h 480"/>
                  <a:gd name="T60" fmla="*/ 210 w 396"/>
                  <a:gd name="T61" fmla="*/ 379 h 480"/>
                  <a:gd name="T62" fmla="*/ 198 w 396"/>
                  <a:gd name="T63" fmla="*/ 388 h 480"/>
                  <a:gd name="T64" fmla="*/ 178 w 396"/>
                  <a:gd name="T65" fmla="*/ 388 h 480"/>
                  <a:gd name="T66" fmla="*/ 167 w 396"/>
                  <a:gd name="T67" fmla="*/ 387 h 480"/>
                  <a:gd name="T68" fmla="*/ 151 w 396"/>
                  <a:gd name="T69" fmla="*/ 379 h 480"/>
                  <a:gd name="T70" fmla="*/ 113 w 396"/>
                  <a:gd name="T71" fmla="*/ 356 h 480"/>
                  <a:gd name="T72" fmla="*/ 57 w 396"/>
                  <a:gd name="T73" fmla="*/ 310 h 480"/>
                  <a:gd name="T74" fmla="*/ 23 w 396"/>
                  <a:gd name="T75" fmla="*/ 287 h 480"/>
                  <a:gd name="T76" fmla="*/ 4 w 396"/>
                  <a:gd name="T77" fmla="*/ 276 h 480"/>
                  <a:gd name="T78" fmla="*/ 1 w 396"/>
                  <a:gd name="T79" fmla="*/ 270 h 480"/>
                  <a:gd name="T80" fmla="*/ 4 w 396"/>
                  <a:gd name="T81" fmla="*/ 179 h 480"/>
                  <a:gd name="T82" fmla="*/ 7 w 396"/>
                  <a:gd name="T83" fmla="*/ 84 h 480"/>
                  <a:gd name="T84" fmla="*/ 4 w 396"/>
                  <a:gd name="T85" fmla="*/ 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480">
                    <a:moveTo>
                      <a:pt x="9" y="10"/>
                    </a:moveTo>
                    <a:lnTo>
                      <a:pt x="29" y="4"/>
                    </a:lnTo>
                    <a:lnTo>
                      <a:pt x="49" y="1"/>
                    </a:lnTo>
                    <a:lnTo>
                      <a:pt x="69" y="0"/>
                    </a:lnTo>
                    <a:lnTo>
                      <a:pt x="89" y="1"/>
                    </a:lnTo>
                    <a:lnTo>
                      <a:pt x="108" y="4"/>
                    </a:lnTo>
                    <a:lnTo>
                      <a:pt x="117" y="7"/>
                    </a:lnTo>
                    <a:lnTo>
                      <a:pt x="127" y="9"/>
                    </a:lnTo>
                    <a:lnTo>
                      <a:pt x="136" y="13"/>
                    </a:lnTo>
                    <a:lnTo>
                      <a:pt x="145" y="17"/>
                    </a:lnTo>
                    <a:lnTo>
                      <a:pt x="162" y="26"/>
                    </a:lnTo>
                    <a:lnTo>
                      <a:pt x="170" y="30"/>
                    </a:lnTo>
                    <a:lnTo>
                      <a:pt x="179" y="37"/>
                    </a:lnTo>
                    <a:lnTo>
                      <a:pt x="195" y="47"/>
                    </a:lnTo>
                    <a:lnTo>
                      <a:pt x="210" y="61"/>
                    </a:lnTo>
                    <a:lnTo>
                      <a:pt x="216" y="69"/>
                    </a:lnTo>
                    <a:lnTo>
                      <a:pt x="224" y="77"/>
                    </a:lnTo>
                    <a:lnTo>
                      <a:pt x="236" y="92"/>
                    </a:lnTo>
                    <a:lnTo>
                      <a:pt x="249" y="109"/>
                    </a:lnTo>
                    <a:lnTo>
                      <a:pt x="260" y="126"/>
                    </a:lnTo>
                    <a:lnTo>
                      <a:pt x="270" y="145"/>
                    </a:lnTo>
                    <a:lnTo>
                      <a:pt x="275" y="155"/>
                    </a:lnTo>
                    <a:lnTo>
                      <a:pt x="281" y="165"/>
                    </a:lnTo>
                    <a:lnTo>
                      <a:pt x="295" y="183"/>
                    </a:lnTo>
                    <a:lnTo>
                      <a:pt x="311" y="202"/>
                    </a:lnTo>
                    <a:lnTo>
                      <a:pt x="326" y="219"/>
                    </a:lnTo>
                    <a:lnTo>
                      <a:pt x="340" y="237"/>
                    </a:lnTo>
                    <a:lnTo>
                      <a:pt x="348" y="246"/>
                    </a:lnTo>
                    <a:lnTo>
                      <a:pt x="354" y="256"/>
                    </a:lnTo>
                    <a:lnTo>
                      <a:pt x="360" y="267"/>
                    </a:lnTo>
                    <a:lnTo>
                      <a:pt x="365" y="277"/>
                    </a:lnTo>
                    <a:lnTo>
                      <a:pt x="368" y="288"/>
                    </a:lnTo>
                    <a:lnTo>
                      <a:pt x="371" y="301"/>
                    </a:lnTo>
                    <a:lnTo>
                      <a:pt x="376" y="321"/>
                    </a:lnTo>
                    <a:lnTo>
                      <a:pt x="382" y="341"/>
                    </a:lnTo>
                    <a:lnTo>
                      <a:pt x="387" y="362"/>
                    </a:lnTo>
                    <a:lnTo>
                      <a:pt x="391" y="382"/>
                    </a:lnTo>
                    <a:lnTo>
                      <a:pt x="394" y="402"/>
                    </a:lnTo>
                    <a:lnTo>
                      <a:pt x="396" y="412"/>
                    </a:lnTo>
                    <a:lnTo>
                      <a:pt x="394" y="422"/>
                    </a:lnTo>
                    <a:lnTo>
                      <a:pt x="394" y="432"/>
                    </a:lnTo>
                    <a:lnTo>
                      <a:pt x="391" y="443"/>
                    </a:lnTo>
                    <a:lnTo>
                      <a:pt x="388" y="452"/>
                    </a:lnTo>
                    <a:lnTo>
                      <a:pt x="383" y="461"/>
                    </a:lnTo>
                    <a:lnTo>
                      <a:pt x="377" y="467"/>
                    </a:lnTo>
                    <a:lnTo>
                      <a:pt x="366" y="475"/>
                    </a:lnTo>
                    <a:lnTo>
                      <a:pt x="362" y="478"/>
                    </a:lnTo>
                    <a:lnTo>
                      <a:pt x="356" y="480"/>
                    </a:lnTo>
                    <a:lnTo>
                      <a:pt x="351" y="480"/>
                    </a:lnTo>
                    <a:lnTo>
                      <a:pt x="348" y="478"/>
                    </a:lnTo>
                    <a:lnTo>
                      <a:pt x="342" y="473"/>
                    </a:lnTo>
                    <a:lnTo>
                      <a:pt x="335" y="470"/>
                    </a:lnTo>
                    <a:lnTo>
                      <a:pt x="323" y="459"/>
                    </a:lnTo>
                    <a:lnTo>
                      <a:pt x="317" y="455"/>
                    </a:lnTo>
                    <a:lnTo>
                      <a:pt x="314" y="449"/>
                    </a:lnTo>
                    <a:lnTo>
                      <a:pt x="312" y="446"/>
                    </a:lnTo>
                    <a:lnTo>
                      <a:pt x="312" y="443"/>
                    </a:lnTo>
                    <a:lnTo>
                      <a:pt x="311" y="439"/>
                    </a:lnTo>
                    <a:lnTo>
                      <a:pt x="312" y="435"/>
                    </a:lnTo>
                    <a:lnTo>
                      <a:pt x="311" y="438"/>
                    </a:lnTo>
                    <a:lnTo>
                      <a:pt x="309" y="441"/>
                    </a:lnTo>
                    <a:lnTo>
                      <a:pt x="308" y="443"/>
                    </a:lnTo>
                    <a:lnTo>
                      <a:pt x="306" y="444"/>
                    </a:lnTo>
                    <a:lnTo>
                      <a:pt x="303" y="446"/>
                    </a:lnTo>
                    <a:lnTo>
                      <a:pt x="300" y="446"/>
                    </a:lnTo>
                    <a:lnTo>
                      <a:pt x="297" y="444"/>
                    </a:lnTo>
                    <a:lnTo>
                      <a:pt x="292" y="443"/>
                    </a:lnTo>
                    <a:lnTo>
                      <a:pt x="286" y="439"/>
                    </a:lnTo>
                    <a:lnTo>
                      <a:pt x="272" y="429"/>
                    </a:lnTo>
                    <a:lnTo>
                      <a:pt x="257" y="416"/>
                    </a:lnTo>
                    <a:lnTo>
                      <a:pt x="241" y="402"/>
                    </a:lnTo>
                    <a:lnTo>
                      <a:pt x="226" y="392"/>
                    </a:lnTo>
                    <a:lnTo>
                      <a:pt x="218" y="387"/>
                    </a:lnTo>
                    <a:lnTo>
                      <a:pt x="212" y="384"/>
                    </a:lnTo>
                    <a:lnTo>
                      <a:pt x="212" y="381"/>
                    </a:lnTo>
                    <a:lnTo>
                      <a:pt x="213" y="372"/>
                    </a:lnTo>
                    <a:lnTo>
                      <a:pt x="215" y="359"/>
                    </a:lnTo>
                    <a:lnTo>
                      <a:pt x="216" y="344"/>
                    </a:lnTo>
                    <a:lnTo>
                      <a:pt x="215" y="327"/>
                    </a:lnTo>
                    <a:lnTo>
                      <a:pt x="215" y="317"/>
                    </a:lnTo>
                    <a:lnTo>
                      <a:pt x="213" y="308"/>
                    </a:lnTo>
                    <a:lnTo>
                      <a:pt x="212" y="301"/>
                    </a:lnTo>
                    <a:lnTo>
                      <a:pt x="209" y="293"/>
                    </a:lnTo>
                    <a:lnTo>
                      <a:pt x="205" y="287"/>
                    </a:lnTo>
                    <a:lnTo>
                      <a:pt x="201" y="280"/>
                    </a:lnTo>
                    <a:lnTo>
                      <a:pt x="207" y="291"/>
                    </a:lnTo>
                    <a:lnTo>
                      <a:pt x="212" y="302"/>
                    </a:lnTo>
                    <a:lnTo>
                      <a:pt x="213" y="313"/>
                    </a:lnTo>
                    <a:lnTo>
                      <a:pt x="215" y="325"/>
                    </a:lnTo>
                    <a:lnTo>
                      <a:pt x="215" y="338"/>
                    </a:lnTo>
                    <a:lnTo>
                      <a:pt x="215" y="348"/>
                    </a:lnTo>
                    <a:lnTo>
                      <a:pt x="212" y="373"/>
                    </a:lnTo>
                    <a:lnTo>
                      <a:pt x="210" y="379"/>
                    </a:lnTo>
                    <a:lnTo>
                      <a:pt x="207" y="384"/>
                    </a:lnTo>
                    <a:lnTo>
                      <a:pt x="202" y="387"/>
                    </a:lnTo>
                    <a:lnTo>
                      <a:pt x="198" y="388"/>
                    </a:lnTo>
                    <a:lnTo>
                      <a:pt x="192" y="388"/>
                    </a:lnTo>
                    <a:lnTo>
                      <a:pt x="185" y="388"/>
                    </a:lnTo>
                    <a:lnTo>
                      <a:pt x="178" y="388"/>
                    </a:lnTo>
                    <a:lnTo>
                      <a:pt x="171" y="385"/>
                    </a:lnTo>
                    <a:lnTo>
                      <a:pt x="168" y="385"/>
                    </a:lnTo>
                    <a:lnTo>
                      <a:pt x="167" y="387"/>
                    </a:lnTo>
                    <a:lnTo>
                      <a:pt x="162" y="387"/>
                    </a:lnTo>
                    <a:lnTo>
                      <a:pt x="159" y="385"/>
                    </a:lnTo>
                    <a:lnTo>
                      <a:pt x="151" y="379"/>
                    </a:lnTo>
                    <a:lnTo>
                      <a:pt x="144" y="375"/>
                    </a:lnTo>
                    <a:lnTo>
                      <a:pt x="128" y="367"/>
                    </a:lnTo>
                    <a:lnTo>
                      <a:pt x="113" y="356"/>
                    </a:lnTo>
                    <a:lnTo>
                      <a:pt x="99" y="345"/>
                    </a:lnTo>
                    <a:lnTo>
                      <a:pt x="65" y="317"/>
                    </a:lnTo>
                    <a:lnTo>
                      <a:pt x="57" y="310"/>
                    </a:lnTo>
                    <a:lnTo>
                      <a:pt x="48" y="304"/>
                    </a:lnTo>
                    <a:lnTo>
                      <a:pt x="29" y="290"/>
                    </a:lnTo>
                    <a:lnTo>
                      <a:pt x="23" y="287"/>
                    </a:lnTo>
                    <a:lnTo>
                      <a:pt x="15" y="284"/>
                    </a:lnTo>
                    <a:lnTo>
                      <a:pt x="7" y="279"/>
                    </a:lnTo>
                    <a:lnTo>
                      <a:pt x="4" y="276"/>
                    </a:lnTo>
                    <a:lnTo>
                      <a:pt x="3" y="274"/>
                    </a:lnTo>
                    <a:lnTo>
                      <a:pt x="1" y="273"/>
                    </a:lnTo>
                    <a:lnTo>
                      <a:pt x="1" y="270"/>
                    </a:lnTo>
                    <a:lnTo>
                      <a:pt x="0" y="262"/>
                    </a:lnTo>
                    <a:lnTo>
                      <a:pt x="1" y="242"/>
                    </a:lnTo>
                    <a:lnTo>
                      <a:pt x="4" y="179"/>
                    </a:lnTo>
                    <a:lnTo>
                      <a:pt x="7" y="142"/>
                    </a:lnTo>
                    <a:lnTo>
                      <a:pt x="7" y="104"/>
                    </a:lnTo>
                    <a:lnTo>
                      <a:pt x="7" y="84"/>
                    </a:lnTo>
                    <a:lnTo>
                      <a:pt x="7" y="67"/>
                    </a:lnTo>
                    <a:lnTo>
                      <a:pt x="6" y="50"/>
                    </a:lnTo>
                    <a:lnTo>
                      <a:pt x="4" y="35"/>
                    </a:lnTo>
                    <a:lnTo>
                      <a:pt x="9" y="1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76" name="Freeform 292"/>
              <p:cNvSpPr>
                <a:spLocks/>
              </p:cNvSpPr>
              <p:nvPr/>
            </p:nvSpPr>
            <p:spPr bwMode="auto">
              <a:xfrm>
                <a:off x="2667" y="1532"/>
                <a:ext cx="133" cy="75"/>
              </a:xfrm>
              <a:custGeom>
                <a:avLst/>
                <a:gdLst>
                  <a:gd name="T0" fmla="*/ 0 w 265"/>
                  <a:gd name="T1" fmla="*/ 9 h 150"/>
                  <a:gd name="T2" fmla="*/ 40 w 265"/>
                  <a:gd name="T3" fmla="*/ 0 h 150"/>
                  <a:gd name="T4" fmla="*/ 80 w 265"/>
                  <a:gd name="T5" fmla="*/ 0 h 150"/>
                  <a:gd name="T6" fmla="*/ 118 w 265"/>
                  <a:gd name="T7" fmla="*/ 8 h 150"/>
                  <a:gd name="T8" fmla="*/ 155 w 265"/>
                  <a:gd name="T9" fmla="*/ 25 h 150"/>
                  <a:gd name="T10" fmla="*/ 187 w 265"/>
                  <a:gd name="T11" fmla="*/ 46 h 150"/>
                  <a:gd name="T12" fmla="*/ 203 w 265"/>
                  <a:gd name="T13" fmla="*/ 62 h 150"/>
                  <a:gd name="T14" fmla="*/ 218 w 265"/>
                  <a:gd name="T15" fmla="*/ 76 h 150"/>
                  <a:gd name="T16" fmla="*/ 243 w 265"/>
                  <a:gd name="T17" fmla="*/ 110 h 150"/>
                  <a:gd name="T18" fmla="*/ 265 w 265"/>
                  <a:gd name="T19" fmla="*/ 145 h 150"/>
                  <a:gd name="T20" fmla="*/ 258 w 265"/>
                  <a:gd name="T21" fmla="*/ 150 h 150"/>
                  <a:gd name="T22" fmla="*/ 237 w 265"/>
                  <a:gd name="T23" fmla="*/ 114 h 150"/>
                  <a:gd name="T24" fmla="*/ 212 w 265"/>
                  <a:gd name="T25" fmla="*/ 80 h 150"/>
                  <a:gd name="T26" fmla="*/ 196 w 265"/>
                  <a:gd name="T27" fmla="*/ 66 h 150"/>
                  <a:gd name="T28" fmla="*/ 183 w 265"/>
                  <a:gd name="T29" fmla="*/ 52 h 150"/>
                  <a:gd name="T30" fmla="*/ 150 w 265"/>
                  <a:gd name="T31" fmla="*/ 31 h 150"/>
                  <a:gd name="T32" fmla="*/ 116 w 265"/>
                  <a:gd name="T33" fmla="*/ 15 h 150"/>
                  <a:gd name="T34" fmla="*/ 79 w 265"/>
                  <a:gd name="T35" fmla="*/ 8 h 150"/>
                  <a:gd name="T36" fmla="*/ 40 w 265"/>
                  <a:gd name="T37" fmla="*/ 8 h 150"/>
                  <a:gd name="T38" fmla="*/ 1 w 265"/>
                  <a:gd name="T39" fmla="*/ 17 h 150"/>
                  <a:gd name="T40" fmla="*/ 0 w 265"/>
                  <a:gd name="T41" fmla="*/ 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150">
                    <a:moveTo>
                      <a:pt x="0" y="9"/>
                    </a:moveTo>
                    <a:lnTo>
                      <a:pt x="40" y="0"/>
                    </a:lnTo>
                    <a:lnTo>
                      <a:pt x="80" y="0"/>
                    </a:lnTo>
                    <a:lnTo>
                      <a:pt x="118" y="8"/>
                    </a:lnTo>
                    <a:lnTo>
                      <a:pt x="155" y="25"/>
                    </a:lnTo>
                    <a:lnTo>
                      <a:pt x="187" y="46"/>
                    </a:lnTo>
                    <a:lnTo>
                      <a:pt x="203" y="62"/>
                    </a:lnTo>
                    <a:lnTo>
                      <a:pt x="218" y="76"/>
                    </a:lnTo>
                    <a:lnTo>
                      <a:pt x="243" y="110"/>
                    </a:lnTo>
                    <a:lnTo>
                      <a:pt x="265" y="145"/>
                    </a:lnTo>
                    <a:lnTo>
                      <a:pt x="258" y="150"/>
                    </a:lnTo>
                    <a:lnTo>
                      <a:pt x="237" y="114"/>
                    </a:lnTo>
                    <a:lnTo>
                      <a:pt x="212" y="80"/>
                    </a:lnTo>
                    <a:lnTo>
                      <a:pt x="196" y="66"/>
                    </a:lnTo>
                    <a:lnTo>
                      <a:pt x="183" y="52"/>
                    </a:lnTo>
                    <a:lnTo>
                      <a:pt x="150" y="31"/>
                    </a:lnTo>
                    <a:lnTo>
                      <a:pt x="116" y="15"/>
                    </a:lnTo>
                    <a:lnTo>
                      <a:pt x="79" y="8"/>
                    </a:lnTo>
                    <a:lnTo>
                      <a:pt x="40" y="8"/>
                    </a:lnTo>
                    <a:lnTo>
                      <a:pt x="1" y="17"/>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77" name="Freeform 293"/>
              <p:cNvSpPr>
                <a:spLocks/>
              </p:cNvSpPr>
              <p:nvPr/>
            </p:nvSpPr>
            <p:spPr bwMode="auto">
              <a:xfrm>
                <a:off x="2797" y="1605"/>
                <a:ext cx="53" cy="80"/>
              </a:xfrm>
              <a:custGeom>
                <a:avLst/>
                <a:gdLst>
                  <a:gd name="T0" fmla="*/ 7 w 107"/>
                  <a:gd name="T1" fmla="*/ 0 h 159"/>
                  <a:gd name="T2" fmla="*/ 17 w 107"/>
                  <a:gd name="T3" fmla="*/ 20 h 159"/>
                  <a:gd name="T4" fmla="*/ 31 w 107"/>
                  <a:gd name="T5" fmla="*/ 39 h 159"/>
                  <a:gd name="T6" fmla="*/ 62 w 107"/>
                  <a:gd name="T7" fmla="*/ 74 h 159"/>
                  <a:gd name="T8" fmla="*/ 90 w 107"/>
                  <a:gd name="T9" fmla="*/ 111 h 159"/>
                  <a:gd name="T10" fmla="*/ 101 w 107"/>
                  <a:gd name="T11" fmla="*/ 134 h 159"/>
                  <a:gd name="T12" fmla="*/ 107 w 107"/>
                  <a:gd name="T13" fmla="*/ 158 h 159"/>
                  <a:gd name="T14" fmla="*/ 99 w 107"/>
                  <a:gd name="T15" fmla="*/ 159 h 159"/>
                  <a:gd name="T16" fmla="*/ 93 w 107"/>
                  <a:gd name="T17" fmla="*/ 136 h 159"/>
                  <a:gd name="T18" fmla="*/ 84 w 107"/>
                  <a:gd name="T19" fmla="*/ 116 h 159"/>
                  <a:gd name="T20" fmla="*/ 56 w 107"/>
                  <a:gd name="T21" fmla="*/ 79 h 159"/>
                  <a:gd name="T22" fmla="*/ 25 w 107"/>
                  <a:gd name="T23" fmla="*/ 43 h 159"/>
                  <a:gd name="T24" fmla="*/ 11 w 107"/>
                  <a:gd name="T25" fmla="*/ 25 h 159"/>
                  <a:gd name="T26" fmla="*/ 0 w 107"/>
                  <a:gd name="T27" fmla="*/ 5 h 159"/>
                  <a:gd name="T28" fmla="*/ 7 w 107"/>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159">
                    <a:moveTo>
                      <a:pt x="7" y="0"/>
                    </a:moveTo>
                    <a:lnTo>
                      <a:pt x="17" y="20"/>
                    </a:lnTo>
                    <a:lnTo>
                      <a:pt x="31" y="39"/>
                    </a:lnTo>
                    <a:lnTo>
                      <a:pt x="62" y="74"/>
                    </a:lnTo>
                    <a:lnTo>
                      <a:pt x="90" y="111"/>
                    </a:lnTo>
                    <a:lnTo>
                      <a:pt x="101" y="134"/>
                    </a:lnTo>
                    <a:lnTo>
                      <a:pt x="107" y="158"/>
                    </a:lnTo>
                    <a:lnTo>
                      <a:pt x="99" y="159"/>
                    </a:lnTo>
                    <a:lnTo>
                      <a:pt x="93" y="136"/>
                    </a:lnTo>
                    <a:lnTo>
                      <a:pt x="84" y="116"/>
                    </a:lnTo>
                    <a:lnTo>
                      <a:pt x="56" y="79"/>
                    </a:lnTo>
                    <a:lnTo>
                      <a:pt x="25" y="43"/>
                    </a:lnTo>
                    <a:lnTo>
                      <a:pt x="11" y="25"/>
                    </a:lnTo>
                    <a:lnTo>
                      <a:pt x="0"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78" name="Freeform 294"/>
              <p:cNvSpPr>
                <a:spLocks/>
              </p:cNvSpPr>
              <p:nvPr/>
            </p:nvSpPr>
            <p:spPr bwMode="auto">
              <a:xfrm>
                <a:off x="2797" y="1605"/>
                <a:ext cx="3" cy="2"/>
              </a:xfrm>
              <a:custGeom>
                <a:avLst/>
                <a:gdLst>
                  <a:gd name="T0" fmla="*/ 0 w 7"/>
                  <a:gd name="T1" fmla="*/ 5 h 5"/>
                  <a:gd name="T2" fmla="*/ 7 w 7"/>
                  <a:gd name="T3" fmla="*/ 0 h 5"/>
                  <a:gd name="T4" fmla="*/ 0 w 7"/>
                  <a:gd name="T5" fmla="*/ 5 h 5"/>
                </a:gdLst>
                <a:ahLst/>
                <a:cxnLst>
                  <a:cxn ang="0">
                    <a:pos x="T0" y="T1"/>
                  </a:cxn>
                  <a:cxn ang="0">
                    <a:pos x="T2" y="T3"/>
                  </a:cxn>
                  <a:cxn ang="0">
                    <a:pos x="T4" y="T5"/>
                  </a:cxn>
                </a:cxnLst>
                <a:rect l="0" t="0" r="r" b="b"/>
                <a:pathLst>
                  <a:path w="7" h="5">
                    <a:moveTo>
                      <a:pt x="0" y="5"/>
                    </a:moveTo>
                    <a:lnTo>
                      <a:pt x="7"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79" name="Freeform 295"/>
              <p:cNvSpPr>
                <a:spLocks/>
              </p:cNvSpPr>
              <p:nvPr/>
            </p:nvSpPr>
            <p:spPr bwMode="auto">
              <a:xfrm>
                <a:off x="2846" y="1684"/>
                <a:ext cx="16" cy="80"/>
              </a:xfrm>
              <a:custGeom>
                <a:avLst/>
                <a:gdLst>
                  <a:gd name="T0" fmla="*/ 8 w 31"/>
                  <a:gd name="T1" fmla="*/ 0 h 160"/>
                  <a:gd name="T2" fmla="*/ 19 w 31"/>
                  <a:gd name="T3" fmla="*/ 40 h 160"/>
                  <a:gd name="T4" fmla="*/ 28 w 31"/>
                  <a:gd name="T5" fmla="*/ 81 h 160"/>
                  <a:gd name="T6" fmla="*/ 31 w 31"/>
                  <a:gd name="T7" fmla="*/ 101 h 160"/>
                  <a:gd name="T8" fmla="*/ 31 w 31"/>
                  <a:gd name="T9" fmla="*/ 121 h 160"/>
                  <a:gd name="T10" fmla="*/ 28 w 31"/>
                  <a:gd name="T11" fmla="*/ 140 h 160"/>
                  <a:gd name="T12" fmla="*/ 21 w 31"/>
                  <a:gd name="T13" fmla="*/ 160 h 160"/>
                  <a:gd name="T14" fmla="*/ 13 w 31"/>
                  <a:gd name="T15" fmla="*/ 158 h 160"/>
                  <a:gd name="T16" fmla="*/ 21 w 31"/>
                  <a:gd name="T17" fmla="*/ 138 h 160"/>
                  <a:gd name="T18" fmla="*/ 24 w 31"/>
                  <a:gd name="T19" fmla="*/ 121 h 160"/>
                  <a:gd name="T20" fmla="*/ 24 w 31"/>
                  <a:gd name="T21" fmla="*/ 101 h 160"/>
                  <a:gd name="T22" fmla="*/ 21 w 31"/>
                  <a:gd name="T23" fmla="*/ 83 h 160"/>
                  <a:gd name="T24" fmla="*/ 11 w 31"/>
                  <a:gd name="T25" fmla="*/ 41 h 160"/>
                  <a:gd name="T26" fmla="*/ 0 w 31"/>
                  <a:gd name="T27" fmla="*/ 1 h 160"/>
                  <a:gd name="T28" fmla="*/ 8 w 3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60">
                    <a:moveTo>
                      <a:pt x="8" y="0"/>
                    </a:moveTo>
                    <a:lnTo>
                      <a:pt x="19" y="40"/>
                    </a:lnTo>
                    <a:lnTo>
                      <a:pt x="28" y="81"/>
                    </a:lnTo>
                    <a:lnTo>
                      <a:pt x="31" y="101"/>
                    </a:lnTo>
                    <a:lnTo>
                      <a:pt x="31" y="121"/>
                    </a:lnTo>
                    <a:lnTo>
                      <a:pt x="28" y="140"/>
                    </a:lnTo>
                    <a:lnTo>
                      <a:pt x="21" y="160"/>
                    </a:lnTo>
                    <a:lnTo>
                      <a:pt x="13" y="158"/>
                    </a:lnTo>
                    <a:lnTo>
                      <a:pt x="21" y="138"/>
                    </a:lnTo>
                    <a:lnTo>
                      <a:pt x="24" y="121"/>
                    </a:lnTo>
                    <a:lnTo>
                      <a:pt x="24" y="101"/>
                    </a:lnTo>
                    <a:lnTo>
                      <a:pt x="21" y="83"/>
                    </a:lnTo>
                    <a:lnTo>
                      <a:pt x="11" y="41"/>
                    </a:lnTo>
                    <a:lnTo>
                      <a:pt x="0"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0" name="Freeform 296"/>
              <p:cNvSpPr>
                <a:spLocks/>
              </p:cNvSpPr>
              <p:nvPr/>
            </p:nvSpPr>
            <p:spPr bwMode="auto">
              <a:xfrm>
                <a:off x="2846" y="1684"/>
                <a:ext cx="4" cy="1"/>
              </a:xfrm>
              <a:custGeom>
                <a:avLst/>
                <a:gdLst>
                  <a:gd name="T0" fmla="*/ 8 w 8"/>
                  <a:gd name="T1" fmla="*/ 0 h 1"/>
                  <a:gd name="T2" fmla="*/ 0 w 8"/>
                  <a:gd name="T3" fmla="*/ 1 h 1"/>
                  <a:gd name="T4" fmla="*/ 8 w 8"/>
                  <a:gd name="T5" fmla="*/ 0 h 1"/>
                </a:gdLst>
                <a:ahLst/>
                <a:cxnLst>
                  <a:cxn ang="0">
                    <a:pos x="T0" y="T1"/>
                  </a:cxn>
                  <a:cxn ang="0">
                    <a:pos x="T2" y="T3"/>
                  </a:cxn>
                  <a:cxn ang="0">
                    <a:pos x="T4" y="T5"/>
                  </a:cxn>
                </a:cxnLst>
                <a:rect l="0" t="0" r="r" b="b"/>
                <a:pathLst>
                  <a:path w="8" h="1">
                    <a:moveTo>
                      <a:pt x="8" y="0"/>
                    </a:moveTo>
                    <a:lnTo>
                      <a:pt x="0"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1" name="Freeform 297"/>
              <p:cNvSpPr>
                <a:spLocks/>
              </p:cNvSpPr>
              <p:nvPr/>
            </p:nvSpPr>
            <p:spPr bwMode="auto">
              <a:xfrm>
                <a:off x="2837" y="1763"/>
                <a:ext cx="19" cy="12"/>
              </a:xfrm>
              <a:custGeom>
                <a:avLst/>
                <a:gdLst>
                  <a:gd name="T0" fmla="*/ 39 w 39"/>
                  <a:gd name="T1" fmla="*/ 5 h 24"/>
                  <a:gd name="T2" fmla="*/ 31 w 39"/>
                  <a:gd name="T3" fmla="*/ 11 h 24"/>
                  <a:gd name="T4" fmla="*/ 20 w 39"/>
                  <a:gd name="T5" fmla="*/ 19 h 24"/>
                  <a:gd name="T6" fmla="*/ 9 w 39"/>
                  <a:gd name="T7" fmla="*/ 24 h 24"/>
                  <a:gd name="T8" fmla="*/ 0 w 39"/>
                  <a:gd name="T9" fmla="*/ 22 h 24"/>
                  <a:gd name="T10" fmla="*/ 0 w 39"/>
                  <a:gd name="T11" fmla="*/ 16 h 24"/>
                  <a:gd name="T12" fmla="*/ 6 w 39"/>
                  <a:gd name="T13" fmla="*/ 17 h 24"/>
                  <a:gd name="T14" fmla="*/ 15 w 39"/>
                  <a:gd name="T15" fmla="*/ 13 h 24"/>
                  <a:gd name="T16" fmla="*/ 26 w 39"/>
                  <a:gd name="T17" fmla="*/ 5 h 24"/>
                  <a:gd name="T18" fmla="*/ 32 w 39"/>
                  <a:gd name="T19" fmla="*/ 0 h 24"/>
                  <a:gd name="T20" fmla="*/ 39 w 39"/>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4">
                    <a:moveTo>
                      <a:pt x="39" y="5"/>
                    </a:moveTo>
                    <a:lnTo>
                      <a:pt x="31" y="11"/>
                    </a:lnTo>
                    <a:lnTo>
                      <a:pt x="20" y="19"/>
                    </a:lnTo>
                    <a:lnTo>
                      <a:pt x="9" y="24"/>
                    </a:lnTo>
                    <a:lnTo>
                      <a:pt x="0" y="22"/>
                    </a:lnTo>
                    <a:lnTo>
                      <a:pt x="0" y="16"/>
                    </a:lnTo>
                    <a:lnTo>
                      <a:pt x="6" y="17"/>
                    </a:lnTo>
                    <a:lnTo>
                      <a:pt x="15" y="13"/>
                    </a:lnTo>
                    <a:lnTo>
                      <a:pt x="26" y="5"/>
                    </a:lnTo>
                    <a:lnTo>
                      <a:pt x="32" y="0"/>
                    </a:lnTo>
                    <a:lnTo>
                      <a:pt x="3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2" name="Freeform 298"/>
              <p:cNvSpPr>
                <a:spLocks/>
              </p:cNvSpPr>
              <p:nvPr/>
            </p:nvSpPr>
            <p:spPr bwMode="auto">
              <a:xfrm>
                <a:off x="2852" y="1763"/>
                <a:ext cx="4" cy="4"/>
              </a:xfrm>
              <a:custGeom>
                <a:avLst/>
                <a:gdLst>
                  <a:gd name="T0" fmla="*/ 8 w 8"/>
                  <a:gd name="T1" fmla="*/ 2 h 8"/>
                  <a:gd name="T2" fmla="*/ 4 w 8"/>
                  <a:gd name="T3" fmla="*/ 8 h 8"/>
                  <a:gd name="T4" fmla="*/ 8 w 8"/>
                  <a:gd name="T5" fmla="*/ 5 h 8"/>
                  <a:gd name="T6" fmla="*/ 1 w 8"/>
                  <a:gd name="T7" fmla="*/ 0 h 8"/>
                  <a:gd name="T8" fmla="*/ 0 w 8"/>
                  <a:gd name="T9" fmla="*/ 0 h 8"/>
                  <a:gd name="T10" fmla="*/ 8 w 8"/>
                  <a:gd name="T11" fmla="*/ 2 h 8"/>
                </a:gdLst>
                <a:ahLst/>
                <a:cxnLst>
                  <a:cxn ang="0">
                    <a:pos x="T0" y="T1"/>
                  </a:cxn>
                  <a:cxn ang="0">
                    <a:pos x="T2" y="T3"/>
                  </a:cxn>
                  <a:cxn ang="0">
                    <a:pos x="T4" y="T5"/>
                  </a:cxn>
                  <a:cxn ang="0">
                    <a:pos x="T6" y="T7"/>
                  </a:cxn>
                  <a:cxn ang="0">
                    <a:pos x="T8" y="T9"/>
                  </a:cxn>
                  <a:cxn ang="0">
                    <a:pos x="T10" y="T11"/>
                  </a:cxn>
                </a:cxnLst>
                <a:rect l="0" t="0" r="r" b="b"/>
                <a:pathLst>
                  <a:path w="8" h="8">
                    <a:moveTo>
                      <a:pt x="8" y="2"/>
                    </a:moveTo>
                    <a:lnTo>
                      <a:pt x="4" y="8"/>
                    </a:lnTo>
                    <a:lnTo>
                      <a:pt x="8" y="5"/>
                    </a:lnTo>
                    <a:lnTo>
                      <a:pt x="1" y="0"/>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3" name="Freeform 299"/>
              <p:cNvSpPr>
                <a:spLocks/>
              </p:cNvSpPr>
              <p:nvPr/>
            </p:nvSpPr>
            <p:spPr bwMode="auto">
              <a:xfrm>
                <a:off x="2817" y="1751"/>
                <a:ext cx="21" cy="23"/>
              </a:xfrm>
              <a:custGeom>
                <a:avLst/>
                <a:gdLst>
                  <a:gd name="T0" fmla="*/ 37 w 41"/>
                  <a:gd name="T1" fmla="*/ 46 h 46"/>
                  <a:gd name="T2" fmla="*/ 12 w 41"/>
                  <a:gd name="T3" fmla="*/ 28 h 46"/>
                  <a:gd name="T4" fmla="*/ 3 w 41"/>
                  <a:gd name="T5" fmla="*/ 17 h 46"/>
                  <a:gd name="T6" fmla="*/ 0 w 41"/>
                  <a:gd name="T7" fmla="*/ 8 h 46"/>
                  <a:gd name="T8" fmla="*/ 1 w 41"/>
                  <a:gd name="T9" fmla="*/ 0 h 46"/>
                  <a:gd name="T10" fmla="*/ 7 w 41"/>
                  <a:gd name="T11" fmla="*/ 0 h 46"/>
                  <a:gd name="T12" fmla="*/ 6 w 41"/>
                  <a:gd name="T13" fmla="*/ 8 h 46"/>
                  <a:gd name="T14" fmla="*/ 9 w 41"/>
                  <a:gd name="T15" fmla="*/ 12 h 46"/>
                  <a:gd name="T16" fmla="*/ 17 w 41"/>
                  <a:gd name="T17" fmla="*/ 21 h 46"/>
                  <a:gd name="T18" fmla="*/ 41 w 41"/>
                  <a:gd name="T19" fmla="*/ 40 h 46"/>
                  <a:gd name="T20" fmla="*/ 37 w 41"/>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6">
                    <a:moveTo>
                      <a:pt x="37" y="46"/>
                    </a:moveTo>
                    <a:lnTo>
                      <a:pt x="12" y="28"/>
                    </a:lnTo>
                    <a:lnTo>
                      <a:pt x="3" y="17"/>
                    </a:lnTo>
                    <a:lnTo>
                      <a:pt x="0" y="8"/>
                    </a:lnTo>
                    <a:lnTo>
                      <a:pt x="1" y="0"/>
                    </a:lnTo>
                    <a:lnTo>
                      <a:pt x="7" y="0"/>
                    </a:lnTo>
                    <a:lnTo>
                      <a:pt x="6" y="8"/>
                    </a:lnTo>
                    <a:lnTo>
                      <a:pt x="9" y="12"/>
                    </a:lnTo>
                    <a:lnTo>
                      <a:pt x="17" y="21"/>
                    </a:lnTo>
                    <a:lnTo>
                      <a:pt x="41" y="40"/>
                    </a:lnTo>
                    <a:lnTo>
                      <a:pt x="37"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4" name="Freeform 300"/>
              <p:cNvSpPr>
                <a:spLocks/>
              </p:cNvSpPr>
              <p:nvPr/>
            </p:nvSpPr>
            <p:spPr bwMode="auto">
              <a:xfrm>
                <a:off x="2835" y="1771"/>
                <a:ext cx="3" cy="3"/>
              </a:xfrm>
              <a:custGeom>
                <a:avLst/>
                <a:gdLst>
                  <a:gd name="T0" fmla="*/ 5 w 6"/>
                  <a:gd name="T1" fmla="*/ 6 h 6"/>
                  <a:gd name="T2" fmla="*/ 0 w 6"/>
                  <a:gd name="T3" fmla="*/ 6 h 6"/>
                  <a:gd name="T4" fmla="*/ 2 w 6"/>
                  <a:gd name="T5" fmla="*/ 6 h 6"/>
                  <a:gd name="T6" fmla="*/ 6 w 6"/>
                  <a:gd name="T7" fmla="*/ 0 h 6"/>
                  <a:gd name="T8" fmla="*/ 5 w 6"/>
                  <a:gd name="T9" fmla="*/ 0 h 6"/>
                  <a:gd name="T10" fmla="*/ 5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5" y="6"/>
                    </a:moveTo>
                    <a:lnTo>
                      <a:pt x="0" y="6"/>
                    </a:lnTo>
                    <a:lnTo>
                      <a:pt x="2" y="6"/>
                    </a:lnTo>
                    <a:lnTo>
                      <a:pt x="6" y="0"/>
                    </a:lnTo>
                    <a:lnTo>
                      <a:pt x="5"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5" name="Freeform 301"/>
              <p:cNvSpPr>
                <a:spLocks/>
              </p:cNvSpPr>
              <p:nvPr/>
            </p:nvSpPr>
            <p:spPr bwMode="auto">
              <a:xfrm>
                <a:off x="2766" y="1724"/>
                <a:ext cx="55" cy="33"/>
              </a:xfrm>
              <a:custGeom>
                <a:avLst/>
                <a:gdLst>
                  <a:gd name="T0" fmla="*/ 108 w 108"/>
                  <a:gd name="T1" fmla="*/ 57 h 66"/>
                  <a:gd name="T2" fmla="*/ 101 w 108"/>
                  <a:gd name="T3" fmla="*/ 66 h 66"/>
                  <a:gd name="T4" fmla="*/ 88 w 108"/>
                  <a:gd name="T5" fmla="*/ 66 h 66"/>
                  <a:gd name="T6" fmla="*/ 76 w 108"/>
                  <a:gd name="T7" fmla="*/ 60 h 66"/>
                  <a:gd name="T8" fmla="*/ 62 w 108"/>
                  <a:gd name="T9" fmla="*/ 51 h 66"/>
                  <a:gd name="T10" fmla="*/ 31 w 108"/>
                  <a:gd name="T11" fmla="*/ 24 h 66"/>
                  <a:gd name="T12" fmla="*/ 0 w 108"/>
                  <a:gd name="T13" fmla="*/ 6 h 66"/>
                  <a:gd name="T14" fmla="*/ 5 w 108"/>
                  <a:gd name="T15" fmla="*/ 0 h 66"/>
                  <a:gd name="T16" fmla="*/ 36 w 108"/>
                  <a:gd name="T17" fmla="*/ 18 h 66"/>
                  <a:gd name="T18" fmla="*/ 67 w 108"/>
                  <a:gd name="T19" fmla="*/ 45 h 66"/>
                  <a:gd name="T20" fmla="*/ 80 w 108"/>
                  <a:gd name="T21" fmla="*/ 54 h 66"/>
                  <a:gd name="T22" fmla="*/ 91 w 108"/>
                  <a:gd name="T23" fmla="*/ 60 h 66"/>
                  <a:gd name="T24" fmla="*/ 96 w 108"/>
                  <a:gd name="T25" fmla="*/ 60 h 66"/>
                  <a:gd name="T26" fmla="*/ 102 w 108"/>
                  <a:gd name="T27" fmla="*/ 52 h 66"/>
                  <a:gd name="T28" fmla="*/ 108 w 108"/>
                  <a:gd name="T29"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66">
                    <a:moveTo>
                      <a:pt x="108" y="57"/>
                    </a:moveTo>
                    <a:lnTo>
                      <a:pt x="101" y="66"/>
                    </a:lnTo>
                    <a:lnTo>
                      <a:pt x="88" y="66"/>
                    </a:lnTo>
                    <a:lnTo>
                      <a:pt x="76" y="60"/>
                    </a:lnTo>
                    <a:lnTo>
                      <a:pt x="62" y="51"/>
                    </a:lnTo>
                    <a:lnTo>
                      <a:pt x="31" y="24"/>
                    </a:lnTo>
                    <a:lnTo>
                      <a:pt x="0" y="6"/>
                    </a:lnTo>
                    <a:lnTo>
                      <a:pt x="5" y="0"/>
                    </a:lnTo>
                    <a:lnTo>
                      <a:pt x="36" y="18"/>
                    </a:lnTo>
                    <a:lnTo>
                      <a:pt x="67" y="45"/>
                    </a:lnTo>
                    <a:lnTo>
                      <a:pt x="80" y="54"/>
                    </a:lnTo>
                    <a:lnTo>
                      <a:pt x="91" y="60"/>
                    </a:lnTo>
                    <a:lnTo>
                      <a:pt x="96" y="60"/>
                    </a:lnTo>
                    <a:lnTo>
                      <a:pt x="102" y="52"/>
                    </a:lnTo>
                    <a:lnTo>
                      <a:pt x="108"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6" name="Freeform 302"/>
              <p:cNvSpPr>
                <a:spLocks/>
              </p:cNvSpPr>
              <p:nvPr/>
            </p:nvSpPr>
            <p:spPr bwMode="auto">
              <a:xfrm>
                <a:off x="2818" y="1745"/>
                <a:ext cx="3" cy="7"/>
              </a:xfrm>
              <a:custGeom>
                <a:avLst/>
                <a:gdLst>
                  <a:gd name="T0" fmla="*/ 6 w 8"/>
                  <a:gd name="T1" fmla="*/ 13 h 16"/>
                  <a:gd name="T2" fmla="*/ 8 w 8"/>
                  <a:gd name="T3" fmla="*/ 0 h 16"/>
                  <a:gd name="T4" fmla="*/ 0 w 8"/>
                  <a:gd name="T5" fmla="*/ 11 h 16"/>
                  <a:gd name="T6" fmla="*/ 6 w 8"/>
                  <a:gd name="T7" fmla="*/ 16 h 16"/>
                  <a:gd name="T8" fmla="*/ 0 w 8"/>
                  <a:gd name="T9" fmla="*/ 13 h 16"/>
                  <a:gd name="T10" fmla="*/ 6 w 8"/>
                  <a:gd name="T11" fmla="*/ 13 h 16"/>
                </a:gdLst>
                <a:ahLst/>
                <a:cxnLst>
                  <a:cxn ang="0">
                    <a:pos x="T0" y="T1"/>
                  </a:cxn>
                  <a:cxn ang="0">
                    <a:pos x="T2" y="T3"/>
                  </a:cxn>
                  <a:cxn ang="0">
                    <a:pos x="T4" y="T5"/>
                  </a:cxn>
                  <a:cxn ang="0">
                    <a:pos x="T6" y="T7"/>
                  </a:cxn>
                  <a:cxn ang="0">
                    <a:pos x="T8" y="T9"/>
                  </a:cxn>
                  <a:cxn ang="0">
                    <a:pos x="T10" y="T11"/>
                  </a:cxn>
                </a:cxnLst>
                <a:rect l="0" t="0" r="r" b="b"/>
                <a:pathLst>
                  <a:path w="8" h="16">
                    <a:moveTo>
                      <a:pt x="6" y="13"/>
                    </a:moveTo>
                    <a:lnTo>
                      <a:pt x="8" y="0"/>
                    </a:lnTo>
                    <a:lnTo>
                      <a:pt x="0" y="11"/>
                    </a:lnTo>
                    <a:lnTo>
                      <a:pt x="6" y="16"/>
                    </a:lnTo>
                    <a:lnTo>
                      <a:pt x="0" y="13"/>
                    </a:lnTo>
                    <a:lnTo>
                      <a:pt x="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7" name="Freeform 303"/>
              <p:cNvSpPr>
                <a:spLocks/>
              </p:cNvSpPr>
              <p:nvPr/>
            </p:nvSpPr>
            <p:spPr bwMode="auto">
              <a:xfrm>
                <a:off x="2762" y="1673"/>
                <a:ext cx="11" cy="53"/>
              </a:xfrm>
              <a:custGeom>
                <a:avLst/>
                <a:gdLst>
                  <a:gd name="T0" fmla="*/ 9 w 21"/>
                  <a:gd name="T1" fmla="*/ 103 h 106"/>
                  <a:gd name="T2" fmla="*/ 12 w 21"/>
                  <a:gd name="T3" fmla="*/ 91 h 106"/>
                  <a:gd name="T4" fmla="*/ 15 w 21"/>
                  <a:gd name="T5" fmla="*/ 65 h 106"/>
                  <a:gd name="T6" fmla="*/ 14 w 21"/>
                  <a:gd name="T7" fmla="*/ 46 h 106"/>
                  <a:gd name="T8" fmla="*/ 12 w 21"/>
                  <a:gd name="T9" fmla="*/ 31 h 106"/>
                  <a:gd name="T10" fmla="*/ 7 w 21"/>
                  <a:gd name="T11" fmla="*/ 15 h 106"/>
                  <a:gd name="T12" fmla="*/ 0 w 21"/>
                  <a:gd name="T13" fmla="*/ 5 h 106"/>
                  <a:gd name="T14" fmla="*/ 6 w 21"/>
                  <a:gd name="T15" fmla="*/ 0 h 106"/>
                  <a:gd name="T16" fmla="*/ 14 w 21"/>
                  <a:gd name="T17" fmla="*/ 12 h 106"/>
                  <a:gd name="T18" fmla="*/ 18 w 21"/>
                  <a:gd name="T19" fmla="*/ 28 h 106"/>
                  <a:gd name="T20" fmla="*/ 20 w 21"/>
                  <a:gd name="T21" fmla="*/ 46 h 106"/>
                  <a:gd name="T22" fmla="*/ 21 w 21"/>
                  <a:gd name="T23" fmla="*/ 65 h 106"/>
                  <a:gd name="T24" fmla="*/ 18 w 21"/>
                  <a:gd name="T25" fmla="*/ 94 h 106"/>
                  <a:gd name="T26" fmla="*/ 15 w 21"/>
                  <a:gd name="T27" fmla="*/ 106 h 106"/>
                  <a:gd name="T28" fmla="*/ 9 w 21"/>
                  <a:gd name="T29"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06">
                    <a:moveTo>
                      <a:pt x="9" y="103"/>
                    </a:moveTo>
                    <a:lnTo>
                      <a:pt x="12" y="91"/>
                    </a:lnTo>
                    <a:lnTo>
                      <a:pt x="15" y="65"/>
                    </a:lnTo>
                    <a:lnTo>
                      <a:pt x="14" y="46"/>
                    </a:lnTo>
                    <a:lnTo>
                      <a:pt x="12" y="31"/>
                    </a:lnTo>
                    <a:lnTo>
                      <a:pt x="7" y="15"/>
                    </a:lnTo>
                    <a:lnTo>
                      <a:pt x="0" y="5"/>
                    </a:lnTo>
                    <a:lnTo>
                      <a:pt x="6" y="0"/>
                    </a:lnTo>
                    <a:lnTo>
                      <a:pt x="14" y="12"/>
                    </a:lnTo>
                    <a:lnTo>
                      <a:pt x="18" y="28"/>
                    </a:lnTo>
                    <a:lnTo>
                      <a:pt x="20" y="46"/>
                    </a:lnTo>
                    <a:lnTo>
                      <a:pt x="21" y="65"/>
                    </a:lnTo>
                    <a:lnTo>
                      <a:pt x="18" y="94"/>
                    </a:lnTo>
                    <a:lnTo>
                      <a:pt x="15" y="106"/>
                    </a:lnTo>
                    <a:lnTo>
                      <a:pt x="9"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8" name="Freeform 304"/>
              <p:cNvSpPr>
                <a:spLocks/>
              </p:cNvSpPr>
              <p:nvPr/>
            </p:nvSpPr>
            <p:spPr bwMode="auto">
              <a:xfrm>
                <a:off x="2766" y="1724"/>
                <a:ext cx="4" cy="3"/>
              </a:xfrm>
              <a:custGeom>
                <a:avLst/>
                <a:gdLst>
                  <a:gd name="T0" fmla="*/ 2 w 8"/>
                  <a:gd name="T1" fmla="*/ 6 h 6"/>
                  <a:gd name="T2" fmla="*/ 0 w 8"/>
                  <a:gd name="T3" fmla="*/ 6 h 6"/>
                  <a:gd name="T4" fmla="*/ 2 w 8"/>
                  <a:gd name="T5" fmla="*/ 1 h 6"/>
                  <a:gd name="T6" fmla="*/ 8 w 8"/>
                  <a:gd name="T7" fmla="*/ 4 h 6"/>
                  <a:gd name="T8" fmla="*/ 7 w 8"/>
                  <a:gd name="T9" fmla="*/ 0 h 6"/>
                  <a:gd name="T10" fmla="*/ 2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2" y="6"/>
                    </a:moveTo>
                    <a:lnTo>
                      <a:pt x="0" y="6"/>
                    </a:lnTo>
                    <a:lnTo>
                      <a:pt x="2" y="1"/>
                    </a:lnTo>
                    <a:lnTo>
                      <a:pt x="8" y="4"/>
                    </a:lnTo>
                    <a:lnTo>
                      <a:pt x="7"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89" name="Freeform 305"/>
              <p:cNvSpPr>
                <a:spLocks/>
              </p:cNvSpPr>
              <p:nvPr/>
            </p:nvSpPr>
            <p:spPr bwMode="auto">
              <a:xfrm>
                <a:off x="2761" y="1674"/>
                <a:ext cx="11" cy="46"/>
              </a:xfrm>
              <a:custGeom>
                <a:avLst/>
                <a:gdLst>
                  <a:gd name="T0" fmla="*/ 8 w 22"/>
                  <a:gd name="T1" fmla="*/ 0 h 93"/>
                  <a:gd name="T2" fmla="*/ 19 w 22"/>
                  <a:gd name="T3" fmla="*/ 22 h 93"/>
                  <a:gd name="T4" fmla="*/ 22 w 22"/>
                  <a:gd name="T5" fmla="*/ 45 h 93"/>
                  <a:gd name="T6" fmla="*/ 19 w 22"/>
                  <a:gd name="T7" fmla="*/ 93 h 93"/>
                  <a:gd name="T8" fmla="*/ 11 w 22"/>
                  <a:gd name="T9" fmla="*/ 93 h 93"/>
                  <a:gd name="T10" fmla="*/ 14 w 22"/>
                  <a:gd name="T11" fmla="*/ 45 h 93"/>
                  <a:gd name="T12" fmla="*/ 11 w 22"/>
                  <a:gd name="T13" fmla="*/ 24 h 93"/>
                  <a:gd name="T14" fmla="*/ 0 w 22"/>
                  <a:gd name="T15" fmla="*/ 2 h 93"/>
                  <a:gd name="T16" fmla="*/ 8 w 22"/>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3">
                    <a:moveTo>
                      <a:pt x="8" y="0"/>
                    </a:moveTo>
                    <a:lnTo>
                      <a:pt x="19" y="22"/>
                    </a:lnTo>
                    <a:lnTo>
                      <a:pt x="22" y="45"/>
                    </a:lnTo>
                    <a:lnTo>
                      <a:pt x="19" y="93"/>
                    </a:lnTo>
                    <a:lnTo>
                      <a:pt x="11" y="93"/>
                    </a:lnTo>
                    <a:lnTo>
                      <a:pt x="14" y="45"/>
                    </a:lnTo>
                    <a:lnTo>
                      <a:pt x="11" y="24"/>
                    </a:lnTo>
                    <a:lnTo>
                      <a:pt x="0"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90" name="Freeform 306"/>
              <p:cNvSpPr>
                <a:spLocks/>
              </p:cNvSpPr>
              <p:nvPr/>
            </p:nvSpPr>
            <p:spPr bwMode="auto">
              <a:xfrm>
                <a:off x="2761" y="1673"/>
                <a:ext cx="4" cy="2"/>
              </a:xfrm>
              <a:custGeom>
                <a:avLst/>
                <a:gdLst>
                  <a:gd name="T0" fmla="*/ 8 w 8"/>
                  <a:gd name="T1" fmla="*/ 0 h 5"/>
                  <a:gd name="T2" fmla="*/ 0 w 8"/>
                  <a:gd name="T3" fmla="*/ 3 h 5"/>
                  <a:gd name="T4" fmla="*/ 8 w 8"/>
                  <a:gd name="T5" fmla="*/ 1 h 5"/>
                  <a:gd name="T6" fmla="*/ 2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lnTo>
                      <a:pt x="0" y="3"/>
                    </a:lnTo>
                    <a:lnTo>
                      <a:pt x="8" y="1"/>
                    </a:lnTo>
                    <a:lnTo>
                      <a:pt x="2"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91" name="Freeform 307"/>
              <p:cNvSpPr>
                <a:spLocks/>
              </p:cNvSpPr>
              <p:nvPr/>
            </p:nvSpPr>
            <p:spPr bwMode="auto">
              <a:xfrm>
                <a:off x="2748" y="1719"/>
                <a:ext cx="22" cy="10"/>
              </a:xfrm>
              <a:custGeom>
                <a:avLst/>
                <a:gdLst>
                  <a:gd name="T0" fmla="*/ 45 w 45"/>
                  <a:gd name="T1" fmla="*/ 1 h 20"/>
                  <a:gd name="T2" fmla="*/ 43 w 45"/>
                  <a:gd name="T3" fmla="*/ 7 h 20"/>
                  <a:gd name="T4" fmla="*/ 39 w 45"/>
                  <a:gd name="T5" fmla="*/ 15 h 20"/>
                  <a:gd name="T6" fmla="*/ 29 w 45"/>
                  <a:gd name="T7" fmla="*/ 20 h 20"/>
                  <a:gd name="T8" fmla="*/ 14 w 45"/>
                  <a:gd name="T9" fmla="*/ 20 h 20"/>
                  <a:gd name="T10" fmla="*/ 0 w 45"/>
                  <a:gd name="T11" fmla="*/ 16 h 20"/>
                  <a:gd name="T12" fmla="*/ 3 w 45"/>
                  <a:gd name="T13" fmla="*/ 10 h 20"/>
                  <a:gd name="T14" fmla="*/ 14 w 45"/>
                  <a:gd name="T15" fmla="*/ 13 h 20"/>
                  <a:gd name="T16" fmla="*/ 26 w 45"/>
                  <a:gd name="T17" fmla="*/ 13 h 20"/>
                  <a:gd name="T18" fmla="*/ 34 w 45"/>
                  <a:gd name="T19" fmla="*/ 9 h 20"/>
                  <a:gd name="T20" fmla="*/ 35 w 45"/>
                  <a:gd name="T21" fmla="*/ 6 h 20"/>
                  <a:gd name="T22" fmla="*/ 37 w 45"/>
                  <a:gd name="T23" fmla="*/ 0 h 20"/>
                  <a:gd name="T24" fmla="*/ 45 w 45"/>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20">
                    <a:moveTo>
                      <a:pt x="45" y="1"/>
                    </a:moveTo>
                    <a:lnTo>
                      <a:pt x="43" y="7"/>
                    </a:lnTo>
                    <a:lnTo>
                      <a:pt x="39" y="15"/>
                    </a:lnTo>
                    <a:lnTo>
                      <a:pt x="29" y="20"/>
                    </a:lnTo>
                    <a:lnTo>
                      <a:pt x="14" y="20"/>
                    </a:lnTo>
                    <a:lnTo>
                      <a:pt x="0" y="16"/>
                    </a:lnTo>
                    <a:lnTo>
                      <a:pt x="3" y="10"/>
                    </a:lnTo>
                    <a:lnTo>
                      <a:pt x="14" y="13"/>
                    </a:lnTo>
                    <a:lnTo>
                      <a:pt x="26" y="13"/>
                    </a:lnTo>
                    <a:lnTo>
                      <a:pt x="34" y="9"/>
                    </a:lnTo>
                    <a:lnTo>
                      <a:pt x="35" y="6"/>
                    </a:lnTo>
                    <a:lnTo>
                      <a:pt x="37" y="0"/>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92" name="Freeform 308"/>
              <p:cNvSpPr>
                <a:spLocks/>
              </p:cNvSpPr>
              <p:nvPr/>
            </p:nvSpPr>
            <p:spPr bwMode="auto">
              <a:xfrm>
                <a:off x="2766" y="1719"/>
                <a:ext cx="4" cy="1"/>
              </a:xfrm>
              <a:custGeom>
                <a:avLst/>
                <a:gdLst>
                  <a:gd name="T0" fmla="*/ 8 w 8"/>
                  <a:gd name="T1" fmla="*/ 1 h 1"/>
                  <a:gd name="T2" fmla="*/ 0 w 8"/>
                  <a:gd name="T3" fmla="*/ 0 h 1"/>
                  <a:gd name="T4" fmla="*/ 0 w 8"/>
                  <a:gd name="T5" fmla="*/ 1 h 1"/>
                  <a:gd name="T6" fmla="*/ 8 w 8"/>
                  <a:gd name="T7" fmla="*/ 1 h 1"/>
                </a:gdLst>
                <a:ahLst/>
                <a:cxnLst>
                  <a:cxn ang="0">
                    <a:pos x="T0" y="T1"/>
                  </a:cxn>
                  <a:cxn ang="0">
                    <a:pos x="T2" y="T3"/>
                  </a:cxn>
                  <a:cxn ang="0">
                    <a:pos x="T4" y="T5"/>
                  </a:cxn>
                  <a:cxn ang="0">
                    <a:pos x="T6" y="T7"/>
                  </a:cxn>
                </a:cxnLst>
                <a:rect l="0" t="0" r="r" b="b"/>
                <a:pathLst>
                  <a:path w="8" h="1">
                    <a:moveTo>
                      <a:pt x="8" y="1"/>
                    </a:moveTo>
                    <a:lnTo>
                      <a:pt x="0" y="0"/>
                    </a:lnTo>
                    <a:lnTo>
                      <a:pt x="0"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93" name="Rectangle 309"/>
              <p:cNvSpPr>
                <a:spLocks noChangeArrowheads="1"/>
              </p:cNvSpPr>
              <p:nvPr/>
            </p:nvSpPr>
            <p:spPr bwMode="auto">
              <a:xfrm>
                <a:off x="2743" y="1725"/>
                <a:ext cx="6"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5094" name="Freeform 310"/>
              <p:cNvSpPr>
                <a:spLocks/>
              </p:cNvSpPr>
              <p:nvPr/>
            </p:nvSpPr>
            <p:spPr bwMode="auto">
              <a:xfrm>
                <a:off x="2748" y="1725"/>
                <a:ext cx="1" cy="3"/>
              </a:xfrm>
              <a:custGeom>
                <a:avLst/>
                <a:gdLst>
                  <a:gd name="T0" fmla="*/ 3 w 3"/>
                  <a:gd name="T1" fmla="*/ 0 h 6"/>
                  <a:gd name="T2" fmla="*/ 1 w 3"/>
                  <a:gd name="T3" fmla="*/ 0 h 6"/>
                  <a:gd name="T4" fmla="*/ 1 w 3"/>
                  <a:gd name="T5" fmla="*/ 6 h 6"/>
                  <a:gd name="T6" fmla="*/ 0 w 3"/>
                  <a:gd name="T7" fmla="*/ 6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1" y="0"/>
                    </a:lnTo>
                    <a:lnTo>
                      <a:pt x="1" y="6"/>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95" name="Freeform 311"/>
              <p:cNvSpPr>
                <a:spLocks/>
              </p:cNvSpPr>
              <p:nvPr/>
            </p:nvSpPr>
            <p:spPr bwMode="auto">
              <a:xfrm>
                <a:off x="2711" y="1705"/>
                <a:ext cx="32" cy="23"/>
              </a:xfrm>
              <a:custGeom>
                <a:avLst/>
                <a:gdLst>
                  <a:gd name="T0" fmla="*/ 60 w 65"/>
                  <a:gd name="T1" fmla="*/ 46 h 46"/>
                  <a:gd name="T2" fmla="*/ 29 w 65"/>
                  <a:gd name="T3" fmla="*/ 26 h 46"/>
                  <a:gd name="T4" fmla="*/ 0 w 65"/>
                  <a:gd name="T5" fmla="*/ 6 h 46"/>
                  <a:gd name="T6" fmla="*/ 4 w 65"/>
                  <a:gd name="T7" fmla="*/ 0 h 46"/>
                  <a:gd name="T8" fmla="*/ 34 w 65"/>
                  <a:gd name="T9" fmla="*/ 20 h 46"/>
                  <a:gd name="T10" fmla="*/ 65 w 65"/>
                  <a:gd name="T11" fmla="*/ 40 h 46"/>
                  <a:gd name="T12" fmla="*/ 60 w 6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5" h="46">
                    <a:moveTo>
                      <a:pt x="60" y="46"/>
                    </a:moveTo>
                    <a:lnTo>
                      <a:pt x="29" y="26"/>
                    </a:lnTo>
                    <a:lnTo>
                      <a:pt x="0" y="6"/>
                    </a:lnTo>
                    <a:lnTo>
                      <a:pt x="4" y="0"/>
                    </a:lnTo>
                    <a:lnTo>
                      <a:pt x="34" y="20"/>
                    </a:lnTo>
                    <a:lnTo>
                      <a:pt x="65" y="40"/>
                    </a:lnTo>
                    <a:lnTo>
                      <a:pt x="6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96" name="Freeform 312"/>
              <p:cNvSpPr>
                <a:spLocks/>
              </p:cNvSpPr>
              <p:nvPr/>
            </p:nvSpPr>
            <p:spPr bwMode="auto">
              <a:xfrm>
                <a:off x="2741" y="1725"/>
                <a:ext cx="2" cy="3"/>
              </a:xfrm>
              <a:custGeom>
                <a:avLst/>
                <a:gdLst>
                  <a:gd name="T0" fmla="*/ 3 w 5"/>
                  <a:gd name="T1" fmla="*/ 6 h 6"/>
                  <a:gd name="T2" fmla="*/ 0 w 5"/>
                  <a:gd name="T3" fmla="*/ 6 h 6"/>
                  <a:gd name="T4" fmla="*/ 5 w 5"/>
                  <a:gd name="T5" fmla="*/ 0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0" y="6"/>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97" name="Freeform 313"/>
              <p:cNvSpPr>
                <a:spLocks/>
              </p:cNvSpPr>
              <p:nvPr/>
            </p:nvSpPr>
            <p:spPr bwMode="auto">
              <a:xfrm>
                <a:off x="2676" y="1677"/>
                <a:ext cx="37" cy="31"/>
              </a:xfrm>
              <a:custGeom>
                <a:avLst/>
                <a:gdLst>
                  <a:gd name="T0" fmla="*/ 70 w 74"/>
                  <a:gd name="T1" fmla="*/ 61 h 61"/>
                  <a:gd name="T2" fmla="*/ 35 w 74"/>
                  <a:gd name="T3" fmla="*/ 32 h 61"/>
                  <a:gd name="T4" fmla="*/ 0 w 74"/>
                  <a:gd name="T5" fmla="*/ 6 h 61"/>
                  <a:gd name="T6" fmla="*/ 5 w 74"/>
                  <a:gd name="T7" fmla="*/ 0 h 61"/>
                  <a:gd name="T8" fmla="*/ 40 w 74"/>
                  <a:gd name="T9" fmla="*/ 26 h 61"/>
                  <a:gd name="T10" fmla="*/ 74 w 74"/>
                  <a:gd name="T11" fmla="*/ 55 h 61"/>
                  <a:gd name="T12" fmla="*/ 70 w 74"/>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74" h="61">
                    <a:moveTo>
                      <a:pt x="70" y="61"/>
                    </a:moveTo>
                    <a:lnTo>
                      <a:pt x="35" y="32"/>
                    </a:lnTo>
                    <a:lnTo>
                      <a:pt x="0" y="6"/>
                    </a:lnTo>
                    <a:lnTo>
                      <a:pt x="5" y="0"/>
                    </a:lnTo>
                    <a:lnTo>
                      <a:pt x="40" y="26"/>
                    </a:lnTo>
                    <a:lnTo>
                      <a:pt x="74" y="55"/>
                    </a:lnTo>
                    <a:lnTo>
                      <a:pt x="7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98" name="Freeform 314"/>
              <p:cNvSpPr>
                <a:spLocks/>
              </p:cNvSpPr>
              <p:nvPr/>
            </p:nvSpPr>
            <p:spPr bwMode="auto">
              <a:xfrm>
                <a:off x="2711" y="1705"/>
                <a:ext cx="2" cy="3"/>
              </a:xfrm>
              <a:custGeom>
                <a:avLst/>
                <a:gdLst>
                  <a:gd name="T0" fmla="*/ 0 w 4"/>
                  <a:gd name="T1" fmla="*/ 6 h 6"/>
                  <a:gd name="T2" fmla="*/ 4 w 4"/>
                  <a:gd name="T3" fmla="*/ 0 h 6"/>
                  <a:gd name="T4" fmla="*/ 0 w 4"/>
                  <a:gd name="T5" fmla="*/ 6 h 6"/>
                </a:gdLst>
                <a:ahLst/>
                <a:cxnLst>
                  <a:cxn ang="0">
                    <a:pos x="T0" y="T1"/>
                  </a:cxn>
                  <a:cxn ang="0">
                    <a:pos x="T2" y="T3"/>
                  </a:cxn>
                  <a:cxn ang="0">
                    <a:pos x="T4" y="T5"/>
                  </a:cxn>
                </a:cxnLst>
                <a:rect l="0" t="0" r="r" b="b"/>
                <a:pathLst>
                  <a:path w="4" h="6">
                    <a:moveTo>
                      <a:pt x="0" y="6"/>
                    </a:moveTo>
                    <a:lnTo>
                      <a:pt x="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099" name="Freeform 315"/>
              <p:cNvSpPr>
                <a:spLocks/>
              </p:cNvSpPr>
              <p:nvPr/>
            </p:nvSpPr>
            <p:spPr bwMode="auto">
              <a:xfrm>
                <a:off x="2662" y="1668"/>
                <a:ext cx="16" cy="12"/>
              </a:xfrm>
              <a:custGeom>
                <a:avLst/>
                <a:gdLst>
                  <a:gd name="T0" fmla="*/ 28 w 33"/>
                  <a:gd name="T1" fmla="*/ 23 h 23"/>
                  <a:gd name="T2" fmla="*/ 12 w 33"/>
                  <a:gd name="T3" fmla="*/ 15 h 23"/>
                  <a:gd name="T4" fmla="*/ 6 w 33"/>
                  <a:gd name="T5" fmla="*/ 12 h 23"/>
                  <a:gd name="T6" fmla="*/ 0 w 33"/>
                  <a:gd name="T7" fmla="*/ 6 h 23"/>
                  <a:gd name="T8" fmla="*/ 5 w 33"/>
                  <a:gd name="T9" fmla="*/ 0 h 23"/>
                  <a:gd name="T10" fmla="*/ 11 w 33"/>
                  <a:gd name="T11" fmla="*/ 6 h 23"/>
                  <a:gd name="T12" fmla="*/ 17 w 33"/>
                  <a:gd name="T13" fmla="*/ 9 h 23"/>
                  <a:gd name="T14" fmla="*/ 33 w 33"/>
                  <a:gd name="T15" fmla="*/ 17 h 23"/>
                  <a:gd name="T16" fmla="*/ 28 w 3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3">
                    <a:moveTo>
                      <a:pt x="28" y="23"/>
                    </a:moveTo>
                    <a:lnTo>
                      <a:pt x="12" y="15"/>
                    </a:lnTo>
                    <a:lnTo>
                      <a:pt x="6" y="12"/>
                    </a:lnTo>
                    <a:lnTo>
                      <a:pt x="0" y="6"/>
                    </a:lnTo>
                    <a:lnTo>
                      <a:pt x="5" y="0"/>
                    </a:lnTo>
                    <a:lnTo>
                      <a:pt x="11" y="6"/>
                    </a:lnTo>
                    <a:lnTo>
                      <a:pt x="17" y="9"/>
                    </a:lnTo>
                    <a:lnTo>
                      <a:pt x="33" y="17"/>
                    </a:lnTo>
                    <a:lnTo>
                      <a:pt x="2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00" name="Freeform 316"/>
              <p:cNvSpPr>
                <a:spLocks/>
              </p:cNvSpPr>
              <p:nvPr/>
            </p:nvSpPr>
            <p:spPr bwMode="auto">
              <a:xfrm>
                <a:off x="2676" y="1677"/>
                <a:ext cx="2"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01" name="Freeform 317"/>
              <p:cNvSpPr>
                <a:spLocks/>
              </p:cNvSpPr>
              <p:nvPr/>
            </p:nvSpPr>
            <p:spPr bwMode="auto">
              <a:xfrm>
                <a:off x="2662" y="1551"/>
                <a:ext cx="6" cy="119"/>
              </a:xfrm>
              <a:custGeom>
                <a:avLst/>
                <a:gdLst>
                  <a:gd name="T0" fmla="*/ 0 w 12"/>
                  <a:gd name="T1" fmla="*/ 238 h 238"/>
                  <a:gd name="T2" fmla="*/ 0 w 12"/>
                  <a:gd name="T3" fmla="*/ 207 h 238"/>
                  <a:gd name="T4" fmla="*/ 3 w 12"/>
                  <a:gd name="T5" fmla="*/ 144 h 238"/>
                  <a:gd name="T6" fmla="*/ 6 w 12"/>
                  <a:gd name="T7" fmla="*/ 68 h 238"/>
                  <a:gd name="T8" fmla="*/ 6 w 12"/>
                  <a:gd name="T9" fmla="*/ 32 h 238"/>
                  <a:gd name="T10" fmla="*/ 3 w 12"/>
                  <a:gd name="T11" fmla="*/ 0 h 238"/>
                  <a:gd name="T12" fmla="*/ 9 w 12"/>
                  <a:gd name="T13" fmla="*/ 0 h 238"/>
                  <a:gd name="T14" fmla="*/ 12 w 12"/>
                  <a:gd name="T15" fmla="*/ 32 h 238"/>
                  <a:gd name="T16" fmla="*/ 12 w 12"/>
                  <a:gd name="T17" fmla="*/ 68 h 238"/>
                  <a:gd name="T18" fmla="*/ 9 w 12"/>
                  <a:gd name="T19" fmla="*/ 144 h 238"/>
                  <a:gd name="T20" fmla="*/ 6 w 12"/>
                  <a:gd name="T21" fmla="*/ 207 h 238"/>
                  <a:gd name="T22" fmla="*/ 6 w 12"/>
                  <a:gd name="T23" fmla="*/ 238 h 238"/>
                  <a:gd name="T24" fmla="*/ 0 w 12"/>
                  <a:gd name="T2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38">
                    <a:moveTo>
                      <a:pt x="0" y="238"/>
                    </a:moveTo>
                    <a:lnTo>
                      <a:pt x="0" y="207"/>
                    </a:lnTo>
                    <a:lnTo>
                      <a:pt x="3" y="144"/>
                    </a:lnTo>
                    <a:lnTo>
                      <a:pt x="6" y="68"/>
                    </a:lnTo>
                    <a:lnTo>
                      <a:pt x="6" y="32"/>
                    </a:lnTo>
                    <a:lnTo>
                      <a:pt x="3" y="0"/>
                    </a:lnTo>
                    <a:lnTo>
                      <a:pt x="9" y="0"/>
                    </a:lnTo>
                    <a:lnTo>
                      <a:pt x="12" y="32"/>
                    </a:lnTo>
                    <a:lnTo>
                      <a:pt x="12" y="68"/>
                    </a:lnTo>
                    <a:lnTo>
                      <a:pt x="9" y="144"/>
                    </a:lnTo>
                    <a:lnTo>
                      <a:pt x="6" y="207"/>
                    </a:lnTo>
                    <a:lnTo>
                      <a:pt x="6" y="238"/>
                    </a:lnTo>
                    <a:lnTo>
                      <a:pt x="0" y="2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02" name="Freeform 318"/>
              <p:cNvSpPr>
                <a:spLocks/>
              </p:cNvSpPr>
              <p:nvPr/>
            </p:nvSpPr>
            <p:spPr bwMode="auto">
              <a:xfrm>
                <a:off x="2662" y="1668"/>
                <a:ext cx="3" cy="3"/>
              </a:xfrm>
              <a:custGeom>
                <a:avLst/>
                <a:gdLst>
                  <a:gd name="T0" fmla="*/ 0 w 6"/>
                  <a:gd name="T1" fmla="*/ 6 h 6"/>
                  <a:gd name="T2" fmla="*/ 0 w 6"/>
                  <a:gd name="T3" fmla="*/ 3 h 6"/>
                  <a:gd name="T4" fmla="*/ 6 w 6"/>
                  <a:gd name="T5" fmla="*/ 3 h 6"/>
                  <a:gd name="T6" fmla="*/ 5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0" y="3"/>
                    </a:lnTo>
                    <a:lnTo>
                      <a:pt x="6" y="3"/>
                    </a:ln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03" name="Freeform 319"/>
              <p:cNvSpPr>
                <a:spLocks/>
              </p:cNvSpPr>
              <p:nvPr/>
            </p:nvSpPr>
            <p:spPr bwMode="auto">
              <a:xfrm>
                <a:off x="2664" y="1538"/>
                <a:ext cx="5" cy="14"/>
              </a:xfrm>
              <a:custGeom>
                <a:avLst/>
                <a:gdLst>
                  <a:gd name="T0" fmla="*/ 0 w 11"/>
                  <a:gd name="T1" fmla="*/ 24 h 28"/>
                  <a:gd name="T2" fmla="*/ 6 w 11"/>
                  <a:gd name="T3" fmla="*/ 28 h 28"/>
                  <a:gd name="T4" fmla="*/ 11 w 11"/>
                  <a:gd name="T5" fmla="*/ 3 h 28"/>
                  <a:gd name="T6" fmla="*/ 5 w 11"/>
                  <a:gd name="T7" fmla="*/ 0 h 28"/>
                  <a:gd name="T8" fmla="*/ 0 w 11"/>
                  <a:gd name="T9" fmla="*/ 24 h 28"/>
                </a:gdLst>
                <a:ahLst/>
                <a:cxnLst>
                  <a:cxn ang="0">
                    <a:pos x="T0" y="T1"/>
                  </a:cxn>
                  <a:cxn ang="0">
                    <a:pos x="T2" y="T3"/>
                  </a:cxn>
                  <a:cxn ang="0">
                    <a:pos x="T4" y="T5"/>
                  </a:cxn>
                  <a:cxn ang="0">
                    <a:pos x="T6" y="T7"/>
                  </a:cxn>
                  <a:cxn ang="0">
                    <a:pos x="T8" y="T9"/>
                  </a:cxn>
                </a:cxnLst>
                <a:rect l="0" t="0" r="r" b="b"/>
                <a:pathLst>
                  <a:path w="11" h="28">
                    <a:moveTo>
                      <a:pt x="0" y="24"/>
                    </a:moveTo>
                    <a:lnTo>
                      <a:pt x="6" y="28"/>
                    </a:lnTo>
                    <a:lnTo>
                      <a:pt x="11" y="3"/>
                    </a:lnTo>
                    <a:lnTo>
                      <a:pt x="5"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04" name="Freeform 320"/>
              <p:cNvSpPr>
                <a:spLocks/>
              </p:cNvSpPr>
              <p:nvPr/>
            </p:nvSpPr>
            <p:spPr bwMode="auto">
              <a:xfrm>
                <a:off x="2664" y="1550"/>
                <a:ext cx="3" cy="2"/>
              </a:xfrm>
              <a:custGeom>
                <a:avLst/>
                <a:gdLst>
                  <a:gd name="T0" fmla="*/ 0 w 6"/>
                  <a:gd name="T1" fmla="*/ 2 h 4"/>
                  <a:gd name="T2" fmla="*/ 0 w 6"/>
                  <a:gd name="T3" fmla="*/ 0 h 4"/>
                  <a:gd name="T4" fmla="*/ 6 w 6"/>
                  <a:gd name="T5" fmla="*/ 4 h 4"/>
                  <a:gd name="T6" fmla="*/ 6 w 6"/>
                  <a:gd name="T7" fmla="*/ 2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0" y="0"/>
                    </a:lnTo>
                    <a:lnTo>
                      <a:pt x="6" y="4"/>
                    </a:lnTo>
                    <a:lnTo>
                      <a:pt x="6"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05" name="Rectangle 321"/>
              <p:cNvSpPr>
                <a:spLocks noChangeArrowheads="1"/>
              </p:cNvSpPr>
              <p:nvPr/>
            </p:nvSpPr>
            <p:spPr bwMode="auto">
              <a:xfrm>
                <a:off x="2666" y="1538"/>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5106" name="Freeform 322"/>
              <p:cNvSpPr>
                <a:spLocks/>
              </p:cNvSpPr>
              <p:nvPr/>
            </p:nvSpPr>
            <p:spPr bwMode="auto">
              <a:xfrm>
                <a:off x="2666" y="1538"/>
                <a:ext cx="4" cy="1"/>
              </a:xfrm>
              <a:custGeom>
                <a:avLst/>
                <a:gdLst>
                  <a:gd name="T0" fmla="*/ 6 w 8"/>
                  <a:gd name="T1" fmla="*/ 3 h 3"/>
                  <a:gd name="T2" fmla="*/ 8 w 8"/>
                  <a:gd name="T3" fmla="*/ 1 h 3"/>
                  <a:gd name="T4" fmla="*/ 0 w 8"/>
                  <a:gd name="T5" fmla="*/ 1 h 3"/>
                  <a:gd name="T6" fmla="*/ 0 w 8"/>
                  <a:gd name="T7" fmla="*/ 0 h 3"/>
                  <a:gd name="T8" fmla="*/ 6 w 8"/>
                  <a:gd name="T9" fmla="*/ 3 h 3"/>
                </a:gdLst>
                <a:ahLst/>
                <a:cxnLst>
                  <a:cxn ang="0">
                    <a:pos x="T0" y="T1"/>
                  </a:cxn>
                  <a:cxn ang="0">
                    <a:pos x="T2" y="T3"/>
                  </a:cxn>
                  <a:cxn ang="0">
                    <a:pos x="T4" y="T5"/>
                  </a:cxn>
                  <a:cxn ang="0">
                    <a:pos x="T6" y="T7"/>
                  </a:cxn>
                  <a:cxn ang="0">
                    <a:pos x="T8" y="T9"/>
                  </a:cxn>
                </a:cxnLst>
                <a:rect l="0" t="0" r="r" b="b"/>
                <a:pathLst>
                  <a:path w="8" h="3">
                    <a:moveTo>
                      <a:pt x="6" y="3"/>
                    </a:moveTo>
                    <a:lnTo>
                      <a:pt x="8" y="1"/>
                    </a:lnTo>
                    <a:lnTo>
                      <a:pt x="0" y="1"/>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07" name="Freeform 323"/>
              <p:cNvSpPr>
                <a:spLocks/>
              </p:cNvSpPr>
              <p:nvPr/>
            </p:nvSpPr>
            <p:spPr bwMode="auto">
              <a:xfrm>
                <a:off x="2058" y="1671"/>
                <a:ext cx="577" cy="685"/>
              </a:xfrm>
              <a:custGeom>
                <a:avLst/>
                <a:gdLst>
                  <a:gd name="T0" fmla="*/ 514 w 1155"/>
                  <a:gd name="T1" fmla="*/ 55 h 1369"/>
                  <a:gd name="T2" fmla="*/ 488 w 1155"/>
                  <a:gd name="T3" fmla="*/ 137 h 1369"/>
                  <a:gd name="T4" fmla="*/ 449 w 1155"/>
                  <a:gd name="T5" fmla="*/ 248 h 1369"/>
                  <a:gd name="T6" fmla="*/ 417 w 1155"/>
                  <a:gd name="T7" fmla="*/ 467 h 1369"/>
                  <a:gd name="T8" fmla="*/ 508 w 1155"/>
                  <a:gd name="T9" fmla="*/ 505 h 1369"/>
                  <a:gd name="T10" fmla="*/ 752 w 1155"/>
                  <a:gd name="T11" fmla="*/ 454 h 1369"/>
                  <a:gd name="T12" fmla="*/ 698 w 1155"/>
                  <a:gd name="T13" fmla="*/ 474 h 1369"/>
                  <a:gd name="T14" fmla="*/ 703 w 1155"/>
                  <a:gd name="T15" fmla="*/ 537 h 1369"/>
                  <a:gd name="T16" fmla="*/ 834 w 1155"/>
                  <a:gd name="T17" fmla="*/ 585 h 1369"/>
                  <a:gd name="T18" fmla="*/ 904 w 1155"/>
                  <a:gd name="T19" fmla="*/ 517 h 1369"/>
                  <a:gd name="T20" fmla="*/ 1059 w 1155"/>
                  <a:gd name="T21" fmla="*/ 509 h 1369"/>
                  <a:gd name="T22" fmla="*/ 1121 w 1155"/>
                  <a:gd name="T23" fmla="*/ 488 h 1369"/>
                  <a:gd name="T24" fmla="*/ 1025 w 1155"/>
                  <a:gd name="T25" fmla="*/ 522 h 1369"/>
                  <a:gd name="T26" fmla="*/ 890 w 1155"/>
                  <a:gd name="T27" fmla="*/ 535 h 1369"/>
                  <a:gd name="T28" fmla="*/ 852 w 1155"/>
                  <a:gd name="T29" fmla="*/ 597 h 1369"/>
                  <a:gd name="T30" fmla="*/ 899 w 1155"/>
                  <a:gd name="T31" fmla="*/ 631 h 1369"/>
                  <a:gd name="T32" fmla="*/ 762 w 1155"/>
                  <a:gd name="T33" fmla="*/ 594 h 1369"/>
                  <a:gd name="T34" fmla="*/ 638 w 1155"/>
                  <a:gd name="T35" fmla="*/ 523 h 1369"/>
                  <a:gd name="T36" fmla="*/ 477 w 1155"/>
                  <a:gd name="T37" fmla="*/ 538 h 1369"/>
                  <a:gd name="T38" fmla="*/ 516 w 1155"/>
                  <a:gd name="T39" fmla="*/ 676 h 1369"/>
                  <a:gd name="T40" fmla="*/ 561 w 1155"/>
                  <a:gd name="T41" fmla="*/ 798 h 1369"/>
                  <a:gd name="T42" fmla="*/ 684 w 1155"/>
                  <a:gd name="T43" fmla="*/ 810 h 1369"/>
                  <a:gd name="T44" fmla="*/ 762 w 1155"/>
                  <a:gd name="T45" fmla="*/ 844 h 1369"/>
                  <a:gd name="T46" fmla="*/ 605 w 1155"/>
                  <a:gd name="T47" fmla="*/ 843 h 1369"/>
                  <a:gd name="T48" fmla="*/ 844 w 1155"/>
                  <a:gd name="T49" fmla="*/ 991 h 1369"/>
                  <a:gd name="T50" fmla="*/ 734 w 1155"/>
                  <a:gd name="T51" fmla="*/ 934 h 1369"/>
                  <a:gd name="T52" fmla="*/ 540 w 1155"/>
                  <a:gd name="T53" fmla="*/ 807 h 1369"/>
                  <a:gd name="T54" fmla="*/ 491 w 1155"/>
                  <a:gd name="T55" fmla="*/ 660 h 1369"/>
                  <a:gd name="T56" fmla="*/ 412 w 1155"/>
                  <a:gd name="T57" fmla="*/ 503 h 1369"/>
                  <a:gd name="T58" fmla="*/ 271 w 1155"/>
                  <a:gd name="T59" fmla="*/ 410 h 1369"/>
                  <a:gd name="T60" fmla="*/ 135 w 1155"/>
                  <a:gd name="T61" fmla="*/ 576 h 1369"/>
                  <a:gd name="T62" fmla="*/ 144 w 1155"/>
                  <a:gd name="T63" fmla="*/ 628 h 1369"/>
                  <a:gd name="T64" fmla="*/ 232 w 1155"/>
                  <a:gd name="T65" fmla="*/ 787 h 1369"/>
                  <a:gd name="T66" fmla="*/ 335 w 1155"/>
                  <a:gd name="T67" fmla="*/ 926 h 1369"/>
                  <a:gd name="T68" fmla="*/ 455 w 1155"/>
                  <a:gd name="T69" fmla="*/ 1043 h 1369"/>
                  <a:gd name="T70" fmla="*/ 639 w 1155"/>
                  <a:gd name="T71" fmla="*/ 1119 h 1369"/>
                  <a:gd name="T72" fmla="*/ 773 w 1155"/>
                  <a:gd name="T73" fmla="*/ 1068 h 1369"/>
                  <a:gd name="T74" fmla="*/ 776 w 1155"/>
                  <a:gd name="T75" fmla="*/ 1079 h 1369"/>
                  <a:gd name="T76" fmla="*/ 664 w 1155"/>
                  <a:gd name="T77" fmla="*/ 1119 h 1369"/>
                  <a:gd name="T78" fmla="*/ 804 w 1155"/>
                  <a:gd name="T79" fmla="*/ 1218 h 1369"/>
                  <a:gd name="T80" fmla="*/ 1059 w 1155"/>
                  <a:gd name="T81" fmla="*/ 1253 h 1369"/>
                  <a:gd name="T82" fmla="*/ 1146 w 1155"/>
                  <a:gd name="T83" fmla="*/ 1309 h 1369"/>
                  <a:gd name="T84" fmla="*/ 1064 w 1155"/>
                  <a:gd name="T85" fmla="*/ 1261 h 1369"/>
                  <a:gd name="T86" fmla="*/ 850 w 1155"/>
                  <a:gd name="T87" fmla="*/ 1264 h 1369"/>
                  <a:gd name="T88" fmla="*/ 974 w 1155"/>
                  <a:gd name="T89" fmla="*/ 1369 h 1369"/>
                  <a:gd name="T90" fmla="*/ 822 w 1155"/>
                  <a:gd name="T91" fmla="*/ 1258 h 1369"/>
                  <a:gd name="T92" fmla="*/ 593 w 1155"/>
                  <a:gd name="T93" fmla="*/ 1134 h 1369"/>
                  <a:gd name="T94" fmla="*/ 366 w 1155"/>
                  <a:gd name="T95" fmla="*/ 1019 h 1369"/>
                  <a:gd name="T96" fmla="*/ 223 w 1155"/>
                  <a:gd name="T97" fmla="*/ 909 h 1369"/>
                  <a:gd name="T98" fmla="*/ 253 w 1155"/>
                  <a:gd name="T99" fmla="*/ 1111 h 1369"/>
                  <a:gd name="T100" fmla="*/ 203 w 1155"/>
                  <a:gd name="T101" fmla="*/ 954 h 1369"/>
                  <a:gd name="T102" fmla="*/ 160 w 1155"/>
                  <a:gd name="T103" fmla="*/ 713 h 1369"/>
                  <a:gd name="T104" fmla="*/ 62 w 1155"/>
                  <a:gd name="T105" fmla="*/ 691 h 1369"/>
                  <a:gd name="T106" fmla="*/ 30 w 1155"/>
                  <a:gd name="T107" fmla="*/ 813 h 1369"/>
                  <a:gd name="T108" fmla="*/ 0 w 1155"/>
                  <a:gd name="T109" fmla="*/ 764 h 1369"/>
                  <a:gd name="T110" fmla="*/ 82 w 1155"/>
                  <a:gd name="T111" fmla="*/ 572 h 1369"/>
                  <a:gd name="T112" fmla="*/ 386 w 1155"/>
                  <a:gd name="T113" fmla="*/ 233 h 1369"/>
                  <a:gd name="T114" fmla="*/ 424 w 1155"/>
                  <a:gd name="T115" fmla="*/ 57 h 1369"/>
                  <a:gd name="T116" fmla="*/ 454 w 1155"/>
                  <a:gd name="T117" fmla="*/ 3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5" h="1369">
                    <a:moveTo>
                      <a:pt x="471" y="0"/>
                    </a:moveTo>
                    <a:lnTo>
                      <a:pt x="475" y="1"/>
                    </a:lnTo>
                    <a:lnTo>
                      <a:pt x="482" y="3"/>
                    </a:lnTo>
                    <a:lnTo>
                      <a:pt x="486" y="4"/>
                    </a:lnTo>
                    <a:lnTo>
                      <a:pt x="491" y="8"/>
                    </a:lnTo>
                    <a:lnTo>
                      <a:pt x="497" y="15"/>
                    </a:lnTo>
                    <a:lnTo>
                      <a:pt x="503" y="25"/>
                    </a:lnTo>
                    <a:lnTo>
                      <a:pt x="508" y="35"/>
                    </a:lnTo>
                    <a:lnTo>
                      <a:pt x="511" y="46"/>
                    </a:lnTo>
                    <a:lnTo>
                      <a:pt x="514" y="55"/>
                    </a:lnTo>
                    <a:lnTo>
                      <a:pt x="514" y="65"/>
                    </a:lnTo>
                    <a:lnTo>
                      <a:pt x="514" y="71"/>
                    </a:lnTo>
                    <a:lnTo>
                      <a:pt x="513" y="77"/>
                    </a:lnTo>
                    <a:lnTo>
                      <a:pt x="509" y="86"/>
                    </a:lnTo>
                    <a:lnTo>
                      <a:pt x="505" y="96"/>
                    </a:lnTo>
                    <a:lnTo>
                      <a:pt x="500" y="105"/>
                    </a:lnTo>
                    <a:lnTo>
                      <a:pt x="496" y="112"/>
                    </a:lnTo>
                    <a:lnTo>
                      <a:pt x="491" y="122"/>
                    </a:lnTo>
                    <a:lnTo>
                      <a:pt x="488" y="133"/>
                    </a:lnTo>
                    <a:lnTo>
                      <a:pt x="488" y="137"/>
                    </a:lnTo>
                    <a:lnTo>
                      <a:pt x="486" y="143"/>
                    </a:lnTo>
                    <a:lnTo>
                      <a:pt x="486" y="190"/>
                    </a:lnTo>
                    <a:lnTo>
                      <a:pt x="486" y="199"/>
                    </a:lnTo>
                    <a:lnTo>
                      <a:pt x="485" y="204"/>
                    </a:lnTo>
                    <a:lnTo>
                      <a:pt x="483" y="207"/>
                    </a:lnTo>
                    <a:lnTo>
                      <a:pt x="480" y="214"/>
                    </a:lnTo>
                    <a:lnTo>
                      <a:pt x="475" y="222"/>
                    </a:lnTo>
                    <a:lnTo>
                      <a:pt x="469" y="228"/>
                    </a:lnTo>
                    <a:lnTo>
                      <a:pt x="463" y="234"/>
                    </a:lnTo>
                    <a:lnTo>
                      <a:pt x="449" y="248"/>
                    </a:lnTo>
                    <a:lnTo>
                      <a:pt x="420" y="276"/>
                    </a:lnTo>
                    <a:lnTo>
                      <a:pt x="393" y="299"/>
                    </a:lnTo>
                    <a:lnTo>
                      <a:pt x="367" y="324"/>
                    </a:lnTo>
                    <a:lnTo>
                      <a:pt x="338" y="350"/>
                    </a:lnTo>
                    <a:lnTo>
                      <a:pt x="355" y="380"/>
                    </a:lnTo>
                    <a:lnTo>
                      <a:pt x="372" y="407"/>
                    </a:lnTo>
                    <a:lnTo>
                      <a:pt x="389" y="434"/>
                    </a:lnTo>
                    <a:lnTo>
                      <a:pt x="396" y="446"/>
                    </a:lnTo>
                    <a:lnTo>
                      <a:pt x="406" y="457"/>
                    </a:lnTo>
                    <a:lnTo>
                      <a:pt x="417" y="467"/>
                    </a:lnTo>
                    <a:lnTo>
                      <a:pt x="427" y="477"/>
                    </a:lnTo>
                    <a:lnTo>
                      <a:pt x="432" y="480"/>
                    </a:lnTo>
                    <a:lnTo>
                      <a:pt x="438" y="484"/>
                    </a:lnTo>
                    <a:lnTo>
                      <a:pt x="443" y="488"/>
                    </a:lnTo>
                    <a:lnTo>
                      <a:pt x="449" y="492"/>
                    </a:lnTo>
                    <a:lnTo>
                      <a:pt x="463" y="497"/>
                    </a:lnTo>
                    <a:lnTo>
                      <a:pt x="477" y="501"/>
                    </a:lnTo>
                    <a:lnTo>
                      <a:pt x="491" y="505"/>
                    </a:lnTo>
                    <a:lnTo>
                      <a:pt x="499" y="505"/>
                    </a:lnTo>
                    <a:lnTo>
                      <a:pt x="508" y="505"/>
                    </a:lnTo>
                    <a:lnTo>
                      <a:pt x="525" y="505"/>
                    </a:lnTo>
                    <a:lnTo>
                      <a:pt x="542" y="503"/>
                    </a:lnTo>
                    <a:lnTo>
                      <a:pt x="557" y="500"/>
                    </a:lnTo>
                    <a:lnTo>
                      <a:pt x="573" y="498"/>
                    </a:lnTo>
                    <a:lnTo>
                      <a:pt x="587" y="494"/>
                    </a:lnTo>
                    <a:lnTo>
                      <a:pt x="602" y="491"/>
                    </a:lnTo>
                    <a:lnTo>
                      <a:pt x="636" y="480"/>
                    </a:lnTo>
                    <a:lnTo>
                      <a:pt x="672" y="472"/>
                    </a:lnTo>
                    <a:lnTo>
                      <a:pt x="715" y="461"/>
                    </a:lnTo>
                    <a:lnTo>
                      <a:pt x="752" y="454"/>
                    </a:lnTo>
                    <a:lnTo>
                      <a:pt x="765" y="452"/>
                    </a:lnTo>
                    <a:lnTo>
                      <a:pt x="768" y="452"/>
                    </a:lnTo>
                    <a:lnTo>
                      <a:pt x="768" y="454"/>
                    </a:lnTo>
                    <a:lnTo>
                      <a:pt x="766" y="455"/>
                    </a:lnTo>
                    <a:lnTo>
                      <a:pt x="760" y="458"/>
                    </a:lnTo>
                    <a:lnTo>
                      <a:pt x="752" y="461"/>
                    </a:lnTo>
                    <a:lnTo>
                      <a:pt x="742" y="463"/>
                    </a:lnTo>
                    <a:lnTo>
                      <a:pt x="721" y="467"/>
                    </a:lnTo>
                    <a:lnTo>
                      <a:pt x="709" y="469"/>
                    </a:lnTo>
                    <a:lnTo>
                      <a:pt x="698" y="474"/>
                    </a:lnTo>
                    <a:lnTo>
                      <a:pt x="689" y="477"/>
                    </a:lnTo>
                    <a:lnTo>
                      <a:pt x="667" y="483"/>
                    </a:lnTo>
                    <a:lnTo>
                      <a:pt x="647" y="489"/>
                    </a:lnTo>
                    <a:lnTo>
                      <a:pt x="638" y="494"/>
                    </a:lnTo>
                    <a:lnTo>
                      <a:pt x="627" y="498"/>
                    </a:lnTo>
                    <a:lnTo>
                      <a:pt x="643" y="503"/>
                    </a:lnTo>
                    <a:lnTo>
                      <a:pt x="655" y="509"/>
                    </a:lnTo>
                    <a:lnTo>
                      <a:pt x="680" y="523"/>
                    </a:lnTo>
                    <a:lnTo>
                      <a:pt x="691" y="529"/>
                    </a:lnTo>
                    <a:lnTo>
                      <a:pt x="703" y="537"/>
                    </a:lnTo>
                    <a:lnTo>
                      <a:pt x="723" y="552"/>
                    </a:lnTo>
                    <a:lnTo>
                      <a:pt x="734" y="560"/>
                    </a:lnTo>
                    <a:lnTo>
                      <a:pt x="745" y="566"/>
                    </a:lnTo>
                    <a:lnTo>
                      <a:pt x="766" y="577"/>
                    </a:lnTo>
                    <a:lnTo>
                      <a:pt x="779" y="582"/>
                    </a:lnTo>
                    <a:lnTo>
                      <a:pt x="791" y="585"/>
                    </a:lnTo>
                    <a:lnTo>
                      <a:pt x="805" y="588"/>
                    </a:lnTo>
                    <a:lnTo>
                      <a:pt x="819" y="588"/>
                    </a:lnTo>
                    <a:lnTo>
                      <a:pt x="827" y="588"/>
                    </a:lnTo>
                    <a:lnTo>
                      <a:pt x="834" y="585"/>
                    </a:lnTo>
                    <a:lnTo>
                      <a:pt x="838" y="583"/>
                    </a:lnTo>
                    <a:lnTo>
                      <a:pt x="841" y="580"/>
                    </a:lnTo>
                    <a:lnTo>
                      <a:pt x="845" y="576"/>
                    </a:lnTo>
                    <a:lnTo>
                      <a:pt x="856" y="563"/>
                    </a:lnTo>
                    <a:lnTo>
                      <a:pt x="865" y="548"/>
                    </a:lnTo>
                    <a:lnTo>
                      <a:pt x="873" y="540"/>
                    </a:lnTo>
                    <a:lnTo>
                      <a:pt x="879" y="532"/>
                    </a:lnTo>
                    <a:lnTo>
                      <a:pt x="887" y="526"/>
                    </a:lnTo>
                    <a:lnTo>
                      <a:pt x="895" y="522"/>
                    </a:lnTo>
                    <a:lnTo>
                      <a:pt x="904" y="517"/>
                    </a:lnTo>
                    <a:lnTo>
                      <a:pt x="913" y="514"/>
                    </a:lnTo>
                    <a:lnTo>
                      <a:pt x="923" y="511"/>
                    </a:lnTo>
                    <a:lnTo>
                      <a:pt x="934" y="511"/>
                    </a:lnTo>
                    <a:lnTo>
                      <a:pt x="946" y="509"/>
                    </a:lnTo>
                    <a:lnTo>
                      <a:pt x="957" y="509"/>
                    </a:lnTo>
                    <a:lnTo>
                      <a:pt x="978" y="512"/>
                    </a:lnTo>
                    <a:lnTo>
                      <a:pt x="999" y="514"/>
                    </a:lnTo>
                    <a:lnTo>
                      <a:pt x="1011" y="514"/>
                    </a:lnTo>
                    <a:lnTo>
                      <a:pt x="1023" y="512"/>
                    </a:lnTo>
                    <a:lnTo>
                      <a:pt x="1059" y="509"/>
                    </a:lnTo>
                    <a:lnTo>
                      <a:pt x="1076" y="506"/>
                    </a:lnTo>
                    <a:lnTo>
                      <a:pt x="1084" y="503"/>
                    </a:lnTo>
                    <a:lnTo>
                      <a:pt x="1093" y="500"/>
                    </a:lnTo>
                    <a:lnTo>
                      <a:pt x="1098" y="497"/>
                    </a:lnTo>
                    <a:lnTo>
                      <a:pt x="1102" y="494"/>
                    </a:lnTo>
                    <a:lnTo>
                      <a:pt x="1110" y="488"/>
                    </a:lnTo>
                    <a:lnTo>
                      <a:pt x="1115" y="484"/>
                    </a:lnTo>
                    <a:lnTo>
                      <a:pt x="1118" y="483"/>
                    </a:lnTo>
                    <a:lnTo>
                      <a:pt x="1119" y="484"/>
                    </a:lnTo>
                    <a:lnTo>
                      <a:pt x="1121" y="488"/>
                    </a:lnTo>
                    <a:lnTo>
                      <a:pt x="1119" y="489"/>
                    </a:lnTo>
                    <a:lnTo>
                      <a:pt x="1118" y="491"/>
                    </a:lnTo>
                    <a:lnTo>
                      <a:pt x="1110" y="495"/>
                    </a:lnTo>
                    <a:lnTo>
                      <a:pt x="1099" y="500"/>
                    </a:lnTo>
                    <a:lnTo>
                      <a:pt x="1085" y="506"/>
                    </a:lnTo>
                    <a:lnTo>
                      <a:pt x="1070" y="512"/>
                    </a:lnTo>
                    <a:lnTo>
                      <a:pt x="1054" y="515"/>
                    </a:lnTo>
                    <a:lnTo>
                      <a:pt x="1039" y="520"/>
                    </a:lnTo>
                    <a:lnTo>
                      <a:pt x="1033" y="520"/>
                    </a:lnTo>
                    <a:lnTo>
                      <a:pt x="1025" y="522"/>
                    </a:lnTo>
                    <a:lnTo>
                      <a:pt x="1008" y="522"/>
                    </a:lnTo>
                    <a:lnTo>
                      <a:pt x="992" y="520"/>
                    </a:lnTo>
                    <a:lnTo>
                      <a:pt x="960" y="518"/>
                    </a:lnTo>
                    <a:lnTo>
                      <a:pt x="941" y="518"/>
                    </a:lnTo>
                    <a:lnTo>
                      <a:pt x="926" y="520"/>
                    </a:lnTo>
                    <a:lnTo>
                      <a:pt x="918" y="522"/>
                    </a:lnTo>
                    <a:lnTo>
                      <a:pt x="910" y="523"/>
                    </a:lnTo>
                    <a:lnTo>
                      <a:pt x="903" y="528"/>
                    </a:lnTo>
                    <a:lnTo>
                      <a:pt x="895" y="532"/>
                    </a:lnTo>
                    <a:lnTo>
                      <a:pt x="890" y="535"/>
                    </a:lnTo>
                    <a:lnTo>
                      <a:pt x="886" y="540"/>
                    </a:lnTo>
                    <a:lnTo>
                      <a:pt x="879" y="548"/>
                    </a:lnTo>
                    <a:lnTo>
                      <a:pt x="875" y="557"/>
                    </a:lnTo>
                    <a:lnTo>
                      <a:pt x="870" y="566"/>
                    </a:lnTo>
                    <a:lnTo>
                      <a:pt x="865" y="574"/>
                    </a:lnTo>
                    <a:lnTo>
                      <a:pt x="859" y="582"/>
                    </a:lnTo>
                    <a:lnTo>
                      <a:pt x="856" y="585"/>
                    </a:lnTo>
                    <a:lnTo>
                      <a:pt x="852" y="589"/>
                    </a:lnTo>
                    <a:lnTo>
                      <a:pt x="842" y="596"/>
                    </a:lnTo>
                    <a:lnTo>
                      <a:pt x="852" y="597"/>
                    </a:lnTo>
                    <a:lnTo>
                      <a:pt x="861" y="599"/>
                    </a:lnTo>
                    <a:lnTo>
                      <a:pt x="870" y="602"/>
                    </a:lnTo>
                    <a:lnTo>
                      <a:pt x="879" y="606"/>
                    </a:lnTo>
                    <a:lnTo>
                      <a:pt x="889" y="611"/>
                    </a:lnTo>
                    <a:lnTo>
                      <a:pt x="898" y="616"/>
                    </a:lnTo>
                    <a:lnTo>
                      <a:pt x="913" y="626"/>
                    </a:lnTo>
                    <a:lnTo>
                      <a:pt x="937" y="645"/>
                    </a:lnTo>
                    <a:lnTo>
                      <a:pt x="943" y="650"/>
                    </a:lnTo>
                    <a:lnTo>
                      <a:pt x="944" y="651"/>
                    </a:lnTo>
                    <a:lnTo>
                      <a:pt x="899" y="631"/>
                    </a:lnTo>
                    <a:lnTo>
                      <a:pt x="865" y="619"/>
                    </a:lnTo>
                    <a:lnTo>
                      <a:pt x="850" y="613"/>
                    </a:lnTo>
                    <a:lnTo>
                      <a:pt x="834" y="609"/>
                    </a:lnTo>
                    <a:lnTo>
                      <a:pt x="819" y="608"/>
                    </a:lnTo>
                    <a:lnTo>
                      <a:pt x="805" y="606"/>
                    </a:lnTo>
                    <a:lnTo>
                      <a:pt x="790" y="603"/>
                    </a:lnTo>
                    <a:lnTo>
                      <a:pt x="782" y="602"/>
                    </a:lnTo>
                    <a:lnTo>
                      <a:pt x="776" y="600"/>
                    </a:lnTo>
                    <a:lnTo>
                      <a:pt x="768" y="597"/>
                    </a:lnTo>
                    <a:lnTo>
                      <a:pt x="762" y="594"/>
                    </a:lnTo>
                    <a:lnTo>
                      <a:pt x="754" y="591"/>
                    </a:lnTo>
                    <a:lnTo>
                      <a:pt x="746" y="588"/>
                    </a:lnTo>
                    <a:lnTo>
                      <a:pt x="728" y="574"/>
                    </a:lnTo>
                    <a:lnTo>
                      <a:pt x="711" y="562"/>
                    </a:lnTo>
                    <a:lnTo>
                      <a:pt x="694" y="549"/>
                    </a:lnTo>
                    <a:lnTo>
                      <a:pt x="678" y="540"/>
                    </a:lnTo>
                    <a:lnTo>
                      <a:pt x="661" y="531"/>
                    </a:lnTo>
                    <a:lnTo>
                      <a:pt x="652" y="528"/>
                    </a:lnTo>
                    <a:lnTo>
                      <a:pt x="644" y="525"/>
                    </a:lnTo>
                    <a:lnTo>
                      <a:pt x="638" y="523"/>
                    </a:lnTo>
                    <a:lnTo>
                      <a:pt x="633" y="522"/>
                    </a:lnTo>
                    <a:lnTo>
                      <a:pt x="624" y="520"/>
                    </a:lnTo>
                    <a:lnTo>
                      <a:pt x="613" y="518"/>
                    </a:lnTo>
                    <a:lnTo>
                      <a:pt x="601" y="518"/>
                    </a:lnTo>
                    <a:lnTo>
                      <a:pt x="567" y="518"/>
                    </a:lnTo>
                    <a:lnTo>
                      <a:pt x="550" y="520"/>
                    </a:lnTo>
                    <a:lnTo>
                      <a:pt x="536" y="522"/>
                    </a:lnTo>
                    <a:lnTo>
                      <a:pt x="505" y="525"/>
                    </a:lnTo>
                    <a:lnTo>
                      <a:pt x="471" y="529"/>
                    </a:lnTo>
                    <a:lnTo>
                      <a:pt x="477" y="538"/>
                    </a:lnTo>
                    <a:lnTo>
                      <a:pt x="480" y="549"/>
                    </a:lnTo>
                    <a:lnTo>
                      <a:pt x="483" y="559"/>
                    </a:lnTo>
                    <a:lnTo>
                      <a:pt x="486" y="568"/>
                    </a:lnTo>
                    <a:lnTo>
                      <a:pt x="488" y="588"/>
                    </a:lnTo>
                    <a:lnTo>
                      <a:pt x="491" y="599"/>
                    </a:lnTo>
                    <a:lnTo>
                      <a:pt x="492" y="609"/>
                    </a:lnTo>
                    <a:lnTo>
                      <a:pt x="497" y="625"/>
                    </a:lnTo>
                    <a:lnTo>
                      <a:pt x="500" y="639"/>
                    </a:lnTo>
                    <a:lnTo>
                      <a:pt x="511" y="664"/>
                    </a:lnTo>
                    <a:lnTo>
                      <a:pt x="516" y="676"/>
                    </a:lnTo>
                    <a:lnTo>
                      <a:pt x="520" y="688"/>
                    </a:lnTo>
                    <a:lnTo>
                      <a:pt x="523" y="702"/>
                    </a:lnTo>
                    <a:lnTo>
                      <a:pt x="528" y="718"/>
                    </a:lnTo>
                    <a:lnTo>
                      <a:pt x="531" y="735"/>
                    </a:lnTo>
                    <a:lnTo>
                      <a:pt x="536" y="751"/>
                    </a:lnTo>
                    <a:lnTo>
                      <a:pt x="540" y="767"/>
                    </a:lnTo>
                    <a:lnTo>
                      <a:pt x="543" y="773"/>
                    </a:lnTo>
                    <a:lnTo>
                      <a:pt x="548" y="781"/>
                    </a:lnTo>
                    <a:lnTo>
                      <a:pt x="556" y="793"/>
                    </a:lnTo>
                    <a:lnTo>
                      <a:pt x="561" y="798"/>
                    </a:lnTo>
                    <a:lnTo>
                      <a:pt x="567" y="802"/>
                    </a:lnTo>
                    <a:lnTo>
                      <a:pt x="573" y="806"/>
                    </a:lnTo>
                    <a:lnTo>
                      <a:pt x="579" y="809"/>
                    </a:lnTo>
                    <a:lnTo>
                      <a:pt x="587" y="812"/>
                    </a:lnTo>
                    <a:lnTo>
                      <a:pt x="595" y="812"/>
                    </a:lnTo>
                    <a:lnTo>
                      <a:pt x="609" y="813"/>
                    </a:lnTo>
                    <a:lnTo>
                      <a:pt x="622" y="813"/>
                    </a:lnTo>
                    <a:lnTo>
                      <a:pt x="647" y="812"/>
                    </a:lnTo>
                    <a:lnTo>
                      <a:pt x="672" y="810"/>
                    </a:lnTo>
                    <a:lnTo>
                      <a:pt x="684" y="810"/>
                    </a:lnTo>
                    <a:lnTo>
                      <a:pt x="698" y="812"/>
                    </a:lnTo>
                    <a:lnTo>
                      <a:pt x="712" y="813"/>
                    </a:lnTo>
                    <a:lnTo>
                      <a:pt x="725" y="818"/>
                    </a:lnTo>
                    <a:lnTo>
                      <a:pt x="739" y="822"/>
                    </a:lnTo>
                    <a:lnTo>
                      <a:pt x="749" y="829"/>
                    </a:lnTo>
                    <a:lnTo>
                      <a:pt x="760" y="835"/>
                    </a:lnTo>
                    <a:lnTo>
                      <a:pt x="768" y="839"/>
                    </a:lnTo>
                    <a:lnTo>
                      <a:pt x="773" y="844"/>
                    </a:lnTo>
                    <a:lnTo>
                      <a:pt x="774" y="844"/>
                    </a:lnTo>
                    <a:lnTo>
                      <a:pt x="762" y="844"/>
                    </a:lnTo>
                    <a:lnTo>
                      <a:pt x="752" y="841"/>
                    </a:lnTo>
                    <a:lnTo>
                      <a:pt x="732" y="835"/>
                    </a:lnTo>
                    <a:lnTo>
                      <a:pt x="714" y="827"/>
                    </a:lnTo>
                    <a:lnTo>
                      <a:pt x="704" y="826"/>
                    </a:lnTo>
                    <a:lnTo>
                      <a:pt x="692" y="822"/>
                    </a:lnTo>
                    <a:lnTo>
                      <a:pt x="678" y="822"/>
                    </a:lnTo>
                    <a:lnTo>
                      <a:pt x="664" y="821"/>
                    </a:lnTo>
                    <a:lnTo>
                      <a:pt x="638" y="821"/>
                    </a:lnTo>
                    <a:lnTo>
                      <a:pt x="584" y="822"/>
                    </a:lnTo>
                    <a:lnTo>
                      <a:pt x="605" y="843"/>
                    </a:lnTo>
                    <a:lnTo>
                      <a:pt x="626" y="860"/>
                    </a:lnTo>
                    <a:lnTo>
                      <a:pt x="647" y="873"/>
                    </a:lnTo>
                    <a:lnTo>
                      <a:pt x="667" y="886"/>
                    </a:lnTo>
                    <a:lnTo>
                      <a:pt x="691" y="897"/>
                    </a:lnTo>
                    <a:lnTo>
                      <a:pt x="712" y="909"/>
                    </a:lnTo>
                    <a:lnTo>
                      <a:pt x="763" y="932"/>
                    </a:lnTo>
                    <a:lnTo>
                      <a:pt x="782" y="943"/>
                    </a:lnTo>
                    <a:lnTo>
                      <a:pt x="802" y="958"/>
                    </a:lnTo>
                    <a:lnTo>
                      <a:pt x="824" y="975"/>
                    </a:lnTo>
                    <a:lnTo>
                      <a:pt x="844" y="991"/>
                    </a:lnTo>
                    <a:lnTo>
                      <a:pt x="859" y="1005"/>
                    </a:lnTo>
                    <a:lnTo>
                      <a:pt x="869" y="1014"/>
                    </a:lnTo>
                    <a:lnTo>
                      <a:pt x="870" y="1015"/>
                    </a:lnTo>
                    <a:lnTo>
                      <a:pt x="869" y="1015"/>
                    </a:lnTo>
                    <a:lnTo>
                      <a:pt x="858" y="1006"/>
                    </a:lnTo>
                    <a:lnTo>
                      <a:pt x="834" y="988"/>
                    </a:lnTo>
                    <a:lnTo>
                      <a:pt x="822" y="980"/>
                    </a:lnTo>
                    <a:lnTo>
                      <a:pt x="810" y="972"/>
                    </a:lnTo>
                    <a:lnTo>
                      <a:pt x="771" y="951"/>
                    </a:lnTo>
                    <a:lnTo>
                      <a:pt x="734" y="934"/>
                    </a:lnTo>
                    <a:lnTo>
                      <a:pt x="698" y="915"/>
                    </a:lnTo>
                    <a:lnTo>
                      <a:pt x="660" y="895"/>
                    </a:lnTo>
                    <a:lnTo>
                      <a:pt x="633" y="880"/>
                    </a:lnTo>
                    <a:lnTo>
                      <a:pt x="609" y="866"/>
                    </a:lnTo>
                    <a:lnTo>
                      <a:pt x="585" y="850"/>
                    </a:lnTo>
                    <a:lnTo>
                      <a:pt x="576" y="843"/>
                    </a:lnTo>
                    <a:lnTo>
                      <a:pt x="565" y="835"/>
                    </a:lnTo>
                    <a:lnTo>
                      <a:pt x="556" y="826"/>
                    </a:lnTo>
                    <a:lnTo>
                      <a:pt x="548" y="816"/>
                    </a:lnTo>
                    <a:lnTo>
                      <a:pt x="540" y="807"/>
                    </a:lnTo>
                    <a:lnTo>
                      <a:pt x="533" y="796"/>
                    </a:lnTo>
                    <a:lnTo>
                      <a:pt x="528" y="784"/>
                    </a:lnTo>
                    <a:lnTo>
                      <a:pt x="522" y="772"/>
                    </a:lnTo>
                    <a:lnTo>
                      <a:pt x="517" y="758"/>
                    </a:lnTo>
                    <a:lnTo>
                      <a:pt x="514" y="744"/>
                    </a:lnTo>
                    <a:lnTo>
                      <a:pt x="511" y="728"/>
                    </a:lnTo>
                    <a:lnTo>
                      <a:pt x="508" y="713"/>
                    </a:lnTo>
                    <a:lnTo>
                      <a:pt x="503" y="699"/>
                    </a:lnTo>
                    <a:lnTo>
                      <a:pt x="500" y="687"/>
                    </a:lnTo>
                    <a:lnTo>
                      <a:pt x="491" y="660"/>
                    </a:lnTo>
                    <a:lnTo>
                      <a:pt x="478" y="631"/>
                    </a:lnTo>
                    <a:lnTo>
                      <a:pt x="471" y="611"/>
                    </a:lnTo>
                    <a:lnTo>
                      <a:pt x="466" y="593"/>
                    </a:lnTo>
                    <a:lnTo>
                      <a:pt x="460" y="574"/>
                    </a:lnTo>
                    <a:lnTo>
                      <a:pt x="452" y="554"/>
                    </a:lnTo>
                    <a:lnTo>
                      <a:pt x="443" y="538"/>
                    </a:lnTo>
                    <a:lnTo>
                      <a:pt x="438" y="531"/>
                    </a:lnTo>
                    <a:lnTo>
                      <a:pt x="434" y="525"/>
                    </a:lnTo>
                    <a:lnTo>
                      <a:pt x="423" y="514"/>
                    </a:lnTo>
                    <a:lnTo>
                      <a:pt x="412" y="503"/>
                    </a:lnTo>
                    <a:lnTo>
                      <a:pt x="389" y="483"/>
                    </a:lnTo>
                    <a:lnTo>
                      <a:pt x="378" y="472"/>
                    </a:lnTo>
                    <a:lnTo>
                      <a:pt x="366" y="458"/>
                    </a:lnTo>
                    <a:lnTo>
                      <a:pt x="356" y="447"/>
                    </a:lnTo>
                    <a:lnTo>
                      <a:pt x="348" y="437"/>
                    </a:lnTo>
                    <a:lnTo>
                      <a:pt x="336" y="417"/>
                    </a:lnTo>
                    <a:lnTo>
                      <a:pt x="324" y="395"/>
                    </a:lnTo>
                    <a:lnTo>
                      <a:pt x="316" y="384"/>
                    </a:lnTo>
                    <a:lnTo>
                      <a:pt x="308" y="372"/>
                    </a:lnTo>
                    <a:lnTo>
                      <a:pt x="271" y="410"/>
                    </a:lnTo>
                    <a:lnTo>
                      <a:pt x="254" y="427"/>
                    </a:lnTo>
                    <a:lnTo>
                      <a:pt x="239" y="444"/>
                    </a:lnTo>
                    <a:lnTo>
                      <a:pt x="223" y="461"/>
                    </a:lnTo>
                    <a:lnTo>
                      <a:pt x="208" y="480"/>
                    </a:lnTo>
                    <a:lnTo>
                      <a:pt x="192" y="498"/>
                    </a:lnTo>
                    <a:lnTo>
                      <a:pt x="175" y="522"/>
                    </a:lnTo>
                    <a:lnTo>
                      <a:pt x="158" y="545"/>
                    </a:lnTo>
                    <a:lnTo>
                      <a:pt x="141" y="569"/>
                    </a:lnTo>
                    <a:lnTo>
                      <a:pt x="138" y="572"/>
                    </a:lnTo>
                    <a:lnTo>
                      <a:pt x="135" y="576"/>
                    </a:lnTo>
                    <a:lnTo>
                      <a:pt x="129" y="582"/>
                    </a:lnTo>
                    <a:lnTo>
                      <a:pt x="126" y="585"/>
                    </a:lnTo>
                    <a:lnTo>
                      <a:pt x="124" y="588"/>
                    </a:lnTo>
                    <a:lnTo>
                      <a:pt x="123" y="593"/>
                    </a:lnTo>
                    <a:lnTo>
                      <a:pt x="121" y="597"/>
                    </a:lnTo>
                    <a:lnTo>
                      <a:pt x="123" y="603"/>
                    </a:lnTo>
                    <a:lnTo>
                      <a:pt x="126" y="609"/>
                    </a:lnTo>
                    <a:lnTo>
                      <a:pt x="129" y="614"/>
                    </a:lnTo>
                    <a:lnTo>
                      <a:pt x="133" y="619"/>
                    </a:lnTo>
                    <a:lnTo>
                      <a:pt x="144" y="628"/>
                    </a:lnTo>
                    <a:lnTo>
                      <a:pt x="150" y="634"/>
                    </a:lnTo>
                    <a:lnTo>
                      <a:pt x="153" y="640"/>
                    </a:lnTo>
                    <a:lnTo>
                      <a:pt x="172" y="670"/>
                    </a:lnTo>
                    <a:lnTo>
                      <a:pt x="186" y="697"/>
                    </a:lnTo>
                    <a:lnTo>
                      <a:pt x="198" y="727"/>
                    </a:lnTo>
                    <a:lnTo>
                      <a:pt x="214" y="758"/>
                    </a:lnTo>
                    <a:lnTo>
                      <a:pt x="217" y="764"/>
                    </a:lnTo>
                    <a:lnTo>
                      <a:pt x="220" y="770"/>
                    </a:lnTo>
                    <a:lnTo>
                      <a:pt x="226" y="779"/>
                    </a:lnTo>
                    <a:lnTo>
                      <a:pt x="232" y="787"/>
                    </a:lnTo>
                    <a:lnTo>
                      <a:pt x="240" y="795"/>
                    </a:lnTo>
                    <a:lnTo>
                      <a:pt x="256" y="809"/>
                    </a:lnTo>
                    <a:lnTo>
                      <a:pt x="273" y="826"/>
                    </a:lnTo>
                    <a:lnTo>
                      <a:pt x="282" y="836"/>
                    </a:lnTo>
                    <a:lnTo>
                      <a:pt x="291" y="846"/>
                    </a:lnTo>
                    <a:lnTo>
                      <a:pt x="297" y="856"/>
                    </a:lnTo>
                    <a:lnTo>
                      <a:pt x="304" y="867"/>
                    </a:lnTo>
                    <a:lnTo>
                      <a:pt x="314" y="889"/>
                    </a:lnTo>
                    <a:lnTo>
                      <a:pt x="327" y="912"/>
                    </a:lnTo>
                    <a:lnTo>
                      <a:pt x="335" y="926"/>
                    </a:lnTo>
                    <a:lnTo>
                      <a:pt x="341" y="938"/>
                    </a:lnTo>
                    <a:lnTo>
                      <a:pt x="353" y="961"/>
                    </a:lnTo>
                    <a:lnTo>
                      <a:pt x="359" y="971"/>
                    </a:lnTo>
                    <a:lnTo>
                      <a:pt x="369" y="981"/>
                    </a:lnTo>
                    <a:lnTo>
                      <a:pt x="378" y="991"/>
                    </a:lnTo>
                    <a:lnTo>
                      <a:pt x="383" y="994"/>
                    </a:lnTo>
                    <a:lnTo>
                      <a:pt x="390" y="998"/>
                    </a:lnTo>
                    <a:lnTo>
                      <a:pt x="404" y="1008"/>
                    </a:lnTo>
                    <a:lnTo>
                      <a:pt x="426" y="1023"/>
                    </a:lnTo>
                    <a:lnTo>
                      <a:pt x="455" y="1043"/>
                    </a:lnTo>
                    <a:lnTo>
                      <a:pt x="488" y="1065"/>
                    </a:lnTo>
                    <a:lnTo>
                      <a:pt x="523" y="1085"/>
                    </a:lnTo>
                    <a:lnTo>
                      <a:pt x="542" y="1094"/>
                    </a:lnTo>
                    <a:lnTo>
                      <a:pt x="561" y="1103"/>
                    </a:lnTo>
                    <a:lnTo>
                      <a:pt x="578" y="1110"/>
                    </a:lnTo>
                    <a:lnTo>
                      <a:pt x="595" y="1116"/>
                    </a:lnTo>
                    <a:lnTo>
                      <a:pt x="610" y="1119"/>
                    </a:lnTo>
                    <a:lnTo>
                      <a:pt x="626" y="1120"/>
                    </a:lnTo>
                    <a:lnTo>
                      <a:pt x="632" y="1119"/>
                    </a:lnTo>
                    <a:lnTo>
                      <a:pt x="639" y="1119"/>
                    </a:lnTo>
                    <a:lnTo>
                      <a:pt x="650" y="1116"/>
                    </a:lnTo>
                    <a:lnTo>
                      <a:pt x="663" y="1113"/>
                    </a:lnTo>
                    <a:lnTo>
                      <a:pt x="669" y="1111"/>
                    </a:lnTo>
                    <a:lnTo>
                      <a:pt x="677" y="1110"/>
                    </a:lnTo>
                    <a:lnTo>
                      <a:pt x="687" y="1108"/>
                    </a:lnTo>
                    <a:lnTo>
                      <a:pt x="698" y="1105"/>
                    </a:lnTo>
                    <a:lnTo>
                      <a:pt x="720" y="1097"/>
                    </a:lnTo>
                    <a:lnTo>
                      <a:pt x="742" y="1090"/>
                    </a:lnTo>
                    <a:lnTo>
                      <a:pt x="760" y="1079"/>
                    </a:lnTo>
                    <a:lnTo>
                      <a:pt x="773" y="1068"/>
                    </a:lnTo>
                    <a:lnTo>
                      <a:pt x="788" y="1051"/>
                    </a:lnTo>
                    <a:lnTo>
                      <a:pt x="794" y="1046"/>
                    </a:lnTo>
                    <a:lnTo>
                      <a:pt x="796" y="1045"/>
                    </a:lnTo>
                    <a:lnTo>
                      <a:pt x="797" y="1046"/>
                    </a:lnTo>
                    <a:lnTo>
                      <a:pt x="796" y="1048"/>
                    </a:lnTo>
                    <a:lnTo>
                      <a:pt x="794" y="1052"/>
                    </a:lnTo>
                    <a:lnTo>
                      <a:pt x="785" y="1068"/>
                    </a:lnTo>
                    <a:lnTo>
                      <a:pt x="782" y="1071"/>
                    </a:lnTo>
                    <a:lnTo>
                      <a:pt x="779" y="1076"/>
                    </a:lnTo>
                    <a:lnTo>
                      <a:pt x="776" y="1079"/>
                    </a:lnTo>
                    <a:lnTo>
                      <a:pt x="773" y="1083"/>
                    </a:lnTo>
                    <a:lnTo>
                      <a:pt x="768" y="1086"/>
                    </a:lnTo>
                    <a:lnTo>
                      <a:pt x="765" y="1088"/>
                    </a:lnTo>
                    <a:lnTo>
                      <a:pt x="757" y="1094"/>
                    </a:lnTo>
                    <a:lnTo>
                      <a:pt x="749" y="1097"/>
                    </a:lnTo>
                    <a:lnTo>
                      <a:pt x="740" y="1100"/>
                    </a:lnTo>
                    <a:lnTo>
                      <a:pt x="723" y="1106"/>
                    </a:lnTo>
                    <a:lnTo>
                      <a:pt x="703" y="1110"/>
                    </a:lnTo>
                    <a:lnTo>
                      <a:pt x="684" y="1114"/>
                    </a:lnTo>
                    <a:lnTo>
                      <a:pt x="664" y="1119"/>
                    </a:lnTo>
                    <a:lnTo>
                      <a:pt x="653" y="1122"/>
                    </a:lnTo>
                    <a:lnTo>
                      <a:pt x="644" y="1125"/>
                    </a:lnTo>
                    <a:lnTo>
                      <a:pt x="658" y="1131"/>
                    </a:lnTo>
                    <a:lnTo>
                      <a:pt x="672" y="1137"/>
                    </a:lnTo>
                    <a:lnTo>
                      <a:pt x="695" y="1147"/>
                    </a:lnTo>
                    <a:lnTo>
                      <a:pt x="720" y="1157"/>
                    </a:lnTo>
                    <a:lnTo>
                      <a:pt x="731" y="1165"/>
                    </a:lnTo>
                    <a:lnTo>
                      <a:pt x="745" y="1174"/>
                    </a:lnTo>
                    <a:lnTo>
                      <a:pt x="785" y="1205"/>
                    </a:lnTo>
                    <a:lnTo>
                      <a:pt x="804" y="1218"/>
                    </a:lnTo>
                    <a:lnTo>
                      <a:pt x="821" y="1230"/>
                    </a:lnTo>
                    <a:lnTo>
                      <a:pt x="839" y="1239"/>
                    </a:lnTo>
                    <a:lnTo>
                      <a:pt x="850" y="1242"/>
                    </a:lnTo>
                    <a:lnTo>
                      <a:pt x="859" y="1245"/>
                    </a:lnTo>
                    <a:lnTo>
                      <a:pt x="870" y="1248"/>
                    </a:lnTo>
                    <a:lnTo>
                      <a:pt x="881" y="1250"/>
                    </a:lnTo>
                    <a:lnTo>
                      <a:pt x="893" y="1252"/>
                    </a:lnTo>
                    <a:lnTo>
                      <a:pt x="906" y="1252"/>
                    </a:lnTo>
                    <a:lnTo>
                      <a:pt x="1050" y="1252"/>
                    </a:lnTo>
                    <a:lnTo>
                      <a:pt x="1059" y="1253"/>
                    </a:lnTo>
                    <a:lnTo>
                      <a:pt x="1067" y="1255"/>
                    </a:lnTo>
                    <a:lnTo>
                      <a:pt x="1071" y="1256"/>
                    </a:lnTo>
                    <a:lnTo>
                      <a:pt x="1076" y="1258"/>
                    </a:lnTo>
                    <a:lnTo>
                      <a:pt x="1085" y="1262"/>
                    </a:lnTo>
                    <a:lnTo>
                      <a:pt x="1095" y="1267"/>
                    </a:lnTo>
                    <a:lnTo>
                      <a:pt x="1104" y="1273"/>
                    </a:lnTo>
                    <a:lnTo>
                      <a:pt x="1112" y="1279"/>
                    </a:lnTo>
                    <a:lnTo>
                      <a:pt x="1119" y="1286"/>
                    </a:lnTo>
                    <a:lnTo>
                      <a:pt x="1133" y="1298"/>
                    </a:lnTo>
                    <a:lnTo>
                      <a:pt x="1146" y="1309"/>
                    </a:lnTo>
                    <a:lnTo>
                      <a:pt x="1155" y="1319"/>
                    </a:lnTo>
                    <a:lnTo>
                      <a:pt x="1130" y="1298"/>
                    </a:lnTo>
                    <a:lnTo>
                      <a:pt x="1118" y="1287"/>
                    </a:lnTo>
                    <a:lnTo>
                      <a:pt x="1105" y="1278"/>
                    </a:lnTo>
                    <a:lnTo>
                      <a:pt x="1099" y="1275"/>
                    </a:lnTo>
                    <a:lnTo>
                      <a:pt x="1093" y="1270"/>
                    </a:lnTo>
                    <a:lnTo>
                      <a:pt x="1087" y="1267"/>
                    </a:lnTo>
                    <a:lnTo>
                      <a:pt x="1079" y="1265"/>
                    </a:lnTo>
                    <a:lnTo>
                      <a:pt x="1071" y="1262"/>
                    </a:lnTo>
                    <a:lnTo>
                      <a:pt x="1064" y="1261"/>
                    </a:lnTo>
                    <a:lnTo>
                      <a:pt x="1056" y="1261"/>
                    </a:lnTo>
                    <a:lnTo>
                      <a:pt x="1047" y="1261"/>
                    </a:lnTo>
                    <a:lnTo>
                      <a:pt x="904" y="1261"/>
                    </a:lnTo>
                    <a:lnTo>
                      <a:pt x="895" y="1259"/>
                    </a:lnTo>
                    <a:lnTo>
                      <a:pt x="887" y="1259"/>
                    </a:lnTo>
                    <a:lnTo>
                      <a:pt x="873" y="1258"/>
                    </a:lnTo>
                    <a:lnTo>
                      <a:pt x="859" y="1255"/>
                    </a:lnTo>
                    <a:lnTo>
                      <a:pt x="853" y="1255"/>
                    </a:lnTo>
                    <a:lnTo>
                      <a:pt x="844" y="1255"/>
                    </a:lnTo>
                    <a:lnTo>
                      <a:pt x="850" y="1264"/>
                    </a:lnTo>
                    <a:lnTo>
                      <a:pt x="858" y="1273"/>
                    </a:lnTo>
                    <a:lnTo>
                      <a:pt x="865" y="1282"/>
                    </a:lnTo>
                    <a:lnTo>
                      <a:pt x="876" y="1293"/>
                    </a:lnTo>
                    <a:lnTo>
                      <a:pt x="887" y="1303"/>
                    </a:lnTo>
                    <a:lnTo>
                      <a:pt x="898" y="1312"/>
                    </a:lnTo>
                    <a:lnTo>
                      <a:pt x="923" y="1330"/>
                    </a:lnTo>
                    <a:lnTo>
                      <a:pt x="944" y="1346"/>
                    </a:lnTo>
                    <a:lnTo>
                      <a:pt x="963" y="1358"/>
                    </a:lnTo>
                    <a:lnTo>
                      <a:pt x="980" y="1369"/>
                    </a:lnTo>
                    <a:lnTo>
                      <a:pt x="974" y="1369"/>
                    </a:lnTo>
                    <a:lnTo>
                      <a:pt x="968" y="1367"/>
                    </a:lnTo>
                    <a:lnTo>
                      <a:pt x="954" y="1364"/>
                    </a:lnTo>
                    <a:lnTo>
                      <a:pt x="941" y="1357"/>
                    </a:lnTo>
                    <a:lnTo>
                      <a:pt x="929" y="1349"/>
                    </a:lnTo>
                    <a:lnTo>
                      <a:pt x="915" y="1340"/>
                    </a:lnTo>
                    <a:lnTo>
                      <a:pt x="903" y="1330"/>
                    </a:lnTo>
                    <a:lnTo>
                      <a:pt x="882" y="1313"/>
                    </a:lnTo>
                    <a:lnTo>
                      <a:pt x="865" y="1298"/>
                    </a:lnTo>
                    <a:lnTo>
                      <a:pt x="850" y="1284"/>
                    </a:lnTo>
                    <a:lnTo>
                      <a:pt x="822" y="1258"/>
                    </a:lnTo>
                    <a:lnTo>
                      <a:pt x="794" y="1233"/>
                    </a:lnTo>
                    <a:lnTo>
                      <a:pt x="779" y="1219"/>
                    </a:lnTo>
                    <a:lnTo>
                      <a:pt x="760" y="1207"/>
                    </a:lnTo>
                    <a:lnTo>
                      <a:pt x="735" y="1190"/>
                    </a:lnTo>
                    <a:lnTo>
                      <a:pt x="712" y="1177"/>
                    </a:lnTo>
                    <a:lnTo>
                      <a:pt x="689" y="1167"/>
                    </a:lnTo>
                    <a:lnTo>
                      <a:pt x="667" y="1157"/>
                    </a:lnTo>
                    <a:lnTo>
                      <a:pt x="644" y="1150"/>
                    </a:lnTo>
                    <a:lnTo>
                      <a:pt x="619" y="1142"/>
                    </a:lnTo>
                    <a:lnTo>
                      <a:pt x="593" y="1134"/>
                    </a:lnTo>
                    <a:lnTo>
                      <a:pt x="565" y="1125"/>
                    </a:lnTo>
                    <a:lnTo>
                      <a:pt x="547" y="1119"/>
                    </a:lnTo>
                    <a:lnTo>
                      <a:pt x="530" y="1111"/>
                    </a:lnTo>
                    <a:lnTo>
                      <a:pt x="514" y="1105"/>
                    </a:lnTo>
                    <a:lnTo>
                      <a:pt x="500" y="1097"/>
                    </a:lnTo>
                    <a:lnTo>
                      <a:pt x="471" y="1080"/>
                    </a:lnTo>
                    <a:lnTo>
                      <a:pt x="438" y="1060"/>
                    </a:lnTo>
                    <a:lnTo>
                      <a:pt x="407" y="1043"/>
                    </a:lnTo>
                    <a:lnTo>
                      <a:pt x="379" y="1028"/>
                    </a:lnTo>
                    <a:lnTo>
                      <a:pt x="366" y="1019"/>
                    </a:lnTo>
                    <a:lnTo>
                      <a:pt x="353" y="1009"/>
                    </a:lnTo>
                    <a:lnTo>
                      <a:pt x="342" y="997"/>
                    </a:lnTo>
                    <a:lnTo>
                      <a:pt x="330" y="983"/>
                    </a:lnTo>
                    <a:lnTo>
                      <a:pt x="314" y="961"/>
                    </a:lnTo>
                    <a:lnTo>
                      <a:pt x="302" y="940"/>
                    </a:lnTo>
                    <a:lnTo>
                      <a:pt x="277" y="903"/>
                    </a:lnTo>
                    <a:lnTo>
                      <a:pt x="253" y="866"/>
                    </a:lnTo>
                    <a:lnTo>
                      <a:pt x="239" y="846"/>
                    </a:lnTo>
                    <a:lnTo>
                      <a:pt x="222" y="826"/>
                    </a:lnTo>
                    <a:lnTo>
                      <a:pt x="223" y="909"/>
                    </a:lnTo>
                    <a:lnTo>
                      <a:pt x="225" y="991"/>
                    </a:lnTo>
                    <a:lnTo>
                      <a:pt x="225" y="1003"/>
                    </a:lnTo>
                    <a:lnTo>
                      <a:pt x="226" y="1014"/>
                    </a:lnTo>
                    <a:lnTo>
                      <a:pt x="231" y="1037"/>
                    </a:lnTo>
                    <a:lnTo>
                      <a:pt x="237" y="1059"/>
                    </a:lnTo>
                    <a:lnTo>
                      <a:pt x="243" y="1079"/>
                    </a:lnTo>
                    <a:lnTo>
                      <a:pt x="251" y="1094"/>
                    </a:lnTo>
                    <a:lnTo>
                      <a:pt x="257" y="1108"/>
                    </a:lnTo>
                    <a:lnTo>
                      <a:pt x="262" y="1119"/>
                    </a:lnTo>
                    <a:lnTo>
                      <a:pt x="253" y="1111"/>
                    </a:lnTo>
                    <a:lnTo>
                      <a:pt x="243" y="1103"/>
                    </a:lnTo>
                    <a:lnTo>
                      <a:pt x="235" y="1093"/>
                    </a:lnTo>
                    <a:lnTo>
                      <a:pt x="229" y="1082"/>
                    </a:lnTo>
                    <a:lnTo>
                      <a:pt x="225" y="1069"/>
                    </a:lnTo>
                    <a:lnTo>
                      <a:pt x="220" y="1059"/>
                    </a:lnTo>
                    <a:lnTo>
                      <a:pt x="217" y="1046"/>
                    </a:lnTo>
                    <a:lnTo>
                      <a:pt x="214" y="1034"/>
                    </a:lnTo>
                    <a:lnTo>
                      <a:pt x="211" y="1012"/>
                    </a:lnTo>
                    <a:lnTo>
                      <a:pt x="208" y="991"/>
                    </a:lnTo>
                    <a:lnTo>
                      <a:pt x="203" y="954"/>
                    </a:lnTo>
                    <a:lnTo>
                      <a:pt x="201" y="917"/>
                    </a:lnTo>
                    <a:lnTo>
                      <a:pt x="197" y="875"/>
                    </a:lnTo>
                    <a:lnTo>
                      <a:pt x="194" y="838"/>
                    </a:lnTo>
                    <a:lnTo>
                      <a:pt x="189" y="804"/>
                    </a:lnTo>
                    <a:lnTo>
                      <a:pt x="186" y="787"/>
                    </a:lnTo>
                    <a:lnTo>
                      <a:pt x="181" y="772"/>
                    </a:lnTo>
                    <a:lnTo>
                      <a:pt x="178" y="756"/>
                    </a:lnTo>
                    <a:lnTo>
                      <a:pt x="172" y="742"/>
                    </a:lnTo>
                    <a:lnTo>
                      <a:pt x="167" y="727"/>
                    </a:lnTo>
                    <a:lnTo>
                      <a:pt x="160" y="713"/>
                    </a:lnTo>
                    <a:lnTo>
                      <a:pt x="153" y="699"/>
                    </a:lnTo>
                    <a:lnTo>
                      <a:pt x="144" y="685"/>
                    </a:lnTo>
                    <a:lnTo>
                      <a:pt x="135" y="671"/>
                    </a:lnTo>
                    <a:lnTo>
                      <a:pt x="124" y="659"/>
                    </a:lnTo>
                    <a:lnTo>
                      <a:pt x="113" y="645"/>
                    </a:lnTo>
                    <a:lnTo>
                      <a:pt x="99" y="631"/>
                    </a:lnTo>
                    <a:lnTo>
                      <a:pt x="88" y="647"/>
                    </a:lnTo>
                    <a:lnTo>
                      <a:pt x="78" y="662"/>
                    </a:lnTo>
                    <a:lnTo>
                      <a:pt x="70" y="676"/>
                    </a:lnTo>
                    <a:lnTo>
                      <a:pt x="62" y="691"/>
                    </a:lnTo>
                    <a:lnTo>
                      <a:pt x="57" y="707"/>
                    </a:lnTo>
                    <a:lnTo>
                      <a:pt x="51" y="722"/>
                    </a:lnTo>
                    <a:lnTo>
                      <a:pt x="40" y="758"/>
                    </a:lnTo>
                    <a:lnTo>
                      <a:pt x="37" y="768"/>
                    </a:lnTo>
                    <a:lnTo>
                      <a:pt x="37" y="778"/>
                    </a:lnTo>
                    <a:lnTo>
                      <a:pt x="36" y="787"/>
                    </a:lnTo>
                    <a:lnTo>
                      <a:pt x="34" y="796"/>
                    </a:lnTo>
                    <a:lnTo>
                      <a:pt x="33" y="806"/>
                    </a:lnTo>
                    <a:lnTo>
                      <a:pt x="31" y="809"/>
                    </a:lnTo>
                    <a:lnTo>
                      <a:pt x="30" y="813"/>
                    </a:lnTo>
                    <a:lnTo>
                      <a:pt x="23" y="819"/>
                    </a:lnTo>
                    <a:lnTo>
                      <a:pt x="20" y="822"/>
                    </a:lnTo>
                    <a:lnTo>
                      <a:pt x="16" y="826"/>
                    </a:lnTo>
                    <a:lnTo>
                      <a:pt x="11" y="818"/>
                    </a:lnTo>
                    <a:lnTo>
                      <a:pt x="8" y="812"/>
                    </a:lnTo>
                    <a:lnTo>
                      <a:pt x="5" y="804"/>
                    </a:lnTo>
                    <a:lnTo>
                      <a:pt x="3" y="796"/>
                    </a:lnTo>
                    <a:lnTo>
                      <a:pt x="2" y="789"/>
                    </a:lnTo>
                    <a:lnTo>
                      <a:pt x="0" y="781"/>
                    </a:lnTo>
                    <a:lnTo>
                      <a:pt x="0" y="764"/>
                    </a:lnTo>
                    <a:lnTo>
                      <a:pt x="0" y="748"/>
                    </a:lnTo>
                    <a:lnTo>
                      <a:pt x="3" y="733"/>
                    </a:lnTo>
                    <a:lnTo>
                      <a:pt x="6" y="719"/>
                    </a:lnTo>
                    <a:lnTo>
                      <a:pt x="10" y="707"/>
                    </a:lnTo>
                    <a:lnTo>
                      <a:pt x="16" y="694"/>
                    </a:lnTo>
                    <a:lnTo>
                      <a:pt x="20" y="680"/>
                    </a:lnTo>
                    <a:lnTo>
                      <a:pt x="36" y="653"/>
                    </a:lnTo>
                    <a:lnTo>
                      <a:pt x="51" y="623"/>
                    </a:lnTo>
                    <a:lnTo>
                      <a:pt x="67" y="597"/>
                    </a:lnTo>
                    <a:lnTo>
                      <a:pt x="82" y="572"/>
                    </a:lnTo>
                    <a:lnTo>
                      <a:pt x="99" y="549"/>
                    </a:lnTo>
                    <a:lnTo>
                      <a:pt x="116" y="526"/>
                    </a:lnTo>
                    <a:lnTo>
                      <a:pt x="135" y="505"/>
                    </a:lnTo>
                    <a:lnTo>
                      <a:pt x="175" y="454"/>
                    </a:lnTo>
                    <a:lnTo>
                      <a:pt x="217" y="404"/>
                    </a:lnTo>
                    <a:lnTo>
                      <a:pt x="254" y="363"/>
                    </a:lnTo>
                    <a:lnTo>
                      <a:pt x="293" y="322"/>
                    </a:lnTo>
                    <a:lnTo>
                      <a:pt x="338" y="278"/>
                    </a:lnTo>
                    <a:lnTo>
                      <a:pt x="370" y="247"/>
                    </a:lnTo>
                    <a:lnTo>
                      <a:pt x="386" y="233"/>
                    </a:lnTo>
                    <a:lnTo>
                      <a:pt x="398" y="217"/>
                    </a:lnTo>
                    <a:lnTo>
                      <a:pt x="404" y="210"/>
                    </a:lnTo>
                    <a:lnTo>
                      <a:pt x="409" y="202"/>
                    </a:lnTo>
                    <a:lnTo>
                      <a:pt x="413" y="193"/>
                    </a:lnTo>
                    <a:lnTo>
                      <a:pt x="418" y="185"/>
                    </a:lnTo>
                    <a:lnTo>
                      <a:pt x="421" y="176"/>
                    </a:lnTo>
                    <a:lnTo>
                      <a:pt x="423" y="165"/>
                    </a:lnTo>
                    <a:lnTo>
                      <a:pt x="424" y="154"/>
                    </a:lnTo>
                    <a:lnTo>
                      <a:pt x="424" y="143"/>
                    </a:lnTo>
                    <a:lnTo>
                      <a:pt x="424" y="57"/>
                    </a:lnTo>
                    <a:lnTo>
                      <a:pt x="426" y="49"/>
                    </a:lnTo>
                    <a:lnTo>
                      <a:pt x="427" y="38"/>
                    </a:lnTo>
                    <a:lnTo>
                      <a:pt x="427" y="34"/>
                    </a:lnTo>
                    <a:lnTo>
                      <a:pt x="429" y="29"/>
                    </a:lnTo>
                    <a:lnTo>
                      <a:pt x="434" y="20"/>
                    </a:lnTo>
                    <a:lnTo>
                      <a:pt x="437" y="15"/>
                    </a:lnTo>
                    <a:lnTo>
                      <a:pt x="440" y="12"/>
                    </a:lnTo>
                    <a:lnTo>
                      <a:pt x="444" y="9"/>
                    </a:lnTo>
                    <a:lnTo>
                      <a:pt x="448" y="6"/>
                    </a:lnTo>
                    <a:lnTo>
                      <a:pt x="454" y="3"/>
                    </a:lnTo>
                    <a:lnTo>
                      <a:pt x="458" y="1"/>
                    </a:lnTo>
                    <a:lnTo>
                      <a:pt x="465" y="0"/>
                    </a:lnTo>
                    <a:lnTo>
                      <a:pt x="47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08" name="Freeform 324"/>
              <p:cNvSpPr>
                <a:spLocks/>
              </p:cNvSpPr>
              <p:nvPr/>
            </p:nvSpPr>
            <p:spPr bwMode="auto">
              <a:xfrm>
                <a:off x="2292" y="1670"/>
                <a:ext cx="24" cy="35"/>
              </a:xfrm>
              <a:custGeom>
                <a:avLst/>
                <a:gdLst>
                  <a:gd name="T0" fmla="*/ 2 w 48"/>
                  <a:gd name="T1" fmla="*/ 0 h 69"/>
                  <a:gd name="T2" fmla="*/ 13 w 48"/>
                  <a:gd name="T3" fmla="*/ 3 h 69"/>
                  <a:gd name="T4" fmla="*/ 22 w 48"/>
                  <a:gd name="T5" fmla="*/ 9 h 69"/>
                  <a:gd name="T6" fmla="*/ 30 w 48"/>
                  <a:gd name="T7" fmla="*/ 17 h 69"/>
                  <a:gd name="T8" fmla="*/ 37 w 48"/>
                  <a:gd name="T9" fmla="*/ 28 h 69"/>
                  <a:gd name="T10" fmla="*/ 45 w 48"/>
                  <a:gd name="T11" fmla="*/ 49 h 69"/>
                  <a:gd name="T12" fmla="*/ 48 w 48"/>
                  <a:gd name="T13" fmla="*/ 68 h 69"/>
                  <a:gd name="T14" fmla="*/ 42 w 48"/>
                  <a:gd name="T15" fmla="*/ 69 h 69"/>
                  <a:gd name="T16" fmla="*/ 39 w 48"/>
                  <a:gd name="T17" fmla="*/ 51 h 69"/>
                  <a:gd name="T18" fmla="*/ 31 w 48"/>
                  <a:gd name="T19" fmla="*/ 29 h 69"/>
                  <a:gd name="T20" fmla="*/ 25 w 48"/>
                  <a:gd name="T21" fmla="*/ 21 h 69"/>
                  <a:gd name="T22" fmla="*/ 17 w 48"/>
                  <a:gd name="T23" fmla="*/ 14 h 69"/>
                  <a:gd name="T24" fmla="*/ 11 w 48"/>
                  <a:gd name="T25" fmla="*/ 9 h 69"/>
                  <a:gd name="T26" fmla="*/ 0 w 48"/>
                  <a:gd name="T27" fmla="*/ 6 h 69"/>
                  <a:gd name="T28" fmla="*/ 2 w 48"/>
                  <a:gd name="T2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9">
                    <a:moveTo>
                      <a:pt x="2" y="0"/>
                    </a:moveTo>
                    <a:lnTo>
                      <a:pt x="13" y="3"/>
                    </a:lnTo>
                    <a:lnTo>
                      <a:pt x="22" y="9"/>
                    </a:lnTo>
                    <a:lnTo>
                      <a:pt x="30" y="17"/>
                    </a:lnTo>
                    <a:lnTo>
                      <a:pt x="37" y="28"/>
                    </a:lnTo>
                    <a:lnTo>
                      <a:pt x="45" y="49"/>
                    </a:lnTo>
                    <a:lnTo>
                      <a:pt x="48" y="68"/>
                    </a:lnTo>
                    <a:lnTo>
                      <a:pt x="42" y="69"/>
                    </a:lnTo>
                    <a:lnTo>
                      <a:pt x="39" y="51"/>
                    </a:lnTo>
                    <a:lnTo>
                      <a:pt x="31" y="29"/>
                    </a:lnTo>
                    <a:lnTo>
                      <a:pt x="25" y="21"/>
                    </a:lnTo>
                    <a:lnTo>
                      <a:pt x="17" y="14"/>
                    </a:lnTo>
                    <a:lnTo>
                      <a:pt x="11"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09" name="Freeform 325"/>
              <p:cNvSpPr>
                <a:spLocks/>
              </p:cNvSpPr>
              <p:nvPr/>
            </p:nvSpPr>
            <p:spPr bwMode="auto">
              <a:xfrm>
                <a:off x="2299" y="1704"/>
                <a:ext cx="17" cy="39"/>
              </a:xfrm>
              <a:custGeom>
                <a:avLst/>
                <a:gdLst>
                  <a:gd name="T0" fmla="*/ 34 w 34"/>
                  <a:gd name="T1" fmla="*/ 0 h 78"/>
                  <a:gd name="T2" fmla="*/ 33 w 34"/>
                  <a:gd name="T3" fmla="*/ 10 h 78"/>
                  <a:gd name="T4" fmla="*/ 30 w 34"/>
                  <a:gd name="T5" fmla="*/ 21 h 78"/>
                  <a:gd name="T6" fmla="*/ 20 w 34"/>
                  <a:gd name="T7" fmla="*/ 38 h 78"/>
                  <a:gd name="T8" fmla="*/ 11 w 34"/>
                  <a:gd name="T9" fmla="*/ 57 h 78"/>
                  <a:gd name="T10" fmla="*/ 8 w 34"/>
                  <a:gd name="T11" fmla="*/ 66 h 78"/>
                  <a:gd name="T12" fmla="*/ 6 w 34"/>
                  <a:gd name="T13" fmla="*/ 78 h 78"/>
                  <a:gd name="T14" fmla="*/ 0 w 34"/>
                  <a:gd name="T15" fmla="*/ 78 h 78"/>
                  <a:gd name="T16" fmla="*/ 2 w 34"/>
                  <a:gd name="T17" fmla="*/ 66 h 78"/>
                  <a:gd name="T18" fmla="*/ 5 w 34"/>
                  <a:gd name="T19" fmla="*/ 55 h 78"/>
                  <a:gd name="T20" fmla="*/ 14 w 34"/>
                  <a:gd name="T21" fmla="*/ 37 h 78"/>
                  <a:gd name="T22" fmla="*/ 23 w 34"/>
                  <a:gd name="T23" fmla="*/ 20 h 78"/>
                  <a:gd name="T24" fmla="*/ 26 w 34"/>
                  <a:gd name="T25" fmla="*/ 10 h 78"/>
                  <a:gd name="T26" fmla="*/ 28 w 34"/>
                  <a:gd name="T27" fmla="*/ 0 h 78"/>
                  <a:gd name="T28" fmla="*/ 34 w 34"/>
                  <a:gd name="T2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8">
                    <a:moveTo>
                      <a:pt x="34" y="0"/>
                    </a:moveTo>
                    <a:lnTo>
                      <a:pt x="33" y="10"/>
                    </a:lnTo>
                    <a:lnTo>
                      <a:pt x="30" y="21"/>
                    </a:lnTo>
                    <a:lnTo>
                      <a:pt x="20" y="38"/>
                    </a:lnTo>
                    <a:lnTo>
                      <a:pt x="11" y="57"/>
                    </a:lnTo>
                    <a:lnTo>
                      <a:pt x="8" y="66"/>
                    </a:lnTo>
                    <a:lnTo>
                      <a:pt x="6" y="78"/>
                    </a:lnTo>
                    <a:lnTo>
                      <a:pt x="0" y="78"/>
                    </a:lnTo>
                    <a:lnTo>
                      <a:pt x="2" y="66"/>
                    </a:lnTo>
                    <a:lnTo>
                      <a:pt x="5" y="55"/>
                    </a:lnTo>
                    <a:lnTo>
                      <a:pt x="14" y="37"/>
                    </a:lnTo>
                    <a:lnTo>
                      <a:pt x="23" y="20"/>
                    </a:lnTo>
                    <a:lnTo>
                      <a:pt x="26" y="10"/>
                    </a:lnTo>
                    <a:lnTo>
                      <a:pt x="28" y="0"/>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10" name="Freeform 326"/>
              <p:cNvSpPr>
                <a:spLocks/>
              </p:cNvSpPr>
              <p:nvPr/>
            </p:nvSpPr>
            <p:spPr bwMode="auto">
              <a:xfrm>
                <a:off x="2313" y="1704"/>
                <a:ext cx="3" cy="1"/>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11" name="Rectangle 327"/>
              <p:cNvSpPr>
                <a:spLocks noChangeArrowheads="1"/>
              </p:cNvSpPr>
              <p:nvPr/>
            </p:nvSpPr>
            <p:spPr bwMode="auto">
              <a:xfrm>
                <a:off x="2299" y="1743"/>
                <a:ext cx="3" cy="2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5112" name="Freeform 328"/>
              <p:cNvSpPr>
                <a:spLocks/>
              </p:cNvSpPr>
              <p:nvPr/>
            </p:nvSpPr>
            <p:spPr bwMode="auto">
              <a:xfrm>
                <a:off x="2299" y="1743"/>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13" name="Freeform 329"/>
              <p:cNvSpPr>
                <a:spLocks/>
              </p:cNvSpPr>
              <p:nvPr/>
            </p:nvSpPr>
            <p:spPr bwMode="auto">
              <a:xfrm>
                <a:off x="2280" y="1766"/>
                <a:ext cx="22" cy="31"/>
              </a:xfrm>
              <a:custGeom>
                <a:avLst/>
                <a:gdLst>
                  <a:gd name="T0" fmla="*/ 43 w 43"/>
                  <a:gd name="T1" fmla="*/ 0 h 63"/>
                  <a:gd name="T2" fmla="*/ 40 w 43"/>
                  <a:gd name="T3" fmla="*/ 19 h 63"/>
                  <a:gd name="T4" fmla="*/ 31 w 43"/>
                  <a:gd name="T5" fmla="*/ 37 h 63"/>
                  <a:gd name="T6" fmla="*/ 5 w 43"/>
                  <a:gd name="T7" fmla="*/ 63 h 63"/>
                  <a:gd name="T8" fmla="*/ 0 w 43"/>
                  <a:gd name="T9" fmla="*/ 59 h 63"/>
                  <a:gd name="T10" fmla="*/ 26 w 43"/>
                  <a:gd name="T11" fmla="*/ 33 h 63"/>
                  <a:gd name="T12" fmla="*/ 34 w 43"/>
                  <a:gd name="T13" fmla="*/ 17 h 63"/>
                  <a:gd name="T14" fmla="*/ 37 w 43"/>
                  <a:gd name="T15" fmla="*/ 0 h 63"/>
                  <a:gd name="T16" fmla="*/ 43 w 43"/>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3">
                    <a:moveTo>
                      <a:pt x="43" y="0"/>
                    </a:moveTo>
                    <a:lnTo>
                      <a:pt x="40" y="19"/>
                    </a:lnTo>
                    <a:lnTo>
                      <a:pt x="31" y="37"/>
                    </a:lnTo>
                    <a:lnTo>
                      <a:pt x="5" y="63"/>
                    </a:lnTo>
                    <a:lnTo>
                      <a:pt x="0" y="59"/>
                    </a:lnTo>
                    <a:lnTo>
                      <a:pt x="26" y="33"/>
                    </a:lnTo>
                    <a:lnTo>
                      <a:pt x="34" y="17"/>
                    </a:lnTo>
                    <a:lnTo>
                      <a:pt x="37" y="0"/>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14" name="Freeform 330"/>
              <p:cNvSpPr>
                <a:spLocks/>
              </p:cNvSpPr>
              <p:nvPr/>
            </p:nvSpPr>
            <p:spPr bwMode="auto">
              <a:xfrm>
                <a:off x="2299" y="1766"/>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15" name="Freeform 331"/>
              <p:cNvSpPr>
                <a:spLocks/>
              </p:cNvSpPr>
              <p:nvPr/>
            </p:nvSpPr>
            <p:spPr bwMode="auto">
              <a:xfrm>
                <a:off x="2225" y="1795"/>
                <a:ext cx="58" cy="53"/>
              </a:xfrm>
              <a:custGeom>
                <a:avLst/>
                <a:gdLst>
                  <a:gd name="T0" fmla="*/ 116 w 116"/>
                  <a:gd name="T1" fmla="*/ 4 h 106"/>
                  <a:gd name="T2" fmla="*/ 60 w 116"/>
                  <a:gd name="T3" fmla="*/ 55 h 106"/>
                  <a:gd name="T4" fmla="*/ 4 w 116"/>
                  <a:gd name="T5" fmla="*/ 106 h 106"/>
                  <a:gd name="T6" fmla="*/ 0 w 116"/>
                  <a:gd name="T7" fmla="*/ 102 h 106"/>
                  <a:gd name="T8" fmla="*/ 55 w 116"/>
                  <a:gd name="T9" fmla="*/ 51 h 106"/>
                  <a:gd name="T10" fmla="*/ 111 w 116"/>
                  <a:gd name="T11" fmla="*/ 0 h 106"/>
                  <a:gd name="T12" fmla="*/ 116 w 116"/>
                  <a:gd name="T13" fmla="*/ 4 h 106"/>
                </a:gdLst>
                <a:ahLst/>
                <a:cxnLst>
                  <a:cxn ang="0">
                    <a:pos x="T0" y="T1"/>
                  </a:cxn>
                  <a:cxn ang="0">
                    <a:pos x="T2" y="T3"/>
                  </a:cxn>
                  <a:cxn ang="0">
                    <a:pos x="T4" y="T5"/>
                  </a:cxn>
                  <a:cxn ang="0">
                    <a:pos x="T6" y="T7"/>
                  </a:cxn>
                  <a:cxn ang="0">
                    <a:pos x="T8" y="T9"/>
                  </a:cxn>
                  <a:cxn ang="0">
                    <a:pos x="T10" y="T11"/>
                  </a:cxn>
                  <a:cxn ang="0">
                    <a:pos x="T12" y="T13"/>
                  </a:cxn>
                </a:cxnLst>
                <a:rect l="0" t="0" r="r" b="b"/>
                <a:pathLst>
                  <a:path w="116" h="106">
                    <a:moveTo>
                      <a:pt x="116" y="4"/>
                    </a:moveTo>
                    <a:lnTo>
                      <a:pt x="60" y="55"/>
                    </a:lnTo>
                    <a:lnTo>
                      <a:pt x="4" y="106"/>
                    </a:lnTo>
                    <a:lnTo>
                      <a:pt x="0" y="102"/>
                    </a:lnTo>
                    <a:lnTo>
                      <a:pt x="55" y="51"/>
                    </a:lnTo>
                    <a:lnTo>
                      <a:pt x="111" y="0"/>
                    </a:lnTo>
                    <a:lnTo>
                      <a:pt x="1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16" name="Freeform 332"/>
              <p:cNvSpPr>
                <a:spLocks/>
              </p:cNvSpPr>
              <p:nvPr/>
            </p:nvSpPr>
            <p:spPr bwMode="auto">
              <a:xfrm>
                <a:off x="2280" y="1795"/>
                <a:ext cx="3"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17" name="Freeform 333"/>
              <p:cNvSpPr>
                <a:spLocks/>
              </p:cNvSpPr>
              <p:nvPr/>
            </p:nvSpPr>
            <p:spPr bwMode="auto">
              <a:xfrm>
                <a:off x="2225" y="1846"/>
                <a:ext cx="86" cy="79"/>
              </a:xfrm>
              <a:custGeom>
                <a:avLst/>
                <a:gdLst>
                  <a:gd name="T0" fmla="*/ 4 w 171"/>
                  <a:gd name="T1" fmla="*/ 0 h 159"/>
                  <a:gd name="T2" fmla="*/ 38 w 171"/>
                  <a:gd name="T3" fmla="*/ 57 h 159"/>
                  <a:gd name="T4" fmla="*/ 55 w 171"/>
                  <a:gd name="T5" fmla="*/ 83 h 159"/>
                  <a:gd name="T6" fmla="*/ 72 w 171"/>
                  <a:gd name="T7" fmla="*/ 106 h 159"/>
                  <a:gd name="T8" fmla="*/ 92 w 171"/>
                  <a:gd name="T9" fmla="*/ 126 h 159"/>
                  <a:gd name="T10" fmla="*/ 116 w 171"/>
                  <a:gd name="T11" fmla="*/ 140 h 159"/>
                  <a:gd name="T12" fmla="*/ 128 w 171"/>
                  <a:gd name="T13" fmla="*/ 145 h 159"/>
                  <a:gd name="T14" fmla="*/ 140 w 171"/>
                  <a:gd name="T15" fmla="*/ 149 h 159"/>
                  <a:gd name="T16" fmla="*/ 171 w 171"/>
                  <a:gd name="T17" fmla="*/ 152 h 159"/>
                  <a:gd name="T18" fmla="*/ 171 w 171"/>
                  <a:gd name="T19" fmla="*/ 159 h 159"/>
                  <a:gd name="T20" fmla="*/ 139 w 171"/>
                  <a:gd name="T21" fmla="*/ 156 h 159"/>
                  <a:gd name="T22" fmla="*/ 126 w 171"/>
                  <a:gd name="T23" fmla="*/ 151 h 159"/>
                  <a:gd name="T24" fmla="*/ 111 w 171"/>
                  <a:gd name="T25" fmla="*/ 145 h 159"/>
                  <a:gd name="T26" fmla="*/ 88 w 171"/>
                  <a:gd name="T27" fmla="*/ 131 h 159"/>
                  <a:gd name="T28" fmla="*/ 68 w 171"/>
                  <a:gd name="T29" fmla="*/ 111 h 159"/>
                  <a:gd name="T30" fmla="*/ 51 w 171"/>
                  <a:gd name="T31" fmla="*/ 88 h 159"/>
                  <a:gd name="T32" fmla="*/ 34 w 171"/>
                  <a:gd name="T33" fmla="*/ 61 h 159"/>
                  <a:gd name="T34" fmla="*/ 0 w 171"/>
                  <a:gd name="T35" fmla="*/ 4 h 159"/>
                  <a:gd name="T36" fmla="*/ 4 w 171"/>
                  <a:gd name="T3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59">
                    <a:moveTo>
                      <a:pt x="4" y="0"/>
                    </a:moveTo>
                    <a:lnTo>
                      <a:pt x="38" y="57"/>
                    </a:lnTo>
                    <a:lnTo>
                      <a:pt x="55" y="83"/>
                    </a:lnTo>
                    <a:lnTo>
                      <a:pt x="72" y="106"/>
                    </a:lnTo>
                    <a:lnTo>
                      <a:pt x="92" y="126"/>
                    </a:lnTo>
                    <a:lnTo>
                      <a:pt x="116" y="140"/>
                    </a:lnTo>
                    <a:lnTo>
                      <a:pt x="128" y="145"/>
                    </a:lnTo>
                    <a:lnTo>
                      <a:pt x="140" y="149"/>
                    </a:lnTo>
                    <a:lnTo>
                      <a:pt x="171" y="152"/>
                    </a:lnTo>
                    <a:lnTo>
                      <a:pt x="171" y="159"/>
                    </a:lnTo>
                    <a:lnTo>
                      <a:pt x="139" y="156"/>
                    </a:lnTo>
                    <a:lnTo>
                      <a:pt x="126" y="151"/>
                    </a:lnTo>
                    <a:lnTo>
                      <a:pt x="111" y="145"/>
                    </a:lnTo>
                    <a:lnTo>
                      <a:pt x="88" y="131"/>
                    </a:lnTo>
                    <a:lnTo>
                      <a:pt x="68" y="111"/>
                    </a:lnTo>
                    <a:lnTo>
                      <a:pt x="51" y="88"/>
                    </a:lnTo>
                    <a:lnTo>
                      <a:pt x="34" y="61"/>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18" name="Freeform 334"/>
              <p:cNvSpPr>
                <a:spLocks/>
              </p:cNvSpPr>
              <p:nvPr/>
            </p:nvSpPr>
            <p:spPr bwMode="auto">
              <a:xfrm>
                <a:off x="2224" y="1846"/>
                <a:ext cx="3" cy="2"/>
              </a:xfrm>
              <a:custGeom>
                <a:avLst/>
                <a:gdLst>
                  <a:gd name="T0" fmla="*/ 2 w 6"/>
                  <a:gd name="T1" fmla="*/ 0 h 4"/>
                  <a:gd name="T2" fmla="*/ 0 w 6"/>
                  <a:gd name="T3" fmla="*/ 1 h 4"/>
                  <a:gd name="T4" fmla="*/ 2 w 6"/>
                  <a:gd name="T5" fmla="*/ 4 h 4"/>
                  <a:gd name="T6" fmla="*/ 6 w 6"/>
                  <a:gd name="T7" fmla="*/ 0 h 4"/>
                  <a:gd name="T8" fmla="*/ 6 w 6"/>
                  <a:gd name="T9" fmla="*/ 4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1"/>
                    </a:lnTo>
                    <a:lnTo>
                      <a:pt x="2" y="4"/>
                    </a:lnTo>
                    <a:lnTo>
                      <a:pt x="6" y="0"/>
                    </a:lnTo>
                    <a:lnTo>
                      <a:pt x="6"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19" name="Freeform 335"/>
              <p:cNvSpPr>
                <a:spLocks/>
              </p:cNvSpPr>
              <p:nvPr/>
            </p:nvSpPr>
            <p:spPr bwMode="auto">
              <a:xfrm>
                <a:off x="2311" y="1910"/>
                <a:ext cx="65" cy="15"/>
              </a:xfrm>
              <a:custGeom>
                <a:avLst/>
                <a:gdLst>
                  <a:gd name="T0" fmla="*/ 0 w 132"/>
                  <a:gd name="T1" fmla="*/ 24 h 31"/>
                  <a:gd name="T2" fmla="*/ 36 w 132"/>
                  <a:gd name="T3" fmla="*/ 23 h 31"/>
                  <a:gd name="T4" fmla="*/ 65 w 132"/>
                  <a:gd name="T5" fmla="*/ 17 h 31"/>
                  <a:gd name="T6" fmla="*/ 130 w 132"/>
                  <a:gd name="T7" fmla="*/ 0 h 31"/>
                  <a:gd name="T8" fmla="*/ 132 w 132"/>
                  <a:gd name="T9" fmla="*/ 6 h 31"/>
                  <a:gd name="T10" fmla="*/ 65 w 132"/>
                  <a:gd name="T11" fmla="*/ 23 h 31"/>
                  <a:gd name="T12" fmla="*/ 36 w 132"/>
                  <a:gd name="T13" fmla="*/ 29 h 31"/>
                  <a:gd name="T14" fmla="*/ 0 w 132"/>
                  <a:gd name="T15" fmla="*/ 31 h 31"/>
                  <a:gd name="T16" fmla="*/ 0 w 132"/>
                  <a:gd name="T1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31">
                    <a:moveTo>
                      <a:pt x="0" y="24"/>
                    </a:moveTo>
                    <a:lnTo>
                      <a:pt x="36" y="23"/>
                    </a:lnTo>
                    <a:lnTo>
                      <a:pt x="65" y="17"/>
                    </a:lnTo>
                    <a:lnTo>
                      <a:pt x="130" y="0"/>
                    </a:lnTo>
                    <a:lnTo>
                      <a:pt x="132" y="6"/>
                    </a:lnTo>
                    <a:lnTo>
                      <a:pt x="65" y="23"/>
                    </a:lnTo>
                    <a:lnTo>
                      <a:pt x="36" y="29"/>
                    </a:lnTo>
                    <a:lnTo>
                      <a:pt x="0" y="31"/>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0" name="Freeform 336"/>
              <p:cNvSpPr>
                <a:spLocks/>
              </p:cNvSpPr>
              <p:nvPr/>
            </p:nvSpPr>
            <p:spPr bwMode="auto">
              <a:xfrm>
                <a:off x="2311" y="1922"/>
                <a:ext cx="1" cy="3"/>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1" name="Freeform 337"/>
              <p:cNvSpPr>
                <a:spLocks/>
              </p:cNvSpPr>
              <p:nvPr/>
            </p:nvSpPr>
            <p:spPr bwMode="auto">
              <a:xfrm>
                <a:off x="2376" y="1896"/>
                <a:ext cx="65" cy="17"/>
              </a:xfrm>
              <a:custGeom>
                <a:avLst/>
                <a:gdLst>
                  <a:gd name="T0" fmla="*/ 0 w 132"/>
                  <a:gd name="T1" fmla="*/ 28 h 34"/>
                  <a:gd name="T2" fmla="*/ 79 w 132"/>
                  <a:gd name="T3" fmla="*/ 9 h 34"/>
                  <a:gd name="T4" fmla="*/ 132 w 132"/>
                  <a:gd name="T5" fmla="*/ 0 h 34"/>
                  <a:gd name="T6" fmla="*/ 132 w 132"/>
                  <a:gd name="T7" fmla="*/ 6 h 34"/>
                  <a:gd name="T8" fmla="*/ 79 w 132"/>
                  <a:gd name="T9" fmla="*/ 15 h 34"/>
                  <a:gd name="T10" fmla="*/ 0 w 132"/>
                  <a:gd name="T11" fmla="*/ 34 h 34"/>
                  <a:gd name="T12" fmla="*/ 0 w 132"/>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132" h="34">
                    <a:moveTo>
                      <a:pt x="0" y="28"/>
                    </a:moveTo>
                    <a:lnTo>
                      <a:pt x="79" y="9"/>
                    </a:lnTo>
                    <a:lnTo>
                      <a:pt x="132" y="0"/>
                    </a:lnTo>
                    <a:lnTo>
                      <a:pt x="132" y="6"/>
                    </a:lnTo>
                    <a:lnTo>
                      <a:pt x="79" y="15"/>
                    </a:lnTo>
                    <a:lnTo>
                      <a:pt x="0" y="34"/>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2" name="Freeform 338"/>
              <p:cNvSpPr>
                <a:spLocks/>
              </p:cNvSpPr>
              <p:nvPr/>
            </p:nvSpPr>
            <p:spPr bwMode="auto">
              <a:xfrm>
                <a:off x="2376" y="1910"/>
                <a:ext cx="1" cy="3"/>
              </a:xfrm>
              <a:custGeom>
                <a:avLst/>
                <a:gdLst>
                  <a:gd name="T0" fmla="*/ 0 w 2"/>
                  <a:gd name="T1" fmla="*/ 0 h 6"/>
                  <a:gd name="T2" fmla="*/ 0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3" name="Freeform 339"/>
              <p:cNvSpPr>
                <a:spLocks/>
              </p:cNvSpPr>
              <p:nvPr/>
            </p:nvSpPr>
            <p:spPr bwMode="auto">
              <a:xfrm>
                <a:off x="2411" y="1897"/>
                <a:ext cx="31" cy="11"/>
              </a:xfrm>
              <a:custGeom>
                <a:avLst/>
                <a:gdLst>
                  <a:gd name="T0" fmla="*/ 61 w 61"/>
                  <a:gd name="T1" fmla="*/ 4 h 21"/>
                  <a:gd name="T2" fmla="*/ 60 w 61"/>
                  <a:gd name="T3" fmla="*/ 7 h 21"/>
                  <a:gd name="T4" fmla="*/ 54 w 61"/>
                  <a:gd name="T5" fmla="*/ 10 h 21"/>
                  <a:gd name="T6" fmla="*/ 35 w 61"/>
                  <a:gd name="T7" fmla="*/ 15 h 21"/>
                  <a:gd name="T8" fmla="*/ 3 w 61"/>
                  <a:gd name="T9" fmla="*/ 21 h 21"/>
                  <a:gd name="T10" fmla="*/ 0 w 61"/>
                  <a:gd name="T11" fmla="*/ 16 h 21"/>
                  <a:gd name="T12" fmla="*/ 32 w 61"/>
                  <a:gd name="T13" fmla="*/ 10 h 21"/>
                  <a:gd name="T14" fmla="*/ 51 w 61"/>
                  <a:gd name="T15" fmla="*/ 6 h 21"/>
                  <a:gd name="T16" fmla="*/ 55 w 61"/>
                  <a:gd name="T17" fmla="*/ 3 h 21"/>
                  <a:gd name="T18" fmla="*/ 57 w 61"/>
                  <a:gd name="T19" fmla="*/ 0 h 21"/>
                  <a:gd name="T20" fmla="*/ 61 w 61"/>
                  <a:gd name="T2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1">
                    <a:moveTo>
                      <a:pt x="61" y="4"/>
                    </a:moveTo>
                    <a:lnTo>
                      <a:pt x="60" y="7"/>
                    </a:lnTo>
                    <a:lnTo>
                      <a:pt x="54" y="10"/>
                    </a:lnTo>
                    <a:lnTo>
                      <a:pt x="35" y="15"/>
                    </a:lnTo>
                    <a:lnTo>
                      <a:pt x="3" y="21"/>
                    </a:lnTo>
                    <a:lnTo>
                      <a:pt x="0" y="16"/>
                    </a:lnTo>
                    <a:lnTo>
                      <a:pt x="32" y="10"/>
                    </a:lnTo>
                    <a:lnTo>
                      <a:pt x="51" y="6"/>
                    </a:lnTo>
                    <a:lnTo>
                      <a:pt x="55" y="3"/>
                    </a:lnTo>
                    <a:lnTo>
                      <a:pt x="57" y="0"/>
                    </a:lnTo>
                    <a:lnTo>
                      <a:pt x="6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4" name="Freeform 340"/>
              <p:cNvSpPr>
                <a:spLocks/>
              </p:cNvSpPr>
              <p:nvPr/>
            </p:nvSpPr>
            <p:spPr bwMode="auto">
              <a:xfrm>
                <a:off x="2440" y="1895"/>
                <a:ext cx="5" cy="4"/>
              </a:xfrm>
              <a:custGeom>
                <a:avLst/>
                <a:gdLst>
                  <a:gd name="T0" fmla="*/ 3 w 9"/>
                  <a:gd name="T1" fmla="*/ 2 h 8"/>
                  <a:gd name="T2" fmla="*/ 9 w 9"/>
                  <a:gd name="T3" fmla="*/ 0 h 8"/>
                  <a:gd name="T4" fmla="*/ 4 w 9"/>
                  <a:gd name="T5" fmla="*/ 8 h 8"/>
                  <a:gd name="T6" fmla="*/ 0 w 9"/>
                  <a:gd name="T7" fmla="*/ 4 h 8"/>
                  <a:gd name="T8" fmla="*/ 3 w 9"/>
                  <a:gd name="T9" fmla="*/ 8 h 8"/>
                  <a:gd name="T10" fmla="*/ 3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3" y="2"/>
                    </a:moveTo>
                    <a:lnTo>
                      <a:pt x="9" y="0"/>
                    </a:lnTo>
                    <a:lnTo>
                      <a:pt x="4" y="8"/>
                    </a:lnTo>
                    <a:lnTo>
                      <a:pt x="0" y="4"/>
                    </a:lnTo>
                    <a:lnTo>
                      <a:pt x="3" y="8"/>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5" name="Freeform 341"/>
              <p:cNvSpPr>
                <a:spLocks/>
              </p:cNvSpPr>
              <p:nvPr/>
            </p:nvSpPr>
            <p:spPr bwMode="auto">
              <a:xfrm>
                <a:off x="2370" y="1905"/>
                <a:ext cx="43" cy="17"/>
              </a:xfrm>
              <a:custGeom>
                <a:avLst/>
                <a:gdLst>
                  <a:gd name="T0" fmla="*/ 85 w 85"/>
                  <a:gd name="T1" fmla="*/ 5 h 34"/>
                  <a:gd name="T2" fmla="*/ 43 w 85"/>
                  <a:gd name="T3" fmla="*/ 19 h 34"/>
                  <a:gd name="T4" fmla="*/ 3 w 85"/>
                  <a:gd name="T5" fmla="*/ 34 h 34"/>
                  <a:gd name="T6" fmla="*/ 0 w 85"/>
                  <a:gd name="T7" fmla="*/ 30 h 34"/>
                  <a:gd name="T8" fmla="*/ 40 w 85"/>
                  <a:gd name="T9" fmla="*/ 14 h 34"/>
                  <a:gd name="T10" fmla="*/ 82 w 85"/>
                  <a:gd name="T11" fmla="*/ 0 h 34"/>
                  <a:gd name="T12" fmla="*/ 85 w 85"/>
                  <a:gd name="T13" fmla="*/ 5 h 34"/>
                </a:gdLst>
                <a:ahLst/>
                <a:cxnLst>
                  <a:cxn ang="0">
                    <a:pos x="T0" y="T1"/>
                  </a:cxn>
                  <a:cxn ang="0">
                    <a:pos x="T2" y="T3"/>
                  </a:cxn>
                  <a:cxn ang="0">
                    <a:pos x="T4" y="T5"/>
                  </a:cxn>
                  <a:cxn ang="0">
                    <a:pos x="T6" y="T7"/>
                  </a:cxn>
                  <a:cxn ang="0">
                    <a:pos x="T8" y="T9"/>
                  </a:cxn>
                  <a:cxn ang="0">
                    <a:pos x="T10" y="T11"/>
                  </a:cxn>
                  <a:cxn ang="0">
                    <a:pos x="T12" y="T13"/>
                  </a:cxn>
                </a:cxnLst>
                <a:rect l="0" t="0" r="r" b="b"/>
                <a:pathLst>
                  <a:path w="85" h="34">
                    <a:moveTo>
                      <a:pt x="85" y="5"/>
                    </a:moveTo>
                    <a:lnTo>
                      <a:pt x="43" y="19"/>
                    </a:lnTo>
                    <a:lnTo>
                      <a:pt x="3" y="34"/>
                    </a:lnTo>
                    <a:lnTo>
                      <a:pt x="0" y="30"/>
                    </a:lnTo>
                    <a:lnTo>
                      <a:pt x="40" y="14"/>
                    </a:lnTo>
                    <a:lnTo>
                      <a:pt x="82" y="0"/>
                    </a:lnTo>
                    <a:lnTo>
                      <a:pt x="8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6" name="Freeform 342"/>
              <p:cNvSpPr>
                <a:spLocks/>
              </p:cNvSpPr>
              <p:nvPr/>
            </p:nvSpPr>
            <p:spPr bwMode="auto">
              <a:xfrm>
                <a:off x="2411" y="1905"/>
                <a:ext cx="2" cy="3"/>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lnTo>
                      <a:pt x="3"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7" name="Freeform 343"/>
              <p:cNvSpPr>
                <a:spLocks/>
              </p:cNvSpPr>
              <p:nvPr/>
            </p:nvSpPr>
            <p:spPr bwMode="auto">
              <a:xfrm>
                <a:off x="2370" y="1919"/>
                <a:ext cx="97" cy="48"/>
              </a:xfrm>
              <a:custGeom>
                <a:avLst/>
                <a:gdLst>
                  <a:gd name="T0" fmla="*/ 1 w 193"/>
                  <a:gd name="T1" fmla="*/ 0 h 96"/>
                  <a:gd name="T2" fmla="*/ 29 w 193"/>
                  <a:gd name="T3" fmla="*/ 11 h 96"/>
                  <a:gd name="T4" fmla="*/ 55 w 193"/>
                  <a:gd name="T5" fmla="*/ 25 h 96"/>
                  <a:gd name="T6" fmla="*/ 99 w 193"/>
                  <a:gd name="T7" fmla="*/ 56 h 96"/>
                  <a:gd name="T8" fmla="*/ 120 w 193"/>
                  <a:gd name="T9" fmla="*/ 70 h 96"/>
                  <a:gd name="T10" fmla="*/ 140 w 193"/>
                  <a:gd name="T11" fmla="*/ 79 h 96"/>
                  <a:gd name="T12" fmla="*/ 165 w 193"/>
                  <a:gd name="T13" fmla="*/ 87 h 96"/>
                  <a:gd name="T14" fmla="*/ 193 w 193"/>
                  <a:gd name="T15" fmla="*/ 90 h 96"/>
                  <a:gd name="T16" fmla="*/ 193 w 193"/>
                  <a:gd name="T17" fmla="*/ 96 h 96"/>
                  <a:gd name="T18" fmla="*/ 164 w 193"/>
                  <a:gd name="T19" fmla="*/ 93 h 96"/>
                  <a:gd name="T20" fmla="*/ 139 w 193"/>
                  <a:gd name="T21" fmla="*/ 85 h 96"/>
                  <a:gd name="T22" fmla="*/ 116 w 193"/>
                  <a:gd name="T23" fmla="*/ 74 h 96"/>
                  <a:gd name="T24" fmla="*/ 94 w 193"/>
                  <a:gd name="T25" fmla="*/ 60 h 96"/>
                  <a:gd name="T26" fmla="*/ 51 w 193"/>
                  <a:gd name="T27" fmla="*/ 30 h 96"/>
                  <a:gd name="T28" fmla="*/ 27 w 193"/>
                  <a:gd name="T29" fmla="*/ 17 h 96"/>
                  <a:gd name="T30" fmla="*/ 0 w 193"/>
                  <a:gd name="T31" fmla="*/ 6 h 96"/>
                  <a:gd name="T32" fmla="*/ 1 w 193"/>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96">
                    <a:moveTo>
                      <a:pt x="1" y="0"/>
                    </a:moveTo>
                    <a:lnTo>
                      <a:pt x="29" y="11"/>
                    </a:lnTo>
                    <a:lnTo>
                      <a:pt x="55" y="25"/>
                    </a:lnTo>
                    <a:lnTo>
                      <a:pt x="99" y="56"/>
                    </a:lnTo>
                    <a:lnTo>
                      <a:pt x="120" y="70"/>
                    </a:lnTo>
                    <a:lnTo>
                      <a:pt x="140" y="79"/>
                    </a:lnTo>
                    <a:lnTo>
                      <a:pt x="165" y="87"/>
                    </a:lnTo>
                    <a:lnTo>
                      <a:pt x="193" y="90"/>
                    </a:lnTo>
                    <a:lnTo>
                      <a:pt x="193" y="96"/>
                    </a:lnTo>
                    <a:lnTo>
                      <a:pt x="164" y="93"/>
                    </a:lnTo>
                    <a:lnTo>
                      <a:pt x="139" y="85"/>
                    </a:lnTo>
                    <a:lnTo>
                      <a:pt x="116" y="74"/>
                    </a:lnTo>
                    <a:lnTo>
                      <a:pt x="94" y="60"/>
                    </a:lnTo>
                    <a:lnTo>
                      <a:pt x="51" y="30"/>
                    </a:lnTo>
                    <a:lnTo>
                      <a:pt x="27" y="17"/>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8" name="Freeform 344"/>
              <p:cNvSpPr>
                <a:spLocks/>
              </p:cNvSpPr>
              <p:nvPr/>
            </p:nvSpPr>
            <p:spPr bwMode="auto">
              <a:xfrm>
                <a:off x="2367" y="1919"/>
                <a:ext cx="5" cy="3"/>
              </a:xfrm>
              <a:custGeom>
                <a:avLst/>
                <a:gdLst>
                  <a:gd name="T0" fmla="*/ 7 w 10"/>
                  <a:gd name="T1" fmla="*/ 2 h 6"/>
                  <a:gd name="T2" fmla="*/ 0 w 10"/>
                  <a:gd name="T3" fmla="*/ 3 h 6"/>
                  <a:gd name="T4" fmla="*/ 7 w 10"/>
                  <a:gd name="T5" fmla="*/ 6 h 6"/>
                  <a:gd name="T6" fmla="*/ 8 w 10"/>
                  <a:gd name="T7" fmla="*/ 0 h 6"/>
                  <a:gd name="T8" fmla="*/ 10 w 10"/>
                  <a:gd name="T9" fmla="*/ 6 h 6"/>
                  <a:gd name="T10" fmla="*/ 7 w 10"/>
                  <a:gd name="T11" fmla="*/ 2 h 6"/>
                </a:gdLst>
                <a:ahLst/>
                <a:cxnLst>
                  <a:cxn ang="0">
                    <a:pos x="T0" y="T1"/>
                  </a:cxn>
                  <a:cxn ang="0">
                    <a:pos x="T2" y="T3"/>
                  </a:cxn>
                  <a:cxn ang="0">
                    <a:pos x="T4" y="T5"/>
                  </a:cxn>
                  <a:cxn ang="0">
                    <a:pos x="T6" y="T7"/>
                  </a:cxn>
                  <a:cxn ang="0">
                    <a:pos x="T8" y="T9"/>
                  </a:cxn>
                  <a:cxn ang="0">
                    <a:pos x="T10" y="T11"/>
                  </a:cxn>
                </a:cxnLst>
                <a:rect l="0" t="0" r="r" b="b"/>
                <a:pathLst>
                  <a:path w="10" h="6">
                    <a:moveTo>
                      <a:pt x="7" y="2"/>
                    </a:moveTo>
                    <a:lnTo>
                      <a:pt x="0" y="3"/>
                    </a:lnTo>
                    <a:lnTo>
                      <a:pt x="7" y="6"/>
                    </a:lnTo>
                    <a:lnTo>
                      <a:pt x="8" y="0"/>
                    </a:lnTo>
                    <a:lnTo>
                      <a:pt x="10" y="6"/>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29" name="Freeform 345"/>
              <p:cNvSpPr>
                <a:spLocks/>
              </p:cNvSpPr>
              <p:nvPr/>
            </p:nvSpPr>
            <p:spPr bwMode="auto">
              <a:xfrm>
                <a:off x="2467" y="1945"/>
                <a:ext cx="24" cy="22"/>
              </a:xfrm>
              <a:custGeom>
                <a:avLst/>
                <a:gdLst>
                  <a:gd name="T0" fmla="*/ 0 w 48"/>
                  <a:gd name="T1" fmla="*/ 39 h 45"/>
                  <a:gd name="T2" fmla="*/ 15 w 48"/>
                  <a:gd name="T3" fmla="*/ 36 h 45"/>
                  <a:gd name="T4" fmla="*/ 23 w 48"/>
                  <a:gd name="T5" fmla="*/ 28 h 45"/>
                  <a:gd name="T6" fmla="*/ 34 w 48"/>
                  <a:gd name="T7" fmla="*/ 14 h 45"/>
                  <a:gd name="T8" fmla="*/ 43 w 48"/>
                  <a:gd name="T9" fmla="*/ 0 h 45"/>
                  <a:gd name="T10" fmla="*/ 48 w 48"/>
                  <a:gd name="T11" fmla="*/ 5 h 45"/>
                  <a:gd name="T12" fmla="*/ 39 w 48"/>
                  <a:gd name="T13" fmla="*/ 19 h 45"/>
                  <a:gd name="T14" fmla="*/ 28 w 48"/>
                  <a:gd name="T15" fmla="*/ 33 h 45"/>
                  <a:gd name="T16" fmla="*/ 17 w 48"/>
                  <a:gd name="T17" fmla="*/ 42 h 45"/>
                  <a:gd name="T18" fmla="*/ 0 w 48"/>
                  <a:gd name="T19" fmla="*/ 45 h 45"/>
                  <a:gd name="T20" fmla="*/ 0 w 48"/>
                  <a:gd name="T21"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5">
                    <a:moveTo>
                      <a:pt x="0" y="39"/>
                    </a:moveTo>
                    <a:lnTo>
                      <a:pt x="15" y="36"/>
                    </a:lnTo>
                    <a:lnTo>
                      <a:pt x="23" y="28"/>
                    </a:lnTo>
                    <a:lnTo>
                      <a:pt x="34" y="14"/>
                    </a:lnTo>
                    <a:lnTo>
                      <a:pt x="43" y="0"/>
                    </a:lnTo>
                    <a:lnTo>
                      <a:pt x="48" y="5"/>
                    </a:lnTo>
                    <a:lnTo>
                      <a:pt x="39" y="19"/>
                    </a:lnTo>
                    <a:lnTo>
                      <a:pt x="28" y="33"/>
                    </a:lnTo>
                    <a:lnTo>
                      <a:pt x="17" y="42"/>
                    </a:lnTo>
                    <a:lnTo>
                      <a:pt x="0" y="45"/>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0" name="Freeform 346"/>
              <p:cNvSpPr>
                <a:spLocks/>
              </p:cNvSpPr>
              <p:nvPr/>
            </p:nvSpPr>
            <p:spPr bwMode="auto">
              <a:xfrm>
                <a:off x="2467" y="1964"/>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1" name="Freeform 347"/>
              <p:cNvSpPr>
                <a:spLocks/>
              </p:cNvSpPr>
              <p:nvPr/>
            </p:nvSpPr>
            <p:spPr bwMode="auto">
              <a:xfrm>
                <a:off x="2489" y="1925"/>
                <a:ext cx="35" cy="22"/>
              </a:xfrm>
              <a:custGeom>
                <a:avLst/>
                <a:gdLst>
                  <a:gd name="T0" fmla="*/ 0 w 72"/>
                  <a:gd name="T1" fmla="*/ 40 h 45"/>
                  <a:gd name="T2" fmla="*/ 14 w 72"/>
                  <a:gd name="T3" fmla="*/ 25 h 45"/>
                  <a:gd name="T4" fmla="*/ 31 w 72"/>
                  <a:gd name="T5" fmla="*/ 12 h 45"/>
                  <a:gd name="T6" fmla="*/ 50 w 72"/>
                  <a:gd name="T7" fmla="*/ 5 h 45"/>
                  <a:gd name="T8" fmla="*/ 72 w 72"/>
                  <a:gd name="T9" fmla="*/ 0 h 45"/>
                  <a:gd name="T10" fmla="*/ 72 w 72"/>
                  <a:gd name="T11" fmla="*/ 6 h 45"/>
                  <a:gd name="T12" fmla="*/ 51 w 72"/>
                  <a:gd name="T13" fmla="*/ 11 h 45"/>
                  <a:gd name="T14" fmla="*/ 34 w 72"/>
                  <a:gd name="T15" fmla="*/ 17 h 45"/>
                  <a:gd name="T16" fmla="*/ 19 w 72"/>
                  <a:gd name="T17" fmla="*/ 29 h 45"/>
                  <a:gd name="T18" fmla="*/ 5 w 72"/>
                  <a:gd name="T19" fmla="*/ 45 h 45"/>
                  <a:gd name="T20" fmla="*/ 0 w 72"/>
                  <a:gd name="T21"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45">
                    <a:moveTo>
                      <a:pt x="0" y="40"/>
                    </a:moveTo>
                    <a:lnTo>
                      <a:pt x="14" y="25"/>
                    </a:lnTo>
                    <a:lnTo>
                      <a:pt x="31" y="12"/>
                    </a:lnTo>
                    <a:lnTo>
                      <a:pt x="50" y="5"/>
                    </a:lnTo>
                    <a:lnTo>
                      <a:pt x="72" y="0"/>
                    </a:lnTo>
                    <a:lnTo>
                      <a:pt x="72" y="6"/>
                    </a:lnTo>
                    <a:lnTo>
                      <a:pt x="51" y="11"/>
                    </a:lnTo>
                    <a:lnTo>
                      <a:pt x="34" y="17"/>
                    </a:lnTo>
                    <a:lnTo>
                      <a:pt x="19" y="29"/>
                    </a:lnTo>
                    <a:lnTo>
                      <a:pt x="5" y="45"/>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2" name="Freeform 348"/>
              <p:cNvSpPr>
                <a:spLocks/>
              </p:cNvSpPr>
              <p:nvPr/>
            </p:nvSpPr>
            <p:spPr bwMode="auto">
              <a:xfrm>
                <a:off x="2489" y="1945"/>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3" name="Freeform 349"/>
              <p:cNvSpPr>
                <a:spLocks/>
              </p:cNvSpPr>
              <p:nvPr/>
            </p:nvSpPr>
            <p:spPr bwMode="auto">
              <a:xfrm>
                <a:off x="2524" y="1925"/>
                <a:ext cx="44" cy="5"/>
              </a:xfrm>
              <a:custGeom>
                <a:avLst/>
                <a:gdLst>
                  <a:gd name="T0" fmla="*/ 0 w 88"/>
                  <a:gd name="T1" fmla="*/ 0 h 11"/>
                  <a:gd name="T2" fmla="*/ 23 w 88"/>
                  <a:gd name="T3" fmla="*/ 0 h 11"/>
                  <a:gd name="T4" fmla="*/ 44 w 88"/>
                  <a:gd name="T5" fmla="*/ 3 h 11"/>
                  <a:gd name="T6" fmla="*/ 65 w 88"/>
                  <a:gd name="T7" fmla="*/ 5 h 11"/>
                  <a:gd name="T8" fmla="*/ 88 w 88"/>
                  <a:gd name="T9" fmla="*/ 3 h 11"/>
                  <a:gd name="T10" fmla="*/ 88 w 88"/>
                  <a:gd name="T11" fmla="*/ 9 h 11"/>
                  <a:gd name="T12" fmla="*/ 65 w 88"/>
                  <a:gd name="T13" fmla="*/ 11 h 11"/>
                  <a:gd name="T14" fmla="*/ 44 w 88"/>
                  <a:gd name="T15" fmla="*/ 9 h 11"/>
                  <a:gd name="T16" fmla="*/ 23 w 88"/>
                  <a:gd name="T17" fmla="*/ 6 h 11"/>
                  <a:gd name="T18" fmla="*/ 0 w 88"/>
                  <a:gd name="T19" fmla="*/ 6 h 11"/>
                  <a:gd name="T20" fmla="*/ 0 w 8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1">
                    <a:moveTo>
                      <a:pt x="0" y="0"/>
                    </a:moveTo>
                    <a:lnTo>
                      <a:pt x="23" y="0"/>
                    </a:lnTo>
                    <a:lnTo>
                      <a:pt x="44" y="3"/>
                    </a:lnTo>
                    <a:lnTo>
                      <a:pt x="65" y="5"/>
                    </a:lnTo>
                    <a:lnTo>
                      <a:pt x="88" y="3"/>
                    </a:lnTo>
                    <a:lnTo>
                      <a:pt x="88" y="9"/>
                    </a:lnTo>
                    <a:lnTo>
                      <a:pt x="65" y="11"/>
                    </a:lnTo>
                    <a:lnTo>
                      <a:pt x="44" y="9"/>
                    </a:lnTo>
                    <a:lnTo>
                      <a:pt x="23"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4" name="Freeform 350"/>
              <p:cNvSpPr>
                <a:spLocks/>
              </p:cNvSpPr>
              <p:nvPr/>
            </p:nvSpPr>
            <p:spPr bwMode="auto">
              <a:xfrm>
                <a:off x="2524" y="192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5" name="Freeform 351"/>
              <p:cNvSpPr>
                <a:spLocks/>
              </p:cNvSpPr>
              <p:nvPr/>
            </p:nvSpPr>
            <p:spPr bwMode="auto">
              <a:xfrm>
                <a:off x="2568" y="1919"/>
                <a:ext cx="36" cy="10"/>
              </a:xfrm>
              <a:custGeom>
                <a:avLst/>
                <a:gdLst>
                  <a:gd name="T0" fmla="*/ 0 w 71"/>
                  <a:gd name="T1" fmla="*/ 14 h 20"/>
                  <a:gd name="T2" fmla="*/ 37 w 71"/>
                  <a:gd name="T3" fmla="*/ 11 h 20"/>
                  <a:gd name="T4" fmla="*/ 71 w 71"/>
                  <a:gd name="T5" fmla="*/ 0 h 20"/>
                  <a:gd name="T6" fmla="*/ 71 w 71"/>
                  <a:gd name="T7" fmla="*/ 6 h 20"/>
                  <a:gd name="T8" fmla="*/ 37 w 71"/>
                  <a:gd name="T9" fmla="*/ 17 h 20"/>
                  <a:gd name="T10" fmla="*/ 0 w 71"/>
                  <a:gd name="T11" fmla="*/ 20 h 20"/>
                  <a:gd name="T12" fmla="*/ 0 w 71"/>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71" h="20">
                    <a:moveTo>
                      <a:pt x="0" y="14"/>
                    </a:moveTo>
                    <a:lnTo>
                      <a:pt x="37" y="11"/>
                    </a:lnTo>
                    <a:lnTo>
                      <a:pt x="71" y="0"/>
                    </a:lnTo>
                    <a:lnTo>
                      <a:pt x="71" y="6"/>
                    </a:lnTo>
                    <a:lnTo>
                      <a:pt x="37" y="17"/>
                    </a:lnTo>
                    <a:lnTo>
                      <a:pt x="0" y="2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6" name="Freeform 352"/>
              <p:cNvSpPr>
                <a:spLocks/>
              </p:cNvSpPr>
              <p:nvPr/>
            </p:nvSpPr>
            <p:spPr bwMode="auto">
              <a:xfrm>
                <a:off x="2568" y="1926"/>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7" name="Freeform 353"/>
              <p:cNvSpPr>
                <a:spLocks/>
              </p:cNvSpPr>
              <p:nvPr/>
            </p:nvSpPr>
            <p:spPr bwMode="auto">
              <a:xfrm>
                <a:off x="2602" y="1911"/>
                <a:ext cx="17" cy="11"/>
              </a:xfrm>
              <a:custGeom>
                <a:avLst/>
                <a:gdLst>
                  <a:gd name="T0" fmla="*/ 0 w 32"/>
                  <a:gd name="T1" fmla="*/ 17 h 21"/>
                  <a:gd name="T2" fmla="*/ 17 w 32"/>
                  <a:gd name="T3" fmla="*/ 6 h 21"/>
                  <a:gd name="T4" fmla="*/ 28 w 32"/>
                  <a:gd name="T5" fmla="*/ 0 h 21"/>
                  <a:gd name="T6" fmla="*/ 32 w 32"/>
                  <a:gd name="T7" fmla="*/ 4 h 21"/>
                  <a:gd name="T8" fmla="*/ 32 w 32"/>
                  <a:gd name="T9" fmla="*/ 8 h 21"/>
                  <a:gd name="T10" fmla="*/ 26 w 32"/>
                  <a:gd name="T11" fmla="*/ 9 h 21"/>
                  <a:gd name="T12" fmla="*/ 26 w 32"/>
                  <a:gd name="T13" fmla="*/ 6 h 21"/>
                  <a:gd name="T14" fmla="*/ 28 w 32"/>
                  <a:gd name="T15" fmla="*/ 6 h 21"/>
                  <a:gd name="T16" fmla="*/ 22 w 32"/>
                  <a:gd name="T17" fmla="*/ 11 h 21"/>
                  <a:gd name="T18" fmla="*/ 5 w 32"/>
                  <a:gd name="T19" fmla="*/ 21 h 21"/>
                  <a:gd name="T20" fmla="*/ 0 w 32"/>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1">
                    <a:moveTo>
                      <a:pt x="0" y="17"/>
                    </a:moveTo>
                    <a:lnTo>
                      <a:pt x="17" y="6"/>
                    </a:lnTo>
                    <a:lnTo>
                      <a:pt x="28" y="0"/>
                    </a:lnTo>
                    <a:lnTo>
                      <a:pt x="32" y="4"/>
                    </a:lnTo>
                    <a:lnTo>
                      <a:pt x="32" y="8"/>
                    </a:lnTo>
                    <a:lnTo>
                      <a:pt x="26" y="9"/>
                    </a:lnTo>
                    <a:lnTo>
                      <a:pt x="26" y="6"/>
                    </a:lnTo>
                    <a:lnTo>
                      <a:pt x="28" y="6"/>
                    </a:lnTo>
                    <a:lnTo>
                      <a:pt x="22" y="11"/>
                    </a:lnTo>
                    <a:lnTo>
                      <a:pt x="5" y="21"/>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8" name="Freeform 354"/>
              <p:cNvSpPr>
                <a:spLocks/>
              </p:cNvSpPr>
              <p:nvPr/>
            </p:nvSpPr>
            <p:spPr bwMode="auto">
              <a:xfrm>
                <a:off x="2602" y="1919"/>
                <a:ext cx="3" cy="3"/>
              </a:xfrm>
              <a:custGeom>
                <a:avLst/>
                <a:gdLst>
                  <a:gd name="T0" fmla="*/ 3 w 5"/>
                  <a:gd name="T1" fmla="*/ 6 h 6"/>
                  <a:gd name="T2" fmla="*/ 5 w 5"/>
                  <a:gd name="T3" fmla="*/ 6 h 6"/>
                  <a:gd name="T4" fmla="*/ 0 w 5"/>
                  <a:gd name="T5" fmla="*/ 2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6"/>
                    </a:lnTo>
                    <a:lnTo>
                      <a:pt x="0" y="2"/>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39" name="Freeform 355"/>
              <p:cNvSpPr>
                <a:spLocks/>
              </p:cNvSpPr>
              <p:nvPr/>
            </p:nvSpPr>
            <p:spPr bwMode="auto">
              <a:xfrm>
                <a:off x="2569" y="1915"/>
                <a:ext cx="49" cy="18"/>
              </a:xfrm>
              <a:custGeom>
                <a:avLst/>
                <a:gdLst>
                  <a:gd name="T0" fmla="*/ 98 w 98"/>
                  <a:gd name="T1" fmla="*/ 5 h 37"/>
                  <a:gd name="T2" fmla="*/ 96 w 98"/>
                  <a:gd name="T3" fmla="*/ 8 h 37"/>
                  <a:gd name="T4" fmla="*/ 89 w 98"/>
                  <a:gd name="T5" fmla="*/ 12 h 37"/>
                  <a:gd name="T6" fmla="*/ 64 w 98"/>
                  <a:gd name="T7" fmla="*/ 23 h 37"/>
                  <a:gd name="T8" fmla="*/ 33 w 98"/>
                  <a:gd name="T9" fmla="*/ 32 h 37"/>
                  <a:gd name="T10" fmla="*/ 3 w 98"/>
                  <a:gd name="T11" fmla="*/ 37 h 37"/>
                  <a:gd name="T12" fmla="*/ 0 w 98"/>
                  <a:gd name="T13" fmla="*/ 32 h 37"/>
                  <a:gd name="T14" fmla="*/ 30 w 98"/>
                  <a:gd name="T15" fmla="*/ 28 h 37"/>
                  <a:gd name="T16" fmla="*/ 61 w 98"/>
                  <a:gd name="T17" fmla="*/ 19 h 37"/>
                  <a:gd name="T18" fmla="*/ 84 w 98"/>
                  <a:gd name="T19" fmla="*/ 8 h 37"/>
                  <a:gd name="T20" fmla="*/ 92 w 98"/>
                  <a:gd name="T21" fmla="*/ 3 h 37"/>
                  <a:gd name="T22" fmla="*/ 93 w 98"/>
                  <a:gd name="T23" fmla="*/ 0 h 37"/>
                  <a:gd name="T24" fmla="*/ 98 w 98"/>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37">
                    <a:moveTo>
                      <a:pt x="98" y="5"/>
                    </a:moveTo>
                    <a:lnTo>
                      <a:pt x="96" y="8"/>
                    </a:lnTo>
                    <a:lnTo>
                      <a:pt x="89" y="12"/>
                    </a:lnTo>
                    <a:lnTo>
                      <a:pt x="64" y="23"/>
                    </a:lnTo>
                    <a:lnTo>
                      <a:pt x="33" y="32"/>
                    </a:lnTo>
                    <a:lnTo>
                      <a:pt x="3" y="37"/>
                    </a:lnTo>
                    <a:lnTo>
                      <a:pt x="0" y="32"/>
                    </a:lnTo>
                    <a:lnTo>
                      <a:pt x="30" y="28"/>
                    </a:lnTo>
                    <a:lnTo>
                      <a:pt x="61" y="19"/>
                    </a:lnTo>
                    <a:lnTo>
                      <a:pt x="84" y="8"/>
                    </a:lnTo>
                    <a:lnTo>
                      <a:pt x="92" y="3"/>
                    </a:lnTo>
                    <a:lnTo>
                      <a:pt x="93" y="0"/>
                    </a:lnTo>
                    <a:lnTo>
                      <a:pt x="9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0" name="Freeform 356"/>
              <p:cNvSpPr>
                <a:spLocks/>
              </p:cNvSpPr>
              <p:nvPr/>
            </p:nvSpPr>
            <p:spPr bwMode="auto">
              <a:xfrm>
                <a:off x="2616" y="1915"/>
                <a:ext cx="3" cy="2"/>
              </a:xfrm>
              <a:custGeom>
                <a:avLst/>
                <a:gdLst>
                  <a:gd name="T0" fmla="*/ 6 w 6"/>
                  <a:gd name="T1" fmla="*/ 2 h 5"/>
                  <a:gd name="T2" fmla="*/ 6 w 6"/>
                  <a:gd name="T3" fmla="*/ 3 h 5"/>
                  <a:gd name="T4" fmla="*/ 5 w 6"/>
                  <a:gd name="T5" fmla="*/ 5 h 5"/>
                  <a:gd name="T6" fmla="*/ 0 w 6"/>
                  <a:gd name="T7" fmla="*/ 0 h 5"/>
                  <a:gd name="T8" fmla="*/ 0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lnTo>
                      <a:pt x="6" y="3"/>
                    </a:lnTo>
                    <a:lnTo>
                      <a:pt x="5" y="5"/>
                    </a:lnTo>
                    <a:lnTo>
                      <a:pt x="0" y="0"/>
                    </a:lnTo>
                    <a:lnTo>
                      <a:pt x="0" y="3"/>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1" name="Freeform 357"/>
              <p:cNvSpPr>
                <a:spLocks/>
              </p:cNvSpPr>
              <p:nvPr/>
            </p:nvSpPr>
            <p:spPr bwMode="auto">
              <a:xfrm>
                <a:off x="2537" y="1930"/>
                <a:ext cx="33" cy="3"/>
              </a:xfrm>
              <a:custGeom>
                <a:avLst/>
                <a:gdLst>
                  <a:gd name="T0" fmla="*/ 67 w 67"/>
                  <a:gd name="T1" fmla="*/ 6 h 6"/>
                  <a:gd name="T2" fmla="*/ 34 w 67"/>
                  <a:gd name="T3" fmla="*/ 6 h 6"/>
                  <a:gd name="T4" fmla="*/ 0 w 67"/>
                  <a:gd name="T5" fmla="*/ 5 h 6"/>
                  <a:gd name="T6" fmla="*/ 0 w 67"/>
                  <a:gd name="T7" fmla="*/ 0 h 6"/>
                  <a:gd name="T8" fmla="*/ 34 w 67"/>
                  <a:gd name="T9" fmla="*/ 1 h 6"/>
                  <a:gd name="T10" fmla="*/ 67 w 67"/>
                  <a:gd name="T11" fmla="*/ 1 h 6"/>
                  <a:gd name="T12" fmla="*/ 67 w 6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7" h="6">
                    <a:moveTo>
                      <a:pt x="67" y="6"/>
                    </a:moveTo>
                    <a:lnTo>
                      <a:pt x="34" y="6"/>
                    </a:lnTo>
                    <a:lnTo>
                      <a:pt x="0" y="5"/>
                    </a:lnTo>
                    <a:lnTo>
                      <a:pt x="0" y="0"/>
                    </a:lnTo>
                    <a:lnTo>
                      <a:pt x="34" y="1"/>
                    </a:lnTo>
                    <a:lnTo>
                      <a:pt x="67" y="1"/>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2" name="Freeform 358"/>
              <p:cNvSpPr>
                <a:spLocks/>
              </p:cNvSpPr>
              <p:nvPr/>
            </p:nvSpPr>
            <p:spPr bwMode="auto">
              <a:xfrm>
                <a:off x="2569" y="1931"/>
                <a:ext cx="2" cy="2"/>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3" name="Freeform 359"/>
              <p:cNvSpPr>
                <a:spLocks/>
              </p:cNvSpPr>
              <p:nvPr/>
            </p:nvSpPr>
            <p:spPr bwMode="auto">
              <a:xfrm>
                <a:off x="2503" y="1930"/>
                <a:ext cx="34" cy="8"/>
              </a:xfrm>
              <a:custGeom>
                <a:avLst/>
                <a:gdLst>
                  <a:gd name="T0" fmla="*/ 66 w 66"/>
                  <a:gd name="T1" fmla="*/ 5 h 17"/>
                  <a:gd name="T2" fmla="*/ 34 w 66"/>
                  <a:gd name="T3" fmla="*/ 6 h 17"/>
                  <a:gd name="T4" fmla="*/ 20 w 66"/>
                  <a:gd name="T5" fmla="*/ 9 h 17"/>
                  <a:gd name="T6" fmla="*/ 4 w 66"/>
                  <a:gd name="T7" fmla="*/ 17 h 17"/>
                  <a:gd name="T8" fmla="*/ 0 w 66"/>
                  <a:gd name="T9" fmla="*/ 12 h 17"/>
                  <a:gd name="T10" fmla="*/ 15 w 66"/>
                  <a:gd name="T11" fmla="*/ 5 h 17"/>
                  <a:gd name="T12" fmla="*/ 34 w 66"/>
                  <a:gd name="T13" fmla="*/ 1 h 17"/>
                  <a:gd name="T14" fmla="*/ 66 w 66"/>
                  <a:gd name="T15" fmla="*/ 0 h 17"/>
                  <a:gd name="T16" fmla="*/ 66 w 66"/>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7">
                    <a:moveTo>
                      <a:pt x="66" y="5"/>
                    </a:moveTo>
                    <a:lnTo>
                      <a:pt x="34" y="6"/>
                    </a:lnTo>
                    <a:lnTo>
                      <a:pt x="20" y="9"/>
                    </a:lnTo>
                    <a:lnTo>
                      <a:pt x="4" y="17"/>
                    </a:lnTo>
                    <a:lnTo>
                      <a:pt x="0" y="12"/>
                    </a:lnTo>
                    <a:lnTo>
                      <a:pt x="15" y="5"/>
                    </a:lnTo>
                    <a:lnTo>
                      <a:pt x="34" y="1"/>
                    </a:lnTo>
                    <a:lnTo>
                      <a:pt x="66" y="0"/>
                    </a:lnTo>
                    <a:lnTo>
                      <a:pt x="6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4" name="Freeform 360"/>
              <p:cNvSpPr>
                <a:spLocks/>
              </p:cNvSpPr>
              <p:nvPr/>
            </p:nvSpPr>
            <p:spPr bwMode="auto">
              <a:xfrm>
                <a:off x="2537" y="1930"/>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5" name="Freeform 361"/>
              <p:cNvSpPr>
                <a:spLocks/>
              </p:cNvSpPr>
              <p:nvPr/>
            </p:nvSpPr>
            <p:spPr bwMode="auto">
              <a:xfrm>
                <a:off x="2476" y="1936"/>
                <a:ext cx="30" cy="35"/>
              </a:xfrm>
              <a:custGeom>
                <a:avLst/>
                <a:gdLst>
                  <a:gd name="T0" fmla="*/ 58 w 58"/>
                  <a:gd name="T1" fmla="*/ 5 h 70"/>
                  <a:gd name="T2" fmla="*/ 49 w 58"/>
                  <a:gd name="T3" fmla="*/ 14 h 70"/>
                  <a:gd name="T4" fmla="*/ 43 w 58"/>
                  <a:gd name="T5" fmla="*/ 22 h 70"/>
                  <a:gd name="T6" fmla="*/ 34 w 58"/>
                  <a:gd name="T7" fmla="*/ 39 h 70"/>
                  <a:gd name="T8" fmla="*/ 23 w 58"/>
                  <a:gd name="T9" fmla="*/ 56 h 70"/>
                  <a:gd name="T10" fmla="*/ 15 w 58"/>
                  <a:gd name="T11" fmla="*/ 64 h 70"/>
                  <a:gd name="T12" fmla="*/ 4 w 58"/>
                  <a:gd name="T13" fmla="*/ 70 h 70"/>
                  <a:gd name="T14" fmla="*/ 0 w 58"/>
                  <a:gd name="T15" fmla="*/ 65 h 70"/>
                  <a:gd name="T16" fmla="*/ 10 w 58"/>
                  <a:gd name="T17" fmla="*/ 59 h 70"/>
                  <a:gd name="T18" fmla="*/ 18 w 58"/>
                  <a:gd name="T19" fmla="*/ 51 h 70"/>
                  <a:gd name="T20" fmla="*/ 29 w 58"/>
                  <a:gd name="T21" fmla="*/ 34 h 70"/>
                  <a:gd name="T22" fmla="*/ 38 w 58"/>
                  <a:gd name="T23" fmla="*/ 17 h 70"/>
                  <a:gd name="T24" fmla="*/ 44 w 58"/>
                  <a:gd name="T25" fmla="*/ 9 h 70"/>
                  <a:gd name="T26" fmla="*/ 54 w 58"/>
                  <a:gd name="T27" fmla="*/ 0 h 70"/>
                  <a:gd name="T28" fmla="*/ 58 w 58"/>
                  <a:gd name="T29"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70">
                    <a:moveTo>
                      <a:pt x="58" y="5"/>
                    </a:moveTo>
                    <a:lnTo>
                      <a:pt x="49" y="14"/>
                    </a:lnTo>
                    <a:lnTo>
                      <a:pt x="43" y="22"/>
                    </a:lnTo>
                    <a:lnTo>
                      <a:pt x="34" y="39"/>
                    </a:lnTo>
                    <a:lnTo>
                      <a:pt x="23" y="56"/>
                    </a:lnTo>
                    <a:lnTo>
                      <a:pt x="15" y="64"/>
                    </a:lnTo>
                    <a:lnTo>
                      <a:pt x="4" y="70"/>
                    </a:lnTo>
                    <a:lnTo>
                      <a:pt x="0" y="65"/>
                    </a:lnTo>
                    <a:lnTo>
                      <a:pt x="10" y="59"/>
                    </a:lnTo>
                    <a:lnTo>
                      <a:pt x="18" y="51"/>
                    </a:lnTo>
                    <a:lnTo>
                      <a:pt x="29" y="34"/>
                    </a:lnTo>
                    <a:lnTo>
                      <a:pt x="38" y="17"/>
                    </a:lnTo>
                    <a:lnTo>
                      <a:pt x="44" y="9"/>
                    </a:lnTo>
                    <a:lnTo>
                      <a:pt x="54" y="0"/>
                    </a:lnTo>
                    <a:lnTo>
                      <a:pt x="5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6" name="Freeform 362"/>
              <p:cNvSpPr>
                <a:spLocks/>
              </p:cNvSpPr>
              <p:nvPr/>
            </p:nvSpPr>
            <p:spPr bwMode="auto">
              <a:xfrm>
                <a:off x="2503" y="1936"/>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7" name="Freeform 363"/>
              <p:cNvSpPr>
                <a:spLocks/>
              </p:cNvSpPr>
              <p:nvPr/>
            </p:nvSpPr>
            <p:spPr bwMode="auto">
              <a:xfrm>
                <a:off x="2477" y="1968"/>
                <a:ext cx="53" cy="31"/>
              </a:xfrm>
              <a:custGeom>
                <a:avLst/>
                <a:gdLst>
                  <a:gd name="T0" fmla="*/ 2 w 107"/>
                  <a:gd name="T1" fmla="*/ 0 h 61"/>
                  <a:gd name="T2" fmla="*/ 22 w 107"/>
                  <a:gd name="T3" fmla="*/ 3 h 61"/>
                  <a:gd name="T4" fmla="*/ 40 w 107"/>
                  <a:gd name="T5" fmla="*/ 10 h 61"/>
                  <a:gd name="T6" fmla="*/ 76 w 107"/>
                  <a:gd name="T7" fmla="*/ 32 h 61"/>
                  <a:gd name="T8" fmla="*/ 99 w 107"/>
                  <a:gd name="T9" fmla="*/ 49 h 61"/>
                  <a:gd name="T10" fmla="*/ 107 w 107"/>
                  <a:gd name="T11" fmla="*/ 57 h 61"/>
                  <a:gd name="T12" fmla="*/ 102 w 107"/>
                  <a:gd name="T13" fmla="*/ 61 h 61"/>
                  <a:gd name="T14" fmla="*/ 95 w 107"/>
                  <a:gd name="T15" fmla="*/ 54 h 61"/>
                  <a:gd name="T16" fmla="*/ 71 w 107"/>
                  <a:gd name="T17" fmla="*/ 37 h 61"/>
                  <a:gd name="T18" fmla="*/ 39 w 107"/>
                  <a:gd name="T19" fmla="*/ 16 h 61"/>
                  <a:gd name="T20" fmla="*/ 20 w 107"/>
                  <a:gd name="T21" fmla="*/ 9 h 61"/>
                  <a:gd name="T22" fmla="*/ 0 w 107"/>
                  <a:gd name="T23" fmla="*/ 6 h 61"/>
                  <a:gd name="T24" fmla="*/ 2 w 10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61">
                    <a:moveTo>
                      <a:pt x="2" y="0"/>
                    </a:moveTo>
                    <a:lnTo>
                      <a:pt x="22" y="3"/>
                    </a:lnTo>
                    <a:lnTo>
                      <a:pt x="40" y="10"/>
                    </a:lnTo>
                    <a:lnTo>
                      <a:pt x="76" y="32"/>
                    </a:lnTo>
                    <a:lnTo>
                      <a:pt x="99" y="49"/>
                    </a:lnTo>
                    <a:lnTo>
                      <a:pt x="107" y="57"/>
                    </a:lnTo>
                    <a:lnTo>
                      <a:pt x="102" y="61"/>
                    </a:lnTo>
                    <a:lnTo>
                      <a:pt x="95" y="54"/>
                    </a:lnTo>
                    <a:lnTo>
                      <a:pt x="71" y="37"/>
                    </a:lnTo>
                    <a:lnTo>
                      <a:pt x="39" y="16"/>
                    </a:lnTo>
                    <a:lnTo>
                      <a:pt x="20"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8" name="Freeform 364"/>
              <p:cNvSpPr>
                <a:spLocks/>
              </p:cNvSpPr>
              <p:nvPr/>
            </p:nvSpPr>
            <p:spPr bwMode="auto">
              <a:xfrm>
                <a:off x="2474" y="1968"/>
                <a:ext cx="5" cy="3"/>
              </a:xfrm>
              <a:custGeom>
                <a:avLst/>
                <a:gdLst>
                  <a:gd name="T0" fmla="*/ 5 w 9"/>
                  <a:gd name="T1" fmla="*/ 1 h 6"/>
                  <a:gd name="T2" fmla="*/ 0 w 9"/>
                  <a:gd name="T3" fmla="*/ 4 h 6"/>
                  <a:gd name="T4" fmla="*/ 6 w 9"/>
                  <a:gd name="T5" fmla="*/ 6 h 6"/>
                  <a:gd name="T6" fmla="*/ 8 w 9"/>
                  <a:gd name="T7" fmla="*/ 0 h 6"/>
                  <a:gd name="T8" fmla="*/ 9 w 9"/>
                  <a:gd name="T9" fmla="*/ 6 h 6"/>
                  <a:gd name="T10" fmla="*/ 5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5" y="1"/>
                    </a:moveTo>
                    <a:lnTo>
                      <a:pt x="0" y="4"/>
                    </a:lnTo>
                    <a:lnTo>
                      <a:pt x="6" y="6"/>
                    </a:lnTo>
                    <a:lnTo>
                      <a:pt x="8" y="0"/>
                    </a:lnTo>
                    <a:lnTo>
                      <a:pt x="9" y="6"/>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49" name="Freeform 365"/>
              <p:cNvSpPr>
                <a:spLocks/>
              </p:cNvSpPr>
              <p:nvPr/>
            </p:nvSpPr>
            <p:spPr bwMode="auto">
              <a:xfrm>
                <a:off x="2489" y="1979"/>
                <a:ext cx="41" cy="20"/>
              </a:xfrm>
              <a:custGeom>
                <a:avLst/>
                <a:gdLst>
                  <a:gd name="T0" fmla="*/ 79 w 82"/>
                  <a:gd name="T1" fmla="*/ 38 h 38"/>
                  <a:gd name="T2" fmla="*/ 0 w 82"/>
                  <a:gd name="T3" fmla="*/ 4 h 38"/>
                  <a:gd name="T4" fmla="*/ 3 w 82"/>
                  <a:gd name="T5" fmla="*/ 0 h 38"/>
                  <a:gd name="T6" fmla="*/ 82 w 82"/>
                  <a:gd name="T7" fmla="*/ 34 h 38"/>
                  <a:gd name="T8" fmla="*/ 79 w 82"/>
                  <a:gd name="T9" fmla="*/ 38 h 38"/>
                </a:gdLst>
                <a:ahLst/>
                <a:cxnLst>
                  <a:cxn ang="0">
                    <a:pos x="T0" y="T1"/>
                  </a:cxn>
                  <a:cxn ang="0">
                    <a:pos x="T2" y="T3"/>
                  </a:cxn>
                  <a:cxn ang="0">
                    <a:pos x="T4" y="T5"/>
                  </a:cxn>
                  <a:cxn ang="0">
                    <a:pos x="T6" y="T7"/>
                  </a:cxn>
                  <a:cxn ang="0">
                    <a:pos x="T8" y="T9"/>
                  </a:cxn>
                </a:cxnLst>
                <a:rect l="0" t="0" r="r" b="b"/>
                <a:pathLst>
                  <a:path w="82" h="38">
                    <a:moveTo>
                      <a:pt x="79" y="38"/>
                    </a:moveTo>
                    <a:lnTo>
                      <a:pt x="0" y="4"/>
                    </a:lnTo>
                    <a:lnTo>
                      <a:pt x="3" y="0"/>
                    </a:lnTo>
                    <a:lnTo>
                      <a:pt x="82" y="34"/>
                    </a:lnTo>
                    <a:lnTo>
                      <a:pt x="7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0" name="Freeform 366"/>
              <p:cNvSpPr>
                <a:spLocks/>
              </p:cNvSpPr>
              <p:nvPr/>
            </p:nvSpPr>
            <p:spPr bwMode="auto">
              <a:xfrm>
                <a:off x="2528" y="1996"/>
                <a:ext cx="2" cy="3"/>
              </a:xfrm>
              <a:custGeom>
                <a:avLst/>
                <a:gdLst>
                  <a:gd name="T0" fmla="*/ 5 w 5"/>
                  <a:gd name="T1" fmla="*/ 0 h 4"/>
                  <a:gd name="T2" fmla="*/ 2 w 5"/>
                  <a:gd name="T3" fmla="*/ 4 h 4"/>
                  <a:gd name="T4" fmla="*/ 5 w 5"/>
                  <a:gd name="T5" fmla="*/ 0 h 4"/>
                  <a:gd name="T6" fmla="*/ 0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2" y="4"/>
                    </a:lnTo>
                    <a:lnTo>
                      <a:pt x="5"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1" name="Freeform 367"/>
              <p:cNvSpPr>
                <a:spLocks/>
              </p:cNvSpPr>
              <p:nvPr/>
            </p:nvSpPr>
            <p:spPr bwMode="auto">
              <a:xfrm>
                <a:off x="2430" y="1964"/>
                <a:ext cx="60" cy="18"/>
              </a:xfrm>
              <a:custGeom>
                <a:avLst/>
                <a:gdLst>
                  <a:gd name="T0" fmla="*/ 120 w 120"/>
                  <a:gd name="T1" fmla="*/ 35 h 35"/>
                  <a:gd name="T2" fmla="*/ 89 w 120"/>
                  <a:gd name="T3" fmla="*/ 28 h 35"/>
                  <a:gd name="T4" fmla="*/ 60 w 120"/>
                  <a:gd name="T5" fmla="*/ 24 h 35"/>
                  <a:gd name="T6" fmla="*/ 31 w 120"/>
                  <a:gd name="T7" fmla="*/ 18 h 35"/>
                  <a:gd name="T8" fmla="*/ 14 w 120"/>
                  <a:gd name="T9" fmla="*/ 12 h 35"/>
                  <a:gd name="T10" fmla="*/ 0 w 120"/>
                  <a:gd name="T11" fmla="*/ 4 h 35"/>
                  <a:gd name="T12" fmla="*/ 3 w 120"/>
                  <a:gd name="T13" fmla="*/ 0 h 35"/>
                  <a:gd name="T14" fmla="*/ 17 w 120"/>
                  <a:gd name="T15" fmla="*/ 8 h 35"/>
                  <a:gd name="T16" fmla="*/ 31 w 120"/>
                  <a:gd name="T17" fmla="*/ 14 h 35"/>
                  <a:gd name="T18" fmla="*/ 60 w 120"/>
                  <a:gd name="T19" fmla="*/ 20 h 35"/>
                  <a:gd name="T20" fmla="*/ 89 w 120"/>
                  <a:gd name="T21" fmla="*/ 23 h 35"/>
                  <a:gd name="T22" fmla="*/ 120 w 120"/>
                  <a:gd name="T23" fmla="*/ 31 h 35"/>
                  <a:gd name="T24" fmla="*/ 120 w 120"/>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35">
                    <a:moveTo>
                      <a:pt x="120" y="35"/>
                    </a:moveTo>
                    <a:lnTo>
                      <a:pt x="89" y="28"/>
                    </a:lnTo>
                    <a:lnTo>
                      <a:pt x="60" y="24"/>
                    </a:lnTo>
                    <a:lnTo>
                      <a:pt x="31" y="18"/>
                    </a:lnTo>
                    <a:lnTo>
                      <a:pt x="14" y="12"/>
                    </a:lnTo>
                    <a:lnTo>
                      <a:pt x="0" y="4"/>
                    </a:lnTo>
                    <a:lnTo>
                      <a:pt x="3" y="0"/>
                    </a:lnTo>
                    <a:lnTo>
                      <a:pt x="17" y="8"/>
                    </a:lnTo>
                    <a:lnTo>
                      <a:pt x="31" y="14"/>
                    </a:lnTo>
                    <a:lnTo>
                      <a:pt x="60" y="20"/>
                    </a:lnTo>
                    <a:lnTo>
                      <a:pt x="89" y="23"/>
                    </a:lnTo>
                    <a:lnTo>
                      <a:pt x="120" y="31"/>
                    </a:lnTo>
                    <a:lnTo>
                      <a:pt x="12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2" name="Freeform 368"/>
              <p:cNvSpPr>
                <a:spLocks/>
              </p:cNvSpPr>
              <p:nvPr/>
            </p:nvSpPr>
            <p:spPr bwMode="auto">
              <a:xfrm>
                <a:off x="2489" y="1979"/>
                <a:ext cx="2" cy="3"/>
              </a:xfrm>
              <a:custGeom>
                <a:avLst/>
                <a:gdLst>
                  <a:gd name="T0" fmla="*/ 3 w 3"/>
                  <a:gd name="T1" fmla="*/ 0 h 4"/>
                  <a:gd name="T2" fmla="*/ 1 w 3"/>
                  <a:gd name="T3" fmla="*/ 0 h 4"/>
                  <a:gd name="T4" fmla="*/ 1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1" y="0"/>
                    </a:lnTo>
                    <a:lnTo>
                      <a:pt x="1" y="4"/>
                    </a:lnTo>
                    <a:lnTo>
                      <a:pt x="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3" name="Freeform 369"/>
              <p:cNvSpPr>
                <a:spLocks/>
              </p:cNvSpPr>
              <p:nvPr/>
            </p:nvSpPr>
            <p:spPr bwMode="auto">
              <a:xfrm>
                <a:off x="2358" y="1930"/>
                <a:ext cx="73" cy="36"/>
              </a:xfrm>
              <a:custGeom>
                <a:avLst/>
                <a:gdLst>
                  <a:gd name="T0" fmla="*/ 142 w 147"/>
                  <a:gd name="T1" fmla="*/ 72 h 72"/>
                  <a:gd name="T2" fmla="*/ 105 w 147"/>
                  <a:gd name="T3" fmla="*/ 48 h 72"/>
                  <a:gd name="T4" fmla="*/ 74 w 147"/>
                  <a:gd name="T5" fmla="*/ 25 h 72"/>
                  <a:gd name="T6" fmla="*/ 59 w 147"/>
                  <a:gd name="T7" fmla="*/ 17 h 72"/>
                  <a:gd name="T8" fmla="*/ 40 w 147"/>
                  <a:gd name="T9" fmla="*/ 9 h 72"/>
                  <a:gd name="T10" fmla="*/ 23 w 147"/>
                  <a:gd name="T11" fmla="*/ 6 h 72"/>
                  <a:gd name="T12" fmla="*/ 0 w 147"/>
                  <a:gd name="T13" fmla="*/ 5 h 72"/>
                  <a:gd name="T14" fmla="*/ 0 w 147"/>
                  <a:gd name="T15" fmla="*/ 0 h 72"/>
                  <a:gd name="T16" fmla="*/ 23 w 147"/>
                  <a:gd name="T17" fmla="*/ 1 h 72"/>
                  <a:gd name="T18" fmla="*/ 43 w 147"/>
                  <a:gd name="T19" fmla="*/ 5 h 72"/>
                  <a:gd name="T20" fmla="*/ 62 w 147"/>
                  <a:gd name="T21" fmla="*/ 12 h 72"/>
                  <a:gd name="T22" fmla="*/ 79 w 147"/>
                  <a:gd name="T23" fmla="*/ 20 h 72"/>
                  <a:gd name="T24" fmla="*/ 110 w 147"/>
                  <a:gd name="T25" fmla="*/ 43 h 72"/>
                  <a:gd name="T26" fmla="*/ 147 w 147"/>
                  <a:gd name="T27" fmla="*/ 68 h 72"/>
                  <a:gd name="T28" fmla="*/ 142 w 147"/>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72">
                    <a:moveTo>
                      <a:pt x="142" y="72"/>
                    </a:moveTo>
                    <a:lnTo>
                      <a:pt x="105" y="48"/>
                    </a:lnTo>
                    <a:lnTo>
                      <a:pt x="74" y="25"/>
                    </a:lnTo>
                    <a:lnTo>
                      <a:pt x="59" y="17"/>
                    </a:lnTo>
                    <a:lnTo>
                      <a:pt x="40" y="9"/>
                    </a:lnTo>
                    <a:lnTo>
                      <a:pt x="23" y="6"/>
                    </a:lnTo>
                    <a:lnTo>
                      <a:pt x="0" y="5"/>
                    </a:lnTo>
                    <a:lnTo>
                      <a:pt x="0" y="0"/>
                    </a:lnTo>
                    <a:lnTo>
                      <a:pt x="23" y="1"/>
                    </a:lnTo>
                    <a:lnTo>
                      <a:pt x="43" y="5"/>
                    </a:lnTo>
                    <a:lnTo>
                      <a:pt x="62" y="12"/>
                    </a:lnTo>
                    <a:lnTo>
                      <a:pt x="79" y="20"/>
                    </a:lnTo>
                    <a:lnTo>
                      <a:pt x="110" y="43"/>
                    </a:lnTo>
                    <a:lnTo>
                      <a:pt x="147" y="68"/>
                    </a:lnTo>
                    <a:lnTo>
                      <a:pt x="14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4" name="Freeform 370"/>
              <p:cNvSpPr>
                <a:spLocks/>
              </p:cNvSpPr>
              <p:nvPr/>
            </p:nvSpPr>
            <p:spPr bwMode="auto">
              <a:xfrm>
                <a:off x="2429" y="1964"/>
                <a:ext cx="2" cy="2"/>
              </a:xfrm>
              <a:custGeom>
                <a:avLst/>
                <a:gdLst>
                  <a:gd name="T0" fmla="*/ 2 w 5"/>
                  <a:gd name="T1" fmla="*/ 4 h 4"/>
                  <a:gd name="T2" fmla="*/ 0 w 5"/>
                  <a:gd name="T3" fmla="*/ 4 h 4"/>
                  <a:gd name="T4" fmla="*/ 5 w 5"/>
                  <a:gd name="T5" fmla="*/ 0 h 4"/>
                  <a:gd name="T6" fmla="*/ 2 w 5"/>
                  <a:gd name="T7" fmla="*/ 4 h 4"/>
                </a:gdLst>
                <a:ahLst/>
                <a:cxnLst>
                  <a:cxn ang="0">
                    <a:pos x="T0" y="T1"/>
                  </a:cxn>
                  <a:cxn ang="0">
                    <a:pos x="T2" y="T3"/>
                  </a:cxn>
                  <a:cxn ang="0">
                    <a:pos x="T4" y="T5"/>
                  </a:cxn>
                  <a:cxn ang="0">
                    <a:pos x="T6" y="T7"/>
                  </a:cxn>
                </a:cxnLst>
                <a:rect l="0" t="0" r="r" b="b"/>
                <a:pathLst>
                  <a:path w="5" h="4">
                    <a:moveTo>
                      <a:pt x="2" y="4"/>
                    </a:moveTo>
                    <a:lnTo>
                      <a:pt x="0" y="4"/>
                    </a:lnTo>
                    <a:lnTo>
                      <a:pt x="5" y="0"/>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5" name="Freeform 371"/>
              <p:cNvSpPr>
                <a:spLocks/>
              </p:cNvSpPr>
              <p:nvPr/>
            </p:nvSpPr>
            <p:spPr bwMode="auto">
              <a:xfrm>
                <a:off x="2293" y="1930"/>
                <a:ext cx="65" cy="8"/>
              </a:xfrm>
              <a:custGeom>
                <a:avLst/>
                <a:gdLst>
                  <a:gd name="T0" fmla="*/ 130 w 130"/>
                  <a:gd name="T1" fmla="*/ 5 h 15"/>
                  <a:gd name="T2" fmla="*/ 65 w 130"/>
                  <a:gd name="T3" fmla="*/ 8 h 15"/>
                  <a:gd name="T4" fmla="*/ 0 w 130"/>
                  <a:gd name="T5" fmla="*/ 15 h 15"/>
                  <a:gd name="T6" fmla="*/ 0 w 130"/>
                  <a:gd name="T7" fmla="*/ 11 h 15"/>
                  <a:gd name="T8" fmla="*/ 65 w 130"/>
                  <a:gd name="T9" fmla="*/ 3 h 15"/>
                  <a:gd name="T10" fmla="*/ 130 w 130"/>
                  <a:gd name="T11" fmla="*/ 0 h 15"/>
                  <a:gd name="T12" fmla="*/ 130 w 130"/>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30" h="15">
                    <a:moveTo>
                      <a:pt x="130" y="5"/>
                    </a:moveTo>
                    <a:lnTo>
                      <a:pt x="65" y="8"/>
                    </a:lnTo>
                    <a:lnTo>
                      <a:pt x="0" y="15"/>
                    </a:lnTo>
                    <a:lnTo>
                      <a:pt x="0" y="11"/>
                    </a:lnTo>
                    <a:lnTo>
                      <a:pt x="65" y="3"/>
                    </a:lnTo>
                    <a:lnTo>
                      <a:pt x="130" y="0"/>
                    </a:lnTo>
                    <a:lnTo>
                      <a:pt x="1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6" name="Freeform 372"/>
              <p:cNvSpPr>
                <a:spLocks/>
              </p:cNvSpPr>
              <p:nvPr/>
            </p:nvSpPr>
            <p:spPr bwMode="auto">
              <a:xfrm>
                <a:off x="2358" y="1930"/>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7" name="Freeform 373"/>
              <p:cNvSpPr>
                <a:spLocks/>
              </p:cNvSpPr>
              <p:nvPr/>
            </p:nvSpPr>
            <p:spPr bwMode="auto">
              <a:xfrm>
                <a:off x="2291" y="1936"/>
                <a:ext cx="14" cy="41"/>
              </a:xfrm>
              <a:custGeom>
                <a:avLst/>
                <a:gdLst>
                  <a:gd name="T0" fmla="*/ 6 w 28"/>
                  <a:gd name="T1" fmla="*/ 0 h 82"/>
                  <a:gd name="T2" fmla="*/ 15 w 28"/>
                  <a:gd name="T3" fmla="*/ 19 h 82"/>
                  <a:gd name="T4" fmla="*/ 20 w 28"/>
                  <a:gd name="T5" fmla="*/ 39 h 82"/>
                  <a:gd name="T6" fmla="*/ 28 w 28"/>
                  <a:gd name="T7" fmla="*/ 80 h 82"/>
                  <a:gd name="T8" fmla="*/ 21 w 28"/>
                  <a:gd name="T9" fmla="*/ 82 h 82"/>
                  <a:gd name="T10" fmla="*/ 14 w 28"/>
                  <a:gd name="T11" fmla="*/ 40 h 82"/>
                  <a:gd name="T12" fmla="*/ 9 w 28"/>
                  <a:gd name="T13" fmla="*/ 20 h 82"/>
                  <a:gd name="T14" fmla="*/ 0 w 28"/>
                  <a:gd name="T15" fmla="*/ 2 h 82"/>
                  <a:gd name="T16" fmla="*/ 6 w 28"/>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2">
                    <a:moveTo>
                      <a:pt x="6" y="0"/>
                    </a:moveTo>
                    <a:lnTo>
                      <a:pt x="15" y="19"/>
                    </a:lnTo>
                    <a:lnTo>
                      <a:pt x="20" y="39"/>
                    </a:lnTo>
                    <a:lnTo>
                      <a:pt x="28" y="80"/>
                    </a:lnTo>
                    <a:lnTo>
                      <a:pt x="21" y="82"/>
                    </a:lnTo>
                    <a:lnTo>
                      <a:pt x="14" y="40"/>
                    </a:lnTo>
                    <a:lnTo>
                      <a:pt x="9" y="2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8" name="Freeform 374"/>
              <p:cNvSpPr>
                <a:spLocks/>
              </p:cNvSpPr>
              <p:nvPr/>
            </p:nvSpPr>
            <p:spPr bwMode="auto">
              <a:xfrm>
                <a:off x="2291" y="1935"/>
                <a:ext cx="3" cy="3"/>
              </a:xfrm>
              <a:custGeom>
                <a:avLst/>
                <a:gdLst>
                  <a:gd name="T0" fmla="*/ 5 w 8"/>
                  <a:gd name="T1" fmla="*/ 0 h 4"/>
                  <a:gd name="T2" fmla="*/ 0 w 8"/>
                  <a:gd name="T3" fmla="*/ 0 h 4"/>
                  <a:gd name="T4" fmla="*/ 2 w 8"/>
                  <a:gd name="T5" fmla="*/ 3 h 4"/>
                  <a:gd name="T6" fmla="*/ 8 w 8"/>
                  <a:gd name="T7" fmla="*/ 1 h 4"/>
                  <a:gd name="T8" fmla="*/ 5 w 8"/>
                  <a:gd name="T9" fmla="*/ 4 h 4"/>
                  <a:gd name="T10" fmla="*/ 5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5" y="0"/>
                    </a:moveTo>
                    <a:lnTo>
                      <a:pt x="0" y="0"/>
                    </a:lnTo>
                    <a:lnTo>
                      <a:pt x="2" y="3"/>
                    </a:lnTo>
                    <a:lnTo>
                      <a:pt x="8" y="1"/>
                    </a:lnTo>
                    <a:lnTo>
                      <a:pt x="5"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59" name="Freeform 375"/>
              <p:cNvSpPr>
                <a:spLocks/>
              </p:cNvSpPr>
              <p:nvPr/>
            </p:nvSpPr>
            <p:spPr bwMode="auto">
              <a:xfrm>
                <a:off x="2302" y="1976"/>
                <a:ext cx="21" cy="55"/>
              </a:xfrm>
              <a:custGeom>
                <a:avLst/>
                <a:gdLst>
                  <a:gd name="T0" fmla="*/ 7 w 42"/>
                  <a:gd name="T1" fmla="*/ 0 h 110"/>
                  <a:gd name="T2" fmla="*/ 14 w 42"/>
                  <a:gd name="T3" fmla="*/ 30 h 110"/>
                  <a:gd name="T4" fmla="*/ 25 w 42"/>
                  <a:gd name="T5" fmla="*/ 55 h 110"/>
                  <a:gd name="T6" fmla="*/ 34 w 42"/>
                  <a:gd name="T7" fmla="*/ 79 h 110"/>
                  <a:gd name="T8" fmla="*/ 42 w 42"/>
                  <a:gd name="T9" fmla="*/ 109 h 110"/>
                  <a:gd name="T10" fmla="*/ 36 w 42"/>
                  <a:gd name="T11" fmla="*/ 110 h 110"/>
                  <a:gd name="T12" fmla="*/ 28 w 42"/>
                  <a:gd name="T13" fmla="*/ 81 h 110"/>
                  <a:gd name="T14" fmla="*/ 19 w 42"/>
                  <a:gd name="T15" fmla="*/ 56 h 110"/>
                  <a:gd name="T16" fmla="*/ 8 w 42"/>
                  <a:gd name="T17" fmla="*/ 31 h 110"/>
                  <a:gd name="T18" fmla="*/ 0 w 42"/>
                  <a:gd name="T19" fmla="*/ 2 h 110"/>
                  <a:gd name="T20" fmla="*/ 7 w 4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10">
                    <a:moveTo>
                      <a:pt x="7" y="0"/>
                    </a:moveTo>
                    <a:lnTo>
                      <a:pt x="14" y="30"/>
                    </a:lnTo>
                    <a:lnTo>
                      <a:pt x="25" y="55"/>
                    </a:lnTo>
                    <a:lnTo>
                      <a:pt x="34" y="79"/>
                    </a:lnTo>
                    <a:lnTo>
                      <a:pt x="42" y="109"/>
                    </a:lnTo>
                    <a:lnTo>
                      <a:pt x="36" y="110"/>
                    </a:lnTo>
                    <a:lnTo>
                      <a:pt x="28" y="81"/>
                    </a:lnTo>
                    <a:lnTo>
                      <a:pt x="19" y="56"/>
                    </a:lnTo>
                    <a:lnTo>
                      <a:pt x="8" y="31"/>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0" name="Freeform 376"/>
              <p:cNvSpPr>
                <a:spLocks/>
              </p:cNvSpPr>
              <p:nvPr/>
            </p:nvSpPr>
            <p:spPr bwMode="auto">
              <a:xfrm>
                <a:off x="2302" y="1976"/>
                <a:ext cx="3" cy="1"/>
              </a:xfrm>
              <a:custGeom>
                <a:avLst/>
                <a:gdLst>
                  <a:gd name="T0" fmla="*/ 0 w 7"/>
                  <a:gd name="T1" fmla="*/ 2 h 2"/>
                  <a:gd name="T2" fmla="*/ 7 w 7"/>
                  <a:gd name="T3" fmla="*/ 0 h 2"/>
                  <a:gd name="T4" fmla="*/ 0 w 7"/>
                  <a:gd name="T5" fmla="*/ 2 h 2"/>
                </a:gdLst>
                <a:ahLst/>
                <a:cxnLst>
                  <a:cxn ang="0">
                    <a:pos x="T0" y="T1"/>
                  </a:cxn>
                  <a:cxn ang="0">
                    <a:pos x="T2" y="T3"/>
                  </a:cxn>
                  <a:cxn ang="0">
                    <a:pos x="T4" y="T5"/>
                  </a:cxn>
                </a:cxnLst>
                <a:rect l="0" t="0" r="r" b="b"/>
                <a:pathLst>
                  <a:path w="7" h="2">
                    <a:moveTo>
                      <a:pt x="0" y="2"/>
                    </a:move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1" name="Freeform 377"/>
              <p:cNvSpPr>
                <a:spLocks/>
              </p:cNvSpPr>
              <p:nvPr/>
            </p:nvSpPr>
            <p:spPr bwMode="auto">
              <a:xfrm>
                <a:off x="2320" y="2030"/>
                <a:ext cx="35" cy="49"/>
              </a:xfrm>
              <a:custGeom>
                <a:avLst/>
                <a:gdLst>
                  <a:gd name="T0" fmla="*/ 6 w 70"/>
                  <a:gd name="T1" fmla="*/ 0 h 97"/>
                  <a:gd name="T2" fmla="*/ 14 w 70"/>
                  <a:gd name="T3" fmla="*/ 32 h 97"/>
                  <a:gd name="T4" fmla="*/ 26 w 70"/>
                  <a:gd name="T5" fmla="*/ 63 h 97"/>
                  <a:gd name="T6" fmla="*/ 28 w 70"/>
                  <a:gd name="T7" fmla="*/ 67 h 97"/>
                  <a:gd name="T8" fmla="*/ 32 w 70"/>
                  <a:gd name="T9" fmla="*/ 74 h 97"/>
                  <a:gd name="T10" fmla="*/ 37 w 70"/>
                  <a:gd name="T11" fmla="*/ 78 h 97"/>
                  <a:gd name="T12" fmla="*/ 43 w 70"/>
                  <a:gd name="T13" fmla="*/ 83 h 97"/>
                  <a:gd name="T14" fmla="*/ 54 w 70"/>
                  <a:gd name="T15" fmla="*/ 88 h 97"/>
                  <a:gd name="T16" fmla="*/ 70 w 70"/>
                  <a:gd name="T17" fmla="*/ 91 h 97"/>
                  <a:gd name="T18" fmla="*/ 68 w 70"/>
                  <a:gd name="T19" fmla="*/ 97 h 97"/>
                  <a:gd name="T20" fmla="*/ 53 w 70"/>
                  <a:gd name="T21" fmla="*/ 94 h 97"/>
                  <a:gd name="T22" fmla="*/ 39 w 70"/>
                  <a:gd name="T23" fmla="*/ 88 h 97"/>
                  <a:gd name="T24" fmla="*/ 32 w 70"/>
                  <a:gd name="T25" fmla="*/ 83 h 97"/>
                  <a:gd name="T26" fmla="*/ 28 w 70"/>
                  <a:gd name="T27" fmla="*/ 78 h 97"/>
                  <a:gd name="T28" fmla="*/ 23 w 70"/>
                  <a:gd name="T29" fmla="*/ 72 h 97"/>
                  <a:gd name="T30" fmla="*/ 20 w 70"/>
                  <a:gd name="T31" fmla="*/ 64 h 97"/>
                  <a:gd name="T32" fmla="*/ 8 w 70"/>
                  <a:gd name="T33" fmla="*/ 33 h 97"/>
                  <a:gd name="T34" fmla="*/ 0 w 70"/>
                  <a:gd name="T35" fmla="*/ 1 h 97"/>
                  <a:gd name="T36" fmla="*/ 6 w 70"/>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97">
                    <a:moveTo>
                      <a:pt x="6" y="0"/>
                    </a:moveTo>
                    <a:lnTo>
                      <a:pt x="14" y="32"/>
                    </a:lnTo>
                    <a:lnTo>
                      <a:pt x="26" y="63"/>
                    </a:lnTo>
                    <a:lnTo>
                      <a:pt x="28" y="67"/>
                    </a:lnTo>
                    <a:lnTo>
                      <a:pt x="32" y="74"/>
                    </a:lnTo>
                    <a:lnTo>
                      <a:pt x="37" y="78"/>
                    </a:lnTo>
                    <a:lnTo>
                      <a:pt x="43" y="83"/>
                    </a:lnTo>
                    <a:lnTo>
                      <a:pt x="54" y="88"/>
                    </a:lnTo>
                    <a:lnTo>
                      <a:pt x="70" y="91"/>
                    </a:lnTo>
                    <a:lnTo>
                      <a:pt x="68" y="97"/>
                    </a:lnTo>
                    <a:lnTo>
                      <a:pt x="53" y="94"/>
                    </a:lnTo>
                    <a:lnTo>
                      <a:pt x="39" y="88"/>
                    </a:lnTo>
                    <a:lnTo>
                      <a:pt x="32" y="83"/>
                    </a:lnTo>
                    <a:lnTo>
                      <a:pt x="28" y="78"/>
                    </a:lnTo>
                    <a:lnTo>
                      <a:pt x="23" y="72"/>
                    </a:lnTo>
                    <a:lnTo>
                      <a:pt x="20" y="64"/>
                    </a:lnTo>
                    <a:lnTo>
                      <a:pt x="8" y="3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2" name="Freeform 378"/>
              <p:cNvSpPr>
                <a:spLocks/>
              </p:cNvSpPr>
              <p:nvPr/>
            </p:nvSpPr>
            <p:spPr bwMode="auto">
              <a:xfrm>
                <a:off x="2320" y="2030"/>
                <a:ext cx="3"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3" name="Freeform 379"/>
              <p:cNvSpPr>
                <a:spLocks/>
              </p:cNvSpPr>
              <p:nvPr/>
            </p:nvSpPr>
            <p:spPr bwMode="auto">
              <a:xfrm>
                <a:off x="2355" y="2075"/>
                <a:ext cx="52" cy="4"/>
              </a:xfrm>
              <a:custGeom>
                <a:avLst/>
                <a:gdLst>
                  <a:gd name="T0" fmla="*/ 0 w 103"/>
                  <a:gd name="T1" fmla="*/ 2 h 8"/>
                  <a:gd name="T2" fmla="*/ 52 w 103"/>
                  <a:gd name="T3" fmla="*/ 2 h 8"/>
                  <a:gd name="T4" fmla="*/ 103 w 103"/>
                  <a:gd name="T5" fmla="*/ 0 h 8"/>
                  <a:gd name="T6" fmla="*/ 103 w 103"/>
                  <a:gd name="T7" fmla="*/ 6 h 8"/>
                  <a:gd name="T8" fmla="*/ 52 w 103"/>
                  <a:gd name="T9" fmla="*/ 8 h 8"/>
                  <a:gd name="T10" fmla="*/ 0 w 103"/>
                  <a:gd name="T11" fmla="*/ 8 h 8"/>
                  <a:gd name="T12" fmla="*/ 0 w 103"/>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3" h="8">
                    <a:moveTo>
                      <a:pt x="0" y="2"/>
                    </a:moveTo>
                    <a:lnTo>
                      <a:pt x="52" y="2"/>
                    </a:lnTo>
                    <a:lnTo>
                      <a:pt x="103" y="0"/>
                    </a:lnTo>
                    <a:lnTo>
                      <a:pt x="103" y="6"/>
                    </a:lnTo>
                    <a:lnTo>
                      <a:pt x="52" y="8"/>
                    </a:lnTo>
                    <a:lnTo>
                      <a:pt x="0" y="8"/>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4" name="Freeform 380"/>
              <p:cNvSpPr>
                <a:spLocks/>
              </p:cNvSpPr>
              <p:nvPr/>
            </p:nvSpPr>
            <p:spPr bwMode="auto">
              <a:xfrm>
                <a:off x="2354" y="2076"/>
                <a:ext cx="1" cy="3"/>
              </a:xfrm>
              <a:custGeom>
                <a:avLst/>
                <a:gdLst>
                  <a:gd name="T0" fmla="*/ 0 w 2"/>
                  <a:gd name="T1" fmla="*/ 6 h 6"/>
                  <a:gd name="T2" fmla="*/ 2 w 2"/>
                  <a:gd name="T3" fmla="*/ 6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5" name="Freeform 381"/>
              <p:cNvSpPr>
                <a:spLocks/>
              </p:cNvSpPr>
              <p:nvPr/>
            </p:nvSpPr>
            <p:spPr bwMode="auto">
              <a:xfrm>
                <a:off x="2406" y="2075"/>
                <a:ext cx="39" cy="20"/>
              </a:xfrm>
              <a:custGeom>
                <a:avLst/>
                <a:gdLst>
                  <a:gd name="T0" fmla="*/ 1 w 79"/>
                  <a:gd name="T1" fmla="*/ 0 h 40"/>
                  <a:gd name="T2" fmla="*/ 15 w 79"/>
                  <a:gd name="T3" fmla="*/ 3 h 40"/>
                  <a:gd name="T4" fmla="*/ 28 w 79"/>
                  <a:gd name="T5" fmla="*/ 8 h 40"/>
                  <a:gd name="T6" fmla="*/ 52 w 79"/>
                  <a:gd name="T7" fmla="*/ 19 h 40"/>
                  <a:gd name="T8" fmla="*/ 72 w 79"/>
                  <a:gd name="T9" fmla="*/ 31 h 40"/>
                  <a:gd name="T10" fmla="*/ 79 w 79"/>
                  <a:gd name="T11" fmla="*/ 36 h 40"/>
                  <a:gd name="T12" fmla="*/ 74 w 79"/>
                  <a:gd name="T13" fmla="*/ 40 h 40"/>
                  <a:gd name="T14" fmla="*/ 68 w 79"/>
                  <a:gd name="T15" fmla="*/ 36 h 40"/>
                  <a:gd name="T16" fmla="*/ 51 w 79"/>
                  <a:gd name="T17" fmla="*/ 25 h 40"/>
                  <a:gd name="T18" fmla="*/ 26 w 79"/>
                  <a:gd name="T19" fmla="*/ 14 h 40"/>
                  <a:gd name="T20" fmla="*/ 14 w 79"/>
                  <a:gd name="T21" fmla="*/ 9 h 40"/>
                  <a:gd name="T22" fmla="*/ 0 w 79"/>
                  <a:gd name="T23" fmla="*/ 6 h 40"/>
                  <a:gd name="T24" fmla="*/ 1 w 79"/>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40">
                    <a:moveTo>
                      <a:pt x="1" y="0"/>
                    </a:moveTo>
                    <a:lnTo>
                      <a:pt x="15" y="3"/>
                    </a:lnTo>
                    <a:lnTo>
                      <a:pt x="28" y="8"/>
                    </a:lnTo>
                    <a:lnTo>
                      <a:pt x="52" y="19"/>
                    </a:lnTo>
                    <a:lnTo>
                      <a:pt x="72" y="31"/>
                    </a:lnTo>
                    <a:lnTo>
                      <a:pt x="79" y="36"/>
                    </a:lnTo>
                    <a:lnTo>
                      <a:pt x="74" y="40"/>
                    </a:lnTo>
                    <a:lnTo>
                      <a:pt x="68" y="36"/>
                    </a:lnTo>
                    <a:lnTo>
                      <a:pt x="51" y="25"/>
                    </a:lnTo>
                    <a:lnTo>
                      <a:pt x="26" y="14"/>
                    </a:lnTo>
                    <a:lnTo>
                      <a:pt x="14" y="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6" name="Freeform 382"/>
              <p:cNvSpPr>
                <a:spLocks/>
              </p:cNvSpPr>
              <p:nvPr/>
            </p:nvSpPr>
            <p:spPr bwMode="auto">
              <a:xfrm>
                <a:off x="2406" y="2075"/>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7" name="Freeform 383"/>
              <p:cNvSpPr>
                <a:spLocks/>
              </p:cNvSpPr>
              <p:nvPr/>
            </p:nvSpPr>
            <p:spPr bwMode="auto">
              <a:xfrm>
                <a:off x="2404" y="2082"/>
                <a:ext cx="41" cy="13"/>
              </a:xfrm>
              <a:custGeom>
                <a:avLst/>
                <a:gdLst>
                  <a:gd name="T0" fmla="*/ 82 w 82"/>
                  <a:gd name="T1" fmla="*/ 26 h 26"/>
                  <a:gd name="T2" fmla="*/ 59 w 82"/>
                  <a:gd name="T3" fmla="*/ 23 h 26"/>
                  <a:gd name="T4" fmla="*/ 39 w 82"/>
                  <a:gd name="T5" fmla="*/ 17 h 26"/>
                  <a:gd name="T6" fmla="*/ 20 w 82"/>
                  <a:gd name="T7" fmla="*/ 9 h 26"/>
                  <a:gd name="T8" fmla="*/ 0 w 82"/>
                  <a:gd name="T9" fmla="*/ 5 h 26"/>
                  <a:gd name="T10" fmla="*/ 0 w 82"/>
                  <a:gd name="T11" fmla="*/ 0 h 26"/>
                  <a:gd name="T12" fmla="*/ 23 w 82"/>
                  <a:gd name="T13" fmla="*/ 5 h 26"/>
                  <a:gd name="T14" fmla="*/ 42 w 82"/>
                  <a:gd name="T15" fmla="*/ 12 h 26"/>
                  <a:gd name="T16" fmla="*/ 59 w 82"/>
                  <a:gd name="T17" fmla="*/ 18 h 26"/>
                  <a:gd name="T18" fmla="*/ 82 w 82"/>
                  <a:gd name="T19" fmla="*/ 22 h 26"/>
                  <a:gd name="T20" fmla="*/ 82 w 82"/>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6">
                    <a:moveTo>
                      <a:pt x="82" y="26"/>
                    </a:moveTo>
                    <a:lnTo>
                      <a:pt x="59" y="23"/>
                    </a:lnTo>
                    <a:lnTo>
                      <a:pt x="39" y="17"/>
                    </a:lnTo>
                    <a:lnTo>
                      <a:pt x="20" y="9"/>
                    </a:lnTo>
                    <a:lnTo>
                      <a:pt x="0" y="5"/>
                    </a:lnTo>
                    <a:lnTo>
                      <a:pt x="0" y="0"/>
                    </a:lnTo>
                    <a:lnTo>
                      <a:pt x="23" y="5"/>
                    </a:lnTo>
                    <a:lnTo>
                      <a:pt x="42" y="12"/>
                    </a:lnTo>
                    <a:lnTo>
                      <a:pt x="59" y="18"/>
                    </a:lnTo>
                    <a:lnTo>
                      <a:pt x="82" y="22"/>
                    </a:lnTo>
                    <a:lnTo>
                      <a:pt x="8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8" name="Freeform 384"/>
              <p:cNvSpPr>
                <a:spLocks/>
              </p:cNvSpPr>
              <p:nvPr/>
            </p:nvSpPr>
            <p:spPr bwMode="auto">
              <a:xfrm>
                <a:off x="2443" y="2093"/>
                <a:ext cx="6" cy="3"/>
              </a:xfrm>
              <a:custGeom>
                <a:avLst/>
                <a:gdLst>
                  <a:gd name="T0" fmla="*/ 5 w 12"/>
                  <a:gd name="T1" fmla="*/ 0 h 6"/>
                  <a:gd name="T2" fmla="*/ 12 w 12"/>
                  <a:gd name="T3" fmla="*/ 6 h 6"/>
                  <a:gd name="T4" fmla="*/ 3 w 12"/>
                  <a:gd name="T5" fmla="*/ 4 h 6"/>
                  <a:gd name="T6" fmla="*/ 3 w 12"/>
                  <a:gd name="T7" fmla="*/ 0 h 6"/>
                  <a:gd name="T8" fmla="*/ 0 w 12"/>
                  <a:gd name="T9" fmla="*/ 4 h 6"/>
                  <a:gd name="T10" fmla="*/ 5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5" y="0"/>
                    </a:moveTo>
                    <a:lnTo>
                      <a:pt x="12" y="6"/>
                    </a:lnTo>
                    <a:lnTo>
                      <a:pt x="3" y="4"/>
                    </a:lnTo>
                    <a:lnTo>
                      <a:pt x="3"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69" name="Freeform 385"/>
              <p:cNvSpPr>
                <a:spLocks/>
              </p:cNvSpPr>
              <p:nvPr/>
            </p:nvSpPr>
            <p:spPr bwMode="auto">
              <a:xfrm>
                <a:off x="2349" y="2081"/>
                <a:ext cx="55" cy="3"/>
              </a:xfrm>
              <a:custGeom>
                <a:avLst/>
                <a:gdLst>
                  <a:gd name="T0" fmla="*/ 108 w 108"/>
                  <a:gd name="T1" fmla="*/ 7 h 7"/>
                  <a:gd name="T2" fmla="*/ 80 w 108"/>
                  <a:gd name="T3" fmla="*/ 5 h 7"/>
                  <a:gd name="T4" fmla="*/ 54 w 108"/>
                  <a:gd name="T5" fmla="*/ 5 h 7"/>
                  <a:gd name="T6" fmla="*/ 0 w 108"/>
                  <a:gd name="T7" fmla="*/ 7 h 7"/>
                  <a:gd name="T8" fmla="*/ 0 w 108"/>
                  <a:gd name="T9" fmla="*/ 2 h 7"/>
                  <a:gd name="T10" fmla="*/ 54 w 108"/>
                  <a:gd name="T11" fmla="*/ 0 h 7"/>
                  <a:gd name="T12" fmla="*/ 80 w 108"/>
                  <a:gd name="T13" fmla="*/ 0 h 7"/>
                  <a:gd name="T14" fmla="*/ 108 w 108"/>
                  <a:gd name="T15" fmla="*/ 2 h 7"/>
                  <a:gd name="T16" fmla="*/ 108 w 10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
                    <a:moveTo>
                      <a:pt x="108" y="7"/>
                    </a:moveTo>
                    <a:lnTo>
                      <a:pt x="80" y="5"/>
                    </a:lnTo>
                    <a:lnTo>
                      <a:pt x="54" y="5"/>
                    </a:lnTo>
                    <a:lnTo>
                      <a:pt x="0" y="7"/>
                    </a:lnTo>
                    <a:lnTo>
                      <a:pt x="0" y="2"/>
                    </a:lnTo>
                    <a:lnTo>
                      <a:pt x="54" y="0"/>
                    </a:lnTo>
                    <a:lnTo>
                      <a:pt x="80" y="0"/>
                    </a:lnTo>
                    <a:lnTo>
                      <a:pt x="108" y="2"/>
                    </a:lnTo>
                    <a:lnTo>
                      <a:pt x="10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0" name="Freeform 386"/>
              <p:cNvSpPr>
                <a:spLocks/>
              </p:cNvSpPr>
              <p:nvPr/>
            </p:nvSpPr>
            <p:spPr bwMode="auto">
              <a:xfrm>
                <a:off x="2404" y="2082"/>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1" name="Freeform 387"/>
              <p:cNvSpPr>
                <a:spLocks/>
              </p:cNvSpPr>
              <p:nvPr/>
            </p:nvSpPr>
            <p:spPr bwMode="auto">
              <a:xfrm>
                <a:off x="2348" y="2082"/>
                <a:ext cx="91" cy="57"/>
              </a:xfrm>
              <a:custGeom>
                <a:avLst/>
                <a:gdLst>
                  <a:gd name="T0" fmla="*/ 4 w 182"/>
                  <a:gd name="T1" fmla="*/ 0 h 114"/>
                  <a:gd name="T2" fmla="*/ 26 w 182"/>
                  <a:gd name="T3" fmla="*/ 20 h 114"/>
                  <a:gd name="T4" fmla="*/ 46 w 182"/>
                  <a:gd name="T5" fmla="*/ 37 h 114"/>
                  <a:gd name="T6" fmla="*/ 86 w 182"/>
                  <a:gd name="T7" fmla="*/ 62 h 114"/>
                  <a:gd name="T8" fmla="*/ 182 w 182"/>
                  <a:gd name="T9" fmla="*/ 108 h 114"/>
                  <a:gd name="T10" fmla="*/ 181 w 182"/>
                  <a:gd name="T11" fmla="*/ 114 h 114"/>
                  <a:gd name="T12" fmla="*/ 85 w 182"/>
                  <a:gd name="T13" fmla="*/ 68 h 114"/>
                  <a:gd name="T14" fmla="*/ 41 w 182"/>
                  <a:gd name="T15" fmla="*/ 42 h 114"/>
                  <a:gd name="T16" fmla="*/ 21 w 182"/>
                  <a:gd name="T17" fmla="*/ 25 h 114"/>
                  <a:gd name="T18" fmla="*/ 0 w 182"/>
                  <a:gd name="T19" fmla="*/ 5 h 114"/>
                  <a:gd name="T20" fmla="*/ 4 w 182"/>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4">
                    <a:moveTo>
                      <a:pt x="4" y="0"/>
                    </a:moveTo>
                    <a:lnTo>
                      <a:pt x="26" y="20"/>
                    </a:lnTo>
                    <a:lnTo>
                      <a:pt x="46" y="37"/>
                    </a:lnTo>
                    <a:lnTo>
                      <a:pt x="86" y="62"/>
                    </a:lnTo>
                    <a:lnTo>
                      <a:pt x="182" y="108"/>
                    </a:lnTo>
                    <a:lnTo>
                      <a:pt x="181" y="114"/>
                    </a:lnTo>
                    <a:lnTo>
                      <a:pt x="85" y="68"/>
                    </a:lnTo>
                    <a:lnTo>
                      <a:pt x="41" y="42"/>
                    </a:lnTo>
                    <a:lnTo>
                      <a:pt x="21"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2" name="Freeform 388"/>
              <p:cNvSpPr>
                <a:spLocks/>
              </p:cNvSpPr>
              <p:nvPr/>
            </p:nvSpPr>
            <p:spPr bwMode="auto">
              <a:xfrm>
                <a:off x="2346" y="2082"/>
                <a:ext cx="4" cy="2"/>
              </a:xfrm>
              <a:custGeom>
                <a:avLst/>
                <a:gdLst>
                  <a:gd name="T0" fmla="*/ 8 w 9"/>
                  <a:gd name="T1" fmla="*/ 0 h 5"/>
                  <a:gd name="T2" fmla="*/ 0 w 9"/>
                  <a:gd name="T3" fmla="*/ 0 h 5"/>
                  <a:gd name="T4" fmla="*/ 5 w 9"/>
                  <a:gd name="T5" fmla="*/ 5 h 5"/>
                  <a:gd name="T6" fmla="*/ 9 w 9"/>
                  <a:gd name="T7" fmla="*/ 0 h 5"/>
                  <a:gd name="T8" fmla="*/ 8 w 9"/>
                  <a:gd name="T9" fmla="*/ 5 h 5"/>
                  <a:gd name="T10" fmla="*/ 8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8" y="0"/>
                    </a:moveTo>
                    <a:lnTo>
                      <a:pt x="0" y="0"/>
                    </a:lnTo>
                    <a:lnTo>
                      <a:pt x="5" y="5"/>
                    </a:lnTo>
                    <a:lnTo>
                      <a:pt x="9" y="0"/>
                    </a:lnTo>
                    <a:lnTo>
                      <a:pt x="8"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3" name="Freeform 389"/>
              <p:cNvSpPr>
                <a:spLocks/>
              </p:cNvSpPr>
              <p:nvPr/>
            </p:nvSpPr>
            <p:spPr bwMode="auto">
              <a:xfrm>
                <a:off x="2438" y="2137"/>
                <a:ext cx="55" cy="43"/>
              </a:xfrm>
              <a:custGeom>
                <a:avLst/>
                <a:gdLst>
                  <a:gd name="T0" fmla="*/ 5 w 110"/>
                  <a:gd name="T1" fmla="*/ 0 h 86"/>
                  <a:gd name="T2" fmla="*/ 23 w 110"/>
                  <a:gd name="T3" fmla="*/ 10 h 86"/>
                  <a:gd name="T4" fmla="*/ 44 w 110"/>
                  <a:gd name="T5" fmla="*/ 26 h 86"/>
                  <a:gd name="T6" fmla="*/ 85 w 110"/>
                  <a:gd name="T7" fmla="*/ 58 h 86"/>
                  <a:gd name="T8" fmla="*/ 110 w 110"/>
                  <a:gd name="T9" fmla="*/ 81 h 86"/>
                  <a:gd name="T10" fmla="*/ 95 w 110"/>
                  <a:gd name="T11" fmla="*/ 78 h 86"/>
                  <a:gd name="T12" fmla="*/ 99 w 110"/>
                  <a:gd name="T13" fmla="*/ 74 h 86"/>
                  <a:gd name="T14" fmla="*/ 105 w 110"/>
                  <a:gd name="T15" fmla="*/ 86 h 86"/>
                  <a:gd name="T16" fmla="*/ 81 w 110"/>
                  <a:gd name="T17" fmla="*/ 63 h 86"/>
                  <a:gd name="T18" fmla="*/ 39 w 110"/>
                  <a:gd name="T19" fmla="*/ 30 h 86"/>
                  <a:gd name="T20" fmla="*/ 19 w 110"/>
                  <a:gd name="T21" fmla="*/ 15 h 86"/>
                  <a:gd name="T22" fmla="*/ 0 w 110"/>
                  <a:gd name="T23" fmla="*/ 4 h 86"/>
                  <a:gd name="T24" fmla="*/ 5 w 110"/>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86">
                    <a:moveTo>
                      <a:pt x="5" y="0"/>
                    </a:moveTo>
                    <a:lnTo>
                      <a:pt x="23" y="10"/>
                    </a:lnTo>
                    <a:lnTo>
                      <a:pt x="44" y="26"/>
                    </a:lnTo>
                    <a:lnTo>
                      <a:pt x="85" y="58"/>
                    </a:lnTo>
                    <a:lnTo>
                      <a:pt x="110" y="81"/>
                    </a:lnTo>
                    <a:lnTo>
                      <a:pt x="95" y="78"/>
                    </a:lnTo>
                    <a:lnTo>
                      <a:pt x="99" y="74"/>
                    </a:lnTo>
                    <a:lnTo>
                      <a:pt x="105" y="86"/>
                    </a:lnTo>
                    <a:lnTo>
                      <a:pt x="81" y="63"/>
                    </a:lnTo>
                    <a:lnTo>
                      <a:pt x="39" y="30"/>
                    </a:lnTo>
                    <a:lnTo>
                      <a:pt x="19" y="1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4" name="Freeform 390"/>
              <p:cNvSpPr>
                <a:spLocks/>
              </p:cNvSpPr>
              <p:nvPr/>
            </p:nvSpPr>
            <p:spPr bwMode="auto">
              <a:xfrm>
                <a:off x="2438" y="2136"/>
                <a:ext cx="2" cy="3"/>
              </a:xfrm>
              <a:custGeom>
                <a:avLst/>
                <a:gdLst>
                  <a:gd name="T0" fmla="*/ 3 w 5"/>
                  <a:gd name="T1" fmla="*/ 0 h 6"/>
                  <a:gd name="T2" fmla="*/ 5 w 5"/>
                  <a:gd name="T3" fmla="*/ 2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2"/>
                    </a:lnTo>
                    <a:lnTo>
                      <a:pt x="0" y="6"/>
                    </a:lnTo>
                    <a:lnTo>
                      <a:pt x="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5" name="Freeform 391"/>
              <p:cNvSpPr>
                <a:spLocks/>
              </p:cNvSpPr>
              <p:nvPr/>
            </p:nvSpPr>
            <p:spPr bwMode="auto">
              <a:xfrm>
                <a:off x="2460" y="2156"/>
                <a:ext cx="27" cy="20"/>
              </a:xfrm>
              <a:custGeom>
                <a:avLst/>
                <a:gdLst>
                  <a:gd name="T0" fmla="*/ 50 w 54"/>
                  <a:gd name="T1" fmla="*/ 40 h 40"/>
                  <a:gd name="T2" fmla="*/ 26 w 54"/>
                  <a:gd name="T3" fmla="*/ 22 h 40"/>
                  <a:gd name="T4" fmla="*/ 0 w 54"/>
                  <a:gd name="T5" fmla="*/ 5 h 40"/>
                  <a:gd name="T6" fmla="*/ 5 w 54"/>
                  <a:gd name="T7" fmla="*/ 0 h 40"/>
                  <a:gd name="T8" fmla="*/ 31 w 54"/>
                  <a:gd name="T9" fmla="*/ 17 h 40"/>
                  <a:gd name="T10" fmla="*/ 54 w 54"/>
                  <a:gd name="T11" fmla="*/ 36 h 40"/>
                  <a:gd name="T12" fmla="*/ 50 w 5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54" h="40">
                    <a:moveTo>
                      <a:pt x="50" y="40"/>
                    </a:moveTo>
                    <a:lnTo>
                      <a:pt x="26" y="22"/>
                    </a:lnTo>
                    <a:lnTo>
                      <a:pt x="0" y="5"/>
                    </a:lnTo>
                    <a:lnTo>
                      <a:pt x="5" y="0"/>
                    </a:lnTo>
                    <a:lnTo>
                      <a:pt x="31" y="17"/>
                    </a:lnTo>
                    <a:lnTo>
                      <a:pt x="54" y="36"/>
                    </a:lnTo>
                    <a:lnTo>
                      <a:pt x="5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6" name="Freeform 392"/>
              <p:cNvSpPr>
                <a:spLocks/>
              </p:cNvSpPr>
              <p:nvPr/>
            </p:nvSpPr>
            <p:spPr bwMode="auto">
              <a:xfrm>
                <a:off x="2485" y="2174"/>
                <a:ext cx="2" cy="2"/>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7" name="Freeform 393"/>
              <p:cNvSpPr>
                <a:spLocks/>
              </p:cNvSpPr>
              <p:nvPr/>
            </p:nvSpPr>
            <p:spPr bwMode="auto">
              <a:xfrm>
                <a:off x="2387" y="2118"/>
                <a:ext cx="75" cy="40"/>
              </a:xfrm>
              <a:custGeom>
                <a:avLst/>
                <a:gdLst>
                  <a:gd name="T0" fmla="*/ 149 w 152"/>
                  <a:gd name="T1" fmla="*/ 81 h 81"/>
                  <a:gd name="T2" fmla="*/ 74 w 152"/>
                  <a:gd name="T3" fmla="*/ 44 h 81"/>
                  <a:gd name="T4" fmla="*/ 0 w 152"/>
                  <a:gd name="T5" fmla="*/ 5 h 81"/>
                  <a:gd name="T6" fmla="*/ 3 w 152"/>
                  <a:gd name="T7" fmla="*/ 0 h 81"/>
                  <a:gd name="T8" fmla="*/ 77 w 152"/>
                  <a:gd name="T9" fmla="*/ 39 h 81"/>
                  <a:gd name="T10" fmla="*/ 152 w 152"/>
                  <a:gd name="T11" fmla="*/ 76 h 81"/>
                  <a:gd name="T12" fmla="*/ 149 w 152"/>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152" h="81">
                    <a:moveTo>
                      <a:pt x="149" y="81"/>
                    </a:moveTo>
                    <a:lnTo>
                      <a:pt x="74" y="44"/>
                    </a:lnTo>
                    <a:lnTo>
                      <a:pt x="0" y="5"/>
                    </a:lnTo>
                    <a:lnTo>
                      <a:pt x="3" y="0"/>
                    </a:lnTo>
                    <a:lnTo>
                      <a:pt x="77" y="39"/>
                    </a:lnTo>
                    <a:lnTo>
                      <a:pt x="152" y="76"/>
                    </a:lnTo>
                    <a:lnTo>
                      <a:pt x="149"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8" name="Freeform 394"/>
              <p:cNvSpPr>
                <a:spLocks/>
              </p:cNvSpPr>
              <p:nvPr/>
            </p:nvSpPr>
            <p:spPr bwMode="auto">
              <a:xfrm>
                <a:off x="2460" y="2156"/>
                <a:ext cx="2" cy="2"/>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79" name="Freeform 395"/>
              <p:cNvSpPr>
                <a:spLocks/>
              </p:cNvSpPr>
              <p:nvPr/>
            </p:nvSpPr>
            <p:spPr bwMode="auto">
              <a:xfrm>
                <a:off x="2313" y="2043"/>
                <a:ext cx="75" cy="78"/>
              </a:xfrm>
              <a:custGeom>
                <a:avLst/>
                <a:gdLst>
                  <a:gd name="T0" fmla="*/ 147 w 150"/>
                  <a:gd name="T1" fmla="*/ 156 h 156"/>
                  <a:gd name="T2" fmla="*/ 94 w 150"/>
                  <a:gd name="T3" fmla="*/ 127 h 156"/>
                  <a:gd name="T4" fmla="*/ 51 w 150"/>
                  <a:gd name="T5" fmla="*/ 96 h 156"/>
                  <a:gd name="T6" fmla="*/ 43 w 150"/>
                  <a:gd name="T7" fmla="*/ 87 h 156"/>
                  <a:gd name="T8" fmla="*/ 34 w 150"/>
                  <a:gd name="T9" fmla="*/ 77 h 156"/>
                  <a:gd name="T10" fmla="*/ 19 w 150"/>
                  <a:gd name="T11" fmla="*/ 57 h 156"/>
                  <a:gd name="T12" fmla="*/ 8 w 150"/>
                  <a:gd name="T13" fmla="*/ 31 h 156"/>
                  <a:gd name="T14" fmla="*/ 0 w 150"/>
                  <a:gd name="T15" fmla="*/ 3 h 156"/>
                  <a:gd name="T16" fmla="*/ 5 w 150"/>
                  <a:gd name="T17" fmla="*/ 0 h 156"/>
                  <a:gd name="T18" fmla="*/ 12 w 150"/>
                  <a:gd name="T19" fmla="*/ 28 h 156"/>
                  <a:gd name="T20" fmla="*/ 23 w 150"/>
                  <a:gd name="T21" fmla="*/ 53 h 156"/>
                  <a:gd name="T22" fmla="*/ 39 w 150"/>
                  <a:gd name="T23" fmla="*/ 73 h 156"/>
                  <a:gd name="T24" fmla="*/ 46 w 150"/>
                  <a:gd name="T25" fmla="*/ 82 h 156"/>
                  <a:gd name="T26" fmla="*/ 56 w 150"/>
                  <a:gd name="T27" fmla="*/ 91 h 156"/>
                  <a:gd name="T28" fmla="*/ 99 w 150"/>
                  <a:gd name="T29" fmla="*/ 122 h 156"/>
                  <a:gd name="T30" fmla="*/ 150 w 150"/>
                  <a:gd name="T31" fmla="*/ 151 h 156"/>
                  <a:gd name="T32" fmla="*/ 147 w 150"/>
                  <a:gd name="T3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 h="156">
                    <a:moveTo>
                      <a:pt x="147" y="156"/>
                    </a:moveTo>
                    <a:lnTo>
                      <a:pt x="94" y="127"/>
                    </a:lnTo>
                    <a:lnTo>
                      <a:pt x="51" y="96"/>
                    </a:lnTo>
                    <a:lnTo>
                      <a:pt x="43" y="87"/>
                    </a:lnTo>
                    <a:lnTo>
                      <a:pt x="34" y="77"/>
                    </a:lnTo>
                    <a:lnTo>
                      <a:pt x="19" y="57"/>
                    </a:lnTo>
                    <a:lnTo>
                      <a:pt x="8" y="31"/>
                    </a:lnTo>
                    <a:lnTo>
                      <a:pt x="0" y="3"/>
                    </a:lnTo>
                    <a:lnTo>
                      <a:pt x="5" y="0"/>
                    </a:lnTo>
                    <a:lnTo>
                      <a:pt x="12" y="28"/>
                    </a:lnTo>
                    <a:lnTo>
                      <a:pt x="23" y="53"/>
                    </a:lnTo>
                    <a:lnTo>
                      <a:pt x="39" y="73"/>
                    </a:lnTo>
                    <a:lnTo>
                      <a:pt x="46" y="82"/>
                    </a:lnTo>
                    <a:lnTo>
                      <a:pt x="56" y="91"/>
                    </a:lnTo>
                    <a:lnTo>
                      <a:pt x="99" y="122"/>
                    </a:lnTo>
                    <a:lnTo>
                      <a:pt x="150" y="151"/>
                    </a:lnTo>
                    <a:lnTo>
                      <a:pt x="147" y="1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0" name="Freeform 396"/>
              <p:cNvSpPr>
                <a:spLocks/>
              </p:cNvSpPr>
              <p:nvPr/>
            </p:nvSpPr>
            <p:spPr bwMode="auto">
              <a:xfrm>
                <a:off x="2387" y="2118"/>
                <a:ext cx="1"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1" name="Freeform 397"/>
              <p:cNvSpPr>
                <a:spLocks/>
              </p:cNvSpPr>
              <p:nvPr/>
            </p:nvSpPr>
            <p:spPr bwMode="auto">
              <a:xfrm>
                <a:off x="2295" y="1986"/>
                <a:ext cx="20" cy="57"/>
              </a:xfrm>
              <a:custGeom>
                <a:avLst/>
                <a:gdLst>
                  <a:gd name="T0" fmla="*/ 36 w 41"/>
                  <a:gd name="T1" fmla="*/ 114 h 114"/>
                  <a:gd name="T2" fmla="*/ 22 w 41"/>
                  <a:gd name="T3" fmla="*/ 58 h 114"/>
                  <a:gd name="T4" fmla="*/ 0 w 41"/>
                  <a:gd name="T5" fmla="*/ 3 h 114"/>
                  <a:gd name="T6" fmla="*/ 5 w 41"/>
                  <a:gd name="T7" fmla="*/ 0 h 114"/>
                  <a:gd name="T8" fmla="*/ 27 w 41"/>
                  <a:gd name="T9" fmla="*/ 55 h 114"/>
                  <a:gd name="T10" fmla="*/ 41 w 41"/>
                  <a:gd name="T11" fmla="*/ 114 h 114"/>
                  <a:gd name="T12" fmla="*/ 36 w 41"/>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41" h="114">
                    <a:moveTo>
                      <a:pt x="36" y="114"/>
                    </a:moveTo>
                    <a:lnTo>
                      <a:pt x="22" y="58"/>
                    </a:lnTo>
                    <a:lnTo>
                      <a:pt x="0" y="3"/>
                    </a:lnTo>
                    <a:lnTo>
                      <a:pt x="5" y="0"/>
                    </a:lnTo>
                    <a:lnTo>
                      <a:pt x="27" y="55"/>
                    </a:lnTo>
                    <a:lnTo>
                      <a:pt x="41" y="114"/>
                    </a:lnTo>
                    <a:lnTo>
                      <a:pt x="36"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2" name="Freeform 398"/>
              <p:cNvSpPr>
                <a:spLocks/>
              </p:cNvSpPr>
              <p:nvPr/>
            </p:nvSpPr>
            <p:spPr bwMode="auto">
              <a:xfrm>
                <a:off x="2313" y="2043"/>
                <a:ext cx="2" cy="1"/>
              </a:xfrm>
              <a:custGeom>
                <a:avLst/>
                <a:gdLst>
                  <a:gd name="T0" fmla="*/ 0 w 5"/>
                  <a:gd name="T1" fmla="*/ 3 h 3"/>
                  <a:gd name="T2" fmla="*/ 0 w 5"/>
                  <a:gd name="T3" fmla="*/ 2 h 3"/>
                  <a:gd name="T4" fmla="*/ 5 w 5"/>
                  <a:gd name="T5" fmla="*/ 2 h 3"/>
                  <a:gd name="T6" fmla="*/ 5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2"/>
                    </a:lnTo>
                    <a:lnTo>
                      <a:pt x="5" y="2"/>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3" name="Freeform 399"/>
              <p:cNvSpPr>
                <a:spLocks/>
              </p:cNvSpPr>
              <p:nvPr/>
            </p:nvSpPr>
            <p:spPr bwMode="auto">
              <a:xfrm>
                <a:off x="2282" y="1947"/>
                <a:ext cx="16" cy="41"/>
              </a:xfrm>
              <a:custGeom>
                <a:avLst/>
                <a:gdLst>
                  <a:gd name="T0" fmla="*/ 26 w 31"/>
                  <a:gd name="T1" fmla="*/ 82 h 82"/>
                  <a:gd name="T2" fmla="*/ 14 w 31"/>
                  <a:gd name="T3" fmla="*/ 42 h 82"/>
                  <a:gd name="T4" fmla="*/ 8 w 31"/>
                  <a:gd name="T5" fmla="*/ 23 h 82"/>
                  <a:gd name="T6" fmla="*/ 0 w 31"/>
                  <a:gd name="T7" fmla="*/ 3 h 82"/>
                  <a:gd name="T8" fmla="*/ 5 w 31"/>
                  <a:gd name="T9" fmla="*/ 0 h 82"/>
                  <a:gd name="T10" fmla="*/ 12 w 31"/>
                  <a:gd name="T11" fmla="*/ 20 h 82"/>
                  <a:gd name="T12" fmla="*/ 19 w 31"/>
                  <a:gd name="T13" fmla="*/ 38 h 82"/>
                  <a:gd name="T14" fmla="*/ 31 w 31"/>
                  <a:gd name="T15" fmla="*/ 79 h 82"/>
                  <a:gd name="T16" fmla="*/ 26 w 31"/>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2">
                    <a:moveTo>
                      <a:pt x="26" y="82"/>
                    </a:moveTo>
                    <a:lnTo>
                      <a:pt x="14" y="42"/>
                    </a:lnTo>
                    <a:lnTo>
                      <a:pt x="8" y="23"/>
                    </a:lnTo>
                    <a:lnTo>
                      <a:pt x="0" y="3"/>
                    </a:lnTo>
                    <a:lnTo>
                      <a:pt x="5" y="0"/>
                    </a:lnTo>
                    <a:lnTo>
                      <a:pt x="12" y="20"/>
                    </a:lnTo>
                    <a:lnTo>
                      <a:pt x="19" y="38"/>
                    </a:lnTo>
                    <a:lnTo>
                      <a:pt x="31" y="79"/>
                    </a:lnTo>
                    <a:lnTo>
                      <a:pt x="2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4" name="Freeform 400"/>
              <p:cNvSpPr>
                <a:spLocks/>
              </p:cNvSpPr>
              <p:nvPr/>
            </p:nvSpPr>
            <p:spPr bwMode="auto">
              <a:xfrm>
                <a:off x="2295" y="1986"/>
                <a:ext cx="3"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5" name="Freeform 401"/>
              <p:cNvSpPr>
                <a:spLocks/>
              </p:cNvSpPr>
              <p:nvPr/>
            </p:nvSpPr>
            <p:spPr bwMode="auto">
              <a:xfrm>
                <a:off x="2239" y="1900"/>
                <a:ext cx="45" cy="49"/>
              </a:xfrm>
              <a:custGeom>
                <a:avLst/>
                <a:gdLst>
                  <a:gd name="T0" fmla="*/ 85 w 90"/>
                  <a:gd name="T1" fmla="*/ 98 h 98"/>
                  <a:gd name="T2" fmla="*/ 67 w 90"/>
                  <a:gd name="T3" fmla="*/ 71 h 98"/>
                  <a:gd name="T4" fmla="*/ 46 w 90"/>
                  <a:gd name="T5" fmla="*/ 49 h 98"/>
                  <a:gd name="T6" fmla="*/ 23 w 90"/>
                  <a:gd name="T7" fmla="*/ 29 h 98"/>
                  <a:gd name="T8" fmla="*/ 0 w 90"/>
                  <a:gd name="T9" fmla="*/ 4 h 98"/>
                  <a:gd name="T10" fmla="*/ 3 w 90"/>
                  <a:gd name="T11" fmla="*/ 0 h 98"/>
                  <a:gd name="T12" fmla="*/ 26 w 90"/>
                  <a:gd name="T13" fmla="*/ 24 h 98"/>
                  <a:gd name="T14" fmla="*/ 49 w 90"/>
                  <a:gd name="T15" fmla="*/ 44 h 98"/>
                  <a:gd name="T16" fmla="*/ 71 w 90"/>
                  <a:gd name="T17" fmla="*/ 66 h 98"/>
                  <a:gd name="T18" fmla="*/ 90 w 90"/>
                  <a:gd name="T19" fmla="*/ 94 h 98"/>
                  <a:gd name="T20" fmla="*/ 85 w 90"/>
                  <a:gd name="T2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98">
                    <a:moveTo>
                      <a:pt x="85" y="98"/>
                    </a:moveTo>
                    <a:lnTo>
                      <a:pt x="67" y="71"/>
                    </a:lnTo>
                    <a:lnTo>
                      <a:pt x="46" y="49"/>
                    </a:lnTo>
                    <a:lnTo>
                      <a:pt x="23" y="29"/>
                    </a:lnTo>
                    <a:lnTo>
                      <a:pt x="0" y="4"/>
                    </a:lnTo>
                    <a:lnTo>
                      <a:pt x="3" y="0"/>
                    </a:lnTo>
                    <a:lnTo>
                      <a:pt x="26" y="24"/>
                    </a:lnTo>
                    <a:lnTo>
                      <a:pt x="49" y="44"/>
                    </a:lnTo>
                    <a:lnTo>
                      <a:pt x="71" y="66"/>
                    </a:lnTo>
                    <a:lnTo>
                      <a:pt x="90" y="94"/>
                    </a:lnTo>
                    <a:lnTo>
                      <a:pt x="85"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6" name="Freeform 402"/>
              <p:cNvSpPr>
                <a:spLocks/>
              </p:cNvSpPr>
              <p:nvPr/>
            </p:nvSpPr>
            <p:spPr bwMode="auto">
              <a:xfrm>
                <a:off x="2282" y="1947"/>
                <a:ext cx="2" cy="2"/>
              </a:xfrm>
              <a:custGeom>
                <a:avLst/>
                <a:gdLst>
                  <a:gd name="T0" fmla="*/ 5 w 5"/>
                  <a:gd name="T1" fmla="*/ 0 h 4"/>
                  <a:gd name="T2" fmla="*/ 0 w 5"/>
                  <a:gd name="T3" fmla="*/ 4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7" name="Freeform 403"/>
              <p:cNvSpPr>
                <a:spLocks/>
              </p:cNvSpPr>
              <p:nvPr/>
            </p:nvSpPr>
            <p:spPr bwMode="auto">
              <a:xfrm>
                <a:off x="2210" y="1857"/>
                <a:ext cx="31" cy="45"/>
              </a:xfrm>
              <a:custGeom>
                <a:avLst/>
                <a:gdLst>
                  <a:gd name="T0" fmla="*/ 57 w 62"/>
                  <a:gd name="T1" fmla="*/ 91 h 91"/>
                  <a:gd name="T2" fmla="*/ 40 w 62"/>
                  <a:gd name="T3" fmla="*/ 70 h 91"/>
                  <a:gd name="T4" fmla="*/ 28 w 62"/>
                  <a:gd name="T5" fmla="*/ 50 h 91"/>
                  <a:gd name="T6" fmla="*/ 0 w 62"/>
                  <a:gd name="T7" fmla="*/ 5 h 91"/>
                  <a:gd name="T8" fmla="*/ 5 w 62"/>
                  <a:gd name="T9" fmla="*/ 0 h 91"/>
                  <a:gd name="T10" fmla="*/ 33 w 62"/>
                  <a:gd name="T11" fmla="*/ 45 h 91"/>
                  <a:gd name="T12" fmla="*/ 45 w 62"/>
                  <a:gd name="T13" fmla="*/ 65 h 91"/>
                  <a:gd name="T14" fmla="*/ 62 w 62"/>
                  <a:gd name="T15" fmla="*/ 87 h 91"/>
                  <a:gd name="T16" fmla="*/ 57 w 62"/>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91">
                    <a:moveTo>
                      <a:pt x="57" y="91"/>
                    </a:moveTo>
                    <a:lnTo>
                      <a:pt x="40" y="70"/>
                    </a:lnTo>
                    <a:lnTo>
                      <a:pt x="28" y="50"/>
                    </a:lnTo>
                    <a:lnTo>
                      <a:pt x="0" y="5"/>
                    </a:lnTo>
                    <a:lnTo>
                      <a:pt x="5" y="0"/>
                    </a:lnTo>
                    <a:lnTo>
                      <a:pt x="33" y="45"/>
                    </a:lnTo>
                    <a:lnTo>
                      <a:pt x="45" y="65"/>
                    </a:lnTo>
                    <a:lnTo>
                      <a:pt x="62" y="87"/>
                    </a:lnTo>
                    <a:lnTo>
                      <a:pt x="57"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8" name="Freeform 404"/>
              <p:cNvSpPr>
                <a:spLocks/>
              </p:cNvSpPr>
              <p:nvPr/>
            </p:nvSpPr>
            <p:spPr bwMode="auto">
              <a:xfrm>
                <a:off x="2239" y="1900"/>
                <a:ext cx="2" cy="2"/>
              </a:xfrm>
              <a:custGeom>
                <a:avLst/>
                <a:gdLst>
                  <a:gd name="T0" fmla="*/ 2 w 5"/>
                  <a:gd name="T1" fmla="*/ 4 h 4"/>
                  <a:gd name="T2" fmla="*/ 0 w 5"/>
                  <a:gd name="T3" fmla="*/ 4 h 4"/>
                  <a:gd name="T4" fmla="*/ 5 w 5"/>
                  <a:gd name="T5" fmla="*/ 0 h 4"/>
                  <a:gd name="T6" fmla="*/ 2 w 5"/>
                  <a:gd name="T7" fmla="*/ 4 h 4"/>
                </a:gdLst>
                <a:ahLst/>
                <a:cxnLst>
                  <a:cxn ang="0">
                    <a:pos x="T0" y="T1"/>
                  </a:cxn>
                  <a:cxn ang="0">
                    <a:pos x="T2" y="T3"/>
                  </a:cxn>
                  <a:cxn ang="0">
                    <a:pos x="T4" y="T5"/>
                  </a:cxn>
                  <a:cxn ang="0">
                    <a:pos x="T6" y="T7"/>
                  </a:cxn>
                </a:cxnLst>
                <a:rect l="0" t="0" r="r" b="b"/>
                <a:pathLst>
                  <a:path w="5" h="4">
                    <a:moveTo>
                      <a:pt x="2" y="4"/>
                    </a:moveTo>
                    <a:lnTo>
                      <a:pt x="0" y="4"/>
                    </a:lnTo>
                    <a:lnTo>
                      <a:pt x="5" y="0"/>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89" name="Freeform 405"/>
              <p:cNvSpPr>
                <a:spLocks/>
              </p:cNvSpPr>
              <p:nvPr/>
            </p:nvSpPr>
            <p:spPr bwMode="auto">
              <a:xfrm>
                <a:off x="2144" y="1857"/>
                <a:ext cx="68" cy="76"/>
              </a:xfrm>
              <a:custGeom>
                <a:avLst/>
                <a:gdLst>
                  <a:gd name="T0" fmla="*/ 138 w 138"/>
                  <a:gd name="T1" fmla="*/ 5 h 153"/>
                  <a:gd name="T2" fmla="*/ 68 w 138"/>
                  <a:gd name="T3" fmla="*/ 77 h 153"/>
                  <a:gd name="T4" fmla="*/ 5 w 138"/>
                  <a:gd name="T5" fmla="*/ 153 h 153"/>
                  <a:gd name="T6" fmla="*/ 0 w 138"/>
                  <a:gd name="T7" fmla="*/ 148 h 153"/>
                  <a:gd name="T8" fmla="*/ 63 w 138"/>
                  <a:gd name="T9" fmla="*/ 73 h 153"/>
                  <a:gd name="T10" fmla="*/ 133 w 138"/>
                  <a:gd name="T11" fmla="*/ 0 h 153"/>
                  <a:gd name="T12" fmla="*/ 138 w 138"/>
                  <a:gd name="T13" fmla="*/ 5 h 153"/>
                </a:gdLst>
                <a:ahLst/>
                <a:cxnLst>
                  <a:cxn ang="0">
                    <a:pos x="T0" y="T1"/>
                  </a:cxn>
                  <a:cxn ang="0">
                    <a:pos x="T2" y="T3"/>
                  </a:cxn>
                  <a:cxn ang="0">
                    <a:pos x="T4" y="T5"/>
                  </a:cxn>
                  <a:cxn ang="0">
                    <a:pos x="T6" y="T7"/>
                  </a:cxn>
                  <a:cxn ang="0">
                    <a:pos x="T8" y="T9"/>
                  </a:cxn>
                  <a:cxn ang="0">
                    <a:pos x="T10" y="T11"/>
                  </a:cxn>
                  <a:cxn ang="0">
                    <a:pos x="T12" y="T13"/>
                  </a:cxn>
                </a:cxnLst>
                <a:rect l="0" t="0" r="r" b="b"/>
                <a:pathLst>
                  <a:path w="138" h="153">
                    <a:moveTo>
                      <a:pt x="138" y="5"/>
                    </a:moveTo>
                    <a:lnTo>
                      <a:pt x="68" y="77"/>
                    </a:lnTo>
                    <a:lnTo>
                      <a:pt x="5" y="153"/>
                    </a:lnTo>
                    <a:lnTo>
                      <a:pt x="0" y="148"/>
                    </a:lnTo>
                    <a:lnTo>
                      <a:pt x="63" y="73"/>
                    </a:lnTo>
                    <a:lnTo>
                      <a:pt x="133" y="0"/>
                    </a:lnTo>
                    <a:lnTo>
                      <a:pt x="1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0" name="Freeform 406"/>
              <p:cNvSpPr>
                <a:spLocks/>
              </p:cNvSpPr>
              <p:nvPr/>
            </p:nvSpPr>
            <p:spPr bwMode="auto">
              <a:xfrm>
                <a:off x="2210" y="1855"/>
                <a:ext cx="2" cy="4"/>
              </a:xfrm>
              <a:custGeom>
                <a:avLst/>
                <a:gdLst>
                  <a:gd name="T0" fmla="*/ 5 w 5"/>
                  <a:gd name="T1" fmla="*/ 3 h 8"/>
                  <a:gd name="T2" fmla="*/ 3 w 5"/>
                  <a:gd name="T3" fmla="*/ 0 h 8"/>
                  <a:gd name="T4" fmla="*/ 0 w 5"/>
                  <a:gd name="T5" fmla="*/ 3 h 8"/>
                  <a:gd name="T6" fmla="*/ 5 w 5"/>
                  <a:gd name="T7" fmla="*/ 8 h 8"/>
                  <a:gd name="T8" fmla="*/ 0 w 5"/>
                  <a:gd name="T9" fmla="*/ 8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8"/>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1" name="Freeform 407"/>
              <p:cNvSpPr>
                <a:spLocks/>
              </p:cNvSpPr>
              <p:nvPr/>
            </p:nvSpPr>
            <p:spPr bwMode="auto">
              <a:xfrm>
                <a:off x="2126" y="1931"/>
                <a:ext cx="20" cy="27"/>
              </a:xfrm>
              <a:custGeom>
                <a:avLst/>
                <a:gdLst>
                  <a:gd name="T0" fmla="*/ 39 w 39"/>
                  <a:gd name="T1" fmla="*/ 5 h 54"/>
                  <a:gd name="T2" fmla="*/ 5 w 39"/>
                  <a:gd name="T3" fmla="*/ 54 h 54"/>
                  <a:gd name="T4" fmla="*/ 0 w 39"/>
                  <a:gd name="T5" fmla="*/ 50 h 54"/>
                  <a:gd name="T6" fmla="*/ 34 w 39"/>
                  <a:gd name="T7" fmla="*/ 0 h 54"/>
                  <a:gd name="T8" fmla="*/ 39 w 39"/>
                  <a:gd name="T9" fmla="*/ 5 h 54"/>
                </a:gdLst>
                <a:ahLst/>
                <a:cxnLst>
                  <a:cxn ang="0">
                    <a:pos x="T0" y="T1"/>
                  </a:cxn>
                  <a:cxn ang="0">
                    <a:pos x="T2" y="T3"/>
                  </a:cxn>
                  <a:cxn ang="0">
                    <a:pos x="T4" y="T5"/>
                  </a:cxn>
                  <a:cxn ang="0">
                    <a:pos x="T6" y="T7"/>
                  </a:cxn>
                  <a:cxn ang="0">
                    <a:pos x="T8" y="T9"/>
                  </a:cxn>
                </a:cxnLst>
                <a:rect l="0" t="0" r="r" b="b"/>
                <a:pathLst>
                  <a:path w="39" h="54">
                    <a:moveTo>
                      <a:pt x="39" y="5"/>
                    </a:moveTo>
                    <a:lnTo>
                      <a:pt x="5" y="54"/>
                    </a:lnTo>
                    <a:lnTo>
                      <a:pt x="0" y="50"/>
                    </a:lnTo>
                    <a:lnTo>
                      <a:pt x="34" y="0"/>
                    </a:lnTo>
                    <a:lnTo>
                      <a:pt x="3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2" name="Freeform 408"/>
              <p:cNvSpPr>
                <a:spLocks/>
              </p:cNvSpPr>
              <p:nvPr/>
            </p:nvSpPr>
            <p:spPr bwMode="auto">
              <a:xfrm>
                <a:off x="2144" y="1931"/>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3" name="Freeform 409"/>
              <p:cNvSpPr>
                <a:spLocks/>
              </p:cNvSpPr>
              <p:nvPr/>
            </p:nvSpPr>
            <p:spPr bwMode="auto">
              <a:xfrm>
                <a:off x="2116" y="1955"/>
                <a:ext cx="13" cy="14"/>
              </a:xfrm>
              <a:custGeom>
                <a:avLst/>
                <a:gdLst>
                  <a:gd name="T0" fmla="*/ 25 w 25"/>
                  <a:gd name="T1" fmla="*/ 4 h 28"/>
                  <a:gd name="T2" fmla="*/ 12 w 25"/>
                  <a:gd name="T3" fmla="*/ 17 h 28"/>
                  <a:gd name="T4" fmla="*/ 9 w 25"/>
                  <a:gd name="T5" fmla="*/ 20 h 28"/>
                  <a:gd name="T6" fmla="*/ 6 w 25"/>
                  <a:gd name="T7" fmla="*/ 28 h 28"/>
                  <a:gd name="T8" fmla="*/ 0 w 25"/>
                  <a:gd name="T9" fmla="*/ 28 h 28"/>
                  <a:gd name="T10" fmla="*/ 3 w 25"/>
                  <a:gd name="T11" fmla="*/ 18 h 28"/>
                  <a:gd name="T12" fmla="*/ 8 w 25"/>
                  <a:gd name="T13" fmla="*/ 12 h 28"/>
                  <a:gd name="T14" fmla="*/ 20 w 25"/>
                  <a:gd name="T15" fmla="*/ 0 h 28"/>
                  <a:gd name="T16" fmla="*/ 25 w 25"/>
                  <a:gd name="T1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8">
                    <a:moveTo>
                      <a:pt x="25" y="4"/>
                    </a:moveTo>
                    <a:lnTo>
                      <a:pt x="12" y="17"/>
                    </a:lnTo>
                    <a:lnTo>
                      <a:pt x="9" y="20"/>
                    </a:lnTo>
                    <a:lnTo>
                      <a:pt x="6" y="28"/>
                    </a:lnTo>
                    <a:lnTo>
                      <a:pt x="0" y="28"/>
                    </a:lnTo>
                    <a:lnTo>
                      <a:pt x="3" y="18"/>
                    </a:lnTo>
                    <a:lnTo>
                      <a:pt x="8" y="12"/>
                    </a:lnTo>
                    <a:lnTo>
                      <a:pt x="20" y="0"/>
                    </a:lnTo>
                    <a:lnTo>
                      <a:pt x="2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4" name="Freeform 410"/>
              <p:cNvSpPr>
                <a:spLocks/>
              </p:cNvSpPr>
              <p:nvPr/>
            </p:nvSpPr>
            <p:spPr bwMode="auto">
              <a:xfrm>
                <a:off x="2126" y="1955"/>
                <a:ext cx="3" cy="3"/>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5" name="Freeform 411"/>
              <p:cNvSpPr>
                <a:spLocks/>
              </p:cNvSpPr>
              <p:nvPr/>
            </p:nvSpPr>
            <p:spPr bwMode="auto">
              <a:xfrm>
                <a:off x="2116" y="1969"/>
                <a:ext cx="19" cy="23"/>
              </a:xfrm>
              <a:custGeom>
                <a:avLst/>
                <a:gdLst>
                  <a:gd name="T0" fmla="*/ 6 w 37"/>
                  <a:gd name="T1" fmla="*/ 0 h 46"/>
                  <a:gd name="T2" fmla="*/ 11 w 37"/>
                  <a:gd name="T3" fmla="*/ 13 h 46"/>
                  <a:gd name="T4" fmla="*/ 17 w 37"/>
                  <a:gd name="T5" fmla="*/ 21 h 46"/>
                  <a:gd name="T6" fmla="*/ 28 w 37"/>
                  <a:gd name="T7" fmla="*/ 30 h 46"/>
                  <a:gd name="T8" fmla="*/ 37 w 37"/>
                  <a:gd name="T9" fmla="*/ 41 h 46"/>
                  <a:gd name="T10" fmla="*/ 32 w 37"/>
                  <a:gd name="T11" fmla="*/ 46 h 46"/>
                  <a:gd name="T12" fmla="*/ 23 w 37"/>
                  <a:gd name="T13" fmla="*/ 35 h 46"/>
                  <a:gd name="T14" fmla="*/ 12 w 37"/>
                  <a:gd name="T15" fmla="*/ 26 h 46"/>
                  <a:gd name="T16" fmla="*/ 5 w 37"/>
                  <a:gd name="T17" fmla="*/ 15 h 46"/>
                  <a:gd name="T18" fmla="*/ 0 w 37"/>
                  <a:gd name="T19" fmla="*/ 1 h 46"/>
                  <a:gd name="T20" fmla="*/ 6 w 37"/>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6">
                    <a:moveTo>
                      <a:pt x="6" y="0"/>
                    </a:moveTo>
                    <a:lnTo>
                      <a:pt x="11" y="13"/>
                    </a:lnTo>
                    <a:lnTo>
                      <a:pt x="17" y="21"/>
                    </a:lnTo>
                    <a:lnTo>
                      <a:pt x="28" y="30"/>
                    </a:lnTo>
                    <a:lnTo>
                      <a:pt x="37" y="41"/>
                    </a:lnTo>
                    <a:lnTo>
                      <a:pt x="32" y="46"/>
                    </a:lnTo>
                    <a:lnTo>
                      <a:pt x="23" y="35"/>
                    </a:lnTo>
                    <a:lnTo>
                      <a:pt x="12" y="26"/>
                    </a:lnTo>
                    <a:lnTo>
                      <a:pt x="5" y="15"/>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6" name="Freeform 412"/>
              <p:cNvSpPr>
                <a:spLocks/>
              </p:cNvSpPr>
              <p:nvPr/>
            </p:nvSpPr>
            <p:spPr bwMode="auto">
              <a:xfrm>
                <a:off x="2116" y="1969"/>
                <a:ext cx="4"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7" name="Freeform 413"/>
              <p:cNvSpPr>
                <a:spLocks/>
              </p:cNvSpPr>
              <p:nvPr/>
            </p:nvSpPr>
            <p:spPr bwMode="auto">
              <a:xfrm>
                <a:off x="2133" y="1990"/>
                <a:ext cx="33" cy="61"/>
              </a:xfrm>
              <a:custGeom>
                <a:avLst/>
                <a:gdLst>
                  <a:gd name="T0" fmla="*/ 5 w 67"/>
                  <a:gd name="T1" fmla="*/ 0 h 122"/>
                  <a:gd name="T2" fmla="*/ 24 w 67"/>
                  <a:gd name="T3" fmla="*/ 33 h 122"/>
                  <a:gd name="T4" fmla="*/ 38 w 67"/>
                  <a:gd name="T5" fmla="*/ 60 h 122"/>
                  <a:gd name="T6" fmla="*/ 67 w 67"/>
                  <a:gd name="T7" fmla="*/ 121 h 122"/>
                  <a:gd name="T8" fmla="*/ 61 w 67"/>
                  <a:gd name="T9" fmla="*/ 122 h 122"/>
                  <a:gd name="T10" fmla="*/ 31 w 67"/>
                  <a:gd name="T11" fmla="*/ 62 h 122"/>
                  <a:gd name="T12" fmla="*/ 17 w 67"/>
                  <a:gd name="T13" fmla="*/ 34 h 122"/>
                  <a:gd name="T14" fmla="*/ 0 w 67"/>
                  <a:gd name="T15" fmla="*/ 5 h 122"/>
                  <a:gd name="T16" fmla="*/ 5 w 67"/>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2">
                    <a:moveTo>
                      <a:pt x="5" y="0"/>
                    </a:moveTo>
                    <a:lnTo>
                      <a:pt x="24" y="33"/>
                    </a:lnTo>
                    <a:lnTo>
                      <a:pt x="38" y="60"/>
                    </a:lnTo>
                    <a:lnTo>
                      <a:pt x="67" y="121"/>
                    </a:lnTo>
                    <a:lnTo>
                      <a:pt x="61" y="122"/>
                    </a:lnTo>
                    <a:lnTo>
                      <a:pt x="31" y="62"/>
                    </a:lnTo>
                    <a:lnTo>
                      <a:pt x="17" y="34"/>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8" name="Freeform 414"/>
              <p:cNvSpPr>
                <a:spLocks/>
              </p:cNvSpPr>
              <p:nvPr/>
            </p:nvSpPr>
            <p:spPr bwMode="auto">
              <a:xfrm>
                <a:off x="2133" y="1990"/>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199" name="Freeform 415"/>
              <p:cNvSpPr>
                <a:spLocks/>
              </p:cNvSpPr>
              <p:nvPr/>
            </p:nvSpPr>
            <p:spPr bwMode="auto">
              <a:xfrm>
                <a:off x="2163" y="2050"/>
                <a:ext cx="32" cy="36"/>
              </a:xfrm>
              <a:custGeom>
                <a:avLst/>
                <a:gdLst>
                  <a:gd name="T0" fmla="*/ 4 w 63"/>
                  <a:gd name="T1" fmla="*/ 0 h 73"/>
                  <a:gd name="T2" fmla="*/ 17 w 63"/>
                  <a:gd name="T3" fmla="*/ 20 h 73"/>
                  <a:gd name="T4" fmla="*/ 31 w 63"/>
                  <a:gd name="T5" fmla="*/ 37 h 73"/>
                  <a:gd name="T6" fmla="*/ 63 w 63"/>
                  <a:gd name="T7" fmla="*/ 68 h 73"/>
                  <a:gd name="T8" fmla="*/ 59 w 63"/>
                  <a:gd name="T9" fmla="*/ 73 h 73"/>
                  <a:gd name="T10" fmla="*/ 26 w 63"/>
                  <a:gd name="T11" fmla="*/ 42 h 73"/>
                  <a:gd name="T12" fmla="*/ 12 w 63"/>
                  <a:gd name="T13" fmla="*/ 25 h 73"/>
                  <a:gd name="T14" fmla="*/ 0 w 63"/>
                  <a:gd name="T15" fmla="*/ 5 h 73"/>
                  <a:gd name="T16" fmla="*/ 4 w 63"/>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3">
                    <a:moveTo>
                      <a:pt x="4" y="0"/>
                    </a:moveTo>
                    <a:lnTo>
                      <a:pt x="17" y="20"/>
                    </a:lnTo>
                    <a:lnTo>
                      <a:pt x="31" y="37"/>
                    </a:lnTo>
                    <a:lnTo>
                      <a:pt x="63" y="68"/>
                    </a:lnTo>
                    <a:lnTo>
                      <a:pt x="59" y="73"/>
                    </a:lnTo>
                    <a:lnTo>
                      <a:pt x="26" y="42"/>
                    </a:lnTo>
                    <a:lnTo>
                      <a:pt x="12"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0" name="Freeform 416"/>
              <p:cNvSpPr>
                <a:spLocks/>
              </p:cNvSpPr>
              <p:nvPr/>
            </p:nvSpPr>
            <p:spPr bwMode="auto">
              <a:xfrm>
                <a:off x="2163" y="2050"/>
                <a:ext cx="3" cy="2"/>
              </a:xfrm>
              <a:custGeom>
                <a:avLst/>
                <a:gdLst>
                  <a:gd name="T0" fmla="*/ 0 w 6"/>
                  <a:gd name="T1" fmla="*/ 3 h 5"/>
                  <a:gd name="T2" fmla="*/ 0 w 6"/>
                  <a:gd name="T3" fmla="*/ 5 h 5"/>
                  <a:gd name="T4" fmla="*/ 4 w 6"/>
                  <a:gd name="T5" fmla="*/ 0 h 5"/>
                  <a:gd name="T6" fmla="*/ 6 w 6"/>
                  <a:gd name="T7" fmla="*/ 2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4" y="0"/>
                    </a:lnTo>
                    <a:lnTo>
                      <a:pt x="6"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1" name="Freeform 417"/>
              <p:cNvSpPr>
                <a:spLocks/>
              </p:cNvSpPr>
              <p:nvPr/>
            </p:nvSpPr>
            <p:spPr bwMode="auto">
              <a:xfrm>
                <a:off x="2192" y="2084"/>
                <a:ext cx="30" cy="44"/>
              </a:xfrm>
              <a:custGeom>
                <a:avLst/>
                <a:gdLst>
                  <a:gd name="T0" fmla="*/ 4 w 60"/>
                  <a:gd name="T1" fmla="*/ 0 h 90"/>
                  <a:gd name="T2" fmla="*/ 21 w 60"/>
                  <a:gd name="T3" fmla="*/ 20 h 90"/>
                  <a:gd name="T4" fmla="*/ 35 w 60"/>
                  <a:gd name="T5" fmla="*/ 42 h 90"/>
                  <a:gd name="T6" fmla="*/ 48 w 60"/>
                  <a:gd name="T7" fmla="*/ 65 h 90"/>
                  <a:gd name="T8" fmla="*/ 60 w 60"/>
                  <a:gd name="T9" fmla="*/ 88 h 90"/>
                  <a:gd name="T10" fmla="*/ 54 w 60"/>
                  <a:gd name="T11" fmla="*/ 90 h 90"/>
                  <a:gd name="T12" fmla="*/ 41 w 60"/>
                  <a:gd name="T13" fmla="*/ 66 h 90"/>
                  <a:gd name="T14" fmla="*/ 30 w 60"/>
                  <a:gd name="T15" fmla="*/ 46 h 90"/>
                  <a:gd name="T16" fmla="*/ 17 w 60"/>
                  <a:gd name="T17" fmla="*/ 25 h 90"/>
                  <a:gd name="T18" fmla="*/ 0 w 60"/>
                  <a:gd name="T19" fmla="*/ 5 h 90"/>
                  <a:gd name="T20" fmla="*/ 4 w 60"/>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0">
                    <a:moveTo>
                      <a:pt x="4" y="0"/>
                    </a:moveTo>
                    <a:lnTo>
                      <a:pt x="21" y="20"/>
                    </a:lnTo>
                    <a:lnTo>
                      <a:pt x="35" y="42"/>
                    </a:lnTo>
                    <a:lnTo>
                      <a:pt x="48" y="65"/>
                    </a:lnTo>
                    <a:lnTo>
                      <a:pt x="60" y="88"/>
                    </a:lnTo>
                    <a:lnTo>
                      <a:pt x="54" y="90"/>
                    </a:lnTo>
                    <a:lnTo>
                      <a:pt x="41" y="66"/>
                    </a:lnTo>
                    <a:lnTo>
                      <a:pt x="30" y="46"/>
                    </a:lnTo>
                    <a:lnTo>
                      <a:pt x="17"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2" name="Freeform 418"/>
              <p:cNvSpPr>
                <a:spLocks/>
              </p:cNvSpPr>
              <p:nvPr/>
            </p:nvSpPr>
            <p:spPr bwMode="auto">
              <a:xfrm>
                <a:off x="2192" y="2084"/>
                <a:ext cx="3" cy="2"/>
              </a:xfrm>
              <a:custGeom>
                <a:avLst/>
                <a:gdLst>
                  <a:gd name="T0" fmla="*/ 4 w 4"/>
                  <a:gd name="T1" fmla="*/ 0 h 5"/>
                  <a:gd name="T2" fmla="*/ 0 w 4"/>
                  <a:gd name="T3" fmla="*/ 5 h 5"/>
                  <a:gd name="T4" fmla="*/ 4 w 4"/>
                  <a:gd name="T5" fmla="*/ 0 h 5"/>
                </a:gdLst>
                <a:ahLst/>
                <a:cxnLst>
                  <a:cxn ang="0">
                    <a:pos x="T0" y="T1"/>
                  </a:cxn>
                  <a:cxn ang="0">
                    <a:pos x="T2" y="T3"/>
                  </a:cxn>
                  <a:cxn ang="0">
                    <a:pos x="T4" y="T5"/>
                  </a:cxn>
                </a:cxnLst>
                <a:rect l="0" t="0" r="r" b="b"/>
                <a:pathLst>
                  <a:path w="4" h="5">
                    <a:moveTo>
                      <a:pt x="4" y="0"/>
                    </a:move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3" name="Freeform 419"/>
              <p:cNvSpPr>
                <a:spLocks/>
              </p:cNvSpPr>
              <p:nvPr/>
            </p:nvSpPr>
            <p:spPr bwMode="auto">
              <a:xfrm>
                <a:off x="2219" y="2128"/>
                <a:ext cx="34" cy="44"/>
              </a:xfrm>
              <a:custGeom>
                <a:avLst/>
                <a:gdLst>
                  <a:gd name="T0" fmla="*/ 6 w 66"/>
                  <a:gd name="T1" fmla="*/ 0 h 90"/>
                  <a:gd name="T2" fmla="*/ 31 w 66"/>
                  <a:gd name="T3" fmla="*/ 46 h 90"/>
                  <a:gd name="T4" fmla="*/ 45 w 66"/>
                  <a:gd name="T5" fmla="*/ 68 h 90"/>
                  <a:gd name="T6" fmla="*/ 55 w 66"/>
                  <a:gd name="T7" fmla="*/ 76 h 90"/>
                  <a:gd name="T8" fmla="*/ 66 w 66"/>
                  <a:gd name="T9" fmla="*/ 85 h 90"/>
                  <a:gd name="T10" fmla="*/ 62 w 66"/>
                  <a:gd name="T11" fmla="*/ 90 h 90"/>
                  <a:gd name="T12" fmla="*/ 51 w 66"/>
                  <a:gd name="T13" fmla="*/ 80 h 90"/>
                  <a:gd name="T14" fmla="*/ 40 w 66"/>
                  <a:gd name="T15" fmla="*/ 73 h 90"/>
                  <a:gd name="T16" fmla="*/ 26 w 66"/>
                  <a:gd name="T17" fmla="*/ 51 h 90"/>
                  <a:gd name="T18" fmla="*/ 0 w 66"/>
                  <a:gd name="T19" fmla="*/ 2 h 90"/>
                  <a:gd name="T20" fmla="*/ 6 w 66"/>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90">
                    <a:moveTo>
                      <a:pt x="6" y="0"/>
                    </a:moveTo>
                    <a:lnTo>
                      <a:pt x="31" y="46"/>
                    </a:lnTo>
                    <a:lnTo>
                      <a:pt x="45" y="68"/>
                    </a:lnTo>
                    <a:lnTo>
                      <a:pt x="55" y="76"/>
                    </a:lnTo>
                    <a:lnTo>
                      <a:pt x="66" y="85"/>
                    </a:lnTo>
                    <a:lnTo>
                      <a:pt x="62" y="90"/>
                    </a:lnTo>
                    <a:lnTo>
                      <a:pt x="51" y="80"/>
                    </a:lnTo>
                    <a:lnTo>
                      <a:pt x="40" y="73"/>
                    </a:lnTo>
                    <a:lnTo>
                      <a:pt x="26" y="51"/>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4" name="Freeform 420"/>
              <p:cNvSpPr>
                <a:spLocks/>
              </p:cNvSpPr>
              <p:nvPr/>
            </p:nvSpPr>
            <p:spPr bwMode="auto">
              <a:xfrm>
                <a:off x="2219" y="2128"/>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5" name="Freeform 421"/>
              <p:cNvSpPr>
                <a:spLocks/>
              </p:cNvSpPr>
              <p:nvPr/>
            </p:nvSpPr>
            <p:spPr bwMode="auto">
              <a:xfrm>
                <a:off x="2250" y="2170"/>
                <a:ext cx="120" cy="63"/>
              </a:xfrm>
              <a:custGeom>
                <a:avLst/>
                <a:gdLst>
                  <a:gd name="T0" fmla="*/ 4 w 240"/>
                  <a:gd name="T1" fmla="*/ 0 h 126"/>
                  <a:gd name="T2" fmla="*/ 103 w 240"/>
                  <a:gd name="T3" fmla="*/ 66 h 126"/>
                  <a:gd name="T4" fmla="*/ 173 w 240"/>
                  <a:gd name="T5" fmla="*/ 103 h 126"/>
                  <a:gd name="T6" fmla="*/ 209 w 240"/>
                  <a:gd name="T7" fmla="*/ 116 h 126"/>
                  <a:gd name="T8" fmla="*/ 240 w 240"/>
                  <a:gd name="T9" fmla="*/ 120 h 126"/>
                  <a:gd name="T10" fmla="*/ 238 w 240"/>
                  <a:gd name="T11" fmla="*/ 126 h 126"/>
                  <a:gd name="T12" fmla="*/ 207 w 240"/>
                  <a:gd name="T13" fmla="*/ 122 h 126"/>
                  <a:gd name="T14" fmla="*/ 171 w 240"/>
                  <a:gd name="T15" fmla="*/ 109 h 126"/>
                  <a:gd name="T16" fmla="*/ 99 w 240"/>
                  <a:gd name="T17" fmla="*/ 71 h 126"/>
                  <a:gd name="T18" fmla="*/ 0 w 240"/>
                  <a:gd name="T19" fmla="*/ 5 h 126"/>
                  <a:gd name="T20" fmla="*/ 4 w 240"/>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126">
                    <a:moveTo>
                      <a:pt x="4" y="0"/>
                    </a:moveTo>
                    <a:lnTo>
                      <a:pt x="103" y="66"/>
                    </a:lnTo>
                    <a:lnTo>
                      <a:pt x="173" y="103"/>
                    </a:lnTo>
                    <a:lnTo>
                      <a:pt x="209" y="116"/>
                    </a:lnTo>
                    <a:lnTo>
                      <a:pt x="240" y="120"/>
                    </a:lnTo>
                    <a:lnTo>
                      <a:pt x="238" y="126"/>
                    </a:lnTo>
                    <a:lnTo>
                      <a:pt x="207" y="122"/>
                    </a:lnTo>
                    <a:lnTo>
                      <a:pt x="171" y="109"/>
                    </a:lnTo>
                    <a:lnTo>
                      <a:pt x="99" y="71"/>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6" name="Freeform 422"/>
              <p:cNvSpPr>
                <a:spLocks/>
              </p:cNvSpPr>
              <p:nvPr/>
            </p:nvSpPr>
            <p:spPr bwMode="auto">
              <a:xfrm>
                <a:off x="2250" y="2170"/>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7" name="Freeform 423"/>
              <p:cNvSpPr>
                <a:spLocks/>
              </p:cNvSpPr>
              <p:nvPr/>
            </p:nvSpPr>
            <p:spPr bwMode="auto">
              <a:xfrm>
                <a:off x="2370" y="2225"/>
                <a:ext cx="26" cy="8"/>
              </a:xfrm>
              <a:custGeom>
                <a:avLst/>
                <a:gdLst>
                  <a:gd name="T0" fmla="*/ 0 w 51"/>
                  <a:gd name="T1" fmla="*/ 11 h 17"/>
                  <a:gd name="T2" fmla="*/ 12 w 51"/>
                  <a:gd name="T3" fmla="*/ 10 h 17"/>
                  <a:gd name="T4" fmla="*/ 24 w 51"/>
                  <a:gd name="T5" fmla="*/ 7 h 17"/>
                  <a:gd name="T6" fmla="*/ 51 w 51"/>
                  <a:gd name="T7" fmla="*/ 0 h 17"/>
                  <a:gd name="T8" fmla="*/ 51 w 51"/>
                  <a:gd name="T9" fmla="*/ 7 h 17"/>
                  <a:gd name="T10" fmla="*/ 24 w 51"/>
                  <a:gd name="T11" fmla="*/ 13 h 17"/>
                  <a:gd name="T12" fmla="*/ 12 w 51"/>
                  <a:gd name="T13" fmla="*/ 16 h 17"/>
                  <a:gd name="T14" fmla="*/ 0 w 51"/>
                  <a:gd name="T15" fmla="*/ 17 h 17"/>
                  <a:gd name="T16" fmla="*/ 0 w 51"/>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
                    <a:moveTo>
                      <a:pt x="0" y="11"/>
                    </a:moveTo>
                    <a:lnTo>
                      <a:pt x="12" y="10"/>
                    </a:lnTo>
                    <a:lnTo>
                      <a:pt x="24" y="7"/>
                    </a:lnTo>
                    <a:lnTo>
                      <a:pt x="51" y="0"/>
                    </a:lnTo>
                    <a:lnTo>
                      <a:pt x="51" y="7"/>
                    </a:lnTo>
                    <a:lnTo>
                      <a:pt x="24" y="13"/>
                    </a:lnTo>
                    <a:lnTo>
                      <a:pt x="12" y="16"/>
                    </a:lnTo>
                    <a:lnTo>
                      <a:pt x="0" y="17"/>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8" name="Freeform 424"/>
              <p:cNvSpPr>
                <a:spLocks/>
              </p:cNvSpPr>
              <p:nvPr/>
            </p:nvSpPr>
            <p:spPr bwMode="auto">
              <a:xfrm>
                <a:off x="2369" y="2230"/>
                <a:ext cx="1" cy="3"/>
              </a:xfrm>
              <a:custGeom>
                <a:avLst/>
                <a:gdLst>
                  <a:gd name="T0" fmla="*/ 0 w 2"/>
                  <a:gd name="T1" fmla="*/ 6 h 6"/>
                  <a:gd name="T2" fmla="*/ 2 w 2"/>
                  <a:gd name="T3" fmla="*/ 6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09" name="Freeform 425"/>
              <p:cNvSpPr>
                <a:spLocks/>
              </p:cNvSpPr>
              <p:nvPr/>
            </p:nvSpPr>
            <p:spPr bwMode="auto">
              <a:xfrm>
                <a:off x="2396" y="2210"/>
                <a:ext cx="42" cy="18"/>
              </a:xfrm>
              <a:custGeom>
                <a:avLst/>
                <a:gdLst>
                  <a:gd name="T0" fmla="*/ 0 w 85"/>
                  <a:gd name="T1" fmla="*/ 29 h 36"/>
                  <a:gd name="T2" fmla="*/ 21 w 85"/>
                  <a:gd name="T3" fmla="*/ 25 h 36"/>
                  <a:gd name="T4" fmla="*/ 43 w 85"/>
                  <a:gd name="T5" fmla="*/ 17 h 36"/>
                  <a:gd name="T6" fmla="*/ 65 w 85"/>
                  <a:gd name="T7" fmla="*/ 8 h 36"/>
                  <a:gd name="T8" fmla="*/ 82 w 85"/>
                  <a:gd name="T9" fmla="*/ 0 h 36"/>
                  <a:gd name="T10" fmla="*/ 85 w 85"/>
                  <a:gd name="T11" fmla="*/ 5 h 36"/>
                  <a:gd name="T12" fmla="*/ 66 w 85"/>
                  <a:gd name="T13" fmla="*/ 14 h 36"/>
                  <a:gd name="T14" fmla="*/ 44 w 85"/>
                  <a:gd name="T15" fmla="*/ 23 h 36"/>
                  <a:gd name="T16" fmla="*/ 21 w 85"/>
                  <a:gd name="T17" fmla="*/ 31 h 36"/>
                  <a:gd name="T18" fmla="*/ 0 w 85"/>
                  <a:gd name="T19" fmla="*/ 36 h 36"/>
                  <a:gd name="T20" fmla="*/ 0 w 85"/>
                  <a:gd name="T2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36">
                    <a:moveTo>
                      <a:pt x="0" y="29"/>
                    </a:moveTo>
                    <a:lnTo>
                      <a:pt x="21" y="25"/>
                    </a:lnTo>
                    <a:lnTo>
                      <a:pt x="43" y="17"/>
                    </a:lnTo>
                    <a:lnTo>
                      <a:pt x="65" y="8"/>
                    </a:lnTo>
                    <a:lnTo>
                      <a:pt x="82" y="0"/>
                    </a:lnTo>
                    <a:lnTo>
                      <a:pt x="85" y="5"/>
                    </a:lnTo>
                    <a:lnTo>
                      <a:pt x="66" y="14"/>
                    </a:lnTo>
                    <a:lnTo>
                      <a:pt x="44" y="23"/>
                    </a:lnTo>
                    <a:lnTo>
                      <a:pt x="21" y="31"/>
                    </a:lnTo>
                    <a:lnTo>
                      <a:pt x="0" y="36"/>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0" name="Freeform 426"/>
              <p:cNvSpPr>
                <a:spLocks/>
              </p:cNvSpPr>
              <p:nvPr/>
            </p:nvSpPr>
            <p:spPr bwMode="auto">
              <a:xfrm>
                <a:off x="2396" y="2225"/>
                <a:ext cx="1" cy="3"/>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1" name="Freeform 427"/>
              <p:cNvSpPr>
                <a:spLocks/>
              </p:cNvSpPr>
              <p:nvPr/>
            </p:nvSpPr>
            <p:spPr bwMode="auto">
              <a:xfrm>
                <a:off x="2436" y="2193"/>
                <a:ext cx="21" cy="19"/>
              </a:xfrm>
              <a:custGeom>
                <a:avLst/>
                <a:gdLst>
                  <a:gd name="T0" fmla="*/ 0 w 42"/>
                  <a:gd name="T1" fmla="*/ 34 h 39"/>
                  <a:gd name="T2" fmla="*/ 28 w 42"/>
                  <a:gd name="T3" fmla="*/ 6 h 39"/>
                  <a:gd name="T4" fmla="*/ 37 w 42"/>
                  <a:gd name="T5" fmla="*/ 0 h 39"/>
                  <a:gd name="T6" fmla="*/ 42 w 42"/>
                  <a:gd name="T7" fmla="*/ 3 h 39"/>
                  <a:gd name="T8" fmla="*/ 31 w 42"/>
                  <a:gd name="T9" fmla="*/ 25 h 39"/>
                  <a:gd name="T10" fmla="*/ 25 w 42"/>
                  <a:gd name="T11" fmla="*/ 23 h 39"/>
                  <a:gd name="T12" fmla="*/ 36 w 42"/>
                  <a:gd name="T13" fmla="*/ 2 h 39"/>
                  <a:gd name="T14" fmla="*/ 39 w 42"/>
                  <a:gd name="T15" fmla="*/ 6 h 39"/>
                  <a:gd name="T16" fmla="*/ 33 w 42"/>
                  <a:gd name="T17" fmla="*/ 11 h 39"/>
                  <a:gd name="T18" fmla="*/ 5 w 42"/>
                  <a:gd name="T19" fmla="*/ 39 h 39"/>
                  <a:gd name="T20" fmla="*/ 0 w 42"/>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9">
                    <a:moveTo>
                      <a:pt x="0" y="34"/>
                    </a:moveTo>
                    <a:lnTo>
                      <a:pt x="28" y="6"/>
                    </a:lnTo>
                    <a:lnTo>
                      <a:pt x="37" y="0"/>
                    </a:lnTo>
                    <a:lnTo>
                      <a:pt x="42" y="3"/>
                    </a:lnTo>
                    <a:lnTo>
                      <a:pt x="31" y="25"/>
                    </a:lnTo>
                    <a:lnTo>
                      <a:pt x="25" y="23"/>
                    </a:lnTo>
                    <a:lnTo>
                      <a:pt x="36" y="2"/>
                    </a:lnTo>
                    <a:lnTo>
                      <a:pt x="39" y="6"/>
                    </a:lnTo>
                    <a:lnTo>
                      <a:pt x="33" y="11"/>
                    </a:lnTo>
                    <a:lnTo>
                      <a:pt x="5" y="39"/>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2" name="Freeform 428"/>
              <p:cNvSpPr>
                <a:spLocks/>
              </p:cNvSpPr>
              <p:nvPr/>
            </p:nvSpPr>
            <p:spPr bwMode="auto">
              <a:xfrm>
                <a:off x="2436" y="2210"/>
                <a:ext cx="2" cy="2"/>
              </a:xfrm>
              <a:custGeom>
                <a:avLst/>
                <a:gdLst>
                  <a:gd name="T0" fmla="*/ 5 w 5"/>
                  <a:gd name="T1" fmla="*/ 5 h 5"/>
                  <a:gd name="T2" fmla="*/ 0 w 5"/>
                  <a:gd name="T3" fmla="*/ 0 h 5"/>
                  <a:gd name="T4" fmla="*/ 2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3" name="Freeform 429"/>
              <p:cNvSpPr>
                <a:spLocks/>
              </p:cNvSpPr>
              <p:nvPr/>
            </p:nvSpPr>
            <p:spPr bwMode="auto">
              <a:xfrm>
                <a:off x="2379" y="2205"/>
                <a:ext cx="72" cy="31"/>
              </a:xfrm>
              <a:custGeom>
                <a:avLst/>
                <a:gdLst>
                  <a:gd name="T0" fmla="*/ 143 w 143"/>
                  <a:gd name="T1" fmla="*/ 5 h 62"/>
                  <a:gd name="T2" fmla="*/ 131 w 143"/>
                  <a:gd name="T3" fmla="*/ 19 h 62"/>
                  <a:gd name="T4" fmla="*/ 116 w 143"/>
                  <a:gd name="T5" fmla="*/ 30 h 62"/>
                  <a:gd name="T6" fmla="*/ 99 w 143"/>
                  <a:gd name="T7" fmla="*/ 37 h 62"/>
                  <a:gd name="T8" fmla="*/ 80 w 143"/>
                  <a:gd name="T9" fmla="*/ 44 h 62"/>
                  <a:gd name="T10" fmla="*/ 41 w 143"/>
                  <a:gd name="T11" fmla="*/ 51 h 62"/>
                  <a:gd name="T12" fmla="*/ 3 w 143"/>
                  <a:gd name="T13" fmla="*/ 62 h 62"/>
                  <a:gd name="T14" fmla="*/ 0 w 143"/>
                  <a:gd name="T15" fmla="*/ 57 h 62"/>
                  <a:gd name="T16" fmla="*/ 38 w 143"/>
                  <a:gd name="T17" fmla="*/ 47 h 62"/>
                  <a:gd name="T18" fmla="*/ 77 w 143"/>
                  <a:gd name="T19" fmla="*/ 39 h 62"/>
                  <a:gd name="T20" fmla="*/ 96 w 143"/>
                  <a:gd name="T21" fmla="*/ 33 h 62"/>
                  <a:gd name="T22" fmla="*/ 111 w 143"/>
                  <a:gd name="T23" fmla="*/ 25 h 62"/>
                  <a:gd name="T24" fmla="*/ 126 w 143"/>
                  <a:gd name="T25" fmla="*/ 14 h 62"/>
                  <a:gd name="T26" fmla="*/ 139 w 143"/>
                  <a:gd name="T27" fmla="*/ 0 h 62"/>
                  <a:gd name="T28" fmla="*/ 143 w 143"/>
                  <a:gd name="T29"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62">
                    <a:moveTo>
                      <a:pt x="143" y="5"/>
                    </a:moveTo>
                    <a:lnTo>
                      <a:pt x="131" y="19"/>
                    </a:lnTo>
                    <a:lnTo>
                      <a:pt x="116" y="30"/>
                    </a:lnTo>
                    <a:lnTo>
                      <a:pt x="99" y="37"/>
                    </a:lnTo>
                    <a:lnTo>
                      <a:pt x="80" y="44"/>
                    </a:lnTo>
                    <a:lnTo>
                      <a:pt x="41" y="51"/>
                    </a:lnTo>
                    <a:lnTo>
                      <a:pt x="3" y="62"/>
                    </a:lnTo>
                    <a:lnTo>
                      <a:pt x="0" y="57"/>
                    </a:lnTo>
                    <a:lnTo>
                      <a:pt x="38" y="47"/>
                    </a:lnTo>
                    <a:lnTo>
                      <a:pt x="77" y="39"/>
                    </a:lnTo>
                    <a:lnTo>
                      <a:pt x="96" y="33"/>
                    </a:lnTo>
                    <a:lnTo>
                      <a:pt x="111" y="25"/>
                    </a:lnTo>
                    <a:lnTo>
                      <a:pt x="126" y="14"/>
                    </a:lnTo>
                    <a:lnTo>
                      <a:pt x="139" y="0"/>
                    </a:lnTo>
                    <a:lnTo>
                      <a:pt x="14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4" name="Freeform 430"/>
              <p:cNvSpPr>
                <a:spLocks/>
              </p:cNvSpPr>
              <p:nvPr/>
            </p:nvSpPr>
            <p:spPr bwMode="auto">
              <a:xfrm>
                <a:off x="2448" y="2205"/>
                <a:ext cx="4" cy="2"/>
              </a:xfrm>
              <a:custGeom>
                <a:avLst/>
                <a:gdLst>
                  <a:gd name="T0" fmla="*/ 6 w 6"/>
                  <a:gd name="T1" fmla="*/ 2 h 5"/>
                  <a:gd name="T2" fmla="*/ 4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4"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5" name="Freeform 431"/>
              <p:cNvSpPr>
                <a:spLocks/>
              </p:cNvSpPr>
              <p:nvPr/>
            </p:nvSpPr>
            <p:spPr bwMode="auto">
              <a:xfrm>
                <a:off x="2379" y="2232"/>
                <a:ext cx="51" cy="28"/>
              </a:xfrm>
              <a:custGeom>
                <a:avLst/>
                <a:gdLst>
                  <a:gd name="T0" fmla="*/ 1 w 102"/>
                  <a:gd name="T1" fmla="*/ 0 h 55"/>
                  <a:gd name="T2" fmla="*/ 52 w 102"/>
                  <a:gd name="T3" fmla="*/ 22 h 55"/>
                  <a:gd name="T4" fmla="*/ 77 w 102"/>
                  <a:gd name="T5" fmla="*/ 34 h 55"/>
                  <a:gd name="T6" fmla="*/ 102 w 102"/>
                  <a:gd name="T7" fmla="*/ 51 h 55"/>
                  <a:gd name="T8" fmla="*/ 97 w 102"/>
                  <a:gd name="T9" fmla="*/ 55 h 55"/>
                  <a:gd name="T10" fmla="*/ 72 w 102"/>
                  <a:gd name="T11" fmla="*/ 39 h 55"/>
                  <a:gd name="T12" fmla="*/ 51 w 102"/>
                  <a:gd name="T13" fmla="*/ 28 h 55"/>
                  <a:gd name="T14" fmla="*/ 0 w 102"/>
                  <a:gd name="T15" fmla="*/ 6 h 55"/>
                  <a:gd name="T16" fmla="*/ 1 w 10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5">
                    <a:moveTo>
                      <a:pt x="1" y="0"/>
                    </a:moveTo>
                    <a:lnTo>
                      <a:pt x="52" y="22"/>
                    </a:lnTo>
                    <a:lnTo>
                      <a:pt x="77" y="34"/>
                    </a:lnTo>
                    <a:lnTo>
                      <a:pt x="102" y="51"/>
                    </a:lnTo>
                    <a:lnTo>
                      <a:pt x="97" y="55"/>
                    </a:lnTo>
                    <a:lnTo>
                      <a:pt x="72" y="39"/>
                    </a:lnTo>
                    <a:lnTo>
                      <a:pt x="51" y="28"/>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6" name="Freeform 432"/>
              <p:cNvSpPr>
                <a:spLocks/>
              </p:cNvSpPr>
              <p:nvPr/>
            </p:nvSpPr>
            <p:spPr bwMode="auto">
              <a:xfrm>
                <a:off x="2376" y="2232"/>
                <a:ext cx="4" cy="4"/>
              </a:xfrm>
              <a:custGeom>
                <a:avLst/>
                <a:gdLst>
                  <a:gd name="T0" fmla="*/ 7 w 10"/>
                  <a:gd name="T1" fmla="*/ 1 h 6"/>
                  <a:gd name="T2" fmla="*/ 0 w 10"/>
                  <a:gd name="T3" fmla="*/ 3 h 6"/>
                  <a:gd name="T4" fmla="*/ 7 w 10"/>
                  <a:gd name="T5" fmla="*/ 6 h 6"/>
                  <a:gd name="T6" fmla="*/ 8 w 10"/>
                  <a:gd name="T7" fmla="*/ 0 h 6"/>
                  <a:gd name="T8" fmla="*/ 10 w 10"/>
                  <a:gd name="T9" fmla="*/ 6 h 6"/>
                  <a:gd name="T10" fmla="*/ 7 w 10"/>
                  <a:gd name="T11" fmla="*/ 1 h 6"/>
                </a:gdLst>
                <a:ahLst/>
                <a:cxnLst>
                  <a:cxn ang="0">
                    <a:pos x="T0" y="T1"/>
                  </a:cxn>
                  <a:cxn ang="0">
                    <a:pos x="T2" y="T3"/>
                  </a:cxn>
                  <a:cxn ang="0">
                    <a:pos x="T4" y="T5"/>
                  </a:cxn>
                  <a:cxn ang="0">
                    <a:pos x="T6" y="T7"/>
                  </a:cxn>
                  <a:cxn ang="0">
                    <a:pos x="T8" y="T9"/>
                  </a:cxn>
                  <a:cxn ang="0">
                    <a:pos x="T10" y="T11"/>
                  </a:cxn>
                </a:cxnLst>
                <a:rect l="0" t="0" r="r" b="b"/>
                <a:pathLst>
                  <a:path w="10" h="6">
                    <a:moveTo>
                      <a:pt x="7" y="1"/>
                    </a:moveTo>
                    <a:lnTo>
                      <a:pt x="0" y="3"/>
                    </a:lnTo>
                    <a:lnTo>
                      <a:pt x="7" y="6"/>
                    </a:lnTo>
                    <a:lnTo>
                      <a:pt x="8" y="0"/>
                    </a:lnTo>
                    <a:lnTo>
                      <a:pt x="10" y="6"/>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7" name="Freeform 433"/>
              <p:cNvSpPr>
                <a:spLocks/>
              </p:cNvSpPr>
              <p:nvPr/>
            </p:nvSpPr>
            <p:spPr bwMode="auto">
              <a:xfrm>
                <a:off x="2428" y="2258"/>
                <a:ext cx="82" cy="41"/>
              </a:xfrm>
              <a:custGeom>
                <a:avLst/>
                <a:gdLst>
                  <a:gd name="T0" fmla="*/ 5 w 166"/>
                  <a:gd name="T1" fmla="*/ 0 h 82"/>
                  <a:gd name="T2" fmla="*/ 46 w 166"/>
                  <a:gd name="T3" fmla="*/ 31 h 82"/>
                  <a:gd name="T4" fmla="*/ 82 w 166"/>
                  <a:gd name="T5" fmla="*/ 55 h 82"/>
                  <a:gd name="T6" fmla="*/ 99 w 166"/>
                  <a:gd name="T7" fmla="*/ 63 h 82"/>
                  <a:gd name="T8" fmla="*/ 119 w 166"/>
                  <a:gd name="T9" fmla="*/ 69 h 82"/>
                  <a:gd name="T10" fmla="*/ 141 w 166"/>
                  <a:gd name="T11" fmla="*/ 74 h 82"/>
                  <a:gd name="T12" fmla="*/ 166 w 166"/>
                  <a:gd name="T13" fmla="*/ 75 h 82"/>
                  <a:gd name="T14" fmla="*/ 166 w 166"/>
                  <a:gd name="T15" fmla="*/ 82 h 82"/>
                  <a:gd name="T16" fmla="*/ 139 w 166"/>
                  <a:gd name="T17" fmla="*/ 80 h 82"/>
                  <a:gd name="T18" fmla="*/ 118 w 166"/>
                  <a:gd name="T19" fmla="*/ 75 h 82"/>
                  <a:gd name="T20" fmla="*/ 98 w 166"/>
                  <a:gd name="T21" fmla="*/ 69 h 82"/>
                  <a:gd name="T22" fmla="*/ 77 w 166"/>
                  <a:gd name="T23" fmla="*/ 60 h 82"/>
                  <a:gd name="T24" fmla="*/ 42 w 166"/>
                  <a:gd name="T25" fmla="*/ 35 h 82"/>
                  <a:gd name="T26" fmla="*/ 0 w 166"/>
                  <a:gd name="T27" fmla="*/ 4 h 82"/>
                  <a:gd name="T28" fmla="*/ 5 w 166"/>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82">
                    <a:moveTo>
                      <a:pt x="5" y="0"/>
                    </a:moveTo>
                    <a:lnTo>
                      <a:pt x="46" y="31"/>
                    </a:lnTo>
                    <a:lnTo>
                      <a:pt x="82" y="55"/>
                    </a:lnTo>
                    <a:lnTo>
                      <a:pt x="99" y="63"/>
                    </a:lnTo>
                    <a:lnTo>
                      <a:pt x="119" y="69"/>
                    </a:lnTo>
                    <a:lnTo>
                      <a:pt x="141" y="74"/>
                    </a:lnTo>
                    <a:lnTo>
                      <a:pt x="166" y="75"/>
                    </a:lnTo>
                    <a:lnTo>
                      <a:pt x="166" y="82"/>
                    </a:lnTo>
                    <a:lnTo>
                      <a:pt x="139" y="80"/>
                    </a:lnTo>
                    <a:lnTo>
                      <a:pt x="118" y="75"/>
                    </a:lnTo>
                    <a:lnTo>
                      <a:pt x="98" y="69"/>
                    </a:lnTo>
                    <a:lnTo>
                      <a:pt x="77" y="60"/>
                    </a:lnTo>
                    <a:lnTo>
                      <a:pt x="42" y="3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8" name="Freeform 434"/>
              <p:cNvSpPr>
                <a:spLocks/>
              </p:cNvSpPr>
              <p:nvPr/>
            </p:nvSpPr>
            <p:spPr bwMode="auto">
              <a:xfrm>
                <a:off x="2428" y="2258"/>
                <a:ext cx="2" cy="2"/>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19" name="Rectangle 435"/>
              <p:cNvSpPr>
                <a:spLocks noChangeArrowheads="1"/>
              </p:cNvSpPr>
              <p:nvPr/>
            </p:nvSpPr>
            <p:spPr bwMode="auto">
              <a:xfrm>
                <a:off x="2510" y="2296"/>
                <a:ext cx="7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5220" name="Freeform 436"/>
              <p:cNvSpPr>
                <a:spLocks/>
              </p:cNvSpPr>
              <p:nvPr/>
            </p:nvSpPr>
            <p:spPr bwMode="auto">
              <a:xfrm>
                <a:off x="2510" y="2296"/>
                <a:ext cx="1" cy="3"/>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21" name="Freeform 437"/>
              <p:cNvSpPr>
                <a:spLocks/>
              </p:cNvSpPr>
              <p:nvPr/>
            </p:nvSpPr>
            <p:spPr bwMode="auto">
              <a:xfrm>
                <a:off x="2582" y="2296"/>
                <a:ext cx="54" cy="37"/>
              </a:xfrm>
              <a:custGeom>
                <a:avLst/>
                <a:gdLst>
                  <a:gd name="T0" fmla="*/ 2 w 108"/>
                  <a:gd name="T1" fmla="*/ 0 h 75"/>
                  <a:gd name="T2" fmla="*/ 19 w 108"/>
                  <a:gd name="T3" fmla="*/ 4 h 75"/>
                  <a:gd name="T4" fmla="*/ 37 w 108"/>
                  <a:gd name="T5" fmla="*/ 11 h 75"/>
                  <a:gd name="T6" fmla="*/ 57 w 108"/>
                  <a:gd name="T7" fmla="*/ 24 h 75"/>
                  <a:gd name="T8" fmla="*/ 73 w 108"/>
                  <a:gd name="T9" fmla="*/ 36 h 75"/>
                  <a:gd name="T10" fmla="*/ 108 w 108"/>
                  <a:gd name="T11" fmla="*/ 70 h 75"/>
                  <a:gd name="T12" fmla="*/ 104 w 108"/>
                  <a:gd name="T13" fmla="*/ 75 h 75"/>
                  <a:gd name="T14" fmla="*/ 68 w 108"/>
                  <a:gd name="T15" fmla="*/ 41 h 75"/>
                  <a:gd name="T16" fmla="*/ 53 w 108"/>
                  <a:gd name="T17" fmla="*/ 28 h 75"/>
                  <a:gd name="T18" fmla="*/ 36 w 108"/>
                  <a:gd name="T19" fmla="*/ 17 h 75"/>
                  <a:gd name="T20" fmla="*/ 17 w 108"/>
                  <a:gd name="T21" fmla="*/ 10 h 75"/>
                  <a:gd name="T22" fmla="*/ 0 w 108"/>
                  <a:gd name="T23" fmla="*/ 7 h 75"/>
                  <a:gd name="T24" fmla="*/ 2 w 108"/>
                  <a:gd name="T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75">
                    <a:moveTo>
                      <a:pt x="2" y="0"/>
                    </a:moveTo>
                    <a:lnTo>
                      <a:pt x="19" y="4"/>
                    </a:lnTo>
                    <a:lnTo>
                      <a:pt x="37" y="11"/>
                    </a:lnTo>
                    <a:lnTo>
                      <a:pt x="57" y="24"/>
                    </a:lnTo>
                    <a:lnTo>
                      <a:pt x="73" y="36"/>
                    </a:lnTo>
                    <a:lnTo>
                      <a:pt x="108" y="70"/>
                    </a:lnTo>
                    <a:lnTo>
                      <a:pt x="104" y="75"/>
                    </a:lnTo>
                    <a:lnTo>
                      <a:pt x="68" y="41"/>
                    </a:lnTo>
                    <a:lnTo>
                      <a:pt x="53" y="28"/>
                    </a:lnTo>
                    <a:lnTo>
                      <a:pt x="36" y="17"/>
                    </a:lnTo>
                    <a:lnTo>
                      <a:pt x="17" y="10"/>
                    </a:lnTo>
                    <a:lnTo>
                      <a:pt x="0"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22" name="Freeform 438"/>
              <p:cNvSpPr>
                <a:spLocks/>
              </p:cNvSpPr>
              <p:nvPr/>
            </p:nvSpPr>
            <p:spPr bwMode="auto">
              <a:xfrm>
                <a:off x="2582" y="2296"/>
                <a:ext cx="1" cy="3"/>
              </a:xfrm>
              <a:custGeom>
                <a:avLst/>
                <a:gdLst>
                  <a:gd name="T0" fmla="*/ 2 w 2"/>
                  <a:gd name="T1" fmla="*/ 0 h 7"/>
                  <a:gd name="T2" fmla="*/ 0 w 2"/>
                  <a:gd name="T3" fmla="*/ 7 h 7"/>
                  <a:gd name="T4" fmla="*/ 2 w 2"/>
                  <a:gd name="T5" fmla="*/ 7 h 7"/>
                  <a:gd name="T6" fmla="*/ 2 w 2"/>
                  <a:gd name="T7" fmla="*/ 0 h 7"/>
                </a:gdLst>
                <a:ahLst/>
                <a:cxnLst>
                  <a:cxn ang="0">
                    <a:pos x="T0" y="T1"/>
                  </a:cxn>
                  <a:cxn ang="0">
                    <a:pos x="T2" y="T3"/>
                  </a:cxn>
                  <a:cxn ang="0">
                    <a:pos x="T4" y="T5"/>
                  </a:cxn>
                  <a:cxn ang="0">
                    <a:pos x="T6" y="T7"/>
                  </a:cxn>
                </a:cxnLst>
                <a:rect l="0" t="0" r="r" b="b"/>
                <a:pathLst>
                  <a:path w="2" h="7">
                    <a:moveTo>
                      <a:pt x="2" y="0"/>
                    </a:moveTo>
                    <a:lnTo>
                      <a:pt x="0" y="7"/>
                    </a:lnTo>
                    <a:lnTo>
                      <a:pt x="2"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23" name="Freeform 439"/>
              <p:cNvSpPr>
                <a:spLocks/>
              </p:cNvSpPr>
              <p:nvPr/>
            </p:nvSpPr>
            <p:spPr bwMode="auto">
              <a:xfrm>
                <a:off x="2581" y="2300"/>
                <a:ext cx="55" cy="33"/>
              </a:xfrm>
              <a:custGeom>
                <a:avLst/>
                <a:gdLst>
                  <a:gd name="T0" fmla="*/ 106 w 109"/>
                  <a:gd name="T1" fmla="*/ 65 h 65"/>
                  <a:gd name="T2" fmla="*/ 80 w 109"/>
                  <a:gd name="T3" fmla="*/ 41 h 65"/>
                  <a:gd name="T4" fmla="*/ 68 w 109"/>
                  <a:gd name="T5" fmla="*/ 32 h 65"/>
                  <a:gd name="T6" fmla="*/ 55 w 109"/>
                  <a:gd name="T7" fmla="*/ 23 h 65"/>
                  <a:gd name="T8" fmla="*/ 44 w 109"/>
                  <a:gd name="T9" fmla="*/ 15 h 65"/>
                  <a:gd name="T10" fmla="*/ 30 w 109"/>
                  <a:gd name="T11" fmla="*/ 11 h 65"/>
                  <a:gd name="T12" fmla="*/ 17 w 109"/>
                  <a:gd name="T13" fmla="*/ 6 h 65"/>
                  <a:gd name="T14" fmla="*/ 0 w 109"/>
                  <a:gd name="T15" fmla="*/ 4 h 65"/>
                  <a:gd name="T16" fmla="*/ 0 w 109"/>
                  <a:gd name="T17" fmla="*/ 0 h 65"/>
                  <a:gd name="T18" fmla="*/ 17 w 109"/>
                  <a:gd name="T19" fmla="*/ 1 h 65"/>
                  <a:gd name="T20" fmla="*/ 34 w 109"/>
                  <a:gd name="T21" fmla="*/ 6 h 65"/>
                  <a:gd name="T22" fmla="*/ 48 w 109"/>
                  <a:gd name="T23" fmla="*/ 11 h 65"/>
                  <a:gd name="T24" fmla="*/ 60 w 109"/>
                  <a:gd name="T25" fmla="*/ 18 h 65"/>
                  <a:gd name="T26" fmla="*/ 72 w 109"/>
                  <a:gd name="T27" fmla="*/ 28 h 65"/>
                  <a:gd name="T28" fmla="*/ 85 w 109"/>
                  <a:gd name="T29" fmla="*/ 37 h 65"/>
                  <a:gd name="T30" fmla="*/ 109 w 109"/>
                  <a:gd name="T31" fmla="*/ 60 h 65"/>
                  <a:gd name="T32" fmla="*/ 106 w 109"/>
                  <a:gd name="T3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65">
                    <a:moveTo>
                      <a:pt x="106" y="65"/>
                    </a:moveTo>
                    <a:lnTo>
                      <a:pt x="80" y="41"/>
                    </a:lnTo>
                    <a:lnTo>
                      <a:pt x="68" y="32"/>
                    </a:lnTo>
                    <a:lnTo>
                      <a:pt x="55" y="23"/>
                    </a:lnTo>
                    <a:lnTo>
                      <a:pt x="44" y="15"/>
                    </a:lnTo>
                    <a:lnTo>
                      <a:pt x="30" y="11"/>
                    </a:lnTo>
                    <a:lnTo>
                      <a:pt x="17" y="6"/>
                    </a:lnTo>
                    <a:lnTo>
                      <a:pt x="0" y="4"/>
                    </a:lnTo>
                    <a:lnTo>
                      <a:pt x="0" y="0"/>
                    </a:lnTo>
                    <a:lnTo>
                      <a:pt x="17" y="1"/>
                    </a:lnTo>
                    <a:lnTo>
                      <a:pt x="34" y="6"/>
                    </a:lnTo>
                    <a:lnTo>
                      <a:pt x="48" y="11"/>
                    </a:lnTo>
                    <a:lnTo>
                      <a:pt x="60" y="18"/>
                    </a:lnTo>
                    <a:lnTo>
                      <a:pt x="72" y="28"/>
                    </a:lnTo>
                    <a:lnTo>
                      <a:pt x="85" y="37"/>
                    </a:lnTo>
                    <a:lnTo>
                      <a:pt x="109" y="60"/>
                    </a:lnTo>
                    <a:lnTo>
                      <a:pt x="10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24" name="Freeform 440"/>
              <p:cNvSpPr>
                <a:spLocks/>
              </p:cNvSpPr>
              <p:nvPr/>
            </p:nvSpPr>
            <p:spPr bwMode="auto">
              <a:xfrm>
                <a:off x="2633" y="2330"/>
                <a:ext cx="3" cy="3"/>
              </a:xfrm>
              <a:custGeom>
                <a:avLst/>
                <a:gdLst>
                  <a:gd name="T0" fmla="*/ 4 w 4"/>
                  <a:gd name="T1" fmla="*/ 0 h 5"/>
                  <a:gd name="T2" fmla="*/ 1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1" y="5"/>
                    </a:lnTo>
                    <a:lnTo>
                      <a:pt x="4" y="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25" name="Rectangle 441"/>
              <p:cNvSpPr>
                <a:spLocks noChangeArrowheads="1"/>
              </p:cNvSpPr>
              <p:nvPr/>
            </p:nvSpPr>
            <p:spPr bwMode="auto">
              <a:xfrm>
                <a:off x="2510" y="2300"/>
                <a:ext cx="7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5226" name="Freeform 442"/>
              <p:cNvSpPr>
                <a:spLocks/>
              </p:cNvSpPr>
              <p:nvPr/>
            </p:nvSpPr>
            <p:spPr bwMode="auto">
              <a:xfrm>
                <a:off x="2581" y="2300"/>
                <a:ext cx="1" cy="3"/>
              </a:xfrm>
              <a:custGeom>
                <a:avLst/>
                <a:gdLst>
                  <a:gd name="T0" fmla="*/ 2 h 6"/>
                  <a:gd name="T1" fmla="*/ 0 h 6"/>
                  <a:gd name="T2" fmla="*/ 6 h 6"/>
                  <a:gd name="T3" fmla="*/ 2 h 6"/>
                </a:gdLst>
                <a:ahLst/>
                <a:cxnLst>
                  <a:cxn ang="0">
                    <a:pos x="0" y="T0"/>
                  </a:cxn>
                  <a:cxn ang="0">
                    <a:pos x="0" y="T1"/>
                  </a:cxn>
                  <a:cxn ang="0">
                    <a:pos x="0" y="T2"/>
                  </a:cxn>
                  <a:cxn ang="0">
                    <a:pos x="0" y="T3"/>
                  </a:cxn>
                </a:cxnLst>
                <a:rect l="0" t="0" r="r" b="b"/>
                <a:pathLst>
                  <a:path h="6">
                    <a:moveTo>
                      <a:pt x="0" y="2"/>
                    </a:moveTo>
                    <a:lnTo>
                      <a:pt x="0" y="0"/>
                    </a:lnTo>
                    <a:lnTo>
                      <a:pt x="0"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27" name="Freeform 443"/>
              <p:cNvSpPr>
                <a:spLocks/>
              </p:cNvSpPr>
              <p:nvPr/>
            </p:nvSpPr>
            <p:spPr bwMode="auto">
              <a:xfrm>
                <a:off x="2479" y="2298"/>
                <a:ext cx="31" cy="5"/>
              </a:xfrm>
              <a:custGeom>
                <a:avLst/>
                <a:gdLst>
                  <a:gd name="T0" fmla="*/ 60 w 60"/>
                  <a:gd name="T1" fmla="*/ 9 h 9"/>
                  <a:gd name="T2" fmla="*/ 29 w 60"/>
                  <a:gd name="T3" fmla="*/ 6 h 9"/>
                  <a:gd name="T4" fmla="*/ 15 w 60"/>
                  <a:gd name="T5" fmla="*/ 5 h 9"/>
                  <a:gd name="T6" fmla="*/ 0 w 60"/>
                  <a:gd name="T7" fmla="*/ 5 h 9"/>
                  <a:gd name="T8" fmla="*/ 0 w 60"/>
                  <a:gd name="T9" fmla="*/ 0 h 9"/>
                  <a:gd name="T10" fmla="*/ 15 w 60"/>
                  <a:gd name="T11" fmla="*/ 0 h 9"/>
                  <a:gd name="T12" fmla="*/ 29 w 60"/>
                  <a:gd name="T13" fmla="*/ 2 h 9"/>
                  <a:gd name="T14" fmla="*/ 60 w 60"/>
                  <a:gd name="T15" fmla="*/ 5 h 9"/>
                  <a:gd name="T16" fmla="*/ 60 w 6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
                    <a:moveTo>
                      <a:pt x="60" y="9"/>
                    </a:moveTo>
                    <a:lnTo>
                      <a:pt x="29" y="6"/>
                    </a:lnTo>
                    <a:lnTo>
                      <a:pt x="15" y="5"/>
                    </a:lnTo>
                    <a:lnTo>
                      <a:pt x="0" y="5"/>
                    </a:lnTo>
                    <a:lnTo>
                      <a:pt x="0" y="0"/>
                    </a:lnTo>
                    <a:lnTo>
                      <a:pt x="15" y="0"/>
                    </a:lnTo>
                    <a:lnTo>
                      <a:pt x="29" y="2"/>
                    </a:lnTo>
                    <a:lnTo>
                      <a:pt x="60" y="5"/>
                    </a:lnTo>
                    <a:lnTo>
                      <a:pt x="6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28" name="Freeform 444"/>
              <p:cNvSpPr>
                <a:spLocks/>
              </p:cNvSpPr>
              <p:nvPr/>
            </p:nvSpPr>
            <p:spPr bwMode="auto">
              <a:xfrm>
                <a:off x="2510" y="2300"/>
                <a:ext cx="1" cy="3"/>
              </a:xfrm>
              <a:custGeom>
                <a:avLst/>
                <a:gdLst>
                  <a:gd name="T0" fmla="*/ 6 h 6"/>
                  <a:gd name="T1" fmla="*/ 2 h 6"/>
                  <a:gd name="T2" fmla="*/ 0 h 6"/>
                  <a:gd name="T3" fmla="*/ 6 h 6"/>
                </a:gdLst>
                <a:ahLst/>
                <a:cxnLst>
                  <a:cxn ang="0">
                    <a:pos x="0" y="T0"/>
                  </a:cxn>
                  <a:cxn ang="0">
                    <a:pos x="0" y="T1"/>
                  </a:cxn>
                  <a:cxn ang="0">
                    <a:pos x="0" y="T2"/>
                  </a:cxn>
                  <a:cxn ang="0">
                    <a:pos x="0" y="T3"/>
                  </a:cxn>
                </a:cxnLst>
                <a:rect l="0" t="0" r="r" b="b"/>
                <a:pathLst>
                  <a:path h="6">
                    <a:moveTo>
                      <a:pt x="0" y="6"/>
                    </a:moveTo>
                    <a:lnTo>
                      <a:pt x="0" y="2"/>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29" name="Freeform 445"/>
              <p:cNvSpPr>
                <a:spLocks/>
              </p:cNvSpPr>
              <p:nvPr/>
            </p:nvSpPr>
            <p:spPr bwMode="auto">
              <a:xfrm>
                <a:off x="2478" y="2298"/>
                <a:ext cx="70" cy="59"/>
              </a:xfrm>
              <a:custGeom>
                <a:avLst/>
                <a:gdLst>
                  <a:gd name="T0" fmla="*/ 4 w 141"/>
                  <a:gd name="T1" fmla="*/ 0 h 119"/>
                  <a:gd name="T2" fmla="*/ 17 w 141"/>
                  <a:gd name="T3" fmla="*/ 19 h 119"/>
                  <a:gd name="T4" fmla="*/ 37 w 141"/>
                  <a:gd name="T5" fmla="*/ 39 h 119"/>
                  <a:gd name="T6" fmla="*/ 82 w 141"/>
                  <a:gd name="T7" fmla="*/ 76 h 119"/>
                  <a:gd name="T8" fmla="*/ 141 w 141"/>
                  <a:gd name="T9" fmla="*/ 114 h 119"/>
                  <a:gd name="T10" fmla="*/ 136 w 141"/>
                  <a:gd name="T11" fmla="*/ 119 h 119"/>
                  <a:gd name="T12" fmla="*/ 77 w 141"/>
                  <a:gd name="T13" fmla="*/ 80 h 119"/>
                  <a:gd name="T14" fmla="*/ 32 w 141"/>
                  <a:gd name="T15" fmla="*/ 43 h 119"/>
                  <a:gd name="T16" fmla="*/ 12 w 141"/>
                  <a:gd name="T17" fmla="*/ 23 h 119"/>
                  <a:gd name="T18" fmla="*/ 0 w 141"/>
                  <a:gd name="T19" fmla="*/ 5 h 119"/>
                  <a:gd name="T20" fmla="*/ 4 w 141"/>
                  <a:gd name="T21"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19">
                    <a:moveTo>
                      <a:pt x="4" y="0"/>
                    </a:moveTo>
                    <a:lnTo>
                      <a:pt x="17" y="19"/>
                    </a:lnTo>
                    <a:lnTo>
                      <a:pt x="37" y="39"/>
                    </a:lnTo>
                    <a:lnTo>
                      <a:pt x="82" y="76"/>
                    </a:lnTo>
                    <a:lnTo>
                      <a:pt x="141" y="114"/>
                    </a:lnTo>
                    <a:lnTo>
                      <a:pt x="136" y="119"/>
                    </a:lnTo>
                    <a:lnTo>
                      <a:pt x="77" y="80"/>
                    </a:lnTo>
                    <a:lnTo>
                      <a:pt x="32" y="43"/>
                    </a:lnTo>
                    <a:lnTo>
                      <a:pt x="12" y="23"/>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0" name="Freeform 446"/>
              <p:cNvSpPr>
                <a:spLocks/>
              </p:cNvSpPr>
              <p:nvPr/>
            </p:nvSpPr>
            <p:spPr bwMode="auto">
              <a:xfrm>
                <a:off x="2476" y="2298"/>
                <a:ext cx="4" cy="2"/>
              </a:xfrm>
              <a:custGeom>
                <a:avLst/>
                <a:gdLst>
                  <a:gd name="T0" fmla="*/ 6 w 7"/>
                  <a:gd name="T1" fmla="*/ 0 h 5"/>
                  <a:gd name="T2" fmla="*/ 0 w 7"/>
                  <a:gd name="T3" fmla="*/ 0 h 5"/>
                  <a:gd name="T4" fmla="*/ 3 w 7"/>
                  <a:gd name="T5" fmla="*/ 5 h 5"/>
                  <a:gd name="T6" fmla="*/ 7 w 7"/>
                  <a:gd name="T7" fmla="*/ 0 h 5"/>
                  <a:gd name="T8" fmla="*/ 6 w 7"/>
                  <a:gd name="T9" fmla="*/ 5 h 5"/>
                  <a:gd name="T10" fmla="*/ 6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6" y="0"/>
                    </a:moveTo>
                    <a:lnTo>
                      <a:pt x="0" y="0"/>
                    </a:lnTo>
                    <a:lnTo>
                      <a:pt x="3" y="5"/>
                    </a:lnTo>
                    <a:lnTo>
                      <a:pt x="7" y="0"/>
                    </a:lnTo>
                    <a:lnTo>
                      <a:pt x="6"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1" name="Freeform 447"/>
              <p:cNvSpPr>
                <a:spLocks/>
              </p:cNvSpPr>
              <p:nvPr/>
            </p:nvSpPr>
            <p:spPr bwMode="auto">
              <a:xfrm>
                <a:off x="2497" y="2327"/>
                <a:ext cx="50" cy="30"/>
              </a:xfrm>
              <a:custGeom>
                <a:avLst/>
                <a:gdLst>
                  <a:gd name="T0" fmla="*/ 101 w 101"/>
                  <a:gd name="T1" fmla="*/ 60 h 60"/>
                  <a:gd name="T2" fmla="*/ 89 w 101"/>
                  <a:gd name="T3" fmla="*/ 58 h 60"/>
                  <a:gd name="T4" fmla="*/ 73 w 101"/>
                  <a:gd name="T5" fmla="*/ 54 h 60"/>
                  <a:gd name="T6" fmla="*/ 61 w 101"/>
                  <a:gd name="T7" fmla="*/ 48 h 60"/>
                  <a:gd name="T8" fmla="*/ 45 w 101"/>
                  <a:gd name="T9" fmla="*/ 40 h 60"/>
                  <a:gd name="T10" fmla="*/ 0 w 101"/>
                  <a:gd name="T11" fmla="*/ 4 h 60"/>
                  <a:gd name="T12" fmla="*/ 5 w 101"/>
                  <a:gd name="T13" fmla="*/ 0 h 60"/>
                  <a:gd name="T14" fmla="*/ 50 w 101"/>
                  <a:gd name="T15" fmla="*/ 35 h 60"/>
                  <a:gd name="T16" fmla="*/ 64 w 101"/>
                  <a:gd name="T17" fmla="*/ 43 h 60"/>
                  <a:gd name="T18" fmla="*/ 76 w 101"/>
                  <a:gd name="T19" fmla="*/ 49 h 60"/>
                  <a:gd name="T20" fmla="*/ 89 w 101"/>
                  <a:gd name="T21" fmla="*/ 54 h 60"/>
                  <a:gd name="T22" fmla="*/ 101 w 101"/>
                  <a:gd name="T23" fmla="*/ 55 h 60"/>
                  <a:gd name="T24" fmla="*/ 101 w 101"/>
                  <a:gd name="T2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60">
                    <a:moveTo>
                      <a:pt x="101" y="60"/>
                    </a:moveTo>
                    <a:lnTo>
                      <a:pt x="89" y="58"/>
                    </a:lnTo>
                    <a:lnTo>
                      <a:pt x="73" y="54"/>
                    </a:lnTo>
                    <a:lnTo>
                      <a:pt x="61" y="48"/>
                    </a:lnTo>
                    <a:lnTo>
                      <a:pt x="45" y="40"/>
                    </a:lnTo>
                    <a:lnTo>
                      <a:pt x="0" y="4"/>
                    </a:lnTo>
                    <a:lnTo>
                      <a:pt x="5" y="0"/>
                    </a:lnTo>
                    <a:lnTo>
                      <a:pt x="50" y="35"/>
                    </a:lnTo>
                    <a:lnTo>
                      <a:pt x="64" y="43"/>
                    </a:lnTo>
                    <a:lnTo>
                      <a:pt x="76" y="49"/>
                    </a:lnTo>
                    <a:lnTo>
                      <a:pt x="89" y="54"/>
                    </a:lnTo>
                    <a:lnTo>
                      <a:pt x="101" y="55"/>
                    </a:lnTo>
                    <a:lnTo>
                      <a:pt x="10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2" name="Freeform 448"/>
              <p:cNvSpPr>
                <a:spLocks/>
              </p:cNvSpPr>
              <p:nvPr/>
            </p:nvSpPr>
            <p:spPr bwMode="auto">
              <a:xfrm>
                <a:off x="2546" y="2355"/>
                <a:ext cx="2" cy="2"/>
              </a:xfrm>
              <a:custGeom>
                <a:avLst/>
                <a:gdLst>
                  <a:gd name="T0" fmla="*/ 5 w 5"/>
                  <a:gd name="T1" fmla="*/ 0 h 5"/>
                  <a:gd name="T2" fmla="*/ 3 w 5"/>
                  <a:gd name="T3" fmla="*/ 5 h 5"/>
                  <a:gd name="T4" fmla="*/ 3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3" y="5"/>
                    </a:lnTo>
                    <a:lnTo>
                      <a:pt x="3" y="0"/>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3" name="Freeform 449"/>
              <p:cNvSpPr>
                <a:spLocks/>
              </p:cNvSpPr>
              <p:nvPr/>
            </p:nvSpPr>
            <p:spPr bwMode="auto">
              <a:xfrm>
                <a:off x="2436" y="2274"/>
                <a:ext cx="64" cy="56"/>
              </a:xfrm>
              <a:custGeom>
                <a:avLst/>
                <a:gdLst>
                  <a:gd name="T0" fmla="*/ 124 w 127"/>
                  <a:gd name="T1" fmla="*/ 111 h 111"/>
                  <a:gd name="T2" fmla="*/ 64 w 127"/>
                  <a:gd name="T3" fmla="*/ 56 h 111"/>
                  <a:gd name="T4" fmla="*/ 34 w 127"/>
                  <a:gd name="T5" fmla="*/ 31 h 111"/>
                  <a:gd name="T6" fmla="*/ 0 w 127"/>
                  <a:gd name="T7" fmla="*/ 5 h 111"/>
                  <a:gd name="T8" fmla="*/ 5 w 127"/>
                  <a:gd name="T9" fmla="*/ 0 h 111"/>
                  <a:gd name="T10" fmla="*/ 39 w 127"/>
                  <a:gd name="T11" fmla="*/ 27 h 111"/>
                  <a:gd name="T12" fmla="*/ 67 w 127"/>
                  <a:gd name="T13" fmla="*/ 51 h 111"/>
                  <a:gd name="T14" fmla="*/ 127 w 127"/>
                  <a:gd name="T15" fmla="*/ 107 h 111"/>
                  <a:gd name="T16" fmla="*/ 124 w 127"/>
                  <a:gd name="T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111">
                    <a:moveTo>
                      <a:pt x="124" y="111"/>
                    </a:moveTo>
                    <a:lnTo>
                      <a:pt x="64" y="56"/>
                    </a:lnTo>
                    <a:lnTo>
                      <a:pt x="34" y="31"/>
                    </a:lnTo>
                    <a:lnTo>
                      <a:pt x="0" y="5"/>
                    </a:lnTo>
                    <a:lnTo>
                      <a:pt x="5" y="0"/>
                    </a:lnTo>
                    <a:lnTo>
                      <a:pt x="39" y="27"/>
                    </a:lnTo>
                    <a:lnTo>
                      <a:pt x="67" y="51"/>
                    </a:lnTo>
                    <a:lnTo>
                      <a:pt x="127" y="107"/>
                    </a:lnTo>
                    <a:lnTo>
                      <a:pt x="12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4" name="Freeform 450"/>
              <p:cNvSpPr>
                <a:spLocks/>
              </p:cNvSpPr>
              <p:nvPr/>
            </p:nvSpPr>
            <p:spPr bwMode="auto">
              <a:xfrm>
                <a:off x="2497" y="2327"/>
                <a:ext cx="3" cy="3"/>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2" y="4"/>
                    </a:ln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5" name="Freeform 451"/>
              <p:cNvSpPr>
                <a:spLocks/>
              </p:cNvSpPr>
              <p:nvPr/>
            </p:nvSpPr>
            <p:spPr bwMode="auto">
              <a:xfrm>
                <a:off x="2339" y="2233"/>
                <a:ext cx="99" cy="43"/>
              </a:xfrm>
              <a:custGeom>
                <a:avLst/>
                <a:gdLst>
                  <a:gd name="T0" fmla="*/ 193 w 198"/>
                  <a:gd name="T1" fmla="*/ 87 h 87"/>
                  <a:gd name="T2" fmla="*/ 147 w 198"/>
                  <a:gd name="T3" fmla="*/ 58 h 87"/>
                  <a:gd name="T4" fmla="*/ 102 w 198"/>
                  <a:gd name="T5" fmla="*/ 38 h 87"/>
                  <a:gd name="T6" fmla="*/ 0 w 198"/>
                  <a:gd name="T7" fmla="*/ 5 h 87"/>
                  <a:gd name="T8" fmla="*/ 3 w 198"/>
                  <a:gd name="T9" fmla="*/ 0 h 87"/>
                  <a:gd name="T10" fmla="*/ 105 w 198"/>
                  <a:gd name="T11" fmla="*/ 33 h 87"/>
                  <a:gd name="T12" fmla="*/ 150 w 198"/>
                  <a:gd name="T13" fmla="*/ 53 h 87"/>
                  <a:gd name="T14" fmla="*/ 198 w 198"/>
                  <a:gd name="T15" fmla="*/ 82 h 87"/>
                  <a:gd name="T16" fmla="*/ 193 w 19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7">
                    <a:moveTo>
                      <a:pt x="193" y="87"/>
                    </a:moveTo>
                    <a:lnTo>
                      <a:pt x="147" y="58"/>
                    </a:lnTo>
                    <a:lnTo>
                      <a:pt x="102" y="38"/>
                    </a:lnTo>
                    <a:lnTo>
                      <a:pt x="0" y="5"/>
                    </a:lnTo>
                    <a:lnTo>
                      <a:pt x="3" y="0"/>
                    </a:lnTo>
                    <a:lnTo>
                      <a:pt x="105" y="33"/>
                    </a:lnTo>
                    <a:lnTo>
                      <a:pt x="150" y="53"/>
                    </a:lnTo>
                    <a:lnTo>
                      <a:pt x="198" y="82"/>
                    </a:lnTo>
                    <a:lnTo>
                      <a:pt x="193"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6" name="Freeform 452"/>
              <p:cNvSpPr>
                <a:spLocks/>
              </p:cNvSpPr>
              <p:nvPr/>
            </p:nvSpPr>
            <p:spPr bwMode="auto">
              <a:xfrm>
                <a:off x="2436" y="2274"/>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7" name="Freeform 453"/>
              <p:cNvSpPr>
                <a:spLocks/>
              </p:cNvSpPr>
              <p:nvPr/>
            </p:nvSpPr>
            <p:spPr bwMode="auto">
              <a:xfrm>
                <a:off x="2275" y="2201"/>
                <a:ext cx="66" cy="35"/>
              </a:xfrm>
              <a:custGeom>
                <a:avLst/>
                <a:gdLst>
                  <a:gd name="T0" fmla="*/ 129 w 132"/>
                  <a:gd name="T1" fmla="*/ 69 h 69"/>
                  <a:gd name="T2" fmla="*/ 93 w 132"/>
                  <a:gd name="T3" fmla="*/ 55 h 69"/>
                  <a:gd name="T4" fmla="*/ 64 w 132"/>
                  <a:gd name="T5" fmla="*/ 41 h 69"/>
                  <a:gd name="T6" fmla="*/ 0 w 132"/>
                  <a:gd name="T7" fmla="*/ 4 h 69"/>
                  <a:gd name="T8" fmla="*/ 5 w 132"/>
                  <a:gd name="T9" fmla="*/ 0 h 69"/>
                  <a:gd name="T10" fmla="*/ 67 w 132"/>
                  <a:gd name="T11" fmla="*/ 37 h 69"/>
                  <a:gd name="T12" fmla="*/ 96 w 132"/>
                  <a:gd name="T13" fmla="*/ 51 h 69"/>
                  <a:gd name="T14" fmla="*/ 132 w 132"/>
                  <a:gd name="T15" fmla="*/ 64 h 69"/>
                  <a:gd name="T16" fmla="*/ 129 w 132"/>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9">
                    <a:moveTo>
                      <a:pt x="129" y="69"/>
                    </a:moveTo>
                    <a:lnTo>
                      <a:pt x="93" y="55"/>
                    </a:lnTo>
                    <a:lnTo>
                      <a:pt x="64" y="41"/>
                    </a:lnTo>
                    <a:lnTo>
                      <a:pt x="0" y="4"/>
                    </a:lnTo>
                    <a:lnTo>
                      <a:pt x="5" y="0"/>
                    </a:lnTo>
                    <a:lnTo>
                      <a:pt x="67" y="37"/>
                    </a:lnTo>
                    <a:lnTo>
                      <a:pt x="96" y="51"/>
                    </a:lnTo>
                    <a:lnTo>
                      <a:pt x="132" y="64"/>
                    </a:lnTo>
                    <a:lnTo>
                      <a:pt x="12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8" name="Freeform 454"/>
              <p:cNvSpPr>
                <a:spLocks/>
              </p:cNvSpPr>
              <p:nvPr/>
            </p:nvSpPr>
            <p:spPr bwMode="auto">
              <a:xfrm>
                <a:off x="2339" y="2233"/>
                <a:ext cx="2"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39" name="Freeform 455"/>
              <p:cNvSpPr>
                <a:spLocks/>
              </p:cNvSpPr>
              <p:nvPr/>
            </p:nvSpPr>
            <p:spPr bwMode="auto">
              <a:xfrm>
                <a:off x="2222" y="2161"/>
                <a:ext cx="55" cy="42"/>
              </a:xfrm>
              <a:custGeom>
                <a:avLst/>
                <a:gdLst>
                  <a:gd name="T0" fmla="*/ 109 w 112"/>
                  <a:gd name="T1" fmla="*/ 83 h 83"/>
                  <a:gd name="T2" fmla="*/ 78 w 112"/>
                  <a:gd name="T3" fmla="*/ 66 h 83"/>
                  <a:gd name="T4" fmla="*/ 47 w 112"/>
                  <a:gd name="T5" fmla="*/ 51 h 83"/>
                  <a:gd name="T6" fmla="*/ 24 w 112"/>
                  <a:gd name="T7" fmla="*/ 31 h 83"/>
                  <a:gd name="T8" fmla="*/ 0 w 112"/>
                  <a:gd name="T9" fmla="*/ 5 h 83"/>
                  <a:gd name="T10" fmla="*/ 3 w 112"/>
                  <a:gd name="T11" fmla="*/ 0 h 83"/>
                  <a:gd name="T12" fmla="*/ 27 w 112"/>
                  <a:gd name="T13" fmla="*/ 26 h 83"/>
                  <a:gd name="T14" fmla="*/ 51 w 112"/>
                  <a:gd name="T15" fmla="*/ 46 h 83"/>
                  <a:gd name="T16" fmla="*/ 81 w 112"/>
                  <a:gd name="T17" fmla="*/ 62 h 83"/>
                  <a:gd name="T18" fmla="*/ 112 w 112"/>
                  <a:gd name="T19" fmla="*/ 79 h 83"/>
                  <a:gd name="T20" fmla="*/ 109 w 112"/>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3">
                    <a:moveTo>
                      <a:pt x="109" y="83"/>
                    </a:moveTo>
                    <a:lnTo>
                      <a:pt x="78" y="66"/>
                    </a:lnTo>
                    <a:lnTo>
                      <a:pt x="47" y="51"/>
                    </a:lnTo>
                    <a:lnTo>
                      <a:pt x="24" y="31"/>
                    </a:lnTo>
                    <a:lnTo>
                      <a:pt x="0" y="5"/>
                    </a:lnTo>
                    <a:lnTo>
                      <a:pt x="3" y="0"/>
                    </a:lnTo>
                    <a:lnTo>
                      <a:pt x="27" y="26"/>
                    </a:lnTo>
                    <a:lnTo>
                      <a:pt x="51" y="46"/>
                    </a:lnTo>
                    <a:lnTo>
                      <a:pt x="81" y="62"/>
                    </a:lnTo>
                    <a:lnTo>
                      <a:pt x="112" y="79"/>
                    </a:lnTo>
                    <a:lnTo>
                      <a:pt x="109"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40" name="Freeform 456"/>
              <p:cNvSpPr>
                <a:spLocks/>
              </p:cNvSpPr>
              <p:nvPr/>
            </p:nvSpPr>
            <p:spPr bwMode="auto">
              <a:xfrm>
                <a:off x="2275" y="2201"/>
                <a:ext cx="2" cy="2"/>
              </a:xfrm>
              <a:custGeom>
                <a:avLst/>
                <a:gdLst>
                  <a:gd name="T0" fmla="*/ 5 w 5"/>
                  <a:gd name="T1" fmla="*/ 0 h 4"/>
                  <a:gd name="T2" fmla="*/ 2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4"/>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41" name="Freeform 457"/>
              <p:cNvSpPr>
                <a:spLocks/>
              </p:cNvSpPr>
              <p:nvPr/>
            </p:nvSpPr>
            <p:spPr bwMode="auto">
              <a:xfrm>
                <a:off x="2167" y="2084"/>
                <a:ext cx="56" cy="80"/>
              </a:xfrm>
              <a:custGeom>
                <a:avLst/>
                <a:gdLst>
                  <a:gd name="T0" fmla="*/ 109 w 113"/>
                  <a:gd name="T1" fmla="*/ 161 h 161"/>
                  <a:gd name="T2" fmla="*/ 81 w 113"/>
                  <a:gd name="T3" fmla="*/ 119 h 161"/>
                  <a:gd name="T4" fmla="*/ 56 w 113"/>
                  <a:gd name="T5" fmla="*/ 82 h 161"/>
                  <a:gd name="T6" fmla="*/ 31 w 113"/>
                  <a:gd name="T7" fmla="*/ 45 h 161"/>
                  <a:gd name="T8" fmla="*/ 0 w 113"/>
                  <a:gd name="T9" fmla="*/ 5 h 161"/>
                  <a:gd name="T10" fmla="*/ 5 w 113"/>
                  <a:gd name="T11" fmla="*/ 0 h 161"/>
                  <a:gd name="T12" fmla="*/ 36 w 113"/>
                  <a:gd name="T13" fmla="*/ 40 h 161"/>
                  <a:gd name="T14" fmla="*/ 61 w 113"/>
                  <a:gd name="T15" fmla="*/ 77 h 161"/>
                  <a:gd name="T16" fmla="*/ 86 w 113"/>
                  <a:gd name="T17" fmla="*/ 114 h 161"/>
                  <a:gd name="T18" fmla="*/ 113 w 113"/>
                  <a:gd name="T19" fmla="*/ 156 h 161"/>
                  <a:gd name="T20" fmla="*/ 109 w 113"/>
                  <a:gd name="T21"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61">
                    <a:moveTo>
                      <a:pt x="109" y="161"/>
                    </a:moveTo>
                    <a:lnTo>
                      <a:pt x="81" y="119"/>
                    </a:lnTo>
                    <a:lnTo>
                      <a:pt x="56" y="82"/>
                    </a:lnTo>
                    <a:lnTo>
                      <a:pt x="31" y="45"/>
                    </a:lnTo>
                    <a:lnTo>
                      <a:pt x="0" y="5"/>
                    </a:lnTo>
                    <a:lnTo>
                      <a:pt x="5" y="0"/>
                    </a:lnTo>
                    <a:lnTo>
                      <a:pt x="36" y="40"/>
                    </a:lnTo>
                    <a:lnTo>
                      <a:pt x="61" y="77"/>
                    </a:lnTo>
                    <a:lnTo>
                      <a:pt x="86" y="114"/>
                    </a:lnTo>
                    <a:lnTo>
                      <a:pt x="113" y="156"/>
                    </a:lnTo>
                    <a:lnTo>
                      <a:pt x="109"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42" name="Freeform 458"/>
              <p:cNvSpPr>
                <a:spLocks/>
              </p:cNvSpPr>
              <p:nvPr/>
            </p:nvSpPr>
            <p:spPr bwMode="auto">
              <a:xfrm>
                <a:off x="2221" y="2161"/>
                <a:ext cx="2" cy="3"/>
              </a:xfrm>
              <a:custGeom>
                <a:avLst/>
                <a:gdLst>
                  <a:gd name="T0" fmla="*/ 1 w 4"/>
                  <a:gd name="T1" fmla="*/ 5 h 5"/>
                  <a:gd name="T2" fmla="*/ 0 w 4"/>
                  <a:gd name="T3" fmla="*/ 5 h 5"/>
                  <a:gd name="T4" fmla="*/ 4 w 4"/>
                  <a:gd name="T5" fmla="*/ 0 h 5"/>
                  <a:gd name="T6" fmla="*/ 1 w 4"/>
                  <a:gd name="T7" fmla="*/ 5 h 5"/>
                </a:gdLst>
                <a:ahLst/>
                <a:cxnLst>
                  <a:cxn ang="0">
                    <a:pos x="T0" y="T1"/>
                  </a:cxn>
                  <a:cxn ang="0">
                    <a:pos x="T2" y="T3"/>
                  </a:cxn>
                  <a:cxn ang="0">
                    <a:pos x="T4" y="T5"/>
                  </a:cxn>
                  <a:cxn ang="0">
                    <a:pos x="T6" y="T7"/>
                  </a:cxn>
                </a:cxnLst>
                <a:rect l="0" t="0" r="r" b="b"/>
                <a:pathLst>
                  <a:path w="4" h="5">
                    <a:moveTo>
                      <a:pt x="1" y="5"/>
                    </a:moveTo>
                    <a:lnTo>
                      <a:pt x="0" y="5"/>
                    </a:lnTo>
                    <a:lnTo>
                      <a:pt x="4" y="0"/>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43" name="Freeform 459"/>
              <p:cNvSpPr>
                <a:spLocks/>
              </p:cNvSpPr>
              <p:nvPr/>
            </p:nvSpPr>
            <p:spPr bwMode="auto">
              <a:xfrm>
                <a:off x="2167" y="2084"/>
                <a:ext cx="4" cy="83"/>
              </a:xfrm>
              <a:custGeom>
                <a:avLst/>
                <a:gdLst>
                  <a:gd name="T0" fmla="*/ 7 w 10"/>
                  <a:gd name="T1" fmla="*/ 0 h 165"/>
                  <a:gd name="T2" fmla="*/ 10 w 10"/>
                  <a:gd name="T3" fmla="*/ 165 h 165"/>
                  <a:gd name="T4" fmla="*/ 4 w 10"/>
                  <a:gd name="T5" fmla="*/ 165 h 165"/>
                  <a:gd name="T6" fmla="*/ 0 w 10"/>
                  <a:gd name="T7" fmla="*/ 0 h 165"/>
                  <a:gd name="T8" fmla="*/ 7 w 10"/>
                  <a:gd name="T9" fmla="*/ 0 h 165"/>
                </a:gdLst>
                <a:ahLst/>
                <a:cxnLst>
                  <a:cxn ang="0">
                    <a:pos x="T0" y="T1"/>
                  </a:cxn>
                  <a:cxn ang="0">
                    <a:pos x="T2" y="T3"/>
                  </a:cxn>
                  <a:cxn ang="0">
                    <a:pos x="T4" y="T5"/>
                  </a:cxn>
                  <a:cxn ang="0">
                    <a:pos x="T6" y="T7"/>
                  </a:cxn>
                  <a:cxn ang="0">
                    <a:pos x="T8" y="T9"/>
                  </a:cxn>
                </a:cxnLst>
                <a:rect l="0" t="0" r="r" b="b"/>
                <a:pathLst>
                  <a:path w="10" h="165">
                    <a:moveTo>
                      <a:pt x="7" y="0"/>
                    </a:moveTo>
                    <a:lnTo>
                      <a:pt x="10" y="165"/>
                    </a:lnTo>
                    <a:lnTo>
                      <a:pt x="4" y="165"/>
                    </a:ln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44" name="Freeform 460"/>
              <p:cNvSpPr>
                <a:spLocks/>
              </p:cNvSpPr>
              <p:nvPr/>
            </p:nvSpPr>
            <p:spPr bwMode="auto">
              <a:xfrm>
                <a:off x="2167" y="2080"/>
                <a:ext cx="3" cy="6"/>
              </a:xfrm>
              <a:custGeom>
                <a:avLst/>
                <a:gdLst>
                  <a:gd name="T0" fmla="*/ 5 w 7"/>
                  <a:gd name="T1" fmla="*/ 6 h 11"/>
                  <a:gd name="T2" fmla="*/ 0 w 7"/>
                  <a:gd name="T3" fmla="*/ 0 h 11"/>
                  <a:gd name="T4" fmla="*/ 0 w 7"/>
                  <a:gd name="T5" fmla="*/ 8 h 11"/>
                  <a:gd name="T6" fmla="*/ 7 w 7"/>
                  <a:gd name="T7" fmla="*/ 8 h 11"/>
                  <a:gd name="T8" fmla="*/ 0 w 7"/>
                  <a:gd name="T9" fmla="*/ 11 h 11"/>
                  <a:gd name="T10" fmla="*/ 5 w 7"/>
                  <a:gd name="T11" fmla="*/ 6 h 11"/>
                </a:gdLst>
                <a:ahLst/>
                <a:cxnLst>
                  <a:cxn ang="0">
                    <a:pos x="T0" y="T1"/>
                  </a:cxn>
                  <a:cxn ang="0">
                    <a:pos x="T2" y="T3"/>
                  </a:cxn>
                  <a:cxn ang="0">
                    <a:pos x="T4" y="T5"/>
                  </a:cxn>
                  <a:cxn ang="0">
                    <a:pos x="T6" y="T7"/>
                  </a:cxn>
                  <a:cxn ang="0">
                    <a:pos x="T8" y="T9"/>
                  </a:cxn>
                  <a:cxn ang="0">
                    <a:pos x="T10" y="T11"/>
                  </a:cxn>
                </a:cxnLst>
                <a:rect l="0" t="0" r="r" b="b"/>
                <a:pathLst>
                  <a:path w="7" h="11">
                    <a:moveTo>
                      <a:pt x="5" y="6"/>
                    </a:moveTo>
                    <a:lnTo>
                      <a:pt x="0" y="0"/>
                    </a:lnTo>
                    <a:lnTo>
                      <a:pt x="0" y="8"/>
                    </a:lnTo>
                    <a:lnTo>
                      <a:pt x="7" y="8"/>
                    </a:lnTo>
                    <a:lnTo>
                      <a:pt x="0" y="11"/>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45" name="Freeform 461"/>
              <p:cNvSpPr>
                <a:spLocks/>
              </p:cNvSpPr>
              <p:nvPr/>
            </p:nvSpPr>
            <p:spPr bwMode="auto">
              <a:xfrm>
                <a:off x="2168" y="2167"/>
                <a:ext cx="22" cy="65"/>
              </a:xfrm>
              <a:custGeom>
                <a:avLst/>
                <a:gdLst>
                  <a:gd name="T0" fmla="*/ 6 w 43"/>
                  <a:gd name="T1" fmla="*/ 0 h 129"/>
                  <a:gd name="T2" fmla="*/ 7 w 43"/>
                  <a:gd name="T3" fmla="*/ 23 h 129"/>
                  <a:gd name="T4" fmla="*/ 12 w 43"/>
                  <a:gd name="T5" fmla="*/ 46 h 129"/>
                  <a:gd name="T6" fmla="*/ 24 w 43"/>
                  <a:gd name="T7" fmla="*/ 88 h 129"/>
                  <a:gd name="T8" fmla="*/ 38 w 43"/>
                  <a:gd name="T9" fmla="*/ 117 h 129"/>
                  <a:gd name="T10" fmla="*/ 43 w 43"/>
                  <a:gd name="T11" fmla="*/ 128 h 129"/>
                  <a:gd name="T12" fmla="*/ 37 w 43"/>
                  <a:gd name="T13" fmla="*/ 129 h 129"/>
                  <a:gd name="T14" fmla="*/ 32 w 43"/>
                  <a:gd name="T15" fmla="*/ 119 h 129"/>
                  <a:gd name="T16" fmla="*/ 18 w 43"/>
                  <a:gd name="T17" fmla="*/ 89 h 129"/>
                  <a:gd name="T18" fmla="*/ 6 w 43"/>
                  <a:gd name="T19" fmla="*/ 48 h 129"/>
                  <a:gd name="T20" fmla="*/ 1 w 43"/>
                  <a:gd name="T21" fmla="*/ 24 h 129"/>
                  <a:gd name="T22" fmla="*/ 0 w 43"/>
                  <a:gd name="T23" fmla="*/ 0 h 129"/>
                  <a:gd name="T24" fmla="*/ 6 w 43"/>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29">
                    <a:moveTo>
                      <a:pt x="6" y="0"/>
                    </a:moveTo>
                    <a:lnTo>
                      <a:pt x="7" y="23"/>
                    </a:lnTo>
                    <a:lnTo>
                      <a:pt x="12" y="46"/>
                    </a:lnTo>
                    <a:lnTo>
                      <a:pt x="24" y="88"/>
                    </a:lnTo>
                    <a:lnTo>
                      <a:pt x="38" y="117"/>
                    </a:lnTo>
                    <a:lnTo>
                      <a:pt x="43" y="128"/>
                    </a:lnTo>
                    <a:lnTo>
                      <a:pt x="37" y="129"/>
                    </a:lnTo>
                    <a:lnTo>
                      <a:pt x="32" y="119"/>
                    </a:lnTo>
                    <a:lnTo>
                      <a:pt x="18" y="89"/>
                    </a:lnTo>
                    <a:lnTo>
                      <a:pt x="6" y="48"/>
                    </a:lnTo>
                    <a:lnTo>
                      <a:pt x="1" y="24"/>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sp>
          <p:nvSpPr>
            <p:cNvPr id="375246" name="Freeform 462"/>
            <p:cNvSpPr>
              <a:spLocks/>
            </p:cNvSpPr>
            <p:nvPr/>
          </p:nvSpPr>
          <p:spPr bwMode="auto">
            <a:xfrm>
              <a:off x="2168" y="2167"/>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47" name="Freeform 463"/>
            <p:cNvSpPr>
              <a:spLocks/>
            </p:cNvSpPr>
            <p:nvPr/>
          </p:nvSpPr>
          <p:spPr bwMode="auto">
            <a:xfrm>
              <a:off x="2163" y="2188"/>
              <a:ext cx="26" cy="44"/>
            </a:xfrm>
            <a:custGeom>
              <a:avLst/>
              <a:gdLst>
                <a:gd name="T0" fmla="*/ 48 w 52"/>
                <a:gd name="T1" fmla="*/ 88 h 88"/>
                <a:gd name="T2" fmla="*/ 38 w 52"/>
                <a:gd name="T3" fmla="*/ 80 h 88"/>
                <a:gd name="T4" fmla="*/ 29 w 52"/>
                <a:gd name="T5" fmla="*/ 71 h 88"/>
                <a:gd name="T6" fmla="*/ 21 w 52"/>
                <a:gd name="T7" fmla="*/ 62 h 88"/>
                <a:gd name="T8" fmla="*/ 15 w 52"/>
                <a:gd name="T9" fmla="*/ 49 h 88"/>
                <a:gd name="T10" fmla="*/ 6 w 52"/>
                <a:gd name="T11" fmla="*/ 26 h 88"/>
                <a:gd name="T12" fmla="*/ 0 w 52"/>
                <a:gd name="T13" fmla="*/ 0 h 88"/>
                <a:gd name="T14" fmla="*/ 4 w 52"/>
                <a:gd name="T15" fmla="*/ 0 h 88"/>
                <a:gd name="T16" fmla="*/ 11 w 52"/>
                <a:gd name="T17" fmla="*/ 23 h 88"/>
                <a:gd name="T18" fmla="*/ 20 w 52"/>
                <a:gd name="T19" fmla="*/ 46 h 88"/>
                <a:gd name="T20" fmla="*/ 26 w 52"/>
                <a:gd name="T21" fmla="*/ 57 h 88"/>
                <a:gd name="T22" fmla="*/ 34 w 52"/>
                <a:gd name="T23" fmla="*/ 66 h 88"/>
                <a:gd name="T24" fmla="*/ 43 w 52"/>
                <a:gd name="T25" fmla="*/ 76 h 88"/>
                <a:gd name="T26" fmla="*/ 52 w 52"/>
                <a:gd name="T27" fmla="*/ 83 h 88"/>
                <a:gd name="T28" fmla="*/ 48 w 52"/>
                <a:gd name="T2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8">
                  <a:moveTo>
                    <a:pt x="48" y="88"/>
                  </a:moveTo>
                  <a:lnTo>
                    <a:pt x="38" y="80"/>
                  </a:lnTo>
                  <a:lnTo>
                    <a:pt x="29" y="71"/>
                  </a:lnTo>
                  <a:lnTo>
                    <a:pt x="21" y="62"/>
                  </a:lnTo>
                  <a:lnTo>
                    <a:pt x="15" y="49"/>
                  </a:lnTo>
                  <a:lnTo>
                    <a:pt x="6" y="26"/>
                  </a:lnTo>
                  <a:lnTo>
                    <a:pt x="0" y="0"/>
                  </a:lnTo>
                  <a:lnTo>
                    <a:pt x="4" y="0"/>
                  </a:lnTo>
                  <a:lnTo>
                    <a:pt x="11" y="23"/>
                  </a:lnTo>
                  <a:lnTo>
                    <a:pt x="20" y="46"/>
                  </a:lnTo>
                  <a:lnTo>
                    <a:pt x="26" y="57"/>
                  </a:lnTo>
                  <a:lnTo>
                    <a:pt x="34" y="66"/>
                  </a:lnTo>
                  <a:lnTo>
                    <a:pt x="43" y="76"/>
                  </a:lnTo>
                  <a:lnTo>
                    <a:pt x="52" y="83"/>
                  </a:lnTo>
                  <a:lnTo>
                    <a:pt x="48"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48" name="Freeform 464"/>
            <p:cNvSpPr>
              <a:spLocks/>
            </p:cNvSpPr>
            <p:nvPr/>
          </p:nvSpPr>
          <p:spPr bwMode="auto">
            <a:xfrm>
              <a:off x="2187" y="2230"/>
              <a:ext cx="3" cy="2"/>
            </a:xfrm>
            <a:custGeom>
              <a:avLst/>
              <a:gdLst>
                <a:gd name="T0" fmla="*/ 6 w 6"/>
                <a:gd name="T1" fmla="*/ 2 h 5"/>
                <a:gd name="T2" fmla="*/ 0 w 6"/>
                <a:gd name="T3" fmla="*/ 5 h 5"/>
                <a:gd name="T4" fmla="*/ 4 w 6"/>
                <a:gd name="T5" fmla="*/ 0 h 5"/>
                <a:gd name="T6" fmla="*/ 0 w 6"/>
                <a:gd name="T7" fmla="*/ 3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lnTo>
                    <a:pt x="0" y="5"/>
                  </a:lnTo>
                  <a:lnTo>
                    <a:pt x="4" y="0"/>
                  </a:lnTo>
                  <a:lnTo>
                    <a:pt x="0" y="3"/>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49" name="Freeform 465"/>
            <p:cNvSpPr>
              <a:spLocks/>
            </p:cNvSpPr>
            <p:nvPr/>
          </p:nvSpPr>
          <p:spPr bwMode="auto">
            <a:xfrm>
              <a:off x="2154" y="2108"/>
              <a:ext cx="11" cy="80"/>
            </a:xfrm>
            <a:custGeom>
              <a:avLst/>
              <a:gdLst>
                <a:gd name="T0" fmla="*/ 17 w 21"/>
                <a:gd name="T1" fmla="*/ 161 h 161"/>
                <a:gd name="T2" fmla="*/ 6 w 21"/>
                <a:gd name="T3" fmla="*/ 81 h 161"/>
                <a:gd name="T4" fmla="*/ 0 w 21"/>
                <a:gd name="T5" fmla="*/ 0 h 161"/>
                <a:gd name="T6" fmla="*/ 4 w 21"/>
                <a:gd name="T7" fmla="*/ 0 h 161"/>
                <a:gd name="T8" fmla="*/ 11 w 21"/>
                <a:gd name="T9" fmla="*/ 81 h 161"/>
                <a:gd name="T10" fmla="*/ 21 w 21"/>
                <a:gd name="T11" fmla="*/ 161 h 161"/>
                <a:gd name="T12" fmla="*/ 17 w 21"/>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21" h="161">
                  <a:moveTo>
                    <a:pt x="17" y="161"/>
                  </a:moveTo>
                  <a:lnTo>
                    <a:pt x="6" y="81"/>
                  </a:lnTo>
                  <a:lnTo>
                    <a:pt x="0" y="0"/>
                  </a:lnTo>
                  <a:lnTo>
                    <a:pt x="4" y="0"/>
                  </a:lnTo>
                  <a:lnTo>
                    <a:pt x="11" y="81"/>
                  </a:lnTo>
                  <a:lnTo>
                    <a:pt x="21" y="161"/>
                  </a:lnTo>
                  <a:lnTo>
                    <a:pt x="17"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0" name="Freeform 466"/>
            <p:cNvSpPr>
              <a:spLocks/>
            </p:cNvSpPr>
            <p:nvPr/>
          </p:nvSpPr>
          <p:spPr bwMode="auto">
            <a:xfrm>
              <a:off x="2163" y="2188"/>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1" name="Freeform 467"/>
            <p:cNvSpPr>
              <a:spLocks/>
            </p:cNvSpPr>
            <p:nvPr/>
          </p:nvSpPr>
          <p:spPr bwMode="auto">
            <a:xfrm>
              <a:off x="2106" y="1986"/>
              <a:ext cx="51" cy="122"/>
            </a:xfrm>
            <a:custGeom>
              <a:avLst/>
              <a:gdLst>
                <a:gd name="T0" fmla="*/ 96 w 100"/>
                <a:gd name="T1" fmla="*/ 243 h 243"/>
                <a:gd name="T2" fmla="*/ 93 w 100"/>
                <a:gd name="T3" fmla="*/ 208 h 243"/>
                <a:gd name="T4" fmla="*/ 88 w 100"/>
                <a:gd name="T5" fmla="*/ 174 h 243"/>
                <a:gd name="T6" fmla="*/ 71 w 100"/>
                <a:gd name="T7" fmla="*/ 114 h 243"/>
                <a:gd name="T8" fmla="*/ 59 w 100"/>
                <a:gd name="T9" fmla="*/ 84 h 243"/>
                <a:gd name="T10" fmla="*/ 43 w 100"/>
                <a:gd name="T11" fmla="*/ 58 h 243"/>
                <a:gd name="T12" fmla="*/ 23 w 100"/>
                <a:gd name="T13" fmla="*/ 32 h 243"/>
                <a:gd name="T14" fmla="*/ 0 w 100"/>
                <a:gd name="T15" fmla="*/ 4 h 243"/>
                <a:gd name="T16" fmla="*/ 3 w 100"/>
                <a:gd name="T17" fmla="*/ 0 h 243"/>
                <a:gd name="T18" fmla="*/ 28 w 100"/>
                <a:gd name="T19" fmla="*/ 27 h 243"/>
                <a:gd name="T20" fmla="*/ 48 w 100"/>
                <a:gd name="T21" fmla="*/ 54 h 243"/>
                <a:gd name="T22" fmla="*/ 63 w 100"/>
                <a:gd name="T23" fmla="*/ 81 h 243"/>
                <a:gd name="T24" fmla="*/ 76 w 100"/>
                <a:gd name="T25" fmla="*/ 111 h 243"/>
                <a:gd name="T26" fmla="*/ 93 w 100"/>
                <a:gd name="T27" fmla="*/ 174 h 243"/>
                <a:gd name="T28" fmla="*/ 97 w 100"/>
                <a:gd name="T29" fmla="*/ 208 h 243"/>
                <a:gd name="T30" fmla="*/ 100 w 100"/>
                <a:gd name="T31" fmla="*/ 243 h 243"/>
                <a:gd name="T32" fmla="*/ 96 w 100"/>
                <a:gd name="T33"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243">
                  <a:moveTo>
                    <a:pt x="96" y="243"/>
                  </a:moveTo>
                  <a:lnTo>
                    <a:pt x="93" y="208"/>
                  </a:lnTo>
                  <a:lnTo>
                    <a:pt x="88" y="174"/>
                  </a:lnTo>
                  <a:lnTo>
                    <a:pt x="71" y="114"/>
                  </a:lnTo>
                  <a:lnTo>
                    <a:pt x="59" y="84"/>
                  </a:lnTo>
                  <a:lnTo>
                    <a:pt x="43" y="58"/>
                  </a:lnTo>
                  <a:lnTo>
                    <a:pt x="23" y="32"/>
                  </a:lnTo>
                  <a:lnTo>
                    <a:pt x="0" y="4"/>
                  </a:lnTo>
                  <a:lnTo>
                    <a:pt x="3" y="0"/>
                  </a:lnTo>
                  <a:lnTo>
                    <a:pt x="28" y="27"/>
                  </a:lnTo>
                  <a:lnTo>
                    <a:pt x="48" y="54"/>
                  </a:lnTo>
                  <a:lnTo>
                    <a:pt x="63" y="81"/>
                  </a:lnTo>
                  <a:lnTo>
                    <a:pt x="76" y="111"/>
                  </a:lnTo>
                  <a:lnTo>
                    <a:pt x="93" y="174"/>
                  </a:lnTo>
                  <a:lnTo>
                    <a:pt x="97" y="208"/>
                  </a:lnTo>
                  <a:lnTo>
                    <a:pt x="100" y="243"/>
                  </a:lnTo>
                  <a:lnTo>
                    <a:pt x="96"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2" name="Freeform 468"/>
            <p:cNvSpPr>
              <a:spLocks/>
            </p:cNvSpPr>
            <p:nvPr/>
          </p:nvSpPr>
          <p:spPr bwMode="auto">
            <a:xfrm>
              <a:off x="2154" y="2108"/>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3" name="Freeform 469"/>
            <p:cNvSpPr>
              <a:spLocks/>
            </p:cNvSpPr>
            <p:nvPr/>
          </p:nvSpPr>
          <p:spPr bwMode="auto">
            <a:xfrm>
              <a:off x="2076" y="1986"/>
              <a:ext cx="32" cy="64"/>
            </a:xfrm>
            <a:custGeom>
              <a:avLst/>
              <a:gdLst>
                <a:gd name="T0" fmla="*/ 64 w 64"/>
                <a:gd name="T1" fmla="*/ 4 h 128"/>
                <a:gd name="T2" fmla="*/ 42 w 64"/>
                <a:gd name="T3" fmla="*/ 35 h 128"/>
                <a:gd name="T4" fmla="*/ 28 w 64"/>
                <a:gd name="T5" fmla="*/ 61 h 128"/>
                <a:gd name="T6" fmla="*/ 7 w 64"/>
                <a:gd name="T7" fmla="*/ 128 h 128"/>
                <a:gd name="T8" fmla="*/ 0 w 64"/>
                <a:gd name="T9" fmla="*/ 126 h 128"/>
                <a:gd name="T10" fmla="*/ 22 w 64"/>
                <a:gd name="T11" fmla="*/ 60 h 128"/>
                <a:gd name="T12" fmla="*/ 38 w 64"/>
                <a:gd name="T13" fmla="*/ 30 h 128"/>
                <a:gd name="T14" fmla="*/ 59 w 64"/>
                <a:gd name="T15" fmla="*/ 0 h 128"/>
                <a:gd name="T16" fmla="*/ 64 w 64"/>
                <a:gd name="T17" fmla="*/ 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8">
                  <a:moveTo>
                    <a:pt x="64" y="4"/>
                  </a:moveTo>
                  <a:lnTo>
                    <a:pt x="42" y="35"/>
                  </a:lnTo>
                  <a:lnTo>
                    <a:pt x="28" y="61"/>
                  </a:lnTo>
                  <a:lnTo>
                    <a:pt x="7" y="128"/>
                  </a:lnTo>
                  <a:lnTo>
                    <a:pt x="0" y="126"/>
                  </a:lnTo>
                  <a:lnTo>
                    <a:pt x="22" y="60"/>
                  </a:lnTo>
                  <a:lnTo>
                    <a:pt x="38" y="30"/>
                  </a:lnTo>
                  <a:lnTo>
                    <a:pt x="59" y="0"/>
                  </a:lnTo>
                  <a:lnTo>
                    <a:pt x="6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4" name="Freeform 470"/>
            <p:cNvSpPr>
              <a:spLocks/>
            </p:cNvSpPr>
            <p:nvPr/>
          </p:nvSpPr>
          <p:spPr bwMode="auto">
            <a:xfrm>
              <a:off x="2106" y="1985"/>
              <a:ext cx="2" cy="4"/>
            </a:xfrm>
            <a:custGeom>
              <a:avLst/>
              <a:gdLst>
                <a:gd name="T0" fmla="*/ 5 w 5"/>
                <a:gd name="T1" fmla="*/ 4 h 8"/>
                <a:gd name="T2" fmla="*/ 2 w 5"/>
                <a:gd name="T3" fmla="*/ 0 h 8"/>
                <a:gd name="T4" fmla="*/ 0 w 5"/>
                <a:gd name="T5" fmla="*/ 4 h 8"/>
                <a:gd name="T6" fmla="*/ 5 w 5"/>
                <a:gd name="T7" fmla="*/ 8 h 8"/>
                <a:gd name="T8" fmla="*/ 2 w 5"/>
                <a:gd name="T9" fmla="*/ 8 h 8"/>
                <a:gd name="T10" fmla="*/ 5 w 5"/>
                <a:gd name="T11" fmla="*/ 4 h 8"/>
              </a:gdLst>
              <a:ahLst/>
              <a:cxnLst>
                <a:cxn ang="0">
                  <a:pos x="T0" y="T1"/>
                </a:cxn>
                <a:cxn ang="0">
                  <a:pos x="T2" y="T3"/>
                </a:cxn>
                <a:cxn ang="0">
                  <a:pos x="T4" y="T5"/>
                </a:cxn>
                <a:cxn ang="0">
                  <a:pos x="T6" y="T7"/>
                </a:cxn>
                <a:cxn ang="0">
                  <a:pos x="T8" y="T9"/>
                </a:cxn>
                <a:cxn ang="0">
                  <a:pos x="T10" y="T11"/>
                </a:cxn>
              </a:cxnLst>
              <a:rect l="0" t="0" r="r" b="b"/>
              <a:pathLst>
                <a:path w="5" h="8">
                  <a:moveTo>
                    <a:pt x="5" y="4"/>
                  </a:moveTo>
                  <a:lnTo>
                    <a:pt x="2" y="0"/>
                  </a:lnTo>
                  <a:lnTo>
                    <a:pt x="0" y="4"/>
                  </a:lnTo>
                  <a:lnTo>
                    <a:pt x="5" y="8"/>
                  </a:lnTo>
                  <a:lnTo>
                    <a:pt x="2" y="8"/>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5" name="Freeform 471"/>
            <p:cNvSpPr>
              <a:spLocks/>
            </p:cNvSpPr>
            <p:nvPr/>
          </p:nvSpPr>
          <p:spPr bwMode="auto">
            <a:xfrm>
              <a:off x="2064" y="2050"/>
              <a:ext cx="15" cy="36"/>
            </a:xfrm>
            <a:custGeom>
              <a:avLst/>
              <a:gdLst>
                <a:gd name="T0" fmla="*/ 31 w 31"/>
                <a:gd name="T1" fmla="*/ 0 h 71"/>
                <a:gd name="T2" fmla="*/ 26 w 31"/>
                <a:gd name="T3" fmla="*/ 20 h 71"/>
                <a:gd name="T4" fmla="*/ 24 w 31"/>
                <a:gd name="T5" fmla="*/ 38 h 71"/>
                <a:gd name="T6" fmla="*/ 18 w 31"/>
                <a:gd name="T7" fmla="*/ 55 h 71"/>
                <a:gd name="T8" fmla="*/ 12 w 31"/>
                <a:gd name="T9" fmla="*/ 64 h 71"/>
                <a:gd name="T10" fmla="*/ 4 w 31"/>
                <a:gd name="T11" fmla="*/ 71 h 71"/>
                <a:gd name="T12" fmla="*/ 0 w 31"/>
                <a:gd name="T13" fmla="*/ 66 h 71"/>
                <a:gd name="T14" fmla="*/ 7 w 31"/>
                <a:gd name="T15" fmla="*/ 60 h 71"/>
                <a:gd name="T16" fmla="*/ 12 w 31"/>
                <a:gd name="T17" fmla="*/ 54 h 71"/>
                <a:gd name="T18" fmla="*/ 18 w 31"/>
                <a:gd name="T19" fmla="*/ 38 h 71"/>
                <a:gd name="T20" fmla="*/ 20 w 31"/>
                <a:gd name="T21" fmla="*/ 20 h 71"/>
                <a:gd name="T22" fmla="*/ 24 w 31"/>
                <a:gd name="T23" fmla="*/ 0 h 71"/>
                <a:gd name="T24" fmla="*/ 31 w 31"/>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71">
                  <a:moveTo>
                    <a:pt x="31" y="0"/>
                  </a:moveTo>
                  <a:lnTo>
                    <a:pt x="26" y="20"/>
                  </a:lnTo>
                  <a:lnTo>
                    <a:pt x="24" y="38"/>
                  </a:lnTo>
                  <a:lnTo>
                    <a:pt x="18" y="55"/>
                  </a:lnTo>
                  <a:lnTo>
                    <a:pt x="12" y="64"/>
                  </a:lnTo>
                  <a:lnTo>
                    <a:pt x="4" y="71"/>
                  </a:lnTo>
                  <a:lnTo>
                    <a:pt x="0" y="66"/>
                  </a:lnTo>
                  <a:lnTo>
                    <a:pt x="7" y="60"/>
                  </a:lnTo>
                  <a:lnTo>
                    <a:pt x="12" y="54"/>
                  </a:lnTo>
                  <a:lnTo>
                    <a:pt x="18" y="38"/>
                  </a:lnTo>
                  <a:lnTo>
                    <a:pt x="20" y="20"/>
                  </a:lnTo>
                  <a:lnTo>
                    <a:pt x="24"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6" name="Freeform 472"/>
            <p:cNvSpPr>
              <a:spLocks/>
            </p:cNvSpPr>
            <p:nvPr/>
          </p:nvSpPr>
          <p:spPr bwMode="auto">
            <a:xfrm>
              <a:off x="2056" y="2053"/>
              <a:ext cx="10" cy="32"/>
            </a:xfrm>
            <a:custGeom>
              <a:avLst/>
              <a:gdLst>
                <a:gd name="T0" fmla="*/ 16 w 20"/>
                <a:gd name="T1" fmla="*/ 63 h 63"/>
                <a:gd name="T2" fmla="*/ 3 w 20"/>
                <a:gd name="T3" fmla="*/ 34 h 63"/>
                <a:gd name="T4" fmla="*/ 0 w 20"/>
                <a:gd name="T5" fmla="*/ 17 h 63"/>
                <a:gd name="T6" fmla="*/ 0 w 20"/>
                <a:gd name="T7" fmla="*/ 0 h 63"/>
                <a:gd name="T8" fmla="*/ 5 w 20"/>
                <a:gd name="T9" fmla="*/ 0 h 63"/>
                <a:gd name="T10" fmla="*/ 5 w 20"/>
                <a:gd name="T11" fmla="*/ 17 h 63"/>
                <a:gd name="T12" fmla="*/ 8 w 20"/>
                <a:gd name="T13" fmla="*/ 31 h 63"/>
                <a:gd name="T14" fmla="*/ 20 w 20"/>
                <a:gd name="T15" fmla="*/ 60 h 63"/>
                <a:gd name="T16" fmla="*/ 16 w 20"/>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3">
                  <a:moveTo>
                    <a:pt x="16" y="63"/>
                  </a:moveTo>
                  <a:lnTo>
                    <a:pt x="3" y="34"/>
                  </a:lnTo>
                  <a:lnTo>
                    <a:pt x="0" y="17"/>
                  </a:lnTo>
                  <a:lnTo>
                    <a:pt x="0" y="0"/>
                  </a:lnTo>
                  <a:lnTo>
                    <a:pt x="5" y="0"/>
                  </a:lnTo>
                  <a:lnTo>
                    <a:pt x="5" y="17"/>
                  </a:lnTo>
                  <a:lnTo>
                    <a:pt x="8" y="31"/>
                  </a:lnTo>
                  <a:lnTo>
                    <a:pt x="20" y="60"/>
                  </a:lnTo>
                  <a:lnTo>
                    <a:pt x="1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7" name="Freeform 473"/>
            <p:cNvSpPr>
              <a:spLocks/>
            </p:cNvSpPr>
            <p:nvPr/>
          </p:nvSpPr>
          <p:spPr bwMode="auto">
            <a:xfrm>
              <a:off x="2064" y="2084"/>
              <a:ext cx="2" cy="3"/>
            </a:xfrm>
            <a:custGeom>
              <a:avLst/>
              <a:gdLst>
                <a:gd name="T0" fmla="*/ 4 w 4"/>
                <a:gd name="T1" fmla="*/ 5 h 6"/>
                <a:gd name="T2" fmla="*/ 1 w 4"/>
                <a:gd name="T3" fmla="*/ 6 h 6"/>
                <a:gd name="T4" fmla="*/ 0 w 4"/>
                <a:gd name="T5" fmla="*/ 3 h 6"/>
                <a:gd name="T6" fmla="*/ 4 w 4"/>
                <a:gd name="T7" fmla="*/ 0 h 6"/>
                <a:gd name="T8" fmla="*/ 0 w 4"/>
                <a:gd name="T9" fmla="*/ 0 h 6"/>
                <a:gd name="T10" fmla="*/ 4 w 4"/>
                <a:gd name="T11" fmla="*/ 5 h 6"/>
              </a:gdLst>
              <a:ahLst/>
              <a:cxnLst>
                <a:cxn ang="0">
                  <a:pos x="T0" y="T1"/>
                </a:cxn>
                <a:cxn ang="0">
                  <a:pos x="T2" y="T3"/>
                </a:cxn>
                <a:cxn ang="0">
                  <a:pos x="T4" y="T5"/>
                </a:cxn>
                <a:cxn ang="0">
                  <a:pos x="T6" y="T7"/>
                </a:cxn>
                <a:cxn ang="0">
                  <a:pos x="T8" y="T9"/>
                </a:cxn>
                <a:cxn ang="0">
                  <a:pos x="T10" y="T11"/>
                </a:cxn>
              </a:cxnLst>
              <a:rect l="0" t="0" r="r" b="b"/>
              <a:pathLst>
                <a:path w="4" h="6">
                  <a:moveTo>
                    <a:pt x="4" y="5"/>
                  </a:moveTo>
                  <a:lnTo>
                    <a:pt x="1" y="6"/>
                  </a:lnTo>
                  <a:lnTo>
                    <a:pt x="0" y="3"/>
                  </a:lnTo>
                  <a:lnTo>
                    <a:pt x="4" y="0"/>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8" name="Freeform 474"/>
            <p:cNvSpPr>
              <a:spLocks/>
            </p:cNvSpPr>
            <p:nvPr/>
          </p:nvSpPr>
          <p:spPr bwMode="auto">
            <a:xfrm>
              <a:off x="2056" y="1997"/>
              <a:ext cx="19" cy="56"/>
            </a:xfrm>
            <a:custGeom>
              <a:avLst/>
              <a:gdLst>
                <a:gd name="T0" fmla="*/ 0 w 39"/>
                <a:gd name="T1" fmla="*/ 113 h 113"/>
                <a:gd name="T2" fmla="*/ 2 w 39"/>
                <a:gd name="T3" fmla="*/ 80 h 113"/>
                <a:gd name="T4" fmla="*/ 9 w 39"/>
                <a:gd name="T5" fmla="*/ 54 h 113"/>
                <a:gd name="T6" fmla="*/ 34 w 39"/>
                <a:gd name="T7" fmla="*/ 0 h 113"/>
                <a:gd name="T8" fmla="*/ 39 w 39"/>
                <a:gd name="T9" fmla="*/ 5 h 113"/>
                <a:gd name="T10" fmla="*/ 14 w 39"/>
                <a:gd name="T11" fmla="*/ 59 h 113"/>
                <a:gd name="T12" fmla="*/ 6 w 39"/>
                <a:gd name="T13" fmla="*/ 84 h 113"/>
                <a:gd name="T14" fmla="*/ 5 w 39"/>
                <a:gd name="T15" fmla="*/ 113 h 113"/>
                <a:gd name="T16" fmla="*/ 0 w 39"/>
                <a:gd name="T1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3">
                  <a:moveTo>
                    <a:pt x="0" y="113"/>
                  </a:moveTo>
                  <a:lnTo>
                    <a:pt x="2" y="80"/>
                  </a:lnTo>
                  <a:lnTo>
                    <a:pt x="9" y="54"/>
                  </a:lnTo>
                  <a:lnTo>
                    <a:pt x="34" y="0"/>
                  </a:lnTo>
                  <a:lnTo>
                    <a:pt x="39" y="5"/>
                  </a:lnTo>
                  <a:lnTo>
                    <a:pt x="14" y="59"/>
                  </a:lnTo>
                  <a:lnTo>
                    <a:pt x="6" y="84"/>
                  </a:lnTo>
                  <a:lnTo>
                    <a:pt x="5" y="113"/>
                  </a:lnTo>
                  <a:lnTo>
                    <a:pt x="0"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59" name="Freeform 475"/>
            <p:cNvSpPr>
              <a:spLocks/>
            </p:cNvSpPr>
            <p:nvPr/>
          </p:nvSpPr>
          <p:spPr bwMode="auto">
            <a:xfrm>
              <a:off x="2056" y="2053"/>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0" name="Freeform 476"/>
            <p:cNvSpPr>
              <a:spLocks/>
            </p:cNvSpPr>
            <p:nvPr/>
          </p:nvSpPr>
          <p:spPr bwMode="auto">
            <a:xfrm>
              <a:off x="2073" y="1898"/>
              <a:ext cx="73" cy="101"/>
            </a:xfrm>
            <a:custGeom>
              <a:avLst/>
              <a:gdLst>
                <a:gd name="T0" fmla="*/ 0 w 146"/>
                <a:gd name="T1" fmla="*/ 199 h 204"/>
                <a:gd name="T2" fmla="*/ 33 w 146"/>
                <a:gd name="T3" fmla="*/ 142 h 204"/>
                <a:gd name="T4" fmla="*/ 65 w 146"/>
                <a:gd name="T5" fmla="*/ 96 h 204"/>
                <a:gd name="T6" fmla="*/ 141 w 146"/>
                <a:gd name="T7" fmla="*/ 0 h 204"/>
                <a:gd name="T8" fmla="*/ 146 w 146"/>
                <a:gd name="T9" fmla="*/ 5 h 204"/>
                <a:gd name="T10" fmla="*/ 70 w 146"/>
                <a:gd name="T11" fmla="*/ 100 h 204"/>
                <a:gd name="T12" fmla="*/ 37 w 146"/>
                <a:gd name="T13" fmla="*/ 147 h 204"/>
                <a:gd name="T14" fmla="*/ 5 w 146"/>
                <a:gd name="T15" fmla="*/ 204 h 204"/>
                <a:gd name="T16" fmla="*/ 0 w 146"/>
                <a:gd name="T17" fmla="*/ 19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4">
                  <a:moveTo>
                    <a:pt x="0" y="199"/>
                  </a:moveTo>
                  <a:lnTo>
                    <a:pt x="33" y="142"/>
                  </a:lnTo>
                  <a:lnTo>
                    <a:pt x="65" y="96"/>
                  </a:lnTo>
                  <a:lnTo>
                    <a:pt x="141" y="0"/>
                  </a:lnTo>
                  <a:lnTo>
                    <a:pt x="146" y="5"/>
                  </a:lnTo>
                  <a:lnTo>
                    <a:pt x="70" y="100"/>
                  </a:lnTo>
                  <a:lnTo>
                    <a:pt x="37" y="147"/>
                  </a:lnTo>
                  <a:lnTo>
                    <a:pt x="5" y="204"/>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1" name="Freeform 477"/>
            <p:cNvSpPr>
              <a:spLocks/>
            </p:cNvSpPr>
            <p:nvPr/>
          </p:nvSpPr>
          <p:spPr bwMode="auto">
            <a:xfrm>
              <a:off x="2073" y="1997"/>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2" name="Freeform 478"/>
            <p:cNvSpPr>
              <a:spLocks/>
            </p:cNvSpPr>
            <p:nvPr/>
          </p:nvSpPr>
          <p:spPr bwMode="auto">
            <a:xfrm>
              <a:off x="2144" y="1810"/>
              <a:ext cx="83" cy="90"/>
            </a:xfrm>
            <a:custGeom>
              <a:avLst/>
              <a:gdLst>
                <a:gd name="T0" fmla="*/ 0 w 167"/>
                <a:gd name="T1" fmla="*/ 176 h 181"/>
                <a:gd name="T2" fmla="*/ 42 w 167"/>
                <a:gd name="T3" fmla="*/ 127 h 181"/>
                <a:gd name="T4" fmla="*/ 79 w 167"/>
                <a:gd name="T5" fmla="*/ 85 h 181"/>
                <a:gd name="T6" fmla="*/ 163 w 167"/>
                <a:gd name="T7" fmla="*/ 0 h 181"/>
                <a:gd name="T8" fmla="*/ 167 w 167"/>
                <a:gd name="T9" fmla="*/ 5 h 181"/>
                <a:gd name="T10" fmla="*/ 84 w 167"/>
                <a:gd name="T11" fmla="*/ 90 h 181"/>
                <a:gd name="T12" fmla="*/ 46 w 167"/>
                <a:gd name="T13" fmla="*/ 131 h 181"/>
                <a:gd name="T14" fmla="*/ 5 w 167"/>
                <a:gd name="T15" fmla="*/ 181 h 181"/>
                <a:gd name="T16" fmla="*/ 0 w 167"/>
                <a:gd name="T17" fmla="*/ 17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81">
                  <a:moveTo>
                    <a:pt x="0" y="176"/>
                  </a:moveTo>
                  <a:lnTo>
                    <a:pt x="42" y="127"/>
                  </a:lnTo>
                  <a:lnTo>
                    <a:pt x="79" y="85"/>
                  </a:lnTo>
                  <a:lnTo>
                    <a:pt x="163" y="0"/>
                  </a:lnTo>
                  <a:lnTo>
                    <a:pt x="167" y="5"/>
                  </a:lnTo>
                  <a:lnTo>
                    <a:pt x="84" y="90"/>
                  </a:lnTo>
                  <a:lnTo>
                    <a:pt x="46" y="131"/>
                  </a:lnTo>
                  <a:lnTo>
                    <a:pt x="5" y="181"/>
                  </a:lnTo>
                  <a:lnTo>
                    <a:pt x="0" y="1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3" name="Freeform 479"/>
            <p:cNvSpPr>
              <a:spLocks/>
            </p:cNvSpPr>
            <p:nvPr/>
          </p:nvSpPr>
          <p:spPr bwMode="auto">
            <a:xfrm>
              <a:off x="2144" y="1898"/>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4" name="Freeform 480"/>
            <p:cNvSpPr>
              <a:spLocks/>
            </p:cNvSpPr>
            <p:nvPr/>
          </p:nvSpPr>
          <p:spPr bwMode="auto">
            <a:xfrm>
              <a:off x="2225" y="1743"/>
              <a:ext cx="45" cy="69"/>
            </a:xfrm>
            <a:custGeom>
              <a:avLst/>
              <a:gdLst>
                <a:gd name="T0" fmla="*/ 0 w 91"/>
                <a:gd name="T1" fmla="*/ 133 h 138"/>
                <a:gd name="T2" fmla="*/ 32 w 91"/>
                <a:gd name="T3" fmla="*/ 102 h 138"/>
                <a:gd name="T4" fmla="*/ 60 w 91"/>
                <a:gd name="T5" fmla="*/ 73 h 138"/>
                <a:gd name="T6" fmla="*/ 71 w 91"/>
                <a:gd name="T7" fmla="*/ 57 h 138"/>
                <a:gd name="T8" fmla="*/ 78 w 91"/>
                <a:gd name="T9" fmla="*/ 39 h 138"/>
                <a:gd name="T10" fmla="*/ 85 w 91"/>
                <a:gd name="T11" fmla="*/ 20 h 138"/>
                <a:gd name="T12" fmla="*/ 86 w 91"/>
                <a:gd name="T13" fmla="*/ 0 h 138"/>
                <a:gd name="T14" fmla="*/ 91 w 91"/>
                <a:gd name="T15" fmla="*/ 0 h 138"/>
                <a:gd name="T16" fmla="*/ 89 w 91"/>
                <a:gd name="T17" fmla="*/ 24 h 138"/>
                <a:gd name="T18" fmla="*/ 83 w 91"/>
                <a:gd name="T19" fmla="*/ 42 h 138"/>
                <a:gd name="T20" fmla="*/ 75 w 91"/>
                <a:gd name="T21" fmla="*/ 62 h 138"/>
                <a:gd name="T22" fmla="*/ 65 w 91"/>
                <a:gd name="T23" fmla="*/ 78 h 138"/>
                <a:gd name="T24" fmla="*/ 37 w 91"/>
                <a:gd name="T25" fmla="*/ 107 h 138"/>
                <a:gd name="T26" fmla="*/ 4 w 91"/>
                <a:gd name="T27" fmla="*/ 138 h 138"/>
                <a:gd name="T28" fmla="*/ 0 w 91"/>
                <a:gd name="T29"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38">
                  <a:moveTo>
                    <a:pt x="0" y="133"/>
                  </a:moveTo>
                  <a:lnTo>
                    <a:pt x="32" y="102"/>
                  </a:lnTo>
                  <a:lnTo>
                    <a:pt x="60" y="73"/>
                  </a:lnTo>
                  <a:lnTo>
                    <a:pt x="71" y="57"/>
                  </a:lnTo>
                  <a:lnTo>
                    <a:pt x="78" y="39"/>
                  </a:lnTo>
                  <a:lnTo>
                    <a:pt x="85" y="20"/>
                  </a:lnTo>
                  <a:lnTo>
                    <a:pt x="86" y="0"/>
                  </a:lnTo>
                  <a:lnTo>
                    <a:pt x="91" y="0"/>
                  </a:lnTo>
                  <a:lnTo>
                    <a:pt x="89" y="24"/>
                  </a:lnTo>
                  <a:lnTo>
                    <a:pt x="83" y="42"/>
                  </a:lnTo>
                  <a:lnTo>
                    <a:pt x="75" y="62"/>
                  </a:lnTo>
                  <a:lnTo>
                    <a:pt x="65" y="78"/>
                  </a:lnTo>
                  <a:lnTo>
                    <a:pt x="37" y="107"/>
                  </a:lnTo>
                  <a:lnTo>
                    <a:pt x="4" y="138"/>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5" name="Freeform 481"/>
            <p:cNvSpPr>
              <a:spLocks/>
            </p:cNvSpPr>
            <p:nvPr/>
          </p:nvSpPr>
          <p:spPr bwMode="auto">
            <a:xfrm>
              <a:off x="2225" y="1810"/>
              <a:ext cx="2"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6" name="Freeform 482"/>
            <p:cNvSpPr>
              <a:spLocks/>
            </p:cNvSpPr>
            <p:nvPr/>
          </p:nvSpPr>
          <p:spPr bwMode="auto">
            <a:xfrm>
              <a:off x="2268" y="1670"/>
              <a:ext cx="25" cy="30"/>
            </a:xfrm>
            <a:custGeom>
              <a:avLst/>
              <a:gdLst>
                <a:gd name="T0" fmla="*/ 0 w 50"/>
                <a:gd name="T1" fmla="*/ 60 h 60"/>
                <a:gd name="T2" fmla="*/ 2 w 50"/>
                <a:gd name="T3" fmla="*/ 40 h 60"/>
                <a:gd name="T4" fmla="*/ 5 w 50"/>
                <a:gd name="T5" fmla="*/ 31 h 60"/>
                <a:gd name="T6" fmla="*/ 10 w 50"/>
                <a:gd name="T7" fmla="*/ 21 h 60"/>
                <a:gd name="T8" fmla="*/ 16 w 50"/>
                <a:gd name="T9" fmla="*/ 14 h 60"/>
                <a:gd name="T10" fmla="*/ 23 w 50"/>
                <a:gd name="T11" fmla="*/ 7 h 60"/>
                <a:gd name="T12" fmla="*/ 37 w 50"/>
                <a:gd name="T13" fmla="*/ 1 h 60"/>
                <a:gd name="T14" fmla="*/ 50 w 50"/>
                <a:gd name="T15" fmla="*/ 0 h 60"/>
                <a:gd name="T16" fmla="*/ 50 w 50"/>
                <a:gd name="T17" fmla="*/ 6 h 60"/>
                <a:gd name="T18" fmla="*/ 37 w 50"/>
                <a:gd name="T19" fmla="*/ 7 h 60"/>
                <a:gd name="T20" fmla="*/ 28 w 50"/>
                <a:gd name="T21" fmla="*/ 12 h 60"/>
                <a:gd name="T22" fmla="*/ 20 w 50"/>
                <a:gd name="T23" fmla="*/ 18 h 60"/>
                <a:gd name="T24" fmla="*/ 14 w 50"/>
                <a:gd name="T25" fmla="*/ 26 h 60"/>
                <a:gd name="T26" fmla="*/ 10 w 50"/>
                <a:gd name="T27" fmla="*/ 35 h 60"/>
                <a:gd name="T28" fmla="*/ 6 w 50"/>
                <a:gd name="T29" fmla="*/ 43 h 60"/>
                <a:gd name="T30" fmla="*/ 5 w 50"/>
                <a:gd name="T31" fmla="*/ 60 h 60"/>
                <a:gd name="T32" fmla="*/ 0 w 50"/>
                <a:gd name="T3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0">
                  <a:moveTo>
                    <a:pt x="0" y="60"/>
                  </a:moveTo>
                  <a:lnTo>
                    <a:pt x="2" y="40"/>
                  </a:lnTo>
                  <a:lnTo>
                    <a:pt x="5" y="31"/>
                  </a:lnTo>
                  <a:lnTo>
                    <a:pt x="10" y="21"/>
                  </a:lnTo>
                  <a:lnTo>
                    <a:pt x="16" y="14"/>
                  </a:lnTo>
                  <a:lnTo>
                    <a:pt x="23" y="7"/>
                  </a:lnTo>
                  <a:lnTo>
                    <a:pt x="37" y="1"/>
                  </a:lnTo>
                  <a:lnTo>
                    <a:pt x="50" y="0"/>
                  </a:lnTo>
                  <a:lnTo>
                    <a:pt x="50" y="6"/>
                  </a:lnTo>
                  <a:lnTo>
                    <a:pt x="37" y="7"/>
                  </a:lnTo>
                  <a:lnTo>
                    <a:pt x="28" y="12"/>
                  </a:lnTo>
                  <a:lnTo>
                    <a:pt x="20" y="18"/>
                  </a:lnTo>
                  <a:lnTo>
                    <a:pt x="14" y="26"/>
                  </a:lnTo>
                  <a:lnTo>
                    <a:pt x="10" y="35"/>
                  </a:lnTo>
                  <a:lnTo>
                    <a:pt x="6" y="43"/>
                  </a:lnTo>
                  <a:lnTo>
                    <a:pt x="5" y="60"/>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7" name="Freeform 483"/>
            <p:cNvSpPr>
              <a:spLocks/>
            </p:cNvSpPr>
            <p:nvPr/>
          </p:nvSpPr>
          <p:spPr bwMode="auto">
            <a:xfrm>
              <a:off x="2291" y="1670"/>
              <a:ext cx="3" cy="3"/>
            </a:xfrm>
            <a:custGeom>
              <a:avLst/>
              <a:gdLst>
                <a:gd name="T0" fmla="*/ 3 w 6"/>
                <a:gd name="T1" fmla="*/ 6 h 6"/>
                <a:gd name="T2" fmla="*/ 6 w 6"/>
                <a:gd name="T3" fmla="*/ 3 h 6"/>
                <a:gd name="T4" fmla="*/ 0 w 6"/>
                <a:gd name="T5" fmla="*/ 3 h 6"/>
                <a:gd name="T6" fmla="*/ 3 w 6"/>
                <a:gd name="T7" fmla="*/ 0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6" y="3"/>
                  </a:lnTo>
                  <a:lnTo>
                    <a:pt x="0" y="3"/>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8" name="Freeform 484"/>
            <p:cNvSpPr>
              <a:spLocks/>
            </p:cNvSpPr>
            <p:nvPr/>
          </p:nvSpPr>
          <p:spPr bwMode="auto">
            <a:xfrm>
              <a:off x="2537" y="1854"/>
              <a:ext cx="413" cy="591"/>
            </a:xfrm>
            <a:custGeom>
              <a:avLst/>
              <a:gdLst>
                <a:gd name="T0" fmla="*/ 270 w 827"/>
                <a:gd name="T1" fmla="*/ 1134 h 1180"/>
                <a:gd name="T2" fmla="*/ 217 w 827"/>
                <a:gd name="T3" fmla="*/ 1095 h 1180"/>
                <a:gd name="T4" fmla="*/ 147 w 827"/>
                <a:gd name="T5" fmla="*/ 1031 h 1180"/>
                <a:gd name="T6" fmla="*/ 112 w 827"/>
                <a:gd name="T7" fmla="*/ 987 h 1180"/>
                <a:gd name="T8" fmla="*/ 78 w 827"/>
                <a:gd name="T9" fmla="*/ 935 h 1180"/>
                <a:gd name="T10" fmla="*/ 47 w 827"/>
                <a:gd name="T11" fmla="*/ 876 h 1180"/>
                <a:gd name="T12" fmla="*/ 22 w 827"/>
                <a:gd name="T13" fmla="*/ 807 h 1180"/>
                <a:gd name="T14" fmla="*/ 6 w 827"/>
                <a:gd name="T15" fmla="*/ 745 h 1180"/>
                <a:gd name="T16" fmla="*/ 0 w 827"/>
                <a:gd name="T17" fmla="*/ 662 h 1180"/>
                <a:gd name="T18" fmla="*/ 2 w 827"/>
                <a:gd name="T19" fmla="*/ 518 h 1180"/>
                <a:gd name="T20" fmla="*/ 13 w 827"/>
                <a:gd name="T21" fmla="*/ 358 h 1180"/>
                <a:gd name="T22" fmla="*/ 37 w 827"/>
                <a:gd name="T23" fmla="*/ 210 h 1180"/>
                <a:gd name="T24" fmla="*/ 53 w 827"/>
                <a:gd name="T25" fmla="*/ 151 h 1180"/>
                <a:gd name="T26" fmla="*/ 73 w 827"/>
                <a:gd name="T27" fmla="*/ 106 h 1180"/>
                <a:gd name="T28" fmla="*/ 84 w 827"/>
                <a:gd name="T29" fmla="*/ 91 h 1180"/>
                <a:gd name="T30" fmla="*/ 104 w 827"/>
                <a:gd name="T31" fmla="*/ 72 h 1180"/>
                <a:gd name="T32" fmla="*/ 166 w 827"/>
                <a:gd name="T33" fmla="*/ 35 h 1180"/>
                <a:gd name="T34" fmla="*/ 214 w 827"/>
                <a:gd name="T35" fmla="*/ 17 h 1180"/>
                <a:gd name="T36" fmla="*/ 251 w 827"/>
                <a:gd name="T37" fmla="*/ 6 h 1180"/>
                <a:gd name="T38" fmla="*/ 316 w 827"/>
                <a:gd name="T39" fmla="*/ 0 h 1180"/>
                <a:gd name="T40" fmla="*/ 367 w 827"/>
                <a:gd name="T41" fmla="*/ 4 h 1180"/>
                <a:gd name="T42" fmla="*/ 403 w 827"/>
                <a:gd name="T43" fmla="*/ 14 h 1180"/>
                <a:gd name="T44" fmla="*/ 435 w 827"/>
                <a:gd name="T45" fmla="*/ 29 h 1180"/>
                <a:gd name="T46" fmla="*/ 465 w 827"/>
                <a:gd name="T47" fmla="*/ 52 h 1180"/>
                <a:gd name="T48" fmla="*/ 499 w 827"/>
                <a:gd name="T49" fmla="*/ 88 h 1180"/>
                <a:gd name="T50" fmla="*/ 550 w 827"/>
                <a:gd name="T51" fmla="*/ 154 h 1180"/>
                <a:gd name="T52" fmla="*/ 632 w 827"/>
                <a:gd name="T53" fmla="*/ 277 h 1180"/>
                <a:gd name="T54" fmla="*/ 684 w 827"/>
                <a:gd name="T55" fmla="*/ 365 h 1180"/>
                <a:gd name="T56" fmla="*/ 751 w 827"/>
                <a:gd name="T57" fmla="*/ 489 h 1180"/>
                <a:gd name="T58" fmla="*/ 782 w 827"/>
                <a:gd name="T59" fmla="*/ 555 h 1180"/>
                <a:gd name="T60" fmla="*/ 797 w 827"/>
                <a:gd name="T61" fmla="*/ 600 h 1180"/>
                <a:gd name="T62" fmla="*/ 827 w 827"/>
                <a:gd name="T63" fmla="*/ 737 h 1180"/>
                <a:gd name="T64" fmla="*/ 814 w 827"/>
                <a:gd name="T65" fmla="*/ 825 h 1180"/>
                <a:gd name="T66" fmla="*/ 794 w 827"/>
                <a:gd name="T67" fmla="*/ 920 h 1180"/>
                <a:gd name="T68" fmla="*/ 774 w 827"/>
                <a:gd name="T69" fmla="*/ 966 h 1180"/>
                <a:gd name="T70" fmla="*/ 734 w 827"/>
                <a:gd name="T71" fmla="*/ 1035 h 1180"/>
                <a:gd name="T72" fmla="*/ 720 w 827"/>
                <a:gd name="T73" fmla="*/ 1052 h 1180"/>
                <a:gd name="T74" fmla="*/ 686 w 827"/>
                <a:gd name="T75" fmla="*/ 1074 h 1180"/>
                <a:gd name="T76" fmla="*/ 623 w 827"/>
                <a:gd name="T77" fmla="*/ 1114 h 1180"/>
                <a:gd name="T78" fmla="*/ 565 w 827"/>
                <a:gd name="T79" fmla="*/ 1153 h 1180"/>
                <a:gd name="T80" fmla="*/ 528 w 827"/>
                <a:gd name="T81" fmla="*/ 1170 h 1180"/>
                <a:gd name="T82" fmla="*/ 488 w 827"/>
                <a:gd name="T83" fmla="*/ 1179 h 1180"/>
                <a:gd name="T84" fmla="*/ 443 w 827"/>
                <a:gd name="T85" fmla="*/ 1179 h 1180"/>
                <a:gd name="T86" fmla="*/ 381 w 827"/>
                <a:gd name="T87" fmla="*/ 1170 h 1180"/>
                <a:gd name="T88" fmla="*/ 308 w 827"/>
                <a:gd name="T89" fmla="*/ 1151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7" h="1180">
                  <a:moveTo>
                    <a:pt x="290" y="1145"/>
                  </a:moveTo>
                  <a:lnTo>
                    <a:pt x="280" y="1140"/>
                  </a:lnTo>
                  <a:lnTo>
                    <a:pt x="270" y="1134"/>
                  </a:lnTo>
                  <a:lnTo>
                    <a:pt x="254" y="1123"/>
                  </a:lnTo>
                  <a:lnTo>
                    <a:pt x="237" y="1111"/>
                  </a:lnTo>
                  <a:lnTo>
                    <a:pt x="217" y="1095"/>
                  </a:lnTo>
                  <a:lnTo>
                    <a:pt x="195" y="1079"/>
                  </a:lnTo>
                  <a:lnTo>
                    <a:pt x="172" y="1055"/>
                  </a:lnTo>
                  <a:lnTo>
                    <a:pt x="147" y="1031"/>
                  </a:lnTo>
                  <a:lnTo>
                    <a:pt x="137" y="1017"/>
                  </a:lnTo>
                  <a:lnTo>
                    <a:pt x="124" y="1003"/>
                  </a:lnTo>
                  <a:lnTo>
                    <a:pt x="112" y="987"/>
                  </a:lnTo>
                  <a:lnTo>
                    <a:pt x="101" y="970"/>
                  </a:lnTo>
                  <a:lnTo>
                    <a:pt x="89" y="953"/>
                  </a:lnTo>
                  <a:lnTo>
                    <a:pt x="78" y="935"/>
                  </a:lnTo>
                  <a:lnTo>
                    <a:pt x="67" y="916"/>
                  </a:lnTo>
                  <a:lnTo>
                    <a:pt x="58" y="896"/>
                  </a:lnTo>
                  <a:lnTo>
                    <a:pt x="47" y="876"/>
                  </a:lnTo>
                  <a:lnTo>
                    <a:pt x="37" y="853"/>
                  </a:lnTo>
                  <a:lnTo>
                    <a:pt x="30" y="832"/>
                  </a:lnTo>
                  <a:lnTo>
                    <a:pt x="22" y="807"/>
                  </a:lnTo>
                  <a:lnTo>
                    <a:pt x="14" y="782"/>
                  </a:lnTo>
                  <a:lnTo>
                    <a:pt x="8" y="756"/>
                  </a:lnTo>
                  <a:lnTo>
                    <a:pt x="6" y="745"/>
                  </a:lnTo>
                  <a:lnTo>
                    <a:pt x="5" y="733"/>
                  </a:lnTo>
                  <a:lnTo>
                    <a:pt x="2" y="700"/>
                  </a:lnTo>
                  <a:lnTo>
                    <a:pt x="0" y="662"/>
                  </a:lnTo>
                  <a:lnTo>
                    <a:pt x="0" y="619"/>
                  </a:lnTo>
                  <a:lnTo>
                    <a:pt x="0" y="571"/>
                  </a:lnTo>
                  <a:lnTo>
                    <a:pt x="2" y="518"/>
                  </a:lnTo>
                  <a:lnTo>
                    <a:pt x="5" y="466"/>
                  </a:lnTo>
                  <a:lnTo>
                    <a:pt x="8" y="412"/>
                  </a:lnTo>
                  <a:lnTo>
                    <a:pt x="13" y="358"/>
                  </a:lnTo>
                  <a:lnTo>
                    <a:pt x="20" y="305"/>
                  </a:lnTo>
                  <a:lnTo>
                    <a:pt x="28" y="256"/>
                  </a:lnTo>
                  <a:lnTo>
                    <a:pt x="37" y="210"/>
                  </a:lnTo>
                  <a:lnTo>
                    <a:pt x="42" y="189"/>
                  </a:lnTo>
                  <a:lnTo>
                    <a:pt x="47" y="169"/>
                  </a:lnTo>
                  <a:lnTo>
                    <a:pt x="53" y="151"/>
                  </a:lnTo>
                  <a:lnTo>
                    <a:pt x="59" y="134"/>
                  </a:lnTo>
                  <a:lnTo>
                    <a:pt x="65" y="120"/>
                  </a:lnTo>
                  <a:lnTo>
                    <a:pt x="73" y="106"/>
                  </a:lnTo>
                  <a:lnTo>
                    <a:pt x="76" y="100"/>
                  </a:lnTo>
                  <a:lnTo>
                    <a:pt x="79" y="95"/>
                  </a:lnTo>
                  <a:lnTo>
                    <a:pt x="84" y="91"/>
                  </a:lnTo>
                  <a:lnTo>
                    <a:pt x="87" y="88"/>
                  </a:lnTo>
                  <a:lnTo>
                    <a:pt x="95" y="80"/>
                  </a:lnTo>
                  <a:lnTo>
                    <a:pt x="104" y="72"/>
                  </a:lnTo>
                  <a:lnTo>
                    <a:pt x="123" y="58"/>
                  </a:lnTo>
                  <a:lnTo>
                    <a:pt x="143" y="46"/>
                  </a:lnTo>
                  <a:lnTo>
                    <a:pt x="166" y="35"/>
                  </a:lnTo>
                  <a:lnTo>
                    <a:pt x="189" y="24"/>
                  </a:lnTo>
                  <a:lnTo>
                    <a:pt x="202" y="20"/>
                  </a:lnTo>
                  <a:lnTo>
                    <a:pt x="214" y="17"/>
                  </a:lnTo>
                  <a:lnTo>
                    <a:pt x="226" y="12"/>
                  </a:lnTo>
                  <a:lnTo>
                    <a:pt x="239" y="9"/>
                  </a:lnTo>
                  <a:lnTo>
                    <a:pt x="251" y="6"/>
                  </a:lnTo>
                  <a:lnTo>
                    <a:pt x="265" y="4"/>
                  </a:lnTo>
                  <a:lnTo>
                    <a:pt x="290" y="1"/>
                  </a:lnTo>
                  <a:lnTo>
                    <a:pt x="316" y="0"/>
                  </a:lnTo>
                  <a:lnTo>
                    <a:pt x="341" y="0"/>
                  </a:lnTo>
                  <a:lnTo>
                    <a:pt x="355" y="1"/>
                  </a:lnTo>
                  <a:lnTo>
                    <a:pt x="367" y="4"/>
                  </a:lnTo>
                  <a:lnTo>
                    <a:pt x="378" y="6"/>
                  </a:lnTo>
                  <a:lnTo>
                    <a:pt x="390" y="9"/>
                  </a:lnTo>
                  <a:lnTo>
                    <a:pt x="403" y="14"/>
                  </a:lnTo>
                  <a:lnTo>
                    <a:pt x="414" y="18"/>
                  </a:lnTo>
                  <a:lnTo>
                    <a:pt x="424" y="23"/>
                  </a:lnTo>
                  <a:lnTo>
                    <a:pt x="435" y="29"/>
                  </a:lnTo>
                  <a:lnTo>
                    <a:pt x="446" y="35"/>
                  </a:lnTo>
                  <a:lnTo>
                    <a:pt x="455" y="43"/>
                  </a:lnTo>
                  <a:lnTo>
                    <a:pt x="465" y="52"/>
                  </a:lnTo>
                  <a:lnTo>
                    <a:pt x="475" y="61"/>
                  </a:lnTo>
                  <a:lnTo>
                    <a:pt x="486" y="74"/>
                  </a:lnTo>
                  <a:lnTo>
                    <a:pt x="499" y="88"/>
                  </a:lnTo>
                  <a:lnTo>
                    <a:pt x="511" y="101"/>
                  </a:lnTo>
                  <a:lnTo>
                    <a:pt x="523" y="118"/>
                  </a:lnTo>
                  <a:lnTo>
                    <a:pt x="550" y="154"/>
                  </a:lnTo>
                  <a:lnTo>
                    <a:pt x="576" y="193"/>
                  </a:lnTo>
                  <a:lnTo>
                    <a:pt x="604" y="234"/>
                  </a:lnTo>
                  <a:lnTo>
                    <a:pt x="632" y="277"/>
                  </a:lnTo>
                  <a:lnTo>
                    <a:pt x="644" y="299"/>
                  </a:lnTo>
                  <a:lnTo>
                    <a:pt x="658" y="321"/>
                  </a:lnTo>
                  <a:lnTo>
                    <a:pt x="684" y="365"/>
                  </a:lnTo>
                  <a:lnTo>
                    <a:pt x="708" y="409"/>
                  </a:lnTo>
                  <a:lnTo>
                    <a:pt x="731" y="450"/>
                  </a:lnTo>
                  <a:lnTo>
                    <a:pt x="751" y="489"/>
                  </a:lnTo>
                  <a:lnTo>
                    <a:pt x="768" y="524"/>
                  </a:lnTo>
                  <a:lnTo>
                    <a:pt x="776" y="540"/>
                  </a:lnTo>
                  <a:lnTo>
                    <a:pt x="782" y="555"/>
                  </a:lnTo>
                  <a:lnTo>
                    <a:pt x="793" y="580"/>
                  </a:lnTo>
                  <a:lnTo>
                    <a:pt x="796" y="591"/>
                  </a:lnTo>
                  <a:lnTo>
                    <a:pt x="797" y="600"/>
                  </a:lnTo>
                  <a:lnTo>
                    <a:pt x="810" y="656"/>
                  </a:lnTo>
                  <a:lnTo>
                    <a:pt x="819" y="700"/>
                  </a:lnTo>
                  <a:lnTo>
                    <a:pt x="827" y="737"/>
                  </a:lnTo>
                  <a:lnTo>
                    <a:pt x="824" y="764"/>
                  </a:lnTo>
                  <a:lnTo>
                    <a:pt x="821" y="791"/>
                  </a:lnTo>
                  <a:lnTo>
                    <a:pt x="814" y="825"/>
                  </a:lnTo>
                  <a:lnTo>
                    <a:pt x="808" y="862"/>
                  </a:lnTo>
                  <a:lnTo>
                    <a:pt x="799" y="901"/>
                  </a:lnTo>
                  <a:lnTo>
                    <a:pt x="794" y="920"/>
                  </a:lnTo>
                  <a:lnTo>
                    <a:pt x="788" y="937"/>
                  </a:lnTo>
                  <a:lnTo>
                    <a:pt x="782" y="952"/>
                  </a:lnTo>
                  <a:lnTo>
                    <a:pt x="774" y="966"/>
                  </a:lnTo>
                  <a:lnTo>
                    <a:pt x="756" y="1001"/>
                  </a:lnTo>
                  <a:lnTo>
                    <a:pt x="740" y="1026"/>
                  </a:lnTo>
                  <a:lnTo>
                    <a:pt x="734" y="1035"/>
                  </a:lnTo>
                  <a:lnTo>
                    <a:pt x="729" y="1041"/>
                  </a:lnTo>
                  <a:lnTo>
                    <a:pt x="725" y="1048"/>
                  </a:lnTo>
                  <a:lnTo>
                    <a:pt x="720" y="1052"/>
                  </a:lnTo>
                  <a:lnTo>
                    <a:pt x="711" y="1060"/>
                  </a:lnTo>
                  <a:lnTo>
                    <a:pt x="700" y="1066"/>
                  </a:lnTo>
                  <a:lnTo>
                    <a:pt x="686" y="1074"/>
                  </a:lnTo>
                  <a:lnTo>
                    <a:pt x="666" y="1085"/>
                  </a:lnTo>
                  <a:lnTo>
                    <a:pt x="644" y="1099"/>
                  </a:lnTo>
                  <a:lnTo>
                    <a:pt x="623" y="1114"/>
                  </a:lnTo>
                  <a:lnTo>
                    <a:pt x="599" y="1131"/>
                  </a:lnTo>
                  <a:lnTo>
                    <a:pt x="578" y="1145"/>
                  </a:lnTo>
                  <a:lnTo>
                    <a:pt x="565" y="1153"/>
                  </a:lnTo>
                  <a:lnTo>
                    <a:pt x="553" y="1159"/>
                  </a:lnTo>
                  <a:lnTo>
                    <a:pt x="542" y="1165"/>
                  </a:lnTo>
                  <a:lnTo>
                    <a:pt x="528" y="1170"/>
                  </a:lnTo>
                  <a:lnTo>
                    <a:pt x="516" y="1174"/>
                  </a:lnTo>
                  <a:lnTo>
                    <a:pt x="502" y="1177"/>
                  </a:lnTo>
                  <a:lnTo>
                    <a:pt x="488" y="1179"/>
                  </a:lnTo>
                  <a:lnTo>
                    <a:pt x="474" y="1180"/>
                  </a:lnTo>
                  <a:lnTo>
                    <a:pt x="458" y="1179"/>
                  </a:lnTo>
                  <a:lnTo>
                    <a:pt x="443" y="1179"/>
                  </a:lnTo>
                  <a:lnTo>
                    <a:pt x="427" y="1177"/>
                  </a:lnTo>
                  <a:lnTo>
                    <a:pt x="412" y="1174"/>
                  </a:lnTo>
                  <a:lnTo>
                    <a:pt x="381" y="1170"/>
                  </a:lnTo>
                  <a:lnTo>
                    <a:pt x="353" y="1162"/>
                  </a:lnTo>
                  <a:lnTo>
                    <a:pt x="327" y="1156"/>
                  </a:lnTo>
                  <a:lnTo>
                    <a:pt x="308" y="1151"/>
                  </a:lnTo>
                  <a:lnTo>
                    <a:pt x="290" y="1145"/>
                  </a:ln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69" name="Freeform 485"/>
            <p:cNvSpPr>
              <a:spLocks/>
            </p:cNvSpPr>
            <p:nvPr/>
          </p:nvSpPr>
          <p:spPr bwMode="auto">
            <a:xfrm>
              <a:off x="2559" y="1620"/>
              <a:ext cx="379" cy="820"/>
            </a:xfrm>
            <a:custGeom>
              <a:avLst/>
              <a:gdLst>
                <a:gd name="T0" fmla="*/ 254 w 759"/>
                <a:gd name="T1" fmla="*/ 148 h 1639"/>
                <a:gd name="T2" fmla="*/ 305 w 759"/>
                <a:gd name="T3" fmla="*/ 241 h 1639"/>
                <a:gd name="T4" fmla="*/ 492 w 759"/>
                <a:gd name="T5" fmla="*/ 327 h 1639"/>
                <a:gd name="T6" fmla="*/ 604 w 759"/>
                <a:gd name="T7" fmla="*/ 381 h 1639"/>
                <a:gd name="T8" fmla="*/ 494 w 759"/>
                <a:gd name="T9" fmla="*/ 340 h 1639"/>
                <a:gd name="T10" fmla="*/ 621 w 759"/>
                <a:gd name="T11" fmla="*/ 420 h 1639"/>
                <a:gd name="T12" fmla="*/ 567 w 759"/>
                <a:gd name="T13" fmla="*/ 451 h 1639"/>
                <a:gd name="T14" fmla="*/ 653 w 759"/>
                <a:gd name="T15" fmla="*/ 583 h 1639"/>
                <a:gd name="T16" fmla="*/ 720 w 759"/>
                <a:gd name="T17" fmla="*/ 704 h 1639"/>
                <a:gd name="T18" fmla="*/ 663 w 759"/>
                <a:gd name="T19" fmla="*/ 656 h 1639"/>
                <a:gd name="T20" fmla="*/ 618 w 759"/>
                <a:gd name="T21" fmla="*/ 597 h 1639"/>
                <a:gd name="T22" fmla="*/ 669 w 759"/>
                <a:gd name="T23" fmla="*/ 775 h 1639"/>
                <a:gd name="T24" fmla="*/ 660 w 759"/>
                <a:gd name="T25" fmla="*/ 915 h 1639"/>
                <a:gd name="T26" fmla="*/ 647 w 759"/>
                <a:gd name="T27" fmla="*/ 742 h 1639"/>
                <a:gd name="T28" fmla="*/ 598 w 759"/>
                <a:gd name="T29" fmla="*/ 613 h 1639"/>
                <a:gd name="T30" fmla="*/ 579 w 759"/>
                <a:gd name="T31" fmla="*/ 519 h 1639"/>
                <a:gd name="T32" fmla="*/ 520 w 759"/>
                <a:gd name="T33" fmla="*/ 475 h 1639"/>
                <a:gd name="T34" fmla="*/ 514 w 759"/>
                <a:gd name="T35" fmla="*/ 449 h 1639"/>
                <a:gd name="T36" fmla="*/ 489 w 759"/>
                <a:gd name="T37" fmla="*/ 381 h 1639"/>
                <a:gd name="T38" fmla="*/ 300 w 759"/>
                <a:gd name="T39" fmla="*/ 296 h 1639"/>
                <a:gd name="T40" fmla="*/ 404 w 759"/>
                <a:gd name="T41" fmla="*/ 624 h 1639"/>
                <a:gd name="T42" fmla="*/ 384 w 759"/>
                <a:gd name="T43" fmla="*/ 884 h 1639"/>
                <a:gd name="T44" fmla="*/ 458 w 759"/>
                <a:gd name="T45" fmla="*/ 975 h 1639"/>
                <a:gd name="T46" fmla="*/ 551 w 759"/>
                <a:gd name="T47" fmla="*/ 1096 h 1639"/>
                <a:gd name="T48" fmla="*/ 547 w 759"/>
                <a:gd name="T49" fmla="*/ 1119 h 1639"/>
                <a:gd name="T50" fmla="*/ 443 w 759"/>
                <a:gd name="T51" fmla="*/ 982 h 1639"/>
                <a:gd name="T52" fmla="*/ 369 w 759"/>
                <a:gd name="T53" fmla="*/ 1175 h 1639"/>
                <a:gd name="T54" fmla="*/ 444 w 759"/>
                <a:gd name="T55" fmla="*/ 1347 h 1639"/>
                <a:gd name="T56" fmla="*/ 565 w 759"/>
                <a:gd name="T57" fmla="*/ 1457 h 1639"/>
                <a:gd name="T58" fmla="*/ 548 w 759"/>
                <a:gd name="T59" fmla="*/ 1466 h 1639"/>
                <a:gd name="T60" fmla="*/ 539 w 759"/>
                <a:gd name="T61" fmla="*/ 1576 h 1639"/>
                <a:gd name="T62" fmla="*/ 514 w 759"/>
                <a:gd name="T63" fmla="*/ 1576 h 1639"/>
                <a:gd name="T64" fmla="*/ 520 w 759"/>
                <a:gd name="T65" fmla="*/ 1539 h 1639"/>
                <a:gd name="T66" fmla="*/ 511 w 759"/>
                <a:gd name="T67" fmla="*/ 1431 h 1639"/>
                <a:gd name="T68" fmla="*/ 435 w 759"/>
                <a:gd name="T69" fmla="*/ 1551 h 1639"/>
                <a:gd name="T70" fmla="*/ 407 w 759"/>
                <a:gd name="T71" fmla="*/ 1582 h 1639"/>
                <a:gd name="T72" fmla="*/ 404 w 759"/>
                <a:gd name="T73" fmla="*/ 1502 h 1639"/>
                <a:gd name="T74" fmla="*/ 427 w 759"/>
                <a:gd name="T75" fmla="*/ 1381 h 1639"/>
                <a:gd name="T76" fmla="*/ 353 w 759"/>
                <a:gd name="T77" fmla="*/ 1196 h 1639"/>
                <a:gd name="T78" fmla="*/ 302 w 759"/>
                <a:gd name="T79" fmla="*/ 1014 h 1639"/>
                <a:gd name="T80" fmla="*/ 218 w 759"/>
                <a:gd name="T81" fmla="*/ 1107 h 1639"/>
                <a:gd name="T82" fmla="*/ 189 w 759"/>
                <a:gd name="T83" fmla="*/ 1175 h 1639"/>
                <a:gd name="T84" fmla="*/ 147 w 759"/>
                <a:gd name="T85" fmla="*/ 1137 h 1639"/>
                <a:gd name="T86" fmla="*/ 8 w 759"/>
                <a:gd name="T87" fmla="*/ 1153 h 1639"/>
                <a:gd name="T88" fmla="*/ 153 w 759"/>
                <a:gd name="T89" fmla="*/ 1121 h 1639"/>
                <a:gd name="T90" fmla="*/ 235 w 759"/>
                <a:gd name="T91" fmla="*/ 1029 h 1639"/>
                <a:gd name="T92" fmla="*/ 344 w 759"/>
                <a:gd name="T93" fmla="*/ 951 h 1639"/>
                <a:gd name="T94" fmla="*/ 381 w 759"/>
                <a:gd name="T95" fmla="*/ 687 h 1639"/>
                <a:gd name="T96" fmla="*/ 282 w 759"/>
                <a:gd name="T97" fmla="*/ 415 h 1639"/>
                <a:gd name="T98" fmla="*/ 234 w 759"/>
                <a:gd name="T99" fmla="*/ 486 h 1639"/>
                <a:gd name="T100" fmla="*/ 252 w 759"/>
                <a:gd name="T101" fmla="*/ 576 h 1639"/>
                <a:gd name="T102" fmla="*/ 183 w 759"/>
                <a:gd name="T103" fmla="*/ 556 h 1639"/>
                <a:gd name="T104" fmla="*/ 192 w 759"/>
                <a:gd name="T105" fmla="*/ 727 h 1639"/>
                <a:gd name="T106" fmla="*/ 152 w 759"/>
                <a:gd name="T107" fmla="*/ 860 h 1639"/>
                <a:gd name="T108" fmla="*/ 149 w 759"/>
                <a:gd name="T109" fmla="*/ 886 h 1639"/>
                <a:gd name="T110" fmla="*/ 44 w 759"/>
                <a:gd name="T111" fmla="*/ 940 h 1639"/>
                <a:gd name="T112" fmla="*/ 175 w 759"/>
                <a:gd name="T113" fmla="*/ 699 h 1639"/>
                <a:gd name="T114" fmla="*/ 169 w 759"/>
                <a:gd name="T115" fmla="*/ 539 h 1639"/>
                <a:gd name="T116" fmla="*/ 266 w 759"/>
                <a:gd name="T117" fmla="*/ 389 h 1639"/>
                <a:gd name="T118" fmla="*/ 211 w 759"/>
                <a:gd name="T119" fmla="*/ 199 h 1639"/>
                <a:gd name="T120" fmla="*/ 203 w 759"/>
                <a:gd name="T121" fmla="*/ 28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639">
                  <a:moveTo>
                    <a:pt x="215" y="0"/>
                  </a:moveTo>
                  <a:lnTo>
                    <a:pt x="217" y="1"/>
                  </a:lnTo>
                  <a:lnTo>
                    <a:pt x="220" y="5"/>
                  </a:lnTo>
                  <a:lnTo>
                    <a:pt x="226" y="12"/>
                  </a:lnTo>
                  <a:lnTo>
                    <a:pt x="232" y="25"/>
                  </a:lnTo>
                  <a:lnTo>
                    <a:pt x="239" y="39"/>
                  </a:lnTo>
                  <a:lnTo>
                    <a:pt x="245" y="56"/>
                  </a:lnTo>
                  <a:lnTo>
                    <a:pt x="246" y="65"/>
                  </a:lnTo>
                  <a:lnTo>
                    <a:pt x="249" y="72"/>
                  </a:lnTo>
                  <a:lnTo>
                    <a:pt x="252" y="91"/>
                  </a:lnTo>
                  <a:lnTo>
                    <a:pt x="254" y="108"/>
                  </a:lnTo>
                  <a:lnTo>
                    <a:pt x="254" y="148"/>
                  </a:lnTo>
                  <a:lnTo>
                    <a:pt x="254" y="160"/>
                  </a:lnTo>
                  <a:lnTo>
                    <a:pt x="254" y="171"/>
                  </a:lnTo>
                  <a:lnTo>
                    <a:pt x="256" y="181"/>
                  </a:lnTo>
                  <a:lnTo>
                    <a:pt x="257" y="191"/>
                  </a:lnTo>
                  <a:lnTo>
                    <a:pt x="260" y="199"/>
                  </a:lnTo>
                  <a:lnTo>
                    <a:pt x="265" y="208"/>
                  </a:lnTo>
                  <a:lnTo>
                    <a:pt x="269" y="216"/>
                  </a:lnTo>
                  <a:lnTo>
                    <a:pt x="274" y="221"/>
                  </a:lnTo>
                  <a:lnTo>
                    <a:pt x="277" y="224"/>
                  </a:lnTo>
                  <a:lnTo>
                    <a:pt x="287" y="231"/>
                  </a:lnTo>
                  <a:lnTo>
                    <a:pt x="296" y="236"/>
                  </a:lnTo>
                  <a:lnTo>
                    <a:pt x="305" y="241"/>
                  </a:lnTo>
                  <a:lnTo>
                    <a:pt x="314" y="244"/>
                  </a:lnTo>
                  <a:lnTo>
                    <a:pt x="333" y="248"/>
                  </a:lnTo>
                  <a:lnTo>
                    <a:pt x="342" y="252"/>
                  </a:lnTo>
                  <a:lnTo>
                    <a:pt x="353" y="256"/>
                  </a:lnTo>
                  <a:lnTo>
                    <a:pt x="367" y="264"/>
                  </a:lnTo>
                  <a:lnTo>
                    <a:pt x="379" y="272"/>
                  </a:lnTo>
                  <a:lnTo>
                    <a:pt x="400" y="287"/>
                  </a:lnTo>
                  <a:lnTo>
                    <a:pt x="421" y="301"/>
                  </a:lnTo>
                  <a:lnTo>
                    <a:pt x="434" y="307"/>
                  </a:lnTo>
                  <a:lnTo>
                    <a:pt x="447" y="313"/>
                  </a:lnTo>
                  <a:lnTo>
                    <a:pt x="471" y="321"/>
                  </a:lnTo>
                  <a:lnTo>
                    <a:pt x="492" y="327"/>
                  </a:lnTo>
                  <a:lnTo>
                    <a:pt x="517" y="333"/>
                  </a:lnTo>
                  <a:lnTo>
                    <a:pt x="540" y="341"/>
                  </a:lnTo>
                  <a:lnTo>
                    <a:pt x="551" y="344"/>
                  </a:lnTo>
                  <a:lnTo>
                    <a:pt x="562" y="349"/>
                  </a:lnTo>
                  <a:lnTo>
                    <a:pt x="573" y="353"/>
                  </a:lnTo>
                  <a:lnTo>
                    <a:pt x="582" y="360"/>
                  </a:lnTo>
                  <a:lnTo>
                    <a:pt x="591" y="366"/>
                  </a:lnTo>
                  <a:lnTo>
                    <a:pt x="601" y="372"/>
                  </a:lnTo>
                  <a:lnTo>
                    <a:pt x="604" y="377"/>
                  </a:lnTo>
                  <a:lnTo>
                    <a:pt x="608" y="381"/>
                  </a:lnTo>
                  <a:lnTo>
                    <a:pt x="615" y="389"/>
                  </a:lnTo>
                  <a:lnTo>
                    <a:pt x="604" y="381"/>
                  </a:lnTo>
                  <a:lnTo>
                    <a:pt x="593" y="373"/>
                  </a:lnTo>
                  <a:lnTo>
                    <a:pt x="582" y="366"/>
                  </a:lnTo>
                  <a:lnTo>
                    <a:pt x="571" y="360"/>
                  </a:lnTo>
                  <a:lnTo>
                    <a:pt x="554" y="352"/>
                  </a:lnTo>
                  <a:lnTo>
                    <a:pt x="547" y="350"/>
                  </a:lnTo>
                  <a:lnTo>
                    <a:pt x="542" y="349"/>
                  </a:lnTo>
                  <a:lnTo>
                    <a:pt x="530" y="349"/>
                  </a:lnTo>
                  <a:lnTo>
                    <a:pt x="520" y="347"/>
                  </a:lnTo>
                  <a:lnTo>
                    <a:pt x="512" y="346"/>
                  </a:lnTo>
                  <a:lnTo>
                    <a:pt x="506" y="343"/>
                  </a:lnTo>
                  <a:lnTo>
                    <a:pt x="500" y="341"/>
                  </a:lnTo>
                  <a:lnTo>
                    <a:pt x="494" y="340"/>
                  </a:lnTo>
                  <a:lnTo>
                    <a:pt x="485" y="338"/>
                  </a:lnTo>
                  <a:lnTo>
                    <a:pt x="472" y="338"/>
                  </a:lnTo>
                  <a:lnTo>
                    <a:pt x="499" y="360"/>
                  </a:lnTo>
                  <a:lnTo>
                    <a:pt x="511" y="369"/>
                  </a:lnTo>
                  <a:lnTo>
                    <a:pt x="523" y="378"/>
                  </a:lnTo>
                  <a:lnTo>
                    <a:pt x="536" y="386"/>
                  </a:lnTo>
                  <a:lnTo>
                    <a:pt x="550" y="392"/>
                  </a:lnTo>
                  <a:lnTo>
                    <a:pt x="565" y="398"/>
                  </a:lnTo>
                  <a:lnTo>
                    <a:pt x="582" y="403"/>
                  </a:lnTo>
                  <a:lnTo>
                    <a:pt x="598" y="407"/>
                  </a:lnTo>
                  <a:lnTo>
                    <a:pt x="613" y="415"/>
                  </a:lnTo>
                  <a:lnTo>
                    <a:pt x="621" y="420"/>
                  </a:lnTo>
                  <a:lnTo>
                    <a:pt x="629" y="424"/>
                  </a:lnTo>
                  <a:lnTo>
                    <a:pt x="636" y="431"/>
                  </a:lnTo>
                  <a:lnTo>
                    <a:pt x="643" y="438"/>
                  </a:lnTo>
                  <a:lnTo>
                    <a:pt x="618" y="427"/>
                  </a:lnTo>
                  <a:lnTo>
                    <a:pt x="605" y="421"/>
                  </a:lnTo>
                  <a:lnTo>
                    <a:pt x="593" y="417"/>
                  </a:lnTo>
                  <a:lnTo>
                    <a:pt x="579" y="412"/>
                  </a:lnTo>
                  <a:lnTo>
                    <a:pt x="567" y="409"/>
                  </a:lnTo>
                  <a:lnTo>
                    <a:pt x="556" y="406"/>
                  </a:lnTo>
                  <a:lnTo>
                    <a:pt x="545" y="406"/>
                  </a:lnTo>
                  <a:lnTo>
                    <a:pt x="557" y="427"/>
                  </a:lnTo>
                  <a:lnTo>
                    <a:pt x="567" y="451"/>
                  </a:lnTo>
                  <a:lnTo>
                    <a:pt x="578" y="472"/>
                  </a:lnTo>
                  <a:lnTo>
                    <a:pt x="588" y="495"/>
                  </a:lnTo>
                  <a:lnTo>
                    <a:pt x="591" y="500"/>
                  </a:lnTo>
                  <a:lnTo>
                    <a:pt x="595" y="506"/>
                  </a:lnTo>
                  <a:lnTo>
                    <a:pt x="602" y="515"/>
                  </a:lnTo>
                  <a:lnTo>
                    <a:pt x="610" y="525"/>
                  </a:lnTo>
                  <a:lnTo>
                    <a:pt x="618" y="532"/>
                  </a:lnTo>
                  <a:lnTo>
                    <a:pt x="625" y="540"/>
                  </a:lnTo>
                  <a:lnTo>
                    <a:pt x="633" y="549"/>
                  </a:lnTo>
                  <a:lnTo>
                    <a:pt x="641" y="559"/>
                  </a:lnTo>
                  <a:lnTo>
                    <a:pt x="647" y="571"/>
                  </a:lnTo>
                  <a:lnTo>
                    <a:pt x="653" y="583"/>
                  </a:lnTo>
                  <a:lnTo>
                    <a:pt x="658" y="597"/>
                  </a:lnTo>
                  <a:lnTo>
                    <a:pt x="664" y="624"/>
                  </a:lnTo>
                  <a:lnTo>
                    <a:pt x="667" y="637"/>
                  </a:lnTo>
                  <a:lnTo>
                    <a:pt x="670" y="650"/>
                  </a:lnTo>
                  <a:lnTo>
                    <a:pt x="677" y="662"/>
                  </a:lnTo>
                  <a:lnTo>
                    <a:pt x="680" y="668"/>
                  </a:lnTo>
                  <a:lnTo>
                    <a:pt x="684" y="674"/>
                  </a:lnTo>
                  <a:lnTo>
                    <a:pt x="692" y="685"/>
                  </a:lnTo>
                  <a:lnTo>
                    <a:pt x="697" y="688"/>
                  </a:lnTo>
                  <a:lnTo>
                    <a:pt x="700" y="691"/>
                  </a:lnTo>
                  <a:lnTo>
                    <a:pt x="711" y="698"/>
                  </a:lnTo>
                  <a:lnTo>
                    <a:pt x="720" y="704"/>
                  </a:lnTo>
                  <a:lnTo>
                    <a:pt x="740" y="715"/>
                  </a:lnTo>
                  <a:lnTo>
                    <a:pt x="749" y="721"/>
                  </a:lnTo>
                  <a:lnTo>
                    <a:pt x="759" y="728"/>
                  </a:lnTo>
                  <a:lnTo>
                    <a:pt x="751" y="728"/>
                  </a:lnTo>
                  <a:lnTo>
                    <a:pt x="723" y="715"/>
                  </a:lnTo>
                  <a:lnTo>
                    <a:pt x="711" y="708"/>
                  </a:lnTo>
                  <a:lnTo>
                    <a:pt x="698" y="701"/>
                  </a:lnTo>
                  <a:lnTo>
                    <a:pt x="687" y="691"/>
                  </a:lnTo>
                  <a:lnTo>
                    <a:pt x="678" y="682"/>
                  </a:lnTo>
                  <a:lnTo>
                    <a:pt x="673" y="676"/>
                  </a:lnTo>
                  <a:lnTo>
                    <a:pt x="669" y="670"/>
                  </a:lnTo>
                  <a:lnTo>
                    <a:pt x="663" y="656"/>
                  </a:lnTo>
                  <a:lnTo>
                    <a:pt x="660" y="650"/>
                  </a:lnTo>
                  <a:lnTo>
                    <a:pt x="656" y="644"/>
                  </a:lnTo>
                  <a:lnTo>
                    <a:pt x="653" y="631"/>
                  </a:lnTo>
                  <a:lnTo>
                    <a:pt x="647" y="608"/>
                  </a:lnTo>
                  <a:lnTo>
                    <a:pt x="644" y="597"/>
                  </a:lnTo>
                  <a:lnTo>
                    <a:pt x="643" y="591"/>
                  </a:lnTo>
                  <a:lnTo>
                    <a:pt x="641" y="586"/>
                  </a:lnTo>
                  <a:lnTo>
                    <a:pt x="635" y="576"/>
                  </a:lnTo>
                  <a:lnTo>
                    <a:pt x="627" y="565"/>
                  </a:lnTo>
                  <a:lnTo>
                    <a:pt x="621" y="580"/>
                  </a:lnTo>
                  <a:lnTo>
                    <a:pt x="619" y="590"/>
                  </a:lnTo>
                  <a:lnTo>
                    <a:pt x="618" y="597"/>
                  </a:lnTo>
                  <a:lnTo>
                    <a:pt x="616" y="616"/>
                  </a:lnTo>
                  <a:lnTo>
                    <a:pt x="615" y="633"/>
                  </a:lnTo>
                  <a:lnTo>
                    <a:pt x="616" y="642"/>
                  </a:lnTo>
                  <a:lnTo>
                    <a:pt x="618" y="651"/>
                  </a:lnTo>
                  <a:lnTo>
                    <a:pt x="621" y="657"/>
                  </a:lnTo>
                  <a:lnTo>
                    <a:pt x="625" y="664"/>
                  </a:lnTo>
                  <a:lnTo>
                    <a:pt x="635" y="678"/>
                  </a:lnTo>
                  <a:lnTo>
                    <a:pt x="639" y="685"/>
                  </a:lnTo>
                  <a:lnTo>
                    <a:pt x="643" y="695"/>
                  </a:lnTo>
                  <a:lnTo>
                    <a:pt x="658" y="736"/>
                  </a:lnTo>
                  <a:lnTo>
                    <a:pt x="664" y="756"/>
                  </a:lnTo>
                  <a:lnTo>
                    <a:pt x="669" y="775"/>
                  </a:lnTo>
                  <a:lnTo>
                    <a:pt x="672" y="795"/>
                  </a:lnTo>
                  <a:lnTo>
                    <a:pt x="673" y="815"/>
                  </a:lnTo>
                  <a:lnTo>
                    <a:pt x="675" y="826"/>
                  </a:lnTo>
                  <a:lnTo>
                    <a:pt x="675" y="837"/>
                  </a:lnTo>
                  <a:lnTo>
                    <a:pt x="675" y="860"/>
                  </a:lnTo>
                  <a:lnTo>
                    <a:pt x="675" y="875"/>
                  </a:lnTo>
                  <a:lnTo>
                    <a:pt x="673" y="883"/>
                  </a:lnTo>
                  <a:lnTo>
                    <a:pt x="673" y="889"/>
                  </a:lnTo>
                  <a:lnTo>
                    <a:pt x="670" y="897"/>
                  </a:lnTo>
                  <a:lnTo>
                    <a:pt x="667" y="903"/>
                  </a:lnTo>
                  <a:lnTo>
                    <a:pt x="664" y="909"/>
                  </a:lnTo>
                  <a:lnTo>
                    <a:pt x="660" y="915"/>
                  </a:lnTo>
                  <a:lnTo>
                    <a:pt x="663" y="900"/>
                  </a:lnTo>
                  <a:lnTo>
                    <a:pt x="666" y="887"/>
                  </a:lnTo>
                  <a:lnTo>
                    <a:pt x="669" y="875"/>
                  </a:lnTo>
                  <a:lnTo>
                    <a:pt x="670" y="867"/>
                  </a:lnTo>
                  <a:lnTo>
                    <a:pt x="670" y="860"/>
                  </a:lnTo>
                  <a:lnTo>
                    <a:pt x="669" y="837"/>
                  </a:lnTo>
                  <a:lnTo>
                    <a:pt x="667" y="816"/>
                  </a:lnTo>
                  <a:lnTo>
                    <a:pt x="664" y="798"/>
                  </a:lnTo>
                  <a:lnTo>
                    <a:pt x="663" y="789"/>
                  </a:lnTo>
                  <a:lnTo>
                    <a:pt x="660" y="779"/>
                  </a:lnTo>
                  <a:lnTo>
                    <a:pt x="653" y="761"/>
                  </a:lnTo>
                  <a:lnTo>
                    <a:pt x="647" y="742"/>
                  </a:lnTo>
                  <a:lnTo>
                    <a:pt x="632" y="702"/>
                  </a:lnTo>
                  <a:lnTo>
                    <a:pt x="627" y="693"/>
                  </a:lnTo>
                  <a:lnTo>
                    <a:pt x="621" y="684"/>
                  </a:lnTo>
                  <a:lnTo>
                    <a:pt x="610" y="668"/>
                  </a:lnTo>
                  <a:lnTo>
                    <a:pt x="604" y="661"/>
                  </a:lnTo>
                  <a:lnTo>
                    <a:pt x="601" y="653"/>
                  </a:lnTo>
                  <a:lnTo>
                    <a:pt x="599" y="648"/>
                  </a:lnTo>
                  <a:lnTo>
                    <a:pt x="598" y="644"/>
                  </a:lnTo>
                  <a:lnTo>
                    <a:pt x="596" y="639"/>
                  </a:lnTo>
                  <a:lnTo>
                    <a:pt x="596" y="633"/>
                  </a:lnTo>
                  <a:lnTo>
                    <a:pt x="596" y="624"/>
                  </a:lnTo>
                  <a:lnTo>
                    <a:pt x="598" y="613"/>
                  </a:lnTo>
                  <a:lnTo>
                    <a:pt x="602" y="594"/>
                  </a:lnTo>
                  <a:lnTo>
                    <a:pt x="605" y="576"/>
                  </a:lnTo>
                  <a:lnTo>
                    <a:pt x="607" y="566"/>
                  </a:lnTo>
                  <a:lnTo>
                    <a:pt x="607" y="557"/>
                  </a:lnTo>
                  <a:lnTo>
                    <a:pt x="605" y="549"/>
                  </a:lnTo>
                  <a:lnTo>
                    <a:pt x="605" y="545"/>
                  </a:lnTo>
                  <a:lnTo>
                    <a:pt x="604" y="542"/>
                  </a:lnTo>
                  <a:lnTo>
                    <a:pt x="599" y="537"/>
                  </a:lnTo>
                  <a:lnTo>
                    <a:pt x="595" y="532"/>
                  </a:lnTo>
                  <a:lnTo>
                    <a:pt x="584" y="525"/>
                  </a:lnTo>
                  <a:lnTo>
                    <a:pt x="582" y="522"/>
                  </a:lnTo>
                  <a:lnTo>
                    <a:pt x="579" y="519"/>
                  </a:lnTo>
                  <a:lnTo>
                    <a:pt x="574" y="511"/>
                  </a:lnTo>
                  <a:lnTo>
                    <a:pt x="570" y="500"/>
                  </a:lnTo>
                  <a:lnTo>
                    <a:pt x="565" y="489"/>
                  </a:lnTo>
                  <a:lnTo>
                    <a:pt x="559" y="471"/>
                  </a:lnTo>
                  <a:lnTo>
                    <a:pt x="554" y="460"/>
                  </a:lnTo>
                  <a:lnTo>
                    <a:pt x="550" y="452"/>
                  </a:lnTo>
                  <a:lnTo>
                    <a:pt x="543" y="443"/>
                  </a:lnTo>
                  <a:lnTo>
                    <a:pt x="537" y="432"/>
                  </a:lnTo>
                  <a:lnTo>
                    <a:pt x="533" y="438"/>
                  </a:lnTo>
                  <a:lnTo>
                    <a:pt x="530" y="444"/>
                  </a:lnTo>
                  <a:lnTo>
                    <a:pt x="523" y="458"/>
                  </a:lnTo>
                  <a:lnTo>
                    <a:pt x="520" y="475"/>
                  </a:lnTo>
                  <a:lnTo>
                    <a:pt x="517" y="492"/>
                  </a:lnTo>
                  <a:lnTo>
                    <a:pt x="512" y="520"/>
                  </a:lnTo>
                  <a:lnTo>
                    <a:pt x="512" y="532"/>
                  </a:lnTo>
                  <a:lnTo>
                    <a:pt x="511" y="529"/>
                  </a:lnTo>
                  <a:lnTo>
                    <a:pt x="509" y="523"/>
                  </a:lnTo>
                  <a:lnTo>
                    <a:pt x="506" y="509"/>
                  </a:lnTo>
                  <a:lnTo>
                    <a:pt x="505" y="494"/>
                  </a:lnTo>
                  <a:lnTo>
                    <a:pt x="505" y="485"/>
                  </a:lnTo>
                  <a:lnTo>
                    <a:pt x="505" y="478"/>
                  </a:lnTo>
                  <a:lnTo>
                    <a:pt x="506" y="472"/>
                  </a:lnTo>
                  <a:lnTo>
                    <a:pt x="509" y="460"/>
                  </a:lnTo>
                  <a:lnTo>
                    <a:pt x="514" y="449"/>
                  </a:lnTo>
                  <a:lnTo>
                    <a:pt x="517" y="438"/>
                  </a:lnTo>
                  <a:lnTo>
                    <a:pt x="520" y="429"/>
                  </a:lnTo>
                  <a:lnTo>
                    <a:pt x="522" y="424"/>
                  </a:lnTo>
                  <a:lnTo>
                    <a:pt x="522" y="420"/>
                  </a:lnTo>
                  <a:lnTo>
                    <a:pt x="520" y="415"/>
                  </a:lnTo>
                  <a:lnTo>
                    <a:pt x="519" y="411"/>
                  </a:lnTo>
                  <a:lnTo>
                    <a:pt x="517" y="407"/>
                  </a:lnTo>
                  <a:lnTo>
                    <a:pt x="514" y="404"/>
                  </a:lnTo>
                  <a:lnTo>
                    <a:pt x="512" y="403"/>
                  </a:lnTo>
                  <a:lnTo>
                    <a:pt x="503" y="395"/>
                  </a:lnTo>
                  <a:lnTo>
                    <a:pt x="497" y="389"/>
                  </a:lnTo>
                  <a:lnTo>
                    <a:pt x="489" y="381"/>
                  </a:lnTo>
                  <a:lnTo>
                    <a:pt x="477" y="370"/>
                  </a:lnTo>
                  <a:lnTo>
                    <a:pt x="454" y="352"/>
                  </a:lnTo>
                  <a:lnTo>
                    <a:pt x="434" y="338"/>
                  </a:lnTo>
                  <a:lnTo>
                    <a:pt x="413" y="324"/>
                  </a:lnTo>
                  <a:lnTo>
                    <a:pt x="395" y="313"/>
                  </a:lnTo>
                  <a:lnTo>
                    <a:pt x="375" y="304"/>
                  </a:lnTo>
                  <a:lnTo>
                    <a:pt x="353" y="293"/>
                  </a:lnTo>
                  <a:lnTo>
                    <a:pt x="302" y="270"/>
                  </a:lnTo>
                  <a:lnTo>
                    <a:pt x="299" y="270"/>
                  </a:lnTo>
                  <a:lnTo>
                    <a:pt x="296" y="272"/>
                  </a:lnTo>
                  <a:lnTo>
                    <a:pt x="291" y="273"/>
                  </a:lnTo>
                  <a:lnTo>
                    <a:pt x="300" y="296"/>
                  </a:lnTo>
                  <a:lnTo>
                    <a:pt x="307" y="316"/>
                  </a:lnTo>
                  <a:lnTo>
                    <a:pt x="317" y="355"/>
                  </a:lnTo>
                  <a:lnTo>
                    <a:pt x="328" y="394"/>
                  </a:lnTo>
                  <a:lnTo>
                    <a:pt x="336" y="415"/>
                  </a:lnTo>
                  <a:lnTo>
                    <a:pt x="344" y="438"/>
                  </a:lnTo>
                  <a:lnTo>
                    <a:pt x="367" y="494"/>
                  </a:lnTo>
                  <a:lnTo>
                    <a:pt x="378" y="519"/>
                  </a:lnTo>
                  <a:lnTo>
                    <a:pt x="387" y="543"/>
                  </a:lnTo>
                  <a:lnTo>
                    <a:pt x="393" y="569"/>
                  </a:lnTo>
                  <a:lnTo>
                    <a:pt x="398" y="582"/>
                  </a:lnTo>
                  <a:lnTo>
                    <a:pt x="400" y="596"/>
                  </a:lnTo>
                  <a:lnTo>
                    <a:pt x="404" y="624"/>
                  </a:lnTo>
                  <a:lnTo>
                    <a:pt x="404" y="637"/>
                  </a:lnTo>
                  <a:lnTo>
                    <a:pt x="404" y="653"/>
                  </a:lnTo>
                  <a:lnTo>
                    <a:pt x="404" y="739"/>
                  </a:lnTo>
                  <a:lnTo>
                    <a:pt x="404" y="761"/>
                  </a:lnTo>
                  <a:lnTo>
                    <a:pt x="401" y="781"/>
                  </a:lnTo>
                  <a:lnTo>
                    <a:pt x="398" y="799"/>
                  </a:lnTo>
                  <a:lnTo>
                    <a:pt x="393" y="818"/>
                  </a:lnTo>
                  <a:lnTo>
                    <a:pt x="390" y="835"/>
                  </a:lnTo>
                  <a:lnTo>
                    <a:pt x="387" y="853"/>
                  </a:lnTo>
                  <a:lnTo>
                    <a:pt x="386" y="863"/>
                  </a:lnTo>
                  <a:lnTo>
                    <a:pt x="384" y="874"/>
                  </a:lnTo>
                  <a:lnTo>
                    <a:pt x="384" y="884"/>
                  </a:lnTo>
                  <a:lnTo>
                    <a:pt x="382" y="895"/>
                  </a:lnTo>
                  <a:lnTo>
                    <a:pt x="384" y="898"/>
                  </a:lnTo>
                  <a:lnTo>
                    <a:pt x="384" y="901"/>
                  </a:lnTo>
                  <a:lnTo>
                    <a:pt x="387" y="906"/>
                  </a:lnTo>
                  <a:lnTo>
                    <a:pt x="392" y="911"/>
                  </a:lnTo>
                  <a:lnTo>
                    <a:pt x="396" y="914"/>
                  </a:lnTo>
                  <a:lnTo>
                    <a:pt x="409" y="920"/>
                  </a:lnTo>
                  <a:lnTo>
                    <a:pt x="413" y="924"/>
                  </a:lnTo>
                  <a:lnTo>
                    <a:pt x="417" y="926"/>
                  </a:lnTo>
                  <a:lnTo>
                    <a:pt x="418" y="929"/>
                  </a:lnTo>
                  <a:lnTo>
                    <a:pt x="438" y="954"/>
                  </a:lnTo>
                  <a:lnTo>
                    <a:pt x="458" y="975"/>
                  </a:lnTo>
                  <a:lnTo>
                    <a:pt x="468" y="986"/>
                  </a:lnTo>
                  <a:lnTo>
                    <a:pt x="477" y="997"/>
                  </a:lnTo>
                  <a:lnTo>
                    <a:pt x="489" y="1006"/>
                  </a:lnTo>
                  <a:lnTo>
                    <a:pt x="502" y="1017"/>
                  </a:lnTo>
                  <a:lnTo>
                    <a:pt x="511" y="1025"/>
                  </a:lnTo>
                  <a:lnTo>
                    <a:pt x="519" y="1033"/>
                  </a:lnTo>
                  <a:lnTo>
                    <a:pt x="525" y="1042"/>
                  </a:lnTo>
                  <a:lnTo>
                    <a:pt x="531" y="1053"/>
                  </a:lnTo>
                  <a:lnTo>
                    <a:pt x="537" y="1062"/>
                  </a:lnTo>
                  <a:lnTo>
                    <a:pt x="542" y="1073"/>
                  </a:lnTo>
                  <a:lnTo>
                    <a:pt x="547" y="1085"/>
                  </a:lnTo>
                  <a:lnTo>
                    <a:pt x="551" y="1096"/>
                  </a:lnTo>
                  <a:lnTo>
                    <a:pt x="554" y="1107"/>
                  </a:lnTo>
                  <a:lnTo>
                    <a:pt x="557" y="1117"/>
                  </a:lnTo>
                  <a:lnTo>
                    <a:pt x="560" y="1137"/>
                  </a:lnTo>
                  <a:lnTo>
                    <a:pt x="562" y="1147"/>
                  </a:lnTo>
                  <a:lnTo>
                    <a:pt x="562" y="1156"/>
                  </a:lnTo>
                  <a:lnTo>
                    <a:pt x="560" y="1162"/>
                  </a:lnTo>
                  <a:lnTo>
                    <a:pt x="559" y="1168"/>
                  </a:lnTo>
                  <a:lnTo>
                    <a:pt x="559" y="1162"/>
                  </a:lnTo>
                  <a:lnTo>
                    <a:pt x="557" y="1154"/>
                  </a:lnTo>
                  <a:lnTo>
                    <a:pt x="556" y="1142"/>
                  </a:lnTo>
                  <a:lnTo>
                    <a:pt x="551" y="1130"/>
                  </a:lnTo>
                  <a:lnTo>
                    <a:pt x="547" y="1119"/>
                  </a:lnTo>
                  <a:lnTo>
                    <a:pt x="536" y="1097"/>
                  </a:lnTo>
                  <a:lnTo>
                    <a:pt x="530" y="1085"/>
                  </a:lnTo>
                  <a:lnTo>
                    <a:pt x="523" y="1073"/>
                  </a:lnTo>
                  <a:lnTo>
                    <a:pt x="517" y="1060"/>
                  </a:lnTo>
                  <a:lnTo>
                    <a:pt x="512" y="1051"/>
                  </a:lnTo>
                  <a:lnTo>
                    <a:pt x="506" y="1042"/>
                  </a:lnTo>
                  <a:lnTo>
                    <a:pt x="499" y="1034"/>
                  </a:lnTo>
                  <a:lnTo>
                    <a:pt x="492" y="1026"/>
                  </a:lnTo>
                  <a:lnTo>
                    <a:pt x="485" y="1020"/>
                  </a:lnTo>
                  <a:lnTo>
                    <a:pt x="465" y="1005"/>
                  </a:lnTo>
                  <a:lnTo>
                    <a:pt x="452" y="994"/>
                  </a:lnTo>
                  <a:lnTo>
                    <a:pt x="443" y="982"/>
                  </a:lnTo>
                  <a:lnTo>
                    <a:pt x="424" y="958"/>
                  </a:lnTo>
                  <a:lnTo>
                    <a:pt x="415" y="949"/>
                  </a:lnTo>
                  <a:lnTo>
                    <a:pt x="410" y="945"/>
                  </a:lnTo>
                  <a:lnTo>
                    <a:pt x="406" y="940"/>
                  </a:lnTo>
                  <a:lnTo>
                    <a:pt x="400" y="935"/>
                  </a:lnTo>
                  <a:lnTo>
                    <a:pt x="393" y="932"/>
                  </a:lnTo>
                  <a:lnTo>
                    <a:pt x="386" y="929"/>
                  </a:lnTo>
                  <a:lnTo>
                    <a:pt x="378" y="926"/>
                  </a:lnTo>
                  <a:lnTo>
                    <a:pt x="367" y="1020"/>
                  </a:lnTo>
                  <a:lnTo>
                    <a:pt x="367" y="1158"/>
                  </a:lnTo>
                  <a:lnTo>
                    <a:pt x="367" y="1167"/>
                  </a:lnTo>
                  <a:lnTo>
                    <a:pt x="369" y="1175"/>
                  </a:lnTo>
                  <a:lnTo>
                    <a:pt x="370" y="1182"/>
                  </a:lnTo>
                  <a:lnTo>
                    <a:pt x="372" y="1190"/>
                  </a:lnTo>
                  <a:lnTo>
                    <a:pt x="378" y="1204"/>
                  </a:lnTo>
                  <a:lnTo>
                    <a:pt x="384" y="1216"/>
                  </a:lnTo>
                  <a:lnTo>
                    <a:pt x="393" y="1229"/>
                  </a:lnTo>
                  <a:lnTo>
                    <a:pt x="401" y="1242"/>
                  </a:lnTo>
                  <a:lnTo>
                    <a:pt x="410" y="1256"/>
                  </a:lnTo>
                  <a:lnTo>
                    <a:pt x="418" y="1272"/>
                  </a:lnTo>
                  <a:lnTo>
                    <a:pt x="426" y="1287"/>
                  </a:lnTo>
                  <a:lnTo>
                    <a:pt x="430" y="1303"/>
                  </a:lnTo>
                  <a:lnTo>
                    <a:pt x="440" y="1334"/>
                  </a:lnTo>
                  <a:lnTo>
                    <a:pt x="444" y="1347"/>
                  </a:lnTo>
                  <a:lnTo>
                    <a:pt x="447" y="1354"/>
                  </a:lnTo>
                  <a:lnTo>
                    <a:pt x="452" y="1360"/>
                  </a:lnTo>
                  <a:lnTo>
                    <a:pt x="457" y="1366"/>
                  </a:lnTo>
                  <a:lnTo>
                    <a:pt x="461" y="1372"/>
                  </a:lnTo>
                  <a:lnTo>
                    <a:pt x="468" y="1378"/>
                  </a:lnTo>
                  <a:lnTo>
                    <a:pt x="474" y="1383"/>
                  </a:lnTo>
                  <a:lnTo>
                    <a:pt x="494" y="1395"/>
                  </a:lnTo>
                  <a:lnTo>
                    <a:pt x="511" y="1408"/>
                  </a:lnTo>
                  <a:lnTo>
                    <a:pt x="525" y="1418"/>
                  </a:lnTo>
                  <a:lnTo>
                    <a:pt x="539" y="1431"/>
                  </a:lnTo>
                  <a:lnTo>
                    <a:pt x="551" y="1445"/>
                  </a:lnTo>
                  <a:lnTo>
                    <a:pt x="565" y="1457"/>
                  </a:lnTo>
                  <a:lnTo>
                    <a:pt x="579" y="1472"/>
                  </a:lnTo>
                  <a:lnTo>
                    <a:pt x="595" y="1489"/>
                  </a:lnTo>
                  <a:lnTo>
                    <a:pt x="608" y="1505"/>
                  </a:lnTo>
                  <a:lnTo>
                    <a:pt x="622" y="1522"/>
                  </a:lnTo>
                  <a:lnTo>
                    <a:pt x="638" y="1542"/>
                  </a:lnTo>
                  <a:lnTo>
                    <a:pt x="624" y="1531"/>
                  </a:lnTo>
                  <a:lnTo>
                    <a:pt x="612" y="1522"/>
                  </a:lnTo>
                  <a:lnTo>
                    <a:pt x="601" y="1513"/>
                  </a:lnTo>
                  <a:lnTo>
                    <a:pt x="590" y="1502"/>
                  </a:lnTo>
                  <a:lnTo>
                    <a:pt x="570" y="1482"/>
                  </a:lnTo>
                  <a:lnTo>
                    <a:pt x="548" y="1459"/>
                  </a:lnTo>
                  <a:lnTo>
                    <a:pt x="548" y="1466"/>
                  </a:lnTo>
                  <a:lnTo>
                    <a:pt x="548" y="1472"/>
                  </a:lnTo>
                  <a:lnTo>
                    <a:pt x="548" y="1479"/>
                  </a:lnTo>
                  <a:lnTo>
                    <a:pt x="548" y="1485"/>
                  </a:lnTo>
                  <a:lnTo>
                    <a:pt x="545" y="1496"/>
                  </a:lnTo>
                  <a:lnTo>
                    <a:pt x="542" y="1505"/>
                  </a:lnTo>
                  <a:lnTo>
                    <a:pt x="536" y="1522"/>
                  </a:lnTo>
                  <a:lnTo>
                    <a:pt x="533" y="1533"/>
                  </a:lnTo>
                  <a:lnTo>
                    <a:pt x="533" y="1545"/>
                  </a:lnTo>
                  <a:lnTo>
                    <a:pt x="533" y="1551"/>
                  </a:lnTo>
                  <a:lnTo>
                    <a:pt x="533" y="1556"/>
                  </a:lnTo>
                  <a:lnTo>
                    <a:pt x="536" y="1567"/>
                  </a:lnTo>
                  <a:lnTo>
                    <a:pt x="539" y="1576"/>
                  </a:lnTo>
                  <a:lnTo>
                    <a:pt x="540" y="1580"/>
                  </a:lnTo>
                  <a:lnTo>
                    <a:pt x="540" y="1587"/>
                  </a:lnTo>
                  <a:lnTo>
                    <a:pt x="540" y="1616"/>
                  </a:lnTo>
                  <a:lnTo>
                    <a:pt x="537" y="1611"/>
                  </a:lnTo>
                  <a:lnTo>
                    <a:pt x="534" y="1604"/>
                  </a:lnTo>
                  <a:lnTo>
                    <a:pt x="531" y="1588"/>
                  </a:lnTo>
                  <a:lnTo>
                    <a:pt x="526" y="1571"/>
                  </a:lnTo>
                  <a:lnTo>
                    <a:pt x="525" y="1565"/>
                  </a:lnTo>
                  <a:lnTo>
                    <a:pt x="523" y="1557"/>
                  </a:lnTo>
                  <a:lnTo>
                    <a:pt x="520" y="1562"/>
                  </a:lnTo>
                  <a:lnTo>
                    <a:pt x="517" y="1567"/>
                  </a:lnTo>
                  <a:lnTo>
                    <a:pt x="514" y="1576"/>
                  </a:lnTo>
                  <a:lnTo>
                    <a:pt x="511" y="1585"/>
                  </a:lnTo>
                  <a:lnTo>
                    <a:pt x="508" y="1596"/>
                  </a:lnTo>
                  <a:lnTo>
                    <a:pt x="506" y="1605"/>
                  </a:lnTo>
                  <a:lnTo>
                    <a:pt x="505" y="1610"/>
                  </a:lnTo>
                  <a:lnTo>
                    <a:pt x="503" y="1614"/>
                  </a:lnTo>
                  <a:lnTo>
                    <a:pt x="500" y="1619"/>
                  </a:lnTo>
                  <a:lnTo>
                    <a:pt x="499" y="1624"/>
                  </a:lnTo>
                  <a:lnTo>
                    <a:pt x="495" y="1627"/>
                  </a:lnTo>
                  <a:lnTo>
                    <a:pt x="491" y="1630"/>
                  </a:lnTo>
                  <a:lnTo>
                    <a:pt x="497" y="1605"/>
                  </a:lnTo>
                  <a:lnTo>
                    <a:pt x="505" y="1582"/>
                  </a:lnTo>
                  <a:lnTo>
                    <a:pt x="520" y="1539"/>
                  </a:lnTo>
                  <a:lnTo>
                    <a:pt x="526" y="1519"/>
                  </a:lnTo>
                  <a:lnTo>
                    <a:pt x="528" y="1508"/>
                  </a:lnTo>
                  <a:lnTo>
                    <a:pt x="531" y="1499"/>
                  </a:lnTo>
                  <a:lnTo>
                    <a:pt x="531" y="1489"/>
                  </a:lnTo>
                  <a:lnTo>
                    <a:pt x="533" y="1479"/>
                  </a:lnTo>
                  <a:lnTo>
                    <a:pt x="531" y="1460"/>
                  </a:lnTo>
                  <a:lnTo>
                    <a:pt x="530" y="1454"/>
                  </a:lnTo>
                  <a:lnTo>
                    <a:pt x="526" y="1448"/>
                  </a:lnTo>
                  <a:lnTo>
                    <a:pt x="523" y="1443"/>
                  </a:lnTo>
                  <a:lnTo>
                    <a:pt x="520" y="1438"/>
                  </a:lnTo>
                  <a:lnTo>
                    <a:pt x="516" y="1434"/>
                  </a:lnTo>
                  <a:lnTo>
                    <a:pt x="511" y="1431"/>
                  </a:lnTo>
                  <a:lnTo>
                    <a:pt x="499" y="1423"/>
                  </a:lnTo>
                  <a:lnTo>
                    <a:pt x="474" y="1409"/>
                  </a:lnTo>
                  <a:lnTo>
                    <a:pt x="460" y="1401"/>
                  </a:lnTo>
                  <a:lnTo>
                    <a:pt x="454" y="1398"/>
                  </a:lnTo>
                  <a:lnTo>
                    <a:pt x="447" y="1392"/>
                  </a:lnTo>
                  <a:lnTo>
                    <a:pt x="449" y="1428"/>
                  </a:lnTo>
                  <a:lnTo>
                    <a:pt x="449" y="1455"/>
                  </a:lnTo>
                  <a:lnTo>
                    <a:pt x="447" y="1483"/>
                  </a:lnTo>
                  <a:lnTo>
                    <a:pt x="444" y="1517"/>
                  </a:lnTo>
                  <a:lnTo>
                    <a:pt x="443" y="1530"/>
                  </a:lnTo>
                  <a:lnTo>
                    <a:pt x="440" y="1540"/>
                  </a:lnTo>
                  <a:lnTo>
                    <a:pt x="435" y="1551"/>
                  </a:lnTo>
                  <a:lnTo>
                    <a:pt x="429" y="1562"/>
                  </a:lnTo>
                  <a:lnTo>
                    <a:pt x="421" y="1573"/>
                  </a:lnTo>
                  <a:lnTo>
                    <a:pt x="413" y="1584"/>
                  </a:lnTo>
                  <a:lnTo>
                    <a:pt x="406" y="1593"/>
                  </a:lnTo>
                  <a:lnTo>
                    <a:pt x="398" y="1602"/>
                  </a:lnTo>
                  <a:lnTo>
                    <a:pt x="382" y="1618"/>
                  </a:lnTo>
                  <a:lnTo>
                    <a:pt x="369" y="1628"/>
                  </a:lnTo>
                  <a:lnTo>
                    <a:pt x="355" y="1639"/>
                  </a:lnTo>
                  <a:lnTo>
                    <a:pt x="373" y="1622"/>
                  </a:lnTo>
                  <a:lnTo>
                    <a:pt x="389" y="1607"/>
                  </a:lnTo>
                  <a:lnTo>
                    <a:pt x="403" y="1590"/>
                  </a:lnTo>
                  <a:lnTo>
                    <a:pt x="407" y="1582"/>
                  </a:lnTo>
                  <a:lnTo>
                    <a:pt x="413" y="1573"/>
                  </a:lnTo>
                  <a:lnTo>
                    <a:pt x="418" y="1563"/>
                  </a:lnTo>
                  <a:lnTo>
                    <a:pt x="423" y="1554"/>
                  </a:lnTo>
                  <a:lnTo>
                    <a:pt x="426" y="1545"/>
                  </a:lnTo>
                  <a:lnTo>
                    <a:pt x="429" y="1534"/>
                  </a:lnTo>
                  <a:lnTo>
                    <a:pt x="435" y="1514"/>
                  </a:lnTo>
                  <a:lnTo>
                    <a:pt x="437" y="1489"/>
                  </a:lnTo>
                  <a:lnTo>
                    <a:pt x="437" y="1482"/>
                  </a:lnTo>
                  <a:lnTo>
                    <a:pt x="437" y="1476"/>
                  </a:lnTo>
                  <a:lnTo>
                    <a:pt x="435" y="1460"/>
                  </a:lnTo>
                  <a:lnTo>
                    <a:pt x="420" y="1482"/>
                  </a:lnTo>
                  <a:lnTo>
                    <a:pt x="404" y="1502"/>
                  </a:lnTo>
                  <a:lnTo>
                    <a:pt x="390" y="1520"/>
                  </a:lnTo>
                  <a:lnTo>
                    <a:pt x="375" y="1542"/>
                  </a:lnTo>
                  <a:lnTo>
                    <a:pt x="382" y="1528"/>
                  </a:lnTo>
                  <a:lnTo>
                    <a:pt x="392" y="1513"/>
                  </a:lnTo>
                  <a:lnTo>
                    <a:pt x="401" y="1494"/>
                  </a:lnTo>
                  <a:lnTo>
                    <a:pt x="412" y="1474"/>
                  </a:lnTo>
                  <a:lnTo>
                    <a:pt x="420" y="1452"/>
                  </a:lnTo>
                  <a:lnTo>
                    <a:pt x="423" y="1443"/>
                  </a:lnTo>
                  <a:lnTo>
                    <a:pt x="426" y="1432"/>
                  </a:lnTo>
                  <a:lnTo>
                    <a:pt x="427" y="1423"/>
                  </a:lnTo>
                  <a:lnTo>
                    <a:pt x="429" y="1415"/>
                  </a:lnTo>
                  <a:lnTo>
                    <a:pt x="427" y="1381"/>
                  </a:lnTo>
                  <a:lnTo>
                    <a:pt x="427" y="1367"/>
                  </a:lnTo>
                  <a:lnTo>
                    <a:pt x="426" y="1355"/>
                  </a:lnTo>
                  <a:lnTo>
                    <a:pt x="423" y="1343"/>
                  </a:lnTo>
                  <a:lnTo>
                    <a:pt x="420" y="1330"/>
                  </a:lnTo>
                  <a:lnTo>
                    <a:pt x="407" y="1300"/>
                  </a:lnTo>
                  <a:lnTo>
                    <a:pt x="401" y="1287"/>
                  </a:lnTo>
                  <a:lnTo>
                    <a:pt x="395" y="1275"/>
                  </a:lnTo>
                  <a:lnTo>
                    <a:pt x="384" y="1255"/>
                  </a:lnTo>
                  <a:lnTo>
                    <a:pt x="373" y="1235"/>
                  </a:lnTo>
                  <a:lnTo>
                    <a:pt x="362" y="1216"/>
                  </a:lnTo>
                  <a:lnTo>
                    <a:pt x="358" y="1207"/>
                  </a:lnTo>
                  <a:lnTo>
                    <a:pt x="353" y="1196"/>
                  </a:lnTo>
                  <a:lnTo>
                    <a:pt x="345" y="1176"/>
                  </a:lnTo>
                  <a:lnTo>
                    <a:pt x="342" y="1165"/>
                  </a:lnTo>
                  <a:lnTo>
                    <a:pt x="339" y="1154"/>
                  </a:lnTo>
                  <a:lnTo>
                    <a:pt x="338" y="1142"/>
                  </a:lnTo>
                  <a:lnTo>
                    <a:pt x="338" y="1128"/>
                  </a:lnTo>
                  <a:lnTo>
                    <a:pt x="338" y="1094"/>
                  </a:lnTo>
                  <a:lnTo>
                    <a:pt x="338" y="1065"/>
                  </a:lnTo>
                  <a:lnTo>
                    <a:pt x="341" y="1002"/>
                  </a:lnTo>
                  <a:lnTo>
                    <a:pt x="328" y="1003"/>
                  </a:lnTo>
                  <a:lnTo>
                    <a:pt x="319" y="1006"/>
                  </a:lnTo>
                  <a:lnTo>
                    <a:pt x="310" y="1009"/>
                  </a:lnTo>
                  <a:lnTo>
                    <a:pt x="302" y="1014"/>
                  </a:lnTo>
                  <a:lnTo>
                    <a:pt x="285" y="1025"/>
                  </a:lnTo>
                  <a:lnTo>
                    <a:pt x="266" y="1037"/>
                  </a:lnTo>
                  <a:lnTo>
                    <a:pt x="257" y="1042"/>
                  </a:lnTo>
                  <a:lnTo>
                    <a:pt x="249" y="1048"/>
                  </a:lnTo>
                  <a:lnTo>
                    <a:pt x="243" y="1053"/>
                  </a:lnTo>
                  <a:lnTo>
                    <a:pt x="239" y="1057"/>
                  </a:lnTo>
                  <a:lnTo>
                    <a:pt x="235" y="1060"/>
                  </a:lnTo>
                  <a:lnTo>
                    <a:pt x="234" y="1063"/>
                  </a:lnTo>
                  <a:lnTo>
                    <a:pt x="229" y="1070"/>
                  </a:lnTo>
                  <a:lnTo>
                    <a:pt x="226" y="1077"/>
                  </a:lnTo>
                  <a:lnTo>
                    <a:pt x="223" y="1088"/>
                  </a:lnTo>
                  <a:lnTo>
                    <a:pt x="218" y="1107"/>
                  </a:lnTo>
                  <a:lnTo>
                    <a:pt x="214" y="1125"/>
                  </a:lnTo>
                  <a:lnTo>
                    <a:pt x="211" y="1142"/>
                  </a:lnTo>
                  <a:lnTo>
                    <a:pt x="209" y="1159"/>
                  </a:lnTo>
                  <a:lnTo>
                    <a:pt x="204" y="1176"/>
                  </a:lnTo>
                  <a:lnTo>
                    <a:pt x="200" y="1193"/>
                  </a:lnTo>
                  <a:lnTo>
                    <a:pt x="194" y="1210"/>
                  </a:lnTo>
                  <a:lnTo>
                    <a:pt x="189" y="1218"/>
                  </a:lnTo>
                  <a:lnTo>
                    <a:pt x="183" y="1225"/>
                  </a:lnTo>
                  <a:lnTo>
                    <a:pt x="187" y="1208"/>
                  </a:lnTo>
                  <a:lnTo>
                    <a:pt x="189" y="1195"/>
                  </a:lnTo>
                  <a:lnTo>
                    <a:pt x="189" y="1184"/>
                  </a:lnTo>
                  <a:lnTo>
                    <a:pt x="189" y="1175"/>
                  </a:lnTo>
                  <a:lnTo>
                    <a:pt x="189" y="1167"/>
                  </a:lnTo>
                  <a:lnTo>
                    <a:pt x="191" y="1158"/>
                  </a:lnTo>
                  <a:lnTo>
                    <a:pt x="191" y="1153"/>
                  </a:lnTo>
                  <a:lnTo>
                    <a:pt x="192" y="1147"/>
                  </a:lnTo>
                  <a:lnTo>
                    <a:pt x="195" y="1134"/>
                  </a:lnTo>
                  <a:lnTo>
                    <a:pt x="201" y="1091"/>
                  </a:lnTo>
                  <a:lnTo>
                    <a:pt x="186" y="1107"/>
                  </a:lnTo>
                  <a:lnTo>
                    <a:pt x="178" y="1116"/>
                  </a:lnTo>
                  <a:lnTo>
                    <a:pt x="169" y="1124"/>
                  </a:lnTo>
                  <a:lnTo>
                    <a:pt x="161" y="1130"/>
                  </a:lnTo>
                  <a:lnTo>
                    <a:pt x="152" y="1134"/>
                  </a:lnTo>
                  <a:lnTo>
                    <a:pt x="147" y="1137"/>
                  </a:lnTo>
                  <a:lnTo>
                    <a:pt x="141" y="1139"/>
                  </a:lnTo>
                  <a:lnTo>
                    <a:pt x="136" y="1139"/>
                  </a:lnTo>
                  <a:lnTo>
                    <a:pt x="132" y="1139"/>
                  </a:lnTo>
                  <a:lnTo>
                    <a:pt x="65" y="1134"/>
                  </a:lnTo>
                  <a:lnTo>
                    <a:pt x="56" y="1134"/>
                  </a:lnTo>
                  <a:lnTo>
                    <a:pt x="47" y="1136"/>
                  </a:lnTo>
                  <a:lnTo>
                    <a:pt x="39" y="1139"/>
                  </a:lnTo>
                  <a:lnTo>
                    <a:pt x="31" y="1144"/>
                  </a:lnTo>
                  <a:lnTo>
                    <a:pt x="17" y="1153"/>
                  </a:lnTo>
                  <a:lnTo>
                    <a:pt x="9" y="1158"/>
                  </a:lnTo>
                  <a:lnTo>
                    <a:pt x="0" y="1161"/>
                  </a:lnTo>
                  <a:lnTo>
                    <a:pt x="8" y="1153"/>
                  </a:lnTo>
                  <a:lnTo>
                    <a:pt x="14" y="1145"/>
                  </a:lnTo>
                  <a:lnTo>
                    <a:pt x="23" y="1139"/>
                  </a:lnTo>
                  <a:lnTo>
                    <a:pt x="31" y="1133"/>
                  </a:lnTo>
                  <a:lnTo>
                    <a:pt x="40" y="1128"/>
                  </a:lnTo>
                  <a:lnTo>
                    <a:pt x="51" y="1125"/>
                  </a:lnTo>
                  <a:lnTo>
                    <a:pt x="61" y="1124"/>
                  </a:lnTo>
                  <a:lnTo>
                    <a:pt x="71" y="1124"/>
                  </a:lnTo>
                  <a:lnTo>
                    <a:pt x="126" y="1127"/>
                  </a:lnTo>
                  <a:lnTo>
                    <a:pt x="133" y="1127"/>
                  </a:lnTo>
                  <a:lnTo>
                    <a:pt x="141" y="1125"/>
                  </a:lnTo>
                  <a:lnTo>
                    <a:pt x="147" y="1124"/>
                  </a:lnTo>
                  <a:lnTo>
                    <a:pt x="153" y="1121"/>
                  </a:lnTo>
                  <a:lnTo>
                    <a:pt x="158" y="1117"/>
                  </a:lnTo>
                  <a:lnTo>
                    <a:pt x="163" y="1114"/>
                  </a:lnTo>
                  <a:lnTo>
                    <a:pt x="167" y="1110"/>
                  </a:lnTo>
                  <a:lnTo>
                    <a:pt x="172" y="1105"/>
                  </a:lnTo>
                  <a:lnTo>
                    <a:pt x="180" y="1094"/>
                  </a:lnTo>
                  <a:lnTo>
                    <a:pt x="189" y="1082"/>
                  </a:lnTo>
                  <a:lnTo>
                    <a:pt x="197" y="1070"/>
                  </a:lnTo>
                  <a:lnTo>
                    <a:pt x="206" y="1056"/>
                  </a:lnTo>
                  <a:lnTo>
                    <a:pt x="214" y="1048"/>
                  </a:lnTo>
                  <a:lnTo>
                    <a:pt x="220" y="1042"/>
                  </a:lnTo>
                  <a:lnTo>
                    <a:pt x="228" y="1036"/>
                  </a:lnTo>
                  <a:lnTo>
                    <a:pt x="235" y="1029"/>
                  </a:lnTo>
                  <a:lnTo>
                    <a:pt x="243" y="1025"/>
                  </a:lnTo>
                  <a:lnTo>
                    <a:pt x="251" y="1020"/>
                  </a:lnTo>
                  <a:lnTo>
                    <a:pt x="268" y="1012"/>
                  </a:lnTo>
                  <a:lnTo>
                    <a:pt x="283" y="1005"/>
                  </a:lnTo>
                  <a:lnTo>
                    <a:pt x="293" y="1000"/>
                  </a:lnTo>
                  <a:lnTo>
                    <a:pt x="300" y="995"/>
                  </a:lnTo>
                  <a:lnTo>
                    <a:pt x="316" y="985"/>
                  </a:lnTo>
                  <a:lnTo>
                    <a:pt x="324" y="979"/>
                  </a:lnTo>
                  <a:lnTo>
                    <a:pt x="331" y="972"/>
                  </a:lnTo>
                  <a:lnTo>
                    <a:pt x="338" y="965"/>
                  </a:lnTo>
                  <a:lnTo>
                    <a:pt x="341" y="958"/>
                  </a:lnTo>
                  <a:lnTo>
                    <a:pt x="344" y="951"/>
                  </a:lnTo>
                  <a:lnTo>
                    <a:pt x="345" y="943"/>
                  </a:lnTo>
                  <a:lnTo>
                    <a:pt x="347" y="928"/>
                  </a:lnTo>
                  <a:lnTo>
                    <a:pt x="348" y="918"/>
                  </a:lnTo>
                  <a:lnTo>
                    <a:pt x="352" y="909"/>
                  </a:lnTo>
                  <a:lnTo>
                    <a:pt x="361" y="870"/>
                  </a:lnTo>
                  <a:lnTo>
                    <a:pt x="367" y="837"/>
                  </a:lnTo>
                  <a:lnTo>
                    <a:pt x="373" y="801"/>
                  </a:lnTo>
                  <a:lnTo>
                    <a:pt x="378" y="761"/>
                  </a:lnTo>
                  <a:lnTo>
                    <a:pt x="381" y="735"/>
                  </a:lnTo>
                  <a:lnTo>
                    <a:pt x="381" y="722"/>
                  </a:lnTo>
                  <a:lnTo>
                    <a:pt x="381" y="710"/>
                  </a:lnTo>
                  <a:lnTo>
                    <a:pt x="381" y="687"/>
                  </a:lnTo>
                  <a:lnTo>
                    <a:pt x="378" y="659"/>
                  </a:lnTo>
                  <a:lnTo>
                    <a:pt x="372" y="622"/>
                  </a:lnTo>
                  <a:lnTo>
                    <a:pt x="365" y="590"/>
                  </a:lnTo>
                  <a:lnTo>
                    <a:pt x="359" y="559"/>
                  </a:lnTo>
                  <a:lnTo>
                    <a:pt x="350" y="528"/>
                  </a:lnTo>
                  <a:lnTo>
                    <a:pt x="339" y="500"/>
                  </a:lnTo>
                  <a:lnTo>
                    <a:pt x="325" y="471"/>
                  </a:lnTo>
                  <a:lnTo>
                    <a:pt x="317" y="455"/>
                  </a:lnTo>
                  <a:lnTo>
                    <a:pt x="310" y="440"/>
                  </a:lnTo>
                  <a:lnTo>
                    <a:pt x="291" y="407"/>
                  </a:lnTo>
                  <a:lnTo>
                    <a:pt x="285" y="412"/>
                  </a:lnTo>
                  <a:lnTo>
                    <a:pt x="282" y="415"/>
                  </a:lnTo>
                  <a:lnTo>
                    <a:pt x="279" y="420"/>
                  </a:lnTo>
                  <a:lnTo>
                    <a:pt x="276" y="424"/>
                  </a:lnTo>
                  <a:lnTo>
                    <a:pt x="273" y="435"/>
                  </a:lnTo>
                  <a:lnTo>
                    <a:pt x="266" y="446"/>
                  </a:lnTo>
                  <a:lnTo>
                    <a:pt x="262" y="452"/>
                  </a:lnTo>
                  <a:lnTo>
                    <a:pt x="256" y="457"/>
                  </a:lnTo>
                  <a:lnTo>
                    <a:pt x="246" y="468"/>
                  </a:lnTo>
                  <a:lnTo>
                    <a:pt x="242" y="472"/>
                  </a:lnTo>
                  <a:lnTo>
                    <a:pt x="237" y="477"/>
                  </a:lnTo>
                  <a:lnTo>
                    <a:pt x="234" y="482"/>
                  </a:lnTo>
                  <a:lnTo>
                    <a:pt x="234" y="485"/>
                  </a:lnTo>
                  <a:lnTo>
                    <a:pt x="234" y="486"/>
                  </a:lnTo>
                  <a:lnTo>
                    <a:pt x="234" y="492"/>
                  </a:lnTo>
                  <a:lnTo>
                    <a:pt x="235" y="500"/>
                  </a:lnTo>
                  <a:lnTo>
                    <a:pt x="237" y="508"/>
                  </a:lnTo>
                  <a:lnTo>
                    <a:pt x="239" y="515"/>
                  </a:lnTo>
                  <a:lnTo>
                    <a:pt x="243" y="531"/>
                  </a:lnTo>
                  <a:lnTo>
                    <a:pt x="249" y="548"/>
                  </a:lnTo>
                  <a:lnTo>
                    <a:pt x="256" y="562"/>
                  </a:lnTo>
                  <a:lnTo>
                    <a:pt x="262" y="573"/>
                  </a:lnTo>
                  <a:lnTo>
                    <a:pt x="266" y="583"/>
                  </a:lnTo>
                  <a:lnTo>
                    <a:pt x="262" y="582"/>
                  </a:lnTo>
                  <a:lnTo>
                    <a:pt x="257" y="579"/>
                  </a:lnTo>
                  <a:lnTo>
                    <a:pt x="252" y="576"/>
                  </a:lnTo>
                  <a:lnTo>
                    <a:pt x="249" y="571"/>
                  </a:lnTo>
                  <a:lnTo>
                    <a:pt x="243" y="563"/>
                  </a:lnTo>
                  <a:lnTo>
                    <a:pt x="239" y="553"/>
                  </a:lnTo>
                  <a:lnTo>
                    <a:pt x="229" y="529"/>
                  </a:lnTo>
                  <a:lnTo>
                    <a:pt x="225" y="517"/>
                  </a:lnTo>
                  <a:lnTo>
                    <a:pt x="220" y="506"/>
                  </a:lnTo>
                  <a:lnTo>
                    <a:pt x="212" y="512"/>
                  </a:lnTo>
                  <a:lnTo>
                    <a:pt x="204" y="519"/>
                  </a:lnTo>
                  <a:lnTo>
                    <a:pt x="194" y="532"/>
                  </a:lnTo>
                  <a:lnTo>
                    <a:pt x="189" y="540"/>
                  </a:lnTo>
                  <a:lnTo>
                    <a:pt x="186" y="548"/>
                  </a:lnTo>
                  <a:lnTo>
                    <a:pt x="183" y="556"/>
                  </a:lnTo>
                  <a:lnTo>
                    <a:pt x="180" y="563"/>
                  </a:lnTo>
                  <a:lnTo>
                    <a:pt x="178" y="573"/>
                  </a:lnTo>
                  <a:lnTo>
                    <a:pt x="178" y="580"/>
                  </a:lnTo>
                  <a:lnTo>
                    <a:pt x="177" y="599"/>
                  </a:lnTo>
                  <a:lnTo>
                    <a:pt x="178" y="608"/>
                  </a:lnTo>
                  <a:lnTo>
                    <a:pt x="180" y="617"/>
                  </a:lnTo>
                  <a:lnTo>
                    <a:pt x="183" y="637"/>
                  </a:lnTo>
                  <a:lnTo>
                    <a:pt x="195" y="691"/>
                  </a:lnTo>
                  <a:lnTo>
                    <a:pt x="197" y="701"/>
                  </a:lnTo>
                  <a:lnTo>
                    <a:pt x="197" y="710"/>
                  </a:lnTo>
                  <a:lnTo>
                    <a:pt x="195" y="718"/>
                  </a:lnTo>
                  <a:lnTo>
                    <a:pt x="192" y="727"/>
                  </a:lnTo>
                  <a:lnTo>
                    <a:pt x="189" y="735"/>
                  </a:lnTo>
                  <a:lnTo>
                    <a:pt x="184" y="742"/>
                  </a:lnTo>
                  <a:lnTo>
                    <a:pt x="175" y="758"/>
                  </a:lnTo>
                  <a:lnTo>
                    <a:pt x="164" y="772"/>
                  </a:lnTo>
                  <a:lnTo>
                    <a:pt x="155" y="789"/>
                  </a:lnTo>
                  <a:lnTo>
                    <a:pt x="150" y="796"/>
                  </a:lnTo>
                  <a:lnTo>
                    <a:pt x="147" y="806"/>
                  </a:lnTo>
                  <a:lnTo>
                    <a:pt x="146" y="813"/>
                  </a:lnTo>
                  <a:lnTo>
                    <a:pt x="146" y="824"/>
                  </a:lnTo>
                  <a:lnTo>
                    <a:pt x="146" y="833"/>
                  </a:lnTo>
                  <a:lnTo>
                    <a:pt x="147" y="843"/>
                  </a:lnTo>
                  <a:lnTo>
                    <a:pt x="152" y="860"/>
                  </a:lnTo>
                  <a:lnTo>
                    <a:pt x="155" y="869"/>
                  </a:lnTo>
                  <a:lnTo>
                    <a:pt x="157" y="877"/>
                  </a:lnTo>
                  <a:lnTo>
                    <a:pt x="157" y="886"/>
                  </a:lnTo>
                  <a:lnTo>
                    <a:pt x="157" y="891"/>
                  </a:lnTo>
                  <a:lnTo>
                    <a:pt x="157" y="897"/>
                  </a:lnTo>
                  <a:lnTo>
                    <a:pt x="150" y="937"/>
                  </a:lnTo>
                  <a:lnTo>
                    <a:pt x="149" y="929"/>
                  </a:lnTo>
                  <a:lnTo>
                    <a:pt x="149" y="921"/>
                  </a:lnTo>
                  <a:lnTo>
                    <a:pt x="150" y="914"/>
                  </a:lnTo>
                  <a:lnTo>
                    <a:pt x="150" y="906"/>
                  </a:lnTo>
                  <a:lnTo>
                    <a:pt x="150" y="895"/>
                  </a:lnTo>
                  <a:lnTo>
                    <a:pt x="149" y="886"/>
                  </a:lnTo>
                  <a:lnTo>
                    <a:pt x="147" y="877"/>
                  </a:lnTo>
                  <a:lnTo>
                    <a:pt x="144" y="869"/>
                  </a:lnTo>
                  <a:lnTo>
                    <a:pt x="138" y="850"/>
                  </a:lnTo>
                  <a:lnTo>
                    <a:pt x="130" y="832"/>
                  </a:lnTo>
                  <a:lnTo>
                    <a:pt x="126" y="843"/>
                  </a:lnTo>
                  <a:lnTo>
                    <a:pt x="119" y="850"/>
                  </a:lnTo>
                  <a:lnTo>
                    <a:pt x="112" y="863"/>
                  </a:lnTo>
                  <a:lnTo>
                    <a:pt x="90" y="892"/>
                  </a:lnTo>
                  <a:lnTo>
                    <a:pt x="85" y="898"/>
                  </a:lnTo>
                  <a:lnTo>
                    <a:pt x="81" y="904"/>
                  </a:lnTo>
                  <a:lnTo>
                    <a:pt x="68" y="917"/>
                  </a:lnTo>
                  <a:lnTo>
                    <a:pt x="44" y="940"/>
                  </a:lnTo>
                  <a:lnTo>
                    <a:pt x="62" y="917"/>
                  </a:lnTo>
                  <a:lnTo>
                    <a:pt x="79" y="891"/>
                  </a:lnTo>
                  <a:lnTo>
                    <a:pt x="101" y="857"/>
                  </a:lnTo>
                  <a:lnTo>
                    <a:pt x="122" y="820"/>
                  </a:lnTo>
                  <a:lnTo>
                    <a:pt x="133" y="801"/>
                  </a:lnTo>
                  <a:lnTo>
                    <a:pt x="144" y="781"/>
                  </a:lnTo>
                  <a:lnTo>
                    <a:pt x="153" y="761"/>
                  </a:lnTo>
                  <a:lnTo>
                    <a:pt x="163" y="742"/>
                  </a:lnTo>
                  <a:lnTo>
                    <a:pt x="169" y="724"/>
                  </a:lnTo>
                  <a:lnTo>
                    <a:pt x="172" y="715"/>
                  </a:lnTo>
                  <a:lnTo>
                    <a:pt x="174" y="705"/>
                  </a:lnTo>
                  <a:lnTo>
                    <a:pt x="175" y="699"/>
                  </a:lnTo>
                  <a:lnTo>
                    <a:pt x="177" y="691"/>
                  </a:lnTo>
                  <a:lnTo>
                    <a:pt x="175" y="676"/>
                  </a:lnTo>
                  <a:lnTo>
                    <a:pt x="174" y="659"/>
                  </a:lnTo>
                  <a:lnTo>
                    <a:pt x="170" y="642"/>
                  </a:lnTo>
                  <a:lnTo>
                    <a:pt x="166" y="625"/>
                  </a:lnTo>
                  <a:lnTo>
                    <a:pt x="163" y="608"/>
                  </a:lnTo>
                  <a:lnTo>
                    <a:pt x="161" y="593"/>
                  </a:lnTo>
                  <a:lnTo>
                    <a:pt x="161" y="585"/>
                  </a:lnTo>
                  <a:lnTo>
                    <a:pt x="161" y="579"/>
                  </a:lnTo>
                  <a:lnTo>
                    <a:pt x="163" y="562"/>
                  </a:lnTo>
                  <a:lnTo>
                    <a:pt x="167" y="546"/>
                  </a:lnTo>
                  <a:lnTo>
                    <a:pt x="169" y="539"/>
                  </a:lnTo>
                  <a:lnTo>
                    <a:pt x="172" y="532"/>
                  </a:lnTo>
                  <a:lnTo>
                    <a:pt x="180" y="520"/>
                  </a:lnTo>
                  <a:lnTo>
                    <a:pt x="187" y="508"/>
                  </a:lnTo>
                  <a:lnTo>
                    <a:pt x="197" y="497"/>
                  </a:lnTo>
                  <a:lnTo>
                    <a:pt x="215" y="475"/>
                  </a:lnTo>
                  <a:lnTo>
                    <a:pt x="234" y="454"/>
                  </a:lnTo>
                  <a:lnTo>
                    <a:pt x="243" y="443"/>
                  </a:lnTo>
                  <a:lnTo>
                    <a:pt x="251" y="431"/>
                  </a:lnTo>
                  <a:lnTo>
                    <a:pt x="257" y="418"/>
                  </a:lnTo>
                  <a:lnTo>
                    <a:pt x="262" y="404"/>
                  </a:lnTo>
                  <a:lnTo>
                    <a:pt x="265" y="397"/>
                  </a:lnTo>
                  <a:lnTo>
                    <a:pt x="266" y="389"/>
                  </a:lnTo>
                  <a:lnTo>
                    <a:pt x="266" y="380"/>
                  </a:lnTo>
                  <a:lnTo>
                    <a:pt x="266" y="372"/>
                  </a:lnTo>
                  <a:lnTo>
                    <a:pt x="266" y="352"/>
                  </a:lnTo>
                  <a:lnTo>
                    <a:pt x="265" y="344"/>
                  </a:lnTo>
                  <a:lnTo>
                    <a:pt x="263" y="335"/>
                  </a:lnTo>
                  <a:lnTo>
                    <a:pt x="260" y="318"/>
                  </a:lnTo>
                  <a:lnTo>
                    <a:pt x="256" y="302"/>
                  </a:lnTo>
                  <a:lnTo>
                    <a:pt x="249" y="287"/>
                  </a:lnTo>
                  <a:lnTo>
                    <a:pt x="243" y="272"/>
                  </a:lnTo>
                  <a:lnTo>
                    <a:pt x="231" y="242"/>
                  </a:lnTo>
                  <a:lnTo>
                    <a:pt x="217" y="213"/>
                  </a:lnTo>
                  <a:lnTo>
                    <a:pt x="211" y="199"/>
                  </a:lnTo>
                  <a:lnTo>
                    <a:pt x="204" y="184"/>
                  </a:lnTo>
                  <a:lnTo>
                    <a:pt x="200" y="167"/>
                  </a:lnTo>
                  <a:lnTo>
                    <a:pt x="198" y="159"/>
                  </a:lnTo>
                  <a:lnTo>
                    <a:pt x="197" y="151"/>
                  </a:lnTo>
                  <a:lnTo>
                    <a:pt x="195" y="142"/>
                  </a:lnTo>
                  <a:lnTo>
                    <a:pt x="195" y="133"/>
                  </a:lnTo>
                  <a:lnTo>
                    <a:pt x="194" y="114"/>
                  </a:lnTo>
                  <a:lnTo>
                    <a:pt x="194" y="96"/>
                  </a:lnTo>
                  <a:lnTo>
                    <a:pt x="195" y="79"/>
                  </a:lnTo>
                  <a:lnTo>
                    <a:pt x="198" y="60"/>
                  </a:lnTo>
                  <a:lnTo>
                    <a:pt x="200" y="43"/>
                  </a:lnTo>
                  <a:lnTo>
                    <a:pt x="203" y="28"/>
                  </a:lnTo>
                  <a:lnTo>
                    <a:pt x="208" y="15"/>
                  </a:lnTo>
                  <a:lnTo>
                    <a:pt x="211" y="6"/>
                  </a:lnTo>
                  <a:lnTo>
                    <a:pt x="214" y="3"/>
                  </a:lnTo>
                  <a:lnTo>
                    <a:pt x="215"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70" name="Freeform 486"/>
            <p:cNvSpPr>
              <a:spLocks/>
            </p:cNvSpPr>
            <p:nvPr/>
          </p:nvSpPr>
          <p:spPr bwMode="auto">
            <a:xfrm>
              <a:off x="2665" y="1620"/>
              <a:ext cx="22" cy="55"/>
            </a:xfrm>
            <a:custGeom>
              <a:avLst/>
              <a:gdLst>
                <a:gd name="T0" fmla="*/ 5 w 44"/>
                <a:gd name="T1" fmla="*/ 0 h 112"/>
                <a:gd name="T2" fmla="*/ 16 w 44"/>
                <a:gd name="T3" fmla="*/ 13 h 112"/>
                <a:gd name="T4" fmla="*/ 30 w 44"/>
                <a:gd name="T5" fmla="*/ 41 h 112"/>
                <a:gd name="T6" fmla="*/ 40 w 44"/>
                <a:gd name="T7" fmla="*/ 74 h 112"/>
                <a:gd name="T8" fmla="*/ 44 w 44"/>
                <a:gd name="T9" fmla="*/ 110 h 112"/>
                <a:gd name="T10" fmla="*/ 37 w 44"/>
                <a:gd name="T11" fmla="*/ 112 h 112"/>
                <a:gd name="T12" fmla="*/ 34 w 44"/>
                <a:gd name="T13" fmla="*/ 76 h 112"/>
                <a:gd name="T14" fmla="*/ 23 w 44"/>
                <a:gd name="T15" fmla="*/ 42 h 112"/>
                <a:gd name="T16" fmla="*/ 11 w 44"/>
                <a:gd name="T17" fmla="*/ 17 h 112"/>
                <a:gd name="T18" fmla="*/ 0 w 44"/>
                <a:gd name="T19" fmla="*/ 5 h 112"/>
                <a:gd name="T20" fmla="*/ 5 w 44"/>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12">
                  <a:moveTo>
                    <a:pt x="5" y="0"/>
                  </a:moveTo>
                  <a:lnTo>
                    <a:pt x="16" y="13"/>
                  </a:lnTo>
                  <a:lnTo>
                    <a:pt x="30" y="41"/>
                  </a:lnTo>
                  <a:lnTo>
                    <a:pt x="40" y="74"/>
                  </a:lnTo>
                  <a:lnTo>
                    <a:pt x="44" y="110"/>
                  </a:lnTo>
                  <a:lnTo>
                    <a:pt x="37" y="112"/>
                  </a:lnTo>
                  <a:lnTo>
                    <a:pt x="34" y="76"/>
                  </a:lnTo>
                  <a:lnTo>
                    <a:pt x="23" y="42"/>
                  </a:lnTo>
                  <a:lnTo>
                    <a:pt x="11" y="1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71" name="Rectangle 487"/>
            <p:cNvSpPr>
              <a:spLocks noChangeArrowheads="1"/>
            </p:cNvSpPr>
            <p:nvPr/>
          </p:nvSpPr>
          <p:spPr bwMode="auto">
            <a:xfrm>
              <a:off x="2684" y="1674"/>
              <a:ext cx="3"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5272" name="Freeform 488"/>
            <p:cNvSpPr>
              <a:spLocks/>
            </p:cNvSpPr>
            <p:nvPr/>
          </p:nvSpPr>
          <p:spPr bwMode="auto">
            <a:xfrm>
              <a:off x="2684" y="1695"/>
              <a:ext cx="14" cy="39"/>
            </a:xfrm>
            <a:custGeom>
              <a:avLst/>
              <a:gdLst>
                <a:gd name="T0" fmla="*/ 7 w 30"/>
                <a:gd name="T1" fmla="*/ 0 h 79"/>
                <a:gd name="T2" fmla="*/ 8 w 30"/>
                <a:gd name="T3" fmla="*/ 23 h 79"/>
                <a:gd name="T4" fmla="*/ 11 w 30"/>
                <a:gd name="T5" fmla="*/ 42 h 79"/>
                <a:gd name="T6" fmla="*/ 19 w 30"/>
                <a:gd name="T7" fmla="*/ 60 h 79"/>
                <a:gd name="T8" fmla="*/ 22 w 30"/>
                <a:gd name="T9" fmla="*/ 66 h 79"/>
                <a:gd name="T10" fmla="*/ 30 w 30"/>
                <a:gd name="T11" fmla="*/ 74 h 79"/>
                <a:gd name="T12" fmla="*/ 25 w 30"/>
                <a:gd name="T13" fmla="*/ 79 h 79"/>
                <a:gd name="T14" fmla="*/ 17 w 30"/>
                <a:gd name="T15" fmla="*/ 71 h 79"/>
                <a:gd name="T16" fmla="*/ 13 w 30"/>
                <a:gd name="T17" fmla="*/ 62 h 79"/>
                <a:gd name="T18" fmla="*/ 5 w 30"/>
                <a:gd name="T19" fmla="*/ 43 h 79"/>
                <a:gd name="T20" fmla="*/ 2 w 30"/>
                <a:gd name="T21" fmla="*/ 23 h 79"/>
                <a:gd name="T22" fmla="*/ 0 w 30"/>
                <a:gd name="T23" fmla="*/ 0 h 79"/>
                <a:gd name="T24" fmla="*/ 7 w 30"/>
                <a:gd name="T2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79">
                  <a:moveTo>
                    <a:pt x="7" y="0"/>
                  </a:moveTo>
                  <a:lnTo>
                    <a:pt x="8" y="23"/>
                  </a:lnTo>
                  <a:lnTo>
                    <a:pt x="11" y="42"/>
                  </a:lnTo>
                  <a:lnTo>
                    <a:pt x="19" y="60"/>
                  </a:lnTo>
                  <a:lnTo>
                    <a:pt x="22" y="66"/>
                  </a:lnTo>
                  <a:lnTo>
                    <a:pt x="30" y="74"/>
                  </a:lnTo>
                  <a:lnTo>
                    <a:pt x="25" y="79"/>
                  </a:lnTo>
                  <a:lnTo>
                    <a:pt x="17" y="71"/>
                  </a:lnTo>
                  <a:lnTo>
                    <a:pt x="13" y="62"/>
                  </a:lnTo>
                  <a:lnTo>
                    <a:pt x="5" y="43"/>
                  </a:lnTo>
                  <a:lnTo>
                    <a:pt x="2" y="23"/>
                  </a:ln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73" name="Freeform 489"/>
            <p:cNvSpPr>
              <a:spLocks/>
            </p:cNvSpPr>
            <p:nvPr/>
          </p:nvSpPr>
          <p:spPr bwMode="auto">
            <a:xfrm>
              <a:off x="2684" y="1695"/>
              <a:ext cx="3" cy="1"/>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74" name="Freeform 490"/>
            <p:cNvSpPr>
              <a:spLocks/>
            </p:cNvSpPr>
            <p:nvPr/>
          </p:nvSpPr>
          <p:spPr bwMode="auto">
            <a:xfrm>
              <a:off x="2696" y="1732"/>
              <a:ext cx="40" cy="18"/>
            </a:xfrm>
            <a:custGeom>
              <a:avLst/>
              <a:gdLst>
                <a:gd name="T0" fmla="*/ 5 w 79"/>
                <a:gd name="T1" fmla="*/ 0 h 37"/>
                <a:gd name="T2" fmla="*/ 22 w 79"/>
                <a:gd name="T3" fmla="*/ 11 h 37"/>
                <a:gd name="T4" fmla="*/ 39 w 79"/>
                <a:gd name="T5" fmla="*/ 19 h 37"/>
                <a:gd name="T6" fmla="*/ 59 w 79"/>
                <a:gd name="T7" fmla="*/ 23 h 37"/>
                <a:gd name="T8" fmla="*/ 79 w 79"/>
                <a:gd name="T9" fmla="*/ 31 h 37"/>
                <a:gd name="T10" fmla="*/ 78 w 79"/>
                <a:gd name="T11" fmla="*/ 37 h 37"/>
                <a:gd name="T12" fmla="*/ 57 w 79"/>
                <a:gd name="T13" fmla="*/ 30 h 37"/>
                <a:gd name="T14" fmla="*/ 37 w 79"/>
                <a:gd name="T15" fmla="*/ 25 h 37"/>
                <a:gd name="T16" fmla="*/ 20 w 79"/>
                <a:gd name="T17" fmla="*/ 17 h 37"/>
                <a:gd name="T18" fmla="*/ 0 w 79"/>
                <a:gd name="T19" fmla="*/ 5 h 37"/>
                <a:gd name="T20" fmla="*/ 5 w 79"/>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37">
                  <a:moveTo>
                    <a:pt x="5" y="0"/>
                  </a:moveTo>
                  <a:lnTo>
                    <a:pt x="22" y="11"/>
                  </a:lnTo>
                  <a:lnTo>
                    <a:pt x="39" y="19"/>
                  </a:lnTo>
                  <a:lnTo>
                    <a:pt x="59" y="23"/>
                  </a:lnTo>
                  <a:lnTo>
                    <a:pt x="79" y="31"/>
                  </a:lnTo>
                  <a:lnTo>
                    <a:pt x="78" y="37"/>
                  </a:lnTo>
                  <a:lnTo>
                    <a:pt x="57" y="30"/>
                  </a:lnTo>
                  <a:lnTo>
                    <a:pt x="37" y="25"/>
                  </a:lnTo>
                  <a:lnTo>
                    <a:pt x="20" y="1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75" name="Freeform 491"/>
            <p:cNvSpPr>
              <a:spLocks/>
            </p:cNvSpPr>
            <p:nvPr/>
          </p:nvSpPr>
          <p:spPr bwMode="auto">
            <a:xfrm>
              <a:off x="2696" y="1732"/>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76" name="Freeform 492"/>
            <p:cNvSpPr>
              <a:spLocks/>
            </p:cNvSpPr>
            <p:nvPr/>
          </p:nvSpPr>
          <p:spPr bwMode="auto">
            <a:xfrm>
              <a:off x="2734" y="1748"/>
              <a:ext cx="49" cy="31"/>
            </a:xfrm>
            <a:custGeom>
              <a:avLst/>
              <a:gdLst>
                <a:gd name="T0" fmla="*/ 5 w 97"/>
                <a:gd name="T1" fmla="*/ 0 h 61"/>
                <a:gd name="T2" fmla="*/ 29 w 97"/>
                <a:gd name="T3" fmla="*/ 15 h 61"/>
                <a:gd name="T4" fmla="*/ 51 w 97"/>
                <a:gd name="T5" fmla="*/ 30 h 61"/>
                <a:gd name="T6" fmla="*/ 73 w 97"/>
                <a:gd name="T7" fmla="*/ 44 h 61"/>
                <a:gd name="T8" fmla="*/ 97 w 97"/>
                <a:gd name="T9" fmla="*/ 55 h 61"/>
                <a:gd name="T10" fmla="*/ 96 w 97"/>
                <a:gd name="T11" fmla="*/ 61 h 61"/>
                <a:gd name="T12" fmla="*/ 68 w 97"/>
                <a:gd name="T13" fmla="*/ 49 h 61"/>
                <a:gd name="T14" fmla="*/ 46 w 97"/>
                <a:gd name="T15" fmla="*/ 35 h 61"/>
                <a:gd name="T16" fmla="*/ 25 w 97"/>
                <a:gd name="T17" fmla="*/ 20 h 61"/>
                <a:gd name="T18" fmla="*/ 0 w 97"/>
                <a:gd name="T19" fmla="*/ 4 h 61"/>
                <a:gd name="T20" fmla="*/ 5 w 97"/>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61">
                  <a:moveTo>
                    <a:pt x="5" y="0"/>
                  </a:moveTo>
                  <a:lnTo>
                    <a:pt x="29" y="15"/>
                  </a:lnTo>
                  <a:lnTo>
                    <a:pt x="51" y="30"/>
                  </a:lnTo>
                  <a:lnTo>
                    <a:pt x="73" y="44"/>
                  </a:lnTo>
                  <a:lnTo>
                    <a:pt x="97" y="55"/>
                  </a:lnTo>
                  <a:lnTo>
                    <a:pt x="96" y="61"/>
                  </a:lnTo>
                  <a:lnTo>
                    <a:pt x="68" y="49"/>
                  </a:lnTo>
                  <a:lnTo>
                    <a:pt x="46" y="35"/>
                  </a:lnTo>
                  <a:lnTo>
                    <a:pt x="25" y="2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77" name="Freeform 493"/>
            <p:cNvSpPr>
              <a:spLocks/>
            </p:cNvSpPr>
            <p:nvPr/>
          </p:nvSpPr>
          <p:spPr bwMode="auto">
            <a:xfrm>
              <a:off x="2734" y="1747"/>
              <a:ext cx="2" cy="3"/>
            </a:xfrm>
            <a:custGeom>
              <a:avLst/>
              <a:gdLst>
                <a:gd name="T0" fmla="*/ 3 w 5"/>
                <a:gd name="T1" fmla="*/ 0 h 6"/>
                <a:gd name="T2" fmla="*/ 5 w 5"/>
                <a:gd name="T3" fmla="*/ 2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2"/>
                  </a:lnTo>
                  <a:lnTo>
                    <a:pt x="0" y="6"/>
                  </a:lnTo>
                  <a:lnTo>
                    <a:pt x="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78" name="Freeform 494"/>
            <p:cNvSpPr>
              <a:spLocks/>
            </p:cNvSpPr>
            <p:nvPr/>
          </p:nvSpPr>
          <p:spPr bwMode="auto">
            <a:xfrm>
              <a:off x="2782" y="1776"/>
              <a:ext cx="85" cy="40"/>
            </a:xfrm>
            <a:custGeom>
              <a:avLst/>
              <a:gdLst>
                <a:gd name="T0" fmla="*/ 1 w 170"/>
                <a:gd name="T1" fmla="*/ 0 h 82"/>
                <a:gd name="T2" fmla="*/ 46 w 170"/>
                <a:gd name="T3" fmla="*/ 14 h 82"/>
                <a:gd name="T4" fmla="*/ 93 w 170"/>
                <a:gd name="T5" fmla="*/ 26 h 82"/>
                <a:gd name="T6" fmla="*/ 116 w 170"/>
                <a:gd name="T7" fmla="*/ 36 h 82"/>
                <a:gd name="T8" fmla="*/ 138 w 170"/>
                <a:gd name="T9" fmla="*/ 48 h 82"/>
                <a:gd name="T10" fmla="*/ 156 w 170"/>
                <a:gd name="T11" fmla="*/ 60 h 82"/>
                <a:gd name="T12" fmla="*/ 170 w 170"/>
                <a:gd name="T13" fmla="*/ 77 h 82"/>
                <a:gd name="T14" fmla="*/ 166 w 170"/>
                <a:gd name="T15" fmla="*/ 82 h 82"/>
                <a:gd name="T16" fmla="*/ 152 w 170"/>
                <a:gd name="T17" fmla="*/ 65 h 82"/>
                <a:gd name="T18" fmla="*/ 133 w 170"/>
                <a:gd name="T19" fmla="*/ 53 h 82"/>
                <a:gd name="T20" fmla="*/ 114 w 170"/>
                <a:gd name="T21" fmla="*/ 42 h 82"/>
                <a:gd name="T22" fmla="*/ 91 w 170"/>
                <a:gd name="T23" fmla="*/ 33 h 82"/>
                <a:gd name="T24" fmla="*/ 45 w 170"/>
                <a:gd name="T25" fmla="*/ 20 h 82"/>
                <a:gd name="T26" fmla="*/ 0 w 170"/>
                <a:gd name="T27" fmla="*/ 6 h 82"/>
                <a:gd name="T28" fmla="*/ 1 w 170"/>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82">
                  <a:moveTo>
                    <a:pt x="1" y="0"/>
                  </a:moveTo>
                  <a:lnTo>
                    <a:pt x="46" y="14"/>
                  </a:lnTo>
                  <a:lnTo>
                    <a:pt x="93" y="26"/>
                  </a:lnTo>
                  <a:lnTo>
                    <a:pt x="116" y="36"/>
                  </a:lnTo>
                  <a:lnTo>
                    <a:pt x="138" y="48"/>
                  </a:lnTo>
                  <a:lnTo>
                    <a:pt x="156" y="60"/>
                  </a:lnTo>
                  <a:lnTo>
                    <a:pt x="170" y="77"/>
                  </a:lnTo>
                  <a:lnTo>
                    <a:pt x="166" y="82"/>
                  </a:lnTo>
                  <a:lnTo>
                    <a:pt x="152" y="65"/>
                  </a:lnTo>
                  <a:lnTo>
                    <a:pt x="133" y="53"/>
                  </a:lnTo>
                  <a:lnTo>
                    <a:pt x="114" y="42"/>
                  </a:lnTo>
                  <a:lnTo>
                    <a:pt x="91" y="33"/>
                  </a:lnTo>
                  <a:lnTo>
                    <a:pt x="45" y="20"/>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79" name="Freeform 495"/>
            <p:cNvSpPr>
              <a:spLocks/>
            </p:cNvSpPr>
            <p:nvPr/>
          </p:nvSpPr>
          <p:spPr bwMode="auto">
            <a:xfrm>
              <a:off x="2782" y="1776"/>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0" name="Freeform 496"/>
            <p:cNvSpPr>
              <a:spLocks/>
            </p:cNvSpPr>
            <p:nvPr/>
          </p:nvSpPr>
          <p:spPr bwMode="auto">
            <a:xfrm>
              <a:off x="2830" y="1794"/>
              <a:ext cx="37" cy="22"/>
            </a:xfrm>
            <a:custGeom>
              <a:avLst/>
              <a:gdLst>
                <a:gd name="T0" fmla="*/ 70 w 74"/>
                <a:gd name="T1" fmla="*/ 45 h 45"/>
                <a:gd name="T2" fmla="*/ 26 w 74"/>
                <a:gd name="T3" fmla="*/ 16 h 45"/>
                <a:gd name="T4" fmla="*/ 11 w 74"/>
                <a:gd name="T5" fmla="*/ 8 h 45"/>
                <a:gd name="T6" fmla="*/ 0 w 74"/>
                <a:gd name="T7" fmla="*/ 5 h 45"/>
                <a:gd name="T8" fmla="*/ 0 w 74"/>
                <a:gd name="T9" fmla="*/ 0 h 45"/>
                <a:gd name="T10" fmla="*/ 14 w 74"/>
                <a:gd name="T11" fmla="*/ 3 h 45"/>
                <a:gd name="T12" fmla="*/ 31 w 74"/>
                <a:gd name="T13" fmla="*/ 11 h 45"/>
                <a:gd name="T14" fmla="*/ 74 w 74"/>
                <a:gd name="T15" fmla="*/ 40 h 45"/>
                <a:gd name="T16" fmla="*/ 70 w 74"/>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5">
                  <a:moveTo>
                    <a:pt x="70" y="45"/>
                  </a:moveTo>
                  <a:lnTo>
                    <a:pt x="26" y="16"/>
                  </a:lnTo>
                  <a:lnTo>
                    <a:pt x="11" y="8"/>
                  </a:lnTo>
                  <a:lnTo>
                    <a:pt x="0" y="5"/>
                  </a:lnTo>
                  <a:lnTo>
                    <a:pt x="0" y="0"/>
                  </a:lnTo>
                  <a:lnTo>
                    <a:pt x="14" y="3"/>
                  </a:lnTo>
                  <a:lnTo>
                    <a:pt x="31" y="11"/>
                  </a:lnTo>
                  <a:lnTo>
                    <a:pt x="74" y="40"/>
                  </a:lnTo>
                  <a:lnTo>
                    <a:pt x="7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1" name="Freeform 497"/>
            <p:cNvSpPr>
              <a:spLocks/>
            </p:cNvSpPr>
            <p:nvPr/>
          </p:nvSpPr>
          <p:spPr bwMode="auto">
            <a:xfrm>
              <a:off x="2865" y="1814"/>
              <a:ext cx="2" cy="2"/>
            </a:xfrm>
            <a:custGeom>
              <a:avLst/>
              <a:gdLst>
                <a:gd name="T0" fmla="*/ 4 w 4"/>
                <a:gd name="T1" fmla="*/ 0 h 5"/>
                <a:gd name="T2" fmla="*/ 0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0" y="5"/>
                  </a:lnTo>
                  <a:lnTo>
                    <a:pt x="4" y="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2" name="Freeform 498"/>
            <p:cNvSpPr>
              <a:spLocks/>
            </p:cNvSpPr>
            <p:nvPr/>
          </p:nvSpPr>
          <p:spPr bwMode="auto">
            <a:xfrm>
              <a:off x="2795" y="1789"/>
              <a:ext cx="35" cy="7"/>
            </a:xfrm>
            <a:custGeom>
              <a:avLst/>
              <a:gdLst>
                <a:gd name="T0" fmla="*/ 70 w 70"/>
                <a:gd name="T1" fmla="*/ 16 h 16"/>
                <a:gd name="T2" fmla="*/ 48 w 70"/>
                <a:gd name="T3" fmla="*/ 14 h 16"/>
                <a:gd name="T4" fmla="*/ 33 w 70"/>
                <a:gd name="T5" fmla="*/ 10 h 16"/>
                <a:gd name="T6" fmla="*/ 22 w 70"/>
                <a:gd name="T7" fmla="*/ 7 h 16"/>
                <a:gd name="T8" fmla="*/ 0 w 70"/>
                <a:gd name="T9" fmla="*/ 5 h 16"/>
                <a:gd name="T10" fmla="*/ 0 w 70"/>
                <a:gd name="T11" fmla="*/ 0 h 16"/>
                <a:gd name="T12" fmla="*/ 22 w 70"/>
                <a:gd name="T13" fmla="*/ 2 h 16"/>
                <a:gd name="T14" fmla="*/ 36 w 70"/>
                <a:gd name="T15" fmla="*/ 5 h 16"/>
                <a:gd name="T16" fmla="*/ 48 w 70"/>
                <a:gd name="T17" fmla="*/ 10 h 16"/>
                <a:gd name="T18" fmla="*/ 70 w 70"/>
                <a:gd name="T19" fmla="*/ 11 h 16"/>
                <a:gd name="T20" fmla="*/ 70 w 70"/>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6">
                  <a:moveTo>
                    <a:pt x="70" y="16"/>
                  </a:moveTo>
                  <a:lnTo>
                    <a:pt x="48" y="14"/>
                  </a:lnTo>
                  <a:lnTo>
                    <a:pt x="33" y="10"/>
                  </a:lnTo>
                  <a:lnTo>
                    <a:pt x="22" y="7"/>
                  </a:lnTo>
                  <a:lnTo>
                    <a:pt x="0" y="5"/>
                  </a:lnTo>
                  <a:lnTo>
                    <a:pt x="0" y="0"/>
                  </a:lnTo>
                  <a:lnTo>
                    <a:pt x="22" y="2"/>
                  </a:lnTo>
                  <a:lnTo>
                    <a:pt x="36" y="5"/>
                  </a:lnTo>
                  <a:lnTo>
                    <a:pt x="48" y="10"/>
                  </a:lnTo>
                  <a:lnTo>
                    <a:pt x="70" y="11"/>
                  </a:lnTo>
                  <a:lnTo>
                    <a:pt x="7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3" name="Freeform 499"/>
            <p:cNvSpPr>
              <a:spLocks/>
            </p:cNvSpPr>
            <p:nvPr/>
          </p:nvSpPr>
          <p:spPr bwMode="auto">
            <a:xfrm>
              <a:off x="2830" y="1794"/>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4" name="Freeform 500"/>
            <p:cNvSpPr>
              <a:spLocks/>
            </p:cNvSpPr>
            <p:nvPr/>
          </p:nvSpPr>
          <p:spPr bwMode="auto">
            <a:xfrm>
              <a:off x="2794" y="1789"/>
              <a:ext cx="56" cy="34"/>
            </a:xfrm>
            <a:custGeom>
              <a:avLst/>
              <a:gdLst>
                <a:gd name="T0" fmla="*/ 5 w 113"/>
                <a:gd name="T1" fmla="*/ 0 h 70"/>
                <a:gd name="T2" fmla="*/ 31 w 113"/>
                <a:gd name="T3" fmla="*/ 22 h 70"/>
                <a:gd name="T4" fmla="*/ 56 w 113"/>
                <a:gd name="T5" fmla="*/ 41 h 70"/>
                <a:gd name="T6" fmla="*/ 81 w 113"/>
                <a:gd name="T7" fmla="*/ 53 h 70"/>
                <a:gd name="T8" fmla="*/ 113 w 113"/>
                <a:gd name="T9" fmla="*/ 64 h 70"/>
                <a:gd name="T10" fmla="*/ 112 w 113"/>
                <a:gd name="T11" fmla="*/ 70 h 70"/>
                <a:gd name="T12" fmla="*/ 79 w 113"/>
                <a:gd name="T13" fmla="*/ 59 h 70"/>
                <a:gd name="T14" fmla="*/ 51 w 113"/>
                <a:gd name="T15" fmla="*/ 45 h 70"/>
                <a:gd name="T16" fmla="*/ 26 w 113"/>
                <a:gd name="T17" fmla="*/ 27 h 70"/>
                <a:gd name="T18" fmla="*/ 0 w 113"/>
                <a:gd name="T19" fmla="*/ 5 h 70"/>
                <a:gd name="T20" fmla="*/ 5 w 113"/>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0">
                  <a:moveTo>
                    <a:pt x="5" y="0"/>
                  </a:moveTo>
                  <a:lnTo>
                    <a:pt x="31" y="22"/>
                  </a:lnTo>
                  <a:lnTo>
                    <a:pt x="56" y="41"/>
                  </a:lnTo>
                  <a:lnTo>
                    <a:pt x="81" y="53"/>
                  </a:lnTo>
                  <a:lnTo>
                    <a:pt x="113" y="64"/>
                  </a:lnTo>
                  <a:lnTo>
                    <a:pt x="112" y="70"/>
                  </a:lnTo>
                  <a:lnTo>
                    <a:pt x="79" y="59"/>
                  </a:lnTo>
                  <a:lnTo>
                    <a:pt x="51" y="45"/>
                  </a:lnTo>
                  <a:lnTo>
                    <a:pt x="26" y="2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5" name="Freeform 501"/>
            <p:cNvSpPr>
              <a:spLocks/>
            </p:cNvSpPr>
            <p:nvPr/>
          </p:nvSpPr>
          <p:spPr bwMode="auto">
            <a:xfrm>
              <a:off x="2790" y="1789"/>
              <a:ext cx="6" cy="2"/>
            </a:xfrm>
            <a:custGeom>
              <a:avLst/>
              <a:gdLst>
                <a:gd name="T0" fmla="*/ 9 w 11"/>
                <a:gd name="T1" fmla="*/ 0 h 5"/>
                <a:gd name="T2" fmla="*/ 0 w 11"/>
                <a:gd name="T3" fmla="*/ 0 h 5"/>
                <a:gd name="T4" fmla="*/ 6 w 11"/>
                <a:gd name="T5" fmla="*/ 5 h 5"/>
                <a:gd name="T6" fmla="*/ 11 w 11"/>
                <a:gd name="T7" fmla="*/ 0 h 5"/>
                <a:gd name="T8" fmla="*/ 9 w 11"/>
                <a:gd name="T9" fmla="*/ 5 h 5"/>
                <a:gd name="T10" fmla="*/ 9 w 11"/>
                <a:gd name="T11" fmla="*/ 0 h 5"/>
              </a:gdLst>
              <a:ahLst/>
              <a:cxnLst>
                <a:cxn ang="0">
                  <a:pos x="T0" y="T1"/>
                </a:cxn>
                <a:cxn ang="0">
                  <a:pos x="T2" y="T3"/>
                </a:cxn>
                <a:cxn ang="0">
                  <a:pos x="T4" y="T5"/>
                </a:cxn>
                <a:cxn ang="0">
                  <a:pos x="T6" y="T7"/>
                </a:cxn>
                <a:cxn ang="0">
                  <a:pos x="T8" y="T9"/>
                </a:cxn>
                <a:cxn ang="0">
                  <a:pos x="T10" y="T11"/>
                </a:cxn>
              </a:cxnLst>
              <a:rect l="0" t="0" r="r" b="b"/>
              <a:pathLst>
                <a:path w="11" h="5">
                  <a:moveTo>
                    <a:pt x="9" y="0"/>
                  </a:moveTo>
                  <a:lnTo>
                    <a:pt x="0" y="0"/>
                  </a:lnTo>
                  <a:lnTo>
                    <a:pt x="6" y="5"/>
                  </a:lnTo>
                  <a:lnTo>
                    <a:pt x="11" y="0"/>
                  </a:lnTo>
                  <a:lnTo>
                    <a:pt x="9" y="5"/>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6" name="Freeform 502"/>
            <p:cNvSpPr>
              <a:spLocks/>
            </p:cNvSpPr>
            <p:nvPr/>
          </p:nvSpPr>
          <p:spPr bwMode="auto">
            <a:xfrm>
              <a:off x="2849" y="1820"/>
              <a:ext cx="32" cy="21"/>
            </a:xfrm>
            <a:custGeom>
              <a:avLst/>
              <a:gdLst>
                <a:gd name="T0" fmla="*/ 1 w 63"/>
                <a:gd name="T1" fmla="*/ 0 h 41"/>
                <a:gd name="T2" fmla="*/ 32 w 63"/>
                <a:gd name="T3" fmla="*/ 12 h 41"/>
                <a:gd name="T4" fmla="*/ 49 w 63"/>
                <a:gd name="T5" fmla="*/ 23 h 41"/>
                <a:gd name="T6" fmla="*/ 63 w 63"/>
                <a:gd name="T7" fmla="*/ 37 h 41"/>
                <a:gd name="T8" fmla="*/ 58 w 63"/>
                <a:gd name="T9" fmla="*/ 41 h 41"/>
                <a:gd name="T10" fmla="*/ 44 w 63"/>
                <a:gd name="T11" fmla="*/ 27 h 41"/>
                <a:gd name="T12" fmla="*/ 31 w 63"/>
                <a:gd name="T13" fmla="*/ 18 h 41"/>
                <a:gd name="T14" fmla="*/ 0 w 63"/>
                <a:gd name="T15" fmla="*/ 6 h 41"/>
                <a:gd name="T16" fmla="*/ 1 w 6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1">
                  <a:moveTo>
                    <a:pt x="1" y="0"/>
                  </a:moveTo>
                  <a:lnTo>
                    <a:pt x="32" y="12"/>
                  </a:lnTo>
                  <a:lnTo>
                    <a:pt x="49" y="23"/>
                  </a:lnTo>
                  <a:lnTo>
                    <a:pt x="63" y="37"/>
                  </a:lnTo>
                  <a:lnTo>
                    <a:pt x="58" y="41"/>
                  </a:lnTo>
                  <a:lnTo>
                    <a:pt x="44" y="27"/>
                  </a:lnTo>
                  <a:lnTo>
                    <a:pt x="31" y="18"/>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7" name="Freeform 503"/>
            <p:cNvSpPr>
              <a:spLocks/>
            </p:cNvSpPr>
            <p:nvPr/>
          </p:nvSpPr>
          <p:spPr bwMode="auto">
            <a:xfrm>
              <a:off x="2849" y="1820"/>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8" name="Freeform 504"/>
            <p:cNvSpPr>
              <a:spLocks/>
            </p:cNvSpPr>
            <p:nvPr/>
          </p:nvSpPr>
          <p:spPr bwMode="auto">
            <a:xfrm>
              <a:off x="2832" y="1823"/>
              <a:ext cx="49" cy="18"/>
            </a:xfrm>
            <a:custGeom>
              <a:avLst/>
              <a:gdLst>
                <a:gd name="T0" fmla="*/ 96 w 99"/>
                <a:gd name="T1" fmla="*/ 37 h 37"/>
                <a:gd name="T2" fmla="*/ 46 w 99"/>
                <a:gd name="T3" fmla="*/ 16 h 37"/>
                <a:gd name="T4" fmla="*/ 22 w 99"/>
                <a:gd name="T5" fmla="*/ 8 h 37"/>
                <a:gd name="T6" fmla="*/ 0 w 99"/>
                <a:gd name="T7" fmla="*/ 5 h 37"/>
                <a:gd name="T8" fmla="*/ 0 w 99"/>
                <a:gd name="T9" fmla="*/ 0 h 37"/>
                <a:gd name="T10" fmla="*/ 22 w 99"/>
                <a:gd name="T11" fmla="*/ 3 h 37"/>
                <a:gd name="T12" fmla="*/ 50 w 99"/>
                <a:gd name="T13" fmla="*/ 11 h 37"/>
                <a:gd name="T14" fmla="*/ 99 w 99"/>
                <a:gd name="T15" fmla="*/ 33 h 37"/>
                <a:gd name="T16" fmla="*/ 96 w 9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37">
                  <a:moveTo>
                    <a:pt x="96" y="37"/>
                  </a:moveTo>
                  <a:lnTo>
                    <a:pt x="46" y="16"/>
                  </a:lnTo>
                  <a:lnTo>
                    <a:pt x="22" y="8"/>
                  </a:lnTo>
                  <a:lnTo>
                    <a:pt x="0" y="5"/>
                  </a:lnTo>
                  <a:lnTo>
                    <a:pt x="0" y="0"/>
                  </a:lnTo>
                  <a:lnTo>
                    <a:pt x="22" y="3"/>
                  </a:lnTo>
                  <a:lnTo>
                    <a:pt x="50" y="11"/>
                  </a:lnTo>
                  <a:lnTo>
                    <a:pt x="99" y="33"/>
                  </a:lnTo>
                  <a:lnTo>
                    <a:pt x="9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89" name="Freeform 505"/>
            <p:cNvSpPr>
              <a:spLocks/>
            </p:cNvSpPr>
            <p:nvPr/>
          </p:nvSpPr>
          <p:spPr bwMode="auto">
            <a:xfrm>
              <a:off x="2879" y="1839"/>
              <a:ext cx="2" cy="2"/>
            </a:xfrm>
            <a:custGeom>
              <a:avLst/>
              <a:gdLst>
                <a:gd name="T0" fmla="*/ 5 w 5"/>
                <a:gd name="T1" fmla="*/ 0 h 4"/>
                <a:gd name="T2" fmla="*/ 2 w 5"/>
                <a:gd name="T3" fmla="*/ 4 h 4"/>
                <a:gd name="T4" fmla="*/ 5 w 5"/>
                <a:gd name="T5" fmla="*/ 0 h 4"/>
                <a:gd name="T6" fmla="*/ 0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2" y="4"/>
                  </a:lnTo>
                  <a:lnTo>
                    <a:pt x="5"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0" name="Freeform 506"/>
            <p:cNvSpPr>
              <a:spLocks/>
            </p:cNvSpPr>
            <p:nvPr/>
          </p:nvSpPr>
          <p:spPr bwMode="auto">
            <a:xfrm>
              <a:off x="2830" y="1823"/>
              <a:ext cx="25" cy="46"/>
            </a:xfrm>
            <a:custGeom>
              <a:avLst/>
              <a:gdLst>
                <a:gd name="T0" fmla="*/ 6 w 49"/>
                <a:gd name="T1" fmla="*/ 0 h 91"/>
                <a:gd name="T2" fmla="*/ 28 w 49"/>
                <a:gd name="T3" fmla="*/ 43 h 91"/>
                <a:gd name="T4" fmla="*/ 49 w 49"/>
                <a:gd name="T5" fmla="*/ 89 h 91"/>
                <a:gd name="T6" fmla="*/ 43 w 49"/>
                <a:gd name="T7" fmla="*/ 91 h 91"/>
                <a:gd name="T8" fmla="*/ 22 w 49"/>
                <a:gd name="T9" fmla="*/ 45 h 91"/>
                <a:gd name="T10" fmla="*/ 0 w 49"/>
                <a:gd name="T11" fmla="*/ 1 h 91"/>
                <a:gd name="T12" fmla="*/ 6 w 49"/>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49" h="91">
                  <a:moveTo>
                    <a:pt x="6" y="0"/>
                  </a:moveTo>
                  <a:lnTo>
                    <a:pt x="28" y="43"/>
                  </a:lnTo>
                  <a:lnTo>
                    <a:pt x="49" y="89"/>
                  </a:lnTo>
                  <a:lnTo>
                    <a:pt x="43" y="91"/>
                  </a:lnTo>
                  <a:lnTo>
                    <a:pt x="22" y="45"/>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1" name="Freeform 507"/>
            <p:cNvSpPr>
              <a:spLocks/>
            </p:cNvSpPr>
            <p:nvPr/>
          </p:nvSpPr>
          <p:spPr bwMode="auto">
            <a:xfrm>
              <a:off x="2829" y="1823"/>
              <a:ext cx="4" cy="2"/>
            </a:xfrm>
            <a:custGeom>
              <a:avLst/>
              <a:gdLst>
                <a:gd name="T0" fmla="*/ 5 w 8"/>
                <a:gd name="T1" fmla="*/ 0 h 5"/>
                <a:gd name="T2" fmla="*/ 0 w 8"/>
                <a:gd name="T3" fmla="*/ 0 h 5"/>
                <a:gd name="T4" fmla="*/ 2 w 8"/>
                <a:gd name="T5" fmla="*/ 3 h 5"/>
                <a:gd name="T6" fmla="*/ 8 w 8"/>
                <a:gd name="T7" fmla="*/ 2 h 5"/>
                <a:gd name="T8" fmla="*/ 5 w 8"/>
                <a:gd name="T9" fmla="*/ 5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lnTo>
                    <a:pt x="0" y="0"/>
                  </a:lnTo>
                  <a:lnTo>
                    <a:pt x="2" y="3"/>
                  </a:lnTo>
                  <a:lnTo>
                    <a:pt x="8" y="2"/>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2" name="Freeform 508"/>
            <p:cNvSpPr>
              <a:spLocks/>
            </p:cNvSpPr>
            <p:nvPr/>
          </p:nvSpPr>
          <p:spPr bwMode="auto">
            <a:xfrm>
              <a:off x="2852" y="1867"/>
              <a:ext cx="31" cy="40"/>
            </a:xfrm>
            <a:custGeom>
              <a:avLst/>
              <a:gdLst>
                <a:gd name="T0" fmla="*/ 5 w 64"/>
                <a:gd name="T1" fmla="*/ 0 h 79"/>
                <a:gd name="T2" fmla="*/ 19 w 64"/>
                <a:gd name="T3" fmla="*/ 20 h 79"/>
                <a:gd name="T4" fmla="*/ 34 w 64"/>
                <a:gd name="T5" fmla="*/ 37 h 79"/>
                <a:gd name="T6" fmla="*/ 50 w 64"/>
                <a:gd name="T7" fmla="*/ 54 h 79"/>
                <a:gd name="T8" fmla="*/ 64 w 64"/>
                <a:gd name="T9" fmla="*/ 74 h 79"/>
                <a:gd name="T10" fmla="*/ 59 w 64"/>
                <a:gd name="T11" fmla="*/ 79 h 79"/>
                <a:gd name="T12" fmla="*/ 45 w 64"/>
                <a:gd name="T13" fmla="*/ 59 h 79"/>
                <a:gd name="T14" fmla="*/ 30 w 64"/>
                <a:gd name="T15" fmla="*/ 42 h 79"/>
                <a:gd name="T16" fmla="*/ 14 w 64"/>
                <a:gd name="T17" fmla="*/ 25 h 79"/>
                <a:gd name="T18" fmla="*/ 0 w 64"/>
                <a:gd name="T19" fmla="*/ 4 h 79"/>
                <a:gd name="T20" fmla="*/ 5 w 64"/>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9">
                  <a:moveTo>
                    <a:pt x="5" y="0"/>
                  </a:moveTo>
                  <a:lnTo>
                    <a:pt x="19" y="20"/>
                  </a:lnTo>
                  <a:lnTo>
                    <a:pt x="34" y="37"/>
                  </a:lnTo>
                  <a:lnTo>
                    <a:pt x="50" y="54"/>
                  </a:lnTo>
                  <a:lnTo>
                    <a:pt x="64" y="74"/>
                  </a:lnTo>
                  <a:lnTo>
                    <a:pt x="59" y="79"/>
                  </a:lnTo>
                  <a:lnTo>
                    <a:pt x="45" y="59"/>
                  </a:lnTo>
                  <a:lnTo>
                    <a:pt x="30" y="42"/>
                  </a:lnTo>
                  <a:lnTo>
                    <a:pt x="14" y="2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3" name="Freeform 509"/>
            <p:cNvSpPr>
              <a:spLocks/>
            </p:cNvSpPr>
            <p:nvPr/>
          </p:nvSpPr>
          <p:spPr bwMode="auto">
            <a:xfrm>
              <a:off x="2852" y="1867"/>
              <a:ext cx="3" cy="3"/>
            </a:xfrm>
            <a:custGeom>
              <a:avLst/>
              <a:gdLst>
                <a:gd name="T0" fmla="*/ 0 w 6"/>
                <a:gd name="T1" fmla="*/ 3 h 4"/>
                <a:gd name="T2" fmla="*/ 0 w 6"/>
                <a:gd name="T3" fmla="*/ 4 h 4"/>
                <a:gd name="T4" fmla="*/ 5 w 6"/>
                <a:gd name="T5" fmla="*/ 0 h 4"/>
                <a:gd name="T6" fmla="*/ 6 w 6"/>
                <a:gd name="T7" fmla="*/ 1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lnTo>
                    <a:pt x="0" y="4"/>
                  </a:lnTo>
                  <a:lnTo>
                    <a:pt x="5" y="0"/>
                  </a:lnTo>
                  <a:lnTo>
                    <a:pt x="6" y="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4" name="Freeform 510"/>
            <p:cNvSpPr>
              <a:spLocks/>
            </p:cNvSpPr>
            <p:nvPr/>
          </p:nvSpPr>
          <p:spPr bwMode="auto">
            <a:xfrm>
              <a:off x="2881" y="1905"/>
              <a:ext cx="21" cy="53"/>
            </a:xfrm>
            <a:custGeom>
              <a:avLst/>
              <a:gdLst>
                <a:gd name="T0" fmla="*/ 6 w 42"/>
                <a:gd name="T1" fmla="*/ 0 h 107"/>
                <a:gd name="T2" fmla="*/ 17 w 42"/>
                <a:gd name="T3" fmla="*/ 28 h 107"/>
                <a:gd name="T4" fmla="*/ 22 w 42"/>
                <a:gd name="T5" fmla="*/ 55 h 107"/>
                <a:gd name="T6" fmla="*/ 29 w 42"/>
                <a:gd name="T7" fmla="*/ 81 h 107"/>
                <a:gd name="T8" fmla="*/ 42 w 42"/>
                <a:gd name="T9" fmla="*/ 105 h 107"/>
                <a:gd name="T10" fmla="*/ 36 w 42"/>
                <a:gd name="T11" fmla="*/ 107 h 107"/>
                <a:gd name="T12" fmla="*/ 23 w 42"/>
                <a:gd name="T13" fmla="*/ 82 h 107"/>
                <a:gd name="T14" fmla="*/ 16 w 42"/>
                <a:gd name="T15" fmla="*/ 56 h 107"/>
                <a:gd name="T16" fmla="*/ 11 w 42"/>
                <a:gd name="T17" fmla="*/ 30 h 107"/>
                <a:gd name="T18" fmla="*/ 0 w 42"/>
                <a:gd name="T19" fmla="*/ 2 h 107"/>
                <a:gd name="T20" fmla="*/ 6 w 42"/>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7">
                  <a:moveTo>
                    <a:pt x="6" y="0"/>
                  </a:moveTo>
                  <a:lnTo>
                    <a:pt x="17" y="28"/>
                  </a:lnTo>
                  <a:lnTo>
                    <a:pt x="22" y="55"/>
                  </a:lnTo>
                  <a:lnTo>
                    <a:pt x="29" y="81"/>
                  </a:lnTo>
                  <a:lnTo>
                    <a:pt x="42" y="105"/>
                  </a:lnTo>
                  <a:lnTo>
                    <a:pt x="36" y="107"/>
                  </a:lnTo>
                  <a:lnTo>
                    <a:pt x="23" y="82"/>
                  </a:lnTo>
                  <a:lnTo>
                    <a:pt x="16" y="56"/>
                  </a:lnTo>
                  <a:lnTo>
                    <a:pt x="11" y="3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5" name="Freeform 511"/>
            <p:cNvSpPr>
              <a:spLocks/>
            </p:cNvSpPr>
            <p:nvPr/>
          </p:nvSpPr>
          <p:spPr bwMode="auto">
            <a:xfrm>
              <a:off x="2881" y="1904"/>
              <a:ext cx="3" cy="3"/>
            </a:xfrm>
            <a:custGeom>
              <a:avLst/>
              <a:gdLst>
                <a:gd name="T0" fmla="*/ 5 w 6"/>
                <a:gd name="T1" fmla="*/ 0 h 5"/>
                <a:gd name="T2" fmla="*/ 6 w 6"/>
                <a:gd name="T3" fmla="*/ 1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1"/>
                  </a:ln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6" name="Freeform 512"/>
            <p:cNvSpPr>
              <a:spLocks/>
            </p:cNvSpPr>
            <p:nvPr/>
          </p:nvSpPr>
          <p:spPr bwMode="auto">
            <a:xfrm>
              <a:off x="2899" y="1957"/>
              <a:ext cx="40" cy="29"/>
            </a:xfrm>
            <a:custGeom>
              <a:avLst/>
              <a:gdLst>
                <a:gd name="T0" fmla="*/ 4 w 80"/>
                <a:gd name="T1" fmla="*/ 0 h 59"/>
                <a:gd name="T2" fmla="*/ 14 w 80"/>
                <a:gd name="T3" fmla="*/ 9 h 59"/>
                <a:gd name="T4" fmla="*/ 21 w 80"/>
                <a:gd name="T5" fmla="*/ 17 h 59"/>
                <a:gd name="T6" fmla="*/ 41 w 80"/>
                <a:gd name="T7" fmla="*/ 29 h 59"/>
                <a:gd name="T8" fmla="*/ 62 w 80"/>
                <a:gd name="T9" fmla="*/ 38 h 59"/>
                <a:gd name="T10" fmla="*/ 80 w 80"/>
                <a:gd name="T11" fmla="*/ 54 h 59"/>
                <a:gd name="T12" fmla="*/ 75 w 80"/>
                <a:gd name="T13" fmla="*/ 59 h 59"/>
                <a:gd name="T14" fmla="*/ 57 w 80"/>
                <a:gd name="T15" fmla="*/ 43 h 59"/>
                <a:gd name="T16" fmla="*/ 37 w 80"/>
                <a:gd name="T17" fmla="*/ 34 h 59"/>
                <a:gd name="T18" fmla="*/ 17 w 80"/>
                <a:gd name="T19" fmla="*/ 22 h 59"/>
                <a:gd name="T20" fmla="*/ 9 w 80"/>
                <a:gd name="T21" fmla="*/ 14 h 59"/>
                <a:gd name="T22" fmla="*/ 0 w 80"/>
                <a:gd name="T23" fmla="*/ 5 h 59"/>
                <a:gd name="T24" fmla="*/ 4 w 80"/>
                <a:gd name="T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9">
                  <a:moveTo>
                    <a:pt x="4" y="0"/>
                  </a:moveTo>
                  <a:lnTo>
                    <a:pt x="14" y="9"/>
                  </a:lnTo>
                  <a:lnTo>
                    <a:pt x="21" y="17"/>
                  </a:lnTo>
                  <a:lnTo>
                    <a:pt x="41" y="29"/>
                  </a:lnTo>
                  <a:lnTo>
                    <a:pt x="62" y="38"/>
                  </a:lnTo>
                  <a:lnTo>
                    <a:pt x="80" y="54"/>
                  </a:lnTo>
                  <a:lnTo>
                    <a:pt x="75" y="59"/>
                  </a:lnTo>
                  <a:lnTo>
                    <a:pt x="57" y="43"/>
                  </a:lnTo>
                  <a:lnTo>
                    <a:pt x="37" y="34"/>
                  </a:lnTo>
                  <a:lnTo>
                    <a:pt x="17" y="22"/>
                  </a:lnTo>
                  <a:lnTo>
                    <a:pt x="9" y="14"/>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7" name="Freeform 513"/>
            <p:cNvSpPr>
              <a:spLocks/>
            </p:cNvSpPr>
            <p:nvPr/>
          </p:nvSpPr>
          <p:spPr bwMode="auto">
            <a:xfrm>
              <a:off x="2899" y="1957"/>
              <a:ext cx="3" cy="2"/>
            </a:xfrm>
            <a:custGeom>
              <a:avLst/>
              <a:gdLst>
                <a:gd name="T0" fmla="*/ 0 w 6"/>
                <a:gd name="T1" fmla="*/ 3 h 5"/>
                <a:gd name="T2" fmla="*/ 0 w 6"/>
                <a:gd name="T3" fmla="*/ 5 h 5"/>
                <a:gd name="T4" fmla="*/ 4 w 6"/>
                <a:gd name="T5" fmla="*/ 0 h 5"/>
                <a:gd name="T6" fmla="*/ 6 w 6"/>
                <a:gd name="T7" fmla="*/ 1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4" y="0"/>
                  </a:lnTo>
                  <a:lnTo>
                    <a:pt x="6" y="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8" name="Freeform 514"/>
            <p:cNvSpPr>
              <a:spLocks/>
            </p:cNvSpPr>
            <p:nvPr/>
          </p:nvSpPr>
          <p:spPr bwMode="auto">
            <a:xfrm>
              <a:off x="2937" y="1983"/>
              <a:ext cx="5" cy="3"/>
            </a:xfrm>
            <a:custGeom>
              <a:avLst/>
              <a:gdLst>
                <a:gd name="T0" fmla="*/ 5 w 11"/>
                <a:gd name="T1" fmla="*/ 2 h 7"/>
                <a:gd name="T2" fmla="*/ 11 w 11"/>
                <a:gd name="T3" fmla="*/ 7 h 7"/>
                <a:gd name="T4" fmla="*/ 4 w 11"/>
                <a:gd name="T5" fmla="*/ 7 h 7"/>
                <a:gd name="T6" fmla="*/ 4 w 11"/>
                <a:gd name="T7" fmla="*/ 0 h 7"/>
                <a:gd name="T8" fmla="*/ 0 w 11"/>
                <a:gd name="T9" fmla="*/ 7 h 7"/>
                <a:gd name="T10" fmla="*/ 5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5" y="2"/>
                  </a:moveTo>
                  <a:lnTo>
                    <a:pt x="11" y="7"/>
                  </a:lnTo>
                  <a:lnTo>
                    <a:pt x="4" y="7"/>
                  </a:lnTo>
                  <a:lnTo>
                    <a:pt x="4" y="0"/>
                  </a:lnTo>
                  <a:lnTo>
                    <a:pt x="0" y="7"/>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299" name="Freeform 515"/>
            <p:cNvSpPr>
              <a:spLocks/>
            </p:cNvSpPr>
            <p:nvPr/>
          </p:nvSpPr>
          <p:spPr bwMode="auto">
            <a:xfrm>
              <a:off x="2888" y="1948"/>
              <a:ext cx="47" cy="38"/>
            </a:xfrm>
            <a:custGeom>
              <a:avLst/>
              <a:gdLst>
                <a:gd name="T0" fmla="*/ 91 w 94"/>
                <a:gd name="T1" fmla="*/ 78 h 78"/>
                <a:gd name="T2" fmla="*/ 63 w 94"/>
                <a:gd name="T3" fmla="*/ 64 h 78"/>
                <a:gd name="T4" fmla="*/ 37 w 94"/>
                <a:gd name="T5" fmla="*/ 50 h 78"/>
                <a:gd name="T6" fmla="*/ 28 w 94"/>
                <a:gd name="T7" fmla="*/ 41 h 78"/>
                <a:gd name="T8" fmla="*/ 17 w 94"/>
                <a:gd name="T9" fmla="*/ 31 h 78"/>
                <a:gd name="T10" fmla="*/ 0 w 94"/>
                <a:gd name="T11" fmla="*/ 5 h 78"/>
                <a:gd name="T12" fmla="*/ 5 w 94"/>
                <a:gd name="T13" fmla="*/ 0 h 78"/>
                <a:gd name="T14" fmla="*/ 22 w 94"/>
                <a:gd name="T15" fmla="*/ 27 h 78"/>
                <a:gd name="T16" fmla="*/ 31 w 94"/>
                <a:gd name="T17" fmla="*/ 36 h 78"/>
                <a:gd name="T18" fmla="*/ 42 w 94"/>
                <a:gd name="T19" fmla="*/ 45 h 78"/>
                <a:gd name="T20" fmla="*/ 67 w 94"/>
                <a:gd name="T21" fmla="*/ 59 h 78"/>
                <a:gd name="T22" fmla="*/ 94 w 94"/>
                <a:gd name="T23" fmla="*/ 73 h 78"/>
                <a:gd name="T24" fmla="*/ 91 w 9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8">
                  <a:moveTo>
                    <a:pt x="91" y="78"/>
                  </a:moveTo>
                  <a:lnTo>
                    <a:pt x="63" y="64"/>
                  </a:lnTo>
                  <a:lnTo>
                    <a:pt x="37" y="50"/>
                  </a:lnTo>
                  <a:lnTo>
                    <a:pt x="28" y="41"/>
                  </a:lnTo>
                  <a:lnTo>
                    <a:pt x="17" y="31"/>
                  </a:lnTo>
                  <a:lnTo>
                    <a:pt x="0" y="5"/>
                  </a:lnTo>
                  <a:lnTo>
                    <a:pt x="5" y="0"/>
                  </a:lnTo>
                  <a:lnTo>
                    <a:pt x="22" y="27"/>
                  </a:lnTo>
                  <a:lnTo>
                    <a:pt x="31" y="36"/>
                  </a:lnTo>
                  <a:lnTo>
                    <a:pt x="42" y="45"/>
                  </a:lnTo>
                  <a:lnTo>
                    <a:pt x="67" y="59"/>
                  </a:lnTo>
                  <a:lnTo>
                    <a:pt x="94" y="73"/>
                  </a:lnTo>
                  <a:lnTo>
                    <a:pt x="91"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0" name="Freeform 516"/>
            <p:cNvSpPr>
              <a:spLocks/>
            </p:cNvSpPr>
            <p:nvPr/>
          </p:nvSpPr>
          <p:spPr bwMode="auto">
            <a:xfrm>
              <a:off x="2934" y="1983"/>
              <a:ext cx="1" cy="3"/>
            </a:xfrm>
            <a:custGeom>
              <a:avLst/>
              <a:gdLst>
                <a:gd name="T0" fmla="*/ 2 w 3"/>
                <a:gd name="T1" fmla="*/ 7 h 7"/>
                <a:gd name="T2" fmla="*/ 0 w 3"/>
                <a:gd name="T3" fmla="*/ 7 h 7"/>
                <a:gd name="T4" fmla="*/ 3 w 3"/>
                <a:gd name="T5" fmla="*/ 2 h 7"/>
                <a:gd name="T6" fmla="*/ 2 w 3"/>
                <a:gd name="T7" fmla="*/ 0 h 7"/>
                <a:gd name="T8" fmla="*/ 2 w 3"/>
                <a:gd name="T9" fmla="*/ 7 h 7"/>
              </a:gdLst>
              <a:ahLst/>
              <a:cxnLst>
                <a:cxn ang="0">
                  <a:pos x="T0" y="T1"/>
                </a:cxn>
                <a:cxn ang="0">
                  <a:pos x="T2" y="T3"/>
                </a:cxn>
                <a:cxn ang="0">
                  <a:pos x="T4" y="T5"/>
                </a:cxn>
                <a:cxn ang="0">
                  <a:pos x="T6" y="T7"/>
                </a:cxn>
                <a:cxn ang="0">
                  <a:pos x="T8" y="T9"/>
                </a:cxn>
              </a:cxnLst>
              <a:rect l="0" t="0" r="r" b="b"/>
              <a:pathLst>
                <a:path w="3" h="7">
                  <a:moveTo>
                    <a:pt x="2" y="7"/>
                  </a:moveTo>
                  <a:lnTo>
                    <a:pt x="0" y="7"/>
                  </a:lnTo>
                  <a:lnTo>
                    <a:pt x="3" y="2"/>
                  </a:lnTo>
                  <a:lnTo>
                    <a:pt x="2"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1" name="Freeform 517"/>
            <p:cNvSpPr>
              <a:spLocks/>
            </p:cNvSpPr>
            <p:nvPr/>
          </p:nvSpPr>
          <p:spPr bwMode="auto">
            <a:xfrm>
              <a:off x="2871" y="1902"/>
              <a:ext cx="19" cy="47"/>
            </a:xfrm>
            <a:custGeom>
              <a:avLst/>
              <a:gdLst>
                <a:gd name="T0" fmla="*/ 34 w 39"/>
                <a:gd name="T1" fmla="*/ 94 h 94"/>
                <a:gd name="T2" fmla="*/ 26 w 39"/>
                <a:gd name="T3" fmla="*/ 70 h 94"/>
                <a:gd name="T4" fmla="*/ 20 w 39"/>
                <a:gd name="T5" fmla="*/ 47 h 94"/>
                <a:gd name="T6" fmla="*/ 12 w 39"/>
                <a:gd name="T7" fmla="*/ 25 h 94"/>
                <a:gd name="T8" fmla="*/ 0 w 39"/>
                <a:gd name="T9" fmla="*/ 5 h 94"/>
                <a:gd name="T10" fmla="*/ 5 w 39"/>
                <a:gd name="T11" fmla="*/ 0 h 94"/>
                <a:gd name="T12" fmla="*/ 17 w 39"/>
                <a:gd name="T13" fmla="*/ 22 h 94"/>
                <a:gd name="T14" fmla="*/ 25 w 39"/>
                <a:gd name="T15" fmla="*/ 44 h 94"/>
                <a:gd name="T16" fmla="*/ 31 w 39"/>
                <a:gd name="T17" fmla="*/ 67 h 94"/>
                <a:gd name="T18" fmla="*/ 39 w 39"/>
                <a:gd name="T19" fmla="*/ 91 h 94"/>
                <a:gd name="T20" fmla="*/ 34 w 39"/>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94">
                  <a:moveTo>
                    <a:pt x="34" y="94"/>
                  </a:moveTo>
                  <a:lnTo>
                    <a:pt x="26" y="70"/>
                  </a:lnTo>
                  <a:lnTo>
                    <a:pt x="20" y="47"/>
                  </a:lnTo>
                  <a:lnTo>
                    <a:pt x="12" y="25"/>
                  </a:lnTo>
                  <a:lnTo>
                    <a:pt x="0" y="5"/>
                  </a:lnTo>
                  <a:lnTo>
                    <a:pt x="5" y="0"/>
                  </a:lnTo>
                  <a:lnTo>
                    <a:pt x="17" y="22"/>
                  </a:lnTo>
                  <a:lnTo>
                    <a:pt x="25" y="44"/>
                  </a:lnTo>
                  <a:lnTo>
                    <a:pt x="31" y="67"/>
                  </a:lnTo>
                  <a:lnTo>
                    <a:pt x="39" y="91"/>
                  </a:lnTo>
                  <a:lnTo>
                    <a:pt x="34"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2" name="Freeform 518"/>
            <p:cNvSpPr>
              <a:spLocks/>
            </p:cNvSpPr>
            <p:nvPr/>
          </p:nvSpPr>
          <p:spPr bwMode="auto">
            <a:xfrm>
              <a:off x="2888" y="1948"/>
              <a:ext cx="2" cy="2"/>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3" name="Freeform 519"/>
            <p:cNvSpPr>
              <a:spLocks/>
            </p:cNvSpPr>
            <p:nvPr/>
          </p:nvSpPr>
          <p:spPr bwMode="auto">
            <a:xfrm>
              <a:off x="2865" y="1902"/>
              <a:ext cx="9" cy="35"/>
            </a:xfrm>
            <a:custGeom>
              <a:avLst/>
              <a:gdLst>
                <a:gd name="T0" fmla="*/ 18 w 18"/>
                <a:gd name="T1" fmla="*/ 2 h 70"/>
                <a:gd name="T2" fmla="*/ 12 w 18"/>
                <a:gd name="T3" fmla="*/ 17 h 70"/>
                <a:gd name="T4" fmla="*/ 9 w 18"/>
                <a:gd name="T5" fmla="*/ 34 h 70"/>
                <a:gd name="T6" fmla="*/ 6 w 18"/>
                <a:gd name="T7" fmla="*/ 70 h 70"/>
                <a:gd name="T8" fmla="*/ 0 w 18"/>
                <a:gd name="T9" fmla="*/ 70 h 70"/>
                <a:gd name="T10" fmla="*/ 3 w 18"/>
                <a:gd name="T11" fmla="*/ 34 h 70"/>
                <a:gd name="T12" fmla="*/ 6 w 18"/>
                <a:gd name="T13" fmla="*/ 16 h 70"/>
                <a:gd name="T14" fmla="*/ 12 w 18"/>
                <a:gd name="T15" fmla="*/ 0 h 70"/>
                <a:gd name="T16" fmla="*/ 18 w 18"/>
                <a:gd name="T1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70">
                  <a:moveTo>
                    <a:pt x="18" y="2"/>
                  </a:moveTo>
                  <a:lnTo>
                    <a:pt x="12" y="17"/>
                  </a:lnTo>
                  <a:lnTo>
                    <a:pt x="9" y="34"/>
                  </a:lnTo>
                  <a:lnTo>
                    <a:pt x="6" y="70"/>
                  </a:lnTo>
                  <a:lnTo>
                    <a:pt x="0" y="70"/>
                  </a:lnTo>
                  <a:lnTo>
                    <a:pt x="3" y="34"/>
                  </a:lnTo>
                  <a:lnTo>
                    <a:pt x="6" y="16"/>
                  </a:lnTo>
                  <a:lnTo>
                    <a:pt x="12" y="0"/>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4" name="Freeform 520"/>
            <p:cNvSpPr>
              <a:spLocks/>
            </p:cNvSpPr>
            <p:nvPr/>
          </p:nvSpPr>
          <p:spPr bwMode="auto">
            <a:xfrm>
              <a:off x="2871" y="1900"/>
              <a:ext cx="3" cy="4"/>
            </a:xfrm>
            <a:custGeom>
              <a:avLst/>
              <a:gdLst>
                <a:gd name="T0" fmla="*/ 5 w 6"/>
                <a:gd name="T1" fmla="*/ 4 h 9"/>
                <a:gd name="T2" fmla="*/ 1 w 6"/>
                <a:gd name="T3" fmla="*/ 0 h 9"/>
                <a:gd name="T4" fmla="*/ 0 w 6"/>
                <a:gd name="T5" fmla="*/ 4 h 9"/>
                <a:gd name="T6" fmla="*/ 6 w 6"/>
                <a:gd name="T7" fmla="*/ 6 h 9"/>
                <a:gd name="T8" fmla="*/ 0 w 6"/>
                <a:gd name="T9" fmla="*/ 9 h 9"/>
                <a:gd name="T10" fmla="*/ 5 w 6"/>
                <a:gd name="T11" fmla="*/ 4 h 9"/>
              </a:gdLst>
              <a:ahLst/>
              <a:cxnLst>
                <a:cxn ang="0">
                  <a:pos x="T0" y="T1"/>
                </a:cxn>
                <a:cxn ang="0">
                  <a:pos x="T2" y="T3"/>
                </a:cxn>
                <a:cxn ang="0">
                  <a:pos x="T4" y="T5"/>
                </a:cxn>
                <a:cxn ang="0">
                  <a:pos x="T6" y="T7"/>
                </a:cxn>
                <a:cxn ang="0">
                  <a:pos x="T8" y="T9"/>
                </a:cxn>
                <a:cxn ang="0">
                  <a:pos x="T10" y="T11"/>
                </a:cxn>
              </a:cxnLst>
              <a:rect l="0" t="0" r="r" b="b"/>
              <a:pathLst>
                <a:path w="6" h="9">
                  <a:moveTo>
                    <a:pt x="5" y="4"/>
                  </a:moveTo>
                  <a:lnTo>
                    <a:pt x="1" y="0"/>
                  </a:lnTo>
                  <a:lnTo>
                    <a:pt x="0" y="4"/>
                  </a:lnTo>
                  <a:lnTo>
                    <a:pt x="6" y="6"/>
                  </a:lnTo>
                  <a:lnTo>
                    <a:pt x="0" y="9"/>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5" name="Freeform 521"/>
            <p:cNvSpPr>
              <a:spLocks/>
            </p:cNvSpPr>
            <p:nvPr/>
          </p:nvSpPr>
          <p:spPr bwMode="auto">
            <a:xfrm>
              <a:off x="2865" y="1937"/>
              <a:ext cx="17" cy="31"/>
            </a:xfrm>
            <a:custGeom>
              <a:avLst/>
              <a:gdLst>
                <a:gd name="T0" fmla="*/ 6 w 34"/>
                <a:gd name="T1" fmla="*/ 0 h 62"/>
                <a:gd name="T2" fmla="*/ 9 w 34"/>
                <a:gd name="T3" fmla="*/ 18 h 62"/>
                <a:gd name="T4" fmla="*/ 15 w 34"/>
                <a:gd name="T5" fmla="*/ 29 h 62"/>
                <a:gd name="T6" fmla="*/ 24 w 34"/>
                <a:gd name="T7" fmla="*/ 41 h 62"/>
                <a:gd name="T8" fmla="*/ 34 w 34"/>
                <a:gd name="T9" fmla="*/ 60 h 62"/>
                <a:gd name="T10" fmla="*/ 27 w 34"/>
                <a:gd name="T11" fmla="*/ 62 h 62"/>
                <a:gd name="T12" fmla="*/ 20 w 34"/>
                <a:gd name="T13" fmla="*/ 46 h 62"/>
                <a:gd name="T14" fmla="*/ 10 w 34"/>
                <a:gd name="T15" fmla="*/ 34 h 62"/>
                <a:gd name="T16" fmla="*/ 3 w 34"/>
                <a:gd name="T17" fmla="*/ 20 h 62"/>
                <a:gd name="T18" fmla="*/ 0 w 34"/>
                <a:gd name="T19" fmla="*/ 1 h 62"/>
                <a:gd name="T20" fmla="*/ 6 w 34"/>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2">
                  <a:moveTo>
                    <a:pt x="6" y="0"/>
                  </a:moveTo>
                  <a:lnTo>
                    <a:pt x="9" y="18"/>
                  </a:lnTo>
                  <a:lnTo>
                    <a:pt x="15" y="29"/>
                  </a:lnTo>
                  <a:lnTo>
                    <a:pt x="24" y="41"/>
                  </a:lnTo>
                  <a:lnTo>
                    <a:pt x="34" y="60"/>
                  </a:lnTo>
                  <a:lnTo>
                    <a:pt x="27" y="62"/>
                  </a:lnTo>
                  <a:lnTo>
                    <a:pt x="20" y="46"/>
                  </a:lnTo>
                  <a:lnTo>
                    <a:pt x="10" y="34"/>
                  </a:lnTo>
                  <a:lnTo>
                    <a:pt x="3" y="2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6" name="Freeform 522"/>
            <p:cNvSpPr>
              <a:spLocks/>
            </p:cNvSpPr>
            <p:nvPr/>
          </p:nvSpPr>
          <p:spPr bwMode="auto">
            <a:xfrm>
              <a:off x="2865" y="1937"/>
              <a:ext cx="3"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7" name="Freeform 523"/>
            <p:cNvSpPr>
              <a:spLocks/>
            </p:cNvSpPr>
            <p:nvPr/>
          </p:nvSpPr>
          <p:spPr bwMode="auto">
            <a:xfrm>
              <a:off x="2879" y="1967"/>
              <a:ext cx="19" cy="83"/>
            </a:xfrm>
            <a:custGeom>
              <a:avLst/>
              <a:gdLst>
                <a:gd name="T0" fmla="*/ 7 w 39"/>
                <a:gd name="T1" fmla="*/ 0 h 167"/>
                <a:gd name="T2" fmla="*/ 22 w 39"/>
                <a:gd name="T3" fmla="*/ 43 h 167"/>
                <a:gd name="T4" fmla="*/ 31 w 39"/>
                <a:gd name="T5" fmla="*/ 82 h 167"/>
                <a:gd name="T6" fmla="*/ 38 w 39"/>
                <a:gd name="T7" fmla="*/ 122 h 167"/>
                <a:gd name="T8" fmla="*/ 39 w 39"/>
                <a:gd name="T9" fmla="*/ 167 h 167"/>
                <a:gd name="T10" fmla="*/ 33 w 39"/>
                <a:gd name="T11" fmla="*/ 167 h 167"/>
                <a:gd name="T12" fmla="*/ 31 w 39"/>
                <a:gd name="T13" fmla="*/ 122 h 167"/>
                <a:gd name="T14" fmla="*/ 25 w 39"/>
                <a:gd name="T15" fmla="*/ 83 h 167"/>
                <a:gd name="T16" fmla="*/ 16 w 39"/>
                <a:gd name="T17" fmla="*/ 45 h 167"/>
                <a:gd name="T18" fmla="*/ 0 w 39"/>
                <a:gd name="T19" fmla="*/ 2 h 167"/>
                <a:gd name="T20" fmla="*/ 7 w 39"/>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67">
                  <a:moveTo>
                    <a:pt x="7" y="0"/>
                  </a:moveTo>
                  <a:lnTo>
                    <a:pt x="22" y="43"/>
                  </a:lnTo>
                  <a:lnTo>
                    <a:pt x="31" y="82"/>
                  </a:lnTo>
                  <a:lnTo>
                    <a:pt x="38" y="122"/>
                  </a:lnTo>
                  <a:lnTo>
                    <a:pt x="39" y="167"/>
                  </a:lnTo>
                  <a:lnTo>
                    <a:pt x="33" y="167"/>
                  </a:lnTo>
                  <a:lnTo>
                    <a:pt x="31" y="122"/>
                  </a:lnTo>
                  <a:lnTo>
                    <a:pt x="25" y="83"/>
                  </a:lnTo>
                  <a:lnTo>
                    <a:pt x="16" y="45"/>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8" name="Freeform 524"/>
            <p:cNvSpPr>
              <a:spLocks/>
            </p:cNvSpPr>
            <p:nvPr/>
          </p:nvSpPr>
          <p:spPr bwMode="auto">
            <a:xfrm>
              <a:off x="2879" y="1967"/>
              <a:ext cx="3" cy="1"/>
            </a:xfrm>
            <a:custGeom>
              <a:avLst/>
              <a:gdLst>
                <a:gd name="T0" fmla="*/ 7 w 7"/>
                <a:gd name="T1" fmla="*/ 0 h 2"/>
                <a:gd name="T2" fmla="*/ 0 w 7"/>
                <a:gd name="T3" fmla="*/ 2 h 2"/>
                <a:gd name="T4" fmla="*/ 7 w 7"/>
                <a:gd name="T5" fmla="*/ 0 h 2"/>
              </a:gdLst>
              <a:ahLst/>
              <a:cxnLst>
                <a:cxn ang="0">
                  <a:pos x="T0" y="T1"/>
                </a:cxn>
                <a:cxn ang="0">
                  <a:pos x="T2" y="T3"/>
                </a:cxn>
                <a:cxn ang="0">
                  <a:pos x="T4" y="T5"/>
                </a:cxn>
              </a:cxnLst>
              <a:rect l="0" t="0" r="r" b="b"/>
              <a:pathLst>
                <a:path w="7" h="2">
                  <a:moveTo>
                    <a:pt x="7" y="0"/>
                  </a:move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09" name="Freeform 525"/>
            <p:cNvSpPr>
              <a:spLocks/>
            </p:cNvSpPr>
            <p:nvPr/>
          </p:nvSpPr>
          <p:spPr bwMode="auto">
            <a:xfrm>
              <a:off x="2887" y="2050"/>
              <a:ext cx="11" cy="30"/>
            </a:xfrm>
            <a:custGeom>
              <a:avLst/>
              <a:gdLst>
                <a:gd name="T0" fmla="*/ 22 w 22"/>
                <a:gd name="T1" fmla="*/ 0 h 58"/>
                <a:gd name="T2" fmla="*/ 22 w 22"/>
                <a:gd name="T3" fmla="*/ 15 h 58"/>
                <a:gd name="T4" fmla="*/ 19 w 22"/>
                <a:gd name="T5" fmla="*/ 29 h 58"/>
                <a:gd name="T6" fmla="*/ 14 w 22"/>
                <a:gd name="T7" fmla="*/ 43 h 58"/>
                <a:gd name="T8" fmla="*/ 5 w 22"/>
                <a:gd name="T9" fmla="*/ 58 h 58"/>
                <a:gd name="T10" fmla="*/ 0 w 22"/>
                <a:gd name="T11" fmla="*/ 54 h 58"/>
                <a:gd name="T12" fmla="*/ 8 w 22"/>
                <a:gd name="T13" fmla="*/ 41 h 58"/>
                <a:gd name="T14" fmla="*/ 13 w 22"/>
                <a:gd name="T15" fmla="*/ 27 h 58"/>
                <a:gd name="T16" fmla="*/ 16 w 22"/>
                <a:gd name="T17" fmla="*/ 15 h 58"/>
                <a:gd name="T18" fmla="*/ 16 w 22"/>
                <a:gd name="T19" fmla="*/ 0 h 58"/>
                <a:gd name="T20" fmla="*/ 22 w 22"/>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8">
                  <a:moveTo>
                    <a:pt x="22" y="0"/>
                  </a:moveTo>
                  <a:lnTo>
                    <a:pt x="22" y="15"/>
                  </a:lnTo>
                  <a:lnTo>
                    <a:pt x="19" y="29"/>
                  </a:lnTo>
                  <a:lnTo>
                    <a:pt x="14" y="43"/>
                  </a:lnTo>
                  <a:lnTo>
                    <a:pt x="5" y="58"/>
                  </a:lnTo>
                  <a:lnTo>
                    <a:pt x="0" y="54"/>
                  </a:lnTo>
                  <a:lnTo>
                    <a:pt x="8" y="41"/>
                  </a:lnTo>
                  <a:lnTo>
                    <a:pt x="13" y="27"/>
                  </a:lnTo>
                  <a:lnTo>
                    <a:pt x="16" y="15"/>
                  </a:lnTo>
                  <a:lnTo>
                    <a:pt x="16"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0" name="Freeform 526"/>
            <p:cNvSpPr>
              <a:spLocks/>
            </p:cNvSpPr>
            <p:nvPr/>
          </p:nvSpPr>
          <p:spPr bwMode="auto">
            <a:xfrm>
              <a:off x="2895" y="2050"/>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1" name="Freeform 527"/>
            <p:cNvSpPr>
              <a:spLocks/>
            </p:cNvSpPr>
            <p:nvPr/>
          </p:nvSpPr>
          <p:spPr bwMode="auto">
            <a:xfrm>
              <a:off x="2887" y="2050"/>
              <a:ext cx="8" cy="29"/>
            </a:xfrm>
            <a:custGeom>
              <a:avLst/>
              <a:gdLst>
                <a:gd name="T0" fmla="*/ 0 w 16"/>
                <a:gd name="T1" fmla="*/ 54 h 57"/>
                <a:gd name="T2" fmla="*/ 7 w 16"/>
                <a:gd name="T3" fmla="*/ 26 h 57"/>
                <a:gd name="T4" fmla="*/ 10 w 16"/>
                <a:gd name="T5" fmla="*/ 14 h 57"/>
                <a:gd name="T6" fmla="*/ 11 w 16"/>
                <a:gd name="T7" fmla="*/ 0 h 57"/>
                <a:gd name="T8" fmla="*/ 16 w 16"/>
                <a:gd name="T9" fmla="*/ 0 h 57"/>
                <a:gd name="T10" fmla="*/ 14 w 16"/>
                <a:gd name="T11" fmla="*/ 17 h 57"/>
                <a:gd name="T12" fmla="*/ 11 w 16"/>
                <a:gd name="T13" fmla="*/ 29 h 57"/>
                <a:gd name="T14" fmla="*/ 5 w 16"/>
                <a:gd name="T15" fmla="*/ 57 h 57"/>
                <a:gd name="T16" fmla="*/ 0 w 16"/>
                <a:gd name="T17"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0" y="54"/>
                  </a:moveTo>
                  <a:lnTo>
                    <a:pt x="7" y="26"/>
                  </a:lnTo>
                  <a:lnTo>
                    <a:pt x="10" y="14"/>
                  </a:lnTo>
                  <a:lnTo>
                    <a:pt x="11" y="0"/>
                  </a:lnTo>
                  <a:lnTo>
                    <a:pt x="16" y="0"/>
                  </a:lnTo>
                  <a:lnTo>
                    <a:pt x="14" y="17"/>
                  </a:lnTo>
                  <a:lnTo>
                    <a:pt x="11" y="29"/>
                  </a:lnTo>
                  <a:lnTo>
                    <a:pt x="5" y="57"/>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2" name="Freeform 528"/>
            <p:cNvSpPr>
              <a:spLocks/>
            </p:cNvSpPr>
            <p:nvPr/>
          </p:nvSpPr>
          <p:spPr bwMode="auto">
            <a:xfrm>
              <a:off x="2887" y="2077"/>
              <a:ext cx="3" cy="3"/>
            </a:xfrm>
            <a:custGeom>
              <a:avLst/>
              <a:gdLst>
                <a:gd name="T0" fmla="*/ 5 w 5"/>
                <a:gd name="T1" fmla="*/ 4 h 4"/>
                <a:gd name="T2" fmla="*/ 0 w 5"/>
                <a:gd name="T3" fmla="*/ 0 h 4"/>
                <a:gd name="T4" fmla="*/ 5 w 5"/>
                <a:gd name="T5" fmla="*/ 3 h 4"/>
                <a:gd name="T6" fmla="*/ 0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0"/>
                  </a:lnTo>
                  <a:lnTo>
                    <a:pt x="5" y="3"/>
                  </a:ln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3" name="Freeform 529"/>
            <p:cNvSpPr>
              <a:spLocks/>
            </p:cNvSpPr>
            <p:nvPr/>
          </p:nvSpPr>
          <p:spPr bwMode="auto">
            <a:xfrm>
              <a:off x="2873" y="1971"/>
              <a:ext cx="22" cy="79"/>
            </a:xfrm>
            <a:custGeom>
              <a:avLst/>
              <a:gdLst>
                <a:gd name="T0" fmla="*/ 38 w 43"/>
                <a:gd name="T1" fmla="*/ 159 h 159"/>
                <a:gd name="T2" fmla="*/ 35 w 43"/>
                <a:gd name="T3" fmla="*/ 115 h 159"/>
                <a:gd name="T4" fmla="*/ 27 w 43"/>
                <a:gd name="T5" fmla="*/ 80 h 159"/>
                <a:gd name="T6" fmla="*/ 15 w 43"/>
                <a:gd name="T7" fmla="*/ 43 h 159"/>
                <a:gd name="T8" fmla="*/ 0 w 43"/>
                <a:gd name="T9" fmla="*/ 3 h 159"/>
                <a:gd name="T10" fmla="*/ 4 w 43"/>
                <a:gd name="T11" fmla="*/ 0 h 159"/>
                <a:gd name="T12" fmla="*/ 20 w 43"/>
                <a:gd name="T13" fmla="*/ 40 h 159"/>
                <a:gd name="T14" fmla="*/ 32 w 43"/>
                <a:gd name="T15" fmla="*/ 77 h 159"/>
                <a:gd name="T16" fmla="*/ 40 w 43"/>
                <a:gd name="T17" fmla="*/ 115 h 159"/>
                <a:gd name="T18" fmla="*/ 43 w 43"/>
                <a:gd name="T19" fmla="*/ 159 h 159"/>
                <a:gd name="T20" fmla="*/ 38 w 43"/>
                <a:gd name="T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59">
                  <a:moveTo>
                    <a:pt x="38" y="159"/>
                  </a:moveTo>
                  <a:lnTo>
                    <a:pt x="35" y="115"/>
                  </a:lnTo>
                  <a:lnTo>
                    <a:pt x="27" y="80"/>
                  </a:lnTo>
                  <a:lnTo>
                    <a:pt x="15" y="43"/>
                  </a:lnTo>
                  <a:lnTo>
                    <a:pt x="0" y="3"/>
                  </a:lnTo>
                  <a:lnTo>
                    <a:pt x="4" y="0"/>
                  </a:lnTo>
                  <a:lnTo>
                    <a:pt x="20" y="40"/>
                  </a:lnTo>
                  <a:lnTo>
                    <a:pt x="32" y="77"/>
                  </a:lnTo>
                  <a:lnTo>
                    <a:pt x="40" y="115"/>
                  </a:lnTo>
                  <a:lnTo>
                    <a:pt x="43" y="159"/>
                  </a:lnTo>
                  <a:lnTo>
                    <a:pt x="38"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4" name="Freeform 530"/>
            <p:cNvSpPr>
              <a:spLocks/>
            </p:cNvSpPr>
            <p:nvPr/>
          </p:nvSpPr>
          <p:spPr bwMode="auto">
            <a:xfrm>
              <a:off x="2893" y="2050"/>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5" name="Freeform 531"/>
            <p:cNvSpPr>
              <a:spLocks/>
            </p:cNvSpPr>
            <p:nvPr/>
          </p:nvSpPr>
          <p:spPr bwMode="auto">
            <a:xfrm>
              <a:off x="2855" y="1937"/>
              <a:ext cx="21" cy="35"/>
            </a:xfrm>
            <a:custGeom>
              <a:avLst/>
              <a:gdLst>
                <a:gd name="T0" fmla="*/ 36 w 40"/>
                <a:gd name="T1" fmla="*/ 71 h 71"/>
                <a:gd name="T2" fmla="*/ 25 w 40"/>
                <a:gd name="T3" fmla="*/ 54 h 71"/>
                <a:gd name="T4" fmla="*/ 12 w 40"/>
                <a:gd name="T5" fmla="*/ 38 h 71"/>
                <a:gd name="T6" fmla="*/ 3 w 40"/>
                <a:gd name="T7" fmla="*/ 21 h 71"/>
                <a:gd name="T8" fmla="*/ 2 w 40"/>
                <a:gd name="T9" fmla="*/ 11 h 71"/>
                <a:gd name="T10" fmla="*/ 0 w 40"/>
                <a:gd name="T11" fmla="*/ 0 h 71"/>
                <a:gd name="T12" fmla="*/ 5 w 40"/>
                <a:gd name="T13" fmla="*/ 0 h 71"/>
                <a:gd name="T14" fmla="*/ 6 w 40"/>
                <a:gd name="T15" fmla="*/ 11 h 71"/>
                <a:gd name="T16" fmla="*/ 8 w 40"/>
                <a:gd name="T17" fmla="*/ 18 h 71"/>
                <a:gd name="T18" fmla="*/ 17 w 40"/>
                <a:gd name="T19" fmla="*/ 34 h 71"/>
                <a:gd name="T20" fmla="*/ 29 w 40"/>
                <a:gd name="T21" fmla="*/ 49 h 71"/>
                <a:gd name="T22" fmla="*/ 40 w 40"/>
                <a:gd name="T23" fmla="*/ 68 h 71"/>
                <a:gd name="T24" fmla="*/ 36 w 40"/>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71">
                  <a:moveTo>
                    <a:pt x="36" y="71"/>
                  </a:moveTo>
                  <a:lnTo>
                    <a:pt x="25" y="54"/>
                  </a:lnTo>
                  <a:lnTo>
                    <a:pt x="12" y="38"/>
                  </a:lnTo>
                  <a:lnTo>
                    <a:pt x="3" y="21"/>
                  </a:lnTo>
                  <a:lnTo>
                    <a:pt x="2" y="11"/>
                  </a:lnTo>
                  <a:lnTo>
                    <a:pt x="0" y="0"/>
                  </a:lnTo>
                  <a:lnTo>
                    <a:pt x="5" y="0"/>
                  </a:lnTo>
                  <a:lnTo>
                    <a:pt x="6" y="11"/>
                  </a:lnTo>
                  <a:lnTo>
                    <a:pt x="8" y="18"/>
                  </a:lnTo>
                  <a:lnTo>
                    <a:pt x="17" y="34"/>
                  </a:lnTo>
                  <a:lnTo>
                    <a:pt x="29" y="49"/>
                  </a:lnTo>
                  <a:lnTo>
                    <a:pt x="40" y="68"/>
                  </a:lnTo>
                  <a:lnTo>
                    <a:pt x="3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6" name="Freeform 532"/>
            <p:cNvSpPr>
              <a:spLocks/>
            </p:cNvSpPr>
            <p:nvPr/>
          </p:nvSpPr>
          <p:spPr bwMode="auto">
            <a:xfrm>
              <a:off x="2873" y="1971"/>
              <a:ext cx="3" cy="1"/>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lnTo>
                    <a:pt x="0"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7" name="Freeform 533"/>
            <p:cNvSpPr>
              <a:spLocks/>
            </p:cNvSpPr>
            <p:nvPr/>
          </p:nvSpPr>
          <p:spPr bwMode="auto">
            <a:xfrm>
              <a:off x="2855" y="1898"/>
              <a:ext cx="8" cy="40"/>
            </a:xfrm>
            <a:custGeom>
              <a:avLst/>
              <a:gdLst>
                <a:gd name="T0" fmla="*/ 0 w 15"/>
                <a:gd name="T1" fmla="*/ 75 h 78"/>
                <a:gd name="T2" fmla="*/ 5 w 15"/>
                <a:gd name="T3" fmla="*/ 37 h 78"/>
                <a:gd name="T4" fmla="*/ 11 w 15"/>
                <a:gd name="T5" fmla="*/ 0 h 78"/>
                <a:gd name="T6" fmla="*/ 15 w 15"/>
                <a:gd name="T7" fmla="*/ 3 h 78"/>
                <a:gd name="T8" fmla="*/ 9 w 15"/>
                <a:gd name="T9" fmla="*/ 40 h 78"/>
                <a:gd name="T10" fmla="*/ 5 w 15"/>
                <a:gd name="T11" fmla="*/ 78 h 78"/>
                <a:gd name="T12" fmla="*/ 0 w 15"/>
                <a:gd name="T13" fmla="*/ 75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0" y="75"/>
                  </a:moveTo>
                  <a:lnTo>
                    <a:pt x="5" y="37"/>
                  </a:lnTo>
                  <a:lnTo>
                    <a:pt x="11" y="0"/>
                  </a:lnTo>
                  <a:lnTo>
                    <a:pt x="15" y="3"/>
                  </a:lnTo>
                  <a:lnTo>
                    <a:pt x="9" y="40"/>
                  </a:lnTo>
                  <a:lnTo>
                    <a:pt x="5" y="78"/>
                  </a:lnTo>
                  <a:lnTo>
                    <a:pt x="0"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8" name="Freeform 534"/>
            <p:cNvSpPr>
              <a:spLocks/>
            </p:cNvSpPr>
            <p:nvPr/>
          </p:nvSpPr>
          <p:spPr bwMode="auto">
            <a:xfrm>
              <a:off x="2855" y="1936"/>
              <a:ext cx="3" cy="2"/>
            </a:xfrm>
            <a:custGeom>
              <a:avLst/>
              <a:gdLst>
                <a:gd name="T0" fmla="*/ 0 w 5"/>
                <a:gd name="T1" fmla="*/ 2 h 3"/>
                <a:gd name="T2" fmla="*/ 0 w 5"/>
                <a:gd name="T3" fmla="*/ 0 h 3"/>
                <a:gd name="T4" fmla="*/ 5 w 5"/>
                <a:gd name="T5" fmla="*/ 3 h 3"/>
                <a:gd name="T6" fmla="*/ 5 w 5"/>
                <a:gd name="T7" fmla="*/ 2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0"/>
                  </a:lnTo>
                  <a:lnTo>
                    <a:pt x="5" y="3"/>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19" name="Freeform 535"/>
            <p:cNvSpPr>
              <a:spLocks/>
            </p:cNvSpPr>
            <p:nvPr/>
          </p:nvSpPr>
          <p:spPr bwMode="auto">
            <a:xfrm>
              <a:off x="2845" y="1875"/>
              <a:ext cx="18" cy="24"/>
            </a:xfrm>
            <a:custGeom>
              <a:avLst/>
              <a:gdLst>
                <a:gd name="T0" fmla="*/ 33 w 37"/>
                <a:gd name="T1" fmla="*/ 48 h 48"/>
                <a:gd name="T2" fmla="*/ 30 w 37"/>
                <a:gd name="T3" fmla="*/ 34 h 48"/>
                <a:gd name="T4" fmla="*/ 22 w 37"/>
                <a:gd name="T5" fmla="*/ 27 h 48"/>
                <a:gd name="T6" fmla="*/ 11 w 37"/>
                <a:gd name="T7" fmla="*/ 17 h 48"/>
                <a:gd name="T8" fmla="*/ 0 w 37"/>
                <a:gd name="T9" fmla="*/ 5 h 48"/>
                <a:gd name="T10" fmla="*/ 5 w 37"/>
                <a:gd name="T11" fmla="*/ 0 h 48"/>
                <a:gd name="T12" fmla="*/ 14 w 37"/>
                <a:gd name="T13" fmla="*/ 13 h 48"/>
                <a:gd name="T14" fmla="*/ 25 w 37"/>
                <a:gd name="T15" fmla="*/ 22 h 48"/>
                <a:gd name="T16" fmla="*/ 34 w 37"/>
                <a:gd name="T17" fmla="*/ 31 h 48"/>
                <a:gd name="T18" fmla="*/ 37 w 37"/>
                <a:gd name="T19" fmla="*/ 48 h 48"/>
                <a:gd name="T20" fmla="*/ 33 w 37"/>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8">
                  <a:moveTo>
                    <a:pt x="33" y="48"/>
                  </a:moveTo>
                  <a:lnTo>
                    <a:pt x="30" y="34"/>
                  </a:lnTo>
                  <a:lnTo>
                    <a:pt x="22" y="27"/>
                  </a:lnTo>
                  <a:lnTo>
                    <a:pt x="11" y="17"/>
                  </a:lnTo>
                  <a:lnTo>
                    <a:pt x="0" y="5"/>
                  </a:lnTo>
                  <a:lnTo>
                    <a:pt x="5" y="0"/>
                  </a:lnTo>
                  <a:lnTo>
                    <a:pt x="14" y="13"/>
                  </a:lnTo>
                  <a:lnTo>
                    <a:pt x="25" y="22"/>
                  </a:lnTo>
                  <a:lnTo>
                    <a:pt x="34" y="31"/>
                  </a:lnTo>
                  <a:lnTo>
                    <a:pt x="37" y="48"/>
                  </a:lnTo>
                  <a:lnTo>
                    <a:pt x="33"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0" name="Freeform 536"/>
            <p:cNvSpPr>
              <a:spLocks/>
            </p:cNvSpPr>
            <p:nvPr/>
          </p:nvSpPr>
          <p:spPr bwMode="auto">
            <a:xfrm>
              <a:off x="2861" y="1898"/>
              <a:ext cx="2"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1" name="Freeform 537"/>
            <p:cNvSpPr>
              <a:spLocks/>
            </p:cNvSpPr>
            <p:nvPr/>
          </p:nvSpPr>
          <p:spPr bwMode="auto">
            <a:xfrm>
              <a:off x="2825" y="1836"/>
              <a:ext cx="22" cy="41"/>
            </a:xfrm>
            <a:custGeom>
              <a:avLst/>
              <a:gdLst>
                <a:gd name="T0" fmla="*/ 38 w 43"/>
                <a:gd name="T1" fmla="*/ 81 h 81"/>
                <a:gd name="T2" fmla="*/ 29 w 43"/>
                <a:gd name="T3" fmla="*/ 60 h 81"/>
                <a:gd name="T4" fmla="*/ 23 w 43"/>
                <a:gd name="T5" fmla="*/ 40 h 81"/>
                <a:gd name="T6" fmla="*/ 14 w 43"/>
                <a:gd name="T7" fmla="*/ 23 h 81"/>
                <a:gd name="T8" fmla="*/ 0 w 43"/>
                <a:gd name="T9" fmla="*/ 4 h 81"/>
                <a:gd name="T10" fmla="*/ 4 w 43"/>
                <a:gd name="T11" fmla="*/ 0 h 81"/>
                <a:gd name="T12" fmla="*/ 18 w 43"/>
                <a:gd name="T13" fmla="*/ 18 h 81"/>
                <a:gd name="T14" fmla="*/ 27 w 43"/>
                <a:gd name="T15" fmla="*/ 37 h 81"/>
                <a:gd name="T16" fmla="*/ 34 w 43"/>
                <a:gd name="T17" fmla="*/ 57 h 81"/>
                <a:gd name="T18" fmla="*/ 43 w 43"/>
                <a:gd name="T19" fmla="*/ 78 h 81"/>
                <a:gd name="T20" fmla="*/ 38 w 43"/>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1">
                  <a:moveTo>
                    <a:pt x="38" y="81"/>
                  </a:moveTo>
                  <a:lnTo>
                    <a:pt x="29" y="60"/>
                  </a:lnTo>
                  <a:lnTo>
                    <a:pt x="23" y="40"/>
                  </a:lnTo>
                  <a:lnTo>
                    <a:pt x="14" y="23"/>
                  </a:lnTo>
                  <a:lnTo>
                    <a:pt x="0" y="4"/>
                  </a:lnTo>
                  <a:lnTo>
                    <a:pt x="4" y="0"/>
                  </a:lnTo>
                  <a:lnTo>
                    <a:pt x="18" y="18"/>
                  </a:lnTo>
                  <a:lnTo>
                    <a:pt x="27" y="37"/>
                  </a:lnTo>
                  <a:lnTo>
                    <a:pt x="34" y="57"/>
                  </a:lnTo>
                  <a:lnTo>
                    <a:pt x="43" y="78"/>
                  </a:lnTo>
                  <a:lnTo>
                    <a:pt x="38"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2" name="Freeform 538"/>
            <p:cNvSpPr>
              <a:spLocks/>
            </p:cNvSpPr>
            <p:nvPr/>
          </p:nvSpPr>
          <p:spPr bwMode="auto">
            <a:xfrm>
              <a:off x="2814" y="1836"/>
              <a:ext cx="14" cy="51"/>
            </a:xfrm>
            <a:custGeom>
              <a:avLst/>
              <a:gdLst>
                <a:gd name="T0" fmla="*/ 28 w 28"/>
                <a:gd name="T1" fmla="*/ 4 h 101"/>
                <a:gd name="T2" fmla="*/ 24 w 28"/>
                <a:gd name="T3" fmla="*/ 13 h 101"/>
                <a:gd name="T4" fmla="*/ 17 w 28"/>
                <a:gd name="T5" fmla="*/ 27 h 101"/>
                <a:gd name="T6" fmla="*/ 11 w 28"/>
                <a:gd name="T7" fmla="*/ 61 h 101"/>
                <a:gd name="T8" fmla="*/ 7 w 28"/>
                <a:gd name="T9" fmla="*/ 101 h 101"/>
                <a:gd name="T10" fmla="*/ 0 w 28"/>
                <a:gd name="T11" fmla="*/ 101 h 101"/>
                <a:gd name="T12" fmla="*/ 5 w 28"/>
                <a:gd name="T13" fmla="*/ 61 h 101"/>
                <a:gd name="T14" fmla="*/ 11 w 28"/>
                <a:gd name="T15" fmla="*/ 26 h 101"/>
                <a:gd name="T16" fmla="*/ 17 w 28"/>
                <a:gd name="T17" fmla="*/ 12 h 101"/>
                <a:gd name="T18" fmla="*/ 24 w 28"/>
                <a:gd name="T19" fmla="*/ 0 h 101"/>
                <a:gd name="T20" fmla="*/ 28 w 28"/>
                <a:gd name="T2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01">
                  <a:moveTo>
                    <a:pt x="28" y="4"/>
                  </a:moveTo>
                  <a:lnTo>
                    <a:pt x="24" y="13"/>
                  </a:lnTo>
                  <a:lnTo>
                    <a:pt x="17" y="27"/>
                  </a:lnTo>
                  <a:lnTo>
                    <a:pt x="11" y="61"/>
                  </a:lnTo>
                  <a:lnTo>
                    <a:pt x="7" y="101"/>
                  </a:lnTo>
                  <a:lnTo>
                    <a:pt x="0" y="101"/>
                  </a:lnTo>
                  <a:lnTo>
                    <a:pt x="5" y="61"/>
                  </a:lnTo>
                  <a:lnTo>
                    <a:pt x="11" y="26"/>
                  </a:lnTo>
                  <a:lnTo>
                    <a:pt x="17" y="12"/>
                  </a:lnTo>
                  <a:lnTo>
                    <a:pt x="24" y="0"/>
                  </a:lnTo>
                  <a:lnTo>
                    <a:pt x="2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3" name="Freeform 539"/>
            <p:cNvSpPr>
              <a:spLocks/>
            </p:cNvSpPr>
            <p:nvPr/>
          </p:nvSpPr>
          <p:spPr bwMode="auto">
            <a:xfrm>
              <a:off x="2825" y="1834"/>
              <a:ext cx="3" cy="4"/>
            </a:xfrm>
            <a:custGeom>
              <a:avLst/>
              <a:gdLst>
                <a:gd name="T0" fmla="*/ 4 w 4"/>
                <a:gd name="T1" fmla="*/ 4 h 8"/>
                <a:gd name="T2" fmla="*/ 1 w 4"/>
                <a:gd name="T3" fmla="*/ 0 h 8"/>
                <a:gd name="T4" fmla="*/ 0 w 4"/>
                <a:gd name="T5" fmla="*/ 4 h 8"/>
                <a:gd name="T6" fmla="*/ 4 w 4"/>
                <a:gd name="T7" fmla="*/ 8 h 8"/>
                <a:gd name="T8" fmla="*/ 0 w 4"/>
                <a:gd name="T9" fmla="*/ 8 h 8"/>
                <a:gd name="T10" fmla="*/ 4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4" y="4"/>
                  </a:moveTo>
                  <a:lnTo>
                    <a:pt x="1" y="0"/>
                  </a:lnTo>
                  <a:lnTo>
                    <a:pt x="0" y="4"/>
                  </a:lnTo>
                  <a:lnTo>
                    <a:pt x="4" y="8"/>
                  </a:lnTo>
                  <a:lnTo>
                    <a:pt x="0" y="8"/>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4" name="Freeform 540"/>
            <p:cNvSpPr>
              <a:spLocks/>
            </p:cNvSpPr>
            <p:nvPr/>
          </p:nvSpPr>
          <p:spPr bwMode="auto">
            <a:xfrm>
              <a:off x="2810" y="1863"/>
              <a:ext cx="6" cy="24"/>
            </a:xfrm>
            <a:custGeom>
              <a:avLst/>
              <a:gdLst>
                <a:gd name="T0" fmla="*/ 7 w 12"/>
                <a:gd name="T1" fmla="*/ 49 h 49"/>
                <a:gd name="T2" fmla="*/ 4 w 12"/>
                <a:gd name="T3" fmla="*/ 38 h 49"/>
                <a:gd name="T4" fmla="*/ 1 w 12"/>
                <a:gd name="T5" fmla="*/ 24 h 49"/>
                <a:gd name="T6" fmla="*/ 0 w 12"/>
                <a:gd name="T7" fmla="*/ 0 h 49"/>
                <a:gd name="T8" fmla="*/ 4 w 12"/>
                <a:gd name="T9" fmla="*/ 0 h 49"/>
                <a:gd name="T10" fmla="*/ 6 w 12"/>
                <a:gd name="T11" fmla="*/ 24 h 49"/>
                <a:gd name="T12" fmla="*/ 9 w 12"/>
                <a:gd name="T13" fmla="*/ 38 h 49"/>
                <a:gd name="T14" fmla="*/ 12 w 12"/>
                <a:gd name="T15" fmla="*/ 46 h 49"/>
                <a:gd name="T16" fmla="*/ 7 w 1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9">
                  <a:moveTo>
                    <a:pt x="7" y="49"/>
                  </a:moveTo>
                  <a:lnTo>
                    <a:pt x="4" y="38"/>
                  </a:lnTo>
                  <a:lnTo>
                    <a:pt x="1" y="24"/>
                  </a:lnTo>
                  <a:lnTo>
                    <a:pt x="0" y="0"/>
                  </a:lnTo>
                  <a:lnTo>
                    <a:pt x="4" y="0"/>
                  </a:lnTo>
                  <a:lnTo>
                    <a:pt x="6" y="24"/>
                  </a:lnTo>
                  <a:lnTo>
                    <a:pt x="9" y="38"/>
                  </a:lnTo>
                  <a:lnTo>
                    <a:pt x="12" y="46"/>
                  </a:lnTo>
                  <a:lnTo>
                    <a:pt x="7"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5" name="Freeform 541"/>
            <p:cNvSpPr>
              <a:spLocks/>
            </p:cNvSpPr>
            <p:nvPr/>
          </p:nvSpPr>
          <p:spPr bwMode="auto">
            <a:xfrm>
              <a:off x="2814" y="1886"/>
              <a:ext cx="3" cy="1"/>
            </a:xfrm>
            <a:custGeom>
              <a:avLst/>
              <a:gdLst>
                <a:gd name="T0" fmla="*/ 7 w 7"/>
                <a:gd name="T1" fmla="*/ 1 h 3"/>
                <a:gd name="T2" fmla="*/ 0 w 7"/>
                <a:gd name="T3" fmla="*/ 3 h 3"/>
                <a:gd name="T4" fmla="*/ 5 w 7"/>
                <a:gd name="T5" fmla="*/ 0 h 3"/>
                <a:gd name="T6" fmla="*/ 0 w 7"/>
                <a:gd name="T7" fmla="*/ 1 h 3"/>
                <a:gd name="T8" fmla="*/ 7 w 7"/>
                <a:gd name="T9" fmla="*/ 1 h 3"/>
              </a:gdLst>
              <a:ahLst/>
              <a:cxnLst>
                <a:cxn ang="0">
                  <a:pos x="T0" y="T1"/>
                </a:cxn>
                <a:cxn ang="0">
                  <a:pos x="T2" y="T3"/>
                </a:cxn>
                <a:cxn ang="0">
                  <a:pos x="T4" y="T5"/>
                </a:cxn>
                <a:cxn ang="0">
                  <a:pos x="T6" y="T7"/>
                </a:cxn>
                <a:cxn ang="0">
                  <a:pos x="T8" y="T9"/>
                </a:cxn>
              </a:cxnLst>
              <a:rect l="0" t="0" r="r" b="b"/>
              <a:pathLst>
                <a:path w="7" h="3">
                  <a:moveTo>
                    <a:pt x="7" y="1"/>
                  </a:moveTo>
                  <a:lnTo>
                    <a:pt x="0" y="3"/>
                  </a:lnTo>
                  <a:lnTo>
                    <a:pt x="5" y="0"/>
                  </a:lnTo>
                  <a:lnTo>
                    <a:pt x="0"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6" name="Freeform 542"/>
            <p:cNvSpPr>
              <a:spLocks/>
            </p:cNvSpPr>
            <p:nvPr/>
          </p:nvSpPr>
          <p:spPr bwMode="auto">
            <a:xfrm>
              <a:off x="2810" y="1821"/>
              <a:ext cx="11" cy="43"/>
            </a:xfrm>
            <a:custGeom>
              <a:avLst/>
              <a:gdLst>
                <a:gd name="T0" fmla="*/ 0 w 21"/>
                <a:gd name="T1" fmla="*/ 82 h 85"/>
                <a:gd name="T2" fmla="*/ 4 w 21"/>
                <a:gd name="T3" fmla="*/ 57 h 85"/>
                <a:gd name="T4" fmla="*/ 12 w 21"/>
                <a:gd name="T5" fmla="*/ 36 h 85"/>
                <a:gd name="T6" fmla="*/ 17 w 21"/>
                <a:gd name="T7" fmla="*/ 19 h 85"/>
                <a:gd name="T8" fmla="*/ 14 w 21"/>
                <a:gd name="T9" fmla="*/ 13 h 85"/>
                <a:gd name="T10" fmla="*/ 7 w 21"/>
                <a:gd name="T11" fmla="*/ 5 h 85"/>
                <a:gd name="T12" fmla="*/ 12 w 21"/>
                <a:gd name="T13" fmla="*/ 0 h 85"/>
                <a:gd name="T14" fmla="*/ 18 w 21"/>
                <a:gd name="T15" fmla="*/ 8 h 85"/>
                <a:gd name="T16" fmla="*/ 21 w 21"/>
                <a:gd name="T17" fmla="*/ 19 h 85"/>
                <a:gd name="T18" fmla="*/ 17 w 21"/>
                <a:gd name="T19" fmla="*/ 39 h 85"/>
                <a:gd name="T20" fmla="*/ 9 w 21"/>
                <a:gd name="T21" fmla="*/ 60 h 85"/>
                <a:gd name="T22" fmla="*/ 4 w 21"/>
                <a:gd name="T23" fmla="*/ 85 h 85"/>
                <a:gd name="T24" fmla="*/ 0 w 21"/>
                <a:gd name="T2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85">
                  <a:moveTo>
                    <a:pt x="0" y="82"/>
                  </a:moveTo>
                  <a:lnTo>
                    <a:pt x="4" y="57"/>
                  </a:lnTo>
                  <a:lnTo>
                    <a:pt x="12" y="36"/>
                  </a:lnTo>
                  <a:lnTo>
                    <a:pt x="17" y="19"/>
                  </a:lnTo>
                  <a:lnTo>
                    <a:pt x="14" y="13"/>
                  </a:lnTo>
                  <a:lnTo>
                    <a:pt x="7" y="5"/>
                  </a:lnTo>
                  <a:lnTo>
                    <a:pt x="12" y="0"/>
                  </a:lnTo>
                  <a:lnTo>
                    <a:pt x="18" y="8"/>
                  </a:lnTo>
                  <a:lnTo>
                    <a:pt x="21" y="19"/>
                  </a:lnTo>
                  <a:lnTo>
                    <a:pt x="17" y="39"/>
                  </a:lnTo>
                  <a:lnTo>
                    <a:pt x="9" y="60"/>
                  </a:lnTo>
                  <a:lnTo>
                    <a:pt x="4" y="85"/>
                  </a:lnTo>
                  <a:lnTo>
                    <a:pt x="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7" name="Freeform 543"/>
            <p:cNvSpPr>
              <a:spLocks/>
            </p:cNvSpPr>
            <p:nvPr/>
          </p:nvSpPr>
          <p:spPr bwMode="auto">
            <a:xfrm>
              <a:off x="2810" y="1862"/>
              <a:ext cx="2" cy="2"/>
            </a:xfrm>
            <a:custGeom>
              <a:avLst/>
              <a:gdLst>
                <a:gd name="T0" fmla="*/ 0 w 4"/>
                <a:gd name="T1" fmla="*/ 2 h 3"/>
                <a:gd name="T2" fmla="*/ 0 w 4"/>
                <a:gd name="T3" fmla="*/ 0 h 3"/>
                <a:gd name="T4" fmla="*/ 4 w 4"/>
                <a:gd name="T5" fmla="*/ 3 h 3"/>
                <a:gd name="T6" fmla="*/ 4 w 4"/>
                <a:gd name="T7" fmla="*/ 2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0" y="0"/>
                  </a:lnTo>
                  <a:lnTo>
                    <a:pt x="4" y="3"/>
                  </a:lnTo>
                  <a:lnTo>
                    <a:pt x="4"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8" name="Freeform 544"/>
            <p:cNvSpPr>
              <a:spLocks/>
            </p:cNvSpPr>
            <p:nvPr/>
          </p:nvSpPr>
          <p:spPr bwMode="auto">
            <a:xfrm>
              <a:off x="2797" y="1805"/>
              <a:ext cx="19" cy="18"/>
            </a:xfrm>
            <a:custGeom>
              <a:avLst/>
              <a:gdLst>
                <a:gd name="T0" fmla="*/ 36 w 39"/>
                <a:gd name="T1" fmla="*/ 37 h 37"/>
                <a:gd name="T2" fmla="*/ 20 w 39"/>
                <a:gd name="T3" fmla="*/ 23 h 37"/>
                <a:gd name="T4" fmla="*/ 0 w 39"/>
                <a:gd name="T5" fmla="*/ 4 h 37"/>
                <a:gd name="T6" fmla="*/ 3 w 39"/>
                <a:gd name="T7" fmla="*/ 0 h 37"/>
                <a:gd name="T8" fmla="*/ 24 w 39"/>
                <a:gd name="T9" fmla="*/ 18 h 37"/>
                <a:gd name="T10" fmla="*/ 39 w 39"/>
                <a:gd name="T11" fmla="*/ 32 h 37"/>
                <a:gd name="T12" fmla="*/ 36 w 39"/>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39" h="37">
                  <a:moveTo>
                    <a:pt x="36" y="37"/>
                  </a:moveTo>
                  <a:lnTo>
                    <a:pt x="20" y="23"/>
                  </a:lnTo>
                  <a:lnTo>
                    <a:pt x="0" y="4"/>
                  </a:lnTo>
                  <a:lnTo>
                    <a:pt x="3" y="0"/>
                  </a:lnTo>
                  <a:lnTo>
                    <a:pt x="24" y="18"/>
                  </a:lnTo>
                  <a:lnTo>
                    <a:pt x="39" y="32"/>
                  </a:lnTo>
                  <a:lnTo>
                    <a:pt x="3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29" name="Freeform 545"/>
            <p:cNvSpPr>
              <a:spLocks/>
            </p:cNvSpPr>
            <p:nvPr/>
          </p:nvSpPr>
          <p:spPr bwMode="auto">
            <a:xfrm>
              <a:off x="2709" y="1755"/>
              <a:ext cx="89" cy="52"/>
            </a:xfrm>
            <a:custGeom>
              <a:avLst/>
              <a:gdLst>
                <a:gd name="T0" fmla="*/ 174 w 178"/>
                <a:gd name="T1" fmla="*/ 104 h 104"/>
                <a:gd name="T2" fmla="*/ 130 w 178"/>
                <a:gd name="T3" fmla="*/ 71 h 104"/>
                <a:gd name="T4" fmla="*/ 92 w 178"/>
                <a:gd name="T5" fmla="*/ 47 h 104"/>
                <a:gd name="T6" fmla="*/ 0 w 178"/>
                <a:gd name="T7" fmla="*/ 4 h 104"/>
                <a:gd name="T8" fmla="*/ 4 w 178"/>
                <a:gd name="T9" fmla="*/ 0 h 104"/>
                <a:gd name="T10" fmla="*/ 95 w 178"/>
                <a:gd name="T11" fmla="*/ 43 h 104"/>
                <a:gd name="T12" fmla="*/ 135 w 178"/>
                <a:gd name="T13" fmla="*/ 66 h 104"/>
                <a:gd name="T14" fmla="*/ 178 w 178"/>
                <a:gd name="T15" fmla="*/ 100 h 104"/>
                <a:gd name="T16" fmla="*/ 174 w 178"/>
                <a:gd name="T1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04">
                  <a:moveTo>
                    <a:pt x="174" y="104"/>
                  </a:moveTo>
                  <a:lnTo>
                    <a:pt x="130" y="71"/>
                  </a:lnTo>
                  <a:lnTo>
                    <a:pt x="92" y="47"/>
                  </a:lnTo>
                  <a:lnTo>
                    <a:pt x="0" y="4"/>
                  </a:lnTo>
                  <a:lnTo>
                    <a:pt x="4" y="0"/>
                  </a:lnTo>
                  <a:lnTo>
                    <a:pt x="95" y="43"/>
                  </a:lnTo>
                  <a:lnTo>
                    <a:pt x="135" y="66"/>
                  </a:lnTo>
                  <a:lnTo>
                    <a:pt x="178" y="100"/>
                  </a:lnTo>
                  <a:lnTo>
                    <a:pt x="174"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0" name="Freeform 546"/>
            <p:cNvSpPr>
              <a:spLocks/>
            </p:cNvSpPr>
            <p:nvPr/>
          </p:nvSpPr>
          <p:spPr bwMode="auto">
            <a:xfrm>
              <a:off x="2704" y="1755"/>
              <a:ext cx="7" cy="4"/>
            </a:xfrm>
            <a:custGeom>
              <a:avLst/>
              <a:gdLst>
                <a:gd name="T0" fmla="*/ 14 w 14"/>
                <a:gd name="T1" fmla="*/ 4 h 7"/>
                <a:gd name="T2" fmla="*/ 3 w 14"/>
                <a:gd name="T3" fmla="*/ 7 h 7"/>
                <a:gd name="T4" fmla="*/ 0 w 14"/>
                <a:gd name="T5" fmla="*/ 3 h 7"/>
                <a:gd name="T6" fmla="*/ 10 w 14"/>
                <a:gd name="T7" fmla="*/ 0 h 7"/>
                <a:gd name="T8" fmla="*/ 14 w 14"/>
                <a:gd name="T9" fmla="*/ 4 h 7"/>
              </a:gdLst>
              <a:ahLst/>
              <a:cxnLst>
                <a:cxn ang="0">
                  <a:pos x="T0" y="T1"/>
                </a:cxn>
                <a:cxn ang="0">
                  <a:pos x="T2" y="T3"/>
                </a:cxn>
                <a:cxn ang="0">
                  <a:pos x="T4" y="T5"/>
                </a:cxn>
                <a:cxn ang="0">
                  <a:pos x="T6" y="T7"/>
                </a:cxn>
                <a:cxn ang="0">
                  <a:pos x="T8" y="T9"/>
                </a:cxn>
              </a:cxnLst>
              <a:rect l="0" t="0" r="r" b="b"/>
              <a:pathLst>
                <a:path w="14" h="7">
                  <a:moveTo>
                    <a:pt x="14" y="4"/>
                  </a:moveTo>
                  <a:lnTo>
                    <a:pt x="3" y="7"/>
                  </a:lnTo>
                  <a:lnTo>
                    <a:pt x="0" y="3"/>
                  </a:lnTo>
                  <a:lnTo>
                    <a:pt x="10" y="0"/>
                  </a:lnTo>
                  <a:lnTo>
                    <a:pt x="1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1" name="Freeform 547"/>
            <p:cNvSpPr>
              <a:spLocks/>
            </p:cNvSpPr>
            <p:nvPr/>
          </p:nvSpPr>
          <p:spPr bwMode="auto">
            <a:xfrm>
              <a:off x="2709" y="1755"/>
              <a:ext cx="2" cy="2"/>
            </a:xfrm>
            <a:custGeom>
              <a:avLst/>
              <a:gdLst>
                <a:gd name="T0" fmla="*/ 4 w 4"/>
                <a:gd name="T1" fmla="*/ 0 h 4"/>
                <a:gd name="T2" fmla="*/ 2 w 4"/>
                <a:gd name="T3" fmla="*/ 0 h 4"/>
                <a:gd name="T4" fmla="*/ 0 w 4"/>
                <a:gd name="T5" fmla="*/ 0 h 4"/>
                <a:gd name="T6" fmla="*/ 4 w 4"/>
                <a:gd name="T7" fmla="*/ 4 h 4"/>
                <a:gd name="T8" fmla="*/ 0 w 4"/>
                <a:gd name="T9" fmla="*/ 4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2" y="0"/>
                  </a:lnTo>
                  <a:lnTo>
                    <a:pt x="0" y="0"/>
                  </a:lnTo>
                  <a:lnTo>
                    <a:pt x="4" y="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2" name="Freeform 548"/>
            <p:cNvSpPr>
              <a:spLocks/>
            </p:cNvSpPr>
            <p:nvPr/>
          </p:nvSpPr>
          <p:spPr bwMode="auto">
            <a:xfrm>
              <a:off x="2703" y="1757"/>
              <a:ext cx="29" cy="83"/>
            </a:xfrm>
            <a:custGeom>
              <a:avLst/>
              <a:gdLst>
                <a:gd name="T0" fmla="*/ 6 w 59"/>
                <a:gd name="T1" fmla="*/ 0 h 167"/>
                <a:gd name="T2" fmla="*/ 22 w 59"/>
                <a:gd name="T3" fmla="*/ 43 h 167"/>
                <a:gd name="T4" fmla="*/ 33 w 59"/>
                <a:gd name="T5" fmla="*/ 82 h 167"/>
                <a:gd name="T6" fmla="*/ 43 w 59"/>
                <a:gd name="T7" fmla="*/ 121 h 167"/>
                <a:gd name="T8" fmla="*/ 59 w 59"/>
                <a:gd name="T9" fmla="*/ 165 h 167"/>
                <a:gd name="T10" fmla="*/ 53 w 59"/>
                <a:gd name="T11" fmla="*/ 167 h 167"/>
                <a:gd name="T12" fmla="*/ 37 w 59"/>
                <a:gd name="T13" fmla="*/ 122 h 167"/>
                <a:gd name="T14" fmla="*/ 26 w 59"/>
                <a:gd name="T15" fmla="*/ 83 h 167"/>
                <a:gd name="T16" fmla="*/ 16 w 59"/>
                <a:gd name="T17" fmla="*/ 45 h 167"/>
                <a:gd name="T18" fmla="*/ 0 w 59"/>
                <a:gd name="T19" fmla="*/ 2 h 167"/>
                <a:gd name="T20" fmla="*/ 6 w 59"/>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67">
                  <a:moveTo>
                    <a:pt x="6" y="0"/>
                  </a:moveTo>
                  <a:lnTo>
                    <a:pt x="22" y="43"/>
                  </a:lnTo>
                  <a:lnTo>
                    <a:pt x="33" y="82"/>
                  </a:lnTo>
                  <a:lnTo>
                    <a:pt x="43" y="121"/>
                  </a:lnTo>
                  <a:lnTo>
                    <a:pt x="59" y="165"/>
                  </a:lnTo>
                  <a:lnTo>
                    <a:pt x="53" y="167"/>
                  </a:lnTo>
                  <a:lnTo>
                    <a:pt x="37" y="122"/>
                  </a:lnTo>
                  <a:lnTo>
                    <a:pt x="26" y="83"/>
                  </a:lnTo>
                  <a:lnTo>
                    <a:pt x="16" y="45"/>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3" name="Freeform 549"/>
            <p:cNvSpPr>
              <a:spLocks/>
            </p:cNvSpPr>
            <p:nvPr/>
          </p:nvSpPr>
          <p:spPr bwMode="auto">
            <a:xfrm>
              <a:off x="2702" y="1756"/>
              <a:ext cx="4" cy="3"/>
            </a:xfrm>
            <a:custGeom>
              <a:avLst/>
              <a:gdLst>
                <a:gd name="T0" fmla="*/ 3 w 7"/>
                <a:gd name="T1" fmla="*/ 0 h 4"/>
                <a:gd name="T2" fmla="*/ 0 w 7"/>
                <a:gd name="T3" fmla="*/ 0 h 4"/>
                <a:gd name="T4" fmla="*/ 1 w 7"/>
                <a:gd name="T5" fmla="*/ 3 h 4"/>
                <a:gd name="T6" fmla="*/ 7 w 7"/>
                <a:gd name="T7" fmla="*/ 1 h 4"/>
                <a:gd name="T8" fmla="*/ 6 w 7"/>
                <a:gd name="T9" fmla="*/ 4 h 4"/>
                <a:gd name="T10" fmla="*/ 3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3" y="0"/>
                  </a:moveTo>
                  <a:lnTo>
                    <a:pt x="0" y="0"/>
                  </a:lnTo>
                  <a:lnTo>
                    <a:pt x="1" y="3"/>
                  </a:lnTo>
                  <a:lnTo>
                    <a:pt x="7" y="1"/>
                  </a:lnTo>
                  <a:lnTo>
                    <a:pt x="6"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4" name="Freeform 550"/>
            <p:cNvSpPr>
              <a:spLocks/>
            </p:cNvSpPr>
            <p:nvPr/>
          </p:nvSpPr>
          <p:spPr bwMode="auto">
            <a:xfrm>
              <a:off x="2729" y="1840"/>
              <a:ext cx="34" cy="107"/>
            </a:xfrm>
            <a:custGeom>
              <a:avLst/>
              <a:gdLst>
                <a:gd name="T0" fmla="*/ 6 w 66"/>
                <a:gd name="T1" fmla="*/ 0 h 215"/>
                <a:gd name="T2" fmla="*/ 29 w 66"/>
                <a:gd name="T3" fmla="*/ 54 h 215"/>
                <a:gd name="T4" fmla="*/ 48 w 66"/>
                <a:gd name="T5" fmla="*/ 105 h 215"/>
                <a:gd name="T6" fmla="*/ 62 w 66"/>
                <a:gd name="T7" fmla="*/ 156 h 215"/>
                <a:gd name="T8" fmla="*/ 66 w 66"/>
                <a:gd name="T9" fmla="*/ 186 h 215"/>
                <a:gd name="T10" fmla="*/ 66 w 66"/>
                <a:gd name="T11" fmla="*/ 215 h 215"/>
                <a:gd name="T12" fmla="*/ 60 w 66"/>
                <a:gd name="T13" fmla="*/ 215 h 215"/>
                <a:gd name="T14" fmla="*/ 60 w 66"/>
                <a:gd name="T15" fmla="*/ 186 h 215"/>
                <a:gd name="T16" fmla="*/ 55 w 66"/>
                <a:gd name="T17" fmla="*/ 158 h 215"/>
                <a:gd name="T18" fmla="*/ 41 w 66"/>
                <a:gd name="T19" fmla="*/ 107 h 215"/>
                <a:gd name="T20" fmla="*/ 23 w 66"/>
                <a:gd name="T21" fmla="*/ 56 h 215"/>
                <a:gd name="T22" fmla="*/ 0 w 66"/>
                <a:gd name="T23" fmla="*/ 2 h 215"/>
                <a:gd name="T24" fmla="*/ 6 w 66"/>
                <a:gd name="T25"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15">
                  <a:moveTo>
                    <a:pt x="6" y="0"/>
                  </a:moveTo>
                  <a:lnTo>
                    <a:pt x="29" y="54"/>
                  </a:lnTo>
                  <a:lnTo>
                    <a:pt x="48" y="105"/>
                  </a:lnTo>
                  <a:lnTo>
                    <a:pt x="62" y="156"/>
                  </a:lnTo>
                  <a:lnTo>
                    <a:pt x="66" y="186"/>
                  </a:lnTo>
                  <a:lnTo>
                    <a:pt x="66" y="215"/>
                  </a:lnTo>
                  <a:lnTo>
                    <a:pt x="60" y="215"/>
                  </a:lnTo>
                  <a:lnTo>
                    <a:pt x="60" y="186"/>
                  </a:lnTo>
                  <a:lnTo>
                    <a:pt x="55" y="158"/>
                  </a:lnTo>
                  <a:lnTo>
                    <a:pt x="41" y="107"/>
                  </a:lnTo>
                  <a:lnTo>
                    <a:pt x="23" y="56"/>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5" name="Freeform 551"/>
            <p:cNvSpPr>
              <a:spLocks/>
            </p:cNvSpPr>
            <p:nvPr/>
          </p:nvSpPr>
          <p:spPr bwMode="auto">
            <a:xfrm>
              <a:off x="2729" y="1840"/>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6" name="Freeform 552"/>
            <p:cNvSpPr>
              <a:spLocks/>
            </p:cNvSpPr>
            <p:nvPr/>
          </p:nvSpPr>
          <p:spPr bwMode="auto">
            <a:xfrm>
              <a:off x="2760" y="1947"/>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7" name="Freeform 553"/>
            <p:cNvSpPr>
              <a:spLocks/>
            </p:cNvSpPr>
            <p:nvPr/>
          </p:nvSpPr>
          <p:spPr bwMode="auto">
            <a:xfrm>
              <a:off x="2749" y="1990"/>
              <a:ext cx="14" cy="78"/>
            </a:xfrm>
            <a:custGeom>
              <a:avLst/>
              <a:gdLst>
                <a:gd name="T0" fmla="*/ 28 w 28"/>
                <a:gd name="T1" fmla="*/ 0 h 156"/>
                <a:gd name="T2" fmla="*/ 25 w 28"/>
                <a:gd name="T3" fmla="*/ 42 h 156"/>
                <a:gd name="T4" fmla="*/ 17 w 28"/>
                <a:gd name="T5" fmla="*/ 77 h 156"/>
                <a:gd name="T6" fmla="*/ 11 w 28"/>
                <a:gd name="T7" fmla="*/ 114 h 156"/>
                <a:gd name="T8" fmla="*/ 7 w 28"/>
                <a:gd name="T9" fmla="*/ 156 h 156"/>
                <a:gd name="T10" fmla="*/ 0 w 28"/>
                <a:gd name="T11" fmla="*/ 156 h 156"/>
                <a:gd name="T12" fmla="*/ 5 w 28"/>
                <a:gd name="T13" fmla="*/ 114 h 156"/>
                <a:gd name="T14" fmla="*/ 11 w 28"/>
                <a:gd name="T15" fmla="*/ 77 h 156"/>
                <a:gd name="T16" fmla="*/ 19 w 28"/>
                <a:gd name="T17" fmla="*/ 42 h 156"/>
                <a:gd name="T18" fmla="*/ 22 w 28"/>
                <a:gd name="T19" fmla="*/ 0 h 156"/>
                <a:gd name="T20" fmla="*/ 28 w 28"/>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56">
                  <a:moveTo>
                    <a:pt x="28" y="0"/>
                  </a:moveTo>
                  <a:lnTo>
                    <a:pt x="25" y="42"/>
                  </a:lnTo>
                  <a:lnTo>
                    <a:pt x="17" y="77"/>
                  </a:lnTo>
                  <a:lnTo>
                    <a:pt x="11" y="114"/>
                  </a:lnTo>
                  <a:lnTo>
                    <a:pt x="7" y="156"/>
                  </a:lnTo>
                  <a:lnTo>
                    <a:pt x="0" y="156"/>
                  </a:lnTo>
                  <a:lnTo>
                    <a:pt x="5" y="114"/>
                  </a:lnTo>
                  <a:lnTo>
                    <a:pt x="11" y="77"/>
                  </a:lnTo>
                  <a:lnTo>
                    <a:pt x="19" y="42"/>
                  </a:lnTo>
                  <a:lnTo>
                    <a:pt x="22"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8" name="Freeform 554"/>
            <p:cNvSpPr>
              <a:spLocks/>
            </p:cNvSpPr>
            <p:nvPr/>
          </p:nvSpPr>
          <p:spPr bwMode="auto">
            <a:xfrm>
              <a:off x="2760" y="1990"/>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39" name="Freeform 555"/>
            <p:cNvSpPr>
              <a:spLocks/>
            </p:cNvSpPr>
            <p:nvPr/>
          </p:nvSpPr>
          <p:spPr bwMode="auto">
            <a:xfrm>
              <a:off x="2749" y="2068"/>
              <a:ext cx="20" cy="19"/>
            </a:xfrm>
            <a:custGeom>
              <a:avLst/>
              <a:gdLst>
                <a:gd name="T0" fmla="*/ 7 w 41"/>
                <a:gd name="T1" fmla="*/ 0 h 37"/>
                <a:gd name="T2" fmla="*/ 8 w 41"/>
                <a:gd name="T3" fmla="*/ 6 h 37"/>
                <a:gd name="T4" fmla="*/ 10 w 41"/>
                <a:gd name="T5" fmla="*/ 9 h 37"/>
                <a:gd name="T6" fmla="*/ 19 w 41"/>
                <a:gd name="T7" fmla="*/ 17 h 37"/>
                <a:gd name="T8" fmla="*/ 30 w 41"/>
                <a:gd name="T9" fmla="*/ 23 h 37"/>
                <a:gd name="T10" fmla="*/ 41 w 41"/>
                <a:gd name="T11" fmla="*/ 33 h 37"/>
                <a:gd name="T12" fmla="*/ 36 w 41"/>
                <a:gd name="T13" fmla="*/ 37 h 37"/>
                <a:gd name="T14" fmla="*/ 25 w 41"/>
                <a:gd name="T15" fmla="*/ 28 h 37"/>
                <a:gd name="T16" fmla="*/ 14 w 41"/>
                <a:gd name="T17" fmla="*/ 22 h 37"/>
                <a:gd name="T18" fmla="*/ 5 w 41"/>
                <a:gd name="T19" fmla="*/ 14 h 37"/>
                <a:gd name="T20" fmla="*/ 2 w 41"/>
                <a:gd name="T21" fmla="*/ 8 h 37"/>
                <a:gd name="T22" fmla="*/ 0 w 41"/>
                <a:gd name="T23" fmla="*/ 2 h 37"/>
                <a:gd name="T24" fmla="*/ 7 w 41"/>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7">
                  <a:moveTo>
                    <a:pt x="7" y="0"/>
                  </a:moveTo>
                  <a:lnTo>
                    <a:pt x="8" y="6"/>
                  </a:lnTo>
                  <a:lnTo>
                    <a:pt x="10" y="9"/>
                  </a:lnTo>
                  <a:lnTo>
                    <a:pt x="19" y="17"/>
                  </a:lnTo>
                  <a:lnTo>
                    <a:pt x="30" y="23"/>
                  </a:lnTo>
                  <a:lnTo>
                    <a:pt x="41" y="33"/>
                  </a:lnTo>
                  <a:lnTo>
                    <a:pt x="36" y="37"/>
                  </a:lnTo>
                  <a:lnTo>
                    <a:pt x="25" y="28"/>
                  </a:lnTo>
                  <a:lnTo>
                    <a:pt x="14" y="22"/>
                  </a:lnTo>
                  <a:lnTo>
                    <a:pt x="5" y="14"/>
                  </a:lnTo>
                  <a:lnTo>
                    <a:pt x="2" y="8"/>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0" name="Freeform 556"/>
            <p:cNvSpPr>
              <a:spLocks/>
            </p:cNvSpPr>
            <p:nvPr/>
          </p:nvSpPr>
          <p:spPr bwMode="auto">
            <a:xfrm>
              <a:off x="2749" y="2068"/>
              <a:ext cx="3" cy="1"/>
            </a:xfrm>
            <a:custGeom>
              <a:avLst/>
              <a:gdLst>
                <a:gd name="T0" fmla="*/ 0 w 7"/>
                <a:gd name="T1" fmla="*/ 0 h 2"/>
                <a:gd name="T2" fmla="*/ 0 w 7"/>
                <a:gd name="T3" fmla="*/ 2 h 2"/>
                <a:gd name="T4" fmla="*/ 7 w 7"/>
                <a:gd name="T5" fmla="*/ 0 h 2"/>
                <a:gd name="T6" fmla="*/ 0 w 7"/>
                <a:gd name="T7" fmla="*/ 0 h 2"/>
              </a:gdLst>
              <a:ahLst/>
              <a:cxnLst>
                <a:cxn ang="0">
                  <a:pos x="T0" y="T1"/>
                </a:cxn>
                <a:cxn ang="0">
                  <a:pos x="T2" y="T3"/>
                </a:cxn>
                <a:cxn ang="0">
                  <a:pos x="T4" y="T5"/>
                </a:cxn>
                <a:cxn ang="0">
                  <a:pos x="T6" y="T7"/>
                </a:cxn>
              </a:cxnLst>
              <a:rect l="0" t="0" r="r" b="b"/>
              <a:pathLst>
                <a:path w="7" h="2">
                  <a:moveTo>
                    <a:pt x="0" y="0"/>
                  </a:moveTo>
                  <a:lnTo>
                    <a:pt x="0" y="2"/>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1" name="Freeform 557"/>
            <p:cNvSpPr>
              <a:spLocks/>
            </p:cNvSpPr>
            <p:nvPr/>
          </p:nvSpPr>
          <p:spPr bwMode="auto">
            <a:xfrm>
              <a:off x="2766" y="2084"/>
              <a:ext cx="45" cy="47"/>
            </a:xfrm>
            <a:custGeom>
              <a:avLst/>
              <a:gdLst>
                <a:gd name="T0" fmla="*/ 5 w 88"/>
                <a:gd name="T1" fmla="*/ 0 h 92"/>
                <a:gd name="T2" fmla="*/ 43 w 88"/>
                <a:gd name="T3" fmla="*/ 46 h 92"/>
                <a:gd name="T4" fmla="*/ 63 w 88"/>
                <a:gd name="T5" fmla="*/ 67 h 92"/>
                <a:gd name="T6" fmla="*/ 88 w 88"/>
                <a:gd name="T7" fmla="*/ 88 h 92"/>
                <a:gd name="T8" fmla="*/ 84 w 88"/>
                <a:gd name="T9" fmla="*/ 92 h 92"/>
                <a:gd name="T10" fmla="*/ 59 w 88"/>
                <a:gd name="T11" fmla="*/ 72 h 92"/>
                <a:gd name="T12" fmla="*/ 39 w 88"/>
                <a:gd name="T13" fmla="*/ 51 h 92"/>
                <a:gd name="T14" fmla="*/ 0 w 88"/>
                <a:gd name="T15" fmla="*/ 4 h 92"/>
                <a:gd name="T16" fmla="*/ 5 w 88"/>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2">
                  <a:moveTo>
                    <a:pt x="5" y="0"/>
                  </a:moveTo>
                  <a:lnTo>
                    <a:pt x="43" y="46"/>
                  </a:lnTo>
                  <a:lnTo>
                    <a:pt x="63" y="67"/>
                  </a:lnTo>
                  <a:lnTo>
                    <a:pt x="88" y="88"/>
                  </a:lnTo>
                  <a:lnTo>
                    <a:pt x="84" y="92"/>
                  </a:lnTo>
                  <a:lnTo>
                    <a:pt x="59" y="72"/>
                  </a:lnTo>
                  <a:lnTo>
                    <a:pt x="39" y="51"/>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2" name="Freeform 558"/>
            <p:cNvSpPr>
              <a:spLocks/>
            </p:cNvSpPr>
            <p:nvPr/>
          </p:nvSpPr>
          <p:spPr bwMode="auto">
            <a:xfrm>
              <a:off x="2766" y="2084"/>
              <a:ext cx="3"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3" name="Freeform 559"/>
            <p:cNvSpPr>
              <a:spLocks/>
            </p:cNvSpPr>
            <p:nvPr/>
          </p:nvSpPr>
          <p:spPr bwMode="auto">
            <a:xfrm>
              <a:off x="2808" y="2128"/>
              <a:ext cx="33" cy="77"/>
            </a:xfrm>
            <a:custGeom>
              <a:avLst/>
              <a:gdLst>
                <a:gd name="T0" fmla="*/ 4 w 65"/>
                <a:gd name="T1" fmla="*/ 0 h 152"/>
                <a:gd name="T2" fmla="*/ 20 w 65"/>
                <a:gd name="T3" fmla="*/ 15 h 152"/>
                <a:gd name="T4" fmla="*/ 35 w 65"/>
                <a:gd name="T5" fmla="*/ 37 h 152"/>
                <a:gd name="T6" fmla="*/ 55 w 65"/>
                <a:gd name="T7" fmla="*/ 80 h 152"/>
                <a:gd name="T8" fmla="*/ 65 w 65"/>
                <a:gd name="T9" fmla="*/ 121 h 152"/>
                <a:gd name="T10" fmla="*/ 65 w 65"/>
                <a:gd name="T11" fmla="*/ 138 h 152"/>
                <a:gd name="T12" fmla="*/ 63 w 65"/>
                <a:gd name="T13" fmla="*/ 152 h 152"/>
                <a:gd name="T14" fmla="*/ 57 w 65"/>
                <a:gd name="T15" fmla="*/ 152 h 152"/>
                <a:gd name="T16" fmla="*/ 58 w 65"/>
                <a:gd name="T17" fmla="*/ 138 h 152"/>
                <a:gd name="T18" fmla="*/ 58 w 65"/>
                <a:gd name="T19" fmla="*/ 123 h 152"/>
                <a:gd name="T20" fmla="*/ 49 w 65"/>
                <a:gd name="T21" fmla="*/ 81 h 152"/>
                <a:gd name="T22" fmla="*/ 29 w 65"/>
                <a:gd name="T23" fmla="*/ 38 h 152"/>
                <a:gd name="T24" fmla="*/ 15 w 65"/>
                <a:gd name="T25" fmla="*/ 20 h 152"/>
                <a:gd name="T26" fmla="*/ 0 w 65"/>
                <a:gd name="T27" fmla="*/ 4 h 152"/>
                <a:gd name="T28" fmla="*/ 4 w 65"/>
                <a:gd name="T2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2">
                  <a:moveTo>
                    <a:pt x="4" y="0"/>
                  </a:moveTo>
                  <a:lnTo>
                    <a:pt x="20" y="15"/>
                  </a:lnTo>
                  <a:lnTo>
                    <a:pt x="35" y="37"/>
                  </a:lnTo>
                  <a:lnTo>
                    <a:pt x="55" y="80"/>
                  </a:lnTo>
                  <a:lnTo>
                    <a:pt x="65" y="121"/>
                  </a:lnTo>
                  <a:lnTo>
                    <a:pt x="65" y="138"/>
                  </a:lnTo>
                  <a:lnTo>
                    <a:pt x="63" y="152"/>
                  </a:lnTo>
                  <a:lnTo>
                    <a:pt x="57" y="152"/>
                  </a:lnTo>
                  <a:lnTo>
                    <a:pt x="58" y="138"/>
                  </a:lnTo>
                  <a:lnTo>
                    <a:pt x="58" y="123"/>
                  </a:lnTo>
                  <a:lnTo>
                    <a:pt x="49" y="81"/>
                  </a:lnTo>
                  <a:lnTo>
                    <a:pt x="29" y="38"/>
                  </a:lnTo>
                  <a:lnTo>
                    <a:pt x="15" y="20"/>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4" name="Freeform 560"/>
            <p:cNvSpPr>
              <a:spLocks/>
            </p:cNvSpPr>
            <p:nvPr/>
          </p:nvSpPr>
          <p:spPr bwMode="auto">
            <a:xfrm>
              <a:off x="2808" y="2128"/>
              <a:ext cx="3"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5" name="Freeform 561"/>
            <p:cNvSpPr>
              <a:spLocks/>
            </p:cNvSpPr>
            <p:nvPr/>
          </p:nvSpPr>
          <p:spPr bwMode="auto">
            <a:xfrm>
              <a:off x="2819" y="2156"/>
              <a:ext cx="20" cy="49"/>
            </a:xfrm>
            <a:custGeom>
              <a:avLst/>
              <a:gdLst>
                <a:gd name="T0" fmla="*/ 36 w 40"/>
                <a:gd name="T1" fmla="*/ 97 h 97"/>
                <a:gd name="T2" fmla="*/ 33 w 40"/>
                <a:gd name="T3" fmla="*/ 71 h 97"/>
                <a:gd name="T4" fmla="*/ 23 w 40"/>
                <a:gd name="T5" fmla="*/ 50 h 97"/>
                <a:gd name="T6" fmla="*/ 0 w 40"/>
                <a:gd name="T7" fmla="*/ 3 h 97"/>
                <a:gd name="T8" fmla="*/ 5 w 40"/>
                <a:gd name="T9" fmla="*/ 0 h 97"/>
                <a:gd name="T10" fmla="*/ 28 w 40"/>
                <a:gd name="T11" fmla="*/ 46 h 97"/>
                <a:gd name="T12" fmla="*/ 37 w 40"/>
                <a:gd name="T13" fmla="*/ 71 h 97"/>
                <a:gd name="T14" fmla="*/ 40 w 40"/>
                <a:gd name="T15" fmla="*/ 97 h 97"/>
                <a:gd name="T16" fmla="*/ 36 w 40"/>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7">
                  <a:moveTo>
                    <a:pt x="36" y="97"/>
                  </a:moveTo>
                  <a:lnTo>
                    <a:pt x="33" y="71"/>
                  </a:lnTo>
                  <a:lnTo>
                    <a:pt x="23" y="50"/>
                  </a:lnTo>
                  <a:lnTo>
                    <a:pt x="0" y="3"/>
                  </a:lnTo>
                  <a:lnTo>
                    <a:pt x="5" y="0"/>
                  </a:lnTo>
                  <a:lnTo>
                    <a:pt x="28" y="46"/>
                  </a:lnTo>
                  <a:lnTo>
                    <a:pt x="37" y="71"/>
                  </a:lnTo>
                  <a:lnTo>
                    <a:pt x="40" y="97"/>
                  </a:lnTo>
                  <a:lnTo>
                    <a:pt x="36"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6" name="Freeform 562"/>
            <p:cNvSpPr>
              <a:spLocks/>
            </p:cNvSpPr>
            <p:nvPr/>
          </p:nvSpPr>
          <p:spPr bwMode="auto">
            <a:xfrm>
              <a:off x="2837" y="2205"/>
              <a:ext cx="3" cy="1"/>
            </a:xfrm>
            <a:custGeom>
              <a:avLst/>
              <a:gdLst>
                <a:gd name="T0" fmla="*/ 6 w 6"/>
                <a:gd name="T1" fmla="*/ 0 w 6"/>
                <a:gd name="T2" fmla="*/ 4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4"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7" name="Freeform 563"/>
            <p:cNvSpPr>
              <a:spLocks/>
            </p:cNvSpPr>
            <p:nvPr/>
          </p:nvSpPr>
          <p:spPr bwMode="auto">
            <a:xfrm>
              <a:off x="2790" y="2122"/>
              <a:ext cx="31" cy="36"/>
            </a:xfrm>
            <a:custGeom>
              <a:avLst/>
              <a:gdLst>
                <a:gd name="T0" fmla="*/ 59 w 64"/>
                <a:gd name="T1" fmla="*/ 71 h 71"/>
                <a:gd name="T2" fmla="*/ 47 w 64"/>
                <a:gd name="T3" fmla="*/ 50 h 71"/>
                <a:gd name="T4" fmla="*/ 36 w 64"/>
                <a:gd name="T5" fmla="*/ 34 h 71"/>
                <a:gd name="T6" fmla="*/ 0 w 64"/>
                <a:gd name="T7" fmla="*/ 5 h 71"/>
                <a:gd name="T8" fmla="*/ 5 w 64"/>
                <a:gd name="T9" fmla="*/ 0 h 71"/>
                <a:gd name="T10" fmla="*/ 39 w 64"/>
                <a:gd name="T11" fmla="*/ 30 h 71"/>
                <a:gd name="T12" fmla="*/ 51 w 64"/>
                <a:gd name="T13" fmla="*/ 45 h 71"/>
                <a:gd name="T14" fmla="*/ 64 w 64"/>
                <a:gd name="T15" fmla="*/ 68 h 71"/>
                <a:gd name="T16" fmla="*/ 59 w 64"/>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1">
                  <a:moveTo>
                    <a:pt x="59" y="71"/>
                  </a:moveTo>
                  <a:lnTo>
                    <a:pt x="47" y="50"/>
                  </a:lnTo>
                  <a:lnTo>
                    <a:pt x="36" y="34"/>
                  </a:lnTo>
                  <a:lnTo>
                    <a:pt x="0" y="5"/>
                  </a:lnTo>
                  <a:lnTo>
                    <a:pt x="5" y="0"/>
                  </a:lnTo>
                  <a:lnTo>
                    <a:pt x="39" y="30"/>
                  </a:lnTo>
                  <a:lnTo>
                    <a:pt x="51" y="45"/>
                  </a:lnTo>
                  <a:lnTo>
                    <a:pt x="64" y="68"/>
                  </a:lnTo>
                  <a:lnTo>
                    <a:pt x="59"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8" name="Freeform 564"/>
            <p:cNvSpPr>
              <a:spLocks/>
            </p:cNvSpPr>
            <p:nvPr/>
          </p:nvSpPr>
          <p:spPr bwMode="auto">
            <a:xfrm>
              <a:off x="2819" y="2156"/>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49" name="Freeform 565"/>
            <p:cNvSpPr>
              <a:spLocks/>
            </p:cNvSpPr>
            <p:nvPr/>
          </p:nvSpPr>
          <p:spPr bwMode="auto">
            <a:xfrm>
              <a:off x="2747" y="2083"/>
              <a:ext cx="45" cy="41"/>
            </a:xfrm>
            <a:custGeom>
              <a:avLst/>
              <a:gdLst>
                <a:gd name="T0" fmla="*/ 87 w 90"/>
                <a:gd name="T1" fmla="*/ 84 h 84"/>
                <a:gd name="T2" fmla="*/ 64 w 90"/>
                <a:gd name="T3" fmla="*/ 61 h 84"/>
                <a:gd name="T4" fmla="*/ 45 w 90"/>
                <a:gd name="T5" fmla="*/ 38 h 84"/>
                <a:gd name="T6" fmla="*/ 25 w 90"/>
                <a:gd name="T7" fmla="*/ 19 h 84"/>
                <a:gd name="T8" fmla="*/ 14 w 90"/>
                <a:gd name="T9" fmla="*/ 11 h 84"/>
                <a:gd name="T10" fmla="*/ 0 w 90"/>
                <a:gd name="T11" fmla="*/ 5 h 84"/>
                <a:gd name="T12" fmla="*/ 3 w 90"/>
                <a:gd name="T13" fmla="*/ 0 h 84"/>
                <a:gd name="T14" fmla="*/ 17 w 90"/>
                <a:gd name="T15" fmla="*/ 7 h 84"/>
                <a:gd name="T16" fmla="*/ 30 w 90"/>
                <a:gd name="T17" fmla="*/ 14 h 84"/>
                <a:gd name="T18" fmla="*/ 50 w 90"/>
                <a:gd name="T19" fmla="*/ 33 h 84"/>
                <a:gd name="T20" fmla="*/ 67 w 90"/>
                <a:gd name="T21" fmla="*/ 56 h 84"/>
                <a:gd name="T22" fmla="*/ 90 w 90"/>
                <a:gd name="T23" fmla="*/ 79 h 84"/>
                <a:gd name="T24" fmla="*/ 87 w 90"/>
                <a:gd name="T2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84">
                  <a:moveTo>
                    <a:pt x="87" y="84"/>
                  </a:moveTo>
                  <a:lnTo>
                    <a:pt x="64" y="61"/>
                  </a:lnTo>
                  <a:lnTo>
                    <a:pt x="45" y="38"/>
                  </a:lnTo>
                  <a:lnTo>
                    <a:pt x="25" y="19"/>
                  </a:lnTo>
                  <a:lnTo>
                    <a:pt x="14" y="11"/>
                  </a:lnTo>
                  <a:lnTo>
                    <a:pt x="0" y="5"/>
                  </a:lnTo>
                  <a:lnTo>
                    <a:pt x="3" y="0"/>
                  </a:lnTo>
                  <a:lnTo>
                    <a:pt x="17" y="7"/>
                  </a:lnTo>
                  <a:lnTo>
                    <a:pt x="30" y="14"/>
                  </a:lnTo>
                  <a:lnTo>
                    <a:pt x="50" y="33"/>
                  </a:lnTo>
                  <a:lnTo>
                    <a:pt x="67" y="56"/>
                  </a:lnTo>
                  <a:lnTo>
                    <a:pt x="90" y="79"/>
                  </a:lnTo>
                  <a:lnTo>
                    <a:pt x="87"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0" name="Freeform 566"/>
            <p:cNvSpPr>
              <a:spLocks/>
            </p:cNvSpPr>
            <p:nvPr/>
          </p:nvSpPr>
          <p:spPr bwMode="auto">
            <a:xfrm>
              <a:off x="2741" y="2084"/>
              <a:ext cx="8" cy="47"/>
            </a:xfrm>
            <a:custGeom>
              <a:avLst/>
              <a:gdLst>
                <a:gd name="T0" fmla="*/ 17 w 17"/>
                <a:gd name="T1" fmla="*/ 0 h 94"/>
                <a:gd name="T2" fmla="*/ 11 w 17"/>
                <a:gd name="T3" fmla="*/ 0 h 94"/>
                <a:gd name="T4" fmla="*/ 0 w 17"/>
                <a:gd name="T5" fmla="*/ 94 h 94"/>
                <a:gd name="T6" fmla="*/ 6 w 17"/>
                <a:gd name="T7" fmla="*/ 94 h 94"/>
                <a:gd name="T8" fmla="*/ 17 w 17"/>
                <a:gd name="T9" fmla="*/ 0 h 94"/>
              </a:gdLst>
              <a:ahLst/>
              <a:cxnLst>
                <a:cxn ang="0">
                  <a:pos x="T0" y="T1"/>
                </a:cxn>
                <a:cxn ang="0">
                  <a:pos x="T2" y="T3"/>
                </a:cxn>
                <a:cxn ang="0">
                  <a:pos x="T4" y="T5"/>
                </a:cxn>
                <a:cxn ang="0">
                  <a:pos x="T6" y="T7"/>
                </a:cxn>
                <a:cxn ang="0">
                  <a:pos x="T8" y="T9"/>
                </a:cxn>
              </a:cxnLst>
              <a:rect l="0" t="0" r="r" b="b"/>
              <a:pathLst>
                <a:path w="17" h="94">
                  <a:moveTo>
                    <a:pt x="17" y="0"/>
                  </a:moveTo>
                  <a:lnTo>
                    <a:pt x="11" y="0"/>
                  </a:lnTo>
                  <a:lnTo>
                    <a:pt x="0" y="94"/>
                  </a:lnTo>
                  <a:lnTo>
                    <a:pt x="6" y="9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1" name="Freeform 567"/>
            <p:cNvSpPr>
              <a:spLocks/>
            </p:cNvSpPr>
            <p:nvPr/>
          </p:nvSpPr>
          <p:spPr bwMode="auto">
            <a:xfrm>
              <a:off x="2746" y="2082"/>
              <a:ext cx="3" cy="3"/>
            </a:xfrm>
            <a:custGeom>
              <a:avLst/>
              <a:gdLst>
                <a:gd name="T0" fmla="*/ 4 w 6"/>
                <a:gd name="T1" fmla="*/ 1 h 6"/>
                <a:gd name="T2" fmla="*/ 0 w 6"/>
                <a:gd name="T3" fmla="*/ 0 h 6"/>
                <a:gd name="T4" fmla="*/ 0 w 6"/>
                <a:gd name="T5" fmla="*/ 3 h 6"/>
                <a:gd name="T6" fmla="*/ 6 w 6"/>
                <a:gd name="T7" fmla="*/ 3 h 6"/>
                <a:gd name="T8" fmla="*/ 1 w 6"/>
                <a:gd name="T9" fmla="*/ 6 h 6"/>
                <a:gd name="T10" fmla="*/ 4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4" y="1"/>
                  </a:moveTo>
                  <a:lnTo>
                    <a:pt x="0" y="0"/>
                  </a:lnTo>
                  <a:lnTo>
                    <a:pt x="0" y="3"/>
                  </a:lnTo>
                  <a:lnTo>
                    <a:pt x="6" y="3"/>
                  </a:lnTo>
                  <a:lnTo>
                    <a:pt x="1"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2" name="Freeform 568"/>
            <p:cNvSpPr>
              <a:spLocks/>
            </p:cNvSpPr>
            <p:nvPr/>
          </p:nvSpPr>
          <p:spPr bwMode="auto">
            <a:xfrm>
              <a:off x="2741" y="2131"/>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3" name="Freeform 569"/>
            <p:cNvSpPr>
              <a:spLocks/>
            </p:cNvSpPr>
            <p:nvPr/>
          </p:nvSpPr>
          <p:spPr bwMode="auto">
            <a:xfrm>
              <a:off x="2741" y="2199"/>
              <a:ext cx="28" cy="59"/>
            </a:xfrm>
            <a:custGeom>
              <a:avLst/>
              <a:gdLst>
                <a:gd name="T0" fmla="*/ 6 w 56"/>
                <a:gd name="T1" fmla="*/ 0 h 117"/>
                <a:gd name="T2" fmla="*/ 8 w 56"/>
                <a:gd name="T3" fmla="*/ 17 h 117"/>
                <a:gd name="T4" fmla="*/ 11 w 56"/>
                <a:gd name="T5" fmla="*/ 32 h 117"/>
                <a:gd name="T6" fmla="*/ 22 w 56"/>
                <a:gd name="T7" fmla="*/ 57 h 117"/>
                <a:gd name="T8" fmla="*/ 39 w 56"/>
                <a:gd name="T9" fmla="*/ 83 h 117"/>
                <a:gd name="T10" fmla="*/ 56 w 56"/>
                <a:gd name="T11" fmla="*/ 112 h 117"/>
                <a:gd name="T12" fmla="*/ 51 w 56"/>
                <a:gd name="T13" fmla="*/ 117 h 117"/>
                <a:gd name="T14" fmla="*/ 34 w 56"/>
                <a:gd name="T15" fmla="*/ 88 h 117"/>
                <a:gd name="T16" fmla="*/ 17 w 56"/>
                <a:gd name="T17" fmla="*/ 61 h 117"/>
                <a:gd name="T18" fmla="*/ 5 w 56"/>
                <a:gd name="T19" fmla="*/ 34 h 117"/>
                <a:gd name="T20" fmla="*/ 1 w 56"/>
                <a:gd name="T21" fmla="*/ 18 h 117"/>
                <a:gd name="T22" fmla="*/ 0 w 56"/>
                <a:gd name="T23" fmla="*/ 0 h 117"/>
                <a:gd name="T24" fmla="*/ 6 w 56"/>
                <a:gd name="T2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17">
                  <a:moveTo>
                    <a:pt x="6" y="0"/>
                  </a:moveTo>
                  <a:lnTo>
                    <a:pt x="8" y="17"/>
                  </a:lnTo>
                  <a:lnTo>
                    <a:pt x="11" y="32"/>
                  </a:lnTo>
                  <a:lnTo>
                    <a:pt x="22" y="57"/>
                  </a:lnTo>
                  <a:lnTo>
                    <a:pt x="39" y="83"/>
                  </a:lnTo>
                  <a:lnTo>
                    <a:pt x="56" y="112"/>
                  </a:lnTo>
                  <a:lnTo>
                    <a:pt x="51" y="117"/>
                  </a:lnTo>
                  <a:lnTo>
                    <a:pt x="34" y="88"/>
                  </a:lnTo>
                  <a:lnTo>
                    <a:pt x="17" y="61"/>
                  </a:lnTo>
                  <a:lnTo>
                    <a:pt x="5" y="34"/>
                  </a:lnTo>
                  <a:lnTo>
                    <a:pt x="1" y="18"/>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4" name="Freeform 570"/>
            <p:cNvSpPr>
              <a:spLocks/>
            </p:cNvSpPr>
            <p:nvPr/>
          </p:nvSpPr>
          <p:spPr bwMode="auto">
            <a:xfrm>
              <a:off x="2741" y="2199"/>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5" name="Freeform 571"/>
            <p:cNvSpPr>
              <a:spLocks/>
            </p:cNvSpPr>
            <p:nvPr/>
          </p:nvSpPr>
          <p:spPr bwMode="auto">
            <a:xfrm>
              <a:off x="2766" y="2256"/>
              <a:ext cx="31" cy="57"/>
            </a:xfrm>
            <a:custGeom>
              <a:avLst/>
              <a:gdLst>
                <a:gd name="T0" fmla="*/ 6 w 60"/>
                <a:gd name="T1" fmla="*/ 0 h 114"/>
                <a:gd name="T2" fmla="*/ 19 w 60"/>
                <a:gd name="T3" fmla="*/ 31 h 114"/>
                <a:gd name="T4" fmla="*/ 28 w 60"/>
                <a:gd name="T5" fmla="*/ 62 h 114"/>
                <a:gd name="T6" fmla="*/ 39 w 60"/>
                <a:gd name="T7" fmla="*/ 86 h 114"/>
                <a:gd name="T8" fmla="*/ 48 w 60"/>
                <a:gd name="T9" fmla="*/ 99 h 114"/>
                <a:gd name="T10" fmla="*/ 60 w 60"/>
                <a:gd name="T11" fmla="*/ 109 h 114"/>
                <a:gd name="T12" fmla="*/ 56 w 60"/>
                <a:gd name="T13" fmla="*/ 114 h 114"/>
                <a:gd name="T14" fmla="*/ 43 w 60"/>
                <a:gd name="T15" fmla="*/ 103 h 114"/>
                <a:gd name="T16" fmla="*/ 34 w 60"/>
                <a:gd name="T17" fmla="*/ 91 h 114"/>
                <a:gd name="T18" fmla="*/ 22 w 60"/>
                <a:gd name="T19" fmla="*/ 63 h 114"/>
                <a:gd name="T20" fmla="*/ 12 w 60"/>
                <a:gd name="T21" fmla="*/ 32 h 114"/>
                <a:gd name="T22" fmla="*/ 0 w 60"/>
                <a:gd name="T23" fmla="*/ 1 h 114"/>
                <a:gd name="T24" fmla="*/ 6 w 60"/>
                <a:gd name="T2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4">
                  <a:moveTo>
                    <a:pt x="6" y="0"/>
                  </a:moveTo>
                  <a:lnTo>
                    <a:pt x="19" y="31"/>
                  </a:lnTo>
                  <a:lnTo>
                    <a:pt x="28" y="62"/>
                  </a:lnTo>
                  <a:lnTo>
                    <a:pt x="39" y="86"/>
                  </a:lnTo>
                  <a:lnTo>
                    <a:pt x="48" y="99"/>
                  </a:lnTo>
                  <a:lnTo>
                    <a:pt x="60" y="109"/>
                  </a:lnTo>
                  <a:lnTo>
                    <a:pt x="56" y="114"/>
                  </a:lnTo>
                  <a:lnTo>
                    <a:pt x="43" y="103"/>
                  </a:lnTo>
                  <a:lnTo>
                    <a:pt x="34" y="91"/>
                  </a:lnTo>
                  <a:lnTo>
                    <a:pt x="22" y="63"/>
                  </a:lnTo>
                  <a:lnTo>
                    <a:pt x="12" y="32"/>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6" name="Freeform 572"/>
            <p:cNvSpPr>
              <a:spLocks/>
            </p:cNvSpPr>
            <p:nvPr/>
          </p:nvSpPr>
          <p:spPr bwMode="auto">
            <a:xfrm>
              <a:off x="2766" y="2256"/>
              <a:ext cx="4" cy="2"/>
            </a:xfrm>
            <a:custGeom>
              <a:avLst/>
              <a:gdLst>
                <a:gd name="T0" fmla="*/ 5 w 6"/>
                <a:gd name="T1" fmla="*/ 0 h 5"/>
                <a:gd name="T2" fmla="*/ 6 w 6"/>
                <a:gd name="T3" fmla="*/ 2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2"/>
                  </a:ln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7" name="Freeform 573"/>
            <p:cNvSpPr>
              <a:spLocks/>
            </p:cNvSpPr>
            <p:nvPr/>
          </p:nvSpPr>
          <p:spPr bwMode="auto">
            <a:xfrm>
              <a:off x="2794" y="2311"/>
              <a:ext cx="63" cy="56"/>
            </a:xfrm>
            <a:custGeom>
              <a:avLst/>
              <a:gdLst>
                <a:gd name="T0" fmla="*/ 4 w 125"/>
                <a:gd name="T1" fmla="*/ 0 h 111"/>
                <a:gd name="T2" fmla="*/ 40 w 125"/>
                <a:gd name="T3" fmla="*/ 25 h 111"/>
                <a:gd name="T4" fmla="*/ 55 w 125"/>
                <a:gd name="T5" fmla="*/ 36 h 111"/>
                <a:gd name="T6" fmla="*/ 69 w 125"/>
                <a:gd name="T7" fmla="*/ 48 h 111"/>
                <a:gd name="T8" fmla="*/ 125 w 125"/>
                <a:gd name="T9" fmla="*/ 107 h 111"/>
                <a:gd name="T10" fmla="*/ 120 w 125"/>
                <a:gd name="T11" fmla="*/ 111 h 111"/>
                <a:gd name="T12" fmla="*/ 65 w 125"/>
                <a:gd name="T13" fmla="*/ 53 h 111"/>
                <a:gd name="T14" fmla="*/ 51 w 125"/>
                <a:gd name="T15" fmla="*/ 40 h 111"/>
                <a:gd name="T16" fmla="*/ 35 w 125"/>
                <a:gd name="T17" fmla="*/ 30 h 111"/>
                <a:gd name="T18" fmla="*/ 0 w 125"/>
                <a:gd name="T19" fmla="*/ 5 h 111"/>
                <a:gd name="T20" fmla="*/ 4 w 125"/>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1">
                  <a:moveTo>
                    <a:pt x="4" y="0"/>
                  </a:moveTo>
                  <a:lnTo>
                    <a:pt x="40" y="25"/>
                  </a:lnTo>
                  <a:lnTo>
                    <a:pt x="55" y="36"/>
                  </a:lnTo>
                  <a:lnTo>
                    <a:pt x="69" y="48"/>
                  </a:lnTo>
                  <a:lnTo>
                    <a:pt x="125" y="107"/>
                  </a:lnTo>
                  <a:lnTo>
                    <a:pt x="120" y="111"/>
                  </a:lnTo>
                  <a:lnTo>
                    <a:pt x="65" y="53"/>
                  </a:lnTo>
                  <a:lnTo>
                    <a:pt x="51" y="40"/>
                  </a:lnTo>
                  <a:lnTo>
                    <a:pt x="35" y="3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8" name="Freeform 574"/>
            <p:cNvSpPr>
              <a:spLocks/>
            </p:cNvSpPr>
            <p:nvPr/>
          </p:nvSpPr>
          <p:spPr bwMode="auto">
            <a:xfrm>
              <a:off x="2794" y="2311"/>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59" name="Freeform 575"/>
            <p:cNvSpPr>
              <a:spLocks/>
            </p:cNvSpPr>
            <p:nvPr/>
          </p:nvSpPr>
          <p:spPr bwMode="auto">
            <a:xfrm>
              <a:off x="2855" y="2364"/>
              <a:ext cx="24" cy="28"/>
            </a:xfrm>
            <a:custGeom>
              <a:avLst/>
              <a:gdLst>
                <a:gd name="T0" fmla="*/ 5 w 48"/>
                <a:gd name="T1" fmla="*/ 0 h 55"/>
                <a:gd name="T2" fmla="*/ 48 w 48"/>
                <a:gd name="T3" fmla="*/ 51 h 55"/>
                <a:gd name="T4" fmla="*/ 44 w 48"/>
                <a:gd name="T5" fmla="*/ 55 h 55"/>
                <a:gd name="T6" fmla="*/ 0 w 48"/>
                <a:gd name="T7" fmla="*/ 4 h 55"/>
                <a:gd name="T8" fmla="*/ 5 w 48"/>
                <a:gd name="T9" fmla="*/ 0 h 55"/>
              </a:gdLst>
              <a:ahLst/>
              <a:cxnLst>
                <a:cxn ang="0">
                  <a:pos x="T0" y="T1"/>
                </a:cxn>
                <a:cxn ang="0">
                  <a:pos x="T2" y="T3"/>
                </a:cxn>
                <a:cxn ang="0">
                  <a:pos x="T4" y="T5"/>
                </a:cxn>
                <a:cxn ang="0">
                  <a:pos x="T6" y="T7"/>
                </a:cxn>
                <a:cxn ang="0">
                  <a:pos x="T8" y="T9"/>
                </a:cxn>
              </a:cxnLst>
              <a:rect l="0" t="0" r="r" b="b"/>
              <a:pathLst>
                <a:path w="48" h="55">
                  <a:moveTo>
                    <a:pt x="5" y="0"/>
                  </a:moveTo>
                  <a:lnTo>
                    <a:pt x="48" y="51"/>
                  </a:lnTo>
                  <a:lnTo>
                    <a:pt x="44" y="5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60" name="Freeform 576"/>
            <p:cNvSpPr>
              <a:spLocks/>
            </p:cNvSpPr>
            <p:nvPr/>
          </p:nvSpPr>
          <p:spPr bwMode="auto">
            <a:xfrm>
              <a:off x="2855" y="2364"/>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61" name="Freeform 577"/>
            <p:cNvSpPr>
              <a:spLocks/>
            </p:cNvSpPr>
            <p:nvPr/>
          </p:nvSpPr>
          <p:spPr bwMode="auto">
            <a:xfrm>
              <a:off x="2832" y="2349"/>
              <a:ext cx="47" cy="43"/>
            </a:xfrm>
            <a:custGeom>
              <a:avLst/>
              <a:gdLst>
                <a:gd name="T0" fmla="*/ 90 w 94"/>
                <a:gd name="T1" fmla="*/ 86 h 86"/>
                <a:gd name="T2" fmla="*/ 63 w 94"/>
                <a:gd name="T3" fmla="*/ 68 h 86"/>
                <a:gd name="T4" fmla="*/ 43 w 94"/>
                <a:gd name="T5" fmla="*/ 48 h 86"/>
                <a:gd name="T6" fmla="*/ 0 w 94"/>
                <a:gd name="T7" fmla="*/ 5 h 86"/>
                <a:gd name="T8" fmla="*/ 3 w 94"/>
                <a:gd name="T9" fmla="*/ 0 h 86"/>
                <a:gd name="T10" fmla="*/ 46 w 94"/>
                <a:gd name="T11" fmla="*/ 43 h 86"/>
                <a:gd name="T12" fmla="*/ 68 w 94"/>
                <a:gd name="T13" fmla="*/ 63 h 86"/>
                <a:gd name="T14" fmla="*/ 94 w 94"/>
                <a:gd name="T15" fmla="*/ 82 h 86"/>
                <a:gd name="T16" fmla="*/ 90 w 94"/>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6">
                  <a:moveTo>
                    <a:pt x="90" y="86"/>
                  </a:moveTo>
                  <a:lnTo>
                    <a:pt x="63" y="68"/>
                  </a:lnTo>
                  <a:lnTo>
                    <a:pt x="43" y="48"/>
                  </a:lnTo>
                  <a:lnTo>
                    <a:pt x="0" y="5"/>
                  </a:lnTo>
                  <a:lnTo>
                    <a:pt x="3" y="0"/>
                  </a:lnTo>
                  <a:lnTo>
                    <a:pt x="46" y="43"/>
                  </a:lnTo>
                  <a:lnTo>
                    <a:pt x="68" y="63"/>
                  </a:lnTo>
                  <a:lnTo>
                    <a:pt x="94" y="82"/>
                  </a:lnTo>
                  <a:lnTo>
                    <a:pt x="9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62" name="Freeform 578"/>
            <p:cNvSpPr>
              <a:spLocks/>
            </p:cNvSpPr>
            <p:nvPr/>
          </p:nvSpPr>
          <p:spPr bwMode="auto">
            <a:xfrm>
              <a:off x="2876" y="2390"/>
              <a:ext cx="3" cy="2"/>
            </a:xfrm>
            <a:custGeom>
              <a:avLst/>
              <a:gdLst>
                <a:gd name="T0" fmla="*/ 4 w 4"/>
                <a:gd name="T1" fmla="*/ 0 h 4"/>
                <a:gd name="T2" fmla="*/ 0 w 4"/>
                <a:gd name="T3" fmla="*/ 4 h 4"/>
                <a:gd name="T4" fmla="*/ 4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4"/>
                  </a:lnTo>
                  <a:lnTo>
                    <a:pt x="4" y="0"/>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63" name="Freeform 579"/>
            <p:cNvSpPr>
              <a:spLocks/>
            </p:cNvSpPr>
            <p:nvPr/>
          </p:nvSpPr>
          <p:spPr bwMode="auto">
            <a:xfrm>
              <a:off x="2824" y="2350"/>
              <a:ext cx="10" cy="43"/>
            </a:xfrm>
            <a:custGeom>
              <a:avLst/>
              <a:gdLst>
                <a:gd name="T0" fmla="*/ 20 w 20"/>
                <a:gd name="T1" fmla="*/ 0 h 86"/>
                <a:gd name="T2" fmla="*/ 20 w 20"/>
                <a:gd name="T3" fmla="*/ 26 h 86"/>
                <a:gd name="T4" fmla="*/ 15 w 20"/>
                <a:gd name="T5" fmla="*/ 46 h 86"/>
                <a:gd name="T6" fmla="*/ 9 w 20"/>
                <a:gd name="T7" fmla="*/ 63 h 86"/>
                <a:gd name="T8" fmla="*/ 6 w 20"/>
                <a:gd name="T9" fmla="*/ 86 h 86"/>
                <a:gd name="T10" fmla="*/ 0 w 20"/>
                <a:gd name="T11" fmla="*/ 86 h 86"/>
                <a:gd name="T12" fmla="*/ 3 w 20"/>
                <a:gd name="T13" fmla="*/ 63 h 86"/>
                <a:gd name="T14" fmla="*/ 9 w 20"/>
                <a:gd name="T15" fmla="*/ 44 h 86"/>
                <a:gd name="T16" fmla="*/ 13 w 20"/>
                <a:gd name="T17" fmla="*/ 26 h 86"/>
                <a:gd name="T18" fmla="*/ 13 w 20"/>
                <a:gd name="T19" fmla="*/ 0 h 86"/>
                <a:gd name="T20" fmla="*/ 20 w 2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6">
                  <a:moveTo>
                    <a:pt x="20" y="0"/>
                  </a:moveTo>
                  <a:lnTo>
                    <a:pt x="20" y="26"/>
                  </a:lnTo>
                  <a:lnTo>
                    <a:pt x="15" y="46"/>
                  </a:lnTo>
                  <a:lnTo>
                    <a:pt x="9" y="63"/>
                  </a:lnTo>
                  <a:lnTo>
                    <a:pt x="6" y="86"/>
                  </a:lnTo>
                  <a:lnTo>
                    <a:pt x="0" y="86"/>
                  </a:lnTo>
                  <a:lnTo>
                    <a:pt x="3" y="63"/>
                  </a:lnTo>
                  <a:lnTo>
                    <a:pt x="9" y="44"/>
                  </a:lnTo>
                  <a:lnTo>
                    <a:pt x="13" y="26"/>
                  </a:lnTo>
                  <a:lnTo>
                    <a:pt x="13"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64" name="Freeform 580"/>
            <p:cNvSpPr>
              <a:spLocks/>
            </p:cNvSpPr>
            <p:nvPr/>
          </p:nvSpPr>
          <p:spPr bwMode="auto">
            <a:xfrm>
              <a:off x="2831" y="2347"/>
              <a:ext cx="3" cy="4"/>
            </a:xfrm>
            <a:custGeom>
              <a:avLst/>
              <a:gdLst>
                <a:gd name="T0" fmla="*/ 5 w 7"/>
                <a:gd name="T1" fmla="*/ 5 h 10"/>
                <a:gd name="T2" fmla="*/ 0 w 7"/>
                <a:gd name="T3" fmla="*/ 0 h 10"/>
                <a:gd name="T4" fmla="*/ 0 w 7"/>
                <a:gd name="T5" fmla="*/ 7 h 10"/>
                <a:gd name="T6" fmla="*/ 7 w 7"/>
                <a:gd name="T7" fmla="*/ 7 h 10"/>
                <a:gd name="T8" fmla="*/ 2 w 7"/>
                <a:gd name="T9" fmla="*/ 10 h 10"/>
                <a:gd name="T10" fmla="*/ 5 w 7"/>
                <a:gd name="T11" fmla="*/ 5 h 10"/>
              </a:gdLst>
              <a:ahLst/>
              <a:cxnLst>
                <a:cxn ang="0">
                  <a:pos x="T0" y="T1"/>
                </a:cxn>
                <a:cxn ang="0">
                  <a:pos x="T2" y="T3"/>
                </a:cxn>
                <a:cxn ang="0">
                  <a:pos x="T4" y="T5"/>
                </a:cxn>
                <a:cxn ang="0">
                  <a:pos x="T6" y="T7"/>
                </a:cxn>
                <a:cxn ang="0">
                  <a:pos x="T8" y="T9"/>
                </a:cxn>
                <a:cxn ang="0">
                  <a:pos x="T10" y="T11"/>
                </a:cxn>
              </a:cxnLst>
              <a:rect l="0" t="0" r="r" b="b"/>
              <a:pathLst>
                <a:path w="7" h="10">
                  <a:moveTo>
                    <a:pt x="5" y="5"/>
                  </a:moveTo>
                  <a:lnTo>
                    <a:pt x="0" y="0"/>
                  </a:lnTo>
                  <a:lnTo>
                    <a:pt x="0" y="7"/>
                  </a:lnTo>
                  <a:lnTo>
                    <a:pt x="7" y="7"/>
                  </a:lnTo>
                  <a:lnTo>
                    <a:pt x="2" y="1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65" name="Freeform 581"/>
            <p:cNvSpPr>
              <a:spLocks/>
            </p:cNvSpPr>
            <p:nvPr/>
          </p:nvSpPr>
          <p:spPr bwMode="auto">
            <a:xfrm>
              <a:off x="2824" y="2393"/>
              <a:ext cx="7" cy="21"/>
            </a:xfrm>
            <a:custGeom>
              <a:avLst/>
              <a:gdLst>
                <a:gd name="T0" fmla="*/ 6 w 13"/>
                <a:gd name="T1" fmla="*/ 0 h 42"/>
                <a:gd name="T2" fmla="*/ 9 w 13"/>
                <a:gd name="T3" fmla="*/ 22 h 42"/>
                <a:gd name="T4" fmla="*/ 12 w 13"/>
                <a:gd name="T5" fmla="*/ 31 h 42"/>
                <a:gd name="T6" fmla="*/ 13 w 13"/>
                <a:gd name="T7" fmla="*/ 42 h 42"/>
                <a:gd name="T8" fmla="*/ 7 w 13"/>
                <a:gd name="T9" fmla="*/ 42 h 42"/>
                <a:gd name="T10" fmla="*/ 6 w 13"/>
                <a:gd name="T11" fmla="*/ 32 h 42"/>
                <a:gd name="T12" fmla="*/ 3 w 13"/>
                <a:gd name="T13" fmla="*/ 23 h 42"/>
                <a:gd name="T14" fmla="*/ 0 w 13"/>
                <a:gd name="T15" fmla="*/ 2 h 42"/>
                <a:gd name="T16" fmla="*/ 6 w 1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2">
                  <a:moveTo>
                    <a:pt x="6" y="0"/>
                  </a:moveTo>
                  <a:lnTo>
                    <a:pt x="9" y="22"/>
                  </a:lnTo>
                  <a:lnTo>
                    <a:pt x="12" y="31"/>
                  </a:lnTo>
                  <a:lnTo>
                    <a:pt x="13" y="42"/>
                  </a:lnTo>
                  <a:lnTo>
                    <a:pt x="7" y="42"/>
                  </a:lnTo>
                  <a:lnTo>
                    <a:pt x="6" y="32"/>
                  </a:lnTo>
                  <a:lnTo>
                    <a:pt x="3" y="23"/>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66" name="Rectangle 582"/>
            <p:cNvSpPr>
              <a:spLocks noChangeArrowheads="1"/>
            </p:cNvSpPr>
            <p:nvPr/>
          </p:nvSpPr>
          <p:spPr bwMode="auto">
            <a:xfrm>
              <a:off x="2828" y="2414"/>
              <a:ext cx="3"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5367" name="Freeform 583"/>
            <p:cNvSpPr>
              <a:spLocks/>
            </p:cNvSpPr>
            <p:nvPr/>
          </p:nvSpPr>
          <p:spPr bwMode="auto">
            <a:xfrm>
              <a:off x="2828" y="2414"/>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68" name="Freeform 584"/>
            <p:cNvSpPr>
              <a:spLocks/>
            </p:cNvSpPr>
            <p:nvPr/>
          </p:nvSpPr>
          <p:spPr bwMode="auto">
            <a:xfrm>
              <a:off x="2819" y="2399"/>
              <a:ext cx="11" cy="30"/>
            </a:xfrm>
            <a:custGeom>
              <a:avLst/>
              <a:gdLst>
                <a:gd name="T0" fmla="*/ 17 w 22"/>
                <a:gd name="T1" fmla="*/ 61 h 61"/>
                <a:gd name="T2" fmla="*/ 11 w 22"/>
                <a:gd name="T3" fmla="*/ 48 h 61"/>
                <a:gd name="T4" fmla="*/ 6 w 22"/>
                <a:gd name="T5" fmla="*/ 31 h 61"/>
                <a:gd name="T6" fmla="*/ 0 w 22"/>
                <a:gd name="T7" fmla="*/ 0 h 61"/>
                <a:gd name="T8" fmla="*/ 5 w 22"/>
                <a:gd name="T9" fmla="*/ 0 h 61"/>
                <a:gd name="T10" fmla="*/ 11 w 22"/>
                <a:gd name="T11" fmla="*/ 31 h 61"/>
                <a:gd name="T12" fmla="*/ 16 w 22"/>
                <a:gd name="T13" fmla="*/ 45 h 61"/>
                <a:gd name="T14" fmla="*/ 22 w 22"/>
                <a:gd name="T15" fmla="*/ 57 h 61"/>
                <a:gd name="T16" fmla="*/ 17 w 22"/>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1">
                  <a:moveTo>
                    <a:pt x="17" y="61"/>
                  </a:moveTo>
                  <a:lnTo>
                    <a:pt x="11" y="48"/>
                  </a:lnTo>
                  <a:lnTo>
                    <a:pt x="6" y="31"/>
                  </a:lnTo>
                  <a:lnTo>
                    <a:pt x="0" y="0"/>
                  </a:lnTo>
                  <a:lnTo>
                    <a:pt x="5" y="0"/>
                  </a:lnTo>
                  <a:lnTo>
                    <a:pt x="11" y="31"/>
                  </a:lnTo>
                  <a:lnTo>
                    <a:pt x="16" y="45"/>
                  </a:lnTo>
                  <a:lnTo>
                    <a:pt x="22" y="57"/>
                  </a:lnTo>
                  <a:lnTo>
                    <a:pt x="1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69" name="Freeform 585"/>
            <p:cNvSpPr>
              <a:spLocks/>
            </p:cNvSpPr>
            <p:nvPr/>
          </p:nvSpPr>
          <p:spPr bwMode="auto">
            <a:xfrm>
              <a:off x="2828" y="2428"/>
              <a:ext cx="3" cy="1"/>
            </a:xfrm>
            <a:custGeom>
              <a:avLst/>
              <a:gdLst>
                <a:gd name="T0" fmla="*/ 6 w 6"/>
                <a:gd name="T1" fmla="*/ 2 h 4"/>
                <a:gd name="T2" fmla="*/ 0 w 6"/>
                <a:gd name="T3" fmla="*/ 4 h 4"/>
                <a:gd name="T4" fmla="*/ 5 w 6"/>
                <a:gd name="T5" fmla="*/ 0 h 4"/>
                <a:gd name="T6" fmla="*/ 0 w 6"/>
                <a:gd name="T7" fmla="*/ 2 h 4"/>
                <a:gd name="T8" fmla="*/ 6 w 6"/>
                <a:gd name="T9" fmla="*/ 2 h 4"/>
              </a:gdLst>
              <a:ahLst/>
              <a:cxnLst>
                <a:cxn ang="0">
                  <a:pos x="T0" y="T1"/>
                </a:cxn>
                <a:cxn ang="0">
                  <a:pos x="T2" y="T3"/>
                </a:cxn>
                <a:cxn ang="0">
                  <a:pos x="T4" y="T5"/>
                </a:cxn>
                <a:cxn ang="0">
                  <a:pos x="T6" y="T7"/>
                </a:cxn>
                <a:cxn ang="0">
                  <a:pos x="T8" y="T9"/>
                </a:cxn>
              </a:cxnLst>
              <a:rect l="0" t="0" r="r" b="b"/>
              <a:pathLst>
                <a:path w="6" h="4">
                  <a:moveTo>
                    <a:pt x="6" y="2"/>
                  </a:moveTo>
                  <a:lnTo>
                    <a:pt x="0" y="4"/>
                  </a:lnTo>
                  <a:lnTo>
                    <a:pt x="5"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0" name="Freeform 586"/>
            <p:cNvSpPr>
              <a:spLocks/>
            </p:cNvSpPr>
            <p:nvPr/>
          </p:nvSpPr>
          <p:spPr bwMode="auto">
            <a:xfrm>
              <a:off x="2803" y="2398"/>
              <a:ext cx="18" cy="39"/>
            </a:xfrm>
            <a:custGeom>
              <a:avLst/>
              <a:gdLst>
                <a:gd name="T0" fmla="*/ 37 w 37"/>
                <a:gd name="T1" fmla="*/ 4 h 77"/>
                <a:gd name="T2" fmla="*/ 32 w 37"/>
                <a:gd name="T3" fmla="*/ 11 h 77"/>
                <a:gd name="T4" fmla="*/ 29 w 37"/>
                <a:gd name="T5" fmla="*/ 20 h 77"/>
                <a:gd name="T6" fmla="*/ 23 w 37"/>
                <a:gd name="T7" fmla="*/ 38 h 77"/>
                <a:gd name="T8" fmla="*/ 17 w 37"/>
                <a:gd name="T9" fmla="*/ 58 h 77"/>
                <a:gd name="T10" fmla="*/ 4 w 37"/>
                <a:gd name="T11" fmla="*/ 77 h 77"/>
                <a:gd name="T12" fmla="*/ 0 w 37"/>
                <a:gd name="T13" fmla="*/ 72 h 77"/>
                <a:gd name="T14" fmla="*/ 11 w 37"/>
                <a:gd name="T15" fmla="*/ 57 h 77"/>
                <a:gd name="T16" fmla="*/ 17 w 37"/>
                <a:gd name="T17" fmla="*/ 37 h 77"/>
                <a:gd name="T18" fmla="*/ 23 w 37"/>
                <a:gd name="T19" fmla="*/ 18 h 77"/>
                <a:gd name="T20" fmla="*/ 26 w 37"/>
                <a:gd name="T21" fmla="*/ 9 h 77"/>
                <a:gd name="T22" fmla="*/ 32 w 37"/>
                <a:gd name="T23" fmla="*/ 0 h 77"/>
                <a:gd name="T24" fmla="*/ 37 w 37"/>
                <a:gd name="T2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7">
                  <a:moveTo>
                    <a:pt x="37" y="4"/>
                  </a:moveTo>
                  <a:lnTo>
                    <a:pt x="32" y="11"/>
                  </a:lnTo>
                  <a:lnTo>
                    <a:pt x="29" y="20"/>
                  </a:lnTo>
                  <a:lnTo>
                    <a:pt x="23" y="38"/>
                  </a:lnTo>
                  <a:lnTo>
                    <a:pt x="17" y="58"/>
                  </a:lnTo>
                  <a:lnTo>
                    <a:pt x="4" y="77"/>
                  </a:lnTo>
                  <a:lnTo>
                    <a:pt x="0" y="72"/>
                  </a:lnTo>
                  <a:lnTo>
                    <a:pt x="11" y="57"/>
                  </a:lnTo>
                  <a:lnTo>
                    <a:pt x="17" y="37"/>
                  </a:lnTo>
                  <a:lnTo>
                    <a:pt x="23" y="18"/>
                  </a:lnTo>
                  <a:lnTo>
                    <a:pt x="26" y="9"/>
                  </a:lnTo>
                  <a:lnTo>
                    <a:pt x="32" y="0"/>
                  </a:lnTo>
                  <a:lnTo>
                    <a:pt x="3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1" name="Freeform 587"/>
            <p:cNvSpPr>
              <a:spLocks/>
            </p:cNvSpPr>
            <p:nvPr/>
          </p:nvSpPr>
          <p:spPr bwMode="auto">
            <a:xfrm>
              <a:off x="2819" y="2396"/>
              <a:ext cx="2" cy="5"/>
            </a:xfrm>
            <a:custGeom>
              <a:avLst/>
              <a:gdLst>
                <a:gd name="T0" fmla="*/ 5 w 5"/>
                <a:gd name="T1" fmla="*/ 6 h 9"/>
                <a:gd name="T2" fmla="*/ 3 w 5"/>
                <a:gd name="T3" fmla="*/ 0 h 9"/>
                <a:gd name="T4" fmla="*/ 0 w 5"/>
                <a:gd name="T5" fmla="*/ 5 h 9"/>
                <a:gd name="T6" fmla="*/ 5 w 5"/>
                <a:gd name="T7" fmla="*/ 9 h 9"/>
                <a:gd name="T8" fmla="*/ 0 w 5"/>
                <a:gd name="T9" fmla="*/ 6 h 9"/>
                <a:gd name="T10" fmla="*/ 5 w 5"/>
                <a:gd name="T11" fmla="*/ 6 h 9"/>
              </a:gdLst>
              <a:ahLst/>
              <a:cxnLst>
                <a:cxn ang="0">
                  <a:pos x="T0" y="T1"/>
                </a:cxn>
                <a:cxn ang="0">
                  <a:pos x="T2" y="T3"/>
                </a:cxn>
                <a:cxn ang="0">
                  <a:pos x="T4" y="T5"/>
                </a:cxn>
                <a:cxn ang="0">
                  <a:pos x="T6" y="T7"/>
                </a:cxn>
                <a:cxn ang="0">
                  <a:pos x="T8" y="T9"/>
                </a:cxn>
                <a:cxn ang="0">
                  <a:pos x="T10" y="T11"/>
                </a:cxn>
              </a:cxnLst>
              <a:rect l="0" t="0" r="r" b="b"/>
              <a:pathLst>
                <a:path w="5" h="9">
                  <a:moveTo>
                    <a:pt x="5" y="6"/>
                  </a:moveTo>
                  <a:lnTo>
                    <a:pt x="3" y="0"/>
                  </a:lnTo>
                  <a:lnTo>
                    <a:pt x="0" y="5"/>
                  </a:lnTo>
                  <a:lnTo>
                    <a:pt x="5" y="9"/>
                  </a:lnTo>
                  <a:lnTo>
                    <a:pt x="0" y="6"/>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2" name="Freeform 588"/>
            <p:cNvSpPr>
              <a:spLocks/>
            </p:cNvSpPr>
            <p:nvPr/>
          </p:nvSpPr>
          <p:spPr bwMode="auto">
            <a:xfrm>
              <a:off x="2803" y="2351"/>
              <a:ext cx="24" cy="85"/>
            </a:xfrm>
            <a:custGeom>
              <a:avLst/>
              <a:gdLst>
                <a:gd name="T0" fmla="*/ 0 w 48"/>
                <a:gd name="T1" fmla="*/ 168 h 171"/>
                <a:gd name="T2" fmla="*/ 6 w 48"/>
                <a:gd name="T3" fmla="*/ 144 h 171"/>
                <a:gd name="T4" fmla="*/ 14 w 48"/>
                <a:gd name="T5" fmla="*/ 120 h 171"/>
                <a:gd name="T6" fmla="*/ 29 w 48"/>
                <a:gd name="T7" fmla="*/ 77 h 171"/>
                <a:gd name="T8" fmla="*/ 40 w 48"/>
                <a:gd name="T9" fmla="*/ 37 h 171"/>
                <a:gd name="T10" fmla="*/ 42 w 48"/>
                <a:gd name="T11" fmla="*/ 19 h 171"/>
                <a:gd name="T12" fmla="*/ 40 w 48"/>
                <a:gd name="T13" fmla="*/ 0 h 171"/>
                <a:gd name="T14" fmla="*/ 45 w 48"/>
                <a:gd name="T15" fmla="*/ 0 h 171"/>
                <a:gd name="T16" fmla="*/ 48 w 48"/>
                <a:gd name="T17" fmla="*/ 19 h 171"/>
                <a:gd name="T18" fmla="*/ 45 w 48"/>
                <a:gd name="T19" fmla="*/ 40 h 171"/>
                <a:gd name="T20" fmla="*/ 34 w 48"/>
                <a:gd name="T21" fmla="*/ 80 h 171"/>
                <a:gd name="T22" fmla="*/ 18 w 48"/>
                <a:gd name="T23" fmla="*/ 124 h 171"/>
                <a:gd name="T24" fmla="*/ 11 w 48"/>
                <a:gd name="T25" fmla="*/ 147 h 171"/>
                <a:gd name="T26" fmla="*/ 4 w 48"/>
                <a:gd name="T27" fmla="*/ 171 h 171"/>
                <a:gd name="T28" fmla="*/ 0 w 48"/>
                <a:gd name="T29" fmla="*/ 16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71">
                  <a:moveTo>
                    <a:pt x="0" y="168"/>
                  </a:moveTo>
                  <a:lnTo>
                    <a:pt x="6" y="144"/>
                  </a:lnTo>
                  <a:lnTo>
                    <a:pt x="14" y="120"/>
                  </a:lnTo>
                  <a:lnTo>
                    <a:pt x="29" y="77"/>
                  </a:lnTo>
                  <a:lnTo>
                    <a:pt x="40" y="37"/>
                  </a:lnTo>
                  <a:lnTo>
                    <a:pt x="42" y="19"/>
                  </a:lnTo>
                  <a:lnTo>
                    <a:pt x="40" y="0"/>
                  </a:lnTo>
                  <a:lnTo>
                    <a:pt x="45" y="0"/>
                  </a:lnTo>
                  <a:lnTo>
                    <a:pt x="48" y="19"/>
                  </a:lnTo>
                  <a:lnTo>
                    <a:pt x="45" y="40"/>
                  </a:lnTo>
                  <a:lnTo>
                    <a:pt x="34" y="80"/>
                  </a:lnTo>
                  <a:lnTo>
                    <a:pt x="18" y="124"/>
                  </a:lnTo>
                  <a:lnTo>
                    <a:pt x="11" y="147"/>
                  </a:lnTo>
                  <a:lnTo>
                    <a:pt x="4" y="171"/>
                  </a:lnTo>
                  <a:lnTo>
                    <a:pt x="0"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3" name="Freeform 589"/>
            <p:cNvSpPr>
              <a:spLocks/>
            </p:cNvSpPr>
            <p:nvPr/>
          </p:nvSpPr>
          <p:spPr bwMode="auto">
            <a:xfrm>
              <a:off x="2803" y="2435"/>
              <a:ext cx="2" cy="2"/>
            </a:xfrm>
            <a:custGeom>
              <a:avLst/>
              <a:gdLst>
                <a:gd name="T0" fmla="*/ 4 w 4"/>
                <a:gd name="T1" fmla="*/ 5 h 5"/>
                <a:gd name="T2" fmla="*/ 0 w 4"/>
                <a:gd name="T3" fmla="*/ 0 h 5"/>
                <a:gd name="T4" fmla="*/ 4 w 4"/>
                <a:gd name="T5" fmla="*/ 3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3"/>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4" name="Freeform 590"/>
            <p:cNvSpPr>
              <a:spLocks/>
            </p:cNvSpPr>
            <p:nvPr/>
          </p:nvSpPr>
          <p:spPr bwMode="auto">
            <a:xfrm>
              <a:off x="2781" y="2316"/>
              <a:ext cx="44" cy="35"/>
            </a:xfrm>
            <a:custGeom>
              <a:avLst/>
              <a:gdLst>
                <a:gd name="T0" fmla="*/ 84 w 89"/>
                <a:gd name="T1" fmla="*/ 69 h 69"/>
                <a:gd name="T2" fmla="*/ 82 w 89"/>
                <a:gd name="T3" fmla="*/ 64 h 69"/>
                <a:gd name="T4" fmla="*/ 79 w 89"/>
                <a:gd name="T5" fmla="*/ 60 h 69"/>
                <a:gd name="T6" fmla="*/ 75 w 89"/>
                <a:gd name="T7" fmla="*/ 51 h 69"/>
                <a:gd name="T8" fmla="*/ 51 w 89"/>
                <a:gd name="T9" fmla="*/ 35 h 69"/>
                <a:gd name="T10" fmla="*/ 27 w 89"/>
                <a:gd name="T11" fmla="*/ 21 h 69"/>
                <a:gd name="T12" fmla="*/ 0 w 89"/>
                <a:gd name="T13" fmla="*/ 4 h 69"/>
                <a:gd name="T14" fmla="*/ 5 w 89"/>
                <a:gd name="T15" fmla="*/ 0 h 69"/>
                <a:gd name="T16" fmla="*/ 31 w 89"/>
                <a:gd name="T17" fmla="*/ 17 h 69"/>
                <a:gd name="T18" fmla="*/ 56 w 89"/>
                <a:gd name="T19" fmla="*/ 30 h 69"/>
                <a:gd name="T20" fmla="*/ 78 w 89"/>
                <a:gd name="T21" fmla="*/ 46 h 69"/>
                <a:gd name="T22" fmla="*/ 84 w 89"/>
                <a:gd name="T23" fmla="*/ 55 h 69"/>
                <a:gd name="T24" fmla="*/ 87 w 89"/>
                <a:gd name="T25" fmla="*/ 61 h 69"/>
                <a:gd name="T26" fmla="*/ 89 w 89"/>
                <a:gd name="T27" fmla="*/ 69 h 69"/>
                <a:gd name="T28" fmla="*/ 84 w 89"/>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69">
                  <a:moveTo>
                    <a:pt x="84" y="69"/>
                  </a:moveTo>
                  <a:lnTo>
                    <a:pt x="82" y="64"/>
                  </a:lnTo>
                  <a:lnTo>
                    <a:pt x="79" y="60"/>
                  </a:lnTo>
                  <a:lnTo>
                    <a:pt x="75" y="51"/>
                  </a:lnTo>
                  <a:lnTo>
                    <a:pt x="51" y="35"/>
                  </a:lnTo>
                  <a:lnTo>
                    <a:pt x="27" y="21"/>
                  </a:lnTo>
                  <a:lnTo>
                    <a:pt x="0" y="4"/>
                  </a:lnTo>
                  <a:lnTo>
                    <a:pt x="5" y="0"/>
                  </a:lnTo>
                  <a:lnTo>
                    <a:pt x="31" y="17"/>
                  </a:lnTo>
                  <a:lnTo>
                    <a:pt x="56" y="30"/>
                  </a:lnTo>
                  <a:lnTo>
                    <a:pt x="78" y="46"/>
                  </a:lnTo>
                  <a:lnTo>
                    <a:pt x="84" y="55"/>
                  </a:lnTo>
                  <a:lnTo>
                    <a:pt x="87" y="61"/>
                  </a:lnTo>
                  <a:lnTo>
                    <a:pt x="89" y="69"/>
                  </a:lnTo>
                  <a:lnTo>
                    <a:pt x="84"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5" name="Freeform 591"/>
            <p:cNvSpPr>
              <a:spLocks/>
            </p:cNvSpPr>
            <p:nvPr/>
          </p:nvSpPr>
          <p:spPr bwMode="auto">
            <a:xfrm>
              <a:off x="2823" y="2351"/>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6" name="Freeform 592"/>
            <p:cNvSpPr>
              <a:spLocks/>
            </p:cNvSpPr>
            <p:nvPr/>
          </p:nvSpPr>
          <p:spPr bwMode="auto">
            <a:xfrm>
              <a:off x="2780" y="2317"/>
              <a:ext cx="5" cy="62"/>
            </a:xfrm>
            <a:custGeom>
              <a:avLst/>
              <a:gdLst>
                <a:gd name="T0" fmla="*/ 10 w 11"/>
                <a:gd name="T1" fmla="*/ 0 h 125"/>
                <a:gd name="T2" fmla="*/ 11 w 11"/>
                <a:gd name="T3" fmla="*/ 63 h 125"/>
                <a:gd name="T4" fmla="*/ 6 w 11"/>
                <a:gd name="T5" fmla="*/ 125 h 125"/>
                <a:gd name="T6" fmla="*/ 0 w 11"/>
                <a:gd name="T7" fmla="*/ 125 h 125"/>
                <a:gd name="T8" fmla="*/ 5 w 11"/>
                <a:gd name="T9" fmla="*/ 63 h 125"/>
                <a:gd name="T10" fmla="*/ 3 w 11"/>
                <a:gd name="T11" fmla="*/ 0 h 125"/>
                <a:gd name="T12" fmla="*/ 10 w 11"/>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11" h="125">
                  <a:moveTo>
                    <a:pt x="10" y="0"/>
                  </a:moveTo>
                  <a:lnTo>
                    <a:pt x="11" y="63"/>
                  </a:lnTo>
                  <a:lnTo>
                    <a:pt x="6" y="125"/>
                  </a:lnTo>
                  <a:lnTo>
                    <a:pt x="0" y="125"/>
                  </a:lnTo>
                  <a:lnTo>
                    <a:pt x="5" y="63"/>
                  </a:lnTo>
                  <a:lnTo>
                    <a:pt x="3"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7" name="Freeform 593"/>
            <p:cNvSpPr>
              <a:spLocks/>
            </p:cNvSpPr>
            <p:nvPr/>
          </p:nvSpPr>
          <p:spPr bwMode="auto">
            <a:xfrm>
              <a:off x="2781" y="2314"/>
              <a:ext cx="3" cy="4"/>
            </a:xfrm>
            <a:custGeom>
              <a:avLst/>
              <a:gdLst>
                <a:gd name="T0" fmla="*/ 5 w 7"/>
                <a:gd name="T1" fmla="*/ 3 h 7"/>
                <a:gd name="T2" fmla="*/ 0 w 7"/>
                <a:gd name="T3" fmla="*/ 0 h 7"/>
                <a:gd name="T4" fmla="*/ 0 w 7"/>
                <a:gd name="T5" fmla="*/ 4 h 7"/>
                <a:gd name="T6" fmla="*/ 7 w 7"/>
                <a:gd name="T7" fmla="*/ 4 h 7"/>
                <a:gd name="T8" fmla="*/ 0 w 7"/>
                <a:gd name="T9" fmla="*/ 7 h 7"/>
                <a:gd name="T10" fmla="*/ 5 w 7"/>
                <a:gd name="T11" fmla="*/ 3 h 7"/>
              </a:gdLst>
              <a:ahLst/>
              <a:cxnLst>
                <a:cxn ang="0">
                  <a:pos x="T0" y="T1"/>
                </a:cxn>
                <a:cxn ang="0">
                  <a:pos x="T2" y="T3"/>
                </a:cxn>
                <a:cxn ang="0">
                  <a:pos x="T4" y="T5"/>
                </a:cxn>
                <a:cxn ang="0">
                  <a:pos x="T6" y="T7"/>
                </a:cxn>
                <a:cxn ang="0">
                  <a:pos x="T8" y="T9"/>
                </a:cxn>
                <a:cxn ang="0">
                  <a:pos x="T10" y="T11"/>
                </a:cxn>
              </a:cxnLst>
              <a:rect l="0" t="0" r="r" b="b"/>
              <a:pathLst>
                <a:path w="7" h="7">
                  <a:moveTo>
                    <a:pt x="5" y="3"/>
                  </a:moveTo>
                  <a:lnTo>
                    <a:pt x="0" y="0"/>
                  </a:lnTo>
                  <a:lnTo>
                    <a:pt x="0" y="4"/>
                  </a:lnTo>
                  <a:lnTo>
                    <a:pt x="7" y="4"/>
                  </a:lnTo>
                  <a:lnTo>
                    <a:pt x="0" y="7"/>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8" name="Freeform 594"/>
            <p:cNvSpPr>
              <a:spLocks/>
            </p:cNvSpPr>
            <p:nvPr/>
          </p:nvSpPr>
          <p:spPr bwMode="auto">
            <a:xfrm>
              <a:off x="2735" y="2379"/>
              <a:ext cx="48" cy="63"/>
            </a:xfrm>
            <a:custGeom>
              <a:avLst/>
              <a:gdLst>
                <a:gd name="T0" fmla="*/ 95 w 95"/>
                <a:gd name="T1" fmla="*/ 0 h 125"/>
                <a:gd name="T2" fmla="*/ 91 w 95"/>
                <a:gd name="T3" fmla="*/ 23 h 125"/>
                <a:gd name="T4" fmla="*/ 78 w 95"/>
                <a:gd name="T5" fmla="*/ 48 h 125"/>
                <a:gd name="T6" fmla="*/ 48 w 95"/>
                <a:gd name="T7" fmla="*/ 87 h 125"/>
                <a:gd name="T8" fmla="*/ 18 w 95"/>
                <a:gd name="T9" fmla="*/ 114 h 125"/>
                <a:gd name="T10" fmla="*/ 4 w 95"/>
                <a:gd name="T11" fmla="*/ 125 h 125"/>
                <a:gd name="T12" fmla="*/ 0 w 95"/>
                <a:gd name="T13" fmla="*/ 121 h 125"/>
                <a:gd name="T14" fmla="*/ 13 w 95"/>
                <a:gd name="T15" fmla="*/ 110 h 125"/>
                <a:gd name="T16" fmla="*/ 43 w 95"/>
                <a:gd name="T17" fmla="*/ 82 h 125"/>
                <a:gd name="T18" fmla="*/ 74 w 95"/>
                <a:gd name="T19" fmla="*/ 43 h 125"/>
                <a:gd name="T20" fmla="*/ 85 w 95"/>
                <a:gd name="T21" fmla="*/ 22 h 125"/>
                <a:gd name="T22" fmla="*/ 89 w 95"/>
                <a:gd name="T23" fmla="*/ 0 h 125"/>
                <a:gd name="T24" fmla="*/ 95 w 95"/>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125">
                  <a:moveTo>
                    <a:pt x="95" y="0"/>
                  </a:moveTo>
                  <a:lnTo>
                    <a:pt x="91" y="23"/>
                  </a:lnTo>
                  <a:lnTo>
                    <a:pt x="78" y="48"/>
                  </a:lnTo>
                  <a:lnTo>
                    <a:pt x="48" y="87"/>
                  </a:lnTo>
                  <a:lnTo>
                    <a:pt x="18" y="114"/>
                  </a:lnTo>
                  <a:lnTo>
                    <a:pt x="4" y="125"/>
                  </a:lnTo>
                  <a:lnTo>
                    <a:pt x="0" y="121"/>
                  </a:lnTo>
                  <a:lnTo>
                    <a:pt x="13" y="110"/>
                  </a:lnTo>
                  <a:lnTo>
                    <a:pt x="43" y="82"/>
                  </a:lnTo>
                  <a:lnTo>
                    <a:pt x="74" y="43"/>
                  </a:lnTo>
                  <a:lnTo>
                    <a:pt x="85" y="22"/>
                  </a:lnTo>
                  <a:lnTo>
                    <a:pt x="89" y="0"/>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79" name="Freeform 595"/>
            <p:cNvSpPr>
              <a:spLocks/>
            </p:cNvSpPr>
            <p:nvPr/>
          </p:nvSpPr>
          <p:spPr bwMode="auto">
            <a:xfrm>
              <a:off x="2780" y="2379"/>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0" name="Freeform 596"/>
            <p:cNvSpPr>
              <a:spLocks/>
            </p:cNvSpPr>
            <p:nvPr/>
          </p:nvSpPr>
          <p:spPr bwMode="auto">
            <a:xfrm>
              <a:off x="2735" y="2365"/>
              <a:ext cx="43" cy="77"/>
            </a:xfrm>
            <a:custGeom>
              <a:avLst/>
              <a:gdLst>
                <a:gd name="T0" fmla="*/ 0 w 86"/>
                <a:gd name="T1" fmla="*/ 149 h 153"/>
                <a:gd name="T2" fmla="*/ 34 w 86"/>
                <a:gd name="T3" fmla="*/ 116 h 153"/>
                <a:gd name="T4" fmla="*/ 46 w 86"/>
                <a:gd name="T5" fmla="*/ 99 h 153"/>
                <a:gd name="T6" fmla="*/ 58 w 86"/>
                <a:gd name="T7" fmla="*/ 82 h 153"/>
                <a:gd name="T8" fmla="*/ 68 w 86"/>
                <a:gd name="T9" fmla="*/ 64 h 153"/>
                <a:gd name="T10" fmla="*/ 74 w 86"/>
                <a:gd name="T11" fmla="*/ 44 h 153"/>
                <a:gd name="T12" fmla="*/ 78 w 86"/>
                <a:gd name="T13" fmla="*/ 22 h 153"/>
                <a:gd name="T14" fmla="*/ 82 w 86"/>
                <a:gd name="T15" fmla="*/ 0 h 153"/>
                <a:gd name="T16" fmla="*/ 86 w 86"/>
                <a:gd name="T17" fmla="*/ 0 h 153"/>
                <a:gd name="T18" fmla="*/ 83 w 86"/>
                <a:gd name="T19" fmla="*/ 25 h 153"/>
                <a:gd name="T20" fmla="*/ 78 w 86"/>
                <a:gd name="T21" fmla="*/ 47 h 153"/>
                <a:gd name="T22" fmla="*/ 72 w 86"/>
                <a:gd name="T23" fmla="*/ 68 h 153"/>
                <a:gd name="T24" fmla="*/ 63 w 86"/>
                <a:gd name="T25" fmla="*/ 87 h 153"/>
                <a:gd name="T26" fmla="*/ 51 w 86"/>
                <a:gd name="T27" fmla="*/ 104 h 153"/>
                <a:gd name="T28" fmla="*/ 38 w 86"/>
                <a:gd name="T29" fmla="*/ 121 h 153"/>
                <a:gd name="T30" fmla="*/ 4 w 86"/>
                <a:gd name="T31" fmla="*/ 153 h 153"/>
                <a:gd name="T32" fmla="*/ 0 w 86"/>
                <a:gd name="T33" fmla="*/ 14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3">
                  <a:moveTo>
                    <a:pt x="0" y="149"/>
                  </a:moveTo>
                  <a:lnTo>
                    <a:pt x="34" y="116"/>
                  </a:lnTo>
                  <a:lnTo>
                    <a:pt x="46" y="99"/>
                  </a:lnTo>
                  <a:lnTo>
                    <a:pt x="58" y="82"/>
                  </a:lnTo>
                  <a:lnTo>
                    <a:pt x="68" y="64"/>
                  </a:lnTo>
                  <a:lnTo>
                    <a:pt x="74" y="44"/>
                  </a:lnTo>
                  <a:lnTo>
                    <a:pt x="78" y="22"/>
                  </a:lnTo>
                  <a:lnTo>
                    <a:pt x="82" y="0"/>
                  </a:lnTo>
                  <a:lnTo>
                    <a:pt x="86" y="0"/>
                  </a:lnTo>
                  <a:lnTo>
                    <a:pt x="83" y="25"/>
                  </a:lnTo>
                  <a:lnTo>
                    <a:pt x="78" y="47"/>
                  </a:lnTo>
                  <a:lnTo>
                    <a:pt x="72" y="68"/>
                  </a:lnTo>
                  <a:lnTo>
                    <a:pt x="63" y="87"/>
                  </a:lnTo>
                  <a:lnTo>
                    <a:pt x="51" y="104"/>
                  </a:lnTo>
                  <a:lnTo>
                    <a:pt x="38" y="121"/>
                  </a:lnTo>
                  <a:lnTo>
                    <a:pt x="4" y="153"/>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1" name="Freeform 597"/>
            <p:cNvSpPr>
              <a:spLocks/>
            </p:cNvSpPr>
            <p:nvPr/>
          </p:nvSpPr>
          <p:spPr bwMode="auto">
            <a:xfrm>
              <a:off x="2735" y="2439"/>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2" name="Freeform 598"/>
            <p:cNvSpPr>
              <a:spLocks/>
            </p:cNvSpPr>
            <p:nvPr/>
          </p:nvSpPr>
          <p:spPr bwMode="auto">
            <a:xfrm>
              <a:off x="2775" y="2351"/>
              <a:ext cx="3" cy="14"/>
            </a:xfrm>
            <a:custGeom>
              <a:avLst/>
              <a:gdLst>
                <a:gd name="T0" fmla="*/ 2 w 6"/>
                <a:gd name="T1" fmla="*/ 29 h 29"/>
                <a:gd name="T2" fmla="*/ 0 w 6"/>
                <a:gd name="T3" fmla="*/ 0 h 29"/>
                <a:gd name="T4" fmla="*/ 5 w 6"/>
                <a:gd name="T5" fmla="*/ 0 h 29"/>
                <a:gd name="T6" fmla="*/ 6 w 6"/>
                <a:gd name="T7" fmla="*/ 29 h 29"/>
                <a:gd name="T8" fmla="*/ 2 w 6"/>
                <a:gd name="T9" fmla="*/ 29 h 29"/>
              </a:gdLst>
              <a:ahLst/>
              <a:cxnLst>
                <a:cxn ang="0">
                  <a:pos x="T0" y="T1"/>
                </a:cxn>
                <a:cxn ang="0">
                  <a:pos x="T2" y="T3"/>
                </a:cxn>
                <a:cxn ang="0">
                  <a:pos x="T4" y="T5"/>
                </a:cxn>
                <a:cxn ang="0">
                  <a:pos x="T6" y="T7"/>
                </a:cxn>
                <a:cxn ang="0">
                  <a:pos x="T8" y="T9"/>
                </a:cxn>
              </a:cxnLst>
              <a:rect l="0" t="0" r="r" b="b"/>
              <a:pathLst>
                <a:path w="6" h="29">
                  <a:moveTo>
                    <a:pt x="2" y="29"/>
                  </a:moveTo>
                  <a:lnTo>
                    <a:pt x="0" y="0"/>
                  </a:lnTo>
                  <a:lnTo>
                    <a:pt x="5" y="0"/>
                  </a:lnTo>
                  <a:lnTo>
                    <a:pt x="6" y="29"/>
                  </a:lnTo>
                  <a:lnTo>
                    <a:pt x="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3" name="Freeform 599"/>
            <p:cNvSpPr>
              <a:spLocks/>
            </p:cNvSpPr>
            <p:nvPr/>
          </p:nvSpPr>
          <p:spPr bwMode="auto">
            <a:xfrm>
              <a:off x="2776" y="2365"/>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4" name="Freeform 600"/>
            <p:cNvSpPr>
              <a:spLocks/>
            </p:cNvSpPr>
            <p:nvPr/>
          </p:nvSpPr>
          <p:spPr bwMode="auto">
            <a:xfrm>
              <a:off x="2745" y="2350"/>
              <a:ext cx="32" cy="43"/>
            </a:xfrm>
            <a:custGeom>
              <a:avLst/>
              <a:gdLst>
                <a:gd name="T0" fmla="*/ 65 w 65"/>
                <a:gd name="T1" fmla="*/ 4 h 86"/>
                <a:gd name="T2" fmla="*/ 4 w 65"/>
                <a:gd name="T3" fmla="*/ 86 h 86"/>
                <a:gd name="T4" fmla="*/ 0 w 65"/>
                <a:gd name="T5" fmla="*/ 81 h 86"/>
                <a:gd name="T6" fmla="*/ 60 w 65"/>
                <a:gd name="T7" fmla="*/ 0 h 86"/>
                <a:gd name="T8" fmla="*/ 65 w 65"/>
                <a:gd name="T9" fmla="*/ 4 h 86"/>
              </a:gdLst>
              <a:ahLst/>
              <a:cxnLst>
                <a:cxn ang="0">
                  <a:pos x="T0" y="T1"/>
                </a:cxn>
                <a:cxn ang="0">
                  <a:pos x="T2" y="T3"/>
                </a:cxn>
                <a:cxn ang="0">
                  <a:pos x="T4" y="T5"/>
                </a:cxn>
                <a:cxn ang="0">
                  <a:pos x="T6" y="T7"/>
                </a:cxn>
                <a:cxn ang="0">
                  <a:pos x="T8" y="T9"/>
                </a:cxn>
              </a:cxnLst>
              <a:rect l="0" t="0" r="r" b="b"/>
              <a:pathLst>
                <a:path w="65" h="86">
                  <a:moveTo>
                    <a:pt x="65" y="4"/>
                  </a:moveTo>
                  <a:lnTo>
                    <a:pt x="4" y="86"/>
                  </a:lnTo>
                  <a:lnTo>
                    <a:pt x="0" y="81"/>
                  </a:lnTo>
                  <a:lnTo>
                    <a:pt x="60" y="0"/>
                  </a:lnTo>
                  <a:lnTo>
                    <a:pt x="6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5" name="Freeform 601"/>
            <p:cNvSpPr>
              <a:spLocks/>
            </p:cNvSpPr>
            <p:nvPr/>
          </p:nvSpPr>
          <p:spPr bwMode="auto">
            <a:xfrm>
              <a:off x="2775" y="2347"/>
              <a:ext cx="2" cy="5"/>
            </a:xfrm>
            <a:custGeom>
              <a:avLst/>
              <a:gdLst>
                <a:gd name="T0" fmla="*/ 5 w 5"/>
                <a:gd name="T1" fmla="*/ 8 h 11"/>
                <a:gd name="T2" fmla="*/ 5 w 5"/>
                <a:gd name="T3" fmla="*/ 0 h 11"/>
                <a:gd name="T4" fmla="*/ 0 w 5"/>
                <a:gd name="T5" fmla="*/ 7 h 11"/>
                <a:gd name="T6" fmla="*/ 5 w 5"/>
                <a:gd name="T7" fmla="*/ 11 h 11"/>
                <a:gd name="T8" fmla="*/ 0 w 5"/>
                <a:gd name="T9" fmla="*/ 8 h 11"/>
                <a:gd name="T10" fmla="*/ 5 w 5"/>
                <a:gd name="T11" fmla="*/ 8 h 11"/>
              </a:gdLst>
              <a:ahLst/>
              <a:cxnLst>
                <a:cxn ang="0">
                  <a:pos x="T0" y="T1"/>
                </a:cxn>
                <a:cxn ang="0">
                  <a:pos x="T2" y="T3"/>
                </a:cxn>
                <a:cxn ang="0">
                  <a:pos x="T4" y="T5"/>
                </a:cxn>
                <a:cxn ang="0">
                  <a:pos x="T6" y="T7"/>
                </a:cxn>
                <a:cxn ang="0">
                  <a:pos x="T8" y="T9"/>
                </a:cxn>
                <a:cxn ang="0">
                  <a:pos x="T10" y="T11"/>
                </a:cxn>
              </a:cxnLst>
              <a:rect l="0" t="0" r="r" b="b"/>
              <a:pathLst>
                <a:path w="5" h="11">
                  <a:moveTo>
                    <a:pt x="5" y="8"/>
                  </a:moveTo>
                  <a:lnTo>
                    <a:pt x="5" y="0"/>
                  </a:lnTo>
                  <a:lnTo>
                    <a:pt x="0" y="7"/>
                  </a:lnTo>
                  <a:lnTo>
                    <a:pt x="5" y="11"/>
                  </a:lnTo>
                  <a:lnTo>
                    <a:pt x="0" y="8"/>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6" name="Freeform 602"/>
            <p:cNvSpPr>
              <a:spLocks/>
            </p:cNvSpPr>
            <p:nvPr/>
          </p:nvSpPr>
          <p:spPr bwMode="auto">
            <a:xfrm>
              <a:off x="2745" y="2327"/>
              <a:ext cx="29" cy="66"/>
            </a:xfrm>
            <a:custGeom>
              <a:avLst/>
              <a:gdLst>
                <a:gd name="T0" fmla="*/ 0 w 58"/>
                <a:gd name="T1" fmla="*/ 126 h 131"/>
                <a:gd name="T2" fmla="*/ 7 w 58"/>
                <a:gd name="T3" fmla="*/ 112 h 131"/>
                <a:gd name="T4" fmla="*/ 26 w 58"/>
                <a:gd name="T5" fmla="*/ 78 h 131"/>
                <a:gd name="T6" fmla="*/ 45 w 58"/>
                <a:gd name="T7" fmla="*/ 37 h 131"/>
                <a:gd name="T8" fmla="*/ 51 w 58"/>
                <a:gd name="T9" fmla="*/ 17 h 131"/>
                <a:gd name="T10" fmla="*/ 54 w 58"/>
                <a:gd name="T11" fmla="*/ 0 h 131"/>
                <a:gd name="T12" fmla="*/ 58 w 58"/>
                <a:gd name="T13" fmla="*/ 3 h 131"/>
                <a:gd name="T14" fmla="*/ 55 w 58"/>
                <a:gd name="T15" fmla="*/ 20 h 131"/>
                <a:gd name="T16" fmla="*/ 49 w 58"/>
                <a:gd name="T17" fmla="*/ 40 h 131"/>
                <a:gd name="T18" fmla="*/ 31 w 58"/>
                <a:gd name="T19" fmla="*/ 83 h 131"/>
                <a:gd name="T20" fmla="*/ 12 w 58"/>
                <a:gd name="T21" fmla="*/ 117 h 131"/>
                <a:gd name="T22" fmla="*/ 4 w 58"/>
                <a:gd name="T23" fmla="*/ 131 h 131"/>
                <a:gd name="T24" fmla="*/ 0 w 58"/>
                <a:gd name="T25" fmla="*/ 12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31">
                  <a:moveTo>
                    <a:pt x="0" y="126"/>
                  </a:moveTo>
                  <a:lnTo>
                    <a:pt x="7" y="112"/>
                  </a:lnTo>
                  <a:lnTo>
                    <a:pt x="26" y="78"/>
                  </a:lnTo>
                  <a:lnTo>
                    <a:pt x="45" y="37"/>
                  </a:lnTo>
                  <a:lnTo>
                    <a:pt x="51" y="17"/>
                  </a:lnTo>
                  <a:lnTo>
                    <a:pt x="54" y="0"/>
                  </a:lnTo>
                  <a:lnTo>
                    <a:pt x="58" y="3"/>
                  </a:lnTo>
                  <a:lnTo>
                    <a:pt x="55" y="20"/>
                  </a:lnTo>
                  <a:lnTo>
                    <a:pt x="49" y="40"/>
                  </a:lnTo>
                  <a:lnTo>
                    <a:pt x="31" y="83"/>
                  </a:lnTo>
                  <a:lnTo>
                    <a:pt x="12" y="117"/>
                  </a:lnTo>
                  <a:lnTo>
                    <a:pt x="4" y="131"/>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7" name="Freeform 603"/>
            <p:cNvSpPr>
              <a:spLocks/>
            </p:cNvSpPr>
            <p:nvPr/>
          </p:nvSpPr>
          <p:spPr bwMode="auto">
            <a:xfrm>
              <a:off x="2745" y="2391"/>
              <a:ext cx="2" cy="2"/>
            </a:xfrm>
            <a:custGeom>
              <a:avLst/>
              <a:gdLst>
                <a:gd name="T0" fmla="*/ 4 w 4"/>
                <a:gd name="T1" fmla="*/ 5 h 5"/>
                <a:gd name="T2" fmla="*/ 0 w 4"/>
                <a:gd name="T3" fmla="*/ 0 h 5"/>
                <a:gd name="T4" fmla="*/ 4 w 4"/>
                <a:gd name="T5" fmla="*/ 5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5"/>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8" name="Freeform 604"/>
            <p:cNvSpPr>
              <a:spLocks/>
            </p:cNvSpPr>
            <p:nvPr/>
          </p:nvSpPr>
          <p:spPr bwMode="auto">
            <a:xfrm>
              <a:off x="2761" y="2269"/>
              <a:ext cx="13" cy="59"/>
            </a:xfrm>
            <a:custGeom>
              <a:avLst/>
              <a:gdLst>
                <a:gd name="T0" fmla="*/ 22 w 26"/>
                <a:gd name="T1" fmla="*/ 119 h 119"/>
                <a:gd name="T2" fmla="*/ 20 w 26"/>
                <a:gd name="T3" fmla="*/ 85 h 119"/>
                <a:gd name="T4" fmla="*/ 19 w 26"/>
                <a:gd name="T5" fmla="*/ 59 h 119"/>
                <a:gd name="T6" fmla="*/ 11 w 26"/>
                <a:gd name="T7" fmla="*/ 34 h 119"/>
                <a:gd name="T8" fmla="*/ 0 w 26"/>
                <a:gd name="T9" fmla="*/ 4 h 119"/>
                <a:gd name="T10" fmla="*/ 5 w 26"/>
                <a:gd name="T11" fmla="*/ 0 h 119"/>
                <a:gd name="T12" fmla="*/ 16 w 26"/>
                <a:gd name="T13" fmla="*/ 31 h 119"/>
                <a:gd name="T14" fmla="*/ 23 w 26"/>
                <a:gd name="T15" fmla="*/ 59 h 119"/>
                <a:gd name="T16" fmla="*/ 25 w 26"/>
                <a:gd name="T17" fmla="*/ 85 h 119"/>
                <a:gd name="T18" fmla="*/ 26 w 26"/>
                <a:gd name="T19" fmla="*/ 119 h 119"/>
                <a:gd name="T20" fmla="*/ 22 w 26"/>
                <a:gd name="T2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9">
                  <a:moveTo>
                    <a:pt x="22" y="119"/>
                  </a:moveTo>
                  <a:lnTo>
                    <a:pt x="20" y="85"/>
                  </a:lnTo>
                  <a:lnTo>
                    <a:pt x="19" y="59"/>
                  </a:lnTo>
                  <a:lnTo>
                    <a:pt x="11" y="34"/>
                  </a:lnTo>
                  <a:lnTo>
                    <a:pt x="0" y="4"/>
                  </a:lnTo>
                  <a:lnTo>
                    <a:pt x="5" y="0"/>
                  </a:lnTo>
                  <a:lnTo>
                    <a:pt x="16" y="31"/>
                  </a:lnTo>
                  <a:lnTo>
                    <a:pt x="23" y="59"/>
                  </a:lnTo>
                  <a:lnTo>
                    <a:pt x="25" y="85"/>
                  </a:lnTo>
                  <a:lnTo>
                    <a:pt x="26" y="119"/>
                  </a:lnTo>
                  <a:lnTo>
                    <a:pt x="22"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89" name="Freeform 605"/>
            <p:cNvSpPr>
              <a:spLocks/>
            </p:cNvSpPr>
            <p:nvPr/>
          </p:nvSpPr>
          <p:spPr bwMode="auto">
            <a:xfrm>
              <a:off x="2772" y="2327"/>
              <a:ext cx="2"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0" name="Freeform 606"/>
            <p:cNvSpPr>
              <a:spLocks/>
            </p:cNvSpPr>
            <p:nvPr/>
          </p:nvSpPr>
          <p:spPr bwMode="auto">
            <a:xfrm>
              <a:off x="2726" y="2185"/>
              <a:ext cx="37" cy="85"/>
            </a:xfrm>
            <a:custGeom>
              <a:avLst/>
              <a:gdLst>
                <a:gd name="T0" fmla="*/ 69 w 74"/>
                <a:gd name="T1" fmla="*/ 172 h 172"/>
                <a:gd name="T2" fmla="*/ 46 w 74"/>
                <a:gd name="T3" fmla="*/ 128 h 172"/>
                <a:gd name="T4" fmla="*/ 24 w 74"/>
                <a:gd name="T5" fmla="*/ 90 h 172"/>
                <a:gd name="T6" fmla="*/ 7 w 74"/>
                <a:gd name="T7" fmla="*/ 50 h 172"/>
                <a:gd name="T8" fmla="*/ 4 w 74"/>
                <a:gd name="T9" fmla="*/ 37 h 172"/>
                <a:gd name="T10" fmla="*/ 1 w 74"/>
                <a:gd name="T11" fmla="*/ 25 h 172"/>
                <a:gd name="T12" fmla="*/ 0 w 74"/>
                <a:gd name="T13" fmla="*/ 0 h 172"/>
                <a:gd name="T14" fmla="*/ 4 w 74"/>
                <a:gd name="T15" fmla="*/ 0 h 172"/>
                <a:gd name="T16" fmla="*/ 6 w 74"/>
                <a:gd name="T17" fmla="*/ 25 h 172"/>
                <a:gd name="T18" fmla="*/ 9 w 74"/>
                <a:gd name="T19" fmla="*/ 37 h 172"/>
                <a:gd name="T20" fmla="*/ 12 w 74"/>
                <a:gd name="T21" fmla="*/ 47 h 172"/>
                <a:gd name="T22" fmla="*/ 29 w 74"/>
                <a:gd name="T23" fmla="*/ 87 h 172"/>
                <a:gd name="T24" fmla="*/ 51 w 74"/>
                <a:gd name="T25" fmla="*/ 125 h 172"/>
                <a:gd name="T26" fmla="*/ 74 w 74"/>
                <a:gd name="T27" fmla="*/ 168 h 172"/>
                <a:gd name="T28" fmla="*/ 69 w 74"/>
                <a:gd name="T2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72">
                  <a:moveTo>
                    <a:pt x="69" y="172"/>
                  </a:moveTo>
                  <a:lnTo>
                    <a:pt x="46" y="128"/>
                  </a:lnTo>
                  <a:lnTo>
                    <a:pt x="24" y="90"/>
                  </a:lnTo>
                  <a:lnTo>
                    <a:pt x="7" y="50"/>
                  </a:lnTo>
                  <a:lnTo>
                    <a:pt x="4" y="37"/>
                  </a:lnTo>
                  <a:lnTo>
                    <a:pt x="1" y="25"/>
                  </a:lnTo>
                  <a:lnTo>
                    <a:pt x="0" y="0"/>
                  </a:lnTo>
                  <a:lnTo>
                    <a:pt x="4" y="0"/>
                  </a:lnTo>
                  <a:lnTo>
                    <a:pt x="6" y="25"/>
                  </a:lnTo>
                  <a:lnTo>
                    <a:pt x="9" y="37"/>
                  </a:lnTo>
                  <a:lnTo>
                    <a:pt x="12" y="47"/>
                  </a:lnTo>
                  <a:lnTo>
                    <a:pt x="29" y="87"/>
                  </a:lnTo>
                  <a:lnTo>
                    <a:pt x="51" y="125"/>
                  </a:lnTo>
                  <a:lnTo>
                    <a:pt x="74" y="168"/>
                  </a:lnTo>
                  <a:lnTo>
                    <a:pt x="69"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1" name="Freeform 607"/>
            <p:cNvSpPr>
              <a:spLocks/>
            </p:cNvSpPr>
            <p:nvPr/>
          </p:nvSpPr>
          <p:spPr bwMode="auto">
            <a:xfrm>
              <a:off x="2761" y="2269"/>
              <a:ext cx="2" cy="1"/>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2" name="Freeform 608"/>
            <p:cNvSpPr>
              <a:spLocks/>
            </p:cNvSpPr>
            <p:nvPr/>
          </p:nvSpPr>
          <p:spPr bwMode="auto">
            <a:xfrm>
              <a:off x="2726" y="2121"/>
              <a:ext cx="3" cy="64"/>
            </a:xfrm>
            <a:custGeom>
              <a:avLst/>
              <a:gdLst>
                <a:gd name="T0" fmla="*/ 0 w 6"/>
                <a:gd name="T1" fmla="*/ 126 h 126"/>
                <a:gd name="T2" fmla="*/ 0 w 6"/>
                <a:gd name="T3" fmla="*/ 63 h 126"/>
                <a:gd name="T4" fmla="*/ 1 w 6"/>
                <a:gd name="T5" fmla="*/ 0 h 126"/>
                <a:gd name="T6" fmla="*/ 6 w 6"/>
                <a:gd name="T7" fmla="*/ 0 h 126"/>
                <a:gd name="T8" fmla="*/ 4 w 6"/>
                <a:gd name="T9" fmla="*/ 63 h 126"/>
                <a:gd name="T10" fmla="*/ 6 w 6"/>
                <a:gd name="T11" fmla="*/ 126 h 126"/>
                <a:gd name="T12" fmla="*/ 0 w 6"/>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 h="126">
                  <a:moveTo>
                    <a:pt x="0" y="126"/>
                  </a:moveTo>
                  <a:lnTo>
                    <a:pt x="0" y="63"/>
                  </a:lnTo>
                  <a:lnTo>
                    <a:pt x="1" y="0"/>
                  </a:lnTo>
                  <a:lnTo>
                    <a:pt x="6" y="0"/>
                  </a:lnTo>
                  <a:lnTo>
                    <a:pt x="4" y="63"/>
                  </a:lnTo>
                  <a:lnTo>
                    <a:pt x="6" y="126"/>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3" name="Freeform 609"/>
            <p:cNvSpPr>
              <a:spLocks/>
            </p:cNvSpPr>
            <p:nvPr/>
          </p:nvSpPr>
          <p:spPr bwMode="auto">
            <a:xfrm>
              <a:off x="2691" y="2121"/>
              <a:ext cx="38" cy="19"/>
            </a:xfrm>
            <a:custGeom>
              <a:avLst/>
              <a:gdLst>
                <a:gd name="T0" fmla="*/ 78 w 78"/>
                <a:gd name="T1" fmla="*/ 5 h 39"/>
                <a:gd name="T2" fmla="*/ 58 w 78"/>
                <a:gd name="T3" fmla="*/ 9 h 39"/>
                <a:gd name="T4" fmla="*/ 41 w 78"/>
                <a:gd name="T5" fmla="*/ 17 h 39"/>
                <a:gd name="T6" fmla="*/ 5 w 78"/>
                <a:gd name="T7" fmla="*/ 39 h 39"/>
                <a:gd name="T8" fmla="*/ 0 w 78"/>
                <a:gd name="T9" fmla="*/ 34 h 39"/>
                <a:gd name="T10" fmla="*/ 36 w 78"/>
                <a:gd name="T11" fmla="*/ 12 h 39"/>
                <a:gd name="T12" fmla="*/ 54 w 78"/>
                <a:gd name="T13" fmla="*/ 5 h 39"/>
                <a:gd name="T14" fmla="*/ 75 w 78"/>
                <a:gd name="T15" fmla="*/ 0 h 39"/>
                <a:gd name="T16" fmla="*/ 78 w 78"/>
                <a:gd name="T1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39">
                  <a:moveTo>
                    <a:pt x="78" y="5"/>
                  </a:moveTo>
                  <a:lnTo>
                    <a:pt x="58" y="9"/>
                  </a:lnTo>
                  <a:lnTo>
                    <a:pt x="41" y="17"/>
                  </a:lnTo>
                  <a:lnTo>
                    <a:pt x="5" y="39"/>
                  </a:lnTo>
                  <a:lnTo>
                    <a:pt x="0" y="34"/>
                  </a:lnTo>
                  <a:lnTo>
                    <a:pt x="36" y="12"/>
                  </a:lnTo>
                  <a:lnTo>
                    <a:pt x="54" y="5"/>
                  </a:lnTo>
                  <a:lnTo>
                    <a:pt x="75" y="0"/>
                  </a:lnTo>
                  <a:lnTo>
                    <a:pt x="7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4" name="Freeform 610"/>
            <p:cNvSpPr>
              <a:spLocks/>
            </p:cNvSpPr>
            <p:nvPr/>
          </p:nvSpPr>
          <p:spPr bwMode="auto">
            <a:xfrm>
              <a:off x="2727" y="2121"/>
              <a:ext cx="2" cy="2"/>
            </a:xfrm>
            <a:custGeom>
              <a:avLst/>
              <a:gdLst>
                <a:gd name="T0" fmla="*/ 5 w 5"/>
                <a:gd name="T1" fmla="*/ 2 h 5"/>
                <a:gd name="T2" fmla="*/ 5 w 5"/>
                <a:gd name="T3" fmla="*/ 0 h 5"/>
                <a:gd name="T4" fmla="*/ 2 w 5"/>
                <a:gd name="T5" fmla="*/ 0 h 5"/>
                <a:gd name="T6" fmla="*/ 5 w 5"/>
                <a:gd name="T7" fmla="*/ 5 h 5"/>
                <a:gd name="T8" fmla="*/ 0 w 5"/>
                <a:gd name="T9" fmla="*/ 2 h 5"/>
                <a:gd name="T10" fmla="*/ 5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5" y="2"/>
                  </a:moveTo>
                  <a:lnTo>
                    <a:pt x="5" y="0"/>
                  </a:lnTo>
                  <a:lnTo>
                    <a:pt x="2" y="0"/>
                  </a:lnTo>
                  <a:lnTo>
                    <a:pt x="5" y="5"/>
                  </a:lnTo>
                  <a:lnTo>
                    <a:pt x="0"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5" name="Freeform 611"/>
            <p:cNvSpPr>
              <a:spLocks/>
            </p:cNvSpPr>
            <p:nvPr/>
          </p:nvSpPr>
          <p:spPr bwMode="auto">
            <a:xfrm>
              <a:off x="2669" y="2138"/>
              <a:ext cx="24" cy="27"/>
            </a:xfrm>
            <a:custGeom>
              <a:avLst/>
              <a:gdLst>
                <a:gd name="T0" fmla="*/ 48 w 48"/>
                <a:gd name="T1" fmla="*/ 5 h 54"/>
                <a:gd name="T2" fmla="*/ 20 w 48"/>
                <a:gd name="T3" fmla="*/ 26 h 54"/>
                <a:gd name="T4" fmla="*/ 12 w 48"/>
                <a:gd name="T5" fmla="*/ 36 h 54"/>
                <a:gd name="T6" fmla="*/ 6 w 48"/>
                <a:gd name="T7" fmla="*/ 54 h 54"/>
                <a:gd name="T8" fmla="*/ 0 w 48"/>
                <a:gd name="T9" fmla="*/ 53 h 54"/>
                <a:gd name="T10" fmla="*/ 6 w 48"/>
                <a:gd name="T11" fmla="*/ 34 h 54"/>
                <a:gd name="T12" fmla="*/ 15 w 48"/>
                <a:gd name="T13" fmla="*/ 22 h 54"/>
                <a:gd name="T14" fmla="*/ 43 w 48"/>
                <a:gd name="T15" fmla="*/ 0 h 54"/>
                <a:gd name="T16" fmla="*/ 48 w 48"/>
                <a:gd name="T17"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4">
                  <a:moveTo>
                    <a:pt x="48" y="5"/>
                  </a:moveTo>
                  <a:lnTo>
                    <a:pt x="20" y="26"/>
                  </a:lnTo>
                  <a:lnTo>
                    <a:pt x="12" y="36"/>
                  </a:lnTo>
                  <a:lnTo>
                    <a:pt x="6" y="54"/>
                  </a:lnTo>
                  <a:lnTo>
                    <a:pt x="0" y="53"/>
                  </a:lnTo>
                  <a:lnTo>
                    <a:pt x="6" y="34"/>
                  </a:lnTo>
                  <a:lnTo>
                    <a:pt x="15" y="22"/>
                  </a:lnTo>
                  <a:lnTo>
                    <a:pt x="43" y="0"/>
                  </a:lnTo>
                  <a:lnTo>
                    <a:pt x="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6" name="Freeform 612"/>
            <p:cNvSpPr>
              <a:spLocks/>
            </p:cNvSpPr>
            <p:nvPr/>
          </p:nvSpPr>
          <p:spPr bwMode="auto">
            <a:xfrm>
              <a:off x="2691" y="2138"/>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7" name="Freeform 613"/>
            <p:cNvSpPr>
              <a:spLocks/>
            </p:cNvSpPr>
            <p:nvPr/>
          </p:nvSpPr>
          <p:spPr bwMode="auto">
            <a:xfrm>
              <a:off x="2649" y="2165"/>
              <a:ext cx="23" cy="70"/>
            </a:xfrm>
            <a:custGeom>
              <a:avLst/>
              <a:gdLst>
                <a:gd name="T0" fmla="*/ 46 w 46"/>
                <a:gd name="T1" fmla="*/ 0 h 141"/>
                <a:gd name="T2" fmla="*/ 37 w 46"/>
                <a:gd name="T3" fmla="*/ 37 h 141"/>
                <a:gd name="T4" fmla="*/ 31 w 46"/>
                <a:gd name="T5" fmla="*/ 71 h 141"/>
                <a:gd name="T6" fmla="*/ 23 w 46"/>
                <a:gd name="T7" fmla="*/ 105 h 141"/>
                <a:gd name="T8" fmla="*/ 14 w 46"/>
                <a:gd name="T9" fmla="*/ 124 h 141"/>
                <a:gd name="T10" fmla="*/ 4 w 46"/>
                <a:gd name="T11" fmla="*/ 141 h 141"/>
                <a:gd name="T12" fmla="*/ 0 w 46"/>
                <a:gd name="T13" fmla="*/ 136 h 141"/>
                <a:gd name="T14" fmla="*/ 9 w 46"/>
                <a:gd name="T15" fmla="*/ 120 h 141"/>
                <a:gd name="T16" fmla="*/ 17 w 46"/>
                <a:gd name="T17" fmla="*/ 104 h 141"/>
                <a:gd name="T18" fmla="*/ 24 w 46"/>
                <a:gd name="T19" fmla="*/ 71 h 141"/>
                <a:gd name="T20" fmla="*/ 31 w 46"/>
                <a:gd name="T21" fmla="*/ 37 h 141"/>
                <a:gd name="T22" fmla="*/ 40 w 46"/>
                <a:gd name="T23" fmla="*/ 0 h 141"/>
                <a:gd name="T24" fmla="*/ 46 w 46"/>
                <a:gd name="T2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1">
                  <a:moveTo>
                    <a:pt x="46" y="0"/>
                  </a:moveTo>
                  <a:lnTo>
                    <a:pt x="37" y="37"/>
                  </a:lnTo>
                  <a:lnTo>
                    <a:pt x="31" y="71"/>
                  </a:lnTo>
                  <a:lnTo>
                    <a:pt x="23" y="105"/>
                  </a:lnTo>
                  <a:lnTo>
                    <a:pt x="14" y="124"/>
                  </a:lnTo>
                  <a:lnTo>
                    <a:pt x="4" y="141"/>
                  </a:lnTo>
                  <a:lnTo>
                    <a:pt x="0" y="136"/>
                  </a:lnTo>
                  <a:lnTo>
                    <a:pt x="9" y="120"/>
                  </a:lnTo>
                  <a:lnTo>
                    <a:pt x="17" y="104"/>
                  </a:lnTo>
                  <a:lnTo>
                    <a:pt x="24" y="71"/>
                  </a:lnTo>
                  <a:lnTo>
                    <a:pt x="31" y="37"/>
                  </a:lnTo>
                  <a:lnTo>
                    <a:pt x="40"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8" name="Freeform 614"/>
            <p:cNvSpPr>
              <a:spLocks/>
            </p:cNvSpPr>
            <p:nvPr/>
          </p:nvSpPr>
          <p:spPr bwMode="auto">
            <a:xfrm>
              <a:off x="2649" y="2187"/>
              <a:ext cx="8" cy="47"/>
            </a:xfrm>
            <a:custGeom>
              <a:avLst/>
              <a:gdLst>
                <a:gd name="T0" fmla="*/ 0 w 17"/>
                <a:gd name="T1" fmla="*/ 91 h 94"/>
                <a:gd name="T2" fmla="*/ 6 w 17"/>
                <a:gd name="T3" fmla="*/ 60 h 94"/>
                <a:gd name="T4" fmla="*/ 6 w 17"/>
                <a:gd name="T5" fmla="*/ 42 h 94"/>
                <a:gd name="T6" fmla="*/ 7 w 17"/>
                <a:gd name="T7" fmla="*/ 23 h 94"/>
                <a:gd name="T8" fmla="*/ 12 w 17"/>
                <a:gd name="T9" fmla="*/ 0 h 94"/>
                <a:gd name="T10" fmla="*/ 17 w 17"/>
                <a:gd name="T11" fmla="*/ 3 h 94"/>
                <a:gd name="T12" fmla="*/ 12 w 17"/>
                <a:gd name="T13" fmla="*/ 26 h 94"/>
                <a:gd name="T14" fmla="*/ 11 w 17"/>
                <a:gd name="T15" fmla="*/ 42 h 94"/>
                <a:gd name="T16" fmla="*/ 11 w 17"/>
                <a:gd name="T17" fmla="*/ 63 h 94"/>
                <a:gd name="T18" fmla="*/ 4 w 17"/>
                <a:gd name="T19" fmla="*/ 94 h 94"/>
                <a:gd name="T20" fmla="*/ 0 w 17"/>
                <a:gd name="T21"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4">
                  <a:moveTo>
                    <a:pt x="0" y="91"/>
                  </a:moveTo>
                  <a:lnTo>
                    <a:pt x="6" y="60"/>
                  </a:lnTo>
                  <a:lnTo>
                    <a:pt x="6" y="42"/>
                  </a:lnTo>
                  <a:lnTo>
                    <a:pt x="7" y="23"/>
                  </a:lnTo>
                  <a:lnTo>
                    <a:pt x="12" y="0"/>
                  </a:lnTo>
                  <a:lnTo>
                    <a:pt x="17" y="3"/>
                  </a:lnTo>
                  <a:lnTo>
                    <a:pt x="12" y="26"/>
                  </a:lnTo>
                  <a:lnTo>
                    <a:pt x="11" y="42"/>
                  </a:lnTo>
                  <a:lnTo>
                    <a:pt x="11" y="63"/>
                  </a:lnTo>
                  <a:lnTo>
                    <a:pt x="4" y="94"/>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399" name="Freeform 615"/>
            <p:cNvSpPr>
              <a:spLocks/>
            </p:cNvSpPr>
            <p:nvPr/>
          </p:nvSpPr>
          <p:spPr bwMode="auto">
            <a:xfrm>
              <a:off x="2649" y="2232"/>
              <a:ext cx="2" cy="3"/>
            </a:xfrm>
            <a:custGeom>
              <a:avLst/>
              <a:gdLst>
                <a:gd name="T0" fmla="*/ 4 w 4"/>
                <a:gd name="T1" fmla="*/ 5 h 5"/>
                <a:gd name="T2" fmla="*/ 0 w 4"/>
                <a:gd name="T3" fmla="*/ 0 h 5"/>
                <a:gd name="T4" fmla="*/ 4 w 4"/>
                <a:gd name="T5" fmla="*/ 3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3"/>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0" name="Freeform 616"/>
            <p:cNvSpPr>
              <a:spLocks/>
            </p:cNvSpPr>
            <p:nvPr/>
          </p:nvSpPr>
          <p:spPr bwMode="auto">
            <a:xfrm>
              <a:off x="2655" y="2166"/>
              <a:ext cx="5" cy="22"/>
            </a:xfrm>
            <a:custGeom>
              <a:avLst/>
              <a:gdLst>
                <a:gd name="T0" fmla="*/ 0 w 11"/>
                <a:gd name="T1" fmla="*/ 43 h 43"/>
                <a:gd name="T2" fmla="*/ 5 w 11"/>
                <a:gd name="T3" fmla="*/ 43 h 43"/>
                <a:gd name="T4" fmla="*/ 11 w 11"/>
                <a:gd name="T5" fmla="*/ 0 h 43"/>
                <a:gd name="T6" fmla="*/ 6 w 11"/>
                <a:gd name="T7" fmla="*/ 0 h 43"/>
                <a:gd name="T8" fmla="*/ 0 w 11"/>
                <a:gd name="T9" fmla="*/ 43 h 43"/>
              </a:gdLst>
              <a:ahLst/>
              <a:cxnLst>
                <a:cxn ang="0">
                  <a:pos x="T0" y="T1"/>
                </a:cxn>
                <a:cxn ang="0">
                  <a:pos x="T2" y="T3"/>
                </a:cxn>
                <a:cxn ang="0">
                  <a:pos x="T4" y="T5"/>
                </a:cxn>
                <a:cxn ang="0">
                  <a:pos x="T6" y="T7"/>
                </a:cxn>
                <a:cxn ang="0">
                  <a:pos x="T8" y="T9"/>
                </a:cxn>
              </a:cxnLst>
              <a:rect l="0" t="0" r="r" b="b"/>
              <a:pathLst>
                <a:path w="11" h="43">
                  <a:moveTo>
                    <a:pt x="0" y="43"/>
                  </a:moveTo>
                  <a:lnTo>
                    <a:pt x="5" y="43"/>
                  </a:lnTo>
                  <a:lnTo>
                    <a:pt x="11" y="0"/>
                  </a:lnTo>
                  <a:lnTo>
                    <a:pt x="6" y="0"/>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1" name="Freeform 617"/>
            <p:cNvSpPr>
              <a:spLocks/>
            </p:cNvSpPr>
            <p:nvPr/>
          </p:nvSpPr>
          <p:spPr bwMode="auto">
            <a:xfrm>
              <a:off x="2655" y="2187"/>
              <a:ext cx="2" cy="1"/>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2" name="Freeform 618"/>
            <p:cNvSpPr>
              <a:spLocks/>
            </p:cNvSpPr>
            <p:nvPr/>
          </p:nvSpPr>
          <p:spPr bwMode="auto">
            <a:xfrm>
              <a:off x="2624" y="2165"/>
              <a:ext cx="36" cy="27"/>
            </a:xfrm>
            <a:custGeom>
              <a:avLst/>
              <a:gdLst>
                <a:gd name="T0" fmla="*/ 73 w 73"/>
                <a:gd name="T1" fmla="*/ 4 h 52"/>
                <a:gd name="T2" fmla="*/ 40 w 73"/>
                <a:gd name="T3" fmla="*/ 37 h 52"/>
                <a:gd name="T4" fmla="*/ 23 w 73"/>
                <a:gd name="T5" fmla="*/ 47 h 52"/>
                <a:gd name="T6" fmla="*/ 3 w 73"/>
                <a:gd name="T7" fmla="*/ 52 h 52"/>
                <a:gd name="T8" fmla="*/ 0 w 73"/>
                <a:gd name="T9" fmla="*/ 47 h 52"/>
                <a:gd name="T10" fmla="*/ 20 w 73"/>
                <a:gd name="T11" fmla="*/ 43 h 52"/>
                <a:gd name="T12" fmla="*/ 36 w 73"/>
                <a:gd name="T13" fmla="*/ 32 h 52"/>
                <a:gd name="T14" fmla="*/ 68 w 73"/>
                <a:gd name="T15" fmla="*/ 0 h 52"/>
                <a:gd name="T16" fmla="*/ 73 w 73"/>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2">
                  <a:moveTo>
                    <a:pt x="73" y="4"/>
                  </a:moveTo>
                  <a:lnTo>
                    <a:pt x="40" y="37"/>
                  </a:lnTo>
                  <a:lnTo>
                    <a:pt x="23" y="47"/>
                  </a:lnTo>
                  <a:lnTo>
                    <a:pt x="3" y="52"/>
                  </a:lnTo>
                  <a:lnTo>
                    <a:pt x="0" y="47"/>
                  </a:lnTo>
                  <a:lnTo>
                    <a:pt x="20" y="43"/>
                  </a:lnTo>
                  <a:lnTo>
                    <a:pt x="36" y="32"/>
                  </a:lnTo>
                  <a:lnTo>
                    <a:pt x="68" y="0"/>
                  </a:lnTo>
                  <a:lnTo>
                    <a:pt x="7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3" name="Freeform 619"/>
            <p:cNvSpPr>
              <a:spLocks/>
            </p:cNvSpPr>
            <p:nvPr/>
          </p:nvSpPr>
          <p:spPr bwMode="auto">
            <a:xfrm>
              <a:off x="2658" y="2162"/>
              <a:ext cx="3" cy="6"/>
            </a:xfrm>
            <a:custGeom>
              <a:avLst/>
              <a:gdLst>
                <a:gd name="T0" fmla="*/ 5 w 6"/>
                <a:gd name="T1" fmla="*/ 8 h 11"/>
                <a:gd name="T2" fmla="*/ 6 w 6"/>
                <a:gd name="T3" fmla="*/ 0 h 11"/>
                <a:gd name="T4" fmla="*/ 0 w 6"/>
                <a:gd name="T5" fmla="*/ 7 h 11"/>
                <a:gd name="T6" fmla="*/ 5 w 6"/>
                <a:gd name="T7" fmla="*/ 11 h 11"/>
                <a:gd name="T8" fmla="*/ 0 w 6"/>
                <a:gd name="T9" fmla="*/ 8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0"/>
                  </a:lnTo>
                  <a:lnTo>
                    <a:pt x="0" y="7"/>
                  </a:lnTo>
                  <a:lnTo>
                    <a:pt x="5" y="11"/>
                  </a:lnTo>
                  <a:lnTo>
                    <a:pt x="0" y="8"/>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4" name="Freeform 620"/>
            <p:cNvSpPr>
              <a:spLocks/>
            </p:cNvSpPr>
            <p:nvPr/>
          </p:nvSpPr>
          <p:spPr bwMode="auto">
            <a:xfrm>
              <a:off x="2592" y="2187"/>
              <a:ext cx="33" cy="5"/>
            </a:xfrm>
            <a:custGeom>
              <a:avLst/>
              <a:gdLst>
                <a:gd name="T0" fmla="*/ 67 w 67"/>
                <a:gd name="T1" fmla="*/ 9 h 9"/>
                <a:gd name="T2" fmla="*/ 67 w 67"/>
                <a:gd name="T3" fmla="*/ 4 h 9"/>
                <a:gd name="T4" fmla="*/ 0 w 67"/>
                <a:gd name="T5" fmla="*/ 0 h 9"/>
                <a:gd name="T6" fmla="*/ 0 w 67"/>
                <a:gd name="T7" fmla="*/ 4 h 9"/>
                <a:gd name="T8" fmla="*/ 67 w 67"/>
                <a:gd name="T9" fmla="*/ 9 h 9"/>
              </a:gdLst>
              <a:ahLst/>
              <a:cxnLst>
                <a:cxn ang="0">
                  <a:pos x="T0" y="T1"/>
                </a:cxn>
                <a:cxn ang="0">
                  <a:pos x="T2" y="T3"/>
                </a:cxn>
                <a:cxn ang="0">
                  <a:pos x="T4" y="T5"/>
                </a:cxn>
                <a:cxn ang="0">
                  <a:pos x="T6" y="T7"/>
                </a:cxn>
                <a:cxn ang="0">
                  <a:pos x="T8" y="T9"/>
                </a:cxn>
              </a:cxnLst>
              <a:rect l="0" t="0" r="r" b="b"/>
              <a:pathLst>
                <a:path w="67" h="9">
                  <a:moveTo>
                    <a:pt x="67" y="9"/>
                  </a:moveTo>
                  <a:lnTo>
                    <a:pt x="67" y="4"/>
                  </a:lnTo>
                  <a:lnTo>
                    <a:pt x="0" y="0"/>
                  </a:lnTo>
                  <a:lnTo>
                    <a:pt x="0" y="4"/>
                  </a:lnTo>
                  <a:lnTo>
                    <a:pt x="6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5" name="Freeform 621"/>
            <p:cNvSpPr>
              <a:spLocks/>
            </p:cNvSpPr>
            <p:nvPr/>
          </p:nvSpPr>
          <p:spPr bwMode="auto">
            <a:xfrm>
              <a:off x="2624" y="2189"/>
              <a:ext cx="2" cy="3"/>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6" name="Freeform 622"/>
            <p:cNvSpPr>
              <a:spLocks/>
            </p:cNvSpPr>
            <p:nvPr/>
          </p:nvSpPr>
          <p:spPr bwMode="auto">
            <a:xfrm>
              <a:off x="2558" y="2187"/>
              <a:ext cx="34" cy="15"/>
            </a:xfrm>
            <a:custGeom>
              <a:avLst/>
              <a:gdLst>
                <a:gd name="T0" fmla="*/ 68 w 68"/>
                <a:gd name="T1" fmla="*/ 4 h 31"/>
                <a:gd name="T2" fmla="*/ 51 w 68"/>
                <a:gd name="T3" fmla="*/ 6 h 31"/>
                <a:gd name="T4" fmla="*/ 36 w 68"/>
                <a:gd name="T5" fmla="*/ 12 h 31"/>
                <a:gd name="T6" fmla="*/ 5 w 68"/>
                <a:gd name="T7" fmla="*/ 31 h 31"/>
                <a:gd name="T8" fmla="*/ 0 w 68"/>
                <a:gd name="T9" fmla="*/ 26 h 31"/>
                <a:gd name="T10" fmla="*/ 31 w 68"/>
                <a:gd name="T11" fmla="*/ 8 h 31"/>
                <a:gd name="T12" fmla="*/ 48 w 68"/>
                <a:gd name="T13" fmla="*/ 1 h 31"/>
                <a:gd name="T14" fmla="*/ 68 w 68"/>
                <a:gd name="T15" fmla="*/ 0 h 31"/>
                <a:gd name="T16" fmla="*/ 68 w 68"/>
                <a:gd name="T1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1">
                  <a:moveTo>
                    <a:pt x="68" y="4"/>
                  </a:moveTo>
                  <a:lnTo>
                    <a:pt x="51" y="6"/>
                  </a:lnTo>
                  <a:lnTo>
                    <a:pt x="36" y="12"/>
                  </a:lnTo>
                  <a:lnTo>
                    <a:pt x="5" y="31"/>
                  </a:lnTo>
                  <a:lnTo>
                    <a:pt x="0" y="26"/>
                  </a:lnTo>
                  <a:lnTo>
                    <a:pt x="31" y="8"/>
                  </a:lnTo>
                  <a:lnTo>
                    <a:pt x="48" y="1"/>
                  </a:lnTo>
                  <a:lnTo>
                    <a:pt x="68" y="0"/>
                  </a:ln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7" name="Freeform 623"/>
            <p:cNvSpPr>
              <a:spLocks/>
            </p:cNvSpPr>
            <p:nvPr/>
          </p:nvSpPr>
          <p:spPr bwMode="auto">
            <a:xfrm>
              <a:off x="2592" y="2187"/>
              <a:ext cx="1" cy="2"/>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8" name="Freeform 624"/>
            <p:cNvSpPr>
              <a:spLocks/>
            </p:cNvSpPr>
            <p:nvPr/>
          </p:nvSpPr>
          <p:spPr bwMode="auto">
            <a:xfrm>
              <a:off x="2558" y="2181"/>
              <a:ext cx="37" cy="21"/>
            </a:xfrm>
            <a:custGeom>
              <a:avLst/>
              <a:gdLst>
                <a:gd name="T0" fmla="*/ 0 w 74"/>
                <a:gd name="T1" fmla="*/ 38 h 43"/>
                <a:gd name="T2" fmla="*/ 14 w 74"/>
                <a:gd name="T3" fmla="*/ 23 h 43"/>
                <a:gd name="T4" fmla="*/ 33 w 74"/>
                <a:gd name="T5" fmla="*/ 10 h 43"/>
                <a:gd name="T6" fmla="*/ 54 w 74"/>
                <a:gd name="T7" fmla="*/ 1 h 43"/>
                <a:gd name="T8" fmla="*/ 64 w 74"/>
                <a:gd name="T9" fmla="*/ 0 h 43"/>
                <a:gd name="T10" fmla="*/ 74 w 74"/>
                <a:gd name="T11" fmla="*/ 0 h 43"/>
                <a:gd name="T12" fmla="*/ 74 w 74"/>
                <a:gd name="T13" fmla="*/ 6 h 43"/>
                <a:gd name="T14" fmla="*/ 64 w 74"/>
                <a:gd name="T15" fmla="*/ 6 h 43"/>
                <a:gd name="T16" fmla="*/ 56 w 74"/>
                <a:gd name="T17" fmla="*/ 7 h 43"/>
                <a:gd name="T18" fmla="*/ 36 w 74"/>
                <a:gd name="T19" fmla="*/ 15 h 43"/>
                <a:gd name="T20" fmla="*/ 19 w 74"/>
                <a:gd name="T21" fmla="*/ 27 h 43"/>
                <a:gd name="T22" fmla="*/ 5 w 74"/>
                <a:gd name="T23" fmla="*/ 43 h 43"/>
                <a:gd name="T24" fmla="*/ 0 w 74"/>
                <a:gd name="T2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
                  <a:moveTo>
                    <a:pt x="0" y="38"/>
                  </a:moveTo>
                  <a:lnTo>
                    <a:pt x="14" y="23"/>
                  </a:lnTo>
                  <a:lnTo>
                    <a:pt x="33" y="10"/>
                  </a:lnTo>
                  <a:lnTo>
                    <a:pt x="54" y="1"/>
                  </a:lnTo>
                  <a:lnTo>
                    <a:pt x="64" y="0"/>
                  </a:lnTo>
                  <a:lnTo>
                    <a:pt x="74" y="0"/>
                  </a:lnTo>
                  <a:lnTo>
                    <a:pt x="74" y="6"/>
                  </a:lnTo>
                  <a:lnTo>
                    <a:pt x="64" y="6"/>
                  </a:lnTo>
                  <a:lnTo>
                    <a:pt x="56" y="7"/>
                  </a:lnTo>
                  <a:lnTo>
                    <a:pt x="36" y="15"/>
                  </a:lnTo>
                  <a:lnTo>
                    <a:pt x="19" y="27"/>
                  </a:lnTo>
                  <a:lnTo>
                    <a:pt x="5" y="43"/>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09" name="Freeform 625"/>
            <p:cNvSpPr>
              <a:spLocks/>
            </p:cNvSpPr>
            <p:nvPr/>
          </p:nvSpPr>
          <p:spPr bwMode="auto">
            <a:xfrm>
              <a:off x="2558" y="2200"/>
              <a:ext cx="2"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0" name="Freeform 626"/>
            <p:cNvSpPr>
              <a:spLocks/>
            </p:cNvSpPr>
            <p:nvPr/>
          </p:nvSpPr>
          <p:spPr bwMode="auto">
            <a:xfrm>
              <a:off x="2595" y="2181"/>
              <a:ext cx="27" cy="4"/>
            </a:xfrm>
            <a:custGeom>
              <a:avLst/>
              <a:gdLst>
                <a:gd name="T0" fmla="*/ 0 w 55"/>
                <a:gd name="T1" fmla="*/ 0 h 9"/>
                <a:gd name="T2" fmla="*/ 0 w 55"/>
                <a:gd name="T3" fmla="*/ 6 h 9"/>
                <a:gd name="T4" fmla="*/ 55 w 55"/>
                <a:gd name="T5" fmla="*/ 9 h 9"/>
                <a:gd name="T6" fmla="*/ 55 w 55"/>
                <a:gd name="T7" fmla="*/ 3 h 9"/>
                <a:gd name="T8" fmla="*/ 0 w 55"/>
                <a:gd name="T9" fmla="*/ 0 h 9"/>
              </a:gdLst>
              <a:ahLst/>
              <a:cxnLst>
                <a:cxn ang="0">
                  <a:pos x="T0" y="T1"/>
                </a:cxn>
                <a:cxn ang="0">
                  <a:pos x="T2" y="T3"/>
                </a:cxn>
                <a:cxn ang="0">
                  <a:pos x="T4" y="T5"/>
                </a:cxn>
                <a:cxn ang="0">
                  <a:pos x="T6" y="T7"/>
                </a:cxn>
                <a:cxn ang="0">
                  <a:pos x="T8" y="T9"/>
                </a:cxn>
              </a:cxnLst>
              <a:rect l="0" t="0" r="r" b="b"/>
              <a:pathLst>
                <a:path w="55" h="9">
                  <a:moveTo>
                    <a:pt x="0" y="0"/>
                  </a:moveTo>
                  <a:lnTo>
                    <a:pt x="0" y="6"/>
                  </a:lnTo>
                  <a:lnTo>
                    <a:pt x="55" y="9"/>
                  </a:lnTo>
                  <a:lnTo>
                    <a:pt x="5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1" name="Freeform 627"/>
            <p:cNvSpPr>
              <a:spLocks/>
            </p:cNvSpPr>
            <p:nvPr/>
          </p:nvSpPr>
          <p:spPr bwMode="auto">
            <a:xfrm>
              <a:off x="2595" y="2181"/>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2" name="Freeform 628"/>
            <p:cNvSpPr>
              <a:spLocks/>
            </p:cNvSpPr>
            <p:nvPr/>
          </p:nvSpPr>
          <p:spPr bwMode="auto">
            <a:xfrm>
              <a:off x="2622" y="2148"/>
              <a:ext cx="41" cy="37"/>
            </a:xfrm>
            <a:custGeom>
              <a:avLst/>
              <a:gdLst>
                <a:gd name="T0" fmla="*/ 0 w 82"/>
                <a:gd name="T1" fmla="*/ 70 h 76"/>
                <a:gd name="T2" fmla="*/ 13 w 82"/>
                <a:gd name="T3" fmla="*/ 68 h 76"/>
                <a:gd name="T4" fmla="*/ 27 w 82"/>
                <a:gd name="T5" fmla="*/ 63 h 76"/>
                <a:gd name="T6" fmla="*/ 34 w 82"/>
                <a:gd name="T7" fmla="*/ 59 h 76"/>
                <a:gd name="T8" fmla="*/ 43 w 82"/>
                <a:gd name="T9" fmla="*/ 50 h 76"/>
                <a:gd name="T10" fmla="*/ 77 w 82"/>
                <a:gd name="T11" fmla="*/ 0 h 76"/>
                <a:gd name="T12" fmla="*/ 82 w 82"/>
                <a:gd name="T13" fmla="*/ 5 h 76"/>
                <a:gd name="T14" fmla="*/ 48 w 82"/>
                <a:gd name="T15" fmla="*/ 54 h 76"/>
                <a:gd name="T16" fmla="*/ 38 w 82"/>
                <a:gd name="T17" fmla="*/ 63 h 76"/>
                <a:gd name="T18" fmla="*/ 29 w 82"/>
                <a:gd name="T19" fmla="*/ 70 h 76"/>
                <a:gd name="T20" fmla="*/ 13 w 82"/>
                <a:gd name="T21" fmla="*/ 74 h 76"/>
                <a:gd name="T22" fmla="*/ 0 w 82"/>
                <a:gd name="T23" fmla="*/ 76 h 76"/>
                <a:gd name="T24" fmla="*/ 0 w 82"/>
                <a:gd name="T25"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76">
                  <a:moveTo>
                    <a:pt x="0" y="70"/>
                  </a:moveTo>
                  <a:lnTo>
                    <a:pt x="13" y="68"/>
                  </a:lnTo>
                  <a:lnTo>
                    <a:pt x="27" y="63"/>
                  </a:lnTo>
                  <a:lnTo>
                    <a:pt x="34" y="59"/>
                  </a:lnTo>
                  <a:lnTo>
                    <a:pt x="43" y="50"/>
                  </a:lnTo>
                  <a:lnTo>
                    <a:pt x="77" y="0"/>
                  </a:lnTo>
                  <a:lnTo>
                    <a:pt x="82" y="5"/>
                  </a:lnTo>
                  <a:lnTo>
                    <a:pt x="48" y="54"/>
                  </a:lnTo>
                  <a:lnTo>
                    <a:pt x="38" y="63"/>
                  </a:lnTo>
                  <a:lnTo>
                    <a:pt x="29" y="70"/>
                  </a:lnTo>
                  <a:lnTo>
                    <a:pt x="13" y="74"/>
                  </a:lnTo>
                  <a:lnTo>
                    <a:pt x="0" y="76"/>
                  </a:lnTo>
                  <a:lnTo>
                    <a:pt x="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3" name="Freeform 629"/>
            <p:cNvSpPr>
              <a:spLocks/>
            </p:cNvSpPr>
            <p:nvPr/>
          </p:nvSpPr>
          <p:spPr bwMode="auto">
            <a:xfrm>
              <a:off x="2622" y="218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4" name="Freeform 630"/>
            <p:cNvSpPr>
              <a:spLocks/>
            </p:cNvSpPr>
            <p:nvPr/>
          </p:nvSpPr>
          <p:spPr bwMode="auto">
            <a:xfrm>
              <a:off x="2660" y="2106"/>
              <a:ext cx="65" cy="44"/>
            </a:xfrm>
            <a:custGeom>
              <a:avLst/>
              <a:gdLst>
                <a:gd name="T0" fmla="*/ 0 w 130"/>
                <a:gd name="T1" fmla="*/ 83 h 88"/>
                <a:gd name="T2" fmla="*/ 14 w 130"/>
                <a:gd name="T3" fmla="*/ 69 h 88"/>
                <a:gd name="T4" fmla="*/ 29 w 130"/>
                <a:gd name="T5" fmla="*/ 57 h 88"/>
                <a:gd name="T6" fmla="*/ 63 w 130"/>
                <a:gd name="T7" fmla="*/ 38 h 88"/>
                <a:gd name="T8" fmla="*/ 96 w 130"/>
                <a:gd name="T9" fmla="*/ 23 h 88"/>
                <a:gd name="T10" fmla="*/ 110 w 130"/>
                <a:gd name="T11" fmla="*/ 12 h 88"/>
                <a:gd name="T12" fmla="*/ 125 w 130"/>
                <a:gd name="T13" fmla="*/ 0 h 88"/>
                <a:gd name="T14" fmla="*/ 130 w 130"/>
                <a:gd name="T15" fmla="*/ 4 h 88"/>
                <a:gd name="T16" fmla="*/ 114 w 130"/>
                <a:gd name="T17" fmla="*/ 17 h 88"/>
                <a:gd name="T18" fmla="*/ 99 w 130"/>
                <a:gd name="T19" fmla="*/ 28 h 88"/>
                <a:gd name="T20" fmla="*/ 65 w 130"/>
                <a:gd name="T21" fmla="*/ 45 h 88"/>
                <a:gd name="T22" fmla="*/ 34 w 130"/>
                <a:gd name="T23" fmla="*/ 62 h 88"/>
                <a:gd name="T24" fmla="*/ 19 w 130"/>
                <a:gd name="T25" fmla="*/ 74 h 88"/>
                <a:gd name="T26" fmla="*/ 5 w 130"/>
                <a:gd name="T27" fmla="*/ 88 h 88"/>
                <a:gd name="T28" fmla="*/ 0 w 130"/>
                <a:gd name="T29"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88">
                  <a:moveTo>
                    <a:pt x="0" y="83"/>
                  </a:moveTo>
                  <a:lnTo>
                    <a:pt x="14" y="69"/>
                  </a:lnTo>
                  <a:lnTo>
                    <a:pt x="29" y="57"/>
                  </a:lnTo>
                  <a:lnTo>
                    <a:pt x="63" y="38"/>
                  </a:lnTo>
                  <a:lnTo>
                    <a:pt x="96" y="23"/>
                  </a:lnTo>
                  <a:lnTo>
                    <a:pt x="110" y="12"/>
                  </a:lnTo>
                  <a:lnTo>
                    <a:pt x="125" y="0"/>
                  </a:lnTo>
                  <a:lnTo>
                    <a:pt x="130" y="4"/>
                  </a:lnTo>
                  <a:lnTo>
                    <a:pt x="114" y="17"/>
                  </a:lnTo>
                  <a:lnTo>
                    <a:pt x="99" y="28"/>
                  </a:lnTo>
                  <a:lnTo>
                    <a:pt x="65" y="45"/>
                  </a:lnTo>
                  <a:lnTo>
                    <a:pt x="34" y="62"/>
                  </a:lnTo>
                  <a:lnTo>
                    <a:pt x="19" y="74"/>
                  </a:lnTo>
                  <a:lnTo>
                    <a:pt x="5" y="88"/>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5" name="Freeform 631"/>
            <p:cNvSpPr>
              <a:spLocks/>
            </p:cNvSpPr>
            <p:nvPr/>
          </p:nvSpPr>
          <p:spPr bwMode="auto">
            <a:xfrm>
              <a:off x="2660" y="2148"/>
              <a:ext cx="3"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6" name="Freeform 632"/>
            <p:cNvSpPr>
              <a:spLocks/>
            </p:cNvSpPr>
            <p:nvPr/>
          </p:nvSpPr>
          <p:spPr bwMode="auto">
            <a:xfrm>
              <a:off x="2723" y="2074"/>
              <a:ext cx="12" cy="34"/>
            </a:xfrm>
            <a:custGeom>
              <a:avLst/>
              <a:gdLst>
                <a:gd name="T0" fmla="*/ 0 w 24"/>
                <a:gd name="T1" fmla="*/ 63 h 67"/>
                <a:gd name="T2" fmla="*/ 10 w 24"/>
                <a:gd name="T3" fmla="*/ 49 h 67"/>
                <a:gd name="T4" fmla="*/ 14 w 24"/>
                <a:gd name="T5" fmla="*/ 33 h 67"/>
                <a:gd name="T6" fmla="*/ 19 w 24"/>
                <a:gd name="T7" fmla="*/ 0 h 67"/>
                <a:gd name="T8" fmla="*/ 24 w 24"/>
                <a:gd name="T9" fmla="*/ 3 h 67"/>
                <a:gd name="T10" fmla="*/ 19 w 24"/>
                <a:gd name="T11" fmla="*/ 37 h 67"/>
                <a:gd name="T12" fmla="*/ 14 w 24"/>
                <a:gd name="T13" fmla="*/ 54 h 67"/>
                <a:gd name="T14" fmla="*/ 5 w 24"/>
                <a:gd name="T15" fmla="*/ 67 h 67"/>
                <a:gd name="T16" fmla="*/ 0 w 24"/>
                <a:gd name="T1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7">
                  <a:moveTo>
                    <a:pt x="0" y="63"/>
                  </a:moveTo>
                  <a:lnTo>
                    <a:pt x="10" y="49"/>
                  </a:lnTo>
                  <a:lnTo>
                    <a:pt x="14" y="33"/>
                  </a:lnTo>
                  <a:lnTo>
                    <a:pt x="19" y="0"/>
                  </a:lnTo>
                  <a:lnTo>
                    <a:pt x="24" y="3"/>
                  </a:lnTo>
                  <a:lnTo>
                    <a:pt x="19" y="37"/>
                  </a:lnTo>
                  <a:lnTo>
                    <a:pt x="14" y="54"/>
                  </a:lnTo>
                  <a:lnTo>
                    <a:pt x="5" y="67"/>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7" name="Freeform 633"/>
            <p:cNvSpPr>
              <a:spLocks/>
            </p:cNvSpPr>
            <p:nvPr/>
          </p:nvSpPr>
          <p:spPr bwMode="auto">
            <a:xfrm>
              <a:off x="2723" y="2106"/>
              <a:ext cx="2"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8" name="Freeform 634"/>
            <p:cNvSpPr>
              <a:spLocks/>
            </p:cNvSpPr>
            <p:nvPr/>
          </p:nvSpPr>
          <p:spPr bwMode="auto">
            <a:xfrm>
              <a:off x="2732" y="2000"/>
              <a:ext cx="17" cy="76"/>
            </a:xfrm>
            <a:custGeom>
              <a:avLst/>
              <a:gdLst>
                <a:gd name="T0" fmla="*/ 0 w 32"/>
                <a:gd name="T1" fmla="*/ 149 h 152"/>
                <a:gd name="T2" fmla="*/ 17 w 32"/>
                <a:gd name="T3" fmla="*/ 76 h 152"/>
                <a:gd name="T4" fmla="*/ 28 w 32"/>
                <a:gd name="T5" fmla="*/ 0 h 152"/>
                <a:gd name="T6" fmla="*/ 32 w 32"/>
                <a:gd name="T7" fmla="*/ 3 h 152"/>
                <a:gd name="T8" fmla="*/ 22 w 32"/>
                <a:gd name="T9" fmla="*/ 79 h 152"/>
                <a:gd name="T10" fmla="*/ 5 w 32"/>
                <a:gd name="T11" fmla="*/ 152 h 152"/>
                <a:gd name="T12" fmla="*/ 0 w 32"/>
                <a:gd name="T13" fmla="*/ 149 h 152"/>
              </a:gdLst>
              <a:ahLst/>
              <a:cxnLst>
                <a:cxn ang="0">
                  <a:pos x="T0" y="T1"/>
                </a:cxn>
                <a:cxn ang="0">
                  <a:pos x="T2" y="T3"/>
                </a:cxn>
                <a:cxn ang="0">
                  <a:pos x="T4" y="T5"/>
                </a:cxn>
                <a:cxn ang="0">
                  <a:pos x="T6" y="T7"/>
                </a:cxn>
                <a:cxn ang="0">
                  <a:pos x="T8" y="T9"/>
                </a:cxn>
                <a:cxn ang="0">
                  <a:pos x="T10" y="T11"/>
                </a:cxn>
                <a:cxn ang="0">
                  <a:pos x="T12" y="T13"/>
                </a:cxn>
              </a:cxnLst>
              <a:rect l="0" t="0" r="r" b="b"/>
              <a:pathLst>
                <a:path w="32" h="152">
                  <a:moveTo>
                    <a:pt x="0" y="149"/>
                  </a:moveTo>
                  <a:lnTo>
                    <a:pt x="17" y="76"/>
                  </a:lnTo>
                  <a:lnTo>
                    <a:pt x="28" y="0"/>
                  </a:lnTo>
                  <a:lnTo>
                    <a:pt x="32" y="3"/>
                  </a:lnTo>
                  <a:lnTo>
                    <a:pt x="22" y="79"/>
                  </a:lnTo>
                  <a:lnTo>
                    <a:pt x="5" y="152"/>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19" name="Freeform 635"/>
            <p:cNvSpPr>
              <a:spLocks/>
            </p:cNvSpPr>
            <p:nvPr/>
          </p:nvSpPr>
          <p:spPr bwMode="auto">
            <a:xfrm>
              <a:off x="2732" y="2074"/>
              <a:ext cx="3" cy="2"/>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0" name="Freeform 636"/>
            <p:cNvSpPr>
              <a:spLocks/>
            </p:cNvSpPr>
            <p:nvPr/>
          </p:nvSpPr>
          <p:spPr bwMode="auto">
            <a:xfrm>
              <a:off x="2746" y="1950"/>
              <a:ext cx="4" cy="51"/>
            </a:xfrm>
            <a:custGeom>
              <a:avLst/>
              <a:gdLst>
                <a:gd name="T0" fmla="*/ 0 w 7"/>
                <a:gd name="T1" fmla="*/ 102 h 102"/>
                <a:gd name="T2" fmla="*/ 3 w 7"/>
                <a:gd name="T3" fmla="*/ 76 h 102"/>
                <a:gd name="T4" fmla="*/ 3 w 7"/>
                <a:gd name="T5" fmla="*/ 51 h 102"/>
                <a:gd name="T6" fmla="*/ 0 w 7"/>
                <a:gd name="T7" fmla="*/ 0 h 102"/>
                <a:gd name="T8" fmla="*/ 4 w 7"/>
                <a:gd name="T9" fmla="*/ 0 h 102"/>
                <a:gd name="T10" fmla="*/ 7 w 7"/>
                <a:gd name="T11" fmla="*/ 51 h 102"/>
                <a:gd name="T12" fmla="*/ 7 w 7"/>
                <a:gd name="T13" fmla="*/ 76 h 102"/>
                <a:gd name="T14" fmla="*/ 4 w 7"/>
                <a:gd name="T15" fmla="*/ 102 h 102"/>
                <a:gd name="T16" fmla="*/ 0 w 7"/>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2">
                  <a:moveTo>
                    <a:pt x="0" y="102"/>
                  </a:moveTo>
                  <a:lnTo>
                    <a:pt x="3" y="76"/>
                  </a:lnTo>
                  <a:lnTo>
                    <a:pt x="3" y="51"/>
                  </a:lnTo>
                  <a:lnTo>
                    <a:pt x="0" y="0"/>
                  </a:lnTo>
                  <a:lnTo>
                    <a:pt x="4" y="0"/>
                  </a:lnTo>
                  <a:lnTo>
                    <a:pt x="7" y="51"/>
                  </a:lnTo>
                  <a:lnTo>
                    <a:pt x="7" y="76"/>
                  </a:lnTo>
                  <a:lnTo>
                    <a:pt x="4" y="102"/>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1" name="Freeform 637"/>
            <p:cNvSpPr>
              <a:spLocks/>
            </p:cNvSpPr>
            <p:nvPr/>
          </p:nvSpPr>
          <p:spPr bwMode="auto">
            <a:xfrm>
              <a:off x="2746" y="2000"/>
              <a:ext cx="3" cy="2"/>
            </a:xfrm>
            <a:custGeom>
              <a:avLst/>
              <a:gdLst>
                <a:gd name="T0" fmla="*/ 4 w 4"/>
                <a:gd name="T1" fmla="*/ 3 h 3"/>
                <a:gd name="T2" fmla="*/ 4 w 4"/>
                <a:gd name="T3" fmla="*/ 2 h 3"/>
                <a:gd name="T4" fmla="*/ 0 w 4"/>
                <a:gd name="T5" fmla="*/ 2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2"/>
                  </a:lnTo>
                  <a:lnTo>
                    <a:pt x="0" y="2"/>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2" name="Freeform 638"/>
            <p:cNvSpPr>
              <a:spLocks/>
            </p:cNvSpPr>
            <p:nvPr/>
          </p:nvSpPr>
          <p:spPr bwMode="auto">
            <a:xfrm>
              <a:off x="2703" y="1823"/>
              <a:ext cx="46" cy="127"/>
            </a:xfrm>
            <a:custGeom>
              <a:avLst/>
              <a:gdLst>
                <a:gd name="T0" fmla="*/ 87 w 91"/>
                <a:gd name="T1" fmla="*/ 253 h 253"/>
                <a:gd name="T2" fmla="*/ 74 w 91"/>
                <a:gd name="T3" fmla="*/ 182 h 253"/>
                <a:gd name="T4" fmla="*/ 67 w 91"/>
                <a:gd name="T5" fmla="*/ 153 h 253"/>
                <a:gd name="T6" fmla="*/ 59 w 91"/>
                <a:gd name="T7" fmla="*/ 123 h 253"/>
                <a:gd name="T8" fmla="*/ 48 w 91"/>
                <a:gd name="T9" fmla="*/ 96 h 253"/>
                <a:gd name="T10" fmla="*/ 34 w 91"/>
                <a:gd name="T11" fmla="*/ 66 h 253"/>
                <a:gd name="T12" fmla="*/ 19 w 91"/>
                <a:gd name="T13" fmla="*/ 35 h 253"/>
                <a:gd name="T14" fmla="*/ 0 w 91"/>
                <a:gd name="T15" fmla="*/ 3 h 253"/>
                <a:gd name="T16" fmla="*/ 5 w 91"/>
                <a:gd name="T17" fmla="*/ 0 h 253"/>
                <a:gd name="T18" fmla="*/ 23 w 91"/>
                <a:gd name="T19" fmla="*/ 32 h 253"/>
                <a:gd name="T20" fmla="*/ 39 w 91"/>
                <a:gd name="T21" fmla="*/ 63 h 253"/>
                <a:gd name="T22" fmla="*/ 53 w 91"/>
                <a:gd name="T23" fmla="*/ 92 h 253"/>
                <a:gd name="T24" fmla="*/ 64 w 91"/>
                <a:gd name="T25" fmla="*/ 120 h 253"/>
                <a:gd name="T26" fmla="*/ 71 w 91"/>
                <a:gd name="T27" fmla="*/ 150 h 253"/>
                <a:gd name="T28" fmla="*/ 79 w 91"/>
                <a:gd name="T29" fmla="*/ 182 h 253"/>
                <a:gd name="T30" fmla="*/ 91 w 91"/>
                <a:gd name="T31" fmla="*/ 253 h 253"/>
                <a:gd name="T32" fmla="*/ 87 w 91"/>
                <a:gd name="T33"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253">
                  <a:moveTo>
                    <a:pt x="87" y="253"/>
                  </a:moveTo>
                  <a:lnTo>
                    <a:pt x="74" y="182"/>
                  </a:lnTo>
                  <a:lnTo>
                    <a:pt x="67" y="153"/>
                  </a:lnTo>
                  <a:lnTo>
                    <a:pt x="59" y="123"/>
                  </a:lnTo>
                  <a:lnTo>
                    <a:pt x="48" y="96"/>
                  </a:lnTo>
                  <a:lnTo>
                    <a:pt x="34" y="66"/>
                  </a:lnTo>
                  <a:lnTo>
                    <a:pt x="19" y="35"/>
                  </a:lnTo>
                  <a:lnTo>
                    <a:pt x="0" y="3"/>
                  </a:lnTo>
                  <a:lnTo>
                    <a:pt x="5" y="0"/>
                  </a:lnTo>
                  <a:lnTo>
                    <a:pt x="23" y="32"/>
                  </a:lnTo>
                  <a:lnTo>
                    <a:pt x="39" y="63"/>
                  </a:lnTo>
                  <a:lnTo>
                    <a:pt x="53" y="92"/>
                  </a:lnTo>
                  <a:lnTo>
                    <a:pt x="64" y="120"/>
                  </a:lnTo>
                  <a:lnTo>
                    <a:pt x="71" y="150"/>
                  </a:lnTo>
                  <a:lnTo>
                    <a:pt x="79" y="182"/>
                  </a:lnTo>
                  <a:lnTo>
                    <a:pt x="91" y="253"/>
                  </a:lnTo>
                  <a:lnTo>
                    <a:pt x="87"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3" name="Freeform 639"/>
            <p:cNvSpPr>
              <a:spLocks/>
            </p:cNvSpPr>
            <p:nvPr/>
          </p:nvSpPr>
          <p:spPr bwMode="auto">
            <a:xfrm>
              <a:off x="2746" y="1950"/>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4" name="Freeform 640"/>
            <p:cNvSpPr>
              <a:spLocks/>
            </p:cNvSpPr>
            <p:nvPr/>
          </p:nvSpPr>
          <p:spPr bwMode="auto">
            <a:xfrm>
              <a:off x="2691" y="1823"/>
              <a:ext cx="14" cy="21"/>
            </a:xfrm>
            <a:custGeom>
              <a:avLst/>
              <a:gdLst>
                <a:gd name="T0" fmla="*/ 30 w 30"/>
                <a:gd name="T1" fmla="*/ 5 h 40"/>
                <a:gd name="T2" fmla="*/ 20 w 30"/>
                <a:gd name="T3" fmla="*/ 12 h 40"/>
                <a:gd name="T4" fmla="*/ 16 w 30"/>
                <a:gd name="T5" fmla="*/ 18 h 40"/>
                <a:gd name="T6" fmla="*/ 13 w 30"/>
                <a:gd name="T7" fmla="*/ 29 h 40"/>
                <a:gd name="T8" fmla="*/ 6 w 30"/>
                <a:gd name="T9" fmla="*/ 40 h 40"/>
                <a:gd name="T10" fmla="*/ 0 w 30"/>
                <a:gd name="T11" fmla="*/ 38 h 40"/>
                <a:gd name="T12" fmla="*/ 6 w 30"/>
                <a:gd name="T13" fmla="*/ 28 h 40"/>
                <a:gd name="T14" fmla="*/ 10 w 30"/>
                <a:gd name="T15" fmla="*/ 17 h 40"/>
                <a:gd name="T16" fmla="*/ 16 w 30"/>
                <a:gd name="T17" fmla="*/ 8 h 40"/>
                <a:gd name="T18" fmla="*/ 25 w 30"/>
                <a:gd name="T19" fmla="*/ 0 h 40"/>
                <a:gd name="T20" fmla="*/ 30 w 30"/>
                <a:gd name="T2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0">
                  <a:moveTo>
                    <a:pt x="30" y="5"/>
                  </a:moveTo>
                  <a:lnTo>
                    <a:pt x="20" y="12"/>
                  </a:lnTo>
                  <a:lnTo>
                    <a:pt x="16" y="18"/>
                  </a:lnTo>
                  <a:lnTo>
                    <a:pt x="13" y="29"/>
                  </a:lnTo>
                  <a:lnTo>
                    <a:pt x="6" y="40"/>
                  </a:lnTo>
                  <a:lnTo>
                    <a:pt x="0" y="38"/>
                  </a:lnTo>
                  <a:lnTo>
                    <a:pt x="6" y="28"/>
                  </a:lnTo>
                  <a:lnTo>
                    <a:pt x="10" y="17"/>
                  </a:lnTo>
                  <a:lnTo>
                    <a:pt x="16" y="8"/>
                  </a:lnTo>
                  <a:lnTo>
                    <a:pt x="25" y="0"/>
                  </a:lnTo>
                  <a:lnTo>
                    <a:pt x="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5" name="Freeform 641"/>
            <p:cNvSpPr>
              <a:spLocks/>
            </p:cNvSpPr>
            <p:nvPr/>
          </p:nvSpPr>
          <p:spPr bwMode="auto">
            <a:xfrm>
              <a:off x="2703" y="1822"/>
              <a:ext cx="2" cy="4"/>
            </a:xfrm>
            <a:custGeom>
              <a:avLst/>
              <a:gdLst>
                <a:gd name="T0" fmla="*/ 5 w 5"/>
                <a:gd name="T1" fmla="*/ 3 h 8"/>
                <a:gd name="T2" fmla="*/ 3 w 5"/>
                <a:gd name="T3" fmla="*/ 0 h 8"/>
                <a:gd name="T4" fmla="*/ 0 w 5"/>
                <a:gd name="T5" fmla="*/ 3 h 8"/>
                <a:gd name="T6" fmla="*/ 5 w 5"/>
                <a:gd name="T7" fmla="*/ 8 h 8"/>
                <a:gd name="T8" fmla="*/ 0 w 5"/>
                <a:gd name="T9" fmla="*/ 6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6"/>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6" name="Freeform 642"/>
            <p:cNvSpPr>
              <a:spLocks/>
            </p:cNvSpPr>
            <p:nvPr/>
          </p:nvSpPr>
          <p:spPr bwMode="auto">
            <a:xfrm>
              <a:off x="2674" y="1843"/>
              <a:ext cx="19" cy="21"/>
            </a:xfrm>
            <a:custGeom>
              <a:avLst/>
              <a:gdLst>
                <a:gd name="T0" fmla="*/ 37 w 37"/>
                <a:gd name="T1" fmla="*/ 5 h 42"/>
                <a:gd name="T2" fmla="*/ 15 w 37"/>
                <a:gd name="T3" fmla="*/ 27 h 42"/>
                <a:gd name="T4" fmla="*/ 9 w 37"/>
                <a:gd name="T5" fmla="*/ 33 h 42"/>
                <a:gd name="T6" fmla="*/ 6 w 37"/>
                <a:gd name="T7" fmla="*/ 42 h 42"/>
                <a:gd name="T8" fmla="*/ 0 w 37"/>
                <a:gd name="T9" fmla="*/ 41 h 42"/>
                <a:gd name="T10" fmla="*/ 3 w 37"/>
                <a:gd name="T11" fmla="*/ 31 h 42"/>
                <a:gd name="T12" fmla="*/ 11 w 37"/>
                <a:gd name="T13" fmla="*/ 22 h 42"/>
                <a:gd name="T14" fmla="*/ 32 w 37"/>
                <a:gd name="T15" fmla="*/ 0 h 42"/>
                <a:gd name="T16" fmla="*/ 37 w 37"/>
                <a:gd name="T17"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2">
                  <a:moveTo>
                    <a:pt x="37" y="5"/>
                  </a:moveTo>
                  <a:lnTo>
                    <a:pt x="15" y="27"/>
                  </a:lnTo>
                  <a:lnTo>
                    <a:pt x="9" y="33"/>
                  </a:lnTo>
                  <a:lnTo>
                    <a:pt x="6" y="42"/>
                  </a:lnTo>
                  <a:lnTo>
                    <a:pt x="0" y="41"/>
                  </a:lnTo>
                  <a:lnTo>
                    <a:pt x="3" y="31"/>
                  </a:lnTo>
                  <a:lnTo>
                    <a:pt x="11" y="22"/>
                  </a:lnTo>
                  <a:lnTo>
                    <a:pt x="32" y="0"/>
                  </a:lnTo>
                  <a:lnTo>
                    <a:pt x="3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7" name="Freeform 643"/>
            <p:cNvSpPr>
              <a:spLocks/>
            </p:cNvSpPr>
            <p:nvPr/>
          </p:nvSpPr>
          <p:spPr bwMode="auto">
            <a:xfrm>
              <a:off x="2674" y="1864"/>
              <a:ext cx="20" cy="49"/>
            </a:xfrm>
            <a:custGeom>
              <a:avLst/>
              <a:gdLst>
                <a:gd name="T0" fmla="*/ 6 w 38"/>
                <a:gd name="T1" fmla="*/ 0 h 99"/>
                <a:gd name="T2" fmla="*/ 11 w 38"/>
                <a:gd name="T3" fmla="*/ 29 h 99"/>
                <a:gd name="T4" fmla="*/ 21 w 38"/>
                <a:gd name="T5" fmla="*/ 60 h 99"/>
                <a:gd name="T6" fmla="*/ 38 w 38"/>
                <a:gd name="T7" fmla="*/ 97 h 99"/>
                <a:gd name="T8" fmla="*/ 32 w 38"/>
                <a:gd name="T9" fmla="*/ 99 h 99"/>
                <a:gd name="T10" fmla="*/ 15 w 38"/>
                <a:gd name="T11" fmla="*/ 62 h 99"/>
                <a:gd name="T12" fmla="*/ 4 w 38"/>
                <a:gd name="T13" fmla="*/ 31 h 99"/>
                <a:gd name="T14" fmla="*/ 0 w 38"/>
                <a:gd name="T15" fmla="*/ 2 h 99"/>
                <a:gd name="T16" fmla="*/ 6 w 38"/>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9">
                  <a:moveTo>
                    <a:pt x="6" y="0"/>
                  </a:moveTo>
                  <a:lnTo>
                    <a:pt x="11" y="29"/>
                  </a:lnTo>
                  <a:lnTo>
                    <a:pt x="21" y="60"/>
                  </a:lnTo>
                  <a:lnTo>
                    <a:pt x="38" y="97"/>
                  </a:lnTo>
                  <a:lnTo>
                    <a:pt x="32" y="99"/>
                  </a:lnTo>
                  <a:lnTo>
                    <a:pt x="15" y="62"/>
                  </a:lnTo>
                  <a:lnTo>
                    <a:pt x="4" y="31"/>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8" name="Freeform 644"/>
            <p:cNvSpPr>
              <a:spLocks/>
            </p:cNvSpPr>
            <p:nvPr/>
          </p:nvSpPr>
          <p:spPr bwMode="auto">
            <a:xfrm>
              <a:off x="2674" y="1863"/>
              <a:ext cx="3" cy="1"/>
            </a:xfrm>
            <a:custGeom>
              <a:avLst/>
              <a:gdLst>
                <a:gd name="T0" fmla="*/ 0 w 6"/>
                <a:gd name="T1" fmla="*/ 0 h 3"/>
                <a:gd name="T2" fmla="*/ 0 w 6"/>
                <a:gd name="T3" fmla="*/ 1 h 3"/>
                <a:gd name="T4" fmla="*/ 0 w 6"/>
                <a:gd name="T5" fmla="*/ 3 h 3"/>
                <a:gd name="T6" fmla="*/ 6 w 6"/>
                <a:gd name="T7" fmla="*/ 1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1"/>
                  </a:lnTo>
                  <a:lnTo>
                    <a:pt x="0" y="3"/>
                  </a:lnTo>
                  <a:lnTo>
                    <a:pt x="6"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29" name="Freeform 645"/>
            <p:cNvSpPr>
              <a:spLocks/>
            </p:cNvSpPr>
            <p:nvPr/>
          </p:nvSpPr>
          <p:spPr bwMode="auto">
            <a:xfrm>
              <a:off x="2667" y="1873"/>
              <a:ext cx="26" cy="41"/>
            </a:xfrm>
            <a:custGeom>
              <a:avLst/>
              <a:gdLst>
                <a:gd name="T0" fmla="*/ 48 w 51"/>
                <a:gd name="T1" fmla="*/ 81 h 81"/>
                <a:gd name="T2" fmla="*/ 37 w 51"/>
                <a:gd name="T3" fmla="*/ 77 h 81"/>
                <a:gd name="T4" fmla="*/ 29 w 51"/>
                <a:gd name="T5" fmla="*/ 69 h 81"/>
                <a:gd name="T6" fmla="*/ 18 w 51"/>
                <a:gd name="T7" fmla="*/ 49 h 81"/>
                <a:gd name="T8" fmla="*/ 0 w 51"/>
                <a:gd name="T9" fmla="*/ 3 h 81"/>
                <a:gd name="T10" fmla="*/ 5 w 51"/>
                <a:gd name="T11" fmla="*/ 0 h 81"/>
                <a:gd name="T12" fmla="*/ 23 w 51"/>
                <a:gd name="T13" fmla="*/ 46 h 81"/>
                <a:gd name="T14" fmla="*/ 34 w 51"/>
                <a:gd name="T15" fmla="*/ 64 h 81"/>
                <a:gd name="T16" fmla="*/ 42 w 51"/>
                <a:gd name="T17" fmla="*/ 72 h 81"/>
                <a:gd name="T18" fmla="*/ 51 w 51"/>
                <a:gd name="T19" fmla="*/ 77 h 81"/>
                <a:gd name="T20" fmla="*/ 48 w 51"/>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81">
                  <a:moveTo>
                    <a:pt x="48" y="81"/>
                  </a:moveTo>
                  <a:lnTo>
                    <a:pt x="37" y="77"/>
                  </a:lnTo>
                  <a:lnTo>
                    <a:pt x="29" y="69"/>
                  </a:lnTo>
                  <a:lnTo>
                    <a:pt x="18" y="49"/>
                  </a:lnTo>
                  <a:lnTo>
                    <a:pt x="0" y="3"/>
                  </a:lnTo>
                  <a:lnTo>
                    <a:pt x="5" y="0"/>
                  </a:lnTo>
                  <a:lnTo>
                    <a:pt x="23" y="46"/>
                  </a:lnTo>
                  <a:lnTo>
                    <a:pt x="34" y="64"/>
                  </a:lnTo>
                  <a:lnTo>
                    <a:pt x="42" y="72"/>
                  </a:lnTo>
                  <a:lnTo>
                    <a:pt x="51" y="77"/>
                  </a:lnTo>
                  <a:lnTo>
                    <a:pt x="48"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0" name="Freeform 646"/>
            <p:cNvSpPr>
              <a:spLocks/>
            </p:cNvSpPr>
            <p:nvPr/>
          </p:nvSpPr>
          <p:spPr bwMode="auto">
            <a:xfrm>
              <a:off x="2691" y="1911"/>
              <a:ext cx="4" cy="5"/>
            </a:xfrm>
            <a:custGeom>
              <a:avLst/>
              <a:gdLst>
                <a:gd name="T0" fmla="*/ 6 w 10"/>
                <a:gd name="T1" fmla="*/ 1 h 9"/>
                <a:gd name="T2" fmla="*/ 10 w 10"/>
                <a:gd name="T3" fmla="*/ 9 h 9"/>
                <a:gd name="T4" fmla="*/ 2 w 10"/>
                <a:gd name="T5" fmla="*/ 4 h 9"/>
                <a:gd name="T6" fmla="*/ 5 w 10"/>
                <a:gd name="T7" fmla="*/ 0 h 9"/>
                <a:gd name="T8" fmla="*/ 0 w 10"/>
                <a:gd name="T9" fmla="*/ 3 h 9"/>
                <a:gd name="T10" fmla="*/ 6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6" y="1"/>
                  </a:moveTo>
                  <a:lnTo>
                    <a:pt x="10" y="9"/>
                  </a:lnTo>
                  <a:lnTo>
                    <a:pt x="2" y="4"/>
                  </a:lnTo>
                  <a:lnTo>
                    <a:pt x="5" y="0"/>
                  </a:lnTo>
                  <a:lnTo>
                    <a:pt x="0"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1" name="Freeform 647"/>
            <p:cNvSpPr>
              <a:spLocks/>
            </p:cNvSpPr>
            <p:nvPr/>
          </p:nvSpPr>
          <p:spPr bwMode="auto">
            <a:xfrm>
              <a:off x="2646" y="1873"/>
              <a:ext cx="24" cy="67"/>
            </a:xfrm>
            <a:custGeom>
              <a:avLst/>
              <a:gdLst>
                <a:gd name="T0" fmla="*/ 48 w 48"/>
                <a:gd name="T1" fmla="*/ 4 h 134"/>
                <a:gd name="T2" fmla="*/ 32 w 48"/>
                <a:gd name="T3" fmla="*/ 17 h 134"/>
                <a:gd name="T4" fmla="*/ 21 w 48"/>
                <a:gd name="T5" fmla="*/ 31 h 134"/>
                <a:gd name="T6" fmla="*/ 15 w 48"/>
                <a:gd name="T7" fmla="*/ 43 h 134"/>
                <a:gd name="T8" fmla="*/ 9 w 48"/>
                <a:gd name="T9" fmla="*/ 58 h 134"/>
                <a:gd name="T10" fmla="*/ 6 w 48"/>
                <a:gd name="T11" fmla="*/ 75 h 134"/>
                <a:gd name="T12" fmla="*/ 6 w 48"/>
                <a:gd name="T13" fmla="*/ 94 h 134"/>
                <a:gd name="T14" fmla="*/ 7 w 48"/>
                <a:gd name="T15" fmla="*/ 112 h 134"/>
                <a:gd name="T16" fmla="*/ 12 w 48"/>
                <a:gd name="T17" fmla="*/ 132 h 134"/>
                <a:gd name="T18" fmla="*/ 6 w 48"/>
                <a:gd name="T19" fmla="*/ 134 h 134"/>
                <a:gd name="T20" fmla="*/ 1 w 48"/>
                <a:gd name="T21" fmla="*/ 114 h 134"/>
                <a:gd name="T22" fmla="*/ 0 w 48"/>
                <a:gd name="T23" fmla="*/ 94 h 134"/>
                <a:gd name="T24" fmla="*/ 0 w 48"/>
                <a:gd name="T25" fmla="*/ 75 h 134"/>
                <a:gd name="T26" fmla="*/ 3 w 48"/>
                <a:gd name="T27" fmla="*/ 58 h 134"/>
                <a:gd name="T28" fmla="*/ 9 w 48"/>
                <a:gd name="T29" fmla="*/ 41 h 134"/>
                <a:gd name="T30" fmla="*/ 17 w 48"/>
                <a:gd name="T31" fmla="*/ 26 h 134"/>
                <a:gd name="T32" fmla="*/ 27 w 48"/>
                <a:gd name="T33" fmla="*/ 12 h 134"/>
                <a:gd name="T34" fmla="*/ 43 w 48"/>
                <a:gd name="T35" fmla="*/ 0 h 134"/>
                <a:gd name="T36" fmla="*/ 48 w 48"/>
                <a:gd name="T37" fmla="*/ 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34">
                  <a:moveTo>
                    <a:pt x="48" y="4"/>
                  </a:moveTo>
                  <a:lnTo>
                    <a:pt x="32" y="17"/>
                  </a:lnTo>
                  <a:lnTo>
                    <a:pt x="21" y="31"/>
                  </a:lnTo>
                  <a:lnTo>
                    <a:pt x="15" y="43"/>
                  </a:lnTo>
                  <a:lnTo>
                    <a:pt x="9" y="58"/>
                  </a:lnTo>
                  <a:lnTo>
                    <a:pt x="6" y="75"/>
                  </a:lnTo>
                  <a:lnTo>
                    <a:pt x="6" y="94"/>
                  </a:lnTo>
                  <a:lnTo>
                    <a:pt x="7" y="112"/>
                  </a:lnTo>
                  <a:lnTo>
                    <a:pt x="12" y="132"/>
                  </a:lnTo>
                  <a:lnTo>
                    <a:pt x="6" y="134"/>
                  </a:lnTo>
                  <a:lnTo>
                    <a:pt x="1" y="114"/>
                  </a:lnTo>
                  <a:lnTo>
                    <a:pt x="0" y="94"/>
                  </a:lnTo>
                  <a:lnTo>
                    <a:pt x="0" y="75"/>
                  </a:lnTo>
                  <a:lnTo>
                    <a:pt x="3" y="58"/>
                  </a:lnTo>
                  <a:lnTo>
                    <a:pt x="9" y="41"/>
                  </a:lnTo>
                  <a:lnTo>
                    <a:pt x="17" y="26"/>
                  </a:lnTo>
                  <a:lnTo>
                    <a:pt x="27" y="12"/>
                  </a:lnTo>
                  <a:lnTo>
                    <a:pt x="43" y="0"/>
                  </a:lnTo>
                  <a:lnTo>
                    <a:pt x="4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2" name="Freeform 648"/>
            <p:cNvSpPr>
              <a:spLocks/>
            </p:cNvSpPr>
            <p:nvPr/>
          </p:nvSpPr>
          <p:spPr bwMode="auto">
            <a:xfrm>
              <a:off x="2667" y="1871"/>
              <a:ext cx="3" cy="4"/>
            </a:xfrm>
            <a:custGeom>
              <a:avLst/>
              <a:gdLst>
                <a:gd name="T0" fmla="*/ 5 w 5"/>
                <a:gd name="T1" fmla="*/ 3 h 7"/>
                <a:gd name="T2" fmla="*/ 3 w 5"/>
                <a:gd name="T3" fmla="*/ 0 h 7"/>
                <a:gd name="T4" fmla="*/ 0 w 5"/>
                <a:gd name="T5" fmla="*/ 3 h 7"/>
                <a:gd name="T6" fmla="*/ 5 w 5"/>
                <a:gd name="T7" fmla="*/ 7 h 7"/>
                <a:gd name="T8" fmla="*/ 0 w 5"/>
                <a:gd name="T9" fmla="*/ 6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3" y="0"/>
                  </a:lnTo>
                  <a:lnTo>
                    <a:pt x="0" y="3"/>
                  </a:lnTo>
                  <a:lnTo>
                    <a:pt x="5" y="7"/>
                  </a:lnTo>
                  <a:lnTo>
                    <a:pt x="0" y="6"/>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3" name="Freeform 649"/>
            <p:cNvSpPr>
              <a:spLocks/>
            </p:cNvSpPr>
            <p:nvPr/>
          </p:nvSpPr>
          <p:spPr bwMode="auto">
            <a:xfrm>
              <a:off x="2649" y="1939"/>
              <a:ext cx="9" cy="28"/>
            </a:xfrm>
            <a:custGeom>
              <a:avLst/>
              <a:gdLst>
                <a:gd name="T0" fmla="*/ 6 w 18"/>
                <a:gd name="T1" fmla="*/ 0 h 56"/>
                <a:gd name="T2" fmla="*/ 0 w 18"/>
                <a:gd name="T3" fmla="*/ 2 h 56"/>
                <a:gd name="T4" fmla="*/ 12 w 18"/>
                <a:gd name="T5" fmla="*/ 56 h 56"/>
                <a:gd name="T6" fmla="*/ 18 w 18"/>
                <a:gd name="T7" fmla="*/ 54 h 56"/>
                <a:gd name="T8" fmla="*/ 6 w 18"/>
                <a:gd name="T9" fmla="*/ 0 h 56"/>
              </a:gdLst>
              <a:ahLst/>
              <a:cxnLst>
                <a:cxn ang="0">
                  <a:pos x="T0" y="T1"/>
                </a:cxn>
                <a:cxn ang="0">
                  <a:pos x="T2" y="T3"/>
                </a:cxn>
                <a:cxn ang="0">
                  <a:pos x="T4" y="T5"/>
                </a:cxn>
                <a:cxn ang="0">
                  <a:pos x="T6" y="T7"/>
                </a:cxn>
                <a:cxn ang="0">
                  <a:pos x="T8" y="T9"/>
                </a:cxn>
              </a:cxnLst>
              <a:rect l="0" t="0" r="r" b="b"/>
              <a:pathLst>
                <a:path w="18" h="56">
                  <a:moveTo>
                    <a:pt x="6" y="0"/>
                  </a:moveTo>
                  <a:lnTo>
                    <a:pt x="0" y="2"/>
                  </a:lnTo>
                  <a:lnTo>
                    <a:pt x="12" y="56"/>
                  </a:lnTo>
                  <a:lnTo>
                    <a:pt x="18" y="5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4" name="Freeform 650"/>
            <p:cNvSpPr>
              <a:spLocks/>
            </p:cNvSpPr>
            <p:nvPr/>
          </p:nvSpPr>
          <p:spPr bwMode="auto">
            <a:xfrm>
              <a:off x="2649" y="1939"/>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5" name="Freeform 651"/>
            <p:cNvSpPr>
              <a:spLocks/>
            </p:cNvSpPr>
            <p:nvPr/>
          </p:nvSpPr>
          <p:spPr bwMode="auto">
            <a:xfrm>
              <a:off x="2630" y="1966"/>
              <a:ext cx="29" cy="66"/>
            </a:xfrm>
            <a:custGeom>
              <a:avLst/>
              <a:gdLst>
                <a:gd name="T0" fmla="*/ 55 w 57"/>
                <a:gd name="T1" fmla="*/ 0 h 132"/>
                <a:gd name="T2" fmla="*/ 57 w 57"/>
                <a:gd name="T3" fmla="*/ 19 h 132"/>
                <a:gd name="T4" fmla="*/ 52 w 57"/>
                <a:gd name="T5" fmla="*/ 34 h 132"/>
                <a:gd name="T6" fmla="*/ 34 w 57"/>
                <a:gd name="T7" fmla="*/ 68 h 132"/>
                <a:gd name="T8" fmla="*/ 14 w 57"/>
                <a:gd name="T9" fmla="*/ 99 h 132"/>
                <a:gd name="T10" fmla="*/ 7 w 57"/>
                <a:gd name="T11" fmla="*/ 113 h 132"/>
                <a:gd name="T12" fmla="*/ 6 w 57"/>
                <a:gd name="T13" fmla="*/ 132 h 132"/>
                <a:gd name="T14" fmla="*/ 0 w 57"/>
                <a:gd name="T15" fmla="*/ 132 h 132"/>
                <a:gd name="T16" fmla="*/ 1 w 57"/>
                <a:gd name="T17" fmla="*/ 113 h 132"/>
                <a:gd name="T18" fmla="*/ 9 w 57"/>
                <a:gd name="T19" fmla="*/ 96 h 132"/>
                <a:gd name="T20" fmla="*/ 29 w 57"/>
                <a:gd name="T21" fmla="*/ 64 h 132"/>
                <a:gd name="T22" fmla="*/ 46 w 57"/>
                <a:gd name="T23" fmla="*/ 33 h 132"/>
                <a:gd name="T24" fmla="*/ 51 w 57"/>
                <a:gd name="T25" fmla="*/ 19 h 132"/>
                <a:gd name="T26" fmla="*/ 49 w 57"/>
                <a:gd name="T27" fmla="*/ 0 h 132"/>
                <a:gd name="T28" fmla="*/ 55 w 57"/>
                <a:gd name="T2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2">
                  <a:moveTo>
                    <a:pt x="55" y="0"/>
                  </a:moveTo>
                  <a:lnTo>
                    <a:pt x="57" y="19"/>
                  </a:lnTo>
                  <a:lnTo>
                    <a:pt x="52" y="34"/>
                  </a:lnTo>
                  <a:lnTo>
                    <a:pt x="34" y="68"/>
                  </a:lnTo>
                  <a:lnTo>
                    <a:pt x="14" y="99"/>
                  </a:lnTo>
                  <a:lnTo>
                    <a:pt x="7" y="113"/>
                  </a:lnTo>
                  <a:lnTo>
                    <a:pt x="6" y="132"/>
                  </a:lnTo>
                  <a:lnTo>
                    <a:pt x="0" y="132"/>
                  </a:lnTo>
                  <a:lnTo>
                    <a:pt x="1" y="113"/>
                  </a:lnTo>
                  <a:lnTo>
                    <a:pt x="9" y="96"/>
                  </a:lnTo>
                  <a:lnTo>
                    <a:pt x="29" y="64"/>
                  </a:lnTo>
                  <a:lnTo>
                    <a:pt x="46" y="33"/>
                  </a:lnTo>
                  <a:lnTo>
                    <a:pt x="51" y="19"/>
                  </a:lnTo>
                  <a:lnTo>
                    <a:pt x="49"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6" name="Freeform 652"/>
            <p:cNvSpPr>
              <a:spLocks/>
            </p:cNvSpPr>
            <p:nvPr/>
          </p:nvSpPr>
          <p:spPr bwMode="auto">
            <a:xfrm>
              <a:off x="2655" y="1966"/>
              <a:ext cx="3" cy="1"/>
            </a:xfrm>
            <a:custGeom>
              <a:avLst/>
              <a:gdLst>
                <a:gd name="T0" fmla="*/ 6 w 6"/>
                <a:gd name="T1" fmla="*/ 0 h 2"/>
                <a:gd name="T2" fmla="*/ 0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0" y="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7" name="Freeform 653"/>
            <p:cNvSpPr>
              <a:spLocks/>
            </p:cNvSpPr>
            <p:nvPr/>
          </p:nvSpPr>
          <p:spPr bwMode="auto">
            <a:xfrm>
              <a:off x="2630" y="2032"/>
              <a:ext cx="9" cy="37"/>
            </a:xfrm>
            <a:custGeom>
              <a:avLst/>
              <a:gdLst>
                <a:gd name="T0" fmla="*/ 6 w 17"/>
                <a:gd name="T1" fmla="*/ 0 h 74"/>
                <a:gd name="T2" fmla="*/ 7 w 17"/>
                <a:gd name="T3" fmla="*/ 20 h 74"/>
                <a:gd name="T4" fmla="*/ 12 w 17"/>
                <a:gd name="T5" fmla="*/ 37 h 74"/>
                <a:gd name="T6" fmla="*/ 17 w 17"/>
                <a:gd name="T7" fmla="*/ 54 h 74"/>
                <a:gd name="T8" fmla="*/ 17 w 17"/>
                <a:gd name="T9" fmla="*/ 74 h 74"/>
                <a:gd name="T10" fmla="*/ 10 w 17"/>
                <a:gd name="T11" fmla="*/ 74 h 74"/>
                <a:gd name="T12" fmla="*/ 10 w 17"/>
                <a:gd name="T13" fmla="*/ 54 h 74"/>
                <a:gd name="T14" fmla="*/ 6 w 17"/>
                <a:gd name="T15" fmla="*/ 38 h 74"/>
                <a:gd name="T16" fmla="*/ 1 w 17"/>
                <a:gd name="T17" fmla="*/ 21 h 74"/>
                <a:gd name="T18" fmla="*/ 0 w 17"/>
                <a:gd name="T19" fmla="*/ 0 h 74"/>
                <a:gd name="T20" fmla="*/ 6 w 17"/>
                <a:gd name="T2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4">
                  <a:moveTo>
                    <a:pt x="6" y="0"/>
                  </a:moveTo>
                  <a:lnTo>
                    <a:pt x="7" y="20"/>
                  </a:lnTo>
                  <a:lnTo>
                    <a:pt x="12" y="37"/>
                  </a:lnTo>
                  <a:lnTo>
                    <a:pt x="17" y="54"/>
                  </a:lnTo>
                  <a:lnTo>
                    <a:pt x="17" y="74"/>
                  </a:lnTo>
                  <a:lnTo>
                    <a:pt x="10" y="74"/>
                  </a:lnTo>
                  <a:lnTo>
                    <a:pt x="10" y="54"/>
                  </a:lnTo>
                  <a:lnTo>
                    <a:pt x="6" y="38"/>
                  </a:lnTo>
                  <a:lnTo>
                    <a:pt x="1" y="21"/>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8" name="Freeform 654"/>
            <p:cNvSpPr>
              <a:spLocks/>
            </p:cNvSpPr>
            <p:nvPr/>
          </p:nvSpPr>
          <p:spPr bwMode="auto">
            <a:xfrm>
              <a:off x="2630" y="203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39" name="Freeform 655"/>
            <p:cNvSpPr>
              <a:spLocks/>
            </p:cNvSpPr>
            <p:nvPr/>
          </p:nvSpPr>
          <p:spPr bwMode="auto">
            <a:xfrm>
              <a:off x="2633" y="2069"/>
              <a:ext cx="6" cy="20"/>
            </a:xfrm>
            <a:custGeom>
              <a:avLst/>
              <a:gdLst>
                <a:gd name="T0" fmla="*/ 13 w 13"/>
                <a:gd name="T1" fmla="*/ 0 h 40"/>
                <a:gd name="T2" fmla="*/ 6 w 13"/>
                <a:gd name="T3" fmla="*/ 0 h 40"/>
                <a:gd name="T4" fmla="*/ 0 w 13"/>
                <a:gd name="T5" fmla="*/ 40 h 40"/>
                <a:gd name="T6" fmla="*/ 6 w 13"/>
                <a:gd name="T7" fmla="*/ 40 h 40"/>
                <a:gd name="T8" fmla="*/ 13 w 13"/>
                <a:gd name="T9" fmla="*/ 0 h 40"/>
              </a:gdLst>
              <a:ahLst/>
              <a:cxnLst>
                <a:cxn ang="0">
                  <a:pos x="T0" y="T1"/>
                </a:cxn>
                <a:cxn ang="0">
                  <a:pos x="T2" y="T3"/>
                </a:cxn>
                <a:cxn ang="0">
                  <a:pos x="T4" y="T5"/>
                </a:cxn>
                <a:cxn ang="0">
                  <a:pos x="T6" y="T7"/>
                </a:cxn>
                <a:cxn ang="0">
                  <a:pos x="T8" y="T9"/>
                </a:cxn>
              </a:cxnLst>
              <a:rect l="0" t="0" r="r" b="b"/>
              <a:pathLst>
                <a:path w="13" h="40">
                  <a:moveTo>
                    <a:pt x="13" y="0"/>
                  </a:moveTo>
                  <a:lnTo>
                    <a:pt x="6" y="0"/>
                  </a:lnTo>
                  <a:lnTo>
                    <a:pt x="0" y="40"/>
                  </a:lnTo>
                  <a:lnTo>
                    <a:pt x="6" y="4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0" name="Freeform 656"/>
            <p:cNvSpPr>
              <a:spLocks/>
            </p:cNvSpPr>
            <p:nvPr/>
          </p:nvSpPr>
          <p:spPr bwMode="auto">
            <a:xfrm>
              <a:off x="2636" y="2069"/>
              <a:ext cx="3"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1" name="Freeform 657"/>
            <p:cNvSpPr>
              <a:spLocks/>
            </p:cNvSpPr>
            <p:nvPr/>
          </p:nvSpPr>
          <p:spPr bwMode="auto">
            <a:xfrm>
              <a:off x="2632" y="2073"/>
              <a:ext cx="4" cy="16"/>
            </a:xfrm>
            <a:custGeom>
              <a:avLst/>
              <a:gdLst>
                <a:gd name="T0" fmla="*/ 1 w 7"/>
                <a:gd name="T1" fmla="*/ 31 h 31"/>
                <a:gd name="T2" fmla="*/ 0 w 7"/>
                <a:gd name="T3" fmla="*/ 15 h 31"/>
                <a:gd name="T4" fmla="*/ 1 w 7"/>
                <a:gd name="T5" fmla="*/ 0 h 31"/>
                <a:gd name="T6" fmla="*/ 7 w 7"/>
                <a:gd name="T7" fmla="*/ 0 h 31"/>
                <a:gd name="T8" fmla="*/ 6 w 7"/>
                <a:gd name="T9" fmla="*/ 15 h 31"/>
                <a:gd name="T10" fmla="*/ 6 w 7"/>
                <a:gd name="T11" fmla="*/ 31 h 31"/>
                <a:gd name="T12" fmla="*/ 1 w 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7" h="31">
                  <a:moveTo>
                    <a:pt x="1" y="31"/>
                  </a:moveTo>
                  <a:lnTo>
                    <a:pt x="0" y="15"/>
                  </a:lnTo>
                  <a:lnTo>
                    <a:pt x="1" y="0"/>
                  </a:lnTo>
                  <a:lnTo>
                    <a:pt x="7" y="0"/>
                  </a:lnTo>
                  <a:lnTo>
                    <a:pt x="6" y="15"/>
                  </a:lnTo>
                  <a:lnTo>
                    <a:pt x="6" y="31"/>
                  </a:lnTo>
                  <a:lnTo>
                    <a:pt x="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2" name="Freeform 658"/>
            <p:cNvSpPr>
              <a:spLocks/>
            </p:cNvSpPr>
            <p:nvPr/>
          </p:nvSpPr>
          <p:spPr bwMode="auto">
            <a:xfrm>
              <a:off x="2633" y="2089"/>
              <a:ext cx="3" cy="1"/>
            </a:xfrm>
            <a:custGeom>
              <a:avLst/>
              <a:gdLst>
                <a:gd name="T0" fmla="*/ 6 w 6"/>
                <a:gd name="T1" fmla="*/ 0 w 6"/>
                <a:gd name="T2" fmla="*/ 5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5"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3" name="Freeform 659"/>
            <p:cNvSpPr>
              <a:spLocks/>
            </p:cNvSpPr>
            <p:nvPr/>
          </p:nvSpPr>
          <p:spPr bwMode="auto">
            <a:xfrm>
              <a:off x="2623" y="2036"/>
              <a:ext cx="12" cy="37"/>
            </a:xfrm>
            <a:custGeom>
              <a:avLst/>
              <a:gdLst>
                <a:gd name="T0" fmla="*/ 20 w 25"/>
                <a:gd name="T1" fmla="*/ 76 h 76"/>
                <a:gd name="T2" fmla="*/ 19 w 25"/>
                <a:gd name="T3" fmla="*/ 56 h 76"/>
                <a:gd name="T4" fmla="*/ 14 w 25"/>
                <a:gd name="T5" fmla="*/ 39 h 76"/>
                <a:gd name="T6" fmla="*/ 0 w 25"/>
                <a:gd name="T7" fmla="*/ 3 h 76"/>
                <a:gd name="T8" fmla="*/ 5 w 25"/>
                <a:gd name="T9" fmla="*/ 0 h 76"/>
                <a:gd name="T10" fmla="*/ 19 w 25"/>
                <a:gd name="T11" fmla="*/ 36 h 76"/>
                <a:gd name="T12" fmla="*/ 23 w 25"/>
                <a:gd name="T13" fmla="*/ 56 h 76"/>
                <a:gd name="T14" fmla="*/ 25 w 25"/>
                <a:gd name="T15" fmla="*/ 76 h 76"/>
                <a:gd name="T16" fmla="*/ 20 w 25"/>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6">
                  <a:moveTo>
                    <a:pt x="20" y="76"/>
                  </a:moveTo>
                  <a:lnTo>
                    <a:pt x="19" y="56"/>
                  </a:lnTo>
                  <a:lnTo>
                    <a:pt x="14" y="39"/>
                  </a:lnTo>
                  <a:lnTo>
                    <a:pt x="0" y="3"/>
                  </a:lnTo>
                  <a:lnTo>
                    <a:pt x="5" y="0"/>
                  </a:lnTo>
                  <a:lnTo>
                    <a:pt x="19" y="36"/>
                  </a:lnTo>
                  <a:lnTo>
                    <a:pt x="23" y="56"/>
                  </a:lnTo>
                  <a:lnTo>
                    <a:pt x="25" y="76"/>
                  </a:lnTo>
                  <a:lnTo>
                    <a:pt x="2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4" name="Freeform 660"/>
            <p:cNvSpPr>
              <a:spLocks/>
            </p:cNvSpPr>
            <p:nvPr/>
          </p:nvSpPr>
          <p:spPr bwMode="auto">
            <a:xfrm>
              <a:off x="2602" y="2036"/>
              <a:ext cx="23" cy="31"/>
            </a:xfrm>
            <a:custGeom>
              <a:avLst/>
              <a:gdLst>
                <a:gd name="T0" fmla="*/ 45 w 45"/>
                <a:gd name="T1" fmla="*/ 5 h 64"/>
                <a:gd name="T2" fmla="*/ 26 w 45"/>
                <a:gd name="T3" fmla="*/ 36 h 64"/>
                <a:gd name="T4" fmla="*/ 5 w 45"/>
                <a:gd name="T5" fmla="*/ 64 h 64"/>
                <a:gd name="T6" fmla="*/ 0 w 45"/>
                <a:gd name="T7" fmla="*/ 59 h 64"/>
                <a:gd name="T8" fmla="*/ 22 w 45"/>
                <a:gd name="T9" fmla="*/ 31 h 64"/>
                <a:gd name="T10" fmla="*/ 40 w 45"/>
                <a:gd name="T11" fmla="*/ 0 h 64"/>
                <a:gd name="T12" fmla="*/ 45 w 45"/>
                <a:gd name="T13" fmla="*/ 5 h 64"/>
              </a:gdLst>
              <a:ahLst/>
              <a:cxnLst>
                <a:cxn ang="0">
                  <a:pos x="T0" y="T1"/>
                </a:cxn>
                <a:cxn ang="0">
                  <a:pos x="T2" y="T3"/>
                </a:cxn>
                <a:cxn ang="0">
                  <a:pos x="T4" y="T5"/>
                </a:cxn>
                <a:cxn ang="0">
                  <a:pos x="T6" y="T7"/>
                </a:cxn>
                <a:cxn ang="0">
                  <a:pos x="T8" y="T9"/>
                </a:cxn>
                <a:cxn ang="0">
                  <a:pos x="T10" y="T11"/>
                </a:cxn>
                <a:cxn ang="0">
                  <a:pos x="T12" y="T13"/>
                </a:cxn>
              </a:cxnLst>
              <a:rect l="0" t="0" r="r" b="b"/>
              <a:pathLst>
                <a:path w="45" h="64">
                  <a:moveTo>
                    <a:pt x="45" y="5"/>
                  </a:moveTo>
                  <a:lnTo>
                    <a:pt x="26" y="36"/>
                  </a:lnTo>
                  <a:lnTo>
                    <a:pt x="5" y="64"/>
                  </a:lnTo>
                  <a:lnTo>
                    <a:pt x="0" y="59"/>
                  </a:lnTo>
                  <a:lnTo>
                    <a:pt x="22" y="31"/>
                  </a:lnTo>
                  <a:lnTo>
                    <a:pt x="40" y="0"/>
                  </a:lnTo>
                  <a:lnTo>
                    <a:pt x="4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5" name="Freeform 661"/>
            <p:cNvSpPr>
              <a:spLocks/>
            </p:cNvSpPr>
            <p:nvPr/>
          </p:nvSpPr>
          <p:spPr bwMode="auto">
            <a:xfrm>
              <a:off x="2623" y="2033"/>
              <a:ext cx="2" cy="5"/>
            </a:xfrm>
            <a:custGeom>
              <a:avLst/>
              <a:gdLst>
                <a:gd name="T0" fmla="*/ 5 w 5"/>
                <a:gd name="T1" fmla="*/ 4 h 9"/>
                <a:gd name="T2" fmla="*/ 3 w 5"/>
                <a:gd name="T3" fmla="*/ 0 h 9"/>
                <a:gd name="T4" fmla="*/ 0 w 5"/>
                <a:gd name="T5" fmla="*/ 4 h 9"/>
                <a:gd name="T6" fmla="*/ 5 w 5"/>
                <a:gd name="T7" fmla="*/ 9 h 9"/>
                <a:gd name="T8" fmla="*/ 0 w 5"/>
                <a:gd name="T9" fmla="*/ 7 h 9"/>
                <a:gd name="T10" fmla="*/ 5 w 5"/>
                <a:gd name="T11" fmla="*/ 4 h 9"/>
              </a:gdLst>
              <a:ahLst/>
              <a:cxnLst>
                <a:cxn ang="0">
                  <a:pos x="T0" y="T1"/>
                </a:cxn>
                <a:cxn ang="0">
                  <a:pos x="T2" y="T3"/>
                </a:cxn>
                <a:cxn ang="0">
                  <a:pos x="T4" y="T5"/>
                </a:cxn>
                <a:cxn ang="0">
                  <a:pos x="T6" y="T7"/>
                </a:cxn>
                <a:cxn ang="0">
                  <a:pos x="T8" y="T9"/>
                </a:cxn>
                <a:cxn ang="0">
                  <a:pos x="T10" y="T11"/>
                </a:cxn>
              </a:cxnLst>
              <a:rect l="0" t="0" r="r" b="b"/>
              <a:pathLst>
                <a:path w="5" h="9">
                  <a:moveTo>
                    <a:pt x="5" y="4"/>
                  </a:moveTo>
                  <a:lnTo>
                    <a:pt x="3" y="0"/>
                  </a:lnTo>
                  <a:lnTo>
                    <a:pt x="0" y="4"/>
                  </a:lnTo>
                  <a:lnTo>
                    <a:pt x="5" y="9"/>
                  </a:lnTo>
                  <a:lnTo>
                    <a:pt x="0" y="7"/>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6" name="Freeform 662"/>
            <p:cNvSpPr>
              <a:spLocks/>
            </p:cNvSpPr>
            <p:nvPr/>
          </p:nvSpPr>
          <p:spPr bwMode="auto">
            <a:xfrm>
              <a:off x="2579" y="2065"/>
              <a:ext cx="26" cy="27"/>
            </a:xfrm>
            <a:custGeom>
              <a:avLst/>
              <a:gdLst>
                <a:gd name="T0" fmla="*/ 52 w 52"/>
                <a:gd name="T1" fmla="*/ 5 h 54"/>
                <a:gd name="T2" fmla="*/ 30 w 52"/>
                <a:gd name="T3" fmla="*/ 31 h 54"/>
                <a:gd name="T4" fmla="*/ 5 w 52"/>
                <a:gd name="T5" fmla="*/ 54 h 54"/>
                <a:gd name="T6" fmla="*/ 0 w 52"/>
                <a:gd name="T7" fmla="*/ 49 h 54"/>
                <a:gd name="T8" fmla="*/ 25 w 52"/>
                <a:gd name="T9" fmla="*/ 26 h 54"/>
                <a:gd name="T10" fmla="*/ 47 w 52"/>
                <a:gd name="T11" fmla="*/ 0 h 54"/>
                <a:gd name="T12" fmla="*/ 52 w 52"/>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52" h="54">
                  <a:moveTo>
                    <a:pt x="52" y="5"/>
                  </a:moveTo>
                  <a:lnTo>
                    <a:pt x="30" y="31"/>
                  </a:lnTo>
                  <a:lnTo>
                    <a:pt x="5" y="54"/>
                  </a:lnTo>
                  <a:lnTo>
                    <a:pt x="0" y="49"/>
                  </a:lnTo>
                  <a:lnTo>
                    <a:pt x="25" y="26"/>
                  </a:lnTo>
                  <a:lnTo>
                    <a:pt x="47" y="0"/>
                  </a:lnTo>
                  <a:lnTo>
                    <a:pt x="5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7" name="Freeform 663"/>
            <p:cNvSpPr>
              <a:spLocks/>
            </p:cNvSpPr>
            <p:nvPr/>
          </p:nvSpPr>
          <p:spPr bwMode="auto">
            <a:xfrm>
              <a:off x="2602" y="2065"/>
              <a:ext cx="3"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8" name="Freeform 664"/>
            <p:cNvSpPr>
              <a:spLocks/>
            </p:cNvSpPr>
            <p:nvPr/>
          </p:nvSpPr>
          <p:spPr bwMode="auto">
            <a:xfrm>
              <a:off x="2579" y="1972"/>
              <a:ext cx="68" cy="120"/>
            </a:xfrm>
            <a:custGeom>
              <a:avLst/>
              <a:gdLst>
                <a:gd name="T0" fmla="*/ 0 w 135"/>
                <a:gd name="T1" fmla="*/ 234 h 239"/>
                <a:gd name="T2" fmla="*/ 58 w 135"/>
                <a:gd name="T3" fmla="*/ 151 h 239"/>
                <a:gd name="T4" fmla="*/ 79 w 135"/>
                <a:gd name="T5" fmla="*/ 114 h 239"/>
                <a:gd name="T6" fmla="*/ 101 w 135"/>
                <a:gd name="T7" fmla="*/ 75 h 239"/>
                <a:gd name="T8" fmla="*/ 118 w 135"/>
                <a:gd name="T9" fmla="*/ 37 h 239"/>
                <a:gd name="T10" fmla="*/ 130 w 135"/>
                <a:gd name="T11" fmla="*/ 0 h 239"/>
                <a:gd name="T12" fmla="*/ 135 w 135"/>
                <a:gd name="T13" fmla="*/ 3 h 239"/>
                <a:gd name="T14" fmla="*/ 123 w 135"/>
                <a:gd name="T15" fmla="*/ 40 h 239"/>
                <a:gd name="T16" fmla="*/ 106 w 135"/>
                <a:gd name="T17" fmla="*/ 80 h 239"/>
                <a:gd name="T18" fmla="*/ 84 w 135"/>
                <a:gd name="T19" fmla="*/ 119 h 239"/>
                <a:gd name="T20" fmla="*/ 62 w 135"/>
                <a:gd name="T21" fmla="*/ 156 h 239"/>
                <a:gd name="T22" fmla="*/ 5 w 135"/>
                <a:gd name="T23" fmla="*/ 239 h 239"/>
                <a:gd name="T24" fmla="*/ 0 w 135"/>
                <a:gd name="T25" fmla="*/ 23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39">
                  <a:moveTo>
                    <a:pt x="0" y="234"/>
                  </a:moveTo>
                  <a:lnTo>
                    <a:pt x="58" y="151"/>
                  </a:lnTo>
                  <a:lnTo>
                    <a:pt x="79" y="114"/>
                  </a:lnTo>
                  <a:lnTo>
                    <a:pt x="101" y="75"/>
                  </a:lnTo>
                  <a:lnTo>
                    <a:pt x="118" y="37"/>
                  </a:lnTo>
                  <a:lnTo>
                    <a:pt x="130" y="0"/>
                  </a:lnTo>
                  <a:lnTo>
                    <a:pt x="135" y="3"/>
                  </a:lnTo>
                  <a:lnTo>
                    <a:pt x="123" y="40"/>
                  </a:lnTo>
                  <a:lnTo>
                    <a:pt x="106" y="80"/>
                  </a:lnTo>
                  <a:lnTo>
                    <a:pt x="84" y="119"/>
                  </a:lnTo>
                  <a:lnTo>
                    <a:pt x="62" y="156"/>
                  </a:lnTo>
                  <a:lnTo>
                    <a:pt x="5" y="239"/>
                  </a:lnTo>
                  <a:lnTo>
                    <a:pt x="0"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49" name="Freeform 665"/>
            <p:cNvSpPr>
              <a:spLocks/>
            </p:cNvSpPr>
            <p:nvPr/>
          </p:nvSpPr>
          <p:spPr bwMode="auto">
            <a:xfrm>
              <a:off x="2579" y="2090"/>
              <a:ext cx="3"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0" name="Freeform 666"/>
            <p:cNvSpPr>
              <a:spLocks/>
            </p:cNvSpPr>
            <p:nvPr/>
          </p:nvSpPr>
          <p:spPr bwMode="auto">
            <a:xfrm>
              <a:off x="2637" y="1910"/>
              <a:ext cx="10" cy="63"/>
            </a:xfrm>
            <a:custGeom>
              <a:avLst/>
              <a:gdLst>
                <a:gd name="T0" fmla="*/ 13 w 20"/>
                <a:gd name="T1" fmla="*/ 126 h 126"/>
                <a:gd name="T2" fmla="*/ 15 w 20"/>
                <a:gd name="T3" fmla="*/ 97 h 126"/>
                <a:gd name="T4" fmla="*/ 10 w 20"/>
                <a:gd name="T5" fmla="*/ 63 h 126"/>
                <a:gd name="T6" fmla="*/ 3 w 20"/>
                <a:gd name="T7" fmla="*/ 29 h 126"/>
                <a:gd name="T8" fmla="*/ 0 w 20"/>
                <a:gd name="T9" fmla="*/ 0 h 126"/>
                <a:gd name="T10" fmla="*/ 4 w 20"/>
                <a:gd name="T11" fmla="*/ 0 h 126"/>
                <a:gd name="T12" fmla="*/ 7 w 20"/>
                <a:gd name="T13" fmla="*/ 29 h 126"/>
                <a:gd name="T14" fmla="*/ 15 w 20"/>
                <a:gd name="T15" fmla="*/ 63 h 126"/>
                <a:gd name="T16" fmla="*/ 20 w 20"/>
                <a:gd name="T17" fmla="*/ 97 h 126"/>
                <a:gd name="T18" fmla="*/ 18 w 20"/>
                <a:gd name="T19" fmla="*/ 126 h 126"/>
                <a:gd name="T20" fmla="*/ 13 w 20"/>
                <a:gd name="T2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6">
                  <a:moveTo>
                    <a:pt x="13" y="126"/>
                  </a:moveTo>
                  <a:lnTo>
                    <a:pt x="15" y="97"/>
                  </a:lnTo>
                  <a:lnTo>
                    <a:pt x="10" y="63"/>
                  </a:lnTo>
                  <a:lnTo>
                    <a:pt x="3" y="29"/>
                  </a:lnTo>
                  <a:lnTo>
                    <a:pt x="0" y="0"/>
                  </a:lnTo>
                  <a:lnTo>
                    <a:pt x="4" y="0"/>
                  </a:lnTo>
                  <a:lnTo>
                    <a:pt x="7" y="29"/>
                  </a:lnTo>
                  <a:lnTo>
                    <a:pt x="15" y="63"/>
                  </a:lnTo>
                  <a:lnTo>
                    <a:pt x="20" y="97"/>
                  </a:lnTo>
                  <a:lnTo>
                    <a:pt x="18" y="126"/>
                  </a:lnTo>
                  <a:lnTo>
                    <a:pt x="13"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1" name="Freeform 667"/>
            <p:cNvSpPr>
              <a:spLocks/>
            </p:cNvSpPr>
            <p:nvPr/>
          </p:nvSpPr>
          <p:spPr bwMode="auto">
            <a:xfrm>
              <a:off x="2644" y="1972"/>
              <a:ext cx="3" cy="2"/>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2" name="Freeform 668"/>
            <p:cNvSpPr>
              <a:spLocks/>
            </p:cNvSpPr>
            <p:nvPr/>
          </p:nvSpPr>
          <p:spPr bwMode="auto">
            <a:xfrm>
              <a:off x="2637" y="1806"/>
              <a:ext cx="56" cy="104"/>
            </a:xfrm>
            <a:custGeom>
              <a:avLst/>
              <a:gdLst>
                <a:gd name="T0" fmla="*/ 0 w 111"/>
                <a:gd name="T1" fmla="*/ 207 h 207"/>
                <a:gd name="T2" fmla="*/ 3 w 111"/>
                <a:gd name="T3" fmla="*/ 188 h 207"/>
                <a:gd name="T4" fmla="*/ 6 w 111"/>
                <a:gd name="T5" fmla="*/ 173 h 207"/>
                <a:gd name="T6" fmla="*/ 20 w 111"/>
                <a:gd name="T7" fmla="*/ 145 h 207"/>
                <a:gd name="T8" fmla="*/ 37 w 111"/>
                <a:gd name="T9" fmla="*/ 122 h 207"/>
                <a:gd name="T10" fmla="*/ 55 w 111"/>
                <a:gd name="T11" fmla="*/ 102 h 207"/>
                <a:gd name="T12" fmla="*/ 74 w 111"/>
                <a:gd name="T13" fmla="*/ 80 h 207"/>
                <a:gd name="T14" fmla="*/ 91 w 111"/>
                <a:gd name="T15" fmla="*/ 57 h 207"/>
                <a:gd name="T16" fmla="*/ 97 w 111"/>
                <a:gd name="T17" fmla="*/ 43 h 207"/>
                <a:gd name="T18" fmla="*/ 102 w 111"/>
                <a:gd name="T19" fmla="*/ 29 h 207"/>
                <a:gd name="T20" fmla="*/ 105 w 111"/>
                <a:gd name="T21" fmla="*/ 15 h 207"/>
                <a:gd name="T22" fmla="*/ 106 w 111"/>
                <a:gd name="T23" fmla="*/ 0 h 207"/>
                <a:gd name="T24" fmla="*/ 111 w 111"/>
                <a:gd name="T25" fmla="*/ 0 h 207"/>
                <a:gd name="T26" fmla="*/ 109 w 111"/>
                <a:gd name="T27" fmla="*/ 18 h 207"/>
                <a:gd name="T28" fmla="*/ 106 w 111"/>
                <a:gd name="T29" fmla="*/ 32 h 207"/>
                <a:gd name="T30" fmla="*/ 102 w 111"/>
                <a:gd name="T31" fmla="*/ 48 h 207"/>
                <a:gd name="T32" fmla="*/ 95 w 111"/>
                <a:gd name="T33" fmla="*/ 62 h 207"/>
                <a:gd name="T34" fmla="*/ 78 w 111"/>
                <a:gd name="T35" fmla="*/ 85 h 207"/>
                <a:gd name="T36" fmla="*/ 60 w 111"/>
                <a:gd name="T37" fmla="*/ 106 h 207"/>
                <a:gd name="T38" fmla="*/ 41 w 111"/>
                <a:gd name="T39" fmla="*/ 126 h 207"/>
                <a:gd name="T40" fmla="*/ 24 w 111"/>
                <a:gd name="T41" fmla="*/ 150 h 207"/>
                <a:gd name="T42" fmla="*/ 10 w 111"/>
                <a:gd name="T43" fmla="*/ 176 h 207"/>
                <a:gd name="T44" fmla="*/ 7 w 111"/>
                <a:gd name="T45" fmla="*/ 191 h 207"/>
                <a:gd name="T46" fmla="*/ 4 w 111"/>
                <a:gd name="T47" fmla="*/ 207 h 207"/>
                <a:gd name="T48" fmla="*/ 0 w 111"/>
                <a:gd name="T49"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207">
                  <a:moveTo>
                    <a:pt x="0" y="207"/>
                  </a:moveTo>
                  <a:lnTo>
                    <a:pt x="3" y="188"/>
                  </a:lnTo>
                  <a:lnTo>
                    <a:pt x="6" y="173"/>
                  </a:lnTo>
                  <a:lnTo>
                    <a:pt x="20" y="145"/>
                  </a:lnTo>
                  <a:lnTo>
                    <a:pt x="37" y="122"/>
                  </a:lnTo>
                  <a:lnTo>
                    <a:pt x="55" y="102"/>
                  </a:lnTo>
                  <a:lnTo>
                    <a:pt x="74" y="80"/>
                  </a:lnTo>
                  <a:lnTo>
                    <a:pt x="91" y="57"/>
                  </a:lnTo>
                  <a:lnTo>
                    <a:pt x="97" y="43"/>
                  </a:lnTo>
                  <a:lnTo>
                    <a:pt x="102" y="29"/>
                  </a:lnTo>
                  <a:lnTo>
                    <a:pt x="105" y="15"/>
                  </a:lnTo>
                  <a:lnTo>
                    <a:pt x="106" y="0"/>
                  </a:lnTo>
                  <a:lnTo>
                    <a:pt x="111" y="0"/>
                  </a:lnTo>
                  <a:lnTo>
                    <a:pt x="109" y="18"/>
                  </a:lnTo>
                  <a:lnTo>
                    <a:pt x="106" y="32"/>
                  </a:lnTo>
                  <a:lnTo>
                    <a:pt x="102" y="48"/>
                  </a:lnTo>
                  <a:lnTo>
                    <a:pt x="95" y="62"/>
                  </a:lnTo>
                  <a:lnTo>
                    <a:pt x="78" y="85"/>
                  </a:lnTo>
                  <a:lnTo>
                    <a:pt x="60" y="106"/>
                  </a:lnTo>
                  <a:lnTo>
                    <a:pt x="41" y="126"/>
                  </a:lnTo>
                  <a:lnTo>
                    <a:pt x="24" y="150"/>
                  </a:lnTo>
                  <a:lnTo>
                    <a:pt x="10" y="176"/>
                  </a:lnTo>
                  <a:lnTo>
                    <a:pt x="7" y="191"/>
                  </a:lnTo>
                  <a:lnTo>
                    <a:pt x="4" y="207"/>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3" name="Freeform 669"/>
            <p:cNvSpPr>
              <a:spLocks/>
            </p:cNvSpPr>
            <p:nvPr/>
          </p:nvSpPr>
          <p:spPr bwMode="auto">
            <a:xfrm>
              <a:off x="2637" y="1910"/>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4" name="Freeform 670"/>
            <p:cNvSpPr>
              <a:spLocks/>
            </p:cNvSpPr>
            <p:nvPr/>
          </p:nvSpPr>
          <p:spPr bwMode="auto">
            <a:xfrm>
              <a:off x="2654" y="1678"/>
              <a:ext cx="39" cy="128"/>
            </a:xfrm>
            <a:custGeom>
              <a:avLst/>
              <a:gdLst>
                <a:gd name="T0" fmla="*/ 72 w 77"/>
                <a:gd name="T1" fmla="*/ 258 h 258"/>
                <a:gd name="T2" fmla="*/ 69 w 77"/>
                <a:gd name="T3" fmla="*/ 221 h 258"/>
                <a:gd name="T4" fmla="*/ 61 w 77"/>
                <a:gd name="T5" fmla="*/ 190 h 258"/>
                <a:gd name="T6" fmla="*/ 49 w 77"/>
                <a:gd name="T7" fmla="*/ 159 h 258"/>
                <a:gd name="T8" fmla="*/ 37 w 77"/>
                <a:gd name="T9" fmla="*/ 130 h 258"/>
                <a:gd name="T10" fmla="*/ 23 w 77"/>
                <a:gd name="T11" fmla="*/ 100 h 258"/>
                <a:gd name="T12" fmla="*/ 10 w 77"/>
                <a:gd name="T13" fmla="*/ 71 h 258"/>
                <a:gd name="T14" fmla="*/ 3 w 77"/>
                <a:gd name="T15" fmla="*/ 36 h 258"/>
                <a:gd name="T16" fmla="*/ 0 w 77"/>
                <a:gd name="T17" fmla="*/ 0 h 258"/>
                <a:gd name="T18" fmla="*/ 4 w 77"/>
                <a:gd name="T19" fmla="*/ 0 h 258"/>
                <a:gd name="T20" fmla="*/ 7 w 77"/>
                <a:gd name="T21" fmla="*/ 36 h 258"/>
                <a:gd name="T22" fmla="*/ 15 w 77"/>
                <a:gd name="T23" fmla="*/ 68 h 258"/>
                <a:gd name="T24" fmla="*/ 27 w 77"/>
                <a:gd name="T25" fmla="*/ 97 h 258"/>
                <a:gd name="T26" fmla="*/ 41 w 77"/>
                <a:gd name="T27" fmla="*/ 127 h 258"/>
                <a:gd name="T28" fmla="*/ 54 w 77"/>
                <a:gd name="T29" fmla="*/ 156 h 258"/>
                <a:gd name="T30" fmla="*/ 66 w 77"/>
                <a:gd name="T31" fmla="*/ 187 h 258"/>
                <a:gd name="T32" fmla="*/ 74 w 77"/>
                <a:gd name="T33" fmla="*/ 221 h 258"/>
                <a:gd name="T34" fmla="*/ 77 w 77"/>
                <a:gd name="T35" fmla="*/ 258 h 258"/>
                <a:gd name="T36" fmla="*/ 72 w 77"/>
                <a:gd name="T37"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258">
                  <a:moveTo>
                    <a:pt x="72" y="258"/>
                  </a:moveTo>
                  <a:lnTo>
                    <a:pt x="69" y="221"/>
                  </a:lnTo>
                  <a:lnTo>
                    <a:pt x="61" y="190"/>
                  </a:lnTo>
                  <a:lnTo>
                    <a:pt x="49" y="159"/>
                  </a:lnTo>
                  <a:lnTo>
                    <a:pt x="37" y="130"/>
                  </a:lnTo>
                  <a:lnTo>
                    <a:pt x="23" y="100"/>
                  </a:lnTo>
                  <a:lnTo>
                    <a:pt x="10" y="71"/>
                  </a:lnTo>
                  <a:lnTo>
                    <a:pt x="3" y="36"/>
                  </a:lnTo>
                  <a:lnTo>
                    <a:pt x="0" y="0"/>
                  </a:lnTo>
                  <a:lnTo>
                    <a:pt x="4" y="0"/>
                  </a:lnTo>
                  <a:lnTo>
                    <a:pt x="7" y="36"/>
                  </a:lnTo>
                  <a:lnTo>
                    <a:pt x="15" y="68"/>
                  </a:lnTo>
                  <a:lnTo>
                    <a:pt x="27" y="97"/>
                  </a:lnTo>
                  <a:lnTo>
                    <a:pt x="41" y="127"/>
                  </a:lnTo>
                  <a:lnTo>
                    <a:pt x="54" y="156"/>
                  </a:lnTo>
                  <a:lnTo>
                    <a:pt x="66" y="187"/>
                  </a:lnTo>
                  <a:lnTo>
                    <a:pt x="74" y="221"/>
                  </a:lnTo>
                  <a:lnTo>
                    <a:pt x="77" y="258"/>
                  </a:lnTo>
                  <a:lnTo>
                    <a:pt x="72"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5" name="Freeform 671"/>
            <p:cNvSpPr>
              <a:spLocks/>
            </p:cNvSpPr>
            <p:nvPr/>
          </p:nvSpPr>
          <p:spPr bwMode="auto">
            <a:xfrm>
              <a:off x="2691" y="1806"/>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6" name="Freeform 672"/>
            <p:cNvSpPr>
              <a:spLocks/>
            </p:cNvSpPr>
            <p:nvPr/>
          </p:nvSpPr>
          <p:spPr bwMode="auto">
            <a:xfrm>
              <a:off x="2654" y="1620"/>
              <a:ext cx="13" cy="58"/>
            </a:xfrm>
            <a:custGeom>
              <a:avLst/>
              <a:gdLst>
                <a:gd name="T0" fmla="*/ 0 w 26"/>
                <a:gd name="T1" fmla="*/ 116 h 116"/>
                <a:gd name="T2" fmla="*/ 1 w 26"/>
                <a:gd name="T3" fmla="*/ 81 h 116"/>
                <a:gd name="T4" fmla="*/ 6 w 26"/>
                <a:gd name="T5" fmla="*/ 44 h 116"/>
                <a:gd name="T6" fmla="*/ 13 w 26"/>
                <a:gd name="T7" fmla="*/ 16 h 116"/>
                <a:gd name="T8" fmla="*/ 21 w 26"/>
                <a:gd name="T9" fmla="*/ 0 h 116"/>
                <a:gd name="T10" fmla="*/ 26 w 26"/>
                <a:gd name="T11" fmla="*/ 5 h 116"/>
                <a:gd name="T12" fmla="*/ 18 w 26"/>
                <a:gd name="T13" fmla="*/ 19 h 116"/>
                <a:gd name="T14" fmla="*/ 10 w 26"/>
                <a:gd name="T15" fmla="*/ 47 h 116"/>
                <a:gd name="T16" fmla="*/ 6 w 26"/>
                <a:gd name="T17" fmla="*/ 81 h 116"/>
                <a:gd name="T18" fmla="*/ 4 w 26"/>
                <a:gd name="T19" fmla="*/ 116 h 116"/>
                <a:gd name="T20" fmla="*/ 0 w 26"/>
                <a:gd name="T2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6">
                  <a:moveTo>
                    <a:pt x="0" y="116"/>
                  </a:moveTo>
                  <a:lnTo>
                    <a:pt x="1" y="81"/>
                  </a:lnTo>
                  <a:lnTo>
                    <a:pt x="6" y="44"/>
                  </a:lnTo>
                  <a:lnTo>
                    <a:pt x="13" y="16"/>
                  </a:lnTo>
                  <a:lnTo>
                    <a:pt x="21" y="0"/>
                  </a:lnTo>
                  <a:lnTo>
                    <a:pt x="26" y="5"/>
                  </a:lnTo>
                  <a:lnTo>
                    <a:pt x="18" y="19"/>
                  </a:lnTo>
                  <a:lnTo>
                    <a:pt x="10" y="47"/>
                  </a:lnTo>
                  <a:lnTo>
                    <a:pt x="6" y="81"/>
                  </a:lnTo>
                  <a:lnTo>
                    <a:pt x="4" y="116"/>
                  </a:lnTo>
                  <a:lnTo>
                    <a:pt x="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7" name="Freeform 673"/>
            <p:cNvSpPr>
              <a:spLocks/>
            </p:cNvSpPr>
            <p:nvPr/>
          </p:nvSpPr>
          <p:spPr bwMode="auto">
            <a:xfrm>
              <a:off x="2654" y="1678"/>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8" name="Freeform 674"/>
            <p:cNvSpPr>
              <a:spLocks/>
            </p:cNvSpPr>
            <p:nvPr/>
          </p:nvSpPr>
          <p:spPr bwMode="auto">
            <a:xfrm>
              <a:off x="2665" y="1620"/>
              <a:ext cx="3" cy="2"/>
            </a:xfrm>
            <a:custGeom>
              <a:avLst/>
              <a:gdLst>
                <a:gd name="T0" fmla="*/ 5 w 6"/>
                <a:gd name="T1" fmla="*/ 5 h 5"/>
                <a:gd name="T2" fmla="*/ 6 w 6"/>
                <a:gd name="T3" fmla="*/ 2 h 5"/>
                <a:gd name="T4" fmla="*/ 0 w 6"/>
                <a:gd name="T5" fmla="*/ 2 h 5"/>
                <a:gd name="T6" fmla="*/ 0 w 6"/>
                <a:gd name="T7" fmla="*/ 0 h 5"/>
                <a:gd name="T8" fmla="*/ 5 w 6"/>
                <a:gd name="T9" fmla="*/ 5 h 5"/>
              </a:gdLst>
              <a:ahLst/>
              <a:cxnLst>
                <a:cxn ang="0">
                  <a:pos x="T0" y="T1"/>
                </a:cxn>
                <a:cxn ang="0">
                  <a:pos x="T2" y="T3"/>
                </a:cxn>
                <a:cxn ang="0">
                  <a:pos x="T4" y="T5"/>
                </a:cxn>
                <a:cxn ang="0">
                  <a:pos x="T6" y="T7"/>
                </a:cxn>
                <a:cxn ang="0">
                  <a:pos x="T8" y="T9"/>
                </a:cxn>
              </a:cxnLst>
              <a:rect l="0" t="0" r="r" b="b"/>
              <a:pathLst>
                <a:path w="6" h="5">
                  <a:moveTo>
                    <a:pt x="5" y="5"/>
                  </a:moveTo>
                  <a:lnTo>
                    <a:pt x="6" y="2"/>
                  </a:lnTo>
                  <a:lnTo>
                    <a:pt x="0" y="2"/>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59" name="Freeform 675"/>
            <p:cNvSpPr>
              <a:spLocks/>
            </p:cNvSpPr>
            <p:nvPr/>
          </p:nvSpPr>
          <p:spPr bwMode="auto">
            <a:xfrm>
              <a:off x="2695" y="2432"/>
              <a:ext cx="39" cy="13"/>
            </a:xfrm>
            <a:custGeom>
              <a:avLst/>
              <a:gdLst>
                <a:gd name="T0" fmla="*/ 2 w 79"/>
                <a:gd name="T1" fmla="*/ 0 h 26"/>
                <a:gd name="T2" fmla="*/ 79 w 79"/>
                <a:gd name="T3" fmla="*/ 19 h 26"/>
                <a:gd name="T4" fmla="*/ 77 w 79"/>
                <a:gd name="T5" fmla="*/ 26 h 26"/>
                <a:gd name="T6" fmla="*/ 0 w 79"/>
                <a:gd name="T7" fmla="*/ 8 h 26"/>
                <a:gd name="T8" fmla="*/ 2 w 79"/>
                <a:gd name="T9" fmla="*/ 0 h 26"/>
              </a:gdLst>
              <a:ahLst/>
              <a:cxnLst>
                <a:cxn ang="0">
                  <a:pos x="T0" y="T1"/>
                </a:cxn>
                <a:cxn ang="0">
                  <a:pos x="T2" y="T3"/>
                </a:cxn>
                <a:cxn ang="0">
                  <a:pos x="T4" y="T5"/>
                </a:cxn>
                <a:cxn ang="0">
                  <a:pos x="T6" y="T7"/>
                </a:cxn>
                <a:cxn ang="0">
                  <a:pos x="T8" y="T9"/>
                </a:cxn>
              </a:cxnLst>
              <a:rect l="0" t="0" r="r" b="b"/>
              <a:pathLst>
                <a:path w="79" h="26">
                  <a:moveTo>
                    <a:pt x="2" y="0"/>
                  </a:moveTo>
                  <a:lnTo>
                    <a:pt x="79" y="19"/>
                  </a:lnTo>
                  <a:lnTo>
                    <a:pt x="77" y="26"/>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60" name="Freeform 676"/>
            <p:cNvSpPr>
              <a:spLocks/>
            </p:cNvSpPr>
            <p:nvPr/>
          </p:nvSpPr>
          <p:spPr bwMode="auto">
            <a:xfrm>
              <a:off x="2733" y="2415"/>
              <a:ext cx="109" cy="33"/>
            </a:xfrm>
            <a:custGeom>
              <a:avLst/>
              <a:gdLst>
                <a:gd name="T0" fmla="*/ 2 w 219"/>
                <a:gd name="T1" fmla="*/ 53 h 67"/>
                <a:gd name="T2" fmla="*/ 30 w 219"/>
                <a:gd name="T3" fmla="*/ 57 h 67"/>
                <a:gd name="T4" fmla="*/ 59 w 219"/>
                <a:gd name="T5" fmla="*/ 59 h 67"/>
                <a:gd name="T6" fmla="*/ 87 w 219"/>
                <a:gd name="T7" fmla="*/ 57 h 67"/>
                <a:gd name="T8" fmla="*/ 117 w 219"/>
                <a:gd name="T9" fmla="*/ 53 h 67"/>
                <a:gd name="T10" fmla="*/ 144 w 219"/>
                <a:gd name="T11" fmla="*/ 45 h 67"/>
                <a:gd name="T12" fmla="*/ 168 w 219"/>
                <a:gd name="T13" fmla="*/ 34 h 67"/>
                <a:gd name="T14" fmla="*/ 192 w 219"/>
                <a:gd name="T15" fmla="*/ 19 h 67"/>
                <a:gd name="T16" fmla="*/ 214 w 219"/>
                <a:gd name="T17" fmla="*/ 0 h 67"/>
                <a:gd name="T18" fmla="*/ 219 w 219"/>
                <a:gd name="T19" fmla="*/ 6 h 67"/>
                <a:gd name="T20" fmla="*/ 197 w 219"/>
                <a:gd name="T21" fmla="*/ 25 h 67"/>
                <a:gd name="T22" fmla="*/ 172 w 219"/>
                <a:gd name="T23" fmla="*/ 40 h 67"/>
                <a:gd name="T24" fmla="*/ 146 w 219"/>
                <a:gd name="T25" fmla="*/ 53 h 67"/>
                <a:gd name="T26" fmla="*/ 118 w 219"/>
                <a:gd name="T27" fmla="*/ 60 h 67"/>
                <a:gd name="T28" fmla="*/ 87 w 219"/>
                <a:gd name="T29" fmla="*/ 65 h 67"/>
                <a:gd name="T30" fmla="*/ 59 w 219"/>
                <a:gd name="T31" fmla="*/ 67 h 67"/>
                <a:gd name="T32" fmla="*/ 30 w 219"/>
                <a:gd name="T33" fmla="*/ 65 h 67"/>
                <a:gd name="T34" fmla="*/ 0 w 219"/>
                <a:gd name="T35" fmla="*/ 60 h 67"/>
                <a:gd name="T36" fmla="*/ 2 w 219"/>
                <a:gd name="T37"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67">
                  <a:moveTo>
                    <a:pt x="2" y="53"/>
                  </a:moveTo>
                  <a:lnTo>
                    <a:pt x="30" y="57"/>
                  </a:lnTo>
                  <a:lnTo>
                    <a:pt x="59" y="59"/>
                  </a:lnTo>
                  <a:lnTo>
                    <a:pt x="87" y="57"/>
                  </a:lnTo>
                  <a:lnTo>
                    <a:pt x="117" y="53"/>
                  </a:lnTo>
                  <a:lnTo>
                    <a:pt x="144" y="45"/>
                  </a:lnTo>
                  <a:lnTo>
                    <a:pt x="168" y="34"/>
                  </a:lnTo>
                  <a:lnTo>
                    <a:pt x="192" y="19"/>
                  </a:lnTo>
                  <a:lnTo>
                    <a:pt x="214" y="0"/>
                  </a:lnTo>
                  <a:lnTo>
                    <a:pt x="219" y="6"/>
                  </a:lnTo>
                  <a:lnTo>
                    <a:pt x="197" y="25"/>
                  </a:lnTo>
                  <a:lnTo>
                    <a:pt x="172" y="40"/>
                  </a:lnTo>
                  <a:lnTo>
                    <a:pt x="146" y="53"/>
                  </a:lnTo>
                  <a:lnTo>
                    <a:pt x="118" y="60"/>
                  </a:lnTo>
                  <a:lnTo>
                    <a:pt x="87" y="65"/>
                  </a:lnTo>
                  <a:lnTo>
                    <a:pt x="59" y="67"/>
                  </a:lnTo>
                  <a:lnTo>
                    <a:pt x="30" y="65"/>
                  </a:lnTo>
                  <a:lnTo>
                    <a:pt x="0" y="60"/>
                  </a:lnTo>
                  <a:lnTo>
                    <a:pt x="2"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61" name="Freeform 677"/>
            <p:cNvSpPr>
              <a:spLocks/>
            </p:cNvSpPr>
            <p:nvPr/>
          </p:nvSpPr>
          <p:spPr bwMode="auto">
            <a:xfrm>
              <a:off x="2733" y="2441"/>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62" name="Freeform 678"/>
            <p:cNvSpPr>
              <a:spLocks/>
            </p:cNvSpPr>
            <p:nvPr/>
          </p:nvSpPr>
          <p:spPr bwMode="auto">
            <a:xfrm>
              <a:off x="2840" y="2352"/>
              <a:ext cx="79" cy="66"/>
            </a:xfrm>
            <a:custGeom>
              <a:avLst/>
              <a:gdLst>
                <a:gd name="T0" fmla="*/ 0 w 158"/>
                <a:gd name="T1" fmla="*/ 125 h 131"/>
                <a:gd name="T2" fmla="*/ 39 w 158"/>
                <a:gd name="T3" fmla="*/ 94 h 131"/>
                <a:gd name="T4" fmla="*/ 82 w 158"/>
                <a:gd name="T5" fmla="*/ 65 h 131"/>
                <a:gd name="T6" fmla="*/ 122 w 158"/>
                <a:gd name="T7" fmla="*/ 36 h 131"/>
                <a:gd name="T8" fmla="*/ 138 w 158"/>
                <a:gd name="T9" fmla="*/ 20 h 131"/>
                <a:gd name="T10" fmla="*/ 152 w 158"/>
                <a:gd name="T11" fmla="*/ 0 h 131"/>
                <a:gd name="T12" fmla="*/ 158 w 158"/>
                <a:gd name="T13" fmla="*/ 5 h 131"/>
                <a:gd name="T14" fmla="*/ 144 w 158"/>
                <a:gd name="T15" fmla="*/ 25 h 131"/>
                <a:gd name="T16" fmla="*/ 127 w 158"/>
                <a:gd name="T17" fmla="*/ 42 h 131"/>
                <a:gd name="T18" fmla="*/ 87 w 158"/>
                <a:gd name="T19" fmla="*/ 71 h 131"/>
                <a:gd name="T20" fmla="*/ 43 w 158"/>
                <a:gd name="T21" fmla="*/ 100 h 131"/>
                <a:gd name="T22" fmla="*/ 5 w 158"/>
                <a:gd name="T23" fmla="*/ 131 h 131"/>
                <a:gd name="T24" fmla="*/ 0 w 158"/>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1">
                  <a:moveTo>
                    <a:pt x="0" y="125"/>
                  </a:moveTo>
                  <a:lnTo>
                    <a:pt x="39" y="94"/>
                  </a:lnTo>
                  <a:lnTo>
                    <a:pt x="82" y="65"/>
                  </a:lnTo>
                  <a:lnTo>
                    <a:pt x="122" y="36"/>
                  </a:lnTo>
                  <a:lnTo>
                    <a:pt x="138" y="20"/>
                  </a:lnTo>
                  <a:lnTo>
                    <a:pt x="152" y="0"/>
                  </a:lnTo>
                  <a:lnTo>
                    <a:pt x="158" y="5"/>
                  </a:lnTo>
                  <a:lnTo>
                    <a:pt x="144" y="25"/>
                  </a:lnTo>
                  <a:lnTo>
                    <a:pt x="127" y="42"/>
                  </a:lnTo>
                  <a:lnTo>
                    <a:pt x="87" y="71"/>
                  </a:lnTo>
                  <a:lnTo>
                    <a:pt x="43" y="100"/>
                  </a:lnTo>
                  <a:lnTo>
                    <a:pt x="5" y="131"/>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63" name="Freeform 679"/>
            <p:cNvSpPr>
              <a:spLocks/>
            </p:cNvSpPr>
            <p:nvPr/>
          </p:nvSpPr>
          <p:spPr bwMode="auto">
            <a:xfrm>
              <a:off x="2840" y="2415"/>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64" name="Freeform 680"/>
            <p:cNvSpPr>
              <a:spLocks/>
            </p:cNvSpPr>
            <p:nvPr/>
          </p:nvSpPr>
          <p:spPr bwMode="auto">
            <a:xfrm>
              <a:off x="2916" y="2218"/>
              <a:ext cx="36" cy="136"/>
            </a:xfrm>
            <a:custGeom>
              <a:avLst/>
              <a:gdLst>
                <a:gd name="T0" fmla="*/ 0 w 72"/>
                <a:gd name="T1" fmla="*/ 268 h 273"/>
                <a:gd name="T2" fmla="*/ 28 w 72"/>
                <a:gd name="T3" fmla="*/ 203 h 273"/>
                <a:gd name="T4" fmla="*/ 46 w 72"/>
                <a:gd name="T5" fmla="*/ 137 h 273"/>
                <a:gd name="T6" fmla="*/ 59 w 72"/>
                <a:gd name="T7" fmla="*/ 69 h 273"/>
                <a:gd name="T8" fmla="*/ 66 w 72"/>
                <a:gd name="T9" fmla="*/ 0 h 273"/>
                <a:gd name="T10" fmla="*/ 72 w 72"/>
                <a:gd name="T11" fmla="*/ 3 h 273"/>
                <a:gd name="T12" fmla="*/ 65 w 72"/>
                <a:gd name="T13" fmla="*/ 72 h 273"/>
                <a:gd name="T14" fmla="*/ 52 w 72"/>
                <a:gd name="T15" fmla="*/ 140 h 273"/>
                <a:gd name="T16" fmla="*/ 34 w 72"/>
                <a:gd name="T17" fmla="*/ 208 h 273"/>
                <a:gd name="T18" fmla="*/ 6 w 72"/>
                <a:gd name="T19" fmla="*/ 273 h 273"/>
                <a:gd name="T20" fmla="*/ 0 w 72"/>
                <a:gd name="T21" fmla="*/ 2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73">
                  <a:moveTo>
                    <a:pt x="0" y="268"/>
                  </a:moveTo>
                  <a:lnTo>
                    <a:pt x="28" y="203"/>
                  </a:lnTo>
                  <a:lnTo>
                    <a:pt x="46" y="137"/>
                  </a:lnTo>
                  <a:lnTo>
                    <a:pt x="59" y="69"/>
                  </a:lnTo>
                  <a:lnTo>
                    <a:pt x="66" y="0"/>
                  </a:lnTo>
                  <a:lnTo>
                    <a:pt x="72" y="3"/>
                  </a:lnTo>
                  <a:lnTo>
                    <a:pt x="65" y="72"/>
                  </a:lnTo>
                  <a:lnTo>
                    <a:pt x="52" y="140"/>
                  </a:lnTo>
                  <a:lnTo>
                    <a:pt x="34" y="208"/>
                  </a:lnTo>
                  <a:lnTo>
                    <a:pt x="6" y="273"/>
                  </a:lnTo>
                  <a:lnTo>
                    <a:pt x="0"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65" name="Freeform 681"/>
            <p:cNvSpPr>
              <a:spLocks/>
            </p:cNvSpPr>
            <p:nvPr/>
          </p:nvSpPr>
          <p:spPr bwMode="auto">
            <a:xfrm>
              <a:off x="2916" y="2352"/>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5466" name="Oval 682"/>
            <p:cNvSpPr>
              <a:spLocks noChangeArrowheads="1"/>
            </p:cNvSpPr>
            <p:nvPr/>
          </p:nvSpPr>
          <p:spPr bwMode="auto">
            <a:xfrm>
              <a:off x="2694" y="2432"/>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grpSp>
        <p:nvGrpSpPr>
          <p:cNvPr id="375467" name="Group 683"/>
          <p:cNvGrpSpPr>
            <a:grpSpLocks/>
          </p:cNvGrpSpPr>
          <p:nvPr/>
        </p:nvGrpSpPr>
        <p:grpSpPr bwMode="auto">
          <a:xfrm>
            <a:off x="5852161" y="1371600"/>
            <a:ext cx="3067050" cy="3091816"/>
            <a:chOff x="262" y="1030"/>
            <a:chExt cx="958" cy="1405"/>
          </a:xfrm>
        </p:grpSpPr>
        <p:grpSp>
          <p:nvGrpSpPr>
            <p:cNvPr id="375468" name="Group 684"/>
            <p:cNvGrpSpPr>
              <a:grpSpLocks/>
            </p:cNvGrpSpPr>
            <p:nvPr/>
          </p:nvGrpSpPr>
          <p:grpSpPr bwMode="auto">
            <a:xfrm>
              <a:off x="263" y="1030"/>
              <a:ext cx="957" cy="1405"/>
              <a:chOff x="263" y="1030"/>
              <a:chExt cx="957" cy="1405"/>
            </a:xfrm>
          </p:grpSpPr>
          <p:sp>
            <p:nvSpPr>
              <p:cNvPr id="375469" name="Freeform 685"/>
              <p:cNvSpPr>
                <a:spLocks/>
              </p:cNvSpPr>
              <p:nvPr/>
            </p:nvSpPr>
            <p:spPr bwMode="auto">
              <a:xfrm>
                <a:off x="301" y="1640"/>
                <a:ext cx="918" cy="792"/>
              </a:xfrm>
              <a:custGeom>
                <a:avLst/>
                <a:gdLst>
                  <a:gd name="T0" fmla="*/ 3 w 1837"/>
                  <a:gd name="T1" fmla="*/ 640 h 1584"/>
                  <a:gd name="T2" fmla="*/ 0 w 1837"/>
                  <a:gd name="T3" fmla="*/ 686 h 1584"/>
                  <a:gd name="T4" fmla="*/ 17 w 1837"/>
                  <a:gd name="T5" fmla="*/ 738 h 1584"/>
                  <a:gd name="T6" fmla="*/ 60 w 1837"/>
                  <a:gd name="T7" fmla="*/ 823 h 1584"/>
                  <a:gd name="T8" fmla="*/ 74 w 1837"/>
                  <a:gd name="T9" fmla="*/ 828 h 1584"/>
                  <a:gd name="T10" fmla="*/ 98 w 1837"/>
                  <a:gd name="T11" fmla="*/ 881 h 1584"/>
                  <a:gd name="T12" fmla="*/ 154 w 1837"/>
                  <a:gd name="T13" fmla="*/ 977 h 1584"/>
                  <a:gd name="T14" fmla="*/ 206 w 1837"/>
                  <a:gd name="T15" fmla="*/ 1041 h 1584"/>
                  <a:gd name="T16" fmla="*/ 284 w 1837"/>
                  <a:gd name="T17" fmla="*/ 1117 h 1584"/>
                  <a:gd name="T18" fmla="*/ 371 w 1837"/>
                  <a:gd name="T19" fmla="*/ 1184 h 1584"/>
                  <a:gd name="T20" fmla="*/ 467 w 1837"/>
                  <a:gd name="T21" fmla="*/ 1240 h 1584"/>
                  <a:gd name="T22" fmla="*/ 620 w 1837"/>
                  <a:gd name="T23" fmla="*/ 1310 h 1584"/>
                  <a:gd name="T24" fmla="*/ 752 w 1837"/>
                  <a:gd name="T25" fmla="*/ 1354 h 1584"/>
                  <a:gd name="T26" fmla="*/ 826 w 1837"/>
                  <a:gd name="T27" fmla="*/ 1380 h 1584"/>
                  <a:gd name="T28" fmla="*/ 977 w 1837"/>
                  <a:gd name="T29" fmla="*/ 1438 h 1584"/>
                  <a:gd name="T30" fmla="*/ 1279 w 1837"/>
                  <a:gd name="T31" fmla="*/ 1546 h 1584"/>
                  <a:gd name="T32" fmla="*/ 1405 w 1837"/>
                  <a:gd name="T33" fmla="*/ 1578 h 1584"/>
                  <a:gd name="T34" fmla="*/ 1462 w 1837"/>
                  <a:gd name="T35" fmla="*/ 1584 h 1584"/>
                  <a:gd name="T36" fmla="*/ 1518 w 1837"/>
                  <a:gd name="T37" fmla="*/ 1578 h 1584"/>
                  <a:gd name="T38" fmla="*/ 1572 w 1837"/>
                  <a:gd name="T39" fmla="*/ 1560 h 1584"/>
                  <a:gd name="T40" fmla="*/ 1617 w 1837"/>
                  <a:gd name="T41" fmla="*/ 1526 h 1584"/>
                  <a:gd name="T42" fmla="*/ 1698 w 1837"/>
                  <a:gd name="T43" fmla="*/ 1468 h 1584"/>
                  <a:gd name="T44" fmla="*/ 1745 w 1837"/>
                  <a:gd name="T45" fmla="*/ 1430 h 1584"/>
                  <a:gd name="T46" fmla="*/ 1767 w 1837"/>
                  <a:gd name="T47" fmla="*/ 1401 h 1584"/>
                  <a:gd name="T48" fmla="*/ 1808 w 1837"/>
                  <a:gd name="T49" fmla="*/ 1292 h 1584"/>
                  <a:gd name="T50" fmla="*/ 1825 w 1837"/>
                  <a:gd name="T51" fmla="*/ 1208 h 1584"/>
                  <a:gd name="T52" fmla="*/ 1832 w 1837"/>
                  <a:gd name="T53" fmla="*/ 1121 h 1584"/>
                  <a:gd name="T54" fmla="*/ 1837 w 1837"/>
                  <a:gd name="T55" fmla="*/ 945 h 1584"/>
                  <a:gd name="T56" fmla="*/ 1826 w 1837"/>
                  <a:gd name="T57" fmla="*/ 796 h 1584"/>
                  <a:gd name="T58" fmla="*/ 1797 w 1837"/>
                  <a:gd name="T59" fmla="*/ 648 h 1584"/>
                  <a:gd name="T60" fmla="*/ 1776 w 1837"/>
                  <a:gd name="T61" fmla="*/ 575 h 1584"/>
                  <a:gd name="T62" fmla="*/ 1718 w 1837"/>
                  <a:gd name="T63" fmla="*/ 437 h 1584"/>
                  <a:gd name="T64" fmla="*/ 1642 w 1837"/>
                  <a:gd name="T65" fmla="*/ 310 h 1584"/>
                  <a:gd name="T66" fmla="*/ 1573 w 1837"/>
                  <a:gd name="T67" fmla="*/ 224 h 1584"/>
                  <a:gd name="T68" fmla="*/ 1465 w 1837"/>
                  <a:gd name="T69" fmla="*/ 123 h 1584"/>
                  <a:gd name="T70" fmla="*/ 1372 w 1837"/>
                  <a:gd name="T71" fmla="*/ 62 h 1584"/>
                  <a:gd name="T72" fmla="*/ 1270 w 1837"/>
                  <a:gd name="T73" fmla="*/ 12 h 1584"/>
                  <a:gd name="T74" fmla="*/ 1195 w 1837"/>
                  <a:gd name="T75" fmla="*/ 27 h 1584"/>
                  <a:gd name="T76" fmla="*/ 1140 w 1837"/>
                  <a:gd name="T77" fmla="*/ 55 h 1584"/>
                  <a:gd name="T78" fmla="*/ 1080 w 1837"/>
                  <a:gd name="T79" fmla="*/ 70 h 1584"/>
                  <a:gd name="T80" fmla="*/ 1003 w 1837"/>
                  <a:gd name="T81" fmla="*/ 77 h 1584"/>
                  <a:gd name="T82" fmla="*/ 874 w 1837"/>
                  <a:gd name="T83" fmla="*/ 68 h 1584"/>
                  <a:gd name="T84" fmla="*/ 723 w 1837"/>
                  <a:gd name="T85" fmla="*/ 45 h 1584"/>
                  <a:gd name="T86" fmla="*/ 636 w 1837"/>
                  <a:gd name="T87" fmla="*/ 24 h 1584"/>
                  <a:gd name="T88" fmla="*/ 586 w 1837"/>
                  <a:gd name="T89" fmla="*/ 23 h 1584"/>
                  <a:gd name="T90" fmla="*/ 556 w 1837"/>
                  <a:gd name="T91" fmla="*/ 32 h 1584"/>
                  <a:gd name="T92" fmla="*/ 453 w 1837"/>
                  <a:gd name="T93" fmla="*/ 82 h 1584"/>
                  <a:gd name="T94" fmla="*/ 403 w 1837"/>
                  <a:gd name="T95" fmla="*/ 120 h 1584"/>
                  <a:gd name="T96" fmla="*/ 363 w 1837"/>
                  <a:gd name="T97" fmla="*/ 184 h 1584"/>
                  <a:gd name="T98" fmla="*/ 310 w 1837"/>
                  <a:gd name="T99" fmla="*/ 286 h 1584"/>
                  <a:gd name="T100" fmla="*/ 255 w 1837"/>
                  <a:gd name="T101" fmla="*/ 364 h 1584"/>
                  <a:gd name="T102" fmla="*/ 194 w 1837"/>
                  <a:gd name="T103" fmla="*/ 421 h 1584"/>
                  <a:gd name="T104" fmla="*/ 116 w 1837"/>
                  <a:gd name="T105" fmla="*/ 482 h 1584"/>
                  <a:gd name="T106" fmla="*/ 75 w 1837"/>
                  <a:gd name="T107" fmla="*/ 528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7" h="1584">
                    <a:moveTo>
                      <a:pt x="9" y="619"/>
                    </a:moveTo>
                    <a:lnTo>
                      <a:pt x="6" y="627"/>
                    </a:lnTo>
                    <a:lnTo>
                      <a:pt x="5" y="633"/>
                    </a:lnTo>
                    <a:lnTo>
                      <a:pt x="3" y="640"/>
                    </a:lnTo>
                    <a:lnTo>
                      <a:pt x="2" y="647"/>
                    </a:lnTo>
                    <a:lnTo>
                      <a:pt x="0" y="660"/>
                    </a:lnTo>
                    <a:lnTo>
                      <a:pt x="0" y="674"/>
                    </a:lnTo>
                    <a:lnTo>
                      <a:pt x="0" y="686"/>
                    </a:lnTo>
                    <a:lnTo>
                      <a:pt x="3" y="700"/>
                    </a:lnTo>
                    <a:lnTo>
                      <a:pt x="6" y="712"/>
                    </a:lnTo>
                    <a:lnTo>
                      <a:pt x="11" y="726"/>
                    </a:lnTo>
                    <a:lnTo>
                      <a:pt x="17" y="738"/>
                    </a:lnTo>
                    <a:lnTo>
                      <a:pt x="22" y="750"/>
                    </a:lnTo>
                    <a:lnTo>
                      <a:pt x="35" y="774"/>
                    </a:lnTo>
                    <a:lnTo>
                      <a:pt x="48" y="799"/>
                    </a:lnTo>
                    <a:lnTo>
                      <a:pt x="60" y="823"/>
                    </a:lnTo>
                    <a:lnTo>
                      <a:pt x="61" y="825"/>
                    </a:lnTo>
                    <a:lnTo>
                      <a:pt x="63" y="825"/>
                    </a:lnTo>
                    <a:lnTo>
                      <a:pt x="67" y="826"/>
                    </a:lnTo>
                    <a:lnTo>
                      <a:pt x="74" y="828"/>
                    </a:lnTo>
                    <a:lnTo>
                      <a:pt x="75" y="828"/>
                    </a:lnTo>
                    <a:lnTo>
                      <a:pt x="75" y="829"/>
                    </a:lnTo>
                    <a:lnTo>
                      <a:pt x="87" y="855"/>
                    </a:lnTo>
                    <a:lnTo>
                      <a:pt x="98" y="881"/>
                    </a:lnTo>
                    <a:lnTo>
                      <a:pt x="112" y="905"/>
                    </a:lnTo>
                    <a:lnTo>
                      <a:pt x="125" y="930"/>
                    </a:lnTo>
                    <a:lnTo>
                      <a:pt x="139" y="954"/>
                    </a:lnTo>
                    <a:lnTo>
                      <a:pt x="154" y="977"/>
                    </a:lnTo>
                    <a:lnTo>
                      <a:pt x="171" y="998"/>
                    </a:lnTo>
                    <a:lnTo>
                      <a:pt x="180" y="1009"/>
                    </a:lnTo>
                    <a:lnTo>
                      <a:pt x="188" y="1019"/>
                    </a:lnTo>
                    <a:lnTo>
                      <a:pt x="206" y="1041"/>
                    </a:lnTo>
                    <a:lnTo>
                      <a:pt x="225" y="1060"/>
                    </a:lnTo>
                    <a:lnTo>
                      <a:pt x="244" y="1080"/>
                    </a:lnTo>
                    <a:lnTo>
                      <a:pt x="264" y="1099"/>
                    </a:lnTo>
                    <a:lnTo>
                      <a:pt x="284" y="1117"/>
                    </a:lnTo>
                    <a:lnTo>
                      <a:pt x="305" y="1135"/>
                    </a:lnTo>
                    <a:lnTo>
                      <a:pt x="327" y="1152"/>
                    </a:lnTo>
                    <a:lnTo>
                      <a:pt x="350" y="1169"/>
                    </a:lnTo>
                    <a:lnTo>
                      <a:pt x="371" y="1184"/>
                    </a:lnTo>
                    <a:lnTo>
                      <a:pt x="395" y="1199"/>
                    </a:lnTo>
                    <a:lnTo>
                      <a:pt x="418" y="1213"/>
                    </a:lnTo>
                    <a:lnTo>
                      <a:pt x="443" y="1228"/>
                    </a:lnTo>
                    <a:lnTo>
                      <a:pt x="467" y="1240"/>
                    </a:lnTo>
                    <a:lnTo>
                      <a:pt x="492" y="1254"/>
                    </a:lnTo>
                    <a:lnTo>
                      <a:pt x="542" y="1278"/>
                    </a:lnTo>
                    <a:lnTo>
                      <a:pt x="594" y="1299"/>
                    </a:lnTo>
                    <a:lnTo>
                      <a:pt x="620" y="1310"/>
                    </a:lnTo>
                    <a:lnTo>
                      <a:pt x="646" y="1319"/>
                    </a:lnTo>
                    <a:lnTo>
                      <a:pt x="673" y="1328"/>
                    </a:lnTo>
                    <a:lnTo>
                      <a:pt x="699" y="1337"/>
                    </a:lnTo>
                    <a:lnTo>
                      <a:pt x="752" y="1354"/>
                    </a:lnTo>
                    <a:lnTo>
                      <a:pt x="772" y="1360"/>
                    </a:lnTo>
                    <a:lnTo>
                      <a:pt x="791" y="1368"/>
                    </a:lnTo>
                    <a:lnTo>
                      <a:pt x="809" y="1374"/>
                    </a:lnTo>
                    <a:lnTo>
                      <a:pt x="826" y="1380"/>
                    </a:lnTo>
                    <a:lnTo>
                      <a:pt x="855" y="1394"/>
                    </a:lnTo>
                    <a:lnTo>
                      <a:pt x="884" y="1406"/>
                    </a:lnTo>
                    <a:lnTo>
                      <a:pt x="916" y="1417"/>
                    </a:lnTo>
                    <a:lnTo>
                      <a:pt x="977" y="1438"/>
                    </a:lnTo>
                    <a:lnTo>
                      <a:pt x="1036" y="1459"/>
                    </a:lnTo>
                    <a:lnTo>
                      <a:pt x="1157" y="1505"/>
                    </a:lnTo>
                    <a:lnTo>
                      <a:pt x="1216" y="1526"/>
                    </a:lnTo>
                    <a:lnTo>
                      <a:pt x="1279" y="1546"/>
                    </a:lnTo>
                    <a:lnTo>
                      <a:pt x="1309" y="1555"/>
                    </a:lnTo>
                    <a:lnTo>
                      <a:pt x="1341" y="1564"/>
                    </a:lnTo>
                    <a:lnTo>
                      <a:pt x="1373" y="1572"/>
                    </a:lnTo>
                    <a:lnTo>
                      <a:pt x="1405" y="1578"/>
                    </a:lnTo>
                    <a:lnTo>
                      <a:pt x="1419" y="1581"/>
                    </a:lnTo>
                    <a:lnTo>
                      <a:pt x="1433" y="1582"/>
                    </a:lnTo>
                    <a:lnTo>
                      <a:pt x="1446" y="1584"/>
                    </a:lnTo>
                    <a:lnTo>
                      <a:pt x="1462" y="1584"/>
                    </a:lnTo>
                    <a:lnTo>
                      <a:pt x="1475" y="1584"/>
                    </a:lnTo>
                    <a:lnTo>
                      <a:pt x="1489" y="1582"/>
                    </a:lnTo>
                    <a:lnTo>
                      <a:pt x="1504" y="1581"/>
                    </a:lnTo>
                    <a:lnTo>
                      <a:pt x="1518" y="1578"/>
                    </a:lnTo>
                    <a:lnTo>
                      <a:pt x="1532" y="1575"/>
                    </a:lnTo>
                    <a:lnTo>
                      <a:pt x="1546" y="1570"/>
                    </a:lnTo>
                    <a:lnTo>
                      <a:pt x="1559" y="1566"/>
                    </a:lnTo>
                    <a:lnTo>
                      <a:pt x="1572" y="1560"/>
                    </a:lnTo>
                    <a:lnTo>
                      <a:pt x="1584" y="1552"/>
                    </a:lnTo>
                    <a:lnTo>
                      <a:pt x="1596" y="1544"/>
                    </a:lnTo>
                    <a:lnTo>
                      <a:pt x="1607" y="1535"/>
                    </a:lnTo>
                    <a:lnTo>
                      <a:pt x="1617" y="1526"/>
                    </a:lnTo>
                    <a:lnTo>
                      <a:pt x="1626" y="1519"/>
                    </a:lnTo>
                    <a:lnTo>
                      <a:pt x="1636" y="1509"/>
                    </a:lnTo>
                    <a:lnTo>
                      <a:pt x="1655" y="1496"/>
                    </a:lnTo>
                    <a:lnTo>
                      <a:pt x="1698" y="1468"/>
                    </a:lnTo>
                    <a:lnTo>
                      <a:pt x="1718" y="1453"/>
                    </a:lnTo>
                    <a:lnTo>
                      <a:pt x="1729" y="1445"/>
                    </a:lnTo>
                    <a:lnTo>
                      <a:pt x="1738" y="1438"/>
                    </a:lnTo>
                    <a:lnTo>
                      <a:pt x="1745" y="1430"/>
                    </a:lnTo>
                    <a:lnTo>
                      <a:pt x="1753" y="1421"/>
                    </a:lnTo>
                    <a:lnTo>
                      <a:pt x="1761" y="1412"/>
                    </a:lnTo>
                    <a:lnTo>
                      <a:pt x="1764" y="1406"/>
                    </a:lnTo>
                    <a:lnTo>
                      <a:pt x="1767" y="1401"/>
                    </a:lnTo>
                    <a:lnTo>
                      <a:pt x="1779" y="1375"/>
                    </a:lnTo>
                    <a:lnTo>
                      <a:pt x="1790" y="1348"/>
                    </a:lnTo>
                    <a:lnTo>
                      <a:pt x="1800" y="1321"/>
                    </a:lnTo>
                    <a:lnTo>
                      <a:pt x="1808" y="1292"/>
                    </a:lnTo>
                    <a:lnTo>
                      <a:pt x="1811" y="1278"/>
                    </a:lnTo>
                    <a:lnTo>
                      <a:pt x="1814" y="1264"/>
                    </a:lnTo>
                    <a:lnTo>
                      <a:pt x="1820" y="1235"/>
                    </a:lnTo>
                    <a:lnTo>
                      <a:pt x="1825" y="1208"/>
                    </a:lnTo>
                    <a:lnTo>
                      <a:pt x="1826" y="1193"/>
                    </a:lnTo>
                    <a:lnTo>
                      <a:pt x="1828" y="1179"/>
                    </a:lnTo>
                    <a:lnTo>
                      <a:pt x="1831" y="1150"/>
                    </a:lnTo>
                    <a:lnTo>
                      <a:pt x="1832" y="1121"/>
                    </a:lnTo>
                    <a:lnTo>
                      <a:pt x="1834" y="1091"/>
                    </a:lnTo>
                    <a:lnTo>
                      <a:pt x="1835" y="1062"/>
                    </a:lnTo>
                    <a:lnTo>
                      <a:pt x="1835" y="1004"/>
                    </a:lnTo>
                    <a:lnTo>
                      <a:pt x="1837" y="945"/>
                    </a:lnTo>
                    <a:lnTo>
                      <a:pt x="1835" y="907"/>
                    </a:lnTo>
                    <a:lnTo>
                      <a:pt x="1834" y="870"/>
                    </a:lnTo>
                    <a:lnTo>
                      <a:pt x="1831" y="832"/>
                    </a:lnTo>
                    <a:lnTo>
                      <a:pt x="1826" y="796"/>
                    </a:lnTo>
                    <a:lnTo>
                      <a:pt x="1822" y="758"/>
                    </a:lnTo>
                    <a:lnTo>
                      <a:pt x="1816" y="721"/>
                    </a:lnTo>
                    <a:lnTo>
                      <a:pt x="1806" y="685"/>
                    </a:lnTo>
                    <a:lnTo>
                      <a:pt x="1797" y="648"/>
                    </a:lnTo>
                    <a:lnTo>
                      <a:pt x="1793" y="630"/>
                    </a:lnTo>
                    <a:lnTo>
                      <a:pt x="1788" y="612"/>
                    </a:lnTo>
                    <a:lnTo>
                      <a:pt x="1782" y="593"/>
                    </a:lnTo>
                    <a:lnTo>
                      <a:pt x="1776" y="575"/>
                    </a:lnTo>
                    <a:lnTo>
                      <a:pt x="1764" y="540"/>
                    </a:lnTo>
                    <a:lnTo>
                      <a:pt x="1750" y="505"/>
                    </a:lnTo>
                    <a:lnTo>
                      <a:pt x="1735" y="472"/>
                    </a:lnTo>
                    <a:lnTo>
                      <a:pt x="1718" y="437"/>
                    </a:lnTo>
                    <a:lnTo>
                      <a:pt x="1701" y="405"/>
                    </a:lnTo>
                    <a:lnTo>
                      <a:pt x="1683" y="373"/>
                    </a:lnTo>
                    <a:lnTo>
                      <a:pt x="1663" y="341"/>
                    </a:lnTo>
                    <a:lnTo>
                      <a:pt x="1642" y="310"/>
                    </a:lnTo>
                    <a:lnTo>
                      <a:pt x="1631" y="295"/>
                    </a:lnTo>
                    <a:lnTo>
                      <a:pt x="1620" y="280"/>
                    </a:lnTo>
                    <a:lnTo>
                      <a:pt x="1598" y="251"/>
                    </a:lnTo>
                    <a:lnTo>
                      <a:pt x="1573" y="224"/>
                    </a:lnTo>
                    <a:lnTo>
                      <a:pt x="1547" y="196"/>
                    </a:lnTo>
                    <a:lnTo>
                      <a:pt x="1521" y="172"/>
                    </a:lnTo>
                    <a:lnTo>
                      <a:pt x="1494" y="147"/>
                    </a:lnTo>
                    <a:lnTo>
                      <a:pt x="1465" y="123"/>
                    </a:lnTo>
                    <a:lnTo>
                      <a:pt x="1436" y="102"/>
                    </a:lnTo>
                    <a:lnTo>
                      <a:pt x="1421" y="91"/>
                    </a:lnTo>
                    <a:lnTo>
                      <a:pt x="1404" y="80"/>
                    </a:lnTo>
                    <a:lnTo>
                      <a:pt x="1372" y="62"/>
                    </a:lnTo>
                    <a:lnTo>
                      <a:pt x="1340" y="44"/>
                    </a:lnTo>
                    <a:lnTo>
                      <a:pt x="1305" y="27"/>
                    </a:lnTo>
                    <a:lnTo>
                      <a:pt x="1288" y="20"/>
                    </a:lnTo>
                    <a:lnTo>
                      <a:pt x="1270" y="12"/>
                    </a:lnTo>
                    <a:lnTo>
                      <a:pt x="1234" y="0"/>
                    </a:lnTo>
                    <a:lnTo>
                      <a:pt x="1221" y="10"/>
                    </a:lnTo>
                    <a:lnTo>
                      <a:pt x="1209" y="20"/>
                    </a:lnTo>
                    <a:lnTo>
                      <a:pt x="1195" y="27"/>
                    </a:lnTo>
                    <a:lnTo>
                      <a:pt x="1181" y="36"/>
                    </a:lnTo>
                    <a:lnTo>
                      <a:pt x="1167" y="42"/>
                    </a:lnTo>
                    <a:lnTo>
                      <a:pt x="1154" y="49"/>
                    </a:lnTo>
                    <a:lnTo>
                      <a:pt x="1140" y="55"/>
                    </a:lnTo>
                    <a:lnTo>
                      <a:pt x="1125" y="59"/>
                    </a:lnTo>
                    <a:lnTo>
                      <a:pt x="1109" y="64"/>
                    </a:lnTo>
                    <a:lnTo>
                      <a:pt x="1096" y="67"/>
                    </a:lnTo>
                    <a:lnTo>
                      <a:pt x="1080" y="70"/>
                    </a:lnTo>
                    <a:lnTo>
                      <a:pt x="1065" y="73"/>
                    </a:lnTo>
                    <a:lnTo>
                      <a:pt x="1048" y="74"/>
                    </a:lnTo>
                    <a:lnTo>
                      <a:pt x="1033" y="76"/>
                    </a:lnTo>
                    <a:lnTo>
                      <a:pt x="1003" y="77"/>
                    </a:lnTo>
                    <a:lnTo>
                      <a:pt x="971" y="76"/>
                    </a:lnTo>
                    <a:lnTo>
                      <a:pt x="938" y="74"/>
                    </a:lnTo>
                    <a:lnTo>
                      <a:pt x="906" y="73"/>
                    </a:lnTo>
                    <a:lnTo>
                      <a:pt x="874" y="68"/>
                    </a:lnTo>
                    <a:lnTo>
                      <a:pt x="810" y="59"/>
                    </a:lnTo>
                    <a:lnTo>
                      <a:pt x="749" y="52"/>
                    </a:lnTo>
                    <a:lnTo>
                      <a:pt x="737" y="49"/>
                    </a:lnTo>
                    <a:lnTo>
                      <a:pt x="723" y="45"/>
                    </a:lnTo>
                    <a:lnTo>
                      <a:pt x="699" y="39"/>
                    </a:lnTo>
                    <a:lnTo>
                      <a:pt x="675" y="33"/>
                    </a:lnTo>
                    <a:lnTo>
                      <a:pt x="649" y="27"/>
                    </a:lnTo>
                    <a:lnTo>
                      <a:pt x="636" y="24"/>
                    </a:lnTo>
                    <a:lnTo>
                      <a:pt x="624" y="23"/>
                    </a:lnTo>
                    <a:lnTo>
                      <a:pt x="612" y="21"/>
                    </a:lnTo>
                    <a:lnTo>
                      <a:pt x="600" y="21"/>
                    </a:lnTo>
                    <a:lnTo>
                      <a:pt x="586" y="23"/>
                    </a:lnTo>
                    <a:lnTo>
                      <a:pt x="574" y="26"/>
                    </a:lnTo>
                    <a:lnTo>
                      <a:pt x="568" y="27"/>
                    </a:lnTo>
                    <a:lnTo>
                      <a:pt x="562" y="30"/>
                    </a:lnTo>
                    <a:lnTo>
                      <a:pt x="556" y="32"/>
                    </a:lnTo>
                    <a:lnTo>
                      <a:pt x="549" y="35"/>
                    </a:lnTo>
                    <a:lnTo>
                      <a:pt x="502" y="59"/>
                    </a:lnTo>
                    <a:lnTo>
                      <a:pt x="478" y="70"/>
                    </a:lnTo>
                    <a:lnTo>
                      <a:pt x="453" y="82"/>
                    </a:lnTo>
                    <a:lnTo>
                      <a:pt x="432" y="96"/>
                    </a:lnTo>
                    <a:lnTo>
                      <a:pt x="421" y="103"/>
                    </a:lnTo>
                    <a:lnTo>
                      <a:pt x="412" y="111"/>
                    </a:lnTo>
                    <a:lnTo>
                      <a:pt x="403" y="120"/>
                    </a:lnTo>
                    <a:lnTo>
                      <a:pt x="395" y="129"/>
                    </a:lnTo>
                    <a:lnTo>
                      <a:pt x="388" y="138"/>
                    </a:lnTo>
                    <a:lnTo>
                      <a:pt x="382" y="149"/>
                    </a:lnTo>
                    <a:lnTo>
                      <a:pt x="363" y="184"/>
                    </a:lnTo>
                    <a:lnTo>
                      <a:pt x="347" y="219"/>
                    </a:lnTo>
                    <a:lnTo>
                      <a:pt x="328" y="252"/>
                    </a:lnTo>
                    <a:lnTo>
                      <a:pt x="319" y="269"/>
                    </a:lnTo>
                    <a:lnTo>
                      <a:pt x="310" y="286"/>
                    </a:lnTo>
                    <a:lnTo>
                      <a:pt x="290" y="318"/>
                    </a:lnTo>
                    <a:lnTo>
                      <a:pt x="279" y="333"/>
                    </a:lnTo>
                    <a:lnTo>
                      <a:pt x="269" y="348"/>
                    </a:lnTo>
                    <a:lnTo>
                      <a:pt x="255" y="364"/>
                    </a:lnTo>
                    <a:lnTo>
                      <a:pt x="243" y="379"/>
                    </a:lnTo>
                    <a:lnTo>
                      <a:pt x="228" y="392"/>
                    </a:lnTo>
                    <a:lnTo>
                      <a:pt x="212" y="406"/>
                    </a:lnTo>
                    <a:lnTo>
                      <a:pt x="194" y="421"/>
                    </a:lnTo>
                    <a:lnTo>
                      <a:pt x="174" y="437"/>
                    </a:lnTo>
                    <a:lnTo>
                      <a:pt x="135" y="467"/>
                    </a:lnTo>
                    <a:lnTo>
                      <a:pt x="125" y="475"/>
                    </a:lnTo>
                    <a:lnTo>
                      <a:pt x="116" y="482"/>
                    </a:lnTo>
                    <a:lnTo>
                      <a:pt x="99" y="499"/>
                    </a:lnTo>
                    <a:lnTo>
                      <a:pt x="90" y="508"/>
                    </a:lnTo>
                    <a:lnTo>
                      <a:pt x="83" y="517"/>
                    </a:lnTo>
                    <a:lnTo>
                      <a:pt x="75" y="528"/>
                    </a:lnTo>
                    <a:lnTo>
                      <a:pt x="67" y="537"/>
                    </a:lnTo>
                    <a:lnTo>
                      <a:pt x="9" y="619"/>
                    </a:lnTo>
                    <a:close/>
                  </a:path>
                </a:pathLst>
              </a:custGeom>
              <a:solidFill>
                <a:srgbClr val="F3F3F3"/>
              </a:solidFill>
              <a:ln w="9525">
                <a:solidFill>
                  <a:schemeClr val="tx2"/>
                </a:solidFill>
                <a:round/>
                <a:headEnd/>
                <a:tailEnd/>
              </a:ln>
            </p:spPr>
            <p:txBody>
              <a:bodyPr/>
              <a:lstStyle/>
              <a:p>
                <a:endParaRPr lang="en-US" sz="3120"/>
              </a:p>
            </p:txBody>
          </p:sp>
          <p:sp>
            <p:nvSpPr>
              <p:cNvPr id="375470" name="Freeform 686"/>
              <p:cNvSpPr>
                <a:spLocks/>
              </p:cNvSpPr>
              <p:nvPr/>
            </p:nvSpPr>
            <p:spPr bwMode="auto">
              <a:xfrm>
                <a:off x="298" y="1949"/>
                <a:ext cx="34" cy="105"/>
              </a:xfrm>
              <a:custGeom>
                <a:avLst/>
                <a:gdLst>
                  <a:gd name="T0" fmla="*/ 19 w 69"/>
                  <a:gd name="T1" fmla="*/ 1 h 208"/>
                  <a:gd name="T2" fmla="*/ 14 w 69"/>
                  <a:gd name="T3" fmla="*/ 15 h 208"/>
                  <a:gd name="T4" fmla="*/ 9 w 69"/>
                  <a:gd name="T5" fmla="*/ 29 h 208"/>
                  <a:gd name="T6" fmla="*/ 8 w 69"/>
                  <a:gd name="T7" fmla="*/ 56 h 208"/>
                  <a:gd name="T8" fmla="*/ 12 w 69"/>
                  <a:gd name="T9" fmla="*/ 82 h 208"/>
                  <a:gd name="T10" fmla="*/ 20 w 69"/>
                  <a:gd name="T11" fmla="*/ 106 h 208"/>
                  <a:gd name="T12" fmla="*/ 43 w 69"/>
                  <a:gd name="T13" fmla="*/ 155 h 208"/>
                  <a:gd name="T14" fmla="*/ 69 w 69"/>
                  <a:gd name="T15" fmla="*/ 204 h 208"/>
                  <a:gd name="T16" fmla="*/ 63 w 69"/>
                  <a:gd name="T17" fmla="*/ 208 h 208"/>
                  <a:gd name="T18" fmla="*/ 37 w 69"/>
                  <a:gd name="T19" fmla="*/ 159 h 208"/>
                  <a:gd name="T20" fmla="*/ 12 w 69"/>
                  <a:gd name="T21" fmla="*/ 108 h 208"/>
                  <a:gd name="T22" fmla="*/ 5 w 69"/>
                  <a:gd name="T23" fmla="*/ 83 h 208"/>
                  <a:gd name="T24" fmla="*/ 0 w 69"/>
                  <a:gd name="T25" fmla="*/ 56 h 208"/>
                  <a:gd name="T26" fmla="*/ 2 w 69"/>
                  <a:gd name="T27" fmla="*/ 29 h 208"/>
                  <a:gd name="T28" fmla="*/ 6 w 69"/>
                  <a:gd name="T29" fmla="*/ 13 h 208"/>
                  <a:gd name="T30" fmla="*/ 11 w 69"/>
                  <a:gd name="T31" fmla="*/ 0 h 208"/>
                  <a:gd name="T32" fmla="*/ 19 w 69"/>
                  <a:gd name="T33"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208">
                    <a:moveTo>
                      <a:pt x="19" y="1"/>
                    </a:moveTo>
                    <a:lnTo>
                      <a:pt x="14" y="15"/>
                    </a:lnTo>
                    <a:lnTo>
                      <a:pt x="9" y="29"/>
                    </a:lnTo>
                    <a:lnTo>
                      <a:pt x="8" y="56"/>
                    </a:lnTo>
                    <a:lnTo>
                      <a:pt x="12" y="82"/>
                    </a:lnTo>
                    <a:lnTo>
                      <a:pt x="20" y="106"/>
                    </a:lnTo>
                    <a:lnTo>
                      <a:pt x="43" y="155"/>
                    </a:lnTo>
                    <a:lnTo>
                      <a:pt x="69" y="204"/>
                    </a:lnTo>
                    <a:lnTo>
                      <a:pt x="63" y="208"/>
                    </a:lnTo>
                    <a:lnTo>
                      <a:pt x="37" y="159"/>
                    </a:lnTo>
                    <a:lnTo>
                      <a:pt x="12" y="108"/>
                    </a:lnTo>
                    <a:lnTo>
                      <a:pt x="5" y="83"/>
                    </a:lnTo>
                    <a:lnTo>
                      <a:pt x="0" y="56"/>
                    </a:lnTo>
                    <a:lnTo>
                      <a:pt x="2" y="29"/>
                    </a:lnTo>
                    <a:lnTo>
                      <a:pt x="6" y="13"/>
                    </a:lnTo>
                    <a:lnTo>
                      <a:pt x="11" y="0"/>
                    </a:lnTo>
                    <a:lnTo>
                      <a:pt x="19" y="1"/>
                    </a:lnTo>
                    <a:close/>
                  </a:path>
                </a:pathLst>
              </a:custGeom>
              <a:solidFill>
                <a:srgbClr val="000000"/>
              </a:solidFill>
              <a:ln w="9525">
                <a:solidFill>
                  <a:schemeClr val="tx2"/>
                </a:solidFill>
                <a:round/>
                <a:headEnd/>
                <a:tailEnd/>
              </a:ln>
            </p:spPr>
            <p:txBody>
              <a:bodyPr/>
              <a:lstStyle/>
              <a:p>
                <a:endParaRPr lang="en-US" sz="3120"/>
              </a:p>
            </p:txBody>
          </p:sp>
          <p:sp>
            <p:nvSpPr>
              <p:cNvPr id="375471" name="Freeform 687"/>
              <p:cNvSpPr>
                <a:spLocks/>
              </p:cNvSpPr>
              <p:nvPr/>
            </p:nvSpPr>
            <p:spPr bwMode="auto">
              <a:xfrm>
                <a:off x="330" y="2051"/>
                <a:ext cx="8" cy="6"/>
              </a:xfrm>
              <a:custGeom>
                <a:avLst/>
                <a:gdLst>
                  <a:gd name="T0" fmla="*/ 2 w 17"/>
                  <a:gd name="T1" fmla="*/ 0 h 14"/>
                  <a:gd name="T2" fmla="*/ 9 w 17"/>
                  <a:gd name="T3" fmla="*/ 3 h 14"/>
                  <a:gd name="T4" fmla="*/ 17 w 17"/>
                  <a:gd name="T5" fmla="*/ 6 h 14"/>
                  <a:gd name="T6" fmla="*/ 16 w 17"/>
                  <a:gd name="T7" fmla="*/ 14 h 14"/>
                  <a:gd name="T8" fmla="*/ 8 w 17"/>
                  <a:gd name="T9" fmla="*/ 11 h 14"/>
                  <a:gd name="T10" fmla="*/ 0 w 17"/>
                  <a:gd name="T11" fmla="*/ 8 h 14"/>
                  <a:gd name="T12" fmla="*/ 2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2" y="0"/>
                    </a:moveTo>
                    <a:lnTo>
                      <a:pt x="9" y="3"/>
                    </a:lnTo>
                    <a:lnTo>
                      <a:pt x="17" y="6"/>
                    </a:lnTo>
                    <a:lnTo>
                      <a:pt x="16" y="14"/>
                    </a:lnTo>
                    <a:lnTo>
                      <a:pt x="8" y="11"/>
                    </a:lnTo>
                    <a:lnTo>
                      <a:pt x="0" y="8"/>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472" name="Freeform 688"/>
              <p:cNvSpPr>
                <a:spLocks/>
              </p:cNvSpPr>
              <p:nvPr/>
            </p:nvSpPr>
            <p:spPr bwMode="auto">
              <a:xfrm>
                <a:off x="329" y="2051"/>
                <a:ext cx="3" cy="3"/>
              </a:xfrm>
              <a:custGeom>
                <a:avLst/>
                <a:gdLst>
                  <a:gd name="T0" fmla="*/ 0 w 6"/>
                  <a:gd name="T1" fmla="*/ 6 h 8"/>
                  <a:gd name="T2" fmla="*/ 1 w 6"/>
                  <a:gd name="T3" fmla="*/ 8 h 8"/>
                  <a:gd name="T4" fmla="*/ 3 w 6"/>
                  <a:gd name="T5" fmla="*/ 0 h 8"/>
                  <a:gd name="T6" fmla="*/ 6 w 6"/>
                  <a:gd name="T7" fmla="*/ 2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lnTo>
                      <a:pt x="1" y="8"/>
                    </a:lnTo>
                    <a:lnTo>
                      <a:pt x="3" y="0"/>
                    </a:lnTo>
                    <a:lnTo>
                      <a:pt x="6" y="2"/>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473" name="Freeform 689"/>
              <p:cNvSpPr>
                <a:spLocks/>
              </p:cNvSpPr>
              <p:nvPr/>
            </p:nvSpPr>
            <p:spPr bwMode="auto">
              <a:xfrm>
                <a:off x="336" y="2055"/>
                <a:ext cx="341" cy="264"/>
              </a:xfrm>
              <a:custGeom>
                <a:avLst/>
                <a:gdLst>
                  <a:gd name="T0" fmla="*/ 8 w 682"/>
                  <a:gd name="T1" fmla="*/ 0 h 528"/>
                  <a:gd name="T2" fmla="*/ 31 w 682"/>
                  <a:gd name="T3" fmla="*/ 52 h 528"/>
                  <a:gd name="T4" fmla="*/ 58 w 682"/>
                  <a:gd name="T5" fmla="*/ 99 h 528"/>
                  <a:gd name="T6" fmla="*/ 87 w 682"/>
                  <a:gd name="T7" fmla="*/ 146 h 528"/>
                  <a:gd name="T8" fmla="*/ 121 w 682"/>
                  <a:gd name="T9" fmla="*/ 189 h 528"/>
                  <a:gd name="T10" fmla="*/ 158 w 682"/>
                  <a:gd name="T11" fmla="*/ 230 h 528"/>
                  <a:gd name="T12" fmla="*/ 194 w 682"/>
                  <a:gd name="T13" fmla="*/ 266 h 528"/>
                  <a:gd name="T14" fmla="*/ 237 w 682"/>
                  <a:gd name="T15" fmla="*/ 303 h 528"/>
                  <a:gd name="T16" fmla="*/ 280 w 682"/>
                  <a:gd name="T17" fmla="*/ 335 h 528"/>
                  <a:gd name="T18" fmla="*/ 327 w 682"/>
                  <a:gd name="T19" fmla="*/ 367 h 528"/>
                  <a:gd name="T20" fmla="*/ 374 w 682"/>
                  <a:gd name="T21" fmla="*/ 394 h 528"/>
                  <a:gd name="T22" fmla="*/ 423 w 682"/>
                  <a:gd name="T23" fmla="*/ 422 h 528"/>
                  <a:gd name="T24" fmla="*/ 472 w 682"/>
                  <a:gd name="T25" fmla="*/ 445 h 528"/>
                  <a:gd name="T26" fmla="*/ 576 w 682"/>
                  <a:gd name="T27" fmla="*/ 487 h 528"/>
                  <a:gd name="T28" fmla="*/ 629 w 682"/>
                  <a:gd name="T29" fmla="*/ 505 h 528"/>
                  <a:gd name="T30" fmla="*/ 682 w 682"/>
                  <a:gd name="T31" fmla="*/ 521 h 528"/>
                  <a:gd name="T32" fmla="*/ 681 w 682"/>
                  <a:gd name="T33" fmla="*/ 528 h 528"/>
                  <a:gd name="T34" fmla="*/ 627 w 682"/>
                  <a:gd name="T35" fmla="*/ 513 h 528"/>
                  <a:gd name="T36" fmla="*/ 574 w 682"/>
                  <a:gd name="T37" fmla="*/ 495 h 528"/>
                  <a:gd name="T38" fmla="*/ 470 w 682"/>
                  <a:gd name="T39" fmla="*/ 452 h 528"/>
                  <a:gd name="T40" fmla="*/ 418 w 682"/>
                  <a:gd name="T41" fmla="*/ 428 h 528"/>
                  <a:gd name="T42" fmla="*/ 370 w 682"/>
                  <a:gd name="T43" fmla="*/ 400 h 528"/>
                  <a:gd name="T44" fmla="*/ 322 w 682"/>
                  <a:gd name="T45" fmla="*/ 373 h 528"/>
                  <a:gd name="T46" fmla="*/ 275 w 682"/>
                  <a:gd name="T47" fmla="*/ 341 h 528"/>
                  <a:gd name="T48" fmla="*/ 232 w 682"/>
                  <a:gd name="T49" fmla="*/ 309 h 528"/>
                  <a:gd name="T50" fmla="*/ 190 w 682"/>
                  <a:gd name="T51" fmla="*/ 273 h 528"/>
                  <a:gd name="T52" fmla="*/ 152 w 682"/>
                  <a:gd name="T53" fmla="*/ 235 h 528"/>
                  <a:gd name="T54" fmla="*/ 115 w 682"/>
                  <a:gd name="T55" fmla="*/ 193 h 528"/>
                  <a:gd name="T56" fmla="*/ 81 w 682"/>
                  <a:gd name="T57" fmla="*/ 151 h 528"/>
                  <a:gd name="T58" fmla="*/ 52 w 682"/>
                  <a:gd name="T59" fmla="*/ 104 h 528"/>
                  <a:gd name="T60" fmla="*/ 23 w 682"/>
                  <a:gd name="T61" fmla="*/ 53 h 528"/>
                  <a:gd name="T62" fmla="*/ 0 w 682"/>
                  <a:gd name="T63" fmla="*/ 2 h 528"/>
                  <a:gd name="T64" fmla="*/ 8 w 682"/>
                  <a:gd name="T65"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2" h="528">
                    <a:moveTo>
                      <a:pt x="8" y="0"/>
                    </a:moveTo>
                    <a:lnTo>
                      <a:pt x="31" y="52"/>
                    </a:lnTo>
                    <a:lnTo>
                      <a:pt x="58" y="99"/>
                    </a:lnTo>
                    <a:lnTo>
                      <a:pt x="87" y="146"/>
                    </a:lnTo>
                    <a:lnTo>
                      <a:pt x="121" y="189"/>
                    </a:lnTo>
                    <a:lnTo>
                      <a:pt x="158" y="230"/>
                    </a:lnTo>
                    <a:lnTo>
                      <a:pt x="194" y="266"/>
                    </a:lnTo>
                    <a:lnTo>
                      <a:pt x="237" y="303"/>
                    </a:lnTo>
                    <a:lnTo>
                      <a:pt x="280" y="335"/>
                    </a:lnTo>
                    <a:lnTo>
                      <a:pt x="327" y="367"/>
                    </a:lnTo>
                    <a:lnTo>
                      <a:pt x="374" y="394"/>
                    </a:lnTo>
                    <a:lnTo>
                      <a:pt x="423" y="422"/>
                    </a:lnTo>
                    <a:lnTo>
                      <a:pt x="472" y="445"/>
                    </a:lnTo>
                    <a:lnTo>
                      <a:pt x="576" y="487"/>
                    </a:lnTo>
                    <a:lnTo>
                      <a:pt x="629" y="505"/>
                    </a:lnTo>
                    <a:lnTo>
                      <a:pt x="682" y="521"/>
                    </a:lnTo>
                    <a:lnTo>
                      <a:pt x="681" y="528"/>
                    </a:lnTo>
                    <a:lnTo>
                      <a:pt x="627" y="513"/>
                    </a:lnTo>
                    <a:lnTo>
                      <a:pt x="574" y="495"/>
                    </a:lnTo>
                    <a:lnTo>
                      <a:pt x="470" y="452"/>
                    </a:lnTo>
                    <a:lnTo>
                      <a:pt x="418" y="428"/>
                    </a:lnTo>
                    <a:lnTo>
                      <a:pt x="370" y="400"/>
                    </a:lnTo>
                    <a:lnTo>
                      <a:pt x="322" y="373"/>
                    </a:lnTo>
                    <a:lnTo>
                      <a:pt x="275" y="341"/>
                    </a:lnTo>
                    <a:lnTo>
                      <a:pt x="232" y="309"/>
                    </a:lnTo>
                    <a:lnTo>
                      <a:pt x="190" y="273"/>
                    </a:lnTo>
                    <a:lnTo>
                      <a:pt x="152" y="235"/>
                    </a:lnTo>
                    <a:lnTo>
                      <a:pt x="115" y="193"/>
                    </a:lnTo>
                    <a:lnTo>
                      <a:pt x="81" y="151"/>
                    </a:lnTo>
                    <a:lnTo>
                      <a:pt x="52" y="104"/>
                    </a:lnTo>
                    <a:lnTo>
                      <a:pt x="23" y="53"/>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75474" name="Freeform 690"/>
              <p:cNvSpPr>
                <a:spLocks/>
              </p:cNvSpPr>
              <p:nvPr/>
            </p:nvSpPr>
            <p:spPr bwMode="auto">
              <a:xfrm>
                <a:off x="336" y="2054"/>
                <a:ext cx="4" cy="3"/>
              </a:xfrm>
              <a:custGeom>
                <a:avLst/>
                <a:gdLst>
                  <a:gd name="T0" fmla="*/ 5 w 8"/>
                  <a:gd name="T1" fmla="*/ 0 h 8"/>
                  <a:gd name="T2" fmla="*/ 7 w 8"/>
                  <a:gd name="T3" fmla="*/ 2 h 8"/>
                  <a:gd name="T4" fmla="*/ 8 w 8"/>
                  <a:gd name="T5" fmla="*/ 3 h 8"/>
                  <a:gd name="T6" fmla="*/ 0 w 8"/>
                  <a:gd name="T7" fmla="*/ 5 h 8"/>
                  <a:gd name="T8" fmla="*/ 4 w 8"/>
                  <a:gd name="T9" fmla="*/ 8 h 8"/>
                  <a:gd name="T10" fmla="*/ 5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5" y="0"/>
                    </a:moveTo>
                    <a:lnTo>
                      <a:pt x="7" y="2"/>
                    </a:lnTo>
                    <a:lnTo>
                      <a:pt x="8" y="3"/>
                    </a:lnTo>
                    <a:lnTo>
                      <a:pt x="0" y="5"/>
                    </a:lnTo>
                    <a:lnTo>
                      <a:pt x="4" y="8"/>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475" name="Freeform 691"/>
              <p:cNvSpPr>
                <a:spLocks/>
              </p:cNvSpPr>
              <p:nvPr/>
            </p:nvSpPr>
            <p:spPr bwMode="auto">
              <a:xfrm>
                <a:off x="676" y="2315"/>
                <a:ext cx="20" cy="12"/>
              </a:xfrm>
              <a:custGeom>
                <a:avLst/>
                <a:gdLst>
                  <a:gd name="T0" fmla="*/ 1 w 40"/>
                  <a:gd name="T1" fmla="*/ 0 h 22"/>
                  <a:gd name="T2" fmla="*/ 40 w 40"/>
                  <a:gd name="T3" fmla="*/ 15 h 22"/>
                  <a:gd name="T4" fmla="*/ 38 w 40"/>
                  <a:gd name="T5" fmla="*/ 22 h 22"/>
                  <a:gd name="T6" fmla="*/ 0 w 40"/>
                  <a:gd name="T7" fmla="*/ 7 h 22"/>
                  <a:gd name="T8" fmla="*/ 1 w 40"/>
                  <a:gd name="T9" fmla="*/ 0 h 22"/>
                </a:gdLst>
                <a:ahLst/>
                <a:cxnLst>
                  <a:cxn ang="0">
                    <a:pos x="T0" y="T1"/>
                  </a:cxn>
                  <a:cxn ang="0">
                    <a:pos x="T2" y="T3"/>
                  </a:cxn>
                  <a:cxn ang="0">
                    <a:pos x="T4" y="T5"/>
                  </a:cxn>
                  <a:cxn ang="0">
                    <a:pos x="T6" y="T7"/>
                  </a:cxn>
                  <a:cxn ang="0">
                    <a:pos x="T8" y="T9"/>
                  </a:cxn>
                </a:cxnLst>
                <a:rect l="0" t="0" r="r" b="b"/>
                <a:pathLst>
                  <a:path w="40" h="22">
                    <a:moveTo>
                      <a:pt x="1" y="0"/>
                    </a:moveTo>
                    <a:lnTo>
                      <a:pt x="40" y="15"/>
                    </a:lnTo>
                    <a:lnTo>
                      <a:pt x="38" y="22"/>
                    </a:ln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75476" name="Freeform 692"/>
              <p:cNvSpPr>
                <a:spLocks/>
              </p:cNvSpPr>
              <p:nvPr/>
            </p:nvSpPr>
            <p:spPr bwMode="auto">
              <a:xfrm>
                <a:off x="676" y="2315"/>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75477" name="Freeform 693"/>
              <p:cNvSpPr>
                <a:spLocks/>
              </p:cNvSpPr>
              <p:nvPr/>
            </p:nvSpPr>
            <p:spPr bwMode="auto">
              <a:xfrm>
                <a:off x="695" y="2323"/>
                <a:ext cx="63" cy="28"/>
              </a:xfrm>
              <a:custGeom>
                <a:avLst/>
                <a:gdLst>
                  <a:gd name="T0" fmla="*/ 2 w 127"/>
                  <a:gd name="T1" fmla="*/ 0 h 56"/>
                  <a:gd name="T2" fmla="*/ 66 w 127"/>
                  <a:gd name="T3" fmla="*/ 26 h 56"/>
                  <a:gd name="T4" fmla="*/ 127 w 127"/>
                  <a:gd name="T5" fmla="*/ 49 h 56"/>
                  <a:gd name="T6" fmla="*/ 125 w 127"/>
                  <a:gd name="T7" fmla="*/ 56 h 56"/>
                  <a:gd name="T8" fmla="*/ 64 w 127"/>
                  <a:gd name="T9" fmla="*/ 33 h 56"/>
                  <a:gd name="T10" fmla="*/ 0 w 127"/>
                  <a:gd name="T11" fmla="*/ 7 h 56"/>
                  <a:gd name="T12" fmla="*/ 2 w 127"/>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27" h="56">
                    <a:moveTo>
                      <a:pt x="2" y="0"/>
                    </a:moveTo>
                    <a:lnTo>
                      <a:pt x="66" y="26"/>
                    </a:lnTo>
                    <a:lnTo>
                      <a:pt x="127" y="49"/>
                    </a:lnTo>
                    <a:lnTo>
                      <a:pt x="125" y="56"/>
                    </a:lnTo>
                    <a:lnTo>
                      <a:pt x="64" y="33"/>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478" name="Freeform 694"/>
              <p:cNvSpPr>
                <a:spLocks/>
              </p:cNvSpPr>
              <p:nvPr/>
            </p:nvSpPr>
            <p:spPr bwMode="auto">
              <a:xfrm>
                <a:off x="695" y="2323"/>
                <a:ext cx="1" cy="4"/>
              </a:xfrm>
              <a:custGeom>
                <a:avLst/>
                <a:gdLst>
                  <a:gd name="T0" fmla="*/ 2 w 2"/>
                  <a:gd name="T1" fmla="*/ 0 h 7"/>
                  <a:gd name="T2" fmla="*/ 0 w 2"/>
                  <a:gd name="T3" fmla="*/ 7 h 7"/>
                  <a:gd name="T4" fmla="*/ 2 w 2"/>
                  <a:gd name="T5" fmla="*/ 0 h 7"/>
                </a:gdLst>
                <a:ahLst/>
                <a:cxnLst>
                  <a:cxn ang="0">
                    <a:pos x="T0" y="T1"/>
                  </a:cxn>
                  <a:cxn ang="0">
                    <a:pos x="T2" y="T3"/>
                  </a:cxn>
                  <a:cxn ang="0">
                    <a:pos x="T4" y="T5"/>
                  </a:cxn>
                </a:cxnLst>
                <a:rect l="0" t="0" r="r" b="b"/>
                <a:pathLst>
                  <a:path w="2" h="7">
                    <a:moveTo>
                      <a:pt x="2" y="0"/>
                    </a:move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479" name="Freeform 695"/>
              <p:cNvSpPr>
                <a:spLocks/>
              </p:cNvSpPr>
              <p:nvPr/>
            </p:nvSpPr>
            <p:spPr bwMode="auto">
              <a:xfrm>
                <a:off x="758" y="2347"/>
                <a:ext cx="245" cy="85"/>
              </a:xfrm>
              <a:custGeom>
                <a:avLst/>
                <a:gdLst>
                  <a:gd name="T0" fmla="*/ 2 w 491"/>
                  <a:gd name="T1" fmla="*/ 0 h 168"/>
                  <a:gd name="T2" fmla="*/ 122 w 491"/>
                  <a:gd name="T3" fmla="*/ 42 h 168"/>
                  <a:gd name="T4" fmla="*/ 243 w 491"/>
                  <a:gd name="T5" fmla="*/ 86 h 168"/>
                  <a:gd name="T6" fmla="*/ 302 w 491"/>
                  <a:gd name="T7" fmla="*/ 109 h 168"/>
                  <a:gd name="T8" fmla="*/ 363 w 491"/>
                  <a:gd name="T9" fmla="*/ 129 h 168"/>
                  <a:gd name="T10" fmla="*/ 427 w 491"/>
                  <a:gd name="T11" fmla="*/ 146 h 168"/>
                  <a:gd name="T12" fmla="*/ 491 w 491"/>
                  <a:gd name="T13" fmla="*/ 161 h 168"/>
                  <a:gd name="T14" fmla="*/ 490 w 491"/>
                  <a:gd name="T15" fmla="*/ 168 h 168"/>
                  <a:gd name="T16" fmla="*/ 426 w 491"/>
                  <a:gd name="T17" fmla="*/ 153 h 168"/>
                  <a:gd name="T18" fmla="*/ 362 w 491"/>
                  <a:gd name="T19" fmla="*/ 136 h 168"/>
                  <a:gd name="T20" fmla="*/ 301 w 491"/>
                  <a:gd name="T21" fmla="*/ 117 h 168"/>
                  <a:gd name="T22" fmla="*/ 241 w 491"/>
                  <a:gd name="T23" fmla="*/ 94 h 168"/>
                  <a:gd name="T24" fmla="*/ 121 w 491"/>
                  <a:gd name="T25" fmla="*/ 50 h 168"/>
                  <a:gd name="T26" fmla="*/ 0 w 491"/>
                  <a:gd name="T27" fmla="*/ 7 h 168"/>
                  <a:gd name="T28" fmla="*/ 2 w 491"/>
                  <a:gd name="T2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1" h="168">
                    <a:moveTo>
                      <a:pt x="2" y="0"/>
                    </a:moveTo>
                    <a:lnTo>
                      <a:pt x="122" y="42"/>
                    </a:lnTo>
                    <a:lnTo>
                      <a:pt x="243" y="86"/>
                    </a:lnTo>
                    <a:lnTo>
                      <a:pt x="302" y="109"/>
                    </a:lnTo>
                    <a:lnTo>
                      <a:pt x="363" y="129"/>
                    </a:lnTo>
                    <a:lnTo>
                      <a:pt x="427" y="146"/>
                    </a:lnTo>
                    <a:lnTo>
                      <a:pt x="491" y="161"/>
                    </a:lnTo>
                    <a:lnTo>
                      <a:pt x="490" y="168"/>
                    </a:lnTo>
                    <a:lnTo>
                      <a:pt x="426" y="153"/>
                    </a:lnTo>
                    <a:lnTo>
                      <a:pt x="362" y="136"/>
                    </a:lnTo>
                    <a:lnTo>
                      <a:pt x="301" y="117"/>
                    </a:lnTo>
                    <a:lnTo>
                      <a:pt x="241" y="94"/>
                    </a:lnTo>
                    <a:lnTo>
                      <a:pt x="121" y="50"/>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480" name="Freeform 696"/>
              <p:cNvSpPr>
                <a:spLocks/>
              </p:cNvSpPr>
              <p:nvPr/>
            </p:nvSpPr>
            <p:spPr bwMode="auto">
              <a:xfrm>
                <a:off x="758" y="2347"/>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75481" name="Freeform 697"/>
              <p:cNvSpPr>
                <a:spLocks/>
              </p:cNvSpPr>
              <p:nvPr/>
            </p:nvSpPr>
            <p:spPr bwMode="auto">
              <a:xfrm>
                <a:off x="1002" y="2402"/>
                <a:ext cx="108" cy="33"/>
              </a:xfrm>
              <a:custGeom>
                <a:avLst/>
                <a:gdLst>
                  <a:gd name="T0" fmla="*/ 1 w 215"/>
                  <a:gd name="T1" fmla="*/ 52 h 66"/>
                  <a:gd name="T2" fmla="*/ 29 w 215"/>
                  <a:gd name="T3" fmla="*/ 56 h 66"/>
                  <a:gd name="T4" fmla="*/ 58 w 215"/>
                  <a:gd name="T5" fmla="*/ 58 h 66"/>
                  <a:gd name="T6" fmla="*/ 85 w 215"/>
                  <a:gd name="T7" fmla="*/ 56 h 66"/>
                  <a:gd name="T8" fmla="*/ 114 w 215"/>
                  <a:gd name="T9" fmla="*/ 52 h 66"/>
                  <a:gd name="T10" fmla="*/ 142 w 215"/>
                  <a:gd name="T11" fmla="*/ 44 h 66"/>
                  <a:gd name="T12" fmla="*/ 165 w 215"/>
                  <a:gd name="T13" fmla="*/ 34 h 66"/>
                  <a:gd name="T14" fmla="*/ 189 w 215"/>
                  <a:gd name="T15" fmla="*/ 18 h 66"/>
                  <a:gd name="T16" fmla="*/ 210 w 215"/>
                  <a:gd name="T17" fmla="*/ 0 h 66"/>
                  <a:gd name="T18" fmla="*/ 215 w 215"/>
                  <a:gd name="T19" fmla="*/ 6 h 66"/>
                  <a:gd name="T20" fmla="*/ 194 w 215"/>
                  <a:gd name="T21" fmla="*/ 24 h 66"/>
                  <a:gd name="T22" fmla="*/ 169 w 215"/>
                  <a:gd name="T23" fmla="*/ 40 h 66"/>
                  <a:gd name="T24" fmla="*/ 143 w 215"/>
                  <a:gd name="T25" fmla="*/ 52 h 66"/>
                  <a:gd name="T26" fmla="*/ 116 w 215"/>
                  <a:gd name="T27" fmla="*/ 59 h 66"/>
                  <a:gd name="T28" fmla="*/ 85 w 215"/>
                  <a:gd name="T29" fmla="*/ 64 h 66"/>
                  <a:gd name="T30" fmla="*/ 58 w 215"/>
                  <a:gd name="T31" fmla="*/ 66 h 66"/>
                  <a:gd name="T32" fmla="*/ 29 w 215"/>
                  <a:gd name="T33" fmla="*/ 64 h 66"/>
                  <a:gd name="T34" fmla="*/ 0 w 215"/>
                  <a:gd name="T35" fmla="*/ 59 h 66"/>
                  <a:gd name="T36" fmla="*/ 1 w 215"/>
                  <a:gd name="T37"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66">
                    <a:moveTo>
                      <a:pt x="1" y="52"/>
                    </a:moveTo>
                    <a:lnTo>
                      <a:pt x="29" y="56"/>
                    </a:lnTo>
                    <a:lnTo>
                      <a:pt x="58" y="58"/>
                    </a:lnTo>
                    <a:lnTo>
                      <a:pt x="85" y="56"/>
                    </a:lnTo>
                    <a:lnTo>
                      <a:pt x="114" y="52"/>
                    </a:lnTo>
                    <a:lnTo>
                      <a:pt x="142" y="44"/>
                    </a:lnTo>
                    <a:lnTo>
                      <a:pt x="165" y="34"/>
                    </a:lnTo>
                    <a:lnTo>
                      <a:pt x="189" y="18"/>
                    </a:lnTo>
                    <a:lnTo>
                      <a:pt x="210" y="0"/>
                    </a:lnTo>
                    <a:lnTo>
                      <a:pt x="215" y="6"/>
                    </a:lnTo>
                    <a:lnTo>
                      <a:pt x="194" y="24"/>
                    </a:lnTo>
                    <a:lnTo>
                      <a:pt x="169" y="40"/>
                    </a:lnTo>
                    <a:lnTo>
                      <a:pt x="143" y="52"/>
                    </a:lnTo>
                    <a:lnTo>
                      <a:pt x="116" y="59"/>
                    </a:lnTo>
                    <a:lnTo>
                      <a:pt x="85" y="64"/>
                    </a:lnTo>
                    <a:lnTo>
                      <a:pt x="58" y="66"/>
                    </a:lnTo>
                    <a:lnTo>
                      <a:pt x="29" y="64"/>
                    </a:lnTo>
                    <a:lnTo>
                      <a:pt x="0" y="59"/>
                    </a:lnTo>
                    <a:lnTo>
                      <a:pt x="1" y="52"/>
                    </a:lnTo>
                    <a:close/>
                  </a:path>
                </a:pathLst>
              </a:custGeom>
              <a:solidFill>
                <a:srgbClr val="000000"/>
              </a:solidFill>
              <a:ln w="9525">
                <a:solidFill>
                  <a:schemeClr val="tx2"/>
                </a:solidFill>
                <a:round/>
                <a:headEnd/>
                <a:tailEnd/>
              </a:ln>
            </p:spPr>
            <p:txBody>
              <a:bodyPr/>
              <a:lstStyle/>
              <a:p>
                <a:endParaRPr lang="en-US" sz="3120"/>
              </a:p>
            </p:txBody>
          </p:sp>
          <p:sp>
            <p:nvSpPr>
              <p:cNvPr id="375482" name="Freeform 698"/>
              <p:cNvSpPr>
                <a:spLocks/>
              </p:cNvSpPr>
              <p:nvPr/>
            </p:nvSpPr>
            <p:spPr bwMode="auto">
              <a:xfrm>
                <a:off x="1002" y="2428"/>
                <a:ext cx="1" cy="4"/>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75483" name="Freeform 699"/>
              <p:cNvSpPr>
                <a:spLocks/>
              </p:cNvSpPr>
              <p:nvPr/>
            </p:nvSpPr>
            <p:spPr bwMode="auto">
              <a:xfrm>
                <a:off x="1108" y="2340"/>
                <a:ext cx="77" cy="65"/>
              </a:xfrm>
              <a:custGeom>
                <a:avLst/>
                <a:gdLst>
                  <a:gd name="T0" fmla="*/ 0 w 156"/>
                  <a:gd name="T1" fmla="*/ 123 h 129"/>
                  <a:gd name="T2" fmla="*/ 38 w 156"/>
                  <a:gd name="T3" fmla="*/ 93 h 129"/>
                  <a:gd name="T4" fmla="*/ 81 w 156"/>
                  <a:gd name="T5" fmla="*/ 64 h 129"/>
                  <a:gd name="T6" fmla="*/ 121 w 156"/>
                  <a:gd name="T7" fmla="*/ 35 h 129"/>
                  <a:gd name="T8" fmla="*/ 136 w 156"/>
                  <a:gd name="T9" fmla="*/ 20 h 129"/>
                  <a:gd name="T10" fmla="*/ 150 w 156"/>
                  <a:gd name="T11" fmla="*/ 0 h 129"/>
                  <a:gd name="T12" fmla="*/ 156 w 156"/>
                  <a:gd name="T13" fmla="*/ 4 h 129"/>
                  <a:gd name="T14" fmla="*/ 142 w 156"/>
                  <a:gd name="T15" fmla="*/ 24 h 129"/>
                  <a:gd name="T16" fmla="*/ 125 w 156"/>
                  <a:gd name="T17" fmla="*/ 41 h 129"/>
                  <a:gd name="T18" fmla="*/ 86 w 156"/>
                  <a:gd name="T19" fmla="*/ 70 h 129"/>
                  <a:gd name="T20" fmla="*/ 43 w 156"/>
                  <a:gd name="T21" fmla="*/ 99 h 129"/>
                  <a:gd name="T22" fmla="*/ 5 w 156"/>
                  <a:gd name="T23" fmla="*/ 129 h 129"/>
                  <a:gd name="T24" fmla="*/ 0 w 156"/>
                  <a:gd name="T25"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29">
                    <a:moveTo>
                      <a:pt x="0" y="123"/>
                    </a:moveTo>
                    <a:lnTo>
                      <a:pt x="38" y="93"/>
                    </a:lnTo>
                    <a:lnTo>
                      <a:pt x="81" y="64"/>
                    </a:lnTo>
                    <a:lnTo>
                      <a:pt x="121" y="35"/>
                    </a:lnTo>
                    <a:lnTo>
                      <a:pt x="136" y="20"/>
                    </a:lnTo>
                    <a:lnTo>
                      <a:pt x="150" y="0"/>
                    </a:lnTo>
                    <a:lnTo>
                      <a:pt x="156" y="4"/>
                    </a:lnTo>
                    <a:lnTo>
                      <a:pt x="142" y="24"/>
                    </a:lnTo>
                    <a:lnTo>
                      <a:pt x="125" y="41"/>
                    </a:lnTo>
                    <a:lnTo>
                      <a:pt x="86" y="70"/>
                    </a:lnTo>
                    <a:lnTo>
                      <a:pt x="43" y="99"/>
                    </a:lnTo>
                    <a:lnTo>
                      <a:pt x="5" y="129"/>
                    </a:lnTo>
                    <a:lnTo>
                      <a:pt x="0" y="123"/>
                    </a:lnTo>
                    <a:close/>
                  </a:path>
                </a:pathLst>
              </a:custGeom>
              <a:solidFill>
                <a:srgbClr val="000000"/>
              </a:solidFill>
              <a:ln w="9525">
                <a:solidFill>
                  <a:schemeClr val="tx2"/>
                </a:solidFill>
                <a:round/>
                <a:headEnd/>
                <a:tailEnd/>
              </a:ln>
            </p:spPr>
            <p:txBody>
              <a:bodyPr/>
              <a:lstStyle/>
              <a:p>
                <a:endParaRPr lang="en-US" sz="3120"/>
              </a:p>
            </p:txBody>
          </p:sp>
          <p:sp>
            <p:nvSpPr>
              <p:cNvPr id="375484" name="Freeform 700"/>
              <p:cNvSpPr>
                <a:spLocks/>
              </p:cNvSpPr>
              <p:nvPr/>
            </p:nvSpPr>
            <p:spPr bwMode="auto">
              <a:xfrm>
                <a:off x="1108" y="2402"/>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485" name="Freeform 701"/>
              <p:cNvSpPr>
                <a:spLocks/>
              </p:cNvSpPr>
              <p:nvPr/>
            </p:nvSpPr>
            <p:spPr bwMode="auto">
              <a:xfrm>
                <a:off x="1182" y="2113"/>
                <a:ext cx="38" cy="230"/>
              </a:xfrm>
              <a:custGeom>
                <a:avLst/>
                <a:gdLst>
                  <a:gd name="T0" fmla="*/ 0 w 75"/>
                  <a:gd name="T1" fmla="*/ 455 h 459"/>
                  <a:gd name="T2" fmla="*/ 23 w 75"/>
                  <a:gd name="T3" fmla="*/ 402 h 459"/>
                  <a:gd name="T4" fmla="*/ 41 w 75"/>
                  <a:gd name="T5" fmla="*/ 345 h 459"/>
                  <a:gd name="T6" fmla="*/ 53 w 75"/>
                  <a:gd name="T7" fmla="*/ 289 h 459"/>
                  <a:gd name="T8" fmla="*/ 61 w 75"/>
                  <a:gd name="T9" fmla="*/ 233 h 459"/>
                  <a:gd name="T10" fmla="*/ 65 w 75"/>
                  <a:gd name="T11" fmla="*/ 176 h 459"/>
                  <a:gd name="T12" fmla="*/ 68 w 75"/>
                  <a:gd name="T13" fmla="*/ 117 h 459"/>
                  <a:gd name="T14" fmla="*/ 67 w 75"/>
                  <a:gd name="T15" fmla="*/ 0 h 459"/>
                  <a:gd name="T16" fmla="*/ 75 w 75"/>
                  <a:gd name="T17" fmla="*/ 0 h 459"/>
                  <a:gd name="T18" fmla="*/ 75 w 75"/>
                  <a:gd name="T19" fmla="*/ 117 h 459"/>
                  <a:gd name="T20" fmla="*/ 71 w 75"/>
                  <a:gd name="T21" fmla="*/ 176 h 459"/>
                  <a:gd name="T22" fmla="*/ 67 w 75"/>
                  <a:gd name="T23" fmla="*/ 236 h 459"/>
                  <a:gd name="T24" fmla="*/ 59 w 75"/>
                  <a:gd name="T25" fmla="*/ 292 h 459"/>
                  <a:gd name="T26" fmla="*/ 47 w 75"/>
                  <a:gd name="T27" fmla="*/ 348 h 459"/>
                  <a:gd name="T28" fmla="*/ 29 w 75"/>
                  <a:gd name="T29" fmla="*/ 406 h 459"/>
                  <a:gd name="T30" fmla="*/ 6 w 75"/>
                  <a:gd name="T31" fmla="*/ 459 h 459"/>
                  <a:gd name="T32" fmla="*/ 0 w 75"/>
                  <a:gd name="T33" fmla="*/ 455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459">
                    <a:moveTo>
                      <a:pt x="0" y="455"/>
                    </a:moveTo>
                    <a:lnTo>
                      <a:pt x="23" y="402"/>
                    </a:lnTo>
                    <a:lnTo>
                      <a:pt x="41" y="345"/>
                    </a:lnTo>
                    <a:lnTo>
                      <a:pt x="53" y="289"/>
                    </a:lnTo>
                    <a:lnTo>
                      <a:pt x="61" y="233"/>
                    </a:lnTo>
                    <a:lnTo>
                      <a:pt x="65" y="176"/>
                    </a:lnTo>
                    <a:lnTo>
                      <a:pt x="68" y="117"/>
                    </a:lnTo>
                    <a:lnTo>
                      <a:pt x="67" y="0"/>
                    </a:lnTo>
                    <a:lnTo>
                      <a:pt x="75" y="0"/>
                    </a:lnTo>
                    <a:lnTo>
                      <a:pt x="75" y="117"/>
                    </a:lnTo>
                    <a:lnTo>
                      <a:pt x="71" y="176"/>
                    </a:lnTo>
                    <a:lnTo>
                      <a:pt x="67" y="236"/>
                    </a:lnTo>
                    <a:lnTo>
                      <a:pt x="59" y="292"/>
                    </a:lnTo>
                    <a:lnTo>
                      <a:pt x="47" y="348"/>
                    </a:lnTo>
                    <a:lnTo>
                      <a:pt x="29" y="406"/>
                    </a:lnTo>
                    <a:lnTo>
                      <a:pt x="6" y="459"/>
                    </a:lnTo>
                    <a:lnTo>
                      <a:pt x="0" y="455"/>
                    </a:lnTo>
                    <a:close/>
                  </a:path>
                </a:pathLst>
              </a:custGeom>
              <a:solidFill>
                <a:srgbClr val="000000"/>
              </a:solidFill>
              <a:ln w="9525">
                <a:solidFill>
                  <a:schemeClr val="tx2"/>
                </a:solidFill>
                <a:round/>
                <a:headEnd/>
                <a:tailEnd/>
              </a:ln>
            </p:spPr>
            <p:txBody>
              <a:bodyPr/>
              <a:lstStyle/>
              <a:p>
                <a:endParaRPr lang="en-US" sz="3120"/>
              </a:p>
            </p:txBody>
          </p:sp>
          <p:sp>
            <p:nvSpPr>
              <p:cNvPr id="375486" name="Freeform 702"/>
              <p:cNvSpPr>
                <a:spLocks/>
              </p:cNvSpPr>
              <p:nvPr/>
            </p:nvSpPr>
            <p:spPr bwMode="auto">
              <a:xfrm>
                <a:off x="1182" y="2340"/>
                <a:ext cx="3" cy="3"/>
              </a:xfrm>
              <a:custGeom>
                <a:avLst/>
                <a:gdLst>
                  <a:gd name="T0" fmla="*/ 6 w 6"/>
                  <a:gd name="T1" fmla="*/ 4 h 4"/>
                  <a:gd name="T2" fmla="*/ 0 w 6"/>
                  <a:gd name="T3" fmla="*/ 0 h 4"/>
                  <a:gd name="T4" fmla="*/ 6 w 6"/>
                  <a:gd name="T5" fmla="*/ 4 h 4"/>
                </a:gdLst>
                <a:ahLst/>
                <a:cxnLst>
                  <a:cxn ang="0">
                    <a:pos x="T0" y="T1"/>
                  </a:cxn>
                  <a:cxn ang="0">
                    <a:pos x="T2" y="T3"/>
                  </a:cxn>
                  <a:cxn ang="0">
                    <a:pos x="T4" y="T5"/>
                  </a:cxn>
                </a:cxnLst>
                <a:rect l="0" t="0" r="r" b="b"/>
                <a:pathLst>
                  <a:path w="6" h="4">
                    <a:moveTo>
                      <a:pt x="6" y="4"/>
                    </a:move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75487" name="Freeform 703"/>
              <p:cNvSpPr>
                <a:spLocks/>
              </p:cNvSpPr>
              <p:nvPr/>
            </p:nvSpPr>
            <p:spPr bwMode="auto">
              <a:xfrm>
                <a:off x="916" y="1639"/>
                <a:ext cx="304" cy="474"/>
              </a:xfrm>
              <a:custGeom>
                <a:avLst/>
                <a:gdLst>
                  <a:gd name="T0" fmla="*/ 601 w 608"/>
                  <a:gd name="T1" fmla="*/ 948 h 948"/>
                  <a:gd name="T2" fmla="*/ 600 w 608"/>
                  <a:gd name="T3" fmla="*/ 873 h 948"/>
                  <a:gd name="T4" fmla="*/ 592 w 608"/>
                  <a:gd name="T5" fmla="*/ 797 h 948"/>
                  <a:gd name="T6" fmla="*/ 580 w 608"/>
                  <a:gd name="T7" fmla="*/ 724 h 948"/>
                  <a:gd name="T8" fmla="*/ 563 w 608"/>
                  <a:gd name="T9" fmla="*/ 651 h 948"/>
                  <a:gd name="T10" fmla="*/ 542 w 608"/>
                  <a:gd name="T11" fmla="*/ 580 h 948"/>
                  <a:gd name="T12" fmla="*/ 516 w 608"/>
                  <a:gd name="T13" fmla="*/ 510 h 948"/>
                  <a:gd name="T14" fmla="*/ 484 w 608"/>
                  <a:gd name="T15" fmla="*/ 443 h 948"/>
                  <a:gd name="T16" fmla="*/ 467 w 608"/>
                  <a:gd name="T17" fmla="*/ 411 h 948"/>
                  <a:gd name="T18" fmla="*/ 449 w 608"/>
                  <a:gd name="T19" fmla="*/ 377 h 948"/>
                  <a:gd name="T20" fmla="*/ 429 w 608"/>
                  <a:gd name="T21" fmla="*/ 347 h 948"/>
                  <a:gd name="T22" fmla="*/ 408 w 608"/>
                  <a:gd name="T23" fmla="*/ 316 h 948"/>
                  <a:gd name="T24" fmla="*/ 386 w 608"/>
                  <a:gd name="T25" fmla="*/ 286 h 948"/>
                  <a:gd name="T26" fmla="*/ 363 w 608"/>
                  <a:gd name="T27" fmla="*/ 257 h 948"/>
                  <a:gd name="T28" fmla="*/ 313 w 608"/>
                  <a:gd name="T29" fmla="*/ 202 h 948"/>
                  <a:gd name="T30" fmla="*/ 260 w 608"/>
                  <a:gd name="T31" fmla="*/ 152 h 948"/>
                  <a:gd name="T32" fmla="*/ 202 w 608"/>
                  <a:gd name="T33" fmla="*/ 108 h 948"/>
                  <a:gd name="T34" fmla="*/ 138 w 608"/>
                  <a:gd name="T35" fmla="*/ 67 h 948"/>
                  <a:gd name="T36" fmla="*/ 106 w 608"/>
                  <a:gd name="T37" fmla="*/ 50 h 948"/>
                  <a:gd name="T38" fmla="*/ 71 w 608"/>
                  <a:gd name="T39" fmla="*/ 33 h 948"/>
                  <a:gd name="T40" fmla="*/ 37 w 608"/>
                  <a:gd name="T41" fmla="*/ 18 h 948"/>
                  <a:gd name="T42" fmla="*/ 0 w 608"/>
                  <a:gd name="T43" fmla="*/ 6 h 948"/>
                  <a:gd name="T44" fmla="*/ 3 w 608"/>
                  <a:gd name="T45" fmla="*/ 0 h 948"/>
                  <a:gd name="T46" fmla="*/ 40 w 608"/>
                  <a:gd name="T47" fmla="*/ 12 h 948"/>
                  <a:gd name="T48" fmla="*/ 75 w 608"/>
                  <a:gd name="T49" fmla="*/ 27 h 948"/>
                  <a:gd name="T50" fmla="*/ 110 w 608"/>
                  <a:gd name="T51" fmla="*/ 44 h 948"/>
                  <a:gd name="T52" fmla="*/ 142 w 608"/>
                  <a:gd name="T53" fmla="*/ 61 h 948"/>
                  <a:gd name="T54" fmla="*/ 206 w 608"/>
                  <a:gd name="T55" fmla="*/ 102 h 948"/>
                  <a:gd name="T56" fmla="*/ 264 w 608"/>
                  <a:gd name="T57" fmla="*/ 146 h 948"/>
                  <a:gd name="T58" fmla="*/ 318 w 608"/>
                  <a:gd name="T59" fmla="*/ 196 h 948"/>
                  <a:gd name="T60" fmla="*/ 368 w 608"/>
                  <a:gd name="T61" fmla="*/ 251 h 948"/>
                  <a:gd name="T62" fmla="*/ 391 w 608"/>
                  <a:gd name="T63" fmla="*/ 280 h 948"/>
                  <a:gd name="T64" fmla="*/ 414 w 608"/>
                  <a:gd name="T65" fmla="*/ 312 h 948"/>
                  <a:gd name="T66" fmla="*/ 435 w 608"/>
                  <a:gd name="T67" fmla="*/ 342 h 948"/>
                  <a:gd name="T68" fmla="*/ 455 w 608"/>
                  <a:gd name="T69" fmla="*/ 373 h 948"/>
                  <a:gd name="T70" fmla="*/ 473 w 608"/>
                  <a:gd name="T71" fmla="*/ 406 h 948"/>
                  <a:gd name="T72" fmla="*/ 490 w 608"/>
                  <a:gd name="T73" fmla="*/ 438 h 948"/>
                  <a:gd name="T74" fmla="*/ 522 w 608"/>
                  <a:gd name="T75" fmla="*/ 507 h 948"/>
                  <a:gd name="T76" fmla="*/ 548 w 608"/>
                  <a:gd name="T77" fmla="*/ 577 h 948"/>
                  <a:gd name="T78" fmla="*/ 569 w 608"/>
                  <a:gd name="T79" fmla="*/ 648 h 948"/>
                  <a:gd name="T80" fmla="*/ 586 w 608"/>
                  <a:gd name="T81" fmla="*/ 724 h 948"/>
                  <a:gd name="T82" fmla="*/ 598 w 608"/>
                  <a:gd name="T83" fmla="*/ 797 h 948"/>
                  <a:gd name="T84" fmla="*/ 606 w 608"/>
                  <a:gd name="T85" fmla="*/ 873 h 948"/>
                  <a:gd name="T86" fmla="*/ 608 w 608"/>
                  <a:gd name="T87" fmla="*/ 948 h 948"/>
                  <a:gd name="T88" fmla="*/ 601 w 608"/>
                  <a:gd name="T89" fmla="*/ 948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48">
                    <a:moveTo>
                      <a:pt x="601" y="948"/>
                    </a:moveTo>
                    <a:lnTo>
                      <a:pt x="600" y="873"/>
                    </a:lnTo>
                    <a:lnTo>
                      <a:pt x="592" y="797"/>
                    </a:lnTo>
                    <a:lnTo>
                      <a:pt x="580" y="724"/>
                    </a:lnTo>
                    <a:lnTo>
                      <a:pt x="563" y="651"/>
                    </a:lnTo>
                    <a:lnTo>
                      <a:pt x="542" y="580"/>
                    </a:lnTo>
                    <a:lnTo>
                      <a:pt x="516" y="510"/>
                    </a:lnTo>
                    <a:lnTo>
                      <a:pt x="484" y="443"/>
                    </a:lnTo>
                    <a:lnTo>
                      <a:pt x="467" y="411"/>
                    </a:lnTo>
                    <a:lnTo>
                      <a:pt x="449" y="377"/>
                    </a:lnTo>
                    <a:lnTo>
                      <a:pt x="429" y="347"/>
                    </a:lnTo>
                    <a:lnTo>
                      <a:pt x="408" y="316"/>
                    </a:lnTo>
                    <a:lnTo>
                      <a:pt x="386" y="286"/>
                    </a:lnTo>
                    <a:lnTo>
                      <a:pt x="363" y="257"/>
                    </a:lnTo>
                    <a:lnTo>
                      <a:pt x="313" y="202"/>
                    </a:lnTo>
                    <a:lnTo>
                      <a:pt x="260" y="152"/>
                    </a:lnTo>
                    <a:lnTo>
                      <a:pt x="202" y="108"/>
                    </a:lnTo>
                    <a:lnTo>
                      <a:pt x="138" y="67"/>
                    </a:lnTo>
                    <a:lnTo>
                      <a:pt x="106" y="50"/>
                    </a:lnTo>
                    <a:lnTo>
                      <a:pt x="71" y="33"/>
                    </a:lnTo>
                    <a:lnTo>
                      <a:pt x="37" y="18"/>
                    </a:lnTo>
                    <a:lnTo>
                      <a:pt x="0" y="6"/>
                    </a:lnTo>
                    <a:lnTo>
                      <a:pt x="3" y="0"/>
                    </a:lnTo>
                    <a:lnTo>
                      <a:pt x="40" y="12"/>
                    </a:lnTo>
                    <a:lnTo>
                      <a:pt x="75" y="27"/>
                    </a:lnTo>
                    <a:lnTo>
                      <a:pt x="110" y="44"/>
                    </a:lnTo>
                    <a:lnTo>
                      <a:pt x="142" y="61"/>
                    </a:lnTo>
                    <a:lnTo>
                      <a:pt x="206" y="102"/>
                    </a:lnTo>
                    <a:lnTo>
                      <a:pt x="264" y="146"/>
                    </a:lnTo>
                    <a:lnTo>
                      <a:pt x="318" y="196"/>
                    </a:lnTo>
                    <a:lnTo>
                      <a:pt x="368" y="251"/>
                    </a:lnTo>
                    <a:lnTo>
                      <a:pt x="391" y="280"/>
                    </a:lnTo>
                    <a:lnTo>
                      <a:pt x="414" y="312"/>
                    </a:lnTo>
                    <a:lnTo>
                      <a:pt x="435" y="342"/>
                    </a:lnTo>
                    <a:lnTo>
                      <a:pt x="455" y="373"/>
                    </a:lnTo>
                    <a:lnTo>
                      <a:pt x="473" y="406"/>
                    </a:lnTo>
                    <a:lnTo>
                      <a:pt x="490" y="438"/>
                    </a:lnTo>
                    <a:lnTo>
                      <a:pt x="522" y="507"/>
                    </a:lnTo>
                    <a:lnTo>
                      <a:pt x="548" y="577"/>
                    </a:lnTo>
                    <a:lnTo>
                      <a:pt x="569" y="648"/>
                    </a:lnTo>
                    <a:lnTo>
                      <a:pt x="586" y="724"/>
                    </a:lnTo>
                    <a:lnTo>
                      <a:pt x="598" y="797"/>
                    </a:lnTo>
                    <a:lnTo>
                      <a:pt x="606" y="873"/>
                    </a:lnTo>
                    <a:lnTo>
                      <a:pt x="608" y="948"/>
                    </a:lnTo>
                    <a:lnTo>
                      <a:pt x="601" y="948"/>
                    </a:lnTo>
                    <a:close/>
                  </a:path>
                </a:pathLst>
              </a:custGeom>
              <a:solidFill>
                <a:srgbClr val="000000"/>
              </a:solidFill>
              <a:ln w="9525">
                <a:solidFill>
                  <a:schemeClr val="tx2"/>
                </a:solidFill>
                <a:round/>
                <a:headEnd/>
                <a:tailEnd/>
              </a:ln>
            </p:spPr>
            <p:txBody>
              <a:bodyPr/>
              <a:lstStyle/>
              <a:p>
                <a:endParaRPr lang="en-US" sz="3120"/>
              </a:p>
            </p:txBody>
          </p:sp>
          <p:sp>
            <p:nvSpPr>
              <p:cNvPr id="375488" name="Freeform 704"/>
              <p:cNvSpPr>
                <a:spLocks/>
              </p:cNvSpPr>
              <p:nvPr/>
            </p:nvSpPr>
            <p:spPr bwMode="auto">
              <a:xfrm>
                <a:off x="1216" y="2113"/>
                <a:ext cx="4" cy="1"/>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75489" name="Freeform 705"/>
              <p:cNvSpPr>
                <a:spLocks/>
              </p:cNvSpPr>
              <p:nvPr/>
            </p:nvSpPr>
            <p:spPr bwMode="auto">
              <a:xfrm>
                <a:off x="675" y="1639"/>
                <a:ext cx="243" cy="42"/>
              </a:xfrm>
              <a:custGeom>
                <a:avLst/>
                <a:gdLst>
                  <a:gd name="T0" fmla="*/ 485 w 485"/>
                  <a:gd name="T1" fmla="*/ 6 h 83"/>
                  <a:gd name="T2" fmla="*/ 461 w 485"/>
                  <a:gd name="T3" fmla="*/ 26 h 83"/>
                  <a:gd name="T4" fmla="*/ 434 w 485"/>
                  <a:gd name="T5" fmla="*/ 41 h 83"/>
                  <a:gd name="T6" fmla="*/ 406 w 485"/>
                  <a:gd name="T7" fmla="*/ 55 h 83"/>
                  <a:gd name="T8" fmla="*/ 377 w 485"/>
                  <a:gd name="T9" fmla="*/ 65 h 83"/>
                  <a:gd name="T10" fmla="*/ 316 w 485"/>
                  <a:gd name="T11" fmla="*/ 79 h 83"/>
                  <a:gd name="T12" fmla="*/ 252 w 485"/>
                  <a:gd name="T13" fmla="*/ 83 h 83"/>
                  <a:gd name="T14" fmla="*/ 189 w 485"/>
                  <a:gd name="T15" fmla="*/ 80 h 83"/>
                  <a:gd name="T16" fmla="*/ 125 w 485"/>
                  <a:gd name="T17" fmla="*/ 74 h 83"/>
                  <a:gd name="T18" fmla="*/ 61 w 485"/>
                  <a:gd name="T19" fmla="*/ 65 h 83"/>
                  <a:gd name="T20" fmla="*/ 0 w 485"/>
                  <a:gd name="T21" fmla="*/ 56 h 83"/>
                  <a:gd name="T22" fmla="*/ 0 w 485"/>
                  <a:gd name="T23" fmla="*/ 50 h 83"/>
                  <a:gd name="T24" fmla="*/ 61 w 485"/>
                  <a:gd name="T25" fmla="*/ 59 h 83"/>
                  <a:gd name="T26" fmla="*/ 125 w 485"/>
                  <a:gd name="T27" fmla="*/ 68 h 83"/>
                  <a:gd name="T28" fmla="*/ 189 w 485"/>
                  <a:gd name="T29" fmla="*/ 74 h 83"/>
                  <a:gd name="T30" fmla="*/ 252 w 485"/>
                  <a:gd name="T31" fmla="*/ 77 h 83"/>
                  <a:gd name="T32" fmla="*/ 313 w 485"/>
                  <a:gd name="T33" fmla="*/ 73 h 83"/>
                  <a:gd name="T34" fmla="*/ 374 w 485"/>
                  <a:gd name="T35" fmla="*/ 59 h 83"/>
                  <a:gd name="T36" fmla="*/ 402 w 485"/>
                  <a:gd name="T37" fmla="*/ 48 h 83"/>
                  <a:gd name="T38" fmla="*/ 429 w 485"/>
                  <a:gd name="T39" fmla="*/ 35 h 83"/>
                  <a:gd name="T40" fmla="*/ 456 w 485"/>
                  <a:gd name="T41" fmla="*/ 20 h 83"/>
                  <a:gd name="T42" fmla="*/ 481 w 485"/>
                  <a:gd name="T43" fmla="*/ 0 h 83"/>
                  <a:gd name="T44" fmla="*/ 485 w 485"/>
                  <a:gd name="T45"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5" h="83">
                    <a:moveTo>
                      <a:pt x="485" y="6"/>
                    </a:moveTo>
                    <a:lnTo>
                      <a:pt x="461" y="26"/>
                    </a:lnTo>
                    <a:lnTo>
                      <a:pt x="434" y="41"/>
                    </a:lnTo>
                    <a:lnTo>
                      <a:pt x="406" y="55"/>
                    </a:lnTo>
                    <a:lnTo>
                      <a:pt x="377" y="65"/>
                    </a:lnTo>
                    <a:lnTo>
                      <a:pt x="316" y="79"/>
                    </a:lnTo>
                    <a:lnTo>
                      <a:pt x="252" y="83"/>
                    </a:lnTo>
                    <a:lnTo>
                      <a:pt x="189" y="80"/>
                    </a:lnTo>
                    <a:lnTo>
                      <a:pt x="125" y="74"/>
                    </a:lnTo>
                    <a:lnTo>
                      <a:pt x="61" y="65"/>
                    </a:lnTo>
                    <a:lnTo>
                      <a:pt x="0" y="56"/>
                    </a:lnTo>
                    <a:lnTo>
                      <a:pt x="0" y="50"/>
                    </a:lnTo>
                    <a:lnTo>
                      <a:pt x="61" y="59"/>
                    </a:lnTo>
                    <a:lnTo>
                      <a:pt x="125" y="68"/>
                    </a:lnTo>
                    <a:lnTo>
                      <a:pt x="189" y="74"/>
                    </a:lnTo>
                    <a:lnTo>
                      <a:pt x="252" y="77"/>
                    </a:lnTo>
                    <a:lnTo>
                      <a:pt x="313" y="73"/>
                    </a:lnTo>
                    <a:lnTo>
                      <a:pt x="374" y="59"/>
                    </a:lnTo>
                    <a:lnTo>
                      <a:pt x="402" y="48"/>
                    </a:lnTo>
                    <a:lnTo>
                      <a:pt x="429" y="35"/>
                    </a:lnTo>
                    <a:lnTo>
                      <a:pt x="456" y="20"/>
                    </a:lnTo>
                    <a:lnTo>
                      <a:pt x="481" y="0"/>
                    </a:lnTo>
                    <a:lnTo>
                      <a:pt x="485" y="6"/>
                    </a:lnTo>
                    <a:close/>
                  </a:path>
                </a:pathLst>
              </a:custGeom>
              <a:solidFill>
                <a:srgbClr val="000000"/>
              </a:solidFill>
              <a:ln w="9525">
                <a:solidFill>
                  <a:schemeClr val="tx2"/>
                </a:solidFill>
                <a:round/>
                <a:headEnd/>
                <a:tailEnd/>
              </a:ln>
            </p:spPr>
            <p:txBody>
              <a:bodyPr/>
              <a:lstStyle/>
              <a:p>
                <a:endParaRPr lang="en-US" sz="3120"/>
              </a:p>
            </p:txBody>
          </p:sp>
          <p:sp>
            <p:nvSpPr>
              <p:cNvPr id="375490" name="Freeform 706"/>
              <p:cNvSpPr>
                <a:spLocks/>
              </p:cNvSpPr>
              <p:nvPr/>
            </p:nvSpPr>
            <p:spPr bwMode="auto">
              <a:xfrm>
                <a:off x="915" y="1638"/>
                <a:ext cx="3" cy="4"/>
              </a:xfrm>
              <a:custGeom>
                <a:avLst/>
                <a:gdLst>
                  <a:gd name="T0" fmla="*/ 4 w 4"/>
                  <a:gd name="T1" fmla="*/ 2 h 8"/>
                  <a:gd name="T2" fmla="*/ 1 w 4"/>
                  <a:gd name="T3" fmla="*/ 0 h 8"/>
                  <a:gd name="T4" fmla="*/ 0 w 4"/>
                  <a:gd name="T5" fmla="*/ 2 h 8"/>
                  <a:gd name="T6" fmla="*/ 4 w 4"/>
                  <a:gd name="T7" fmla="*/ 8 h 8"/>
                  <a:gd name="T8" fmla="*/ 1 w 4"/>
                  <a:gd name="T9" fmla="*/ 8 h 8"/>
                  <a:gd name="T10" fmla="*/ 4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4" y="2"/>
                    </a:moveTo>
                    <a:lnTo>
                      <a:pt x="1" y="0"/>
                    </a:lnTo>
                    <a:lnTo>
                      <a:pt x="0" y="2"/>
                    </a:lnTo>
                    <a:lnTo>
                      <a:pt x="4" y="8"/>
                    </a:lnTo>
                    <a:lnTo>
                      <a:pt x="1" y="8"/>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75491" name="Freeform 707"/>
              <p:cNvSpPr>
                <a:spLocks/>
              </p:cNvSpPr>
              <p:nvPr/>
            </p:nvSpPr>
            <p:spPr bwMode="auto">
              <a:xfrm>
                <a:off x="574" y="1650"/>
                <a:ext cx="102" cy="17"/>
              </a:xfrm>
              <a:custGeom>
                <a:avLst/>
                <a:gdLst>
                  <a:gd name="T0" fmla="*/ 202 w 205"/>
                  <a:gd name="T1" fmla="*/ 35 h 35"/>
                  <a:gd name="T2" fmla="*/ 151 w 205"/>
                  <a:gd name="T3" fmla="*/ 24 h 35"/>
                  <a:gd name="T4" fmla="*/ 101 w 205"/>
                  <a:gd name="T5" fmla="*/ 11 h 35"/>
                  <a:gd name="T6" fmla="*/ 78 w 205"/>
                  <a:gd name="T7" fmla="*/ 8 h 35"/>
                  <a:gd name="T8" fmla="*/ 52 w 205"/>
                  <a:gd name="T9" fmla="*/ 6 h 35"/>
                  <a:gd name="T10" fmla="*/ 29 w 205"/>
                  <a:gd name="T11" fmla="*/ 11 h 35"/>
                  <a:gd name="T12" fmla="*/ 5 w 205"/>
                  <a:gd name="T13" fmla="*/ 20 h 35"/>
                  <a:gd name="T14" fmla="*/ 0 w 205"/>
                  <a:gd name="T15" fmla="*/ 14 h 35"/>
                  <a:gd name="T16" fmla="*/ 26 w 205"/>
                  <a:gd name="T17" fmla="*/ 5 h 35"/>
                  <a:gd name="T18" fmla="*/ 52 w 205"/>
                  <a:gd name="T19" fmla="*/ 0 h 35"/>
                  <a:gd name="T20" fmla="*/ 78 w 205"/>
                  <a:gd name="T21" fmla="*/ 2 h 35"/>
                  <a:gd name="T22" fmla="*/ 104 w 205"/>
                  <a:gd name="T23" fmla="*/ 5 h 35"/>
                  <a:gd name="T24" fmla="*/ 155 w 205"/>
                  <a:gd name="T25" fmla="*/ 18 h 35"/>
                  <a:gd name="T26" fmla="*/ 205 w 205"/>
                  <a:gd name="T27" fmla="*/ 29 h 35"/>
                  <a:gd name="T28" fmla="*/ 202 w 205"/>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35">
                    <a:moveTo>
                      <a:pt x="202" y="35"/>
                    </a:moveTo>
                    <a:lnTo>
                      <a:pt x="151" y="24"/>
                    </a:lnTo>
                    <a:lnTo>
                      <a:pt x="101" y="11"/>
                    </a:lnTo>
                    <a:lnTo>
                      <a:pt x="78" y="8"/>
                    </a:lnTo>
                    <a:lnTo>
                      <a:pt x="52" y="6"/>
                    </a:lnTo>
                    <a:lnTo>
                      <a:pt x="29" y="11"/>
                    </a:lnTo>
                    <a:lnTo>
                      <a:pt x="5" y="20"/>
                    </a:lnTo>
                    <a:lnTo>
                      <a:pt x="0" y="14"/>
                    </a:lnTo>
                    <a:lnTo>
                      <a:pt x="26" y="5"/>
                    </a:lnTo>
                    <a:lnTo>
                      <a:pt x="52" y="0"/>
                    </a:lnTo>
                    <a:lnTo>
                      <a:pt x="78" y="2"/>
                    </a:lnTo>
                    <a:lnTo>
                      <a:pt x="104" y="5"/>
                    </a:lnTo>
                    <a:lnTo>
                      <a:pt x="155" y="18"/>
                    </a:lnTo>
                    <a:lnTo>
                      <a:pt x="205" y="29"/>
                    </a:lnTo>
                    <a:lnTo>
                      <a:pt x="202" y="35"/>
                    </a:lnTo>
                    <a:close/>
                  </a:path>
                </a:pathLst>
              </a:custGeom>
              <a:solidFill>
                <a:srgbClr val="000000"/>
              </a:solidFill>
              <a:ln w="9525">
                <a:solidFill>
                  <a:schemeClr val="tx2"/>
                </a:solidFill>
                <a:round/>
                <a:headEnd/>
                <a:tailEnd/>
              </a:ln>
            </p:spPr>
            <p:txBody>
              <a:bodyPr/>
              <a:lstStyle/>
              <a:p>
                <a:endParaRPr lang="en-US" sz="3120"/>
              </a:p>
            </p:txBody>
          </p:sp>
          <p:sp>
            <p:nvSpPr>
              <p:cNvPr id="375492" name="Freeform 708"/>
              <p:cNvSpPr>
                <a:spLocks/>
              </p:cNvSpPr>
              <p:nvPr/>
            </p:nvSpPr>
            <p:spPr bwMode="auto">
              <a:xfrm>
                <a:off x="674" y="1664"/>
                <a:ext cx="2" cy="3"/>
              </a:xfrm>
              <a:custGeom>
                <a:avLst/>
                <a:gdLst>
                  <a:gd name="T0" fmla="*/ 1 w 3"/>
                  <a:gd name="T1" fmla="*/ 6 h 6"/>
                  <a:gd name="T2" fmla="*/ 0 w 3"/>
                  <a:gd name="T3" fmla="*/ 6 h 6"/>
                  <a:gd name="T4" fmla="*/ 3 w 3"/>
                  <a:gd name="T5" fmla="*/ 0 h 6"/>
                  <a:gd name="T6" fmla="*/ 1 w 3"/>
                  <a:gd name="T7" fmla="*/ 0 h 6"/>
                  <a:gd name="T8" fmla="*/ 1 w 3"/>
                  <a:gd name="T9" fmla="*/ 6 h 6"/>
                </a:gdLst>
                <a:ahLst/>
                <a:cxnLst>
                  <a:cxn ang="0">
                    <a:pos x="T0" y="T1"/>
                  </a:cxn>
                  <a:cxn ang="0">
                    <a:pos x="T2" y="T3"/>
                  </a:cxn>
                  <a:cxn ang="0">
                    <a:pos x="T4" y="T5"/>
                  </a:cxn>
                  <a:cxn ang="0">
                    <a:pos x="T6" y="T7"/>
                  </a:cxn>
                  <a:cxn ang="0">
                    <a:pos x="T8" y="T9"/>
                  </a:cxn>
                </a:cxnLst>
                <a:rect l="0" t="0" r="r" b="b"/>
                <a:pathLst>
                  <a:path w="3" h="6">
                    <a:moveTo>
                      <a:pt x="1" y="6"/>
                    </a:moveTo>
                    <a:lnTo>
                      <a:pt x="0" y="6"/>
                    </a:lnTo>
                    <a:lnTo>
                      <a:pt x="3" y="0"/>
                    </a:lnTo>
                    <a:lnTo>
                      <a:pt x="1"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75493" name="Freeform 709"/>
              <p:cNvSpPr>
                <a:spLocks/>
              </p:cNvSpPr>
              <p:nvPr/>
            </p:nvSpPr>
            <p:spPr bwMode="auto">
              <a:xfrm>
                <a:off x="490" y="1656"/>
                <a:ext cx="86" cy="61"/>
              </a:xfrm>
              <a:custGeom>
                <a:avLst/>
                <a:gdLst>
                  <a:gd name="T0" fmla="*/ 172 w 172"/>
                  <a:gd name="T1" fmla="*/ 6 h 120"/>
                  <a:gd name="T2" fmla="*/ 76 w 172"/>
                  <a:gd name="T3" fmla="*/ 53 h 120"/>
                  <a:gd name="T4" fmla="*/ 35 w 172"/>
                  <a:gd name="T5" fmla="*/ 82 h 120"/>
                  <a:gd name="T6" fmla="*/ 27 w 172"/>
                  <a:gd name="T7" fmla="*/ 91 h 120"/>
                  <a:gd name="T8" fmla="*/ 19 w 172"/>
                  <a:gd name="T9" fmla="*/ 100 h 120"/>
                  <a:gd name="T10" fmla="*/ 6 w 172"/>
                  <a:gd name="T11" fmla="*/ 120 h 120"/>
                  <a:gd name="T12" fmla="*/ 0 w 172"/>
                  <a:gd name="T13" fmla="*/ 115 h 120"/>
                  <a:gd name="T14" fmla="*/ 13 w 172"/>
                  <a:gd name="T15" fmla="*/ 96 h 120"/>
                  <a:gd name="T16" fmla="*/ 21 w 172"/>
                  <a:gd name="T17" fmla="*/ 87 h 120"/>
                  <a:gd name="T18" fmla="*/ 30 w 172"/>
                  <a:gd name="T19" fmla="*/ 76 h 120"/>
                  <a:gd name="T20" fmla="*/ 71 w 172"/>
                  <a:gd name="T21" fmla="*/ 47 h 120"/>
                  <a:gd name="T22" fmla="*/ 167 w 172"/>
                  <a:gd name="T23" fmla="*/ 0 h 120"/>
                  <a:gd name="T24" fmla="*/ 172 w 172"/>
                  <a:gd name="T25"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20">
                    <a:moveTo>
                      <a:pt x="172" y="6"/>
                    </a:moveTo>
                    <a:lnTo>
                      <a:pt x="76" y="53"/>
                    </a:lnTo>
                    <a:lnTo>
                      <a:pt x="35" y="82"/>
                    </a:lnTo>
                    <a:lnTo>
                      <a:pt x="27" y="91"/>
                    </a:lnTo>
                    <a:lnTo>
                      <a:pt x="19" y="100"/>
                    </a:lnTo>
                    <a:lnTo>
                      <a:pt x="6" y="120"/>
                    </a:lnTo>
                    <a:lnTo>
                      <a:pt x="0" y="115"/>
                    </a:lnTo>
                    <a:lnTo>
                      <a:pt x="13" y="96"/>
                    </a:lnTo>
                    <a:lnTo>
                      <a:pt x="21" y="87"/>
                    </a:lnTo>
                    <a:lnTo>
                      <a:pt x="30" y="76"/>
                    </a:lnTo>
                    <a:lnTo>
                      <a:pt x="71" y="47"/>
                    </a:lnTo>
                    <a:lnTo>
                      <a:pt x="167" y="0"/>
                    </a:lnTo>
                    <a:lnTo>
                      <a:pt x="172" y="6"/>
                    </a:lnTo>
                    <a:close/>
                  </a:path>
                </a:pathLst>
              </a:custGeom>
              <a:solidFill>
                <a:srgbClr val="000000"/>
              </a:solidFill>
              <a:ln w="9525">
                <a:solidFill>
                  <a:schemeClr val="tx2"/>
                </a:solidFill>
                <a:round/>
                <a:headEnd/>
                <a:tailEnd/>
              </a:ln>
            </p:spPr>
            <p:txBody>
              <a:bodyPr/>
              <a:lstStyle/>
              <a:p>
                <a:endParaRPr lang="en-US" sz="3120"/>
              </a:p>
            </p:txBody>
          </p:sp>
          <p:sp>
            <p:nvSpPr>
              <p:cNvPr id="375494" name="Freeform 710"/>
              <p:cNvSpPr>
                <a:spLocks/>
              </p:cNvSpPr>
              <p:nvPr/>
            </p:nvSpPr>
            <p:spPr bwMode="auto">
              <a:xfrm>
                <a:off x="574" y="1656"/>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495" name="Freeform 711"/>
              <p:cNvSpPr>
                <a:spLocks/>
              </p:cNvSpPr>
              <p:nvPr/>
            </p:nvSpPr>
            <p:spPr bwMode="auto">
              <a:xfrm>
                <a:off x="405" y="1714"/>
                <a:ext cx="88" cy="131"/>
              </a:xfrm>
              <a:custGeom>
                <a:avLst/>
                <a:gdLst>
                  <a:gd name="T0" fmla="*/ 176 w 176"/>
                  <a:gd name="T1" fmla="*/ 5 h 262"/>
                  <a:gd name="T2" fmla="*/ 139 w 176"/>
                  <a:gd name="T3" fmla="*/ 75 h 262"/>
                  <a:gd name="T4" fmla="*/ 104 w 176"/>
                  <a:gd name="T5" fmla="*/ 142 h 262"/>
                  <a:gd name="T6" fmla="*/ 84 w 176"/>
                  <a:gd name="T7" fmla="*/ 174 h 262"/>
                  <a:gd name="T8" fmla="*/ 74 w 176"/>
                  <a:gd name="T9" fmla="*/ 189 h 262"/>
                  <a:gd name="T10" fmla="*/ 61 w 176"/>
                  <a:gd name="T11" fmla="*/ 204 h 262"/>
                  <a:gd name="T12" fmla="*/ 37 w 176"/>
                  <a:gd name="T13" fmla="*/ 235 h 262"/>
                  <a:gd name="T14" fmla="*/ 5 w 176"/>
                  <a:gd name="T15" fmla="*/ 262 h 262"/>
                  <a:gd name="T16" fmla="*/ 0 w 176"/>
                  <a:gd name="T17" fmla="*/ 256 h 262"/>
                  <a:gd name="T18" fmla="*/ 31 w 176"/>
                  <a:gd name="T19" fmla="*/ 230 h 262"/>
                  <a:gd name="T20" fmla="*/ 55 w 176"/>
                  <a:gd name="T21" fmla="*/ 200 h 262"/>
                  <a:gd name="T22" fmla="*/ 67 w 176"/>
                  <a:gd name="T23" fmla="*/ 185 h 262"/>
                  <a:gd name="T24" fmla="*/ 78 w 176"/>
                  <a:gd name="T25" fmla="*/ 169 h 262"/>
                  <a:gd name="T26" fmla="*/ 98 w 176"/>
                  <a:gd name="T27" fmla="*/ 137 h 262"/>
                  <a:gd name="T28" fmla="*/ 133 w 176"/>
                  <a:gd name="T29" fmla="*/ 70 h 262"/>
                  <a:gd name="T30" fmla="*/ 170 w 176"/>
                  <a:gd name="T31" fmla="*/ 0 h 262"/>
                  <a:gd name="T32" fmla="*/ 176 w 176"/>
                  <a:gd name="T33" fmla="*/ 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262">
                    <a:moveTo>
                      <a:pt x="176" y="5"/>
                    </a:moveTo>
                    <a:lnTo>
                      <a:pt x="139" y="75"/>
                    </a:lnTo>
                    <a:lnTo>
                      <a:pt x="104" y="142"/>
                    </a:lnTo>
                    <a:lnTo>
                      <a:pt x="84" y="174"/>
                    </a:lnTo>
                    <a:lnTo>
                      <a:pt x="74" y="189"/>
                    </a:lnTo>
                    <a:lnTo>
                      <a:pt x="61" y="204"/>
                    </a:lnTo>
                    <a:lnTo>
                      <a:pt x="37" y="235"/>
                    </a:lnTo>
                    <a:lnTo>
                      <a:pt x="5" y="262"/>
                    </a:lnTo>
                    <a:lnTo>
                      <a:pt x="0" y="256"/>
                    </a:lnTo>
                    <a:lnTo>
                      <a:pt x="31" y="230"/>
                    </a:lnTo>
                    <a:lnTo>
                      <a:pt x="55" y="200"/>
                    </a:lnTo>
                    <a:lnTo>
                      <a:pt x="67" y="185"/>
                    </a:lnTo>
                    <a:lnTo>
                      <a:pt x="78" y="169"/>
                    </a:lnTo>
                    <a:lnTo>
                      <a:pt x="98" y="137"/>
                    </a:lnTo>
                    <a:lnTo>
                      <a:pt x="133" y="70"/>
                    </a:lnTo>
                    <a:lnTo>
                      <a:pt x="170" y="0"/>
                    </a:lnTo>
                    <a:lnTo>
                      <a:pt x="176" y="5"/>
                    </a:lnTo>
                    <a:close/>
                  </a:path>
                </a:pathLst>
              </a:custGeom>
              <a:solidFill>
                <a:srgbClr val="000000"/>
              </a:solidFill>
              <a:ln w="9525">
                <a:solidFill>
                  <a:schemeClr val="tx2"/>
                </a:solidFill>
                <a:round/>
                <a:headEnd/>
                <a:tailEnd/>
              </a:ln>
            </p:spPr>
            <p:txBody>
              <a:bodyPr/>
              <a:lstStyle/>
              <a:p>
                <a:endParaRPr lang="en-US" sz="3120"/>
              </a:p>
            </p:txBody>
          </p:sp>
          <p:sp>
            <p:nvSpPr>
              <p:cNvPr id="375496" name="Freeform 712"/>
              <p:cNvSpPr>
                <a:spLocks/>
              </p:cNvSpPr>
              <p:nvPr/>
            </p:nvSpPr>
            <p:spPr bwMode="auto">
              <a:xfrm>
                <a:off x="490" y="1714"/>
                <a:ext cx="3" cy="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497" name="Freeform 713"/>
              <p:cNvSpPr>
                <a:spLocks/>
              </p:cNvSpPr>
              <p:nvPr/>
            </p:nvSpPr>
            <p:spPr bwMode="auto">
              <a:xfrm>
                <a:off x="333" y="1842"/>
                <a:ext cx="74" cy="69"/>
              </a:xfrm>
              <a:custGeom>
                <a:avLst/>
                <a:gdLst>
                  <a:gd name="T0" fmla="*/ 150 w 150"/>
                  <a:gd name="T1" fmla="*/ 6 h 137"/>
                  <a:gd name="T2" fmla="*/ 72 w 150"/>
                  <a:gd name="T3" fmla="*/ 67 h 137"/>
                  <a:gd name="T4" fmla="*/ 39 w 150"/>
                  <a:gd name="T5" fmla="*/ 99 h 137"/>
                  <a:gd name="T6" fmla="*/ 6 w 150"/>
                  <a:gd name="T7" fmla="*/ 137 h 137"/>
                  <a:gd name="T8" fmla="*/ 0 w 150"/>
                  <a:gd name="T9" fmla="*/ 132 h 137"/>
                  <a:gd name="T10" fmla="*/ 32 w 150"/>
                  <a:gd name="T11" fmla="*/ 94 h 137"/>
                  <a:gd name="T12" fmla="*/ 68 w 150"/>
                  <a:gd name="T13" fmla="*/ 61 h 137"/>
                  <a:gd name="T14" fmla="*/ 145 w 150"/>
                  <a:gd name="T15" fmla="*/ 0 h 137"/>
                  <a:gd name="T16" fmla="*/ 150 w 150"/>
                  <a:gd name="T17"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37">
                    <a:moveTo>
                      <a:pt x="150" y="6"/>
                    </a:moveTo>
                    <a:lnTo>
                      <a:pt x="72" y="67"/>
                    </a:lnTo>
                    <a:lnTo>
                      <a:pt x="39" y="99"/>
                    </a:lnTo>
                    <a:lnTo>
                      <a:pt x="6" y="137"/>
                    </a:lnTo>
                    <a:lnTo>
                      <a:pt x="0" y="132"/>
                    </a:lnTo>
                    <a:lnTo>
                      <a:pt x="32" y="94"/>
                    </a:lnTo>
                    <a:lnTo>
                      <a:pt x="68" y="61"/>
                    </a:lnTo>
                    <a:lnTo>
                      <a:pt x="145" y="0"/>
                    </a:lnTo>
                    <a:lnTo>
                      <a:pt x="150" y="6"/>
                    </a:lnTo>
                    <a:close/>
                  </a:path>
                </a:pathLst>
              </a:custGeom>
              <a:solidFill>
                <a:srgbClr val="000000"/>
              </a:solidFill>
              <a:ln w="9525">
                <a:solidFill>
                  <a:schemeClr val="tx2"/>
                </a:solidFill>
                <a:round/>
                <a:headEnd/>
                <a:tailEnd/>
              </a:ln>
            </p:spPr>
            <p:txBody>
              <a:bodyPr/>
              <a:lstStyle/>
              <a:p>
                <a:endParaRPr lang="en-US" sz="3120"/>
              </a:p>
            </p:txBody>
          </p:sp>
          <p:sp>
            <p:nvSpPr>
              <p:cNvPr id="375498" name="Freeform 714"/>
              <p:cNvSpPr>
                <a:spLocks/>
              </p:cNvSpPr>
              <p:nvPr/>
            </p:nvSpPr>
            <p:spPr bwMode="auto">
              <a:xfrm>
                <a:off x="405" y="1842"/>
                <a:ext cx="2" cy="3"/>
              </a:xfrm>
              <a:custGeom>
                <a:avLst/>
                <a:gdLst>
                  <a:gd name="T0" fmla="*/ 5 w 5"/>
                  <a:gd name="T1" fmla="*/ 6 h 6"/>
                  <a:gd name="T2" fmla="*/ 0 w 5"/>
                  <a:gd name="T3" fmla="*/ 0 h 6"/>
                  <a:gd name="T4" fmla="*/ 5 w 5"/>
                  <a:gd name="T5" fmla="*/ 6 h 6"/>
                </a:gdLst>
                <a:ahLst/>
                <a:cxnLst>
                  <a:cxn ang="0">
                    <a:pos x="T0" y="T1"/>
                  </a:cxn>
                  <a:cxn ang="0">
                    <a:pos x="T2" y="T3"/>
                  </a:cxn>
                  <a:cxn ang="0">
                    <a:pos x="T4" y="T5"/>
                  </a:cxn>
                </a:cxnLst>
                <a:rect l="0" t="0" r="r" b="b"/>
                <a:pathLst>
                  <a:path w="5" h="6">
                    <a:moveTo>
                      <a:pt x="5" y="6"/>
                    </a:moveTo>
                    <a:lnTo>
                      <a:pt x="0" y="0"/>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75499" name="Freeform 715"/>
              <p:cNvSpPr>
                <a:spLocks/>
              </p:cNvSpPr>
              <p:nvPr/>
            </p:nvSpPr>
            <p:spPr bwMode="auto">
              <a:xfrm>
                <a:off x="304" y="1908"/>
                <a:ext cx="32" cy="44"/>
              </a:xfrm>
              <a:custGeom>
                <a:avLst/>
                <a:gdLst>
                  <a:gd name="T0" fmla="*/ 64 w 64"/>
                  <a:gd name="T1" fmla="*/ 5 h 87"/>
                  <a:gd name="T2" fmla="*/ 58 w 64"/>
                  <a:gd name="T3" fmla="*/ 0 h 87"/>
                  <a:gd name="T4" fmla="*/ 0 w 64"/>
                  <a:gd name="T5" fmla="*/ 83 h 87"/>
                  <a:gd name="T6" fmla="*/ 7 w 64"/>
                  <a:gd name="T7" fmla="*/ 87 h 87"/>
                  <a:gd name="T8" fmla="*/ 64 w 64"/>
                  <a:gd name="T9" fmla="*/ 5 h 87"/>
                </a:gdLst>
                <a:ahLst/>
                <a:cxnLst>
                  <a:cxn ang="0">
                    <a:pos x="T0" y="T1"/>
                  </a:cxn>
                  <a:cxn ang="0">
                    <a:pos x="T2" y="T3"/>
                  </a:cxn>
                  <a:cxn ang="0">
                    <a:pos x="T4" y="T5"/>
                  </a:cxn>
                  <a:cxn ang="0">
                    <a:pos x="T6" y="T7"/>
                  </a:cxn>
                  <a:cxn ang="0">
                    <a:pos x="T8" y="T9"/>
                  </a:cxn>
                </a:cxnLst>
                <a:rect l="0" t="0" r="r" b="b"/>
                <a:pathLst>
                  <a:path w="64" h="87">
                    <a:moveTo>
                      <a:pt x="64" y="5"/>
                    </a:moveTo>
                    <a:lnTo>
                      <a:pt x="58" y="0"/>
                    </a:lnTo>
                    <a:lnTo>
                      <a:pt x="0" y="83"/>
                    </a:lnTo>
                    <a:lnTo>
                      <a:pt x="7" y="87"/>
                    </a:lnTo>
                    <a:lnTo>
                      <a:pt x="64" y="5"/>
                    </a:lnTo>
                    <a:close/>
                  </a:path>
                </a:pathLst>
              </a:custGeom>
              <a:solidFill>
                <a:srgbClr val="000000"/>
              </a:solidFill>
              <a:ln w="9525">
                <a:solidFill>
                  <a:schemeClr val="tx2"/>
                </a:solidFill>
                <a:round/>
                <a:headEnd/>
                <a:tailEnd/>
              </a:ln>
            </p:spPr>
            <p:txBody>
              <a:bodyPr/>
              <a:lstStyle/>
              <a:p>
                <a:endParaRPr lang="en-US" sz="3120"/>
              </a:p>
            </p:txBody>
          </p:sp>
          <p:sp>
            <p:nvSpPr>
              <p:cNvPr id="375500" name="Freeform 716"/>
              <p:cNvSpPr>
                <a:spLocks/>
              </p:cNvSpPr>
              <p:nvPr/>
            </p:nvSpPr>
            <p:spPr bwMode="auto">
              <a:xfrm>
                <a:off x="333" y="1908"/>
                <a:ext cx="3" cy="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01" name="Rectangle 717"/>
              <p:cNvSpPr>
                <a:spLocks noChangeArrowheads="1"/>
              </p:cNvSpPr>
              <p:nvPr/>
            </p:nvSpPr>
            <p:spPr bwMode="auto">
              <a:xfrm>
                <a:off x="304" y="1949"/>
                <a:ext cx="4" cy="1"/>
              </a:xfrm>
              <a:prstGeom prst="rect">
                <a:avLst/>
              </a:prstGeom>
              <a:solidFill>
                <a:srgbClr val="000000"/>
              </a:solidFill>
              <a:ln w="9525">
                <a:solidFill>
                  <a:schemeClr val="tx2"/>
                </a:solidFill>
                <a:miter lim="800000"/>
                <a:headEnd/>
                <a:tailEnd/>
              </a:ln>
            </p:spPr>
            <p:txBody>
              <a:bodyPr/>
              <a:lstStyle/>
              <a:p>
                <a:endParaRPr lang="en-US" sz="3120"/>
              </a:p>
            </p:txBody>
          </p:sp>
          <p:sp>
            <p:nvSpPr>
              <p:cNvPr id="375502" name="Freeform 718"/>
              <p:cNvSpPr>
                <a:spLocks/>
              </p:cNvSpPr>
              <p:nvPr/>
            </p:nvSpPr>
            <p:spPr bwMode="auto">
              <a:xfrm>
                <a:off x="304" y="1949"/>
                <a:ext cx="4" cy="3"/>
              </a:xfrm>
              <a:custGeom>
                <a:avLst/>
                <a:gdLst>
                  <a:gd name="T0" fmla="*/ 7 w 8"/>
                  <a:gd name="T1" fmla="*/ 4 h 4"/>
                  <a:gd name="T2" fmla="*/ 8 w 8"/>
                  <a:gd name="T3" fmla="*/ 1 h 4"/>
                  <a:gd name="T4" fmla="*/ 0 w 8"/>
                  <a:gd name="T5" fmla="*/ 1 h 4"/>
                  <a:gd name="T6" fmla="*/ 8 w 8"/>
                  <a:gd name="T7" fmla="*/ 1 h 4"/>
                  <a:gd name="T8" fmla="*/ 0 w 8"/>
                  <a:gd name="T9" fmla="*/ 0 h 4"/>
                  <a:gd name="T10" fmla="*/ 7 w 8"/>
                  <a:gd name="T11" fmla="*/ 4 h 4"/>
                </a:gdLst>
                <a:ahLst/>
                <a:cxnLst>
                  <a:cxn ang="0">
                    <a:pos x="T0" y="T1"/>
                  </a:cxn>
                  <a:cxn ang="0">
                    <a:pos x="T2" y="T3"/>
                  </a:cxn>
                  <a:cxn ang="0">
                    <a:pos x="T4" y="T5"/>
                  </a:cxn>
                  <a:cxn ang="0">
                    <a:pos x="T6" y="T7"/>
                  </a:cxn>
                  <a:cxn ang="0">
                    <a:pos x="T8" y="T9"/>
                  </a:cxn>
                  <a:cxn ang="0">
                    <a:pos x="T10" y="T11"/>
                  </a:cxn>
                </a:cxnLst>
                <a:rect l="0" t="0" r="r" b="b"/>
                <a:pathLst>
                  <a:path w="8" h="4">
                    <a:moveTo>
                      <a:pt x="7" y="4"/>
                    </a:moveTo>
                    <a:lnTo>
                      <a:pt x="8" y="1"/>
                    </a:lnTo>
                    <a:lnTo>
                      <a:pt x="0" y="1"/>
                    </a:lnTo>
                    <a:lnTo>
                      <a:pt x="8" y="1"/>
                    </a:lnTo>
                    <a:lnTo>
                      <a:pt x="0" y="0"/>
                    </a:lnTo>
                    <a:lnTo>
                      <a:pt x="7" y="4"/>
                    </a:lnTo>
                    <a:close/>
                  </a:path>
                </a:pathLst>
              </a:custGeom>
              <a:solidFill>
                <a:srgbClr val="000000"/>
              </a:solidFill>
              <a:ln w="9525">
                <a:solidFill>
                  <a:schemeClr val="tx2"/>
                </a:solidFill>
                <a:round/>
                <a:headEnd/>
                <a:tailEnd/>
              </a:ln>
            </p:spPr>
            <p:txBody>
              <a:bodyPr/>
              <a:lstStyle/>
              <a:p>
                <a:endParaRPr lang="en-US" sz="3120"/>
              </a:p>
            </p:txBody>
          </p:sp>
          <p:sp>
            <p:nvSpPr>
              <p:cNvPr id="375503" name="Freeform 719"/>
              <p:cNvSpPr>
                <a:spLocks/>
              </p:cNvSpPr>
              <p:nvPr/>
            </p:nvSpPr>
            <p:spPr bwMode="auto">
              <a:xfrm>
                <a:off x="375" y="1281"/>
                <a:ext cx="163" cy="301"/>
              </a:xfrm>
              <a:custGeom>
                <a:avLst/>
                <a:gdLst>
                  <a:gd name="T0" fmla="*/ 292 w 327"/>
                  <a:gd name="T1" fmla="*/ 17 h 603"/>
                  <a:gd name="T2" fmla="*/ 255 w 327"/>
                  <a:gd name="T3" fmla="*/ 9 h 603"/>
                  <a:gd name="T4" fmla="*/ 220 w 327"/>
                  <a:gd name="T5" fmla="*/ 3 h 603"/>
                  <a:gd name="T6" fmla="*/ 183 w 327"/>
                  <a:gd name="T7" fmla="*/ 0 h 603"/>
                  <a:gd name="T8" fmla="*/ 147 w 327"/>
                  <a:gd name="T9" fmla="*/ 2 h 603"/>
                  <a:gd name="T10" fmla="*/ 90 w 327"/>
                  <a:gd name="T11" fmla="*/ 8 h 603"/>
                  <a:gd name="T12" fmla="*/ 51 w 327"/>
                  <a:gd name="T13" fmla="*/ 15 h 603"/>
                  <a:gd name="T14" fmla="*/ 26 w 327"/>
                  <a:gd name="T15" fmla="*/ 24 h 603"/>
                  <a:gd name="T16" fmla="*/ 16 w 327"/>
                  <a:gd name="T17" fmla="*/ 32 h 603"/>
                  <a:gd name="T18" fmla="*/ 9 w 327"/>
                  <a:gd name="T19" fmla="*/ 43 h 603"/>
                  <a:gd name="T20" fmla="*/ 6 w 327"/>
                  <a:gd name="T21" fmla="*/ 76 h 603"/>
                  <a:gd name="T22" fmla="*/ 6 w 327"/>
                  <a:gd name="T23" fmla="*/ 157 h 603"/>
                  <a:gd name="T24" fmla="*/ 5 w 327"/>
                  <a:gd name="T25" fmla="*/ 301 h 603"/>
                  <a:gd name="T26" fmla="*/ 2 w 327"/>
                  <a:gd name="T27" fmla="*/ 380 h 603"/>
                  <a:gd name="T28" fmla="*/ 0 w 327"/>
                  <a:gd name="T29" fmla="*/ 444 h 603"/>
                  <a:gd name="T30" fmla="*/ 2 w 327"/>
                  <a:gd name="T31" fmla="*/ 534 h 603"/>
                  <a:gd name="T32" fmla="*/ 2 w 327"/>
                  <a:gd name="T33" fmla="*/ 603 h 603"/>
                  <a:gd name="T34" fmla="*/ 22 w 327"/>
                  <a:gd name="T35" fmla="*/ 545 h 603"/>
                  <a:gd name="T36" fmla="*/ 35 w 327"/>
                  <a:gd name="T37" fmla="*/ 519 h 603"/>
                  <a:gd name="T38" fmla="*/ 52 w 327"/>
                  <a:gd name="T39" fmla="*/ 496 h 603"/>
                  <a:gd name="T40" fmla="*/ 70 w 327"/>
                  <a:gd name="T41" fmla="*/ 476 h 603"/>
                  <a:gd name="T42" fmla="*/ 93 w 327"/>
                  <a:gd name="T43" fmla="*/ 461 h 603"/>
                  <a:gd name="T44" fmla="*/ 113 w 327"/>
                  <a:gd name="T45" fmla="*/ 454 h 603"/>
                  <a:gd name="T46" fmla="*/ 128 w 327"/>
                  <a:gd name="T47" fmla="*/ 450 h 603"/>
                  <a:gd name="T48" fmla="*/ 151 w 327"/>
                  <a:gd name="T49" fmla="*/ 449 h 603"/>
                  <a:gd name="T50" fmla="*/ 164 w 327"/>
                  <a:gd name="T51" fmla="*/ 450 h 603"/>
                  <a:gd name="T52" fmla="*/ 185 w 327"/>
                  <a:gd name="T53" fmla="*/ 461 h 603"/>
                  <a:gd name="T54" fmla="*/ 194 w 327"/>
                  <a:gd name="T55" fmla="*/ 469 h 603"/>
                  <a:gd name="T56" fmla="*/ 221 w 327"/>
                  <a:gd name="T57" fmla="*/ 496 h 603"/>
                  <a:gd name="T58" fmla="*/ 234 w 327"/>
                  <a:gd name="T59" fmla="*/ 478 h 603"/>
                  <a:gd name="T60" fmla="*/ 237 w 327"/>
                  <a:gd name="T61" fmla="*/ 460 h 603"/>
                  <a:gd name="T62" fmla="*/ 243 w 327"/>
                  <a:gd name="T63" fmla="*/ 444 h 603"/>
                  <a:gd name="T64" fmla="*/ 250 w 327"/>
                  <a:gd name="T65" fmla="*/ 415 h 603"/>
                  <a:gd name="T66" fmla="*/ 257 w 327"/>
                  <a:gd name="T67" fmla="*/ 379 h 603"/>
                  <a:gd name="T68" fmla="*/ 267 w 327"/>
                  <a:gd name="T69" fmla="*/ 303 h 603"/>
                  <a:gd name="T70" fmla="*/ 272 w 327"/>
                  <a:gd name="T71" fmla="*/ 292 h 603"/>
                  <a:gd name="T72" fmla="*/ 273 w 327"/>
                  <a:gd name="T73" fmla="*/ 288 h 603"/>
                  <a:gd name="T74" fmla="*/ 279 w 327"/>
                  <a:gd name="T75" fmla="*/ 231 h 603"/>
                  <a:gd name="T76" fmla="*/ 289 w 327"/>
                  <a:gd name="T77" fmla="*/ 155 h 603"/>
                  <a:gd name="T78" fmla="*/ 299 w 327"/>
                  <a:gd name="T79" fmla="*/ 105 h 603"/>
                  <a:gd name="T80" fmla="*/ 307 w 327"/>
                  <a:gd name="T81" fmla="*/ 81 h 603"/>
                  <a:gd name="T82" fmla="*/ 319 w 327"/>
                  <a:gd name="T83" fmla="*/ 59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7" h="603">
                    <a:moveTo>
                      <a:pt x="327" y="29"/>
                    </a:moveTo>
                    <a:lnTo>
                      <a:pt x="292" y="17"/>
                    </a:lnTo>
                    <a:lnTo>
                      <a:pt x="273" y="12"/>
                    </a:lnTo>
                    <a:lnTo>
                      <a:pt x="255" y="9"/>
                    </a:lnTo>
                    <a:lnTo>
                      <a:pt x="238" y="6"/>
                    </a:lnTo>
                    <a:lnTo>
                      <a:pt x="220" y="3"/>
                    </a:lnTo>
                    <a:lnTo>
                      <a:pt x="202" y="2"/>
                    </a:lnTo>
                    <a:lnTo>
                      <a:pt x="183" y="0"/>
                    </a:lnTo>
                    <a:lnTo>
                      <a:pt x="165" y="0"/>
                    </a:lnTo>
                    <a:lnTo>
                      <a:pt x="147" y="2"/>
                    </a:lnTo>
                    <a:lnTo>
                      <a:pt x="109" y="5"/>
                    </a:lnTo>
                    <a:lnTo>
                      <a:pt x="90" y="8"/>
                    </a:lnTo>
                    <a:lnTo>
                      <a:pt x="70" y="12"/>
                    </a:lnTo>
                    <a:lnTo>
                      <a:pt x="51" y="15"/>
                    </a:lnTo>
                    <a:lnTo>
                      <a:pt x="32" y="21"/>
                    </a:lnTo>
                    <a:lnTo>
                      <a:pt x="26" y="24"/>
                    </a:lnTo>
                    <a:lnTo>
                      <a:pt x="20" y="27"/>
                    </a:lnTo>
                    <a:lnTo>
                      <a:pt x="16" y="32"/>
                    </a:lnTo>
                    <a:lnTo>
                      <a:pt x="11" y="38"/>
                    </a:lnTo>
                    <a:lnTo>
                      <a:pt x="9" y="43"/>
                    </a:lnTo>
                    <a:lnTo>
                      <a:pt x="8" y="50"/>
                    </a:lnTo>
                    <a:lnTo>
                      <a:pt x="6" y="76"/>
                    </a:lnTo>
                    <a:lnTo>
                      <a:pt x="6" y="113"/>
                    </a:lnTo>
                    <a:lnTo>
                      <a:pt x="6" y="157"/>
                    </a:lnTo>
                    <a:lnTo>
                      <a:pt x="5" y="254"/>
                    </a:lnTo>
                    <a:lnTo>
                      <a:pt x="5" y="301"/>
                    </a:lnTo>
                    <a:lnTo>
                      <a:pt x="3" y="345"/>
                    </a:lnTo>
                    <a:lnTo>
                      <a:pt x="2" y="380"/>
                    </a:lnTo>
                    <a:lnTo>
                      <a:pt x="0" y="414"/>
                    </a:lnTo>
                    <a:lnTo>
                      <a:pt x="0" y="444"/>
                    </a:lnTo>
                    <a:lnTo>
                      <a:pt x="0" y="475"/>
                    </a:lnTo>
                    <a:lnTo>
                      <a:pt x="2" y="534"/>
                    </a:lnTo>
                    <a:lnTo>
                      <a:pt x="2" y="568"/>
                    </a:lnTo>
                    <a:lnTo>
                      <a:pt x="2" y="603"/>
                    </a:lnTo>
                    <a:lnTo>
                      <a:pt x="11" y="572"/>
                    </a:lnTo>
                    <a:lnTo>
                      <a:pt x="22" y="545"/>
                    </a:lnTo>
                    <a:lnTo>
                      <a:pt x="28" y="531"/>
                    </a:lnTo>
                    <a:lnTo>
                      <a:pt x="35" y="519"/>
                    </a:lnTo>
                    <a:lnTo>
                      <a:pt x="43" y="507"/>
                    </a:lnTo>
                    <a:lnTo>
                      <a:pt x="52" y="496"/>
                    </a:lnTo>
                    <a:lnTo>
                      <a:pt x="61" y="485"/>
                    </a:lnTo>
                    <a:lnTo>
                      <a:pt x="70" y="476"/>
                    </a:lnTo>
                    <a:lnTo>
                      <a:pt x="81" y="469"/>
                    </a:lnTo>
                    <a:lnTo>
                      <a:pt x="93" y="461"/>
                    </a:lnTo>
                    <a:lnTo>
                      <a:pt x="107" y="457"/>
                    </a:lnTo>
                    <a:lnTo>
                      <a:pt x="113" y="454"/>
                    </a:lnTo>
                    <a:lnTo>
                      <a:pt x="121" y="452"/>
                    </a:lnTo>
                    <a:lnTo>
                      <a:pt x="128" y="450"/>
                    </a:lnTo>
                    <a:lnTo>
                      <a:pt x="136" y="450"/>
                    </a:lnTo>
                    <a:lnTo>
                      <a:pt x="151" y="449"/>
                    </a:lnTo>
                    <a:lnTo>
                      <a:pt x="157" y="449"/>
                    </a:lnTo>
                    <a:lnTo>
                      <a:pt x="164" y="450"/>
                    </a:lnTo>
                    <a:lnTo>
                      <a:pt x="174" y="455"/>
                    </a:lnTo>
                    <a:lnTo>
                      <a:pt x="185" y="461"/>
                    </a:lnTo>
                    <a:lnTo>
                      <a:pt x="189" y="466"/>
                    </a:lnTo>
                    <a:lnTo>
                      <a:pt x="194" y="469"/>
                    </a:lnTo>
                    <a:lnTo>
                      <a:pt x="212" y="487"/>
                    </a:lnTo>
                    <a:lnTo>
                      <a:pt x="221" y="496"/>
                    </a:lnTo>
                    <a:lnTo>
                      <a:pt x="232" y="504"/>
                    </a:lnTo>
                    <a:lnTo>
                      <a:pt x="234" y="478"/>
                    </a:lnTo>
                    <a:lnTo>
                      <a:pt x="235" y="466"/>
                    </a:lnTo>
                    <a:lnTo>
                      <a:pt x="237" y="460"/>
                    </a:lnTo>
                    <a:lnTo>
                      <a:pt x="240" y="454"/>
                    </a:lnTo>
                    <a:lnTo>
                      <a:pt x="243" y="444"/>
                    </a:lnTo>
                    <a:lnTo>
                      <a:pt x="246" y="435"/>
                    </a:lnTo>
                    <a:lnTo>
                      <a:pt x="250" y="415"/>
                    </a:lnTo>
                    <a:lnTo>
                      <a:pt x="254" y="397"/>
                    </a:lnTo>
                    <a:lnTo>
                      <a:pt x="257" y="379"/>
                    </a:lnTo>
                    <a:lnTo>
                      <a:pt x="261" y="341"/>
                    </a:lnTo>
                    <a:lnTo>
                      <a:pt x="267" y="303"/>
                    </a:lnTo>
                    <a:lnTo>
                      <a:pt x="269" y="297"/>
                    </a:lnTo>
                    <a:lnTo>
                      <a:pt x="272" y="292"/>
                    </a:lnTo>
                    <a:lnTo>
                      <a:pt x="272" y="291"/>
                    </a:lnTo>
                    <a:lnTo>
                      <a:pt x="273" y="288"/>
                    </a:lnTo>
                    <a:lnTo>
                      <a:pt x="275" y="283"/>
                    </a:lnTo>
                    <a:lnTo>
                      <a:pt x="279" y="231"/>
                    </a:lnTo>
                    <a:lnTo>
                      <a:pt x="284" y="180"/>
                    </a:lnTo>
                    <a:lnTo>
                      <a:pt x="289" y="155"/>
                    </a:lnTo>
                    <a:lnTo>
                      <a:pt x="293" y="129"/>
                    </a:lnTo>
                    <a:lnTo>
                      <a:pt x="299" y="105"/>
                    </a:lnTo>
                    <a:lnTo>
                      <a:pt x="302" y="93"/>
                    </a:lnTo>
                    <a:lnTo>
                      <a:pt x="307" y="81"/>
                    </a:lnTo>
                    <a:lnTo>
                      <a:pt x="311" y="72"/>
                    </a:lnTo>
                    <a:lnTo>
                      <a:pt x="319" y="59"/>
                    </a:lnTo>
                    <a:lnTo>
                      <a:pt x="327" y="29"/>
                    </a:lnTo>
                    <a:close/>
                  </a:path>
                </a:pathLst>
              </a:custGeom>
              <a:solidFill>
                <a:srgbClr val="CCCCCC"/>
              </a:solidFill>
              <a:ln w="9525">
                <a:solidFill>
                  <a:schemeClr val="tx2"/>
                </a:solidFill>
                <a:round/>
                <a:headEnd/>
                <a:tailEnd/>
              </a:ln>
            </p:spPr>
            <p:txBody>
              <a:bodyPr/>
              <a:lstStyle/>
              <a:p>
                <a:endParaRPr lang="en-US" sz="3120"/>
              </a:p>
            </p:txBody>
          </p:sp>
          <p:sp>
            <p:nvSpPr>
              <p:cNvPr id="375504" name="Freeform 720"/>
              <p:cNvSpPr>
                <a:spLocks/>
              </p:cNvSpPr>
              <p:nvPr/>
            </p:nvSpPr>
            <p:spPr bwMode="auto">
              <a:xfrm>
                <a:off x="390" y="1279"/>
                <a:ext cx="149" cy="18"/>
              </a:xfrm>
              <a:custGeom>
                <a:avLst/>
                <a:gdLst>
                  <a:gd name="T0" fmla="*/ 294 w 297"/>
                  <a:gd name="T1" fmla="*/ 35 h 35"/>
                  <a:gd name="T2" fmla="*/ 259 w 297"/>
                  <a:gd name="T3" fmla="*/ 23 h 35"/>
                  <a:gd name="T4" fmla="*/ 241 w 297"/>
                  <a:gd name="T5" fmla="*/ 18 h 35"/>
                  <a:gd name="T6" fmla="*/ 224 w 297"/>
                  <a:gd name="T7" fmla="*/ 15 h 35"/>
                  <a:gd name="T8" fmla="*/ 206 w 297"/>
                  <a:gd name="T9" fmla="*/ 12 h 35"/>
                  <a:gd name="T10" fmla="*/ 189 w 297"/>
                  <a:gd name="T11" fmla="*/ 9 h 35"/>
                  <a:gd name="T12" fmla="*/ 171 w 297"/>
                  <a:gd name="T13" fmla="*/ 8 h 35"/>
                  <a:gd name="T14" fmla="*/ 152 w 297"/>
                  <a:gd name="T15" fmla="*/ 8 h 35"/>
                  <a:gd name="T16" fmla="*/ 134 w 297"/>
                  <a:gd name="T17" fmla="*/ 8 h 35"/>
                  <a:gd name="T18" fmla="*/ 116 w 297"/>
                  <a:gd name="T19" fmla="*/ 8 h 35"/>
                  <a:gd name="T20" fmla="*/ 78 w 297"/>
                  <a:gd name="T21" fmla="*/ 11 h 35"/>
                  <a:gd name="T22" fmla="*/ 59 w 297"/>
                  <a:gd name="T23" fmla="*/ 14 h 35"/>
                  <a:gd name="T24" fmla="*/ 41 w 297"/>
                  <a:gd name="T25" fmla="*/ 18 h 35"/>
                  <a:gd name="T26" fmla="*/ 21 w 297"/>
                  <a:gd name="T27" fmla="*/ 23 h 35"/>
                  <a:gd name="T28" fmla="*/ 1 w 297"/>
                  <a:gd name="T29" fmla="*/ 27 h 35"/>
                  <a:gd name="T30" fmla="*/ 0 w 297"/>
                  <a:gd name="T31" fmla="*/ 21 h 35"/>
                  <a:gd name="T32" fmla="*/ 20 w 297"/>
                  <a:gd name="T33" fmla="*/ 15 h 35"/>
                  <a:gd name="T34" fmla="*/ 38 w 297"/>
                  <a:gd name="T35" fmla="*/ 12 h 35"/>
                  <a:gd name="T36" fmla="*/ 58 w 297"/>
                  <a:gd name="T37" fmla="*/ 8 h 35"/>
                  <a:gd name="T38" fmla="*/ 78 w 297"/>
                  <a:gd name="T39" fmla="*/ 5 h 35"/>
                  <a:gd name="T40" fmla="*/ 114 w 297"/>
                  <a:gd name="T41" fmla="*/ 2 h 35"/>
                  <a:gd name="T42" fmla="*/ 134 w 297"/>
                  <a:gd name="T43" fmla="*/ 0 h 35"/>
                  <a:gd name="T44" fmla="*/ 152 w 297"/>
                  <a:gd name="T45" fmla="*/ 0 h 35"/>
                  <a:gd name="T46" fmla="*/ 171 w 297"/>
                  <a:gd name="T47" fmla="*/ 2 h 35"/>
                  <a:gd name="T48" fmla="*/ 189 w 297"/>
                  <a:gd name="T49" fmla="*/ 3 h 35"/>
                  <a:gd name="T50" fmla="*/ 207 w 297"/>
                  <a:gd name="T51" fmla="*/ 6 h 35"/>
                  <a:gd name="T52" fmla="*/ 226 w 297"/>
                  <a:gd name="T53" fmla="*/ 9 h 35"/>
                  <a:gd name="T54" fmla="*/ 244 w 297"/>
                  <a:gd name="T55" fmla="*/ 12 h 35"/>
                  <a:gd name="T56" fmla="*/ 262 w 297"/>
                  <a:gd name="T57" fmla="*/ 17 h 35"/>
                  <a:gd name="T58" fmla="*/ 297 w 297"/>
                  <a:gd name="T59" fmla="*/ 29 h 35"/>
                  <a:gd name="T60" fmla="*/ 294 w 297"/>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7" h="35">
                    <a:moveTo>
                      <a:pt x="294" y="35"/>
                    </a:moveTo>
                    <a:lnTo>
                      <a:pt x="259" y="23"/>
                    </a:lnTo>
                    <a:lnTo>
                      <a:pt x="241" y="18"/>
                    </a:lnTo>
                    <a:lnTo>
                      <a:pt x="224" y="15"/>
                    </a:lnTo>
                    <a:lnTo>
                      <a:pt x="206" y="12"/>
                    </a:lnTo>
                    <a:lnTo>
                      <a:pt x="189" y="9"/>
                    </a:lnTo>
                    <a:lnTo>
                      <a:pt x="171" y="8"/>
                    </a:lnTo>
                    <a:lnTo>
                      <a:pt x="152" y="8"/>
                    </a:lnTo>
                    <a:lnTo>
                      <a:pt x="134" y="8"/>
                    </a:lnTo>
                    <a:lnTo>
                      <a:pt x="116" y="8"/>
                    </a:lnTo>
                    <a:lnTo>
                      <a:pt x="78" y="11"/>
                    </a:lnTo>
                    <a:lnTo>
                      <a:pt x="59" y="14"/>
                    </a:lnTo>
                    <a:lnTo>
                      <a:pt x="41" y="18"/>
                    </a:lnTo>
                    <a:lnTo>
                      <a:pt x="21" y="23"/>
                    </a:lnTo>
                    <a:lnTo>
                      <a:pt x="1" y="27"/>
                    </a:lnTo>
                    <a:lnTo>
                      <a:pt x="0" y="21"/>
                    </a:lnTo>
                    <a:lnTo>
                      <a:pt x="20" y="15"/>
                    </a:lnTo>
                    <a:lnTo>
                      <a:pt x="38" y="12"/>
                    </a:lnTo>
                    <a:lnTo>
                      <a:pt x="58" y="8"/>
                    </a:lnTo>
                    <a:lnTo>
                      <a:pt x="78" y="5"/>
                    </a:lnTo>
                    <a:lnTo>
                      <a:pt x="114" y="2"/>
                    </a:lnTo>
                    <a:lnTo>
                      <a:pt x="134" y="0"/>
                    </a:lnTo>
                    <a:lnTo>
                      <a:pt x="152" y="0"/>
                    </a:lnTo>
                    <a:lnTo>
                      <a:pt x="171" y="2"/>
                    </a:lnTo>
                    <a:lnTo>
                      <a:pt x="189" y="3"/>
                    </a:lnTo>
                    <a:lnTo>
                      <a:pt x="207" y="6"/>
                    </a:lnTo>
                    <a:lnTo>
                      <a:pt x="226" y="9"/>
                    </a:lnTo>
                    <a:lnTo>
                      <a:pt x="244" y="12"/>
                    </a:lnTo>
                    <a:lnTo>
                      <a:pt x="262" y="17"/>
                    </a:lnTo>
                    <a:lnTo>
                      <a:pt x="297" y="29"/>
                    </a:lnTo>
                    <a:lnTo>
                      <a:pt x="294" y="35"/>
                    </a:lnTo>
                    <a:close/>
                  </a:path>
                </a:pathLst>
              </a:custGeom>
              <a:solidFill>
                <a:srgbClr val="000000"/>
              </a:solidFill>
              <a:ln w="9525">
                <a:solidFill>
                  <a:schemeClr val="tx2"/>
                </a:solidFill>
                <a:round/>
                <a:headEnd/>
                <a:tailEnd/>
              </a:ln>
            </p:spPr>
            <p:txBody>
              <a:bodyPr/>
              <a:lstStyle/>
              <a:p>
                <a:endParaRPr lang="en-US" sz="3120"/>
              </a:p>
            </p:txBody>
          </p:sp>
          <p:sp>
            <p:nvSpPr>
              <p:cNvPr id="375505" name="Freeform 721"/>
              <p:cNvSpPr>
                <a:spLocks/>
              </p:cNvSpPr>
              <p:nvPr/>
            </p:nvSpPr>
            <p:spPr bwMode="auto">
              <a:xfrm>
                <a:off x="378" y="1290"/>
                <a:ext cx="13" cy="11"/>
              </a:xfrm>
              <a:custGeom>
                <a:avLst/>
                <a:gdLst>
                  <a:gd name="T0" fmla="*/ 26 w 26"/>
                  <a:gd name="T1" fmla="*/ 6 h 23"/>
                  <a:gd name="T2" fmla="*/ 20 w 26"/>
                  <a:gd name="T3" fmla="*/ 9 h 23"/>
                  <a:gd name="T4" fmla="*/ 15 w 26"/>
                  <a:gd name="T5" fmla="*/ 12 h 23"/>
                  <a:gd name="T6" fmla="*/ 9 w 26"/>
                  <a:gd name="T7" fmla="*/ 17 h 23"/>
                  <a:gd name="T8" fmla="*/ 5 w 26"/>
                  <a:gd name="T9" fmla="*/ 23 h 23"/>
                  <a:gd name="T10" fmla="*/ 0 w 26"/>
                  <a:gd name="T11" fmla="*/ 19 h 23"/>
                  <a:gd name="T12" fmla="*/ 5 w 26"/>
                  <a:gd name="T13" fmla="*/ 12 h 23"/>
                  <a:gd name="T14" fmla="*/ 11 w 26"/>
                  <a:gd name="T15" fmla="*/ 6 h 23"/>
                  <a:gd name="T16" fmla="*/ 17 w 26"/>
                  <a:gd name="T17" fmla="*/ 3 h 23"/>
                  <a:gd name="T18" fmla="*/ 23 w 26"/>
                  <a:gd name="T19" fmla="*/ 0 h 23"/>
                  <a:gd name="T20" fmla="*/ 26 w 26"/>
                  <a:gd name="T21"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26" y="6"/>
                    </a:moveTo>
                    <a:lnTo>
                      <a:pt x="20" y="9"/>
                    </a:lnTo>
                    <a:lnTo>
                      <a:pt x="15" y="12"/>
                    </a:lnTo>
                    <a:lnTo>
                      <a:pt x="9" y="17"/>
                    </a:lnTo>
                    <a:lnTo>
                      <a:pt x="5" y="23"/>
                    </a:lnTo>
                    <a:lnTo>
                      <a:pt x="0" y="19"/>
                    </a:lnTo>
                    <a:lnTo>
                      <a:pt x="5" y="12"/>
                    </a:lnTo>
                    <a:lnTo>
                      <a:pt x="11" y="6"/>
                    </a:lnTo>
                    <a:lnTo>
                      <a:pt x="17" y="3"/>
                    </a:lnTo>
                    <a:lnTo>
                      <a:pt x="23" y="0"/>
                    </a:lnTo>
                    <a:lnTo>
                      <a:pt x="26" y="6"/>
                    </a:lnTo>
                    <a:close/>
                  </a:path>
                </a:pathLst>
              </a:custGeom>
              <a:solidFill>
                <a:srgbClr val="000000"/>
              </a:solidFill>
              <a:ln w="9525">
                <a:solidFill>
                  <a:schemeClr val="tx2"/>
                </a:solidFill>
                <a:round/>
                <a:headEnd/>
                <a:tailEnd/>
              </a:ln>
            </p:spPr>
            <p:txBody>
              <a:bodyPr/>
              <a:lstStyle/>
              <a:p>
                <a:endParaRPr lang="en-US" sz="3120"/>
              </a:p>
            </p:txBody>
          </p:sp>
          <p:sp>
            <p:nvSpPr>
              <p:cNvPr id="375506" name="Freeform 722"/>
              <p:cNvSpPr>
                <a:spLocks/>
              </p:cNvSpPr>
              <p:nvPr/>
            </p:nvSpPr>
            <p:spPr bwMode="auto">
              <a:xfrm>
                <a:off x="390" y="1290"/>
                <a:ext cx="1" cy="3"/>
              </a:xfrm>
              <a:custGeom>
                <a:avLst/>
                <a:gdLst>
                  <a:gd name="T0" fmla="*/ 0 w 3"/>
                  <a:gd name="T1" fmla="*/ 0 h 6"/>
                  <a:gd name="T2" fmla="*/ 3 w 3"/>
                  <a:gd name="T3" fmla="*/ 6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1"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07" name="Freeform 723"/>
              <p:cNvSpPr>
                <a:spLocks/>
              </p:cNvSpPr>
              <p:nvPr/>
            </p:nvSpPr>
            <p:spPr bwMode="auto">
              <a:xfrm>
                <a:off x="374" y="1299"/>
                <a:ext cx="8" cy="154"/>
              </a:xfrm>
              <a:custGeom>
                <a:avLst/>
                <a:gdLst>
                  <a:gd name="T0" fmla="*/ 15 w 15"/>
                  <a:gd name="T1" fmla="*/ 3 h 308"/>
                  <a:gd name="T2" fmla="*/ 14 w 15"/>
                  <a:gd name="T3" fmla="*/ 6 h 308"/>
                  <a:gd name="T4" fmla="*/ 12 w 15"/>
                  <a:gd name="T5" fmla="*/ 13 h 308"/>
                  <a:gd name="T6" fmla="*/ 10 w 15"/>
                  <a:gd name="T7" fmla="*/ 39 h 308"/>
                  <a:gd name="T8" fmla="*/ 10 w 15"/>
                  <a:gd name="T9" fmla="*/ 76 h 308"/>
                  <a:gd name="T10" fmla="*/ 10 w 15"/>
                  <a:gd name="T11" fmla="*/ 120 h 308"/>
                  <a:gd name="T12" fmla="*/ 10 w 15"/>
                  <a:gd name="T13" fmla="*/ 217 h 308"/>
                  <a:gd name="T14" fmla="*/ 9 w 15"/>
                  <a:gd name="T15" fmla="*/ 264 h 308"/>
                  <a:gd name="T16" fmla="*/ 7 w 15"/>
                  <a:gd name="T17" fmla="*/ 308 h 308"/>
                  <a:gd name="T18" fmla="*/ 0 w 15"/>
                  <a:gd name="T19" fmla="*/ 308 h 308"/>
                  <a:gd name="T20" fmla="*/ 3 w 15"/>
                  <a:gd name="T21" fmla="*/ 264 h 308"/>
                  <a:gd name="T22" fmla="*/ 3 w 15"/>
                  <a:gd name="T23" fmla="*/ 217 h 308"/>
                  <a:gd name="T24" fmla="*/ 3 w 15"/>
                  <a:gd name="T25" fmla="*/ 120 h 308"/>
                  <a:gd name="T26" fmla="*/ 3 w 15"/>
                  <a:gd name="T27" fmla="*/ 76 h 308"/>
                  <a:gd name="T28" fmla="*/ 4 w 15"/>
                  <a:gd name="T29" fmla="*/ 39 h 308"/>
                  <a:gd name="T30" fmla="*/ 6 w 15"/>
                  <a:gd name="T31" fmla="*/ 13 h 308"/>
                  <a:gd name="T32" fmla="*/ 6 w 15"/>
                  <a:gd name="T33" fmla="*/ 6 h 308"/>
                  <a:gd name="T34" fmla="*/ 7 w 15"/>
                  <a:gd name="T35" fmla="*/ 0 h 308"/>
                  <a:gd name="T36" fmla="*/ 15 w 15"/>
                  <a:gd name="T37" fmla="*/ 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308">
                    <a:moveTo>
                      <a:pt x="15" y="3"/>
                    </a:moveTo>
                    <a:lnTo>
                      <a:pt x="14" y="6"/>
                    </a:lnTo>
                    <a:lnTo>
                      <a:pt x="12" y="13"/>
                    </a:lnTo>
                    <a:lnTo>
                      <a:pt x="10" y="39"/>
                    </a:lnTo>
                    <a:lnTo>
                      <a:pt x="10" y="76"/>
                    </a:lnTo>
                    <a:lnTo>
                      <a:pt x="10" y="120"/>
                    </a:lnTo>
                    <a:lnTo>
                      <a:pt x="10" y="217"/>
                    </a:lnTo>
                    <a:lnTo>
                      <a:pt x="9" y="264"/>
                    </a:lnTo>
                    <a:lnTo>
                      <a:pt x="7" y="308"/>
                    </a:lnTo>
                    <a:lnTo>
                      <a:pt x="0" y="308"/>
                    </a:lnTo>
                    <a:lnTo>
                      <a:pt x="3" y="264"/>
                    </a:lnTo>
                    <a:lnTo>
                      <a:pt x="3" y="217"/>
                    </a:lnTo>
                    <a:lnTo>
                      <a:pt x="3" y="120"/>
                    </a:lnTo>
                    <a:lnTo>
                      <a:pt x="3" y="76"/>
                    </a:lnTo>
                    <a:lnTo>
                      <a:pt x="4" y="39"/>
                    </a:lnTo>
                    <a:lnTo>
                      <a:pt x="6" y="13"/>
                    </a:lnTo>
                    <a:lnTo>
                      <a:pt x="6" y="6"/>
                    </a:lnTo>
                    <a:lnTo>
                      <a:pt x="7" y="0"/>
                    </a:lnTo>
                    <a:lnTo>
                      <a:pt x="15" y="3"/>
                    </a:lnTo>
                    <a:close/>
                  </a:path>
                </a:pathLst>
              </a:custGeom>
              <a:solidFill>
                <a:srgbClr val="000000"/>
              </a:solidFill>
              <a:ln w="9525">
                <a:solidFill>
                  <a:schemeClr val="tx2"/>
                </a:solidFill>
                <a:round/>
                <a:headEnd/>
                <a:tailEnd/>
              </a:ln>
            </p:spPr>
            <p:txBody>
              <a:bodyPr/>
              <a:lstStyle/>
              <a:p>
                <a:endParaRPr lang="en-US" sz="3120"/>
              </a:p>
            </p:txBody>
          </p:sp>
          <p:sp>
            <p:nvSpPr>
              <p:cNvPr id="375508" name="Freeform 724"/>
              <p:cNvSpPr>
                <a:spLocks/>
              </p:cNvSpPr>
              <p:nvPr/>
            </p:nvSpPr>
            <p:spPr bwMode="auto">
              <a:xfrm>
                <a:off x="378" y="1299"/>
                <a:ext cx="4" cy="2"/>
              </a:xfrm>
              <a:custGeom>
                <a:avLst/>
                <a:gdLst>
                  <a:gd name="T0" fmla="*/ 2 w 8"/>
                  <a:gd name="T1" fmla="*/ 0 h 4"/>
                  <a:gd name="T2" fmla="*/ 0 w 8"/>
                  <a:gd name="T3" fmla="*/ 1 h 4"/>
                  <a:gd name="T4" fmla="*/ 0 w 8"/>
                  <a:gd name="T5" fmla="*/ 0 h 4"/>
                  <a:gd name="T6" fmla="*/ 8 w 8"/>
                  <a:gd name="T7" fmla="*/ 3 h 4"/>
                  <a:gd name="T8" fmla="*/ 7 w 8"/>
                  <a:gd name="T9" fmla="*/ 4 h 4"/>
                  <a:gd name="T10" fmla="*/ 2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2" y="0"/>
                    </a:moveTo>
                    <a:lnTo>
                      <a:pt x="0" y="1"/>
                    </a:lnTo>
                    <a:lnTo>
                      <a:pt x="0" y="0"/>
                    </a:lnTo>
                    <a:lnTo>
                      <a:pt x="8" y="3"/>
                    </a:lnTo>
                    <a:lnTo>
                      <a:pt x="7" y="4"/>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509" name="Freeform 725"/>
              <p:cNvSpPr>
                <a:spLocks/>
              </p:cNvSpPr>
              <p:nvPr/>
            </p:nvSpPr>
            <p:spPr bwMode="auto">
              <a:xfrm>
                <a:off x="373" y="1453"/>
                <a:ext cx="5" cy="129"/>
              </a:xfrm>
              <a:custGeom>
                <a:avLst/>
                <a:gdLst>
                  <a:gd name="T0" fmla="*/ 9 w 9"/>
                  <a:gd name="T1" fmla="*/ 0 h 258"/>
                  <a:gd name="T2" fmla="*/ 8 w 9"/>
                  <a:gd name="T3" fmla="*/ 35 h 258"/>
                  <a:gd name="T4" fmla="*/ 6 w 9"/>
                  <a:gd name="T5" fmla="*/ 69 h 258"/>
                  <a:gd name="T6" fmla="*/ 6 w 9"/>
                  <a:gd name="T7" fmla="*/ 99 h 258"/>
                  <a:gd name="T8" fmla="*/ 6 w 9"/>
                  <a:gd name="T9" fmla="*/ 130 h 258"/>
                  <a:gd name="T10" fmla="*/ 8 w 9"/>
                  <a:gd name="T11" fmla="*/ 189 h 258"/>
                  <a:gd name="T12" fmla="*/ 8 w 9"/>
                  <a:gd name="T13" fmla="*/ 223 h 258"/>
                  <a:gd name="T14" fmla="*/ 8 w 9"/>
                  <a:gd name="T15" fmla="*/ 258 h 258"/>
                  <a:gd name="T16" fmla="*/ 0 w 9"/>
                  <a:gd name="T17" fmla="*/ 258 h 258"/>
                  <a:gd name="T18" fmla="*/ 2 w 9"/>
                  <a:gd name="T19" fmla="*/ 223 h 258"/>
                  <a:gd name="T20" fmla="*/ 2 w 9"/>
                  <a:gd name="T21" fmla="*/ 189 h 258"/>
                  <a:gd name="T22" fmla="*/ 0 w 9"/>
                  <a:gd name="T23" fmla="*/ 130 h 258"/>
                  <a:gd name="T24" fmla="*/ 0 w 9"/>
                  <a:gd name="T25" fmla="*/ 99 h 258"/>
                  <a:gd name="T26" fmla="*/ 0 w 9"/>
                  <a:gd name="T27" fmla="*/ 69 h 258"/>
                  <a:gd name="T28" fmla="*/ 0 w 9"/>
                  <a:gd name="T29" fmla="*/ 35 h 258"/>
                  <a:gd name="T30" fmla="*/ 2 w 9"/>
                  <a:gd name="T31" fmla="*/ 0 h 258"/>
                  <a:gd name="T32" fmla="*/ 9 w 9"/>
                  <a:gd name="T3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58">
                    <a:moveTo>
                      <a:pt x="9" y="0"/>
                    </a:moveTo>
                    <a:lnTo>
                      <a:pt x="8" y="35"/>
                    </a:lnTo>
                    <a:lnTo>
                      <a:pt x="6" y="69"/>
                    </a:lnTo>
                    <a:lnTo>
                      <a:pt x="6" y="99"/>
                    </a:lnTo>
                    <a:lnTo>
                      <a:pt x="6" y="130"/>
                    </a:lnTo>
                    <a:lnTo>
                      <a:pt x="8" y="189"/>
                    </a:lnTo>
                    <a:lnTo>
                      <a:pt x="8" y="223"/>
                    </a:lnTo>
                    <a:lnTo>
                      <a:pt x="8" y="258"/>
                    </a:lnTo>
                    <a:lnTo>
                      <a:pt x="0" y="258"/>
                    </a:lnTo>
                    <a:lnTo>
                      <a:pt x="2" y="223"/>
                    </a:lnTo>
                    <a:lnTo>
                      <a:pt x="2" y="189"/>
                    </a:lnTo>
                    <a:lnTo>
                      <a:pt x="0" y="130"/>
                    </a:lnTo>
                    <a:lnTo>
                      <a:pt x="0" y="99"/>
                    </a:lnTo>
                    <a:lnTo>
                      <a:pt x="0" y="69"/>
                    </a:lnTo>
                    <a:lnTo>
                      <a:pt x="0" y="35"/>
                    </a:lnTo>
                    <a:lnTo>
                      <a:pt x="2"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75510" name="Freeform 726"/>
              <p:cNvSpPr>
                <a:spLocks/>
              </p:cNvSpPr>
              <p:nvPr/>
            </p:nvSpPr>
            <p:spPr bwMode="auto">
              <a:xfrm>
                <a:off x="374" y="1453"/>
                <a:ext cx="4"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5511" name="Freeform 727"/>
              <p:cNvSpPr>
                <a:spLocks/>
              </p:cNvSpPr>
              <p:nvPr/>
            </p:nvSpPr>
            <p:spPr bwMode="auto">
              <a:xfrm>
                <a:off x="373" y="1503"/>
                <a:ext cx="77" cy="80"/>
              </a:xfrm>
              <a:custGeom>
                <a:avLst/>
                <a:gdLst>
                  <a:gd name="T0" fmla="*/ 0 w 154"/>
                  <a:gd name="T1" fmla="*/ 155 h 158"/>
                  <a:gd name="T2" fmla="*/ 11 w 154"/>
                  <a:gd name="T3" fmla="*/ 126 h 158"/>
                  <a:gd name="T4" fmla="*/ 22 w 154"/>
                  <a:gd name="T5" fmla="*/ 97 h 158"/>
                  <a:gd name="T6" fmla="*/ 28 w 154"/>
                  <a:gd name="T7" fmla="*/ 84 h 158"/>
                  <a:gd name="T8" fmla="*/ 35 w 154"/>
                  <a:gd name="T9" fmla="*/ 70 h 158"/>
                  <a:gd name="T10" fmla="*/ 43 w 154"/>
                  <a:gd name="T11" fmla="*/ 59 h 158"/>
                  <a:gd name="T12" fmla="*/ 52 w 154"/>
                  <a:gd name="T13" fmla="*/ 47 h 158"/>
                  <a:gd name="T14" fmla="*/ 61 w 154"/>
                  <a:gd name="T15" fmla="*/ 36 h 158"/>
                  <a:gd name="T16" fmla="*/ 72 w 154"/>
                  <a:gd name="T17" fmla="*/ 27 h 158"/>
                  <a:gd name="T18" fmla="*/ 83 w 154"/>
                  <a:gd name="T19" fmla="*/ 20 h 158"/>
                  <a:gd name="T20" fmla="*/ 95 w 154"/>
                  <a:gd name="T21" fmla="*/ 12 h 158"/>
                  <a:gd name="T22" fmla="*/ 109 w 154"/>
                  <a:gd name="T23" fmla="*/ 8 h 158"/>
                  <a:gd name="T24" fmla="*/ 115 w 154"/>
                  <a:gd name="T25" fmla="*/ 4 h 158"/>
                  <a:gd name="T26" fmla="*/ 122 w 154"/>
                  <a:gd name="T27" fmla="*/ 3 h 158"/>
                  <a:gd name="T28" fmla="*/ 130 w 154"/>
                  <a:gd name="T29" fmla="*/ 1 h 158"/>
                  <a:gd name="T30" fmla="*/ 139 w 154"/>
                  <a:gd name="T31" fmla="*/ 0 h 158"/>
                  <a:gd name="T32" fmla="*/ 154 w 154"/>
                  <a:gd name="T33" fmla="*/ 0 h 158"/>
                  <a:gd name="T34" fmla="*/ 154 w 154"/>
                  <a:gd name="T35" fmla="*/ 6 h 158"/>
                  <a:gd name="T36" fmla="*/ 139 w 154"/>
                  <a:gd name="T37" fmla="*/ 8 h 158"/>
                  <a:gd name="T38" fmla="*/ 131 w 154"/>
                  <a:gd name="T39" fmla="*/ 9 h 158"/>
                  <a:gd name="T40" fmla="*/ 124 w 154"/>
                  <a:gd name="T41" fmla="*/ 9 h 158"/>
                  <a:gd name="T42" fmla="*/ 118 w 154"/>
                  <a:gd name="T43" fmla="*/ 12 h 158"/>
                  <a:gd name="T44" fmla="*/ 110 w 154"/>
                  <a:gd name="T45" fmla="*/ 14 h 158"/>
                  <a:gd name="T46" fmla="*/ 98 w 154"/>
                  <a:gd name="T47" fmla="*/ 18 h 158"/>
                  <a:gd name="T48" fmla="*/ 87 w 154"/>
                  <a:gd name="T49" fmla="*/ 26 h 158"/>
                  <a:gd name="T50" fmla="*/ 75 w 154"/>
                  <a:gd name="T51" fmla="*/ 33 h 158"/>
                  <a:gd name="T52" fmla="*/ 66 w 154"/>
                  <a:gd name="T53" fmla="*/ 43 h 158"/>
                  <a:gd name="T54" fmla="*/ 57 w 154"/>
                  <a:gd name="T55" fmla="*/ 52 h 158"/>
                  <a:gd name="T56" fmla="*/ 49 w 154"/>
                  <a:gd name="T57" fmla="*/ 62 h 158"/>
                  <a:gd name="T58" fmla="*/ 41 w 154"/>
                  <a:gd name="T59" fmla="*/ 74 h 158"/>
                  <a:gd name="T60" fmla="*/ 34 w 154"/>
                  <a:gd name="T61" fmla="*/ 87 h 158"/>
                  <a:gd name="T62" fmla="*/ 28 w 154"/>
                  <a:gd name="T63" fmla="*/ 100 h 158"/>
                  <a:gd name="T64" fmla="*/ 17 w 154"/>
                  <a:gd name="T65" fmla="*/ 128 h 158"/>
                  <a:gd name="T66" fmla="*/ 8 w 154"/>
                  <a:gd name="T67" fmla="*/ 158 h 158"/>
                  <a:gd name="T68" fmla="*/ 0 w 154"/>
                  <a:gd name="T69"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8">
                    <a:moveTo>
                      <a:pt x="0" y="155"/>
                    </a:moveTo>
                    <a:lnTo>
                      <a:pt x="11" y="126"/>
                    </a:lnTo>
                    <a:lnTo>
                      <a:pt x="22" y="97"/>
                    </a:lnTo>
                    <a:lnTo>
                      <a:pt x="28" y="84"/>
                    </a:lnTo>
                    <a:lnTo>
                      <a:pt x="35" y="70"/>
                    </a:lnTo>
                    <a:lnTo>
                      <a:pt x="43" y="59"/>
                    </a:lnTo>
                    <a:lnTo>
                      <a:pt x="52" y="47"/>
                    </a:lnTo>
                    <a:lnTo>
                      <a:pt x="61" y="36"/>
                    </a:lnTo>
                    <a:lnTo>
                      <a:pt x="72" y="27"/>
                    </a:lnTo>
                    <a:lnTo>
                      <a:pt x="83" y="20"/>
                    </a:lnTo>
                    <a:lnTo>
                      <a:pt x="95" y="12"/>
                    </a:lnTo>
                    <a:lnTo>
                      <a:pt x="109" y="8"/>
                    </a:lnTo>
                    <a:lnTo>
                      <a:pt x="115" y="4"/>
                    </a:lnTo>
                    <a:lnTo>
                      <a:pt x="122" y="3"/>
                    </a:lnTo>
                    <a:lnTo>
                      <a:pt x="130" y="1"/>
                    </a:lnTo>
                    <a:lnTo>
                      <a:pt x="139" y="0"/>
                    </a:lnTo>
                    <a:lnTo>
                      <a:pt x="154" y="0"/>
                    </a:lnTo>
                    <a:lnTo>
                      <a:pt x="154" y="6"/>
                    </a:lnTo>
                    <a:lnTo>
                      <a:pt x="139" y="8"/>
                    </a:lnTo>
                    <a:lnTo>
                      <a:pt x="131" y="9"/>
                    </a:lnTo>
                    <a:lnTo>
                      <a:pt x="124" y="9"/>
                    </a:lnTo>
                    <a:lnTo>
                      <a:pt x="118" y="12"/>
                    </a:lnTo>
                    <a:lnTo>
                      <a:pt x="110" y="14"/>
                    </a:lnTo>
                    <a:lnTo>
                      <a:pt x="98" y="18"/>
                    </a:lnTo>
                    <a:lnTo>
                      <a:pt x="87" y="26"/>
                    </a:lnTo>
                    <a:lnTo>
                      <a:pt x="75" y="33"/>
                    </a:lnTo>
                    <a:lnTo>
                      <a:pt x="66" y="43"/>
                    </a:lnTo>
                    <a:lnTo>
                      <a:pt x="57" y="52"/>
                    </a:lnTo>
                    <a:lnTo>
                      <a:pt x="49" y="62"/>
                    </a:lnTo>
                    <a:lnTo>
                      <a:pt x="41" y="74"/>
                    </a:lnTo>
                    <a:lnTo>
                      <a:pt x="34" y="87"/>
                    </a:lnTo>
                    <a:lnTo>
                      <a:pt x="28" y="100"/>
                    </a:lnTo>
                    <a:lnTo>
                      <a:pt x="17" y="128"/>
                    </a:lnTo>
                    <a:lnTo>
                      <a:pt x="8" y="158"/>
                    </a:lnTo>
                    <a:lnTo>
                      <a:pt x="0" y="155"/>
                    </a:lnTo>
                    <a:close/>
                  </a:path>
                </a:pathLst>
              </a:custGeom>
              <a:solidFill>
                <a:srgbClr val="000000"/>
              </a:solidFill>
              <a:ln w="9525">
                <a:solidFill>
                  <a:schemeClr val="tx2"/>
                </a:solidFill>
                <a:round/>
                <a:headEnd/>
                <a:tailEnd/>
              </a:ln>
            </p:spPr>
            <p:txBody>
              <a:bodyPr/>
              <a:lstStyle/>
              <a:p>
                <a:endParaRPr lang="en-US" sz="3120"/>
              </a:p>
            </p:txBody>
          </p:sp>
          <p:sp>
            <p:nvSpPr>
              <p:cNvPr id="375512" name="Freeform 728"/>
              <p:cNvSpPr>
                <a:spLocks/>
              </p:cNvSpPr>
              <p:nvPr/>
            </p:nvSpPr>
            <p:spPr bwMode="auto">
              <a:xfrm>
                <a:off x="373" y="1581"/>
                <a:ext cx="4" cy="2"/>
              </a:xfrm>
              <a:custGeom>
                <a:avLst/>
                <a:gdLst>
                  <a:gd name="T0" fmla="*/ 0 w 8"/>
                  <a:gd name="T1" fmla="*/ 2 h 3"/>
                  <a:gd name="T2" fmla="*/ 8 w 8"/>
                  <a:gd name="T3" fmla="*/ 3 h 3"/>
                  <a:gd name="T4" fmla="*/ 0 w 8"/>
                  <a:gd name="T5" fmla="*/ 0 h 3"/>
                  <a:gd name="T6" fmla="*/ 8 w 8"/>
                  <a:gd name="T7" fmla="*/ 2 h 3"/>
                  <a:gd name="T8" fmla="*/ 0 w 8"/>
                  <a:gd name="T9" fmla="*/ 2 h 3"/>
                </a:gdLst>
                <a:ahLst/>
                <a:cxnLst>
                  <a:cxn ang="0">
                    <a:pos x="T0" y="T1"/>
                  </a:cxn>
                  <a:cxn ang="0">
                    <a:pos x="T2" y="T3"/>
                  </a:cxn>
                  <a:cxn ang="0">
                    <a:pos x="T4" y="T5"/>
                  </a:cxn>
                  <a:cxn ang="0">
                    <a:pos x="T6" y="T7"/>
                  </a:cxn>
                  <a:cxn ang="0">
                    <a:pos x="T8" y="T9"/>
                  </a:cxn>
                </a:cxnLst>
                <a:rect l="0" t="0" r="r" b="b"/>
                <a:pathLst>
                  <a:path w="8" h="3">
                    <a:moveTo>
                      <a:pt x="0" y="2"/>
                    </a:moveTo>
                    <a:lnTo>
                      <a:pt x="8" y="3"/>
                    </a:lnTo>
                    <a:lnTo>
                      <a:pt x="0" y="0"/>
                    </a:lnTo>
                    <a:lnTo>
                      <a:pt x="8" y="2"/>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75513" name="Freeform 729"/>
              <p:cNvSpPr>
                <a:spLocks/>
              </p:cNvSpPr>
              <p:nvPr/>
            </p:nvSpPr>
            <p:spPr bwMode="auto">
              <a:xfrm>
                <a:off x="450" y="1503"/>
                <a:ext cx="41" cy="30"/>
              </a:xfrm>
              <a:custGeom>
                <a:avLst/>
                <a:gdLst>
                  <a:gd name="T0" fmla="*/ 0 w 83"/>
                  <a:gd name="T1" fmla="*/ 0 h 59"/>
                  <a:gd name="T2" fmla="*/ 6 w 83"/>
                  <a:gd name="T3" fmla="*/ 0 h 59"/>
                  <a:gd name="T4" fmla="*/ 14 w 83"/>
                  <a:gd name="T5" fmla="*/ 1 h 59"/>
                  <a:gd name="T6" fmla="*/ 25 w 83"/>
                  <a:gd name="T7" fmla="*/ 6 h 59"/>
                  <a:gd name="T8" fmla="*/ 35 w 83"/>
                  <a:gd name="T9" fmla="*/ 12 h 59"/>
                  <a:gd name="T10" fmla="*/ 40 w 83"/>
                  <a:gd name="T11" fmla="*/ 17 h 59"/>
                  <a:gd name="T12" fmla="*/ 45 w 83"/>
                  <a:gd name="T13" fmla="*/ 21 h 59"/>
                  <a:gd name="T14" fmla="*/ 64 w 83"/>
                  <a:gd name="T15" fmla="*/ 39 h 59"/>
                  <a:gd name="T16" fmla="*/ 74 w 83"/>
                  <a:gd name="T17" fmla="*/ 47 h 59"/>
                  <a:gd name="T18" fmla="*/ 83 w 83"/>
                  <a:gd name="T19" fmla="*/ 55 h 59"/>
                  <a:gd name="T20" fmla="*/ 78 w 83"/>
                  <a:gd name="T21" fmla="*/ 59 h 59"/>
                  <a:gd name="T22" fmla="*/ 69 w 83"/>
                  <a:gd name="T23" fmla="*/ 52 h 59"/>
                  <a:gd name="T24" fmla="*/ 58 w 83"/>
                  <a:gd name="T25" fmla="*/ 44 h 59"/>
                  <a:gd name="T26" fmla="*/ 40 w 83"/>
                  <a:gd name="T27" fmla="*/ 26 h 59"/>
                  <a:gd name="T28" fmla="*/ 35 w 83"/>
                  <a:gd name="T29" fmla="*/ 21 h 59"/>
                  <a:gd name="T30" fmla="*/ 31 w 83"/>
                  <a:gd name="T31" fmla="*/ 18 h 59"/>
                  <a:gd name="T32" fmla="*/ 22 w 83"/>
                  <a:gd name="T33" fmla="*/ 12 h 59"/>
                  <a:gd name="T34" fmla="*/ 11 w 83"/>
                  <a:gd name="T35" fmla="*/ 8 h 59"/>
                  <a:gd name="T36" fmla="*/ 6 w 83"/>
                  <a:gd name="T37" fmla="*/ 8 h 59"/>
                  <a:gd name="T38" fmla="*/ 0 w 83"/>
                  <a:gd name="T39" fmla="*/ 6 h 59"/>
                  <a:gd name="T40" fmla="*/ 0 w 83"/>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59">
                    <a:moveTo>
                      <a:pt x="0" y="0"/>
                    </a:moveTo>
                    <a:lnTo>
                      <a:pt x="6" y="0"/>
                    </a:lnTo>
                    <a:lnTo>
                      <a:pt x="14" y="1"/>
                    </a:lnTo>
                    <a:lnTo>
                      <a:pt x="25" y="6"/>
                    </a:lnTo>
                    <a:lnTo>
                      <a:pt x="35" y="12"/>
                    </a:lnTo>
                    <a:lnTo>
                      <a:pt x="40" y="17"/>
                    </a:lnTo>
                    <a:lnTo>
                      <a:pt x="45" y="21"/>
                    </a:lnTo>
                    <a:lnTo>
                      <a:pt x="64" y="39"/>
                    </a:lnTo>
                    <a:lnTo>
                      <a:pt x="74" y="47"/>
                    </a:lnTo>
                    <a:lnTo>
                      <a:pt x="83" y="55"/>
                    </a:lnTo>
                    <a:lnTo>
                      <a:pt x="78" y="59"/>
                    </a:lnTo>
                    <a:lnTo>
                      <a:pt x="69" y="52"/>
                    </a:lnTo>
                    <a:lnTo>
                      <a:pt x="58" y="44"/>
                    </a:lnTo>
                    <a:lnTo>
                      <a:pt x="40" y="26"/>
                    </a:lnTo>
                    <a:lnTo>
                      <a:pt x="35" y="21"/>
                    </a:lnTo>
                    <a:lnTo>
                      <a:pt x="31" y="18"/>
                    </a:lnTo>
                    <a:lnTo>
                      <a:pt x="22" y="12"/>
                    </a:lnTo>
                    <a:lnTo>
                      <a:pt x="11" y="8"/>
                    </a:lnTo>
                    <a:lnTo>
                      <a:pt x="6" y="8"/>
                    </a:ln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14" name="Freeform 730"/>
              <p:cNvSpPr>
                <a:spLocks/>
              </p:cNvSpPr>
              <p:nvPr/>
            </p:nvSpPr>
            <p:spPr bwMode="auto">
              <a:xfrm>
                <a:off x="450" y="1503"/>
                <a:ext cx="1" cy="4"/>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15" name="Freeform 731"/>
              <p:cNvSpPr>
                <a:spLocks/>
              </p:cNvSpPr>
              <p:nvPr/>
            </p:nvSpPr>
            <p:spPr bwMode="auto">
              <a:xfrm>
                <a:off x="489" y="1507"/>
                <a:ext cx="7" cy="25"/>
              </a:xfrm>
              <a:custGeom>
                <a:avLst/>
                <a:gdLst>
                  <a:gd name="T0" fmla="*/ 0 w 14"/>
                  <a:gd name="T1" fmla="*/ 50 h 52"/>
                  <a:gd name="T2" fmla="*/ 2 w 14"/>
                  <a:gd name="T3" fmla="*/ 26 h 52"/>
                  <a:gd name="T4" fmla="*/ 3 w 14"/>
                  <a:gd name="T5" fmla="*/ 12 h 52"/>
                  <a:gd name="T6" fmla="*/ 5 w 14"/>
                  <a:gd name="T7" fmla="*/ 6 h 52"/>
                  <a:gd name="T8" fmla="*/ 6 w 14"/>
                  <a:gd name="T9" fmla="*/ 0 h 52"/>
                  <a:gd name="T10" fmla="*/ 14 w 14"/>
                  <a:gd name="T11" fmla="*/ 3 h 52"/>
                  <a:gd name="T12" fmla="*/ 11 w 14"/>
                  <a:gd name="T13" fmla="*/ 8 h 52"/>
                  <a:gd name="T14" fmla="*/ 9 w 14"/>
                  <a:gd name="T15" fmla="*/ 14 h 52"/>
                  <a:gd name="T16" fmla="*/ 8 w 14"/>
                  <a:gd name="T17" fmla="*/ 26 h 52"/>
                  <a:gd name="T18" fmla="*/ 6 w 14"/>
                  <a:gd name="T19" fmla="*/ 52 h 52"/>
                  <a:gd name="T20" fmla="*/ 0 w 14"/>
                  <a:gd name="T2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2">
                    <a:moveTo>
                      <a:pt x="0" y="50"/>
                    </a:moveTo>
                    <a:lnTo>
                      <a:pt x="2" y="26"/>
                    </a:lnTo>
                    <a:lnTo>
                      <a:pt x="3" y="12"/>
                    </a:lnTo>
                    <a:lnTo>
                      <a:pt x="5" y="6"/>
                    </a:lnTo>
                    <a:lnTo>
                      <a:pt x="6" y="0"/>
                    </a:lnTo>
                    <a:lnTo>
                      <a:pt x="14" y="3"/>
                    </a:lnTo>
                    <a:lnTo>
                      <a:pt x="11" y="8"/>
                    </a:lnTo>
                    <a:lnTo>
                      <a:pt x="9" y="14"/>
                    </a:lnTo>
                    <a:lnTo>
                      <a:pt x="8" y="26"/>
                    </a:lnTo>
                    <a:lnTo>
                      <a:pt x="6" y="52"/>
                    </a:lnTo>
                    <a:lnTo>
                      <a:pt x="0" y="50"/>
                    </a:lnTo>
                    <a:close/>
                  </a:path>
                </a:pathLst>
              </a:custGeom>
              <a:solidFill>
                <a:srgbClr val="000000"/>
              </a:solidFill>
              <a:ln w="9525">
                <a:solidFill>
                  <a:schemeClr val="tx2"/>
                </a:solidFill>
                <a:round/>
                <a:headEnd/>
                <a:tailEnd/>
              </a:ln>
            </p:spPr>
            <p:txBody>
              <a:bodyPr/>
              <a:lstStyle/>
              <a:p>
                <a:endParaRPr lang="en-US" sz="3120"/>
              </a:p>
            </p:txBody>
          </p:sp>
          <p:sp>
            <p:nvSpPr>
              <p:cNvPr id="375516" name="Freeform 732"/>
              <p:cNvSpPr>
                <a:spLocks/>
              </p:cNvSpPr>
              <p:nvPr/>
            </p:nvSpPr>
            <p:spPr bwMode="auto">
              <a:xfrm>
                <a:off x="489" y="1531"/>
                <a:ext cx="3" cy="4"/>
              </a:xfrm>
              <a:custGeom>
                <a:avLst/>
                <a:gdLst>
                  <a:gd name="T0" fmla="*/ 0 w 6"/>
                  <a:gd name="T1" fmla="*/ 4 h 9"/>
                  <a:gd name="T2" fmla="*/ 6 w 6"/>
                  <a:gd name="T3" fmla="*/ 9 h 9"/>
                  <a:gd name="T4" fmla="*/ 6 w 6"/>
                  <a:gd name="T5" fmla="*/ 3 h 9"/>
                  <a:gd name="T6" fmla="*/ 0 w 6"/>
                  <a:gd name="T7" fmla="*/ 1 h 9"/>
                  <a:gd name="T8" fmla="*/ 5 w 6"/>
                  <a:gd name="T9" fmla="*/ 0 h 9"/>
                  <a:gd name="T10" fmla="*/ 0 w 6"/>
                  <a:gd name="T11" fmla="*/ 4 h 9"/>
                </a:gdLst>
                <a:ahLst/>
                <a:cxnLst>
                  <a:cxn ang="0">
                    <a:pos x="T0" y="T1"/>
                  </a:cxn>
                  <a:cxn ang="0">
                    <a:pos x="T2" y="T3"/>
                  </a:cxn>
                  <a:cxn ang="0">
                    <a:pos x="T4" y="T5"/>
                  </a:cxn>
                  <a:cxn ang="0">
                    <a:pos x="T6" y="T7"/>
                  </a:cxn>
                  <a:cxn ang="0">
                    <a:pos x="T8" y="T9"/>
                  </a:cxn>
                  <a:cxn ang="0">
                    <a:pos x="T10" y="T11"/>
                  </a:cxn>
                </a:cxnLst>
                <a:rect l="0" t="0" r="r" b="b"/>
                <a:pathLst>
                  <a:path w="6" h="9">
                    <a:moveTo>
                      <a:pt x="0" y="4"/>
                    </a:moveTo>
                    <a:lnTo>
                      <a:pt x="6" y="9"/>
                    </a:lnTo>
                    <a:lnTo>
                      <a:pt x="6" y="3"/>
                    </a:lnTo>
                    <a:lnTo>
                      <a:pt x="0" y="1"/>
                    </a:lnTo>
                    <a:lnTo>
                      <a:pt x="5"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75517" name="Freeform 733"/>
              <p:cNvSpPr>
                <a:spLocks/>
              </p:cNvSpPr>
              <p:nvPr/>
            </p:nvSpPr>
            <p:spPr bwMode="auto">
              <a:xfrm>
                <a:off x="493" y="1431"/>
                <a:ext cx="17" cy="77"/>
              </a:xfrm>
              <a:custGeom>
                <a:avLst/>
                <a:gdLst>
                  <a:gd name="T0" fmla="*/ 0 w 33"/>
                  <a:gd name="T1" fmla="*/ 151 h 154"/>
                  <a:gd name="T2" fmla="*/ 1 w 33"/>
                  <a:gd name="T3" fmla="*/ 142 h 154"/>
                  <a:gd name="T4" fmla="*/ 4 w 33"/>
                  <a:gd name="T5" fmla="*/ 133 h 154"/>
                  <a:gd name="T6" fmla="*/ 9 w 33"/>
                  <a:gd name="T7" fmla="*/ 114 h 154"/>
                  <a:gd name="T8" fmla="*/ 13 w 33"/>
                  <a:gd name="T9" fmla="*/ 96 h 154"/>
                  <a:gd name="T10" fmla="*/ 17 w 33"/>
                  <a:gd name="T11" fmla="*/ 78 h 154"/>
                  <a:gd name="T12" fmla="*/ 21 w 33"/>
                  <a:gd name="T13" fmla="*/ 40 h 154"/>
                  <a:gd name="T14" fmla="*/ 26 w 33"/>
                  <a:gd name="T15" fmla="*/ 0 h 154"/>
                  <a:gd name="T16" fmla="*/ 33 w 33"/>
                  <a:gd name="T17" fmla="*/ 2 h 154"/>
                  <a:gd name="T18" fmla="*/ 27 w 33"/>
                  <a:gd name="T19" fmla="*/ 41 h 154"/>
                  <a:gd name="T20" fmla="*/ 23 w 33"/>
                  <a:gd name="T21" fmla="*/ 78 h 154"/>
                  <a:gd name="T22" fmla="*/ 20 w 33"/>
                  <a:gd name="T23" fmla="*/ 98 h 154"/>
                  <a:gd name="T24" fmla="*/ 17 w 33"/>
                  <a:gd name="T25" fmla="*/ 116 h 154"/>
                  <a:gd name="T26" fmla="*/ 12 w 33"/>
                  <a:gd name="T27" fmla="*/ 134 h 154"/>
                  <a:gd name="T28" fmla="*/ 9 w 33"/>
                  <a:gd name="T29" fmla="*/ 143 h 154"/>
                  <a:gd name="T30" fmla="*/ 6 w 33"/>
                  <a:gd name="T31" fmla="*/ 154 h 154"/>
                  <a:gd name="T32" fmla="*/ 0 w 33"/>
                  <a:gd name="T33"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4">
                    <a:moveTo>
                      <a:pt x="0" y="151"/>
                    </a:moveTo>
                    <a:lnTo>
                      <a:pt x="1" y="142"/>
                    </a:lnTo>
                    <a:lnTo>
                      <a:pt x="4" y="133"/>
                    </a:lnTo>
                    <a:lnTo>
                      <a:pt x="9" y="114"/>
                    </a:lnTo>
                    <a:lnTo>
                      <a:pt x="13" y="96"/>
                    </a:lnTo>
                    <a:lnTo>
                      <a:pt x="17" y="78"/>
                    </a:lnTo>
                    <a:lnTo>
                      <a:pt x="21" y="40"/>
                    </a:lnTo>
                    <a:lnTo>
                      <a:pt x="26" y="0"/>
                    </a:lnTo>
                    <a:lnTo>
                      <a:pt x="33" y="2"/>
                    </a:lnTo>
                    <a:lnTo>
                      <a:pt x="27" y="41"/>
                    </a:lnTo>
                    <a:lnTo>
                      <a:pt x="23" y="78"/>
                    </a:lnTo>
                    <a:lnTo>
                      <a:pt x="20" y="98"/>
                    </a:lnTo>
                    <a:lnTo>
                      <a:pt x="17" y="116"/>
                    </a:lnTo>
                    <a:lnTo>
                      <a:pt x="12" y="134"/>
                    </a:lnTo>
                    <a:lnTo>
                      <a:pt x="9" y="143"/>
                    </a:lnTo>
                    <a:lnTo>
                      <a:pt x="6" y="154"/>
                    </a:lnTo>
                    <a:lnTo>
                      <a:pt x="0" y="151"/>
                    </a:lnTo>
                    <a:close/>
                  </a:path>
                </a:pathLst>
              </a:custGeom>
              <a:solidFill>
                <a:srgbClr val="000000"/>
              </a:solidFill>
              <a:ln w="9525">
                <a:solidFill>
                  <a:schemeClr val="tx2"/>
                </a:solidFill>
                <a:round/>
                <a:headEnd/>
                <a:tailEnd/>
              </a:ln>
            </p:spPr>
            <p:txBody>
              <a:bodyPr/>
              <a:lstStyle/>
              <a:p>
                <a:endParaRPr lang="en-US" sz="3120"/>
              </a:p>
            </p:txBody>
          </p:sp>
          <p:sp>
            <p:nvSpPr>
              <p:cNvPr id="375518" name="Freeform 734"/>
              <p:cNvSpPr>
                <a:spLocks/>
              </p:cNvSpPr>
              <p:nvPr/>
            </p:nvSpPr>
            <p:spPr bwMode="auto">
              <a:xfrm>
                <a:off x="492" y="1507"/>
                <a:ext cx="4" cy="1"/>
              </a:xfrm>
              <a:custGeom>
                <a:avLst/>
                <a:gdLst>
                  <a:gd name="T0" fmla="*/ 0 w 8"/>
                  <a:gd name="T1" fmla="*/ 0 h 3"/>
                  <a:gd name="T2" fmla="*/ 2 w 8"/>
                  <a:gd name="T3" fmla="*/ 0 h 3"/>
                  <a:gd name="T4" fmla="*/ 8 w 8"/>
                  <a:gd name="T5" fmla="*/ 3 h 3"/>
                  <a:gd name="T6" fmla="*/ 0 w 8"/>
                  <a:gd name="T7" fmla="*/ 0 h 3"/>
                </a:gdLst>
                <a:ahLst/>
                <a:cxnLst>
                  <a:cxn ang="0">
                    <a:pos x="T0" y="T1"/>
                  </a:cxn>
                  <a:cxn ang="0">
                    <a:pos x="T2" y="T3"/>
                  </a:cxn>
                  <a:cxn ang="0">
                    <a:pos x="T4" y="T5"/>
                  </a:cxn>
                  <a:cxn ang="0">
                    <a:pos x="T6" y="T7"/>
                  </a:cxn>
                </a:cxnLst>
                <a:rect l="0" t="0" r="r" b="b"/>
                <a:pathLst>
                  <a:path w="8" h="3">
                    <a:moveTo>
                      <a:pt x="0" y="0"/>
                    </a:moveTo>
                    <a:lnTo>
                      <a:pt x="2" y="0"/>
                    </a:lnTo>
                    <a:lnTo>
                      <a:pt x="8"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19" name="Freeform 735"/>
              <p:cNvSpPr>
                <a:spLocks/>
              </p:cNvSpPr>
              <p:nvPr/>
            </p:nvSpPr>
            <p:spPr bwMode="auto">
              <a:xfrm>
                <a:off x="506" y="1421"/>
                <a:ext cx="7" cy="11"/>
              </a:xfrm>
              <a:custGeom>
                <a:avLst/>
                <a:gdLst>
                  <a:gd name="T0" fmla="*/ 0 w 15"/>
                  <a:gd name="T1" fmla="*/ 19 h 21"/>
                  <a:gd name="T2" fmla="*/ 3 w 15"/>
                  <a:gd name="T3" fmla="*/ 13 h 21"/>
                  <a:gd name="T4" fmla="*/ 6 w 15"/>
                  <a:gd name="T5" fmla="*/ 9 h 21"/>
                  <a:gd name="T6" fmla="*/ 6 w 15"/>
                  <a:gd name="T7" fmla="*/ 7 h 21"/>
                  <a:gd name="T8" fmla="*/ 7 w 15"/>
                  <a:gd name="T9" fmla="*/ 4 h 21"/>
                  <a:gd name="T10" fmla="*/ 9 w 15"/>
                  <a:gd name="T11" fmla="*/ 0 h 21"/>
                  <a:gd name="T12" fmla="*/ 15 w 15"/>
                  <a:gd name="T13" fmla="*/ 3 h 21"/>
                  <a:gd name="T14" fmla="*/ 13 w 15"/>
                  <a:gd name="T15" fmla="*/ 7 h 21"/>
                  <a:gd name="T16" fmla="*/ 12 w 15"/>
                  <a:gd name="T17" fmla="*/ 10 h 21"/>
                  <a:gd name="T18" fmla="*/ 10 w 15"/>
                  <a:gd name="T19" fmla="*/ 12 h 21"/>
                  <a:gd name="T20" fmla="*/ 9 w 15"/>
                  <a:gd name="T21" fmla="*/ 16 h 21"/>
                  <a:gd name="T22" fmla="*/ 7 w 15"/>
                  <a:gd name="T23" fmla="*/ 21 h 21"/>
                  <a:gd name="T24" fmla="*/ 0 w 15"/>
                  <a:gd name="T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0" y="19"/>
                    </a:moveTo>
                    <a:lnTo>
                      <a:pt x="3" y="13"/>
                    </a:lnTo>
                    <a:lnTo>
                      <a:pt x="6" y="9"/>
                    </a:lnTo>
                    <a:lnTo>
                      <a:pt x="6" y="7"/>
                    </a:lnTo>
                    <a:lnTo>
                      <a:pt x="7" y="4"/>
                    </a:lnTo>
                    <a:lnTo>
                      <a:pt x="9" y="0"/>
                    </a:lnTo>
                    <a:lnTo>
                      <a:pt x="15" y="3"/>
                    </a:lnTo>
                    <a:lnTo>
                      <a:pt x="13" y="7"/>
                    </a:lnTo>
                    <a:lnTo>
                      <a:pt x="12" y="10"/>
                    </a:lnTo>
                    <a:lnTo>
                      <a:pt x="10" y="12"/>
                    </a:lnTo>
                    <a:lnTo>
                      <a:pt x="9" y="16"/>
                    </a:lnTo>
                    <a:lnTo>
                      <a:pt x="7" y="21"/>
                    </a:lnTo>
                    <a:lnTo>
                      <a:pt x="0" y="19"/>
                    </a:lnTo>
                    <a:close/>
                  </a:path>
                </a:pathLst>
              </a:custGeom>
              <a:solidFill>
                <a:srgbClr val="000000"/>
              </a:solidFill>
              <a:ln w="9525">
                <a:solidFill>
                  <a:schemeClr val="tx2"/>
                </a:solidFill>
                <a:round/>
                <a:headEnd/>
                <a:tailEnd/>
              </a:ln>
            </p:spPr>
            <p:txBody>
              <a:bodyPr/>
              <a:lstStyle/>
              <a:p>
                <a:endParaRPr lang="en-US" sz="3120"/>
              </a:p>
            </p:txBody>
          </p:sp>
          <p:sp>
            <p:nvSpPr>
              <p:cNvPr id="375520" name="Freeform 736"/>
              <p:cNvSpPr>
                <a:spLocks/>
              </p:cNvSpPr>
              <p:nvPr/>
            </p:nvSpPr>
            <p:spPr bwMode="auto">
              <a:xfrm>
                <a:off x="506" y="1431"/>
                <a:ext cx="4" cy="1"/>
              </a:xfrm>
              <a:custGeom>
                <a:avLst/>
                <a:gdLst>
                  <a:gd name="T0" fmla="*/ 0 w 7"/>
                  <a:gd name="T1" fmla="*/ 0 h 2"/>
                  <a:gd name="T2" fmla="*/ 7 w 7"/>
                  <a:gd name="T3" fmla="*/ 2 h 2"/>
                  <a:gd name="T4" fmla="*/ 0 w 7"/>
                  <a:gd name="T5" fmla="*/ 0 h 2"/>
                </a:gdLst>
                <a:ahLst/>
                <a:cxnLst>
                  <a:cxn ang="0">
                    <a:pos x="T0" y="T1"/>
                  </a:cxn>
                  <a:cxn ang="0">
                    <a:pos x="T2" y="T3"/>
                  </a:cxn>
                  <a:cxn ang="0">
                    <a:pos x="T4" y="T5"/>
                  </a:cxn>
                </a:cxnLst>
                <a:rect l="0" t="0" r="r" b="b"/>
                <a:pathLst>
                  <a:path w="7" h="2">
                    <a:moveTo>
                      <a:pt x="0" y="0"/>
                    </a:moveTo>
                    <a:lnTo>
                      <a:pt x="7"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21" name="Freeform 737"/>
              <p:cNvSpPr>
                <a:spLocks/>
              </p:cNvSpPr>
              <p:nvPr/>
            </p:nvSpPr>
            <p:spPr bwMode="auto">
              <a:xfrm>
                <a:off x="510" y="1320"/>
                <a:ext cx="19" cy="102"/>
              </a:xfrm>
              <a:custGeom>
                <a:avLst/>
                <a:gdLst>
                  <a:gd name="T0" fmla="*/ 0 w 38"/>
                  <a:gd name="T1" fmla="*/ 204 h 204"/>
                  <a:gd name="T2" fmla="*/ 4 w 38"/>
                  <a:gd name="T3" fmla="*/ 152 h 204"/>
                  <a:gd name="T4" fmla="*/ 9 w 38"/>
                  <a:gd name="T5" fmla="*/ 101 h 204"/>
                  <a:gd name="T6" fmla="*/ 12 w 38"/>
                  <a:gd name="T7" fmla="*/ 75 h 204"/>
                  <a:gd name="T8" fmla="*/ 17 w 38"/>
                  <a:gd name="T9" fmla="*/ 50 h 204"/>
                  <a:gd name="T10" fmla="*/ 23 w 38"/>
                  <a:gd name="T11" fmla="*/ 25 h 204"/>
                  <a:gd name="T12" fmla="*/ 27 w 38"/>
                  <a:gd name="T13" fmla="*/ 12 h 204"/>
                  <a:gd name="T14" fmla="*/ 30 w 38"/>
                  <a:gd name="T15" fmla="*/ 0 h 204"/>
                  <a:gd name="T16" fmla="*/ 38 w 38"/>
                  <a:gd name="T17" fmla="*/ 3 h 204"/>
                  <a:gd name="T18" fmla="*/ 33 w 38"/>
                  <a:gd name="T19" fmla="*/ 15 h 204"/>
                  <a:gd name="T20" fmla="*/ 30 w 38"/>
                  <a:gd name="T21" fmla="*/ 28 h 204"/>
                  <a:gd name="T22" fmla="*/ 24 w 38"/>
                  <a:gd name="T23" fmla="*/ 52 h 204"/>
                  <a:gd name="T24" fmla="*/ 20 w 38"/>
                  <a:gd name="T25" fmla="*/ 76 h 204"/>
                  <a:gd name="T26" fmla="*/ 15 w 38"/>
                  <a:gd name="T27" fmla="*/ 102 h 204"/>
                  <a:gd name="T28" fmla="*/ 11 w 38"/>
                  <a:gd name="T29" fmla="*/ 152 h 204"/>
                  <a:gd name="T30" fmla="*/ 6 w 38"/>
                  <a:gd name="T31" fmla="*/ 204 h 204"/>
                  <a:gd name="T32" fmla="*/ 0 w 38"/>
                  <a:gd name="T33"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04">
                    <a:moveTo>
                      <a:pt x="0" y="204"/>
                    </a:moveTo>
                    <a:lnTo>
                      <a:pt x="4" y="152"/>
                    </a:lnTo>
                    <a:lnTo>
                      <a:pt x="9" y="101"/>
                    </a:lnTo>
                    <a:lnTo>
                      <a:pt x="12" y="75"/>
                    </a:lnTo>
                    <a:lnTo>
                      <a:pt x="17" y="50"/>
                    </a:lnTo>
                    <a:lnTo>
                      <a:pt x="23" y="25"/>
                    </a:lnTo>
                    <a:lnTo>
                      <a:pt x="27" y="12"/>
                    </a:lnTo>
                    <a:lnTo>
                      <a:pt x="30" y="0"/>
                    </a:lnTo>
                    <a:lnTo>
                      <a:pt x="38" y="3"/>
                    </a:lnTo>
                    <a:lnTo>
                      <a:pt x="33" y="15"/>
                    </a:lnTo>
                    <a:lnTo>
                      <a:pt x="30" y="28"/>
                    </a:lnTo>
                    <a:lnTo>
                      <a:pt x="24" y="52"/>
                    </a:lnTo>
                    <a:lnTo>
                      <a:pt x="20" y="76"/>
                    </a:lnTo>
                    <a:lnTo>
                      <a:pt x="15" y="102"/>
                    </a:lnTo>
                    <a:lnTo>
                      <a:pt x="11" y="152"/>
                    </a:lnTo>
                    <a:lnTo>
                      <a:pt x="6" y="204"/>
                    </a:lnTo>
                    <a:lnTo>
                      <a:pt x="0" y="204"/>
                    </a:lnTo>
                    <a:close/>
                  </a:path>
                </a:pathLst>
              </a:custGeom>
              <a:solidFill>
                <a:srgbClr val="000000"/>
              </a:solidFill>
              <a:ln w="9525">
                <a:solidFill>
                  <a:schemeClr val="tx2"/>
                </a:solidFill>
                <a:round/>
                <a:headEnd/>
                <a:tailEnd/>
              </a:ln>
            </p:spPr>
            <p:txBody>
              <a:bodyPr/>
              <a:lstStyle/>
              <a:p>
                <a:endParaRPr lang="en-US" sz="3120"/>
              </a:p>
            </p:txBody>
          </p:sp>
          <p:sp>
            <p:nvSpPr>
              <p:cNvPr id="375522" name="Freeform 738"/>
              <p:cNvSpPr>
                <a:spLocks/>
              </p:cNvSpPr>
              <p:nvPr/>
            </p:nvSpPr>
            <p:spPr bwMode="auto">
              <a:xfrm>
                <a:off x="510" y="1421"/>
                <a:ext cx="3" cy="2"/>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75523" name="Freeform 739"/>
              <p:cNvSpPr>
                <a:spLocks/>
              </p:cNvSpPr>
              <p:nvPr/>
            </p:nvSpPr>
            <p:spPr bwMode="auto">
              <a:xfrm>
                <a:off x="526" y="1309"/>
                <a:ext cx="10" cy="13"/>
              </a:xfrm>
              <a:custGeom>
                <a:avLst/>
                <a:gdLst>
                  <a:gd name="T0" fmla="*/ 0 w 18"/>
                  <a:gd name="T1" fmla="*/ 21 h 24"/>
                  <a:gd name="T2" fmla="*/ 4 w 18"/>
                  <a:gd name="T3" fmla="*/ 12 h 24"/>
                  <a:gd name="T4" fmla="*/ 12 w 18"/>
                  <a:gd name="T5" fmla="*/ 0 h 24"/>
                  <a:gd name="T6" fmla="*/ 18 w 18"/>
                  <a:gd name="T7" fmla="*/ 4 h 24"/>
                  <a:gd name="T8" fmla="*/ 9 w 18"/>
                  <a:gd name="T9" fmla="*/ 15 h 24"/>
                  <a:gd name="T10" fmla="*/ 4 w 18"/>
                  <a:gd name="T11" fmla="*/ 24 h 24"/>
                  <a:gd name="T12" fmla="*/ 0 w 18"/>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21"/>
                    </a:moveTo>
                    <a:lnTo>
                      <a:pt x="4" y="12"/>
                    </a:lnTo>
                    <a:lnTo>
                      <a:pt x="12" y="0"/>
                    </a:lnTo>
                    <a:lnTo>
                      <a:pt x="18" y="4"/>
                    </a:lnTo>
                    <a:lnTo>
                      <a:pt x="9" y="15"/>
                    </a:lnTo>
                    <a:lnTo>
                      <a:pt x="4" y="24"/>
                    </a:lnTo>
                    <a:lnTo>
                      <a:pt x="0" y="21"/>
                    </a:lnTo>
                    <a:close/>
                  </a:path>
                </a:pathLst>
              </a:custGeom>
              <a:solidFill>
                <a:srgbClr val="000000"/>
              </a:solidFill>
              <a:ln w="9525">
                <a:solidFill>
                  <a:schemeClr val="tx2"/>
                </a:solidFill>
                <a:round/>
                <a:headEnd/>
                <a:tailEnd/>
              </a:ln>
            </p:spPr>
            <p:txBody>
              <a:bodyPr/>
              <a:lstStyle/>
              <a:p>
                <a:endParaRPr lang="en-US" sz="3120"/>
              </a:p>
            </p:txBody>
          </p:sp>
          <p:sp>
            <p:nvSpPr>
              <p:cNvPr id="375524" name="Freeform 740"/>
              <p:cNvSpPr>
                <a:spLocks/>
              </p:cNvSpPr>
              <p:nvPr/>
            </p:nvSpPr>
            <p:spPr bwMode="auto">
              <a:xfrm>
                <a:off x="526" y="1320"/>
                <a:ext cx="3" cy="2"/>
              </a:xfrm>
              <a:custGeom>
                <a:avLst/>
                <a:gdLst>
                  <a:gd name="T0" fmla="*/ 0 w 8"/>
                  <a:gd name="T1" fmla="*/ 0 h 3"/>
                  <a:gd name="T2" fmla="*/ 2 w 8"/>
                  <a:gd name="T3" fmla="*/ 0 h 3"/>
                  <a:gd name="T4" fmla="*/ 6 w 8"/>
                  <a:gd name="T5" fmla="*/ 3 h 3"/>
                  <a:gd name="T6" fmla="*/ 8 w 8"/>
                  <a:gd name="T7" fmla="*/ 3 h 3"/>
                  <a:gd name="T8" fmla="*/ 0 w 8"/>
                  <a:gd name="T9" fmla="*/ 0 h 3"/>
                </a:gdLst>
                <a:ahLst/>
                <a:cxnLst>
                  <a:cxn ang="0">
                    <a:pos x="T0" y="T1"/>
                  </a:cxn>
                  <a:cxn ang="0">
                    <a:pos x="T2" y="T3"/>
                  </a:cxn>
                  <a:cxn ang="0">
                    <a:pos x="T4" y="T5"/>
                  </a:cxn>
                  <a:cxn ang="0">
                    <a:pos x="T6" y="T7"/>
                  </a:cxn>
                  <a:cxn ang="0">
                    <a:pos x="T8" y="T9"/>
                  </a:cxn>
                </a:cxnLst>
                <a:rect l="0" t="0" r="r" b="b"/>
                <a:pathLst>
                  <a:path w="8" h="3">
                    <a:moveTo>
                      <a:pt x="0" y="0"/>
                    </a:moveTo>
                    <a:lnTo>
                      <a:pt x="2" y="0"/>
                    </a:lnTo>
                    <a:lnTo>
                      <a:pt x="6" y="3"/>
                    </a:lnTo>
                    <a:lnTo>
                      <a:pt x="8"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25" name="Freeform 741"/>
              <p:cNvSpPr>
                <a:spLocks/>
              </p:cNvSpPr>
              <p:nvPr/>
            </p:nvSpPr>
            <p:spPr bwMode="auto">
              <a:xfrm>
                <a:off x="533" y="1294"/>
                <a:ext cx="6" cy="17"/>
              </a:xfrm>
              <a:custGeom>
                <a:avLst/>
                <a:gdLst>
                  <a:gd name="T0" fmla="*/ 0 w 14"/>
                  <a:gd name="T1" fmla="*/ 32 h 34"/>
                  <a:gd name="T2" fmla="*/ 6 w 14"/>
                  <a:gd name="T3" fmla="*/ 34 h 34"/>
                  <a:gd name="T4" fmla="*/ 14 w 14"/>
                  <a:gd name="T5" fmla="*/ 2 h 34"/>
                  <a:gd name="T6" fmla="*/ 8 w 14"/>
                  <a:gd name="T7" fmla="*/ 0 h 34"/>
                  <a:gd name="T8" fmla="*/ 0 w 14"/>
                  <a:gd name="T9" fmla="*/ 32 h 34"/>
                </a:gdLst>
                <a:ahLst/>
                <a:cxnLst>
                  <a:cxn ang="0">
                    <a:pos x="T0" y="T1"/>
                  </a:cxn>
                  <a:cxn ang="0">
                    <a:pos x="T2" y="T3"/>
                  </a:cxn>
                  <a:cxn ang="0">
                    <a:pos x="T4" y="T5"/>
                  </a:cxn>
                  <a:cxn ang="0">
                    <a:pos x="T6" y="T7"/>
                  </a:cxn>
                  <a:cxn ang="0">
                    <a:pos x="T8" y="T9"/>
                  </a:cxn>
                </a:cxnLst>
                <a:rect l="0" t="0" r="r" b="b"/>
                <a:pathLst>
                  <a:path w="14" h="34">
                    <a:moveTo>
                      <a:pt x="0" y="32"/>
                    </a:moveTo>
                    <a:lnTo>
                      <a:pt x="6" y="34"/>
                    </a:lnTo>
                    <a:lnTo>
                      <a:pt x="14" y="2"/>
                    </a:lnTo>
                    <a:lnTo>
                      <a:pt x="8" y="0"/>
                    </a:lnTo>
                    <a:lnTo>
                      <a:pt x="0" y="32"/>
                    </a:lnTo>
                    <a:close/>
                  </a:path>
                </a:pathLst>
              </a:custGeom>
              <a:solidFill>
                <a:srgbClr val="000000"/>
              </a:solidFill>
              <a:ln w="9525">
                <a:solidFill>
                  <a:schemeClr val="tx2"/>
                </a:solidFill>
                <a:round/>
                <a:headEnd/>
                <a:tailEnd/>
              </a:ln>
            </p:spPr>
            <p:txBody>
              <a:bodyPr/>
              <a:lstStyle/>
              <a:p>
                <a:endParaRPr lang="en-US" sz="3120"/>
              </a:p>
            </p:txBody>
          </p:sp>
          <p:sp>
            <p:nvSpPr>
              <p:cNvPr id="375526" name="Freeform 742"/>
              <p:cNvSpPr>
                <a:spLocks/>
              </p:cNvSpPr>
              <p:nvPr/>
            </p:nvSpPr>
            <p:spPr bwMode="auto">
              <a:xfrm>
                <a:off x="533" y="1309"/>
                <a:ext cx="3" cy="3"/>
              </a:xfrm>
              <a:custGeom>
                <a:avLst/>
                <a:gdLst>
                  <a:gd name="T0" fmla="*/ 6 w 6"/>
                  <a:gd name="T1" fmla="*/ 4 h 4"/>
                  <a:gd name="T2" fmla="*/ 6 w 6"/>
                  <a:gd name="T3" fmla="*/ 3 h 4"/>
                  <a:gd name="T4" fmla="*/ 0 w 6"/>
                  <a:gd name="T5" fmla="*/ 1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3"/>
                    </a:lnTo>
                    <a:lnTo>
                      <a:pt x="0" y="1"/>
                    </a:ln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75527" name="Rectangle 743"/>
              <p:cNvSpPr>
                <a:spLocks noChangeArrowheads="1"/>
              </p:cNvSpPr>
              <p:nvPr/>
            </p:nvSpPr>
            <p:spPr bwMode="auto">
              <a:xfrm>
                <a:off x="536" y="1294"/>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75528" name="Freeform 744"/>
              <p:cNvSpPr>
                <a:spLocks/>
              </p:cNvSpPr>
              <p:nvPr/>
            </p:nvSpPr>
            <p:spPr bwMode="auto">
              <a:xfrm>
                <a:off x="536" y="1294"/>
                <a:ext cx="3" cy="1"/>
              </a:xfrm>
              <a:custGeom>
                <a:avLst/>
                <a:gdLst>
                  <a:gd name="T0" fmla="*/ 6 w 6"/>
                  <a:gd name="T1" fmla="*/ 2 h 2"/>
                  <a:gd name="T2" fmla="*/ 0 w 6"/>
                  <a:gd name="T3" fmla="*/ 2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0" y="2"/>
                    </a:lnTo>
                    <a:lnTo>
                      <a:pt x="0" y="0"/>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75529" name="Freeform 745"/>
              <p:cNvSpPr>
                <a:spLocks/>
              </p:cNvSpPr>
              <p:nvPr/>
            </p:nvSpPr>
            <p:spPr bwMode="auto">
              <a:xfrm>
                <a:off x="380" y="1287"/>
                <a:ext cx="154" cy="46"/>
              </a:xfrm>
              <a:custGeom>
                <a:avLst/>
                <a:gdLst>
                  <a:gd name="T0" fmla="*/ 308 w 308"/>
                  <a:gd name="T1" fmla="*/ 37 h 93"/>
                  <a:gd name="T2" fmla="*/ 307 w 308"/>
                  <a:gd name="T3" fmla="*/ 32 h 93"/>
                  <a:gd name="T4" fmla="*/ 302 w 308"/>
                  <a:gd name="T5" fmla="*/ 29 h 93"/>
                  <a:gd name="T6" fmla="*/ 296 w 308"/>
                  <a:gd name="T7" fmla="*/ 25 h 93"/>
                  <a:gd name="T8" fmla="*/ 288 w 308"/>
                  <a:gd name="T9" fmla="*/ 22 h 93"/>
                  <a:gd name="T10" fmla="*/ 275 w 308"/>
                  <a:gd name="T11" fmla="*/ 17 h 93"/>
                  <a:gd name="T12" fmla="*/ 268 w 308"/>
                  <a:gd name="T13" fmla="*/ 14 h 93"/>
                  <a:gd name="T14" fmla="*/ 235 w 308"/>
                  <a:gd name="T15" fmla="*/ 8 h 93"/>
                  <a:gd name="T16" fmla="*/ 204 w 308"/>
                  <a:gd name="T17" fmla="*/ 3 h 93"/>
                  <a:gd name="T18" fmla="*/ 189 w 308"/>
                  <a:gd name="T19" fmla="*/ 0 h 93"/>
                  <a:gd name="T20" fmla="*/ 175 w 308"/>
                  <a:gd name="T21" fmla="*/ 0 h 93"/>
                  <a:gd name="T22" fmla="*/ 153 w 308"/>
                  <a:gd name="T23" fmla="*/ 0 h 93"/>
                  <a:gd name="T24" fmla="*/ 128 w 308"/>
                  <a:gd name="T25" fmla="*/ 0 h 93"/>
                  <a:gd name="T26" fmla="*/ 102 w 308"/>
                  <a:gd name="T27" fmla="*/ 2 h 93"/>
                  <a:gd name="T28" fmla="*/ 88 w 308"/>
                  <a:gd name="T29" fmla="*/ 3 h 93"/>
                  <a:gd name="T30" fmla="*/ 56 w 308"/>
                  <a:gd name="T31" fmla="*/ 8 h 93"/>
                  <a:gd name="T32" fmla="*/ 38 w 308"/>
                  <a:gd name="T33" fmla="*/ 12 h 93"/>
                  <a:gd name="T34" fmla="*/ 21 w 308"/>
                  <a:gd name="T35" fmla="*/ 17 h 93"/>
                  <a:gd name="T36" fmla="*/ 14 w 308"/>
                  <a:gd name="T37" fmla="*/ 20 h 93"/>
                  <a:gd name="T38" fmla="*/ 9 w 308"/>
                  <a:gd name="T39" fmla="*/ 25 h 93"/>
                  <a:gd name="T40" fmla="*/ 3 w 308"/>
                  <a:gd name="T41" fmla="*/ 28 h 93"/>
                  <a:gd name="T42" fmla="*/ 2 w 308"/>
                  <a:gd name="T43" fmla="*/ 29 h 93"/>
                  <a:gd name="T44" fmla="*/ 0 w 308"/>
                  <a:gd name="T45" fmla="*/ 31 h 93"/>
                  <a:gd name="T46" fmla="*/ 0 w 308"/>
                  <a:gd name="T47" fmla="*/ 40 h 93"/>
                  <a:gd name="T48" fmla="*/ 0 w 308"/>
                  <a:gd name="T49" fmla="*/ 47 h 93"/>
                  <a:gd name="T50" fmla="*/ 3 w 308"/>
                  <a:gd name="T51" fmla="*/ 53 h 93"/>
                  <a:gd name="T52" fmla="*/ 6 w 308"/>
                  <a:gd name="T53" fmla="*/ 60 h 93"/>
                  <a:gd name="T54" fmla="*/ 11 w 308"/>
                  <a:gd name="T55" fmla="*/ 64 h 93"/>
                  <a:gd name="T56" fmla="*/ 17 w 308"/>
                  <a:gd name="T57" fmla="*/ 67 h 93"/>
                  <a:gd name="T58" fmla="*/ 27 w 308"/>
                  <a:gd name="T59" fmla="*/ 73 h 93"/>
                  <a:gd name="T60" fmla="*/ 47 w 308"/>
                  <a:gd name="T61" fmla="*/ 79 h 93"/>
                  <a:gd name="T62" fmla="*/ 64 w 308"/>
                  <a:gd name="T63" fmla="*/ 84 h 93"/>
                  <a:gd name="T64" fmla="*/ 73 w 308"/>
                  <a:gd name="T65" fmla="*/ 87 h 93"/>
                  <a:gd name="T66" fmla="*/ 81 w 308"/>
                  <a:gd name="T67" fmla="*/ 88 h 93"/>
                  <a:gd name="T68" fmla="*/ 92 w 308"/>
                  <a:gd name="T69" fmla="*/ 90 h 93"/>
                  <a:gd name="T70" fmla="*/ 101 w 308"/>
                  <a:gd name="T71" fmla="*/ 90 h 93"/>
                  <a:gd name="T72" fmla="*/ 120 w 308"/>
                  <a:gd name="T73" fmla="*/ 92 h 93"/>
                  <a:gd name="T74" fmla="*/ 137 w 308"/>
                  <a:gd name="T75" fmla="*/ 93 h 93"/>
                  <a:gd name="T76" fmla="*/ 154 w 308"/>
                  <a:gd name="T77" fmla="*/ 93 h 93"/>
                  <a:gd name="T78" fmla="*/ 174 w 308"/>
                  <a:gd name="T79" fmla="*/ 93 h 93"/>
                  <a:gd name="T80" fmla="*/ 188 w 308"/>
                  <a:gd name="T81" fmla="*/ 92 h 93"/>
                  <a:gd name="T82" fmla="*/ 200 w 308"/>
                  <a:gd name="T83" fmla="*/ 92 h 93"/>
                  <a:gd name="T84" fmla="*/ 210 w 308"/>
                  <a:gd name="T85" fmla="*/ 90 h 93"/>
                  <a:gd name="T86" fmla="*/ 224 w 308"/>
                  <a:gd name="T87" fmla="*/ 88 h 93"/>
                  <a:gd name="T88" fmla="*/ 233 w 308"/>
                  <a:gd name="T89" fmla="*/ 85 h 93"/>
                  <a:gd name="T90" fmla="*/ 241 w 308"/>
                  <a:gd name="T91" fmla="*/ 84 h 93"/>
                  <a:gd name="T92" fmla="*/ 258 w 308"/>
                  <a:gd name="T93" fmla="*/ 78 h 93"/>
                  <a:gd name="T94" fmla="*/ 265 w 308"/>
                  <a:gd name="T95" fmla="*/ 73 h 93"/>
                  <a:gd name="T96" fmla="*/ 282 w 308"/>
                  <a:gd name="T97" fmla="*/ 63 h 93"/>
                  <a:gd name="T98" fmla="*/ 293 w 308"/>
                  <a:gd name="T99" fmla="*/ 57 h 93"/>
                  <a:gd name="T100" fmla="*/ 300 w 308"/>
                  <a:gd name="T101" fmla="*/ 50 h 93"/>
                  <a:gd name="T102" fmla="*/ 307 w 308"/>
                  <a:gd name="T103" fmla="*/ 43 h 93"/>
                  <a:gd name="T104" fmla="*/ 308 w 308"/>
                  <a:gd name="T105" fmla="*/ 40 h 93"/>
                  <a:gd name="T106" fmla="*/ 308 w 308"/>
                  <a:gd name="T10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93">
                    <a:moveTo>
                      <a:pt x="308" y="37"/>
                    </a:moveTo>
                    <a:lnTo>
                      <a:pt x="307" y="32"/>
                    </a:lnTo>
                    <a:lnTo>
                      <a:pt x="302" y="29"/>
                    </a:lnTo>
                    <a:lnTo>
                      <a:pt x="296" y="25"/>
                    </a:lnTo>
                    <a:lnTo>
                      <a:pt x="288" y="22"/>
                    </a:lnTo>
                    <a:lnTo>
                      <a:pt x="275" y="17"/>
                    </a:lnTo>
                    <a:lnTo>
                      <a:pt x="268" y="14"/>
                    </a:lnTo>
                    <a:lnTo>
                      <a:pt x="235" y="8"/>
                    </a:lnTo>
                    <a:lnTo>
                      <a:pt x="204" y="3"/>
                    </a:lnTo>
                    <a:lnTo>
                      <a:pt x="189" y="0"/>
                    </a:lnTo>
                    <a:lnTo>
                      <a:pt x="175" y="0"/>
                    </a:lnTo>
                    <a:lnTo>
                      <a:pt x="153" y="0"/>
                    </a:lnTo>
                    <a:lnTo>
                      <a:pt x="128" y="0"/>
                    </a:lnTo>
                    <a:lnTo>
                      <a:pt x="102" y="2"/>
                    </a:lnTo>
                    <a:lnTo>
                      <a:pt x="88" y="3"/>
                    </a:lnTo>
                    <a:lnTo>
                      <a:pt x="56" y="8"/>
                    </a:lnTo>
                    <a:lnTo>
                      <a:pt x="38" y="12"/>
                    </a:lnTo>
                    <a:lnTo>
                      <a:pt x="21" y="17"/>
                    </a:lnTo>
                    <a:lnTo>
                      <a:pt x="14" y="20"/>
                    </a:lnTo>
                    <a:lnTo>
                      <a:pt x="9" y="25"/>
                    </a:lnTo>
                    <a:lnTo>
                      <a:pt x="3" y="28"/>
                    </a:lnTo>
                    <a:lnTo>
                      <a:pt x="2" y="29"/>
                    </a:lnTo>
                    <a:lnTo>
                      <a:pt x="0" y="31"/>
                    </a:lnTo>
                    <a:lnTo>
                      <a:pt x="0" y="40"/>
                    </a:lnTo>
                    <a:lnTo>
                      <a:pt x="0" y="47"/>
                    </a:lnTo>
                    <a:lnTo>
                      <a:pt x="3" y="53"/>
                    </a:lnTo>
                    <a:lnTo>
                      <a:pt x="6" y="60"/>
                    </a:lnTo>
                    <a:lnTo>
                      <a:pt x="11" y="64"/>
                    </a:lnTo>
                    <a:lnTo>
                      <a:pt x="17" y="67"/>
                    </a:lnTo>
                    <a:lnTo>
                      <a:pt x="27" y="73"/>
                    </a:lnTo>
                    <a:lnTo>
                      <a:pt x="47" y="79"/>
                    </a:lnTo>
                    <a:lnTo>
                      <a:pt x="64" y="84"/>
                    </a:lnTo>
                    <a:lnTo>
                      <a:pt x="73" y="87"/>
                    </a:lnTo>
                    <a:lnTo>
                      <a:pt x="81" y="88"/>
                    </a:lnTo>
                    <a:lnTo>
                      <a:pt x="92" y="90"/>
                    </a:lnTo>
                    <a:lnTo>
                      <a:pt x="101" y="90"/>
                    </a:lnTo>
                    <a:lnTo>
                      <a:pt x="120" y="92"/>
                    </a:lnTo>
                    <a:lnTo>
                      <a:pt x="137" y="93"/>
                    </a:lnTo>
                    <a:lnTo>
                      <a:pt x="154" y="93"/>
                    </a:lnTo>
                    <a:lnTo>
                      <a:pt x="174" y="93"/>
                    </a:lnTo>
                    <a:lnTo>
                      <a:pt x="188" y="92"/>
                    </a:lnTo>
                    <a:lnTo>
                      <a:pt x="200" y="92"/>
                    </a:lnTo>
                    <a:lnTo>
                      <a:pt x="210" y="90"/>
                    </a:lnTo>
                    <a:lnTo>
                      <a:pt x="224" y="88"/>
                    </a:lnTo>
                    <a:lnTo>
                      <a:pt x="233" y="85"/>
                    </a:lnTo>
                    <a:lnTo>
                      <a:pt x="241" y="84"/>
                    </a:lnTo>
                    <a:lnTo>
                      <a:pt x="258" y="78"/>
                    </a:lnTo>
                    <a:lnTo>
                      <a:pt x="265" y="73"/>
                    </a:lnTo>
                    <a:lnTo>
                      <a:pt x="282" y="63"/>
                    </a:lnTo>
                    <a:lnTo>
                      <a:pt x="293" y="57"/>
                    </a:lnTo>
                    <a:lnTo>
                      <a:pt x="300" y="50"/>
                    </a:lnTo>
                    <a:lnTo>
                      <a:pt x="307" y="43"/>
                    </a:lnTo>
                    <a:lnTo>
                      <a:pt x="308" y="40"/>
                    </a:lnTo>
                    <a:lnTo>
                      <a:pt x="308" y="37"/>
                    </a:lnTo>
                    <a:close/>
                  </a:path>
                </a:pathLst>
              </a:custGeom>
              <a:solidFill>
                <a:srgbClr val="000000"/>
              </a:solidFill>
              <a:ln w="9525">
                <a:solidFill>
                  <a:schemeClr val="tx2"/>
                </a:solidFill>
                <a:round/>
                <a:headEnd/>
                <a:tailEnd/>
              </a:ln>
            </p:spPr>
            <p:txBody>
              <a:bodyPr/>
              <a:lstStyle/>
              <a:p>
                <a:endParaRPr lang="en-US" sz="3120"/>
              </a:p>
            </p:txBody>
          </p:sp>
          <p:sp>
            <p:nvSpPr>
              <p:cNvPr id="375530" name="Freeform 746"/>
              <p:cNvSpPr>
                <a:spLocks/>
              </p:cNvSpPr>
              <p:nvPr/>
            </p:nvSpPr>
            <p:spPr bwMode="auto">
              <a:xfrm>
                <a:off x="380" y="1287"/>
                <a:ext cx="154" cy="46"/>
              </a:xfrm>
              <a:custGeom>
                <a:avLst/>
                <a:gdLst>
                  <a:gd name="T0" fmla="*/ 308 w 308"/>
                  <a:gd name="T1" fmla="*/ 37 h 93"/>
                  <a:gd name="T2" fmla="*/ 307 w 308"/>
                  <a:gd name="T3" fmla="*/ 32 h 93"/>
                  <a:gd name="T4" fmla="*/ 302 w 308"/>
                  <a:gd name="T5" fmla="*/ 29 h 93"/>
                  <a:gd name="T6" fmla="*/ 296 w 308"/>
                  <a:gd name="T7" fmla="*/ 25 h 93"/>
                  <a:gd name="T8" fmla="*/ 288 w 308"/>
                  <a:gd name="T9" fmla="*/ 22 h 93"/>
                  <a:gd name="T10" fmla="*/ 275 w 308"/>
                  <a:gd name="T11" fmla="*/ 17 h 93"/>
                  <a:gd name="T12" fmla="*/ 268 w 308"/>
                  <a:gd name="T13" fmla="*/ 14 h 93"/>
                  <a:gd name="T14" fmla="*/ 235 w 308"/>
                  <a:gd name="T15" fmla="*/ 8 h 93"/>
                  <a:gd name="T16" fmla="*/ 204 w 308"/>
                  <a:gd name="T17" fmla="*/ 3 h 93"/>
                  <a:gd name="T18" fmla="*/ 189 w 308"/>
                  <a:gd name="T19" fmla="*/ 0 h 93"/>
                  <a:gd name="T20" fmla="*/ 175 w 308"/>
                  <a:gd name="T21" fmla="*/ 0 h 93"/>
                  <a:gd name="T22" fmla="*/ 153 w 308"/>
                  <a:gd name="T23" fmla="*/ 0 h 93"/>
                  <a:gd name="T24" fmla="*/ 128 w 308"/>
                  <a:gd name="T25" fmla="*/ 0 h 93"/>
                  <a:gd name="T26" fmla="*/ 102 w 308"/>
                  <a:gd name="T27" fmla="*/ 2 h 93"/>
                  <a:gd name="T28" fmla="*/ 88 w 308"/>
                  <a:gd name="T29" fmla="*/ 3 h 93"/>
                  <a:gd name="T30" fmla="*/ 56 w 308"/>
                  <a:gd name="T31" fmla="*/ 8 h 93"/>
                  <a:gd name="T32" fmla="*/ 38 w 308"/>
                  <a:gd name="T33" fmla="*/ 12 h 93"/>
                  <a:gd name="T34" fmla="*/ 21 w 308"/>
                  <a:gd name="T35" fmla="*/ 17 h 93"/>
                  <a:gd name="T36" fmla="*/ 14 w 308"/>
                  <a:gd name="T37" fmla="*/ 20 h 93"/>
                  <a:gd name="T38" fmla="*/ 9 w 308"/>
                  <a:gd name="T39" fmla="*/ 25 h 93"/>
                  <a:gd name="T40" fmla="*/ 3 w 308"/>
                  <a:gd name="T41" fmla="*/ 28 h 93"/>
                  <a:gd name="T42" fmla="*/ 2 w 308"/>
                  <a:gd name="T43" fmla="*/ 29 h 93"/>
                  <a:gd name="T44" fmla="*/ 0 w 308"/>
                  <a:gd name="T45" fmla="*/ 31 h 93"/>
                  <a:gd name="T46" fmla="*/ 0 w 308"/>
                  <a:gd name="T47" fmla="*/ 40 h 93"/>
                  <a:gd name="T48" fmla="*/ 0 w 308"/>
                  <a:gd name="T49" fmla="*/ 47 h 93"/>
                  <a:gd name="T50" fmla="*/ 3 w 308"/>
                  <a:gd name="T51" fmla="*/ 53 h 93"/>
                  <a:gd name="T52" fmla="*/ 6 w 308"/>
                  <a:gd name="T53" fmla="*/ 60 h 93"/>
                  <a:gd name="T54" fmla="*/ 11 w 308"/>
                  <a:gd name="T55" fmla="*/ 64 h 93"/>
                  <a:gd name="T56" fmla="*/ 17 w 308"/>
                  <a:gd name="T57" fmla="*/ 67 h 93"/>
                  <a:gd name="T58" fmla="*/ 27 w 308"/>
                  <a:gd name="T59" fmla="*/ 73 h 93"/>
                  <a:gd name="T60" fmla="*/ 47 w 308"/>
                  <a:gd name="T61" fmla="*/ 79 h 93"/>
                  <a:gd name="T62" fmla="*/ 64 w 308"/>
                  <a:gd name="T63" fmla="*/ 84 h 93"/>
                  <a:gd name="T64" fmla="*/ 73 w 308"/>
                  <a:gd name="T65" fmla="*/ 87 h 93"/>
                  <a:gd name="T66" fmla="*/ 81 w 308"/>
                  <a:gd name="T67" fmla="*/ 88 h 93"/>
                  <a:gd name="T68" fmla="*/ 92 w 308"/>
                  <a:gd name="T69" fmla="*/ 90 h 93"/>
                  <a:gd name="T70" fmla="*/ 101 w 308"/>
                  <a:gd name="T71" fmla="*/ 90 h 93"/>
                  <a:gd name="T72" fmla="*/ 120 w 308"/>
                  <a:gd name="T73" fmla="*/ 92 h 93"/>
                  <a:gd name="T74" fmla="*/ 137 w 308"/>
                  <a:gd name="T75" fmla="*/ 93 h 93"/>
                  <a:gd name="T76" fmla="*/ 154 w 308"/>
                  <a:gd name="T77" fmla="*/ 93 h 93"/>
                  <a:gd name="T78" fmla="*/ 174 w 308"/>
                  <a:gd name="T79" fmla="*/ 93 h 93"/>
                  <a:gd name="T80" fmla="*/ 188 w 308"/>
                  <a:gd name="T81" fmla="*/ 92 h 93"/>
                  <a:gd name="T82" fmla="*/ 200 w 308"/>
                  <a:gd name="T83" fmla="*/ 92 h 93"/>
                  <a:gd name="T84" fmla="*/ 210 w 308"/>
                  <a:gd name="T85" fmla="*/ 90 h 93"/>
                  <a:gd name="T86" fmla="*/ 224 w 308"/>
                  <a:gd name="T87" fmla="*/ 88 h 93"/>
                  <a:gd name="T88" fmla="*/ 233 w 308"/>
                  <a:gd name="T89" fmla="*/ 85 h 93"/>
                  <a:gd name="T90" fmla="*/ 241 w 308"/>
                  <a:gd name="T91" fmla="*/ 84 h 93"/>
                  <a:gd name="T92" fmla="*/ 258 w 308"/>
                  <a:gd name="T93" fmla="*/ 78 h 93"/>
                  <a:gd name="T94" fmla="*/ 265 w 308"/>
                  <a:gd name="T95" fmla="*/ 73 h 93"/>
                  <a:gd name="T96" fmla="*/ 282 w 308"/>
                  <a:gd name="T97" fmla="*/ 63 h 93"/>
                  <a:gd name="T98" fmla="*/ 293 w 308"/>
                  <a:gd name="T99" fmla="*/ 57 h 93"/>
                  <a:gd name="T100" fmla="*/ 300 w 308"/>
                  <a:gd name="T101" fmla="*/ 50 h 93"/>
                  <a:gd name="T102" fmla="*/ 307 w 308"/>
                  <a:gd name="T103" fmla="*/ 43 h 93"/>
                  <a:gd name="T104" fmla="*/ 308 w 308"/>
                  <a:gd name="T105" fmla="*/ 40 h 93"/>
                  <a:gd name="T106" fmla="*/ 308 w 308"/>
                  <a:gd name="T10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93">
                    <a:moveTo>
                      <a:pt x="308" y="37"/>
                    </a:moveTo>
                    <a:lnTo>
                      <a:pt x="307" y="32"/>
                    </a:lnTo>
                    <a:lnTo>
                      <a:pt x="302" y="29"/>
                    </a:lnTo>
                    <a:lnTo>
                      <a:pt x="296" y="25"/>
                    </a:lnTo>
                    <a:lnTo>
                      <a:pt x="288" y="22"/>
                    </a:lnTo>
                    <a:lnTo>
                      <a:pt x="275" y="17"/>
                    </a:lnTo>
                    <a:lnTo>
                      <a:pt x="268" y="14"/>
                    </a:lnTo>
                    <a:lnTo>
                      <a:pt x="235" y="8"/>
                    </a:lnTo>
                    <a:lnTo>
                      <a:pt x="204" y="3"/>
                    </a:lnTo>
                    <a:lnTo>
                      <a:pt x="189" y="0"/>
                    </a:lnTo>
                    <a:lnTo>
                      <a:pt x="175" y="0"/>
                    </a:lnTo>
                    <a:lnTo>
                      <a:pt x="153" y="0"/>
                    </a:lnTo>
                    <a:lnTo>
                      <a:pt x="128" y="0"/>
                    </a:lnTo>
                    <a:lnTo>
                      <a:pt x="102" y="2"/>
                    </a:lnTo>
                    <a:lnTo>
                      <a:pt x="88" y="3"/>
                    </a:lnTo>
                    <a:lnTo>
                      <a:pt x="56" y="8"/>
                    </a:lnTo>
                    <a:lnTo>
                      <a:pt x="38" y="12"/>
                    </a:lnTo>
                    <a:lnTo>
                      <a:pt x="21" y="17"/>
                    </a:lnTo>
                    <a:lnTo>
                      <a:pt x="14" y="20"/>
                    </a:lnTo>
                    <a:lnTo>
                      <a:pt x="9" y="25"/>
                    </a:lnTo>
                    <a:lnTo>
                      <a:pt x="3" y="28"/>
                    </a:lnTo>
                    <a:lnTo>
                      <a:pt x="2" y="29"/>
                    </a:lnTo>
                    <a:lnTo>
                      <a:pt x="0" y="31"/>
                    </a:lnTo>
                    <a:lnTo>
                      <a:pt x="0" y="40"/>
                    </a:lnTo>
                    <a:lnTo>
                      <a:pt x="0" y="47"/>
                    </a:lnTo>
                    <a:lnTo>
                      <a:pt x="3" y="53"/>
                    </a:lnTo>
                    <a:lnTo>
                      <a:pt x="6" y="60"/>
                    </a:lnTo>
                    <a:lnTo>
                      <a:pt x="11" y="64"/>
                    </a:lnTo>
                    <a:lnTo>
                      <a:pt x="17" y="67"/>
                    </a:lnTo>
                    <a:lnTo>
                      <a:pt x="27" y="73"/>
                    </a:lnTo>
                    <a:lnTo>
                      <a:pt x="47" y="79"/>
                    </a:lnTo>
                    <a:lnTo>
                      <a:pt x="64" y="84"/>
                    </a:lnTo>
                    <a:lnTo>
                      <a:pt x="73" y="87"/>
                    </a:lnTo>
                    <a:lnTo>
                      <a:pt x="81" y="88"/>
                    </a:lnTo>
                    <a:lnTo>
                      <a:pt x="92" y="90"/>
                    </a:lnTo>
                    <a:lnTo>
                      <a:pt x="101" y="90"/>
                    </a:lnTo>
                    <a:lnTo>
                      <a:pt x="120" y="92"/>
                    </a:lnTo>
                    <a:lnTo>
                      <a:pt x="137" y="93"/>
                    </a:lnTo>
                    <a:lnTo>
                      <a:pt x="154" y="93"/>
                    </a:lnTo>
                    <a:lnTo>
                      <a:pt x="174" y="93"/>
                    </a:lnTo>
                    <a:lnTo>
                      <a:pt x="188" y="92"/>
                    </a:lnTo>
                    <a:lnTo>
                      <a:pt x="200" y="92"/>
                    </a:lnTo>
                    <a:lnTo>
                      <a:pt x="210" y="90"/>
                    </a:lnTo>
                    <a:lnTo>
                      <a:pt x="224" y="88"/>
                    </a:lnTo>
                    <a:lnTo>
                      <a:pt x="233" y="85"/>
                    </a:lnTo>
                    <a:lnTo>
                      <a:pt x="241" y="84"/>
                    </a:lnTo>
                    <a:lnTo>
                      <a:pt x="258" y="78"/>
                    </a:lnTo>
                    <a:lnTo>
                      <a:pt x="265" y="73"/>
                    </a:lnTo>
                    <a:lnTo>
                      <a:pt x="282" y="63"/>
                    </a:lnTo>
                    <a:lnTo>
                      <a:pt x="293" y="57"/>
                    </a:lnTo>
                    <a:lnTo>
                      <a:pt x="300" y="50"/>
                    </a:lnTo>
                    <a:lnTo>
                      <a:pt x="307" y="43"/>
                    </a:lnTo>
                    <a:lnTo>
                      <a:pt x="308" y="40"/>
                    </a:lnTo>
                    <a:lnTo>
                      <a:pt x="308" y="37"/>
                    </a:lnTo>
                  </a:path>
                </a:pathLst>
              </a:custGeom>
              <a:noFill/>
              <a:ln w="31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5531" name="Freeform 747"/>
              <p:cNvSpPr>
                <a:spLocks/>
              </p:cNvSpPr>
              <p:nvPr/>
            </p:nvSpPr>
            <p:spPr bwMode="auto">
              <a:xfrm>
                <a:off x="481" y="1032"/>
                <a:ext cx="492" cy="702"/>
              </a:xfrm>
              <a:custGeom>
                <a:avLst/>
                <a:gdLst>
                  <a:gd name="T0" fmla="*/ 69 w 984"/>
                  <a:gd name="T1" fmla="*/ 591 h 1405"/>
                  <a:gd name="T2" fmla="*/ 25 w 984"/>
                  <a:gd name="T3" fmla="*/ 725 h 1405"/>
                  <a:gd name="T4" fmla="*/ 2 w 984"/>
                  <a:gd name="T5" fmla="*/ 853 h 1405"/>
                  <a:gd name="T6" fmla="*/ 16 w 984"/>
                  <a:gd name="T7" fmla="*/ 1032 h 1405"/>
                  <a:gd name="T8" fmla="*/ 46 w 984"/>
                  <a:gd name="T9" fmla="*/ 1178 h 1405"/>
                  <a:gd name="T10" fmla="*/ 74 w 984"/>
                  <a:gd name="T11" fmla="*/ 1267 h 1405"/>
                  <a:gd name="T12" fmla="*/ 118 w 984"/>
                  <a:gd name="T13" fmla="*/ 1346 h 1405"/>
                  <a:gd name="T14" fmla="*/ 161 w 984"/>
                  <a:gd name="T15" fmla="*/ 1390 h 1405"/>
                  <a:gd name="T16" fmla="*/ 209 w 984"/>
                  <a:gd name="T17" fmla="*/ 1405 h 1405"/>
                  <a:gd name="T18" fmla="*/ 278 w 984"/>
                  <a:gd name="T19" fmla="*/ 1399 h 1405"/>
                  <a:gd name="T20" fmla="*/ 353 w 984"/>
                  <a:gd name="T21" fmla="*/ 1376 h 1405"/>
                  <a:gd name="T22" fmla="*/ 389 w 984"/>
                  <a:gd name="T23" fmla="*/ 1350 h 1405"/>
                  <a:gd name="T24" fmla="*/ 421 w 984"/>
                  <a:gd name="T25" fmla="*/ 1303 h 1405"/>
                  <a:gd name="T26" fmla="*/ 453 w 984"/>
                  <a:gd name="T27" fmla="*/ 1203 h 1405"/>
                  <a:gd name="T28" fmla="*/ 463 w 984"/>
                  <a:gd name="T29" fmla="*/ 1116 h 1405"/>
                  <a:gd name="T30" fmla="*/ 443 w 984"/>
                  <a:gd name="T31" fmla="*/ 1026 h 1405"/>
                  <a:gd name="T32" fmla="*/ 435 w 984"/>
                  <a:gd name="T33" fmla="*/ 886 h 1405"/>
                  <a:gd name="T34" fmla="*/ 444 w 984"/>
                  <a:gd name="T35" fmla="*/ 766 h 1405"/>
                  <a:gd name="T36" fmla="*/ 479 w 984"/>
                  <a:gd name="T37" fmla="*/ 661 h 1405"/>
                  <a:gd name="T38" fmla="*/ 539 w 984"/>
                  <a:gd name="T39" fmla="*/ 570 h 1405"/>
                  <a:gd name="T40" fmla="*/ 626 w 984"/>
                  <a:gd name="T41" fmla="*/ 547 h 1405"/>
                  <a:gd name="T42" fmla="*/ 807 w 984"/>
                  <a:gd name="T43" fmla="*/ 598 h 1405"/>
                  <a:gd name="T44" fmla="*/ 908 w 984"/>
                  <a:gd name="T45" fmla="*/ 574 h 1405"/>
                  <a:gd name="T46" fmla="*/ 983 w 984"/>
                  <a:gd name="T47" fmla="*/ 536 h 1405"/>
                  <a:gd name="T48" fmla="*/ 977 w 984"/>
                  <a:gd name="T49" fmla="*/ 493 h 1405"/>
                  <a:gd name="T50" fmla="*/ 919 w 984"/>
                  <a:gd name="T51" fmla="*/ 366 h 1405"/>
                  <a:gd name="T52" fmla="*/ 861 w 984"/>
                  <a:gd name="T53" fmla="*/ 280 h 1405"/>
                  <a:gd name="T54" fmla="*/ 849 w 984"/>
                  <a:gd name="T55" fmla="*/ 235 h 1405"/>
                  <a:gd name="T56" fmla="*/ 870 w 984"/>
                  <a:gd name="T57" fmla="*/ 134 h 1405"/>
                  <a:gd name="T58" fmla="*/ 879 w 984"/>
                  <a:gd name="T59" fmla="*/ 63 h 1405"/>
                  <a:gd name="T60" fmla="*/ 842 w 984"/>
                  <a:gd name="T61" fmla="*/ 32 h 1405"/>
                  <a:gd name="T62" fmla="*/ 768 w 984"/>
                  <a:gd name="T63" fmla="*/ 2 h 1405"/>
                  <a:gd name="T64" fmla="*/ 733 w 984"/>
                  <a:gd name="T65" fmla="*/ 58 h 1405"/>
                  <a:gd name="T66" fmla="*/ 725 w 984"/>
                  <a:gd name="T67" fmla="*/ 16 h 1405"/>
                  <a:gd name="T68" fmla="*/ 701 w 984"/>
                  <a:gd name="T69" fmla="*/ 5 h 1405"/>
                  <a:gd name="T70" fmla="*/ 614 w 984"/>
                  <a:gd name="T71" fmla="*/ 16 h 1405"/>
                  <a:gd name="T72" fmla="*/ 592 w 984"/>
                  <a:gd name="T73" fmla="*/ 54 h 1405"/>
                  <a:gd name="T74" fmla="*/ 580 w 984"/>
                  <a:gd name="T75" fmla="*/ 148 h 1405"/>
                  <a:gd name="T76" fmla="*/ 560 w 984"/>
                  <a:gd name="T77" fmla="*/ 188 h 1405"/>
                  <a:gd name="T78" fmla="*/ 537 w 984"/>
                  <a:gd name="T79" fmla="*/ 194 h 1405"/>
                  <a:gd name="T80" fmla="*/ 478 w 984"/>
                  <a:gd name="T81" fmla="*/ 198 h 1405"/>
                  <a:gd name="T82" fmla="*/ 331 w 984"/>
                  <a:gd name="T83" fmla="*/ 238 h 1405"/>
                  <a:gd name="T84" fmla="*/ 304 w 984"/>
                  <a:gd name="T85" fmla="*/ 236 h 1405"/>
                  <a:gd name="T86" fmla="*/ 270 w 984"/>
                  <a:gd name="T87" fmla="*/ 192 h 1405"/>
                  <a:gd name="T88" fmla="*/ 225 w 984"/>
                  <a:gd name="T89" fmla="*/ 108 h 1405"/>
                  <a:gd name="T90" fmla="*/ 205 w 984"/>
                  <a:gd name="T91" fmla="*/ 99 h 1405"/>
                  <a:gd name="T92" fmla="*/ 148 w 984"/>
                  <a:gd name="T93" fmla="*/ 116 h 1405"/>
                  <a:gd name="T94" fmla="*/ 103 w 984"/>
                  <a:gd name="T95" fmla="*/ 153 h 1405"/>
                  <a:gd name="T96" fmla="*/ 81 w 984"/>
                  <a:gd name="T97" fmla="*/ 188 h 1405"/>
                  <a:gd name="T98" fmla="*/ 141 w 984"/>
                  <a:gd name="T99" fmla="*/ 283 h 1405"/>
                  <a:gd name="T100" fmla="*/ 161 w 984"/>
                  <a:gd name="T101" fmla="*/ 369 h 1405"/>
                  <a:gd name="T102" fmla="*/ 154 w 984"/>
                  <a:gd name="T103" fmla="*/ 405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4" h="1405">
                    <a:moveTo>
                      <a:pt x="132" y="463"/>
                    </a:moveTo>
                    <a:lnTo>
                      <a:pt x="109" y="506"/>
                    </a:lnTo>
                    <a:lnTo>
                      <a:pt x="98" y="525"/>
                    </a:lnTo>
                    <a:lnTo>
                      <a:pt x="87" y="547"/>
                    </a:lnTo>
                    <a:lnTo>
                      <a:pt x="69" y="591"/>
                    </a:lnTo>
                    <a:lnTo>
                      <a:pt x="60" y="612"/>
                    </a:lnTo>
                    <a:lnTo>
                      <a:pt x="52" y="635"/>
                    </a:lnTo>
                    <a:lnTo>
                      <a:pt x="45" y="656"/>
                    </a:lnTo>
                    <a:lnTo>
                      <a:pt x="37" y="679"/>
                    </a:lnTo>
                    <a:lnTo>
                      <a:pt x="25" y="725"/>
                    </a:lnTo>
                    <a:lnTo>
                      <a:pt x="14" y="772"/>
                    </a:lnTo>
                    <a:lnTo>
                      <a:pt x="9" y="795"/>
                    </a:lnTo>
                    <a:lnTo>
                      <a:pt x="5" y="818"/>
                    </a:lnTo>
                    <a:lnTo>
                      <a:pt x="3" y="836"/>
                    </a:lnTo>
                    <a:lnTo>
                      <a:pt x="2" y="853"/>
                    </a:lnTo>
                    <a:lnTo>
                      <a:pt x="0" y="888"/>
                    </a:lnTo>
                    <a:lnTo>
                      <a:pt x="2" y="924"/>
                    </a:lnTo>
                    <a:lnTo>
                      <a:pt x="5" y="961"/>
                    </a:lnTo>
                    <a:lnTo>
                      <a:pt x="9" y="996"/>
                    </a:lnTo>
                    <a:lnTo>
                      <a:pt x="16" y="1032"/>
                    </a:lnTo>
                    <a:lnTo>
                      <a:pt x="29" y="1105"/>
                    </a:lnTo>
                    <a:lnTo>
                      <a:pt x="31" y="1107"/>
                    </a:lnTo>
                    <a:lnTo>
                      <a:pt x="32" y="1105"/>
                    </a:lnTo>
                    <a:lnTo>
                      <a:pt x="38" y="1142"/>
                    </a:lnTo>
                    <a:lnTo>
                      <a:pt x="46" y="1178"/>
                    </a:lnTo>
                    <a:lnTo>
                      <a:pt x="51" y="1197"/>
                    </a:lnTo>
                    <a:lnTo>
                      <a:pt x="55" y="1215"/>
                    </a:lnTo>
                    <a:lnTo>
                      <a:pt x="61" y="1232"/>
                    </a:lnTo>
                    <a:lnTo>
                      <a:pt x="67" y="1250"/>
                    </a:lnTo>
                    <a:lnTo>
                      <a:pt x="74" y="1267"/>
                    </a:lnTo>
                    <a:lnTo>
                      <a:pt x="81" y="1283"/>
                    </a:lnTo>
                    <a:lnTo>
                      <a:pt x="89" y="1300"/>
                    </a:lnTo>
                    <a:lnTo>
                      <a:pt x="98" y="1315"/>
                    </a:lnTo>
                    <a:lnTo>
                      <a:pt x="107" y="1330"/>
                    </a:lnTo>
                    <a:lnTo>
                      <a:pt x="118" y="1346"/>
                    </a:lnTo>
                    <a:lnTo>
                      <a:pt x="128" y="1359"/>
                    </a:lnTo>
                    <a:lnTo>
                      <a:pt x="141" y="1373"/>
                    </a:lnTo>
                    <a:lnTo>
                      <a:pt x="145" y="1378"/>
                    </a:lnTo>
                    <a:lnTo>
                      <a:pt x="150" y="1382"/>
                    </a:lnTo>
                    <a:lnTo>
                      <a:pt x="161" y="1390"/>
                    </a:lnTo>
                    <a:lnTo>
                      <a:pt x="167" y="1393"/>
                    </a:lnTo>
                    <a:lnTo>
                      <a:pt x="171" y="1396"/>
                    </a:lnTo>
                    <a:lnTo>
                      <a:pt x="183" y="1400"/>
                    </a:lnTo>
                    <a:lnTo>
                      <a:pt x="196" y="1403"/>
                    </a:lnTo>
                    <a:lnTo>
                      <a:pt x="209" y="1405"/>
                    </a:lnTo>
                    <a:lnTo>
                      <a:pt x="222" y="1405"/>
                    </a:lnTo>
                    <a:lnTo>
                      <a:pt x="235" y="1405"/>
                    </a:lnTo>
                    <a:lnTo>
                      <a:pt x="251" y="1403"/>
                    </a:lnTo>
                    <a:lnTo>
                      <a:pt x="264" y="1402"/>
                    </a:lnTo>
                    <a:lnTo>
                      <a:pt x="278" y="1399"/>
                    </a:lnTo>
                    <a:lnTo>
                      <a:pt x="292" y="1396"/>
                    </a:lnTo>
                    <a:lnTo>
                      <a:pt x="305" y="1393"/>
                    </a:lnTo>
                    <a:lnTo>
                      <a:pt x="319" y="1388"/>
                    </a:lnTo>
                    <a:lnTo>
                      <a:pt x="345" y="1379"/>
                    </a:lnTo>
                    <a:lnTo>
                      <a:pt x="353" y="1376"/>
                    </a:lnTo>
                    <a:lnTo>
                      <a:pt x="359" y="1373"/>
                    </a:lnTo>
                    <a:lnTo>
                      <a:pt x="366" y="1368"/>
                    </a:lnTo>
                    <a:lnTo>
                      <a:pt x="373" y="1365"/>
                    </a:lnTo>
                    <a:lnTo>
                      <a:pt x="385" y="1355"/>
                    </a:lnTo>
                    <a:lnTo>
                      <a:pt x="389" y="1350"/>
                    </a:lnTo>
                    <a:lnTo>
                      <a:pt x="394" y="1344"/>
                    </a:lnTo>
                    <a:lnTo>
                      <a:pt x="400" y="1338"/>
                    </a:lnTo>
                    <a:lnTo>
                      <a:pt x="405" y="1330"/>
                    </a:lnTo>
                    <a:lnTo>
                      <a:pt x="412" y="1317"/>
                    </a:lnTo>
                    <a:lnTo>
                      <a:pt x="421" y="1303"/>
                    </a:lnTo>
                    <a:lnTo>
                      <a:pt x="427" y="1286"/>
                    </a:lnTo>
                    <a:lnTo>
                      <a:pt x="434" y="1271"/>
                    </a:lnTo>
                    <a:lnTo>
                      <a:pt x="440" y="1254"/>
                    </a:lnTo>
                    <a:lnTo>
                      <a:pt x="449" y="1219"/>
                    </a:lnTo>
                    <a:lnTo>
                      <a:pt x="453" y="1203"/>
                    </a:lnTo>
                    <a:lnTo>
                      <a:pt x="456" y="1184"/>
                    </a:lnTo>
                    <a:lnTo>
                      <a:pt x="463" y="1151"/>
                    </a:lnTo>
                    <a:lnTo>
                      <a:pt x="464" y="1140"/>
                    </a:lnTo>
                    <a:lnTo>
                      <a:pt x="464" y="1128"/>
                    </a:lnTo>
                    <a:lnTo>
                      <a:pt x="463" y="1116"/>
                    </a:lnTo>
                    <a:lnTo>
                      <a:pt x="463" y="1110"/>
                    </a:lnTo>
                    <a:lnTo>
                      <a:pt x="461" y="1104"/>
                    </a:lnTo>
                    <a:lnTo>
                      <a:pt x="446" y="1046"/>
                    </a:lnTo>
                    <a:lnTo>
                      <a:pt x="444" y="1037"/>
                    </a:lnTo>
                    <a:lnTo>
                      <a:pt x="443" y="1026"/>
                    </a:lnTo>
                    <a:lnTo>
                      <a:pt x="437" y="997"/>
                    </a:lnTo>
                    <a:lnTo>
                      <a:pt x="437" y="980"/>
                    </a:lnTo>
                    <a:lnTo>
                      <a:pt x="437" y="952"/>
                    </a:lnTo>
                    <a:lnTo>
                      <a:pt x="437" y="907"/>
                    </a:lnTo>
                    <a:lnTo>
                      <a:pt x="435" y="886"/>
                    </a:lnTo>
                    <a:lnTo>
                      <a:pt x="435" y="866"/>
                    </a:lnTo>
                    <a:lnTo>
                      <a:pt x="437" y="825"/>
                    </a:lnTo>
                    <a:lnTo>
                      <a:pt x="438" y="805"/>
                    </a:lnTo>
                    <a:lnTo>
                      <a:pt x="440" y="786"/>
                    </a:lnTo>
                    <a:lnTo>
                      <a:pt x="444" y="766"/>
                    </a:lnTo>
                    <a:lnTo>
                      <a:pt x="447" y="748"/>
                    </a:lnTo>
                    <a:lnTo>
                      <a:pt x="455" y="719"/>
                    </a:lnTo>
                    <a:lnTo>
                      <a:pt x="466" y="690"/>
                    </a:lnTo>
                    <a:lnTo>
                      <a:pt x="472" y="676"/>
                    </a:lnTo>
                    <a:lnTo>
                      <a:pt x="479" y="661"/>
                    </a:lnTo>
                    <a:lnTo>
                      <a:pt x="485" y="647"/>
                    </a:lnTo>
                    <a:lnTo>
                      <a:pt x="493" y="633"/>
                    </a:lnTo>
                    <a:lnTo>
                      <a:pt x="510" y="608"/>
                    </a:lnTo>
                    <a:lnTo>
                      <a:pt x="530" y="582"/>
                    </a:lnTo>
                    <a:lnTo>
                      <a:pt x="539" y="570"/>
                    </a:lnTo>
                    <a:lnTo>
                      <a:pt x="550" y="557"/>
                    </a:lnTo>
                    <a:lnTo>
                      <a:pt x="560" y="547"/>
                    </a:lnTo>
                    <a:lnTo>
                      <a:pt x="571" y="536"/>
                    </a:lnTo>
                    <a:lnTo>
                      <a:pt x="601" y="542"/>
                    </a:lnTo>
                    <a:lnTo>
                      <a:pt x="626" y="547"/>
                    </a:lnTo>
                    <a:lnTo>
                      <a:pt x="672" y="556"/>
                    </a:lnTo>
                    <a:lnTo>
                      <a:pt x="697" y="562"/>
                    </a:lnTo>
                    <a:lnTo>
                      <a:pt x="726" y="571"/>
                    </a:lnTo>
                    <a:lnTo>
                      <a:pt x="763" y="582"/>
                    </a:lnTo>
                    <a:lnTo>
                      <a:pt x="807" y="598"/>
                    </a:lnTo>
                    <a:lnTo>
                      <a:pt x="816" y="597"/>
                    </a:lnTo>
                    <a:lnTo>
                      <a:pt x="833" y="594"/>
                    </a:lnTo>
                    <a:lnTo>
                      <a:pt x="861" y="588"/>
                    </a:lnTo>
                    <a:lnTo>
                      <a:pt x="894" y="579"/>
                    </a:lnTo>
                    <a:lnTo>
                      <a:pt x="908" y="574"/>
                    </a:lnTo>
                    <a:lnTo>
                      <a:pt x="922" y="570"/>
                    </a:lnTo>
                    <a:lnTo>
                      <a:pt x="934" y="565"/>
                    </a:lnTo>
                    <a:lnTo>
                      <a:pt x="949" y="557"/>
                    </a:lnTo>
                    <a:lnTo>
                      <a:pt x="964" y="548"/>
                    </a:lnTo>
                    <a:lnTo>
                      <a:pt x="983" y="536"/>
                    </a:lnTo>
                    <a:lnTo>
                      <a:pt x="984" y="533"/>
                    </a:lnTo>
                    <a:lnTo>
                      <a:pt x="984" y="527"/>
                    </a:lnTo>
                    <a:lnTo>
                      <a:pt x="983" y="518"/>
                    </a:lnTo>
                    <a:lnTo>
                      <a:pt x="980" y="506"/>
                    </a:lnTo>
                    <a:lnTo>
                      <a:pt x="977" y="493"/>
                    </a:lnTo>
                    <a:lnTo>
                      <a:pt x="971" y="478"/>
                    </a:lnTo>
                    <a:lnTo>
                      <a:pt x="957" y="443"/>
                    </a:lnTo>
                    <a:lnTo>
                      <a:pt x="949" y="425"/>
                    </a:lnTo>
                    <a:lnTo>
                      <a:pt x="940" y="405"/>
                    </a:lnTo>
                    <a:lnTo>
                      <a:pt x="919" y="366"/>
                    </a:lnTo>
                    <a:lnTo>
                      <a:pt x="894" y="328"/>
                    </a:lnTo>
                    <a:lnTo>
                      <a:pt x="882" y="309"/>
                    </a:lnTo>
                    <a:lnTo>
                      <a:pt x="870" y="291"/>
                    </a:lnTo>
                    <a:lnTo>
                      <a:pt x="867" y="288"/>
                    </a:lnTo>
                    <a:lnTo>
                      <a:pt x="861" y="280"/>
                    </a:lnTo>
                    <a:lnTo>
                      <a:pt x="858" y="273"/>
                    </a:lnTo>
                    <a:lnTo>
                      <a:pt x="853" y="265"/>
                    </a:lnTo>
                    <a:lnTo>
                      <a:pt x="852" y="258"/>
                    </a:lnTo>
                    <a:lnTo>
                      <a:pt x="850" y="250"/>
                    </a:lnTo>
                    <a:lnTo>
                      <a:pt x="849" y="235"/>
                    </a:lnTo>
                    <a:lnTo>
                      <a:pt x="850" y="220"/>
                    </a:lnTo>
                    <a:lnTo>
                      <a:pt x="853" y="206"/>
                    </a:lnTo>
                    <a:lnTo>
                      <a:pt x="856" y="191"/>
                    </a:lnTo>
                    <a:lnTo>
                      <a:pt x="864" y="160"/>
                    </a:lnTo>
                    <a:lnTo>
                      <a:pt x="870" y="134"/>
                    </a:lnTo>
                    <a:lnTo>
                      <a:pt x="874" y="112"/>
                    </a:lnTo>
                    <a:lnTo>
                      <a:pt x="877" y="90"/>
                    </a:lnTo>
                    <a:lnTo>
                      <a:pt x="881" y="69"/>
                    </a:lnTo>
                    <a:lnTo>
                      <a:pt x="881" y="66"/>
                    </a:lnTo>
                    <a:lnTo>
                      <a:pt x="879" y="63"/>
                    </a:lnTo>
                    <a:lnTo>
                      <a:pt x="876" y="58"/>
                    </a:lnTo>
                    <a:lnTo>
                      <a:pt x="870" y="52"/>
                    </a:lnTo>
                    <a:lnTo>
                      <a:pt x="862" y="46"/>
                    </a:lnTo>
                    <a:lnTo>
                      <a:pt x="853" y="38"/>
                    </a:lnTo>
                    <a:lnTo>
                      <a:pt x="842" y="32"/>
                    </a:lnTo>
                    <a:lnTo>
                      <a:pt x="820" y="22"/>
                    </a:lnTo>
                    <a:lnTo>
                      <a:pt x="797" y="11"/>
                    </a:lnTo>
                    <a:lnTo>
                      <a:pt x="786" y="8"/>
                    </a:lnTo>
                    <a:lnTo>
                      <a:pt x="775" y="3"/>
                    </a:lnTo>
                    <a:lnTo>
                      <a:pt x="768" y="2"/>
                    </a:lnTo>
                    <a:lnTo>
                      <a:pt x="760" y="0"/>
                    </a:lnTo>
                    <a:lnTo>
                      <a:pt x="755" y="2"/>
                    </a:lnTo>
                    <a:lnTo>
                      <a:pt x="754" y="3"/>
                    </a:lnTo>
                    <a:lnTo>
                      <a:pt x="740" y="34"/>
                    </a:lnTo>
                    <a:lnTo>
                      <a:pt x="733" y="58"/>
                    </a:lnTo>
                    <a:lnTo>
                      <a:pt x="730" y="67"/>
                    </a:lnTo>
                    <a:lnTo>
                      <a:pt x="728" y="70"/>
                    </a:lnTo>
                    <a:lnTo>
                      <a:pt x="728" y="73"/>
                    </a:lnTo>
                    <a:lnTo>
                      <a:pt x="726" y="34"/>
                    </a:lnTo>
                    <a:lnTo>
                      <a:pt x="725" y="16"/>
                    </a:lnTo>
                    <a:lnTo>
                      <a:pt x="723" y="10"/>
                    </a:lnTo>
                    <a:lnTo>
                      <a:pt x="722" y="8"/>
                    </a:lnTo>
                    <a:lnTo>
                      <a:pt x="716" y="7"/>
                    </a:lnTo>
                    <a:lnTo>
                      <a:pt x="708" y="5"/>
                    </a:lnTo>
                    <a:lnTo>
                      <a:pt x="701" y="5"/>
                    </a:lnTo>
                    <a:lnTo>
                      <a:pt x="691" y="5"/>
                    </a:lnTo>
                    <a:lnTo>
                      <a:pt x="672" y="7"/>
                    </a:lnTo>
                    <a:lnTo>
                      <a:pt x="650" y="10"/>
                    </a:lnTo>
                    <a:lnTo>
                      <a:pt x="630" y="13"/>
                    </a:lnTo>
                    <a:lnTo>
                      <a:pt x="614" y="16"/>
                    </a:lnTo>
                    <a:lnTo>
                      <a:pt x="601" y="20"/>
                    </a:lnTo>
                    <a:lnTo>
                      <a:pt x="595" y="22"/>
                    </a:lnTo>
                    <a:lnTo>
                      <a:pt x="595" y="25"/>
                    </a:lnTo>
                    <a:lnTo>
                      <a:pt x="594" y="32"/>
                    </a:lnTo>
                    <a:lnTo>
                      <a:pt x="592" y="54"/>
                    </a:lnTo>
                    <a:lnTo>
                      <a:pt x="591" y="83"/>
                    </a:lnTo>
                    <a:lnTo>
                      <a:pt x="589" y="99"/>
                    </a:lnTo>
                    <a:lnTo>
                      <a:pt x="586" y="116"/>
                    </a:lnTo>
                    <a:lnTo>
                      <a:pt x="585" y="131"/>
                    </a:lnTo>
                    <a:lnTo>
                      <a:pt x="580" y="148"/>
                    </a:lnTo>
                    <a:lnTo>
                      <a:pt x="577" y="162"/>
                    </a:lnTo>
                    <a:lnTo>
                      <a:pt x="571" y="174"/>
                    </a:lnTo>
                    <a:lnTo>
                      <a:pt x="568" y="180"/>
                    </a:lnTo>
                    <a:lnTo>
                      <a:pt x="565" y="185"/>
                    </a:lnTo>
                    <a:lnTo>
                      <a:pt x="560" y="188"/>
                    </a:lnTo>
                    <a:lnTo>
                      <a:pt x="557" y="191"/>
                    </a:lnTo>
                    <a:lnTo>
                      <a:pt x="553" y="194"/>
                    </a:lnTo>
                    <a:lnTo>
                      <a:pt x="548" y="195"/>
                    </a:lnTo>
                    <a:lnTo>
                      <a:pt x="543" y="195"/>
                    </a:lnTo>
                    <a:lnTo>
                      <a:pt x="537" y="194"/>
                    </a:lnTo>
                    <a:lnTo>
                      <a:pt x="531" y="194"/>
                    </a:lnTo>
                    <a:lnTo>
                      <a:pt x="524" y="194"/>
                    </a:lnTo>
                    <a:lnTo>
                      <a:pt x="513" y="194"/>
                    </a:lnTo>
                    <a:lnTo>
                      <a:pt x="502" y="195"/>
                    </a:lnTo>
                    <a:lnTo>
                      <a:pt x="478" y="198"/>
                    </a:lnTo>
                    <a:lnTo>
                      <a:pt x="449" y="204"/>
                    </a:lnTo>
                    <a:lnTo>
                      <a:pt x="418" y="212"/>
                    </a:lnTo>
                    <a:lnTo>
                      <a:pt x="388" y="220"/>
                    </a:lnTo>
                    <a:lnTo>
                      <a:pt x="357" y="229"/>
                    </a:lnTo>
                    <a:lnTo>
                      <a:pt x="331" y="238"/>
                    </a:lnTo>
                    <a:lnTo>
                      <a:pt x="321" y="241"/>
                    </a:lnTo>
                    <a:lnTo>
                      <a:pt x="316" y="241"/>
                    </a:lnTo>
                    <a:lnTo>
                      <a:pt x="312" y="239"/>
                    </a:lnTo>
                    <a:lnTo>
                      <a:pt x="308" y="238"/>
                    </a:lnTo>
                    <a:lnTo>
                      <a:pt x="304" y="236"/>
                    </a:lnTo>
                    <a:lnTo>
                      <a:pt x="296" y="230"/>
                    </a:lnTo>
                    <a:lnTo>
                      <a:pt x="289" y="223"/>
                    </a:lnTo>
                    <a:lnTo>
                      <a:pt x="283" y="213"/>
                    </a:lnTo>
                    <a:lnTo>
                      <a:pt x="276" y="204"/>
                    </a:lnTo>
                    <a:lnTo>
                      <a:pt x="270" y="192"/>
                    </a:lnTo>
                    <a:lnTo>
                      <a:pt x="260" y="168"/>
                    </a:lnTo>
                    <a:lnTo>
                      <a:pt x="247" y="142"/>
                    </a:lnTo>
                    <a:lnTo>
                      <a:pt x="240" y="130"/>
                    </a:lnTo>
                    <a:lnTo>
                      <a:pt x="232" y="119"/>
                    </a:lnTo>
                    <a:lnTo>
                      <a:pt x="225" y="108"/>
                    </a:lnTo>
                    <a:lnTo>
                      <a:pt x="220" y="105"/>
                    </a:lnTo>
                    <a:lnTo>
                      <a:pt x="215" y="101"/>
                    </a:lnTo>
                    <a:lnTo>
                      <a:pt x="214" y="99"/>
                    </a:lnTo>
                    <a:lnTo>
                      <a:pt x="212" y="99"/>
                    </a:lnTo>
                    <a:lnTo>
                      <a:pt x="205" y="99"/>
                    </a:lnTo>
                    <a:lnTo>
                      <a:pt x="196" y="101"/>
                    </a:lnTo>
                    <a:lnTo>
                      <a:pt x="186" y="102"/>
                    </a:lnTo>
                    <a:lnTo>
                      <a:pt x="168" y="108"/>
                    </a:lnTo>
                    <a:lnTo>
                      <a:pt x="156" y="112"/>
                    </a:lnTo>
                    <a:lnTo>
                      <a:pt x="148" y="116"/>
                    </a:lnTo>
                    <a:lnTo>
                      <a:pt x="142" y="119"/>
                    </a:lnTo>
                    <a:lnTo>
                      <a:pt x="135" y="125"/>
                    </a:lnTo>
                    <a:lnTo>
                      <a:pt x="127" y="130"/>
                    </a:lnTo>
                    <a:lnTo>
                      <a:pt x="115" y="142"/>
                    </a:lnTo>
                    <a:lnTo>
                      <a:pt x="103" y="153"/>
                    </a:lnTo>
                    <a:lnTo>
                      <a:pt x="92" y="165"/>
                    </a:lnTo>
                    <a:lnTo>
                      <a:pt x="86" y="175"/>
                    </a:lnTo>
                    <a:lnTo>
                      <a:pt x="81" y="183"/>
                    </a:lnTo>
                    <a:lnTo>
                      <a:pt x="81" y="185"/>
                    </a:lnTo>
                    <a:lnTo>
                      <a:pt x="81" y="188"/>
                    </a:lnTo>
                    <a:lnTo>
                      <a:pt x="98" y="213"/>
                    </a:lnTo>
                    <a:lnTo>
                      <a:pt x="113" y="238"/>
                    </a:lnTo>
                    <a:lnTo>
                      <a:pt x="124" y="253"/>
                    </a:lnTo>
                    <a:lnTo>
                      <a:pt x="133" y="268"/>
                    </a:lnTo>
                    <a:lnTo>
                      <a:pt x="141" y="283"/>
                    </a:lnTo>
                    <a:lnTo>
                      <a:pt x="147" y="297"/>
                    </a:lnTo>
                    <a:lnTo>
                      <a:pt x="151" y="312"/>
                    </a:lnTo>
                    <a:lnTo>
                      <a:pt x="156" y="329"/>
                    </a:lnTo>
                    <a:lnTo>
                      <a:pt x="159" y="347"/>
                    </a:lnTo>
                    <a:lnTo>
                      <a:pt x="161" y="369"/>
                    </a:lnTo>
                    <a:lnTo>
                      <a:pt x="161" y="378"/>
                    </a:lnTo>
                    <a:lnTo>
                      <a:pt x="161" y="387"/>
                    </a:lnTo>
                    <a:lnTo>
                      <a:pt x="159" y="392"/>
                    </a:lnTo>
                    <a:lnTo>
                      <a:pt x="157" y="396"/>
                    </a:lnTo>
                    <a:lnTo>
                      <a:pt x="154" y="405"/>
                    </a:lnTo>
                    <a:lnTo>
                      <a:pt x="148" y="422"/>
                    </a:lnTo>
                    <a:lnTo>
                      <a:pt x="147" y="431"/>
                    </a:lnTo>
                    <a:lnTo>
                      <a:pt x="144" y="439"/>
                    </a:lnTo>
                    <a:lnTo>
                      <a:pt x="132" y="463"/>
                    </a:lnTo>
                    <a:close/>
                  </a:path>
                </a:pathLst>
              </a:custGeom>
              <a:solidFill>
                <a:srgbClr val="E8E8E8"/>
              </a:solidFill>
              <a:ln w="9525">
                <a:solidFill>
                  <a:schemeClr val="tx2"/>
                </a:solidFill>
                <a:round/>
                <a:headEnd/>
                <a:tailEnd/>
              </a:ln>
            </p:spPr>
            <p:txBody>
              <a:bodyPr/>
              <a:lstStyle/>
              <a:p>
                <a:endParaRPr lang="en-US" sz="3120"/>
              </a:p>
            </p:txBody>
          </p:sp>
          <p:sp>
            <p:nvSpPr>
              <p:cNvPr id="375532" name="Freeform 748"/>
              <p:cNvSpPr>
                <a:spLocks/>
              </p:cNvSpPr>
              <p:nvPr/>
            </p:nvSpPr>
            <p:spPr bwMode="auto">
              <a:xfrm>
                <a:off x="481" y="1262"/>
                <a:ext cx="67" cy="179"/>
              </a:xfrm>
              <a:custGeom>
                <a:avLst/>
                <a:gdLst>
                  <a:gd name="T0" fmla="*/ 133 w 133"/>
                  <a:gd name="T1" fmla="*/ 3 h 357"/>
                  <a:gd name="T2" fmla="*/ 110 w 133"/>
                  <a:gd name="T3" fmla="*/ 45 h 357"/>
                  <a:gd name="T4" fmla="*/ 99 w 133"/>
                  <a:gd name="T5" fmla="*/ 65 h 357"/>
                  <a:gd name="T6" fmla="*/ 88 w 133"/>
                  <a:gd name="T7" fmla="*/ 86 h 357"/>
                  <a:gd name="T8" fmla="*/ 70 w 133"/>
                  <a:gd name="T9" fmla="*/ 130 h 357"/>
                  <a:gd name="T10" fmla="*/ 61 w 133"/>
                  <a:gd name="T11" fmla="*/ 152 h 357"/>
                  <a:gd name="T12" fmla="*/ 53 w 133"/>
                  <a:gd name="T13" fmla="*/ 173 h 357"/>
                  <a:gd name="T14" fmla="*/ 46 w 133"/>
                  <a:gd name="T15" fmla="*/ 196 h 357"/>
                  <a:gd name="T16" fmla="*/ 38 w 133"/>
                  <a:gd name="T17" fmla="*/ 219 h 357"/>
                  <a:gd name="T18" fmla="*/ 26 w 133"/>
                  <a:gd name="T19" fmla="*/ 264 h 357"/>
                  <a:gd name="T20" fmla="*/ 15 w 133"/>
                  <a:gd name="T21" fmla="*/ 310 h 357"/>
                  <a:gd name="T22" fmla="*/ 11 w 133"/>
                  <a:gd name="T23" fmla="*/ 333 h 357"/>
                  <a:gd name="T24" fmla="*/ 7 w 133"/>
                  <a:gd name="T25" fmla="*/ 357 h 357"/>
                  <a:gd name="T26" fmla="*/ 0 w 133"/>
                  <a:gd name="T27" fmla="*/ 356 h 357"/>
                  <a:gd name="T28" fmla="*/ 4 w 133"/>
                  <a:gd name="T29" fmla="*/ 333 h 357"/>
                  <a:gd name="T30" fmla="*/ 9 w 133"/>
                  <a:gd name="T31" fmla="*/ 308 h 357"/>
                  <a:gd name="T32" fmla="*/ 20 w 133"/>
                  <a:gd name="T33" fmla="*/ 263 h 357"/>
                  <a:gd name="T34" fmla="*/ 32 w 133"/>
                  <a:gd name="T35" fmla="*/ 216 h 357"/>
                  <a:gd name="T36" fmla="*/ 40 w 133"/>
                  <a:gd name="T37" fmla="*/ 194 h 357"/>
                  <a:gd name="T38" fmla="*/ 47 w 133"/>
                  <a:gd name="T39" fmla="*/ 171 h 357"/>
                  <a:gd name="T40" fmla="*/ 55 w 133"/>
                  <a:gd name="T41" fmla="*/ 149 h 357"/>
                  <a:gd name="T42" fmla="*/ 64 w 133"/>
                  <a:gd name="T43" fmla="*/ 127 h 357"/>
                  <a:gd name="T44" fmla="*/ 82 w 133"/>
                  <a:gd name="T45" fmla="*/ 83 h 357"/>
                  <a:gd name="T46" fmla="*/ 93 w 133"/>
                  <a:gd name="T47" fmla="*/ 62 h 357"/>
                  <a:gd name="T48" fmla="*/ 104 w 133"/>
                  <a:gd name="T49" fmla="*/ 42 h 357"/>
                  <a:gd name="T50" fmla="*/ 126 w 133"/>
                  <a:gd name="T51" fmla="*/ 0 h 357"/>
                  <a:gd name="T52" fmla="*/ 133 w 133"/>
                  <a:gd name="T53" fmla="*/ 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357">
                    <a:moveTo>
                      <a:pt x="133" y="3"/>
                    </a:moveTo>
                    <a:lnTo>
                      <a:pt x="110" y="45"/>
                    </a:lnTo>
                    <a:lnTo>
                      <a:pt x="99" y="65"/>
                    </a:lnTo>
                    <a:lnTo>
                      <a:pt x="88" y="86"/>
                    </a:lnTo>
                    <a:lnTo>
                      <a:pt x="70" y="130"/>
                    </a:lnTo>
                    <a:lnTo>
                      <a:pt x="61" y="152"/>
                    </a:lnTo>
                    <a:lnTo>
                      <a:pt x="53" y="173"/>
                    </a:lnTo>
                    <a:lnTo>
                      <a:pt x="46" y="196"/>
                    </a:lnTo>
                    <a:lnTo>
                      <a:pt x="38" y="219"/>
                    </a:lnTo>
                    <a:lnTo>
                      <a:pt x="26" y="264"/>
                    </a:lnTo>
                    <a:lnTo>
                      <a:pt x="15" y="310"/>
                    </a:lnTo>
                    <a:lnTo>
                      <a:pt x="11" y="333"/>
                    </a:lnTo>
                    <a:lnTo>
                      <a:pt x="7" y="357"/>
                    </a:lnTo>
                    <a:lnTo>
                      <a:pt x="0" y="356"/>
                    </a:lnTo>
                    <a:lnTo>
                      <a:pt x="4" y="333"/>
                    </a:lnTo>
                    <a:lnTo>
                      <a:pt x="9" y="308"/>
                    </a:lnTo>
                    <a:lnTo>
                      <a:pt x="20" y="263"/>
                    </a:lnTo>
                    <a:lnTo>
                      <a:pt x="32" y="216"/>
                    </a:lnTo>
                    <a:lnTo>
                      <a:pt x="40" y="194"/>
                    </a:lnTo>
                    <a:lnTo>
                      <a:pt x="47" y="171"/>
                    </a:lnTo>
                    <a:lnTo>
                      <a:pt x="55" y="149"/>
                    </a:lnTo>
                    <a:lnTo>
                      <a:pt x="64" y="127"/>
                    </a:lnTo>
                    <a:lnTo>
                      <a:pt x="82" y="83"/>
                    </a:lnTo>
                    <a:lnTo>
                      <a:pt x="93" y="62"/>
                    </a:lnTo>
                    <a:lnTo>
                      <a:pt x="104" y="42"/>
                    </a:lnTo>
                    <a:lnTo>
                      <a:pt x="126" y="0"/>
                    </a:lnTo>
                    <a:lnTo>
                      <a:pt x="133" y="3"/>
                    </a:lnTo>
                    <a:close/>
                  </a:path>
                </a:pathLst>
              </a:custGeom>
              <a:solidFill>
                <a:srgbClr val="000000"/>
              </a:solidFill>
              <a:ln w="9525">
                <a:solidFill>
                  <a:schemeClr val="tx2"/>
                </a:solidFill>
                <a:round/>
                <a:headEnd/>
                <a:tailEnd/>
              </a:ln>
            </p:spPr>
            <p:txBody>
              <a:bodyPr/>
              <a:lstStyle/>
              <a:p>
                <a:endParaRPr lang="en-US" sz="3120"/>
              </a:p>
            </p:txBody>
          </p:sp>
          <p:sp>
            <p:nvSpPr>
              <p:cNvPr id="375533" name="Freeform 749"/>
              <p:cNvSpPr>
                <a:spLocks/>
              </p:cNvSpPr>
              <p:nvPr/>
            </p:nvSpPr>
            <p:spPr bwMode="auto">
              <a:xfrm>
                <a:off x="479" y="1440"/>
                <a:ext cx="18" cy="145"/>
              </a:xfrm>
              <a:custGeom>
                <a:avLst/>
                <a:gdLst>
                  <a:gd name="T0" fmla="*/ 12 w 37"/>
                  <a:gd name="T1" fmla="*/ 1 h 289"/>
                  <a:gd name="T2" fmla="*/ 9 w 37"/>
                  <a:gd name="T3" fmla="*/ 18 h 289"/>
                  <a:gd name="T4" fmla="*/ 8 w 37"/>
                  <a:gd name="T5" fmla="*/ 35 h 289"/>
                  <a:gd name="T6" fmla="*/ 6 w 37"/>
                  <a:gd name="T7" fmla="*/ 70 h 289"/>
                  <a:gd name="T8" fmla="*/ 8 w 37"/>
                  <a:gd name="T9" fmla="*/ 106 h 289"/>
                  <a:gd name="T10" fmla="*/ 11 w 37"/>
                  <a:gd name="T11" fmla="*/ 141 h 289"/>
                  <a:gd name="T12" fmla="*/ 16 w 37"/>
                  <a:gd name="T13" fmla="*/ 178 h 289"/>
                  <a:gd name="T14" fmla="*/ 22 w 37"/>
                  <a:gd name="T15" fmla="*/ 214 h 289"/>
                  <a:gd name="T16" fmla="*/ 37 w 37"/>
                  <a:gd name="T17" fmla="*/ 287 h 289"/>
                  <a:gd name="T18" fmla="*/ 29 w 37"/>
                  <a:gd name="T19" fmla="*/ 289 h 289"/>
                  <a:gd name="T20" fmla="*/ 14 w 37"/>
                  <a:gd name="T21" fmla="*/ 216 h 289"/>
                  <a:gd name="T22" fmla="*/ 8 w 37"/>
                  <a:gd name="T23" fmla="*/ 179 h 289"/>
                  <a:gd name="T24" fmla="*/ 3 w 37"/>
                  <a:gd name="T25" fmla="*/ 143 h 289"/>
                  <a:gd name="T26" fmla="*/ 0 w 37"/>
                  <a:gd name="T27" fmla="*/ 106 h 289"/>
                  <a:gd name="T28" fmla="*/ 0 w 37"/>
                  <a:gd name="T29" fmla="*/ 70 h 289"/>
                  <a:gd name="T30" fmla="*/ 0 w 37"/>
                  <a:gd name="T31" fmla="*/ 35 h 289"/>
                  <a:gd name="T32" fmla="*/ 3 w 37"/>
                  <a:gd name="T33" fmla="*/ 18 h 289"/>
                  <a:gd name="T34" fmla="*/ 5 w 37"/>
                  <a:gd name="T35" fmla="*/ 0 h 289"/>
                  <a:gd name="T36" fmla="*/ 12 w 37"/>
                  <a:gd name="T37" fmla="*/ 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89">
                    <a:moveTo>
                      <a:pt x="12" y="1"/>
                    </a:moveTo>
                    <a:lnTo>
                      <a:pt x="9" y="18"/>
                    </a:lnTo>
                    <a:lnTo>
                      <a:pt x="8" y="35"/>
                    </a:lnTo>
                    <a:lnTo>
                      <a:pt x="6" y="70"/>
                    </a:lnTo>
                    <a:lnTo>
                      <a:pt x="8" y="106"/>
                    </a:lnTo>
                    <a:lnTo>
                      <a:pt x="11" y="141"/>
                    </a:lnTo>
                    <a:lnTo>
                      <a:pt x="16" y="178"/>
                    </a:lnTo>
                    <a:lnTo>
                      <a:pt x="22" y="214"/>
                    </a:lnTo>
                    <a:lnTo>
                      <a:pt x="37" y="287"/>
                    </a:lnTo>
                    <a:lnTo>
                      <a:pt x="29" y="289"/>
                    </a:lnTo>
                    <a:lnTo>
                      <a:pt x="14" y="216"/>
                    </a:lnTo>
                    <a:lnTo>
                      <a:pt x="8" y="179"/>
                    </a:lnTo>
                    <a:lnTo>
                      <a:pt x="3" y="143"/>
                    </a:lnTo>
                    <a:lnTo>
                      <a:pt x="0" y="106"/>
                    </a:lnTo>
                    <a:lnTo>
                      <a:pt x="0" y="70"/>
                    </a:lnTo>
                    <a:lnTo>
                      <a:pt x="0" y="35"/>
                    </a:lnTo>
                    <a:lnTo>
                      <a:pt x="3" y="18"/>
                    </a:lnTo>
                    <a:lnTo>
                      <a:pt x="5" y="0"/>
                    </a:lnTo>
                    <a:lnTo>
                      <a:pt x="12" y="1"/>
                    </a:lnTo>
                    <a:close/>
                  </a:path>
                </a:pathLst>
              </a:custGeom>
              <a:solidFill>
                <a:srgbClr val="000000"/>
              </a:solidFill>
              <a:ln w="9525">
                <a:solidFill>
                  <a:schemeClr val="tx2"/>
                </a:solidFill>
                <a:round/>
                <a:headEnd/>
                <a:tailEnd/>
              </a:ln>
            </p:spPr>
            <p:txBody>
              <a:bodyPr/>
              <a:lstStyle/>
              <a:p>
                <a:endParaRPr lang="en-US" sz="3120"/>
              </a:p>
            </p:txBody>
          </p:sp>
          <p:sp>
            <p:nvSpPr>
              <p:cNvPr id="375534" name="Freeform 750"/>
              <p:cNvSpPr>
                <a:spLocks/>
              </p:cNvSpPr>
              <p:nvPr/>
            </p:nvSpPr>
            <p:spPr bwMode="auto">
              <a:xfrm>
                <a:off x="481" y="1440"/>
                <a:ext cx="4" cy="1"/>
              </a:xfrm>
              <a:custGeom>
                <a:avLst/>
                <a:gdLst>
                  <a:gd name="T0" fmla="*/ 0 w 7"/>
                  <a:gd name="T1" fmla="*/ 0 h 1"/>
                  <a:gd name="T2" fmla="*/ 7 w 7"/>
                  <a:gd name="T3" fmla="*/ 1 h 1"/>
                  <a:gd name="T4" fmla="*/ 0 w 7"/>
                  <a:gd name="T5" fmla="*/ 0 h 1"/>
                </a:gdLst>
                <a:ahLst/>
                <a:cxnLst>
                  <a:cxn ang="0">
                    <a:pos x="T0" y="T1"/>
                  </a:cxn>
                  <a:cxn ang="0">
                    <a:pos x="T2" y="T3"/>
                  </a:cxn>
                  <a:cxn ang="0">
                    <a:pos x="T4" y="T5"/>
                  </a:cxn>
                </a:cxnLst>
                <a:rect l="0" t="0" r="r" b="b"/>
                <a:pathLst>
                  <a:path w="7" h="1">
                    <a:moveTo>
                      <a:pt x="0" y="0"/>
                    </a:moveTo>
                    <a:lnTo>
                      <a:pt x="7" y="1"/>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35" name="Freeform 751"/>
              <p:cNvSpPr>
                <a:spLocks/>
              </p:cNvSpPr>
              <p:nvPr/>
            </p:nvSpPr>
            <p:spPr bwMode="auto">
              <a:xfrm>
                <a:off x="494" y="1583"/>
                <a:ext cx="4" cy="3"/>
              </a:xfrm>
              <a:custGeom>
                <a:avLst/>
                <a:gdLst>
                  <a:gd name="T0" fmla="*/ 6 w 9"/>
                  <a:gd name="T1" fmla="*/ 0 h 6"/>
                  <a:gd name="T2" fmla="*/ 6 w 9"/>
                  <a:gd name="T3" fmla="*/ 1 h 6"/>
                  <a:gd name="T4" fmla="*/ 3 w 9"/>
                  <a:gd name="T5" fmla="*/ 0 h 6"/>
                  <a:gd name="T6" fmla="*/ 3 w 9"/>
                  <a:gd name="T7" fmla="*/ 0 h 6"/>
                  <a:gd name="T8" fmla="*/ 9 w 9"/>
                  <a:gd name="T9" fmla="*/ 4 h 6"/>
                  <a:gd name="T10" fmla="*/ 6 w 9"/>
                  <a:gd name="T11" fmla="*/ 6 h 6"/>
                  <a:gd name="T12" fmla="*/ 2 w 9"/>
                  <a:gd name="T13" fmla="*/ 6 h 6"/>
                  <a:gd name="T14" fmla="*/ 0 w 9"/>
                  <a:gd name="T15" fmla="*/ 3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6" y="1"/>
                    </a:lnTo>
                    <a:lnTo>
                      <a:pt x="3" y="0"/>
                    </a:lnTo>
                    <a:lnTo>
                      <a:pt x="3" y="0"/>
                    </a:lnTo>
                    <a:lnTo>
                      <a:pt x="9" y="4"/>
                    </a:lnTo>
                    <a:lnTo>
                      <a:pt x="6" y="6"/>
                    </a:lnTo>
                    <a:lnTo>
                      <a:pt x="2" y="6"/>
                    </a:lnTo>
                    <a:lnTo>
                      <a:pt x="0" y="3"/>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536" name="Freeform 752"/>
              <p:cNvSpPr>
                <a:spLocks/>
              </p:cNvSpPr>
              <p:nvPr/>
            </p:nvSpPr>
            <p:spPr bwMode="auto">
              <a:xfrm>
                <a:off x="494" y="1583"/>
                <a:ext cx="3" cy="2"/>
              </a:xfrm>
              <a:custGeom>
                <a:avLst/>
                <a:gdLst>
                  <a:gd name="T0" fmla="*/ 0 w 8"/>
                  <a:gd name="T1" fmla="*/ 3 h 3"/>
                  <a:gd name="T2" fmla="*/ 6 w 8"/>
                  <a:gd name="T3" fmla="*/ 0 h 3"/>
                  <a:gd name="T4" fmla="*/ 8 w 8"/>
                  <a:gd name="T5" fmla="*/ 1 h 3"/>
                  <a:gd name="T6" fmla="*/ 0 w 8"/>
                  <a:gd name="T7" fmla="*/ 3 h 3"/>
                </a:gdLst>
                <a:ahLst/>
                <a:cxnLst>
                  <a:cxn ang="0">
                    <a:pos x="T0" y="T1"/>
                  </a:cxn>
                  <a:cxn ang="0">
                    <a:pos x="T2" y="T3"/>
                  </a:cxn>
                  <a:cxn ang="0">
                    <a:pos x="T4" y="T5"/>
                  </a:cxn>
                  <a:cxn ang="0">
                    <a:pos x="T6" y="T7"/>
                  </a:cxn>
                </a:cxnLst>
                <a:rect l="0" t="0" r="r" b="b"/>
                <a:pathLst>
                  <a:path w="8" h="3">
                    <a:moveTo>
                      <a:pt x="0" y="3"/>
                    </a:moveTo>
                    <a:lnTo>
                      <a:pt x="6" y="0"/>
                    </a:lnTo>
                    <a:lnTo>
                      <a:pt x="8"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75537" name="Freeform 753"/>
              <p:cNvSpPr>
                <a:spLocks/>
              </p:cNvSpPr>
              <p:nvPr/>
            </p:nvSpPr>
            <p:spPr bwMode="auto">
              <a:xfrm>
                <a:off x="495" y="1584"/>
                <a:ext cx="57" cy="136"/>
              </a:xfrm>
              <a:custGeom>
                <a:avLst/>
                <a:gdLst>
                  <a:gd name="T0" fmla="*/ 6 w 115"/>
                  <a:gd name="T1" fmla="*/ 0 h 271"/>
                  <a:gd name="T2" fmla="*/ 13 w 115"/>
                  <a:gd name="T3" fmla="*/ 37 h 271"/>
                  <a:gd name="T4" fmla="*/ 20 w 115"/>
                  <a:gd name="T5" fmla="*/ 73 h 271"/>
                  <a:gd name="T6" fmla="*/ 25 w 115"/>
                  <a:gd name="T7" fmla="*/ 90 h 271"/>
                  <a:gd name="T8" fmla="*/ 29 w 115"/>
                  <a:gd name="T9" fmla="*/ 108 h 271"/>
                  <a:gd name="T10" fmla="*/ 35 w 115"/>
                  <a:gd name="T11" fmla="*/ 127 h 271"/>
                  <a:gd name="T12" fmla="*/ 42 w 115"/>
                  <a:gd name="T13" fmla="*/ 143 h 271"/>
                  <a:gd name="T14" fmla="*/ 48 w 115"/>
                  <a:gd name="T15" fmla="*/ 160 h 271"/>
                  <a:gd name="T16" fmla="*/ 55 w 115"/>
                  <a:gd name="T17" fmla="*/ 177 h 271"/>
                  <a:gd name="T18" fmla="*/ 63 w 115"/>
                  <a:gd name="T19" fmla="*/ 193 h 271"/>
                  <a:gd name="T20" fmla="*/ 72 w 115"/>
                  <a:gd name="T21" fmla="*/ 209 h 271"/>
                  <a:gd name="T22" fmla="*/ 81 w 115"/>
                  <a:gd name="T23" fmla="*/ 224 h 271"/>
                  <a:gd name="T24" fmla="*/ 92 w 115"/>
                  <a:gd name="T25" fmla="*/ 239 h 271"/>
                  <a:gd name="T26" fmla="*/ 103 w 115"/>
                  <a:gd name="T27" fmla="*/ 253 h 271"/>
                  <a:gd name="T28" fmla="*/ 115 w 115"/>
                  <a:gd name="T29" fmla="*/ 267 h 271"/>
                  <a:gd name="T30" fmla="*/ 109 w 115"/>
                  <a:gd name="T31" fmla="*/ 271 h 271"/>
                  <a:gd name="T32" fmla="*/ 96 w 115"/>
                  <a:gd name="T33" fmla="*/ 257 h 271"/>
                  <a:gd name="T34" fmla="*/ 86 w 115"/>
                  <a:gd name="T35" fmla="*/ 242 h 271"/>
                  <a:gd name="T36" fmla="*/ 75 w 115"/>
                  <a:gd name="T37" fmla="*/ 228 h 271"/>
                  <a:gd name="T38" fmla="*/ 66 w 115"/>
                  <a:gd name="T39" fmla="*/ 212 h 271"/>
                  <a:gd name="T40" fmla="*/ 57 w 115"/>
                  <a:gd name="T41" fmla="*/ 197 h 271"/>
                  <a:gd name="T42" fmla="*/ 49 w 115"/>
                  <a:gd name="T43" fmla="*/ 180 h 271"/>
                  <a:gd name="T44" fmla="*/ 42 w 115"/>
                  <a:gd name="T45" fmla="*/ 163 h 271"/>
                  <a:gd name="T46" fmla="*/ 34 w 115"/>
                  <a:gd name="T47" fmla="*/ 146 h 271"/>
                  <a:gd name="T48" fmla="*/ 28 w 115"/>
                  <a:gd name="T49" fmla="*/ 128 h 271"/>
                  <a:gd name="T50" fmla="*/ 23 w 115"/>
                  <a:gd name="T51" fmla="*/ 111 h 271"/>
                  <a:gd name="T52" fmla="*/ 19 w 115"/>
                  <a:gd name="T53" fmla="*/ 93 h 271"/>
                  <a:gd name="T54" fmla="*/ 14 w 115"/>
                  <a:gd name="T55" fmla="*/ 75 h 271"/>
                  <a:gd name="T56" fmla="*/ 6 w 115"/>
                  <a:gd name="T57" fmla="*/ 38 h 271"/>
                  <a:gd name="T58" fmla="*/ 0 w 115"/>
                  <a:gd name="T59" fmla="*/ 2 h 271"/>
                  <a:gd name="T60" fmla="*/ 6 w 115"/>
                  <a:gd name="T6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271">
                    <a:moveTo>
                      <a:pt x="6" y="0"/>
                    </a:moveTo>
                    <a:lnTo>
                      <a:pt x="13" y="37"/>
                    </a:lnTo>
                    <a:lnTo>
                      <a:pt x="20" y="73"/>
                    </a:lnTo>
                    <a:lnTo>
                      <a:pt x="25" y="90"/>
                    </a:lnTo>
                    <a:lnTo>
                      <a:pt x="29" y="108"/>
                    </a:lnTo>
                    <a:lnTo>
                      <a:pt x="35" y="127"/>
                    </a:lnTo>
                    <a:lnTo>
                      <a:pt x="42" y="143"/>
                    </a:lnTo>
                    <a:lnTo>
                      <a:pt x="48" y="160"/>
                    </a:lnTo>
                    <a:lnTo>
                      <a:pt x="55" y="177"/>
                    </a:lnTo>
                    <a:lnTo>
                      <a:pt x="63" y="193"/>
                    </a:lnTo>
                    <a:lnTo>
                      <a:pt x="72" y="209"/>
                    </a:lnTo>
                    <a:lnTo>
                      <a:pt x="81" y="224"/>
                    </a:lnTo>
                    <a:lnTo>
                      <a:pt x="92" y="239"/>
                    </a:lnTo>
                    <a:lnTo>
                      <a:pt x="103" y="253"/>
                    </a:lnTo>
                    <a:lnTo>
                      <a:pt x="115" y="267"/>
                    </a:lnTo>
                    <a:lnTo>
                      <a:pt x="109" y="271"/>
                    </a:lnTo>
                    <a:lnTo>
                      <a:pt x="96" y="257"/>
                    </a:lnTo>
                    <a:lnTo>
                      <a:pt x="86" y="242"/>
                    </a:lnTo>
                    <a:lnTo>
                      <a:pt x="75" y="228"/>
                    </a:lnTo>
                    <a:lnTo>
                      <a:pt x="66" y="212"/>
                    </a:lnTo>
                    <a:lnTo>
                      <a:pt x="57" y="197"/>
                    </a:lnTo>
                    <a:lnTo>
                      <a:pt x="49" y="180"/>
                    </a:lnTo>
                    <a:lnTo>
                      <a:pt x="42" y="163"/>
                    </a:lnTo>
                    <a:lnTo>
                      <a:pt x="34" y="146"/>
                    </a:lnTo>
                    <a:lnTo>
                      <a:pt x="28" y="128"/>
                    </a:lnTo>
                    <a:lnTo>
                      <a:pt x="23" y="111"/>
                    </a:lnTo>
                    <a:lnTo>
                      <a:pt x="19" y="93"/>
                    </a:lnTo>
                    <a:lnTo>
                      <a:pt x="14" y="75"/>
                    </a:lnTo>
                    <a:lnTo>
                      <a:pt x="6" y="38"/>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538" name="Freeform 754"/>
              <p:cNvSpPr>
                <a:spLocks/>
              </p:cNvSpPr>
              <p:nvPr/>
            </p:nvSpPr>
            <p:spPr bwMode="auto">
              <a:xfrm>
                <a:off x="495" y="1580"/>
                <a:ext cx="3" cy="6"/>
              </a:xfrm>
              <a:custGeom>
                <a:avLst/>
                <a:gdLst>
                  <a:gd name="T0" fmla="*/ 0 w 6"/>
                  <a:gd name="T1" fmla="*/ 6 h 10"/>
                  <a:gd name="T2" fmla="*/ 5 w 6"/>
                  <a:gd name="T3" fmla="*/ 0 h 10"/>
                  <a:gd name="T4" fmla="*/ 6 w 6"/>
                  <a:gd name="T5" fmla="*/ 7 h 10"/>
                  <a:gd name="T6" fmla="*/ 0 w 6"/>
                  <a:gd name="T7" fmla="*/ 9 h 10"/>
                  <a:gd name="T8" fmla="*/ 6 w 6"/>
                  <a:gd name="T9" fmla="*/ 10 h 10"/>
                  <a:gd name="T10" fmla="*/ 0 w 6"/>
                  <a:gd name="T11" fmla="*/ 6 h 10"/>
                </a:gdLst>
                <a:ahLst/>
                <a:cxnLst>
                  <a:cxn ang="0">
                    <a:pos x="T0" y="T1"/>
                  </a:cxn>
                  <a:cxn ang="0">
                    <a:pos x="T2" y="T3"/>
                  </a:cxn>
                  <a:cxn ang="0">
                    <a:pos x="T4" y="T5"/>
                  </a:cxn>
                  <a:cxn ang="0">
                    <a:pos x="T6" y="T7"/>
                  </a:cxn>
                  <a:cxn ang="0">
                    <a:pos x="T8" y="T9"/>
                  </a:cxn>
                  <a:cxn ang="0">
                    <a:pos x="T10" y="T11"/>
                  </a:cxn>
                </a:cxnLst>
                <a:rect l="0" t="0" r="r" b="b"/>
                <a:pathLst>
                  <a:path w="6" h="10">
                    <a:moveTo>
                      <a:pt x="0" y="6"/>
                    </a:moveTo>
                    <a:lnTo>
                      <a:pt x="5" y="0"/>
                    </a:lnTo>
                    <a:lnTo>
                      <a:pt x="6" y="7"/>
                    </a:lnTo>
                    <a:lnTo>
                      <a:pt x="0" y="9"/>
                    </a:lnTo>
                    <a:lnTo>
                      <a:pt x="6" y="1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539" name="Freeform 755"/>
              <p:cNvSpPr>
                <a:spLocks/>
              </p:cNvSpPr>
              <p:nvPr/>
            </p:nvSpPr>
            <p:spPr bwMode="auto">
              <a:xfrm>
                <a:off x="549" y="1717"/>
                <a:ext cx="105" cy="19"/>
              </a:xfrm>
              <a:custGeom>
                <a:avLst/>
                <a:gdLst>
                  <a:gd name="T0" fmla="*/ 4 w 209"/>
                  <a:gd name="T1" fmla="*/ 0 h 38"/>
                  <a:gd name="T2" fmla="*/ 9 w 209"/>
                  <a:gd name="T3" fmla="*/ 4 h 38"/>
                  <a:gd name="T4" fmla="*/ 13 w 209"/>
                  <a:gd name="T5" fmla="*/ 7 h 38"/>
                  <a:gd name="T6" fmla="*/ 24 w 209"/>
                  <a:gd name="T7" fmla="*/ 15 h 38"/>
                  <a:gd name="T8" fmla="*/ 30 w 209"/>
                  <a:gd name="T9" fmla="*/ 18 h 38"/>
                  <a:gd name="T10" fmla="*/ 35 w 209"/>
                  <a:gd name="T11" fmla="*/ 21 h 38"/>
                  <a:gd name="T12" fmla="*/ 47 w 209"/>
                  <a:gd name="T13" fmla="*/ 25 h 38"/>
                  <a:gd name="T14" fmla="*/ 58 w 209"/>
                  <a:gd name="T15" fmla="*/ 27 h 38"/>
                  <a:gd name="T16" fmla="*/ 71 w 209"/>
                  <a:gd name="T17" fmla="*/ 30 h 38"/>
                  <a:gd name="T18" fmla="*/ 84 w 209"/>
                  <a:gd name="T19" fmla="*/ 30 h 38"/>
                  <a:gd name="T20" fmla="*/ 97 w 209"/>
                  <a:gd name="T21" fmla="*/ 30 h 38"/>
                  <a:gd name="T22" fmla="*/ 111 w 209"/>
                  <a:gd name="T23" fmla="*/ 28 h 38"/>
                  <a:gd name="T24" fmla="*/ 126 w 209"/>
                  <a:gd name="T25" fmla="*/ 27 h 38"/>
                  <a:gd name="T26" fmla="*/ 138 w 209"/>
                  <a:gd name="T27" fmla="*/ 24 h 38"/>
                  <a:gd name="T28" fmla="*/ 152 w 209"/>
                  <a:gd name="T29" fmla="*/ 21 h 38"/>
                  <a:gd name="T30" fmla="*/ 167 w 209"/>
                  <a:gd name="T31" fmla="*/ 18 h 38"/>
                  <a:gd name="T32" fmla="*/ 180 w 209"/>
                  <a:gd name="T33" fmla="*/ 13 h 38"/>
                  <a:gd name="T34" fmla="*/ 207 w 209"/>
                  <a:gd name="T35" fmla="*/ 4 h 38"/>
                  <a:gd name="T36" fmla="*/ 209 w 209"/>
                  <a:gd name="T37" fmla="*/ 10 h 38"/>
                  <a:gd name="T38" fmla="*/ 183 w 209"/>
                  <a:gd name="T39" fmla="*/ 19 h 38"/>
                  <a:gd name="T40" fmla="*/ 169 w 209"/>
                  <a:gd name="T41" fmla="*/ 24 h 38"/>
                  <a:gd name="T42" fmla="*/ 155 w 209"/>
                  <a:gd name="T43" fmla="*/ 28 h 38"/>
                  <a:gd name="T44" fmla="*/ 140 w 209"/>
                  <a:gd name="T45" fmla="*/ 31 h 38"/>
                  <a:gd name="T46" fmla="*/ 126 w 209"/>
                  <a:gd name="T47" fmla="*/ 33 h 38"/>
                  <a:gd name="T48" fmla="*/ 113 w 209"/>
                  <a:gd name="T49" fmla="*/ 36 h 38"/>
                  <a:gd name="T50" fmla="*/ 97 w 209"/>
                  <a:gd name="T51" fmla="*/ 38 h 38"/>
                  <a:gd name="T52" fmla="*/ 84 w 209"/>
                  <a:gd name="T53" fmla="*/ 38 h 38"/>
                  <a:gd name="T54" fmla="*/ 70 w 209"/>
                  <a:gd name="T55" fmla="*/ 36 h 38"/>
                  <a:gd name="T56" fmla="*/ 58 w 209"/>
                  <a:gd name="T57" fmla="*/ 35 h 38"/>
                  <a:gd name="T58" fmla="*/ 44 w 209"/>
                  <a:gd name="T59" fmla="*/ 31 h 38"/>
                  <a:gd name="T60" fmla="*/ 32 w 209"/>
                  <a:gd name="T61" fmla="*/ 27 h 38"/>
                  <a:gd name="T62" fmla="*/ 27 w 209"/>
                  <a:gd name="T63" fmla="*/ 24 h 38"/>
                  <a:gd name="T64" fmla="*/ 21 w 209"/>
                  <a:gd name="T65" fmla="*/ 21 h 38"/>
                  <a:gd name="T66" fmla="*/ 10 w 209"/>
                  <a:gd name="T67" fmla="*/ 13 h 38"/>
                  <a:gd name="T68" fmla="*/ 4 w 209"/>
                  <a:gd name="T69" fmla="*/ 9 h 38"/>
                  <a:gd name="T70" fmla="*/ 0 w 209"/>
                  <a:gd name="T71" fmla="*/ 4 h 38"/>
                  <a:gd name="T72" fmla="*/ 4 w 209"/>
                  <a:gd name="T7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9" h="38">
                    <a:moveTo>
                      <a:pt x="4" y="0"/>
                    </a:moveTo>
                    <a:lnTo>
                      <a:pt x="9" y="4"/>
                    </a:lnTo>
                    <a:lnTo>
                      <a:pt x="13" y="7"/>
                    </a:lnTo>
                    <a:lnTo>
                      <a:pt x="24" y="15"/>
                    </a:lnTo>
                    <a:lnTo>
                      <a:pt x="30" y="18"/>
                    </a:lnTo>
                    <a:lnTo>
                      <a:pt x="35" y="21"/>
                    </a:lnTo>
                    <a:lnTo>
                      <a:pt x="47" y="25"/>
                    </a:lnTo>
                    <a:lnTo>
                      <a:pt x="58" y="27"/>
                    </a:lnTo>
                    <a:lnTo>
                      <a:pt x="71" y="30"/>
                    </a:lnTo>
                    <a:lnTo>
                      <a:pt x="84" y="30"/>
                    </a:lnTo>
                    <a:lnTo>
                      <a:pt x="97" y="30"/>
                    </a:lnTo>
                    <a:lnTo>
                      <a:pt x="111" y="28"/>
                    </a:lnTo>
                    <a:lnTo>
                      <a:pt x="126" y="27"/>
                    </a:lnTo>
                    <a:lnTo>
                      <a:pt x="138" y="24"/>
                    </a:lnTo>
                    <a:lnTo>
                      <a:pt x="152" y="21"/>
                    </a:lnTo>
                    <a:lnTo>
                      <a:pt x="167" y="18"/>
                    </a:lnTo>
                    <a:lnTo>
                      <a:pt x="180" y="13"/>
                    </a:lnTo>
                    <a:lnTo>
                      <a:pt x="207" y="4"/>
                    </a:lnTo>
                    <a:lnTo>
                      <a:pt x="209" y="10"/>
                    </a:lnTo>
                    <a:lnTo>
                      <a:pt x="183" y="19"/>
                    </a:lnTo>
                    <a:lnTo>
                      <a:pt x="169" y="24"/>
                    </a:lnTo>
                    <a:lnTo>
                      <a:pt x="155" y="28"/>
                    </a:lnTo>
                    <a:lnTo>
                      <a:pt x="140" y="31"/>
                    </a:lnTo>
                    <a:lnTo>
                      <a:pt x="126" y="33"/>
                    </a:lnTo>
                    <a:lnTo>
                      <a:pt x="113" y="36"/>
                    </a:lnTo>
                    <a:lnTo>
                      <a:pt x="97" y="38"/>
                    </a:lnTo>
                    <a:lnTo>
                      <a:pt x="84" y="38"/>
                    </a:lnTo>
                    <a:lnTo>
                      <a:pt x="70" y="36"/>
                    </a:lnTo>
                    <a:lnTo>
                      <a:pt x="58" y="35"/>
                    </a:lnTo>
                    <a:lnTo>
                      <a:pt x="44" y="31"/>
                    </a:lnTo>
                    <a:lnTo>
                      <a:pt x="32" y="27"/>
                    </a:lnTo>
                    <a:lnTo>
                      <a:pt x="27" y="24"/>
                    </a:lnTo>
                    <a:lnTo>
                      <a:pt x="21" y="21"/>
                    </a:lnTo>
                    <a:lnTo>
                      <a:pt x="10" y="13"/>
                    </a:lnTo>
                    <a:lnTo>
                      <a:pt x="4" y="9"/>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540" name="Freeform 756"/>
              <p:cNvSpPr>
                <a:spLocks/>
              </p:cNvSpPr>
              <p:nvPr/>
            </p:nvSpPr>
            <p:spPr bwMode="auto">
              <a:xfrm>
                <a:off x="549" y="1717"/>
                <a:ext cx="3" cy="3"/>
              </a:xfrm>
              <a:custGeom>
                <a:avLst/>
                <a:gdLst>
                  <a:gd name="T0" fmla="*/ 0 w 6"/>
                  <a:gd name="T1" fmla="*/ 4 h 4"/>
                  <a:gd name="T2" fmla="*/ 4 w 6"/>
                  <a:gd name="T3" fmla="*/ 0 h 4"/>
                  <a:gd name="T4" fmla="*/ 6 w 6"/>
                  <a:gd name="T5" fmla="*/ 0 h 4"/>
                  <a:gd name="T6" fmla="*/ 0 w 6"/>
                  <a:gd name="T7" fmla="*/ 4 h 4"/>
                </a:gdLst>
                <a:ahLst/>
                <a:cxnLst>
                  <a:cxn ang="0">
                    <a:pos x="T0" y="T1"/>
                  </a:cxn>
                  <a:cxn ang="0">
                    <a:pos x="T2" y="T3"/>
                  </a:cxn>
                  <a:cxn ang="0">
                    <a:pos x="T4" y="T5"/>
                  </a:cxn>
                  <a:cxn ang="0">
                    <a:pos x="T6" y="T7"/>
                  </a:cxn>
                </a:cxnLst>
                <a:rect l="0" t="0" r="r" b="b"/>
                <a:pathLst>
                  <a:path w="6" h="4">
                    <a:moveTo>
                      <a:pt x="0" y="4"/>
                    </a:moveTo>
                    <a:lnTo>
                      <a:pt x="4" y="0"/>
                    </a:ln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75541" name="Freeform 757"/>
              <p:cNvSpPr>
                <a:spLocks/>
              </p:cNvSpPr>
              <p:nvPr/>
            </p:nvSpPr>
            <p:spPr bwMode="auto">
              <a:xfrm>
                <a:off x="653" y="1607"/>
                <a:ext cx="60" cy="116"/>
              </a:xfrm>
              <a:custGeom>
                <a:avLst/>
                <a:gdLst>
                  <a:gd name="T0" fmla="*/ 0 w 121"/>
                  <a:gd name="T1" fmla="*/ 225 h 231"/>
                  <a:gd name="T2" fmla="*/ 6 w 121"/>
                  <a:gd name="T3" fmla="*/ 222 h 231"/>
                  <a:gd name="T4" fmla="*/ 12 w 121"/>
                  <a:gd name="T5" fmla="*/ 219 h 231"/>
                  <a:gd name="T6" fmla="*/ 20 w 121"/>
                  <a:gd name="T7" fmla="*/ 216 h 231"/>
                  <a:gd name="T8" fmla="*/ 25 w 121"/>
                  <a:gd name="T9" fmla="*/ 211 h 231"/>
                  <a:gd name="T10" fmla="*/ 37 w 121"/>
                  <a:gd name="T11" fmla="*/ 202 h 231"/>
                  <a:gd name="T12" fmla="*/ 41 w 121"/>
                  <a:gd name="T13" fmla="*/ 196 h 231"/>
                  <a:gd name="T14" fmla="*/ 47 w 121"/>
                  <a:gd name="T15" fmla="*/ 190 h 231"/>
                  <a:gd name="T16" fmla="*/ 52 w 121"/>
                  <a:gd name="T17" fmla="*/ 184 h 231"/>
                  <a:gd name="T18" fmla="*/ 57 w 121"/>
                  <a:gd name="T19" fmla="*/ 178 h 231"/>
                  <a:gd name="T20" fmla="*/ 64 w 121"/>
                  <a:gd name="T21" fmla="*/ 164 h 231"/>
                  <a:gd name="T22" fmla="*/ 73 w 121"/>
                  <a:gd name="T23" fmla="*/ 151 h 231"/>
                  <a:gd name="T24" fmla="*/ 79 w 121"/>
                  <a:gd name="T25" fmla="*/ 134 h 231"/>
                  <a:gd name="T26" fmla="*/ 86 w 121"/>
                  <a:gd name="T27" fmla="*/ 119 h 231"/>
                  <a:gd name="T28" fmla="*/ 92 w 121"/>
                  <a:gd name="T29" fmla="*/ 102 h 231"/>
                  <a:gd name="T30" fmla="*/ 101 w 121"/>
                  <a:gd name="T31" fmla="*/ 68 h 231"/>
                  <a:gd name="T32" fmla="*/ 104 w 121"/>
                  <a:gd name="T33" fmla="*/ 50 h 231"/>
                  <a:gd name="T34" fmla="*/ 108 w 121"/>
                  <a:gd name="T35" fmla="*/ 33 h 231"/>
                  <a:gd name="T36" fmla="*/ 115 w 121"/>
                  <a:gd name="T37" fmla="*/ 0 h 231"/>
                  <a:gd name="T38" fmla="*/ 121 w 121"/>
                  <a:gd name="T39" fmla="*/ 1 h 231"/>
                  <a:gd name="T40" fmla="*/ 115 w 121"/>
                  <a:gd name="T41" fmla="*/ 35 h 231"/>
                  <a:gd name="T42" fmla="*/ 111 w 121"/>
                  <a:gd name="T43" fmla="*/ 52 h 231"/>
                  <a:gd name="T44" fmla="*/ 107 w 121"/>
                  <a:gd name="T45" fmla="*/ 70 h 231"/>
                  <a:gd name="T46" fmla="*/ 98 w 121"/>
                  <a:gd name="T47" fmla="*/ 105 h 231"/>
                  <a:gd name="T48" fmla="*/ 92 w 121"/>
                  <a:gd name="T49" fmla="*/ 122 h 231"/>
                  <a:gd name="T50" fmla="*/ 86 w 121"/>
                  <a:gd name="T51" fmla="*/ 137 h 231"/>
                  <a:gd name="T52" fmla="*/ 79 w 121"/>
                  <a:gd name="T53" fmla="*/ 154 h 231"/>
                  <a:gd name="T54" fmla="*/ 70 w 121"/>
                  <a:gd name="T55" fmla="*/ 169 h 231"/>
                  <a:gd name="T56" fmla="*/ 63 w 121"/>
                  <a:gd name="T57" fmla="*/ 182 h 231"/>
                  <a:gd name="T58" fmla="*/ 57 w 121"/>
                  <a:gd name="T59" fmla="*/ 189 h 231"/>
                  <a:gd name="T60" fmla="*/ 52 w 121"/>
                  <a:gd name="T61" fmla="*/ 195 h 231"/>
                  <a:gd name="T62" fmla="*/ 47 w 121"/>
                  <a:gd name="T63" fmla="*/ 201 h 231"/>
                  <a:gd name="T64" fmla="*/ 41 w 121"/>
                  <a:gd name="T65" fmla="*/ 207 h 231"/>
                  <a:gd name="T66" fmla="*/ 29 w 121"/>
                  <a:gd name="T67" fmla="*/ 216 h 231"/>
                  <a:gd name="T68" fmla="*/ 23 w 121"/>
                  <a:gd name="T69" fmla="*/ 221 h 231"/>
                  <a:gd name="T70" fmla="*/ 15 w 121"/>
                  <a:gd name="T71" fmla="*/ 225 h 231"/>
                  <a:gd name="T72" fmla="*/ 9 w 121"/>
                  <a:gd name="T73" fmla="*/ 228 h 231"/>
                  <a:gd name="T74" fmla="*/ 2 w 121"/>
                  <a:gd name="T75" fmla="*/ 231 h 231"/>
                  <a:gd name="T76" fmla="*/ 0 w 121"/>
                  <a:gd name="T77" fmla="*/ 22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231">
                    <a:moveTo>
                      <a:pt x="0" y="225"/>
                    </a:moveTo>
                    <a:lnTo>
                      <a:pt x="6" y="222"/>
                    </a:lnTo>
                    <a:lnTo>
                      <a:pt x="12" y="219"/>
                    </a:lnTo>
                    <a:lnTo>
                      <a:pt x="20" y="216"/>
                    </a:lnTo>
                    <a:lnTo>
                      <a:pt x="25" y="211"/>
                    </a:lnTo>
                    <a:lnTo>
                      <a:pt x="37" y="202"/>
                    </a:lnTo>
                    <a:lnTo>
                      <a:pt x="41" y="196"/>
                    </a:lnTo>
                    <a:lnTo>
                      <a:pt x="47" y="190"/>
                    </a:lnTo>
                    <a:lnTo>
                      <a:pt x="52" y="184"/>
                    </a:lnTo>
                    <a:lnTo>
                      <a:pt x="57" y="178"/>
                    </a:lnTo>
                    <a:lnTo>
                      <a:pt x="64" y="164"/>
                    </a:lnTo>
                    <a:lnTo>
                      <a:pt x="73" y="151"/>
                    </a:lnTo>
                    <a:lnTo>
                      <a:pt x="79" y="134"/>
                    </a:lnTo>
                    <a:lnTo>
                      <a:pt x="86" y="119"/>
                    </a:lnTo>
                    <a:lnTo>
                      <a:pt x="92" y="102"/>
                    </a:lnTo>
                    <a:lnTo>
                      <a:pt x="101" y="68"/>
                    </a:lnTo>
                    <a:lnTo>
                      <a:pt x="104" y="50"/>
                    </a:lnTo>
                    <a:lnTo>
                      <a:pt x="108" y="33"/>
                    </a:lnTo>
                    <a:lnTo>
                      <a:pt x="115" y="0"/>
                    </a:lnTo>
                    <a:lnTo>
                      <a:pt x="121" y="1"/>
                    </a:lnTo>
                    <a:lnTo>
                      <a:pt x="115" y="35"/>
                    </a:lnTo>
                    <a:lnTo>
                      <a:pt x="111" y="52"/>
                    </a:lnTo>
                    <a:lnTo>
                      <a:pt x="107" y="70"/>
                    </a:lnTo>
                    <a:lnTo>
                      <a:pt x="98" y="105"/>
                    </a:lnTo>
                    <a:lnTo>
                      <a:pt x="92" y="122"/>
                    </a:lnTo>
                    <a:lnTo>
                      <a:pt x="86" y="137"/>
                    </a:lnTo>
                    <a:lnTo>
                      <a:pt x="79" y="154"/>
                    </a:lnTo>
                    <a:lnTo>
                      <a:pt x="70" y="169"/>
                    </a:lnTo>
                    <a:lnTo>
                      <a:pt x="63" y="182"/>
                    </a:lnTo>
                    <a:lnTo>
                      <a:pt x="57" y="189"/>
                    </a:lnTo>
                    <a:lnTo>
                      <a:pt x="52" y="195"/>
                    </a:lnTo>
                    <a:lnTo>
                      <a:pt x="47" y="201"/>
                    </a:lnTo>
                    <a:lnTo>
                      <a:pt x="41" y="207"/>
                    </a:lnTo>
                    <a:lnTo>
                      <a:pt x="29" y="216"/>
                    </a:lnTo>
                    <a:lnTo>
                      <a:pt x="23" y="221"/>
                    </a:lnTo>
                    <a:lnTo>
                      <a:pt x="15" y="225"/>
                    </a:lnTo>
                    <a:lnTo>
                      <a:pt x="9" y="228"/>
                    </a:lnTo>
                    <a:lnTo>
                      <a:pt x="2" y="231"/>
                    </a:lnTo>
                    <a:lnTo>
                      <a:pt x="0" y="225"/>
                    </a:lnTo>
                    <a:close/>
                  </a:path>
                </a:pathLst>
              </a:custGeom>
              <a:solidFill>
                <a:srgbClr val="000000"/>
              </a:solidFill>
              <a:ln w="9525">
                <a:solidFill>
                  <a:schemeClr val="tx2"/>
                </a:solidFill>
                <a:round/>
                <a:headEnd/>
                <a:tailEnd/>
              </a:ln>
            </p:spPr>
            <p:txBody>
              <a:bodyPr/>
              <a:lstStyle/>
              <a:p>
                <a:endParaRPr lang="en-US" sz="3120"/>
              </a:p>
            </p:txBody>
          </p:sp>
          <p:sp>
            <p:nvSpPr>
              <p:cNvPr id="375542" name="Freeform 758"/>
              <p:cNvSpPr>
                <a:spLocks/>
              </p:cNvSpPr>
              <p:nvPr/>
            </p:nvSpPr>
            <p:spPr bwMode="auto">
              <a:xfrm>
                <a:off x="653" y="1720"/>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75543" name="Freeform 759"/>
              <p:cNvSpPr>
                <a:spLocks/>
              </p:cNvSpPr>
              <p:nvPr/>
            </p:nvSpPr>
            <p:spPr bwMode="auto">
              <a:xfrm>
                <a:off x="709" y="1583"/>
                <a:ext cx="5" cy="25"/>
              </a:xfrm>
              <a:custGeom>
                <a:avLst/>
                <a:gdLst>
                  <a:gd name="T0" fmla="*/ 2 w 9"/>
                  <a:gd name="T1" fmla="*/ 49 h 50"/>
                  <a:gd name="T2" fmla="*/ 2 w 9"/>
                  <a:gd name="T3" fmla="*/ 38 h 50"/>
                  <a:gd name="T4" fmla="*/ 3 w 9"/>
                  <a:gd name="T5" fmla="*/ 26 h 50"/>
                  <a:gd name="T6" fmla="*/ 2 w 9"/>
                  <a:gd name="T7" fmla="*/ 14 h 50"/>
                  <a:gd name="T8" fmla="*/ 0 w 9"/>
                  <a:gd name="T9" fmla="*/ 8 h 50"/>
                  <a:gd name="T10" fmla="*/ 0 w 9"/>
                  <a:gd name="T11" fmla="*/ 2 h 50"/>
                  <a:gd name="T12" fmla="*/ 6 w 9"/>
                  <a:gd name="T13" fmla="*/ 0 h 50"/>
                  <a:gd name="T14" fmla="*/ 8 w 9"/>
                  <a:gd name="T15" fmla="*/ 6 h 50"/>
                  <a:gd name="T16" fmla="*/ 8 w 9"/>
                  <a:gd name="T17" fmla="*/ 14 h 50"/>
                  <a:gd name="T18" fmla="*/ 9 w 9"/>
                  <a:gd name="T19" fmla="*/ 26 h 50"/>
                  <a:gd name="T20" fmla="*/ 9 w 9"/>
                  <a:gd name="T21" fmla="*/ 38 h 50"/>
                  <a:gd name="T22" fmla="*/ 8 w 9"/>
                  <a:gd name="T23" fmla="*/ 50 h 50"/>
                  <a:gd name="T24" fmla="*/ 2 w 9"/>
                  <a:gd name="T25"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0">
                    <a:moveTo>
                      <a:pt x="2" y="49"/>
                    </a:moveTo>
                    <a:lnTo>
                      <a:pt x="2" y="38"/>
                    </a:lnTo>
                    <a:lnTo>
                      <a:pt x="3" y="26"/>
                    </a:lnTo>
                    <a:lnTo>
                      <a:pt x="2" y="14"/>
                    </a:lnTo>
                    <a:lnTo>
                      <a:pt x="0" y="8"/>
                    </a:lnTo>
                    <a:lnTo>
                      <a:pt x="0" y="2"/>
                    </a:lnTo>
                    <a:lnTo>
                      <a:pt x="6" y="0"/>
                    </a:lnTo>
                    <a:lnTo>
                      <a:pt x="8" y="6"/>
                    </a:lnTo>
                    <a:lnTo>
                      <a:pt x="8" y="14"/>
                    </a:lnTo>
                    <a:lnTo>
                      <a:pt x="9" y="26"/>
                    </a:lnTo>
                    <a:lnTo>
                      <a:pt x="9" y="38"/>
                    </a:lnTo>
                    <a:lnTo>
                      <a:pt x="8" y="50"/>
                    </a:lnTo>
                    <a:lnTo>
                      <a:pt x="2" y="49"/>
                    </a:lnTo>
                    <a:close/>
                  </a:path>
                </a:pathLst>
              </a:custGeom>
              <a:solidFill>
                <a:srgbClr val="000000"/>
              </a:solidFill>
              <a:ln w="9525">
                <a:solidFill>
                  <a:schemeClr val="tx2"/>
                </a:solidFill>
                <a:round/>
                <a:headEnd/>
                <a:tailEnd/>
              </a:ln>
            </p:spPr>
            <p:txBody>
              <a:bodyPr/>
              <a:lstStyle/>
              <a:p>
                <a:endParaRPr lang="en-US" sz="3120"/>
              </a:p>
            </p:txBody>
          </p:sp>
          <p:sp>
            <p:nvSpPr>
              <p:cNvPr id="375544" name="Freeform 760"/>
              <p:cNvSpPr>
                <a:spLocks/>
              </p:cNvSpPr>
              <p:nvPr/>
            </p:nvSpPr>
            <p:spPr bwMode="auto">
              <a:xfrm>
                <a:off x="710" y="1607"/>
                <a:ext cx="3" cy="1"/>
              </a:xfrm>
              <a:custGeom>
                <a:avLst/>
                <a:gdLst>
                  <a:gd name="T0" fmla="*/ 6 w 6"/>
                  <a:gd name="T1" fmla="*/ 1 h 1"/>
                  <a:gd name="T2" fmla="*/ 0 w 6"/>
                  <a:gd name="T3" fmla="*/ 0 h 1"/>
                  <a:gd name="T4" fmla="*/ 6 w 6"/>
                  <a:gd name="T5" fmla="*/ 1 h 1"/>
                </a:gdLst>
                <a:ahLst/>
                <a:cxnLst>
                  <a:cxn ang="0">
                    <a:pos x="T0" y="T1"/>
                  </a:cxn>
                  <a:cxn ang="0">
                    <a:pos x="T2" y="T3"/>
                  </a:cxn>
                  <a:cxn ang="0">
                    <a:pos x="T4" y="T5"/>
                  </a:cxn>
                </a:cxnLst>
                <a:rect l="0" t="0" r="r" b="b"/>
                <a:pathLst>
                  <a:path w="6" h="1">
                    <a:moveTo>
                      <a:pt x="6" y="1"/>
                    </a:moveTo>
                    <a:lnTo>
                      <a:pt x="0" y="0"/>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75545" name="Freeform 761"/>
              <p:cNvSpPr>
                <a:spLocks/>
              </p:cNvSpPr>
              <p:nvPr/>
            </p:nvSpPr>
            <p:spPr bwMode="auto">
              <a:xfrm>
                <a:off x="697" y="1529"/>
                <a:ext cx="16" cy="55"/>
              </a:xfrm>
              <a:custGeom>
                <a:avLst/>
                <a:gdLst>
                  <a:gd name="T0" fmla="*/ 24 w 30"/>
                  <a:gd name="T1" fmla="*/ 109 h 109"/>
                  <a:gd name="T2" fmla="*/ 9 w 30"/>
                  <a:gd name="T3" fmla="*/ 51 h 109"/>
                  <a:gd name="T4" fmla="*/ 7 w 30"/>
                  <a:gd name="T5" fmla="*/ 42 h 109"/>
                  <a:gd name="T6" fmla="*/ 4 w 30"/>
                  <a:gd name="T7" fmla="*/ 32 h 109"/>
                  <a:gd name="T8" fmla="*/ 0 w 30"/>
                  <a:gd name="T9" fmla="*/ 1 h 109"/>
                  <a:gd name="T10" fmla="*/ 6 w 30"/>
                  <a:gd name="T11" fmla="*/ 0 h 109"/>
                  <a:gd name="T12" fmla="*/ 12 w 30"/>
                  <a:gd name="T13" fmla="*/ 30 h 109"/>
                  <a:gd name="T14" fmla="*/ 13 w 30"/>
                  <a:gd name="T15" fmla="*/ 41 h 109"/>
                  <a:gd name="T16" fmla="*/ 15 w 30"/>
                  <a:gd name="T17" fmla="*/ 50 h 109"/>
                  <a:gd name="T18" fmla="*/ 30 w 30"/>
                  <a:gd name="T19" fmla="*/ 106 h 109"/>
                  <a:gd name="T20" fmla="*/ 24 w 30"/>
                  <a:gd name="T21"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09">
                    <a:moveTo>
                      <a:pt x="24" y="109"/>
                    </a:moveTo>
                    <a:lnTo>
                      <a:pt x="9" y="51"/>
                    </a:lnTo>
                    <a:lnTo>
                      <a:pt x="7" y="42"/>
                    </a:lnTo>
                    <a:lnTo>
                      <a:pt x="4" y="32"/>
                    </a:lnTo>
                    <a:lnTo>
                      <a:pt x="0" y="1"/>
                    </a:lnTo>
                    <a:lnTo>
                      <a:pt x="6" y="0"/>
                    </a:lnTo>
                    <a:lnTo>
                      <a:pt x="12" y="30"/>
                    </a:lnTo>
                    <a:lnTo>
                      <a:pt x="13" y="41"/>
                    </a:lnTo>
                    <a:lnTo>
                      <a:pt x="15" y="50"/>
                    </a:lnTo>
                    <a:lnTo>
                      <a:pt x="30" y="106"/>
                    </a:lnTo>
                    <a:lnTo>
                      <a:pt x="24" y="109"/>
                    </a:lnTo>
                    <a:close/>
                  </a:path>
                </a:pathLst>
              </a:custGeom>
              <a:solidFill>
                <a:srgbClr val="000000"/>
              </a:solidFill>
              <a:ln w="9525">
                <a:solidFill>
                  <a:schemeClr val="tx2"/>
                </a:solidFill>
                <a:round/>
                <a:headEnd/>
                <a:tailEnd/>
              </a:ln>
            </p:spPr>
            <p:txBody>
              <a:bodyPr/>
              <a:lstStyle/>
              <a:p>
                <a:endParaRPr lang="en-US" sz="3120"/>
              </a:p>
            </p:txBody>
          </p:sp>
          <p:sp>
            <p:nvSpPr>
              <p:cNvPr id="375546" name="Freeform 762"/>
              <p:cNvSpPr>
                <a:spLocks/>
              </p:cNvSpPr>
              <p:nvPr/>
            </p:nvSpPr>
            <p:spPr bwMode="auto">
              <a:xfrm>
                <a:off x="709" y="1583"/>
                <a:ext cx="4" cy="1"/>
              </a:xfrm>
              <a:custGeom>
                <a:avLst/>
                <a:gdLst>
                  <a:gd name="T0" fmla="*/ 6 w 6"/>
                  <a:gd name="T1" fmla="*/ 0 h 3"/>
                  <a:gd name="T2" fmla="*/ 0 w 6"/>
                  <a:gd name="T3" fmla="*/ 3 h 3"/>
                  <a:gd name="T4" fmla="*/ 0 w 6"/>
                  <a:gd name="T5" fmla="*/ 2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547" name="Freeform 763"/>
              <p:cNvSpPr>
                <a:spLocks/>
              </p:cNvSpPr>
              <p:nvPr/>
            </p:nvSpPr>
            <p:spPr bwMode="auto">
              <a:xfrm>
                <a:off x="697" y="1485"/>
                <a:ext cx="3" cy="45"/>
              </a:xfrm>
              <a:custGeom>
                <a:avLst/>
                <a:gdLst>
                  <a:gd name="T0" fmla="*/ 2 w 8"/>
                  <a:gd name="T1" fmla="*/ 90 h 90"/>
                  <a:gd name="T2" fmla="*/ 0 w 8"/>
                  <a:gd name="T3" fmla="*/ 73 h 90"/>
                  <a:gd name="T4" fmla="*/ 2 w 8"/>
                  <a:gd name="T5" fmla="*/ 45 h 90"/>
                  <a:gd name="T6" fmla="*/ 2 w 8"/>
                  <a:gd name="T7" fmla="*/ 0 h 90"/>
                  <a:gd name="T8" fmla="*/ 8 w 8"/>
                  <a:gd name="T9" fmla="*/ 0 h 90"/>
                  <a:gd name="T10" fmla="*/ 8 w 8"/>
                  <a:gd name="T11" fmla="*/ 45 h 90"/>
                  <a:gd name="T12" fmla="*/ 8 w 8"/>
                  <a:gd name="T13" fmla="*/ 73 h 90"/>
                  <a:gd name="T14" fmla="*/ 8 w 8"/>
                  <a:gd name="T15" fmla="*/ 90 h 90"/>
                  <a:gd name="T16" fmla="*/ 2 w 8"/>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0">
                    <a:moveTo>
                      <a:pt x="2" y="90"/>
                    </a:moveTo>
                    <a:lnTo>
                      <a:pt x="0" y="73"/>
                    </a:lnTo>
                    <a:lnTo>
                      <a:pt x="2" y="45"/>
                    </a:lnTo>
                    <a:lnTo>
                      <a:pt x="2" y="0"/>
                    </a:lnTo>
                    <a:lnTo>
                      <a:pt x="8" y="0"/>
                    </a:lnTo>
                    <a:lnTo>
                      <a:pt x="8" y="45"/>
                    </a:lnTo>
                    <a:lnTo>
                      <a:pt x="8" y="73"/>
                    </a:lnTo>
                    <a:lnTo>
                      <a:pt x="8" y="90"/>
                    </a:lnTo>
                    <a:lnTo>
                      <a:pt x="2" y="90"/>
                    </a:lnTo>
                    <a:close/>
                  </a:path>
                </a:pathLst>
              </a:custGeom>
              <a:solidFill>
                <a:srgbClr val="000000"/>
              </a:solidFill>
              <a:ln w="9525">
                <a:solidFill>
                  <a:schemeClr val="tx2"/>
                </a:solidFill>
                <a:round/>
                <a:headEnd/>
                <a:tailEnd/>
              </a:ln>
            </p:spPr>
            <p:txBody>
              <a:bodyPr/>
              <a:lstStyle/>
              <a:p>
                <a:endParaRPr lang="en-US" sz="3120"/>
              </a:p>
            </p:txBody>
          </p:sp>
          <p:sp>
            <p:nvSpPr>
              <p:cNvPr id="375548" name="Freeform 764"/>
              <p:cNvSpPr>
                <a:spLocks/>
              </p:cNvSpPr>
              <p:nvPr/>
            </p:nvSpPr>
            <p:spPr bwMode="auto">
              <a:xfrm>
                <a:off x="697" y="1529"/>
                <a:ext cx="3" cy="1"/>
              </a:xfrm>
              <a:custGeom>
                <a:avLst/>
                <a:gdLst>
                  <a:gd name="T0" fmla="*/ 0 w 6"/>
                  <a:gd name="T1" fmla="*/ 1 h 1"/>
                  <a:gd name="T2" fmla="*/ 6 w 6"/>
                  <a:gd name="T3" fmla="*/ 1 h 1"/>
                  <a:gd name="T4" fmla="*/ 6 w 6"/>
                  <a:gd name="T5" fmla="*/ 0 h 1"/>
                  <a:gd name="T6" fmla="*/ 0 w 6"/>
                  <a:gd name="T7" fmla="*/ 1 h 1"/>
                </a:gdLst>
                <a:ahLst/>
                <a:cxnLst>
                  <a:cxn ang="0">
                    <a:pos x="T0" y="T1"/>
                  </a:cxn>
                  <a:cxn ang="0">
                    <a:pos x="T2" y="T3"/>
                  </a:cxn>
                  <a:cxn ang="0">
                    <a:pos x="T4" y="T5"/>
                  </a:cxn>
                  <a:cxn ang="0">
                    <a:pos x="T6" y="T7"/>
                  </a:cxn>
                </a:cxnLst>
                <a:rect l="0" t="0" r="r" b="b"/>
                <a:pathLst>
                  <a:path w="6" h="1">
                    <a:moveTo>
                      <a:pt x="0" y="1"/>
                    </a:moveTo>
                    <a:lnTo>
                      <a:pt x="6" y="1"/>
                    </a:lnTo>
                    <a:lnTo>
                      <a:pt x="6"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75549" name="Freeform 765"/>
              <p:cNvSpPr>
                <a:spLocks/>
              </p:cNvSpPr>
              <p:nvPr/>
            </p:nvSpPr>
            <p:spPr bwMode="auto">
              <a:xfrm>
                <a:off x="697" y="1405"/>
                <a:ext cx="9" cy="80"/>
              </a:xfrm>
              <a:custGeom>
                <a:avLst/>
                <a:gdLst>
                  <a:gd name="T0" fmla="*/ 2 w 18"/>
                  <a:gd name="T1" fmla="*/ 161 h 161"/>
                  <a:gd name="T2" fmla="*/ 0 w 18"/>
                  <a:gd name="T3" fmla="*/ 140 h 161"/>
                  <a:gd name="T4" fmla="*/ 0 w 18"/>
                  <a:gd name="T5" fmla="*/ 120 h 161"/>
                  <a:gd name="T6" fmla="*/ 2 w 18"/>
                  <a:gd name="T7" fmla="*/ 79 h 161"/>
                  <a:gd name="T8" fmla="*/ 3 w 18"/>
                  <a:gd name="T9" fmla="*/ 59 h 161"/>
                  <a:gd name="T10" fmla="*/ 5 w 18"/>
                  <a:gd name="T11" fmla="*/ 40 h 161"/>
                  <a:gd name="T12" fmla="*/ 8 w 18"/>
                  <a:gd name="T13" fmla="*/ 20 h 161"/>
                  <a:gd name="T14" fmla="*/ 12 w 18"/>
                  <a:gd name="T15" fmla="*/ 0 h 161"/>
                  <a:gd name="T16" fmla="*/ 18 w 18"/>
                  <a:gd name="T17" fmla="*/ 2 h 161"/>
                  <a:gd name="T18" fmla="*/ 15 w 18"/>
                  <a:gd name="T19" fmla="*/ 21 h 161"/>
                  <a:gd name="T20" fmla="*/ 11 w 18"/>
                  <a:gd name="T21" fmla="*/ 41 h 161"/>
                  <a:gd name="T22" fmla="*/ 9 w 18"/>
                  <a:gd name="T23" fmla="*/ 61 h 161"/>
                  <a:gd name="T24" fmla="*/ 8 w 18"/>
                  <a:gd name="T25" fmla="*/ 81 h 161"/>
                  <a:gd name="T26" fmla="*/ 6 w 18"/>
                  <a:gd name="T27" fmla="*/ 120 h 161"/>
                  <a:gd name="T28" fmla="*/ 6 w 18"/>
                  <a:gd name="T29" fmla="*/ 140 h 161"/>
                  <a:gd name="T30" fmla="*/ 8 w 18"/>
                  <a:gd name="T31" fmla="*/ 161 h 161"/>
                  <a:gd name="T32" fmla="*/ 2 w 18"/>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1">
                    <a:moveTo>
                      <a:pt x="2" y="161"/>
                    </a:moveTo>
                    <a:lnTo>
                      <a:pt x="0" y="140"/>
                    </a:lnTo>
                    <a:lnTo>
                      <a:pt x="0" y="120"/>
                    </a:lnTo>
                    <a:lnTo>
                      <a:pt x="2" y="79"/>
                    </a:lnTo>
                    <a:lnTo>
                      <a:pt x="3" y="59"/>
                    </a:lnTo>
                    <a:lnTo>
                      <a:pt x="5" y="40"/>
                    </a:lnTo>
                    <a:lnTo>
                      <a:pt x="8" y="20"/>
                    </a:lnTo>
                    <a:lnTo>
                      <a:pt x="12" y="0"/>
                    </a:lnTo>
                    <a:lnTo>
                      <a:pt x="18" y="2"/>
                    </a:lnTo>
                    <a:lnTo>
                      <a:pt x="15" y="21"/>
                    </a:lnTo>
                    <a:lnTo>
                      <a:pt x="11" y="41"/>
                    </a:lnTo>
                    <a:lnTo>
                      <a:pt x="9" y="61"/>
                    </a:lnTo>
                    <a:lnTo>
                      <a:pt x="8" y="81"/>
                    </a:lnTo>
                    <a:lnTo>
                      <a:pt x="6" y="120"/>
                    </a:lnTo>
                    <a:lnTo>
                      <a:pt x="6" y="140"/>
                    </a:lnTo>
                    <a:lnTo>
                      <a:pt x="8" y="161"/>
                    </a:lnTo>
                    <a:lnTo>
                      <a:pt x="2" y="161"/>
                    </a:lnTo>
                    <a:close/>
                  </a:path>
                </a:pathLst>
              </a:custGeom>
              <a:solidFill>
                <a:srgbClr val="000000"/>
              </a:solidFill>
              <a:ln w="9525">
                <a:solidFill>
                  <a:schemeClr val="tx2"/>
                </a:solidFill>
                <a:round/>
                <a:headEnd/>
                <a:tailEnd/>
              </a:ln>
            </p:spPr>
            <p:txBody>
              <a:bodyPr/>
              <a:lstStyle/>
              <a:p>
                <a:endParaRPr lang="en-US" sz="3120"/>
              </a:p>
            </p:txBody>
          </p:sp>
          <p:sp>
            <p:nvSpPr>
              <p:cNvPr id="375550" name="Freeform 766"/>
              <p:cNvSpPr>
                <a:spLocks/>
              </p:cNvSpPr>
              <p:nvPr/>
            </p:nvSpPr>
            <p:spPr bwMode="auto">
              <a:xfrm>
                <a:off x="697" y="1485"/>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551" name="Freeform 767"/>
              <p:cNvSpPr>
                <a:spLocks/>
              </p:cNvSpPr>
              <p:nvPr/>
            </p:nvSpPr>
            <p:spPr bwMode="auto">
              <a:xfrm>
                <a:off x="703" y="1298"/>
                <a:ext cx="64" cy="107"/>
              </a:xfrm>
              <a:custGeom>
                <a:avLst/>
                <a:gdLst>
                  <a:gd name="T0" fmla="*/ 0 w 130"/>
                  <a:gd name="T1" fmla="*/ 213 h 215"/>
                  <a:gd name="T2" fmla="*/ 8 w 130"/>
                  <a:gd name="T3" fmla="*/ 184 h 215"/>
                  <a:gd name="T4" fmla="*/ 19 w 130"/>
                  <a:gd name="T5" fmla="*/ 155 h 215"/>
                  <a:gd name="T6" fmla="*/ 25 w 130"/>
                  <a:gd name="T7" fmla="*/ 142 h 215"/>
                  <a:gd name="T8" fmla="*/ 32 w 130"/>
                  <a:gd name="T9" fmla="*/ 126 h 215"/>
                  <a:gd name="T10" fmla="*/ 38 w 130"/>
                  <a:gd name="T11" fmla="*/ 113 h 215"/>
                  <a:gd name="T12" fmla="*/ 46 w 130"/>
                  <a:gd name="T13" fmla="*/ 99 h 215"/>
                  <a:gd name="T14" fmla="*/ 64 w 130"/>
                  <a:gd name="T15" fmla="*/ 73 h 215"/>
                  <a:gd name="T16" fmla="*/ 83 w 130"/>
                  <a:gd name="T17" fmla="*/ 47 h 215"/>
                  <a:gd name="T18" fmla="*/ 92 w 130"/>
                  <a:gd name="T19" fmla="*/ 35 h 215"/>
                  <a:gd name="T20" fmla="*/ 102 w 130"/>
                  <a:gd name="T21" fmla="*/ 23 h 215"/>
                  <a:gd name="T22" fmla="*/ 113 w 130"/>
                  <a:gd name="T23" fmla="*/ 12 h 215"/>
                  <a:gd name="T24" fmla="*/ 125 w 130"/>
                  <a:gd name="T25" fmla="*/ 0 h 215"/>
                  <a:gd name="T26" fmla="*/ 130 w 130"/>
                  <a:gd name="T27" fmla="*/ 6 h 215"/>
                  <a:gd name="T28" fmla="*/ 119 w 130"/>
                  <a:gd name="T29" fmla="*/ 17 h 215"/>
                  <a:gd name="T30" fmla="*/ 109 w 130"/>
                  <a:gd name="T31" fmla="*/ 27 h 215"/>
                  <a:gd name="T32" fmla="*/ 98 w 130"/>
                  <a:gd name="T33" fmla="*/ 40 h 215"/>
                  <a:gd name="T34" fmla="*/ 87 w 130"/>
                  <a:gd name="T35" fmla="*/ 52 h 215"/>
                  <a:gd name="T36" fmla="*/ 69 w 130"/>
                  <a:gd name="T37" fmla="*/ 76 h 215"/>
                  <a:gd name="T38" fmla="*/ 52 w 130"/>
                  <a:gd name="T39" fmla="*/ 104 h 215"/>
                  <a:gd name="T40" fmla="*/ 44 w 130"/>
                  <a:gd name="T41" fmla="*/ 117 h 215"/>
                  <a:gd name="T42" fmla="*/ 38 w 130"/>
                  <a:gd name="T43" fmla="*/ 129 h 215"/>
                  <a:gd name="T44" fmla="*/ 31 w 130"/>
                  <a:gd name="T45" fmla="*/ 145 h 215"/>
                  <a:gd name="T46" fmla="*/ 25 w 130"/>
                  <a:gd name="T47" fmla="*/ 158 h 215"/>
                  <a:gd name="T48" fmla="*/ 14 w 130"/>
                  <a:gd name="T49" fmla="*/ 186 h 215"/>
                  <a:gd name="T50" fmla="*/ 6 w 130"/>
                  <a:gd name="T51" fmla="*/ 215 h 215"/>
                  <a:gd name="T52" fmla="*/ 0 w 130"/>
                  <a:gd name="T53" fmla="*/ 21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215">
                    <a:moveTo>
                      <a:pt x="0" y="213"/>
                    </a:moveTo>
                    <a:lnTo>
                      <a:pt x="8" y="184"/>
                    </a:lnTo>
                    <a:lnTo>
                      <a:pt x="19" y="155"/>
                    </a:lnTo>
                    <a:lnTo>
                      <a:pt x="25" y="142"/>
                    </a:lnTo>
                    <a:lnTo>
                      <a:pt x="32" y="126"/>
                    </a:lnTo>
                    <a:lnTo>
                      <a:pt x="38" y="113"/>
                    </a:lnTo>
                    <a:lnTo>
                      <a:pt x="46" y="99"/>
                    </a:lnTo>
                    <a:lnTo>
                      <a:pt x="64" y="73"/>
                    </a:lnTo>
                    <a:lnTo>
                      <a:pt x="83" y="47"/>
                    </a:lnTo>
                    <a:lnTo>
                      <a:pt x="92" y="35"/>
                    </a:lnTo>
                    <a:lnTo>
                      <a:pt x="102" y="23"/>
                    </a:lnTo>
                    <a:lnTo>
                      <a:pt x="113" y="12"/>
                    </a:lnTo>
                    <a:lnTo>
                      <a:pt x="125" y="0"/>
                    </a:lnTo>
                    <a:lnTo>
                      <a:pt x="130" y="6"/>
                    </a:lnTo>
                    <a:lnTo>
                      <a:pt x="119" y="17"/>
                    </a:lnTo>
                    <a:lnTo>
                      <a:pt x="109" y="27"/>
                    </a:lnTo>
                    <a:lnTo>
                      <a:pt x="98" y="40"/>
                    </a:lnTo>
                    <a:lnTo>
                      <a:pt x="87" y="52"/>
                    </a:lnTo>
                    <a:lnTo>
                      <a:pt x="69" y="76"/>
                    </a:lnTo>
                    <a:lnTo>
                      <a:pt x="52" y="104"/>
                    </a:lnTo>
                    <a:lnTo>
                      <a:pt x="44" y="117"/>
                    </a:lnTo>
                    <a:lnTo>
                      <a:pt x="38" y="129"/>
                    </a:lnTo>
                    <a:lnTo>
                      <a:pt x="31" y="145"/>
                    </a:lnTo>
                    <a:lnTo>
                      <a:pt x="25" y="158"/>
                    </a:lnTo>
                    <a:lnTo>
                      <a:pt x="14" y="186"/>
                    </a:lnTo>
                    <a:lnTo>
                      <a:pt x="6" y="215"/>
                    </a:lnTo>
                    <a:lnTo>
                      <a:pt x="0" y="213"/>
                    </a:lnTo>
                    <a:close/>
                  </a:path>
                </a:pathLst>
              </a:custGeom>
              <a:solidFill>
                <a:srgbClr val="000000"/>
              </a:solidFill>
              <a:ln w="9525">
                <a:solidFill>
                  <a:schemeClr val="tx2"/>
                </a:solidFill>
                <a:round/>
                <a:headEnd/>
                <a:tailEnd/>
              </a:ln>
            </p:spPr>
            <p:txBody>
              <a:bodyPr/>
              <a:lstStyle/>
              <a:p>
                <a:endParaRPr lang="en-US" sz="3120"/>
              </a:p>
            </p:txBody>
          </p:sp>
          <p:sp>
            <p:nvSpPr>
              <p:cNvPr id="375552" name="Freeform 768"/>
              <p:cNvSpPr>
                <a:spLocks/>
              </p:cNvSpPr>
              <p:nvPr/>
            </p:nvSpPr>
            <p:spPr bwMode="auto">
              <a:xfrm>
                <a:off x="703" y="1405"/>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53" name="Freeform 769"/>
              <p:cNvSpPr>
                <a:spLocks/>
              </p:cNvSpPr>
              <p:nvPr/>
            </p:nvSpPr>
            <p:spPr bwMode="auto">
              <a:xfrm>
                <a:off x="766" y="1298"/>
                <a:ext cx="119" cy="34"/>
              </a:xfrm>
              <a:custGeom>
                <a:avLst/>
                <a:gdLst>
                  <a:gd name="T0" fmla="*/ 1 w 238"/>
                  <a:gd name="T1" fmla="*/ 0 h 69"/>
                  <a:gd name="T2" fmla="*/ 30 w 238"/>
                  <a:gd name="T3" fmla="*/ 6 h 69"/>
                  <a:gd name="T4" fmla="*/ 55 w 238"/>
                  <a:gd name="T5" fmla="*/ 11 h 69"/>
                  <a:gd name="T6" fmla="*/ 101 w 238"/>
                  <a:gd name="T7" fmla="*/ 20 h 69"/>
                  <a:gd name="T8" fmla="*/ 126 w 238"/>
                  <a:gd name="T9" fmla="*/ 26 h 69"/>
                  <a:gd name="T10" fmla="*/ 157 w 238"/>
                  <a:gd name="T11" fmla="*/ 35 h 69"/>
                  <a:gd name="T12" fmla="*/ 192 w 238"/>
                  <a:gd name="T13" fmla="*/ 46 h 69"/>
                  <a:gd name="T14" fmla="*/ 238 w 238"/>
                  <a:gd name="T15" fmla="*/ 62 h 69"/>
                  <a:gd name="T16" fmla="*/ 235 w 238"/>
                  <a:gd name="T17" fmla="*/ 69 h 69"/>
                  <a:gd name="T18" fmla="*/ 191 w 238"/>
                  <a:gd name="T19" fmla="*/ 52 h 69"/>
                  <a:gd name="T20" fmla="*/ 154 w 238"/>
                  <a:gd name="T21" fmla="*/ 41 h 69"/>
                  <a:gd name="T22" fmla="*/ 125 w 238"/>
                  <a:gd name="T23" fmla="*/ 32 h 69"/>
                  <a:gd name="T24" fmla="*/ 101 w 238"/>
                  <a:gd name="T25" fmla="*/ 26 h 69"/>
                  <a:gd name="T26" fmla="*/ 53 w 238"/>
                  <a:gd name="T27" fmla="*/ 18 h 69"/>
                  <a:gd name="T28" fmla="*/ 29 w 238"/>
                  <a:gd name="T29" fmla="*/ 12 h 69"/>
                  <a:gd name="T30" fmla="*/ 0 w 238"/>
                  <a:gd name="T31" fmla="*/ 6 h 69"/>
                  <a:gd name="T32" fmla="*/ 1 w 238"/>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8" h="69">
                    <a:moveTo>
                      <a:pt x="1" y="0"/>
                    </a:moveTo>
                    <a:lnTo>
                      <a:pt x="30" y="6"/>
                    </a:lnTo>
                    <a:lnTo>
                      <a:pt x="55" y="11"/>
                    </a:lnTo>
                    <a:lnTo>
                      <a:pt x="101" y="20"/>
                    </a:lnTo>
                    <a:lnTo>
                      <a:pt x="126" y="26"/>
                    </a:lnTo>
                    <a:lnTo>
                      <a:pt x="157" y="35"/>
                    </a:lnTo>
                    <a:lnTo>
                      <a:pt x="192" y="46"/>
                    </a:lnTo>
                    <a:lnTo>
                      <a:pt x="238" y="62"/>
                    </a:lnTo>
                    <a:lnTo>
                      <a:pt x="235" y="69"/>
                    </a:lnTo>
                    <a:lnTo>
                      <a:pt x="191" y="52"/>
                    </a:lnTo>
                    <a:lnTo>
                      <a:pt x="154" y="41"/>
                    </a:lnTo>
                    <a:lnTo>
                      <a:pt x="125" y="32"/>
                    </a:lnTo>
                    <a:lnTo>
                      <a:pt x="101" y="26"/>
                    </a:lnTo>
                    <a:lnTo>
                      <a:pt x="53" y="18"/>
                    </a:lnTo>
                    <a:lnTo>
                      <a:pt x="29" y="12"/>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75554" name="Freeform 770"/>
              <p:cNvSpPr>
                <a:spLocks/>
              </p:cNvSpPr>
              <p:nvPr/>
            </p:nvSpPr>
            <p:spPr bwMode="auto">
              <a:xfrm>
                <a:off x="765" y="1297"/>
                <a:ext cx="2" cy="4"/>
              </a:xfrm>
              <a:custGeom>
                <a:avLst/>
                <a:gdLst>
                  <a:gd name="T0" fmla="*/ 0 w 5"/>
                  <a:gd name="T1" fmla="*/ 1 h 7"/>
                  <a:gd name="T2" fmla="*/ 2 w 5"/>
                  <a:gd name="T3" fmla="*/ 0 h 7"/>
                  <a:gd name="T4" fmla="*/ 3 w 5"/>
                  <a:gd name="T5" fmla="*/ 1 h 7"/>
                  <a:gd name="T6" fmla="*/ 2 w 5"/>
                  <a:gd name="T7" fmla="*/ 7 h 7"/>
                  <a:gd name="T8" fmla="*/ 5 w 5"/>
                  <a:gd name="T9" fmla="*/ 7 h 7"/>
                  <a:gd name="T10" fmla="*/ 0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0" y="1"/>
                    </a:moveTo>
                    <a:lnTo>
                      <a:pt x="2" y="0"/>
                    </a:lnTo>
                    <a:lnTo>
                      <a:pt x="3" y="1"/>
                    </a:lnTo>
                    <a:lnTo>
                      <a:pt x="2" y="7"/>
                    </a:lnTo>
                    <a:lnTo>
                      <a:pt x="5" y="7"/>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75555" name="Freeform 771"/>
              <p:cNvSpPr>
                <a:spLocks/>
              </p:cNvSpPr>
              <p:nvPr/>
            </p:nvSpPr>
            <p:spPr bwMode="auto">
              <a:xfrm>
                <a:off x="884" y="1324"/>
                <a:ext cx="27" cy="8"/>
              </a:xfrm>
              <a:custGeom>
                <a:avLst/>
                <a:gdLst>
                  <a:gd name="T0" fmla="*/ 0 w 54"/>
                  <a:gd name="T1" fmla="*/ 9 h 17"/>
                  <a:gd name="T2" fmla="*/ 8 w 54"/>
                  <a:gd name="T3" fmla="*/ 9 h 17"/>
                  <a:gd name="T4" fmla="*/ 26 w 54"/>
                  <a:gd name="T5" fmla="*/ 4 h 17"/>
                  <a:gd name="T6" fmla="*/ 54 w 54"/>
                  <a:gd name="T7" fmla="*/ 0 h 17"/>
                  <a:gd name="T8" fmla="*/ 54 w 54"/>
                  <a:gd name="T9" fmla="*/ 6 h 17"/>
                  <a:gd name="T10" fmla="*/ 28 w 54"/>
                  <a:gd name="T11" fmla="*/ 12 h 17"/>
                  <a:gd name="T12" fmla="*/ 9 w 54"/>
                  <a:gd name="T13" fmla="*/ 15 h 17"/>
                  <a:gd name="T14" fmla="*/ 0 w 54"/>
                  <a:gd name="T15" fmla="*/ 17 h 17"/>
                  <a:gd name="T16" fmla="*/ 0 w 54"/>
                  <a:gd name="T1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
                    <a:moveTo>
                      <a:pt x="0" y="9"/>
                    </a:moveTo>
                    <a:lnTo>
                      <a:pt x="8" y="9"/>
                    </a:lnTo>
                    <a:lnTo>
                      <a:pt x="26" y="4"/>
                    </a:lnTo>
                    <a:lnTo>
                      <a:pt x="54" y="0"/>
                    </a:lnTo>
                    <a:lnTo>
                      <a:pt x="54" y="6"/>
                    </a:lnTo>
                    <a:lnTo>
                      <a:pt x="28" y="12"/>
                    </a:lnTo>
                    <a:lnTo>
                      <a:pt x="9" y="15"/>
                    </a:lnTo>
                    <a:lnTo>
                      <a:pt x="0" y="17"/>
                    </a:lnTo>
                    <a:lnTo>
                      <a:pt x="0" y="9"/>
                    </a:lnTo>
                    <a:close/>
                  </a:path>
                </a:pathLst>
              </a:custGeom>
              <a:solidFill>
                <a:srgbClr val="000000"/>
              </a:solidFill>
              <a:ln w="9525">
                <a:solidFill>
                  <a:schemeClr val="tx2"/>
                </a:solidFill>
                <a:round/>
                <a:headEnd/>
                <a:tailEnd/>
              </a:ln>
            </p:spPr>
            <p:txBody>
              <a:bodyPr/>
              <a:lstStyle/>
              <a:p>
                <a:endParaRPr lang="en-US" sz="3120"/>
              </a:p>
            </p:txBody>
          </p:sp>
          <p:sp>
            <p:nvSpPr>
              <p:cNvPr id="375556" name="Freeform 772"/>
              <p:cNvSpPr>
                <a:spLocks/>
              </p:cNvSpPr>
              <p:nvPr/>
            </p:nvSpPr>
            <p:spPr bwMode="auto">
              <a:xfrm>
                <a:off x="883" y="1328"/>
                <a:ext cx="2" cy="4"/>
              </a:xfrm>
              <a:custGeom>
                <a:avLst/>
                <a:gdLst>
                  <a:gd name="T0" fmla="*/ 0 w 3"/>
                  <a:gd name="T1" fmla="*/ 8 h 8"/>
                  <a:gd name="T2" fmla="*/ 1 w 3"/>
                  <a:gd name="T3" fmla="*/ 8 h 8"/>
                  <a:gd name="T4" fmla="*/ 1 w 3"/>
                  <a:gd name="T5" fmla="*/ 0 h 8"/>
                  <a:gd name="T6" fmla="*/ 3 w 3"/>
                  <a:gd name="T7" fmla="*/ 1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lnTo>
                      <a:pt x="1" y="8"/>
                    </a:lnTo>
                    <a:lnTo>
                      <a:pt x="1" y="0"/>
                    </a:lnTo>
                    <a:lnTo>
                      <a:pt x="3" y="1"/>
                    </a:lnTo>
                    <a:lnTo>
                      <a:pt x="0" y="8"/>
                    </a:lnTo>
                    <a:close/>
                  </a:path>
                </a:pathLst>
              </a:custGeom>
              <a:solidFill>
                <a:srgbClr val="000000"/>
              </a:solidFill>
              <a:ln w="9525">
                <a:solidFill>
                  <a:schemeClr val="tx2"/>
                </a:solidFill>
                <a:round/>
                <a:headEnd/>
                <a:tailEnd/>
              </a:ln>
            </p:spPr>
            <p:txBody>
              <a:bodyPr/>
              <a:lstStyle/>
              <a:p>
                <a:endParaRPr lang="en-US" sz="3120"/>
              </a:p>
            </p:txBody>
          </p:sp>
          <p:sp>
            <p:nvSpPr>
              <p:cNvPr id="375557" name="Freeform 773"/>
              <p:cNvSpPr>
                <a:spLocks/>
              </p:cNvSpPr>
              <p:nvPr/>
            </p:nvSpPr>
            <p:spPr bwMode="auto">
              <a:xfrm>
                <a:off x="910" y="1298"/>
                <a:ext cx="63" cy="29"/>
              </a:xfrm>
              <a:custGeom>
                <a:avLst/>
                <a:gdLst>
                  <a:gd name="T0" fmla="*/ 0 w 125"/>
                  <a:gd name="T1" fmla="*/ 52 h 58"/>
                  <a:gd name="T2" fmla="*/ 34 w 125"/>
                  <a:gd name="T3" fmla="*/ 43 h 58"/>
                  <a:gd name="T4" fmla="*/ 47 w 125"/>
                  <a:gd name="T5" fmla="*/ 38 h 58"/>
                  <a:gd name="T6" fmla="*/ 61 w 125"/>
                  <a:gd name="T7" fmla="*/ 34 h 58"/>
                  <a:gd name="T8" fmla="*/ 73 w 125"/>
                  <a:gd name="T9" fmla="*/ 29 h 58"/>
                  <a:gd name="T10" fmla="*/ 89 w 125"/>
                  <a:gd name="T11" fmla="*/ 21 h 58"/>
                  <a:gd name="T12" fmla="*/ 104 w 125"/>
                  <a:gd name="T13" fmla="*/ 12 h 58"/>
                  <a:gd name="T14" fmla="*/ 121 w 125"/>
                  <a:gd name="T15" fmla="*/ 0 h 58"/>
                  <a:gd name="T16" fmla="*/ 125 w 125"/>
                  <a:gd name="T17" fmla="*/ 6 h 58"/>
                  <a:gd name="T18" fmla="*/ 107 w 125"/>
                  <a:gd name="T19" fmla="*/ 18 h 58"/>
                  <a:gd name="T20" fmla="*/ 92 w 125"/>
                  <a:gd name="T21" fmla="*/ 27 h 58"/>
                  <a:gd name="T22" fmla="*/ 76 w 125"/>
                  <a:gd name="T23" fmla="*/ 35 h 58"/>
                  <a:gd name="T24" fmla="*/ 63 w 125"/>
                  <a:gd name="T25" fmla="*/ 41 h 58"/>
                  <a:gd name="T26" fmla="*/ 51 w 125"/>
                  <a:gd name="T27" fmla="*/ 44 h 58"/>
                  <a:gd name="T28" fmla="*/ 35 w 125"/>
                  <a:gd name="T29" fmla="*/ 49 h 58"/>
                  <a:gd name="T30" fmla="*/ 3 w 125"/>
                  <a:gd name="T31" fmla="*/ 58 h 58"/>
                  <a:gd name="T32" fmla="*/ 0 w 125"/>
                  <a:gd name="T33"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58">
                    <a:moveTo>
                      <a:pt x="0" y="52"/>
                    </a:moveTo>
                    <a:lnTo>
                      <a:pt x="34" y="43"/>
                    </a:lnTo>
                    <a:lnTo>
                      <a:pt x="47" y="38"/>
                    </a:lnTo>
                    <a:lnTo>
                      <a:pt x="61" y="34"/>
                    </a:lnTo>
                    <a:lnTo>
                      <a:pt x="73" y="29"/>
                    </a:lnTo>
                    <a:lnTo>
                      <a:pt x="89" y="21"/>
                    </a:lnTo>
                    <a:lnTo>
                      <a:pt x="104" y="12"/>
                    </a:lnTo>
                    <a:lnTo>
                      <a:pt x="121" y="0"/>
                    </a:lnTo>
                    <a:lnTo>
                      <a:pt x="125" y="6"/>
                    </a:lnTo>
                    <a:lnTo>
                      <a:pt x="107" y="18"/>
                    </a:lnTo>
                    <a:lnTo>
                      <a:pt x="92" y="27"/>
                    </a:lnTo>
                    <a:lnTo>
                      <a:pt x="76" y="35"/>
                    </a:lnTo>
                    <a:lnTo>
                      <a:pt x="63" y="41"/>
                    </a:lnTo>
                    <a:lnTo>
                      <a:pt x="51" y="44"/>
                    </a:lnTo>
                    <a:lnTo>
                      <a:pt x="35" y="49"/>
                    </a:lnTo>
                    <a:lnTo>
                      <a:pt x="3" y="58"/>
                    </a:lnTo>
                    <a:lnTo>
                      <a:pt x="0" y="52"/>
                    </a:lnTo>
                    <a:close/>
                  </a:path>
                </a:pathLst>
              </a:custGeom>
              <a:solidFill>
                <a:srgbClr val="000000"/>
              </a:solidFill>
              <a:ln w="9525">
                <a:solidFill>
                  <a:schemeClr val="tx2"/>
                </a:solidFill>
                <a:round/>
                <a:headEnd/>
                <a:tailEnd/>
              </a:ln>
            </p:spPr>
            <p:txBody>
              <a:bodyPr/>
              <a:lstStyle/>
              <a:p>
                <a:endParaRPr lang="en-US" sz="3120"/>
              </a:p>
            </p:txBody>
          </p:sp>
          <p:sp>
            <p:nvSpPr>
              <p:cNvPr id="375558" name="Freeform 774"/>
              <p:cNvSpPr>
                <a:spLocks/>
              </p:cNvSpPr>
              <p:nvPr/>
            </p:nvSpPr>
            <p:spPr bwMode="auto">
              <a:xfrm>
                <a:off x="910" y="1324"/>
                <a:ext cx="2" cy="3"/>
              </a:xfrm>
              <a:custGeom>
                <a:avLst/>
                <a:gdLst>
                  <a:gd name="T0" fmla="*/ 2 w 3"/>
                  <a:gd name="T1" fmla="*/ 6 h 6"/>
                  <a:gd name="T2" fmla="*/ 3 w 3"/>
                  <a:gd name="T3" fmla="*/ 6 h 6"/>
                  <a:gd name="T4" fmla="*/ 0 w 3"/>
                  <a:gd name="T5" fmla="*/ 0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3" y="6"/>
                    </a:lnTo>
                    <a:lnTo>
                      <a:pt x="0" y="0"/>
                    </a:lnTo>
                    <a:lnTo>
                      <a:pt x="2"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75559" name="Freeform 775"/>
              <p:cNvSpPr>
                <a:spLocks/>
              </p:cNvSpPr>
              <p:nvPr/>
            </p:nvSpPr>
            <p:spPr bwMode="auto">
              <a:xfrm>
                <a:off x="914" y="1176"/>
                <a:ext cx="60" cy="124"/>
              </a:xfrm>
              <a:custGeom>
                <a:avLst/>
                <a:gdLst>
                  <a:gd name="T0" fmla="*/ 113 w 120"/>
                  <a:gd name="T1" fmla="*/ 245 h 248"/>
                  <a:gd name="T2" fmla="*/ 113 w 120"/>
                  <a:gd name="T3" fmla="*/ 242 h 248"/>
                  <a:gd name="T4" fmla="*/ 114 w 120"/>
                  <a:gd name="T5" fmla="*/ 237 h 248"/>
                  <a:gd name="T6" fmla="*/ 113 w 120"/>
                  <a:gd name="T7" fmla="*/ 228 h 248"/>
                  <a:gd name="T8" fmla="*/ 110 w 120"/>
                  <a:gd name="T9" fmla="*/ 217 h 248"/>
                  <a:gd name="T10" fmla="*/ 107 w 120"/>
                  <a:gd name="T11" fmla="*/ 203 h 248"/>
                  <a:gd name="T12" fmla="*/ 100 w 120"/>
                  <a:gd name="T13" fmla="*/ 190 h 248"/>
                  <a:gd name="T14" fmla="*/ 87 w 120"/>
                  <a:gd name="T15" fmla="*/ 155 h 248"/>
                  <a:gd name="T16" fmla="*/ 79 w 120"/>
                  <a:gd name="T17" fmla="*/ 137 h 248"/>
                  <a:gd name="T18" fmla="*/ 70 w 120"/>
                  <a:gd name="T19" fmla="*/ 117 h 248"/>
                  <a:gd name="T20" fmla="*/ 49 w 120"/>
                  <a:gd name="T21" fmla="*/ 79 h 248"/>
                  <a:gd name="T22" fmla="*/ 24 w 120"/>
                  <a:gd name="T23" fmla="*/ 39 h 248"/>
                  <a:gd name="T24" fmla="*/ 12 w 120"/>
                  <a:gd name="T25" fmla="*/ 21 h 248"/>
                  <a:gd name="T26" fmla="*/ 0 w 120"/>
                  <a:gd name="T27" fmla="*/ 4 h 248"/>
                  <a:gd name="T28" fmla="*/ 4 w 120"/>
                  <a:gd name="T29" fmla="*/ 0 h 248"/>
                  <a:gd name="T30" fmla="*/ 18 w 120"/>
                  <a:gd name="T31" fmla="*/ 16 h 248"/>
                  <a:gd name="T32" fmla="*/ 30 w 120"/>
                  <a:gd name="T33" fmla="*/ 36 h 248"/>
                  <a:gd name="T34" fmla="*/ 55 w 120"/>
                  <a:gd name="T35" fmla="*/ 74 h 248"/>
                  <a:gd name="T36" fmla="*/ 76 w 120"/>
                  <a:gd name="T37" fmla="*/ 114 h 248"/>
                  <a:gd name="T38" fmla="*/ 85 w 120"/>
                  <a:gd name="T39" fmla="*/ 133 h 248"/>
                  <a:gd name="T40" fmla="*/ 93 w 120"/>
                  <a:gd name="T41" fmla="*/ 153 h 248"/>
                  <a:gd name="T42" fmla="*/ 107 w 120"/>
                  <a:gd name="T43" fmla="*/ 187 h 248"/>
                  <a:gd name="T44" fmla="*/ 113 w 120"/>
                  <a:gd name="T45" fmla="*/ 202 h 248"/>
                  <a:gd name="T46" fmla="*/ 116 w 120"/>
                  <a:gd name="T47" fmla="*/ 216 h 248"/>
                  <a:gd name="T48" fmla="*/ 119 w 120"/>
                  <a:gd name="T49" fmla="*/ 226 h 248"/>
                  <a:gd name="T50" fmla="*/ 120 w 120"/>
                  <a:gd name="T51" fmla="*/ 235 h 248"/>
                  <a:gd name="T52" fmla="*/ 120 w 120"/>
                  <a:gd name="T53" fmla="*/ 243 h 248"/>
                  <a:gd name="T54" fmla="*/ 117 w 120"/>
                  <a:gd name="T55" fmla="*/ 248 h 248"/>
                  <a:gd name="T56" fmla="*/ 113 w 120"/>
                  <a:gd name="T57" fmla="*/ 24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0" h="248">
                    <a:moveTo>
                      <a:pt x="113" y="245"/>
                    </a:moveTo>
                    <a:lnTo>
                      <a:pt x="113" y="242"/>
                    </a:lnTo>
                    <a:lnTo>
                      <a:pt x="114" y="237"/>
                    </a:lnTo>
                    <a:lnTo>
                      <a:pt x="113" y="228"/>
                    </a:lnTo>
                    <a:lnTo>
                      <a:pt x="110" y="217"/>
                    </a:lnTo>
                    <a:lnTo>
                      <a:pt x="107" y="203"/>
                    </a:lnTo>
                    <a:lnTo>
                      <a:pt x="100" y="190"/>
                    </a:lnTo>
                    <a:lnTo>
                      <a:pt x="87" y="155"/>
                    </a:lnTo>
                    <a:lnTo>
                      <a:pt x="79" y="137"/>
                    </a:lnTo>
                    <a:lnTo>
                      <a:pt x="70" y="117"/>
                    </a:lnTo>
                    <a:lnTo>
                      <a:pt x="49" y="79"/>
                    </a:lnTo>
                    <a:lnTo>
                      <a:pt x="24" y="39"/>
                    </a:lnTo>
                    <a:lnTo>
                      <a:pt x="12" y="21"/>
                    </a:lnTo>
                    <a:lnTo>
                      <a:pt x="0" y="4"/>
                    </a:lnTo>
                    <a:lnTo>
                      <a:pt x="4" y="0"/>
                    </a:lnTo>
                    <a:lnTo>
                      <a:pt x="18" y="16"/>
                    </a:lnTo>
                    <a:lnTo>
                      <a:pt x="30" y="36"/>
                    </a:lnTo>
                    <a:lnTo>
                      <a:pt x="55" y="74"/>
                    </a:lnTo>
                    <a:lnTo>
                      <a:pt x="76" y="114"/>
                    </a:lnTo>
                    <a:lnTo>
                      <a:pt x="85" y="133"/>
                    </a:lnTo>
                    <a:lnTo>
                      <a:pt x="93" y="153"/>
                    </a:lnTo>
                    <a:lnTo>
                      <a:pt x="107" y="187"/>
                    </a:lnTo>
                    <a:lnTo>
                      <a:pt x="113" y="202"/>
                    </a:lnTo>
                    <a:lnTo>
                      <a:pt x="116" y="216"/>
                    </a:lnTo>
                    <a:lnTo>
                      <a:pt x="119" y="226"/>
                    </a:lnTo>
                    <a:lnTo>
                      <a:pt x="120" y="235"/>
                    </a:lnTo>
                    <a:lnTo>
                      <a:pt x="120" y="243"/>
                    </a:lnTo>
                    <a:lnTo>
                      <a:pt x="117" y="248"/>
                    </a:lnTo>
                    <a:lnTo>
                      <a:pt x="113" y="245"/>
                    </a:lnTo>
                    <a:close/>
                  </a:path>
                </a:pathLst>
              </a:custGeom>
              <a:solidFill>
                <a:srgbClr val="000000"/>
              </a:solidFill>
              <a:ln w="9525">
                <a:solidFill>
                  <a:schemeClr val="tx2"/>
                </a:solidFill>
                <a:round/>
                <a:headEnd/>
                <a:tailEnd/>
              </a:ln>
            </p:spPr>
            <p:txBody>
              <a:bodyPr/>
              <a:lstStyle/>
              <a:p>
                <a:endParaRPr lang="en-US" sz="3120"/>
              </a:p>
            </p:txBody>
          </p:sp>
          <p:sp>
            <p:nvSpPr>
              <p:cNvPr id="375560" name="Freeform 776"/>
              <p:cNvSpPr>
                <a:spLocks/>
              </p:cNvSpPr>
              <p:nvPr/>
            </p:nvSpPr>
            <p:spPr bwMode="auto">
              <a:xfrm>
                <a:off x="970" y="1298"/>
                <a:ext cx="3" cy="3"/>
              </a:xfrm>
              <a:custGeom>
                <a:avLst/>
                <a:gdLst>
                  <a:gd name="T0" fmla="*/ 4 w 4"/>
                  <a:gd name="T1" fmla="*/ 6 h 6"/>
                  <a:gd name="T2" fmla="*/ 4 w 4"/>
                  <a:gd name="T3" fmla="*/ 5 h 6"/>
                  <a:gd name="T4" fmla="*/ 0 w 4"/>
                  <a:gd name="T5" fmla="*/ 2 h 6"/>
                  <a:gd name="T6" fmla="*/ 0 w 4"/>
                  <a:gd name="T7" fmla="*/ 0 h 6"/>
                  <a:gd name="T8" fmla="*/ 4 w 4"/>
                  <a:gd name="T9" fmla="*/ 6 h 6"/>
                </a:gdLst>
                <a:ahLst/>
                <a:cxnLst>
                  <a:cxn ang="0">
                    <a:pos x="T0" y="T1"/>
                  </a:cxn>
                  <a:cxn ang="0">
                    <a:pos x="T2" y="T3"/>
                  </a:cxn>
                  <a:cxn ang="0">
                    <a:pos x="T4" y="T5"/>
                  </a:cxn>
                  <a:cxn ang="0">
                    <a:pos x="T6" y="T7"/>
                  </a:cxn>
                  <a:cxn ang="0">
                    <a:pos x="T8" y="T9"/>
                  </a:cxn>
                </a:cxnLst>
                <a:rect l="0" t="0" r="r" b="b"/>
                <a:pathLst>
                  <a:path w="4" h="6">
                    <a:moveTo>
                      <a:pt x="4" y="6"/>
                    </a:moveTo>
                    <a:lnTo>
                      <a:pt x="4" y="5"/>
                    </a:lnTo>
                    <a:lnTo>
                      <a:pt x="0" y="2"/>
                    </a:ln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75561" name="Freeform 777"/>
              <p:cNvSpPr>
                <a:spLocks/>
              </p:cNvSpPr>
              <p:nvPr/>
            </p:nvSpPr>
            <p:spPr bwMode="auto">
              <a:xfrm>
                <a:off x="910" y="1171"/>
                <a:ext cx="6" cy="7"/>
              </a:xfrm>
              <a:custGeom>
                <a:avLst/>
                <a:gdLst>
                  <a:gd name="T0" fmla="*/ 8 w 12"/>
                  <a:gd name="T1" fmla="*/ 14 h 14"/>
                  <a:gd name="T2" fmla="*/ 5 w 12"/>
                  <a:gd name="T3" fmla="*/ 12 h 14"/>
                  <a:gd name="T4" fmla="*/ 0 w 12"/>
                  <a:gd name="T5" fmla="*/ 3 h 14"/>
                  <a:gd name="T6" fmla="*/ 5 w 12"/>
                  <a:gd name="T7" fmla="*/ 0 h 14"/>
                  <a:gd name="T8" fmla="*/ 11 w 12"/>
                  <a:gd name="T9" fmla="*/ 8 h 14"/>
                  <a:gd name="T10" fmla="*/ 12 w 12"/>
                  <a:gd name="T11" fmla="*/ 11 h 14"/>
                  <a:gd name="T12" fmla="*/ 8 w 1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8" y="14"/>
                    </a:moveTo>
                    <a:lnTo>
                      <a:pt x="5" y="12"/>
                    </a:lnTo>
                    <a:lnTo>
                      <a:pt x="0" y="3"/>
                    </a:lnTo>
                    <a:lnTo>
                      <a:pt x="5" y="0"/>
                    </a:lnTo>
                    <a:lnTo>
                      <a:pt x="11" y="8"/>
                    </a:lnTo>
                    <a:lnTo>
                      <a:pt x="12" y="11"/>
                    </a:lnTo>
                    <a:lnTo>
                      <a:pt x="8" y="14"/>
                    </a:lnTo>
                    <a:close/>
                  </a:path>
                </a:pathLst>
              </a:custGeom>
              <a:solidFill>
                <a:srgbClr val="000000"/>
              </a:solidFill>
              <a:ln w="9525">
                <a:solidFill>
                  <a:schemeClr val="tx2"/>
                </a:solidFill>
                <a:round/>
                <a:headEnd/>
                <a:tailEnd/>
              </a:ln>
            </p:spPr>
            <p:txBody>
              <a:bodyPr/>
              <a:lstStyle/>
              <a:p>
                <a:endParaRPr lang="en-US" sz="3120"/>
              </a:p>
            </p:txBody>
          </p:sp>
          <p:sp>
            <p:nvSpPr>
              <p:cNvPr id="375562" name="Freeform 778"/>
              <p:cNvSpPr>
                <a:spLocks/>
              </p:cNvSpPr>
              <p:nvPr/>
            </p:nvSpPr>
            <p:spPr bwMode="auto">
              <a:xfrm>
                <a:off x="914" y="1176"/>
                <a:ext cx="2" cy="3"/>
              </a:xfrm>
              <a:custGeom>
                <a:avLst/>
                <a:gdLst>
                  <a:gd name="T0" fmla="*/ 0 w 4"/>
                  <a:gd name="T1" fmla="*/ 4 h 4"/>
                  <a:gd name="T2" fmla="*/ 0 w 4"/>
                  <a:gd name="T3" fmla="*/ 3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0" y="3"/>
                    </a:lnTo>
                    <a:lnTo>
                      <a:pt x="4"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75563" name="Freeform 779"/>
              <p:cNvSpPr>
                <a:spLocks/>
              </p:cNvSpPr>
              <p:nvPr/>
            </p:nvSpPr>
            <p:spPr bwMode="auto">
              <a:xfrm>
                <a:off x="903" y="1111"/>
                <a:ext cx="11" cy="61"/>
              </a:xfrm>
              <a:custGeom>
                <a:avLst/>
                <a:gdLst>
                  <a:gd name="T0" fmla="*/ 13 w 22"/>
                  <a:gd name="T1" fmla="*/ 123 h 123"/>
                  <a:gd name="T2" fmla="*/ 10 w 22"/>
                  <a:gd name="T3" fmla="*/ 115 h 123"/>
                  <a:gd name="T4" fmla="*/ 5 w 22"/>
                  <a:gd name="T5" fmla="*/ 108 h 123"/>
                  <a:gd name="T6" fmla="*/ 4 w 22"/>
                  <a:gd name="T7" fmla="*/ 100 h 123"/>
                  <a:gd name="T8" fmla="*/ 2 w 22"/>
                  <a:gd name="T9" fmla="*/ 93 h 123"/>
                  <a:gd name="T10" fmla="*/ 0 w 22"/>
                  <a:gd name="T11" fmla="*/ 76 h 123"/>
                  <a:gd name="T12" fmla="*/ 2 w 22"/>
                  <a:gd name="T13" fmla="*/ 61 h 123"/>
                  <a:gd name="T14" fmla="*/ 5 w 22"/>
                  <a:gd name="T15" fmla="*/ 45 h 123"/>
                  <a:gd name="T16" fmla="*/ 8 w 22"/>
                  <a:gd name="T17" fmla="*/ 30 h 123"/>
                  <a:gd name="T18" fmla="*/ 16 w 22"/>
                  <a:gd name="T19" fmla="*/ 0 h 123"/>
                  <a:gd name="T20" fmla="*/ 22 w 22"/>
                  <a:gd name="T21" fmla="*/ 3 h 123"/>
                  <a:gd name="T22" fmla="*/ 14 w 22"/>
                  <a:gd name="T23" fmla="*/ 33 h 123"/>
                  <a:gd name="T24" fmla="*/ 11 w 22"/>
                  <a:gd name="T25" fmla="*/ 47 h 123"/>
                  <a:gd name="T26" fmla="*/ 8 w 22"/>
                  <a:gd name="T27" fmla="*/ 62 h 123"/>
                  <a:gd name="T28" fmla="*/ 7 w 22"/>
                  <a:gd name="T29" fmla="*/ 76 h 123"/>
                  <a:gd name="T30" fmla="*/ 8 w 22"/>
                  <a:gd name="T31" fmla="*/ 91 h 123"/>
                  <a:gd name="T32" fmla="*/ 10 w 22"/>
                  <a:gd name="T33" fmla="*/ 97 h 123"/>
                  <a:gd name="T34" fmla="*/ 11 w 22"/>
                  <a:gd name="T35" fmla="*/ 105 h 123"/>
                  <a:gd name="T36" fmla="*/ 16 w 22"/>
                  <a:gd name="T37" fmla="*/ 112 h 123"/>
                  <a:gd name="T38" fmla="*/ 19 w 22"/>
                  <a:gd name="T39" fmla="*/ 120 h 123"/>
                  <a:gd name="T40" fmla="*/ 13 w 22"/>
                  <a:gd name="T4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23">
                    <a:moveTo>
                      <a:pt x="13" y="123"/>
                    </a:moveTo>
                    <a:lnTo>
                      <a:pt x="10" y="115"/>
                    </a:lnTo>
                    <a:lnTo>
                      <a:pt x="5" y="108"/>
                    </a:lnTo>
                    <a:lnTo>
                      <a:pt x="4" y="100"/>
                    </a:lnTo>
                    <a:lnTo>
                      <a:pt x="2" y="93"/>
                    </a:lnTo>
                    <a:lnTo>
                      <a:pt x="0" y="76"/>
                    </a:lnTo>
                    <a:lnTo>
                      <a:pt x="2" y="61"/>
                    </a:lnTo>
                    <a:lnTo>
                      <a:pt x="5" y="45"/>
                    </a:lnTo>
                    <a:lnTo>
                      <a:pt x="8" y="30"/>
                    </a:lnTo>
                    <a:lnTo>
                      <a:pt x="16" y="0"/>
                    </a:lnTo>
                    <a:lnTo>
                      <a:pt x="22" y="3"/>
                    </a:lnTo>
                    <a:lnTo>
                      <a:pt x="14" y="33"/>
                    </a:lnTo>
                    <a:lnTo>
                      <a:pt x="11" y="47"/>
                    </a:lnTo>
                    <a:lnTo>
                      <a:pt x="8" y="62"/>
                    </a:lnTo>
                    <a:lnTo>
                      <a:pt x="7" y="76"/>
                    </a:lnTo>
                    <a:lnTo>
                      <a:pt x="8" y="91"/>
                    </a:lnTo>
                    <a:lnTo>
                      <a:pt x="10" y="97"/>
                    </a:lnTo>
                    <a:lnTo>
                      <a:pt x="11" y="105"/>
                    </a:lnTo>
                    <a:lnTo>
                      <a:pt x="16" y="112"/>
                    </a:lnTo>
                    <a:lnTo>
                      <a:pt x="19" y="120"/>
                    </a:lnTo>
                    <a:lnTo>
                      <a:pt x="13" y="123"/>
                    </a:lnTo>
                    <a:close/>
                  </a:path>
                </a:pathLst>
              </a:custGeom>
              <a:solidFill>
                <a:srgbClr val="000000"/>
              </a:solidFill>
              <a:ln w="9525">
                <a:solidFill>
                  <a:schemeClr val="tx2"/>
                </a:solidFill>
                <a:round/>
                <a:headEnd/>
                <a:tailEnd/>
              </a:ln>
            </p:spPr>
            <p:txBody>
              <a:bodyPr/>
              <a:lstStyle/>
              <a:p>
                <a:endParaRPr lang="en-US" sz="3120"/>
              </a:p>
            </p:txBody>
          </p:sp>
          <p:sp>
            <p:nvSpPr>
              <p:cNvPr id="375564" name="Freeform 780"/>
              <p:cNvSpPr>
                <a:spLocks/>
              </p:cNvSpPr>
              <p:nvPr/>
            </p:nvSpPr>
            <p:spPr bwMode="auto">
              <a:xfrm>
                <a:off x="909" y="1171"/>
                <a:ext cx="3" cy="1"/>
              </a:xfrm>
              <a:custGeom>
                <a:avLst/>
                <a:gdLst>
                  <a:gd name="T0" fmla="*/ 1 w 6"/>
                  <a:gd name="T1" fmla="*/ 3 h 3"/>
                  <a:gd name="T2" fmla="*/ 0 w 6"/>
                  <a:gd name="T3" fmla="*/ 3 h 3"/>
                  <a:gd name="T4" fmla="*/ 6 w 6"/>
                  <a:gd name="T5" fmla="*/ 0 h 3"/>
                  <a:gd name="T6" fmla="*/ 1 w 6"/>
                  <a:gd name="T7" fmla="*/ 3 h 3"/>
                </a:gdLst>
                <a:ahLst/>
                <a:cxnLst>
                  <a:cxn ang="0">
                    <a:pos x="T0" y="T1"/>
                  </a:cxn>
                  <a:cxn ang="0">
                    <a:pos x="T2" y="T3"/>
                  </a:cxn>
                  <a:cxn ang="0">
                    <a:pos x="T4" y="T5"/>
                  </a:cxn>
                  <a:cxn ang="0">
                    <a:pos x="T6" y="T7"/>
                  </a:cxn>
                </a:cxnLst>
                <a:rect l="0" t="0" r="r" b="b"/>
                <a:pathLst>
                  <a:path w="6" h="3">
                    <a:moveTo>
                      <a:pt x="1" y="3"/>
                    </a:moveTo>
                    <a:lnTo>
                      <a:pt x="0" y="3"/>
                    </a:lnTo>
                    <a:lnTo>
                      <a:pt x="6" y="0"/>
                    </a:lnTo>
                    <a:lnTo>
                      <a:pt x="1" y="3"/>
                    </a:lnTo>
                    <a:close/>
                  </a:path>
                </a:pathLst>
              </a:custGeom>
              <a:solidFill>
                <a:srgbClr val="000000"/>
              </a:solidFill>
              <a:ln w="9525">
                <a:solidFill>
                  <a:schemeClr val="tx2"/>
                </a:solidFill>
                <a:round/>
                <a:headEnd/>
                <a:tailEnd/>
              </a:ln>
            </p:spPr>
            <p:txBody>
              <a:bodyPr/>
              <a:lstStyle/>
              <a:p>
                <a:endParaRPr lang="en-US" sz="3120"/>
              </a:p>
            </p:txBody>
          </p:sp>
          <p:sp>
            <p:nvSpPr>
              <p:cNvPr id="375565" name="Freeform 781"/>
              <p:cNvSpPr>
                <a:spLocks/>
              </p:cNvSpPr>
              <p:nvPr/>
            </p:nvSpPr>
            <p:spPr bwMode="auto">
              <a:xfrm>
                <a:off x="911" y="1065"/>
                <a:ext cx="11" cy="47"/>
              </a:xfrm>
              <a:custGeom>
                <a:avLst/>
                <a:gdLst>
                  <a:gd name="T0" fmla="*/ 0 w 23"/>
                  <a:gd name="T1" fmla="*/ 92 h 95"/>
                  <a:gd name="T2" fmla="*/ 6 w 23"/>
                  <a:gd name="T3" fmla="*/ 67 h 95"/>
                  <a:gd name="T4" fmla="*/ 9 w 23"/>
                  <a:gd name="T5" fmla="*/ 45 h 95"/>
                  <a:gd name="T6" fmla="*/ 13 w 23"/>
                  <a:gd name="T7" fmla="*/ 23 h 95"/>
                  <a:gd name="T8" fmla="*/ 15 w 23"/>
                  <a:gd name="T9" fmla="*/ 0 h 95"/>
                  <a:gd name="T10" fmla="*/ 23 w 23"/>
                  <a:gd name="T11" fmla="*/ 2 h 95"/>
                  <a:gd name="T12" fmla="*/ 20 w 23"/>
                  <a:gd name="T13" fmla="*/ 23 h 95"/>
                  <a:gd name="T14" fmla="*/ 16 w 23"/>
                  <a:gd name="T15" fmla="*/ 46 h 95"/>
                  <a:gd name="T16" fmla="*/ 12 w 23"/>
                  <a:gd name="T17" fmla="*/ 69 h 95"/>
                  <a:gd name="T18" fmla="*/ 6 w 23"/>
                  <a:gd name="T19" fmla="*/ 95 h 95"/>
                  <a:gd name="T20" fmla="*/ 0 w 23"/>
                  <a:gd name="T2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95">
                    <a:moveTo>
                      <a:pt x="0" y="92"/>
                    </a:moveTo>
                    <a:lnTo>
                      <a:pt x="6" y="67"/>
                    </a:lnTo>
                    <a:lnTo>
                      <a:pt x="9" y="45"/>
                    </a:lnTo>
                    <a:lnTo>
                      <a:pt x="13" y="23"/>
                    </a:lnTo>
                    <a:lnTo>
                      <a:pt x="15" y="0"/>
                    </a:lnTo>
                    <a:lnTo>
                      <a:pt x="23" y="2"/>
                    </a:lnTo>
                    <a:lnTo>
                      <a:pt x="20" y="23"/>
                    </a:lnTo>
                    <a:lnTo>
                      <a:pt x="16" y="46"/>
                    </a:lnTo>
                    <a:lnTo>
                      <a:pt x="12" y="69"/>
                    </a:lnTo>
                    <a:lnTo>
                      <a:pt x="6" y="95"/>
                    </a:lnTo>
                    <a:lnTo>
                      <a:pt x="0" y="92"/>
                    </a:lnTo>
                    <a:close/>
                  </a:path>
                </a:pathLst>
              </a:custGeom>
              <a:solidFill>
                <a:srgbClr val="000000"/>
              </a:solidFill>
              <a:ln w="9525">
                <a:solidFill>
                  <a:schemeClr val="tx2"/>
                </a:solidFill>
                <a:round/>
                <a:headEnd/>
                <a:tailEnd/>
              </a:ln>
            </p:spPr>
            <p:txBody>
              <a:bodyPr/>
              <a:lstStyle/>
              <a:p>
                <a:endParaRPr lang="en-US" sz="3120"/>
              </a:p>
            </p:txBody>
          </p:sp>
          <p:sp>
            <p:nvSpPr>
              <p:cNvPr id="375566" name="Freeform 782"/>
              <p:cNvSpPr>
                <a:spLocks/>
              </p:cNvSpPr>
              <p:nvPr/>
            </p:nvSpPr>
            <p:spPr bwMode="auto">
              <a:xfrm>
                <a:off x="911" y="1111"/>
                <a:ext cx="3" cy="1"/>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75567" name="Freeform 783"/>
              <p:cNvSpPr>
                <a:spLocks/>
              </p:cNvSpPr>
              <p:nvPr/>
            </p:nvSpPr>
            <p:spPr bwMode="auto">
              <a:xfrm>
                <a:off x="856" y="1030"/>
                <a:ext cx="66" cy="36"/>
              </a:xfrm>
              <a:custGeom>
                <a:avLst/>
                <a:gdLst>
                  <a:gd name="T0" fmla="*/ 125 w 133"/>
                  <a:gd name="T1" fmla="*/ 72 h 72"/>
                  <a:gd name="T2" fmla="*/ 125 w 133"/>
                  <a:gd name="T3" fmla="*/ 69 h 72"/>
                  <a:gd name="T4" fmla="*/ 125 w 133"/>
                  <a:gd name="T5" fmla="*/ 67 h 72"/>
                  <a:gd name="T6" fmla="*/ 122 w 133"/>
                  <a:gd name="T7" fmla="*/ 63 h 72"/>
                  <a:gd name="T8" fmla="*/ 116 w 133"/>
                  <a:gd name="T9" fmla="*/ 57 h 72"/>
                  <a:gd name="T10" fmla="*/ 108 w 133"/>
                  <a:gd name="T11" fmla="*/ 51 h 72"/>
                  <a:gd name="T12" fmla="*/ 101 w 133"/>
                  <a:gd name="T13" fmla="*/ 45 h 72"/>
                  <a:gd name="T14" fmla="*/ 90 w 133"/>
                  <a:gd name="T15" fmla="*/ 38 h 72"/>
                  <a:gd name="T16" fmla="*/ 67 w 133"/>
                  <a:gd name="T17" fmla="*/ 28 h 72"/>
                  <a:gd name="T18" fmla="*/ 44 w 133"/>
                  <a:gd name="T19" fmla="*/ 17 h 72"/>
                  <a:gd name="T20" fmla="*/ 33 w 133"/>
                  <a:gd name="T21" fmla="*/ 14 h 72"/>
                  <a:gd name="T22" fmla="*/ 23 w 133"/>
                  <a:gd name="T23" fmla="*/ 11 h 72"/>
                  <a:gd name="T24" fmla="*/ 15 w 133"/>
                  <a:gd name="T25" fmla="*/ 8 h 72"/>
                  <a:gd name="T26" fmla="*/ 9 w 133"/>
                  <a:gd name="T27" fmla="*/ 8 h 72"/>
                  <a:gd name="T28" fmla="*/ 6 w 133"/>
                  <a:gd name="T29" fmla="*/ 8 h 72"/>
                  <a:gd name="T30" fmla="*/ 4 w 133"/>
                  <a:gd name="T31" fmla="*/ 8 h 72"/>
                  <a:gd name="T32" fmla="*/ 0 w 133"/>
                  <a:gd name="T33" fmla="*/ 3 h 72"/>
                  <a:gd name="T34" fmla="*/ 3 w 133"/>
                  <a:gd name="T35" fmla="*/ 2 h 72"/>
                  <a:gd name="T36" fmla="*/ 11 w 133"/>
                  <a:gd name="T37" fmla="*/ 0 h 72"/>
                  <a:gd name="T38" fmla="*/ 17 w 133"/>
                  <a:gd name="T39" fmla="*/ 2 h 72"/>
                  <a:gd name="T40" fmla="*/ 26 w 133"/>
                  <a:gd name="T41" fmla="*/ 3 h 72"/>
                  <a:gd name="T42" fmla="*/ 35 w 133"/>
                  <a:gd name="T43" fmla="*/ 8 h 72"/>
                  <a:gd name="T44" fmla="*/ 46 w 133"/>
                  <a:gd name="T45" fmla="*/ 11 h 72"/>
                  <a:gd name="T46" fmla="*/ 70 w 133"/>
                  <a:gd name="T47" fmla="*/ 22 h 72"/>
                  <a:gd name="T48" fmla="*/ 93 w 133"/>
                  <a:gd name="T49" fmla="*/ 34 h 72"/>
                  <a:gd name="T50" fmla="*/ 104 w 133"/>
                  <a:gd name="T51" fmla="*/ 40 h 72"/>
                  <a:gd name="T52" fmla="*/ 113 w 133"/>
                  <a:gd name="T53" fmla="*/ 46 h 72"/>
                  <a:gd name="T54" fmla="*/ 120 w 133"/>
                  <a:gd name="T55" fmla="*/ 52 h 72"/>
                  <a:gd name="T56" fmla="*/ 126 w 133"/>
                  <a:gd name="T57" fmla="*/ 58 h 72"/>
                  <a:gd name="T58" fmla="*/ 131 w 133"/>
                  <a:gd name="T59" fmla="*/ 64 h 72"/>
                  <a:gd name="T60" fmla="*/ 133 w 133"/>
                  <a:gd name="T61" fmla="*/ 67 h 72"/>
                  <a:gd name="T62" fmla="*/ 133 w 133"/>
                  <a:gd name="T63" fmla="*/ 72 h 72"/>
                  <a:gd name="T64" fmla="*/ 125 w 133"/>
                  <a:gd name="T6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72">
                    <a:moveTo>
                      <a:pt x="125" y="72"/>
                    </a:moveTo>
                    <a:lnTo>
                      <a:pt x="125" y="69"/>
                    </a:lnTo>
                    <a:lnTo>
                      <a:pt x="125" y="67"/>
                    </a:lnTo>
                    <a:lnTo>
                      <a:pt x="122" y="63"/>
                    </a:lnTo>
                    <a:lnTo>
                      <a:pt x="116" y="57"/>
                    </a:lnTo>
                    <a:lnTo>
                      <a:pt x="108" y="51"/>
                    </a:lnTo>
                    <a:lnTo>
                      <a:pt x="101" y="45"/>
                    </a:lnTo>
                    <a:lnTo>
                      <a:pt x="90" y="38"/>
                    </a:lnTo>
                    <a:lnTo>
                      <a:pt x="67" y="28"/>
                    </a:lnTo>
                    <a:lnTo>
                      <a:pt x="44" y="17"/>
                    </a:lnTo>
                    <a:lnTo>
                      <a:pt x="33" y="14"/>
                    </a:lnTo>
                    <a:lnTo>
                      <a:pt x="23" y="11"/>
                    </a:lnTo>
                    <a:lnTo>
                      <a:pt x="15" y="8"/>
                    </a:lnTo>
                    <a:lnTo>
                      <a:pt x="9" y="8"/>
                    </a:lnTo>
                    <a:lnTo>
                      <a:pt x="6" y="8"/>
                    </a:lnTo>
                    <a:lnTo>
                      <a:pt x="4" y="8"/>
                    </a:lnTo>
                    <a:lnTo>
                      <a:pt x="0" y="3"/>
                    </a:lnTo>
                    <a:lnTo>
                      <a:pt x="3" y="2"/>
                    </a:lnTo>
                    <a:lnTo>
                      <a:pt x="11" y="0"/>
                    </a:lnTo>
                    <a:lnTo>
                      <a:pt x="17" y="2"/>
                    </a:lnTo>
                    <a:lnTo>
                      <a:pt x="26" y="3"/>
                    </a:lnTo>
                    <a:lnTo>
                      <a:pt x="35" y="8"/>
                    </a:lnTo>
                    <a:lnTo>
                      <a:pt x="46" y="11"/>
                    </a:lnTo>
                    <a:lnTo>
                      <a:pt x="70" y="22"/>
                    </a:lnTo>
                    <a:lnTo>
                      <a:pt x="93" y="34"/>
                    </a:lnTo>
                    <a:lnTo>
                      <a:pt x="104" y="40"/>
                    </a:lnTo>
                    <a:lnTo>
                      <a:pt x="113" y="46"/>
                    </a:lnTo>
                    <a:lnTo>
                      <a:pt x="120" y="52"/>
                    </a:lnTo>
                    <a:lnTo>
                      <a:pt x="126" y="58"/>
                    </a:lnTo>
                    <a:lnTo>
                      <a:pt x="131" y="64"/>
                    </a:lnTo>
                    <a:lnTo>
                      <a:pt x="133" y="67"/>
                    </a:lnTo>
                    <a:lnTo>
                      <a:pt x="133" y="72"/>
                    </a:lnTo>
                    <a:lnTo>
                      <a:pt x="125" y="72"/>
                    </a:lnTo>
                    <a:close/>
                  </a:path>
                </a:pathLst>
              </a:custGeom>
              <a:solidFill>
                <a:srgbClr val="000000"/>
              </a:solidFill>
              <a:ln w="9525">
                <a:solidFill>
                  <a:schemeClr val="tx2"/>
                </a:solidFill>
                <a:round/>
                <a:headEnd/>
                <a:tailEnd/>
              </a:ln>
            </p:spPr>
            <p:txBody>
              <a:bodyPr/>
              <a:lstStyle/>
              <a:p>
                <a:endParaRPr lang="en-US" sz="3120"/>
              </a:p>
            </p:txBody>
          </p:sp>
          <p:sp>
            <p:nvSpPr>
              <p:cNvPr id="375568" name="Freeform 784"/>
              <p:cNvSpPr>
                <a:spLocks/>
              </p:cNvSpPr>
              <p:nvPr/>
            </p:nvSpPr>
            <p:spPr bwMode="auto">
              <a:xfrm>
                <a:off x="918" y="1065"/>
                <a:ext cx="4" cy="1"/>
              </a:xfrm>
              <a:custGeom>
                <a:avLst/>
                <a:gdLst>
                  <a:gd name="T0" fmla="*/ 8 w 8"/>
                  <a:gd name="T1" fmla="*/ 2 h 2"/>
                  <a:gd name="T2" fmla="*/ 0 w 8"/>
                  <a:gd name="T3" fmla="*/ 2 h 2"/>
                  <a:gd name="T4" fmla="*/ 0 w 8"/>
                  <a:gd name="T5" fmla="*/ 0 h 2"/>
                  <a:gd name="T6" fmla="*/ 8 w 8"/>
                  <a:gd name="T7" fmla="*/ 2 h 2"/>
                </a:gdLst>
                <a:ahLst/>
                <a:cxnLst>
                  <a:cxn ang="0">
                    <a:pos x="T0" y="T1"/>
                  </a:cxn>
                  <a:cxn ang="0">
                    <a:pos x="T2" y="T3"/>
                  </a:cxn>
                  <a:cxn ang="0">
                    <a:pos x="T4" y="T5"/>
                  </a:cxn>
                  <a:cxn ang="0">
                    <a:pos x="T6" y="T7"/>
                  </a:cxn>
                </a:cxnLst>
                <a:rect l="0" t="0" r="r" b="b"/>
                <a:pathLst>
                  <a:path w="8" h="2">
                    <a:moveTo>
                      <a:pt x="8" y="2"/>
                    </a:moveTo>
                    <a:lnTo>
                      <a:pt x="0" y="2"/>
                    </a:lnTo>
                    <a:lnTo>
                      <a:pt x="0" y="0"/>
                    </a:lnTo>
                    <a:lnTo>
                      <a:pt x="8" y="2"/>
                    </a:lnTo>
                    <a:close/>
                  </a:path>
                </a:pathLst>
              </a:custGeom>
              <a:solidFill>
                <a:srgbClr val="000000"/>
              </a:solidFill>
              <a:ln w="9525">
                <a:solidFill>
                  <a:schemeClr val="tx2"/>
                </a:solidFill>
                <a:round/>
                <a:headEnd/>
                <a:tailEnd/>
              </a:ln>
            </p:spPr>
            <p:txBody>
              <a:bodyPr/>
              <a:lstStyle/>
              <a:p>
                <a:endParaRPr lang="en-US" sz="3120"/>
              </a:p>
            </p:txBody>
          </p:sp>
          <p:sp>
            <p:nvSpPr>
              <p:cNvPr id="375569" name="Freeform 785"/>
              <p:cNvSpPr>
                <a:spLocks/>
              </p:cNvSpPr>
              <p:nvPr/>
            </p:nvSpPr>
            <p:spPr bwMode="auto">
              <a:xfrm>
                <a:off x="843" y="1032"/>
                <a:ext cx="16" cy="36"/>
              </a:xfrm>
              <a:custGeom>
                <a:avLst/>
                <a:gdLst>
                  <a:gd name="T0" fmla="*/ 32 w 32"/>
                  <a:gd name="T1" fmla="*/ 1 h 71"/>
                  <a:gd name="T2" fmla="*/ 18 w 32"/>
                  <a:gd name="T3" fmla="*/ 33 h 71"/>
                  <a:gd name="T4" fmla="*/ 11 w 32"/>
                  <a:gd name="T5" fmla="*/ 56 h 71"/>
                  <a:gd name="T6" fmla="*/ 8 w 32"/>
                  <a:gd name="T7" fmla="*/ 67 h 71"/>
                  <a:gd name="T8" fmla="*/ 8 w 32"/>
                  <a:gd name="T9" fmla="*/ 68 h 71"/>
                  <a:gd name="T10" fmla="*/ 6 w 32"/>
                  <a:gd name="T11" fmla="*/ 71 h 71"/>
                  <a:gd name="T12" fmla="*/ 0 w 32"/>
                  <a:gd name="T13" fmla="*/ 71 h 71"/>
                  <a:gd name="T14" fmla="*/ 0 w 32"/>
                  <a:gd name="T15" fmla="*/ 68 h 71"/>
                  <a:gd name="T16" fmla="*/ 0 w 32"/>
                  <a:gd name="T17" fmla="*/ 64 h 71"/>
                  <a:gd name="T18" fmla="*/ 3 w 32"/>
                  <a:gd name="T19" fmla="*/ 55 h 71"/>
                  <a:gd name="T20" fmla="*/ 12 w 32"/>
                  <a:gd name="T21" fmla="*/ 30 h 71"/>
                  <a:gd name="T22" fmla="*/ 26 w 32"/>
                  <a:gd name="T23" fmla="*/ 0 h 71"/>
                  <a:gd name="T24" fmla="*/ 32 w 32"/>
                  <a:gd name="T2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1">
                    <a:moveTo>
                      <a:pt x="32" y="1"/>
                    </a:moveTo>
                    <a:lnTo>
                      <a:pt x="18" y="33"/>
                    </a:lnTo>
                    <a:lnTo>
                      <a:pt x="11" y="56"/>
                    </a:lnTo>
                    <a:lnTo>
                      <a:pt x="8" y="67"/>
                    </a:lnTo>
                    <a:lnTo>
                      <a:pt x="8" y="68"/>
                    </a:lnTo>
                    <a:lnTo>
                      <a:pt x="6" y="71"/>
                    </a:lnTo>
                    <a:lnTo>
                      <a:pt x="0" y="71"/>
                    </a:lnTo>
                    <a:lnTo>
                      <a:pt x="0" y="68"/>
                    </a:lnTo>
                    <a:lnTo>
                      <a:pt x="0" y="64"/>
                    </a:lnTo>
                    <a:lnTo>
                      <a:pt x="3" y="55"/>
                    </a:lnTo>
                    <a:lnTo>
                      <a:pt x="12" y="30"/>
                    </a:lnTo>
                    <a:lnTo>
                      <a:pt x="26" y="0"/>
                    </a:lnTo>
                    <a:lnTo>
                      <a:pt x="32" y="1"/>
                    </a:lnTo>
                    <a:close/>
                  </a:path>
                </a:pathLst>
              </a:custGeom>
              <a:solidFill>
                <a:srgbClr val="000000"/>
              </a:solidFill>
              <a:ln w="9525">
                <a:solidFill>
                  <a:schemeClr val="tx2"/>
                </a:solidFill>
                <a:round/>
                <a:headEnd/>
                <a:tailEnd/>
              </a:ln>
            </p:spPr>
            <p:txBody>
              <a:bodyPr/>
              <a:lstStyle/>
              <a:p>
                <a:endParaRPr lang="en-US" sz="3120"/>
              </a:p>
            </p:txBody>
          </p:sp>
          <p:sp>
            <p:nvSpPr>
              <p:cNvPr id="375570" name="Freeform 786"/>
              <p:cNvSpPr>
                <a:spLocks/>
              </p:cNvSpPr>
              <p:nvPr/>
            </p:nvSpPr>
            <p:spPr bwMode="auto">
              <a:xfrm>
                <a:off x="856" y="1032"/>
                <a:ext cx="3" cy="2"/>
              </a:xfrm>
              <a:custGeom>
                <a:avLst/>
                <a:gdLst>
                  <a:gd name="T0" fmla="*/ 0 w 6"/>
                  <a:gd name="T1" fmla="*/ 0 h 5"/>
                  <a:gd name="T2" fmla="*/ 0 w 6"/>
                  <a:gd name="T3" fmla="*/ 2 h 5"/>
                  <a:gd name="T4" fmla="*/ 6 w 6"/>
                  <a:gd name="T5" fmla="*/ 3 h 5"/>
                  <a:gd name="T6" fmla="*/ 4 w 6"/>
                  <a:gd name="T7" fmla="*/ 5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lnTo>
                      <a:pt x="0" y="2"/>
                    </a:lnTo>
                    <a:lnTo>
                      <a:pt x="6" y="3"/>
                    </a:ln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71" name="Freeform 787"/>
              <p:cNvSpPr>
                <a:spLocks/>
              </p:cNvSpPr>
              <p:nvPr/>
            </p:nvSpPr>
            <p:spPr bwMode="auto">
              <a:xfrm>
                <a:off x="840" y="1035"/>
                <a:ext cx="6" cy="33"/>
              </a:xfrm>
              <a:custGeom>
                <a:avLst/>
                <a:gdLst>
                  <a:gd name="T0" fmla="*/ 6 w 12"/>
                  <a:gd name="T1" fmla="*/ 66 h 66"/>
                  <a:gd name="T2" fmla="*/ 3 w 12"/>
                  <a:gd name="T3" fmla="*/ 28 h 66"/>
                  <a:gd name="T4" fmla="*/ 1 w 12"/>
                  <a:gd name="T5" fmla="*/ 10 h 66"/>
                  <a:gd name="T6" fmla="*/ 1 w 12"/>
                  <a:gd name="T7" fmla="*/ 4 h 66"/>
                  <a:gd name="T8" fmla="*/ 0 w 12"/>
                  <a:gd name="T9" fmla="*/ 3 h 66"/>
                  <a:gd name="T10" fmla="*/ 6 w 12"/>
                  <a:gd name="T11" fmla="*/ 0 h 66"/>
                  <a:gd name="T12" fmla="*/ 7 w 12"/>
                  <a:gd name="T13" fmla="*/ 3 h 66"/>
                  <a:gd name="T14" fmla="*/ 9 w 12"/>
                  <a:gd name="T15" fmla="*/ 9 h 66"/>
                  <a:gd name="T16" fmla="*/ 11 w 12"/>
                  <a:gd name="T17" fmla="*/ 27 h 66"/>
                  <a:gd name="T18" fmla="*/ 12 w 12"/>
                  <a:gd name="T19" fmla="*/ 66 h 66"/>
                  <a:gd name="T20" fmla="*/ 6 w 12"/>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6">
                    <a:moveTo>
                      <a:pt x="6" y="66"/>
                    </a:moveTo>
                    <a:lnTo>
                      <a:pt x="3" y="28"/>
                    </a:lnTo>
                    <a:lnTo>
                      <a:pt x="1" y="10"/>
                    </a:lnTo>
                    <a:lnTo>
                      <a:pt x="1" y="4"/>
                    </a:lnTo>
                    <a:lnTo>
                      <a:pt x="0" y="3"/>
                    </a:lnTo>
                    <a:lnTo>
                      <a:pt x="6" y="0"/>
                    </a:lnTo>
                    <a:lnTo>
                      <a:pt x="7" y="3"/>
                    </a:lnTo>
                    <a:lnTo>
                      <a:pt x="9" y="9"/>
                    </a:lnTo>
                    <a:lnTo>
                      <a:pt x="11" y="27"/>
                    </a:lnTo>
                    <a:lnTo>
                      <a:pt x="12" y="66"/>
                    </a:lnTo>
                    <a:lnTo>
                      <a:pt x="6" y="66"/>
                    </a:lnTo>
                    <a:close/>
                  </a:path>
                </a:pathLst>
              </a:custGeom>
              <a:solidFill>
                <a:srgbClr val="000000"/>
              </a:solidFill>
              <a:ln w="9525">
                <a:solidFill>
                  <a:schemeClr val="tx2"/>
                </a:solidFill>
                <a:round/>
                <a:headEnd/>
                <a:tailEnd/>
              </a:ln>
            </p:spPr>
            <p:txBody>
              <a:bodyPr/>
              <a:lstStyle/>
              <a:p>
                <a:endParaRPr lang="en-US" sz="3120"/>
              </a:p>
            </p:txBody>
          </p:sp>
          <p:sp>
            <p:nvSpPr>
              <p:cNvPr id="375572" name="Freeform 788"/>
              <p:cNvSpPr>
                <a:spLocks/>
              </p:cNvSpPr>
              <p:nvPr/>
            </p:nvSpPr>
            <p:spPr bwMode="auto">
              <a:xfrm>
                <a:off x="843" y="1068"/>
                <a:ext cx="3" cy="1"/>
              </a:xfrm>
              <a:custGeom>
                <a:avLst/>
                <a:gdLst>
                  <a:gd name="T0" fmla="*/ 6 w 6"/>
                  <a:gd name="T1" fmla="*/ 0 w 6"/>
                  <a:gd name="T2" fmla="*/ 6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6" y="0"/>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573" name="Freeform 789"/>
              <p:cNvSpPr>
                <a:spLocks/>
              </p:cNvSpPr>
              <p:nvPr/>
            </p:nvSpPr>
            <p:spPr bwMode="auto">
              <a:xfrm>
                <a:off x="777" y="1032"/>
                <a:ext cx="65" cy="12"/>
              </a:xfrm>
              <a:custGeom>
                <a:avLst/>
                <a:gdLst>
                  <a:gd name="T0" fmla="*/ 126 w 129"/>
                  <a:gd name="T1" fmla="*/ 9 h 23"/>
                  <a:gd name="T2" fmla="*/ 122 w 129"/>
                  <a:gd name="T3" fmla="*/ 8 h 23"/>
                  <a:gd name="T4" fmla="*/ 114 w 129"/>
                  <a:gd name="T5" fmla="*/ 6 h 23"/>
                  <a:gd name="T6" fmla="*/ 107 w 129"/>
                  <a:gd name="T7" fmla="*/ 6 h 23"/>
                  <a:gd name="T8" fmla="*/ 97 w 129"/>
                  <a:gd name="T9" fmla="*/ 6 h 23"/>
                  <a:gd name="T10" fmla="*/ 78 w 129"/>
                  <a:gd name="T11" fmla="*/ 8 h 23"/>
                  <a:gd name="T12" fmla="*/ 58 w 129"/>
                  <a:gd name="T13" fmla="*/ 11 h 23"/>
                  <a:gd name="T14" fmla="*/ 38 w 129"/>
                  <a:gd name="T15" fmla="*/ 14 h 23"/>
                  <a:gd name="T16" fmla="*/ 21 w 129"/>
                  <a:gd name="T17" fmla="*/ 18 h 23"/>
                  <a:gd name="T18" fmla="*/ 9 w 129"/>
                  <a:gd name="T19" fmla="*/ 21 h 23"/>
                  <a:gd name="T20" fmla="*/ 3 w 129"/>
                  <a:gd name="T21" fmla="*/ 23 h 23"/>
                  <a:gd name="T22" fmla="*/ 0 w 129"/>
                  <a:gd name="T23" fmla="*/ 17 h 23"/>
                  <a:gd name="T24" fmla="*/ 7 w 129"/>
                  <a:gd name="T25" fmla="*/ 15 h 23"/>
                  <a:gd name="T26" fmla="*/ 20 w 129"/>
                  <a:gd name="T27" fmla="*/ 11 h 23"/>
                  <a:gd name="T28" fmla="*/ 36 w 129"/>
                  <a:gd name="T29" fmla="*/ 8 h 23"/>
                  <a:gd name="T30" fmla="*/ 56 w 129"/>
                  <a:gd name="T31" fmla="*/ 5 h 23"/>
                  <a:gd name="T32" fmla="*/ 76 w 129"/>
                  <a:gd name="T33" fmla="*/ 1 h 23"/>
                  <a:gd name="T34" fmla="*/ 96 w 129"/>
                  <a:gd name="T35" fmla="*/ 0 h 23"/>
                  <a:gd name="T36" fmla="*/ 107 w 129"/>
                  <a:gd name="T37" fmla="*/ 0 h 23"/>
                  <a:gd name="T38" fmla="*/ 114 w 129"/>
                  <a:gd name="T39" fmla="*/ 0 h 23"/>
                  <a:gd name="T40" fmla="*/ 123 w 129"/>
                  <a:gd name="T41" fmla="*/ 1 h 23"/>
                  <a:gd name="T42" fmla="*/ 129 w 129"/>
                  <a:gd name="T43" fmla="*/ 3 h 23"/>
                  <a:gd name="T44" fmla="*/ 126 w 129"/>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23">
                    <a:moveTo>
                      <a:pt x="126" y="9"/>
                    </a:moveTo>
                    <a:lnTo>
                      <a:pt x="122" y="8"/>
                    </a:lnTo>
                    <a:lnTo>
                      <a:pt x="114" y="6"/>
                    </a:lnTo>
                    <a:lnTo>
                      <a:pt x="107" y="6"/>
                    </a:lnTo>
                    <a:lnTo>
                      <a:pt x="97" y="6"/>
                    </a:lnTo>
                    <a:lnTo>
                      <a:pt x="78" y="8"/>
                    </a:lnTo>
                    <a:lnTo>
                      <a:pt x="58" y="11"/>
                    </a:lnTo>
                    <a:lnTo>
                      <a:pt x="38" y="14"/>
                    </a:lnTo>
                    <a:lnTo>
                      <a:pt x="21" y="18"/>
                    </a:lnTo>
                    <a:lnTo>
                      <a:pt x="9" y="21"/>
                    </a:lnTo>
                    <a:lnTo>
                      <a:pt x="3" y="23"/>
                    </a:lnTo>
                    <a:lnTo>
                      <a:pt x="0" y="17"/>
                    </a:lnTo>
                    <a:lnTo>
                      <a:pt x="7" y="15"/>
                    </a:lnTo>
                    <a:lnTo>
                      <a:pt x="20" y="11"/>
                    </a:lnTo>
                    <a:lnTo>
                      <a:pt x="36" y="8"/>
                    </a:lnTo>
                    <a:lnTo>
                      <a:pt x="56" y="5"/>
                    </a:lnTo>
                    <a:lnTo>
                      <a:pt x="76" y="1"/>
                    </a:lnTo>
                    <a:lnTo>
                      <a:pt x="96" y="0"/>
                    </a:lnTo>
                    <a:lnTo>
                      <a:pt x="107" y="0"/>
                    </a:lnTo>
                    <a:lnTo>
                      <a:pt x="114" y="0"/>
                    </a:lnTo>
                    <a:lnTo>
                      <a:pt x="123" y="1"/>
                    </a:lnTo>
                    <a:lnTo>
                      <a:pt x="129" y="3"/>
                    </a:lnTo>
                    <a:lnTo>
                      <a:pt x="126" y="9"/>
                    </a:lnTo>
                    <a:close/>
                  </a:path>
                </a:pathLst>
              </a:custGeom>
              <a:solidFill>
                <a:srgbClr val="000000"/>
              </a:solidFill>
              <a:ln w="9525">
                <a:solidFill>
                  <a:schemeClr val="tx2"/>
                </a:solidFill>
                <a:round/>
                <a:headEnd/>
                <a:tailEnd/>
              </a:ln>
            </p:spPr>
            <p:txBody>
              <a:bodyPr/>
              <a:lstStyle/>
              <a:p>
                <a:endParaRPr lang="en-US" sz="3120"/>
              </a:p>
            </p:txBody>
          </p:sp>
          <p:sp>
            <p:nvSpPr>
              <p:cNvPr id="375574" name="Freeform 790"/>
              <p:cNvSpPr>
                <a:spLocks/>
              </p:cNvSpPr>
              <p:nvPr/>
            </p:nvSpPr>
            <p:spPr bwMode="auto">
              <a:xfrm>
                <a:off x="840" y="1034"/>
                <a:ext cx="3" cy="3"/>
              </a:xfrm>
              <a:custGeom>
                <a:avLst/>
                <a:gdLst>
                  <a:gd name="T0" fmla="*/ 6 w 6"/>
                  <a:gd name="T1" fmla="*/ 2 h 6"/>
                  <a:gd name="T2" fmla="*/ 6 w 6"/>
                  <a:gd name="T3" fmla="*/ 0 h 6"/>
                  <a:gd name="T4" fmla="*/ 4 w 6"/>
                  <a:gd name="T5" fmla="*/ 0 h 6"/>
                  <a:gd name="T6" fmla="*/ 1 w 6"/>
                  <a:gd name="T7" fmla="*/ 6 h 6"/>
                  <a:gd name="T8" fmla="*/ 0 w 6"/>
                  <a:gd name="T9" fmla="*/ 5 h 6"/>
                  <a:gd name="T10" fmla="*/ 6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6" y="2"/>
                    </a:moveTo>
                    <a:lnTo>
                      <a:pt x="6" y="0"/>
                    </a:lnTo>
                    <a:lnTo>
                      <a:pt x="4" y="0"/>
                    </a:lnTo>
                    <a:lnTo>
                      <a:pt x="1" y="6"/>
                    </a:lnTo>
                    <a:lnTo>
                      <a:pt x="0" y="5"/>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75575" name="Freeform 791"/>
              <p:cNvSpPr>
                <a:spLocks/>
              </p:cNvSpPr>
              <p:nvPr/>
            </p:nvSpPr>
            <p:spPr bwMode="auto">
              <a:xfrm>
                <a:off x="749" y="1042"/>
                <a:ext cx="31" cy="89"/>
              </a:xfrm>
              <a:custGeom>
                <a:avLst/>
                <a:gdLst>
                  <a:gd name="T0" fmla="*/ 61 w 61"/>
                  <a:gd name="T1" fmla="*/ 1 h 176"/>
                  <a:gd name="T2" fmla="*/ 61 w 61"/>
                  <a:gd name="T3" fmla="*/ 4 h 176"/>
                  <a:gd name="T4" fmla="*/ 60 w 61"/>
                  <a:gd name="T5" fmla="*/ 10 h 176"/>
                  <a:gd name="T6" fmla="*/ 58 w 61"/>
                  <a:gd name="T7" fmla="*/ 32 h 176"/>
                  <a:gd name="T8" fmla="*/ 57 w 61"/>
                  <a:gd name="T9" fmla="*/ 61 h 176"/>
                  <a:gd name="T10" fmla="*/ 55 w 61"/>
                  <a:gd name="T11" fmla="*/ 77 h 176"/>
                  <a:gd name="T12" fmla="*/ 54 w 61"/>
                  <a:gd name="T13" fmla="*/ 94 h 176"/>
                  <a:gd name="T14" fmla="*/ 51 w 61"/>
                  <a:gd name="T15" fmla="*/ 111 h 176"/>
                  <a:gd name="T16" fmla="*/ 46 w 61"/>
                  <a:gd name="T17" fmla="*/ 126 h 176"/>
                  <a:gd name="T18" fmla="*/ 43 w 61"/>
                  <a:gd name="T19" fmla="*/ 141 h 176"/>
                  <a:gd name="T20" fmla="*/ 37 w 61"/>
                  <a:gd name="T21" fmla="*/ 153 h 176"/>
                  <a:gd name="T22" fmla="*/ 34 w 61"/>
                  <a:gd name="T23" fmla="*/ 160 h 176"/>
                  <a:gd name="T24" fmla="*/ 31 w 61"/>
                  <a:gd name="T25" fmla="*/ 164 h 176"/>
                  <a:gd name="T26" fmla="*/ 26 w 61"/>
                  <a:gd name="T27" fmla="*/ 169 h 176"/>
                  <a:gd name="T28" fmla="*/ 22 w 61"/>
                  <a:gd name="T29" fmla="*/ 172 h 176"/>
                  <a:gd name="T30" fmla="*/ 17 w 61"/>
                  <a:gd name="T31" fmla="*/ 175 h 176"/>
                  <a:gd name="T32" fmla="*/ 11 w 61"/>
                  <a:gd name="T33" fmla="*/ 176 h 176"/>
                  <a:gd name="T34" fmla="*/ 6 w 61"/>
                  <a:gd name="T35" fmla="*/ 176 h 176"/>
                  <a:gd name="T36" fmla="*/ 0 w 61"/>
                  <a:gd name="T37" fmla="*/ 176 h 176"/>
                  <a:gd name="T38" fmla="*/ 0 w 61"/>
                  <a:gd name="T39" fmla="*/ 169 h 176"/>
                  <a:gd name="T40" fmla="*/ 6 w 61"/>
                  <a:gd name="T41" fmla="*/ 170 h 176"/>
                  <a:gd name="T42" fmla="*/ 9 w 61"/>
                  <a:gd name="T43" fmla="*/ 170 h 176"/>
                  <a:gd name="T44" fmla="*/ 14 w 61"/>
                  <a:gd name="T45" fmla="*/ 169 h 176"/>
                  <a:gd name="T46" fmla="*/ 19 w 61"/>
                  <a:gd name="T47" fmla="*/ 167 h 176"/>
                  <a:gd name="T48" fmla="*/ 22 w 61"/>
                  <a:gd name="T49" fmla="*/ 164 h 176"/>
                  <a:gd name="T50" fmla="*/ 25 w 61"/>
                  <a:gd name="T51" fmla="*/ 160 h 176"/>
                  <a:gd name="T52" fmla="*/ 28 w 61"/>
                  <a:gd name="T53" fmla="*/ 155 h 176"/>
                  <a:gd name="T54" fmla="*/ 31 w 61"/>
                  <a:gd name="T55" fmla="*/ 150 h 176"/>
                  <a:gd name="T56" fmla="*/ 35 w 61"/>
                  <a:gd name="T57" fmla="*/ 138 h 176"/>
                  <a:gd name="T58" fmla="*/ 40 w 61"/>
                  <a:gd name="T59" fmla="*/ 125 h 176"/>
                  <a:gd name="T60" fmla="*/ 43 w 61"/>
                  <a:gd name="T61" fmla="*/ 109 h 176"/>
                  <a:gd name="T62" fmla="*/ 46 w 61"/>
                  <a:gd name="T63" fmla="*/ 93 h 176"/>
                  <a:gd name="T64" fmla="*/ 49 w 61"/>
                  <a:gd name="T65" fmla="*/ 77 h 176"/>
                  <a:gd name="T66" fmla="*/ 51 w 61"/>
                  <a:gd name="T67" fmla="*/ 61 h 176"/>
                  <a:gd name="T68" fmla="*/ 52 w 61"/>
                  <a:gd name="T69" fmla="*/ 32 h 176"/>
                  <a:gd name="T70" fmla="*/ 54 w 61"/>
                  <a:gd name="T71" fmla="*/ 9 h 176"/>
                  <a:gd name="T72" fmla="*/ 54 w 61"/>
                  <a:gd name="T73" fmla="*/ 3 h 176"/>
                  <a:gd name="T74" fmla="*/ 55 w 61"/>
                  <a:gd name="T75" fmla="*/ 0 h 176"/>
                  <a:gd name="T76" fmla="*/ 61 w 61"/>
                  <a:gd name="T7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76">
                    <a:moveTo>
                      <a:pt x="61" y="1"/>
                    </a:moveTo>
                    <a:lnTo>
                      <a:pt x="61" y="4"/>
                    </a:lnTo>
                    <a:lnTo>
                      <a:pt x="60" y="10"/>
                    </a:lnTo>
                    <a:lnTo>
                      <a:pt x="58" y="32"/>
                    </a:lnTo>
                    <a:lnTo>
                      <a:pt x="57" y="61"/>
                    </a:lnTo>
                    <a:lnTo>
                      <a:pt x="55" y="77"/>
                    </a:lnTo>
                    <a:lnTo>
                      <a:pt x="54" y="94"/>
                    </a:lnTo>
                    <a:lnTo>
                      <a:pt x="51" y="111"/>
                    </a:lnTo>
                    <a:lnTo>
                      <a:pt x="46" y="126"/>
                    </a:lnTo>
                    <a:lnTo>
                      <a:pt x="43" y="141"/>
                    </a:lnTo>
                    <a:lnTo>
                      <a:pt x="37" y="153"/>
                    </a:lnTo>
                    <a:lnTo>
                      <a:pt x="34" y="160"/>
                    </a:lnTo>
                    <a:lnTo>
                      <a:pt x="31" y="164"/>
                    </a:lnTo>
                    <a:lnTo>
                      <a:pt x="26" y="169"/>
                    </a:lnTo>
                    <a:lnTo>
                      <a:pt x="22" y="172"/>
                    </a:lnTo>
                    <a:lnTo>
                      <a:pt x="17" y="175"/>
                    </a:lnTo>
                    <a:lnTo>
                      <a:pt x="11" y="176"/>
                    </a:lnTo>
                    <a:lnTo>
                      <a:pt x="6" y="176"/>
                    </a:lnTo>
                    <a:lnTo>
                      <a:pt x="0" y="176"/>
                    </a:lnTo>
                    <a:lnTo>
                      <a:pt x="0" y="169"/>
                    </a:lnTo>
                    <a:lnTo>
                      <a:pt x="6" y="170"/>
                    </a:lnTo>
                    <a:lnTo>
                      <a:pt x="9" y="170"/>
                    </a:lnTo>
                    <a:lnTo>
                      <a:pt x="14" y="169"/>
                    </a:lnTo>
                    <a:lnTo>
                      <a:pt x="19" y="167"/>
                    </a:lnTo>
                    <a:lnTo>
                      <a:pt x="22" y="164"/>
                    </a:lnTo>
                    <a:lnTo>
                      <a:pt x="25" y="160"/>
                    </a:lnTo>
                    <a:lnTo>
                      <a:pt x="28" y="155"/>
                    </a:lnTo>
                    <a:lnTo>
                      <a:pt x="31" y="150"/>
                    </a:lnTo>
                    <a:lnTo>
                      <a:pt x="35" y="138"/>
                    </a:lnTo>
                    <a:lnTo>
                      <a:pt x="40" y="125"/>
                    </a:lnTo>
                    <a:lnTo>
                      <a:pt x="43" y="109"/>
                    </a:lnTo>
                    <a:lnTo>
                      <a:pt x="46" y="93"/>
                    </a:lnTo>
                    <a:lnTo>
                      <a:pt x="49" y="77"/>
                    </a:lnTo>
                    <a:lnTo>
                      <a:pt x="51" y="61"/>
                    </a:lnTo>
                    <a:lnTo>
                      <a:pt x="52" y="32"/>
                    </a:lnTo>
                    <a:lnTo>
                      <a:pt x="54" y="9"/>
                    </a:lnTo>
                    <a:lnTo>
                      <a:pt x="54" y="3"/>
                    </a:lnTo>
                    <a:lnTo>
                      <a:pt x="55" y="0"/>
                    </a:lnTo>
                    <a:lnTo>
                      <a:pt x="61" y="1"/>
                    </a:lnTo>
                    <a:close/>
                  </a:path>
                </a:pathLst>
              </a:custGeom>
              <a:solidFill>
                <a:srgbClr val="000000"/>
              </a:solidFill>
              <a:ln w="9525">
                <a:solidFill>
                  <a:schemeClr val="tx2"/>
                </a:solidFill>
                <a:round/>
                <a:headEnd/>
                <a:tailEnd/>
              </a:ln>
            </p:spPr>
            <p:txBody>
              <a:bodyPr/>
              <a:lstStyle/>
              <a:p>
                <a:endParaRPr lang="en-US" sz="3120"/>
              </a:p>
            </p:txBody>
          </p:sp>
          <p:sp>
            <p:nvSpPr>
              <p:cNvPr id="375576" name="Freeform 792"/>
              <p:cNvSpPr>
                <a:spLocks/>
              </p:cNvSpPr>
              <p:nvPr/>
            </p:nvSpPr>
            <p:spPr bwMode="auto">
              <a:xfrm>
                <a:off x="777" y="1041"/>
                <a:ext cx="3" cy="3"/>
              </a:xfrm>
              <a:custGeom>
                <a:avLst/>
                <a:gdLst>
                  <a:gd name="T0" fmla="*/ 2 w 6"/>
                  <a:gd name="T1" fmla="*/ 0 h 6"/>
                  <a:gd name="T2" fmla="*/ 0 w 6"/>
                  <a:gd name="T3" fmla="*/ 1 h 6"/>
                  <a:gd name="T4" fmla="*/ 0 w 6"/>
                  <a:gd name="T5" fmla="*/ 3 h 6"/>
                  <a:gd name="T6" fmla="*/ 6 w 6"/>
                  <a:gd name="T7" fmla="*/ 4 h 6"/>
                  <a:gd name="T8" fmla="*/ 5 w 6"/>
                  <a:gd name="T9" fmla="*/ 6 h 6"/>
                  <a:gd name="T10" fmla="*/ 2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2" y="0"/>
                    </a:moveTo>
                    <a:lnTo>
                      <a:pt x="0" y="1"/>
                    </a:lnTo>
                    <a:lnTo>
                      <a:pt x="0" y="3"/>
                    </a:lnTo>
                    <a:lnTo>
                      <a:pt x="6" y="4"/>
                    </a:lnTo>
                    <a:lnTo>
                      <a:pt x="5"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577" name="Freeform 793"/>
              <p:cNvSpPr>
                <a:spLocks/>
              </p:cNvSpPr>
              <p:nvPr/>
            </p:nvSpPr>
            <p:spPr bwMode="auto">
              <a:xfrm>
                <a:off x="645" y="1127"/>
                <a:ext cx="104" cy="25"/>
              </a:xfrm>
              <a:custGeom>
                <a:avLst/>
                <a:gdLst>
                  <a:gd name="T0" fmla="*/ 207 w 207"/>
                  <a:gd name="T1" fmla="*/ 7 h 50"/>
                  <a:gd name="T2" fmla="*/ 201 w 207"/>
                  <a:gd name="T3" fmla="*/ 6 h 50"/>
                  <a:gd name="T4" fmla="*/ 194 w 207"/>
                  <a:gd name="T5" fmla="*/ 6 h 50"/>
                  <a:gd name="T6" fmla="*/ 184 w 207"/>
                  <a:gd name="T7" fmla="*/ 6 h 50"/>
                  <a:gd name="T8" fmla="*/ 174 w 207"/>
                  <a:gd name="T9" fmla="*/ 7 h 50"/>
                  <a:gd name="T10" fmla="*/ 148 w 207"/>
                  <a:gd name="T11" fmla="*/ 12 h 50"/>
                  <a:gd name="T12" fmla="*/ 119 w 207"/>
                  <a:gd name="T13" fmla="*/ 16 h 50"/>
                  <a:gd name="T14" fmla="*/ 88 w 207"/>
                  <a:gd name="T15" fmla="*/ 24 h 50"/>
                  <a:gd name="T16" fmla="*/ 59 w 207"/>
                  <a:gd name="T17" fmla="*/ 33 h 50"/>
                  <a:gd name="T18" fmla="*/ 29 w 207"/>
                  <a:gd name="T19" fmla="*/ 41 h 50"/>
                  <a:gd name="T20" fmla="*/ 3 w 207"/>
                  <a:gd name="T21" fmla="*/ 50 h 50"/>
                  <a:gd name="T22" fmla="*/ 0 w 207"/>
                  <a:gd name="T23" fmla="*/ 44 h 50"/>
                  <a:gd name="T24" fmla="*/ 27 w 207"/>
                  <a:gd name="T25" fmla="*/ 35 h 50"/>
                  <a:gd name="T26" fmla="*/ 56 w 207"/>
                  <a:gd name="T27" fmla="*/ 26 h 50"/>
                  <a:gd name="T28" fmla="*/ 87 w 207"/>
                  <a:gd name="T29" fmla="*/ 18 h 50"/>
                  <a:gd name="T30" fmla="*/ 117 w 207"/>
                  <a:gd name="T31" fmla="*/ 10 h 50"/>
                  <a:gd name="T32" fmla="*/ 146 w 207"/>
                  <a:gd name="T33" fmla="*/ 4 h 50"/>
                  <a:gd name="T34" fmla="*/ 172 w 207"/>
                  <a:gd name="T35" fmla="*/ 1 h 50"/>
                  <a:gd name="T36" fmla="*/ 183 w 207"/>
                  <a:gd name="T37" fmla="*/ 0 h 50"/>
                  <a:gd name="T38" fmla="*/ 194 w 207"/>
                  <a:gd name="T39" fmla="*/ 0 h 50"/>
                  <a:gd name="T40" fmla="*/ 201 w 207"/>
                  <a:gd name="T41" fmla="*/ 0 h 50"/>
                  <a:gd name="T42" fmla="*/ 207 w 207"/>
                  <a:gd name="T43" fmla="*/ 0 h 50"/>
                  <a:gd name="T44" fmla="*/ 207 w 207"/>
                  <a:gd name="T45"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50">
                    <a:moveTo>
                      <a:pt x="207" y="7"/>
                    </a:moveTo>
                    <a:lnTo>
                      <a:pt x="201" y="6"/>
                    </a:lnTo>
                    <a:lnTo>
                      <a:pt x="194" y="6"/>
                    </a:lnTo>
                    <a:lnTo>
                      <a:pt x="184" y="6"/>
                    </a:lnTo>
                    <a:lnTo>
                      <a:pt x="174" y="7"/>
                    </a:lnTo>
                    <a:lnTo>
                      <a:pt x="148" y="12"/>
                    </a:lnTo>
                    <a:lnTo>
                      <a:pt x="119" y="16"/>
                    </a:lnTo>
                    <a:lnTo>
                      <a:pt x="88" y="24"/>
                    </a:lnTo>
                    <a:lnTo>
                      <a:pt x="59" y="33"/>
                    </a:lnTo>
                    <a:lnTo>
                      <a:pt x="29" y="41"/>
                    </a:lnTo>
                    <a:lnTo>
                      <a:pt x="3" y="50"/>
                    </a:lnTo>
                    <a:lnTo>
                      <a:pt x="0" y="44"/>
                    </a:lnTo>
                    <a:lnTo>
                      <a:pt x="27" y="35"/>
                    </a:lnTo>
                    <a:lnTo>
                      <a:pt x="56" y="26"/>
                    </a:lnTo>
                    <a:lnTo>
                      <a:pt x="87" y="18"/>
                    </a:lnTo>
                    <a:lnTo>
                      <a:pt x="117" y="10"/>
                    </a:lnTo>
                    <a:lnTo>
                      <a:pt x="146" y="4"/>
                    </a:lnTo>
                    <a:lnTo>
                      <a:pt x="172" y="1"/>
                    </a:lnTo>
                    <a:lnTo>
                      <a:pt x="183" y="0"/>
                    </a:lnTo>
                    <a:lnTo>
                      <a:pt x="194" y="0"/>
                    </a:lnTo>
                    <a:lnTo>
                      <a:pt x="201" y="0"/>
                    </a:lnTo>
                    <a:lnTo>
                      <a:pt x="207" y="0"/>
                    </a:lnTo>
                    <a:lnTo>
                      <a:pt x="207" y="7"/>
                    </a:lnTo>
                    <a:close/>
                  </a:path>
                </a:pathLst>
              </a:custGeom>
              <a:solidFill>
                <a:srgbClr val="000000"/>
              </a:solidFill>
              <a:ln w="9525">
                <a:solidFill>
                  <a:schemeClr val="tx2"/>
                </a:solidFill>
                <a:round/>
                <a:headEnd/>
                <a:tailEnd/>
              </a:ln>
            </p:spPr>
            <p:txBody>
              <a:bodyPr/>
              <a:lstStyle/>
              <a:p>
                <a:endParaRPr lang="en-US" sz="3120"/>
              </a:p>
            </p:txBody>
          </p:sp>
          <p:sp>
            <p:nvSpPr>
              <p:cNvPr id="375578" name="Freeform 794"/>
              <p:cNvSpPr>
                <a:spLocks/>
              </p:cNvSpPr>
              <p:nvPr/>
            </p:nvSpPr>
            <p:spPr bwMode="auto">
              <a:xfrm>
                <a:off x="749" y="1127"/>
                <a:ext cx="1" cy="4"/>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75579" name="Freeform 795"/>
              <p:cNvSpPr>
                <a:spLocks/>
              </p:cNvSpPr>
              <p:nvPr/>
            </p:nvSpPr>
            <p:spPr bwMode="auto">
              <a:xfrm>
                <a:off x="587" y="1080"/>
                <a:ext cx="59" cy="73"/>
              </a:xfrm>
              <a:custGeom>
                <a:avLst/>
                <a:gdLst>
                  <a:gd name="T0" fmla="*/ 117 w 117"/>
                  <a:gd name="T1" fmla="*/ 143 h 146"/>
                  <a:gd name="T2" fmla="*/ 108 w 117"/>
                  <a:gd name="T3" fmla="*/ 146 h 146"/>
                  <a:gd name="T4" fmla="*/ 102 w 117"/>
                  <a:gd name="T5" fmla="*/ 146 h 146"/>
                  <a:gd name="T6" fmla="*/ 98 w 117"/>
                  <a:gd name="T7" fmla="*/ 144 h 146"/>
                  <a:gd name="T8" fmla="*/ 93 w 117"/>
                  <a:gd name="T9" fmla="*/ 143 h 146"/>
                  <a:gd name="T10" fmla="*/ 88 w 117"/>
                  <a:gd name="T11" fmla="*/ 141 h 146"/>
                  <a:gd name="T12" fmla="*/ 79 w 117"/>
                  <a:gd name="T13" fmla="*/ 135 h 146"/>
                  <a:gd name="T14" fmla="*/ 73 w 117"/>
                  <a:gd name="T15" fmla="*/ 128 h 146"/>
                  <a:gd name="T16" fmla="*/ 66 w 117"/>
                  <a:gd name="T17" fmla="*/ 119 h 146"/>
                  <a:gd name="T18" fmla="*/ 59 w 117"/>
                  <a:gd name="T19" fmla="*/ 108 h 146"/>
                  <a:gd name="T20" fmla="*/ 53 w 117"/>
                  <a:gd name="T21" fmla="*/ 96 h 146"/>
                  <a:gd name="T22" fmla="*/ 43 w 117"/>
                  <a:gd name="T23" fmla="*/ 71 h 146"/>
                  <a:gd name="T24" fmla="*/ 30 w 117"/>
                  <a:gd name="T25" fmla="*/ 45 h 146"/>
                  <a:gd name="T26" fmla="*/ 23 w 117"/>
                  <a:gd name="T27" fmla="*/ 35 h 146"/>
                  <a:gd name="T28" fmla="*/ 17 w 117"/>
                  <a:gd name="T29" fmla="*/ 24 h 146"/>
                  <a:gd name="T30" fmla="*/ 8 w 117"/>
                  <a:gd name="T31" fmla="*/ 14 h 146"/>
                  <a:gd name="T32" fmla="*/ 4 w 117"/>
                  <a:gd name="T33" fmla="*/ 9 h 146"/>
                  <a:gd name="T34" fmla="*/ 0 w 117"/>
                  <a:gd name="T35" fmla="*/ 6 h 146"/>
                  <a:gd name="T36" fmla="*/ 4 w 117"/>
                  <a:gd name="T37" fmla="*/ 0 h 146"/>
                  <a:gd name="T38" fmla="*/ 9 w 117"/>
                  <a:gd name="T39" fmla="*/ 4 h 146"/>
                  <a:gd name="T40" fmla="*/ 14 w 117"/>
                  <a:gd name="T41" fmla="*/ 9 h 146"/>
                  <a:gd name="T42" fmla="*/ 21 w 117"/>
                  <a:gd name="T43" fmla="*/ 20 h 146"/>
                  <a:gd name="T44" fmla="*/ 29 w 117"/>
                  <a:gd name="T45" fmla="*/ 30 h 146"/>
                  <a:gd name="T46" fmla="*/ 37 w 117"/>
                  <a:gd name="T47" fmla="*/ 42 h 146"/>
                  <a:gd name="T48" fmla="*/ 49 w 117"/>
                  <a:gd name="T49" fmla="*/ 68 h 146"/>
                  <a:gd name="T50" fmla="*/ 59 w 117"/>
                  <a:gd name="T51" fmla="*/ 93 h 146"/>
                  <a:gd name="T52" fmla="*/ 66 w 117"/>
                  <a:gd name="T53" fmla="*/ 105 h 146"/>
                  <a:gd name="T54" fmla="*/ 72 w 117"/>
                  <a:gd name="T55" fmla="*/ 114 h 146"/>
                  <a:gd name="T56" fmla="*/ 78 w 117"/>
                  <a:gd name="T57" fmla="*/ 123 h 146"/>
                  <a:gd name="T58" fmla="*/ 84 w 117"/>
                  <a:gd name="T59" fmla="*/ 131 h 146"/>
                  <a:gd name="T60" fmla="*/ 91 w 117"/>
                  <a:gd name="T61" fmla="*/ 135 h 146"/>
                  <a:gd name="T62" fmla="*/ 94 w 117"/>
                  <a:gd name="T63" fmla="*/ 137 h 146"/>
                  <a:gd name="T64" fmla="*/ 99 w 117"/>
                  <a:gd name="T65" fmla="*/ 138 h 146"/>
                  <a:gd name="T66" fmla="*/ 102 w 117"/>
                  <a:gd name="T67" fmla="*/ 140 h 146"/>
                  <a:gd name="T68" fmla="*/ 107 w 117"/>
                  <a:gd name="T69" fmla="*/ 140 h 146"/>
                  <a:gd name="T70" fmla="*/ 116 w 117"/>
                  <a:gd name="T71" fmla="*/ 137 h 146"/>
                  <a:gd name="T72" fmla="*/ 117 w 117"/>
                  <a:gd name="T73" fmla="*/ 1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146">
                    <a:moveTo>
                      <a:pt x="117" y="143"/>
                    </a:moveTo>
                    <a:lnTo>
                      <a:pt x="108" y="146"/>
                    </a:lnTo>
                    <a:lnTo>
                      <a:pt x="102" y="146"/>
                    </a:lnTo>
                    <a:lnTo>
                      <a:pt x="98" y="144"/>
                    </a:lnTo>
                    <a:lnTo>
                      <a:pt x="93" y="143"/>
                    </a:lnTo>
                    <a:lnTo>
                      <a:pt x="88" y="141"/>
                    </a:lnTo>
                    <a:lnTo>
                      <a:pt x="79" y="135"/>
                    </a:lnTo>
                    <a:lnTo>
                      <a:pt x="73" y="128"/>
                    </a:lnTo>
                    <a:lnTo>
                      <a:pt x="66" y="119"/>
                    </a:lnTo>
                    <a:lnTo>
                      <a:pt x="59" y="108"/>
                    </a:lnTo>
                    <a:lnTo>
                      <a:pt x="53" y="96"/>
                    </a:lnTo>
                    <a:lnTo>
                      <a:pt x="43" y="71"/>
                    </a:lnTo>
                    <a:lnTo>
                      <a:pt x="30" y="45"/>
                    </a:lnTo>
                    <a:lnTo>
                      <a:pt x="23" y="35"/>
                    </a:lnTo>
                    <a:lnTo>
                      <a:pt x="17" y="24"/>
                    </a:lnTo>
                    <a:lnTo>
                      <a:pt x="8" y="14"/>
                    </a:lnTo>
                    <a:lnTo>
                      <a:pt x="4" y="9"/>
                    </a:lnTo>
                    <a:lnTo>
                      <a:pt x="0" y="6"/>
                    </a:lnTo>
                    <a:lnTo>
                      <a:pt x="4" y="0"/>
                    </a:lnTo>
                    <a:lnTo>
                      <a:pt x="9" y="4"/>
                    </a:lnTo>
                    <a:lnTo>
                      <a:pt x="14" y="9"/>
                    </a:lnTo>
                    <a:lnTo>
                      <a:pt x="21" y="20"/>
                    </a:lnTo>
                    <a:lnTo>
                      <a:pt x="29" y="30"/>
                    </a:lnTo>
                    <a:lnTo>
                      <a:pt x="37" y="42"/>
                    </a:lnTo>
                    <a:lnTo>
                      <a:pt x="49" y="68"/>
                    </a:lnTo>
                    <a:lnTo>
                      <a:pt x="59" y="93"/>
                    </a:lnTo>
                    <a:lnTo>
                      <a:pt x="66" y="105"/>
                    </a:lnTo>
                    <a:lnTo>
                      <a:pt x="72" y="114"/>
                    </a:lnTo>
                    <a:lnTo>
                      <a:pt x="78" y="123"/>
                    </a:lnTo>
                    <a:lnTo>
                      <a:pt x="84" y="131"/>
                    </a:lnTo>
                    <a:lnTo>
                      <a:pt x="91" y="135"/>
                    </a:lnTo>
                    <a:lnTo>
                      <a:pt x="94" y="137"/>
                    </a:lnTo>
                    <a:lnTo>
                      <a:pt x="99" y="138"/>
                    </a:lnTo>
                    <a:lnTo>
                      <a:pt x="102" y="140"/>
                    </a:lnTo>
                    <a:lnTo>
                      <a:pt x="107" y="140"/>
                    </a:lnTo>
                    <a:lnTo>
                      <a:pt x="116" y="137"/>
                    </a:lnTo>
                    <a:lnTo>
                      <a:pt x="117" y="143"/>
                    </a:lnTo>
                    <a:close/>
                  </a:path>
                </a:pathLst>
              </a:custGeom>
              <a:solidFill>
                <a:srgbClr val="000000"/>
              </a:solidFill>
              <a:ln w="9525">
                <a:solidFill>
                  <a:schemeClr val="tx2"/>
                </a:solidFill>
                <a:round/>
                <a:headEnd/>
                <a:tailEnd/>
              </a:ln>
            </p:spPr>
            <p:txBody>
              <a:bodyPr/>
              <a:lstStyle/>
              <a:p>
                <a:endParaRPr lang="en-US" sz="3120"/>
              </a:p>
            </p:txBody>
          </p:sp>
          <p:sp>
            <p:nvSpPr>
              <p:cNvPr id="375580" name="Freeform 796"/>
              <p:cNvSpPr>
                <a:spLocks/>
              </p:cNvSpPr>
              <p:nvPr/>
            </p:nvSpPr>
            <p:spPr bwMode="auto">
              <a:xfrm>
                <a:off x="645" y="1149"/>
                <a:ext cx="2" cy="3"/>
              </a:xfrm>
              <a:custGeom>
                <a:avLst/>
                <a:gdLst>
                  <a:gd name="T0" fmla="*/ 3 w 3"/>
                  <a:gd name="T1" fmla="*/ 6 h 6"/>
                  <a:gd name="T2" fmla="*/ 1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1" y="6"/>
                    </a:ln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75581" name="Freeform 797"/>
              <p:cNvSpPr>
                <a:spLocks/>
              </p:cNvSpPr>
              <p:nvPr/>
            </p:nvSpPr>
            <p:spPr bwMode="auto">
              <a:xfrm>
                <a:off x="558" y="1080"/>
                <a:ext cx="31" cy="9"/>
              </a:xfrm>
              <a:custGeom>
                <a:avLst/>
                <a:gdLst>
                  <a:gd name="T0" fmla="*/ 60 w 63"/>
                  <a:gd name="T1" fmla="*/ 8 h 19"/>
                  <a:gd name="T2" fmla="*/ 60 w 63"/>
                  <a:gd name="T3" fmla="*/ 8 h 19"/>
                  <a:gd name="T4" fmla="*/ 58 w 63"/>
                  <a:gd name="T5" fmla="*/ 6 h 19"/>
                  <a:gd name="T6" fmla="*/ 51 w 63"/>
                  <a:gd name="T7" fmla="*/ 6 h 19"/>
                  <a:gd name="T8" fmla="*/ 43 w 63"/>
                  <a:gd name="T9" fmla="*/ 8 h 19"/>
                  <a:gd name="T10" fmla="*/ 34 w 63"/>
                  <a:gd name="T11" fmla="*/ 9 h 19"/>
                  <a:gd name="T12" fmla="*/ 16 w 63"/>
                  <a:gd name="T13" fmla="*/ 16 h 19"/>
                  <a:gd name="T14" fmla="*/ 3 w 63"/>
                  <a:gd name="T15" fmla="*/ 19 h 19"/>
                  <a:gd name="T16" fmla="*/ 0 w 63"/>
                  <a:gd name="T17" fmla="*/ 12 h 19"/>
                  <a:gd name="T18" fmla="*/ 13 w 63"/>
                  <a:gd name="T19" fmla="*/ 9 h 19"/>
                  <a:gd name="T20" fmla="*/ 31 w 63"/>
                  <a:gd name="T21" fmla="*/ 3 h 19"/>
                  <a:gd name="T22" fmla="*/ 42 w 63"/>
                  <a:gd name="T23" fmla="*/ 2 h 19"/>
                  <a:gd name="T24" fmla="*/ 51 w 63"/>
                  <a:gd name="T25" fmla="*/ 0 h 19"/>
                  <a:gd name="T26" fmla="*/ 58 w 63"/>
                  <a:gd name="T27" fmla="*/ 0 h 19"/>
                  <a:gd name="T28" fmla="*/ 61 w 63"/>
                  <a:gd name="T29" fmla="*/ 0 h 19"/>
                  <a:gd name="T30" fmla="*/ 63 w 63"/>
                  <a:gd name="T31" fmla="*/ 2 h 19"/>
                  <a:gd name="T32" fmla="*/ 60 w 6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9">
                    <a:moveTo>
                      <a:pt x="60" y="8"/>
                    </a:moveTo>
                    <a:lnTo>
                      <a:pt x="60" y="8"/>
                    </a:lnTo>
                    <a:lnTo>
                      <a:pt x="58" y="6"/>
                    </a:lnTo>
                    <a:lnTo>
                      <a:pt x="51" y="6"/>
                    </a:lnTo>
                    <a:lnTo>
                      <a:pt x="43" y="8"/>
                    </a:lnTo>
                    <a:lnTo>
                      <a:pt x="34" y="9"/>
                    </a:lnTo>
                    <a:lnTo>
                      <a:pt x="16" y="16"/>
                    </a:lnTo>
                    <a:lnTo>
                      <a:pt x="3" y="19"/>
                    </a:lnTo>
                    <a:lnTo>
                      <a:pt x="0" y="12"/>
                    </a:lnTo>
                    <a:lnTo>
                      <a:pt x="13" y="9"/>
                    </a:lnTo>
                    <a:lnTo>
                      <a:pt x="31" y="3"/>
                    </a:lnTo>
                    <a:lnTo>
                      <a:pt x="42" y="2"/>
                    </a:lnTo>
                    <a:lnTo>
                      <a:pt x="51" y="0"/>
                    </a:lnTo>
                    <a:lnTo>
                      <a:pt x="58" y="0"/>
                    </a:lnTo>
                    <a:lnTo>
                      <a:pt x="61" y="0"/>
                    </a:lnTo>
                    <a:lnTo>
                      <a:pt x="63" y="2"/>
                    </a:lnTo>
                    <a:lnTo>
                      <a:pt x="60" y="8"/>
                    </a:lnTo>
                    <a:close/>
                  </a:path>
                </a:pathLst>
              </a:custGeom>
              <a:solidFill>
                <a:srgbClr val="000000"/>
              </a:solidFill>
              <a:ln w="9525">
                <a:solidFill>
                  <a:schemeClr val="tx2"/>
                </a:solidFill>
                <a:round/>
                <a:headEnd/>
                <a:tailEnd/>
              </a:ln>
            </p:spPr>
            <p:txBody>
              <a:bodyPr/>
              <a:lstStyle/>
              <a:p>
                <a:endParaRPr lang="en-US" sz="3120"/>
              </a:p>
            </p:txBody>
          </p:sp>
          <p:sp>
            <p:nvSpPr>
              <p:cNvPr id="375582" name="Freeform 798"/>
              <p:cNvSpPr>
                <a:spLocks/>
              </p:cNvSpPr>
              <p:nvPr/>
            </p:nvSpPr>
            <p:spPr bwMode="auto">
              <a:xfrm>
                <a:off x="587" y="1080"/>
                <a:ext cx="3" cy="3"/>
              </a:xfrm>
              <a:custGeom>
                <a:avLst/>
                <a:gdLst>
                  <a:gd name="T0" fmla="*/ 4 w 4"/>
                  <a:gd name="T1" fmla="*/ 0 h 6"/>
                  <a:gd name="T2" fmla="*/ 3 w 4"/>
                  <a:gd name="T3" fmla="*/ 0 h 6"/>
                  <a:gd name="T4" fmla="*/ 0 w 4"/>
                  <a:gd name="T5" fmla="*/ 6 h 6"/>
                  <a:gd name="T6" fmla="*/ 4 w 4"/>
                  <a:gd name="T7" fmla="*/ 0 h 6"/>
                </a:gdLst>
                <a:ahLst/>
                <a:cxnLst>
                  <a:cxn ang="0">
                    <a:pos x="T0" y="T1"/>
                  </a:cxn>
                  <a:cxn ang="0">
                    <a:pos x="T2" y="T3"/>
                  </a:cxn>
                  <a:cxn ang="0">
                    <a:pos x="T4" y="T5"/>
                  </a:cxn>
                  <a:cxn ang="0">
                    <a:pos x="T6" y="T7"/>
                  </a:cxn>
                </a:cxnLst>
                <a:rect l="0" t="0" r="r" b="b"/>
                <a:pathLst>
                  <a:path w="4" h="6">
                    <a:moveTo>
                      <a:pt x="4" y="0"/>
                    </a:moveTo>
                    <a:lnTo>
                      <a:pt x="3" y="0"/>
                    </a:lnTo>
                    <a:lnTo>
                      <a:pt x="0" y="6"/>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583" name="Freeform 799"/>
              <p:cNvSpPr>
                <a:spLocks/>
              </p:cNvSpPr>
              <p:nvPr/>
            </p:nvSpPr>
            <p:spPr bwMode="auto">
              <a:xfrm>
                <a:off x="519" y="1086"/>
                <a:ext cx="40" cy="39"/>
              </a:xfrm>
              <a:custGeom>
                <a:avLst/>
                <a:gdLst>
                  <a:gd name="T0" fmla="*/ 80 w 80"/>
                  <a:gd name="T1" fmla="*/ 7 h 80"/>
                  <a:gd name="T2" fmla="*/ 74 w 80"/>
                  <a:gd name="T3" fmla="*/ 11 h 80"/>
                  <a:gd name="T4" fmla="*/ 67 w 80"/>
                  <a:gd name="T5" fmla="*/ 14 h 80"/>
                  <a:gd name="T6" fmla="*/ 59 w 80"/>
                  <a:gd name="T7" fmla="*/ 19 h 80"/>
                  <a:gd name="T8" fmla="*/ 53 w 80"/>
                  <a:gd name="T9" fmla="*/ 25 h 80"/>
                  <a:gd name="T10" fmla="*/ 39 w 80"/>
                  <a:gd name="T11" fmla="*/ 35 h 80"/>
                  <a:gd name="T12" fmla="*/ 27 w 80"/>
                  <a:gd name="T13" fmla="*/ 48 h 80"/>
                  <a:gd name="T14" fmla="*/ 18 w 80"/>
                  <a:gd name="T15" fmla="*/ 58 h 80"/>
                  <a:gd name="T16" fmla="*/ 10 w 80"/>
                  <a:gd name="T17" fmla="*/ 69 h 80"/>
                  <a:gd name="T18" fmla="*/ 7 w 80"/>
                  <a:gd name="T19" fmla="*/ 77 h 80"/>
                  <a:gd name="T20" fmla="*/ 7 w 80"/>
                  <a:gd name="T21" fmla="*/ 77 h 80"/>
                  <a:gd name="T22" fmla="*/ 7 w 80"/>
                  <a:gd name="T23" fmla="*/ 78 h 80"/>
                  <a:gd name="T24" fmla="*/ 0 w 80"/>
                  <a:gd name="T25" fmla="*/ 80 h 80"/>
                  <a:gd name="T26" fmla="*/ 0 w 80"/>
                  <a:gd name="T27" fmla="*/ 78 h 80"/>
                  <a:gd name="T28" fmla="*/ 1 w 80"/>
                  <a:gd name="T29" fmla="*/ 74 h 80"/>
                  <a:gd name="T30" fmla="*/ 6 w 80"/>
                  <a:gd name="T31" fmla="*/ 64 h 80"/>
                  <a:gd name="T32" fmla="*/ 13 w 80"/>
                  <a:gd name="T33" fmla="*/ 55 h 80"/>
                  <a:gd name="T34" fmla="*/ 22 w 80"/>
                  <a:gd name="T35" fmla="*/ 43 h 80"/>
                  <a:gd name="T36" fmla="*/ 35 w 80"/>
                  <a:gd name="T37" fmla="*/ 31 h 80"/>
                  <a:gd name="T38" fmla="*/ 48 w 80"/>
                  <a:gd name="T39" fmla="*/ 20 h 80"/>
                  <a:gd name="T40" fmla="*/ 55 w 80"/>
                  <a:gd name="T41" fmla="*/ 14 h 80"/>
                  <a:gd name="T42" fmla="*/ 62 w 80"/>
                  <a:gd name="T43" fmla="*/ 10 h 80"/>
                  <a:gd name="T44" fmla="*/ 70 w 80"/>
                  <a:gd name="T45" fmla="*/ 5 h 80"/>
                  <a:gd name="T46" fmla="*/ 77 w 80"/>
                  <a:gd name="T47" fmla="*/ 0 h 80"/>
                  <a:gd name="T48" fmla="*/ 80 w 80"/>
                  <a:gd name="T49"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80">
                    <a:moveTo>
                      <a:pt x="80" y="7"/>
                    </a:moveTo>
                    <a:lnTo>
                      <a:pt x="74" y="11"/>
                    </a:lnTo>
                    <a:lnTo>
                      <a:pt x="67" y="14"/>
                    </a:lnTo>
                    <a:lnTo>
                      <a:pt x="59" y="19"/>
                    </a:lnTo>
                    <a:lnTo>
                      <a:pt x="53" y="25"/>
                    </a:lnTo>
                    <a:lnTo>
                      <a:pt x="39" y="35"/>
                    </a:lnTo>
                    <a:lnTo>
                      <a:pt x="27" y="48"/>
                    </a:lnTo>
                    <a:lnTo>
                      <a:pt x="18" y="58"/>
                    </a:lnTo>
                    <a:lnTo>
                      <a:pt x="10" y="69"/>
                    </a:lnTo>
                    <a:lnTo>
                      <a:pt x="7" y="77"/>
                    </a:lnTo>
                    <a:lnTo>
                      <a:pt x="7" y="77"/>
                    </a:lnTo>
                    <a:lnTo>
                      <a:pt x="7" y="78"/>
                    </a:lnTo>
                    <a:lnTo>
                      <a:pt x="0" y="80"/>
                    </a:lnTo>
                    <a:lnTo>
                      <a:pt x="0" y="78"/>
                    </a:lnTo>
                    <a:lnTo>
                      <a:pt x="1" y="74"/>
                    </a:lnTo>
                    <a:lnTo>
                      <a:pt x="6" y="64"/>
                    </a:lnTo>
                    <a:lnTo>
                      <a:pt x="13" y="55"/>
                    </a:lnTo>
                    <a:lnTo>
                      <a:pt x="22" y="43"/>
                    </a:lnTo>
                    <a:lnTo>
                      <a:pt x="35" y="31"/>
                    </a:lnTo>
                    <a:lnTo>
                      <a:pt x="48" y="20"/>
                    </a:lnTo>
                    <a:lnTo>
                      <a:pt x="55" y="14"/>
                    </a:lnTo>
                    <a:lnTo>
                      <a:pt x="62" y="10"/>
                    </a:lnTo>
                    <a:lnTo>
                      <a:pt x="70" y="5"/>
                    </a:lnTo>
                    <a:lnTo>
                      <a:pt x="77" y="0"/>
                    </a:lnTo>
                    <a:lnTo>
                      <a:pt x="80" y="7"/>
                    </a:lnTo>
                    <a:close/>
                  </a:path>
                </a:pathLst>
              </a:custGeom>
              <a:solidFill>
                <a:srgbClr val="000000"/>
              </a:solidFill>
              <a:ln w="9525">
                <a:solidFill>
                  <a:schemeClr val="tx2"/>
                </a:solidFill>
                <a:round/>
                <a:headEnd/>
                <a:tailEnd/>
              </a:ln>
            </p:spPr>
            <p:txBody>
              <a:bodyPr/>
              <a:lstStyle/>
              <a:p>
                <a:endParaRPr lang="en-US" sz="3120"/>
              </a:p>
            </p:txBody>
          </p:sp>
          <p:sp>
            <p:nvSpPr>
              <p:cNvPr id="375584" name="Freeform 800"/>
              <p:cNvSpPr>
                <a:spLocks/>
              </p:cNvSpPr>
              <p:nvPr/>
            </p:nvSpPr>
            <p:spPr bwMode="auto">
              <a:xfrm>
                <a:off x="558" y="1086"/>
                <a:ext cx="1" cy="3"/>
              </a:xfrm>
              <a:custGeom>
                <a:avLst/>
                <a:gdLst>
                  <a:gd name="T0" fmla="*/ 0 w 3"/>
                  <a:gd name="T1" fmla="*/ 0 h 7"/>
                  <a:gd name="T2" fmla="*/ 3 w 3"/>
                  <a:gd name="T3" fmla="*/ 7 h 7"/>
                  <a:gd name="T4" fmla="*/ 0 w 3"/>
                  <a:gd name="T5" fmla="*/ 0 h 7"/>
                </a:gdLst>
                <a:ahLst/>
                <a:cxnLst>
                  <a:cxn ang="0">
                    <a:pos x="T0" y="T1"/>
                  </a:cxn>
                  <a:cxn ang="0">
                    <a:pos x="T2" y="T3"/>
                  </a:cxn>
                  <a:cxn ang="0">
                    <a:pos x="T4" y="T5"/>
                  </a:cxn>
                </a:cxnLst>
                <a:rect l="0" t="0" r="r" b="b"/>
                <a:pathLst>
                  <a:path w="3" h="7">
                    <a:moveTo>
                      <a:pt x="0" y="0"/>
                    </a:moveTo>
                    <a:lnTo>
                      <a:pt x="3"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85" name="Freeform 801"/>
              <p:cNvSpPr>
                <a:spLocks/>
              </p:cNvSpPr>
              <p:nvPr/>
            </p:nvSpPr>
            <p:spPr bwMode="auto">
              <a:xfrm>
                <a:off x="520" y="1124"/>
                <a:ext cx="19" cy="27"/>
              </a:xfrm>
              <a:custGeom>
                <a:avLst/>
                <a:gdLst>
                  <a:gd name="T0" fmla="*/ 5 w 38"/>
                  <a:gd name="T1" fmla="*/ 0 h 54"/>
                  <a:gd name="T2" fmla="*/ 21 w 38"/>
                  <a:gd name="T3" fmla="*/ 27 h 54"/>
                  <a:gd name="T4" fmla="*/ 38 w 38"/>
                  <a:gd name="T5" fmla="*/ 50 h 54"/>
                  <a:gd name="T6" fmla="*/ 32 w 38"/>
                  <a:gd name="T7" fmla="*/ 54 h 54"/>
                  <a:gd name="T8" fmla="*/ 17 w 38"/>
                  <a:gd name="T9" fmla="*/ 30 h 54"/>
                  <a:gd name="T10" fmla="*/ 0 w 38"/>
                  <a:gd name="T11" fmla="*/ 4 h 54"/>
                  <a:gd name="T12" fmla="*/ 5 w 38"/>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38" h="54">
                    <a:moveTo>
                      <a:pt x="5" y="0"/>
                    </a:moveTo>
                    <a:lnTo>
                      <a:pt x="21" y="27"/>
                    </a:lnTo>
                    <a:lnTo>
                      <a:pt x="38" y="50"/>
                    </a:lnTo>
                    <a:lnTo>
                      <a:pt x="32" y="54"/>
                    </a:lnTo>
                    <a:lnTo>
                      <a:pt x="17" y="30"/>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586" name="Freeform 802"/>
              <p:cNvSpPr>
                <a:spLocks/>
              </p:cNvSpPr>
              <p:nvPr/>
            </p:nvSpPr>
            <p:spPr bwMode="auto">
              <a:xfrm>
                <a:off x="519" y="1124"/>
                <a:ext cx="4" cy="2"/>
              </a:xfrm>
              <a:custGeom>
                <a:avLst/>
                <a:gdLst>
                  <a:gd name="T0" fmla="*/ 0 w 7"/>
                  <a:gd name="T1" fmla="*/ 3 h 4"/>
                  <a:gd name="T2" fmla="*/ 0 w 7"/>
                  <a:gd name="T3" fmla="*/ 4 h 4"/>
                  <a:gd name="T4" fmla="*/ 1 w 7"/>
                  <a:gd name="T5" fmla="*/ 4 h 4"/>
                  <a:gd name="T6" fmla="*/ 6 w 7"/>
                  <a:gd name="T7" fmla="*/ 0 h 4"/>
                  <a:gd name="T8" fmla="*/ 7 w 7"/>
                  <a:gd name="T9" fmla="*/ 1 h 4"/>
                  <a:gd name="T10" fmla="*/ 0 w 7"/>
                  <a:gd name="T11" fmla="*/ 3 h 4"/>
                </a:gdLst>
                <a:ahLst/>
                <a:cxnLst>
                  <a:cxn ang="0">
                    <a:pos x="T0" y="T1"/>
                  </a:cxn>
                  <a:cxn ang="0">
                    <a:pos x="T2" y="T3"/>
                  </a:cxn>
                  <a:cxn ang="0">
                    <a:pos x="T4" y="T5"/>
                  </a:cxn>
                  <a:cxn ang="0">
                    <a:pos x="T6" y="T7"/>
                  </a:cxn>
                  <a:cxn ang="0">
                    <a:pos x="T8" y="T9"/>
                  </a:cxn>
                  <a:cxn ang="0">
                    <a:pos x="T10" y="T11"/>
                  </a:cxn>
                </a:cxnLst>
                <a:rect l="0" t="0" r="r" b="b"/>
                <a:pathLst>
                  <a:path w="7" h="4">
                    <a:moveTo>
                      <a:pt x="0" y="3"/>
                    </a:moveTo>
                    <a:lnTo>
                      <a:pt x="0" y="4"/>
                    </a:lnTo>
                    <a:lnTo>
                      <a:pt x="1" y="4"/>
                    </a:lnTo>
                    <a:lnTo>
                      <a:pt x="6" y="0"/>
                    </a:lnTo>
                    <a:lnTo>
                      <a:pt x="7"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75587" name="Freeform 803"/>
              <p:cNvSpPr>
                <a:spLocks/>
              </p:cNvSpPr>
              <p:nvPr/>
            </p:nvSpPr>
            <p:spPr bwMode="auto">
              <a:xfrm>
                <a:off x="536" y="1149"/>
                <a:ext cx="27" cy="67"/>
              </a:xfrm>
              <a:custGeom>
                <a:avLst/>
                <a:gdLst>
                  <a:gd name="T0" fmla="*/ 6 w 55"/>
                  <a:gd name="T1" fmla="*/ 0 h 134"/>
                  <a:gd name="T2" fmla="*/ 17 w 55"/>
                  <a:gd name="T3" fmla="*/ 17 h 134"/>
                  <a:gd name="T4" fmla="*/ 26 w 55"/>
                  <a:gd name="T5" fmla="*/ 32 h 134"/>
                  <a:gd name="T6" fmla="*/ 34 w 55"/>
                  <a:gd name="T7" fmla="*/ 47 h 134"/>
                  <a:gd name="T8" fmla="*/ 40 w 55"/>
                  <a:gd name="T9" fmla="*/ 61 h 134"/>
                  <a:gd name="T10" fmla="*/ 44 w 55"/>
                  <a:gd name="T11" fmla="*/ 76 h 134"/>
                  <a:gd name="T12" fmla="*/ 49 w 55"/>
                  <a:gd name="T13" fmla="*/ 93 h 134"/>
                  <a:gd name="T14" fmla="*/ 52 w 55"/>
                  <a:gd name="T15" fmla="*/ 112 h 134"/>
                  <a:gd name="T16" fmla="*/ 55 w 55"/>
                  <a:gd name="T17" fmla="*/ 134 h 134"/>
                  <a:gd name="T18" fmla="*/ 47 w 55"/>
                  <a:gd name="T19" fmla="*/ 134 h 134"/>
                  <a:gd name="T20" fmla="*/ 46 w 55"/>
                  <a:gd name="T21" fmla="*/ 112 h 134"/>
                  <a:gd name="T22" fmla="*/ 43 w 55"/>
                  <a:gd name="T23" fmla="*/ 94 h 134"/>
                  <a:gd name="T24" fmla="*/ 38 w 55"/>
                  <a:gd name="T25" fmla="*/ 79 h 134"/>
                  <a:gd name="T26" fmla="*/ 34 w 55"/>
                  <a:gd name="T27" fmla="*/ 64 h 134"/>
                  <a:gd name="T28" fmla="*/ 28 w 55"/>
                  <a:gd name="T29" fmla="*/ 50 h 134"/>
                  <a:gd name="T30" fmla="*/ 20 w 55"/>
                  <a:gd name="T31" fmla="*/ 35 h 134"/>
                  <a:gd name="T32" fmla="*/ 11 w 55"/>
                  <a:gd name="T33" fmla="*/ 21 h 134"/>
                  <a:gd name="T34" fmla="*/ 0 w 55"/>
                  <a:gd name="T35" fmla="*/ 4 h 134"/>
                  <a:gd name="T36" fmla="*/ 6 w 55"/>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34">
                    <a:moveTo>
                      <a:pt x="6" y="0"/>
                    </a:moveTo>
                    <a:lnTo>
                      <a:pt x="17" y="17"/>
                    </a:lnTo>
                    <a:lnTo>
                      <a:pt x="26" y="32"/>
                    </a:lnTo>
                    <a:lnTo>
                      <a:pt x="34" y="47"/>
                    </a:lnTo>
                    <a:lnTo>
                      <a:pt x="40" y="61"/>
                    </a:lnTo>
                    <a:lnTo>
                      <a:pt x="44" y="76"/>
                    </a:lnTo>
                    <a:lnTo>
                      <a:pt x="49" y="93"/>
                    </a:lnTo>
                    <a:lnTo>
                      <a:pt x="52" y="112"/>
                    </a:lnTo>
                    <a:lnTo>
                      <a:pt x="55" y="134"/>
                    </a:lnTo>
                    <a:lnTo>
                      <a:pt x="47" y="134"/>
                    </a:lnTo>
                    <a:lnTo>
                      <a:pt x="46" y="112"/>
                    </a:lnTo>
                    <a:lnTo>
                      <a:pt x="43" y="94"/>
                    </a:lnTo>
                    <a:lnTo>
                      <a:pt x="38" y="79"/>
                    </a:lnTo>
                    <a:lnTo>
                      <a:pt x="34" y="64"/>
                    </a:lnTo>
                    <a:lnTo>
                      <a:pt x="28" y="50"/>
                    </a:lnTo>
                    <a:lnTo>
                      <a:pt x="20" y="35"/>
                    </a:lnTo>
                    <a:lnTo>
                      <a:pt x="11" y="21"/>
                    </a:lnTo>
                    <a:lnTo>
                      <a:pt x="0" y="4"/>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588" name="Freeform 804"/>
              <p:cNvSpPr>
                <a:spLocks/>
              </p:cNvSpPr>
              <p:nvPr/>
            </p:nvSpPr>
            <p:spPr bwMode="auto">
              <a:xfrm>
                <a:off x="536" y="1149"/>
                <a:ext cx="3" cy="2"/>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75589" name="Freeform 805"/>
              <p:cNvSpPr>
                <a:spLocks/>
              </p:cNvSpPr>
              <p:nvPr/>
            </p:nvSpPr>
            <p:spPr bwMode="auto">
              <a:xfrm>
                <a:off x="551" y="1216"/>
                <a:ext cx="12" cy="36"/>
              </a:xfrm>
              <a:custGeom>
                <a:avLst/>
                <a:gdLst>
                  <a:gd name="T0" fmla="*/ 24 w 24"/>
                  <a:gd name="T1" fmla="*/ 0 h 71"/>
                  <a:gd name="T2" fmla="*/ 24 w 24"/>
                  <a:gd name="T3" fmla="*/ 9 h 71"/>
                  <a:gd name="T4" fmla="*/ 23 w 24"/>
                  <a:gd name="T5" fmla="*/ 19 h 71"/>
                  <a:gd name="T6" fmla="*/ 21 w 24"/>
                  <a:gd name="T7" fmla="*/ 24 h 71"/>
                  <a:gd name="T8" fmla="*/ 20 w 24"/>
                  <a:gd name="T9" fmla="*/ 29 h 71"/>
                  <a:gd name="T10" fmla="*/ 16 w 24"/>
                  <a:gd name="T11" fmla="*/ 38 h 71"/>
                  <a:gd name="T12" fmla="*/ 10 w 24"/>
                  <a:gd name="T13" fmla="*/ 54 h 71"/>
                  <a:gd name="T14" fmla="*/ 9 w 24"/>
                  <a:gd name="T15" fmla="*/ 62 h 71"/>
                  <a:gd name="T16" fmla="*/ 6 w 24"/>
                  <a:gd name="T17" fmla="*/ 71 h 71"/>
                  <a:gd name="T18" fmla="*/ 0 w 24"/>
                  <a:gd name="T19" fmla="*/ 70 h 71"/>
                  <a:gd name="T20" fmla="*/ 1 w 24"/>
                  <a:gd name="T21" fmla="*/ 61 h 71"/>
                  <a:gd name="T22" fmla="*/ 4 w 24"/>
                  <a:gd name="T23" fmla="*/ 51 h 71"/>
                  <a:gd name="T24" fmla="*/ 10 w 24"/>
                  <a:gd name="T25" fmla="*/ 35 h 71"/>
                  <a:gd name="T26" fmla="*/ 13 w 24"/>
                  <a:gd name="T27" fmla="*/ 27 h 71"/>
                  <a:gd name="T28" fmla="*/ 15 w 24"/>
                  <a:gd name="T29" fmla="*/ 23 h 71"/>
                  <a:gd name="T30" fmla="*/ 15 w 24"/>
                  <a:gd name="T31" fmla="*/ 18 h 71"/>
                  <a:gd name="T32" fmla="*/ 16 w 24"/>
                  <a:gd name="T33" fmla="*/ 9 h 71"/>
                  <a:gd name="T34" fmla="*/ 16 w 24"/>
                  <a:gd name="T35" fmla="*/ 0 h 71"/>
                  <a:gd name="T36" fmla="*/ 24 w 24"/>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71">
                    <a:moveTo>
                      <a:pt x="24" y="0"/>
                    </a:moveTo>
                    <a:lnTo>
                      <a:pt x="24" y="9"/>
                    </a:lnTo>
                    <a:lnTo>
                      <a:pt x="23" y="19"/>
                    </a:lnTo>
                    <a:lnTo>
                      <a:pt x="21" y="24"/>
                    </a:lnTo>
                    <a:lnTo>
                      <a:pt x="20" y="29"/>
                    </a:lnTo>
                    <a:lnTo>
                      <a:pt x="16" y="38"/>
                    </a:lnTo>
                    <a:lnTo>
                      <a:pt x="10" y="54"/>
                    </a:lnTo>
                    <a:lnTo>
                      <a:pt x="9" y="62"/>
                    </a:lnTo>
                    <a:lnTo>
                      <a:pt x="6" y="71"/>
                    </a:lnTo>
                    <a:lnTo>
                      <a:pt x="0" y="70"/>
                    </a:lnTo>
                    <a:lnTo>
                      <a:pt x="1" y="61"/>
                    </a:lnTo>
                    <a:lnTo>
                      <a:pt x="4" y="51"/>
                    </a:lnTo>
                    <a:lnTo>
                      <a:pt x="10" y="35"/>
                    </a:lnTo>
                    <a:lnTo>
                      <a:pt x="13" y="27"/>
                    </a:lnTo>
                    <a:lnTo>
                      <a:pt x="15" y="23"/>
                    </a:lnTo>
                    <a:lnTo>
                      <a:pt x="15" y="18"/>
                    </a:lnTo>
                    <a:lnTo>
                      <a:pt x="16" y="9"/>
                    </a:lnTo>
                    <a:lnTo>
                      <a:pt x="16" y="0"/>
                    </a:lnTo>
                    <a:lnTo>
                      <a:pt x="24" y="0"/>
                    </a:lnTo>
                    <a:close/>
                  </a:path>
                </a:pathLst>
              </a:custGeom>
              <a:solidFill>
                <a:srgbClr val="000000"/>
              </a:solidFill>
              <a:ln w="9525">
                <a:solidFill>
                  <a:schemeClr val="tx2"/>
                </a:solidFill>
                <a:round/>
                <a:headEnd/>
                <a:tailEnd/>
              </a:ln>
            </p:spPr>
            <p:txBody>
              <a:bodyPr/>
              <a:lstStyle/>
              <a:p>
                <a:endParaRPr lang="en-US" sz="3120"/>
              </a:p>
            </p:txBody>
          </p:sp>
          <p:sp>
            <p:nvSpPr>
              <p:cNvPr id="375590" name="Freeform 806"/>
              <p:cNvSpPr>
                <a:spLocks/>
              </p:cNvSpPr>
              <p:nvPr/>
            </p:nvSpPr>
            <p:spPr bwMode="auto">
              <a:xfrm>
                <a:off x="559" y="1216"/>
                <a:ext cx="4"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75591" name="Freeform 807"/>
              <p:cNvSpPr>
                <a:spLocks/>
              </p:cNvSpPr>
              <p:nvPr/>
            </p:nvSpPr>
            <p:spPr bwMode="auto">
              <a:xfrm>
                <a:off x="545" y="1250"/>
                <a:ext cx="9" cy="14"/>
              </a:xfrm>
              <a:custGeom>
                <a:avLst/>
                <a:gdLst>
                  <a:gd name="T0" fmla="*/ 19 w 19"/>
                  <a:gd name="T1" fmla="*/ 3 h 28"/>
                  <a:gd name="T2" fmla="*/ 13 w 19"/>
                  <a:gd name="T3" fmla="*/ 0 h 28"/>
                  <a:gd name="T4" fmla="*/ 0 w 19"/>
                  <a:gd name="T5" fmla="*/ 25 h 28"/>
                  <a:gd name="T6" fmla="*/ 7 w 19"/>
                  <a:gd name="T7" fmla="*/ 28 h 28"/>
                  <a:gd name="T8" fmla="*/ 19 w 19"/>
                  <a:gd name="T9" fmla="*/ 3 h 28"/>
                </a:gdLst>
                <a:ahLst/>
                <a:cxnLst>
                  <a:cxn ang="0">
                    <a:pos x="T0" y="T1"/>
                  </a:cxn>
                  <a:cxn ang="0">
                    <a:pos x="T2" y="T3"/>
                  </a:cxn>
                  <a:cxn ang="0">
                    <a:pos x="T4" y="T5"/>
                  </a:cxn>
                  <a:cxn ang="0">
                    <a:pos x="T6" y="T7"/>
                  </a:cxn>
                  <a:cxn ang="0">
                    <a:pos x="T8" y="T9"/>
                  </a:cxn>
                </a:cxnLst>
                <a:rect l="0" t="0" r="r" b="b"/>
                <a:pathLst>
                  <a:path w="19" h="28">
                    <a:moveTo>
                      <a:pt x="19" y="3"/>
                    </a:moveTo>
                    <a:lnTo>
                      <a:pt x="13" y="0"/>
                    </a:lnTo>
                    <a:lnTo>
                      <a:pt x="0" y="25"/>
                    </a:lnTo>
                    <a:lnTo>
                      <a:pt x="7" y="28"/>
                    </a:lnTo>
                    <a:lnTo>
                      <a:pt x="19" y="3"/>
                    </a:lnTo>
                    <a:close/>
                  </a:path>
                </a:pathLst>
              </a:custGeom>
              <a:solidFill>
                <a:srgbClr val="000000"/>
              </a:solidFill>
              <a:ln w="9525">
                <a:solidFill>
                  <a:schemeClr val="tx2"/>
                </a:solidFill>
                <a:round/>
                <a:headEnd/>
                <a:tailEnd/>
              </a:ln>
            </p:spPr>
            <p:txBody>
              <a:bodyPr/>
              <a:lstStyle/>
              <a:p>
                <a:endParaRPr lang="en-US" sz="3120"/>
              </a:p>
            </p:txBody>
          </p:sp>
          <p:sp>
            <p:nvSpPr>
              <p:cNvPr id="375592" name="Freeform 808"/>
              <p:cNvSpPr>
                <a:spLocks/>
              </p:cNvSpPr>
              <p:nvPr/>
            </p:nvSpPr>
            <p:spPr bwMode="auto">
              <a:xfrm>
                <a:off x="551" y="1250"/>
                <a:ext cx="3" cy="2"/>
              </a:xfrm>
              <a:custGeom>
                <a:avLst/>
                <a:gdLst>
                  <a:gd name="T0" fmla="*/ 6 w 6"/>
                  <a:gd name="T1" fmla="*/ 3 h 3"/>
                  <a:gd name="T2" fmla="*/ 0 w 6"/>
                  <a:gd name="T3" fmla="*/ 0 h 3"/>
                  <a:gd name="T4" fmla="*/ 0 w 6"/>
                  <a:gd name="T5" fmla="*/ 2 h 3"/>
                  <a:gd name="T6" fmla="*/ 6 w 6"/>
                  <a:gd name="T7" fmla="*/ 3 h 3"/>
                </a:gdLst>
                <a:ahLst/>
                <a:cxnLst>
                  <a:cxn ang="0">
                    <a:pos x="T0" y="T1"/>
                  </a:cxn>
                  <a:cxn ang="0">
                    <a:pos x="T2" y="T3"/>
                  </a:cxn>
                  <a:cxn ang="0">
                    <a:pos x="T4" y="T5"/>
                  </a:cxn>
                  <a:cxn ang="0">
                    <a:pos x="T6" y="T7"/>
                  </a:cxn>
                </a:cxnLst>
                <a:rect l="0" t="0" r="r" b="b"/>
                <a:pathLst>
                  <a:path w="6" h="3">
                    <a:moveTo>
                      <a:pt x="6" y="3"/>
                    </a:moveTo>
                    <a:lnTo>
                      <a:pt x="0" y="0"/>
                    </a:lnTo>
                    <a:lnTo>
                      <a:pt x="0" y="2"/>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75593" name="Rectangle 809"/>
              <p:cNvSpPr>
                <a:spLocks noChangeArrowheads="1"/>
              </p:cNvSpPr>
              <p:nvPr/>
            </p:nvSpPr>
            <p:spPr bwMode="auto">
              <a:xfrm>
                <a:off x="545" y="1263"/>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75594" name="Freeform 810"/>
              <p:cNvSpPr>
                <a:spLocks/>
              </p:cNvSpPr>
              <p:nvPr/>
            </p:nvSpPr>
            <p:spPr bwMode="auto">
              <a:xfrm>
                <a:off x="545" y="1262"/>
                <a:ext cx="4" cy="2"/>
              </a:xfrm>
              <a:custGeom>
                <a:avLst/>
                <a:gdLst>
                  <a:gd name="T0" fmla="*/ 7 w 8"/>
                  <a:gd name="T1" fmla="*/ 3 h 3"/>
                  <a:gd name="T2" fmla="*/ 8 w 8"/>
                  <a:gd name="T3" fmla="*/ 1 h 3"/>
                  <a:gd name="T4" fmla="*/ 0 w 8"/>
                  <a:gd name="T5" fmla="*/ 1 h 3"/>
                  <a:gd name="T6" fmla="*/ 7 w 8"/>
                  <a:gd name="T7" fmla="*/ 1 h 3"/>
                  <a:gd name="T8" fmla="*/ 0 w 8"/>
                  <a:gd name="T9" fmla="*/ 0 h 3"/>
                  <a:gd name="T10" fmla="*/ 7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7" y="3"/>
                    </a:moveTo>
                    <a:lnTo>
                      <a:pt x="8" y="1"/>
                    </a:lnTo>
                    <a:lnTo>
                      <a:pt x="0" y="1"/>
                    </a:lnTo>
                    <a:lnTo>
                      <a:pt x="7" y="1"/>
                    </a:lnTo>
                    <a:lnTo>
                      <a:pt x="0" y="0"/>
                    </a:lnTo>
                    <a:lnTo>
                      <a:pt x="7" y="3"/>
                    </a:lnTo>
                    <a:close/>
                  </a:path>
                </a:pathLst>
              </a:custGeom>
              <a:solidFill>
                <a:srgbClr val="000000"/>
              </a:solidFill>
              <a:ln w="9525">
                <a:solidFill>
                  <a:schemeClr val="tx2"/>
                </a:solidFill>
                <a:round/>
                <a:headEnd/>
                <a:tailEnd/>
              </a:ln>
            </p:spPr>
            <p:txBody>
              <a:bodyPr/>
              <a:lstStyle/>
              <a:p>
                <a:endParaRPr lang="en-US" sz="3120"/>
              </a:p>
            </p:txBody>
          </p:sp>
          <p:sp>
            <p:nvSpPr>
              <p:cNvPr id="375595" name="Freeform 811"/>
              <p:cNvSpPr>
                <a:spLocks/>
              </p:cNvSpPr>
              <p:nvPr/>
            </p:nvSpPr>
            <p:spPr bwMode="auto">
              <a:xfrm>
                <a:off x="689" y="1265"/>
                <a:ext cx="400" cy="483"/>
              </a:xfrm>
              <a:custGeom>
                <a:avLst/>
                <a:gdLst>
                  <a:gd name="T0" fmla="*/ 134 w 801"/>
                  <a:gd name="T1" fmla="*/ 92 h 964"/>
                  <a:gd name="T2" fmla="*/ 183 w 801"/>
                  <a:gd name="T3" fmla="*/ 68 h 964"/>
                  <a:gd name="T4" fmla="*/ 244 w 801"/>
                  <a:gd name="T5" fmla="*/ 71 h 964"/>
                  <a:gd name="T6" fmla="*/ 296 w 801"/>
                  <a:gd name="T7" fmla="*/ 88 h 964"/>
                  <a:gd name="T8" fmla="*/ 354 w 801"/>
                  <a:gd name="T9" fmla="*/ 118 h 964"/>
                  <a:gd name="T10" fmla="*/ 410 w 801"/>
                  <a:gd name="T11" fmla="*/ 124 h 964"/>
                  <a:gd name="T12" fmla="*/ 479 w 801"/>
                  <a:gd name="T13" fmla="*/ 109 h 964"/>
                  <a:gd name="T14" fmla="*/ 583 w 801"/>
                  <a:gd name="T15" fmla="*/ 65 h 964"/>
                  <a:gd name="T16" fmla="*/ 714 w 801"/>
                  <a:gd name="T17" fmla="*/ 9 h 964"/>
                  <a:gd name="T18" fmla="*/ 744 w 801"/>
                  <a:gd name="T19" fmla="*/ 1 h 964"/>
                  <a:gd name="T20" fmla="*/ 770 w 801"/>
                  <a:gd name="T21" fmla="*/ 18 h 964"/>
                  <a:gd name="T22" fmla="*/ 788 w 801"/>
                  <a:gd name="T23" fmla="*/ 45 h 964"/>
                  <a:gd name="T24" fmla="*/ 796 w 801"/>
                  <a:gd name="T25" fmla="*/ 85 h 964"/>
                  <a:gd name="T26" fmla="*/ 787 w 801"/>
                  <a:gd name="T27" fmla="*/ 105 h 964"/>
                  <a:gd name="T28" fmla="*/ 660 w 801"/>
                  <a:gd name="T29" fmla="*/ 156 h 964"/>
                  <a:gd name="T30" fmla="*/ 608 w 801"/>
                  <a:gd name="T31" fmla="*/ 197 h 964"/>
                  <a:gd name="T32" fmla="*/ 618 w 801"/>
                  <a:gd name="T33" fmla="*/ 220 h 964"/>
                  <a:gd name="T34" fmla="*/ 647 w 801"/>
                  <a:gd name="T35" fmla="*/ 243 h 964"/>
                  <a:gd name="T36" fmla="*/ 702 w 801"/>
                  <a:gd name="T37" fmla="*/ 257 h 964"/>
                  <a:gd name="T38" fmla="*/ 785 w 801"/>
                  <a:gd name="T39" fmla="*/ 264 h 964"/>
                  <a:gd name="T40" fmla="*/ 798 w 801"/>
                  <a:gd name="T41" fmla="*/ 277 h 964"/>
                  <a:gd name="T42" fmla="*/ 801 w 801"/>
                  <a:gd name="T43" fmla="*/ 310 h 964"/>
                  <a:gd name="T44" fmla="*/ 788 w 801"/>
                  <a:gd name="T45" fmla="*/ 356 h 964"/>
                  <a:gd name="T46" fmla="*/ 773 w 801"/>
                  <a:gd name="T47" fmla="*/ 371 h 964"/>
                  <a:gd name="T48" fmla="*/ 676 w 801"/>
                  <a:gd name="T49" fmla="*/ 363 h 964"/>
                  <a:gd name="T50" fmla="*/ 563 w 801"/>
                  <a:gd name="T51" fmla="*/ 375 h 964"/>
                  <a:gd name="T52" fmla="*/ 512 w 801"/>
                  <a:gd name="T53" fmla="*/ 388 h 964"/>
                  <a:gd name="T54" fmla="*/ 489 w 801"/>
                  <a:gd name="T55" fmla="*/ 406 h 964"/>
                  <a:gd name="T56" fmla="*/ 485 w 801"/>
                  <a:gd name="T57" fmla="*/ 429 h 964"/>
                  <a:gd name="T58" fmla="*/ 497 w 801"/>
                  <a:gd name="T59" fmla="*/ 579 h 964"/>
                  <a:gd name="T60" fmla="*/ 499 w 801"/>
                  <a:gd name="T61" fmla="*/ 681 h 964"/>
                  <a:gd name="T62" fmla="*/ 488 w 801"/>
                  <a:gd name="T63" fmla="*/ 764 h 964"/>
                  <a:gd name="T64" fmla="*/ 470 w 801"/>
                  <a:gd name="T65" fmla="*/ 821 h 964"/>
                  <a:gd name="T66" fmla="*/ 444 w 801"/>
                  <a:gd name="T67" fmla="*/ 864 h 964"/>
                  <a:gd name="T68" fmla="*/ 403 w 801"/>
                  <a:gd name="T69" fmla="*/ 911 h 964"/>
                  <a:gd name="T70" fmla="*/ 348 w 801"/>
                  <a:gd name="T71" fmla="*/ 943 h 964"/>
                  <a:gd name="T72" fmla="*/ 287 w 801"/>
                  <a:gd name="T73" fmla="*/ 960 h 964"/>
                  <a:gd name="T74" fmla="*/ 210 w 801"/>
                  <a:gd name="T75" fmla="*/ 964 h 964"/>
                  <a:gd name="T76" fmla="*/ 146 w 801"/>
                  <a:gd name="T77" fmla="*/ 951 h 964"/>
                  <a:gd name="T78" fmla="*/ 90 w 801"/>
                  <a:gd name="T79" fmla="*/ 919 h 964"/>
                  <a:gd name="T80" fmla="*/ 14 w 801"/>
                  <a:gd name="T81" fmla="*/ 864 h 964"/>
                  <a:gd name="T82" fmla="*/ 0 w 801"/>
                  <a:gd name="T83" fmla="*/ 852 h 964"/>
                  <a:gd name="T84" fmla="*/ 27 w 801"/>
                  <a:gd name="T85" fmla="*/ 759 h 964"/>
                  <a:gd name="T86" fmla="*/ 46 w 801"/>
                  <a:gd name="T87" fmla="*/ 668 h 964"/>
                  <a:gd name="T88" fmla="*/ 43 w 801"/>
                  <a:gd name="T89" fmla="*/ 624 h 964"/>
                  <a:gd name="T90" fmla="*/ 23 w 801"/>
                  <a:gd name="T91" fmla="*/ 538 h 964"/>
                  <a:gd name="T92" fmla="*/ 17 w 801"/>
                  <a:gd name="T93" fmla="*/ 421 h 964"/>
                  <a:gd name="T94" fmla="*/ 23 w 801"/>
                  <a:gd name="T95" fmla="*/ 322 h 964"/>
                  <a:gd name="T96" fmla="*/ 36 w 801"/>
                  <a:gd name="T97" fmla="*/ 25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1" h="964">
                    <a:moveTo>
                      <a:pt x="76" y="165"/>
                    </a:moveTo>
                    <a:lnTo>
                      <a:pt x="99" y="137"/>
                    </a:lnTo>
                    <a:lnTo>
                      <a:pt x="123" y="105"/>
                    </a:lnTo>
                    <a:lnTo>
                      <a:pt x="134" y="92"/>
                    </a:lnTo>
                    <a:lnTo>
                      <a:pt x="145" y="80"/>
                    </a:lnTo>
                    <a:lnTo>
                      <a:pt x="152" y="73"/>
                    </a:lnTo>
                    <a:lnTo>
                      <a:pt x="157" y="71"/>
                    </a:lnTo>
                    <a:lnTo>
                      <a:pt x="183" y="68"/>
                    </a:lnTo>
                    <a:lnTo>
                      <a:pt x="206" y="68"/>
                    </a:lnTo>
                    <a:lnTo>
                      <a:pt x="226" y="70"/>
                    </a:lnTo>
                    <a:lnTo>
                      <a:pt x="235" y="70"/>
                    </a:lnTo>
                    <a:lnTo>
                      <a:pt x="244" y="71"/>
                    </a:lnTo>
                    <a:lnTo>
                      <a:pt x="259" y="74"/>
                    </a:lnTo>
                    <a:lnTo>
                      <a:pt x="273" y="79"/>
                    </a:lnTo>
                    <a:lnTo>
                      <a:pt x="284" y="83"/>
                    </a:lnTo>
                    <a:lnTo>
                      <a:pt x="296" y="88"/>
                    </a:lnTo>
                    <a:lnTo>
                      <a:pt x="314" y="99"/>
                    </a:lnTo>
                    <a:lnTo>
                      <a:pt x="334" y="109"/>
                    </a:lnTo>
                    <a:lnTo>
                      <a:pt x="343" y="114"/>
                    </a:lnTo>
                    <a:lnTo>
                      <a:pt x="354" y="118"/>
                    </a:lnTo>
                    <a:lnTo>
                      <a:pt x="364" y="121"/>
                    </a:lnTo>
                    <a:lnTo>
                      <a:pt x="378" y="124"/>
                    </a:lnTo>
                    <a:lnTo>
                      <a:pt x="393" y="124"/>
                    </a:lnTo>
                    <a:lnTo>
                      <a:pt x="410" y="124"/>
                    </a:lnTo>
                    <a:lnTo>
                      <a:pt x="427" y="123"/>
                    </a:lnTo>
                    <a:lnTo>
                      <a:pt x="444" y="120"/>
                    </a:lnTo>
                    <a:lnTo>
                      <a:pt x="460" y="115"/>
                    </a:lnTo>
                    <a:lnTo>
                      <a:pt x="479" y="109"/>
                    </a:lnTo>
                    <a:lnTo>
                      <a:pt x="496" y="103"/>
                    </a:lnTo>
                    <a:lnTo>
                      <a:pt x="512" y="97"/>
                    </a:lnTo>
                    <a:lnTo>
                      <a:pt x="547" y="80"/>
                    </a:lnTo>
                    <a:lnTo>
                      <a:pt x="583" y="65"/>
                    </a:lnTo>
                    <a:lnTo>
                      <a:pt x="616" y="48"/>
                    </a:lnTo>
                    <a:lnTo>
                      <a:pt x="650" y="35"/>
                    </a:lnTo>
                    <a:lnTo>
                      <a:pt x="694" y="18"/>
                    </a:lnTo>
                    <a:lnTo>
                      <a:pt x="714" y="9"/>
                    </a:lnTo>
                    <a:lnTo>
                      <a:pt x="735" y="0"/>
                    </a:lnTo>
                    <a:lnTo>
                      <a:pt x="737" y="0"/>
                    </a:lnTo>
                    <a:lnTo>
                      <a:pt x="738" y="0"/>
                    </a:lnTo>
                    <a:lnTo>
                      <a:pt x="744" y="1"/>
                    </a:lnTo>
                    <a:lnTo>
                      <a:pt x="752" y="4"/>
                    </a:lnTo>
                    <a:lnTo>
                      <a:pt x="758" y="9"/>
                    </a:lnTo>
                    <a:lnTo>
                      <a:pt x="764" y="13"/>
                    </a:lnTo>
                    <a:lnTo>
                      <a:pt x="770" y="18"/>
                    </a:lnTo>
                    <a:lnTo>
                      <a:pt x="776" y="24"/>
                    </a:lnTo>
                    <a:lnTo>
                      <a:pt x="781" y="30"/>
                    </a:lnTo>
                    <a:lnTo>
                      <a:pt x="784" y="38"/>
                    </a:lnTo>
                    <a:lnTo>
                      <a:pt x="788" y="45"/>
                    </a:lnTo>
                    <a:lnTo>
                      <a:pt x="792" y="53"/>
                    </a:lnTo>
                    <a:lnTo>
                      <a:pt x="793" y="60"/>
                    </a:lnTo>
                    <a:lnTo>
                      <a:pt x="795" y="68"/>
                    </a:lnTo>
                    <a:lnTo>
                      <a:pt x="796" y="85"/>
                    </a:lnTo>
                    <a:lnTo>
                      <a:pt x="795" y="92"/>
                    </a:lnTo>
                    <a:lnTo>
                      <a:pt x="793" y="100"/>
                    </a:lnTo>
                    <a:lnTo>
                      <a:pt x="792" y="102"/>
                    </a:lnTo>
                    <a:lnTo>
                      <a:pt x="787" y="105"/>
                    </a:lnTo>
                    <a:lnTo>
                      <a:pt x="772" y="111"/>
                    </a:lnTo>
                    <a:lnTo>
                      <a:pt x="721" y="130"/>
                    </a:lnTo>
                    <a:lnTo>
                      <a:pt x="691" y="143"/>
                    </a:lnTo>
                    <a:lnTo>
                      <a:pt x="660" y="156"/>
                    </a:lnTo>
                    <a:lnTo>
                      <a:pt x="631" y="169"/>
                    </a:lnTo>
                    <a:lnTo>
                      <a:pt x="607" y="182"/>
                    </a:lnTo>
                    <a:lnTo>
                      <a:pt x="607" y="190"/>
                    </a:lnTo>
                    <a:lnTo>
                      <a:pt x="608" y="197"/>
                    </a:lnTo>
                    <a:lnTo>
                      <a:pt x="610" y="204"/>
                    </a:lnTo>
                    <a:lnTo>
                      <a:pt x="612" y="210"/>
                    </a:lnTo>
                    <a:lnTo>
                      <a:pt x="615" y="216"/>
                    </a:lnTo>
                    <a:lnTo>
                      <a:pt x="618" y="220"/>
                    </a:lnTo>
                    <a:lnTo>
                      <a:pt x="622" y="225"/>
                    </a:lnTo>
                    <a:lnTo>
                      <a:pt x="627" y="229"/>
                    </a:lnTo>
                    <a:lnTo>
                      <a:pt x="636" y="237"/>
                    </a:lnTo>
                    <a:lnTo>
                      <a:pt x="647" y="243"/>
                    </a:lnTo>
                    <a:lnTo>
                      <a:pt x="660" y="249"/>
                    </a:lnTo>
                    <a:lnTo>
                      <a:pt x="674" y="252"/>
                    </a:lnTo>
                    <a:lnTo>
                      <a:pt x="688" y="255"/>
                    </a:lnTo>
                    <a:lnTo>
                      <a:pt x="702" y="257"/>
                    </a:lnTo>
                    <a:lnTo>
                      <a:pt x="732" y="260"/>
                    </a:lnTo>
                    <a:lnTo>
                      <a:pt x="761" y="261"/>
                    </a:lnTo>
                    <a:lnTo>
                      <a:pt x="773" y="263"/>
                    </a:lnTo>
                    <a:lnTo>
                      <a:pt x="785" y="264"/>
                    </a:lnTo>
                    <a:lnTo>
                      <a:pt x="788" y="264"/>
                    </a:lnTo>
                    <a:lnTo>
                      <a:pt x="792" y="266"/>
                    </a:lnTo>
                    <a:lnTo>
                      <a:pt x="795" y="270"/>
                    </a:lnTo>
                    <a:lnTo>
                      <a:pt x="798" y="277"/>
                    </a:lnTo>
                    <a:lnTo>
                      <a:pt x="799" y="283"/>
                    </a:lnTo>
                    <a:lnTo>
                      <a:pt x="801" y="292"/>
                    </a:lnTo>
                    <a:lnTo>
                      <a:pt x="801" y="301"/>
                    </a:lnTo>
                    <a:lnTo>
                      <a:pt x="801" y="310"/>
                    </a:lnTo>
                    <a:lnTo>
                      <a:pt x="799" y="321"/>
                    </a:lnTo>
                    <a:lnTo>
                      <a:pt x="795" y="340"/>
                    </a:lnTo>
                    <a:lnTo>
                      <a:pt x="792" y="348"/>
                    </a:lnTo>
                    <a:lnTo>
                      <a:pt x="788" y="356"/>
                    </a:lnTo>
                    <a:lnTo>
                      <a:pt x="784" y="363"/>
                    </a:lnTo>
                    <a:lnTo>
                      <a:pt x="781" y="368"/>
                    </a:lnTo>
                    <a:lnTo>
                      <a:pt x="776" y="371"/>
                    </a:lnTo>
                    <a:lnTo>
                      <a:pt x="773" y="371"/>
                    </a:lnTo>
                    <a:lnTo>
                      <a:pt x="772" y="371"/>
                    </a:lnTo>
                    <a:lnTo>
                      <a:pt x="738" y="366"/>
                    </a:lnTo>
                    <a:lnTo>
                      <a:pt x="706" y="365"/>
                    </a:lnTo>
                    <a:lnTo>
                      <a:pt x="676" y="363"/>
                    </a:lnTo>
                    <a:lnTo>
                      <a:pt x="647" y="365"/>
                    </a:lnTo>
                    <a:lnTo>
                      <a:pt x="619" y="366"/>
                    </a:lnTo>
                    <a:lnTo>
                      <a:pt x="590" y="371"/>
                    </a:lnTo>
                    <a:lnTo>
                      <a:pt x="563" y="375"/>
                    </a:lnTo>
                    <a:lnTo>
                      <a:pt x="534" y="380"/>
                    </a:lnTo>
                    <a:lnTo>
                      <a:pt x="526" y="382"/>
                    </a:lnTo>
                    <a:lnTo>
                      <a:pt x="520" y="385"/>
                    </a:lnTo>
                    <a:lnTo>
                      <a:pt x="512" y="388"/>
                    </a:lnTo>
                    <a:lnTo>
                      <a:pt x="506" y="391"/>
                    </a:lnTo>
                    <a:lnTo>
                      <a:pt x="500" y="395"/>
                    </a:lnTo>
                    <a:lnTo>
                      <a:pt x="494" y="400"/>
                    </a:lnTo>
                    <a:lnTo>
                      <a:pt x="489" y="406"/>
                    </a:lnTo>
                    <a:lnTo>
                      <a:pt x="485" y="412"/>
                    </a:lnTo>
                    <a:lnTo>
                      <a:pt x="485" y="414"/>
                    </a:lnTo>
                    <a:lnTo>
                      <a:pt x="485" y="418"/>
                    </a:lnTo>
                    <a:lnTo>
                      <a:pt x="485" y="429"/>
                    </a:lnTo>
                    <a:lnTo>
                      <a:pt x="488" y="465"/>
                    </a:lnTo>
                    <a:lnTo>
                      <a:pt x="494" y="517"/>
                    </a:lnTo>
                    <a:lnTo>
                      <a:pt x="496" y="547"/>
                    </a:lnTo>
                    <a:lnTo>
                      <a:pt x="497" y="579"/>
                    </a:lnTo>
                    <a:lnTo>
                      <a:pt x="499" y="596"/>
                    </a:lnTo>
                    <a:lnTo>
                      <a:pt x="499" y="613"/>
                    </a:lnTo>
                    <a:lnTo>
                      <a:pt x="499" y="648"/>
                    </a:lnTo>
                    <a:lnTo>
                      <a:pt x="499" y="681"/>
                    </a:lnTo>
                    <a:lnTo>
                      <a:pt x="496" y="716"/>
                    </a:lnTo>
                    <a:lnTo>
                      <a:pt x="494" y="733"/>
                    </a:lnTo>
                    <a:lnTo>
                      <a:pt x="491" y="748"/>
                    </a:lnTo>
                    <a:lnTo>
                      <a:pt x="488" y="764"/>
                    </a:lnTo>
                    <a:lnTo>
                      <a:pt x="485" y="779"/>
                    </a:lnTo>
                    <a:lnTo>
                      <a:pt x="480" y="794"/>
                    </a:lnTo>
                    <a:lnTo>
                      <a:pt x="476" y="808"/>
                    </a:lnTo>
                    <a:lnTo>
                      <a:pt x="470" y="821"/>
                    </a:lnTo>
                    <a:lnTo>
                      <a:pt x="464" y="834"/>
                    </a:lnTo>
                    <a:lnTo>
                      <a:pt x="457" y="844"/>
                    </a:lnTo>
                    <a:lnTo>
                      <a:pt x="451" y="855"/>
                    </a:lnTo>
                    <a:lnTo>
                      <a:pt x="444" y="864"/>
                    </a:lnTo>
                    <a:lnTo>
                      <a:pt x="436" y="875"/>
                    </a:lnTo>
                    <a:lnTo>
                      <a:pt x="421" y="893"/>
                    </a:lnTo>
                    <a:lnTo>
                      <a:pt x="412" y="902"/>
                    </a:lnTo>
                    <a:lnTo>
                      <a:pt x="403" y="911"/>
                    </a:lnTo>
                    <a:lnTo>
                      <a:pt x="381" y="926"/>
                    </a:lnTo>
                    <a:lnTo>
                      <a:pt x="370" y="932"/>
                    </a:lnTo>
                    <a:lnTo>
                      <a:pt x="360" y="939"/>
                    </a:lnTo>
                    <a:lnTo>
                      <a:pt x="348" y="943"/>
                    </a:lnTo>
                    <a:lnTo>
                      <a:pt x="335" y="948"/>
                    </a:lnTo>
                    <a:lnTo>
                      <a:pt x="323" y="952"/>
                    </a:lnTo>
                    <a:lnTo>
                      <a:pt x="309" y="955"/>
                    </a:lnTo>
                    <a:lnTo>
                      <a:pt x="287" y="960"/>
                    </a:lnTo>
                    <a:lnTo>
                      <a:pt x="265" y="963"/>
                    </a:lnTo>
                    <a:lnTo>
                      <a:pt x="242" y="964"/>
                    </a:lnTo>
                    <a:lnTo>
                      <a:pt x="221" y="964"/>
                    </a:lnTo>
                    <a:lnTo>
                      <a:pt x="210" y="964"/>
                    </a:lnTo>
                    <a:lnTo>
                      <a:pt x="198" y="963"/>
                    </a:lnTo>
                    <a:lnTo>
                      <a:pt x="178" y="960"/>
                    </a:lnTo>
                    <a:lnTo>
                      <a:pt x="157" y="954"/>
                    </a:lnTo>
                    <a:lnTo>
                      <a:pt x="146" y="951"/>
                    </a:lnTo>
                    <a:lnTo>
                      <a:pt x="137" y="946"/>
                    </a:lnTo>
                    <a:lnTo>
                      <a:pt x="120" y="937"/>
                    </a:lnTo>
                    <a:lnTo>
                      <a:pt x="105" y="928"/>
                    </a:lnTo>
                    <a:lnTo>
                      <a:pt x="90" y="919"/>
                    </a:lnTo>
                    <a:lnTo>
                      <a:pt x="76" y="908"/>
                    </a:lnTo>
                    <a:lnTo>
                      <a:pt x="46" y="885"/>
                    </a:lnTo>
                    <a:lnTo>
                      <a:pt x="30" y="875"/>
                    </a:lnTo>
                    <a:lnTo>
                      <a:pt x="14" y="864"/>
                    </a:lnTo>
                    <a:lnTo>
                      <a:pt x="9" y="861"/>
                    </a:lnTo>
                    <a:lnTo>
                      <a:pt x="4" y="858"/>
                    </a:lnTo>
                    <a:lnTo>
                      <a:pt x="0" y="853"/>
                    </a:lnTo>
                    <a:lnTo>
                      <a:pt x="0" y="852"/>
                    </a:lnTo>
                    <a:lnTo>
                      <a:pt x="0" y="849"/>
                    </a:lnTo>
                    <a:lnTo>
                      <a:pt x="6" y="829"/>
                    </a:lnTo>
                    <a:lnTo>
                      <a:pt x="20" y="785"/>
                    </a:lnTo>
                    <a:lnTo>
                      <a:pt x="27" y="759"/>
                    </a:lnTo>
                    <a:lnTo>
                      <a:pt x="35" y="732"/>
                    </a:lnTo>
                    <a:lnTo>
                      <a:pt x="41" y="704"/>
                    </a:lnTo>
                    <a:lnTo>
                      <a:pt x="46" y="681"/>
                    </a:lnTo>
                    <a:lnTo>
                      <a:pt x="46" y="668"/>
                    </a:lnTo>
                    <a:lnTo>
                      <a:pt x="47" y="652"/>
                    </a:lnTo>
                    <a:lnTo>
                      <a:pt x="46" y="637"/>
                    </a:lnTo>
                    <a:lnTo>
                      <a:pt x="44" y="630"/>
                    </a:lnTo>
                    <a:lnTo>
                      <a:pt x="43" y="624"/>
                    </a:lnTo>
                    <a:lnTo>
                      <a:pt x="33" y="589"/>
                    </a:lnTo>
                    <a:lnTo>
                      <a:pt x="29" y="572"/>
                    </a:lnTo>
                    <a:lnTo>
                      <a:pt x="26" y="555"/>
                    </a:lnTo>
                    <a:lnTo>
                      <a:pt x="23" y="538"/>
                    </a:lnTo>
                    <a:lnTo>
                      <a:pt x="21" y="522"/>
                    </a:lnTo>
                    <a:lnTo>
                      <a:pt x="20" y="503"/>
                    </a:lnTo>
                    <a:lnTo>
                      <a:pt x="18" y="485"/>
                    </a:lnTo>
                    <a:lnTo>
                      <a:pt x="17" y="421"/>
                    </a:lnTo>
                    <a:lnTo>
                      <a:pt x="17" y="388"/>
                    </a:lnTo>
                    <a:lnTo>
                      <a:pt x="20" y="356"/>
                    </a:lnTo>
                    <a:lnTo>
                      <a:pt x="20" y="339"/>
                    </a:lnTo>
                    <a:lnTo>
                      <a:pt x="23" y="322"/>
                    </a:lnTo>
                    <a:lnTo>
                      <a:pt x="24" y="307"/>
                    </a:lnTo>
                    <a:lnTo>
                      <a:pt x="27" y="290"/>
                    </a:lnTo>
                    <a:lnTo>
                      <a:pt x="32" y="275"/>
                    </a:lnTo>
                    <a:lnTo>
                      <a:pt x="36" y="258"/>
                    </a:lnTo>
                    <a:lnTo>
                      <a:pt x="47" y="228"/>
                    </a:lnTo>
                    <a:lnTo>
                      <a:pt x="76" y="165"/>
                    </a:lnTo>
                    <a:close/>
                  </a:path>
                </a:pathLst>
              </a:custGeom>
              <a:solidFill>
                <a:srgbClr val="D7D7D7"/>
              </a:solidFill>
              <a:ln w="9525">
                <a:solidFill>
                  <a:schemeClr val="tx2"/>
                </a:solidFill>
                <a:round/>
                <a:headEnd/>
                <a:tailEnd/>
              </a:ln>
            </p:spPr>
            <p:txBody>
              <a:bodyPr/>
              <a:lstStyle/>
              <a:p>
                <a:endParaRPr lang="en-US" sz="3120"/>
              </a:p>
            </p:txBody>
          </p:sp>
          <p:sp>
            <p:nvSpPr>
              <p:cNvPr id="375596" name="Freeform 812"/>
              <p:cNvSpPr>
                <a:spLocks/>
              </p:cNvSpPr>
              <p:nvPr/>
            </p:nvSpPr>
            <p:spPr bwMode="auto">
              <a:xfrm>
                <a:off x="726" y="1299"/>
                <a:ext cx="42" cy="51"/>
              </a:xfrm>
              <a:custGeom>
                <a:avLst/>
                <a:gdLst>
                  <a:gd name="T0" fmla="*/ 0 w 85"/>
                  <a:gd name="T1" fmla="*/ 95 h 102"/>
                  <a:gd name="T2" fmla="*/ 47 w 85"/>
                  <a:gd name="T3" fmla="*/ 35 h 102"/>
                  <a:gd name="T4" fmla="*/ 69 w 85"/>
                  <a:gd name="T5" fmla="*/ 10 h 102"/>
                  <a:gd name="T6" fmla="*/ 81 w 85"/>
                  <a:gd name="T7" fmla="*/ 0 h 102"/>
                  <a:gd name="T8" fmla="*/ 85 w 85"/>
                  <a:gd name="T9" fmla="*/ 6 h 102"/>
                  <a:gd name="T10" fmla="*/ 73 w 85"/>
                  <a:gd name="T11" fmla="*/ 16 h 102"/>
                  <a:gd name="T12" fmla="*/ 52 w 85"/>
                  <a:gd name="T13" fmla="*/ 41 h 102"/>
                  <a:gd name="T14" fmla="*/ 5 w 85"/>
                  <a:gd name="T15" fmla="*/ 102 h 102"/>
                  <a:gd name="T16" fmla="*/ 0 w 85"/>
                  <a:gd name="T17"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2">
                    <a:moveTo>
                      <a:pt x="0" y="95"/>
                    </a:moveTo>
                    <a:lnTo>
                      <a:pt x="47" y="35"/>
                    </a:lnTo>
                    <a:lnTo>
                      <a:pt x="69" y="10"/>
                    </a:lnTo>
                    <a:lnTo>
                      <a:pt x="81" y="0"/>
                    </a:lnTo>
                    <a:lnTo>
                      <a:pt x="85" y="6"/>
                    </a:lnTo>
                    <a:lnTo>
                      <a:pt x="73" y="16"/>
                    </a:lnTo>
                    <a:lnTo>
                      <a:pt x="52" y="41"/>
                    </a:lnTo>
                    <a:lnTo>
                      <a:pt x="5" y="102"/>
                    </a:lnTo>
                    <a:lnTo>
                      <a:pt x="0" y="95"/>
                    </a:lnTo>
                    <a:close/>
                  </a:path>
                </a:pathLst>
              </a:custGeom>
              <a:solidFill>
                <a:srgbClr val="000000"/>
              </a:solidFill>
              <a:ln w="9525">
                <a:solidFill>
                  <a:schemeClr val="tx2"/>
                </a:solidFill>
                <a:round/>
                <a:headEnd/>
                <a:tailEnd/>
              </a:ln>
            </p:spPr>
            <p:txBody>
              <a:bodyPr/>
              <a:lstStyle/>
              <a:p>
                <a:endParaRPr lang="en-US" sz="3120"/>
              </a:p>
            </p:txBody>
          </p:sp>
          <p:sp>
            <p:nvSpPr>
              <p:cNvPr id="375597" name="Freeform 813"/>
              <p:cNvSpPr>
                <a:spLocks/>
              </p:cNvSpPr>
              <p:nvPr/>
            </p:nvSpPr>
            <p:spPr bwMode="auto">
              <a:xfrm>
                <a:off x="767" y="1298"/>
                <a:ext cx="111" cy="31"/>
              </a:xfrm>
              <a:custGeom>
                <a:avLst/>
                <a:gdLst>
                  <a:gd name="T0" fmla="*/ 0 w 221"/>
                  <a:gd name="T1" fmla="*/ 2 h 62"/>
                  <a:gd name="T2" fmla="*/ 49 w 221"/>
                  <a:gd name="T3" fmla="*/ 0 h 62"/>
                  <a:gd name="T4" fmla="*/ 85 w 221"/>
                  <a:gd name="T5" fmla="*/ 3 h 62"/>
                  <a:gd name="T6" fmla="*/ 114 w 221"/>
                  <a:gd name="T7" fmla="*/ 11 h 62"/>
                  <a:gd name="T8" fmla="*/ 139 w 221"/>
                  <a:gd name="T9" fmla="*/ 20 h 62"/>
                  <a:gd name="T10" fmla="*/ 177 w 221"/>
                  <a:gd name="T11" fmla="*/ 41 h 62"/>
                  <a:gd name="T12" fmla="*/ 197 w 221"/>
                  <a:gd name="T13" fmla="*/ 50 h 62"/>
                  <a:gd name="T14" fmla="*/ 221 w 221"/>
                  <a:gd name="T15" fmla="*/ 55 h 62"/>
                  <a:gd name="T16" fmla="*/ 220 w 221"/>
                  <a:gd name="T17" fmla="*/ 62 h 62"/>
                  <a:gd name="T18" fmla="*/ 195 w 221"/>
                  <a:gd name="T19" fmla="*/ 58 h 62"/>
                  <a:gd name="T20" fmla="*/ 172 w 221"/>
                  <a:gd name="T21" fmla="*/ 47 h 62"/>
                  <a:gd name="T22" fmla="*/ 134 w 221"/>
                  <a:gd name="T23" fmla="*/ 26 h 62"/>
                  <a:gd name="T24" fmla="*/ 113 w 221"/>
                  <a:gd name="T25" fmla="*/ 18 h 62"/>
                  <a:gd name="T26" fmla="*/ 84 w 221"/>
                  <a:gd name="T27" fmla="*/ 11 h 62"/>
                  <a:gd name="T28" fmla="*/ 49 w 221"/>
                  <a:gd name="T29" fmla="*/ 8 h 62"/>
                  <a:gd name="T30" fmla="*/ 0 w 221"/>
                  <a:gd name="T31" fmla="*/ 9 h 62"/>
                  <a:gd name="T32" fmla="*/ 0 w 221"/>
                  <a:gd name="T3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62">
                    <a:moveTo>
                      <a:pt x="0" y="2"/>
                    </a:moveTo>
                    <a:lnTo>
                      <a:pt x="49" y="0"/>
                    </a:lnTo>
                    <a:lnTo>
                      <a:pt x="85" y="3"/>
                    </a:lnTo>
                    <a:lnTo>
                      <a:pt x="114" y="11"/>
                    </a:lnTo>
                    <a:lnTo>
                      <a:pt x="139" y="20"/>
                    </a:lnTo>
                    <a:lnTo>
                      <a:pt x="177" y="41"/>
                    </a:lnTo>
                    <a:lnTo>
                      <a:pt x="197" y="50"/>
                    </a:lnTo>
                    <a:lnTo>
                      <a:pt x="221" y="55"/>
                    </a:lnTo>
                    <a:lnTo>
                      <a:pt x="220" y="62"/>
                    </a:lnTo>
                    <a:lnTo>
                      <a:pt x="195" y="58"/>
                    </a:lnTo>
                    <a:lnTo>
                      <a:pt x="172" y="47"/>
                    </a:lnTo>
                    <a:lnTo>
                      <a:pt x="134" y="26"/>
                    </a:lnTo>
                    <a:lnTo>
                      <a:pt x="113" y="18"/>
                    </a:lnTo>
                    <a:lnTo>
                      <a:pt x="84" y="11"/>
                    </a:lnTo>
                    <a:lnTo>
                      <a:pt x="49" y="8"/>
                    </a:lnTo>
                    <a:lnTo>
                      <a:pt x="0" y="9"/>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75598" name="Freeform 814"/>
              <p:cNvSpPr>
                <a:spLocks/>
              </p:cNvSpPr>
              <p:nvPr/>
            </p:nvSpPr>
            <p:spPr bwMode="auto">
              <a:xfrm>
                <a:off x="766" y="1299"/>
                <a:ext cx="2" cy="4"/>
              </a:xfrm>
              <a:custGeom>
                <a:avLst/>
                <a:gdLst>
                  <a:gd name="T0" fmla="*/ 0 w 4"/>
                  <a:gd name="T1" fmla="*/ 0 h 7"/>
                  <a:gd name="T2" fmla="*/ 3 w 4"/>
                  <a:gd name="T3" fmla="*/ 0 h 7"/>
                  <a:gd name="T4" fmla="*/ 3 w 4"/>
                  <a:gd name="T5" fmla="*/ 7 h 7"/>
                  <a:gd name="T6" fmla="*/ 4 w 4"/>
                  <a:gd name="T7" fmla="*/ 6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3" y="0"/>
                    </a:lnTo>
                    <a:lnTo>
                      <a:pt x="3" y="7"/>
                    </a:lnTo>
                    <a:lnTo>
                      <a:pt x="4"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599" name="Freeform 815"/>
              <p:cNvSpPr>
                <a:spLocks/>
              </p:cNvSpPr>
              <p:nvPr/>
            </p:nvSpPr>
            <p:spPr bwMode="auto">
              <a:xfrm>
                <a:off x="878" y="1281"/>
                <a:ext cx="137" cy="49"/>
              </a:xfrm>
              <a:custGeom>
                <a:avLst/>
                <a:gdLst>
                  <a:gd name="T0" fmla="*/ 0 w 273"/>
                  <a:gd name="T1" fmla="*/ 88 h 97"/>
                  <a:gd name="T2" fmla="*/ 32 w 273"/>
                  <a:gd name="T3" fmla="*/ 89 h 97"/>
                  <a:gd name="T4" fmla="*/ 66 w 273"/>
                  <a:gd name="T5" fmla="*/ 85 h 97"/>
                  <a:gd name="T6" fmla="*/ 99 w 273"/>
                  <a:gd name="T7" fmla="*/ 74 h 97"/>
                  <a:gd name="T8" fmla="*/ 134 w 273"/>
                  <a:gd name="T9" fmla="*/ 60 h 97"/>
                  <a:gd name="T10" fmla="*/ 272 w 273"/>
                  <a:gd name="T11" fmla="*/ 0 h 97"/>
                  <a:gd name="T12" fmla="*/ 273 w 273"/>
                  <a:gd name="T13" fmla="*/ 7 h 97"/>
                  <a:gd name="T14" fmla="*/ 136 w 273"/>
                  <a:gd name="T15" fmla="*/ 68 h 97"/>
                  <a:gd name="T16" fmla="*/ 101 w 273"/>
                  <a:gd name="T17" fmla="*/ 82 h 97"/>
                  <a:gd name="T18" fmla="*/ 67 w 273"/>
                  <a:gd name="T19" fmla="*/ 92 h 97"/>
                  <a:gd name="T20" fmla="*/ 32 w 273"/>
                  <a:gd name="T21" fmla="*/ 97 h 97"/>
                  <a:gd name="T22" fmla="*/ 0 w 273"/>
                  <a:gd name="T23" fmla="*/ 95 h 97"/>
                  <a:gd name="T24" fmla="*/ 0 w 273"/>
                  <a:gd name="T25"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97">
                    <a:moveTo>
                      <a:pt x="0" y="88"/>
                    </a:moveTo>
                    <a:lnTo>
                      <a:pt x="32" y="89"/>
                    </a:lnTo>
                    <a:lnTo>
                      <a:pt x="66" y="85"/>
                    </a:lnTo>
                    <a:lnTo>
                      <a:pt x="99" y="74"/>
                    </a:lnTo>
                    <a:lnTo>
                      <a:pt x="134" y="60"/>
                    </a:lnTo>
                    <a:lnTo>
                      <a:pt x="272" y="0"/>
                    </a:lnTo>
                    <a:lnTo>
                      <a:pt x="273" y="7"/>
                    </a:lnTo>
                    <a:lnTo>
                      <a:pt x="136" y="68"/>
                    </a:lnTo>
                    <a:lnTo>
                      <a:pt x="101" y="82"/>
                    </a:lnTo>
                    <a:lnTo>
                      <a:pt x="67" y="92"/>
                    </a:lnTo>
                    <a:lnTo>
                      <a:pt x="32" y="97"/>
                    </a:lnTo>
                    <a:lnTo>
                      <a:pt x="0" y="95"/>
                    </a:lnTo>
                    <a:lnTo>
                      <a:pt x="0" y="88"/>
                    </a:lnTo>
                    <a:close/>
                  </a:path>
                </a:pathLst>
              </a:custGeom>
              <a:solidFill>
                <a:srgbClr val="000000"/>
              </a:solidFill>
              <a:ln w="9525">
                <a:solidFill>
                  <a:schemeClr val="tx2"/>
                </a:solidFill>
                <a:round/>
                <a:headEnd/>
                <a:tailEnd/>
              </a:ln>
            </p:spPr>
            <p:txBody>
              <a:bodyPr/>
              <a:lstStyle/>
              <a:p>
                <a:endParaRPr lang="en-US" sz="3120"/>
              </a:p>
            </p:txBody>
          </p:sp>
          <p:sp>
            <p:nvSpPr>
              <p:cNvPr id="375600" name="Freeform 816"/>
              <p:cNvSpPr>
                <a:spLocks/>
              </p:cNvSpPr>
              <p:nvPr/>
            </p:nvSpPr>
            <p:spPr bwMode="auto">
              <a:xfrm>
                <a:off x="877" y="1325"/>
                <a:ext cx="1" cy="4"/>
              </a:xfrm>
              <a:custGeom>
                <a:avLst/>
                <a:gdLst>
                  <a:gd name="T0" fmla="*/ 0 w 1"/>
                  <a:gd name="T1" fmla="*/ 7 h 7"/>
                  <a:gd name="T2" fmla="*/ 1 w 1"/>
                  <a:gd name="T3" fmla="*/ 7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lnTo>
                      <a:pt x="1" y="7"/>
                    </a:ln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75601" name="Freeform 817"/>
              <p:cNvSpPr>
                <a:spLocks/>
              </p:cNvSpPr>
              <p:nvPr/>
            </p:nvSpPr>
            <p:spPr bwMode="auto">
              <a:xfrm>
                <a:off x="1014" y="1264"/>
                <a:ext cx="43" cy="21"/>
              </a:xfrm>
              <a:custGeom>
                <a:avLst/>
                <a:gdLst>
                  <a:gd name="T0" fmla="*/ 0 w 87"/>
                  <a:gd name="T1" fmla="*/ 35 h 42"/>
                  <a:gd name="T2" fmla="*/ 85 w 87"/>
                  <a:gd name="T3" fmla="*/ 0 h 42"/>
                  <a:gd name="T4" fmla="*/ 87 w 87"/>
                  <a:gd name="T5" fmla="*/ 7 h 42"/>
                  <a:gd name="T6" fmla="*/ 1 w 87"/>
                  <a:gd name="T7" fmla="*/ 42 h 42"/>
                  <a:gd name="T8" fmla="*/ 0 w 87"/>
                  <a:gd name="T9" fmla="*/ 35 h 42"/>
                </a:gdLst>
                <a:ahLst/>
                <a:cxnLst>
                  <a:cxn ang="0">
                    <a:pos x="T0" y="T1"/>
                  </a:cxn>
                  <a:cxn ang="0">
                    <a:pos x="T2" y="T3"/>
                  </a:cxn>
                  <a:cxn ang="0">
                    <a:pos x="T4" y="T5"/>
                  </a:cxn>
                  <a:cxn ang="0">
                    <a:pos x="T6" y="T7"/>
                  </a:cxn>
                  <a:cxn ang="0">
                    <a:pos x="T8" y="T9"/>
                  </a:cxn>
                </a:cxnLst>
                <a:rect l="0" t="0" r="r" b="b"/>
                <a:pathLst>
                  <a:path w="87" h="42">
                    <a:moveTo>
                      <a:pt x="0" y="35"/>
                    </a:moveTo>
                    <a:lnTo>
                      <a:pt x="85" y="0"/>
                    </a:lnTo>
                    <a:lnTo>
                      <a:pt x="87" y="7"/>
                    </a:lnTo>
                    <a:lnTo>
                      <a:pt x="1" y="42"/>
                    </a:lnTo>
                    <a:lnTo>
                      <a:pt x="0" y="35"/>
                    </a:lnTo>
                    <a:close/>
                  </a:path>
                </a:pathLst>
              </a:custGeom>
              <a:solidFill>
                <a:srgbClr val="000000"/>
              </a:solidFill>
              <a:ln w="9525">
                <a:solidFill>
                  <a:schemeClr val="tx2"/>
                </a:solidFill>
                <a:round/>
                <a:headEnd/>
                <a:tailEnd/>
              </a:ln>
            </p:spPr>
            <p:txBody>
              <a:bodyPr/>
              <a:lstStyle/>
              <a:p>
                <a:endParaRPr lang="en-US" sz="3120"/>
              </a:p>
            </p:txBody>
          </p:sp>
          <p:sp>
            <p:nvSpPr>
              <p:cNvPr id="375602" name="Freeform 818"/>
              <p:cNvSpPr>
                <a:spLocks/>
              </p:cNvSpPr>
              <p:nvPr/>
            </p:nvSpPr>
            <p:spPr bwMode="auto">
              <a:xfrm>
                <a:off x="1014" y="1281"/>
                <a:ext cx="1" cy="4"/>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lnTo>
                      <a:pt x="1"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03" name="Rectangle 819"/>
              <p:cNvSpPr>
                <a:spLocks noChangeArrowheads="1"/>
              </p:cNvSpPr>
              <p:nvPr/>
            </p:nvSpPr>
            <p:spPr bwMode="auto">
              <a:xfrm>
                <a:off x="1057" y="1264"/>
                <a:ext cx="1" cy="4"/>
              </a:xfrm>
              <a:prstGeom prst="rect">
                <a:avLst/>
              </a:prstGeom>
              <a:solidFill>
                <a:srgbClr val="000000"/>
              </a:solidFill>
              <a:ln w="9525">
                <a:solidFill>
                  <a:schemeClr val="tx2"/>
                </a:solidFill>
                <a:miter lim="800000"/>
                <a:headEnd/>
                <a:tailEnd/>
              </a:ln>
            </p:spPr>
            <p:txBody>
              <a:bodyPr/>
              <a:lstStyle/>
              <a:p>
                <a:endParaRPr lang="en-US" sz="3120"/>
              </a:p>
            </p:txBody>
          </p:sp>
          <p:sp>
            <p:nvSpPr>
              <p:cNvPr id="375604" name="Freeform 820"/>
              <p:cNvSpPr>
                <a:spLocks/>
              </p:cNvSpPr>
              <p:nvPr/>
            </p:nvSpPr>
            <p:spPr bwMode="auto">
              <a:xfrm>
                <a:off x="1057" y="1264"/>
                <a:ext cx="1" cy="4"/>
              </a:xfrm>
              <a:custGeom>
                <a:avLst/>
                <a:gdLst>
                  <a:gd name="T0" fmla="*/ 0 w 2"/>
                  <a:gd name="T1" fmla="*/ 0 h 7"/>
                  <a:gd name="T2" fmla="*/ 0 w 2"/>
                  <a:gd name="T3" fmla="*/ 7 h 7"/>
                  <a:gd name="T4" fmla="*/ 2 w 2"/>
                  <a:gd name="T5" fmla="*/ 7 h 7"/>
                  <a:gd name="T6" fmla="*/ 0 w 2"/>
                  <a:gd name="T7" fmla="*/ 0 h 7"/>
                </a:gdLst>
                <a:ahLst/>
                <a:cxnLst>
                  <a:cxn ang="0">
                    <a:pos x="T0" y="T1"/>
                  </a:cxn>
                  <a:cxn ang="0">
                    <a:pos x="T2" y="T3"/>
                  </a:cxn>
                  <a:cxn ang="0">
                    <a:pos x="T4" y="T5"/>
                  </a:cxn>
                  <a:cxn ang="0">
                    <a:pos x="T6" y="T7"/>
                  </a:cxn>
                </a:cxnLst>
                <a:rect l="0" t="0" r="r" b="b"/>
                <a:pathLst>
                  <a:path w="2" h="7">
                    <a:moveTo>
                      <a:pt x="0" y="0"/>
                    </a:moveTo>
                    <a:lnTo>
                      <a:pt x="0" y="7"/>
                    </a:lnTo>
                    <a:lnTo>
                      <a:pt x="2"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05" name="Freeform 821"/>
              <p:cNvSpPr>
                <a:spLocks/>
              </p:cNvSpPr>
              <p:nvPr/>
            </p:nvSpPr>
            <p:spPr bwMode="auto">
              <a:xfrm>
                <a:off x="1057" y="1264"/>
                <a:ext cx="32" cy="52"/>
              </a:xfrm>
              <a:custGeom>
                <a:avLst/>
                <a:gdLst>
                  <a:gd name="T0" fmla="*/ 2 w 64"/>
                  <a:gd name="T1" fmla="*/ 0 h 103"/>
                  <a:gd name="T2" fmla="*/ 17 w 64"/>
                  <a:gd name="T3" fmla="*/ 4 h 103"/>
                  <a:gd name="T4" fmla="*/ 31 w 64"/>
                  <a:gd name="T5" fmla="*/ 13 h 103"/>
                  <a:gd name="T6" fmla="*/ 43 w 64"/>
                  <a:gd name="T7" fmla="*/ 25 h 103"/>
                  <a:gd name="T8" fmla="*/ 52 w 64"/>
                  <a:gd name="T9" fmla="*/ 39 h 103"/>
                  <a:gd name="T10" fmla="*/ 58 w 64"/>
                  <a:gd name="T11" fmla="*/ 56 h 103"/>
                  <a:gd name="T12" fmla="*/ 63 w 64"/>
                  <a:gd name="T13" fmla="*/ 71 h 103"/>
                  <a:gd name="T14" fmla="*/ 64 w 64"/>
                  <a:gd name="T15" fmla="*/ 88 h 103"/>
                  <a:gd name="T16" fmla="*/ 61 w 64"/>
                  <a:gd name="T17" fmla="*/ 103 h 103"/>
                  <a:gd name="T18" fmla="*/ 53 w 64"/>
                  <a:gd name="T19" fmla="*/ 103 h 103"/>
                  <a:gd name="T20" fmla="*/ 57 w 64"/>
                  <a:gd name="T21" fmla="*/ 88 h 103"/>
                  <a:gd name="T22" fmla="*/ 55 w 64"/>
                  <a:gd name="T23" fmla="*/ 73 h 103"/>
                  <a:gd name="T24" fmla="*/ 50 w 64"/>
                  <a:gd name="T25" fmla="*/ 57 h 103"/>
                  <a:gd name="T26" fmla="*/ 46 w 64"/>
                  <a:gd name="T27" fmla="*/ 44 h 103"/>
                  <a:gd name="T28" fmla="*/ 37 w 64"/>
                  <a:gd name="T29" fmla="*/ 30 h 103"/>
                  <a:gd name="T30" fmla="*/ 26 w 64"/>
                  <a:gd name="T31" fmla="*/ 19 h 103"/>
                  <a:gd name="T32" fmla="*/ 15 w 64"/>
                  <a:gd name="T33" fmla="*/ 12 h 103"/>
                  <a:gd name="T34" fmla="*/ 0 w 64"/>
                  <a:gd name="T35" fmla="*/ 7 h 103"/>
                  <a:gd name="T36" fmla="*/ 2 w 64"/>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03">
                    <a:moveTo>
                      <a:pt x="2" y="0"/>
                    </a:moveTo>
                    <a:lnTo>
                      <a:pt x="17" y="4"/>
                    </a:lnTo>
                    <a:lnTo>
                      <a:pt x="31" y="13"/>
                    </a:lnTo>
                    <a:lnTo>
                      <a:pt x="43" y="25"/>
                    </a:lnTo>
                    <a:lnTo>
                      <a:pt x="52" y="39"/>
                    </a:lnTo>
                    <a:lnTo>
                      <a:pt x="58" y="56"/>
                    </a:lnTo>
                    <a:lnTo>
                      <a:pt x="63" y="71"/>
                    </a:lnTo>
                    <a:lnTo>
                      <a:pt x="64" y="88"/>
                    </a:lnTo>
                    <a:lnTo>
                      <a:pt x="61" y="103"/>
                    </a:lnTo>
                    <a:lnTo>
                      <a:pt x="53" y="103"/>
                    </a:lnTo>
                    <a:lnTo>
                      <a:pt x="57" y="88"/>
                    </a:lnTo>
                    <a:lnTo>
                      <a:pt x="55" y="73"/>
                    </a:lnTo>
                    <a:lnTo>
                      <a:pt x="50" y="57"/>
                    </a:lnTo>
                    <a:lnTo>
                      <a:pt x="46" y="44"/>
                    </a:lnTo>
                    <a:lnTo>
                      <a:pt x="37" y="30"/>
                    </a:lnTo>
                    <a:lnTo>
                      <a:pt x="26" y="19"/>
                    </a:lnTo>
                    <a:lnTo>
                      <a:pt x="15" y="12"/>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606" name="Freeform 822"/>
              <p:cNvSpPr>
                <a:spLocks/>
              </p:cNvSpPr>
              <p:nvPr/>
            </p:nvSpPr>
            <p:spPr bwMode="auto">
              <a:xfrm>
                <a:off x="1057" y="1264"/>
                <a:ext cx="1" cy="4"/>
              </a:xfrm>
              <a:custGeom>
                <a:avLst/>
                <a:gdLst>
                  <a:gd name="T0" fmla="*/ 2 w 2"/>
                  <a:gd name="T1" fmla="*/ 0 h 7"/>
                  <a:gd name="T2" fmla="*/ 0 w 2"/>
                  <a:gd name="T3" fmla="*/ 7 h 7"/>
                  <a:gd name="T4" fmla="*/ 2 w 2"/>
                  <a:gd name="T5" fmla="*/ 7 h 7"/>
                  <a:gd name="T6" fmla="*/ 2 w 2"/>
                  <a:gd name="T7" fmla="*/ 0 h 7"/>
                </a:gdLst>
                <a:ahLst/>
                <a:cxnLst>
                  <a:cxn ang="0">
                    <a:pos x="T0" y="T1"/>
                  </a:cxn>
                  <a:cxn ang="0">
                    <a:pos x="T2" y="T3"/>
                  </a:cxn>
                  <a:cxn ang="0">
                    <a:pos x="T4" y="T5"/>
                  </a:cxn>
                  <a:cxn ang="0">
                    <a:pos x="T6" y="T7"/>
                  </a:cxn>
                </a:cxnLst>
                <a:rect l="0" t="0" r="r" b="b"/>
                <a:pathLst>
                  <a:path w="2" h="7">
                    <a:moveTo>
                      <a:pt x="2" y="0"/>
                    </a:moveTo>
                    <a:lnTo>
                      <a:pt x="0" y="7"/>
                    </a:lnTo>
                    <a:lnTo>
                      <a:pt x="2"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607" name="Freeform 823"/>
              <p:cNvSpPr>
                <a:spLocks/>
              </p:cNvSpPr>
              <p:nvPr/>
            </p:nvSpPr>
            <p:spPr bwMode="auto">
              <a:xfrm>
                <a:off x="991" y="1314"/>
                <a:ext cx="95" cy="44"/>
              </a:xfrm>
              <a:custGeom>
                <a:avLst/>
                <a:gdLst>
                  <a:gd name="T0" fmla="*/ 191 w 191"/>
                  <a:gd name="T1" fmla="*/ 6 h 88"/>
                  <a:gd name="T2" fmla="*/ 169 w 191"/>
                  <a:gd name="T3" fmla="*/ 17 h 88"/>
                  <a:gd name="T4" fmla="*/ 117 w 191"/>
                  <a:gd name="T5" fmla="*/ 37 h 88"/>
                  <a:gd name="T6" fmla="*/ 56 w 191"/>
                  <a:gd name="T7" fmla="*/ 61 h 88"/>
                  <a:gd name="T8" fmla="*/ 4 w 191"/>
                  <a:gd name="T9" fmla="*/ 88 h 88"/>
                  <a:gd name="T10" fmla="*/ 0 w 191"/>
                  <a:gd name="T11" fmla="*/ 82 h 88"/>
                  <a:gd name="T12" fmla="*/ 52 w 191"/>
                  <a:gd name="T13" fmla="*/ 55 h 88"/>
                  <a:gd name="T14" fmla="*/ 113 w 191"/>
                  <a:gd name="T15" fmla="*/ 30 h 88"/>
                  <a:gd name="T16" fmla="*/ 165 w 191"/>
                  <a:gd name="T17" fmla="*/ 11 h 88"/>
                  <a:gd name="T18" fmla="*/ 186 w 191"/>
                  <a:gd name="T19" fmla="*/ 0 h 88"/>
                  <a:gd name="T20" fmla="*/ 191 w 191"/>
                  <a:gd name="T21"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88">
                    <a:moveTo>
                      <a:pt x="191" y="6"/>
                    </a:moveTo>
                    <a:lnTo>
                      <a:pt x="169" y="17"/>
                    </a:lnTo>
                    <a:lnTo>
                      <a:pt x="117" y="37"/>
                    </a:lnTo>
                    <a:lnTo>
                      <a:pt x="56" y="61"/>
                    </a:lnTo>
                    <a:lnTo>
                      <a:pt x="4" y="88"/>
                    </a:lnTo>
                    <a:lnTo>
                      <a:pt x="0" y="82"/>
                    </a:lnTo>
                    <a:lnTo>
                      <a:pt x="52" y="55"/>
                    </a:lnTo>
                    <a:lnTo>
                      <a:pt x="113" y="30"/>
                    </a:lnTo>
                    <a:lnTo>
                      <a:pt x="165" y="11"/>
                    </a:lnTo>
                    <a:lnTo>
                      <a:pt x="186" y="0"/>
                    </a:lnTo>
                    <a:lnTo>
                      <a:pt x="191" y="6"/>
                    </a:lnTo>
                    <a:close/>
                  </a:path>
                </a:pathLst>
              </a:custGeom>
              <a:solidFill>
                <a:srgbClr val="000000"/>
              </a:solidFill>
              <a:ln w="9525">
                <a:solidFill>
                  <a:schemeClr val="tx2"/>
                </a:solidFill>
                <a:round/>
                <a:headEnd/>
                <a:tailEnd/>
              </a:ln>
            </p:spPr>
            <p:txBody>
              <a:bodyPr/>
              <a:lstStyle/>
              <a:p>
                <a:endParaRPr lang="en-US" sz="3120"/>
              </a:p>
            </p:txBody>
          </p:sp>
          <p:sp>
            <p:nvSpPr>
              <p:cNvPr id="375608" name="Freeform 824"/>
              <p:cNvSpPr>
                <a:spLocks/>
              </p:cNvSpPr>
              <p:nvPr/>
            </p:nvSpPr>
            <p:spPr bwMode="auto">
              <a:xfrm>
                <a:off x="1083" y="1314"/>
                <a:ext cx="4" cy="3"/>
              </a:xfrm>
              <a:custGeom>
                <a:avLst/>
                <a:gdLst>
                  <a:gd name="T0" fmla="*/ 8 w 8"/>
                  <a:gd name="T1" fmla="*/ 3 h 6"/>
                  <a:gd name="T2" fmla="*/ 8 w 8"/>
                  <a:gd name="T3" fmla="*/ 6 h 6"/>
                  <a:gd name="T4" fmla="*/ 7 w 8"/>
                  <a:gd name="T5" fmla="*/ 6 h 6"/>
                  <a:gd name="T6" fmla="*/ 2 w 8"/>
                  <a:gd name="T7" fmla="*/ 0 h 6"/>
                  <a:gd name="T8" fmla="*/ 0 w 8"/>
                  <a:gd name="T9" fmla="*/ 3 h 6"/>
                  <a:gd name="T10" fmla="*/ 8 w 8"/>
                  <a:gd name="T11" fmla="*/ 3 h 6"/>
                </a:gdLst>
                <a:ahLst/>
                <a:cxnLst>
                  <a:cxn ang="0">
                    <a:pos x="T0" y="T1"/>
                  </a:cxn>
                  <a:cxn ang="0">
                    <a:pos x="T2" y="T3"/>
                  </a:cxn>
                  <a:cxn ang="0">
                    <a:pos x="T4" y="T5"/>
                  </a:cxn>
                  <a:cxn ang="0">
                    <a:pos x="T6" y="T7"/>
                  </a:cxn>
                  <a:cxn ang="0">
                    <a:pos x="T8" y="T9"/>
                  </a:cxn>
                  <a:cxn ang="0">
                    <a:pos x="T10" y="T11"/>
                  </a:cxn>
                </a:cxnLst>
                <a:rect l="0" t="0" r="r" b="b"/>
                <a:pathLst>
                  <a:path w="8" h="6">
                    <a:moveTo>
                      <a:pt x="8" y="3"/>
                    </a:moveTo>
                    <a:lnTo>
                      <a:pt x="8" y="6"/>
                    </a:lnTo>
                    <a:lnTo>
                      <a:pt x="7" y="6"/>
                    </a:lnTo>
                    <a:lnTo>
                      <a:pt x="2" y="0"/>
                    </a:lnTo>
                    <a:lnTo>
                      <a:pt x="0" y="3"/>
                    </a:lnTo>
                    <a:lnTo>
                      <a:pt x="8" y="3"/>
                    </a:lnTo>
                    <a:close/>
                  </a:path>
                </a:pathLst>
              </a:custGeom>
              <a:solidFill>
                <a:srgbClr val="000000"/>
              </a:solidFill>
              <a:ln w="9525">
                <a:solidFill>
                  <a:schemeClr val="tx2"/>
                </a:solidFill>
                <a:round/>
                <a:headEnd/>
                <a:tailEnd/>
              </a:ln>
            </p:spPr>
            <p:txBody>
              <a:bodyPr/>
              <a:lstStyle/>
              <a:p>
                <a:endParaRPr lang="en-US" sz="3120"/>
              </a:p>
            </p:txBody>
          </p:sp>
          <p:sp>
            <p:nvSpPr>
              <p:cNvPr id="375609" name="Freeform 825"/>
              <p:cNvSpPr>
                <a:spLocks/>
              </p:cNvSpPr>
              <p:nvPr/>
            </p:nvSpPr>
            <p:spPr bwMode="auto">
              <a:xfrm>
                <a:off x="990" y="1357"/>
                <a:ext cx="92" cy="43"/>
              </a:xfrm>
              <a:custGeom>
                <a:avLst/>
                <a:gdLst>
                  <a:gd name="T0" fmla="*/ 8 w 183"/>
                  <a:gd name="T1" fmla="*/ 0 h 87"/>
                  <a:gd name="T2" fmla="*/ 10 w 183"/>
                  <a:gd name="T3" fmla="*/ 15 h 87"/>
                  <a:gd name="T4" fmla="*/ 11 w 183"/>
                  <a:gd name="T5" fmla="*/ 22 h 87"/>
                  <a:gd name="T6" fmla="*/ 13 w 183"/>
                  <a:gd name="T7" fmla="*/ 26 h 87"/>
                  <a:gd name="T8" fmla="*/ 19 w 183"/>
                  <a:gd name="T9" fmla="*/ 37 h 87"/>
                  <a:gd name="T10" fmla="*/ 26 w 183"/>
                  <a:gd name="T11" fmla="*/ 44 h 87"/>
                  <a:gd name="T12" fmla="*/ 35 w 183"/>
                  <a:gd name="T13" fmla="*/ 52 h 87"/>
                  <a:gd name="T14" fmla="*/ 45 w 183"/>
                  <a:gd name="T15" fmla="*/ 58 h 87"/>
                  <a:gd name="T16" fmla="*/ 71 w 183"/>
                  <a:gd name="T17" fmla="*/ 67 h 87"/>
                  <a:gd name="T18" fmla="*/ 100 w 183"/>
                  <a:gd name="T19" fmla="*/ 72 h 87"/>
                  <a:gd name="T20" fmla="*/ 130 w 183"/>
                  <a:gd name="T21" fmla="*/ 75 h 87"/>
                  <a:gd name="T22" fmla="*/ 159 w 183"/>
                  <a:gd name="T23" fmla="*/ 76 h 87"/>
                  <a:gd name="T24" fmla="*/ 183 w 183"/>
                  <a:gd name="T25" fmla="*/ 79 h 87"/>
                  <a:gd name="T26" fmla="*/ 183 w 183"/>
                  <a:gd name="T27" fmla="*/ 87 h 87"/>
                  <a:gd name="T28" fmla="*/ 159 w 183"/>
                  <a:gd name="T29" fmla="*/ 84 h 87"/>
                  <a:gd name="T30" fmla="*/ 130 w 183"/>
                  <a:gd name="T31" fmla="*/ 82 h 87"/>
                  <a:gd name="T32" fmla="*/ 98 w 183"/>
                  <a:gd name="T33" fmla="*/ 79 h 87"/>
                  <a:gd name="T34" fmla="*/ 69 w 183"/>
                  <a:gd name="T35" fmla="*/ 75 h 87"/>
                  <a:gd name="T36" fmla="*/ 43 w 183"/>
                  <a:gd name="T37" fmla="*/ 66 h 87"/>
                  <a:gd name="T38" fmla="*/ 31 w 183"/>
                  <a:gd name="T39" fmla="*/ 58 h 87"/>
                  <a:gd name="T40" fmla="*/ 22 w 183"/>
                  <a:gd name="T41" fmla="*/ 50 h 87"/>
                  <a:gd name="T42" fmla="*/ 13 w 183"/>
                  <a:gd name="T43" fmla="*/ 41 h 87"/>
                  <a:gd name="T44" fmla="*/ 6 w 183"/>
                  <a:gd name="T45" fmla="*/ 31 h 87"/>
                  <a:gd name="T46" fmla="*/ 3 w 183"/>
                  <a:gd name="T47" fmla="*/ 23 h 87"/>
                  <a:gd name="T48" fmla="*/ 2 w 183"/>
                  <a:gd name="T49" fmla="*/ 17 h 87"/>
                  <a:gd name="T50" fmla="*/ 0 w 183"/>
                  <a:gd name="T51" fmla="*/ 2 h 87"/>
                  <a:gd name="T52" fmla="*/ 8 w 183"/>
                  <a:gd name="T5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3" h="87">
                    <a:moveTo>
                      <a:pt x="8" y="0"/>
                    </a:moveTo>
                    <a:lnTo>
                      <a:pt x="10" y="15"/>
                    </a:lnTo>
                    <a:lnTo>
                      <a:pt x="11" y="22"/>
                    </a:lnTo>
                    <a:lnTo>
                      <a:pt x="13" y="26"/>
                    </a:lnTo>
                    <a:lnTo>
                      <a:pt x="19" y="37"/>
                    </a:lnTo>
                    <a:lnTo>
                      <a:pt x="26" y="44"/>
                    </a:lnTo>
                    <a:lnTo>
                      <a:pt x="35" y="52"/>
                    </a:lnTo>
                    <a:lnTo>
                      <a:pt x="45" y="58"/>
                    </a:lnTo>
                    <a:lnTo>
                      <a:pt x="71" y="67"/>
                    </a:lnTo>
                    <a:lnTo>
                      <a:pt x="100" y="72"/>
                    </a:lnTo>
                    <a:lnTo>
                      <a:pt x="130" y="75"/>
                    </a:lnTo>
                    <a:lnTo>
                      <a:pt x="159" y="76"/>
                    </a:lnTo>
                    <a:lnTo>
                      <a:pt x="183" y="79"/>
                    </a:lnTo>
                    <a:lnTo>
                      <a:pt x="183" y="87"/>
                    </a:lnTo>
                    <a:lnTo>
                      <a:pt x="159" y="84"/>
                    </a:lnTo>
                    <a:lnTo>
                      <a:pt x="130" y="82"/>
                    </a:lnTo>
                    <a:lnTo>
                      <a:pt x="98" y="79"/>
                    </a:lnTo>
                    <a:lnTo>
                      <a:pt x="69" y="75"/>
                    </a:lnTo>
                    <a:lnTo>
                      <a:pt x="43" y="66"/>
                    </a:lnTo>
                    <a:lnTo>
                      <a:pt x="31" y="58"/>
                    </a:lnTo>
                    <a:lnTo>
                      <a:pt x="22" y="50"/>
                    </a:lnTo>
                    <a:lnTo>
                      <a:pt x="13" y="41"/>
                    </a:lnTo>
                    <a:lnTo>
                      <a:pt x="6" y="31"/>
                    </a:lnTo>
                    <a:lnTo>
                      <a:pt x="3" y="23"/>
                    </a:lnTo>
                    <a:lnTo>
                      <a:pt x="2" y="17"/>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75610" name="Freeform 826"/>
              <p:cNvSpPr>
                <a:spLocks/>
              </p:cNvSpPr>
              <p:nvPr/>
            </p:nvSpPr>
            <p:spPr bwMode="auto">
              <a:xfrm>
                <a:off x="990" y="1355"/>
                <a:ext cx="4" cy="3"/>
              </a:xfrm>
              <a:custGeom>
                <a:avLst/>
                <a:gdLst>
                  <a:gd name="T0" fmla="*/ 2 w 8"/>
                  <a:gd name="T1" fmla="*/ 0 h 6"/>
                  <a:gd name="T2" fmla="*/ 0 w 8"/>
                  <a:gd name="T3" fmla="*/ 2 h 6"/>
                  <a:gd name="T4" fmla="*/ 0 w 8"/>
                  <a:gd name="T5" fmla="*/ 5 h 6"/>
                  <a:gd name="T6" fmla="*/ 8 w 8"/>
                  <a:gd name="T7" fmla="*/ 3 h 6"/>
                  <a:gd name="T8" fmla="*/ 6 w 8"/>
                  <a:gd name="T9" fmla="*/ 6 h 6"/>
                  <a:gd name="T10" fmla="*/ 2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2" y="0"/>
                    </a:moveTo>
                    <a:lnTo>
                      <a:pt x="0" y="2"/>
                    </a:lnTo>
                    <a:lnTo>
                      <a:pt x="0" y="5"/>
                    </a:lnTo>
                    <a:lnTo>
                      <a:pt x="8" y="3"/>
                    </a:lnTo>
                    <a:lnTo>
                      <a:pt x="6"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611" name="Freeform 827"/>
              <p:cNvSpPr>
                <a:spLocks/>
              </p:cNvSpPr>
              <p:nvPr/>
            </p:nvSpPr>
            <p:spPr bwMode="auto">
              <a:xfrm>
                <a:off x="1074" y="1396"/>
                <a:ext cx="16" cy="56"/>
              </a:xfrm>
              <a:custGeom>
                <a:avLst/>
                <a:gdLst>
                  <a:gd name="T0" fmla="*/ 17 w 32"/>
                  <a:gd name="T1" fmla="*/ 0 h 113"/>
                  <a:gd name="T2" fmla="*/ 28 w 32"/>
                  <a:gd name="T3" fmla="*/ 8 h 113"/>
                  <a:gd name="T4" fmla="*/ 32 w 32"/>
                  <a:gd name="T5" fmla="*/ 22 h 113"/>
                  <a:gd name="T6" fmla="*/ 32 w 32"/>
                  <a:gd name="T7" fmla="*/ 60 h 113"/>
                  <a:gd name="T8" fmla="*/ 28 w 32"/>
                  <a:gd name="T9" fmla="*/ 78 h 113"/>
                  <a:gd name="T10" fmla="*/ 22 w 32"/>
                  <a:gd name="T11" fmla="*/ 98 h 113"/>
                  <a:gd name="T12" fmla="*/ 14 w 32"/>
                  <a:gd name="T13" fmla="*/ 110 h 113"/>
                  <a:gd name="T14" fmla="*/ 8 w 32"/>
                  <a:gd name="T15" fmla="*/ 113 h 113"/>
                  <a:gd name="T16" fmla="*/ 3 w 32"/>
                  <a:gd name="T17" fmla="*/ 113 h 113"/>
                  <a:gd name="T18" fmla="*/ 0 w 32"/>
                  <a:gd name="T19" fmla="*/ 107 h 113"/>
                  <a:gd name="T20" fmla="*/ 5 w 32"/>
                  <a:gd name="T21" fmla="*/ 107 h 113"/>
                  <a:gd name="T22" fmla="*/ 8 w 32"/>
                  <a:gd name="T23" fmla="*/ 105 h 113"/>
                  <a:gd name="T24" fmla="*/ 15 w 32"/>
                  <a:gd name="T25" fmla="*/ 93 h 113"/>
                  <a:gd name="T26" fmla="*/ 20 w 32"/>
                  <a:gd name="T27" fmla="*/ 76 h 113"/>
                  <a:gd name="T28" fmla="*/ 25 w 32"/>
                  <a:gd name="T29" fmla="*/ 60 h 113"/>
                  <a:gd name="T30" fmla="*/ 25 w 32"/>
                  <a:gd name="T31" fmla="*/ 22 h 113"/>
                  <a:gd name="T32" fmla="*/ 22 w 32"/>
                  <a:gd name="T33" fmla="*/ 13 h 113"/>
                  <a:gd name="T34" fmla="*/ 12 w 32"/>
                  <a:gd name="T35" fmla="*/ 6 h 113"/>
                  <a:gd name="T36" fmla="*/ 17 w 32"/>
                  <a:gd name="T3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13">
                    <a:moveTo>
                      <a:pt x="17" y="0"/>
                    </a:moveTo>
                    <a:lnTo>
                      <a:pt x="28" y="8"/>
                    </a:lnTo>
                    <a:lnTo>
                      <a:pt x="32" y="22"/>
                    </a:lnTo>
                    <a:lnTo>
                      <a:pt x="32" y="60"/>
                    </a:lnTo>
                    <a:lnTo>
                      <a:pt x="28" y="78"/>
                    </a:lnTo>
                    <a:lnTo>
                      <a:pt x="22" y="98"/>
                    </a:lnTo>
                    <a:lnTo>
                      <a:pt x="14" y="110"/>
                    </a:lnTo>
                    <a:lnTo>
                      <a:pt x="8" y="113"/>
                    </a:lnTo>
                    <a:lnTo>
                      <a:pt x="3" y="113"/>
                    </a:lnTo>
                    <a:lnTo>
                      <a:pt x="0" y="107"/>
                    </a:lnTo>
                    <a:lnTo>
                      <a:pt x="5" y="107"/>
                    </a:lnTo>
                    <a:lnTo>
                      <a:pt x="8" y="105"/>
                    </a:lnTo>
                    <a:lnTo>
                      <a:pt x="15" y="93"/>
                    </a:lnTo>
                    <a:lnTo>
                      <a:pt x="20" y="76"/>
                    </a:lnTo>
                    <a:lnTo>
                      <a:pt x="25" y="60"/>
                    </a:lnTo>
                    <a:lnTo>
                      <a:pt x="25" y="22"/>
                    </a:lnTo>
                    <a:lnTo>
                      <a:pt x="22" y="13"/>
                    </a:lnTo>
                    <a:lnTo>
                      <a:pt x="12" y="6"/>
                    </a:lnTo>
                    <a:lnTo>
                      <a:pt x="17" y="0"/>
                    </a:lnTo>
                    <a:close/>
                  </a:path>
                </a:pathLst>
              </a:custGeom>
              <a:solidFill>
                <a:srgbClr val="000000"/>
              </a:solidFill>
              <a:ln w="9525">
                <a:solidFill>
                  <a:schemeClr val="tx2"/>
                </a:solidFill>
                <a:round/>
                <a:headEnd/>
                <a:tailEnd/>
              </a:ln>
            </p:spPr>
            <p:txBody>
              <a:bodyPr/>
              <a:lstStyle/>
              <a:p>
                <a:endParaRPr lang="en-US" sz="3120"/>
              </a:p>
            </p:txBody>
          </p:sp>
          <p:sp>
            <p:nvSpPr>
              <p:cNvPr id="375612" name="Freeform 828"/>
              <p:cNvSpPr>
                <a:spLocks/>
              </p:cNvSpPr>
              <p:nvPr/>
            </p:nvSpPr>
            <p:spPr bwMode="auto">
              <a:xfrm>
                <a:off x="1080" y="1396"/>
                <a:ext cx="2" cy="4"/>
              </a:xfrm>
              <a:custGeom>
                <a:avLst/>
                <a:gdLst>
                  <a:gd name="T0" fmla="*/ 3 w 5"/>
                  <a:gd name="T1" fmla="*/ 0 h 8"/>
                  <a:gd name="T2" fmla="*/ 5 w 5"/>
                  <a:gd name="T3" fmla="*/ 0 h 8"/>
                  <a:gd name="T4" fmla="*/ 0 w 5"/>
                  <a:gd name="T5" fmla="*/ 6 h 8"/>
                  <a:gd name="T6" fmla="*/ 3 w 5"/>
                  <a:gd name="T7" fmla="*/ 8 h 8"/>
                  <a:gd name="T8" fmla="*/ 3 w 5"/>
                  <a:gd name="T9" fmla="*/ 0 h 8"/>
                </a:gdLst>
                <a:ahLst/>
                <a:cxnLst>
                  <a:cxn ang="0">
                    <a:pos x="T0" y="T1"/>
                  </a:cxn>
                  <a:cxn ang="0">
                    <a:pos x="T2" y="T3"/>
                  </a:cxn>
                  <a:cxn ang="0">
                    <a:pos x="T4" y="T5"/>
                  </a:cxn>
                  <a:cxn ang="0">
                    <a:pos x="T6" y="T7"/>
                  </a:cxn>
                  <a:cxn ang="0">
                    <a:pos x="T8" y="T9"/>
                  </a:cxn>
                </a:cxnLst>
                <a:rect l="0" t="0" r="r" b="b"/>
                <a:pathLst>
                  <a:path w="5" h="8">
                    <a:moveTo>
                      <a:pt x="3" y="0"/>
                    </a:moveTo>
                    <a:lnTo>
                      <a:pt x="5" y="0"/>
                    </a:lnTo>
                    <a:lnTo>
                      <a:pt x="0" y="6"/>
                    </a:lnTo>
                    <a:lnTo>
                      <a:pt x="3" y="8"/>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75613" name="Freeform 829"/>
              <p:cNvSpPr>
                <a:spLocks/>
              </p:cNvSpPr>
              <p:nvPr/>
            </p:nvSpPr>
            <p:spPr bwMode="auto">
              <a:xfrm>
                <a:off x="955" y="1446"/>
                <a:ext cx="120" cy="11"/>
              </a:xfrm>
              <a:custGeom>
                <a:avLst/>
                <a:gdLst>
                  <a:gd name="T0" fmla="*/ 240 w 240"/>
                  <a:gd name="T1" fmla="*/ 14 h 23"/>
                  <a:gd name="T2" fmla="*/ 205 w 240"/>
                  <a:gd name="T3" fmla="*/ 9 h 23"/>
                  <a:gd name="T4" fmla="*/ 174 w 240"/>
                  <a:gd name="T5" fmla="*/ 6 h 23"/>
                  <a:gd name="T6" fmla="*/ 115 w 240"/>
                  <a:gd name="T7" fmla="*/ 8 h 23"/>
                  <a:gd name="T8" fmla="*/ 60 w 240"/>
                  <a:gd name="T9" fmla="*/ 14 h 23"/>
                  <a:gd name="T10" fmla="*/ 3 w 240"/>
                  <a:gd name="T11" fmla="*/ 23 h 23"/>
                  <a:gd name="T12" fmla="*/ 0 w 240"/>
                  <a:gd name="T13" fmla="*/ 17 h 23"/>
                  <a:gd name="T14" fmla="*/ 57 w 240"/>
                  <a:gd name="T15" fmla="*/ 8 h 23"/>
                  <a:gd name="T16" fmla="*/ 115 w 240"/>
                  <a:gd name="T17" fmla="*/ 2 h 23"/>
                  <a:gd name="T18" fmla="*/ 174 w 240"/>
                  <a:gd name="T19" fmla="*/ 0 h 23"/>
                  <a:gd name="T20" fmla="*/ 205 w 240"/>
                  <a:gd name="T21" fmla="*/ 3 h 23"/>
                  <a:gd name="T22" fmla="*/ 240 w 240"/>
                  <a:gd name="T23" fmla="*/ 8 h 23"/>
                  <a:gd name="T24" fmla="*/ 240 w 240"/>
                  <a:gd name="T2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0" h="23">
                    <a:moveTo>
                      <a:pt x="240" y="14"/>
                    </a:moveTo>
                    <a:lnTo>
                      <a:pt x="205" y="9"/>
                    </a:lnTo>
                    <a:lnTo>
                      <a:pt x="174" y="6"/>
                    </a:lnTo>
                    <a:lnTo>
                      <a:pt x="115" y="8"/>
                    </a:lnTo>
                    <a:lnTo>
                      <a:pt x="60" y="14"/>
                    </a:lnTo>
                    <a:lnTo>
                      <a:pt x="3" y="23"/>
                    </a:lnTo>
                    <a:lnTo>
                      <a:pt x="0" y="17"/>
                    </a:lnTo>
                    <a:lnTo>
                      <a:pt x="57" y="8"/>
                    </a:lnTo>
                    <a:lnTo>
                      <a:pt x="115" y="2"/>
                    </a:lnTo>
                    <a:lnTo>
                      <a:pt x="174" y="0"/>
                    </a:lnTo>
                    <a:lnTo>
                      <a:pt x="205" y="3"/>
                    </a:lnTo>
                    <a:lnTo>
                      <a:pt x="240" y="8"/>
                    </a:lnTo>
                    <a:lnTo>
                      <a:pt x="240" y="14"/>
                    </a:lnTo>
                    <a:close/>
                  </a:path>
                </a:pathLst>
              </a:custGeom>
              <a:solidFill>
                <a:srgbClr val="000000"/>
              </a:solidFill>
              <a:ln w="9525">
                <a:solidFill>
                  <a:schemeClr val="tx2"/>
                </a:solidFill>
                <a:round/>
                <a:headEnd/>
                <a:tailEnd/>
              </a:ln>
            </p:spPr>
            <p:txBody>
              <a:bodyPr/>
              <a:lstStyle/>
              <a:p>
                <a:endParaRPr lang="en-US" sz="3120"/>
              </a:p>
            </p:txBody>
          </p:sp>
          <p:sp>
            <p:nvSpPr>
              <p:cNvPr id="375614" name="Freeform 830"/>
              <p:cNvSpPr>
                <a:spLocks/>
              </p:cNvSpPr>
              <p:nvPr/>
            </p:nvSpPr>
            <p:spPr bwMode="auto">
              <a:xfrm>
                <a:off x="1074" y="1449"/>
                <a:ext cx="2" cy="3"/>
              </a:xfrm>
              <a:custGeom>
                <a:avLst/>
                <a:gdLst>
                  <a:gd name="T0" fmla="*/ 3 w 3"/>
                  <a:gd name="T1" fmla="*/ 6 h 6"/>
                  <a:gd name="T2" fmla="*/ 2 w 3"/>
                  <a:gd name="T3" fmla="*/ 6 h 6"/>
                  <a:gd name="T4" fmla="*/ 2 w 3"/>
                  <a:gd name="T5" fmla="*/ 0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2" y="6"/>
                    </a:lnTo>
                    <a:lnTo>
                      <a:pt x="2" y="0"/>
                    </a:ln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75615" name="Freeform 831"/>
              <p:cNvSpPr>
                <a:spLocks/>
              </p:cNvSpPr>
              <p:nvPr/>
            </p:nvSpPr>
            <p:spPr bwMode="auto">
              <a:xfrm>
                <a:off x="930" y="1454"/>
                <a:ext cx="27" cy="19"/>
              </a:xfrm>
              <a:custGeom>
                <a:avLst/>
                <a:gdLst>
                  <a:gd name="T0" fmla="*/ 53 w 53"/>
                  <a:gd name="T1" fmla="*/ 6 h 38"/>
                  <a:gd name="T2" fmla="*/ 40 w 53"/>
                  <a:gd name="T3" fmla="*/ 11 h 38"/>
                  <a:gd name="T4" fmla="*/ 26 w 53"/>
                  <a:gd name="T5" fmla="*/ 17 h 38"/>
                  <a:gd name="T6" fmla="*/ 15 w 53"/>
                  <a:gd name="T7" fmla="*/ 26 h 38"/>
                  <a:gd name="T8" fmla="*/ 6 w 53"/>
                  <a:gd name="T9" fmla="*/ 38 h 38"/>
                  <a:gd name="T10" fmla="*/ 0 w 53"/>
                  <a:gd name="T11" fmla="*/ 33 h 38"/>
                  <a:gd name="T12" fmla="*/ 9 w 53"/>
                  <a:gd name="T13" fmla="*/ 21 h 38"/>
                  <a:gd name="T14" fmla="*/ 21 w 53"/>
                  <a:gd name="T15" fmla="*/ 11 h 38"/>
                  <a:gd name="T16" fmla="*/ 35 w 53"/>
                  <a:gd name="T17" fmla="*/ 5 h 38"/>
                  <a:gd name="T18" fmla="*/ 50 w 53"/>
                  <a:gd name="T19" fmla="*/ 0 h 38"/>
                  <a:gd name="T20" fmla="*/ 53 w 5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8">
                    <a:moveTo>
                      <a:pt x="53" y="6"/>
                    </a:moveTo>
                    <a:lnTo>
                      <a:pt x="40" y="11"/>
                    </a:lnTo>
                    <a:lnTo>
                      <a:pt x="26" y="17"/>
                    </a:lnTo>
                    <a:lnTo>
                      <a:pt x="15" y="26"/>
                    </a:lnTo>
                    <a:lnTo>
                      <a:pt x="6" y="38"/>
                    </a:lnTo>
                    <a:lnTo>
                      <a:pt x="0" y="33"/>
                    </a:lnTo>
                    <a:lnTo>
                      <a:pt x="9" y="21"/>
                    </a:lnTo>
                    <a:lnTo>
                      <a:pt x="21" y="11"/>
                    </a:lnTo>
                    <a:lnTo>
                      <a:pt x="35" y="5"/>
                    </a:lnTo>
                    <a:lnTo>
                      <a:pt x="50" y="0"/>
                    </a:lnTo>
                    <a:lnTo>
                      <a:pt x="53" y="6"/>
                    </a:lnTo>
                    <a:close/>
                  </a:path>
                </a:pathLst>
              </a:custGeom>
              <a:solidFill>
                <a:srgbClr val="000000"/>
              </a:solidFill>
              <a:ln w="9525">
                <a:solidFill>
                  <a:schemeClr val="tx2"/>
                </a:solidFill>
                <a:round/>
                <a:headEnd/>
                <a:tailEnd/>
              </a:ln>
            </p:spPr>
            <p:txBody>
              <a:bodyPr/>
              <a:lstStyle/>
              <a:p>
                <a:endParaRPr lang="en-US" sz="3120"/>
              </a:p>
            </p:txBody>
          </p:sp>
          <p:sp>
            <p:nvSpPr>
              <p:cNvPr id="375616" name="Freeform 832"/>
              <p:cNvSpPr>
                <a:spLocks/>
              </p:cNvSpPr>
              <p:nvPr/>
            </p:nvSpPr>
            <p:spPr bwMode="auto">
              <a:xfrm>
                <a:off x="955" y="1454"/>
                <a:ext cx="2" cy="3"/>
              </a:xfrm>
              <a:custGeom>
                <a:avLst/>
                <a:gdLst>
                  <a:gd name="T0" fmla="*/ 0 w 3"/>
                  <a:gd name="T1" fmla="*/ 0 h 6"/>
                  <a:gd name="T2" fmla="*/ 3 w 3"/>
                  <a:gd name="T3" fmla="*/ 6 h 6"/>
                  <a:gd name="T4" fmla="*/ 0 w 3"/>
                  <a:gd name="T5" fmla="*/ 0 h 6"/>
                </a:gdLst>
                <a:ahLst/>
                <a:cxnLst>
                  <a:cxn ang="0">
                    <a:pos x="T0" y="T1"/>
                  </a:cxn>
                  <a:cxn ang="0">
                    <a:pos x="T2" y="T3"/>
                  </a:cxn>
                  <a:cxn ang="0">
                    <a:pos x="T4" y="T5"/>
                  </a:cxn>
                </a:cxnLst>
                <a:rect l="0" t="0" r="r" b="b"/>
                <a:pathLst>
                  <a:path w="3" h="6">
                    <a:moveTo>
                      <a:pt x="0" y="0"/>
                    </a:moveTo>
                    <a:lnTo>
                      <a:pt x="3"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17" name="Freeform 833"/>
              <p:cNvSpPr>
                <a:spLocks/>
              </p:cNvSpPr>
              <p:nvPr/>
            </p:nvSpPr>
            <p:spPr bwMode="auto">
              <a:xfrm>
                <a:off x="918" y="1472"/>
                <a:ext cx="22" cy="210"/>
              </a:xfrm>
              <a:custGeom>
                <a:avLst/>
                <a:gdLst>
                  <a:gd name="T0" fmla="*/ 29 w 43"/>
                  <a:gd name="T1" fmla="*/ 0 h 420"/>
                  <a:gd name="T2" fmla="*/ 29 w 43"/>
                  <a:gd name="T3" fmla="*/ 17 h 420"/>
                  <a:gd name="T4" fmla="*/ 32 w 43"/>
                  <a:gd name="T5" fmla="*/ 53 h 420"/>
                  <a:gd name="T6" fmla="*/ 37 w 43"/>
                  <a:gd name="T7" fmla="*/ 105 h 420"/>
                  <a:gd name="T8" fmla="*/ 41 w 43"/>
                  <a:gd name="T9" fmla="*/ 167 h 420"/>
                  <a:gd name="T10" fmla="*/ 43 w 43"/>
                  <a:gd name="T11" fmla="*/ 236 h 420"/>
                  <a:gd name="T12" fmla="*/ 40 w 43"/>
                  <a:gd name="T13" fmla="*/ 304 h 420"/>
                  <a:gd name="T14" fmla="*/ 29 w 43"/>
                  <a:gd name="T15" fmla="*/ 367 h 420"/>
                  <a:gd name="T16" fmla="*/ 20 w 43"/>
                  <a:gd name="T17" fmla="*/ 396 h 420"/>
                  <a:gd name="T18" fmla="*/ 8 w 43"/>
                  <a:gd name="T19" fmla="*/ 420 h 420"/>
                  <a:gd name="T20" fmla="*/ 0 w 43"/>
                  <a:gd name="T21" fmla="*/ 418 h 420"/>
                  <a:gd name="T22" fmla="*/ 12 w 43"/>
                  <a:gd name="T23" fmla="*/ 394 h 420"/>
                  <a:gd name="T24" fmla="*/ 21 w 43"/>
                  <a:gd name="T25" fmla="*/ 365 h 420"/>
                  <a:gd name="T26" fmla="*/ 32 w 43"/>
                  <a:gd name="T27" fmla="*/ 304 h 420"/>
                  <a:gd name="T28" fmla="*/ 35 w 43"/>
                  <a:gd name="T29" fmla="*/ 236 h 420"/>
                  <a:gd name="T30" fmla="*/ 34 w 43"/>
                  <a:gd name="T31" fmla="*/ 167 h 420"/>
                  <a:gd name="T32" fmla="*/ 29 w 43"/>
                  <a:gd name="T33" fmla="*/ 105 h 420"/>
                  <a:gd name="T34" fmla="*/ 24 w 43"/>
                  <a:gd name="T35" fmla="*/ 53 h 420"/>
                  <a:gd name="T36" fmla="*/ 21 w 43"/>
                  <a:gd name="T37" fmla="*/ 17 h 420"/>
                  <a:gd name="T38" fmla="*/ 21 w 43"/>
                  <a:gd name="T39" fmla="*/ 0 h 420"/>
                  <a:gd name="T40" fmla="*/ 29 w 43"/>
                  <a:gd name="T41"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20">
                    <a:moveTo>
                      <a:pt x="29" y="0"/>
                    </a:moveTo>
                    <a:lnTo>
                      <a:pt x="29" y="17"/>
                    </a:lnTo>
                    <a:lnTo>
                      <a:pt x="32" y="53"/>
                    </a:lnTo>
                    <a:lnTo>
                      <a:pt x="37" y="105"/>
                    </a:lnTo>
                    <a:lnTo>
                      <a:pt x="41" y="167"/>
                    </a:lnTo>
                    <a:lnTo>
                      <a:pt x="43" y="236"/>
                    </a:lnTo>
                    <a:lnTo>
                      <a:pt x="40" y="304"/>
                    </a:lnTo>
                    <a:lnTo>
                      <a:pt x="29" y="367"/>
                    </a:lnTo>
                    <a:lnTo>
                      <a:pt x="20" y="396"/>
                    </a:lnTo>
                    <a:lnTo>
                      <a:pt x="8" y="420"/>
                    </a:lnTo>
                    <a:lnTo>
                      <a:pt x="0" y="418"/>
                    </a:lnTo>
                    <a:lnTo>
                      <a:pt x="12" y="394"/>
                    </a:lnTo>
                    <a:lnTo>
                      <a:pt x="21" y="365"/>
                    </a:lnTo>
                    <a:lnTo>
                      <a:pt x="32" y="304"/>
                    </a:lnTo>
                    <a:lnTo>
                      <a:pt x="35" y="236"/>
                    </a:lnTo>
                    <a:lnTo>
                      <a:pt x="34" y="167"/>
                    </a:lnTo>
                    <a:lnTo>
                      <a:pt x="29" y="105"/>
                    </a:lnTo>
                    <a:lnTo>
                      <a:pt x="24" y="53"/>
                    </a:lnTo>
                    <a:lnTo>
                      <a:pt x="21" y="17"/>
                    </a:lnTo>
                    <a:lnTo>
                      <a:pt x="21" y="0"/>
                    </a:lnTo>
                    <a:lnTo>
                      <a:pt x="29" y="0"/>
                    </a:lnTo>
                    <a:close/>
                  </a:path>
                </a:pathLst>
              </a:custGeom>
              <a:solidFill>
                <a:srgbClr val="000000"/>
              </a:solidFill>
              <a:ln w="9525">
                <a:solidFill>
                  <a:schemeClr val="tx2"/>
                </a:solidFill>
                <a:round/>
                <a:headEnd/>
                <a:tailEnd/>
              </a:ln>
            </p:spPr>
            <p:txBody>
              <a:bodyPr/>
              <a:lstStyle/>
              <a:p>
                <a:endParaRPr lang="en-US" sz="3120"/>
              </a:p>
            </p:txBody>
          </p:sp>
          <p:sp>
            <p:nvSpPr>
              <p:cNvPr id="375618" name="Freeform 834"/>
              <p:cNvSpPr>
                <a:spLocks/>
              </p:cNvSpPr>
              <p:nvPr/>
            </p:nvSpPr>
            <p:spPr bwMode="auto">
              <a:xfrm>
                <a:off x="929" y="1471"/>
                <a:ext cx="4" cy="2"/>
              </a:xfrm>
              <a:custGeom>
                <a:avLst/>
                <a:gdLst>
                  <a:gd name="T0" fmla="*/ 2 w 8"/>
                  <a:gd name="T1" fmla="*/ 0 h 5"/>
                  <a:gd name="T2" fmla="*/ 0 w 8"/>
                  <a:gd name="T3" fmla="*/ 2 h 5"/>
                  <a:gd name="T4" fmla="*/ 8 w 8"/>
                  <a:gd name="T5" fmla="*/ 2 h 5"/>
                  <a:gd name="T6" fmla="*/ 8 w 8"/>
                  <a:gd name="T7" fmla="*/ 5 h 5"/>
                  <a:gd name="T8" fmla="*/ 2 w 8"/>
                  <a:gd name="T9" fmla="*/ 0 h 5"/>
                </a:gdLst>
                <a:ahLst/>
                <a:cxnLst>
                  <a:cxn ang="0">
                    <a:pos x="T0" y="T1"/>
                  </a:cxn>
                  <a:cxn ang="0">
                    <a:pos x="T2" y="T3"/>
                  </a:cxn>
                  <a:cxn ang="0">
                    <a:pos x="T4" y="T5"/>
                  </a:cxn>
                  <a:cxn ang="0">
                    <a:pos x="T6" y="T7"/>
                  </a:cxn>
                  <a:cxn ang="0">
                    <a:pos x="T8" y="T9"/>
                  </a:cxn>
                </a:cxnLst>
                <a:rect l="0" t="0" r="r" b="b"/>
                <a:pathLst>
                  <a:path w="8" h="5">
                    <a:moveTo>
                      <a:pt x="2" y="0"/>
                    </a:moveTo>
                    <a:lnTo>
                      <a:pt x="0" y="2"/>
                    </a:lnTo>
                    <a:lnTo>
                      <a:pt x="8" y="2"/>
                    </a:lnTo>
                    <a:lnTo>
                      <a:pt x="8" y="5"/>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619" name="Freeform 835"/>
              <p:cNvSpPr>
                <a:spLocks/>
              </p:cNvSpPr>
              <p:nvPr/>
            </p:nvSpPr>
            <p:spPr bwMode="auto">
              <a:xfrm>
                <a:off x="843" y="1681"/>
                <a:ext cx="79" cy="64"/>
              </a:xfrm>
              <a:custGeom>
                <a:avLst/>
                <a:gdLst>
                  <a:gd name="T0" fmla="*/ 159 w 159"/>
                  <a:gd name="T1" fmla="*/ 5 h 128"/>
                  <a:gd name="T2" fmla="*/ 146 w 159"/>
                  <a:gd name="T3" fmla="*/ 28 h 128"/>
                  <a:gd name="T4" fmla="*/ 131 w 159"/>
                  <a:gd name="T5" fmla="*/ 48 h 128"/>
                  <a:gd name="T6" fmla="*/ 114 w 159"/>
                  <a:gd name="T7" fmla="*/ 66 h 128"/>
                  <a:gd name="T8" fmla="*/ 95 w 159"/>
                  <a:gd name="T9" fmla="*/ 84 h 128"/>
                  <a:gd name="T10" fmla="*/ 75 w 159"/>
                  <a:gd name="T11" fmla="*/ 98 h 128"/>
                  <a:gd name="T12" fmla="*/ 53 w 159"/>
                  <a:gd name="T13" fmla="*/ 112 h 128"/>
                  <a:gd name="T14" fmla="*/ 29 w 159"/>
                  <a:gd name="T15" fmla="*/ 121 h 128"/>
                  <a:gd name="T16" fmla="*/ 3 w 159"/>
                  <a:gd name="T17" fmla="*/ 128 h 128"/>
                  <a:gd name="T18" fmla="*/ 0 w 159"/>
                  <a:gd name="T19" fmla="*/ 122 h 128"/>
                  <a:gd name="T20" fmla="*/ 24 w 159"/>
                  <a:gd name="T21" fmla="*/ 115 h 128"/>
                  <a:gd name="T22" fmla="*/ 49 w 159"/>
                  <a:gd name="T23" fmla="*/ 105 h 128"/>
                  <a:gd name="T24" fmla="*/ 70 w 159"/>
                  <a:gd name="T25" fmla="*/ 92 h 128"/>
                  <a:gd name="T26" fmla="*/ 90 w 159"/>
                  <a:gd name="T27" fmla="*/ 78 h 128"/>
                  <a:gd name="T28" fmla="*/ 108 w 159"/>
                  <a:gd name="T29" fmla="*/ 61 h 128"/>
                  <a:gd name="T30" fmla="*/ 125 w 159"/>
                  <a:gd name="T31" fmla="*/ 43 h 128"/>
                  <a:gd name="T32" fmla="*/ 140 w 159"/>
                  <a:gd name="T33" fmla="*/ 23 h 128"/>
                  <a:gd name="T34" fmla="*/ 152 w 159"/>
                  <a:gd name="T35" fmla="*/ 0 h 128"/>
                  <a:gd name="T36" fmla="*/ 159 w 159"/>
                  <a:gd name="T37" fmla="*/ 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128">
                    <a:moveTo>
                      <a:pt x="159" y="5"/>
                    </a:moveTo>
                    <a:lnTo>
                      <a:pt x="146" y="28"/>
                    </a:lnTo>
                    <a:lnTo>
                      <a:pt x="131" y="48"/>
                    </a:lnTo>
                    <a:lnTo>
                      <a:pt x="114" y="66"/>
                    </a:lnTo>
                    <a:lnTo>
                      <a:pt x="95" y="84"/>
                    </a:lnTo>
                    <a:lnTo>
                      <a:pt x="75" y="98"/>
                    </a:lnTo>
                    <a:lnTo>
                      <a:pt x="53" y="112"/>
                    </a:lnTo>
                    <a:lnTo>
                      <a:pt x="29" y="121"/>
                    </a:lnTo>
                    <a:lnTo>
                      <a:pt x="3" y="128"/>
                    </a:lnTo>
                    <a:lnTo>
                      <a:pt x="0" y="122"/>
                    </a:lnTo>
                    <a:lnTo>
                      <a:pt x="24" y="115"/>
                    </a:lnTo>
                    <a:lnTo>
                      <a:pt x="49" y="105"/>
                    </a:lnTo>
                    <a:lnTo>
                      <a:pt x="70" y="92"/>
                    </a:lnTo>
                    <a:lnTo>
                      <a:pt x="90" y="78"/>
                    </a:lnTo>
                    <a:lnTo>
                      <a:pt x="108" y="61"/>
                    </a:lnTo>
                    <a:lnTo>
                      <a:pt x="125" y="43"/>
                    </a:lnTo>
                    <a:lnTo>
                      <a:pt x="140" y="23"/>
                    </a:lnTo>
                    <a:lnTo>
                      <a:pt x="152" y="0"/>
                    </a:lnTo>
                    <a:lnTo>
                      <a:pt x="159" y="5"/>
                    </a:lnTo>
                    <a:close/>
                  </a:path>
                </a:pathLst>
              </a:custGeom>
              <a:solidFill>
                <a:srgbClr val="000000"/>
              </a:solidFill>
              <a:ln w="9525">
                <a:solidFill>
                  <a:schemeClr val="tx2"/>
                </a:solidFill>
                <a:round/>
                <a:headEnd/>
                <a:tailEnd/>
              </a:ln>
            </p:spPr>
            <p:txBody>
              <a:bodyPr/>
              <a:lstStyle/>
              <a:p>
                <a:endParaRPr lang="en-US" sz="3120"/>
              </a:p>
            </p:txBody>
          </p:sp>
          <p:sp>
            <p:nvSpPr>
              <p:cNvPr id="375620" name="Freeform 836"/>
              <p:cNvSpPr>
                <a:spLocks/>
              </p:cNvSpPr>
              <p:nvPr/>
            </p:nvSpPr>
            <p:spPr bwMode="auto">
              <a:xfrm>
                <a:off x="918" y="1681"/>
                <a:ext cx="4" cy="7"/>
              </a:xfrm>
              <a:custGeom>
                <a:avLst/>
                <a:gdLst>
                  <a:gd name="T0" fmla="*/ 8 w 8"/>
                  <a:gd name="T1" fmla="*/ 2 h 14"/>
                  <a:gd name="T2" fmla="*/ 1 w 8"/>
                  <a:gd name="T3" fmla="*/ 14 h 14"/>
                  <a:gd name="T4" fmla="*/ 8 w 8"/>
                  <a:gd name="T5" fmla="*/ 5 h 14"/>
                  <a:gd name="T6" fmla="*/ 1 w 8"/>
                  <a:gd name="T7" fmla="*/ 0 h 14"/>
                  <a:gd name="T8" fmla="*/ 0 w 8"/>
                  <a:gd name="T9" fmla="*/ 0 h 14"/>
                  <a:gd name="T10" fmla="*/ 8 w 8"/>
                  <a:gd name="T11" fmla="*/ 2 h 14"/>
                </a:gdLst>
                <a:ahLst/>
                <a:cxnLst>
                  <a:cxn ang="0">
                    <a:pos x="T0" y="T1"/>
                  </a:cxn>
                  <a:cxn ang="0">
                    <a:pos x="T2" y="T3"/>
                  </a:cxn>
                  <a:cxn ang="0">
                    <a:pos x="T4" y="T5"/>
                  </a:cxn>
                  <a:cxn ang="0">
                    <a:pos x="T6" y="T7"/>
                  </a:cxn>
                  <a:cxn ang="0">
                    <a:pos x="T8" y="T9"/>
                  </a:cxn>
                  <a:cxn ang="0">
                    <a:pos x="T10" y="T11"/>
                  </a:cxn>
                </a:cxnLst>
                <a:rect l="0" t="0" r="r" b="b"/>
                <a:pathLst>
                  <a:path w="8" h="14">
                    <a:moveTo>
                      <a:pt x="8" y="2"/>
                    </a:moveTo>
                    <a:lnTo>
                      <a:pt x="1" y="14"/>
                    </a:lnTo>
                    <a:lnTo>
                      <a:pt x="8" y="5"/>
                    </a:lnTo>
                    <a:lnTo>
                      <a:pt x="1" y="0"/>
                    </a:lnTo>
                    <a:lnTo>
                      <a:pt x="0" y="0"/>
                    </a:lnTo>
                    <a:lnTo>
                      <a:pt x="8" y="2"/>
                    </a:lnTo>
                    <a:close/>
                  </a:path>
                </a:pathLst>
              </a:custGeom>
              <a:solidFill>
                <a:srgbClr val="000000"/>
              </a:solidFill>
              <a:ln w="9525">
                <a:solidFill>
                  <a:schemeClr val="tx2"/>
                </a:solidFill>
                <a:round/>
                <a:headEnd/>
                <a:tailEnd/>
              </a:ln>
            </p:spPr>
            <p:txBody>
              <a:bodyPr/>
              <a:lstStyle/>
              <a:p>
                <a:endParaRPr lang="en-US" sz="3120"/>
              </a:p>
            </p:txBody>
          </p:sp>
          <p:sp>
            <p:nvSpPr>
              <p:cNvPr id="375621" name="Freeform 837"/>
              <p:cNvSpPr>
                <a:spLocks/>
              </p:cNvSpPr>
              <p:nvPr/>
            </p:nvSpPr>
            <p:spPr bwMode="auto">
              <a:xfrm>
                <a:off x="757" y="1737"/>
                <a:ext cx="87" cy="12"/>
              </a:xfrm>
              <a:custGeom>
                <a:avLst/>
                <a:gdLst>
                  <a:gd name="T0" fmla="*/ 175 w 175"/>
                  <a:gd name="T1" fmla="*/ 15 h 24"/>
                  <a:gd name="T2" fmla="*/ 131 w 175"/>
                  <a:gd name="T3" fmla="*/ 21 h 24"/>
                  <a:gd name="T4" fmla="*/ 106 w 175"/>
                  <a:gd name="T5" fmla="*/ 24 h 24"/>
                  <a:gd name="T6" fmla="*/ 85 w 175"/>
                  <a:gd name="T7" fmla="*/ 24 h 24"/>
                  <a:gd name="T8" fmla="*/ 39 w 175"/>
                  <a:gd name="T9" fmla="*/ 20 h 24"/>
                  <a:gd name="T10" fmla="*/ 0 w 175"/>
                  <a:gd name="T11" fmla="*/ 6 h 24"/>
                  <a:gd name="T12" fmla="*/ 3 w 175"/>
                  <a:gd name="T13" fmla="*/ 0 h 24"/>
                  <a:gd name="T14" fmla="*/ 42 w 175"/>
                  <a:gd name="T15" fmla="*/ 14 h 24"/>
                  <a:gd name="T16" fmla="*/ 85 w 175"/>
                  <a:gd name="T17" fmla="*/ 18 h 24"/>
                  <a:gd name="T18" fmla="*/ 106 w 175"/>
                  <a:gd name="T19" fmla="*/ 18 h 24"/>
                  <a:gd name="T20" fmla="*/ 128 w 175"/>
                  <a:gd name="T21" fmla="*/ 15 h 24"/>
                  <a:gd name="T22" fmla="*/ 172 w 175"/>
                  <a:gd name="T23" fmla="*/ 9 h 24"/>
                  <a:gd name="T24" fmla="*/ 175 w 175"/>
                  <a:gd name="T2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24">
                    <a:moveTo>
                      <a:pt x="175" y="15"/>
                    </a:moveTo>
                    <a:lnTo>
                      <a:pt x="131" y="21"/>
                    </a:lnTo>
                    <a:lnTo>
                      <a:pt x="106" y="24"/>
                    </a:lnTo>
                    <a:lnTo>
                      <a:pt x="85" y="24"/>
                    </a:lnTo>
                    <a:lnTo>
                      <a:pt x="39" y="20"/>
                    </a:lnTo>
                    <a:lnTo>
                      <a:pt x="0" y="6"/>
                    </a:lnTo>
                    <a:lnTo>
                      <a:pt x="3" y="0"/>
                    </a:lnTo>
                    <a:lnTo>
                      <a:pt x="42" y="14"/>
                    </a:lnTo>
                    <a:lnTo>
                      <a:pt x="85" y="18"/>
                    </a:lnTo>
                    <a:lnTo>
                      <a:pt x="106" y="18"/>
                    </a:lnTo>
                    <a:lnTo>
                      <a:pt x="128" y="15"/>
                    </a:lnTo>
                    <a:lnTo>
                      <a:pt x="172" y="9"/>
                    </a:lnTo>
                    <a:lnTo>
                      <a:pt x="175" y="15"/>
                    </a:lnTo>
                    <a:close/>
                  </a:path>
                </a:pathLst>
              </a:custGeom>
              <a:solidFill>
                <a:srgbClr val="000000"/>
              </a:solidFill>
              <a:ln w="9525">
                <a:solidFill>
                  <a:schemeClr val="tx2"/>
                </a:solidFill>
                <a:round/>
                <a:headEnd/>
                <a:tailEnd/>
              </a:ln>
            </p:spPr>
            <p:txBody>
              <a:bodyPr/>
              <a:lstStyle/>
              <a:p>
                <a:endParaRPr lang="en-US" sz="3120"/>
              </a:p>
            </p:txBody>
          </p:sp>
          <p:sp>
            <p:nvSpPr>
              <p:cNvPr id="375622" name="Freeform 838"/>
              <p:cNvSpPr>
                <a:spLocks/>
              </p:cNvSpPr>
              <p:nvPr/>
            </p:nvSpPr>
            <p:spPr bwMode="auto">
              <a:xfrm>
                <a:off x="843" y="1742"/>
                <a:ext cx="1"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75623" name="Freeform 839"/>
              <p:cNvSpPr>
                <a:spLocks/>
              </p:cNvSpPr>
              <p:nvPr/>
            </p:nvSpPr>
            <p:spPr bwMode="auto">
              <a:xfrm>
                <a:off x="694" y="1696"/>
                <a:ext cx="64" cy="44"/>
              </a:xfrm>
              <a:custGeom>
                <a:avLst/>
                <a:gdLst>
                  <a:gd name="T0" fmla="*/ 124 w 129"/>
                  <a:gd name="T1" fmla="*/ 88 h 88"/>
                  <a:gd name="T2" fmla="*/ 92 w 129"/>
                  <a:gd name="T3" fmla="*/ 70 h 88"/>
                  <a:gd name="T4" fmla="*/ 63 w 129"/>
                  <a:gd name="T5" fmla="*/ 50 h 88"/>
                  <a:gd name="T6" fmla="*/ 0 w 129"/>
                  <a:gd name="T7" fmla="*/ 6 h 88"/>
                  <a:gd name="T8" fmla="*/ 5 w 129"/>
                  <a:gd name="T9" fmla="*/ 0 h 88"/>
                  <a:gd name="T10" fmla="*/ 68 w 129"/>
                  <a:gd name="T11" fmla="*/ 44 h 88"/>
                  <a:gd name="T12" fmla="*/ 97 w 129"/>
                  <a:gd name="T13" fmla="*/ 64 h 88"/>
                  <a:gd name="T14" fmla="*/ 129 w 129"/>
                  <a:gd name="T15" fmla="*/ 82 h 88"/>
                  <a:gd name="T16" fmla="*/ 124 w 129"/>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88">
                    <a:moveTo>
                      <a:pt x="124" y="88"/>
                    </a:moveTo>
                    <a:lnTo>
                      <a:pt x="92" y="70"/>
                    </a:lnTo>
                    <a:lnTo>
                      <a:pt x="63" y="50"/>
                    </a:lnTo>
                    <a:lnTo>
                      <a:pt x="0" y="6"/>
                    </a:lnTo>
                    <a:lnTo>
                      <a:pt x="5" y="0"/>
                    </a:lnTo>
                    <a:lnTo>
                      <a:pt x="68" y="44"/>
                    </a:lnTo>
                    <a:lnTo>
                      <a:pt x="97" y="64"/>
                    </a:lnTo>
                    <a:lnTo>
                      <a:pt x="129" y="82"/>
                    </a:lnTo>
                    <a:lnTo>
                      <a:pt x="124" y="88"/>
                    </a:lnTo>
                    <a:close/>
                  </a:path>
                </a:pathLst>
              </a:custGeom>
              <a:solidFill>
                <a:srgbClr val="000000"/>
              </a:solidFill>
              <a:ln w="9525">
                <a:solidFill>
                  <a:schemeClr val="tx2"/>
                </a:solidFill>
                <a:round/>
                <a:headEnd/>
                <a:tailEnd/>
              </a:ln>
            </p:spPr>
            <p:txBody>
              <a:bodyPr/>
              <a:lstStyle/>
              <a:p>
                <a:endParaRPr lang="en-US" sz="3120"/>
              </a:p>
            </p:txBody>
          </p:sp>
          <p:sp>
            <p:nvSpPr>
              <p:cNvPr id="375624" name="Freeform 840"/>
              <p:cNvSpPr>
                <a:spLocks/>
              </p:cNvSpPr>
              <p:nvPr/>
            </p:nvSpPr>
            <p:spPr bwMode="auto">
              <a:xfrm>
                <a:off x="756" y="1737"/>
                <a:ext cx="2" cy="3"/>
              </a:xfrm>
              <a:custGeom>
                <a:avLst/>
                <a:gdLst>
                  <a:gd name="T0" fmla="*/ 2 w 5"/>
                  <a:gd name="T1" fmla="*/ 6 h 6"/>
                  <a:gd name="T2" fmla="*/ 0 w 5"/>
                  <a:gd name="T3" fmla="*/ 6 h 6"/>
                  <a:gd name="T4" fmla="*/ 5 w 5"/>
                  <a:gd name="T5" fmla="*/ 0 h 6"/>
                  <a:gd name="T6" fmla="*/ 2 w 5"/>
                  <a:gd name="T7" fmla="*/ 6 h 6"/>
                </a:gdLst>
                <a:ahLst/>
                <a:cxnLst>
                  <a:cxn ang="0">
                    <a:pos x="T0" y="T1"/>
                  </a:cxn>
                  <a:cxn ang="0">
                    <a:pos x="T2" y="T3"/>
                  </a:cxn>
                  <a:cxn ang="0">
                    <a:pos x="T4" y="T5"/>
                  </a:cxn>
                  <a:cxn ang="0">
                    <a:pos x="T6" y="T7"/>
                  </a:cxn>
                </a:cxnLst>
                <a:rect l="0" t="0" r="r" b="b"/>
                <a:pathLst>
                  <a:path w="5" h="6">
                    <a:moveTo>
                      <a:pt x="2" y="6"/>
                    </a:moveTo>
                    <a:lnTo>
                      <a:pt x="0" y="6"/>
                    </a:lnTo>
                    <a:lnTo>
                      <a:pt x="5"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75625" name="Freeform 841"/>
              <p:cNvSpPr>
                <a:spLocks/>
              </p:cNvSpPr>
              <p:nvPr/>
            </p:nvSpPr>
            <p:spPr bwMode="auto">
              <a:xfrm>
                <a:off x="687" y="1688"/>
                <a:ext cx="10" cy="11"/>
              </a:xfrm>
              <a:custGeom>
                <a:avLst/>
                <a:gdLst>
                  <a:gd name="T0" fmla="*/ 15 w 20"/>
                  <a:gd name="T1" fmla="*/ 21 h 21"/>
                  <a:gd name="T2" fmla="*/ 6 w 20"/>
                  <a:gd name="T3" fmla="*/ 15 h 21"/>
                  <a:gd name="T4" fmla="*/ 0 w 20"/>
                  <a:gd name="T5" fmla="*/ 6 h 21"/>
                  <a:gd name="T6" fmla="*/ 5 w 20"/>
                  <a:gd name="T7" fmla="*/ 0 h 21"/>
                  <a:gd name="T8" fmla="*/ 11 w 20"/>
                  <a:gd name="T9" fmla="*/ 9 h 21"/>
                  <a:gd name="T10" fmla="*/ 20 w 20"/>
                  <a:gd name="T11" fmla="*/ 15 h 21"/>
                  <a:gd name="T12" fmla="*/ 15 w 20"/>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5" y="21"/>
                    </a:moveTo>
                    <a:lnTo>
                      <a:pt x="6" y="15"/>
                    </a:lnTo>
                    <a:lnTo>
                      <a:pt x="0" y="6"/>
                    </a:lnTo>
                    <a:lnTo>
                      <a:pt x="5" y="0"/>
                    </a:lnTo>
                    <a:lnTo>
                      <a:pt x="11" y="9"/>
                    </a:lnTo>
                    <a:lnTo>
                      <a:pt x="20" y="15"/>
                    </a:lnTo>
                    <a:lnTo>
                      <a:pt x="15" y="21"/>
                    </a:lnTo>
                    <a:close/>
                  </a:path>
                </a:pathLst>
              </a:custGeom>
              <a:solidFill>
                <a:srgbClr val="000000"/>
              </a:solidFill>
              <a:ln w="9525">
                <a:solidFill>
                  <a:schemeClr val="tx2"/>
                </a:solidFill>
                <a:round/>
                <a:headEnd/>
                <a:tailEnd/>
              </a:ln>
            </p:spPr>
            <p:txBody>
              <a:bodyPr/>
              <a:lstStyle/>
              <a:p>
                <a:endParaRPr lang="en-US" sz="3120"/>
              </a:p>
            </p:txBody>
          </p:sp>
          <p:sp>
            <p:nvSpPr>
              <p:cNvPr id="375626" name="Freeform 842"/>
              <p:cNvSpPr>
                <a:spLocks/>
              </p:cNvSpPr>
              <p:nvPr/>
            </p:nvSpPr>
            <p:spPr bwMode="auto">
              <a:xfrm>
                <a:off x="694" y="1696"/>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627" name="Freeform 843"/>
              <p:cNvSpPr>
                <a:spLocks/>
              </p:cNvSpPr>
              <p:nvPr/>
            </p:nvSpPr>
            <p:spPr bwMode="auto">
              <a:xfrm>
                <a:off x="687" y="1605"/>
                <a:ext cx="26" cy="86"/>
              </a:xfrm>
              <a:custGeom>
                <a:avLst/>
                <a:gdLst>
                  <a:gd name="T0" fmla="*/ 0 w 54"/>
                  <a:gd name="T1" fmla="*/ 167 h 172"/>
                  <a:gd name="T2" fmla="*/ 22 w 54"/>
                  <a:gd name="T3" fmla="*/ 103 h 172"/>
                  <a:gd name="T4" fmla="*/ 37 w 54"/>
                  <a:gd name="T5" fmla="*/ 50 h 172"/>
                  <a:gd name="T6" fmla="*/ 48 w 54"/>
                  <a:gd name="T7" fmla="*/ 0 h 172"/>
                  <a:gd name="T8" fmla="*/ 54 w 54"/>
                  <a:gd name="T9" fmla="*/ 3 h 172"/>
                  <a:gd name="T10" fmla="*/ 43 w 54"/>
                  <a:gd name="T11" fmla="*/ 53 h 172"/>
                  <a:gd name="T12" fmla="*/ 28 w 54"/>
                  <a:gd name="T13" fmla="*/ 106 h 172"/>
                  <a:gd name="T14" fmla="*/ 6 w 54"/>
                  <a:gd name="T15" fmla="*/ 172 h 172"/>
                  <a:gd name="T16" fmla="*/ 0 w 54"/>
                  <a:gd name="T17" fmla="*/ 16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2">
                    <a:moveTo>
                      <a:pt x="0" y="167"/>
                    </a:moveTo>
                    <a:lnTo>
                      <a:pt x="22" y="103"/>
                    </a:lnTo>
                    <a:lnTo>
                      <a:pt x="37" y="50"/>
                    </a:lnTo>
                    <a:lnTo>
                      <a:pt x="48" y="0"/>
                    </a:lnTo>
                    <a:lnTo>
                      <a:pt x="54" y="3"/>
                    </a:lnTo>
                    <a:lnTo>
                      <a:pt x="43" y="53"/>
                    </a:lnTo>
                    <a:lnTo>
                      <a:pt x="28" y="106"/>
                    </a:lnTo>
                    <a:lnTo>
                      <a:pt x="6" y="172"/>
                    </a:lnTo>
                    <a:lnTo>
                      <a:pt x="0" y="167"/>
                    </a:lnTo>
                    <a:close/>
                  </a:path>
                </a:pathLst>
              </a:custGeom>
              <a:solidFill>
                <a:srgbClr val="000000"/>
              </a:solidFill>
              <a:ln w="9525">
                <a:solidFill>
                  <a:schemeClr val="tx2"/>
                </a:solidFill>
                <a:round/>
                <a:headEnd/>
                <a:tailEnd/>
              </a:ln>
            </p:spPr>
            <p:txBody>
              <a:bodyPr/>
              <a:lstStyle/>
              <a:p>
                <a:endParaRPr lang="en-US" sz="3120"/>
              </a:p>
            </p:txBody>
          </p:sp>
          <p:sp>
            <p:nvSpPr>
              <p:cNvPr id="375628" name="Freeform 844"/>
              <p:cNvSpPr>
                <a:spLocks/>
              </p:cNvSpPr>
              <p:nvPr/>
            </p:nvSpPr>
            <p:spPr bwMode="auto">
              <a:xfrm>
                <a:off x="686" y="1688"/>
                <a:ext cx="4" cy="3"/>
              </a:xfrm>
              <a:custGeom>
                <a:avLst/>
                <a:gdLst>
                  <a:gd name="T0" fmla="*/ 1 w 7"/>
                  <a:gd name="T1" fmla="*/ 6 h 6"/>
                  <a:gd name="T2" fmla="*/ 0 w 7"/>
                  <a:gd name="T3" fmla="*/ 4 h 6"/>
                  <a:gd name="T4" fmla="*/ 1 w 7"/>
                  <a:gd name="T5" fmla="*/ 1 h 6"/>
                  <a:gd name="T6" fmla="*/ 7 w 7"/>
                  <a:gd name="T7" fmla="*/ 6 h 6"/>
                  <a:gd name="T8" fmla="*/ 6 w 7"/>
                  <a:gd name="T9" fmla="*/ 0 h 6"/>
                  <a:gd name="T10" fmla="*/ 1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1" y="6"/>
                    </a:moveTo>
                    <a:lnTo>
                      <a:pt x="0" y="4"/>
                    </a:lnTo>
                    <a:lnTo>
                      <a:pt x="1" y="1"/>
                    </a:lnTo>
                    <a:lnTo>
                      <a:pt x="7" y="6"/>
                    </a:lnTo>
                    <a:lnTo>
                      <a:pt x="6"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75629" name="Freeform 845"/>
              <p:cNvSpPr>
                <a:spLocks/>
              </p:cNvSpPr>
              <p:nvPr/>
            </p:nvSpPr>
            <p:spPr bwMode="auto">
              <a:xfrm>
                <a:off x="709" y="1577"/>
                <a:ext cx="4" cy="29"/>
              </a:xfrm>
              <a:custGeom>
                <a:avLst/>
                <a:gdLst>
                  <a:gd name="T0" fmla="*/ 4 w 10"/>
                  <a:gd name="T1" fmla="*/ 57 h 57"/>
                  <a:gd name="T2" fmla="*/ 4 w 10"/>
                  <a:gd name="T3" fmla="*/ 28 h 57"/>
                  <a:gd name="T4" fmla="*/ 0 w 10"/>
                  <a:gd name="T5" fmla="*/ 0 h 57"/>
                  <a:gd name="T6" fmla="*/ 7 w 10"/>
                  <a:gd name="T7" fmla="*/ 0 h 57"/>
                  <a:gd name="T8" fmla="*/ 10 w 10"/>
                  <a:gd name="T9" fmla="*/ 28 h 57"/>
                  <a:gd name="T10" fmla="*/ 10 w 10"/>
                  <a:gd name="T11" fmla="*/ 57 h 57"/>
                  <a:gd name="T12" fmla="*/ 4 w 10"/>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0" h="57">
                    <a:moveTo>
                      <a:pt x="4" y="57"/>
                    </a:moveTo>
                    <a:lnTo>
                      <a:pt x="4" y="28"/>
                    </a:lnTo>
                    <a:lnTo>
                      <a:pt x="0" y="0"/>
                    </a:lnTo>
                    <a:lnTo>
                      <a:pt x="7" y="0"/>
                    </a:lnTo>
                    <a:lnTo>
                      <a:pt x="10" y="28"/>
                    </a:lnTo>
                    <a:lnTo>
                      <a:pt x="10" y="57"/>
                    </a:lnTo>
                    <a:lnTo>
                      <a:pt x="4" y="57"/>
                    </a:lnTo>
                    <a:close/>
                  </a:path>
                </a:pathLst>
              </a:custGeom>
              <a:solidFill>
                <a:srgbClr val="000000"/>
              </a:solidFill>
              <a:ln w="9525">
                <a:solidFill>
                  <a:schemeClr val="tx2"/>
                </a:solidFill>
                <a:round/>
                <a:headEnd/>
                <a:tailEnd/>
              </a:ln>
            </p:spPr>
            <p:txBody>
              <a:bodyPr/>
              <a:lstStyle/>
              <a:p>
                <a:endParaRPr lang="en-US" sz="3120"/>
              </a:p>
            </p:txBody>
          </p:sp>
          <p:sp>
            <p:nvSpPr>
              <p:cNvPr id="375630" name="Freeform 846"/>
              <p:cNvSpPr>
                <a:spLocks/>
              </p:cNvSpPr>
              <p:nvPr/>
            </p:nvSpPr>
            <p:spPr bwMode="auto">
              <a:xfrm>
                <a:off x="710" y="1605"/>
                <a:ext cx="3" cy="2"/>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75631" name="Freeform 847"/>
              <p:cNvSpPr>
                <a:spLocks/>
              </p:cNvSpPr>
              <p:nvPr/>
            </p:nvSpPr>
            <p:spPr bwMode="auto">
              <a:xfrm>
                <a:off x="697" y="1508"/>
                <a:ext cx="15" cy="70"/>
              </a:xfrm>
              <a:custGeom>
                <a:avLst/>
                <a:gdLst>
                  <a:gd name="T0" fmla="*/ 24 w 31"/>
                  <a:gd name="T1" fmla="*/ 140 h 140"/>
                  <a:gd name="T2" fmla="*/ 15 w 31"/>
                  <a:gd name="T3" fmla="*/ 105 h 140"/>
                  <a:gd name="T4" fmla="*/ 8 w 31"/>
                  <a:gd name="T5" fmla="*/ 70 h 140"/>
                  <a:gd name="T6" fmla="*/ 3 w 31"/>
                  <a:gd name="T7" fmla="*/ 37 h 140"/>
                  <a:gd name="T8" fmla="*/ 0 w 31"/>
                  <a:gd name="T9" fmla="*/ 0 h 140"/>
                  <a:gd name="T10" fmla="*/ 6 w 31"/>
                  <a:gd name="T11" fmla="*/ 0 h 140"/>
                  <a:gd name="T12" fmla="*/ 9 w 31"/>
                  <a:gd name="T13" fmla="*/ 37 h 140"/>
                  <a:gd name="T14" fmla="*/ 14 w 31"/>
                  <a:gd name="T15" fmla="*/ 70 h 140"/>
                  <a:gd name="T16" fmla="*/ 21 w 31"/>
                  <a:gd name="T17" fmla="*/ 102 h 140"/>
                  <a:gd name="T18" fmla="*/ 31 w 31"/>
                  <a:gd name="T19" fmla="*/ 137 h 140"/>
                  <a:gd name="T20" fmla="*/ 24 w 31"/>
                  <a:gd name="T21"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0">
                    <a:moveTo>
                      <a:pt x="24" y="140"/>
                    </a:moveTo>
                    <a:lnTo>
                      <a:pt x="15" y="105"/>
                    </a:lnTo>
                    <a:lnTo>
                      <a:pt x="8" y="70"/>
                    </a:lnTo>
                    <a:lnTo>
                      <a:pt x="3" y="37"/>
                    </a:lnTo>
                    <a:lnTo>
                      <a:pt x="0" y="0"/>
                    </a:lnTo>
                    <a:lnTo>
                      <a:pt x="6" y="0"/>
                    </a:lnTo>
                    <a:lnTo>
                      <a:pt x="9" y="37"/>
                    </a:lnTo>
                    <a:lnTo>
                      <a:pt x="14" y="70"/>
                    </a:lnTo>
                    <a:lnTo>
                      <a:pt x="21" y="102"/>
                    </a:lnTo>
                    <a:lnTo>
                      <a:pt x="31" y="137"/>
                    </a:lnTo>
                    <a:lnTo>
                      <a:pt x="24" y="140"/>
                    </a:lnTo>
                    <a:close/>
                  </a:path>
                </a:pathLst>
              </a:custGeom>
              <a:solidFill>
                <a:srgbClr val="000000"/>
              </a:solidFill>
              <a:ln w="9525">
                <a:solidFill>
                  <a:schemeClr val="tx2"/>
                </a:solidFill>
                <a:round/>
                <a:headEnd/>
                <a:tailEnd/>
              </a:ln>
            </p:spPr>
            <p:txBody>
              <a:bodyPr/>
              <a:lstStyle/>
              <a:p>
                <a:endParaRPr lang="en-US" sz="3120"/>
              </a:p>
            </p:txBody>
          </p:sp>
          <p:sp>
            <p:nvSpPr>
              <p:cNvPr id="375632" name="Freeform 848"/>
              <p:cNvSpPr>
                <a:spLocks/>
              </p:cNvSpPr>
              <p:nvPr/>
            </p:nvSpPr>
            <p:spPr bwMode="auto">
              <a:xfrm>
                <a:off x="709" y="1577"/>
                <a:ext cx="3" cy="1"/>
              </a:xfrm>
              <a:custGeom>
                <a:avLst/>
                <a:gdLst>
                  <a:gd name="T0" fmla="*/ 7 w 7"/>
                  <a:gd name="T1" fmla="*/ 2 h 3"/>
                  <a:gd name="T2" fmla="*/ 7 w 7"/>
                  <a:gd name="T3" fmla="*/ 0 h 3"/>
                  <a:gd name="T4" fmla="*/ 0 w 7"/>
                  <a:gd name="T5" fmla="*/ 3 h 3"/>
                  <a:gd name="T6" fmla="*/ 0 w 7"/>
                  <a:gd name="T7" fmla="*/ 2 h 3"/>
                  <a:gd name="T8" fmla="*/ 7 w 7"/>
                  <a:gd name="T9" fmla="*/ 2 h 3"/>
                </a:gdLst>
                <a:ahLst/>
                <a:cxnLst>
                  <a:cxn ang="0">
                    <a:pos x="T0" y="T1"/>
                  </a:cxn>
                  <a:cxn ang="0">
                    <a:pos x="T2" y="T3"/>
                  </a:cxn>
                  <a:cxn ang="0">
                    <a:pos x="T4" y="T5"/>
                  </a:cxn>
                  <a:cxn ang="0">
                    <a:pos x="T6" y="T7"/>
                  </a:cxn>
                  <a:cxn ang="0">
                    <a:pos x="T8" y="T9"/>
                  </a:cxn>
                </a:cxnLst>
                <a:rect l="0" t="0" r="r" b="b"/>
                <a:pathLst>
                  <a:path w="7" h="3">
                    <a:moveTo>
                      <a:pt x="7" y="2"/>
                    </a:moveTo>
                    <a:lnTo>
                      <a:pt x="7" y="0"/>
                    </a:lnTo>
                    <a:lnTo>
                      <a:pt x="0" y="3"/>
                    </a:lnTo>
                    <a:lnTo>
                      <a:pt x="0" y="2"/>
                    </a:lnTo>
                    <a:lnTo>
                      <a:pt x="7" y="2"/>
                    </a:lnTo>
                    <a:close/>
                  </a:path>
                </a:pathLst>
              </a:custGeom>
              <a:solidFill>
                <a:srgbClr val="000000"/>
              </a:solidFill>
              <a:ln w="9525">
                <a:solidFill>
                  <a:schemeClr val="tx2"/>
                </a:solidFill>
                <a:round/>
                <a:headEnd/>
                <a:tailEnd/>
              </a:ln>
            </p:spPr>
            <p:txBody>
              <a:bodyPr/>
              <a:lstStyle/>
              <a:p>
                <a:endParaRPr lang="en-US" sz="3120"/>
              </a:p>
            </p:txBody>
          </p:sp>
          <p:sp>
            <p:nvSpPr>
              <p:cNvPr id="375633" name="Freeform 849"/>
              <p:cNvSpPr>
                <a:spLocks/>
              </p:cNvSpPr>
              <p:nvPr/>
            </p:nvSpPr>
            <p:spPr bwMode="auto">
              <a:xfrm>
                <a:off x="695" y="1379"/>
                <a:ext cx="19" cy="129"/>
              </a:xfrm>
              <a:custGeom>
                <a:avLst/>
                <a:gdLst>
                  <a:gd name="T0" fmla="*/ 3 w 38"/>
                  <a:gd name="T1" fmla="*/ 259 h 259"/>
                  <a:gd name="T2" fmla="*/ 0 w 38"/>
                  <a:gd name="T3" fmla="*/ 195 h 259"/>
                  <a:gd name="T4" fmla="*/ 3 w 38"/>
                  <a:gd name="T5" fmla="*/ 130 h 259"/>
                  <a:gd name="T6" fmla="*/ 12 w 38"/>
                  <a:gd name="T7" fmla="*/ 63 h 259"/>
                  <a:gd name="T8" fmla="*/ 21 w 38"/>
                  <a:gd name="T9" fmla="*/ 31 h 259"/>
                  <a:gd name="T10" fmla="*/ 32 w 38"/>
                  <a:gd name="T11" fmla="*/ 0 h 259"/>
                  <a:gd name="T12" fmla="*/ 38 w 38"/>
                  <a:gd name="T13" fmla="*/ 5 h 259"/>
                  <a:gd name="T14" fmla="*/ 27 w 38"/>
                  <a:gd name="T15" fmla="*/ 35 h 259"/>
                  <a:gd name="T16" fmla="*/ 18 w 38"/>
                  <a:gd name="T17" fmla="*/ 66 h 259"/>
                  <a:gd name="T18" fmla="*/ 9 w 38"/>
                  <a:gd name="T19" fmla="*/ 130 h 259"/>
                  <a:gd name="T20" fmla="*/ 8 w 38"/>
                  <a:gd name="T21" fmla="*/ 195 h 259"/>
                  <a:gd name="T22" fmla="*/ 9 w 38"/>
                  <a:gd name="T23" fmla="*/ 259 h 259"/>
                  <a:gd name="T24" fmla="*/ 3 w 38"/>
                  <a:gd name="T25"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59">
                    <a:moveTo>
                      <a:pt x="3" y="259"/>
                    </a:moveTo>
                    <a:lnTo>
                      <a:pt x="0" y="195"/>
                    </a:lnTo>
                    <a:lnTo>
                      <a:pt x="3" y="130"/>
                    </a:lnTo>
                    <a:lnTo>
                      <a:pt x="12" y="63"/>
                    </a:lnTo>
                    <a:lnTo>
                      <a:pt x="21" y="31"/>
                    </a:lnTo>
                    <a:lnTo>
                      <a:pt x="32" y="0"/>
                    </a:lnTo>
                    <a:lnTo>
                      <a:pt x="38" y="5"/>
                    </a:lnTo>
                    <a:lnTo>
                      <a:pt x="27" y="35"/>
                    </a:lnTo>
                    <a:lnTo>
                      <a:pt x="18" y="66"/>
                    </a:lnTo>
                    <a:lnTo>
                      <a:pt x="9" y="130"/>
                    </a:lnTo>
                    <a:lnTo>
                      <a:pt x="8" y="195"/>
                    </a:lnTo>
                    <a:lnTo>
                      <a:pt x="9" y="259"/>
                    </a:lnTo>
                    <a:lnTo>
                      <a:pt x="3" y="259"/>
                    </a:lnTo>
                    <a:close/>
                  </a:path>
                </a:pathLst>
              </a:custGeom>
              <a:solidFill>
                <a:srgbClr val="000000"/>
              </a:solidFill>
              <a:ln w="9525">
                <a:solidFill>
                  <a:schemeClr val="tx2"/>
                </a:solidFill>
                <a:round/>
                <a:headEnd/>
                <a:tailEnd/>
              </a:ln>
            </p:spPr>
            <p:txBody>
              <a:bodyPr/>
              <a:lstStyle/>
              <a:p>
                <a:endParaRPr lang="en-US" sz="3120"/>
              </a:p>
            </p:txBody>
          </p:sp>
          <p:sp>
            <p:nvSpPr>
              <p:cNvPr id="375634" name="Freeform 850"/>
              <p:cNvSpPr>
                <a:spLocks/>
              </p:cNvSpPr>
              <p:nvPr/>
            </p:nvSpPr>
            <p:spPr bwMode="auto">
              <a:xfrm>
                <a:off x="697" y="150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35" name="Freeform 851"/>
              <p:cNvSpPr>
                <a:spLocks/>
              </p:cNvSpPr>
              <p:nvPr/>
            </p:nvSpPr>
            <p:spPr bwMode="auto">
              <a:xfrm>
                <a:off x="711" y="1347"/>
                <a:ext cx="18" cy="34"/>
              </a:xfrm>
              <a:custGeom>
                <a:avLst/>
                <a:gdLst>
                  <a:gd name="T0" fmla="*/ 0 w 35"/>
                  <a:gd name="T1" fmla="*/ 62 h 67"/>
                  <a:gd name="T2" fmla="*/ 6 w 35"/>
                  <a:gd name="T3" fmla="*/ 67 h 67"/>
                  <a:gd name="T4" fmla="*/ 35 w 35"/>
                  <a:gd name="T5" fmla="*/ 5 h 67"/>
                  <a:gd name="T6" fmla="*/ 29 w 35"/>
                  <a:gd name="T7" fmla="*/ 0 h 67"/>
                  <a:gd name="T8" fmla="*/ 0 w 35"/>
                  <a:gd name="T9" fmla="*/ 62 h 67"/>
                </a:gdLst>
                <a:ahLst/>
                <a:cxnLst>
                  <a:cxn ang="0">
                    <a:pos x="T0" y="T1"/>
                  </a:cxn>
                  <a:cxn ang="0">
                    <a:pos x="T2" y="T3"/>
                  </a:cxn>
                  <a:cxn ang="0">
                    <a:pos x="T4" y="T5"/>
                  </a:cxn>
                  <a:cxn ang="0">
                    <a:pos x="T6" y="T7"/>
                  </a:cxn>
                  <a:cxn ang="0">
                    <a:pos x="T8" y="T9"/>
                  </a:cxn>
                </a:cxnLst>
                <a:rect l="0" t="0" r="r" b="b"/>
                <a:pathLst>
                  <a:path w="35" h="67">
                    <a:moveTo>
                      <a:pt x="0" y="62"/>
                    </a:moveTo>
                    <a:lnTo>
                      <a:pt x="6" y="67"/>
                    </a:lnTo>
                    <a:lnTo>
                      <a:pt x="35" y="5"/>
                    </a:lnTo>
                    <a:lnTo>
                      <a:pt x="29" y="0"/>
                    </a:lnTo>
                    <a:lnTo>
                      <a:pt x="0" y="62"/>
                    </a:lnTo>
                    <a:close/>
                  </a:path>
                </a:pathLst>
              </a:custGeom>
              <a:solidFill>
                <a:srgbClr val="000000"/>
              </a:solidFill>
              <a:ln w="9525">
                <a:solidFill>
                  <a:schemeClr val="tx2"/>
                </a:solidFill>
                <a:round/>
                <a:headEnd/>
                <a:tailEnd/>
              </a:ln>
            </p:spPr>
            <p:txBody>
              <a:bodyPr/>
              <a:lstStyle/>
              <a:p>
                <a:endParaRPr lang="en-US" sz="3120"/>
              </a:p>
            </p:txBody>
          </p:sp>
          <p:sp>
            <p:nvSpPr>
              <p:cNvPr id="375636" name="Freeform 852"/>
              <p:cNvSpPr>
                <a:spLocks/>
              </p:cNvSpPr>
              <p:nvPr/>
            </p:nvSpPr>
            <p:spPr bwMode="auto">
              <a:xfrm>
                <a:off x="711" y="1379"/>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37" name="Rectangle 853"/>
              <p:cNvSpPr>
                <a:spLocks noChangeArrowheads="1"/>
              </p:cNvSpPr>
              <p:nvPr/>
            </p:nvSpPr>
            <p:spPr bwMode="auto">
              <a:xfrm>
                <a:off x="726" y="1347"/>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75638" name="Freeform 854"/>
              <p:cNvSpPr>
                <a:spLocks/>
              </p:cNvSpPr>
              <p:nvPr/>
            </p:nvSpPr>
            <p:spPr bwMode="auto">
              <a:xfrm>
                <a:off x="726" y="1347"/>
                <a:ext cx="3" cy="3"/>
              </a:xfrm>
              <a:custGeom>
                <a:avLst/>
                <a:gdLst>
                  <a:gd name="T0" fmla="*/ 6 w 8"/>
                  <a:gd name="T1" fmla="*/ 5 h 5"/>
                  <a:gd name="T2" fmla="*/ 8 w 8"/>
                  <a:gd name="T3" fmla="*/ 1 h 5"/>
                  <a:gd name="T4" fmla="*/ 0 w 8"/>
                  <a:gd name="T5" fmla="*/ 1 h 5"/>
                  <a:gd name="T6" fmla="*/ 0 w 8"/>
                  <a:gd name="T7" fmla="*/ 0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lnTo>
                      <a:pt x="8" y="1"/>
                    </a:lnTo>
                    <a:lnTo>
                      <a:pt x="0" y="1"/>
                    </a:ln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75639" name="Freeform 855"/>
              <p:cNvSpPr>
                <a:spLocks/>
              </p:cNvSpPr>
              <p:nvPr/>
            </p:nvSpPr>
            <p:spPr bwMode="auto">
              <a:xfrm>
                <a:off x="841" y="1067"/>
                <a:ext cx="5" cy="64"/>
              </a:xfrm>
              <a:custGeom>
                <a:avLst/>
                <a:gdLst>
                  <a:gd name="T0" fmla="*/ 9 w 9"/>
                  <a:gd name="T1" fmla="*/ 0 h 130"/>
                  <a:gd name="T2" fmla="*/ 8 w 9"/>
                  <a:gd name="T3" fmla="*/ 45 h 130"/>
                  <a:gd name="T4" fmla="*/ 6 w 9"/>
                  <a:gd name="T5" fmla="*/ 77 h 130"/>
                  <a:gd name="T6" fmla="*/ 8 w 9"/>
                  <a:gd name="T7" fmla="*/ 104 h 130"/>
                  <a:gd name="T8" fmla="*/ 9 w 9"/>
                  <a:gd name="T9" fmla="*/ 130 h 130"/>
                  <a:gd name="T10" fmla="*/ 1 w 9"/>
                  <a:gd name="T11" fmla="*/ 130 h 130"/>
                  <a:gd name="T12" fmla="*/ 0 w 9"/>
                  <a:gd name="T13" fmla="*/ 104 h 130"/>
                  <a:gd name="T14" fmla="*/ 0 w 9"/>
                  <a:gd name="T15" fmla="*/ 77 h 130"/>
                  <a:gd name="T16" fmla="*/ 0 w 9"/>
                  <a:gd name="T17" fmla="*/ 45 h 130"/>
                  <a:gd name="T18" fmla="*/ 3 w 9"/>
                  <a:gd name="T19" fmla="*/ 0 h 130"/>
                  <a:gd name="T20" fmla="*/ 9 w 9"/>
                  <a:gd name="T2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0">
                    <a:moveTo>
                      <a:pt x="9" y="0"/>
                    </a:moveTo>
                    <a:lnTo>
                      <a:pt x="8" y="45"/>
                    </a:lnTo>
                    <a:lnTo>
                      <a:pt x="6" y="77"/>
                    </a:lnTo>
                    <a:lnTo>
                      <a:pt x="8" y="104"/>
                    </a:lnTo>
                    <a:lnTo>
                      <a:pt x="9" y="130"/>
                    </a:lnTo>
                    <a:lnTo>
                      <a:pt x="1" y="130"/>
                    </a:lnTo>
                    <a:lnTo>
                      <a:pt x="0" y="104"/>
                    </a:lnTo>
                    <a:lnTo>
                      <a:pt x="0" y="77"/>
                    </a:lnTo>
                    <a:lnTo>
                      <a:pt x="0" y="45"/>
                    </a:lnTo>
                    <a:lnTo>
                      <a:pt x="3"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75640" name="Oval 856"/>
              <p:cNvSpPr>
                <a:spLocks noChangeArrowheads="1"/>
              </p:cNvSpPr>
              <p:nvPr/>
            </p:nvSpPr>
            <p:spPr bwMode="auto">
              <a:xfrm>
                <a:off x="842" y="1129"/>
                <a:ext cx="4" cy="4"/>
              </a:xfrm>
              <a:prstGeom prst="ellipse">
                <a:avLst/>
              </a:prstGeom>
              <a:solidFill>
                <a:srgbClr val="000000"/>
              </a:solidFill>
              <a:ln w="9525">
                <a:solidFill>
                  <a:schemeClr val="tx2"/>
                </a:solidFill>
                <a:round/>
                <a:headEnd/>
                <a:tailEnd/>
              </a:ln>
            </p:spPr>
            <p:txBody>
              <a:bodyPr/>
              <a:lstStyle/>
              <a:p>
                <a:endParaRPr lang="en-US" sz="3120"/>
              </a:p>
            </p:txBody>
          </p:sp>
          <p:sp>
            <p:nvSpPr>
              <p:cNvPr id="375641" name="Oval 857"/>
              <p:cNvSpPr>
                <a:spLocks noChangeArrowheads="1"/>
              </p:cNvSpPr>
              <p:nvPr/>
            </p:nvSpPr>
            <p:spPr bwMode="auto">
              <a:xfrm>
                <a:off x="843" y="1065"/>
                <a:ext cx="3" cy="3"/>
              </a:xfrm>
              <a:prstGeom prst="ellipse">
                <a:avLst/>
              </a:prstGeom>
              <a:solidFill>
                <a:srgbClr val="000000"/>
              </a:solidFill>
              <a:ln w="9525">
                <a:solidFill>
                  <a:schemeClr val="tx2"/>
                </a:solidFill>
                <a:round/>
                <a:headEnd/>
                <a:tailEnd/>
              </a:ln>
            </p:spPr>
            <p:txBody>
              <a:bodyPr/>
              <a:lstStyle/>
              <a:p>
                <a:endParaRPr lang="en-US" sz="3120"/>
              </a:p>
            </p:txBody>
          </p:sp>
          <p:sp>
            <p:nvSpPr>
              <p:cNvPr id="375642" name="Freeform 858"/>
              <p:cNvSpPr>
                <a:spLocks/>
              </p:cNvSpPr>
              <p:nvPr/>
            </p:nvSpPr>
            <p:spPr bwMode="auto">
              <a:xfrm>
                <a:off x="760" y="1273"/>
                <a:ext cx="56" cy="33"/>
              </a:xfrm>
              <a:custGeom>
                <a:avLst/>
                <a:gdLst>
                  <a:gd name="T0" fmla="*/ 0 w 111"/>
                  <a:gd name="T1" fmla="*/ 61 h 65"/>
                  <a:gd name="T2" fmla="*/ 10 w 111"/>
                  <a:gd name="T3" fmla="*/ 49 h 65"/>
                  <a:gd name="T4" fmla="*/ 16 w 111"/>
                  <a:gd name="T5" fmla="*/ 42 h 65"/>
                  <a:gd name="T6" fmla="*/ 23 w 111"/>
                  <a:gd name="T7" fmla="*/ 38 h 65"/>
                  <a:gd name="T8" fmla="*/ 35 w 111"/>
                  <a:gd name="T9" fmla="*/ 29 h 65"/>
                  <a:gd name="T10" fmla="*/ 48 w 111"/>
                  <a:gd name="T11" fmla="*/ 20 h 65"/>
                  <a:gd name="T12" fmla="*/ 64 w 111"/>
                  <a:gd name="T13" fmla="*/ 14 h 65"/>
                  <a:gd name="T14" fmla="*/ 79 w 111"/>
                  <a:gd name="T15" fmla="*/ 7 h 65"/>
                  <a:gd name="T16" fmla="*/ 94 w 111"/>
                  <a:gd name="T17" fmla="*/ 3 h 65"/>
                  <a:gd name="T18" fmla="*/ 108 w 111"/>
                  <a:gd name="T19" fmla="*/ 0 h 65"/>
                  <a:gd name="T20" fmla="*/ 111 w 111"/>
                  <a:gd name="T21" fmla="*/ 6 h 65"/>
                  <a:gd name="T22" fmla="*/ 96 w 111"/>
                  <a:gd name="T23" fmla="*/ 9 h 65"/>
                  <a:gd name="T24" fmla="*/ 81 w 111"/>
                  <a:gd name="T25" fmla="*/ 15 h 65"/>
                  <a:gd name="T26" fmla="*/ 67 w 111"/>
                  <a:gd name="T27" fmla="*/ 20 h 65"/>
                  <a:gd name="T28" fmla="*/ 52 w 111"/>
                  <a:gd name="T29" fmla="*/ 26 h 65"/>
                  <a:gd name="T30" fmla="*/ 39 w 111"/>
                  <a:gd name="T31" fmla="*/ 35 h 65"/>
                  <a:gd name="T32" fmla="*/ 26 w 111"/>
                  <a:gd name="T33" fmla="*/ 42 h 65"/>
                  <a:gd name="T34" fmla="*/ 21 w 111"/>
                  <a:gd name="T35" fmla="*/ 49 h 65"/>
                  <a:gd name="T36" fmla="*/ 15 w 111"/>
                  <a:gd name="T37" fmla="*/ 53 h 65"/>
                  <a:gd name="T38" fmla="*/ 6 w 111"/>
                  <a:gd name="T39" fmla="*/ 65 h 65"/>
                  <a:gd name="T40" fmla="*/ 0 w 111"/>
                  <a:gd name="T41"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65">
                    <a:moveTo>
                      <a:pt x="0" y="61"/>
                    </a:moveTo>
                    <a:lnTo>
                      <a:pt x="10" y="49"/>
                    </a:lnTo>
                    <a:lnTo>
                      <a:pt x="16" y="42"/>
                    </a:lnTo>
                    <a:lnTo>
                      <a:pt x="23" y="38"/>
                    </a:lnTo>
                    <a:lnTo>
                      <a:pt x="35" y="29"/>
                    </a:lnTo>
                    <a:lnTo>
                      <a:pt x="48" y="20"/>
                    </a:lnTo>
                    <a:lnTo>
                      <a:pt x="64" y="14"/>
                    </a:lnTo>
                    <a:lnTo>
                      <a:pt x="79" y="7"/>
                    </a:lnTo>
                    <a:lnTo>
                      <a:pt x="94" y="3"/>
                    </a:lnTo>
                    <a:lnTo>
                      <a:pt x="108" y="0"/>
                    </a:lnTo>
                    <a:lnTo>
                      <a:pt x="111" y="6"/>
                    </a:lnTo>
                    <a:lnTo>
                      <a:pt x="96" y="9"/>
                    </a:lnTo>
                    <a:lnTo>
                      <a:pt x="81" y="15"/>
                    </a:lnTo>
                    <a:lnTo>
                      <a:pt x="67" y="20"/>
                    </a:lnTo>
                    <a:lnTo>
                      <a:pt x="52" y="26"/>
                    </a:lnTo>
                    <a:lnTo>
                      <a:pt x="39" y="35"/>
                    </a:lnTo>
                    <a:lnTo>
                      <a:pt x="26" y="42"/>
                    </a:lnTo>
                    <a:lnTo>
                      <a:pt x="21" y="49"/>
                    </a:lnTo>
                    <a:lnTo>
                      <a:pt x="15" y="53"/>
                    </a:lnTo>
                    <a:lnTo>
                      <a:pt x="6" y="65"/>
                    </a:lnTo>
                    <a:lnTo>
                      <a:pt x="0" y="61"/>
                    </a:lnTo>
                    <a:close/>
                  </a:path>
                </a:pathLst>
              </a:custGeom>
              <a:solidFill>
                <a:srgbClr val="000000"/>
              </a:solidFill>
              <a:ln w="9525">
                <a:solidFill>
                  <a:schemeClr val="tx2"/>
                </a:solidFill>
                <a:round/>
                <a:headEnd/>
                <a:tailEnd/>
              </a:ln>
            </p:spPr>
            <p:txBody>
              <a:bodyPr/>
              <a:lstStyle/>
              <a:p>
                <a:endParaRPr lang="en-US" sz="3120"/>
              </a:p>
            </p:txBody>
          </p:sp>
          <p:sp>
            <p:nvSpPr>
              <p:cNvPr id="375643" name="Oval 859"/>
              <p:cNvSpPr>
                <a:spLocks noChangeArrowheads="1"/>
              </p:cNvSpPr>
              <p:nvPr/>
            </p:nvSpPr>
            <p:spPr bwMode="auto">
              <a:xfrm>
                <a:off x="813" y="1272"/>
                <a:ext cx="3" cy="4"/>
              </a:xfrm>
              <a:prstGeom prst="ellipse">
                <a:avLst/>
              </a:prstGeom>
              <a:solidFill>
                <a:srgbClr val="000000"/>
              </a:solidFill>
              <a:ln w="9525">
                <a:solidFill>
                  <a:schemeClr val="tx2"/>
                </a:solidFill>
                <a:round/>
                <a:headEnd/>
                <a:tailEnd/>
              </a:ln>
            </p:spPr>
            <p:txBody>
              <a:bodyPr/>
              <a:lstStyle/>
              <a:p>
                <a:endParaRPr lang="en-US" sz="3120"/>
              </a:p>
            </p:txBody>
          </p:sp>
          <p:sp>
            <p:nvSpPr>
              <p:cNvPr id="375644" name="Oval 860"/>
              <p:cNvSpPr>
                <a:spLocks noChangeArrowheads="1"/>
              </p:cNvSpPr>
              <p:nvPr/>
            </p:nvSpPr>
            <p:spPr bwMode="auto">
              <a:xfrm>
                <a:off x="760" y="1303"/>
                <a:ext cx="3" cy="3"/>
              </a:xfrm>
              <a:prstGeom prst="ellipse">
                <a:avLst/>
              </a:prstGeom>
              <a:solidFill>
                <a:srgbClr val="000000"/>
              </a:solidFill>
              <a:ln w="9525">
                <a:solidFill>
                  <a:schemeClr val="tx2"/>
                </a:solidFill>
                <a:round/>
                <a:headEnd/>
                <a:tailEnd/>
              </a:ln>
            </p:spPr>
            <p:txBody>
              <a:bodyPr/>
              <a:lstStyle/>
              <a:p>
                <a:endParaRPr lang="en-US" sz="3120"/>
              </a:p>
            </p:txBody>
          </p:sp>
          <p:sp>
            <p:nvSpPr>
              <p:cNvPr id="375645" name="Freeform 861"/>
              <p:cNvSpPr>
                <a:spLocks/>
              </p:cNvSpPr>
              <p:nvPr/>
            </p:nvSpPr>
            <p:spPr bwMode="auto">
              <a:xfrm>
                <a:off x="783" y="1037"/>
                <a:ext cx="56" cy="11"/>
              </a:xfrm>
              <a:custGeom>
                <a:avLst/>
                <a:gdLst>
                  <a:gd name="T0" fmla="*/ 34 w 113"/>
                  <a:gd name="T1" fmla="*/ 5 h 23"/>
                  <a:gd name="T2" fmla="*/ 25 w 113"/>
                  <a:gd name="T3" fmla="*/ 8 h 23"/>
                  <a:gd name="T4" fmla="*/ 17 w 113"/>
                  <a:gd name="T5" fmla="*/ 11 h 23"/>
                  <a:gd name="T6" fmla="*/ 0 w 113"/>
                  <a:gd name="T7" fmla="*/ 17 h 23"/>
                  <a:gd name="T8" fmla="*/ 14 w 113"/>
                  <a:gd name="T9" fmla="*/ 18 h 23"/>
                  <a:gd name="T10" fmla="*/ 28 w 113"/>
                  <a:gd name="T11" fmla="*/ 21 h 23"/>
                  <a:gd name="T12" fmla="*/ 43 w 113"/>
                  <a:gd name="T13" fmla="*/ 23 h 23"/>
                  <a:gd name="T14" fmla="*/ 58 w 113"/>
                  <a:gd name="T15" fmla="*/ 21 h 23"/>
                  <a:gd name="T16" fmla="*/ 66 w 113"/>
                  <a:gd name="T17" fmla="*/ 21 h 23"/>
                  <a:gd name="T18" fmla="*/ 74 w 113"/>
                  <a:gd name="T19" fmla="*/ 20 h 23"/>
                  <a:gd name="T20" fmla="*/ 87 w 113"/>
                  <a:gd name="T21" fmla="*/ 17 h 23"/>
                  <a:gd name="T22" fmla="*/ 95 w 113"/>
                  <a:gd name="T23" fmla="*/ 14 h 23"/>
                  <a:gd name="T24" fmla="*/ 101 w 113"/>
                  <a:gd name="T25" fmla="*/ 11 h 23"/>
                  <a:gd name="T26" fmla="*/ 107 w 113"/>
                  <a:gd name="T27" fmla="*/ 8 h 23"/>
                  <a:gd name="T28" fmla="*/ 113 w 113"/>
                  <a:gd name="T29" fmla="*/ 3 h 23"/>
                  <a:gd name="T30" fmla="*/ 110 w 113"/>
                  <a:gd name="T31" fmla="*/ 2 h 23"/>
                  <a:gd name="T32" fmla="*/ 104 w 113"/>
                  <a:gd name="T33" fmla="*/ 0 h 23"/>
                  <a:gd name="T34" fmla="*/ 89 w 113"/>
                  <a:gd name="T35" fmla="*/ 0 h 23"/>
                  <a:gd name="T36" fmla="*/ 71 w 113"/>
                  <a:gd name="T37" fmla="*/ 0 h 23"/>
                  <a:gd name="T38" fmla="*/ 51 w 113"/>
                  <a:gd name="T39" fmla="*/ 3 h 23"/>
                  <a:gd name="T40" fmla="*/ 34 w 113"/>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23">
                    <a:moveTo>
                      <a:pt x="34" y="5"/>
                    </a:moveTo>
                    <a:lnTo>
                      <a:pt x="25" y="8"/>
                    </a:lnTo>
                    <a:lnTo>
                      <a:pt x="17" y="11"/>
                    </a:lnTo>
                    <a:lnTo>
                      <a:pt x="0" y="17"/>
                    </a:lnTo>
                    <a:lnTo>
                      <a:pt x="14" y="18"/>
                    </a:lnTo>
                    <a:lnTo>
                      <a:pt x="28" y="21"/>
                    </a:lnTo>
                    <a:lnTo>
                      <a:pt x="43" y="23"/>
                    </a:lnTo>
                    <a:lnTo>
                      <a:pt x="58" y="21"/>
                    </a:lnTo>
                    <a:lnTo>
                      <a:pt x="66" y="21"/>
                    </a:lnTo>
                    <a:lnTo>
                      <a:pt x="74" y="20"/>
                    </a:lnTo>
                    <a:lnTo>
                      <a:pt x="87" y="17"/>
                    </a:lnTo>
                    <a:lnTo>
                      <a:pt x="95" y="14"/>
                    </a:lnTo>
                    <a:lnTo>
                      <a:pt x="101" y="11"/>
                    </a:lnTo>
                    <a:lnTo>
                      <a:pt x="107" y="8"/>
                    </a:lnTo>
                    <a:lnTo>
                      <a:pt x="113" y="3"/>
                    </a:lnTo>
                    <a:lnTo>
                      <a:pt x="110" y="2"/>
                    </a:lnTo>
                    <a:lnTo>
                      <a:pt x="104" y="0"/>
                    </a:lnTo>
                    <a:lnTo>
                      <a:pt x="89" y="0"/>
                    </a:lnTo>
                    <a:lnTo>
                      <a:pt x="71" y="0"/>
                    </a:lnTo>
                    <a:lnTo>
                      <a:pt x="51" y="3"/>
                    </a:lnTo>
                    <a:lnTo>
                      <a:pt x="34" y="5"/>
                    </a:lnTo>
                    <a:close/>
                  </a:path>
                </a:pathLst>
              </a:custGeom>
              <a:solidFill>
                <a:srgbClr val="333333"/>
              </a:solidFill>
              <a:ln w="9525">
                <a:solidFill>
                  <a:schemeClr val="tx2"/>
                </a:solidFill>
                <a:round/>
                <a:headEnd/>
                <a:tailEnd/>
              </a:ln>
            </p:spPr>
            <p:txBody>
              <a:bodyPr/>
              <a:lstStyle/>
              <a:p>
                <a:endParaRPr lang="en-US" sz="3120"/>
              </a:p>
            </p:txBody>
          </p:sp>
          <p:sp>
            <p:nvSpPr>
              <p:cNvPr id="375646" name="Freeform 862"/>
              <p:cNvSpPr>
                <a:spLocks/>
              </p:cNvSpPr>
              <p:nvPr/>
            </p:nvSpPr>
            <p:spPr bwMode="auto">
              <a:xfrm>
                <a:off x="783" y="1037"/>
                <a:ext cx="56" cy="11"/>
              </a:xfrm>
              <a:custGeom>
                <a:avLst/>
                <a:gdLst>
                  <a:gd name="T0" fmla="*/ 34 w 113"/>
                  <a:gd name="T1" fmla="*/ 5 h 23"/>
                  <a:gd name="T2" fmla="*/ 25 w 113"/>
                  <a:gd name="T3" fmla="*/ 8 h 23"/>
                  <a:gd name="T4" fmla="*/ 17 w 113"/>
                  <a:gd name="T5" fmla="*/ 11 h 23"/>
                  <a:gd name="T6" fmla="*/ 0 w 113"/>
                  <a:gd name="T7" fmla="*/ 17 h 23"/>
                  <a:gd name="T8" fmla="*/ 14 w 113"/>
                  <a:gd name="T9" fmla="*/ 18 h 23"/>
                  <a:gd name="T10" fmla="*/ 28 w 113"/>
                  <a:gd name="T11" fmla="*/ 21 h 23"/>
                  <a:gd name="T12" fmla="*/ 43 w 113"/>
                  <a:gd name="T13" fmla="*/ 23 h 23"/>
                  <a:gd name="T14" fmla="*/ 58 w 113"/>
                  <a:gd name="T15" fmla="*/ 21 h 23"/>
                  <a:gd name="T16" fmla="*/ 66 w 113"/>
                  <a:gd name="T17" fmla="*/ 21 h 23"/>
                  <a:gd name="T18" fmla="*/ 74 w 113"/>
                  <a:gd name="T19" fmla="*/ 20 h 23"/>
                  <a:gd name="T20" fmla="*/ 87 w 113"/>
                  <a:gd name="T21" fmla="*/ 17 h 23"/>
                  <a:gd name="T22" fmla="*/ 95 w 113"/>
                  <a:gd name="T23" fmla="*/ 14 h 23"/>
                  <a:gd name="T24" fmla="*/ 101 w 113"/>
                  <a:gd name="T25" fmla="*/ 11 h 23"/>
                  <a:gd name="T26" fmla="*/ 107 w 113"/>
                  <a:gd name="T27" fmla="*/ 8 h 23"/>
                  <a:gd name="T28" fmla="*/ 113 w 113"/>
                  <a:gd name="T29" fmla="*/ 3 h 23"/>
                  <a:gd name="T30" fmla="*/ 110 w 113"/>
                  <a:gd name="T31" fmla="*/ 2 h 23"/>
                  <a:gd name="T32" fmla="*/ 104 w 113"/>
                  <a:gd name="T33" fmla="*/ 0 h 23"/>
                  <a:gd name="T34" fmla="*/ 89 w 113"/>
                  <a:gd name="T35" fmla="*/ 0 h 23"/>
                  <a:gd name="T36" fmla="*/ 71 w 113"/>
                  <a:gd name="T37" fmla="*/ 0 h 23"/>
                  <a:gd name="T38" fmla="*/ 51 w 113"/>
                  <a:gd name="T39" fmla="*/ 3 h 23"/>
                  <a:gd name="T40" fmla="*/ 34 w 113"/>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23">
                    <a:moveTo>
                      <a:pt x="34" y="5"/>
                    </a:moveTo>
                    <a:lnTo>
                      <a:pt x="25" y="8"/>
                    </a:lnTo>
                    <a:lnTo>
                      <a:pt x="17" y="11"/>
                    </a:lnTo>
                    <a:lnTo>
                      <a:pt x="0" y="17"/>
                    </a:lnTo>
                    <a:lnTo>
                      <a:pt x="14" y="18"/>
                    </a:lnTo>
                    <a:lnTo>
                      <a:pt x="28" y="21"/>
                    </a:lnTo>
                    <a:lnTo>
                      <a:pt x="43" y="23"/>
                    </a:lnTo>
                    <a:lnTo>
                      <a:pt x="58" y="21"/>
                    </a:lnTo>
                    <a:lnTo>
                      <a:pt x="66" y="21"/>
                    </a:lnTo>
                    <a:lnTo>
                      <a:pt x="74" y="20"/>
                    </a:lnTo>
                    <a:lnTo>
                      <a:pt x="87" y="17"/>
                    </a:lnTo>
                    <a:lnTo>
                      <a:pt x="95" y="14"/>
                    </a:lnTo>
                    <a:lnTo>
                      <a:pt x="101" y="11"/>
                    </a:lnTo>
                    <a:lnTo>
                      <a:pt x="107" y="8"/>
                    </a:lnTo>
                    <a:lnTo>
                      <a:pt x="113" y="3"/>
                    </a:lnTo>
                    <a:lnTo>
                      <a:pt x="110" y="2"/>
                    </a:lnTo>
                    <a:lnTo>
                      <a:pt x="104" y="0"/>
                    </a:lnTo>
                    <a:lnTo>
                      <a:pt x="89" y="0"/>
                    </a:lnTo>
                    <a:lnTo>
                      <a:pt x="71" y="0"/>
                    </a:lnTo>
                    <a:lnTo>
                      <a:pt x="51" y="3"/>
                    </a:lnTo>
                    <a:lnTo>
                      <a:pt x="34" y="5"/>
                    </a:lnTo>
                  </a:path>
                </a:pathLst>
              </a:custGeom>
              <a:noFill/>
              <a:ln w="1588">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5647" name="Freeform 863"/>
              <p:cNvSpPr>
                <a:spLocks/>
              </p:cNvSpPr>
              <p:nvPr/>
            </p:nvSpPr>
            <p:spPr bwMode="auto">
              <a:xfrm>
                <a:off x="906" y="1395"/>
                <a:ext cx="25" cy="82"/>
              </a:xfrm>
              <a:custGeom>
                <a:avLst/>
                <a:gdLst>
                  <a:gd name="T0" fmla="*/ 46 w 52"/>
                  <a:gd name="T1" fmla="*/ 163 h 163"/>
                  <a:gd name="T2" fmla="*/ 41 w 52"/>
                  <a:gd name="T3" fmla="*/ 143 h 163"/>
                  <a:gd name="T4" fmla="*/ 37 w 52"/>
                  <a:gd name="T5" fmla="*/ 122 h 163"/>
                  <a:gd name="T6" fmla="*/ 29 w 52"/>
                  <a:gd name="T7" fmla="*/ 80 h 163"/>
                  <a:gd name="T8" fmla="*/ 23 w 52"/>
                  <a:gd name="T9" fmla="*/ 61 h 163"/>
                  <a:gd name="T10" fmla="*/ 18 w 52"/>
                  <a:gd name="T11" fmla="*/ 41 h 163"/>
                  <a:gd name="T12" fmla="*/ 9 w 52"/>
                  <a:gd name="T13" fmla="*/ 23 h 163"/>
                  <a:gd name="T14" fmla="*/ 0 w 52"/>
                  <a:gd name="T15" fmla="*/ 3 h 163"/>
                  <a:gd name="T16" fmla="*/ 6 w 52"/>
                  <a:gd name="T17" fmla="*/ 0 h 163"/>
                  <a:gd name="T18" fmla="*/ 15 w 52"/>
                  <a:gd name="T19" fmla="*/ 20 h 163"/>
                  <a:gd name="T20" fmla="*/ 24 w 52"/>
                  <a:gd name="T21" fmla="*/ 39 h 163"/>
                  <a:gd name="T22" fmla="*/ 31 w 52"/>
                  <a:gd name="T23" fmla="*/ 59 h 163"/>
                  <a:gd name="T24" fmla="*/ 35 w 52"/>
                  <a:gd name="T25" fmla="*/ 79 h 163"/>
                  <a:gd name="T26" fmla="*/ 44 w 52"/>
                  <a:gd name="T27" fmla="*/ 120 h 163"/>
                  <a:gd name="T28" fmla="*/ 47 w 52"/>
                  <a:gd name="T29" fmla="*/ 141 h 163"/>
                  <a:gd name="T30" fmla="*/ 52 w 52"/>
                  <a:gd name="T31" fmla="*/ 161 h 163"/>
                  <a:gd name="T32" fmla="*/ 46 w 52"/>
                  <a:gd name="T3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63">
                    <a:moveTo>
                      <a:pt x="46" y="163"/>
                    </a:moveTo>
                    <a:lnTo>
                      <a:pt x="41" y="143"/>
                    </a:lnTo>
                    <a:lnTo>
                      <a:pt x="37" y="122"/>
                    </a:lnTo>
                    <a:lnTo>
                      <a:pt x="29" y="80"/>
                    </a:lnTo>
                    <a:lnTo>
                      <a:pt x="23" y="61"/>
                    </a:lnTo>
                    <a:lnTo>
                      <a:pt x="18" y="41"/>
                    </a:lnTo>
                    <a:lnTo>
                      <a:pt x="9" y="23"/>
                    </a:lnTo>
                    <a:lnTo>
                      <a:pt x="0" y="3"/>
                    </a:lnTo>
                    <a:lnTo>
                      <a:pt x="6" y="0"/>
                    </a:lnTo>
                    <a:lnTo>
                      <a:pt x="15" y="20"/>
                    </a:lnTo>
                    <a:lnTo>
                      <a:pt x="24" y="39"/>
                    </a:lnTo>
                    <a:lnTo>
                      <a:pt x="31" y="59"/>
                    </a:lnTo>
                    <a:lnTo>
                      <a:pt x="35" y="79"/>
                    </a:lnTo>
                    <a:lnTo>
                      <a:pt x="44" y="120"/>
                    </a:lnTo>
                    <a:lnTo>
                      <a:pt x="47" y="141"/>
                    </a:lnTo>
                    <a:lnTo>
                      <a:pt x="52" y="161"/>
                    </a:lnTo>
                    <a:lnTo>
                      <a:pt x="46" y="163"/>
                    </a:lnTo>
                    <a:close/>
                  </a:path>
                </a:pathLst>
              </a:custGeom>
              <a:solidFill>
                <a:srgbClr val="000000"/>
              </a:solidFill>
              <a:ln w="9525">
                <a:solidFill>
                  <a:schemeClr val="tx2"/>
                </a:solidFill>
                <a:round/>
                <a:headEnd/>
                <a:tailEnd/>
              </a:ln>
            </p:spPr>
            <p:txBody>
              <a:bodyPr/>
              <a:lstStyle/>
              <a:p>
                <a:endParaRPr lang="en-US" sz="3120"/>
              </a:p>
            </p:txBody>
          </p:sp>
          <p:sp>
            <p:nvSpPr>
              <p:cNvPr id="375648" name="Oval 864"/>
              <p:cNvSpPr>
                <a:spLocks noChangeArrowheads="1"/>
              </p:cNvSpPr>
              <p:nvPr/>
            </p:nvSpPr>
            <p:spPr bwMode="auto">
              <a:xfrm>
                <a:off x="906" y="1395"/>
                <a:ext cx="3" cy="3"/>
              </a:xfrm>
              <a:prstGeom prst="ellipse">
                <a:avLst/>
              </a:prstGeom>
              <a:solidFill>
                <a:srgbClr val="000000"/>
              </a:solidFill>
              <a:ln w="9525">
                <a:solidFill>
                  <a:schemeClr val="tx2"/>
                </a:solidFill>
                <a:round/>
                <a:headEnd/>
                <a:tailEnd/>
              </a:ln>
            </p:spPr>
            <p:txBody>
              <a:bodyPr/>
              <a:lstStyle/>
              <a:p>
                <a:endParaRPr lang="en-US" sz="3120"/>
              </a:p>
            </p:txBody>
          </p:sp>
          <p:sp>
            <p:nvSpPr>
              <p:cNvPr id="375649" name="Oval 865"/>
              <p:cNvSpPr>
                <a:spLocks noChangeArrowheads="1"/>
              </p:cNvSpPr>
              <p:nvPr/>
            </p:nvSpPr>
            <p:spPr bwMode="auto">
              <a:xfrm>
                <a:off x="928" y="1475"/>
                <a:ext cx="4" cy="3"/>
              </a:xfrm>
              <a:prstGeom prst="ellipse">
                <a:avLst/>
              </a:prstGeom>
              <a:solidFill>
                <a:srgbClr val="000000"/>
              </a:solidFill>
              <a:ln w="9525">
                <a:solidFill>
                  <a:schemeClr val="tx2"/>
                </a:solidFill>
                <a:round/>
                <a:headEnd/>
                <a:tailEnd/>
              </a:ln>
            </p:spPr>
            <p:txBody>
              <a:bodyPr/>
              <a:lstStyle/>
              <a:p>
                <a:endParaRPr lang="en-US" sz="3120"/>
              </a:p>
            </p:txBody>
          </p:sp>
          <p:sp>
            <p:nvSpPr>
              <p:cNvPr id="375650" name="Freeform 866"/>
              <p:cNvSpPr>
                <a:spLocks/>
              </p:cNvSpPr>
              <p:nvPr/>
            </p:nvSpPr>
            <p:spPr bwMode="auto">
              <a:xfrm>
                <a:off x="861" y="1037"/>
                <a:ext cx="55" cy="27"/>
              </a:xfrm>
              <a:custGeom>
                <a:avLst/>
                <a:gdLst>
                  <a:gd name="T0" fmla="*/ 0 w 109"/>
                  <a:gd name="T1" fmla="*/ 0 h 55"/>
                  <a:gd name="T2" fmla="*/ 12 w 109"/>
                  <a:gd name="T3" fmla="*/ 11 h 55"/>
                  <a:gd name="T4" fmla="*/ 25 w 109"/>
                  <a:gd name="T5" fmla="*/ 20 h 55"/>
                  <a:gd name="T6" fmla="*/ 39 w 109"/>
                  <a:gd name="T7" fmla="*/ 27 h 55"/>
                  <a:gd name="T8" fmla="*/ 51 w 109"/>
                  <a:gd name="T9" fmla="*/ 35 h 55"/>
                  <a:gd name="T10" fmla="*/ 65 w 109"/>
                  <a:gd name="T11" fmla="*/ 41 h 55"/>
                  <a:gd name="T12" fmla="*/ 80 w 109"/>
                  <a:gd name="T13" fmla="*/ 46 h 55"/>
                  <a:gd name="T14" fmla="*/ 94 w 109"/>
                  <a:gd name="T15" fmla="*/ 50 h 55"/>
                  <a:gd name="T16" fmla="*/ 109 w 109"/>
                  <a:gd name="T17" fmla="*/ 55 h 55"/>
                  <a:gd name="T18" fmla="*/ 108 w 109"/>
                  <a:gd name="T19" fmla="*/ 53 h 55"/>
                  <a:gd name="T20" fmla="*/ 105 w 109"/>
                  <a:gd name="T21" fmla="*/ 50 h 55"/>
                  <a:gd name="T22" fmla="*/ 96 w 109"/>
                  <a:gd name="T23" fmla="*/ 43 h 55"/>
                  <a:gd name="T24" fmla="*/ 82 w 109"/>
                  <a:gd name="T25" fmla="*/ 34 h 55"/>
                  <a:gd name="T26" fmla="*/ 67 w 109"/>
                  <a:gd name="T27" fmla="*/ 23 h 55"/>
                  <a:gd name="T28" fmla="*/ 48 w 109"/>
                  <a:gd name="T29" fmla="*/ 15 h 55"/>
                  <a:gd name="T30" fmla="*/ 30 w 109"/>
                  <a:gd name="T31" fmla="*/ 8 h 55"/>
                  <a:gd name="T32" fmla="*/ 21 w 109"/>
                  <a:gd name="T33" fmla="*/ 5 h 55"/>
                  <a:gd name="T34" fmla="*/ 13 w 109"/>
                  <a:gd name="T35" fmla="*/ 2 h 55"/>
                  <a:gd name="T36" fmla="*/ 6 w 109"/>
                  <a:gd name="T37" fmla="*/ 2 h 55"/>
                  <a:gd name="T38" fmla="*/ 0 w 109"/>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55">
                    <a:moveTo>
                      <a:pt x="0" y="0"/>
                    </a:moveTo>
                    <a:lnTo>
                      <a:pt x="12" y="11"/>
                    </a:lnTo>
                    <a:lnTo>
                      <a:pt x="25" y="20"/>
                    </a:lnTo>
                    <a:lnTo>
                      <a:pt x="39" y="27"/>
                    </a:lnTo>
                    <a:lnTo>
                      <a:pt x="51" y="35"/>
                    </a:lnTo>
                    <a:lnTo>
                      <a:pt x="65" y="41"/>
                    </a:lnTo>
                    <a:lnTo>
                      <a:pt x="80" y="46"/>
                    </a:lnTo>
                    <a:lnTo>
                      <a:pt x="94" y="50"/>
                    </a:lnTo>
                    <a:lnTo>
                      <a:pt x="109" y="55"/>
                    </a:lnTo>
                    <a:lnTo>
                      <a:pt x="108" y="53"/>
                    </a:lnTo>
                    <a:lnTo>
                      <a:pt x="105" y="50"/>
                    </a:lnTo>
                    <a:lnTo>
                      <a:pt x="96" y="43"/>
                    </a:lnTo>
                    <a:lnTo>
                      <a:pt x="82" y="34"/>
                    </a:lnTo>
                    <a:lnTo>
                      <a:pt x="67" y="23"/>
                    </a:lnTo>
                    <a:lnTo>
                      <a:pt x="48" y="15"/>
                    </a:lnTo>
                    <a:lnTo>
                      <a:pt x="30" y="8"/>
                    </a:lnTo>
                    <a:lnTo>
                      <a:pt x="21" y="5"/>
                    </a:lnTo>
                    <a:lnTo>
                      <a:pt x="13" y="2"/>
                    </a:lnTo>
                    <a:lnTo>
                      <a:pt x="6" y="2"/>
                    </a:lnTo>
                    <a:lnTo>
                      <a:pt x="0" y="0"/>
                    </a:lnTo>
                    <a:close/>
                  </a:path>
                </a:pathLst>
              </a:custGeom>
              <a:solidFill>
                <a:srgbClr val="333333"/>
              </a:solidFill>
              <a:ln w="9525">
                <a:solidFill>
                  <a:schemeClr val="tx2"/>
                </a:solidFill>
                <a:round/>
                <a:headEnd/>
                <a:tailEnd/>
              </a:ln>
            </p:spPr>
            <p:txBody>
              <a:bodyPr/>
              <a:lstStyle/>
              <a:p>
                <a:endParaRPr lang="en-US" sz="3120"/>
              </a:p>
            </p:txBody>
          </p:sp>
          <p:sp>
            <p:nvSpPr>
              <p:cNvPr id="375651" name="Freeform 867"/>
              <p:cNvSpPr>
                <a:spLocks/>
              </p:cNvSpPr>
              <p:nvPr/>
            </p:nvSpPr>
            <p:spPr bwMode="auto">
              <a:xfrm>
                <a:off x="861" y="1037"/>
                <a:ext cx="55" cy="27"/>
              </a:xfrm>
              <a:custGeom>
                <a:avLst/>
                <a:gdLst>
                  <a:gd name="T0" fmla="*/ 0 w 109"/>
                  <a:gd name="T1" fmla="*/ 0 h 55"/>
                  <a:gd name="T2" fmla="*/ 12 w 109"/>
                  <a:gd name="T3" fmla="*/ 11 h 55"/>
                  <a:gd name="T4" fmla="*/ 25 w 109"/>
                  <a:gd name="T5" fmla="*/ 20 h 55"/>
                  <a:gd name="T6" fmla="*/ 39 w 109"/>
                  <a:gd name="T7" fmla="*/ 27 h 55"/>
                  <a:gd name="T8" fmla="*/ 51 w 109"/>
                  <a:gd name="T9" fmla="*/ 35 h 55"/>
                  <a:gd name="T10" fmla="*/ 65 w 109"/>
                  <a:gd name="T11" fmla="*/ 41 h 55"/>
                  <a:gd name="T12" fmla="*/ 80 w 109"/>
                  <a:gd name="T13" fmla="*/ 46 h 55"/>
                  <a:gd name="T14" fmla="*/ 94 w 109"/>
                  <a:gd name="T15" fmla="*/ 50 h 55"/>
                  <a:gd name="T16" fmla="*/ 109 w 109"/>
                  <a:gd name="T17" fmla="*/ 55 h 55"/>
                  <a:gd name="T18" fmla="*/ 108 w 109"/>
                  <a:gd name="T19" fmla="*/ 53 h 55"/>
                  <a:gd name="T20" fmla="*/ 105 w 109"/>
                  <a:gd name="T21" fmla="*/ 50 h 55"/>
                  <a:gd name="T22" fmla="*/ 96 w 109"/>
                  <a:gd name="T23" fmla="*/ 43 h 55"/>
                  <a:gd name="T24" fmla="*/ 82 w 109"/>
                  <a:gd name="T25" fmla="*/ 34 h 55"/>
                  <a:gd name="T26" fmla="*/ 67 w 109"/>
                  <a:gd name="T27" fmla="*/ 23 h 55"/>
                  <a:gd name="T28" fmla="*/ 48 w 109"/>
                  <a:gd name="T29" fmla="*/ 15 h 55"/>
                  <a:gd name="T30" fmla="*/ 30 w 109"/>
                  <a:gd name="T31" fmla="*/ 8 h 55"/>
                  <a:gd name="T32" fmla="*/ 21 w 109"/>
                  <a:gd name="T33" fmla="*/ 5 h 55"/>
                  <a:gd name="T34" fmla="*/ 13 w 109"/>
                  <a:gd name="T35" fmla="*/ 2 h 55"/>
                  <a:gd name="T36" fmla="*/ 6 w 109"/>
                  <a:gd name="T37" fmla="*/ 2 h 55"/>
                  <a:gd name="T38" fmla="*/ 0 w 109"/>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55">
                    <a:moveTo>
                      <a:pt x="0" y="0"/>
                    </a:moveTo>
                    <a:lnTo>
                      <a:pt x="12" y="11"/>
                    </a:lnTo>
                    <a:lnTo>
                      <a:pt x="25" y="20"/>
                    </a:lnTo>
                    <a:lnTo>
                      <a:pt x="39" y="27"/>
                    </a:lnTo>
                    <a:lnTo>
                      <a:pt x="51" y="35"/>
                    </a:lnTo>
                    <a:lnTo>
                      <a:pt x="65" y="41"/>
                    </a:lnTo>
                    <a:lnTo>
                      <a:pt x="80" y="46"/>
                    </a:lnTo>
                    <a:lnTo>
                      <a:pt x="94" y="50"/>
                    </a:lnTo>
                    <a:lnTo>
                      <a:pt x="109" y="55"/>
                    </a:lnTo>
                    <a:lnTo>
                      <a:pt x="108" y="53"/>
                    </a:lnTo>
                    <a:lnTo>
                      <a:pt x="105" y="50"/>
                    </a:lnTo>
                    <a:lnTo>
                      <a:pt x="96" y="43"/>
                    </a:lnTo>
                    <a:lnTo>
                      <a:pt x="82" y="34"/>
                    </a:lnTo>
                    <a:lnTo>
                      <a:pt x="67" y="23"/>
                    </a:lnTo>
                    <a:lnTo>
                      <a:pt x="48" y="15"/>
                    </a:lnTo>
                    <a:lnTo>
                      <a:pt x="30" y="8"/>
                    </a:lnTo>
                    <a:lnTo>
                      <a:pt x="21" y="5"/>
                    </a:lnTo>
                    <a:lnTo>
                      <a:pt x="13" y="2"/>
                    </a:lnTo>
                    <a:lnTo>
                      <a:pt x="6" y="2"/>
                    </a:lnTo>
                    <a:lnTo>
                      <a:pt x="0" y="0"/>
                    </a:lnTo>
                  </a:path>
                </a:pathLst>
              </a:custGeom>
              <a:noFill/>
              <a:ln w="1588">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5652" name="Freeform 868"/>
              <p:cNvSpPr>
                <a:spLocks/>
              </p:cNvSpPr>
              <p:nvPr/>
            </p:nvSpPr>
            <p:spPr bwMode="auto">
              <a:xfrm>
                <a:off x="263" y="1472"/>
                <a:ext cx="279" cy="563"/>
              </a:xfrm>
              <a:custGeom>
                <a:avLst/>
                <a:gdLst>
                  <a:gd name="T0" fmla="*/ 145 w 558"/>
                  <a:gd name="T1" fmla="*/ 333 h 1126"/>
                  <a:gd name="T2" fmla="*/ 191 w 558"/>
                  <a:gd name="T3" fmla="*/ 269 h 1126"/>
                  <a:gd name="T4" fmla="*/ 235 w 558"/>
                  <a:gd name="T5" fmla="*/ 161 h 1126"/>
                  <a:gd name="T6" fmla="*/ 285 w 558"/>
                  <a:gd name="T7" fmla="*/ 73 h 1126"/>
                  <a:gd name="T8" fmla="*/ 333 w 558"/>
                  <a:gd name="T9" fmla="*/ 21 h 1126"/>
                  <a:gd name="T10" fmla="*/ 369 w 558"/>
                  <a:gd name="T11" fmla="*/ 3 h 1126"/>
                  <a:gd name="T12" fmla="*/ 397 w 558"/>
                  <a:gd name="T13" fmla="*/ 2 h 1126"/>
                  <a:gd name="T14" fmla="*/ 418 w 558"/>
                  <a:gd name="T15" fmla="*/ 12 h 1126"/>
                  <a:gd name="T16" fmla="*/ 438 w 558"/>
                  <a:gd name="T17" fmla="*/ 75 h 1126"/>
                  <a:gd name="T18" fmla="*/ 473 w 558"/>
                  <a:gd name="T19" fmla="*/ 254 h 1126"/>
                  <a:gd name="T20" fmla="*/ 499 w 558"/>
                  <a:gd name="T21" fmla="*/ 353 h 1126"/>
                  <a:gd name="T22" fmla="*/ 540 w 558"/>
                  <a:gd name="T23" fmla="*/ 446 h 1126"/>
                  <a:gd name="T24" fmla="*/ 552 w 558"/>
                  <a:gd name="T25" fmla="*/ 484 h 1126"/>
                  <a:gd name="T26" fmla="*/ 555 w 558"/>
                  <a:gd name="T27" fmla="*/ 555 h 1126"/>
                  <a:gd name="T28" fmla="*/ 545 w 558"/>
                  <a:gd name="T29" fmla="*/ 589 h 1126"/>
                  <a:gd name="T30" fmla="*/ 528 w 558"/>
                  <a:gd name="T31" fmla="*/ 619 h 1126"/>
                  <a:gd name="T32" fmla="*/ 478 w 558"/>
                  <a:gd name="T33" fmla="*/ 674 h 1126"/>
                  <a:gd name="T34" fmla="*/ 447 w 558"/>
                  <a:gd name="T35" fmla="*/ 688 h 1126"/>
                  <a:gd name="T36" fmla="*/ 429 w 558"/>
                  <a:gd name="T37" fmla="*/ 694 h 1126"/>
                  <a:gd name="T38" fmla="*/ 410 w 558"/>
                  <a:gd name="T39" fmla="*/ 717 h 1126"/>
                  <a:gd name="T40" fmla="*/ 400 w 558"/>
                  <a:gd name="T41" fmla="*/ 720 h 1126"/>
                  <a:gd name="T42" fmla="*/ 388 w 558"/>
                  <a:gd name="T43" fmla="*/ 708 h 1126"/>
                  <a:gd name="T44" fmla="*/ 384 w 558"/>
                  <a:gd name="T45" fmla="*/ 708 h 1126"/>
                  <a:gd name="T46" fmla="*/ 395 w 558"/>
                  <a:gd name="T47" fmla="*/ 727 h 1126"/>
                  <a:gd name="T48" fmla="*/ 386 w 558"/>
                  <a:gd name="T49" fmla="*/ 749 h 1126"/>
                  <a:gd name="T50" fmla="*/ 355 w 558"/>
                  <a:gd name="T51" fmla="*/ 775 h 1126"/>
                  <a:gd name="T52" fmla="*/ 302 w 558"/>
                  <a:gd name="T53" fmla="*/ 837 h 1126"/>
                  <a:gd name="T54" fmla="*/ 270 w 558"/>
                  <a:gd name="T55" fmla="*/ 861 h 1126"/>
                  <a:gd name="T56" fmla="*/ 237 w 558"/>
                  <a:gd name="T57" fmla="*/ 883 h 1126"/>
                  <a:gd name="T58" fmla="*/ 223 w 558"/>
                  <a:gd name="T59" fmla="*/ 880 h 1126"/>
                  <a:gd name="T60" fmla="*/ 211 w 558"/>
                  <a:gd name="T61" fmla="*/ 861 h 1126"/>
                  <a:gd name="T62" fmla="*/ 211 w 558"/>
                  <a:gd name="T63" fmla="*/ 838 h 1126"/>
                  <a:gd name="T64" fmla="*/ 212 w 558"/>
                  <a:gd name="T65" fmla="*/ 869 h 1126"/>
                  <a:gd name="T66" fmla="*/ 226 w 558"/>
                  <a:gd name="T67" fmla="*/ 881 h 1126"/>
                  <a:gd name="T68" fmla="*/ 252 w 558"/>
                  <a:gd name="T69" fmla="*/ 878 h 1126"/>
                  <a:gd name="T70" fmla="*/ 229 w 558"/>
                  <a:gd name="T71" fmla="*/ 893 h 1126"/>
                  <a:gd name="T72" fmla="*/ 203 w 558"/>
                  <a:gd name="T73" fmla="*/ 933 h 1126"/>
                  <a:gd name="T74" fmla="*/ 163 w 558"/>
                  <a:gd name="T75" fmla="*/ 1024 h 1126"/>
                  <a:gd name="T76" fmla="*/ 125 w 558"/>
                  <a:gd name="T77" fmla="*/ 1093 h 1126"/>
                  <a:gd name="T78" fmla="*/ 99 w 558"/>
                  <a:gd name="T79" fmla="*/ 1120 h 1126"/>
                  <a:gd name="T80" fmla="*/ 78 w 558"/>
                  <a:gd name="T81" fmla="*/ 1126 h 1126"/>
                  <a:gd name="T82" fmla="*/ 56 w 558"/>
                  <a:gd name="T83" fmla="*/ 1112 h 1126"/>
                  <a:gd name="T84" fmla="*/ 47 w 558"/>
                  <a:gd name="T85" fmla="*/ 1083 h 1126"/>
                  <a:gd name="T86" fmla="*/ 52 w 558"/>
                  <a:gd name="T87" fmla="*/ 1015 h 1126"/>
                  <a:gd name="T88" fmla="*/ 50 w 558"/>
                  <a:gd name="T89" fmla="*/ 965 h 1126"/>
                  <a:gd name="T90" fmla="*/ 21 w 558"/>
                  <a:gd name="T91" fmla="*/ 857 h 1126"/>
                  <a:gd name="T92" fmla="*/ 5 w 558"/>
                  <a:gd name="T93" fmla="*/ 726 h 1126"/>
                  <a:gd name="T94" fmla="*/ 2 w 558"/>
                  <a:gd name="T95" fmla="*/ 641 h 1126"/>
                  <a:gd name="T96" fmla="*/ 3 w 558"/>
                  <a:gd name="T97" fmla="*/ 571 h 1126"/>
                  <a:gd name="T98" fmla="*/ 15 w 558"/>
                  <a:gd name="T99" fmla="*/ 514 h 1126"/>
                  <a:gd name="T100" fmla="*/ 38 w 558"/>
                  <a:gd name="T101" fmla="*/ 463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8" h="1126">
                    <a:moveTo>
                      <a:pt x="82" y="402"/>
                    </a:moveTo>
                    <a:lnTo>
                      <a:pt x="98" y="383"/>
                    </a:lnTo>
                    <a:lnTo>
                      <a:pt x="114" y="367"/>
                    </a:lnTo>
                    <a:lnTo>
                      <a:pt x="145" y="333"/>
                    </a:lnTo>
                    <a:lnTo>
                      <a:pt x="160" y="317"/>
                    </a:lnTo>
                    <a:lnTo>
                      <a:pt x="174" y="298"/>
                    </a:lnTo>
                    <a:lnTo>
                      <a:pt x="186" y="278"/>
                    </a:lnTo>
                    <a:lnTo>
                      <a:pt x="191" y="269"/>
                    </a:lnTo>
                    <a:lnTo>
                      <a:pt x="195" y="259"/>
                    </a:lnTo>
                    <a:lnTo>
                      <a:pt x="208" y="225"/>
                    </a:lnTo>
                    <a:lnTo>
                      <a:pt x="221" y="193"/>
                    </a:lnTo>
                    <a:lnTo>
                      <a:pt x="235" y="161"/>
                    </a:lnTo>
                    <a:lnTo>
                      <a:pt x="250" y="131"/>
                    </a:lnTo>
                    <a:lnTo>
                      <a:pt x="267" y="100"/>
                    </a:lnTo>
                    <a:lnTo>
                      <a:pt x="276" y="87"/>
                    </a:lnTo>
                    <a:lnTo>
                      <a:pt x="285" y="73"/>
                    </a:lnTo>
                    <a:lnTo>
                      <a:pt x="296" y="59"/>
                    </a:lnTo>
                    <a:lnTo>
                      <a:pt x="308" y="46"/>
                    </a:lnTo>
                    <a:lnTo>
                      <a:pt x="320" y="33"/>
                    </a:lnTo>
                    <a:lnTo>
                      <a:pt x="333" y="21"/>
                    </a:lnTo>
                    <a:lnTo>
                      <a:pt x="343" y="14"/>
                    </a:lnTo>
                    <a:lnTo>
                      <a:pt x="349" y="9"/>
                    </a:lnTo>
                    <a:lnTo>
                      <a:pt x="355" y="6"/>
                    </a:lnTo>
                    <a:lnTo>
                      <a:pt x="369" y="3"/>
                    </a:lnTo>
                    <a:lnTo>
                      <a:pt x="377" y="2"/>
                    </a:lnTo>
                    <a:lnTo>
                      <a:pt x="384" y="0"/>
                    </a:lnTo>
                    <a:lnTo>
                      <a:pt x="391" y="0"/>
                    </a:lnTo>
                    <a:lnTo>
                      <a:pt x="397" y="2"/>
                    </a:lnTo>
                    <a:lnTo>
                      <a:pt x="403" y="3"/>
                    </a:lnTo>
                    <a:lnTo>
                      <a:pt x="409" y="5"/>
                    </a:lnTo>
                    <a:lnTo>
                      <a:pt x="413" y="8"/>
                    </a:lnTo>
                    <a:lnTo>
                      <a:pt x="418" y="12"/>
                    </a:lnTo>
                    <a:lnTo>
                      <a:pt x="421" y="18"/>
                    </a:lnTo>
                    <a:lnTo>
                      <a:pt x="424" y="24"/>
                    </a:lnTo>
                    <a:lnTo>
                      <a:pt x="432" y="50"/>
                    </a:lnTo>
                    <a:lnTo>
                      <a:pt x="438" y="75"/>
                    </a:lnTo>
                    <a:lnTo>
                      <a:pt x="444" y="100"/>
                    </a:lnTo>
                    <a:lnTo>
                      <a:pt x="449" y="126"/>
                    </a:lnTo>
                    <a:lnTo>
                      <a:pt x="467" y="228"/>
                    </a:lnTo>
                    <a:lnTo>
                      <a:pt x="473" y="254"/>
                    </a:lnTo>
                    <a:lnTo>
                      <a:pt x="478" y="278"/>
                    </a:lnTo>
                    <a:lnTo>
                      <a:pt x="484" y="304"/>
                    </a:lnTo>
                    <a:lnTo>
                      <a:pt x="491" y="329"/>
                    </a:lnTo>
                    <a:lnTo>
                      <a:pt x="499" y="353"/>
                    </a:lnTo>
                    <a:lnTo>
                      <a:pt x="508" y="377"/>
                    </a:lnTo>
                    <a:lnTo>
                      <a:pt x="519" y="402"/>
                    </a:lnTo>
                    <a:lnTo>
                      <a:pt x="531" y="426"/>
                    </a:lnTo>
                    <a:lnTo>
                      <a:pt x="540" y="446"/>
                    </a:lnTo>
                    <a:lnTo>
                      <a:pt x="545" y="455"/>
                    </a:lnTo>
                    <a:lnTo>
                      <a:pt x="548" y="464"/>
                    </a:lnTo>
                    <a:lnTo>
                      <a:pt x="551" y="475"/>
                    </a:lnTo>
                    <a:lnTo>
                      <a:pt x="552" y="484"/>
                    </a:lnTo>
                    <a:lnTo>
                      <a:pt x="557" y="502"/>
                    </a:lnTo>
                    <a:lnTo>
                      <a:pt x="558" y="520"/>
                    </a:lnTo>
                    <a:lnTo>
                      <a:pt x="557" y="539"/>
                    </a:lnTo>
                    <a:lnTo>
                      <a:pt x="555" y="555"/>
                    </a:lnTo>
                    <a:lnTo>
                      <a:pt x="554" y="565"/>
                    </a:lnTo>
                    <a:lnTo>
                      <a:pt x="551" y="572"/>
                    </a:lnTo>
                    <a:lnTo>
                      <a:pt x="548" y="581"/>
                    </a:lnTo>
                    <a:lnTo>
                      <a:pt x="545" y="589"/>
                    </a:lnTo>
                    <a:lnTo>
                      <a:pt x="542" y="597"/>
                    </a:lnTo>
                    <a:lnTo>
                      <a:pt x="537" y="604"/>
                    </a:lnTo>
                    <a:lnTo>
                      <a:pt x="532" y="612"/>
                    </a:lnTo>
                    <a:lnTo>
                      <a:pt x="528" y="619"/>
                    </a:lnTo>
                    <a:lnTo>
                      <a:pt x="517" y="635"/>
                    </a:lnTo>
                    <a:lnTo>
                      <a:pt x="505" y="648"/>
                    </a:lnTo>
                    <a:lnTo>
                      <a:pt x="493" y="662"/>
                    </a:lnTo>
                    <a:lnTo>
                      <a:pt x="478" y="674"/>
                    </a:lnTo>
                    <a:lnTo>
                      <a:pt x="461" y="686"/>
                    </a:lnTo>
                    <a:lnTo>
                      <a:pt x="458" y="686"/>
                    </a:lnTo>
                    <a:lnTo>
                      <a:pt x="455" y="688"/>
                    </a:lnTo>
                    <a:lnTo>
                      <a:pt x="447" y="688"/>
                    </a:lnTo>
                    <a:lnTo>
                      <a:pt x="441" y="686"/>
                    </a:lnTo>
                    <a:lnTo>
                      <a:pt x="436" y="688"/>
                    </a:lnTo>
                    <a:lnTo>
                      <a:pt x="435" y="689"/>
                    </a:lnTo>
                    <a:lnTo>
                      <a:pt x="429" y="694"/>
                    </a:lnTo>
                    <a:lnTo>
                      <a:pt x="424" y="700"/>
                    </a:lnTo>
                    <a:lnTo>
                      <a:pt x="420" y="706"/>
                    </a:lnTo>
                    <a:lnTo>
                      <a:pt x="415" y="712"/>
                    </a:lnTo>
                    <a:lnTo>
                      <a:pt x="410" y="717"/>
                    </a:lnTo>
                    <a:lnTo>
                      <a:pt x="409" y="718"/>
                    </a:lnTo>
                    <a:lnTo>
                      <a:pt x="406" y="720"/>
                    </a:lnTo>
                    <a:lnTo>
                      <a:pt x="403" y="720"/>
                    </a:lnTo>
                    <a:lnTo>
                      <a:pt x="400" y="720"/>
                    </a:lnTo>
                    <a:lnTo>
                      <a:pt x="395" y="718"/>
                    </a:lnTo>
                    <a:lnTo>
                      <a:pt x="392" y="715"/>
                    </a:lnTo>
                    <a:lnTo>
                      <a:pt x="389" y="712"/>
                    </a:lnTo>
                    <a:lnTo>
                      <a:pt x="388" y="708"/>
                    </a:lnTo>
                    <a:lnTo>
                      <a:pt x="384" y="702"/>
                    </a:lnTo>
                    <a:lnTo>
                      <a:pt x="384" y="697"/>
                    </a:lnTo>
                    <a:lnTo>
                      <a:pt x="383" y="703"/>
                    </a:lnTo>
                    <a:lnTo>
                      <a:pt x="384" y="708"/>
                    </a:lnTo>
                    <a:lnTo>
                      <a:pt x="386" y="712"/>
                    </a:lnTo>
                    <a:lnTo>
                      <a:pt x="389" y="717"/>
                    </a:lnTo>
                    <a:lnTo>
                      <a:pt x="394" y="723"/>
                    </a:lnTo>
                    <a:lnTo>
                      <a:pt x="395" y="727"/>
                    </a:lnTo>
                    <a:lnTo>
                      <a:pt x="395" y="730"/>
                    </a:lnTo>
                    <a:lnTo>
                      <a:pt x="394" y="738"/>
                    </a:lnTo>
                    <a:lnTo>
                      <a:pt x="391" y="743"/>
                    </a:lnTo>
                    <a:lnTo>
                      <a:pt x="386" y="749"/>
                    </a:lnTo>
                    <a:lnTo>
                      <a:pt x="380" y="753"/>
                    </a:lnTo>
                    <a:lnTo>
                      <a:pt x="368" y="764"/>
                    </a:lnTo>
                    <a:lnTo>
                      <a:pt x="362" y="768"/>
                    </a:lnTo>
                    <a:lnTo>
                      <a:pt x="355" y="775"/>
                    </a:lnTo>
                    <a:lnTo>
                      <a:pt x="342" y="791"/>
                    </a:lnTo>
                    <a:lnTo>
                      <a:pt x="323" y="814"/>
                    </a:lnTo>
                    <a:lnTo>
                      <a:pt x="313" y="826"/>
                    </a:lnTo>
                    <a:lnTo>
                      <a:pt x="302" y="837"/>
                    </a:lnTo>
                    <a:lnTo>
                      <a:pt x="296" y="843"/>
                    </a:lnTo>
                    <a:lnTo>
                      <a:pt x="290" y="848"/>
                    </a:lnTo>
                    <a:lnTo>
                      <a:pt x="278" y="857"/>
                    </a:lnTo>
                    <a:lnTo>
                      <a:pt x="270" y="861"/>
                    </a:lnTo>
                    <a:lnTo>
                      <a:pt x="262" y="867"/>
                    </a:lnTo>
                    <a:lnTo>
                      <a:pt x="250" y="878"/>
                    </a:lnTo>
                    <a:lnTo>
                      <a:pt x="243" y="881"/>
                    </a:lnTo>
                    <a:lnTo>
                      <a:pt x="237" y="883"/>
                    </a:lnTo>
                    <a:lnTo>
                      <a:pt x="233" y="883"/>
                    </a:lnTo>
                    <a:lnTo>
                      <a:pt x="229" y="883"/>
                    </a:lnTo>
                    <a:lnTo>
                      <a:pt x="226" y="881"/>
                    </a:lnTo>
                    <a:lnTo>
                      <a:pt x="223" y="880"/>
                    </a:lnTo>
                    <a:lnTo>
                      <a:pt x="217" y="873"/>
                    </a:lnTo>
                    <a:lnTo>
                      <a:pt x="212" y="869"/>
                    </a:lnTo>
                    <a:lnTo>
                      <a:pt x="211" y="864"/>
                    </a:lnTo>
                    <a:lnTo>
                      <a:pt x="211" y="861"/>
                    </a:lnTo>
                    <a:lnTo>
                      <a:pt x="209" y="855"/>
                    </a:lnTo>
                    <a:lnTo>
                      <a:pt x="209" y="842"/>
                    </a:lnTo>
                    <a:lnTo>
                      <a:pt x="209" y="828"/>
                    </a:lnTo>
                    <a:lnTo>
                      <a:pt x="211" y="838"/>
                    </a:lnTo>
                    <a:lnTo>
                      <a:pt x="211" y="849"/>
                    </a:lnTo>
                    <a:lnTo>
                      <a:pt x="211" y="858"/>
                    </a:lnTo>
                    <a:lnTo>
                      <a:pt x="212" y="866"/>
                    </a:lnTo>
                    <a:lnTo>
                      <a:pt x="212" y="869"/>
                    </a:lnTo>
                    <a:lnTo>
                      <a:pt x="214" y="872"/>
                    </a:lnTo>
                    <a:lnTo>
                      <a:pt x="218" y="877"/>
                    </a:lnTo>
                    <a:lnTo>
                      <a:pt x="221" y="880"/>
                    </a:lnTo>
                    <a:lnTo>
                      <a:pt x="226" y="881"/>
                    </a:lnTo>
                    <a:lnTo>
                      <a:pt x="232" y="883"/>
                    </a:lnTo>
                    <a:lnTo>
                      <a:pt x="238" y="881"/>
                    </a:lnTo>
                    <a:lnTo>
                      <a:pt x="246" y="880"/>
                    </a:lnTo>
                    <a:lnTo>
                      <a:pt x="252" y="878"/>
                    </a:lnTo>
                    <a:lnTo>
                      <a:pt x="246" y="880"/>
                    </a:lnTo>
                    <a:lnTo>
                      <a:pt x="240" y="884"/>
                    </a:lnTo>
                    <a:lnTo>
                      <a:pt x="235" y="887"/>
                    </a:lnTo>
                    <a:lnTo>
                      <a:pt x="229" y="893"/>
                    </a:lnTo>
                    <a:lnTo>
                      <a:pt x="224" y="898"/>
                    </a:lnTo>
                    <a:lnTo>
                      <a:pt x="220" y="904"/>
                    </a:lnTo>
                    <a:lnTo>
                      <a:pt x="211" y="918"/>
                    </a:lnTo>
                    <a:lnTo>
                      <a:pt x="203" y="933"/>
                    </a:lnTo>
                    <a:lnTo>
                      <a:pt x="195" y="950"/>
                    </a:lnTo>
                    <a:lnTo>
                      <a:pt x="188" y="968"/>
                    </a:lnTo>
                    <a:lnTo>
                      <a:pt x="180" y="986"/>
                    </a:lnTo>
                    <a:lnTo>
                      <a:pt x="163" y="1024"/>
                    </a:lnTo>
                    <a:lnTo>
                      <a:pt x="156" y="1042"/>
                    </a:lnTo>
                    <a:lnTo>
                      <a:pt x="146" y="1061"/>
                    </a:lnTo>
                    <a:lnTo>
                      <a:pt x="136" y="1077"/>
                    </a:lnTo>
                    <a:lnTo>
                      <a:pt x="125" y="1093"/>
                    </a:lnTo>
                    <a:lnTo>
                      <a:pt x="119" y="1100"/>
                    </a:lnTo>
                    <a:lnTo>
                      <a:pt x="113" y="1108"/>
                    </a:lnTo>
                    <a:lnTo>
                      <a:pt x="107" y="1114"/>
                    </a:lnTo>
                    <a:lnTo>
                      <a:pt x="99" y="1120"/>
                    </a:lnTo>
                    <a:lnTo>
                      <a:pt x="96" y="1123"/>
                    </a:lnTo>
                    <a:lnTo>
                      <a:pt x="90" y="1125"/>
                    </a:lnTo>
                    <a:lnTo>
                      <a:pt x="84" y="1126"/>
                    </a:lnTo>
                    <a:lnTo>
                      <a:pt x="78" y="1126"/>
                    </a:lnTo>
                    <a:lnTo>
                      <a:pt x="70" y="1125"/>
                    </a:lnTo>
                    <a:lnTo>
                      <a:pt x="64" y="1122"/>
                    </a:lnTo>
                    <a:lnTo>
                      <a:pt x="58" y="1117"/>
                    </a:lnTo>
                    <a:lnTo>
                      <a:pt x="56" y="1112"/>
                    </a:lnTo>
                    <a:lnTo>
                      <a:pt x="53" y="1109"/>
                    </a:lnTo>
                    <a:lnTo>
                      <a:pt x="50" y="1100"/>
                    </a:lnTo>
                    <a:lnTo>
                      <a:pt x="49" y="1093"/>
                    </a:lnTo>
                    <a:lnTo>
                      <a:pt x="47" y="1083"/>
                    </a:lnTo>
                    <a:lnTo>
                      <a:pt x="47" y="1074"/>
                    </a:lnTo>
                    <a:lnTo>
                      <a:pt x="47" y="1055"/>
                    </a:lnTo>
                    <a:lnTo>
                      <a:pt x="50" y="1035"/>
                    </a:lnTo>
                    <a:lnTo>
                      <a:pt x="52" y="1015"/>
                    </a:lnTo>
                    <a:lnTo>
                      <a:pt x="53" y="994"/>
                    </a:lnTo>
                    <a:lnTo>
                      <a:pt x="52" y="985"/>
                    </a:lnTo>
                    <a:lnTo>
                      <a:pt x="52" y="974"/>
                    </a:lnTo>
                    <a:lnTo>
                      <a:pt x="50" y="965"/>
                    </a:lnTo>
                    <a:lnTo>
                      <a:pt x="47" y="954"/>
                    </a:lnTo>
                    <a:lnTo>
                      <a:pt x="38" y="922"/>
                    </a:lnTo>
                    <a:lnTo>
                      <a:pt x="29" y="890"/>
                    </a:lnTo>
                    <a:lnTo>
                      <a:pt x="21" y="857"/>
                    </a:lnTo>
                    <a:lnTo>
                      <a:pt x="15" y="825"/>
                    </a:lnTo>
                    <a:lnTo>
                      <a:pt x="9" y="791"/>
                    </a:lnTo>
                    <a:lnTo>
                      <a:pt x="6" y="759"/>
                    </a:lnTo>
                    <a:lnTo>
                      <a:pt x="5" y="726"/>
                    </a:lnTo>
                    <a:lnTo>
                      <a:pt x="3" y="692"/>
                    </a:lnTo>
                    <a:lnTo>
                      <a:pt x="3" y="673"/>
                    </a:lnTo>
                    <a:lnTo>
                      <a:pt x="2" y="653"/>
                    </a:lnTo>
                    <a:lnTo>
                      <a:pt x="2" y="641"/>
                    </a:lnTo>
                    <a:lnTo>
                      <a:pt x="0" y="627"/>
                    </a:lnTo>
                    <a:lnTo>
                      <a:pt x="2" y="600"/>
                    </a:lnTo>
                    <a:lnTo>
                      <a:pt x="2" y="586"/>
                    </a:lnTo>
                    <a:lnTo>
                      <a:pt x="3" y="571"/>
                    </a:lnTo>
                    <a:lnTo>
                      <a:pt x="6" y="557"/>
                    </a:lnTo>
                    <a:lnTo>
                      <a:pt x="9" y="542"/>
                    </a:lnTo>
                    <a:lnTo>
                      <a:pt x="12" y="528"/>
                    </a:lnTo>
                    <a:lnTo>
                      <a:pt x="15" y="514"/>
                    </a:lnTo>
                    <a:lnTo>
                      <a:pt x="20" y="501"/>
                    </a:lnTo>
                    <a:lnTo>
                      <a:pt x="26" y="487"/>
                    </a:lnTo>
                    <a:lnTo>
                      <a:pt x="32" y="475"/>
                    </a:lnTo>
                    <a:lnTo>
                      <a:pt x="38" y="463"/>
                    </a:lnTo>
                    <a:lnTo>
                      <a:pt x="46" y="450"/>
                    </a:lnTo>
                    <a:lnTo>
                      <a:pt x="53" y="440"/>
                    </a:lnTo>
                    <a:lnTo>
                      <a:pt x="82" y="402"/>
                    </a:lnTo>
                    <a:close/>
                  </a:path>
                </a:pathLst>
              </a:custGeom>
              <a:solidFill>
                <a:srgbClr val="E6E6E6"/>
              </a:solidFill>
              <a:ln w="9525">
                <a:solidFill>
                  <a:schemeClr val="tx2"/>
                </a:solidFill>
                <a:round/>
                <a:headEnd/>
                <a:tailEnd/>
              </a:ln>
            </p:spPr>
            <p:txBody>
              <a:bodyPr/>
              <a:lstStyle/>
              <a:p>
                <a:endParaRPr lang="en-US" sz="3120"/>
              </a:p>
            </p:txBody>
          </p:sp>
          <p:sp>
            <p:nvSpPr>
              <p:cNvPr id="375653" name="Freeform 869"/>
              <p:cNvSpPr>
                <a:spLocks/>
              </p:cNvSpPr>
              <p:nvPr/>
            </p:nvSpPr>
            <p:spPr bwMode="auto">
              <a:xfrm>
                <a:off x="302" y="1600"/>
                <a:ext cx="60" cy="74"/>
              </a:xfrm>
              <a:custGeom>
                <a:avLst/>
                <a:gdLst>
                  <a:gd name="T0" fmla="*/ 0 w 119"/>
                  <a:gd name="T1" fmla="*/ 142 h 148"/>
                  <a:gd name="T2" fmla="*/ 63 w 119"/>
                  <a:gd name="T3" fmla="*/ 73 h 148"/>
                  <a:gd name="T4" fmla="*/ 92 w 119"/>
                  <a:gd name="T5" fmla="*/ 40 h 148"/>
                  <a:gd name="T6" fmla="*/ 104 w 119"/>
                  <a:gd name="T7" fmla="*/ 20 h 148"/>
                  <a:gd name="T8" fmla="*/ 113 w 119"/>
                  <a:gd name="T9" fmla="*/ 0 h 148"/>
                  <a:gd name="T10" fmla="*/ 119 w 119"/>
                  <a:gd name="T11" fmla="*/ 5 h 148"/>
                  <a:gd name="T12" fmla="*/ 110 w 119"/>
                  <a:gd name="T13" fmla="*/ 25 h 148"/>
                  <a:gd name="T14" fmla="*/ 98 w 119"/>
                  <a:gd name="T15" fmla="*/ 44 h 148"/>
                  <a:gd name="T16" fmla="*/ 67 w 119"/>
                  <a:gd name="T17" fmla="*/ 79 h 148"/>
                  <a:gd name="T18" fmla="*/ 5 w 119"/>
                  <a:gd name="T19" fmla="*/ 148 h 148"/>
                  <a:gd name="T20" fmla="*/ 0 w 119"/>
                  <a:gd name="T21"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48">
                    <a:moveTo>
                      <a:pt x="0" y="142"/>
                    </a:moveTo>
                    <a:lnTo>
                      <a:pt x="63" y="73"/>
                    </a:lnTo>
                    <a:lnTo>
                      <a:pt x="92" y="40"/>
                    </a:lnTo>
                    <a:lnTo>
                      <a:pt x="104" y="20"/>
                    </a:lnTo>
                    <a:lnTo>
                      <a:pt x="113" y="0"/>
                    </a:lnTo>
                    <a:lnTo>
                      <a:pt x="119" y="5"/>
                    </a:lnTo>
                    <a:lnTo>
                      <a:pt x="110" y="25"/>
                    </a:lnTo>
                    <a:lnTo>
                      <a:pt x="98" y="44"/>
                    </a:lnTo>
                    <a:lnTo>
                      <a:pt x="67" y="79"/>
                    </a:lnTo>
                    <a:lnTo>
                      <a:pt x="5" y="148"/>
                    </a:lnTo>
                    <a:lnTo>
                      <a:pt x="0" y="142"/>
                    </a:lnTo>
                    <a:close/>
                  </a:path>
                </a:pathLst>
              </a:custGeom>
              <a:solidFill>
                <a:srgbClr val="000000"/>
              </a:solidFill>
              <a:ln w="9525">
                <a:solidFill>
                  <a:schemeClr val="tx2"/>
                </a:solidFill>
                <a:round/>
                <a:headEnd/>
                <a:tailEnd/>
              </a:ln>
            </p:spPr>
            <p:txBody>
              <a:bodyPr/>
              <a:lstStyle/>
              <a:p>
                <a:endParaRPr lang="en-US" sz="3120"/>
              </a:p>
            </p:txBody>
          </p:sp>
          <p:sp>
            <p:nvSpPr>
              <p:cNvPr id="375654" name="Freeform 870"/>
              <p:cNvSpPr>
                <a:spLocks/>
              </p:cNvSpPr>
              <p:nvPr/>
            </p:nvSpPr>
            <p:spPr bwMode="auto">
              <a:xfrm>
                <a:off x="359" y="1480"/>
                <a:ext cx="71" cy="122"/>
              </a:xfrm>
              <a:custGeom>
                <a:avLst/>
                <a:gdLst>
                  <a:gd name="T0" fmla="*/ 0 w 142"/>
                  <a:gd name="T1" fmla="*/ 240 h 245"/>
                  <a:gd name="T2" fmla="*/ 26 w 142"/>
                  <a:gd name="T3" fmla="*/ 175 h 245"/>
                  <a:gd name="T4" fmla="*/ 55 w 142"/>
                  <a:gd name="T5" fmla="*/ 112 h 245"/>
                  <a:gd name="T6" fmla="*/ 72 w 142"/>
                  <a:gd name="T7" fmla="*/ 82 h 245"/>
                  <a:gd name="T8" fmla="*/ 90 w 142"/>
                  <a:gd name="T9" fmla="*/ 53 h 245"/>
                  <a:gd name="T10" fmla="*/ 113 w 142"/>
                  <a:gd name="T11" fmla="*/ 26 h 245"/>
                  <a:gd name="T12" fmla="*/ 138 w 142"/>
                  <a:gd name="T13" fmla="*/ 0 h 245"/>
                  <a:gd name="T14" fmla="*/ 142 w 142"/>
                  <a:gd name="T15" fmla="*/ 6 h 245"/>
                  <a:gd name="T16" fmla="*/ 118 w 142"/>
                  <a:gd name="T17" fmla="*/ 32 h 245"/>
                  <a:gd name="T18" fmla="*/ 96 w 142"/>
                  <a:gd name="T19" fmla="*/ 58 h 245"/>
                  <a:gd name="T20" fmla="*/ 78 w 142"/>
                  <a:gd name="T21" fmla="*/ 86 h 245"/>
                  <a:gd name="T22" fmla="*/ 61 w 142"/>
                  <a:gd name="T23" fmla="*/ 117 h 245"/>
                  <a:gd name="T24" fmla="*/ 32 w 142"/>
                  <a:gd name="T25" fmla="*/ 179 h 245"/>
                  <a:gd name="T26" fmla="*/ 6 w 142"/>
                  <a:gd name="T27" fmla="*/ 245 h 245"/>
                  <a:gd name="T28" fmla="*/ 0 w 142"/>
                  <a:gd name="T29" fmla="*/ 24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245">
                    <a:moveTo>
                      <a:pt x="0" y="240"/>
                    </a:moveTo>
                    <a:lnTo>
                      <a:pt x="26" y="175"/>
                    </a:lnTo>
                    <a:lnTo>
                      <a:pt x="55" y="112"/>
                    </a:lnTo>
                    <a:lnTo>
                      <a:pt x="72" y="82"/>
                    </a:lnTo>
                    <a:lnTo>
                      <a:pt x="90" y="53"/>
                    </a:lnTo>
                    <a:lnTo>
                      <a:pt x="113" y="26"/>
                    </a:lnTo>
                    <a:lnTo>
                      <a:pt x="138" y="0"/>
                    </a:lnTo>
                    <a:lnTo>
                      <a:pt x="142" y="6"/>
                    </a:lnTo>
                    <a:lnTo>
                      <a:pt x="118" y="32"/>
                    </a:lnTo>
                    <a:lnTo>
                      <a:pt x="96" y="58"/>
                    </a:lnTo>
                    <a:lnTo>
                      <a:pt x="78" y="86"/>
                    </a:lnTo>
                    <a:lnTo>
                      <a:pt x="61" y="117"/>
                    </a:lnTo>
                    <a:lnTo>
                      <a:pt x="32" y="179"/>
                    </a:lnTo>
                    <a:lnTo>
                      <a:pt x="6" y="245"/>
                    </a:lnTo>
                    <a:lnTo>
                      <a:pt x="0" y="240"/>
                    </a:lnTo>
                    <a:close/>
                  </a:path>
                </a:pathLst>
              </a:custGeom>
              <a:solidFill>
                <a:srgbClr val="000000"/>
              </a:solidFill>
              <a:ln w="9525">
                <a:solidFill>
                  <a:schemeClr val="tx2"/>
                </a:solidFill>
                <a:round/>
                <a:headEnd/>
                <a:tailEnd/>
              </a:ln>
            </p:spPr>
            <p:txBody>
              <a:bodyPr/>
              <a:lstStyle/>
              <a:p>
                <a:endParaRPr lang="en-US" sz="3120"/>
              </a:p>
            </p:txBody>
          </p:sp>
          <p:sp>
            <p:nvSpPr>
              <p:cNvPr id="375655" name="Freeform 871"/>
              <p:cNvSpPr>
                <a:spLocks/>
              </p:cNvSpPr>
              <p:nvPr/>
            </p:nvSpPr>
            <p:spPr bwMode="auto">
              <a:xfrm>
                <a:off x="359" y="1600"/>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75656" name="Freeform 872"/>
              <p:cNvSpPr>
                <a:spLocks/>
              </p:cNvSpPr>
              <p:nvPr/>
            </p:nvSpPr>
            <p:spPr bwMode="auto">
              <a:xfrm>
                <a:off x="427" y="1470"/>
                <a:ext cx="49" cy="15"/>
              </a:xfrm>
              <a:custGeom>
                <a:avLst/>
                <a:gdLst>
                  <a:gd name="T0" fmla="*/ 0 w 97"/>
                  <a:gd name="T1" fmla="*/ 20 h 30"/>
                  <a:gd name="T2" fmla="*/ 10 w 97"/>
                  <a:gd name="T3" fmla="*/ 12 h 30"/>
                  <a:gd name="T4" fmla="*/ 25 w 97"/>
                  <a:gd name="T5" fmla="*/ 6 h 30"/>
                  <a:gd name="T6" fmla="*/ 39 w 97"/>
                  <a:gd name="T7" fmla="*/ 1 h 30"/>
                  <a:gd name="T8" fmla="*/ 53 w 97"/>
                  <a:gd name="T9" fmla="*/ 0 h 30"/>
                  <a:gd name="T10" fmla="*/ 67 w 97"/>
                  <a:gd name="T11" fmla="*/ 1 h 30"/>
                  <a:gd name="T12" fmla="*/ 80 w 97"/>
                  <a:gd name="T13" fmla="*/ 5 h 30"/>
                  <a:gd name="T14" fmla="*/ 91 w 97"/>
                  <a:gd name="T15" fmla="*/ 14 h 30"/>
                  <a:gd name="T16" fmla="*/ 97 w 97"/>
                  <a:gd name="T17" fmla="*/ 26 h 30"/>
                  <a:gd name="T18" fmla="*/ 91 w 97"/>
                  <a:gd name="T19" fmla="*/ 30 h 30"/>
                  <a:gd name="T20" fmla="*/ 85 w 97"/>
                  <a:gd name="T21" fmla="*/ 18 h 30"/>
                  <a:gd name="T22" fmla="*/ 76 w 97"/>
                  <a:gd name="T23" fmla="*/ 11 h 30"/>
                  <a:gd name="T24" fmla="*/ 65 w 97"/>
                  <a:gd name="T25" fmla="*/ 9 h 30"/>
                  <a:gd name="T26" fmla="*/ 53 w 97"/>
                  <a:gd name="T27" fmla="*/ 8 h 30"/>
                  <a:gd name="T28" fmla="*/ 41 w 97"/>
                  <a:gd name="T29" fmla="*/ 9 h 30"/>
                  <a:gd name="T30" fmla="*/ 27 w 97"/>
                  <a:gd name="T31" fmla="*/ 14 h 30"/>
                  <a:gd name="T32" fmla="*/ 15 w 97"/>
                  <a:gd name="T33" fmla="*/ 18 h 30"/>
                  <a:gd name="T34" fmla="*/ 4 w 97"/>
                  <a:gd name="T35" fmla="*/ 26 h 30"/>
                  <a:gd name="T36" fmla="*/ 0 w 97"/>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30">
                    <a:moveTo>
                      <a:pt x="0" y="20"/>
                    </a:moveTo>
                    <a:lnTo>
                      <a:pt x="10" y="12"/>
                    </a:lnTo>
                    <a:lnTo>
                      <a:pt x="25" y="6"/>
                    </a:lnTo>
                    <a:lnTo>
                      <a:pt x="39" y="1"/>
                    </a:lnTo>
                    <a:lnTo>
                      <a:pt x="53" y="0"/>
                    </a:lnTo>
                    <a:lnTo>
                      <a:pt x="67" y="1"/>
                    </a:lnTo>
                    <a:lnTo>
                      <a:pt x="80" y="5"/>
                    </a:lnTo>
                    <a:lnTo>
                      <a:pt x="91" y="14"/>
                    </a:lnTo>
                    <a:lnTo>
                      <a:pt x="97" y="26"/>
                    </a:lnTo>
                    <a:lnTo>
                      <a:pt x="91" y="30"/>
                    </a:lnTo>
                    <a:lnTo>
                      <a:pt x="85" y="18"/>
                    </a:lnTo>
                    <a:lnTo>
                      <a:pt x="76" y="11"/>
                    </a:lnTo>
                    <a:lnTo>
                      <a:pt x="65" y="9"/>
                    </a:lnTo>
                    <a:lnTo>
                      <a:pt x="53" y="8"/>
                    </a:lnTo>
                    <a:lnTo>
                      <a:pt x="41" y="9"/>
                    </a:lnTo>
                    <a:lnTo>
                      <a:pt x="27" y="14"/>
                    </a:lnTo>
                    <a:lnTo>
                      <a:pt x="15" y="18"/>
                    </a:lnTo>
                    <a:lnTo>
                      <a:pt x="4" y="26"/>
                    </a:lnTo>
                    <a:lnTo>
                      <a:pt x="0" y="20"/>
                    </a:lnTo>
                    <a:close/>
                  </a:path>
                </a:pathLst>
              </a:custGeom>
              <a:solidFill>
                <a:srgbClr val="000000"/>
              </a:solidFill>
              <a:ln w="9525">
                <a:solidFill>
                  <a:schemeClr val="tx2"/>
                </a:solidFill>
                <a:round/>
                <a:headEnd/>
                <a:tailEnd/>
              </a:ln>
            </p:spPr>
            <p:txBody>
              <a:bodyPr/>
              <a:lstStyle/>
              <a:p>
                <a:endParaRPr lang="en-US" sz="3120"/>
              </a:p>
            </p:txBody>
          </p:sp>
          <p:sp>
            <p:nvSpPr>
              <p:cNvPr id="375657" name="Freeform 873"/>
              <p:cNvSpPr>
                <a:spLocks/>
              </p:cNvSpPr>
              <p:nvPr/>
            </p:nvSpPr>
            <p:spPr bwMode="auto">
              <a:xfrm>
                <a:off x="427" y="1480"/>
                <a:ext cx="3"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58" name="Freeform 874"/>
              <p:cNvSpPr>
                <a:spLocks/>
              </p:cNvSpPr>
              <p:nvPr/>
            </p:nvSpPr>
            <p:spPr bwMode="auto">
              <a:xfrm>
                <a:off x="472" y="1484"/>
                <a:ext cx="57" cy="201"/>
              </a:xfrm>
              <a:custGeom>
                <a:avLst/>
                <a:gdLst>
                  <a:gd name="T0" fmla="*/ 7 w 112"/>
                  <a:gd name="T1" fmla="*/ 0 h 404"/>
                  <a:gd name="T2" fmla="*/ 21 w 112"/>
                  <a:gd name="T3" fmla="*/ 51 h 404"/>
                  <a:gd name="T4" fmla="*/ 32 w 112"/>
                  <a:gd name="T5" fmla="*/ 102 h 404"/>
                  <a:gd name="T6" fmla="*/ 50 w 112"/>
                  <a:gd name="T7" fmla="*/ 204 h 404"/>
                  <a:gd name="T8" fmla="*/ 74 w 112"/>
                  <a:gd name="T9" fmla="*/ 305 h 404"/>
                  <a:gd name="T10" fmla="*/ 91 w 112"/>
                  <a:gd name="T11" fmla="*/ 353 h 404"/>
                  <a:gd name="T12" fmla="*/ 102 w 112"/>
                  <a:gd name="T13" fmla="*/ 378 h 404"/>
                  <a:gd name="T14" fmla="*/ 112 w 112"/>
                  <a:gd name="T15" fmla="*/ 399 h 404"/>
                  <a:gd name="T16" fmla="*/ 106 w 112"/>
                  <a:gd name="T17" fmla="*/ 404 h 404"/>
                  <a:gd name="T18" fmla="*/ 94 w 112"/>
                  <a:gd name="T19" fmla="*/ 379 h 404"/>
                  <a:gd name="T20" fmla="*/ 83 w 112"/>
                  <a:gd name="T21" fmla="*/ 355 h 404"/>
                  <a:gd name="T22" fmla="*/ 67 w 112"/>
                  <a:gd name="T23" fmla="*/ 306 h 404"/>
                  <a:gd name="T24" fmla="*/ 42 w 112"/>
                  <a:gd name="T25" fmla="*/ 206 h 404"/>
                  <a:gd name="T26" fmla="*/ 24 w 112"/>
                  <a:gd name="T27" fmla="*/ 104 h 404"/>
                  <a:gd name="T28" fmla="*/ 13 w 112"/>
                  <a:gd name="T29" fmla="*/ 52 h 404"/>
                  <a:gd name="T30" fmla="*/ 0 w 112"/>
                  <a:gd name="T31" fmla="*/ 2 h 404"/>
                  <a:gd name="T32" fmla="*/ 7 w 112"/>
                  <a:gd name="T33"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404">
                    <a:moveTo>
                      <a:pt x="7" y="0"/>
                    </a:moveTo>
                    <a:lnTo>
                      <a:pt x="21" y="51"/>
                    </a:lnTo>
                    <a:lnTo>
                      <a:pt x="32" y="102"/>
                    </a:lnTo>
                    <a:lnTo>
                      <a:pt x="50" y="204"/>
                    </a:lnTo>
                    <a:lnTo>
                      <a:pt x="74" y="305"/>
                    </a:lnTo>
                    <a:lnTo>
                      <a:pt x="91" y="353"/>
                    </a:lnTo>
                    <a:lnTo>
                      <a:pt x="102" y="378"/>
                    </a:lnTo>
                    <a:lnTo>
                      <a:pt x="112" y="399"/>
                    </a:lnTo>
                    <a:lnTo>
                      <a:pt x="106" y="404"/>
                    </a:lnTo>
                    <a:lnTo>
                      <a:pt x="94" y="379"/>
                    </a:lnTo>
                    <a:lnTo>
                      <a:pt x="83" y="355"/>
                    </a:lnTo>
                    <a:lnTo>
                      <a:pt x="67" y="306"/>
                    </a:lnTo>
                    <a:lnTo>
                      <a:pt x="42" y="206"/>
                    </a:lnTo>
                    <a:lnTo>
                      <a:pt x="24" y="104"/>
                    </a:lnTo>
                    <a:lnTo>
                      <a:pt x="13" y="52"/>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5659" name="Freeform 875"/>
              <p:cNvSpPr>
                <a:spLocks/>
              </p:cNvSpPr>
              <p:nvPr/>
            </p:nvSpPr>
            <p:spPr bwMode="auto">
              <a:xfrm>
                <a:off x="472" y="1483"/>
                <a:ext cx="4" cy="2"/>
              </a:xfrm>
              <a:custGeom>
                <a:avLst/>
                <a:gdLst>
                  <a:gd name="T0" fmla="*/ 7 w 7"/>
                  <a:gd name="T1" fmla="*/ 0 h 4"/>
                  <a:gd name="T2" fmla="*/ 7 w 7"/>
                  <a:gd name="T3" fmla="*/ 1 h 4"/>
                  <a:gd name="T4" fmla="*/ 0 w 7"/>
                  <a:gd name="T5" fmla="*/ 3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7" y="1"/>
                    </a:lnTo>
                    <a:lnTo>
                      <a:pt x="0" y="3"/>
                    </a:lnTo>
                    <a:lnTo>
                      <a:pt x="1" y="4"/>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5660" name="Freeform 876"/>
              <p:cNvSpPr>
                <a:spLocks/>
              </p:cNvSpPr>
              <p:nvPr/>
            </p:nvSpPr>
            <p:spPr bwMode="auto">
              <a:xfrm>
                <a:off x="491" y="1683"/>
                <a:ext cx="51" cy="132"/>
              </a:xfrm>
              <a:custGeom>
                <a:avLst/>
                <a:gdLst>
                  <a:gd name="T0" fmla="*/ 74 w 102"/>
                  <a:gd name="T1" fmla="*/ 0 h 265"/>
                  <a:gd name="T2" fmla="*/ 85 w 102"/>
                  <a:gd name="T3" fmla="*/ 21 h 265"/>
                  <a:gd name="T4" fmla="*/ 93 w 102"/>
                  <a:gd name="T5" fmla="*/ 41 h 265"/>
                  <a:gd name="T6" fmla="*/ 102 w 102"/>
                  <a:gd name="T7" fmla="*/ 79 h 265"/>
                  <a:gd name="T8" fmla="*/ 102 w 102"/>
                  <a:gd name="T9" fmla="*/ 116 h 265"/>
                  <a:gd name="T10" fmla="*/ 96 w 102"/>
                  <a:gd name="T11" fmla="*/ 149 h 265"/>
                  <a:gd name="T12" fmla="*/ 82 w 102"/>
                  <a:gd name="T13" fmla="*/ 184 h 265"/>
                  <a:gd name="T14" fmla="*/ 62 w 102"/>
                  <a:gd name="T15" fmla="*/ 215 h 265"/>
                  <a:gd name="T16" fmla="*/ 35 w 102"/>
                  <a:gd name="T17" fmla="*/ 240 h 265"/>
                  <a:gd name="T18" fmla="*/ 4 w 102"/>
                  <a:gd name="T19" fmla="*/ 265 h 265"/>
                  <a:gd name="T20" fmla="*/ 0 w 102"/>
                  <a:gd name="T21" fmla="*/ 259 h 265"/>
                  <a:gd name="T22" fmla="*/ 30 w 102"/>
                  <a:gd name="T23" fmla="*/ 234 h 265"/>
                  <a:gd name="T24" fmla="*/ 56 w 102"/>
                  <a:gd name="T25" fmla="*/ 210 h 265"/>
                  <a:gd name="T26" fmla="*/ 76 w 102"/>
                  <a:gd name="T27" fmla="*/ 180 h 265"/>
                  <a:gd name="T28" fmla="*/ 88 w 102"/>
                  <a:gd name="T29" fmla="*/ 148 h 265"/>
                  <a:gd name="T30" fmla="*/ 94 w 102"/>
                  <a:gd name="T31" fmla="*/ 116 h 265"/>
                  <a:gd name="T32" fmla="*/ 94 w 102"/>
                  <a:gd name="T33" fmla="*/ 81 h 265"/>
                  <a:gd name="T34" fmla="*/ 85 w 102"/>
                  <a:gd name="T35" fmla="*/ 43 h 265"/>
                  <a:gd name="T36" fmla="*/ 77 w 102"/>
                  <a:gd name="T37" fmla="*/ 23 h 265"/>
                  <a:gd name="T38" fmla="*/ 68 w 102"/>
                  <a:gd name="T39" fmla="*/ 5 h 265"/>
                  <a:gd name="T40" fmla="*/ 74 w 102"/>
                  <a:gd name="T41"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265">
                    <a:moveTo>
                      <a:pt x="74" y="0"/>
                    </a:moveTo>
                    <a:lnTo>
                      <a:pt x="85" y="21"/>
                    </a:lnTo>
                    <a:lnTo>
                      <a:pt x="93" y="41"/>
                    </a:lnTo>
                    <a:lnTo>
                      <a:pt x="102" y="79"/>
                    </a:lnTo>
                    <a:lnTo>
                      <a:pt x="102" y="116"/>
                    </a:lnTo>
                    <a:lnTo>
                      <a:pt x="96" y="149"/>
                    </a:lnTo>
                    <a:lnTo>
                      <a:pt x="82" y="184"/>
                    </a:lnTo>
                    <a:lnTo>
                      <a:pt x="62" y="215"/>
                    </a:lnTo>
                    <a:lnTo>
                      <a:pt x="35" y="240"/>
                    </a:lnTo>
                    <a:lnTo>
                      <a:pt x="4" y="265"/>
                    </a:lnTo>
                    <a:lnTo>
                      <a:pt x="0" y="259"/>
                    </a:lnTo>
                    <a:lnTo>
                      <a:pt x="30" y="234"/>
                    </a:lnTo>
                    <a:lnTo>
                      <a:pt x="56" y="210"/>
                    </a:lnTo>
                    <a:lnTo>
                      <a:pt x="76" y="180"/>
                    </a:lnTo>
                    <a:lnTo>
                      <a:pt x="88" y="148"/>
                    </a:lnTo>
                    <a:lnTo>
                      <a:pt x="94" y="116"/>
                    </a:lnTo>
                    <a:lnTo>
                      <a:pt x="94" y="81"/>
                    </a:lnTo>
                    <a:lnTo>
                      <a:pt x="85" y="43"/>
                    </a:lnTo>
                    <a:lnTo>
                      <a:pt x="77" y="23"/>
                    </a:lnTo>
                    <a:lnTo>
                      <a:pt x="68" y="5"/>
                    </a:lnTo>
                    <a:lnTo>
                      <a:pt x="74" y="0"/>
                    </a:lnTo>
                    <a:close/>
                  </a:path>
                </a:pathLst>
              </a:custGeom>
              <a:solidFill>
                <a:srgbClr val="000000"/>
              </a:solidFill>
              <a:ln w="9525">
                <a:solidFill>
                  <a:schemeClr val="tx2"/>
                </a:solidFill>
                <a:round/>
                <a:headEnd/>
                <a:tailEnd/>
              </a:ln>
            </p:spPr>
            <p:txBody>
              <a:bodyPr/>
              <a:lstStyle/>
              <a:p>
                <a:endParaRPr lang="en-US" sz="3120"/>
              </a:p>
            </p:txBody>
          </p:sp>
          <p:sp>
            <p:nvSpPr>
              <p:cNvPr id="375661" name="Freeform 877"/>
              <p:cNvSpPr>
                <a:spLocks/>
              </p:cNvSpPr>
              <p:nvPr/>
            </p:nvSpPr>
            <p:spPr bwMode="auto">
              <a:xfrm>
                <a:off x="526" y="1683"/>
                <a:ext cx="3" cy="2"/>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lnTo>
                      <a:pt x="0"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662" name="Freeform 878"/>
              <p:cNvSpPr>
                <a:spLocks/>
              </p:cNvSpPr>
              <p:nvPr/>
            </p:nvSpPr>
            <p:spPr bwMode="auto">
              <a:xfrm>
                <a:off x="478" y="1812"/>
                <a:ext cx="16" cy="5"/>
              </a:xfrm>
              <a:custGeom>
                <a:avLst/>
                <a:gdLst>
                  <a:gd name="T0" fmla="*/ 30 w 30"/>
                  <a:gd name="T1" fmla="*/ 6 h 9"/>
                  <a:gd name="T2" fmla="*/ 24 w 30"/>
                  <a:gd name="T3" fmla="*/ 9 h 9"/>
                  <a:gd name="T4" fmla="*/ 15 w 30"/>
                  <a:gd name="T5" fmla="*/ 7 h 9"/>
                  <a:gd name="T6" fmla="*/ 9 w 30"/>
                  <a:gd name="T7" fmla="*/ 7 h 9"/>
                  <a:gd name="T8" fmla="*/ 3 w 30"/>
                  <a:gd name="T9" fmla="*/ 9 h 9"/>
                  <a:gd name="T10" fmla="*/ 0 w 30"/>
                  <a:gd name="T11" fmla="*/ 3 h 9"/>
                  <a:gd name="T12" fmla="*/ 6 w 30"/>
                  <a:gd name="T13" fmla="*/ 1 h 9"/>
                  <a:gd name="T14" fmla="*/ 15 w 30"/>
                  <a:gd name="T15" fmla="*/ 1 h 9"/>
                  <a:gd name="T16" fmla="*/ 21 w 30"/>
                  <a:gd name="T17" fmla="*/ 3 h 9"/>
                  <a:gd name="T18" fmla="*/ 27 w 30"/>
                  <a:gd name="T19" fmla="*/ 0 h 9"/>
                  <a:gd name="T20" fmla="*/ 30 w 30"/>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9">
                    <a:moveTo>
                      <a:pt x="30" y="6"/>
                    </a:moveTo>
                    <a:lnTo>
                      <a:pt x="24" y="9"/>
                    </a:lnTo>
                    <a:lnTo>
                      <a:pt x="15" y="7"/>
                    </a:lnTo>
                    <a:lnTo>
                      <a:pt x="9" y="7"/>
                    </a:lnTo>
                    <a:lnTo>
                      <a:pt x="3" y="9"/>
                    </a:lnTo>
                    <a:lnTo>
                      <a:pt x="0" y="3"/>
                    </a:lnTo>
                    <a:lnTo>
                      <a:pt x="6" y="1"/>
                    </a:lnTo>
                    <a:lnTo>
                      <a:pt x="15" y="1"/>
                    </a:lnTo>
                    <a:lnTo>
                      <a:pt x="21" y="3"/>
                    </a:lnTo>
                    <a:lnTo>
                      <a:pt x="27" y="0"/>
                    </a:lnTo>
                    <a:lnTo>
                      <a:pt x="30" y="6"/>
                    </a:lnTo>
                    <a:close/>
                  </a:path>
                </a:pathLst>
              </a:custGeom>
              <a:solidFill>
                <a:srgbClr val="000000"/>
              </a:solidFill>
              <a:ln w="9525">
                <a:solidFill>
                  <a:schemeClr val="tx2"/>
                </a:solidFill>
                <a:round/>
                <a:headEnd/>
                <a:tailEnd/>
              </a:ln>
            </p:spPr>
            <p:txBody>
              <a:bodyPr/>
              <a:lstStyle/>
              <a:p>
                <a:endParaRPr lang="en-US" sz="3120"/>
              </a:p>
            </p:txBody>
          </p:sp>
          <p:sp>
            <p:nvSpPr>
              <p:cNvPr id="375663" name="Freeform 879"/>
              <p:cNvSpPr>
                <a:spLocks/>
              </p:cNvSpPr>
              <p:nvPr/>
            </p:nvSpPr>
            <p:spPr bwMode="auto">
              <a:xfrm>
                <a:off x="491" y="1812"/>
                <a:ext cx="3" cy="3"/>
              </a:xfrm>
              <a:custGeom>
                <a:avLst/>
                <a:gdLst>
                  <a:gd name="T0" fmla="*/ 4 w 4"/>
                  <a:gd name="T1" fmla="*/ 6 h 6"/>
                  <a:gd name="T2" fmla="*/ 1 w 4"/>
                  <a:gd name="T3" fmla="*/ 0 h 6"/>
                  <a:gd name="T4" fmla="*/ 0 w 4"/>
                  <a:gd name="T5" fmla="*/ 0 h 6"/>
                  <a:gd name="T6" fmla="*/ 4 w 4"/>
                  <a:gd name="T7" fmla="*/ 6 h 6"/>
                </a:gdLst>
                <a:ahLst/>
                <a:cxnLst>
                  <a:cxn ang="0">
                    <a:pos x="T0" y="T1"/>
                  </a:cxn>
                  <a:cxn ang="0">
                    <a:pos x="T2" y="T3"/>
                  </a:cxn>
                  <a:cxn ang="0">
                    <a:pos x="T4" y="T5"/>
                  </a:cxn>
                  <a:cxn ang="0">
                    <a:pos x="T6" y="T7"/>
                  </a:cxn>
                </a:cxnLst>
                <a:rect l="0" t="0" r="r" b="b"/>
                <a:pathLst>
                  <a:path w="4" h="6">
                    <a:moveTo>
                      <a:pt x="4" y="6"/>
                    </a:moveTo>
                    <a:lnTo>
                      <a:pt x="1" y="0"/>
                    </a:ln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75664" name="Freeform 880"/>
              <p:cNvSpPr>
                <a:spLocks/>
              </p:cNvSpPr>
              <p:nvPr/>
            </p:nvSpPr>
            <p:spPr bwMode="auto">
              <a:xfrm>
                <a:off x="457" y="1815"/>
                <a:ext cx="24" cy="18"/>
              </a:xfrm>
              <a:custGeom>
                <a:avLst/>
                <a:gdLst>
                  <a:gd name="T0" fmla="*/ 47 w 47"/>
                  <a:gd name="T1" fmla="*/ 5 h 37"/>
                  <a:gd name="T2" fmla="*/ 38 w 47"/>
                  <a:gd name="T3" fmla="*/ 16 h 37"/>
                  <a:gd name="T4" fmla="*/ 29 w 47"/>
                  <a:gd name="T5" fmla="*/ 29 h 37"/>
                  <a:gd name="T6" fmla="*/ 18 w 47"/>
                  <a:gd name="T7" fmla="*/ 37 h 37"/>
                  <a:gd name="T8" fmla="*/ 8 w 47"/>
                  <a:gd name="T9" fmla="*/ 37 h 37"/>
                  <a:gd name="T10" fmla="*/ 0 w 47"/>
                  <a:gd name="T11" fmla="*/ 32 h 37"/>
                  <a:gd name="T12" fmla="*/ 5 w 47"/>
                  <a:gd name="T13" fmla="*/ 26 h 37"/>
                  <a:gd name="T14" fmla="*/ 11 w 47"/>
                  <a:gd name="T15" fmla="*/ 31 h 37"/>
                  <a:gd name="T16" fmla="*/ 15 w 47"/>
                  <a:gd name="T17" fmla="*/ 31 h 37"/>
                  <a:gd name="T18" fmla="*/ 23 w 47"/>
                  <a:gd name="T19" fmla="*/ 25 h 37"/>
                  <a:gd name="T20" fmla="*/ 32 w 47"/>
                  <a:gd name="T21" fmla="*/ 11 h 37"/>
                  <a:gd name="T22" fmla="*/ 41 w 47"/>
                  <a:gd name="T23" fmla="*/ 0 h 37"/>
                  <a:gd name="T24" fmla="*/ 47 w 47"/>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37">
                    <a:moveTo>
                      <a:pt x="47" y="5"/>
                    </a:moveTo>
                    <a:lnTo>
                      <a:pt x="38" y="16"/>
                    </a:lnTo>
                    <a:lnTo>
                      <a:pt x="29" y="29"/>
                    </a:lnTo>
                    <a:lnTo>
                      <a:pt x="18" y="37"/>
                    </a:lnTo>
                    <a:lnTo>
                      <a:pt x="8" y="37"/>
                    </a:lnTo>
                    <a:lnTo>
                      <a:pt x="0" y="32"/>
                    </a:lnTo>
                    <a:lnTo>
                      <a:pt x="5" y="26"/>
                    </a:lnTo>
                    <a:lnTo>
                      <a:pt x="11" y="31"/>
                    </a:lnTo>
                    <a:lnTo>
                      <a:pt x="15" y="31"/>
                    </a:lnTo>
                    <a:lnTo>
                      <a:pt x="23" y="25"/>
                    </a:lnTo>
                    <a:lnTo>
                      <a:pt x="32" y="11"/>
                    </a:lnTo>
                    <a:lnTo>
                      <a:pt x="41" y="0"/>
                    </a:lnTo>
                    <a:lnTo>
                      <a:pt x="47" y="5"/>
                    </a:lnTo>
                    <a:close/>
                  </a:path>
                </a:pathLst>
              </a:custGeom>
              <a:solidFill>
                <a:srgbClr val="000000"/>
              </a:solidFill>
              <a:ln w="9525">
                <a:solidFill>
                  <a:schemeClr val="tx2"/>
                </a:solidFill>
                <a:round/>
                <a:headEnd/>
                <a:tailEnd/>
              </a:ln>
            </p:spPr>
            <p:txBody>
              <a:bodyPr/>
              <a:lstStyle/>
              <a:p>
                <a:endParaRPr lang="en-US" sz="3120"/>
              </a:p>
            </p:txBody>
          </p:sp>
          <p:sp>
            <p:nvSpPr>
              <p:cNvPr id="375665" name="Freeform 881"/>
              <p:cNvSpPr>
                <a:spLocks/>
              </p:cNvSpPr>
              <p:nvPr/>
            </p:nvSpPr>
            <p:spPr bwMode="auto">
              <a:xfrm>
                <a:off x="478" y="1814"/>
                <a:ext cx="3" cy="3"/>
              </a:xfrm>
              <a:custGeom>
                <a:avLst/>
                <a:gdLst>
                  <a:gd name="T0" fmla="*/ 2 w 6"/>
                  <a:gd name="T1" fmla="*/ 0 h 6"/>
                  <a:gd name="T2" fmla="*/ 0 w 6"/>
                  <a:gd name="T3" fmla="*/ 1 h 6"/>
                  <a:gd name="T4" fmla="*/ 6 w 6"/>
                  <a:gd name="T5" fmla="*/ 6 h 6"/>
                  <a:gd name="T6" fmla="*/ 5 w 6"/>
                  <a:gd name="T7" fmla="*/ 6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lnTo>
                      <a:pt x="0" y="1"/>
                    </a:lnTo>
                    <a:lnTo>
                      <a:pt x="6" y="6"/>
                    </a:lnTo>
                    <a:lnTo>
                      <a:pt x="5"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666" name="Freeform 882"/>
              <p:cNvSpPr>
                <a:spLocks/>
              </p:cNvSpPr>
              <p:nvPr/>
            </p:nvSpPr>
            <p:spPr bwMode="auto">
              <a:xfrm>
                <a:off x="453" y="1819"/>
                <a:ext cx="7" cy="12"/>
              </a:xfrm>
              <a:custGeom>
                <a:avLst/>
                <a:gdLst>
                  <a:gd name="T0" fmla="*/ 8 w 14"/>
                  <a:gd name="T1" fmla="*/ 23 h 23"/>
                  <a:gd name="T2" fmla="*/ 2 w 14"/>
                  <a:gd name="T3" fmla="*/ 14 h 23"/>
                  <a:gd name="T4" fmla="*/ 0 w 14"/>
                  <a:gd name="T5" fmla="*/ 3 h 23"/>
                  <a:gd name="T6" fmla="*/ 7 w 14"/>
                  <a:gd name="T7" fmla="*/ 0 h 23"/>
                  <a:gd name="T8" fmla="*/ 8 w 14"/>
                  <a:gd name="T9" fmla="*/ 11 h 23"/>
                  <a:gd name="T10" fmla="*/ 14 w 14"/>
                  <a:gd name="T11" fmla="*/ 19 h 23"/>
                  <a:gd name="T12" fmla="*/ 8 w 1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8" y="23"/>
                    </a:moveTo>
                    <a:lnTo>
                      <a:pt x="2" y="14"/>
                    </a:lnTo>
                    <a:lnTo>
                      <a:pt x="0" y="3"/>
                    </a:lnTo>
                    <a:lnTo>
                      <a:pt x="7" y="0"/>
                    </a:lnTo>
                    <a:lnTo>
                      <a:pt x="8" y="11"/>
                    </a:lnTo>
                    <a:lnTo>
                      <a:pt x="14" y="19"/>
                    </a:lnTo>
                    <a:lnTo>
                      <a:pt x="8" y="23"/>
                    </a:lnTo>
                    <a:close/>
                  </a:path>
                </a:pathLst>
              </a:custGeom>
              <a:solidFill>
                <a:srgbClr val="000000"/>
              </a:solidFill>
              <a:ln w="9525">
                <a:solidFill>
                  <a:schemeClr val="tx2"/>
                </a:solidFill>
                <a:round/>
                <a:headEnd/>
                <a:tailEnd/>
              </a:ln>
            </p:spPr>
            <p:txBody>
              <a:bodyPr/>
              <a:lstStyle/>
              <a:p>
                <a:endParaRPr lang="en-US" sz="3120"/>
              </a:p>
            </p:txBody>
          </p:sp>
          <p:sp>
            <p:nvSpPr>
              <p:cNvPr id="375667" name="Freeform 883"/>
              <p:cNvSpPr>
                <a:spLocks/>
              </p:cNvSpPr>
              <p:nvPr/>
            </p:nvSpPr>
            <p:spPr bwMode="auto">
              <a:xfrm>
                <a:off x="457" y="1828"/>
                <a:ext cx="3" cy="3"/>
              </a:xfrm>
              <a:custGeom>
                <a:avLst/>
                <a:gdLst>
                  <a:gd name="T0" fmla="*/ 0 w 6"/>
                  <a:gd name="T1" fmla="*/ 6 h 6"/>
                  <a:gd name="T2" fmla="*/ 6 w 6"/>
                  <a:gd name="T3" fmla="*/ 2 h 6"/>
                  <a:gd name="T4" fmla="*/ 5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2"/>
                    </a:ln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668" name="Freeform 884"/>
              <p:cNvSpPr>
                <a:spLocks/>
              </p:cNvSpPr>
              <p:nvPr/>
            </p:nvSpPr>
            <p:spPr bwMode="auto">
              <a:xfrm>
                <a:off x="452" y="1820"/>
                <a:ext cx="10" cy="17"/>
              </a:xfrm>
              <a:custGeom>
                <a:avLst/>
                <a:gdLst>
                  <a:gd name="T0" fmla="*/ 8 w 18"/>
                  <a:gd name="T1" fmla="*/ 0 h 35"/>
                  <a:gd name="T2" fmla="*/ 8 w 18"/>
                  <a:gd name="T3" fmla="*/ 11 h 35"/>
                  <a:gd name="T4" fmla="*/ 11 w 18"/>
                  <a:gd name="T5" fmla="*/ 17 h 35"/>
                  <a:gd name="T6" fmla="*/ 17 w 18"/>
                  <a:gd name="T7" fmla="*/ 24 h 35"/>
                  <a:gd name="T8" fmla="*/ 18 w 18"/>
                  <a:gd name="T9" fmla="*/ 33 h 35"/>
                  <a:gd name="T10" fmla="*/ 11 w 18"/>
                  <a:gd name="T11" fmla="*/ 35 h 35"/>
                  <a:gd name="T12" fmla="*/ 11 w 18"/>
                  <a:gd name="T13" fmla="*/ 29 h 35"/>
                  <a:gd name="T14" fmla="*/ 4 w 18"/>
                  <a:gd name="T15" fmla="*/ 21 h 35"/>
                  <a:gd name="T16" fmla="*/ 0 w 18"/>
                  <a:gd name="T17" fmla="*/ 12 h 35"/>
                  <a:gd name="T18" fmla="*/ 0 w 18"/>
                  <a:gd name="T19" fmla="*/ 0 h 35"/>
                  <a:gd name="T20" fmla="*/ 8 w 18"/>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5">
                    <a:moveTo>
                      <a:pt x="8" y="0"/>
                    </a:moveTo>
                    <a:lnTo>
                      <a:pt x="8" y="11"/>
                    </a:lnTo>
                    <a:lnTo>
                      <a:pt x="11" y="17"/>
                    </a:lnTo>
                    <a:lnTo>
                      <a:pt x="17" y="24"/>
                    </a:lnTo>
                    <a:lnTo>
                      <a:pt x="18" y="33"/>
                    </a:lnTo>
                    <a:lnTo>
                      <a:pt x="11" y="35"/>
                    </a:lnTo>
                    <a:lnTo>
                      <a:pt x="11" y="29"/>
                    </a:lnTo>
                    <a:lnTo>
                      <a:pt x="4" y="21"/>
                    </a:lnTo>
                    <a:lnTo>
                      <a:pt x="0" y="12"/>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grpSp>
        <p:sp>
          <p:nvSpPr>
            <p:cNvPr id="375669" name="Freeform 885"/>
            <p:cNvSpPr>
              <a:spLocks/>
            </p:cNvSpPr>
            <p:nvPr/>
          </p:nvSpPr>
          <p:spPr bwMode="auto">
            <a:xfrm>
              <a:off x="452" y="1819"/>
              <a:ext cx="4" cy="2"/>
            </a:xfrm>
            <a:custGeom>
              <a:avLst/>
              <a:gdLst>
                <a:gd name="T0" fmla="*/ 8 w 8"/>
                <a:gd name="T1" fmla="*/ 0 h 3"/>
                <a:gd name="T2" fmla="*/ 0 w 8"/>
                <a:gd name="T3" fmla="*/ 2 h 3"/>
                <a:gd name="T4" fmla="*/ 8 w 8"/>
                <a:gd name="T5" fmla="*/ 2 h 3"/>
                <a:gd name="T6" fmla="*/ 1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lnTo>
                    <a:pt x="0" y="2"/>
                  </a:lnTo>
                  <a:lnTo>
                    <a:pt x="8" y="2"/>
                  </a:lnTo>
                  <a:lnTo>
                    <a:pt x="1" y="3"/>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75670" name="Freeform 886"/>
            <p:cNvSpPr>
              <a:spLocks/>
            </p:cNvSpPr>
            <p:nvPr/>
          </p:nvSpPr>
          <p:spPr bwMode="auto">
            <a:xfrm>
              <a:off x="439" y="1837"/>
              <a:ext cx="23" cy="23"/>
            </a:xfrm>
            <a:custGeom>
              <a:avLst/>
              <a:gdLst>
                <a:gd name="T0" fmla="*/ 46 w 46"/>
                <a:gd name="T1" fmla="*/ 0 h 48"/>
                <a:gd name="T2" fmla="*/ 45 w 46"/>
                <a:gd name="T3" fmla="*/ 7 h 48"/>
                <a:gd name="T4" fmla="*/ 42 w 46"/>
                <a:gd name="T5" fmla="*/ 16 h 48"/>
                <a:gd name="T6" fmla="*/ 29 w 46"/>
                <a:gd name="T7" fmla="*/ 26 h 48"/>
                <a:gd name="T8" fmla="*/ 5 w 46"/>
                <a:gd name="T9" fmla="*/ 48 h 48"/>
                <a:gd name="T10" fmla="*/ 0 w 46"/>
                <a:gd name="T11" fmla="*/ 42 h 48"/>
                <a:gd name="T12" fmla="*/ 25 w 46"/>
                <a:gd name="T13" fmla="*/ 20 h 48"/>
                <a:gd name="T14" fmla="*/ 36 w 46"/>
                <a:gd name="T15" fmla="*/ 11 h 48"/>
                <a:gd name="T16" fmla="*/ 37 w 46"/>
                <a:gd name="T17" fmla="*/ 5 h 48"/>
                <a:gd name="T18" fmla="*/ 39 w 46"/>
                <a:gd name="T19" fmla="*/ 0 h 48"/>
                <a:gd name="T20" fmla="*/ 46 w 46"/>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8">
                  <a:moveTo>
                    <a:pt x="46" y="0"/>
                  </a:moveTo>
                  <a:lnTo>
                    <a:pt x="45" y="7"/>
                  </a:lnTo>
                  <a:lnTo>
                    <a:pt x="42" y="16"/>
                  </a:lnTo>
                  <a:lnTo>
                    <a:pt x="29" y="26"/>
                  </a:lnTo>
                  <a:lnTo>
                    <a:pt x="5" y="48"/>
                  </a:lnTo>
                  <a:lnTo>
                    <a:pt x="0" y="42"/>
                  </a:lnTo>
                  <a:lnTo>
                    <a:pt x="25" y="20"/>
                  </a:lnTo>
                  <a:lnTo>
                    <a:pt x="36" y="11"/>
                  </a:lnTo>
                  <a:lnTo>
                    <a:pt x="37" y="5"/>
                  </a:lnTo>
                  <a:lnTo>
                    <a:pt x="39" y="0"/>
                  </a:lnTo>
                  <a:lnTo>
                    <a:pt x="46" y="0"/>
                  </a:lnTo>
                  <a:close/>
                </a:path>
              </a:pathLst>
            </a:custGeom>
            <a:solidFill>
              <a:srgbClr val="000000"/>
            </a:solidFill>
            <a:ln w="9525">
              <a:solidFill>
                <a:schemeClr val="tx2"/>
              </a:solidFill>
              <a:round/>
              <a:headEnd/>
              <a:tailEnd/>
            </a:ln>
          </p:spPr>
          <p:txBody>
            <a:bodyPr/>
            <a:lstStyle/>
            <a:p>
              <a:endParaRPr lang="en-US" sz="3120"/>
            </a:p>
          </p:txBody>
        </p:sp>
        <p:sp>
          <p:nvSpPr>
            <p:cNvPr id="375671" name="Freeform 887"/>
            <p:cNvSpPr>
              <a:spLocks/>
            </p:cNvSpPr>
            <p:nvPr/>
          </p:nvSpPr>
          <p:spPr bwMode="auto">
            <a:xfrm>
              <a:off x="400" y="1858"/>
              <a:ext cx="42" cy="43"/>
            </a:xfrm>
            <a:custGeom>
              <a:avLst/>
              <a:gdLst>
                <a:gd name="T0" fmla="*/ 84 w 84"/>
                <a:gd name="T1" fmla="*/ 5 h 87"/>
                <a:gd name="T2" fmla="*/ 52 w 84"/>
                <a:gd name="T3" fmla="*/ 44 h 87"/>
                <a:gd name="T4" fmla="*/ 29 w 84"/>
                <a:gd name="T5" fmla="*/ 67 h 87"/>
                <a:gd name="T6" fmla="*/ 4 w 84"/>
                <a:gd name="T7" fmla="*/ 87 h 87"/>
                <a:gd name="T8" fmla="*/ 0 w 84"/>
                <a:gd name="T9" fmla="*/ 81 h 87"/>
                <a:gd name="T10" fmla="*/ 24 w 84"/>
                <a:gd name="T11" fmla="*/ 61 h 87"/>
                <a:gd name="T12" fmla="*/ 45 w 84"/>
                <a:gd name="T13" fmla="*/ 40 h 87"/>
                <a:gd name="T14" fmla="*/ 77 w 84"/>
                <a:gd name="T15" fmla="*/ 0 h 87"/>
                <a:gd name="T16" fmla="*/ 84 w 84"/>
                <a:gd name="T17" fmla="*/ 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7">
                  <a:moveTo>
                    <a:pt x="84" y="5"/>
                  </a:moveTo>
                  <a:lnTo>
                    <a:pt x="52" y="44"/>
                  </a:lnTo>
                  <a:lnTo>
                    <a:pt x="29" y="67"/>
                  </a:lnTo>
                  <a:lnTo>
                    <a:pt x="4" y="87"/>
                  </a:lnTo>
                  <a:lnTo>
                    <a:pt x="0" y="81"/>
                  </a:lnTo>
                  <a:lnTo>
                    <a:pt x="24" y="61"/>
                  </a:lnTo>
                  <a:lnTo>
                    <a:pt x="45" y="40"/>
                  </a:lnTo>
                  <a:lnTo>
                    <a:pt x="77" y="0"/>
                  </a:lnTo>
                  <a:lnTo>
                    <a:pt x="84" y="5"/>
                  </a:lnTo>
                  <a:close/>
                </a:path>
              </a:pathLst>
            </a:custGeom>
            <a:solidFill>
              <a:srgbClr val="000000"/>
            </a:solidFill>
            <a:ln w="9525">
              <a:solidFill>
                <a:schemeClr val="tx2"/>
              </a:solidFill>
              <a:round/>
              <a:headEnd/>
              <a:tailEnd/>
            </a:ln>
          </p:spPr>
          <p:txBody>
            <a:bodyPr/>
            <a:lstStyle/>
            <a:p>
              <a:endParaRPr lang="en-US" sz="3120"/>
            </a:p>
          </p:txBody>
        </p:sp>
        <p:sp>
          <p:nvSpPr>
            <p:cNvPr id="375672" name="Freeform 888"/>
            <p:cNvSpPr>
              <a:spLocks/>
            </p:cNvSpPr>
            <p:nvPr/>
          </p:nvSpPr>
          <p:spPr bwMode="auto">
            <a:xfrm>
              <a:off x="439" y="1857"/>
              <a:ext cx="3" cy="3"/>
            </a:xfrm>
            <a:custGeom>
              <a:avLst/>
              <a:gdLst>
                <a:gd name="T0" fmla="*/ 0 w 7"/>
                <a:gd name="T1" fmla="*/ 0 h 6"/>
                <a:gd name="T2" fmla="*/ 0 w 7"/>
                <a:gd name="T3" fmla="*/ 1 h 6"/>
                <a:gd name="T4" fmla="*/ 7 w 7"/>
                <a:gd name="T5" fmla="*/ 6 h 6"/>
                <a:gd name="T6" fmla="*/ 5 w 7"/>
                <a:gd name="T7" fmla="*/ 6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0" y="1"/>
                  </a:lnTo>
                  <a:lnTo>
                    <a:pt x="7" y="6"/>
                  </a:ln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73" name="Freeform 889"/>
            <p:cNvSpPr>
              <a:spLocks/>
            </p:cNvSpPr>
            <p:nvPr/>
          </p:nvSpPr>
          <p:spPr bwMode="auto">
            <a:xfrm>
              <a:off x="372" y="1898"/>
              <a:ext cx="30" cy="16"/>
            </a:xfrm>
            <a:custGeom>
              <a:avLst/>
              <a:gdLst>
                <a:gd name="T0" fmla="*/ 61 w 61"/>
                <a:gd name="T1" fmla="*/ 6 h 32"/>
                <a:gd name="T2" fmla="*/ 46 w 61"/>
                <a:gd name="T3" fmla="*/ 16 h 32"/>
                <a:gd name="T4" fmla="*/ 34 w 61"/>
                <a:gd name="T5" fmla="*/ 27 h 32"/>
                <a:gd name="T6" fmla="*/ 20 w 61"/>
                <a:gd name="T7" fmla="*/ 32 h 32"/>
                <a:gd name="T8" fmla="*/ 9 w 61"/>
                <a:gd name="T9" fmla="*/ 32 h 32"/>
                <a:gd name="T10" fmla="*/ 0 w 61"/>
                <a:gd name="T11" fmla="*/ 29 h 32"/>
                <a:gd name="T12" fmla="*/ 5 w 61"/>
                <a:gd name="T13" fmla="*/ 23 h 32"/>
                <a:gd name="T14" fmla="*/ 12 w 61"/>
                <a:gd name="T15" fmla="*/ 26 h 32"/>
                <a:gd name="T16" fmla="*/ 17 w 61"/>
                <a:gd name="T17" fmla="*/ 26 h 32"/>
                <a:gd name="T18" fmla="*/ 29 w 61"/>
                <a:gd name="T19" fmla="*/ 21 h 32"/>
                <a:gd name="T20" fmla="*/ 41 w 61"/>
                <a:gd name="T21" fmla="*/ 10 h 32"/>
                <a:gd name="T22" fmla="*/ 57 w 61"/>
                <a:gd name="T23" fmla="*/ 0 h 32"/>
                <a:gd name="T24" fmla="*/ 61 w 61"/>
                <a:gd name="T2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32">
                  <a:moveTo>
                    <a:pt x="61" y="6"/>
                  </a:moveTo>
                  <a:lnTo>
                    <a:pt x="46" y="16"/>
                  </a:lnTo>
                  <a:lnTo>
                    <a:pt x="34" y="27"/>
                  </a:lnTo>
                  <a:lnTo>
                    <a:pt x="20" y="32"/>
                  </a:lnTo>
                  <a:lnTo>
                    <a:pt x="9" y="32"/>
                  </a:lnTo>
                  <a:lnTo>
                    <a:pt x="0" y="29"/>
                  </a:lnTo>
                  <a:lnTo>
                    <a:pt x="5" y="23"/>
                  </a:lnTo>
                  <a:lnTo>
                    <a:pt x="12" y="26"/>
                  </a:lnTo>
                  <a:lnTo>
                    <a:pt x="17" y="26"/>
                  </a:lnTo>
                  <a:lnTo>
                    <a:pt x="29" y="21"/>
                  </a:lnTo>
                  <a:lnTo>
                    <a:pt x="41" y="10"/>
                  </a:lnTo>
                  <a:lnTo>
                    <a:pt x="57" y="0"/>
                  </a:lnTo>
                  <a:lnTo>
                    <a:pt x="61" y="6"/>
                  </a:lnTo>
                  <a:close/>
                </a:path>
              </a:pathLst>
            </a:custGeom>
            <a:solidFill>
              <a:srgbClr val="000000"/>
            </a:solidFill>
            <a:ln w="9525">
              <a:solidFill>
                <a:schemeClr val="tx2"/>
              </a:solidFill>
              <a:round/>
              <a:headEnd/>
              <a:tailEnd/>
            </a:ln>
          </p:spPr>
          <p:txBody>
            <a:bodyPr/>
            <a:lstStyle/>
            <a:p>
              <a:endParaRPr lang="en-US" sz="3120"/>
            </a:p>
          </p:txBody>
        </p:sp>
        <p:sp>
          <p:nvSpPr>
            <p:cNvPr id="375674" name="Freeform 890"/>
            <p:cNvSpPr>
              <a:spLocks/>
            </p:cNvSpPr>
            <p:nvPr/>
          </p:nvSpPr>
          <p:spPr bwMode="auto">
            <a:xfrm>
              <a:off x="400" y="1898"/>
              <a:ext cx="2" cy="3"/>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75675" name="Freeform 891"/>
            <p:cNvSpPr>
              <a:spLocks/>
            </p:cNvSpPr>
            <p:nvPr/>
          </p:nvSpPr>
          <p:spPr bwMode="auto">
            <a:xfrm>
              <a:off x="365" y="1885"/>
              <a:ext cx="9" cy="28"/>
            </a:xfrm>
            <a:custGeom>
              <a:avLst/>
              <a:gdLst>
                <a:gd name="T0" fmla="*/ 14 w 19"/>
                <a:gd name="T1" fmla="*/ 55 h 55"/>
                <a:gd name="T2" fmla="*/ 10 w 19"/>
                <a:gd name="T3" fmla="*/ 49 h 55"/>
                <a:gd name="T4" fmla="*/ 5 w 19"/>
                <a:gd name="T5" fmla="*/ 41 h 55"/>
                <a:gd name="T6" fmla="*/ 2 w 19"/>
                <a:gd name="T7" fmla="*/ 27 h 55"/>
                <a:gd name="T8" fmla="*/ 0 w 19"/>
                <a:gd name="T9" fmla="*/ 0 h 55"/>
                <a:gd name="T10" fmla="*/ 8 w 19"/>
                <a:gd name="T11" fmla="*/ 0 h 55"/>
                <a:gd name="T12" fmla="*/ 8 w 19"/>
                <a:gd name="T13" fmla="*/ 27 h 55"/>
                <a:gd name="T14" fmla="*/ 11 w 19"/>
                <a:gd name="T15" fmla="*/ 38 h 55"/>
                <a:gd name="T16" fmla="*/ 14 w 19"/>
                <a:gd name="T17" fmla="*/ 42 h 55"/>
                <a:gd name="T18" fmla="*/ 19 w 19"/>
                <a:gd name="T19" fmla="*/ 49 h 55"/>
                <a:gd name="T20" fmla="*/ 14 w 19"/>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5">
                  <a:moveTo>
                    <a:pt x="14" y="55"/>
                  </a:moveTo>
                  <a:lnTo>
                    <a:pt x="10" y="49"/>
                  </a:lnTo>
                  <a:lnTo>
                    <a:pt x="5" y="41"/>
                  </a:lnTo>
                  <a:lnTo>
                    <a:pt x="2" y="27"/>
                  </a:lnTo>
                  <a:lnTo>
                    <a:pt x="0" y="0"/>
                  </a:lnTo>
                  <a:lnTo>
                    <a:pt x="8" y="0"/>
                  </a:lnTo>
                  <a:lnTo>
                    <a:pt x="8" y="27"/>
                  </a:lnTo>
                  <a:lnTo>
                    <a:pt x="11" y="38"/>
                  </a:lnTo>
                  <a:lnTo>
                    <a:pt x="14" y="42"/>
                  </a:lnTo>
                  <a:lnTo>
                    <a:pt x="19" y="49"/>
                  </a:lnTo>
                  <a:lnTo>
                    <a:pt x="14" y="55"/>
                  </a:lnTo>
                  <a:close/>
                </a:path>
              </a:pathLst>
            </a:custGeom>
            <a:solidFill>
              <a:srgbClr val="000000"/>
            </a:solidFill>
            <a:ln w="9525">
              <a:solidFill>
                <a:schemeClr val="tx2"/>
              </a:solidFill>
              <a:round/>
              <a:headEnd/>
              <a:tailEnd/>
            </a:ln>
          </p:spPr>
          <p:txBody>
            <a:bodyPr/>
            <a:lstStyle/>
            <a:p>
              <a:endParaRPr lang="en-US" sz="3120"/>
            </a:p>
          </p:txBody>
        </p:sp>
        <p:sp>
          <p:nvSpPr>
            <p:cNvPr id="375676" name="Freeform 892"/>
            <p:cNvSpPr>
              <a:spLocks/>
            </p:cNvSpPr>
            <p:nvPr/>
          </p:nvSpPr>
          <p:spPr bwMode="auto">
            <a:xfrm>
              <a:off x="372" y="1910"/>
              <a:ext cx="2" cy="3"/>
            </a:xfrm>
            <a:custGeom>
              <a:avLst/>
              <a:gdLst>
                <a:gd name="T0" fmla="*/ 0 w 5"/>
                <a:gd name="T1" fmla="*/ 6 h 6"/>
                <a:gd name="T2" fmla="*/ 5 w 5"/>
                <a:gd name="T3" fmla="*/ 0 h 6"/>
                <a:gd name="T4" fmla="*/ 0 w 5"/>
                <a:gd name="T5" fmla="*/ 6 h 6"/>
              </a:gdLst>
              <a:ahLst/>
              <a:cxnLst>
                <a:cxn ang="0">
                  <a:pos x="T0" y="T1"/>
                </a:cxn>
                <a:cxn ang="0">
                  <a:pos x="T2" y="T3"/>
                </a:cxn>
                <a:cxn ang="0">
                  <a:pos x="T4" y="T5"/>
                </a:cxn>
              </a:cxnLst>
              <a:rect l="0" t="0" r="r" b="b"/>
              <a:pathLst>
                <a:path w="5" h="6">
                  <a:moveTo>
                    <a:pt x="0" y="6"/>
                  </a:move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677" name="Freeform 893"/>
            <p:cNvSpPr>
              <a:spLocks/>
            </p:cNvSpPr>
            <p:nvPr/>
          </p:nvSpPr>
          <p:spPr bwMode="auto">
            <a:xfrm>
              <a:off x="365" y="1885"/>
              <a:ext cx="5" cy="19"/>
            </a:xfrm>
            <a:custGeom>
              <a:avLst/>
              <a:gdLst>
                <a:gd name="T0" fmla="*/ 8 w 11"/>
                <a:gd name="T1" fmla="*/ 0 h 38"/>
                <a:gd name="T2" fmla="*/ 11 w 11"/>
                <a:gd name="T3" fmla="*/ 38 h 38"/>
                <a:gd name="T4" fmla="*/ 4 w 11"/>
                <a:gd name="T5" fmla="*/ 38 h 38"/>
                <a:gd name="T6" fmla="*/ 0 w 11"/>
                <a:gd name="T7" fmla="*/ 0 h 38"/>
                <a:gd name="T8" fmla="*/ 8 w 11"/>
                <a:gd name="T9" fmla="*/ 0 h 38"/>
              </a:gdLst>
              <a:ahLst/>
              <a:cxnLst>
                <a:cxn ang="0">
                  <a:pos x="T0" y="T1"/>
                </a:cxn>
                <a:cxn ang="0">
                  <a:pos x="T2" y="T3"/>
                </a:cxn>
                <a:cxn ang="0">
                  <a:pos x="T4" y="T5"/>
                </a:cxn>
                <a:cxn ang="0">
                  <a:pos x="T6" y="T7"/>
                </a:cxn>
                <a:cxn ang="0">
                  <a:pos x="T8" y="T9"/>
                </a:cxn>
              </a:cxnLst>
              <a:rect l="0" t="0" r="r" b="b"/>
              <a:pathLst>
                <a:path w="11" h="38">
                  <a:moveTo>
                    <a:pt x="8" y="0"/>
                  </a:moveTo>
                  <a:lnTo>
                    <a:pt x="11" y="38"/>
                  </a:lnTo>
                  <a:lnTo>
                    <a:pt x="4" y="38"/>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75678" name="Freeform 894"/>
            <p:cNvSpPr>
              <a:spLocks/>
            </p:cNvSpPr>
            <p:nvPr/>
          </p:nvSpPr>
          <p:spPr bwMode="auto">
            <a:xfrm>
              <a:off x="365" y="1885"/>
              <a:ext cx="4" cy="1"/>
            </a:xfrm>
            <a:custGeom>
              <a:avLst/>
              <a:gdLst>
                <a:gd name="T0" fmla="*/ 0 w 8"/>
                <a:gd name="T1" fmla="*/ 8 w 8"/>
                <a:gd name="T2" fmla="*/ 0 w 8"/>
                <a:gd name="T3" fmla="*/ 8 w 8"/>
                <a:gd name="T4" fmla="*/ 0 w 8"/>
              </a:gdLst>
              <a:ahLst/>
              <a:cxnLst>
                <a:cxn ang="0">
                  <a:pos x="T0" y="0"/>
                </a:cxn>
                <a:cxn ang="0">
                  <a:pos x="T1" y="0"/>
                </a:cxn>
                <a:cxn ang="0">
                  <a:pos x="T2" y="0"/>
                </a:cxn>
                <a:cxn ang="0">
                  <a:pos x="T3" y="0"/>
                </a:cxn>
                <a:cxn ang="0">
                  <a:pos x="T4" y="0"/>
                </a:cxn>
              </a:cxnLst>
              <a:rect l="0" t="0" r="r" b="b"/>
              <a:pathLst>
                <a:path w="8">
                  <a:moveTo>
                    <a:pt x="0" y="0"/>
                  </a:moveTo>
                  <a:lnTo>
                    <a:pt x="8" y="0"/>
                  </a:lnTo>
                  <a:lnTo>
                    <a:pt x="0" y="0"/>
                  </a:lnTo>
                  <a:lnTo>
                    <a:pt x="8"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79" name="Freeform 895"/>
            <p:cNvSpPr>
              <a:spLocks/>
            </p:cNvSpPr>
            <p:nvPr/>
          </p:nvSpPr>
          <p:spPr bwMode="auto">
            <a:xfrm>
              <a:off x="367" y="1904"/>
              <a:ext cx="22" cy="10"/>
            </a:xfrm>
            <a:custGeom>
              <a:avLst/>
              <a:gdLst>
                <a:gd name="T0" fmla="*/ 6 w 44"/>
                <a:gd name="T1" fmla="*/ 0 h 22"/>
                <a:gd name="T2" fmla="*/ 11 w 44"/>
                <a:gd name="T3" fmla="*/ 11 h 22"/>
                <a:gd name="T4" fmla="*/ 17 w 44"/>
                <a:gd name="T5" fmla="*/ 14 h 22"/>
                <a:gd name="T6" fmla="*/ 29 w 44"/>
                <a:gd name="T7" fmla="*/ 14 h 22"/>
                <a:gd name="T8" fmla="*/ 43 w 44"/>
                <a:gd name="T9" fmla="*/ 9 h 22"/>
                <a:gd name="T10" fmla="*/ 44 w 44"/>
                <a:gd name="T11" fmla="*/ 17 h 22"/>
                <a:gd name="T12" fmla="*/ 29 w 44"/>
                <a:gd name="T13" fmla="*/ 22 h 22"/>
                <a:gd name="T14" fmla="*/ 15 w 44"/>
                <a:gd name="T15" fmla="*/ 22 h 22"/>
                <a:gd name="T16" fmla="*/ 5 w 44"/>
                <a:gd name="T17" fmla="*/ 16 h 22"/>
                <a:gd name="T18" fmla="*/ 0 w 44"/>
                <a:gd name="T19" fmla="*/ 5 h 22"/>
                <a:gd name="T20" fmla="*/ 6 w 4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2">
                  <a:moveTo>
                    <a:pt x="6" y="0"/>
                  </a:moveTo>
                  <a:lnTo>
                    <a:pt x="11" y="11"/>
                  </a:lnTo>
                  <a:lnTo>
                    <a:pt x="17" y="14"/>
                  </a:lnTo>
                  <a:lnTo>
                    <a:pt x="29" y="14"/>
                  </a:lnTo>
                  <a:lnTo>
                    <a:pt x="43" y="9"/>
                  </a:lnTo>
                  <a:lnTo>
                    <a:pt x="44" y="17"/>
                  </a:lnTo>
                  <a:lnTo>
                    <a:pt x="29" y="22"/>
                  </a:lnTo>
                  <a:lnTo>
                    <a:pt x="15" y="22"/>
                  </a:lnTo>
                  <a:lnTo>
                    <a:pt x="5" y="16"/>
                  </a:lnTo>
                  <a:lnTo>
                    <a:pt x="0"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680" name="Freeform 896"/>
            <p:cNvSpPr>
              <a:spLocks/>
            </p:cNvSpPr>
            <p:nvPr/>
          </p:nvSpPr>
          <p:spPr bwMode="auto">
            <a:xfrm>
              <a:off x="366" y="1904"/>
              <a:ext cx="4" cy="2"/>
            </a:xfrm>
            <a:custGeom>
              <a:avLst/>
              <a:gdLst>
                <a:gd name="T0" fmla="*/ 0 w 7"/>
                <a:gd name="T1" fmla="*/ 2 h 5"/>
                <a:gd name="T2" fmla="*/ 1 w 7"/>
                <a:gd name="T3" fmla="*/ 5 h 5"/>
                <a:gd name="T4" fmla="*/ 7 w 7"/>
                <a:gd name="T5" fmla="*/ 0 h 5"/>
                <a:gd name="T6" fmla="*/ 7 w 7"/>
                <a:gd name="T7" fmla="*/ 2 h 5"/>
                <a:gd name="T8" fmla="*/ 0 w 7"/>
                <a:gd name="T9" fmla="*/ 2 h 5"/>
              </a:gdLst>
              <a:ahLst/>
              <a:cxnLst>
                <a:cxn ang="0">
                  <a:pos x="T0" y="T1"/>
                </a:cxn>
                <a:cxn ang="0">
                  <a:pos x="T2" y="T3"/>
                </a:cxn>
                <a:cxn ang="0">
                  <a:pos x="T4" y="T5"/>
                </a:cxn>
                <a:cxn ang="0">
                  <a:pos x="T6" y="T7"/>
                </a:cxn>
                <a:cxn ang="0">
                  <a:pos x="T8" y="T9"/>
                </a:cxn>
              </a:cxnLst>
              <a:rect l="0" t="0" r="r" b="b"/>
              <a:pathLst>
                <a:path w="7" h="5">
                  <a:moveTo>
                    <a:pt x="0" y="2"/>
                  </a:moveTo>
                  <a:lnTo>
                    <a:pt x="1" y="5"/>
                  </a:lnTo>
                  <a:lnTo>
                    <a:pt x="7" y="0"/>
                  </a:lnTo>
                  <a:lnTo>
                    <a:pt x="7" y="2"/>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75681" name="Freeform 897"/>
            <p:cNvSpPr>
              <a:spLocks/>
            </p:cNvSpPr>
            <p:nvPr/>
          </p:nvSpPr>
          <p:spPr bwMode="auto">
            <a:xfrm>
              <a:off x="311" y="1908"/>
              <a:ext cx="78" cy="125"/>
            </a:xfrm>
            <a:custGeom>
              <a:avLst/>
              <a:gdLst>
                <a:gd name="T0" fmla="*/ 157 w 157"/>
                <a:gd name="T1" fmla="*/ 7 h 250"/>
                <a:gd name="T2" fmla="*/ 136 w 157"/>
                <a:gd name="T3" fmla="*/ 22 h 250"/>
                <a:gd name="T4" fmla="*/ 118 w 157"/>
                <a:gd name="T5" fmla="*/ 48 h 250"/>
                <a:gd name="T6" fmla="*/ 101 w 157"/>
                <a:gd name="T7" fmla="*/ 77 h 250"/>
                <a:gd name="T8" fmla="*/ 86 w 157"/>
                <a:gd name="T9" fmla="*/ 113 h 250"/>
                <a:gd name="T10" fmla="*/ 70 w 157"/>
                <a:gd name="T11" fmla="*/ 151 h 250"/>
                <a:gd name="T12" fmla="*/ 54 w 157"/>
                <a:gd name="T13" fmla="*/ 191 h 250"/>
                <a:gd name="T14" fmla="*/ 32 w 157"/>
                <a:gd name="T15" fmla="*/ 223 h 250"/>
                <a:gd name="T16" fmla="*/ 20 w 157"/>
                <a:gd name="T17" fmla="*/ 238 h 250"/>
                <a:gd name="T18" fmla="*/ 5 w 157"/>
                <a:gd name="T19" fmla="*/ 250 h 250"/>
                <a:gd name="T20" fmla="*/ 0 w 157"/>
                <a:gd name="T21" fmla="*/ 244 h 250"/>
                <a:gd name="T22" fmla="*/ 14 w 157"/>
                <a:gd name="T23" fmla="*/ 233 h 250"/>
                <a:gd name="T24" fmla="*/ 26 w 157"/>
                <a:gd name="T25" fmla="*/ 218 h 250"/>
                <a:gd name="T26" fmla="*/ 47 w 157"/>
                <a:gd name="T27" fmla="*/ 186 h 250"/>
                <a:gd name="T28" fmla="*/ 63 w 157"/>
                <a:gd name="T29" fmla="*/ 150 h 250"/>
                <a:gd name="T30" fmla="*/ 78 w 157"/>
                <a:gd name="T31" fmla="*/ 112 h 250"/>
                <a:gd name="T32" fmla="*/ 93 w 157"/>
                <a:gd name="T33" fmla="*/ 75 h 250"/>
                <a:gd name="T34" fmla="*/ 112 w 157"/>
                <a:gd name="T35" fmla="*/ 43 h 250"/>
                <a:gd name="T36" fmla="*/ 130 w 157"/>
                <a:gd name="T37" fmla="*/ 17 h 250"/>
                <a:gd name="T38" fmla="*/ 153 w 157"/>
                <a:gd name="T39" fmla="*/ 0 h 250"/>
                <a:gd name="T40" fmla="*/ 157 w 157"/>
                <a:gd name="T41" fmla="*/ 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250">
                  <a:moveTo>
                    <a:pt x="157" y="7"/>
                  </a:moveTo>
                  <a:lnTo>
                    <a:pt x="136" y="22"/>
                  </a:lnTo>
                  <a:lnTo>
                    <a:pt x="118" y="48"/>
                  </a:lnTo>
                  <a:lnTo>
                    <a:pt x="101" y="77"/>
                  </a:lnTo>
                  <a:lnTo>
                    <a:pt x="86" y="113"/>
                  </a:lnTo>
                  <a:lnTo>
                    <a:pt x="70" y="151"/>
                  </a:lnTo>
                  <a:lnTo>
                    <a:pt x="54" y="191"/>
                  </a:lnTo>
                  <a:lnTo>
                    <a:pt x="32" y="223"/>
                  </a:lnTo>
                  <a:lnTo>
                    <a:pt x="20" y="238"/>
                  </a:lnTo>
                  <a:lnTo>
                    <a:pt x="5" y="250"/>
                  </a:lnTo>
                  <a:lnTo>
                    <a:pt x="0" y="244"/>
                  </a:lnTo>
                  <a:lnTo>
                    <a:pt x="14" y="233"/>
                  </a:lnTo>
                  <a:lnTo>
                    <a:pt x="26" y="218"/>
                  </a:lnTo>
                  <a:lnTo>
                    <a:pt x="47" y="186"/>
                  </a:lnTo>
                  <a:lnTo>
                    <a:pt x="63" y="150"/>
                  </a:lnTo>
                  <a:lnTo>
                    <a:pt x="78" y="112"/>
                  </a:lnTo>
                  <a:lnTo>
                    <a:pt x="93" y="75"/>
                  </a:lnTo>
                  <a:lnTo>
                    <a:pt x="112" y="43"/>
                  </a:lnTo>
                  <a:lnTo>
                    <a:pt x="130" y="17"/>
                  </a:lnTo>
                  <a:lnTo>
                    <a:pt x="153" y="0"/>
                  </a:lnTo>
                  <a:lnTo>
                    <a:pt x="157" y="7"/>
                  </a:lnTo>
                  <a:close/>
                </a:path>
              </a:pathLst>
            </a:custGeom>
            <a:solidFill>
              <a:srgbClr val="000000"/>
            </a:solidFill>
            <a:ln w="9525">
              <a:solidFill>
                <a:schemeClr val="tx2"/>
              </a:solidFill>
              <a:round/>
              <a:headEnd/>
              <a:tailEnd/>
            </a:ln>
          </p:spPr>
          <p:txBody>
            <a:bodyPr/>
            <a:lstStyle/>
            <a:p>
              <a:endParaRPr lang="en-US" sz="3120"/>
            </a:p>
          </p:txBody>
        </p:sp>
        <p:sp>
          <p:nvSpPr>
            <p:cNvPr id="375682" name="Freeform 898"/>
            <p:cNvSpPr>
              <a:spLocks/>
            </p:cNvSpPr>
            <p:nvPr/>
          </p:nvSpPr>
          <p:spPr bwMode="auto">
            <a:xfrm>
              <a:off x="387" y="1908"/>
              <a:ext cx="2" cy="4"/>
            </a:xfrm>
            <a:custGeom>
              <a:avLst/>
              <a:gdLst>
                <a:gd name="T0" fmla="*/ 3 w 4"/>
                <a:gd name="T1" fmla="*/ 0 h 8"/>
                <a:gd name="T2" fmla="*/ 4 w 4"/>
                <a:gd name="T3" fmla="*/ 7 h 8"/>
                <a:gd name="T4" fmla="*/ 0 w 4"/>
                <a:gd name="T5" fmla="*/ 0 h 8"/>
                <a:gd name="T6" fmla="*/ 4 w 4"/>
                <a:gd name="T7" fmla="*/ 8 h 8"/>
                <a:gd name="T8" fmla="*/ 3 w 4"/>
                <a:gd name="T9" fmla="*/ 0 h 8"/>
              </a:gdLst>
              <a:ahLst/>
              <a:cxnLst>
                <a:cxn ang="0">
                  <a:pos x="T0" y="T1"/>
                </a:cxn>
                <a:cxn ang="0">
                  <a:pos x="T2" y="T3"/>
                </a:cxn>
                <a:cxn ang="0">
                  <a:pos x="T4" y="T5"/>
                </a:cxn>
                <a:cxn ang="0">
                  <a:pos x="T6" y="T7"/>
                </a:cxn>
                <a:cxn ang="0">
                  <a:pos x="T8" y="T9"/>
                </a:cxn>
              </a:cxnLst>
              <a:rect l="0" t="0" r="r" b="b"/>
              <a:pathLst>
                <a:path w="4" h="8">
                  <a:moveTo>
                    <a:pt x="3" y="0"/>
                  </a:moveTo>
                  <a:lnTo>
                    <a:pt x="4" y="7"/>
                  </a:lnTo>
                  <a:lnTo>
                    <a:pt x="0" y="0"/>
                  </a:lnTo>
                  <a:lnTo>
                    <a:pt x="4" y="8"/>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75683" name="Freeform 899"/>
            <p:cNvSpPr>
              <a:spLocks/>
            </p:cNvSpPr>
            <p:nvPr/>
          </p:nvSpPr>
          <p:spPr bwMode="auto">
            <a:xfrm>
              <a:off x="288" y="2025"/>
              <a:ext cx="25" cy="11"/>
            </a:xfrm>
            <a:custGeom>
              <a:avLst/>
              <a:gdLst>
                <a:gd name="T0" fmla="*/ 51 w 51"/>
                <a:gd name="T1" fmla="*/ 15 h 21"/>
                <a:gd name="T2" fmla="*/ 42 w 51"/>
                <a:gd name="T3" fmla="*/ 20 h 21"/>
                <a:gd name="T4" fmla="*/ 28 w 51"/>
                <a:gd name="T5" fmla="*/ 21 h 21"/>
                <a:gd name="T6" fmla="*/ 11 w 51"/>
                <a:gd name="T7" fmla="*/ 17 h 21"/>
                <a:gd name="T8" fmla="*/ 5 w 51"/>
                <a:gd name="T9" fmla="*/ 12 h 21"/>
                <a:gd name="T10" fmla="*/ 0 w 51"/>
                <a:gd name="T11" fmla="*/ 4 h 21"/>
                <a:gd name="T12" fmla="*/ 6 w 51"/>
                <a:gd name="T13" fmla="*/ 0 h 21"/>
                <a:gd name="T14" fmla="*/ 11 w 51"/>
                <a:gd name="T15" fmla="*/ 7 h 21"/>
                <a:gd name="T16" fmla="*/ 16 w 51"/>
                <a:gd name="T17" fmla="*/ 10 h 21"/>
                <a:gd name="T18" fmla="*/ 28 w 51"/>
                <a:gd name="T19" fmla="*/ 15 h 21"/>
                <a:gd name="T20" fmla="*/ 39 w 51"/>
                <a:gd name="T21" fmla="*/ 14 h 21"/>
                <a:gd name="T22" fmla="*/ 46 w 51"/>
                <a:gd name="T23" fmla="*/ 9 h 21"/>
                <a:gd name="T24" fmla="*/ 51 w 51"/>
                <a:gd name="T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1">
                  <a:moveTo>
                    <a:pt x="51" y="15"/>
                  </a:moveTo>
                  <a:lnTo>
                    <a:pt x="42" y="20"/>
                  </a:lnTo>
                  <a:lnTo>
                    <a:pt x="28" y="21"/>
                  </a:lnTo>
                  <a:lnTo>
                    <a:pt x="11" y="17"/>
                  </a:lnTo>
                  <a:lnTo>
                    <a:pt x="5" y="12"/>
                  </a:lnTo>
                  <a:lnTo>
                    <a:pt x="0" y="4"/>
                  </a:lnTo>
                  <a:lnTo>
                    <a:pt x="6" y="0"/>
                  </a:lnTo>
                  <a:lnTo>
                    <a:pt x="11" y="7"/>
                  </a:lnTo>
                  <a:lnTo>
                    <a:pt x="16" y="10"/>
                  </a:lnTo>
                  <a:lnTo>
                    <a:pt x="28" y="15"/>
                  </a:lnTo>
                  <a:lnTo>
                    <a:pt x="39" y="14"/>
                  </a:lnTo>
                  <a:lnTo>
                    <a:pt x="46" y="9"/>
                  </a:lnTo>
                  <a:lnTo>
                    <a:pt x="51" y="15"/>
                  </a:lnTo>
                  <a:close/>
                </a:path>
              </a:pathLst>
            </a:custGeom>
            <a:solidFill>
              <a:srgbClr val="000000"/>
            </a:solidFill>
            <a:ln w="9525">
              <a:solidFill>
                <a:schemeClr val="tx2"/>
              </a:solidFill>
              <a:round/>
              <a:headEnd/>
              <a:tailEnd/>
            </a:ln>
          </p:spPr>
          <p:txBody>
            <a:bodyPr/>
            <a:lstStyle/>
            <a:p>
              <a:endParaRPr lang="en-US" sz="3120"/>
            </a:p>
          </p:txBody>
        </p:sp>
        <p:sp>
          <p:nvSpPr>
            <p:cNvPr id="375684" name="Freeform 900"/>
            <p:cNvSpPr>
              <a:spLocks/>
            </p:cNvSpPr>
            <p:nvPr/>
          </p:nvSpPr>
          <p:spPr bwMode="auto">
            <a:xfrm>
              <a:off x="311" y="2030"/>
              <a:ext cx="2" cy="3"/>
            </a:xfrm>
            <a:custGeom>
              <a:avLst/>
              <a:gdLst>
                <a:gd name="T0" fmla="*/ 5 w 5"/>
                <a:gd name="T1" fmla="*/ 6 h 6"/>
                <a:gd name="T2" fmla="*/ 0 w 5"/>
                <a:gd name="T3" fmla="*/ 0 h 6"/>
                <a:gd name="T4" fmla="*/ 5 w 5"/>
                <a:gd name="T5" fmla="*/ 6 h 6"/>
              </a:gdLst>
              <a:ahLst/>
              <a:cxnLst>
                <a:cxn ang="0">
                  <a:pos x="T0" y="T1"/>
                </a:cxn>
                <a:cxn ang="0">
                  <a:pos x="T2" y="T3"/>
                </a:cxn>
                <a:cxn ang="0">
                  <a:pos x="T4" y="T5"/>
                </a:cxn>
              </a:cxnLst>
              <a:rect l="0" t="0" r="r" b="b"/>
              <a:pathLst>
                <a:path w="5" h="6">
                  <a:moveTo>
                    <a:pt x="5" y="6"/>
                  </a:moveTo>
                  <a:lnTo>
                    <a:pt x="0" y="0"/>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75685" name="Freeform 901"/>
            <p:cNvSpPr>
              <a:spLocks/>
            </p:cNvSpPr>
            <p:nvPr/>
          </p:nvSpPr>
          <p:spPr bwMode="auto">
            <a:xfrm>
              <a:off x="285" y="1948"/>
              <a:ext cx="6" cy="79"/>
            </a:xfrm>
            <a:custGeom>
              <a:avLst/>
              <a:gdLst>
                <a:gd name="T0" fmla="*/ 6 w 12"/>
                <a:gd name="T1" fmla="*/ 158 h 158"/>
                <a:gd name="T2" fmla="*/ 2 w 12"/>
                <a:gd name="T3" fmla="*/ 138 h 158"/>
                <a:gd name="T4" fmla="*/ 0 w 12"/>
                <a:gd name="T5" fmla="*/ 120 h 158"/>
                <a:gd name="T6" fmla="*/ 3 w 12"/>
                <a:gd name="T7" fmla="*/ 82 h 158"/>
                <a:gd name="T8" fmla="*/ 6 w 12"/>
                <a:gd name="T9" fmla="*/ 41 h 158"/>
                <a:gd name="T10" fmla="*/ 5 w 12"/>
                <a:gd name="T11" fmla="*/ 21 h 158"/>
                <a:gd name="T12" fmla="*/ 0 w 12"/>
                <a:gd name="T13" fmla="*/ 3 h 158"/>
                <a:gd name="T14" fmla="*/ 6 w 12"/>
                <a:gd name="T15" fmla="*/ 0 h 158"/>
                <a:gd name="T16" fmla="*/ 11 w 12"/>
                <a:gd name="T17" fmla="*/ 21 h 158"/>
                <a:gd name="T18" fmla="*/ 12 w 12"/>
                <a:gd name="T19" fmla="*/ 41 h 158"/>
                <a:gd name="T20" fmla="*/ 9 w 12"/>
                <a:gd name="T21" fmla="*/ 82 h 158"/>
                <a:gd name="T22" fmla="*/ 6 w 12"/>
                <a:gd name="T23" fmla="*/ 120 h 158"/>
                <a:gd name="T24" fmla="*/ 8 w 12"/>
                <a:gd name="T25" fmla="*/ 138 h 158"/>
                <a:gd name="T26" fmla="*/ 12 w 12"/>
                <a:gd name="T27" fmla="*/ 155 h 158"/>
                <a:gd name="T28" fmla="*/ 6 w 12"/>
                <a:gd name="T2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8">
                  <a:moveTo>
                    <a:pt x="6" y="158"/>
                  </a:moveTo>
                  <a:lnTo>
                    <a:pt x="2" y="138"/>
                  </a:lnTo>
                  <a:lnTo>
                    <a:pt x="0" y="120"/>
                  </a:lnTo>
                  <a:lnTo>
                    <a:pt x="3" y="82"/>
                  </a:lnTo>
                  <a:lnTo>
                    <a:pt x="6" y="41"/>
                  </a:lnTo>
                  <a:lnTo>
                    <a:pt x="5" y="21"/>
                  </a:lnTo>
                  <a:lnTo>
                    <a:pt x="0" y="3"/>
                  </a:lnTo>
                  <a:lnTo>
                    <a:pt x="6" y="0"/>
                  </a:lnTo>
                  <a:lnTo>
                    <a:pt x="11" y="21"/>
                  </a:lnTo>
                  <a:lnTo>
                    <a:pt x="12" y="41"/>
                  </a:lnTo>
                  <a:lnTo>
                    <a:pt x="9" y="82"/>
                  </a:lnTo>
                  <a:lnTo>
                    <a:pt x="6" y="120"/>
                  </a:lnTo>
                  <a:lnTo>
                    <a:pt x="8" y="138"/>
                  </a:lnTo>
                  <a:lnTo>
                    <a:pt x="12" y="155"/>
                  </a:lnTo>
                  <a:lnTo>
                    <a:pt x="6" y="158"/>
                  </a:lnTo>
                  <a:close/>
                </a:path>
              </a:pathLst>
            </a:custGeom>
            <a:solidFill>
              <a:srgbClr val="000000"/>
            </a:solidFill>
            <a:ln w="9525">
              <a:solidFill>
                <a:schemeClr val="tx2"/>
              </a:solidFill>
              <a:round/>
              <a:headEnd/>
              <a:tailEnd/>
            </a:ln>
          </p:spPr>
          <p:txBody>
            <a:bodyPr/>
            <a:lstStyle/>
            <a:p>
              <a:endParaRPr lang="en-US" sz="3120"/>
            </a:p>
          </p:txBody>
        </p:sp>
        <p:sp>
          <p:nvSpPr>
            <p:cNvPr id="375686" name="Freeform 902"/>
            <p:cNvSpPr>
              <a:spLocks/>
            </p:cNvSpPr>
            <p:nvPr/>
          </p:nvSpPr>
          <p:spPr bwMode="auto">
            <a:xfrm>
              <a:off x="263" y="1818"/>
              <a:ext cx="25" cy="131"/>
            </a:xfrm>
            <a:custGeom>
              <a:avLst/>
              <a:gdLst>
                <a:gd name="T0" fmla="*/ 44 w 50"/>
                <a:gd name="T1" fmla="*/ 264 h 264"/>
                <a:gd name="T2" fmla="*/ 26 w 50"/>
                <a:gd name="T3" fmla="*/ 200 h 264"/>
                <a:gd name="T4" fmla="*/ 18 w 50"/>
                <a:gd name="T5" fmla="*/ 166 h 264"/>
                <a:gd name="T6" fmla="*/ 12 w 50"/>
                <a:gd name="T7" fmla="*/ 133 h 264"/>
                <a:gd name="T8" fmla="*/ 3 w 50"/>
                <a:gd name="T9" fmla="*/ 67 h 264"/>
                <a:gd name="T10" fmla="*/ 0 w 50"/>
                <a:gd name="T11" fmla="*/ 0 h 264"/>
                <a:gd name="T12" fmla="*/ 6 w 50"/>
                <a:gd name="T13" fmla="*/ 0 h 264"/>
                <a:gd name="T14" fmla="*/ 9 w 50"/>
                <a:gd name="T15" fmla="*/ 67 h 264"/>
                <a:gd name="T16" fmla="*/ 18 w 50"/>
                <a:gd name="T17" fmla="*/ 133 h 264"/>
                <a:gd name="T18" fmla="*/ 24 w 50"/>
                <a:gd name="T19" fmla="*/ 163 h 264"/>
                <a:gd name="T20" fmla="*/ 32 w 50"/>
                <a:gd name="T21" fmla="*/ 197 h 264"/>
                <a:gd name="T22" fmla="*/ 50 w 50"/>
                <a:gd name="T23" fmla="*/ 261 h 264"/>
                <a:gd name="T24" fmla="*/ 44 w 50"/>
                <a:gd name="T25"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64">
                  <a:moveTo>
                    <a:pt x="44" y="264"/>
                  </a:moveTo>
                  <a:lnTo>
                    <a:pt x="26" y="200"/>
                  </a:lnTo>
                  <a:lnTo>
                    <a:pt x="18" y="166"/>
                  </a:lnTo>
                  <a:lnTo>
                    <a:pt x="12" y="133"/>
                  </a:lnTo>
                  <a:lnTo>
                    <a:pt x="3" y="67"/>
                  </a:lnTo>
                  <a:lnTo>
                    <a:pt x="0" y="0"/>
                  </a:lnTo>
                  <a:lnTo>
                    <a:pt x="6" y="0"/>
                  </a:lnTo>
                  <a:lnTo>
                    <a:pt x="9" y="67"/>
                  </a:lnTo>
                  <a:lnTo>
                    <a:pt x="18" y="133"/>
                  </a:lnTo>
                  <a:lnTo>
                    <a:pt x="24" y="163"/>
                  </a:lnTo>
                  <a:lnTo>
                    <a:pt x="32" y="197"/>
                  </a:lnTo>
                  <a:lnTo>
                    <a:pt x="50" y="261"/>
                  </a:lnTo>
                  <a:lnTo>
                    <a:pt x="44" y="264"/>
                  </a:lnTo>
                  <a:close/>
                </a:path>
              </a:pathLst>
            </a:custGeom>
            <a:solidFill>
              <a:srgbClr val="000000"/>
            </a:solidFill>
            <a:ln w="9525">
              <a:solidFill>
                <a:schemeClr val="tx2"/>
              </a:solidFill>
              <a:round/>
              <a:headEnd/>
              <a:tailEnd/>
            </a:ln>
          </p:spPr>
          <p:txBody>
            <a:bodyPr/>
            <a:lstStyle/>
            <a:p>
              <a:endParaRPr lang="en-US" sz="3120"/>
            </a:p>
          </p:txBody>
        </p:sp>
        <p:sp>
          <p:nvSpPr>
            <p:cNvPr id="375687" name="Freeform 903"/>
            <p:cNvSpPr>
              <a:spLocks/>
            </p:cNvSpPr>
            <p:nvPr/>
          </p:nvSpPr>
          <p:spPr bwMode="auto">
            <a:xfrm>
              <a:off x="285" y="1948"/>
              <a:ext cx="3" cy="1"/>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688" name="Freeform 904"/>
            <p:cNvSpPr>
              <a:spLocks/>
            </p:cNvSpPr>
            <p:nvPr/>
          </p:nvSpPr>
          <p:spPr bwMode="auto">
            <a:xfrm>
              <a:off x="262" y="1798"/>
              <a:ext cx="4" cy="20"/>
            </a:xfrm>
            <a:custGeom>
              <a:avLst/>
              <a:gdLst>
                <a:gd name="T0" fmla="*/ 1 w 7"/>
                <a:gd name="T1" fmla="*/ 39 h 39"/>
                <a:gd name="T2" fmla="*/ 0 w 7"/>
                <a:gd name="T3" fmla="*/ 0 h 39"/>
                <a:gd name="T4" fmla="*/ 6 w 7"/>
                <a:gd name="T5" fmla="*/ 0 h 39"/>
                <a:gd name="T6" fmla="*/ 7 w 7"/>
                <a:gd name="T7" fmla="*/ 39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lnTo>
                    <a:pt x="0" y="0"/>
                  </a:lnTo>
                  <a:lnTo>
                    <a:pt x="6" y="0"/>
                  </a:lnTo>
                  <a:lnTo>
                    <a:pt x="7" y="39"/>
                  </a:lnTo>
                  <a:lnTo>
                    <a:pt x="1" y="39"/>
                  </a:lnTo>
                  <a:close/>
                </a:path>
              </a:pathLst>
            </a:custGeom>
            <a:solidFill>
              <a:srgbClr val="000000"/>
            </a:solidFill>
            <a:ln w="9525">
              <a:solidFill>
                <a:schemeClr val="tx2"/>
              </a:solidFill>
              <a:round/>
              <a:headEnd/>
              <a:tailEnd/>
            </a:ln>
          </p:spPr>
          <p:txBody>
            <a:bodyPr/>
            <a:lstStyle/>
            <a:p>
              <a:endParaRPr lang="en-US" sz="3120"/>
            </a:p>
          </p:txBody>
        </p:sp>
        <p:sp>
          <p:nvSpPr>
            <p:cNvPr id="375689" name="Freeform 905"/>
            <p:cNvSpPr>
              <a:spLocks/>
            </p:cNvSpPr>
            <p:nvPr/>
          </p:nvSpPr>
          <p:spPr bwMode="auto">
            <a:xfrm>
              <a:off x="263" y="181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90" name="Freeform 906"/>
            <p:cNvSpPr>
              <a:spLocks/>
            </p:cNvSpPr>
            <p:nvPr/>
          </p:nvSpPr>
          <p:spPr bwMode="auto">
            <a:xfrm>
              <a:off x="262" y="1691"/>
              <a:ext cx="29" cy="107"/>
            </a:xfrm>
            <a:custGeom>
              <a:avLst/>
              <a:gdLst>
                <a:gd name="T0" fmla="*/ 0 w 57"/>
                <a:gd name="T1" fmla="*/ 215 h 215"/>
                <a:gd name="T2" fmla="*/ 0 w 57"/>
                <a:gd name="T3" fmla="*/ 162 h 215"/>
                <a:gd name="T4" fmla="*/ 1 w 57"/>
                <a:gd name="T5" fmla="*/ 131 h 215"/>
                <a:gd name="T6" fmla="*/ 7 w 57"/>
                <a:gd name="T7" fmla="*/ 102 h 215"/>
                <a:gd name="T8" fmla="*/ 13 w 57"/>
                <a:gd name="T9" fmla="*/ 73 h 215"/>
                <a:gd name="T10" fmla="*/ 24 w 57"/>
                <a:gd name="T11" fmla="*/ 47 h 215"/>
                <a:gd name="T12" fmla="*/ 36 w 57"/>
                <a:gd name="T13" fmla="*/ 22 h 215"/>
                <a:gd name="T14" fmla="*/ 51 w 57"/>
                <a:gd name="T15" fmla="*/ 0 h 215"/>
                <a:gd name="T16" fmla="*/ 57 w 57"/>
                <a:gd name="T17" fmla="*/ 5 h 215"/>
                <a:gd name="T18" fmla="*/ 42 w 57"/>
                <a:gd name="T19" fmla="*/ 26 h 215"/>
                <a:gd name="T20" fmla="*/ 30 w 57"/>
                <a:gd name="T21" fmla="*/ 52 h 215"/>
                <a:gd name="T22" fmla="*/ 19 w 57"/>
                <a:gd name="T23" fmla="*/ 76 h 215"/>
                <a:gd name="T24" fmla="*/ 13 w 57"/>
                <a:gd name="T25" fmla="*/ 105 h 215"/>
                <a:gd name="T26" fmla="*/ 7 w 57"/>
                <a:gd name="T27" fmla="*/ 134 h 215"/>
                <a:gd name="T28" fmla="*/ 6 w 57"/>
                <a:gd name="T29" fmla="*/ 162 h 215"/>
                <a:gd name="T30" fmla="*/ 6 w 57"/>
                <a:gd name="T31" fmla="*/ 215 h 215"/>
                <a:gd name="T32" fmla="*/ 0 w 57"/>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215">
                  <a:moveTo>
                    <a:pt x="0" y="215"/>
                  </a:moveTo>
                  <a:lnTo>
                    <a:pt x="0" y="162"/>
                  </a:lnTo>
                  <a:lnTo>
                    <a:pt x="1" y="131"/>
                  </a:lnTo>
                  <a:lnTo>
                    <a:pt x="7" y="102"/>
                  </a:lnTo>
                  <a:lnTo>
                    <a:pt x="13" y="73"/>
                  </a:lnTo>
                  <a:lnTo>
                    <a:pt x="24" y="47"/>
                  </a:lnTo>
                  <a:lnTo>
                    <a:pt x="36" y="22"/>
                  </a:lnTo>
                  <a:lnTo>
                    <a:pt x="51" y="0"/>
                  </a:lnTo>
                  <a:lnTo>
                    <a:pt x="57" y="5"/>
                  </a:lnTo>
                  <a:lnTo>
                    <a:pt x="42" y="26"/>
                  </a:lnTo>
                  <a:lnTo>
                    <a:pt x="30" y="52"/>
                  </a:lnTo>
                  <a:lnTo>
                    <a:pt x="19" y="76"/>
                  </a:lnTo>
                  <a:lnTo>
                    <a:pt x="13" y="105"/>
                  </a:lnTo>
                  <a:lnTo>
                    <a:pt x="7" y="134"/>
                  </a:lnTo>
                  <a:lnTo>
                    <a:pt x="6" y="162"/>
                  </a:lnTo>
                  <a:lnTo>
                    <a:pt x="6" y="215"/>
                  </a:lnTo>
                  <a:lnTo>
                    <a:pt x="0" y="215"/>
                  </a:lnTo>
                  <a:close/>
                </a:path>
              </a:pathLst>
            </a:custGeom>
            <a:solidFill>
              <a:srgbClr val="000000"/>
            </a:solidFill>
            <a:ln w="9525">
              <a:solidFill>
                <a:schemeClr val="tx2"/>
              </a:solidFill>
              <a:round/>
              <a:headEnd/>
              <a:tailEnd/>
            </a:ln>
          </p:spPr>
          <p:txBody>
            <a:bodyPr/>
            <a:lstStyle/>
            <a:p>
              <a:endParaRPr lang="en-US" sz="3120"/>
            </a:p>
          </p:txBody>
        </p:sp>
        <p:sp>
          <p:nvSpPr>
            <p:cNvPr id="375691" name="Freeform 907"/>
            <p:cNvSpPr>
              <a:spLocks/>
            </p:cNvSpPr>
            <p:nvPr/>
          </p:nvSpPr>
          <p:spPr bwMode="auto">
            <a:xfrm>
              <a:off x="262" y="179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92" name="Freeform 908"/>
            <p:cNvSpPr>
              <a:spLocks/>
            </p:cNvSpPr>
            <p:nvPr/>
          </p:nvSpPr>
          <p:spPr bwMode="auto">
            <a:xfrm>
              <a:off x="288" y="1672"/>
              <a:ext cx="17" cy="21"/>
            </a:xfrm>
            <a:custGeom>
              <a:avLst/>
              <a:gdLst>
                <a:gd name="T0" fmla="*/ 0 w 35"/>
                <a:gd name="T1" fmla="*/ 38 h 43"/>
                <a:gd name="T2" fmla="*/ 6 w 35"/>
                <a:gd name="T3" fmla="*/ 43 h 43"/>
                <a:gd name="T4" fmla="*/ 35 w 35"/>
                <a:gd name="T5" fmla="*/ 5 h 43"/>
                <a:gd name="T6" fmla="*/ 29 w 35"/>
                <a:gd name="T7" fmla="*/ 0 h 43"/>
                <a:gd name="T8" fmla="*/ 0 w 35"/>
                <a:gd name="T9" fmla="*/ 38 h 43"/>
              </a:gdLst>
              <a:ahLst/>
              <a:cxnLst>
                <a:cxn ang="0">
                  <a:pos x="T0" y="T1"/>
                </a:cxn>
                <a:cxn ang="0">
                  <a:pos x="T2" y="T3"/>
                </a:cxn>
                <a:cxn ang="0">
                  <a:pos x="T4" y="T5"/>
                </a:cxn>
                <a:cxn ang="0">
                  <a:pos x="T6" y="T7"/>
                </a:cxn>
                <a:cxn ang="0">
                  <a:pos x="T8" y="T9"/>
                </a:cxn>
              </a:cxnLst>
              <a:rect l="0" t="0" r="r" b="b"/>
              <a:pathLst>
                <a:path w="35" h="43">
                  <a:moveTo>
                    <a:pt x="0" y="38"/>
                  </a:moveTo>
                  <a:lnTo>
                    <a:pt x="6" y="43"/>
                  </a:lnTo>
                  <a:lnTo>
                    <a:pt x="35" y="5"/>
                  </a:lnTo>
                  <a:lnTo>
                    <a:pt x="29" y="0"/>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75693" name="Freeform 909"/>
            <p:cNvSpPr>
              <a:spLocks/>
            </p:cNvSpPr>
            <p:nvPr/>
          </p:nvSpPr>
          <p:spPr bwMode="auto">
            <a:xfrm>
              <a:off x="288" y="1691"/>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694" name="Freeform 910"/>
            <p:cNvSpPr>
              <a:spLocks/>
            </p:cNvSpPr>
            <p:nvPr/>
          </p:nvSpPr>
          <p:spPr bwMode="auto">
            <a:xfrm>
              <a:off x="302" y="1672"/>
              <a:ext cx="4" cy="2"/>
            </a:xfrm>
            <a:custGeom>
              <a:avLst/>
              <a:gdLst>
                <a:gd name="T0" fmla="*/ 6 w 8"/>
                <a:gd name="T1" fmla="*/ 5 h 5"/>
                <a:gd name="T2" fmla="*/ 8 w 8"/>
                <a:gd name="T3" fmla="*/ 2 h 5"/>
                <a:gd name="T4" fmla="*/ 0 w 8"/>
                <a:gd name="T5" fmla="*/ 2 h 5"/>
                <a:gd name="T6" fmla="*/ 0 w 8"/>
                <a:gd name="T7" fmla="*/ 0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lnTo>
                    <a:pt x="8" y="2"/>
                  </a:lnTo>
                  <a:lnTo>
                    <a:pt x="0" y="2"/>
                  </a:ln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75695" name="Freeform 911"/>
            <p:cNvSpPr>
              <a:spLocks/>
            </p:cNvSpPr>
            <p:nvPr/>
          </p:nvSpPr>
          <p:spPr bwMode="auto">
            <a:xfrm>
              <a:off x="933" y="1533"/>
              <a:ext cx="195" cy="237"/>
            </a:xfrm>
            <a:custGeom>
              <a:avLst/>
              <a:gdLst>
                <a:gd name="T0" fmla="*/ 49 w 390"/>
                <a:gd name="T1" fmla="*/ 2 h 474"/>
                <a:gd name="T2" fmla="*/ 107 w 390"/>
                <a:gd name="T3" fmla="*/ 5 h 474"/>
                <a:gd name="T4" fmla="*/ 134 w 390"/>
                <a:gd name="T5" fmla="*/ 14 h 474"/>
                <a:gd name="T6" fmla="*/ 168 w 390"/>
                <a:gd name="T7" fmla="*/ 31 h 474"/>
                <a:gd name="T8" fmla="*/ 207 w 390"/>
                <a:gd name="T9" fmla="*/ 61 h 474"/>
                <a:gd name="T10" fmla="*/ 233 w 390"/>
                <a:gd name="T11" fmla="*/ 92 h 474"/>
                <a:gd name="T12" fmla="*/ 267 w 390"/>
                <a:gd name="T13" fmla="*/ 143 h 474"/>
                <a:gd name="T14" fmla="*/ 291 w 390"/>
                <a:gd name="T15" fmla="*/ 181 h 474"/>
                <a:gd name="T16" fmla="*/ 336 w 390"/>
                <a:gd name="T17" fmla="*/ 235 h 474"/>
                <a:gd name="T18" fmla="*/ 355 w 390"/>
                <a:gd name="T19" fmla="*/ 264 h 474"/>
                <a:gd name="T20" fmla="*/ 366 w 390"/>
                <a:gd name="T21" fmla="*/ 297 h 474"/>
                <a:gd name="T22" fmla="*/ 381 w 390"/>
                <a:gd name="T23" fmla="*/ 358 h 474"/>
                <a:gd name="T24" fmla="*/ 390 w 390"/>
                <a:gd name="T25" fmla="*/ 407 h 474"/>
                <a:gd name="T26" fmla="*/ 386 w 390"/>
                <a:gd name="T27" fmla="*/ 437 h 474"/>
                <a:gd name="T28" fmla="*/ 372 w 390"/>
                <a:gd name="T29" fmla="*/ 461 h 474"/>
                <a:gd name="T30" fmla="*/ 351 w 390"/>
                <a:gd name="T31" fmla="*/ 474 h 474"/>
                <a:gd name="T32" fmla="*/ 337 w 390"/>
                <a:gd name="T33" fmla="*/ 467 h 474"/>
                <a:gd name="T34" fmla="*/ 313 w 390"/>
                <a:gd name="T35" fmla="*/ 449 h 474"/>
                <a:gd name="T36" fmla="*/ 308 w 390"/>
                <a:gd name="T37" fmla="*/ 437 h 474"/>
                <a:gd name="T38" fmla="*/ 307 w 390"/>
                <a:gd name="T39" fmla="*/ 432 h 474"/>
                <a:gd name="T40" fmla="*/ 302 w 390"/>
                <a:gd name="T41" fmla="*/ 439 h 474"/>
                <a:gd name="T42" fmla="*/ 293 w 390"/>
                <a:gd name="T43" fmla="*/ 439 h 474"/>
                <a:gd name="T44" fmla="*/ 268 w 390"/>
                <a:gd name="T45" fmla="*/ 423 h 474"/>
                <a:gd name="T46" fmla="*/ 223 w 390"/>
                <a:gd name="T47" fmla="*/ 387 h 474"/>
                <a:gd name="T48" fmla="*/ 209 w 390"/>
                <a:gd name="T49" fmla="*/ 376 h 474"/>
                <a:gd name="T50" fmla="*/ 214 w 390"/>
                <a:gd name="T51" fmla="*/ 340 h 474"/>
                <a:gd name="T52" fmla="*/ 210 w 390"/>
                <a:gd name="T53" fmla="*/ 305 h 474"/>
                <a:gd name="T54" fmla="*/ 203 w 390"/>
                <a:gd name="T55" fmla="*/ 283 h 474"/>
                <a:gd name="T56" fmla="*/ 209 w 390"/>
                <a:gd name="T57" fmla="*/ 299 h 474"/>
                <a:gd name="T58" fmla="*/ 212 w 390"/>
                <a:gd name="T59" fmla="*/ 334 h 474"/>
                <a:gd name="T60" fmla="*/ 207 w 390"/>
                <a:gd name="T61" fmla="*/ 375 h 474"/>
                <a:gd name="T62" fmla="*/ 195 w 390"/>
                <a:gd name="T63" fmla="*/ 384 h 474"/>
                <a:gd name="T64" fmla="*/ 175 w 390"/>
                <a:gd name="T65" fmla="*/ 384 h 474"/>
                <a:gd name="T66" fmla="*/ 165 w 390"/>
                <a:gd name="T67" fmla="*/ 382 h 474"/>
                <a:gd name="T68" fmla="*/ 149 w 390"/>
                <a:gd name="T69" fmla="*/ 375 h 474"/>
                <a:gd name="T70" fmla="*/ 111 w 390"/>
                <a:gd name="T71" fmla="*/ 352 h 474"/>
                <a:gd name="T72" fmla="*/ 56 w 390"/>
                <a:gd name="T73" fmla="*/ 306 h 474"/>
                <a:gd name="T74" fmla="*/ 23 w 390"/>
                <a:gd name="T75" fmla="*/ 283 h 474"/>
                <a:gd name="T76" fmla="*/ 5 w 390"/>
                <a:gd name="T77" fmla="*/ 273 h 474"/>
                <a:gd name="T78" fmla="*/ 1 w 390"/>
                <a:gd name="T79" fmla="*/ 267 h 474"/>
                <a:gd name="T80" fmla="*/ 5 w 390"/>
                <a:gd name="T81" fmla="*/ 177 h 474"/>
                <a:gd name="T82" fmla="*/ 8 w 390"/>
                <a:gd name="T83" fmla="*/ 84 h 474"/>
                <a:gd name="T84" fmla="*/ 5 w 390"/>
                <a:gd name="T85" fmla="*/ 3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0" h="474">
                  <a:moveTo>
                    <a:pt x="9" y="11"/>
                  </a:moveTo>
                  <a:lnTo>
                    <a:pt x="29" y="5"/>
                  </a:lnTo>
                  <a:lnTo>
                    <a:pt x="49" y="2"/>
                  </a:lnTo>
                  <a:lnTo>
                    <a:pt x="69" y="0"/>
                  </a:lnTo>
                  <a:lnTo>
                    <a:pt x="88" y="2"/>
                  </a:lnTo>
                  <a:lnTo>
                    <a:pt x="107" y="5"/>
                  </a:lnTo>
                  <a:lnTo>
                    <a:pt x="116" y="8"/>
                  </a:lnTo>
                  <a:lnTo>
                    <a:pt x="125" y="9"/>
                  </a:lnTo>
                  <a:lnTo>
                    <a:pt x="134" y="14"/>
                  </a:lnTo>
                  <a:lnTo>
                    <a:pt x="143" y="17"/>
                  </a:lnTo>
                  <a:lnTo>
                    <a:pt x="160" y="26"/>
                  </a:lnTo>
                  <a:lnTo>
                    <a:pt x="168" y="31"/>
                  </a:lnTo>
                  <a:lnTo>
                    <a:pt x="177" y="37"/>
                  </a:lnTo>
                  <a:lnTo>
                    <a:pt x="192" y="47"/>
                  </a:lnTo>
                  <a:lnTo>
                    <a:pt x="207" y="61"/>
                  </a:lnTo>
                  <a:lnTo>
                    <a:pt x="214" y="69"/>
                  </a:lnTo>
                  <a:lnTo>
                    <a:pt x="221" y="76"/>
                  </a:lnTo>
                  <a:lnTo>
                    <a:pt x="233" y="92"/>
                  </a:lnTo>
                  <a:lnTo>
                    <a:pt x="246" y="108"/>
                  </a:lnTo>
                  <a:lnTo>
                    <a:pt x="256" y="125"/>
                  </a:lnTo>
                  <a:lnTo>
                    <a:pt x="267" y="143"/>
                  </a:lnTo>
                  <a:lnTo>
                    <a:pt x="271" y="154"/>
                  </a:lnTo>
                  <a:lnTo>
                    <a:pt x="278" y="163"/>
                  </a:lnTo>
                  <a:lnTo>
                    <a:pt x="291" y="181"/>
                  </a:lnTo>
                  <a:lnTo>
                    <a:pt x="307" y="200"/>
                  </a:lnTo>
                  <a:lnTo>
                    <a:pt x="322" y="216"/>
                  </a:lnTo>
                  <a:lnTo>
                    <a:pt x="336" y="235"/>
                  </a:lnTo>
                  <a:lnTo>
                    <a:pt x="343" y="244"/>
                  </a:lnTo>
                  <a:lnTo>
                    <a:pt x="349" y="253"/>
                  </a:lnTo>
                  <a:lnTo>
                    <a:pt x="355" y="264"/>
                  </a:lnTo>
                  <a:lnTo>
                    <a:pt x="360" y="274"/>
                  </a:lnTo>
                  <a:lnTo>
                    <a:pt x="363" y="285"/>
                  </a:lnTo>
                  <a:lnTo>
                    <a:pt x="366" y="297"/>
                  </a:lnTo>
                  <a:lnTo>
                    <a:pt x="371" y="317"/>
                  </a:lnTo>
                  <a:lnTo>
                    <a:pt x="377" y="337"/>
                  </a:lnTo>
                  <a:lnTo>
                    <a:pt x="381" y="358"/>
                  </a:lnTo>
                  <a:lnTo>
                    <a:pt x="386" y="378"/>
                  </a:lnTo>
                  <a:lnTo>
                    <a:pt x="389" y="397"/>
                  </a:lnTo>
                  <a:lnTo>
                    <a:pt x="390" y="407"/>
                  </a:lnTo>
                  <a:lnTo>
                    <a:pt x="389" y="417"/>
                  </a:lnTo>
                  <a:lnTo>
                    <a:pt x="389" y="426"/>
                  </a:lnTo>
                  <a:lnTo>
                    <a:pt x="386" y="437"/>
                  </a:lnTo>
                  <a:lnTo>
                    <a:pt x="383" y="446"/>
                  </a:lnTo>
                  <a:lnTo>
                    <a:pt x="378" y="455"/>
                  </a:lnTo>
                  <a:lnTo>
                    <a:pt x="372" y="461"/>
                  </a:lnTo>
                  <a:lnTo>
                    <a:pt x="361" y="469"/>
                  </a:lnTo>
                  <a:lnTo>
                    <a:pt x="357" y="472"/>
                  </a:lnTo>
                  <a:lnTo>
                    <a:pt x="351" y="474"/>
                  </a:lnTo>
                  <a:lnTo>
                    <a:pt x="346" y="474"/>
                  </a:lnTo>
                  <a:lnTo>
                    <a:pt x="343" y="472"/>
                  </a:lnTo>
                  <a:lnTo>
                    <a:pt x="337" y="467"/>
                  </a:lnTo>
                  <a:lnTo>
                    <a:pt x="331" y="464"/>
                  </a:lnTo>
                  <a:lnTo>
                    <a:pt x="319" y="454"/>
                  </a:lnTo>
                  <a:lnTo>
                    <a:pt x="313" y="449"/>
                  </a:lnTo>
                  <a:lnTo>
                    <a:pt x="310" y="443"/>
                  </a:lnTo>
                  <a:lnTo>
                    <a:pt x="308" y="440"/>
                  </a:lnTo>
                  <a:lnTo>
                    <a:pt x="308" y="437"/>
                  </a:lnTo>
                  <a:lnTo>
                    <a:pt x="307" y="434"/>
                  </a:lnTo>
                  <a:lnTo>
                    <a:pt x="308" y="429"/>
                  </a:lnTo>
                  <a:lnTo>
                    <a:pt x="307" y="432"/>
                  </a:lnTo>
                  <a:lnTo>
                    <a:pt x="305" y="435"/>
                  </a:lnTo>
                  <a:lnTo>
                    <a:pt x="304" y="437"/>
                  </a:lnTo>
                  <a:lnTo>
                    <a:pt x="302" y="439"/>
                  </a:lnTo>
                  <a:lnTo>
                    <a:pt x="299" y="440"/>
                  </a:lnTo>
                  <a:lnTo>
                    <a:pt x="296" y="440"/>
                  </a:lnTo>
                  <a:lnTo>
                    <a:pt x="293" y="439"/>
                  </a:lnTo>
                  <a:lnTo>
                    <a:pt x="288" y="437"/>
                  </a:lnTo>
                  <a:lnTo>
                    <a:pt x="282" y="434"/>
                  </a:lnTo>
                  <a:lnTo>
                    <a:pt x="268" y="423"/>
                  </a:lnTo>
                  <a:lnTo>
                    <a:pt x="253" y="411"/>
                  </a:lnTo>
                  <a:lnTo>
                    <a:pt x="238" y="397"/>
                  </a:lnTo>
                  <a:lnTo>
                    <a:pt x="223" y="387"/>
                  </a:lnTo>
                  <a:lnTo>
                    <a:pt x="215" y="382"/>
                  </a:lnTo>
                  <a:lnTo>
                    <a:pt x="209" y="379"/>
                  </a:lnTo>
                  <a:lnTo>
                    <a:pt x="209" y="376"/>
                  </a:lnTo>
                  <a:lnTo>
                    <a:pt x="210" y="367"/>
                  </a:lnTo>
                  <a:lnTo>
                    <a:pt x="212" y="355"/>
                  </a:lnTo>
                  <a:lnTo>
                    <a:pt x="214" y="340"/>
                  </a:lnTo>
                  <a:lnTo>
                    <a:pt x="212" y="323"/>
                  </a:lnTo>
                  <a:lnTo>
                    <a:pt x="212" y="314"/>
                  </a:lnTo>
                  <a:lnTo>
                    <a:pt x="210" y="305"/>
                  </a:lnTo>
                  <a:lnTo>
                    <a:pt x="209" y="297"/>
                  </a:lnTo>
                  <a:lnTo>
                    <a:pt x="206" y="289"/>
                  </a:lnTo>
                  <a:lnTo>
                    <a:pt x="203" y="283"/>
                  </a:lnTo>
                  <a:lnTo>
                    <a:pt x="198" y="277"/>
                  </a:lnTo>
                  <a:lnTo>
                    <a:pt x="204" y="288"/>
                  </a:lnTo>
                  <a:lnTo>
                    <a:pt x="209" y="299"/>
                  </a:lnTo>
                  <a:lnTo>
                    <a:pt x="210" y="309"/>
                  </a:lnTo>
                  <a:lnTo>
                    <a:pt x="212" y="321"/>
                  </a:lnTo>
                  <a:lnTo>
                    <a:pt x="212" y="334"/>
                  </a:lnTo>
                  <a:lnTo>
                    <a:pt x="212" y="344"/>
                  </a:lnTo>
                  <a:lnTo>
                    <a:pt x="209" y="369"/>
                  </a:lnTo>
                  <a:lnTo>
                    <a:pt x="207" y="375"/>
                  </a:lnTo>
                  <a:lnTo>
                    <a:pt x="204" y="379"/>
                  </a:lnTo>
                  <a:lnTo>
                    <a:pt x="200" y="382"/>
                  </a:lnTo>
                  <a:lnTo>
                    <a:pt x="195" y="384"/>
                  </a:lnTo>
                  <a:lnTo>
                    <a:pt x="189" y="384"/>
                  </a:lnTo>
                  <a:lnTo>
                    <a:pt x="183" y="384"/>
                  </a:lnTo>
                  <a:lnTo>
                    <a:pt x="175" y="384"/>
                  </a:lnTo>
                  <a:lnTo>
                    <a:pt x="169" y="381"/>
                  </a:lnTo>
                  <a:lnTo>
                    <a:pt x="166" y="381"/>
                  </a:lnTo>
                  <a:lnTo>
                    <a:pt x="165" y="382"/>
                  </a:lnTo>
                  <a:lnTo>
                    <a:pt x="160" y="382"/>
                  </a:lnTo>
                  <a:lnTo>
                    <a:pt x="157" y="381"/>
                  </a:lnTo>
                  <a:lnTo>
                    <a:pt x="149" y="375"/>
                  </a:lnTo>
                  <a:lnTo>
                    <a:pt x="142" y="370"/>
                  </a:lnTo>
                  <a:lnTo>
                    <a:pt x="127" y="362"/>
                  </a:lnTo>
                  <a:lnTo>
                    <a:pt x="111" y="352"/>
                  </a:lnTo>
                  <a:lnTo>
                    <a:pt x="98" y="341"/>
                  </a:lnTo>
                  <a:lnTo>
                    <a:pt x="64" y="314"/>
                  </a:lnTo>
                  <a:lnTo>
                    <a:pt x="56" y="306"/>
                  </a:lnTo>
                  <a:lnTo>
                    <a:pt x="47" y="300"/>
                  </a:lnTo>
                  <a:lnTo>
                    <a:pt x="29" y="286"/>
                  </a:lnTo>
                  <a:lnTo>
                    <a:pt x="23" y="283"/>
                  </a:lnTo>
                  <a:lnTo>
                    <a:pt x="15" y="280"/>
                  </a:lnTo>
                  <a:lnTo>
                    <a:pt x="8" y="276"/>
                  </a:lnTo>
                  <a:lnTo>
                    <a:pt x="5" y="273"/>
                  </a:lnTo>
                  <a:lnTo>
                    <a:pt x="3" y="271"/>
                  </a:lnTo>
                  <a:lnTo>
                    <a:pt x="1" y="270"/>
                  </a:lnTo>
                  <a:lnTo>
                    <a:pt x="1" y="267"/>
                  </a:lnTo>
                  <a:lnTo>
                    <a:pt x="0" y="259"/>
                  </a:lnTo>
                  <a:lnTo>
                    <a:pt x="1" y="239"/>
                  </a:lnTo>
                  <a:lnTo>
                    <a:pt x="5" y="177"/>
                  </a:lnTo>
                  <a:lnTo>
                    <a:pt x="8" y="140"/>
                  </a:lnTo>
                  <a:lnTo>
                    <a:pt x="8" y="104"/>
                  </a:lnTo>
                  <a:lnTo>
                    <a:pt x="8" y="84"/>
                  </a:lnTo>
                  <a:lnTo>
                    <a:pt x="8" y="67"/>
                  </a:lnTo>
                  <a:lnTo>
                    <a:pt x="6" y="50"/>
                  </a:lnTo>
                  <a:lnTo>
                    <a:pt x="5" y="35"/>
                  </a:lnTo>
                  <a:lnTo>
                    <a:pt x="9" y="11"/>
                  </a:lnTo>
                  <a:close/>
                </a:path>
              </a:pathLst>
            </a:custGeom>
            <a:solidFill>
              <a:srgbClr val="E8E8E8"/>
            </a:solidFill>
            <a:ln w="9525">
              <a:solidFill>
                <a:schemeClr val="tx2"/>
              </a:solidFill>
              <a:round/>
              <a:headEnd/>
              <a:tailEnd/>
            </a:ln>
          </p:spPr>
          <p:txBody>
            <a:bodyPr/>
            <a:lstStyle/>
            <a:p>
              <a:endParaRPr lang="en-US" sz="3120"/>
            </a:p>
          </p:txBody>
        </p:sp>
        <p:sp>
          <p:nvSpPr>
            <p:cNvPr id="375696" name="Freeform 912"/>
            <p:cNvSpPr>
              <a:spLocks/>
            </p:cNvSpPr>
            <p:nvPr/>
          </p:nvSpPr>
          <p:spPr bwMode="auto">
            <a:xfrm>
              <a:off x="938" y="1532"/>
              <a:ext cx="130" cy="74"/>
            </a:xfrm>
            <a:custGeom>
              <a:avLst/>
              <a:gdLst>
                <a:gd name="T0" fmla="*/ 0 w 261"/>
                <a:gd name="T1" fmla="*/ 9 h 147"/>
                <a:gd name="T2" fmla="*/ 40 w 261"/>
                <a:gd name="T3" fmla="*/ 0 h 147"/>
                <a:gd name="T4" fmla="*/ 79 w 261"/>
                <a:gd name="T5" fmla="*/ 0 h 147"/>
                <a:gd name="T6" fmla="*/ 116 w 261"/>
                <a:gd name="T7" fmla="*/ 7 h 147"/>
                <a:gd name="T8" fmla="*/ 153 w 261"/>
                <a:gd name="T9" fmla="*/ 24 h 147"/>
                <a:gd name="T10" fmla="*/ 185 w 261"/>
                <a:gd name="T11" fmla="*/ 45 h 147"/>
                <a:gd name="T12" fmla="*/ 200 w 261"/>
                <a:gd name="T13" fmla="*/ 61 h 147"/>
                <a:gd name="T14" fmla="*/ 215 w 261"/>
                <a:gd name="T15" fmla="*/ 74 h 147"/>
                <a:gd name="T16" fmla="*/ 240 w 261"/>
                <a:gd name="T17" fmla="*/ 108 h 147"/>
                <a:gd name="T18" fmla="*/ 261 w 261"/>
                <a:gd name="T19" fmla="*/ 143 h 147"/>
                <a:gd name="T20" fmla="*/ 255 w 261"/>
                <a:gd name="T21" fmla="*/ 147 h 147"/>
                <a:gd name="T22" fmla="*/ 233 w 261"/>
                <a:gd name="T23" fmla="*/ 112 h 147"/>
                <a:gd name="T24" fmla="*/ 209 w 261"/>
                <a:gd name="T25" fmla="*/ 79 h 147"/>
                <a:gd name="T26" fmla="*/ 194 w 261"/>
                <a:gd name="T27" fmla="*/ 65 h 147"/>
                <a:gd name="T28" fmla="*/ 180 w 261"/>
                <a:gd name="T29" fmla="*/ 51 h 147"/>
                <a:gd name="T30" fmla="*/ 148 w 261"/>
                <a:gd name="T31" fmla="*/ 30 h 147"/>
                <a:gd name="T32" fmla="*/ 115 w 261"/>
                <a:gd name="T33" fmla="*/ 15 h 147"/>
                <a:gd name="T34" fmla="*/ 78 w 261"/>
                <a:gd name="T35" fmla="*/ 7 h 147"/>
                <a:gd name="T36" fmla="*/ 40 w 261"/>
                <a:gd name="T37" fmla="*/ 7 h 147"/>
                <a:gd name="T38" fmla="*/ 2 w 261"/>
                <a:gd name="T39" fmla="*/ 16 h 147"/>
                <a:gd name="T40" fmla="*/ 0 w 261"/>
                <a:gd name="T41" fmla="*/ 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147">
                  <a:moveTo>
                    <a:pt x="0" y="9"/>
                  </a:moveTo>
                  <a:lnTo>
                    <a:pt x="40" y="0"/>
                  </a:lnTo>
                  <a:lnTo>
                    <a:pt x="79" y="0"/>
                  </a:lnTo>
                  <a:lnTo>
                    <a:pt x="116" y="7"/>
                  </a:lnTo>
                  <a:lnTo>
                    <a:pt x="153" y="24"/>
                  </a:lnTo>
                  <a:lnTo>
                    <a:pt x="185" y="45"/>
                  </a:lnTo>
                  <a:lnTo>
                    <a:pt x="200" y="61"/>
                  </a:lnTo>
                  <a:lnTo>
                    <a:pt x="215" y="74"/>
                  </a:lnTo>
                  <a:lnTo>
                    <a:pt x="240" y="108"/>
                  </a:lnTo>
                  <a:lnTo>
                    <a:pt x="261" y="143"/>
                  </a:lnTo>
                  <a:lnTo>
                    <a:pt x="255" y="147"/>
                  </a:lnTo>
                  <a:lnTo>
                    <a:pt x="233" y="112"/>
                  </a:lnTo>
                  <a:lnTo>
                    <a:pt x="209" y="79"/>
                  </a:lnTo>
                  <a:lnTo>
                    <a:pt x="194" y="65"/>
                  </a:lnTo>
                  <a:lnTo>
                    <a:pt x="180" y="51"/>
                  </a:lnTo>
                  <a:lnTo>
                    <a:pt x="148" y="30"/>
                  </a:lnTo>
                  <a:lnTo>
                    <a:pt x="115" y="15"/>
                  </a:lnTo>
                  <a:lnTo>
                    <a:pt x="78" y="7"/>
                  </a:lnTo>
                  <a:lnTo>
                    <a:pt x="40" y="7"/>
                  </a:lnTo>
                  <a:lnTo>
                    <a:pt x="2" y="16"/>
                  </a:lnTo>
                  <a:lnTo>
                    <a:pt x="0" y="9"/>
                  </a:lnTo>
                  <a:close/>
                </a:path>
              </a:pathLst>
            </a:custGeom>
            <a:solidFill>
              <a:srgbClr val="000000"/>
            </a:solidFill>
            <a:ln w="9525">
              <a:solidFill>
                <a:schemeClr val="tx2"/>
              </a:solidFill>
              <a:round/>
              <a:headEnd/>
              <a:tailEnd/>
            </a:ln>
          </p:spPr>
          <p:txBody>
            <a:bodyPr/>
            <a:lstStyle/>
            <a:p>
              <a:endParaRPr lang="en-US" sz="3120"/>
            </a:p>
          </p:txBody>
        </p:sp>
        <p:sp>
          <p:nvSpPr>
            <p:cNvPr id="375697" name="Freeform 913"/>
            <p:cNvSpPr>
              <a:spLocks/>
            </p:cNvSpPr>
            <p:nvPr/>
          </p:nvSpPr>
          <p:spPr bwMode="auto">
            <a:xfrm>
              <a:off x="1065" y="1604"/>
              <a:ext cx="53" cy="78"/>
            </a:xfrm>
            <a:custGeom>
              <a:avLst/>
              <a:gdLst>
                <a:gd name="T0" fmla="*/ 6 w 105"/>
                <a:gd name="T1" fmla="*/ 0 h 157"/>
                <a:gd name="T2" fmla="*/ 17 w 105"/>
                <a:gd name="T3" fmla="*/ 20 h 157"/>
                <a:gd name="T4" fmla="*/ 30 w 105"/>
                <a:gd name="T5" fmla="*/ 38 h 157"/>
                <a:gd name="T6" fmla="*/ 61 w 105"/>
                <a:gd name="T7" fmla="*/ 73 h 157"/>
                <a:gd name="T8" fmla="*/ 88 w 105"/>
                <a:gd name="T9" fmla="*/ 109 h 157"/>
                <a:gd name="T10" fmla="*/ 99 w 105"/>
                <a:gd name="T11" fmla="*/ 132 h 157"/>
                <a:gd name="T12" fmla="*/ 105 w 105"/>
                <a:gd name="T13" fmla="*/ 155 h 157"/>
                <a:gd name="T14" fmla="*/ 97 w 105"/>
                <a:gd name="T15" fmla="*/ 157 h 157"/>
                <a:gd name="T16" fmla="*/ 91 w 105"/>
                <a:gd name="T17" fmla="*/ 134 h 157"/>
                <a:gd name="T18" fmla="*/ 82 w 105"/>
                <a:gd name="T19" fmla="*/ 114 h 157"/>
                <a:gd name="T20" fmla="*/ 55 w 105"/>
                <a:gd name="T21" fmla="*/ 77 h 157"/>
                <a:gd name="T22" fmla="*/ 24 w 105"/>
                <a:gd name="T23" fmla="*/ 42 h 157"/>
                <a:gd name="T24" fmla="*/ 11 w 105"/>
                <a:gd name="T25" fmla="*/ 24 h 157"/>
                <a:gd name="T26" fmla="*/ 0 w 105"/>
                <a:gd name="T27" fmla="*/ 4 h 157"/>
                <a:gd name="T28" fmla="*/ 6 w 105"/>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57">
                  <a:moveTo>
                    <a:pt x="6" y="0"/>
                  </a:moveTo>
                  <a:lnTo>
                    <a:pt x="17" y="20"/>
                  </a:lnTo>
                  <a:lnTo>
                    <a:pt x="30" y="38"/>
                  </a:lnTo>
                  <a:lnTo>
                    <a:pt x="61" y="73"/>
                  </a:lnTo>
                  <a:lnTo>
                    <a:pt x="88" y="109"/>
                  </a:lnTo>
                  <a:lnTo>
                    <a:pt x="99" y="132"/>
                  </a:lnTo>
                  <a:lnTo>
                    <a:pt x="105" y="155"/>
                  </a:lnTo>
                  <a:lnTo>
                    <a:pt x="97" y="157"/>
                  </a:lnTo>
                  <a:lnTo>
                    <a:pt x="91" y="134"/>
                  </a:lnTo>
                  <a:lnTo>
                    <a:pt x="82" y="114"/>
                  </a:lnTo>
                  <a:lnTo>
                    <a:pt x="55" y="77"/>
                  </a:lnTo>
                  <a:lnTo>
                    <a:pt x="24" y="42"/>
                  </a:lnTo>
                  <a:lnTo>
                    <a:pt x="11" y="24"/>
                  </a:lnTo>
                  <a:lnTo>
                    <a:pt x="0" y="4"/>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698" name="Freeform 914"/>
            <p:cNvSpPr>
              <a:spLocks/>
            </p:cNvSpPr>
            <p:nvPr/>
          </p:nvSpPr>
          <p:spPr bwMode="auto">
            <a:xfrm>
              <a:off x="1065" y="1604"/>
              <a:ext cx="3" cy="2"/>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75699" name="Freeform 915"/>
            <p:cNvSpPr>
              <a:spLocks/>
            </p:cNvSpPr>
            <p:nvPr/>
          </p:nvSpPr>
          <p:spPr bwMode="auto">
            <a:xfrm>
              <a:off x="1114" y="1682"/>
              <a:ext cx="15" cy="79"/>
            </a:xfrm>
            <a:custGeom>
              <a:avLst/>
              <a:gdLst>
                <a:gd name="T0" fmla="*/ 8 w 31"/>
                <a:gd name="T1" fmla="*/ 0 h 158"/>
                <a:gd name="T2" fmla="*/ 19 w 31"/>
                <a:gd name="T3" fmla="*/ 40 h 158"/>
                <a:gd name="T4" fmla="*/ 28 w 31"/>
                <a:gd name="T5" fmla="*/ 81 h 158"/>
                <a:gd name="T6" fmla="*/ 31 w 31"/>
                <a:gd name="T7" fmla="*/ 100 h 158"/>
                <a:gd name="T8" fmla="*/ 31 w 31"/>
                <a:gd name="T9" fmla="*/ 120 h 158"/>
                <a:gd name="T10" fmla="*/ 28 w 31"/>
                <a:gd name="T11" fmla="*/ 138 h 158"/>
                <a:gd name="T12" fmla="*/ 20 w 31"/>
                <a:gd name="T13" fmla="*/ 158 h 158"/>
                <a:gd name="T14" fmla="*/ 13 w 31"/>
                <a:gd name="T15" fmla="*/ 157 h 158"/>
                <a:gd name="T16" fmla="*/ 20 w 31"/>
                <a:gd name="T17" fmla="*/ 137 h 158"/>
                <a:gd name="T18" fmla="*/ 23 w 31"/>
                <a:gd name="T19" fmla="*/ 120 h 158"/>
                <a:gd name="T20" fmla="*/ 23 w 31"/>
                <a:gd name="T21" fmla="*/ 100 h 158"/>
                <a:gd name="T22" fmla="*/ 20 w 31"/>
                <a:gd name="T23" fmla="*/ 82 h 158"/>
                <a:gd name="T24" fmla="*/ 11 w 31"/>
                <a:gd name="T25" fmla="*/ 41 h 158"/>
                <a:gd name="T26" fmla="*/ 0 w 31"/>
                <a:gd name="T27" fmla="*/ 2 h 158"/>
                <a:gd name="T28" fmla="*/ 8 w 31"/>
                <a:gd name="T2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8">
                  <a:moveTo>
                    <a:pt x="8" y="0"/>
                  </a:moveTo>
                  <a:lnTo>
                    <a:pt x="19" y="40"/>
                  </a:lnTo>
                  <a:lnTo>
                    <a:pt x="28" y="81"/>
                  </a:lnTo>
                  <a:lnTo>
                    <a:pt x="31" y="100"/>
                  </a:lnTo>
                  <a:lnTo>
                    <a:pt x="31" y="120"/>
                  </a:lnTo>
                  <a:lnTo>
                    <a:pt x="28" y="138"/>
                  </a:lnTo>
                  <a:lnTo>
                    <a:pt x="20" y="158"/>
                  </a:lnTo>
                  <a:lnTo>
                    <a:pt x="13" y="157"/>
                  </a:lnTo>
                  <a:lnTo>
                    <a:pt x="20" y="137"/>
                  </a:lnTo>
                  <a:lnTo>
                    <a:pt x="23" y="120"/>
                  </a:lnTo>
                  <a:lnTo>
                    <a:pt x="23" y="100"/>
                  </a:lnTo>
                  <a:lnTo>
                    <a:pt x="20" y="82"/>
                  </a:lnTo>
                  <a:lnTo>
                    <a:pt x="11" y="41"/>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75700" name="Freeform 916"/>
            <p:cNvSpPr>
              <a:spLocks/>
            </p:cNvSpPr>
            <p:nvPr/>
          </p:nvSpPr>
          <p:spPr bwMode="auto">
            <a:xfrm>
              <a:off x="1114" y="1682"/>
              <a:ext cx="4" cy="1"/>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75701" name="Freeform 917"/>
            <p:cNvSpPr>
              <a:spLocks/>
            </p:cNvSpPr>
            <p:nvPr/>
          </p:nvSpPr>
          <p:spPr bwMode="auto">
            <a:xfrm>
              <a:off x="1105" y="1760"/>
              <a:ext cx="19" cy="11"/>
            </a:xfrm>
            <a:custGeom>
              <a:avLst/>
              <a:gdLst>
                <a:gd name="T0" fmla="*/ 38 w 38"/>
                <a:gd name="T1" fmla="*/ 4 h 23"/>
                <a:gd name="T2" fmla="*/ 31 w 38"/>
                <a:gd name="T3" fmla="*/ 10 h 23"/>
                <a:gd name="T4" fmla="*/ 20 w 38"/>
                <a:gd name="T5" fmla="*/ 18 h 23"/>
                <a:gd name="T6" fmla="*/ 9 w 38"/>
                <a:gd name="T7" fmla="*/ 23 h 23"/>
                <a:gd name="T8" fmla="*/ 0 w 38"/>
                <a:gd name="T9" fmla="*/ 21 h 23"/>
                <a:gd name="T10" fmla="*/ 0 w 38"/>
                <a:gd name="T11" fmla="*/ 15 h 23"/>
                <a:gd name="T12" fmla="*/ 6 w 38"/>
                <a:gd name="T13" fmla="*/ 16 h 23"/>
                <a:gd name="T14" fmla="*/ 15 w 38"/>
                <a:gd name="T15" fmla="*/ 12 h 23"/>
                <a:gd name="T16" fmla="*/ 26 w 38"/>
                <a:gd name="T17" fmla="*/ 4 h 23"/>
                <a:gd name="T18" fmla="*/ 32 w 38"/>
                <a:gd name="T19" fmla="*/ 0 h 23"/>
                <a:gd name="T20" fmla="*/ 38 w 38"/>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3">
                  <a:moveTo>
                    <a:pt x="38" y="4"/>
                  </a:moveTo>
                  <a:lnTo>
                    <a:pt x="31" y="10"/>
                  </a:lnTo>
                  <a:lnTo>
                    <a:pt x="20" y="18"/>
                  </a:lnTo>
                  <a:lnTo>
                    <a:pt x="9" y="23"/>
                  </a:lnTo>
                  <a:lnTo>
                    <a:pt x="0" y="21"/>
                  </a:lnTo>
                  <a:lnTo>
                    <a:pt x="0" y="15"/>
                  </a:lnTo>
                  <a:lnTo>
                    <a:pt x="6" y="16"/>
                  </a:lnTo>
                  <a:lnTo>
                    <a:pt x="15" y="12"/>
                  </a:lnTo>
                  <a:lnTo>
                    <a:pt x="26" y="4"/>
                  </a:lnTo>
                  <a:lnTo>
                    <a:pt x="32" y="0"/>
                  </a:lnTo>
                  <a:lnTo>
                    <a:pt x="38" y="4"/>
                  </a:lnTo>
                  <a:close/>
                </a:path>
              </a:pathLst>
            </a:custGeom>
            <a:solidFill>
              <a:srgbClr val="000000"/>
            </a:solidFill>
            <a:ln w="9525">
              <a:solidFill>
                <a:schemeClr val="tx2"/>
              </a:solidFill>
              <a:round/>
              <a:headEnd/>
              <a:tailEnd/>
            </a:ln>
          </p:spPr>
          <p:txBody>
            <a:bodyPr/>
            <a:lstStyle/>
            <a:p>
              <a:endParaRPr lang="en-US" sz="3120"/>
            </a:p>
          </p:txBody>
        </p:sp>
        <p:sp>
          <p:nvSpPr>
            <p:cNvPr id="375702" name="Freeform 918"/>
            <p:cNvSpPr>
              <a:spLocks/>
            </p:cNvSpPr>
            <p:nvPr/>
          </p:nvSpPr>
          <p:spPr bwMode="auto">
            <a:xfrm>
              <a:off x="1120" y="1760"/>
              <a:ext cx="4" cy="4"/>
            </a:xfrm>
            <a:custGeom>
              <a:avLst/>
              <a:gdLst>
                <a:gd name="T0" fmla="*/ 7 w 7"/>
                <a:gd name="T1" fmla="*/ 1 h 7"/>
                <a:gd name="T2" fmla="*/ 4 w 7"/>
                <a:gd name="T3" fmla="*/ 7 h 7"/>
                <a:gd name="T4" fmla="*/ 7 w 7"/>
                <a:gd name="T5" fmla="*/ 4 h 7"/>
                <a:gd name="T6" fmla="*/ 1 w 7"/>
                <a:gd name="T7" fmla="*/ 0 h 7"/>
                <a:gd name="T8" fmla="*/ 0 w 7"/>
                <a:gd name="T9" fmla="*/ 0 h 7"/>
                <a:gd name="T10" fmla="*/ 7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7" y="1"/>
                  </a:moveTo>
                  <a:lnTo>
                    <a:pt x="4" y="7"/>
                  </a:lnTo>
                  <a:lnTo>
                    <a:pt x="7" y="4"/>
                  </a:lnTo>
                  <a:lnTo>
                    <a:pt x="1" y="0"/>
                  </a:lnTo>
                  <a:lnTo>
                    <a:pt x="0" y="0"/>
                  </a:lnTo>
                  <a:lnTo>
                    <a:pt x="7" y="1"/>
                  </a:lnTo>
                  <a:close/>
                </a:path>
              </a:pathLst>
            </a:custGeom>
            <a:solidFill>
              <a:srgbClr val="000000"/>
            </a:solidFill>
            <a:ln w="9525">
              <a:solidFill>
                <a:schemeClr val="tx2"/>
              </a:solidFill>
              <a:round/>
              <a:headEnd/>
              <a:tailEnd/>
            </a:ln>
          </p:spPr>
          <p:txBody>
            <a:bodyPr/>
            <a:lstStyle/>
            <a:p>
              <a:endParaRPr lang="en-US" sz="3120"/>
            </a:p>
          </p:txBody>
        </p:sp>
        <p:sp>
          <p:nvSpPr>
            <p:cNvPr id="375703" name="Freeform 919"/>
            <p:cNvSpPr>
              <a:spLocks/>
            </p:cNvSpPr>
            <p:nvPr/>
          </p:nvSpPr>
          <p:spPr bwMode="auto">
            <a:xfrm>
              <a:off x="1085" y="1748"/>
              <a:ext cx="20" cy="23"/>
            </a:xfrm>
            <a:custGeom>
              <a:avLst/>
              <a:gdLst>
                <a:gd name="T0" fmla="*/ 36 w 41"/>
                <a:gd name="T1" fmla="*/ 46 h 46"/>
                <a:gd name="T2" fmla="*/ 12 w 41"/>
                <a:gd name="T3" fmla="*/ 28 h 46"/>
                <a:gd name="T4" fmla="*/ 3 w 41"/>
                <a:gd name="T5" fmla="*/ 17 h 46"/>
                <a:gd name="T6" fmla="*/ 0 w 41"/>
                <a:gd name="T7" fmla="*/ 8 h 46"/>
                <a:gd name="T8" fmla="*/ 1 w 41"/>
                <a:gd name="T9" fmla="*/ 0 h 46"/>
                <a:gd name="T10" fmla="*/ 7 w 41"/>
                <a:gd name="T11" fmla="*/ 0 h 46"/>
                <a:gd name="T12" fmla="*/ 6 w 41"/>
                <a:gd name="T13" fmla="*/ 8 h 46"/>
                <a:gd name="T14" fmla="*/ 9 w 41"/>
                <a:gd name="T15" fmla="*/ 13 h 46"/>
                <a:gd name="T16" fmla="*/ 16 w 41"/>
                <a:gd name="T17" fmla="*/ 22 h 46"/>
                <a:gd name="T18" fmla="*/ 41 w 41"/>
                <a:gd name="T19" fmla="*/ 40 h 46"/>
                <a:gd name="T20" fmla="*/ 36 w 41"/>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6">
                  <a:moveTo>
                    <a:pt x="36" y="46"/>
                  </a:moveTo>
                  <a:lnTo>
                    <a:pt x="12" y="28"/>
                  </a:lnTo>
                  <a:lnTo>
                    <a:pt x="3" y="17"/>
                  </a:lnTo>
                  <a:lnTo>
                    <a:pt x="0" y="8"/>
                  </a:lnTo>
                  <a:lnTo>
                    <a:pt x="1" y="0"/>
                  </a:lnTo>
                  <a:lnTo>
                    <a:pt x="7" y="0"/>
                  </a:lnTo>
                  <a:lnTo>
                    <a:pt x="6" y="8"/>
                  </a:lnTo>
                  <a:lnTo>
                    <a:pt x="9" y="13"/>
                  </a:lnTo>
                  <a:lnTo>
                    <a:pt x="16" y="22"/>
                  </a:lnTo>
                  <a:lnTo>
                    <a:pt x="41" y="40"/>
                  </a:lnTo>
                  <a:lnTo>
                    <a:pt x="36" y="46"/>
                  </a:lnTo>
                  <a:close/>
                </a:path>
              </a:pathLst>
            </a:custGeom>
            <a:solidFill>
              <a:srgbClr val="000000"/>
            </a:solidFill>
            <a:ln w="9525">
              <a:solidFill>
                <a:schemeClr val="tx2"/>
              </a:solidFill>
              <a:round/>
              <a:headEnd/>
              <a:tailEnd/>
            </a:ln>
          </p:spPr>
          <p:txBody>
            <a:bodyPr/>
            <a:lstStyle/>
            <a:p>
              <a:endParaRPr lang="en-US" sz="3120"/>
            </a:p>
          </p:txBody>
        </p:sp>
        <p:sp>
          <p:nvSpPr>
            <p:cNvPr id="375704" name="Freeform 920"/>
            <p:cNvSpPr>
              <a:spLocks/>
            </p:cNvSpPr>
            <p:nvPr/>
          </p:nvSpPr>
          <p:spPr bwMode="auto">
            <a:xfrm>
              <a:off x="1102" y="1767"/>
              <a:ext cx="3" cy="4"/>
            </a:xfrm>
            <a:custGeom>
              <a:avLst/>
              <a:gdLst>
                <a:gd name="T0" fmla="*/ 4 w 6"/>
                <a:gd name="T1" fmla="*/ 6 h 6"/>
                <a:gd name="T2" fmla="*/ 0 w 6"/>
                <a:gd name="T3" fmla="*/ 6 h 6"/>
                <a:gd name="T4" fmla="*/ 1 w 6"/>
                <a:gd name="T5" fmla="*/ 6 h 6"/>
                <a:gd name="T6" fmla="*/ 6 w 6"/>
                <a:gd name="T7" fmla="*/ 0 h 6"/>
                <a:gd name="T8" fmla="*/ 4 w 6"/>
                <a:gd name="T9" fmla="*/ 0 h 6"/>
                <a:gd name="T10" fmla="*/ 4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4" y="6"/>
                  </a:moveTo>
                  <a:lnTo>
                    <a:pt x="0" y="6"/>
                  </a:lnTo>
                  <a:lnTo>
                    <a:pt x="1" y="6"/>
                  </a:lnTo>
                  <a:lnTo>
                    <a:pt x="6" y="0"/>
                  </a:lnTo>
                  <a:lnTo>
                    <a:pt x="4"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75705" name="Freeform 921"/>
            <p:cNvSpPr>
              <a:spLocks/>
            </p:cNvSpPr>
            <p:nvPr/>
          </p:nvSpPr>
          <p:spPr bwMode="auto">
            <a:xfrm>
              <a:off x="1035" y="1721"/>
              <a:ext cx="54" cy="33"/>
            </a:xfrm>
            <a:custGeom>
              <a:avLst/>
              <a:gdLst>
                <a:gd name="T0" fmla="*/ 107 w 107"/>
                <a:gd name="T1" fmla="*/ 56 h 66"/>
                <a:gd name="T2" fmla="*/ 100 w 107"/>
                <a:gd name="T3" fmla="*/ 66 h 66"/>
                <a:gd name="T4" fmla="*/ 87 w 107"/>
                <a:gd name="T5" fmla="*/ 66 h 66"/>
                <a:gd name="T6" fmla="*/ 75 w 107"/>
                <a:gd name="T7" fmla="*/ 59 h 66"/>
                <a:gd name="T8" fmla="*/ 61 w 107"/>
                <a:gd name="T9" fmla="*/ 50 h 66"/>
                <a:gd name="T10" fmla="*/ 31 w 107"/>
                <a:gd name="T11" fmla="*/ 24 h 66"/>
                <a:gd name="T12" fmla="*/ 0 w 107"/>
                <a:gd name="T13" fmla="*/ 6 h 66"/>
                <a:gd name="T14" fmla="*/ 5 w 107"/>
                <a:gd name="T15" fmla="*/ 0 h 66"/>
                <a:gd name="T16" fmla="*/ 35 w 107"/>
                <a:gd name="T17" fmla="*/ 18 h 66"/>
                <a:gd name="T18" fmla="*/ 66 w 107"/>
                <a:gd name="T19" fmla="*/ 44 h 66"/>
                <a:gd name="T20" fmla="*/ 80 w 107"/>
                <a:gd name="T21" fmla="*/ 53 h 66"/>
                <a:gd name="T22" fmla="*/ 90 w 107"/>
                <a:gd name="T23" fmla="*/ 59 h 66"/>
                <a:gd name="T24" fmla="*/ 95 w 107"/>
                <a:gd name="T25" fmla="*/ 59 h 66"/>
                <a:gd name="T26" fmla="*/ 101 w 107"/>
                <a:gd name="T27" fmla="*/ 52 h 66"/>
                <a:gd name="T28" fmla="*/ 107 w 107"/>
                <a:gd name="T29"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66">
                  <a:moveTo>
                    <a:pt x="107" y="56"/>
                  </a:moveTo>
                  <a:lnTo>
                    <a:pt x="100" y="66"/>
                  </a:lnTo>
                  <a:lnTo>
                    <a:pt x="87" y="66"/>
                  </a:lnTo>
                  <a:lnTo>
                    <a:pt x="75" y="59"/>
                  </a:lnTo>
                  <a:lnTo>
                    <a:pt x="61" y="50"/>
                  </a:lnTo>
                  <a:lnTo>
                    <a:pt x="31" y="24"/>
                  </a:lnTo>
                  <a:lnTo>
                    <a:pt x="0" y="6"/>
                  </a:lnTo>
                  <a:lnTo>
                    <a:pt x="5" y="0"/>
                  </a:lnTo>
                  <a:lnTo>
                    <a:pt x="35" y="18"/>
                  </a:lnTo>
                  <a:lnTo>
                    <a:pt x="66" y="44"/>
                  </a:lnTo>
                  <a:lnTo>
                    <a:pt x="80" y="53"/>
                  </a:lnTo>
                  <a:lnTo>
                    <a:pt x="90" y="59"/>
                  </a:lnTo>
                  <a:lnTo>
                    <a:pt x="95" y="59"/>
                  </a:lnTo>
                  <a:lnTo>
                    <a:pt x="101" y="52"/>
                  </a:lnTo>
                  <a:lnTo>
                    <a:pt x="107" y="56"/>
                  </a:lnTo>
                  <a:close/>
                </a:path>
              </a:pathLst>
            </a:custGeom>
            <a:solidFill>
              <a:srgbClr val="000000"/>
            </a:solidFill>
            <a:ln w="9525">
              <a:solidFill>
                <a:schemeClr val="tx2"/>
              </a:solidFill>
              <a:round/>
              <a:headEnd/>
              <a:tailEnd/>
            </a:ln>
          </p:spPr>
          <p:txBody>
            <a:bodyPr/>
            <a:lstStyle/>
            <a:p>
              <a:endParaRPr lang="en-US" sz="3120"/>
            </a:p>
          </p:txBody>
        </p:sp>
        <p:sp>
          <p:nvSpPr>
            <p:cNvPr id="375706" name="Freeform 922"/>
            <p:cNvSpPr>
              <a:spLocks/>
            </p:cNvSpPr>
            <p:nvPr/>
          </p:nvSpPr>
          <p:spPr bwMode="auto">
            <a:xfrm>
              <a:off x="1086" y="1742"/>
              <a:ext cx="3" cy="7"/>
            </a:xfrm>
            <a:custGeom>
              <a:avLst/>
              <a:gdLst>
                <a:gd name="T0" fmla="*/ 6 w 8"/>
                <a:gd name="T1" fmla="*/ 12 h 15"/>
                <a:gd name="T2" fmla="*/ 8 w 8"/>
                <a:gd name="T3" fmla="*/ 0 h 15"/>
                <a:gd name="T4" fmla="*/ 0 w 8"/>
                <a:gd name="T5" fmla="*/ 11 h 15"/>
                <a:gd name="T6" fmla="*/ 6 w 8"/>
                <a:gd name="T7" fmla="*/ 15 h 15"/>
                <a:gd name="T8" fmla="*/ 0 w 8"/>
                <a:gd name="T9" fmla="*/ 12 h 15"/>
                <a:gd name="T10" fmla="*/ 6 w 8"/>
                <a:gd name="T11" fmla="*/ 12 h 15"/>
              </a:gdLst>
              <a:ahLst/>
              <a:cxnLst>
                <a:cxn ang="0">
                  <a:pos x="T0" y="T1"/>
                </a:cxn>
                <a:cxn ang="0">
                  <a:pos x="T2" y="T3"/>
                </a:cxn>
                <a:cxn ang="0">
                  <a:pos x="T4" y="T5"/>
                </a:cxn>
                <a:cxn ang="0">
                  <a:pos x="T6" y="T7"/>
                </a:cxn>
                <a:cxn ang="0">
                  <a:pos x="T8" y="T9"/>
                </a:cxn>
                <a:cxn ang="0">
                  <a:pos x="T10" y="T11"/>
                </a:cxn>
              </a:cxnLst>
              <a:rect l="0" t="0" r="r" b="b"/>
              <a:pathLst>
                <a:path w="8" h="15">
                  <a:moveTo>
                    <a:pt x="6" y="12"/>
                  </a:moveTo>
                  <a:lnTo>
                    <a:pt x="8" y="0"/>
                  </a:lnTo>
                  <a:lnTo>
                    <a:pt x="0" y="11"/>
                  </a:lnTo>
                  <a:lnTo>
                    <a:pt x="6" y="15"/>
                  </a:lnTo>
                  <a:lnTo>
                    <a:pt x="0" y="12"/>
                  </a:lnTo>
                  <a:lnTo>
                    <a:pt x="6" y="12"/>
                  </a:lnTo>
                  <a:close/>
                </a:path>
              </a:pathLst>
            </a:custGeom>
            <a:solidFill>
              <a:srgbClr val="000000"/>
            </a:solidFill>
            <a:ln w="9525">
              <a:solidFill>
                <a:schemeClr val="tx2"/>
              </a:solidFill>
              <a:round/>
              <a:headEnd/>
              <a:tailEnd/>
            </a:ln>
          </p:spPr>
          <p:txBody>
            <a:bodyPr/>
            <a:lstStyle/>
            <a:p>
              <a:endParaRPr lang="en-US" sz="3120"/>
            </a:p>
          </p:txBody>
        </p:sp>
        <p:sp>
          <p:nvSpPr>
            <p:cNvPr id="375707" name="Freeform 923"/>
            <p:cNvSpPr>
              <a:spLocks/>
            </p:cNvSpPr>
            <p:nvPr/>
          </p:nvSpPr>
          <p:spPr bwMode="auto">
            <a:xfrm>
              <a:off x="1031" y="1671"/>
              <a:ext cx="10" cy="52"/>
            </a:xfrm>
            <a:custGeom>
              <a:avLst/>
              <a:gdLst>
                <a:gd name="T0" fmla="*/ 9 w 22"/>
                <a:gd name="T1" fmla="*/ 102 h 105"/>
                <a:gd name="T2" fmla="*/ 12 w 22"/>
                <a:gd name="T3" fmla="*/ 89 h 105"/>
                <a:gd name="T4" fmla="*/ 15 w 22"/>
                <a:gd name="T5" fmla="*/ 64 h 105"/>
                <a:gd name="T6" fmla="*/ 14 w 22"/>
                <a:gd name="T7" fmla="*/ 45 h 105"/>
                <a:gd name="T8" fmla="*/ 12 w 22"/>
                <a:gd name="T9" fmla="*/ 30 h 105"/>
                <a:gd name="T10" fmla="*/ 8 w 22"/>
                <a:gd name="T11" fmla="*/ 15 h 105"/>
                <a:gd name="T12" fmla="*/ 0 w 22"/>
                <a:gd name="T13" fmla="*/ 4 h 105"/>
                <a:gd name="T14" fmla="*/ 6 w 22"/>
                <a:gd name="T15" fmla="*/ 0 h 105"/>
                <a:gd name="T16" fmla="*/ 14 w 22"/>
                <a:gd name="T17" fmla="*/ 12 h 105"/>
                <a:gd name="T18" fmla="*/ 19 w 22"/>
                <a:gd name="T19" fmla="*/ 27 h 105"/>
                <a:gd name="T20" fmla="*/ 20 w 22"/>
                <a:gd name="T21" fmla="*/ 45 h 105"/>
                <a:gd name="T22" fmla="*/ 22 w 22"/>
                <a:gd name="T23" fmla="*/ 64 h 105"/>
                <a:gd name="T24" fmla="*/ 19 w 22"/>
                <a:gd name="T25" fmla="*/ 93 h 105"/>
                <a:gd name="T26" fmla="*/ 15 w 22"/>
                <a:gd name="T27" fmla="*/ 105 h 105"/>
                <a:gd name="T28" fmla="*/ 9 w 22"/>
                <a:gd name="T2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05">
                  <a:moveTo>
                    <a:pt x="9" y="102"/>
                  </a:moveTo>
                  <a:lnTo>
                    <a:pt x="12" y="89"/>
                  </a:lnTo>
                  <a:lnTo>
                    <a:pt x="15" y="64"/>
                  </a:lnTo>
                  <a:lnTo>
                    <a:pt x="14" y="45"/>
                  </a:lnTo>
                  <a:lnTo>
                    <a:pt x="12" y="30"/>
                  </a:lnTo>
                  <a:lnTo>
                    <a:pt x="8" y="15"/>
                  </a:lnTo>
                  <a:lnTo>
                    <a:pt x="0" y="4"/>
                  </a:lnTo>
                  <a:lnTo>
                    <a:pt x="6" y="0"/>
                  </a:lnTo>
                  <a:lnTo>
                    <a:pt x="14" y="12"/>
                  </a:lnTo>
                  <a:lnTo>
                    <a:pt x="19" y="27"/>
                  </a:lnTo>
                  <a:lnTo>
                    <a:pt x="20" y="45"/>
                  </a:lnTo>
                  <a:lnTo>
                    <a:pt x="22" y="64"/>
                  </a:lnTo>
                  <a:lnTo>
                    <a:pt x="19" y="93"/>
                  </a:lnTo>
                  <a:lnTo>
                    <a:pt x="15" y="105"/>
                  </a:lnTo>
                  <a:lnTo>
                    <a:pt x="9" y="102"/>
                  </a:lnTo>
                  <a:close/>
                </a:path>
              </a:pathLst>
            </a:custGeom>
            <a:solidFill>
              <a:srgbClr val="000000"/>
            </a:solidFill>
            <a:ln w="9525">
              <a:solidFill>
                <a:schemeClr val="tx2"/>
              </a:solidFill>
              <a:round/>
              <a:headEnd/>
              <a:tailEnd/>
            </a:ln>
          </p:spPr>
          <p:txBody>
            <a:bodyPr/>
            <a:lstStyle/>
            <a:p>
              <a:endParaRPr lang="en-US" sz="3120"/>
            </a:p>
          </p:txBody>
        </p:sp>
        <p:sp>
          <p:nvSpPr>
            <p:cNvPr id="375708" name="Freeform 924"/>
            <p:cNvSpPr>
              <a:spLocks/>
            </p:cNvSpPr>
            <p:nvPr/>
          </p:nvSpPr>
          <p:spPr bwMode="auto">
            <a:xfrm>
              <a:off x="1034" y="1721"/>
              <a:ext cx="4" cy="3"/>
            </a:xfrm>
            <a:custGeom>
              <a:avLst/>
              <a:gdLst>
                <a:gd name="T0" fmla="*/ 1 w 7"/>
                <a:gd name="T1" fmla="*/ 6 h 6"/>
                <a:gd name="T2" fmla="*/ 0 w 7"/>
                <a:gd name="T3" fmla="*/ 6 h 6"/>
                <a:gd name="T4" fmla="*/ 1 w 7"/>
                <a:gd name="T5" fmla="*/ 2 h 6"/>
                <a:gd name="T6" fmla="*/ 7 w 7"/>
                <a:gd name="T7" fmla="*/ 5 h 6"/>
                <a:gd name="T8" fmla="*/ 6 w 7"/>
                <a:gd name="T9" fmla="*/ 0 h 6"/>
                <a:gd name="T10" fmla="*/ 1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1" y="6"/>
                  </a:moveTo>
                  <a:lnTo>
                    <a:pt x="0" y="6"/>
                  </a:lnTo>
                  <a:lnTo>
                    <a:pt x="1" y="2"/>
                  </a:lnTo>
                  <a:lnTo>
                    <a:pt x="7" y="5"/>
                  </a:lnTo>
                  <a:lnTo>
                    <a:pt x="6"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75709" name="Freeform 925"/>
            <p:cNvSpPr>
              <a:spLocks/>
            </p:cNvSpPr>
            <p:nvPr/>
          </p:nvSpPr>
          <p:spPr bwMode="auto">
            <a:xfrm>
              <a:off x="1030" y="1672"/>
              <a:ext cx="11" cy="45"/>
            </a:xfrm>
            <a:custGeom>
              <a:avLst/>
              <a:gdLst>
                <a:gd name="T0" fmla="*/ 7 w 21"/>
                <a:gd name="T1" fmla="*/ 0 h 92"/>
                <a:gd name="T2" fmla="*/ 18 w 21"/>
                <a:gd name="T3" fmla="*/ 22 h 92"/>
                <a:gd name="T4" fmla="*/ 21 w 21"/>
                <a:gd name="T5" fmla="*/ 44 h 92"/>
                <a:gd name="T6" fmla="*/ 18 w 21"/>
                <a:gd name="T7" fmla="*/ 92 h 92"/>
                <a:gd name="T8" fmla="*/ 10 w 21"/>
                <a:gd name="T9" fmla="*/ 92 h 92"/>
                <a:gd name="T10" fmla="*/ 13 w 21"/>
                <a:gd name="T11" fmla="*/ 44 h 92"/>
                <a:gd name="T12" fmla="*/ 10 w 21"/>
                <a:gd name="T13" fmla="*/ 23 h 92"/>
                <a:gd name="T14" fmla="*/ 0 w 21"/>
                <a:gd name="T15" fmla="*/ 2 h 92"/>
                <a:gd name="T16" fmla="*/ 7 w 21"/>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2">
                  <a:moveTo>
                    <a:pt x="7" y="0"/>
                  </a:moveTo>
                  <a:lnTo>
                    <a:pt x="18" y="22"/>
                  </a:lnTo>
                  <a:lnTo>
                    <a:pt x="21" y="44"/>
                  </a:lnTo>
                  <a:lnTo>
                    <a:pt x="18" y="92"/>
                  </a:lnTo>
                  <a:lnTo>
                    <a:pt x="10" y="92"/>
                  </a:lnTo>
                  <a:lnTo>
                    <a:pt x="13" y="44"/>
                  </a:lnTo>
                  <a:lnTo>
                    <a:pt x="10" y="23"/>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5710" name="Freeform 926"/>
            <p:cNvSpPr>
              <a:spLocks/>
            </p:cNvSpPr>
            <p:nvPr/>
          </p:nvSpPr>
          <p:spPr bwMode="auto">
            <a:xfrm>
              <a:off x="1030" y="1671"/>
              <a:ext cx="4" cy="2"/>
            </a:xfrm>
            <a:custGeom>
              <a:avLst/>
              <a:gdLst>
                <a:gd name="T0" fmla="*/ 7 w 7"/>
                <a:gd name="T1" fmla="*/ 0 h 4"/>
                <a:gd name="T2" fmla="*/ 0 w 7"/>
                <a:gd name="T3" fmla="*/ 3 h 4"/>
                <a:gd name="T4" fmla="*/ 7 w 7"/>
                <a:gd name="T5" fmla="*/ 1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0" y="3"/>
                  </a:lnTo>
                  <a:lnTo>
                    <a:pt x="7" y="1"/>
                  </a:lnTo>
                  <a:lnTo>
                    <a:pt x="1" y="4"/>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5711" name="Freeform 927"/>
            <p:cNvSpPr>
              <a:spLocks/>
            </p:cNvSpPr>
            <p:nvPr/>
          </p:nvSpPr>
          <p:spPr bwMode="auto">
            <a:xfrm>
              <a:off x="1017" y="1717"/>
              <a:ext cx="22" cy="9"/>
            </a:xfrm>
            <a:custGeom>
              <a:avLst/>
              <a:gdLst>
                <a:gd name="T0" fmla="*/ 44 w 44"/>
                <a:gd name="T1" fmla="*/ 2 h 20"/>
                <a:gd name="T2" fmla="*/ 42 w 44"/>
                <a:gd name="T3" fmla="*/ 8 h 20"/>
                <a:gd name="T4" fmla="*/ 38 w 44"/>
                <a:gd name="T5" fmla="*/ 15 h 20"/>
                <a:gd name="T6" fmla="*/ 29 w 44"/>
                <a:gd name="T7" fmla="*/ 20 h 20"/>
                <a:gd name="T8" fmla="*/ 13 w 44"/>
                <a:gd name="T9" fmla="*/ 20 h 20"/>
                <a:gd name="T10" fmla="*/ 0 w 44"/>
                <a:gd name="T11" fmla="*/ 17 h 20"/>
                <a:gd name="T12" fmla="*/ 3 w 44"/>
                <a:gd name="T13" fmla="*/ 11 h 20"/>
                <a:gd name="T14" fmla="*/ 13 w 44"/>
                <a:gd name="T15" fmla="*/ 14 h 20"/>
                <a:gd name="T16" fmla="*/ 26 w 44"/>
                <a:gd name="T17" fmla="*/ 14 h 20"/>
                <a:gd name="T18" fmla="*/ 33 w 44"/>
                <a:gd name="T19" fmla="*/ 9 h 20"/>
                <a:gd name="T20" fmla="*/ 35 w 44"/>
                <a:gd name="T21" fmla="*/ 6 h 20"/>
                <a:gd name="T22" fmla="*/ 36 w 44"/>
                <a:gd name="T23" fmla="*/ 0 h 20"/>
                <a:gd name="T24" fmla="*/ 44 w 44"/>
                <a:gd name="T2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0">
                  <a:moveTo>
                    <a:pt x="44" y="2"/>
                  </a:moveTo>
                  <a:lnTo>
                    <a:pt x="42" y="8"/>
                  </a:lnTo>
                  <a:lnTo>
                    <a:pt x="38" y="15"/>
                  </a:lnTo>
                  <a:lnTo>
                    <a:pt x="29" y="20"/>
                  </a:lnTo>
                  <a:lnTo>
                    <a:pt x="13" y="20"/>
                  </a:lnTo>
                  <a:lnTo>
                    <a:pt x="0" y="17"/>
                  </a:lnTo>
                  <a:lnTo>
                    <a:pt x="3" y="11"/>
                  </a:lnTo>
                  <a:lnTo>
                    <a:pt x="13" y="14"/>
                  </a:lnTo>
                  <a:lnTo>
                    <a:pt x="26" y="14"/>
                  </a:lnTo>
                  <a:lnTo>
                    <a:pt x="33" y="9"/>
                  </a:lnTo>
                  <a:lnTo>
                    <a:pt x="35" y="6"/>
                  </a:lnTo>
                  <a:lnTo>
                    <a:pt x="36" y="0"/>
                  </a:lnTo>
                  <a:lnTo>
                    <a:pt x="44" y="2"/>
                  </a:lnTo>
                  <a:close/>
                </a:path>
              </a:pathLst>
            </a:custGeom>
            <a:solidFill>
              <a:srgbClr val="000000"/>
            </a:solidFill>
            <a:ln w="9525">
              <a:solidFill>
                <a:schemeClr val="tx2"/>
              </a:solidFill>
              <a:round/>
              <a:headEnd/>
              <a:tailEnd/>
            </a:ln>
          </p:spPr>
          <p:txBody>
            <a:bodyPr/>
            <a:lstStyle/>
            <a:p>
              <a:endParaRPr lang="en-US" sz="3120"/>
            </a:p>
          </p:txBody>
        </p:sp>
        <p:sp>
          <p:nvSpPr>
            <p:cNvPr id="375712" name="Rectangle 928"/>
            <p:cNvSpPr>
              <a:spLocks noChangeArrowheads="1"/>
            </p:cNvSpPr>
            <p:nvPr/>
          </p:nvSpPr>
          <p:spPr bwMode="auto">
            <a:xfrm>
              <a:off x="1012" y="1722"/>
              <a:ext cx="6" cy="3"/>
            </a:xfrm>
            <a:prstGeom prst="rect">
              <a:avLst/>
            </a:prstGeom>
            <a:solidFill>
              <a:srgbClr val="000000"/>
            </a:solidFill>
            <a:ln w="9525">
              <a:solidFill>
                <a:schemeClr val="tx2"/>
              </a:solidFill>
              <a:miter lim="800000"/>
              <a:headEnd/>
              <a:tailEnd/>
            </a:ln>
          </p:spPr>
          <p:txBody>
            <a:bodyPr/>
            <a:lstStyle/>
            <a:p>
              <a:endParaRPr lang="en-US" sz="3120"/>
            </a:p>
          </p:txBody>
        </p:sp>
        <p:sp>
          <p:nvSpPr>
            <p:cNvPr id="375713" name="Freeform 929"/>
            <p:cNvSpPr>
              <a:spLocks/>
            </p:cNvSpPr>
            <p:nvPr/>
          </p:nvSpPr>
          <p:spPr bwMode="auto">
            <a:xfrm>
              <a:off x="1017" y="1722"/>
              <a:ext cx="1" cy="3"/>
            </a:xfrm>
            <a:custGeom>
              <a:avLst/>
              <a:gdLst>
                <a:gd name="T0" fmla="*/ 3 w 3"/>
                <a:gd name="T1" fmla="*/ 0 h 6"/>
                <a:gd name="T2" fmla="*/ 1 w 3"/>
                <a:gd name="T3" fmla="*/ 0 h 6"/>
                <a:gd name="T4" fmla="*/ 1 w 3"/>
                <a:gd name="T5" fmla="*/ 6 h 6"/>
                <a:gd name="T6" fmla="*/ 0 w 3"/>
                <a:gd name="T7" fmla="*/ 6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1" y="0"/>
                  </a:lnTo>
                  <a:lnTo>
                    <a:pt x="1" y="6"/>
                  </a:lnTo>
                  <a:lnTo>
                    <a:pt x="0"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75714" name="Freeform 930"/>
            <p:cNvSpPr>
              <a:spLocks/>
            </p:cNvSpPr>
            <p:nvPr/>
          </p:nvSpPr>
          <p:spPr bwMode="auto">
            <a:xfrm>
              <a:off x="980" y="1702"/>
              <a:ext cx="32" cy="23"/>
            </a:xfrm>
            <a:custGeom>
              <a:avLst/>
              <a:gdLst>
                <a:gd name="T0" fmla="*/ 59 w 64"/>
                <a:gd name="T1" fmla="*/ 46 h 46"/>
                <a:gd name="T2" fmla="*/ 29 w 64"/>
                <a:gd name="T3" fmla="*/ 26 h 46"/>
                <a:gd name="T4" fmla="*/ 0 w 64"/>
                <a:gd name="T5" fmla="*/ 6 h 46"/>
                <a:gd name="T6" fmla="*/ 4 w 64"/>
                <a:gd name="T7" fmla="*/ 0 h 46"/>
                <a:gd name="T8" fmla="*/ 33 w 64"/>
                <a:gd name="T9" fmla="*/ 20 h 46"/>
                <a:gd name="T10" fmla="*/ 64 w 64"/>
                <a:gd name="T11" fmla="*/ 40 h 46"/>
                <a:gd name="T12" fmla="*/ 59 w 6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4" h="46">
                  <a:moveTo>
                    <a:pt x="59" y="46"/>
                  </a:moveTo>
                  <a:lnTo>
                    <a:pt x="29" y="26"/>
                  </a:lnTo>
                  <a:lnTo>
                    <a:pt x="0" y="6"/>
                  </a:lnTo>
                  <a:lnTo>
                    <a:pt x="4" y="0"/>
                  </a:lnTo>
                  <a:lnTo>
                    <a:pt x="33" y="20"/>
                  </a:lnTo>
                  <a:lnTo>
                    <a:pt x="64" y="40"/>
                  </a:lnTo>
                  <a:lnTo>
                    <a:pt x="59" y="46"/>
                  </a:lnTo>
                  <a:close/>
                </a:path>
              </a:pathLst>
            </a:custGeom>
            <a:solidFill>
              <a:srgbClr val="000000"/>
            </a:solidFill>
            <a:ln w="9525">
              <a:solidFill>
                <a:schemeClr val="tx2"/>
              </a:solidFill>
              <a:round/>
              <a:headEnd/>
              <a:tailEnd/>
            </a:ln>
          </p:spPr>
          <p:txBody>
            <a:bodyPr/>
            <a:lstStyle/>
            <a:p>
              <a:endParaRPr lang="en-US" sz="3120"/>
            </a:p>
          </p:txBody>
        </p:sp>
        <p:sp>
          <p:nvSpPr>
            <p:cNvPr id="375715" name="Freeform 931"/>
            <p:cNvSpPr>
              <a:spLocks/>
            </p:cNvSpPr>
            <p:nvPr/>
          </p:nvSpPr>
          <p:spPr bwMode="auto">
            <a:xfrm>
              <a:off x="1010" y="1722"/>
              <a:ext cx="2" cy="3"/>
            </a:xfrm>
            <a:custGeom>
              <a:avLst/>
              <a:gdLst>
                <a:gd name="T0" fmla="*/ 3 w 5"/>
                <a:gd name="T1" fmla="*/ 6 h 6"/>
                <a:gd name="T2" fmla="*/ 0 w 5"/>
                <a:gd name="T3" fmla="*/ 6 h 6"/>
                <a:gd name="T4" fmla="*/ 5 w 5"/>
                <a:gd name="T5" fmla="*/ 0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0" y="6"/>
                  </a:lnTo>
                  <a:lnTo>
                    <a:pt x="5" y="0"/>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75716" name="Freeform 932"/>
            <p:cNvSpPr>
              <a:spLocks/>
            </p:cNvSpPr>
            <p:nvPr/>
          </p:nvSpPr>
          <p:spPr bwMode="auto">
            <a:xfrm>
              <a:off x="946" y="1675"/>
              <a:ext cx="37" cy="30"/>
            </a:xfrm>
            <a:custGeom>
              <a:avLst/>
              <a:gdLst>
                <a:gd name="T0" fmla="*/ 69 w 73"/>
                <a:gd name="T1" fmla="*/ 61 h 61"/>
                <a:gd name="T2" fmla="*/ 35 w 73"/>
                <a:gd name="T3" fmla="*/ 32 h 61"/>
                <a:gd name="T4" fmla="*/ 0 w 73"/>
                <a:gd name="T5" fmla="*/ 6 h 61"/>
                <a:gd name="T6" fmla="*/ 4 w 73"/>
                <a:gd name="T7" fmla="*/ 0 h 61"/>
                <a:gd name="T8" fmla="*/ 40 w 73"/>
                <a:gd name="T9" fmla="*/ 26 h 61"/>
                <a:gd name="T10" fmla="*/ 73 w 73"/>
                <a:gd name="T11" fmla="*/ 55 h 61"/>
                <a:gd name="T12" fmla="*/ 69 w 7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73" h="61">
                  <a:moveTo>
                    <a:pt x="69" y="61"/>
                  </a:moveTo>
                  <a:lnTo>
                    <a:pt x="35" y="32"/>
                  </a:lnTo>
                  <a:lnTo>
                    <a:pt x="0" y="6"/>
                  </a:lnTo>
                  <a:lnTo>
                    <a:pt x="4" y="0"/>
                  </a:lnTo>
                  <a:lnTo>
                    <a:pt x="40" y="26"/>
                  </a:lnTo>
                  <a:lnTo>
                    <a:pt x="73" y="55"/>
                  </a:lnTo>
                  <a:lnTo>
                    <a:pt x="69" y="61"/>
                  </a:lnTo>
                  <a:close/>
                </a:path>
              </a:pathLst>
            </a:custGeom>
            <a:solidFill>
              <a:srgbClr val="000000"/>
            </a:solidFill>
            <a:ln w="9525">
              <a:solidFill>
                <a:schemeClr val="tx2"/>
              </a:solidFill>
              <a:round/>
              <a:headEnd/>
              <a:tailEnd/>
            </a:ln>
          </p:spPr>
          <p:txBody>
            <a:bodyPr/>
            <a:lstStyle/>
            <a:p>
              <a:endParaRPr lang="en-US" sz="3120"/>
            </a:p>
          </p:txBody>
        </p:sp>
        <p:sp>
          <p:nvSpPr>
            <p:cNvPr id="375717" name="Freeform 933"/>
            <p:cNvSpPr>
              <a:spLocks/>
            </p:cNvSpPr>
            <p:nvPr/>
          </p:nvSpPr>
          <p:spPr bwMode="auto">
            <a:xfrm>
              <a:off x="980" y="1702"/>
              <a:ext cx="3" cy="3"/>
            </a:xfrm>
            <a:custGeom>
              <a:avLst/>
              <a:gdLst>
                <a:gd name="T0" fmla="*/ 0 w 4"/>
                <a:gd name="T1" fmla="*/ 6 h 6"/>
                <a:gd name="T2" fmla="*/ 4 w 4"/>
                <a:gd name="T3" fmla="*/ 0 h 6"/>
                <a:gd name="T4" fmla="*/ 0 w 4"/>
                <a:gd name="T5" fmla="*/ 6 h 6"/>
              </a:gdLst>
              <a:ahLst/>
              <a:cxnLst>
                <a:cxn ang="0">
                  <a:pos x="T0" y="T1"/>
                </a:cxn>
                <a:cxn ang="0">
                  <a:pos x="T2" y="T3"/>
                </a:cxn>
                <a:cxn ang="0">
                  <a:pos x="T4" y="T5"/>
                </a:cxn>
              </a:cxnLst>
              <a:rect l="0" t="0" r="r" b="b"/>
              <a:pathLst>
                <a:path w="4" h="6">
                  <a:moveTo>
                    <a:pt x="0" y="6"/>
                  </a:moveTo>
                  <a:lnTo>
                    <a:pt x="4"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718" name="Freeform 934"/>
            <p:cNvSpPr>
              <a:spLocks/>
            </p:cNvSpPr>
            <p:nvPr/>
          </p:nvSpPr>
          <p:spPr bwMode="auto">
            <a:xfrm>
              <a:off x="932" y="1666"/>
              <a:ext cx="16" cy="12"/>
            </a:xfrm>
            <a:custGeom>
              <a:avLst/>
              <a:gdLst>
                <a:gd name="T0" fmla="*/ 28 w 32"/>
                <a:gd name="T1" fmla="*/ 22 h 22"/>
                <a:gd name="T2" fmla="*/ 13 w 32"/>
                <a:gd name="T3" fmla="*/ 15 h 22"/>
                <a:gd name="T4" fmla="*/ 7 w 32"/>
                <a:gd name="T5" fmla="*/ 12 h 22"/>
                <a:gd name="T6" fmla="*/ 0 w 32"/>
                <a:gd name="T7" fmla="*/ 6 h 22"/>
                <a:gd name="T8" fmla="*/ 5 w 32"/>
                <a:gd name="T9" fmla="*/ 0 h 22"/>
                <a:gd name="T10" fmla="*/ 11 w 32"/>
                <a:gd name="T11" fmla="*/ 6 h 22"/>
                <a:gd name="T12" fmla="*/ 17 w 32"/>
                <a:gd name="T13" fmla="*/ 9 h 22"/>
                <a:gd name="T14" fmla="*/ 32 w 32"/>
                <a:gd name="T15" fmla="*/ 16 h 22"/>
                <a:gd name="T16" fmla="*/ 28 w 3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28" y="22"/>
                  </a:moveTo>
                  <a:lnTo>
                    <a:pt x="13" y="15"/>
                  </a:lnTo>
                  <a:lnTo>
                    <a:pt x="7" y="12"/>
                  </a:lnTo>
                  <a:lnTo>
                    <a:pt x="0" y="6"/>
                  </a:lnTo>
                  <a:lnTo>
                    <a:pt x="5" y="0"/>
                  </a:lnTo>
                  <a:lnTo>
                    <a:pt x="11" y="6"/>
                  </a:lnTo>
                  <a:lnTo>
                    <a:pt x="17" y="9"/>
                  </a:lnTo>
                  <a:lnTo>
                    <a:pt x="32" y="16"/>
                  </a:lnTo>
                  <a:lnTo>
                    <a:pt x="28" y="22"/>
                  </a:lnTo>
                  <a:close/>
                </a:path>
              </a:pathLst>
            </a:custGeom>
            <a:solidFill>
              <a:srgbClr val="000000"/>
            </a:solidFill>
            <a:ln w="9525">
              <a:solidFill>
                <a:schemeClr val="tx2"/>
              </a:solidFill>
              <a:round/>
              <a:headEnd/>
              <a:tailEnd/>
            </a:ln>
          </p:spPr>
          <p:txBody>
            <a:bodyPr/>
            <a:lstStyle/>
            <a:p>
              <a:endParaRPr lang="en-US" sz="3120"/>
            </a:p>
          </p:txBody>
        </p:sp>
        <p:sp>
          <p:nvSpPr>
            <p:cNvPr id="375719" name="Freeform 935"/>
            <p:cNvSpPr>
              <a:spLocks/>
            </p:cNvSpPr>
            <p:nvPr/>
          </p:nvSpPr>
          <p:spPr bwMode="auto">
            <a:xfrm>
              <a:off x="946" y="1675"/>
              <a:ext cx="2" cy="3"/>
            </a:xfrm>
            <a:custGeom>
              <a:avLst/>
              <a:gdLst>
                <a:gd name="T0" fmla="*/ 4 w 4"/>
                <a:gd name="T1" fmla="*/ 0 h 6"/>
                <a:gd name="T2" fmla="*/ 0 w 4"/>
                <a:gd name="T3" fmla="*/ 6 h 6"/>
                <a:gd name="T4" fmla="*/ 4 w 4"/>
                <a:gd name="T5" fmla="*/ 0 h 6"/>
              </a:gdLst>
              <a:ahLst/>
              <a:cxnLst>
                <a:cxn ang="0">
                  <a:pos x="T0" y="T1"/>
                </a:cxn>
                <a:cxn ang="0">
                  <a:pos x="T2" y="T3"/>
                </a:cxn>
                <a:cxn ang="0">
                  <a:pos x="T4" y="T5"/>
                </a:cxn>
              </a:cxnLst>
              <a:rect l="0" t="0" r="r" b="b"/>
              <a:pathLst>
                <a:path w="4" h="6">
                  <a:moveTo>
                    <a:pt x="4" y="0"/>
                  </a:moveTo>
                  <a:lnTo>
                    <a:pt x="0" y="6"/>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720" name="Freeform 936"/>
            <p:cNvSpPr>
              <a:spLocks/>
            </p:cNvSpPr>
            <p:nvPr/>
          </p:nvSpPr>
          <p:spPr bwMode="auto">
            <a:xfrm>
              <a:off x="932" y="1551"/>
              <a:ext cx="6" cy="117"/>
            </a:xfrm>
            <a:custGeom>
              <a:avLst/>
              <a:gdLst>
                <a:gd name="T0" fmla="*/ 0 w 13"/>
                <a:gd name="T1" fmla="*/ 235 h 235"/>
                <a:gd name="T2" fmla="*/ 0 w 13"/>
                <a:gd name="T3" fmla="*/ 204 h 235"/>
                <a:gd name="T4" fmla="*/ 3 w 13"/>
                <a:gd name="T5" fmla="*/ 142 h 235"/>
                <a:gd name="T6" fmla="*/ 7 w 13"/>
                <a:gd name="T7" fmla="*/ 67 h 235"/>
                <a:gd name="T8" fmla="*/ 7 w 13"/>
                <a:gd name="T9" fmla="*/ 32 h 235"/>
                <a:gd name="T10" fmla="*/ 3 w 13"/>
                <a:gd name="T11" fmla="*/ 0 h 235"/>
                <a:gd name="T12" fmla="*/ 10 w 13"/>
                <a:gd name="T13" fmla="*/ 0 h 235"/>
                <a:gd name="T14" fmla="*/ 13 w 13"/>
                <a:gd name="T15" fmla="*/ 32 h 235"/>
                <a:gd name="T16" fmla="*/ 13 w 13"/>
                <a:gd name="T17" fmla="*/ 67 h 235"/>
                <a:gd name="T18" fmla="*/ 10 w 13"/>
                <a:gd name="T19" fmla="*/ 142 h 235"/>
                <a:gd name="T20" fmla="*/ 7 w 13"/>
                <a:gd name="T21" fmla="*/ 204 h 235"/>
                <a:gd name="T22" fmla="*/ 7 w 13"/>
                <a:gd name="T23" fmla="*/ 235 h 235"/>
                <a:gd name="T24" fmla="*/ 0 w 13"/>
                <a:gd name="T25"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5">
                  <a:moveTo>
                    <a:pt x="0" y="235"/>
                  </a:moveTo>
                  <a:lnTo>
                    <a:pt x="0" y="204"/>
                  </a:lnTo>
                  <a:lnTo>
                    <a:pt x="3" y="142"/>
                  </a:lnTo>
                  <a:lnTo>
                    <a:pt x="7" y="67"/>
                  </a:lnTo>
                  <a:lnTo>
                    <a:pt x="7" y="32"/>
                  </a:lnTo>
                  <a:lnTo>
                    <a:pt x="3" y="0"/>
                  </a:lnTo>
                  <a:lnTo>
                    <a:pt x="10" y="0"/>
                  </a:lnTo>
                  <a:lnTo>
                    <a:pt x="13" y="32"/>
                  </a:lnTo>
                  <a:lnTo>
                    <a:pt x="13" y="67"/>
                  </a:lnTo>
                  <a:lnTo>
                    <a:pt x="10" y="142"/>
                  </a:lnTo>
                  <a:lnTo>
                    <a:pt x="7" y="204"/>
                  </a:lnTo>
                  <a:lnTo>
                    <a:pt x="7" y="235"/>
                  </a:lnTo>
                  <a:lnTo>
                    <a:pt x="0" y="235"/>
                  </a:lnTo>
                  <a:close/>
                </a:path>
              </a:pathLst>
            </a:custGeom>
            <a:solidFill>
              <a:srgbClr val="000000"/>
            </a:solidFill>
            <a:ln w="9525">
              <a:solidFill>
                <a:schemeClr val="tx2"/>
              </a:solidFill>
              <a:round/>
              <a:headEnd/>
              <a:tailEnd/>
            </a:ln>
          </p:spPr>
          <p:txBody>
            <a:bodyPr/>
            <a:lstStyle/>
            <a:p>
              <a:endParaRPr lang="en-US" sz="3120"/>
            </a:p>
          </p:txBody>
        </p:sp>
        <p:sp>
          <p:nvSpPr>
            <p:cNvPr id="375721" name="Freeform 937"/>
            <p:cNvSpPr>
              <a:spLocks/>
            </p:cNvSpPr>
            <p:nvPr/>
          </p:nvSpPr>
          <p:spPr bwMode="auto">
            <a:xfrm>
              <a:off x="932" y="1666"/>
              <a:ext cx="3" cy="3"/>
            </a:xfrm>
            <a:custGeom>
              <a:avLst/>
              <a:gdLst>
                <a:gd name="T0" fmla="*/ 0 w 7"/>
                <a:gd name="T1" fmla="*/ 6 h 6"/>
                <a:gd name="T2" fmla="*/ 0 w 7"/>
                <a:gd name="T3" fmla="*/ 3 h 6"/>
                <a:gd name="T4" fmla="*/ 7 w 7"/>
                <a:gd name="T5" fmla="*/ 3 h 6"/>
                <a:gd name="T6" fmla="*/ 5 w 7"/>
                <a:gd name="T7" fmla="*/ 0 h 6"/>
                <a:gd name="T8" fmla="*/ 0 w 7"/>
                <a:gd name="T9" fmla="*/ 6 h 6"/>
              </a:gdLst>
              <a:ahLst/>
              <a:cxnLst>
                <a:cxn ang="0">
                  <a:pos x="T0" y="T1"/>
                </a:cxn>
                <a:cxn ang="0">
                  <a:pos x="T2" y="T3"/>
                </a:cxn>
                <a:cxn ang="0">
                  <a:pos x="T4" y="T5"/>
                </a:cxn>
                <a:cxn ang="0">
                  <a:pos x="T6" y="T7"/>
                </a:cxn>
                <a:cxn ang="0">
                  <a:pos x="T8" y="T9"/>
                </a:cxn>
              </a:cxnLst>
              <a:rect l="0" t="0" r="r" b="b"/>
              <a:pathLst>
                <a:path w="7" h="6">
                  <a:moveTo>
                    <a:pt x="0" y="6"/>
                  </a:moveTo>
                  <a:lnTo>
                    <a:pt x="0" y="3"/>
                  </a:lnTo>
                  <a:lnTo>
                    <a:pt x="7" y="3"/>
                  </a:ln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722" name="Freeform 938"/>
            <p:cNvSpPr>
              <a:spLocks/>
            </p:cNvSpPr>
            <p:nvPr/>
          </p:nvSpPr>
          <p:spPr bwMode="auto">
            <a:xfrm>
              <a:off x="934" y="1538"/>
              <a:ext cx="5" cy="13"/>
            </a:xfrm>
            <a:custGeom>
              <a:avLst/>
              <a:gdLst>
                <a:gd name="T0" fmla="*/ 0 w 11"/>
                <a:gd name="T1" fmla="*/ 25 h 28"/>
                <a:gd name="T2" fmla="*/ 7 w 11"/>
                <a:gd name="T3" fmla="*/ 28 h 28"/>
                <a:gd name="T4" fmla="*/ 11 w 11"/>
                <a:gd name="T5" fmla="*/ 3 h 28"/>
                <a:gd name="T6" fmla="*/ 5 w 11"/>
                <a:gd name="T7" fmla="*/ 0 h 28"/>
                <a:gd name="T8" fmla="*/ 0 w 11"/>
                <a:gd name="T9" fmla="*/ 25 h 28"/>
              </a:gdLst>
              <a:ahLst/>
              <a:cxnLst>
                <a:cxn ang="0">
                  <a:pos x="T0" y="T1"/>
                </a:cxn>
                <a:cxn ang="0">
                  <a:pos x="T2" y="T3"/>
                </a:cxn>
                <a:cxn ang="0">
                  <a:pos x="T4" y="T5"/>
                </a:cxn>
                <a:cxn ang="0">
                  <a:pos x="T6" y="T7"/>
                </a:cxn>
                <a:cxn ang="0">
                  <a:pos x="T8" y="T9"/>
                </a:cxn>
              </a:cxnLst>
              <a:rect l="0" t="0" r="r" b="b"/>
              <a:pathLst>
                <a:path w="11" h="28">
                  <a:moveTo>
                    <a:pt x="0" y="25"/>
                  </a:moveTo>
                  <a:lnTo>
                    <a:pt x="7" y="28"/>
                  </a:lnTo>
                  <a:lnTo>
                    <a:pt x="11" y="3"/>
                  </a:lnTo>
                  <a:lnTo>
                    <a:pt x="5" y="0"/>
                  </a:lnTo>
                  <a:lnTo>
                    <a:pt x="0" y="25"/>
                  </a:lnTo>
                  <a:close/>
                </a:path>
              </a:pathLst>
            </a:custGeom>
            <a:solidFill>
              <a:srgbClr val="000000"/>
            </a:solidFill>
            <a:ln w="9525">
              <a:solidFill>
                <a:schemeClr val="tx2"/>
              </a:solidFill>
              <a:round/>
              <a:headEnd/>
              <a:tailEnd/>
            </a:ln>
          </p:spPr>
          <p:txBody>
            <a:bodyPr/>
            <a:lstStyle/>
            <a:p>
              <a:endParaRPr lang="en-US" sz="3120"/>
            </a:p>
          </p:txBody>
        </p:sp>
        <p:sp>
          <p:nvSpPr>
            <p:cNvPr id="375723" name="Freeform 939"/>
            <p:cNvSpPr>
              <a:spLocks/>
            </p:cNvSpPr>
            <p:nvPr/>
          </p:nvSpPr>
          <p:spPr bwMode="auto">
            <a:xfrm>
              <a:off x="934" y="1550"/>
              <a:ext cx="3" cy="1"/>
            </a:xfrm>
            <a:custGeom>
              <a:avLst/>
              <a:gdLst>
                <a:gd name="T0" fmla="*/ 0 w 7"/>
                <a:gd name="T1" fmla="*/ 1 h 3"/>
                <a:gd name="T2" fmla="*/ 0 w 7"/>
                <a:gd name="T3" fmla="*/ 0 h 3"/>
                <a:gd name="T4" fmla="*/ 7 w 7"/>
                <a:gd name="T5" fmla="*/ 3 h 3"/>
                <a:gd name="T6" fmla="*/ 7 w 7"/>
                <a:gd name="T7" fmla="*/ 1 h 3"/>
                <a:gd name="T8" fmla="*/ 0 w 7"/>
                <a:gd name="T9" fmla="*/ 1 h 3"/>
              </a:gdLst>
              <a:ahLst/>
              <a:cxnLst>
                <a:cxn ang="0">
                  <a:pos x="T0" y="T1"/>
                </a:cxn>
                <a:cxn ang="0">
                  <a:pos x="T2" y="T3"/>
                </a:cxn>
                <a:cxn ang="0">
                  <a:pos x="T4" y="T5"/>
                </a:cxn>
                <a:cxn ang="0">
                  <a:pos x="T6" y="T7"/>
                </a:cxn>
                <a:cxn ang="0">
                  <a:pos x="T8" y="T9"/>
                </a:cxn>
              </a:cxnLst>
              <a:rect l="0" t="0" r="r" b="b"/>
              <a:pathLst>
                <a:path w="7" h="3">
                  <a:moveTo>
                    <a:pt x="0" y="1"/>
                  </a:moveTo>
                  <a:lnTo>
                    <a:pt x="0" y="0"/>
                  </a:lnTo>
                  <a:lnTo>
                    <a:pt x="7" y="3"/>
                  </a:lnTo>
                  <a:lnTo>
                    <a:pt x="7"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75724" name="Freeform 940"/>
            <p:cNvSpPr>
              <a:spLocks/>
            </p:cNvSpPr>
            <p:nvPr/>
          </p:nvSpPr>
          <p:spPr bwMode="auto">
            <a:xfrm>
              <a:off x="936" y="1538"/>
              <a:ext cx="4" cy="1"/>
            </a:xfrm>
            <a:custGeom>
              <a:avLst/>
              <a:gdLst>
                <a:gd name="T0" fmla="*/ 6 w 8"/>
                <a:gd name="T1" fmla="*/ 3 h 3"/>
                <a:gd name="T2" fmla="*/ 8 w 8"/>
                <a:gd name="T3" fmla="*/ 2 h 3"/>
                <a:gd name="T4" fmla="*/ 0 w 8"/>
                <a:gd name="T5" fmla="*/ 2 h 3"/>
                <a:gd name="T6" fmla="*/ 0 w 8"/>
                <a:gd name="T7" fmla="*/ 0 h 3"/>
                <a:gd name="T8" fmla="*/ 6 w 8"/>
                <a:gd name="T9" fmla="*/ 3 h 3"/>
              </a:gdLst>
              <a:ahLst/>
              <a:cxnLst>
                <a:cxn ang="0">
                  <a:pos x="T0" y="T1"/>
                </a:cxn>
                <a:cxn ang="0">
                  <a:pos x="T2" y="T3"/>
                </a:cxn>
                <a:cxn ang="0">
                  <a:pos x="T4" y="T5"/>
                </a:cxn>
                <a:cxn ang="0">
                  <a:pos x="T6" y="T7"/>
                </a:cxn>
                <a:cxn ang="0">
                  <a:pos x="T8" y="T9"/>
                </a:cxn>
              </a:cxnLst>
              <a:rect l="0" t="0" r="r" b="b"/>
              <a:pathLst>
                <a:path w="8" h="3">
                  <a:moveTo>
                    <a:pt x="6" y="3"/>
                  </a:moveTo>
                  <a:lnTo>
                    <a:pt x="8" y="2"/>
                  </a:lnTo>
                  <a:lnTo>
                    <a:pt x="0" y="2"/>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75725" name="Freeform 941"/>
            <p:cNvSpPr>
              <a:spLocks/>
            </p:cNvSpPr>
            <p:nvPr/>
          </p:nvSpPr>
          <p:spPr bwMode="auto">
            <a:xfrm>
              <a:off x="794" y="1802"/>
              <a:ext cx="398" cy="628"/>
            </a:xfrm>
            <a:custGeom>
              <a:avLst/>
              <a:gdLst>
                <a:gd name="T0" fmla="*/ 316 w 797"/>
                <a:gd name="T1" fmla="*/ 1182 h 1255"/>
                <a:gd name="T2" fmla="*/ 312 w 797"/>
                <a:gd name="T3" fmla="*/ 1135 h 1255"/>
                <a:gd name="T4" fmla="*/ 324 w 797"/>
                <a:gd name="T5" fmla="*/ 1109 h 1255"/>
                <a:gd name="T6" fmla="*/ 362 w 797"/>
                <a:gd name="T7" fmla="*/ 1047 h 1255"/>
                <a:gd name="T8" fmla="*/ 374 w 797"/>
                <a:gd name="T9" fmla="*/ 1000 h 1255"/>
                <a:gd name="T10" fmla="*/ 354 w 797"/>
                <a:gd name="T11" fmla="*/ 957 h 1255"/>
                <a:gd name="T12" fmla="*/ 272 w 797"/>
                <a:gd name="T13" fmla="*/ 822 h 1255"/>
                <a:gd name="T14" fmla="*/ 252 w 797"/>
                <a:gd name="T15" fmla="*/ 775 h 1255"/>
                <a:gd name="T16" fmla="*/ 238 w 797"/>
                <a:gd name="T17" fmla="*/ 730 h 1255"/>
                <a:gd name="T18" fmla="*/ 160 w 797"/>
                <a:gd name="T19" fmla="*/ 572 h 1255"/>
                <a:gd name="T20" fmla="*/ 113 w 797"/>
                <a:gd name="T21" fmla="*/ 470 h 1255"/>
                <a:gd name="T22" fmla="*/ 69 w 797"/>
                <a:gd name="T23" fmla="*/ 350 h 1255"/>
                <a:gd name="T24" fmla="*/ 17 w 797"/>
                <a:gd name="T25" fmla="*/ 199 h 1255"/>
                <a:gd name="T26" fmla="*/ 11 w 797"/>
                <a:gd name="T27" fmla="*/ 152 h 1255"/>
                <a:gd name="T28" fmla="*/ 6 w 797"/>
                <a:gd name="T29" fmla="*/ 84 h 1255"/>
                <a:gd name="T30" fmla="*/ 0 w 797"/>
                <a:gd name="T31" fmla="*/ 32 h 1255"/>
                <a:gd name="T32" fmla="*/ 3 w 797"/>
                <a:gd name="T33" fmla="*/ 15 h 1255"/>
                <a:gd name="T34" fmla="*/ 20 w 797"/>
                <a:gd name="T35" fmla="*/ 5 h 1255"/>
                <a:gd name="T36" fmla="*/ 46 w 797"/>
                <a:gd name="T37" fmla="*/ 0 h 1255"/>
                <a:gd name="T38" fmla="*/ 89 w 797"/>
                <a:gd name="T39" fmla="*/ 9 h 1255"/>
                <a:gd name="T40" fmla="*/ 125 w 797"/>
                <a:gd name="T41" fmla="*/ 30 h 1255"/>
                <a:gd name="T42" fmla="*/ 153 w 797"/>
                <a:gd name="T43" fmla="*/ 64 h 1255"/>
                <a:gd name="T44" fmla="*/ 167 w 797"/>
                <a:gd name="T45" fmla="*/ 105 h 1255"/>
                <a:gd name="T46" fmla="*/ 182 w 797"/>
                <a:gd name="T47" fmla="*/ 173 h 1255"/>
                <a:gd name="T48" fmla="*/ 202 w 797"/>
                <a:gd name="T49" fmla="*/ 218 h 1255"/>
                <a:gd name="T50" fmla="*/ 295 w 797"/>
                <a:gd name="T51" fmla="*/ 330 h 1255"/>
                <a:gd name="T52" fmla="*/ 354 w 797"/>
                <a:gd name="T53" fmla="*/ 412 h 1255"/>
                <a:gd name="T54" fmla="*/ 441 w 797"/>
                <a:gd name="T55" fmla="*/ 552 h 1255"/>
                <a:gd name="T56" fmla="*/ 513 w 797"/>
                <a:gd name="T57" fmla="*/ 668 h 1255"/>
                <a:gd name="T58" fmla="*/ 562 w 797"/>
                <a:gd name="T59" fmla="*/ 747 h 1255"/>
                <a:gd name="T60" fmla="*/ 583 w 797"/>
                <a:gd name="T61" fmla="*/ 800 h 1255"/>
                <a:gd name="T62" fmla="*/ 603 w 797"/>
                <a:gd name="T63" fmla="*/ 910 h 1255"/>
                <a:gd name="T64" fmla="*/ 609 w 797"/>
                <a:gd name="T65" fmla="*/ 981 h 1255"/>
                <a:gd name="T66" fmla="*/ 607 w 797"/>
                <a:gd name="T67" fmla="*/ 1018 h 1255"/>
                <a:gd name="T68" fmla="*/ 615 w 797"/>
                <a:gd name="T69" fmla="*/ 1032 h 1255"/>
                <a:gd name="T70" fmla="*/ 643 w 797"/>
                <a:gd name="T71" fmla="*/ 1032 h 1255"/>
                <a:gd name="T72" fmla="*/ 697 w 797"/>
                <a:gd name="T73" fmla="*/ 1012 h 1255"/>
                <a:gd name="T74" fmla="*/ 723 w 797"/>
                <a:gd name="T75" fmla="*/ 1009 h 1255"/>
                <a:gd name="T76" fmla="*/ 774 w 797"/>
                <a:gd name="T77" fmla="*/ 1018 h 1255"/>
                <a:gd name="T78" fmla="*/ 791 w 797"/>
                <a:gd name="T79" fmla="*/ 1047 h 1255"/>
                <a:gd name="T80" fmla="*/ 766 w 797"/>
                <a:gd name="T81" fmla="*/ 1093 h 1255"/>
                <a:gd name="T82" fmla="*/ 737 w 797"/>
                <a:gd name="T83" fmla="*/ 1123 h 1255"/>
                <a:gd name="T84" fmla="*/ 707 w 797"/>
                <a:gd name="T85" fmla="*/ 1143 h 1255"/>
                <a:gd name="T86" fmla="*/ 673 w 797"/>
                <a:gd name="T87" fmla="*/ 1164 h 1255"/>
                <a:gd name="T88" fmla="*/ 586 w 797"/>
                <a:gd name="T89" fmla="*/ 1231 h 1255"/>
                <a:gd name="T90" fmla="*/ 539 w 797"/>
                <a:gd name="T91" fmla="*/ 1249 h 1255"/>
                <a:gd name="T92" fmla="*/ 498 w 797"/>
                <a:gd name="T93" fmla="*/ 1255 h 1255"/>
                <a:gd name="T94" fmla="*/ 435 w 797"/>
                <a:gd name="T95" fmla="*/ 1254 h 1255"/>
                <a:gd name="T96" fmla="*/ 327 w 797"/>
                <a:gd name="T97" fmla="*/ 1233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7" h="1255">
                  <a:moveTo>
                    <a:pt x="327" y="1233"/>
                  </a:moveTo>
                  <a:lnTo>
                    <a:pt x="324" y="1217"/>
                  </a:lnTo>
                  <a:lnTo>
                    <a:pt x="319" y="1201"/>
                  </a:lnTo>
                  <a:lnTo>
                    <a:pt x="316" y="1182"/>
                  </a:lnTo>
                  <a:lnTo>
                    <a:pt x="312" y="1161"/>
                  </a:lnTo>
                  <a:lnTo>
                    <a:pt x="312" y="1152"/>
                  </a:lnTo>
                  <a:lnTo>
                    <a:pt x="312" y="1143"/>
                  </a:lnTo>
                  <a:lnTo>
                    <a:pt x="312" y="1135"/>
                  </a:lnTo>
                  <a:lnTo>
                    <a:pt x="312" y="1128"/>
                  </a:lnTo>
                  <a:lnTo>
                    <a:pt x="313" y="1121"/>
                  </a:lnTo>
                  <a:lnTo>
                    <a:pt x="316" y="1118"/>
                  </a:lnTo>
                  <a:lnTo>
                    <a:pt x="324" y="1109"/>
                  </a:lnTo>
                  <a:lnTo>
                    <a:pt x="333" y="1097"/>
                  </a:lnTo>
                  <a:lnTo>
                    <a:pt x="344" y="1082"/>
                  </a:lnTo>
                  <a:lnTo>
                    <a:pt x="353" y="1064"/>
                  </a:lnTo>
                  <a:lnTo>
                    <a:pt x="362" y="1047"/>
                  </a:lnTo>
                  <a:lnTo>
                    <a:pt x="369" y="1029"/>
                  </a:lnTo>
                  <a:lnTo>
                    <a:pt x="374" y="1013"/>
                  </a:lnTo>
                  <a:lnTo>
                    <a:pt x="376" y="1006"/>
                  </a:lnTo>
                  <a:lnTo>
                    <a:pt x="374" y="1000"/>
                  </a:lnTo>
                  <a:lnTo>
                    <a:pt x="373" y="992"/>
                  </a:lnTo>
                  <a:lnTo>
                    <a:pt x="368" y="983"/>
                  </a:lnTo>
                  <a:lnTo>
                    <a:pt x="362" y="971"/>
                  </a:lnTo>
                  <a:lnTo>
                    <a:pt x="354" y="957"/>
                  </a:lnTo>
                  <a:lnTo>
                    <a:pt x="334" y="925"/>
                  </a:lnTo>
                  <a:lnTo>
                    <a:pt x="313" y="890"/>
                  </a:lnTo>
                  <a:lnTo>
                    <a:pt x="292" y="855"/>
                  </a:lnTo>
                  <a:lnTo>
                    <a:pt x="272" y="822"/>
                  </a:lnTo>
                  <a:lnTo>
                    <a:pt x="264" y="806"/>
                  </a:lnTo>
                  <a:lnTo>
                    <a:pt x="258" y="791"/>
                  </a:lnTo>
                  <a:lnTo>
                    <a:pt x="254" y="781"/>
                  </a:lnTo>
                  <a:lnTo>
                    <a:pt x="252" y="775"/>
                  </a:lnTo>
                  <a:lnTo>
                    <a:pt x="252" y="770"/>
                  </a:lnTo>
                  <a:lnTo>
                    <a:pt x="250" y="759"/>
                  </a:lnTo>
                  <a:lnTo>
                    <a:pt x="246" y="746"/>
                  </a:lnTo>
                  <a:lnTo>
                    <a:pt x="238" y="730"/>
                  </a:lnTo>
                  <a:lnTo>
                    <a:pt x="231" y="711"/>
                  </a:lnTo>
                  <a:lnTo>
                    <a:pt x="209" y="668"/>
                  </a:lnTo>
                  <a:lnTo>
                    <a:pt x="185" y="621"/>
                  </a:lnTo>
                  <a:lnTo>
                    <a:pt x="160" y="572"/>
                  </a:lnTo>
                  <a:lnTo>
                    <a:pt x="138" y="526"/>
                  </a:lnTo>
                  <a:lnTo>
                    <a:pt x="128" y="507"/>
                  </a:lnTo>
                  <a:lnTo>
                    <a:pt x="119" y="487"/>
                  </a:lnTo>
                  <a:lnTo>
                    <a:pt x="113" y="470"/>
                  </a:lnTo>
                  <a:lnTo>
                    <a:pt x="109" y="456"/>
                  </a:lnTo>
                  <a:lnTo>
                    <a:pt x="99" y="429"/>
                  </a:lnTo>
                  <a:lnTo>
                    <a:pt x="84" y="391"/>
                  </a:lnTo>
                  <a:lnTo>
                    <a:pt x="69" y="350"/>
                  </a:lnTo>
                  <a:lnTo>
                    <a:pt x="51" y="304"/>
                  </a:lnTo>
                  <a:lnTo>
                    <a:pt x="35" y="260"/>
                  </a:lnTo>
                  <a:lnTo>
                    <a:pt x="22" y="218"/>
                  </a:lnTo>
                  <a:lnTo>
                    <a:pt x="17" y="199"/>
                  </a:lnTo>
                  <a:lnTo>
                    <a:pt x="13" y="181"/>
                  </a:lnTo>
                  <a:lnTo>
                    <a:pt x="11" y="173"/>
                  </a:lnTo>
                  <a:lnTo>
                    <a:pt x="11" y="166"/>
                  </a:lnTo>
                  <a:lnTo>
                    <a:pt x="11" y="152"/>
                  </a:lnTo>
                  <a:lnTo>
                    <a:pt x="11" y="140"/>
                  </a:lnTo>
                  <a:lnTo>
                    <a:pt x="11" y="129"/>
                  </a:lnTo>
                  <a:lnTo>
                    <a:pt x="9" y="106"/>
                  </a:lnTo>
                  <a:lnTo>
                    <a:pt x="6" y="84"/>
                  </a:lnTo>
                  <a:lnTo>
                    <a:pt x="3" y="64"/>
                  </a:lnTo>
                  <a:lnTo>
                    <a:pt x="2" y="47"/>
                  </a:lnTo>
                  <a:lnTo>
                    <a:pt x="0" y="40"/>
                  </a:lnTo>
                  <a:lnTo>
                    <a:pt x="0" y="32"/>
                  </a:lnTo>
                  <a:lnTo>
                    <a:pt x="0" y="26"/>
                  </a:lnTo>
                  <a:lnTo>
                    <a:pt x="2" y="23"/>
                  </a:lnTo>
                  <a:lnTo>
                    <a:pt x="2" y="20"/>
                  </a:lnTo>
                  <a:lnTo>
                    <a:pt x="3" y="15"/>
                  </a:lnTo>
                  <a:lnTo>
                    <a:pt x="6" y="12"/>
                  </a:lnTo>
                  <a:lnTo>
                    <a:pt x="9" y="9"/>
                  </a:lnTo>
                  <a:lnTo>
                    <a:pt x="14" y="6"/>
                  </a:lnTo>
                  <a:lnTo>
                    <a:pt x="20" y="5"/>
                  </a:lnTo>
                  <a:lnTo>
                    <a:pt x="25" y="3"/>
                  </a:lnTo>
                  <a:lnTo>
                    <a:pt x="32" y="1"/>
                  </a:lnTo>
                  <a:lnTo>
                    <a:pt x="38" y="0"/>
                  </a:lnTo>
                  <a:lnTo>
                    <a:pt x="46" y="0"/>
                  </a:lnTo>
                  <a:lnTo>
                    <a:pt x="54" y="0"/>
                  </a:lnTo>
                  <a:lnTo>
                    <a:pt x="63" y="1"/>
                  </a:lnTo>
                  <a:lnTo>
                    <a:pt x="70" y="3"/>
                  </a:lnTo>
                  <a:lnTo>
                    <a:pt x="89" y="9"/>
                  </a:lnTo>
                  <a:lnTo>
                    <a:pt x="98" y="14"/>
                  </a:lnTo>
                  <a:lnTo>
                    <a:pt x="107" y="18"/>
                  </a:lnTo>
                  <a:lnTo>
                    <a:pt x="116" y="23"/>
                  </a:lnTo>
                  <a:lnTo>
                    <a:pt x="125" y="30"/>
                  </a:lnTo>
                  <a:lnTo>
                    <a:pt x="133" y="38"/>
                  </a:lnTo>
                  <a:lnTo>
                    <a:pt x="141" y="46"/>
                  </a:lnTo>
                  <a:lnTo>
                    <a:pt x="147" y="55"/>
                  </a:lnTo>
                  <a:lnTo>
                    <a:pt x="153" y="64"/>
                  </a:lnTo>
                  <a:lnTo>
                    <a:pt x="157" y="75"/>
                  </a:lnTo>
                  <a:lnTo>
                    <a:pt x="160" y="84"/>
                  </a:lnTo>
                  <a:lnTo>
                    <a:pt x="164" y="94"/>
                  </a:lnTo>
                  <a:lnTo>
                    <a:pt x="167" y="105"/>
                  </a:lnTo>
                  <a:lnTo>
                    <a:pt x="171" y="126"/>
                  </a:lnTo>
                  <a:lnTo>
                    <a:pt x="176" y="148"/>
                  </a:lnTo>
                  <a:lnTo>
                    <a:pt x="179" y="166"/>
                  </a:lnTo>
                  <a:lnTo>
                    <a:pt x="182" y="173"/>
                  </a:lnTo>
                  <a:lnTo>
                    <a:pt x="183" y="181"/>
                  </a:lnTo>
                  <a:lnTo>
                    <a:pt x="189" y="195"/>
                  </a:lnTo>
                  <a:lnTo>
                    <a:pt x="194" y="205"/>
                  </a:lnTo>
                  <a:lnTo>
                    <a:pt x="202" y="218"/>
                  </a:lnTo>
                  <a:lnTo>
                    <a:pt x="212" y="230"/>
                  </a:lnTo>
                  <a:lnTo>
                    <a:pt x="243" y="266"/>
                  </a:lnTo>
                  <a:lnTo>
                    <a:pt x="266" y="294"/>
                  </a:lnTo>
                  <a:lnTo>
                    <a:pt x="295" y="330"/>
                  </a:lnTo>
                  <a:lnTo>
                    <a:pt x="312" y="351"/>
                  </a:lnTo>
                  <a:lnTo>
                    <a:pt x="327" y="371"/>
                  </a:lnTo>
                  <a:lnTo>
                    <a:pt x="340" y="393"/>
                  </a:lnTo>
                  <a:lnTo>
                    <a:pt x="354" y="412"/>
                  </a:lnTo>
                  <a:lnTo>
                    <a:pt x="380" y="450"/>
                  </a:lnTo>
                  <a:lnTo>
                    <a:pt x="392" y="469"/>
                  </a:lnTo>
                  <a:lnTo>
                    <a:pt x="403" y="487"/>
                  </a:lnTo>
                  <a:lnTo>
                    <a:pt x="441" y="552"/>
                  </a:lnTo>
                  <a:lnTo>
                    <a:pt x="469" y="601"/>
                  </a:lnTo>
                  <a:lnTo>
                    <a:pt x="481" y="621"/>
                  </a:lnTo>
                  <a:lnTo>
                    <a:pt x="496" y="644"/>
                  </a:lnTo>
                  <a:lnTo>
                    <a:pt x="513" y="668"/>
                  </a:lnTo>
                  <a:lnTo>
                    <a:pt x="530" y="694"/>
                  </a:lnTo>
                  <a:lnTo>
                    <a:pt x="546" y="720"/>
                  </a:lnTo>
                  <a:lnTo>
                    <a:pt x="554" y="733"/>
                  </a:lnTo>
                  <a:lnTo>
                    <a:pt x="562" y="747"/>
                  </a:lnTo>
                  <a:lnTo>
                    <a:pt x="568" y="761"/>
                  </a:lnTo>
                  <a:lnTo>
                    <a:pt x="574" y="775"/>
                  </a:lnTo>
                  <a:lnTo>
                    <a:pt x="578" y="788"/>
                  </a:lnTo>
                  <a:lnTo>
                    <a:pt x="583" y="800"/>
                  </a:lnTo>
                  <a:lnTo>
                    <a:pt x="589" y="828"/>
                  </a:lnTo>
                  <a:lnTo>
                    <a:pt x="594" y="855"/>
                  </a:lnTo>
                  <a:lnTo>
                    <a:pt x="598" y="884"/>
                  </a:lnTo>
                  <a:lnTo>
                    <a:pt x="603" y="910"/>
                  </a:lnTo>
                  <a:lnTo>
                    <a:pt x="606" y="933"/>
                  </a:lnTo>
                  <a:lnTo>
                    <a:pt x="607" y="954"/>
                  </a:lnTo>
                  <a:lnTo>
                    <a:pt x="609" y="971"/>
                  </a:lnTo>
                  <a:lnTo>
                    <a:pt x="609" y="981"/>
                  </a:lnTo>
                  <a:lnTo>
                    <a:pt x="609" y="991"/>
                  </a:lnTo>
                  <a:lnTo>
                    <a:pt x="607" y="1000"/>
                  </a:lnTo>
                  <a:lnTo>
                    <a:pt x="607" y="1009"/>
                  </a:lnTo>
                  <a:lnTo>
                    <a:pt x="607" y="1018"/>
                  </a:lnTo>
                  <a:lnTo>
                    <a:pt x="609" y="1024"/>
                  </a:lnTo>
                  <a:lnTo>
                    <a:pt x="611" y="1027"/>
                  </a:lnTo>
                  <a:lnTo>
                    <a:pt x="612" y="1030"/>
                  </a:lnTo>
                  <a:lnTo>
                    <a:pt x="615" y="1032"/>
                  </a:lnTo>
                  <a:lnTo>
                    <a:pt x="620" y="1033"/>
                  </a:lnTo>
                  <a:lnTo>
                    <a:pt x="624" y="1033"/>
                  </a:lnTo>
                  <a:lnTo>
                    <a:pt x="630" y="1033"/>
                  </a:lnTo>
                  <a:lnTo>
                    <a:pt x="643" y="1032"/>
                  </a:lnTo>
                  <a:lnTo>
                    <a:pt x="653" y="1027"/>
                  </a:lnTo>
                  <a:lnTo>
                    <a:pt x="675" y="1020"/>
                  </a:lnTo>
                  <a:lnTo>
                    <a:pt x="687" y="1015"/>
                  </a:lnTo>
                  <a:lnTo>
                    <a:pt x="697" y="1012"/>
                  </a:lnTo>
                  <a:lnTo>
                    <a:pt x="704" y="1010"/>
                  </a:lnTo>
                  <a:lnTo>
                    <a:pt x="710" y="1009"/>
                  </a:lnTo>
                  <a:lnTo>
                    <a:pt x="716" y="1009"/>
                  </a:lnTo>
                  <a:lnTo>
                    <a:pt x="723" y="1009"/>
                  </a:lnTo>
                  <a:lnTo>
                    <a:pt x="737" y="1009"/>
                  </a:lnTo>
                  <a:lnTo>
                    <a:pt x="751" y="1012"/>
                  </a:lnTo>
                  <a:lnTo>
                    <a:pt x="763" y="1015"/>
                  </a:lnTo>
                  <a:lnTo>
                    <a:pt x="774" y="1018"/>
                  </a:lnTo>
                  <a:lnTo>
                    <a:pt x="791" y="1026"/>
                  </a:lnTo>
                  <a:lnTo>
                    <a:pt x="797" y="1029"/>
                  </a:lnTo>
                  <a:lnTo>
                    <a:pt x="794" y="1038"/>
                  </a:lnTo>
                  <a:lnTo>
                    <a:pt x="791" y="1047"/>
                  </a:lnTo>
                  <a:lnTo>
                    <a:pt x="786" y="1058"/>
                  </a:lnTo>
                  <a:lnTo>
                    <a:pt x="780" y="1071"/>
                  </a:lnTo>
                  <a:lnTo>
                    <a:pt x="771" y="1086"/>
                  </a:lnTo>
                  <a:lnTo>
                    <a:pt x="766" y="1093"/>
                  </a:lnTo>
                  <a:lnTo>
                    <a:pt x="760" y="1100"/>
                  </a:lnTo>
                  <a:lnTo>
                    <a:pt x="754" y="1108"/>
                  </a:lnTo>
                  <a:lnTo>
                    <a:pt x="746" y="1114"/>
                  </a:lnTo>
                  <a:lnTo>
                    <a:pt x="737" y="1123"/>
                  </a:lnTo>
                  <a:lnTo>
                    <a:pt x="729" y="1131"/>
                  </a:lnTo>
                  <a:lnTo>
                    <a:pt x="723" y="1135"/>
                  </a:lnTo>
                  <a:lnTo>
                    <a:pt x="717" y="1138"/>
                  </a:lnTo>
                  <a:lnTo>
                    <a:pt x="707" y="1143"/>
                  </a:lnTo>
                  <a:lnTo>
                    <a:pt x="702" y="1146"/>
                  </a:lnTo>
                  <a:lnTo>
                    <a:pt x="694" y="1149"/>
                  </a:lnTo>
                  <a:lnTo>
                    <a:pt x="684" y="1156"/>
                  </a:lnTo>
                  <a:lnTo>
                    <a:pt x="673" y="1164"/>
                  </a:lnTo>
                  <a:lnTo>
                    <a:pt x="653" y="1178"/>
                  </a:lnTo>
                  <a:lnTo>
                    <a:pt x="618" y="1207"/>
                  </a:lnTo>
                  <a:lnTo>
                    <a:pt x="603" y="1219"/>
                  </a:lnTo>
                  <a:lnTo>
                    <a:pt x="586" y="1231"/>
                  </a:lnTo>
                  <a:lnTo>
                    <a:pt x="569" y="1239"/>
                  </a:lnTo>
                  <a:lnTo>
                    <a:pt x="562" y="1243"/>
                  </a:lnTo>
                  <a:lnTo>
                    <a:pt x="554" y="1246"/>
                  </a:lnTo>
                  <a:lnTo>
                    <a:pt x="539" y="1249"/>
                  </a:lnTo>
                  <a:lnTo>
                    <a:pt x="527" y="1252"/>
                  </a:lnTo>
                  <a:lnTo>
                    <a:pt x="519" y="1254"/>
                  </a:lnTo>
                  <a:lnTo>
                    <a:pt x="511" y="1255"/>
                  </a:lnTo>
                  <a:lnTo>
                    <a:pt x="498" y="1255"/>
                  </a:lnTo>
                  <a:lnTo>
                    <a:pt x="490" y="1255"/>
                  </a:lnTo>
                  <a:lnTo>
                    <a:pt x="481" y="1255"/>
                  </a:lnTo>
                  <a:lnTo>
                    <a:pt x="459" y="1255"/>
                  </a:lnTo>
                  <a:lnTo>
                    <a:pt x="435" y="1254"/>
                  </a:lnTo>
                  <a:lnTo>
                    <a:pt x="409" y="1251"/>
                  </a:lnTo>
                  <a:lnTo>
                    <a:pt x="385" y="1246"/>
                  </a:lnTo>
                  <a:lnTo>
                    <a:pt x="344" y="1237"/>
                  </a:lnTo>
                  <a:lnTo>
                    <a:pt x="327" y="1233"/>
                  </a:lnTo>
                  <a:close/>
                </a:path>
              </a:pathLst>
            </a:custGeom>
            <a:solidFill>
              <a:srgbClr val="990099"/>
            </a:solidFill>
            <a:ln w="9525">
              <a:solidFill>
                <a:schemeClr val="tx2"/>
              </a:solidFill>
              <a:round/>
              <a:headEnd/>
              <a:tailEnd/>
            </a:ln>
          </p:spPr>
          <p:txBody>
            <a:bodyPr/>
            <a:lstStyle/>
            <a:p>
              <a:endParaRPr lang="en-US" sz="3120"/>
            </a:p>
          </p:txBody>
        </p:sp>
        <p:sp>
          <p:nvSpPr>
            <p:cNvPr id="375726" name="Freeform 942"/>
            <p:cNvSpPr>
              <a:spLocks/>
            </p:cNvSpPr>
            <p:nvPr/>
          </p:nvSpPr>
          <p:spPr bwMode="auto">
            <a:xfrm>
              <a:off x="337" y="1669"/>
              <a:ext cx="569" cy="675"/>
            </a:xfrm>
            <a:custGeom>
              <a:avLst/>
              <a:gdLst>
                <a:gd name="T0" fmla="*/ 506 w 1138"/>
                <a:gd name="T1" fmla="*/ 54 h 1349"/>
                <a:gd name="T2" fmla="*/ 481 w 1138"/>
                <a:gd name="T3" fmla="*/ 135 h 1349"/>
                <a:gd name="T4" fmla="*/ 442 w 1138"/>
                <a:gd name="T5" fmla="*/ 245 h 1349"/>
                <a:gd name="T6" fmla="*/ 410 w 1138"/>
                <a:gd name="T7" fmla="*/ 461 h 1349"/>
                <a:gd name="T8" fmla="*/ 500 w 1138"/>
                <a:gd name="T9" fmla="*/ 497 h 1349"/>
                <a:gd name="T10" fmla="*/ 741 w 1138"/>
                <a:gd name="T11" fmla="*/ 447 h 1349"/>
                <a:gd name="T12" fmla="*/ 688 w 1138"/>
                <a:gd name="T13" fmla="*/ 467 h 1349"/>
                <a:gd name="T14" fmla="*/ 693 w 1138"/>
                <a:gd name="T15" fmla="*/ 529 h 1349"/>
                <a:gd name="T16" fmla="*/ 822 w 1138"/>
                <a:gd name="T17" fmla="*/ 576 h 1349"/>
                <a:gd name="T18" fmla="*/ 891 w 1138"/>
                <a:gd name="T19" fmla="*/ 509 h 1349"/>
                <a:gd name="T20" fmla="*/ 1043 w 1138"/>
                <a:gd name="T21" fmla="*/ 502 h 1349"/>
                <a:gd name="T22" fmla="*/ 1104 w 1138"/>
                <a:gd name="T23" fmla="*/ 481 h 1349"/>
                <a:gd name="T24" fmla="*/ 1010 w 1138"/>
                <a:gd name="T25" fmla="*/ 514 h 1349"/>
                <a:gd name="T26" fmla="*/ 877 w 1138"/>
                <a:gd name="T27" fmla="*/ 528 h 1349"/>
                <a:gd name="T28" fmla="*/ 839 w 1138"/>
                <a:gd name="T29" fmla="*/ 589 h 1349"/>
                <a:gd name="T30" fmla="*/ 886 w 1138"/>
                <a:gd name="T31" fmla="*/ 622 h 1349"/>
                <a:gd name="T32" fmla="*/ 751 w 1138"/>
                <a:gd name="T33" fmla="*/ 586 h 1349"/>
                <a:gd name="T34" fmla="*/ 629 w 1138"/>
                <a:gd name="T35" fmla="*/ 516 h 1349"/>
                <a:gd name="T36" fmla="*/ 470 w 1138"/>
                <a:gd name="T37" fmla="*/ 531 h 1349"/>
                <a:gd name="T38" fmla="*/ 508 w 1138"/>
                <a:gd name="T39" fmla="*/ 666 h 1349"/>
                <a:gd name="T40" fmla="*/ 552 w 1138"/>
                <a:gd name="T41" fmla="*/ 786 h 1349"/>
                <a:gd name="T42" fmla="*/ 674 w 1138"/>
                <a:gd name="T43" fmla="*/ 799 h 1349"/>
                <a:gd name="T44" fmla="*/ 751 w 1138"/>
                <a:gd name="T45" fmla="*/ 832 h 1349"/>
                <a:gd name="T46" fmla="*/ 596 w 1138"/>
                <a:gd name="T47" fmla="*/ 831 h 1349"/>
                <a:gd name="T48" fmla="*/ 831 w 1138"/>
                <a:gd name="T49" fmla="*/ 977 h 1349"/>
                <a:gd name="T50" fmla="*/ 723 w 1138"/>
                <a:gd name="T51" fmla="*/ 920 h 1349"/>
                <a:gd name="T52" fmla="*/ 532 w 1138"/>
                <a:gd name="T53" fmla="*/ 796 h 1349"/>
                <a:gd name="T54" fmla="*/ 484 w 1138"/>
                <a:gd name="T55" fmla="*/ 651 h 1349"/>
                <a:gd name="T56" fmla="*/ 406 w 1138"/>
                <a:gd name="T57" fmla="*/ 496 h 1349"/>
                <a:gd name="T58" fmla="*/ 267 w 1138"/>
                <a:gd name="T59" fmla="*/ 404 h 1349"/>
                <a:gd name="T60" fmla="*/ 133 w 1138"/>
                <a:gd name="T61" fmla="*/ 567 h 1349"/>
                <a:gd name="T62" fmla="*/ 142 w 1138"/>
                <a:gd name="T63" fmla="*/ 619 h 1349"/>
                <a:gd name="T64" fmla="*/ 229 w 1138"/>
                <a:gd name="T65" fmla="*/ 776 h 1349"/>
                <a:gd name="T66" fmla="*/ 330 w 1138"/>
                <a:gd name="T67" fmla="*/ 913 h 1349"/>
                <a:gd name="T68" fmla="*/ 449 w 1138"/>
                <a:gd name="T69" fmla="*/ 1028 h 1349"/>
                <a:gd name="T70" fmla="*/ 630 w 1138"/>
                <a:gd name="T71" fmla="*/ 1103 h 1349"/>
                <a:gd name="T72" fmla="*/ 761 w 1138"/>
                <a:gd name="T73" fmla="*/ 1053 h 1349"/>
                <a:gd name="T74" fmla="*/ 764 w 1138"/>
                <a:gd name="T75" fmla="*/ 1063 h 1349"/>
                <a:gd name="T76" fmla="*/ 654 w 1138"/>
                <a:gd name="T77" fmla="*/ 1103 h 1349"/>
                <a:gd name="T78" fmla="*/ 792 w 1138"/>
                <a:gd name="T79" fmla="*/ 1200 h 1349"/>
                <a:gd name="T80" fmla="*/ 1043 w 1138"/>
                <a:gd name="T81" fmla="*/ 1235 h 1349"/>
                <a:gd name="T82" fmla="*/ 1129 w 1138"/>
                <a:gd name="T83" fmla="*/ 1290 h 1349"/>
                <a:gd name="T84" fmla="*/ 1048 w 1138"/>
                <a:gd name="T85" fmla="*/ 1243 h 1349"/>
                <a:gd name="T86" fmla="*/ 838 w 1138"/>
                <a:gd name="T87" fmla="*/ 1246 h 1349"/>
                <a:gd name="T88" fmla="*/ 960 w 1138"/>
                <a:gd name="T89" fmla="*/ 1349 h 1349"/>
                <a:gd name="T90" fmla="*/ 810 w 1138"/>
                <a:gd name="T91" fmla="*/ 1240 h 1349"/>
                <a:gd name="T92" fmla="*/ 584 w 1138"/>
                <a:gd name="T93" fmla="*/ 1118 h 1349"/>
                <a:gd name="T94" fmla="*/ 360 w 1138"/>
                <a:gd name="T95" fmla="*/ 1004 h 1349"/>
                <a:gd name="T96" fmla="*/ 220 w 1138"/>
                <a:gd name="T97" fmla="*/ 896 h 1349"/>
                <a:gd name="T98" fmla="*/ 249 w 1138"/>
                <a:gd name="T99" fmla="*/ 1095 h 1349"/>
                <a:gd name="T100" fmla="*/ 200 w 1138"/>
                <a:gd name="T101" fmla="*/ 940 h 1349"/>
                <a:gd name="T102" fmla="*/ 157 w 1138"/>
                <a:gd name="T103" fmla="*/ 703 h 1349"/>
                <a:gd name="T104" fmla="*/ 61 w 1138"/>
                <a:gd name="T105" fmla="*/ 681 h 1349"/>
                <a:gd name="T106" fmla="*/ 29 w 1138"/>
                <a:gd name="T107" fmla="*/ 802 h 1349"/>
                <a:gd name="T108" fmla="*/ 0 w 1138"/>
                <a:gd name="T109" fmla="*/ 753 h 1349"/>
                <a:gd name="T110" fmla="*/ 81 w 1138"/>
                <a:gd name="T111" fmla="*/ 564 h 1349"/>
                <a:gd name="T112" fmla="*/ 380 w 1138"/>
                <a:gd name="T113" fmla="*/ 229 h 1349"/>
                <a:gd name="T114" fmla="*/ 418 w 1138"/>
                <a:gd name="T115" fmla="*/ 56 h 1349"/>
                <a:gd name="T116" fmla="*/ 447 w 1138"/>
                <a:gd name="T117" fmla="*/ 3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8" h="1349">
                  <a:moveTo>
                    <a:pt x="464" y="0"/>
                  </a:moveTo>
                  <a:lnTo>
                    <a:pt x="468" y="1"/>
                  </a:lnTo>
                  <a:lnTo>
                    <a:pt x="474" y="3"/>
                  </a:lnTo>
                  <a:lnTo>
                    <a:pt x="479" y="4"/>
                  </a:lnTo>
                  <a:lnTo>
                    <a:pt x="484" y="7"/>
                  </a:lnTo>
                  <a:lnTo>
                    <a:pt x="490" y="15"/>
                  </a:lnTo>
                  <a:lnTo>
                    <a:pt x="496" y="24"/>
                  </a:lnTo>
                  <a:lnTo>
                    <a:pt x="500" y="35"/>
                  </a:lnTo>
                  <a:lnTo>
                    <a:pt x="503" y="45"/>
                  </a:lnTo>
                  <a:lnTo>
                    <a:pt x="506" y="54"/>
                  </a:lnTo>
                  <a:lnTo>
                    <a:pt x="506" y="64"/>
                  </a:lnTo>
                  <a:lnTo>
                    <a:pt x="506" y="70"/>
                  </a:lnTo>
                  <a:lnTo>
                    <a:pt x="505" y="76"/>
                  </a:lnTo>
                  <a:lnTo>
                    <a:pt x="502" y="85"/>
                  </a:lnTo>
                  <a:lnTo>
                    <a:pt x="497" y="94"/>
                  </a:lnTo>
                  <a:lnTo>
                    <a:pt x="493" y="103"/>
                  </a:lnTo>
                  <a:lnTo>
                    <a:pt x="488" y="111"/>
                  </a:lnTo>
                  <a:lnTo>
                    <a:pt x="484" y="120"/>
                  </a:lnTo>
                  <a:lnTo>
                    <a:pt x="481" y="131"/>
                  </a:lnTo>
                  <a:lnTo>
                    <a:pt x="481" y="135"/>
                  </a:lnTo>
                  <a:lnTo>
                    <a:pt x="479" y="141"/>
                  </a:lnTo>
                  <a:lnTo>
                    <a:pt x="479" y="187"/>
                  </a:lnTo>
                  <a:lnTo>
                    <a:pt x="479" y="196"/>
                  </a:lnTo>
                  <a:lnTo>
                    <a:pt x="477" y="201"/>
                  </a:lnTo>
                  <a:lnTo>
                    <a:pt x="476" y="204"/>
                  </a:lnTo>
                  <a:lnTo>
                    <a:pt x="473" y="211"/>
                  </a:lnTo>
                  <a:lnTo>
                    <a:pt x="468" y="219"/>
                  </a:lnTo>
                  <a:lnTo>
                    <a:pt x="462" y="225"/>
                  </a:lnTo>
                  <a:lnTo>
                    <a:pt x="456" y="231"/>
                  </a:lnTo>
                  <a:lnTo>
                    <a:pt x="442" y="245"/>
                  </a:lnTo>
                  <a:lnTo>
                    <a:pt x="413" y="272"/>
                  </a:lnTo>
                  <a:lnTo>
                    <a:pt x="387" y="295"/>
                  </a:lnTo>
                  <a:lnTo>
                    <a:pt x="362" y="319"/>
                  </a:lnTo>
                  <a:lnTo>
                    <a:pt x="333" y="345"/>
                  </a:lnTo>
                  <a:lnTo>
                    <a:pt x="349" y="374"/>
                  </a:lnTo>
                  <a:lnTo>
                    <a:pt x="366" y="401"/>
                  </a:lnTo>
                  <a:lnTo>
                    <a:pt x="383" y="427"/>
                  </a:lnTo>
                  <a:lnTo>
                    <a:pt x="391" y="439"/>
                  </a:lnTo>
                  <a:lnTo>
                    <a:pt x="400" y="450"/>
                  </a:lnTo>
                  <a:lnTo>
                    <a:pt x="410" y="461"/>
                  </a:lnTo>
                  <a:lnTo>
                    <a:pt x="421" y="470"/>
                  </a:lnTo>
                  <a:lnTo>
                    <a:pt x="426" y="473"/>
                  </a:lnTo>
                  <a:lnTo>
                    <a:pt x="432" y="477"/>
                  </a:lnTo>
                  <a:lnTo>
                    <a:pt x="436" y="481"/>
                  </a:lnTo>
                  <a:lnTo>
                    <a:pt x="442" y="485"/>
                  </a:lnTo>
                  <a:lnTo>
                    <a:pt x="456" y="490"/>
                  </a:lnTo>
                  <a:lnTo>
                    <a:pt x="470" y="494"/>
                  </a:lnTo>
                  <a:lnTo>
                    <a:pt x="484" y="497"/>
                  </a:lnTo>
                  <a:lnTo>
                    <a:pt x="491" y="497"/>
                  </a:lnTo>
                  <a:lnTo>
                    <a:pt x="500" y="497"/>
                  </a:lnTo>
                  <a:lnTo>
                    <a:pt x="517" y="497"/>
                  </a:lnTo>
                  <a:lnTo>
                    <a:pt x="534" y="496"/>
                  </a:lnTo>
                  <a:lnTo>
                    <a:pt x="549" y="493"/>
                  </a:lnTo>
                  <a:lnTo>
                    <a:pt x="564" y="491"/>
                  </a:lnTo>
                  <a:lnTo>
                    <a:pt x="578" y="487"/>
                  </a:lnTo>
                  <a:lnTo>
                    <a:pt x="593" y="484"/>
                  </a:lnTo>
                  <a:lnTo>
                    <a:pt x="627" y="473"/>
                  </a:lnTo>
                  <a:lnTo>
                    <a:pt x="662" y="465"/>
                  </a:lnTo>
                  <a:lnTo>
                    <a:pt x="705" y="455"/>
                  </a:lnTo>
                  <a:lnTo>
                    <a:pt x="741" y="447"/>
                  </a:lnTo>
                  <a:lnTo>
                    <a:pt x="754" y="446"/>
                  </a:lnTo>
                  <a:lnTo>
                    <a:pt x="757" y="446"/>
                  </a:lnTo>
                  <a:lnTo>
                    <a:pt x="757" y="447"/>
                  </a:lnTo>
                  <a:lnTo>
                    <a:pt x="755" y="449"/>
                  </a:lnTo>
                  <a:lnTo>
                    <a:pt x="749" y="452"/>
                  </a:lnTo>
                  <a:lnTo>
                    <a:pt x="741" y="455"/>
                  </a:lnTo>
                  <a:lnTo>
                    <a:pt x="731" y="456"/>
                  </a:lnTo>
                  <a:lnTo>
                    <a:pt x="711" y="461"/>
                  </a:lnTo>
                  <a:lnTo>
                    <a:pt x="699" y="462"/>
                  </a:lnTo>
                  <a:lnTo>
                    <a:pt x="688" y="467"/>
                  </a:lnTo>
                  <a:lnTo>
                    <a:pt x="679" y="470"/>
                  </a:lnTo>
                  <a:lnTo>
                    <a:pt x="658" y="476"/>
                  </a:lnTo>
                  <a:lnTo>
                    <a:pt x="638" y="482"/>
                  </a:lnTo>
                  <a:lnTo>
                    <a:pt x="629" y="487"/>
                  </a:lnTo>
                  <a:lnTo>
                    <a:pt x="618" y="491"/>
                  </a:lnTo>
                  <a:lnTo>
                    <a:pt x="633" y="496"/>
                  </a:lnTo>
                  <a:lnTo>
                    <a:pt x="645" y="502"/>
                  </a:lnTo>
                  <a:lnTo>
                    <a:pt x="670" y="516"/>
                  </a:lnTo>
                  <a:lnTo>
                    <a:pt x="680" y="522"/>
                  </a:lnTo>
                  <a:lnTo>
                    <a:pt x="693" y="529"/>
                  </a:lnTo>
                  <a:lnTo>
                    <a:pt x="712" y="544"/>
                  </a:lnTo>
                  <a:lnTo>
                    <a:pt x="723" y="552"/>
                  </a:lnTo>
                  <a:lnTo>
                    <a:pt x="734" y="558"/>
                  </a:lnTo>
                  <a:lnTo>
                    <a:pt x="755" y="569"/>
                  </a:lnTo>
                  <a:lnTo>
                    <a:pt x="767" y="573"/>
                  </a:lnTo>
                  <a:lnTo>
                    <a:pt x="780" y="576"/>
                  </a:lnTo>
                  <a:lnTo>
                    <a:pt x="793" y="579"/>
                  </a:lnTo>
                  <a:lnTo>
                    <a:pt x="807" y="579"/>
                  </a:lnTo>
                  <a:lnTo>
                    <a:pt x="815" y="579"/>
                  </a:lnTo>
                  <a:lnTo>
                    <a:pt x="822" y="576"/>
                  </a:lnTo>
                  <a:lnTo>
                    <a:pt x="825" y="575"/>
                  </a:lnTo>
                  <a:lnTo>
                    <a:pt x="828" y="572"/>
                  </a:lnTo>
                  <a:lnTo>
                    <a:pt x="833" y="567"/>
                  </a:lnTo>
                  <a:lnTo>
                    <a:pt x="844" y="555"/>
                  </a:lnTo>
                  <a:lnTo>
                    <a:pt x="853" y="540"/>
                  </a:lnTo>
                  <a:lnTo>
                    <a:pt x="860" y="532"/>
                  </a:lnTo>
                  <a:lnTo>
                    <a:pt x="866" y="525"/>
                  </a:lnTo>
                  <a:lnTo>
                    <a:pt x="874" y="519"/>
                  </a:lnTo>
                  <a:lnTo>
                    <a:pt x="882" y="514"/>
                  </a:lnTo>
                  <a:lnTo>
                    <a:pt x="891" y="509"/>
                  </a:lnTo>
                  <a:lnTo>
                    <a:pt x="900" y="506"/>
                  </a:lnTo>
                  <a:lnTo>
                    <a:pt x="909" y="503"/>
                  </a:lnTo>
                  <a:lnTo>
                    <a:pt x="920" y="503"/>
                  </a:lnTo>
                  <a:lnTo>
                    <a:pt x="932" y="502"/>
                  </a:lnTo>
                  <a:lnTo>
                    <a:pt x="943" y="502"/>
                  </a:lnTo>
                  <a:lnTo>
                    <a:pt x="964" y="505"/>
                  </a:lnTo>
                  <a:lnTo>
                    <a:pt x="984" y="506"/>
                  </a:lnTo>
                  <a:lnTo>
                    <a:pt x="996" y="506"/>
                  </a:lnTo>
                  <a:lnTo>
                    <a:pt x="1008" y="505"/>
                  </a:lnTo>
                  <a:lnTo>
                    <a:pt x="1043" y="502"/>
                  </a:lnTo>
                  <a:lnTo>
                    <a:pt x="1060" y="499"/>
                  </a:lnTo>
                  <a:lnTo>
                    <a:pt x="1068" y="496"/>
                  </a:lnTo>
                  <a:lnTo>
                    <a:pt x="1077" y="493"/>
                  </a:lnTo>
                  <a:lnTo>
                    <a:pt x="1082" y="490"/>
                  </a:lnTo>
                  <a:lnTo>
                    <a:pt x="1086" y="487"/>
                  </a:lnTo>
                  <a:lnTo>
                    <a:pt x="1094" y="481"/>
                  </a:lnTo>
                  <a:lnTo>
                    <a:pt x="1098" y="477"/>
                  </a:lnTo>
                  <a:lnTo>
                    <a:pt x="1101" y="476"/>
                  </a:lnTo>
                  <a:lnTo>
                    <a:pt x="1103" y="477"/>
                  </a:lnTo>
                  <a:lnTo>
                    <a:pt x="1104" y="481"/>
                  </a:lnTo>
                  <a:lnTo>
                    <a:pt x="1103" y="482"/>
                  </a:lnTo>
                  <a:lnTo>
                    <a:pt x="1101" y="484"/>
                  </a:lnTo>
                  <a:lnTo>
                    <a:pt x="1094" y="488"/>
                  </a:lnTo>
                  <a:lnTo>
                    <a:pt x="1083" y="493"/>
                  </a:lnTo>
                  <a:lnTo>
                    <a:pt x="1069" y="499"/>
                  </a:lnTo>
                  <a:lnTo>
                    <a:pt x="1054" y="505"/>
                  </a:lnTo>
                  <a:lnTo>
                    <a:pt x="1039" y="508"/>
                  </a:lnTo>
                  <a:lnTo>
                    <a:pt x="1024" y="512"/>
                  </a:lnTo>
                  <a:lnTo>
                    <a:pt x="1018" y="512"/>
                  </a:lnTo>
                  <a:lnTo>
                    <a:pt x="1010" y="514"/>
                  </a:lnTo>
                  <a:lnTo>
                    <a:pt x="993" y="514"/>
                  </a:lnTo>
                  <a:lnTo>
                    <a:pt x="978" y="512"/>
                  </a:lnTo>
                  <a:lnTo>
                    <a:pt x="946" y="511"/>
                  </a:lnTo>
                  <a:lnTo>
                    <a:pt x="928" y="511"/>
                  </a:lnTo>
                  <a:lnTo>
                    <a:pt x="912" y="512"/>
                  </a:lnTo>
                  <a:lnTo>
                    <a:pt x="905" y="514"/>
                  </a:lnTo>
                  <a:lnTo>
                    <a:pt x="897" y="516"/>
                  </a:lnTo>
                  <a:lnTo>
                    <a:pt x="889" y="520"/>
                  </a:lnTo>
                  <a:lnTo>
                    <a:pt x="882" y="525"/>
                  </a:lnTo>
                  <a:lnTo>
                    <a:pt x="877" y="528"/>
                  </a:lnTo>
                  <a:lnTo>
                    <a:pt x="873" y="532"/>
                  </a:lnTo>
                  <a:lnTo>
                    <a:pt x="866" y="540"/>
                  </a:lnTo>
                  <a:lnTo>
                    <a:pt x="862" y="549"/>
                  </a:lnTo>
                  <a:lnTo>
                    <a:pt x="857" y="558"/>
                  </a:lnTo>
                  <a:lnTo>
                    <a:pt x="853" y="566"/>
                  </a:lnTo>
                  <a:lnTo>
                    <a:pt x="847" y="573"/>
                  </a:lnTo>
                  <a:lnTo>
                    <a:pt x="844" y="576"/>
                  </a:lnTo>
                  <a:lnTo>
                    <a:pt x="839" y="581"/>
                  </a:lnTo>
                  <a:lnTo>
                    <a:pt x="830" y="587"/>
                  </a:lnTo>
                  <a:lnTo>
                    <a:pt x="839" y="589"/>
                  </a:lnTo>
                  <a:lnTo>
                    <a:pt x="848" y="590"/>
                  </a:lnTo>
                  <a:lnTo>
                    <a:pt x="857" y="593"/>
                  </a:lnTo>
                  <a:lnTo>
                    <a:pt x="866" y="598"/>
                  </a:lnTo>
                  <a:lnTo>
                    <a:pt x="876" y="602"/>
                  </a:lnTo>
                  <a:lnTo>
                    <a:pt x="885" y="607"/>
                  </a:lnTo>
                  <a:lnTo>
                    <a:pt x="900" y="617"/>
                  </a:lnTo>
                  <a:lnTo>
                    <a:pt x="923" y="636"/>
                  </a:lnTo>
                  <a:lnTo>
                    <a:pt x="929" y="640"/>
                  </a:lnTo>
                  <a:lnTo>
                    <a:pt x="931" y="642"/>
                  </a:lnTo>
                  <a:lnTo>
                    <a:pt x="886" y="622"/>
                  </a:lnTo>
                  <a:lnTo>
                    <a:pt x="853" y="610"/>
                  </a:lnTo>
                  <a:lnTo>
                    <a:pt x="838" y="604"/>
                  </a:lnTo>
                  <a:lnTo>
                    <a:pt x="822" y="601"/>
                  </a:lnTo>
                  <a:lnTo>
                    <a:pt x="807" y="599"/>
                  </a:lnTo>
                  <a:lnTo>
                    <a:pt x="793" y="598"/>
                  </a:lnTo>
                  <a:lnTo>
                    <a:pt x="778" y="595"/>
                  </a:lnTo>
                  <a:lnTo>
                    <a:pt x="770" y="593"/>
                  </a:lnTo>
                  <a:lnTo>
                    <a:pt x="764" y="592"/>
                  </a:lnTo>
                  <a:lnTo>
                    <a:pt x="757" y="589"/>
                  </a:lnTo>
                  <a:lnTo>
                    <a:pt x="751" y="586"/>
                  </a:lnTo>
                  <a:lnTo>
                    <a:pt x="743" y="582"/>
                  </a:lnTo>
                  <a:lnTo>
                    <a:pt x="735" y="579"/>
                  </a:lnTo>
                  <a:lnTo>
                    <a:pt x="717" y="566"/>
                  </a:lnTo>
                  <a:lnTo>
                    <a:pt x="700" y="554"/>
                  </a:lnTo>
                  <a:lnTo>
                    <a:pt x="683" y="541"/>
                  </a:lnTo>
                  <a:lnTo>
                    <a:pt x="668" y="532"/>
                  </a:lnTo>
                  <a:lnTo>
                    <a:pt x="651" y="523"/>
                  </a:lnTo>
                  <a:lnTo>
                    <a:pt x="642" y="520"/>
                  </a:lnTo>
                  <a:lnTo>
                    <a:pt x="635" y="517"/>
                  </a:lnTo>
                  <a:lnTo>
                    <a:pt x="629" y="516"/>
                  </a:lnTo>
                  <a:lnTo>
                    <a:pt x="624" y="514"/>
                  </a:lnTo>
                  <a:lnTo>
                    <a:pt x="615" y="512"/>
                  </a:lnTo>
                  <a:lnTo>
                    <a:pt x="604" y="511"/>
                  </a:lnTo>
                  <a:lnTo>
                    <a:pt x="592" y="511"/>
                  </a:lnTo>
                  <a:lnTo>
                    <a:pt x="558" y="511"/>
                  </a:lnTo>
                  <a:lnTo>
                    <a:pt x="542" y="512"/>
                  </a:lnTo>
                  <a:lnTo>
                    <a:pt x="528" y="514"/>
                  </a:lnTo>
                  <a:lnTo>
                    <a:pt x="497" y="517"/>
                  </a:lnTo>
                  <a:lnTo>
                    <a:pt x="464" y="522"/>
                  </a:lnTo>
                  <a:lnTo>
                    <a:pt x="470" y="531"/>
                  </a:lnTo>
                  <a:lnTo>
                    <a:pt x="473" y="541"/>
                  </a:lnTo>
                  <a:lnTo>
                    <a:pt x="476" y="551"/>
                  </a:lnTo>
                  <a:lnTo>
                    <a:pt x="479" y="560"/>
                  </a:lnTo>
                  <a:lnTo>
                    <a:pt x="481" y="579"/>
                  </a:lnTo>
                  <a:lnTo>
                    <a:pt x="484" y="590"/>
                  </a:lnTo>
                  <a:lnTo>
                    <a:pt x="485" y="601"/>
                  </a:lnTo>
                  <a:lnTo>
                    <a:pt x="490" y="616"/>
                  </a:lnTo>
                  <a:lnTo>
                    <a:pt x="493" y="630"/>
                  </a:lnTo>
                  <a:lnTo>
                    <a:pt x="503" y="654"/>
                  </a:lnTo>
                  <a:lnTo>
                    <a:pt x="508" y="666"/>
                  </a:lnTo>
                  <a:lnTo>
                    <a:pt x="513" y="678"/>
                  </a:lnTo>
                  <a:lnTo>
                    <a:pt x="516" y="692"/>
                  </a:lnTo>
                  <a:lnTo>
                    <a:pt x="520" y="707"/>
                  </a:lnTo>
                  <a:lnTo>
                    <a:pt x="523" y="724"/>
                  </a:lnTo>
                  <a:lnTo>
                    <a:pt x="528" y="741"/>
                  </a:lnTo>
                  <a:lnTo>
                    <a:pt x="532" y="756"/>
                  </a:lnTo>
                  <a:lnTo>
                    <a:pt x="535" y="762"/>
                  </a:lnTo>
                  <a:lnTo>
                    <a:pt x="540" y="770"/>
                  </a:lnTo>
                  <a:lnTo>
                    <a:pt x="548" y="782"/>
                  </a:lnTo>
                  <a:lnTo>
                    <a:pt x="552" y="786"/>
                  </a:lnTo>
                  <a:lnTo>
                    <a:pt x="558" y="791"/>
                  </a:lnTo>
                  <a:lnTo>
                    <a:pt x="564" y="794"/>
                  </a:lnTo>
                  <a:lnTo>
                    <a:pt x="571" y="797"/>
                  </a:lnTo>
                  <a:lnTo>
                    <a:pt x="578" y="800"/>
                  </a:lnTo>
                  <a:lnTo>
                    <a:pt x="586" y="800"/>
                  </a:lnTo>
                  <a:lnTo>
                    <a:pt x="600" y="802"/>
                  </a:lnTo>
                  <a:lnTo>
                    <a:pt x="613" y="802"/>
                  </a:lnTo>
                  <a:lnTo>
                    <a:pt x="638" y="800"/>
                  </a:lnTo>
                  <a:lnTo>
                    <a:pt x="662" y="799"/>
                  </a:lnTo>
                  <a:lnTo>
                    <a:pt x="674" y="799"/>
                  </a:lnTo>
                  <a:lnTo>
                    <a:pt x="688" y="800"/>
                  </a:lnTo>
                  <a:lnTo>
                    <a:pt x="702" y="802"/>
                  </a:lnTo>
                  <a:lnTo>
                    <a:pt x="714" y="806"/>
                  </a:lnTo>
                  <a:lnTo>
                    <a:pt x="728" y="811"/>
                  </a:lnTo>
                  <a:lnTo>
                    <a:pt x="738" y="817"/>
                  </a:lnTo>
                  <a:lnTo>
                    <a:pt x="749" y="823"/>
                  </a:lnTo>
                  <a:lnTo>
                    <a:pt x="757" y="827"/>
                  </a:lnTo>
                  <a:lnTo>
                    <a:pt x="761" y="832"/>
                  </a:lnTo>
                  <a:lnTo>
                    <a:pt x="763" y="832"/>
                  </a:lnTo>
                  <a:lnTo>
                    <a:pt x="751" y="832"/>
                  </a:lnTo>
                  <a:lnTo>
                    <a:pt x="741" y="829"/>
                  </a:lnTo>
                  <a:lnTo>
                    <a:pt x="722" y="823"/>
                  </a:lnTo>
                  <a:lnTo>
                    <a:pt x="703" y="815"/>
                  </a:lnTo>
                  <a:lnTo>
                    <a:pt x="694" y="814"/>
                  </a:lnTo>
                  <a:lnTo>
                    <a:pt x="682" y="811"/>
                  </a:lnTo>
                  <a:lnTo>
                    <a:pt x="668" y="811"/>
                  </a:lnTo>
                  <a:lnTo>
                    <a:pt x="654" y="809"/>
                  </a:lnTo>
                  <a:lnTo>
                    <a:pt x="629" y="809"/>
                  </a:lnTo>
                  <a:lnTo>
                    <a:pt x="575" y="811"/>
                  </a:lnTo>
                  <a:lnTo>
                    <a:pt x="596" y="831"/>
                  </a:lnTo>
                  <a:lnTo>
                    <a:pt x="616" y="847"/>
                  </a:lnTo>
                  <a:lnTo>
                    <a:pt x="638" y="861"/>
                  </a:lnTo>
                  <a:lnTo>
                    <a:pt x="658" y="873"/>
                  </a:lnTo>
                  <a:lnTo>
                    <a:pt x="680" y="884"/>
                  </a:lnTo>
                  <a:lnTo>
                    <a:pt x="702" y="896"/>
                  </a:lnTo>
                  <a:lnTo>
                    <a:pt x="752" y="919"/>
                  </a:lnTo>
                  <a:lnTo>
                    <a:pt x="770" y="929"/>
                  </a:lnTo>
                  <a:lnTo>
                    <a:pt x="790" y="945"/>
                  </a:lnTo>
                  <a:lnTo>
                    <a:pt x="812" y="961"/>
                  </a:lnTo>
                  <a:lnTo>
                    <a:pt x="831" y="977"/>
                  </a:lnTo>
                  <a:lnTo>
                    <a:pt x="847" y="990"/>
                  </a:lnTo>
                  <a:lnTo>
                    <a:pt x="856" y="999"/>
                  </a:lnTo>
                  <a:lnTo>
                    <a:pt x="857" y="1001"/>
                  </a:lnTo>
                  <a:lnTo>
                    <a:pt x="856" y="1001"/>
                  </a:lnTo>
                  <a:lnTo>
                    <a:pt x="845" y="992"/>
                  </a:lnTo>
                  <a:lnTo>
                    <a:pt x="822" y="974"/>
                  </a:lnTo>
                  <a:lnTo>
                    <a:pt x="810" y="966"/>
                  </a:lnTo>
                  <a:lnTo>
                    <a:pt x="798" y="958"/>
                  </a:lnTo>
                  <a:lnTo>
                    <a:pt x="760" y="937"/>
                  </a:lnTo>
                  <a:lnTo>
                    <a:pt x="723" y="920"/>
                  </a:lnTo>
                  <a:lnTo>
                    <a:pt x="688" y="902"/>
                  </a:lnTo>
                  <a:lnTo>
                    <a:pt x="650" y="882"/>
                  </a:lnTo>
                  <a:lnTo>
                    <a:pt x="624" y="867"/>
                  </a:lnTo>
                  <a:lnTo>
                    <a:pt x="600" y="853"/>
                  </a:lnTo>
                  <a:lnTo>
                    <a:pt x="577" y="838"/>
                  </a:lnTo>
                  <a:lnTo>
                    <a:pt x="568" y="831"/>
                  </a:lnTo>
                  <a:lnTo>
                    <a:pt x="557" y="823"/>
                  </a:lnTo>
                  <a:lnTo>
                    <a:pt x="548" y="814"/>
                  </a:lnTo>
                  <a:lnTo>
                    <a:pt x="540" y="805"/>
                  </a:lnTo>
                  <a:lnTo>
                    <a:pt x="532" y="796"/>
                  </a:lnTo>
                  <a:lnTo>
                    <a:pt x="525" y="785"/>
                  </a:lnTo>
                  <a:lnTo>
                    <a:pt x="520" y="773"/>
                  </a:lnTo>
                  <a:lnTo>
                    <a:pt x="514" y="761"/>
                  </a:lnTo>
                  <a:lnTo>
                    <a:pt x="510" y="747"/>
                  </a:lnTo>
                  <a:lnTo>
                    <a:pt x="506" y="733"/>
                  </a:lnTo>
                  <a:lnTo>
                    <a:pt x="503" y="718"/>
                  </a:lnTo>
                  <a:lnTo>
                    <a:pt x="500" y="703"/>
                  </a:lnTo>
                  <a:lnTo>
                    <a:pt x="496" y="689"/>
                  </a:lnTo>
                  <a:lnTo>
                    <a:pt x="493" y="677"/>
                  </a:lnTo>
                  <a:lnTo>
                    <a:pt x="484" y="651"/>
                  </a:lnTo>
                  <a:lnTo>
                    <a:pt x="471" y="622"/>
                  </a:lnTo>
                  <a:lnTo>
                    <a:pt x="464" y="602"/>
                  </a:lnTo>
                  <a:lnTo>
                    <a:pt x="459" y="584"/>
                  </a:lnTo>
                  <a:lnTo>
                    <a:pt x="453" y="566"/>
                  </a:lnTo>
                  <a:lnTo>
                    <a:pt x="445" y="546"/>
                  </a:lnTo>
                  <a:lnTo>
                    <a:pt x="436" y="531"/>
                  </a:lnTo>
                  <a:lnTo>
                    <a:pt x="432" y="523"/>
                  </a:lnTo>
                  <a:lnTo>
                    <a:pt x="427" y="517"/>
                  </a:lnTo>
                  <a:lnTo>
                    <a:pt x="416" y="506"/>
                  </a:lnTo>
                  <a:lnTo>
                    <a:pt x="406" y="496"/>
                  </a:lnTo>
                  <a:lnTo>
                    <a:pt x="383" y="476"/>
                  </a:lnTo>
                  <a:lnTo>
                    <a:pt x="372" y="465"/>
                  </a:lnTo>
                  <a:lnTo>
                    <a:pt x="360" y="452"/>
                  </a:lnTo>
                  <a:lnTo>
                    <a:pt x="351" y="441"/>
                  </a:lnTo>
                  <a:lnTo>
                    <a:pt x="343" y="430"/>
                  </a:lnTo>
                  <a:lnTo>
                    <a:pt x="331" y="411"/>
                  </a:lnTo>
                  <a:lnTo>
                    <a:pt x="319" y="389"/>
                  </a:lnTo>
                  <a:lnTo>
                    <a:pt x="311" y="379"/>
                  </a:lnTo>
                  <a:lnTo>
                    <a:pt x="304" y="366"/>
                  </a:lnTo>
                  <a:lnTo>
                    <a:pt x="267" y="404"/>
                  </a:lnTo>
                  <a:lnTo>
                    <a:pt x="250" y="421"/>
                  </a:lnTo>
                  <a:lnTo>
                    <a:pt x="235" y="438"/>
                  </a:lnTo>
                  <a:lnTo>
                    <a:pt x="220" y="455"/>
                  </a:lnTo>
                  <a:lnTo>
                    <a:pt x="204" y="473"/>
                  </a:lnTo>
                  <a:lnTo>
                    <a:pt x="189" y="491"/>
                  </a:lnTo>
                  <a:lnTo>
                    <a:pt x="172" y="514"/>
                  </a:lnTo>
                  <a:lnTo>
                    <a:pt x="156" y="537"/>
                  </a:lnTo>
                  <a:lnTo>
                    <a:pt x="139" y="561"/>
                  </a:lnTo>
                  <a:lnTo>
                    <a:pt x="136" y="564"/>
                  </a:lnTo>
                  <a:lnTo>
                    <a:pt x="133" y="567"/>
                  </a:lnTo>
                  <a:lnTo>
                    <a:pt x="127" y="573"/>
                  </a:lnTo>
                  <a:lnTo>
                    <a:pt x="124" y="576"/>
                  </a:lnTo>
                  <a:lnTo>
                    <a:pt x="122" y="579"/>
                  </a:lnTo>
                  <a:lnTo>
                    <a:pt x="121" y="584"/>
                  </a:lnTo>
                  <a:lnTo>
                    <a:pt x="119" y="589"/>
                  </a:lnTo>
                  <a:lnTo>
                    <a:pt x="121" y="595"/>
                  </a:lnTo>
                  <a:lnTo>
                    <a:pt x="124" y="601"/>
                  </a:lnTo>
                  <a:lnTo>
                    <a:pt x="127" y="605"/>
                  </a:lnTo>
                  <a:lnTo>
                    <a:pt x="131" y="610"/>
                  </a:lnTo>
                  <a:lnTo>
                    <a:pt x="142" y="619"/>
                  </a:lnTo>
                  <a:lnTo>
                    <a:pt x="148" y="625"/>
                  </a:lnTo>
                  <a:lnTo>
                    <a:pt x="151" y="631"/>
                  </a:lnTo>
                  <a:lnTo>
                    <a:pt x="169" y="660"/>
                  </a:lnTo>
                  <a:lnTo>
                    <a:pt x="183" y="687"/>
                  </a:lnTo>
                  <a:lnTo>
                    <a:pt x="195" y="716"/>
                  </a:lnTo>
                  <a:lnTo>
                    <a:pt x="211" y="747"/>
                  </a:lnTo>
                  <a:lnTo>
                    <a:pt x="214" y="753"/>
                  </a:lnTo>
                  <a:lnTo>
                    <a:pt x="217" y="759"/>
                  </a:lnTo>
                  <a:lnTo>
                    <a:pt x="223" y="768"/>
                  </a:lnTo>
                  <a:lnTo>
                    <a:pt x="229" y="776"/>
                  </a:lnTo>
                  <a:lnTo>
                    <a:pt x="236" y="783"/>
                  </a:lnTo>
                  <a:lnTo>
                    <a:pt x="252" y="797"/>
                  </a:lnTo>
                  <a:lnTo>
                    <a:pt x="269" y="814"/>
                  </a:lnTo>
                  <a:lnTo>
                    <a:pt x="278" y="824"/>
                  </a:lnTo>
                  <a:lnTo>
                    <a:pt x="287" y="834"/>
                  </a:lnTo>
                  <a:lnTo>
                    <a:pt x="293" y="844"/>
                  </a:lnTo>
                  <a:lnTo>
                    <a:pt x="299" y="855"/>
                  </a:lnTo>
                  <a:lnTo>
                    <a:pt x="310" y="876"/>
                  </a:lnTo>
                  <a:lnTo>
                    <a:pt x="322" y="899"/>
                  </a:lnTo>
                  <a:lnTo>
                    <a:pt x="330" y="913"/>
                  </a:lnTo>
                  <a:lnTo>
                    <a:pt x="336" y="925"/>
                  </a:lnTo>
                  <a:lnTo>
                    <a:pt x="348" y="948"/>
                  </a:lnTo>
                  <a:lnTo>
                    <a:pt x="354" y="957"/>
                  </a:lnTo>
                  <a:lnTo>
                    <a:pt x="363" y="967"/>
                  </a:lnTo>
                  <a:lnTo>
                    <a:pt x="372" y="977"/>
                  </a:lnTo>
                  <a:lnTo>
                    <a:pt x="377" y="980"/>
                  </a:lnTo>
                  <a:lnTo>
                    <a:pt x="384" y="984"/>
                  </a:lnTo>
                  <a:lnTo>
                    <a:pt x="398" y="993"/>
                  </a:lnTo>
                  <a:lnTo>
                    <a:pt x="420" y="1009"/>
                  </a:lnTo>
                  <a:lnTo>
                    <a:pt x="449" y="1028"/>
                  </a:lnTo>
                  <a:lnTo>
                    <a:pt x="481" y="1050"/>
                  </a:lnTo>
                  <a:lnTo>
                    <a:pt x="516" y="1069"/>
                  </a:lnTo>
                  <a:lnTo>
                    <a:pt x="534" y="1079"/>
                  </a:lnTo>
                  <a:lnTo>
                    <a:pt x="552" y="1088"/>
                  </a:lnTo>
                  <a:lnTo>
                    <a:pt x="569" y="1094"/>
                  </a:lnTo>
                  <a:lnTo>
                    <a:pt x="586" y="1100"/>
                  </a:lnTo>
                  <a:lnTo>
                    <a:pt x="601" y="1103"/>
                  </a:lnTo>
                  <a:lnTo>
                    <a:pt x="616" y="1104"/>
                  </a:lnTo>
                  <a:lnTo>
                    <a:pt x="622" y="1103"/>
                  </a:lnTo>
                  <a:lnTo>
                    <a:pt x="630" y="1103"/>
                  </a:lnTo>
                  <a:lnTo>
                    <a:pt x="641" y="1100"/>
                  </a:lnTo>
                  <a:lnTo>
                    <a:pt x="653" y="1097"/>
                  </a:lnTo>
                  <a:lnTo>
                    <a:pt x="659" y="1095"/>
                  </a:lnTo>
                  <a:lnTo>
                    <a:pt x="667" y="1094"/>
                  </a:lnTo>
                  <a:lnTo>
                    <a:pt x="677" y="1092"/>
                  </a:lnTo>
                  <a:lnTo>
                    <a:pt x="688" y="1089"/>
                  </a:lnTo>
                  <a:lnTo>
                    <a:pt x="709" y="1082"/>
                  </a:lnTo>
                  <a:lnTo>
                    <a:pt x="731" y="1074"/>
                  </a:lnTo>
                  <a:lnTo>
                    <a:pt x="749" y="1063"/>
                  </a:lnTo>
                  <a:lnTo>
                    <a:pt x="761" y="1053"/>
                  </a:lnTo>
                  <a:lnTo>
                    <a:pt x="776" y="1036"/>
                  </a:lnTo>
                  <a:lnTo>
                    <a:pt x="783" y="1031"/>
                  </a:lnTo>
                  <a:lnTo>
                    <a:pt x="784" y="1030"/>
                  </a:lnTo>
                  <a:lnTo>
                    <a:pt x="786" y="1031"/>
                  </a:lnTo>
                  <a:lnTo>
                    <a:pt x="784" y="1033"/>
                  </a:lnTo>
                  <a:lnTo>
                    <a:pt x="783" y="1037"/>
                  </a:lnTo>
                  <a:lnTo>
                    <a:pt x="773" y="1053"/>
                  </a:lnTo>
                  <a:lnTo>
                    <a:pt x="770" y="1056"/>
                  </a:lnTo>
                  <a:lnTo>
                    <a:pt x="767" y="1060"/>
                  </a:lnTo>
                  <a:lnTo>
                    <a:pt x="764" y="1063"/>
                  </a:lnTo>
                  <a:lnTo>
                    <a:pt x="761" y="1068"/>
                  </a:lnTo>
                  <a:lnTo>
                    <a:pt x="757" y="1071"/>
                  </a:lnTo>
                  <a:lnTo>
                    <a:pt x="754" y="1072"/>
                  </a:lnTo>
                  <a:lnTo>
                    <a:pt x="746" y="1079"/>
                  </a:lnTo>
                  <a:lnTo>
                    <a:pt x="738" y="1082"/>
                  </a:lnTo>
                  <a:lnTo>
                    <a:pt x="729" y="1085"/>
                  </a:lnTo>
                  <a:lnTo>
                    <a:pt x="712" y="1091"/>
                  </a:lnTo>
                  <a:lnTo>
                    <a:pt x="693" y="1094"/>
                  </a:lnTo>
                  <a:lnTo>
                    <a:pt x="674" y="1098"/>
                  </a:lnTo>
                  <a:lnTo>
                    <a:pt x="654" y="1103"/>
                  </a:lnTo>
                  <a:lnTo>
                    <a:pt x="644" y="1106"/>
                  </a:lnTo>
                  <a:lnTo>
                    <a:pt x="635" y="1109"/>
                  </a:lnTo>
                  <a:lnTo>
                    <a:pt x="648" y="1115"/>
                  </a:lnTo>
                  <a:lnTo>
                    <a:pt x="662" y="1121"/>
                  </a:lnTo>
                  <a:lnTo>
                    <a:pt x="685" y="1130"/>
                  </a:lnTo>
                  <a:lnTo>
                    <a:pt x="709" y="1141"/>
                  </a:lnTo>
                  <a:lnTo>
                    <a:pt x="720" y="1149"/>
                  </a:lnTo>
                  <a:lnTo>
                    <a:pt x="734" y="1158"/>
                  </a:lnTo>
                  <a:lnTo>
                    <a:pt x="773" y="1188"/>
                  </a:lnTo>
                  <a:lnTo>
                    <a:pt x="792" y="1200"/>
                  </a:lnTo>
                  <a:lnTo>
                    <a:pt x="809" y="1212"/>
                  </a:lnTo>
                  <a:lnTo>
                    <a:pt x="827" y="1222"/>
                  </a:lnTo>
                  <a:lnTo>
                    <a:pt x="838" y="1225"/>
                  </a:lnTo>
                  <a:lnTo>
                    <a:pt x="847" y="1228"/>
                  </a:lnTo>
                  <a:lnTo>
                    <a:pt x="857" y="1231"/>
                  </a:lnTo>
                  <a:lnTo>
                    <a:pt x="868" y="1232"/>
                  </a:lnTo>
                  <a:lnTo>
                    <a:pt x="880" y="1234"/>
                  </a:lnTo>
                  <a:lnTo>
                    <a:pt x="892" y="1234"/>
                  </a:lnTo>
                  <a:lnTo>
                    <a:pt x="1034" y="1234"/>
                  </a:lnTo>
                  <a:lnTo>
                    <a:pt x="1043" y="1235"/>
                  </a:lnTo>
                  <a:lnTo>
                    <a:pt x="1051" y="1237"/>
                  </a:lnTo>
                  <a:lnTo>
                    <a:pt x="1056" y="1238"/>
                  </a:lnTo>
                  <a:lnTo>
                    <a:pt x="1060" y="1240"/>
                  </a:lnTo>
                  <a:lnTo>
                    <a:pt x="1069" y="1244"/>
                  </a:lnTo>
                  <a:lnTo>
                    <a:pt x="1079" y="1249"/>
                  </a:lnTo>
                  <a:lnTo>
                    <a:pt x="1088" y="1255"/>
                  </a:lnTo>
                  <a:lnTo>
                    <a:pt x="1095" y="1261"/>
                  </a:lnTo>
                  <a:lnTo>
                    <a:pt x="1103" y="1267"/>
                  </a:lnTo>
                  <a:lnTo>
                    <a:pt x="1117" y="1279"/>
                  </a:lnTo>
                  <a:lnTo>
                    <a:pt x="1129" y="1290"/>
                  </a:lnTo>
                  <a:lnTo>
                    <a:pt x="1138" y="1301"/>
                  </a:lnTo>
                  <a:lnTo>
                    <a:pt x="1114" y="1279"/>
                  </a:lnTo>
                  <a:lnTo>
                    <a:pt x="1101" y="1269"/>
                  </a:lnTo>
                  <a:lnTo>
                    <a:pt x="1089" y="1260"/>
                  </a:lnTo>
                  <a:lnTo>
                    <a:pt x="1083" y="1257"/>
                  </a:lnTo>
                  <a:lnTo>
                    <a:pt x="1077" y="1252"/>
                  </a:lnTo>
                  <a:lnTo>
                    <a:pt x="1071" y="1249"/>
                  </a:lnTo>
                  <a:lnTo>
                    <a:pt x="1063" y="1247"/>
                  </a:lnTo>
                  <a:lnTo>
                    <a:pt x="1056" y="1244"/>
                  </a:lnTo>
                  <a:lnTo>
                    <a:pt x="1048" y="1243"/>
                  </a:lnTo>
                  <a:lnTo>
                    <a:pt x="1040" y="1243"/>
                  </a:lnTo>
                  <a:lnTo>
                    <a:pt x="1031" y="1243"/>
                  </a:lnTo>
                  <a:lnTo>
                    <a:pt x="891" y="1243"/>
                  </a:lnTo>
                  <a:lnTo>
                    <a:pt x="882" y="1241"/>
                  </a:lnTo>
                  <a:lnTo>
                    <a:pt x="874" y="1241"/>
                  </a:lnTo>
                  <a:lnTo>
                    <a:pt x="860" y="1240"/>
                  </a:lnTo>
                  <a:lnTo>
                    <a:pt x="847" y="1237"/>
                  </a:lnTo>
                  <a:lnTo>
                    <a:pt x="841" y="1237"/>
                  </a:lnTo>
                  <a:lnTo>
                    <a:pt x="831" y="1237"/>
                  </a:lnTo>
                  <a:lnTo>
                    <a:pt x="838" y="1246"/>
                  </a:lnTo>
                  <a:lnTo>
                    <a:pt x="845" y="1255"/>
                  </a:lnTo>
                  <a:lnTo>
                    <a:pt x="853" y="1264"/>
                  </a:lnTo>
                  <a:lnTo>
                    <a:pt x="863" y="1275"/>
                  </a:lnTo>
                  <a:lnTo>
                    <a:pt x="874" y="1284"/>
                  </a:lnTo>
                  <a:lnTo>
                    <a:pt x="885" y="1293"/>
                  </a:lnTo>
                  <a:lnTo>
                    <a:pt x="909" y="1311"/>
                  </a:lnTo>
                  <a:lnTo>
                    <a:pt x="931" y="1327"/>
                  </a:lnTo>
                  <a:lnTo>
                    <a:pt x="949" y="1339"/>
                  </a:lnTo>
                  <a:lnTo>
                    <a:pt x="966" y="1349"/>
                  </a:lnTo>
                  <a:lnTo>
                    <a:pt x="960" y="1349"/>
                  </a:lnTo>
                  <a:lnTo>
                    <a:pt x="953" y="1348"/>
                  </a:lnTo>
                  <a:lnTo>
                    <a:pt x="940" y="1345"/>
                  </a:lnTo>
                  <a:lnTo>
                    <a:pt x="928" y="1337"/>
                  </a:lnTo>
                  <a:lnTo>
                    <a:pt x="915" y="1330"/>
                  </a:lnTo>
                  <a:lnTo>
                    <a:pt x="902" y="1321"/>
                  </a:lnTo>
                  <a:lnTo>
                    <a:pt x="889" y="1311"/>
                  </a:lnTo>
                  <a:lnTo>
                    <a:pt x="870" y="1295"/>
                  </a:lnTo>
                  <a:lnTo>
                    <a:pt x="853" y="1279"/>
                  </a:lnTo>
                  <a:lnTo>
                    <a:pt x="838" y="1266"/>
                  </a:lnTo>
                  <a:lnTo>
                    <a:pt x="810" y="1240"/>
                  </a:lnTo>
                  <a:lnTo>
                    <a:pt x="783" y="1216"/>
                  </a:lnTo>
                  <a:lnTo>
                    <a:pt x="767" y="1202"/>
                  </a:lnTo>
                  <a:lnTo>
                    <a:pt x="749" y="1190"/>
                  </a:lnTo>
                  <a:lnTo>
                    <a:pt x="725" y="1173"/>
                  </a:lnTo>
                  <a:lnTo>
                    <a:pt x="702" y="1161"/>
                  </a:lnTo>
                  <a:lnTo>
                    <a:pt x="679" y="1150"/>
                  </a:lnTo>
                  <a:lnTo>
                    <a:pt x="658" y="1141"/>
                  </a:lnTo>
                  <a:lnTo>
                    <a:pt x="635" y="1133"/>
                  </a:lnTo>
                  <a:lnTo>
                    <a:pt x="610" y="1126"/>
                  </a:lnTo>
                  <a:lnTo>
                    <a:pt x="584" y="1118"/>
                  </a:lnTo>
                  <a:lnTo>
                    <a:pt x="557" y="1109"/>
                  </a:lnTo>
                  <a:lnTo>
                    <a:pt x="539" y="1103"/>
                  </a:lnTo>
                  <a:lnTo>
                    <a:pt x="522" y="1095"/>
                  </a:lnTo>
                  <a:lnTo>
                    <a:pt x="506" y="1089"/>
                  </a:lnTo>
                  <a:lnTo>
                    <a:pt x="493" y="1082"/>
                  </a:lnTo>
                  <a:lnTo>
                    <a:pt x="464" y="1065"/>
                  </a:lnTo>
                  <a:lnTo>
                    <a:pt x="432" y="1045"/>
                  </a:lnTo>
                  <a:lnTo>
                    <a:pt x="401" y="1028"/>
                  </a:lnTo>
                  <a:lnTo>
                    <a:pt x="374" y="1013"/>
                  </a:lnTo>
                  <a:lnTo>
                    <a:pt x="360" y="1004"/>
                  </a:lnTo>
                  <a:lnTo>
                    <a:pt x="348" y="995"/>
                  </a:lnTo>
                  <a:lnTo>
                    <a:pt x="337" y="983"/>
                  </a:lnTo>
                  <a:lnTo>
                    <a:pt x="325" y="969"/>
                  </a:lnTo>
                  <a:lnTo>
                    <a:pt x="310" y="948"/>
                  </a:lnTo>
                  <a:lnTo>
                    <a:pt x="297" y="926"/>
                  </a:lnTo>
                  <a:lnTo>
                    <a:pt x="273" y="890"/>
                  </a:lnTo>
                  <a:lnTo>
                    <a:pt x="249" y="853"/>
                  </a:lnTo>
                  <a:lnTo>
                    <a:pt x="235" y="834"/>
                  </a:lnTo>
                  <a:lnTo>
                    <a:pt x="218" y="814"/>
                  </a:lnTo>
                  <a:lnTo>
                    <a:pt x="220" y="896"/>
                  </a:lnTo>
                  <a:lnTo>
                    <a:pt x="221" y="977"/>
                  </a:lnTo>
                  <a:lnTo>
                    <a:pt x="221" y="989"/>
                  </a:lnTo>
                  <a:lnTo>
                    <a:pt x="223" y="999"/>
                  </a:lnTo>
                  <a:lnTo>
                    <a:pt x="227" y="1022"/>
                  </a:lnTo>
                  <a:lnTo>
                    <a:pt x="233" y="1044"/>
                  </a:lnTo>
                  <a:lnTo>
                    <a:pt x="240" y="1063"/>
                  </a:lnTo>
                  <a:lnTo>
                    <a:pt x="247" y="1079"/>
                  </a:lnTo>
                  <a:lnTo>
                    <a:pt x="253" y="1092"/>
                  </a:lnTo>
                  <a:lnTo>
                    <a:pt x="258" y="1103"/>
                  </a:lnTo>
                  <a:lnTo>
                    <a:pt x="249" y="1095"/>
                  </a:lnTo>
                  <a:lnTo>
                    <a:pt x="240" y="1088"/>
                  </a:lnTo>
                  <a:lnTo>
                    <a:pt x="232" y="1077"/>
                  </a:lnTo>
                  <a:lnTo>
                    <a:pt x="226" y="1066"/>
                  </a:lnTo>
                  <a:lnTo>
                    <a:pt x="221" y="1054"/>
                  </a:lnTo>
                  <a:lnTo>
                    <a:pt x="217" y="1044"/>
                  </a:lnTo>
                  <a:lnTo>
                    <a:pt x="214" y="1031"/>
                  </a:lnTo>
                  <a:lnTo>
                    <a:pt x="211" y="1019"/>
                  </a:lnTo>
                  <a:lnTo>
                    <a:pt x="207" y="998"/>
                  </a:lnTo>
                  <a:lnTo>
                    <a:pt x="204" y="977"/>
                  </a:lnTo>
                  <a:lnTo>
                    <a:pt x="200" y="940"/>
                  </a:lnTo>
                  <a:lnTo>
                    <a:pt x="198" y="904"/>
                  </a:lnTo>
                  <a:lnTo>
                    <a:pt x="194" y="862"/>
                  </a:lnTo>
                  <a:lnTo>
                    <a:pt x="191" y="826"/>
                  </a:lnTo>
                  <a:lnTo>
                    <a:pt x="186" y="792"/>
                  </a:lnTo>
                  <a:lnTo>
                    <a:pt x="183" y="776"/>
                  </a:lnTo>
                  <a:lnTo>
                    <a:pt x="179" y="761"/>
                  </a:lnTo>
                  <a:lnTo>
                    <a:pt x="175" y="745"/>
                  </a:lnTo>
                  <a:lnTo>
                    <a:pt x="169" y="732"/>
                  </a:lnTo>
                  <a:lnTo>
                    <a:pt x="165" y="716"/>
                  </a:lnTo>
                  <a:lnTo>
                    <a:pt x="157" y="703"/>
                  </a:lnTo>
                  <a:lnTo>
                    <a:pt x="151" y="689"/>
                  </a:lnTo>
                  <a:lnTo>
                    <a:pt x="142" y="675"/>
                  </a:lnTo>
                  <a:lnTo>
                    <a:pt x="133" y="662"/>
                  </a:lnTo>
                  <a:lnTo>
                    <a:pt x="122" y="649"/>
                  </a:lnTo>
                  <a:lnTo>
                    <a:pt x="111" y="636"/>
                  </a:lnTo>
                  <a:lnTo>
                    <a:pt x="98" y="622"/>
                  </a:lnTo>
                  <a:lnTo>
                    <a:pt x="87" y="637"/>
                  </a:lnTo>
                  <a:lnTo>
                    <a:pt x="76" y="652"/>
                  </a:lnTo>
                  <a:lnTo>
                    <a:pt x="69" y="666"/>
                  </a:lnTo>
                  <a:lnTo>
                    <a:pt x="61" y="681"/>
                  </a:lnTo>
                  <a:lnTo>
                    <a:pt x="56" y="697"/>
                  </a:lnTo>
                  <a:lnTo>
                    <a:pt x="50" y="712"/>
                  </a:lnTo>
                  <a:lnTo>
                    <a:pt x="40" y="747"/>
                  </a:lnTo>
                  <a:lnTo>
                    <a:pt x="37" y="757"/>
                  </a:lnTo>
                  <a:lnTo>
                    <a:pt x="37" y="767"/>
                  </a:lnTo>
                  <a:lnTo>
                    <a:pt x="35" y="776"/>
                  </a:lnTo>
                  <a:lnTo>
                    <a:pt x="34" y="785"/>
                  </a:lnTo>
                  <a:lnTo>
                    <a:pt x="32" y="794"/>
                  </a:lnTo>
                  <a:lnTo>
                    <a:pt x="31" y="797"/>
                  </a:lnTo>
                  <a:lnTo>
                    <a:pt x="29" y="802"/>
                  </a:lnTo>
                  <a:lnTo>
                    <a:pt x="23" y="808"/>
                  </a:lnTo>
                  <a:lnTo>
                    <a:pt x="20" y="811"/>
                  </a:lnTo>
                  <a:lnTo>
                    <a:pt x="15" y="814"/>
                  </a:lnTo>
                  <a:lnTo>
                    <a:pt x="11" y="806"/>
                  </a:lnTo>
                  <a:lnTo>
                    <a:pt x="8" y="800"/>
                  </a:lnTo>
                  <a:lnTo>
                    <a:pt x="5" y="792"/>
                  </a:lnTo>
                  <a:lnTo>
                    <a:pt x="3" y="785"/>
                  </a:lnTo>
                  <a:lnTo>
                    <a:pt x="2" y="777"/>
                  </a:lnTo>
                  <a:lnTo>
                    <a:pt x="0" y="770"/>
                  </a:lnTo>
                  <a:lnTo>
                    <a:pt x="0" y="753"/>
                  </a:lnTo>
                  <a:lnTo>
                    <a:pt x="0" y="738"/>
                  </a:lnTo>
                  <a:lnTo>
                    <a:pt x="3" y="722"/>
                  </a:lnTo>
                  <a:lnTo>
                    <a:pt x="6" y="709"/>
                  </a:lnTo>
                  <a:lnTo>
                    <a:pt x="9" y="697"/>
                  </a:lnTo>
                  <a:lnTo>
                    <a:pt x="15" y="684"/>
                  </a:lnTo>
                  <a:lnTo>
                    <a:pt x="20" y="671"/>
                  </a:lnTo>
                  <a:lnTo>
                    <a:pt x="35" y="643"/>
                  </a:lnTo>
                  <a:lnTo>
                    <a:pt x="50" y="614"/>
                  </a:lnTo>
                  <a:lnTo>
                    <a:pt x="66" y="589"/>
                  </a:lnTo>
                  <a:lnTo>
                    <a:pt x="81" y="564"/>
                  </a:lnTo>
                  <a:lnTo>
                    <a:pt x="98" y="541"/>
                  </a:lnTo>
                  <a:lnTo>
                    <a:pt x="114" y="519"/>
                  </a:lnTo>
                  <a:lnTo>
                    <a:pt x="133" y="497"/>
                  </a:lnTo>
                  <a:lnTo>
                    <a:pt x="172" y="447"/>
                  </a:lnTo>
                  <a:lnTo>
                    <a:pt x="214" y="398"/>
                  </a:lnTo>
                  <a:lnTo>
                    <a:pt x="250" y="357"/>
                  </a:lnTo>
                  <a:lnTo>
                    <a:pt x="288" y="318"/>
                  </a:lnTo>
                  <a:lnTo>
                    <a:pt x="333" y="274"/>
                  </a:lnTo>
                  <a:lnTo>
                    <a:pt x="365" y="243"/>
                  </a:lnTo>
                  <a:lnTo>
                    <a:pt x="380" y="229"/>
                  </a:lnTo>
                  <a:lnTo>
                    <a:pt x="392" y="214"/>
                  </a:lnTo>
                  <a:lnTo>
                    <a:pt x="398" y="207"/>
                  </a:lnTo>
                  <a:lnTo>
                    <a:pt x="403" y="199"/>
                  </a:lnTo>
                  <a:lnTo>
                    <a:pt x="407" y="190"/>
                  </a:lnTo>
                  <a:lnTo>
                    <a:pt x="412" y="182"/>
                  </a:lnTo>
                  <a:lnTo>
                    <a:pt x="415" y="173"/>
                  </a:lnTo>
                  <a:lnTo>
                    <a:pt x="416" y="162"/>
                  </a:lnTo>
                  <a:lnTo>
                    <a:pt x="418" y="152"/>
                  </a:lnTo>
                  <a:lnTo>
                    <a:pt x="418" y="141"/>
                  </a:lnTo>
                  <a:lnTo>
                    <a:pt x="418" y="56"/>
                  </a:lnTo>
                  <a:lnTo>
                    <a:pt x="420" y="48"/>
                  </a:lnTo>
                  <a:lnTo>
                    <a:pt x="421" y="38"/>
                  </a:lnTo>
                  <a:lnTo>
                    <a:pt x="421" y="33"/>
                  </a:lnTo>
                  <a:lnTo>
                    <a:pt x="423" y="29"/>
                  </a:lnTo>
                  <a:lnTo>
                    <a:pt x="427" y="19"/>
                  </a:lnTo>
                  <a:lnTo>
                    <a:pt x="430" y="15"/>
                  </a:lnTo>
                  <a:lnTo>
                    <a:pt x="433" y="12"/>
                  </a:lnTo>
                  <a:lnTo>
                    <a:pt x="438" y="9"/>
                  </a:lnTo>
                  <a:lnTo>
                    <a:pt x="441" y="6"/>
                  </a:lnTo>
                  <a:lnTo>
                    <a:pt x="447" y="3"/>
                  </a:lnTo>
                  <a:lnTo>
                    <a:pt x="452" y="1"/>
                  </a:lnTo>
                  <a:lnTo>
                    <a:pt x="458" y="0"/>
                  </a:lnTo>
                  <a:lnTo>
                    <a:pt x="464" y="0"/>
                  </a:lnTo>
                  <a:close/>
                </a:path>
              </a:pathLst>
            </a:custGeom>
            <a:solidFill>
              <a:srgbClr val="333333"/>
            </a:solidFill>
            <a:ln w="9525">
              <a:solidFill>
                <a:schemeClr val="tx2"/>
              </a:solidFill>
              <a:round/>
              <a:headEnd/>
              <a:tailEnd/>
            </a:ln>
          </p:spPr>
          <p:txBody>
            <a:bodyPr/>
            <a:lstStyle/>
            <a:p>
              <a:endParaRPr lang="en-US" sz="3120"/>
            </a:p>
          </p:txBody>
        </p:sp>
        <p:sp>
          <p:nvSpPr>
            <p:cNvPr id="375727" name="Freeform 943"/>
            <p:cNvSpPr>
              <a:spLocks/>
            </p:cNvSpPr>
            <p:nvPr/>
          </p:nvSpPr>
          <p:spPr bwMode="auto">
            <a:xfrm>
              <a:off x="568" y="1668"/>
              <a:ext cx="23" cy="34"/>
            </a:xfrm>
            <a:custGeom>
              <a:avLst/>
              <a:gdLst>
                <a:gd name="T0" fmla="*/ 2 w 48"/>
                <a:gd name="T1" fmla="*/ 0 h 68"/>
                <a:gd name="T2" fmla="*/ 12 w 48"/>
                <a:gd name="T3" fmla="*/ 3 h 68"/>
                <a:gd name="T4" fmla="*/ 22 w 48"/>
                <a:gd name="T5" fmla="*/ 9 h 68"/>
                <a:gd name="T6" fmla="*/ 29 w 48"/>
                <a:gd name="T7" fmla="*/ 16 h 68"/>
                <a:gd name="T8" fmla="*/ 37 w 48"/>
                <a:gd name="T9" fmla="*/ 27 h 68"/>
                <a:gd name="T10" fmla="*/ 44 w 48"/>
                <a:gd name="T11" fmla="*/ 48 h 68"/>
                <a:gd name="T12" fmla="*/ 48 w 48"/>
                <a:gd name="T13" fmla="*/ 67 h 68"/>
                <a:gd name="T14" fmla="*/ 41 w 48"/>
                <a:gd name="T15" fmla="*/ 68 h 68"/>
                <a:gd name="T16" fmla="*/ 38 w 48"/>
                <a:gd name="T17" fmla="*/ 50 h 68"/>
                <a:gd name="T18" fmla="*/ 31 w 48"/>
                <a:gd name="T19" fmla="*/ 29 h 68"/>
                <a:gd name="T20" fmla="*/ 25 w 48"/>
                <a:gd name="T21" fmla="*/ 21 h 68"/>
                <a:gd name="T22" fmla="*/ 17 w 48"/>
                <a:gd name="T23" fmla="*/ 13 h 68"/>
                <a:gd name="T24" fmla="*/ 11 w 48"/>
                <a:gd name="T25" fmla="*/ 9 h 68"/>
                <a:gd name="T26" fmla="*/ 0 w 48"/>
                <a:gd name="T27" fmla="*/ 6 h 68"/>
                <a:gd name="T28" fmla="*/ 2 w 48"/>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8">
                  <a:moveTo>
                    <a:pt x="2" y="0"/>
                  </a:moveTo>
                  <a:lnTo>
                    <a:pt x="12" y="3"/>
                  </a:lnTo>
                  <a:lnTo>
                    <a:pt x="22" y="9"/>
                  </a:lnTo>
                  <a:lnTo>
                    <a:pt x="29" y="16"/>
                  </a:lnTo>
                  <a:lnTo>
                    <a:pt x="37" y="27"/>
                  </a:lnTo>
                  <a:lnTo>
                    <a:pt x="44" y="48"/>
                  </a:lnTo>
                  <a:lnTo>
                    <a:pt x="48" y="67"/>
                  </a:lnTo>
                  <a:lnTo>
                    <a:pt x="41" y="68"/>
                  </a:lnTo>
                  <a:lnTo>
                    <a:pt x="38" y="50"/>
                  </a:lnTo>
                  <a:lnTo>
                    <a:pt x="31" y="29"/>
                  </a:lnTo>
                  <a:lnTo>
                    <a:pt x="25" y="21"/>
                  </a:lnTo>
                  <a:lnTo>
                    <a:pt x="17" y="13"/>
                  </a:lnTo>
                  <a:lnTo>
                    <a:pt x="11" y="9"/>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728" name="Freeform 944"/>
            <p:cNvSpPr>
              <a:spLocks/>
            </p:cNvSpPr>
            <p:nvPr/>
          </p:nvSpPr>
          <p:spPr bwMode="auto">
            <a:xfrm>
              <a:off x="574" y="1701"/>
              <a:ext cx="17" cy="39"/>
            </a:xfrm>
            <a:custGeom>
              <a:avLst/>
              <a:gdLst>
                <a:gd name="T0" fmla="*/ 34 w 34"/>
                <a:gd name="T1" fmla="*/ 0 h 77"/>
                <a:gd name="T2" fmla="*/ 32 w 34"/>
                <a:gd name="T3" fmla="*/ 10 h 77"/>
                <a:gd name="T4" fmla="*/ 29 w 34"/>
                <a:gd name="T5" fmla="*/ 21 h 77"/>
                <a:gd name="T6" fmla="*/ 20 w 34"/>
                <a:gd name="T7" fmla="*/ 38 h 77"/>
                <a:gd name="T8" fmla="*/ 11 w 34"/>
                <a:gd name="T9" fmla="*/ 56 h 77"/>
                <a:gd name="T10" fmla="*/ 8 w 34"/>
                <a:gd name="T11" fmla="*/ 65 h 77"/>
                <a:gd name="T12" fmla="*/ 6 w 34"/>
                <a:gd name="T13" fmla="*/ 77 h 77"/>
                <a:gd name="T14" fmla="*/ 0 w 34"/>
                <a:gd name="T15" fmla="*/ 77 h 77"/>
                <a:gd name="T16" fmla="*/ 1 w 34"/>
                <a:gd name="T17" fmla="*/ 65 h 77"/>
                <a:gd name="T18" fmla="*/ 5 w 34"/>
                <a:gd name="T19" fmla="*/ 54 h 77"/>
                <a:gd name="T20" fmla="*/ 14 w 34"/>
                <a:gd name="T21" fmla="*/ 36 h 77"/>
                <a:gd name="T22" fmla="*/ 23 w 34"/>
                <a:gd name="T23" fmla="*/ 19 h 77"/>
                <a:gd name="T24" fmla="*/ 26 w 34"/>
                <a:gd name="T25" fmla="*/ 10 h 77"/>
                <a:gd name="T26" fmla="*/ 27 w 34"/>
                <a:gd name="T27" fmla="*/ 0 h 77"/>
                <a:gd name="T28" fmla="*/ 34 w 34"/>
                <a:gd name="T2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7">
                  <a:moveTo>
                    <a:pt x="34" y="0"/>
                  </a:moveTo>
                  <a:lnTo>
                    <a:pt x="32" y="10"/>
                  </a:lnTo>
                  <a:lnTo>
                    <a:pt x="29" y="21"/>
                  </a:lnTo>
                  <a:lnTo>
                    <a:pt x="20" y="38"/>
                  </a:lnTo>
                  <a:lnTo>
                    <a:pt x="11" y="56"/>
                  </a:lnTo>
                  <a:lnTo>
                    <a:pt x="8" y="65"/>
                  </a:lnTo>
                  <a:lnTo>
                    <a:pt x="6" y="77"/>
                  </a:lnTo>
                  <a:lnTo>
                    <a:pt x="0" y="77"/>
                  </a:lnTo>
                  <a:lnTo>
                    <a:pt x="1" y="65"/>
                  </a:lnTo>
                  <a:lnTo>
                    <a:pt x="5" y="54"/>
                  </a:lnTo>
                  <a:lnTo>
                    <a:pt x="14" y="36"/>
                  </a:lnTo>
                  <a:lnTo>
                    <a:pt x="23" y="19"/>
                  </a:lnTo>
                  <a:lnTo>
                    <a:pt x="26" y="10"/>
                  </a:lnTo>
                  <a:lnTo>
                    <a:pt x="27" y="0"/>
                  </a:lnTo>
                  <a:lnTo>
                    <a:pt x="34" y="0"/>
                  </a:lnTo>
                  <a:close/>
                </a:path>
              </a:pathLst>
            </a:custGeom>
            <a:solidFill>
              <a:srgbClr val="000000"/>
            </a:solidFill>
            <a:ln w="9525">
              <a:solidFill>
                <a:schemeClr val="tx2"/>
              </a:solidFill>
              <a:round/>
              <a:headEnd/>
              <a:tailEnd/>
            </a:ln>
          </p:spPr>
          <p:txBody>
            <a:bodyPr/>
            <a:lstStyle/>
            <a:p>
              <a:endParaRPr lang="en-US" sz="3120"/>
            </a:p>
          </p:txBody>
        </p:sp>
        <p:sp>
          <p:nvSpPr>
            <p:cNvPr id="375729" name="Freeform 945"/>
            <p:cNvSpPr>
              <a:spLocks/>
            </p:cNvSpPr>
            <p:nvPr/>
          </p:nvSpPr>
          <p:spPr bwMode="auto">
            <a:xfrm>
              <a:off x="574" y="1740"/>
              <a:ext cx="4"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730" name="Freeform 946"/>
            <p:cNvSpPr>
              <a:spLocks/>
            </p:cNvSpPr>
            <p:nvPr/>
          </p:nvSpPr>
          <p:spPr bwMode="auto">
            <a:xfrm>
              <a:off x="556" y="1762"/>
              <a:ext cx="22" cy="31"/>
            </a:xfrm>
            <a:custGeom>
              <a:avLst/>
              <a:gdLst>
                <a:gd name="T0" fmla="*/ 43 w 43"/>
                <a:gd name="T1" fmla="*/ 0 h 63"/>
                <a:gd name="T2" fmla="*/ 40 w 43"/>
                <a:gd name="T3" fmla="*/ 19 h 63"/>
                <a:gd name="T4" fmla="*/ 31 w 43"/>
                <a:gd name="T5" fmla="*/ 37 h 63"/>
                <a:gd name="T6" fmla="*/ 5 w 43"/>
                <a:gd name="T7" fmla="*/ 63 h 63"/>
                <a:gd name="T8" fmla="*/ 0 w 43"/>
                <a:gd name="T9" fmla="*/ 58 h 63"/>
                <a:gd name="T10" fmla="*/ 26 w 43"/>
                <a:gd name="T11" fmla="*/ 32 h 63"/>
                <a:gd name="T12" fmla="*/ 34 w 43"/>
                <a:gd name="T13" fmla="*/ 17 h 63"/>
                <a:gd name="T14" fmla="*/ 37 w 43"/>
                <a:gd name="T15" fmla="*/ 0 h 63"/>
                <a:gd name="T16" fmla="*/ 43 w 43"/>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3">
                  <a:moveTo>
                    <a:pt x="43" y="0"/>
                  </a:moveTo>
                  <a:lnTo>
                    <a:pt x="40" y="19"/>
                  </a:lnTo>
                  <a:lnTo>
                    <a:pt x="31" y="37"/>
                  </a:lnTo>
                  <a:lnTo>
                    <a:pt x="5" y="63"/>
                  </a:lnTo>
                  <a:lnTo>
                    <a:pt x="0" y="58"/>
                  </a:lnTo>
                  <a:lnTo>
                    <a:pt x="26" y="32"/>
                  </a:lnTo>
                  <a:lnTo>
                    <a:pt x="34" y="17"/>
                  </a:lnTo>
                  <a:lnTo>
                    <a:pt x="37" y="0"/>
                  </a:lnTo>
                  <a:lnTo>
                    <a:pt x="43" y="0"/>
                  </a:lnTo>
                  <a:close/>
                </a:path>
              </a:pathLst>
            </a:custGeom>
            <a:solidFill>
              <a:srgbClr val="000000"/>
            </a:solidFill>
            <a:ln w="9525">
              <a:solidFill>
                <a:schemeClr val="tx2"/>
              </a:solidFill>
              <a:round/>
              <a:headEnd/>
              <a:tailEnd/>
            </a:ln>
          </p:spPr>
          <p:txBody>
            <a:bodyPr/>
            <a:lstStyle/>
            <a:p>
              <a:endParaRPr lang="en-US" sz="3120"/>
            </a:p>
          </p:txBody>
        </p:sp>
        <p:sp>
          <p:nvSpPr>
            <p:cNvPr id="375731" name="Freeform 947"/>
            <p:cNvSpPr>
              <a:spLocks/>
            </p:cNvSpPr>
            <p:nvPr/>
          </p:nvSpPr>
          <p:spPr bwMode="auto">
            <a:xfrm>
              <a:off x="574" y="1762"/>
              <a:ext cx="4"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732" name="Freeform 948"/>
            <p:cNvSpPr>
              <a:spLocks/>
            </p:cNvSpPr>
            <p:nvPr/>
          </p:nvSpPr>
          <p:spPr bwMode="auto">
            <a:xfrm>
              <a:off x="501" y="1791"/>
              <a:ext cx="57" cy="53"/>
            </a:xfrm>
            <a:custGeom>
              <a:avLst/>
              <a:gdLst>
                <a:gd name="T0" fmla="*/ 114 w 114"/>
                <a:gd name="T1" fmla="*/ 5 h 105"/>
                <a:gd name="T2" fmla="*/ 59 w 114"/>
                <a:gd name="T3" fmla="*/ 55 h 105"/>
                <a:gd name="T4" fmla="*/ 4 w 114"/>
                <a:gd name="T5" fmla="*/ 105 h 105"/>
                <a:gd name="T6" fmla="*/ 0 w 114"/>
                <a:gd name="T7" fmla="*/ 101 h 105"/>
                <a:gd name="T8" fmla="*/ 54 w 114"/>
                <a:gd name="T9" fmla="*/ 50 h 105"/>
                <a:gd name="T10" fmla="*/ 109 w 114"/>
                <a:gd name="T11" fmla="*/ 0 h 105"/>
                <a:gd name="T12" fmla="*/ 114 w 114"/>
                <a:gd name="T13" fmla="*/ 5 h 105"/>
              </a:gdLst>
              <a:ahLst/>
              <a:cxnLst>
                <a:cxn ang="0">
                  <a:pos x="T0" y="T1"/>
                </a:cxn>
                <a:cxn ang="0">
                  <a:pos x="T2" y="T3"/>
                </a:cxn>
                <a:cxn ang="0">
                  <a:pos x="T4" y="T5"/>
                </a:cxn>
                <a:cxn ang="0">
                  <a:pos x="T6" y="T7"/>
                </a:cxn>
                <a:cxn ang="0">
                  <a:pos x="T8" y="T9"/>
                </a:cxn>
                <a:cxn ang="0">
                  <a:pos x="T10" y="T11"/>
                </a:cxn>
                <a:cxn ang="0">
                  <a:pos x="T12" y="T13"/>
                </a:cxn>
              </a:cxnLst>
              <a:rect l="0" t="0" r="r" b="b"/>
              <a:pathLst>
                <a:path w="114" h="105">
                  <a:moveTo>
                    <a:pt x="114" y="5"/>
                  </a:moveTo>
                  <a:lnTo>
                    <a:pt x="59" y="55"/>
                  </a:lnTo>
                  <a:lnTo>
                    <a:pt x="4" y="105"/>
                  </a:lnTo>
                  <a:lnTo>
                    <a:pt x="0" y="101"/>
                  </a:lnTo>
                  <a:lnTo>
                    <a:pt x="54" y="50"/>
                  </a:lnTo>
                  <a:lnTo>
                    <a:pt x="109" y="0"/>
                  </a:lnTo>
                  <a:lnTo>
                    <a:pt x="114" y="5"/>
                  </a:lnTo>
                  <a:close/>
                </a:path>
              </a:pathLst>
            </a:custGeom>
            <a:solidFill>
              <a:srgbClr val="000000"/>
            </a:solidFill>
            <a:ln w="9525">
              <a:solidFill>
                <a:schemeClr val="tx2"/>
              </a:solidFill>
              <a:round/>
              <a:headEnd/>
              <a:tailEnd/>
            </a:ln>
          </p:spPr>
          <p:txBody>
            <a:bodyPr/>
            <a:lstStyle/>
            <a:p>
              <a:endParaRPr lang="en-US" sz="3120"/>
            </a:p>
          </p:txBody>
        </p:sp>
        <p:sp>
          <p:nvSpPr>
            <p:cNvPr id="375733" name="Freeform 949"/>
            <p:cNvSpPr>
              <a:spLocks/>
            </p:cNvSpPr>
            <p:nvPr/>
          </p:nvSpPr>
          <p:spPr bwMode="auto">
            <a:xfrm>
              <a:off x="556" y="1791"/>
              <a:ext cx="2"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75734" name="Freeform 950"/>
            <p:cNvSpPr>
              <a:spLocks/>
            </p:cNvSpPr>
            <p:nvPr/>
          </p:nvSpPr>
          <p:spPr bwMode="auto">
            <a:xfrm>
              <a:off x="501" y="1841"/>
              <a:ext cx="85" cy="79"/>
            </a:xfrm>
            <a:custGeom>
              <a:avLst/>
              <a:gdLst>
                <a:gd name="T0" fmla="*/ 4 w 169"/>
                <a:gd name="T1" fmla="*/ 0 h 156"/>
                <a:gd name="T2" fmla="*/ 38 w 169"/>
                <a:gd name="T3" fmla="*/ 56 h 156"/>
                <a:gd name="T4" fmla="*/ 54 w 169"/>
                <a:gd name="T5" fmla="*/ 82 h 156"/>
                <a:gd name="T6" fmla="*/ 71 w 169"/>
                <a:gd name="T7" fmla="*/ 105 h 156"/>
                <a:gd name="T8" fmla="*/ 91 w 169"/>
                <a:gd name="T9" fmla="*/ 124 h 156"/>
                <a:gd name="T10" fmla="*/ 114 w 169"/>
                <a:gd name="T11" fmla="*/ 138 h 156"/>
                <a:gd name="T12" fmla="*/ 126 w 169"/>
                <a:gd name="T13" fmla="*/ 143 h 156"/>
                <a:gd name="T14" fmla="*/ 138 w 169"/>
                <a:gd name="T15" fmla="*/ 147 h 156"/>
                <a:gd name="T16" fmla="*/ 169 w 169"/>
                <a:gd name="T17" fmla="*/ 150 h 156"/>
                <a:gd name="T18" fmla="*/ 169 w 169"/>
                <a:gd name="T19" fmla="*/ 156 h 156"/>
                <a:gd name="T20" fmla="*/ 137 w 169"/>
                <a:gd name="T21" fmla="*/ 153 h 156"/>
                <a:gd name="T22" fmla="*/ 125 w 169"/>
                <a:gd name="T23" fmla="*/ 149 h 156"/>
                <a:gd name="T24" fmla="*/ 109 w 169"/>
                <a:gd name="T25" fmla="*/ 143 h 156"/>
                <a:gd name="T26" fmla="*/ 86 w 169"/>
                <a:gd name="T27" fmla="*/ 129 h 156"/>
                <a:gd name="T28" fmla="*/ 67 w 169"/>
                <a:gd name="T29" fmla="*/ 109 h 156"/>
                <a:gd name="T30" fmla="*/ 50 w 169"/>
                <a:gd name="T31" fmla="*/ 86 h 156"/>
                <a:gd name="T32" fmla="*/ 33 w 169"/>
                <a:gd name="T33" fmla="*/ 60 h 156"/>
                <a:gd name="T34" fmla="*/ 0 w 169"/>
                <a:gd name="T35" fmla="*/ 4 h 156"/>
                <a:gd name="T36" fmla="*/ 4 w 169"/>
                <a:gd name="T3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56">
                  <a:moveTo>
                    <a:pt x="4" y="0"/>
                  </a:moveTo>
                  <a:lnTo>
                    <a:pt x="38" y="56"/>
                  </a:lnTo>
                  <a:lnTo>
                    <a:pt x="54" y="82"/>
                  </a:lnTo>
                  <a:lnTo>
                    <a:pt x="71" y="105"/>
                  </a:lnTo>
                  <a:lnTo>
                    <a:pt x="91" y="124"/>
                  </a:lnTo>
                  <a:lnTo>
                    <a:pt x="114" y="138"/>
                  </a:lnTo>
                  <a:lnTo>
                    <a:pt x="126" y="143"/>
                  </a:lnTo>
                  <a:lnTo>
                    <a:pt x="138" y="147"/>
                  </a:lnTo>
                  <a:lnTo>
                    <a:pt x="169" y="150"/>
                  </a:lnTo>
                  <a:lnTo>
                    <a:pt x="169" y="156"/>
                  </a:lnTo>
                  <a:lnTo>
                    <a:pt x="137" y="153"/>
                  </a:lnTo>
                  <a:lnTo>
                    <a:pt x="125" y="149"/>
                  </a:lnTo>
                  <a:lnTo>
                    <a:pt x="109" y="143"/>
                  </a:lnTo>
                  <a:lnTo>
                    <a:pt x="86" y="129"/>
                  </a:lnTo>
                  <a:lnTo>
                    <a:pt x="67" y="109"/>
                  </a:lnTo>
                  <a:lnTo>
                    <a:pt x="50" y="86"/>
                  </a:lnTo>
                  <a:lnTo>
                    <a:pt x="33" y="6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735" name="Freeform 951"/>
            <p:cNvSpPr>
              <a:spLocks/>
            </p:cNvSpPr>
            <p:nvPr/>
          </p:nvSpPr>
          <p:spPr bwMode="auto">
            <a:xfrm>
              <a:off x="501" y="1841"/>
              <a:ext cx="3" cy="3"/>
            </a:xfrm>
            <a:custGeom>
              <a:avLst/>
              <a:gdLst>
                <a:gd name="T0" fmla="*/ 2 w 6"/>
                <a:gd name="T1" fmla="*/ 0 h 4"/>
                <a:gd name="T2" fmla="*/ 0 w 6"/>
                <a:gd name="T3" fmla="*/ 1 h 4"/>
                <a:gd name="T4" fmla="*/ 2 w 6"/>
                <a:gd name="T5" fmla="*/ 4 h 4"/>
                <a:gd name="T6" fmla="*/ 6 w 6"/>
                <a:gd name="T7" fmla="*/ 0 h 4"/>
                <a:gd name="T8" fmla="*/ 6 w 6"/>
                <a:gd name="T9" fmla="*/ 4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1"/>
                  </a:lnTo>
                  <a:lnTo>
                    <a:pt x="2" y="4"/>
                  </a:lnTo>
                  <a:lnTo>
                    <a:pt x="6" y="0"/>
                  </a:lnTo>
                  <a:lnTo>
                    <a:pt x="6" y="4"/>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736" name="Freeform 952"/>
            <p:cNvSpPr>
              <a:spLocks/>
            </p:cNvSpPr>
            <p:nvPr/>
          </p:nvSpPr>
          <p:spPr bwMode="auto">
            <a:xfrm>
              <a:off x="586" y="1904"/>
              <a:ext cx="65" cy="16"/>
            </a:xfrm>
            <a:custGeom>
              <a:avLst/>
              <a:gdLst>
                <a:gd name="T0" fmla="*/ 0 w 130"/>
                <a:gd name="T1" fmla="*/ 24 h 30"/>
                <a:gd name="T2" fmla="*/ 35 w 130"/>
                <a:gd name="T3" fmla="*/ 23 h 30"/>
                <a:gd name="T4" fmla="*/ 64 w 130"/>
                <a:gd name="T5" fmla="*/ 17 h 30"/>
                <a:gd name="T6" fmla="*/ 128 w 130"/>
                <a:gd name="T7" fmla="*/ 0 h 30"/>
                <a:gd name="T8" fmla="*/ 130 w 130"/>
                <a:gd name="T9" fmla="*/ 6 h 30"/>
                <a:gd name="T10" fmla="*/ 64 w 130"/>
                <a:gd name="T11" fmla="*/ 23 h 30"/>
                <a:gd name="T12" fmla="*/ 35 w 130"/>
                <a:gd name="T13" fmla="*/ 29 h 30"/>
                <a:gd name="T14" fmla="*/ 0 w 130"/>
                <a:gd name="T15" fmla="*/ 30 h 30"/>
                <a:gd name="T16" fmla="*/ 0 w 130"/>
                <a:gd name="T1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30">
                  <a:moveTo>
                    <a:pt x="0" y="24"/>
                  </a:moveTo>
                  <a:lnTo>
                    <a:pt x="35" y="23"/>
                  </a:lnTo>
                  <a:lnTo>
                    <a:pt x="64" y="17"/>
                  </a:lnTo>
                  <a:lnTo>
                    <a:pt x="128" y="0"/>
                  </a:lnTo>
                  <a:lnTo>
                    <a:pt x="130" y="6"/>
                  </a:lnTo>
                  <a:lnTo>
                    <a:pt x="64" y="23"/>
                  </a:lnTo>
                  <a:lnTo>
                    <a:pt x="35" y="29"/>
                  </a:lnTo>
                  <a:lnTo>
                    <a:pt x="0" y="30"/>
                  </a:lnTo>
                  <a:lnTo>
                    <a:pt x="0" y="24"/>
                  </a:lnTo>
                  <a:close/>
                </a:path>
              </a:pathLst>
            </a:custGeom>
            <a:solidFill>
              <a:srgbClr val="000000"/>
            </a:solidFill>
            <a:ln w="9525">
              <a:solidFill>
                <a:schemeClr val="tx2"/>
              </a:solidFill>
              <a:round/>
              <a:headEnd/>
              <a:tailEnd/>
            </a:ln>
          </p:spPr>
          <p:txBody>
            <a:bodyPr/>
            <a:lstStyle/>
            <a:p>
              <a:endParaRPr lang="en-US" sz="3120"/>
            </a:p>
          </p:txBody>
        </p:sp>
        <p:sp>
          <p:nvSpPr>
            <p:cNvPr id="375737" name="Freeform 953"/>
            <p:cNvSpPr>
              <a:spLocks/>
            </p:cNvSpPr>
            <p:nvPr/>
          </p:nvSpPr>
          <p:spPr bwMode="auto">
            <a:xfrm>
              <a:off x="586" y="1917"/>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738" name="Freeform 954"/>
            <p:cNvSpPr>
              <a:spLocks/>
            </p:cNvSpPr>
            <p:nvPr/>
          </p:nvSpPr>
          <p:spPr bwMode="auto">
            <a:xfrm>
              <a:off x="650" y="1891"/>
              <a:ext cx="65" cy="16"/>
            </a:xfrm>
            <a:custGeom>
              <a:avLst/>
              <a:gdLst>
                <a:gd name="T0" fmla="*/ 0 w 130"/>
                <a:gd name="T1" fmla="*/ 28 h 34"/>
                <a:gd name="T2" fmla="*/ 78 w 130"/>
                <a:gd name="T3" fmla="*/ 10 h 34"/>
                <a:gd name="T4" fmla="*/ 130 w 130"/>
                <a:gd name="T5" fmla="*/ 0 h 34"/>
                <a:gd name="T6" fmla="*/ 130 w 130"/>
                <a:gd name="T7" fmla="*/ 7 h 34"/>
                <a:gd name="T8" fmla="*/ 78 w 130"/>
                <a:gd name="T9" fmla="*/ 16 h 34"/>
                <a:gd name="T10" fmla="*/ 0 w 130"/>
                <a:gd name="T11" fmla="*/ 34 h 34"/>
                <a:gd name="T12" fmla="*/ 0 w 130"/>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130" h="34">
                  <a:moveTo>
                    <a:pt x="0" y="28"/>
                  </a:moveTo>
                  <a:lnTo>
                    <a:pt x="78" y="10"/>
                  </a:lnTo>
                  <a:lnTo>
                    <a:pt x="130" y="0"/>
                  </a:lnTo>
                  <a:lnTo>
                    <a:pt x="130" y="7"/>
                  </a:lnTo>
                  <a:lnTo>
                    <a:pt x="78" y="16"/>
                  </a:lnTo>
                  <a:lnTo>
                    <a:pt x="0" y="34"/>
                  </a:lnTo>
                  <a:lnTo>
                    <a:pt x="0" y="28"/>
                  </a:lnTo>
                  <a:close/>
                </a:path>
              </a:pathLst>
            </a:custGeom>
            <a:solidFill>
              <a:srgbClr val="000000"/>
            </a:solidFill>
            <a:ln w="9525">
              <a:solidFill>
                <a:schemeClr val="tx2"/>
              </a:solidFill>
              <a:round/>
              <a:headEnd/>
              <a:tailEnd/>
            </a:ln>
          </p:spPr>
          <p:txBody>
            <a:bodyPr/>
            <a:lstStyle/>
            <a:p>
              <a:endParaRPr lang="en-US" sz="3120"/>
            </a:p>
          </p:txBody>
        </p:sp>
        <p:sp>
          <p:nvSpPr>
            <p:cNvPr id="375739" name="Freeform 955"/>
            <p:cNvSpPr>
              <a:spLocks/>
            </p:cNvSpPr>
            <p:nvPr/>
          </p:nvSpPr>
          <p:spPr bwMode="auto">
            <a:xfrm>
              <a:off x="685" y="1892"/>
              <a:ext cx="31" cy="10"/>
            </a:xfrm>
            <a:custGeom>
              <a:avLst/>
              <a:gdLst>
                <a:gd name="T0" fmla="*/ 61 w 61"/>
                <a:gd name="T1" fmla="*/ 5 h 21"/>
                <a:gd name="T2" fmla="*/ 60 w 61"/>
                <a:gd name="T3" fmla="*/ 8 h 21"/>
                <a:gd name="T4" fmla="*/ 54 w 61"/>
                <a:gd name="T5" fmla="*/ 11 h 21"/>
                <a:gd name="T6" fmla="*/ 35 w 61"/>
                <a:gd name="T7" fmla="*/ 15 h 21"/>
                <a:gd name="T8" fmla="*/ 3 w 61"/>
                <a:gd name="T9" fmla="*/ 21 h 21"/>
                <a:gd name="T10" fmla="*/ 0 w 61"/>
                <a:gd name="T11" fmla="*/ 17 h 21"/>
                <a:gd name="T12" fmla="*/ 32 w 61"/>
                <a:gd name="T13" fmla="*/ 11 h 21"/>
                <a:gd name="T14" fmla="*/ 51 w 61"/>
                <a:gd name="T15" fmla="*/ 6 h 21"/>
                <a:gd name="T16" fmla="*/ 55 w 61"/>
                <a:gd name="T17" fmla="*/ 3 h 21"/>
                <a:gd name="T18" fmla="*/ 57 w 61"/>
                <a:gd name="T19" fmla="*/ 0 h 21"/>
                <a:gd name="T20" fmla="*/ 61 w 61"/>
                <a:gd name="T21"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1">
                  <a:moveTo>
                    <a:pt x="61" y="5"/>
                  </a:moveTo>
                  <a:lnTo>
                    <a:pt x="60" y="8"/>
                  </a:lnTo>
                  <a:lnTo>
                    <a:pt x="54" y="11"/>
                  </a:lnTo>
                  <a:lnTo>
                    <a:pt x="35" y="15"/>
                  </a:lnTo>
                  <a:lnTo>
                    <a:pt x="3" y="21"/>
                  </a:lnTo>
                  <a:lnTo>
                    <a:pt x="0" y="17"/>
                  </a:lnTo>
                  <a:lnTo>
                    <a:pt x="32" y="11"/>
                  </a:lnTo>
                  <a:lnTo>
                    <a:pt x="51" y="6"/>
                  </a:lnTo>
                  <a:lnTo>
                    <a:pt x="55" y="3"/>
                  </a:lnTo>
                  <a:lnTo>
                    <a:pt x="57" y="0"/>
                  </a:lnTo>
                  <a:lnTo>
                    <a:pt x="61" y="5"/>
                  </a:lnTo>
                  <a:close/>
                </a:path>
              </a:pathLst>
            </a:custGeom>
            <a:solidFill>
              <a:srgbClr val="000000"/>
            </a:solidFill>
            <a:ln w="9525">
              <a:solidFill>
                <a:schemeClr val="tx2"/>
              </a:solidFill>
              <a:round/>
              <a:headEnd/>
              <a:tailEnd/>
            </a:ln>
          </p:spPr>
          <p:txBody>
            <a:bodyPr/>
            <a:lstStyle/>
            <a:p>
              <a:endParaRPr lang="en-US" sz="3120"/>
            </a:p>
          </p:txBody>
        </p:sp>
        <p:sp>
          <p:nvSpPr>
            <p:cNvPr id="375740" name="Freeform 956"/>
            <p:cNvSpPr>
              <a:spLocks/>
            </p:cNvSpPr>
            <p:nvPr/>
          </p:nvSpPr>
          <p:spPr bwMode="auto">
            <a:xfrm>
              <a:off x="713" y="1890"/>
              <a:ext cx="5" cy="4"/>
            </a:xfrm>
            <a:custGeom>
              <a:avLst/>
              <a:gdLst>
                <a:gd name="T0" fmla="*/ 3 w 9"/>
                <a:gd name="T1" fmla="*/ 1 h 8"/>
                <a:gd name="T2" fmla="*/ 9 w 9"/>
                <a:gd name="T3" fmla="*/ 0 h 8"/>
                <a:gd name="T4" fmla="*/ 4 w 9"/>
                <a:gd name="T5" fmla="*/ 8 h 8"/>
                <a:gd name="T6" fmla="*/ 0 w 9"/>
                <a:gd name="T7" fmla="*/ 3 h 8"/>
                <a:gd name="T8" fmla="*/ 3 w 9"/>
                <a:gd name="T9" fmla="*/ 8 h 8"/>
                <a:gd name="T10" fmla="*/ 3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3" y="1"/>
                  </a:moveTo>
                  <a:lnTo>
                    <a:pt x="9" y="0"/>
                  </a:lnTo>
                  <a:lnTo>
                    <a:pt x="4" y="8"/>
                  </a:lnTo>
                  <a:lnTo>
                    <a:pt x="0" y="3"/>
                  </a:lnTo>
                  <a:lnTo>
                    <a:pt x="3" y="8"/>
                  </a:lnTo>
                  <a:lnTo>
                    <a:pt x="3" y="1"/>
                  </a:lnTo>
                  <a:close/>
                </a:path>
              </a:pathLst>
            </a:custGeom>
            <a:solidFill>
              <a:srgbClr val="000000"/>
            </a:solidFill>
            <a:ln w="9525">
              <a:solidFill>
                <a:schemeClr val="tx2"/>
              </a:solidFill>
              <a:round/>
              <a:headEnd/>
              <a:tailEnd/>
            </a:ln>
          </p:spPr>
          <p:txBody>
            <a:bodyPr/>
            <a:lstStyle/>
            <a:p>
              <a:endParaRPr lang="en-US" sz="3120"/>
            </a:p>
          </p:txBody>
        </p:sp>
        <p:sp>
          <p:nvSpPr>
            <p:cNvPr id="375741" name="Freeform 957"/>
            <p:cNvSpPr>
              <a:spLocks/>
            </p:cNvSpPr>
            <p:nvPr/>
          </p:nvSpPr>
          <p:spPr bwMode="auto">
            <a:xfrm>
              <a:off x="645" y="1900"/>
              <a:ext cx="42" cy="17"/>
            </a:xfrm>
            <a:custGeom>
              <a:avLst/>
              <a:gdLst>
                <a:gd name="T0" fmla="*/ 84 w 84"/>
                <a:gd name="T1" fmla="*/ 4 h 33"/>
                <a:gd name="T2" fmla="*/ 43 w 84"/>
                <a:gd name="T3" fmla="*/ 18 h 33"/>
                <a:gd name="T4" fmla="*/ 3 w 84"/>
                <a:gd name="T5" fmla="*/ 33 h 33"/>
                <a:gd name="T6" fmla="*/ 0 w 84"/>
                <a:gd name="T7" fmla="*/ 29 h 33"/>
                <a:gd name="T8" fmla="*/ 40 w 84"/>
                <a:gd name="T9" fmla="*/ 13 h 33"/>
                <a:gd name="T10" fmla="*/ 81 w 84"/>
                <a:gd name="T11" fmla="*/ 0 h 33"/>
                <a:gd name="T12" fmla="*/ 84 w 84"/>
                <a:gd name="T13" fmla="*/ 4 h 33"/>
              </a:gdLst>
              <a:ahLst/>
              <a:cxnLst>
                <a:cxn ang="0">
                  <a:pos x="T0" y="T1"/>
                </a:cxn>
                <a:cxn ang="0">
                  <a:pos x="T2" y="T3"/>
                </a:cxn>
                <a:cxn ang="0">
                  <a:pos x="T4" y="T5"/>
                </a:cxn>
                <a:cxn ang="0">
                  <a:pos x="T6" y="T7"/>
                </a:cxn>
                <a:cxn ang="0">
                  <a:pos x="T8" y="T9"/>
                </a:cxn>
                <a:cxn ang="0">
                  <a:pos x="T10" y="T11"/>
                </a:cxn>
                <a:cxn ang="0">
                  <a:pos x="T12" y="T13"/>
                </a:cxn>
              </a:cxnLst>
              <a:rect l="0" t="0" r="r" b="b"/>
              <a:pathLst>
                <a:path w="84" h="33">
                  <a:moveTo>
                    <a:pt x="84" y="4"/>
                  </a:moveTo>
                  <a:lnTo>
                    <a:pt x="43" y="18"/>
                  </a:lnTo>
                  <a:lnTo>
                    <a:pt x="3" y="33"/>
                  </a:lnTo>
                  <a:lnTo>
                    <a:pt x="0" y="29"/>
                  </a:lnTo>
                  <a:lnTo>
                    <a:pt x="40" y="13"/>
                  </a:lnTo>
                  <a:lnTo>
                    <a:pt x="81" y="0"/>
                  </a:lnTo>
                  <a:lnTo>
                    <a:pt x="84" y="4"/>
                  </a:lnTo>
                  <a:close/>
                </a:path>
              </a:pathLst>
            </a:custGeom>
            <a:solidFill>
              <a:srgbClr val="000000"/>
            </a:solidFill>
            <a:ln w="9525">
              <a:solidFill>
                <a:schemeClr val="tx2"/>
              </a:solidFill>
              <a:round/>
              <a:headEnd/>
              <a:tailEnd/>
            </a:ln>
          </p:spPr>
          <p:txBody>
            <a:bodyPr/>
            <a:lstStyle/>
            <a:p>
              <a:endParaRPr lang="en-US" sz="3120"/>
            </a:p>
          </p:txBody>
        </p:sp>
        <p:sp>
          <p:nvSpPr>
            <p:cNvPr id="375742" name="Freeform 958"/>
            <p:cNvSpPr>
              <a:spLocks/>
            </p:cNvSpPr>
            <p:nvPr/>
          </p:nvSpPr>
          <p:spPr bwMode="auto">
            <a:xfrm>
              <a:off x="685" y="1900"/>
              <a:ext cx="2" cy="2"/>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lnTo>
                    <a:pt x="3"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743" name="Freeform 959"/>
            <p:cNvSpPr>
              <a:spLocks/>
            </p:cNvSpPr>
            <p:nvPr/>
          </p:nvSpPr>
          <p:spPr bwMode="auto">
            <a:xfrm>
              <a:off x="645" y="1914"/>
              <a:ext cx="95" cy="47"/>
            </a:xfrm>
            <a:custGeom>
              <a:avLst/>
              <a:gdLst>
                <a:gd name="T0" fmla="*/ 2 w 191"/>
                <a:gd name="T1" fmla="*/ 0 h 94"/>
                <a:gd name="T2" fmla="*/ 29 w 191"/>
                <a:gd name="T3" fmla="*/ 11 h 94"/>
                <a:gd name="T4" fmla="*/ 55 w 191"/>
                <a:gd name="T5" fmla="*/ 24 h 94"/>
                <a:gd name="T6" fmla="*/ 98 w 191"/>
                <a:gd name="T7" fmla="*/ 55 h 94"/>
                <a:gd name="T8" fmla="*/ 119 w 191"/>
                <a:gd name="T9" fmla="*/ 69 h 94"/>
                <a:gd name="T10" fmla="*/ 139 w 191"/>
                <a:gd name="T11" fmla="*/ 78 h 94"/>
                <a:gd name="T12" fmla="*/ 164 w 191"/>
                <a:gd name="T13" fmla="*/ 85 h 94"/>
                <a:gd name="T14" fmla="*/ 191 w 191"/>
                <a:gd name="T15" fmla="*/ 88 h 94"/>
                <a:gd name="T16" fmla="*/ 191 w 191"/>
                <a:gd name="T17" fmla="*/ 94 h 94"/>
                <a:gd name="T18" fmla="*/ 162 w 191"/>
                <a:gd name="T19" fmla="*/ 91 h 94"/>
                <a:gd name="T20" fmla="*/ 138 w 191"/>
                <a:gd name="T21" fmla="*/ 84 h 94"/>
                <a:gd name="T22" fmla="*/ 115 w 191"/>
                <a:gd name="T23" fmla="*/ 73 h 94"/>
                <a:gd name="T24" fmla="*/ 93 w 191"/>
                <a:gd name="T25" fmla="*/ 59 h 94"/>
                <a:gd name="T26" fmla="*/ 51 w 191"/>
                <a:gd name="T27" fmla="*/ 29 h 94"/>
                <a:gd name="T28" fmla="*/ 28 w 191"/>
                <a:gd name="T29" fmla="*/ 17 h 94"/>
                <a:gd name="T30" fmla="*/ 0 w 191"/>
                <a:gd name="T31" fmla="*/ 6 h 94"/>
                <a:gd name="T32" fmla="*/ 2 w 191"/>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94">
                  <a:moveTo>
                    <a:pt x="2" y="0"/>
                  </a:moveTo>
                  <a:lnTo>
                    <a:pt x="29" y="11"/>
                  </a:lnTo>
                  <a:lnTo>
                    <a:pt x="55" y="24"/>
                  </a:lnTo>
                  <a:lnTo>
                    <a:pt x="98" y="55"/>
                  </a:lnTo>
                  <a:lnTo>
                    <a:pt x="119" y="69"/>
                  </a:lnTo>
                  <a:lnTo>
                    <a:pt x="139" y="78"/>
                  </a:lnTo>
                  <a:lnTo>
                    <a:pt x="164" y="85"/>
                  </a:lnTo>
                  <a:lnTo>
                    <a:pt x="191" y="88"/>
                  </a:lnTo>
                  <a:lnTo>
                    <a:pt x="191" y="94"/>
                  </a:lnTo>
                  <a:lnTo>
                    <a:pt x="162" y="91"/>
                  </a:lnTo>
                  <a:lnTo>
                    <a:pt x="138" y="84"/>
                  </a:lnTo>
                  <a:lnTo>
                    <a:pt x="115" y="73"/>
                  </a:lnTo>
                  <a:lnTo>
                    <a:pt x="93" y="59"/>
                  </a:lnTo>
                  <a:lnTo>
                    <a:pt x="51" y="29"/>
                  </a:lnTo>
                  <a:lnTo>
                    <a:pt x="28" y="17"/>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744" name="Freeform 960"/>
            <p:cNvSpPr>
              <a:spLocks/>
            </p:cNvSpPr>
            <p:nvPr/>
          </p:nvSpPr>
          <p:spPr bwMode="auto">
            <a:xfrm>
              <a:off x="642" y="1914"/>
              <a:ext cx="4" cy="3"/>
            </a:xfrm>
            <a:custGeom>
              <a:avLst/>
              <a:gdLst>
                <a:gd name="T0" fmla="*/ 6 w 9"/>
                <a:gd name="T1" fmla="*/ 2 h 6"/>
                <a:gd name="T2" fmla="*/ 0 w 9"/>
                <a:gd name="T3" fmla="*/ 3 h 6"/>
                <a:gd name="T4" fmla="*/ 6 w 9"/>
                <a:gd name="T5" fmla="*/ 6 h 6"/>
                <a:gd name="T6" fmla="*/ 8 w 9"/>
                <a:gd name="T7" fmla="*/ 0 h 6"/>
                <a:gd name="T8" fmla="*/ 9 w 9"/>
                <a:gd name="T9" fmla="*/ 6 h 6"/>
                <a:gd name="T10" fmla="*/ 6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6" y="2"/>
                  </a:moveTo>
                  <a:lnTo>
                    <a:pt x="0" y="3"/>
                  </a:lnTo>
                  <a:lnTo>
                    <a:pt x="6" y="6"/>
                  </a:lnTo>
                  <a:lnTo>
                    <a:pt x="8" y="0"/>
                  </a:lnTo>
                  <a:lnTo>
                    <a:pt x="9" y="6"/>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75745" name="Freeform 961"/>
            <p:cNvSpPr>
              <a:spLocks/>
            </p:cNvSpPr>
            <p:nvPr/>
          </p:nvSpPr>
          <p:spPr bwMode="auto">
            <a:xfrm>
              <a:off x="740" y="1939"/>
              <a:ext cx="24" cy="22"/>
            </a:xfrm>
            <a:custGeom>
              <a:avLst/>
              <a:gdLst>
                <a:gd name="T0" fmla="*/ 0 w 47"/>
                <a:gd name="T1" fmla="*/ 38 h 44"/>
                <a:gd name="T2" fmla="*/ 15 w 47"/>
                <a:gd name="T3" fmla="*/ 35 h 44"/>
                <a:gd name="T4" fmla="*/ 23 w 47"/>
                <a:gd name="T5" fmla="*/ 28 h 44"/>
                <a:gd name="T6" fmla="*/ 34 w 47"/>
                <a:gd name="T7" fmla="*/ 14 h 44"/>
                <a:gd name="T8" fmla="*/ 43 w 47"/>
                <a:gd name="T9" fmla="*/ 0 h 44"/>
                <a:gd name="T10" fmla="*/ 47 w 47"/>
                <a:gd name="T11" fmla="*/ 5 h 44"/>
                <a:gd name="T12" fmla="*/ 38 w 47"/>
                <a:gd name="T13" fmla="*/ 19 h 44"/>
                <a:gd name="T14" fmla="*/ 27 w 47"/>
                <a:gd name="T15" fmla="*/ 32 h 44"/>
                <a:gd name="T16" fmla="*/ 17 w 47"/>
                <a:gd name="T17" fmla="*/ 41 h 44"/>
                <a:gd name="T18" fmla="*/ 0 w 47"/>
                <a:gd name="T19" fmla="*/ 44 h 44"/>
                <a:gd name="T20" fmla="*/ 0 w 47"/>
                <a:gd name="T2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4">
                  <a:moveTo>
                    <a:pt x="0" y="38"/>
                  </a:moveTo>
                  <a:lnTo>
                    <a:pt x="15" y="35"/>
                  </a:lnTo>
                  <a:lnTo>
                    <a:pt x="23" y="28"/>
                  </a:lnTo>
                  <a:lnTo>
                    <a:pt x="34" y="14"/>
                  </a:lnTo>
                  <a:lnTo>
                    <a:pt x="43" y="0"/>
                  </a:lnTo>
                  <a:lnTo>
                    <a:pt x="47" y="5"/>
                  </a:lnTo>
                  <a:lnTo>
                    <a:pt x="38" y="19"/>
                  </a:lnTo>
                  <a:lnTo>
                    <a:pt x="27" y="32"/>
                  </a:lnTo>
                  <a:lnTo>
                    <a:pt x="17" y="41"/>
                  </a:lnTo>
                  <a:lnTo>
                    <a:pt x="0" y="44"/>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75746" name="Freeform 962"/>
            <p:cNvSpPr>
              <a:spLocks/>
            </p:cNvSpPr>
            <p:nvPr/>
          </p:nvSpPr>
          <p:spPr bwMode="auto">
            <a:xfrm>
              <a:off x="740" y="1958"/>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747" name="Freeform 963"/>
            <p:cNvSpPr>
              <a:spLocks/>
            </p:cNvSpPr>
            <p:nvPr/>
          </p:nvSpPr>
          <p:spPr bwMode="auto">
            <a:xfrm>
              <a:off x="761" y="1919"/>
              <a:ext cx="35" cy="22"/>
            </a:xfrm>
            <a:custGeom>
              <a:avLst/>
              <a:gdLst>
                <a:gd name="T0" fmla="*/ 0 w 70"/>
                <a:gd name="T1" fmla="*/ 39 h 44"/>
                <a:gd name="T2" fmla="*/ 13 w 70"/>
                <a:gd name="T3" fmla="*/ 24 h 44"/>
                <a:gd name="T4" fmla="*/ 30 w 70"/>
                <a:gd name="T5" fmla="*/ 12 h 44"/>
                <a:gd name="T6" fmla="*/ 49 w 70"/>
                <a:gd name="T7" fmla="*/ 4 h 44"/>
                <a:gd name="T8" fmla="*/ 70 w 70"/>
                <a:gd name="T9" fmla="*/ 0 h 44"/>
                <a:gd name="T10" fmla="*/ 70 w 70"/>
                <a:gd name="T11" fmla="*/ 6 h 44"/>
                <a:gd name="T12" fmla="*/ 50 w 70"/>
                <a:gd name="T13" fmla="*/ 10 h 44"/>
                <a:gd name="T14" fmla="*/ 33 w 70"/>
                <a:gd name="T15" fmla="*/ 17 h 44"/>
                <a:gd name="T16" fmla="*/ 18 w 70"/>
                <a:gd name="T17" fmla="*/ 29 h 44"/>
                <a:gd name="T18" fmla="*/ 4 w 70"/>
                <a:gd name="T19" fmla="*/ 44 h 44"/>
                <a:gd name="T20" fmla="*/ 0 w 70"/>
                <a:gd name="T2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4">
                  <a:moveTo>
                    <a:pt x="0" y="39"/>
                  </a:moveTo>
                  <a:lnTo>
                    <a:pt x="13" y="24"/>
                  </a:lnTo>
                  <a:lnTo>
                    <a:pt x="30" y="12"/>
                  </a:lnTo>
                  <a:lnTo>
                    <a:pt x="49" y="4"/>
                  </a:lnTo>
                  <a:lnTo>
                    <a:pt x="70" y="0"/>
                  </a:lnTo>
                  <a:lnTo>
                    <a:pt x="70" y="6"/>
                  </a:lnTo>
                  <a:lnTo>
                    <a:pt x="50" y="10"/>
                  </a:lnTo>
                  <a:lnTo>
                    <a:pt x="33" y="17"/>
                  </a:lnTo>
                  <a:lnTo>
                    <a:pt x="18" y="29"/>
                  </a:lnTo>
                  <a:lnTo>
                    <a:pt x="4" y="44"/>
                  </a:lnTo>
                  <a:lnTo>
                    <a:pt x="0" y="39"/>
                  </a:lnTo>
                  <a:close/>
                </a:path>
              </a:pathLst>
            </a:custGeom>
            <a:solidFill>
              <a:srgbClr val="000000"/>
            </a:solidFill>
            <a:ln w="9525">
              <a:solidFill>
                <a:schemeClr val="tx2"/>
              </a:solidFill>
              <a:round/>
              <a:headEnd/>
              <a:tailEnd/>
            </a:ln>
          </p:spPr>
          <p:txBody>
            <a:bodyPr/>
            <a:lstStyle/>
            <a:p>
              <a:endParaRPr lang="en-US" sz="3120"/>
            </a:p>
          </p:txBody>
        </p:sp>
        <p:sp>
          <p:nvSpPr>
            <p:cNvPr id="375748" name="Freeform 964"/>
            <p:cNvSpPr>
              <a:spLocks/>
            </p:cNvSpPr>
            <p:nvPr/>
          </p:nvSpPr>
          <p:spPr bwMode="auto">
            <a:xfrm>
              <a:off x="761" y="1939"/>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749" name="Freeform 965"/>
            <p:cNvSpPr>
              <a:spLocks/>
            </p:cNvSpPr>
            <p:nvPr/>
          </p:nvSpPr>
          <p:spPr bwMode="auto">
            <a:xfrm>
              <a:off x="796" y="1919"/>
              <a:ext cx="44" cy="5"/>
            </a:xfrm>
            <a:custGeom>
              <a:avLst/>
              <a:gdLst>
                <a:gd name="T0" fmla="*/ 0 w 87"/>
                <a:gd name="T1" fmla="*/ 0 h 10"/>
                <a:gd name="T2" fmla="*/ 23 w 87"/>
                <a:gd name="T3" fmla="*/ 0 h 10"/>
                <a:gd name="T4" fmla="*/ 44 w 87"/>
                <a:gd name="T5" fmla="*/ 3 h 10"/>
                <a:gd name="T6" fmla="*/ 64 w 87"/>
                <a:gd name="T7" fmla="*/ 4 h 10"/>
                <a:gd name="T8" fmla="*/ 87 w 87"/>
                <a:gd name="T9" fmla="*/ 3 h 10"/>
                <a:gd name="T10" fmla="*/ 87 w 87"/>
                <a:gd name="T11" fmla="*/ 9 h 10"/>
                <a:gd name="T12" fmla="*/ 64 w 87"/>
                <a:gd name="T13" fmla="*/ 10 h 10"/>
                <a:gd name="T14" fmla="*/ 44 w 87"/>
                <a:gd name="T15" fmla="*/ 9 h 10"/>
                <a:gd name="T16" fmla="*/ 23 w 87"/>
                <a:gd name="T17" fmla="*/ 6 h 10"/>
                <a:gd name="T18" fmla="*/ 0 w 87"/>
                <a:gd name="T19" fmla="*/ 6 h 10"/>
                <a:gd name="T20" fmla="*/ 0 w 8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
                  <a:moveTo>
                    <a:pt x="0" y="0"/>
                  </a:moveTo>
                  <a:lnTo>
                    <a:pt x="23" y="0"/>
                  </a:lnTo>
                  <a:lnTo>
                    <a:pt x="44" y="3"/>
                  </a:lnTo>
                  <a:lnTo>
                    <a:pt x="64" y="4"/>
                  </a:lnTo>
                  <a:lnTo>
                    <a:pt x="87" y="3"/>
                  </a:lnTo>
                  <a:lnTo>
                    <a:pt x="87" y="9"/>
                  </a:lnTo>
                  <a:lnTo>
                    <a:pt x="64" y="10"/>
                  </a:lnTo>
                  <a:lnTo>
                    <a:pt x="44" y="9"/>
                  </a:lnTo>
                  <a:lnTo>
                    <a:pt x="23" y="6"/>
                  </a:ln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750" name="Freeform 966"/>
            <p:cNvSpPr>
              <a:spLocks/>
            </p:cNvSpPr>
            <p:nvPr/>
          </p:nvSpPr>
          <p:spPr bwMode="auto">
            <a:xfrm>
              <a:off x="796" y="1919"/>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751" name="Freeform 967"/>
            <p:cNvSpPr>
              <a:spLocks/>
            </p:cNvSpPr>
            <p:nvPr/>
          </p:nvSpPr>
          <p:spPr bwMode="auto">
            <a:xfrm>
              <a:off x="840" y="1914"/>
              <a:ext cx="35" cy="9"/>
            </a:xfrm>
            <a:custGeom>
              <a:avLst/>
              <a:gdLst>
                <a:gd name="T0" fmla="*/ 0 w 70"/>
                <a:gd name="T1" fmla="*/ 14 h 20"/>
                <a:gd name="T2" fmla="*/ 36 w 70"/>
                <a:gd name="T3" fmla="*/ 11 h 20"/>
                <a:gd name="T4" fmla="*/ 70 w 70"/>
                <a:gd name="T5" fmla="*/ 0 h 20"/>
                <a:gd name="T6" fmla="*/ 70 w 70"/>
                <a:gd name="T7" fmla="*/ 6 h 20"/>
                <a:gd name="T8" fmla="*/ 36 w 70"/>
                <a:gd name="T9" fmla="*/ 17 h 20"/>
                <a:gd name="T10" fmla="*/ 0 w 70"/>
                <a:gd name="T11" fmla="*/ 20 h 20"/>
                <a:gd name="T12" fmla="*/ 0 w 70"/>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70" h="20">
                  <a:moveTo>
                    <a:pt x="0" y="14"/>
                  </a:moveTo>
                  <a:lnTo>
                    <a:pt x="36" y="11"/>
                  </a:lnTo>
                  <a:lnTo>
                    <a:pt x="70" y="0"/>
                  </a:lnTo>
                  <a:lnTo>
                    <a:pt x="70" y="6"/>
                  </a:lnTo>
                  <a:lnTo>
                    <a:pt x="36" y="17"/>
                  </a:lnTo>
                  <a:lnTo>
                    <a:pt x="0" y="20"/>
                  </a:lnTo>
                  <a:lnTo>
                    <a:pt x="0" y="14"/>
                  </a:lnTo>
                  <a:close/>
                </a:path>
              </a:pathLst>
            </a:custGeom>
            <a:solidFill>
              <a:srgbClr val="000000"/>
            </a:solidFill>
            <a:ln w="9525">
              <a:solidFill>
                <a:schemeClr val="tx2"/>
              </a:solidFill>
              <a:round/>
              <a:headEnd/>
              <a:tailEnd/>
            </a:ln>
          </p:spPr>
          <p:txBody>
            <a:bodyPr/>
            <a:lstStyle/>
            <a:p>
              <a:endParaRPr lang="en-US" sz="3120"/>
            </a:p>
          </p:txBody>
        </p:sp>
        <p:sp>
          <p:nvSpPr>
            <p:cNvPr id="375752" name="Freeform 968"/>
            <p:cNvSpPr>
              <a:spLocks/>
            </p:cNvSpPr>
            <p:nvPr/>
          </p:nvSpPr>
          <p:spPr bwMode="auto">
            <a:xfrm>
              <a:off x="840" y="1920"/>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753" name="Freeform 969"/>
            <p:cNvSpPr>
              <a:spLocks/>
            </p:cNvSpPr>
            <p:nvPr/>
          </p:nvSpPr>
          <p:spPr bwMode="auto">
            <a:xfrm>
              <a:off x="873" y="1906"/>
              <a:ext cx="16" cy="11"/>
            </a:xfrm>
            <a:custGeom>
              <a:avLst/>
              <a:gdLst>
                <a:gd name="T0" fmla="*/ 0 w 32"/>
                <a:gd name="T1" fmla="*/ 17 h 21"/>
                <a:gd name="T2" fmla="*/ 17 w 32"/>
                <a:gd name="T3" fmla="*/ 6 h 21"/>
                <a:gd name="T4" fmla="*/ 27 w 32"/>
                <a:gd name="T5" fmla="*/ 0 h 21"/>
                <a:gd name="T6" fmla="*/ 32 w 32"/>
                <a:gd name="T7" fmla="*/ 4 h 21"/>
                <a:gd name="T8" fmla="*/ 32 w 32"/>
                <a:gd name="T9" fmla="*/ 8 h 21"/>
                <a:gd name="T10" fmla="*/ 26 w 32"/>
                <a:gd name="T11" fmla="*/ 9 h 21"/>
                <a:gd name="T12" fmla="*/ 26 w 32"/>
                <a:gd name="T13" fmla="*/ 6 h 21"/>
                <a:gd name="T14" fmla="*/ 27 w 32"/>
                <a:gd name="T15" fmla="*/ 6 h 21"/>
                <a:gd name="T16" fmla="*/ 21 w 32"/>
                <a:gd name="T17" fmla="*/ 11 h 21"/>
                <a:gd name="T18" fmla="*/ 5 w 32"/>
                <a:gd name="T19" fmla="*/ 21 h 21"/>
                <a:gd name="T20" fmla="*/ 0 w 32"/>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1">
                  <a:moveTo>
                    <a:pt x="0" y="17"/>
                  </a:moveTo>
                  <a:lnTo>
                    <a:pt x="17" y="6"/>
                  </a:lnTo>
                  <a:lnTo>
                    <a:pt x="27" y="0"/>
                  </a:lnTo>
                  <a:lnTo>
                    <a:pt x="32" y="4"/>
                  </a:lnTo>
                  <a:lnTo>
                    <a:pt x="32" y="8"/>
                  </a:lnTo>
                  <a:lnTo>
                    <a:pt x="26" y="9"/>
                  </a:lnTo>
                  <a:lnTo>
                    <a:pt x="26" y="6"/>
                  </a:lnTo>
                  <a:lnTo>
                    <a:pt x="27" y="6"/>
                  </a:lnTo>
                  <a:lnTo>
                    <a:pt x="21" y="11"/>
                  </a:lnTo>
                  <a:lnTo>
                    <a:pt x="5" y="21"/>
                  </a:lnTo>
                  <a:lnTo>
                    <a:pt x="0" y="17"/>
                  </a:lnTo>
                  <a:close/>
                </a:path>
              </a:pathLst>
            </a:custGeom>
            <a:solidFill>
              <a:srgbClr val="000000"/>
            </a:solidFill>
            <a:ln w="9525">
              <a:solidFill>
                <a:schemeClr val="tx2"/>
              </a:solidFill>
              <a:round/>
              <a:headEnd/>
              <a:tailEnd/>
            </a:ln>
          </p:spPr>
          <p:txBody>
            <a:bodyPr/>
            <a:lstStyle/>
            <a:p>
              <a:endParaRPr lang="en-US" sz="3120"/>
            </a:p>
          </p:txBody>
        </p:sp>
        <p:sp>
          <p:nvSpPr>
            <p:cNvPr id="375754" name="Freeform 970"/>
            <p:cNvSpPr>
              <a:spLocks/>
            </p:cNvSpPr>
            <p:nvPr/>
          </p:nvSpPr>
          <p:spPr bwMode="auto">
            <a:xfrm>
              <a:off x="873" y="1914"/>
              <a:ext cx="3" cy="3"/>
            </a:xfrm>
            <a:custGeom>
              <a:avLst/>
              <a:gdLst>
                <a:gd name="T0" fmla="*/ 3 w 5"/>
                <a:gd name="T1" fmla="*/ 6 h 6"/>
                <a:gd name="T2" fmla="*/ 5 w 5"/>
                <a:gd name="T3" fmla="*/ 6 h 6"/>
                <a:gd name="T4" fmla="*/ 0 w 5"/>
                <a:gd name="T5" fmla="*/ 2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6"/>
                  </a:lnTo>
                  <a:lnTo>
                    <a:pt x="0" y="2"/>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75755" name="Freeform 971"/>
            <p:cNvSpPr>
              <a:spLocks/>
            </p:cNvSpPr>
            <p:nvPr/>
          </p:nvSpPr>
          <p:spPr bwMode="auto">
            <a:xfrm>
              <a:off x="841" y="1909"/>
              <a:ext cx="48" cy="18"/>
            </a:xfrm>
            <a:custGeom>
              <a:avLst/>
              <a:gdLst>
                <a:gd name="T0" fmla="*/ 96 w 96"/>
                <a:gd name="T1" fmla="*/ 5 h 37"/>
                <a:gd name="T2" fmla="*/ 95 w 96"/>
                <a:gd name="T3" fmla="*/ 8 h 37"/>
                <a:gd name="T4" fmla="*/ 87 w 96"/>
                <a:gd name="T5" fmla="*/ 12 h 37"/>
                <a:gd name="T6" fmla="*/ 63 w 96"/>
                <a:gd name="T7" fmla="*/ 23 h 37"/>
                <a:gd name="T8" fmla="*/ 32 w 96"/>
                <a:gd name="T9" fmla="*/ 32 h 37"/>
                <a:gd name="T10" fmla="*/ 3 w 96"/>
                <a:gd name="T11" fmla="*/ 37 h 37"/>
                <a:gd name="T12" fmla="*/ 0 w 96"/>
                <a:gd name="T13" fmla="*/ 32 h 37"/>
                <a:gd name="T14" fmla="*/ 29 w 96"/>
                <a:gd name="T15" fmla="*/ 27 h 37"/>
                <a:gd name="T16" fmla="*/ 60 w 96"/>
                <a:gd name="T17" fmla="*/ 18 h 37"/>
                <a:gd name="T18" fmla="*/ 83 w 96"/>
                <a:gd name="T19" fmla="*/ 8 h 37"/>
                <a:gd name="T20" fmla="*/ 90 w 96"/>
                <a:gd name="T21" fmla="*/ 3 h 37"/>
                <a:gd name="T22" fmla="*/ 92 w 96"/>
                <a:gd name="T23" fmla="*/ 0 h 37"/>
                <a:gd name="T24" fmla="*/ 96 w 96"/>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37">
                  <a:moveTo>
                    <a:pt x="96" y="5"/>
                  </a:moveTo>
                  <a:lnTo>
                    <a:pt x="95" y="8"/>
                  </a:lnTo>
                  <a:lnTo>
                    <a:pt x="87" y="12"/>
                  </a:lnTo>
                  <a:lnTo>
                    <a:pt x="63" y="23"/>
                  </a:lnTo>
                  <a:lnTo>
                    <a:pt x="32" y="32"/>
                  </a:lnTo>
                  <a:lnTo>
                    <a:pt x="3" y="37"/>
                  </a:lnTo>
                  <a:lnTo>
                    <a:pt x="0" y="32"/>
                  </a:lnTo>
                  <a:lnTo>
                    <a:pt x="29" y="27"/>
                  </a:lnTo>
                  <a:lnTo>
                    <a:pt x="60" y="18"/>
                  </a:lnTo>
                  <a:lnTo>
                    <a:pt x="83" y="8"/>
                  </a:lnTo>
                  <a:lnTo>
                    <a:pt x="90" y="3"/>
                  </a:lnTo>
                  <a:lnTo>
                    <a:pt x="92" y="0"/>
                  </a:lnTo>
                  <a:lnTo>
                    <a:pt x="96" y="5"/>
                  </a:lnTo>
                  <a:close/>
                </a:path>
              </a:pathLst>
            </a:custGeom>
            <a:solidFill>
              <a:srgbClr val="000000"/>
            </a:solidFill>
            <a:ln w="9525">
              <a:solidFill>
                <a:schemeClr val="tx2"/>
              </a:solidFill>
              <a:round/>
              <a:headEnd/>
              <a:tailEnd/>
            </a:ln>
          </p:spPr>
          <p:txBody>
            <a:bodyPr/>
            <a:lstStyle/>
            <a:p>
              <a:endParaRPr lang="en-US" sz="3120"/>
            </a:p>
          </p:txBody>
        </p:sp>
        <p:sp>
          <p:nvSpPr>
            <p:cNvPr id="375756" name="Freeform 972"/>
            <p:cNvSpPr>
              <a:spLocks/>
            </p:cNvSpPr>
            <p:nvPr/>
          </p:nvSpPr>
          <p:spPr bwMode="auto">
            <a:xfrm>
              <a:off x="886" y="1909"/>
              <a:ext cx="3" cy="2"/>
            </a:xfrm>
            <a:custGeom>
              <a:avLst/>
              <a:gdLst>
                <a:gd name="T0" fmla="*/ 6 w 6"/>
                <a:gd name="T1" fmla="*/ 2 h 5"/>
                <a:gd name="T2" fmla="*/ 6 w 6"/>
                <a:gd name="T3" fmla="*/ 3 h 5"/>
                <a:gd name="T4" fmla="*/ 4 w 6"/>
                <a:gd name="T5" fmla="*/ 5 h 5"/>
                <a:gd name="T6" fmla="*/ 0 w 6"/>
                <a:gd name="T7" fmla="*/ 0 h 5"/>
                <a:gd name="T8" fmla="*/ 0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lnTo>
                    <a:pt x="6" y="3"/>
                  </a:lnTo>
                  <a:lnTo>
                    <a:pt x="4" y="5"/>
                  </a:lnTo>
                  <a:lnTo>
                    <a:pt x="0" y="0"/>
                  </a:lnTo>
                  <a:lnTo>
                    <a:pt x="0" y="3"/>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75757" name="Freeform 973"/>
            <p:cNvSpPr>
              <a:spLocks/>
            </p:cNvSpPr>
            <p:nvPr/>
          </p:nvSpPr>
          <p:spPr bwMode="auto">
            <a:xfrm>
              <a:off x="809" y="1924"/>
              <a:ext cx="32" cy="3"/>
            </a:xfrm>
            <a:custGeom>
              <a:avLst/>
              <a:gdLst>
                <a:gd name="T0" fmla="*/ 66 w 66"/>
                <a:gd name="T1" fmla="*/ 7 h 7"/>
                <a:gd name="T2" fmla="*/ 34 w 66"/>
                <a:gd name="T3" fmla="*/ 7 h 7"/>
                <a:gd name="T4" fmla="*/ 0 w 66"/>
                <a:gd name="T5" fmla="*/ 5 h 7"/>
                <a:gd name="T6" fmla="*/ 0 w 66"/>
                <a:gd name="T7" fmla="*/ 0 h 7"/>
                <a:gd name="T8" fmla="*/ 34 w 66"/>
                <a:gd name="T9" fmla="*/ 2 h 7"/>
                <a:gd name="T10" fmla="*/ 66 w 66"/>
                <a:gd name="T11" fmla="*/ 2 h 7"/>
                <a:gd name="T12" fmla="*/ 66 w 6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6" h="7">
                  <a:moveTo>
                    <a:pt x="66" y="7"/>
                  </a:moveTo>
                  <a:lnTo>
                    <a:pt x="34" y="7"/>
                  </a:lnTo>
                  <a:lnTo>
                    <a:pt x="0" y="5"/>
                  </a:lnTo>
                  <a:lnTo>
                    <a:pt x="0" y="0"/>
                  </a:lnTo>
                  <a:lnTo>
                    <a:pt x="34" y="2"/>
                  </a:lnTo>
                  <a:lnTo>
                    <a:pt x="66" y="2"/>
                  </a:lnTo>
                  <a:lnTo>
                    <a:pt x="66" y="7"/>
                  </a:lnTo>
                  <a:close/>
                </a:path>
              </a:pathLst>
            </a:custGeom>
            <a:solidFill>
              <a:srgbClr val="000000"/>
            </a:solidFill>
            <a:ln w="9525">
              <a:solidFill>
                <a:schemeClr val="tx2"/>
              </a:solidFill>
              <a:round/>
              <a:headEnd/>
              <a:tailEnd/>
            </a:ln>
          </p:spPr>
          <p:txBody>
            <a:bodyPr/>
            <a:lstStyle/>
            <a:p>
              <a:endParaRPr lang="en-US" sz="3120"/>
            </a:p>
          </p:txBody>
        </p:sp>
        <p:sp>
          <p:nvSpPr>
            <p:cNvPr id="375758" name="Freeform 974"/>
            <p:cNvSpPr>
              <a:spLocks/>
            </p:cNvSpPr>
            <p:nvPr/>
          </p:nvSpPr>
          <p:spPr bwMode="auto">
            <a:xfrm>
              <a:off x="841" y="1925"/>
              <a:ext cx="1" cy="2"/>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w="9525">
              <a:solidFill>
                <a:schemeClr val="tx2"/>
              </a:solidFill>
              <a:round/>
              <a:headEnd/>
              <a:tailEnd/>
            </a:ln>
          </p:spPr>
          <p:txBody>
            <a:bodyPr/>
            <a:lstStyle/>
            <a:p>
              <a:endParaRPr lang="en-US" sz="3120"/>
            </a:p>
          </p:txBody>
        </p:sp>
        <p:sp>
          <p:nvSpPr>
            <p:cNvPr id="375759" name="Freeform 975"/>
            <p:cNvSpPr>
              <a:spLocks/>
            </p:cNvSpPr>
            <p:nvPr/>
          </p:nvSpPr>
          <p:spPr bwMode="auto">
            <a:xfrm>
              <a:off x="776" y="1924"/>
              <a:ext cx="33" cy="9"/>
            </a:xfrm>
            <a:custGeom>
              <a:avLst/>
              <a:gdLst>
                <a:gd name="T0" fmla="*/ 65 w 65"/>
                <a:gd name="T1" fmla="*/ 5 h 17"/>
                <a:gd name="T2" fmla="*/ 33 w 65"/>
                <a:gd name="T3" fmla="*/ 7 h 17"/>
                <a:gd name="T4" fmla="*/ 20 w 65"/>
                <a:gd name="T5" fmla="*/ 10 h 17"/>
                <a:gd name="T6" fmla="*/ 4 w 65"/>
                <a:gd name="T7" fmla="*/ 17 h 17"/>
                <a:gd name="T8" fmla="*/ 0 w 65"/>
                <a:gd name="T9" fmla="*/ 13 h 17"/>
                <a:gd name="T10" fmla="*/ 15 w 65"/>
                <a:gd name="T11" fmla="*/ 5 h 17"/>
                <a:gd name="T12" fmla="*/ 33 w 65"/>
                <a:gd name="T13" fmla="*/ 2 h 17"/>
                <a:gd name="T14" fmla="*/ 65 w 65"/>
                <a:gd name="T15" fmla="*/ 0 h 17"/>
                <a:gd name="T16" fmla="*/ 65 w 65"/>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7">
                  <a:moveTo>
                    <a:pt x="65" y="5"/>
                  </a:moveTo>
                  <a:lnTo>
                    <a:pt x="33" y="7"/>
                  </a:lnTo>
                  <a:lnTo>
                    <a:pt x="20" y="10"/>
                  </a:lnTo>
                  <a:lnTo>
                    <a:pt x="4" y="17"/>
                  </a:lnTo>
                  <a:lnTo>
                    <a:pt x="0" y="13"/>
                  </a:lnTo>
                  <a:lnTo>
                    <a:pt x="15" y="5"/>
                  </a:lnTo>
                  <a:lnTo>
                    <a:pt x="33" y="2"/>
                  </a:lnTo>
                  <a:lnTo>
                    <a:pt x="65" y="0"/>
                  </a:lnTo>
                  <a:lnTo>
                    <a:pt x="65" y="5"/>
                  </a:lnTo>
                  <a:close/>
                </a:path>
              </a:pathLst>
            </a:custGeom>
            <a:solidFill>
              <a:srgbClr val="000000"/>
            </a:solidFill>
            <a:ln w="9525">
              <a:solidFill>
                <a:schemeClr val="tx2"/>
              </a:solidFill>
              <a:round/>
              <a:headEnd/>
              <a:tailEnd/>
            </a:ln>
          </p:spPr>
          <p:txBody>
            <a:bodyPr/>
            <a:lstStyle/>
            <a:p>
              <a:endParaRPr lang="en-US" sz="3120"/>
            </a:p>
          </p:txBody>
        </p:sp>
        <p:sp>
          <p:nvSpPr>
            <p:cNvPr id="375760" name="Freeform 976"/>
            <p:cNvSpPr>
              <a:spLocks/>
            </p:cNvSpPr>
            <p:nvPr/>
          </p:nvSpPr>
          <p:spPr bwMode="auto">
            <a:xfrm>
              <a:off x="809" y="1924"/>
              <a:ext cx="1" cy="3"/>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761" name="Freeform 977"/>
            <p:cNvSpPr>
              <a:spLocks/>
            </p:cNvSpPr>
            <p:nvPr/>
          </p:nvSpPr>
          <p:spPr bwMode="auto">
            <a:xfrm>
              <a:off x="749" y="1930"/>
              <a:ext cx="29" cy="35"/>
            </a:xfrm>
            <a:custGeom>
              <a:avLst/>
              <a:gdLst>
                <a:gd name="T0" fmla="*/ 58 w 58"/>
                <a:gd name="T1" fmla="*/ 4 h 68"/>
                <a:gd name="T2" fmla="*/ 49 w 58"/>
                <a:gd name="T3" fmla="*/ 13 h 68"/>
                <a:gd name="T4" fmla="*/ 43 w 58"/>
                <a:gd name="T5" fmla="*/ 21 h 68"/>
                <a:gd name="T6" fmla="*/ 34 w 58"/>
                <a:gd name="T7" fmla="*/ 38 h 68"/>
                <a:gd name="T8" fmla="*/ 23 w 58"/>
                <a:gd name="T9" fmla="*/ 54 h 68"/>
                <a:gd name="T10" fmla="*/ 16 w 58"/>
                <a:gd name="T11" fmla="*/ 62 h 68"/>
                <a:gd name="T12" fmla="*/ 5 w 58"/>
                <a:gd name="T13" fmla="*/ 68 h 68"/>
                <a:gd name="T14" fmla="*/ 0 w 58"/>
                <a:gd name="T15" fmla="*/ 64 h 68"/>
                <a:gd name="T16" fmla="*/ 11 w 58"/>
                <a:gd name="T17" fmla="*/ 57 h 68"/>
                <a:gd name="T18" fmla="*/ 19 w 58"/>
                <a:gd name="T19" fmla="*/ 50 h 68"/>
                <a:gd name="T20" fmla="*/ 29 w 58"/>
                <a:gd name="T21" fmla="*/ 33 h 68"/>
                <a:gd name="T22" fmla="*/ 38 w 58"/>
                <a:gd name="T23" fmla="*/ 16 h 68"/>
                <a:gd name="T24" fmla="*/ 45 w 58"/>
                <a:gd name="T25" fmla="*/ 9 h 68"/>
                <a:gd name="T26" fmla="*/ 54 w 58"/>
                <a:gd name="T27" fmla="*/ 0 h 68"/>
                <a:gd name="T28" fmla="*/ 58 w 58"/>
                <a:gd name="T2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8">
                  <a:moveTo>
                    <a:pt x="58" y="4"/>
                  </a:moveTo>
                  <a:lnTo>
                    <a:pt x="49" y="13"/>
                  </a:lnTo>
                  <a:lnTo>
                    <a:pt x="43" y="21"/>
                  </a:lnTo>
                  <a:lnTo>
                    <a:pt x="34" y="38"/>
                  </a:lnTo>
                  <a:lnTo>
                    <a:pt x="23" y="54"/>
                  </a:lnTo>
                  <a:lnTo>
                    <a:pt x="16" y="62"/>
                  </a:lnTo>
                  <a:lnTo>
                    <a:pt x="5" y="68"/>
                  </a:lnTo>
                  <a:lnTo>
                    <a:pt x="0" y="64"/>
                  </a:lnTo>
                  <a:lnTo>
                    <a:pt x="11" y="57"/>
                  </a:lnTo>
                  <a:lnTo>
                    <a:pt x="19" y="50"/>
                  </a:lnTo>
                  <a:lnTo>
                    <a:pt x="29" y="33"/>
                  </a:lnTo>
                  <a:lnTo>
                    <a:pt x="38" y="16"/>
                  </a:lnTo>
                  <a:lnTo>
                    <a:pt x="45" y="9"/>
                  </a:lnTo>
                  <a:lnTo>
                    <a:pt x="54" y="0"/>
                  </a:lnTo>
                  <a:lnTo>
                    <a:pt x="58" y="4"/>
                  </a:lnTo>
                  <a:close/>
                </a:path>
              </a:pathLst>
            </a:custGeom>
            <a:solidFill>
              <a:srgbClr val="000000"/>
            </a:solidFill>
            <a:ln w="9525">
              <a:solidFill>
                <a:schemeClr val="tx2"/>
              </a:solidFill>
              <a:round/>
              <a:headEnd/>
              <a:tailEnd/>
            </a:ln>
          </p:spPr>
          <p:txBody>
            <a:bodyPr/>
            <a:lstStyle/>
            <a:p>
              <a:endParaRPr lang="en-US" sz="3120"/>
            </a:p>
          </p:txBody>
        </p:sp>
        <p:sp>
          <p:nvSpPr>
            <p:cNvPr id="375762" name="Freeform 978"/>
            <p:cNvSpPr>
              <a:spLocks/>
            </p:cNvSpPr>
            <p:nvPr/>
          </p:nvSpPr>
          <p:spPr bwMode="auto">
            <a:xfrm>
              <a:off x="776" y="1930"/>
              <a:ext cx="2"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763" name="Freeform 979"/>
            <p:cNvSpPr>
              <a:spLocks/>
            </p:cNvSpPr>
            <p:nvPr/>
          </p:nvSpPr>
          <p:spPr bwMode="auto">
            <a:xfrm>
              <a:off x="750" y="1962"/>
              <a:ext cx="53" cy="30"/>
            </a:xfrm>
            <a:custGeom>
              <a:avLst/>
              <a:gdLst>
                <a:gd name="T0" fmla="*/ 1 w 105"/>
                <a:gd name="T1" fmla="*/ 0 h 61"/>
                <a:gd name="T2" fmla="*/ 21 w 105"/>
                <a:gd name="T3" fmla="*/ 3 h 61"/>
                <a:gd name="T4" fmla="*/ 39 w 105"/>
                <a:gd name="T5" fmla="*/ 11 h 61"/>
                <a:gd name="T6" fmla="*/ 75 w 105"/>
                <a:gd name="T7" fmla="*/ 32 h 61"/>
                <a:gd name="T8" fmla="*/ 97 w 105"/>
                <a:gd name="T9" fmla="*/ 49 h 61"/>
                <a:gd name="T10" fmla="*/ 105 w 105"/>
                <a:gd name="T11" fmla="*/ 56 h 61"/>
                <a:gd name="T12" fmla="*/ 101 w 105"/>
                <a:gd name="T13" fmla="*/ 61 h 61"/>
                <a:gd name="T14" fmla="*/ 93 w 105"/>
                <a:gd name="T15" fmla="*/ 53 h 61"/>
                <a:gd name="T16" fmla="*/ 70 w 105"/>
                <a:gd name="T17" fmla="*/ 37 h 61"/>
                <a:gd name="T18" fmla="*/ 38 w 105"/>
                <a:gd name="T19" fmla="*/ 17 h 61"/>
                <a:gd name="T20" fmla="*/ 20 w 105"/>
                <a:gd name="T21" fmla="*/ 9 h 61"/>
                <a:gd name="T22" fmla="*/ 0 w 105"/>
                <a:gd name="T23" fmla="*/ 6 h 61"/>
                <a:gd name="T24" fmla="*/ 1 w 105"/>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61">
                  <a:moveTo>
                    <a:pt x="1" y="0"/>
                  </a:moveTo>
                  <a:lnTo>
                    <a:pt x="21" y="3"/>
                  </a:lnTo>
                  <a:lnTo>
                    <a:pt x="39" y="11"/>
                  </a:lnTo>
                  <a:lnTo>
                    <a:pt x="75" y="32"/>
                  </a:lnTo>
                  <a:lnTo>
                    <a:pt x="97" y="49"/>
                  </a:lnTo>
                  <a:lnTo>
                    <a:pt x="105" y="56"/>
                  </a:lnTo>
                  <a:lnTo>
                    <a:pt x="101" y="61"/>
                  </a:lnTo>
                  <a:lnTo>
                    <a:pt x="93" y="53"/>
                  </a:lnTo>
                  <a:lnTo>
                    <a:pt x="70" y="37"/>
                  </a:lnTo>
                  <a:lnTo>
                    <a:pt x="38" y="17"/>
                  </a:lnTo>
                  <a:lnTo>
                    <a:pt x="20" y="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75764" name="Freeform 980"/>
            <p:cNvSpPr>
              <a:spLocks/>
            </p:cNvSpPr>
            <p:nvPr/>
          </p:nvSpPr>
          <p:spPr bwMode="auto">
            <a:xfrm>
              <a:off x="747" y="1962"/>
              <a:ext cx="4" cy="3"/>
            </a:xfrm>
            <a:custGeom>
              <a:avLst/>
              <a:gdLst>
                <a:gd name="T0" fmla="*/ 4 w 9"/>
                <a:gd name="T1" fmla="*/ 2 h 6"/>
                <a:gd name="T2" fmla="*/ 0 w 9"/>
                <a:gd name="T3" fmla="*/ 5 h 6"/>
                <a:gd name="T4" fmla="*/ 6 w 9"/>
                <a:gd name="T5" fmla="*/ 6 h 6"/>
                <a:gd name="T6" fmla="*/ 7 w 9"/>
                <a:gd name="T7" fmla="*/ 0 h 6"/>
                <a:gd name="T8" fmla="*/ 9 w 9"/>
                <a:gd name="T9" fmla="*/ 6 h 6"/>
                <a:gd name="T10" fmla="*/ 4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4" y="2"/>
                  </a:moveTo>
                  <a:lnTo>
                    <a:pt x="0" y="5"/>
                  </a:lnTo>
                  <a:lnTo>
                    <a:pt x="6" y="6"/>
                  </a:lnTo>
                  <a:lnTo>
                    <a:pt x="7" y="0"/>
                  </a:lnTo>
                  <a:lnTo>
                    <a:pt x="9" y="6"/>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75765" name="Freeform 981"/>
            <p:cNvSpPr>
              <a:spLocks/>
            </p:cNvSpPr>
            <p:nvPr/>
          </p:nvSpPr>
          <p:spPr bwMode="auto">
            <a:xfrm>
              <a:off x="762" y="1973"/>
              <a:ext cx="41" cy="19"/>
            </a:xfrm>
            <a:custGeom>
              <a:avLst/>
              <a:gdLst>
                <a:gd name="T0" fmla="*/ 78 w 81"/>
                <a:gd name="T1" fmla="*/ 38 h 38"/>
                <a:gd name="T2" fmla="*/ 0 w 81"/>
                <a:gd name="T3" fmla="*/ 4 h 38"/>
                <a:gd name="T4" fmla="*/ 3 w 81"/>
                <a:gd name="T5" fmla="*/ 0 h 38"/>
                <a:gd name="T6" fmla="*/ 81 w 81"/>
                <a:gd name="T7" fmla="*/ 33 h 38"/>
                <a:gd name="T8" fmla="*/ 78 w 81"/>
                <a:gd name="T9" fmla="*/ 38 h 38"/>
              </a:gdLst>
              <a:ahLst/>
              <a:cxnLst>
                <a:cxn ang="0">
                  <a:pos x="T0" y="T1"/>
                </a:cxn>
                <a:cxn ang="0">
                  <a:pos x="T2" y="T3"/>
                </a:cxn>
                <a:cxn ang="0">
                  <a:pos x="T4" y="T5"/>
                </a:cxn>
                <a:cxn ang="0">
                  <a:pos x="T6" y="T7"/>
                </a:cxn>
                <a:cxn ang="0">
                  <a:pos x="T8" y="T9"/>
                </a:cxn>
              </a:cxnLst>
              <a:rect l="0" t="0" r="r" b="b"/>
              <a:pathLst>
                <a:path w="81" h="38">
                  <a:moveTo>
                    <a:pt x="78" y="38"/>
                  </a:moveTo>
                  <a:lnTo>
                    <a:pt x="0" y="4"/>
                  </a:lnTo>
                  <a:lnTo>
                    <a:pt x="3" y="0"/>
                  </a:lnTo>
                  <a:lnTo>
                    <a:pt x="81" y="33"/>
                  </a:lnTo>
                  <a:lnTo>
                    <a:pt x="78" y="38"/>
                  </a:lnTo>
                  <a:close/>
                </a:path>
              </a:pathLst>
            </a:custGeom>
            <a:solidFill>
              <a:srgbClr val="000000"/>
            </a:solidFill>
            <a:ln w="9525">
              <a:solidFill>
                <a:schemeClr val="tx2"/>
              </a:solidFill>
              <a:round/>
              <a:headEnd/>
              <a:tailEnd/>
            </a:ln>
          </p:spPr>
          <p:txBody>
            <a:bodyPr/>
            <a:lstStyle/>
            <a:p>
              <a:endParaRPr lang="en-US" sz="3120"/>
            </a:p>
          </p:txBody>
        </p:sp>
        <p:sp>
          <p:nvSpPr>
            <p:cNvPr id="375766" name="Freeform 982"/>
            <p:cNvSpPr>
              <a:spLocks/>
            </p:cNvSpPr>
            <p:nvPr/>
          </p:nvSpPr>
          <p:spPr bwMode="auto">
            <a:xfrm>
              <a:off x="800" y="1990"/>
              <a:ext cx="3" cy="2"/>
            </a:xfrm>
            <a:custGeom>
              <a:avLst/>
              <a:gdLst>
                <a:gd name="T0" fmla="*/ 4 w 4"/>
                <a:gd name="T1" fmla="*/ 0 h 5"/>
                <a:gd name="T2" fmla="*/ 1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1" y="5"/>
                  </a:lnTo>
                  <a:lnTo>
                    <a:pt x="4" y="0"/>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767" name="Freeform 983"/>
            <p:cNvSpPr>
              <a:spLocks/>
            </p:cNvSpPr>
            <p:nvPr/>
          </p:nvSpPr>
          <p:spPr bwMode="auto">
            <a:xfrm>
              <a:off x="703" y="1958"/>
              <a:ext cx="60" cy="17"/>
            </a:xfrm>
            <a:custGeom>
              <a:avLst/>
              <a:gdLst>
                <a:gd name="T0" fmla="*/ 119 w 119"/>
                <a:gd name="T1" fmla="*/ 35 h 35"/>
                <a:gd name="T2" fmla="*/ 88 w 119"/>
                <a:gd name="T3" fmla="*/ 28 h 35"/>
                <a:gd name="T4" fmla="*/ 59 w 119"/>
                <a:gd name="T5" fmla="*/ 25 h 35"/>
                <a:gd name="T6" fmla="*/ 30 w 119"/>
                <a:gd name="T7" fmla="*/ 19 h 35"/>
                <a:gd name="T8" fmla="*/ 14 w 119"/>
                <a:gd name="T9" fmla="*/ 13 h 35"/>
                <a:gd name="T10" fmla="*/ 0 w 119"/>
                <a:gd name="T11" fmla="*/ 5 h 35"/>
                <a:gd name="T12" fmla="*/ 3 w 119"/>
                <a:gd name="T13" fmla="*/ 0 h 35"/>
                <a:gd name="T14" fmla="*/ 17 w 119"/>
                <a:gd name="T15" fmla="*/ 8 h 35"/>
                <a:gd name="T16" fmla="*/ 30 w 119"/>
                <a:gd name="T17" fmla="*/ 14 h 35"/>
                <a:gd name="T18" fmla="*/ 59 w 119"/>
                <a:gd name="T19" fmla="*/ 20 h 35"/>
                <a:gd name="T20" fmla="*/ 88 w 119"/>
                <a:gd name="T21" fmla="*/ 23 h 35"/>
                <a:gd name="T22" fmla="*/ 119 w 119"/>
                <a:gd name="T23" fmla="*/ 31 h 35"/>
                <a:gd name="T24" fmla="*/ 119 w 119"/>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35">
                  <a:moveTo>
                    <a:pt x="119" y="35"/>
                  </a:moveTo>
                  <a:lnTo>
                    <a:pt x="88" y="28"/>
                  </a:lnTo>
                  <a:lnTo>
                    <a:pt x="59" y="25"/>
                  </a:lnTo>
                  <a:lnTo>
                    <a:pt x="30" y="19"/>
                  </a:lnTo>
                  <a:lnTo>
                    <a:pt x="14" y="13"/>
                  </a:lnTo>
                  <a:lnTo>
                    <a:pt x="0" y="5"/>
                  </a:lnTo>
                  <a:lnTo>
                    <a:pt x="3" y="0"/>
                  </a:lnTo>
                  <a:lnTo>
                    <a:pt x="17" y="8"/>
                  </a:lnTo>
                  <a:lnTo>
                    <a:pt x="30" y="14"/>
                  </a:lnTo>
                  <a:lnTo>
                    <a:pt x="59" y="20"/>
                  </a:lnTo>
                  <a:lnTo>
                    <a:pt x="88" y="23"/>
                  </a:lnTo>
                  <a:lnTo>
                    <a:pt x="119" y="31"/>
                  </a:lnTo>
                  <a:lnTo>
                    <a:pt x="119" y="35"/>
                  </a:lnTo>
                  <a:close/>
                </a:path>
              </a:pathLst>
            </a:custGeom>
            <a:solidFill>
              <a:srgbClr val="000000"/>
            </a:solidFill>
            <a:ln w="9525">
              <a:solidFill>
                <a:schemeClr val="tx2"/>
              </a:solidFill>
              <a:round/>
              <a:headEnd/>
              <a:tailEnd/>
            </a:ln>
          </p:spPr>
          <p:txBody>
            <a:bodyPr/>
            <a:lstStyle/>
            <a:p>
              <a:endParaRPr lang="en-US" sz="3120"/>
            </a:p>
          </p:txBody>
        </p:sp>
        <p:sp>
          <p:nvSpPr>
            <p:cNvPr id="375768" name="Freeform 984"/>
            <p:cNvSpPr>
              <a:spLocks/>
            </p:cNvSpPr>
            <p:nvPr/>
          </p:nvSpPr>
          <p:spPr bwMode="auto">
            <a:xfrm>
              <a:off x="762" y="1973"/>
              <a:ext cx="2" cy="2"/>
            </a:xfrm>
            <a:custGeom>
              <a:avLst/>
              <a:gdLst>
                <a:gd name="T0" fmla="*/ 3 w 3"/>
                <a:gd name="T1" fmla="*/ 0 h 4"/>
                <a:gd name="T2" fmla="*/ 2 w 3"/>
                <a:gd name="T3" fmla="*/ 0 h 4"/>
                <a:gd name="T4" fmla="*/ 2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2" y="0"/>
                  </a:lnTo>
                  <a:lnTo>
                    <a:pt x="2" y="4"/>
                  </a:lnTo>
                  <a:lnTo>
                    <a:pt x="0" y="4"/>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75769" name="Freeform 985"/>
            <p:cNvSpPr>
              <a:spLocks/>
            </p:cNvSpPr>
            <p:nvPr/>
          </p:nvSpPr>
          <p:spPr bwMode="auto">
            <a:xfrm>
              <a:off x="632" y="1924"/>
              <a:ext cx="73" cy="36"/>
            </a:xfrm>
            <a:custGeom>
              <a:avLst/>
              <a:gdLst>
                <a:gd name="T0" fmla="*/ 140 w 145"/>
                <a:gd name="T1" fmla="*/ 72 h 72"/>
                <a:gd name="T2" fmla="*/ 104 w 145"/>
                <a:gd name="T3" fmla="*/ 48 h 72"/>
                <a:gd name="T4" fmla="*/ 73 w 145"/>
                <a:gd name="T5" fmla="*/ 25 h 72"/>
                <a:gd name="T6" fmla="*/ 58 w 145"/>
                <a:gd name="T7" fmla="*/ 17 h 72"/>
                <a:gd name="T8" fmla="*/ 40 w 145"/>
                <a:gd name="T9" fmla="*/ 10 h 72"/>
                <a:gd name="T10" fmla="*/ 23 w 145"/>
                <a:gd name="T11" fmla="*/ 7 h 72"/>
                <a:gd name="T12" fmla="*/ 0 w 145"/>
                <a:gd name="T13" fmla="*/ 5 h 72"/>
                <a:gd name="T14" fmla="*/ 0 w 145"/>
                <a:gd name="T15" fmla="*/ 0 h 72"/>
                <a:gd name="T16" fmla="*/ 23 w 145"/>
                <a:gd name="T17" fmla="*/ 2 h 72"/>
                <a:gd name="T18" fmla="*/ 43 w 145"/>
                <a:gd name="T19" fmla="*/ 5 h 72"/>
                <a:gd name="T20" fmla="*/ 61 w 145"/>
                <a:gd name="T21" fmla="*/ 13 h 72"/>
                <a:gd name="T22" fmla="*/ 78 w 145"/>
                <a:gd name="T23" fmla="*/ 20 h 72"/>
                <a:gd name="T24" fmla="*/ 108 w 145"/>
                <a:gd name="T25" fmla="*/ 43 h 72"/>
                <a:gd name="T26" fmla="*/ 145 w 145"/>
                <a:gd name="T27" fmla="*/ 67 h 72"/>
                <a:gd name="T28" fmla="*/ 140 w 145"/>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72">
                  <a:moveTo>
                    <a:pt x="140" y="72"/>
                  </a:moveTo>
                  <a:lnTo>
                    <a:pt x="104" y="48"/>
                  </a:lnTo>
                  <a:lnTo>
                    <a:pt x="73" y="25"/>
                  </a:lnTo>
                  <a:lnTo>
                    <a:pt x="58" y="17"/>
                  </a:lnTo>
                  <a:lnTo>
                    <a:pt x="40" y="10"/>
                  </a:lnTo>
                  <a:lnTo>
                    <a:pt x="23" y="7"/>
                  </a:lnTo>
                  <a:lnTo>
                    <a:pt x="0" y="5"/>
                  </a:lnTo>
                  <a:lnTo>
                    <a:pt x="0" y="0"/>
                  </a:lnTo>
                  <a:lnTo>
                    <a:pt x="23" y="2"/>
                  </a:lnTo>
                  <a:lnTo>
                    <a:pt x="43" y="5"/>
                  </a:lnTo>
                  <a:lnTo>
                    <a:pt x="61" y="13"/>
                  </a:lnTo>
                  <a:lnTo>
                    <a:pt x="78" y="20"/>
                  </a:lnTo>
                  <a:lnTo>
                    <a:pt x="108" y="43"/>
                  </a:lnTo>
                  <a:lnTo>
                    <a:pt x="145" y="67"/>
                  </a:lnTo>
                  <a:lnTo>
                    <a:pt x="140" y="72"/>
                  </a:lnTo>
                  <a:close/>
                </a:path>
              </a:pathLst>
            </a:custGeom>
            <a:solidFill>
              <a:srgbClr val="000000"/>
            </a:solidFill>
            <a:ln w="9525">
              <a:solidFill>
                <a:schemeClr val="tx2"/>
              </a:solidFill>
              <a:round/>
              <a:headEnd/>
              <a:tailEnd/>
            </a:ln>
          </p:spPr>
          <p:txBody>
            <a:bodyPr/>
            <a:lstStyle/>
            <a:p>
              <a:endParaRPr lang="en-US" sz="3120"/>
            </a:p>
          </p:txBody>
        </p:sp>
        <p:sp>
          <p:nvSpPr>
            <p:cNvPr id="375770" name="Freeform 986"/>
            <p:cNvSpPr>
              <a:spLocks/>
            </p:cNvSpPr>
            <p:nvPr/>
          </p:nvSpPr>
          <p:spPr bwMode="auto">
            <a:xfrm>
              <a:off x="568" y="1924"/>
              <a:ext cx="64" cy="8"/>
            </a:xfrm>
            <a:custGeom>
              <a:avLst/>
              <a:gdLst>
                <a:gd name="T0" fmla="*/ 128 w 128"/>
                <a:gd name="T1" fmla="*/ 5 h 16"/>
                <a:gd name="T2" fmla="*/ 64 w 128"/>
                <a:gd name="T3" fmla="*/ 8 h 16"/>
                <a:gd name="T4" fmla="*/ 0 w 128"/>
                <a:gd name="T5" fmla="*/ 16 h 16"/>
                <a:gd name="T6" fmla="*/ 0 w 128"/>
                <a:gd name="T7" fmla="*/ 11 h 16"/>
                <a:gd name="T8" fmla="*/ 64 w 128"/>
                <a:gd name="T9" fmla="*/ 3 h 16"/>
                <a:gd name="T10" fmla="*/ 128 w 128"/>
                <a:gd name="T11" fmla="*/ 0 h 16"/>
                <a:gd name="T12" fmla="*/ 128 w 128"/>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128" h="16">
                  <a:moveTo>
                    <a:pt x="128" y="5"/>
                  </a:moveTo>
                  <a:lnTo>
                    <a:pt x="64" y="8"/>
                  </a:lnTo>
                  <a:lnTo>
                    <a:pt x="0" y="16"/>
                  </a:lnTo>
                  <a:lnTo>
                    <a:pt x="0" y="11"/>
                  </a:lnTo>
                  <a:lnTo>
                    <a:pt x="64" y="3"/>
                  </a:lnTo>
                  <a:lnTo>
                    <a:pt x="128" y="0"/>
                  </a:lnTo>
                  <a:lnTo>
                    <a:pt x="128" y="5"/>
                  </a:lnTo>
                  <a:close/>
                </a:path>
              </a:pathLst>
            </a:custGeom>
            <a:solidFill>
              <a:srgbClr val="000000"/>
            </a:solidFill>
            <a:ln w="9525">
              <a:solidFill>
                <a:schemeClr val="tx2"/>
              </a:solidFill>
              <a:round/>
              <a:headEnd/>
              <a:tailEnd/>
            </a:ln>
          </p:spPr>
          <p:txBody>
            <a:bodyPr/>
            <a:lstStyle/>
            <a:p>
              <a:endParaRPr lang="en-US" sz="3120"/>
            </a:p>
          </p:txBody>
        </p:sp>
        <p:sp>
          <p:nvSpPr>
            <p:cNvPr id="375771" name="Freeform 987"/>
            <p:cNvSpPr>
              <a:spLocks/>
            </p:cNvSpPr>
            <p:nvPr/>
          </p:nvSpPr>
          <p:spPr bwMode="auto">
            <a:xfrm>
              <a:off x="632" y="1924"/>
              <a:ext cx="1" cy="3"/>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772" name="Freeform 988"/>
            <p:cNvSpPr>
              <a:spLocks/>
            </p:cNvSpPr>
            <p:nvPr/>
          </p:nvSpPr>
          <p:spPr bwMode="auto">
            <a:xfrm>
              <a:off x="567" y="1930"/>
              <a:ext cx="14" cy="41"/>
            </a:xfrm>
            <a:custGeom>
              <a:avLst/>
              <a:gdLst>
                <a:gd name="T0" fmla="*/ 6 w 27"/>
                <a:gd name="T1" fmla="*/ 0 h 80"/>
                <a:gd name="T2" fmla="*/ 15 w 27"/>
                <a:gd name="T3" fmla="*/ 18 h 80"/>
                <a:gd name="T4" fmla="*/ 20 w 27"/>
                <a:gd name="T5" fmla="*/ 38 h 80"/>
                <a:gd name="T6" fmla="*/ 27 w 27"/>
                <a:gd name="T7" fmla="*/ 79 h 80"/>
                <a:gd name="T8" fmla="*/ 21 w 27"/>
                <a:gd name="T9" fmla="*/ 80 h 80"/>
                <a:gd name="T10" fmla="*/ 13 w 27"/>
                <a:gd name="T11" fmla="*/ 39 h 80"/>
                <a:gd name="T12" fmla="*/ 9 w 27"/>
                <a:gd name="T13" fmla="*/ 19 h 80"/>
                <a:gd name="T14" fmla="*/ 0 w 27"/>
                <a:gd name="T15" fmla="*/ 1 h 80"/>
                <a:gd name="T16" fmla="*/ 6 w 27"/>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80">
                  <a:moveTo>
                    <a:pt x="6" y="0"/>
                  </a:moveTo>
                  <a:lnTo>
                    <a:pt x="15" y="18"/>
                  </a:lnTo>
                  <a:lnTo>
                    <a:pt x="20" y="38"/>
                  </a:lnTo>
                  <a:lnTo>
                    <a:pt x="27" y="79"/>
                  </a:lnTo>
                  <a:lnTo>
                    <a:pt x="21" y="80"/>
                  </a:lnTo>
                  <a:lnTo>
                    <a:pt x="13" y="39"/>
                  </a:lnTo>
                  <a:lnTo>
                    <a:pt x="9" y="19"/>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773" name="Freeform 989"/>
            <p:cNvSpPr>
              <a:spLocks/>
            </p:cNvSpPr>
            <p:nvPr/>
          </p:nvSpPr>
          <p:spPr bwMode="auto">
            <a:xfrm>
              <a:off x="566" y="1930"/>
              <a:ext cx="4" cy="2"/>
            </a:xfrm>
            <a:custGeom>
              <a:avLst/>
              <a:gdLst>
                <a:gd name="T0" fmla="*/ 5 w 8"/>
                <a:gd name="T1" fmla="*/ 0 h 5"/>
                <a:gd name="T2" fmla="*/ 0 w 8"/>
                <a:gd name="T3" fmla="*/ 0 h 5"/>
                <a:gd name="T4" fmla="*/ 2 w 8"/>
                <a:gd name="T5" fmla="*/ 3 h 5"/>
                <a:gd name="T6" fmla="*/ 8 w 8"/>
                <a:gd name="T7" fmla="*/ 2 h 5"/>
                <a:gd name="T8" fmla="*/ 5 w 8"/>
                <a:gd name="T9" fmla="*/ 5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lnTo>
                    <a:pt x="0" y="0"/>
                  </a:lnTo>
                  <a:lnTo>
                    <a:pt x="2" y="3"/>
                  </a:lnTo>
                  <a:lnTo>
                    <a:pt x="8" y="2"/>
                  </a:lnTo>
                  <a:lnTo>
                    <a:pt x="5"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774" name="Freeform 990"/>
            <p:cNvSpPr>
              <a:spLocks/>
            </p:cNvSpPr>
            <p:nvPr/>
          </p:nvSpPr>
          <p:spPr bwMode="auto">
            <a:xfrm>
              <a:off x="578" y="1970"/>
              <a:ext cx="20" cy="54"/>
            </a:xfrm>
            <a:custGeom>
              <a:avLst/>
              <a:gdLst>
                <a:gd name="T0" fmla="*/ 6 w 41"/>
                <a:gd name="T1" fmla="*/ 0 h 108"/>
                <a:gd name="T2" fmla="*/ 14 w 41"/>
                <a:gd name="T3" fmla="*/ 29 h 108"/>
                <a:gd name="T4" fmla="*/ 24 w 41"/>
                <a:gd name="T5" fmla="*/ 53 h 108"/>
                <a:gd name="T6" fmla="*/ 34 w 41"/>
                <a:gd name="T7" fmla="*/ 77 h 108"/>
                <a:gd name="T8" fmla="*/ 41 w 41"/>
                <a:gd name="T9" fmla="*/ 106 h 108"/>
                <a:gd name="T10" fmla="*/ 35 w 41"/>
                <a:gd name="T11" fmla="*/ 108 h 108"/>
                <a:gd name="T12" fmla="*/ 28 w 41"/>
                <a:gd name="T13" fmla="*/ 79 h 108"/>
                <a:gd name="T14" fmla="*/ 18 w 41"/>
                <a:gd name="T15" fmla="*/ 55 h 108"/>
                <a:gd name="T16" fmla="*/ 8 w 41"/>
                <a:gd name="T17" fmla="*/ 30 h 108"/>
                <a:gd name="T18" fmla="*/ 0 w 41"/>
                <a:gd name="T19" fmla="*/ 1 h 108"/>
                <a:gd name="T20" fmla="*/ 6 w 41"/>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08">
                  <a:moveTo>
                    <a:pt x="6" y="0"/>
                  </a:moveTo>
                  <a:lnTo>
                    <a:pt x="14" y="29"/>
                  </a:lnTo>
                  <a:lnTo>
                    <a:pt x="24" y="53"/>
                  </a:lnTo>
                  <a:lnTo>
                    <a:pt x="34" y="77"/>
                  </a:lnTo>
                  <a:lnTo>
                    <a:pt x="41" y="106"/>
                  </a:lnTo>
                  <a:lnTo>
                    <a:pt x="35" y="108"/>
                  </a:lnTo>
                  <a:lnTo>
                    <a:pt x="28" y="79"/>
                  </a:lnTo>
                  <a:lnTo>
                    <a:pt x="18" y="55"/>
                  </a:lnTo>
                  <a:lnTo>
                    <a:pt x="8" y="3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775" name="Freeform 991"/>
            <p:cNvSpPr>
              <a:spLocks/>
            </p:cNvSpPr>
            <p:nvPr/>
          </p:nvSpPr>
          <p:spPr bwMode="auto">
            <a:xfrm>
              <a:off x="578" y="1970"/>
              <a:ext cx="3" cy="1"/>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lnTo>
                    <a:pt x="6"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75776" name="Freeform 992"/>
            <p:cNvSpPr>
              <a:spLocks/>
            </p:cNvSpPr>
            <p:nvPr/>
          </p:nvSpPr>
          <p:spPr bwMode="auto">
            <a:xfrm>
              <a:off x="595" y="2023"/>
              <a:ext cx="34" cy="48"/>
            </a:xfrm>
            <a:custGeom>
              <a:avLst/>
              <a:gdLst>
                <a:gd name="T0" fmla="*/ 6 w 69"/>
                <a:gd name="T1" fmla="*/ 0 h 96"/>
                <a:gd name="T2" fmla="*/ 14 w 69"/>
                <a:gd name="T3" fmla="*/ 32 h 96"/>
                <a:gd name="T4" fmla="*/ 26 w 69"/>
                <a:gd name="T5" fmla="*/ 63 h 96"/>
                <a:gd name="T6" fmla="*/ 28 w 69"/>
                <a:gd name="T7" fmla="*/ 67 h 96"/>
                <a:gd name="T8" fmla="*/ 32 w 69"/>
                <a:gd name="T9" fmla="*/ 73 h 96"/>
                <a:gd name="T10" fmla="*/ 37 w 69"/>
                <a:gd name="T11" fmla="*/ 78 h 96"/>
                <a:gd name="T12" fmla="*/ 43 w 69"/>
                <a:gd name="T13" fmla="*/ 82 h 96"/>
                <a:gd name="T14" fmla="*/ 54 w 69"/>
                <a:gd name="T15" fmla="*/ 87 h 96"/>
                <a:gd name="T16" fmla="*/ 69 w 69"/>
                <a:gd name="T17" fmla="*/ 90 h 96"/>
                <a:gd name="T18" fmla="*/ 67 w 69"/>
                <a:gd name="T19" fmla="*/ 96 h 96"/>
                <a:gd name="T20" fmla="*/ 52 w 69"/>
                <a:gd name="T21" fmla="*/ 93 h 96"/>
                <a:gd name="T22" fmla="*/ 38 w 69"/>
                <a:gd name="T23" fmla="*/ 87 h 96"/>
                <a:gd name="T24" fmla="*/ 32 w 69"/>
                <a:gd name="T25" fmla="*/ 82 h 96"/>
                <a:gd name="T26" fmla="*/ 28 w 69"/>
                <a:gd name="T27" fmla="*/ 78 h 96"/>
                <a:gd name="T28" fmla="*/ 23 w 69"/>
                <a:gd name="T29" fmla="*/ 72 h 96"/>
                <a:gd name="T30" fmla="*/ 20 w 69"/>
                <a:gd name="T31" fmla="*/ 64 h 96"/>
                <a:gd name="T32" fmla="*/ 8 w 69"/>
                <a:gd name="T33" fmla="*/ 34 h 96"/>
                <a:gd name="T34" fmla="*/ 0 w 69"/>
                <a:gd name="T35" fmla="*/ 2 h 96"/>
                <a:gd name="T36" fmla="*/ 6 w 69"/>
                <a:gd name="T3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96">
                  <a:moveTo>
                    <a:pt x="6" y="0"/>
                  </a:moveTo>
                  <a:lnTo>
                    <a:pt x="14" y="32"/>
                  </a:lnTo>
                  <a:lnTo>
                    <a:pt x="26" y="63"/>
                  </a:lnTo>
                  <a:lnTo>
                    <a:pt x="28" y="67"/>
                  </a:lnTo>
                  <a:lnTo>
                    <a:pt x="32" y="73"/>
                  </a:lnTo>
                  <a:lnTo>
                    <a:pt x="37" y="78"/>
                  </a:lnTo>
                  <a:lnTo>
                    <a:pt x="43" y="82"/>
                  </a:lnTo>
                  <a:lnTo>
                    <a:pt x="54" y="87"/>
                  </a:lnTo>
                  <a:lnTo>
                    <a:pt x="69" y="90"/>
                  </a:lnTo>
                  <a:lnTo>
                    <a:pt x="67" y="96"/>
                  </a:lnTo>
                  <a:lnTo>
                    <a:pt x="52" y="93"/>
                  </a:lnTo>
                  <a:lnTo>
                    <a:pt x="38" y="87"/>
                  </a:lnTo>
                  <a:lnTo>
                    <a:pt x="32" y="82"/>
                  </a:lnTo>
                  <a:lnTo>
                    <a:pt x="28" y="78"/>
                  </a:lnTo>
                  <a:lnTo>
                    <a:pt x="23" y="72"/>
                  </a:lnTo>
                  <a:lnTo>
                    <a:pt x="20" y="64"/>
                  </a:lnTo>
                  <a:lnTo>
                    <a:pt x="8" y="34"/>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777" name="Freeform 993"/>
            <p:cNvSpPr>
              <a:spLocks/>
            </p:cNvSpPr>
            <p:nvPr/>
          </p:nvSpPr>
          <p:spPr bwMode="auto">
            <a:xfrm>
              <a:off x="595" y="2023"/>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778" name="Freeform 994"/>
            <p:cNvSpPr>
              <a:spLocks/>
            </p:cNvSpPr>
            <p:nvPr/>
          </p:nvSpPr>
          <p:spPr bwMode="auto">
            <a:xfrm>
              <a:off x="629" y="2067"/>
              <a:ext cx="52" cy="4"/>
            </a:xfrm>
            <a:custGeom>
              <a:avLst/>
              <a:gdLst>
                <a:gd name="T0" fmla="*/ 0 w 102"/>
                <a:gd name="T1" fmla="*/ 1 h 7"/>
                <a:gd name="T2" fmla="*/ 52 w 102"/>
                <a:gd name="T3" fmla="*/ 1 h 7"/>
                <a:gd name="T4" fmla="*/ 102 w 102"/>
                <a:gd name="T5" fmla="*/ 0 h 7"/>
                <a:gd name="T6" fmla="*/ 102 w 102"/>
                <a:gd name="T7" fmla="*/ 6 h 7"/>
                <a:gd name="T8" fmla="*/ 52 w 102"/>
                <a:gd name="T9" fmla="*/ 7 h 7"/>
                <a:gd name="T10" fmla="*/ 0 w 102"/>
                <a:gd name="T11" fmla="*/ 7 h 7"/>
                <a:gd name="T12" fmla="*/ 0 w 102"/>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02" h="7">
                  <a:moveTo>
                    <a:pt x="0" y="1"/>
                  </a:moveTo>
                  <a:lnTo>
                    <a:pt x="52" y="1"/>
                  </a:lnTo>
                  <a:lnTo>
                    <a:pt x="102" y="0"/>
                  </a:lnTo>
                  <a:lnTo>
                    <a:pt x="102" y="6"/>
                  </a:lnTo>
                  <a:lnTo>
                    <a:pt x="52" y="7"/>
                  </a:lnTo>
                  <a:lnTo>
                    <a:pt x="0" y="7"/>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75779" name="Freeform 995"/>
            <p:cNvSpPr>
              <a:spLocks/>
            </p:cNvSpPr>
            <p:nvPr/>
          </p:nvSpPr>
          <p:spPr bwMode="auto">
            <a:xfrm>
              <a:off x="680" y="2067"/>
              <a:ext cx="39" cy="20"/>
            </a:xfrm>
            <a:custGeom>
              <a:avLst/>
              <a:gdLst>
                <a:gd name="T0" fmla="*/ 2 w 78"/>
                <a:gd name="T1" fmla="*/ 0 h 39"/>
                <a:gd name="T2" fmla="*/ 16 w 78"/>
                <a:gd name="T3" fmla="*/ 3 h 39"/>
                <a:gd name="T4" fmla="*/ 28 w 78"/>
                <a:gd name="T5" fmla="*/ 7 h 39"/>
                <a:gd name="T6" fmla="*/ 52 w 78"/>
                <a:gd name="T7" fmla="*/ 18 h 39"/>
                <a:gd name="T8" fmla="*/ 72 w 78"/>
                <a:gd name="T9" fmla="*/ 30 h 39"/>
                <a:gd name="T10" fmla="*/ 78 w 78"/>
                <a:gd name="T11" fmla="*/ 35 h 39"/>
                <a:gd name="T12" fmla="*/ 74 w 78"/>
                <a:gd name="T13" fmla="*/ 39 h 39"/>
                <a:gd name="T14" fmla="*/ 68 w 78"/>
                <a:gd name="T15" fmla="*/ 35 h 39"/>
                <a:gd name="T16" fmla="*/ 51 w 78"/>
                <a:gd name="T17" fmla="*/ 24 h 39"/>
                <a:gd name="T18" fmla="*/ 26 w 78"/>
                <a:gd name="T19" fmla="*/ 13 h 39"/>
                <a:gd name="T20" fmla="*/ 14 w 78"/>
                <a:gd name="T21" fmla="*/ 9 h 39"/>
                <a:gd name="T22" fmla="*/ 0 w 78"/>
                <a:gd name="T23" fmla="*/ 6 h 39"/>
                <a:gd name="T24" fmla="*/ 2 w 78"/>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9">
                  <a:moveTo>
                    <a:pt x="2" y="0"/>
                  </a:moveTo>
                  <a:lnTo>
                    <a:pt x="16" y="3"/>
                  </a:lnTo>
                  <a:lnTo>
                    <a:pt x="28" y="7"/>
                  </a:lnTo>
                  <a:lnTo>
                    <a:pt x="52" y="18"/>
                  </a:lnTo>
                  <a:lnTo>
                    <a:pt x="72" y="30"/>
                  </a:lnTo>
                  <a:lnTo>
                    <a:pt x="78" y="35"/>
                  </a:lnTo>
                  <a:lnTo>
                    <a:pt x="74" y="39"/>
                  </a:lnTo>
                  <a:lnTo>
                    <a:pt x="68" y="35"/>
                  </a:lnTo>
                  <a:lnTo>
                    <a:pt x="51" y="24"/>
                  </a:lnTo>
                  <a:lnTo>
                    <a:pt x="26" y="13"/>
                  </a:lnTo>
                  <a:lnTo>
                    <a:pt x="14" y="9"/>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780" name="Freeform 996"/>
            <p:cNvSpPr>
              <a:spLocks/>
            </p:cNvSpPr>
            <p:nvPr/>
          </p:nvSpPr>
          <p:spPr bwMode="auto">
            <a:xfrm>
              <a:off x="677" y="2074"/>
              <a:ext cx="41" cy="13"/>
            </a:xfrm>
            <a:custGeom>
              <a:avLst/>
              <a:gdLst>
                <a:gd name="T0" fmla="*/ 81 w 81"/>
                <a:gd name="T1" fmla="*/ 26 h 26"/>
                <a:gd name="T2" fmla="*/ 58 w 81"/>
                <a:gd name="T3" fmla="*/ 23 h 26"/>
                <a:gd name="T4" fmla="*/ 38 w 81"/>
                <a:gd name="T5" fmla="*/ 17 h 26"/>
                <a:gd name="T6" fmla="*/ 20 w 81"/>
                <a:gd name="T7" fmla="*/ 9 h 26"/>
                <a:gd name="T8" fmla="*/ 0 w 81"/>
                <a:gd name="T9" fmla="*/ 5 h 26"/>
                <a:gd name="T10" fmla="*/ 0 w 81"/>
                <a:gd name="T11" fmla="*/ 0 h 26"/>
                <a:gd name="T12" fmla="*/ 23 w 81"/>
                <a:gd name="T13" fmla="*/ 5 h 26"/>
                <a:gd name="T14" fmla="*/ 41 w 81"/>
                <a:gd name="T15" fmla="*/ 12 h 26"/>
                <a:gd name="T16" fmla="*/ 58 w 81"/>
                <a:gd name="T17" fmla="*/ 18 h 26"/>
                <a:gd name="T18" fmla="*/ 81 w 81"/>
                <a:gd name="T19" fmla="*/ 22 h 26"/>
                <a:gd name="T20" fmla="*/ 81 w 81"/>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6">
                  <a:moveTo>
                    <a:pt x="81" y="26"/>
                  </a:moveTo>
                  <a:lnTo>
                    <a:pt x="58" y="23"/>
                  </a:lnTo>
                  <a:lnTo>
                    <a:pt x="38" y="17"/>
                  </a:lnTo>
                  <a:lnTo>
                    <a:pt x="20" y="9"/>
                  </a:lnTo>
                  <a:lnTo>
                    <a:pt x="0" y="5"/>
                  </a:lnTo>
                  <a:lnTo>
                    <a:pt x="0" y="0"/>
                  </a:lnTo>
                  <a:lnTo>
                    <a:pt x="23" y="5"/>
                  </a:lnTo>
                  <a:lnTo>
                    <a:pt x="41" y="12"/>
                  </a:lnTo>
                  <a:lnTo>
                    <a:pt x="58" y="18"/>
                  </a:lnTo>
                  <a:lnTo>
                    <a:pt x="81" y="22"/>
                  </a:lnTo>
                  <a:lnTo>
                    <a:pt x="81" y="26"/>
                  </a:lnTo>
                  <a:close/>
                </a:path>
              </a:pathLst>
            </a:custGeom>
            <a:solidFill>
              <a:srgbClr val="000000"/>
            </a:solidFill>
            <a:ln w="9525">
              <a:solidFill>
                <a:schemeClr val="tx2"/>
              </a:solidFill>
              <a:round/>
              <a:headEnd/>
              <a:tailEnd/>
            </a:ln>
          </p:spPr>
          <p:txBody>
            <a:bodyPr/>
            <a:lstStyle/>
            <a:p>
              <a:endParaRPr lang="en-US" sz="3120"/>
            </a:p>
          </p:txBody>
        </p:sp>
        <p:sp>
          <p:nvSpPr>
            <p:cNvPr id="375781" name="Freeform 997"/>
            <p:cNvSpPr>
              <a:spLocks/>
            </p:cNvSpPr>
            <p:nvPr/>
          </p:nvSpPr>
          <p:spPr bwMode="auto">
            <a:xfrm>
              <a:off x="716" y="2085"/>
              <a:ext cx="6" cy="3"/>
            </a:xfrm>
            <a:custGeom>
              <a:avLst/>
              <a:gdLst>
                <a:gd name="T0" fmla="*/ 4 w 12"/>
                <a:gd name="T1" fmla="*/ 0 h 6"/>
                <a:gd name="T2" fmla="*/ 12 w 12"/>
                <a:gd name="T3" fmla="*/ 6 h 6"/>
                <a:gd name="T4" fmla="*/ 3 w 12"/>
                <a:gd name="T5" fmla="*/ 4 h 6"/>
                <a:gd name="T6" fmla="*/ 3 w 12"/>
                <a:gd name="T7" fmla="*/ 0 h 6"/>
                <a:gd name="T8" fmla="*/ 0 w 12"/>
                <a:gd name="T9" fmla="*/ 4 h 6"/>
                <a:gd name="T10" fmla="*/ 4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4" y="0"/>
                  </a:moveTo>
                  <a:lnTo>
                    <a:pt x="12" y="6"/>
                  </a:lnTo>
                  <a:lnTo>
                    <a:pt x="3" y="4"/>
                  </a:lnTo>
                  <a:lnTo>
                    <a:pt x="3"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782" name="Freeform 998"/>
            <p:cNvSpPr>
              <a:spLocks/>
            </p:cNvSpPr>
            <p:nvPr/>
          </p:nvSpPr>
          <p:spPr bwMode="auto">
            <a:xfrm>
              <a:off x="624" y="2073"/>
              <a:ext cx="53" cy="3"/>
            </a:xfrm>
            <a:custGeom>
              <a:avLst/>
              <a:gdLst>
                <a:gd name="T0" fmla="*/ 107 w 107"/>
                <a:gd name="T1" fmla="*/ 6 h 6"/>
                <a:gd name="T2" fmla="*/ 79 w 107"/>
                <a:gd name="T3" fmla="*/ 4 h 6"/>
                <a:gd name="T4" fmla="*/ 54 w 107"/>
                <a:gd name="T5" fmla="*/ 4 h 6"/>
                <a:gd name="T6" fmla="*/ 0 w 107"/>
                <a:gd name="T7" fmla="*/ 6 h 6"/>
                <a:gd name="T8" fmla="*/ 0 w 107"/>
                <a:gd name="T9" fmla="*/ 1 h 6"/>
                <a:gd name="T10" fmla="*/ 54 w 107"/>
                <a:gd name="T11" fmla="*/ 0 h 6"/>
                <a:gd name="T12" fmla="*/ 79 w 107"/>
                <a:gd name="T13" fmla="*/ 0 h 6"/>
                <a:gd name="T14" fmla="*/ 107 w 107"/>
                <a:gd name="T15" fmla="*/ 1 h 6"/>
                <a:gd name="T16" fmla="*/ 107 w 10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6">
                  <a:moveTo>
                    <a:pt x="107" y="6"/>
                  </a:moveTo>
                  <a:lnTo>
                    <a:pt x="79" y="4"/>
                  </a:lnTo>
                  <a:lnTo>
                    <a:pt x="54" y="4"/>
                  </a:lnTo>
                  <a:lnTo>
                    <a:pt x="0" y="6"/>
                  </a:lnTo>
                  <a:lnTo>
                    <a:pt x="0" y="1"/>
                  </a:lnTo>
                  <a:lnTo>
                    <a:pt x="54" y="0"/>
                  </a:lnTo>
                  <a:lnTo>
                    <a:pt x="79" y="0"/>
                  </a:lnTo>
                  <a:lnTo>
                    <a:pt x="107" y="1"/>
                  </a:lnTo>
                  <a:lnTo>
                    <a:pt x="107" y="6"/>
                  </a:lnTo>
                  <a:close/>
                </a:path>
              </a:pathLst>
            </a:custGeom>
            <a:solidFill>
              <a:srgbClr val="000000"/>
            </a:solidFill>
            <a:ln w="9525">
              <a:solidFill>
                <a:schemeClr val="tx2"/>
              </a:solidFill>
              <a:round/>
              <a:headEnd/>
              <a:tailEnd/>
            </a:ln>
          </p:spPr>
          <p:txBody>
            <a:bodyPr/>
            <a:lstStyle/>
            <a:p>
              <a:endParaRPr lang="en-US" sz="3120"/>
            </a:p>
          </p:txBody>
        </p:sp>
        <p:sp>
          <p:nvSpPr>
            <p:cNvPr id="375783" name="Freeform 999"/>
            <p:cNvSpPr>
              <a:spLocks/>
            </p:cNvSpPr>
            <p:nvPr/>
          </p:nvSpPr>
          <p:spPr bwMode="auto">
            <a:xfrm>
              <a:off x="677" y="2074"/>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784" name="Freeform 1000"/>
            <p:cNvSpPr>
              <a:spLocks/>
            </p:cNvSpPr>
            <p:nvPr/>
          </p:nvSpPr>
          <p:spPr bwMode="auto">
            <a:xfrm>
              <a:off x="623" y="2074"/>
              <a:ext cx="90" cy="56"/>
            </a:xfrm>
            <a:custGeom>
              <a:avLst/>
              <a:gdLst>
                <a:gd name="T0" fmla="*/ 5 w 180"/>
                <a:gd name="T1" fmla="*/ 0 h 113"/>
                <a:gd name="T2" fmla="*/ 26 w 180"/>
                <a:gd name="T3" fmla="*/ 20 h 113"/>
                <a:gd name="T4" fmla="*/ 46 w 180"/>
                <a:gd name="T5" fmla="*/ 37 h 113"/>
                <a:gd name="T6" fmla="*/ 86 w 180"/>
                <a:gd name="T7" fmla="*/ 61 h 113"/>
                <a:gd name="T8" fmla="*/ 180 w 180"/>
                <a:gd name="T9" fmla="*/ 107 h 113"/>
                <a:gd name="T10" fmla="*/ 179 w 180"/>
                <a:gd name="T11" fmla="*/ 113 h 113"/>
                <a:gd name="T12" fmla="*/ 84 w 180"/>
                <a:gd name="T13" fmla="*/ 67 h 113"/>
                <a:gd name="T14" fmla="*/ 41 w 180"/>
                <a:gd name="T15" fmla="*/ 41 h 113"/>
                <a:gd name="T16" fmla="*/ 21 w 180"/>
                <a:gd name="T17" fmla="*/ 25 h 113"/>
                <a:gd name="T18" fmla="*/ 0 w 180"/>
                <a:gd name="T19" fmla="*/ 5 h 113"/>
                <a:gd name="T20" fmla="*/ 5 w 180"/>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13">
                  <a:moveTo>
                    <a:pt x="5" y="0"/>
                  </a:moveTo>
                  <a:lnTo>
                    <a:pt x="26" y="20"/>
                  </a:lnTo>
                  <a:lnTo>
                    <a:pt x="46" y="37"/>
                  </a:lnTo>
                  <a:lnTo>
                    <a:pt x="86" y="61"/>
                  </a:lnTo>
                  <a:lnTo>
                    <a:pt x="180" y="107"/>
                  </a:lnTo>
                  <a:lnTo>
                    <a:pt x="179" y="113"/>
                  </a:lnTo>
                  <a:lnTo>
                    <a:pt x="84" y="67"/>
                  </a:lnTo>
                  <a:lnTo>
                    <a:pt x="41" y="41"/>
                  </a:lnTo>
                  <a:lnTo>
                    <a:pt x="21"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785" name="Freeform 1001"/>
            <p:cNvSpPr>
              <a:spLocks/>
            </p:cNvSpPr>
            <p:nvPr/>
          </p:nvSpPr>
          <p:spPr bwMode="auto">
            <a:xfrm>
              <a:off x="620" y="2074"/>
              <a:ext cx="5" cy="2"/>
            </a:xfrm>
            <a:custGeom>
              <a:avLst/>
              <a:gdLst>
                <a:gd name="T0" fmla="*/ 7 w 9"/>
                <a:gd name="T1" fmla="*/ 0 h 5"/>
                <a:gd name="T2" fmla="*/ 0 w 9"/>
                <a:gd name="T3" fmla="*/ 0 h 5"/>
                <a:gd name="T4" fmla="*/ 4 w 9"/>
                <a:gd name="T5" fmla="*/ 5 h 5"/>
                <a:gd name="T6" fmla="*/ 9 w 9"/>
                <a:gd name="T7" fmla="*/ 0 h 5"/>
                <a:gd name="T8" fmla="*/ 7 w 9"/>
                <a:gd name="T9" fmla="*/ 5 h 5"/>
                <a:gd name="T10" fmla="*/ 7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7" y="0"/>
                  </a:moveTo>
                  <a:lnTo>
                    <a:pt x="0" y="0"/>
                  </a:lnTo>
                  <a:lnTo>
                    <a:pt x="4" y="5"/>
                  </a:lnTo>
                  <a:lnTo>
                    <a:pt x="9" y="0"/>
                  </a:lnTo>
                  <a:lnTo>
                    <a:pt x="7" y="5"/>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5786" name="Freeform 1002"/>
            <p:cNvSpPr>
              <a:spLocks/>
            </p:cNvSpPr>
            <p:nvPr/>
          </p:nvSpPr>
          <p:spPr bwMode="auto">
            <a:xfrm>
              <a:off x="711" y="2128"/>
              <a:ext cx="54" cy="43"/>
            </a:xfrm>
            <a:custGeom>
              <a:avLst/>
              <a:gdLst>
                <a:gd name="T0" fmla="*/ 5 w 108"/>
                <a:gd name="T1" fmla="*/ 0 h 85"/>
                <a:gd name="T2" fmla="*/ 23 w 108"/>
                <a:gd name="T3" fmla="*/ 11 h 85"/>
                <a:gd name="T4" fmla="*/ 43 w 108"/>
                <a:gd name="T5" fmla="*/ 26 h 85"/>
                <a:gd name="T6" fmla="*/ 84 w 108"/>
                <a:gd name="T7" fmla="*/ 58 h 85"/>
                <a:gd name="T8" fmla="*/ 108 w 108"/>
                <a:gd name="T9" fmla="*/ 81 h 85"/>
                <a:gd name="T10" fmla="*/ 93 w 108"/>
                <a:gd name="T11" fmla="*/ 78 h 85"/>
                <a:gd name="T12" fmla="*/ 98 w 108"/>
                <a:gd name="T13" fmla="*/ 73 h 85"/>
                <a:gd name="T14" fmla="*/ 104 w 108"/>
                <a:gd name="T15" fmla="*/ 85 h 85"/>
                <a:gd name="T16" fmla="*/ 79 w 108"/>
                <a:gd name="T17" fmla="*/ 63 h 85"/>
                <a:gd name="T18" fmla="*/ 38 w 108"/>
                <a:gd name="T19" fmla="*/ 31 h 85"/>
                <a:gd name="T20" fmla="*/ 18 w 108"/>
                <a:gd name="T21" fmla="*/ 15 h 85"/>
                <a:gd name="T22" fmla="*/ 0 w 108"/>
                <a:gd name="T23" fmla="*/ 5 h 85"/>
                <a:gd name="T24" fmla="*/ 5 w 108"/>
                <a:gd name="T2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85">
                  <a:moveTo>
                    <a:pt x="5" y="0"/>
                  </a:moveTo>
                  <a:lnTo>
                    <a:pt x="23" y="11"/>
                  </a:lnTo>
                  <a:lnTo>
                    <a:pt x="43" y="26"/>
                  </a:lnTo>
                  <a:lnTo>
                    <a:pt x="84" y="58"/>
                  </a:lnTo>
                  <a:lnTo>
                    <a:pt x="108" y="81"/>
                  </a:lnTo>
                  <a:lnTo>
                    <a:pt x="93" y="78"/>
                  </a:lnTo>
                  <a:lnTo>
                    <a:pt x="98" y="73"/>
                  </a:lnTo>
                  <a:lnTo>
                    <a:pt x="104" y="85"/>
                  </a:lnTo>
                  <a:lnTo>
                    <a:pt x="79" y="63"/>
                  </a:lnTo>
                  <a:lnTo>
                    <a:pt x="38" y="31"/>
                  </a:lnTo>
                  <a:lnTo>
                    <a:pt x="18" y="1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787" name="Freeform 1003"/>
            <p:cNvSpPr>
              <a:spLocks/>
            </p:cNvSpPr>
            <p:nvPr/>
          </p:nvSpPr>
          <p:spPr bwMode="auto">
            <a:xfrm>
              <a:off x="711" y="2127"/>
              <a:ext cx="2" cy="3"/>
            </a:xfrm>
            <a:custGeom>
              <a:avLst/>
              <a:gdLst>
                <a:gd name="T0" fmla="*/ 3 w 5"/>
                <a:gd name="T1" fmla="*/ 0 h 6"/>
                <a:gd name="T2" fmla="*/ 5 w 5"/>
                <a:gd name="T3" fmla="*/ 1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1"/>
                  </a:lnTo>
                  <a:lnTo>
                    <a:pt x="0" y="6"/>
                  </a:lnTo>
                  <a:lnTo>
                    <a:pt x="2"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75788" name="Freeform 1004"/>
            <p:cNvSpPr>
              <a:spLocks/>
            </p:cNvSpPr>
            <p:nvPr/>
          </p:nvSpPr>
          <p:spPr bwMode="auto">
            <a:xfrm>
              <a:off x="733" y="2147"/>
              <a:ext cx="27" cy="20"/>
            </a:xfrm>
            <a:custGeom>
              <a:avLst/>
              <a:gdLst>
                <a:gd name="T0" fmla="*/ 49 w 54"/>
                <a:gd name="T1" fmla="*/ 40 h 40"/>
                <a:gd name="T2" fmla="*/ 26 w 54"/>
                <a:gd name="T3" fmla="*/ 22 h 40"/>
                <a:gd name="T4" fmla="*/ 0 w 54"/>
                <a:gd name="T5" fmla="*/ 5 h 40"/>
                <a:gd name="T6" fmla="*/ 5 w 54"/>
                <a:gd name="T7" fmla="*/ 0 h 40"/>
                <a:gd name="T8" fmla="*/ 31 w 54"/>
                <a:gd name="T9" fmla="*/ 17 h 40"/>
                <a:gd name="T10" fmla="*/ 54 w 54"/>
                <a:gd name="T11" fmla="*/ 35 h 40"/>
                <a:gd name="T12" fmla="*/ 49 w 5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54" h="40">
                  <a:moveTo>
                    <a:pt x="49" y="40"/>
                  </a:moveTo>
                  <a:lnTo>
                    <a:pt x="26" y="22"/>
                  </a:lnTo>
                  <a:lnTo>
                    <a:pt x="0" y="5"/>
                  </a:lnTo>
                  <a:lnTo>
                    <a:pt x="5" y="0"/>
                  </a:lnTo>
                  <a:lnTo>
                    <a:pt x="31" y="17"/>
                  </a:lnTo>
                  <a:lnTo>
                    <a:pt x="54" y="35"/>
                  </a:lnTo>
                  <a:lnTo>
                    <a:pt x="49" y="40"/>
                  </a:lnTo>
                  <a:close/>
                </a:path>
              </a:pathLst>
            </a:custGeom>
            <a:solidFill>
              <a:srgbClr val="000000"/>
            </a:solidFill>
            <a:ln w="9525">
              <a:solidFill>
                <a:schemeClr val="tx2"/>
              </a:solidFill>
              <a:round/>
              <a:headEnd/>
              <a:tailEnd/>
            </a:ln>
          </p:spPr>
          <p:txBody>
            <a:bodyPr/>
            <a:lstStyle/>
            <a:p>
              <a:endParaRPr lang="en-US" sz="3120"/>
            </a:p>
          </p:txBody>
        </p:sp>
        <p:sp>
          <p:nvSpPr>
            <p:cNvPr id="375789" name="Freeform 1005"/>
            <p:cNvSpPr>
              <a:spLocks/>
            </p:cNvSpPr>
            <p:nvPr/>
          </p:nvSpPr>
          <p:spPr bwMode="auto">
            <a:xfrm>
              <a:off x="758" y="2165"/>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75790" name="Freeform 1006"/>
            <p:cNvSpPr>
              <a:spLocks/>
            </p:cNvSpPr>
            <p:nvPr/>
          </p:nvSpPr>
          <p:spPr bwMode="auto">
            <a:xfrm>
              <a:off x="661" y="2110"/>
              <a:ext cx="74" cy="39"/>
            </a:xfrm>
            <a:custGeom>
              <a:avLst/>
              <a:gdLst>
                <a:gd name="T0" fmla="*/ 147 w 150"/>
                <a:gd name="T1" fmla="*/ 79 h 79"/>
                <a:gd name="T2" fmla="*/ 74 w 150"/>
                <a:gd name="T3" fmla="*/ 42 h 79"/>
                <a:gd name="T4" fmla="*/ 0 w 150"/>
                <a:gd name="T5" fmla="*/ 4 h 79"/>
                <a:gd name="T6" fmla="*/ 3 w 150"/>
                <a:gd name="T7" fmla="*/ 0 h 79"/>
                <a:gd name="T8" fmla="*/ 77 w 150"/>
                <a:gd name="T9" fmla="*/ 38 h 79"/>
                <a:gd name="T10" fmla="*/ 150 w 150"/>
                <a:gd name="T11" fmla="*/ 74 h 79"/>
                <a:gd name="T12" fmla="*/ 147 w 150"/>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150" h="79">
                  <a:moveTo>
                    <a:pt x="147" y="79"/>
                  </a:moveTo>
                  <a:lnTo>
                    <a:pt x="74" y="42"/>
                  </a:lnTo>
                  <a:lnTo>
                    <a:pt x="0" y="4"/>
                  </a:lnTo>
                  <a:lnTo>
                    <a:pt x="3" y="0"/>
                  </a:lnTo>
                  <a:lnTo>
                    <a:pt x="77" y="38"/>
                  </a:lnTo>
                  <a:lnTo>
                    <a:pt x="150" y="74"/>
                  </a:lnTo>
                  <a:lnTo>
                    <a:pt x="147" y="79"/>
                  </a:lnTo>
                  <a:close/>
                </a:path>
              </a:pathLst>
            </a:custGeom>
            <a:solidFill>
              <a:srgbClr val="000000"/>
            </a:solidFill>
            <a:ln w="9525">
              <a:solidFill>
                <a:schemeClr val="tx2"/>
              </a:solidFill>
              <a:round/>
              <a:headEnd/>
              <a:tailEnd/>
            </a:ln>
          </p:spPr>
          <p:txBody>
            <a:bodyPr/>
            <a:lstStyle/>
            <a:p>
              <a:endParaRPr lang="en-US" sz="3120"/>
            </a:p>
          </p:txBody>
        </p:sp>
        <p:sp>
          <p:nvSpPr>
            <p:cNvPr id="375791" name="Freeform 1007"/>
            <p:cNvSpPr>
              <a:spLocks/>
            </p:cNvSpPr>
            <p:nvPr/>
          </p:nvSpPr>
          <p:spPr bwMode="auto">
            <a:xfrm>
              <a:off x="733" y="2147"/>
              <a:ext cx="2" cy="2"/>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792" name="Freeform 1008"/>
            <p:cNvSpPr>
              <a:spLocks/>
            </p:cNvSpPr>
            <p:nvPr/>
          </p:nvSpPr>
          <p:spPr bwMode="auto">
            <a:xfrm>
              <a:off x="588" y="2035"/>
              <a:ext cx="74" cy="77"/>
            </a:xfrm>
            <a:custGeom>
              <a:avLst/>
              <a:gdLst>
                <a:gd name="T0" fmla="*/ 145 w 148"/>
                <a:gd name="T1" fmla="*/ 153 h 153"/>
                <a:gd name="T2" fmla="*/ 93 w 148"/>
                <a:gd name="T3" fmla="*/ 124 h 153"/>
                <a:gd name="T4" fmla="*/ 51 w 148"/>
                <a:gd name="T5" fmla="*/ 94 h 153"/>
                <a:gd name="T6" fmla="*/ 43 w 148"/>
                <a:gd name="T7" fmla="*/ 85 h 153"/>
                <a:gd name="T8" fmla="*/ 34 w 148"/>
                <a:gd name="T9" fmla="*/ 76 h 153"/>
                <a:gd name="T10" fmla="*/ 19 w 148"/>
                <a:gd name="T11" fmla="*/ 56 h 153"/>
                <a:gd name="T12" fmla="*/ 8 w 148"/>
                <a:gd name="T13" fmla="*/ 30 h 153"/>
                <a:gd name="T14" fmla="*/ 0 w 148"/>
                <a:gd name="T15" fmla="*/ 3 h 153"/>
                <a:gd name="T16" fmla="*/ 5 w 148"/>
                <a:gd name="T17" fmla="*/ 0 h 153"/>
                <a:gd name="T18" fmla="*/ 13 w 148"/>
                <a:gd name="T19" fmla="*/ 27 h 153"/>
                <a:gd name="T20" fmla="*/ 23 w 148"/>
                <a:gd name="T21" fmla="*/ 51 h 153"/>
                <a:gd name="T22" fmla="*/ 39 w 148"/>
                <a:gd name="T23" fmla="*/ 71 h 153"/>
                <a:gd name="T24" fmla="*/ 46 w 148"/>
                <a:gd name="T25" fmla="*/ 80 h 153"/>
                <a:gd name="T26" fmla="*/ 55 w 148"/>
                <a:gd name="T27" fmla="*/ 89 h 153"/>
                <a:gd name="T28" fmla="*/ 98 w 148"/>
                <a:gd name="T29" fmla="*/ 120 h 153"/>
                <a:gd name="T30" fmla="*/ 148 w 148"/>
                <a:gd name="T31" fmla="*/ 149 h 153"/>
                <a:gd name="T32" fmla="*/ 145 w 148"/>
                <a:gd name="T3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153">
                  <a:moveTo>
                    <a:pt x="145" y="153"/>
                  </a:moveTo>
                  <a:lnTo>
                    <a:pt x="93" y="124"/>
                  </a:lnTo>
                  <a:lnTo>
                    <a:pt x="51" y="94"/>
                  </a:lnTo>
                  <a:lnTo>
                    <a:pt x="43" y="85"/>
                  </a:lnTo>
                  <a:lnTo>
                    <a:pt x="34" y="76"/>
                  </a:lnTo>
                  <a:lnTo>
                    <a:pt x="19" y="56"/>
                  </a:lnTo>
                  <a:lnTo>
                    <a:pt x="8" y="30"/>
                  </a:lnTo>
                  <a:lnTo>
                    <a:pt x="0" y="3"/>
                  </a:lnTo>
                  <a:lnTo>
                    <a:pt x="5" y="0"/>
                  </a:lnTo>
                  <a:lnTo>
                    <a:pt x="13" y="27"/>
                  </a:lnTo>
                  <a:lnTo>
                    <a:pt x="23" y="51"/>
                  </a:lnTo>
                  <a:lnTo>
                    <a:pt x="39" y="71"/>
                  </a:lnTo>
                  <a:lnTo>
                    <a:pt x="46" y="80"/>
                  </a:lnTo>
                  <a:lnTo>
                    <a:pt x="55" y="89"/>
                  </a:lnTo>
                  <a:lnTo>
                    <a:pt x="98" y="120"/>
                  </a:lnTo>
                  <a:lnTo>
                    <a:pt x="148" y="149"/>
                  </a:lnTo>
                  <a:lnTo>
                    <a:pt x="145" y="153"/>
                  </a:lnTo>
                  <a:close/>
                </a:path>
              </a:pathLst>
            </a:custGeom>
            <a:solidFill>
              <a:srgbClr val="000000"/>
            </a:solidFill>
            <a:ln w="9525">
              <a:solidFill>
                <a:schemeClr val="tx2"/>
              </a:solidFill>
              <a:round/>
              <a:headEnd/>
              <a:tailEnd/>
            </a:ln>
          </p:spPr>
          <p:txBody>
            <a:bodyPr/>
            <a:lstStyle/>
            <a:p>
              <a:endParaRPr lang="en-US" sz="3120"/>
            </a:p>
          </p:txBody>
        </p:sp>
        <p:sp>
          <p:nvSpPr>
            <p:cNvPr id="375793" name="Freeform 1009"/>
            <p:cNvSpPr>
              <a:spLocks/>
            </p:cNvSpPr>
            <p:nvPr/>
          </p:nvSpPr>
          <p:spPr bwMode="auto">
            <a:xfrm>
              <a:off x="661" y="2110"/>
              <a:ext cx="1" cy="2"/>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lnTo>
                    <a:pt x="3"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75794" name="Freeform 1010"/>
            <p:cNvSpPr>
              <a:spLocks/>
            </p:cNvSpPr>
            <p:nvPr/>
          </p:nvSpPr>
          <p:spPr bwMode="auto">
            <a:xfrm>
              <a:off x="571" y="1980"/>
              <a:ext cx="20" cy="56"/>
            </a:xfrm>
            <a:custGeom>
              <a:avLst/>
              <a:gdLst>
                <a:gd name="T0" fmla="*/ 35 w 40"/>
                <a:gd name="T1" fmla="*/ 112 h 112"/>
                <a:gd name="T2" fmla="*/ 22 w 40"/>
                <a:gd name="T3" fmla="*/ 57 h 112"/>
                <a:gd name="T4" fmla="*/ 0 w 40"/>
                <a:gd name="T5" fmla="*/ 3 h 112"/>
                <a:gd name="T6" fmla="*/ 5 w 40"/>
                <a:gd name="T7" fmla="*/ 0 h 112"/>
                <a:gd name="T8" fmla="*/ 26 w 40"/>
                <a:gd name="T9" fmla="*/ 54 h 112"/>
                <a:gd name="T10" fmla="*/ 40 w 40"/>
                <a:gd name="T11" fmla="*/ 112 h 112"/>
                <a:gd name="T12" fmla="*/ 35 w 40"/>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40" h="112">
                  <a:moveTo>
                    <a:pt x="35" y="112"/>
                  </a:moveTo>
                  <a:lnTo>
                    <a:pt x="22" y="57"/>
                  </a:lnTo>
                  <a:lnTo>
                    <a:pt x="0" y="3"/>
                  </a:lnTo>
                  <a:lnTo>
                    <a:pt x="5" y="0"/>
                  </a:lnTo>
                  <a:lnTo>
                    <a:pt x="26" y="54"/>
                  </a:lnTo>
                  <a:lnTo>
                    <a:pt x="40" y="112"/>
                  </a:lnTo>
                  <a:lnTo>
                    <a:pt x="35" y="112"/>
                  </a:lnTo>
                  <a:close/>
                </a:path>
              </a:pathLst>
            </a:custGeom>
            <a:solidFill>
              <a:srgbClr val="000000"/>
            </a:solidFill>
            <a:ln w="9525">
              <a:solidFill>
                <a:schemeClr val="tx2"/>
              </a:solidFill>
              <a:round/>
              <a:headEnd/>
              <a:tailEnd/>
            </a:ln>
          </p:spPr>
          <p:txBody>
            <a:bodyPr/>
            <a:lstStyle/>
            <a:p>
              <a:endParaRPr lang="en-US" sz="3120"/>
            </a:p>
          </p:txBody>
        </p:sp>
        <p:sp>
          <p:nvSpPr>
            <p:cNvPr id="375795" name="Freeform 1011"/>
            <p:cNvSpPr>
              <a:spLocks/>
            </p:cNvSpPr>
            <p:nvPr/>
          </p:nvSpPr>
          <p:spPr bwMode="auto">
            <a:xfrm>
              <a:off x="588" y="2035"/>
              <a:ext cx="3" cy="2"/>
            </a:xfrm>
            <a:custGeom>
              <a:avLst/>
              <a:gdLst>
                <a:gd name="T0" fmla="*/ 0 w 5"/>
                <a:gd name="T1" fmla="*/ 3 h 3"/>
                <a:gd name="T2" fmla="*/ 0 w 5"/>
                <a:gd name="T3" fmla="*/ 1 h 3"/>
                <a:gd name="T4" fmla="*/ 5 w 5"/>
                <a:gd name="T5" fmla="*/ 1 h 3"/>
                <a:gd name="T6" fmla="*/ 5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1"/>
                  </a:lnTo>
                  <a:lnTo>
                    <a:pt x="5" y="1"/>
                  </a:lnTo>
                  <a:lnTo>
                    <a:pt x="5" y="0"/>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75796" name="Freeform 1012"/>
            <p:cNvSpPr>
              <a:spLocks/>
            </p:cNvSpPr>
            <p:nvPr/>
          </p:nvSpPr>
          <p:spPr bwMode="auto">
            <a:xfrm>
              <a:off x="558" y="1941"/>
              <a:ext cx="15" cy="40"/>
            </a:xfrm>
            <a:custGeom>
              <a:avLst/>
              <a:gdLst>
                <a:gd name="T0" fmla="*/ 26 w 31"/>
                <a:gd name="T1" fmla="*/ 81 h 81"/>
                <a:gd name="T2" fmla="*/ 14 w 31"/>
                <a:gd name="T3" fmla="*/ 41 h 81"/>
                <a:gd name="T4" fmla="*/ 8 w 31"/>
                <a:gd name="T5" fmla="*/ 23 h 81"/>
                <a:gd name="T6" fmla="*/ 0 w 31"/>
                <a:gd name="T7" fmla="*/ 3 h 81"/>
                <a:gd name="T8" fmla="*/ 5 w 31"/>
                <a:gd name="T9" fmla="*/ 0 h 81"/>
                <a:gd name="T10" fmla="*/ 13 w 31"/>
                <a:gd name="T11" fmla="*/ 20 h 81"/>
                <a:gd name="T12" fmla="*/ 19 w 31"/>
                <a:gd name="T13" fmla="*/ 38 h 81"/>
                <a:gd name="T14" fmla="*/ 31 w 31"/>
                <a:gd name="T15" fmla="*/ 78 h 81"/>
                <a:gd name="T16" fmla="*/ 26 w 31"/>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1">
                  <a:moveTo>
                    <a:pt x="26" y="81"/>
                  </a:moveTo>
                  <a:lnTo>
                    <a:pt x="14" y="41"/>
                  </a:lnTo>
                  <a:lnTo>
                    <a:pt x="8" y="23"/>
                  </a:lnTo>
                  <a:lnTo>
                    <a:pt x="0" y="3"/>
                  </a:lnTo>
                  <a:lnTo>
                    <a:pt x="5" y="0"/>
                  </a:lnTo>
                  <a:lnTo>
                    <a:pt x="13" y="20"/>
                  </a:lnTo>
                  <a:lnTo>
                    <a:pt x="19" y="38"/>
                  </a:lnTo>
                  <a:lnTo>
                    <a:pt x="31" y="78"/>
                  </a:lnTo>
                  <a:lnTo>
                    <a:pt x="26" y="81"/>
                  </a:lnTo>
                  <a:close/>
                </a:path>
              </a:pathLst>
            </a:custGeom>
            <a:solidFill>
              <a:srgbClr val="000000"/>
            </a:solidFill>
            <a:ln w="9525">
              <a:solidFill>
                <a:schemeClr val="tx2"/>
              </a:solidFill>
              <a:round/>
              <a:headEnd/>
              <a:tailEnd/>
            </a:ln>
          </p:spPr>
          <p:txBody>
            <a:bodyPr/>
            <a:lstStyle/>
            <a:p>
              <a:endParaRPr lang="en-US" sz="3120"/>
            </a:p>
          </p:txBody>
        </p:sp>
        <p:sp>
          <p:nvSpPr>
            <p:cNvPr id="375797" name="Freeform 1013"/>
            <p:cNvSpPr>
              <a:spLocks/>
            </p:cNvSpPr>
            <p:nvPr/>
          </p:nvSpPr>
          <p:spPr bwMode="auto">
            <a:xfrm>
              <a:off x="571" y="1980"/>
              <a:ext cx="2" cy="1"/>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798" name="Freeform 1014"/>
            <p:cNvSpPr>
              <a:spLocks/>
            </p:cNvSpPr>
            <p:nvPr/>
          </p:nvSpPr>
          <p:spPr bwMode="auto">
            <a:xfrm>
              <a:off x="516" y="1895"/>
              <a:ext cx="44" cy="48"/>
            </a:xfrm>
            <a:custGeom>
              <a:avLst/>
              <a:gdLst>
                <a:gd name="T0" fmla="*/ 83 w 88"/>
                <a:gd name="T1" fmla="*/ 97 h 97"/>
                <a:gd name="T2" fmla="*/ 65 w 88"/>
                <a:gd name="T3" fmla="*/ 70 h 97"/>
                <a:gd name="T4" fmla="*/ 45 w 88"/>
                <a:gd name="T5" fmla="*/ 49 h 97"/>
                <a:gd name="T6" fmla="*/ 22 w 88"/>
                <a:gd name="T7" fmla="*/ 29 h 97"/>
                <a:gd name="T8" fmla="*/ 0 w 88"/>
                <a:gd name="T9" fmla="*/ 5 h 97"/>
                <a:gd name="T10" fmla="*/ 3 w 88"/>
                <a:gd name="T11" fmla="*/ 0 h 97"/>
                <a:gd name="T12" fmla="*/ 25 w 88"/>
                <a:gd name="T13" fmla="*/ 24 h 97"/>
                <a:gd name="T14" fmla="*/ 48 w 88"/>
                <a:gd name="T15" fmla="*/ 44 h 97"/>
                <a:gd name="T16" fmla="*/ 70 w 88"/>
                <a:gd name="T17" fmla="*/ 66 h 97"/>
                <a:gd name="T18" fmla="*/ 88 w 88"/>
                <a:gd name="T19" fmla="*/ 93 h 97"/>
                <a:gd name="T20" fmla="*/ 83 w 88"/>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97">
                  <a:moveTo>
                    <a:pt x="83" y="97"/>
                  </a:moveTo>
                  <a:lnTo>
                    <a:pt x="65" y="70"/>
                  </a:lnTo>
                  <a:lnTo>
                    <a:pt x="45" y="49"/>
                  </a:lnTo>
                  <a:lnTo>
                    <a:pt x="22" y="29"/>
                  </a:lnTo>
                  <a:lnTo>
                    <a:pt x="0" y="5"/>
                  </a:lnTo>
                  <a:lnTo>
                    <a:pt x="3" y="0"/>
                  </a:lnTo>
                  <a:lnTo>
                    <a:pt x="25" y="24"/>
                  </a:lnTo>
                  <a:lnTo>
                    <a:pt x="48" y="44"/>
                  </a:lnTo>
                  <a:lnTo>
                    <a:pt x="70" y="66"/>
                  </a:lnTo>
                  <a:lnTo>
                    <a:pt x="88" y="93"/>
                  </a:lnTo>
                  <a:lnTo>
                    <a:pt x="83" y="97"/>
                  </a:lnTo>
                  <a:close/>
                </a:path>
              </a:pathLst>
            </a:custGeom>
            <a:solidFill>
              <a:srgbClr val="000000"/>
            </a:solidFill>
            <a:ln w="9525">
              <a:solidFill>
                <a:schemeClr val="tx2"/>
              </a:solidFill>
              <a:round/>
              <a:headEnd/>
              <a:tailEnd/>
            </a:ln>
          </p:spPr>
          <p:txBody>
            <a:bodyPr/>
            <a:lstStyle/>
            <a:p>
              <a:endParaRPr lang="en-US" sz="3120"/>
            </a:p>
          </p:txBody>
        </p:sp>
        <p:sp>
          <p:nvSpPr>
            <p:cNvPr id="375799" name="Freeform 1015"/>
            <p:cNvSpPr>
              <a:spLocks/>
            </p:cNvSpPr>
            <p:nvPr/>
          </p:nvSpPr>
          <p:spPr bwMode="auto">
            <a:xfrm>
              <a:off x="487" y="1852"/>
              <a:ext cx="30" cy="45"/>
            </a:xfrm>
            <a:custGeom>
              <a:avLst/>
              <a:gdLst>
                <a:gd name="T0" fmla="*/ 56 w 61"/>
                <a:gd name="T1" fmla="*/ 90 h 90"/>
                <a:gd name="T2" fmla="*/ 39 w 61"/>
                <a:gd name="T3" fmla="*/ 68 h 90"/>
                <a:gd name="T4" fmla="*/ 27 w 61"/>
                <a:gd name="T5" fmla="*/ 49 h 90"/>
                <a:gd name="T6" fmla="*/ 0 w 61"/>
                <a:gd name="T7" fmla="*/ 4 h 90"/>
                <a:gd name="T8" fmla="*/ 4 w 61"/>
                <a:gd name="T9" fmla="*/ 0 h 90"/>
                <a:gd name="T10" fmla="*/ 32 w 61"/>
                <a:gd name="T11" fmla="*/ 44 h 90"/>
                <a:gd name="T12" fmla="*/ 44 w 61"/>
                <a:gd name="T13" fmla="*/ 64 h 90"/>
                <a:gd name="T14" fmla="*/ 61 w 61"/>
                <a:gd name="T15" fmla="*/ 85 h 90"/>
                <a:gd name="T16" fmla="*/ 56 w 61"/>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0">
                  <a:moveTo>
                    <a:pt x="56" y="90"/>
                  </a:moveTo>
                  <a:lnTo>
                    <a:pt x="39" y="68"/>
                  </a:lnTo>
                  <a:lnTo>
                    <a:pt x="27" y="49"/>
                  </a:lnTo>
                  <a:lnTo>
                    <a:pt x="0" y="4"/>
                  </a:lnTo>
                  <a:lnTo>
                    <a:pt x="4" y="0"/>
                  </a:lnTo>
                  <a:lnTo>
                    <a:pt x="32" y="44"/>
                  </a:lnTo>
                  <a:lnTo>
                    <a:pt x="44" y="64"/>
                  </a:lnTo>
                  <a:lnTo>
                    <a:pt x="61" y="85"/>
                  </a:lnTo>
                  <a:lnTo>
                    <a:pt x="56" y="90"/>
                  </a:lnTo>
                  <a:close/>
                </a:path>
              </a:pathLst>
            </a:custGeom>
            <a:solidFill>
              <a:srgbClr val="000000"/>
            </a:solidFill>
            <a:ln w="9525">
              <a:solidFill>
                <a:schemeClr val="tx2"/>
              </a:solidFill>
              <a:round/>
              <a:headEnd/>
              <a:tailEnd/>
            </a:ln>
          </p:spPr>
          <p:txBody>
            <a:bodyPr/>
            <a:lstStyle/>
            <a:p>
              <a:endParaRPr lang="en-US" sz="3120"/>
            </a:p>
          </p:txBody>
        </p:sp>
        <p:sp>
          <p:nvSpPr>
            <p:cNvPr id="375800" name="Freeform 1016"/>
            <p:cNvSpPr>
              <a:spLocks/>
            </p:cNvSpPr>
            <p:nvPr/>
          </p:nvSpPr>
          <p:spPr bwMode="auto">
            <a:xfrm>
              <a:off x="421" y="1852"/>
              <a:ext cx="68" cy="75"/>
            </a:xfrm>
            <a:custGeom>
              <a:avLst/>
              <a:gdLst>
                <a:gd name="T0" fmla="*/ 136 w 136"/>
                <a:gd name="T1" fmla="*/ 4 h 151"/>
                <a:gd name="T2" fmla="*/ 67 w 136"/>
                <a:gd name="T3" fmla="*/ 76 h 151"/>
                <a:gd name="T4" fmla="*/ 5 w 136"/>
                <a:gd name="T5" fmla="*/ 151 h 151"/>
                <a:gd name="T6" fmla="*/ 0 w 136"/>
                <a:gd name="T7" fmla="*/ 146 h 151"/>
                <a:gd name="T8" fmla="*/ 63 w 136"/>
                <a:gd name="T9" fmla="*/ 71 h 151"/>
                <a:gd name="T10" fmla="*/ 132 w 136"/>
                <a:gd name="T11" fmla="*/ 0 h 151"/>
                <a:gd name="T12" fmla="*/ 136 w 136"/>
                <a:gd name="T13" fmla="*/ 4 h 151"/>
              </a:gdLst>
              <a:ahLst/>
              <a:cxnLst>
                <a:cxn ang="0">
                  <a:pos x="T0" y="T1"/>
                </a:cxn>
                <a:cxn ang="0">
                  <a:pos x="T2" y="T3"/>
                </a:cxn>
                <a:cxn ang="0">
                  <a:pos x="T4" y="T5"/>
                </a:cxn>
                <a:cxn ang="0">
                  <a:pos x="T6" y="T7"/>
                </a:cxn>
                <a:cxn ang="0">
                  <a:pos x="T8" y="T9"/>
                </a:cxn>
                <a:cxn ang="0">
                  <a:pos x="T10" y="T11"/>
                </a:cxn>
                <a:cxn ang="0">
                  <a:pos x="T12" y="T13"/>
                </a:cxn>
              </a:cxnLst>
              <a:rect l="0" t="0" r="r" b="b"/>
              <a:pathLst>
                <a:path w="136" h="151">
                  <a:moveTo>
                    <a:pt x="136" y="4"/>
                  </a:moveTo>
                  <a:lnTo>
                    <a:pt x="67" y="76"/>
                  </a:lnTo>
                  <a:lnTo>
                    <a:pt x="5" y="151"/>
                  </a:lnTo>
                  <a:lnTo>
                    <a:pt x="0" y="146"/>
                  </a:lnTo>
                  <a:lnTo>
                    <a:pt x="63" y="71"/>
                  </a:lnTo>
                  <a:lnTo>
                    <a:pt x="132" y="0"/>
                  </a:lnTo>
                  <a:lnTo>
                    <a:pt x="136" y="4"/>
                  </a:lnTo>
                  <a:close/>
                </a:path>
              </a:pathLst>
            </a:custGeom>
            <a:solidFill>
              <a:srgbClr val="000000"/>
            </a:solidFill>
            <a:ln w="9525">
              <a:solidFill>
                <a:schemeClr val="tx2"/>
              </a:solidFill>
              <a:round/>
              <a:headEnd/>
              <a:tailEnd/>
            </a:ln>
          </p:spPr>
          <p:txBody>
            <a:bodyPr/>
            <a:lstStyle/>
            <a:p>
              <a:endParaRPr lang="en-US" sz="3120"/>
            </a:p>
          </p:txBody>
        </p:sp>
        <p:sp>
          <p:nvSpPr>
            <p:cNvPr id="375801" name="Freeform 1017"/>
            <p:cNvSpPr>
              <a:spLocks/>
            </p:cNvSpPr>
            <p:nvPr/>
          </p:nvSpPr>
          <p:spPr bwMode="auto">
            <a:xfrm>
              <a:off x="487" y="1850"/>
              <a:ext cx="2" cy="4"/>
            </a:xfrm>
            <a:custGeom>
              <a:avLst/>
              <a:gdLst>
                <a:gd name="T0" fmla="*/ 4 w 4"/>
                <a:gd name="T1" fmla="*/ 3 h 7"/>
                <a:gd name="T2" fmla="*/ 3 w 4"/>
                <a:gd name="T3" fmla="*/ 0 h 7"/>
                <a:gd name="T4" fmla="*/ 0 w 4"/>
                <a:gd name="T5" fmla="*/ 3 h 7"/>
                <a:gd name="T6" fmla="*/ 4 w 4"/>
                <a:gd name="T7" fmla="*/ 7 h 7"/>
                <a:gd name="T8" fmla="*/ 0 w 4"/>
                <a:gd name="T9" fmla="*/ 7 h 7"/>
                <a:gd name="T10" fmla="*/ 4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4" y="3"/>
                  </a:moveTo>
                  <a:lnTo>
                    <a:pt x="3" y="0"/>
                  </a:lnTo>
                  <a:lnTo>
                    <a:pt x="0" y="3"/>
                  </a:lnTo>
                  <a:lnTo>
                    <a:pt x="4" y="7"/>
                  </a:lnTo>
                  <a:lnTo>
                    <a:pt x="0" y="7"/>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75802" name="Freeform 1018"/>
            <p:cNvSpPr>
              <a:spLocks/>
            </p:cNvSpPr>
            <p:nvPr/>
          </p:nvSpPr>
          <p:spPr bwMode="auto">
            <a:xfrm>
              <a:off x="404" y="1925"/>
              <a:ext cx="19" cy="27"/>
            </a:xfrm>
            <a:custGeom>
              <a:avLst/>
              <a:gdLst>
                <a:gd name="T0" fmla="*/ 38 w 38"/>
                <a:gd name="T1" fmla="*/ 5 h 53"/>
                <a:gd name="T2" fmla="*/ 4 w 38"/>
                <a:gd name="T3" fmla="*/ 53 h 53"/>
                <a:gd name="T4" fmla="*/ 0 w 38"/>
                <a:gd name="T5" fmla="*/ 49 h 53"/>
                <a:gd name="T6" fmla="*/ 33 w 38"/>
                <a:gd name="T7" fmla="*/ 0 h 53"/>
                <a:gd name="T8" fmla="*/ 38 w 38"/>
                <a:gd name="T9" fmla="*/ 5 h 53"/>
              </a:gdLst>
              <a:ahLst/>
              <a:cxnLst>
                <a:cxn ang="0">
                  <a:pos x="T0" y="T1"/>
                </a:cxn>
                <a:cxn ang="0">
                  <a:pos x="T2" y="T3"/>
                </a:cxn>
                <a:cxn ang="0">
                  <a:pos x="T4" y="T5"/>
                </a:cxn>
                <a:cxn ang="0">
                  <a:pos x="T6" y="T7"/>
                </a:cxn>
                <a:cxn ang="0">
                  <a:pos x="T8" y="T9"/>
                </a:cxn>
              </a:cxnLst>
              <a:rect l="0" t="0" r="r" b="b"/>
              <a:pathLst>
                <a:path w="38" h="53">
                  <a:moveTo>
                    <a:pt x="38" y="5"/>
                  </a:moveTo>
                  <a:lnTo>
                    <a:pt x="4" y="53"/>
                  </a:lnTo>
                  <a:lnTo>
                    <a:pt x="0" y="49"/>
                  </a:lnTo>
                  <a:lnTo>
                    <a:pt x="33" y="0"/>
                  </a:lnTo>
                  <a:lnTo>
                    <a:pt x="38" y="5"/>
                  </a:lnTo>
                  <a:close/>
                </a:path>
              </a:pathLst>
            </a:custGeom>
            <a:solidFill>
              <a:srgbClr val="000000"/>
            </a:solidFill>
            <a:ln w="9525">
              <a:solidFill>
                <a:schemeClr val="tx2"/>
              </a:solidFill>
              <a:round/>
              <a:headEnd/>
              <a:tailEnd/>
            </a:ln>
          </p:spPr>
          <p:txBody>
            <a:bodyPr/>
            <a:lstStyle/>
            <a:p>
              <a:endParaRPr lang="en-US" sz="3120"/>
            </a:p>
          </p:txBody>
        </p:sp>
        <p:sp>
          <p:nvSpPr>
            <p:cNvPr id="375803" name="Freeform 1019"/>
            <p:cNvSpPr>
              <a:spLocks/>
            </p:cNvSpPr>
            <p:nvPr/>
          </p:nvSpPr>
          <p:spPr bwMode="auto">
            <a:xfrm>
              <a:off x="421" y="1925"/>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04" name="Freeform 1020"/>
            <p:cNvSpPr>
              <a:spLocks/>
            </p:cNvSpPr>
            <p:nvPr/>
          </p:nvSpPr>
          <p:spPr bwMode="auto">
            <a:xfrm>
              <a:off x="394" y="1949"/>
              <a:ext cx="13" cy="14"/>
            </a:xfrm>
            <a:custGeom>
              <a:avLst/>
              <a:gdLst>
                <a:gd name="T0" fmla="*/ 24 w 24"/>
                <a:gd name="T1" fmla="*/ 4 h 27"/>
                <a:gd name="T2" fmla="*/ 12 w 24"/>
                <a:gd name="T3" fmla="*/ 16 h 27"/>
                <a:gd name="T4" fmla="*/ 9 w 24"/>
                <a:gd name="T5" fmla="*/ 19 h 27"/>
                <a:gd name="T6" fmla="*/ 6 w 24"/>
                <a:gd name="T7" fmla="*/ 27 h 27"/>
                <a:gd name="T8" fmla="*/ 0 w 24"/>
                <a:gd name="T9" fmla="*/ 27 h 27"/>
                <a:gd name="T10" fmla="*/ 3 w 24"/>
                <a:gd name="T11" fmla="*/ 18 h 27"/>
                <a:gd name="T12" fmla="*/ 8 w 24"/>
                <a:gd name="T13" fmla="*/ 12 h 27"/>
                <a:gd name="T14" fmla="*/ 20 w 24"/>
                <a:gd name="T15" fmla="*/ 0 h 27"/>
                <a:gd name="T16" fmla="*/ 24 w 24"/>
                <a:gd name="T1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7">
                  <a:moveTo>
                    <a:pt x="24" y="4"/>
                  </a:moveTo>
                  <a:lnTo>
                    <a:pt x="12" y="16"/>
                  </a:lnTo>
                  <a:lnTo>
                    <a:pt x="9" y="19"/>
                  </a:lnTo>
                  <a:lnTo>
                    <a:pt x="6" y="27"/>
                  </a:lnTo>
                  <a:lnTo>
                    <a:pt x="0" y="27"/>
                  </a:lnTo>
                  <a:lnTo>
                    <a:pt x="3" y="18"/>
                  </a:lnTo>
                  <a:lnTo>
                    <a:pt x="8" y="12"/>
                  </a:lnTo>
                  <a:lnTo>
                    <a:pt x="20" y="0"/>
                  </a:lnTo>
                  <a:lnTo>
                    <a:pt x="24" y="4"/>
                  </a:lnTo>
                  <a:close/>
                </a:path>
              </a:pathLst>
            </a:custGeom>
            <a:solidFill>
              <a:srgbClr val="000000"/>
            </a:solidFill>
            <a:ln w="9525">
              <a:solidFill>
                <a:schemeClr val="tx2"/>
              </a:solidFill>
              <a:round/>
              <a:headEnd/>
              <a:tailEnd/>
            </a:ln>
          </p:spPr>
          <p:txBody>
            <a:bodyPr/>
            <a:lstStyle/>
            <a:p>
              <a:endParaRPr lang="en-US" sz="3120"/>
            </a:p>
          </p:txBody>
        </p:sp>
        <p:sp>
          <p:nvSpPr>
            <p:cNvPr id="375805" name="Freeform 1021"/>
            <p:cNvSpPr>
              <a:spLocks/>
            </p:cNvSpPr>
            <p:nvPr/>
          </p:nvSpPr>
          <p:spPr bwMode="auto">
            <a:xfrm>
              <a:off x="404" y="1949"/>
              <a:ext cx="3"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75806" name="Freeform 1022"/>
            <p:cNvSpPr>
              <a:spLocks/>
            </p:cNvSpPr>
            <p:nvPr/>
          </p:nvSpPr>
          <p:spPr bwMode="auto">
            <a:xfrm>
              <a:off x="394" y="1963"/>
              <a:ext cx="19" cy="23"/>
            </a:xfrm>
            <a:custGeom>
              <a:avLst/>
              <a:gdLst>
                <a:gd name="T0" fmla="*/ 6 w 37"/>
                <a:gd name="T1" fmla="*/ 0 h 46"/>
                <a:gd name="T2" fmla="*/ 11 w 37"/>
                <a:gd name="T3" fmla="*/ 14 h 46"/>
                <a:gd name="T4" fmla="*/ 17 w 37"/>
                <a:gd name="T5" fmla="*/ 21 h 46"/>
                <a:gd name="T6" fmla="*/ 27 w 37"/>
                <a:gd name="T7" fmla="*/ 30 h 46"/>
                <a:gd name="T8" fmla="*/ 37 w 37"/>
                <a:gd name="T9" fmla="*/ 41 h 46"/>
                <a:gd name="T10" fmla="*/ 32 w 37"/>
                <a:gd name="T11" fmla="*/ 46 h 46"/>
                <a:gd name="T12" fmla="*/ 23 w 37"/>
                <a:gd name="T13" fmla="*/ 35 h 46"/>
                <a:gd name="T14" fmla="*/ 12 w 37"/>
                <a:gd name="T15" fmla="*/ 26 h 46"/>
                <a:gd name="T16" fmla="*/ 5 w 37"/>
                <a:gd name="T17" fmla="*/ 15 h 46"/>
                <a:gd name="T18" fmla="*/ 0 w 37"/>
                <a:gd name="T19" fmla="*/ 2 h 46"/>
                <a:gd name="T20" fmla="*/ 6 w 37"/>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6">
                  <a:moveTo>
                    <a:pt x="6" y="0"/>
                  </a:moveTo>
                  <a:lnTo>
                    <a:pt x="11" y="14"/>
                  </a:lnTo>
                  <a:lnTo>
                    <a:pt x="17" y="21"/>
                  </a:lnTo>
                  <a:lnTo>
                    <a:pt x="27" y="30"/>
                  </a:lnTo>
                  <a:lnTo>
                    <a:pt x="37" y="41"/>
                  </a:lnTo>
                  <a:lnTo>
                    <a:pt x="32" y="46"/>
                  </a:lnTo>
                  <a:lnTo>
                    <a:pt x="23" y="35"/>
                  </a:lnTo>
                  <a:lnTo>
                    <a:pt x="12" y="26"/>
                  </a:lnTo>
                  <a:lnTo>
                    <a:pt x="5" y="1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807" name="Freeform 1023"/>
            <p:cNvSpPr>
              <a:spLocks/>
            </p:cNvSpPr>
            <p:nvPr/>
          </p:nvSpPr>
          <p:spPr bwMode="auto">
            <a:xfrm>
              <a:off x="410" y="1984"/>
              <a:ext cx="33" cy="60"/>
            </a:xfrm>
            <a:custGeom>
              <a:avLst/>
              <a:gdLst>
                <a:gd name="T0" fmla="*/ 5 w 66"/>
                <a:gd name="T1" fmla="*/ 0 h 120"/>
                <a:gd name="T2" fmla="*/ 23 w 66"/>
                <a:gd name="T3" fmla="*/ 32 h 120"/>
                <a:gd name="T4" fmla="*/ 37 w 66"/>
                <a:gd name="T5" fmla="*/ 59 h 120"/>
                <a:gd name="T6" fmla="*/ 66 w 66"/>
                <a:gd name="T7" fmla="*/ 119 h 120"/>
                <a:gd name="T8" fmla="*/ 59 w 66"/>
                <a:gd name="T9" fmla="*/ 120 h 120"/>
                <a:gd name="T10" fmla="*/ 31 w 66"/>
                <a:gd name="T11" fmla="*/ 61 h 120"/>
                <a:gd name="T12" fmla="*/ 17 w 66"/>
                <a:gd name="T13" fmla="*/ 34 h 120"/>
                <a:gd name="T14" fmla="*/ 0 w 66"/>
                <a:gd name="T15" fmla="*/ 5 h 120"/>
                <a:gd name="T16" fmla="*/ 5 w 66"/>
                <a:gd name="T1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0">
                  <a:moveTo>
                    <a:pt x="5" y="0"/>
                  </a:moveTo>
                  <a:lnTo>
                    <a:pt x="23" y="32"/>
                  </a:lnTo>
                  <a:lnTo>
                    <a:pt x="37" y="59"/>
                  </a:lnTo>
                  <a:lnTo>
                    <a:pt x="66" y="119"/>
                  </a:lnTo>
                  <a:lnTo>
                    <a:pt x="59" y="120"/>
                  </a:lnTo>
                  <a:lnTo>
                    <a:pt x="31" y="61"/>
                  </a:lnTo>
                  <a:lnTo>
                    <a:pt x="17" y="34"/>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08" name="Freeform 1024"/>
            <p:cNvSpPr>
              <a:spLocks/>
            </p:cNvSpPr>
            <p:nvPr/>
          </p:nvSpPr>
          <p:spPr bwMode="auto">
            <a:xfrm>
              <a:off x="410" y="1984"/>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09" name="Freeform 1025"/>
            <p:cNvSpPr>
              <a:spLocks/>
            </p:cNvSpPr>
            <p:nvPr/>
          </p:nvSpPr>
          <p:spPr bwMode="auto">
            <a:xfrm>
              <a:off x="440" y="2042"/>
              <a:ext cx="32" cy="36"/>
            </a:xfrm>
            <a:custGeom>
              <a:avLst/>
              <a:gdLst>
                <a:gd name="T0" fmla="*/ 5 w 63"/>
                <a:gd name="T1" fmla="*/ 0 h 72"/>
                <a:gd name="T2" fmla="*/ 17 w 63"/>
                <a:gd name="T3" fmla="*/ 20 h 72"/>
                <a:gd name="T4" fmla="*/ 31 w 63"/>
                <a:gd name="T5" fmla="*/ 37 h 72"/>
                <a:gd name="T6" fmla="*/ 63 w 63"/>
                <a:gd name="T7" fmla="*/ 67 h 72"/>
                <a:gd name="T8" fmla="*/ 58 w 63"/>
                <a:gd name="T9" fmla="*/ 72 h 72"/>
                <a:gd name="T10" fmla="*/ 26 w 63"/>
                <a:gd name="T11" fmla="*/ 41 h 72"/>
                <a:gd name="T12" fmla="*/ 13 w 63"/>
                <a:gd name="T13" fmla="*/ 25 h 72"/>
                <a:gd name="T14" fmla="*/ 0 w 63"/>
                <a:gd name="T15" fmla="*/ 5 h 72"/>
                <a:gd name="T16" fmla="*/ 5 w 63"/>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2">
                  <a:moveTo>
                    <a:pt x="5" y="0"/>
                  </a:moveTo>
                  <a:lnTo>
                    <a:pt x="17" y="20"/>
                  </a:lnTo>
                  <a:lnTo>
                    <a:pt x="31" y="37"/>
                  </a:lnTo>
                  <a:lnTo>
                    <a:pt x="63" y="67"/>
                  </a:lnTo>
                  <a:lnTo>
                    <a:pt x="58" y="72"/>
                  </a:lnTo>
                  <a:lnTo>
                    <a:pt x="26" y="41"/>
                  </a:lnTo>
                  <a:lnTo>
                    <a:pt x="13"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10" name="Freeform 1026"/>
            <p:cNvSpPr>
              <a:spLocks/>
            </p:cNvSpPr>
            <p:nvPr/>
          </p:nvSpPr>
          <p:spPr bwMode="auto">
            <a:xfrm>
              <a:off x="440" y="2042"/>
              <a:ext cx="3" cy="2"/>
            </a:xfrm>
            <a:custGeom>
              <a:avLst/>
              <a:gdLst>
                <a:gd name="T0" fmla="*/ 0 w 7"/>
                <a:gd name="T1" fmla="*/ 3 h 5"/>
                <a:gd name="T2" fmla="*/ 0 w 7"/>
                <a:gd name="T3" fmla="*/ 5 h 5"/>
                <a:gd name="T4" fmla="*/ 5 w 7"/>
                <a:gd name="T5" fmla="*/ 0 h 5"/>
                <a:gd name="T6" fmla="*/ 7 w 7"/>
                <a:gd name="T7" fmla="*/ 2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lnTo>
                    <a:pt x="0" y="5"/>
                  </a:lnTo>
                  <a:lnTo>
                    <a:pt x="5" y="0"/>
                  </a:lnTo>
                  <a:lnTo>
                    <a:pt x="7" y="2"/>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75811" name="Freeform 1027"/>
            <p:cNvSpPr>
              <a:spLocks/>
            </p:cNvSpPr>
            <p:nvPr/>
          </p:nvSpPr>
          <p:spPr bwMode="auto">
            <a:xfrm>
              <a:off x="469" y="2076"/>
              <a:ext cx="30" cy="44"/>
            </a:xfrm>
            <a:custGeom>
              <a:avLst/>
              <a:gdLst>
                <a:gd name="T0" fmla="*/ 5 w 60"/>
                <a:gd name="T1" fmla="*/ 0 h 89"/>
                <a:gd name="T2" fmla="*/ 22 w 60"/>
                <a:gd name="T3" fmla="*/ 20 h 89"/>
                <a:gd name="T4" fmla="*/ 36 w 60"/>
                <a:gd name="T5" fmla="*/ 41 h 89"/>
                <a:gd name="T6" fmla="*/ 48 w 60"/>
                <a:gd name="T7" fmla="*/ 64 h 89"/>
                <a:gd name="T8" fmla="*/ 60 w 60"/>
                <a:gd name="T9" fmla="*/ 87 h 89"/>
                <a:gd name="T10" fmla="*/ 54 w 60"/>
                <a:gd name="T11" fmla="*/ 89 h 89"/>
                <a:gd name="T12" fmla="*/ 42 w 60"/>
                <a:gd name="T13" fmla="*/ 66 h 89"/>
                <a:gd name="T14" fmla="*/ 31 w 60"/>
                <a:gd name="T15" fmla="*/ 46 h 89"/>
                <a:gd name="T16" fmla="*/ 17 w 60"/>
                <a:gd name="T17" fmla="*/ 25 h 89"/>
                <a:gd name="T18" fmla="*/ 0 w 60"/>
                <a:gd name="T19" fmla="*/ 5 h 89"/>
                <a:gd name="T20" fmla="*/ 5 w 60"/>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9">
                  <a:moveTo>
                    <a:pt x="5" y="0"/>
                  </a:moveTo>
                  <a:lnTo>
                    <a:pt x="22" y="20"/>
                  </a:lnTo>
                  <a:lnTo>
                    <a:pt x="36" y="41"/>
                  </a:lnTo>
                  <a:lnTo>
                    <a:pt x="48" y="64"/>
                  </a:lnTo>
                  <a:lnTo>
                    <a:pt x="60" y="87"/>
                  </a:lnTo>
                  <a:lnTo>
                    <a:pt x="54" y="89"/>
                  </a:lnTo>
                  <a:lnTo>
                    <a:pt x="42" y="66"/>
                  </a:lnTo>
                  <a:lnTo>
                    <a:pt x="31" y="46"/>
                  </a:lnTo>
                  <a:lnTo>
                    <a:pt x="17"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12" name="Freeform 1028"/>
            <p:cNvSpPr>
              <a:spLocks/>
            </p:cNvSpPr>
            <p:nvPr/>
          </p:nvSpPr>
          <p:spPr bwMode="auto">
            <a:xfrm>
              <a:off x="469" y="2076"/>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13" name="Freeform 1029"/>
            <p:cNvSpPr>
              <a:spLocks/>
            </p:cNvSpPr>
            <p:nvPr/>
          </p:nvSpPr>
          <p:spPr bwMode="auto">
            <a:xfrm>
              <a:off x="496" y="2119"/>
              <a:ext cx="33" cy="44"/>
            </a:xfrm>
            <a:custGeom>
              <a:avLst/>
              <a:gdLst>
                <a:gd name="T0" fmla="*/ 6 w 65"/>
                <a:gd name="T1" fmla="*/ 0 h 88"/>
                <a:gd name="T2" fmla="*/ 30 w 65"/>
                <a:gd name="T3" fmla="*/ 46 h 88"/>
                <a:gd name="T4" fmla="*/ 44 w 65"/>
                <a:gd name="T5" fmla="*/ 67 h 88"/>
                <a:gd name="T6" fmla="*/ 55 w 65"/>
                <a:gd name="T7" fmla="*/ 75 h 88"/>
                <a:gd name="T8" fmla="*/ 65 w 65"/>
                <a:gd name="T9" fmla="*/ 84 h 88"/>
                <a:gd name="T10" fmla="*/ 61 w 65"/>
                <a:gd name="T11" fmla="*/ 88 h 88"/>
                <a:gd name="T12" fmla="*/ 50 w 65"/>
                <a:gd name="T13" fmla="*/ 79 h 88"/>
                <a:gd name="T14" fmla="*/ 40 w 65"/>
                <a:gd name="T15" fmla="*/ 72 h 88"/>
                <a:gd name="T16" fmla="*/ 26 w 65"/>
                <a:gd name="T17" fmla="*/ 50 h 88"/>
                <a:gd name="T18" fmla="*/ 0 w 65"/>
                <a:gd name="T19" fmla="*/ 2 h 88"/>
                <a:gd name="T20" fmla="*/ 6 w 65"/>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88">
                  <a:moveTo>
                    <a:pt x="6" y="0"/>
                  </a:moveTo>
                  <a:lnTo>
                    <a:pt x="30" y="46"/>
                  </a:lnTo>
                  <a:lnTo>
                    <a:pt x="44" y="67"/>
                  </a:lnTo>
                  <a:lnTo>
                    <a:pt x="55" y="75"/>
                  </a:lnTo>
                  <a:lnTo>
                    <a:pt x="65" y="84"/>
                  </a:lnTo>
                  <a:lnTo>
                    <a:pt x="61" y="88"/>
                  </a:lnTo>
                  <a:lnTo>
                    <a:pt x="50" y="79"/>
                  </a:lnTo>
                  <a:lnTo>
                    <a:pt x="40" y="72"/>
                  </a:lnTo>
                  <a:lnTo>
                    <a:pt x="26" y="50"/>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814" name="Freeform 1030"/>
            <p:cNvSpPr>
              <a:spLocks/>
            </p:cNvSpPr>
            <p:nvPr/>
          </p:nvSpPr>
          <p:spPr bwMode="auto">
            <a:xfrm>
              <a:off x="496" y="2119"/>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815" name="Freeform 1031"/>
            <p:cNvSpPr>
              <a:spLocks/>
            </p:cNvSpPr>
            <p:nvPr/>
          </p:nvSpPr>
          <p:spPr bwMode="auto">
            <a:xfrm>
              <a:off x="526" y="2161"/>
              <a:ext cx="119" cy="62"/>
            </a:xfrm>
            <a:custGeom>
              <a:avLst/>
              <a:gdLst>
                <a:gd name="T0" fmla="*/ 4 w 236"/>
                <a:gd name="T1" fmla="*/ 0 h 124"/>
                <a:gd name="T2" fmla="*/ 102 w 236"/>
                <a:gd name="T3" fmla="*/ 65 h 124"/>
                <a:gd name="T4" fmla="*/ 171 w 236"/>
                <a:gd name="T5" fmla="*/ 102 h 124"/>
                <a:gd name="T6" fmla="*/ 206 w 236"/>
                <a:gd name="T7" fmla="*/ 114 h 124"/>
                <a:gd name="T8" fmla="*/ 236 w 236"/>
                <a:gd name="T9" fmla="*/ 118 h 124"/>
                <a:gd name="T10" fmla="*/ 235 w 236"/>
                <a:gd name="T11" fmla="*/ 124 h 124"/>
                <a:gd name="T12" fmla="*/ 204 w 236"/>
                <a:gd name="T13" fmla="*/ 120 h 124"/>
                <a:gd name="T14" fmla="*/ 169 w 236"/>
                <a:gd name="T15" fmla="*/ 108 h 124"/>
                <a:gd name="T16" fmla="*/ 97 w 236"/>
                <a:gd name="T17" fmla="*/ 70 h 124"/>
                <a:gd name="T18" fmla="*/ 0 w 236"/>
                <a:gd name="T19" fmla="*/ 4 h 124"/>
                <a:gd name="T20" fmla="*/ 4 w 236"/>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124">
                  <a:moveTo>
                    <a:pt x="4" y="0"/>
                  </a:moveTo>
                  <a:lnTo>
                    <a:pt x="102" y="65"/>
                  </a:lnTo>
                  <a:lnTo>
                    <a:pt x="171" y="102"/>
                  </a:lnTo>
                  <a:lnTo>
                    <a:pt x="206" y="114"/>
                  </a:lnTo>
                  <a:lnTo>
                    <a:pt x="236" y="118"/>
                  </a:lnTo>
                  <a:lnTo>
                    <a:pt x="235" y="124"/>
                  </a:lnTo>
                  <a:lnTo>
                    <a:pt x="204" y="120"/>
                  </a:lnTo>
                  <a:lnTo>
                    <a:pt x="169" y="108"/>
                  </a:lnTo>
                  <a:lnTo>
                    <a:pt x="97" y="7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816" name="Freeform 1032"/>
            <p:cNvSpPr>
              <a:spLocks/>
            </p:cNvSpPr>
            <p:nvPr/>
          </p:nvSpPr>
          <p:spPr bwMode="auto">
            <a:xfrm>
              <a:off x="526" y="2161"/>
              <a:ext cx="3" cy="2"/>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75817" name="Freeform 1033"/>
            <p:cNvSpPr>
              <a:spLocks/>
            </p:cNvSpPr>
            <p:nvPr/>
          </p:nvSpPr>
          <p:spPr bwMode="auto">
            <a:xfrm>
              <a:off x="645" y="2215"/>
              <a:ext cx="25" cy="8"/>
            </a:xfrm>
            <a:custGeom>
              <a:avLst/>
              <a:gdLst>
                <a:gd name="T0" fmla="*/ 0 w 51"/>
                <a:gd name="T1" fmla="*/ 10 h 16"/>
                <a:gd name="T2" fmla="*/ 13 w 51"/>
                <a:gd name="T3" fmla="*/ 9 h 16"/>
                <a:gd name="T4" fmla="*/ 25 w 51"/>
                <a:gd name="T5" fmla="*/ 6 h 16"/>
                <a:gd name="T6" fmla="*/ 51 w 51"/>
                <a:gd name="T7" fmla="*/ 0 h 16"/>
                <a:gd name="T8" fmla="*/ 51 w 51"/>
                <a:gd name="T9" fmla="*/ 6 h 16"/>
                <a:gd name="T10" fmla="*/ 25 w 51"/>
                <a:gd name="T11" fmla="*/ 12 h 16"/>
                <a:gd name="T12" fmla="*/ 13 w 51"/>
                <a:gd name="T13" fmla="*/ 15 h 16"/>
                <a:gd name="T14" fmla="*/ 0 w 51"/>
                <a:gd name="T15" fmla="*/ 16 h 16"/>
                <a:gd name="T16" fmla="*/ 0 w 51"/>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6">
                  <a:moveTo>
                    <a:pt x="0" y="10"/>
                  </a:moveTo>
                  <a:lnTo>
                    <a:pt x="13" y="9"/>
                  </a:lnTo>
                  <a:lnTo>
                    <a:pt x="25" y="6"/>
                  </a:lnTo>
                  <a:lnTo>
                    <a:pt x="51" y="0"/>
                  </a:lnTo>
                  <a:lnTo>
                    <a:pt x="51" y="6"/>
                  </a:lnTo>
                  <a:lnTo>
                    <a:pt x="25" y="12"/>
                  </a:lnTo>
                  <a:lnTo>
                    <a:pt x="13" y="15"/>
                  </a:lnTo>
                  <a:lnTo>
                    <a:pt x="0" y="16"/>
                  </a:lnTo>
                  <a:lnTo>
                    <a:pt x="0" y="10"/>
                  </a:lnTo>
                  <a:close/>
                </a:path>
              </a:pathLst>
            </a:custGeom>
            <a:solidFill>
              <a:srgbClr val="000000"/>
            </a:solidFill>
            <a:ln w="9525">
              <a:solidFill>
                <a:schemeClr val="tx2"/>
              </a:solidFill>
              <a:round/>
              <a:headEnd/>
              <a:tailEnd/>
            </a:ln>
          </p:spPr>
          <p:txBody>
            <a:bodyPr/>
            <a:lstStyle/>
            <a:p>
              <a:endParaRPr lang="en-US" sz="3120"/>
            </a:p>
          </p:txBody>
        </p:sp>
        <p:sp>
          <p:nvSpPr>
            <p:cNvPr id="375818" name="Freeform 1034"/>
            <p:cNvSpPr>
              <a:spLocks/>
            </p:cNvSpPr>
            <p:nvPr/>
          </p:nvSpPr>
          <p:spPr bwMode="auto">
            <a:xfrm>
              <a:off x="670" y="2200"/>
              <a:ext cx="42" cy="18"/>
            </a:xfrm>
            <a:custGeom>
              <a:avLst/>
              <a:gdLst>
                <a:gd name="T0" fmla="*/ 0 w 84"/>
                <a:gd name="T1" fmla="*/ 29 h 35"/>
                <a:gd name="T2" fmla="*/ 21 w 84"/>
                <a:gd name="T3" fmla="*/ 24 h 35"/>
                <a:gd name="T4" fmla="*/ 42 w 84"/>
                <a:gd name="T5" fmla="*/ 17 h 35"/>
                <a:gd name="T6" fmla="*/ 64 w 84"/>
                <a:gd name="T7" fmla="*/ 7 h 35"/>
                <a:gd name="T8" fmla="*/ 81 w 84"/>
                <a:gd name="T9" fmla="*/ 0 h 35"/>
                <a:gd name="T10" fmla="*/ 84 w 84"/>
                <a:gd name="T11" fmla="*/ 4 h 35"/>
                <a:gd name="T12" fmla="*/ 65 w 84"/>
                <a:gd name="T13" fmla="*/ 14 h 35"/>
                <a:gd name="T14" fmla="*/ 44 w 84"/>
                <a:gd name="T15" fmla="*/ 23 h 35"/>
                <a:gd name="T16" fmla="*/ 21 w 84"/>
                <a:gd name="T17" fmla="*/ 30 h 35"/>
                <a:gd name="T18" fmla="*/ 0 w 84"/>
                <a:gd name="T19" fmla="*/ 35 h 35"/>
                <a:gd name="T20" fmla="*/ 0 w 84"/>
                <a:gd name="T2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35">
                  <a:moveTo>
                    <a:pt x="0" y="29"/>
                  </a:moveTo>
                  <a:lnTo>
                    <a:pt x="21" y="24"/>
                  </a:lnTo>
                  <a:lnTo>
                    <a:pt x="42" y="17"/>
                  </a:lnTo>
                  <a:lnTo>
                    <a:pt x="64" y="7"/>
                  </a:lnTo>
                  <a:lnTo>
                    <a:pt x="81" y="0"/>
                  </a:lnTo>
                  <a:lnTo>
                    <a:pt x="84" y="4"/>
                  </a:lnTo>
                  <a:lnTo>
                    <a:pt x="65" y="14"/>
                  </a:lnTo>
                  <a:lnTo>
                    <a:pt x="44" y="23"/>
                  </a:lnTo>
                  <a:lnTo>
                    <a:pt x="21" y="30"/>
                  </a:lnTo>
                  <a:lnTo>
                    <a:pt x="0" y="35"/>
                  </a:lnTo>
                  <a:lnTo>
                    <a:pt x="0" y="29"/>
                  </a:lnTo>
                  <a:close/>
                </a:path>
              </a:pathLst>
            </a:custGeom>
            <a:solidFill>
              <a:srgbClr val="000000"/>
            </a:solidFill>
            <a:ln w="9525">
              <a:solidFill>
                <a:schemeClr val="tx2"/>
              </a:solidFill>
              <a:round/>
              <a:headEnd/>
              <a:tailEnd/>
            </a:ln>
          </p:spPr>
          <p:txBody>
            <a:bodyPr/>
            <a:lstStyle/>
            <a:p>
              <a:endParaRPr lang="en-US" sz="3120"/>
            </a:p>
          </p:txBody>
        </p:sp>
        <p:sp>
          <p:nvSpPr>
            <p:cNvPr id="375819" name="Freeform 1035"/>
            <p:cNvSpPr>
              <a:spLocks/>
            </p:cNvSpPr>
            <p:nvPr/>
          </p:nvSpPr>
          <p:spPr bwMode="auto">
            <a:xfrm>
              <a:off x="670" y="221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20" name="Freeform 1036"/>
            <p:cNvSpPr>
              <a:spLocks/>
            </p:cNvSpPr>
            <p:nvPr/>
          </p:nvSpPr>
          <p:spPr bwMode="auto">
            <a:xfrm>
              <a:off x="709" y="2184"/>
              <a:ext cx="21" cy="19"/>
            </a:xfrm>
            <a:custGeom>
              <a:avLst/>
              <a:gdLst>
                <a:gd name="T0" fmla="*/ 0 w 41"/>
                <a:gd name="T1" fmla="*/ 34 h 38"/>
                <a:gd name="T2" fmla="*/ 27 w 41"/>
                <a:gd name="T3" fmla="*/ 6 h 38"/>
                <a:gd name="T4" fmla="*/ 37 w 41"/>
                <a:gd name="T5" fmla="*/ 0 h 38"/>
                <a:gd name="T6" fmla="*/ 41 w 41"/>
                <a:gd name="T7" fmla="*/ 3 h 38"/>
                <a:gd name="T8" fmla="*/ 30 w 41"/>
                <a:gd name="T9" fmla="*/ 25 h 38"/>
                <a:gd name="T10" fmla="*/ 24 w 41"/>
                <a:gd name="T11" fmla="*/ 23 h 38"/>
                <a:gd name="T12" fmla="*/ 35 w 41"/>
                <a:gd name="T13" fmla="*/ 2 h 38"/>
                <a:gd name="T14" fmla="*/ 38 w 41"/>
                <a:gd name="T15" fmla="*/ 6 h 38"/>
                <a:gd name="T16" fmla="*/ 32 w 41"/>
                <a:gd name="T17" fmla="*/ 11 h 38"/>
                <a:gd name="T18" fmla="*/ 5 w 41"/>
                <a:gd name="T19" fmla="*/ 38 h 38"/>
                <a:gd name="T20" fmla="*/ 0 w 41"/>
                <a:gd name="T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8">
                  <a:moveTo>
                    <a:pt x="0" y="34"/>
                  </a:moveTo>
                  <a:lnTo>
                    <a:pt x="27" y="6"/>
                  </a:lnTo>
                  <a:lnTo>
                    <a:pt x="37" y="0"/>
                  </a:lnTo>
                  <a:lnTo>
                    <a:pt x="41" y="3"/>
                  </a:lnTo>
                  <a:lnTo>
                    <a:pt x="30" y="25"/>
                  </a:lnTo>
                  <a:lnTo>
                    <a:pt x="24" y="23"/>
                  </a:lnTo>
                  <a:lnTo>
                    <a:pt x="35" y="2"/>
                  </a:lnTo>
                  <a:lnTo>
                    <a:pt x="38" y="6"/>
                  </a:lnTo>
                  <a:lnTo>
                    <a:pt x="32" y="11"/>
                  </a:lnTo>
                  <a:lnTo>
                    <a:pt x="5" y="38"/>
                  </a:lnTo>
                  <a:lnTo>
                    <a:pt x="0" y="34"/>
                  </a:lnTo>
                  <a:close/>
                </a:path>
              </a:pathLst>
            </a:custGeom>
            <a:solidFill>
              <a:srgbClr val="000000"/>
            </a:solidFill>
            <a:ln w="9525">
              <a:solidFill>
                <a:schemeClr val="tx2"/>
              </a:solidFill>
              <a:round/>
              <a:headEnd/>
              <a:tailEnd/>
            </a:ln>
          </p:spPr>
          <p:txBody>
            <a:bodyPr/>
            <a:lstStyle/>
            <a:p>
              <a:endParaRPr lang="en-US" sz="3120"/>
            </a:p>
          </p:txBody>
        </p:sp>
        <p:sp>
          <p:nvSpPr>
            <p:cNvPr id="375821" name="Freeform 1037"/>
            <p:cNvSpPr>
              <a:spLocks/>
            </p:cNvSpPr>
            <p:nvPr/>
          </p:nvSpPr>
          <p:spPr bwMode="auto">
            <a:xfrm>
              <a:off x="653" y="2195"/>
              <a:ext cx="71" cy="31"/>
            </a:xfrm>
            <a:custGeom>
              <a:avLst/>
              <a:gdLst>
                <a:gd name="T0" fmla="*/ 142 w 142"/>
                <a:gd name="T1" fmla="*/ 5 h 61"/>
                <a:gd name="T2" fmla="*/ 130 w 142"/>
                <a:gd name="T3" fmla="*/ 18 h 61"/>
                <a:gd name="T4" fmla="*/ 115 w 142"/>
                <a:gd name="T5" fmla="*/ 29 h 61"/>
                <a:gd name="T6" fmla="*/ 98 w 142"/>
                <a:gd name="T7" fmla="*/ 37 h 61"/>
                <a:gd name="T8" fmla="*/ 79 w 142"/>
                <a:gd name="T9" fmla="*/ 43 h 61"/>
                <a:gd name="T10" fmla="*/ 41 w 142"/>
                <a:gd name="T11" fmla="*/ 50 h 61"/>
                <a:gd name="T12" fmla="*/ 3 w 142"/>
                <a:gd name="T13" fmla="*/ 61 h 61"/>
                <a:gd name="T14" fmla="*/ 0 w 142"/>
                <a:gd name="T15" fmla="*/ 56 h 61"/>
                <a:gd name="T16" fmla="*/ 38 w 142"/>
                <a:gd name="T17" fmla="*/ 46 h 61"/>
                <a:gd name="T18" fmla="*/ 76 w 142"/>
                <a:gd name="T19" fmla="*/ 38 h 61"/>
                <a:gd name="T20" fmla="*/ 95 w 142"/>
                <a:gd name="T21" fmla="*/ 32 h 61"/>
                <a:gd name="T22" fmla="*/ 110 w 142"/>
                <a:gd name="T23" fmla="*/ 25 h 61"/>
                <a:gd name="T24" fmla="*/ 125 w 142"/>
                <a:gd name="T25" fmla="*/ 14 h 61"/>
                <a:gd name="T26" fmla="*/ 137 w 142"/>
                <a:gd name="T27" fmla="*/ 0 h 61"/>
                <a:gd name="T28" fmla="*/ 142 w 142"/>
                <a:gd name="T29"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61">
                  <a:moveTo>
                    <a:pt x="142" y="5"/>
                  </a:moveTo>
                  <a:lnTo>
                    <a:pt x="130" y="18"/>
                  </a:lnTo>
                  <a:lnTo>
                    <a:pt x="115" y="29"/>
                  </a:lnTo>
                  <a:lnTo>
                    <a:pt x="98" y="37"/>
                  </a:lnTo>
                  <a:lnTo>
                    <a:pt x="79" y="43"/>
                  </a:lnTo>
                  <a:lnTo>
                    <a:pt x="41" y="50"/>
                  </a:lnTo>
                  <a:lnTo>
                    <a:pt x="3" y="61"/>
                  </a:lnTo>
                  <a:lnTo>
                    <a:pt x="0" y="56"/>
                  </a:lnTo>
                  <a:lnTo>
                    <a:pt x="38" y="46"/>
                  </a:lnTo>
                  <a:lnTo>
                    <a:pt x="76" y="38"/>
                  </a:lnTo>
                  <a:lnTo>
                    <a:pt x="95" y="32"/>
                  </a:lnTo>
                  <a:lnTo>
                    <a:pt x="110" y="25"/>
                  </a:lnTo>
                  <a:lnTo>
                    <a:pt x="125" y="14"/>
                  </a:lnTo>
                  <a:lnTo>
                    <a:pt x="137" y="0"/>
                  </a:lnTo>
                  <a:lnTo>
                    <a:pt x="142" y="5"/>
                  </a:lnTo>
                  <a:close/>
                </a:path>
              </a:pathLst>
            </a:custGeom>
            <a:solidFill>
              <a:srgbClr val="000000"/>
            </a:solidFill>
            <a:ln w="9525">
              <a:solidFill>
                <a:schemeClr val="tx2"/>
              </a:solidFill>
              <a:round/>
              <a:headEnd/>
              <a:tailEnd/>
            </a:ln>
          </p:spPr>
          <p:txBody>
            <a:bodyPr/>
            <a:lstStyle/>
            <a:p>
              <a:endParaRPr lang="en-US" sz="3120"/>
            </a:p>
          </p:txBody>
        </p:sp>
        <p:sp>
          <p:nvSpPr>
            <p:cNvPr id="375822" name="Freeform 1038"/>
            <p:cNvSpPr>
              <a:spLocks/>
            </p:cNvSpPr>
            <p:nvPr/>
          </p:nvSpPr>
          <p:spPr bwMode="auto">
            <a:xfrm>
              <a:off x="653" y="2222"/>
              <a:ext cx="50" cy="28"/>
            </a:xfrm>
            <a:custGeom>
              <a:avLst/>
              <a:gdLst>
                <a:gd name="T0" fmla="*/ 2 w 101"/>
                <a:gd name="T1" fmla="*/ 0 h 55"/>
                <a:gd name="T2" fmla="*/ 52 w 101"/>
                <a:gd name="T3" fmla="*/ 21 h 55"/>
                <a:gd name="T4" fmla="*/ 76 w 101"/>
                <a:gd name="T5" fmla="*/ 33 h 55"/>
                <a:gd name="T6" fmla="*/ 101 w 101"/>
                <a:gd name="T7" fmla="*/ 50 h 55"/>
                <a:gd name="T8" fmla="*/ 96 w 101"/>
                <a:gd name="T9" fmla="*/ 55 h 55"/>
                <a:gd name="T10" fmla="*/ 72 w 101"/>
                <a:gd name="T11" fmla="*/ 38 h 55"/>
                <a:gd name="T12" fmla="*/ 50 w 101"/>
                <a:gd name="T13" fmla="*/ 27 h 55"/>
                <a:gd name="T14" fmla="*/ 0 w 101"/>
                <a:gd name="T15" fmla="*/ 6 h 55"/>
                <a:gd name="T16" fmla="*/ 2 w 10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5">
                  <a:moveTo>
                    <a:pt x="2" y="0"/>
                  </a:moveTo>
                  <a:lnTo>
                    <a:pt x="52" y="21"/>
                  </a:lnTo>
                  <a:lnTo>
                    <a:pt x="76" y="33"/>
                  </a:lnTo>
                  <a:lnTo>
                    <a:pt x="101" y="50"/>
                  </a:lnTo>
                  <a:lnTo>
                    <a:pt x="96" y="55"/>
                  </a:lnTo>
                  <a:lnTo>
                    <a:pt x="72" y="38"/>
                  </a:lnTo>
                  <a:lnTo>
                    <a:pt x="50" y="27"/>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75823" name="Freeform 1039"/>
            <p:cNvSpPr>
              <a:spLocks/>
            </p:cNvSpPr>
            <p:nvPr/>
          </p:nvSpPr>
          <p:spPr bwMode="auto">
            <a:xfrm>
              <a:off x="650" y="2222"/>
              <a:ext cx="5" cy="4"/>
            </a:xfrm>
            <a:custGeom>
              <a:avLst/>
              <a:gdLst>
                <a:gd name="T0" fmla="*/ 6 w 9"/>
                <a:gd name="T1" fmla="*/ 1 h 6"/>
                <a:gd name="T2" fmla="*/ 0 w 9"/>
                <a:gd name="T3" fmla="*/ 3 h 6"/>
                <a:gd name="T4" fmla="*/ 6 w 9"/>
                <a:gd name="T5" fmla="*/ 6 h 6"/>
                <a:gd name="T6" fmla="*/ 8 w 9"/>
                <a:gd name="T7" fmla="*/ 0 h 6"/>
                <a:gd name="T8" fmla="*/ 9 w 9"/>
                <a:gd name="T9" fmla="*/ 6 h 6"/>
                <a:gd name="T10" fmla="*/ 6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6" y="1"/>
                  </a:moveTo>
                  <a:lnTo>
                    <a:pt x="0" y="3"/>
                  </a:lnTo>
                  <a:lnTo>
                    <a:pt x="6" y="6"/>
                  </a:lnTo>
                  <a:lnTo>
                    <a:pt x="8" y="0"/>
                  </a:lnTo>
                  <a:lnTo>
                    <a:pt x="9" y="6"/>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75824" name="Freeform 1040"/>
            <p:cNvSpPr>
              <a:spLocks/>
            </p:cNvSpPr>
            <p:nvPr/>
          </p:nvSpPr>
          <p:spPr bwMode="auto">
            <a:xfrm>
              <a:off x="701" y="2248"/>
              <a:ext cx="82" cy="40"/>
            </a:xfrm>
            <a:custGeom>
              <a:avLst/>
              <a:gdLst>
                <a:gd name="T0" fmla="*/ 5 w 163"/>
                <a:gd name="T1" fmla="*/ 0 h 81"/>
                <a:gd name="T2" fmla="*/ 46 w 163"/>
                <a:gd name="T3" fmla="*/ 31 h 81"/>
                <a:gd name="T4" fmla="*/ 81 w 163"/>
                <a:gd name="T5" fmla="*/ 55 h 81"/>
                <a:gd name="T6" fmla="*/ 98 w 163"/>
                <a:gd name="T7" fmla="*/ 63 h 81"/>
                <a:gd name="T8" fmla="*/ 118 w 163"/>
                <a:gd name="T9" fmla="*/ 69 h 81"/>
                <a:gd name="T10" fmla="*/ 139 w 163"/>
                <a:gd name="T11" fmla="*/ 73 h 81"/>
                <a:gd name="T12" fmla="*/ 163 w 163"/>
                <a:gd name="T13" fmla="*/ 75 h 81"/>
                <a:gd name="T14" fmla="*/ 163 w 163"/>
                <a:gd name="T15" fmla="*/ 81 h 81"/>
                <a:gd name="T16" fmla="*/ 137 w 163"/>
                <a:gd name="T17" fmla="*/ 79 h 81"/>
                <a:gd name="T18" fmla="*/ 116 w 163"/>
                <a:gd name="T19" fmla="*/ 75 h 81"/>
                <a:gd name="T20" fmla="*/ 96 w 163"/>
                <a:gd name="T21" fmla="*/ 69 h 81"/>
                <a:gd name="T22" fmla="*/ 76 w 163"/>
                <a:gd name="T23" fmla="*/ 60 h 81"/>
                <a:gd name="T24" fmla="*/ 41 w 163"/>
                <a:gd name="T25" fmla="*/ 35 h 81"/>
                <a:gd name="T26" fmla="*/ 0 w 163"/>
                <a:gd name="T27" fmla="*/ 5 h 81"/>
                <a:gd name="T28" fmla="*/ 5 w 163"/>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81">
                  <a:moveTo>
                    <a:pt x="5" y="0"/>
                  </a:moveTo>
                  <a:lnTo>
                    <a:pt x="46" y="31"/>
                  </a:lnTo>
                  <a:lnTo>
                    <a:pt x="81" y="55"/>
                  </a:lnTo>
                  <a:lnTo>
                    <a:pt x="98" y="63"/>
                  </a:lnTo>
                  <a:lnTo>
                    <a:pt x="118" y="69"/>
                  </a:lnTo>
                  <a:lnTo>
                    <a:pt x="139" y="73"/>
                  </a:lnTo>
                  <a:lnTo>
                    <a:pt x="163" y="75"/>
                  </a:lnTo>
                  <a:lnTo>
                    <a:pt x="163" y="81"/>
                  </a:lnTo>
                  <a:lnTo>
                    <a:pt x="137" y="79"/>
                  </a:lnTo>
                  <a:lnTo>
                    <a:pt x="116" y="75"/>
                  </a:lnTo>
                  <a:lnTo>
                    <a:pt x="96" y="69"/>
                  </a:lnTo>
                  <a:lnTo>
                    <a:pt x="76" y="60"/>
                  </a:lnTo>
                  <a:lnTo>
                    <a:pt x="41" y="3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25" name="Freeform 1041"/>
            <p:cNvSpPr>
              <a:spLocks/>
            </p:cNvSpPr>
            <p:nvPr/>
          </p:nvSpPr>
          <p:spPr bwMode="auto">
            <a:xfrm>
              <a:off x="701" y="2248"/>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26" name="Freeform 1042"/>
            <p:cNvSpPr>
              <a:spLocks/>
            </p:cNvSpPr>
            <p:nvPr/>
          </p:nvSpPr>
          <p:spPr bwMode="auto">
            <a:xfrm>
              <a:off x="783" y="2285"/>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827" name="Freeform 1043"/>
            <p:cNvSpPr>
              <a:spLocks/>
            </p:cNvSpPr>
            <p:nvPr/>
          </p:nvSpPr>
          <p:spPr bwMode="auto">
            <a:xfrm>
              <a:off x="853" y="2285"/>
              <a:ext cx="53" cy="36"/>
            </a:xfrm>
            <a:custGeom>
              <a:avLst/>
              <a:gdLst>
                <a:gd name="T0" fmla="*/ 1 w 107"/>
                <a:gd name="T1" fmla="*/ 0 h 73"/>
                <a:gd name="T2" fmla="*/ 18 w 107"/>
                <a:gd name="T3" fmla="*/ 3 h 73"/>
                <a:gd name="T4" fmla="*/ 36 w 107"/>
                <a:gd name="T5" fmla="*/ 10 h 73"/>
                <a:gd name="T6" fmla="*/ 56 w 107"/>
                <a:gd name="T7" fmla="*/ 23 h 73"/>
                <a:gd name="T8" fmla="*/ 71 w 107"/>
                <a:gd name="T9" fmla="*/ 35 h 73"/>
                <a:gd name="T10" fmla="*/ 107 w 107"/>
                <a:gd name="T11" fmla="*/ 68 h 73"/>
                <a:gd name="T12" fmla="*/ 102 w 107"/>
                <a:gd name="T13" fmla="*/ 73 h 73"/>
                <a:gd name="T14" fmla="*/ 67 w 107"/>
                <a:gd name="T15" fmla="*/ 39 h 73"/>
                <a:gd name="T16" fmla="*/ 52 w 107"/>
                <a:gd name="T17" fmla="*/ 27 h 73"/>
                <a:gd name="T18" fmla="*/ 35 w 107"/>
                <a:gd name="T19" fmla="*/ 16 h 73"/>
                <a:gd name="T20" fmla="*/ 17 w 107"/>
                <a:gd name="T21" fmla="*/ 9 h 73"/>
                <a:gd name="T22" fmla="*/ 0 w 107"/>
                <a:gd name="T23" fmla="*/ 6 h 73"/>
                <a:gd name="T24" fmla="*/ 1 w 107"/>
                <a:gd name="T2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73">
                  <a:moveTo>
                    <a:pt x="1" y="0"/>
                  </a:moveTo>
                  <a:lnTo>
                    <a:pt x="18" y="3"/>
                  </a:lnTo>
                  <a:lnTo>
                    <a:pt x="36" y="10"/>
                  </a:lnTo>
                  <a:lnTo>
                    <a:pt x="56" y="23"/>
                  </a:lnTo>
                  <a:lnTo>
                    <a:pt x="71" y="35"/>
                  </a:lnTo>
                  <a:lnTo>
                    <a:pt x="107" y="68"/>
                  </a:lnTo>
                  <a:lnTo>
                    <a:pt x="102" y="73"/>
                  </a:lnTo>
                  <a:lnTo>
                    <a:pt x="67" y="39"/>
                  </a:lnTo>
                  <a:lnTo>
                    <a:pt x="52" y="27"/>
                  </a:lnTo>
                  <a:lnTo>
                    <a:pt x="35" y="16"/>
                  </a:lnTo>
                  <a:lnTo>
                    <a:pt x="17" y="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75828" name="Freeform 1044"/>
            <p:cNvSpPr>
              <a:spLocks/>
            </p:cNvSpPr>
            <p:nvPr/>
          </p:nvSpPr>
          <p:spPr bwMode="auto">
            <a:xfrm>
              <a:off x="852" y="2289"/>
              <a:ext cx="54" cy="32"/>
            </a:xfrm>
            <a:custGeom>
              <a:avLst/>
              <a:gdLst>
                <a:gd name="T0" fmla="*/ 106 w 109"/>
                <a:gd name="T1" fmla="*/ 64 h 64"/>
                <a:gd name="T2" fmla="*/ 80 w 109"/>
                <a:gd name="T3" fmla="*/ 41 h 64"/>
                <a:gd name="T4" fmla="*/ 67 w 109"/>
                <a:gd name="T5" fmla="*/ 32 h 64"/>
                <a:gd name="T6" fmla="*/ 55 w 109"/>
                <a:gd name="T7" fmla="*/ 23 h 64"/>
                <a:gd name="T8" fmla="*/ 44 w 109"/>
                <a:gd name="T9" fmla="*/ 15 h 64"/>
                <a:gd name="T10" fmla="*/ 31 w 109"/>
                <a:gd name="T11" fmla="*/ 11 h 64"/>
                <a:gd name="T12" fmla="*/ 17 w 109"/>
                <a:gd name="T13" fmla="*/ 6 h 64"/>
                <a:gd name="T14" fmla="*/ 0 w 109"/>
                <a:gd name="T15" fmla="*/ 4 h 64"/>
                <a:gd name="T16" fmla="*/ 0 w 109"/>
                <a:gd name="T17" fmla="*/ 0 h 64"/>
                <a:gd name="T18" fmla="*/ 17 w 109"/>
                <a:gd name="T19" fmla="*/ 1 h 64"/>
                <a:gd name="T20" fmla="*/ 34 w 109"/>
                <a:gd name="T21" fmla="*/ 6 h 64"/>
                <a:gd name="T22" fmla="*/ 48 w 109"/>
                <a:gd name="T23" fmla="*/ 11 h 64"/>
                <a:gd name="T24" fmla="*/ 60 w 109"/>
                <a:gd name="T25" fmla="*/ 18 h 64"/>
                <a:gd name="T26" fmla="*/ 72 w 109"/>
                <a:gd name="T27" fmla="*/ 27 h 64"/>
                <a:gd name="T28" fmla="*/ 84 w 109"/>
                <a:gd name="T29" fmla="*/ 36 h 64"/>
                <a:gd name="T30" fmla="*/ 109 w 109"/>
                <a:gd name="T31" fmla="*/ 59 h 64"/>
                <a:gd name="T32" fmla="*/ 106 w 109"/>
                <a:gd name="T3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64">
                  <a:moveTo>
                    <a:pt x="106" y="64"/>
                  </a:moveTo>
                  <a:lnTo>
                    <a:pt x="80" y="41"/>
                  </a:lnTo>
                  <a:lnTo>
                    <a:pt x="67" y="32"/>
                  </a:lnTo>
                  <a:lnTo>
                    <a:pt x="55" y="23"/>
                  </a:lnTo>
                  <a:lnTo>
                    <a:pt x="44" y="15"/>
                  </a:lnTo>
                  <a:lnTo>
                    <a:pt x="31" y="11"/>
                  </a:lnTo>
                  <a:lnTo>
                    <a:pt x="17" y="6"/>
                  </a:lnTo>
                  <a:lnTo>
                    <a:pt x="0" y="4"/>
                  </a:lnTo>
                  <a:lnTo>
                    <a:pt x="0" y="0"/>
                  </a:lnTo>
                  <a:lnTo>
                    <a:pt x="17" y="1"/>
                  </a:lnTo>
                  <a:lnTo>
                    <a:pt x="34" y="6"/>
                  </a:lnTo>
                  <a:lnTo>
                    <a:pt x="48" y="11"/>
                  </a:lnTo>
                  <a:lnTo>
                    <a:pt x="60" y="18"/>
                  </a:lnTo>
                  <a:lnTo>
                    <a:pt x="72" y="27"/>
                  </a:lnTo>
                  <a:lnTo>
                    <a:pt x="84" y="36"/>
                  </a:lnTo>
                  <a:lnTo>
                    <a:pt x="109" y="59"/>
                  </a:lnTo>
                  <a:lnTo>
                    <a:pt x="106" y="64"/>
                  </a:lnTo>
                  <a:close/>
                </a:path>
              </a:pathLst>
            </a:custGeom>
            <a:solidFill>
              <a:srgbClr val="000000"/>
            </a:solidFill>
            <a:ln w="9525">
              <a:solidFill>
                <a:schemeClr val="tx2"/>
              </a:solidFill>
              <a:round/>
              <a:headEnd/>
              <a:tailEnd/>
            </a:ln>
          </p:spPr>
          <p:txBody>
            <a:bodyPr/>
            <a:lstStyle/>
            <a:p>
              <a:endParaRPr lang="en-US" sz="3120"/>
            </a:p>
          </p:txBody>
        </p:sp>
        <p:sp>
          <p:nvSpPr>
            <p:cNvPr id="375829" name="Freeform 1045"/>
            <p:cNvSpPr>
              <a:spLocks/>
            </p:cNvSpPr>
            <p:nvPr/>
          </p:nvSpPr>
          <p:spPr bwMode="auto">
            <a:xfrm>
              <a:off x="904" y="2319"/>
              <a:ext cx="2" cy="2"/>
            </a:xfrm>
            <a:custGeom>
              <a:avLst/>
              <a:gdLst>
                <a:gd name="T0" fmla="*/ 5 w 5"/>
                <a:gd name="T1" fmla="*/ 0 h 5"/>
                <a:gd name="T2" fmla="*/ 2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2"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30" name="Rectangle 1046"/>
            <p:cNvSpPr>
              <a:spLocks noChangeArrowheads="1"/>
            </p:cNvSpPr>
            <p:nvPr/>
          </p:nvSpPr>
          <p:spPr bwMode="auto">
            <a:xfrm>
              <a:off x="782" y="2289"/>
              <a:ext cx="70" cy="3"/>
            </a:xfrm>
            <a:prstGeom prst="rect">
              <a:avLst/>
            </a:prstGeom>
            <a:solidFill>
              <a:srgbClr val="000000"/>
            </a:solidFill>
            <a:ln w="9525">
              <a:solidFill>
                <a:schemeClr val="tx2"/>
              </a:solidFill>
              <a:miter lim="800000"/>
              <a:headEnd/>
              <a:tailEnd/>
            </a:ln>
          </p:spPr>
          <p:txBody>
            <a:bodyPr/>
            <a:lstStyle/>
            <a:p>
              <a:endParaRPr lang="en-US" sz="3120"/>
            </a:p>
          </p:txBody>
        </p:sp>
        <p:sp>
          <p:nvSpPr>
            <p:cNvPr id="375831" name="Freeform 1047"/>
            <p:cNvSpPr>
              <a:spLocks/>
            </p:cNvSpPr>
            <p:nvPr/>
          </p:nvSpPr>
          <p:spPr bwMode="auto">
            <a:xfrm>
              <a:off x="852" y="2289"/>
              <a:ext cx="1" cy="3"/>
            </a:xfrm>
            <a:custGeom>
              <a:avLst/>
              <a:gdLst>
                <a:gd name="T0" fmla="*/ 2 h 6"/>
                <a:gd name="T1" fmla="*/ 0 h 6"/>
                <a:gd name="T2" fmla="*/ 6 h 6"/>
                <a:gd name="T3" fmla="*/ 2 h 6"/>
              </a:gdLst>
              <a:ahLst/>
              <a:cxnLst>
                <a:cxn ang="0">
                  <a:pos x="0" y="T0"/>
                </a:cxn>
                <a:cxn ang="0">
                  <a:pos x="0" y="T1"/>
                </a:cxn>
                <a:cxn ang="0">
                  <a:pos x="0" y="T2"/>
                </a:cxn>
                <a:cxn ang="0">
                  <a:pos x="0" y="T3"/>
                </a:cxn>
              </a:cxnLst>
              <a:rect l="0" t="0" r="r" b="b"/>
              <a:pathLst>
                <a:path h="6">
                  <a:moveTo>
                    <a:pt x="0" y="2"/>
                  </a:moveTo>
                  <a:lnTo>
                    <a:pt x="0" y="0"/>
                  </a:lnTo>
                  <a:lnTo>
                    <a:pt x="0" y="6"/>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75832" name="Freeform 1048"/>
            <p:cNvSpPr>
              <a:spLocks/>
            </p:cNvSpPr>
            <p:nvPr/>
          </p:nvSpPr>
          <p:spPr bwMode="auto">
            <a:xfrm>
              <a:off x="752" y="2287"/>
              <a:ext cx="30" cy="5"/>
            </a:xfrm>
            <a:custGeom>
              <a:avLst/>
              <a:gdLst>
                <a:gd name="T0" fmla="*/ 60 w 60"/>
                <a:gd name="T1" fmla="*/ 9 h 9"/>
                <a:gd name="T2" fmla="*/ 29 w 60"/>
                <a:gd name="T3" fmla="*/ 6 h 9"/>
                <a:gd name="T4" fmla="*/ 16 w 60"/>
                <a:gd name="T5" fmla="*/ 5 h 9"/>
                <a:gd name="T6" fmla="*/ 0 w 60"/>
                <a:gd name="T7" fmla="*/ 5 h 9"/>
                <a:gd name="T8" fmla="*/ 0 w 60"/>
                <a:gd name="T9" fmla="*/ 0 h 9"/>
                <a:gd name="T10" fmla="*/ 16 w 60"/>
                <a:gd name="T11" fmla="*/ 0 h 9"/>
                <a:gd name="T12" fmla="*/ 29 w 60"/>
                <a:gd name="T13" fmla="*/ 2 h 9"/>
                <a:gd name="T14" fmla="*/ 60 w 60"/>
                <a:gd name="T15" fmla="*/ 5 h 9"/>
                <a:gd name="T16" fmla="*/ 60 w 6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
                  <a:moveTo>
                    <a:pt x="60" y="9"/>
                  </a:moveTo>
                  <a:lnTo>
                    <a:pt x="29" y="6"/>
                  </a:lnTo>
                  <a:lnTo>
                    <a:pt x="16" y="5"/>
                  </a:lnTo>
                  <a:lnTo>
                    <a:pt x="0" y="5"/>
                  </a:lnTo>
                  <a:lnTo>
                    <a:pt x="0" y="0"/>
                  </a:lnTo>
                  <a:lnTo>
                    <a:pt x="16" y="0"/>
                  </a:lnTo>
                  <a:lnTo>
                    <a:pt x="29" y="2"/>
                  </a:lnTo>
                  <a:lnTo>
                    <a:pt x="60" y="5"/>
                  </a:lnTo>
                  <a:lnTo>
                    <a:pt x="60" y="9"/>
                  </a:lnTo>
                  <a:close/>
                </a:path>
              </a:pathLst>
            </a:custGeom>
            <a:solidFill>
              <a:srgbClr val="000000"/>
            </a:solidFill>
            <a:ln w="9525">
              <a:solidFill>
                <a:schemeClr val="tx2"/>
              </a:solidFill>
              <a:round/>
              <a:headEnd/>
              <a:tailEnd/>
            </a:ln>
          </p:spPr>
          <p:txBody>
            <a:bodyPr/>
            <a:lstStyle/>
            <a:p>
              <a:endParaRPr lang="en-US" sz="3120"/>
            </a:p>
          </p:txBody>
        </p:sp>
        <p:sp>
          <p:nvSpPr>
            <p:cNvPr id="375833" name="Freeform 1049"/>
            <p:cNvSpPr>
              <a:spLocks/>
            </p:cNvSpPr>
            <p:nvPr/>
          </p:nvSpPr>
          <p:spPr bwMode="auto">
            <a:xfrm>
              <a:off x="751" y="2287"/>
              <a:ext cx="69" cy="59"/>
            </a:xfrm>
            <a:custGeom>
              <a:avLst/>
              <a:gdLst>
                <a:gd name="T0" fmla="*/ 5 w 139"/>
                <a:gd name="T1" fmla="*/ 0 h 117"/>
                <a:gd name="T2" fmla="*/ 17 w 139"/>
                <a:gd name="T3" fmla="*/ 19 h 117"/>
                <a:gd name="T4" fmla="*/ 37 w 139"/>
                <a:gd name="T5" fmla="*/ 38 h 117"/>
                <a:gd name="T6" fmla="*/ 81 w 139"/>
                <a:gd name="T7" fmla="*/ 75 h 117"/>
                <a:gd name="T8" fmla="*/ 139 w 139"/>
                <a:gd name="T9" fmla="*/ 113 h 117"/>
                <a:gd name="T10" fmla="*/ 135 w 139"/>
                <a:gd name="T11" fmla="*/ 117 h 117"/>
                <a:gd name="T12" fmla="*/ 77 w 139"/>
                <a:gd name="T13" fmla="*/ 79 h 117"/>
                <a:gd name="T14" fmla="*/ 32 w 139"/>
                <a:gd name="T15" fmla="*/ 43 h 117"/>
                <a:gd name="T16" fmla="*/ 13 w 139"/>
                <a:gd name="T17" fmla="*/ 23 h 117"/>
                <a:gd name="T18" fmla="*/ 0 w 139"/>
                <a:gd name="T19" fmla="*/ 5 h 117"/>
                <a:gd name="T20" fmla="*/ 5 w 139"/>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117">
                  <a:moveTo>
                    <a:pt x="5" y="0"/>
                  </a:moveTo>
                  <a:lnTo>
                    <a:pt x="17" y="19"/>
                  </a:lnTo>
                  <a:lnTo>
                    <a:pt x="37" y="38"/>
                  </a:lnTo>
                  <a:lnTo>
                    <a:pt x="81" y="75"/>
                  </a:lnTo>
                  <a:lnTo>
                    <a:pt x="139" y="113"/>
                  </a:lnTo>
                  <a:lnTo>
                    <a:pt x="135" y="117"/>
                  </a:lnTo>
                  <a:lnTo>
                    <a:pt x="77" y="79"/>
                  </a:lnTo>
                  <a:lnTo>
                    <a:pt x="32" y="43"/>
                  </a:lnTo>
                  <a:lnTo>
                    <a:pt x="13" y="23"/>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34" name="Freeform 1050"/>
            <p:cNvSpPr>
              <a:spLocks/>
            </p:cNvSpPr>
            <p:nvPr/>
          </p:nvSpPr>
          <p:spPr bwMode="auto">
            <a:xfrm>
              <a:off x="749" y="2287"/>
              <a:ext cx="4" cy="2"/>
            </a:xfrm>
            <a:custGeom>
              <a:avLst/>
              <a:gdLst>
                <a:gd name="T0" fmla="*/ 6 w 8"/>
                <a:gd name="T1" fmla="*/ 0 h 5"/>
                <a:gd name="T2" fmla="*/ 0 w 8"/>
                <a:gd name="T3" fmla="*/ 0 h 5"/>
                <a:gd name="T4" fmla="*/ 3 w 8"/>
                <a:gd name="T5" fmla="*/ 5 h 5"/>
                <a:gd name="T6" fmla="*/ 8 w 8"/>
                <a:gd name="T7" fmla="*/ 0 h 5"/>
                <a:gd name="T8" fmla="*/ 6 w 8"/>
                <a:gd name="T9" fmla="*/ 5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lnTo>
                    <a:pt x="0" y="0"/>
                  </a:lnTo>
                  <a:lnTo>
                    <a:pt x="3" y="5"/>
                  </a:lnTo>
                  <a:lnTo>
                    <a:pt x="8" y="0"/>
                  </a:lnTo>
                  <a:lnTo>
                    <a:pt x="6"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835" name="Freeform 1051"/>
            <p:cNvSpPr>
              <a:spLocks/>
            </p:cNvSpPr>
            <p:nvPr/>
          </p:nvSpPr>
          <p:spPr bwMode="auto">
            <a:xfrm>
              <a:off x="770" y="2316"/>
              <a:ext cx="49" cy="30"/>
            </a:xfrm>
            <a:custGeom>
              <a:avLst/>
              <a:gdLst>
                <a:gd name="T0" fmla="*/ 100 w 100"/>
                <a:gd name="T1" fmla="*/ 59 h 59"/>
                <a:gd name="T2" fmla="*/ 87 w 100"/>
                <a:gd name="T3" fmla="*/ 58 h 59"/>
                <a:gd name="T4" fmla="*/ 72 w 100"/>
                <a:gd name="T5" fmla="*/ 53 h 59"/>
                <a:gd name="T6" fmla="*/ 60 w 100"/>
                <a:gd name="T7" fmla="*/ 47 h 59"/>
                <a:gd name="T8" fmla="*/ 45 w 100"/>
                <a:gd name="T9" fmla="*/ 40 h 59"/>
                <a:gd name="T10" fmla="*/ 0 w 100"/>
                <a:gd name="T11" fmla="*/ 5 h 59"/>
                <a:gd name="T12" fmla="*/ 5 w 100"/>
                <a:gd name="T13" fmla="*/ 0 h 59"/>
                <a:gd name="T14" fmla="*/ 49 w 100"/>
                <a:gd name="T15" fmla="*/ 35 h 59"/>
                <a:gd name="T16" fmla="*/ 63 w 100"/>
                <a:gd name="T17" fmla="*/ 43 h 59"/>
                <a:gd name="T18" fmla="*/ 75 w 100"/>
                <a:gd name="T19" fmla="*/ 49 h 59"/>
                <a:gd name="T20" fmla="*/ 87 w 100"/>
                <a:gd name="T21" fmla="*/ 53 h 59"/>
                <a:gd name="T22" fmla="*/ 100 w 100"/>
                <a:gd name="T23" fmla="*/ 55 h 59"/>
                <a:gd name="T24" fmla="*/ 100 w 100"/>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59">
                  <a:moveTo>
                    <a:pt x="100" y="59"/>
                  </a:moveTo>
                  <a:lnTo>
                    <a:pt x="87" y="58"/>
                  </a:lnTo>
                  <a:lnTo>
                    <a:pt x="72" y="53"/>
                  </a:lnTo>
                  <a:lnTo>
                    <a:pt x="60" y="47"/>
                  </a:lnTo>
                  <a:lnTo>
                    <a:pt x="45" y="40"/>
                  </a:lnTo>
                  <a:lnTo>
                    <a:pt x="0" y="5"/>
                  </a:lnTo>
                  <a:lnTo>
                    <a:pt x="5" y="0"/>
                  </a:lnTo>
                  <a:lnTo>
                    <a:pt x="49" y="35"/>
                  </a:lnTo>
                  <a:lnTo>
                    <a:pt x="63" y="43"/>
                  </a:lnTo>
                  <a:lnTo>
                    <a:pt x="75" y="49"/>
                  </a:lnTo>
                  <a:lnTo>
                    <a:pt x="87" y="53"/>
                  </a:lnTo>
                  <a:lnTo>
                    <a:pt x="100" y="55"/>
                  </a:lnTo>
                  <a:lnTo>
                    <a:pt x="100" y="59"/>
                  </a:lnTo>
                  <a:close/>
                </a:path>
              </a:pathLst>
            </a:custGeom>
            <a:solidFill>
              <a:srgbClr val="000000"/>
            </a:solidFill>
            <a:ln w="9525">
              <a:solidFill>
                <a:schemeClr val="tx2"/>
              </a:solidFill>
              <a:round/>
              <a:headEnd/>
              <a:tailEnd/>
            </a:ln>
          </p:spPr>
          <p:txBody>
            <a:bodyPr/>
            <a:lstStyle/>
            <a:p>
              <a:endParaRPr lang="en-US" sz="3120"/>
            </a:p>
          </p:txBody>
        </p:sp>
        <p:sp>
          <p:nvSpPr>
            <p:cNvPr id="375836" name="Freeform 1052"/>
            <p:cNvSpPr>
              <a:spLocks/>
            </p:cNvSpPr>
            <p:nvPr/>
          </p:nvSpPr>
          <p:spPr bwMode="auto">
            <a:xfrm>
              <a:off x="818" y="2343"/>
              <a:ext cx="2" cy="3"/>
            </a:xfrm>
            <a:custGeom>
              <a:avLst/>
              <a:gdLst>
                <a:gd name="T0" fmla="*/ 4 w 4"/>
                <a:gd name="T1" fmla="*/ 0 h 4"/>
                <a:gd name="T2" fmla="*/ 3 w 4"/>
                <a:gd name="T3" fmla="*/ 4 h 4"/>
                <a:gd name="T4" fmla="*/ 3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3" y="4"/>
                  </a:lnTo>
                  <a:lnTo>
                    <a:pt x="3"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837" name="Freeform 1053"/>
            <p:cNvSpPr>
              <a:spLocks/>
            </p:cNvSpPr>
            <p:nvPr/>
          </p:nvSpPr>
          <p:spPr bwMode="auto">
            <a:xfrm>
              <a:off x="709" y="2264"/>
              <a:ext cx="63" cy="54"/>
            </a:xfrm>
            <a:custGeom>
              <a:avLst/>
              <a:gdLst>
                <a:gd name="T0" fmla="*/ 122 w 125"/>
                <a:gd name="T1" fmla="*/ 110 h 110"/>
                <a:gd name="T2" fmla="*/ 63 w 125"/>
                <a:gd name="T3" fmla="*/ 55 h 110"/>
                <a:gd name="T4" fmla="*/ 34 w 125"/>
                <a:gd name="T5" fmla="*/ 31 h 110"/>
                <a:gd name="T6" fmla="*/ 0 w 125"/>
                <a:gd name="T7" fmla="*/ 5 h 110"/>
                <a:gd name="T8" fmla="*/ 5 w 125"/>
                <a:gd name="T9" fmla="*/ 0 h 110"/>
                <a:gd name="T10" fmla="*/ 38 w 125"/>
                <a:gd name="T11" fmla="*/ 26 h 110"/>
                <a:gd name="T12" fmla="*/ 66 w 125"/>
                <a:gd name="T13" fmla="*/ 50 h 110"/>
                <a:gd name="T14" fmla="*/ 125 w 125"/>
                <a:gd name="T15" fmla="*/ 105 h 110"/>
                <a:gd name="T16" fmla="*/ 122 w 125"/>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10">
                  <a:moveTo>
                    <a:pt x="122" y="110"/>
                  </a:moveTo>
                  <a:lnTo>
                    <a:pt x="63" y="55"/>
                  </a:lnTo>
                  <a:lnTo>
                    <a:pt x="34" y="31"/>
                  </a:lnTo>
                  <a:lnTo>
                    <a:pt x="0" y="5"/>
                  </a:lnTo>
                  <a:lnTo>
                    <a:pt x="5" y="0"/>
                  </a:lnTo>
                  <a:lnTo>
                    <a:pt x="38" y="26"/>
                  </a:lnTo>
                  <a:lnTo>
                    <a:pt x="66" y="50"/>
                  </a:lnTo>
                  <a:lnTo>
                    <a:pt x="125" y="105"/>
                  </a:lnTo>
                  <a:lnTo>
                    <a:pt x="122" y="110"/>
                  </a:lnTo>
                  <a:close/>
                </a:path>
              </a:pathLst>
            </a:custGeom>
            <a:solidFill>
              <a:srgbClr val="000000"/>
            </a:solidFill>
            <a:ln w="9525">
              <a:solidFill>
                <a:schemeClr val="tx2"/>
              </a:solidFill>
              <a:round/>
              <a:headEnd/>
              <a:tailEnd/>
            </a:ln>
          </p:spPr>
          <p:txBody>
            <a:bodyPr/>
            <a:lstStyle/>
            <a:p>
              <a:endParaRPr lang="en-US" sz="3120"/>
            </a:p>
          </p:txBody>
        </p:sp>
        <p:sp>
          <p:nvSpPr>
            <p:cNvPr id="375838" name="Freeform 1054"/>
            <p:cNvSpPr>
              <a:spLocks/>
            </p:cNvSpPr>
            <p:nvPr/>
          </p:nvSpPr>
          <p:spPr bwMode="auto">
            <a:xfrm>
              <a:off x="770" y="2316"/>
              <a:ext cx="2" cy="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75839" name="Freeform 1055"/>
            <p:cNvSpPr>
              <a:spLocks/>
            </p:cNvSpPr>
            <p:nvPr/>
          </p:nvSpPr>
          <p:spPr bwMode="auto">
            <a:xfrm>
              <a:off x="614" y="2223"/>
              <a:ext cx="98" cy="43"/>
            </a:xfrm>
            <a:custGeom>
              <a:avLst/>
              <a:gdLst>
                <a:gd name="T0" fmla="*/ 191 w 196"/>
                <a:gd name="T1" fmla="*/ 86 h 86"/>
                <a:gd name="T2" fmla="*/ 145 w 196"/>
                <a:gd name="T3" fmla="*/ 57 h 86"/>
                <a:gd name="T4" fmla="*/ 101 w 196"/>
                <a:gd name="T5" fmla="*/ 37 h 86"/>
                <a:gd name="T6" fmla="*/ 0 w 196"/>
                <a:gd name="T7" fmla="*/ 5 h 86"/>
                <a:gd name="T8" fmla="*/ 3 w 196"/>
                <a:gd name="T9" fmla="*/ 0 h 86"/>
                <a:gd name="T10" fmla="*/ 104 w 196"/>
                <a:gd name="T11" fmla="*/ 32 h 86"/>
                <a:gd name="T12" fmla="*/ 148 w 196"/>
                <a:gd name="T13" fmla="*/ 52 h 86"/>
                <a:gd name="T14" fmla="*/ 196 w 196"/>
                <a:gd name="T15" fmla="*/ 81 h 86"/>
                <a:gd name="T16" fmla="*/ 191 w 196"/>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86">
                  <a:moveTo>
                    <a:pt x="191" y="86"/>
                  </a:moveTo>
                  <a:lnTo>
                    <a:pt x="145" y="57"/>
                  </a:lnTo>
                  <a:lnTo>
                    <a:pt x="101" y="37"/>
                  </a:lnTo>
                  <a:lnTo>
                    <a:pt x="0" y="5"/>
                  </a:lnTo>
                  <a:lnTo>
                    <a:pt x="3" y="0"/>
                  </a:lnTo>
                  <a:lnTo>
                    <a:pt x="104" y="32"/>
                  </a:lnTo>
                  <a:lnTo>
                    <a:pt x="148" y="52"/>
                  </a:lnTo>
                  <a:lnTo>
                    <a:pt x="196" y="81"/>
                  </a:lnTo>
                  <a:lnTo>
                    <a:pt x="191" y="86"/>
                  </a:lnTo>
                  <a:close/>
                </a:path>
              </a:pathLst>
            </a:custGeom>
            <a:solidFill>
              <a:srgbClr val="000000"/>
            </a:solidFill>
            <a:ln w="9525">
              <a:solidFill>
                <a:schemeClr val="tx2"/>
              </a:solidFill>
              <a:round/>
              <a:headEnd/>
              <a:tailEnd/>
            </a:ln>
          </p:spPr>
          <p:txBody>
            <a:bodyPr/>
            <a:lstStyle/>
            <a:p>
              <a:endParaRPr lang="en-US" sz="3120"/>
            </a:p>
          </p:txBody>
        </p:sp>
        <p:sp>
          <p:nvSpPr>
            <p:cNvPr id="375840" name="Freeform 1056"/>
            <p:cNvSpPr>
              <a:spLocks/>
            </p:cNvSpPr>
            <p:nvPr/>
          </p:nvSpPr>
          <p:spPr bwMode="auto">
            <a:xfrm>
              <a:off x="709" y="2264"/>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41" name="Freeform 1057"/>
            <p:cNvSpPr>
              <a:spLocks/>
            </p:cNvSpPr>
            <p:nvPr/>
          </p:nvSpPr>
          <p:spPr bwMode="auto">
            <a:xfrm>
              <a:off x="551" y="2191"/>
              <a:ext cx="65" cy="35"/>
            </a:xfrm>
            <a:custGeom>
              <a:avLst/>
              <a:gdLst>
                <a:gd name="T0" fmla="*/ 126 w 129"/>
                <a:gd name="T1" fmla="*/ 68 h 68"/>
                <a:gd name="T2" fmla="*/ 91 w 129"/>
                <a:gd name="T3" fmla="*/ 54 h 68"/>
                <a:gd name="T4" fmla="*/ 62 w 129"/>
                <a:gd name="T5" fmla="*/ 41 h 68"/>
                <a:gd name="T6" fmla="*/ 0 w 129"/>
                <a:gd name="T7" fmla="*/ 4 h 68"/>
                <a:gd name="T8" fmla="*/ 4 w 129"/>
                <a:gd name="T9" fmla="*/ 0 h 68"/>
                <a:gd name="T10" fmla="*/ 65 w 129"/>
                <a:gd name="T11" fmla="*/ 36 h 68"/>
                <a:gd name="T12" fmla="*/ 94 w 129"/>
                <a:gd name="T13" fmla="*/ 50 h 68"/>
                <a:gd name="T14" fmla="*/ 129 w 129"/>
                <a:gd name="T15" fmla="*/ 63 h 68"/>
                <a:gd name="T16" fmla="*/ 126 w 129"/>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68">
                  <a:moveTo>
                    <a:pt x="126" y="68"/>
                  </a:moveTo>
                  <a:lnTo>
                    <a:pt x="91" y="54"/>
                  </a:lnTo>
                  <a:lnTo>
                    <a:pt x="62" y="41"/>
                  </a:lnTo>
                  <a:lnTo>
                    <a:pt x="0" y="4"/>
                  </a:lnTo>
                  <a:lnTo>
                    <a:pt x="4" y="0"/>
                  </a:lnTo>
                  <a:lnTo>
                    <a:pt x="65" y="36"/>
                  </a:lnTo>
                  <a:lnTo>
                    <a:pt x="94" y="50"/>
                  </a:lnTo>
                  <a:lnTo>
                    <a:pt x="129" y="63"/>
                  </a:lnTo>
                  <a:lnTo>
                    <a:pt x="126" y="68"/>
                  </a:lnTo>
                  <a:close/>
                </a:path>
              </a:pathLst>
            </a:custGeom>
            <a:solidFill>
              <a:srgbClr val="000000"/>
            </a:solidFill>
            <a:ln w="9525">
              <a:solidFill>
                <a:schemeClr val="tx2"/>
              </a:solidFill>
              <a:round/>
              <a:headEnd/>
              <a:tailEnd/>
            </a:ln>
          </p:spPr>
          <p:txBody>
            <a:bodyPr/>
            <a:lstStyle/>
            <a:p>
              <a:endParaRPr lang="en-US" sz="3120"/>
            </a:p>
          </p:txBody>
        </p:sp>
        <p:sp>
          <p:nvSpPr>
            <p:cNvPr id="375842" name="Freeform 1058"/>
            <p:cNvSpPr>
              <a:spLocks/>
            </p:cNvSpPr>
            <p:nvPr/>
          </p:nvSpPr>
          <p:spPr bwMode="auto">
            <a:xfrm>
              <a:off x="614" y="2223"/>
              <a:ext cx="2"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75843" name="Freeform 1059"/>
            <p:cNvSpPr>
              <a:spLocks/>
            </p:cNvSpPr>
            <p:nvPr/>
          </p:nvSpPr>
          <p:spPr bwMode="auto">
            <a:xfrm>
              <a:off x="498" y="2152"/>
              <a:ext cx="55" cy="42"/>
            </a:xfrm>
            <a:custGeom>
              <a:avLst/>
              <a:gdLst>
                <a:gd name="T0" fmla="*/ 107 w 110"/>
                <a:gd name="T1" fmla="*/ 82 h 82"/>
                <a:gd name="T2" fmla="*/ 77 w 110"/>
                <a:gd name="T3" fmla="*/ 65 h 82"/>
                <a:gd name="T4" fmla="*/ 46 w 110"/>
                <a:gd name="T5" fmla="*/ 50 h 82"/>
                <a:gd name="T6" fmla="*/ 23 w 110"/>
                <a:gd name="T7" fmla="*/ 30 h 82"/>
                <a:gd name="T8" fmla="*/ 0 w 110"/>
                <a:gd name="T9" fmla="*/ 5 h 82"/>
                <a:gd name="T10" fmla="*/ 3 w 110"/>
                <a:gd name="T11" fmla="*/ 0 h 82"/>
                <a:gd name="T12" fmla="*/ 26 w 110"/>
                <a:gd name="T13" fmla="*/ 26 h 82"/>
                <a:gd name="T14" fmla="*/ 51 w 110"/>
                <a:gd name="T15" fmla="*/ 46 h 82"/>
                <a:gd name="T16" fmla="*/ 80 w 110"/>
                <a:gd name="T17" fmla="*/ 61 h 82"/>
                <a:gd name="T18" fmla="*/ 110 w 110"/>
                <a:gd name="T19" fmla="*/ 78 h 82"/>
                <a:gd name="T20" fmla="*/ 107 w 110"/>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2">
                  <a:moveTo>
                    <a:pt x="107" y="82"/>
                  </a:moveTo>
                  <a:lnTo>
                    <a:pt x="77" y="65"/>
                  </a:lnTo>
                  <a:lnTo>
                    <a:pt x="46" y="50"/>
                  </a:lnTo>
                  <a:lnTo>
                    <a:pt x="23" y="30"/>
                  </a:lnTo>
                  <a:lnTo>
                    <a:pt x="0" y="5"/>
                  </a:lnTo>
                  <a:lnTo>
                    <a:pt x="3" y="0"/>
                  </a:lnTo>
                  <a:lnTo>
                    <a:pt x="26" y="26"/>
                  </a:lnTo>
                  <a:lnTo>
                    <a:pt x="51" y="46"/>
                  </a:lnTo>
                  <a:lnTo>
                    <a:pt x="80" y="61"/>
                  </a:lnTo>
                  <a:lnTo>
                    <a:pt x="110" y="78"/>
                  </a:lnTo>
                  <a:lnTo>
                    <a:pt x="107" y="82"/>
                  </a:lnTo>
                  <a:close/>
                </a:path>
              </a:pathLst>
            </a:custGeom>
            <a:solidFill>
              <a:srgbClr val="000000"/>
            </a:solidFill>
            <a:ln w="9525">
              <a:solidFill>
                <a:schemeClr val="tx2"/>
              </a:solidFill>
              <a:round/>
              <a:headEnd/>
              <a:tailEnd/>
            </a:ln>
          </p:spPr>
          <p:txBody>
            <a:bodyPr/>
            <a:lstStyle/>
            <a:p>
              <a:endParaRPr lang="en-US" sz="3120"/>
            </a:p>
          </p:txBody>
        </p:sp>
        <p:sp>
          <p:nvSpPr>
            <p:cNvPr id="375844" name="Freeform 1060"/>
            <p:cNvSpPr>
              <a:spLocks/>
            </p:cNvSpPr>
            <p:nvPr/>
          </p:nvSpPr>
          <p:spPr bwMode="auto">
            <a:xfrm>
              <a:off x="444" y="2076"/>
              <a:ext cx="56" cy="79"/>
            </a:xfrm>
            <a:custGeom>
              <a:avLst/>
              <a:gdLst>
                <a:gd name="T0" fmla="*/ 107 w 111"/>
                <a:gd name="T1" fmla="*/ 159 h 159"/>
                <a:gd name="T2" fmla="*/ 79 w 111"/>
                <a:gd name="T3" fmla="*/ 117 h 159"/>
                <a:gd name="T4" fmla="*/ 55 w 111"/>
                <a:gd name="T5" fmla="*/ 81 h 159"/>
                <a:gd name="T6" fmla="*/ 31 w 111"/>
                <a:gd name="T7" fmla="*/ 44 h 159"/>
                <a:gd name="T8" fmla="*/ 0 w 111"/>
                <a:gd name="T9" fmla="*/ 5 h 159"/>
                <a:gd name="T10" fmla="*/ 5 w 111"/>
                <a:gd name="T11" fmla="*/ 0 h 159"/>
                <a:gd name="T12" fmla="*/ 35 w 111"/>
                <a:gd name="T13" fmla="*/ 40 h 159"/>
                <a:gd name="T14" fmla="*/ 60 w 111"/>
                <a:gd name="T15" fmla="*/ 76 h 159"/>
                <a:gd name="T16" fmla="*/ 84 w 111"/>
                <a:gd name="T17" fmla="*/ 113 h 159"/>
                <a:gd name="T18" fmla="*/ 111 w 111"/>
                <a:gd name="T19" fmla="*/ 154 h 159"/>
                <a:gd name="T20" fmla="*/ 107 w 111"/>
                <a:gd name="T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59">
                  <a:moveTo>
                    <a:pt x="107" y="159"/>
                  </a:moveTo>
                  <a:lnTo>
                    <a:pt x="79" y="117"/>
                  </a:lnTo>
                  <a:lnTo>
                    <a:pt x="55" y="81"/>
                  </a:lnTo>
                  <a:lnTo>
                    <a:pt x="31" y="44"/>
                  </a:lnTo>
                  <a:lnTo>
                    <a:pt x="0" y="5"/>
                  </a:lnTo>
                  <a:lnTo>
                    <a:pt x="5" y="0"/>
                  </a:lnTo>
                  <a:lnTo>
                    <a:pt x="35" y="40"/>
                  </a:lnTo>
                  <a:lnTo>
                    <a:pt x="60" y="76"/>
                  </a:lnTo>
                  <a:lnTo>
                    <a:pt x="84" y="113"/>
                  </a:lnTo>
                  <a:lnTo>
                    <a:pt x="111" y="154"/>
                  </a:lnTo>
                  <a:lnTo>
                    <a:pt x="107" y="159"/>
                  </a:lnTo>
                  <a:close/>
                </a:path>
              </a:pathLst>
            </a:custGeom>
            <a:solidFill>
              <a:srgbClr val="000000"/>
            </a:solidFill>
            <a:ln w="9525">
              <a:solidFill>
                <a:schemeClr val="tx2"/>
              </a:solidFill>
              <a:round/>
              <a:headEnd/>
              <a:tailEnd/>
            </a:ln>
          </p:spPr>
          <p:txBody>
            <a:bodyPr/>
            <a:lstStyle/>
            <a:p>
              <a:endParaRPr lang="en-US" sz="3120"/>
            </a:p>
          </p:txBody>
        </p:sp>
        <p:sp>
          <p:nvSpPr>
            <p:cNvPr id="375845" name="Freeform 1061"/>
            <p:cNvSpPr>
              <a:spLocks/>
            </p:cNvSpPr>
            <p:nvPr/>
          </p:nvSpPr>
          <p:spPr bwMode="auto">
            <a:xfrm>
              <a:off x="497" y="2152"/>
              <a:ext cx="3" cy="3"/>
            </a:xfrm>
            <a:custGeom>
              <a:avLst/>
              <a:gdLst>
                <a:gd name="T0" fmla="*/ 1 w 4"/>
                <a:gd name="T1" fmla="*/ 5 h 5"/>
                <a:gd name="T2" fmla="*/ 0 w 4"/>
                <a:gd name="T3" fmla="*/ 5 h 5"/>
                <a:gd name="T4" fmla="*/ 4 w 4"/>
                <a:gd name="T5" fmla="*/ 0 h 5"/>
                <a:gd name="T6" fmla="*/ 1 w 4"/>
                <a:gd name="T7" fmla="*/ 5 h 5"/>
              </a:gdLst>
              <a:ahLst/>
              <a:cxnLst>
                <a:cxn ang="0">
                  <a:pos x="T0" y="T1"/>
                </a:cxn>
                <a:cxn ang="0">
                  <a:pos x="T2" y="T3"/>
                </a:cxn>
                <a:cxn ang="0">
                  <a:pos x="T4" y="T5"/>
                </a:cxn>
                <a:cxn ang="0">
                  <a:pos x="T6" y="T7"/>
                </a:cxn>
              </a:cxnLst>
              <a:rect l="0" t="0" r="r" b="b"/>
              <a:pathLst>
                <a:path w="4" h="5">
                  <a:moveTo>
                    <a:pt x="1" y="5"/>
                  </a:moveTo>
                  <a:lnTo>
                    <a:pt x="0" y="5"/>
                  </a:lnTo>
                  <a:lnTo>
                    <a:pt x="4" y="0"/>
                  </a:lnTo>
                  <a:lnTo>
                    <a:pt x="1" y="5"/>
                  </a:lnTo>
                  <a:close/>
                </a:path>
              </a:pathLst>
            </a:custGeom>
            <a:solidFill>
              <a:srgbClr val="000000"/>
            </a:solidFill>
            <a:ln w="9525">
              <a:solidFill>
                <a:schemeClr val="tx2"/>
              </a:solidFill>
              <a:round/>
              <a:headEnd/>
              <a:tailEnd/>
            </a:ln>
          </p:spPr>
          <p:txBody>
            <a:bodyPr/>
            <a:lstStyle/>
            <a:p>
              <a:endParaRPr lang="en-US" sz="3120"/>
            </a:p>
          </p:txBody>
        </p:sp>
        <p:sp>
          <p:nvSpPr>
            <p:cNvPr id="375846" name="Freeform 1062"/>
            <p:cNvSpPr>
              <a:spLocks/>
            </p:cNvSpPr>
            <p:nvPr/>
          </p:nvSpPr>
          <p:spPr bwMode="auto">
            <a:xfrm>
              <a:off x="444" y="2076"/>
              <a:ext cx="5" cy="82"/>
            </a:xfrm>
            <a:custGeom>
              <a:avLst/>
              <a:gdLst>
                <a:gd name="T0" fmla="*/ 6 w 9"/>
                <a:gd name="T1" fmla="*/ 0 h 163"/>
                <a:gd name="T2" fmla="*/ 9 w 9"/>
                <a:gd name="T3" fmla="*/ 163 h 163"/>
                <a:gd name="T4" fmla="*/ 3 w 9"/>
                <a:gd name="T5" fmla="*/ 163 h 163"/>
                <a:gd name="T6" fmla="*/ 0 w 9"/>
                <a:gd name="T7" fmla="*/ 0 h 163"/>
                <a:gd name="T8" fmla="*/ 6 w 9"/>
                <a:gd name="T9" fmla="*/ 0 h 163"/>
              </a:gdLst>
              <a:ahLst/>
              <a:cxnLst>
                <a:cxn ang="0">
                  <a:pos x="T0" y="T1"/>
                </a:cxn>
                <a:cxn ang="0">
                  <a:pos x="T2" y="T3"/>
                </a:cxn>
                <a:cxn ang="0">
                  <a:pos x="T4" y="T5"/>
                </a:cxn>
                <a:cxn ang="0">
                  <a:pos x="T6" y="T7"/>
                </a:cxn>
                <a:cxn ang="0">
                  <a:pos x="T8" y="T9"/>
                </a:cxn>
              </a:cxnLst>
              <a:rect l="0" t="0" r="r" b="b"/>
              <a:pathLst>
                <a:path w="9" h="163">
                  <a:moveTo>
                    <a:pt x="6" y="0"/>
                  </a:moveTo>
                  <a:lnTo>
                    <a:pt x="9" y="163"/>
                  </a:lnTo>
                  <a:lnTo>
                    <a:pt x="3" y="163"/>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847" name="Freeform 1063"/>
            <p:cNvSpPr>
              <a:spLocks/>
            </p:cNvSpPr>
            <p:nvPr/>
          </p:nvSpPr>
          <p:spPr bwMode="auto">
            <a:xfrm>
              <a:off x="444" y="2073"/>
              <a:ext cx="3" cy="5"/>
            </a:xfrm>
            <a:custGeom>
              <a:avLst/>
              <a:gdLst>
                <a:gd name="T0" fmla="*/ 5 w 6"/>
                <a:gd name="T1" fmla="*/ 6 h 11"/>
                <a:gd name="T2" fmla="*/ 0 w 6"/>
                <a:gd name="T3" fmla="*/ 0 h 11"/>
                <a:gd name="T4" fmla="*/ 0 w 6"/>
                <a:gd name="T5" fmla="*/ 8 h 11"/>
                <a:gd name="T6" fmla="*/ 6 w 6"/>
                <a:gd name="T7" fmla="*/ 8 h 11"/>
                <a:gd name="T8" fmla="*/ 0 w 6"/>
                <a:gd name="T9" fmla="*/ 11 h 11"/>
                <a:gd name="T10" fmla="*/ 5 w 6"/>
                <a:gd name="T11" fmla="*/ 6 h 11"/>
              </a:gdLst>
              <a:ahLst/>
              <a:cxnLst>
                <a:cxn ang="0">
                  <a:pos x="T0" y="T1"/>
                </a:cxn>
                <a:cxn ang="0">
                  <a:pos x="T2" y="T3"/>
                </a:cxn>
                <a:cxn ang="0">
                  <a:pos x="T4" y="T5"/>
                </a:cxn>
                <a:cxn ang="0">
                  <a:pos x="T6" y="T7"/>
                </a:cxn>
                <a:cxn ang="0">
                  <a:pos x="T8" y="T9"/>
                </a:cxn>
                <a:cxn ang="0">
                  <a:pos x="T10" y="T11"/>
                </a:cxn>
              </a:cxnLst>
              <a:rect l="0" t="0" r="r" b="b"/>
              <a:pathLst>
                <a:path w="6" h="11">
                  <a:moveTo>
                    <a:pt x="5" y="6"/>
                  </a:moveTo>
                  <a:lnTo>
                    <a:pt x="0" y="0"/>
                  </a:lnTo>
                  <a:lnTo>
                    <a:pt x="0" y="8"/>
                  </a:lnTo>
                  <a:lnTo>
                    <a:pt x="6" y="8"/>
                  </a:lnTo>
                  <a:lnTo>
                    <a:pt x="0" y="11"/>
                  </a:lnTo>
                  <a:lnTo>
                    <a:pt x="5" y="6"/>
                  </a:lnTo>
                  <a:close/>
                </a:path>
              </a:pathLst>
            </a:custGeom>
            <a:solidFill>
              <a:srgbClr val="000000"/>
            </a:solidFill>
            <a:ln w="9525">
              <a:solidFill>
                <a:schemeClr val="tx2"/>
              </a:solidFill>
              <a:round/>
              <a:headEnd/>
              <a:tailEnd/>
            </a:ln>
          </p:spPr>
          <p:txBody>
            <a:bodyPr/>
            <a:lstStyle/>
            <a:p>
              <a:endParaRPr lang="en-US" sz="3120"/>
            </a:p>
          </p:txBody>
        </p:sp>
        <p:grpSp>
          <p:nvGrpSpPr>
            <p:cNvPr id="375848" name="Group 1064"/>
            <p:cNvGrpSpPr>
              <a:grpSpLocks/>
            </p:cNvGrpSpPr>
            <p:nvPr/>
          </p:nvGrpSpPr>
          <p:grpSpPr bwMode="auto">
            <a:xfrm>
              <a:off x="335" y="1618"/>
              <a:ext cx="873" cy="811"/>
              <a:chOff x="335" y="1618"/>
              <a:chExt cx="873" cy="811"/>
            </a:xfrm>
          </p:grpSpPr>
          <p:sp>
            <p:nvSpPr>
              <p:cNvPr id="375849" name="Freeform 1065"/>
              <p:cNvSpPr>
                <a:spLocks/>
              </p:cNvSpPr>
              <p:nvPr/>
            </p:nvSpPr>
            <p:spPr bwMode="auto">
              <a:xfrm>
                <a:off x="446" y="2158"/>
                <a:ext cx="21" cy="64"/>
              </a:xfrm>
              <a:custGeom>
                <a:avLst/>
                <a:gdLst>
                  <a:gd name="T0" fmla="*/ 6 w 43"/>
                  <a:gd name="T1" fmla="*/ 0 h 127"/>
                  <a:gd name="T2" fmla="*/ 8 w 43"/>
                  <a:gd name="T3" fmla="*/ 22 h 127"/>
                  <a:gd name="T4" fmla="*/ 12 w 43"/>
                  <a:gd name="T5" fmla="*/ 45 h 127"/>
                  <a:gd name="T6" fmla="*/ 25 w 43"/>
                  <a:gd name="T7" fmla="*/ 86 h 127"/>
                  <a:gd name="T8" fmla="*/ 38 w 43"/>
                  <a:gd name="T9" fmla="*/ 115 h 127"/>
                  <a:gd name="T10" fmla="*/ 43 w 43"/>
                  <a:gd name="T11" fmla="*/ 126 h 127"/>
                  <a:gd name="T12" fmla="*/ 37 w 43"/>
                  <a:gd name="T13" fmla="*/ 127 h 127"/>
                  <a:gd name="T14" fmla="*/ 32 w 43"/>
                  <a:gd name="T15" fmla="*/ 117 h 127"/>
                  <a:gd name="T16" fmla="*/ 18 w 43"/>
                  <a:gd name="T17" fmla="*/ 88 h 127"/>
                  <a:gd name="T18" fmla="*/ 6 w 43"/>
                  <a:gd name="T19" fmla="*/ 47 h 127"/>
                  <a:gd name="T20" fmla="*/ 2 w 43"/>
                  <a:gd name="T21" fmla="*/ 24 h 127"/>
                  <a:gd name="T22" fmla="*/ 0 w 43"/>
                  <a:gd name="T23" fmla="*/ 0 h 127"/>
                  <a:gd name="T24" fmla="*/ 6 w 43"/>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27">
                    <a:moveTo>
                      <a:pt x="6" y="0"/>
                    </a:moveTo>
                    <a:lnTo>
                      <a:pt x="8" y="22"/>
                    </a:lnTo>
                    <a:lnTo>
                      <a:pt x="12" y="45"/>
                    </a:lnTo>
                    <a:lnTo>
                      <a:pt x="25" y="86"/>
                    </a:lnTo>
                    <a:lnTo>
                      <a:pt x="38" y="115"/>
                    </a:lnTo>
                    <a:lnTo>
                      <a:pt x="43" y="126"/>
                    </a:lnTo>
                    <a:lnTo>
                      <a:pt x="37" y="127"/>
                    </a:lnTo>
                    <a:lnTo>
                      <a:pt x="32" y="117"/>
                    </a:lnTo>
                    <a:lnTo>
                      <a:pt x="18" y="88"/>
                    </a:lnTo>
                    <a:lnTo>
                      <a:pt x="6" y="47"/>
                    </a:lnTo>
                    <a:lnTo>
                      <a:pt x="2" y="24"/>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850" name="Freeform 1066"/>
              <p:cNvSpPr>
                <a:spLocks/>
              </p:cNvSpPr>
              <p:nvPr/>
            </p:nvSpPr>
            <p:spPr bwMode="auto">
              <a:xfrm>
                <a:off x="446" y="215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51" name="Freeform 1067"/>
              <p:cNvSpPr>
                <a:spLocks/>
              </p:cNvSpPr>
              <p:nvPr/>
            </p:nvSpPr>
            <p:spPr bwMode="auto">
              <a:xfrm>
                <a:off x="440" y="2179"/>
                <a:ext cx="26" cy="43"/>
              </a:xfrm>
              <a:custGeom>
                <a:avLst/>
                <a:gdLst>
                  <a:gd name="T0" fmla="*/ 48 w 52"/>
                  <a:gd name="T1" fmla="*/ 87 h 87"/>
                  <a:gd name="T2" fmla="*/ 39 w 52"/>
                  <a:gd name="T3" fmla="*/ 79 h 87"/>
                  <a:gd name="T4" fmla="*/ 29 w 52"/>
                  <a:gd name="T5" fmla="*/ 70 h 87"/>
                  <a:gd name="T6" fmla="*/ 22 w 52"/>
                  <a:gd name="T7" fmla="*/ 61 h 87"/>
                  <a:gd name="T8" fmla="*/ 16 w 52"/>
                  <a:gd name="T9" fmla="*/ 49 h 87"/>
                  <a:gd name="T10" fmla="*/ 7 w 52"/>
                  <a:gd name="T11" fmla="*/ 26 h 87"/>
                  <a:gd name="T12" fmla="*/ 0 w 52"/>
                  <a:gd name="T13" fmla="*/ 0 h 87"/>
                  <a:gd name="T14" fmla="*/ 5 w 52"/>
                  <a:gd name="T15" fmla="*/ 0 h 87"/>
                  <a:gd name="T16" fmla="*/ 11 w 52"/>
                  <a:gd name="T17" fmla="*/ 23 h 87"/>
                  <a:gd name="T18" fmla="*/ 20 w 52"/>
                  <a:gd name="T19" fmla="*/ 46 h 87"/>
                  <a:gd name="T20" fmla="*/ 26 w 52"/>
                  <a:gd name="T21" fmla="*/ 57 h 87"/>
                  <a:gd name="T22" fmla="*/ 34 w 52"/>
                  <a:gd name="T23" fmla="*/ 66 h 87"/>
                  <a:gd name="T24" fmla="*/ 43 w 52"/>
                  <a:gd name="T25" fmla="*/ 75 h 87"/>
                  <a:gd name="T26" fmla="*/ 52 w 52"/>
                  <a:gd name="T27" fmla="*/ 82 h 87"/>
                  <a:gd name="T28" fmla="*/ 48 w 52"/>
                  <a:gd name="T2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48" y="87"/>
                    </a:moveTo>
                    <a:lnTo>
                      <a:pt x="39" y="79"/>
                    </a:lnTo>
                    <a:lnTo>
                      <a:pt x="29" y="70"/>
                    </a:lnTo>
                    <a:lnTo>
                      <a:pt x="22" y="61"/>
                    </a:lnTo>
                    <a:lnTo>
                      <a:pt x="16" y="49"/>
                    </a:lnTo>
                    <a:lnTo>
                      <a:pt x="7" y="26"/>
                    </a:lnTo>
                    <a:lnTo>
                      <a:pt x="0" y="0"/>
                    </a:lnTo>
                    <a:lnTo>
                      <a:pt x="5" y="0"/>
                    </a:lnTo>
                    <a:lnTo>
                      <a:pt x="11" y="23"/>
                    </a:lnTo>
                    <a:lnTo>
                      <a:pt x="20" y="46"/>
                    </a:lnTo>
                    <a:lnTo>
                      <a:pt x="26" y="57"/>
                    </a:lnTo>
                    <a:lnTo>
                      <a:pt x="34" y="66"/>
                    </a:lnTo>
                    <a:lnTo>
                      <a:pt x="43" y="75"/>
                    </a:lnTo>
                    <a:lnTo>
                      <a:pt x="52" y="82"/>
                    </a:lnTo>
                    <a:lnTo>
                      <a:pt x="48" y="87"/>
                    </a:lnTo>
                    <a:close/>
                  </a:path>
                </a:pathLst>
              </a:custGeom>
              <a:solidFill>
                <a:srgbClr val="000000"/>
              </a:solidFill>
              <a:ln w="9525">
                <a:solidFill>
                  <a:schemeClr val="tx2"/>
                </a:solidFill>
                <a:round/>
                <a:headEnd/>
                <a:tailEnd/>
              </a:ln>
            </p:spPr>
            <p:txBody>
              <a:bodyPr/>
              <a:lstStyle/>
              <a:p>
                <a:endParaRPr lang="en-US" sz="3120"/>
              </a:p>
            </p:txBody>
          </p:sp>
          <p:sp>
            <p:nvSpPr>
              <p:cNvPr id="375852" name="Freeform 1068"/>
              <p:cNvSpPr>
                <a:spLocks/>
              </p:cNvSpPr>
              <p:nvPr/>
            </p:nvSpPr>
            <p:spPr bwMode="auto">
              <a:xfrm>
                <a:off x="464" y="2220"/>
                <a:ext cx="3" cy="2"/>
              </a:xfrm>
              <a:custGeom>
                <a:avLst/>
                <a:gdLst>
                  <a:gd name="T0" fmla="*/ 6 w 6"/>
                  <a:gd name="T1" fmla="*/ 2 h 5"/>
                  <a:gd name="T2" fmla="*/ 0 w 6"/>
                  <a:gd name="T3" fmla="*/ 5 h 5"/>
                  <a:gd name="T4" fmla="*/ 4 w 6"/>
                  <a:gd name="T5" fmla="*/ 0 h 5"/>
                  <a:gd name="T6" fmla="*/ 0 w 6"/>
                  <a:gd name="T7" fmla="*/ 3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lnTo>
                      <a:pt x="0" y="5"/>
                    </a:lnTo>
                    <a:lnTo>
                      <a:pt x="4" y="0"/>
                    </a:lnTo>
                    <a:lnTo>
                      <a:pt x="0" y="3"/>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75853" name="Freeform 1069"/>
              <p:cNvSpPr>
                <a:spLocks/>
              </p:cNvSpPr>
              <p:nvPr/>
            </p:nvSpPr>
            <p:spPr bwMode="auto">
              <a:xfrm>
                <a:off x="432" y="2100"/>
                <a:ext cx="11" cy="79"/>
              </a:xfrm>
              <a:custGeom>
                <a:avLst/>
                <a:gdLst>
                  <a:gd name="T0" fmla="*/ 16 w 21"/>
                  <a:gd name="T1" fmla="*/ 158 h 158"/>
                  <a:gd name="T2" fmla="*/ 6 w 21"/>
                  <a:gd name="T3" fmla="*/ 79 h 158"/>
                  <a:gd name="T4" fmla="*/ 0 w 21"/>
                  <a:gd name="T5" fmla="*/ 0 h 158"/>
                  <a:gd name="T6" fmla="*/ 4 w 21"/>
                  <a:gd name="T7" fmla="*/ 0 h 158"/>
                  <a:gd name="T8" fmla="*/ 10 w 21"/>
                  <a:gd name="T9" fmla="*/ 79 h 158"/>
                  <a:gd name="T10" fmla="*/ 21 w 21"/>
                  <a:gd name="T11" fmla="*/ 158 h 158"/>
                  <a:gd name="T12" fmla="*/ 16 w 2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1" h="158">
                    <a:moveTo>
                      <a:pt x="16" y="158"/>
                    </a:moveTo>
                    <a:lnTo>
                      <a:pt x="6" y="79"/>
                    </a:lnTo>
                    <a:lnTo>
                      <a:pt x="0" y="0"/>
                    </a:lnTo>
                    <a:lnTo>
                      <a:pt x="4" y="0"/>
                    </a:lnTo>
                    <a:lnTo>
                      <a:pt x="10" y="79"/>
                    </a:lnTo>
                    <a:lnTo>
                      <a:pt x="21" y="158"/>
                    </a:lnTo>
                    <a:lnTo>
                      <a:pt x="16" y="158"/>
                    </a:lnTo>
                    <a:close/>
                  </a:path>
                </a:pathLst>
              </a:custGeom>
              <a:solidFill>
                <a:srgbClr val="000000"/>
              </a:solidFill>
              <a:ln w="9525">
                <a:solidFill>
                  <a:schemeClr val="tx2"/>
                </a:solidFill>
                <a:round/>
                <a:headEnd/>
                <a:tailEnd/>
              </a:ln>
            </p:spPr>
            <p:txBody>
              <a:bodyPr/>
              <a:lstStyle/>
              <a:p>
                <a:endParaRPr lang="en-US" sz="3120"/>
              </a:p>
            </p:txBody>
          </p:sp>
          <p:sp>
            <p:nvSpPr>
              <p:cNvPr id="375854" name="Freeform 1070"/>
              <p:cNvSpPr>
                <a:spLocks/>
              </p:cNvSpPr>
              <p:nvPr/>
            </p:nvSpPr>
            <p:spPr bwMode="auto">
              <a:xfrm>
                <a:off x="440" y="2179"/>
                <a:ext cx="3"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55" name="Freeform 1071"/>
              <p:cNvSpPr>
                <a:spLocks/>
              </p:cNvSpPr>
              <p:nvPr/>
            </p:nvSpPr>
            <p:spPr bwMode="auto">
              <a:xfrm>
                <a:off x="385" y="1980"/>
                <a:ext cx="49" cy="120"/>
              </a:xfrm>
              <a:custGeom>
                <a:avLst/>
                <a:gdLst>
                  <a:gd name="T0" fmla="*/ 95 w 99"/>
                  <a:gd name="T1" fmla="*/ 240 h 240"/>
                  <a:gd name="T2" fmla="*/ 92 w 99"/>
                  <a:gd name="T3" fmla="*/ 205 h 240"/>
                  <a:gd name="T4" fmla="*/ 87 w 99"/>
                  <a:gd name="T5" fmla="*/ 171 h 240"/>
                  <a:gd name="T6" fmla="*/ 70 w 99"/>
                  <a:gd name="T7" fmla="*/ 112 h 240"/>
                  <a:gd name="T8" fmla="*/ 58 w 99"/>
                  <a:gd name="T9" fmla="*/ 83 h 240"/>
                  <a:gd name="T10" fmla="*/ 43 w 99"/>
                  <a:gd name="T11" fmla="*/ 57 h 240"/>
                  <a:gd name="T12" fmla="*/ 23 w 99"/>
                  <a:gd name="T13" fmla="*/ 31 h 240"/>
                  <a:gd name="T14" fmla="*/ 0 w 99"/>
                  <a:gd name="T15" fmla="*/ 4 h 240"/>
                  <a:gd name="T16" fmla="*/ 3 w 99"/>
                  <a:gd name="T17" fmla="*/ 0 h 240"/>
                  <a:gd name="T18" fmla="*/ 28 w 99"/>
                  <a:gd name="T19" fmla="*/ 27 h 240"/>
                  <a:gd name="T20" fmla="*/ 47 w 99"/>
                  <a:gd name="T21" fmla="*/ 53 h 240"/>
                  <a:gd name="T22" fmla="*/ 63 w 99"/>
                  <a:gd name="T23" fmla="*/ 80 h 240"/>
                  <a:gd name="T24" fmla="*/ 75 w 99"/>
                  <a:gd name="T25" fmla="*/ 109 h 240"/>
                  <a:gd name="T26" fmla="*/ 92 w 99"/>
                  <a:gd name="T27" fmla="*/ 171 h 240"/>
                  <a:gd name="T28" fmla="*/ 96 w 99"/>
                  <a:gd name="T29" fmla="*/ 205 h 240"/>
                  <a:gd name="T30" fmla="*/ 99 w 99"/>
                  <a:gd name="T31" fmla="*/ 240 h 240"/>
                  <a:gd name="T32" fmla="*/ 95 w 99"/>
                  <a:gd name="T3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240">
                    <a:moveTo>
                      <a:pt x="95" y="240"/>
                    </a:moveTo>
                    <a:lnTo>
                      <a:pt x="92" y="205"/>
                    </a:lnTo>
                    <a:lnTo>
                      <a:pt x="87" y="171"/>
                    </a:lnTo>
                    <a:lnTo>
                      <a:pt x="70" y="112"/>
                    </a:lnTo>
                    <a:lnTo>
                      <a:pt x="58" y="83"/>
                    </a:lnTo>
                    <a:lnTo>
                      <a:pt x="43" y="57"/>
                    </a:lnTo>
                    <a:lnTo>
                      <a:pt x="23" y="31"/>
                    </a:lnTo>
                    <a:lnTo>
                      <a:pt x="0" y="4"/>
                    </a:lnTo>
                    <a:lnTo>
                      <a:pt x="3" y="0"/>
                    </a:lnTo>
                    <a:lnTo>
                      <a:pt x="28" y="27"/>
                    </a:lnTo>
                    <a:lnTo>
                      <a:pt x="47" y="53"/>
                    </a:lnTo>
                    <a:lnTo>
                      <a:pt x="63" y="80"/>
                    </a:lnTo>
                    <a:lnTo>
                      <a:pt x="75" y="109"/>
                    </a:lnTo>
                    <a:lnTo>
                      <a:pt x="92" y="171"/>
                    </a:lnTo>
                    <a:lnTo>
                      <a:pt x="96" y="205"/>
                    </a:lnTo>
                    <a:lnTo>
                      <a:pt x="99" y="240"/>
                    </a:lnTo>
                    <a:lnTo>
                      <a:pt x="95" y="240"/>
                    </a:lnTo>
                    <a:close/>
                  </a:path>
                </a:pathLst>
              </a:custGeom>
              <a:solidFill>
                <a:srgbClr val="000000"/>
              </a:solidFill>
              <a:ln w="9525">
                <a:solidFill>
                  <a:schemeClr val="tx2"/>
                </a:solidFill>
                <a:round/>
                <a:headEnd/>
                <a:tailEnd/>
              </a:ln>
            </p:spPr>
            <p:txBody>
              <a:bodyPr/>
              <a:lstStyle/>
              <a:p>
                <a:endParaRPr lang="en-US" sz="3120"/>
              </a:p>
            </p:txBody>
          </p:sp>
          <p:sp>
            <p:nvSpPr>
              <p:cNvPr id="375856" name="Freeform 1072"/>
              <p:cNvSpPr>
                <a:spLocks/>
              </p:cNvSpPr>
              <p:nvPr/>
            </p:nvSpPr>
            <p:spPr bwMode="auto">
              <a:xfrm>
                <a:off x="432" y="2100"/>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57" name="Freeform 1073"/>
              <p:cNvSpPr>
                <a:spLocks/>
              </p:cNvSpPr>
              <p:nvPr/>
            </p:nvSpPr>
            <p:spPr bwMode="auto">
              <a:xfrm>
                <a:off x="355" y="1980"/>
                <a:ext cx="31" cy="63"/>
              </a:xfrm>
              <a:custGeom>
                <a:avLst/>
                <a:gdLst>
                  <a:gd name="T0" fmla="*/ 62 w 62"/>
                  <a:gd name="T1" fmla="*/ 4 h 126"/>
                  <a:gd name="T2" fmla="*/ 41 w 62"/>
                  <a:gd name="T3" fmla="*/ 35 h 126"/>
                  <a:gd name="T4" fmla="*/ 27 w 62"/>
                  <a:gd name="T5" fmla="*/ 60 h 126"/>
                  <a:gd name="T6" fmla="*/ 6 w 62"/>
                  <a:gd name="T7" fmla="*/ 126 h 126"/>
                  <a:gd name="T8" fmla="*/ 0 w 62"/>
                  <a:gd name="T9" fmla="*/ 124 h 126"/>
                  <a:gd name="T10" fmla="*/ 21 w 62"/>
                  <a:gd name="T11" fmla="*/ 59 h 126"/>
                  <a:gd name="T12" fmla="*/ 36 w 62"/>
                  <a:gd name="T13" fmla="*/ 30 h 126"/>
                  <a:gd name="T14" fmla="*/ 58 w 62"/>
                  <a:gd name="T15" fmla="*/ 0 h 126"/>
                  <a:gd name="T16" fmla="*/ 62 w 62"/>
                  <a:gd name="T17"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26">
                    <a:moveTo>
                      <a:pt x="62" y="4"/>
                    </a:moveTo>
                    <a:lnTo>
                      <a:pt x="41" y="35"/>
                    </a:lnTo>
                    <a:lnTo>
                      <a:pt x="27" y="60"/>
                    </a:lnTo>
                    <a:lnTo>
                      <a:pt x="6" y="126"/>
                    </a:lnTo>
                    <a:lnTo>
                      <a:pt x="0" y="124"/>
                    </a:lnTo>
                    <a:lnTo>
                      <a:pt x="21" y="59"/>
                    </a:lnTo>
                    <a:lnTo>
                      <a:pt x="36" y="30"/>
                    </a:lnTo>
                    <a:lnTo>
                      <a:pt x="58" y="0"/>
                    </a:lnTo>
                    <a:lnTo>
                      <a:pt x="62" y="4"/>
                    </a:lnTo>
                    <a:close/>
                  </a:path>
                </a:pathLst>
              </a:custGeom>
              <a:solidFill>
                <a:srgbClr val="000000"/>
              </a:solidFill>
              <a:ln w="9525">
                <a:solidFill>
                  <a:schemeClr val="tx2"/>
                </a:solidFill>
                <a:round/>
                <a:headEnd/>
                <a:tailEnd/>
              </a:ln>
            </p:spPr>
            <p:txBody>
              <a:bodyPr/>
              <a:lstStyle/>
              <a:p>
                <a:endParaRPr lang="en-US" sz="3120"/>
              </a:p>
            </p:txBody>
          </p:sp>
          <p:sp>
            <p:nvSpPr>
              <p:cNvPr id="375858" name="Freeform 1074"/>
              <p:cNvSpPr>
                <a:spLocks/>
              </p:cNvSpPr>
              <p:nvPr/>
            </p:nvSpPr>
            <p:spPr bwMode="auto">
              <a:xfrm>
                <a:off x="384" y="1978"/>
                <a:ext cx="2" cy="4"/>
              </a:xfrm>
              <a:custGeom>
                <a:avLst/>
                <a:gdLst>
                  <a:gd name="T0" fmla="*/ 4 w 4"/>
                  <a:gd name="T1" fmla="*/ 4 h 8"/>
                  <a:gd name="T2" fmla="*/ 1 w 4"/>
                  <a:gd name="T3" fmla="*/ 0 h 8"/>
                  <a:gd name="T4" fmla="*/ 0 w 4"/>
                  <a:gd name="T5" fmla="*/ 4 h 8"/>
                  <a:gd name="T6" fmla="*/ 4 w 4"/>
                  <a:gd name="T7" fmla="*/ 8 h 8"/>
                  <a:gd name="T8" fmla="*/ 1 w 4"/>
                  <a:gd name="T9" fmla="*/ 8 h 8"/>
                  <a:gd name="T10" fmla="*/ 4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4" y="4"/>
                    </a:moveTo>
                    <a:lnTo>
                      <a:pt x="1" y="0"/>
                    </a:lnTo>
                    <a:lnTo>
                      <a:pt x="0" y="4"/>
                    </a:lnTo>
                    <a:lnTo>
                      <a:pt x="4" y="8"/>
                    </a:lnTo>
                    <a:lnTo>
                      <a:pt x="1" y="8"/>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75859" name="Freeform 1075"/>
              <p:cNvSpPr>
                <a:spLocks/>
              </p:cNvSpPr>
              <p:nvPr/>
            </p:nvSpPr>
            <p:spPr bwMode="auto">
              <a:xfrm>
                <a:off x="343" y="2043"/>
                <a:ext cx="15" cy="35"/>
              </a:xfrm>
              <a:custGeom>
                <a:avLst/>
                <a:gdLst>
                  <a:gd name="T0" fmla="*/ 31 w 31"/>
                  <a:gd name="T1" fmla="*/ 0 h 70"/>
                  <a:gd name="T2" fmla="*/ 26 w 31"/>
                  <a:gd name="T3" fmla="*/ 20 h 70"/>
                  <a:gd name="T4" fmla="*/ 25 w 31"/>
                  <a:gd name="T5" fmla="*/ 38 h 70"/>
                  <a:gd name="T6" fmla="*/ 19 w 31"/>
                  <a:gd name="T7" fmla="*/ 55 h 70"/>
                  <a:gd name="T8" fmla="*/ 12 w 31"/>
                  <a:gd name="T9" fmla="*/ 64 h 70"/>
                  <a:gd name="T10" fmla="*/ 5 w 31"/>
                  <a:gd name="T11" fmla="*/ 70 h 70"/>
                  <a:gd name="T12" fmla="*/ 0 w 31"/>
                  <a:gd name="T13" fmla="*/ 65 h 70"/>
                  <a:gd name="T14" fmla="*/ 8 w 31"/>
                  <a:gd name="T15" fmla="*/ 59 h 70"/>
                  <a:gd name="T16" fmla="*/ 12 w 31"/>
                  <a:gd name="T17" fmla="*/ 53 h 70"/>
                  <a:gd name="T18" fmla="*/ 19 w 31"/>
                  <a:gd name="T19" fmla="*/ 38 h 70"/>
                  <a:gd name="T20" fmla="*/ 20 w 31"/>
                  <a:gd name="T21" fmla="*/ 20 h 70"/>
                  <a:gd name="T22" fmla="*/ 25 w 31"/>
                  <a:gd name="T23" fmla="*/ 0 h 70"/>
                  <a:gd name="T24" fmla="*/ 31 w 31"/>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70">
                    <a:moveTo>
                      <a:pt x="31" y="0"/>
                    </a:moveTo>
                    <a:lnTo>
                      <a:pt x="26" y="20"/>
                    </a:lnTo>
                    <a:lnTo>
                      <a:pt x="25" y="38"/>
                    </a:lnTo>
                    <a:lnTo>
                      <a:pt x="19" y="55"/>
                    </a:lnTo>
                    <a:lnTo>
                      <a:pt x="12" y="64"/>
                    </a:lnTo>
                    <a:lnTo>
                      <a:pt x="5" y="70"/>
                    </a:lnTo>
                    <a:lnTo>
                      <a:pt x="0" y="65"/>
                    </a:lnTo>
                    <a:lnTo>
                      <a:pt x="8" y="59"/>
                    </a:lnTo>
                    <a:lnTo>
                      <a:pt x="12" y="53"/>
                    </a:lnTo>
                    <a:lnTo>
                      <a:pt x="19" y="38"/>
                    </a:lnTo>
                    <a:lnTo>
                      <a:pt x="20" y="20"/>
                    </a:lnTo>
                    <a:lnTo>
                      <a:pt x="25" y="0"/>
                    </a:lnTo>
                    <a:lnTo>
                      <a:pt x="31" y="0"/>
                    </a:lnTo>
                    <a:close/>
                  </a:path>
                </a:pathLst>
              </a:custGeom>
              <a:solidFill>
                <a:srgbClr val="000000"/>
              </a:solidFill>
              <a:ln w="9525">
                <a:solidFill>
                  <a:schemeClr val="tx2"/>
                </a:solidFill>
                <a:round/>
                <a:headEnd/>
                <a:tailEnd/>
              </a:ln>
            </p:spPr>
            <p:txBody>
              <a:bodyPr/>
              <a:lstStyle/>
              <a:p>
                <a:endParaRPr lang="en-US" sz="3120"/>
              </a:p>
            </p:txBody>
          </p:sp>
          <p:sp>
            <p:nvSpPr>
              <p:cNvPr id="375860" name="Freeform 1076"/>
              <p:cNvSpPr>
                <a:spLocks/>
              </p:cNvSpPr>
              <p:nvPr/>
            </p:nvSpPr>
            <p:spPr bwMode="auto">
              <a:xfrm>
                <a:off x="355" y="2042"/>
                <a:ext cx="3" cy="1"/>
              </a:xfrm>
              <a:custGeom>
                <a:avLst/>
                <a:gdLst>
                  <a:gd name="T0" fmla="*/ 0 w 6"/>
                  <a:gd name="T1" fmla="*/ 0 h 2"/>
                  <a:gd name="T2" fmla="*/ 0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61" name="Freeform 1077"/>
              <p:cNvSpPr>
                <a:spLocks/>
              </p:cNvSpPr>
              <p:nvPr/>
            </p:nvSpPr>
            <p:spPr bwMode="auto">
              <a:xfrm>
                <a:off x="335" y="2046"/>
                <a:ext cx="10" cy="31"/>
              </a:xfrm>
              <a:custGeom>
                <a:avLst/>
                <a:gdLst>
                  <a:gd name="T0" fmla="*/ 15 w 20"/>
                  <a:gd name="T1" fmla="*/ 62 h 62"/>
                  <a:gd name="T2" fmla="*/ 3 w 20"/>
                  <a:gd name="T3" fmla="*/ 33 h 62"/>
                  <a:gd name="T4" fmla="*/ 0 w 20"/>
                  <a:gd name="T5" fmla="*/ 17 h 62"/>
                  <a:gd name="T6" fmla="*/ 0 w 20"/>
                  <a:gd name="T7" fmla="*/ 0 h 62"/>
                  <a:gd name="T8" fmla="*/ 5 w 20"/>
                  <a:gd name="T9" fmla="*/ 0 h 62"/>
                  <a:gd name="T10" fmla="*/ 5 w 20"/>
                  <a:gd name="T11" fmla="*/ 17 h 62"/>
                  <a:gd name="T12" fmla="*/ 8 w 20"/>
                  <a:gd name="T13" fmla="*/ 30 h 62"/>
                  <a:gd name="T14" fmla="*/ 20 w 20"/>
                  <a:gd name="T15" fmla="*/ 59 h 62"/>
                  <a:gd name="T16" fmla="*/ 15 w 2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2">
                    <a:moveTo>
                      <a:pt x="15" y="62"/>
                    </a:moveTo>
                    <a:lnTo>
                      <a:pt x="3" y="33"/>
                    </a:lnTo>
                    <a:lnTo>
                      <a:pt x="0" y="17"/>
                    </a:lnTo>
                    <a:lnTo>
                      <a:pt x="0" y="0"/>
                    </a:lnTo>
                    <a:lnTo>
                      <a:pt x="5" y="0"/>
                    </a:lnTo>
                    <a:lnTo>
                      <a:pt x="5" y="17"/>
                    </a:lnTo>
                    <a:lnTo>
                      <a:pt x="8" y="30"/>
                    </a:lnTo>
                    <a:lnTo>
                      <a:pt x="20" y="59"/>
                    </a:lnTo>
                    <a:lnTo>
                      <a:pt x="15" y="62"/>
                    </a:lnTo>
                    <a:close/>
                  </a:path>
                </a:pathLst>
              </a:custGeom>
              <a:solidFill>
                <a:srgbClr val="000000"/>
              </a:solidFill>
              <a:ln w="9525">
                <a:solidFill>
                  <a:schemeClr val="tx2"/>
                </a:solidFill>
                <a:round/>
                <a:headEnd/>
                <a:tailEnd/>
              </a:ln>
            </p:spPr>
            <p:txBody>
              <a:bodyPr/>
              <a:lstStyle/>
              <a:p>
                <a:endParaRPr lang="en-US" sz="3120"/>
              </a:p>
            </p:txBody>
          </p:sp>
          <p:sp>
            <p:nvSpPr>
              <p:cNvPr id="375862" name="Freeform 1078"/>
              <p:cNvSpPr>
                <a:spLocks/>
              </p:cNvSpPr>
              <p:nvPr/>
            </p:nvSpPr>
            <p:spPr bwMode="auto">
              <a:xfrm>
                <a:off x="343" y="2076"/>
                <a:ext cx="2" cy="3"/>
              </a:xfrm>
              <a:custGeom>
                <a:avLst/>
                <a:gdLst>
                  <a:gd name="T0" fmla="*/ 5 w 5"/>
                  <a:gd name="T1" fmla="*/ 5 h 6"/>
                  <a:gd name="T2" fmla="*/ 2 w 5"/>
                  <a:gd name="T3" fmla="*/ 6 h 6"/>
                  <a:gd name="T4" fmla="*/ 0 w 5"/>
                  <a:gd name="T5" fmla="*/ 3 h 6"/>
                  <a:gd name="T6" fmla="*/ 5 w 5"/>
                  <a:gd name="T7" fmla="*/ 0 h 6"/>
                  <a:gd name="T8" fmla="*/ 0 w 5"/>
                  <a:gd name="T9" fmla="*/ 0 h 6"/>
                  <a:gd name="T10" fmla="*/ 5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5" y="5"/>
                    </a:moveTo>
                    <a:lnTo>
                      <a:pt x="2" y="6"/>
                    </a:lnTo>
                    <a:lnTo>
                      <a:pt x="0" y="3"/>
                    </a:lnTo>
                    <a:lnTo>
                      <a:pt x="5" y="0"/>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75863" name="Freeform 1079"/>
              <p:cNvSpPr>
                <a:spLocks/>
              </p:cNvSpPr>
              <p:nvPr/>
            </p:nvSpPr>
            <p:spPr bwMode="auto">
              <a:xfrm>
                <a:off x="335" y="1990"/>
                <a:ext cx="19" cy="56"/>
              </a:xfrm>
              <a:custGeom>
                <a:avLst/>
                <a:gdLst>
                  <a:gd name="T0" fmla="*/ 0 w 38"/>
                  <a:gd name="T1" fmla="*/ 111 h 111"/>
                  <a:gd name="T2" fmla="*/ 1 w 38"/>
                  <a:gd name="T3" fmla="*/ 79 h 111"/>
                  <a:gd name="T4" fmla="*/ 9 w 38"/>
                  <a:gd name="T5" fmla="*/ 53 h 111"/>
                  <a:gd name="T6" fmla="*/ 34 w 38"/>
                  <a:gd name="T7" fmla="*/ 0 h 111"/>
                  <a:gd name="T8" fmla="*/ 38 w 38"/>
                  <a:gd name="T9" fmla="*/ 4 h 111"/>
                  <a:gd name="T10" fmla="*/ 14 w 38"/>
                  <a:gd name="T11" fmla="*/ 58 h 111"/>
                  <a:gd name="T12" fmla="*/ 6 w 38"/>
                  <a:gd name="T13" fmla="*/ 82 h 111"/>
                  <a:gd name="T14" fmla="*/ 5 w 38"/>
                  <a:gd name="T15" fmla="*/ 111 h 111"/>
                  <a:gd name="T16" fmla="*/ 0 w 38"/>
                  <a:gd name="T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11">
                    <a:moveTo>
                      <a:pt x="0" y="111"/>
                    </a:moveTo>
                    <a:lnTo>
                      <a:pt x="1" y="79"/>
                    </a:lnTo>
                    <a:lnTo>
                      <a:pt x="9" y="53"/>
                    </a:lnTo>
                    <a:lnTo>
                      <a:pt x="34" y="0"/>
                    </a:lnTo>
                    <a:lnTo>
                      <a:pt x="38" y="4"/>
                    </a:lnTo>
                    <a:lnTo>
                      <a:pt x="14" y="58"/>
                    </a:lnTo>
                    <a:lnTo>
                      <a:pt x="6" y="82"/>
                    </a:lnTo>
                    <a:lnTo>
                      <a:pt x="5" y="111"/>
                    </a:lnTo>
                    <a:lnTo>
                      <a:pt x="0" y="111"/>
                    </a:lnTo>
                    <a:close/>
                  </a:path>
                </a:pathLst>
              </a:custGeom>
              <a:solidFill>
                <a:srgbClr val="000000"/>
              </a:solidFill>
              <a:ln w="9525">
                <a:solidFill>
                  <a:schemeClr val="tx2"/>
                </a:solidFill>
                <a:round/>
                <a:headEnd/>
                <a:tailEnd/>
              </a:ln>
            </p:spPr>
            <p:txBody>
              <a:bodyPr/>
              <a:lstStyle/>
              <a:p>
                <a:endParaRPr lang="en-US" sz="3120"/>
              </a:p>
            </p:txBody>
          </p:sp>
          <p:sp>
            <p:nvSpPr>
              <p:cNvPr id="375864" name="Freeform 1080"/>
              <p:cNvSpPr>
                <a:spLocks/>
              </p:cNvSpPr>
              <p:nvPr/>
            </p:nvSpPr>
            <p:spPr bwMode="auto">
              <a:xfrm>
                <a:off x="335" y="2046"/>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65" name="Freeform 1081"/>
              <p:cNvSpPr>
                <a:spLocks/>
              </p:cNvSpPr>
              <p:nvPr/>
            </p:nvSpPr>
            <p:spPr bwMode="auto">
              <a:xfrm>
                <a:off x="352" y="1892"/>
                <a:ext cx="71" cy="101"/>
              </a:xfrm>
              <a:custGeom>
                <a:avLst/>
                <a:gdLst>
                  <a:gd name="T0" fmla="*/ 0 w 143"/>
                  <a:gd name="T1" fmla="*/ 196 h 200"/>
                  <a:gd name="T2" fmla="*/ 32 w 143"/>
                  <a:gd name="T3" fmla="*/ 140 h 200"/>
                  <a:gd name="T4" fmla="*/ 64 w 143"/>
                  <a:gd name="T5" fmla="*/ 94 h 200"/>
                  <a:gd name="T6" fmla="*/ 138 w 143"/>
                  <a:gd name="T7" fmla="*/ 0 h 200"/>
                  <a:gd name="T8" fmla="*/ 143 w 143"/>
                  <a:gd name="T9" fmla="*/ 4 h 200"/>
                  <a:gd name="T10" fmla="*/ 68 w 143"/>
                  <a:gd name="T11" fmla="*/ 98 h 200"/>
                  <a:gd name="T12" fmla="*/ 36 w 143"/>
                  <a:gd name="T13" fmla="*/ 144 h 200"/>
                  <a:gd name="T14" fmla="*/ 4 w 143"/>
                  <a:gd name="T15" fmla="*/ 200 h 200"/>
                  <a:gd name="T16" fmla="*/ 0 w 143"/>
                  <a:gd name="T17" fmla="*/ 19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200">
                    <a:moveTo>
                      <a:pt x="0" y="196"/>
                    </a:moveTo>
                    <a:lnTo>
                      <a:pt x="32" y="140"/>
                    </a:lnTo>
                    <a:lnTo>
                      <a:pt x="64" y="94"/>
                    </a:lnTo>
                    <a:lnTo>
                      <a:pt x="138" y="0"/>
                    </a:lnTo>
                    <a:lnTo>
                      <a:pt x="143" y="4"/>
                    </a:lnTo>
                    <a:lnTo>
                      <a:pt x="68" y="98"/>
                    </a:lnTo>
                    <a:lnTo>
                      <a:pt x="36" y="144"/>
                    </a:lnTo>
                    <a:lnTo>
                      <a:pt x="4" y="200"/>
                    </a:lnTo>
                    <a:lnTo>
                      <a:pt x="0" y="196"/>
                    </a:lnTo>
                    <a:close/>
                  </a:path>
                </a:pathLst>
              </a:custGeom>
              <a:solidFill>
                <a:srgbClr val="000000"/>
              </a:solidFill>
              <a:ln w="9525">
                <a:solidFill>
                  <a:schemeClr val="tx2"/>
                </a:solidFill>
                <a:round/>
                <a:headEnd/>
                <a:tailEnd/>
              </a:ln>
            </p:spPr>
            <p:txBody>
              <a:bodyPr/>
              <a:lstStyle/>
              <a:p>
                <a:endParaRPr lang="en-US" sz="3120"/>
              </a:p>
            </p:txBody>
          </p:sp>
          <p:sp>
            <p:nvSpPr>
              <p:cNvPr id="375866" name="Freeform 1082"/>
              <p:cNvSpPr>
                <a:spLocks/>
              </p:cNvSpPr>
              <p:nvPr/>
            </p:nvSpPr>
            <p:spPr bwMode="auto">
              <a:xfrm>
                <a:off x="352" y="1990"/>
                <a:ext cx="2"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67" name="Freeform 1083"/>
              <p:cNvSpPr>
                <a:spLocks/>
              </p:cNvSpPr>
              <p:nvPr/>
            </p:nvSpPr>
            <p:spPr bwMode="auto">
              <a:xfrm>
                <a:off x="421" y="1806"/>
                <a:ext cx="83" cy="89"/>
              </a:xfrm>
              <a:custGeom>
                <a:avLst/>
                <a:gdLst>
                  <a:gd name="T0" fmla="*/ 0 w 165"/>
                  <a:gd name="T1" fmla="*/ 174 h 178"/>
                  <a:gd name="T2" fmla="*/ 42 w 165"/>
                  <a:gd name="T3" fmla="*/ 125 h 178"/>
                  <a:gd name="T4" fmla="*/ 78 w 165"/>
                  <a:gd name="T5" fmla="*/ 84 h 178"/>
                  <a:gd name="T6" fmla="*/ 161 w 165"/>
                  <a:gd name="T7" fmla="*/ 0 h 178"/>
                  <a:gd name="T8" fmla="*/ 165 w 165"/>
                  <a:gd name="T9" fmla="*/ 5 h 178"/>
                  <a:gd name="T10" fmla="*/ 83 w 165"/>
                  <a:gd name="T11" fmla="*/ 88 h 178"/>
                  <a:gd name="T12" fmla="*/ 46 w 165"/>
                  <a:gd name="T13" fmla="*/ 129 h 178"/>
                  <a:gd name="T14" fmla="*/ 5 w 165"/>
                  <a:gd name="T15" fmla="*/ 178 h 178"/>
                  <a:gd name="T16" fmla="*/ 0 w 165"/>
                  <a:gd name="T17"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8">
                    <a:moveTo>
                      <a:pt x="0" y="174"/>
                    </a:moveTo>
                    <a:lnTo>
                      <a:pt x="42" y="125"/>
                    </a:lnTo>
                    <a:lnTo>
                      <a:pt x="78" y="84"/>
                    </a:lnTo>
                    <a:lnTo>
                      <a:pt x="161" y="0"/>
                    </a:lnTo>
                    <a:lnTo>
                      <a:pt x="165" y="5"/>
                    </a:lnTo>
                    <a:lnTo>
                      <a:pt x="83" y="88"/>
                    </a:lnTo>
                    <a:lnTo>
                      <a:pt x="46" y="129"/>
                    </a:lnTo>
                    <a:lnTo>
                      <a:pt x="5" y="178"/>
                    </a:lnTo>
                    <a:lnTo>
                      <a:pt x="0" y="174"/>
                    </a:lnTo>
                    <a:close/>
                  </a:path>
                </a:pathLst>
              </a:custGeom>
              <a:solidFill>
                <a:srgbClr val="000000"/>
              </a:solidFill>
              <a:ln w="9525">
                <a:solidFill>
                  <a:schemeClr val="tx2"/>
                </a:solidFill>
                <a:round/>
                <a:headEnd/>
                <a:tailEnd/>
              </a:ln>
            </p:spPr>
            <p:txBody>
              <a:bodyPr/>
              <a:lstStyle/>
              <a:p>
                <a:endParaRPr lang="en-US" sz="3120"/>
              </a:p>
            </p:txBody>
          </p:sp>
          <p:sp>
            <p:nvSpPr>
              <p:cNvPr id="375868" name="Freeform 1084"/>
              <p:cNvSpPr>
                <a:spLocks/>
              </p:cNvSpPr>
              <p:nvPr/>
            </p:nvSpPr>
            <p:spPr bwMode="auto">
              <a:xfrm>
                <a:off x="421" y="1892"/>
                <a:ext cx="2" cy="3"/>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69" name="Freeform 1085"/>
              <p:cNvSpPr>
                <a:spLocks/>
              </p:cNvSpPr>
              <p:nvPr/>
            </p:nvSpPr>
            <p:spPr bwMode="auto">
              <a:xfrm>
                <a:off x="501" y="1740"/>
                <a:ext cx="45" cy="68"/>
              </a:xfrm>
              <a:custGeom>
                <a:avLst/>
                <a:gdLst>
                  <a:gd name="T0" fmla="*/ 0 w 90"/>
                  <a:gd name="T1" fmla="*/ 131 h 136"/>
                  <a:gd name="T2" fmla="*/ 32 w 90"/>
                  <a:gd name="T3" fmla="*/ 101 h 136"/>
                  <a:gd name="T4" fmla="*/ 59 w 90"/>
                  <a:gd name="T5" fmla="*/ 72 h 136"/>
                  <a:gd name="T6" fmla="*/ 70 w 90"/>
                  <a:gd name="T7" fmla="*/ 56 h 136"/>
                  <a:gd name="T8" fmla="*/ 77 w 90"/>
                  <a:gd name="T9" fmla="*/ 38 h 136"/>
                  <a:gd name="T10" fmla="*/ 83 w 90"/>
                  <a:gd name="T11" fmla="*/ 20 h 136"/>
                  <a:gd name="T12" fmla="*/ 85 w 90"/>
                  <a:gd name="T13" fmla="*/ 0 h 136"/>
                  <a:gd name="T14" fmla="*/ 90 w 90"/>
                  <a:gd name="T15" fmla="*/ 0 h 136"/>
                  <a:gd name="T16" fmla="*/ 88 w 90"/>
                  <a:gd name="T17" fmla="*/ 23 h 136"/>
                  <a:gd name="T18" fmla="*/ 82 w 90"/>
                  <a:gd name="T19" fmla="*/ 41 h 136"/>
                  <a:gd name="T20" fmla="*/ 74 w 90"/>
                  <a:gd name="T21" fmla="*/ 61 h 136"/>
                  <a:gd name="T22" fmla="*/ 64 w 90"/>
                  <a:gd name="T23" fmla="*/ 76 h 136"/>
                  <a:gd name="T24" fmla="*/ 36 w 90"/>
                  <a:gd name="T25" fmla="*/ 105 h 136"/>
                  <a:gd name="T26" fmla="*/ 4 w 90"/>
                  <a:gd name="T27" fmla="*/ 136 h 136"/>
                  <a:gd name="T28" fmla="*/ 0 w 90"/>
                  <a:gd name="T29"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36">
                    <a:moveTo>
                      <a:pt x="0" y="131"/>
                    </a:moveTo>
                    <a:lnTo>
                      <a:pt x="32" y="101"/>
                    </a:lnTo>
                    <a:lnTo>
                      <a:pt x="59" y="72"/>
                    </a:lnTo>
                    <a:lnTo>
                      <a:pt x="70" y="56"/>
                    </a:lnTo>
                    <a:lnTo>
                      <a:pt x="77" y="38"/>
                    </a:lnTo>
                    <a:lnTo>
                      <a:pt x="83" y="20"/>
                    </a:lnTo>
                    <a:lnTo>
                      <a:pt x="85" y="0"/>
                    </a:lnTo>
                    <a:lnTo>
                      <a:pt x="90" y="0"/>
                    </a:lnTo>
                    <a:lnTo>
                      <a:pt x="88" y="23"/>
                    </a:lnTo>
                    <a:lnTo>
                      <a:pt x="82" y="41"/>
                    </a:lnTo>
                    <a:lnTo>
                      <a:pt x="74" y="61"/>
                    </a:lnTo>
                    <a:lnTo>
                      <a:pt x="64" y="76"/>
                    </a:lnTo>
                    <a:lnTo>
                      <a:pt x="36" y="105"/>
                    </a:lnTo>
                    <a:lnTo>
                      <a:pt x="4" y="136"/>
                    </a:lnTo>
                    <a:lnTo>
                      <a:pt x="0" y="131"/>
                    </a:lnTo>
                    <a:close/>
                  </a:path>
                </a:pathLst>
              </a:custGeom>
              <a:solidFill>
                <a:srgbClr val="000000"/>
              </a:solidFill>
              <a:ln w="9525">
                <a:solidFill>
                  <a:schemeClr val="tx2"/>
                </a:solidFill>
                <a:round/>
                <a:headEnd/>
                <a:tailEnd/>
              </a:ln>
            </p:spPr>
            <p:txBody>
              <a:bodyPr/>
              <a:lstStyle/>
              <a:p>
                <a:endParaRPr lang="en-US" sz="3120"/>
              </a:p>
            </p:txBody>
          </p:sp>
          <p:sp>
            <p:nvSpPr>
              <p:cNvPr id="375870" name="Freeform 1086"/>
              <p:cNvSpPr>
                <a:spLocks/>
              </p:cNvSpPr>
              <p:nvPr/>
            </p:nvSpPr>
            <p:spPr bwMode="auto">
              <a:xfrm>
                <a:off x="501" y="1806"/>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71" name="Rectangle 1087"/>
              <p:cNvSpPr>
                <a:spLocks noChangeArrowheads="1"/>
              </p:cNvSpPr>
              <p:nvPr/>
            </p:nvSpPr>
            <p:spPr bwMode="auto">
              <a:xfrm>
                <a:off x="544" y="1697"/>
                <a:ext cx="3" cy="43"/>
              </a:xfrm>
              <a:prstGeom prst="rect">
                <a:avLst/>
              </a:prstGeom>
              <a:solidFill>
                <a:srgbClr val="000000"/>
              </a:solidFill>
              <a:ln w="9525">
                <a:solidFill>
                  <a:schemeClr val="tx2"/>
                </a:solidFill>
                <a:miter lim="800000"/>
                <a:headEnd/>
                <a:tailEnd/>
              </a:ln>
            </p:spPr>
            <p:txBody>
              <a:bodyPr/>
              <a:lstStyle/>
              <a:p>
                <a:endParaRPr lang="en-US" sz="3120"/>
              </a:p>
            </p:txBody>
          </p:sp>
          <p:sp>
            <p:nvSpPr>
              <p:cNvPr id="375872" name="Freeform 1088"/>
              <p:cNvSpPr>
                <a:spLocks/>
              </p:cNvSpPr>
              <p:nvPr/>
            </p:nvSpPr>
            <p:spPr bwMode="auto">
              <a:xfrm>
                <a:off x="544" y="1740"/>
                <a:ext cx="3" cy="1"/>
              </a:xfrm>
              <a:custGeom>
                <a:avLst/>
                <a:gdLst>
                  <a:gd name="T0" fmla="*/ 5 w 6"/>
                  <a:gd name="T1" fmla="*/ 6 w 6"/>
                  <a:gd name="T2" fmla="*/ 0 w 6"/>
                  <a:gd name="T3" fmla="*/ 5 w 6"/>
                </a:gdLst>
                <a:ahLst/>
                <a:cxnLst>
                  <a:cxn ang="0">
                    <a:pos x="T0" y="0"/>
                  </a:cxn>
                  <a:cxn ang="0">
                    <a:pos x="T1" y="0"/>
                  </a:cxn>
                  <a:cxn ang="0">
                    <a:pos x="T2" y="0"/>
                  </a:cxn>
                  <a:cxn ang="0">
                    <a:pos x="T3" y="0"/>
                  </a:cxn>
                </a:cxnLst>
                <a:rect l="0" t="0" r="r" b="b"/>
                <a:pathLst>
                  <a:path w="6">
                    <a:moveTo>
                      <a:pt x="5" y="0"/>
                    </a:moveTo>
                    <a:lnTo>
                      <a:pt x="6" y="0"/>
                    </a:lnTo>
                    <a:lnTo>
                      <a:pt x="0" y="0"/>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73" name="Freeform 1089"/>
              <p:cNvSpPr>
                <a:spLocks/>
              </p:cNvSpPr>
              <p:nvPr/>
            </p:nvSpPr>
            <p:spPr bwMode="auto">
              <a:xfrm>
                <a:off x="544" y="1668"/>
                <a:ext cx="24" cy="29"/>
              </a:xfrm>
              <a:custGeom>
                <a:avLst/>
                <a:gdLst>
                  <a:gd name="T0" fmla="*/ 0 w 49"/>
                  <a:gd name="T1" fmla="*/ 59 h 59"/>
                  <a:gd name="T2" fmla="*/ 1 w 49"/>
                  <a:gd name="T3" fmla="*/ 39 h 59"/>
                  <a:gd name="T4" fmla="*/ 5 w 49"/>
                  <a:gd name="T5" fmla="*/ 30 h 59"/>
                  <a:gd name="T6" fmla="*/ 9 w 49"/>
                  <a:gd name="T7" fmla="*/ 21 h 59"/>
                  <a:gd name="T8" fmla="*/ 15 w 49"/>
                  <a:gd name="T9" fmla="*/ 13 h 59"/>
                  <a:gd name="T10" fmla="*/ 23 w 49"/>
                  <a:gd name="T11" fmla="*/ 7 h 59"/>
                  <a:gd name="T12" fmla="*/ 37 w 49"/>
                  <a:gd name="T13" fmla="*/ 1 h 59"/>
                  <a:gd name="T14" fmla="*/ 49 w 49"/>
                  <a:gd name="T15" fmla="*/ 0 h 59"/>
                  <a:gd name="T16" fmla="*/ 49 w 49"/>
                  <a:gd name="T17" fmla="*/ 6 h 59"/>
                  <a:gd name="T18" fmla="*/ 37 w 49"/>
                  <a:gd name="T19" fmla="*/ 7 h 59"/>
                  <a:gd name="T20" fmla="*/ 27 w 49"/>
                  <a:gd name="T21" fmla="*/ 12 h 59"/>
                  <a:gd name="T22" fmla="*/ 20 w 49"/>
                  <a:gd name="T23" fmla="*/ 18 h 59"/>
                  <a:gd name="T24" fmla="*/ 14 w 49"/>
                  <a:gd name="T25" fmla="*/ 25 h 59"/>
                  <a:gd name="T26" fmla="*/ 9 w 49"/>
                  <a:gd name="T27" fmla="*/ 35 h 59"/>
                  <a:gd name="T28" fmla="*/ 6 w 49"/>
                  <a:gd name="T29" fmla="*/ 42 h 59"/>
                  <a:gd name="T30" fmla="*/ 5 w 49"/>
                  <a:gd name="T31" fmla="*/ 59 h 59"/>
                  <a:gd name="T32" fmla="*/ 0 w 49"/>
                  <a:gd name="T33"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0" y="59"/>
                    </a:moveTo>
                    <a:lnTo>
                      <a:pt x="1" y="39"/>
                    </a:lnTo>
                    <a:lnTo>
                      <a:pt x="5" y="30"/>
                    </a:lnTo>
                    <a:lnTo>
                      <a:pt x="9" y="21"/>
                    </a:lnTo>
                    <a:lnTo>
                      <a:pt x="15" y="13"/>
                    </a:lnTo>
                    <a:lnTo>
                      <a:pt x="23" y="7"/>
                    </a:lnTo>
                    <a:lnTo>
                      <a:pt x="37" y="1"/>
                    </a:lnTo>
                    <a:lnTo>
                      <a:pt x="49" y="0"/>
                    </a:lnTo>
                    <a:lnTo>
                      <a:pt x="49" y="6"/>
                    </a:lnTo>
                    <a:lnTo>
                      <a:pt x="37" y="7"/>
                    </a:lnTo>
                    <a:lnTo>
                      <a:pt x="27" y="12"/>
                    </a:lnTo>
                    <a:lnTo>
                      <a:pt x="20" y="18"/>
                    </a:lnTo>
                    <a:lnTo>
                      <a:pt x="14" y="25"/>
                    </a:lnTo>
                    <a:lnTo>
                      <a:pt x="9" y="35"/>
                    </a:lnTo>
                    <a:lnTo>
                      <a:pt x="6" y="42"/>
                    </a:lnTo>
                    <a:lnTo>
                      <a:pt x="5" y="59"/>
                    </a:lnTo>
                    <a:lnTo>
                      <a:pt x="0" y="59"/>
                    </a:lnTo>
                    <a:close/>
                  </a:path>
                </a:pathLst>
              </a:custGeom>
              <a:solidFill>
                <a:srgbClr val="000000"/>
              </a:solidFill>
              <a:ln w="9525">
                <a:solidFill>
                  <a:schemeClr val="tx2"/>
                </a:solidFill>
                <a:round/>
                <a:headEnd/>
                <a:tailEnd/>
              </a:ln>
            </p:spPr>
            <p:txBody>
              <a:bodyPr/>
              <a:lstStyle/>
              <a:p>
                <a:endParaRPr lang="en-US" sz="3120"/>
              </a:p>
            </p:txBody>
          </p:sp>
          <p:sp>
            <p:nvSpPr>
              <p:cNvPr id="375874" name="Freeform 1090"/>
              <p:cNvSpPr>
                <a:spLocks/>
              </p:cNvSpPr>
              <p:nvPr/>
            </p:nvSpPr>
            <p:spPr bwMode="auto">
              <a:xfrm>
                <a:off x="544" y="1697"/>
                <a:ext cx="3" cy="1"/>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75" name="Rectangle 1091"/>
              <p:cNvSpPr>
                <a:spLocks noChangeArrowheads="1"/>
              </p:cNvSpPr>
              <p:nvPr/>
            </p:nvSpPr>
            <p:spPr bwMode="auto">
              <a:xfrm>
                <a:off x="567" y="1669"/>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75876" name="Freeform 1092"/>
              <p:cNvSpPr>
                <a:spLocks/>
              </p:cNvSpPr>
              <p:nvPr/>
            </p:nvSpPr>
            <p:spPr bwMode="auto">
              <a:xfrm>
                <a:off x="567" y="1668"/>
                <a:ext cx="3" cy="3"/>
              </a:xfrm>
              <a:custGeom>
                <a:avLst/>
                <a:gdLst>
                  <a:gd name="T0" fmla="*/ 3 w 6"/>
                  <a:gd name="T1" fmla="*/ 6 h 6"/>
                  <a:gd name="T2" fmla="*/ 6 w 6"/>
                  <a:gd name="T3" fmla="*/ 3 h 6"/>
                  <a:gd name="T4" fmla="*/ 0 w 6"/>
                  <a:gd name="T5" fmla="*/ 3 h 6"/>
                  <a:gd name="T6" fmla="*/ 3 w 6"/>
                  <a:gd name="T7" fmla="*/ 0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6" y="3"/>
                    </a:lnTo>
                    <a:lnTo>
                      <a:pt x="0" y="3"/>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75877" name="Freeform 1093"/>
              <p:cNvSpPr>
                <a:spLocks/>
              </p:cNvSpPr>
              <p:nvPr/>
            </p:nvSpPr>
            <p:spPr bwMode="auto">
              <a:xfrm>
                <a:off x="831" y="1619"/>
                <a:ext cx="374" cy="808"/>
              </a:xfrm>
              <a:custGeom>
                <a:avLst/>
                <a:gdLst>
                  <a:gd name="T0" fmla="*/ 250 w 747"/>
                  <a:gd name="T1" fmla="*/ 146 h 1616"/>
                  <a:gd name="T2" fmla="*/ 300 w 747"/>
                  <a:gd name="T3" fmla="*/ 238 h 1616"/>
                  <a:gd name="T4" fmla="*/ 485 w 747"/>
                  <a:gd name="T5" fmla="*/ 323 h 1616"/>
                  <a:gd name="T6" fmla="*/ 594 w 747"/>
                  <a:gd name="T7" fmla="*/ 376 h 1616"/>
                  <a:gd name="T8" fmla="*/ 486 w 747"/>
                  <a:gd name="T9" fmla="*/ 335 h 1616"/>
                  <a:gd name="T10" fmla="*/ 611 w 747"/>
                  <a:gd name="T11" fmla="*/ 414 h 1616"/>
                  <a:gd name="T12" fmla="*/ 558 w 747"/>
                  <a:gd name="T13" fmla="*/ 445 h 1616"/>
                  <a:gd name="T14" fmla="*/ 643 w 747"/>
                  <a:gd name="T15" fmla="*/ 575 h 1616"/>
                  <a:gd name="T16" fmla="*/ 709 w 747"/>
                  <a:gd name="T17" fmla="*/ 694 h 1616"/>
                  <a:gd name="T18" fmla="*/ 652 w 747"/>
                  <a:gd name="T19" fmla="*/ 647 h 1616"/>
                  <a:gd name="T20" fmla="*/ 608 w 747"/>
                  <a:gd name="T21" fmla="*/ 589 h 1616"/>
                  <a:gd name="T22" fmla="*/ 659 w 747"/>
                  <a:gd name="T23" fmla="*/ 764 h 1616"/>
                  <a:gd name="T24" fmla="*/ 649 w 747"/>
                  <a:gd name="T25" fmla="*/ 903 h 1616"/>
                  <a:gd name="T26" fmla="*/ 637 w 747"/>
                  <a:gd name="T27" fmla="*/ 732 h 1616"/>
                  <a:gd name="T28" fmla="*/ 588 w 747"/>
                  <a:gd name="T29" fmla="*/ 604 h 1616"/>
                  <a:gd name="T30" fmla="*/ 570 w 747"/>
                  <a:gd name="T31" fmla="*/ 512 h 1616"/>
                  <a:gd name="T32" fmla="*/ 512 w 747"/>
                  <a:gd name="T33" fmla="*/ 469 h 1616"/>
                  <a:gd name="T34" fmla="*/ 506 w 747"/>
                  <a:gd name="T35" fmla="*/ 443 h 1616"/>
                  <a:gd name="T36" fmla="*/ 482 w 747"/>
                  <a:gd name="T37" fmla="*/ 376 h 1616"/>
                  <a:gd name="T38" fmla="*/ 295 w 747"/>
                  <a:gd name="T39" fmla="*/ 292 h 1616"/>
                  <a:gd name="T40" fmla="*/ 398 w 747"/>
                  <a:gd name="T41" fmla="*/ 615 h 1616"/>
                  <a:gd name="T42" fmla="*/ 378 w 747"/>
                  <a:gd name="T43" fmla="*/ 872 h 1616"/>
                  <a:gd name="T44" fmla="*/ 451 w 747"/>
                  <a:gd name="T45" fmla="*/ 962 h 1616"/>
                  <a:gd name="T46" fmla="*/ 543 w 747"/>
                  <a:gd name="T47" fmla="*/ 1081 h 1616"/>
                  <a:gd name="T48" fmla="*/ 538 w 747"/>
                  <a:gd name="T49" fmla="*/ 1103 h 1616"/>
                  <a:gd name="T50" fmla="*/ 436 w 747"/>
                  <a:gd name="T51" fmla="*/ 968 h 1616"/>
                  <a:gd name="T52" fmla="*/ 363 w 747"/>
                  <a:gd name="T53" fmla="*/ 1158 h 1616"/>
                  <a:gd name="T54" fmla="*/ 437 w 747"/>
                  <a:gd name="T55" fmla="*/ 1329 h 1616"/>
                  <a:gd name="T56" fmla="*/ 556 w 747"/>
                  <a:gd name="T57" fmla="*/ 1437 h 1616"/>
                  <a:gd name="T58" fmla="*/ 540 w 747"/>
                  <a:gd name="T59" fmla="*/ 1446 h 1616"/>
                  <a:gd name="T60" fmla="*/ 530 w 747"/>
                  <a:gd name="T61" fmla="*/ 1554 h 1616"/>
                  <a:gd name="T62" fmla="*/ 506 w 747"/>
                  <a:gd name="T63" fmla="*/ 1554 h 1616"/>
                  <a:gd name="T64" fmla="*/ 512 w 747"/>
                  <a:gd name="T65" fmla="*/ 1517 h 1616"/>
                  <a:gd name="T66" fmla="*/ 503 w 747"/>
                  <a:gd name="T67" fmla="*/ 1411 h 1616"/>
                  <a:gd name="T68" fmla="*/ 428 w 747"/>
                  <a:gd name="T69" fmla="*/ 1530 h 1616"/>
                  <a:gd name="T70" fmla="*/ 401 w 747"/>
                  <a:gd name="T71" fmla="*/ 1560 h 1616"/>
                  <a:gd name="T72" fmla="*/ 398 w 747"/>
                  <a:gd name="T73" fmla="*/ 1481 h 1616"/>
                  <a:gd name="T74" fmla="*/ 421 w 747"/>
                  <a:gd name="T75" fmla="*/ 1362 h 1616"/>
                  <a:gd name="T76" fmla="*/ 347 w 747"/>
                  <a:gd name="T77" fmla="*/ 1180 h 1616"/>
                  <a:gd name="T78" fmla="*/ 297 w 747"/>
                  <a:gd name="T79" fmla="*/ 1000 h 1616"/>
                  <a:gd name="T80" fmla="*/ 215 w 747"/>
                  <a:gd name="T81" fmla="*/ 1091 h 1616"/>
                  <a:gd name="T82" fmla="*/ 186 w 747"/>
                  <a:gd name="T83" fmla="*/ 1158 h 1616"/>
                  <a:gd name="T84" fmla="*/ 144 w 747"/>
                  <a:gd name="T85" fmla="*/ 1122 h 1616"/>
                  <a:gd name="T86" fmla="*/ 7 w 747"/>
                  <a:gd name="T87" fmla="*/ 1137 h 1616"/>
                  <a:gd name="T88" fmla="*/ 151 w 747"/>
                  <a:gd name="T89" fmla="*/ 1105 h 1616"/>
                  <a:gd name="T90" fmla="*/ 231 w 747"/>
                  <a:gd name="T91" fmla="*/ 1015 h 1616"/>
                  <a:gd name="T92" fmla="*/ 338 w 747"/>
                  <a:gd name="T93" fmla="*/ 938 h 1616"/>
                  <a:gd name="T94" fmla="*/ 375 w 747"/>
                  <a:gd name="T95" fmla="*/ 677 h 1616"/>
                  <a:gd name="T96" fmla="*/ 277 w 747"/>
                  <a:gd name="T97" fmla="*/ 410 h 1616"/>
                  <a:gd name="T98" fmla="*/ 230 w 747"/>
                  <a:gd name="T99" fmla="*/ 480 h 1616"/>
                  <a:gd name="T100" fmla="*/ 248 w 747"/>
                  <a:gd name="T101" fmla="*/ 568 h 1616"/>
                  <a:gd name="T102" fmla="*/ 180 w 747"/>
                  <a:gd name="T103" fmla="*/ 548 h 1616"/>
                  <a:gd name="T104" fmla="*/ 189 w 747"/>
                  <a:gd name="T105" fmla="*/ 717 h 1616"/>
                  <a:gd name="T106" fmla="*/ 149 w 747"/>
                  <a:gd name="T107" fmla="*/ 848 h 1616"/>
                  <a:gd name="T108" fmla="*/ 146 w 747"/>
                  <a:gd name="T109" fmla="*/ 874 h 1616"/>
                  <a:gd name="T110" fmla="*/ 42 w 747"/>
                  <a:gd name="T111" fmla="*/ 927 h 1616"/>
                  <a:gd name="T112" fmla="*/ 172 w 747"/>
                  <a:gd name="T113" fmla="*/ 690 h 1616"/>
                  <a:gd name="T114" fmla="*/ 166 w 747"/>
                  <a:gd name="T115" fmla="*/ 531 h 1616"/>
                  <a:gd name="T116" fmla="*/ 262 w 747"/>
                  <a:gd name="T117" fmla="*/ 384 h 1616"/>
                  <a:gd name="T118" fmla="*/ 207 w 747"/>
                  <a:gd name="T119" fmla="*/ 197 h 1616"/>
                  <a:gd name="T120" fmla="*/ 199 w 747"/>
                  <a:gd name="T121" fmla="*/ 28 h 1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1616">
                    <a:moveTo>
                      <a:pt x="212" y="0"/>
                    </a:moveTo>
                    <a:lnTo>
                      <a:pt x="213" y="2"/>
                    </a:lnTo>
                    <a:lnTo>
                      <a:pt x="216" y="5"/>
                    </a:lnTo>
                    <a:lnTo>
                      <a:pt x="222" y="12"/>
                    </a:lnTo>
                    <a:lnTo>
                      <a:pt x="228" y="25"/>
                    </a:lnTo>
                    <a:lnTo>
                      <a:pt x="234" y="38"/>
                    </a:lnTo>
                    <a:lnTo>
                      <a:pt x="241" y="55"/>
                    </a:lnTo>
                    <a:lnTo>
                      <a:pt x="242" y="64"/>
                    </a:lnTo>
                    <a:lnTo>
                      <a:pt x="245" y="72"/>
                    </a:lnTo>
                    <a:lnTo>
                      <a:pt x="248" y="90"/>
                    </a:lnTo>
                    <a:lnTo>
                      <a:pt x="250" y="107"/>
                    </a:lnTo>
                    <a:lnTo>
                      <a:pt x="250" y="146"/>
                    </a:lnTo>
                    <a:lnTo>
                      <a:pt x="250" y="158"/>
                    </a:lnTo>
                    <a:lnTo>
                      <a:pt x="250" y="169"/>
                    </a:lnTo>
                    <a:lnTo>
                      <a:pt x="251" y="178"/>
                    </a:lnTo>
                    <a:lnTo>
                      <a:pt x="253" y="189"/>
                    </a:lnTo>
                    <a:lnTo>
                      <a:pt x="256" y="197"/>
                    </a:lnTo>
                    <a:lnTo>
                      <a:pt x="260" y="206"/>
                    </a:lnTo>
                    <a:lnTo>
                      <a:pt x="265" y="213"/>
                    </a:lnTo>
                    <a:lnTo>
                      <a:pt x="270" y="218"/>
                    </a:lnTo>
                    <a:lnTo>
                      <a:pt x="273" y="221"/>
                    </a:lnTo>
                    <a:lnTo>
                      <a:pt x="282" y="228"/>
                    </a:lnTo>
                    <a:lnTo>
                      <a:pt x="291" y="233"/>
                    </a:lnTo>
                    <a:lnTo>
                      <a:pt x="300" y="238"/>
                    </a:lnTo>
                    <a:lnTo>
                      <a:pt x="309" y="241"/>
                    </a:lnTo>
                    <a:lnTo>
                      <a:pt x="328" y="245"/>
                    </a:lnTo>
                    <a:lnTo>
                      <a:pt x="337" y="248"/>
                    </a:lnTo>
                    <a:lnTo>
                      <a:pt x="347" y="253"/>
                    </a:lnTo>
                    <a:lnTo>
                      <a:pt x="361" y="260"/>
                    </a:lnTo>
                    <a:lnTo>
                      <a:pt x="373" y="268"/>
                    </a:lnTo>
                    <a:lnTo>
                      <a:pt x="393" y="283"/>
                    </a:lnTo>
                    <a:lnTo>
                      <a:pt x="414" y="297"/>
                    </a:lnTo>
                    <a:lnTo>
                      <a:pt x="427" y="303"/>
                    </a:lnTo>
                    <a:lnTo>
                      <a:pt x="440" y="309"/>
                    </a:lnTo>
                    <a:lnTo>
                      <a:pt x="463" y="317"/>
                    </a:lnTo>
                    <a:lnTo>
                      <a:pt x="485" y="323"/>
                    </a:lnTo>
                    <a:lnTo>
                      <a:pt x="509" y="329"/>
                    </a:lnTo>
                    <a:lnTo>
                      <a:pt x="532" y="337"/>
                    </a:lnTo>
                    <a:lnTo>
                      <a:pt x="543" y="340"/>
                    </a:lnTo>
                    <a:lnTo>
                      <a:pt x="553" y="344"/>
                    </a:lnTo>
                    <a:lnTo>
                      <a:pt x="564" y="349"/>
                    </a:lnTo>
                    <a:lnTo>
                      <a:pt x="573" y="355"/>
                    </a:lnTo>
                    <a:lnTo>
                      <a:pt x="582" y="361"/>
                    </a:lnTo>
                    <a:lnTo>
                      <a:pt x="591" y="367"/>
                    </a:lnTo>
                    <a:lnTo>
                      <a:pt x="594" y="372"/>
                    </a:lnTo>
                    <a:lnTo>
                      <a:pt x="599" y="376"/>
                    </a:lnTo>
                    <a:lnTo>
                      <a:pt x="605" y="384"/>
                    </a:lnTo>
                    <a:lnTo>
                      <a:pt x="594" y="376"/>
                    </a:lnTo>
                    <a:lnTo>
                      <a:pt x="584" y="368"/>
                    </a:lnTo>
                    <a:lnTo>
                      <a:pt x="573" y="361"/>
                    </a:lnTo>
                    <a:lnTo>
                      <a:pt x="562" y="355"/>
                    </a:lnTo>
                    <a:lnTo>
                      <a:pt x="546" y="347"/>
                    </a:lnTo>
                    <a:lnTo>
                      <a:pt x="538" y="346"/>
                    </a:lnTo>
                    <a:lnTo>
                      <a:pt x="533" y="344"/>
                    </a:lnTo>
                    <a:lnTo>
                      <a:pt x="521" y="344"/>
                    </a:lnTo>
                    <a:lnTo>
                      <a:pt x="512" y="343"/>
                    </a:lnTo>
                    <a:lnTo>
                      <a:pt x="504" y="341"/>
                    </a:lnTo>
                    <a:lnTo>
                      <a:pt x="498" y="338"/>
                    </a:lnTo>
                    <a:lnTo>
                      <a:pt x="492" y="337"/>
                    </a:lnTo>
                    <a:lnTo>
                      <a:pt x="486" y="335"/>
                    </a:lnTo>
                    <a:lnTo>
                      <a:pt x="477" y="333"/>
                    </a:lnTo>
                    <a:lnTo>
                      <a:pt x="465" y="333"/>
                    </a:lnTo>
                    <a:lnTo>
                      <a:pt x="491" y="355"/>
                    </a:lnTo>
                    <a:lnTo>
                      <a:pt x="503" y="364"/>
                    </a:lnTo>
                    <a:lnTo>
                      <a:pt x="515" y="373"/>
                    </a:lnTo>
                    <a:lnTo>
                      <a:pt x="527" y="381"/>
                    </a:lnTo>
                    <a:lnTo>
                      <a:pt x="541" y="387"/>
                    </a:lnTo>
                    <a:lnTo>
                      <a:pt x="556" y="393"/>
                    </a:lnTo>
                    <a:lnTo>
                      <a:pt x="573" y="397"/>
                    </a:lnTo>
                    <a:lnTo>
                      <a:pt x="588" y="402"/>
                    </a:lnTo>
                    <a:lnTo>
                      <a:pt x="604" y="410"/>
                    </a:lnTo>
                    <a:lnTo>
                      <a:pt x="611" y="414"/>
                    </a:lnTo>
                    <a:lnTo>
                      <a:pt x="619" y="419"/>
                    </a:lnTo>
                    <a:lnTo>
                      <a:pt x="627" y="425"/>
                    </a:lnTo>
                    <a:lnTo>
                      <a:pt x="633" y="432"/>
                    </a:lnTo>
                    <a:lnTo>
                      <a:pt x="608" y="422"/>
                    </a:lnTo>
                    <a:lnTo>
                      <a:pt x="596" y="416"/>
                    </a:lnTo>
                    <a:lnTo>
                      <a:pt x="584" y="411"/>
                    </a:lnTo>
                    <a:lnTo>
                      <a:pt x="570" y="407"/>
                    </a:lnTo>
                    <a:lnTo>
                      <a:pt x="558" y="403"/>
                    </a:lnTo>
                    <a:lnTo>
                      <a:pt x="547" y="400"/>
                    </a:lnTo>
                    <a:lnTo>
                      <a:pt x="537" y="400"/>
                    </a:lnTo>
                    <a:lnTo>
                      <a:pt x="549" y="422"/>
                    </a:lnTo>
                    <a:lnTo>
                      <a:pt x="558" y="445"/>
                    </a:lnTo>
                    <a:lnTo>
                      <a:pt x="569" y="466"/>
                    </a:lnTo>
                    <a:lnTo>
                      <a:pt x="579" y="489"/>
                    </a:lnTo>
                    <a:lnTo>
                      <a:pt x="582" y="493"/>
                    </a:lnTo>
                    <a:lnTo>
                      <a:pt x="585" y="499"/>
                    </a:lnTo>
                    <a:lnTo>
                      <a:pt x="593" y="508"/>
                    </a:lnTo>
                    <a:lnTo>
                      <a:pt x="601" y="518"/>
                    </a:lnTo>
                    <a:lnTo>
                      <a:pt x="608" y="525"/>
                    </a:lnTo>
                    <a:lnTo>
                      <a:pt x="616" y="533"/>
                    </a:lnTo>
                    <a:lnTo>
                      <a:pt x="623" y="542"/>
                    </a:lnTo>
                    <a:lnTo>
                      <a:pt x="631" y="551"/>
                    </a:lnTo>
                    <a:lnTo>
                      <a:pt x="637" y="563"/>
                    </a:lnTo>
                    <a:lnTo>
                      <a:pt x="643" y="575"/>
                    </a:lnTo>
                    <a:lnTo>
                      <a:pt x="648" y="589"/>
                    </a:lnTo>
                    <a:lnTo>
                      <a:pt x="654" y="615"/>
                    </a:lnTo>
                    <a:lnTo>
                      <a:pt x="657" y="629"/>
                    </a:lnTo>
                    <a:lnTo>
                      <a:pt x="660" y="641"/>
                    </a:lnTo>
                    <a:lnTo>
                      <a:pt x="666" y="653"/>
                    </a:lnTo>
                    <a:lnTo>
                      <a:pt x="669" y="659"/>
                    </a:lnTo>
                    <a:lnTo>
                      <a:pt x="674" y="665"/>
                    </a:lnTo>
                    <a:lnTo>
                      <a:pt x="681" y="676"/>
                    </a:lnTo>
                    <a:lnTo>
                      <a:pt x="686" y="679"/>
                    </a:lnTo>
                    <a:lnTo>
                      <a:pt x="689" y="682"/>
                    </a:lnTo>
                    <a:lnTo>
                      <a:pt x="700" y="688"/>
                    </a:lnTo>
                    <a:lnTo>
                      <a:pt x="709" y="694"/>
                    </a:lnTo>
                    <a:lnTo>
                      <a:pt x="729" y="705"/>
                    </a:lnTo>
                    <a:lnTo>
                      <a:pt x="738" y="711"/>
                    </a:lnTo>
                    <a:lnTo>
                      <a:pt x="747" y="718"/>
                    </a:lnTo>
                    <a:lnTo>
                      <a:pt x="739" y="718"/>
                    </a:lnTo>
                    <a:lnTo>
                      <a:pt x="712" y="705"/>
                    </a:lnTo>
                    <a:lnTo>
                      <a:pt x="700" y="699"/>
                    </a:lnTo>
                    <a:lnTo>
                      <a:pt x="688" y="691"/>
                    </a:lnTo>
                    <a:lnTo>
                      <a:pt x="677" y="682"/>
                    </a:lnTo>
                    <a:lnTo>
                      <a:pt x="668" y="673"/>
                    </a:lnTo>
                    <a:lnTo>
                      <a:pt x="663" y="667"/>
                    </a:lnTo>
                    <a:lnTo>
                      <a:pt x="659" y="661"/>
                    </a:lnTo>
                    <a:lnTo>
                      <a:pt x="652" y="647"/>
                    </a:lnTo>
                    <a:lnTo>
                      <a:pt x="649" y="641"/>
                    </a:lnTo>
                    <a:lnTo>
                      <a:pt x="646" y="635"/>
                    </a:lnTo>
                    <a:lnTo>
                      <a:pt x="643" y="623"/>
                    </a:lnTo>
                    <a:lnTo>
                      <a:pt x="637" y="600"/>
                    </a:lnTo>
                    <a:lnTo>
                      <a:pt x="634" y="589"/>
                    </a:lnTo>
                    <a:lnTo>
                      <a:pt x="633" y="583"/>
                    </a:lnTo>
                    <a:lnTo>
                      <a:pt x="631" y="578"/>
                    </a:lnTo>
                    <a:lnTo>
                      <a:pt x="625" y="568"/>
                    </a:lnTo>
                    <a:lnTo>
                      <a:pt x="617" y="557"/>
                    </a:lnTo>
                    <a:lnTo>
                      <a:pt x="611" y="572"/>
                    </a:lnTo>
                    <a:lnTo>
                      <a:pt x="610" y="582"/>
                    </a:lnTo>
                    <a:lnTo>
                      <a:pt x="608" y="589"/>
                    </a:lnTo>
                    <a:lnTo>
                      <a:pt x="607" y="607"/>
                    </a:lnTo>
                    <a:lnTo>
                      <a:pt x="605" y="624"/>
                    </a:lnTo>
                    <a:lnTo>
                      <a:pt x="607" y="633"/>
                    </a:lnTo>
                    <a:lnTo>
                      <a:pt x="608" y="642"/>
                    </a:lnTo>
                    <a:lnTo>
                      <a:pt x="611" y="648"/>
                    </a:lnTo>
                    <a:lnTo>
                      <a:pt x="616" y="655"/>
                    </a:lnTo>
                    <a:lnTo>
                      <a:pt x="625" y="668"/>
                    </a:lnTo>
                    <a:lnTo>
                      <a:pt x="630" y="676"/>
                    </a:lnTo>
                    <a:lnTo>
                      <a:pt x="633" y="685"/>
                    </a:lnTo>
                    <a:lnTo>
                      <a:pt x="648" y="726"/>
                    </a:lnTo>
                    <a:lnTo>
                      <a:pt x="654" y="746"/>
                    </a:lnTo>
                    <a:lnTo>
                      <a:pt x="659" y="764"/>
                    </a:lnTo>
                    <a:lnTo>
                      <a:pt x="662" y="784"/>
                    </a:lnTo>
                    <a:lnTo>
                      <a:pt x="663" y="804"/>
                    </a:lnTo>
                    <a:lnTo>
                      <a:pt x="665" y="814"/>
                    </a:lnTo>
                    <a:lnTo>
                      <a:pt x="665" y="825"/>
                    </a:lnTo>
                    <a:lnTo>
                      <a:pt x="665" y="848"/>
                    </a:lnTo>
                    <a:lnTo>
                      <a:pt x="665" y="863"/>
                    </a:lnTo>
                    <a:lnTo>
                      <a:pt x="663" y="871"/>
                    </a:lnTo>
                    <a:lnTo>
                      <a:pt x="663" y="877"/>
                    </a:lnTo>
                    <a:lnTo>
                      <a:pt x="660" y="884"/>
                    </a:lnTo>
                    <a:lnTo>
                      <a:pt x="657" y="890"/>
                    </a:lnTo>
                    <a:lnTo>
                      <a:pt x="654" y="897"/>
                    </a:lnTo>
                    <a:lnTo>
                      <a:pt x="649" y="903"/>
                    </a:lnTo>
                    <a:lnTo>
                      <a:pt x="652" y="887"/>
                    </a:lnTo>
                    <a:lnTo>
                      <a:pt x="655" y="875"/>
                    </a:lnTo>
                    <a:lnTo>
                      <a:pt x="659" y="863"/>
                    </a:lnTo>
                    <a:lnTo>
                      <a:pt x="660" y="855"/>
                    </a:lnTo>
                    <a:lnTo>
                      <a:pt x="660" y="848"/>
                    </a:lnTo>
                    <a:lnTo>
                      <a:pt x="659" y="825"/>
                    </a:lnTo>
                    <a:lnTo>
                      <a:pt x="657" y="805"/>
                    </a:lnTo>
                    <a:lnTo>
                      <a:pt x="654" y="787"/>
                    </a:lnTo>
                    <a:lnTo>
                      <a:pt x="652" y="778"/>
                    </a:lnTo>
                    <a:lnTo>
                      <a:pt x="649" y="769"/>
                    </a:lnTo>
                    <a:lnTo>
                      <a:pt x="643" y="750"/>
                    </a:lnTo>
                    <a:lnTo>
                      <a:pt x="637" y="732"/>
                    </a:lnTo>
                    <a:lnTo>
                      <a:pt x="622" y="693"/>
                    </a:lnTo>
                    <a:lnTo>
                      <a:pt x="617" y="683"/>
                    </a:lnTo>
                    <a:lnTo>
                      <a:pt x="611" y="674"/>
                    </a:lnTo>
                    <a:lnTo>
                      <a:pt x="601" y="659"/>
                    </a:lnTo>
                    <a:lnTo>
                      <a:pt x="594" y="652"/>
                    </a:lnTo>
                    <a:lnTo>
                      <a:pt x="591" y="644"/>
                    </a:lnTo>
                    <a:lnTo>
                      <a:pt x="590" y="639"/>
                    </a:lnTo>
                    <a:lnTo>
                      <a:pt x="588" y="635"/>
                    </a:lnTo>
                    <a:lnTo>
                      <a:pt x="587" y="630"/>
                    </a:lnTo>
                    <a:lnTo>
                      <a:pt x="587" y="624"/>
                    </a:lnTo>
                    <a:lnTo>
                      <a:pt x="587" y="615"/>
                    </a:lnTo>
                    <a:lnTo>
                      <a:pt x="588" y="604"/>
                    </a:lnTo>
                    <a:lnTo>
                      <a:pt x="593" y="586"/>
                    </a:lnTo>
                    <a:lnTo>
                      <a:pt x="596" y="568"/>
                    </a:lnTo>
                    <a:lnTo>
                      <a:pt x="598" y="559"/>
                    </a:lnTo>
                    <a:lnTo>
                      <a:pt x="598" y="550"/>
                    </a:lnTo>
                    <a:lnTo>
                      <a:pt x="596" y="542"/>
                    </a:lnTo>
                    <a:lnTo>
                      <a:pt x="596" y="537"/>
                    </a:lnTo>
                    <a:lnTo>
                      <a:pt x="594" y="534"/>
                    </a:lnTo>
                    <a:lnTo>
                      <a:pt x="590" y="530"/>
                    </a:lnTo>
                    <a:lnTo>
                      <a:pt x="585" y="525"/>
                    </a:lnTo>
                    <a:lnTo>
                      <a:pt x="575" y="518"/>
                    </a:lnTo>
                    <a:lnTo>
                      <a:pt x="573" y="515"/>
                    </a:lnTo>
                    <a:lnTo>
                      <a:pt x="570" y="512"/>
                    </a:lnTo>
                    <a:lnTo>
                      <a:pt x="565" y="504"/>
                    </a:lnTo>
                    <a:lnTo>
                      <a:pt x="561" y="493"/>
                    </a:lnTo>
                    <a:lnTo>
                      <a:pt x="556" y="483"/>
                    </a:lnTo>
                    <a:lnTo>
                      <a:pt x="550" y="464"/>
                    </a:lnTo>
                    <a:lnTo>
                      <a:pt x="546" y="454"/>
                    </a:lnTo>
                    <a:lnTo>
                      <a:pt x="541" y="446"/>
                    </a:lnTo>
                    <a:lnTo>
                      <a:pt x="535" y="437"/>
                    </a:lnTo>
                    <a:lnTo>
                      <a:pt x="529" y="426"/>
                    </a:lnTo>
                    <a:lnTo>
                      <a:pt x="524" y="432"/>
                    </a:lnTo>
                    <a:lnTo>
                      <a:pt x="521" y="438"/>
                    </a:lnTo>
                    <a:lnTo>
                      <a:pt x="515" y="452"/>
                    </a:lnTo>
                    <a:lnTo>
                      <a:pt x="512" y="469"/>
                    </a:lnTo>
                    <a:lnTo>
                      <a:pt x="509" y="486"/>
                    </a:lnTo>
                    <a:lnTo>
                      <a:pt x="504" y="513"/>
                    </a:lnTo>
                    <a:lnTo>
                      <a:pt x="504" y="525"/>
                    </a:lnTo>
                    <a:lnTo>
                      <a:pt x="503" y="522"/>
                    </a:lnTo>
                    <a:lnTo>
                      <a:pt x="501" y="516"/>
                    </a:lnTo>
                    <a:lnTo>
                      <a:pt x="498" y="502"/>
                    </a:lnTo>
                    <a:lnTo>
                      <a:pt x="497" y="487"/>
                    </a:lnTo>
                    <a:lnTo>
                      <a:pt x="497" y="478"/>
                    </a:lnTo>
                    <a:lnTo>
                      <a:pt x="497" y="472"/>
                    </a:lnTo>
                    <a:lnTo>
                      <a:pt x="498" y="466"/>
                    </a:lnTo>
                    <a:lnTo>
                      <a:pt x="501" y="454"/>
                    </a:lnTo>
                    <a:lnTo>
                      <a:pt x="506" y="443"/>
                    </a:lnTo>
                    <a:lnTo>
                      <a:pt x="509" y="432"/>
                    </a:lnTo>
                    <a:lnTo>
                      <a:pt x="512" y="423"/>
                    </a:lnTo>
                    <a:lnTo>
                      <a:pt x="514" y="419"/>
                    </a:lnTo>
                    <a:lnTo>
                      <a:pt x="514" y="414"/>
                    </a:lnTo>
                    <a:lnTo>
                      <a:pt x="512" y="410"/>
                    </a:lnTo>
                    <a:lnTo>
                      <a:pt x="511" y="405"/>
                    </a:lnTo>
                    <a:lnTo>
                      <a:pt x="509" y="402"/>
                    </a:lnTo>
                    <a:lnTo>
                      <a:pt x="506" y="399"/>
                    </a:lnTo>
                    <a:lnTo>
                      <a:pt x="504" y="397"/>
                    </a:lnTo>
                    <a:lnTo>
                      <a:pt x="495" y="390"/>
                    </a:lnTo>
                    <a:lnTo>
                      <a:pt x="489" y="384"/>
                    </a:lnTo>
                    <a:lnTo>
                      <a:pt x="482" y="376"/>
                    </a:lnTo>
                    <a:lnTo>
                      <a:pt x="469" y="365"/>
                    </a:lnTo>
                    <a:lnTo>
                      <a:pt x="446" y="347"/>
                    </a:lnTo>
                    <a:lnTo>
                      <a:pt x="427" y="333"/>
                    </a:lnTo>
                    <a:lnTo>
                      <a:pt x="407" y="320"/>
                    </a:lnTo>
                    <a:lnTo>
                      <a:pt x="389" y="309"/>
                    </a:lnTo>
                    <a:lnTo>
                      <a:pt x="369" y="300"/>
                    </a:lnTo>
                    <a:lnTo>
                      <a:pt x="347" y="289"/>
                    </a:lnTo>
                    <a:lnTo>
                      <a:pt x="297" y="267"/>
                    </a:lnTo>
                    <a:lnTo>
                      <a:pt x="294" y="267"/>
                    </a:lnTo>
                    <a:lnTo>
                      <a:pt x="291" y="268"/>
                    </a:lnTo>
                    <a:lnTo>
                      <a:pt x="286" y="270"/>
                    </a:lnTo>
                    <a:lnTo>
                      <a:pt x="295" y="292"/>
                    </a:lnTo>
                    <a:lnTo>
                      <a:pt x="302" y="312"/>
                    </a:lnTo>
                    <a:lnTo>
                      <a:pt x="312" y="350"/>
                    </a:lnTo>
                    <a:lnTo>
                      <a:pt x="323" y="388"/>
                    </a:lnTo>
                    <a:lnTo>
                      <a:pt x="331" y="410"/>
                    </a:lnTo>
                    <a:lnTo>
                      <a:pt x="338" y="432"/>
                    </a:lnTo>
                    <a:lnTo>
                      <a:pt x="361" y="487"/>
                    </a:lnTo>
                    <a:lnTo>
                      <a:pt x="372" y="512"/>
                    </a:lnTo>
                    <a:lnTo>
                      <a:pt x="381" y="536"/>
                    </a:lnTo>
                    <a:lnTo>
                      <a:pt x="387" y="562"/>
                    </a:lnTo>
                    <a:lnTo>
                      <a:pt x="392" y="574"/>
                    </a:lnTo>
                    <a:lnTo>
                      <a:pt x="393" y="588"/>
                    </a:lnTo>
                    <a:lnTo>
                      <a:pt x="398" y="615"/>
                    </a:lnTo>
                    <a:lnTo>
                      <a:pt x="398" y="629"/>
                    </a:lnTo>
                    <a:lnTo>
                      <a:pt x="398" y="644"/>
                    </a:lnTo>
                    <a:lnTo>
                      <a:pt x="398" y="729"/>
                    </a:lnTo>
                    <a:lnTo>
                      <a:pt x="398" y="750"/>
                    </a:lnTo>
                    <a:lnTo>
                      <a:pt x="395" y="770"/>
                    </a:lnTo>
                    <a:lnTo>
                      <a:pt x="392" y="788"/>
                    </a:lnTo>
                    <a:lnTo>
                      <a:pt x="387" y="807"/>
                    </a:lnTo>
                    <a:lnTo>
                      <a:pt x="384" y="823"/>
                    </a:lnTo>
                    <a:lnTo>
                      <a:pt x="381" y="842"/>
                    </a:lnTo>
                    <a:lnTo>
                      <a:pt x="379" y="851"/>
                    </a:lnTo>
                    <a:lnTo>
                      <a:pt x="378" y="862"/>
                    </a:lnTo>
                    <a:lnTo>
                      <a:pt x="378" y="872"/>
                    </a:lnTo>
                    <a:lnTo>
                      <a:pt x="376" y="883"/>
                    </a:lnTo>
                    <a:lnTo>
                      <a:pt x="378" y="886"/>
                    </a:lnTo>
                    <a:lnTo>
                      <a:pt x="378" y="889"/>
                    </a:lnTo>
                    <a:lnTo>
                      <a:pt x="381" y="893"/>
                    </a:lnTo>
                    <a:lnTo>
                      <a:pt x="385" y="898"/>
                    </a:lnTo>
                    <a:lnTo>
                      <a:pt x="390" y="901"/>
                    </a:lnTo>
                    <a:lnTo>
                      <a:pt x="402" y="907"/>
                    </a:lnTo>
                    <a:lnTo>
                      <a:pt x="407" y="912"/>
                    </a:lnTo>
                    <a:lnTo>
                      <a:pt x="410" y="913"/>
                    </a:lnTo>
                    <a:lnTo>
                      <a:pt x="411" y="916"/>
                    </a:lnTo>
                    <a:lnTo>
                      <a:pt x="431" y="941"/>
                    </a:lnTo>
                    <a:lnTo>
                      <a:pt x="451" y="962"/>
                    </a:lnTo>
                    <a:lnTo>
                      <a:pt x="460" y="973"/>
                    </a:lnTo>
                    <a:lnTo>
                      <a:pt x="469" y="983"/>
                    </a:lnTo>
                    <a:lnTo>
                      <a:pt x="482" y="992"/>
                    </a:lnTo>
                    <a:lnTo>
                      <a:pt x="494" y="1003"/>
                    </a:lnTo>
                    <a:lnTo>
                      <a:pt x="503" y="1011"/>
                    </a:lnTo>
                    <a:lnTo>
                      <a:pt x="511" y="1018"/>
                    </a:lnTo>
                    <a:lnTo>
                      <a:pt x="517" y="1027"/>
                    </a:lnTo>
                    <a:lnTo>
                      <a:pt x="523" y="1038"/>
                    </a:lnTo>
                    <a:lnTo>
                      <a:pt x="529" y="1047"/>
                    </a:lnTo>
                    <a:lnTo>
                      <a:pt x="533" y="1058"/>
                    </a:lnTo>
                    <a:lnTo>
                      <a:pt x="538" y="1070"/>
                    </a:lnTo>
                    <a:lnTo>
                      <a:pt x="543" y="1081"/>
                    </a:lnTo>
                    <a:lnTo>
                      <a:pt x="546" y="1091"/>
                    </a:lnTo>
                    <a:lnTo>
                      <a:pt x="549" y="1102"/>
                    </a:lnTo>
                    <a:lnTo>
                      <a:pt x="552" y="1122"/>
                    </a:lnTo>
                    <a:lnTo>
                      <a:pt x="553" y="1131"/>
                    </a:lnTo>
                    <a:lnTo>
                      <a:pt x="553" y="1140"/>
                    </a:lnTo>
                    <a:lnTo>
                      <a:pt x="552" y="1146"/>
                    </a:lnTo>
                    <a:lnTo>
                      <a:pt x="550" y="1152"/>
                    </a:lnTo>
                    <a:lnTo>
                      <a:pt x="550" y="1146"/>
                    </a:lnTo>
                    <a:lnTo>
                      <a:pt x="549" y="1138"/>
                    </a:lnTo>
                    <a:lnTo>
                      <a:pt x="547" y="1126"/>
                    </a:lnTo>
                    <a:lnTo>
                      <a:pt x="543" y="1114"/>
                    </a:lnTo>
                    <a:lnTo>
                      <a:pt x="538" y="1103"/>
                    </a:lnTo>
                    <a:lnTo>
                      <a:pt x="527" y="1082"/>
                    </a:lnTo>
                    <a:lnTo>
                      <a:pt x="521" y="1070"/>
                    </a:lnTo>
                    <a:lnTo>
                      <a:pt x="515" y="1058"/>
                    </a:lnTo>
                    <a:lnTo>
                      <a:pt x="509" y="1046"/>
                    </a:lnTo>
                    <a:lnTo>
                      <a:pt x="504" y="1037"/>
                    </a:lnTo>
                    <a:lnTo>
                      <a:pt x="498" y="1027"/>
                    </a:lnTo>
                    <a:lnTo>
                      <a:pt x="491" y="1020"/>
                    </a:lnTo>
                    <a:lnTo>
                      <a:pt x="485" y="1012"/>
                    </a:lnTo>
                    <a:lnTo>
                      <a:pt x="477" y="1006"/>
                    </a:lnTo>
                    <a:lnTo>
                      <a:pt x="457" y="991"/>
                    </a:lnTo>
                    <a:lnTo>
                      <a:pt x="445" y="980"/>
                    </a:lnTo>
                    <a:lnTo>
                      <a:pt x="436" y="968"/>
                    </a:lnTo>
                    <a:lnTo>
                      <a:pt x="418" y="945"/>
                    </a:lnTo>
                    <a:lnTo>
                      <a:pt x="408" y="936"/>
                    </a:lnTo>
                    <a:lnTo>
                      <a:pt x="404" y="932"/>
                    </a:lnTo>
                    <a:lnTo>
                      <a:pt x="399" y="927"/>
                    </a:lnTo>
                    <a:lnTo>
                      <a:pt x="393" y="922"/>
                    </a:lnTo>
                    <a:lnTo>
                      <a:pt x="387" y="919"/>
                    </a:lnTo>
                    <a:lnTo>
                      <a:pt x="379" y="916"/>
                    </a:lnTo>
                    <a:lnTo>
                      <a:pt x="372" y="913"/>
                    </a:lnTo>
                    <a:lnTo>
                      <a:pt x="361" y="1006"/>
                    </a:lnTo>
                    <a:lnTo>
                      <a:pt x="361" y="1142"/>
                    </a:lnTo>
                    <a:lnTo>
                      <a:pt x="361" y="1151"/>
                    </a:lnTo>
                    <a:lnTo>
                      <a:pt x="363" y="1158"/>
                    </a:lnTo>
                    <a:lnTo>
                      <a:pt x="364" y="1166"/>
                    </a:lnTo>
                    <a:lnTo>
                      <a:pt x="366" y="1173"/>
                    </a:lnTo>
                    <a:lnTo>
                      <a:pt x="372" y="1187"/>
                    </a:lnTo>
                    <a:lnTo>
                      <a:pt x="378" y="1199"/>
                    </a:lnTo>
                    <a:lnTo>
                      <a:pt x="387" y="1212"/>
                    </a:lnTo>
                    <a:lnTo>
                      <a:pt x="395" y="1225"/>
                    </a:lnTo>
                    <a:lnTo>
                      <a:pt x="404" y="1239"/>
                    </a:lnTo>
                    <a:lnTo>
                      <a:pt x="411" y="1254"/>
                    </a:lnTo>
                    <a:lnTo>
                      <a:pt x="419" y="1269"/>
                    </a:lnTo>
                    <a:lnTo>
                      <a:pt x="424" y="1285"/>
                    </a:lnTo>
                    <a:lnTo>
                      <a:pt x="433" y="1315"/>
                    </a:lnTo>
                    <a:lnTo>
                      <a:pt x="437" y="1329"/>
                    </a:lnTo>
                    <a:lnTo>
                      <a:pt x="440" y="1335"/>
                    </a:lnTo>
                    <a:lnTo>
                      <a:pt x="445" y="1341"/>
                    </a:lnTo>
                    <a:lnTo>
                      <a:pt x="450" y="1347"/>
                    </a:lnTo>
                    <a:lnTo>
                      <a:pt x="454" y="1353"/>
                    </a:lnTo>
                    <a:lnTo>
                      <a:pt x="460" y="1359"/>
                    </a:lnTo>
                    <a:lnTo>
                      <a:pt x="466" y="1364"/>
                    </a:lnTo>
                    <a:lnTo>
                      <a:pt x="486" y="1376"/>
                    </a:lnTo>
                    <a:lnTo>
                      <a:pt x="503" y="1388"/>
                    </a:lnTo>
                    <a:lnTo>
                      <a:pt x="517" y="1399"/>
                    </a:lnTo>
                    <a:lnTo>
                      <a:pt x="530" y="1411"/>
                    </a:lnTo>
                    <a:lnTo>
                      <a:pt x="543" y="1425"/>
                    </a:lnTo>
                    <a:lnTo>
                      <a:pt x="556" y="1437"/>
                    </a:lnTo>
                    <a:lnTo>
                      <a:pt x="570" y="1452"/>
                    </a:lnTo>
                    <a:lnTo>
                      <a:pt x="585" y="1469"/>
                    </a:lnTo>
                    <a:lnTo>
                      <a:pt x="599" y="1484"/>
                    </a:lnTo>
                    <a:lnTo>
                      <a:pt x="613" y="1501"/>
                    </a:lnTo>
                    <a:lnTo>
                      <a:pt x="628" y="1520"/>
                    </a:lnTo>
                    <a:lnTo>
                      <a:pt x="614" y="1510"/>
                    </a:lnTo>
                    <a:lnTo>
                      <a:pt x="602" y="1501"/>
                    </a:lnTo>
                    <a:lnTo>
                      <a:pt x="591" y="1492"/>
                    </a:lnTo>
                    <a:lnTo>
                      <a:pt x="581" y="1481"/>
                    </a:lnTo>
                    <a:lnTo>
                      <a:pt x="561" y="1461"/>
                    </a:lnTo>
                    <a:lnTo>
                      <a:pt x="540" y="1438"/>
                    </a:lnTo>
                    <a:lnTo>
                      <a:pt x="540" y="1446"/>
                    </a:lnTo>
                    <a:lnTo>
                      <a:pt x="540" y="1452"/>
                    </a:lnTo>
                    <a:lnTo>
                      <a:pt x="540" y="1458"/>
                    </a:lnTo>
                    <a:lnTo>
                      <a:pt x="540" y="1464"/>
                    </a:lnTo>
                    <a:lnTo>
                      <a:pt x="537" y="1475"/>
                    </a:lnTo>
                    <a:lnTo>
                      <a:pt x="533" y="1484"/>
                    </a:lnTo>
                    <a:lnTo>
                      <a:pt x="527" y="1501"/>
                    </a:lnTo>
                    <a:lnTo>
                      <a:pt x="524" y="1511"/>
                    </a:lnTo>
                    <a:lnTo>
                      <a:pt x="524" y="1523"/>
                    </a:lnTo>
                    <a:lnTo>
                      <a:pt x="524" y="1530"/>
                    </a:lnTo>
                    <a:lnTo>
                      <a:pt x="524" y="1534"/>
                    </a:lnTo>
                    <a:lnTo>
                      <a:pt x="527" y="1545"/>
                    </a:lnTo>
                    <a:lnTo>
                      <a:pt x="530" y="1554"/>
                    </a:lnTo>
                    <a:lnTo>
                      <a:pt x="532" y="1558"/>
                    </a:lnTo>
                    <a:lnTo>
                      <a:pt x="532" y="1565"/>
                    </a:lnTo>
                    <a:lnTo>
                      <a:pt x="532" y="1593"/>
                    </a:lnTo>
                    <a:lnTo>
                      <a:pt x="529" y="1589"/>
                    </a:lnTo>
                    <a:lnTo>
                      <a:pt x="526" y="1581"/>
                    </a:lnTo>
                    <a:lnTo>
                      <a:pt x="523" y="1566"/>
                    </a:lnTo>
                    <a:lnTo>
                      <a:pt x="518" y="1549"/>
                    </a:lnTo>
                    <a:lnTo>
                      <a:pt x="517" y="1543"/>
                    </a:lnTo>
                    <a:lnTo>
                      <a:pt x="515" y="1536"/>
                    </a:lnTo>
                    <a:lnTo>
                      <a:pt x="512" y="1540"/>
                    </a:lnTo>
                    <a:lnTo>
                      <a:pt x="509" y="1545"/>
                    </a:lnTo>
                    <a:lnTo>
                      <a:pt x="506" y="1554"/>
                    </a:lnTo>
                    <a:lnTo>
                      <a:pt x="503" y="1563"/>
                    </a:lnTo>
                    <a:lnTo>
                      <a:pt x="500" y="1574"/>
                    </a:lnTo>
                    <a:lnTo>
                      <a:pt x="498" y="1583"/>
                    </a:lnTo>
                    <a:lnTo>
                      <a:pt x="497" y="1587"/>
                    </a:lnTo>
                    <a:lnTo>
                      <a:pt x="495" y="1592"/>
                    </a:lnTo>
                    <a:lnTo>
                      <a:pt x="492" y="1597"/>
                    </a:lnTo>
                    <a:lnTo>
                      <a:pt x="491" y="1601"/>
                    </a:lnTo>
                    <a:lnTo>
                      <a:pt x="488" y="1604"/>
                    </a:lnTo>
                    <a:lnTo>
                      <a:pt x="483" y="1607"/>
                    </a:lnTo>
                    <a:lnTo>
                      <a:pt x="489" y="1583"/>
                    </a:lnTo>
                    <a:lnTo>
                      <a:pt x="497" y="1560"/>
                    </a:lnTo>
                    <a:lnTo>
                      <a:pt x="512" y="1517"/>
                    </a:lnTo>
                    <a:lnTo>
                      <a:pt x="518" y="1498"/>
                    </a:lnTo>
                    <a:lnTo>
                      <a:pt x="520" y="1487"/>
                    </a:lnTo>
                    <a:lnTo>
                      <a:pt x="523" y="1478"/>
                    </a:lnTo>
                    <a:lnTo>
                      <a:pt x="523" y="1469"/>
                    </a:lnTo>
                    <a:lnTo>
                      <a:pt x="524" y="1458"/>
                    </a:lnTo>
                    <a:lnTo>
                      <a:pt x="523" y="1440"/>
                    </a:lnTo>
                    <a:lnTo>
                      <a:pt x="521" y="1434"/>
                    </a:lnTo>
                    <a:lnTo>
                      <a:pt x="518" y="1428"/>
                    </a:lnTo>
                    <a:lnTo>
                      <a:pt x="515" y="1423"/>
                    </a:lnTo>
                    <a:lnTo>
                      <a:pt x="512" y="1418"/>
                    </a:lnTo>
                    <a:lnTo>
                      <a:pt x="508" y="1414"/>
                    </a:lnTo>
                    <a:lnTo>
                      <a:pt x="503" y="1411"/>
                    </a:lnTo>
                    <a:lnTo>
                      <a:pt x="491" y="1403"/>
                    </a:lnTo>
                    <a:lnTo>
                      <a:pt x="466" y="1390"/>
                    </a:lnTo>
                    <a:lnTo>
                      <a:pt x="453" y="1382"/>
                    </a:lnTo>
                    <a:lnTo>
                      <a:pt x="446" y="1379"/>
                    </a:lnTo>
                    <a:lnTo>
                      <a:pt x="440" y="1373"/>
                    </a:lnTo>
                    <a:lnTo>
                      <a:pt x="442" y="1408"/>
                    </a:lnTo>
                    <a:lnTo>
                      <a:pt x="442" y="1435"/>
                    </a:lnTo>
                    <a:lnTo>
                      <a:pt x="440" y="1463"/>
                    </a:lnTo>
                    <a:lnTo>
                      <a:pt x="437" y="1496"/>
                    </a:lnTo>
                    <a:lnTo>
                      <a:pt x="436" y="1508"/>
                    </a:lnTo>
                    <a:lnTo>
                      <a:pt x="433" y="1519"/>
                    </a:lnTo>
                    <a:lnTo>
                      <a:pt x="428" y="1530"/>
                    </a:lnTo>
                    <a:lnTo>
                      <a:pt x="422" y="1540"/>
                    </a:lnTo>
                    <a:lnTo>
                      <a:pt x="414" y="1551"/>
                    </a:lnTo>
                    <a:lnTo>
                      <a:pt x="407" y="1562"/>
                    </a:lnTo>
                    <a:lnTo>
                      <a:pt x="399" y="1571"/>
                    </a:lnTo>
                    <a:lnTo>
                      <a:pt x="392" y="1580"/>
                    </a:lnTo>
                    <a:lnTo>
                      <a:pt x="376" y="1595"/>
                    </a:lnTo>
                    <a:lnTo>
                      <a:pt x="363" y="1606"/>
                    </a:lnTo>
                    <a:lnTo>
                      <a:pt x="349" y="1616"/>
                    </a:lnTo>
                    <a:lnTo>
                      <a:pt x="367" y="1600"/>
                    </a:lnTo>
                    <a:lnTo>
                      <a:pt x="382" y="1584"/>
                    </a:lnTo>
                    <a:lnTo>
                      <a:pt x="396" y="1568"/>
                    </a:lnTo>
                    <a:lnTo>
                      <a:pt x="401" y="1560"/>
                    </a:lnTo>
                    <a:lnTo>
                      <a:pt x="407" y="1551"/>
                    </a:lnTo>
                    <a:lnTo>
                      <a:pt x="411" y="1542"/>
                    </a:lnTo>
                    <a:lnTo>
                      <a:pt x="416" y="1533"/>
                    </a:lnTo>
                    <a:lnTo>
                      <a:pt x="419" y="1523"/>
                    </a:lnTo>
                    <a:lnTo>
                      <a:pt x="422" y="1513"/>
                    </a:lnTo>
                    <a:lnTo>
                      <a:pt x="428" y="1493"/>
                    </a:lnTo>
                    <a:lnTo>
                      <a:pt x="430" y="1469"/>
                    </a:lnTo>
                    <a:lnTo>
                      <a:pt x="430" y="1461"/>
                    </a:lnTo>
                    <a:lnTo>
                      <a:pt x="430" y="1455"/>
                    </a:lnTo>
                    <a:lnTo>
                      <a:pt x="428" y="1440"/>
                    </a:lnTo>
                    <a:lnTo>
                      <a:pt x="413" y="1461"/>
                    </a:lnTo>
                    <a:lnTo>
                      <a:pt x="398" y="1481"/>
                    </a:lnTo>
                    <a:lnTo>
                      <a:pt x="384" y="1499"/>
                    </a:lnTo>
                    <a:lnTo>
                      <a:pt x="369" y="1520"/>
                    </a:lnTo>
                    <a:lnTo>
                      <a:pt x="376" y="1507"/>
                    </a:lnTo>
                    <a:lnTo>
                      <a:pt x="385" y="1492"/>
                    </a:lnTo>
                    <a:lnTo>
                      <a:pt x="395" y="1473"/>
                    </a:lnTo>
                    <a:lnTo>
                      <a:pt x="405" y="1453"/>
                    </a:lnTo>
                    <a:lnTo>
                      <a:pt x="413" y="1432"/>
                    </a:lnTo>
                    <a:lnTo>
                      <a:pt x="416" y="1423"/>
                    </a:lnTo>
                    <a:lnTo>
                      <a:pt x="419" y="1412"/>
                    </a:lnTo>
                    <a:lnTo>
                      <a:pt x="421" y="1403"/>
                    </a:lnTo>
                    <a:lnTo>
                      <a:pt x="422" y="1396"/>
                    </a:lnTo>
                    <a:lnTo>
                      <a:pt x="421" y="1362"/>
                    </a:lnTo>
                    <a:lnTo>
                      <a:pt x="421" y="1348"/>
                    </a:lnTo>
                    <a:lnTo>
                      <a:pt x="419" y="1336"/>
                    </a:lnTo>
                    <a:lnTo>
                      <a:pt x="416" y="1324"/>
                    </a:lnTo>
                    <a:lnTo>
                      <a:pt x="413" y="1312"/>
                    </a:lnTo>
                    <a:lnTo>
                      <a:pt x="401" y="1282"/>
                    </a:lnTo>
                    <a:lnTo>
                      <a:pt x="395" y="1269"/>
                    </a:lnTo>
                    <a:lnTo>
                      <a:pt x="389" y="1257"/>
                    </a:lnTo>
                    <a:lnTo>
                      <a:pt x="378" y="1237"/>
                    </a:lnTo>
                    <a:lnTo>
                      <a:pt x="367" y="1218"/>
                    </a:lnTo>
                    <a:lnTo>
                      <a:pt x="356" y="1199"/>
                    </a:lnTo>
                    <a:lnTo>
                      <a:pt x="352" y="1190"/>
                    </a:lnTo>
                    <a:lnTo>
                      <a:pt x="347" y="1180"/>
                    </a:lnTo>
                    <a:lnTo>
                      <a:pt x="340" y="1160"/>
                    </a:lnTo>
                    <a:lnTo>
                      <a:pt x="337" y="1149"/>
                    </a:lnTo>
                    <a:lnTo>
                      <a:pt x="334" y="1138"/>
                    </a:lnTo>
                    <a:lnTo>
                      <a:pt x="332" y="1126"/>
                    </a:lnTo>
                    <a:lnTo>
                      <a:pt x="332" y="1113"/>
                    </a:lnTo>
                    <a:lnTo>
                      <a:pt x="332" y="1079"/>
                    </a:lnTo>
                    <a:lnTo>
                      <a:pt x="332" y="1050"/>
                    </a:lnTo>
                    <a:lnTo>
                      <a:pt x="335" y="988"/>
                    </a:lnTo>
                    <a:lnTo>
                      <a:pt x="323" y="989"/>
                    </a:lnTo>
                    <a:lnTo>
                      <a:pt x="314" y="992"/>
                    </a:lnTo>
                    <a:lnTo>
                      <a:pt x="305" y="995"/>
                    </a:lnTo>
                    <a:lnTo>
                      <a:pt x="297" y="1000"/>
                    </a:lnTo>
                    <a:lnTo>
                      <a:pt x="280" y="1011"/>
                    </a:lnTo>
                    <a:lnTo>
                      <a:pt x="262" y="1023"/>
                    </a:lnTo>
                    <a:lnTo>
                      <a:pt x="253" y="1027"/>
                    </a:lnTo>
                    <a:lnTo>
                      <a:pt x="245" y="1033"/>
                    </a:lnTo>
                    <a:lnTo>
                      <a:pt x="239" y="1038"/>
                    </a:lnTo>
                    <a:lnTo>
                      <a:pt x="234" y="1043"/>
                    </a:lnTo>
                    <a:lnTo>
                      <a:pt x="231" y="1046"/>
                    </a:lnTo>
                    <a:lnTo>
                      <a:pt x="230" y="1049"/>
                    </a:lnTo>
                    <a:lnTo>
                      <a:pt x="225" y="1055"/>
                    </a:lnTo>
                    <a:lnTo>
                      <a:pt x="222" y="1062"/>
                    </a:lnTo>
                    <a:lnTo>
                      <a:pt x="219" y="1073"/>
                    </a:lnTo>
                    <a:lnTo>
                      <a:pt x="215" y="1091"/>
                    </a:lnTo>
                    <a:lnTo>
                      <a:pt x="210" y="1110"/>
                    </a:lnTo>
                    <a:lnTo>
                      <a:pt x="207" y="1126"/>
                    </a:lnTo>
                    <a:lnTo>
                      <a:pt x="205" y="1143"/>
                    </a:lnTo>
                    <a:lnTo>
                      <a:pt x="201" y="1160"/>
                    </a:lnTo>
                    <a:lnTo>
                      <a:pt x="196" y="1177"/>
                    </a:lnTo>
                    <a:lnTo>
                      <a:pt x="190" y="1193"/>
                    </a:lnTo>
                    <a:lnTo>
                      <a:pt x="186" y="1201"/>
                    </a:lnTo>
                    <a:lnTo>
                      <a:pt x="180" y="1208"/>
                    </a:lnTo>
                    <a:lnTo>
                      <a:pt x="184" y="1192"/>
                    </a:lnTo>
                    <a:lnTo>
                      <a:pt x="186" y="1178"/>
                    </a:lnTo>
                    <a:lnTo>
                      <a:pt x="186" y="1167"/>
                    </a:lnTo>
                    <a:lnTo>
                      <a:pt x="186" y="1158"/>
                    </a:lnTo>
                    <a:lnTo>
                      <a:pt x="186" y="1151"/>
                    </a:lnTo>
                    <a:lnTo>
                      <a:pt x="187" y="1142"/>
                    </a:lnTo>
                    <a:lnTo>
                      <a:pt x="187" y="1137"/>
                    </a:lnTo>
                    <a:lnTo>
                      <a:pt x="189" y="1131"/>
                    </a:lnTo>
                    <a:lnTo>
                      <a:pt x="192" y="1119"/>
                    </a:lnTo>
                    <a:lnTo>
                      <a:pt x="198" y="1076"/>
                    </a:lnTo>
                    <a:lnTo>
                      <a:pt x="183" y="1091"/>
                    </a:lnTo>
                    <a:lnTo>
                      <a:pt x="175" y="1100"/>
                    </a:lnTo>
                    <a:lnTo>
                      <a:pt x="166" y="1108"/>
                    </a:lnTo>
                    <a:lnTo>
                      <a:pt x="158" y="1114"/>
                    </a:lnTo>
                    <a:lnTo>
                      <a:pt x="149" y="1119"/>
                    </a:lnTo>
                    <a:lnTo>
                      <a:pt x="144" y="1122"/>
                    </a:lnTo>
                    <a:lnTo>
                      <a:pt x="138" y="1123"/>
                    </a:lnTo>
                    <a:lnTo>
                      <a:pt x="134" y="1123"/>
                    </a:lnTo>
                    <a:lnTo>
                      <a:pt x="129" y="1123"/>
                    </a:lnTo>
                    <a:lnTo>
                      <a:pt x="64" y="1119"/>
                    </a:lnTo>
                    <a:lnTo>
                      <a:pt x="54" y="1119"/>
                    </a:lnTo>
                    <a:lnTo>
                      <a:pt x="45" y="1120"/>
                    </a:lnTo>
                    <a:lnTo>
                      <a:pt x="38" y="1123"/>
                    </a:lnTo>
                    <a:lnTo>
                      <a:pt x="30" y="1128"/>
                    </a:lnTo>
                    <a:lnTo>
                      <a:pt x="16" y="1137"/>
                    </a:lnTo>
                    <a:lnTo>
                      <a:pt x="9" y="1142"/>
                    </a:lnTo>
                    <a:lnTo>
                      <a:pt x="0" y="1145"/>
                    </a:lnTo>
                    <a:lnTo>
                      <a:pt x="7" y="1137"/>
                    </a:lnTo>
                    <a:lnTo>
                      <a:pt x="13" y="1129"/>
                    </a:lnTo>
                    <a:lnTo>
                      <a:pt x="22" y="1123"/>
                    </a:lnTo>
                    <a:lnTo>
                      <a:pt x="30" y="1117"/>
                    </a:lnTo>
                    <a:lnTo>
                      <a:pt x="39" y="1113"/>
                    </a:lnTo>
                    <a:lnTo>
                      <a:pt x="50" y="1110"/>
                    </a:lnTo>
                    <a:lnTo>
                      <a:pt x="59" y="1108"/>
                    </a:lnTo>
                    <a:lnTo>
                      <a:pt x="70" y="1108"/>
                    </a:lnTo>
                    <a:lnTo>
                      <a:pt x="123" y="1111"/>
                    </a:lnTo>
                    <a:lnTo>
                      <a:pt x="131" y="1111"/>
                    </a:lnTo>
                    <a:lnTo>
                      <a:pt x="138" y="1110"/>
                    </a:lnTo>
                    <a:lnTo>
                      <a:pt x="144" y="1108"/>
                    </a:lnTo>
                    <a:lnTo>
                      <a:pt x="151" y="1105"/>
                    </a:lnTo>
                    <a:lnTo>
                      <a:pt x="155" y="1102"/>
                    </a:lnTo>
                    <a:lnTo>
                      <a:pt x="160" y="1099"/>
                    </a:lnTo>
                    <a:lnTo>
                      <a:pt x="164" y="1094"/>
                    </a:lnTo>
                    <a:lnTo>
                      <a:pt x="169" y="1090"/>
                    </a:lnTo>
                    <a:lnTo>
                      <a:pt x="176" y="1079"/>
                    </a:lnTo>
                    <a:lnTo>
                      <a:pt x="186" y="1067"/>
                    </a:lnTo>
                    <a:lnTo>
                      <a:pt x="193" y="1055"/>
                    </a:lnTo>
                    <a:lnTo>
                      <a:pt x="202" y="1041"/>
                    </a:lnTo>
                    <a:lnTo>
                      <a:pt x="210" y="1033"/>
                    </a:lnTo>
                    <a:lnTo>
                      <a:pt x="216" y="1027"/>
                    </a:lnTo>
                    <a:lnTo>
                      <a:pt x="224" y="1021"/>
                    </a:lnTo>
                    <a:lnTo>
                      <a:pt x="231" y="1015"/>
                    </a:lnTo>
                    <a:lnTo>
                      <a:pt x="239" y="1011"/>
                    </a:lnTo>
                    <a:lnTo>
                      <a:pt x="247" y="1006"/>
                    </a:lnTo>
                    <a:lnTo>
                      <a:pt x="263" y="998"/>
                    </a:lnTo>
                    <a:lnTo>
                      <a:pt x="279" y="991"/>
                    </a:lnTo>
                    <a:lnTo>
                      <a:pt x="288" y="986"/>
                    </a:lnTo>
                    <a:lnTo>
                      <a:pt x="295" y="982"/>
                    </a:lnTo>
                    <a:lnTo>
                      <a:pt x="311" y="971"/>
                    </a:lnTo>
                    <a:lnTo>
                      <a:pt x="318" y="965"/>
                    </a:lnTo>
                    <a:lnTo>
                      <a:pt x="326" y="959"/>
                    </a:lnTo>
                    <a:lnTo>
                      <a:pt x="332" y="951"/>
                    </a:lnTo>
                    <a:lnTo>
                      <a:pt x="335" y="945"/>
                    </a:lnTo>
                    <a:lnTo>
                      <a:pt x="338" y="938"/>
                    </a:lnTo>
                    <a:lnTo>
                      <a:pt x="340" y="930"/>
                    </a:lnTo>
                    <a:lnTo>
                      <a:pt x="341" y="915"/>
                    </a:lnTo>
                    <a:lnTo>
                      <a:pt x="343" y="906"/>
                    </a:lnTo>
                    <a:lnTo>
                      <a:pt x="346" y="897"/>
                    </a:lnTo>
                    <a:lnTo>
                      <a:pt x="355" y="858"/>
                    </a:lnTo>
                    <a:lnTo>
                      <a:pt x="361" y="825"/>
                    </a:lnTo>
                    <a:lnTo>
                      <a:pt x="367" y="790"/>
                    </a:lnTo>
                    <a:lnTo>
                      <a:pt x="372" y="750"/>
                    </a:lnTo>
                    <a:lnTo>
                      <a:pt x="375" y="725"/>
                    </a:lnTo>
                    <a:lnTo>
                      <a:pt x="375" y="712"/>
                    </a:lnTo>
                    <a:lnTo>
                      <a:pt x="375" y="700"/>
                    </a:lnTo>
                    <a:lnTo>
                      <a:pt x="375" y="677"/>
                    </a:lnTo>
                    <a:lnTo>
                      <a:pt x="372" y="650"/>
                    </a:lnTo>
                    <a:lnTo>
                      <a:pt x="366" y="613"/>
                    </a:lnTo>
                    <a:lnTo>
                      <a:pt x="360" y="582"/>
                    </a:lnTo>
                    <a:lnTo>
                      <a:pt x="353" y="551"/>
                    </a:lnTo>
                    <a:lnTo>
                      <a:pt x="344" y="521"/>
                    </a:lnTo>
                    <a:lnTo>
                      <a:pt x="334" y="493"/>
                    </a:lnTo>
                    <a:lnTo>
                      <a:pt x="320" y="464"/>
                    </a:lnTo>
                    <a:lnTo>
                      <a:pt x="312" y="449"/>
                    </a:lnTo>
                    <a:lnTo>
                      <a:pt x="305" y="434"/>
                    </a:lnTo>
                    <a:lnTo>
                      <a:pt x="286" y="402"/>
                    </a:lnTo>
                    <a:lnTo>
                      <a:pt x="280" y="407"/>
                    </a:lnTo>
                    <a:lnTo>
                      <a:pt x="277" y="410"/>
                    </a:lnTo>
                    <a:lnTo>
                      <a:pt x="274" y="414"/>
                    </a:lnTo>
                    <a:lnTo>
                      <a:pt x="271" y="419"/>
                    </a:lnTo>
                    <a:lnTo>
                      <a:pt x="268" y="429"/>
                    </a:lnTo>
                    <a:lnTo>
                      <a:pt x="262" y="440"/>
                    </a:lnTo>
                    <a:lnTo>
                      <a:pt x="257" y="446"/>
                    </a:lnTo>
                    <a:lnTo>
                      <a:pt x="251" y="451"/>
                    </a:lnTo>
                    <a:lnTo>
                      <a:pt x="242" y="461"/>
                    </a:lnTo>
                    <a:lnTo>
                      <a:pt x="238" y="466"/>
                    </a:lnTo>
                    <a:lnTo>
                      <a:pt x="233" y="470"/>
                    </a:lnTo>
                    <a:lnTo>
                      <a:pt x="230" y="475"/>
                    </a:lnTo>
                    <a:lnTo>
                      <a:pt x="230" y="478"/>
                    </a:lnTo>
                    <a:lnTo>
                      <a:pt x="230" y="480"/>
                    </a:lnTo>
                    <a:lnTo>
                      <a:pt x="230" y="486"/>
                    </a:lnTo>
                    <a:lnTo>
                      <a:pt x="231" y="493"/>
                    </a:lnTo>
                    <a:lnTo>
                      <a:pt x="233" y="501"/>
                    </a:lnTo>
                    <a:lnTo>
                      <a:pt x="234" y="508"/>
                    </a:lnTo>
                    <a:lnTo>
                      <a:pt x="239" y="524"/>
                    </a:lnTo>
                    <a:lnTo>
                      <a:pt x="245" y="540"/>
                    </a:lnTo>
                    <a:lnTo>
                      <a:pt x="251" y="554"/>
                    </a:lnTo>
                    <a:lnTo>
                      <a:pt x="257" y="565"/>
                    </a:lnTo>
                    <a:lnTo>
                      <a:pt x="262" y="575"/>
                    </a:lnTo>
                    <a:lnTo>
                      <a:pt x="257" y="574"/>
                    </a:lnTo>
                    <a:lnTo>
                      <a:pt x="253" y="571"/>
                    </a:lnTo>
                    <a:lnTo>
                      <a:pt x="248" y="568"/>
                    </a:lnTo>
                    <a:lnTo>
                      <a:pt x="245" y="563"/>
                    </a:lnTo>
                    <a:lnTo>
                      <a:pt x="239" y="556"/>
                    </a:lnTo>
                    <a:lnTo>
                      <a:pt x="234" y="545"/>
                    </a:lnTo>
                    <a:lnTo>
                      <a:pt x="225" y="522"/>
                    </a:lnTo>
                    <a:lnTo>
                      <a:pt x="221" y="510"/>
                    </a:lnTo>
                    <a:lnTo>
                      <a:pt x="216" y="499"/>
                    </a:lnTo>
                    <a:lnTo>
                      <a:pt x="209" y="505"/>
                    </a:lnTo>
                    <a:lnTo>
                      <a:pt x="201" y="512"/>
                    </a:lnTo>
                    <a:lnTo>
                      <a:pt x="190" y="525"/>
                    </a:lnTo>
                    <a:lnTo>
                      <a:pt x="186" y="533"/>
                    </a:lnTo>
                    <a:lnTo>
                      <a:pt x="183" y="540"/>
                    </a:lnTo>
                    <a:lnTo>
                      <a:pt x="180" y="548"/>
                    </a:lnTo>
                    <a:lnTo>
                      <a:pt x="176" y="556"/>
                    </a:lnTo>
                    <a:lnTo>
                      <a:pt x="175" y="565"/>
                    </a:lnTo>
                    <a:lnTo>
                      <a:pt x="175" y="572"/>
                    </a:lnTo>
                    <a:lnTo>
                      <a:pt x="173" y="591"/>
                    </a:lnTo>
                    <a:lnTo>
                      <a:pt x="175" y="600"/>
                    </a:lnTo>
                    <a:lnTo>
                      <a:pt x="176" y="609"/>
                    </a:lnTo>
                    <a:lnTo>
                      <a:pt x="180" y="629"/>
                    </a:lnTo>
                    <a:lnTo>
                      <a:pt x="192" y="682"/>
                    </a:lnTo>
                    <a:lnTo>
                      <a:pt x="193" y="691"/>
                    </a:lnTo>
                    <a:lnTo>
                      <a:pt x="193" y="700"/>
                    </a:lnTo>
                    <a:lnTo>
                      <a:pt x="192" y="708"/>
                    </a:lnTo>
                    <a:lnTo>
                      <a:pt x="189" y="717"/>
                    </a:lnTo>
                    <a:lnTo>
                      <a:pt x="186" y="725"/>
                    </a:lnTo>
                    <a:lnTo>
                      <a:pt x="181" y="732"/>
                    </a:lnTo>
                    <a:lnTo>
                      <a:pt x="172" y="747"/>
                    </a:lnTo>
                    <a:lnTo>
                      <a:pt x="161" y="761"/>
                    </a:lnTo>
                    <a:lnTo>
                      <a:pt x="152" y="778"/>
                    </a:lnTo>
                    <a:lnTo>
                      <a:pt x="148" y="785"/>
                    </a:lnTo>
                    <a:lnTo>
                      <a:pt x="144" y="795"/>
                    </a:lnTo>
                    <a:lnTo>
                      <a:pt x="143" y="802"/>
                    </a:lnTo>
                    <a:lnTo>
                      <a:pt x="143" y="813"/>
                    </a:lnTo>
                    <a:lnTo>
                      <a:pt x="143" y="822"/>
                    </a:lnTo>
                    <a:lnTo>
                      <a:pt x="144" y="831"/>
                    </a:lnTo>
                    <a:lnTo>
                      <a:pt x="149" y="848"/>
                    </a:lnTo>
                    <a:lnTo>
                      <a:pt x="152" y="857"/>
                    </a:lnTo>
                    <a:lnTo>
                      <a:pt x="154" y="865"/>
                    </a:lnTo>
                    <a:lnTo>
                      <a:pt x="154" y="874"/>
                    </a:lnTo>
                    <a:lnTo>
                      <a:pt x="154" y="878"/>
                    </a:lnTo>
                    <a:lnTo>
                      <a:pt x="154" y="884"/>
                    </a:lnTo>
                    <a:lnTo>
                      <a:pt x="148" y="924"/>
                    </a:lnTo>
                    <a:lnTo>
                      <a:pt x="146" y="916"/>
                    </a:lnTo>
                    <a:lnTo>
                      <a:pt x="146" y="909"/>
                    </a:lnTo>
                    <a:lnTo>
                      <a:pt x="148" y="901"/>
                    </a:lnTo>
                    <a:lnTo>
                      <a:pt x="148" y="893"/>
                    </a:lnTo>
                    <a:lnTo>
                      <a:pt x="148" y="883"/>
                    </a:lnTo>
                    <a:lnTo>
                      <a:pt x="146" y="874"/>
                    </a:lnTo>
                    <a:lnTo>
                      <a:pt x="144" y="865"/>
                    </a:lnTo>
                    <a:lnTo>
                      <a:pt x="141" y="857"/>
                    </a:lnTo>
                    <a:lnTo>
                      <a:pt x="135" y="839"/>
                    </a:lnTo>
                    <a:lnTo>
                      <a:pt x="128" y="820"/>
                    </a:lnTo>
                    <a:lnTo>
                      <a:pt x="123" y="831"/>
                    </a:lnTo>
                    <a:lnTo>
                      <a:pt x="117" y="839"/>
                    </a:lnTo>
                    <a:lnTo>
                      <a:pt x="109" y="851"/>
                    </a:lnTo>
                    <a:lnTo>
                      <a:pt x="88" y="880"/>
                    </a:lnTo>
                    <a:lnTo>
                      <a:pt x="83" y="886"/>
                    </a:lnTo>
                    <a:lnTo>
                      <a:pt x="79" y="892"/>
                    </a:lnTo>
                    <a:lnTo>
                      <a:pt x="67" y="904"/>
                    </a:lnTo>
                    <a:lnTo>
                      <a:pt x="42" y="927"/>
                    </a:lnTo>
                    <a:lnTo>
                      <a:pt x="61" y="904"/>
                    </a:lnTo>
                    <a:lnTo>
                      <a:pt x="77" y="878"/>
                    </a:lnTo>
                    <a:lnTo>
                      <a:pt x="99" y="845"/>
                    </a:lnTo>
                    <a:lnTo>
                      <a:pt x="120" y="808"/>
                    </a:lnTo>
                    <a:lnTo>
                      <a:pt x="131" y="790"/>
                    </a:lnTo>
                    <a:lnTo>
                      <a:pt x="141" y="770"/>
                    </a:lnTo>
                    <a:lnTo>
                      <a:pt x="151" y="750"/>
                    </a:lnTo>
                    <a:lnTo>
                      <a:pt x="160" y="732"/>
                    </a:lnTo>
                    <a:lnTo>
                      <a:pt x="166" y="714"/>
                    </a:lnTo>
                    <a:lnTo>
                      <a:pt x="169" y="705"/>
                    </a:lnTo>
                    <a:lnTo>
                      <a:pt x="170" y="696"/>
                    </a:lnTo>
                    <a:lnTo>
                      <a:pt x="172" y="690"/>
                    </a:lnTo>
                    <a:lnTo>
                      <a:pt x="173" y="682"/>
                    </a:lnTo>
                    <a:lnTo>
                      <a:pt x="172" y="667"/>
                    </a:lnTo>
                    <a:lnTo>
                      <a:pt x="170" y="650"/>
                    </a:lnTo>
                    <a:lnTo>
                      <a:pt x="167" y="633"/>
                    </a:lnTo>
                    <a:lnTo>
                      <a:pt x="163" y="617"/>
                    </a:lnTo>
                    <a:lnTo>
                      <a:pt x="160" y="600"/>
                    </a:lnTo>
                    <a:lnTo>
                      <a:pt x="158" y="585"/>
                    </a:lnTo>
                    <a:lnTo>
                      <a:pt x="158" y="577"/>
                    </a:lnTo>
                    <a:lnTo>
                      <a:pt x="158" y="571"/>
                    </a:lnTo>
                    <a:lnTo>
                      <a:pt x="160" y="554"/>
                    </a:lnTo>
                    <a:lnTo>
                      <a:pt x="164" y="539"/>
                    </a:lnTo>
                    <a:lnTo>
                      <a:pt x="166" y="531"/>
                    </a:lnTo>
                    <a:lnTo>
                      <a:pt x="169" y="525"/>
                    </a:lnTo>
                    <a:lnTo>
                      <a:pt x="176" y="513"/>
                    </a:lnTo>
                    <a:lnTo>
                      <a:pt x="184" y="501"/>
                    </a:lnTo>
                    <a:lnTo>
                      <a:pt x="193" y="490"/>
                    </a:lnTo>
                    <a:lnTo>
                      <a:pt x="212" y="469"/>
                    </a:lnTo>
                    <a:lnTo>
                      <a:pt x="230" y="448"/>
                    </a:lnTo>
                    <a:lnTo>
                      <a:pt x="239" y="437"/>
                    </a:lnTo>
                    <a:lnTo>
                      <a:pt x="247" y="425"/>
                    </a:lnTo>
                    <a:lnTo>
                      <a:pt x="253" y="413"/>
                    </a:lnTo>
                    <a:lnTo>
                      <a:pt x="257" y="399"/>
                    </a:lnTo>
                    <a:lnTo>
                      <a:pt x="260" y="391"/>
                    </a:lnTo>
                    <a:lnTo>
                      <a:pt x="262" y="384"/>
                    </a:lnTo>
                    <a:lnTo>
                      <a:pt x="262" y="375"/>
                    </a:lnTo>
                    <a:lnTo>
                      <a:pt x="262" y="367"/>
                    </a:lnTo>
                    <a:lnTo>
                      <a:pt x="262" y="347"/>
                    </a:lnTo>
                    <a:lnTo>
                      <a:pt x="260" y="340"/>
                    </a:lnTo>
                    <a:lnTo>
                      <a:pt x="259" y="330"/>
                    </a:lnTo>
                    <a:lnTo>
                      <a:pt x="256" y="314"/>
                    </a:lnTo>
                    <a:lnTo>
                      <a:pt x="251" y="298"/>
                    </a:lnTo>
                    <a:lnTo>
                      <a:pt x="245" y="283"/>
                    </a:lnTo>
                    <a:lnTo>
                      <a:pt x="239" y="268"/>
                    </a:lnTo>
                    <a:lnTo>
                      <a:pt x="227" y="239"/>
                    </a:lnTo>
                    <a:lnTo>
                      <a:pt x="213" y="210"/>
                    </a:lnTo>
                    <a:lnTo>
                      <a:pt x="207" y="197"/>
                    </a:lnTo>
                    <a:lnTo>
                      <a:pt x="201" y="181"/>
                    </a:lnTo>
                    <a:lnTo>
                      <a:pt x="196" y="165"/>
                    </a:lnTo>
                    <a:lnTo>
                      <a:pt x="195" y="157"/>
                    </a:lnTo>
                    <a:lnTo>
                      <a:pt x="193" y="149"/>
                    </a:lnTo>
                    <a:lnTo>
                      <a:pt x="192" y="140"/>
                    </a:lnTo>
                    <a:lnTo>
                      <a:pt x="192" y="131"/>
                    </a:lnTo>
                    <a:lnTo>
                      <a:pt x="190" y="113"/>
                    </a:lnTo>
                    <a:lnTo>
                      <a:pt x="190" y="95"/>
                    </a:lnTo>
                    <a:lnTo>
                      <a:pt x="192" y="78"/>
                    </a:lnTo>
                    <a:lnTo>
                      <a:pt x="195" y="60"/>
                    </a:lnTo>
                    <a:lnTo>
                      <a:pt x="196" y="43"/>
                    </a:lnTo>
                    <a:lnTo>
                      <a:pt x="199" y="28"/>
                    </a:lnTo>
                    <a:lnTo>
                      <a:pt x="204" y="15"/>
                    </a:lnTo>
                    <a:lnTo>
                      <a:pt x="207" y="6"/>
                    </a:lnTo>
                    <a:lnTo>
                      <a:pt x="210" y="3"/>
                    </a:lnTo>
                    <a:lnTo>
                      <a:pt x="212" y="0"/>
                    </a:lnTo>
                    <a:close/>
                  </a:path>
                </a:pathLst>
              </a:custGeom>
              <a:solidFill>
                <a:srgbClr val="000000"/>
              </a:solidFill>
              <a:ln w="9525">
                <a:solidFill>
                  <a:schemeClr val="tx2"/>
                </a:solidFill>
                <a:round/>
                <a:headEnd/>
                <a:tailEnd/>
              </a:ln>
            </p:spPr>
            <p:txBody>
              <a:bodyPr/>
              <a:lstStyle/>
              <a:p>
                <a:endParaRPr lang="en-US" sz="3120"/>
              </a:p>
            </p:txBody>
          </p:sp>
          <p:sp>
            <p:nvSpPr>
              <p:cNvPr id="375878" name="Freeform 1094"/>
              <p:cNvSpPr>
                <a:spLocks/>
              </p:cNvSpPr>
              <p:nvPr/>
            </p:nvSpPr>
            <p:spPr bwMode="auto">
              <a:xfrm>
                <a:off x="935" y="1618"/>
                <a:ext cx="22" cy="55"/>
              </a:xfrm>
              <a:custGeom>
                <a:avLst/>
                <a:gdLst>
                  <a:gd name="T0" fmla="*/ 4 w 42"/>
                  <a:gd name="T1" fmla="*/ 0 h 109"/>
                  <a:gd name="T2" fmla="*/ 15 w 42"/>
                  <a:gd name="T3" fmla="*/ 12 h 109"/>
                  <a:gd name="T4" fmla="*/ 29 w 42"/>
                  <a:gd name="T5" fmla="*/ 39 h 109"/>
                  <a:gd name="T6" fmla="*/ 39 w 42"/>
                  <a:gd name="T7" fmla="*/ 73 h 109"/>
                  <a:gd name="T8" fmla="*/ 42 w 42"/>
                  <a:gd name="T9" fmla="*/ 108 h 109"/>
                  <a:gd name="T10" fmla="*/ 36 w 42"/>
                  <a:gd name="T11" fmla="*/ 109 h 109"/>
                  <a:gd name="T12" fmla="*/ 33 w 42"/>
                  <a:gd name="T13" fmla="*/ 74 h 109"/>
                  <a:gd name="T14" fmla="*/ 22 w 42"/>
                  <a:gd name="T15" fmla="*/ 41 h 109"/>
                  <a:gd name="T16" fmla="*/ 10 w 42"/>
                  <a:gd name="T17" fmla="*/ 16 h 109"/>
                  <a:gd name="T18" fmla="*/ 0 w 42"/>
                  <a:gd name="T19" fmla="*/ 4 h 109"/>
                  <a:gd name="T20" fmla="*/ 4 w 42"/>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9">
                    <a:moveTo>
                      <a:pt x="4" y="0"/>
                    </a:moveTo>
                    <a:lnTo>
                      <a:pt x="15" y="12"/>
                    </a:lnTo>
                    <a:lnTo>
                      <a:pt x="29" y="39"/>
                    </a:lnTo>
                    <a:lnTo>
                      <a:pt x="39" y="73"/>
                    </a:lnTo>
                    <a:lnTo>
                      <a:pt x="42" y="108"/>
                    </a:lnTo>
                    <a:lnTo>
                      <a:pt x="36" y="109"/>
                    </a:lnTo>
                    <a:lnTo>
                      <a:pt x="33" y="74"/>
                    </a:lnTo>
                    <a:lnTo>
                      <a:pt x="22" y="41"/>
                    </a:lnTo>
                    <a:lnTo>
                      <a:pt x="10" y="16"/>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879" name="Rectangle 1095"/>
              <p:cNvSpPr>
                <a:spLocks noChangeArrowheads="1"/>
              </p:cNvSpPr>
              <p:nvPr/>
            </p:nvSpPr>
            <p:spPr bwMode="auto">
              <a:xfrm>
                <a:off x="954" y="1672"/>
                <a:ext cx="3" cy="20"/>
              </a:xfrm>
              <a:prstGeom prst="rect">
                <a:avLst/>
              </a:prstGeom>
              <a:solidFill>
                <a:srgbClr val="000000"/>
              </a:solidFill>
              <a:ln w="9525">
                <a:solidFill>
                  <a:schemeClr val="tx2"/>
                </a:solidFill>
                <a:miter lim="800000"/>
                <a:headEnd/>
                <a:tailEnd/>
              </a:ln>
            </p:spPr>
            <p:txBody>
              <a:bodyPr/>
              <a:lstStyle/>
              <a:p>
                <a:endParaRPr lang="en-US" sz="3120"/>
              </a:p>
            </p:txBody>
          </p:sp>
          <p:sp>
            <p:nvSpPr>
              <p:cNvPr id="375880" name="Freeform 1096"/>
              <p:cNvSpPr>
                <a:spLocks/>
              </p:cNvSpPr>
              <p:nvPr/>
            </p:nvSpPr>
            <p:spPr bwMode="auto">
              <a:xfrm>
                <a:off x="954" y="1672"/>
                <a:ext cx="3" cy="1"/>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881" name="Freeform 1097"/>
              <p:cNvSpPr>
                <a:spLocks/>
              </p:cNvSpPr>
              <p:nvPr/>
            </p:nvSpPr>
            <p:spPr bwMode="auto">
              <a:xfrm>
                <a:off x="954" y="1692"/>
                <a:ext cx="14" cy="39"/>
              </a:xfrm>
              <a:custGeom>
                <a:avLst/>
                <a:gdLst>
                  <a:gd name="T0" fmla="*/ 6 w 29"/>
                  <a:gd name="T1" fmla="*/ 0 h 78"/>
                  <a:gd name="T2" fmla="*/ 8 w 29"/>
                  <a:gd name="T3" fmla="*/ 23 h 78"/>
                  <a:gd name="T4" fmla="*/ 11 w 29"/>
                  <a:gd name="T5" fmla="*/ 41 h 78"/>
                  <a:gd name="T6" fmla="*/ 18 w 29"/>
                  <a:gd name="T7" fmla="*/ 60 h 78"/>
                  <a:gd name="T8" fmla="*/ 21 w 29"/>
                  <a:gd name="T9" fmla="*/ 66 h 78"/>
                  <a:gd name="T10" fmla="*/ 29 w 29"/>
                  <a:gd name="T11" fmla="*/ 73 h 78"/>
                  <a:gd name="T12" fmla="*/ 25 w 29"/>
                  <a:gd name="T13" fmla="*/ 78 h 78"/>
                  <a:gd name="T14" fmla="*/ 17 w 29"/>
                  <a:gd name="T15" fmla="*/ 70 h 78"/>
                  <a:gd name="T16" fmla="*/ 12 w 29"/>
                  <a:gd name="T17" fmla="*/ 61 h 78"/>
                  <a:gd name="T18" fmla="*/ 5 w 29"/>
                  <a:gd name="T19" fmla="*/ 43 h 78"/>
                  <a:gd name="T20" fmla="*/ 2 w 29"/>
                  <a:gd name="T21" fmla="*/ 23 h 78"/>
                  <a:gd name="T22" fmla="*/ 0 w 29"/>
                  <a:gd name="T23" fmla="*/ 0 h 78"/>
                  <a:gd name="T24" fmla="*/ 6 w 29"/>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78">
                    <a:moveTo>
                      <a:pt x="6" y="0"/>
                    </a:moveTo>
                    <a:lnTo>
                      <a:pt x="8" y="23"/>
                    </a:lnTo>
                    <a:lnTo>
                      <a:pt x="11" y="41"/>
                    </a:lnTo>
                    <a:lnTo>
                      <a:pt x="18" y="60"/>
                    </a:lnTo>
                    <a:lnTo>
                      <a:pt x="21" y="66"/>
                    </a:lnTo>
                    <a:lnTo>
                      <a:pt x="29" y="73"/>
                    </a:lnTo>
                    <a:lnTo>
                      <a:pt x="25" y="78"/>
                    </a:lnTo>
                    <a:lnTo>
                      <a:pt x="17" y="70"/>
                    </a:lnTo>
                    <a:lnTo>
                      <a:pt x="12" y="61"/>
                    </a:lnTo>
                    <a:lnTo>
                      <a:pt x="5" y="43"/>
                    </a:lnTo>
                    <a:lnTo>
                      <a:pt x="2" y="23"/>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882" name="Freeform 1098"/>
              <p:cNvSpPr>
                <a:spLocks/>
              </p:cNvSpPr>
              <p:nvPr/>
            </p:nvSpPr>
            <p:spPr bwMode="auto">
              <a:xfrm>
                <a:off x="954" y="169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83" name="Freeform 1099"/>
              <p:cNvSpPr>
                <a:spLocks/>
              </p:cNvSpPr>
              <p:nvPr/>
            </p:nvSpPr>
            <p:spPr bwMode="auto">
              <a:xfrm>
                <a:off x="966" y="1729"/>
                <a:ext cx="39" cy="18"/>
              </a:xfrm>
              <a:custGeom>
                <a:avLst/>
                <a:gdLst>
                  <a:gd name="T0" fmla="*/ 4 w 77"/>
                  <a:gd name="T1" fmla="*/ 0 h 37"/>
                  <a:gd name="T2" fmla="*/ 21 w 77"/>
                  <a:gd name="T3" fmla="*/ 11 h 37"/>
                  <a:gd name="T4" fmla="*/ 38 w 77"/>
                  <a:gd name="T5" fmla="*/ 19 h 37"/>
                  <a:gd name="T6" fmla="*/ 58 w 77"/>
                  <a:gd name="T7" fmla="*/ 23 h 37"/>
                  <a:gd name="T8" fmla="*/ 77 w 77"/>
                  <a:gd name="T9" fmla="*/ 31 h 37"/>
                  <a:gd name="T10" fmla="*/ 76 w 77"/>
                  <a:gd name="T11" fmla="*/ 37 h 37"/>
                  <a:gd name="T12" fmla="*/ 56 w 77"/>
                  <a:gd name="T13" fmla="*/ 29 h 37"/>
                  <a:gd name="T14" fmla="*/ 36 w 77"/>
                  <a:gd name="T15" fmla="*/ 25 h 37"/>
                  <a:gd name="T16" fmla="*/ 19 w 77"/>
                  <a:gd name="T17" fmla="*/ 17 h 37"/>
                  <a:gd name="T18" fmla="*/ 0 w 77"/>
                  <a:gd name="T19" fmla="*/ 5 h 37"/>
                  <a:gd name="T20" fmla="*/ 4 w 77"/>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7">
                    <a:moveTo>
                      <a:pt x="4" y="0"/>
                    </a:moveTo>
                    <a:lnTo>
                      <a:pt x="21" y="11"/>
                    </a:lnTo>
                    <a:lnTo>
                      <a:pt x="38" y="19"/>
                    </a:lnTo>
                    <a:lnTo>
                      <a:pt x="58" y="23"/>
                    </a:lnTo>
                    <a:lnTo>
                      <a:pt x="77" y="31"/>
                    </a:lnTo>
                    <a:lnTo>
                      <a:pt x="76" y="37"/>
                    </a:lnTo>
                    <a:lnTo>
                      <a:pt x="56" y="29"/>
                    </a:lnTo>
                    <a:lnTo>
                      <a:pt x="36" y="25"/>
                    </a:lnTo>
                    <a:lnTo>
                      <a:pt x="19" y="17"/>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884" name="Freeform 1100"/>
              <p:cNvSpPr>
                <a:spLocks/>
              </p:cNvSpPr>
              <p:nvPr/>
            </p:nvSpPr>
            <p:spPr bwMode="auto">
              <a:xfrm>
                <a:off x="966" y="1729"/>
                <a:ext cx="2"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75885" name="Freeform 1101"/>
              <p:cNvSpPr>
                <a:spLocks/>
              </p:cNvSpPr>
              <p:nvPr/>
            </p:nvSpPr>
            <p:spPr bwMode="auto">
              <a:xfrm>
                <a:off x="1003" y="1745"/>
                <a:ext cx="48" cy="30"/>
              </a:xfrm>
              <a:custGeom>
                <a:avLst/>
                <a:gdLst>
                  <a:gd name="T0" fmla="*/ 5 w 96"/>
                  <a:gd name="T1" fmla="*/ 0 h 61"/>
                  <a:gd name="T2" fmla="*/ 29 w 96"/>
                  <a:gd name="T3" fmla="*/ 16 h 61"/>
                  <a:gd name="T4" fmla="*/ 51 w 96"/>
                  <a:gd name="T5" fmla="*/ 31 h 61"/>
                  <a:gd name="T6" fmla="*/ 72 w 96"/>
                  <a:gd name="T7" fmla="*/ 44 h 61"/>
                  <a:gd name="T8" fmla="*/ 96 w 96"/>
                  <a:gd name="T9" fmla="*/ 55 h 61"/>
                  <a:gd name="T10" fmla="*/ 95 w 96"/>
                  <a:gd name="T11" fmla="*/ 61 h 61"/>
                  <a:gd name="T12" fmla="*/ 67 w 96"/>
                  <a:gd name="T13" fmla="*/ 49 h 61"/>
                  <a:gd name="T14" fmla="*/ 46 w 96"/>
                  <a:gd name="T15" fmla="*/ 35 h 61"/>
                  <a:gd name="T16" fmla="*/ 25 w 96"/>
                  <a:gd name="T17" fmla="*/ 20 h 61"/>
                  <a:gd name="T18" fmla="*/ 0 w 96"/>
                  <a:gd name="T19" fmla="*/ 5 h 61"/>
                  <a:gd name="T20" fmla="*/ 5 w 96"/>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61">
                    <a:moveTo>
                      <a:pt x="5" y="0"/>
                    </a:moveTo>
                    <a:lnTo>
                      <a:pt x="29" y="16"/>
                    </a:lnTo>
                    <a:lnTo>
                      <a:pt x="51" y="31"/>
                    </a:lnTo>
                    <a:lnTo>
                      <a:pt x="72" y="44"/>
                    </a:lnTo>
                    <a:lnTo>
                      <a:pt x="96" y="55"/>
                    </a:lnTo>
                    <a:lnTo>
                      <a:pt x="95" y="61"/>
                    </a:lnTo>
                    <a:lnTo>
                      <a:pt x="67" y="49"/>
                    </a:lnTo>
                    <a:lnTo>
                      <a:pt x="46" y="35"/>
                    </a:lnTo>
                    <a:lnTo>
                      <a:pt x="25" y="2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86" name="Freeform 1102"/>
              <p:cNvSpPr>
                <a:spLocks/>
              </p:cNvSpPr>
              <p:nvPr/>
            </p:nvSpPr>
            <p:spPr bwMode="auto">
              <a:xfrm>
                <a:off x="1003" y="1744"/>
                <a:ext cx="2" cy="3"/>
              </a:xfrm>
              <a:custGeom>
                <a:avLst/>
                <a:gdLst>
                  <a:gd name="T0" fmla="*/ 3 w 5"/>
                  <a:gd name="T1" fmla="*/ 0 h 6"/>
                  <a:gd name="T2" fmla="*/ 5 w 5"/>
                  <a:gd name="T3" fmla="*/ 1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1"/>
                    </a:lnTo>
                    <a:lnTo>
                      <a:pt x="0" y="6"/>
                    </a:lnTo>
                    <a:lnTo>
                      <a:pt x="2"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75887" name="Freeform 1103"/>
              <p:cNvSpPr>
                <a:spLocks/>
              </p:cNvSpPr>
              <p:nvPr/>
            </p:nvSpPr>
            <p:spPr bwMode="auto">
              <a:xfrm>
                <a:off x="1050" y="1772"/>
                <a:ext cx="84" cy="40"/>
              </a:xfrm>
              <a:custGeom>
                <a:avLst/>
                <a:gdLst>
                  <a:gd name="T0" fmla="*/ 1 w 168"/>
                  <a:gd name="T1" fmla="*/ 0 h 81"/>
                  <a:gd name="T2" fmla="*/ 46 w 168"/>
                  <a:gd name="T3" fmla="*/ 14 h 81"/>
                  <a:gd name="T4" fmla="*/ 91 w 168"/>
                  <a:gd name="T5" fmla="*/ 26 h 81"/>
                  <a:gd name="T6" fmla="*/ 114 w 168"/>
                  <a:gd name="T7" fmla="*/ 35 h 81"/>
                  <a:gd name="T8" fmla="*/ 136 w 168"/>
                  <a:gd name="T9" fmla="*/ 47 h 81"/>
                  <a:gd name="T10" fmla="*/ 154 w 168"/>
                  <a:gd name="T11" fmla="*/ 59 h 81"/>
                  <a:gd name="T12" fmla="*/ 168 w 168"/>
                  <a:gd name="T13" fmla="*/ 76 h 81"/>
                  <a:gd name="T14" fmla="*/ 163 w 168"/>
                  <a:gd name="T15" fmla="*/ 81 h 81"/>
                  <a:gd name="T16" fmla="*/ 149 w 168"/>
                  <a:gd name="T17" fmla="*/ 64 h 81"/>
                  <a:gd name="T18" fmla="*/ 131 w 168"/>
                  <a:gd name="T19" fmla="*/ 52 h 81"/>
                  <a:gd name="T20" fmla="*/ 113 w 168"/>
                  <a:gd name="T21" fmla="*/ 41 h 81"/>
                  <a:gd name="T22" fmla="*/ 90 w 168"/>
                  <a:gd name="T23" fmla="*/ 32 h 81"/>
                  <a:gd name="T24" fmla="*/ 44 w 168"/>
                  <a:gd name="T25" fmla="*/ 20 h 81"/>
                  <a:gd name="T26" fmla="*/ 0 w 168"/>
                  <a:gd name="T27" fmla="*/ 6 h 81"/>
                  <a:gd name="T28" fmla="*/ 1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1" y="0"/>
                    </a:moveTo>
                    <a:lnTo>
                      <a:pt x="46" y="14"/>
                    </a:lnTo>
                    <a:lnTo>
                      <a:pt x="91" y="26"/>
                    </a:lnTo>
                    <a:lnTo>
                      <a:pt x="114" y="35"/>
                    </a:lnTo>
                    <a:lnTo>
                      <a:pt x="136" y="47"/>
                    </a:lnTo>
                    <a:lnTo>
                      <a:pt x="154" y="59"/>
                    </a:lnTo>
                    <a:lnTo>
                      <a:pt x="168" y="76"/>
                    </a:lnTo>
                    <a:lnTo>
                      <a:pt x="163" y="81"/>
                    </a:lnTo>
                    <a:lnTo>
                      <a:pt x="149" y="64"/>
                    </a:lnTo>
                    <a:lnTo>
                      <a:pt x="131" y="52"/>
                    </a:lnTo>
                    <a:lnTo>
                      <a:pt x="113" y="41"/>
                    </a:lnTo>
                    <a:lnTo>
                      <a:pt x="90" y="32"/>
                    </a:lnTo>
                    <a:lnTo>
                      <a:pt x="44" y="20"/>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75888" name="Freeform 1104"/>
              <p:cNvSpPr>
                <a:spLocks/>
              </p:cNvSpPr>
              <p:nvPr/>
            </p:nvSpPr>
            <p:spPr bwMode="auto">
              <a:xfrm>
                <a:off x="1050" y="1772"/>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5889" name="Freeform 1105"/>
              <p:cNvSpPr>
                <a:spLocks/>
              </p:cNvSpPr>
              <p:nvPr/>
            </p:nvSpPr>
            <p:spPr bwMode="auto">
              <a:xfrm>
                <a:off x="1098" y="1790"/>
                <a:ext cx="36" cy="22"/>
              </a:xfrm>
              <a:custGeom>
                <a:avLst/>
                <a:gdLst>
                  <a:gd name="T0" fmla="*/ 69 w 74"/>
                  <a:gd name="T1" fmla="*/ 44 h 44"/>
                  <a:gd name="T2" fmla="*/ 26 w 74"/>
                  <a:gd name="T3" fmla="*/ 15 h 44"/>
                  <a:gd name="T4" fmla="*/ 11 w 74"/>
                  <a:gd name="T5" fmla="*/ 7 h 44"/>
                  <a:gd name="T6" fmla="*/ 0 w 74"/>
                  <a:gd name="T7" fmla="*/ 4 h 44"/>
                  <a:gd name="T8" fmla="*/ 0 w 74"/>
                  <a:gd name="T9" fmla="*/ 0 h 44"/>
                  <a:gd name="T10" fmla="*/ 14 w 74"/>
                  <a:gd name="T11" fmla="*/ 3 h 44"/>
                  <a:gd name="T12" fmla="*/ 31 w 74"/>
                  <a:gd name="T13" fmla="*/ 10 h 44"/>
                  <a:gd name="T14" fmla="*/ 74 w 74"/>
                  <a:gd name="T15" fmla="*/ 39 h 44"/>
                  <a:gd name="T16" fmla="*/ 69 w 74"/>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4">
                    <a:moveTo>
                      <a:pt x="69" y="44"/>
                    </a:moveTo>
                    <a:lnTo>
                      <a:pt x="26" y="15"/>
                    </a:lnTo>
                    <a:lnTo>
                      <a:pt x="11" y="7"/>
                    </a:lnTo>
                    <a:lnTo>
                      <a:pt x="0" y="4"/>
                    </a:lnTo>
                    <a:lnTo>
                      <a:pt x="0" y="0"/>
                    </a:lnTo>
                    <a:lnTo>
                      <a:pt x="14" y="3"/>
                    </a:lnTo>
                    <a:lnTo>
                      <a:pt x="31" y="10"/>
                    </a:lnTo>
                    <a:lnTo>
                      <a:pt x="74" y="39"/>
                    </a:lnTo>
                    <a:lnTo>
                      <a:pt x="69" y="44"/>
                    </a:lnTo>
                    <a:close/>
                  </a:path>
                </a:pathLst>
              </a:custGeom>
              <a:solidFill>
                <a:srgbClr val="000000"/>
              </a:solidFill>
              <a:ln w="9525">
                <a:solidFill>
                  <a:schemeClr val="tx2"/>
                </a:solidFill>
                <a:round/>
                <a:headEnd/>
                <a:tailEnd/>
              </a:ln>
            </p:spPr>
            <p:txBody>
              <a:bodyPr/>
              <a:lstStyle/>
              <a:p>
                <a:endParaRPr lang="en-US" sz="3120"/>
              </a:p>
            </p:txBody>
          </p:sp>
          <p:sp>
            <p:nvSpPr>
              <p:cNvPr id="375890" name="Freeform 1106"/>
              <p:cNvSpPr>
                <a:spLocks/>
              </p:cNvSpPr>
              <p:nvPr/>
            </p:nvSpPr>
            <p:spPr bwMode="auto">
              <a:xfrm>
                <a:off x="1132" y="1810"/>
                <a:ext cx="2" cy="2"/>
              </a:xfrm>
              <a:custGeom>
                <a:avLst/>
                <a:gdLst>
                  <a:gd name="T0" fmla="*/ 5 w 5"/>
                  <a:gd name="T1" fmla="*/ 0 h 5"/>
                  <a:gd name="T2" fmla="*/ 0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891" name="Freeform 1107"/>
              <p:cNvSpPr>
                <a:spLocks/>
              </p:cNvSpPr>
              <p:nvPr/>
            </p:nvSpPr>
            <p:spPr bwMode="auto">
              <a:xfrm>
                <a:off x="1063" y="1785"/>
                <a:ext cx="35" cy="8"/>
              </a:xfrm>
              <a:custGeom>
                <a:avLst/>
                <a:gdLst>
                  <a:gd name="T0" fmla="*/ 68 w 68"/>
                  <a:gd name="T1" fmla="*/ 15 h 15"/>
                  <a:gd name="T2" fmla="*/ 47 w 68"/>
                  <a:gd name="T3" fmla="*/ 14 h 15"/>
                  <a:gd name="T4" fmla="*/ 32 w 68"/>
                  <a:gd name="T5" fmla="*/ 9 h 15"/>
                  <a:gd name="T6" fmla="*/ 21 w 68"/>
                  <a:gd name="T7" fmla="*/ 6 h 15"/>
                  <a:gd name="T8" fmla="*/ 0 w 68"/>
                  <a:gd name="T9" fmla="*/ 5 h 15"/>
                  <a:gd name="T10" fmla="*/ 0 w 68"/>
                  <a:gd name="T11" fmla="*/ 0 h 15"/>
                  <a:gd name="T12" fmla="*/ 21 w 68"/>
                  <a:gd name="T13" fmla="*/ 1 h 15"/>
                  <a:gd name="T14" fmla="*/ 35 w 68"/>
                  <a:gd name="T15" fmla="*/ 5 h 15"/>
                  <a:gd name="T16" fmla="*/ 47 w 68"/>
                  <a:gd name="T17" fmla="*/ 9 h 15"/>
                  <a:gd name="T18" fmla="*/ 68 w 68"/>
                  <a:gd name="T19" fmla="*/ 11 h 15"/>
                  <a:gd name="T20" fmla="*/ 68 w 68"/>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5">
                    <a:moveTo>
                      <a:pt x="68" y="15"/>
                    </a:moveTo>
                    <a:lnTo>
                      <a:pt x="47" y="14"/>
                    </a:lnTo>
                    <a:lnTo>
                      <a:pt x="32" y="9"/>
                    </a:lnTo>
                    <a:lnTo>
                      <a:pt x="21" y="6"/>
                    </a:lnTo>
                    <a:lnTo>
                      <a:pt x="0" y="5"/>
                    </a:lnTo>
                    <a:lnTo>
                      <a:pt x="0" y="0"/>
                    </a:lnTo>
                    <a:lnTo>
                      <a:pt x="21" y="1"/>
                    </a:lnTo>
                    <a:lnTo>
                      <a:pt x="35" y="5"/>
                    </a:lnTo>
                    <a:lnTo>
                      <a:pt x="47" y="9"/>
                    </a:lnTo>
                    <a:lnTo>
                      <a:pt x="68" y="11"/>
                    </a:lnTo>
                    <a:lnTo>
                      <a:pt x="68" y="15"/>
                    </a:lnTo>
                    <a:close/>
                  </a:path>
                </a:pathLst>
              </a:custGeom>
              <a:solidFill>
                <a:srgbClr val="000000"/>
              </a:solidFill>
              <a:ln w="9525">
                <a:solidFill>
                  <a:schemeClr val="tx2"/>
                </a:solidFill>
                <a:round/>
                <a:headEnd/>
                <a:tailEnd/>
              </a:ln>
            </p:spPr>
            <p:txBody>
              <a:bodyPr/>
              <a:lstStyle/>
              <a:p>
                <a:endParaRPr lang="en-US" sz="3120"/>
              </a:p>
            </p:txBody>
          </p:sp>
          <p:sp>
            <p:nvSpPr>
              <p:cNvPr id="375892" name="Freeform 1108"/>
              <p:cNvSpPr>
                <a:spLocks/>
              </p:cNvSpPr>
              <p:nvPr/>
            </p:nvSpPr>
            <p:spPr bwMode="auto">
              <a:xfrm>
                <a:off x="1098" y="1790"/>
                <a:ext cx="1" cy="3"/>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893" name="Freeform 1109"/>
              <p:cNvSpPr>
                <a:spLocks/>
              </p:cNvSpPr>
              <p:nvPr/>
            </p:nvSpPr>
            <p:spPr bwMode="auto">
              <a:xfrm>
                <a:off x="1062" y="1785"/>
                <a:ext cx="56" cy="34"/>
              </a:xfrm>
              <a:custGeom>
                <a:avLst/>
                <a:gdLst>
                  <a:gd name="T0" fmla="*/ 4 w 111"/>
                  <a:gd name="T1" fmla="*/ 0 h 68"/>
                  <a:gd name="T2" fmla="*/ 30 w 111"/>
                  <a:gd name="T3" fmla="*/ 21 h 68"/>
                  <a:gd name="T4" fmla="*/ 55 w 111"/>
                  <a:gd name="T5" fmla="*/ 40 h 68"/>
                  <a:gd name="T6" fmla="*/ 79 w 111"/>
                  <a:gd name="T7" fmla="*/ 52 h 68"/>
                  <a:gd name="T8" fmla="*/ 111 w 111"/>
                  <a:gd name="T9" fmla="*/ 62 h 68"/>
                  <a:gd name="T10" fmla="*/ 110 w 111"/>
                  <a:gd name="T11" fmla="*/ 68 h 68"/>
                  <a:gd name="T12" fmla="*/ 78 w 111"/>
                  <a:gd name="T13" fmla="*/ 58 h 68"/>
                  <a:gd name="T14" fmla="*/ 50 w 111"/>
                  <a:gd name="T15" fmla="*/ 44 h 68"/>
                  <a:gd name="T16" fmla="*/ 26 w 111"/>
                  <a:gd name="T17" fmla="*/ 26 h 68"/>
                  <a:gd name="T18" fmla="*/ 0 w 111"/>
                  <a:gd name="T19" fmla="*/ 5 h 68"/>
                  <a:gd name="T20" fmla="*/ 4 w 111"/>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68">
                    <a:moveTo>
                      <a:pt x="4" y="0"/>
                    </a:moveTo>
                    <a:lnTo>
                      <a:pt x="30" y="21"/>
                    </a:lnTo>
                    <a:lnTo>
                      <a:pt x="55" y="40"/>
                    </a:lnTo>
                    <a:lnTo>
                      <a:pt x="79" y="52"/>
                    </a:lnTo>
                    <a:lnTo>
                      <a:pt x="111" y="62"/>
                    </a:lnTo>
                    <a:lnTo>
                      <a:pt x="110" y="68"/>
                    </a:lnTo>
                    <a:lnTo>
                      <a:pt x="78" y="58"/>
                    </a:lnTo>
                    <a:lnTo>
                      <a:pt x="50" y="44"/>
                    </a:lnTo>
                    <a:lnTo>
                      <a:pt x="26" y="26"/>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894" name="Freeform 1110"/>
              <p:cNvSpPr>
                <a:spLocks/>
              </p:cNvSpPr>
              <p:nvPr/>
            </p:nvSpPr>
            <p:spPr bwMode="auto">
              <a:xfrm>
                <a:off x="1059" y="1785"/>
                <a:ext cx="5" cy="2"/>
              </a:xfrm>
              <a:custGeom>
                <a:avLst/>
                <a:gdLst>
                  <a:gd name="T0" fmla="*/ 9 w 10"/>
                  <a:gd name="T1" fmla="*/ 0 h 5"/>
                  <a:gd name="T2" fmla="*/ 0 w 10"/>
                  <a:gd name="T3" fmla="*/ 0 h 5"/>
                  <a:gd name="T4" fmla="*/ 6 w 10"/>
                  <a:gd name="T5" fmla="*/ 5 h 5"/>
                  <a:gd name="T6" fmla="*/ 10 w 10"/>
                  <a:gd name="T7" fmla="*/ 0 h 5"/>
                  <a:gd name="T8" fmla="*/ 9 w 10"/>
                  <a:gd name="T9" fmla="*/ 5 h 5"/>
                  <a:gd name="T10" fmla="*/ 9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9" y="0"/>
                    </a:moveTo>
                    <a:lnTo>
                      <a:pt x="0" y="0"/>
                    </a:lnTo>
                    <a:lnTo>
                      <a:pt x="6" y="5"/>
                    </a:lnTo>
                    <a:lnTo>
                      <a:pt x="10" y="0"/>
                    </a:lnTo>
                    <a:lnTo>
                      <a:pt x="9" y="5"/>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75895" name="Freeform 1111"/>
              <p:cNvSpPr>
                <a:spLocks/>
              </p:cNvSpPr>
              <p:nvPr/>
            </p:nvSpPr>
            <p:spPr bwMode="auto">
              <a:xfrm>
                <a:off x="1117" y="1816"/>
                <a:ext cx="31" cy="21"/>
              </a:xfrm>
              <a:custGeom>
                <a:avLst/>
                <a:gdLst>
                  <a:gd name="T0" fmla="*/ 1 w 62"/>
                  <a:gd name="T1" fmla="*/ 0 h 41"/>
                  <a:gd name="T2" fmla="*/ 32 w 62"/>
                  <a:gd name="T3" fmla="*/ 13 h 41"/>
                  <a:gd name="T4" fmla="*/ 48 w 62"/>
                  <a:gd name="T5" fmla="*/ 23 h 41"/>
                  <a:gd name="T6" fmla="*/ 62 w 62"/>
                  <a:gd name="T7" fmla="*/ 37 h 41"/>
                  <a:gd name="T8" fmla="*/ 58 w 62"/>
                  <a:gd name="T9" fmla="*/ 41 h 41"/>
                  <a:gd name="T10" fmla="*/ 44 w 62"/>
                  <a:gd name="T11" fmla="*/ 28 h 41"/>
                  <a:gd name="T12" fmla="*/ 30 w 62"/>
                  <a:gd name="T13" fmla="*/ 19 h 41"/>
                  <a:gd name="T14" fmla="*/ 0 w 62"/>
                  <a:gd name="T15" fmla="*/ 6 h 41"/>
                  <a:gd name="T16" fmla="*/ 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1" y="0"/>
                    </a:moveTo>
                    <a:lnTo>
                      <a:pt x="32" y="13"/>
                    </a:lnTo>
                    <a:lnTo>
                      <a:pt x="48" y="23"/>
                    </a:lnTo>
                    <a:lnTo>
                      <a:pt x="62" y="37"/>
                    </a:lnTo>
                    <a:lnTo>
                      <a:pt x="58" y="41"/>
                    </a:lnTo>
                    <a:lnTo>
                      <a:pt x="44" y="28"/>
                    </a:lnTo>
                    <a:lnTo>
                      <a:pt x="30" y="1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75896" name="Freeform 1112"/>
              <p:cNvSpPr>
                <a:spLocks/>
              </p:cNvSpPr>
              <p:nvPr/>
            </p:nvSpPr>
            <p:spPr bwMode="auto">
              <a:xfrm>
                <a:off x="1117" y="1816"/>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75897" name="Freeform 1113"/>
              <p:cNvSpPr>
                <a:spLocks/>
              </p:cNvSpPr>
              <p:nvPr/>
            </p:nvSpPr>
            <p:spPr bwMode="auto">
              <a:xfrm>
                <a:off x="1099" y="1818"/>
                <a:ext cx="49" cy="19"/>
              </a:xfrm>
              <a:custGeom>
                <a:avLst/>
                <a:gdLst>
                  <a:gd name="T0" fmla="*/ 94 w 97"/>
                  <a:gd name="T1" fmla="*/ 36 h 36"/>
                  <a:gd name="T2" fmla="*/ 45 w 97"/>
                  <a:gd name="T3" fmla="*/ 15 h 36"/>
                  <a:gd name="T4" fmla="*/ 21 w 97"/>
                  <a:gd name="T5" fmla="*/ 8 h 36"/>
                  <a:gd name="T6" fmla="*/ 0 w 97"/>
                  <a:gd name="T7" fmla="*/ 4 h 36"/>
                  <a:gd name="T8" fmla="*/ 0 w 97"/>
                  <a:gd name="T9" fmla="*/ 0 h 36"/>
                  <a:gd name="T10" fmla="*/ 21 w 97"/>
                  <a:gd name="T11" fmla="*/ 3 h 36"/>
                  <a:gd name="T12" fmla="*/ 48 w 97"/>
                  <a:gd name="T13" fmla="*/ 11 h 36"/>
                  <a:gd name="T14" fmla="*/ 97 w 97"/>
                  <a:gd name="T15" fmla="*/ 32 h 36"/>
                  <a:gd name="T16" fmla="*/ 94 w 97"/>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6">
                    <a:moveTo>
                      <a:pt x="94" y="36"/>
                    </a:moveTo>
                    <a:lnTo>
                      <a:pt x="45" y="15"/>
                    </a:lnTo>
                    <a:lnTo>
                      <a:pt x="21" y="8"/>
                    </a:lnTo>
                    <a:lnTo>
                      <a:pt x="0" y="4"/>
                    </a:lnTo>
                    <a:lnTo>
                      <a:pt x="0" y="0"/>
                    </a:lnTo>
                    <a:lnTo>
                      <a:pt x="21" y="3"/>
                    </a:lnTo>
                    <a:lnTo>
                      <a:pt x="48" y="11"/>
                    </a:lnTo>
                    <a:lnTo>
                      <a:pt x="97" y="32"/>
                    </a:lnTo>
                    <a:lnTo>
                      <a:pt x="94" y="36"/>
                    </a:lnTo>
                    <a:close/>
                  </a:path>
                </a:pathLst>
              </a:custGeom>
              <a:solidFill>
                <a:srgbClr val="000000"/>
              </a:solidFill>
              <a:ln w="9525">
                <a:solidFill>
                  <a:schemeClr val="tx2"/>
                </a:solidFill>
                <a:round/>
                <a:headEnd/>
                <a:tailEnd/>
              </a:ln>
            </p:spPr>
            <p:txBody>
              <a:bodyPr/>
              <a:lstStyle/>
              <a:p>
                <a:endParaRPr lang="en-US" sz="3120"/>
              </a:p>
            </p:txBody>
          </p:sp>
          <p:sp>
            <p:nvSpPr>
              <p:cNvPr id="375898" name="Freeform 1114"/>
              <p:cNvSpPr>
                <a:spLocks/>
              </p:cNvSpPr>
              <p:nvPr/>
            </p:nvSpPr>
            <p:spPr bwMode="auto">
              <a:xfrm>
                <a:off x="1146" y="1834"/>
                <a:ext cx="2" cy="3"/>
              </a:xfrm>
              <a:custGeom>
                <a:avLst/>
                <a:gdLst>
                  <a:gd name="T0" fmla="*/ 4 w 4"/>
                  <a:gd name="T1" fmla="*/ 0 h 4"/>
                  <a:gd name="T2" fmla="*/ 1 w 4"/>
                  <a:gd name="T3" fmla="*/ 4 h 4"/>
                  <a:gd name="T4" fmla="*/ 4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1" y="4"/>
                    </a:lnTo>
                    <a:lnTo>
                      <a:pt x="4"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899" name="Freeform 1115"/>
              <p:cNvSpPr>
                <a:spLocks/>
              </p:cNvSpPr>
              <p:nvPr/>
            </p:nvSpPr>
            <p:spPr bwMode="auto">
              <a:xfrm>
                <a:off x="1098" y="1819"/>
                <a:ext cx="24" cy="45"/>
              </a:xfrm>
              <a:custGeom>
                <a:avLst/>
                <a:gdLst>
                  <a:gd name="T0" fmla="*/ 7 w 49"/>
                  <a:gd name="T1" fmla="*/ 0 h 90"/>
                  <a:gd name="T2" fmla="*/ 28 w 49"/>
                  <a:gd name="T3" fmla="*/ 43 h 90"/>
                  <a:gd name="T4" fmla="*/ 49 w 49"/>
                  <a:gd name="T5" fmla="*/ 89 h 90"/>
                  <a:gd name="T6" fmla="*/ 43 w 49"/>
                  <a:gd name="T7" fmla="*/ 90 h 90"/>
                  <a:gd name="T8" fmla="*/ 22 w 49"/>
                  <a:gd name="T9" fmla="*/ 45 h 90"/>
                  <a:gd name="T10" fmla="*/ 0 w 49"/>
                  <a:gd name="T11" fmla="*/ 2 h 90"/>
                  <a:gd name="T12" fmla="*/ 7 w 49"/>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49" h="90">
                    <a:moveTo>
                      <a:pt x="7" y="0"/>
                    </a:moveTo>
                    <a:lnTo>
                      <a:pt x="28" y="43"/>
                    </a:lnTo>
                    <a:lnTo>
                      <a:pt x="49" y="89"/>
                    </a:lnTo>
                    <a:lnTo>
                      <a:pt x="43" y="90"/>
                    </a:lnTo>
                    <a:lnTo>
                      <a:pt x="22" y="45"/>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5900" name="Freeform 1116"/>
              <p:cNvSpPr>
                <a:spLocks/>
              </p:cNvSpPr>
              <p:nvPr/>
            </p:nvSpPr>
            <p:spPr bwMode="auto">
              <a:xfrm>
                <a:off x="1097" y="1818"/>
                <a:ext cx="4" cy="3"/>
              </a:xfrm>
              <a:custGeom>
                <a:avLst/>
                <a:gdLst>
                  <a:gd name="T0" fmla="*/ 5 w 8"/>
                  <a:gd name="T1" fmla="*/ 0 h 4"/>
                  <a:gd name="T2" fmla="*/ 0 w 8"/>
                  <a:gd name="T3" fmla="*/ 0 h 4"/>
                  <a:gd name="T4" fmla="*/ 1 w 8"/>
                  <a:gd name="T5" fmla="*/ 3 h 4"/>
                  <a:gd name="T6" fmla="*/ 8 w 8"/>
                  <a:gd name="T7" fmla="*/ 1 h 4"/>
                  <a:gd name="T8" fmla="*/ 5 w 8"/>
                  <a:gd name="T9" fmla="*/ 4 h 4"/>
                  <a:gd name="T10" fmla="*/ 5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5" y="0"/>
                    </a:moveTo>
                    <a:lnTo>
                      <a:pt x="0" y="0"/>
                    </a:lnTo>
                    <a:lnTo>
                      <a:pt x="1" y="3"/>
                    </a:lnTo>
                    <a:lnTo>
                      <a:pt x="8" y="1"/>
                    </a:lnTo>
                    <a:lnTo>
                      <a:pt x="5"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01" name="Freeform 1117"/>
              <p:cNvSpPr>
                <a:spLocks/>
              </p:cNvSpPr>
              <p:nvPr/>
            </p:nvSpPr>
            <p:spPr bwMode="auto">
              <a:xfrm>
                <a:off x="1119" y="1863"/>
                <a:ext cx="31" cy="38"/>
              </a:xfrm>
              <a:custGeom>
                <a:avLst/>
                <a:gdLst>
                  <a:gd name="T0" fmla="*/ 5 w 63"/>
                  <a:gd name="T1" fmla="*/ 0 h 78"/>
                  <a:gd name="T2" fmla="*/ 18 w 63"/>
                  <a:gd name="T3" fmla="*/ 20 h 78"/>
                  <a:gd name="T4" fmla="*/ 34 w 63"/>
                  <a:gd name="T5" fmla="*/ 37 h 78"/>
                  <a:gd name="T6" fmla="*/ 49 w 63"/>
                  <a:gd name="T7" fmla="*/ 53 h 78"/>
                  <a:gd name="T8" fmla="*/ 63 w 63"/>
                  <a:gd name="T9" fmla="*/ 73 h 78"/>
                  <a:gd name="T10" fmla="*/ 58 w 63"/>
                  <a:gd name="T11" fmla="*/ 78 h 78"/>
                  <a:gd name="T12" fmla="*/ 44 w 63"/>
                  <a:gd name="T13" fmla="*/ 58 h 78"/>
                  <a:gd name="T14" fmla="*/ 29 w 63"/>
                  <a:gd name="T15" fmla="*/ 41 h 78"/>
                  <a:gd name="T16" fmla="*/ 14 w 63"/>
                  <a:gd name="T17" fmla="*/ 25 h 78"/>
                  <a:gd name="T18" fmla="*/ 0 w 63"/>
                  <a:gd name="T19" fmla="*/ 5 h 78"/>
                  <a:gd name="T20" fmla="*/ 5 w 63"/>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78">
                    <a:moveTo>
                      <a:pt x="5" y="0"/>
                    </a:moveTo>
                    <a:lnTo>
                      <a:pt x="18" y="20"/>
                    </a:lnTo>
                    <a:lnTo>
                      <a:pt x="34" y="37"/>
                    </a:lnTo>
                    <a:lnTo>
                      <a:pt x="49" y="53"/>
                    </a:lnTo>
                    <a:lnTo>
                      <a:pt x="63" y="73"/>
                    </a:lnTo>
                    <a:lnTo>
                      <a:pt x="58" y="78"/>
                    </a:lnTo>
                    <a:lnTo>
                      <a:pt x="44" y="58"/>
                    </a:lnTo>
                    <a:lnTo>
                      <a:pt x="29" y="41"/>
                    </a:lnTo>
                    <a:lnTo>
                      <a:pt x="14"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02" name="Freeform 1118"/>
              <p:cNvSpPr>
                <a:spLocks/>
              </p:cNvSpPr>
              <p:nvPr/>
            </p:nvSpPr>
            <p:spPr bwMode="auto">
              <a:xfrm>
                <a:off x="1119" y="1863"/>
                <a:ext cx="3" cy="2"/>
              </a:xfrm>
              <a:custGeom>
                <a:avLst/>
                <a:gdLst>
                  <a:gd name="T0" fmla="*/ 0 w 6"/>
                  <a:gd name="T1" fmla="*/ 3 h 5"/>
                  <a:gd name="T2" fmla="*/ 0 w 6"/>
                  <a:gd name="T3" fmla="*/ 5 h 5"/>
                  <a:gd name="T4" fmla="*/ 5 w 6"/>
                  <a:gd name="T5" fmla="*/ 0 h 5"/>
                  <a:gd name="T6" fmla="*/ 6 w 6"/>
                  <a:gd name="T7" fmla="*/ 2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5" y="0"/>
                    </a:lnTo>
                    <a:lnTo>
                      <a:pt x="6" y="2"/>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75903" name="Freeform 1119"/>
              <p:cNvSpPr>
                <a:spLocks/>
              </p:cNvSpPr>
              <p:nvPr/>
            </p:nvSpPr>
            <p:spPr bwMode="auto">
              <a:xfrm>
                <a:off x="1148" y="1900"/>
                <a:ext cx="21" cy="52"/>
              </a:xfrm>
              <a:custGeom>
                <a:avLst/>
                <a:gdLst>
                  <a:gd name="T0" fmla="*/ 6 w 41"/>
                  <a:gd name="T1" fmla="*/ 0 h 105"/>
                  <a:gd name="T2" fmla="*/ 17 w 41"/>
                  <a:gd name="T3" fmla="*/ 27 h 105"/>
                  <a:gd name="T4" fmla="*/ 21 w 41"/>
                  <a:gd name="T5" fmla="*/ 53 h 105"/>
                  <a:gd name="T6" fmla="*/ 29 w 41"/>
                  <a:gd name="T7" fmla="*/ 79 h 105"/>
                  <a:gd name="T8" fmla="*/ 41 w 41"/>
                  <a:gd name="T9" fmla="*/ 103 h 105"/>
                  <a:gd name="T10" fmla="*/ 35 w 41"/>
                  <a:gd name="T11" fmla="*/ 105 h 105"/>
                  <a:gd name="T12" fmla="*/ 23 w 41"/>
                  <a:gd name="T13" fmla="*/ 80 h 105"/>
                  <a:gd name="T14" fmla="*/ 15 w 41"/>
                  <a:gd name="T15" fmla="*/ 55 h 105"/>
                  <a:gd name="T16" fmla="*/ 11 w 41"/>
                  <a:gd name="T17" fmla="*/ 29 h 105"/>
                  <a:gd name="T18" fmla="*/ 0 w 41"/>
                  <a:gd name="T19" fmla="*/ 1 h 105"/>
                  <a:gd name="T20" fmla="*/ 6 w 41"/>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05">
                    <a:moveTo>
                      <a:pt x="6" y="0"/>
                    </a:moveTo>
                    <a:lnTo>
                      <a:pt x="17" y="27"/>
                    </a:lnTo>
                    <a:lnTo>
                      <a:pt x="21" y="53"/>
                    </a:lnTo>
                    <a:lnTo>
                      <a:pt x="29" y="79"/>
                    </a:lnTo>
                    <a:lnTo>
                      <a:pt x="41" y="103"/>
                    </a:lnTo>
                    <a:lnTo>
                      <a:pt x="35" y="105"/>
                    </a:lnTo>
                    <a:lnTo>
                      <a:pt x="23" y="80"/>
                    </a:lnTo>
                    <a:lnTo>
                      <a:pt x="15" y="55"/>
                    </a:lnTo>
                    <a:lnTo>
                      <a:pt x="11" y="29"/>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04" name="Freeform 1120"/>
              <p:cNvSpPr>
                <a:spLocks/>
              </p:cNvSpPr>
              <p:nvPr/>
            </p:nvSpPr>
            <p:spPr bwMode="auto">
              <a:xfrm>
                <a:off x="1148" y="1899"/>
                <a:ext cx="3" cy="2"/>
              </a:xfrm>
              <a:custGeom>
                <a:avLst/>
                <a:gdLst>
                  <a:gd name="T0" fmla="*/ 5 w 6"/>
                  <a:gd name="T1" fmla="*/ 0 h 5"/>
                  <a:gd name="T2" fmla="*/ 6 w 6"/>
                  <a:gd name="T3" fmla="*/ 2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2"/>
                    </a:lnTo>
                    <a:lnTo>
                      <a:pt x="0" y="3"/>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05" name="Freeform 1121"/>
              <p:cNvSpPr>
                <a:spLocks/>
              </p:cNvSpPr>
              <p:nvPr/>
            </p:nvSpPr>
            <p:spPr bwMode="auto">
              <a:xfrm>
                <a:off x="1166" y="1951"/>
                <a:ext cx="39" cy="29"/>
              </a:xfrm>
              <a:custGeom>
                <a:avLst/>
                <a:gdLst>
                  <a:gd name="T0" fmla="*/ 5 w 80"/>
                  <a:gd name="T1" fmla="*/ 0 h 58"/>
                  <a:gd name="T2" fmla="*/ 14 w 80"/>
                  <a:gd name="T3" fmla="*/ 9 h 58"/>
                  <a:gd name="T4" fmla="*/ 22 w 80"/>
                  <a:gd name="T5" fmla="*/ 16 h 58"/>
                  <a:gd name="T6" fmla="*/ 41 w 80"/>
                  <a:gd name="T7" fmla="*/ 29 h 58"/>
                  <a:gd name="T8" fmla="*/ 61 w 80"/>
                  <a:gd name="T9" fmla="*/ 38 h 58"/>
                  <a:gd name="T10" fmla="*/ 80 w 80"/>
                  <a:gd name="T11" fmla="*/ 53 h 58"/>
                  <a:gd name="T12" fmla="*/ 75 w 80"/>
                  <a:gd name="T13" fmla="*/ 58 h 58"/>
                  <a:gd name="T14" fmla="*/ 57 w 80"/>
                  <a:gd name="T15" fmla="*/ 42 h 58"/>
                  <a:gd name="T16" fmla="*/ 37 w 80"/>
                  <a:gd name="T17" fmla="*/ 33 h 58"/>
                  <a:gd name="T18" fmla="*/ 17 w 80"/>
                  <a:gd name="T19" fmla="*/ 21 h 58"/>
                  <a:gd name="T20" fmla="*/ 9 w 80"/>
                  <a:gd name="T21" fmla="*/ 13 h 58"/>
                  <a:gd name="T22" fmla="*/ 0 w 80"/>
                  <a:gd name="T23" fmla="*/ 4 h 58"/>
                  <a:gd name="T24" fmla="*/ 5 w 8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8">
                    <a:moveTo>
                      <a:pt x="5" y="0"/>
                    </a:moveTo>
                    <a:lnTo>
                      <a:pt x="14" y="9"/>
                    </a:lnTo>
                    <a:lnTo>
                      <a:pt x="22" y="16"/>
                    </a:lnTo>
                    <a:lnTo>
                      <a:pt x="41" y="29"/>
                    </a:lnTo>
                    <a:lnTo>
                      <a:pt x="61" y="38"/>
                    </a:lnTo>
                    <a:lnTo>
                      <a:pt x="80" y="53"/>
                    </a:lnTo>
                    <a:lnTo>
                      <a:pt x="75" y="58"/>
                    </a:lnTo>
                    <a:lnTo>
                      <a:pt x="57" y="42"/>
                    </a:lnTo>
                    <a:lnTo>
                      <a:pt x="37" y="33"/>
                    </a:lnTo>
                    <a:lnTo>
                      <a:pt x="17" y="21"/>
                    </a:lnTo>
                    <a:lnTo>
                      <a:pt x="9" y="13"/>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06" name="Freeform 1122"/>
              <p:cNvSpPr>
                <a:spLocks/>
              </p:cNvSpPr>
              <p:nvPr/>
            </p:nvSpPr>
            <p:spPr bwMode="auto">
              <a:xfrm>
                <a:off x="1166" y="1951"/>
                <a:ext cx="3" cy="2"/>
              </a:xfrm>
              <a:custGeom>
                <a:avLst/>
                <a:gdLst>
                  <a:gd name="T0" fmla="*/ 0 w 6"/>
                  <a:gd name="T1" fmla="*/ 3 h 4"/>
                  <a:gd name="T2" fmla="*/ 0 w 6"/>
                  <a:gd name="T3" fmla="*/ 4 h 4"/>
                  <a:gd name="T4" fmla="*/ 5 w 6"/>
                  <a:gd name="T5" fmla="*/ 0 h 4"/>
                  <a:gd name="T6" fmla="*/ 6 w 6"/>
                  <a:gd name="T7" fmla="*/ 1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lnTo>
                      <a:pt x="0" y="4"/>
                    </a:lnTo>
                    <a:lnTo>
                      <a:pt x="5" y="0"/>
                    </a:lnTo>
                    <a:lnTo>
                      <a:pt x="6"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75907" name="Rectangle 1123"/>
              <p:cNvSpPr>
                <a:spLocks noChangeArrowheads="1"/>
              </p:cNvSpPr>
              <p:nvPr/>
            </p:nvSpPr>
            <p:spPr bwMode="auto">
              <a:xfrm>
                <a:off x="1201" y="1977"/>
                <a:ext cx="4" cy="3"/>
              </a:xfrm>
              <a:prstGeom prst="rect">
                <a:avLst/>
              </a:prstGeom>
              <a:solidFill>
                <a:srgbClr val="000000"/>
              </a:solidFill>
              <a:ln w="9525">
                <a:solidFill>
                  <a:schemeClr val="tx2"/>
                </a:solidFill>
                <a:miter lim="800000"/>
                <a:headEnd/>
                <a:tailEnd/>
              </a:ln>
            </p:spPr>
            <p:txBody>
              <a:bodyPr/>
              <a:lstStyle/>
              <a:p>
                <a:endParaRPr lang="en-US" sz="3120"/>
              </a:p>
            </p:txBody>
          </p:sp>
          <p:sp>
            <p:nvSpPr>
              <p:cNvPr id="375908" name="Freeform 1124"/>
              <p:cNvSpPr>
                <a:spLocks/>
              </p:cNvSpPr>
              <p:nvPr/>
            </p:nvSpPr>
            <p:spPr bwMode="auto">
              <a:xfrm>
                <a:off x="1203" y="1977"/>
                <a:ext cx="5" cy="3"/>
              </a:xfrm>
              <a:custGeom>
                <a:avLst/>
                <a:gdLst>
                  <a:gd name="T0" fmla="*/ 5 w 11"/>
                  <a:gd name="T1" fmla="*/ 2 h 7"/>
                  <a:gd name="T2" fmla="*/ 11 w 11"/>
                  <a:gd name="T3" fmla="*/ 7 h 7"/>
                  <a:gd name="T4" fmla="*/ 3 w 11"/>
                  <a:gd name="T5" fmla="*/ 7 h 7"/>
                  <a:gd name="T6" fmla="*/ 3 w 11"/>
                  <a:gd name="T7" fmla="*/ 0 h 7"/>
                  <a:gd name="T8" fmla="*/ 0 w 11"/>
                  <a:gd name="T9" fmla="*/ 7 h 7"/>
                  <a:gd name="T10" fmla="*/ 5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5" y="2"/>
                    </a:moveTo>
                    <a:lnTo>
                      <a:pt x="11" y="7"/>
                    </a:lnTo>
                    <a:lnTo>
                      <a:pt x="3" y="7"/>
                    </a:lnTo>
                    <a:lnTo>
                      <a:pt x="3" y="0"/>
                    </a:lnTo>
                    <a:lnTo>
                      <a:pt x="0" y="7"/>
                    </a:lnTo>
                    <a:lnTo>
                      <a:pt x="5" y="2"/>
                    </a:lnTo>
                    <a:close/>
                  </a:path>
                </a:pathLst>
              </a:custGeom>
              <a:solidFill>
                <a:srgbClr val="000000"/>
              </a:solidFill>
              <a:ln w="9525">
                <a:solidFill>
                  <a:schemeClr val="tx2"/>
                </a:solidFill>
                <a:round/>
                <a:headEnd/>
                <a:tailEnd/>
              </a:ln>
            </p:spPr>
            <p:txBody>
              <a:bodyPr/>
              <a:lstStyle/>
              <a:p>
                <a:endParaRPr lang="en-US" sz="3120"/>
              </a:p>
            </p:txBody>
          </p:sp>
          <p:sp>
            <p:nvSpPr>
              <p:cNvPr id="375909" name="Freeform 1125"/>
              <p:cNvSpPr>
                <a:spLocks/>
              </p:cNvSpPr>
              <p:nvPr/>
            </p:nvSpPr>
            <p:spPr bwMode="auto">
              <a:xfrm>
                <a:off x="1155" y="1942"/>
                <a:ext cx="46" cy="38"/>
              </a:xfrm>
              <a:custGeom>
                <a:avLst/>
                <a:gdLst>
                  <a:gd name="T0" fmla="*/ 90 w 93"/>
                  <a:gd name="T1" fmla="*/ 77 h 77"/>
                  <a:gd name="T2" fmla="*/ 62 w 93"/>
                  <a:gd name="T3" fmla="*/ 63 h 77"/>
                  <a:gd name="T4" fmla="*/ 36 w 93"/>
                  <a:gd name="T5" fmla="*/ 49 h 77"/>
                  <a:gd name="T6" fmla="*/ 27 w 93"/>
                  <a:gd name="T7" fmla="*/ 40 h 77"/>
                  <a:gd name="T8" fmla="*/ 17 w 93"/>
                  <a:gd name="T9" fmla="*/ 31 h 77"/>
                  <a:gd name="T10" fmla="*/ 0 w 93"/>
                  <a:gd name="T11" fmla="*/ 5 h 77"/>
                  <a:gd name="T12" fmla="*/ 4 w 93"/>
                  <a:gd name="T13" fmla="*/ 0 h 77"/>
                  <a:gd name="T14" fmla="*/ 21 w 93"/>
                  <a:gd name="T15" fmla="*/ 26 h 77"/>
                  <a:gd name="T16" fmla="*/ 30 w 93"/>
                  <a:gd name="T17" fmla="*/ 35 h 77"/>
                  <a:gd name="T18" fmla="*/ 41 w 93"/>
                  <a:gd name="T19" fmla="*/ 45 h 77"/>
                  <a:gd name="T20" fmla="*/ 65 w 93"/>
                  <a:gd name="T21" fmla="*/ 58 h 77"/>
                  <a:gd name="T22" fmla="*/ 93 w 93"/>
                  <a:gd name="T23" fmla="*/ 72 h 77"/>
                  <a:gd name="T24" fmla="*/ 90 w 93"/>
                  <a:gd name="T2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77">
                    <a:moveTo>
                      <a:pt x="90" y="77"/>
                    </a:moveTo>
                    <a:lnTo>
                      <a:pt x="62" y="63"/>
                    </a:lnTo>
                    <a:lnTo>
                      <a:pt x="36" y="49"/>
                    </a:lnTo>
                    <a:lnTo>
                      <a:pt x="27" y="40"/>
                    </a:lnTo>
                    <a:lnTo>
                      <a:pt x="17" y="31"/>
                    </a:lnTo>
                    <a:lnTo>
                      <a:pt x="0" y="5"/>
                    </a:lnTo>
                    <a:lnTo>
                      <a:pt x="4" y="0"/>
                    </a:lnTo>
                    <a:lnTo>
                      <a:pt x="21" y="26"/>
                    </a:lnTo>
                    <a:lnTo>
                      <a:pt x="30" y="35"/>
                    </a:lnTo>
                    <a:lnTo>
                      <a:pt x="41" y="45"/>
                    </a:lnTo>
                    <a:lnTo>
                      <a:pt x="65" y="58"/>
                    </a:lnTo>
                    <a:lnTo>
                      <a:pt x="93" y="72"/>
                    </a:lnTo>
                    <a:lnTo>
                      <a:pt x="90" y="77"/>
                    </a:lnTo>
                    <a:close/>
                  </a:path>
                </a:pathLst>
              </a:custGeom>
              <a:solidFill>
                <a:srgbClr val="000000"/>
              </a:solidFill>
              <a:ln w="9525">
                <a:solidFill>
                  <a:schemeClr val="tx2"/>
                </a:solidFill>
                <a:round/>
                <a:headEnd/>
                <a:tailEnd/>
              </a:ln>
            </p:spPr>
            <p:txBody>
              <a:bodyPr/>
              <a:lstStyle/>
              <a:p>
                <a:endParaRPr lang="en-US" sz="3120"/>
              </a:p>
            </p:txBody>
          </p:sp>
          <p:sp>
            <p:nvSpPr>
              <p:cNvPr id="375910" name="Freeform 1126"/>
              <p:cNvSpPr>
                <a:spLocks/>
              </p:cNvSpPr>
              <p:nvPr/>
            </p:nvSpPr>
            <p:spPr bwMode="auto">
              <a:xfrm>
                <a:off x="1200" y="1977"/>
                <a:ext cx="1" cy="3"/>
              </a:xfrm>
              <a:custGeom>
                <a:avLst/>
                <a:gdLst>
                  <a:gd name="T0" fmla="*/ 1 w 3"/>
                  <a:gd name="T1" fmla="*/ 7 h 7"/>
                  <a:gd name="T2" fmla="*/ 0 w 3"/>
                  <a:gd name="T3" fmla="*/ 7 h 7"/>
                  <a:gd name="T4" fmla="*/ 3 w 3"/>
                  <a:gd name="T5" fmla="*/ 2 h 7"/>
                  <a:gd name="T6" fmla="*/ 1 w 3"/>
                  <a:gd name="T7" fmla="*/ 0 h 7"/>
                  <a:gd name="T8" fmla="*/ 1 w 3"/>
                  <a:gd name="T9" fmla="*/ 7 h 7"/>
                </a:gdLst>
                <a:ahLst/>
                <a:cxnLst>
                  <a:cxn ang="0">
                    <a:pos x="T0" y="T1"/>
                  </a:cxn>
                  <a:cxn ang="0">
                    <a:pos x="T2" y="T3"/>
                  </a:cxn>
                  <a:cxn ang="0">
                    <a:pos x="T4" y="T5"/>
                  </a:cxn>
                  <a:cxn ang="0">
                    <a:pos x="T6" y="T7"/>
                  </a:cxn>
                  <a:cxn ang="0">
                    <a:pos x="T8" y="T9"/>
                  </a:cxn>
                </a:cxnLst>
                <a:rect l="0" t="0" r="r" b="b"/>
                <a:pathLst>
                  <a:path w="3" h="7">
                    <a:moveTo>
                      <a:pt x="1" y="7"/>
                    </a:moveTo>
                    <a:lnTo>
                      <a:pt x="0" y="7"/>
                    </a:lnTo>
                    <a:lnTo>
                      <a:pt x="3" y="2"/>
                    </a:lnTo>
                    <a:lnTo>
                      <a:pt x="1" y="0"/>
                    </a:lnTo>
                    <a:lnTo>
                      <a:pt x="1" y="7"/>
                    </a:lnTo>
                    <a:close/>
                  </a:path>
                </a:pathLst>
              </a:custGeom>
              <a:solidFill>
                <a:srgbClr val="000000"/>
              </a:solidFill>
              <a:ln w="9525">
                <a:solidFill>
                  <a:schemeClr val="tx2"/>
                </a:solidFill>
                <a:round/>
                <a:headEnd/>
                <a:tailEnd/>
              </a:ln>
            </p:spPr>
            <p:txBody>
              <a:bodyPr/>
              <a:lstStyle/>
              <a:p>
                <a:endParaRPr lang="en-US" sz="3120"/>
              </a:p>
            </p:txBody>
          </p:sp>
          <p:sp>
            <p:nvSpPr>
              <p:cNvPr id="375911" name="Freeform 1127"/>
              <p:cNvSpPr>
                <a:spLocks/>
              </p:cNvSpPr>
              <p:nvPr/>
            </p:nvSpPr>
            <p:spPr bwMode="auto">
              <a:xfrm>
                <a:off x="1138" y="1897"/>
                <a:ext cx="19" cy="46"/>
              </a:xfrm>
              <a:custGeom>
                <a:avLst/>
                <a:gdLst>
                  <a:gd name="T0" fmla="*/ 34 w 38"/>
                  <a:gd name="T1" fmla="*/ 92 h 92"/>
                  <a:gd name="T2" fmla="*/ 26 w 38"/>
                  <a:gd name="T3" fmla="*/ 68 h 92"/>
                  <a:gd name="T4" fmla="*/ 20 w 38"/>
                  <a:gd name="T5" fmla="*/ 45 h 92"/>
                  <a:gd name="T6" fmla="*/ 13 w 38"/>
                  <a:gd name="T7" fmla="*/ 24 h 92"/>
                  <a:gd name="T8" fmla="*/ 0 w 38"/>
                  <a:gd name="T9" fmla="*/ 4 h 92"/>
                  <a:gd name="T10" fmla="*/ 5 w 38"/>
                  <a:gd name="T11" fmla="*/ 0 h 92"/>
                  <a:gd name="T12" fmla="*/ 17 w 38"/>
                  <a:gd name="T13" fmla="*/ 21 h 92"/>
                  <a:gd name="T14" fmla="*/ 25 w 38"/>
                  <a:gd name="T15" fmla="*/ 42 h 92"/>
                  <a:gd name="T16" fmla="*/ 31 w 38"/>
                  <a:gd name="T17" fmla="*/ 65 h 92"/>
                  <a:gd name="T18" fmla="*/ 38 w 38"/>
                  <a:gd name="T19" fmla="*/ 89 h 92"/>
                  <a:gd name="T20" fmla="*/ 34 w 38"/>
                  <a:gd name="T2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92">
                    <a:moveTo>
                      <a:pt x="34" y="92"/>
                    </a:moveTo>
                    <a:lnTo>
                      <a:pt x="26" y="68"/>
                    </a:lnTo>
                    <a:lnTo>
                      <a:pt x="20" y="45"/>
                    </a:lnTo>
                    <a:lnTo>
                      <a:pt x="13" y="24"/>
                    </a:lnTo>
                    <a:lnTo>
                      <a:pt x="0" y="4"/>
                    </a:lnTo>
                    <a:lnTo>
                      <a:pt x="5" y="0"/>
                    </a:lnTo>
                    <a:lnTo>
                      <a:pt x="17" y="21"/>
                    </a:lnTo>
                    <a:lnTo>
                      <a:pt x="25" y="42"/>
                    </a:lnTo>
                    <a:lnTo>
                      <a:pt x="31" y="65"/>
                    </a:lnTo>
                    <a:lnTo>
                      <a:pt x="38" y="89"/>
                    </a:lnTo>
                    <a:lnTo>
                      <a:pt x="34" y="92"/>
                    </a:lnTo>
                    <a:close/>
                  </a:path>
                </a:pathLst>
              </a:custGeom>
              <a:solidFill>
                <a:srgbClr val="000000"/>
              </a:solidFill>
              <a:ln w="9525">
                <a:solidFill>
                  <a:schemeClr val="tx2"/>
                </a:solidFill>
                <a:round/>
                <a:headEnd/>
                <a:tailEnd/>
              </a:ln>
            </p:spPr>
            <p:txBody>
              <a:bodyPr/>
              <a:lstStyle/>
              <a:p>
                <a:endParaRPr lang="en-US" sz="3120"/>
              </a:p>
            </p:txBody>
          </p:sp>
          <p:sp>
            <p:nvSpPr>
              <p:cNvPr id="375912" name="Freeform 1128"/>
              <p:cNvSpPr>
                <a:spLocks/>
              </p:cNvSpPr>
              <p:nvPr/>
            </p:nvSpPr>
            <p:spPr bwMode="auto">
              <a:xfrm>
                <a:off x="1155" y="1942"/>
                <a:ext cx="2" cy="2"/>
              </a:xfrm>
              <a:custGeom>
                <a:avLst/>
                <a:gdLst>
                  <a:gd name="T0" fmla="*/ 0 w 4"/>
                  <a:gd name="T1" fmla="*/ 5 h 5"/>
                  <a:gd name="T2" fmla="*/ 0 w 4"/>
                  <a:gd name="T3" fmla="*/ 3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0" y="3"/>
                    </a:lnTo>
                    <a:lnTo>
                      <a:pt x="4"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75913" name="Freeform 1129"/>
              <p:cNvSpPr>
                <a:spLocks/>
              </p:cNvSpPr>
              <p:nvPr/>
            </p:nvSpPr>
            <p:spPr bwMode="auto">
              <a:xfrm>
                <a:off x="1132" y="1897"/>
                <a:ext cx="9" cy="34"/>
              </a:xfrm>
              <a:custGeom>
                <a:avLst/>
                <a:gdLst>
                  <a:gd name="T0" fmla="*/ 18 w 18"/>
                  <a:gd name="T1" fmla="*/ 1 h 68"/>
                  <a:gd name="T2" fmla="*/ 12 w 18"/>
                  <a:gd name="T3" fmla="*/ 16 h 68"/>
                  <a:gd name="T4" fmla="*/ 9 w 18"/>
                  <a:gd name="T5" fmla="*/ 33 h 68"/>
                  <a:gd name="T6" fmla="*/ 6 w 18"/>
                  <a:gd name="T7" fmla="*/ 68 h 68"/>
                  <a:gd name="T8" fmla="*/ 0 w 18"/>
                  <a:gd name="T9" fmla="*/ 68 h 68"/>
                  <a:gd name="T10" fmla="*/ 3 w 18"/>
                  <a:gd name="T11" fmla="*/ 33 h 68"/>
                  <a:gd name="T12" fmla="*/ 6 w 18"/>
                  <a:gd name="T13" fmla="*/ 15 h 68"/>
                  <a:gd name="T14" fmla="*/ 12 w 18"/>
                  <a:gd name="T15" fmla="*/ 0 h 68"/>
                  <a:gd name="T16" fmla="*/ 18 w 18"/>
                  <a:gd name="T17"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68">
                    <a:moveTo>
                      <a:pt x="18" y="1"/>
                    </a:moveTo>
                    <a:lnTo>
                      <a:pt x="12" y="16"/>
                    </a:lnTo>
                    <a:lnTo>
                      <a:pt x="9" y="33"/>
                    </a:lnTo>
                    <a:lnTo>
                      <a:pt x="6" y="68"/>
                    </a:lnTo>
                    <a:lnTo>
                      <a:pt x="0" y="68"/>
                    </a:lnTo>
                    <a:lnTo>
                      <a:pt x="3" y="33"/>
                    </a:lnTo>
                    <a:lnTo>
                      <a:pt x="6" y="15"/>
                    </a:lnTo>
                    <a:lnTo>
                      <a:pt x="12" y="0"/>
                    </a:lnTo>
                    <a:lnTo>
                      <a:pt x="18" y="1"/>
                    </a:lnTo>
                    <a:close/>
                  </a:path>
                </a:pathLst>
              </a:custGeom>
              <a:solidFill>
                <a:srgbClr val="000000"/>
              </a:solidFill>
              <a:ln w="9525">
                <a:solidFill>
                  <a:schemeClr val="tx2"/>
                </a:solidFill>
                <a:round/>
                <a:headEnd/>
                <a:tailEnd/>
              </a:ln>
            </p:spPr>
            <p:txBody>
              <a:bodyPr/>
              <a:lstStyle/>
              <a:p>
                <a:endParaRPr lang="en-US" sz="3120"/>
              </a:p>
            </p:txBody>
          </p:sp>
          <p:sp>
            <p:nvSpPr>
              <p:cNvPr id="375914" name="Freeform 1130"/>
              <p:cNvSpPr>
                <a:spLocks/>
              </p:cNvSpPr>
              <p:nvPr/>
            </p:nvSpPr>
            <p:spPr bwMode="auto">
              <a:xfrm>
                <a:off x="1138" y="1895"/>
                <a:ext cx="3" cy="4"/>
              </a:xfrm>
              <a:custGeom>
                <a:avLst/>
                <a:gdLst>
                  <a:gd name="T0" fmla="*/ 5 w 6"/>
                  <a:gd name="T1" fmla="*/ 5 h 9"/>
                  <a:gd name="T2" fmla="*/ 2 w 6"/>
                  <a:gd name="T3" fmla="*/ 0 h 9"/>
                  <a:gd name="T4" fmla="*/ 0 w 6"/>
                  <a:gd name="T5" fmla="*/ 5 h 9"/>
                  <a:gd name="T6" fmla="*/ 6 w 6"/>
                  <a:gd name="T7" fmla="*/ 6 h 9"/>
                  <a:gd name="T8" fmla="*/ 0 w 6"/>
                  <a:gd name="T9" fmla="*/ 9 h 9"/>
                  <a:gd name="T10" fmla="*/ 5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5" y="5"/>
                    </a:moveTo>
                    <a:lnTo>
                      <a:pt x="2" y="0"/>
                    </a:lnTo>
                    <a:lnTo>
                      <a:pt x="0" y="5"/>
                    </a:lnTo>
                    <a:lnTo>
                      <a:pt x="6" y="6"/>
                    </a:lnTo>
                    <a:lnTo>
                      <a:pt x="0" y="9"/>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75915" name="Freeform 1131"/>
              <p:cNvSpPr>
                <a:spLocks/>
              </p:cNvSpPr>
              <p:nvPr/>
            </p:nvSpPr>
            <p:spPr bwMode="auto">
              <a:xfrm>
                <a:off x="1132" y="1931"/>
                <a:ext cx="17" cy="31"/>
              </a:xfrm>
              <a:custGeom>
                <a:avLst/>
                <a:gdLst>
                  <a:gd name="T0" fmla="*/ 6 w 34"/>
                  <a:gd name="T1" fmla="*/ 0 h 61"/>
                  <a:gd name="T2" fmla="*/ 9 w 34"/>
                  <a:gd name="T3" fmla="*/ 18 h 61"/>
                  <a:gd name="T4" fmla="*/ 15 w 34"/>
                  <a:gd name="T5" fmla="*/ 29 h 61"/>
                  <a:gd name="T6" fmla="*/ 25 w 34"/>
                  <a:gd name="T7" fmla="*/ 41 h 61"/>
                  <a:gd name="T8" fmla="*/ 34 w 34"/>
                  <a:gd name="T9" fmla="*/ 59 h 61"/>
                  <a:gd name="T10" fmla="*/ 28 w 34"/>
                  <a:gd name="T11" fmla="*/ 61 h 61"/>
                  <a:gd name="T12" fmla="*/ 20 w 34"/>
                  <a:gd name="T13" fmla="*/ 46 h 61"/>
                  <a:gd name="T14" fmla="*/ 11 w 34"/>
                  <a:gd name="T15" fmla="*/ 34 h 61"/>
                  <a:gd name="T16" fmla="*/ 3 w 34"/>
                  <a:gd name="T17" fmla="*/ 20 h 61"/>
                  <a:gd name="T18" fmla="*/ 0 w 34"/>
                  <a:gd name="T19" fmla="*/ 2 h 61"/>
                  <a:gd name="T20" fmla="*/ 6 w 34"/>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1">
                    <a:moveTo>
                      <a:pt x="6" y="0"/>
                    </a:moveTo>
                    <a:lnTo>
                      <a:pt x="9" y="18"/>
                    </a:lnTo>
                    <a:lnTo>
                      <a:pt x="15" y="29"/>
                    </a:lnTo>
                    <a:lnTo>
                      <a:pt x="25" y="41"/>
                    </a:lnTo>
                    <a:lnTo>
                      <a:pt x="34" y="59"/>
                    </a:lnTo>
                    <a:lnTo>
                      <a:pt x="28" y="61"/>
                    </a:lnTo>
                    <a:lnTo>
                      <a:pt x="20" y="46"/>
                    </a:lnTo>
                    <a:lnTo>
                      <a:pt x="11" y="34"/>
                    </a:lnTo>
                    <a:lnTo>
                      <a:pt x="3" y="20"/>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16" name="Freeform 1132"/>
              <p:cNvSpPr>
                <a:spLocks/>
              </p:cNvSpPr>
              <p:nvPr/>
            </p:nvSpPr>
            <p:spPr bwMode="auto">
              <a:xfrm>
                <a:off x="1132" y="1931"/>
                <a:ext cx="3" cy="1"/>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917" name="Freeform 1133"/>
              <p:cNvSpPr>
                <a:spLocks/>
              </p:cNvSpPr>
              <p:nvPr/>
            </p:nvSpPr>
            <p:spPr bwMode="auto">
              <a:xfrm>
                <a:off x="1146" y="1961"/>
                <a:ext cx="19" cy="82"/>
              </a:xfrm>
              <a:custGeom>
                <a:avLst/>
                <a:gdLst>
                  <a:gd name="T0" fmla="*/ 6 w 38"/>
                  <a:gd name="T1" fmla="*/ 0 h 165"/>
                  <a:gd name="T2" fmla="*/ 21 w 38"/>
                  <a:gd name="T3" fmla="*/ 43 h 165"/>
                  <a:gd name="T4" fmla="*/ 30 w 38"/>
                  <a:gd name="T5" fmla="*/ 81 h 165"/>
                  <a:gd name="T6" fmla="*/ 36 w 38"/>
                  <a:gd name="T7" fmla="*/ 121 h 165"/>
                  <a:gd name="T8" fmla="*/ 38 w 38"/>
                  <a:gd name="T9" fmla="*/ 165 h 165"/>
                  <a:gd name="T10" fmla="*/ 32 w 38"/>
                  <a:gd name="T11" fmla="*/ 165 h 165"/>
                  <a:gd name="T12" fmla="*/ 30 w 38"/>
                  <a:gd name="T13" fmla="*/ 121 h 165"/>
                  <a:gd name="T14" fmla="*/ 24 w 38"/>
                  <a:gd name="T15" fmla="*/ 83 h 165"/>
                  <a:gd name="T16" fmla="*/ 15 w 38"/>
                  <a:gd name="T17" fmla="*/ 45 h 165"/>
                  <a:gd name="T18" fmla="*/ 0 w 38"/>
                  <a:gd name="T19" fmla="*/ 2 h 165"/>
                  <a:gd name="T20" fmla="*/ 6 w 38"/>
                  <a:gd name="T2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65">
                    <a:moveTo>
                      <a:pt x="6" y="0"/>
                    </a:moveTo>
                    <a:lnTo>
                      <a:pt x="21" y="43"/>
                    </a:lnTo>
                    <a:lnTo>
                      <a:pt x="30" y="81"/>
                    </a:lnTo>
                    <a:lnTo>
                      <a:pt x="36" y="121"/>
                    </a:lnTo>
                    <a:lnTo>
                      <a:pt x="38" y="165"/>
                    </a:lnTo>
                    <a:lnTo>
                      <a:pt x="32" y="165"/>
                    </a:lnTo>
                    <a:lnTo>
                      <a:pt x="30" y="121"/>
                    </a:lnTo>
                    <a:lnTo>
                      <a:pt x="24" y="83"/>
                    </a:lnTo>
                    <a:lnTo>
                      <a:pt x="15" y="4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18" name="Freeform 1134"/>
              <p:cNvSpPr>
                <a:spLocks/>
              </p:cNvSpPr>
              <p:nvPr/>
            </p:nvSpPr>
            <p:spPr bwMode="auto">
              <a:xfrm>
                <a:off x="1146" y="1961"/>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19" name="Freeform 1135"/>
              <p:cNvSpPr>
                <a:spLocks/>
              </p:cNvSpPr>
              <p:nvPr/>
            </p:nvSpPr>
            <p:spPr bwMode="auto">
              <a:xfrm>
                <a:off x="1154" y="2043"/>
                <a:ext cx="11" cy="29"/>
              </a:xfrm>
              <a:custGeom>
                <a:avLst/>
                <a:gdLst>
                  <a:gd name="T0" fmla="*/ 22 w 22"/>
                  <a:gd name="T1" fmla="*/ 0 h 58"/>
                  <a:gd name="T2" fmla="*/ 22 w 22"/>
                  <a:gd name="T3" fmla="*/ 15 h 58"/>
                  <a:gd name="T4" fmla="*/ 19 w 22"/>
                  <a:gd name="T5" fmla="*/ 29 h 58"/>
                  <a:gd name="T6" fmla="*/ 14 w 22"/>
                  <a:gd name="T7" fmla="*/ 42 h 58"/>
                  <a:gd name="T8" fmla="*/ 5 w 22"/>
                  <a:gd name="T9" fmla="*/ 58 h 58"/>
                  <a:gd name="T10" fmla="*/ 0 w 22"/>
                  <a:gd name="T11" fmla="*/ 53 h 58"/>
                  <a:gd name="T12" fmla="*/ 8 w 22"/>
                  <a:gd name="T13" fmla="*/ 41 h 58"/>
                  <a:gd name="T14" fmla="*/ 13 w 22"/>
                  <a:gd name="T15" fmla="*/ 27 h 58"/>
                  <a:gd name="T16" fmla="*/ 16 w 22"/>
                  <a:gd name="T17" fmla="*/ 15 h 58"/>
                  <a:gd name="T18" fmla="*/ 16 w 22"/>
                  <a:gd name="T19" fmla="*/ 0 h 58"/>
                  <a:gd name="T20" fmla="*/ 22 w 22"/>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8">
                    <a:moveTo>
                      <a:pt x="22" y="0"/>
                    </a:moveTo>
                    <a:lnTo>
                      <a:pt x="22" y="15"/>
                    </a:lnTo>
                    <a:lnTo>
                      <a:pt x="19" y="29"/>
                    </a:lnTo>
                    <a:lnTo>
                      <a:pt x="14" y="42"/>
                    </a:lnTo>
                    <a:lnTo>
                      <a:pt x="5" y="58"/>
                    </a:lnTo>
                    <a:lnTo>
                      <a:pt x="0" y="53"/>
                    </a:lnTo>
                    <a:lnTo>
                      <a:pt x="8" y="41"/>
                    </a:lnTo>
                    <a:lnTo>
                      <a:pt x="13" y="27"/>
                    </a:lnTo>
                    <a:lnTo>
                      <a:pt x="16" y="15"/>
                    </a:lnTo>
                    <a:lnTo>
                      <a:pt x="16" y="0"/>
                    </a:lnTo>
                    <a:lnTo>
                      <a:pt x="22" y="0"/>
                    </a:lnTo>
                    <a:close/>
                  </a:path>
                </a:pathLst>
              </a:custGeom>
              <a:solidFill>
                <a:srgbClr val="000000"/>
              </a:solidFill>
              <a:ln w="9525">
                <a:solidFill>
                  <a:schemeClr val="tx2"/>
                </a:solidFill>
                <a:round/>
                <a:headEnd/>
                <a:tailEnd/>
              </a:ln>
            </p:spPr>
            <p:txBody>
              <a:bodyPr/>
              <a:lstStyle/>
              <a:p>
                <a:endParaRPr lang="en-US" sz="3120"/>
              </a:p>
            </p:txBody>
          </p:sp>
          <p:sp>
            <p:nvSpPr>
              <p:cNvPr id="375920" name="Freeform 1136"/>
              <p:cNvSpPr>
                <a:spLocks/>
              </p:cNvSpPr>
              <p:nvPr/>
            </p:nvSpPr>
            <p:spPr bwMode="auto">
              <a:xfrm>
                <a:off x="1162" y="2043"/>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21" name="Freeform 1137"/>
              <p:cNvSpPr>
                <a:spLocks/>
              </p:cNvSpPr>
              <p:nvPr/>
            </p:nvSpPr>
            <p:spPr bwMode="auto">
              <a:xfrm>
                <a:off x="1154" y="2043"/>
                <a:ext cx="8" cy="28"/>
              </a:xfrm>
              <a:custGeom>
                <a:avLst/>
                <a:gdLst>
                  <a:gd name="T0" fmla="*/ 0 w 16"/>
                  <a:gd name="T1" fmla="*/ 53 h 56"/>
                  <a:gd name="T2" fmla="*/ 6 w 16"/>
                  <a:gd name="T3" fmla="*/ 26 h 56"/>
                  <a:gd name="T4" fmla="*/ 9 w 16"/>
                  <a:gd name="T5" fmla="*/ 14 h 56"/>
                  <a:gd name="T6" fmla="*/ 11 w 16"/>
                  <a:gd name="T7" fmla="*/ 0 h 56"/>
                  <a:gd name="T8" fmla="*/ 16 w 16"/>
                  <a:gd name="T9" fmla="*/ 0 h 56"/>
                  <a:gd name="T10" fmla="*/ 14 w 16"/>
                  <a:gd name="T11" fmla="*/ 17 h 56"/>
                  <a:gd name="T12" fmla="*/ 11 w 16"/>
                  <a:gd name="T13" fmla="*/ 29 h 56"/>
                  <a:gd name="T14" fmla="*/ 5 w 16"/>
                  <a:gd name="T15" fmla="*/ 56 h 56"/>
                  <a:gd name="T16" fmla="*/ 0 w 16"/>
                  <a:gd name="T1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0" y="53"/>
                    </a:moveTo>
                    <a:lnTo>
                      <a:pt x="6" y="26"/>
                    </a:lnTo>
                    <a:lnTo>
                      <a:pt x="9" y="14"/>
                    </a:lnTo>
                    <a:lnTo>
                      <a:pt x="11" y="0"/>
                    </a:lnTo>
                    <a:lnTo>
                      <a:pt x="16" y="0"/>
                    </a:lnTo>
                    <a:lnTo>
                      <a:pt x="14" y="17"/>
                    </a:lnTo>
                    <a:lnTo>
                      <a:pt x="11" y="29"/>
                    </a:lnTo>
                    <a:lnTo>
                      <a:pt x="5" y="56"/>
                    </a:lnTo>
                    <a:lnTo>
                      <a:pt x="0" y="53"/>
                    </a:lnTo>
                    <a:close/>
                  </a:path>
                </a:pathLst>
              </a:custGeom>
              <a:solidFill>
                <a:srgbClr val="000000"/>
              </a:solidFill>
              <a:ln w="9525">
                <a:solidFill>
                  <a:schemeClr val="tx2"/>
                </a:solidFill>
                <a:round/>
                <a:headEnd/>
                <a:tailEnd/>
              </a:ln>
            </p:spPr>
            <p:txBody>
              <a:bodyPr/>
              <a:lstStyle/>
              <a:p>
                <a:endParaRPr lang="en-US" sz="3120"/>
              </a:p>
            </p:txBody>
          </p:sp>
          <p:sp>
            <p:nvSpPr>
              <p:cNvPr id="375922" name="Freeform 1138"/>
              <p:cNvSpPr>
                <a:spLocks/>
              </p:cNvSpPr>
              <p:nvPr/>
            </p:nvSpPr>
            <p:spPr bwMode="auto">
              <a:xfrm>
                <a:off x="1154" y="2070"/>
                <a:ext cx="2" cy="2"/>
              </a:xfrm>
              <a:custGeom>
                <a:avLst/>
                <a:gdLst>
                  <a:gd name="T0" fmla="*/ 5 w 5"/>
                  <a:gd name="T1" fmla="*/ 5 h 5"/>
                  <a:gd name="T2" fmla="*/ 0 w 5"/>
                  <a:gd name="T3" fmla="*/ 0 h 5"/>
                  <a:gd name="T4" fmla="*/ 5 w 5"/>
                  <a:gd name="T5" fmla="*/ 3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3"/>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75923" name="Freeform 1139"/>
              <p:cNvSpPr>
                <a:spLocks/>
              </p:cNvSpPr>
              <p:nvPr/>
            </p:nvSpPr>
            <p:spPr bwMode="auto">
              <a:xfrm>
                <a:off x="1140" y="1965"/>
                <a:ext cx="22" cy="78"/>
              </a:xfrm>
              <a:custGeom>
                <a:avLst/>
                <a:gdLst>
                  <a:gd name="T0" fmla="*/ 38 w 43"/>
                  <a:gd name="T1" fmla="*/ 157 h 157"/>
                  <a:gd name="T2" fmla="*/ 35 w 43"/>
                  <a:gd name="T3" fmla="*/ 114 h 157"/>
                  <a:gd name="T4" fmla="*/ 27 w 43"/>
                  <a:gd name="T5" fmla="*/ 79 h 157"/>
                  <a:gd name="T6" fmla="*/ 15 w 43"/>
                  <a:gd name="T7" fmla="*/ 43 h 157"/>
                  <a:gd name="T8" fmla="*/ 0 w 43"/>
                  <a:gd name="T9" fmla="*/ 3 h 157"/>
                  <a:gd name="T10" fmla="*/ 4 w 43"/>
                  <a:gd name="T11" fmla="*/ 0 h 157"/>
                  <a:gd name="T12" fmla="*/ 20 w 43"/>
                  <a:gd name="T13" fmla="*/ 40 h 157"/>
                  <a:gd name="T14" fmla="*/ 32 w 43"/>
                  <a:gd name="T15" fmla="*/ 76 h 157"/>
                  <a:gd name="T16" fmla="*/ 40 w 43"/>
                  <a:gd name="T17" fmla="*/ 114 h 157"/>
                  <a:gd name="T18" fmla="*/ 43 w 43"/>
                  <a:gd name="T19" fmla="*/ 157 h 157"/>
                  <a:gd name="T20" fmla="*/ 38 w 43"/>
                  <a:gd name="T2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57">
                    <a:moveTo>
                      <a:pt x="38" y="157"/>
                    </a:moveTo>
                    <a:lnTo>
                      <a:pt x="35" y="114"/>
                    </a:lnTo>
                    <a:lnTo>
                      <a:pt x="27" y="79"/>
                    </a:lnTo>
                    <a:lnTo>
                      <a:pt x="15" y="43"/>
                    </a:lnTo>
                    <a:lnTo>
                      <a:pt x="0" y="3"/>
                    </a:lnTo>
                    <a:lnTo>
                      <a:pt x="4" y="0"/>
                    </a:lnTo>
                    <a:lnTo>
                      <a:pt x="20" y="40"/>
                    </a:lnTo>
                    <a:lnTo>
                      <a:pt x="32" y="76"/>
                    </a:lnTo>
                    <a:lnTo>
                      <a:pt x="40" y="114"/>
                    </a:lnTo>
                    <a:lnTo>
                      <a:pt x="43" y="157"/>
                    </a:lnTo>
                    <a:lnTo>
                      <a:pt x="38" y="157"/>
                    </a:lnTo>
                    <a:close/>
                  </a:path>
                </a:pathLst>
              </a:custGeom>
              <a:solidFill>
                <a:srgbClr val="000000"/>
              </a:solidFill>
              <a:ln w="9525">
                <a:solidFill>
                  <a:schemeClr val="tx2"/>
                </a:solidFill>
                <a:round/>
                <a:headEnd/>
                <a:tailEnd/>
              </a:ln>
            </p:spPr>
            <p:txBody>
              <a:bodyPr/>
              <a:lstStyle/>
              <a:p>
                <a:endParaRPr lang="en-US" sz="3120"/>
              </a:p>
            </p:txBody>
          </p:sp>
          <p:sp>
            <p:nvSpPr>
              <p:cNvPr id="375924" name="Freeform 1140"/>
              <p:cNvSpPr>
                <a:spLocks/>
              </p:cNvSpPr>
              <p:nvPr/>
            </p:nvSpPr>
            <p:spPr bwMode="auto">
              <a:xfrm>
                <a:off x="1160" y="2043"/>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25" name="Freeform 1141"/>
              <p:cNvSpPr>
                <a:spLocks/>
              </p:cNvSpPr>
              <p:nvPr/>
            </p:nvSpPr>
            <p:spPr bwMode="auto">
              <a:xfrm>
                <a:off x="1123" y="1931"/>
                <a:ext cx="20" cy="35"/>
              </a:xfrm>
              <a:custGeom>
                <a:avLst/>
                <a:gdLst>
                  <a:gd name="T0" fmla="*/ 35 w 39"/>
                  <a:gd name="T1" fmla="*/ 70 h 70"/>
                  <a:gd name="T2" fmla="*/ 24 w 39"/>
                  <a:gd name="T3" fmla="*/ 53 h 70"/>
                  <a:gd name="T4" fmla="*/ 12 w 39"/>
                  <a:gd name="T5" fmla="*/ 38 h 70"/>
                  <a:gd name="T6" fmla="*/ 3 w 39"/>
                  <a:gd name="T7" fmla="*/ 21 h 70"/>
                  <a:gd name="T8" fmla="*/ 1 w 39"/>
                  <a:gd name="T9" fmla="*/ 11 h 70"/>
                  <a:gd name="T10" fmla="*/ 0 w 39"/>
                  <a:gd name="T11" fmla="*/ 0 h 70"/>
                  <a:gd name="T12" fmla="*/ 4 w 39"/>
                  <a:gd name="T13" fmla="*/ 0 h 70"/>
                  <a:gd name="T14" fmla="*/ 6 w 39"/>
                  <a:gd name="T15" fmla="*/ 11 h 70"/>
                  <a:gd name="T16" fmla="*/ 7 w 39"/>
                  <a:gd name="T17" fmla="*/ 18 h 70"/>
                  <a:gd name="T18" fmla="*/ 17 w 39"/>
                  <a:gd name="T19" fmla="*/ 34 h 70"/>
                  <a:gd name="T20" fmla="*/ 29 w 39"/>
                  <a:gd name="T21" fmla="*/ 49 h 70"/>
                  <a:gd name="T22" fmla="*/ 39 w 39"/>
                  <a:gd name="T23" fmla="*/ 67 h 70"/>
                  <a:gd name="T24" fmla="*/ 35 w 39"/>
                  <a:gd name="T2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70">
                    <a:moveTo>
                      <a:pt x="35" y="70"/>
                    </a:moveTo>
                    <a:lnTo>
                      <a:pt x="24" y="53"/>
                    </a:lnTo>
                    <a:lnTo>
                      <a:pt x="12" y="38"/>
                    </a:lnTo>
                    <a:lnTo>
                      <a:pt x="3" y="21"/>
                    </a:lnTo>
                    <a:lnTo>
                      <a:pt x="1" y="11"/>
                    </a:lnTo>
                    <a:lnTo>
                      <a:pt x="0" y="0"/>
                    </a:lnTo>
                    <a:lnTo>
                      <a:pt x="4" y="0"/>
                    </a:lnTo>
                    <a:lnTo>
                      <a:pt x="6" y="11"/>
                    </a:lnTo>
                    <a:lnTo>
                      <a:pt x="7" y="18"/>
                    </a:lnTo>
                    <a:lnTo>
                      <a:pt x="17" y="34"/>
                    </a:lnTo>
                    <a:lnTo>
                      <a:pt x="29" y="49"/>
                    </a:lnTo>
                    <a:lnTo>
                      <a:pt x="39" y="67"/>
                    </a:lnTo>
                    <a:lnTo>
                      <a:pt x="35" y="70"/>
                    </a:lnTo>
                    <a:close/>
                  </a:path>
                </a:pathLst>
              </a:custGeom>
              <a:solidFill>
                <a:srgbClr val="000000"/>
              </a:solidFill>
              <a:ln w="9525">
                <a:solidFill>
                  <a:schemeClr val="tx2"/>
                </a:solidFill>
                <a:round/>
                <a:headEnd/>
                <a:tailEnd/>
              </a:ln>
            </p:spPr>
            <p:txBody>
              <a:bodyPr/>
              <a:lstStyle/>
              <a:p>
                <a:endParaRPr lang="en-US" sz="3120"/>
              </a:p>
            </p:txBody>
          </p:sp>
          <p:sp>
            <p:nvSpPr>
              <p:cNvPr id="375926" name="Freeform 1142"/>
              <p:cNvSpPr>
                <a:spLocks/>
              </p:cNvSpPr>
              <p:nvPr/>
            </p:nvSpPr>
            <p:spPr bwMode="auto">
              <a:xfrm>
                <a:off x="1140" y="1965"/>
                <a:ext cx="3" cy="1"/>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lnTo>
                      <a:pt x="0" y="3"/>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927" name="Freeform 1143"/>
              <p:cNvSpPr>
                <a:spLocks/>
              </p:cNvSpPr>
              <p:nvPr/>
            </p:nvSpPr>
            <p:spPr bwMode="auto">
              <a:xfrm>
                <a:off x="1123" y="1893"/>
                <a:ext cx="8" cy="39"/>
              </a:xfrm>
              <a:custGeom>
                <a:avLst/>
                <a:gdLst>
                  <a:gd name="T0" fmla="*/ 0 w 15"/>
                  <a:gd name="T1" fmla="*/ 75 h 78"/>
                  <a:gd name="T2" fmla="*/ 4 w 15"/>
                  <a:gd name="T3" fmla="*/ 37 h 78"/>
                  <a:gd name="T4" fmla="*/ 10 w 15"/>
                  <a:gd name="T5" fmla="*/ 0 h 78"/>
                  <a:gd name="T6" fmla="*/ 15 w 15"/>
                  <a:gd name="T7" fmla="*/ 3 h 78"/>
                  <a:gd name="T8" fmla="*/ 9 w 15"/>
                  <a:gd name="T9" fmla="*/ 40 h 78"/>
                  <a:gd name="T10" fmla="*/ 4 w 15"/>
                  <a:gd name="T11" fmla="*/ 78 h 78"/>
                  <a:gd name="T12" fmla="*/ 0 w 15"/>
                  <a:gd name="T13" fmla="*/ 75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0" y="75"/>
                    </a:moveTo>
                    <a:lnTo>
                      <a:pt x="4" y="37"/>
                    </a:lnTo>
                    <a:lnTo>
                      <a:pt x="10" y="0"/>
                    </a:lnTo>
                    <a:lnTo>
                      <a:pt x="15" y="3"/>
                    </a:lnTo>
                    <a:lnTo>
                      <a:pt x="9" y="40"/>
                    </a:lnTo>
                    <a:lnTo>
                      <a:pt x="4" y="78"/>
                    </a:lnTo>
                    <a:lnTo>
                      <a:pt x="0" y="75"/>
                    </a:lnTo>
                    <a:close/>
                  </a:path>
                </a:pathLst>
              </a:custGeom>
              <a:solidFill>
                <a:srgbClr val="000000"/>
              </a:solidFill>
              <a:ln w="9525">
                <a:solidFill>
                  <a:schemeClr val="tx2"/>
                </a:solidFill>
                <a:round/>
                <a:headEnd/>
                <a:tailEnd/>
              </a:ln>
            </p:spPr>
            <p:txBody>
              <a:bodyPr/>
              <a:lstStyle/>
              <a:p>
                <a:endParaRPr lang="en-US" sz="3120"/>
              </a:p>
            </p:txBody>
          </p:sp>
          <p:sp>
            <p:nvSpPr>
              <p:cNvPr id="375928" name="Freeform 1144"/>
              <p:cNvSpPr>
                <a:spLocks/>
              </p:cNvSpPr>
              <p:nvPr/>
            </p:nvSpPr>
            <p:spPr bwMode="auto">
              <a:xfrm>
                <a:off x="1123" y="1930"/>
                <a:ext cx="2" cy="2"/>
              </a:xfrm>
              <a:custGeom>
                <a:avLst/>
                <a:gdLst>
                  <a:gd name="T0" fmla="*/ 0 w 4"/>
                  <a:gd name="T1" fmla="*/ 1 h 3"/>
                  <a:gd name="T2" fmla="*/ 0 w 4"/>
                  <a:gd name="T3" fmla="*/ 0 h 3"/>
                  <a:gd name="T4" fmla="*/ 4 w 4"/>
                  <a:gd name="T5" fmla="*/ 3 h 3"/>
                  <a:gd name="T6" fmla="*/ 4 w 4"/>
                  <a:gd name="T7" fmla="*/ 1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0" y="0"/>
                    </a:lnTo>
                    <a:lnTo>
                      <a:pt x="4" y="3"/>
                    </a:lnTo>
                    <a:lnTo>
                      <a:pt x="4"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75929" name="Freeform 1145"/>
              <p:cNvSpPr>
                <a:spLocks/>
              </p:cNvSpPr>
              <p:nvPr/>
            </p:nvSpPr>
            <p:spPr bwMode="auto">
              <a:xfrm>
                <a:off x="1112" y="1870"/>
                <a:ext cx="19" cy="24"/>
              </a:xfrm>
              <a:custGeom>
                <a:avLst/>
                <a:gdLst>
                  <a:gd name="T0" fmla="*/ 32 w 37"/>
                  <a:gd name="T1" fmla="*/ 48 h 48"/>
                  <a:gd name="T2" fmla="*/ 29 w 37"/>
                  <a:gd name="T3" fmla="*/ 34 h 48"/>
                  <a:gd name="T4" fmla="*/ 22 w 37"/>
                  <a:gd name="T5" fmla="*/ 26 h 48"/>
                  <a:gd name="T6" fmla="*/ 11 w 37"/>
                  <a:gd name="T7" fmla="*/ 17 h 48"/>
                  <a:gd name="T8" fmla="*/ 0 w 37"/>
                  <a:gd name="T9" fmla="*/ 5 h 48"/>
                  <a:gd name="T10" fmla="*/ 5 w 37"/>
                  <a:gd name="T11" fmla="*/ 0 h 48"/>
                  <a:gd name="T12" fmla="*/ 14 w 37"/>
                  <a:gd name="T13" fmla="*/ 13 h 48"/>
                  <a:gd name="T14" fmla="*/ 25 w 37"/>
                  <a:gd name="T15" fmla="*/ 22 h 48"/>
                  <a:gd name="T16" fmla="*/ 34 w 37"/>
                  <a:gd name="T17" fmla="*/ 31 h 48"/>
                  <a:gd name="T18" fmla="*/ 37 w 37"/>
                  <a:gd name="T19" fmla="*/ 48 h 48"/>
                  <a:gd name="T20" fmla="*/ 32 w 37"/>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8">
                    <a:moveTo>
                      <a:pt x="32" y="48"/>
                    </a:moveTo>
                    <a:lnTo>
                      <a:pt x="29" y="34"/>
                    </a:lnTo>
                    <a:lnTo>
                      <a:pt x="22" y="26"/>
                    </a:lnTo>
                    <a:lnTo>
                      <a:pt x="11" y="17"/>
                    </a:lnTo>
                    <a:lnTo>
                      <a:pt x="0" y="5"/>
                    </a:lnTo>
                    <a:lnTo>
                      <a:pt x="5" y="0"/>
                    </a:lnTo>
                    <a:lnTo>
                      <a:pt x="14" y="13"/>
                    </a:lnTo>
                    <a:lnTo>
                      <a:pt x="25" y="22"/>
                    </a:lnTo>
                    <a:lnTo>
                      <a:pt x="34" y="31"/>
                    </a:lnTo>
                    <a:lnTo>
                      <a:pt x="37" y="48"/>
                    </a:lnTo>
                    <a:lnTo>
                      <a:pt x="32" y="48"/>
                    </a:lnTo>
                    <a:close/>
                  </a:path>
                </a:pathLst>
              </a:custGeom>
              <a:solidFill>
                <a:srgbClr val="000000"/>
              </a:solidFill>
              <a:ln w="9525">
                <a:solidFill>
                  <a:schemeClr val="tx2"/>
                </a:solidFill>
                <a:round/>
                <a:headEnd/>
                <a:tailEnd/>
              </a:ln>
            </p:spPr>
            <p:txBody>
              <a:bodyPr/>
              <a:lstStyle/>
              <a:p>
                <a:endParaRPr lang="en-US" sz="3120"/>
              </a:p>
            </p:txBody>
          </p:sp>
          <p:sp>
            <p:nvSpPr>
              <p:cNvPr id="375930" name="Freeform 1146"/>
              <p:cNvSpPr>
                <a:spLocks/>
              </p:cNvSpPr>
              <p:nvPr/>
            </p:nvSpPr>
            <p:spPr bwMode="auto">
              <a:xfrm>
                <a:off x="1128" y="1893"/>
                <a:ext cx="3"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75931" name="Freeform 1147"/>
              <p:cNvSpPr>
                <a:spLocks/>
              </p:cNvSpPr>
              <p:nvPr/>
            </p:nvSpPr>
            <p:spPr bwMode="auto">
              <a:xfrm>
                <a:off x="1093" y="1831"/>
                <a:ext cx="22" cy="41"/>
              </a:xfrm>
              <a:custGeom>
                <a:avLst/>
                <a:gdLst>
                  <a:gd name="T0" fmla="*/ 38 w 43"/>
                  <a:gd name="T1" fmla="*/ 80 h 80"/>
                  <a:gd name="T2" fmla="*/ 29 w 43"/>
                  <a:gd name="T3" fmla="*/ 59 h 80"/>
                  <a:gd name="T4" fmla="*/ 23 w 43"/>
                  <a:gd name="T5" fmla="*/ 39 h 80"/>
                  <a:gd name="T6" fmla="*/ 14 w 43"/>
                  <a:gd name="T7" fmla="*/ 23 h 80"/>
                  <a:gd name="T8" fmla="*/ 0 w 43"/>
                  <a:gd name="T9" fmla="*/ 4 h 80"/>
                  <a:gd name="T10" fmla="*/ 5 w 43"/>
                  <a:gd name="T11" fmla="*/ 0 h 80"/>
                  <a:gd name="T12" fmla="*/ 19 w 43"/>
                  <a:gd name="T13" fmla="*/ 18 h 80"/>
                  <a:gd name="T14" fmla="*/ 28 w 43"/>
                  <a:gd name="T15" fmla="*/ 36 h 80"/>
                  <a:gd name="T16" fmla="*/ 34 w 43"/>
                  <a:gd name="T17" fmla="*/ 56 h 80"/>
                  <a:gd name="T18" fmla="*/ 43 w 43"/>
                  <a:gd name="T19" fmla="*/ 77 h 80"/>
                  <a:gd name="T20" fmla="*/ 38 w 43"/>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0">
                    <a:moveTo>
                      <a:pt x="38" y="80"/>
                    </a:moveTo>
                    <a:lnTo>
                      <a:pt x="29" y="59"/>
                    </a:lnTo>
                    <a:lnTo>
                      <a:pt x="23" y="39"/>
                    </a:lnTo>
                    <a:lnTo>
                      <a:pt x="14" y="23"/>
                    </a:lnTo>
                    <a:lnTo>
                      <a:pt x="0" y="4"/>
                    </a:lnTo>
                    <a:lnTo>
                      <a:pt x="5" y="0"/>
                    </a:lnTo>
                    <a:lnTo>
                      <a:pt x="19" y="18"/>
                    </a:lnTo>
                    <a:lnTo>
                      <a:pt x="28" y="36"/>
                    </a:lnTo>
                    <a:lnTo>
                      <a:pt x="34" y="56"/>
                    </a:lnTo>
                    <a:lnTo>
                      <a:pt x="43" y="77"/>
                    </a:lnTo>
                    <a:lnTo>
                      <a:pt x="38" y="80"/>
                    </a:lnTo>
                    <a:close/>
                  </a:path>
                </a:pathLst>
              </a:custGeom>
              <a:solidFill>
                <a:srgbClr val="000000"/>
              </a:solidFill>
              <a:ln w="9525">
                <a:solidFill>
                  <a:schemeClr val="tx2"/>
                </a:solidFill>
                <a:round/>
                <a:headEnd/>
                <a:tailEnd/>
              </a:ln>
            </p:spPr>
            <p:txBody>
              <a:bodyPr/>
              <a:lstStyle/>
              <a:p>
                <a:endParaRPr lang="en-US" sz="3120"/>
              </a:p>
            </p:txBody>
          </p:sp>
          <p:sp>
            <p:nvSpPr>
              <p:cNvPr id="375932" name="Freeform 1148"/>
              <p:cNvSpPr>
                <a:spLocks/>
              </p:cNvSpPr>
              <p:nvPr/>
            </p:nvSpPr>
            <p:spPr bwMode="auto">
              <a:xfrm>
                <a:off x="1112" y="1870"/>
                <a:ext cx="3" cy="2"/>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75933" name="Freeform 1149"/>
              <p:cNvSpPr>
                <a:spLocks/>
              </p:cNvSpPr>
              <p:nvPr/>
            </p:nvSpPr>
            <p:spPr bwMode="auto">
              <a:xfrm>
                <a:off x="1082" y="1831"/>
                <a:ext cx="13" cy="51"/>
              </a:xfrm>
              <a:custGeom>
                <a:avLst/>
                <a:gdLst>
                  <a:gd name="T0" fmla="*/ 28 w 28"/>
                  <a:gd name="T1" fmla="*/ 4 h 100"/>
                  <a:gd name="T2" fmla="*/ 23 w 28"/>
                  <a:gd name="T3" fmla="*/ 13 h 100"/>
                  <a:gd name="T4" fmla="*/ 17 w 28"/>
                  <a:gd name="T5" fmla="*/ 27 h 100"/>
                  <a:gd name="T6" fmla="*/ 11 w 28"/>
                  <a:gd name="T7" fmla="*/ 61 h 100"/>
                  <a:gd name="T8" fmla="*/ 7 w 28"/>
                  <a:gd name="T9" fmla="*/ 100 h 100"/>
                  <a:gd name="T10" fmla="*/ 0 w 28"/>
                  <a:gd name="T11" fmla="*/ 100 h 100"/>
                  <a:gd name="T12" fmla="*/ 5 w 28"/>
                  <a:gd name="T13" fmla="*/ 61 h 100"/>
                  <a:gd name="T14" fmla="*/ 11 w 28"/>
                  <a:gd name="T15" fmla="*/ 26 h 100"/>
                  <a:gd name="T16" fmla="*/ 17 w 28"/>
                  <a:gd name="T17" fmla="*/ 12 h 100"/>
                  <a:gd name="T18" fmla="*/ 23 w 28"/>
                  <a:gd name="T19" fmla="*/ 0 h 100"/>
                  <a:gd name="T20" fmla="*/ 28 w 28"/>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00">
                    <a:moveTo>
                      <a:pt x="28" y="4"/>
                    </a:moveTo>
                    <a:lnTo>
                      <a:pt x="23" y="13"/>
                    </a:lnTo>
                    <a:lnTo>
                      <a:pt x="17" y="27"/>
                    </a:lnTo>
                    <a:lnTo>
                      <a:pt x="11" y="61"/>
                    </a:lnTo>
                    <a:lnTo>
                      <a:pt x="7" y="100"/>
                    </a:lnTo>
                    <a:lnTo>
                      <a:pt x="0" y="100"/>
                    </a:lnTo>
                    <a:lnTo>
                      <a:pt x="5" y="61"/>
                    </a:lnTo>
                    <a:lnTo>
                      <a:pt x="11" y="26"/>
                    </a:lnTo>
                    <a:lnTo>
                      <a:pt x="17" y="12"/>
                    </a:lnTo>
                    <a:lnTo>
                      <a:pt x="23" y="0"/>
                    </a:lnTo>
                    <a:lnTo>
                      <a:pt x="28" y="4"/>
                    </a:lnTo>
                    <a:close/>
                  </a:path>
                </a:pathLst>
              </a:custGeom>
              <a:solidFill>
                <a:srgbClr val="000000"/>
              </a:solidFill>
              <a:ln w="9525">
                <a:solidFill>
                  <a:schemeClr val="tx2"/>
                </a:solidFill>
                <a:round/>
                <a:headEnd/>
                <a:tailEnd/>
              </a:ln>
            </p:spPr>
            <p:txBody>
              <a:bodyPr/>
              <a:lstStyle/>
              <a:p>
                <a:endParaRPr lang="en-US" sz="3120"/>
              </a:p>
            </p:txBody>
          </p:sp>
          <p:sp>
            <p:nvSpPr>
              <p:cNvPr id="375934" name="Freeform 1150"/>
              <p:cNvSpPr>
                <a:spLocks/>
              </p:cNvSpPr>
              <p:nvPr/>
            </p:nvSpPr>
            <p:spPr bwMode="auto">
              <a:xfrm>
                <a:off x="1093" y="1830"/>
                <a:ext cx="2" cy="4"/>
              </a:xfrm>
              <a:custGeom>
                <a:avLst/>
                <a:gdLst>
                  <a:gd name="T0" fmla="*/ 5 w 5"/>
                  <a:gd name="T1" fmla="*/ 3 h 7"/>
                  <a:gd name="T2" fmla="*/ 2 w 5"/>
                  <a:gd name="T3" fmla="*/ 0 h 7"/>
                  <a:gd name="T4" fmla="*/ 0 w 5"/>
                  <a:gd name="T5" fmla="*/ 3 h 7"/>
                  <a:gd name="T6" fmla="*/ 5 w 5"/>
                  <a:gd name="T7" fmla="*/ 7 h 7"/>
                  <a:gd name="T8" fmla="*/ 0 w 5"/>
                  <a:gd name="T9" fmla="*/ 7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2" y="0"/>
                    </a:lnTo>
                    <a:lnTo>
                      <a:pt x="0" y="3"/>
                    </a:lnTo>
                    <a:lnTo>
                      <a:pt x="5" y="7"/>
                    </a:lnTo>
                    <a:lnTo>
                      <a:pt x="0" y="7"/>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75935" name="Freeform 1151"/>
              <p:cNvSpPr>
                <a:spLocks/>
              </p:cNvSpPr>
              <p:nvPr/>
            </p:nvSpPr>
            <p:spPr bwMode="auto">
              <a:xfrm>
                <a:off x="1078" y="1858"/>
                <a:ext cx="6" cy="24"/>
              </a:xfrm>
              <a:custGeom>
                <a:avLst/>
                <a:gdLst>
                  <a:gd name="T0" fmla="*/ 7 w 12"/>
                  <a:gd name="T1" fmla="*/ 49 h 49"/>
                  <a:gd name="T2" fmla="*/ 4 w 12"/>
                  <a:gd name="T3" fmla="*/ 38 h 49"/>
                  <a:gd name="T4" fmla="*/ 1 w 12"/>
                  <a:gd name="T5" fmla="*/ 24 h 49"/>
                  <a:gd name="T6" fmla="*/ 0 w 12"/>
                  <a:gd name="T7" fmla="*/ 0 h 49"/>
                  <a:gd name="T8" fmla="*/ 4 w 12"/>
                  <a:gd name="T9" fmla="*/ 0 h 49"/>
                  <a:gd name="T10" fmla="*/ 6 w 12"/>
                  <a:gd name="T11" fmla="*/ 24 h 49"/>
                  <a:gd name="T12" fmla="*/ 9 w 12"/>
                  <a:gd name="T13" fmla="*/ 38 h 49"/>
                  <a:gd name="T14" fmla="*/ 12 w 12"/>
                  <a:gd name="T15" fmla="*/ 46 h 49"/>
                  <a:gd name="T16" fmla="*/ 7 w 1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9">
                    <a:moveTo>
                      <a:pt x="7" y="49"/>
                    </a:moveTo>
                    <a:lnTo>
                      <a:pt x="4" y="38"/>
                    </a:lnTo>
                    <a:lnTo>
                      <a:pt x="1" y="24"/>
                    </a:lnTo>
                    <a:lnTo>
                      <a:pt x="0" y="0"/>
                    </a:lnTo>
                    <a:lnTo>
                      <a:pt x="4" y="0"/>
                    </a:lnTo>
                    <a:lnTo>
                      <a:pt x="6" y="24"/>
                    </a:lnTo>
                    <a:lnTo>
                      <a:pt x="9" y="38"/>
                    </a:lnTo>
                    <a:lnTo>
                      <a:pt x="12" y="46"/>
                    </a:lnTo>
                    <a:lnTo>
                      <a:pt x="7" y="49"/>
                    </a:lnTo>
                    <a:close/>
                  </a:path>
                </a:pathLst>
              </a:custGeom>
              <a:solidFill>
                <a:srgbClr val="000000"/>
              </a:solidFill>
              <a:ln w="9525">
                <a:solidFill>
                  <a:schemeClr val="tx2"/>
                </a:solidFill>
                <a:round/>
                <a:headEnd/>
                <a:tailEnd/>
              </a:ln>
            </p:spPr>
            <p:txBody>
              <a:bodyPr/>
              <a:lstStyle/>
              <a:p>
                <a:endParaRPr lang="en-US" sz="3120"/>
              </a:p>
            </p:txBody>
          </p:sp>
          <p:sp>
            <p:nvSpPr>
              <p:cNvPr id="375936" name="Freeform 1152"/>
              <p:cNvSpPr>
                <a:spLocks/>
              </p:cNvSpPr>
              <p:nvPr/>
            </p:nvSpPr>
            <p:spPr bwMode="auto">
              <a:xfrm>
                <a:off x="1082" y="1881"/>
                <a:ext cx="3" cy="1"/>
              </a:xfrm>
              <a:custGeom>
                <a:avLst/>
                <a:gdLst>
                  <a:gd name="T0" fmla="*/ 7 w 7"/>
                  <a:gd name="T1" fmla="*/ 1 h 3"/>
                  <a:gd name="T2" fmla="*/ 0 w 7"/>
                  <a:gd name="T3" fmla="*/ 3 h 3"/>
                  <a:gd name="T4" fmla="*/ 5 w 7"/>
                  <a:gd name="T5" fmla="*/ 0 h 3"/>
                  <a:gd name="T6" fmla="*/ 0 w 7"/>
                  <a:gd name="T7" fmla="*/ 1 h 3"/>
                  <a:gd name="T8" fmla="*/ 7 w 7"/>
                  <a:gd name="T9" fmla="*/ 1 h 3"/>
                </a:gdLst>
                <a:ahLst/>
                <a:cxnLst>
                  <a:cxn ang="0">
                    <a:pos x="T0" y="T1"/>
                  </a:cxn>
                  <a:cxn ang="0">
                    <a:pos x="T2" y="T3"/>
                  </a:cxn>
                  <a:cxn ang="0">
                    <a:pos x="T4" y="T5"/>
                  </a:cxn>
                  <a:cxn ang="0">
                    <a:pos x="T6" y="T7"/>
                  </a:cxn>
                  <a:cxn ang="0">
                    <a:pos x="T8" y="T9"/>
                  </a:cxn>
                </a:cxnLst>
                <a:rect l="0" t="0" r="r" b="b"/>
                <a:pathLst>
                  <a:path w="7" h="3">
                    <a:moveTo>
                      <a:pt x="7" y="1"/>
                    </a:moveTo>
                    <a:lnTo>
                      <a:pt x="0" y="3"/>
                    </a:lnTo>
                    <a:lnTo>
                      <a:pt x="5" y="0"/>
                    </a:lnTo>
                    <a:lnTo>
                      <a:pt x="0" y="1"/>
                    </a:lnTo>
                    <a:lnTo>
                      <a:pt x="7" y="1"/>
                    </a:lnTo>
                    <a:close/>
                  </a:path>
                </a:pathLst>
              </a:custGeom>
              <a:solidFill>
                <a:srgbClr val="000000"/>
              </a:solidFill>
              <a:ln w="9525">
                <a:solidFill>
                  <a:schemeClr val="tx2"/>
                </a:solidFill>
                <a:round/>
                <a:headEnd/>
                <a:tailEnd/>
              </a:ln>
            </p:spPr>
            <p:txBody>
              <a:bodyPr/>
              <a:lstStyle/>
              <a:p>
                <a:endParaRPr lang="en-US" sz="3120"/>
              </a:p>
            </p:txBody>
          </p:sp>
          <p:sp>
            <p:nvSpPr>
              <p:cNvPr id="375937" name="Freeform 1153"/>
              <p:cNvSpPr>
                <a:spLocks/>
              </p:cNvSpPr>
              <p:nvPr/>
            </p:nvSpPr>
            <p:spPr bwMode="auto">
              <a:xfrm>
                <a:off x="1078" y="1817"/>
                <a:ext cx="11" cy="42"/>
              </a:xfrm>
              <a:custGeom>
                <a:avLst/>
                <a:gdLst>
                  <a:gd name="T0" fmla="*/ 0 w 21"/>
                  <a:gd name="T1" fmla="*/ 81 h 84"/>
                  <a:gd name="T2" fmla="*/ 4 w 21"/>
                  <a:gd name="T3" fmla="*/ 56 h 84"/>
                  <a:gd name="T4" fmla="*/ 12 w 21"/>
                  <a:gd name="T5" fmla="*/ 35 h 84"/>
                  <a:gd name="T6" fmla="*/ 17 w 21"/>
                  <a:gd name="T7" fmla="*/ 18 h 84"/>
                  <a:gd name="T8" fmla="*/ 14 w 21"/>
                  <a:gd name="T9" fmla="*/ 12 h 84"/>
                  <a:gd name="T10" fmla="*/ 7 w 21"/>
                  <a:gd name="T11" fmla="*/ 4 h 84"/>
                  <a:gd name="T12" fmla="*/ 12 w 21"/>
                  <a:gd name="T13" fmla="*/ 0 h 84"/>
                  <a:gd name="T14" fmla="*/ 18 w 21"/>
                  <a:gd name="T15" fmla="*/ 7 h 84"/>
                  <a:gd name="T16" fmla="*/ 21 w 21"/>
                  <a:gd name="T17" fmla="*/ 18 h 84"/>
                  <a:gd name="T18" fmla="*/ 17 w 21"/>
                  <a:gd name="T19" fmla="*/ 38 h 84"/>
                  <a:gd name="T20" fmla="*/ 9 w 21"/>
                  <a:gd name="T21" fmla="*/ 59 h 84"/>
                  <a:gd name="T22" fmla="*/ 4 w 21"/>
                  <a:gd name="T23" fmla="*/ 84 h 84"/>
                  <a:gd name="T24" fmla="*/ 0 w 21"/>
                  <a:gd name="T25" fmla="*/ 8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84">
                    <a:moveTo>
                      <a:pt x="0" y="81"/>
                    </a:moveTo>
                    <a:lnTo>
                      <a:pt x="4" y="56"/>
                    </a:lnTo>
                    <a:lnTo>
                      <a:pt x="12" y="35"/>
                    </a:lnTo>
                    <a:lnTo>
                      <a:pt x="17" y="18"/>
                    </a:lnTo>
                    <a:lnTo>
                      <a:pt x="14" y="12"/>
                    </a:lnTo>
                    <a:lnTo>
                      <a:pt x="7" y="4"/>
                    </a:lnTo>
                    <a:lnTo>
                      <a:pt x="12" y="0"/>
                    </a:lnTo>
                    <a:lnTo>
                      <a:pt x="18" y="7"/>
                    </a:lnTo>
                    <a:lnTo>
                      <a:pt x="21" y="18"/>
                    </a:lnTo>
                    <a:lnTo>
                      <a:pt x="17" y="38"/>
                    </a:lnTo>
                    <a:lnTo>
                      <a:pt x="9" y="59"/>
                    </a:lnTo>
                    <a:lnTo>
                      <a:pt x="4" y="84"/>
                    </a:lnTo>
                    <a:lnTo>
                      <a:pt x="0" y="81"/>
                    </a:lnTo>
                    <a:close/>
                  </a:path>
                </a:pathLst>
              </a:custGeom>
              <a:solidFill>
                <a:srgbClr val="000000"/>
              </a:solidFill>
              <a:ln w="9525">
                <a:solidFill>
                  <a:schemeClr val="tx2"/>
                </a:solidFill>
                <a:round/>
                <a:headEnd/>
                <a:tailEnd/>
              </a:ln>
            </p:spPr>
            <p:txBody>
              <a:bodyPr/>
              <a:lstStyle/>
              <a:p>
                <a:endParaRPr lang="en-US" sz="3120"/>
              </a:p>
            </p:txBody>
          </p:sp>
          <p:sp>
            <p:nvSpPr>
              <p:cNvPr id="375938" name="Freeform 1154"/>
              <p:cNvSpPr>
                <a:spLocks/>
              </p:cNvSpPr>
              <p:nvPr/>
            </p:nvSpPr>
            <p:spPr bwMode="auto">
              <a:xfrm>
                <a:off x="1078" y="1857"/>
                <a:ext cx="2" cy="2"/>
              </a:xfrm>
              <a:custGeom>
                <a:avLst/>
                <a:gdLst>
                  <a:gd name="T0" fmla="*/ 0 w 4"/>
                  <a:gd name="T1" fmla="*/ 1 h 3"/>
                  <a:gd name="T2" fmla="*/ 0 w 4"/>
                  <a:gd name="T3" fmla="*/ 0 h 3"/>
                  <a:gd name="T4" fmla="*/ 4 w 4"/>
                  <a:gd name="T5" fmla="*/ 3 h 3"/>
                  <a:gd name="T6" fmla="*/ 4 w 4"/>
                  <a:gd name="T7" fmla="*/ 1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0" y="0"/>
                    </a:lnTo>
                    <a:lnTo>
                      <a:pt x="4" y="3"/>
                    </a:lnTo>
                    <a:lnTo>
                      <a:pt x="4"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75939" name="Freeform 1155"/>
              <p:cNvSpPr>
                <a:spLocks/>
              </p:cNvSpPr>
              <p:nvPr/>
            </p:nvSpPr>
            <p:spPr bwMode="auto">
              <a:xfrm>
                <a:off x="1065" y="1801"/>
                <a:ext cx="19" cy="18"/>
              </a:xfrm>
              <a:custGeom>
                <a:avLst/>
                <a:gdLst>
                  <a:gd name="T0" fmla="*/ 35 w 38"/>
                  <a:gd name="T1" fmla="*/ 36 h 36"/>
                  <a:gd name="T2" fmla="*/ 20 w 38"/>
                  <a:gd name="T3" fmla="*/ 23 h 36"/>
                  <a:gd name="T4" fmla="*/ 0 w 38"/>
                  <a:gd name="T5" fmla="*/ 4 h 36"/>
                  <a:gd name="T6" fmla="*/ 3 w 38"/>
                  <a:gd name="T7" fmla="*/ 0 h 36"/>
                  <a:gd name="T8" fmla="*/ 23 w 38"/>
                  <a:gd name="T9" fmla="*/ 18 h 36"/>
                  <a:gd name="T10" fmla="*/ 38 w 38"/>
                  <a:gd name="T11" fmla="*/ 32 h 36"/>
                  <a:gd name="T12" fmla="*/ 35 w 3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5" y="36"/>
                    </a:moveTo>
                    <a:lnTo>
                      <a:pt x="20" y="23"/>
                    </a:lnTo>
                    <a:lnTo>
                      <a:pt x="0" y="4"/>
                    </a:lnTo>
                    <a:lnTo>
                      <a:pt x="3" y="0"/>
                    </a:lnTo>
                    <a:lnTo>
                      <a:pt x="23" y="18"/>
                    </a:lnTo>
                    <a:lnTo>
                      <a:pt x="38" y="32"/>
                    </a:lnTo>
                    <a:lnTo>
                      <a:pt x="35" y="36"/>
                    </a:lnTo>
                    <a:close/>
                  </a:path>
                </a:pathLst>
              </a:custGeom>
              <a:solidFill>
                <a:srgbClr val="000000"/>
              </a:solidFill>
              <a:ln w="9525">
                <a:solidFill>
                  <a:schemeClr val="tx2"/>
                </a:solidFill>
                <a:round/>
                <a:headEnd/>
                <a:tailEnd/>
              </a:ln>
            </p:spPr>
            <p:txBody>
              <a:bodyPr/>
              <a:lstStyle/>
              <a:p>
                <a:endParaRPr lang="en-US" sz="3120"/>
              </a:p>
            </p:txBody>
          </p:sp>
          <p:sp>
            <p:nvSpPr>
              <p:cNvPr id="375940" name="Freeform 1156"/>
              <p:cNvSpPr>
                <a:spLocks/>
              </p:cNvSpPr>
              <p:nvPr/>
            </p:nvSpPr>
            <p:spPr bwMode="auto">
              <a:xfrm>
                <a:off x="1082" y="1817"/>
                <a:ext cx="2" cy="2"/>
              </a:xfrm>
              <a:custGeom>
                <a:avLst/>
                <a:gdLst>
                  <a:gd name="T0" fmla="*/ 5 w 5"/>
                  <a:gd name="T1" fmla="*/ 0 h 4"/>
                  <a:gd name="T2" fmla="*/ 2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4"/>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41" name="Freeform 1157"/>
              <p:cNvSpPr>
                <a:spLocks/>
              </p:cNvSpPr>
              <p:nvPr/>
            </p:nvSpPr>
            <p:spPr bwMode="auto">
              <a:xfrm>
                <a:off x="979" y="1752"/>
                <a:ext cx="87" cy="51"/>
              </a:xfrm>
              <a:custGeom>
                <a:avLst/>
                <a:gdLst>
                  <a:gd name="T0" fmla="*/ 171 w 176"/>
                  <a:gd name="T1" fmla="*/ 103 h 103"/>
                  <a:gd name="T2" fmla="*/ 129 w 176"/>
                  <a:gd name="T3" fmla="*/ 70 h 103"/>
                  <a:gd name="T4" fmla="*/ 90 w 176"/>
                  <a:gd name="T5" fmla="*/ 47 h 103"/>
                  <a:gd name="T6" fmla="*/ 0 w 176"/>
                  <a:gd name="T7" fmla="*/ 5 h 103"/>
                  <a:gd name="T8" fmla="*/ 4 w 176"/>
                  <a:gd name="T9" fmla="*/ 0 h 103"/>
                  <a:gd name="T10" fmla="*/ 94 w 176"/>
                  <a:gd name="T11" fmla="*/ 43 h 103"/>
                  <a:gd name="T12" fmla="*/ 133 w 176"/>
                  <a:gd name="T13" fmla="*/ 65 h 103"/>
                  <a:gd name="T14" fmla="*/ 176 w 176"/>
                  <a:gd name="T15" fmla="*/ 99 h 103"/>
                  <a:gd name="T16" fmla="*/ 171 w 176"/>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03">
                    <a:moveTo>
                      <a:pt x="171" y="103"/>
                    </a:moveTo>
                    <a:lnTo>
                      <a:pt x="129" y="70"/>
                    </a:lnTo>
                    <a:lnTo>
                      <a:pt x="90" y="47"/>
                    </a:lnTo>
                    <a:lnTo>
                      <a:pt x="0" y="5"/>
                    </a:lnTo>
                    <a:lnTo>
                      <a:pt x="4" y="0"/>
                    </a:lnTo>
                    <a:lnTo>
                      <a:pt x="94" y="43"/>
                    </a:lnTo>
                    <a:lnTo>
                      <a:pt x="133" y="65"/>
                    </a:lnTo>
                    <a:lnTo>
                      <a:pt x="176" y="99"/>
                    </a:lnTo>
                    <a:lnTo>
                      <a:pt x="171" y="103"/>
                    </a:lnTo>
                    <a:close/>
                  </a:path>
                </a:pathLst>
              </a:custGeom>
              <a:solidFill>
                <a:srgbClr val="000000"/>
              </a:solidFill>
              <a:ln w="9525">
                <a:solidFill>
                  <a:schemeClr val="tx2"/>
                </a:solidFill>
                <a:round/>
                <a:headEnd/>
                <a:tailEnd/>
              </a:ln>
            </p:spPr>
            <p:txBody>
              <a:bodyPr/>
              <a:lstStyle/>
              <a:p>
                <a:endParaRPr lang="en-US" sz="3120"/>
              </a:p>
            </p:txBody>
          </p:sp>
          <p:sp>
            <p:nvSpPr>
              <p:cNvPr id="375942" name="Freeform 1158"/>
              <p:cNvSpPr>
                <a:spLocks/>
              </p:cNvSpPr>
              <p:nvPr/>
            </p:nvSpPr>
            <p:spPr bwMode="auto">
              <a:xfrm>
                <a:off x="1064" y="1801"/>
                <a:ext cx="2" cy="2"/>
              </a:xfrm>
              <a:custGeom>
                <a:avLst/>
                <a:gdLst>
                  <a:gd name="T0" fmla="*/ 5 w 5"/>
                  <a:gd name="T1" fmla="*/ 0 h 4"/>
                  <a:gd name="T2" fmla="*/ 0 w 5"/>
                  <a:gd name="T3" fmla="*/ 4 h 4"/>
                  <a:gd name="T4" fmla="*/ 2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2"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43" name="Freeform 1159"/>
              <p:cNvSpPr>
                <a:spLocks/>
              </p:cNvSpPr>
              <p:nvPr/>
            </p:nvSpPr>
            <p:spPr bwMode="auto">
              <a:xfrm>
                <a:off x="973" y="1752"/>
                <a:ext cx="7" cy="3"/>
              </a:xfrm>
              <a:custGeom>
                <a:avLst/>
                <a:gdLst>
                  <a:gd name="T0" fmla="*/ 14 w 14"/>
                  <a:gd name="T1" fmla="*/ 5 h 8"/>
                  <a:gd name="T2" fmla="*/ 3 w 14"/>
                  <a:gd name="T3" fmla="*/ 8 h 8"/>
                  <a:gd name="T4" fmla="*/ 0 w 14"/>
                  <a:gd name="T5" fmla="*/ 3 h 8"/>
                  <a:gd name="T6" fmla="*/ 10 w 14"/>
                  <a:gd name="T7" fmla="*/ 0 h 8"/>
                  <a:gd name="T8" fmla="*/ 14 w 14"/>
                  <a:gd name="T9" fmla="*/ 5 h 8"/>
                </a:gdLst>
                <a:ahLst/>
                <a:cxnLst>
                  <a:cxn ang="0">
                    <a:pos x="T0" y="T1"/>
                  </a:cxn>
                  <a:cxn ang="0">
                    <a:pos x="T2" y="T3"/>
                  </a:cxn>
                  <a:cxn ang="0">
                    <a:pos x="T4" y="T5"/>
                  </a:cxn>
                  <a:cxn ang="0">
                    <a:pos x="T6" y="T7"/>
                  </a:cxn>
                  <a:cxn ang="0">
                    <a:pos x="T8" y="T9"/>
                  </a:cxn>
                </a:cxnLst>
                <a:rect l="0" t="0" r="r" b="b"/>
                <a:pathLst>
                  <a:path w="14" h="8">
                    <a:moveTo>
                      <a:pt x="14" y="5"/>
                    </a:moveTo>
                    <a:lnTo>
                      <a:pt x="3" y="8"/>
                    </a:lnTo>
                    <a:lnTo>
                      <a:pt x="0" y="3"/>
                    </a:lnTo>
                    <a:lnTo>
                      <a:pt x="10" y="0"/>
                    </a:lnTo>
                    <a:lnTo>
                      <a:pt x="14" y="5"/>
                    </a:lnTo>
                    <a:close/>
                  </a:path>
                </a:pathLst>
              </a:custGeom>
              <a:solidFill>
                <a:srgbClr val="000000"/>
              </a:solidFill>
              <a:ln w="9525">
                <a:solidFill>
                  <a:schemeClr val="tx2"/>
                </a:solidFill>
                <a:round/>
                <a:headEnd/>
                <a:tailEnd/>
              </a:ln>
            </p:spPr>
            <p:txBody>
              <a:bodyPr/>
              <a:lstStyle/>
              <a:p>
                <a:endParaRPr lang="en-US" sz="3120"/>
              </a:p>
            </p:txBody>
          </p:sp>
          <p:sp>
            <p:nvSpPr>
              <p:cNvPr id="375944" name="Freeform 1160"/>
              <p:cNvSpPr>
                <a:spLocks/>
              </p:cNvSpPr>
              <p:nvPr/>
            </p:nvSpPr>
            <p:spPr bwMode="auto">
              <a:xfrm>
                <a:off x="979" y="1752"/>
                <a:ext cx="1" cy="2"/>
              </a:xfrm>
              <a:custGeom>
                <a:avLst/>
                <a:gdLst>
                  <a:gd name="T0" fmla="*/ 4 w 4"/>
                  <a:gd name="T1" fmla="*/ 0 h 5"/>
                  <a:gd name="T2" fmla="*/ 2 w 4"/>
                  <a:gd name="T3" fmla="*/ 0 h 5"/>
                  <a:gd name="T4" fmla="*/ 0 w 4"/>
                  <a:gd name="T5" fmla="*/ 0 h 5"/>
                  <a:gd name="T6" fmla="*/ 4 w 4"/>
                  <a:gd name="T7" fmla="*/ 5 h 5"/>
                  <a:gd name="T8" fmla="*/ 0 w 4"/>
                  <a:gd name="T9" fmla="*/ 5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2" y="0"/>
                    </a:lnTo>
                    <a:lnTo>
                      <a:pt x="0" y="0"/>
                    </a:lnTo>
                    <a:lnTo>
                      <a:pt x="4" y="5"/>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945" name="Freeform 1161"/>
              <p:cNvSpPr>
                <a:spLocks/>
              </p:cNvSpPr>
              <p:nvPr/>
            </p:nvSpPr>
            <p:spPr bwMode="auto">
              <a:xfrm>
                <a:off x="973" y="1754"/>
                <a:ext cx="29" cy="82"/>
              </a:xfrm>
              <a:custGeom>
                <a:avLst/>
                <a:gdLst>
                  <a:gd name="T0" fmla="*/ 6 w 58"/>
                  <a:gd name="T1" fmla="*/ 0 h 164"/>
                  <a:gd name="T2" fmla="*/ 22 w 58"/>
                  <a:gd name="T3" fmla="*/ 42 h 164"/>
                  <a:gd name="T4" fmla="*/ 32 w 58"/>
                  <a:gd name="T5" fmla="*/ 80 h 164"/>
                  <a:gd name="T6" fmla="*/ 43 w 58"/>
                  <a:gd name="T7" fmla="*/ 118 h 164"/>
                  <a:gd name="T8" fmla="*/ 58 w 58"/>
                  <a:gd name="T9" fmla="*/ 162 h 164"/>
                  <a:gd name="T10" fmla="*/ 52 w 58"/>
                  <a:gd name="T11" fmla="*/ 164 h 164"/>
                  <a:gd name="T12" fmla="*/ 37 w 58"/>
                  <a:gd name="T13" fmla="*/ 120 h 164"/>
                  <a:gd name="T14" fmla="*/ 26 w 58"/>
                  <a:gd name="T15" fmla="*/ 82 h 164"/>
                  <a:gd name="T16" fmla="*/ 16 w 58"/>
                  <a:gd name="T17" fmla="*/ 44 h 164"/>
                  <a:gd name="T18" fmla="*/ 0 w 58"/>
                  <a:gd name="T19" fmla="*/ 1 h 164"/>
                  <a:gd name="T20" fmla="*/ 6 w 58"/>
                  <a:gd name="T2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64">
                    <a:moveTo>
                      <a:pt x="6" y="0"/>
                    </a:moveTo>
                    <a:lnTo>
                      <a:pt x="22" y="42"/>
                    </a:lnTo>
                    <a:lnTo>
                      <a:pt x="32" y="80"/>
                    </a:lnTo>
                    <a:lnTo>
                      <a:pt x="43" y="118"/>
                    </a:lnTo>
                    <a:lnTo>
                      <a:pt x="58" y="162"/>
                    </a:lnTo>
                    <a:lnTo>
                      <a:pt x="52" y="164"/>
                    </a:lnTo>
                    <a:lnTo>
                      <a:pt x="37" y="120"/>
                    </a:lnTo>
                    <a:lnTo>
                      <a:pt x="26" y="82"/>
                    </a:lnTo>
                    <a:lnTo>
                      <a:pt x="16" y="44"/>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46" name="Freeform 1162"/>
              <p:cNvSpPr>
                <a:spLocks/>
              </p:cNvSpPr>
              <p:nvPr/>
            </p:nvSpPr>
            <p:spPr bwMode="auto">
              <a:xfrm>
                <a:off x="972" y="1753"/>
                <a:ext cx="4" cy="2"/>
              </a:xfrm>
              <a:custGeom>
                <a:avLst/>
                <a:gdLst>
                  <a:gd name="T0" fmla="*/ 3 w 7"/>
                  <a:gd name="T1" fmla="*/ 0 h 5"/>
                  <a:gd name="T2" fmla="*/ 0 w 7"/>
                  <a:gd name="T3" fmla="*/ 0 h 5"/>
                  <a:gd name="T4" fmla="*/ 1 w 7"/>
                  <a:gd name="T5" fmla="*/ 3 h 5"/>
                  <a:gd name="T6" fmla="*/ 7 w 7"/>
                  <a:gd name="T7" fmla="*/ 2 h 5"/>
                  <a:gd name="T8" fmla="*/ 6 w 7"/>
                  <a:gd name="T9" fmla="*/ 5 h 5"/>
                  <a:gd name="T10" fmla="*/ 3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3" y="0"/>
                    </a:moveTo>
                    <a:lnTo>
                      <a:pt x="0" y="0"/>
                    </a:lnTo>
                    <a:lnTo>
                      <a:pt x="1" y="3"/>
                    </a:lnTo>
                    <a:lnTo>
                      <a:pt x="7" y="2"/>
                    </a:lnTo>
                    <a:lnTo>
                      <a:pt x="6" y="5"/>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75947" name="Freeform 1163"/>
              <p:cNvSpPr>
                <a:spLocks/>
              </p:cNvSpPr>
              <p:nvPr/>
            </p:nvSpPr>
            <p:spPr bwMode="auto">
              <a:xfrm>
                <a:off x="999" y="1835"/>
                <a:ext cx="32" cy="106"/>
              </a:xfrm>
              <a:custGeom>
                <a:avLst/>
                <a:gdLst>
                  <a:gd name="T0" fmla="*/ 6 w 66"/>
                  <a:gd name="T1" fmla="*/ 0 h 212"/>
                  <a:gd name="T2" fmla="*/ 29 w 66"/>
                  <a:gd name="T3" fmla="*/ 54 h 212"/>
                  <a:gd name="T4" fmla="*/ 47 w 66"/>
                  <a:gd name="T5" fmla="*/ 104 h 212"/>
                  <a:gd name="T6" fmla="*/ 61 w 66"/>
                  <a:gd name="T7" fmla="*/ 154 h 212"/>
                  <a:gd name="T8" fmla="*/ 66 w 66"/>
                  <a:gd name="T9" fmla="*/ 183 h 212"/>
                  <a:gd name="T10" fmla="*/ 66 w 66"/>
                  <a:gd name="T11" fmla="*/ 212 h 212"/>
                  <a:gd name="T12" fmla="*/ 60 w 66"/>
                  <a:gd name="T13" fmla="*/ 212 h 212"/>
                  <a:gd name="T14" fmla="*/ 60 w 66"/>
                  <a:gd name="T15" fmla="*/ 183 h 212"/>
                  <a:gd name="T16" fmla="*/ 55 w 66"/>
                  <a:gd name="T17" fmla="*/ 156 h 212"/>
                  <a:gd name="T18" fmla="*/ 41 w 66"/>
                  <a:gd name="T19" fmla="*/ 105 h 212"/>
                  <a:gd name="T20" fmla="*/ 23 w 66"/>
                  <a:gd name="T21" fmla="*/ 55 h 212"/>
                  <a:gd name="T22" fmla="*/ 0 w 66"/>
                  <a:gd name="T23" fmla="*/ 2 h 212"/>
                  <a:gd name="T24" fmla="*/ 6 w 66"/>
                  <a:gd name="T25"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12">
                    <a:moveTo>
                      <a:pt x="6" y="0"/>
                    </a:moveTo>
                    <a:lnTo>
                      <a:pt x="29" y="54"/>
                    </a:lnTo>
                    <a:lnTo>
                      <a:pt x="47" y="104"/>
                    </a:lnTo>
                    <a:lnTo>
                      <a:pt x="61" y="154"/>
                    </a:lnTo>
                    <a:lnTo>
                      <a:pt x="66" y="183"/>
                    </a:lnTo>
                    <a:lnTo>
                      <a:pt x="66" y="212"/>
                    </a:lnTo>
                    <a:lnTo>
                      <a:pt x="60" y="212"/>
                    </a:lnTo>
                    <a:lnTo>
                      <a:pt x="60" y="183"/>
                    </a:lnTo>
                    <a:lnTo>
                      <a:pt x="55" y="156"/>
                    </a:lnTo>
                    <a:lnTo>
                      <a:pt x="41" y="105"/>
                    </a:lnTo>
                    <a:lnTo>
                      <a:pt x="23" y="5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48" name="Freeform 1164"/>
              <p:cNvSpPr>
                <a:spLocks/>
              </p:cNvSpPr>
              <p:nvPr/>
            </p:nvSpPr>
            <p:spPr bwMode="auto">
              <a:xfrm>
                <a:off x="999" y="1835"/>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75949" name="Rectangle 1165"/>
              <p:cNvSpPr>
                <a:spLocks noChangeArrowheads="1"/>
              </p:cNvSpPr>
              <p:nvPr/>
            </p:nvSpPr>
            <p:spPr bwMode="auto">
              <a:xfrm>
                <a:off x="1028" y="1941"/>
                <a:ext cx="3" cy="43"/>
              </a:xfrm>
              <a:prstGeom prst="rect">
                <a:avLst/>
              </a:prstGeom>
              <a:solidFill>
                <a:srgbClr val="000000"/>
              </a:solidFill>
              <a:ln w="9525">
                <a:solidFill>
                  <a:schemeClr val="tx2"/>
                </a:solidFill>
                <a:miter lim="800000"/>
                <a:headEnd/>
                <a:tailEnd/>
              </a:ln>
            </p:spPr>
            <p:txBody>
              <a:bodyPr/>
              <a:lstStyle/>
              <a:p>
                <a:endParaRPr lang="en-US" sz="3120"/>
              </a:p>
            </p:txBody>
          </p:sp>
          <p:sp>
            <p:nvSpPr>
              <p:cNvPr id="375950" name="Freeform 1166"/>
              <p:cNvSpPr>
                <a:spLocks/>
              </p:cNvSpPr>
              <p:nvPr/>
            </p:nvSpPr>
            <p:spPr bwMode="auto">
              <a:xfrm>
                <a:off x="1028" y="194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51" name="Freeform 1167"/>
              <p:cNvSpPr>
                <a:spLocks/>
              </p:cNvSpPr>
              <p:nvPr/>
            </p:nvSpPr>
            <p:spPr bwMode="auto">
              <a:xfrm>
                <a:off x="1018" y="1984"/>
                <a:ext cx="13" cy="76"/>
              </a:xfrm>
              <a:custGeom>
                <a:avLst/>
                <a:gdLst>
                  <a:gd name="T0" fmla="*/ 28 w 28"/>
                  <a:gd name="T1" fmla="*/ 0 h 154"/>
                  <a:gd name="T2" fmla="*/ 25 w 28"/>
                  <a:gd name="T3" fmla="*/ 41 h 154"/>
                  <a:gd name="T4" fmla="*/ 17 w 28"/>
                  <a:gd name="T5" fmla="*/ 76 h 154"/>
                  <a:gd name="T6" fmla="*/ 11 w 28"/>
                  <a:gd name="T7" fmla="*/ 113 h 154"/>
                  <a:gd name="T8" fmla="*/ 6 w 28"/>
                  <a:gd name="T9" fmla="*/ 154 h 154"/>
                  <a:gd name="T10" fmla="*/ 0 w 28"/>
                  <a:gd name="T11" fmla="*/ 154 h 154"/>
                  <a:gd name="T12" fmla="*/ 5 w 28"/>
                  <a:gd name="T13" fmla="*/ 113 h 154"/>
                  <a:gd name="T14" fmla="*/ 11 w 28"/>
                  <a:gd name="T15" fmla="*/ 76 h 154"/>
                  <a:gd name="T16" fmla="*/ 19 w 28"/>
                  <a:gd name="T17" fmla="*/ 41 h 154"/>
                  <a:gd name="T18" fmla="*/ 22 w 28"/>
                  <a:gd name="T19" fmla="*/ 0 h 154"/>
                  <a:gd name="T20" fmla="*/ 28 w 28"/>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54">
                    <a:moveTo>
                      <a:pt x="28" y="0"/>
                    </a:moveTo>
                    <a:lnTo>
                      <a:pt x="25" y="41"/>
                    </a:lnTo>
                    <a:lnTo>
                      <a:pt x="17" y="76"/>
                    </a:lnTo>
                    <a:lnTo>
                      <a:pt x="11" y="113"/>
                    </a:lnTo>
                    <a:lnTo>
                      <a:pt x="6" y="154"/>
                    </a:lnTo>
                    <a:lnTo>
                      <a:pt x="0" y="154"/>
                    </a:lnTo>
                    <a:lnTo>
                      <a:pt x="5" y="113"/>
                    </a:lnTo>
                    <a:lnTo>
                      <a:pt x="11" y="76"/>
                    </a:lnTo>
                    <a:lnTo>
                      <a:pt x="19" y="41"/>
                    </a:lnTo>
                    <a:lnTo>
                      <a:pt x="22" y="0"/>
                    </a:lnTo>
                    <a:lnTo>
                      <a:pt x="28" y="0"/>
                    </a:lnTo>
                    <a:close/>
                  </a:path>
                </a:pathLst>
              </a:custGeom>
              <a:solidFill>
                <a:srgbClr val="000000"/>
              </a:solidFill>
              <a:ln w="9525">
                <a:solidFill>
                  <a:schemeClr val="tx2"/>
                </a:solidFill>
                <a:round/>
                <a:headEnd/>
                <a:tailEnd/>
              </a:ln>
            </p:spPr>
            <p:txBody>
              <a:bodyPr/>
              <a:lstStyle/>
              <a:p>
                <a:endParaRPr lang="en-US" sz="3120"/>
              </a:p>
            </p:txBody>
          </p:sp>
          <p:sp>
            <p:nvSpPr>
              <p:cNvPr id="375952" name="Freeform 1168"/>
              <p:cNvSpPr>
                <a:spLocks/>
              </p:cNvSpPr>
              <p:nvPr/>
            </p:nvSpPr>
            <p:spPr bwMode="auto">
              <a:xfrm>
                <a:off x="1028" y="1984"/>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53" name="Freeform 1169"/>
              <p:cNvSpPr>
                <a:spLocks/>
              </p:cNvSpPr>
              <p:nvPr/>
            </p:nvSpPr>
            <p:spPr bwMode="auto">
              <a:xfrm>
                <a:off x="1018" y="2060"/>
                <a:ext cx="19" cy="19"/>
              </a:xfrm>
              <a:custGeom>
                <a:avLst/>
                <a:gdLst>
                  <a:gd name="T0" fmla="*/ 6 w 40"/>
                  <a:gd name="T1" fmla="*/ 0 h 36"/>
                  <a:gd name="T2" fmla="*/ 8 w 40"/>
                  <a:gd name="T3" fmla="*/ 6 h 36"/>
                  <a:gd name="T4" fmla="*/ 9 w 40"/>
                  <a:gd name="T5" fmla="*/ 9 h 36"/>
                  <a:gd name="T6" fmla="*/ 19 w 40"/>
                  <a:gd name="T7" fmla="*/ 17 h 36"/>
                  <a:gd name="T8" fmla="*/ 29 w 40"/>
                  <a:gd name="T9" fmla="*/ 23 h 36"/>
                  <a:gd name="T10" fmla="*/ 40 w 40"/>
                  <a:gd name="T11" fmla="*/ 32 h 36"/>
                  <a:gd name="T12" fmla="*/ 35 w 40"/>
                  <a:gd name="T13" fmla="*/ 36 h 36"/>
                  <a:gd name="T14" fmla="*/ 25 w 40"/>
                  <a:gd name="T15" fmla="*/ 27 h 36"/>
                  <a:gd name="T16" fmla="*/ 14 w 40"/>
                  <a:gd name="T17" fmla="*/ 21 h 36"/>
                  <a:gd name="T18" fmla="*/ 5 w 40"/>
                  <a:gd name="T19" fmla="*/ 14 h 36"/>
                  <a:gd name="T20" fmla="*/ 2 w 40"/>
                  <a:gd name="T21" fmla="*/ 7 h 36"/>
                  <a:gd name="T22" fmla="*/ 0 w 40"/>
                  <a:gd name="T23" fmla="*/ 1 h 36"/>
                  <a:gd name="T24" fmla="*/ 6 w 4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6">
                    <a:moveTo>
                      <a:pt x="6" y="0"/>
                    </a:moveTo>
                    <a:lnTo>
                      <a:pt x="8" y="6"/>
                    </a:lnTo>
                    <a:lnTo>
                      <a:pt x="9" y="9"/>
                    </a:lnTo>
                    <a:lnTo>
                      <a:pt x="19" y="17"/>
                    </a:lnTo>
                    <a:lnTo>
                      <a:pt x="29" y="23"/>
                    </a:lnTo>
                    <a:lnTo>
                      <a:pt x="40" y="32"/>
                    </a:lnTo>
                    <a:lnTo>
                      <a:pt x="35" y="36"/>
                    </a:lnTo>
                    <a:lnTo>
                      <a:pt x="25" y="27"/>
                    </a:lnTo>
                    <a:lnTo>
                      <a:pt x="14" y="21"/>
                    </a:lnTo>
                    <a:lnTo>
                      <a:pt x="5" y="14"/>
                    </a:lnTo>
                    <a:lnTo>
                      <a:pt x="2" y="7"/>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54" name="Freeform 1170"/>
              <p:cNvSpPr>
                <a:spLocks/>
              </p:cNvSpPr>
              <p:nvPr/>
            </p:nvSpPr>
            <p:spPr bwMode="auto">
              <a:xfrm>
                <a:off x="1018" y="2060"/>
                <a:ext cx="3"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955" name="Freeform 1171"/>
              <p:cNvSpPr>
                <a:spLocks/>
              </p:cNvSpPr>
              <p:nvPr/>
            </p:nvSpPr>
            <p:spPr bwMode="auto">
              <a:xfrm>
                <a:off x="1035" y="2076"/>
                <a:ext cx="44" cy="46"/>
              </a:xfrm>
              <a:custGeom>
                <a:avLst/>
                <a:gdLst>
                  <a:gd name="T0" fmla="*/ 5 w 87"/>
                  <a:gd name="T1" fmla="*/ 0 h 91"/>
                  <a:gd name="T2" fmla="*/ 43 w 87"/>
                  <a:gd name="T3" fmla="*/ 45 h 91"/>
                  <a:gd name="T4" fmla="*/ 63 w 87"/>
                  <a:gd name="T5" fmla="*/ 67 h 91"/>
                  <a:gd name="T6" fmla="*/ 87 w 87"/>
                  <a:gd name="T7" fmla="*/ 87 h 91"/>
                  <a:gd name="T8" fmla="*/ 83 w 87"/>
                  <a:gd name="T9" fmla="*/ 91 h 91"/>
                  <a:gd name="T10" fmla="*/ 58 w 87"/>
                  <a:gd name="T11" fmla="*/ 71 h 91"/>
                  <a:gd name="T12" fmla="*/ 38 w 87"/>
                  <a:gd name="T13" fmla="*/ 50 h 91"/>
                  <a:gd name="T14" fmla="*/ 0 w 87"/>
                  <a:gd name="T15" fmla="*/ 4 h 91"/>
                  <a:gd name="T16" fmla="*/ 5 w 87"/>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1">
                    <a:moveTo>
                      <a:pt x="5" y="0"/>
                    </a:moveTo>
                    <a:lnTo>
                      <a:pt x="43" y="45"/>
                    </a:lnTo>
                    <a:lnTo>
                      <a:pt x="63" y="67"/>
                    </a:lnTo>
                    <a:lnTo>
                      <a:pt x="87" y="87"/>
                    </a:lnTo>
                    <a:lnTo>
                      <a:pt x="83" y="91"/>
                    </a:lnTo>
                    <a:lnTo>
                      <a:pt x="58" y="71"/>
                    </a:lnTo>
                    <a:lnTo>
                      <a:pt x="38" y="50"/>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56" name="Freeform 1172"/>
              <p:cNvSpPr>
                <a:spLocks/>
              </p:cNvSpPr>
              <p:nvPr/>
            </p:nvSpPr>
            <p:spPr bwMode="auto">
              <a:xfrm>
                <a:off x="1035" y="2076"/>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57" name="Freeform 1173"/>
              <p:cNvSpPr>
                <a:spLocks/>
              </p:cNvSpPr>
              <p:nvPr/>
            </p:nvSpPr>
            <p:spPr bwMode="auto">
              <a:xfrm>
                <a:off x="1076" y="2120"/>
                <a:ext cx="32" cy="75"/>
              </a:xfrm>
              <a:custGeom>
                <a:avLst/>
                <a:gdLst>
                  <a:gd name="T0" fmla="*/ 4 w 64"/>
                  <a:gd name="T1" fmla="*/ 0 h 150"/>
                  <a:gd name="T2" fmla="*/ 20 w 64"/>
                  <a:gd name="T3" fmla="*/ 15 h 150"/>
                  <a:gd name="T4" fmla="*/ 35 w 64"/>
                  <a:gd name="T5" fmla="*/ 36 h 150"/>
                  <a:gd name="T6" fmla="*/ 55 w 64"/>
                  <a:gd name="T7" fmla="*/ 79 h 150"/>
                  <a:gd name="T8" fmla="*/ 64 w 64"/>
                  <a:gd name="T9" fmla="*/ 120 h 150"/>
                  <a:gd name="T10" fmla="*/ 64 w 64"/>
                  <a:gd name="T11" fmla="*/ 136 h 150"/>
                  <a:gd name="T12" fmla="*/ 62 w 64"/>
                  <a:gd name="T13" fmla="*/ 150 h 150"/>
                  <a:gd name="T14" fmla="*/ 56 w 64"/>
                  <a:gd name="T15" fmla="*/ 150 h 150"/>
                  <a:gd name="T16" fmla="*/ 58 w 64"/>
                  <a:gd name="T17" fmla="*/ 136 h 150"/>
                  <a:gd name="T18" fmla="*/ 58 w 64"/>
                  <a:gd name="T19" fmla="*/ 121 h 150"/>
                  <a:gd name="T20" fmla="*/ 49 w 64"/>
                  <a:gd name="T21" fmla="*/ 80 h 150"/>
                  <a:gd name="T22" fmla="*/ 29 w 64"/>
                  <a:gd name="T23" fmla="*/ 38 h 150"/>
                  <a:gd name="T24" fmla="*/ 15 w 64"/>
                  <a:gd name="T25" fmla="*/ 19 h 150"/>
                  <a:gd name="T26" fmla="*/ 0 w 64"/>
                  <a:gd name="T27" fmla="*/ 4 h 150"/>
                  <a:gd name="T28" fmla="*/ 4 w 64"/>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50">
                    <a:moveTo>
                      <a:pt x="4" y="0"/>
                    </a:moveTo>
                    <a:lnTo>
                      <a:pt x="20" y="15"/>
                    </a:lnTo>
                    <a:lnTo>
                      <a:pt x="35" y="36"/>
                    </a:lnTo>
                    <a:lnTo>
                      <a:pt x="55" y="79"/>
                    </a:lnTo>
                    <a:lnTo>
                      <a:pt x="64" y="120"/>
                    </a:lnTo>
                    <a:lnTo>
                      <a:pt x="64" y="136"/>
                    </a:lnTo>
                    <a:lnTo>
                      <a:pt x="62" y="150"/>
                    </a:lnTo>
                    <a:lnTo>
                      <a:pt x="56" y="150"/>
                    </a:lnTo>
                    <a:lnTo>
                      <a:pt x="58" y="136"/>
                    </a:lnTo>
                    <a:lnTo>
                      <a:pt x="58" y="121"/>
                    </a:lnTo>
                    <a:lnTo>
                      <a:pt x="49" y="80"/>
                    </a:lnTo>
                    <a:lnTo>
                      <a:pt x="29" y="38"/>
                    </a:lnTo>
                    <a:lnTo>
                      <a:pt x="15" y="19"/>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958" name="Freeform 1174"/>
              <p:cNvSpPr>
                <a:spLocks/>
              </p:cNvSpPr>
              <p:nvPr/>
            </p:nvSpPr>
            <p:spPr bwMode="auto">
              <a:xfrm>
                <a:off x="1076" y="2120"/>
                <a:ext cx="3"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959" name="Freeform 1175"/>
              <p:cNvSpPr>
                <a:spLocks/>
              </p:cNvSpPr>
              <p:nvPr/>
            </p:nvSpPr>
            <p:spPr bwMode="auto">
              <a:xfrm>
                <a:off x="1087" y="2147"/>
                <a:ext cx="20" cy="48"/>
              </a:xfrm>
              <a:custGeom>
                <a:avLst/>
                <a:gdLst>
                  <a:gd name="T0" fmla="*/ 35 w 40"/>
                  <a:gd name="T1" fmla="*/ 96 h 96"/>
                  <a:gd name="T2" fmla="*/ 32 w 40"/>
                  <a:gd name="T3" fmla="*/ 70 h 96"/>
                  <a:gd name="T4" fmla="*/ 23 w 40"/>
                  <a:gd name="T5" fmla="*/ 49 h 96"/>
                  <a:gd name="T6" fmla="*/ 0 w 40"/>
                  <a:gd name="T7" fmla="*/ 3 h 96"/>
                  <a:gd name="T8" fmla="*/ 5 w 40"/>
                  <a:gd name="T9" fmla="*/ 0 h 96"/>
                  <a:gd name="T10" fmla="*/ 28 w 40"/>
                  <a:gd name="T11" fmla="*/ 46 h 96"/>
                  <a:gd name="T12" fmla="*/ 37 w 40"/>
                  <a:gd name="T13" fmla="*/ 70 h 96"/>
                  <a:gd name="T14" fmla="*/ 40 w 40"/>
                  <a:gd name="T15" fmla="*/ 96 h 96"/>
                  <a:gd name="T16" fmla="*/ 35 w 40"/>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6">
                    <a:moveTo>
                      <a:pt x="35" y="96"/>
                    </a:moveTo>
                    <a:lnTo>
                      <a:pt x="32" y="70"/>
                    </a:lnTo>
                    <a:lnTo>
                      <a:pt x="23" y="49"/>
                    </a:lnTo>
                    <a:lnTo>
                      <a:pt x="0" y="3"/>
                    </a:lnTo>
                    <a:lnTo>
                      <a:pt x="5" y="0"/>
                    </a:lnTo>
                    <a:lnTo>
                      <a:pt x="28" y="46"/>
                    </a:lnTo>
                    <a:lnTo>
                      <a:pt x="37" y="70"/>
                    </a:lnTo>
                    <a:lnTo>
                      <a:pt x="40" y="96"/>
                    </a:lnTo>
                    <a:lnTo>
                      <a:pt x="35" y="96"/>
                    </a:lnTo>
                    <a:close/>
                  </a:path>
                </a:pathLst>
              </a:custGeom>
              <a:solidFill>
                <a:srgbClr val="000000"/>
              </a:solidFill>
              <a:ln w="9525">
                <a:solidFill>
                  <a:schemeClr val="tx2"/>
                </a:solidFill>
                <a:round/>
                <a:headEnd/>
                <a:tailEnd/>
              </a:ln>
            </p:spPr>
            <p:txBody>
              <a:bodyPr/>
              <a:lstStyle/>
              <a:p>
                <a:endParaRPr lang="en-US" sz="3120"/>
              </a:p>
            </p:txBody>
          </p:sp>
          <p:sp>
            <p:nvSpPr>
              <p:cNvPr id="375960" name="Freeform 1176"/>
              <p:cNvSpPr>
                <a:spLocks/>
              </p:cNvSpPr>
              <p:nvPr/>
            </p:nvSpPr>
            <p:spPr bwMode="auto">
              <a:xfrm>
                <a:off x="1105" y="2195"/>
                <a:ext cx="3" cy="1"/>
              </a:xfrm>
              <a:custGeom>
                <a:avLst/>
                <a:gdLst>
                  <a:gd name="T0" fmla="*/ 6 w 6"/>
                  <a:gd name="T1" fmla="*/ 0 w 6"/>
                  <a:gd name="T2" fmla="*/ 5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5" y="0"/>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61" name="Freeform 1177"/>
              <p:cNvSpPr>
                <a:spLocks/>
              </p:cNvSpPr>
              <p:nvPr/>
            </p:nvSpPr>
            <p:spPr bwMode="auto">
              <a:xfrm>
                <a:off x="1058" y="2114"/>
                <a:ext cx="31" cy="35"/>
              </a:xfrm>
              <a:custGeom>
                <a:avLst/>
                <a:gdLst>
                  <a:gd name="T0" fmla="*/ 58 w 63"/>
                  <a:gd name="T1" fmla="*/ 70 h 70"/>
                  <a:gd name="T2" fmla="*/ 46 w 63"/>
                  <a:gd name="T3" fmla="*/ 49 h 70"/>
                  <a:gd name="T4" fmla="*/ 35 w 63"/>
                  <a:gd name="T5" fmla="*/ 34 h 70"/>
                  <a:gd name="T6" fmla="*/ 0 w 63"/>
                  <a:gd name="T7" fmla="*/ 5 h 70"/>
                  <a:gd name="T8" fmla="*/ 5 w 63"/>
                  <a:gd name="T9" fmla="*/ 0 h 70"/>
                  <a:gd name="T10" fmla="*/ 38 w 63"/>
                  <a:gd name="T11" fmla="*/ 29 h 70"/>
                  <a:gd name="T12" fmla="*/ 50 w 63"/>
                  <a:gd name="T13" fmla="*/ 44 h 70"/>
                  <a:gd name="T14" fmla="*/ 63 w 63"/>
                  <a:gd name="T15" fmla="*/ 67 h 70"/>
                  <a:gd name="T16" fmla="*/ 58 w 63"/>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0">
                    <a:moveTo>
                      <a:pt x="58" y="70"/>
                    </a:moveTo>
                    <a:lnTo>
                      <a:pt x="46" y="49"/>
                    </a:lnTo>
                    <a:lnTo>
                      <a:pt x="35" y="34"/>
                    </a:lnTo>
                    <a:lnTo>
                      <a:pt x="0" y="5"/>
                    </a:lnTo>
                    <a:lnTo>
                      <a:pt x="5" y="0"/>
                    </a:lnTo>
                    <a:lnTo>
                      <a:pt x="38" y="29"/>
                    </a:lnTo>
                    <a:lnTo>
                      <a:pt x="50" y="44"/>
                    </a:lnTo>
                    <a:lnTo>
                      <a:pt x="63" y="67"/>
                    </a:lnTo>
                    <a:lnTo>
                      <a:pt x="58" y="70"/>
                    </a:lnTo>
                    <a:close/>
                  </a:path>
                </a:pathLst>
              </a:custGeom>
              <a:solidFill>
                <a:srgbClr val="000000"/>
              </a:solidFill>
              <a:ln w="9525">
                <a:solidFill>
                  <a:schemeClr val="tx2"/>
                </a:solidFill>
                <a:round/>
                <a:headEnd/>
                <a:tailEnd/>
              </a:ln>
            </p:spPr>
            <p:txBody>
              <a:bodyPr/>
              <a:lstStyle/>
              <a:p>
                <a:endParaRPr lang="en-US" sz="3120"/>
              </a:p>
            </p:txBody>
          </p:sp>
          <p:sp>
            <p:nvSpPr>
              <p:cNvPr id="375962" name="Freeform 1178"/>
              <p:cNvSpPr>
                <a:spLocks/>
              </p:cNvSpPr>
              <p:nvPr/>
            </p:nvSpPr>
            <p:spPr bwMode="auto">
              <a:xfrm>
                <a:off x="1087" y="2147"/>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63" name="Freeform 1179"/>
              <p:cNvSpPr>
                <a:spLocks/>
              </p:cNvSpPr>
              <p:nvPr/>
            </p:nvSpPr>
            <p:spPr bwMode="auto">
              <a:xfrm>
                <a:off x="1016" y="2075"/>
                <a:ext cx="44" cy="41"/>
              </a:xfrm>
              <a:custGeom>
                <a:avLst/>
                <a:gdLst>
                  <a:gd name="T0" fmla="*/ 86 w 89"/>
                  <a:gd name="T1" fmla="*/ 82 h 82"/>
                  <a:gd name="T2" fmla="*/ 63 w 89"/>
                  <a:gd name="T3" fmla="*/ 59 h 82"/>
                  <a:gd name="T4" fmla="*/ 44 w 89"/>
                  <a:gd name="T5" fmla="*/ 36 h 82"/>
                  <a:gd name="T6" fmla="*/ 25 w 89"/>
                  <a:gd name="T7" fmla="*/ 18 h 82"/>
                  <a:gd name="T8" fmla="*/ 14 w 89"/>
                  <a:gd name="T9" fmla="*/ 10 h 82"/>
                  <a:gd name="T10" fmla="*/ 0 w 89"/>
                  <a:gd name="T11" fmla="*/ 4 h 82"/>
                  <a:gd name="T12" fmla="*/ 3 w 89"/>
                  <a:gd name="T13" fmla="*/ 0 h 82"/>
                  <a:gd name="T14" fmla="*/ 17 w 89"/>
                  <a:gd name="T15" fmla="*/ 6 h 82"/>
                  <a:gd name="T16" fmla="*/ 29 w 89"/>
                  <a:gd name="T17" fmla="*/ 13 h 82"/>
                  <a:gd name="T18" fmla="*/ 49 w 89"/>
                  <a:gd name="T19" fmla="*/ 32 h 82"/>
                  <a:gd name="T20" fmla="*/ 66 w 89"/>
                  <a:gd name="T21" fmla="*/ 55 h 82"/>
                  <a:gd name="T22" fmla="*/ 89 w 89"/>
                  <a:gd name="T23" fmla="*/ 77 h 82"/>
                  <a:gd name="T24" fmla="*/ 86 w 89"/>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82">
                    <a:moveTo>
                      <a:pt x="86" y="82"/>
                    </a:moveTo>
                    <a:lnTo>
                      <a:pt x="63" y="59"/>
                    </a:lnTo>
                    <a:lnTo>
                      <a:pt x="44" y="36"/>
                    </a:lnTo>
                    <a:lnTo>
                      <a:pt x="25" y="18"/>
                    </a:lnTo>
                    <a:lnTo>
                      <a:pt x="14" y="10"/>
                    </a:lnTo>
                    <a:lnTo>
                      <a:pt x="0" y="4"/>
                    </a:lnTo>
                    <a:lnTo>
                      <a:pt x="3" y="0"/>
                    </a:lnTo>
                    <a:lnTo>
                      <a:pt x="17" y="6"/>
                    </a:lnTo>
                    <a:lnTo>
                      <a:pt x="29" y="13"/>
                    </a:lnTo>
                    <a:lnTo>
                      <a:pt x="49" y="32"/>
                    </a:lnTo>
                    <a:lnTo>
                      <a:pt x="66" y="55"/>
                    </a:lnTo>
                    <a:lnTo>
                      <a:pt x="89" y="77"/>
                    </a:lnTo>
                    <a:lnTo>
                      <a:pt x="86" y="82"/>
                    </a:lnTo>
                    <a:close/>
                  </a:path>
                </a:pathLst>
              </a:custGeom>
              <a:solidFill>
                <a:srgbClr val="000000"/>
              </a:solidFill>
              <a:ln w="9525">
                <a:solidFill>
                  <a:schemeClr val="tx2"/>
                </a:solidFill>
                <a:round/>
                <a:headEnd/>
                <a:tailEnd/>
              </a:ln>
            </p:spPr>
            <p:txBody>
              <a:bodyPr/>
              <a:lstStyle/>
              <a:p>
                <a:endParaRPr lang="en-US" sz="3120"/>
              </a:p>
            </p:txBody>
          </p:sp>
          <p:sp>
            <p:nvSpPr>
              <p:cNvPr id="375964" name="Freeform 1180"/>
              <p:cNvSpPr>
                <a:spLocks/>
              </p:cNvSpPr>
              <p:nvPr/>
            </p:nvSpPr>
            <p:spPr bwMode="auto">
              <a:xfrm>
                <a:off x="1058" y="2114"/>
                <a:ext cx="2" cy="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75965" name="Freeform 1181"/>
              <p:cNvSpPr>
                <a:spLocks/>
              </p:cNvSpPr>
              <p:nvPr/>
            </p:nvSpPr>
            <p:spPr bwMode="auto">
              <a:xfrm>
                <a:off x="1010" y="2076"/>
                <a:ext cx="8" cy="46"/>
              </a:xfrm>
              <a:custGeom>
                <a:avLst/>
                <a:gdLst>
                  <a:gd name="T0" fmla="*/ 17 w 17"/>
                  <a:gd name="T1" fmla="*/ 0 h 93"/>
                  <a:gd name="T2" fmla="*/ 11 w 17"/>
                  <a:gd name="T3" fmla="*/ 0 h 93"/>
                  <a:gd name="T4" fmla="*/ 0 w 17"/>
                  <a:gd name="T5" fmla="*/ 93 h 93"/>
                  <a:gd name="T6" fmla="*/ 6 w 17"/>
                  <a:gd name="T7" fmla="*/ 93 h 93"/>
                  <a:gd name="T8" fmla="*/ 17 w 17"/>
                  <a:gd name="T9" fmla="*/ 0 h 93"/>
                </a:gdLst>
                <a:ahLst/>
                <a:cxnLst>
                  <a:cxn ang="0">
                    <a:pos x="T0" y="T1"/>
                  </a:cxn>
                  <a:cxn ang="0">
                    <a:pos x="T2" y="T3"/>
                  </a:cxn>
                  <a:cxn ang="0">
                    <a:pos x="T4" y="T5"/>
                  </a:cxn>
                  <a:cxn ang="0">
                    <a:pos x="T6" y="T7"/>
                  </a:cxn>
                  <a:cxn ang="0">
                    <a:pos x="T8" y="T9"/>
                  </a:cxn>
                </a:cxnLst>
                <a:rect l="0" t="0" r="r" b="b"/>
                <a:pathLst>
                  <a:path w="17" h="93">
                    <a:moveTo>
                      <a:pt x="17" y="0"/>
                    </a:moveTo>
                    <a:lnTo>
                      <a:pt x="11" y="0"/>
                    </a:lnTo>
                    <a:lnTo>
                      <a:pt x="0" y="93"/>
                    </a:lnTo>
                    <a:lnTo>
                      <a:pt x="6" y="93"/>
                    </a:lnTo>
                    <a:lnTo>
                      <a:pt x="17" y="0"/>
                    </a:lnTo>
                    <a:close/>
                  </a:path>
                </a:pathLst>
              </a:custGeom>
              <a:solidFill>
                <a:srgbClr val="000000"/>
              </a:solidFill>
              <a:ln w="9525">
                <a:solidFill>
                  <a:schemeClr val="tx2"/>
                </a:solidFill>
                <a:round/>
                <a:headEnd/>
                <a:tailEnd/>
              </a:ln>
            </p:spPr>
            <p:txBody>
              <a:bodyPr/>
              <a:lstStyle/>
              <a:p>
                <a:endParaRPr lang="en-US" sz="3120"/>
              </a:p>
            </p:txBody>
          </p:sp>
          <p:sp>
            <p:nvSpPr>
              <p:cNvPr id="375966" name="Freeform 1182"/>
              <p:cNvSpPr>
                <a:spLocks/>
              </p:cNvSpPr>
              <p:nvPr/>
            </p:nvSpPr>
            <p:spPr bwMode="auto">
              <a:xfrm>
                <a:off x="1015" y="2074"/>
                <a:ext cx="3" cy="3"/>
              </a:xfrm>
              <a:custGeom>
                <a:avLst/>
                <a:gdLst>
                  <a:gd name="T0" fmla="*/ 4 w 6"/>
                  <a:gd name="T1" fmla="*/ 2 h 6"/>
                  <a:gd name="T2" fmla="*/ 0 w 6"/>
                  <a:gd name="T3" fmla="*/ 0 h 6"/>
                  <a:gd name="T4" fmla="*/ 0 w 6"/>
                  <a:gd name="T5" fmla="*/ 3 h 6"/>
                  <a:gd name="T6" fmla="*/ 6 w 6"/>
                  <a:gd name="T7" fmla="*/ 3 h 6"/>
                  <a:gd name="T8" fmla="*/ 1 w 6"/>
                  <a:gd name="T9" fmla="*/ 6 h 6"/>
                  <a:gd name="T10" fmla="*/ 4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4" y="2"/>
                    </a:moveTo>
                    <a:lnTo>
                      <a:pt x="0" y="0"/>
                    </a:lnTo>
                    <a:lnTo>
                      <a:pt x="0" y="3"/>
                    </a:lnTo>
                    <a:lnTo>
                      <a:pt x="6" y="3"/>
                    </a:lnTo>
                    <a:lnTo>
                      <a:pt x="1" y="6"/>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75967" name="Rectangle 1183"/>
              <p:cNvSpPr>
                <a:spLocks noChangeArrowheads="1"/>
              </p:cNvSpPr>
              <p:nvPr/>
            </p:nvSpPr>
            <p:spPr bwMode="auto">
              <a:xfrm>
                <a:off x="1010" y="2122"/>
                <a:ext cx="3" cy="68"/>
              </a:xfrm>
              <a:prstGeom prst="rect">
                <a:avLst/>
              </a:prstGeom>
              <a:solidFill>
                <a:srgbClr val="000000"/>
              </a:solidFill>
              <a:ln w="9525">
                <a:solidFill>
                  <a:schemeClr val="tx2"/>
                </a:solidFill>
                <a:miter lim="800000"/>
                <a:headEnd/>
                <a:tailEnd/>
              </a:ln>
            </p:spPr>
            <p:txBody>
              <a:bodyPr/>
              <a:lstStyle/>
              <a:p>
                <a:endParaRPr lang="en-US" sz="3120"/>
              </a:p>
            </p:txBody>
          </p:sp>
          <p:sp>
            <p:nvSpPr>
              <p:cNvPr id="375968" name="Freeform 1184"/>
              <p:cNvSpPr>
                <a:spLocks/>
              </p:cNvSpPr>
              <p:nvPr/>
            </p:nvSpPr>
            <p:spPr bwMode="auto">
              <a:xfrm>
                <a:off x="1010" y="212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969" name="Freeform 1185"/>
              <p:cNvSpPr>
                <a:spLocks/>
              </p:cNvSpPr>
              <p:nvPr/>
            </p:nvSpPr>
            <p:spPr bwMode="auto">
              <a:xfrm>
                <a:off x="1010" y="2190"/>
                <a:ext cx="27" cy="58"/>
              </a:xfrm>
              <a:custGeom>
                <a:avLst/>
                <a:gdLst>
                  <a:gd name="T0" fmla="*/ 6 w 55"/>
                  <a:gd name="T1" fmla="*/ 0 h 115"/>
                  <a:gd name="T2" fmla="*/ 8 w 55"/>
                  <a:gd name="T3" fmla="*/ 16 h 115"/>
                  <a:gd name="T4" fmla="*/ 11 w 55"/>
                  <a:gd name="T5" fmla="*/ 31 h 115"/>
                  <a:gd name="T6" fmla="*/ 21 w 55"/>
                  <a:gd name="T7" fmla="*/ 56 h 115"/>
                  <a:gd name="T8" fmla="*/ 38 w 55"/>
                  <a:gd name="T9" fmla="*/ 82 h 115"/>
                  <a:gd name="T10" fmla="*/ 55 w 55"/>
                  <a:gd name="T11" fmla="*/ 111 h 115"/>
                  <a:gd name="T12" fmla="*/ 50 w 55"/>
                  <a:gd name="T13" fmla="*/ 115 h 115"/>
                  <a:gd name="T14" fmla="*/ 34 w 55"/>
                  <a:gd name="T15" fmla="*/ 86 h 115"/>
                  <a:gd name="T16" fmla="*/ 17 w 55"/>
                  <a:gd name="T17" fmla="*/ 60 h 115"/>
                  <a:gd name="T18" fmla="*/ 5 w 55"/>
                  <a:gd name="T19" fmla="*/ 33 h 115"/>
                  <a:gd name="T20" fmla="*/ 2 w 55"/>
                  <a:gd name="T21" fmla="*/ 18 h 115"/>
                  <a:gd name="T22" fmla="*/ 0 w 55"/>
                  <a:gd name="T23" fmla="*/ 0 h 115"/>
                  <a:gd name="T24" fmla="*/ 6 w 55"/>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115">
                    <a:moveTo>
                      <a:pt x="6" y="0"/>
                    </a:moveTo>
                    <a:lnTo>
                      <a:pt x="8" y="16"/>
                    </a:lnTo>
                    <a:lnTo>
                      <a:pt x="11" y="31"/>
                    </a:lnTo>
                    <a:lnTo>
                      <a:pt x="21" y="56"/>
                    </a:lnTo>
                    <a:lnTo>
                      <a:pt x="38" y="82"/>
                    </a:lnTo>
                    <a:lnTo>
                      <a:pt x="55" y="111"/>
                    </a:lnTo>
                    <a:lnTo>
                      <a:pt x="50" y="115"/>
                    </a:lnTo>
                    <a:lnTo>
                      <a:pt x="34" y="86"/>
                    </a:lnTo>
                    <a:lnTo>
                      <a:pt x="17" y="60"/>
                    </a:lnTo>
                    <a:lnTo>
                      <a:pt x="5" y="33"/>
                    </a:lnTo>
                    <a:lnTo>
                      <a:pt x="2" y="18"/>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70" name="Freeform 1186"/>
              <p:cNvSpPr>
                <a:spLocks/>
              </p:cNvSpPr>
              <p:nvPr/>
            </p:nvSpPr>
            <p:spPr bwMode="auto">
              <a:xfrm>
                <a:off x="1010" y="2190"/>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971" name="Freeform 1187"/>
              <p:cNvSpPr>
                <a:spLocks/>
              </p:cNvSpPr>
              <p:nvPr/>
            </p:nvSpPr>
            <p:spPr bwMode="auto">
              <a:xfrm>
                <a:off x="1035" y="2246"/>
                <a:ext cx="30" cy="56"/>
              </a:xfrm>
              <a:custGeom>
                <a:avLst/>
                <a:gdLst>
                  <a:gd name="T0" fmla="*/ 6 w 60"/>
                  <a:gd name="T1" fmla="*/ 0 h 113"/>
                  <a:gd name="T2" fmla="*/ 19 w 60"/>
                  <a:gd name="T3" fmla="*/ 31 h 113"/>
                  <a:gd name="T4" fmla="*/ 28 w 60"/>
                  <a:gd name="T5" fmla="*/ 61 h 113"/>
                  <a:gd name="T6" fmla="*/ 38 w 60"/>
                  <a:gd name="T7" fmla="*/ 85 h 113"/>
                  <a:gd name="T8" fmla="*/ 48 w 60"/>
                  <a:gd name="T9" fmla="*/ 98 h 113"/>
                  <a:gd name="T10" fmla="*/ 60 w 60"/>
                  <a:gd name="T11" fmla="*/ 108 h 113"/>
                  <a:gd name="T12" fmla="*/ 55 w 60"/>
                  <a:gd name="T13" fmla="*/ 113 h 113"/>
                  <a:gd name="T14" fmla="*/ 43 w 60"/>
                  <a:gd name="T15" fmla="*/ 102 h 113"/>
                  <a:gd name="T16" fmla="*/ 34 w 60"/>
                  <a:gd name="T17" fmla="*/ 90 h 113"/>
                  <a:gd name="T18" fmla="*/ 22 w 60"/>
                  <a:gd name="T19" fmla="*/ 63 h 113"/>
                  <a:gd name="T20" fmla="*/ 13 w 60"/>
                  <a:gd name="T21" fmla="*/ 32 h 113"/>
                  <a:gd name="T22" fmla="*/ 0 w 60"/>
                  <a:gd name="T23" fmla="*/ 2 h 113"/>
                  <a:gd name="T24" fmla="*/ 6 w 60"/>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3">
                    <a:moveTo>
                      <a:pt x="6" y="0"/>
                    </a:moveTo>
                    <a:lnTo>
                      <a:pt x="19" y="31"/>
                    </a:lnTo>
                    <a:lnTo>
                      <a:pt x="28" y="61"/>
                    </a:lnTo>
                    <a:lnTo>
                      <a:pt x="38" y="85"/>
                    </a:lnTo>
                    <a:lnTo>
                      <a:pt x="48" y="98"/>
                    </a:lnTo>
                    <a:lnTo>
                      <a:pt x="60" y="108"/>
                    </a:lnTo>
                    <a:lnTo>
                      <a:pt x="55" y="113"/>
                    </a:lnTo>
                    <a:lnTo>
                      <a:pt x="43" y="102"/>
                    </a:lnTo>
                    <a:lnTo>
                      <a:pt x="34" y="90"/>
                    </a:lnTo>
                    <a:lnTo>
                      <a:pt x="22" y="63"/>
                    </a:lnTo>
                    <a:lnTo>
                      <a:pt x="13" y="32"/>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72" name="Freeform 1188"/>
              <p:cNvSpPr>
                <a:spLocks/>
              </p:cNvSpPr>
              <p:nvPr/>
            </p:nvSpPr>
            <p:spPr bwMode="auto">
              <a:xfrm>
                <a:off x="1035" y="2245"/>
                <a:ext cx="3" cy="3"/>
              </a:xfrm>
              <a:custGeom>
                <a:avLst/>
                <a:gdLst>
                  <a:gd name="T0" fmla="*/ 5 w 6"/>
                  <a:gd name="T1" fmla="*/ 0 h 4"/>
                  <a:gd name="T2" fmla="*/ 6 w 6"/>
                  <a:gd name="T3" fmla="*/ 1 h 4"/>
                  <a:gd name="T4" fmla="*/ 0 w 6"/>
                  <a:gd name="T5" fmla="*/ 3 h 4"/>
                  <a:gd name="T6" fmla="*/ 0 w 6"/>
                  <a:gd name="T7" fmla="*/ 4 h 4"/>
                  <a:gd name="T8" fmla="*/ 5 w 6"/>
                  <a:gd name="T9" fmla="*/ 0 h 4"/>
                </a:gdLst>
                <a:ahLst/>
                <a:cxnLst>
                  <a:cxn ang="0">
                    <a:pos x="T0" y="T1"/>
                  </a:cxn>
                  <a:cxn ang="0">
                    <a:pos x="T2" y="T3"/>
                  </a:cxn>
                  <a:cxn ang="0">
                    <a:pos x="T4" y="T5"/>
                  </a:cxn>
                  <a:cxn ang="0">
                    <a:pos x="T6" y="T7"/>
                  </a:cxn>
                  <a:cxn ang="0">
                    <a:pos x="T8" y="T9"/>
                  </a:cxn>
                </a:cxnLst>
                <a:rect l="0" t="0" r="r" b="b"/>
                <a:pathLst>
                  <a:path w="6" h="4">
                    <a:moveTo>
                      <a:pt x="5" y="0"/>
                    </a:moveTo>
                    <a:lnTo>
                      <a:pt x="6" y="1"/>
                    </a:lnTo>
                    <a:lnTo>
                      <a:pt x="0" y="3"/>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73" name="Freeform 1189"/>
              <p:cNvSpPr>
                <a:spLocks/>
              </p:cNvSpPr>
              <p:nvPr/>
            </p:nvSpPr>
            <p:spPr bwMode="auto">
              <a:xfrm>
                <a:off x="1063" y="2300"/>
                <a:ext cx="61" cy="55"/>
              </a:xfrm>
              <a:custGeom>
                <a:avLst/>
                <a:gdLst>
                  <a:gd name="T0" fmla="*/ 5 w 124"/>
                  <a:gd name="T1" fmla="*/ 0 h 110"/>
                  <a:gd name="T2" fmla="*/ 40 w 124"/>
                  <a:gd name="T3" fmla="*/ 25 h 110"/>
                  <a:gd name="T4" fmla="*/ 55 w 124"/>
                  <a:gd name="T5" fmla="*/ 35 h 110"/>
                  <a:gd name="T6" fmla="*/ 69 w 124"/>
                  <a:gd name="T7" fmla="*/ 47 h 110"/>
                  <a:gd name="T8" fmla="*/ 124 w 124"/>
                  <a:gd name="T9" fmla="*/ 105 h 110"/>
                  <a:gd name="T10" fmla="*/ 119 w 124"/>
                  <a:gd name="T11" fmla="*/ 110 h 110"/>
                  <a:gd name="T12" fmla="*/ 64 w 124"/>
                  <a:gd name="T13" fmla="*/ 52 h 110"/>
                  <a:gd name="T14" fmla="*/ 51 w 124"/>
                  <a:gd name="T15" fmla="*/ 40 h 110"/>
                  <a:gd name="T16" fmla="*/ 35 w 124"/>
                  <a:gd name="T17" fmla="*/ 29 h 110"/>
                  <a:gd name="T18" fmla="*/ 0 w 124"/>
                  <a:gd name="T19" fmla="*/ 5 h 110"/>
                  <a:gd name="T20" fmla="*/ 5 w 124"/>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110">
                    <a:moveTo>
                      <a:pt x="5" y="0"/>
                    </a:moveTo>
                    <a:lnTo>
                      <a:pt x="40" y="25"/>
                    </a:lnTo>
                    <a:lnTo>
                      <a:pt x="55" y="35"/>
                    </a:lnTo>
                    <a:lnTo>
                      <a:pt x="69" y="47"/>
                    </a:lnTo>
                    <a:lnTo>
                      <a:pt x="124" y="105"/>
                    </a:lnTo>
                    <a:lnTo>
                      <a:pt x="119" y="110"/>
                    </a:lnTo>
                    <a:lnTo>
                      <a:pt x="64" y="52"/>
                    </a:lnTo>
                    <a:lnTo>
                      <a:pt x="51" y="40"/>
                    </a:lnTo>
                    <a:lnTo>
                      <a:pt x="35" y="29"/>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74" name="Freeform 1190"/>
              <p:cNvSpPr>
                <a:spLocks/>
              </p:cNvSpPr>
              <p:nvPr/>
            </p:nvSpPr>
            <p:spPr bwMode="auto">
              <a:xfrm>
                <a:off x="1063" y="2300"/>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75975" name="Freeform 1191"/>
              <p:cNvSpPr>
                <a:spLocks/>
              </p:cNvSpPr>
              <p:nvPr/>
            </p:nvSpPr>
            <p:spPr bwMode="auto">
              <a:xfrm>
                <a:off x="1122" y="2353"/>
                <a:ext cx="24" cy="27"/>
              </a:xfrm>
              <a:custGeom>
                <a:avLst/>
                <a:gdLst>
                  <a:gd name="T0" fmla="*/ 5 w 48"/>
                  <a:gd name="T1" fmla="*/ 0 h 55"/>
                  <a:gd name="T2" fmla="*/ 48 w 48"/>
                  <a:gd name="T3" fmla="*/ 50 h 55"/>
                  <a:gd name="T4" fmla="*/ 43 w 48"/>
                  <a:gd name="T5" fmla="*/ 55 h 55"/>
                  <a:gd name="T6" fmla="*/ 0 w 48"/>
                  <a:gd name="T7" fmla="*/ 5 h 55"/>
                  <a:gd name="T8" fmla="*/ 5 w 48"/>
                  <a:gd name="T9" fmla="*/ 0 h 55"/>
                </a:gdLst>
                <a:ahLst/>
                <a:cxnLst>
                  <a:cxn ang="0">
                    <a:pos x="T0" y="T1"/>
                  </a:cxn>
                  <a:cxn ang="0">
                    <a:pos x="T2" y="T3"/>
                  </a:cxn>
                  <a:cxn ang="0">
                    <a:pos x="T4" y="T5"/>
                  </a:cxn>
                  <a:cxn ang="0">
                    <a:pos x="T6" y="T7"/>
                  </a:cxn>
                  <a:cxn ang="0">
                    <a:pos x="T8" y="T9"/>
                  </a:cxn>
                </a:cxnLst>
                <a:rect l="0" t="0" r="r" b="b"/>
                <a:pathLst>
                  <a:path w="48" h="55">
                    <a:moveTo>
                      <a:pt x="5" y="0"/>
                    </a:moveTo>
                    <a:lnTo>
                      <a:pt x="48" y="50"/>
                    </a:lnTo>
                    <a:lnTo>
                      <a:pt x="43" y="5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76" name="Freeform 1192"/>
              <p:cNvSpPr>
                <a:spLocks/>
              </p:cNvSpPr>
              <p:nvPr/>
            </p:nvSpPr>
            <p:spPr bwMode="auto">
              <a:xfrm>
                <a:off x="1122" y="2353"/>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77" name="Freeform 1193"/>
              <p:cNvSpPr>
                <a:spLocks/>
              </p:cNvSpPr>
              <p:nvPr/>
            </p:nvSpPr>
            <p:spPr bwMode="auto">
              <a:xfrm>
                <a:off x="1099" y="2337"/>
                <a:ext cx="47" cy="43"/>
              </a:xfrm>
              <a:custGeom>
                <a:avLst/>
                <a:gdLst>
                  <a:gd name="T0" fmla="*/ 88 w 93"/>
                  <a:gd name="T1" fmla="*/ 85 h 85"/>
                  <a:gd name="T2" fmla="*/ 62 w 93"/>
                  <a:gd name="T3" fmla="*/ 67 h 85"/>
                  <a:gd name="T4" fmla="*/ 42 w 93"/>
                  <a:gd name="T5" fmla="*/ 47 h 85"/>
                  <a:gd name="T6" fmla="*/ 0 w 93"/>
                  <a:gd name="T7" fmla="*/ 4 h 85"/>
                  <a:gd name="T8" fmla="*/ 3 w 93"/>
                  <a:gd name="T9" fmla="*/ 0 h 85"/>
                  <a:gd name="T10" fmla="*/ 45 w 93"/>
                  <a:gd name="T11" fmla="*/ 42 h 85"/>
                  <a:gd name="T12" fmla="*/ 67 w 93"/>
                  <a:gd name="T13" fmla="*/ 62 h 85"/>
                  <a:gd name="T14" fmla="*/ 93 w 93"/>
                  <a:gd name="T15" fmla="*/ 80 h 85"/>
                  <a:gd name="T16" fmla="*/ 88 w 93"/>
                  <a:gd name="T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5">
                    <a:moveTo>
                      <a:pt x="88" y="85"/>
                    </a:moveTo>
                    <a:lnTo>
                      <a:pt x="62" y="67"/>
                    </a:lnTo>
                    <a:lnTo>
                      <a:pt x="42" y="47"/>
                    </a:lnTo>
                    <a:lnTo>
                      <a:pt x="0" y="4"/>
                    </a:lnTo>
                    <a:lnTo>
                      <a:pt x="3" y="0"/>
                    </a:lnTo>
                    <a:lnTo>
                      <a:pt x="45" y="42"/>
                    </a:lnTo>
                    <a:lnTo>
                      <a:pt x="67" y="62"/>
                    </a:lnTo>
                    <a:lnTo>
                      <a:pt x="93" y="80"/>
                    </a:lnTo>
                    <a:lnTo>
                      <a:pt x="88" y="85"/>
                    </a:lnTo>
                    <a:close/>
                  </a:path>
                </a:pathLst>
              </a:custGeom>
              <a:solidFill>
                <a:srgbClr val="000000"/>
              </a:solidFill>
              <a:ln w="9525">
                <a:solidFill>
                  <a:schemeClr val="tx2"/>
                </a:solidFill>
                <a:round/>
                <a:headEnd/>
                <a:tailEnd/>
              </a:ln>
            </p:spPr>
            <p:txBody>
              <a:bodyPr/>
              <a:lstStyle/>
              <a:p>
                <a:endParaRPr lang="en-US" sz="3120"/>
              </a:p>
            </p:txBody>
          </p:sp>
          <p:sp>
            <p:nvSpPr>
              <p:cNvPr id="375978" name="Freeform 1194"/>
              <p:cNvSpPr>
                <a:spLocks/>
              </p:cNvSpPr>
              <p:nvPr/>
            </p:nvSpPr>
            <p:spPr bwMode="auto">
              <a:xfrm>
                <a:off x="1143" y="2378"/>
                <a:ext cx="3" cy="2"/>
              </a:xfrm>
              <a:custGeom>
                <a:avLst/>
                <a:gdLst>
                  <a:gd name="T0" fmla="*/ 5 w 5"/>
                  <a:gd name="T1" fmla="*/ 0 h 5"/>
                  <a:gd name="T2" fmla="*/ 0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75979" name="Freeform 1195"/>
              <p:cNvSpPr>
                <a:spLocks/>
              </p:cNvSpPr>
              <p:nvPr/>
            </p:nvSpPr>
            <p:spPr bwMode="auto">
              <a:xfrm>
                <a:off x="1092" y="2338"/>
                <a:ext cx="10" cy="43"/>
              </a:xfrm>
              <a:custGeom>
                <a:avLst/>
                <a:gdLst>
                  <a:gd name="T0" fmla="*/ 20 w 20"/>
                  <a:gd name="T1" fmla="*/ 0 h 85"/>
                  <a:gd name="T2" fmla="*/ 20 w 20"/>
                  <a:gd name="T3" fmla="*/ 26 h 85"/>
                  <a:gd name="T4" fmla="*/ 16 w 20"/>
                  <a:gd name="T5" fmla="*/ 46 h 85"/>
                  <a:gd name="T6" fmla="*/ 9 w 20"/>
                  <a:gd name="T7" fmla="*/ 63 h 85"/>
                  <a:gd name="T8" fmla="*/ 6 w 20"/>
                  <a:gd name="T9" fmla="*/ 85 h 85"/>
                  <a:gd name="T10" fmla="*/ 0 w 20"/>
                  <a:gd name="T11" fmla="*/ 85 h 85"/>
                  <a:gd name="T12" fmla="*/ 3 w 20"/>
                  <a:gd name="T13" fmla="*/ 63 h 85"/>
                  <a:gd name="T14" fmla="*/ 9 w 20"/>
                  <a:gd name="T15" fmla="*/ 44 h 85"/>
                  <a:gd name="T16" fmla="*/ 14 w 20"/>
                  <a:gd name="T17" fmla="*/ 26 h 85"/>
                  <a:gd name="T18" fmla="*/ 14 w 20"/>
                  <a:gd name="T19" fmla="*/ 0 h 85"/>
                  <a:gd name="T20" fmla="*/ 20 w 20"/>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5">
                    <a:moveTo>
                      <a:pt x="20" y="0"/>
                    </a:moveTo>
                    <a:lnTo>
                      <a:pt x="20" y="26"/>
                    </a:lnTo>
                    <a:lnTo>
                      <a:pt x="16" y="46"/>
                    </a:lnTo>
                    <a:lnTo>
                      <a:pt x="9" y="63"/>
                    </a:lnTo>
                    <a:lnTo>
                      <a:pt x="6" y="85"/>
                    </a:lnTo>
                    <a:lnTo>
                      <a:pt x="0" y="85"/>
                    </a:lnTo>
                    <a:lnTo>
                      <a:pt x="3" y="63"/>
                    </a:lnTo>
                    <a:lnTo>
                      <a:pt x="9" y="44"/>
                    </a:lnTo>
                    <a:lnTo>
                      <a:pt x="14" y="26"/>
                    </a:lnTo>
                    <a:lnTo>
                      <a:pt x="14" y="0"/>
                    </a:lnTo>
                    <a:lnTo>
                      <a:pt x="20" y="0"/>
                    </a:lnTo>
                    <a:close/>
                  </a:path>
                </a:pathLst>
              </a:custGeom>
              <a:solidFill>
                <a:srgbClr val="000000"/>
              </a:solidFill>
              <a:ln w="9525">
                <a:solidFill>
                  <a:schemeClr val="tx2"/>
                </a:solidFill>
                <a:round/>
                <a:headEnd/>
                <a:tailEnd/>
              </a:ln>
            </p:spPr>
            <p:txBody>
              <a:bodyPr/>
              <a:lstStyle/>
              <a:p>
                <a:endParaRPr lang="en-US" sz="3120"/>
              </a:p>
            </p:txBody>
          </p:sp>
          <p:sp>
            <p:nvSpPr>
              <p:cNvPr id="375980" name="Freeform 1196"/>
              <p:cNvSpPr>
                <a:spLocks/>
              </p:cNvSpPr>
              <p:nvPr/>
            </p:nvSpPr>
            <p:spPr bwMode="auto">
              <a:xfrm>
                <a:off x="1098" y="2335"/>
                <a:ext cx="4" cy="5"/>
              </a:xfrm>
              <a:custGeom>
                <a:avLst/>
                <a:gdLst>
                  <a:gd name="T0" fmla="*/ 5 w 6"/>
                  <a:gd name="T1" fmla="*/ 5 h 9"/>
                  <a:gd name="T2" fmla="*/ 0 w 6"/>
                  <a:gd name="T3" fmla="*/ 0 h 9"/>
                  <a:gd name="T4" fmla="*/ 0 w 6"/>
                  <a:gd name="T5" fmla="*/ 6 h 9"/>
                  <a:gd name="T6" fmla="*/ 6 w 6"/>
                  <a:gd name="T7" fmla="*/ 6 h 9"/>
                  <a:gd name="T8" fmla="*/ 2 w 6"/>
                  <a:gd name="T9" fmla="*/ 9 h 9"/>
                  <a:gd name="T10" fmla="*/ 5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5" y="5"/>
                    </a:moveTo>
                    <a:lnTo>
                      <a:pt x="0" y="0"/>
                    </a:lnTo>
                    <a:lnTo>
                      <a:pt x="0" y="6"/>
                    </a:lnTo>
                    <a:lnTo>
                      <a:pt x="6" y="6"/>
                    </a:lnTo>
                    <a:lnTo>
                      <a:pt x="2" y="9"/>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75981" name="Freeform 1197"/>
              <p:cNvSpPr>
                <a:spLocks/>
              </p:cNvSpPr>
              <p:nvPr/>
            </p:nvSpPr>
            <p:spPr bwMode="auto">
              <a:xfrm>
                <a:off x="1092" y="2381"/>
                <a:ext cx="6" cy="20"/>
              </a:xfrm>
              <a:custGeom>
                <a:avLst/>
                <a:gdLst>
                  <a:gd name="T0" fmla="*/ 6 w 14"/>
                  <a:gd name="T1" fmla="*/ 0 h 42"/>
                  <a:gd name="T2" fmla="*/ 9 w 14"/>
                  <a:gd name="T3" fmla="*/ 22 h 42"/>
                  <a:gd name="T4" fmla="*/ 12 w 14"/>
                  <a:gd name="T5" fmla="*/ 31 h 42"/>
                  <a:gd name="T6" fmla="*/ 14 w 14"/>
                  <a:gd name="T7" fmla="*/ 42 h 42"/>
                  <a:gd name="T8" fmla="*/ 8 w 14"/>
                  <a:gd name="T9" fmla="*/ 42 h 42"/>
                  <a:gd name="T10" fmla="*/ 6 w 14"/>
                  <a:gd name="T11" fmla="*/ 32 h 42"/>
                  <a:gd name="T12" fmla="*/ 3 w 14"/>
                  <a:gd name="T13" fmla="*/ 23 h 42"/>
                  <a:gd name="T14" fmla="*/ 0 w 14"/>
                  <a:gd name="T15" fmla="*/ 2 h 42"/>
                  <a:gd name="T16" fmla="*/ 6 w 14"/>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6" y="0"/>
                    </a:moveTo>
                    <a:lnTo>
                      <a:pt x="9" y="22"/>
                    </a:lnTo>
                    <a:lnTo>
                      <a:pt x="12" y="31"/>
                    </a:lnTo>
                    <a:lnTo>
                      <a:pt x="14" y="42"/>
                    </a:lnTo>
                    <a:lnTo>
                      <a:pt x="8" y="42"/>
                    </a:lnTo>
                    <a:lnTo>
                      <a:pt x="6" y="32"/>
                    </a:lnTo>
                    <a:lnTo>
                      <a:pt x="3" y="23"/>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82" name="Freeform 1198"/>
              <p:cNvSpPr>
                <a:spLocks/>
              </p:cNvSpPr>
              <p:nvPr/>
            </p:nvSpPr>
            <p:spPr bwMode="auto">
              <a:xfrm>
                <a:off x="1092" y="2381"/>
                <a:ext cx="3" cy="1"/>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5983" name="Rectangle 1199"/>
              <p:cNvSpPr>
                <a:spLocks noChangeArrowheads="1"/>
              </p:cNvSpPr>
              <p:nvPr/>
            </p:nvSpPr>
            <p:spPr bwMode="auto">
              <a:xfrm>
                <a:off x="1095" y="2401"/>
                <a:ext cx="3" cy="15"/>
              </a:xfrm>
              <a:prstGeom prst="rect">
                <a:avLst/>
              </a:prstGeom>
              <a:solidFill>
                <a:srgbClr val="000000"/>
              </a:solidFill>
              <a:ln w="9525">
                <a:solidFill>
                  <a:schemeClr val="tx2"/>
                </a:solidFill>
                <a:miter lim="800000"/>
                <a:headEnd/>
                <a:tailEnd/>
              </a:ln>
            </p:spPr>
            <p:txBody>
              <a:bodyPr/>
              <a:lstStyle/>
              <a:p>
                <a:endParaRPr lang="en-US" sz="3120"/>
              </a:p>
            </p:txBody>
          </p:sp>
          <p:sp>
            <p:nvSpPr>
              <p:cNvPr id="375984" name="Freeform 1200"/>
              <p:cNvSpPr>
                <a:spLocks/>
              </p:cNvSpPr>
              <p:nvPr/>
            </p:nvSpPr>
            <p:spPr bwMode="auto">
              <a:xfrm>
                <a:off x="1095" y="240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85" name="Freeform 1201"/>
              <p:cNvSpPr>
                <a:spLocks/>
              </p:cNvSpPr>
              <p:nvPr/>
            </p:nvSpPr>
            <p:spPr bwMode="auto">
              <a:xfrm>
                <a:off x="1087" y="2387"/>
                <a:ext cx="11" cy="30"/>
              </a:xfrm>
              <a:custGeom>
                <a:avLst/>
                <a:gdLst>
                  <a:gd name="T0" fmla="*/ 17 w 21"/>
                  <a:gd name="T1" fmla="*/ 59 h 59"/>
                  <a:gd name="T2" fmla="*/ 11 w 21"/>
                  <a:gd name="T3" fmla="*/ 47 h 59"/>
                  <a:gd name="T4" fmla="*/ 6 w 21"/>
                  <a:gd name="T5" fmla="*/ 30 h 59"/>
                  <a:gd name="T6" fmla="*/ 0 w 21"/>
                  <a:gd name="T7" fmla="*/ 0 h 59"/>
                  <a:gd name="T8" fmla="*/ 5 w 21"/>
                  <a:gd name="T9" fmla="*/ 0 h 59"/>
                  <a:gd name="T10" fmla="*/ 11 w 21"/>
                  <a:gd name="T11" fmla="*/ 30 h 59"/>
                  <a:gd name="T12" fmla="*/ 15 w 21"/>
                  <a:gd name="T13" fmla="*/ 44 h 59"/>
                  <a:gd name="T14" fmla="*/ 21 w 21"/>
                  <a:gd name="T15" fmla="*/ 56 h 59"/>
                  <a:gd name="T16" fmla="*/ 17 w 21"/>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9">
                    <a:moveTo>
                      <a:pt x="17" y="59"/>
                    </a:moveTo>
                    <a:lnTo>
                      <a:pt x="11" y="47"/>
                    </a:lnTo>
                    <a:lnTo>
                      <a:pt x="6" y="30"/>
                    </a:lnTo>
                    <a:lnTo>
                      <a:pt x="0" y="0"/>
                    </a:lnTo>
                    <a:lnTo>
                      <a:pt x="5" y="0"/>
                    </a:lnTo>
                    <a:lnTo>
                      <a:pt x="11" y="30"/>
                    </a:lnTo>
                    <a:lnTo>
                      <a:pt x="15" y="44"/>
                    </a:lnTo>
                    <a:lnTo>
                      <a:pt x="21" y="56"/>
                    </a:lnTo>
                    <a:lnTo>
                      <a:pt x="17" y="59"/>
                    </a:lnTo>
                    <a:close/>
                  </a:path>
                </a:pathLst>
              </a:custGeom>
              <a:solidFill>
                <a:srgbClr val="000000"/>
              </a:solidFill>
              <a:ln w="9525">
                <a:solidFill>
                  <a:schemeClr val="tx2"/>
                </a:solidFill>
                <a:round/>
                <a:headEnd/>
                <a:tailEnd/>
              </a:ln>
            </p:spPr>
            <p:txBody>
              <a:bodyPr/>
              <a:lstStyle/>
              <a:p>
                <a:endParaRPr lang="en-US" sz="3120"/>
              </a:p>
            </p:txBody>
          </p:sp>
          <p:sp>
            <p:nvSpPr>
              <p:cNvPr id="375986" name="Freeform 1202"/>
              <p:cNvSpPr>
                <a:spLocks/>
              </p:cNvSpPr>
              <p:nvPr/>
            </p:nvSpPr>
            <p:spPr bwMode="auto">
              <a:xfrm>
                <a:off x="1095" y="2415"/>
                <a:ext cx="3" cy="2"/>
              </a:xfrm>
              <a:custGeom>
                <a:avLst/>
                <a:gdLst>
                  <a:gd name="T0" fmla="*/ 6 w 6"/>
                  <a:gd name="T1" fmla="*/ 1 h 3"/>
                  <a:gd name="T2" fmla="*/ 0 w 6"/>
                  <a:gd name="T3" fmla="*/ 3 h 3"/>
                  <a:gd name="T4" fmla="*/ 4 w 6"/>
                  <a:gd name="T5" fmla="*/ 0 h 3"/>
                  <a:gd name="T6" fmla="*/ 0 w 6"/>
                  <a:gd name="T7" fmla="*/ 1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0" y="3"/>
                    </a:lnTo>
                    <a:lnTo>
                      <a:pt x="4" y="0"/>
                    </a:lnTo>
                    <a:lnTo>
                      <a:pt x="0" y="1"/>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75987" name="Freeform 1203"/>
              <p:cNvSpPr>
                <a:spLocks/>
              </p:cNvSpPr>
              <p:nvPr/>
            </p:nvSpPr>
            <p:spPr bwMode="auto">
              <a:xfrm>
                <a:off x="1071" y="2386"/>
                <a:ext cx="18" cy="38"/>
              </a:xfrm>
              <a:custGeom>
                <a:avLst/>
                <a:gdLst>
                  <a:gd name="T0" fmla="*/ 37 w 37"/>
                  <a:gd name="T1" fmla="*/ 5 h 76"/>
                  <a:gd name="T2" fmla="*/ 32 w 37"/>
                  <a:gd name="T3" fmla="*/ 11 h 76"/>
                  <a:gd name="T4" fmla="*/ 29 w 37"/>
                  <a:gd name="T5" fmla="*/ 20 h 76"/>
                  <a:gd name="T6" fmla="*/ 23 w 37"/>
                  <a:gd name="T7" fmla="*/ 38 h 76"/>
                  <a:gd name="T8" fmla="*/ 17 w 37"/>
                  <a:gd name="T9" fmla="*/ 58 h 76"/>
                  <a:gd name="T10" fmla="*/ 5 w 37"/>
                  <a:gd name="T11" fmla="*/ 76 h 76"/>
                  <a:gd name="T12" fmla="*/ 0 w 37"/>
                  <a:gd name="T13" fmla="*/ 72 h 76"/>
                  <a:gd name="T14" fmla="*/ 11 w 37"/>
                  <a:gd name="T15" fmla="*/ 56 h 76"/>
                  <a:gd name="T16" fmla="*/ 17 w 37"/>
                  <a:gd name="T17" fmla="*/ 37 h 76"/>
                  <a:gd name="T18" fmla="*/ 23 w 37"/>
                  <a:gd name="T19" fmla="*/ 18 h 76"/>
                  <a:gd name="T20" fmla="*/ 26 w 37"/>
                  <a:gd name="T21" fmla="*/ 9 h 76"/>
                  <a:gd name="T22" fmla="*/ 32 w 37"/>
                  <a:gd name="T23" fmla="*/ 0 h 76"/>
                  <a:gd name="T24" fmla="*/ 37 w 37"/>
                  <a:gd name="T25"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6">
                    <a:moveTo>
                      <a:pt x="37" y="5"/>
                    </a:moveTo>
                    <a:lnTo>
                      <a:pt x="32" y="11"/>
                    </a:lnTo>
                    <a:lnTo>
                      <a:pt x="29" y="20"/>
                    </a:lnTo>
                    <a:lnTo>
                      <a:pt x="23" y="38"/>
                    </a:lnTo>
                    <a:lnTo>
                      <a:pt x="17" y="58"/>
                    </a:lnTo>
                    <a:lnTo>
                      <a:pt x="5" y="76"/>
                    </a:lnTo>
                    <a:lnTo>
                      <a:pt x="0" y="72"/>
                    </a:lnTo>
                    <a:lnTo>
                      <a:pt x="11" y="56"/>
                    </a:lnTo>
                    <a:lnTo>
                      <a:pt x="17" y="37"/>
                    </a:lnTo>
                    <a:lnTo>
                      <a:pt x="23" y="18"/>
                    </a:lnTo>
                    <a:lnTo>
                      <a:pt x="26" y="9"/>
                    </a:lnTo>
                    <a:lnTo>
                      <a:pt x="32" y="0"/>
                    </a:lnTo>
                    <a:lnTo>
                      <a:pt x="37" y="5"/>
                    </a:lnTo>
                    <a:close/>
                  </a:path>
                </a:pathLst>
              </a:custGeom>
              <a:solidFill>
                <a:srgbClr val="000000"/>
              </a:solidFill>
              <a:ln w="9525">
                <a:solidFill>
                  <a:schemeClr val="tx2"/>
                </a:solidFill>
                <a:round/>
                <a:headEnd/>
                <a:tailEnd/>
              </a:ln>
            </p:spPr>
            <p:txBody>
              <a:bodyPr/>
              <a:lstStyle/>
              <a:p>
                <a:endParaRPr lang="en-US" sz="3120"/>
              </a:p>
            </p:txBody>
          </p:sp>
          <p:sp>
            <p:nvSpPr>
              <p:cNvPr id="375988" name="Freeform 1204"/>
              <p:cNvSpPr>
                <a:spLocks/>
              </p:cNvSpPr>
              <p:nvPr/>
            </p:nvSpPr>
            <p:spPr bwMode="auto">
              <a:xfrm>
                <a:off x="1087" y="2384"/>
                <a:ext cx="2" cy="4"/>
              </a:xfrm>
              <a:custGeom>
                <a:avLst/>
                <a:gdLst>
                  <a:gd name="T0" fmla="*/ 5 w 5"/>
                  <a:gd name="T1" fmla="*/ 6 h 9"/>
                  <a:gd name="T2" fmla="*/ 3 w 5"/>
                  <a:gd name="T3" fmla="*/ 0 h 9"/>
                  <a:gd name="T4" fmla="*/ 0 w 5"/>
                  <a:gd name="T5" fmla="*/ 4 h 9"/>
                  <a:gd name="T6" fmla="*/ 5 w 5"/>
                  <a:gd name="T7" fmla="*/ 9 h 9"/>
                  <a:gd name="T8" fmla="*/ 0 w 5"/>
                  <a:gd name="T9" fmla="*/ 6 h 9"/>
                  <a:gd name="T10" fmla="*/ 5 w 5"/>
                  <a:gd name="T11" fmla="*/ 6 h 9"/>
                </a:gdLst>
                <a:ahLst/>
                <a:cxnLst>
                  <a:cxn ang="0">
                    <a:pos x="T0" y="T1"/>
                  </a:cxn>
                  <a:cxn ang="0">
                    <a:pos x="T2" y="T3"/>
                  </a:cxn>
                  <a:cxn ang="0">
                    <a:pos x="T4" y="T5"/>
                  </a:cxn>
                  <a:cxn ang="0">
                    <a:pos x="T6" y="T7"/>
                  </a:cxn>
                  <a:cxn ang="0">
                    <a:pos x="T8" y="T9"/>
                  </a:cxn>
                  <a:cxn ang="0">
                    <a:pos x="T10" y="T11"/>
                  </a:cxn>
                </a:cxnLst>
                <a:rect l="0" t="0" r="r" b="b"/>
                <a:pathLst>
                  <a:path w="5" h="9">
                    <a:moveTo>
                      <a:pt x="5" y="6"/>
                    </a:moveTo>
                    <a:lnTo>
                      <a:pt x="3" y="0"/>
                    </a:lnTo>
                    <a:lnTo>
                      <a:pt x="0" y="4"/>
                    </a:lnTo>
                    <a:lnTo>
                      <a:pt x="5" y="9"/>
                    </a:lnTo>
                    <a:lnTo>
                      <a:pt x="0" y="6"/>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75989" name="Freeform 1205"/>
              <p:cNvSpPr>
                <a:spLocks/>
              </p:cNvSpPr>
              <p:nvPr/>
            </p:nvSpPr>
            <p:spPr bwMode="auto">
              <a:xfrm>
                <a:off x="1071" y="2339"/>
                <a:ext cx="24" cy="84"/>
              </a:xfrm>
              <a:custGeom>
                <a:avLst/>
                <a:gdLst>
                  <a:gd name="T0" fmla="*/ 0 w 47"/>
                  <a:gd name="T1" fmla="*/ 166 h 169"/>
                  <a:gd name="T2" fmla="*/ 6 w 47"/>
                  <a:gd name="T3" fmla="*/ 141 h 169"/>
                  <a:gd name="T4" fmla="*/ 14 w 47"/>
                  <a:gd name="T5" fmla="*/ 118 h 169"/>
                  <a:gd name="T6" fmla="*/ 29 w 47"/>
                  <a:gd name="T7" fmla="*/ 76 h 169"/>
                  <a:gd name="T8" fmla="*/ 40 w 47"/>
                  <a:gd name="T9" fmla="*/ 36 h 169"/>
                  <a:gd name="T10" fmla="*/ 41 w 47"/>
                  <a:gd name="T11" fmla="*/ 18 h 169"/>
                  <a:gd name="T12" fmla="*/ 40 w 47"/>
                  <a:gd name="T13" fmla="*/ 0 h 169"/>
                  <a:gd name="T14" fmla="*/ 44 w 47"/>
                  <a:gd name="T15" fmla="*/ 0 h 169"/>
                  <a:gd name="T16" fmla="*/ 47 w 47"/>
                  <a:gd name="T17" fmla="*/ 18 h 169"/>
                  <a:gd name="T18" fmla="*/ 44 w 47"/>
                  <a:gd name="T19" fmla="*/ 39 h 169"/>
                  <a:gd name="T20" fmla="*/ 34 w 47"/>
                  <a:gd name="T21" fmla="*/ 79 h 169"/>
                  <a:gd name="T22" fmla="*/ 18 w 47"/>
                  <a:gd name="T23" fmla="*/ 122 h 169"/>
                  <a:gd name="T24" fmla="*/ 11 w 47"/>
                  <a:gd name="T25" fmla="*/ 144 h 169"/>
                  <a:gd name="T26" fmla="*/ 5 w 47"/>
                  <a:gd name="T27" fmla="*/ 169 h 169"/>
                  <a:gd name="T28" fmla="*/ 0 w 47"/>
                  <a:gd name="T29" fmla="*/ 16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9">
                    <a:moveTo>
                      <a:pt x="0" y="166"/>
                    </a:moveTo>
                    <a:lnTo>
                      <a:pt x="6" y="141"/>
                    </a:lnTo>
                    <a:lnTo>
                      <a:pt x="14" y="118"/>
                    </a:lnTo>
                    <a:lnTo>
                      <a:pt x="29" y="76"/>
                    </a:lnTo>
                    <a:lnTo>
                      <a:pt x="40" y="36"/>
                    </a:lnTo>
                    <a:lnTo>
                      <a:pt x="41" y="18"/>
                    </a:lnTo>
                    <a:lnTo>
                      <a:pt x="40" y="0"/>
                    </a:lnTo>
                    <a:lnTo>
                      <a:pt x="44" y="0"/>
                    </a:lnTo>
                    <a:lnTo>
                      <a:pt x="47" y="18"/>
                    </a:lnTo>
                    <a:lnTo>
                      <a:pt x="44" y="39"/>
                    </a:lnTo>
                    <a:lnTo>
                      <a:pt x="34" y="79"/>
                    </a:lnTo>
                    <a:lnTo>
                      <a:pt x="18" y="122"/>
                    </a:lnTo>
                    <a:lnTo>
                      <a:pt x="11" y="144"/>
                    </a:lnTo>
                    <a:lnTo>
                      <a:pt x="5" y="169"/>
                    </a:lnTo>
                    <a:lnTo>
                      <a:pt x="0" y="166"/>
                    </a:lnTo>
                    <a:close/>
                  </a:path>
                </a:pathLst>
              </a:custGeom>
              <a:solidFill>
                <a:srgbClr val="000000"/>
              </a:solidFill>
              <a:ln w="9525">
                <a:solidFill>
                  <a:schemeClr val="tx2"/>
                </a:solidFill>
                <a:round/>
                <a:headEnd/>
                <a:tailEnd/>
              </a:ln>
            </p:spPr>
            <p:txBody>
              <a:bodyPr/>
              <a:lstStyle/>
              <a:p>
                <a:endParaRPr lang="en-US" sz="3120"/>
              </a:p>
            </p:txBody>
          </p:sp>
          <p:sp>
            <p:nvSpPr>
              <p:cNvPr id="375990" name="Freeform 1206"/>
              <p:cNvSpPr>
                <a:spLocks/>
              </p:cNvSpPr>
              <p:nvPr/>
            </p:nvSpPr>
            <p:spPr bwMode="auto">
              <a:xfrm>
                <a:off x="1071" y="2422"/>
                <a:ext cx="2" cy="2"/>
              </a:xfrm>
              <a:custGeom>
                <a:avLst/>
                <a:gdLst>
                  <a:gd name="T0" fmla="*/ 5 w 5"/>
                  <a:gd name="T1" fmla="*/ 4 h 4"/>
                  <a:gd name="T2" fmla="*/ 0 w 5"/>
                  <a:gd name="T3" fmla="*/ 0 h 4"/>
                  <a:gd name="T4" fmla="*/ 5 w 5"/>
                  <a:gd name="T5" fmla="*/ 3 h 4"/>
                  <a:gd name="T6" fmla="*/ 0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0"/>
                    </a:lnTo>
                    <a:lnTo>
                      <a:pt x="5" y="3"/>
                    </a:lnTo>
                    <a:lnTo>
                      <a:pt x="0" y="0"/>
                    </a:lnTo>
                    <a:lnTo>
                      <a:pt x="5" y="4"/>
                    </a:lnTo>
                    <a:close/>
                  </a:path>
                </a:pathLst>
              </a:custGeom>
              <a:solidFill>
                <a:srgbClr val="000000"/>
              </a:solidFill>
              <a:ln w="9525">
                <a:solidFill>
                  <a:schemeClr val="tx2"/>
                </a:solidFill>
                <a:round/>
                <a:headEnd/>
                <a:tailEnd/>
              </a:ln>
            </p:spPr>
            <p:txBody>
              <a:bodyPr/>
              <a:lstStyle/>
              <a:p>
                <a:endParaRPr lang="en-US" sz="3120"/>
              </a:p>
            </p:txBody>
          </p:sp>
          <p:sp>
            <p:nvSpPr>
              <p:cNvPr id="375991" name="Freeform 1207"/>
              <p:cNvSpPr>
                <a:spLocks/>
              </p:cNvSpPr>
              <p:nvPr/>
            </p:nvSpPr>
            <p:spPr bwMode="auto">
              <a:xfrm>
                <a:off x="1050" y="2305"/>
                <a:ext cx="43" cy="34"/>
              </a:xfrm>
              <a:custGeom>
                <a:avLst/>
                <a:gdLst>
                  <a:gd name="T0" fmla="*/ 83 w 87"/>
                  <a:gd name="T1" fmla="*/ 69 h 69"/>
                  <a:gd name="T2" fmla="*/ 81 w 87"/>
                  <a:gd name="T3" fmla="*/ 64 h 69"/>
                  <a:gd name="T4" fmla="*/ 78 w 87"/>
                  <a:gd name="T5" fmla="*/ 60 h 69"/>
                  <a:gd name="T6" fmla="*/ 74 w 87"/>
                  <a:gd name="T7" fmla="*/ 51 h 69"/>
                  <a:gd name="T8" fmla="*/ 51 w 87"/>
                  <a:gd name="T9" fmla="*/ 35 h 69"/>
                  <a:gd name="T10" fmla="*/ 26 w 87"/>
                  <a:gd name="T11" fmla="*/ 22 h 69"/>
                  <a:gd name="T12" fmla="*/ 0 w 87"/>
                  <a:gd name="T13" fmla="*/ 5 h 69"/>
                  <a:gd name="T14" fmla="*/ 5 w 87"/>
                  <a:gd name="T15" fmla="*/ 0 h 69"/>
                  <a:gd name="T16" fmla="*/ 31 w 87"/>
                  <a:gd name="T17" fmla="*/ 17 h 69"/>
                  <a:gd name="T18" fmla="*/ 55 w 87"/>
                  <a:gd name="T19" fmla="*/ 31 h 69"/>
                  <a:gd name="T20" fmla="*/ 77 w 87"/>
                  <a:gd name="T21" fmla="*/ 46 h 69"/>
                  <a:gd name="T22" fmla="*/ 83 w 87"/>
                  <a:gd name="T23" fmla="*/ 55 h 69"/>
                  <a:gd name="T24" fmla="*/ 86 w 87"/>
                  <a:gd name="T25" fmla="*/ 61 h 69"/>
                  <a:gd name="T26" fmla="*/ 87 w 87"/>
                  <a:gd name="T27" fmla="*/ 69 h 69"/>
                  <a:gd name="T28" fmla="*/ 83 w 87"/>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69">
                    <a:moveTo>
                      <a:pt x="83" y="69"/>
                    </a:moveTo>
                    <a:lnTo>
                      <a:pt x="81" y="64"/>
                    </a:lnTo>
                    <a:lnTo>
                      <a:pt x="78" y="60"/>
                    </a:lnTo>
                    <a:lnTo>
                      <a:pt x="74" y="51"/>
                    </a:lnTo>
                    <a:lnTo>
                      <a:pt x="51" y="35"/>
                    </a:lnTo>
                    <a:lnTo>
                      <a:pt x="26" y="22"/>
                    </a:lnTo>
                    <a:lnTo>
                      <a:pt x="0" y="5"/>
                    </a:lnTo>
                    <a:lnTo>
                      <a:pt x="5" y="0"/>
                    </a:lnTo>
                    <a:lnTo>
                      <a:pt x="31" y="17"/>
                    </a:lnTo>
                    <a:lnTo>
                      <a:pt x="55" y="31"/>
                    </a:lnTo>
                    <a:lnTo>
                      <a:pt x="77" y="46"/>
                    </a:lnTo>
                    <a:lnTo>
                      <a:pt x="83" y="55"/>
                    </a:lnTo>
                    <a:lnTo>
                      <a:pt x="86" y="61"/>
                    </a:lnTo>
                    <a:lnTo>
                      <a:pt x="87" y="69"/>
                    </a:lnTo>
                    <a:lnTo>
                      <a:pt x="83" y="69"/>
                    </a:lnTo>
                    <a:close/>
                  </a:path>
                </a:pathLst>
              </a:custGeom>
              <a:solidFill>
                <a:srgbClr val="000000"/>
              </a:solidFill>
              <a:ln w="9525">
                <a:solidFill>
                  <a:schemeClr val="tx2"/>
                </a:solidFill>
                <a:round/>
                <a:headEnd/>
                <a:tailEnd/>
              </a:ln>
            </p:spPr>
            <p:txBody>
              <a:bodyPr/>
              <a:lstStyle/>
              <a:p>
                <a:endParaRPr lang="en-US" sz="3120"/>
              </a:p>
            </p:txBody>
          </p:sp>
          <p:sp>
            <p:nvSpPr>
              <p:cNvPr id="375992" name="Freeform 1208"/>
              <p:cNvSpPr>
                <a:spLocks/>
              </p:cNvSpPr>
              <p:nvPr/>
            </p:nvSpPr>
            <p:spPr bwMode="auto">
              <a:xfrm>
                <a:off x="1091" y="2339"/>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5993" name="Freeform 1209"/>
              <p:cNvSpPr>
                <a:spLocks/>
              </p:cNvSpPr>
              <p:nvPr/>
            </p:nvSpPr>
            <p:spPr bwMode="auto">
              <a:xfrm>
                <a:off x="1048" y="2305"/>
                <a:ext cx="5" cy="62"/>
              </a:xfrm>
              <a:custGeom>
                <a:avLst/>
                <a:gdLst>
                  <a:gd name="T0" fmla="*/ 9 w 11"/>
                  <a:gd name="T1" fmla="*/ 0 h 123"/>
                  <a:gd name="T2" fmla="*/ 11 w 11"/>
                  <a:gd name="T3" fmla="*/ 62 h 123"/>
                  <a:gd name="T4" fmla="*/ 6 w 11"/>
                  <a:gd name="T5" fmla="*/ 123 h 123"/>
                  <a:gd name="T6" fmla="*/ 0 w 11"/>
                  <a:gd name="T7" fmla="*/ 123 h 123"/>
                  <a:gd name="T8" fmla="*/ 5 w 11"/>
                  <a:gd name="T9" fmla="*/ 62 h 123"/>
                  <a:gd name="T10" fmla="*/ 3 w 11"/>
                  <a:gd name="T11" fmla="*/ 0 h 123"/>
                  <a:gd name="T12" fmla="*/ 9 w 11"/>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1" h="123">
                    <a:moveTo>
                      <a:pt x="9" y="0"/>
                    </a:moveTo>
                    <a:lnTo>
                      <a:pt x="11" y="62"/>
                    </a:lnTo>
                    <a:lnTo>
                      <a:pt x="6" y="123"/>
                    </a:lnTo>
                    <a:lnTo>
                      <a:pt x="0" y="123"/>
                    </a:lnTo>
                    <a:lnTo>
                      <a:pt x="5" y="62"/>
                    </a:lnTo>
                    <a:lnTo>
                      <a:pt x="3"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75994" name="Freeform 1210"/>
              <p:cNvSpPr>
                <a:spLocks/>
              </p:cNvSpPr>
              <p:nvPr/>
            </p:nvSpPr>
            <p:spPr bwMode="auto">
              <a:xfrm>
                <a:off x="1050" y="2303"/>
                <a:ext cx="3" cy="4"/>
              </a:xfrm>
              <a:custGeom>
                <a:avLst/>
                <a:gdLst>
                  <a:gd name="T0" fmla="*/ 5 w 6"/>
                  <a:gd name="T1" fmla="*/ 3 h 8"/>
                  <a:gd name="T2" fmla="*/ 0 w 6"/>
                  <a:gd name="T3" fmla="*/ 0 h 8"/>
                  <a:gd name="T4" fmla="*/ 0 w 6"/>
                  <a:gd name="T5" fmla="*/ 5 h 8"/>
                  <a:gd name="T6" fmla="*/ 6 w 6"/>
                  <a:gd name="T7" fmla="*/ 5 h 8"/>
                  <a:gd name="T8" fmla="*/ 0 w 6"/>
                  <a:gd name="T9" fmla="*/ 8 h 8"/>
                  <a:gd name="T10" fmla="*/ 5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5" y="3"/>
                    </a:moveTo>
                    <a:lnTo>
                      <a:pt x="0" y="0"/>
                    </a:lnTo>
                    <a:lnTo>
                      <a:pt x="0" y="5"/>
                    </a:lnTo>
                    <a:lnTo>
                      <a:pt x="6" y="5"/>
                    </a:lnTo>
                    <a:lnTo>
                      <a:pt x="0" y="8"/>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75995" name="Freeform 1211"/>
              <p:cNvSpPr>
                <a:spLocks/>
              </p:cNvSpPr>
              <p:nvPr/>
            </p:nvSpPr>
            <p:spPr bwMode="auto">
              <a:xfrm>
                <a:off x="1004" y="2367"/>
                <a:ext cx="47" cy="62"/>
              </a:xfrm>
              <a:custGeom>
                <a:avLst/>
                <a:gdLst>
                  <a:gd name="T0" fmla="*/ 94 w 94"/>
                  <a:gd name="T1" fmla="*/ 0 h 123"/>
                  <a:gd name="T2" fmla="*/ 90 w 94"/>
                  <a:gd name="T3" fmla="*/ 23 h 123"/>
                  <a:gd name="T4" fmla="*/ 78 w 94"/>
                  <a:gd name="T5" fmla="*/ 47 h 123"/>
                  <a:gd name="T6" fmla="*/ 47 w 94"/>
                  <a:gd name="T7" fmla="*/ 85 h 123"/>
                  <a:gd name="T8" fmla="*/ 18 w 94"/>
                  <a:gd name="T9" fmla="*/ 113 h 123"/>
                  <a:gd name="T10" fmla="*/ 4 w 94"/>
                  <a:gd name="T11" fmla="*/ 123 h 123"/>
                  <a:gd name="T12" fmla="*/ 0 w 94"/>
                  <a:gd name="T13" fmla="*/ 119 h 123"/>
                  <a:gd name="T14" fmla="*/ 14 w 94"/>
                  <a:gd name="T15" fmla="*/ 108 h 123"/>
                  <a:gd name="T16" fmla="*/ 43 w 94"/>
                  <a:gd name="T17" fmla="*/ 81 h 123"/>
                  <a:gd name="T18" fmla="*/ 73 w 94"/>
                  <a:gd name="T19" fmla="*/ 43 h 123"/>
                  <a:gd name="T20" fmla="*/ 84 w 94"/>
                  <a:gd name="T21" fmla="*/ 21 h 123"/>
                  <a:gd name="T22" fmla="*/ 88 w 94"/>
                  <a:gd name="T23" fmla="*/ 0 h 123"/>
                  <a:gd name="T24" fmla="*/ 94 w 94"/>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23">
                    <a:moveTo>
                      <a:pt x="94" y="0"/>
                    </a:moveTo>
                    <a:lnTo>
                      <a:pt x="90" y="23"/>
                    </a:lnTo>
                    <a:lnTo>
                      <a:pt x="78" y="47"/>
                    </a:lnTo>
                    <a:lnTo>
                      <a:pt x="47" y="85"/>
                    </a:lnTo>
                    <a:lnTo>
                      <a:pt x="18" y="113"/>
                    </a:lnTo>
                    <a:lnTo>
                      <a:pt x="4" y="123"/>
                    </a:lnTo>
                    <a:lnTo>
                      <a:pt x="0" y="119"/>
                    </a:lnTo>
                    <a:lnTo>
                      <a:pt x="14" y="108"/>
                    </a:lnTo>
                    <a:lnTo>
                      <a:pt x="43" y="81"/>
                    </a:lnTo>
                    <a:lnTo>
                      <a:pt x="73" y="43"/>
                    </a:lnTo>
                    <a:lnTo>
                      <a:pt x="84" y="21"/>
                    </a:lnTo>
                    <a:lnTo>
                      <a:pt x="88" y="0"/>
                    </a:lnTo>
                    <a:lnTo>
                      <a:pt x="94" y="0"/>
                    </a:lnTo>
                    <a:close/>
                  </a:path>
                </a:pathLst>
              </a:custGeom>
              <a:solidFill>
                <a:srgbClr val="000000"/>
              </a:solidFill>
              <a:ln w="9525">
                <a:solidFill>
                  <a:schemeClr val="tx2"/>
                </a:solidFill>
                <a:round/>
                <a:headEnd/>
                <a:tailEnd/>
              </a:ln>
            </p:spPr>
            <p:txBody>
              <a:bodyPr/>
              <a:lstStyle/>
              <a:p>
                <a:endParaRPr lang="en-US" sz="3120"/>
              </a:p>
            </p:txBody>
          </p:sp>
          <p:sp>
            <p:nvSpPr>
              <p:cNvPr id="375996" name="Freeform 1212"/>
              <p:cNvSpPr>
                <a:spLocks/>
              </p:cNvSpPr>
              <p:nvPr/>
            </p:nvSpPr>
            <p:spPr bwMode="auto">
              <a:xfrm>
                <a:off x="1048" y="2367"/>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5997" name="Freeform 1213"/>
              <p:cNvSpPr>
                <a:spLocks/>
              </p:cNvSpPr>
              <p:nvPr/>
            </p:nvSpPr>
            <p:spPr bwMode="auto">
              <a:xfrm>
                <a:off x="1004" y="2353"/>
                <a:ext cx="43" cy="76"/>
              </a:xfrm>
              <a:custGeom>
                <a:avLst/>
                <a:gdLst>
                  <a:gd name="T0" fmla="*/ 0 w 85"/>
                  <a:gd name="T1" fmla="*/ 146 h 150"/>
                  <a:gd name="T2" fmla="*/ 33 w 85"/>
                  <a:gd name="T3" fmla="*/ 114 h 150"/>
                  <a:gd name="T4" fmla="*/ 46 w 85"/>
                  <a:gd name="T5" fmla="*/ 97 h 150"/>
                  <a:gd name="T6" fmla="*/ 58 w 85"/>
                  <a:gd name="T7" fmla="*/ 80 h 150"/>
                  <a:gd name="T8" fmla="*/ 67 w 85"/>
                  <a:gd name="T9" fmla="*/ 62 h 150"/>
                  <a:gd name="T10" fmla="*/ 73 w 85"/>
                  <a:gd name="T11" fmla="*/ 42 h 150"/>
                  <a:gd name="T12" fmla="*/ 78 w 85"/>
                  <a:gd name="T13" fmla="*/ 21 h 150"/>
                  <a:gd name="T14" fmla="*/ 81 w 85"/>
                  <a:gd name="T15" fmla="*/ 0 h 150"/>
                  <a:gd name="T16" fmla="*/ 85 w 85"/>
                  <a:gd name="T17" fmla="*/ 0 h 150"/>
                  <a:gd name="T18" fmla="*/ 82 w 85"/>
                  <a:gd name="T19" fmla="*/ 24 h 150"/>
                  <a:gd name="T20" fmla="*/ 78 w 85"/>
                  <a:gd name="T21" fmla="*/ 45 h 150"/>
                  <a:gd name="T22" fmla="*/ 72 w 85"/>
                  <a:gd name="T23" fmla="*/ 67 h 150"/>
                  <a:gd name="T24" fmla="*/ 62 w 85"/>
                  <a:gd name="T25" fmla="*/ 85 h 150"/>
                  <a:gd name="T26" fmla="*/ 50 w 85"/>
                  <a:gd name="T27" fmla="*/ 102 h 150"/>
                  <a:gd name="T28" fmla="*/ 38 w 85"/>
                  <a:gd name="T29" fmla="*/ 118 h 150"/>
                  <a:gd name="T30" fmla="*/ 4 w 85"/>
                  <a:gd name="T31" fmla="*/ 150 h 150"/>
                  <a:gd name="T32" fmla="*/ 0 w 85"/>
                  <a:gd name="T33" fmla="*/ 14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50">
                    <a:moveTo>
                      <a:pt x="0" y="146"/>
                    </a:moveTo>
                    <a:lnTo>
                      <a:pt x="33" y="114"/>
                    </a:lnTo>
                    <a:lnTo>
                      <a:pt x="46" y="97"/>
                    </a:lnTo>
                    <a:lnTo>
                      <a:pt x="58" y="80"/>
                    </a:lnTo>
                    <a:lnTo>
                      <a:pt x="67" y="62"/>
                    </a:lnTo>
                    <a:lnTo>
                      <a:pt x="73" y="42"/>
                    </a:lnTo>
                    <a:lnTo>
                      <a:pt x="78" y="21"/>
                    </a:lnTo>
                    <a:lnTo>
                      <a:pt x="81" y="0"/>
                    </a:lnTo>
                    <a:lnTo>
                      <a:pt x="85" y="0"/>
                    </a:lnTo>
                    <a:lnTo>
                      <a:pt x="82" y="24"/>
                    </a:lnTo>
                    <a:lnTo>
                      <a:pt x="78" y="45"/>
                    </a:lnTo>
                    <a:lnTo>
                      <a:pt x="72" y="67"/>
                    </a:lnTo>
                    <a:lnTo>
                      <a:pt x="62" y="85"/>
                    </a:lnTo>
                    <a:lnTo>
                      <a:pt x="50" y="102"/>
                    </a:lnTo>
                    <a:lnTo>
                      <a:pt x="38" y="118"/>
                    </a:lnTo>
                    <a:lnTo>
                      <a:pt x="4" y="150"/>
                    </a:lnTo>
                    <a:lnTo>
                      <a:pt x="0" y="146"/>
                    </a:lnTo>
                    <a:close/>
                  </a:path>
                </a:pathLst>
              </a:custGeom>
              <a:solidFill>
                <a:srgbClr val="000000"/>
              </a:solidFill>
              <a:ln w="9525">
                <a:solidFill>
                  <a:schemeClr val="tx2"/>
                </a:solidFill>
                <a:round/>
                <a:headEnd/>
                <a:tailEnd/>
              </a:ln>
            </p:spPr>
            <p:txBody>
              <a:bodyPr/>
              <a:lstStyle/>
              <a:p>
                <a:endParaRPr lang="en-US" sz="3120"/>
              </a:p>
            </p:txBody>
          </p:sp>
          <p:sp>
            <p:nvSpPr>
              <p:cNvPr id="375998" name="Freeform 1214"/>
              <p:cNvSpPr>
                <a:spLocks/>
              </p:cNvSpPr>
              <p:nvPr/>
            </p:nvSpPr>
            <p:spPr bwMode="auto">
              <a:xfrm>
                <a:off x="1004" y="2426"/>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75999" name="Freeform 1215"/>
              <p:cNvSpPr>
                <a:spLocks/>
              </p:cNvSpPr>
              <p:nvPr/>
            </p:nvSpPr>
            <p:spPr bwMode="auto">
              <a:xfrm>
                <a:off x="1044" y="2339"/>
                <a:ext cx="3" cy="14"/>
              </a:xfrm>
              <a:custGeom>
                <a:avLst/>
                <a:gdLst>
                  <a:gd name="T0" fmla="*/ 2 w 6"/>
                  <a:gd name="T1" fmla="*/ 29 h 29"/>
                  <a:gd name="T2" fmla="*/ 0 w 6"/>
                  <a:gd name="T3" fmla="*/ 0 h 29"/>
                  <a:gd name="T4" fmla="*/ 5 w 6"/>
                  <a:gd name="T5" fmla="*/ 0 h 29"/>
                  <a:gd name="T6" fmla="*/ 6 w 6"/>
                  <a:gd name="T7" fmla="*/ 29 h 29"/>
                  <a:gd name="T8" fmla="*/ 2 w 6"/>
                  <a:gd name="T9" fmla="*/ 29 h 29"/>
                </a:gdLst>
                <a:ahLst/>
                <a:cxnLst>
                  <a:cxn ang="0">
                    <a:pos x="T0" y="T1"/>
                  </a:cxn>
                  <a:cxn ang="0">
                    <a:pos x="T2" y="T3"/>
                  </a:cxn>
                  <a:cxn ang="0">
                    <a:pos x="T4" y="T5"/>
                  </a:cxn>
                  <a:cxn ang="0">
                    <a:pos x="T6" y="T7"/>
                  </a:cxn>
                  <a:cxn ang="0">
                    <a:pos x="T8" y="T9"/>
                  </a:cxn>
                </a:cxnLst>
                <a:rect l="0" t="0" r="r" b="b"/>
                <a:pathLst>
                  <a:path w="6" h="29">
                    <a:moveTo>
                      <a:pt x="2" y="29"/>
                    </a:moveTo>
                    <a:lnTo>
                      <a:pt x="0" y="0"/>
                    </a:lnTo>
                    <a:lnTo>
                      <a:pt x="5" y="0"/>
                    </a:lnTo>
                    <a:lnTo>
                      <a:pt x="6" y="29"/>
                    </a:lnTo>
                    <a:lnTo>
                      <a:pt x="2" y="29"/>
                    </a:lnTo>
                    <a:close/>
                  </a:path>
                </a:pathLst>
              </a:custGeom>
              <a:solidFill>
                <a:srgbClr val="000000"/>
              </a:solidFill>
              <a:ln w="9525">
                <a:solidFill>
                  <a:schemeClr val="tx2"/>
                </a:solidFill>
                <a:round/>
                <a:headEnd/>
                <a:tailEnd/>
              </a:ln>
            </p:spPr>
            <p:txBody>
              <a:bodyPr/>
              <a:lstStyle/>
              <a:p>
                <a:endParaRPr lang="en-US" sz="3120"/>
              </a:p>
            </p:txBody>
          </p:sp>
          <p:sp>
            <p:nvSpPr>
              <p:cNvPr id="376000" name="Freeform 1216"/>
              <p:cNvSpPr>
                <a:spLocks/>
              </p:cNvSpPr>
              <p:nvPr/>
            </p:nvSpPr>
            <p:spPr bwMode="auto">
              <a:xfrm>
                <a:off x="1044" y="2353"/>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6001" name="Freeform 1217"/>
              <p:cNvSpPr>
                <a:spLocks/>
              </p:cNvSpPr>
              <p:nvPr/>
            </p:nvSpPr>
            <p:spPr bwMode="auto">
              <a:xfrm>
                <a:off x="1014" y="2338"/>
                <a:ext cx="32" cy="43"/>
              </a:xfrm>
              <a:custGeom>
                <a:avLst/>
                <a:gdLst>
                  <a:gd name="T0" fmla="*/ 64 w 64"/>
                  <a:gd name="T1" fmla="*/ 5 h 85"/>
                  <a:gd name="T2" fmla="*/ 4 w 64"/>
                  <a:gd name="T3" fmla="*/ 85 h 85"/>
                  <a:gd name="T4" fmla="*/ 0 w 64"/>
                  <a:gd name="T5" fmla="*/ 81 h 85"/>
                  <a:gd name="T6" fmla="*/ 59 w 64"/>
                  <a:gd name="T7" fmla="*/ 0 h 85"/>
                  <a:gd name="T8" fmla="*/ 64 w 64"/>
                  <a:gd name="T9" fmla="*/ 5 h 85"/>
                </a:gdLst>
                <a:ahLst/>
                <a:cxnLst>
                  <a:cxn ang="0">
                    <a:pos x="T0" y="T1"/>
                  </a:cxn>
                  <a:cxn ang="0">
                    <a:pos x="T2" y="T3"/>
                  </a:cxn>
                  <a:cxn ang="0">
                    <a:pos x="T4" y="T5"/>
                  </a:cxn>
                  <a:cxn ang="0">
                    <a:pos x="T6" y="T7"/>
                  </a:cxn>
                  <a:cxn ang="0">
                    <a:pos x="T8" y="T9"/>
                  </a:cxn>
                </a:cxnLst>
                <a:rect l="0" t="0" r="r" b="b"/>
                <a:pathLst>
                  <a:path w="64" h="85">
                    <a:moveTo>
                      <a:pt x="64" y="5"/>
                    </a:moveTo>
                    <a:lnTo>
                      <a:pt x="4" y="85"/>
                    </a:lnTo>
                    <a:lnTo>
                      <a:pt x="0" y="81"/>
                    </a:lnTo>
                    <a:lnTo>
                      <a:pt x="59" y="0"/>
                    </a:lnTo>
                    <a:lnTo>
                      <a:pt x="64" y="5"/>
                    </a:lnTo>
                    <a:close/>
                  </a:path>
                </a:pathLst>
              </a:custGeom>
              <a:solidFill>
                <a:srgbClr val="000000"/>
              </a:solidFill>
              <a:ln w="9525">
                <a:solidFill>
                  <a:schemeClr val="tx2"/>
                </a:solidFill>
                <a:round/>
                <a:headEnd/>
                <a:tailEnd/>
              </a:ln>
            </p:spPr>
            <p:txBody>
              <a:bodyPr/>
              <a:lstStyle/>
              <a:p>
                <a:endParaRPr lang="en-US" sz="3120"/>
              </a:p>
            </p:txBody>
          </p:sp>
          <p:sp>
            <p:nvSpPr>
              <p:cNvPr id="376002" name="Freeform 1218"/>
              <p:cNvSpPr>
                <a:spLocks/>
              </p:cNvSpPr>
              <p:nvPr/>
            </p:nvSpPr>
            <p:spPr bwMode="auto">
              <a:xfrm>
                <a:off x="1044" y="2335"/>
                <a:ext cx="2" cy="5"/>
              </a:xfrm>
              <a:custGeom>
                <a:avLst/>
                <a:gdLst>
                  <a:gd name="T0" fmla="*/ 5 w 5"/>
                  <a:gd name="T1" fmla="*/ 8 h 11"/>
                  <a:gd name="T2" fmla="*/ 5 w 5"/>
                  <a:gd name="T3" fmla="*/ 0 h 11"/>
                  <a:gd name="T4" fmla="*/ 0 w 5"/>
                  <a:gd name="T5" fmla="*/ 6 h 11"/>
                  <a:gd name="T6" fmla="*/ 5 w 5"/>
                  <a:gd name="T7" fmla="*/ 11 h 11"/>
                  <a:gd name="T8" fmla="*/ 0 w 5"/>
                  <a:gd name="T9" fmla="*/ 8 h 11"/>
                  <a:gd name="T10" fmla="*/ 5 w 5"/>
                  <a:gd name="T11" fmla="*/ 8 h 11"/>
                </a:gdLst>
                <a:ahLst/>
                <a:cxnLst>
                  <a:cxn ang="0">
                    <a:pos x="T0" y="T1"/>
                  </a:cxn>
                  <a:cxn ang="0">
                    <a:pos x="T2" y="T3"/>
                  </a:cxn>
                  <a:cxn ang="0">
                    <a:pos x="T4" y="T5"/>
                  </a:cxn>
                  <a:cxn ang="0">
                    <a:pos x="T6" y="T7"/>
                  </a:cxn>
                  <a:cxn ang="0">
                    <a:pos x="T8" y="T9"/>
                  </a:cxn>
                  <a:cxn ang="0">
                    <a:pos x="T10" y="T11"/>
                  </a:cxn>
                </a:cxnLst>
                <a:rect l="0" t="0" r="r" b="b"/>
                <a:pathLst>
                  <a:path w="5" h="11">
                    <a:moveTo>
                      <a:pt x="5" y="8"/>
                    </a:moveTo>
                    <a:lnTo>
                      <a:pt x="5" y="0"/>
                    </a:lnTo>
                    <a:lnTo>
                      <a:pt x="0" y="6"/>
                    </a:lnTo>
                    <a:lnTo>
                      <a:pt x="5" y="11"/>
                    </a:lnTo>
                    <a:lnTo>
                      <a:pt x="0" y="8"/>
                    </a:lnTo>
                    <a:lnTo>
                      <a:pt x="5" y="8"/>
                    </a:lnTo>
                    <a:close/>
                  </a:path>
                </a:pathLst>
              </a:custGeom>
              <a:solidFill>
                <a:srgbClr val="000000"/>
              </a:solidFill>
              <a:ln w="9525">
                <a:solidFill>
                  <a:schemeClr val="tx2"/>
                </a:solidFill>
                <a:round/>
                <a:headEnd/>
                <a:tailEnd/>
              </a:ln>
            </p:spPr>
            <p:txBody>
              <a:bodyPr/>
              <a:lstStyle/>
              <a:p>
                <a:endParaRPr lang="en-US" sz="3120"/>
              </a:p>
            </p:txBody>
          </p:sp>
          <p:sp>
            <p:nvSpPr>
              <p:cNvPr id="376003" name="Freeform 1219"/>
              <p:cNvSpPr>
                <a:spLocks/>
              </p:cNvSpPr>
              <p:nvPr/>
            </p:nvSpPr>
            <p:spPr bwMode="auto">
              <a:xfrm>
                <a:off x="1014" y="2316"/>
                <a:ext cx="29" cy="65"/>
              </a:xfrm>
              <a:custGeom>
                <a:avLst/>
                <a:gdLst>
                  <a:gd name="T0" fmla="*/ 0 w 58"/>
                  <a:gd name="T1" fmla="*/ 125 h 129"/>
                  <a:gd name="T2" fmla="*/ 7 w 58"/>
                  <a:gd name="T3" fmla="*/ 111 h 129"/>
                  <a:gd name="T4" fmla="*/ 26 w 58"/>
                  <a:gd name="T5" fmla="*/ 78 h 129"/>
                  <a:gd name="T6" fmla="*/ 44 w 58"/>
                  <a:gd name="T7" fmla="*/ 37 h 129"/>
                  <a:gd name="T8" fmla="*/ 50 w 58"/>
                  <a:gd name="T9" fmla="*/ 17 h 129"/>
                  <a:gd name="T10" fmla="*/ 53 w 58"/>
                  <a:gd name="T11" fmla="*/ 0 h 129"/>
                  <a:gd name="T12" fmla="*/ 58 w 58"/>
                  <a:gd name="T13" fmla="*/ 3 h 129"/>
                  <a:gd name="T14" fmla="*/ 55 w 58"/>
                  <a:gd name="T15" fmla="*/ 20 h 129"/>
                  <a:gd name="T16" fmla="*/ 48 w 58"/>
                  <a:gd name="T17" fmla="*/ 40 h 129"/>
                  <a:gd name="T18" fmla="*/ 30 w 58"/>
                  <a:gd name="T19" fmla="*/ 82 h 129"/>
                  <a:gd name="T20" fmla="*/ 12 w 58"/>
                  <a:gd name="T21" fmla="*/ 116 h 129"/>
                  <a:gd name="T22" fmla="*/ 4 w 58"/>
                  <a:gd name="T23" fmla="*/ 129 h 129"/>
                  <a:gd name="T24" fmla="*/ 0 w 58"/>
                  <a:gd name="T25"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29">
                    <a:moveTo>
                      <a:pt x="0" y="125"/>
                    </a:moveTo>
                    <a:lnTo>
                      <a:pt x="7" y="111"/>
                    </a:lnTo>
                    <a:lnTo>
                      <a:pt x="26" y="78"/>
                    </a:lnTo>
                    <a:lnTo>
                      <a:pt x="44" y="37"/>
                    </a:lnTo>
                    <a:lnTo>
                      <a:pt x="50" y="17"/>
                    </a:lnTo>
                    <a:lnTo>
                      <a:pt x="53" y="0"/>
                    </a:lnTo>
                    <a:lnTo>
                      <a:pt x="58" y="3"/>
                    </a:lnTo>
                    <a:lnTo>
                      <a:pt x="55" y="20"/>
                    </a:lnTo>
                    <a:lnTo>
                      <a:pt x="48" y="40"/>
                    </a:lnTo>
                    <a:lnTo>
                      <a:pt x="30" y="82"/>
                    </a:lnTo>
                    <a:lnTo>
                      <a:pt x="12" y="116"/>
                    </a:lnTo>
                    <a:lnTo>
                      <a:pt x="4" y="129"/>
                    </a:lnTo>
                    <a:lnTo>
                      <a:pt x="0" y="125"/>
                    </a:lnTo>
                    <a:close/>
                  </a:path>
                </a:pathLst>
              </a:custGeom>
              <a:solidFill>
                <a:srgbClr val="000000"/>
              </a:solidFill>
              <a:ln w="9525">
                <a:solidFill>
                  <a:schemeClr val="tx2"/>
                </a:solidFill>
                <a:round/>
                <a:headEnd/>
                <a:tailEnd/>
              </a:ln>
            </p:spPr>
            <p:txBody>
              <a:bodyPr/>
              <a:lstStyle/>
              <a:p>
                <a:endParaRPr lang="en-US" sz="3120"/>
              </a:p>
            </p:txBody>
          </p:sp>
          <p:sp>
            <p:nvSpPr>
              <p:cNvPr id="376004" name="Freeform 1220"/>
              <p:cNvSpPr>
                <a:spLocks/>
              </p:cNvSpPr>
              <p:nvPr/>
            </p:nvSpPr>
            <p:spPr bwMode="auto">
              <a:xfrm>
                <a:off x="1014" y="2378"/>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76005" name="Freeform 1221"/>
              <p:cNvSpPr>
                <a:spLocks/>
              </p:cNvSpPr>
              <p:nvPr/>
            </p:nvSpPr>
            <p:spPr bwMode="auto">
              <a:xfrm>
                <a:off x="1030" y="2258"/>
                <a:ext cx="13" cy="59"/>
              </a:xfrm>
              <a:custGeom>
                <a:avLst/>
                <a:gdLst>
                  <a:gd name="T0" fmla="*/ 21 w 26"/>
                  <a:gd name="T1" fmla="*/ 118 h 118"/>
                  <a:gd name="T2" fmla="*/ 20 w 26"/>
                  <a:gd name="T3" fmla="*/ 84 h 118"/>
                  <a:gd name="T4" fmla="*/ 18 w 26"/>
                  <a:gd name="T5" fmla="*/ 58 h 118"/>
                  <a:gd name="T6" fmla="*/ 10 w 26"/>
                  <a:gd name="T7" fmla="*/ 34 h 118"/>
                  <a:gd name="T8" fmla="*/ 0 w 26"/>
                  <a:gd name="T9" fmla="*/ 4 h 118"/>
                  <a:gd name="T10" fmla="*/ 4 w 26"/>
                  <a:gd name="T11" fmla="*/ 0 h 118"/>
                  <a:gd name="T12" fmla="*/ 15 w 26"/>
                  <a:gd name="T13" fmla="*/ 31 h 118"/>
                  <a:gd name="T14" fmla="*/ 23 w 26"/>
                  <a:gd name="T15" fmla="*/ 58 h 118"/>
                  <a:gd name="T16" fmla="*/ 24 w 26"/>
                  <a:gd name="T17" fmla="*/ 84 h 118"/>
                  <a:gd name="T18" fmla="*/ 26 w 26"/>
                  <a:gd name="T19" fmla="*/ 118 h 118"/>
                  <a:gd name="T20" fmla="*/ 21 w 26"/>
                  <a:gd name="T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8">
                    <a:moveTo>
                      <a:pt x="21" y="118"/>
                    </a:moveTo>
                    <a:lnTo>
                      <a:pt x="20" y="84"/>
                    </a:lnTo>
                    <a:lnTo>
                      <a:pt x="18" y="58"/>
                    </a:lnTo>
                    <a:lnTo>
                      <a:pt x="10" y="34"/>
                    </a:lnTo>
                    <a:lnTo>
                      <a:pt x="0" y="4"/>
                    </a:lnTo>
                    <a:lnTo>
                      <a:pt x="4" y="0"/>
                    </a:lnTo>
                    <a:lnTo>
                      <a:pt x="15" y="31"/>
                    </a:lnTo>
                    <a:lnTo>
                      <a:pt x="23" y="58"/>
                    </a:lnTo>
                    <a:lnTo>
                      <a:pt x="24" y="84"/>
                    </a:lnTo>
                    <a:lnTo>
                      <a:pt x="26" y="118"/>
                    </a:lnTo>
                    <a:lnTo>
                      <a:pt x="21" y="118"/>
                    </a:lnTo>
                    <a:close/>
                  </a:path>
                </a:pathLst>
              </a:custGeom>
              <a:solidFill>
                <a:srgbClr val="000000"/>
              </a:solidFill>
              <a:ln w="9525">
                <a:solidFill>
                  <a:schemeClr val="tx2"/>
                </a:solidFill>
                <a:round/>
                <a:headEnd/>
                <a:tailEnd/>
              </a:ln>
            </p:spPr>
            <p:txBody>
              <a:bodyPr/>
              <a:lstStyle/>
              <a:p>
                <a:endParaRPr lang="en-US" sz="3120"/>
              </a:p>
            </p:txBody>
          </p:sp>
          <p:sp>
            <p:nvSpPr>
              <p:cNvPr id="376006" name="Freeform 1222"/>
              <p:cNvSpPr>
                <a:spLocks/>
              </p:cNvSpPr>
              <p:nvPr/>
            </p:nvSpPr>
            <p:spPr bwMode="auto">
              <a:xfrm>
                <a:off x="1041" y="2316"/>
                <a:ext cx="2"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76007" name="Freeform 1223"/>
              <p:cNvSpPr>
                <a:spLocks/>
              </p:cNvSpPr>
              <p:nvPr/>
            </p:nvSpPr>
            <p:spPr bwMode="auto">
              <a:xfrm>
                <a:off x="996" y="2175"/>
                <a:ext cx="36" cy="85"/>
              </a:xfrm>
              <a:custGeom>
                <a:avLst/>
                <a:gdLst>
                  <a:gd name="T0" fmla="*/ 69 w 73"/>
                  <a:gd name="T1" fmla="*/ 169 h 169"/>
                  <a:gd name="T2" fmla="*/ 46 w 73"/>
                  <a:gd name="T3" fmla="*/ 126 h 169"/>
                  <a:gd name="T4" fmla="*/ 24 w 73"/>
                  <a:gd name="T5" fmla="*/ 88 h 169"/>
                  <a:gd name="T6" fmla="*/ 8 w 73"/>
                  <a:gd name="T7" fmla="*/ 48 h 169"/>
                  <a:gd name="T8" fmla="*/ 5 w 73"/>
                  <a:gd name="T9" fmla="*/ 36 h 169"/>
                  <a:gd name="T10" fmla="*/ 2 w 73"/>
                  <a:gd name="T11" fmla="*/ 24 h 169"/>
                  <a:gd name="T12" fmla="*/ 0 w 73"/>
                  <a:gd name="T13" fmla="*/ 0 h 169"/>
                  <a:gd name="T14" fmla="*/ 5 w 73"/>
                  <a:gd name="T15" fmla="*/ 0 h 169"/>
                  <a:gd name="T16" fmla="*/ 6 w 73"/>
                  <a:gd name="T17" fmla="*/ 24 h 169"/>
                  <a:gd name="T18" fmla="*/ 9 w 73"/>
                  <a:gd name="T19" fmla="*/ 36 h 169"/>
                  <a:gd name="T20" fmla="*/ 12 w 73"/>
                  <a:gd name="T21" fmla="*/ 45 h 169"/>
                  <a:gd name="T22" fmla="*/ 29 w 73"/>
                  <a:gd name="T23" fmla="*/ 85 h 169"/>
                  <a:gd name="T24" fmla="*/ 50 w 73"/>
                  <a:gd name="T25" fmla="*/ 123 h 169"/>
                  <a:gd name="T26" fmla="*/ 73 w 73"/>
                  <a:gd name="T27" fmla="*/ 165 h 169"/>
                  <a:gd name="T28" fmla="*/ 69 w 73"/>
                  <a:gd name="T2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69">
                    <a:moveTo>
                      <a:pt x="69" y="169"/>
                    </a:moveTo>
                    <a:lnTo>
                      <a:pt x="46" y="126"/>
                    </a:lnTo>
                    <a:lnTo>
                      <a:pt x="24" y="88"/>
                    </a:lnTo>
                    <a:lnTo>
                      <a:pt x="8" y="48"/>
                    </a:lnTo>
                    <a:lnTo>
                      <a:pt x="5" y="36"/>
                    </a:lnTo>
                    <a:lnTo>
                      <a:pt x="2" y="24"/>
                    </a:lnTo>
                    <a:lnTo>
                      <a:pt x="0" y="0"/>
                    </a:lnTo>
                    <a:lnTo>
                      <a:pt x="5" y="0"/>
                    </a:lnTo>
                    <a:lnTo>
                      <a:pt x="6" y="24"/>
                    </a:lnTo>
                    <a:lnTo>
                      <a:pt x="9" y="36"/>
                    </a:lnTo>
                    <a:lnTo>
                      <a:pt x="12" y="45"/>
                    </a:lnTo>
                    <a:lnTo>
                      <a:pt x="29" y="85"/>
                    </a:lnTo>
                    <a:lnTo>
                      <a:pt x="50" y="123"/>
                    </a:lnTo>
                    <a:lnTo>
                      <a:pt x="73" y="165"/>
                    </a:lnTo>
                    <a:lnTo>
                      <a:pt x="69" y="169"/>
                    </a:lnTo>
                    <a:close/>
                  </a:path>
                </a:pathLst>
              </a:custGeom>
              <a:solidFill>
                <a:srgbClr val="000000"/>
              </a:solidFill>
              <a:ln w="9525">
                <a:solidFill>
                  <a:schemeClr val="tx2"/>
                </a:solidFill>
                <a:round/>
                <a:headEnd/>
                <a:tailEnd/>
              </a:ln>
            </p:spPr>
            <p:txBody>
              <a:bodyPr/>
              <a:lstStyle/>
              <a:p>
                <a:endParaRPr lang="en-US" sz="3120"/>
              </a:p>
            </p:txBody>
          </p:sp>
          <p:sp>
            <p:nvSpPr>
              <p:cNvPr id="376008" name="Freeform 1224"/>
              <p:cNvSpPr>
                <a:spLocks/>
              </p:cNvSpPr>
              <p:nvPr/>
            </p:nvSpPr>
            <p:spPr bwMode="auto">
              <a:xfrm>
                <a:off x="1030" y="2258"/>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6009" name="Freeform 1225"/>
              <p:cNvSpPr>
                <a:spLocks/>
              </p:cNvSpPr>
              <p:nvPr/>
            </p:nvSpPr>
            <p:spPr bwMode="auto">
              <a:xfrm>
                <a:off x="996" y="2113"/>
                <a:ext cx="3" cy="62"/>
              </a:xfrm>
              <a:custGeom>
                <a:avLst/>
                <a:gdLst>
                  <a:gd name="T0" fmla="*/ 0 w 6"/>
                  <a:gd name="T1" fmla="*/ 125 h 125"/>
                  <a:gd name="T2" fmla="*/ 0 w 6"/>
                  <a:gd name="T3" fmla="*/ 62 h 125"/>
                  <a:gd name="T4" fmla="*/ 2 w 6"/>
                  <a:gd name="T5" fmla="*/ 0 h 125"/>
                  <a:gd name="T6" fmla="*/ 6 w 6"/>
                  <a:gd name="T7" fmla="*/ 0 h 125"/>
                  <a:gd name="T8" fmla="*/ 5 w 6"/>
                  <a:gd name="T9" fmla="*/ 62 h 125"/>
                  <a:gd name="T10" fmla="*/ 6 w 6"/>
                  <a:gd name="T11" fmla="*/ 125 h 125"/>
                  <a:gd name="T12" fmla="*/ 0 w 6"/>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6" h="125">
                    <a:moveTo>
                      <a:pt x="0" y="125"/>
                    </a:moveTo>
                    <a:lnTo>
                      <a:pt x="0" y="62"/>
                    </a:lnTo>
                    <a:lnTo>
                      <a:pt x="2" y="0"/>
                    </a:lnTo>
                    <a:lnTo>
                      <a:pt x="6" y="0"/>
                    </a:lnTo>
                    <a:lnTo>
                      <a:pt x="5" y="62"/>
                    </a:lnTo>
                    <a:lnTo>
                      <a:pt x="6" y="125"/>
                    </a:lnTo>
                    <a:lnTo>
                      <a:pt x="0" y="125"/>
                    </a:lnTo>
                    <a:close/>
                  </a:path>
                </a:pathLst>
              </a:custGeom>
              <a:solidFill>
                <a:srgbClr val="000000"/>
              </a:solidFill>
              <a:ln w="9525">
                <a:solidFill>
                  <a:schemeClr val="tx2"/>
                </a:solidFill>
                <a:round/>
                <a:headEnd/>
                <a:tailEnd/>
              </a:ln>
            </p:spPr>
            <p:txBody>
              <a:bodyPr/>
              <a:lstStyle/>
              <a:p>
                <a:endParaRPr lang="en-US" sz="3120"/>
              </a:p>
            </p:txBody>
          </p:sp>
          <p:sp>
            <p:nvSpPr>
              <p:cNvPr id="376010" name="Freeform 1226"/>
              <p:cNvSpPr>
                <a:spLocks/>
              </p:cNvSpPr>
              <p:nvPr/>
            </p:nvSpPr>
            <p:spPr bwMode="auto">
              <a:xfrm>
                <a:off x="996" y="2175"/>
                <a:ext cx="3" cy="1"/>
              </a:xfrm>
              <a:custGeom>
                <a:avLst/>
                <a:gdLst>
                  <a:gd name="T0" fmla="*/ 0 w 6"/>
                  <a:gd name="T1" fmla="*/ 6 w 6"/>
                  <a:gd name="T2" fmla="*/ 5 w 6"/>
                  <a:gd name="T3" fmla="*/ 0 w 6"/>
                </a:gdLst>
                <a:ahLst/>
                <a:cxnLst>
                  <a:cxn ang="0">
                    <a:pos x="T0" y="0"/>
                  </a:cxn>
                  <a:cxn ang="0">
                    <a:pos x="T1" y="0"/>
                  </a:cxn>
                  <a:cxn ang="0">
                    <a:pos x="T2" y="0"/>
                  </a:cxn>
                  <a:cxn ang="0">
                    <a:pos x="T3" y="0"/>
                  </a:cxn>
                </a:cxnLst>
                <a:rect l="0" t="0" r="r" b="b"/>
                <a:pathLst>
                  <a:path w="6">
                    <a:moveTo>
                      <a:pt x="0" y="0"/>
                    </a:moveTo>
                    <a:lnTo>
                      <a:pt x="6" y="0"/>
                    </a:ln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11" name="Freeform 1227"/>
              <p:cNvSpPr>
                <a:spLocks/>
              </p:cNvSpPr>
              <p:nvPr/>
            </p:nvSpPr>
            <p:spPr bwMode="auto">
              <a:xfrm>
                <a:off x="960" y="2112"/>
                <a:ext cx="39" cy="19"/>
              </a:xfrm>
              <a:custGeom>
                <a:avLst/>
                <a:gdLst>
                  <a:gd name="T0" fmla="*/ 76 w 76"/>
                  <a:gd name="T1" fmla="*/ 5 h 38"/>
                  <a:gd name="T2" fmla="*/ 56 w 76"/>
                  <a:gd name="T3" fmla="*/ 9 h 38"/>
                  <a:gd name="T4" fmla="*/ 40 w 76"/>
                  <a:gd name="T5" fmla="*/ 17 h 38"/>
                  <a:gd name="T6" fmla="*/ 4 w 76"/>
                  <a:gd name="T7" fmla="*/ 38 h 38"/>
                  <a:gd name="T8" fmla="*/ 0 w 76"/>
                  <a:gd name="T9" fmla="*/ 34 h 38"/>
                  <a:gd name="T10" fmla="*/ 35 w 76"/>
                  <a:gd name="T11" fmla="*/ 12 h 38"/>
                  <a:gd name="T12" fmla="*/ 53 w 76"/>
                  <a:gd name="T13" fmla="*/ 5 h 38"/>
                  <a:gd name="T14" fmla="*/ 73 w 76"/>
                  <a:gd name="T15" fmla="*/ 0 h 38"/>
                  <a:gd name="T16" fmla="*/ 76 w 76"/>
                  <a:gd name="T1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38">
                    <a:moveTo>
                      <a:pt x="76" y="5"/>
                    </a:moveTo>
                    <a:lnTo>
                      <a:pt x="56" y="9"/>
                    </a:lnTo>
                    <a:lnTo>
                      <a:pt x="40" y="17"/>
                    </a:lnTo>
                    <a:lnTo>
                      <a:pt x="4" y="38"/>
                    </a:lnTo>
                    <a:lnTo>
                      <a:pt x="0" y="34"/>
                    </a:lnTo>
                    <a:lnTo>
                      <a:pt x="35" y="12"/>
                    </a:lnTo>
                    <a:lnTo>
                      <a:pt x="53" y="5"/>
                    </a:lnTo>
                    <a:lnTo>
                      <a:pt x="73" y="0"/>
                    </a:lnTo>
                    <a:lnTo>
                      <a:pt x="76" y="5"/>
                    </a:lnTo>
                    <a:close/>
                  </a:path>
                </a:pathLst>
              </a:custGeom>
              <a:solidFill>
                <a:srgbClr val="000000"/>
              </a:solidFill>
              <a:ln w="9525">
                <a:solidFill>
                  <a:schemeClr val="tx2"/>
                </a:solidFill>
                <a:round/>
                <a:headEnd/>
                <a:tailEnd/>
              </a:ln>
            </p:spPr>
            <p:txBody>
              <a:bodyPr/>
              <a:lstStyle/>
              <a:p>
                <a:endParaRPr lang="en-US" sz="3120"/>
              </a:p>
            </p:txBody>
          </p:sp>
          <p:sp>
            <p:nvSpPr>
              <p:cNvPr id="376012" name="Freeform 1228"/>
              <p:cNvSpPr>
                <a:spLocks/>
              </p:cNvSpPr>
              <p:nvPr/>
            </p:nvSpPr>
            <p:spPr bwMode="auto">
              <a:xfrm>
                <a:off x="996" y="2112"/>
                <a:ext cx="3" cy="2"/>
              </a:xfrm>
              <a:custGeom>
                <a:avLst/>
                <a:gdLst>
                  <a:gd name="T0" fmla="*/ 4 w 4"/>
                  <a:gd name="T1" fmla="*/ 2 h 5"/>
                  <a:gd name="T2" fmla="*/ 4 w 4"/>
                  <a:gd name="T3" fmla="*/ 0 h 5"/>
                  <a:gd name="T4" fmla="*/ 1 w 4"/>
                  <a:gd name="T5" fmla="*/ 0 h 5"/>
                  <a:gd name="T6" fmla="*/ 4 w 4"/>
                  <a:gd name="T7" fmla="*/ 5 h 5"/>
                  <a:gd name="T8" fmla="*/ 0 w 4"/>
                  <a:gd name="T9" fmla="*/ 2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4" y="0"/>
                    </a:lnTo>
                    <a:lnTo>
                      <a:pt x="1" y="0"/>
                    </a:lnTo>
                    <a:lnTo>
                      <a:pt x="4" y="5"/>
                    </a:lnTo>
                    <a:lnTo>
                      <a:pt x="0" y="2"/>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76013" name="Freeform 1229"/>
              <p:cNvSpPr>
                <a:spLocks/>
              </p:cNvSpPr>
              <p:nvPr/>
            </p:nvSpPr>
            <p:spPr bwMode="auto">
              <a:xfrm>
                <a:off x="939" y="2129"/>
                <a:ext cx="24" cy="27"/>
              </a:xfrm>
              <a:custGeom>
                <a:avLst/>
                <a:gdLst>
                  <a:gd name="T0" fmla="*/ 47 w 47"/>
                  <a:gd name="T1" fmla="*/ 4 h 53"/>
                  <a:gd name="T2" fmla="*/ 20 w 47"/>
                  <a:gd name="T3" fmla="*/ 26 h 53"/>
                  <a:gd name="T4" fmla="*/ 12 w 47"/>
                  <a:gd name="T5" fmla="*/ 35 h 53"/>
                  <a:gd name="T6" fmla="*/ 6 w 47"/>
                  <a:gd name="T7" fmla="*/ 53 h 53"/>
                  <a:gd name="T8" fmla="*/ 0 w 47"/>
                  <a:gd name="T9" fmla="*/ 52 h 53"/>
                  <a:gd name="T10" fmla="*/ 6 w 47"/>
                  <a:gd name="T11" fmla="*/ 33 h 53"/>
                  <a:gd name="T12" fmla="*/ 15 w 47"/>
                  <a:gd name="T13" fmla="*/ 21 h 53"/>
                  <a:gd name="T14" fmla="*/ 43 w 47"/>
                  <a:gd name="T15" fmla="*/ 0 h 53"/>
                  <a:gd name="T16" fmla="*/ 47 w 47"/>
                  <a:gd name="T1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3">
                    <a:moveTo>
                      <a:pt x="47" y="4"/>
                    </a:moveTo>
                    <a:lnTo>
                      <a:pt x="20" y="26"/>
                    </a:lnTo>
                    <a:lnTo>
                      <a:pt x="12" y="35"/>
                    </a:lnTo>
                    <a:lnTo>
                      <a:pt x="6" y="53"/>
                    </a:lnTo>
                    <a:lnTo>
                      <a:pt x="0" y="52"/>
                    </a:lnTo>
                    <a:lnTo>
                      <a:pt x="6" y="33"/>
                    </a:lnTo>
                    <a:lnTo>
                      <a:pt x="15" y="21"/>
                    </a:lnTo>
                    <a:lnTo>
                      <a:pt x="43" y="0"/>
                    </a:lnTo>
                    <a:lnTo>
                      <a:pt x="47" y="4"/>
                    </a:lnTo>
                    <a:close/>
                  </a:path>
                </a:pathLst>
              </a:custGeom>
              <a:solidFill>
                <a:srgbClr val="000000"/>
              </a:solidFill>
              <a:ln w="9525">
                <a:solidFill>
                  <a:schemeClr val="tx2"/>
                </a:solidFill>
                <a:round/>
                <a:headEnd/>
                <a:tailEnd/>
              </a:ln>
            </p:spPr>
            <p:txBody>
              <a:bodyPr/>
              <a:lstStyle/>
              <a:p>
                <a:endParaRPr lang="en-US" sz="3120"/>
              </a:p>
            </p:txBody>
          </p:sp>
          <p:sp>
            <p:nvSpPr>
              <p:cNvPr id="376014" name="Freeform 1230"/>
              <p:cNvSpPr>
                <a:spLocks/>
              </p:cNvSpPr>
              <p:nvPr/>
            </p:nvSpPr>
            <p:spPr bwMode="auto">
              <a:xfrm>
                <a:off x="960" y="2129"/>
                <a:ext cx="3" cy="2"/>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15" name="Freeform 1231"/>
              <p:cNvSpPr>
                <a:spLocks/>
              </p:cNvSpPr>
              <p:nvPr/>
            </p:nvSpPr>
            <p:spPr bwMode="auto">
              <a:xfrm>
                <a:off x="919" y="2156"/>
                <a:ext cx="23" cy="69"/>
              </a:xfrm>
              <a:custGeom>
                <a:avLst/>
                <a:gdLst>
                  <a:gd name="T0" fmla="*/ 46 w 46"/>
                  <a:gd name="T1" fmla="*/ 0 h 139"/>
                  <a:gd name="T2" fmla="*/ 37 w 46"/>
                  <a:gd name="T3" fmla="*/ 37 h 139"/>
                  <a:gd name="T4" fmla="*/ 31 w 46"/>
                  <a:gd name="T5" fmla="*/ 70 h 139"/>
                  <a:gd name="T6" fmla="*/ 23 w 46"/>
                  <a:gd name="T7" fmla="*/ 104 h 139"/>
                  <a:gd name="T8" fmla="*/ 14 w 46"/>
                  <a:gd name="T9" fmla="*/ 122 h 139"/>
                  <a:gd name="T10" fmla="*/ 5 w 46"/>
                  <a:gd name="T11" fmla="*/ 139 h 139"/>
                  <a:gd name="T12" fmla="*/ 0 w 46"/>
                  <a:gd name="T13" fmla="*/ 134 h 139"/>
                  <a:gd name="T14" fmla="*/ 10 w 46"/>
                  <a:gd name="T15" fmla="*/ 119 h 139"/>
                  <a:gd name="T16" fmla="*/ 17 w 46"/>
                  <a:gd name="T17" fmla="*/ 102 h 139"/>
                  <a:gd name="T18" fmla="*/ 25 w 46"/>
                  <a:gd name="T19" fmla="*/ 70 h 139"/>
                  <a:gd name="T20" fmla="*/ 31 w 46"/>
                  <a:gd name="T21" fmla="*/ 37 h 139"/>
                  <a:gd name="T22" fmla="*/ 40 w 46"/>
                  <a:gd name="T23" fmla="*/ 0 h 139"/>
                  <a:gd name="T24" fmla="*/ 46 w 46"/>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39">
                    <a:moveTo>
                      <a:pt x="46" y="0"/>
                    </a:moveTo>
                    <a:lnTo>
                      <a:pt x="37" y="37"/>
                    </a:lnTo>
                    <a:lnTo>
                      <a:pt x="31" y="70"/>
                    </a:lnTo>
                    <a:lnTo>
                      <a:pt x="23" y="104"/>
                    </a:lnTo>
                    <a:lnTo>
                      <a:pt x="14" y="122"/>
                    </a:lnTo>
                    <a:lnTo>
                      <a:pt x="5" y="139"/>
                    </a:lnTo>
                    <a:lnTo>
                      <a:pt x="0" y="134"/>
                    </a:lnTo>
                    <a:lnTo>
                      <a:pt x="10" y="119"/>
                    </a:lnTo>
                    <a:lnTo>
                      <a:pt x="17" y="102"/>
                    </a:lnTo>
                    <a:lnTo>
                      <a:pt x="25" y="70"/>
                    </a:lnTo>
                    <a:lnTo>
                      <a:pt x="31" y="37"/>
                    </a:lnTo>
                    <a:lnTo>
                      <a:pt x="40" y="0"/>
                    </a:lnTo>
                    <a:lnTo>
                      <a:pt x="46" y="0"/>
                    </a:lnTo>
                    <a:close/>
                  </a:path>
                </a:pathLst>
              </a:custGeom>
              <a:solidFill>
                <a:srgbClr val="000000"/>
              </a:solidFill>
              <a:ln w="9525">
                <a:solidFill>
                  <a:schemeClr val="tx2"/>
                </a:solidFill>
                <a:round/>
                <a:headEnd/>
                <a:tailEnd/>
              </a:ln>
            </p:spPr>
            <p:txBody>
              <a:bodyPr/>
              <a:lstStyle/>
              <a:p>
                <a:endParaRPr lang="en-US" sz="3120"/>
              </a:p>
            </p:txBody>
          </p:sp>
          <p:sp>
            <p:nvSpPr>
              <p:cNvPr id="376016" name="Freeform 1232"/>
              <p:cNvSpPr>
                <a:spLocks/>
              </p:cNvSpPr>
              <p:nvPr/>
            </p:nvSpPr>
            <p:spPr bwMode="auto">
              <a:xfrm>
                <a:off x="939" y="2155"/>
                <a:ext cx="3" cy="1"/>
              </a:xfrm>
              <a:custGeom>
                <a:avLst/>
                <a:gdLst>
                  <a:gd name="T0" fmla="*/ 0 w 6"/>
                  <a:gd name="T1" fmla="*/ 0 h 1"/>
                  <a:gd name="T2" fmla="*/ 0 w 6"/>
                  <a:gd name="T3" fmla="*/ 1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1"/>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17" name="Freeform 1233"/>
              <p:cNvSpPr>
                <a:spLocks/>
              </p:cNvSpPr>
              <p:nvPr/>
            </p:nvSpPr>
            <p:spPr bwMode="auto">
              <a:xfrm>
                <a:off x="919" y="2178"/>
                <a:ext cx="9" cy="46"/>
              </a:xfrm>
              <a:custGeom>
                <a:avLst/>
                <a:gdLst>
                  <a:gd name="T0" fmla="*/ 0 w 17"/>
                  <a:gd name="T1" fmla="*/ 90 h 93"/>
                  <a:gd name="T2" fmla="*/ 7 w 17"/>
                  <a:gd name="T3" fmla="*/ 60 h 93"/>
                  <a:gd name="T4" fmla="*/ 7 w 17"/>
                  <a:gd name="T5" fmla="*/ 41 h 93"/>
                  <a:gd name="T6" fmla="*/ 8 w 17"/>
                  <a:gd name="T7" fmla="*/ 23 h 93"/>
                  <a:gd name="T8" fmla="*/ 13 w 17"/>
                  <a:gd name="T9" fmla="*/ 0 h 93"/>
                  <a:gd name="T10" fmla="*/ 17 w 17"/>
                  <a:gd name="T11" fmla="*/ 3 h 93"/>
                  <a:gd name="T12" fmla="*/ 13 w 17"/>
                  <a:gd name="T13" fmla="*/ 26 h 93"/>
                  <a:gd name="T14" fmla="*/ 11 w 17"/>
                  <a:gd name="T15" fmla="*/ 41 h 93"/>
                  <a:gd name="T16" fmla="*/ 11 w 17"/>
                  <a:gd name="T17" fmla="*/ 63 h 93"/>
                  <a:gd name="T18" fmla="*/ 5 w 17"/>
                  <a:gd name="T19" fmla="*/ 93 h 93"/>
                  <a:gd name="T20" fmla="*/ 0 w 17"/>
                  <a:gd name="T21"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3">
                    <a:moveTo>
                      <a:pt x="0" y="90"/>
                    </a:moveTo>
                    <a:lnTo>
                      <a:pt x="7" y="60"/>
                    </a:lnTo>
                    <a:lnTo>
                      <a:pt x="7" y="41"/>
                    </a:lnTo>
                    <a:lnTo>
                      <a:pt x="8" y="23"/>
                    </a:lnTo>
                    <a:lnTo>
                      <a:pt x="13" y="0"/>
                    </a:lnTo>
                    <a:lnTo>
                      <a:pt x="17" y="3"/>
                    </a:lnTo>
                    <a:lnTo>
                      <a:pt x="13" y="26"/>
                    </a:lnTo>
                    <a:lnTo>
                      <a:pt x="11" y="41"/>
                    </a:lnTo>
                    <a:lnTo>
                      <a:pt x="11" y="63"/>
                    </a:lnTo>
                    <a:lnTo>
                      <a:pt x="5" y="93"/>
                    </a:lnTo>
                    <a:lnTo>
                      <a:pt x="0" y="90"/>
                    </a:lnTo>
                    <a:close/>
                  </a:path>
                </a:pathLst>
              </a:custGeom>
              <a:solidFill>
                <a:srgbClr val="000000"/>
              </a:solidFill>
              <a:ln w="9525">
                <a:solidFill>
                  <a:schemeClr val="tx2"/>
                </a:solidFill>
                <a:round/>
                <a:headEnd/>
                <a:tailEnd/>
              </a:ln>
            </p:spPr>
            <p:txBody>
              <a:bodyPr/>
              <a:lstStyle/>
              <a:p>
                <a:endParaRPr lang="en-US" sz="3120"/>
              </a:p>
            </p:txBody>
          </p:sp>
          <p:sp>
            <p:nvSpPr>
              <p:cNvPr id="376018" name="Freeform 1234"/>
              <p:cNvSpPr>
                <a:spLocks/>
              </p:cNvSpPr>
              <p:nvPr/>
            </p:nvSpPr>
            <p:spPr bwMode="auto">
              <a:xfrm>
                <a:off x="919" y="2222"/>
                <a:ext cx="3" cy="3"/>
              </a:xfrm>
              <a:custGeom>
                <a:avLst/>
                <a:gdLst>
                  <a:gd name="T0" fmla="*/ 5 w 5"/>
                  <a:gd name="T1" fmla="*/ 5 h 5"/>
                  <a:gd name="T2" fmla="*/ 0 w 5"/>
                  <a:gd name="T3" fmla="*/ 0 h 5"/>
                  <a:gd name="T4" fmla="*/ 5 w 5"/>
                  <a:gd name="T5" fmla="*/ 3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3"/>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76019" name="Freeform 1235"/>
              <p:cNvSpPr>
                <a:spLocks/>
              </p:cNvSpPr>
              <p:nvPr/>
            </p:nvSpPr>
            <p:spPr bwMode="auto">
              <a:xfrm>
                <a:off x="925" y="2157"/>
                <a:ext cx="6" cy="21"/>
              </a:xfrm>
              <a:custGeom>
                <a:avLst/>
                <a:gdLst>
                  <a:gd name="T0" fmla="*/ 0 w 10"/>
                  <a:gd name="T1" fmla="*/ 43 h 43"/>
                  <a:gd name="T2" fmla="*/ 4 w 10"/>
                  <a:gd name="T3" fmla="*/ 43 h 43"/>
                  <a:gd name="T4" fmla="*/ 10 w 10"/>
                  <a:gd name="T5" fmla="*/ 0 h 43"/>
                  <a:gd name="T6" fmla="*/ 6 w 10"/>
                  <a:gd name="T7" fmla="*/ 0 h 43"/>
                  <a:gd name="T8" fmla="*/ 0 w 10"/>
                  <a:gd name="T9" fmla="*/ 43 h 43"/>
                </a:gdLst>
                <a:ahLst/>
                <a:cxnLst>
                  <a:cxn ang="0">
                    <a:pos x="T0" y="T1"/>
                  </a:cxn>
                  <a:cxn ang="0">
                    <a:pos x="T2" y="T3"/>
                  </a:cxn>
                  <a:cxn ang="0">
                    <a:pos x="T4" y="T5"/>
                  </a:cxn>
                  <a:cxn ang="0">
                    <a:pos x="T6" y="T7"/>
                  </a:cxn>
                  <a:cxn ang="0">
                    <a:pos x="T8" y="T9"/>
                  </a:cxn>
                </a:cxnLst>
                <a:rect l="0" t="0" r="r" b="b"/>
                <a:pathLst>
                  <a:path w="10" h="43">
                    <a:moveTo>
                      <a:pt x="0" y="43"/>
                    </a:moveTo>
                    <a:lnTo>
                      <a:pt x="4" y="43"/>
                    </a:lnTo>
                    <a:lnTo>
                      <a:pt x="10" y="0"/>
                    </a:lnTo>
                    <a:lnTo>
                      <a:pt x="6" y="0"/>
                    </a:lnTo>
                    <a:lnTo>
                      <a:pt x="0" y="43"/>
                    </a:lnTo>
                    <a:close/>
                  </a:path>
                </a:pathLst>
              </a:custGeom>
              <a:solidFill>
                <a:srgbClr val="000000"/>
              </a:solidFill>
              <a:ln w="9525">
                <a:solidFill>
                  <a:schemeClr val="tx2"/>
                </a:solidFill>
                <a:round/>
                <a:headEnd/>
                <a:tailEnd/>
              </a:ln>
            </p:spPr>
            <p:txBody>
              <a:bodyPr/>
              <a:lstStyle/>
              <a:p>
                <a:endParaRPr lang="en-US" sz="3120"/>
              </a:p>
            </p:txBody>
          </p:sp>
          <p:sp>
            <p:nvSpPr>
              <p:cNvPr id="376020" name="Freeform 1236"/>
              <p:cNvSpPr>
                <a:spLocks/>
              </p:cNvSpPr>
              <p:nvPr/>
            </p:nvSpPr>
            <p:spPr bwMode="auto">
              <a:xfrm>
                <a:off x="925" y="2178"/>
                <a:ext cx="3" cy="1"/>
              </a:xfrm>
              <a:custGeom>
                <a:avLst/>
                <a:gdLst>
                  <a:gd name="T0" fmla="*/ 4 w 4"/>
                  <a:gd name="T1" fmla="*/ 3 h 3"/>
                  <a:gd name="T2" fmla="*/ 4 w 4"/>
                  <a:gd name="T3" fmla="*/ 2 h 3"/>
                  <a:gd name="T4" fmla="*/ 0 w 4"/>
                  <a:gd name="T5" fmla="*/ 2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2"/>
                    </a:lnTo>
                    <a:lnTo>
                      <a:pt x="0" y="2"/>
                    </a:lnTo>
                    <a:lnTo>
                      <a:pt x="0" y="0"/>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76021" name="Freeform 1237"/>
              <p:cNvSpPr>
                <a:spLocks/>
              </p:cNvSpPr>
              <p:nvPr/>
            </p:nvSpPr>
            <p:spPr bwMode="auto">
              <a:xfrm>
                <a:off x="895" y="2156"/>
                <a:ext cx="36" cy="26"/>
              </a:xfrm>
              <a:custGeom>
                <a:avLst/>
                <a:gdLst>
                  <a:gd name="T0" fmla="*/ 71 w 71"/>
                  <a:gd name="T1" fmla="*/ 4 h 51"/>
                  <a:gd name="T2" fmla="*/ 39 w 71"/>
                  <a:gd name="T3" fmla="*/ 36 h 51"/>
                  <a:gd name="T4" fmla="*/ 23 w 71"/>
                  <a:gd name="T5" fmla="*/ 47 h 51"/>
                  <a:gd name="T6" fmla="*/ 3 w 71"/>
                  <a:gd name="T7" fmla="*/ 51 h 51"/>
                  <a:gd name="T8" fmla="*/ 0 w 71"/>
                  <a:gd name="T9" fmla="*/ 47 h 51"/>
                  <a:gd name="T10" fmla="*/ 20 w 71"/>
                  <a:gd name="T11" fmla="*/ 42 h 51"/>
                  <a:gd name="T12" fmla="*/ 35 w 71"/>
                  <a:gd name="T13" fmla="*/ 32 h 51"/>
                  <a:gd name="T14" fmla="*/ 67 w 71"/>
                  <a:gd name="T15" fmla="*/ 0 h 51"/>
                  <a:gd name="T16" fmla="*/ 71 w 71"/>
                  <a:gd name="T1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1">
                    <a:moveTo>
                      <a:pt x="71" y="4"/>
                    </a:moveTo>
                    <a:lnTo>
                      <a:pt x="39" y="36"/>
                    </a:lnTo>
                    <a:lnTo>
                      <a:pt x="23" y="47"/>
                    </a:lnTo>
                    <a:lnTo>
                      <a:pt x="3" y="51"/>
                    </a:lnTo>
                    <a:lnTo>
                      <a:pt x="0" y="47"/>
                    </a:lnTo>
                    <a:lnTo>
                      <a:pt x="20" y="42"/>
                    </a:lnTo>
                    <a:lnTo>
                      <a:pt x="35" y="32"/>
                    </a:lnTo>
                    <a:lnTo>
                      <a:pt x="67" y="0"/>
                    </a:lnTo>
                    <a:lnTo>
                      <a:pt x="71" y="4"/>
                    </a:lnTo>
                    <a:close/>
                  </a:path>
                </a:pathLst>
              </a:custGeom>
              <a:solidFill>
                <a:srgbClr val="000000"/>
              </a:solidFill>
              <a:ln w="9525">
                <a:solidFill>
                  <a:schemeClr val="tx2"/>
                </a:solidFill>
                <a:round/>
                <a:headEnd/>
                <a:tailEnd/>
              </a:ln>
            </p:spPr>
            <p:txBody>
              <a:bodyPr/>
              <a:lstStyle/>
              <a:p>
                <a:endParaRPr lang="en-US" sz="3120"/>
              </a:p>
            </p:txBody>
          </p:sp>
          <p:sp>
            <p:nvSpPr>
              <p:cNvPr id="376022" name="Freeform 1238"/>
              <p:cNvSpPr>
                <a:spLocks/>
              </p:cNvSpPr>
              <p:nvPr/>
            </p:nvSpPr>
            <p:spPr bwMode="auto">
              <a:xfrm>
                <a:off x="928" y="2153"/>
                <a:ext cx="3" cy="6"/>
              </a:xfrm>
              <a:custGeom>
                <a:avLst/>
                <a:gdLst>
                  <a:gd name="T0" fmla="*/ 4 w 6"/>
                  <a:gd name="T1" fmla="*/ 8 h 11"/>
                  <a:gd name="T2" fmla="*/ 6 w 6"/>
                  <a:gd name="T3" fmla="*/ 0 h 11"/>
                  <a:gd name="T4" fmla="*/ 0 w 6"/>
                  <a:gd name="T5" fmla="*/ 7 h 11"/>
                  <a:gd name="T6" fmla="*/ 4 w 6"/>
                  <a:gd name="T7" fmla="*/ 11 h 11"/>
                  <a:gd name="T8" fmla="*/ 0 w 6"/>
                  <a:gd name="T9" fmla="*/ 8 h 11"/>
                  <a:gd name="T10" fmla="*/ 4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4" y="8"/>
                    </a:moveTo>
                    <a:lnTo>
                      <a:pt x="6" y="0"/>
                    </a:lnTo>
                    <a:lnTo>
                      <a:pt x="0" y="7"/>
                    </a:lnTo>
                    <a:lnTo>
                      <a:pt x="4" y="11"/>
                    </a:lnTo>
                    <a:lnTo>
                      <a:pt x="0" y="8"/>
                    </a:lnTo>
                    <a:lnTo>
                      <a:pt x="4" y="8"/>
                    </a:lnTo>
                    <a:close/>
                  </a:path>
                </a:pathLst>
              </a:custGeom>
              <a:solidFill>
                <a:srgbClr val="000000"/>
              </a:solidFill>
              <a:ln w="9525">
                <a:solidFill>
                  <a:schemeClr val="tx2"/>
                </a:solidFill>
                <a:round/>
                <a:headEnd/>
                <a:tailEnd/>
              </a:ln>
            </p:spPr>
            <p:txBody>
              <a:bodyPr/>
              <a:lstStyle/>
              <a:p>
                <a:endParaRPr lang="en-US" sz="3120"/>
              </a:p>
            </p:txBody>
          </p:sp>
          <p:sp>
            <p:nvSpPr>
              <p:cNvPr id="376023" name="Freeform 1239"/>
              <p:cNvSpPr>
                <a:spLocks/>
              </p:cNvSpPr>
              <p:nvPr/>
            </p:nvSpPr>
            <p:spPr bwMode="auto">
              <a:xfrm>
                <a:off x="863" y="2178"/>
                <a:ext cx="33" cy="4"/>
              </a:xfrm>
              <a:custGeom>
                <a:avLst/>
                <a:gdLst>
                  <a:gd name="T0" fmla="*/ 65 w 65"/>
                  <a:gd name="T1" fmla="*/ 9 h 9"/>
                  <a:gd name="T2" fmla="*/ 65 w 65"/>
                  <a:gd name="T3" fmla="*/ 5 h 9"/>
                  <a:gd name="T4" fmla="*/ 0 w 65"/>
                  <a:gd name="T5" fmla="*/ 0 h 9"/>
                  <a:gd name="T6" fmla="*/ 0 w 65"/>
                  <a:gd name="T7" fmla="*/ 5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5"/>
                    </a:lnTo>
                    <a:lnTo>
                      <a:pt x="0" y="0"/>
                    </a:lnTo>
                    <a:lnTo>
                      <a:pt x="0" y="5"/>
                    </a:lnTo>
                    <a:lnTo>
                      <a:pt x="65" y="9"/>
                    </a:lnTo>
                    <a:close/>
                  </a:path>
                </a:pathLst>
              </a:custGeom>
              <a:solidFill>
                <a:srgbClr val="000000"/>
              </a:solidFill>
              <a:ln w="9525">
                <a:solidFill>
                  <a:schemeClr val="tx2"/>
                </a:solidFill>
                <a:round/>
                <a:headEnd/>
                <a:tailEnd/>
              </a:ln>
            </p:spPr>
            <p:txBody>
              <a:bodyPr/>
              <a:lstStyle/>
              <a:p>
                <a:endParaRPr lang="en-US" sz="3120"/>
              </a:p>
            </p:txBody>
          </p:sp>
          <p:sp>
            <p:nvSpPr>
              <p:cNvPr id="376024" name="Freeform 1240"/>
              <p:cNvSpPr>
                <a:spLocks/>
              </p:cNvSpPr>
              <p:nvPr/>
            </p:nvSpPr>
            <p:spPr bwMode="auto">
              <a:xfrm>
                <a:off x="895" y="2180"/>
                <a:ext cx="1" cy="2"/>
              </a:xfrm>
              <a:custGeom>
                <a:avLst/>
                <a:gdLst>
                  <a:gd name="T0" fmla="*/ 3 w 3"/>
                  <a:gd name="T1" fmla="*/ 4 h 4"/>
                  <a:gd name="T2" fmla="*/ 1 w 3"/>
                  <a:gd name="T3" fmla="*/ 4 h 4"/>
                  <a:gd name="T4" fmla="*/ 1 w 3"/>
                  <a:gd name="T5" fmla="*/ 0 h 4"/>
                  <a:gd name="T6" fmla="*/ 0 w 3"/>
                  <a:gd name="T7" fmla="*/ 0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1" y="4"/>
                    </a:lnTo>
                    <a:lnTo>
                      <a:pt x="1" y="0"/>
                    </a:lnTo>
                    <a:lnTo>
                      <a:pt x="0" y="0"/>
                    </a:lnTo>
                    <a:lnTo>
                      <a:pt x="3" y="4"/>
                    </a:lnTo>
                    <a:close/>
                  </a:path>
                </a:pathLst>
              </a:custGeom>
              <a:solidFill>
                <a:srgbClr val="000000"/>
              </a:solidFill>
              <a:ln w="9525">
                <a:solidFill>
                  <a:schemeClr val="tx2"/>
                </a:solidFill>
                <a:round/>
                <a:headEnd/>
                <a:tailEnd/>
              </a:ln>
            </p:spPr>
            <p:txBody>
              <a:bodyPr/>
              <a:lstStyle/>
              <a:p>
                <a:endParaRPr lang="en-US" sz="3120"/>
              </a:p>
            </p:txBody>
          </p:sp>
          <p:sp>
            <p:nvSpPr>
              <p:cNvPr id="376025" name="Freeform 1241"/>
              <p:cNvSpPr>
                <a:spLocks/>
              </p:cNvSpPr>
              <p:nvPr/>
            </p:nvSpPr>
            <p:spPr bwMode="auto">
              <a:xfrm>
                <a:off x="829" y="2178"/>
                <a:ext cx="34" cy="15"/>
              </a:xfrm>
              <a:custGeom>
                <a:avLst/>
                <a:gdLst>
                  <a:gd name="T0" fmla="*/ 68 w 68"/>
                  <a:gd name="T1" fmla="*/ 5 h 31"/>
                  <a:gd name="T2" fmla="*/ 51 w 68"/>
                  <a:gd name="T3" fmla="*/ 6 h 31"/>
                  <a:gd name="T4" fmla="*/ 36 w 68"/>
                  <a:gd name="T5" fmla="*/ 12 h 31"/>
                  <a:gd name="T6" fmla="*/ 5 w 68"/>
                  <a:gd name="T7" fmla="*/ 31 h 31"/>
                  <a:gd name="T8" fmla="*/ 0 w 68"/>
                  <a:gd name="T9" fmla="*/ 26 h 31"/>
                  <a:gd name="T10" fmla="*/ 31 w 68"/>
                  <a:gd name="T11" fmla="*/ 8 h 31"/>
                  <a:gd name="T12" fmla="*/ 48 w 68"/>
                  <a:gd name="T13" fmla="*/ 2 h 31"/>
                  <a:gd name="T14" fmla="*/ 68 w 68"/>
                  <a:gd name="T15" fmla="*/ 0 h 31"/>
                  <a:gd name="T16" fmla="*/ 68 w 6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1">
                    <a:moveTo>
                      <a:pt x="68" y="5"/>
                    </a:moveTo>
                    <a:lnTo>
                      <a:pt x="51" y="6"/>
                    </a:lnTo>
                    <a:lnTo>
                      <a:pt x="36" y="12"/>
                    </a:lnTo>
                    <a:lnTo>
                      <a:pt x="5" y="31"/>
                    </a:lnTo>
                    <a:lnTo>
                      <a:pt x="0" y="26"/>
                    </a:lnTo>
                    <a:lnTo>
                      <a:pt x="31" y="8"/>
                    </a:lnTo>
                    <a:lnTo>
                      <a:pt x="48" y="2"/>
                    </a:lnTo>
                    <a:lnTo>
                      <a:pt x="68" y="0"/>
                    </a:lnTo>
                    <a:lnTo>
                      <a:pt x="68" y="5"/>
                    </a:lnTo>
                    <a:close/>
                  </a:path>
                </a:pathLst>
              </a:custGeom>
              <a:solidFill>
                <a:srgbClr val="000000"/>
              </a:solidFill>
              <a:ln w="9525">
                <a:solidFill>
                  <a:schemeClr val="tx2"/>
                </a:solidFill>
                <a:round/>
                <a:headEnd/>
                <a:tailEnd/>
              </a:ln>
            </p:spPr>
            <p:txBody>
              <a:bodyPr/>
              <a:lstStyle/>
              <a:p>
                <a:endParaRPr lang="en-US" sz="3120"/>
              </a:p>
            </p:txBody>
          </p:sp>
          <p:sp>
            <p:nvSpPr>
              <p:cNvPr id="376026" name="Freeform 1242"/>
              <p:cNvSpPr>
                <a:spLocks/>
              </p:cNvSpPr>
              <p:nvPr/>
            </p:nvSpPr>
            <p:spPr bwMode="auto">
              <a:xfrm>
                <a:off x="863" y="2178"/>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27" name="Freeform 1243"/>
              <p:cNvSpPr>
                <a:spLocks/>
              </p:cNvSpPr>
              <p:nvPr/>
            </p:nvSpPr>
            <p:spPr bwMode="auto">
              <a:xfrm>
                <a:off x="829" y="2172"/>
                <a:ext cx="37" cy="21"/>
              </a:xfrm>
              <a:custGeom>
                <a:avLst/>
                <a:gdLst>
                  <a:gd name="T0" fmla="*/ 0 w 74"/>
                  <a:gd name="T1" fmla="*/ 38 h 43"/>
                  <a:gd name="T2" fmla="*/ 14 w 74"/>
                  <a:gd name="T3" fmla="*/ 23 h 43"/>
                  <a:gd name="T4" fmla="*/ 33 w 74"/>
                  <a:gd name="T5" fmla="*/ 11 h 43"/>
                  <a:gd name="T6" fmla="*/ 54 w 74"/>
                  <a:gd name="T7" fmla="*/ 2 h 43"/>
                  <a:gd name="T8" fmla="*/ 63 w 74"/>
                  <a:gd name="T9" fmla="*/ 0 h 43"/>
                  <a:gd name="T10" fmla="*/ 74 w 74"/>
                  <a:gd name="T11" fmla="*/ 0 h 43"/>
                  <a:gd name="T12" fmla="*/ 74 w 74"/>
                  <a:gd name="T13" fmla="*/ 6 h 43"/>
                  <a:gd name="T14" fmla="*/ 63 w 74"/>
                  <a:gd name="T15" fmla="*/ 6 h 43"/>
                  <a:gd name="T16" fmla="*/ 55 w 74"/>
                  <a:gd name="T17" fmla="*/ 8 h 43"/>
                  <a:gd name="T18" fmla="*/ 36 w 74"/>
                  <a:gd name="T19" fmla="*/ 15 h 43"/>
                  <a:gd name="T20" fmla="*/ 19 w 74"/>
                  <a:gd name="T21" fmla="*/ 27 h 43"/>
                  <a:gd name="T22" fmla="*/ 5 w 74"/>
                  <a:gd name="T23" fmla="*/ 43 h 43"/>
                  <a:gd name="T24" fmla="*/ 0 w 74"/>
                  <a:gd name="T2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
                    <a:moveTo>
                      <a:pt x="0" y="38"/>
                    </a:moveTo>
                    <a:lnTo>
                      <a:pt x="14" y="23"/>
                    </a:lnTo>
                    <a:lnTo>
                      <a:pt x="33" y="11"/>
                    </a:lnTo>
                    <a:lnTo>
                      <a:pt x="54" y="2"/>
                    </a:lnTo>
                    <a:lnTo>
                      <a:pt x="63" y="0"/>
                    </a:lnTo>
                    <a:lnTo>
                      <a:pt x="74" y="0"/>
                    </a:lnTo>
                    <a:lnTo>
                      <a:pt x="74" y="6"/>
                    </a:lnTo>
                    <a:lnTo>
                      <a:pt x="63" y="6"/>
                    </a:lnTo>
                    <a:lnTo>
                      <a:pt x="55" y="8"/>
                    </a:lnTo>
                    <a:lnTo>
                      <a:pt x="36" y="15"/>
                    </a:lnTo>
                    <a:lnTo>
                      <a:pt x="19" y="27"/>
                    </a:lnTo>
                    <a:lnTo>
                      <a:pt x="5" y="43"/>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76028" name="Freeform 1244"/>
              <p:cNvSpPr>
                <a:spLocks/>
              </p:cNvSpPr>
              <p:nvPr/>
            </p:nvSpPr>
            <p:spPr bwMode="auto">
              <a:xfrm>
                <a:off x="829" y="2191"/>
                <a:ext cx="3"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76029" name="Freeform 1245"/>
              <p:cNvSpPr>
                <a:spLocks/>
              </p:cNvSpPr>
              <p:nvPr/>
            </p:nvSpPr>
            <p:spPr bwMode="auto">
              <a:xfrm>
                <a:off x="866" y="2172"/>
                <a:ext cx="27" cy="4"/>
              </a:xfrm>
              <a:custGeom>
                <a:avLst/>
                <a:gdLst>
                  <a:gd name="T0" fmla="*/ 0 w 53"/>
                  <a:gd name="T1" fmla="*/ 0 h 9"/>
                  <a:gd name="T2" fmla="*/ 0 w 53"/>
                  <a:gd name="T3" fmla="*/ 6 h 9"/>
                  <a:gd name="T4" fmla="*/ 53 w 53"/>
                  <a:gd name="T5" fmla="*/ 9 h 9"/>
                  <a:gd name="T6" fmla="*/ 53 w 53"/>
                  <a:gd name="T7" fmla="*/ 3 h 9"/>
                  <a:gd name="T8" fmla="*/ 0 w 53"/>
                  <a:gd name="T9" fmla="*/ 0 h 9"/>
                </a:gdLst>
                <a:ahLst/>
                <a:cxnLst>
                  <a:cxn ang="0">
                    <a:pos x="T0" y="T1"/>
                  </a:cxn>
                  <a:cxn ang="0">
                    <a:pos x="T2" y="T3"/>
                  </a:cxn>
                  <a:cxn ang="0">
                    <a:pos x="T4" y="T5"/>
                  </a:cxn>
                  <a:cxn ang="0">
                    <a:pos x="T6" y="T7"/>
                  </a:cxn>
                  <a:cxn ang="0">
                    <a:pos x="T8" y="T9"/>
                  </a:cxn>
                </a:cxnLst>
                <a:rect l="0" t="0" r="r" b="b"/>
                <a:pathLst>
                  <a:path w="53" h="9">
                    <a:moveTo>
                      <a:pt x="0" y="0"/>
                    </a:moveTo>
                    <a:lnTo>
                      <a:pt x="0" y="6"/>
                    </a:lnTo>
                    <a:lnTo>
                      <a:pt x="53" y="9"/>
                    </a:lnTo>
                    <a:lnTo>
                      <a:pt x="53"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30" name="Freeform 1246"/>
              <p:cNvSpPr>
                <a:spLocks/>
              </p:cNvSpPr>
              <p:nvPr/>
            </p:nvSpPr>
            <p:spPr bwMode="auto">
              <a:xfrm>
                <a:off x="866" y="2172"/>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31" name="Freeform 1247"/>
              <p:cNvSpPr>
                <a:spLocks/>
              </p:cNvSpPr>
              <p:nvPr/>
            </p:nvSpPr>
            <p:spPr bwMode="auto">
              <a:xfrm>
                <a:off x="893" y="2139"/>
                <a:ext cx="40" cy="37"/>
              </a:xfrm>
              <a:custGeom>
                <a:avLst/>
                <a:gdLst>
                  <a:gd name="T0" fmla="*/ 0 w 81"/>
                  <a:gd name="T1" fmla="*/ 68 h 74"/>
                  <a:gd name="T2" fmla="*/ 14 w 81"/>
                  <a:gd name="T3" fmla="*/ 67 h 74"/>
                  <a:gd name="T4" fmla="*/ 28 w 81"/>
                  <a:gd name="T5" fmla="*/ 62 h 74"/>
                  <a:gd name="T6" fmla="*/ 34 w 81"/>
                  <a:gd name="T7" fmla="*/ 57 h 74"/>
                  <a:gd name="T8" fmla="*/ 43 w 81"/>
                  <a:gd name="T9" fmla="*/ 48 h 74"/>
                  <a:gd name="T10" fmla="*/ 76 w 81"/>
                  <a:gd name="T11" fmla="*/ 0 h 74"/>
                  <a:gd name="T12" fmla="*/ 81 w 81"/>
                  <a:gd name="T13" fmla="*/ 4 h 74"/>
                  <a:gd name="T14" fmla="*/ 47 w 81"/>
                  <a:gd name="T15" fmla="*/ 53 h 74"/>
                  <a:gd name="T16" fmla="*/ 38 w 81"/>
                  <a:gd name="T17" fmla="*/ 62 h 74"/>
                  <a:gd name="T18" fmla="*/ 29 w 81"/>
                  <a:gd name="T19" fmla="*/ 68 h 74"/>
                  <a:gd name="T20" fmla="*/ 14 w 81"/>
                  <a:gd name="T21" fmla="*/ 73 h 74"/>
                  <a:gd name="T22" fmla="*/ 0 w 81"/>
                  <a:gd name="T23" fmla="*/ 74 h 74"/>
                  <a:gd name="T24" fmla="*/ 0 w 81"/>
                  <a:gd name="T25"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4">
                    <a:moveTo>
                      <a:pt x="0" y="68"/>
                    </a:moveTo>
                    <a:lnTo>
                      <a:pt x="14" y="67"/>
                    </a:lnTo>
                    <a:lnTo>
                      <a:pt x="28" y="62"/>
                    </a:lnTo>
                    <a:lnTo>
                      <a:pt x="34" y="57"/>
                    </a:lnTo>
                    <a:lnTo>
                      <a:pt x="43" y="48"/>
                    </a:lnTo>
                    <a:lnTo>
                      <a:pt x="76" y="0"/>
                    </a:lnTo>
                    <a:lnTo>
                      <a:pt x="81" y="4"/>
                    </a:lnTo>
                    <a:lnTo>
                      <a:pt x="47" y="53"/>
                    </a:lnTo>
                    <a:lnTo>
                      <a:pt x="38" y="62"/>
                    </a:lnTo>
                    <a:lnTo>
                      <a:pt x="29" y="68"/>
                    </a:lnTo>
                    <a:lnTo>
                      <a:pt x="14" y="73"/>
                    </a:lnTo>
                    <a:lnTo>
                      <a:pt x="0" y="74"/>
                    </a:lnTo>
                    <a:lnTo>
                      <a:pt x="0" y="68"/>
                    </a:lnTo>
                    <a:close/>
                  </a:path>
                </a:pathLst>
              </a:custGeom>
              <a:solidFill>
                <a:srgbClr val="000000"/>
              </a:solidFill>
              <a:ln w="9525">
                <a:solidFill>
                  <a:schemeClr val="tx2"/>
                </a:solidFill>
                <a:round/>
                <a:headEnd/>
                <a:tailEnd/>
              </a:ln>
            </p:spPr>
            <p:txBody>
              <a:bodyPr/>
              <a:lstStyle/>
              <a:p>
                <a:endParaRPr lang="en-US" sz="3120"/>
              </a:p>
            </p:txBody>
          </p:sp>
          <p:sp>
            <p:nvSpPr>
              <p:cNvPr id="376032" name="Freeform 1248"/>
              <p:cNvSpPr>
                <a:spLocks/>
              </p:cNvSpPr>
              <p:nvPr/>
            </p:nvSpPr>
            <p:spPr bwMode="auto">
              <a:xfrm>
                <a:off x="893" y="2173"/>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76033" name="Freeform 1249"/>
              <p:cNvSpPr>
                <a:spLocks/>
              </p:cNvSpPr>
              <p:nvPr/>
            </p:nvSpPr>
            <p:spPr bwMode="auto">
              <a:xfrm>
                <a:off x="931" y="2098"/>
                <a:ext cx="64" cy="43"/>
              </a:xfrm>
              <a:custGeom>
                <a:avLst/>
                <a:gdLst>
                  <a:gd name="T0" fmla="*/ 0 w 129"/>
                  <a:gd name="T1" fmla="*/ 83 h 87"/>
                  <a:gd name="T2" fmla="*/ 14 w 129"/>
                  <a:gd name="T3" fmla="*/ 69 h 87"/>
                  <a:gd name="T4" fmla="*/ 29 w 129"/>
                  <a:gd name="T5" fmla="*/ 57 h 87"/>
                  <a:gd name="T6" fmla="*/ 63 w 129"/>
                  <a:gd name="T7" fmla="*/ 38 h 87"/>
                  <a:gd name="T8" fmla="*/ 95 w 129"/>
                  <a:gd name="T9" fmla="*/ 23 h 87"/>
                  <a:gd name="T10" fmla="*/ 109 w 129"/>
                  <a:gd name="T11" fmla="*/ 13 h 87"/>
                  <a:gd name="T12" fmla="*/ 124 w 129"/>
                  <a:gd name="T13" fmla="*/ 0 h 87"/>
                  <a:gd name="T14" fmla="*/ 129 w 129"/>
                  <a:gd name="T15" fmla="*/ 5 h 87"/>
                  <a:gd name="T16" fmla="*/ 113 w 129"/>
                  <a:gd name="T17" fmla="*/ 17 h 87"/>
                  <a:gd name="T18" fmla="*/ 98 w 129"/>
                  <a:gd name="T19" fmla="*/ 28 h 87"/>
                  <a:gd name="T20" fmla="*/ 64 w 129"/>
                  <a:gd name="T21" fmla="*/ 45 h 87"/>
                  <a:gd name="T22" fmla="*/ 34 w 129"/>
                  <a:gd name="T23" fmla="*/ 61 h 87"/>
                  <a:gd name="T24" fmla="*/ 19 w 129"/>
                  <a:gd name="T25" fmla="*/ 73 h 87"/>
                  <a:gd name="T26" fmla="*/ 5 w 129"/>
                  <a:gd name="T27" fmla="*/ 87 h 87"/>
                  <a:gd name="T28" fmla="*/ 0 w 129"/>
                  <a:gd name="T29"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 h="87">
                    <a:moveTo>
                      <a:pt x="0" y="83"/>
                    </a:moveTo>
                    <a:lnTo>
                      <a:pt x="14" y="69"/>
                    </a:lnTo>
                    <a:lnTo>
                      <a:pt x="29" y="57"/>
                    </a:lnTo>
                    <a:lnTo>
                      <a:pt x="63" y="38"/>
                    </a:lnTo>
                    <a:lnTo>
                      <a:pt x="95" y="23"/>
                    </a:lnTo>
                    <a:lnTo>
                      <a:pt x="109" y="13"/>
                    </a:lnTo>
                    <a:lnTo>
                      <a:pt x="124" y="0"/>
                    </a:lnTo>
                    <a:lnTo>
                      <a:pt x="129" y="5"/>
                    </a:lnTo>
                    <a:lnTo>
                      <a:pt x="113" y="17"/>
                    </a:lnTo>
                    <a:lnTo>
                      <a:pt x="98" y="28"/>
                    </a:lnTo>
                    <a:lnTo>
                      <a:pt x="64" y="45"/>
                    </a:lnTo>
                    <a:lnTo>
                      <a:pt x="34" y="61"/>
                    </a:lnTo>
                    <a:lnTo>
                      <a:pt x="19" y="73"/>
                    </a:lnTo>
                    <a:lnTo>
                      <a:pt x="5" y="87"/>
                    </a:lnTo>
                    <a:lnTo>
                      <a:pt x="0" y="83"/>
                    </a:lnTo>
                    <a:close/>
                  </a:path>
                </a:pathLst>
              </a:custGeom>
              <a:solidFill>
                <a:srgbClr val="000000"/>
              </a:solidFill>
              <a:ln w="9525">
                <a:solidFill>
                  <a:schemeClr val="tx2"/>
                </a:solidFill>
                <a:round/>
                <a:headEnd/>
                <a:tailEnd/>
              </a:ln>
            </p:spPr>
            <p:txBody>
              <a:bodyPr/>
              <a:lstStyle/>
              <a:p>
                <a:endParaRPr lang="en-US" sz="3120"/>
              </a:p>
            </p:txBody>
          </p:sp>
          <p:sp>
            <p:nvSpPr>
              <p:cNvPr id="376034" name="Freeform 1250"/>
              <p:cNvSpPr>
                <a:spLocks/>
              </p:cNvSpPr>
              <p:nvPr/>
            </p:nvSpPr>
            <p:spPr bwMode="auto">
              <a:xfrm>
                <a:off x="931" y="2139"/>
                <a:ext cx="2"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35" name="Freeform 1251"/>
              <p:cNvSpPr>
                <a:spLocks/>
              </p:cNvSpPr>
              <p:nvPr/>
            </p:nvSpPr>
            <p:spPr bwMode="auto">
              <a:xfrm>
                <a:off x="992" y="2067"/>
                <a:ext cx="12" cy="33"/>
              </a:xfrm>
              <a:custGeom>
                <a:avLst/>
                <a:gdLst>
                  <a:gd name="T0" fmla="*/ 0 w 23"/>
                  <a:gd name="T1" fmla="*/ 62 h 67"/>
                  <a:gd name="T2" fmla="*/ 9 w 23"/>
                  <a:gd name="T3" fmla="*/ 49 h 67"/>
                  <a:gd name="T4" fmla="*/ 14 w 23"/>
                  <a:gd name="T5" fmla="*/ 33 h 67"/>
                  <a:gd name="T6" fmla="*/ 18 w 23"/>
                  <a:gd name="T7" fmla="*/ 0 h 67"/>
                  <a:gd name="T8" fmla="*/ 23 w 23"/>
                  <a:gd name="T9" fmla="*/ 3 h 67"/>
                  <a:gd name="T10" fmla="*/ 18 w 23"/>
                  <a:gd name="T11" fmla="*/ 37 h 67"/>
                  <a:gd name="T12" fmla="*/ 14 w 23"/>
                  <a:gd name="T13" fmla="*/ 53 h 67"/>
                  <a:gd name="T14" fmla="*/ 5 w 23"/>
                  <a:gd name="T15" fmla="*/ 67 h 67"/>
                  <a:gd name="T16" fmla="*/ 0 w 23"/>
                  <a:gd name="T17"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7">
                    <a:moveTo>
                      <a:pt x="0" y="62"/>
                    </a:moveTo>
                    <a:lnTo>
                      <a:pt x="9" y="49"/>
                    </a:lnTo>
                    <a:lnTo>
                      <a:pt x="14" y="33"/>
                    </a:lnTo>
                    <a:lnTo>
                      <a:pt x="18" y="0"/>
                    </a:lnTo>
                    <a:lnTo>
                      <a:pt x="23" y="3"/>
                    </a:lnTo>
                    <a:lnTo>
                      <a:pt x="18" y="37"/>
                    </a:lnTo>
                    <a:lnTo>
                      <a:pt x="14" y="53"/>
                    </a:lnTo>
                    <a:lnTo>
                      <a:pt x="5" y="67"/>
                    </a:lnTo>
                    <a:lnTo>
                      <a:pt x="0" y="62"/>
                    </a:lnTo>
                    <a:close/>
                  </a:path>
                </a:pathLst>
              </a:custGeom>
              <a:solidFill>
                <a:srgbClr val="000000"/>
              </a:solidFill>
              <a:ln w="9525">
                <a:solidFill>
                  <a:schemeClr val="tx2"/>
                </a:solidFill>
                <a:round/>
                <a:headEnd/>
                <a:tailEnd/>
              </a:ln>
            </p:spPr>
            <p:txBody>
              <a:bodyPr/>
              <a:lstStyle/>
              <a:p>
                <a:endParaRPr lang="en-US" sz="3120"/>
              </a:p>
            </p:txBody>
          </p:sp>
          <p:sp>
            <p:nvSpPr>
              <p:cNvPr id="376036" name="Freeform 1252"/>
              <p:cNvSpPr>
                <a:spLocks/>
              </p:cNvSpPr>
              <p:nvPr/>
            </p:nvSpPr>
            <p:spPr bwMode="auto">
              <a:xfrm>
                <a:off x="992" y="2098"/>
                <a:ext cx="3"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76037" name="Freeform 1253"/>
              <p:cNvSpPr>
                <a:spLocks/>
              </p:cNvSpPr>
              <p:nvPr/>
            </p:nvSpPr>
            <p:spPr bwMode="auto">
              <a:xfrm>
                <a:off x="1002" y="1993"/>
                <a:ext cx="16" cy="75"/>
              </a:xfrm>
              <a:custGeom>
                <a:avLst/>
                <a:gdLst>
                  <a:gd name="T0" fmla="*/ 0 w 32"/>
                  <a:gd name="T1" fmla="*/ 146 h 149"/>
                  <a:gd name="T2" fmla="*/ 17 w 32"/>
                  <a:gd name="T3" fmla="*/ 74 h 149"/>
                  <a:gd name="T4" fmla="*/ 28 w 32"/>
                  <a:gd name="T5" fmla="*/ 0 h 149"/>
                  <a:gd name="T6" fmla="*/ 32 w 32"/>
                  <a:gd name="T7" fmla="*/ 3 h 149"/>
                  <a:gd name="T8" fmla="*/ 22 w 32"/>
                  <a:gd name="T9" fmla="*/ 78 h 149"/>
                  <a:gd name="T10" fmla="*/ 5 w 32"/>
                  <a:gd name="T11" fmla="*/ 149 h 149"/>
                  <a:gd name="T12" fmla="*/ 0 w 32"/>
                  <a:gd name="T13" fmla="*/ 146 h 149"/>
                </a:gdLst>
                <a:ahLst/>
                <a:cxnLst>
                  <a:cxn ang="0">
                    <a:pos x="T0" y="T1"/>
                  </a:cxn>
                  <a:cxn ang="0">
                    <a:pos x="T2" y="T3"/>
                  </a:cxn>
                  <a:cxn ang="0">
                    <a:pos x="T4" y="T5"/>
                  </a:cxn>
                  <a:cxn ang="0">
                    <a:pos x="T6" y="T7"/>
                  </a:cxn>
                  <a:cxn ang="0">
                    <a:pos x="T8" y="T9"/>
                  </a:cxn>
                  <a:cxn ang="0">
                    <a:pos x="T10" y="T11"/>
                  </a:cxn>
                  <a:cxn ang="0">
                    <a:pos x="T12" y="T13"/>
                  </a:cxn>
                </a:cxnLst>
                <a:rect l="0" t="0" r="r" b="b"/>
                <a:pathLst>
                  <a:path w="32" h="149">
                    <a:moveTo>
                      <a:pt x="0" y="146"/>
                    </a:moveTo>
                    <a:lnTo>
                      <a:pt x="17" y="74"/>
                    </a:lnTo>
                    <a:lnTo>
                      <a:pt x="28" y="0"/>
                    </a:lnTo>
                    <a:lnTo>
                      <a:pt x="32" y="3"/>
                    </a:lnTo>
                    <a:lnTo>
                      <a:pt x="22" y="78"/>
                    </a:lnTo>
                    <a:lnTo>
                      <a:pt x="5" y="149"/>
                    </a:lnTo>
                    <a:lnTo>
                      <a:pt x="0" y="146"/>
                    </a:lnTo>
                    <a:close/>
                  </a:path>
                </a:pathLst>
              </a:custGeom>
              <a:solidFill>
                <a:srgbClr val="000000"/>
              </a:solidFill>
              <a:ln w="9525">
                <a:solidFill>
                  <a:schemeClr val="tx2"/>
                </a:solidFill>
                <a:round/>
                <a:headEnd/>
                <a:tailEnd/>
              </a:ln>
            </p:spPr>
            <p:txBody>
              <a:bodyPr/>
              <a:lstStyle/>
              <a:p>
                <a:endParaRPr lang="en-US" sz="3120"/>
              </a:p>
            </p:txBody>
          </p:sp>
          <p:sp>
            <p:nvSpPr>
              <p:cNvPr id="376038" name="Freeform 1254"/>
              <p:cNvSpPr>
                <a:spLocks/>
              </p:cNvSpPr>
              <p:nvPr/>
            </p:nvSpPr>
            <p:spPr bwMode="auto">
              <a:xfrm>
                <a:off x="1002" y="2067"/>
                <a:ext cx="2" cy="1"/>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39" name="Freeform 1255"/>
              <p:cNvSpPr>
                <a:spLocks/>
              </p:cNvSpPr>
              <p:nvPr/>
            </p:nvSpPr>
            <p:spPr bwMode="auto">
              <a:xfrm>
                <a:off x="1015" y="1944"/>
                <a:ext cx="4" cy="50"/>
              </a:xfrm>
              <a:custGeom>
                <a:avLst/>
                <a:gdLst>
                  <a:gd name="T0" fmla="*/ 0 w 7"/>
                  <a:gd name="T1" fmla="*/ 100 h 100"/>
                  <a:gd name="T2" fmla="*/ 3 w 7"/>
                  <a:gd name="T3" fmla="*/ 75 h 100"/>
                  <a:gd name="T4" fmla="*/ 3 w 7"/>
                  <a:gd name="T5" fmla="*/ 50 h 100"/>
                  <a:gd name="T6" fmla="*/ 0 w 7"/>
                  <a:gd name="T7" fmla="*/ 0 h 100"/>
                  <a:gd name="T8" fmla="*/ 4 w 7"/>
                  <a:gd name="T9" fmla="*/ 0 h 100"/>
                  <a:gd name="T10" fmla="*/ 7 w 7"/>
                  <a:gd name="T11" fmla="*/ 50 h 100"/>
                  <a:gd name="T12" fmla="*/ 7 w 7"/>
                  <a:gd name="T13" fmla="*/ 75 h 100"/>
                  <a:gd name="T14" fmla="*/ 4 w 7"/>
                  <a:gd name="T15" fmla="*/ 100 h 100"/>
                  <a:gd name="T16" fmla="*/ 0 w 7"/>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0">
                    <a:moveTo>
                      <a:pt x="0" y="100"/>
                    </a:moveTo>
                    <a:lnTo>
                      <a:pt x="3" y="75"/>
                    </a:lnTo>
                    <a:lnTo>
                      <a:pt x="3" y="50"/>
                    </a:lnTo>
                    <a:lnTo>
                      <a:pt x="0" y="0"/>
                    </a:lnTo>
                    <a:lnTo>
                      <a:pt x="4" y="0"/>
                    </a:lnTo>
                    <a:lnTo>
                      <a:pt x="7" y="50"/>
                    </a:lnTo>
                    <a:lnTo>
                      <a:pt x="7" y="75"/>
                    </a:lnTo>
                    <a:lnTo>
                      <a:pt x="4" y="100"/>
                    </a:lnTo>
                    <a:lnTo>
                      <a:pt x="0" y="100"/>
                    </a:lnTo>
                    <a:close/>
                  </a:path>
                </a:pathLst>
              </a:custGeom>
              <a:solidFill>
                <a:srgbClr val="000000"/>
              </a:solidFill>
              <a:ln w="9525">
                <a:solidFill>
                  <a:schemeClr val="tx2"/>
                </a:solidFill>
                <a:round/>
                <a:headEnd/>
                <a:tailEnd/>
              </a:ln>
            </p:spPr>
            <p:txBody>
              <a:bodyPr/>
              <a:lstStyle/>
              <a:p>
                <a:endParaRPr lang="en-US" sz="3120"/>
              </a:p>
            </p:txBody>
          </p:sp>
          <p:sp>
            <p:nvSpPr>
              <p:cNvPr id="376040" name="Freeform 1256"/>
              <p:cNvSpPr>
                <a:spLocks/>
              </p:cNvSpPr>
              <p:nvPr/>
            </p:nvSpPr>
            <p:spPr bwMode="auto">
              <a:xfrm>
                <a:off x="1015" y="1993"/>
                <a:ext cx="3"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76041" name="Freeform 1257"/>
              <p:cNvSpPr>
                <a:spLocks/>
              </p:cNvSpPr>
              <p:nvPr/>
            </p:nvSpPr>
            <p:spPr bwMode="auto">
              <a:xfrm>
                <a:off x="973" y="1819"/>
                <a:ext cx="45" cy="125"/>
              </a:xfrm>
              <a:custGeom>
                <a:avLst/>
                <a:gdLst>
                  <a:gd name="T0" fmla="*/ 86 w 90"/>
                  <a:gd name="T1" fmla="*/ 250 h 250"/>
                  <a:gd name="T2" fmla="*/ 73 w 90"/>
                  <a:gd name="T3" fmla="*/ 180 h 250"/>
                  <a:gd name="T4" fmla="*/ 66 w 90"/>
                  <a:gd name="T5" fmla="*/ 151 h 250"/>
                  <a:gd name="T6" fmla="*/ 58 w 90"/>
                  <a:gd name="T7" fmla="*/ 122 h 250"/>
                  <a:gd name="T8" fmla="*/ 48 w 90"/>
                  <a:gd name="T9" fmla="*/ 95 h 250"/>
                  <a:gd name="T10" fmla="*/ 34 w 90"/>
                  <a:gd name="T11" fmla="*/ 66 h 250"/>
                  <a:gd name="T12" fmla="*/ 19 w 90"/>
                  <a:gd name="T13" fmla="*/ 35 h 250"/>
                  <a:gd name="T14" fmla="*/ 0 w 90"/>
                  <a:gd name="T15" fmla="*/ 3 h 250"/>
                  <a:gd name="T16" fmla="*/ 5 w 90"/>
                  <a:gd name="T17" fmla="*/ 0 h 250"/>
                  <a:gd name="T18" fmla="*/ 23 w 90"/>
                  <a:gd name="T19" fmla="*/ 32 h 250"/>
                  <a:gd name="T20" fmla="*/ 38 w 90"/>
                  <a:gd name="T21" fmla="*/ 63 h 250"/>
                  <a:gd name="T22" fmla="*/ 52 w 90"/>
                  <a:gd name="T23" fmla="*/ 92 h 250"/>
                  <a:gd name="T24" fmla="*/ 63 w 90"/>
                  <a:gd name="T25" fmla="*/ 119 h 250"/>
                  <a:gd name="T26" fmla="*/ 70 w 90"/>
                  <a:gd name="T27" fmla="*/ 148 h 250"/>
                  <a:gd name="T28" fmla="*/ 78 w 90"/>
                  <a:gd name="T29" fmla="*/ 180 h 250"/>
                  <a:gd name="T30" fmla="*/ 90 w 90"/>
                  <a:gd name="T31" fmla="*/ 250 h 250"/>
                  <a:gd name="T32" fmla="*/ 86 w 90"/>
                  <a:gd name="T3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250">
                    <a:moveTo>
                      <a:pt x="86" y="250"/>
                    </a:moveTo>
                    <a:lnTo>
                      <a:pt x="73" y="180"/>
                    </a:lnTo>
                    <a:lnTo>
                      <a:pt x="66" y="151"/>
                    </a:lnTo>
                    <a:lnTo>
                      <a:pt x="58" y="122"/>
                    </a:lnTo>
                    <a:lnTo>
                      <a:pt x="48" y="95"/>
                    </a:lnTo>
                    <a:lnTo>
                      <a:pt x="34" y="66"/>
                    </a:lnTo>
                    <a:lnTo>
                      <a:pt x="19" y="35"/>
                    </a:lnTo>
                    <a:lnTo>
                      <a:pt x="0" y="3"/>
                    </a:lnTo>
                    <a:lnTo>
                      <a:pt x="5" y="0"/>
                    </a:lnTo>
                    <a:lnTo>
                      <a:pt x="23" y="32"/>
                    </a:lnTo>
                    <a:lnTo>
                      <a:pt x="38" y="63"/>
                    </a:lnTo>
                    <a:lnTo>
                      <a:pt x="52" y="92"/>
                    </a:lnTo>
                    <a:lnTo>
                      <a:pt x="63" y="119"/>
                    </a:lnTo>
                    <a:lnTo>
                      <a:pt x="70" y="148"/>
                    </a:lnTo>
                    <a:lnTo>
                      <a:pt x="78" y="180"/>
                    </a:lnTo>
                    <a:lnTo>
                      <a:pt x="90" y="250"/>
                    </a:lnTo>
                    <a:lnTo>
                      <a:pt x="86" y="250"/>
                    </a:lnTo>
                    <a:close/>
                  </a:path>
                </a:pathLst>
              </a:custGeom>
              <a:solidFill>
                <a:srgbClr val="000000"/>
              </a:solidFill>
              <a:ln w="9525">
                <a:solidFill>
                  <a:schemeClr val="tx2"/>
                </a:solidFill>
                <a:round/>
                <a:headEnd/>
                <a:tailEnd/>
              </a:ln>
            </p:spPr>
            <p:txBody>
              <a:bodyPr/>
              <a:lstStyle/>
              <a:p>
                <a:endParaRPr lang="en-US" sz="3120"/>
              </a:p>
            </p:txBody>
          </p:sp>
          <p:sp>
            <p:nvSpPr>
              <p:cNvPr id="376042" name="Freeform 1258"/>
              <p:cNvSpPr>
                <a:spLocks/>
              </p:cNvSpPr>
              <p:nvPr/>
            </p:nvSpPr>
            <p:spPr bwMode="auto">
              <a:xfrm>
                <a:off x="1015" y="1944"/>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6043" name="Freeform 1259"/>
              <p:cNvSpPr>
                <a:spLocks/>
              </p:cNvSpPr>
              <p:nvPr/>
            </p:nvSpPr>
            <p:spPr bwMode="auto">
              <a:xfrm>
                <a:off x="960" y="1819"/>
                <a:ext cx="15" cy="20"/>
              </a:xfrm>
              <a:custGeom>
                <a:avLst/>
                <a:gdLst>
                  <a:gd name="T0" fmla="*/ 29 w 29"/>
                  <a:gd name="T1" fmla="*/ 5 h 40"/>
                  <a:gd name="T2" fmla="*/ 20 w 29"/>
                  <a:gd name="T3" fmla="*/ 13 h 40"/>
                  <a:gd name="T4" fmla="*/ 15 w 29"/>
                  <a:gd name="T5" fmla="*/ 19 h 40"/>
                  <a:gd name="T6" fmla="*/ 12 w 29"/>
                  <a:gd name="T7" fmla="*/ 29 h 40"/>
                  <a:gd name="T8" fmla="*/ 6 w 29"/>
                  <a:gd name="T9" fmla="*/ 40 h 40"/>
                  <a:gd name="T10" fmla="*/ 0 w 29"/>
                  <a:gd name="T11" fmla="*/ 38 h 40"/>
                  <a:gd name="T12" fmla="*/ 6 w 29"/>
                  <a:gd name="T13" fmla="*/ 28 h 40"/>
                  <a:gd name="T14" fmla="*/ 9 w 29"/>
                  <a:gd name="T15" fmla="*/ 17 h 40"/>
                  <a:gd name="T16" fmla="*/ 15 w 29"/>
                  <a:gd name="T17" fmla="*/ 8 h 40"/>
                  <a:gd name="T18" fmla="*/ 24 w 29"/>
                  <a:gd name="T19" fmla="*/ 0 h 40"/>
                  <a:gd name="T20" fmla="*/ 29 w 29"/>
                  <a:gd name="T2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0">
                    <a:moveTo>
                      <a:pt x="29" y="5"/>
                    </a:moveTo>
                    <a:lnTo>
                      <a:pt x="20" y="13"/>
                    </a:lnTo>
                    <a:lnTo>
                      <a:pt x="15" y="19"/>
                    </a:lnTo>
                    <a:lnTo>
                      <a:pt x="12" y="29"/>
                    </a:lnTo>
                    <a:lnTo>
                      <a:pt x="6" y="40"/>
                    </a:lnTo>
                    <a:lnTo>
                      <a:pt x="0" y="38"/>
                    </a:lnTo>
                    <a:lnTo>
                      <a:pt x="6" y="28"/>
                    </a:lnTo>
                    <a:lnTo>
                      <a:pt x="9" y="17"/>
                    </a:lnTo>
                    <a:lnTo>
                      <a:pt x="15" y="8"/>
                    </a:lnTo>
                    <a:lnTo>
                      <a:pt x="24" y="0"/>
                    </a:lnTo>
                    <a:lnTo>
                      <a:pt x="29" y="5"/>
                    </a:lnTo>
                    <a:close/>
                  </a:path>
                </a:pathLst>
              </a:custGeom>
              <a:solidFill>
                <a:srgbClr val="000000"/>
              </a:solidFill>
              <a:ln w="9525">
                <a:solidFill>
                  <a:schemeClr val="tx2"/>
                </a:solidFill>
                <a:round/>
                <a:headEnd/>
                <a:tailEnd/>
              </a:ln>
            </p:spPr>
            <p:txBody>
              <a:bodyPr/>
              <a:lstStyle/>
              <a:p>
                <a:endParaRPr lang="en-US" sz="3120"/>
              </a:p>
            </p:txBody>
          </p:sp>
          <p:sp>
            <p:nvSpPr>
              <p:cNvPr id="376044" name="Freeform 1260"/>
              <p:cNvSpPr>
                <a:spLocks/>
              </p:cNvSpPr>
              <p:nvPr/>
            </p:nvSpPr>
            <p:spPr bwMode="auto">
              <a:xfrm>
                <a:off x="973" y="1818"/>
                <a:ext cx="2" cy="4"/>
              </a:xfrm>
              <a:custGeom>
                <a:avLst/>
                <a:gdLst>
                  <a:gd name="T0" fmla="*/ 5 w 5"/>
                  <a:gd name="T1" fmla="*/ 3 h 8"/>
                  <a:gd name="T2" fmla="*/ 3 w 5"/>
                  <a:gd name="T3" fmla="*/ 0 h 8"/>
                  <a:gd name="T4" fmla="*/ 0 w 5"/>
                  <a:gd name="T5" fmla="*/ 3 h 8"/>
                  <a:gd name="T6" fmla="*/ 5 w 5"/>
                  <a:gd name="T7" fmla="*/ 8 h 8"/>
                  <a:gd name="T8" fmla="*/ 0 w 5"/>
                  <a:gd name="T9" fmla="*/ 6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6"/>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76045" name="Freeform 1261"/>
              <p:cNvSpPr>
                <a:spLocks/>
              </p:cNvSpPr>
              <p:nvPr/>
            </p:nvSpPr>
            <p:spPr bwMode="auto">
              <a:xfrm>
                <a:off x="944" y="1838"/>
                <a:ext cx="19" cy="21"/>
              </a:xfrm>
              <a:custGeom>
                <a:avLst/>
                <a:gdLst>
                  <a:gd name="T0" fmla="*/ 36 w 36"/>
                  <a:gd name="T1" fmla="*/ 5 h 42"/>
                  <a:gd name="T2" fmla="*/ 15 w 36"/>
                  <a:gd name="T3" fmla="*/ 26 h 42"/>
                  <a:gd name="T4" fmla="*/ 9 w 36"/>
                  <a:gd name="T5" fmla="*/ 32 h 42"/>
                  <a:gd name="T6" fmla="*/ 6 w 36"/>
                  <a:gd name="T7" fmla="*/ 42 h 42"/>
                  <a:gd name="T8" fmla="*/ 0 w 36"/>
                  <a:gd name="T9" fmla="*/ 40 h 42"/>
                  <a:gd name="T10" fmla="*/ 3 w 36"/>
                  <a:gd name="T11" fmla="*/ 31 h 42"/>
                  <a:gd name="T12" fmla="*/ 11 w 36"/>
                  <a:gd name="T13" fmla="*/ 22 h 42"/>
                  <a:gd name="T14" fmla="*/ 32 w 36"/>
                  <a:gd name="T15" fmla="*/ 0 h 42"/>
                  <a:gd name="T16" fmla="*/ 36 w 36"/>
                  <a:gd name="T17"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2">
                    <a:moveTo>
                      <a:pt x="36" y="5"/>
                    </a:moveTo>
                    <a:lnTo>
                      <a:pt x="15" y="26"/>
                    </a:lnTo>
                    <a:lnTo>
                      <a:pt x="9" y="32"/>
                    </a:lnTo>
                    <a:lnTo>
                      <a:pt x="6" y="42"/>
                    </a:lnTo>
                    <a:lnTo>
                      <a:pt x="0" y="40"/>
                    </a:lnTo>
                    <a:lnTo>
                      <a:pt x="3" y="31"/>
                    </a:lnTo>
                    <a:lnTo>
                      <a:pt x="11" y="22"/>
                    </a:lnTo>
                    <a:lnTo>
                      <a:pt x="32" y="0"/>
                    </a:lnTo>
                    <a:lnTo>
                      <a:pt x="36" y="5"/>
                    </a:lnTo>
                    <a:close/>
                  </a:path>
                </a:pathLst>
              </a:custGeom>
              <a:solidFill>
                <a:srgbClr val="000000"/>
              </a:solidFill>
              <a:ln w="9525">
                <a:solidFill>
                  <a:schemeClr val="tx2"/>
                </a:solidFill>
                <a:round/>
                <a:headEnd/>
                <a:tailEnd/>
              </a:ln>
            </p:spPr>
            <p:txBody>
              <a:bodyPr/>
              <a:lstStyle/>
              <a:p>
                <a:endParaRPr lang="en-US" sz="3120"/>
              </a:p>
            </p:txBody>
          </p:sp>
          <p:sp>
            <p:nvSpPr>
              <p:cNvPr id="376046" name="Freeform 1262"/>
              <p:cNvSpPr>
                <a:spLocks/>
              </p:cNvSpPr>
              <p:nvPr/>
            </p:nvSpPr>
            <p:spPr bwMode="auto">
              <a:xfrm>
                <a:off x="960" y="1838"/>
                <a:ext cx="3" cy="3"/>
              </a:xfrm>
              <a:custGeom>
                <a:avLst/>
                <a:gdLst>
                  <a:gd name="T0" fmla="*/ 6 w 6"/>
                  <a:gd name="T1" fmla="*/ 2 h 5"/>
                  <a:gd name="T2" fmla="*/ 4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4" y="5"/>
                    </a:lnTo>
                    <a:lnTo>
                      <a:pt x="0" y="0"/>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76047" name="Freeform 1263"/>
              <p:cNvSpPr>
                <a:spLocks/>
              </p:cNvSpPr>
              <p:nvPr/>
            </p:nvSpPr>
            <p:spPr bwMode="auto">
              <a:xfrm>
                <a:off x="944" y="1859"/>
                <a:ext cx="19" cy="48"/>
              </a:xfrm>
              <a:custGeom>
                <a:avLst/>
                <a:gdLst>
                  <a:gd name="T0" fmla="*/ 6 w 38"/>
                  <a:gd name="T1" fmla="*/ 0 h 97"/>
                  <a:gd name="T2" fmla="*/ 11 w 38"/>
                  <a:gd name="T3" fmla="*/ 28 h 97"/>
                  <a:gd name="T4" fmla="*/ 21 w 38"/>
                  <a:gd name="T5" fmla="*/ 59 h 97"/>
                  <a:gd name="T6" fmla="*/ 38 w 38"/>
                  <a:gd name="T7" fmla="*/ 95 h 97"/>
                  <a:gd name="T8" fmla="*/ 32 w 38"/>
                  <a:gd name="T9" fmla="*/ 97 h 97"/>
                  <a:gd name="T10" fmla="*/ 15 w 38"/>
                  <a:gd name="T11" fmla="*/ 60 h 97"/>
                  <a:gd name="T12" fmla="*/ 4 w 38"/>
                  <a:gd name="T13" fmla="*/ 30 h 97"/>
                  <a:gd name="T14" fmla="*/ 0 w 38"/>
                  <a:gd name="T15" fmla="*/ 1 h 97"/>
                  <a:gd name="T16" fmla="*/ 6 w 38"/>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7">
                    <a:moveTo>
                      <a:pt x="6" y="0"/>
                    </a:moveTo>
                    <a:lnTo>
                      <a:pt x="11" y="28"/>
                    </a:lnTo>
                    <a:lnTo>
                      <a:pt x="21" y="59"/>
                    </a:lnTo>
                    <a:lnTo>
                      <a:pt x="38" y="95"/>
                    </a:lnTo>
                    <a:lnTo>
                      <a:pt x="32" y="97"/>
                    </a:lnTo>
                    <a:lnTo>
                      <a:pt x="15" y="60"/>
                    </a:lnTo>
                    <a:lnTo>
                      <a:pt x="4" y="3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6048" name="Freeform 1264"/>
              <p:cNvSpPr>
                <a:spLocks/>
              </p:cNvSpPr>
              <p:nvPr/>
            </p:nvSpPr>
            <p:spPr bwMode="auto">
              <a:xfrm>
                <a:off x="944" y="1858"/>
                <a:ext cx="3" cy="2"/>
              </a:xfrm>
              <a:custGeom>
                <a:avLst/>
                <a:gdLst>
                  <a:gd name="T0" fmla="*/ 0 w 6"/>
                  <a:gd name="T1" fmla="*/ 0 h 3"/>
                  <a:gd name="T2" fmla="*/ 0 w 6"/>
                  <a:gd name="T3" fmla="*/ 2 h 3"/>
                  <a:gd name="T4" fmla="*/ 0 w 6"/>
                  <a:gd name="T5" fmla="*/ 3 h 3"/>
                  <a:gd name="T6" fmla="*/ 6 w 6"/>
                  <a:gd name="T7" fmla="*/ 2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2"/>
                    </a:lnTo>
                    <a:lnTo>
                      <a:pt x="0" y="3"/>
                    </a:lnTo>
                    <a:lnTo>
                      <a:pt x="6" y="2"/>
                    </a:lnTo>
                    <a:lnTo>
                      <a:pt x="0" y="0"/>
                    </a:lnTo>
                    <a:close/>
                  </a:path>
                </a:pathLst>
              </a:custGeom>
              <a:solidFill>
                <a:srgbClr val="000000"/>
              </a:solidFill>
              <a:ln w="9525">
                <a:solidFill>
                  <a:schemeClr val="tx2"/>
                </a:solidFill>
                <a:round/>
                <a:headEnd/>
                <a:tailEnd/>
              </a:ln>
            </p:spPr>
            <p:txBody>
              <a:bodyPr/>
              <a:lstStyle/>
              <a:p>
                <a:endParaRPr lang="en-US" sz="3120"/>
              </a:p>
            </p:txBody>
          </p:sp>
        </p:grpSp>
        <p:sp>
          <p:nvSpPr>
            <p:cNvPr id="376049" name="Freeform 1265"/>
            <p:cNvSpPr>
              <a:spLocks/>
            </p:cNvSpPr>
            <p:nvPr/>
          </p:nvSpPr>
          <p:spPr bwMode="auto">
            <a:xfrm>
              <a:off x="938" y="1868"/>
              <a:ext cx="25" cy="40"/>
            </a:xfrm>
            <a:custGeom>
              <a:avLst/>
              <a:gdLst>
                <a:gd name="T0" fmla="*/ 47 w 50"/>
                <a:gd name="T1" fmla="*/ 80 h 80"/>
                <a:gd name="T2" fmla="*/ 37 w 50"/>
                <a:gd name="T3" fmla="*/ 76 h 80"/>
                <a:gd name="T4" fmla="*/ 29 w 50"/>
                <a:gd name="T5" fmla="*/ 68 h 80"/>
                <a:gd name="T6" fmla="*/ 18 w 50"/>
                <a:gd name="T7" fmla="*/ 49 h 80"/>
                <a:gd name="T8" fmla="*/ 0 w 50"/>
                <a:gd name="T9" fmla="*/ 3 h 80"/>
                <a:gd name="T10" fmla="*/ 5 w 50"/>
                <a:gd name="T11" fmla="*/ 0 h 80"/>
                <a:gd name="T12" fmla="*/ 23 w 50"/>
                <a:gd name="T13" fmla="*/ 45 h 80"/>
                <a:gd name="T14" fmla="*/ 34 w 50"/>
                <a:gd name="T15" fmla="*/ 64 h 80"/>
                <a:gd name="T16" fmla="*/ 41 w 50"/>
                <a:gd name="T17" fmla="*/ 71 h 80"/>
                <a:gd name="T18" fmla="*/ 50 w 50"/>
                <a:gd name="T19" fmla="*/ 76 h 80"/>
                <a:gd name="T20" fmla="*/ 47 w 5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80">
                  <a:moveTo>
                    <a:pt x="47" y="80"/>
                  </a:moveTo>
                  <a:lnTo>
                    <a:pt x="37" y="76"/>
                  </a:lnTo>
                  <a:lnTo>
                    <a:pt x="29" y="68"/>
                  </a:lnTo>
                  <a:lnTo>
                    <a:pt x="18" y="49"/>
                  </a:lnTo>
                  <a:lnTo>
                    <a:pt x="0" y="3"/>
                  </a:lnTo>
                  <a:lnTo>
                    <a:pt x="5" y="0"/>
                  </a:lnTo>
                  <a:lnTo>
                    <a:pt x="23" y="45"/>
                  </a:lnTo>
                  <a:lnTo>
                    <a:pt x="34" y="64"/>
                  </a:lnTo>
                  <a:lnTo>
                    <a:pt x="41" y="71"/>
                  </a:lnTo>
                  <a:lnTo>
                    <a:pt x="50" y="76"/>
                  </a:lnTo>
                  <a:lnTo>
                    <a:pt x="47" y="80"/>
                  </a:lnTo>
                  <a:close/>
                </a:path>
              </a:pathLst>
            </a:custGeom>
            <a:solidFill>
              <a:srgbClr val="000000"/>
            </a:solidFill>
            <a:ln w="9525">
              <a:solidFill>
                <a:schemeClr val="tx2"/>
              </a:solidFill>
              <a:round/>
              <a:headEnd/>
              <a:tailEnd/>
            </a:ln>
          </p:spPr>
          <p:txBody>
            <a:bodyPr/>
            <a:lstStyle/>
            <a:p>
              <a:endParaRPr lang="en-US" sz="3120"/>
            </a:p>
          </p:txBody>
        </p:sp>
        <p:sp>
          <p:nvSpPr>
            <p:cNvPr id="376050" name="Freeform 1266"/>
            <p:cNvSpPr>
              <a:spLocks/>
            </p:cNvSpPr>
            <p:nvPr/>
          </p:nvSpPr>
          <p:spPr bwMode="auto">
            <a:xfrm>
              <a:off x="960" y="1906"/>
              <a:ext cx="5" cy="5"/>
            </a:xfrm>
            <a:custGeom>
              <a:avLst/>
              <a:gdLst>
                <a:gd name="T0" fmla="*/ 6 w 9"/>
                <a:gd name="T1" fmla="*/ 1 h 9"/>
                <a:gd name="T2" fmla="*/ 9 w 9"/>
                <a:gd name="T3" fmla="*/ 9 h 9"/>
                <a:gd name="T4" fmla="*/ 1 w 9"/>
                <a:gd name="T5" fmla="*/ 4 h 9"/>
                <a:gd name="T6" fmla="*/ 4 w 9"/>
                <a:gd name="T7" fmla="*/ 0 h 9"/>
                <a:gd name="T8" fmla="*/ 0 w 9"/>
                <a:gd name="T9" fmla="*/ 3 h 9"/>
                <a:gd name="T10" fmla="*/ 6 w 9"/>
                <a:gd name="T11" fmla="*/ 1 h 9"/>
              </a:gdLst>
              <a:ahLst/>
              <a:cxnLst>
                <a:cxn ang="0">
                  <a:pos x="T0" y="T1"/>
                </a:cxn>
                <a:cxn ang="0">
                  <a:pos x="T2" y="T3"/>
                </a:cxn>
                <a:cxn ang="0">
                  <a:pos x="T4" y="T5"/>
                </a:cxn>
                <a:cxn ang="0">
                  <a:pos x="T6" y="T7"/>
                </a:cxn>
                <a:cxn ang="0">
                  <a:pos x="T8" y="T9"/>
                </a:cxn>
                <a:cxn ang="0">
                  <a:pos x="T10" y="T11"/>
                </a:cxn>
              </a:cxnLst>
              <a:rect l="0" t="0" r="r" b="b"/>
              <a:pathLst>
                <a:path w="9" h="9">
                  <a:moveTo>
                    <a:pt x="6" y="1"/>
                  </a:moveTo>
                  <a:lnTo>
                    <a:pt x="9" y="9"/>
                  </a:lnTo>
                  <a:lnTo>
                    <a:pt x="1" y="4"/>
                  </a:lnTo>
                  <a:lnTo>
                    <a:pt x="4" y="0"/>
                  </a:lnTo>
                  <a:lnTo>
                    <a:pt x="0" y="3"/>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76051" name="Freeform 1267"/>
            <p:cNvSpPr>
              <a:spLocks/>
            </p:cNvSpPr>
            <p:nvPr/>
          </p:nvSpPr>
          <p:spPr bwMode="auto">
            <a:xfrm>
              <a:off x="916" y="1868"/>
              <a:ext cx="24" cy="66"/>
            </a:xfrm>
            <a:custGeom>
              <a:avLst/>
              <a:gdLst>
                <a:gd name="T0" fmla="*/ 48 w 48"/>
                <a:gd name="T1" fmla="*/ 4 h 132"/>
                <a:gd name="T2" fmla="*/ 32 w 48"/>
                <a:gd name="T3" fmla="*/ 17 h 132"/>
                <a:gd name="T4" fmla="*/ 22 w 48"/>
                <a:gd name="T5" fmla="*/ 30 h 132"/>
                <a:gd name="T6" fmla="*/ 16 w 48"/>
                <a:gd name="T7" fmla="*/ 42 h 132"/>
                <a:gd name="T8" fmla="*/ 10 w 48"/>
                <a:gd name="T9" fmla="*/ 58 h 132"/>
                <a:gd name="T10" fmla="*/ 6 w 48"/>
                <a:gd name="T11" fmla="*/ 74 h 132"/>
                <a:gd name="T12" fmla="*/ 6 w 48"/>
                <a:gd name="T13" fmla="*/ 93 h 132"/>
                <a:gd name="T14" fmla="*/ 8 w 48"/>
                <a:gd name="T15" fmla="*/ 111 h 132"/>
                <a:gd name="T16" fmla="*/ 13 w 48"/>
                <a:gd name="T17" fmla="*/ 131 h 132"/>
                <a:gd name="T18" fmla="*/ 6 w 48"/>
                <a:gd name="T19" fmla="*/ 132 h 132"/>
                <a:gd name="T20" fmla="*/ 2 w 48"/>
                <a:gd name="T21" fmla="*/ 112 h 132"/>
                <a:gd name="T22" fmla="*/ 0 w 48"/>
                <a:gd name="T23" fmla="*/ 93 h 132"/>
                <a:gd name="T24" fmla="*/ 0 w 48"/>
                <a:gd name="T25" fmla="*/ 74 h 132"/>
                <a:gd name="T26" fmla="*/ 3 w 48"/>
                <a:gd name="T27" fmla="*/ 58 h 132"/>
                <a:gd name="T28" fmla="*/ 10 w 48"/>
                <a:gd name="T29" fmla="*/ 41 h 132"/>
                <a:gd name="T30" fmla="*/ 17 w 48"/>
                <a:gd name="T31" fmla="*/ 26 h 132"/>
                <a:gd name="T32" fmla="*/ 28 w 48"/>
                <a:gd name="T33" fmla="*/ 12 h 132"/>
                <a:gd name="T34" fmla="*/ 43 w 48"/>
                <a:gd name="T35" fmla="*/ 0 h 132"/>
                <a:gd name="T36" fmla="*/ 48 w 48"/>
                <a:gd name="T37"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32">
                  <a:moveTo>
                    <a:pt x="48" y="4"/>
                  </a:moveTo>
                  <a:lnTo>
                    <a:pt x="32" y="17"/>
                  </a:lnTo>
                  <a:lnTo>
                    <a:pt x="22" y="30"/>
                  </a:lnTo>
                  <a:lnTo>
                    <a:pt x="16" y="42"/>
                  </a:lnTo>
                  <a:lnTo>
                    <a:pt x="10" y="58"/>
                  </a:lnTo>
                  <a:lnTo>
                    <a:pt x="6" y="74"/>
                  </a:lnTo>
                  <a:lnTo>
                    <a:pt x="6" y="93"/>
                  </a:lnTo>
                  <a:lnTo>
                    <a:pt x="8" y="111"/>
                  </a:lnTo>
                  <a:lnTo>
                    <a:pt x="13" y="131"/>
                  </a:lnTo>
                  <a:lnTo>
                    <a:pt x="6" y="132"/>
                  </a:lnTo>
                  <a:lnTo>
                    <a:pt x="2" y="112"/>
                  </a:lnTo>
                  <a:lnTo>
                    <a:pt x="0" y="93"/>
                  </a:lnTo>
                  <a:lnTo>
                    <a:pt x="0" y="74"/>
                  </a:lnTo>
                  <a:lnTo>
                    <a:pt x="3" y="58"/>
                  </a:lnTo>
                  <a:lnTo>
                    <a:pt x="10" y="41"/>
                  </a:lnTo>
                  <a:lnTo>
                    <a:pt x="17" y="26"/>
                  </a:lnTo>
                  <a:lnTo>
                    <a:pt x="28" y="12"/>
                  </a:lnTo>
                  <a:lnTo>
                    <a:pt x="43" y="0"/>
                  </a:lnTo>
                  <a:lnTo>
                    <a:pt x="48" y="4"/>
                  </a:lnTo>
                  <a:close/>
                </a:path>
              </a:pathLst>
            </a:custGeom>
            <a:solidFill>
              <a:srgbClr val="000000"/>
            </a:solidFill>
            <a:ln w="9525">
              <a:solidFill>
                <a:schemeClr val="tx2"/>
              </a:solidFill>
              <a:round/>
              <a:headEnd/>
              <a:tailEnd/>
            </a:ln>
          </p:spPr>
          <p:txBody>
            <a:bodyPr/>
            <a:lstStyle/>
            <a:p>
              <a:endParaRPr lang="en-US" sz="3120"/>
            </a:p>
          </p:txBody>
        </p:sp>
        <p:sp>
          <p:nvSpPr>
            <p:cNvPr id="376052" name="Freeform 1268"/>
            <p:cNvSpPr>
              <a:spLocks/>
            </p:cNvSpPr>
            <p:nvPr/>
          </p:nvSpPr>
          <p:spPr bwMode="auto">
            <a:xfrm>
              <a:off x="938" y="1866"/>
              <a:ext cx="2" cy="4"/>
            </a:xfrm>
            <a:custGeom>
              <a:avLst/>
              <a:gdLst>
                <a:gd name="T0" fmla="*/ 5 w 5"/>
                <a:gd name="T1" fmla="*/ 3 h 7"/>
                <a:gd name="T2" fmla="*/ 3 w 5"/>
                <a:gd name="T3" fmla="*/ 0 h 7"/>
                <a:gd name="T4" fmla="*/ 0 w 5"/>
                <a:gd name="T5" fmla="*/ 3 h 7"/>
                <a:gd name="T6" fmla="*/ 5 w 5"/>
                <a:gd name="T7" fmla="*/ 7 h 7"/>
                <a:gd name="T8" fmla="*/ 0 w 5"/>
                <a:gd name="T9" fmla="*/ 6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3" y="0"/>
                  </a:lnTo>
                  <a:lnTo>
                    <a:pt x="0" y="3"/>
                  </a:lnTo>
                  <a:lnTo>
                    <a:pt x="5" y="7"/>
                  </a:lnTo>
                  <a:lnTo>
                    <a:pt x="0" y="6"/>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76053" name="Freeform 1269"/>
            <p:cNvSpPr>
              <a:spLocks/>
            </p:cNvSpPr>
            <p:nvPr/>
          </p:nvSpPr>
          <p:spPr bwMode="auto">
            <a:xfrm>
              <a:off x="919" y="1933"/>
              <a:ext cx="9" cy="28"/>
            </a:xfrm>
            <a:custGeom>
              <a:avLst/>
              <a:gdLst>
                <a:gd name="T0" fmla="*/ 7 w 19"/>
                <a:gd name="T1" fmla="*/ 0 h 54"/>
                <a:gd name="T2" fmla="*/ 0 w 19"/>
                <a:gd name="T3" fmla="*/ 1 h 54"/>
                <a:gd name="T4" fmla="*/ 13 w 19"/>
                <a:gd name="T5" fmla="*/ 54 h 54"/>
                <a:gd name="T6" fmla="*/ 19 w 19"/>
                <a:gd name="T7" fmla="*/ 53 h 54"/>
                <a:gd name="T8" fmla="*/ 7 w 19"/>
                <a:gd name="T9" fmla="*/ 0 h 54"/>
              </a:gdLst>
              <a:ahLst/>
              <a:cxnLst>
                <a:cxn ang="0">
                  <a:pos x="T0" y="T1"/>
                </a:cxn>
                <a:cxn ang="0">
                  <a:pos x="T2" y="T3"/>
                </a:cxn>
                <a:cxn ang="0">
                  <a:pos x="T4" y="T5"/>
                </a:cxn>
                <a:cxn ang="0">
                  <a:pos x="T6" y="T7"/>
                </a:cxn>
                <a:cxn ang="0">
                  <a:pos x="T8" y="T9"/>
                </a:cxn>
              </a:cxnLst>
              <a:rect l="0" t="0" r="r" b="b"/>
              <a:pathLst>
                <a:path w="19" h="54">
                  <a:moveTo>
                    <a:pt x="7" y="0"/>
                  </a:moveTo>
                  <a:lnTo>
                    <a:pt x="0" y="1"/>
                  </a:lnTo>
                  <a:lnTo>
                    <a:pt x="13" y="54"/>
                  </a:lnTo>
                  <a:lnTo>
                    <a:pt x="19" y="53"/>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6054" name="Freeform 1270"/>
            <p:cNvSpPr>
              <a:spLocks/>
            </p:cNvSpPr>
            <p:nvPr/>
          </p:nvSpPr>
          <p:spPr bwMode="auto">
            <a:xfrm>
              <a:off x="919" y="1933"/>
              <a:ext cx="3" cy="1"/>
            </a:xfrm>
            <a:custGeom>
              <a:avLst/>
              <a:gdLst>
                <a:gd name="T0" fmla="*/ 0 w 7"/>
                <a:gd name="T1" fmla="*/ 1 h 1"/>
                <a:gd name="T2" fmla="*/ 7 w 7"/>
                <a:gd name="T3" fmla="*/ 0 h 1"/>
                <a:gd name="T4" fmla="*/ 0 w 7"/>
                <a:gd name="T5" fmla="*/ 1 h 1"/>
              </a:gdLst>
              <a:ahLst/>
              <a:cxnLst>
                <a:cxn ang="0">
                  <a:pos x="T0" y="T1"/>
                </a:cxn>
                <a:cxn ang="0">
                  <a:pos x="T2" y="T3"/>
                </a:cxn>
                <a:cxn ang="0">
                  <a:pos x="T4" y="T5"/>
                </a:cxn>
              </a:cxnLst>
              <a:rect l="0" t="0" r="r" b="b"/>
              <a:pathLst>
                <a:path w="7" h="1">
                  <a:moveTo>
                    <a:pt x="0" y="1"/>
                  </a:moveTo>
                  <a:lnTo>
                    <a:pt x="7"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76055" name="Freeform 1271"/>
            <p:cNvSpPr>
              <a:spLocks/>
            </p:cNvSpPr>
            <p:nvPr/>
          </p:nvSpPr>
          <p:spPr bwMode="auto">
            <a:xfrm>
              <a:off x="901" y="1960"/>
              <a:ext cx="28" cy="65"/>
            </a:xfrm>
            <a:custGeom>
              <a:avLst/>
              <a:gdLst>
                <a:gd name="T0" fmla="*/ 55 w 56"/>
                <a:gd name="T1" fmla="*/ 0 h 129"/>
                <a:gd name="T2" fmla="*/ 56 w 56"/>
                <a:gd name="T3" fmla="*/ 18 h 129"/>
                <a:gd name="T4" fmla="*/ 52 w 56"/>
                <a:gd name="T5" fmla="*/ 33 h 129"/>
                <a:gd name="T6" fmla="*/ 33 w 56"/>
                <a:gd name="T7" fmla="*/ 67 h 129"/>
                <a:gd name="T8" fmla="*/ 14 w 56"/>
                <a:gd name="T9" fmla="*/ 97 h 129"/>
                <a:gd name="T10" fmla="*/ 8 w 56"/>
                <a:gd name="T11" fmla="*/ 111 h 129"/>
                <a:gd name="T12" fmla="*/ 6 w 56"/>
                <a:gd name="T13" fmla="*/ 129 h 129"/>
                <a:gd name="T14" fmla="*/ 0 w 56"/>
                <a:gd name="T15" fmla="*/ 129 h 129"/>
                <a:gd name="T16" fmla="*/ 1 w 56"/>
                <a:gd name="T17" fmla="*/ 111 h 129"/>
                <a:gd name="T18" fmla="*/ 9 w 56"/>
                <a:gd name="T19" fmla="*/ 94 h 129"/>
                <a:gd name="T20" fmla="*/ 29 w 56"/>
                <a:gd name="T21" fmla="*/ 62 h 129"/>
                <a:gd name="T22" fmla="*/ 46 w 56"/>
                <a:gd name="T23" fmla="*/ 32 h 129"/>
                <a:gd name="T24" fmla="*/ 50 w 56"/>
                <a:gd name="T25" fmla="*/ 18 h 129"/>
                <a:gd name="T26" fmla="*/ 49 w 56"/>
                <a:gd name="T27" fmla="*/ 0 h 129"/>
                <a:gd name="T28" fmla="*/ 55 w 56"/>
                <a:gd name="T2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29">
                  <a:moveTo>
                    <a:pt x="55" y="0"/>
                  </a:moveTo>
                  <a:lnTo>
                    <a:pt x="56" y="18"/>
                  </a:lnTo>
                  <a:lnTo>
                    <a:pt x="52" y="33"/>
                  </a:lnTo>
                  <a:lnTo>
                    <a:pt x="33" y="67"/>
                  </a:lnTo>
                  <a:lnTo>
                    <a:pt x="14" y="97"/>
                  </a:lnTo>
                  <a:lnTo>
                    <a:pt x="8" y="111"/>
                  </a:lnTo>
                  <a:lnTo>
                    <a:pt x="6" y="129"/>
                  </a:lnTo>
                  <a:lnTo>
                    <a:pt x="0" y="129"/>
                  </a:lnTo>
                  <a:lnTo>
                    <a:pt x="1" y="111"/>
                  </a:lnTo>
                  <a:lnTo>
                    <a:pt x="9" y="94"/>
                  </a:lnTo>
                  <a:lnTo>
                    <a:pt x="29" y="62"/>
                  </a:lnTo>
                  <a:lnTo>
                    <a:pt x="46" y="32"/>
                  </a:lnTo>
                  <a:lnTo>
                    <a:pt x="50" y="18"/>
                  </a:lnTo>
                  <a:lnTo>
                    <a:pt x="49" y="0"/>
                  </a:lnTo>
                  <a:lnTo>
                    <a:pt x="55" y="0"/>
                  </a:lnTo>
                  <a:close/>
                </a:path>
              </a:pathLst>
            </a:custGeom>
            <a:solidFill>
              <a:srgbClr val="000000"/>
            </a:solidFill>
            <a:ln w="9525">
              <a:solidFill>
                <a:schemeClr val="tx2"/>
              </a:solidFill>
              <a:round/>
              <a:headEnd/>
              <a:tailEnd/>
            </a:ln>
          </p:spPr>
          <p:txBody>
            <a:bodyPr/>
            <a:lstStyle/>
            <a:p>
              <a:endParaRPr lang="en-US" sz="3120"/>
            </a:p>
          </p:txBody>
        </p:sp>
        <p:sp>
          <p:nvSpPr>
            <p:cNvPr id="376056" name="Freeform 1272"/>
            <p:cNvSpPr>
              <a:spLocks/>
            </p:cNvSpPr>
            <p:nvPr/>
          </p:nvSpPr>
          <p:spPr bwMode="auto">
            <a:xfrm>
              <a:off x="901" y="2025"/>
              <a:ext cx="8" cy="36"/>
            </a:xfrm>
            <a:custGeom>
              <a:avLst/>
              <a:gdLst>
                <a:gd name="T0" fmla="*/ 6 w 17"/>
                <a:gd name="T1" fmla="*/ 0 h 73"/>
                <a:gd name="T2" fmla="*/ 8 w 17"/>
                <a:gd name="T3" fmla="*/ 20 h 73"/>
                <a:gd name="T4" fmla="*/ 12 w 17"/>
                <a:gd name="T5" fmla="*/ 37 h 73"/>
                <a:gd name="T6" fmla="*/ 17 w 17"/>
                <a:gd name="T7" fmla="*/ 54 h 73"/>
                <a:gd name="T8" fmla="*/ 17 w 17"/>
                <a:gd name="T9" fmla="*/ 73 h 73"/>
                <a:gd name="T10" fmla="*/ 11 w 17"/>
                <a:gd name="T11" fmla="*/ 73 h 73"/>
                <a:gd name="T12" fmla="*/ 11 w 17"/>
                <a:gd name="T13" fmla="*/ 54 h 73"/>
                <a:gd name="T14" fmla="*/ 6 w 17"/>
                <a:gd name="T15" fmla="*/ 38 h 73"/>
                <a:gd name="T16" fmla="*/ 1 w 17"/>
                <a:gd name="T17" fmla="*/ 22 h 73"/>
                <a:gd name="T18" fmla="*/ 0 w 17"/>
                <a:gd name="T19" fmla="*/ 0 h 73"/>
                <a:gd name="T20" fmla="*/ 6 w 17"/>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3">
                  <a:moveTo>
                    <a:pt x="6" y="0"/>
                  </a:moveTo>
                  <a:lnTo>
                    <a:pt x="8" y="20"/>
                  </a:lnTo>
                  <a:lnTo>
                    <a:pt x="12" y="37"/>
                  </a:lnTo>
                  <a:lnTo>
                    <a:pt x="17" y="54"/>
                  </a:lnTo>
                  <a:lnTo>
                    <a:pt x="17" y="73"/>
                  </a:lnTo>
                  <a:lnTo>
                    <a:pt x="11" y="73"/>
                  </a:lnTo>
                  <a:lnTo>
                    <a:pt x="11" y="54"/>
                  </a:lnTo>
                  <a:lnTo>
                    <a:pt x="6" y="38"/>
                  </a:lnTo>
                  <a:lnTo>
                    <a:pt x="1" y="22"/>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6057" name="Freeform 1273"/>
            <p:cNvSpPr>
              <a:spLocks/>
            </p:cNvSpPr>
            <p:nvPr/>
          </p:nvSpPr>
          <p:spPr bwMode="auto">
            <a:xfrm>
              <a:off x="901" y="2025"/>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58" name="Freeform 1274"/>
            <p:cNvSpPr>
              <a:spLocks/>
            </p:cNvSpPr>
            <p:nvPr/>
          </p:nvSpPr>
          <p:spPr bwMode="auto">
            <a:xfrm>
              <a:off x="903" y="2061"/>
              <a:ext cx="6" cy="20"/>
            </a:xfrm>
            <a:custGeom>
              <a:avLst/>
              <a:gdLst>
                <a:gd name="T0" fmla="*/ 13 w 13"/>
                <a:gd name="T1" fmla="*/ 0 h 40"/>
                <a:gd name="T2" fmla="*/ 7 w 13"/>
                <a:gd name="T3" fmla="*/ 0 h 40"/>
                <a:gd name="T4" fmla="*/ 0 w 13"/>
                <a:gd name="T5" fmla="*/ 40 h 40"/>
                <a:gd name="T6" fmla="*/ 7 w 13"/>
                <a:gd name="T7" fmla="*/ 40 h 40"/>
                <a:gd name="T8" fmla="*/ 13 w 13"/>
                <a:gd name="T9" fmla="*/ 0 h 40"/>
              </a:gdLst>
              <a:ahLst/>
              <a:cxnLst>
                <a:cxn ang="0">
                  <a:pos x="T0" y="T1"/>
                </a:cxn>
                <a:cxn ang="0">
                  <a:pos x="T2" y="T3"/>
                </a:cxn>
                <a:cxn ang="0">
                  <a:pos x="T4" y="T5"/>
                </a:cxn>
                <a:cxn ang="0">
                  <a:pos x="T6" y="T7"/>
                </a:cxn>
                <a:cxn ang="0">
                  <a:pos x="T8" y="T9"/>
                </a:cxn>
              </a:cxnLst>
              <a:rect l="0" t="0" r="r" b="b"/>
              <a:pathLst>
                <a:path w="13" h="40">
                  <a:moveTo>
                    <a:pt x="13" y="0"/>
                  </a:moveTo>
                  <a:lnTo>
                    <a:pt x="7" y="0"/>
                  </a:lnTo>
                  <a:lnTo>
                    <a:pt x="0" y="40"/>
                  </a:lnTo>
                  <a:lnTo>
                    <a:pt x="7" y="40"/>
                  </a:lnTo>
                  <a:lnTo>
                    <a:pt x="13" y="0"/>
                  </a:lnTo>
                  <a:close/>
                </a:path>
              </a:pathLst>
            </a:custGeom>
            <a:solidFill>
              <a:srgbClr val="000000"/>
            </a:solidFill>
            <a:ln w="9525">
              <a:solidFill>
                <a:schemeClr val="tx2"/>
              </a:solidFill>
              <a:round/>
              <a:headEnd/>
              <a:tailEnd/>
            </a:ln>
          </p:spPr>
          <p:txBody>
            <a:bodyPr/>
            <a:lstStyle/>
            <a:p>
              <a:endParaRPr lang="en-US" sz="3120"/>
            </a:p>
          </p:txBody>
        </p:sp>
        <p:sp>
          <p:nvSpPr>
            <p:cNvPr id="376059" name="Freeform 1275"/>
            <p:cNvSpPr>
              <a:spLocks/>
            </p:cNvSpPr>
            <p:nvPr/>
          </p:nvSpPr>
          <p:spPr bwMode="auto">
            <a:xfrm>
              <a:off x="906" y="206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76060" name="Freeform 1276"/>
            <p:cNvSpPr>
              <a:spLocks/>
            </p:cNvSpPr>
            <p:nvPr/>
          </p:nvSpPr>
          <p:spPr bwMode="auto">
            <a:xfrm>
              <a:off x="902" y="2066"/>
              <a:ext cx="4" cy="15"/>
            </a:xfrm>
            <a:custGeom>
              <a:avLst/>
              <a:gdLst>
                <a:gd name="T0" fmla="*/ 1 w 8"/>
                <a:gd name="T1" fmla="*/ 31 h 31"/>
                <a:gd name="T2" fmla="*/ 0 w 8"/>
                <a:gd name="T3" fmla="*/ 16 h 31"/>
                <a:gd name="T4" fmla="*/ 1 w 8"/>
                <a:gd name="T5" fmla="*/ 0 h 31"/>
                <a:gd name="T6" fmla="*/ 8 w 8"/>
                <a:gd name="T7" fmla="*/ 0 h 31"/>
                <a:gd name="T8" fmla="*/ 6 w 8"/>
                <a:gd name="T9" fmla="*/ 16 h 31"/>
                <a:gd name="T10" fmla="*/ 6 w 8"/>
                <a:gd name="T11" fmla="*/ 31 h 31"/>
                <a:gd name="T12" fmla="*/ 1 w 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 h="31">
                  <a:moveTo>
                    <a:pt x="1" y="31"/>
                  </a:moveTo>
                  <a:lnTo>
                    <a:pt x="0" y="16"/>
                  </a:lnTo>
                  <a:lnTo>
                    <a:pt x="1" y="0"/>
                  </a:lnTo>
                  <a:lnTo>
                    <a:pt x="8" y="0"/>
                  </a:lnTo>
                  <a:lnTo>
                    <a:pt x="6" y="16"/>
                  </a:lnTo>
                  <a:lnTo>
                    <a:pt x="6" y="31"/>
                  </a:lnTo>
                  <a:lnTo>
                    <a:pt x="1" y="31"/>
                  </a:lnTo>
                  <a:close/>
                </a:path>
              </a:pathLst>
            </a:custGeom>
            <a:solidFill>
              <a:srgbClr val="000000"/>
            </a:solidFill>
            <a:ln w="9525">
              <a:solidFill>
                <a:schemeClr val="tx2"/>
              </a:solidFill>
              <a:round/>
              <a:headEnd/>
              <a:tailEnd/>
            </a:ln>
          </p:spPr>
          <p:txBody>
            <a:bodyPr/>
            <a:lstStyle/>
            <a:p>
              <a:endParaRPr lang="en-US" sz="3120"/>
            </a:p>
          </p:txBody>
        </p:sp>
        <p:sp>
          <p:nvSpPr>
            <p:cNvPr id="376061" name="Freeform 1277"/>
            <p:cNvSpPr>
              <a:spLocks/>
            </p:cNvSpPr>
            <p:nvPr/>
          </p:nvSpPr>
          <p:spPr bwMode="auto">
            <a:xfrm>
              <a:off x="903" y="2081"/>
              <a:ext cx="3" cy="1"/>
            </a:xfrm>
            <a:custGeom>
              <a:avLst/>
              <a:gdLst>
                <a:gd name="T0" fmla="*/ 7 w 7"/>
                <a:gd name="T1" fmla="*/ 0 w 7"/>
                <a:gd name="T2" fmla="*/ 5 w 7"/>
                <a:gd name="T3" fmla="*/ 0 w 7"/>
                <a:gd name="T4" fmla="*/ 7 w 7"/>
              </a:gdLst>
              <a:ahLst/>
              <a:cxnLst>
                <a:cxn ang="0">
                  <a:pos x="T0" y="0"/>
                </a:cxn>
                <a:cxn ang="0">
                  <a:pos x="T1" y="0"/>
                </a:cxn>
                <a:cxn ang="0">
                  <a:pos x="T2" y="0"/>
                </a:cxn>
                <a:cxn ang="0">
                  <a:pos x="T3" y="0"/>
                </a:cxn>
                <a:cxn ang="0">
                  <a:pos x="T4" y="0"/>
                </a:cxn>
              </a:cxnLst>
              <a:rect l="0" t="0" r="r" b="b"/>
              <a:pathLst>
                <a:path w="7">
                  <a:moveTo>
                    <a:pt x="7" y="0"/>
                  </a:moveTo>
                  <a:lnTo>
                    <a:pt x="0" y="0"/>
                  </a:lnTo>
                  <a:lnTo>
                    <a:pt x="5" y="0"/>
                  </a:ln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6062" name="Freeform 1278"/>
            <p:cNvSpPr>
              <a:spLocks/>
            </p:cNvSpPr>
            <p:nvPr/>
          </p:nvSpPr>
          <p:spPr bwMode="auto">
            <a:xfrm>
              <a:off x="893" y="2028"/>
              <a:ext cx="13" cy="38"/>
            </a:xfrm>
            <a:custGeom>
              <a:avLst/>
              <a:gdLst>
                <a:gd name="T0" fmla="*/ 19 w 24"/>
                <a:gd name="T1" fmla="*/ 74 h 74"/>
                <a:gd name="T2" fmla="*/ 18 w 24"/>
                <a:gd name="T3" fmla="*/ 55 h 74"/>
                <a:gd name="T4" fmla="*/ 13 w 24"/>
                <a:gd name="T5" fmla="*/ 38 h 74"/>
                <a:gd name="T6" fmla="*/ 0 w 24"/>
                <a:gd name="T7" fmla="*/ 3 h 74"/>
                <a:gd name="T8" fmla="*/ 4 w 24"/>
                <a:gd name="T9" fmla="*/ 0 h 74"/>
                <a:gd name="T10" fmla="*/ 18 w 24"/>
                <a:gd name="T11" fmla="*/ 35 h 74"/>
                <a:gd name="T12" fmla="*/ 23 w 24"/>
                <a:gd name="T13" fmla="*/ 55 h 74"/>
                <a:gd name="T14" fmla="*/ 24 w 24"/>
                <a:gd name="T15" fmla="*/ 74 h 74"/>
                <a:gd name="T16" fmla="*/ 19 w 24"/>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4">
                  <a:moveTo>
                    <a:pt x="19" y="74"/>
                  </a:moveTo>
                  <a:lnTo>
                    <a:pt x="18" y="55"/>
                  </a:lnTo>
                  <a:lnTo>
                    <a:pt x="13" y="38"/>
                  </a:lnTo>
                  <a:lnTo>
                    <a:pt x="0" y="3"/>
                  </a:lnTo>
                  <a:lnTo>
                    <a:pt x="4" y="0"/>
                  </a:lnTo>
                  <a:lnTo>
                    <a:pt x="18" y="35"/>
                  </a:lnTo>
                  <a:lnTo>
                    <a:pt x="23" y="55"/>
                  </a:lnTo>
                  <a:lnTo>
                    <a:pt x="24" y="74"/>
                  </a:lnTo>
                  <a:lnTo>
                    <a:pt x="19" y="74"/>
                  </a:lnTo>
                  <a:close/>
                </a:path>
              </a:pathLst>
            </a:custGeom>
            <a:solidFill>
              <a:srgbClr val="000000"/>
            </a:solidFill>
            <a:ln w="9525">
              <a:solidFill>
                <a:schemeClr val="tx2"/>
              </a:solidFill>
              <a:round/>
              <a:headEnd/>
              <a:tailEnd/>
            </a:ln>
          </p:spPr>
          <p:txBody>
            <a:bodyPr/>
            <a:lstStyle/>
            <a:p>
              <a:endParaRPr lang="en-US" sz="3120"/>
            </a:p>
          </p:txBody>
        </p:sp>
        <p:sp>
          <p:nvSpPr>
            <p:cNvPr id="376063" name="Freeform 1279"/>
            <p:cNvSpPr>
              <a:spLocks/>
            </p:cNvSpPr>
            <p:nvPr/>
          </p:nvSpPr>
          <p:spPr bwMode="auto">
            <a:xfrm>
              <a:off x="903" y="2066"/>
              <a:ext cx="3" cy="1"/>
            </a:xfrm>
            <a:custGeom>
              <a:avLst/>
              <a:gdLst>
                <a:gd name="T0" fmla="*/ 7 w 7"/>
                <a:gd name="T1" fmla="*/ 5 w 7"/>
                <a:gd name="T2" fmla="*/ 0 w 7"/>
                <a:gd name="T3" fmla="*/ 7 w 7"/>
              </a:gdLst>
              <a:ahLst/>
              <a:cxnLst>
                <a:cxn ang="0">
                  <a:pos x="T0" y="0"/>
                </a:cxn>
                <a:cxn ang="0">
                  <a:pos x="T1" y="0"/>
                </a:cxn>
                <a:cxn ang="0">
                  <a:pos x="T2" y="0"/>
                </a:cxn>
                <a:cxn ang="0">
                  <a:pos x="T3" y="0"/>
                </a:cxn>
              </a:cxnLst>
              <a:rect l="0" t="0" r="r" b="b"/>
              <a:pathLst>
                <a:path w="7">
                  <a:moveTo>
                    <a:pt x="7" y="0"/>
                  </a:moveTo>
                  <a:lnTo>
                    <a:pt x="5" y="0"/>
                  </a:ln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76064" name="Freeform 1280"/>
            <p:cNvSpPr>
              <a:spLocks/>
            </p:cNvSpPr>
            <p:nvPr/>
          </p:nvSpPr>
          <p:spPr bwMode="auto">
            <a:xfrm>
              <a:off x="873" y="2028"/>
              <a:ext cx="23" cy="32"/>
            </a:xfrm>
            <a:custGeom>
              <a:avLst/>
              <a:gdLst>
                <a:gd name="T0" fmla="*/ 44 w 44"/>
                <a:gd name="T1" fmla="*/ 4 h 62"/>
                <a:gd name="T2" fmla="*/ 26 w 44"/>
                <a:gd name="T3" fmla="*/ 35 h 62"/>
                <a:gd name="T4" fmla="*/ 5 w 44"/>
                <a:gd name="T5" fmla="*/ 62 h 62"/>
                <a:gd name="T6" fmla="*/ 0 w 44"/>
                <a:gd name="T7" fmla="*/ 58 h 62"/>
                <a:gd name="T8" fmla="*/ 21 w 44"/>
                <a:gd name="T9" fmla="*/ 30 h 62"/>
                <a:gd name="T10" fmla="*/ 40 w 44"/>
                <a:gd name="T11" fmla="*/ 0 h 62"/>
                <a:gd name="T12" fmla="*/ 44 w 44"/>
                <a:gd name="T13" fmla="*/ 4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44" y="4"/>
                  </a:moveTo>
                  <a:lnTo>
                    <a:pt x="26" y="35"/>
                  </a:lnTo>
                  <a:lnTo>
                    <a:pt x="5" y="62"/>
                  </a:lnTo>
                  <a:lnTo>
                    <a:pt x="0" y="58"/>
                  </a:lnTo>
                  <a:lnTo>
                    <a:pt x="21" y="30"/>
                  </a:lnTo>
                  <a:lnTo>
                    <a:pt x="40" y="0"/>
                  </a:lnTo>
                  <a:lnTo>
                    <a:pt x="44" y="4"/>
                  </a:lnTo>
                  <a:close/>
                </a:path>
              </a:pathLst>
            </a:custGeom>
            <a:solidFill>
              <a:srgbClr val="000000"/>
            </a:solidFill>
            <a:ln w="9525">
              <a:solidFill>
                <a:schemeClr val="tx2"/>
              </a:solidFill>
              <a:round/>
              <a:headEnd/>
              <a:tailEnd/>
            </a:ln>
          </p:spPr>
          <p:txBody>
            <a:bodyPr/>
            <a:lstStyle/>
            <a:p>
              <a:endParaRPr lang="en-US" sz="3120"/>
            </a:p>
          </p:txBody>
        </p:sp>
        <p:sp>
          <p:nvSpPr>
            <p:cNvPr id="376065" name="Freeform 1281"/>
            <p:cNvSpPr>
              <a:spLocks/>
            </p:cNvSpPr>
            <p:nvPr/>
          </p:nvSpPr>
          <p:spPr bwMode="auto">
            <a:xfrm>
              <a:off x="893" y="2026"/>
              <a:ext cx="3" cy="5"/>
            </a:xfrm>
            <a:custGeom>
              <a:avLst/>
              <a:gdLst>
                <a:gd name="T0" fmla="*/ 4 w 4"/>
                <a:gd name="T1" fmla="*/ 5 h 9"/>
                <a:gd name="T2" fmla="*/ 3 w 4"/>
                <a:gd name="T3" fmla="*/ 0 h 9"/>
                <a:gd name="T4" fmla="*/ 0 w 4"/>
                <a:gd name="T5" fmla="*/ 5 h 9"/>
                <a:gd name="T6" fmla="*/ 4 w 4"/>
                <a:gd name="T7" fmla="*/ 9 h 9"/>
                <a:gd name="T8" fmla="*/ 0 w 4"/>
                <a:gd name="T9" fmla="*/ 8 h 9"/>
                <a:gd name="T10" fmla="*/ 4 w 4"/>
                <a:gd name="T11" fmla="*/ 5 h 9"/>
              </a:gdLst>
              <a:ahLst/>
              <a:cxnLst>
                <a:cxn ang="0">
                  <a:pos x="T0" y="T1"/>
                </a:cxn>
                <a:cxn ang="0">
                  <a:pos x="T2" y="T3"/>
                </a:cxn>
                <a:cxn ang="0">
                  <a:pos x="T4" y="T5"/>
                </a:cxn>
                <a:cxn ang="0">
                  <a:pos x="T6" y="T7"/>
                </a:cxn>
                <a:cxn ang="0">
                  <a:pos x="T8" y="T9"/>
                </a:cxn>
                <a:cxn ang="0">
                  <a:pos x="T10" y="T11"/>
                </a:cxn>
              </a:cxnLst>
              <a:rect l="0" t="0" r="r" b="b"/>
              <a:pathLst>
                <a:path w="4" h="9">
                  <a:moveTo>
                    <a:pt x="4" y="5"/>
                  </a:moveTo>
                  <a:lnTo>
                    <a:pt x="3" y="0"/>
                  </a:lnTo>
                  <a:lnTo>
                    <a:pt x="0" y="5"/>
                  </a:lnTo>
                  <a:lnTo>
                    <a:pt x="4" y="9"/>
                  </a:lnTo>
                  <a:lnTo>
                    <a:pt x="0" y="8"/>
                  </a:lnTo>
                  <a:lnTo>
                    <a:pt x="4" y="5"/>
                  </a:lnTo>
                  <a:close/>
                </a:path>
              </a:pathLst>
            </a:custGeom>
            <a:solidFill>
              <a:srgbClr val="000000"/>
            </a:solidFill>
            <a:ln w="9525">
              <a:solidFill>
                <a:schemeClr val="tx2"/>
              </a:solidFill>
              <a:round/>
              <a:headEnd/>
              <a:tailEnd/>
            </a:ln>
          </p:spPr>
          <p:txBody>
            <a:bodyPr/>
            <a:lstStyle/>
            <a:p>
              <a:endParaRPr lang="en-US" sz="3120"/>
            </a:p>
          </p:txBody>
        </p:sp>
        <p:sp>
          <p:nvSpPr>
            <p:cNvPr id="376066" name="Freeform 1282"/>
            <p:cNvSpPr>
              <a:spLocks/>
            </p:cNvSpPr>
            <p:nvPr/>
          </p:nvSpPr>
          <p:spPr bwMode="auto">
            <a:xfrm>
              <a:off x="851" y="2057"/>
              <a:ext cx="25" cy="27"/>
            </a:xfrm>
            <a:custGeom>
              <a:avLst/>
              <a:gdLst>
                <a:gd name="T0" fmla="*/ 51 w 51"/>
                <a:gd name="T1" fmla="*/ 4 h 53"/>
                <a:gd name="T2" fmla="*/ 29 w 51"/>
                <a:gd name="T3" fmla="*/ 30 h 53"/>
                <a:gd name="T4" fmla="*/ 5 w 51"/>
                <a:gd name="T5" fmla="*/ 53 h 53"/>
                <a:gd name="T6" fmla="*/ 0 w 51"/>
                <a:gd name="T7" fmla="*/ 48 h 53"/>
                <a:gd name="T8" fmla="*/ 25 w 51"/>
                <a:gd name="T9" fmla="*/ 26 h 53"/>
                <a:gd name="T10" fmla="*/ 46 w 51"/>
                <a:gd name="T11" fmla="*/ 0 h 53"/>
                <a:gd name="T12" fmla="*/ 51 w 51"/>
                <a:gd name="T13" fmla="*/ 4 h 53"/>
              </a:gdLst>
              <a:ahLst/>
              <a:cxnLst>
                <a:cxn ang="0">
                  <a:pos x="T0" y="T1"/>
                </a:cxn>
                <a:cxn ang="0">
                  <a:pos x="T2" y="T3"/>
                </a:cxn>
                <a:cxn ang="0">
                  <a:pos x="T4" y="T5"/>
                </a:cxn>
                <a:cxn ang="0">
                  <a:pos x="T6" y="T7"/>
                </a:cxn>
                <a:cxn ang="0">
                  <a:pos x="T8" y="T9"/>
                </a:cxn>
                <a:cxn ang="0">
                  <a:pos x="T10" y="T11"/>
                </a:cxn>
                <a:cxn ang="0">
                  <a:pos x="T12" y="T13"/>
                </a:cxn>
              </a:cxnLst>
              <a:rect l="0" t="0" r="r" b="b"/>
              <a:pathLst>
                <a:path w="51" h="53">
                  <a:moveTo>
                    <a:pt x="51" y="4"/>
                  </a:moveTo>
                  <a:lnTo>
                    <a:pt x="29" y="30"/>
                  </a:lnTo>
                  <a:lnTo>
                    <a:pt x="5" y="53"/>
                  </a:lnTo>
                  <a:lnTo>
                    <a:pt x="0" y="48"/>
                  </a:lnTo>
                  <a:lnTo>
                    <a:pt x="25" y="26"/>
                  </a:lnTo>
                  <a:lnTo>
                    <a:pt x="46" y="0"/>
                  </a:lnTo>
                  <a:lnTo>
                    <a:pt x="51" y="4"/>
                  </a:lnTo>
                  <a:close/>
                </a:path>
              </a:pathLst>
            </a:custGeom>
            <a:solidFill>
              <a:srgbClr val="000000"/>
            </a:solidFill>
            <a:ln w="9525">
              <a:solidFill>
                <a:schemeClr val="tx2"/>
              </a:solidFill>
              <a:round/>
              <a:headEnd/>
              <a:tailEnd/>
            </a:ln>
          </p:spPr>
          <p:txBody>
            <a:bodyPr/>
            <a:lstStyle/>
            <a:p>
              <a:endParaRPr lang="en-US" sz="3120"/>
            </a:p>
          </p:txBody>
        </p:sp>
        <p:sp>
          <p:nvSpPr>
            <p:cNvPr id="376067" name="Freeform 1283"/>
            <p:cNvSpPr>
              <a:spLocks/>
            </p:cNvSpPr>
            <p:nvPr/>
          </p:nvSpPr>
          <p:spPr bwMode="auto">
            <a:xfrm>
              <a:off x="873" y="2057"/>
              <a:ext cx="3" cy="3"/>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w="9525">
              <a:solidFill>
                <a:schemeClr val="tx2"/>
              </a:solidFill>
              <a:round/>
              <a:headEnd/>
              <a:tailEnd/>
            </a:ln>
          </p:spPr>
          <p:txBody>
            <a:bodyPr/>
            <a:lstStyle/>
            <a:p>
              <a:endParaRPr lang="en-US" sz="3120"/>
            </a:p>
          </p:txBody>
        </p:sp>
        <p:sp>
          <p:nvSpPr>
            <p:cNvPr id="376068" name="Freeform 1284"/>
            <p:cNvSpPr>
              <a:spLocks/>
            </p:cNvSpPr>
            <p:nvPr/>
          </p:nvSpPr>
          <p:spPr bwMode="auto">
            <a:xfrm>
              <a:off x="851" y="1966"/>
              <a:ext cx="66" cy="118"/>
            </a:xfrm>
            <a:custGeom>
              <a:avLst/>
              <a:gdLst>
                <a:gd name="T0" fmla="*/ 0 w 133"/>
                <a:gd name="T1" fmla="*/ 231 h 236"/>
                <a:gd name="T2" fmla="*/ 57 w 133"/>
                <a:gd name="T3" fmla="*/ 149 h 236"/>
                <a:gd name="T4" fmla="*/ 78 w 133"/>
                <a:gd name="T5" fmla="*/ 113 h 236"/>
                <a:gd name="T6" fmla="*/ 99 w 133"/>
                <a:gd name="T7" fmla="*/ 75 h 236"/>
                <a:gd name="T8" fmla="*/ 116 w 133"/>
                <a:gd name="T9" fmla="*/ 37 h 236"/>
                <a:gd name="T10" fmla="*/ 128 w 133"/>
                <a:gd name="T11" fmla="*/ 0 h 236"/>
                <a:gd name="T12" fmla="*/ 133 w 133"/>
                <a:gd name="T13" fmla="*/ 3 h 236"/>
                <a:gd name="T14" fmla="*/ 121 w 133"/>
                <a:gd name="T15" fmla="*/ 40 h 236"/>
                <a:gd name="T16" fmla="*/ 104 w 133"/>
                <a:gd name="T17" fmla="*/ 79 h 236"/>
                <a:gd name="T18" fmla="*/ 83 w 133"/>
                <a:gd name="T19" fmla="*/ 117 h 236"/>
                <a:gd name="T20" fmla="*/ 61 w 133"/>
                <a:gd name="T21" fmla="*/ 154 h 236"/>
                <a:gd name="T22" fmla="*/ 5 w 133"/>
                <a:gd name="T23" fmla="*/ 236 h 236"/>
                <a:gd name="T24" fmla="*/ 0 w 133"/>
                <a:gd name="T25" fmla="*/ 23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36">
                  <a:moveTo>
                    <a:pt x="0" y="231"/>
                  </a:moveTo>
                  <a:lnTo>
                    <a:pt x="57" y="149"/>
                  </a:lnTo>
                  <a:lnTo>
                    <a:pt x="78" y="113"/>
                  </a:lnTo>
                  <a:lnTo>
                    <a:pt x="99" y="75"/>
                  </a:lnTo>
                  <a:lnTo>
                    <a:pt x="116" y="37"/>
                  </a:lnTo>
                  <a:lnTo>
                    <a:pt x="128" y="0"/>
                  </a:lnTo>
                  <a:lnTo>
                    <a:pt x="133" y="3"/>
                  </a:lnTo>
                  <a:lnTo>
                    <a:pt x="121" y="40"/>
                  </a:lnTo>
                  <a:lnTo>
                    <a:pt x="104" y="79"/>
                  </a:lnTo>
                  <a:lnTo>
                    <a:pt x="83" y="117"/>
                  </a:lnTo>
                  <a:lnTo>
                    <a:pt x="61" y="154"/>
                  </a:lnTo>
                  <a:lnTo>
                    <a:pt x="5" y="236"/>
                  </a:lnTo>
                  <a:lnTo>
                    <a:pt x="0" y="231"/>
                  </a:lnTo>
                  <a:close/>
                </a:path>
              </a:pathLst>
            </a:custGeom>
            <a:solidFill>
              <a:srgbClr val="000000"/>
            </a:solidFill>
            <a:ln w="9525">
              <a:solidFill>
                <a:schemeClr val="tx2"/>
              </a:solidFill>
              <a:round/>
              <a:headEnd/>
              <a:tailEnd/>
            </a:ln>
          </p:spPr>
          <p:txBody>
            <a:bodyPr/>
            <a:lstStyle/>
            <a:p>
              <a:endParaRPr lang="en-US" sz="3120"/>
            </a:p>
          </p:txBody>
        </p:sp>
        <p:sp>
          <p:nvSpPr>
            <p:cNvPr id="376069" name="Freeform 1285"/>
            <p:cNvSpPr>
              <a:spLocks/>
            </p:cNvSpPr>
            <p:nvPr/>
          </p:nvSpPr>
          <p:spPr bwMode="auto">
            <a:xfrm>
              <a:off x="851" y="2082"/>
              <a:ext cx="2"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76070" name="Freeform 1286"/>
            <p:cNvSpPr>
              <a:spLocks/>
            </p:cNvSpPr>
            <p:nvPr/>
          </p:nvSpPr>
          <p:spPr bwMode="auto">
            <a:xfrm>
              <a:off x="908" y="1904"/>
              <a:ext cx="10" cy="63"/>
            </a:xfrm>
            <a:custGeom>
              <a:avLst/>
              <a:gdLst>
                <a:gd name="T0" fmla="*/ 13 w 19"/>
                <a:gd name="T1" fmla="*/ 125 h 125"/>
                <a:gd name="T2" fmla="*/ 15 w 19"/>
                <a:gd name="T3" fmla="*/ 96 h 125"/>
                <a:gd name="T4" fmla="*/ 10 w 19"/>
                <a:gd name="T5" fmla="*/ 62 h 125"/>
                <a:gd name="T6" fmla="*/ 3 w 19"/>
                <a:gd name="T7" fmla="*/ 29 h 125"/>
                <a:gd name="T8" fmla="*/ 0 w 19"/>
                <a:gd name="T9" fmla="*/ 0 h 125"/>
                <a:gd name="T10" fmla="*/ 4 w 19"/>
                <a:gd name="T11" fmla="*/ 0 h 125"/>
                <a:gd name="T12" fmla="*/ 7 w 19"/>
                <a:gd name="T13" fmla="*/ 29 h 125"/>
                <a:gd name="T14" fmla="*/ 15 w 19"/>
                <a:gd name="T15" fmla="*/ 62 h 125"/>
                <a:gd name="T16" fmla="*/ 19 w 19"/>
                <a:gd name="T17" fmla="*/ 96 h 125"/>
                <a:gd name="T18" fmla="*/ 18 w 19"/>
                <a:gd name="T19" fmla="*/ 125 h 125"/>
                <a:gd name="T20" fmla="*/ 13 w 19"/>
                <a:gd name="T2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25">
                  <a:moveTo>
                    <a:pt x="13" y="125"/>
                  </a:moveTo>
                  <a:lnTo>
                    <a:pt x="15" y="96"/>
                  </a:lnTo>
                  <a:lnTo>
                    <a:pt x="10" y="62"/>
                  </a:lnTo>
                  <a:lnTo>
                    <a:pt x="3" y="29"/>
                  </a:lnTo>
                  <a:lnTo>
                    <a:pt x="0" y="0"/>
                  </a:lnTo>
                  <a:lnTo>
                    <a:pt x="4" y="0"/>
                  </a:lnTo>
                  <a:lnTo>
                    <a:pt x="7" y="29"/>
                  </a:lnTo>
                  <a:lnTo>
                    <a:pt x="15" y="62"/>
                  </a:lnTo>
                  <a:lnTo>
                    <a:pt x="19" y="96"/>
                  </a:lnTo>
                  <a:lnTo>
                    <a:pt x="18" y="125"/>
                  </a:lnTo>
                  <a:lnTo>
                    <a:pt x="13" y="125"/>
                  </a:lnTo>
                  <a:close/>
                </a:path>
              </a:pathLst>
            </a:custGeom>
            <a:solidFill>
              <a:srgbClr val="000000"/>
            </a:solidFill>
            <a:ln w="9525">
              <a:solidFill>
                <a:schemeClr val="tx2"/>
              </a:solidFill>
              <a:round/>
              <a:headEnd/>
              <a:tailEnd/>
            </a:ln>
          </p:spPr>
          <p:txBody>
            <a:bodyPr/>
            <a:lstStyle/>
            <a:p>
              <a:endParaRPr lang="en-US" sz="3120"/>
            </a:p>
          </p:txBody>
        </p:sp>
        <p:sp>
          <p:nvSpPr>
            <p:cNvPr id="376071" name="Freeform 1287"/>
            <p:cNvSpPr>
              <a:spLocks/>
            </p:cNvSpPr>
            <p:nvPr/>
          </p:nvSpPr>
          <p:spPr bwMode="auto">
            <a:xfrm>
              <a:off x="915" y="1966"/>
              <a:ext cx="2"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76072" name="Freeform 1288"/>
            <p:cNvSpPr>
              <a:spLocks/>
            </p:cNvSpPr>
            <p:nvPr/>
          </p:nvSpPr>
          <p:spPr bwMode="auto">
            <a:xfrm>
              <a:off x="908" y="1802"/>
              <a:ext cx="55" cy="102"/>
            </a:xfrm>
            <a:custGeom>
              <a:avLst/>
              <a:gdLst>
                <a:gd name="T0" fmla="*/ 0 w 109"/>
                <a:gd name="T1" fmla="*/ 204 h 204"/>
                <a:gd name="T2" fmla="*/ 3 w 109"/>
                <a:gd name="T3" fmla="*/ 186 h 204"/>
                <a:gd name="T4" fmla="*/ 6 w 109"/>
                <a:gd name="T5" fmla="*/ 170 h 204"/>
                <a:gd name="T6" fmla="*/ 19 w 109"/>
                <a:gd name="T7" fmla="*/ 143 h 204"/>
                <a:gd name="T8" fmla="*/ 36 w 109"/>
                <a:gd name="T9" fmla="*/ 120 h 204"/>
                <a:gd name="T10" fmla="*/ 55 w 109"/>
                <a:gd name="T11" fmla="*/ 100 h 204"/>
                <a:gd name="T12" fmla="*/ 73 w 109"/>
                <a:gd name="T13" fmla="*/ 79 h 204"/>
                <a:gd name="T14" fmla="*/ 90 w 109"/>
                <a:gd name="T15" fmla="*/ 56 h 204"/>
                <a:gd name="T16" fmla="*/ 96 w 109"/>
                <a:gd name="T17" fmla="*/ 43 h 204"/>
                <a:gd name="T18" fmla="*/ 100 w 109"/>
                <a:gd name="T19" fmla="*/ 29 h 204"/>
                <a:gd name="T20" fmla="*/ 103 w 109"/>
                <a:gd name="T21" fmla="*/ 15 h 204"/>
                <a:gd name="T22" fmla="*/ 105 w 109"/>
                <a:gd name="T23" fmla="*/ 0 h 204"/>
                <a:gd name="T24" fmla="*/ 109 w 109"/>
                <a:gd name="T25" fmla="*/ 0 h 204"/>
                <a:gd name="T26" fmla="*/ 108 w 109"/>
                <a:gd name="T27" fmla="*/ 18 h 204"/>
                <a:gd name="T28" fmla="*/ 105 w 109"/>
                <a:gd name="T29" fmla="*/ 32 h 204"/>
                <a:gd name="T30" fmla="*/ 100 w 109"/>
                <a:gd name="T31" fmla="*/ 47 h 204"/>
                <a:gd name="T32" fmla="*/ 94 w 109"/>
                <a:gd name="T33" fmla="*/ 61 h 204"/>
                <a:gd name="T34" fmla="*/ 77 w 109"/>
                <a:gd name="T35" fmla="*/ 84 h 204"/>
                <a:gd name="T36" fmla="*/ 59 w 109"/>
                <a:gd name="T37" fmla="*/ 105 h 204"/>
                <a:gd name="T38" fmla="*/ 41 w 109"/>
                <a:gd name="T39" fmla="*/ 125 h 204"/>
                <a:gd name="T40" fmla="*/ 24 w 109"/>
                <a:gd name="T41" fmla="*/ 148 h 204"/>
                <a:gd name="T42" fmla="*/ 10 w 109"/>
                <a:gd name="T43" fmla="*/ 173 h 204"/>
                <a:gd name="T44" fmla="*/ 7 w 109"/>
                <a:gd name="T45" fmla="*/ 189 h 204"/>
                <a:gd name="T46" fmla="*/ 4 w 109"/>
                <a:gd name="T47" fmla="*/ 204 h 204"/>
                <a:gd name="T48" fmla="*/ 0 w 109"/>
                <a:gd name="T4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204">
                  <a:moveTo>
                    <a:pt x="0" y="204"/>
                  </a:moveTo>
                  <a:lnTo>
                    <a:pt x="3" y="186"/>
                  </a:lnTo>
                  <a:lnTo>
                    <a:pt x="6" y="170"/>
                  </a:lnTo>
                  <a:lnTo>
                    <a:pt x="19" y="143"/>
                  </a:lnTo>
                  <a:lnTo>
                    <a:pt x="36" y="120"/>
                  </a:lnTo>
                  <a:lnTo>
                    <a:pt x="55" y="100"/>
                  </a:lnTo>
                  <a:lnTo>
                    <a:pt x="73" y="79"/>
                  </a:lnTo>
                  <a:lnTo>
                    <a:pt x="90" y="56"/>
                  </a:lnTo>
                  <a:lnTo>
                    <a:pt x="96" y="43"/>
                  </a:lnTo>
                  <a:lnTo>
                    <a:pt x="100" y="29"/>
                  </a:lnTo>
                  <a:lnTo>
                    <a:pt x="103" y="15"/>
                  </a:lnTo>
                  <a:lnTo>
                    <a:pt x="105" y="0"/>
                  </a:lnTo>
                  <a:lnTo>
                    <a:pt x="109" y="0"/>
                  </a:lnTo>
                  <a:lnTo>
                    <a:pt x="108" y="18"/>
                  </a:lnTo>
                  <a:lnTo>
                    <a:pt x="105" y="32"/>
                  </a:lnTo>
                  <a:lnTo>
                    <a:pt x="100" y="47"/>
                  </a:lnTo>
                  <a:lnTo>
                    <a:pt x="94" y="61"/>
                  </a:lnTo>
                  <a:lnTo>
                    <a:pt x="77" y="84"/>
                  </a:lnTo>
                  <a:lnTo>
                    <a:pt x="59" y="105"/>
                  </a:lnTo>
                  <a:lnTo>
                    <a:pt x="41" y="125"/>
                  </a:lnTo>
                  <a:lnTo>
                    <a:pt x="24" y="148"/>
                  </a:lnTo>
                  <a:lnTo>
                    <a:pt x="10" y="173"/>
                  </a:lnTo>
                  <a:lnTo>
                    <a:pt x="7" y="189"/>
                  </a:lnTo>
                  <a:lnTo>
                    <a:pt x="4" y="204"/>
                  </a:lnTo>
                  <a:lnTo>
                    <a:pt x="0" y="204"/>
                  </a:lnTo>
                  <a:close/>
                </a:path>
              </a:pathLst>
            </a:custGeom>
            <a:solidFill>
              <a:srgbClr val="000000"/>
            </a:solidFill>
            <a:ln w="9525">
              <a:solidFill>
                <a:schemeClr val="tx2"/>
              </a:solidFill>
              <a:round/>
              <a:headEnd/>
              <a:tailEnd/>
            </a:ln>
          </p:spPr>
          <p:txBody>
            <a:bodyPr/>
            <a:lstStyle/>
            <a:p>
              <a:endParaRPr lang="en-US" sz="3120"/>
            </a:p>
          </p:txBody>
        </p:sp>
        <p:sp>
          <p:nvSpPr>
            <p:cNvPr id="376073" name="Freeform 1289"/>
            <p:cNvSpPr>
              <a:spLocks/>
            </p:cNvSpPr>
            <p:nvPr/>
          </p:nvSpPr>
          <p:spPr bwMode="auto">
            <a:xfrm>
              <a:off x="908" y="1904"/>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74" name="Freeform 1290"/>
            <p:cNvSpPr>
              <a:spLocks/>
            </p:cNvSpPr>
            <p:nvPr/>
          </p:nvSpPr>
          <p:spPr bwMode="auto">
            <a:xfrm>
              <a:off x="925" y="1675"/>
              <a:ext cx="38" cy="127"/>
            </a:xfrm>
            <a:custGeom>
              <a:avLst/>
              <a:gdLst>
                <a:gd name="T0" fmla="*/ 72 w 76"/>
                <a:gd name="T1" fmla="*/ 254 h 254"/>
                <a:gd name="T2" fmla="*/ 69 w 76"/>
                <a:gd name="T3" fmla="*/ 217 h 254"/>
                <a:gd name="T4" fmla="*/ 61 w 76"/>
                <a:gd name="T5" fmla="*/ 187 h 254"/>
                <a:gd name="T6" fmla="*/ 49 w 76"/>
                <a:gd name="T7" fmla="*/ 157 h 254"/>
                <a:gd name="T8" fmla="*/ 37 w 76"/>
                <a:gd name="T9" fmla="*/ 128 h 254"/>
                <a:gd name="T10" fmla="*/ 23 w 76"/>
                <a:gd name="T11" fmla="*/ 99 h 254"/>
                <a:gd name="T12" fmla="*/ 11 w 76"/>
                <a:gd name="T13" fmla="*/ 70 h 254"/>
                <a:gd name="T14" fmla="*/ 3 w 76"/>
                <a:gd name="T15" fmla="*/ 35 h 254"/>
                <a:gd name="T16" fmla="*/ 0 w 76"/>
                <a:gd name="T17" fmla="*/ 0 h 254"/>
                <a:gd name="T18" fmla="*/ 5 w 76"/>
                <a:gd name="T19" fmla="*/ 0 h 254"/>
                <a:gd name="T20" fmla="*/ 8 w 76"/>
                <a:gd name="T21" fmla="*/ 35 h 254"/>
                <a:gd name="T22" fmla="*/ 15 w 76"/>
                <a:gd name="T23" fmla="*/ 67 h 254"/>
                <a:gd name="T24" fmla="*/ 28 w 76"/>
                <a:gd name="T25" fmla="*/ 96 h 254"/>
                <a:gd name="T26" fmla="*/ 41 w 76"/>
                <a:gd name="T27" fmla="*/ 125 h 254"/>
                <a:gd name="T28" fmla="*/ 54 w 76"/>
                <a:gd name="T29" fmla="*/ 154 h 254"/>
                <a:gd name="T30" fmla="*/ 66 w 76"/>
                <a:gd name="T31" fmla="*/ 184 h 254"/>
                <a:gd name="T32" fmla="*/ 73 w 76"/>
                <a:gd name="T33" fmla="*/ 217 h 254"/>
                <a:gd name="T34" fmla="*/ 76 w 76"/>
                <a:gd name="T35" fmla="*/ 254 h 254"/>
                <a:gd name="T36" fmla="*/ 72 w 76"/>
                <a:gd name="T37"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254">
                  <a:moveTo>
                    <a:pt x="72" y="254"/>
                  </a:moveTo>
                  <a:lnTo>
                    <a:pt x="69" y="217"/>
                  </a:lnTo>
                  <a:lnTo>
                    <a:pt x="61" y="187"/>
                  </a:lnTo>
                  <a:lnTo>
                    <a:pt x="49" y="157"/>
                  </a:lnTo>
                  <a:lnTo>
                    <a:pt x="37" y="128"/>
                  </a:lnTo>
                  <a:lnTo>
                    <a:pt x="23" y="99"/>
                  </a:lnTo>
                  <a:lnTo>
                    <a:pt x="11" y="70"/>
                  </a:lnTo>
                  <a:lnTo>
                    <a:pt x="3" y="35"/>
                  </a:lnTo>
                  <a:lnTo>
                    <a:pt x="0" y="0"/>
                  </a:lnTo>
                  <a:lnTo>
                    <a:pt x="5" y="0"/>
                  </a:lnTo>
                  <a:lnTo>
                    <a:pt x="8" y="35"/>
                  </a:lnTo>
                  <a:lnTo>
                    <a:pt x="15" y="67"/>
                  </a:lnTo>
                  <a:lnTo>
                    <a:pt x="28" y="96"/>
                  </a:lnTo>
                  <a:lnTo>
                    <a:pt x="41" y="125"/>
                  </a:lnTo>
                  <a:lnTo>
                    <a:pt x="54" y="154"/>
                  </a:lnTo>
                  <a:lnTo>
                    <a:pt x="66" y="184"/>
                  </a:lnTo>
                  <a:lnTo>
                    <a:pt x="73" y="217"/>
                  </a:lnTo>
                  <a:lnTo>
                    <a:pt x="76" y="254"/>
                  </a:lnTo>
                  <a:lnTo>
                    <a:pt x="72" y="254"/>
                  </a:lnTo>
                  <a:close/>
                </a:path>
              </a:pathLst>
            </a:custGeom>
            <a:solidFill>
              <a:srgbClr val="000000"/>
            </a:solidFill>
            <a:ln w="9525">
              <a:solidFill>
                <a:schemeClr val="tx2"/>
              </a:solidFill>
              <a:round/>
              <a:headEnd/>
              <a:tailEnd/>
            </a:ln>
          </p:spPr>
          <p:txBody>
            <a:bodyPr/>
            <a:lstStyle/>
            <a:p>
              <a:endParaRPr lang="en-US" sz="3120"/>
            </a:p>
          </p:txBody>
        </p:sp>
        <p:sp>
          <p:nvSpPr>
            <p:cNvPr id="376075" name="Freeform 1291"/>
            <p:cNvSpPr>
              <a:spLocks/>
            </p:cNvSpPr>
            <p:nvPr/>
          </p:nvSpPr>
          <p:spPr bwMode="auto">
            <a:xfrm>
              <a:off x="960" y="1802"/>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76076" name="Freeform 1292"/>
            <p:cNvSpPr>
              <a:spLocks/>
            </p:cNvSpPr>
            <p:nvPr/>
          </p:nvSpPr>
          <p:spPr bwMode="auto">
            <a:xfrm>
              <a:off x="925" y="1618"/>
              <a:ext cx="13" cy="57"/>
            </a:xfrm>
            <a:custGeom>
              <a:avLst/>
              <a:gdLst>
                <a:gd name="T0" fmla="*/ 0 w 26"/>
                <a:gd name="T1" fmla="*/ 114 h 114"/>
                <a:gd name="T2" fmla="*/ 2 w 26"/>
                <a:gd name="T3" fmla="*/ 79 h 114"/>
                <a:gd name="T4" fmla="*/ 6 w 26"/>
                <a:gd name="T5" fmla="*/ 42 h 114"/>
                <a:gd name="T6" fmla="*/ 14 w 26"/>
                <a:gd name="T7" fmla="*/ 15 h 114"/>
                <a:gd name="T8" fmla="*/ 22 w 26"/>
                <a:gd name="T9" fmla="*/ 0 h 114"/>
                <a:gd name="T10" fmla="*/ 26 w 26"/>
                <a:gd name="T11" fmla="*/ 4 h 114"/>
                <a:gd name="T12" fmla="*/ 18 w 26"/>
                <a:gd name="T13" fmla="*/ 18 h 114"/>
                <a:gd name="T14" fmla="*/ 11 w 26"/>
                <a:gd name="T15" fmla="*/ 45 h 114"/>
                <a:gd name="T16" fmla="*/ 6 w 26"/>
                <a:gd name="T17" fmla="*/ 79 h 114"/>
                <a:gd name="T18" fmla="*/ 5 w 26"/>
                <a:gd name="T19" fmla="*/ 114 h 114"/>
                <a:gd name="T20" fmla="*/ 0 w 26"/>
                <a:gd name="T2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4">
                  <a:moveTo>
                    <a:pt x="0" y="114"/>
                  </a:moveTo>
                  <a:lnTo>
                    <a:pt x="2" y="79"/>
                  </a:lnTo>
                  <a:lnTo>
                    <a:pt x="6" y="42"/>
                  </a:lnTo>
                  <a:lnTo>
                    <a:pt x="14" y="15"/>
                  </a:lnTo>
                  <a:lnTo>
                    <a:pt x="22" y="0"/>
                  </a:lnTo>
                  <a:lnTo>
                    <a:pt x="26" y="4"/>
                  </a:lnTo>
                  <a:lnTo>
                    <a:pt x="18" y="18"/>
                  </a:lnTo>
                  <a:lnTo>
                    <a:pt x="11" y="45"/>
                  </a:lnTo>
                  <a:lnTo>
                    <a:pt x="6" y="79"/>
                  </a:lnTo>
                  <a:lnTo>
                    <a:pt x="5" y="114"/>
                  </a:lnTo>
                  <a:lnTo>
                    <a:pt x="0" y="114"/>
                  </a:lnTo>
                  <a:close/>
                </a:path>
              </a:pathLst>
            </a:custGeom>
            <a:solidFill>
              <a:srgbClr val="000000"/>
            </a:solidFill>
            <a:ln w="9525">
              <a:solidFill>
                <a:schemeClr val="tx2"/>
              </a:solidFill>
              <a:round/>
              <a:headEnd/>
              <a:tailEnd/>
            </a:ln>
          </p:spPr>
          <p:txBody>
            <a:bodyPr/>
            <a:lstStyle/>
            <a:p>
              <a:endParaRPr lang="en-US" sz="3120"/>
            </a:p>
          </p:txBody>
        </p:sp>
        <p:sp>
          <p:nvSpPr>
            <p:cNvPr id="376077" name="Freeform 1293"/>
            <p:cNvSpPr>
              <a:spLocks/>
            </p:cNvSpPr>
            <p:nvPr/>
          </p:nvSpPr>
          <p:spPr bwMode="auto">
            <a:xfrm>
              <a:off x="925" y="1675"/>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78" name="Freeform 1294"/>
            <p:cNvSpPr>
              <a:spLocks/>
            </p:cNvSpPr>
            <p:nvPr/>
          </p:nvSpPr>
          <p:spPr bwMode="auto">
            <a:xfrm>
              <a:off x="935" y="1618"/>
              <a:ext cx="3" cy="3"/>
            </a:xfrm>
            <a:custGeom>
              <a:avLst/>
              <a:gdLst>
                <a:gd name="T0" fmla="*/ 4 w 6"/>
                <a:gd name="T1" fmla="*/ 4 h 4"/>
                <a:gd name="T2" fmla="*/ 6 w 6"/>
                <a:gd name="T3" fmla="*/ 1 h 4"/>
                <a:gd name="T4" fmla="*/ 0 w 6"/>
                <a:gd name="T5" fmla="*/ 1 h 4"/>
                <a:gd name="T6" fmla="*/ 0 w 6"/>
                <a:gd name="T7" fmla="*/ 0 h 4"/>
                <a:gd name="T8" fmla="*/ 4 w 6"/>
                <a:gd name="T9" fmla="*/ 4 h 4"/>
              </a:gdLst>
              <a:ahLst/>
              <a:cxnLst>
                <a:cxn ang="0">
                  <a:pos x="T0" y="T1"/>
                </a:cxn>
                <a:cxn ang="0">
                  <a:pos x="T2" y="T3"/>
                </a:cxn>
                <a:cxn ang="0">
                  <a:pos x="T4" y="T5"/>
                </a:cxn>
                <a:cxn ang="0">
                  <a:pos x="T6" y="T7"/>
                </a:cxn>
                <a:cxn ang="0">
                  <a:pos x="T8" y="T9"/>
                </a:cxn>
              </a:cxnLst>
              <a:rect l="0" t="0" r="r" b="b"/>
              <a:pathLst>
                <a:path w="6" h="4">
                  <a:moveTo>
                    <a:pt x="4" y="4"/>
                  </a:moveTo>
                  <a:lnTo>
                    <a:pt x="6" y="1"/>
                  </a:lnTo>
                  <a:lnTo>
                    <a:pt x="0" y="1"/>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76079" name="Freeform 1295"/>
            <p:cNvSpPr>
              <a:spLocks/>
            </p:cNvSpPr>
            <p:nvPr/>
          </p:nvSpPr>
          <p:spPr bwMode="auto">
            <a:xfrm>
              <a:off x="957" y="2417"/>
              <a:ext cx="46" cy="15"/>
            </a:xfrm>
            <a:custGeom>
              <a:avLst/>
              <a:gdLst>
                <a:gd name="T0" fmla="*/ 1 w 91"/>
                <a:gd name="T1" fmla="*/ 0 h 28"/>
                <a:gd name="T2" fmla="*/ 91 w 91"/>
                <a:gd name="T3" fmla="*/ 21 h 28"/>
                <a:gd name="T4" fmla="*/ 90 w 91"/>
                <a:gd name="T5" fmla="*/ 28 h 28"/>
                <a:gd name="T6" fmla="*/ 0 w 91"/>
                <a:gd name="T7" fmla="*/ 7 h 28"/>
                <a:gd name="T8" fmla="*/ 1 w 91"/>
                <a:gd name="T9" fmla="*/ 0 h 28"/>
              </a:gdLst>
              <a:ahLst/>
              <a:cxnLst>
                <a:cxn ang="0">
                  <a:pos x="T0" y="T1"/>
                </a:cxn>
                <a:cxn ang="0">
                  <a:pos x="T2" y="T3"/>
                </a:cxn>
                <a:cxn ang="0">
                  <a:pos x="T4" y="T5"/>
                </a:cxn>
                <a:cxn ang="0">
                  <a:pos x="T6" y="T7"/>
                </a:cxn>
                <a:cxn ang="0">
                  <a:pos x="T8" y="T9"/>
                </a:cxn>
              </a:cxnLst>
              <a:rect l="0" t="0" r="r" b="b"/>
              <a:pathLst>
                <a:path w="91" h="28">
                  <a:moveTo>
                    <a:pt x="1" y="0"/>
                  </a:moveTo>
                  <a:lnTo>
                    <a:pt x="91" y="21"/>
                  </a:lnTo>
                  <a:lnTo>
                    <a:pt x="90" y="28"/>
                  </a:ln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76080" name="Freeform 1296"/>
            <p:cNvSpPr>
              <a:spLocks/>
            </p:cNvSpPr>
            <p:nvPr/>
          </p:nvSpPr>
          <p:spPr bwMode="auto">
            <a:xfrm>
              <a:off x="1002" y="2402"/>
              <a:ext cx="108" cy="33"/>
            </a:xfrm>
            <a:custGeom>
              <a:avLst/>
              <a:gdLst>
                <a:gd name="T0" fmla="*/ 1 w 215"/>
                <a:gd name="T1" fmla="*/ 52 h 66"/>
                <a:gd name="T2" fmla="*/ 29 w 215"/>
                <a:gd name="T3" fmla="*/ 56 h 66"/>
                <a:gd name="T4" fmla="*/ 58 w 215"/>
                <a:gd name="T5" fmla="*/ 58 h 66"/>
                <a:gd name="T6" fmla="*/ 85 w 215"/>
                <a:gd name="T7" fmla="*/ 56 h 66"/>
                <a:gd name="T8" fmla="*/ 114 w 215"/>
                <a:gd name="T9" fmla="*/ 52 h 66"/>
                <a:gd name="T10" fmla="*/ 142 w 215"/>
                <a:gd name="T11" fmla="*/ 44 h 66"/>
                <a:gd name="T12" fmla="*/ 165 w 215"/>
                <a:gd name="T13" fmla="*/ 34 h 66"/>
                <a:gd name="T14" fmla="*/ 189 w 215"/>
                <a:gd name="T15" fmla="*/ 18 h 66"/>
                <a:gd name="T16" fmla="*/ 210 w 215"/>
                <a:gd name="T17" fmla="*/ 0 h 66"/>
                <a:gd name="T18" fmla="*/ 215 w 215"/>
                <a:gd name="T19" fmla="*/ 6 h 66"/>
                <a:gd name="T20" fmla="*/ 194 w 215"/>
                <a:gd name="T21" fmla="*/ 24 h 66"/>
                <a:gd name="T22" fmla="*/ 169 w 215"/>
                <a:gd name="T23" fmla="*/ 40 h 66"/>
                <a:gd name="T24" fmla="*/ 143 w 215"/>
                <a:gd name="T25" fmla="*/ 52 h 66"/>
                <a:gd name="T26" fmla="*/ 116 w 215"/>
                <a:gd name="T27" fmla="*/ 59 h 66"/>
                <a:gd name="T28" fmla="*/ 85 w 215"/>
                <a:gd name="T29" fmla="*/ 64 h 66"/>
                <a:gd name="T30" fmla="*/ 58 w 215"/>
                <a:gd name="T31" fmla="*/ 66 h 66"/>
                <a:gd name="T32" fmla="*/ 29 w 215"/>
                <a:gd name="T33" fmla="*/ 64 h 66"/>
                <a:gd name="T34" fmla="*/ 0 w 215"/>
                <a:gd name="T35" fmla="*/ 59 h 66"/>
                <a:gd name="T36" fmla="*/ 1 w 215"/>
                <a:gd name="T37"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66">
                  <a:moveTo>
                    <a:pt x="1" y="52"/>
                  </a:moveTo>
                  <a:lnTo>
                    <a:pt x="29" y="56"/>
                  </a:lnTo>
                  <a:lnTo>
                    <a:pt x="58" y="58"/>
                  </a:lnTo>
                  <a:lnTo>
                    <a:pt x="85" y="56"/>
                  </a:lnTo>
                  <a:lnTo>
                    <a:pt x="114" y="52"/>
                  </a:lnTo>
                  <a:lnTo>
                    <a:pt x="142" y="44"/>
                  </a:lnTo>
                  <a:lnTo>
                    <a:pt x="165" y="34"/>
                  </a:lnTo>
                  <a:lnTo>
                    <a:pt x="189" y="18"/>
                  </a:lnTo>
                  <a:lnTo>
                    <a:pt x="210" y="0"/>
                  </a:lnTo>
                  <a:lnTo>
                    <a:pt x="215" y="6"/>
                  </a:lnTo>
                  <a:lnTo>
                    <a:pt x="194" y="24"/>
                  </a:lnTo>
                  <a:lnTo>
                    <a:pt x="169" y="40"/>
                  </a:lnTo>
                  <a:lnTo>
                    <a:pt x="143" y="52"/>
                  </a:lnTo>
                  <a:lnTo>
                    <a:pt x="116" y="59"/>
                  </a:lnTo>
                  <a:lnTo>
                    <a:pt x="85" y="64"/>
                  </a:lnTo>
                  <a:lnTo>
                    <a:pt x="58" y="66"/>
                  </a:lnTo>
                  <a:lnTo>
                    <a:pt x="29" y="64"/>
                  </a:lnTo>
                  <a:lnTo>
                    <a:pt x="0" y="59"/>
                  </a:lnTo>
                  <a:lnTo>
                    <a:pt x="1" y="52"/>
                  </a:lnTo>
                  <a:close/>
                </a:path>
              </a:pathLst>
            </a:custGeom>
            <a:solidFill>
              <a:srgbClr val="000000"/>
            </a:solidFill>
            <a:ln w="9525">
              <a:solidFill>
                <a:schemeClr val="tx2"/>
              </a:solidFill>
              <a:round/>
              <a:headEnd/>
              <a:tailEnd/>
            </a:ln>
          </p:spPr>
          <p:txBody>
            <a:bodyPr/>
            <a:lstStyle/>
            <a:p>
              <a:endParaRPr lang="en-US" sz="3120"/>
            </a:p>
          </p:txBody>
        </p:sp>
        <p:sp>
          <p:nvSpPr>
            <p:cNvPr id="376081" name="Freeform 1297"/>
            <p:cNvSpPr>
              <a:spLocks/>
            </p:cNvSpPr>
            <p:nvPr/>
          </p:nvSpPr>
          <p:spPr bwMode="auto">
            <a:xfrm>
              <a:off x="1002" y="2428"/>
              <a:ext cx="1" cy="4"/>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76082" name="Freeform 1298"/>
            <p:cNvSpPr>
              <a:spLocks/>
            </p:cNvSpPr>
            <p:nvPr/>
          </p:nvSpPr>
          <p:spPr bwMode="auto">
            <a:xfrm>
              <a:off x="1108" y="2340"/>
              <a:ext cx="77" cy="65"/>
            </a:xfrm>
            <a:custGeom>
              <a:avLst/>
              <a:gdLst>
                <a:gd name="T0" fmla="*/ 0 w 156"/>
                <a:gd name="T1" fmla="*/ 123 h 129"/>
                <a:gd name="T2" fmla="*/ 38 w 156"/>
                <a:gd name="T3" fmla="*/ 93 h 129"/>
                <a:gd name="T4" fmla="*/ 81 w 156"/>
                <a:gd name="T5" fmla="*/ 64 h 129"/>
                <a:gd name="T6" fmla="*/ 121 w 156"/>
                <a:gd name="T7" fmla="*/ 35 h 129"/>
                <a:gd name="T8" fmla="*/ 136 w 156"/>
                <a:gd name="T9" fmla="*/ 20 h 129"/>
                <a:gd name="T10" fmla="*/ 150 w 156"/>
                <a:gd name="T11" fmla="*/ 0 h 129"/>
                <a:gd name="T12" fmla="*/ 156 w 156"/>
                <a:gd name="T13" fmla="*/ 4 h 129"/>
                <a:gd name="T14" fmla="*/ 142 w 156"/>
                <a:gd name="T15" fmla="*/ 24 h 129"/>
                <a:gd name="T16" fmla="*/ 125 w 156"/>
                <a:gd name="T17" fmla="*/ 41 h 129"/>
                <a:gd name="T18" fmla="*/ 86 w 156"/>
                <a:gd name="T19" fmla="*/ 70 h 129"/>
                <a:gd name="T20" fmla="*/ 43 w 156"/>
                <a:gd name="T21" fmla="*/ 99 h 129"/>
                <a:gd name="T22" fmla="*/ 5 w 156"/>
                <a:gd name="T23" fmla="*/ 129 h 129"/>
                <a:gd name="T24" fmla="*/ 0 w 156"/>
                <a:gd name="T25"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29">
                  <a:moveTo>
                    <a:pt x="0" y="123"/>
                  </a:moveTo>
                  <a:lnTo>
                    <a:pt x="38" y="93"/>
                  </a:lnTo>
                  <a:lnTo>
                    <a:pt x="81" y="64"/>
                  </a:lnTo>
                  <a:lnTo>
                    <a:pt x="121" y="35"/>
                  </a:lnTo>
                  <a:lnTo>
                    <a:pt x="136" y="20"/>
                  </a:lnTo>
                  <a:lnTo>
                    <a:pt x="150" y="0"/>
                  </a:lnTo>
                  <a:lnTo>
                    <a:pt x="156" y="4"/>
                  </a:lnTo>
                  <a:lnTo>
                    <a:pt x="142" y="24"/>
                  </a:lnTo>
                  <a:lnTo>
                    <a:pt x="125" y="41"/>
                  </a:lnTo>
                  <a:lnTo>
                    <a:pt x="86" y="70"/>
                  </a:lnTo>
                  <a:lnTo>
                    <a:pt x="43" y="99"/>
                  </a:lnTo>
                  <a:lnTo>
                    <a:pt x="5" y="129"/>
                  </a:lnTo>
                  <a:lnTo>
                    <a:pt x="0" y="123"/>
                  </a:lnTo>
                  <a:close/>
                </a:path>
              </a:pathLst>
            </a:custGeom>
            <a:solidFill>
              <a:srgbClr val="000000"/>
            </a:solidFill>
            <a:ln w="9525">
              <a:solidFill>
                <a:schemeClr val="tx2"/>
              </a:solidFill>
              <a:round/>
              <a:headEnd/>
              <a:tailEnd/>
            </a:ln>
          </p:spPr>
          <p:txBody>
            <a:bodyPr/>
            <a:lstStyle/>
            <a:p>
              <a:endParaRPr lang="en-US" sz="3120"/>
            </a:p>
          </p:txBody>
        </p:sp>
        <p:sp>
          <p:nvSpPr>
            <p:cNvPr id="376083" name="Freeform 1299"/>
            <p:cNvSpPr>
              <a:spLocks/>
            </p:cNvSpPr>
            <p:nvPr/>
          </p:nvSpPr>
          <p:spPr bwMode="auto">
            <a:xfrm>
              <a:off x="1108" y="2402"/>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76084" name="Freeform 1300"/>
            <p:cNvSpPr>
              <a:spLocks/>
            </p:cNvSpPr>
            <p:nvPr/>
          </p:nvSpPr>
          <p:spPr bwMode="auto">
            <a:xfrm>
              <a:off x="1182" y="2320"/>
              <a:ext cx="13" cy="23"/>
            </a:xfrm>
            <a:custGeom>
              <a:avLst/>
              <a:gdLst>
                <a:gd name="T0" fmla="*/ 0 w 24"/>
                <a:gd name="T1" fmla="*/ 41 h 45"/>
                <a:gd name="T2" fmla="*/ 18 w 24"/>
                <a:gd name="T3" fmla="*/ 0 h 45"/>
                <a:gd name="T4" fmla="*/ 24 w 24"/>
                <a:gd name="T5" fmla="*/ 4 h 45"/>
                <a:gd name="T6" fmla="*/ 6 w 24"/>
                <a:gd name="T7" fmla="*/ 45 h 45"/>
                <a:gd name="T8" fmla="*/ 0 w 24"/>
                <a:gd name="T9" fmla="*/ 41 h 45"/>
              </a:gdLst>
              <a:ahLst/>
              <a:cxnLst>
                <a:cxn ang="0">
                  <a:pos x="T0" y="T1"/>
                </a:cxn>
                <a:cxn ang="0">
                  <a:pos x="T2" y="T3"/>
                </a:cxn>
                <a:cxn ang="0">
                  <a:pos x="T4" y="T5"/>
                </a:cxn>
                <a:cxn ang="0">
                  <a:pos x="T6" y="T7"/>
                </a:cxn>
                <a:cxn ang="0">
                  <a:pos x="T8" y="T9"/>
                </a:cxn>
              </a:cxnLst>
              <a:rect l="0" t="0" r="r" b="b"/>
              <a:pathLst>
                <a:path w="24" h="45">
                  <a:moveTo>
                    <a:pt x="0" y="41"/>
                  </a:moveTo>
                  <a:lnTo>
                    <a:pt x="18" y="0"/>
                  </a:lnTo>
                  <a:lnTo>
                    <a:pt x="24" y="4"/>
                  </a:lnTo>
                  <a:lnTo>
                    <a:pt x="6" y="45"/>
                  </a:lnTo>
                  <a:lnTo>
                    <a:pt x="0" y="41"/>
                  </a:lnTo>
                  <a:close/>
                </a:path>
              </a:pathLst>
            </a:custGeom>
            <a:solidFill>
              <a:srgbClr val="000000"/>
            </a:solidFill>
            <a:ln w="9525">
              <a:solidFill>
                <a:schemeClr val="tx2"/>
              </a:solidFill>
              <a:round/>
              <a:headEnd/>
              <a:tailEnd/>
            </a:ln>
          </p:spPr>
          <p:txBody>
            <a:bodyPr/>
            <a:lstStyle/>
            <a:p>
              <a:endParaRPr lang="en-US" sz="3120"/>
            </a:p>
          </p:txBody>
        </p:sp>
        <p:sp>
          <p:nvSpPr>
            <p:cNvPr id="376085" name="Freeform 1301"/>
            <p:cNvSpPr>
              <a:spLocks/>
            </p:cNvSpPr>
            <p:nvPr/>
          </p:nvSpPr>
          <p:spPr bwMode="auto">
            <a:xfrm>
              <a:off x="1182" y="2340"/>
              <a:ext cx="3" cy="3"/>
            </a:xfrm>
            <a:custGeom>
              <a:avLst/>
              <a:gdLst>
                <a:gd name="T0" fmla="*/ 6 w 6"/>
                <a:gd name="T1" fmla="*/ 4 h 4"/>
                <a:gd name="T2" fmla="*/ 0 w 6"/>
                <a:gd name="T3" fmla="*/ 0 h 4"/>
                <a:gd name="T4" fmla="*/ 6 w 6"/>
                <a:gd name="T5" fmla="*/ 4 h 4"/>
              </a:gdLst>
              <a:ahLst/>
              <a:cxnLst>
                <a:cxn ang="0">
                  <a:pos x="T0" y="T1"/>
                </a:cxn>
                <a:cxn ang="0">
                  <a:pos x="T2" y="T3"/>
                </a:cxn>
                <a:cxn ang="0">
                  <a:pos x="T4" y="T5"/>
                </a:cxn>
              </a:cxnLst>
              <a:rect l="0" t="0" r="r" b="b"/>
              <a:pathLst>
                <a:path w="6" h="4">
                  <a:moveTo>
                    <a:pt x="6" y="4"/>
                  </a:move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76086" name="Freeform 1302"/>
            <p:cNvSpPr>
              <a:spLocks/>
            </p:cNvSpPr>
            <p:nvPr/>
          </p:nvSpPr>
          <p:spPr bwMode="auto">
            <a:xfrm>
              <a:off x="1199" y="2113"/>
              <a:ext cx="21" cy="186"/>
            </a:xfrm>
            <a:custGeom>
              <a:avLst/>
              <a:gdLst>
                <a:gd name="T0" fmla="*/ 0 w 42"/>
                <a:gd name="T1" fmla="*/ 370 h 373"/>
                <a:gd name="T2" fmla="*/ 13 w 42"/>
                <a:gd name="T3" fmla="*/ 325 h 373"/>
                <a:gd name="T4" fmla="*/ 22 w 42"/>
                <a:gd name="T5" fmla="*/ 280 h 373"/>
                <a:gd name="T6" fmla="*/ 32 w 42"/>
                <a:gd name="T7" fmla="*/ 189 h 373"/>
                <a:gd name="T8" fmla="*/ 35 w 42"/>
                <a:gd name="T9" fmla="*/ 94 h 373"/>
                <a:gd name="T10" fmla="*/ 34 w 42"/>
                <a:gd name="T11" fmla="*/ 0 h 373"/>
                <a:gd name="T12" fmla="*/ 42 w 42"/>
                <a:gd name="T13" fmla="*/ 0 h 373"/>
                <a:gd name="T14" fmla="*/ 42 w 42"/>
                <a:gd name="T15" fmla="*/ 94 h 373"/>
                <a:gd name="T16" fmla="*/ 38 w 42"/>
                <a:gd name="T17" fmla="*/ 189 h 373"/>
                <a:gd name="T18" fmla="*/ 28 w 42"/>
                <a:gd name="T19" fmla="*/ 283 h 373"/>
                <a:gd name="T20" fmla="*/ 19 w 42"/>
                <a:gd name="T21" fmla="*/ 329 h 373"/>
                <a:gd name="T22" fmla="*/ 6 w 42"/>
                <a:gd name="T23" fmla="*/ 373 h 373"/>
                <a:gd name="T24" fmla="*/ 0 w 42"/>
                <a:gd name="T25" fmla="*/ 37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73">
                  <a:moveTo>
                    <a:pt x="0" y="370"/>
                  </a:moveTo>
                  <a:lnTo>
                    <a:pt x="13" y="325"/>
                  </a:lnTo>
                  <a:lnTo>
                    <a:pt x="22" y="280"/>
                  </a:lnTo>
                  <a:lnTo>
                    <a:pt x="32" y="189"/>
                  </a:lnTo>
                  <a:lnTo>
                    <a:pt x="35" y="94"/>
                  </a:lnTo>
                  <a:lnTo>
                    <a:pt x="34" y="0"/>
                  </a:lnTo>
                  <a:lnTo>
                    <a:pt x="42" y="0"/>
                  </a:lnTo>
                  <a:lnTo>
                    <a:pt x="42" y="94"/>
                  </a:lnTo>
                  <a:lnTo>
                    <a:pt x="38" y="189"/>
                  </a:lnTo>
                  <a:lnTo>
                    <a:pt x="28" y="283"/>
                  </a:lnTo>
                  <a:lnTo>
                    <a:pt x="19" y="329"/>
                  </a:lnTo>
                  <a:lnTo>
                    <a:pt x="6" y="373"/>
                  </a:lnTo>
                  <a:lnTo>
                    <a:pt x="0" y="370"/>
                  </a:lnTo>
                  <a:close/>
                </a:path>
              </a:pathLst>
            </a:custGeom>
            <a:solidFill>
              <a:srgbClr val="000000"/>
            </a:solidFill>
            <a:ln w="9525">
              <a:solidFill>
                <a:schemeClr val="tx2"/>
              </a:solidFill>
              <a:round/>
              <a:headEnd/>
              <a:tailEnd/>
            </a:ln>
          </p:spPr>
          <p:txBody>
            <a:bodyPr/>
            <a:lstStyle/>
            <a:p>
              <a:endParaRPr lang="en-US" sz="3120"/>
            </a:p>
          </p:txBody>
        </p:sp>
        <p:sp>
          <p:nvSpPr>
            <p:cNvPr id="376087" name="Freeform 1303"/>
            <p:cNvSpPr>
              <a:spLocks/>
            </p:cNvSpPr>
            <p:nvPr/>
          </p:nvSpPr>
          <p:spPr bwMode="auto">
            <a:xfrm>
              <a:off x="1116" y="1789"/>
              <a:ext cx="104" cy="324"/>
            </a:xfrm>
            <a:custGeom>
              <a:avLst/>
              <a:gdLst>
                <a:gd name="T0" fmla="*/ 201 w 208"/>
                <a:gd name="T1" fmla="*/ 648 h 648"/>
                <a:gd name="T2" fmla="*/ 200 w 208"/>
                <a:gd name="T3" fmla="*/ 561 h 648"/>
                <a:gd name="T4" fmla="*/ 195 w 208"/>
                <a:gd name="T5" fmla="*/ 518 h 648"/>
                <a:gd name="T6" fmla="*/ 189 w 208"/>
                <a:gd name="T7" fmla="*/ 476 h 648"/>
                <a:gd name="T8" fmla="*/ 174 w 208"/>
                <a:gd name="T9" fmla="*/ 392 h 648"/>
                <a:gd name="T10" fmla="*/ 151 w 208"/>
                <a:gd name="T11" fmla="*/ 308 h 648"/>
                <a:gd name="T12" fmla="*/ 122 w 208"/>
                <a:gd name="T13" fmla="*/ 228 h 648"/>
                <a:gd name="T14" fmla="*/ 89 w 208"/>
                <a:gd name="T15" fmla="*/ 150 h 648"/>
                <a:gd name="T16" fmla="*/ 69 w 208"/>
                <a:gd name="T17" fmla="*/ 112 h 648"/>
                <a:gd name="T18" fmla="*/ 47 w 208"/>
                <a:gd name="T19" fmla="*/ 76 h 648"/>
                <a:gd name="T20" fmla="*/ 0 w 208"/>
                <a:gd name="T21" fmla="*/ 4 h 648"/>
                <a:gd name="T22" fmla="*/ 6 w 208"/>
                <a:gd name="T23" fmla="*/ 0 h 648"/>
                <a:gd name="T24" fmla="*/ 53 w 208"/>
                <a:gd name="T25" fmla="*/ 71 h 648"/>
                <a:gd name="T26" fmla="*/ 75 w 208"/>
                <a:gd name="T27" fmla="*/ 108 h 648"/>
                <a:gd name="T28" fmla="*/ 95 w 208"/>
                <a:gd name="T29" fmla="*/ 146 h 648"/>
                <a:gd name="T30" fmla="*/ 128 w 208"/>
                <a:gd name="T31" fmla="*/ 225 h 648"/>
                <a:gd name="T32" fmla="*/ 157 w 208"/>
                <a:gd name="T33" fmla="*/ 305 h 648"/>
                <a:gd name="T34" fmla="*/ 180 w 208"/>
                <a:gd name="T35" fmla="*/ 389 h 648"/>
                <a:gd name="T36" fmla="*/ 195 w 208"/>
                <a:gd name="T37" fmla="*/ 476 h 648"/>
                <a:gd name="T38" fmla="*/ 201 w 208"/>
                <a:gd name="T39" fmla="*/ 518 h 648"/>
                <a:gd name="T40" fmla="*/ 206 w 208"/>
                <a:gd name="T41" fmla="*/ 561 h 648"/>
                <a:gd name="T42" fmla="*/ 208 w 208"/>
                <a:gd name="T43" fmla="*/ 648 h 648"/>
                <a:gd name="T44" fmla="*/ 201 w 208"/>
                <a:gd name="T45" fmla="*/ 648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8" h="648">
                  <a:moveTo>
                    <a:pt x="201" y="648"/>
                  </a:moveTo>
                  <a:lnTo>
                    <a:pt x="200" y="561"/>
                  </a:lnTo>
                  <a:lnTo>
                    <a:pt x="195" y="518"/>
                  </a:lnTo>
                  <a:lnTo>
                    <a:pt x="189" y="476"/>
                  </a:lnTo>
                  <a:lnTo>
                    <a:pt x="174" y="392"/>
                  </a:lnTo>
                  <a:lnTo>
                    <a:pt x="151" y="308"/>
                  </a:lnTo>
                  <a:lnTo>
                    <a:pt x="122" y="228"/>
                  </a:lnTo>
                  <a:lnTo>
                    <a:pt x="89" y="150"/>
                  </a:lnTo>
                  <a:lnTo>
                    <a:pt x="69" y="112"/>
                  </a:lnTo>
                  <a:lnTo>
                    <a:pt x="47" y="76"/>
                  </a:lnTo>
                  <a:lnTo>
                    <a:pt x="0" y="4"/>
                  </a:lnTo>
                  <a:lnTo>
                    <a:pt x="6" y="0"/>
                  </a:lnTo>
                  <a:lnTo>
                    <a:pt x="53" y="71"/>
                  </a:lnTo>
                  <a:lnTo>
                    <a:pt x="75" y="108"/>
                  </a:lnTo>
                  <a:lnTo>
                    <a:pt x="95" y="146"/>
                  </a:lnTo>
                  <a:lnTo>
                    <a:pt x="128" y="225"/>
                  </a:lnTo>
                  <a:lnTo>
                    <a:pt x="157" y="305"/>
                  </a:lnTo>
                  <a:lnTo>
                    <a:pt x="180" y="389"/>
                  </a:lnTo>
                  <a:lnTo>
                    <a:pt x="195" y="476"/>
                  </a:lnTo>
                  <a:lnTo>
                    <a:pt x="201" y="518"/>
                  </a:lnTo>
                  <a:lnTo>
                    <a:pt x="206" y="561"/>
                  </a:lnTo>
                  <a:lnTo>
                    <a:pt x="208" y="648"/>
                  </a:lnTo>
                  <a:lnTo>
                    <a:pt x="201" y="648"/>
                  </a:lnTo>
                  <a:close/>
                </a:path>
              </a:pathLst>
            </a:custGeom>
            <a:solidFill>
              <a:srgbClr val="000000"/>
            </a:solidFill>
            <a:ln w="9525">
              <a:solidFill>
                <a:schemeClr val="tx2"/>
              </a:solidFill>
              <a:round/>
              <a:headEnd/>
              <a:tailEnd/>
            </a:ln>
          </p:spPr>
          <p:txBody>
            <a:bodyPr/>
            <a:lstStyle/>
            <a:p>
              <a:endParaRPr lang="en-US" sz="3120"/>
            </a:p>
          </p:txBody>
        </p:sp>
        <p:sp>
          <p:nvSpPr>
            <p:cNvPr id="376088" name="Oval 1304"/>
            <p:cNvSpPr>
              <a:spLocks noChangeArrowheads="1"/>
            </p:cNvSpPr>
            <p:nvPr/>
          </p:nvSpPr>
          <p:spPr bwMode="auto">
            <a:xfrm>
              <a:off x="1199" y="2297"/>
              <a:ext cx="4" cy="4"/>
            </a:xfrm>
            <a:prstGeom prst="ellipse">
              <a:avLst/>
            </a:prstGeom>
            <a:solidFill>
              <a:srgbClr val="000000"/>
            </a:solidFill>
            <a:ln w="9525">
              <a:solidFill>
                <a:schemeClr val="tx2"/>
              </a:solidFill>
              <a:round/>
              <a:headEnd/>
              <a:tailEnd/>
            </a:ln>
          </p:spPr>
          <p:txBody>
            <a:bodyPr/>
            <a:lstStyle/>
            <a:p>
              <a:endParaRPr lang="en-US" sz="3120"/>
            </a:p>
          </p:txBody>
        </p:sp>
      </p:grpSp>
      <p:grpSp>
        <p:nvGrpSpPr>
          <p:cNvPr id="376089" name="Group 1305"/>
          <p:cNvGrpSpPr>
            <a:grpSpLocks/>
          </p:cNvGrpSpPr>
          <p:nvPr/>
        </p:nvGrpSpPr>
        <p:grpSpPr bwMode="auto">
          <a:xfrm>
            <a:off x="2468880" y="1280161"/>
            <a:ext cx="2506980" cy="3280410"/>
            <a:chOff x="4007" y="1052"/>
            <a:chExt cx="976" cy="1423"/>
          </a:xfrm>
        </p:grpSpPr>
        <p:sp>
          <p:nvSpPr>
            <p:cNvPr id="376090" name="Freeform 1306"/>
            <p:cNvSpPr>
              <a:spLocks/>
            </p:cNvSpPr>
            <p:nvPr/>
          </p:nvSpPr>
          <p:spPr bwMode="auto">
            <a:xfrm>
              <a:off x="4012" y="1769"/>
              <a:ext cx="904" cy="704"/>
            </a:xfrm>
            <a:custGeom>
              <a:avLst/>
              <a:gdLst>
                <a:gd name="T0" fmla="*/ 196 w 1806"/>
                <a:gd name="T1" fmla="*/ 1348 h 1410"/>
                <a:gd name="T2" fmla="*/ 238 w 1806"/>
                <a:gd name="T3" fmla="*/ 1378 h 1410"/>
                <a:gd name="T4" fmla="*/ 292 w 1806"/>
                <a:gd name="T5" fmla="*/ 1399 h 1410"/>
                <a:gd name="T6" fmla="*/ 330 w 1806"/>
                <a:gd name="T7" fmla="*/ 1407 h 1410"/>
                <a:gd name="T8" fmla="*/ 389 w 1806"/>
                <a:gd name="T9" fmla="*/ 1410 h 1410"/>
                <a:gd name="T10" fmla="*/ 448 w 1806"/>
                <a:gd name="T11" fmla="*/ 1402 h 1410"/>
                <a:gd name="T12" fmla="*/ 508 w 1806"/>
                <a:gd name="T13" fmla="*/ 1387 h 1410"/>
                <a:gd name="T14" fmla="*/ 588 w 1806"/>
                <a:gd name="T15" fmla="*/ 1360 h 1410"/>
                <a:gd name="T16" fmla="*/ 742 w 1806"/>
                <a:gd name="T17" fmla="*/ 1297 h 1410"/>
                <a:gd name="T18" fmla="*/ 861 w 1806"/>
                <a:gd name="T19" fmla="*/ 1250 h 1410"/>
                <a:gd name="T20" fmla="*/ 1154 w 1806"/>
                <a:gd name="T21" fmla="*/ 1148 h 1410"/>
                <a:gd name="T22" fmla="*/ 1278 w 1806"/>
                <a:gd name="T23" fmla="*/ 1101 h 1410"/>
                <a:gd name="T24" fmla="*/ 1400 w 1806"/>
                <a:gd name="T25" fmla="*/ 1048 h 1410"/>
                <a:gd name="T26" fmla="*/ 1483 w 1806"/>
                <a:gd name="T27" fmla="*/ 1005 h 1410"/>
                <a:gd name="T28" fmla="*/ 1542 w 1806"/>
                <a:gd name="T29" fmla="*/ 963 h 1410"/>
                <a:gd name="T30" fmla="*/ 1595 w 1806"/>
                <a:gd name="T31" fmla="*/ 916 h 1410"/>
                <a:gd name="T32" fmla="*/ 1663 w 1806"/>
                <a:gd name="T33" fmla="*/ 847 h 1410"/>
                <a:gd name="T34" fmla="*/ 1734 w 1806"/>
                <a:gd name="T35" fmla="*/ 765 h 1410"/>
                <a:gd name="T36" fmla="*/ 1752 w 1806"/>
                <a:gd name="T37" fmla="*/ 731 h 1410"/>
                <a:gd name="T38" fmla="*/ 1780 w 1806"/>
                <a:gd name="T39" fmla="*/ 654 h 1410"/>
                <a:gd name="T40" fmla="*/ 1799 w 1806"/>
                <a:gd name="T41" fmla="*/ 619 h 1410"/>
                <a:gd name="T42" fmla="*/ 1780 w 1806"/>
                <a:gd name="T43" fmla="*/ 613 h 1410"/>
                <a:gd name="T44" fmla="*/ 1708 w 1806"/>
                <a:gd name="T45" fmla="*/ 598 h 1410"/>
                <a:gd name="T46" fmla="*/ 1663 w 1806"/>
                <a:gd name="T47" fmla="*/ 583 h 1410"/>
                <a:gd name="T48" fmla="*/ 1599 w 1806"/>
                <a:gd name="T49" fmla="*/ 554 h 1410"/>
                <a:gd name="T50" fmla="*/ 1539 w 1806"/>
                <a:gd name="T51" fmla="*/ 520 h 1410"/>
                <a:gd name="T52" fmla="*/ 1464 w 1806"/>
                <a:gd name="T53" fmla="*/ 464 h 1410"/>
                <a:gd name="T54" fmla="*/ 1393 w 1806"/>
                <a:gd name="T55" fmla="*/ 402 h 1410"/>
                <a:gd name="T56" fmla="*/ 1212 w 1806"/>
                <a:gd name="T57" fmla="*/ 240 h 1410"/>
                <a:gd name="T58" fmla="*/ 1141 w 1806"/>
                <a:gd name="T59" fmla="*/ 184 h 1410"/>
                <a:gd name="T60" fmla="*/ 1091 w 1806"/>
                <a:gd name="T61" fmla="*/ 154 h 1410"/>
                <a:gd name="T62" fmla="*/ 1021 w 1806"/>
                <a:gd name="T63" fmla="*/ 118 h 1410"/>
                <a:gd name="T64" fmla="*/ 932 w 1806"/>
                <a:gd name="T65" fmla="*/ 84 h 1410"/>
                <a:gd name="T66" fmla="*/ 822 w 1806"/>
                <a:gd name="T67" fmla="*/ 53 h 1410"/>
                <a:gd name="T68" fmla="*/ 668 w 1806"/>
                <a:gd name="T69" fmla="*/ 23 h 1410"/>
                <a:gd name="T70" fmla="*/ 555 w 1806"/>
                <a:gd name="T71" fmla="*/ 3 h 1410"/>
                <a:gd name="T72" fmla="*/ 484 w 1806"/>
                <a:gd name="T73" fmla="*/ 0 h 1410"/>
                <a:gd name="T74" fmla="*/ 410 w 1806"/>
                <a:gd name="T75" fmla="*/ 8 h 1410"/>
                <a:gd name="T76" fmla="*/ 357 w 1806"/>
                <a:gd name="T77" fmla="*/ 20 h 1410"/>
                <a:gd name="T78" fmla="*/ 304 w 1806"/>
                <a:gd name="T79" fmla="*/ 36 h 1410"/>
                <a:gd name="T80" fmla="*/ 258 w 1806"/>
                <a:gd name="T81" fmla="*/ 60 h 1410"/>
                <a:gd name="T82" fmla="*/ 214 w 1806"/>
                <a:gd name="T83" fmla="*/ 90 h 1410"/>
                <a:gd name="T84" fmla="*/ 188 w 1806"/>
                <a:gd name="T85" fmla="*/ 113 h 1410"/>
                <a:gd name="T86" fmla="*/ 155 w 1806"/>
                <a:gd name="T87" fmla="*/ 152 h 1410"/>
                <a:gd name="T88" fmla="*/ 129 w 1806"/>
                <a:gd name="T89" fmla="*/ 197 h 1410"/>
                <a:gd name="T90" fmla="*/ 90 w 1806"/>
                <a:gd name="T91" fmla="*/ 330 h 1410"/>
                <a:gd name="T92" fmla="*/ 54 w 1806"/>
                <a:gd name="T93" fmla="*/ 484 h 1410"/>
                <a:gd name="T94" fmla="*/ 24 w 1806"/>
                <a:gd name="T95" fmla="*/ 640 h 1410"/>
                <a:gd name="T96" fmla="*/ 6 w 1806"/>
                <a:gd name="T97" fmla="*/ 798 h 1410"/>
                <a:gd name="T98" fmla="*/ 1 w 1806"/>
                <a:gd name="T99" fmla="*/ 955 h 1410"/>
                <a:gd name="T100" fmla="*/ 10 w 1806"/>
                <a:gd name="T101" fmla="*/ 1073 h 1410"/>
                <a:gd name="T102" fmla="*/ 22 w 1806"/>
                <a:gd name="T103" fmla="*/ 1118 h 1410"/>
                <a:gd name="T104" fmla="*/ 43 w 1806"/>
                <a:gd name="T105" fmla="*/ 1164 h 1410"/>
                <a:gd name="T106" fmla="*/ 80 w 1806"/>
                <a:gd name="T107" fmla="*/ 1223 h 1410"/>
                <a:gd name="T108" fmla="*/ 120 w 1806"/>
                <a:gd name="T109" fmla="*/ 1276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6" h="1410">
                  <a:moveTo>
                    <a:pt x="170" y="1324"/>
                  </a:moveTo>
                  <a:lnTo>
                    <a:pt x="187" y="1341"/>
                  </a:lnTo>
                  <a:lnTo>
                    <a:pt x="196" y="1348"/>
                  </a:lnTo>
                  <a:lnTo>
                    <a:pt x="203" y="1354"/>
                  </a:lnTo>
                  <a:lnTo>
                    <a:pt x="220" y="1368"/>
                  </a:lnTo>
                  <a:lnTo>
                    <a:pt x="238" y="1378"/>
                  </a:lnTo>
                  <a:lnTo>
                    <a:pt x="256" y="1386"/>
                  </a:lnTo>
                  <a:lnTo>
                    <a:pt x="274" y="1393"/>
                  </a:lnTo>
                  <a:lnTo>
                    <a:pt x="292" y="1399"/>
                  </a:lnTo>
                  <a:lnTo>
                    <a:pt x="301" y="1402"/>
                  </a:lnTo>
                  <a:lnTo>
                    <a:pt x="312" y="1404"/>
                  </a:lnTo>
                  <a:lnTo>
                    <a:pt x="330" y="1407"/>
                  </a:lnTo>
                  <a:lnTo>
                    <a:pt x="350" y="1410"/>
                  </a:lnTo>
                  <a:lnTo>
                    <a:pt x="369" y="1410"/>
                  </a:lnTo>
                  <a:lnTo>
                    <a:pt x="389" y="1410"/>
                  </a:lnTo>
                  <a:lnTo>
                    <a:pt x="409" y="1408"/>
                  </a:lnTo>
                  <a:lnTo>
                    <a:pt x="428" y="1405"/>
                  </a:lnTo>
                  <a:lnTo>
                    <a:pt x="448" y="1402"/>
                  </a:lnTo>
                  <a:lnTo>
                    <a:pt x="469" y="1398"/>
                  </a:lnTo>
                  <a:lnTo>
                    <a:pt x="489" y="1393"/>
                  </a:lnTo>
                  <a:lnTo>
                    <a:pt x="508" y="1387"/>
                  </a:lnTo>
                  <a:lnTo>
                    <a:pt x="529" y="1381"/>
                  </a:lnTo>
                  <a:lnTo>
                    <a:pt x="549" y="1375"/>
                  </a:lnTo>
                  <a:lnTo>
                    <a:pt x="588" y="1360"/>
                  </a:lnTo>
                  <a:lnTo>
                    <a:pt x="629" y="1345"/>
                  </a:lnTo>
                  <a:lnTo>
                    <a:pt x="706" y="1312"/>
                  </a:lnTo>
                  <a:lnTo>
                    <a:pt x="742" y="1297"/>
                  </a:lnTo>
                  <a:lnTo>
                    <a:pt x="778" y="1282"/>
                  </a:lnTo>
                  <a:lnTo>
                    <a:pt x="819" y="1267"/>
                  </a:lnTo>
                  <a:lnTo>
                    <a:pt x="861" y="1250"/>
                  </a:lnTo>
                  <a:lnTo>
                    <a:pt x="946" y="1222"/>
                  </a:lnTo>
                  <a:lnTo>
                    <a:pt x="1113" y="1163"/>
                  </a:lnTo>
                  <a:lnTo>
                    <a:pt x="1154" y="1148"/>
                  </a:lnTo>
                  <a:lnTo>
                    <a:pt x="1196" y="1133"/>
                  </a:lnTo>
                  <a:lnTo>
                    <a:pt x="1237" y="1118"/>
                  </a:lnTo>
                  <a:lnTo>
                    <a:pt x="1278" y="1101"/>
                  </a:lnTo>
                  <a:lnTo>
                    <a:pt x="1319" y="1085"/>
                  </a:lnTo>
                  <a:lnTo>
                    <a:pt x="1361" y="1067"/>
                  </a:lnTo>
                  <a:lnTo>
                    <a:pt x="1400" y="1048"/>
                  </a:lnTo>
                  <a:lnTo>
                    <a:pt x="1441" y="1029"/>
                  </a:lnTo>
                  <a:lnTo>
                    <a:pt x="1462" y="1017"/>
                  </a:lnTo>
                  <a:lnTo>
                    <a:pt x="1483" y="1005"/>
                  </a:lnTo>
                  <a:lnTo>
                    <a:pt x="1503" y="991"/>
                  </a:lnTo>
                  <a:lnTo>
                    <a:pt x="1522" y="978"/>
                  </a:lnTo>
                  <a:lnTo>
                    <a:pt x="1542" y="963"/>
                  </a:lnTo>
                  <a:lnTo>
                    <a:pt x="1560" y="948"/>
                  </a:lnTo>
                  <a:lnTo>
                    <a:pt x="1578" y="932"/>
                  </a:lnTo>
                  <a:lnTo>
                    <a:pt x="1595" y="916"/>
                  </a:lnTo>
                  <a:lnTo>
                    <a:pt x="1613" y="899"/>
                  </a:lnTo>
                  <a:lnTo>
                    <a:pt x="1630" y="881"/>
                  </a:lnTo>
                  <a:lnTo>
                    <a:pt x="1663" y="847"/>
                  </a:lnTo>
                  <a:lnTo>
                    <a:pt x="1694" y="810"/>
                  </a:lnTo>
                  <a:lnTo>
                    <a:pt x="1726" y="774"/>
                  </a:lnTo>
                  <a:lnTo>
                    <a:pt x="1734" y="765"/>
                  </a:lnTo>
                  <a:lnTo>
                    <a:pt x="1740" y="755"/>
                  </a:lnTo>
                  <a:lnTo>
                    <a:pt x="1746" y="744"/>
                  </a:lnTo>
                  <a:lnTo>
                    <a:pt x="1752" y="731"/>
                  </a:lnTo>
                  <a:lnTo>
                    <a:pt x="1762" y="705"/>
                  </a:lnTo>
                  <a:lnTo>
                    <a:pt x="1771" y="678"/>
                  </a:lnTo>
                  <a:lnTo>
                    <a:pt x="1780" y="654"/>
                  </a:lnTo>
                  <a:lnTo>
                    <a:pt x="1790" y="633"/>
                  </a:lnTo>
                  <a:lnTo>
                    <a:pt x="1794" y="625"/>
                  </a:lnTo>
                  <a:lnTo>
                    <a:pt x="1799" y="619"/>
                  </a:lnTo>
                  <a:lnTo>
                    <a:pt x="1802" y="616"/>
                  </a:lnTo>
                  <a:lnTo>
                    <a:pt x="1806" y="615"/>
                  </a:lnTo>
                  <a:lnTo>
                    <a:pt x="1780" y="613"/>
                  </a:lnTo>
                  <a:lnTo>
                    <a:pt x="1755" y="609"/>
                  </a:lnTo>
                  <a:lnTo>
                    <a:pt x="1731" y="604"/>
                  </a:lnTo>
                  <a:lnTo>
                    <a:pt x="1708" y="598"/>
                  </a:lnTo>
                  <a:lnTo>
                    <a:pt x="1685" y="591"/>
                  </a:lnTo>
                  <a:lnTo>
                    <a:pt x="1673" y="588"/>
                  </a:lnTo>
                  <a:lnTo>
                    <a:pt x="1663" y="583"/>
                  </a:lnTo>
                  <a:lnTo>
                    <a:pt x="1640" y="574"/>
                  </a:lnTo>
                  <a:lnTo>
                    <a:pt x="1619" y="565"/>
                  </a:lnTo>
                  <a:lnTo>
                    <a:pt x="1599" y="554"/>
                  </a:lnTo>
                  <a:lnTo>
                    <a:pt x="1578" y="544"/>
                  </a:lnTo>
                  <a:lnTo>
                    <a:pt x="1559" y="532"/>
                  </a:lnTo>
                  <a:lnTo>
                    <a:pt x="1539" y="520"/>
                  </a:lnTo>
                  <a:lnTo>
                    <a:pt x="1519" y="506"/>
                  </a:lnTo>
                  <a:lnTo>
                    <a:pt x="1501" y="493"/>
                  </a:lnTo>
                  <a:lnTo>
                    <a:pt x="1464" y="464"/>
                  </a:lnTo>
                  <a:lnTo>
                    <a:pt x="1427" y="434"/>
                  </a:lnTo>
                  <a:lnTo>
                    <a:pt x="1411" y="417"/>
                  </a:lnTo>
                  <a:lnTo>
                    <a:pt x="1393" y="402"/>
                  </a:lnTo>
                  <a:lnTo>
                    <a:pt x="1322" y="337"/>
                  </a:lnTo>
                  <a:lnTo>
                    <a:pt x="1249" y="271"/>
                  </a:lnTo>
                  <a:lnTo>
                    <a:pt x="1212" y="240"/>
                  </a:lnTo>
                  <a:lnTo>
                    <a:pt x="1172" y="208"/>
                  </a:lnTo>
                  <a:lnTo>
                    <a:pt x="1157" y="196"/>
                  </a:lnTo>
                  <a:lnTo>
                    <a:pt x="1141" y="184"/>
                  </a:lnTo>
                  <a:lnTo>
                    <a:pt x="1124" y="173"/>
                  </a:lnTo>
                  <a:lnTo>
                    <a:pt x="1107" y="163"/>
                  </a:lnTo>
                  <a:lnTo>
                    <a:pt x="1091" y="154"/>
                  </a:lnTo>
                  <a:lnTo>
                    <a:pt x="1073" y="143"/>
                  </a:lnTo>
                  <a:lnTo>
                    <a:pt x="1039" y="127"/>
                  </a:lnTo>
                  <a:lnTo>
                    <a:pt x="1021" y="118"/>
                  </a:lnTo>
                  <a:lnTo>
                    <a:pt x="1003" y="110"/>
                  </a:lnTo>
                  <a:lnTo>
                    <a:pt x="969" y="96"/>
                  </a:lnTo>
                  <a:lnTo>
                    <a:pt x="932" y="84"/>
                  </a:lnTo>
                  <a:lnTo>
                    <a:pt x="896" y="72"/>
                  </a:lnTo>
                  <a:lnTo>
                    <a:pt x="858" y="63"/>
                  </a:lnTo>
                  <a:lnTo>
                    <a:pt x="822" y="53"/>
                  </a:lnTo>
                  <a:lnTo>
                    <a:pt x="784" y="45"/>
                  </a:lnTo>
                  <a:lnTo>
                    <a:pt x="745" y="38"/>
                  </a:lnTo>
                  <a:lnTo>
                    <a:pt x="668" y="23"/>
                  </a:lnTo>
                  <a:lnTo>
                    <a:pt x="590" y="8"/>
                  </a:lnTo>
                  <a:lnTo>
                    <a:pt x="573" y="5"/>
                  </a:lnTo>
                  <a:lnTo>
                    <a:pt x="555" y="3"/>
                  </a:lnTo>
                  <a:lnTo>
                    <a:pt x="537" y="2"/>
                  </a:lnTo>
                  <a:lnTo>
                    <a:pt x="520" y="0"/>
                  </a:lnTo>
                  <a:lnTo>
                    <a:pt x="484" y="0"/>
                  </a:lnTo>
                  <a:lnTo>
                    <a:pt x="446" y="2"/>
                  </a:lnTo>
                  <a:lnTo>
                    <a:pt x="428" y="5"/>
                  </a:lnTo>
                  <a:lnTo>
                    <a:pt x="410" y="8"/>
                  </a:lnTo>
                  <a:lnTo>
                    <a:pt x="392" y="11"/>
                  </a:lnTo>
                  <a:lnTo>
                    <a:pt x="374" y="15"/>
                  </a:lnTo>
                  <a:lnTo>
                    <a:pt x="357" y="20"/>
                  </a:lnTo>
                  <a:lnTo>
                    <a:pt x="339" y="24"/>
                  </a:lnTo>
                  <a:lnTo>
                    <a:pt x="323" y="30"/>
                  </a:lnTo>
                  <a:lnTo>
                    <a:pt x="304" y="36"/>
                  </a:lnTo>
                  <a:lnTo>
                    <a:pt x="289" y="44"/>
                  </a:lnTo>
                  <a:lnTo>
                    <a:pt x="273" y="51"/>
                  </a:lnTo>
                  <a:lnTo>
                    <a:pt x="258" y="60"/>
                  </a:lnTo>
                  <a:lnTo>
                    <a:pt x="243" y="69"/>
                  </a:lnTo>
                  <a:lnTo>
                    <a:pt x="227" y="80"/>
                  </a:lnTo>
                  <a:lnTo>
                    <a:pt x="214" y="90"/>
                  </a:lnTo>
                  <a:lnTo>
                    <a:pt x="206" y="95"/>
                  </a:lnTo>
                  <a:lnTo>
                    <a:pt x="200" y="101"/>
                  </a:lnTo>
                  <a:lnTo>
                    <a:pt x="188" y="113"/>
                  </a:lnTo>
                  <a:lnTo>
                    <a:pt x="176" y="125"/>
                  </a:lnTo>
                  <a:lnTo>
                    <a:pt x="164" y="139"/>
                  </a:lnTo>
                  <a:lnTo>
                    <a:pt x="155" y="152"/>
                  </a:lnTo>
                  <a:lnTo>
                    <a:pt x="144" y="166"/>
                  </a:lnTo>
                  <a:lnTo>
                    <a:pt x="137" y="181"/>
                  </a:lnTo>
                  <a:lnTo>
                    <a:pt x="129" y="197"/>
                  </a:lnTo>
                  <a:lnTo>
                    <a:pt x="123" y="214"/>
                  </a:lnTo>
                  <a:lnTo>
                    <a:pt x="117" y="231"/>
                  </a:lnTo>
                  <a:lnTo>
                    <a:pt x="90" y="330"/>
                  </a:lnTo>
                  <a:lnTo>
                    <a:pt x="77" y="381"/>
                  </a:lnTo>
                  <a:lnTo>
                    <a:pt x="64" y="432"/>
                  </a:lnTo>
                  <a:lnTo>
                    <a:pt x="54" y="484"/>
                  </a:lnTo>
                  <a:lnTo>
                    <a:pt x="42" y="536"/>
                  </a:lnTo>
                  <a:lnTo>
                    <a:pt x="33" y="588"/>
                  </a:lnTo>
                  <a:lnTo>
                    <a:pt x="24" y="640"/>
                  </a:lnTo>
                  <a:lnTo>
                    <a:pt x="16" y="693"/>
                  </a:lnTo>
                  <a:lnTo>
                    <a:pt x="10" y="746"/>
                  </a:lnTo>
                  <a:lnTo>
                    <a:pt x="6" y="798"/>
                  </a:lnTo>
                  <a:lnTo>
                    <a:pt x="1" y="851"/>
                  </a:lnTo>
                  <a:lnTo>
                    <a:pt x="0" y="904"/>
                  </a:lnTo>
                  <a:lnTo>
                    <a:pt x="1" y="955"/>
                  </a:lnTo>
                  <a:lnTo>
                    <a:pt x="3" y="1006"/>
                  </a:lnTo>
                  <a:lnTo>
                    <a:pt x="7" y="1058"/>
                  </a:lnTo>
                  <a:lnTo>
                    <a:pt x="10" y="1073"/>
                  </a:lnTo>
                  <a:lnTo>
                    <a:pt x="13" y="1088"/>
                  </a:lnTo>
                  <a:lnTo>
                    <a:pt x="18" y="1103"/>
                  </a:lnTo>
                  <a:lnTo>
                    <a:pt x="22" y="1118"/>
                  </a:lnTo>
                  <a:lnTo>
                    <a:pt x="28" y="1134"/>
                  </a:lnTo>
                  <a:lnTo>
                    <a:pt x="36" y="1149"/>
                  </a:lnTo>
                  <a:lnTo>
                    <a:pt x="43" y="1164"/>
                  </a:lnTo>
                  <a:lnTo>
                    <a:pt x="51" y="1180"/>
                  </a:lnTo>
                  <a:lnTo>
                    <a:pt x="69" y="1208"/>
                  </a:lnTo>
                  <a:lnTo>
                    <a:pt x="80" y="1223"/>
                  </a:lnTo>
                  <a:lnTo>
                    <a:pt x="89" y="1237"/>
                  </a:lnTo>
                  <a:lnTo>
                    <a:pt x="110" y="1264"/>
                  </a:lnTo>
                  <a:lnTo>
                    <a:pt x="120" y="1276"/>
                  </a:lnTo>
                  <a:lnTo>
                    <a:pt x="131" y="1289"/>
                  </a:lnTo>
                  <a:lnTo>
                    <a:pt x="170" y="13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091" name="Freeform 1307"/>
            <p:cNvSpPr>
              <a:spLocks/>
            </p:cNvSpPr>
            <p:nvPr/>
          </p:nvSpPr>
          <p:spPr bwMode="auto">
            <a:xfrm>
              <a:off x="4096" y="2408"/>
              <a:ext cx="306" cy="67"/>
            </a:xfrm>
            <a:custGeom>
              <a:avLst/>
              <a:gdLst>
                <a:gd name="T0" fmla="*/ 5 w 613"/>
                <a:gd name="T1" fmla="*/ 44 h 134"/>
                <a:gd name="T2" fmla="*/ 38 w 613"/>
                <a:gd name="T3" fmla="*/ 74 h 134"/>
                <a:gd name="T4" fmla="*/ 54 w 613"/>
                <a:gd name="T5" fmla="*/ 86 h 134"/>
                <a:gd name="T6" fmla="*/ 71 w 613"/>
                <a:gd name="T7" fmla="*/ 95 h 134"/>
                <a:gd name="T8" fmla="*/ 107 w 613"/>
                <a:gd name="T9" fmla="*/ 111 h 134"/>
                <a:gd name="T10" fmla="*/ 145 w 613"/>
                <a:gd name="T11" fmla="*/ 122 h 134"/>
                <a:gd name="T12" fmla="*/ 183 w 613"/>
                <a:gd name="T13" fmla="*/ 126 h 134"/>
                <a:gd name="T14" fmla="*/ 222 w 613"/>
                <a:gd name="T15" fmla="*/ 128 h 134"/>
                <a:gd name="T16" fmla="*/ 261 w 613"/>
                <a:gd name="T17" fmla="*/ 123 h 134"/>
                <a:gd name="T18" fmla="*/ 302 w 613"/>
                <a:gd name="T19" fmla="*/ 116 h 134"/>
                <a:gd name="T20" fmla="*/ 341 w 613"/>
                <a:gd name="T21" fmla="*/ 105 h 134"/>
                <a:gd name="T22" fmla="*/ 382 w 613"/>
                <a:gd name="T23" fmla="*/ 93 h 134"/>
                <a:gd name="T24" fmla="*/ 462 w 613"/>
                <a:gd name="T25" fmla="*/ 63 h 134"/>
                <a:gd name="T26" fmla="*/ 611 w 613"/>
                <a:gd name="T27" fmla="*/ 0 h 134"/>
                <a:gd name="T28" fmla="*/ 613 w 613"/>
                <a:gd name="T29" fmla="*/ 6 h 134"/>
                <a:gd name="T30" fmla="*/ 463 w 613"/>
                <a:gd name="T31" fmla="*/ 69 h 134"/>
                <a:gd name="T32" fmla="*/ 383 w 613"/>
                <a:gd name="T33" fmla="*/ 99 h 134"/>
                <a:gd name="T34" fmla="*/ 343 w 613"/>
                <a:gd name="T35" fmla="*/ 111 h 134"/>
                <a:gd name="T36" fmla="*/ 302 w 613"/>
                <a:gd name="T37" fmla="*/ 122 h 134"/>
                <a:gd name="T38" fmla="*/ 261 w 613"/>
                <a:gd name="T39" fmla="*/ 129 h 134"/>
                <a:gd name="T40" fmla="*/ 222 w 613"/>
                <a:gd name="T41" fmla="*/ 134 h 134"/>
                <a:gd name="T42" fmla="*/ 183 w 613"/>
                <a:gd name="T43" fmla="*/ 132 h 134"/>
                <a:gd name="T44" fmla="*/ 143 w 613"/>
                <a:gd name="T45" fmla="*/ 128 h 134"/>
                <a:gd name="T46" fmla="*/ 106 w 613"/>
                <a:gd name="T47" fmla="*/ 117 h 134"/>
                <a:gd name="T48" fmla="*/ 70 w 613"/>
                <a:gd name="T49" fmla="*/ 101 h 134"/>
                <a:gd name="T50" fmla="*/ 50 w 613"/>
                <a:gd name="T51" fmla="*/ 90 h 134"/>
                <a:gd name="T52" fmla="*/ 33 w 613"/>
                <a:gd name="T53" fmla="*/ 78 h 134"/>
                <a:gd name="T54" fmla="*/ 0 w 613"/>
                <a:gd name="T55" fmla="*/ 48 h 134"/>
                <a:gd name="T56" fmla="*/ 5 w 613"/>
                <a:gd name="T57" fmla="*/ 4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3" h="134">
                  <a:moveTo>
                    <a:pt x="5" y="44"/>
                  </a:moveTo>
                  <a:lnTo>
                    <a:pt x="38" y="74"/>
                  </a:lnTo>
                  <a:lnTo>
                    <a:pt x="54" y="86"/>
                  </a:lnTo>
                  <a:lnTo>
                    <a:pt x="71" y="95"/>
                  </a:lnTo>
                  <a:lnTo>
                    <a:pt x="107" y="111"/>
                  </a:lnTo>
                  <a:lnTo>
                    <a:pt x="145" y="122"/>
                  </a:lnTo>
                  <a:lnTo>
                    <a:pt x="183" y="126"/>
                  </a:lnTo>
                  <a:lnTo>
                    <a:pt x="222" y="128"/>
                  </a:lnTo>
                  <a:lnTo>
                    <a:pt x="261" y="123"/>
                  </a:lnTo>
                  <a:lnTo>
                    <a:pt x="302" y="116"/>
                  </a:lnTo>
                  <a:lnTo>
                    <a:pt x="341" y="105"/>
                  </a:lnTo>
                  <a:lnTo>
                    <a:pt x="382" y="93"/>
                  </a:lnTo>
                  <a:lnTo>
                    <a:pt x="462" y="63"/>
                  </a:lnTo>
                  <a:lnTo>
                    <a:pt x="611" y="0"/>
                  </a:lnTo>
                  <a:lnTo>
                    <a:pt x="613" y="6"/>
                  </a:lnTo>
                  <a:lnTo>
                    <a:pt x="463" y="69"/>
                  </a:lnTo>
                  <a:lnTo>
                    <a:pt x="383" y="99"/>
                  </a:lnTo>
                  <a:lnTo>
                    <a:pt x="343" y="111"/>
                  </a:lnTo>
                  <a:lnTo>
                    <a:pt x="302" y="122"/>
                  </a:lnTo>
                  <a:lnTo>
                    <a:pt x="261" y="129"/>
                  </a:lnTo>
                  <a:lnTo>
                    <a:pt x="222" y="134"/>
                  </a:lnTo>
                  <a:lnTo>
                    <a:pt x="183" y="132"/>
                  </a:lnTo>
                  <a:lnTo>
                    <a:pt x="143" y="128"/>
                  </a:lnTo>
                  <a:lnTo>
                    <a:pt x="106" y="117"/>
                  </a:lnTo>
                  <a:lnTo>
                    <a:pt x="70" y="101"/>
                  </a:lnTo>
                  <a:lnTo>
                    <a:pt x="50" y="90"/>
                  </a:lnTo>
                  <a:lnTo>
                    <a:pt x="33" y="78"/>
                  </a:lnTo>
                  <a:lnTo>
                    <a:pt x="0" y="48"/>
                  </a:lnTo>
                  <a:lnTo>
                    <a:pt x="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092" name="Freeform 1308"/>
            <p:cNvSpPr>
              <a:spLocks/>
            </p:cNvSpPr>
            <p:nvPr/>
          </p:nvSpPr>
          <p:spPr bwMode="auto">
            <a:xfrm>
              <a:off x="4402" y="2281"/>
              <a:ext cx="332" cy="130"/>
            </a:xfrm>
            <a:custGeom>
              <a:avLst/>
              <a:gdLst>
                <a:gd name="T0" fmla="*/ 0 w 664"/>
                <a:gd name="T1" fmla="*/ 255 h 261"/>
                <a:gd name="T2" fmla="*/ 168 w 664"/>
                <a:gd name="T3" fmla="*/ 193 h 261"/>
                <a:gd name="T4" fmla="*/ 334 w 664"/>
                <a:gd name="T5" fmla="*/ 136 h 261"/>
                <a:gd name="T6" fmla="*/ 418 w 664"/>
                <a:gd name="T7" fmla="*/ 106 h 261"/>
                <a:gd name="T8" fmla="*/ 500 w 664"/>
                <a:gd name="T9" fmla="*/ 74 h 261"/>
                <a:gd name="T10" fmla="*/ 663 w 664"/>
                <a:gd name="T11" fmla="*/ 0 h 261"/>
                <a:gd name="T12" fmla="*/ 664 w 664"/>
                <a:gd name="T13" fmla="*/ 6 h 261"/>
                <a:gd name="T14" fmla="*/ 501 w 664"/>
                <a:gd name="T15" fmla="*/ 80 h 261"/>
                <a:gd name="T16" fmla="*/ 420 w 664"/>
                <a:gd name="T17" fmla="*/ 112 h 261"/>
                <a:gd name="T18" fmla="*/ 335 w 664"/>
                <a:gd name="T19" fmla="*/ 142 h 261"/>
                <a:gd name="T20" fmla="*/ 169 w 664"/>
                <a:gd name="T21" fmla="*/ 199 h 261"/>
                <a:gd name="T22" fmla="*/ 2 w 664"/>
                <a:gd name="T23" fmla="*/ 261 h 261"/>
                <a:gd name="T24" fmla="*/ 0 w 664"/>
                <a:gd name="T25" fmla="*/ 25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4" h="261">
                  <a:moveTo>
                    <a:pt x="0" y="255"/>
                  </a:moveTo>
                  <a:lnTo>
                    <a:pt x="168" y="193"/>
                  </a:lnTo>
                  <a:lnTo>
                    <a:pt x="334" y="136"/>
                  </a:lnTo>
                  <a:lnTo>
                    <a:pt x="418" y="106"/>
                  </a:lnTo>
                  <a:lnTo>
                    <a:pt x="500" y="74"/>
                  </a:lnTo>
                  <a:lnTo>
                    <a:pt x="663" y="0"/>
                  </a:lnTo>
                  <a:lnTo>
                    <a:pt x="664" y="6"/>
                  </a:lnTo>
                  <a:lnTo>
                    <a:pt x="501" y="80"/>
                  </a:lnTo>
                  <a:lnTo>
                    <a:pt x="420" y="112"/>
                  </a:lnTo>
                  <a:lnTo>
                    <a:pt x="335" y="142"/>
                  </a:lnTo>
                  <a:lnTo>
                    <a:pt x="169" y="199"/>
                  </a:lnTo>
                  <a:lnTo>
                    <a:pt x="2" y="261"/>
                  </a:lnTo>
                  <a:lnTo>
                    <a:pt x="0"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093" name="Freeform 1309"/>
            <p:cNvSpPr>
              <a:spLocks/>
            </p:cNvSpPr>
            <p:nvPr/>
          </p:nvSpPr>
          <p:spPr bwMode="auto">
            <a:xfrm>
              <a:off x="4402" y="2408"/>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094" name="Freeform 1310"/>
            <p:cNvSpPr>
              <a:spLocks/>
            </p:cNvSpPr>
            <p:nvPr/>
          </p:nvSpPr>
          <p:spPr bwMode="auto">
            <a:xfrm>
              <a:off x="4732" y="2155"/>
              <a:ext cx="144" cy="129"/>
            </a:xfrm>
            <a:custGeom>
              <a:avLst/>
              <a:gdLst>
                <a:gd name="T0" fmla="*/ 0 w 289"/>
                <a:gd name="T1" fmla="*/ 253 h 257"/>
                <a:gd name="T2" fmla="*/ 41 w 289"/>
                <a:gd name="T3" fmla="*/ 230 h 257"/>
                <a:gd name="T4" fmla="*/ 80 w 289"/>
                <a:gd name="T5" fmla="*/ 203 h 257"/>
                <a:gd name="T6" fmla="*/ 118 w 289"/>
                <a:gd name="T7" fmla="*/ 173 h 257"/>
                <a:gd name="T8" fmla="*/ 153 w 289"/>
                <a:gd name="T9" fmla="*/ 141 h 257"/>
                <a:gd name="T10" fmla="*/ 221 w 289"/>
                <a:gd name="T11" fmla="*/ 72 h 257"/>
                <a:gd name="T12" fmla="*/ 284 w 289"/>
                <a:gd name="T13" fmla="*/ 0 h 257"/>
                <a:gd name="T14" fmla="*/ 289 w 289"/>
                <a:gd name="T15" fmla="*/ 4 h 257"/>
                <a:gd name="T16" fmla="*/ 225 w 289"/>
                <a:gd name="T17" fmla="*/ 77 h 257"/>
                <a:gd name="T18" fmla="*/ 157 w 289"/>
                <a:gd name="T19" fmla="*/ 146 h 257"/>
                <a:gd name="T20" fmla="*/ 123 w 289"/>
                <a:gd name="T21" fmla="*/ 178 h 257"/>
                <a:gd name="T22" fmla="*/ 85 w 289"/>
                <a:gd name="T23" fmla="*/ 208 h 257"/>
                <a:gd name="T24" fmla="*/ 46 w 289"/>
                <a:gd name="T25" fmla="*/ 235 h 257"/>
                <a:gd name="T26" fmla="*/ 3 w 289"/>
                <a:gd name="T27" fmla="*/ 257 h 257"/>
                <a:gd name="T28" fmla="*/ 0 w 289"/>
                <a:gd name="T29" fmla="*/ 25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257">
                  <a:moveTo>
                    <a:pt x="0" y="253"/>
                  </a:moveTo>
                  <a:lnTo>
                    <a:pt x="41" y="230"/>
                  </a:lnTo>
                  <a:lnTo>
                    <a:pt x="80" y="203"/>
                  </a:lnTo>
                  <a:lnTo>
                    <a:pt x="118" y="173"/>
                  </a:lnTo>
                  <a:lnTo>
                    <a:pt x="153" y="141"/>
                  </a:lnTo>
                  <a:lnTo>
                    <a:pt x="221" y="72"/>
                  </a:lnTo>
                  <a:lnTo>
                    <a:pt x="284" y="0"/>
                  </a:lnTo>
                  <a:lnTo>
                    <a:pt x="289" y="4"/>
                  </a:lnTo>
                  <a:lnTo>
                    <a:pt x="225" y="77"/>
                  </a:lnTo>
                  <a:lnTo>
                    <a:pt x="157" y="146"/>
                  </a:lnTo>
                  <a:lnTo>
                    <a:pt x="123" y="178"/>
                  </a:lnTo>
                  <a:lnTo>
                    <a:pt x="85" y="208"/>
                  </a:lnTo>
                  <a:lnTo>
                    <a:pt x="46" y="235"/>
                  </a:lnTo>
                  <a:lnTo>
                    <a:pt x="3" y="257"/>
                  </a:lnTo>
                  <a:lnTo>
                    <a:pt x="0"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095" name="Freeform 1311"/>
            <p:cNvSpPr>
              <a:spLocks/>
            </p:cNvSpPr>
            <p:nvPr/>
          </p:nvSpPr>
          <p:spPr bwMode="auto">
            <a:xfrm>
              <a:off x="4732" y="2281"/>
              <a:ext cx="2" cy="3"/>
            </a:xfrm>
            <a:custGeom>
              <a:avLst/>
              <a:gdLst>
                <a:gd name="T0" fmla="*/ 3 w 3"/>
                <a:gd name="T1" fmla="*/ 6 h 6"/>
                <a:gd name="T2" fmla="*/ 0 w 3"/>
                <a:gd name="T3" fmla="*/ 2 h 6"/>
                <a:gd name="T4" fmla="*/ 2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0" y="2"/>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096" name="Freeform 1312"/>
            <p:cNvSpPr>
              <a:spLocks/>
            </p:cNvSpPr>
            <p:nvPr/>
          </p:nvSpPr>
          <p:spPr bwMode="auto">
            <a:xfrm>
              <a:off x="4874" y="2075"/>
              <a:ext cx="42" cy="82"/>
            </a:xfrm>
            <a:custGeom>
              <a:avLst/>
              <a:gdLst>
                <a:gd name="T0" fmla="*/ 0 w 85"/>
                <a:gd name="T1" fmla="*/ 160 h 164"/>
                <a:gd name="T2" fmla="*/ 14 w 85"/>
                <a:gd name="T3" fmla="*/ 140 h 164"/>
                <a:gd name="T4" fmla="*/ 26 w 85"/>
                <a:gd name="T5" fmla="*/ 116 h 164"/>
                <a:gd name="T6" fmla="*/ 45 w 85"/>
                <a:gd name="T7" fmla="*/ 63 h 164"/>
                <a:gd name="T8" fmla="*/ 64 w 85"/>
                <a:gd name="T9" fmla="*/ 18 h 164"/>
                <a:gd name="T10" fmla="*/ 71 w 85"/>
                <a:gd name="T11" fmla="*/ 5 h 164"/>
                <a:gd name="T12" fmla="*/ 80 w 85"/>
                <a:gd name="T13" fmla="*/ 0 h 164"/>
                <a:gd name="T14" fmla="*/ 85 w 85"/>
                <a:gd name="T15" fmla="*/ 5 h 164"/>
                <a:gd name="T16" fmla="*/ 76 w 85"/>
                <a:gd name="T17" fmla="*/ 9 h 164"/>
                <a:gd name="T18" fmla="*/ 68 w 85"/>
                <a:gd name="T19" fmla="*/ 23 h 164"/>
                <a:gd name="T20" fmla="*/ 50 w 85"/>
                <a:gd name="T21" fmla="*/ 66 h 164"/>
                <a:gd name="T22" fmla="*/ 30 w 85"/>
                <a:gd name="T23" fmla="*/ 121 h 164"/>
                <a:gd name="T24" fmla="*/ 18 w 85"/>
                <a:gd name="T25" fmla="*/ 145 h 164"/>
                <a:gd name="T26" fmla="*/ 5 w 85"/>
                <a:gd name="T27" fmla="*/ 164 h 164"/>
                <a:gd name="T28" fmla="*/ 0 w 85"/>
                <a:gd name="T29" fmla="*/ 1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64">
                  <a:moveTo>
                    <a:pt x="0" y="160"/>
                  </a:moveTo>
                  <a:lnTo>
                    <a:pt x="14" y="140"/>
                  </a:lnTo>
                  <a:lnTo>
                    <a:pt x="26" y="116"/>
                  </a:lnTo>
                  <a:lnTo>
                    <a:pt x="45" y="63"/>
                  </a:lnTo>
                  <a:lnTo>
                    <a:pt x="64" y="18"/>
                  </a:lnTo>
                  <a:lnTo>
                    <a:pt x="71" y="5"/>
                  </a:lnTo>
                  <a:lnTo>
                    <a:pt x="80" y="0"/>
                  </a:lnTo>
                  <a:lnTo>
                    <a:pt x="85" y="5"/>
                  </a:lnTo>
                  <a:lnTo>
                    <a:pt x="76" y="9"/>
                  </a:lnTo>
                  <a:lnTo>
                    <a:pt x="68" y="23"/>
                  </a:lnTo>
                  <a:lnTo>
                    <a:pt x="50" y="66"/>
                  </a:lnTo>
                  <a:lnTo>
                    <a:pt x="30" y="121"/>
                  </a:lnTo>
                  <a:lnTo>
                    <a:pt x="18" y="145"/>
                  </a:lnTo>
                  <a:lnTo>
                    <a:pt x="5" y="164"/>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097" name="Freeform 1313"/>
            <p:cNvSpPr>
              <a:spLocks/>
            </p:cNvSpPr>
            <p:nvPr/>
          </p:nvSpPr>
          <p:spPr bwMode="auto">
            <a:xfrm>
              <a:off x="4874" y="2155"/>
              <a:ext cx="2"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098" name="Freeform 1314"/>
            <p:cNvSpPr>
              <a:spLocks/>
            </p:cNvSpPr>
            <p:nvPr/>
          </p:nvSpPr>
          <p:spPr bwMode="auto">
            <a:xfrm>
              <a:off x="4597" y="1872"/>
              <a:ext cx="319" cy="205"/>
            </a:xfrm>
            <a:custGeom>
              <a:avLst/>
              <a:gdLst>
                <a:gd name="T0" fmla="*/ 637 w 637"/>
                <a:gd name="T1" fmla="*/ 412 h 412"/>
                <a:gd name="T2" fmla="*/ 586 w 637"/>
                <a:gd name="T3" fmla="*/ 406 h 412"/>
                <a:gd name="T4" fmla="*/ 538 w 637"/>
                <a:gd name="T5" fmla="*/ 395 h 412"/>
                <a:gd name="T6" fmla="*/ 492 w 637"/>
                <a:gd name="T7" fmla="*/ 380 h 412"/>
                <a:gd name="T8" fmla="*/ 448 w 637"/>
                <a:gd name="T9" fmla="*/ 362 h 412"/>
                <a:gd name="T10" fmla="*/ 408 w 637"/>
                <a:gd name="T11" fmla="*/ 341 h 412"/>
                <a:gd name="T12" fmla="*/ 367 w 637"/>
                <a:gd name="T13" fmla="*/ 317 h 412"/>
                <a:gd name="T14" fmla="*/ 329 w 637"/>
                <a:gd name="T15" fmla="*/ 290 h 412"/>
                <a:gd name="T16" fmla="*/ 292 w 637"/>
                <a:gd name="T17" fmla="*/ 261 h 412"/>
                <a:gd name="T18" fmla="*/ 222 w 637"/>
                <a:gd name="T19" fmla="*/ 199 h 412"/>
                <a:gd name="T20" fmla="*/ 151 w 637"/>
                <a:gd name="T21" fmla="*/ 133 h 412"/>
                <a:gd name="T22" fmla="*/ 77 w 637"/>
                <a:gd name="T23" fmla="*/ 68 h 412"/>
                <a:gd name="T24" fmla="*/ 0 w 637"/>
                <a:gd name="T25" fmla="*/ 5 h 412"/>
                <a:gd name="T26" fmla="*/ 5 w 637"/>
                <a:gd name="T27" fmla="*/ 0 h 412"/>
                <a:gd name="T28" fmla="*/ 82 w 637"/>
                <a:gd name="T29" fmla="*/ 64 h 412"/>
                <a:gd name="T30" fmla="*/ 154 w 637"/>
                <a:gd name="T31" fmla="*/ 128 h 412"/>
                <a:gd name="T32" fmla="*/ 225 w 637"/>
                <a:gd name="T33" fmla="*/ 195 h 412"/>
                <a:gd name="T34" fmla="*/ 296 w 637"/>
                <a:gd name="T35" fmla="*/ 257 h 412"/>
                <a:gd name="T36" fmla="*/ 334 w 637"/>
                <a:gd name="T37" fmla="*/ 285 h 412"/>
                <a:gd name="T38" fmla="*/ 372 w 637"/>
                <a:gd name="T39" fmla="*/ 312 h 412"/>
                <a:gd name="T40" fmla="*/ 411 w 637"/>
                <a:gd name="T41" fmla="*/ 336 h 412"/>
                <a:gd name="T42" fmla="*/ 452 w 637"/>
                <a:gd name="T43" fmla="*/ 357 h 412"/>
                <a:gd name="T44" fmla="*/ 495 w 637"/>
                <a:gd name="T45" fmla="*/ 376 h 412"/>
                <a:gd name="T46" fmla="*/ 541 w 637"/>
                <a:gd name="T47" fmla="*/ 391 h 412"/>
                <a:gd name="T48" fmla="*/ 586 w 637"/>
                <a:gd name="T49" fmla="*/ 401 h 412"/>
                <a:gd name="T50" fmla="*/ 637 w 637"/>
                <a:gd name="T51" fmla="*/ 407 h 412"/>
                <a:gd name="T52" fmla="*/ 637 w 637"/>
                <a:gd name="T53" fmla="*/ 412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7" h="412">
                  <a:moveTo>
                    <a:pt x="637" y="412"/>
                  </a:moveTo>
                  <a:lnTo>
                    <a:pt x="586" y="406"/>
                  </a:lnTo>
                  <a:lnTo>
                    <a:pt x="538" y="395"/>
                  </a:lnTo>
                  <a:lnTo>
                    <a:pt x="492" y="380"/>
                  </a:lnTo>
                  <a:lnTo>
                    <a:pt x="448" y="362"/>
                  </a:lnTo>
                  <a:lnTo>
                    <a:pt x="408" y="341"/>
                  </a:lnTo>
                  <a:lnTo>
                    <a:pt x="367" y="317"/>
                  </a:lnTo>
                  <a:lnTo>
                    <a:pt x="329" y="290"/>
                  </a:lnTo>
                  <a:lnTo>
                    <a:pt x="292" y="261"/>
                  </a:lnTo>
                  <a:lnTo>
                    <a:pt x="222" y="199"/>
                  </a:lnTo>
                  <a:lnTo>
                    <a:pt x="151" y="133"/>
                  </a:lnTo>
                  <a:lnTo>
                    <a:pt x="77" y="68"/>
                  </a:lnTo>
                  <a:lnTo>
                    <a:pt x="0" y="5"/>
                  </a:lnTo>
                  <a:lnTo>
                    <a:pt x="5" y="0"/>
                  </a:lnTo>
                  <a:lnTo>
                    <a:pt x="82" y="64"/>
                  </a:lnTo>
                  <a:lnTo>
                    <a:pt x="154" y="128"/>
                  </a:lnTo>
                  <a:lnTo>
                    <a:pt x="225" y="195"/>
                  </a:lnTo>
                  <a:lnTo>
                    <a:pt x="296" y="257"/>
                  </a:lnTo>
                  <a:lnTo>
                    <a:pt x="334" y="285"/>
                  </a:lnTo>
                  <a:lnTo>
                    <a:pt x="372" y="312"/>
                  </a:lnTo>
                  <a:lnTo>
                    <a:pt x="411" y="336"/>
                  </a:lnTo>
                  <a:lnTo>
                    <a:pt x="452" y="357"/>
                  </a:lnTo>
                  <a:lnTo>
                    <a:pt x="495" y="376"/>
                  </a:lnTo>
                  <a:lnTo>
                    <a:pt x="541" y="391"/>
                  </a:lnTo>
                  <a:lnTo>
                    <a:pt x="586" y="401"/>
                  </a:lnTo>
                  <a:lnTo>
                    <a:pt x="637" y="407"/>
                  </a:lnTo>
                  <a:lnTo>
                    <a:pt x="637" y="4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099" name="Freeform 1315"/>
            <p:cNvSpPr>
              <a:spLocks/>
            </p:cNvSpPr>
            <p:nvPr/>
          </p:nvSpPr>
          <p:spPr bwMode="auto">
            <a:xfrm>
              <a:off x="4914" y="2075"/>
              <a:ext cx="5" cy="2"/>
            </a:xfrm>
            <a:custGeom>
              <a:avLst/>
              <a:gdLst>
                <a:gd name="T0" fmla="*/ 5 w 11"/>
                <a:gd name="T1" fmla="*/ 5 h 5"/>
                <a:gd name="T2" fmla="*/ 11 w 11"/>
                <a:gd name="T3" fmla="*/ 2 h 5"/>
                <a:gd name="T4" fmla="*/ 3 w 11"/>
                <a:gd name="T5" fmla="*/ 0 h 5"/>
                <a:gd name="T6" fmla="*/ 3 w 11"/>
                <a:gd name="T7" fmla="*/ 5 h 5"/>
                <a:gd name="T8" fmla="*/ 0 w 11"/>
                <a:gd name="T9" fmla="*/ 0 h 5"/>
                <a:gd name="T10" fmla="*/ 5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5" y="5"/>
                  </a:moveTo>
                  <a:lnTo>
                    <a:pt x="11" y="2"/>
                  </a:lnTo>
                  <a:lnTo>
                    <a:pt x="3" y="0"/>
                  </a:lnTo>
                  <a:lnTo>
                    <a:pt x="3"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0" name="Freeform 1316"/>
            <p:cNvSpPr>
              <a:spLocks/>
            </p:cNvSpPr>
            <p:nvPr/>
          </p:nvSpPr>
          <p:spPr bwMode="auto">
            <a:xfrm>
              <a:off x="4307" y="1772"/>
              <a:ext cx="292" cy="102"/>
            </a:xfrm>
            <a:custGeom>
              <a:avLst/>
              <a:gdLst>
                <a:gd name="T0" fmla="*/ 579 w 584"/>
                <a:gd name="T1" fmla="*/ 205 h 205"/>
                <a:gd name="T2" fmla="*/ 548 w 584"/>
                <a:gd name="T3" fmla="*/ 181 h 205"/>
                <a:gd name="T4" fmla="*/ 516 w 584"/>
                <a:gd name="T5" fmla="*/ 160 h 205"/>
                <a:gd name="T6" fmla="*/ 446 w 584"/>
                <a:gd name="T7" fmla="*/ 124 h 205"/>
                <a:gd name="T8" fmla="*/ 377 w 584"/>
                <a:gd name="T9" fmla="*/ 93 h 205"/>
                <a:gd name="T10" fmla="*/ 305 w 584"/>
                <a:gd name="T11" fmla="*/ 69 h 205"/>
                <a:gd name="T12" fmla="*/ 231 w 584"/>
                <a:gd name="T13" fmla="*/ 50 h 205"/>
                <a:gd name="T14" fmla="*/ 155 w 584"/>
                <a:gd name="T15" fmla="*/ 33 h 205"/>
                <a:gd name="T16" fmla="*/ 0 w 584"/>
                <a:gd name="T17" fmla="*/ 5 h 205"/>
                <a:gd name="T18" fmla="*/ 0 w 584"/>
                <a:gd name="T19" fmla="*/ 0 h 205"/>
                <a:gd name="T20" fmla="*/ 155 w 584"/>
                <a:gd name="T21" fmla="*/ 29 h 205"/>
                <a:gd name="T22" fmla="*/ 231 w 584"/>
                <a:gd name="T23" fmla="*/ 45 h 205"/>
                <a:gd name="T24" fmla="*/ 308 w 584"/>
                <a:gd name="T25" fmla="*/ 65 h 205"/>
                <a:gd name="T26" fmla="*/ 380 w 584"/>
                <a:gd name="T27" fmla="*/ 89 h 205"/>
                <a:gd name="T28" fmla="*/ 449 w 584"/>
                <a:gd name="T29" fmla="*/ 119 h 205"/>
                <a:gd name="T30" fmla="*/ 519 w 584"/>
                <a:gd name="T31" fmla="*/ 155 h 205"/>
                <a:gd name="T32" fmla="*/ 552 w 584"/>
                <a:gd name="T33" fmla="*/ 176 h 205"/>
                <a:gd name="T34" fmla="*/ 584 w 584"/>
                <a:gd name="T35" fmla="*/ 200 h 205"/>
                <a:gd name="T36" fmla="*/ 579 w 584"/>
                <a:gd name="T3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4" h="205">
                  <a:moveTo>
                    <a:pt x="579" y="205"/>
                  </a:moveTo>
                  <a:lnTo>
                    <a:pt x="548" y="181"/>
                  </a:lnTo>
                  <a:lnTo>
                    <a:pt x="516" y="160"/>
                  </a:lnTo>
                  <a:lnTo>
                    <a:pt x="446" y="124"/>
                  </a:lnTo>
                  <a:lnTo>
                    <a:pt x="377" y="93"/>
                  </a:lnTo>
                  <a:lnTo>
                    <a:pt x="305" y="69"/>
                  </a:lnTo>
                  <a:lnTo>
                    <a:pt x="231" y="50"/>
                  </a:lnTo>
                  <a:lnTo>
                    <a:pt x="155" y="33"/>
                  </a:lnTo>
                  <a:lnTo>
                    <a:pt x="0" y="5"/>
                  </a:lnTo>
                  <a:lnTo>
                    <a:pt x="0" y="0"/>
                  </a:lnTo>
                  <a:lnTo>
                    <a:pt x="155" y="29"/>
                  </a:lnTo>
                  <a:lnTo>
                    <a:pt x="231" y="45"/>
                  </a:lnTo>
                  <a:lnTo>
                    <a:pt x="308" y="65"/>
                  </a:lnTo>
                  <a:lnTo>
                    <a:pt x="380" y="89"/>
                  </a:lnTo>
                  <a:lnTo>
                    <a:pt x="449" y="119"/>
                  </a:lnTo>
                  <a:lnTo>
                    <a:pt x="519" y="155"/>
                  </a:lnTo>
                  <a:lnTo>
                    <a:pt x="552" y="176"/>
                  </a:lnTo>
                  <a:lnTo>
                    <a:pt x="584" y="200"/>
                  </a:lnTo>
                  <a:lnTo>
                    <a:pt x="579" y="2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1" name="Freeform 1317"/>
            <p:cNvSpPr>
              <a:spLocks/>
            </p:cNvSpPr>
            <p:nvPr/>
          </p:nvSpPr>
          <p:spPr bwMode="auto">
            <a:xfrm>
              <a:off x="4597" y="1872"/>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2" name="Freeform 1318"/>
            <p:cNvSpPr>
              <a:spLocks/>
            </p:cNvSpPr>
            <p:nvPr/>
          </p:nvSpPr>
          <p:spPr bwMode="auto">
            <a:xfrm>
              <a:off x="4070" y="1768"/>
              <a:ext cx="237" cy="116"/>
            </a:xfrm>
            <a:custGeom>
              <a:avLst/>
              <a:gdLst>
                <a:gd name="T0" fmla="*/ 476 w 476"/>
                <a:gd name="T1" fmla="*/ 12 h 232"/>
                <a:gd name="T2" fmla="*/ 441 w 476"/>
                <a:gd name="T3" fmla="*/ 7 h 232"/>
                <a:gd name="T4" fmla="*/ 405 w 476"/>
                <a:gd name="T5" fmla="*/ 4 h 232"/>
                <a:gd name="T6" fmla="*/ 369 w 476"/>
                <a:gd name="T7" fmla="*/ 4 h 232"/>
                <a:gd name="T8" fmla="*/ 332 w 476"/>
                <a:gd name="T9" fmla="*/ 6 h 232"/>
                <a:gd name="T10" fmla="*/ 298 w 476"/>
                <a:gd name="T11" fmla="*/ 12 h 232"/>
                <a:gd name="T12" fmla="*/ 261 w 476"/>
                <a:gd name="T13" fmla="*/ 18 h 232"/>
                <a:gd name="T14" fmla="*/ 227 w 476"/>
                <a:gd name="T15" fmla="*/ 28 h 232"/>
                <a:gd name="T16" fmla="*/ 192 w 476"/>
                <a:gd name="T17" fmla="*/ 40 h 232"/>
                <a:gd name="T18" fmla="*/ 160 w 476"/>
                <a:gd name="T19" fmla="*/ 55 h 232"/>
                <a:gd name="T20" fmla="*/ 129 w 476"/>
                <a:gd name="T21" fmla="*/ 73 h 232"/>
                <a:gd name="T22" fmla="*/ 101 w 476"/>
                <a:gd name="T23" fmla="*/ 94 h 232"/>
                <a:gd name="T24" fmla="*/ 74 w 476"/>
                <a:gd name="T25" fmla="*/ 117 h 232"/>
                <a:gd name="T26" fmla="*/ 52 w 476"/>
                <a:gd name="T27" fmla="*/ 143 h 232"/>
                <a:gd name="T28" fmla="*/ 32 w 476"/>
                <a:gd name="T29" fmla="*/ 170 h 232"/>
                <a:gd name="T30" fmla="*/ 18 w 476"/>
                <a:gd name="T31" fmla="*/ 198 h 232"/>
                <a:gd name="T32" fmla="*/ 6 w 476"/>
                <a:gd name="T33" fmla="*/ 232 h 232"/>
                <a:gd name="T34" fmla="*/ 0 w 476"/>
                <a:gd name="T35" fmla="*/ 230 h 232"/>
                <a:gd name="T36" fmla="*/ 12 w 476"/>
                <a:gd name="T37" fmla="*/ 197 h 232"/>
                <a:gd name="T38" fmla="*/ 27 w 476"/>
                <a:gd name="T39" fmla="*/ 165 h 232"/>
                <a:gd name="T40" fmla="*/ 47 w 476"/>
                <a:gd name="T41" fmla="*/ 138 h 232"/>
                <a:gd name="T42" fmla="*/ 70 w 476"/>
                <a:gd name="T43" fmla="*/ 113 h 232"/>
                <a:gd name="T44" fmla="*/ 97 w 476"/>
                <a:gd name="T45" fmla="*/ 90 h 232"/>
                <a:gd name="T46" fmla="*/ 124 w 476"/>
                <a:gd name="T47" fmla="*/ 69 h 232"/>
                <a:gd name="T48" fmla="*/ 156 w 476"/>
                <a:gd name="T49" fmla="*/ 51 h 232"/>
                <a:gd name="T50" fmla="*/ 187 w 476"/>
                <a:gd name="T51" fmla="*/ 36 h 232"/>
                <a:gd name="T52" fmla="*/ 224 w 476"/>
                <a:gd name="T53" fmla="*/ 24 h 232"/>
                <a:gd name="T54" fmla="*/ 258 w 476"/>
                <a:gd name="T55" fmla="*/ 13 h 232"/>
                <a:gd name="T56" fmla="*/ 295 w 476"/>
                <a:gd name="T57" fmla="*/ 7 h 232"/>
                <a:gd name="T58" fmla="*/ 332 w 476"/>
                <a:gd name="T59" fmla="*/ 1 h 232"/>
                <a:gd name="T60" fmla="*/ 369 w 476"/>
                <a:gd name="T61" fmla="*/ 0 h 232"/>
                <a:gd name="T62" fmla="*/ 405 w 476"/>
                <a:gd name="T63" fmla="*/ 0 h 232"/>
                <a:gd name="T64" fmla="*/ 441 w 476"/>
                <a:gd name="T65" fmla="*/ 3 h 232"/>
                <a:gd name="T66" fmla="*/ 476 w 476"/>
                <a:gd name="T67" fmla="*/ 7 h 232"/>
                <a:gd name="T68" fmla="*/ 476 w 476"/>
                <a:gd name="T69" fmla="*/ 1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6" h="232">
                  <a:moveTo>
                    <a:pt x="476" y="12"/>
                  </a:moveTo>
                  <a:lnTo>
                    <a:pt x="441" y="7"/>
                  </a:lnTo>
                  <a:lnTo>
                    <a:pt x="405" y="4"/>
                  </a:lnTo>
                  <a:lnTo>
                    <a:pt x="369" y="4"/>
                  </a:lnTo>
                  <a:lnTo>
                    <a:pt x="332" y="6"/>
                  </a:lnTo>
                  <a:lnTo>
                    <a:pt x="298" y="12"/>
                  </a:lnTo>
                  <a:lnTo>
                    <a:pt x="261" y="18"/>
                  </a:lnTo>
                  <a:lnTo>
                    <a:pt x="227" y="28"/>
                  </a:lnTo>
                  <a:lnTo>
                    <a:pt x="192" y="40"/>
                  </a:lnTo>
                  <a:lnTo>
                    <a:pt x="160" y="55"/>
                  </a:lnTo>
                  <a:lnTo>
                    <a:pt x="129" y="73"/>
                  </a:lnTo>
                  <a:lnTo>
                    <a:pt x="101" y="94"/>
                  </a:lnTo>
                  <a:lnTo>
                    <a:pt x="74" y="117"/>
                  </a:lnTo>
                  <a:lnTo>
                    <a:pt x="52" y="143"/>
                  </a:lnTo>
                  <a:lnTo>
                    <a:pt x="32" y="170"/>
                  </a:lnTo>
                  <a:lnTo>
                    <a:pt x="18" y="198"/>
                  </a:lnTo>
                  <a:lnTo>
                    <a:pt x="6" y="232"/>
                  </a:lnTo>
                  <a:lnTo>
                    <a:pt x="0" y="230"/>
                  </a:lnTo>
                  <a:lnTo>
                    <a:pt x="12" y="197"/>
                  </a:lnTo>
                  <a:lnTo>
                    <a:pt x="27" y="165"/>
                  </a:lnTo>
                  <a:lnTo>
                    <a:pt x="47" y="138"/>
                  </a:lnTo>
                  <a:lnTo>
                    <a:pt x="70" y="113"/>
                  </a:lnTo>
                  <a:lnTo>
                    <a:pt x="97" y="90"/>
                  </a:lnTo>
                  <a:lnTo>
                    <a:pt x="124" y="69"/>
                  </a:lnTo>
                  <a:lnTo>
                    <a:pt x="156" y="51"/>
                  </a:lnTo>
                  <a:lnTo>
                    <a:pt x="187" y="36"/>
                  </a:lnTo>
                  <a:lnTo>
                    <a:pt x="224" y="24"/>
                  </a:lnTo>
                  <a:lnTo>
                    <a:pt x="258" y="13"/>
                  </a:lnTo>
                  <a:lnTo>
                    <a:pt x="295" y="7"/>
                  </a:lnTo>
                  <a:lnTo>
                    <a:pt x="332" y="1"/>
                  </a:lnTo>
                  <a:lnTo>
                    <a:pt x="369" y="0"/>
                  </a:lnTo>
                  <a:lnTo>
                    <a:pt x="405" y="0"/>
                  </a:lnTo>
                  <a:lnTo>
                    <a:pt x="441" y="3"/>
                  </a:lnTo>
                  <a:lnTo>
                    <a:pt x="476" y="7"/>
                  </a:lnTo>
                  <a:lnTo>
                    <a:pt x="47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3" name="Freeform 1319"/>
            <p:cNvSpPr>
              <a:spLocks/>
            </p:cNvSpPr>
            <p:nvPr/>
          </p:nvSpPr>
          <p:spPr bwMode="auto">
            <a:xfrm>
              <a:off x="4307" y="1772"/>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4" name="Freeform 1320"/>
            <p:cNvSpPr>
              <a:spLocks/>
            </p:cNvSpPr>
            <p:nvPr/>
          </p:nvSpPr>
          <p:spPr bwMode="auto">
            <a:xfrm>
              <a:off x="4012" y="1883"/>
              <a:ext cx="61" cy="414"/>
            </a:xfrm>
            <a:custGeom>
              <a:avLst/>
              <a:gdLst>
                <a:gd name="T0" fmla="*/ 122 w 122"/>
                <a:gd name="T1" fmla="*/ 2 h 829"/>
                <a:gd name="T2" fmla="*/ 69 w 122"/>
                <a:gd name="T3" fmla="*/ 203 h 829"/>
                <a:gd name="T4" fmla="*/ 47 w 122"/>
                <a:gd name="T5" fmla="*/ 306 h 829"/>
                <a:gd name="T6" fmla="*/ 38 w 122"/>
                <a:gd name="T7" fmla="*/ 359 h 829"/>
                <a:gd name="T8" fmla="*/ 29 w 122"/>
                <a:gd name="T9" fmla="*/ 411 h 829"/>
                <a:gd name="T10" fmla="*/ 15 w 122"/>
                <a:gd name="T11" fmla="*/ 517 h 829"/>
                <a:gd name="T12" fmla="*/ 6 w 122"/>
                <a:gd name="T13" fmla="*/ 622 h 829"/>
                <a:gd name="T14" fmla="*/ 6 w 122"/>
                <a:gd name="T15" fmla="*/ 726 h 829"/>
                <a:gd name="T16" fmla="*/ 8 w 122"/>
                <a:gd name="T17" fmla="*/ 777 h 829"/>
                <a:gd name="T18" fmla="*/ 12 w 122"/>
                <a:gd name="T19" fmla="*/ 829 h 829"/>
                <a:gd name="T20" fmla="*/ 6 w 122"/>
                <a:gd name="T21" fmla="*/ 829 h 829"/>
                <a:gd name="T22" fmla="*/ 2 w 122"/>
                <a:gd name="T23" fmla="*/ 777 h 829"/>
                <a:gd name="T24" fmla="*/ 0 w 122"/>
                <a:gd name="T25" fmla="*/ 726 h 829"/>
                <a:gd name="T26" fmla="*/ 0 w 122"/>
                <a:gd name="T27" fmla="*/ 622 h 829"/>
                <a:gd name="T28" fmla="*/ 9 w 122"/>
                <a:gd name="T29" fmla="*/ 517 h 829"/>
                <a:gd name="T30" fmla="*/ 23 w 122"/>
                <a:gd name="T31" fmla="*/ 411 h 829"/>
                <a:gd name="T32" fmla="*/ 32 w 122"/>
                <a:gd name="T33" fmla="*/ 359 h 829"/>
                <a:gd name="T34" fmla="*/ 41 w 122"/>
                <a:gd name="T35" fmla="*/ 306 h 829"/>
                <a:gd name="T36" fmla="*/ 63 w 122"/>
                <a:gd name="T37" fmla="*/ 203 h 829"/>
                <a:gd name="T38" fmla="*/ 116 w 122"/>
                <a:gd name="T39" fmla="*/ 0 h 829"/>
                <a:gd name="T40" fmla="*/ 122 w 122"/>
                <a:gd name="T41" fmla="*/ 2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829">
                  <a:moveTo>
                    <a:pt x="122" y="2"/>
                  </a:moveTo>
                  <a:lnTo>
                    <a:pt x="69" y="203"/>
                  </a:lnTo>
                  <a:lnTo>
                    <a:pt x="47" y="306"/>
                  </a:lnTo>
                  <a:lnTo>
                    <a:pt x="38" y="359"/>
                  </a:lnTo>
                  <a:lnTo>
                    <a:pt x="29" y="411"/>
                  </a:lnTo>
                  <a:lnTo>
                    <a:pt x="15" y="517"/>
                  </a:lnTo>
                  <a:lnTo>
                    <a:pt x="6" y="622"/>
                  </a:lnTo>
                  <a:lnTo>
                    <a:pt x="6" y="726"/>
                  </a:lnTo>
                  <a:lnTo>
                    <a:pt x="8" y="777"/>
                  </a:lnTo>
                  <a:lnTo>
                    <a:pt x="12" y="829"/>
                  </a:lnTo>
                  <a:lnTo>
                    <a:pt x="6" y="829"/>
                  </a:lnTo>
                  <a:lnTo>
                    <a:pt x="2" y="777"/>
                  </a:lnTo>
                  <a:lnTo>
                    <a:pt x="0" y="726"/>
                  </a:lnTo>
                  <a:lnTo>
                    <a:pt x="0" y="622"/>
                  </a:lnTo>
                  <a:lnTo>
                    <a:pt x="9" y="517"/>
                  </a:lnTo>
                  <a:lnTo>
                    <a:pt x="23" y="411"/>
                  </a:lnTo>
                  <a:lnTo>
                    <a:pt x="32" y="359"/>
                  </a:lnTo>
                  <a:lnTo>
                    <a:pt x="41" y="306"/>
                  </a:lnTo>
                  <a:lnTo>
                    <a:pt x="63" y="203"/>
                  </a:lnTo>
                  <a:lnTo>
                    <a:pt x="116" y="0"/>
                  </a:lnTo>
                  <a:lnTo>
                    <a:pt x="1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5" name="Freeform 1321"/>
            <p:cNvSpPr>
              <a:spLocks/>
            </p:cNvSpPr>
            <p:nvPr/>
          </p:nvSpPr>
          <p:spPr bwMode="auto">
            <a:xfrm>
              <a:off x="4070" y="1883"/>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6" name="Freeform 1322"/>
            <p:cNvSpPr>
              <a:spLocks/>
            </p:cNvSpPr>
            <p:nvPr/>
          </p:nvSpPr>
          <p:spPr bwMode="auto">
            <a:xfrm>
              <a:off x="4015" y="2297"/>
              <a:ext cx="64" cy="118"/>
            </a:xfrm>
            <a:custGeom>
              <a:avLst/>
              <a:gdLst>
                <a:gd name="T0" fmla="*/ 6 w 128"/>
                <a:gd name="T1" fmla="*/ 0 h 234"/>
                <a:gd name="T2" fmla="*/ 12 w 128"/>
                <a:gd name="T3" fmla="*/ 30 h 234"/>
                <a:gd name="T4" fmla="*/ 21 w 128"/>
                <a:gd name="T5" fmla="*/ 60 h 234"/>
                <a:gd name="T6" fmla="*/ 27 w 128"/>
                <a:gd name="T7" fmla="*/ 75 h 234"/>
                <a:gd name="T8" fmla="*/ 35 w 128"/>
                <a:gd name="T9" fmla="*/ 91 h 234"/>
                <a:gd name="T10" fmla="*/ 48 w 128"/>
                <a:gd name="T11" fmla="*/ 120 h 234"/>
                <a:gd name="T12" fmla="*/ 86 w 128"/>
                <a:gd name="T13" fmla="*/ 177 h 234"/>
                <a:gd name="T14" fmla="*/ 128 w 128"/>
                <a:gd name="T15" fmla="*/ 230 h 234"/>
                <a:gd name="T16" fmla="*/ 124 w 128"/>
                <a:gd name="T17" fmla="*/ 234 h 234"/>
                <a:gd name="T18" fmla="*/ 82 w 128"/>
                <a:gd name="T19" fmla="*/ 182 h 234"/>
                <a:gd name="T20" fmla="*/ 44 w 128"/>
                <a:gd name="T21" fmla="*/ 125 h 234"/>
                <a:gd name="T22" fmla="*/ 29 w 128"/>
                <a:gd name="T23" fmla="*/ 93 h 234"/>
                <a:gd name="T24" fmla="*/ 21 w 128"/>
                <a:gd name="T25" fmla="*/ 76 h 234"/>
                <a:gd name="T26" fmla="*/ 15 w 128"/>
                <a:gd name="T27" fmla="*/ 61 h 234"/>
                <a:gd name="T28" fmla="*/ 6 w 128"/>
                <a:gd name="T29" fmla="*/ 31 h 234"/>
                <a:gd name="T30" fmla="*/ 0 w 128"/>
                <a:gd name="T31" fmla="*/ 1 h 234"/>
                <a:gd name="T32" fmla="*/ 6 w 128"/>
                <a:gd name="T33"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234">
                  <a:moveTo>
                    <a:pt x="6" y="0"/>
                  </a:moveTo>
                  <a:lnTo>
                    <a:pt x="12" y="30"/>
                  </a:lnTo>
                  <a:lnTo>
                    <a:pt x="21" y="60"/>
                  </a:lnTo>
                  <a:lnTo>
                    <a:pt x="27" y="75"/>
                  </a:lnTo>
                  <a:lnTo>
                    <a:pt x="35" y="91"/>
                  </a:lnTo>
                  <a:lnTo>
                    <a:pt x="48" y="120"/>
                  </a:lnTo>
                  <a:lnTo>
                    <a:pt x="86" y="177"/>
                  </a:lnTo>
                  <a:lnTo>
                    <a:pt x="128" y="230"/>
                  </a:lnTo>
                  <a:lnTo>
                    <a:pt x="124" y="234"/>
                  </a:lnTo>
                  <a:lnTo>
                    <a:pt x="82" y="182"/>
                  </a:lnTo>
                  <a:lnTo>
                    <a:pt x="44" y="125"/>
                  </a:lnTo>
                  <a:lnTo>
                    <a:pt x="29" y="93"/>
                  </a:lnTo>
                  <a:lnTo>
                    <a:pt x="21" y="76"/>
                  </a:lnTo>
                  <a:lnTo>
                    <a:pt x="15" y="61"/>
                  </a:lnTo>
                  <a:lnTo>
                    <a:pt x="6" y="31"/>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7" name="Freeform 1323"/>
            <p:cNvSpPr>
              <a:spLocks/>
            </p:cNvSpPr>
            <p:nvPr/>
          </p:nvSpPr>
          <p:spPr bwMode="auto">
            <a:xfrm>
              <a:off x="4076" y="2412"/>
              <a:ext cx="22" cy="20"/>
            </a:xfrm>
            <a:custGeom>
              <a:avLst/>
              <a:gdLst>
                <a:gd name="T0" fmla="*/ 4 w 44"/>
                <a:gd name="T1" fmla="*/ 0 h 39"/>
                <a:gd name="T2" fmla="*/ 0 w 44"/>
                <a:gd name="T3" fmla="*/ 4 h 39"/>
                <a:gd name="T4" fmla="*/ 39 w 44"/>
                <a:gd name="T5" fmla="*/ 39 h 39"/>
                <a:gd name="T6" fmla="*/ 44 w 44"/>
                <a:gd name="T7" fmla="*/ 35 h 39"/>
                <a:gd name="T8" fmla="*/ 4 w 44"/>
                <a:gd name="T9" fmla="*/ 0 h 39"/>
              </a:gdLst>
              <a:ahLst/>
              <a:cxnLst>
                <a:cxn ang="0">
                  <a:pos x="T0" y="T1"/>
                </a:cxn>
                <a:cxn ang="0">
                  <a:pos x="T2" y="T3"/>
                </a:cxn>
                <a:cxn ang="0">
                  <a:pos x="T4" y="T5"/>
                </a:cxn>
                <a:cxn ang="0">
                  <a:pos x="T6" y="T7"/>
                </a:cxn>
                <a:cxn ang="0">
                  <a:pos x="T8" y="T9"/>
                </a:cxn>
              </a:cxnLst>
              <a:rect l="0" t="0" r="r" b="b"/>
              <a:pathLst>
                <a:path w="44" h="39">
                  <a:moveTo>
                    <a:pt x="4" y="0"/>
                  </a:moveTo>
                  <a:lnTo>
                    <a:pt x="0" y="4"/>
                  </a:lnTo>
                  <a:lnTo>
                    <a:pt x="39" y="39"/>
                  </a:lnTo>
                  <a:lnTo>
                    <a:pt x="44" y="3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8" name="Freeform 1324"/>
            <p:cNvSpPr>
              <a:spLocks/>
            </p:cNvSpPr>
            <p:nvPr/>
          </p:nvSpPr>
          <p:spPr bwMode="auto">
            <a:xfrm>
              <a:off x="4076" y="2412"/>
              <a:ext cx="3" cy="3"/>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09" name="Freeform 1325"/>
            <p:cNvSpPr>
              <a:spLocks/>
            </p:cNvSpPr>
            <p:nvPr/>
          </p:nvSpPr>
          <p:spPr bwMode="auto">
            <a:xfrm>
              <a:off x="4096" y="2430"/>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0" name="Freeform 1326"/>
            <p:cNvSpPr>
              <a:spLocks/>
            </p:cNvSpPr>
            <p:nvPr/>
          </p:nvSpPr>
          <p:spPr bwMode="auto">
            <a:xfrm>
              <a:off x="4072" y="2025"/>
              <a:ext cx="500" cy="447"/>
            </a:xfrm>
            <a:custGeom>
              <a:avLst/>
              <a:gdLst>
                <a:gd name="T0" fmla="*/ 24 w 1000"/>
                <a:gd name="T1" fmla="*/ 790 h 895"/>
                <a:gd name="T2" fmla="*/ 16 w 1000"/>
                <a:gd name="T3" fmla="*/ 780 h 895"/>
                <a:gd name="T4" fmla="*/ 9 w 1000"/>
                <a:gd name="T5" fmla="*/ 762 h 895"/>
                <a:gd name="T6" fmla="*/ 3 w 1000"/>
                <a:gd name="T7" fmla="*/ 737 h 895"/>
                <a:gd name="T8" fmla="*/ 0 w 1000"/>
                <a:gd name="T9" fmla="*/ 704 h 895"/>
                <a:gd name="T10" fmla="*/ 0 w 1000"/>
                <a:gd name="T11" fmla="*/ 683 h 895"/>
                <a:gd name="T12" fmla="*/ 7 w 1000"/>
                <a:gd name="T13" fmla="*/ 634 h 895"/>
                <a:gd name="T14" fmla="*/ 18 w 1000"/>
                <a:gd name="T15" fmla="*/ 592 h 895"/>
                <a:gd name="T16" fmla="*/ 30 w 1000"/>
                <a:gd name="T17" fmla="*/ 561 h 895"/>
                <a:gd name="T18" fmla="*/ 51 w 1000"/>
                <a:gd name="T19" fmla="*/ 511 h 895"/>
                <a:gd name="T20" fmla="*/ 78 w 1000"/>
                <a:gd name="T21" fmla="*/ 449 h 895"/>
                <a:gd name="T22" fmla="*/ 107 w 1000"/>
                <a:gd name="T23" fmla="*/ 395 h 895"/>
                <a:gd name="T24" fmla="*/ 137 w 1000"/>
                <a:gd name="T25" fmla="*/ 345 h 895"/>
                <a:gd name="T26" fmla="*/ 169 w 1000"/>
                <a:gd name="T27" fmla="*/ 298 h 895"/>
                <a:gd name="T28" fmla="*/ 202 w 1000"/>
                <a:gd name="T29" fmla="*/ 255 h 895"/>
                <a:gd name="T30" fmla="*/ 241 w 1000"/>
                <a:gd name="T31" fmla="*/ 213 h 895"/>
                <a:gd name="T32" fmla="*/ 284 w 1000"/>
                <a:gd name="T33" fmla="*/ 170 h 895"/>
                <a:gd name="T34" fmla="*/ 350 w 1000"/>
                <a:gd name="T35" fmla="*/ 107 h 895"/>
                <a:gd name="T36" fmla="*/ 407 w 1000"/>
                <a:gd name="T37" fmla="*/ 56 h 895"/>
                <a:gd name="T38" fmla="*/ 445 w 1000"/>
                <a:gd name="T39" fmla="*/ 29 h 895"/>
                <a:gd name="T40" fmla="*/ 483 w 1000"/>
                <a:gd name="T41" fmla="*/ 11 h 895"/>
                <a:gd name="T42" fmla="*/ 502 w 1000"/>
                <a:gd name="T43" fmla="*/ 5 h 895"/>
                <a:gd name="T44" fmla="*/ 524 w 1000"/>
                <a:gd name="T45" fmla="*/ 2 h 895"/>
                <a:gd name="T46" fmla="*/ 560 w 1000"/>
                <a:gd name="T47" fmla="*/ 0 h 895"/>
                <a:gd name="T48" fmla="*/ 585 w 1000"/>
                <a:gd name="T49" fmla="*/ 3 h 895"/>
                <a:gd name="T50" fmla="*/ 629 w 1000"/>
                <a:gd name="T51" fmla="*/ 12 h 895"/>
                <a:gd name="T52" fmla="*/ 662 w 1000"/>
                <a:gd name="T53" fmla="*/ 21 h 895"/>
                <a:gd name="T54" fmla="*/ 732 w 1000"/>
                <a:gd name="T55" fmla="*/ 47 h 895"/>
                <a:gd name="T56" fmla="*/ 782 w 1000"/>
                <a:gd name="T57" fmla="*/ 71 h 895"/>
                <a:gd name="T58" fmla="*/ 830 w 1000"/>
                <a:gd name="T59" fmla="*/ 97 h 895"/>
                <a:gd name="T60" fmla="*/ 860 w 1000"/>
                <a:gd name="T61" fmla="*/ 116 h 895"/>
                <a:gd name="T62" fmla="*/ 902 w 1000"/>
                <a:gd name="T63" fmla="*/ 146 h 895"/>
                <a:gd name="T64" fmla="*/ 926 w 1000"/>
                <a:gd name="T65" fmla="*/ 169 h 895"/>
                <a:gd name="T66" fmla="*/ 949 w 1000"/>
                <a:gd name="T67" fmla="*/ 193 h 895"/>
                <a:gd name="T68" fmla="*/ 967 w 1000"/>
                <a:gd name="T69" fmla="*/ 217 h 895"/>
                <a:gd name="T70" fmla="*/ 982 w 1000"/>
                <a:gd name="T71" fmla="*/ 243 h 895"/>
                <a:gd name="T72" fmla="*/ 993 w 1000"/>
                <a:gd name="T73" fmla="*/ 270 h 895"/>
                <a:gd name="T74" fmla="*/ 999 w 1000"/>
                <a:gd name="T75" fmla="*/ 297 h 895"/>
                <a:gd name="T76" fmla="*/ 1000 w 1000"/>
                <a:gd name="T77" fmla="*/ 326 h 895"/>
                <a:gd name="T78" fmla="*/ 996 w 1000"/>
                <a:gd name="T79" fmla="*/ 356 h 895"/>
                <a:gd name="T80" fmla="*/ 993 w 1000"/>
                <a:gd name="T81" fmla="*/ 371 h 895"/>
                <a:gd name="T82" fmla="*/ 958 w 1000"/>
                <a:gd name="T83" fmla="*/ 488 h 895"/>
                <a:gd name="T84" fmla="*/ 913 w 1000"/>
                <a:gd name="T85" fmla="*/ 654 h 895"/>
                <a:gd name="T86" fmla="*/ 818 w 1000"/>
                <a:gd name="T87" fmla="*/ 714 h 895"/>
                <a:gd name="T88" fmla="*/ 659 w 1000"/>
                <a:gd name="T89" fmla="*/ 773 h 895"/>
                <a:gd name="T90" fmla="*/ 566 w 1000"/>
                <a:gd name="T91" fmla="*/ 806 h 895"/>
                <a:gd name="T92" fmla="*/ 492 w 1000"/>
                <a:gd name="T93" fmla="*/ 838 h 895"/>
                <a:gd name="T94" fmla="*/ 439 w 1000"/>
                <a:gd name="T95" fmla="*/ 860 h 895"/>
                <a:gd name="T96" fmla="*/ 400 w 1000"/>
                <a:gd name="T97" fmla="*/ 874 h 895"/>
                <a:gd name="T98" fmla="*/ 357 w 1000"/>
                <a:gd name="T99" fmla="*/ 883 h 895"/>
                <a:gd name="T100" fmla="*/ 299 w 1000"/>
                <a:gd name="T101" fmla="*/ 890 h 895"/>
                <a:gd name="T102" fmla="*/ 243 w 1000"/>
                <a:gd name="T103" fmla="*/ 895 h 895"/>
                <a:gd name="T104" fmla="*/ 208 w 1000"/>
                <a:gd name="T105" fmla="*/ 895 h 895"/>
                <a:gd name="T106" fmla="*/ 182 w 1000"/>
                <a:gd name="T107" fmla="*/ 890 h 895"/>
                <a:gd name="T108" fmla="*/ 146 w 1000"/>
                <a:gd name="T109" fmla="*/ 881 h 895"/>
                <a:gd name="T110" fmla="*/ 119 w 1000"/>
                <a:gd name="T111" fmla="*/ 866 h 895"/>
                <a:gd name="T112" fmla="*/ 77 w 1000"/>
                <a:gd name="T113" fmla="*/ 836 h 895"/>
                <a:gd name="T114" fmla="*/ 27 w 1000"/>
                <a:gd name="T115" fmla="*/ 79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0" h="895">
                  <a:moveTo>
                    <a:pt x="27" y="793"/>
                  </a:moveTo>
                  <a:lnTo>
                    <a:pt x="24" y="790"/>
                  </a:lnTo>
                  <a:lnTo>
                    <a:pt x="21" y="785"/>
                  </a:lnTo>
                  <a:lnTo>
                    <a:pt x="16" y="780"/>
                  </a:lnTo>
                  <a:lnTo>
                    <a:pt x="13" y="771"/>
                  </a:lnTo>
                  <a:lnTo>
                    <a:pt x="9" y="762"/>
                  </a:lnTo>
                  <a:lnTo>
                    <a:pt x="6" y="750"/>
                  </a:lnTo>
                  <a:lnTo>
                    <a:pt x="3" y="737"/>
                  </a:lnTo>
                  <a:lnTo>
                    <a:pt x="0" y="722"/>
                  </a:lnTo>
                  <a:lnTo>
                    <a:pt x="0" y="704"/>
                  </a:lnTo>
                  <a:lnTo>
                    <a:pt x="0" y="693"/>
                  </a:lnTo>
                  <a:lnTo>
                    <a:pt x="0" y="683"/>
                  </a:lnTo>
                  <a:lnTo>
                    <a:pt x="3" y="660"/>
                  </a:lnTo>
                  <a:lnTo>
                    <a:pt x="7" y="634"/>
                  </a:lnTo>
                  <a:lnTo>
                    <a:pt x="13" y="607"/>
                  </a:lnTo>
                  <a:lnTo>
                    <a:pt x="18" y="592"/>
                  </a:lnTo>
                  <a:lnTo>
                    <a:pt x="24" y="577"/>
                  </a:lnTo>
                  <a:lnTo>
                    <a:pt x="30" y="561"/>
                  </a:lnTo>
                  <a:lnTo>
                    <a:pt x="36" y="544"/>
                  </a:lnTo>
                  <a:lnTo>
                    <a:pt x="51" y="511"/>
                  </a:lnTo>
                  <a:lnTo>
                    <a:pt x="65" y="479"/>
                  </a:lnTo>
                  <a:lnTo>
                    <a:pt x="78" y="449"/>
                  </a:lnTo>
                  <a:lnTo>
                    <a:pt x="93" y="422"/>
                  </a:lnTo>
                  <a:lnTo>
                    <a:pt x="107" y="395"/>
                  </a:lnTo>
                  <a:lnTo>
                    <a:pt x="122" y="369"/>
                  </a:lnTo>
                  <a:lnTo>
                    <a:pt x="137" y="345"/>
                  </a:lnTo>
                  <a:lnTo>
                    <a:pt x="152" y="321"/>
                  </a:lnTo>
                  <a:lnTo>
                    <a:pt x="169" y="298"/>
                  </a:lnTo>
                  <a:lnTo>
                    <a:pt x="185" y="276"/>
                  </a:lnTo>
                  <a:lnTo>
                    <a:pt x="202" y="255"/>
                  </a:lnTo>
                  <a:lnTo>
                    <a:pt x="222" y="234"/>
                  </a:lnTo>
                  <a:lnTo>
                    <a:pt x="241" y="213"/>
                  </a:lnTo>
                  <a:lnTo>
                    <a:pt x="261" y="192"/>
                  </a:lnTo>
                  <a:lnTo>
                    <a:pt x="284" y="170"/>
                  </a:lnTo>
                  <a:lnTo>
                    <a:pt x="306" y="148"/>
                  </a:lnTo>
                  <a:lnTo>
                    <a:pt x="350" y="107"/>
                  </a:lnTo>
                  <a:lnTo>
                    <a:pt x="389" y="71"/>
                  </a:lnTo>
                  <a:lnTo>
                    <a:pt x="407" y="56"/>
                  </a:lnTo>
                  <a:lnTo>
                    <a:pt x="425" y="41"/>
                  </a:lnTo>
                  <a:lnTo>
                    <a:pt x="445" y="29"/>
                  </a:lnTo>
                  <a:lnTo>
                    <a:pt x="463" y="18"/>
                  </a:lnTo>
                  <a:lnTo>
                    <a:pt x="483" y="11"/>
                  </a:lnTo>
                  <a:lnTo>
                    <a:pt x="492" y="8"/>
                  </a:lnTo>
                  <a:lnTo>
                    <a:pt x="502" y="5"/>
                  </a:lnTo>
                  <a:lnTo>
                    <a:pt x="513" y="3"/>
                  </a:lnTo>
                  <a:lnTo>
                    <a:pt x="524" y="2"/>
                  </a:lnTo>
                  <a:lnTo>
                    <a:pt x="548" y="0"/>
                  </a:lnTo>
                  <a:lnTo>
                    <a:pt x="560" y="0"/>
                  </a:lnTo>
                  <a:lnTo>
                    <a:pt x="572" y="2"/>
                  </a:lnTo>
                  <a:lnTo>
                    <a:pt x="585" y="3"/>
                  </a:lnTo>
                  <a:lnTo>
                    <a:pt x="599" y="5"/>
                  </a:lnTo>
                  <a:lnTo>
                    <a:pt x="629" y="12"/>
                  </a:lnTo>
                  <a:lnTo>
                    <a:pt x="646" y="17"/>
                  </a:lnTo>
                  <a:lnTo>
                    <a:pt x="662" y="21"/>
                  </a:lnTo>
                  <a:lnTo>
                    <a:pt x="697" y="33"/>
                  </a:lnTo>
                  <a:lnTo>
                    <a:pt x="732" y="47"/>
                  </a:lnTo>
                  <a:lnTo>
                    <a:pt x="765" y="62"/>
                  </a:lnTo>
                  <a:lnTo>
                    <a:pt x="782" y="71"/>
                  </a:lnTo>
                  <a:lnTo>
                    <a:pt x="798" y="79"/>
                  </a:lnTo>
                  <a:lnTo>
                    <a:pt x="830" y="97"/>
                  </a:lnTo>
                  <a:lnTo>
                    <a:pt x="845" y="106"/>
                  </a:lnTo>
                  <a:lnTo>
                    <a:pt x="860" y="116"/>
                  </a:lnTo>
                  <a:lnTo>
                    <a:pt x="889" y="136"/>
                  </a:lnTo>
                  <a:lnTo>
                    <a:pt x="902" y="146"/>
                  </a:lnTo>
                  <a:lnTo>
                    <a:pt x="914" y="158"/>
                  </a:lnTo>
                  <a:lnTo>
                    <a:pt x="926" y="169"/>
                  </a:lnTo>
                  <a:lnTo>
                    <a:pt x="939" y="181"/>
                  </a:lnTo>
                  <a:lnTo>
                    <a:pt x="949" y="193"/>
                  </a:lnTo>
                  <a:lnTo>
                    <a:pt x="958" y="205"/>
                  </a:lnTo>
                  <a:lnTo>
                    <a:pt x="967" y="217"/>
                  </a:lnTo>
                  <a:lnTo>
                    <a:pt x="975" y="231"/>
                  </a:lnTo>
                  <a:lnTo>
                    <a:pt x="982" y="243"/>
                  </a:lnTo>
                  <a:lnTo>
                    <a:pt x="987" y="256"/>
                  </a:lnTo>
                  <a:lnTo>
                    <a:pt x="993" y="270"/>
                  </a:lnTo>
                  <a:lnTo>
                    <a:pt x="996" y="283"/>
                  </a:lnTo>
                  <a:lnTo>
                    <a:pt x="999" y="297"/>
                  </a:lnTo>
                  <a:lnTo>
                    <a:pt x="1000" y="312"/>
                  </a:lnTo>
                  <a:lnTo>
                    <a:pt x="1000" y="326"/>
                  </a:lnTo>
                  <a:lnTo>
                    <a:pt x="999" y="341"/>
                  </a:lnTo>
                  <a:lnTo>
                    <a:pt x="996" y="356"/>
                  </a:lnTo>
                  <a:lnTo>
                    <a:pt x="994" y="363"/>
                  </a:lnTo>
                  <a:lnTo>
                    <a:pt x="993" y="371"/>
                  </a:lnTo>
                  <a:lnTo>
                    <a:pt x="975" y="431"/>
                  </a:lnTo>
                  <a:lnTo>
                    <a:pt x="958" y="488"/>
                  </a:lnTo>
                  <a:lnTo>
                    <a:pt x="931" y="586"/>
                  </a:lnTo>
                  <a:lnTo>
                    <a:pt x="913" y="654"/>
                  </a:lnTo>
                  <a:lnTo>
                    <a:pt x="907" y="678"/>
                  </a:lnTo>
                  <a:lnTo>
                    <a:pt x="818" y="714"/>
                  </a:lnTo>
                  <a:lnTo>
                    <a:pt x="736" y="744"/>
                  </a:lnTo>
                  <a:lnTo>
                    <a:pt x="659" y="773"/>
                  </a:lnTo>
                  <a:lnTo>
                    <a:pt x="604" y="793"/>
                  </a:lnTo>
                  <a:lnTo>
                    <a:pt x="566" y="806"/>
                  </a:lnTo>
                  <a:lnTo>
                    <a:pt x="533" y="820"/>
                  </a:lnTo>
                  <a:lnTo>
                    <a:pt x="492" y="838"/>
                  </a:lnTo>
                  <a:lnTo>
                    <a:pt x="463" y="850"/>
                  </a:lnTo>
                  <a:lnTo>
                    <a:pt x="439" y="860"/>
                  </a:lnTo>
                  <a:lnTo>
                    <a:pt x="419" y="868"/>
                  </a:lnTo>
                  <a:lnTo>
                    <a:pt x="400" y="874"/>
                  </a:lnTo>
                  <a:lnTo>
                    <a:pt x="380" y="878"/>
                  </a:lnTo>
                  <a:lnTo>
                    <a:pt x="357" y="883"/>
                  </a:lnTo>
                  <a:lnTo>
                    <a:pt x="332" y="886"/>
                  </a:lnTo>
                  <a:lnTo>
                    <a:pt x="299" y="890"/>
                  </a:lnTo>
                  <a:lnTo>
                    <a:pt x="267" y="893"/>
                  </a:lnTo>
                  <a:lnTo>
                    <a:pt x="243" y="895"/>
                  </a:lnTo>
                  <a:lnTo>
                    <a:pt x="223" y="895"/>
                  </a:lnTo>
                  <a:lnTo>
                    <a:pt x="208" y="895"/>
                  </a:lnTo>
                  <a:lnTo>
                    <a:pt x="194" y="893"/>
                  </a:lnTo>
                  <a:lnTo>
                    <a:pt x="182" y="890"/>
                  </a:lnTo>
                  <a:lnTo>
                    <a:pt x="154" y="884"/>
                  </a:lnTo>
                  <a:lnTo>
                    <a:pt x="146" y="881"/>
                  </a:lnTo>
                  <a:lnTo>
                    <a:pt x="139" y="878"/>
                  </a:lnTo>
                  <a:lnTo>
                    <a:pt x="119" y="866"/>
                  </a:lnTo>
                  <a:lnTo>
                    <a:pt x="98" y="851"/>
                  </a:lnTo>
                  <a:lnTo>
                    <a:pt x="77" y="836"/>
                  </a:lnTo>
                  <a:lnTo>
                    <a:pt x="42" y="806"/>
                  </a:lnTo>
                  <a:lnTo>
                    <a:pt x="27" y="79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1" name="Freeform 1327"/>
            <p:cNvSpPr>
              <a:spLocks/>
            </p:cNvSpPr>
            <p:nvPr/>
          </p:nvSpPr>
          <p:spPr bwMode="auto">
            <a:xfrm>
              <a:off x="4106" y="1454"/>
              <a:ext cx="877" cy="625"/>
            </a:xfrm>
            <a:custGeom>
              <a:avLst/>
              <a:gdLst>
                <a:gd name="T0" fmla="*/ 1098 w 1753"/>
                <a:gd name="T1" fmla="*/ 946 h 1251"/>
                <a:gd name="T2" fmla="*/ 1189 w 1753"/>
                <a:gd name="T3" fmla="*/ 1023 h 1251"/>
                <a:gd name="T4" fmla="*/ 1360 w 1753"/>
                <a:gd name="T5" fmla="*/ 1148 h 1251"/>
                <a:gd name="T6" fmla="*/ 1458 w 1753"/>
                <a:gd name="T7" fmla="*/ 1216 h 1251"/>
                <a:gd name="T8" fmla="*/ 1526 w 1753"/>
                <a:gd name="T9" fmla="*/ 1243 h 1251"/>
                <a:gd name="T10" fmla="*/ 1574 w 1753"/>
                <a:gd name="T11" fmla="*/ 1251 h 1251"/>
                <a:gd name="T12" fmla="*/ 1619 w 1753"/>
                <a:gd name="T13" fmla="*/ 1243 h 1251"/>
                <a:gd name="T14" fmla="*/ 1663 w 1753"/>
                <a:gd name="T15" fmla="*/ 1222 h 1251"/>
                <a:gd name="T16" fmla="*/ 1701 w 1753"/>
                <a:gd name="T17" fmla="*/ 1186 h 1251"/>
                <a:gd name="T18" fmla="*/ 1719 w 1753"/>
                <a:gd name="T19" fmla="*/ 1147 h 1251"/>
                <a:gd name="T20" fmla="*/ 1726 w 1753"/>
                <a:gd name="T21" fmla="*/ 1091 h 1251"/>
                <a:gd name="T22" fmla="*/ 1729 w 1753"/>
                <a:gd name="T23" fmla="*/ 986 h 1251"/>
                <a:gd name="T24" fmla="*/ 1746 w 1753"/>
                <a:gd name="T25" fmla="*/ 891 h 1251"/>
                <a:gd name="T26" fmla="*/ 1753 w 1753"/>
                <a:gd name="T27" fmla="*/ 775 h 1251"/>
                <a:gd name="T28" fmla="*/ 1749 w 1753"/>
                <a:gd name="T29" fmla="*/ 696 h 1251"/>
                <a:gd name="T30" fmla="*/ 1732 w 1753"/>
                <a:gd name="T31" fmla="*/ 638 h 1251"/>
                <a:gd name="T32" fmla="*/ 1658 w 1753"/>
                <a:gd name="T33" fmla="*/ 499 h 1251"/>
                <a:gd name="T34" fmla="*/ 1524 w 1753"/>
                <a:gd name="T35" fmla="*/ 287 h 1251"/>
                <a:gd name="T36" fmla="*/ 1486 w 1753"/>
                <a:gd name="T37" fmla="*/ 250 h 1251"/>
                <a:gd name="T38" fmla="*/ 1443 w 1753"/>
                <a:gd name="T39" fmla="*/ 225 h 1251"/>
                <a:gd name="T40" fmla="*/ 1357 w 1753"/>
                <a:gd name="T41" fmla="*/ 195 h 1251"/>
                <a:gd name="T42" fmla="*/ 1224 w 1753"/>
                <a:gd name="T43" fmla="*/ 168 h 1251"/>
                <a:gd name="T44" fmla="*/ 1147 w 1753"/>
                <a:gd name="T45" fmla="*/ 141 h 1251"/>
                <a:gd name="T46" fmla="*/ 1135 w 1753"/>
                <a:gd name="T47" fmla="*/ 121 h 1251"/>
                <a:gd name="T48" fmla="*/ 1129 w 1753"/>
                <a:gd name="T49" fmla="*/ 79 h 1251"/>
                <a:gd name="T50" fmla="*/ 1124 w 1753"/>
                <a:gd name="T51" fmla="*/ 31 h 1251"/>
                <a:gd name="T52" fmla="*/ 1106 w 1753"/>
                <a:gd name="T53" fmla="*/ 5 h 1251"/>
                <a:gd name="T54" fmla="*/ 1083 w 1753"/>
                <a:gd name="T55" fmla="*/ 2 h 1251"/>
                <a:gd name="T56" fmla="*/ 1062 w 1753"/>
                <a:gd name="T57" fmla="*/ 15 h 1251"/>
                <a:gd name="T58" fmla="*/ 1028 w 1753"/>
                <a:gd name="T59" fmla="*/ 52 h 1251"/>
                <a:gd name="T60" fmla="*/ 978 w 1753"/>
                <a:gd name="T61" fmla="*/ 83 h 1251"/>
                <a:gd name="T62" fmla="*/ 923 w 1753"/>
                <a:gd name="T63" fmla="*/ 106 h 1251"/>
                <a:gd name="T64" fmla="*/ 852 w 1753"/>
                <a:gd name="T65" fmla="*/ 118 h 1251"/>
                <a:gd name="T66" fmla="*/ 760 w 1753"/>
                <a:gd name="T67" fmla="*/ 116 h 1251"/>
                <a:gd name="T68" fmla="*/ 677 w 1753"/>
                <a:gd name="T69" fmla="*/ 107 h 1251"/>
                <a:gd name="T70" fmla="*/ 602 w 1753"/>
                <a:gd name="T71" fmla="*/ 115 h 1251"/>
                <a:gd name="T72" fmla="*/ 529 w 1753"/>
                <a:gd name="T73" fmla="*/ 136 h 1251"/>
                <a:gd name="T74" fmla="*/ 397 w 1753"/>
                <a:gd name="T75" fmla="*/ 184 h 1251"/>
                <a:gd name="T76" fmla="*/ 271 w 1753"/>
                <a:gd name="T77" fmla="*/ 226 h 1251"/>
                <a:gd name="T78" fmla="*/ 225 w 1753"/>
                <a:gd name="T79" fmla="*/ 252 h 1251"/>
                <a:gd name="T80" fmla="*/ 170 w 1753"/>
                <a:gd name="T81" fmla="*/ 300 h 1251"/>
                <a:gd name="T82" fmla="*/ 95 w 1753"/>
                <a:gd name="T83" fmla="*/ 397 h 1251"/>
                <a:gd name="T84" fmla="*/ 54 w 1753"/>
                <a:gd name="T85" fmla="*/ 439 h 1251"/>
                <a:gd name="T86" fmla="*/ 30 w 1753"/>
                <a:gd name="T87" fmla="*/ 473 h 1251"/>
                <a:gd name="T88" fmla="*/ 7 w 1753"/>
                <a:gd name="T89" fmla="*/ 532 h 1251"/>
                <a:gd name="T90" fmla="*/ 0 w 1753"/>
                <a:gd name="T91" fmla="*/ 588 h 1251"/>
                <a:gd name="T92" fmla="*/ 3 w 1753"/>
                <a:gd name="T93" fmla="*/ 659 h 1251"/>
                <a:gd name="T94" fmla="*/ 9 w 1753"/>
                <a:gd name="T95" fmla="*/ 725 h 1251"/>
                <a:gd name="T96" fmla="*/ 21 w 1753"/>
                <a:gd name="T97" fmla="*/ 726 h 1251"/>
                <a:gd name="T98" fmla="*/ 123 w 1753"/>
                <a:gd name="T99" fmla="*/ 674 h 1251"/>
                <a:gd name="T100" fmla="*/ 225 w 1753"/>
                <a:gd name="T101" fmla="*/ 645 h 1251"/>
                <a:gd name="T102" fmla="*/ 324 w 1753"/>
                <a:gd name="T103" fmla="*/ 638 h 1251"/>
                <a:gd name="T104" fmla="*/ 425 w 1753"/>
                <a:gd name="T105" fmla="*/ 648 h 1251"/>
                <a:gd name="T106" fmla="*/ 662 w 1753"/>
                <a:gd name="T107" fmla="*/ 692 h 1251"/>
                <a:gd name="T108" fmla="*/ 744 w 1753"/>
                <a:gd name="T109" fmla="*/ 713 h 1251"/>
                <a:gd name="T110" fmla="*/ 852 w 1753"/>
                <a:gd name="T111" fmla="*/ 757 h 1251"/>
                <a:gd name="T112" fmla="*/ 911 w 1753"/>
                <a:gd name="T113" fmla="*/ 790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53" h="1251">
                  <a:moveTo>
                    <a:pt x="1049" y="886"/>
                  </a:moveTo>
                  <a:lnTo>
                    <a:pt x="1064" y="906"/>
                  </a:lnTo>
                  <a:lnTo>
                    <a:pt x="1080" y="925"/>
                  </a:lnTo>
                  <a:lnTo>
                    <a:pt x="1098" y="946"/>
                  </a:lnTo>
                  <a:lnTo>
                    <a:pt x="1120" y="966"/>
                  </a:lnTo>
                  <a:lnTo>
                    <a:pt x="1141" y="986"/>
                  </a:lnTo>
                  <a:lnTo>
                    <a:pt x="1165" y="1005"/>
                  </a:lnTo>
                  <a:lnTo>
                    <a:pt x="1189" y="1023"/>
                  </a:lnTo>
                  <a:lnTo>
                    <a:pt x="1213" y="1043"/>
                  </a:lnTo>
                  <a:lnTo>
                    <a:pt x="1263" y="1079"/>
                  </a:lnTo>
                  <a:lnTo>
                    <a:pt x="1313" y="1115"/>
                  </a:lnTo>
                  <a:lnTo>
                    <a:pt x="1360" y="1148"/>
                  </a:lnTo>
                  <a:lnTo>
                    <a:pt x="1402" y="1180"/>
                  </a:lnTo>
                  <a:lnTo>
                    <a:pt x="1420" y="1193"/>
                  </a:lnTo>
                  <a:lnTo>
                    <a:pt x="1440" y="1205"/>
                  </a:lnTo>
                  <a:lnTo>
                    <a:pt x="1458" y="1216"/>
                  </a:lnTo>
                  <a:lnTo>
                    <a:pt x="1477" y="1227"/>
                  </a:lnTo>
                  <a:lnTo>
                    <a:pt x="1497" y="1234"/>
                  </a:lnTo>
                  <a:lnTo>
                    <a:pt x="1517" y="1240"/>
                  </a:lnTo>
                  <a:lnTo>
                    <a:pt x="1526" y="1243"/>
                  </a:lnTo>
                  <a:lnTo>
                    <a:pt x="1535" y="1246"/>
                  </a:lnTo>
                  <a:lnTo>
                    <a:pt x="1545" y="1248"/>
                  </a:lnTo>
                  <a:lnTo>
                    <a:pt x="1554" y="1249"/>
                  </a:lnTo>
                  <a:lnTo>
                    <a:pt x="1574" y="1251"/>
                  </a:lnTo>
                  <a:lnTo>
                    <a:pt x="1592" y="1249"/>
                  </a:lnTo>
                  <a:lnTo>
                    <a:pt x="1601" y="1248"/>
                  </a:lnTo>
                  <a:lnTo>
                    <a:pt x="1610" y="1246"/>
                  </a:lnTo>
                  <a:lnTo>
                    <a:pt x="1619" y="1243"/>
                  </a:lnTo>
                  <a:lnTo>
                    <a:pt x="1628" y="1240"/>
                  </a:lnTo>
                  <a:lnTo>
                    <a:pt x="1637" y="1237"/>
                  </a:lnTo>
                  <a:lnTo>
                    <a:pt x="1646" y="1233"/>
                  </a:lnTo>
                  <a:lnTo>
                    <a:pt x="1663" y="1222"/>
                  </a:lnTo>
                  <a:lnTo>
                    <a:pt x="1670" y="1216"/>
                  </a:lnTo>
                  <a:lnTo>
                    <a:pt x="1680" y="1210"/>
                  </a:lnTo>
                  <a:lnTo>
                    <a:pt x="1695" y="1193"/>
                  </a:lnTo>
                  <a:lnTo>
                    <a:pt x="1701" y="1186"/>
                  </a:lnTo>
                  <a:lnTo>
                    <a:pt x="1707" y="1177"/>
                  </a:lnTo>
                  <a:lnTo>
                    <a:pt x="1711" y="1166"/>
                  </a:lnTo>
                  <a:lnTo>
                    <a:pt x="1716" y="1157"/>
                  </a:lnTo>
                  <a:lnTo>
                    <a:pt x="1719" y="1147"/>
                  </a:lnTo>
                  <a:lnTo>
                    <a:pt x="1722" y="1136"/>
                  </a:lnTo>
                  <a:lnTo>
                    <a:pt x="1723" y="1124"/>
                  </a:lnTo>
                  <a:lnTo>
                    <a:pt x="1725" y="1114"/>
                  </a:lnTo>
                  <a:lnTo>
                    <a:pt x="1726" y="1091"/>
                  </a:lnTo>
                  <a:lnTo>
                    <a:pt x="1728" y="1068"/>
                  </a:lnTo>
                  <a:lnTo>
                    <a:pt x="1726" y="1025"/>
                  </a:lnTo>
                  <a:lnTo>
                    <a:pt x="1728" y="1005"/>
                  </a:lnTo>
                  <a:lnTo>
                    <a:pt x="1729" y="986"/>
                  </a:lnTo>
                  <a:lnTo>
                    <a:pt x="1732" y="967"/>
                  </a:lnTo>
                  <a:lnTo>
                    <a:pt x="1737" y="948"/>
                  </a:lnTo>
                  <a:lnTo>
                    <a:pt x="1743" y="910"/>
                  </a:lnTo>
                  <a:lnTo>
                    <a:pt x="1746" y="891"/>
                  </a:lnTo>
                  <a:lnTo>
                    <a:pt x="1749" y="871"/>
                  </a:lnTo>
                  <a:lnTo>
                    <a:pt x="1750" y="839"/>
                  </a:lnTo>
                  <a:lnTo>
                    <a:pt x="1753" y="808"/>
                  </a:lnTo>
                  <a:lnTo>
                    <a:pt x="1753" y="775"/>
                  </a:lnTo>
                  <a:lnTo>
                    <a:pt x="1753" y="743"/>
                  </a:lnTo>
                  <a:lnTo>
                    <a:pt x="1753" y="728"/>
                  </a:lnTo>
                  <a:lnTo>
                    <a:pt x="1752" y="711"/>
                  </a:lnTo>
                  <a:lnTo>
                    <a:pt x="1749" y="696"/>
                  </a:lnTo>
                  <a:lnTo>
                    <a:pt x="1746" y="681"/>
                  </a:lnTo>
                  <a:lnTo>
                    <a:pt x="1743" y="666"/>
                  </a:lnTo>
                  <a:lnTo>
                    <a:pt x="1738" y="651"/>
                  </a:lnTo>
                  <a:lnTo>
                    <a:pt x="1732" y="638"/>
                  </a:lnTo>
                  <a:lnTo>
                    <a:pt x="1726" y="624"/>
                  </a:lnTo>
                  <a:lnTo>
                    <a:pt x="1704" y="582"/>
                  </a:lnTo>
                  <a:lnTo>
                    <a:pt x="1681" y="540"/>
                  </a:lnTo>
                  <a:lnTo>
                    <a:pt x="1658" y="499"/>
                  </a:lnTo>
                  <a:lnTo>
                    <a:pt x="1634" y="458"/>
                  </a:lnTo>
                  <a:lnTo>
                    <a:pt x="1584" y="379"/>
                  </a:lnTo>
                  <a:lnTo>
                    <a:pt x="1532" y="297"/>
                  </a:lnTo>
                  <a:lnTo>
                    <a:pt x="1524" y="287"/>
                  </a:lnTo>
                  <a:lnTo>
                    <a:pt x="1515" y="276"/>
                  </a:lnTo>
                  <a:lnTo>
                    <a:pt x="1506" y="267"/>
                  </a:lnTo>
                  <a:lnTo>
                    <a:pt x="1497" y="258"/>
                  </a:lnTo>
                  <a:lnTo>
                    <a:pt x="1486" y="250"/>
                  </a:lnTo>
                  <a:lnTo>
                    <a:pt x="1476" y="243"/>
                  </a:lnTo>
                  <a:lnTo>
                    <a:pt x="1465" y="237"/>
                  </a:lnTo>
                  <a:lnTo>
                    <a:pt x="1455" y="229"/>
                  </a:lnTo>
                  <a:lnTo>
                    <a:pt x="1443" y="225"/>
                  </a:lnTo>
                  <a:lnTo>
                    <a:pt x="1432" y="219"/>
                  </a:lnTo>
                  <a:lnTo>
                    <a:pt x="1408" y="210"/>
                  </a:lnTo>
                  <a:lnTo>
                    <a:pt x="1382" y="202"/>
                  </a:lnTo>
                  <a:lnTo>
                    <a:pt x="1357" y="195"/>
                  </a:lnTo>
                  <a:lnTo>
                    <a:pt x="1331" y="189"/>
                  </a:lnTo>
                  <a:lnTo>
                    <a:pt x="1304" y="184"/>
                  </a:lnTo>
                  <a:lnTo>
                    <a:pt x="1251" y="172"/>
                  </a:lnTo>
                  <a:lnTo>
                    <a:pt x="1224" y="168"/>
                  </a:lnTo>
                  <a:lnTo>
                    <a:pt x="1198" y="160"/>
                  </a:lnTo>
                  <a:lnTo>
                    <a:pt x="1174" y="153"/>
                  </a:lnTo>
                  <a:lnTo>
                    <a:pt x="1150" y="144"/>
                  </a:lnTo>
                  <a:lnTo>
                    <a:pt x="1147" y="141"/>
                  </a:lnTo>
                  <a:lnTo>
                    <a:pt x="1142" y="137"/>
                  </a:lnTo>
                  <a:lnTo>
                    <a:pt x="1141" y="133"/>
                  </a:lnTo>
                  <a:lnTo>
                    <a:pt x="1138" y="128"/>
                  </a:lnTo>
                  <a:lnTo>
                    <a:pt x="1135" y="121"/>
                  </a:lnTo>
                  <a:lnTo>
                    <a:pt x="1133" y="113"/>
                  </a:lnTo>
                  <a:lnTo>
                    <a:pt x="1132" y="104"/>
                  </a:lnTo>
                  <a:lnTo>
                    <a:pt x="1130" y="97"/>
                  </a:lnTo>
                  <a:lnTo>
                    <a:pt x="1129" y="79"/>
                  </a:lnTo>
                  <a:lnTo>
                    <a:pt x="1129" y="62"/>
                  </a:lnTo>
                  <a:lnTo>
                    <a:pt x="1127" y="46"/>
                  </a:lnTo>
                  <a:lnTo>
                    <a:pt x="1126" y="38"/>
                  </a:lnTo>
                  <a:lnTo>
                    <a:pt x="1124" y="31"/>
                  </a:lnTo>
                  <a:lnTo>
                    <a:pt x="1121" y="23"/>
                  </a:lnTo>
                  <a:lnTo>
                    <a:pt x="1117" y="17"/>
                  </a:lnTo>
                  <a:lnTo>
                    <a:pt x="1112" y="9"/>
                  </a:lnTo>
                  <a:lnTo>
                    <a:pt x="1106" y="5"/>
                  </a:lnTo>
                  <a:lnTo>
                    <a:pt x="1101" y="2"/>
                  </a:lnTo>
                  <a:lnTo>
                    <a:pt x="1095" y="0"/>
                  </a:lnTo>
                  <a:lnTo>
                    <a:pt x="1089" y="0"/>
                  </a:lnTo>
                  <a:lnTo>
                    <a:pt x="1083" y="2"/>
                  </a:lnTo>
                  <a:lnTo>
                    <a:pt x="1077" y="3"/>
                  </a:lnTo>
                  <a:lnTo>
                    <a:pt x="1071" y="8"/>
                  </a:lnTo>
                  <a:lnTo>
                    <a:pt x="1067" y="11"/>
                  </a:lnTo>
                  <a:lnTo>
                    <a:pt x="1062" y="15"/>
                  </a:lnTo>
                  <a:lnTo>
                    <a:pt x="1055" y="25"/>
                  </a:lnTo>
                  <a:lnTo>
                    <a:pt x="1046" y="35"/>
                  </a:lnTo>
                  <a:lnTo>
                    <a:pt x="1037" y="43"/>
                  </a:lnTo>
                  <a:lnTo>
                    <a:pt x="1028" y="52"/>
                  </a:lnTo>
                  <a:lnTo>
                    <a:pt x="1018" y="59"/>
                  </a:lnTo>
                  <a:lnTo>
                    <a:pt x="1009" y="65"/>
                  </a:lnTo>
                  <a:lnTo>
                    <a:pt x="988" y="79"/>
                  </a:lnTo>
                  <a:lnTo>
                    <a:pt x="978" y="83"/>
                  </a:lnTo>
                  <a:lnTo>
                    <a:pt x="967" y="89"/>
                  </a:lnTo>
                  <a:lnTo>
                    <a:pt x="957" y="94"/>
                  </a:lnTo>
                  <a:lnTo>
                    <a:pt x="946" y="98"/>
                  </a:lnTo>
                  <a:lnTo>
                    <a:pt x="923" y="106"/>
                  </a:lnTo>
                  <a:lnTo>
                    <a:pt x="911" y="109"/>
                  </a:lnTo>
                  <a:lnTo>
                    <a:pt x="899" y="110"/>
                  </a:lnTo>
                  <a:lnTo>
                    <a:pt x="877" y="115"/>
                  </a:lnTo>
                  <a:lnTo>
                    <a:pt x="852" y="118"/>
                  </a:lnTo>
                  <a:lnTo>
                    <a:pt x="830" y="119"/>
                  </a:lnTo>
                  <a:lnTo>
                    <a:pt x="806" y="119"/>
                  </a:lnTo>
                  <a:lnTo>
                    <a:pt x="783" y="118"/>
                  </a:lnTo>
                  <a:lnTo>
                    <a:pt x="760" y="116"/>
                  </a:lnTo>
                  <a:lnTo>
                    <a:pt x="738" y="115"/>
                  </a:lnTo>
                  <a:lnTo>
                    <a:pt x="717" y="110"/>
                  </a:lnTo>
                  <a:lnTo>
                    <a:pt x="697" y="109"/>
                  </a:lnTo>
                  <a:lnTo>
                    <a:pt x="677" y="107"/>
                  </a:lnTo>
                  <a:lnTo>
                    <a:pt x="658" y="107"/>
                  </a:lnTo>
                  <a:lnTo>
                    <a:pt x="640" y="109"/>
                  </a:lnTo>
                  <a:lnTo>
                    <a:pt x="622" y="110"/>
                  </a:lnTo>
                  <a:lnTo>
                    <a:pt x="602" y="115"/>
                  </a:lnTo>
                  <a:lnTo>
                    <a:pt x="584" y="119"/>
                  </a:lnTo>
                  <a:lnTo>
                    <a:pt x="566" y="124"/>
                  </a:lnTo>
                  <a:lnTo>
                    <a:pt x="548" y="130"/>
                  </a:lnTo>
                  <a:lnTo>
                    <a:pt x="529" y="136"/>
                  </a:lnTo>
                  <a:lnTo>
                    <a:pt x="493" y="150"/>
                  </a:lnTo>
                  <a:lnTo>
                    <a:pt x="459" y="163"/>
                  </a:lnTo>
                  <a:lnTo>
                    <a:pt x="422" y="177"/>
                  </a:lnTo>
                  <a:lnTo>
                    <a:pt x="397" y="184"/>
                  </a:lnTo>
                  <a:lnTo>
                    <a:pt x="371" y="192"/>
                  </a:lnTo>
                  <a:lnTo>
                    <a:pt x="321" y="207"/>
                  </a:lnTo>
                  <a:lnTo>
                    <a:pt x="297" y="216"/>
                  </a:lnTo>
                  <a:lnTo>
                    <a:pt x="271" y="226"/>
                  </a:lnTo>
                  <a:lnTo>
                    <a:pt x="259" y="232"/>
                  </a:lnTo>
                  <a:lnTo>
                    <a:pt x="249" y="238"/>
                  </a:lnTo>
                  <a:lnTo>
                    <a:pt x="237" y="244"/>
                  </a:lnTo>
                  <a:lnTo>
                    <a:pt x="225" y="252"/>
                  </a:lnTo>
                  <a:lnTo>
                    <a:pt x="214" y="258"/>
                  </a:lnTo>
                  <a:lnTo>
                    <a:pt x="205" y="267"/>
                  </a:lnTo>
                  <a:lnTo>
                    <a:pt x="187" y="282"/>
                  </a:lnTo>
                  <a:lnTo>
                    <a:pt x="170" y="300"/>
                  </a:lnTo>
                  <a:lnTo>
                    <a:pt x="155" y="318"/>
                  </a:lnTo>
                  <a:lnTo>
                    <a:pt x="140" y="338"/>
                  </a:lnTo>
                  <a:lnTo>
                    <a:pt x="126" y="357"/>
                  </a:lnTo>
                  <a:lnTo>
                    <a:pt x="95" y="397"/>
                  </a:lnTo>
                  <a:lnTo>
                    <a:pt x="84" y="409"/>
                  </a:lnTo>
                  <a:lnTo>
                    <a:pt x="72" y="421"/>
                  </a:lnTo>
                  <a:lnTo>
                    <a:pt x="60" y="433"/>
                  </a:lnTo>
                  <a:lnTo>
                    <a:pt x="54" y="439"/>
                  </a:lnTo>
                  <a:lnTo>
                    <a:pt x="48" y="446"/>
                  </a:lnTo>
                  <a:lnTo>
                    <a:pt x="40" y="454"/>
                  </a:lnTo>
                  <a:lnTo>
                    <a:pt x="36" y="464"/>
                  </a:lnTo>
                  <a:lnTo>
                    <a:pt x="30" y="473"/>
                  </a:lnTo>
                  <a:lnTo>
                    <a:pt x="25" y="482"/>
                  </a:lnTo>
                  <a:lnTo>
                    <a:pt x="18" y="502"/>
                  </a:lnTo>
                  <a:lnTo>
                    <a:pt x="10" y="520"/>
                  </a:lnTo>
                  <a:lnTo>
                    <a:pt x="7" y="532"/>
                  </a:lnTo>
                  <a:lnTo>
                    <a:pt x="4" y="543"/>
                  </a:lnTo>
                  <a:lnTo>
                    <a:pt x="1" y="565"/>
                  </a:lnTo>
                  <a:lnTo>
                    <a:pt x="0" y="577"/>
                  </a:lnTo>
                  <a:lnTo>
                    <a:pt x="0" y="588"/>
                  </a:lnTo>
                  <a:lnTo>
                    <a:pt x="0" y="612"/>
                  </a:lnTo>
                  <a:lnTo>
                    <a:pt x="0" y="635"/>
                  </a:lnTo>
                  <a:lnTo>
                    <a:pt x="1" y="647"/>
                  </a:lnTo>
                  <a:lnTo>
                    <a:pt x="3" y="659"/>
                  </a:lnTo>
                  <a:lnTo>
                    <a:pt x="7" y="705"/>
                  </a:lnTo>
                  <a:lnTo>
                    <a:pt x="9" y="717"/>
                  </a:lnTo>
                  <a:lnTo>
                    <a:pt x="9" y="722"/>
                  </a:lnTo>
                  <a:lnTo>
                    <a:pt x="9" y="725"/>
                  </a:lnTo>
                  <a:lnTo>
                    <a:pt x="10" y="728"/>
                  </a:lnTo>
                  <a:lnTo>
                    <a:pt x="12" y="729"/>
                  </a:lnTo>
                  <a:lnTo>
                    <a:pt x="16" y="729"/>
                  </a:lnTo>
                  <a:lnTo>
                    <a:pt x="21" y="726"/>
                  </a:lnTo>
                  <a:lnTo>
                    <a:pt x="47" y="710"/>
                  </a:lnTo>
                  <a:lnTo>
                    <a:pt x="72" y="696"/>
                  </a:lnTo>
                  <a:lnTo>
                    <a:pt x="98" y="684"/>
                  </a:lnTo>
                  <a:lnTo>
                    <a:pt x="123" y="674"/>
                  </a:lnTo>
                  <a:lnTo>
                    <a:pt x="149" y="665"/>
                  </a:lnTo>
                  <a:lnTo>
                    <a:pt x="173" y="656"/>
                  </a:lnTo>
                  <a:lnTo>
                    <a:pt x="199" y="650"/>
                  </a:lnTo>
                  <a:lnTo>
                    <a:pt x="225" y="645"/>
                  </a:lnTo>
                  <a:lnTo>
                    <a:pt x="249" y="642"/>
                  </a:lnTo>
                  <a:lnTo>
                    <a:pt x="274" y="639"/>
                  </a:lnTo>
                  <a:lnTo>
                    <a:pt x="299" y="638"/>
                  </a:lnTo>
                  <a:lnTo>
                    <a:pt x="324" y="638"/>
                  </a:lnTo>
                  <a:lnTo>
                    <a:pt x="348" y="639"/>
                  </a:lnTo>
                  <a:lnTo>
                    <a:pt x="374" y="641"/>
                  </a:lnTo>
                  <a:lnTo>
                    <a:pt x="400" y="644"/>
                  </a:lnTo>
                  <a:lnTo>
                    <a:pt x="425" y="648"/>
                  </a:lnTo>
                  <a:lnTo>
                    <a:pt x="493" y="660"/>
                  </a:lnTo>
                  <a:lnTo>
                    <a:pt x="561" y="671"/>
                  </a:lnTo>
                  <a:lnTo>
                    <a:pt x="629" y="684"/>
                  </a:lnTo>
                  <a:lnTo>
                    <a:pt x="662" y="692"/>
                  </a:lnTo>
                  <a:lnTo>
                    <a:pt x="695" y="699"/>
                  </a:lnTo>
                  <a:lnTo>
                    <a:pt x="711" y="704"/>
                  </a:lnTo>
                  <a:lnTo>
                    <a:pt x="727" y="708"/>
                  </a:lnTo>
                  <a:lnTo>
                    <a:pt x="744" y="713"/>
                  </a:lnTo>
                  <a:lnTo>
                    <a:pt x="759" y="719"/>
                  </a:lnTo>
                  <a:lnTo>
                    <a:pt x="791" y="729"/>
                  </a:lnTo>
                  <a:lnTo>
                    <a:pt x="822" y="742"/>
                  </a:lnTo>
                  <a:lnTo>
                    <a:pt x="852" y="757"/>
                  </a:lnTo>
                  <a:lnTo>
                    <a:pt x="868" y="764"/>
                  </a:lnTo>
                  <a:lnTo>
                    <a:pt x="881" y="772"/>
                  </a:lnTo>
                  <a:lnTo>
                    <a:pt x="896" y="781"/>
                  </a:lnTo>
                  <a:lnTo>
                    <a:pt x="911" y="790"/>
                  </a:lnTo>
                  <a:lnTo>
                    <a:pt x="938" y="809"/>
                  </a:lnTo>
                  <a:lnTo>
                    <a:pt x="1049" y="88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2" name="Freeform 1328"/>
            <p:cNvSpPr>
              <a:spLocks/>
            </p:cNvSpPr>
            <p:nvPr/>
          </p:nvSpPr>
          <p:spPr bwMode="auto">
            <a:xfrm>
              <a:off x="4629" y="1896"/>
              <a:ext cx="179" cy="149"/>
            </a:xfrm>
            <a:custGeom>
              <a:avLst/>
              <a:gdLst>
                <a:gd name="T0" fmla="*/ 4 w 357"/>
                <a:gd name="T1" fmla="*/ 0 h 298"/>
                <a:gd name="T2" fmla="*/ 18 w 357"/>
                <a:gd name="T3" fmla="*/ 19 h 298"/>
                <a:gd name="T4" fmla="*/ 36 w 357"/>
                <a:gd name="T5" fmla="*/ 39 h 298"/>
                <a:gd name="T6" fmla="*/ 75 w 357"/>
                <a:gd name="T7" fmla="*/ 79 h 298"/>
                <a:gd name="T8" fmla="*/ 120 w 357"/>
                <a:gd name="T9" fmla="*/ 117 h 298"/>
                <a:gd name="T10" fmla="*/ 169 w 357"/>
                <a:gd name="T11" fmla="*/ 156 h 298"/>
                <a:gd name="T12" fmla="*/ 268 w 357"/>
                <a:gd name="T13" fmla="*/ 229 h 298"/>
                <a:gd name="T14" fmla="*/ 357 w 357"/>
                <a:gd name="T15" fmla="*/ 293 h 298"/>
                <a:gd name="T16" fmla="*/ 353 w 357"/>
                <a:gd name="T17" fmla="*/ 298 h 298"/>
                <a:gd name="T18" fmla="*/ 264 w 357"/>
                <a:gd name="T19" fmla="*/ 233 h 298"/>
                <a:gd name="T20" fmla="*/ 164 w 357"/>
                <a:gd name="T21" fmla="*/ 161 h 298"/>
                <a:gd name="T22" fmla="*/ 116 w 357"/>
                <a:gd name="T23" fmla="*/ 122 h 298"/>
                <a:gd name="T24" fmla="*/ 71 w 357"/>
                <a:gd name="T25" fmla="*/ 84 h 298"/>
                <a:gd name="T26" fmla="*/ 31 w 357"/>
                <a:gd name="T27" fmla="*/ 43 h 298"/>
                <a:gd name="T28" fmla="*/ 13 w 357"/>
                <a:gd name="T29" fmla="*/ 24 h 298"/>
                <a:gd name="T30" fmla="*/ 0 w 357"/>
                <a:gd name="T31" fmla="*/ 4 h 298"/>
                <a:gd name="T32" fmla="*/ 4 w 357"/>
                <a:gd name="T3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7" h="298">
                  <a:moveTo>
                    <a:pt x="4" y="0"/>
                  </a:moveTo>
                  <a:lnTo>
                    <a:pt x="18" y="19"/>
                  </a:lnTo>
                  <a:lnTo>
                    <a:pt x="36" y="39"/>
                  </a:lnTo>
                  <a:lnTo>
                    <a:pt x="75" y="79"/>
                  </a:lnTo>
                  <a:lnTo>
                    <a:pt x="120" y="117"/>
                  </a:lnTo>
                  <a:lnTo>
                    <a:pt x="169" y="156"/>
                  </a:lnTo>
                  <a:lnTo>
                    <a:pt x="268" y="229"/>
                  </a:lnTo>
                  <a:lnTo>
                    <a:pt x="357" y="293"/>
                  </a:lnTo>
                  <a:lnTo>
                    <a:pt x="353" y="298"/>
                  </a:lnTo>
                  <a:lnTo>
                    <a:pt x="264" y="233"/>
                  </a:lnTo>
                  <a:lnTo>
                    <a:pt x="164" y="161"/>
                  </a:lnTo>
                  <a:lnTo>
                    <a:pt x="116" y="122"/>
                  </a:lnTo>
                  <a:lnTo>
                    <a:pt x="71" y="84"/>
                  </a:lnTo>
                  <a:lnTo>
                    <a:pt x="31" y="43"/>
                  </a:lnTo>
                  <a:lnTo>
                    <a:pt x="13" y="2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3" name="Freeform 1329"/>
            <p:cNvSpPr>
              <a:spLocks/>
            </p:cNvSpPr>
            <p:nvPr/>
          </p:nvSpPr>
          <p:spPr bwMode="auto">
            <a:xfrm>
              <a:off x="4805" y="2043"/>
              <a:ext cx="149" cy="37"/>
            </a:xfrm>
            <a:custGeom>
              <a:avLst/>
              <a:gdLst>
                <a:gd name="T0" fmla="*/ 4 w 297"/>
                <a:gd name="T1" fmla="*/ 0 h 74"/>
                <a:gd name="T2" fmla="*/ 42 w 297"/>
                <a:gd name="T3" fmla="*/ 26 h 74"/>
                <a:gd name="T4" fmla="*/ 78 w 297"/>
                <a:gd name="T5" fmla="*/ 44 h 74"/>
                <a:gd name="T6" fmla="*/ 116 w 297"/>
                <a:gd name="T7" fmla="*/ 59 h 74"/>
                <a:gd name="T8" fmla="*/ 136 w 297"/>
                <a:gd name="T9" fmla="*/ 65 h 74"/>
                <a:gd name="T10" fmla="*/ 155 w 297"/>
                <a:gd name="T11" fmla="*/ 68 h 74"/>
                <a:gd name="T12" fmla="*/ 193 w 297"/>
                <a:gd name="T13" fmla="*/ 68 h 74"/>
                <a:gd name="T14" fmla="*/ 229 w 297"/>
                <a:gd name="T15" fmla="*/ 59 h 74"/>
                <a:gd name="T16" fmla="*/ 261 w 297"/>
                <a:gd name="T17" fmla="*/ 43 h 74"/>
                <a:gd name="T18" fmla="*/ 293 w 297"/>
                <a:gd name="T19" fmla="*/ 14 h 74"/>
                <a:gd name="T20" fmla="*/ 297 w 297"/>
                <a:gd name="T21" fmla="*/ 18 h 74"/>
                <a:gd name="T22" fmla="*/ 265 w 297"/>
                <a:gd name="T23" fmla="*/ 47 h 74"/>
                <a:gd name="T24" fmla="*/ 231 w 297"/>
                <a:gd name="T25" fmla="*/ 65 h 74"/>
                <a:gd name="T26" fmla="*/ 193 w 297"/>
                <a:gd name="T27" fmla="*/ 74 h 74"/>
                <a:gd name="T28" fmla="*/ 155 w 297"/>
                <a:gd name="T29" fmla="*/ 74 h 74"/>
                <a:gd name="T30" fmla="*/ 134 w 297"/>
                <a:gd name="T31" fmla="*/ 71 h 74"/>
                <a:gd name="T32" fmla="*/ 115 w 297"/>
                <a:gd name="T33" fmla="*/ 65 h 74"/>
                <a:gd name="T34" fmla="*/ 77 w 297"/>
                <a:gd name="T35" fmla="*/ 50 h 74"/>
                <a:gd name="T36" fmla="*/ 38 w 297"/>
                <a:gd name="T37" fmla="*/ 30 h 74"/>
                <a:gd name="T38" fmla="*/ 0 w 297"/>
                <a:gd name="T39" fmla="*/ 5 h 74"/>
                <a:gd name="T40" fmla="*/ 4 w 297"/>
                <a:gd name="T4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 h="74">
                  <a:moveTo>
                    <a:pt x="4" y="0"/>
                  </a:moveTo>
                  <a:lnTo>
                    <a:pt x="42" y="26"/>
                  </a:lnTo>
                  <a:lnTo>
                    <a:pt x="78" y="44"/>
                  </a:lnTo>
                  <a:lnTo>
                    <a:pt x="116" y="59"/>
                  </a:lnTo>
                  <a:lnTo>
                    <a:pt x="136" y="65"/>
                  </a:lnTo>
                  <a:lnTo>
                    <a:pt x="155" y="68"/>
                  </a:lnTo>
                  <a:lnTo>
                    <a:pt x="193" y="68"/>
                  </a:lnTo>
                  <a:lnTo>
                    <a:pt x="229" y="59"/>
                  </a:lnTo>
                  <a:lnTo>
                    <a:pt x="261" y="43"/>
                  </a:lnTo>
                  <a:lnTo>
                    <a:pt x="293" y="14"/>
                  </a:lnTo>
                  <a:lnTo>
                    <a:pt x="297" y="18"/>
                  </a:lnTo>
                  <a:lnTo>
                    <a:pt x="265" y="47"/>
                  </a:lnTo>
                  <a:lnTo>
                    <a:pt x="231" y="65"/>
                  </a:lnTo>
                  <a:lnTo>
                    <a:pt x="193" y="74"/>
                  </a:lnTo>
                  <a:lnTo>
                    <a:pt x="155" y="74"/>
                  </a:lnTo>
                  <a:lnTo>
                    <a:pt x="134" y="71"/>
                  </a:lnTo>
                  <a:lnTo>
                    <a:pt x="115" y="65"/>
                  </a:lnTo>
                  <a:lnTo>
                    <a:pt x="77" y="50"/>
                  </a:lnTo>
                  <a:lnTo>
                    <a:pt x="38" y="3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4" name="Freeform 1330"/>
            <p:cNvSpPr>
              <a:spLocks/>
            </p:cNvSpPr>
            <p:nvPr/>
          </p:nvSpPr>
          <p:spPr bwMode="auto">
            <a:xfrm>
              <a:off x="4805" y="2043"/>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5" name="Freeform 1331"/>
            <p:cNvSpPr>
              <a:spLocks/>
            </p:cNvSpPr>
            <p:nvPr/>
          </p:nvSpPr>
          <p:spPr bwMode="auto">
            <a:xfrm>
              <a:off x="4952" y="1966"/>
              <a:ext cx="19" cy="86"/>
            </a:xfrm>
            <a:custGeom>
              <a:avLst/>
              <a:gdLst>
                <a:gd name="T0" fmla="*/ 0 w 37"/>
                <a:gd name="T1" fmla="*/ 167 h 171"/>
                <a:gd name="T2" fmla="*/ 12 w 37"/>
                <a:gd name="T3" fmla="*/ 149 h 171"/>
                <a:gd name="T4" fmla="*/ 21 w 37"/>
                <a:gd name="T5" fmla="*/ 129 h 171"/>
                <a:gd name="T6" fmla="*/ 27 w 37"/>
                <a:gd name="T7" fmla="*/ 110 h 171"/>
                <a:gd name="T8" fmla="*/ 30 w 37"/>
                <a:gd name="T9" fmla="*/ 89 h 171"/>
                <a:gd name="T10" fmla="*/ 31 w 37"/>
                <a:gd name="T11" fmla="*/ 43 h 171"/>
                <a:gd name="T12" fmla="*/ 31 w 37"/>
                <a:gd name="T13" fmla="*/ 0 h 171"/>
                <a:gd name="T14" fmla="*/ 37 w 37"/>
                <a:gd name="T15" fmla="*/ 0 h 171"/>
                <a:gd name="T16" fmla="*/ 36 w 37"/>
                <a:gd name="T17" fmla="*/ 43 h 171"/>
                <a:gd name="T18" fmla="*/ 34 w 37"/>
                <a:gd name="T19" fmla="*/ 89 h 171"/>
                <a:gd name="T20" fmla="*/ 31 w 37"/>
                <a:gd name="T21" fmla="*/ 113 h 171"/>
                <a:gd name="T22" fmla="*/ 25 w 37"/>
                <a:gd name="T23" fmla="*/ 132 h 171"/>
                <a:gd name="T24" fmla="*/ 16 w 37"/>
                <a:gd name="T25" fmla="*/ 153 h 171"/>
                <a:gd name="T26" fmla="*/ 4 w 37"/>
                <a:gd name="T27" fmla="*/ 171 h 171"/>
                <a:gd name="T28" fmla="*/ 0 w 37"/>
                <a:gd name="T29" fmla="*/ 16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71">
                  <a:moveTo>
                    <a:pt x="0" y="167"/>
                  </a:moveTo>
                  <a:lnTo>
                    <a:pt x="12" y="149"/>
                  </a:lnTo>
                  <a:lnTo>
                    <a:pt x="21" y="129"/>
                  </a:lnTo>
                  <a:lnTo>
                    <a:pt x="27" y="110"/>
                  </a:lnTo>
                  <a:lnTo>
                    <a:pt x="30" y="89"/>
                  </a:lnTo>
                  <a:lnTo>
                    <a:pt x="31" y="43"/>
                  </a:lnTo>
                  <a:lnTo>
                    <a:pt x="31" y="0"/>
                  </a:lnTo>
                  <a:lnTo>
                    <a:pt x="37" y="0"/>
                  </a:lnTo>
                  <a:lnTo>
                    <a:pt x="36" y="43"/>
                  </a:lnTo>
                  <a:lnTo>
                    <a:pt x="34" y="89"/>
                  </a:lnTo>
                  <a:lnTo>
                    <a:pt x="31" y="113"/>
                  </a:lnTo>
                  <a:lnTo>
                    <a:pt x="25" y="132"/>
                  </a:lnTo>
                  <a:lnTo>
                    <a:pt x="16" y="153"/>
                  </a:lnTo>
                  <a:lnTo>
                    <a:pt x="4" y="171"/>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6" name="Freeform 1332"/>
            <p:cNvSpPr>
              <a:spLocks/>
            </p:cNvSpPr>
            <p:nvPr/>
          </p:nvSpPr>
          <p:spPr bwMode="auto">
            <a:xfrm>
              <a:off x="4952" y="2049"/>
              <a:ext cx="2"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7" name="Freeform 1333"/>
            <p:cNvSpPr>
              <a:spLocks/>
            </p:cNvSpPr>
            <p:nvPr/>
          </p:nvSpPr>
          <p:spPr bwMode="auto">
            <a:xfrm>
              <a:off x="4968" y="1888"/>
              <a:ext cx="12" cy="78"/>
            </a:xfrm>
            <a:custGeom>
              <a:avLst/>
              <a:gdLst>
                <a:gd name="T0" fmla="*/ 0 w 26"/>
                <a:gd name="T1" fmla="*/ 155 h 155"/>
                <a:gd name="T2" fmla="*/ 3 w 26"/>
                <a:gd name="T3" fmla="*/ 116 h 155"/>
                <a:gd name="T4" fmla="*/ 9 w 26"/>
                <a:gd name="T5" fmla="*/ 76 h 155"/>
                <a:gd name="T6" fmla="*/ 21 w 26"/>
                <a:gd name="T7" fmla="*/ 0 h 155"/>
                <a:gd name="T8" fmla="*/ 26 w 26"/>
                <a:gd name="T9" fmla="*/ 3 h 155"/>
                <a:gd name="T10" fmla="*/ 14 w 26"/>
                <a:gd name="T11" fmla="*/ 79 h 155"/>
                <a:gd name="T12" fmla="*/ 8 w 26"/>
                <a:gd name="T13" fmla="*/ 116 h 155"/>
                <a:gd name="T14" fmla="*/ 5 w 26"/>
                <a:gd name="T15" fmla="*/ 155 h 155"/>
                <a:gd name="T16" fmla="*/ 0 w 26"/>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5">
                  <a:moveTo>
                    <a:pt x="0" y="155"/>
                  </a:moveTo>
                  <a:lnTo>
                    <a:pt x="3" y="116"/>
                  </a:lnTo>
                  <a:lnTo>
                    <a:pt x="9" y="76"/>
                  </a:lnTo>
                  <a:lnTo>
                    <a:pt x="21" y="0"/>
                  </a:lnTo>
                  <a:lnTo>
                    <a:pt x="26" y="3"/>
                  </a:lnTo>
                  <a:lnTo>
                    <a:pt x="14" y="79"/>
                  </a:lnTo>
                  <a:lnTo>
                    <a:pt x="8" y="116"/>
                  </a:lnTo>
                  <a:lnTo>
                    <a:pt x="5" y="155"/>
                  </a:lnTo>
                  <a:lnTo>
                    <a:pt x="0"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8" name="Freeform 1334"/>
            <p:cNvSpPr>
              <a:spLocks/>
            </p:cNvSpPr>
            <p:nvPr/>
          </p:nvSpPr>
          <p:spPr bwMode="auto">
            <a:xfrm>
              <a:off x="4968" y="1764"/>
              <a:ext cx="15" cy="125"/>
            </a:xfrm>
            <a:custGeom>
              <a:avLst/>
              <a:gdLst>
                <a:gd name="T0" fmla="*/ 21 w 32"/>
                <a:gd name="T1" fmla="*/ 250 h 250"/>
                <a:gd name="T2" fmla="*/ 27 w 32"/>
                <a:gd name="T3" fmla="*/ 185 h 250"/>
                <a:gd name="T4" fmla="*/ 27 w 32"/>
                <a:gd name="T5" fmla="*/ 122 h 250"/>
                <a:gd name="T6" fmla="*/ 24 w 32"/>
                <a:gd name="T7" fmla="*/ 90 h 250"/>
                <a:gd name="T8" fmla="*/ 20 w 32"/>
                <a:gd name="T9" fmla="*/ 60 h 250"/>
                <a:gd name="T10" fmla="*/ 12 w 32"/>
                <a:gd name="T11" fmla="*/ 32 h 250"/>
                <a:gd name="T12" fmla="*/ 0 w 32"/>
                <a:gd name="T13" fmla="*/ 3 h 250"/>
                <a:gd name="T14" fmla="*/ 5 w 32"/>
                <a:gd name="T15" fmla="*/ 0 h 250"/>
                <a:gd name="T16" fmla="*/ 17 w 32"/>
                <a:gd name="T17" fmla="*/ 29 h 250"/>
                <a:gd name="T18" fmla="*/ 24 w 32"/>
                <a:gd name="T19" fmla="*/ 60 h 250"/>
                <a:gd name="T20" fmla="*/ 29 w 32"/>
                <a:gd name="T21" fmla="*/ 90 h 250"/>
                <a:gd name="T22" fmla="*/ 32 w 32"/>
                <a:gd name="T23" fmla="*/ 122 h 250"/>
                <a:gd name="T24" fmla="*/ 32 w 32"/>
                <a:gd name="T25" fmla="*/ 185 h 250"/>
                <a:gd name="T26" fmla="*/ 26 w 32"/>
                <a:gd name="T27" fmla="*/ 250 h 250"/>
                <a:gd name="T28" fmla="*/ 21 w 32"/>
                <a:gd name="T2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50">
                  <a:moveTo>
                    <a:pt x="21" y="250"/>
                  </a:moveTo>
                  <a:lnTo>
                    <a:pt x="27" y="185"/>
                  </a:lnTo>
                  <a:lnTo>
                    <a:pt x="27" y="122"/>
                  </a:lnTo>
                  <a:lnTo>
                    <a:pt x="24" y="90"/>
                  </a:lnTo>
                  <a:lnTo>
                    <a:pt x="20" y="60"/>
                  </a:lnTo>
                  <a:lnTo>
                    <a:pt x="12" y="32"/>
                  </a:lnTo>
                  <a:lnTo>
                    <a:pt x="0" y="3"/>
                  </a:lnTo>
                  <a:lnTo>
                    <a:pt x="5" y="0"/>
                  </a:lnTo>
                  <a:lnTo>
                    <a:pt x="17" y="29"/>
                  </a:lnTo>
                  <a:lnTo>
                    <a:pt x="24" y="60"/>
                  </a:lnTo>
                  <a:lnTo>
                    <a:pt x="29" y="90"/>
                  </a:lnTo>
                  <a:lnTo>
                    <a:pt x="32" y="122"/>
                  </a:lnTo>
                  <a:lnTo>
                    <a:pt x="32" y="185"/>
                  </a:lnTo>
                  <a:lnTo>
                    <a:pt x="26" y="250"/>
                  </a:lnTo>
                  <a:lnTo>
                    <a:pt x="21"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19" name="Freeform 1335"/>
            <p:cNvSpPr>
              <a:spLocks/>
            </p:cNvSpPr>
            <p:nvPr/>
          </p:nvSpPr>
          <p:spPr bwMode="auto">
            <a:xfrm>
              <a:off x="4978" y="1888"/>
              <a:ext cx="2" cy="2"/>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0" name="Freeform 1336"/>
            <p:cNvSpPr>
              <a:spLocks/>
            </p:cNvSpPr>
            <p:nvPr/>
          </p:nvSpPr>
          <p:spPr bwMode="auto">
            <a:xfrm>
              <a:off x="4870" y="1601"/>
              <a:ext cx="100" cy="165"/>
            </a:xfrm>
            <a:custGeom>
              <a:avLst/>
              <a:gdLst>
                <a:gd name="T0" fmla="*/ 194 w 199"/>
                <a:gd name="T1" fmla="*/ 328 h 328"/>
                <a:gd name="T2" fmla="*/ 149 w 199"/>
                <a:gd name="T3" fmla="*/ 245 h 328"/>
                <a:gd name="T4" fmla="*/ 102 w 199"/>
                <a:gd name="T5" fmla="*/ 165 h 328"/>
                <a:gd name="T6" fmla="*/ 52 w 199"/>
                <a:gd name="T7" fmla="*/ 84 h 328"/>
                <a:gd name="T8" fmla="*/ 0 w 199"/>
                <a:gd name="T9" fmla="*/ 4 h 328"/>
                <a:gd name="T10" fmla="*/ 4 w 199"/>
                <a:gd name="T11" fmla="*/ 0 h 328"/>
                <a:gd name="T12" fmla="*/ 57 w 199"/>
                <a:gd name="T13" fmla="*/ 79 h 328"/>
                <a:gd name="T14" fmla="*/ 107 w 199"/>
                <a:gd name="T15" fmla="*/ 161 h 328"/>
                <a:gd name="T16" fmla="*/ 154 w 199"/>
                <a:gd name="T17" fmla="*/ 242 h 328"/>
                <a:gd name="T18" fmla="*/ 199 w 199"/>
                <a:gd name="T19" fmla="*/ 325 h 328"/>
                <a:gd name="T20" fmla="*/ 194 w 199"/>
                <a:gd name="T21"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328">
                  <a:moveTo>
                    <a:pt x="194" y="328"/>
                  </a:moveTo>
                  <a:lnTo>
                    <a:pt x="149" y="245"/>
                  </a:lnTo>
                  <a:lnTo>
                    <a:pt x="102" y="165"/>
                  </a:lnTo>
                  <a:lnTo>
                    <a:pt x="52" y="84"/>
                  </a:lnTo>
                  <a:lnTo>
                    <a:pt x="0" y="4"/>
                  </a:lnTo>
                  <a:lnTo>
                    <a:pt x="4" y="0"/>
                  </a:lnTo>
                  <a:lnTo>
                    <a:pt x="57" y="79"/>
                  </a:lnTo>
                  <a:lnTo>
                    <a:pt x="107" y="161"/>
                  </a:lnTo>
                  <a:lnTo>
                    <a:pt x="154" y="242"/>
                  </a:lnTo>
                  <a:lnTo>
                    <a:pt x="199" y="325"/>
                  </a:lnTo>
                  <a:lnTo>
                    <a:pt x="194" y="3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1" name="Freeform 1337"/>
            <p:cNvSpPr>
              <a:spLocks/>
            </p:cNvSpPr>
            <p:nvPr/>
          </p:nvSpPr>
          <p:spPr bwMode="auto">
            <a:xfrm>
              <a:off x="4968" y="1764"/>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2" name="Freeform 1338"/>
            <p:cNvSpPr>
              <a:spLocks/>
            </p:cNvSpPr>
            <p:nvPr/>
          </p:nvSpPr>
          <p:spPr bwMode="auto">
            <a:xfrm>
              <a:off x="4680" y="1524"/>
              <a:ext cx="193" cy="80"/>
            </a:xfrm>
            <a:custGeom>
              <a:avLst/>
              <a:gdLst>
                <a:gd name="T0" fmla="*/ 381 w 385"/>
                <a:gd name="T1" fmla="*/ 159 h 159"/>
                <a:gd name="T2" fmla="*/ 366 w 385"/>
                <a:gd name="T3" fmla="*/ 138 h 159"/>
                <a:gd name="T4" fmla="*/ 346 w 385"/>
                <a:gd name="T5" fmla="*/ 120 h 159"/>
                <a:gd name="T6" fmla="*/ 325 w 385"/>
                <a:gd name="T7" fmla="*/ 105 h 159"/>
                <a:gd name="T8" fmla="*/ 305 w 385"/>
                <a:gd name="T9" fmla="*/ 91 h 159"/>
                <a:gd name="T10" fmla="*/ 281 w 385"/>
                <a:gd name="T11" fmla="*/ 81 h 159"/>
                <a:gd name="T12" fmla="*/ 257 w 385"/>
                <a:gd name="T13" fmla="*/ 72 h 159"/>
                <a:gd name="T14" fmla="*/ 209 w 385"/>
                <a:gd name="T15" fmla="*/ 57 h 159"/>
                <a:gd name="T16" fmla="*/ 103 w 385"/>
                <a:gd name="T17" fmla="*/ 34 h 159"/>
                <a:gd name="T18" fmla="*/ 49 w 385"/>
                <a:gd name="T19" fmla="*/ 22 h 159"/>
                <a:gd name="T20" fmla="*/ 0 w 385"/>
                <a:gd name="T21" fmla="*/ 4 h 159"/>
                <a:gd name="T22" fmla="*/ 3 w 385"/>
                <a:gd name="T23" fmla="*/ 0 h 159"/>
                <a:gd name="T24" fmla="*/ 52 w 385"/>
                <a:gd name="T25" fmla="*/ 18 h 159"/>
                <a:gd name="T26" fmla="*/ 103 w 385"/>
                <a:gd name="T27" fmla="*/ 30 h 159"/>
                <a:gd name="T28" fmla="*/ 209 w 385"/>
                <a:gd name="T29" fmla="*/ 52 h 159"/>
                <a:gd name="T30" fmla="*/ 260 w 385"/>
                <a:gd name="T31" fmla="*/ 67 h 159"/>
                <a:gd name="T32" fmla="*/ 284 w 385"/>
                <a:gd name="T33" fmla="*/ 76 h 159"/>
                <a:gd name="T34" fmla="*/ 308 w 385"/>
                <a:gd name="T35" fmla="*/ 87 h 159"/>
                <a:gd name="T36" fmla="*/ 329 w 385"/>
                <a:gd name="T37" fmla="*/ 100 h 159"/>
                <a:gd name="T38" fmla="*/ 350 w 385"/>
                <a:gd name="T39" fmla="*/ 115 h 159"/>
                <a:gd name="T40" fmla="*/ 369 w 385"/>
                <a:gd name="T41" fmla="*/ 134 h 159"/>
                <a:gd name="T42" fmla="*/ 385 w 385"/>
                <a:gd name="T43" fmla="*/ 155 h 159"/>
                <a:gd name="T44" fmla="*/ 381 w 385"/>
                <a:gd name="T4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159">
                  <a:moveTo>
                    <a:pt x="381" y="159"/>
                  </a:moveTo>
                  <a:lnTo>
                    <a:pt x="366" y="138"/>
                  </a:lnTo>
                  <a:lnTo>
                    <a:pt x="346" y="120"/>
                  </a:lnTo>
                  <a:lnTo>
                    <a:pt x="325" y="105"/>
                  </a:lnTo>
                  <a:lnTo>
                    <a:pt x="305" y="91"/>
                  </a:lnTo>
                  <a:lnTo>
                    <a:pt x="281" y="81"/>
                  </a:lnTo>
                  <a:lnTo>
                    <a:pt x="257" y="72"/>
                  </a:lnTo>
                  <a:lnTo>
                    <a:pt x="209" y="57"/>
                  </a:lnTo>
                  <a:lnTo>
                    <a:pt x="103" y="34"/>
                  </a:lnTo>
                  <a:lnTo>
                    <a:pt x="49" y="22"/>
                  </a:lnTo>
                  <a:lnTo>
                    <a:pt x="0" y="4"/>
                  </a:lnTo>
                  <a:lnTo>
                    <a:pt x="3" y="0"/>
                  </a:lnTo>
                  <a:lnTo>
                    <a:pt x="52" y="18"/>
                  </a:lnTo>
                  <a:lnTo>
                    <a:pt x="103" y="30"/>
                  </a:lnTo>
                  <a:lnTo>
                    <a:pt x="209" y="52"/>
                  </a:lnTo>
                  <a:lnTo>
                    <a:pt x="260" y="67"/>
                  </a:lnTo>
                  <a:lnTo>
                    <a:pt x="284" y="76"/>
                  </a:lnTo>
                  <a:lnTo>
                    <a:pt x="308" y="87"/>
                  </a:lnTo>
                  <a:lnTo>
                    <a:pt x="329" y="100"/>
                  </a:lnTo>
                  <a:lnTo>
                    <a:pt x="350" y="115"/>
                  </a:lnTo>
                  <a:lnTo>
                    <a:pt x="369" y="134"/>
                  </a:lnTo>
                  <a:lnTo>
                    <a:pt x="385" y="155"/>
                  </a:lnTo>
                  <a:lnTo>
                    <a:pt x="381"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3" name="Freeform 1339"/>
            <p:cNvSpPr>
              <a:spLocks/>
            </p:cNvSpPr>
            <p:nvPr/>
          </p:nvSpPr>
          <p:spPr bwMode="auto">
            <a:xfrm>
              <a:off x="4870" y="1601"/>
              <a:ext cx="3"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4" name="Freeform 1340"/>
            <p:cNvSpPr>
              <a:spLocks/>
            </p:cNvSpPr>
            <p:nvPr/>
          </p:nvSpPr>
          <p:spPr bwMode="auto">
            <a:xfrm>
              <a:off x="4673" y="1517"/>
              <a:ext cx="9" cy="9"/>
            </a:xfrm>
            <a:custGeom>
              <a:avLst/>
              <a:gdLst>
                <a:gd name="T0" fmla="*/ 12 w 16"/>
                <a:gd name="T1" fmla="*/ 18 h 18"/>
                <a:gd name="T2" fmla="*/ 4 w 16"/>
                <a:gd name="T3" fmla="*/ 14 h 18"/>
                <a:gd name="T4" fmla="*/ 0 w 16"/>
                <a:gd name="T5" fmla="*/ 4 h 18"/>
                <a:gd name="T6" fmla="*/ 4 w 16"/>
                <a:gd name="T7" fmla="*/ 0 h 18"/>
                <a:gd name="T8" fmla="*/ 9 w 16"/>
                <a:gd name="T9" fmla="*/ 9 h 18"/>
                <a:gd name="T10" fmla="*/ 16 w 16"/>
                <a:gd name="T11" fmla="*/ 14 h 18"/>
                <a:gd name="T12" fmla="*/ 12 w 1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2" y="18"/>
                  </a:moveTo>
                  <a:lnTo>
                    <a:pt x="4" y="14"/>
                  </a:lnTo>
                  <a:lnTo>
                    <a:pt x="0" y="4"/>
                  </a:lnTo>
                  <a:lnTo>
                    <a:pt x="4" y="0"/>
                  </a:lnTo>
                  <a:lnTo>
                    <a:pt x="9" y="9"/>
                  </a:lnTo>
                  <a:lnTo>
                    <a:pt x="16" y="14"/>
                  </a:lnTo>
                  <a:lnTo>
                    <a:pt x="1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5" name="Freeform 1341"/>
            <p:cNvSpPr>
              <a:spLocks/>
            </p:cNvSpPr>
            <p:nvPr/>
          </p:nvSpPr>
          <p:spPr bwMode="auto">
            <a:xfrm>
              <a:off x="4679" y="1524"/>
              <a:ext cx="3" cy="2"/>
            </a:xfrm>
            <a:custGeom>
              <a:avLst/>
              <a:gdLst>
                <a:gd name="T0" fmla="*/ 1 w 4"/>
                <a:gd name="T1" fmla="*/ 4 h 4"/>
                <a:gd name="T2" fmla="*/ 0 w 4"/>
                <a:gd name="T3" fmla="*/ 4 h 4"/>
                <a:gd name="T4" fmla="*/ 4 w 4"/>
                <a:gd name="T5" fmla="*/ 0 h 4"/>
                <a:gd name="T6" fmla="*/ 1 w 4"/>
                <a:gd name="T7" fmla="*/ 4 h 4"/>
              </a:gdLst>
              <a:ahLst/>
              <a:cxnLst>
                <a:cxn ang="0">
                  <a:pos x="T0" y="T1"/>
                </a:cxn>
                <a:cxn ang="0">
                  <a:pos x="T2" y="T3"/>
                </a:cxn>
                <a:cxn ang="0">
                  <a:pos x="T4" y="T5"/>
                </a:cxn>
                <a:cxn ang="0">
                  <a:pos x="T6" y="T7"/>
                </a:cxn>
              </a:cxnLst>
              <a:rect l="0" t="0" r="r" b="b"/>
              <a:pathLst>
                <a:path w="4" h="4">
                  <a:moveTo>
                    <a:pt x="1" y="4"/>
                  </a:moveTo>
                  <a:lnTo>
                    <a:pt x="0" y="4"/>
                  </a:lnTo>
                  <a:lnTo>
                    <a:pt x="4"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6" name="Freeform 1342"/>
            <p:cNvSpPr>
              <a:spLocks/>
            </p:cNvSpPr>
            <p:nvPr/>
          </p:nvSpPr>
          <p:spPr bwMode="auto">
            <a:xfrm>
              <a:off x="4658" y="1454"/>
              <a:ext cx="18" cy="64"/>
            </a:xfrm>
            <a:custGeom>
              <a:avLst/>
              <a:gdLst>
                <a:gd name="T0" fmla="*/ 31 w 35"/>
                <a:gd name="T1" fmla="*/ 128 h 128"/>
                <a:gd name="T2" fmla="*/ 28 w 35"/>
                <a:gd name="T3" fmla="*/ 120 h 128"/>
                <a:gd name="T4" fmla="*/ 25 w 35"/>
                <a:gd name="T5" fmla="*/ 111 h 128"/>
                <a:gd name="T6" fmla="*/ 23 w 35"/>
                <a:gd name="T7" fmla="*/ 93 h 128"/>
                <a:gd name="T8" fmla="*/ 22 w 35"/>
                <a:gd name="T9" fmla="*/ 60 h 128"/>
                <a:gd name="T10" fmla="*/ 20 w 35"/>
                <a:gd name="T11" fmla="*/ 44 h 128"/>
                <a:gd name="T12" fmla="*/ 17 w 35"/>
                <a:gd name="T13" fmla="*/ 30 h 128"/>
                <a:gd name="T14" fmla="*/ 10 w 35"/>
                <a:gd name="T15" fmla="*/ 16 h 128"/>
                <a:gd name="T16" fmla="*/ 0 w 35"/>
                <a:gd name="T17" fmla="*/ 4 h 128"/>
                <a:gd name="T18" fmla="*/ 4 w 35"/>
                <a:gd name="T19" fmla="*/ 0 h 128"/>
                <a:gd name="T20" fmla="*/ 14 w 35"/>
                <a:gd name="T21" fmla="*/ 12 h 128"/>
                <a:gd name="T22" fmla="*/ 22 w 35"/>
                <a:gd name="T23" fmla="*/ 27 h 128"/>
                <a:gd name="T24" fmla="*/ 25 w 35"/>
                <a:gd name="T25" fmla="*/ 44 h 128"/>
                <a:gd name="T26" fmla="*/ 26 w 35"/>
                <a:gd name="T27" fmla="*/ 60 h 128"/>
                <a:gd name="T28" fmla="*/ 28 w 35"/>
                <a:gd name="T29" fmla="*/ 93 h 128"/>
                <a:gd name="T30" fmla="*/ 29 w 35"/>
                <a:gd name="T31" fmla="*/ 111 h 128"/>
                <a:gd name="T32" fmla="*/ 32 w 35"/>
                <a:gd name="T33" fmla="*/ 117 h 128"/>
                <a:gd name="T34" fmla="*/ 35 w 35"/>
                <a:gd name="T35" fmla="*/ 125 h 128"/>
                <a:gd name="T36" fmla="*/ 31 w 35"/>
                <a:gd name="T3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28">
                  <a:moveTo>
                    <a:pt x="31" y="128"/>
                  </a:moveTo>
                  <a:lnTo>
                    <a:pt x="28" y="120"/>
                  </a:lnTo>
                  <a:lnTo>
                    <a:pt x="25" y="111"/>
                  </a:lnTo>
                  <a:lnTo>
                    <a:pt x="23" y="93"/>
                  </a:lnTo>
                  <a:lnTo>
                    <a:pt x="22" y="60"/>
                  </a:lnTo>
                  <a:lnTo>
                    <a:pt x="20" y="44"/>
                  </a:lnTo>
                  <a:lnTo>
                    <a:pt x="17" y="30"/>
                  </a:lnTo>
                  <a:lnTo>
                    <a:pt x="10" y="16"/>
                  </a:lnTo>
                  <a:lnTo>
                    <a:pt x="0" y="4"/>
                  </a:lnTo>
                  <a:lnTo>
                    <a:pt x="4" y="0"/>
                  </a:lnTo>
                  <a:lnTo>
                    <a:pt x="14" y="12"/>
                  </a:lnTo>
                  <a:lnTo>
                    <a:pt x="22" y="27"/>
                  </a:lnTo>
                  <a:lnTo>
                    <a:pt x="25" y="44"/>
                  </a:lnTo>
                  <a:lnTo>
                    <a:pt x="26" y="60"/>
                  </a:lnTo>
                  <a:lnTo>
                    <a:pt x="28" y="93"/>
                  </a:lnTo>
                  <a:lnTo>
                    <a:pt x="29" y="111"/>
                  </a:lnTo>
                  <a:lnTo>
                    <a:pt x="32" y="117"/>
                  </a:lnTo>
                  <a:lnTo>
                    <a:pt x="35" y="125"/>
                  </a:lnTo>
                  <a:lnTo>
                    <a:pt x="31"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7" name="Freeform 1343"/>
            <p:cNvSpPr>
              <a:spLocks/>
            </p:cNvSpPr>
            <p:nvPr/>
          </p:nvSpPr>
          <p:spPr bwMode="auto">
            <a:xfrm>
              <a:off x="4673" y="1517"/>
              <a:ext cx="3" cy="2"/>
            </a:xfrm>
            <a:custGeom>
              <a:avLst/>
              <a:gdLst>
                <a:gd name="T0" fmla="*/ 0 w 4"/>
                <a:gd name="T1" fmla="*/ 4 h 4"/>
                <a:gd name="T2" fmla="*/ 0 w 4"/>
                <a:gd name="T3" fmla="*/ 3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0" y="3"/>
                  </a:ln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8" name="Freeform 1344"/>
            <p:cNvSpPr>
              <a:spLocks/>
            </p:cNvSpPr>
            <p:nvPr/>
          </p:nvSpPr>
          <p:spPr bwMode="auto">
            <a:xfrm>
              <a:off x="4636" y="1453"/>
              <a:ext cx="24" cy="10"/>
            </a:xfrm>
            <a:custGeom>
              <a:avLst/>
              <a:gdLst>
                <a:gd name="T0" fmla="*/ 45 w 49"/>
                <a:gd name="T1" fmla="*/ 7 h 19"/>
                <a:gd name="T2" fmla="*/ 36 w 49"/>
                <a:gd name="T3" fmla="*/ 4 h 19"/>
                <a:gd name="T4" fmla="*/ 26 w 49"/>
                <a:gd name="T5" fmla="*/ 6 h 19"/>
                <a:gd name="T6" fmla="*/ 14 w 49"/>
                <a:gd name="T7" fmla="*/ 10 h 19"/>
                <a:gd name="T8" fmla="*/ 5 w 49"/>
                <a:gd name="T9" fmla="*/ 19 h 19"/>
                <a:gd name="T10" fmla="*/ 0 w 49"/>
                <a:gd name="T11" fmla="*/ 15 h 19"/>
                <a:gd name="T12" fmla="*/ 9 w 49"/>
                <a:gd name="T13" fmla="*/ 6 h 19"/>
                <a:gd name="T14" fmla="*/ 23 w 49"/>
                <a:gd name="T15" fmla="*/ 1 h 19"/>
                <a:gd name="T16" fmla="*/ 36 w 49"/>
                <a:gd name="T17" fmla="*/ 0 h 19"/>
                <a:gd name="T18" fmla="*/ 49 w 49"/>
                <a:gd name="T19" fmla="*/ 3 h 19"/>
                <a:gd name="T20" fmla="*/ 45 w 49"/>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9">
                  <a:moveTo>
                    <a:pt x="45" y="7"/>
                  </a:moveTo>
                  <a:lnTo>
                    <a:pt x="36" y="4"/>
                  </a:lnTo>
                  <a:lnTo>
                    <a:pt x="26" y="6"/>
                  </a:lnTo>
                  <a:lnTo>
                    <a:pt x="14" y="10"/>
                  </a:lnTo>
                  <a:lnTo>
                    <a:pt x="5" y="19"/>
                  </a:lnTo>
                  <a:lnTo>
                    <a:pt x="0" y="15"/>
                  </a:lnTo>
                  <a:lnTo>
                    <a:pt x="9" y="6"/>
                  </a:lnTo>
                  <a:lnTo>
                    <a:pt x="23" y="1"/>
                  </a:lnTo>
                  <a:lnTo>
                    <a:pt x="36" y="0"/>
                  </a:lnTo>
                  <a:lnTo>
                    <a:pt x="49" y="3"/>
                  </a:lnTo>
                  <a:lnTo>
                    <a:pt x="4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29" name="Freeform 1345"/>
            <p:cNvSpPr>
              <a:spLocks/>
            </p:cNvSpPr>
            <p:nvPr/>
          </p:nvSpPr>
          <p:spPr bwMode="auto">
            <a:xfrm>
              <a:off x="4658" y="1454"/>
              <a:ext cx="2"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0" name="Freeform 1346"/>
            <p:cNvSpPr>
              <a:spLocks/>
            </p:cNvSpPr>
            <p:nvPr/>
          </p:nvSpPr>
          <p:spPr bwMode="auto">
            <a:xfrm>
              <a:off x="4464" y="1460"/>
              <a:ext cx="174" cy="55"/>
            </a:xfrm>
            <a:custGeom>
              <a:avLst/>
              <a:gdLst>
                <a:gd name="T0" fmla="*/ 347 w 347"/>
                <a:gd name="T1" fmla="*/ 4 h 108"/>
                <a:gd name="T2" fmla="*/ 330 w 347"/>
                <a:gd name="T3" fmla="*/ 23 h 108"/>
                <a:gd name="T4" fmla="*/ 312 w 347"/>
                <a:gd name="T5" fmla="*/ 41 h 108"/>
                <a:gd name="T6" fmla="*/ 292 w 347"/>
                <a:gd name="T7" fmla="*/ 54 h 108"/>
                <a:gd name="T8" fmla="*/ 273 w 347"/>
                <a:gd name="T9" fmla="*/ 68 h 108"/>
                <a:gd name="T10" fmla="*/ 231 w 347"/>
                <a:gd name="T11" fmla="*/ 87 h 108"/>
                <a:gd name="T12" fmla="*/ 208 w 347"/>
                <a:gd name="T13" fmla="*/ 93 h 108"/>
                <a:gd name="T14" fmla="*/ 184 w 347"/>
                <a:gd name="T15" fmla="*/ 99 h 108"/>
                <a:gd name="T16" fmla="*/ 135 w 347"/>
                <a:gd name="T17" fmla="*/ 107 h 108"/>
                <a:gd name="T18" fmla="*/ 89 w 347"/>
                <a:gd name="T19" fmla="*/ 108 h 108"/>
                <a:gd name="T20" fmla="*/ 43 w 347"/>
                <a:gd name="T21" fmla="*/ 105 h 108"/>
                <a:gd name="T22" fmla="*/ 0 w 347"/>
                <a:gd name="T23" fmla="*/ 99 h 108"/>
                <a:gd name="T24" fmla="*/ 0 w 347"/>
                <a:gd name="T25" fmla="*/ 95 h 108"/>
                <a:gd name="T26" fmla="*/ 43 w 347"/>
                <a:gd name="T27" fmla="*/ 101 h 108"/>
                <a:gd name="T28" fmla="*/ 89 w 347"/>
                <a:gd name="T29" fmla="*/ 102 h 108"/>
                <a:gd name="T30" fmla="*/ 135 w 347"/>
                <a:gd name="T31" fmla="*/ 102 h 108"/>
                <a:gd name="T32" fmla="*/ 181 w 347"/>
                <a:gd name="T33" fmla="*/ 95 h 108"/>
                <a:gd name="T34" fmla="*/ 205 w 347"/>
                <a:gd name="T35" fmla="*/ 89 h 108"/>
                <a:gd name="T36" fmla="*/ 226 w 347"/>
                <a:gd name="T37" fmla="*/ 83 h 108"/>
                <a:gd name="T38" fmla="*/ 268 w 347"/>
                <a:gd name="T39" fmla="*/ 63 h 108"/>
                <a:gd name="T40" fmla="*/ 288 w 347"/>
                <a:gd name="T41" fmla="*/ 50 h 108"/>
                <a:gd name="T42" fmla="*/ 308 w 347"/>
                <a:gd name="T43" fmla="*/ 36 h 108"/>
                <a:gd name="T44" fmla="*/ 326 w 347"/>
                <a:gd name="T45" fmla="*/ 18 h 108"/>
                <a:gd name="T46" fmla="*/ 342 w 347"/>
                <a:gd name="T47" fmla="*/ 0 h 108"/>
                <a:gd name="T48" fmla="*/ 347 w 347"/>
                <a:gd name="T4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7" h="108">
                  <a:moveTo>
                    <a:pt x="347" y="4"/>
                  </a:moveTo>
                  <a:lnTo>
                    <a:pt x="330" y="23"/>
                  </a:lnTo>
                  <a:lnTo>
                    <a:pt x="312" y="41"/>
                  </a:lnTo>
                  <a:lnTo>
                    <a:pt x="292" y="54"/>
                  </a:lnTo>
                  <a:lnTo>
                    <a:pt x="273" y="68"/>
                  </a:lnTo>
                  <a:lnTo>
                    <a:pt x="231" y="87"/>
                  </a:lnTo>
                  <a:lnTo>
                    <a:pt x="208" y="93"/>
                  </a:lnTo>
                  <a:lnTo>
                    <a:pt x="184" y="99"/>
                  </a:lnTo>
                  <a:lnTo>
                    <a:pt x="135" y="107"/>
                  </a:lnTo>
                  <a:lnTo>
                    <a:pt x="89" y="108"/>
                  </a:lnTo>
                  <a:lnTo>
                    <a:pt x="43" y="105"/>
                  </a:lnTo>
                  <a:lnTo>
                    <a:pt x="0" y="99"/>
                  </a:lnTo>
                  <a:lnTo>
                    <a:pt x="0" y="95"/>
                  </a:lnTo>
                  <a:lnTo>
                    <a:pt x="43" y="101"/>
                  </a:lnTo>
                  <a:lnTo>
                    <a:pt x="89" y="102"/>
                  </a:lnTo>
                  <a:lnTo>
                    <a:pt x="135" y="102"/>
                  </a:lnTo>
                  <a:lnTo>
                    <a:pt x="181" y="95"/>
                  </a:lnTo>
                  <a:lnTo>
                    <a:pt x="205" y="89"/>
                  </a:lnTo>
                  <a:lnTo>
                    <a:pt x="226" y="83"/>
                  </a:lnTo>
                  <a:lnTo>
                    <a:pt x="268" y="63"/>
                  </a:lnTo>
                  <a:lnTo>
                    <a:pt x="288" y="50"/>
                  </a:lnTo>
                  <a:lnTo>
                    <a:pt x="308" y="36"/>
                  </a:lnTo>
                  <a:lnTo>
                    <a:pt x="326" y="18"/>
                  </a:lnTo>
                  <a:lnTo>
                    <a:pt x="342" y="0"/>
                  </a:lnTo>
                  <a:lnTo>
                    <a:pt x="34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1" name="Freeform 1347"/>
            <p:cNvSpPr>
              <a:spLocks/>
            </p:cNvSpPr>
            <p:nvPr/>
          </p:nvSpPr>
          <p:spPr bwMode="auto">
            <a:xfrm>
              <a:off x="4636" y="1460"/>
              <a:ext cx="2" cy="3"/>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2" name="Freeform 1348"/>
            <p:cNvSpPr>
              <a:spLocks/>
            </p:cNvSpPr>
            <p:nvPr/>
          </p:nvSpPr>
          <p:spPr bwMode="auto">
            <a:xfrm>
              <a:off x="4316" y="1506"/>
              <a:ext cx="148" cy="37"/>
            </a:xfrm>
            <a:custGeom>
              <a:avLst/>
              <a:gdLst>
                <a:gd name="T0" fmla="*/ 296 w 296"/>
                <a:gd name="T1" fmla="*/ 7 h 72"/>
                <a:gd name="T2" fmla="*/ 256 w 296"/>
                <a:gd name="T3" fmla="*/ 4 h 72"/>
                <a:gd name="T4" fmla="*/ 219 w 296"/>
                <a:gd name="T5" fmla="*/ 6 h 72"/>
                <a:gd name="T6" fmla="*/ 182 w 296"/>
                <a:gd name="T7" fmla="*/ 12 h 72"/>
                <a:gd name="T8" fmla="*/ 146 w 296"/>
                <a:gd name="T9" fmla="*/ 21 h 72"/>
                <a:gd name="T10" fmla="*/ 74 w 296"/>
                <a:gd name="T11" fmla="*/ 47 h 72"/>
                <a:gd name="T12" fmla="*/ 3 w 296"/>
                <a:gd name="T13" fmla="*/ 72 h 72"/>
                <a:gd name="T14" fmla="*/ 0 w 296"/>
                <a:gd name="T15" fmla="*/ 68 h 72"/>
                <a:gd name="T16" fmla="*/ 71 w 296"/>
                <a:gd name="T17" fmla="*/ 42 h 72"/>
                <a:gd name="T18" fmla="*/ 143 w 296"/>
                <a:gd name="T19" fmla="*/ 16 h 72"/>
                <a:gd name="T20" fmla="*/ 179 w 296"/>
                <a:gd name="T21" fmla="*/ 7 h 72"/>
                <a:gd name="T22" fmla="*/ 219 w 296"/>
                <a:gd name="T23" fmla="*/ 1 h 72"/>
                <a:gd name="T24" fmla="*/ 256 w 296"/>
                <a:gd name="T25" fmla="*/ 0 h 72"/>
                <a:gd name="T26" fmla="*/ 296 w 296"/>
                <a:gd name="T27" fmla="*/ 3 h 72"/>
                <a:gd name="T28" fmla="*/ 296 w 296"/>
                <a:gd name="T2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6" h="72">
                  <a:moveTo>
                    <a:pt x="296" y="7"/>
                  </a:moveTo>
                  <a:lnTo>
                    <a:pt x="256" y="4"/>
                  </a:lnTo>
                  <a:lnTo>
                    <a:pt x="219" y="6"/>
                  </a:lnTo>
                  <a:lnTo>
                    <a:pt x="182" y="12"/>
                  </a:lnTo>
                  <a:lnTo>
                    <a:pt x="146" y="21"/>
                  </a:lnTo>
                  <a:lnTo>
                    <a:pt x="74" y="47"/>
                  </a:lnTo>
                  <a:lnTo>
                    <a:pt x="3" y="72"/>
                  </a:lnTo>
                  <a:lnTo>
                    <a:pt x="0" y="68"/>
                  </a:lnTo>
                  <a:lnTo>
                    <a:pt x="71" y="42"/>
                  </a:lnTo>
                  <a:lnTo>
                    <a:pt x="143" y="16"/>
                  </a:lnTo>
                  <a:lnTo>
                    <a:pt x="179" y="7"/>
                  </a:lnTo>
                  <a:lnTo>
                    <a:pt x="219" y="1"/>
                  </a:lnTo>
                  <a:lnTo>
                    <a:pt x="256" y="0"/>
                  </a:lnTo>
                  <a:lnTo>
                    <a:pt x="296" y="3"/>
                  </a:lnTo>
                  <a:lnTo>
                    <a:pt x="29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3" name="Freeform 1349"/>
            <p:cNvSpPr>
              <a:spLocks/>
            </p:cNvSpPr>
            <p:nvPr/>
          </p:nvSpPr>
          <p:spPr bwMode="auto">
            <a:xfrm>
              <a:off x="4464" y="1508"/>
              <a:ext cx="1" cy="2"/>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4" name="Freeform 1350"/>
            <p:cNvSpPr>
              <a:spLocks/>
            </p:cNvSpPr>
            <p:nvPr/>
          </p:nvSpPr>
          <p:spPr bwMode="auto">
            <a:xfrm>
              <a:off x="4217" y="1540"/>
              <a:ext cx="101" cy="41"/>
            </a:xfrm>
            <a:custGeom>
              <a:avLst/>
              <a:gdLst>
                <a:gd name="T0" fmla="*/ 202 w 202"/>
                <a:gd name="T1" fmla="*/ 4 h 81"/>
                <a:gd name="T2" fmla="*/ 101 w 202"/>
                <a:gd name="T3" fmla="*/ 36 h 81"/>
                <a:gd name="T4" fmla="*/ 51 w 202"/>
                <a:gd name="T5" fmla="*/ 55 h 81"/>
                <a:gd name="T6" fmla="*/ 27 w 202"/>
                <a:gd name="T7" fmla="*/ 66 h 81"/>
                <a:gd name="T8" fmla="*/ 4 w 202"/>
                <a:gd name="T9" fmla="*/ 81 h 81"/>
                <a:gd name="T10" fmla="*/ 0 w 202"/>
                <a:gd name="T11" fmla="*/ 76 h 81"/>
                <a:gd name="T12" fmla="*/ 22 w 202"/>
                <a:gd name="T13" fmla="*/ 61 h 81"/>
                <a:gd name="T14" fmla="*/ 46 w 202"/>
                <a:gd name="T15" fmla="*/ 51 h 81"/>
                <a:gd name="T16" fmla="*/ 98 w 202"/>
                <a:gd name="T17" fmla="*/ 31 h 81"/>
                <a:gd name="T18" fmla="*/ 199 w 202"/>
                <a:gd name="T19" fmla="*/ 0 h 81"/>
                <a:gd name="T20" fmla="*/ 202 w 202"/>
                <a:gd name="T21"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81">
                  <a:moveTo>
                    <a:pt x="202" y="4"/>
                  </a:moveTo>
                  <a:lnTo>
                    <a:pt x="101" y="36"/>
                  </a:lnTo>
                  <a:lnTo>
                    <a:pt x="51" y="55"/>
                  </a:lnTo>
                  <a:lnTo>
                    <a:pt x="27" y="66"/>
                  </a:lnTo>
                  <a:lnTo>
                    <a:pt x="4" y="81"/>
                  </a:lnTo>
                  <a:lnTo>
                    <a:pt x="0" y="76"/>
                  </a:lnTo>
                  <a:lnTo>
                    <a:pt x="22" y="61"/>
                  </a:lnTo>
                  <a:lnTo>
                    <a:pt x="46" y="51"/>
                  </a:lnTo>
                  <a:lnTo>
                    <a:pt x="98" y="31"/>
                  </a:lnTo>
                  <a:lnTo>
                    <a:pt x="199" y="0"/>
                  </a:lnTo>
                  <a:lnTo>
                    <a:pt x="20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5" name="Freeform 1351"/>
            <p:cNvSpPr>
              <a:spLocks/>
            </p:cNvSpPr>
            <p:nvPr/>
          </p:nvSpPr>
          <p:spPr bwMode="auto">
            <a:xfrm>
              <a:off x="4316" y="1540"/>
              <a:ext cx="2" cy="3"/>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lnTo>
                    <a:pt x="0"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6" name="Freeform 1352"/>
            <p:cNvSpPr>
              <a:spLocks/>
            </p:cNvSpPr>
            <p:nvPr/>
          </p:nvSpPr>
          <p:spPr bwMode="auto">
            <a:xfrm>
              <a:off x="4152" y="1579"/>
              <a:ext cx="67" cy="74"/>
            </a:xfrm>
            <a:custGeom>
              <a:avLst/>
              <a:gdLst>
                <a:gd name="T0" fmla="*/ 134 w 134"/>
                <a:gd name="T1" fmla="*/ 5 h 150"/>
                <a:gd name="T2" fmla="*/ 114 w 134"/>
                <a:gd name="T3" fmla="*/ 19 h 150"/>
                <a:gd name="T4" fmla="*/ 96 w 134"/>
                <a:gd name="T5" fmla="*/ 35 h 150"/>
                <a:gd name="T6" fmla="*/ 80 w 134"/>
                <a:gd name="T7" fmla="*/ 53 h 150"/>
                <a:gd name="T8" fmla="*/ 65 w 134"/>
                <a:gd name="T9" fmla="*/ 71 h 150"/>
                <a:gd name="T10" fmla="*/ 4 w 134"/>
                <a:gd name="T11" fmla="*/ 150 h 150"/>
                <a:gd name="T12" fmla="*/ 0 w 134"/>
                <a:gd name="T13" fmla="*/ 145 h 150"/>
                <a:gd name="T14" fmla="*/ 60 w 134"/>
                <a:gd name="T15" fmla="*/ 67 h 150"/>
                <a:gd name="T16" fmla="*/ 75 w 134"/>
                <a:gd name="T17" fmla="*/ 49 h 150"/>
                <a:gd name="T18" fmla="*/ 92 w 134"/>
                <a:gd name="T19" fmla="*/ 31 h 150"/>
                <a:gd name="T20" fmla="*/ 110 w 134"/>
                <a:gd name="T21" fmla="*/ 14 h 150"/>
                <a:gd name="T22" fmla="*/ 130 w 134"/>
                <a:gd name="T23" fmla="*/ 0 h 150"/>
                <a:gd name="T24" fmla="*/ 134 w 134"/>
                <a:gd name="T25"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50">
                  <a:moveTo>
                    <a:pt x="134" y="5"/>
                  </a:moveTo>
                  <a:lnTo>
                    <a:pt x="114" y="19"/>
                  </a:lnTo>
                  <a:lnTo>
                    <a:pt x="96" y="35"/>
                  </a:lnTo>
                  <a:lnTo>
                    <a:pt x="80" y="53"/>
                  </a:lnTo>
                  <a:lnTo>
                    <a:pt x="65" y="71"/>
                  </a:lnTo>
                  <a:lnTo>
                    <a:pt x="4" y="150"/>
                  </a:lnTo>
                  <a:lnTo>
                    <a:pt x="0" y="145"/>
                  </a:lnTo>
                  <a:lnTo>
                    <a:pt x="60" y="67"/>
                  </a:lnTo>
                  <a:lnTo>
                    <a:pt x="75" y="49"/>
                  </a:lnTo>
                  <a:lnTo>
                    <a:pt x="92" y="31"/>
                  </a:lnTo>
                  <a:lnTo>
                    <a:pt x="110" y="14"/>
                  </a:lnTo>
                  <a:lnTo>
                    <a:pt x="130"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7" name="Freeform 1353"/>
            <p:cNvSpPr>
              <a:spLocks/>
            </p:cNvSpPr>
            <p:nvPr/>
          </p:nvSpPr>
          <p:spPr bwMode="auto">
            <a:xfrm>
              <a:off x="4217" y="1579"/>
              <a:ext cx="2"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8" name="Freeform 1354"/>
            <p:cNvSpPr>
              <a:spLocks/>
            </p:cNvSpPr>
            <p:nvPr/>
          </p:nvSpPr>
          <p:spPr bwMode="auto">
            <a:xfrm>
              <a:off x="4128" y="1651"/>
              <a:ext cx="26" cy="27"/>
            </a:xfrm>
            <a:custGeom>
              <a:avLst/>
              <a:gdLst>
                <a:gd name="T0" fmla="*/ 51 w 51"/>
                <a:gd name="T1" fmla="*/ 5 h 54"/>
                <a:gd name="T2" fmla="*/ 29 w 51"/>
                <a:gd name="T3" fmla="*/ 29 h 54"/>
                <a:gd name="T4" fmla="*/ 15 w 51"/>
                <a:gd name="T5" fmla="*/ 41 h 54"/>
                <a:gd name="T6" fmla="*/ 5 w 51"/>
                <a:gd name="T7" fmla="*/ 54 h 54"/>
                <a:gd name="T8" fmla="*/ 0 w 51"/>
                <a:gd name="T9" fmla="*/ 50 h 54"/>
                <a:gd name="T10" fmla="*/ 11 w 51"/>
                <a:gd name="T11" fmla="*/ 36 h 54"/>
                <a:gd name="T12" fmla="*/ 24 w 51"/>
                <a:gd name="T13" fmla="*/ 24 h 54"/>
                <a:gd name="T14" fmla="*/ 47 w 51"/>
                <a:gd name="T15" fmla="*/ 0 h 54"/>
                <a:gd name="T16" fmla="*/ 51 w 51"/>
                <a:gd name="T17"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4">
                  <a:moveTo>
                    <a:pt x="51" y="5"/>
                  </a:moveTo>
                  <a:lnTo>
                    <a:pt x="29" y="29"/>
                  </a:lnTo>
                  <a:lnTo>
                    <a:pt x="15" y="41"/>
                  </a:lnTo>
                  <a:lnTo>
                    <a:pt x="5" y="54"/>
                  </a:lnTo>
                  <a:lnTo>
                    <a:pt x="0" y="50"/>
                  </a:lnTo>
                  <a:lnTo>
                    <a:pt x="11" y="36"/>
                  </a:lnTo>
                  <a:lnTo>
                    <a:pt x="24" y="24"/>
                  </a:lnTo>
                  <a:lnTo>
                    <a:pt x="47" y="0"/>
                  </a:lnTo>
                  <a:lnTo>
                    <a:pt x="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39" name="Freeform 1355"/>
            <p:cNvSpPr>
              <a:spLocks/>
            </p:cNvSpPr>
            <p:nvPr/>
          </p:nvSpPr>
          <p:spPr bwMode="auto">
            <a:xfrm>
              <a:off x="4152" y="1651"/>
              <a:ext cx="2" cy="2"/>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0" name="Freeform 1356"/>
            <p:cNvSpPr>
              <a:spLocks/>
            </p:cNvSpPr>
            <p:nvPr/>
          </p:nvSpPr>
          <p:spPr bwMode="auto">
            <a:xfrm>
              <a:off x="4110" y="1676"/>
              <a:ext cx="21" cy="38"/>
            </a:xfrm>
            <a:custGeom>
              <a:avLst/>
              <a:gdLst>
                <a:gd name="T0" fmla="*/ 43 w 43"/>
                <a:gd name="T1" fmla="*/ 4 h 75"/>
                <a:gd name="T2" fmla="*/ 21 w 43"/>
                <a:gd name="T3" fmla="*/ 37 h 75"/>
                <a:gd name="T4" fmla="*/ 6 w 43"/>
                <a:gd name="T5" fmla="*/ 75 h 75"/>
                <a:gd name="T6" fmla="*/ 0 w 43"/>
                <a:gd name="T7" fmla="*/ 74 h 75"/>
                <a:gd name="T8" fmla="*/ 15 w 43"/>
                <a:gd name="T9" fmla="*/ 36 h 75"/>
                <a:gd name="T10" fmla="*/ 38 w 43"/>
                <a:gd name="T11" fmla="*/ 0 h 75"/>
                <a:gd name="T12" fmla="*/ 43 w 43"/>
                <a:gd name="T13" fmla="*/ 4 h 75"/>
              </a:gdLst>
              <a:ahLst/>
              <a:cxnLst>
                <a:cxn ang="0">
                  <a:pos x="T0" y="T1"/>
                </a:cxn>
                <a:cxn ang="0">
                  <a:pos x="T2" y="T3"/>
                </a:cxn>
                <a:cxn ang="0">
                  <a:pos x="T4" y="T5"/>
                </a:cxn>
                <a:cxn ang="0">
                  <a:pos x="T6" y="T7"/>
                </a:cxn>
                <a:cxn ang="0">
                  <a:pos x="T8" y="T9"/>
                </a:cxn>
                <a:cxn ang="0">
                  <a:pos x="T10" y="T11"/>
                </a:cxn>
                <a:cxn ang="0">
                  <a:pos x="T12" y="T13"/>
                </a:cxn>
              </a:cxnLst>
              <a:rect l="0" t="0" r="r" b="b"/>
              <a:pathLst>
                <a:path w="43" h="75">
                  <a:moveTo>
                    <a:pt x="43" y="4"/>
                  </a:moveTo>
                  <a:lnTo>
                    <a:pt x="21" y="37"/>
                  </a:lnTo>
                  <a:lnTo>
                    <a:pt x="6" y="75"/>
                  </a:lnTo>
                  <a:lnTo>
                    <a:pt x="0" y="74"/>
                  </a:lnTo>
                  <a:lnTo>
                    <a:pt x="15" y="36"/>
                  </a:lnTo>
                  <a:lnTo>
                    <a:pt x="38" y="0"/>
                  </a:lnTo>
                  <a:lnTo>
                    <a:pt x="4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1" name="Freeform 1357"/>
            <p:cNvSpPr>
              <a:spLocks/>
            </p:cNvSpPr>
            <p:nvPr/>
          </p:nvSpPr>
          <p:spPr bwMode="auto">
            <a:xfrm>
              <a:off x="4128" y="1676"/>
              <a:ext cx="3"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2" name="Freeform 1358"/>
            <p:cNvSpPr>
              <a:spLocks/>
            </p:cNvSpPr>
            <p:nvPr/>
          </p:nvSpPr>
          <p:spPr bwMode="auto">
            <a:xfrm>
              <a:off x="4104" y="1714"/>
              <a:ext cx="9" cy="92"/>
            </a:xfrm>
            <a:custGeom>
              <a:avLst/>
              <a:gdLst>
                <a:gd name="T0" fmla="*/ 18 w 18"/>
                <a:gd name="T1" fmla="*/ 0 h 185"/>
                <a:gd name="T2" fmla="*/ 9 w 18"/>
                <a:gd name="T3" fmla="*/ 45 h 185"/>
                <a:gd name="T4" fmla="*/ 6 w 18"/>
                <a:gd name="T5" fmla="*/ 92 h 185"/>
                <a:gd name="T6" fmla="*/ 11 w 18"/>
                <a:gd name="T7" fmla="*/ 139 h 185"/>
                <a:gd name="T8" fmla="*/ 15 w 18"/>
                <a:gd name="T9" fmla="*/ 185 h 185"/>
                <a:gd name="T10" fmla="*/ 9 w 18"/>
                <a:gd name="T11" fmla="*/ 185 h 185"/>
                <a:gd name="T12" fmla="*/ 5 w 18"/>
                <a:gd name="T13" fmla="*/ 139 h 185"/>
                <a:gd name="T14" fmla="*/ 0 w 18"/>
                <a:gd name="T15" fmla="*/ 92 h 185"/>
                <a:gd name="T16" fmla="*/ 3 w 18"/>
                <a:gd name="T17" fmla="*/ 45 h 185"/>
                <a:gd name="T18" fmla="*/ 12 w 18"/>
                <a:gd name="T19" fmla="*/ 0 h 185"/>
                <a:gd name="T20" fmla="*/ 18 w 18"/>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5">
                  <a:moveTo>
                    <a:pt x="18" y="0"/>
                  </a:moveTo>
                  <a:lnTo>
                    <a:pt x="9" y="45"/>
                  </a:lnTo>
                  <a:lnTo>
                    <a:pt x="6" y="92"/>
                  </a:lnTo>
                  <a:lnTo>
                    <a:pt x="11" y="139"/>
                  </a:lnTo>
                  <a:lnTo>
                    <a:pt x="15" y="185"/>
                  </a:lnTo>
                  <a:lnTo>
                    <a:pt x="9" y="185"/>
                  </a:lnTo>
                  <a:lnTo>
                    <a:pt x="5" y="139"/>
                  </a:lnTo>
                  <a:lnTo>
                    <a:pt x="0" y="92"/>
                  </a:lnTo>
                  <a:lnTo>
                    <a:pt x="3" y="45"/>
                  </a:lnTo>
                  <a:lnTo>
                    <a:pt x="12"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3" name="Freeform 1359"/>
            <p:cNvSpPr>
              <a:spLocks/>
            </p:cNvSpPr>
            <p:nvPr/>
          </p:nvSpPr>
          <p:spPr bwMode="auto">
            <a:xfrm>
              <a:off x="4108" y="1806"/>
              <a:ext cx="9" cy="14"/>
            </a:xfrm>
            <a:custGeom>
              <a:avLst/>
              <a:gdLst>
                <a:gd name="T0" fmla="*/ 6 w 18"/>
                <a:gd name="T1" fmla="*/ 0 h 27"/>
                <a:gd name="T2" fmla="*/ 8 w 18"/>
                <a:gd name="T3" fmla="*/ 20 h 27"/>
                <a:gd name="T4" fmla="*/ 8 w 18"/>
                <a:gd name="T5" fmla="*/ 21 h 27"/>
                <a:gd name="T6" fmla="*/ 17 w 18"/>
                <a:gd name="T7" fmla="*/ 18 h 27"/>
                <a:gd name="T8" fmla="*/ 18 w 18"/>
                <a:gd name="T9" fmla="*/ 24 h 27"/>
                <a:gd name="T10" fmla="*/ 8 w 18"/>
                <a:gd name="T11" fmla="*/ 27 h 27"/>
                <a:gd name="T12" fmla="*/ 2 w 18"/>
                <a:gd name="T13" fmla="*/ 21 h 27"/>
                <a:gd name="T14" fmla="*/ 0 w 18"/>
                <a:gd name="T15" fmla="*/ 0 h 27"/>
                <a:gd name="T16" fmla="*/ 6 w 18"/>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7">
                  <a:moveTo>
                    <a:pt x="6" y="0"/>
                  </a:moveTo>
                  <a:lnTo>
                    <a:pt x="8" y="20"/>
                  </a:lnTo>
                  <a:lnTo>
                    <a:pt x="8" y="21"/>
                  </a:lnTo>
                  <a:lnTo>
                    <a:pt x="17" y="18"/>
                  </a:lnTo>
                  <a:lnTo>
                    <a:pt x="18" y="24"/>
                  </a:lnTo>
                  <a:lnTo>
                    <a:pt x="8" y="27"/>
                  </a:lnTo>
                  <a:lnTo>
                    <a:pt x="2" y="21"/>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4" name="Freeform 1360"/>
            <p:cNvSpPr>
              <a:spLocks/>
            </p:cNvSpPr>
            <p:nvPr/>
          </p:nvSpPr>
          <p:spPr bwMode="auto">
            <a:xfrm>
              <a:off x="4108" y="1806"/>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5" name="Freeform 1361"/>
            <p:cNvSpPr>
              <a:spLocks/>
            </p:cNvSpPr>
            <p:nvPr/>
          </p:nvSpPr>
          <p:spPr bwMode="auto">
            <a:xfrm>
              <a:off x="4116" y="1771"/>
              <a:ext cx="203" cy="47"/>
            </a:xfrm>
            <a:custGeom>
              <a:avLst/>
              <a:gdLst>
                <a:gd name="T0" fmla="*/ 0 w 406"/>
                <a:gd name="T1" fmla="*/ 90 h 94"/>
                <a:gd name="T2" fmla="*/ 53 w 406"/>
                <a:gd name="T3" fmla="*/ 58 h 94"/>
                <a:gd name="T4" fmla="*/ 104 w 406"/>
                <a:gd name="T5" fmla="*/ 36 h 94"/>
                <a:gd name="T6" fmla="*/ 154 w 406"/>
                <a:gd name="T7" fmla="*/ 18 h 94"/>
                <a:gd name="T8" fmla="*/ 180 w 406"/>
                <a:gd name="T9" fmla="*/ 12 h 94"/>
                <a:gd name="T10" fmla="*/ 204 w 406"/>
                <a:gd name="T11" fmla="*/ 7 h 94"/>
                <a:gd name="T12" fmla="*/ 254 w 406"/>
                <a:gd name="T13" fmla="*/ 1 h 94"/>
                <a:gd name="T14" fmla="*/ 305 w 406"/>
                <a:gd name="T15" fmla="*/ 0 h 94"/>
                <a:gd name="T16" fmla="*/ 355 w 406"/>
                <a:gd name="T17" fmla="*/ 3 h 94"/>
                <a:gd name="T18" fmla="*/ 406 w 406"/>
                <a:gd name="T19" fmla="*/ 10 h 94"/>
                <a:gd name="T20" fmla="*/ 405 w 406"/>
                <a:gd name="T21" fmla="*/ 16 h 94"/>
                <a:gd name="T22" fmla="*/ 355 w 406"/>
                <a:gd name="T23" fmla="*/ 9 h 94"/>
                <a:gd name="T24" fmla="*/ 305 w 406"/>
                <a:gd name="T25" fmla="*/ 6 h 94"/>
                <a:gd name="T26" fmla="*/ 254 w 406"/>
                <a:gd name="T27" fmla="*/ 7 h 94"/>
                <a:gd name="T28" fmla="*/ 204 w 406"/>
                <a:gd name="T29" fmla="*/ 13 h 94"/>
                <a:gd name="T30" fmla="*/ 180 w 406"/>
                <a:gd name="T31" fmla="*/ 18 h 94"/>
                <a:gd name="T32" fmla="*/ 156 w 406"/>
                <a:gd name="T33" fmla="*/ 24 h 94"/>
                <a:gd name="T34" fmla="*/ 106 w 406"/>
                <a:gd name="T35" fmla="*/ 42 h 94"/>
                <a:gd name="T36" fmla="*/ 55 w 406"/>
                <a:gd name="T37" fmla="*/ 64 h 94"/>
                <a:gd name="T38" fmla="*/ 3 w 406"/>
                <a:gd name="T39" fmla="*/ 94 h 94"/>
                <a:gd name="T40" fmla="*/ 0 w 406"/>
                <a:gd name="T41"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6" h="94">
                  <a:moveTo>
                    <a:pt x="0" y="90"/>
                  </a:moveTo>
                  <a:lnTo>
                    <a:pt x="53" y="58"/>
                  </a:lnTo>
                  <a:lnTo>
                    <a:pt x="104" y="36"/>
                  </a:lnTo>
                  <a:lnTo>
                    <a:pt x="154" y="18"/>
                  </a:lnTo>
                  <a:lnTo>
                    <a:pt x="180" y="12"/>
                  </a:lnTo>
                  <a:lnTo>
                    <a:pt x="204" y="7"/>
                  </a:lnTo>
                  <a:lnTo>
                    <a:pt x="254" y="1"/>
                  </a:lnTo>
                  <a:lnTo>
                    <a:pt x="305" y="0"/>
                  </a:lnTo>
                  <a:lnTo>
                    <a:pt x="355" y="3"/>
                  </a:lnTo>
                  <a:lnTo>
                    <a:pt x="406" y="10"/>
                  </a:lnTo>
                  <a:lnTo>
                    <a:pt x="405" y="16"/>
                  </a:lnTo>
                  <a:lnTo>
                    <a:pt x="355" y="9"/>
                  </a:lnTo>
                  <a:lnTo>
                    <a:pt x="305" y="6"/>
                  </a:lnTo>
                  <a:lnTo>
                    <a:pt x="254" y="7"/>
                  </a:lnTo>
                  <a:lnTo>
                    <a:pt x="204" y="13"/>
                  </a:lnTo>
                  <a:lnTo>
                    <a:pt x="180" y="18"/>
                  </a:lnTo>
                  <a:lnTo>
                    <a:pt x="156" y="24"/>
                  </a:lnTo>
                  <a:lnTo>
                    <a:pt x="106" y="42"/>
                  </a:lnTo>
                  <a:lnTo>
                    <a:pt x="55" y="64"/>
                  </a:lnTo>
                  <a:lnTo>
                    <a:pt x="3" y="94"/>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6" name="Freeform 1362"/>
            <p:cNvSpPr>
              <a:spLocks/>
            </p:cNvSpPr>
            <p:nvPr/>
          </p:nvSpPr>
          <p:spPr bwMode="auto">
            <a:xfrm>
              <a:off x="4318" y="1776"/>
              <a:ext cx="258" cy="84"/>
            </a:xfrm>
            <a:custGeom>
              <a:avLst/>
              <a:gdLst>
                <a:gd name="T0" fmla="*/ 1 w 516"/>
                <a:gd name="T1" fmla="*/ 0 h 167"/>
                <a:gd name="T2" fmla="*/ 137 w 516"/>
                <a:gd name="T3" fmla="*/ 23 h 167"/>
                <a:gd name="T4" fmla="*/ 205 w 516"/>
                <a:gd name="T5" fmla="*/ 36 h 167"/>
                <a:gd name="T6" fmla="*/ 270 w 516"/>
                <a:gd name="T7" fmla="*/ 51 h 167"/>
                <a:gd name="T8" fmla="*/ 335 w 516"/>
                <a:gd name="T9" fmla="*/ 69 h 167"/>
                <a:gd name="T10" fmla="*/ 398 w 516"/>
                <a:gd name="T11" fmla="*/ 94 h 167"/>
                <a:gd name="T12" fmla="*/ 428 w 516"/>
                <a:gd name="T13" fmla="*/ 109 h 167"/>
                <a:gd name="T14" fmla="*/ 459 w 516"/>
                <a:gd name="T15" fmla="*/ 125 h 167"/>
                <a:gd name="T16" fmla="*/ 489 w 516"/>
                <a:gd name="T17" fmla="*/ 143 h 167"/>
                <a:gd name="T18" fmla="*/ 516 w 516"/>
                <a:gd name="T19" fmla="*/ 163 h 167"/>
                <a:gd name="T20" fmla="*/ 511 w 516"/>
                <a:gd name="T21" fmla="*/ 167 h 167"/>
                <a:gd name="T22" fmla="*/ 484 w 516"/>
                <a:gd name="T23" fmla="*/ 148 h 167"/>
                <a:gd name="T24" fmla="*/ 454 w 516"/>
                <a:gd name="T25" fmla="*/ 130 h 167"/>
                <a:gd name="T26" fmla="*/ 427 w 516"/>
                <a:gd name="T27" fmla="*/ 115 h 167"/>
                <a:gd name="T28" fmla="*/ 397 w 516"/>
                <a:gd name="T29" fmla="*/ 100 h 167"/>
                <a:gd name="T30" fmla="*/ 333 w 516"/>
                <a:gd name="T31" fmla="*/ 75 h 167"/>
                <a:gd name="T32" fmla="*/ 268 w 516"/>
                <a:gd name="T33" fmla="*/ 57 h 167"/>
                <a:gd name="T34" fmla="*/ 204 w 516"/>
                <a:gd name="T35" fmla="*/ 42 h 167"/>
                <a:gd name="T36" fmla="*/ 136 w 516"/>
                <a:gd name="T37" fmla="*/ 29 h 167"/>
                <a:gd name="T38" fmla="*/ 0 w 516"/>
                <a:gd name="T39" fmla="*/ 6 h 167"/>
                <a:gd name="T40" fmla="*/ 1 w 516"/>
                <a:gd name="T4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6" h="167">
                  <a:moveTo>
                    <a:pt x="1" y="0"/>
                  </a:moveTo>
                  <a:lnTo>
                    <a:pt x="137" y="23"/>
                  </a:lnTo>
                  <a:lnTo>
                    <a:pt x="205" y="36"/>
                  </a:lnTo>
                  <a:lnTo>
                    <a:pt x="270" y="51"/>
                  </a:lnTo>
                  <a:lnTo>
                    <a:pt x="335" y="69"/>
                  </a:lnTo>
                  <a:lnTo>
                    <a:pt x="398" y="94"/>
                  </a:lnTo>
                  <a:lnTo>
                    <a:pt x="428" y="109"/>
                  </a:lnTo>
                  <a:lnTo>
                    <a:pt x="459" y="125"/>
                  </a:lnTo>
                  <a:lnTo>
                    <a:pt x="489" y="143"/>
                  </a:lnTo>
                  <a:lnTo>
                    <a:pt x="516" y="163"/>
                  </a:lnTo>
                  <a:lnTo>
                    <a:pt x="511" y="167"/>
                  </a:lnTo>
                  <a:lnTo>
                    <a:pt x="484" y="148"/>
                  </a:lnTo>
                  <a:lnTo>
                    <a:pt x="454" y="130"/>
                  </a:lnTo>
                  <a:lnTo>
                    <a:pt x="427" y="115"/>
                  </a:lnTo>
                  <a:lnTo>
                    <a:pt x="397" y="100"/>
                  </a:lnTo>
                  <a:lnTo>
                    <a:pt x="333" y="75"/>
                  </a:lnTo>
                  <a:lnTo>
                    <a:pt x="268" y="57"/>
                  </a:lnTo>
                  <a:lnTo>
                    <a:pt x="204" y="42"/>
                  </a:lnTo>
                  <a:lnTo>
                    <a:pt x="136" y="2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7" name="Freeform 1363"/>
            <p:cNvSpPr>
              <a:spLocks/>
            </p:cNvSpPr>
            <p:nvPr/>
          </p:nvSpPr>
          <p:spPr bwMode="auto">
            <a:xfrm>
              <a:off x="4318" y="1776"/>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8" name="Freeform 1364"/>
            <p:cNvSpPr>
              <a:spLocks/>
            </p:cNvSpPr>
            <p:nvPr/>
          </p:nvSpPr>
          <p:spPr bwMode="auto">
            <a:xfrm>
              <a:off x="4574" y="1857"/>
              <a:ext cx="57" cy="41"/>
            </a:xfrm>
            <a:custGeom>
              <a:avLst/>
              <a:gdLst>
                <a:gd name="T0" fmla="*/ 5 w 115"/>
                <a:gd name="T1" fmla="*/ 0 h 81"/>
                <a:gd name="T2" fmla="*/ 0 w 115"/>
                <a:gd name="T3" fmla="*/ 4 h 81"/>
                <a:gd name="T4" fmla="*/ 111 w 115"/>
                <a:gd name="T5" fmla="*/ 81 h 81"/>
                <a:gd name="T6" fmla="*/ 115 w 115"/>
                <a:gd name="T7" fmla="*/ 77 h 81"/>
                <a:gd name="T8" fmla="*/ 5 w 115"/>
                <a:gd name="T9" fmla="*/ 0 h 81"/>
              </a:gdLst>
              <a:ahLst/>
              <a:cxnLst>
                <a:cxn ang="0">
                  <a:pos x="T0" y="T1"/>
                </a:cxn>
                <a:cxn ang="0">
                  <a:pos x="T2" y="T3"/>
                </a:cxn>
                <a:cxn ang="0">
                  <a:pos x="T4" y="T5"/>
                </a:cxn>
                <a:cxn ang="0">
                  <a:pos x="T6" y="T7"/>
                </a:cxn>
                <a:cxn ang="0">
                  <a:pos x="T8" y="T9"/>
                </a:cxn>
              </a:cxnLst>
              <a:rect l="0" t="0" r="r" b="b"/>
              <a:pathLst>
                <a:path w="115" h="81">
                  <a:moveTo>
                    <a:pt x="5" y="0"/>
                  </a:moveTo>
                  <a:lnTo>
                    <a:pt x="0" y="4"/>
                  </a:lnTo>
                  <a:lnTo>
                    <a:pt x="111" y="81"/>
                  </a:lnTo>
                  <a:lnTo>
                    <a:pt x="115" y="7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49" name="Freeform 1365"/>
            <p:cNvSpPr>
              <a:spLocks/>
            </p:cNvSpPr>
            <p:nvPr/>
          </p:nvSpPr>
          <p:spPr bwMode="auto">
            <a:xfrm>
              <a:off x="4574" y="1857"/>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0" name="Freeform 1366"/>
            <p:cNvSpPr>
              <a:spLocks/>
            </p:cNvSpPr>
            <p:nvPr/>
          </p:nvSpPr>
          <p:spPr bwMode="auto">
            <a:xfrm>
              <a:off x="4629" y="1896"/>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1" name="Freeform 1367"/>
            <p:cNvSpPr>
              <a:spLocks/>
            </p:cNvSpPr>
            <p:nvPr/>
          </p:nvSpPr>
          <p:spPr bwMode="auto">
            <a:xfrm>
              <a:off x="4663" y="1300"/>
              <a:ext cx="205" cy="307"/>
            </a:xfrm>
            <a:custGeom>
              <a:avLst/>
              <a:gdLst>
                <a:gd name="T0" fmla="*/ 10 w 410"/>
                <a:gd name="T1" fmla="*/ 97 h 613"/>
                <a:gd name="T2" fmla="*/ 7 w 410"/>
                <a:gd name="T3" fmla="*/ 139 h 613"/>
                <a:gd name="T4" fmla="*/ 6 w 410"/>
                <a:gd name="T5" fmla="*/ 179 h 613"/>
                <a:gd name="T6" fmla="*/ 12 w 410"/>
                <a:gd name="T7" fmla="*/ 291 h 613"/>
                <a:gd name="T8" fmla="*/ 16 w 410"/>
                <a:gd name="T9" fmla="*/ 347 h 613"/>
                <a:gd name="T10" fmla="*/ 16 w 410"/>
                <a:gd name="T11" fmla="*/ 402 h 613"/>
                <a:gd name="T12" fmla="*/ 13 w 410"/>
                <a:gd name="T13" fmla="*/ 458 h 613"/>
                <a:gd name="T14" fmla="*/ 3 w 410"/>
                <a:gd name="T15" fmla="*/ 514 h 613"/>
                <a:gd name="T16" fmla="*/ 0 w 410"/>
                <a:gd name="T17" fmla="*/ 532 h 613"/>
                <a:gd name="T18" fmla="*/ 0 w 410"/>
                <a:gd name="T19" fmla="*/ 544 h 613"/>
                <a:gd name="T20" fmla="*/ 3 w 410"/>
                <a:gd name="T21" fmla="*/ 556 h 613"/>
                <a:gd name="T22" fmla="*/ 7 w 410"/>
                <a:gd name="T23" fmla="*/ 567 h 613"/>
                <a:gd name="T24" fmla="*/ 13 w 410"/>
                <a:gd name="T25" fmla="*/ 574 h 613"/>
                <a:gd name="T26" fmla="*/ 22 w 410"/>
                <a:gd name="T27" fmla="*/ 580 h 613"/>
                <a:gd name="T28" fmla="*/ 34 w 410"/>
                <a:gd name="T29" fmla="*/ 585 h 613"/>
                <a:gd name="T30" fmla="*/ 57 w 410"/>
                <a:gd name="T31" fmla="*/ 585 h 613"/>
                <a:gd name="T32" fmla="*/ 101 w 410"/>
                <a:gd name="T33" fmla="*/ 583 h 613"/>
                <a:gd name="T34" fmla="*/ 190 w 410"/>
                <a:gd name="T35" fmla="*/ 574 h 613"/>
                <a:gd name="T36" fmla="*/ 235 w 410"/>
                <a:gd name="T37" fmla="*/ 574 h 613"/>
                <a:gd name="T38" fmla="*/ 265 w 410"/>
                <a:gd name="T39" fmla="*/ 577 h 613"/>
                <a:gd name="T40" fmla="*/ 297 w 410"/>
                <a:gd name="T41" fmla="*/ 583 h 613"/>
                <a:gd name="T42" fmla="*/ 344 w 410"/>
                <a:gd name="T43" fmla="*/ 600 h 613"/>
                <a:gd name="T44" fmla="*/ 375 w 410"/>
                <a:gd name="T45" fmla="*/ 610 h 613"/>
                <a:gd name="T46" fmla="*/ 400 w 410"/>
                <a:gd name="T47" fmla="*/ 613 h 613"/>
                <a:gd name="T48" fmla="*/ 410 w 410"/>
                <a:gd name="T49" fmla="*/ 595 h 613"/>
                <a:gd name="T50" fmla="*/ 410 w 410"/>
                <a:gd name="T51" fmla="*/ 557 h 613"/>
                <a:gd name="T52" fmla="*/ 407 w 410"/>
                <a:gd name="T53" fmla="*/ 502 h 613"/>
                <a:gd name="T54" fmla="*/ 393 w 410"/>
                <a:gd name="T55" fmla="*/ 392 h 613"/>
                <a:gd name="T56" fmla="*/ 387 w 410"/>
                <a:gd name="T57" fmla="*/ 336 h 613"/>
                <a:gd name="T58" fmla="*/ 384 w 410"/>
                <a:gd name="T59" fmla="*/ 307 h 613"/>
                <a:gd name="T60" fmla="*/ 378 w 410"/>
                <a:gd name="T61" fmla="*/ 264 h 613"/>
                <a:gd name="T62" fmla="*/ 375 w 410"/>
                <a:gd name="T63" fmla="*/ 196 h 613"/>
                <a:gd name="T64" fmla="*/ 374 w 410"/>
                <a:gd name="T65" fmla="*/ 130 h 613"/>
                <a:gd name="T66" fmla="*/ 371 w 410"/>
                <a:gd name="T67" fmla="*/ 80 h 613"/>
                <a:gd name="T68" fmla="*/ 368 w 410"/>
                <a:gd name="T69" fmla="*/ 47 h 613"/>
                <a:gd name="T70" fmla="*/ 363 w 410"/>
                <a:gd name="T71" fmla="*/ 27 h 613"/>
                <a:gd name="T72" fmla="*/ 357 w 410"/>
                <a:gd name="T73" fmla="*/ 21 h 613"/>
                <a:gd name="T74" fmla="*/ 345 w 410"/>
                <a:gd name="T75" fmla="*/ 17 h 613"/>
                <a:gd name="T76" fmla="*/ 323 w 410"/>
                <a:gd name="T77" fmla="*/ 9 h 613"/>
                <a:gd name="T78" fmla="*/ 280 w 410"/>
                <a:gd name="T79" fmla="*/ 3 h 613"/>
                <a:gd name="T80" fmla="*/ 243 w 410"/>
                <a:gd name="T81" fmla="*/ 0 h 613"/>
                <a:gd name="T82" fmla="*/ 202 w 410"/>
                <a:gd name="T83" fmla="*/ 0 h 613"/>
                <a:gd name="T84" fmla="*/ 147 w 410"/>
                <a:gd name="T85" fmla="*/ 6 h 613"/>
                <a:gd name="T86" fmla="*/ 108 w 410"/>
                <a:gd name="T87" fmla="*/ 15 h 613"/>
                <a:gd name="T88" fmla="*/ 83 w 410"/>
                <a:gd name="T89" fmla="*/ 23 h 613"/>
                <a:gd name="T90" fmla="*/ 60 w 410"/>
                <a:gd name="T91" fmla="*/ 33 h 613"/>
                <a:gd name="T92" fmla="*/ 30 w 410"/>
                <a:gd name="T93" fmla="*/ 5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0" h="613">
                  <a:moveTo>
                    <a:pt x="15" y="69"/>
                  </a:moveTo>
                  <a:lnTo>
                    <a:pt x="10" y="97"/>
                  </a:lnTo>
                  <a:lnTo>
                    <a:pt x="7" y="125"/>
                  </a:lnTo>
                  <a:lnTo>
                    <a:pt x="7" y="139"/>
                  </a:lnTo>
                  <a:lnTo>
                    <a:pt x="6" y="152"/>
                  </a:lnTo>
                  <a:lnTo>
                    <a:pt x="6" y="179"/>
                  </a:lnTo>
                  <a:lnTo>
                    <a:pt x="9" y="235"/>
                  </a:lnTo>
                  <a:lnTo>
                    <a:pt x="12" y="291"/>
                  </a:lnTo>
                  <a:lnTo>
                    <a:pt x="15" y="319"/>
                  </a:lnTo>
                  <a:lnTo>
                    <a:pt x="16" y="347"/>
                  </a:lnTo>
                  <a:lnTo>
                    <a:pt x="16" y="375"/>
                  </a:lnTo>
                  <a:lnTo>
                    <a:pt x="16" y="402"/>
                  </a:lnTo>
                  <a:lnTo>
                    <a:pt x="16" y="429"/>
                  </a:lnTo>
                  <a:lnTo>
                    <a:pt x="13" y="458"/>
                  </a:lnTo>
                  <a:lnTo>
                    <a:pt x="9" y="485"/>
                  </a:lnTo>
                  <a:lnTo>
                    <a:pt x="3" y="514"/>
                  </a:lnTo>
                  <a:lnTo>
                    <a:pt x="0" y="526"/>
                  </a:lnTo>
                  <a:lnTo>
                    <a:pt x="0" y="532"/>
                  </a:lnTo>
                  <a:lnTo>
                    <a:pt x="0" y="538"/>
                  </a:lnTo>
                  <a:lnTo>
                    <a:pt x="0" y="544"/>
                  </a:lnTo>
                  <a:lnTo>
                    <a:pt x="1" y="550"/>
                  </a:lnTo>
                  <a:lnTo>
                    <a:pt x="3" y="556"/>
                  </a:lnTo>
                  <a:lnTo>
                    <a:pt x="4" y="560"/>
                  </a:lnTo>
                  <a:lnTo>
                    <a:pt x="7" y="567"/>
                  </a:lnTo>
                  <a:lnTo>
                    <a:pt x="10" y="571"/>
                  </a:lnTo>
                  <a:lnTo>
                    <a:pt x="13" y="574"/>
                  </a:lnTo>
                  <a:lnTo>
                    <a:pt x="18" y="579"/>
                  </a:lnTo>
                  <a:lnTo>
                    <a:pt x="22" y="580"/>
                  </a:lnTo>
                  <a:lnTo>
                    <a:pt x="28" y="583"/>
                  </a:lnTo>
                  <a:lnTo>
                    <a:pt x="34" y="585"/>
                  </a:lnTo>
                  <a:lnTo>
                    <a:pt x="42" y="585"/>
                  </a:lnTo>
                  <a:lnTo>
                    <a:pt x="57" y="585"/>
                  </a:lnTo>
                  <a:lnTo>
                    <a:pt x="70" y="585"/>
                  </a:lnTo>
                  <a:lnTo>
                    <a:pt x="101" y="583"/>
                  </a:lnTo>
                  <a:lnTo>
                    <a:pt x="160" y="577"/>
                  </a:lnTo>
                  <a:lnTo>
                    <a:pt x="190" y="574"/>
                  </a:lnTo>
                  <a:lnTo>
                    <a:pt x="220" y="574"/>
                  </a:lnTo>
                  <a:lnTo>
                    <a:pt x="235" y="574"/>
                  </a:lnTo>
                  <a:lnTo>
                    <a:pt x="250" y="576"/>
                  </a:lnTo>
                  <a:lnTo>
                    <a:pt x="265" y="577"/>
                  </a:lnTo>
                  <a:lnTo>
                    <a:pt x="280" y="580"/>
                  </a:lnTo>
                  <a:lnTo>
                    <a:pt x="297" y="583"/>
                  </a:lnTo>
                  <a:lnTo>
                    <a:pt x="313" y="589"/>
                  </a:lnTo>
                  <a:lnTo>
                    <a:pt x="344" y="600"/>
                  </a:lnTo>
                  <a:lnTo>
                    <a:pt x="360" y="606"/>
                  </a:lnTo>
                  <a:lnTo>
                    <a:pt x="375" y="610"/>
                  </a:lnTo>
                  <a:lnTo>
                    <a:pt x="392" y="613"/>
                  </a:lnTo>
                  <a:lnTo>
                    <a:pt x="400" y="613"/>
                  </a:lnTo>
                  <a:lnTo>
                    <a:pt x="409" y="613"/>
                  </a:lnTo>
                  <a:lnTo>
                    <a:pt x="410" y="595"/>
                  </a:lnTo>
                  <a:lnTo>
                    <a:pt x="410" y="576"/>
                  </a:lnTo>
                  <a:lnTo>
                    <a:pt x="410" y="557"/>
                  </a:lnTo>
                  <a:lnTo>
                    <a:pt x="410" y="539"/>
                  </a:lnTo>
                  <a:lnTo>
                    <a:pt x="407" y="502"/>
                  </a:lnTo>
                  <a:lnTo>
                    <a:pt x="403" y="466"/>
                  </a:lnTo>
                  <a:lnTo>
                    <a:pt x="393" y="392"/>
                  </a:lnTo>
                  <a:lnTo>
                    <a:pt x="389" y="356"/>
                  </a:lnTo>
                  <a:lnTo>
                    <a:pt x="387" y="336"/>
                  </a:lnTo>
                  <a:lnTo>
                    <a:pt x="386" y="318"/>
                  </a:lnTo>
                  <a:lnTo>
                    <a:pt x="384" y="307"/>
                  </a:lnTo>
                  <a:lnTo>
                    <a:pt x="383" y="297"/>
                  </a:lnTo>
                  <a:lnTo>
                    <a:pt x="378" y="264"/>
                  </a:lnTo>
                  <a:lnTo>
                    <a:pt x="375" y="229"/>
                  </a:lnTo>
                  <a:lnTo>
                    <a:pt x="375" y="196"/>
                  </a:lnTo>
                  <a:lnTo>
                    <a:pt x="374" y="163"/>
                  </a:lnTo>
                  <a:lnTo>
                    <a:pt x="374" y="130"/>
                  </a:lnTo>
                  <a:lnTo>
                    <a:pt x="372" y="97"/>
                  </a:lnTo>
                  <a:lnTo>
                    <a:pt x="371" y="80"/>
                  </a:lnTo>
                  <a:lnTo>
                    <a:pt x="369" y="63"/>
                  </a:lnTo>
                  <a:lnTo>
                    <a:pt x="368" y="47"/>
                  </a:lnTo>
                  <a:lnTo>
                    <a:pt x="365" y="30"/>
                  </a:lnTo>
                  <a:lnTo>
                    <a:pt x="363" y="27"/>
                  </a:lnTo>
                  <a:lnTo>
                    <a:pt x="360" y="24"/>
                  </a:lnTo>
                  <a:lnTo>
                    <a:pt x="357" y="21"/>
                  </a:lnTo>
                  <a:lnTo>
                    <a:pt x="351" y="18"/>
                  </a:lnTo>
                  <a:lnTo>
                    <a:pt x="345" y="17"/>
                  </a:lnTo>
                  <a:lnTo>
                    <a:pt x="339" y="14"/>
                  </a:lnTo>
                  <a:lnTo>
                    <a:pt x="323" y="9"/>
                  </a:lnTo>
                  <a:lnTo>
                    <a:pt x="303" y="5"/>
                  </a:lnTo>
                  <a:lnTo>
                    <a:pt x="280" y="3"/>
                  </a:lnTo>
                  <a:lnTo>
                    <a:pt x="256" y="0"/>
                  </a:lnTo>
                  <a:lnTo>
                    <a:pt x="243" y="0"/>
                  </a:lnTo>
                  <a:lnTo>
                    <a:pt x="229" y="0"/>
                  </a:lnTo>
                  <a:lnTo>
                    <a:pt x="202" y="0"/>
                  </a:lnTo>
                  <a:lnTo>
                    <a:pt x="175" y="3"/>
                  </a:lnTo>
                  <a:lnTo>
                    <a:pt x="147" y="6"/>
                  </a:lnTo>
                  <a:lnTo>
                    <a:pt x="120" y="12"/>
                  </a:lnTo>
                  <a:lnTo>
                    <a:pt x="108" y="15"/>
                  </a:lnTo>
                  <a:lnTo>
                    <a:pt x="95" y="18"/>
                  </a:lnTo>
                  <a:lnTo>
                    <a:pt x="83" y="23"/>
                  </a:lnTo>
                  <a:lnTo>
                    <a:pt x="70" y="27"/>
                  </a:lnTo>
                  <a:lnTo>
                    <a:pt x="60" y="33"/>
                  </a:lnTo>
                  <a:lnTo>
                    <a:pt x="49" y="39"/>
                  </a:lnTo>
                  <a:lnTo>
                    <a:pt x="30" y="51"/>
                  </a:lnTo>
                  <a:lnTo>
                    <a:pt x="15"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2" name="Freeform 1368"/>
            <p:cNvSpPr>
              <a:spLocks/>
            </p:cNvSpPr>
            <p:nvPr/>
          </p:nvSpPr>
          <p:spPr bwMode="auto">
            <a:xfrm>
              <a:off x="4663" y="1335"/>
              <a:ext cx="10" cy="222"/>
            </a:xfrm>
            <a:custGeom>
              <a:avLst/>
              <a:gdLst>
                <a:gd name="T0" fmla="*/ 18 w 19"/>
                <a:gd name="T1" fmla="*/ 0 h 445"/>
                <a:gd name="T2" fmla="*/ 10 w 19"/>
                <a:gd name="T3" fmla="*/ 56 h 445"/>
                <a:gd name="T4" fmla="*/ 9 w 19"/>
                <a:gd name="T5" fmla="*/ 110 h 445"/>
                <a:gd name="T6" fmla="*/ 12 w 19"/>
                <a:gd name="T7" fmla="*/ 166 h 445"/>
                <a:gd name="T8" fmla="*/ 15 w 19"/>
                <a:gd name="T9" fmla="*/ 222 h 445"/>
                <a:gd name="T10" fmla="*/ 19 w 19"/>
                <a:gd name="T11" fmla="*/ 333 h 445"/>
                <a:gd name="T12" fmla="*/ 16 w 19"/>
                <a:gd name="T13" fmla="*/ 389 h 445"/>
                <a:gd name="T14" fmla="*/ 12 w 19"/>
                <a:gd name="T15" fmla="*/ 416 h 445"/>
                <a:gd name="T16" fmla="*/ 6 w 19"/>
                <a:gd name="T17" fmla="*/ 445 h 445"/>
                <a:gd name="T18" fmla="*/ 0 w 19"/>
                <a:gd name="T19" fmla="*/ 445 h 445"/>
                <a:gd name="T20" fmla="*/ 6 w 19"/>
                <a:gd name="T21" fmla="*/ 416 h 445"/>
                <a:gd name="T22" fmla="*/ 10 w 19"/>
                <a:gd name="T23" fmla="*/ 389 h 445"/>
                <a:gd name="T24" fmla="*/ 13 w 19"/>
                <a:gd name="T25" fmla="*/ 333 h 445"/>
                <a:gd name="T26" fmla="*/ 9 w 19"/>
                <a:gd name="T27" fmla="*/ 222 h 445"/>
                <a:gd name="T28" fmla="*/ 6 w 19"/>
                <a:gd name="T29" fmla="*/ 166 h 445"/>
                <a:gd name="T30" fmla="*/ 3 w 19"/>
                <a:gd name="T31" fmla="*/ 110 h 445"/>
                <a:gd name="T32" fmla="*/ 4 w 19"/>
                <a:gd name="T33" fmla="*/ 56 h 445"/>
                <a:gd name="T34" fmla="*/ 12 w 19"/>
                <a:gd name="T35" fmla="*/ 0 h 445"/>
                <a:gd name="T36" fmla="*/ 18 w 19"/>
                <a:gd name="T3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445">
                  <a:moveTo>
                    <a:pt x="18" y="0"/>
                  </a:moveTo>
                  <a:lnTo>
                    <a:pt x="10" y="56"/>
                  </a:lnTo>
                  <a:lnTo>
                    <a:pt x="9" y="110"/>
                  </a:lnTo>
                  <a:lnTo>
                    <a:pt x="12" y="166"/>
                  </a:lnTo>
                  <a:lnTo>
                    <a:pt x="15" y="222"/>
                  </a:lnTo>
                  <a:lnTo>
                    <a:pt x="19" y="333"/>
                  </a:lnTo>
                  <a:lnTo>
                    <a:pt x="16" y="389"/>
                  </a:lnTo>
                  <a:lnTo>
                    <a:pt x="12" y="416"/>
                  </a:lnTo>
                  <a:lnTo>
                    <a:pt x="6" y="445"/>
                  </a:lnTo>
                  <a:lnTo>
                    <a:pt x="0" y="445"/>
                  </a:lnTo>
                  <a:lnTo>
                    <a:pt x="6" y="416"/>
                  </a:lnTo>
                  <a:lnTo>
                    <a:pt x="10" y="389"/>
                  </a:lnTo>
                  <a:lnTo>
                    <a:pt x="13" y="333"/>
                  </a:lnTo>
                  <a:lnTo>
                    <a:pt x="9" y="222"/>
                  </a:lnTo>
                  <a:lnTo>
                    <a:pt x="6" y="166"/>
                  </a:lnTo>
                  <a:lnTo>
                    <a:pt x="3" y="110"/>
                  </a:lnTo>
                  <a:lnTo>
                    <a:pt x="4" y="56"/>
                  </a:lnTo>
                  <a:lnTo>
                    <a:pt x="12"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3" name="Freeform 1369"/>
            <p:cNvSpPr>
              <a:spLocks/>
            </p:cNvSpPr>
            <p:nvPr/>
          </p:nvSpPr>
          <p:spPr bwMode="auto">
            <a:xfrm>
              <a:off x="4661" y="1557"/>
              <a:ext cx="23" cy="37"/>
            </a:xfrm>
            <a:custGeom>
              <a:avLst/>
              <a:gdLst>
                <a:gd name="T0" fmla="*/ 9 w 45"/>
                <a:gd name="T1" fmla="*/ 0 h 74"/>
                <a:gd name="T2" fmla="*/ 6 w 45"/>
                <a:gd name="T3" fmla="*/ 24 h 74"/>
                <a:gd name="T4" fmla="*/ 7 w 45"/>
                <a:gd name="T5" fmla="*/ 36 h 74"/>
                <a:gd name="T6" fmla="*/ 10 w 45"/>
                <a:gd name="T7" fmla="*/ 46 h 74"/>
                <a:gd name="T8" fmla="*/ 15 w 45"/>
                <a:gd name="T9" fmla="*/ 54 h 74"/>
                <a:gd name="T10" fmla="*/ 22 w 45"/>
                <a:gd name="T11" fmla="*/ 62 h 74"/>
                <a:gd name="T12" fmla="*/ 31 w 45"/>
                <a:gd name="T13" fmla="*/ 66 h 74"/>
                <a:gd name="T14" fmla="*/ 45 w 45"/>
                <a:gd name="T15" fmla="*/ 68 h 74"/>
                <a:gd name="T16" fmla="*/ 43 w 45"/>
                <a:gd name="T17" fmla="*/ 74 h 74"/>
                <a:gd name="T18" fmla="*/ 30 w 45"/>
                <a:gd name="T19" fmla="*/ 72 h 74"/>
                <a:gd name="T20" fmla="*/ 18 w 45"/>
                <a:gd name="T21" fmla="*/ 66 h 74"/>
                <a:gd name="T22" fmla="*/ 10 w 45"/>
                <a:gd name="T23" fmla="*/ 59 h 74"/>
                <a:gd name="T24" fmla="*/ 4 w 45"/>
                <a:gd name="T25" fmla="*/ 48 h 74"/>
                <a:gd name="T26" fmla="*/ 1 w 45"/>
                <a:gd name="T27" fmla="*/ 37 h 74"/>
                <a:gd name="T28" fmla="*/ 0 w 45"/>
                <a:gd name="T29" fmla="*/ 24 h 74"/>
                <a:gd name="T30" fmla="*/ 3 w 45"/>
                <a:gd name="T31" fmla="*/ 0 h 74"/>
                <a:gd name="T32" fmla="*/ 9 w 45"/>
                <a:gd name="T3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74">
                  <a:moveTo>
                    <a:pt x="9" y="0"/>
                  </a:moveTo>
                  <a:lnTo>
                    <a:pt x="6" y="24"/>
                  </a:lnTo>
                  <a:lnTo>
                    <a:pt x="7" y="36"/>
                  </a:lnTo>
                  <a:lnTo>
                    <a:pt x="10" y="46"/>
                  </a:lnTo>
                  <a:lnTo>
                    <a:pt x="15" y="54"/>
                  </a:lnTo>
                  <a:lnTo>
                    <a:pt x="22" y="62"/>
                  </a:lnTo>
                  <a:lnTo>
                    <a:pt x="31" y="66"/>
                  </a:lnTo>
                  <a:lnTo>
                    <a:pt x="45" y="68"/>
                  </a:lnTo>
                  <a:lnTo>
                    <a:pt x="43" y="74"/>
                  </a:lnTo>
                  <a:lnTo>
                    <a:pt x="30" y="72"/>
                  </a:lnTo>
                  <a:lnTo>
                    <a:pt x="18" y="66"/>
                  </a:lnTo>
                  <a:lnTo>
                    <a:pt x="10" y="59"/>
                  </a:lnTo>
                  <a:lnTo>
                    <a:pt x="4" y="48"/>
                  </a:lnTo>
                  <a:lnTo>
                    <a:pt x="1" y="37"/>
                  </a:lnTo>
                  <a:lnTo>
                    <a:pt x="0" y="24"/>
                  </a:lnTo>
                  <a:lnTo>
                    <a:pt x="3"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4" name="Freeform 1370"/>
            <p:cNvSpPr>
              <a:spLocks/>
            </p:cNvSpPr>
            <p:nvPr/>
          </p:nvSpPr>
          <p:spPr bwMode="auto">
            <a:xfrm>
              <a:off x="4663" y="1557"/>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5" name="Freeform 1371"/>
            <p:cNvSpPr>
              <a:spLocks/>
            </p:cNvSpPr>
            <p:nvPr/>
          </p:nvSpPr>
          <p:spPr bwMode="auto">
            <a:xfrm>
              <a:off x="4684" y="1586"/>
              <a:ext cx="119" cy="8"/>
            </a:xfrm>
            <a:custGeom>
              <a:avLst/>
              <a:gdLst>
                <a:gd name="T0" fmla="*/ 0 w 238"/>
                <a:gd name="T1" fmla="*/ 11 h 17"/>
                <a:gd name="T2" fmla="*/ 28 w 238"/>
                <a:gd name="T3" fmla="*/ 11 h 17"/>
                <a:gd name="T4" fmla="*/ 59 w 238"/>
                <a:gd name="T5" fmla="*/ 8 h 17"/>
                <a:gd name="T6" fmla="*/ 118 w 238"/>
                <a:gd name="T7" fmla="*/ 3 h 17"/>
                <a:gd name="T8" fmla="*/ 178 w 238"/>
                <a:gd name="T9" fmla="*/ 0 h 17"/>
                <a:gd name="T10" fmla="*/ 208 w 238"/>
                <a:gd name="T11" fmla="*/ 2 h 17"/>
                <a:gd name="T12" fmla="*/ 238 w 238"/>
                <a:gd name="T13" fmla="*/ 6 h 17"/>
                <a:gd name="T14" fmla="*/ 237 w 238"/>
                <a:gd name="T15" fmla="*/ 12 h 17"/>
                <a:gd name="T16" fmla="*/ 208 w 238"/>
                <a:gd name="T17" fmla="*/ 8 h 17"/>
                <a:gd name="T18" fmla="*/ 178 w 238"/>
                <a:gd name="T19" fmla="*/ 6 h 17"/>
                <a:gd name="T20" fmla="*/ 118 w 238"/>
                <a:gd name="T21" fmla="*/ 9 h 17"/>
                <a:gd name="T22" fmla="*/ 59 w 238"/>
                <a:gd name="T23" fmla="*/ 14 h 17"/>
                <a:gd name="T24" fmla="*/ 28 w 238"/>
                <a:gd name="T25" fmla="*/ 17 h 17"/>
                <a:gd name="T26" fmla="*/ 0 w 238"/>
                <a:gd name="T27" fmla="*/ 17 h 17"/>
                <a:gd name="T28" fmla="*/ 0 w 238"/>
                <a:gd name="T2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17">
                  <a:moveTo>
                    <a:pt x="0" y="11"/>
                  </a:moveTo>
                  <a:lnTo>
                    <a:pt x="28" y="11"/>
                  </a:lnTo>
                  <a:lnTo>
                    <a:pt x="59" y="8"/>
                  </a:lnTo>
                  <a:lnTo>
                    <a:pt x="118" y="3"/>
                  </a:lnTo>
                  <a:lnTo>
                    <a:pt x="178" y="0"/>
                  </a:lnTo>
                  <a:lnTo>
                    <a:pt x="208" y="2"/>
                  </a:lnTo>
                  <a:lnTo>
                    <a:pt x="238" y="6"/>
                  </a:lnTo>
                  <a:lnTo>
                    <a:pt x="237" y="12"/>
                  </a:lnTo>
                  <a:lnTo>
                    <a:pt x="208" y="8"/>
                  </a:lnTo>
                  <a:lnTo>
                    <a:pt x="178" y="6"/>
                  </a:lnTo>
                  <a:lnTo>
                    <a:pt x="118" y="9"/>
                  </a:lnTo>
                  <a:lnTo>
                    <a:pt x="59" y="14"/>
                  </a:lnTo>
                  <a:lnTo>
                    <a:pt x="28" y="17"/>
                  </a:lnTo>
                  <a:lnTo>
                    <a:pt x="0" y="17"/>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6" name="Freeform 1372"/>
            <p:cNvSpPr>
              <a:spLocks/>
            </p:cNvSpPr>
            <p:nvPr/>
          </p:nvSpPr>
          <p:spPr bwMode="auto">
            <a:xfrm>
              <a:off x="4802" y="1589"/>
              <a:ext cx="65" cy="19"/>
            </a:xfrm>
            <a:custGeom>
              <a:avLst/>
              <a:gdLst>
                <a:gd name="T0" fmla="*/ 1 w 130"/>
                <a:gd name="T1" fmla="*/ 0 h 39"/>
                <a:gd name="T2" fmla="*/ 34 w 130"/>
                <a:gd name="T3" fmla="*/ 9 h 39"/>
                <a:gd name="T4" fmla="*/ 65 w 130"/>
                <a:gd name="T5" fmla="*/ 20 h 39"/>
                <a:gd name="T6" fmla="*/ 96 w 130"/>
                <a:gd name="T7" fmla="*/ 30 h 39"/>
                <a:gd name="T8" fmla="*/ 113 w 130"/>
                <a:gd name="T9" fmla="*/ 32 h 39"/>
                <a:gd name="T10" fmla="*/ 130 w 130"/>
                <a:gd name="T11" fmla="*/ 33 h 39"/>
                <a:gd name="T12" fmla="*/ 130 w 130"/>
                <a:gd name="T13" fmla="*/ 39 h 39"/>
                <a:gd name="T14" fmla="*/ 113 w 130"/>
                <a:gd name="T15" fmla="*/ 38 h 39"/>
                <a:gd name="T16" fmla="*/ 95 w 130"/>
                <a:gd name="T17" fmla="*/ 36 h 39"/>
                <a:gd name="T18" fmla="*/ 63 w 130"/>
                <a:gd name="T19" fmla="*/ 26 h 39"/>
                <a:gd name="T20" fmla="*/ 33 w 130"/>
                <a:gd name="T21" fmla="*/ 15 h 39"/>
                <a:gd name="T22" fmla="*/ 0 w 130"/>
                <a:gd name="T23" fmla="*/ 6 h 39"/>
                <a:gd name="T24" fmla="*/ 1 w 13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39">
                  <a:moveTo>
                    <a:pt x="1" y="0"/>
                  </a:moveTo>
                  <a:lnTo>
                    <a:pt x="34" y="9"/>
                  </a:lnTo>
                  <a:lnTo>
                    <a:pt x="65" y="20"/>
                  </a:lnTo>
                  <a:lnTo>
                    <a:pt x="96" y="30"/>
                  </a:lnTo>
                  <a:lnTo>
                    <a:pt x="113" y="32"/>
                  </a:lnTo>
                  <a:lnTo>
                    <a:pt x="130" y="33"/>
                  </a:lnTo>
                  <a:lnTo>
                    <a:pt x="130" y="39"/>
                  </a:lnTo>
                  <a:lnTo>
                    <a:pt x="113" y="38"/>
                  </a:lnTo>
                  <a:lnTo>
                    <a:pt x="95" y="36"/>
                  </a:lnTo>
                  <a:lnTo>
                    <a:pt x="63" y="26"/>
                  </a:lnTo>
                  <a:lnTo>
                    <a:pt x="33" y="15"/>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7" name="Freeform 1373"/>
            <p:cNvSpPr>
              <a:spLocks/>
            </p:cNvSpPr>
            <p:nvPr/>
          </p:nvSpPr>
          <p:spPr bwMode="auto">
            <a:xfrm>
              <a:off x="4802" y="1589"/>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8" name="Freeform 1374"/>
            <p:cNvSpPr>
              <a:spLocks/>
            </p:cNvSpPr>
            <p:nvPr/>
          </p:nvSpPr>
          <p:spPr bwMode="auto">
            <a:xfrm>
              <a:off x="4854" y="1459"/>
              <a:ext cx="15" cy="148"/>
            </a:xfrm>
            <a:custGeom>
              <a:avLst/>
              <a:gdLst>
                <a:gd name="T0" fmla="*/ 25 w 31"/>
                <a:gd name="T1" fmla="*/ 295 h 295"/>
                <a:gd name="T2" fmla="*/ 26 w 31"/>
                <a:gd name="T3" fmla="*/ 258 h 295"/>
                <a:gd name="T4" fmla="*/ 26 w 31"/>
                <a:gd name="T5" fmla="*/ 220 h 295"/>
                <a:gd name="T6" fmla="*/ 19 w 31"/>
                <a:gd name="T7" fmla="*/ 148 h 295"/>
                <a:gd name="T8" fmla="*/ 0 w 31"/>
                <a:gd name="T9" fmla="*/ 0 h 295"/>
                <a:gd name="T10" fmla="*/ 5 w 31"/>
                <a:gd name="T11" fmla="*/ 0 h 295"/>
                <a:gd name="T12" fmla="*/ 23 w 31"/>
                <a:gd name="T13" fmla="*/ 148 h 295"/>
                <a:gd name="T14" fmla="*/ 31 w 31"/>
                <a:gd name="T15" fmla="*/ 220 h 295"/>
                <a:gd name="T16" fmla="*/ 31 w 31"/>
                <a:gd name="T17" fmla="*/ 258 h 295"/>
                <a:gd name="T18" fmla="*/ 29 w 31"/>
                <a:gd name="T19" fmla="*/ 295 h 295"/>
                <a:gd name="T20" fmla="*/ 25 w 31"/>
                <a:gd name="T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5">
                  <a:moveTo>
                    <a:pt x="25" y="295"/>
                  </a:moveTo>
                  <a:lnTo>
                    <a:pt x="26" y="258"/>
                  </a:lnTo>
                  <a:lnTo>
                    <a:pt x="26" y="220"/>
                  </a:lnTo>
                  <a:lnTo>
                    <a:pt x="19" y="148"/>
                  </a:lnTo>
                  <a:lnTo>
                    <a:pt x="0" y="0"/>
                  </a:lnTo>
                  <a:lnTo>
                    <a:pt x="5" y="0"/>
                  </a:lnTo>
                  <a:lnTo>
                    <a:pt x="23" y="148"/>
                  </a:lnTo>
                  <a:lnTo>
                    <a:pt x="31" y="220"/>
                  </a:lnTo>
                  <a:lnTo>
                    <a:pt x="31" y="258"/>
                  </a:lnTo>
                  <a:lnTo>
                    <a:pt x="29" y="295"/>
                  </a:lnTo>
                  <a:lnTo>
                    <a:pt x="25" y="2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59" name="Freeform 1375"/>
            <p:cNvSpPr>
              <a:spLocks/>
            </p:cNvSpPr>
            <p:nvPr/>
          </p:nvSpPr>
          <p:spPr bwMode="auto">
            <a:xfrm>
              <a:off x="4866" y="1605"/>
              <a:ext cx="2" cy="3"/>
            </a:xfrm>
            <a:custGeom>
              <a:avLst/>
              <a:gdLst>
                <a:gd name="T0" fmla="*/ 3 w 4"/>
                <a:gd name="T1" fmla="*/ 6 h 6"/>
                <a:gd name="T2" fmla="*/ 4 w 4"/>
                <a:gd name="T3" fmla="*/ 6 h 6"/>
                <a:gd name="T4" fmla="*/ 4 w 4"/>
                <a:gd name="T5" fmla="*/ 3 h 6"/>
                <a:gd name="T6" fmla="*/ 0 w 4"/>
                <a:gd name="T7" fmla="*/ 3 h 6"/>
                <a:gd name="T8" fmla="*/ 3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4" y="6"/>
                  </a:lnTo>
                  <a:lnTo>
                    <a:pt x="4" y="3"/>
                  </a:lnTo>
                  <a:lnTo>
                    <a:pt x="0" y="3"/>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0" name="Freeform 1376"/>
            <p:cNvSpPr>
              <a:spLocks/>
            </p:cNvSpPr>
            <p:nvPr/>
          </p:nvSpPr>
          <p:spPr bwMode="auto">
            <a:xfrm>
              <a:off x="4853" y="1448"/>
              <a:ext cx="3" cy="11"/>
            </a:xfrm>
            <a:custGeom>
              <a:avLst/>
              <a:gdLst>
                <a:gd name="T0" fmla="*/ 1 w 6"/>
                <a:gd name="T1" fmla="*/ 21 h 21"/>
                <a:gd name="T2" fmla="*/ 0 w 6"/>
                <a:gd name="T3" fmla="*/ 0 h 21"/>
                <a:gd name="T4" fmla="*/ 4 w 6"/>
                <a:gd name="T5" fmla="*/ 0 h 21"/>
                <a:gd name="T6" fmla="*/ 6 w 6"/>
                <a:gd name="T7" fmla="*/ 21 h 21"/>
                <a:gd name="T8" fmla="*/ 1 w 6"/>
                <a:gd name="T9" fmla="*/ 21 h 21"/>
              </a:gdLst>
              <a:ahLst/>
              <a:cxnLst>
                <a:cxn ang="0">
                  <a:pos x="T0" y="T1"/>
                </a:cxn>
                <a:cxn ang="0">
                  <a:pos x="T2" y="T3"/>
                </a:cxn>
                <a:cxn ang="0">
                  <a:pos x="T4" y="T5"/>
                </a:cxn>
                <a:cxn ang="0">
                  <a:pos x="T6" y="T7"/>
                </a:cxn>
                <a:cxn ang="0">
                  <a:pos x="T8" y="T9"/>
                </a:cxn>
              </a:cxnLst>
              <a:rect l="0" t="0" r="r" b="b"/>
              <a:pathLst>
                <a:path w="6" h="21">
                  <a:moveTo>
                    <a:pt x="1" y="21"/>
                  </a:moveTo>
                  <a:lnTo>
                    <a:pt x="0" y="0"/>
                  </a:lnTo>
                  <a:lnTo>
                    <a:pt x="4" y="0"/>
                  </a:lnTo>
                  <a:lnTo>
                    <a:pt x="6" y="21"/>
                  </a:lnTo>
                  <a:lnTo>
                    <a:pt x="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1" name="Freeform 1377"/>
            <p:cNvSpPr>
              <a:spLocks/>
            </p:cNvSpPr>
            <p:nvPr/>
          </p:nvSpPr>
          <p:spPr bwMode="auto">
            <a:xfrm>
              <a:off x="4854" y="1459"/>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2" name="Freeform 1378"/>
            <p:cNvSpPr>
              <a:spLocks/>
            </p:cNvSpPr>
            <p:nvPr/>
          </p:nvSpPr>
          <p:spPr bwMode="auto">
            <a:xfrm>
              <a:off x="4843" y="1315"/>
              <a:ext cx="12" cy="133"/>
            </a:xfrm>
            <a:custGeom>
              <a:avLst/>
              <a:gdLst>
                <a:gd name="T0" fmla="*/ 20 w 24"/>
                <a:gd name="T1" fmla="*/ 267 h 267"/>
                <a:gd name="T2" fmla="*/ 15 w 24"/>
                <a:gd name="T3" fmla="*/ 234 h 267"/>
                <a:gd name="T4" fmla="*/ 12 w 24"/>
                <a:gd name="T5" fmla="*/ 199 h 267"/>
                <a:gd name="T6" fmla="*/ 11 w 24"/>
                <a:gd name="T7" fmla="*/ 133 h 267"/>
                <a:gd name="T8" fmla="*/ 9 w 24"/>
                <a:gd name="T9" fmla="*/ 67 h 267"/>
                <a:gd name="T10" fmla="*/ 6 w 24"/>
                <a:gd name="T11" fmla="*/ 33 h 267"/>
                <a:gd name="T12" fmla="*/ 0 w 24"/>
                <a:gd name="T13" fmla="*/ 0 h 267"/>
                <a:gd name="T14" fmla="*/ 5 w 24"/>
                <a:gd name="T15" fmla="*/ 0 h 267"/>
                <a:gd name="T16" fmla="*/ 11 w 24"/>
                <a:gd name="T17" fmla="*/ 33 h 267"/>
                <a:gd name="T18" fmla="*/ 14 w 24"/>
                <a:gd name="T19" fmla="*/ 67 h 267"/>
                <a:gd name="T20" fmla="*/ 15 w 24"/>
                <a:gd name="T21" fmla="*/ 133 h 267"/>
                <a:gd name="T22" fmla="*/ 17 w 24"/>
                <a:gd name="T23" fmla="*/ 199 h 267"/>
                <a:gd name="T24" fmla="*/ 20 w 24"/>
                <a:gd name="T25" fmla="*/ 234 h 267"/>
                <a:gd name="T26" fmla="*/ 24 w 24"/>
                <a:gd name="T27" fmla="*/ 267 h 267"/>
                <a:gd name="T28" fmla="*/ 20 w 24"/>
                <a:gd name="T29"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7">
                  <a:moveTo>
                    <a:pt x="20" y="267"/>
                  </a:moveTo>
                  <a:lnTo>
                    <a:pt x="15" y="234"/>
                  </a:lnTo>
                  <a:lnTo>
                    <a:pt x="12" y="199"/>
                  </a:lnTo>
                  <a:lnTo>
                    <a:pt x="11" y="133"/>
                  </a:lnTo>
                  <a:lnTo>
                    <a:pt x="9" y="67"/>
                  </a:lnTo>
                  <a:lnTo>
                    <a:pt x="6" y="33"/>
                  </a:lnTo>
                  <a:lnTo>
                    <a:pt x="0" y="0"/>
                  </a:lnTo>
                  <a:lnTo>
                    <a:pt x="5" y="0"/>
                  </a:lnTo>
                  <a:lnTo>
                    <a:pt x="11" y="33"/>
                  </a:lnTo>
                  <a:lnTo>
                    <a:pt x="14" y="67"/>
                  </a:lnTo>
                  <a:lnTo>
                    <a:pt x="15" y="133"/>
                  </a:lnTo>
                  <a:lnTo>
                    <a:pt x="17" y="199"/>
                  </a:lnTo>
                  <a:lnTo>
                    <a:pt x="20" y="234"/>
                  </a:lnTo>
                  <a:lnTo>
                    <a:pt x="24" y="267"/>
                  </a:lnTo>
                  <a:lnTo>
                    <a:pt x="2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3" name="Freeform 1379"/>
            <p:cNvSpPr>
              <a:spLocks/>
            </p:cNvSpPr>
            <p:nvPr/>
          </p:nvSpPr>
          <p:spPr bwMode="auto">
            <a:xfrm>
              <a:off x="4853" y="1448"/>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4" name="Freeform 1380"/>
            <p:cNvSpPr>
              <a:spLocks/>
            </p:cNvSpPr>
            <p:nvPr/>
          </p:nvSpPr>
          <p:spPr bwMode="auto">
            <a:xfrm>
              <a:off x="4676" y="1299"/>
              <a:ext cx="169" cy="28"/>
            </a:xfrm>
            <a:custGeom>
              <a:avLst/>
              <a:gdLst>
                <a:gd name="T0" fmla="*/ 333 w 338"/>
                <a:gd name="T1" fmla="*/ 36 h 57"/>
                <a:gd name="T2" fmla="*/ 332 w 338"/>
                <a:gd name="T3" fmla="*/ 30 h 57"/>
                <a:gd name="T4" fmla="*/ 323 w 338"/>
                <a:gd name="T5" fmla="*/ 24 h 57"/>
                <a:gd name="T6" fmla="*/ 296 w 338"/>
                <a:gd name="T7" fmla="*/ 15 h 57"/>
                <a:gd name="T8" fmla="*/ 253 w 338"/>
                <a:gd name="T9" fmla="*/ 8 h 57"/>
                <a:gd name="T10" fmla="*/ 202 w 338"/>
                <a:gd name="T11" fmla="*/ 6 h 57"/>
                <a:gd name="T12" fmla="*/ 148 w 338"/>
                <a:gd name="T13" fmla="*/ 9 h 57"/>
                <a:gd name="T14" fmla="*/ 95 w 338"/>
                <a:gd name="T15" fmla="*/ 18 h 57"/>
                <a:gd name="T16" fmla="*/ 69 w 338"/>
                <a:gd name="T17" fmla="*/ 24 h 57"/>
                <a:gd name="T18" fmla="*/ 45 w 338"/>
                <a:gd name="T19" fmla="*/ 33 h 57"/>
                <a:gd name="T20" fmla="*/ 22 w 338"/>
                <a:gd name="T21" fmla="*/ 44 h 57"/>
                <a:gd name="T22" fmla="*/ 4 w 338"/>
                <a:gd name="T23" fmla="*/ 57 h 57"/>
                <a:gd name="T24" fmla="*/ 0 w 338"/>
                <a:gd name="T25" fmla="*/ 53 h 57"/>
                <a:gd name="T26" fmla="*/ 18 w 338"/>
                <a:gd name="T27" fmla="*/ 39 h 57"/>
                <a:gd name="T28" fmla="*/ 40 w 338"/>
                <a:gd name="T29" fmla="*/ 29 h 57"/>
                <a:gd name="T30" fmla="*/ 66 w 338"/>
                <a:gd name="T31" fmla="*/ 20 h 57"/>
                <a:gd name="T32" fmla="*/ 92 w 338"/>
                <a:gd name="T33" fmla="*/ 14 h 57"/>
                <a:gd name="T34" fmla="*/ 148 w 338"/>
                <a:gd name="T35" fmla="*/ 5 h 57"/>
                <a:gd name="T36" fmla="*/ 202 w 338"/>
                <a:gd name="T37" fmla="*/ 0 h 57"/>
                <a:gd name="T38" fmla="*/ 253 w 338"/>
                <a:gd name="T39" fmla="*/ 3 h 57"/>
                <a:gd name="T40" fmla="*/ 296 w 338"/>
                <a:gd name="T41" fmla="*/ 11 h 57"/>
                <a:gd name="T42" fmla="*/ 326 w 338"/>
                <a:gd name="T43" fmla="*/ 20 h 57"/>
                <a:gd name="T44" fmla="*/ 335 w 338"/>
                <a:gd name="T45" fmla="*/ 26 h 57"/>
                <a:gd name="T46" fmla="*/ 338 w 338"/>
                <a:gd name="T47" fmla="*/ 32 h 57"/>
                <a:gd name="T48" fmla="*/ 333 w 338"/>
                <a:gd name="T49"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8" h="57">
                  <a:moveTo>
                    <a:pt x="333" y="36"/>
                  </a:moveTo>
                  <a:lnTo>
                    <a:pt x="332" y="30"/>
                  </a:lnTo>
                  <a:lnTo>
                    <a:pt x="323" y="24"/>
                  </a:lnTo>
                  <a:lnTo>
                    <a:pt x="296" y="15"/>
                  </a:lnTo>
                  <a:lnTo>
                    <a:pt x="253" y="8"/>
                  </a:lnTo>
                  <a:lnTo>
                    <a:pt x="202" y="6"/>
                  </a:lnTo>
                  <a:lnTo>
                    <a:pt x="148" y="9"/>
                  </a:lnTo>
                  <a:lnTo>
                    <a:pt x="95" y="18"/>
                  </a:lnTo>
                  <a:lnTo>
                    <a:pt x="69" y="24"/>
                  </a:lnTo>
                  <a:lnTo>
                    <a:pt x="45" y="33"/>
                  </a:lnTo>
                  <a:lnTo>
                    <a:pt x="22" y="44"/>
                  </a:lnTo>
                  <a:lnTo>
                    <a:pt x="4" y="57"/>
                  </a:lnTo>
                  <a:lnTo>
                    <a:pt x="0" y="53"/>
                  </a:lnTo>
                  <a:lnTo>
                    <a:pt x="18" y="39"/>
                  </a:lnTo>
                  <a:lnTo>
                    <a:pt x="40" y="29"/>
                  </a:lnTo>
                  <a:lnTo>
                    <a:pt x="66" y="20"/>
                  </a:lnTo>
                  <a:lnTo>
                    <a:pt x="92" y="14"/>
                  </a:lnTo>
                  <a:lnTo>
                    <a:pt x="148" y="5"/>
                  </a:lnTo>
                  <a:lnTo>
                    <a:pt x="202" y="0"/>
                  </a:lnTo>
                  <a:lnTo>
                    <a:pt x="253" y="3"/>
                  </a:lnTo>
                  <a:lnTo>
                    <a:pt x="296" y="11"/>
                  </a:lnTo>
                  <a:lnTo>
                    <a:pt x="326" y="20"/>
                  </a:lnTo>
                  <a:lnTo>
                    <a:pt x="335" y="26"/>
                  </a:lnTo>
                  <a:lnTo>
                    <a:pt x="338" y="32"/>
                  </a:lnTo>
                  <a:lnTo>
                    <a:pt x="33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5" name="Freeform 1381"/>
            <p:cNvSpPr>
              <a:spLocks/>
            </p:cNvSpPr>
            <p:nvPr/>
          </p:nvSpPr>
          <p:spPr bwMode="auto">
            <a:xfrm>
              <a:off x="4843" y="1314"/>
              <a:ext cx="2" cy="3"/>
            </a:xfrm>
            <a:custGeom>
              <a:avLst/>
              <a:gdLst>
                <a:gd name="T0" fmla="*/ 5 w 5"/>
                <a:gd name="T1" fmla="*/ 1 h 4"/>
                <a:gd name="T2" fmla="*/ 5 w 5"/>
                <a:gd name="T3" fmla="*/ 0 h 4"/>
                <a:gd name="T4" fmla="*/ 0 w 5"/>
                <a:gd name="T5" fmla="*/ 4 h 4"/>
                <a:gd name="T6" fmla="*/ 0 w 5"/>
                <a:gd name="T7" fmla="*/ 1 h 4"/>
                <a:gd name="T8" fmla="*/ 5 w 5"/>
                <a:gd name="T9" fmla="*/ 1 h 4"/>
              </a:gdLst>
              <a:ahLst/>
              <a:cxnLst>
                <a:cxn ang="0">
                  <a:pos x="T0" y="T1"/>
                </a:cxn>
                <a:cxn ang="0">
                  <a:pos x="T2" y="T3"/>
                </a:cxn>
                <a:cxn ang="0">
                  <a:pos x="T4" y="T5"/>
                </a:cxn>
                <a:cxn ang="0">
                  <a:pos x="T6" y="T7"/>
                </a:cxn>
                <a:cxn ang="0">
                  <a:pos x="T8" y="T9"/>
                </a:cxn>
              </a:cxnLst>
              <a:rect l="0" t="0" r="r" b="b"/>
              <a:pathLst>
                <a:path w="5" h="4">
                  <a:moveTo>
                    <a:pt x="5" y="1"/>
                  </a:moveTo>
                  <a:lnTo>
                    <a:pt x="5" y="0"/>
                  </a:lnTo>
                  <a:lnTo>
                    <a:pt x="0" y="4"/>
                  </a:lnTo>
                  <a:lnTo>
                    <a:pt x="0" y="1"/>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6" name="Freeform 1382"/>
            <p:cNvSpPr>
              <a:spLocks/>
            </p:cNvSpPr>
            <p:nvPr/>
          </p:nvSpPr>
          <p:spPr bwMode="auto">
            <a:xfrm>
              <a:off x="4669" y="1325"/>
              <a:ext cx="10" cy="11"/>
            </a:xfrm>
            <a:custGeom>
              <a:avLst/>
              <a:gdLst>
                <a:gd name="T0" fmla="*/ 19 w 19"/>
                <a:gd name="T1" fmla="*/ 4 h 22"/>
                <a:gd name="T2" fmla="*/ 15 w 19"/>
                <a:gd name="T3" fmla="*/ 0 h 22"/>
                <a:gd name="T4" fmla="*/ 0 w 19"/>
                <a:gd name="T5" fmla="*/ 18 h 22"/>
                <a:gd name="T6" fmla="*/ 4 w 19"/>
                <a:gd name="T7" fmla="*/ 22 h 22"/>
                <a:gd name="T8" fmla="*/ 19 w 19"/>
                <a:gd name="T9" fmla="*/ 4 h 22"/>
              </a:gdLst>
              <a:ahLst/>
              <a:cxnLst>
                <a:cxn ang="0">
                  <a:pos x="T0" y="T1"/>
                </a:cxn>
                <a:cxn ang="0">
                  <a:pos x="T2" y="T3"/>
                </a:cxn>
                <a:cxn ang="0">
                  <a:pos x="T4" y="T5"/>
                </a:cxn>
                <a:cxn ang="0">
                  <a:pos x="T6" y="T7"/>
                </a:cxn>
                <a:cxn ang="0">
                  <a:pos x="T8" y="T9"/>
                </a:cxn>
              </a:cxnLst>
              <a:rect l="0" t="0" r="r" b="b"/>
              <a:pathLst>
                <a:path w="19" h="22">
                  <a:moveTo>
                    <a:pt x="19" y="4"/>
                  </a:moveTo>
                  <a:lnTo>
                    <a:pt x="15" y="0"/>
                  </a:lnTo>
                  <a:lnTo>
                    <a:pt x="0" y="18"/>
                  </a:lnTo>
                  <a:lnTo>
                    <a:pt x="4" y="22"/>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7" name="Freeform 1383"/>
            <p:cNvSpPr>
              <a:spLocks/>
            </p:cNvSpPr>
            <p:nvPr/>
          </p:nvSpPr>
          <p:spPr bwMode="auto">
            <a:xfrm>
              <a:off x="4676" y="1325"/>
              <a:ext cx="3" cy="2"/>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8" name="Freeform 1384"/>
            <p:cNvSpPr>
              <a:spLocks/>
            </p:cNvSpPr>
            <p:nvPr/>
          </p:nvSpPr>
          <p:spPr bwMode="auto">
            <a:xfrm>
              <a:off x="4669" y="1334"/>
              <a:ext cx="3" cy="2"/>
            </a:xfrm>
            <a:custGeom>
              <a:avLst/>
              <a:gdLst>
                <a:gd name="T0" fmla="*/ 0 w 6"/>
                <a:gd name="T1" fmla="*/ 0 h 4"/>
                <a:gd name="T2" fmla="*/ 0 w 6"/>
                <a:gd name="T3" fmla="*/ 1 h 4"/>
                <a:gd name="T4" fmla="*/ 6 w 6"/>
                <a:gd name="T5" fmla="*/ 1 h 4"/>
                <a:gd name="T6" fmla="*/ 4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1"/>
                  </a:lnTo>
                  <a:lnTo>
                    <a:pt x="6" y="1"/>
                  </a:ln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69" name="Freeform 1385"/>
            <p:cNvSpPr>
              <a:spLocks/>
            </p:cNvSpPr>
            <p:nvPr/>
          </p:nvSpPr>
          <p:spPr bwMode="auto">
            <a:xfrm>
              <a:off x="4193" y="1314"/>
              <a:ext cx="486" cy="219"/>
            </a:xfrm>
            <a:custGeom>
              <a:avLst/>
              <a:gdLst>
                <a:gd name="T0" fmla="*/ 377 w 972"/>
                <a:gd name="T1" fmla="*/ 412 h 437"/>
                <a:gd name="T2" fmla="*/ 425 w 972"/>
                <a:gd name="T3" fmla="*/ 396 h 437"/>
                <a:gd name="T4" fmla="*/ 466 w 972"/>
                <a:gd name="T5" fmla="*/ 385 h 437"/>
                <a:gd name="T6" fmla="*/ 504 w 972"/>
                <a:gd name="T7" fmla="*/ 385 h 437"/>
                <a:gd name="T8" fmla="*/ 563 w 972"/>
                <a:gd name="T9" fmla="*/ 394 h 437"/>
                <a:gd name="T10" fmla="*/ 619 w 972"/>
                <a:gd name="T11" fmla="*/ 403 h 437"/>
                <a:gd name="T12" fmla="*/ 694 w 972"/>
                <a:gd name="T13" fmla="*/ 399 h 437"/>
                <a:gd name="T14" fmla="*/ 795 w 972"/>
                <a:gd name="T15" fmla="*/ 391 h 437"/>
                <a:gd name="T16" fmla="*/ 869 w 972"/>
                <a:gd name="T17" fmla="*/ 385 h 437"/>
                <a:gd name="T18" fmla="*/ 901 w 972"/>
                <a:gd name="T19" fmla="*/ 379 h 437"/>
                <a:gd name="T20" fmla="*/ 923 w 972"/>
                <a:gd name="T21" fmla="*/ 364 h 437"/>
                <a:gd name="T22" fmla="*/ 942 w 972"/>
                <a:gd name="T23" fmla="*/ 339 h 437"/>
                <a:gd name="T24" fmla="*/ 957 w 972"/>
                <a:gd name="T25" fmla="*/ 307 h 437"/>
                <a:gd name="T26" fmla="*/ 967 w 972"/>
                <a:gd name="T27" fmla="*/ 269 h 437"/>
                <a:gd name="T28" fmla="*/ 972 w 972"/>
                <a:gd name="T29" fmla="*/ 232 h 437"/>
                <a:gd name="T30" fmla="*/ 967 w 972"/>
                <a:gd name="T31" fmla="*/ 176 h 437"/>
                <a:gd name="T32" fmla="*/ 951 w 972"/>
                <a:gd name="T33" fmla="*/ 131 h 437"/>
                <a:gd name="T34" fmla="*/ 929 w 972"/>
                <a:gd name="T35" fmla="*/ 107 h 437"/>
                <a:gd name="T36" fmla="*/ 905 w 972"/>
                <a:gd name="T37" fmla="*/ 101 h 437"/>
                <a:gd name="T38" fmla="*/ 825 w 972"/>
                <a:gd name="T39" fmla="*/ 102 h 437"/>
                <a:gd name="T40" fmla="*/ 723 w 972"/>
                <a:gd name="T41" fmla="*/ 116 h 437"/>
                <a:gd name="T42" fmla="*/ 637 w 972"/>
                <a:gd name="T43" fmla="*/ 132 h 437"/>
                <a:gd name="T44" fmla="*/ 570 w 972"/>
                <a:gd name="T45" fmla="*/ 138 h 437"/>
                <a:gd name="T46" fmla="*/ 462 w 972"/>
                <a:gd name="T47" fmla="*/ 135 h 437"/>
                <a:gd name="T48" fmla="*/ 350 w 972"/>
                <a:gd name="T49" fmla="*/ 117 h 437"/>
                <a:gd name="T50" fmla="*/ 279 w 972"/>
                <a:gd name="T51" fmla="*/ 98 h 437"/>
                <a:gd name="T52" fmla="*/ 181 w 972"/>
                <a:gd name="T53" fmla="*/ 60 h 437"/>
                <a:gd name="T54" fmla="*/ 127 w 972"/>
                <a:gd name="T55" fmla="*/ 30 h 437"/>
                <a:gd name="T56" fmla="*/ 89 w 972"/>
                <a:gd name="T57" fmla="*/ 6 h 437"/>
                <a:gd name="T58" fmla="*/ 69 w 972"/>
                <a:gd name="T59" fmla="*/ 0 h 437"/>
                <a:gd name="T60" fmla="*/ 50 w 972"/>
                <a:gd name="T61" fmla="*/ 6 h 437"/>
                <a:gd name="T62" fmla="*/ 28 w 972"/>
                <a:gd name="T63" fmla="*/ 25 h 437"/>
                <a:gd name="T64" fmla="*/ 9 w 972"/>
                <a:gd name="T65" fmla="*/ 63 h 437"/>
                <a:gd name="T66" fmla="*/ 7 w 972"/>
                <a:gd name="T67" fmla="*/ 89 h 437"/>
                <a:gd name="T68" fmla="*/ 12 w 972"/>
                <a:gd name="T69" fmla="*/ 98 h 437"/>
                <a:gd name="T70" fmla="*/ 24 w 972"/>
                <a:gd name="T71" fmla="*/ 102 h 437"/>
                <a:gd name="T72" fmla="*/ 54 w 972"/>
                <a:gd name="T73" fmla="*/ 123 h 437"/>
                <a:gd name="T74" fmla="*/ 77 w 972"/>
                <a:gd name="T75" fmla="*/ 146 h 437"/>
                <a:gd name="T76" fmla="*/ 87 w 972"/>
                <a:gd name="T77" fmla="*/ 173 h 437"/>
                <a:gd name="T78" fmla="*/ 86 w 972"/>
                <a:gd name="T79" fmla="*/ 185 h 437"/>
                <a:gd name="T80" fmla="*/ 71 w 972"/>
                <a:gd name="T81" fmla="*/ 206 h 437"/>
                <a:gd name="T82" fmla="*/ 44 w 972"/>
                <a:gd name="T83" fmla="*/ 224 h 437"/>
                <a:gd name="T84" fmla="*/ 12 w 972"/>
                <a:gd name="T85" fmla="*/ 233 h 437"/>
                <a:gd name="T86" fmla="*/ 6 w 972"/>
                <a:gd name="T87" fmla="*/ 238 h 437"/>
                <a:gd name="T88" fmla="*/ 0 w 972"/>
                <a:gd name="T89" fmla="*/ 254 h 437"/>
                <a:gd name="T90" fmla="*/ 1 w 972"/>
                <a:gd name="T91" fmla="*/ 289 h 437"/>
                <a:gd name="T92" fmla="*/ 9 w 972"/>
                <a:gd name="T93" fmla="*/ 313 h 437"/>
                <a:gd name="T94" fmla="*/ 21 w 972"/>
                <a:gd name="T95" fmla="*/ 331 h 437"/>
                <a:gd name="T96" fmla="*/ 31 w 972"/>
                <a:gd name="T97" fmla="*/ 337 h 437"/>
                <a:gd name="T98" fmla="*/ 66 w 972"/>
                <a:gd name="T99" fmla="*/ 339 h 437"/>
                <a:gd name="T100" fmla="*/ 111 w 972"/>
                <a:gd name="T101" fmla="*/ 333 h 437"/>
                <a:gd name="T102" fmla="*/ 142 w 972"/>
                <a:gd name="T103" fmla="*/ 336 h 437"/>
                <a:gd name="T104" fmla="*/ 172 w 972"/>
                <a:gd name="T105" fmla="*/ 348 h 437"/>
                <a:gd name="T106" fmla="*/ 216 w 972"/>
                <a:gd name="T107" fmla="*/ 379 h 437"/>
                <a:gd name="T108" fmla="*/ 276 w 972"/>
                <a:gd name="T109" fmla="*/ 426 h 437"/>
                <a:gd name="T110" fmla="*/ 291 w 972"/>
                <a:gd name="T111" fmla="*/ 437 h 437"/>
                <a:gd name="T112" fmla="*/ 299 w 972"/>
                <a:gd name="T113" fmla="*/ 434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2" h="437">
                  <a:moveTo>
                    <a:pt x="344" y="419"/>
                  </a:moveTo>
                  <a:lnTo>
                    <a:pt x="361" y="417"/>
                  </a:lnTo>
                  <a:lnTo>
                    <a:pt x="377" y="412"/>
                  </a:lnTo>
                  <a:lnTo>
                    <a:pt x="394" y="408"/>
                  </a:lnTo>
                  <a:lnTo>
                    <a:pt x="409" y="402"/>
                  </a:lnTo>
                  <a:lnTo>
                    <a:pt x="425" y="396"/>
                  </a:lnTo>
                  <a:lnTo>
                    <a:pt x="440" y="390"/>
                  </a:lnTo>
                  <a:lnTo>
                    <a:pt x="457" y="387"/>
                  </a:lnTo>
                  <a:lnTo>
                    <a:pt x="466" y="385"/>
                  </a:lnTo>
                  <a:lnTo>
                    <a:pt x="474" y="384"/>
                  </a:lnTo>
                  <a:lnTo>
                    <a:pt x="489" y="384"/>
                  </a:lnTo>
                  <a:lnTo>
                    <a:pt x="504" y="385"/>
                  </a:lnTo>
                  <a:lnTo>
                    <a:pt x="517" y="387"/>
                  </a:lnTo>
                  <a:lnTo>
                    <a:pt x="533" y="388"/>
                  </a:lnTo>
                  <a:lnTo>
                    <a:pt x="563" y="394"/>
                  </a:lnTo>
                  <a:lnTo>
                    <a:pt x="593" y="400"/>
                  </a:lnTo>
                  <a:lnTo>
                    <a:pt x="605" y="402"/>
                  </a:lnTo>
                  <a:lnTo>
                    <a:pt x="619" y="403"/>
                  </a:lnTo>
                  <a:lnTo>
                    <a:pt x="644" y="403"/>
                  </a:lnTo>
                  <a:lnTo>
                    <a:pt x="670" y="402"/>
                  </a:lnTo>
                  <a:lnTo>
                    <a:pt x="694" y="399"/>
                  </a:lnTo>
                  <a:lnTo>
                    <a:pt x="720" y="396"/>
                  </a:lnTo>
                  <a:lnTo>
                    <a:pt x="744" y="394"/>
                  </a:lnTo>
                  <a:lnTo>
                    <a:pt x="795" y="391"/>
                  </a:lnTo>
                  <a:lnTo>
                    <a:pt x="821" y="390"/>
                  </a:lnTo>
                  <a:lnTo>
                    <a:pt x="845" y="388"/>
                  </a:lnTo>
                  <a:lnTo>
                    <a:pt x="869" y="385"/>
                  </a:lnTo>
                  <a:lnTo>
                    <a:pt x="881" y="384"/>
                  </a:lnTo>
                  <a:lnTo>
                    <a:pt x="893" y="381"/>
                  </a:lnTo>
                  <a:lnTo>
                    <a:pt x="901" y="379"/>
                  </a:lnTo>
                  <a:lnTo>
                    <a:pt x="908" y="375"/>
                  </a:lnTo>
                  <a:lnTo>
                    <a:pt x="916" y="370"/>
                  </a:lnTo>
                  <a:lnTo>
                    <a:pt x="923" y="364"/>
                  </a:lnTo>
                  <a:lnTo>
                    <a:pt x="929" y="357"/>
                  </a:lnTo>
                  <a:lnTo>
                    <a:pt x="937" y="348"/>
                  </a:lnTo>
                  <a:lnTo>
                    <a:pt x="942" y="339"/>
                  </a:lnTo>
                  <a:lnTo>
                    <a:pt x="948" y="328"/>
                  </a:lnTo>
                  <a:lnTo>
                    <a:pt x="952" y="318"/>
                  </a:lnTo>
                  <a:lnTo>
                    <a:pt x="957" y="307"/>
                  </a:lnTo>
                  <a:lnTo>
                    <a:pt x="961" y="295"/>
                  </a:lnTo>
                  <a:lnTo>
                    <a:pt x="964" y="281"/>
                  </a:lnTo>
                  <a:lnTo>
                    <a:pt x="967" y="269"/>
                  </a:lnTo>
                  <a:lnTo>
                    <a:pt x="969" y="257"/>
                  </a:lnTo>
                  <a:lnTo>
                    <a:pt x="970" y="244"/>
                  </a:lnTo>
                  <a:lnTo>
                    <a:pt x="972" y="232"/>
                  </a:lnTo>
                  <a:lnTo>
                    <a:pt x="972" y="212"/>
                  </a:lnTo>
                  <a:lnTo>
                    <a:pt x="970" y="194"/>
                  </a:lnTo>
                  <a:lnTo>
                    <a:pt x="967" y="176"/>
                  </a:lnTo>
                  <a:lnTo>
                    <a:pt x="963" y="159"/>
                  </a:lnTo>
                  <a:lnTo>
                    <a:pt x="957" y="144"/>
                  </a:lnTo>
                  <a:lnTo>
                    <a:pt x="951" y="131"/>
                  </a:lnTo>
                  <a:lnTo>
                    <a:pt x="945" y="120"/>
                  </a:lnTo>
                  <a:lnTo>
                    <a:pt x="939" y="113"/>
                  </a:lnTo>
                  <a:lnTo>
                    <a:pt x="929" y="107"/>
                  </a:lnTo>
                  <a:lnTo>
                    <a:pt x="923" y="104"/>
                  </a:lnTo>
                  <a:lnTo>
                    <a:pt x="919" y="102"/>
                  </a:lnTo>
                  <a:lnTo>
                    <a:pt x="905" y="101"/>
                  </a:lnTo>
                  <a:lnTo>
                    <a:pt x="890" y="101"/>
                  </a:lnTo>
                  <a:lnTo>
                    <a:pt x="859" y="101"/>
                  </a:lnTo>
                  <a:lnTo>
                    <a:pt x="825" y="102"/>
                  </a:lnTo>
                  <a:lnTo>
                    <a:pt x="791" y="105"/>
                  </a:lnTo>
                  <a:lnTo>
                    <a:pt x="756" y="110"/>
                  </a:lnTo>
                  <a:lnTo>
                    <a:pt x="723" y="116"/>
                  </a:lnTo>
                  <a:lnTo>
                    <a:pt x="694" y="122"/>
                  </a:lnTo>
                  <a:lnTo>
                    <a:pt x="668" y="126"/>
                  </a:lnTo>
                  <a:lnTo>
                    <a:pt x="637" y="132"/>
                  </a:lnTo>
                  <a:lnTo>
                    <a:pt x="605" y="137"/>
                  </a:lnTo>
                  <a:lnTo>
                    <a:pt x="588" y="138"/>
                  </a:lnTo>
                  <a:lnTo>
                    <a:pt x="570" y="138"/>
                  </a:lnTo>
                  <a:lnTo>
                    <a:pt x="536" y="140"/>
                  </a:lnTo>
                  <a:lnTo>
                    <a:pt x="499" y="138"/>
                  </a:lnTo>
                  <a:lnTo>
                    <a:pt x="462" y="135"/>
                  </a:lnTo>
                  <a:lnTo>
                    <a:pt x="425" y="131"/>
                  </a:lnTo>
                  <a:lnTo>
                    <a:pt x="388" y="125"/>
                  </a:lnTo>
                  <a:lnTo>
                    <a:pt x="350" y="117"/>
                  </a:lnTo>
                  <a:lnTo>
                    <a:pt x="314" y="108"/>
                  </a:lnTo>
                  <a:lnTo>
                    <a:pt x="296" y="104"/>
                  </a:lnTo>
                  <a:lnTo>
                    <a:pt x="279" y="98"/>
                  </a:lnTo>
                  <a:lnTo>
                    <a:pt x="244" y="87"/>
                  </a:lnTo>
                  <a:lnTo>
                    <a:pt x="211" y="74"/>
                  </a:lnTo>
                  <a:lnTo>
                    <a:pt x="181" y="60"/>
                  </a:lnTo>
                  <a:lnTo>
                    <a:pt x="152" y="45"/>
                  </a:lnTo>
                  <a:lnTo>
                    <a:pt x="140" y="37"/>
                  </a:lnTo>
                  <a:lnTo>
                    <a:pt x="127" y="30"/>
                  </a:lnTo>
                  <a:lnTo>
                    <a:pt x="108" y="18"/>
                  </a:lnTo>
                  <a:lnTo>
                    <a:pt x="99" y="10"/>
                  </a:lnTo>
                  <a:lnTo>
                    <a:pt x="89" y="6"/>
                  </a:lnTo>
                  <a:lnTo>
                    <a:pt x="80" y="1"/>
                  </a:lnTo>
                  <a:lnTo>
                    <a:pt x="74" y="0"/>
                  </a:lnTo>
                  <a:lnTo>
                    <a:pt x="69" y="0"/>
                  </a:lnTo>
                  <a:lnTo>
                    <a:pt x="59" y="1"/>
                  </a:lnTo>
                  <a:lnTo>
                    <a:pt x="54" y="3"/>
                  </a:lnTo>
                  <a:lnTo>
                    <a:pt x="50" y="6"/>
                  </a:lnTo>
                  <a:lnTo>
                    <a:pt x="44" y="10"/>
                  </a:lnTo>
                  <a:lnTo>
                    <a:pt x="39" y="15"/>
                  </a:lnTo>
                  <a:lnTo>
                    <a:pt x="28" y="25"/>
                  </a:lnTo>
                  <a:lnTo>
                    <a:pt x="21" y="37"/>
                  </a:lnTo>
                  <a:lnTo>
                    <a:pt x="13" y="51"/>
                  </a:lnTo>
                  <a:lnTo>
                    <a:pt x="9" y="63"/>
                  </a:lnTo>
                  <a:lnTo>
                    <a:pt x="6" y="77"/>
                  </a:lnTo>
                  <a:lnTo>
                    <a:pt x="6" y="83"/>
                  </a:lnTo>
                  <a:lnTo>
                    <a:pt x="7" y="89"/>
                  </a:lnTo>
                  <a:lnTo>
                    <a:pt x="9" y="95"/>
                  </a:lnTo>
                  <a:lnTo>
                    <a:pt x="12" y="99"/>
                  </a:lnTo>
                  <a:lnTo>
                    <a:pt x="12" y="98"/>
                  </a:lnTo>
                  <a:lnTo>
                    <a:pt x="13" y="98"/>
                  </a:lnTo>
                  <a:lnTo>
                    <a:pt x="18" y="99"/>
                  </a:lnTo>
                  <a:lnTo>
                    <a:pt x="24" y="102"/>
                  </a:lnTo>
                  <a:lnTo>
                    <a:pt x="38" y="111"/>
                  </a:lnTo>
                  <a:lnTo>
                    <a:pt x="45" y="116"/>
                  </a:lnTo>
                  <a:lnTo>
                    <a:pt x="54" y="123"/>
                  </a:lnTo>
                  <a:lnTo>
                    <a:pt x="62" y="131"/>
                  </a:lnTo>
                  <a:lnTo>
                    <a:pt x="69" y="138"/>
                  </a:lnTo>
                  <a:lnTo>
                    <a:pt x="77" y="146"/>
                  </a:lnTo>
                  <a:lnTo>
                    <a:pt x="81" y="155"/>
                  </a:lnTo>
                  <a:lnTo>
                    <a:pt x="86" y="164"/>
                  </a:lnTo>
                  <a:lnTo>
                    <a:pt x="87" y="173"/>
                  </a:lnTo>
                  <a:lnTo>
                    <a:pt x="87" y="177"/>
                  </a:lnTo>
                  <a:lnTo>
                    <a:pt x="86" y="181"/>
                  </a:lnTo>
                  <a:lnTo>
                    <a:pt x="86" y="185"/>
                  </a:lnTo>
                  <a:lnTo>
                    <a:pt x="83" y="190"/>
                  </a:lnTo>
                  <a:lnTo>
                    <a:pt x="77" y="199"/>
                  </a:lnTo>
                  <a:lnTo>
                    <a:pt x="71" y="206"/>
                  </a:lnTo>
                  <a:lnTo>
                    <a:pt x="62" y="214"/>
                  </a:lnTo>
                  <a:lnTo>
                    <a:pt x="53" y="220"/>
                  </a:lnTo>
                  <a:lnTo>
                    <a:pt x="44" y="224"/>
                  </a:lnTo>
                  <a:lnTo>
                    <a:pt x="33" y="227"/>
                  </a:lnTo>
                  <a:lnTo>
                    <a:pt x="22" y="230"/>
                  </a:lnTo>
                  <a:lnTo>
                    <a:pt x="12" y="233"/>
                  </a:lnTo>
                  <a:lnTo>
                    <a:pt x="10" y="233"/>
                  </a:lnTo>
                  <a:lnTo>
                    <a:pt x="9" y="233"/>
                  </a:lnTo>
                  <a:lnTo>
                    <a:pt x="6" y="238"/>
                  </a:lnTo>
                  <a:lnTo>
                    <a:pt x="3" y="242"/>
                  </a:lnTo>
                  <a:lnTo>
                    <a:pt x="1" y="248"/>
                  </a:lnTo>
                  <a:lnTo>
                    <a:pt x="0" y="254"/>
                  </a:lnTo>
                  <a:lnTo>
                    <a:pt x="0" y="262"/>
                  </a:lnTo>
                  <a:lnTo>
                    <a:pt x="0" y="280"/>
                  </a:lnTo>
                  <a:lnTo>
                    <a:pt x="1" y="289"/>
                  </a:lnTo>
                  <a:lnTo>
                    <a:pt x="3" y="296"/>
                  </a:lnTo>
                  <a:lnTo>
                    <a:pt x="6" y="306"/>
                  </a:lnTo>
                  <a:lnTo>
                    <a:pt x="9" y="313"/>
                  </a:lnTo>
                  <a:lnTo>
                    <a:pt x="12" y="321"/>
                  </a:lnTo>
                  <a:lnTo>
                    <a:pt x="16" y="327"/>
                  </a:lnTo>
                  <a:lnTo>
                    <a:pt x="21" y="331"/>
                  </a:lnTo>
                  <a:lnTo>
                    <a:pt x="22" y="333"/>
                  </a:lnTo>
                  <a:lnTo>
                    <a:pt x="25" y="334"/>
                  </a:lnTo>
                  <a:lnTo>
                    <a:pt x="31" y="337"/>
                  </a:lnTo>
                  <a:lnTo>
                    <a:pt x="39" y="339"/>
                  </a:lnTo>
                  <a:lnTo>
                    <a:pt x="53" y="339"/>
                  </a:lnTo>
                  <a:lnTo>
                    <a:pt x="66" y="339"/>
                  </a:lnTo>
                  <a:lnTo>
                    <a:pt x="81" y="336"/>
                  </a:lnTo>
                  <a:lnTo>
                    <a:pt x="96" y="334"/>
                  </a:lnTo>
                  <a:lnTo>
                    <a:pt x="111" y="333"/>
                  </a:lnTo>
                  <a:lnTo>
                    <a:pt x="127" y="333"/>
                  </a:lnTo>
                  <a:lnTo>
                    <a:pt x="134" y="334"/>
                  </a:lnTo>
                  <a:lnTo>
                    <a:pt x="142" y="336"/>
                  </a:lnTo>
                  <a:lnTo>
                    <a:pt x="152" y="339"/>
                  </a:lnTo>
                  <a:lnTo>
                    <a:pt x="161" y="343"/>
                  </a:lnTo>
                  <a:lnTo>
                    <a:pt x="172" y="348"/>
                  </a:lnTo>
                  <a:lnTo>
                    <a:pt x="181" y="354"/>
                  </a:lnTo>
                  <a:lnTo>
                    <a:pt x="199" y="366"/>
                  </a:lnTo>
                  <a:lnTo>
                    <a:pt x="216" y="379"/>
                  </a:lnTo>
                  <a:lnTo>
                    <a:pt x="249" y="406"/>
                  </a:lnTo>
                  <a:lnTo>
                    <a:pt x="267" y="420"/>
                  </a:lnTo>
                  <a:lnTo>
                    <a:pt x="276" y="426"/>
                  </a:lnTo>
                  <a:lnTo>
                    <a:pt x="285" y="432"/>
                  </a:lnTo>
                  <a:lnTo>
                    <a:pt x="288" y="434"/>
                  </a:lnTo>
                  <a:lnTo>
                    <a:pt x="291" y="437"/>
                  </a:lnTo>
                  <a:lnTo>
                    <a:pt x="296" y="437"/>
                  </a:lnTo>
                  <a:lnTo>
                    <a:pt x="297" y="435"/>
                  </a:lnTo>
                  <a:lnTo>
                    <a:pt x="299" y="434"/>
                  </a:lnTo>
                  <a:lnTo>
                    <a:pt x="344" y="41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0" name="Freeform 1386"/>
            <p:cNvSpPr>
              <a:spLocks/>
            </p:cNvSpPr>
            <p:nvPr/>
          </p:nvSpPr>
          <p:spPr bwMode="auto">
            <a:xfrm>
              <a:off x="4365" y="1505"/>
              <a:ext cx="65" cy="20"/>
            </a:xfrm>
            <a:custGeom>
              <a:avLst/>
              <a:gdLst>
                <a:gd name="T0" fmla="*/ 0 w 132"/>
                <a:gd name="T1" fmla="*/ 34 h 41"/>
                <a:gd name="T2" fmla="*/ 19 w 132"/>
                <a:gd name="T3" fmla="*/ 33 h 41"/>
                <a:gd name="T4" fmla="*/ 34 w 132"/>
                <a:gd name="T5" fmla="*/ 28 h 41"/>
                <a:gd name="T6" fmla="*/ 50 w 132"/>
                <a:gd name="T7" fmla="*/ 24 h 41"/>
                <a:gd name="T8" fmla="*/ 67 w 132"/>
                <a:gd name="T9" fmla="*/ 18 h 41"/>
                <a:gd name="T10" fmla="*/ 82 w 132"/>
                <a:gd name="T11" fmla="*/ 12 h 41"/>
                <a:gd name="T12" fmla="*/ 98 w 132"/>
                <a:gd name="T13" fmla="*/ 6 h 41"/>
                <a:gd name="T14" fmla="*/ 115 w 132"/>
                <a:gd name="T15" fmla="*/ 3 h 41"/>
                <a:gd name="T16" fmla="*/ 123 w 132"/>
                <a:gd name="T17" fmla="*/ 1 h 41"/>
                <a:gd name="T18" fmla="*/ 132 w 132"/>
                <a:gd name="T19" fmla="*/ 0 h 41"/>
                <a:gd name="T20" fmla="*/ 132 w 132"/>
                <a:gd name="T21" fmla="*/ 6 h 41"/>
                <a:gd name="T22" fmla="*/ 124 w 132"/>
                <a:gd name="T23" fmla="*/ 7 h 41"/>
                <a:gd name="T24" fmla="*/ 115 w 132"/>
                <a:gd name="T25" fmla="*/ 9 h 41"/>
                <a:gd name="T26" fmla="*/ 100 w 132"/>
                <a:gd name="T27" fmla="*/ 12 h 41"/>
                <a:gd name="T28" fmla="*/ 83 w 132"/>
                <a:gd name="T29" fmla="*/ 18 h 41"/>
                <a:gd name="T30" fmla="*/ 68 w 132"/>
                <a:gd name="T31" fmla="*/ 24 h 41"/>
                <a:gd name="T32" fmla="*/ 52 w 132"/>
                <a:gd name="T33" fmla="*/ 30 h 41"/>
                <a:gd name="T34" fmla="*/ 35 w 132"/>
                <a:gd name="T35" fmla="*/ 34 h 41"/>
                <a:gd name="T36" fmla="*/ 19 w 132"/>
                <a:gd name="T37" fmla="*/ 39 h 41"/>
                <a:gd name="T38" fmla="*/ 2 w 132"/>
                <a:gd name="T39" fmla="*/ 41 h 41"/>
                <a:gd name="T40" fmla="*/ 0 w 132"/>
                <a:gd name="T4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 h="41">
                  <a:moveTo>
                    <a:pt x="0" y="34"/>
                  </a:moveTo>
                  <a:lnTo>
                    <a:pt x="19" y="33"/>
                  </a:lnTo>
                  <a:lnTo>
                    <a:pt x="34" y="28"/>
                  </a:lnTo>
                  <a:lnTo>
                    <a:pt x="50" y="24"/>
                  </a:lnTo>
                  <a:lnTo>
                    <a:pt x="67" y="18"/>
                  </a:lnTo>
                  <a:lnTo>
                    <a:pt x="82" y="12"/>
                  </a:lnTo>
                  <a:lnTo>
                    <a:pt x="98" y="6"/>
                  </a:lnTo>
                  <a:lnTo>
                    <a:pt x="115" y="3"/>
                  </a:lnTo>
                  <a:lnTo>
                    <a:pt x="123" y="1"/>
                  </a:lnTo>
                  <a:lnTo>
                    <a:pt x="132" y="0"/>
                  </a:lnTo>
                  <a:lnTo>
                    <a:pt x="132" y="6"/>
                  </a:lnTo>
                  <a:lnTo>
                    <a:pt x="124" y="7"/>
                  </a:lnTo>
                  <a:lnTo>
                    <a:pt x="115" y="9"/>
                  </a:lnTo>
                  <a:lnTo>
                    <a:pt x="100" y="12"/>
                  </a:lnTo>
                  <a:lnTo>
                    <a:pt x="83" y="18"/>
                  </a:lnTo>
                  <a:lnTo>
                    <a:pt x="68" y="24"/>
                  </a:lnTo>
                  <a:lnTo>
                    <a:pt x="52" y="30"/>
                  </a:lnTo>
                  <a:lnTo>
                    <a:pt x="35" y="34"/>
                  </a:lnTo>
                  <a:lnTo>
                    <a:pt x="19" y="39"/>
                  </a:lnTo>
                  <a:lnTo>
                    <a:pt x="2" y="4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1" name="Freeform 1387"/>
            <p:cNvSpPr>
              <a:spLocks/>
            </p:cNvSpPr>
            <p:nvPr/>
          </p:nvSpPr>
          <p:spPr bwMode="auto">
            <a:xfrm>
              <a:off x="4430" y="1505"/>
              <a:ext cx="60" cy="11"/>
            </a:xfrm>
            <a:custGeom>
              <a:avLst/>
              <a:gdLst>
                <a:gd name="T0" fmla="*/ 0 w 119"/>
                <a:gd name="T1" fmla="*/ 0 h 22"/>
                <a:gd name="T2" fmla="*/ 15 w 119"/>
                <a:gd name="T3" fmla="*/ 0 h 22"/>
                <a:gd name="T4" fmla="*/ 30 w 119"/>
                <a:gd name="T5" fmla="*/ 1 h 22"/>
                <a:gd name="T6" fmla="*/ 45 w 119"/>
                <a:gd name="T7" fmla="*/ 3 h 22"/>
                <a:gd name="T8" fmla="*/ 59 w 119"/>
                <a:gd name="T9" fmla="*/ 4 h 22"/>
                <a:gd name="T10" fmla="*/ 89 w 119"/>
                <a:gd name="T11" fmla="*/ 10 h 22"/>
                <a:gd name="T12" fmla="*/ 119 w 119"/>
                <a:gd name="T13" fmla="*/ 16 h 22"/>
                <a:gd name="T14" fmla="*/ 119 w 119"/>
                <a:gd name="T15" fmla="*/ 22 h 22"/>
                <a:gd name="T16" fmla="*/ 89 w 119"/>
                <a:gd name="T17" fmla="*/ 16 h 22"/>
                <a:gd name="T18" fmla="*/ 59 w 119"/>
                <a:gd name="T19" fmla="*/ 12 h 22"/>
                <a:gd name="T20" fmla="*/ 43 w 119"/>
                <a:gd name="T21" fmla="*/ 9 h 22"/>
                <a:gd name="T22" fmla="*/ 28 w 119"/>
                <a:gd name="T23" fmla="*/ 7 h 22"/>
                <a:gd name="T24" fmla="*/ 15 w 119"/>
                <a:gd name="T25" fmla="*/ 6 h 22"/>
                <a:gd name="T26" fmla="*/ 0 w 119"/>
                <a:gd name="T27" fmla="*/ 6 h 22"/>
                <a:gd name="T28" fmla="*/ 0 w 119"/>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22">
                  <a:moveTo>
                    <a:pt x="0" y="0"/>
                  </a:moveTo>
                  <a:lnTo>
                    <a:pt x="15" y="0"/>
                  </a:lnTo>
                  <a:lnTo>
                    <a:pt x="30" y="1"/>
                  </a:lnTo>
                  <a:lnTo>
                    <a:pt x="45" y="3"/>
                  </a:lnTo>
                  <a:lnTo>
                    <a:pt x="59" y="4"/>
                  </a:lnTo>
                  <a:lnTo>
                    <a:pt x="89" y="10"/>
                  </a:lnTo>
                  <a:lnTo>
                    <a:pt x="119" y="16"/>
                  </a:lnTo>
                  <a:lnTo>
                    <a:pt x="119" y="22"/>
                  </a:lnTo>
                  <a:lnTo>
                    <a:pt x="89" y="16"/>
                  </a:lnTo>
                  <a:lnTo>
                    <a:pt x="59" y="12"/>
                  </a:lnTo>
                  <a:lnTo>
                    <a:pt x="43" y="9"/>
                  </a:lnTo>
                  <a:lnTo>
                    <a:pt x="28" y="7"/>
                  </a:lnTo>
                  <a:lnTo>
                    <a:pt x="15"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2" name="Freeform 1388"/>
            <p:cNvSpPr>
              <a:spLocks/>
            </p:cNvSpPr>
            <p:nvPr/>
          </p:nvSpPr>
          <p:spPr bwMode="auto">
            <a:xfrm>
              <a:off x="4430" y="150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3" name="Freeform 1389"/>
            <p:cNvSpPr>
              <a:spLocks/>
            </p:cNvSpPr>
            <p:nvPr/>
          </p:nvSpPr>
          <p:spPr bwMode="auto">
            <a:xfrm>
              <a:off x="4490" y="1512"/>
              <a:ext cx="51" cy="6"/>
            </a:xfrm>
            <a:custGeom>
              <a:avLst/>
              <a:gdLst>
                <a:gd name="T0" fmla="*/ 0 w 101"/>
                <a:gd name="T1" fmla="*/ 1 h 10"/>
                <a:gd name="T2" fmla="*/ 12 w 101"/>
                <a:gd name="T3" fmla="*/ 3 h 10"/>
                <a:gd name="T4" fmla="*/ 26 w 101"/>
                <a:gd name="T5" fmla="*/ 4 h 10"/>
                <a:gd name="T6" fmla="*/ 51 w 101"/>
                <a:gd name="T7" fmla="*/ 4 h 10"/>
                <a:gd name="T8" fmla="*/ 77 w 101"/>
                <a:gd name="T9" fmla="*/ 3 h 10"/>
                <a:gd name="T10" fmla="*/ 101 w 101"/>
                <a:gd name="T11" fmla="*/ 0 h 10"/>
                <a:gd name="T12" fmla="*/ 101 w 101"/>
                <a:gd name="T13" fmla="*/ 6 h 10"/>
                <a:gd name="T14" fmla="*/ 78 w 101"/>
                <a:gd name="T15" fmla="*/ 9 h 10"/>
                <a:gd name="T16" fmla="*/ 51 w 101"/>
                <a:gd name="T17" fmla="*/ 10 h 10"/>
                <a:gd name="T18" fmla="*/ 24 w 101"/>
                <a:gd name="T19" fmla="*/ 10 h 10"/>
                <a:gd name="T20" fmla="*/ 12 w 101"/>
                <a:gd name="T21" fmla="*/ 9 h 10"/>
                <a:gd name="T22" fmla="*/ 0 w 101"/>
                <a:gd name="T23" fmla="*/ 7 h 10"/>
                <a:gd name="T24" fmla="*/ 0 w 101"/>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0">
                  <a:moveTo>
                    <a:pt x="0" y="1"/>
                  </a:moveTo>
                  <a:lnTo>
                    <a:pt x="12" y="3"/>
                  </a:lnTo>
                  <a:lnTo>
                    <a:pt x="26" y="4"/>
                  </a:lnTo>
                  <a:lnTo>
                    <a:pt x="51" y="4"/>
                  </a:lnTo>
                  <a:lnTo>
                    <a:pt x="77" y="3"/>
                  </a:lnTo>
                  <a:lnTo>
                    <a:pt x="101" y="0"/>
                  </a:lnTo>
                  <a:lnTo>
                    <a:pt x="101" y="6"/>
                  </a:lnTo>
                  <a:lnTo>
                    <a:pt x="78" y="9"/>
                  </a:lnTo>
                  <a:lnTo>
                    <a:pt x="51" y="10"/>
                  </a:lnTo>
                  <a:lnTo>
                    <a:pt x="24" y="10"/>
                  </a:lnTo>
                  <a:lnTo>
                    <a:pt x="12" y="9"/>
                  </a:lnTo>
                  <a:lnTo>
                    <a:pt x="0" y="7"/>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4" name="Freeform 1390"/>
            <p:cNvSpPr>
              <a:spLocks/>
            </p:cNvSpPr>
            <p:nvPr/>
          </p:nvSpPr>
          <p:spPr bwMode="auto">
            <a:xfrm>
              <a:off x="4490" y="1513"/>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5" name="Freeform 1391"/>
            <p:cNvSpPr>
              <a:spLocks/>
            </p:cNvSpPr>
            <p:nvPr/>
          </p:nvSpPr>
          <p:spPr bwMode="auto">
            <a:xfrm>
              <a:off x="4541" y="1503"/>
              <a:ext cx="99" cy="12"/>
            </a:xfrm>
            <a:custGeom>
              <a:avLst/>
              <a:gdLst>
                <a:gd name="T0" fmla="*/ 0 w 199"/>
                <a:gd name="T1" fmla="*/ 18 h 24"/>
                <a:gd name="T2" fmla="*/ 26 w 199"/>
                <a:gd name="T3" fmla="*/ 15 h 24"/>
                <a:gd name="T4" fmla="*/ 50 w 199"/>
                <a:gd name="T5" fmla="*/ 13 h 24"/>
                <a:gd name="T6" fmla="*/ 101 w 199"/>
                <a:gd name="T7" fmla="*/ 10 h 24"/>
                <a:gd name="T8" fmla="*/ 127 w 199"/>
                <a:gd name="T9" fmla="*/ 9 h 24"/>
                <a:gd name="T10" fmla="*/ 151 w 199"/>
                <a:gd name="T11" fmla="*/ 7 h 24"/>
                <a:gd name="T12" fmla="*/ 175 w 199"/>
                <a:gd name="T13" fmla="*/ 4 h 24"/>
                <a:gd name="T14" fmla="*/ 187 w 199"/>
                <a:gd name="T15" fmla="*/ 3 h 24"/>
                <a:gd name="T16" fmla="*/ 198 w 199"/>
                <a:gd name="T17" fmla="*/ 0 h 24"/>
                <a:gd name="T18" fmla="*/ 199 w 199"/>
                <a:gd name="T19" fmla="*/ 7 h 24"/>
                <a:gd name="T20" fmla="*/ 187 w 199"/>
                <a:gd name="T21" fmla="*/ 9 h 24"/>
                <a:gd name="T22" fmla="*/ 177 w 199"/>
                <a:gd name="T23" fmla="*/ 10 h 24"/>
                <a:gd name="T24" fmla="*/ 152 w 199"/>
                <a:gd name="T25" fmla="*/ 13 h 24"/>
                <a:gd name="T26" fmla="*/ 127 w 199"/>
                <a:gd name="T27" fmla="*/ 16 h 24"/>
                <a:gd name="T28" fmla="*/ 101 w 199"/>
                <a:gd name="T29" fmla="*/ 16 h 24"/>
                <a:gd name="T30" fmla="*/ 51 w 199"/>
                <a:gd name="T31" fmla="*/ 19 h 24"/>
                <a:gd name="T32" fmla="*/ 26 w 199"/>
                <a:gd name="T33" fmla="*/ 21 h 24"/>
                <a:gd name="T34" fmla="*/ 0 w 199"/>
                <a:gd name="T35" fmla="*/ 24 h 24"/>
                <a:gd name="T36" fmla="*/ 0 w 199"/>
                <a:gd name="T3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24">
                  <a:moveTo>
                    <a:pt x="0" y="18"/>
                  </a:moveTo>
                  <a:lnTo>
                    <a:pt x="26" y="15"/>
                  </a:lnTo>
                  <a:lnTo>
                    <a:pt x="50" y="13"/>
                  </a:lnTo>
                  <a:lnTo>
                    <a:pt x="101" y="10"/>
                  </a:lnTo>
                  <a:lnTo>
                    <a:pt x="127" y="9"/>
                  </a:lnTo>
                  <a:lnTo>
                    <a:pt x="151" y="7"/>
                  </a:lnTo>
                  <a:lnTo>
                    <a:pt x="175" y="4"/>
                  </a:lnTo>
                  <a:lnTo>
                    <a:pt x="187" y="3"/>
                  </a:lnTo>
                  <a:lnTo>
                    <a:pt x="198" y="0"/>
                  </a:lnTo>
                  <a:lnTo>
                    <a:pt x="199" y="7"/>
                  </a:lnTo>
                  <a:lnTo>
                    <a:pt x="187" y="9"/>
                  </a:lnTo>
                  <a:lnTo>
                    <a:pt x="177" y="10"/>
                  </a:lnTo>
                  <a:lnTo>
                    <a:pt x="152" y="13"/>
                  </a:lnTo>
                  <a:lnTo>
                    <a:pt x="127" y="16"/>
                  </a:lnTo>
                  <a:lnTo>
                    <a:pt x="101" y="16"/>
                  </a:lnTo>
                  <a:lnTo>
                    <a:pt x="51" y="19"/>
                  </a:lnTo>
                  <a:lnTo>
                    <a:pt x="26" y="21"/>
                  </a:lnTo>
                  <a:lnTo>
                    <a:pt x="0" y="24"/>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6" name="Freeform 1392"/>
            <p:cNvSpPr>
              <a:spLocks/>
            </p:cNvSpPr>
            <p:nvPr/>
          </p:nvSpPr>
          <p:spPr bwMode="auto">
            <a:xfrm>
              <a:off x="4541" y="151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7" name="Freeform 1393"/>
            <p:cNvSpPr>
              <a:spLocks/>
            </p:cNvSpPr>
            <p:nvPr/>
          </p:nvSpPr>
          <p:spPr bwMode="auto">
            <a:xfrm>
              <a:off x="4639" y="1430"/>
              <a:ext cx="42" cy="76"/>
            </a:xfrm>
            <a:custGeom>
              <a:avLst/>
              <a:gdLst>
                <a:gd name="T0" fmla="*/ 0 w 83"/>
                <a:gd name="T1" fmla="*/ 148 h 154"/>
                <a:gd name="T2" fmla="*/ 7 w 83"/>
                <a:gd name="T3" fmla="*/ 146 h 154"/>
                <a:gd name="T4" fmla="*/ 15 w 83"/>
                <a:gd name="T5" fmla="*/ 142 h 154"/>
                <a:gd name="T6" fmla="*/ 22 w 83"/>
                <a:gd name="T7" fmla="*/ 137 h 154"/>
                <a:gd name="T8" fmla="*/ 30 w 83"/>
                <a:gd name="T9" fmla="*/ 131 h 154"/>
                <a:gd name="T10" fmla="*/ 36 w 83"/>
                <a:gd name="T11" fmla="*/ 124 h 154"/>
                <a:gd name="T12" fmla="*/ 42 w 83"/>
                <a:gd name="T13" fmla="*/ 116 h 154"/>
                <a:gd name="T14" fmla="*/ 48 w 83"/>
                <a:gd name="T15" fmla="*/ 107 h 154"/>
                <a:gd name="T16" fmla="*/ 53 w 83"/>
                <a:gd name="T17" fmla="*/ 97 h 154"/>
                <a:gd name="T18" fmla="*/ 57 w 83"/>
                <a:gd name="T19" fmla="*/ 86 h 154"/>
                <a:gd name="T20" fmla="*/ 62 w 83"/>
                <a:gd name="T21" fmla="*/ 76 h 154"/>
                <a:gd name="T22" fmla="*/ 66 w 83"/>
                <a:gd name="T23" fmla="*/ 63 h 154"/>
                <a:gd name="T24" fmla="*/ 69 w 83"/>
                <a:gd name="T25" fmla="*/ 51 h 154"/>
                <a:gd name="T26" fmla="*/ 72 w 83"/>
                <a:gd name="T27" fmla="*/ 39 h 154"/>
                <a:gd name="T28" fmla="*/ 74 w 83"/>
                <a:gd name="T29" fmla="*/ 26 h 154"/>
                <a:gd name="T30" fmla="*/ 75 w 83"/>
                <a:gd name="T31" fmla="*/ 14 h 154"/>
                <a:gd name="T32" fmla="*/ 77 w 83"/>
                <a:gd name="T33" fmla="*/ 0 h 154"/>
                <a:gd name="T34" fmla="*/ 83 w 83"/>
                <a:gd name="T35" fmla="*/ 2 h 154"/>
                <a:gd name="T36" fmla="*/ 81 w 83"/>
                <a:gd name="T37" fmla="*/ 15 h 154"/>
                <a:gd name="T38" fmla="*/ 80 w 83"/>
                <a:gd name="T39" fmla="*/ 27 h 154"/>
                <a:gd name="T40" fmla="*/ 78 w 83"/>
                <a:gd name="T41" fmla="*/ 41 h 154"/>
                <a:gd name="T42" fmla="*/ 75 w 83"/>
                <a:gd name="T43" fmla="*/ 53 h 154"/>
                <a:gd name="T44" fmla="*/ 72 w 83"/>
                <a:gd name="T45" fmla="*/ 65 h 154"/>
                <a:gd name="T46" fmla="*/ 68 w 83"/>
                <a:gd name="T47" fmla="*/ 77 h 154"/>
                <a:gd name="T48" fmla="*/ 63 w 83"/>
                <a:gd name="T49" fmla="*/ 89 h 154"/>
                <a:gd name="T50" fmla="*/ 59 w 83"/>
                <a:gd name="T51" fmla="*/ 100 h 154"/>
                <a:gd name="T52" fmla="*/ 53 w 83"/>
                <a:gd name="T53" fmla="*/ 110 h 154"/>
                <a:gd name="T54" fmla="*/ 47 w 83"/>
                <a:gd name="T55" fmla="*/ 119 h 154"/>
                <a:gd name="T56" fmla="*/ 41 w 83"/>
                <a:gd name="T57" fmla="*/ 128 h 154"/>
                <a:gd name="T58" fmla="*/ 34 w 83"/>
                <a:gd name="T59" fmla="*/ 136 h 154"/>
                <a:gd name="T60" fmla="*/ 27 w 83"/>
                <a:gd name="T61" fmla="*/ 143 h 154"/>
                <a:gd name="T62" fmla="*/ 18 w 83"/>
                <a:gd name="T63" fmla="*/ 148 h 154"/>
                <a:gd name="T64" fmla="*/ 10 w 83"/>
                <a:gd name="T65" fmla="*/ 152 h 154"/>
                <a:gd name="T66" fmla="*/ 1 w 83"/>
                <a:gd name="T67" fmla="*/ 154 h 154"/>
                <a:gd name="T68" fmla="*/ 0 w 83"/>
                <a:gd name="T69"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154">
                  <a:moveTo>
                    <a:pt x="0" y="148"/>
                  </a:moveTo>
                  <a:lnTo>
                    <a:pt x="7" y="146"/>
                  </a:lnTo>
                  <a:lnTo>
                    <a:pt x="15" y="142"/>
                  </a:lnTo>
                  <a:lnTo>
                    <a:pt x="22" y="137"/>
                  </a:lnTo>
                  <a:lnTo>
                    <a:pt x="30" y="131"/>
                  </a:lnTo>
                  <a:lnTo>
                    <a:pt x="36" y="124"/>
                  </a:lnTo>
                  <a:lnTo>
                    <a:pt x="42" y="116"/>
                  </a:lnTo>
                  <a:lnTo>
                    <a:pt x="48" y="107"/>
                  </a:lnTo>
                  <a:lnTo>
                    <a:pt x="53" y="97"/>
                  </a:lnTo>
                  <a:lnTo>
                    <a:pt x="57" y="86"/>
                  </a:lnTo>
                  <a:lnTo>
                    <a:pt x="62" y="76"/>
                  </a:lnTo>
                  <a:lnTo>
                    <a:pt x="66" y="63"/>
                  </a:lnTo>
                  <a:lnTo>
                    <a:pt x="69" y="51"/>
                  </a:lnTo>
                  <a:lnTo>
                    <a:pt x="72" y="39"/>
                  </a:lnTo>
                  <a:lnTo>
                    <a:pt x="74" y="26"/>
                  </a:lnTo>
                  <a:lnTo>
                    <a:pt x="75" y="14"/>
                  </a:lnTo>
                  <a:lnTo>
                    <a:pt x="77" y="0"/>
                  </a:lnTo>
                  <a:lnTo>
                    <a:pt x="83" y="2"/>
                  </a:lnTo>
                  <a:lnTo>
                    <a:pt x="81" y="15"/>
                  </a:lnTo>
                  <a:lnTo>
                    <a:pt x="80" y="27"/>
                  </a:lnTo>
                  <a:lnTo>
                    <a:pt x="78" y="41"/>
                  </a:lnTo>
                  <a:lnTo>
                    <a:pt x="75" y="53"/>
                  </a:lnTo>
                  <a:lnTo>
                    <a:pt x="72" y="65"/>
                  </a:lnTo>
                  <a:lnTo>
                    <a:pt x="68" y="77"/>
                  </a:lnTo>
                  <a:lnTo>
                    <a:pt x="63" y="89"/>
                  </a:lnTo>
                  <a:lnTo>
                    <a:pt x="59" y="100"/>
                  </a:lnTo>
                  <a:lnTo>
                    <a:pt x="53" y="110"/>
                  </a:lnTo>
                  <a:lnTo>
                    <a:pt x="47" y="119"/>
                  </a:lnTo>
                  <a:lnTo>
                    <a:pt x="41" y="128"/>
                  </a:lnTo>
                  <a:lnTo>
                    <a:pt x="34" y="136"/>
                  </a:lnTo>
                  <a:lnTo>
                    <a:pt x="27" y="143"/>
                  </a:lnTo>
                  <a:lnTo>
                    <a:pt x="18" y="148"/>
                  </a:lnTo>
                  <a:lnTo>
                    <a:pt x="10" y="152"/>
                  </a:lnTo>
                  <a:lnTo>
                    <a:pt x="1" y="154"/>
                  </a:lnTo>
                  <a:lnTo>
                    <a:pt x="0"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8" name="Freeform 1394"/>
            <p:cNvSpPr>
              <a:spLocks/>
            </p:cNvSpPr>
            <p:nvPr/>
          </p:nvSpPr>
          <p:spPr bwMode="auto">
            <a:xfrm>
              <a:off x="4639" y="1503"/>
              <a:ext cx="1" cy="4"/>
            </a:xfrm>
            <a:custGeom>
              <a:avLst/>
              <a:gdLst>
                <a:gd name="T0" fmla="*/ 1 w 1"/>
                <a:gd name="T1" fmla="*/ 7 h 7"/>
                <a:gd name="T2" fmla="*/ 1 w 1"/>
                <a:gd name="T3" fmla="*/ 6 h 7"/>
                <a:gd name="T4" fmla="*/ 0 w 1"/>
                <a:gd name="T5" fmla="*/ 0 h 7"/>
                <a:gd name="T6" fmla="*/ 1 w 1"/>
                <a:gd name="T7" fmla="*/ 7 h 7"/>
              </a:gdLst>
              <a:ahLst/>
              <a:cxnLst>
                <a:cxn ang="0">
                  <a:pos x="T0" y="T1"/>
                </a:cxn>
                <a:cxn ang="0">
                  <a:pos x="T2" y="T3"/>
                </a:cxn>
                <a:cxn ang="0">
                  <a:pos x="T4" y="T5"/>
                </a:cxn>
                <a:cxn ang="0">
                  <a:pos x="T6" y="T7"/>
                </a:cxn>
              </a:cxnLst>
              <a:rect l="0" t="0" r="r" b="b"/>
              <a:pathLst>
                <a:path w="1" h="7">
                  <a:moveTo>
                    <a:pt x="1" y="7"/>
                  </a:moveTo>
                  <a:lnTo>
                    <a:pt x="1" y="6"/>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79" name="Freeform 1395"/>
            <p:cNvSpPr>
              <a:spLocks/>
            </p:cNvSpPr>
            <p:nvPr/>
          </p:nvSpPr>
          <p:spPr bwMode="auto">
            <a:xfrm>
              <a:off x="4661" y="1370"/>
              <a:ext cx="20" cy="60"/>
            </a:xfrm>
            <a:custGeom>
              <a:avLst/>
              <a:gdLst>
                <a:gd name="T0" fmla="*/ 31 w 39"/>
                <a:gd name="T1" fmla="*/ 121 h 121"/>
                <a:gd name="T2" fmla="*/ 33 w 39"/>
                <a:gd name="T3" fmla="*/ 101 h 121"/>
                <a:gd name="T4" fmla="*/ 31 w 39"/>
                <a:gd name="T5" fmla="*/ 83 h 121"/>
                <a:gd name="T6" fmla="*/ 28 w 39"/>
                <a:gd name="T7" fmla="*/ 65 h 121"/>
                <a:gd name="T8" fmla="*/ 24 w 39"/>
                <a:gd name="T9" fmla="*/ 48 h 121"/>
                <a:gd name="T10" fmla="*/ 18 w 39"/>
                <a:gd name="T11" fmla="*/ 35 h 121"/>
                <a:gd name="T12" fmla="*/ 12 w 39"/>
                <a:gd name="T13" fmla="*/ 21 h 121"/>
                <a:gd name="T14" fmla="*/ 6 w 39"/>
                <a:gd name="T15" fmla="*/ 11 h 121"/>
                <a:gd name="T16" fmla="*/ 0 w 39"/>
                <a:gd name="T17" fmla="*/ 5 h 121"/>
                <a:gd name="T18" fmla="*/ 4 w 39"/>
                <a:gd name="T19" fmla="*/ 0 h 121"/>
                <a:gd name="T20" fmla="*/ 12 w 39"/>
                <a:gd name="T21" fmla="*/ 8 h 121"/>
                <a:gd name="T22" fmla="*/ 18 w 39"/>
                <a:gd name="T23" fmla="*/ 18 h 121"/>
                <a:gd name="T24" fmla="*/ 24 w 39"/>
                <a:gd name="T25" fmla="*/ 32 h 121"/>
                <a:gd name="T26" fmla="*/ 30 w 39"/>
                <a:gd name="T27" fmla="*/ 47 h 121"/>
                <a:gd name="T28" fmla="*/ 34 w 39"/>
                <a:gd name="T29" fmla="*/ 63 h 121"/>
                <a:gd name="T30" fmla="*/ 37 w 39"/>
                <a:gd name="T31" fmla="*/ 82 h 121"/>
                <a:gd name="T32" fmla="*/ 39 w 39"/>
                <a:gd name="T33" fmla="*/ 101 h 121"/>
                <a:gd name="T34" fmla="*/ 39 w 39"/>
                <a:gd name="T35" fmla="*/ 121 h 121"/>
                <a:gd name="T36" fmla="*/ 31 w 39"/>
                <a:gd name="T3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21">
                  <a:moveTo>
                    <a:pt x="31" y="121"/>
                  </a:moveTo>
                  <a:lnTo>
                    <a:pt x="33" y="101"/>
                  </a:lnTo>
                  <a:lnTo>
                    <a:pt x="31" y="83"/>
                  </a:lnTo>
                  <a:lnTo>
                    <a:pt x="28" y="65"/>
                  </a:lnTo>
                  <a:lnTo>
                    <a:pt x="24" y="48"/>
                  </a:lnTo>
                  <a:lnTo>
                    <a:pt x="18" y="35"/>
                  </a:lnTo>
                  <a:lnTo>
                    <a:pt x="12" y="21"/>
                  </a:lnTo>
                  <a:lnTo>
                    <a:pt x="6" y="11"/>
                  </a:lnTo>
                  <a:lnTo>
                    <a:pt x="0" y="5"/>
                  </a:lnTo>
                  <a:lnTo>
                    <a:pt x="4" y="0"/>
                  </a:lnTo>
                  <a:lnTo>
                    <a:pt x="12" y="8"/>
                  </a:lnTo>
                  <a:lnTo>
                    <a:pt x="18" y="18"/>
                  </a:lnTo>
                  <a:lnTo>
                    <a:pt x="24" y="32"/>
                  </a:lnTo>
                  <a:lnTo>
                    <a:pt x="30" y="47"/>
                  </a:lnTo>
                  <a:lnTo>
                    <a:pt x="34" y="63"/>
                  </a:lnTo>
                  <a:lnTo>
                    <a:pt x="37" y="82"/>
                  </a:lnTo>
                  <a:lnTo>
                    <a:pt x="39" y="101"/>
                  </a:lnTo>
                  <a:lnTo>
                    <a:pt x="39" y="121"/>
                  </a:lnTo>
                  <a:lnTo>
                    <a:pt x="31" y="1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0" name="Freeform 1396"/>
            <p:cNvSpPr>
              <a:spLocks/>
            </p:cNvSpPr>
            <p:nvPr/>
          </p:nvSpPr>
          <p:spPr bwMode="auto">
            <a:xfrm>
              <a:off x="4652" y="1364"/>
              <a:ext cx="12" cy="8"/>
            </a:xfrm>
            <a:custGeom>
              <a:avLst/>
              <a:gdLst>
                <a:gd name="T0" fmla="*/ 20 w 23"/>
                <a:gd name="T1" fmla="*/ 17 h 17"/>
                <a:gd name="T2" fmla="*/ 11 w 23"/>
                <a:gd name="T3" fmla="*/ 11 h 17"/>
                <a:gd name="T4" fmla="*/ 5 w 23"/>
                <a:gd name="T5" fmla="*/ 8 h 17"/>
                <a:gd name="T6" fmla="*/ 0 w 23"/>
                <a:gd name="T7" fmla="*/ 6 h 17"/>
                <a:gd name="T8" fmla="*/ 2 w 23"/>
                <a:gd name="T9" fmla="*/ 0 h 17"/>
                <a:gd name="T10" fmla="*/ 8 w 23"/>
                <a:gd name="T11" fmla="*/ 2 h 17"/>
                <a:gd name="T12" fmla="*/ 14 w 23"/>
                <a:gd name="T13" fmla="*/ 5 h 17"/>
                <a:gd name="T14" fmla="*/ 23 w 23"/>
                <a:gd name="T15" fmla="*/ 11 h 17"/>
                <a:gd name="T16" fmla="*/ 20 w 23"/>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0" y="17"/>
                  </a:moveTo>
                  <a:lnTo>
                    <a:pt x="11" y="11"/>
                  </a:lnTo>
                  <a:lnTo>
                    <a:pt x="5" y="8"/>
                  </a:lnTo>
                  <a:lnTo>
                    <a:pt x="0" y="6"/>
                  </a:lnTo>
                  <a:lnTo>
                    <a:pt x="2" y="0"/>
                  </a:lnTo>
                  <a:lnTo>
                    <a:pt x="8" y="2"/>
                  </a:lnTo>
                  <a:lnTo>
                    <a:pt x="14" y="5"/>
                  </a:lnTo>
                  <a:lnTo>
                    <a:pt x="23" y="11"/>
                  </a:lnTo>
                  <a:lnTo>
                    <a:pt x="2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1" name="Freeform 1397"/>
            <p:cNvSpPr>
              <a:spLocks/>
            </p:cNvSpPr>
            <p:nvPr/>
          </p:nvSpPr>
          <p:spPr bwMode="auto">
            <a:xfrm>
              <a:off x="4661" y="1369"/>
              <a:ext cx="3" cy="3"/>
            </a:xfrm>
            <a:custGeom>
              <a:avLst/>
              <a:gdLst>
                <a:gd name="T0" fmla="*/ 4 w 4"/>
                <a:gd name="T1" fmla="*/ 1 h 6"/>
                <a:gd name="T2" fmla="*/ 4 w 4"/>
                <a:gd name="T3" fmla="*/ 0 h 6"/>
                <a:gd name="T4" fmla="*/ 1 w 4"/>
                <a:gd name="T5" fmla="*/ 6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lnTo>
                    <a:pt x="4" y="0"/>
                  </a:lnTo>
                  <a:lnTo>
                    <a:pt x="1" y="6"/>
                  </a:lnTo>
                  <a:lnTo>
                    <a:pt x="0"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2" name="Freeform 1398"/>
            <p:cNvSpPr>
              <a:spLocks/>
            </p:cNvSpPr>
            <p:nvPr/>
          </p:nvSpPr>
          <p:spPr bwMode="auto">
            <a:xfrm>
              <a:off x="4527" y="1363"/>
              <a:ext cx="126" cy="16"/>
            </a:xfrm>
            <a:custGeom>
              <a:avLst/>
              <a:gdLst>
                <a:gd name="T0" fmla="*/ 250 w 252"/>
                <a:gd name="T1" fmla="*/ 7 h 31"/>
                <a:gd name="T2" fmla="*/ 237 w 252"/>
                <a:gd name="T3" fmla="*/ 6 h 31"/>
                <a:gd name="T4" fmla="*/ 223 w 252"/>
                <a:gd name="T5" fmla="*/ 6 h 31"/>
                <a:gd name="T6" fmla="*/ 192 w 252"/>
                <a:gd name="T7" fmla="*/ 6 h 31"/>
                <a:gd name="T8" fmla="*/ 158 w 252"/>
                <a:gd name="T9" fmla="*/ 7 h 31"/>
                <a:gd name="T10" fmla="*/ 124 w 252"/>
                <a:gd name="T11" fmla="*/ 10 h 31"/>
                <a:gd name="T12" fmla="*/ 90 w 252"/>
                <a:gd name="T13" fmla="*/ 15 h 31"/>
                <a:gd name="T14" fmla="*/ 57 w 252"/>
                <a:gd name="T15" fmla="*/ 21 h 31"/>
                <a:gd name="T16" fmla="*/ 27 w 252"/>
                <a:gd name="T17" fmla="*/ 27 h 31"/>
                <a:gd name="T18" fmla="*/ 1 w 252"/>
                <a:gd name="T19" fmla="*/ 31 h 31"/>
                <a:gd name="T20" fmla="*/ 0 w 252"/>
                <a:gd name="T21" fmla="*/ 25 h 31"/>
                <a:gd name="T22" fmla="*/ 26 w 252"/>
                <a:gd name="T23" fmla="*/ 21 h 31"/>
                <a:gd name="T24" fmla="*/ 56 w 252"/>
                <a:gd name="T25" fmla="*/ 15 h 31"/>
                <a:gd name="T26" fmla="*/ 89 w 252"/>
                <a:gd name="T27" fmla="*/ 9 h 31"/>
                <a:gd name="T28" fmla="*/ 122 w 252"/>
                <a:gd name="T29" fmla="*/ 4 h 31"/>
                <a:gd name="T30" fmla="*/ 158 w 252"/>
                <a:gd name="T31" fmla="*/ 1 h 31"/>
                <a:gd name="T32" fmla="*/ 192 w 252"/>
                <a:gd name="T33" fmla="*/ 0 h 31"/>
                <a:gd name="T34" fmla="*/ 223 w 252"/>
                <a:gd name="T35" fmla="*/ 0 h 31"/>
                <a:gd name="T36" fmla="*/ 238 w 252"/>
                <a:gd name="T37" fmla="*/ 0 h 31"/>
                <a:gd name="T38" fmla="*/ 252 w 252"/>
                <a:gd name="T39" fmla="*/ 1 h 31"/>
                <a:gd name="T40" fmla="*/ 250 w 252"/>
                <a:gd name="T4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31">
                  <a:moveTo>
                    <a:pt x="250" y="7"/>
                  </a:moveTo>
                  <a:lnTo>
                    <a:pt x="237" y="6"/>
                  </a:lnTo>
                  <a:lnTo>
                    <a:pt x="223" y="6"/>
                  </a:lnTo>
                  <a:lnTo>
                    <a:pt x="192" y="6"/>
                  </a:lnTo>
                  <a:lnTo>
                    <a:pt x="158" y="7"/>
                  </a:lnTo>
                  <a:lnTo>
                    <a:pt x="124" y="10"/>
                  </a:lnTo>
                  <a:lnTo>
                    <a:pt x="90" y="15"/>
                  </a:lnTo>
                  <a:lnTo>
                    <a:pt x="57" y="21"/>
                  </a:lnTo>
                  <a:lnTo>
                    <a:pt x="27" y="27"/>
                  </a:lnTo>
                  <a:lnTo>
                    <a:pt x="1" y="31"/>
                  </a:lnTo>
                  <a:lnTo>
                    <a:pt x="0" y="25"/>
                  </a:lnTo>
                  <a:lnTo>
                    <a:pt x="26" y="21"/>
                  </a:lnTo>
                  <a:lnTo>
                    <a:pt x="56" y="15"/>
                  </a:lnTo>
                  <a:lnTo>
                    <a:pt x="89" y="9"/>
                  </a:lnTo>
                  <a:lnTo>
                    <a:pt x="122" y="4"/>
                  </a:lnTo>
                  <a:lnTo>
                    <a:pt x="158" y="1"/>
                  </a:lnTo>
                  <a:lnTo>
                    <a:pt x="192" y="0"/>
                  </a:lnTo>
                  <a:lnTo>
                    <a:pt x="223" y="0"/>
                  </a:lnTo>
                  <a:lnTo>
                    <a:pt x="238" y="0"/>
                  </a:lnTo>
                  <a:lnTo>
                    <a:pt x="252" y="1"/>
                  </a:lnTo>
                  <a:lnTo>
                    <a:pt x="25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3" name="Freeform 1399"/>
            <p:cNvSpPr>
              <a:spLocks/>
            </p:cNvSpPr>
            <p:nvPr/>
          </p:nvSpPr>
          <p:spPr bwMode="auto">
            <a:xfrm>
              <a:off x="4652" y="1364"/>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4" name="Freeform 1400"/>
            <p:cNvSpPr>
              <a:spLocks/>
            </p:cNvSpPr>
            <p:nvPr/>
          </p:nvSpPr>
          <p:spPr bwMode="auto">
            <a:xfrm>
              <a:off x="4256" y="1328"/>
              <a:ext cx="272" cy="58"/>
            </a:xfrm>
            <a:custGeom>
              <a:avLst/>
              <a:gdLst>
                <a:gd name="T0" fmla="*/ 543 w 543"/>
                <a:gd name="T1" fmla="*/ 102 h 116"/>
                <a:gd name="T2" fmla="*/ 513 w 543"/>
                <a:gd name="T3" fmla="*/ 108 h 116"/>
                <a:gd name="T4" fmla="*/ 480 w 543"/>
                <a:gd name="T5" fmla="*/ 113 h 116"/>
                <a:gd name="T6" fmla="*/ 463 w 543"/>
                <a:gd name="T7" fmla="*/ 114 h 116"/>
                <a:gd name="T8" fmla="*/ 445 w 543"/>
                <a:gd name="T9" fmla="*/ 114 h 116"/>
                <a:gd name="T10" fmla="*/ 411 w 543"/>
                <a:gd name="T11" fmla="*/ 116 h 116"/>
                <a:gd name="T12" fmla="*/ 374 w 543"/>
                <a:gd name="T13" fmla="*/ 114 h 116"/>
                <a:gd name="T14" fmla="*/ 337 w 543"/>
                <a:gd name="T15" fmla="*/ 111 h 116"/>
                <a:gd name="T16" fmla="*/ 299 w 543"/>
                <a:gd name="T17" fmla="*/ 107 h 116"/>
                <a:gd name="T18" fmla="*/ 261 w 543"/>
                <a:gd name="T19" fmla="*/ 101 h 116"/>
                <a:gd name="T20" fmla="*/ 225 w 543"/>
                <a:gd name="T21" fmla="*/ 93 h 116"/>
                <a:gd name="T22" fmla="*/ 187 w 543"/>
                <a:gd name="T23" fmla="*/ 84 h 116"/>
                <a:gd name="T24" fmla="*/ 171 w 543"/>
                <a:gd name="T25" fmla="*/ 80 h 116"/>
                <a:gd name="T26" fmla="*/ 152 w 543"/>
                <a:gd name="T27" fmla="*/ 74 h 116"/>
                <a:gd name="T28" fmla="*/ 118 w 543"/>
                <a:gd name="T29" fmla="*/ 63 h 116"/>
                <a:gd name="T30" fmla="*/ 85 w 543"/>
                <a:gd name="T31" fmla="*/ 50 h 116"/>
                <a:gd name="T32" fmla="*/ 54 w 543"/>
                <a:gd name="T33" fmla="*/ 36 h 116"/>
                <a:gd name="T34" fmla="*/ 26 w 543"/>
                <a:gd name="T35" fmla="*/ 21 h 116"/>
                <a:gd name="T36" fmla="*/ 12 w 543"/>
                <a:gd name="T37" fmla="*/ 13 h 116"/>
                <a:gd name="T38" fmla="*/ 0 w 543"/>
                <a:gd name="T39" fmla="*/ 6 h 116"/>
                <a:gd name="T40" fmla="*/ 5 w 543"/>
                <a:gd name="T41" fmla="*/ 0 h 116"/>
                <a:gd name="T42" fmla="*/ 17 w 543"/>
                <a:gd name="T43" fmla="*/ 9 h 116"/>
                <a:gd name="T44" fmla="*/ 29 w 543"/>
                <a:gd name="T45" fmla="*/ 16 h 116"/>
                <a:gd name="T46" fmla="*/ 57 w 543"/>
                <a:gd name="T47" fmla="*/ 31 h 116"/>
                <a:gd name="T48" fmla="*/ 88 w 543"/>
                <a:gd name="T49" fmla="*/ 45 h 116"/>
                <a:gd name="T50" fmla="*/ 121 w 543"/>
                <a:gd name="T51" fmla="*/ 57 h 116"/>
                <a:gd name="T52" fmla="*/ 154 w 543"/>
                <a:gd name="T53" fmla="*/ 68 h 116"/>
                <a:gd name="T54" fmla="*/ 172 w 543"/>
                <a:gd name="T55" fmla="*/ 74 h 116"/>
                <a:gd name="T56" fmla="*/ 190 w 543"/>
                <a:gd name="T57" fmla="*/ 78 h 116"/>
                <a:gd name="T58" fmla="*/ 226 w 543"/>
                <a:gd name="T59" fmla="*/ 87 h 116"/>
                <a:gd name="T60" fmla="*/ 263 w 543"/>
                <a:gd name="T61" fmla="*/ 95 h 116"/>
                <a:gd name="T62" fmla="*/ 300 w 543"/>
                <a:gd name="T63" fmla="*/ 101 h 116"/>
                <a:gd name="T64" fmla="*/ 338 w 543"/>
                <a:gd name="T65" fmla="*/ 105 h 116"/>
                <a:gd name="T66" fmla="*/ 374 w 543"/>
                <a:gd name="T67" fmla="*/ 108 h 116"/>
                <a:gd name="T68" fmla="*/ 411 w 543"/>
                <a:gd name="T69" fmla="*/ 110 h 116"/>
                <a:gd name="T70" fmla="*/ 445 w 543"/>
                <a:gd name="T71" fmla="*/ 108 h 116"/>
                <a:gd name="T72" fmla="*/ 463 w 543"/>
                <a:gd name="T73" fmla="*/ 108 h 116"/>
                <a:gd name="T74" fmla="*/ 478 w 543"/>
                <a:gd name="T75" fmla="*/ 107 h 116"/>
                <a:gd name="T76" fmla="*/ 512 w 543"/>
                <a:gd name="T77" fmla="*/ 102 h 116"/>
                <a:gd name="T78" fmla="*/ 542 w 543"/>
                <a:gd name="T79" fmla="*/ 96 h 116"/>
                <a:gd name="T80" fmla="*/ 543 w 543"/>
                <a:gd name="T81"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3" h="116">
                  <a:moveTo>
                    <a:pt x="543" y="102"/>
                  </a:moveTo>
                  <a:lnTo>
                    <a:pt x="513" y="108"/>
                  </a:lnTo>
                  <a:lnTo>
                    <a:pt x="480" y="113"/>
                  </a:lnTo>
                  <a:lnTo>
                    <a:pt x="463" y="114"/>
                  </a:lnTo>
                  <a:lnTo>
                    <a:pt x="445" y="114"/>
                  </a:lnTo>
                  <a:lnTo>
                    <a:pt x="411" y="116"/>
                  </a:lnTo>
                  <a:lnTo>
                    <a:pt x="374" y="114"/>
                  </a:lnTo>
                  <a:lnTo>
                    <a:pt x="337" y="111"/>
                  </a:lnTo>
                  <a:lnTo>
                    <a:pt x="299" y="107"/>
                  </a:lnTo>
                  <a:lnTo>
                    <a:pt x="261" y="101"/>
                  </a:lnTo>
                  <a:lnTo>
                    <a:pt x="225" y="93"/>
                  </a:lnTo>
                  <a:lnTo>
                    <a:pt x="187" y="84"/>
                  </a:lnTo>
                  <a:lnTo>
                    <a:pt x="171" y="80"/>
                  </a:lnTo>
                  <a:lnTo>
                    <a:pt x="152" y="74"/>
                  </a:lnTo>
                  <a:lnTo>
                    <a:pt x="118" y="63"/>
                  </a:lnTo>
                  <a:lnTo>
                    <a:pt x="85" y="50"/>
                  </a:lnTo>
                  <a:lnTo>
                    <a:pt x="54" y="36"/>
                  </a:lnTo>
                  <a:lnTo>
                    <a:pt x="26" y="21"/>
                  </a:lnTo>
                  <a:lnTo>
                    <a:pt x="12" y="13"/>
                  </a:lnTo>
                  <a:lnTo>
                    <a:pt x="0" y="6"/>
                  </a:lnTo>
                  <a:lnTo>
                    <a:pt x="5" y="0"/>
                  </a:lnTo>
                  <a:lnTo>
                    <a:pt x="17" y="9"/>
                  </a:lnTo>
                  <a:lnTo>
                    <a:pt x="29" y="16"/>
                  </a:lnTo>
                  <a:lnTo>
                    <a:pt x="57" y="31"/>
                  </a:lnTo>
                  <a:lnTo>
                    <a:pt x="88" y="45"/>
                  </a:lnTo>
                  <a:lnTo>
                    <a:pt x="121" y="57"/>
                  </a:lnTo>
                  <a:lnTo>
                    <a:pt x="154" y="68"/>
                  </a:lnTo>
                  <a:lnTo>
                    <a:pt x="172" y="74"/>
                  </a:lnTo>
                  <a:lnTo>
                    <a:pt x="190" y="78"/>
                  </a:lnTo>
                  <a:lnTo>
                    <a:pt x="226" y="87"/>
                  </a:lnTo>
                  <a:lnTo>
                    <a:pt x="263" y="95"/>
                  </a:lnTo>
                  <a:lnTo>
                    <a:pt x="300" y="101"/>
                  </a:lnTo>
                  <a:lnTo>
                    <a:pt x="338" y="105"/>
                  </a:lnTo>
                  <a:lnTo>
                    <a:pt x="374" y="108"/>
                  </a:lnTo>
                  <a:lnTo>
                    <a:pt x="411" y="110"/>
                  </a:lnTo>
                  <a:lnTo>
                    <a:pt x="445" y="108"/>
                  </a:lnTo>
                  <a:lnTo>
                    <a:pt x="463" y="108"/>
                  </a:lnTo>
                  <a:lnTo>
                    <a:pt x="478" y="107"/>
                  </a:lnTo>
                  <a:lnTo>
                    <a:pt x="512" y="102"/>
                  </a:lnTo>
                  <a:lnTo>
                    <a:pt x="542" y="96"/>
                  </a:lnTo>
                  <a:lnTo>
                    <a:pt x="543"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5" name="Freeform 1401"/>
            <p:cNvSpPr>
              <a:spLocks/>
            </p:cNvSpPr>
            <p:nvPr/>
          </p:nvSpPr>
          <p:spPr bwMode="auto">
            <a:xfrm>
              <a:off x="4527" y="1376"/>
              <a:ext cx="1" cy="3"/>
            </a:xfrm>
            <a:custGeom>
              <a:avLst/>
              <a:gdLst>
                <a:gd name="T0" fmla="*/ 1 w 1"/>
                <a:gd name="T1" fmla="*/ 6 h 6"/>
                <a:gd name="T2" fmla="*/ 0 w 1"/>
                <a:gd name="T3" fmla="*/ 0 h 6"/>
                <a:gd name="T4" fmla="*/ 1 w 1"/>
                <a:gd name="T5" fmla="*/ 6 h 6"/>
              </a:gdLst>
              <a:ahLst/>
              <a:cxnLst>
                <a:cxn ang="0">
                  <a:pos x="T0" y="T1"/>
                </a:cxn>
                <a:cxn ang="0">
                  <a:pos x="T2" y="T3"/>
                </a:cxn>
                <a:cxn ang="0">
                  <a:pos x="T4" y="T5"/>
                </a:cxn>
              </a:cxnLst>
              <a:rect l="0" t="0" r="r" b="b"/>
              <a:pathLst>
                <a:path w="1" h="6">
                  <a:moveTo>
                    <a:pt x="1" y="6"/>
                  </a:move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6" name="Freeform 1402"/>
            <p:cNvSpPr>
              <a:spLocks/>
            </p:cNvSpPr>
            <p:nvPr/>
          </p:nvSpPr>
          <p:spPr bwMode="auto">
            <a:xfrm>
              <a:off x="4218" y="1313"/>
              <a:ext cx="40" cy="18"/>
            </a:xfrm>
            <a:custGeom>
              <a:avLst/>
              <a:gdLst>
                <a:gd name="T0" fmla="*/ 77 w 82"/>
                <a:gd name="T1" fmla="*/ 36 h 36"/>
                <a:gd name="T2" fmla="*/ 59 w 82"/>
                <a:gd name="T3" fmla="*/ 22 h 36"/>
                <a:gd name="T4" fmla="*/ 50 w 82"/>
                <a:gd name="T5" fmla="*/ 16 h 36"/>
                <a:gd name="T6" fmla="*/ 39 w 82"/>
                <a:gd name="T7" fmla="*/ 12 h 36"/>
                <a:gd name="T8" fmla="*/ 30 w 82"/>
                <a:gd name="T9" fmla="*/ 7 h 36"/>
                <a:gd name="T10" fmla="*/ 26 w 82"/>
                <a:gd name="T11" fmla="*/ 6 h 36"/>
                <a:gd name="T12" fmla="*/ 21 w 82"/>
                <a:gd name="T13" fmla="*/ 6 h 36"/>
                <a:gd name="T14" fmla="*/ 12 w 82"/>
                <a:gd name="T15" fmla="*/ 7 h 36"/>
                <a:gd name="T16" fmla="*/ 8 w 82"/>
                <a:gd name="T17" fmla="*/ 9 h 36"/>
                <a:gd name="T18" fmla="*/ 3 w 82"/>
                <a:gd name="T19" fmla="*/ 12 h 36"/>
                <a:gd name="T20" fmla="*/ 0 w 82"/>
                <a:gd name="T21" fmla="*/ 6 h 36"/>
                <a:gd name="T22" fmla="*/ 5 w 82"/>
                <a:gd name="T23" fmla="*/ 3 h 36"/>
                <a:gd name="T24" fmla="*/ 11 w 82"/>
                <a:gd name="T25" fmla="*/ 1 h 36"/>
                <a:gd name="T26" fmla="*/ 21 w 82"/>
                <a:gd name="T27" fmla="*/ 0 h 36"/>
                <a:gd name="T28" fmla="*/ 27 w 82"/>
                <a:gd name="T29" fmla="*/ 0 h 36"/>
                <a:gd name="T30" fmla="*/ 32 w 82"/>
                <a:gd name="T31" fmla="*/ 1 h 36"/>
                <a:gd name="T32" fmla="*/ 42 w 82"/>
                <a:gd name="T33" fmla="*/ 6 h 36"/>
                <a:gd name="T34" fmla="*/ 53 w 82"/>
                <a:gd name="T35" fmla="*/ 12 h 36"/>
                <a:gd name="T36" fmla="*/ 63 w 82"/>
                <a:gd name="T37" fmla="*/ 18 h 36"/>
                <a:gd name="T38" fmla="*/ 82 w 82"/>
                <a:gd name="T39" fmla="*/ 31 h 36"/>
                <a:gd name="T40" fmla="*/ 77 w 82"/>
                <a:gd name="T4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36">
                  <a:moveTo>
                    <a:pt x="77" y="36"/>
                  </a:moveTo>
                  <a:lnTo>
                    <a:pt x="59" y="22"/>
                  </a:lnTo>
                  <a:lnTo>
                    <a:pt x="50" y="16"/>
                  </a:lnTo>
                  <a:lnTo>
                    <a:pt x="39" y="12"/>
                  </a:lnTo>
                  <a:lnTo>
                    <a:pt x="30" y="7"/>
                  </a:lnTo>
                  <a:lnTo>
                    <a:pt x="26" y="6"/>
                  </a:lnTo>
                  <a:lnTo>
                    <a:pt x="21" y="6"/>
                  </a:lnTo>
                  <a:lnTo>
                    <a:pt x="12" y="7"/>
                  </a:lnTo>
                  <a:lnTo>
                    <a:pt x="8" y="9"/>
                  </a:lnTo>
                  <a:lnTo>
                    <a:pt x="3" y="12"/>
                  </a:lnTo>
                  <a:lnTo>
                    <a:pt x="0" y="6"/>
                  </a:lnTo>
                  <a:lnTo>
                    <a:pt x="5" y="3"/>
                  </a:lnTo>
                  <a:lnTo>
                    <a:pt x="11" y="1"/>
                  </a:lnTo>
                  <a:lnTo>
                    <a:pt x="21" y="0"/>
                  </a:lnTo>
                  <a:lnTo>
                    <a:pt x="27" y="0"/>
                  </a:lnTo>
                  <a:lnTo>
                    <a:pt x="32" y="1"/>
                  </a:lnTo>
                  <a:lnTo>
                    <a:pt x="42" y="6"/>
                  </a:lnTo>
                  <a:lnTo>
                    <a:pt x="53" y="12"/>
                  </a:lnTo>
                  <a:lnTo>
                    <a:pt x="63" y="18"/>
                  </a:lnTo>
                  <a:lnTo>
                    <a:pt x="82" y="31"/>
                  </a:lnTo>
                  <a:lnTo>
                    <a:pt x="7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7" name="Freeform 1403"/>
            <p:cNvSpPr>
              <a:spLocks/>
            </p:cNvSpPr>
            <p:nvPr/>
          </p:nvSpPr>
          <p:spPr bwMode="auto">
            <a:xfrm>
              <a:off x="4195" y="1317"/>
              <a:ext cx="24" cy="48"/>
            </a:xfrm>
            <a:custGeom>
              <a:avLst/>
              <a:gdLst>
                <a:gd name="T0" fmla="*/ 48 w 48"/>
                <a:gd name="T1" fmla="*/ 5 h 97"/>
                <a:gd name="T2" fmla="*/ 44 w 48"/>
                <a:gd name="T3" fmla="*/ 8 h 97"/>
                <a:gd name="T4" fmla="*/ 38 w 48"/>
                <a:gd name="T5" fmla="*/ 14 h 97"/>
                <a:gd name="T6" fmla="*/ 28 w 48"/>
                <a:gd name="T7" fmla="*/ 24 h 97"/>
                <a:gd name="T8" fmla="*/ 19 w 48"/>
                <a:gd name="T9" fmla="*/ 35 h 97"/>
                <a:gd name="T10" fmla="*/ 13 w 48"/>
                <a:gd name="T11" fmla="*/ 48 h 97"/>
                <a:gd name="T12" fmla="*/ 9 w 48"/>
                <a:gd name="T13" fmla="*/ 61 h 97"/>
                <a:gd name="T14" fmla="*/ 6 w 48"/>
                <a:gd name="T15" fmla="*/ 73 h 97"/>
                <a:gd name="T16" fmla="*/ 6 w 48"/>
                <a:gd name="T17" fmla="*/ 79 h 97"/>
                <a:gd name="T18" fmla="*/ 7 w 48"/>
                <a:gd name="T19" fmla="*/ 83 h 97"/>
                <a:gd name="T20" fmla="*/ 9 w 48"/>
                <a:gd name="T21" fmla="*/ 89 h 97"/>
                <a:gd name="T22" fmla="*/ 12 w 48"/>
                <a:gd name="T23" fmla="*/ 94 h 97"/>
                <a:gd name="T24" fmla="*/ 6 w 48"/>
                <a:gd name="T25" fmla="*/ 97 h 97"/>
                <a:gd name="T26" fmla="*/ 3 w 48"/>
                <a:gd name="T27" fmla="*/ 91 h 97"/>
                <a:gd name="T28" fmla="*/ 1 w 48"/>
                <a:gd name="T29" fmla="*/ 85 h 97"/>
                <a:gd name="T30" fmla="*/ 0 w 48"/>
                <a:gd name="T31" fmla="*/ 79 h 97"/>
                <a:gd name="T32" fmla="*/ 0 w 48"/>
                <a:gd name="T33" fmla="*/ 71 h 97"/>
                <a:gd name="T34" fmla="*/ 3 w 48"/>
                <a:gd name="T35" fmla="*/ 59 h 97"/>
                <a:gd name="T36" fmla="*/ 7 w 48"/>
                <a:gd name="T37" fmla="*/ 45 h 97"/>
                <a:gd name="T38" fmla="*/ 15 w 48"/>
                <a:gd name="T39" fmla="*/ 32 h 97"/>
                <a:gd name="T40" fmla="*/ 24 w 48"/>
                <a:gd name="T41" fmla="*/ 20 h 97"/>
                <a:gd name="T42" fmla="*/ 33 w 48"/>
                <a:gd name="T43" fmla="*/ 9 h 97"/>
                <a:gd name="T44" fmla="*/ 39 w 48"/>
                <a:gd name="T45" fmla="*/ 3 h 97"/>
                <a:gd name="T46" fmla="*/ 45 w 48"/>
                <a:gd name="T47" fmla="*/ 0 h 97"/>
                <a:gd name="T48" fmla="*/ 48 w 48"/>
                <a:gd name="T4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97">
                  <a:moveTo>
                    <a:pt x="48" y="5"/>
                  </a:moveTo>
                  <a:lnTo>
                    <a:pt x="44" y="8"/>
                  </a:lnTo>
                  <a:lnTo>
                    <a:pt x="38" y="14"/>
                  </a:lnTo>
                  <a:lnTo>
                    <a:pt x="28" y="24"/>
                  </a:lnTo>
                  <a:lnTo>
                    <a:pt x="19" y="35"/>
                  </a:lnTo>
                  <a:lnTo>
                    <a:pt x="13" y="48"/>
                  </a:lnTo>
                  <a:lnTo>
                    <a:pt x="9" y="61"/>
                  </a:lnTo>
                  <a:lnTo>
                    <a:pt x="6" y="73"/>
                  </a:lnTo>
                  <a:lnTo>
                    <a:pt x="6" y="79"/>
                  </a:lnTo>
                  <a:lnTo>
                    <a:pt x="7" y="83"/>
                  </a:lnTo>
                  <a:lnTo>
                    <a:pt x="9" y="89"/>
                  </a:lnTo>
                  <a:lnTo>
                    <a:pt x="12" y="94"/>
                  </a:lnTo>
                  <a:lnTo>
                    <a:pt x="6" y="97"/>
                  </a:lnTo>
                  <a:lnTo>
                    <a:pt x="3" y="91"/>
                  </a:lnTo>
                  <a:lnTo>
                    <a:pt x="1" y="85"/>
                  </a:lnTo>
                  <a:lnTo>
                    <a:pt x="0" y="79"/>
                  </a:lnTo>
                  <a:lnTo>
                    <a:pt x="0" y="71"/>
                  </a:lnTo>
                  <a:lnTo>
                    <a:pt x="3" y="59"/>
                  </a:lnTo>
                  <a:lnTo>
                    <a:pt x="7" y="45"/>
                  </a:lnTo>
                  <a:lnTo>
                    <a:pt x="15" y="32"/>
                  </a:lnTo>
                  <a:lnTo>
                    <a:pt x="24" y="20"/>
                  </a:lnTo>
                  <a:lnTo>
                    <a:pt x="33" y="9"/>
                  </a:lnTo>
                  <a:lnTo>
                    <a:pt x="39" y="3"/>
                  </a:lnTo>
                  <a:lnTo>
                    <a:pt x="45" y="0"/>
                  </a:lnTo>
                  <a:lnTo>
                    <a:pt x="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8" name="Freeform 1404"/>
            <p:cNvSpPr>
              <a:spLocks/>
            </p:cNvSpPr>
            <p:nvPr/>
          </p:nvSpPr>
          <p:spPr bwMode="auto">
            <a:xfrm>
              <a:off x="4218" y="1316"/>
              <a:ext cx="1" cy="3"/>
            </a:xfrm>
            <a:custGeom>
              <a:avLst/>
              <a:gdLst>
                <a:gd name="T0" fmla="*/ 0 w 3"/>
                <a:gd name="T1" fmla="*/ 0 h 6"/>
                <a:gd name="T2" fmla="*/ 0 w 3"/>
                <a:gd name="T3" fmla="*/ 1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0" y="1"/>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89" name="Freeform 1405"/>
            <p:cNvSpPr>
              <a:spLocks/>
            </p:cNvSpPr>
            <p:nvPr/>
          </p:nvSpPr>
          <p:spPr bwMode="auto">
            <a:xfrm>
              <a:off x="4198" y="1362"/>
              <a:ext cx="41" cy="48"/>
            </a:xfrm>
            <a:custGeom>
              <a:avLst/>
              <a:gdLst>
                <a:gd name="T0" fmla="*/ 0 w 81"/>
                <a:gd name="T1" fmla="*/ 4 h 96"/>
                <a:gd name="T2" fmla="*/ 0 w 81"/>
                <a:gd name="T3" fmla="*/ 0 h 96"/>
                <a:gd name="T4" fmla="*/ 4 w 81"/>
                <a:gd name="T5" fmla="*/ 0 h 96"/>
                <a:gd name="T6" fmla="*/ 10 w 81"/>
                <a:gd name="T7" fmla="*/ 1 h 96"/>
                <a:gd name="T8" fmla="*/ 16 w 81"/>
                <a:gd name="T9" fmla="*/ 4 h 96"/>
                <a:gd name="T10" fmla="*/ 30 w 81"/>
                <a:gd name="T11" fmla="*/ 13 h 96"/>
                <a:gd name="T12" fmla="*/ 39 w 81"/>
                <a:gd name="T13" fmla="*/ 19 h 96"/>
                <a:gd name="T14" fmla="*/ 47 w 81"/>
                <a:gd name="T15" fmla="*/ 25 h 96"/>
                <a:gd name="T16" fmla="*/ 56 w 81"/>
                <a:gd name="T17" fmla="*/ 33 h 96"/>
                <a:gd name="T18" fmla="*/ 63 w 81"/>
                <a:gd name="T19" fmla="*/ 42 h 96"/>
                <a:gd name="T20" fmla="*/ 69 w 81"/>
                <a:gd name="T21" fmla="*/ 49 h 96"/>
                <a:gd name="T22" fmla="*/ 75 w 81"/>
                <a:gd name="T23" fmla="*/ 58 h 96"/>
                <a:gd name="T24" fmla="*/ 80 w 81"/>
                <a:gd name="T25" fmla="*/ 67 h 96"/>
                <a:gd name="T26" fmla="*/ 81 w 81"/>
                <a:gd name="T27" fmla="*/ 76 h 96"/>
                <a:gd name="T28" fmla="*/ 81 w 81"/>
                <a:gd name="T29" fmla="*/ 82 h 96"/>
                <a:gd name="T30" fmla="*/ 80 w 81"/>
                <a:gd name="T31" fmla="*/ 87 h 96"/>
                <a:gd name="T32" fmla="*/ 80 w 81"/>
                <a:gd name="T33" fmla="*/ 92 h 96"/>
                <a:gd name="T34" fmla="*/ 77 w 81"/>
                <a:gd name="T35" fmla="*/ 96 h 96"/>
                <a:gd name="T36" fmla="*/ 71 w 81"/>
                <a:gd name="T37" fmla="*/ 93 h 96"/>
                <a:gd name="T38" fmla="*/ 74 w 81"/>
                <a:gd name="T39" fmla="*/ 90 h 96"/>
                <a:gd name="T40" fmla="*/ 74 w 81"/>
                <a:gd name="T41" fmla="*/ 86 h 96"/>
                <a:gd name="T42" fmla="*/ 75 w 81"/>
                <a:gd name="T43" fmla="*/ 81 h 96"/>
                <a:gd name="T44" fmla="*/ 74 w 81"/>
                <a:gd name="T45" fmla="*/ 78 h 96"/>
                <a:gd name="T46" fmla="*/ 74 w 81"/>
                <a:gd name="T47" fmla="*/ 70 h 96"/>
                <a:gd name="T48" fmla="*/ 69 w 81"/>
                <a:gd name="T49" fmla="*/ 61 h 96"/>
                <a:gd name="T50" fmla="*/ 65 w 81"/>
                <a:gd name="T51" fmla="*/ 54 h 96"/>
                <a:gd name="T52" fmla="*/ 57 w 81"/>
                <a:gd name="T53" fmla="*/ 45 h 96"/>
                <a:gd name="T54" fmla="*/ 51 w 81"/>
                <a:gd name="T55" fmla="*/ 37 h 96"/>
                <a:gd name="T56" fmla="*/ 42 w 81"/>
                <a:gd name="T57" fmla="*/ 31 h 96"/>
                <a:gd name="T58" fmla="*/ 35 w 81"/>
                <a:gd name="T59" fmla="*/ 24 h 96"/>
                <a:gd name="T60" fmla="*/ 27 w 81"/>
                <a:gd name="T61" fmla="*/ 18 h 96"/>
                <a:gd name="T62" fmla="*/ 13 w 81"/>
                <a:gd name="T63" fmla="*/ 10 h 96"/>
                <a:gd name="T64" fmla="*/ 7 w 81"/>
                <a:gd name="T65" fmla="*/ 7 h 96"/>
                <a:gd name="T66" fmla="*/ 4 w 81"/>
                <a:gd name="T67" fmla="*/ 6 h 96"/>
                <a:gd name="T68" fmla="*/ 4 w 81"/>
                <a:gd name="T69" fmla="*/ 6 h 96"/>
                <a:gd name="T70" fmla="*/ 6 w 81"/>
                <a:gd name="T71" fmla="*/ 4 h 96"/>
                <a:gd name="T72" fmla="*/ 0 w 81"/>
                <a:gd name="T7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6">
                  <a:moveTo>
                    <a:pt x="0" y="4"/>
                  </a:moveTo>
                  <a:lnTo>
                    <a:pt x="0" y="0"/>
                  </a:lnTo>
                  <a:lnTo>
                    <a:pt x="4" y="0"/>
                  </a:lnTo>
                  <a:lnTo>
                    <a:pt x="10" y="1"/>
                  </a:lnTo>
                  <a:lnTo>
                    <a:pt x="16" y="4"/>
                  </a:lnTo>
                  <a:lnTo>
                    <a:pt x="30" y="13"/>
                  </a:lnTo>
                  <a:lnTo>
                    <a:pt x="39" y="19"/>
                  </a:lnTo>
                  <a:lnTo>
                    <a:pt x="47" y="25"/>
                  </a:lnTo>
                  <a:lnTo>
                    <a:pt x="56" y="33"/>
                  </a:lnTo>
                  <a:lnTo>
                    <a:pt x="63" y="42"/>
                  </a:lnTo>
                  <a:lnTo>
                    <a:pt x="69" y="49"/>
                  </a:lnTo>
                  <a:lnTo>
                    <a:pt x="75" y="58"/>
                  </a:lnTo>
                  <a:lnTo>
                    <a:pt x="80" y="67"/>
                  </a:lnTo>
                  <a:lnTo>
                    <a:pt x="81" y="76"/>
                  </a:lnTo>
                  <a:lnTo>
                    <a:pt x="81" y="82"/>
                  </a:lnTo>
                  <a:lnTo>
                    <a:pt x="80" y="87"/>
                  </a:lnTo>
                  <a:lnTo>
                    <a:pt x="80" y="92"/>
                  </a:lnTo>
                  <a:lnTo>
                    <a:pt x="77" y="96"/>
                  </a:lnTo>
                  <a:lnTo>
                    <a:pt x="71" y="93"/>
                  </a:lnTo>
                  <a:lnTo>
                    <a:pt x="74" y="90"/>
                  </a:lnTo>
                  <a:lnTo>
                    <a:pt x="74" y="86"/>
                  </a:lnTo>
                  <a:lnTo>
                    <a:pt x="75" y="81"/>
                  </a:lnTo>
                  <a:lnTo>
                    <a:pt x="74" y="78"/>
                  </a:lnTo>
                  <a:lnTo>
                    <a:pt x="74" y="70"/>
                  </a:lnTo>
                  <a:lnTo>
                    <a:pt x="69" y="61"/>
                  </a:lnTo>
                  <a:lnTo>
                    <a:pt x="65" y="54"/>
                  </a:lnTo>
                  <a:lnTo>
                    <a:pt x="57" y="45"/>
                  </a:lnTo>
                  <a:lnTo>
                    <a:pt x="51" y="37"/>
                  </a:lnTo>
                  <a:lnTo>
                    <a:pt x="42" y="31"/>
                  </a:lnTo>
                  <a:lnTo>
                    <a:pt x="35" y="24"/>
                  </a:lnTo>
                  <a:lnTo>
                    <a:pt x="27" y="18"/>
                  </a:lnTo>
                  <a:lnTo>
                    <a:pt x="13" y="10"/>
                  </a:lnTo>
                  <a:lnTo>
                    <a:pt x="7" y="7"/>
                  </a:lnTo>
                  <a:lnTo>
                    <a:pt x="4" y="6"/>
                  </a:lnTo>
                  <a:lnTo>
                    <a:pt x="4" y="6"/>
                  </a:lnTo>
                  <a:lnTo>
                    <a:pt x="6"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0" name="Freeform 1406"/>
            <p:cNvSpPr>
              <a:spLocks/>
            </p:cNvSpPr>
            <p:nvPr/>
          </p:nvSpPr>
          <p:spPr bwMode="auto">
            <a:xfrm>
              <a:off x="4198" y="1363"/>
              <a:ext cx="3" cy="2"/>
            </a:xfrm>
            <a:custGeom>
              <a:avLst/>
              <a:gdLst>
                <a:gd name="T0" fmla="*/ 0 w 6"/>
                <a:gd name="T1" fmla="*/ 3 h 3"/>
                <a:gd name="T2" fmla="*/ 6 w 6"/>
                <a:gd name="T3" fmla="*/ 1 h 3"/>
                <a:gd name="T4" fmla="*/ 0 w 6"/>
                <a:gd name="T5" fmla="*/ 1 h 3"/>
                <a:gd name="T6" fmla="*/ 6 w 6"/>
                <a:gd name="T7" fmla="*/ 0 h 3"/>
                <a:gd name="T8" fmla="*/ 0 w 6"/>
                <a:gd name="T9" fmla="*/ 3 h 3"/>
              </a:gdLst>
              <a:ahLst/>
              <a:cxnLst>
                <a:cxn ang="0">
                  <a:pos x="T0" y="T1"/>
                </a:cxn>
                <a:cxn ang="0">
                  <a:pos x="T2" y="T3"/>
                </a:cxn>
                <a:cxn ang="0">
                  <a:pos x="T4" y="T5"/>
                </a:cxn>
                <a:cxn ang="0">
                  <a:pos x="T6" y="T7"/>
                </a:cxn>
                <a:cxn ang="0">
                  <a:pos x="T8" y="T9"/>
                </a:cxn>
              </a:cxnLst>
              <a:rect l="0" t="0" r="r" b="b"/>
              <a:pathLst>
                <a:path w="6" h="3">
                  <a:moveTo>
                    <a:pt x="0" y="3"/>
                  </a:moveTo>
                  <a:lnTo>
                    <a:pt x="6" y="1"/>
                  </a:lnTo>
                  <a:lnTo>
                    <a:pt x="0" y="1"/>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1" name="Freeform 1407"/>
            <p:cNvSpPr>
              <a:spLocks/>
            </p:cNvSpPr>
            <p:nvPr/>
          </p:nvSpPr>
          <p:spPr bwMode="auto">
            <a:xfrm>
              <a:off x="4199" y="1409"/>
              <a:ext cx="37" cy="24"/>
            </a:xfrm>
            <a:custGeom>
              <a:avLst/>
              <a:gdLst>
                <a:gd name="T0" fmla="*/ 76 w 76"/>
                <a:gd name="T1" fmla="*/ 3 h 48"/>
                <a:gd name="T2" fmla="*/ 70 w 76"/>
                <a:gd name="T3" fmla="*/ 12 h 48"/>
                <a:gd name="T4" fmla="*/ 62 w 76"/>
                <a:gd name="T5" fmla="*/ 21 h 48"/>
                <a:gd name="T6" fmla="*/ 55 w 76"/>
                <a:gd name="T7" fmla="*/ 29 h 48"/>
                <a:gd name="T8" fmla="*/ 44 w 76"/>
                <a:gd name="T9" fmla="*/ 33 h 48"/>
                <a:gd name="T10" fmla="*/ 35 w 76"/>
                <a:gd name="T11" fmla="*/ 39 h 48"/>
                <a:gd name="T12" fmla="*/ 25 w 76"/>
                <a:gd name="T13" fmla="*/ 42 h 48"/>
                <a:gd name="T14" fmla="*/ 14 w 76"/>
                <a:gd name="T15" fmla="*/ 45 h 48"/>
                <a:gd name="T16" fmla="*/ 2 w 76"/>
                <a:gd name="T17" fmla="*/ 48 h 48"/>
                <a:gd name="T18" fmla="*/ 0 w 76"/>
                <a:gd name="T19" fmla="*/ 42 h 48"/>
                <a:gd name="T20" fmla="*/ 11 w 76"/>
                <a:gd name="T21" fmla="*/ 39 h 48"/>
                <a:gd name="T22" fmla="*/ 21 w 76"/>
                <a:gd name="T23" fmla="*/ 36 h 48"/>
                <a:gd name="T24" fmla="*/ 32 w 76"/>
                <a:gd name="T25" fmla="*/ 33 h 48"/>
                <a:gd name="T26" fmla="*/ 41 w 76"/>
                <a:gd name="T27" fmla="*/ 29 h 48"/>
                <a:gd name="T28" fmla="*/ 50 w 76"/>
                <a:gd name="T29" fmla="*/ 23 h 48"/>
                <a:gd name="T30" fmla="*/ 58 w 76"/>
                <a:gd name="T31" fmla="*/ 17 h 48"/>
                <a:gd name="T32" fmla="*/ 65 w 76"/>
                <a:gd name="T33" fmla="*/ 9 h 48"/>
                <a:gd name="T34" fmla="*/ 71 w 76"/>
                <a:gd name="T35" fmla="*/ 0 h 48"/>
                <a:gd name="T36" fmla="*/ 76 w 76"/>
                <a:gd name="T3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48">
                  <a:moveTo>
                    <a:pt x="76" y="3"/>
                  </a:moveTo>
                  <a:lnTo>
                    <a:pt x="70" y="12"/>
                  </a:lnTo>
                  <a:lnTo>
                    <a:pt x="62" y="21"/>
                  </a:lnTo>
                  <a:lnTo>
                    <a:pt x="55" y="29"/>
                  </a:lnTo>
                  <a:lnTo>
                    <a:pt x="44" y="33"/>
                  </a:lnTo>
                  <a:lnTo>
                    <a:pt x="35" y="39"/>
                  </a:lnTo>
                  <a:lnTo>
                    <a:pt x="25" y="42"/>
                  </a:lnTo>
                  <a:lnTo>
                    <a:pt x="14" y="45"/>
                  </a:lnTo>
                  <a:lnTo>
                    <a:pt x="2" y="48"/>
                  </a:lnTo>
                  <a:lnTo>
                    <a:pt x="0" y="42"/>
                  </a:lnTo>
                  <a:lnTo>
                    <a:pt x="11" y="39"/>
                  </a:lnTo>
                  <a:lnTo>
                    <a:pt x="21" y="36"/>
                  </a:lnTo>
                  <a:lnTo>
                    <a:pt x="32" y="33"/>
                  </a:lnTo>
                  <a:lnTo>
                    <a:pt x="41" y="29"/>
                  </a:lnTo>
                  <a:lnTo>
                    <a:pt x="50" y="23"/>
                  </a:lnTo>
                  <a:lnTo>
                    <a:pt x="58" y="17"/>
                  </a:lnTo>
                  <a:lnTo>
                    <a:pt x="65" y="9"/>
                  </a:lnTo>
                  <a:lnTo>
                    <a:pt x="71" y="0"/>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2" name="Freeform 1408"/>
            <p:cNvSpPr>
              <a:spLocks/>
            </p:cNvSpPr>
            <p:nvPr/>
          </p:nvSpPr>
          <p:spPr bwMode="auto">
            <a:xfrm>
              <a:off x="4192" y="1430"/>
              <a:ext cx="15" cy="53"/>
            </a:xfrm>
            <a:custGeom>
              <a:avLst/>
              <a:gdLst>
                <a:gd name="T0" fmla="*/ 15 w 30"/>
                <a:gd name="T1" fmla="*/ 6 h 107"/>
                <a:gd name="T2" fmla="*/ 15 w 30"/>
                <a:gd name="T3" fmla="*/ 6 h 107"/>
                <a:gd name="T4" fmla="*/ 13 w 30"/>
                <a:gd name="T5" fmla="*/ 6 h 107"/>
                <a:gd name="T6" fmla="*/ 10 w 30"/>
                <a:gd name="T7" fmla="*/ 9 h 107"/>
                <a:gd name="T8" fmla="*/ 9 w 30"/>
                <a:gd name="T9" fmla="*/ 12 h 107"/>
                <a:gd name="T10" fmla="*/ 7 w 30"/>
                <a:gd name="T11" fmla="*/ 18 h 107"/>
                <a:gd name="T12" fmla="*/ 6 w 30"/>
                <a:gd name="T13" fmla="*/ 24 h 107"/>
                <a:gd name="T14" fmla="*/ 6 w 30"/>
                <a:gd name="T15" fmla="*/ 32 h 107"/>
                <a:gd name="T16" fmla="*/ 6 w 30"/>
                <a:gd name="T17" fmla="*/ 50 h 107"/>
                <a:gd name="T18" fmla="*/ 7 w 30"/>
                <a:gd name="T19" fmla="*/ 57 h 107"/>
                <a:gd name="T20" fmla="*/ 9 w 30"/>
                <a:gd name="T21" fmla="*/ 66 h 107"/>
                <a:gd name="T22" fmla="*/ 12 w 30"/>
                <a:gd name="T23" fmla="*/ 74 h 107"/>
                <a:gd name="T24" fmla="*/ 15 w 30"/>
                <a:gd name="T25" fmla="*/ 82 h 107"/>
                <a:gd name="T26" fmla="*/ 18 w 30"/>
                <a:gd name="T27" fmla="*/ 89 h 107"/>
                <a:gd name="T28" fmla="*/ 21 w 30"/>
                <a:gd name="T29" fmla="*/ 95 h 107"/>
                <a:gd name="T30" fmla="*/ 25 w 30"/>
                <a:gd name="T31" fmla="*/ 98 h 107"/>
                <a:gd name="T32" fmla="*/ 27 w 30"/>
                <a:gd name="T33" fmla="*/ 100 h 107"/>
                <a:gd name="T34" fmla="*/ 30 w 30"/>
                <a:gd name="T35" fmla="*/ 101 h 107"/>
                <a:gd name="T36" fmla="*/ 27 w 30"/>
                <a:gd name="T37" fmla="*/ 107 h 107"/>
                <a:gd name="T38" fmla="*/ 24 w 30"/>
                <a:gd name="T39" fmla="*/ 106 h 107"/>
                <a:gd name="T40" fmla="*/ 21 w 30"/>
                <a:gd name="T41" fmla="*/ 104 h 107"/>
                <a:gd name="T42" fmla="*/ 16 w 30"/>
                <a:gd name="T43" fmla="*/ 98 h 107"/>
                <a:gd name="T44" fmla="*/ 12 w 30"/>
                <a:gd name="T45" fmla="*/ 92 h 107"/>
                <a:gd name="T46" fmla="*/ 9 w 30"/>
                <a:gd name="T47" fmla="*/ 85 h 107"/>
                <a:gd name="T48" fmla="*/ 6 w 30"/>
                <a:gd name="T49" fmla="*/ 77 h 107"/>
                <a:gd name="T50" fmla="*/ 3 w 30"/>
                <a:gd name="T51" fmla="*/ 68 h 107"/>
                <a:gd name="T52" fmla="*/ 1 w 30"/>
                <a:gd name="T53" fmla="*/ 59 h 107"/>
                <a:gd name="T54" fmla="*/ 0 w 30"/>
                <a:gd name="T55" fmla="*/ 50 h 107"/>
                <a:gd name="T56" fmla="*/ 0 w 30"/>
                <a:gd name="T57" fmla="*/ 32 h 107"/>
                <a:gd name="T58" fmla="*/ 0 w 30"/>
                <a:gd name="T59" fmla="*/ 24 h 107"/>
                <a:gd name="T60" fmla="*/ 1 w 30"/>
                <a:gd name="T61" fmla="*/ 17 h 107"/>
                <a:gd name="T62" fmla="*/ 3 w 30"/>
                <a:gd name="T63" fmla="*/ 11 h 107"/>
                <a:gd name="T64" fmla="*/ 6 w 30"/>
                <a:gd name="T65" fmla="*/ 5 h 107"/>
                <a:gd name="T66" fmla="*/ 9 w 30"/>
                <a:gd name="T67" fmla="*/ 2 h 107"/>
                <a:gd name="T68" fmla="*/ 12 w 30"/>
                <a:gd name="T69" fmla="*/ 0 h 107"/>
                <a:gd name="T70" fmla="*/ 13 w 30"/>
                <a:gd name="T71" fmla="*/ 0 h 107"/>
                <a:gd name="T72" fmla="*/ 15 w 30"/>
                <a:gd name="T73" fmla="*/ 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107">
                  <a:moveTo>
                    <a:pt x="15" y="6"/>
                  </a:moveTo>
                  <a:lnTo>
                    <a:pt x="15" y="6"/>
                  </a:lnTo>
                  <a:lnTo>
                    <a:pt x="13" y="6"/>
                  </a:lnTo>
                  <a:lnTo>
                    <a:pt x="10" y="9"/>
                  </a:lnTo>
                  <a:lnTo>
                    <a:pt x="9" y="12"/>
                  </a:lnTo>
                  <a:lnTo>
                    <a:pt x="7" y="18"/>
                  </a:lnTo>
                  <a:lnTo>
                    <a:pt x="6" y="24"/>
                  </a:lnTo>
                  <a:lnTo>
                    <a:pt x="6" y="32"/>
                  </a:lnTo>
                  <a:lnTo>
                    <a:pt x="6" y="50"/>
                  </a:lnTo>
                  <a:lnTo>
                    <a:pt x="7" y="57"/>
                  </a:lnTo>
                  <a:lnTo>
                    <a:pt x="9" y="66"/>
                  </a:lnTo>
                  <a:lnTo>
                    <a:pt x="12" y="74"/>
                  </a:lnTo>
                  <a:lnTo>
                    <a:pt x="15" y="82"/>
                  </a:lnTo>
                  <a:lnTo>
                    <a:pt x="18" y="89"/>
                  </a:lnTo>
                  <a:lnTo>
                    <a:pt x="21" y="95"/>
                  </a:lnTo>
                  <a:lnTo>
                    <a:pt x="25" y="98"/>
                  </a:lnTo>
                  <a:lnTo>
                    <a:pt x="27" y="100"/>
                  </a:lnTo>
                  <a:lnTo>
                    <a:pt x="30" y="101"/>
                  </a:lnTo>
                  <a:lnTo>
                    <a:pt x="27" y="107"/>
                  </a:lnTo>
                  <a:lnTo>
                    <a:pt x="24" y="106"/>
                  </a:lnTo>
                  <a:lnTo>
                    <a:pt x="21" y="104"/>
                  </a:lnTo>
                  <a:lnTo>
                    <a:pt x="16" y="98"/>
                  </a:lnTo>
                  <a:lnTo>
                    <a:pt x="12" y="92"/>
                  </a:lnTo>
                  <a:lnTo>
                    <a:pt x="9" y="85"/>
                  </a:lnTo>
                  <a:lnTo>
                    <a:pt x="6" y="77"/>
                  </a:lnTo>
                  <a:lnTo>
                    <a:pt x="3" y="68"/>
                  </a:lnTo>
                  <a:lnTo>
                    <a:pt x="1" y="59"/>
                  </a:lnTo>
                  <a:lnTo>
                    <a:pt x="0" y="50"/>
                  </a:lnTo>
                  <a:lnTo>
                    <a:pt x="0" y="32"/>
                  </a:lnTo>
                  <a:lnTo>
                    <a:pt x="0" y="24"/>
                  </a:lnTo>
                  <a:lnTo>
                    <a:pt x="1" y="17"/>
                  </a:lnTo>
                  <a:lnTo>
                    <a:pt x="3" y="11"/>
                  </a:lnTo>
                  <a:lnTo>
                    <a:pt x="6" y="5"/>
                  </a:lnTo>
                  <a:lnTo>
                    <a:pt x="9" y="2"/>
                  </a:lnTo>
                  <a:lnTo>
                    <a:pt x="12" y="0"/>
                  </a:lnTo>
                  <a:lnTo>
                    <a:pt x="13" y="0"/>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3" name="Freeform 1409"/>
            <p:cNvSpPr>
              <a:spLocks/>
            </p:cNvSpPr>
            <p:nvPr/>
          </p:nvSpPr>
          <p:spPr bwMode="auto">
            <a:xfrm>
              <a:off x="4199" y="1430"/>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4" name="Freeform 1410"/>
            <p:cNvSpPr>
              <a:spLocks/>
            </p:cNvSpPr>
            <p:nvPr/>
          </p:nvSpPr>
          <p:spPr bwMode="auto">
            <a:xfrm>
              <a:off x="4205" y="1479"/>
              <a:ext cx="59" cy="7"/>
            </a:xfrm>
            <a:custGeom>
              <a:avLst/>
              <a:gdLst>
                <a:gd name="T0" fmla="*/ 3 w 118"/>
                <a:gd name="T1" fmla="*/ 1 h 13"/>
                <a:gd name="T2" fmla="*/ 9 w 118"/>
                <a:gd name="T3" fmla="*/ 4 h 13"/>
                <a:gd name="T4" fmla="*/ 15 w 118"/>
                <a:gd name="T5" fmla="*/ 6 h 13"/>
                <a:gd name="T6" fmla="*/ 29 w 118"/>
                <a:gd name="T7" fmla="*/ 6 h 13"/>
                <a:gd name="T8" fmla="*/ 42 w 118"/>
                <a:gd name="T9" fmla="*/ 6 h 13"/>
                <a:gd name="T10" fmla="*/ 57 w 118"/>
                <a:gd name="T11" fmla="*/ 3 h 13"/>
                <a:gd name="T12" fmla="*/ 72 w 118"/>
                <a:gd name="T13" fmla="*/ 1 h 13"/>
                <a:gd name="T14" fmla="*/ 87 w 118"/>
                <a:gd name="T15" fmla="*/ 0 h 13"/>
                <a:gd name="T16" fmla="*/ 103 w 118"/>
                <a:gd name="T17" fmla="*/ 0 h 13"/>
                <a:gd name="T18" fmla="*/ 110 w 118"/>
                <a:gd name="T19" fmla="*/ 1 h 13"/>
                <a:gd name="T20" fmla="*/ 118 w 118"/>
                <a:gd name="T21" fmla="*/ 3 h 13"/>
                <a:gd name="T22" fmla="*/ 116 w 118"/>
                <a:gd name="T23" fmla="*/ 9 h 13"/>
                <a:gd name="T24" fmla="*/ 110 w 118"/>
                <a:gd name="T25" fmla="*/ 7 h 13"/>
                <a:gd name="T26" fmla="*/ 103 w 118"/>
                <a:gd name="T27" fmla="*/ 6 h 13"/>
                <a:gd name="T28" fmla="*/ 87 w 118"/>
                <a:gd name="T29" fmla="*/ 6 h 13"/>
                <a:gd name="T30" fmla="*/ 72 w 118"/>
                <a:gd name="T31" fmla="*/ 7 h 13"/>
                <a:gd name="T32" fmla="*/ 57 w 118"/>
                <a:gd name="T33" fmla="*/ 10 h 13"/>
                <a:gd name="T34" fmla="*/ 44 w 118"/>
                <a:gd name="T35" fmla="*/ 12 h 13"/>
                <a:gd name="T36" fmla="*/ 29 w 118"/>
                <a:gd name="T37" fmla="*/ 13 h 13"/>
                <a:gd name="T38" fmla="*/ 14 w 118"/>
                <a:gd name="T39" fmla="*/ 12 h 13"/>
                <a:gd name="T40" fmla="*/ 6 w 118"/>
                <a:gd name="T41" fmla="*/ 10 h 13"/>
                <a:gd name="T42" fmla="*/ 0 w 118"/>
                <a:gd name="T43" fmla="*/ 7 h 13"/>
                <a:gd name="T44" fmla="*/ 3 w 118"/>
                <a:gd name="T4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3">
                  <a:moveTo>
                    <a:pt x="3" y="1"/>
                  </a:moveTo>
                  <a:lnTo>
                    <a:pt x="9" y="4"/>
                  </a:lnTo>
                  <a:lnTo>
                    <a:pt x="15" y="6"/>
                  </a:lnTo>
                  <a:lnTo>
                    <a:pt x="29" y="6"/>
                  </a:lnTo>
                  <a:lnTo>
                    <a:pt x="42" y="6"/>
                  </a:lnTo>
                  <a:lnTo>
                    <a:pt x="57" y="3"/>
                  </a:lnTo>
                  <a:lnTo>
                    <a:pt x="72" y="1"/>
                  </a:lnTo>
                  <a:lnTo>
                    <a:pt x="87" y="0"/>
                  </a:lnTo>
                  <a:lnTo>
                    <a:pt x="103" y="0"/>
                  </a:lnTo>
                  <a:lnTo>
                    <a:pt x="110" y="1"/>
                  </a:lnTo>
                  <a:lnTo>
                    <a:pt x="118" y="3"/>
                  </a:lnTo>
                  <a:lnTo>
                    <a:pt x="116" y="9"/>
                  </a:lnTo>
                  <a:lnTo>
                    <a:pt x="110" y="7"/>
                  </a:lnTo>
                  <a:lnTo>
                    <a:pt x="103" y="6"/>
                  </a:lnTo>
                  <a:lnTo>
                    <a:pt x="87" y="6"/>
                  </a:lnTo>
                  <a:lnTo>
                    <a:pt x="72" y="7"/>
                  </a:lnTo>
                  <a:lnTo>
                    <a:pt x="57" y="10"/>
                  </a:lnTo>
                  <a:lnTo>
                    <a:pt x="44" y="12"/>
                  </a:lnTo>
                  <a:lnTo>
                    <a:pt x="29" y="13"/>
                  </a:lnTo>
                  <a:lnTo>
                    <a:pt x="14" y="12"/>
                  </a:lnTo>
                  <a:lnTo>
                    <a:pt x="6" y="10"/>
                  </a:lnTo>
                  <a:lnTo>
                    <a:pt x="0" y="7"/>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5" name="Freeform 1411"/>
            <p:cNvSpPr>
              <a:spLocks/>
            </p:cNvSpPr>
            <p:nvPr/>
          </p:nvSpPr>
          <p:spPr bwMode="auto">
            <a:xfrm>
              <a:off x="4205" y="1480"/>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6" name="Freeform 1412"/>
            <p:cNvSpPr>
              <a:spLocks/>
            </p:cNvSpPr>
            <p:nvPr/>
          </p:nvSpPr>
          <p:spPr bwMode="auto">
            <a:xfrm>
              <a:off x="4264" y="1481"/>
              <a:ext cx="73" cy="51"/>
            </a:xfrm>
            <a:custGeom>
              <a:avLst/>
              <a:gdLst>
                <a:gd name="T0" fmla="*/ 2 w 147"/>
                <a:gd name="T1" fmla="*/ 0 h 102"/>
                <a:gd name="T2" fmla="*/ 14 w 147"/>
                <a:gd name="T3" fmla="*/ 3 h 102"/>
                <a:gd name="T4" fmla="*/ 23 w 147"/>
                <a:gd name="T5" fmla="*/ 7 h 102"/>
                <a:gd name="T6" fmla="*/ 33 w 147"/>
                <a:gd name="T7" fmla="*/ 12 h 102"/>
                <a:gd name="T8" fmla="*/ 42 w 147"/>
                <a:gd name="T9" fmla="*/ 18 h 102"/>
                <a:gd name="T10" fmla="*/ 61 w 147"/>
                <a:gd name="T11" fmla="*/ 30 h 102"/>
                <a:gd name="T12" fmla="*/ 77 w 147"/>
                <a:gd name="T13" fmla="*/ 43 h 102"/>
                <a:gd name="T14" fmla="*/ 110 w 147"/>
                <a:gd name="T15" fmla="*/ 72 h 102"/>
                <a:gd name="T16" fmla="*/ 128 w 147"/>
                <a:gd name="T17" fmla="*/ 84 h 102"/>
                <a:gd name="T18" fmla="*/ 137 w 147"/>
                <a:gd name="T19" fmla="*/ 90 h 102"/>
                <a:gd name="T20" fmla="*/ 147 w 147"/>
                <a:gd name="T21" fmla="*/ 96 h 102"/>
                <a:gd name="T22" fmla="*/ 144 w 147"/>
                <a:gd name="T23" fmla="*/ 102 h 102"/>
                <a:gd name="T24" fmla="*/ 133 w 147"/>
                <a:gd name="T25" fmla="*/ 96 h 102"/>
                <a:gd name="T26" fmla="*/ 124 w 147"/>
                <a:gd name="T27" fmla="*/ 90 h 102"/>
                <a:gd name="T28" fmla="*/ 106 w 147"/>
                <a:gd name="T29" fmla="*/ 76 h 102"/>
                <a:gd name="T30" fmla="*/ 73 w 147"/>
                <a:gd name="T31" fmla="*/ 49 h 102"/>
                <a:gd name="T32" fmla="*/ 56 w 147"/>
                <a:gd name="T33" fmla="*/ 36 h 102"/>
                <a:gd name="T34" fmla="*/ 39 w 147"/>
                <a:gd name="T35" fmla="*/ 22 h 102"/>
                <a:gd name="T36" fmla="*/ 30 w 147"/>
                <a:gd name="T37" fmla="*/ 18 h 102"/>
                <a:gd name="T38" fmla="*/ 20 w 147"/>
                <a:gd name="T39" fmla="*/ 13 h 102"/>
                <a:gd name="T40" fmla="*/ 11 w 147"/>
                <a:gd name="T41" fmla="*/ 9 h 102"/>
                <a:gd name="T42" fmla="*/ 0 w 147"/>
                <a:gd name="T43" fmla="*/ 6 h 102"/>
                <a:gd name="T44" fmla="*/ 2 w 147"/>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 h="102">
                  <a:moveTo>
                    <a:pt x="2" y="0"/>
                  </a:moveTo>
                  <a:lnTo>
                    <a:pt x="14" y="3"/>
                  </a:lnTo>
                  <a:lnTo>
                    <a:pt x="23" y="7"/>
                  </a:lnTo>
                  <a:lnTo>
                    <a:pt x="33" y="12"/>
                  </a:lnTo>
                  <a:lnTo>
                    <a:pt x="42" y="18"/>
                  </a:lnTo>
                  <a:lnTo>
                    <a:pt x="61" y="30"/>
                  </a:lnTo>
                  <a:lnTo>
                    <a:pt x="77" y="43"/>
                  </a:lnTo>
                  <a:lnTo>
                    <a:pt x="110" y="72"/>
                  </a:lnTo>
                  <a:lnTo>
                    <a:pt x="128" y="84"/>
                  </a:lnTo>
                  <a:lnTo>
                    <a:pt x="137" y="90"/>
                  </a:lnTo>
                  <a:lnTo>
                    <a:pt x="147" y="96"/>
                  </a:lnTo>
                  <a:lnTo>
                    <a:pt x="144" y="102"/>
                  </a:lnTo>
                  <a:lnTo>
                    <a:pt x="133" y="96"/>
                  </a:lnTo>
                  <a:lnTo>
                    <a:pt x="124" y="90"/>
                  </a:lnTo>
                  <a:lnTo>
                    <a:pt x="106" y="76"/>
                  </a:lnTo>
                  <a:lnTo>
                    <a:pt x="73" y="49"/>
                  </a:lnTo>
                  <a:lnTo>
                    <a:pt x="56" y="36"/>
                  </a:lnTo>
                  <a:lnTo>
                    <a:pt x="39" y="22"/>
                  </a:lnTo>
                  <a:lnTo>
                    <a:pt x="30" y="18"/>
                  </a:lnTo>
                  <a:lnTo>
                    <a:pt x="20" y="13"/>
                  </a:lnTo>
                  <a:lnTo>
                    <a:pt x="11"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7" name="Freeform 1413"/>
            <p:cNvSpPr>
              <a:spLocks/>
            </p:cNvSpPr>
            <p:nvPr/>
          </p:nvSpPr>
          <p:spPr bwMode="auto">
            <a:xfrm>
              <a:off x="4264" y="1481"/>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8" name="Freeform 1414"/>
            <p:cNvSpPr>
              <a:spLocks/>
            </p:cNvSpPr>
            <p:nvPr/>
          </p:nvSpPr>
          <p:spPr bwMode="auto">
            <a:xfrm>
              <a:off x="4335" y="1529"/>
              <a:ext cx="9" cy="5"/>
            </a:xfrm>
            <a:custGeom>
              <a:avLst/>
              <a:gdLst>
                <a:gd name="T0" fmla="*/ 3 w 18"/>
                <a:gd name="T1" fmla="*/ 0 h 11"/>
                <a:gd name="T2" fmla="*/ 6 w 18"/>
                <a:gd name="T3" fmla="*/ 2 h 11"/>
                <a:gd name="T4" fmla="*/ 9 w 18"/>
                <a:gd name="T5" fmla="*/ 5 h 11"/>
                <a:gd name="T6" fmla="*/ 12 w 18"/>
                <a:gd name="T7" fmla="*/ 5 h 11"/>
                <a:gd name="T8" fmla="*/ 10 w 18"/>
                <a:gd name="T9" fmla="*/ 5 h 11"/>
                <a:gd name="T10" fmla="*/ 13 w 18"/>
                <a:gd name="T11" fmla="*/ 3 h 11"/>
                <a:gd name="T12" fmla="*/ 18 w 18"/>
                <a:gd name="T13" fmla="*/ 8 h 11"/>
                <a:gd name="T14" fmla="*/ 15 w 18"/>
                <a:gd name="T15" fmla="*/ 9 h 11"/>
                <a:gd name="T16" fmla="*/ 12 w 18"/>
                <a:gd name="T17" fmla="*/ 11 h 11"/>
                <a:gd name="T18" fmla="*/ 6 w 18"/>
                <a:gd name="T19" fmla="*/ 11 h 11"/>
                <a:gd name="T20" fmla="*/ 1 w 18"/>
                <a:gd name="T21" fmla="*/ 8 h 11"/>
                <a:gd name="T22" fmla="*/ 0 w 18"/>
                <a:gd name="T23" fmla="*/ 6 h 11"/>
                <a:gd name="T24" fmla="*/ 3 w 18"/>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3" y="0"/>
                  </a:moveTo>
                  <a:lnTo>
                    <a:pt x="6" y="2"/>
                  </a:lnTo>
                  <a:lnTo>
                    <a:pt x="9" y="5"/>
                  </a:lnTo>
                  <a:lnTo>
                    <a:pt x="12" y="5"/>
                  </a:lnTo>
                  <a:lnTo>
                    <a:pt x="10" y="5"/>
                  </a:lnTo>
                  <a:lnTo>
                    <a:pt x="13" y="3"/>
                  </a:lnTo>
                  <a:lnTo>
                    <a:pt x="18" y="8"/>
                  </a:lnTo>
                  <a:lnTo>
                    <a:pt x="15" y="9"/>
                  </a:lnTo>
                  <a:lnTo>
                    <a:pt x="12" y="11"/>
                  </a:lnTo>
                  <a:lnTo>
                    <a:pt x="6" y="11"/>
                  </a:lnTo>
                  <a:lnTo>
                    <a:pt x="1"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199" name="Freeform 1415"/>
            <p:cNvSpPr>
              <a:spLocks/>
            </p:cNvSpPr>
            <p:nvPr/>
          </p:nvSpPr>
          <p:spPr bwMode="auto">
            <a:xfrm>
              <a:off x="4335" y="1529"/>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0" name="Freeform 1416"/>
            <p:cNvSpPr>
              <a:spLocks/>
            </p:cNvSpPr>
            <p:nvPr/>
          </p:nvSpPr>
          <p:spPr bwMode="auto">
            <a:xfrm>
              <a:off x="4342" y="1522"/>
              <a:ext cx="23" cy="11"/>
            </a:xfrm>
            <a:custGeom>
              <a:avLst/>
              <a:gdLst>
                <a:gd name="T0" fmla="*/ 0 w 47"/>
                <a:gd name="T1" fmla="*/ 16 h 22"/>
                <a:gd name="T2" fmla="*/ 3 w 47"/>
                <a:gd name="T3" fmla="*/ 22 h 22"/>
                <a:gd name="T4" fmla="*/ 47 w 47"/>
                <a:gd name="T5" fmla="*/ 7 h 22"/>
                <a:gd name="T6" fmla="*/ 45 w 47"/>
                <a:gd name="T7" fmla="*/ 0 h 22"/>
                <a:gd name="T8" fmla="*/ 0 w 47"/>
                <a:gd name="T9" fmla="*/ 16 h 22"/>
              </a:gdLst>
              <a:ahLst/>
              <a:cxnLst>
                <a:cxn ang="0">
                  <a:pos x="T0" y="T1"/>
                </a:cxn>
                <a:cxn ang="0">
                  <a:pos x="T2" y="T3"/>
                </a:cxn>
                <a:cxn ang="0">
                  <a:pos x="T4" y="T5"/>
                </a:cxn>
                <a:cxn ang="0">
                  <a:pos x="T6" y="T7"/>
                </a:cxn>
                <a:cxn ang="0">
                  <a:pos x="T8" y="T9"/>
                </a:cxn>
              </a:cxnLst>
              <a:rect l="0" t="0" r="r" b="b"/>
              <a:pathLst>
                <a:path w="47" h="22">
                  <a:moveTo>
                    <a:pt x="0" y="16"/>
                  </a:moveTo>
                  <a:lnTo>
                    <a:pt x="3" y="22"/>
                  </a:lnTo>
                  <a:lnTo>
                    <a:pt x="47" y="7"/>
                  </a:lnTo>
                  <a:lnTo>
                    <a:pt x="45"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1" name="Freeform 1417"/>
            <p:cNvSpPr>
              <a:spLocks/>
            </p:cNvSpPr>
            <p:nvPr/>
          </p:nvSpPr>
          <p:spPr bwMode="auto">
            <a:xfrm>
              <a:off x="4342" y="1530"/>
              <a:ext cx="2" cy="3"/>
            </a:xfrm>
            <a:custGeom>
              <a:avLst/>
              <a:gdLst>
                <a:gd name="T0" fmla="*/ 0 w 5"/>
                <a:gd name="T1" fmla="*/ 1 h 6"/>
                <a:gd name="T2" fmla="*/ 0 w 5"/>
                <a:gd name="T3" fmla="*/ 0 h 6"/>
                <a:gd name="T4" fmla="*/ 3 w 5"/>
                <a:gd name="T5" fmla="*/ 6 h 6"/>
                <a:gd name="T6" fmla="*/ 5 w 5"/>
                <a:gd name="T7" fmla="*/ 6 h 6"/>
                <a:gd name="T8" fmla="*/ 0 w 5"/>
                <a:gd name="T9" fmla="*/ 1 h 6"/>
              </a:gdLst>
              <a:ahLst/>
              <a:cxnLst>
                <a:cxn ang="0">
                  <a:pos x="T0" y="T1"/>
                </a:cxn>
                <a:cxn ang="0">
                  <a:pos x="T2" y="T3"/>
                </a:cxn>
                <a:cxn ang="0">
                  <a:pos x="T4" y="T5"/>
                </a:cxn>
                <a:cxn ang="0">
                  <a:pos x="T6" y="T7"/>
                </a:cxn>
                <a:cxn ang="0">
                  <a:pos x="T8" y="T9"/>
                </a:cxn>
              </a:cxnLst>
              <a:rect l="0" t="0" r="r" b="b"/>
              <a:pathLst>
                <a:path w="5" h="6">
                  <a:moveTo>
                    <a:pt x="0" y="1"/>
                  </a:moveTo>
                  <a:lnTo>
                    <a:pt x="0" y="0"/>
                  </a:lnTo>
                  <a:lnTo>
                    <a:pt x="3" y="6"/>
                  </a:lnTo>
                  <a:lnTo>
                    <a:pt x="5" y="6"/>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2" name="Freeform 1418"/>
            <p:cNvSpPr>
              <a:spLocks/>
            </p:cNvSpPr>
            <p:nvPr/>
          </p:nvSpPr>
          <p:spPr bwMode="auto">
            <a:xfrm>
              <a:off x="4365" y="1522"/>
              <a:ext cx="1" cy="3"/>
            </a:xfrm>
            <a:custGeom>
              <a:avLst/>
              <a:gdLst>
                <a:gd name="T0" fmla="*/ 0 w 2"/>
                <a:gd name="T1" fmla="*/ 0 h 7"/>
                <a:gd name="T2" fmla="*/ 2 w 2"/>
                <a:gd name="T3" fmla="*/ 7 h 7"/>
                <a:gd name="T4" fmla="*/ 0 w 2"/>
                <a:gd name="T5" fmla="*/ 0 h 7"/>
              </a:gdLst>
              <a:ahLst/>
              <a:cxnLst>
                <a:cxn ang="0">
                  <a:pos x="T0" y="T1"/>
                </a:cxn>
                <a:cxn ang="0">
                  <a:pos x="T2" y="T3"/>
                </a:cxn>
                <a:cxn ang="0">
                  <a:pos x="T4" y="T5"/>
                </a:cxn>
              </a:cxnLst>
              <a:rect l="0" t="0" r="r" b="b"/>
              <a:pathLst>
                <a:path w="2" h="7">
                  <a:moveTo>
                    <a:pt x="0" y="0"/>
                  </a:moveTo>
                  <a:lnTo>
                    <a:pt x="2"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3" name="Freeform 1419"/>
            <p:cNvSpPr>
              <a:spLocks/>
            </p:cNvSpPr>
            <p:nvPr/>
          </p:nvSpPr>
          <p:spPr bwMode="auto">
            <a:xfrm>
              <a:off x="4688" y="1750"/>
              <a:ext cx="205" cy="197"/>
            </a:xfrm>
            <a:custGeom>
              <a:avLst/>
              <a:gdLst>
                <a:gd name="T0" fmla="*/ 1 w 409"/>
                <a:gd name="T1" fmla="*/ 107 h 395"/>
                <a:gd name="T2" fmla="*/ 3 w 409"/>
                <a:gd name="T3" fmla="*/ 159 h 395"/>
                <a:gd name="T4" fmla="*/ 3 w 409"/>
                <a:gd name="T5" fmla="*/ 211 h 395"/>
                <a:gd name="T6" fmla="*/ 4 w 409"/>
                <a:gd name="T7" fmla="*/ 246 h 395"/>
                <a:gd name="T8" fmla="*/ 9 w 409"/>
                <a:gd name="T9" fmla="*/ 270 h 395"/>
                <a:gd name="T10" fmla="*/ 13 w 409"/>
                <a:gd name="T11" fmla="*/ 287 h 395"/>
                <a:gd name="T12" fmla="*/ 24 w 409"/>
                <a:gd name="T13" fmla="*/ 309 h 395"/>
                <a:gd name="T14" fmla="*/ 35 w 409"/>
                <a:gd name="T15" fmla="*/ 323 h 395"/>
                <a:gd name="T16" fmla="*/ 45 w 409"/>
                <a:gd name="T17" fmla="*/ 336 h 395"/>
                <a:gd name="T18" fmla="*/ 60 w 409"/>
                <a:gd name="T19" fmla="*/ 348 h 395"/>
                <a:gd name="T20" fmla="*/ 72 w 409"/>
                <a:gd name="T21" fmla="*/ 357 h 395"/>
                <a:gd name="T22" fmla="*/ 93 w 409"/>
                <a:gd name="T23" fmla="*/ 369 h 395"/>
                <a:gd name="T24" fmla="*/ 115 w 409"/>
                <a:gd name="T25" fmla="*/ 378 h 395"/>
                <a:gd name="T26" fmla="*/ 143 w 409"/>
                <a:gd name="T27" fmla="*/ 388 h 395"/>
                <a:gd name="T28" fmla="*/ 173 w 409"/>
                <a:gd name="T29" fmla="*/ 392 h 395"/>
                <a:gd name="T30" fmla="*/ 220 w 409"/>
                <a:gd name="T31" fmla="*/ 395 h 395"/>
                <a:gd name="T32" fmla="*/ 250 w 409"/>
                <a:gd name="T33" fmla="*/ 392 h 395"/>
                <a:gd name="T34" fmla="*/ 297 w 409"/>
                <a:gd name="T35" fmla="*/ 386 h 395"/>
                <a:gd name="T36" fmla="*/ 318 w 409"/>
                <a:gd name="T37" fmla="*/ 380 h 395"/>
                <a:gd name="T38" fmla="*/ 338 w 409"/>
                <a:gd name="T39" fmla="*/ 372 h 395"/>
                <a:gd name="T40" fmla="*/ 356 w 409"/>
                <a:gd name="T41" fmla="*/ 360 h 395"/>
                <a:gd name="T42" fmla="*/ 373 w 409"/>
                <a:gd name="T43" fmla="*/ 348 h 395"/>
                <a:gd name="T44" fmla="*/ 386 w 409"/>
                <a:gd name="T45" fmla="*/ 332 h 395"/>
                <a:gd name="T46" fmla="*/ 397 w 409"/>
                <a:gd name="T47" fmla="*/ 315 h 395"/>
                <a:gd name="T48" fmla="*/ 403 w 409"/>
                <a:gd name="T49" fmla="*/ 296 h 395"/>
                <a:gd name="T50" fmla="*/ 406 w 409"/>
                <a:gd name="T51" fmla="*/ 276 h 395"/>
                <a:gd name="T52" fmla="*/ 409 w 409"/>
                <a:gd name="T53" fmla="*/ 207 h 395"/>
                <a:gd name="T54" fmla="*/ 407 w 409"/>
                <a:gd name="T55" fmla="*/ 172 h 395"/>
                <a:gd name="T56" fmla="*/ 401 w 409"/>
                <a:gd name="T57" fmla="*/ 137 h 395"/>
                <a:gd name="T58" fmla="*/ 395 w 409"/>
                <a:gd name="T59" fmla="*/ 116 h 395"/>
                <a:gd name="T60" fmla="*/ 388 w 409"/>
                <a:gd name="T61" fmla="*/ 97 h 395"/>
                <a:gd name="T62" fmla="*/ 377 w 409"/>
                <a:gd name="T63" fmla="*/ 80 h 395"/>
                <a:gd name="T64" fmla="*/ 364 w 409"/>
                <a:gd name="T65" fmla="*/ 67 h 395"/>
                <a:gd name="T66" fmla="*/ 349 w 409"/>
                <a:gd name="T67" fmla="*/ 53 h 395"/>
                <a:gd name="T68" fmla="*/ 329 w 409"/>
                <a:gd name="T69" fmla="*/ 43 h 395"/>
                <a:gd name="T70" fmla="*/ 303 w 409"/>
                <a:gd name="T71" fmla="*/ 34 h 395"/>
                <a:gd name="T72" fmla="*/ 276 w 409"/>
                <a:gd name="T73" fmla="*/ 25 h 395"/>
                <a:gd name="T74" fmla="*/ 220 w 409"/>
                <a:gd name="T75" fmla="*/ 14 h 395"/>
                <a:gd name="T76" fmla="*/ 172 w 409"/>
                <a:gd name="T77" fmla="*/ 3 h 395"/>
                <a:gd name="T78" fmla="*/ 140 w 409"/>
                <a:gd name="T79" fmla="*/ 0 h 395"/>
                <a:gd name="T80" fmla="*/ 125 w 409"/>
                <a:gd name="T81" fmla="*/ 0 h 395"/>
                <a:gd name="T82" fmla="*/ 112 w 409"/>
                <a:gd name="T83" fmla="*/ 5 h 395"/>
                <a:gd name="T84" fmla="*/ 96 w 409"/>
                <a:gd name="T85" fmla="*/ 12 h 395"/>
                <a:gd name="T86" fmla="*/ 57 w 409"/>
                <a:gd name="T87" fmla="*/ 41 h 395"/>
                <a:gd name="T88" fmla="*/ 26 w 409"/>
                <a:gd name="T89" fmla="*/ 61 h 395"/>
                <a:gd name="T90" fmla="*/ 13 w 409"/>
                <a:gd name="T91" fmla="*/ 64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9" h="395">
                  <a:moveTo>
                    <a:pt x="0" y="89"/>
                  </a:moveTo>
                  <a:lnTo>
                    <a:pt x="1" y="107"/>
                  </a:lnTo>
                  <a:lnTo>
                    <a:pt x="3" y="124"/>
                  </a:lnTo>
                  <a:lnTo>
                    <a:pt x="3" y="159"/>
                  </a:lnTo>
                  <a:lnTo>
                    <a:pt x="3" y="195"/>
                  </a:lnTo>
                  <a:lnTo>
                    <a:pt x="3" y="211"/>
                  </a:lnTo>
                  <a:lnTo>
                    <a:pt x="3" y="229"/>
                  </a:lnTo>
                  <a:lnTo>
                    <a:pt x="4" y="246"/>
                  </a:lnTo>
                  <a:lnTo>
                    <a:pt x="7" y="263"/>
                  </a:lnTo>
                  <a:lnTo>
                    <a:pt x="9" y="270"/>
                  </a:lnTo>
                  <a:lnTo>
                    <a:pt x="12" y="279"/>
                  </a:lnTo>
                  <a:lnTo>
                    <a:pt x="13" y="287"/>
                  </a:lnTo>
                  <a:lnTo>
                    <a:pt x="16" y="294"/>
                  </a:lnTo>
                  <a:lnTo>
                    <a:pt x="24" y="309"/>
                  </a:lnTo>
                  <a:lnTo>
                    <a:pt x="29" y="315"/>
                  </a:lnTo>
                  <a:lnTo>
                    <a:pt x="35" y="323"/>
                  </a:lnTo>
                  <a:lnTo>
                    <a:pt x="39" y="329"/>
                  </a:lnTo>
                  <a:lnTo>
                    <a:pt x="45" y="336"/>
                  </a:lnTo>
                  <a:lnTo>
                    <a:pt x="53" y="342"/>
                  </a:lnTo>
                  <a:lnTo>
                    <a:pt x="60" y="348"/>
                  </a:lnTo>
                  <a:lnTo>
                    <a:pt x="66" y="353"/>
                  </a:lnTo>
                  <a:lnTo>
                    <a:pt x="72" y="357"/>
                  </a:lnTo>
                  <a:lnTo>
                    <a:pt x="86" y="365"/>
                  </a:lnTo>
                  <a:lnTo>
                    <a:pt x="93" y="369"/>
                  </a:lnTo>
                  <a:lnTo>
                    <a:pt x="101" y="372"/>
                  </a:lnTo>
                  <a:lnTo>
                    <a:pt x="115" y="378"/>
                  </a:lnTo>
                  <a:lnTo>
                    <a:pt x="130" y="383"/>
                  </a:lnTo>
                  <a:lnTo>
                    <a:pt x="143" y="388"/>
                  </a:lnTo>
                  <a:lnTo>
                    <a:pt x="158" y="391"/>
                  </a:lnTo>
                  <a:lnTo>
                    <a:pt x="173" y="392"/>
                  </a:lnTo>
                  <a:lnTo>
                    <a:pt x="205" y="395"/>
                  </a:lnTo>
                  <a:lnTo>
                    <a:pt x="220" y="395"/>
                  </a:lnTo>
                  <a:lnTo>
                    <a:pt x="235" y="394"/>
                  </a:lnTo>
                  <a:lnTo>
                    <a:pt x="250" y="392"/>
                  </a:lnTo>
                  <a:lnTo>
                    <a:pt x="267" y="391"/>
                  </a:lnTo>
                  <a:lnTo>
                    <a:pt x="297" y="386"/>
                  </a:lnTo>
                  <a:lnTo>
                    <a:pt x="308" y="383"/>
                  </a:lnTo>
                  <a:lnTo>
                    <a:pt x="318" y="380"/>
                  </a:lnTo>
                  <a:lnTo>
                    <a:pt x="329" y="377"/>
                  </a:lnTo>
                  <a:lnTo>
                    <a:pt x="338" y="372"/>
                  </a:lnTo>
                  <a:lnTo>
                    <a:pt x="349" y="366"/>
                  </a:lnTo>
                  <a:lnTo>
                    <a:pt x="356" y="360"/>
                  </a:lnTo>
                  <a:lnTo>
                    <a:pt x="365" y="354"/>
                  </a:lnTo>
                  <a:lnTo>
                    <a:pt x="373" y="348"/>
                  </a:lnTo>
                  <a:lnTo>
                    <a:pt x="380" y="341"/>
                  </a:lnTo>
                  <a:lnTo>
                    <a:pt x="386" y="332"/>
                  </a:lnTo>
                  <a:lnTo>
                    <a:pt x="392" y="324"/>
                  </a:lnTo>
                  <a:lnTo>
                    <a:pt x="397" y="315"/>
                  </a:lnTo>
                  <a:lnTo>
                    <a:pt x="400" y="306"/>
                  </a:lnTo>
                  <a:lnTo>
                    <a:pt x="403" y="296"/>
                  </a:lnTo>
                  <a:lnTo>
                    <a:pt x="406" y="287"/>
                  </a:lnTo>
                  <a:lnTo>
                    <a:pt x="406" y="276"/>
                  </a:lnTo>
                  <a:lnTo>
                    <a:pt x="409" y="231"/>
                  </a:lnTo>
                  <a:lnTo>
                    <a:pt x="409" y="207"/>
                  </a:lnTo>
                  <a:lnTo>
                    <a:pt x="407" y="184"/>
                  </a:lnTo>
                  <a:lnTo>
                    <a:pt x="407" y="172"/>
                  </a:lnTo>
                  <a:lnTo>
                    <a:pt x="406" y="160"/>
                  </a:lnTo>
                  <a:lnTo>
                    <a:pt x="401" y="137"/>
                  </a:lnTo>
                  <a:lnTo>
                    <a:pt x="400" y="127"/>
                  </a:lnTo>
                  <a:lnTo>
                    <a:pt x="395" y="116"/>
                  </a:lnTo>
                  <a:lnTo>
                    <a:pt x="392" y="107"/>
                  </a:lnTo>
                  <a:lnTo>
                    <a:pt x="388" y="97"/>
                  </a:lnTo>
                  <a:lnTo>
                    <a:pt x="382" y="89"/>
                  </a:lnTo>
                  <a:lnTo>
                    <a:pt x="377" y="80"/>
                  </a:lnTo>
                  <a:lnTo>
                    <a:pt x="371" y="73"/>
                  </a:lnTo>
                  <a:lnTo>
                    <a:pt x="364" y="67"/>
                  </a:lnTo>
                  <a:lnTo>
                    <a:pt x="356" y="59"/>
                  </a:lnTo>
                  <a:lnTo>
                    <a:pt x="349" y="53"/>
                  </a:lnTo>
                  <a:lnTo>
                    <a:pt x="339" y="49"/>
                  </a:lnTo>
                  <a:lnTo>
                    <a:pt x="329" y="43"/>
                  </a:lnTo>
                  <a:lnTo>
                    <a:pt x="317" y="38"/>
                  </a:lnTo>
                  <a:lnTo>
                    <a:pt x="303" y="34"/>
                  </a:lnTo>
                  <a:lnTo>
                    <a:pt x="290" y="29"/>
                  </a:lnTo>
                  <a:lnTo>
                    <a:pt x="276" y="25"/>
                  </a:lnTo>
                  <a:lnTo>
                    <a:pt x="249" y="18"/>
                  </a:lnTo>
                  <a:lnTo>
                    <a:pt x="220" y="14"/>
                  </a:lnTo>
                  <a:lnTo>
                    <a:pt x="189" y="8"/>
                  </a:lnTo>
                  <a:lnTo>
                    <a:pt x="172" y="3"/>
                  </a:lnTo>
                  <a:lnTo>
                    <a:pt x="157" y="2"/>
                  </a:lnTo>
                  <a:lnTo>
                    <a:pt x="140" y="0"/>
                  </a:lnTo>
                  <a:lnTo>
                    <a:pt x="133" y="0"/>
                  </a:lnTo>
                  <a:lnTo>
                    <a:pt x="125" y="0"/>
                  </a:lnTo>
                  <a:lnTo>
                    <a:pt x="118" y="2"/>
                  </a:lnTo>
                  <a:lnTo>
                    <a:pt x="112" y="5"/>
                  </a:lnTo>
                  <a:lnTo>
                    <a:pt x="104" y="8"/>
                  </a:lnTo>
                  <a:lnTo>
                    <a:pt x="96" y="12"/>
                  </a:lnTo>
                  <a:lnTo>
                    <a:pt x="77" y="26"/>
                  </a:lnTo>
                  <a:lnTo>
                    <a:pt x="57" y="41"/>
                  </a:lnTo>
                  <a:lnTo>
                    <a:pt x="36" y="55"/>
                  </a:lnTo>
                  <a:lnTo>
                    <a:pt x="26" y="61"/>
                  </a:lnTo>
                  <a:lnTo>
                    <a:pt x="13" y="67"/>
                  </a:lnTo>
                  <a:lnTo>
                    <a:pt x="13" y="64"/>
                  </a:lnTo>
                  <a:lnTo>
                    <a:pt x="0" y="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4" name="Freeform 1420"/>
            <p:cNvSpPr>
              <a:spLocks/>
            </p:cNvSpPr>
            <p:nvPr/>
          </p:nvSpPr>
          <p:spPr bwMode="auto">
            <a:xfrm>
              <a:off x="4686" y="1794"/>
              <a:ext cx="33" cy="131"/>
            </a:xfrm>
            <a:custGeom>
              <a:avLst/>
              <a:gdLst>
                <a:gd name="T0" fmla="*/ 6 w 67"/>
                <a:gd name="T1" fmla="*/ 0 h 262"/>
                <a:gd name="T2" fmla="*/ 9 w 67"/>
                <a:gd name="T3" fmla="*/ 35 h 262"/>
                <a:gd name="T4" fmla="*/ 11 w 67"/>
                <a:gd name="T5" fmla="*/ 70 h 262"/>
                <a:gd name="T6" fmla="*/ 11 w 67"/>
                <a:gd name="T7" fmla="*/ 140 h 262"/>
                <a:gd name="T8" fmla="*/ 15 w 67"/>
                <a:gd name="T9" fmla="*/ 174 h 262"/>
                <a:gd name="T10" fmla="*/ 24 w 67"/>
                <a:gd name="T11" fmla="*/ 205 h 262"/>
                <a:gd name="T12" fmla="*/ 31 w 67"/>
                <a:gd name="T13" fmla="*/ 219 h 262"/>
                <a:gd name="T14" fmla="*/ 40 w 67"/>
                <a:gd name="T15" fmla="*/ 232 h 262"/>
                <a:gd name="T16" fmla="*/ 52 w 67"/>
                <a:gd name="T17" fmla="*/ 246 h 262"/>
                <a:gd name="T18" fmla="*/ 67 w 67"/>
                <a:gd name="T19" fmla="*/ 258 h 262"/>
                <a:gd name="T20" fmla="*/ 62 w 67"/>
                <a:gd name="T21" fmla="*/ 262 h 262"/>
                <a:gd name="T22" fmla="*/ 47 w 67"/>
                <a:gd name="T23" fmla="*/ 250 h 262"/>
                <a:gd name="T24" fmla="*/ 35 w 67"/>
                <a:gd name="T25" fmla="*/ 237 h 262"/>
                <a:gd name="T26" fmla="*/ 26 w 67"/>
                <a:gd name="T27" fmla="*/ 223 h 262"/>
                <a:gd name="T28" fmla="*/ 18 w 67"/>
                <a:gd name="T29" fmla="*/ 207 h 262"/>
                <a:gd name="T30" fmla="*/ 9 w 67"/>
                <a:gd name="T31" fmla="*/ 175 h 262"/>
                <a:gd name="T32" fmla="*/ 5 w 67"/>
                <a:gd name="T33" fmla="*/ 140 h 262"/>
                <a:gd name="T34" fmla="*/ 5 w 67"/>
                <a:gd name="T35" fmla="*/ 70 h 262"/>
                <a:gd name="T36" fmla="*/ 3 w 67"/>
                <a:gd name="T37" fmla="*/ 35 h 262"/>
                <a:gd name="T38" fmla="*/ 0 w 67"/>
                <a:gd name="T39" fmla="*/ 0 h 262"/>
                <a:gd name="T40" fmla="*/ 6 w 67"/>
                <a:gd name="T4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262">
                  <a:moveTo>
                    <a:pt x="6" y="0"/>
                  </a:moveTo>
                  <a:lnTo>
                    <a:pt x="9" y="35"/>
                  </a:lnTo>
                  <a:lnTo>
                    <a:pt x="11" y="70"/>
                  </a:lnTo>
                  <a:lnTo>
                    <a:pt x="11" y="140"/>
                  </a:lnTo>
                  <a:lnTo>
                    <a:pt x="15" y="174"/>
                  </a:lnTo>
                  <a:lnTo>
                    <a:pt x="24" y="205"/>
                  </a:lnTo>
                  <a:lnTo>
                    <a:pt x="31" y="219"/>
                  </a:lnTo>
                  <a:lnTo>
                    <a:pt x="40" y="232"/>
                  </a:lnTo>
                  <a:lnTo>
                    <a:pt x="52" y="246"/>
                  </a:lnTo>
                  <a:lnTo>
                    <a:pt x="67" y="258"/>
                  </a:lnTo>
                  <a:lnTo>
                    <a:pt x="62" y="262"/>
                  </a:lnTo>
                  <a:lnTo>
                    <a:pt x="47" y="250"/>
                  </a:lnTo>
                  <a:lnTo>
                    <a:pt x="35" y="237"/>
                  </a:lnTo>
                  <a:lnTo>
                    <a:pt x="26" y="223"/>
                  </a:lnTo>
                  <a:lnTo>
                    <a:pt x="18" y="207"/>
                  </a:lnTo>
                  <a:lnTo>
                    <a:pt x="9" y="175"/>
                  </a:lnTo>
                  <a:lnTo>
                    <a:pt x="5" y="140"/>
                  </a:lnTo>
                  <a:lnTo>
                    <a:pt x="5" y="70"/>
                  </a:lnTo>
                  <a:lnTo>
                    <a:pt x="3" y="35"/>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5" name="Freeform 1421"/>
            <p:cNvSpPr>
              <a:spLocks/>
            </p:cNvSpPr>
            <p:nvPr/>
          </p:nvSpPr>
          <p:spPr bwMode="auto">
            <a:xfrm>
              <a:off x="4717" y="1923"/>
              <a:ext cx="120" cy="25"/>
            </a:xfrm>
            <a:custGeom>
              <a:avLst/>
              <a:gdLst>
                <a:gd name="T0" fmla="*/ 5 w 240"/>
                <a:gd name="T1" fmla="*/ 0 h 50"/>
                <a:gd name="T2" fmla="*/ 29 w 240"/>
                <a:gd name="T3" fmla="*/ 15 h 50"/>
                <a:gd name="T4" fmla="*/ 58 w 240"/>
                <a:gd name="T5" fmla="*/ 28 h 50"/>
                <a:gd name="T6" fmla="*/ 86 w 240"/>
                <a:gd name="T7" fmla="*/ 38 h 50"/>
                <a:gd name="T8" fmla="*/ 116 w 240"/>
                <a:gd name="T9" fmla="*/ 42 h 50"/>
                <a:gd name="T10" fmla="*/ 147 w 240"/>
                <a:gd name="T11" fmla="*/ 44 h 50"/>
                <a:gd name="T12" fmla="*/ 178 w 240"/>
                <a:gd name="T13" fmla="*/ 44 h 50"/>
                <a:gd name="T14" fmla="*/ 240 w 240"/>
                <a:gd name="T15" fmla="*/ 36 h 50"/>
                <a:gd name="T16" fmla="*/ 240 w 240"/>
                <a:gd name="T17" fmla="*/ 42 h 50"/>
                <a:gd name="T18" fmla="*/ 178 w 240"/>
                <a:gd name="T19" fmla="*/ 50 h 50"/>
                <a:gd name="T20" fmla="*/ 147 w 240"/>
                <a:gd name="T21" fmla="*/ 50 h 50"/>
                <a:gd name="T22" fmla="*/ 116 w 240"/>
                <a:gd name="T23" fmla="*/ 48 h 50"/>
                <a:gd name="T24" fmla="*/ 85 w 240"/>
                <a:gd name="T25" fmla="*/ 44 h 50"/>
                <a:gd name="T26" fmla="*/ 56 w 240"/>
                <a:gd name="T27" fmla="*/ 35 h 50"/>
                <a:gd name="T28" fmla="*/ 27 w 240"/>
                <a:gd name="T29" fmla="*/ 21 h 50"/>
                <a:gd name="T30" fmla="*/ 0 w 240"/>
                <a:gd name="T31" fmla="*/ 4 h 50"/>
                <a:gd name="T32" fmla="*/ 5 w 240"/>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50">
                  <a:moveTo>
                    <a:pt x="5" y="0"/>
                  </a:moveTo>
                  <a:lnTo>
                    <a:pt x="29" y="15"/>
                  </a:lnTo>
                  <a:lnTo>
                    <a:pt x="58" y="28"/>
                  </a:lnTo>
                  <a:lnTo>
                    <a:pt x="86" y="38"/>
                  </a:lnTo>
                  <a:lnTo>
                    <a:pt x="116" y="42"/>
                  </a:lnTo>
                  <a:lnTo>
                    <a:pt x="147" y="44"/>
                  </a:lnTo>
                  <a:lnTo>
                    <a:pt x="178" y="44"/>
                  </a:lnTo>
                  <a:lnTo>
                    <a:pt x="240" y="36"/>
                  </a:lnTo>
                  <a:lnTo>
                    <a:pt x="240" y="42"/>
                  </a:lnTo>
                  <a:lnTo>
                    <a:pt x="178" y="50"/>
                  </a:lnTo>
                  <a:lnTo>
                    <a:pt x="147" y="50"/>
                  </a:lnTo>
                  <a:lnTo>
                    <a:pt x="116" y="48"/>
                  </a:lnTo>
                  <a:lnTo>
                    <a:pt x="85" y="44"/>
                  </a:lnTo>
                  <a:lnTo>
                    <a:pt x="56" y="35"/>
                  </a:lnTo>
                  <a:lnTo>
                    <a:pt x="27" y="21"/>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6" name="Freeform 1422"/>
            <p:cNvSpPr>
              <a:spLocks/>
            </p:cNvSpPr>
            <p:nvPr/>
          </p:nvSpPr>
          <p:spPr bwMode="auto">
            <a:xfrm>
              <a:off x="4717" y="1923"/>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7" name="Freeform 1423"/>
            <p:cNvSpPr>
              <a:spLocks/>
            </p:cNvSpPr>
            <p:nvPr/>
          </p:nvSpPr>
          <p:spPr bwMode="auto">
            <a:xfrm>
              <a:off x="4837" y="1887"/>
              <a:ext cx="55" cy="57"/>
            </a:xfrm>
            <a:custGeom>
              <a:avLst/>
              <a:gdLst>
                <a:gd name="T0" fmla="*/ 0 w 110"/>
                <a:gd name="T1" fmla="*/ 108 h 114"/>
                <a:gd name="T2" fmla="*/ 21 w 110"/>
                <a:gd name="T3" fmla="*/ 102 h 114"/>
                <a:gd name="T4" fmla="*/ 41 w 110"/>
                <a:gd name="T5" fmla="*/ 93 h 114"/>
                <a:gd name="T6" fmla="*/ 56 w 110"/>
                <a:gd name="T7" fmla="*/ 84 h 114"/>
                <a:gd name="T8" fmla="*/ 73 w 110"/>
                <a:gd name="T9" fmla="*/ 70 h 114"/>
                <a:gd name="T10" fmla="*/ 86 w 110"/>
                <a:gd name="T11" fmla="*/ 55 h 114"/>
                <a:gd name="T12" fmla="*/ 97 w 110"/>
                <a:gd name="T13" fmla="*/ 39 h 114"/>
                <a:gd name="T14" fmla="*/ 103 w 110"/>
                <a:gd name="T15" fmla="*/ 19 h 114"/>
                <a:gd name="T16" fmla="*/ 106 w 110"/>
                <a:gd name="T17" fmla="*/ 0 h 114"/>
                <a:gd name="T18" fmla="*/ 110 w 110"/>
                <a:gd name="T19" fmla="*/ 3 h 114"/>
                <a:gd name="T20" fmla="*/ 107 w 110"/>
                <a:gd name="T21" fmla="*/ 22 h 114"/>
                <a:gd name="T22" fmla="*/ 101 w 110"/>
                <a:gd name="T23" fmla="*/ 43 h 114"/>
                <a:gd name="T24" fmla="*/ 91 w 110"/>
                <a:gd name="T25" fmla="*/ 60 h 114"/>
                <a:gd name="T26" fmla="*/ 77 w 110"/>
                <a:gd name="T27" fmla="*/ 75 h 114"/>
                <a:gd name="T28" fmla="*/ 61 w 110"/>
                <a:gd name="T29" fmla="*/ 88 h 114"/>
                <a:gd name="T30" fmla="*/ 42 w 110"/>
                <a:gd name="T31" fmla="*/ 99 h 114"/>
                <a:gd name="T32" fmla="*/ 23 w 110"/>
                <a:gd name="T33" fmla="*/ 108 h 114"/>
                <a:gd name="T34" fmla="*/ 2 w 110"/>
                <a:gd name="T35" fmla="*/ 114 h 114"/>
                <a:gd name="T36" fmla="*/ 0 w 110"/>
                <a:gd name="T37"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14">
                  <a:moveTo>
                    <a:pt x="0" y="108"/>
                  </a:moveTo>
                  <a:lnTo>
                    <a:pt x="21" y="102"/>
                  </a:lnTo>
                  <a:lnTo>
                    <a:pt x="41" y="93"/>
                  </a:lnTo>
                  <a:lnTo>
                    <a:pt x="56" y="84"/>
                  </a:lnTo>
                  <a:lnTo>
                    <a:pt x="73" y="70"/>
                  </a:lnTo>
                  <a:lnTo>
                    <a:pt x="86" y="55"/>
                  </a:lnTo>
                  <a:lnTo>
                    <a:pt x="97" y="39"/>
                  </a:lnTo>
                  <a:lnTo>
                    <a:pt x="103" y="19"/>
                  </a:lnTo>
                  <a:lnTo>
                    <a:pt x="106" y="0"/>
                  </a:lnTo>
                  <a:lnTo>
                    <a:pt x="110" y="3"/>
                  </a:lnTo>
                  <a:lnTo>
                    <a:pt x="107" y="22"/>
                  </a:lnTo>
                  <a:lnTo>
                    <a:pt x="101" y="43"/>
                  </a:lnTo>
                  <a:lnTo>
                    <a:pt x="91" y="60"/>
                  </a:lnTo>
                  <a:lnTo>
                    <a:pt x="77" y="75"/>
                  </a:lnTo>
                  <a:lnTo>
                    <a:pt x="61" y="88"/>
                  </a:lnTo>
                  <a:lnTo>
                    <a:pt x="42" y="99"/>
                  </a:lnTo>
                  <a:lnTo>
                    <a:pt x="23" y="108"/>
                  </a:lnTo>
                  <a:lnTo>
                    <a:pt x="2" y="114"/>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8" name="Freeform 1424"/>
            <p:cNvSpPr>
              <a:spLocks/>
            </p:cNvSpPr>
            <p:nvPr/>
          </p:nvSpPr>
          <p:spPr bwMode="auto">
            <a:xfrm>
              <a:off x="4837" y="1941"/>
              <a:ext cx="1" cy="3"/>
            </a:xfrm>
            <a:custGeom>
              <a:avLst/>
              <a:gdLst>
                <a:gd name="T0" fmla="*/ 0 w 2"/>
                <a:gd name="T1" fmla="*/ 6 h 6"/>
                <a:gd name="T2" fmla="*/ 2 w 2"/>
                <a:gd name="T3" fmla="*/ 6 h 6"/>
                <a:gd name="T4" fmla="*/ 0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09" name="Freeform 1425"/>
            <p:cNvSpPr>
              <a:spLocks/>
            </p:cNvSpPr>
            <p:nvPr/>
          </p:nvSpPr>
          <p:spPr bwMode="auto">
            <a:xfrm>
              <a:off x="4881" y="1797"/>
              <a:ext cx="13" cy="91"/>
            </a:xfrm>
            <a:custGeom>
              <a:avLst/>
              <a:gdLst>
                <a:gd name="T0" fmla="*/ 18 w 25"/>
                <a:gd name="T1" fmla="*/ 181 h 181"/>
                <a:gd name="T2" fmla="*/ 21 w 25"/>
                <a:gd name="T3" fmla="*/ 136 h 181"/>
                <a:gd name="T4" fmla="*/ 19 w 25"/>
                <a:gd name="T5" fmla="*/ 88 h 181"/>
                <a:gd name="T6" fmla="*/ 13 w 25"/>
                <a:gd name="T7" fmla="*/ 42 h 181"/>
                <a:gd name="T8" fmla="*/ 7 w 25"/>
                <a:gd name="T9" fmla="*/ 23 h 181"/>
                <a:gd name="T10" fmla="*/ 0 w 25"/>
                <a:gd name="T11" fmla="*/ 3 h 181"/>
                <a:gd name="T12" fmla="*/ 4 w 25"/>
                <a:gd name="T13" fmla="*/ 0 h 181"/>
                <a:gd name="T14" fmla="*/ 12 w 25"/>
                <a:gd name="T15" fmla="*/ 20 h 181"/>
                <a:gd name="T16" fmla="*/ 18 w 25"/>
                <a:gd name="T17" fmla="*/ 42 h 181"/>
                <a:gd name="T18" fmla="*/ 24 w 25"/>
                <a:gd name="T19" fmla="*/ 88 h 181"/>
                <a:gd name="T20" fmla="*/ 25 w 25"/>
                <a:gd name="T21" fmla="*/ 136 h 181"/>
                <a:gd name="T22" fmla="*/ 22 w 25"/>
                <a:gd name="T23" fmla="*/ 181 h 181"/>
                <a:gd name="T24" fmla="*/ 18 w 25"/>
                <a:gd name="T25"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81">
                  <a:moveTo>
                    <a:pt x="18" y="181"/>
                  </a:moveTo>
                  <a:lnTo>
                    <a:pt x="21" y="136"/>
                  </a:lnTo>
                  <a:lnTo>
                    <a:pt x="19" y="88"/>
                  </a:lnTo>
                  <a:lnTo>
                    <a:pt x="13" y="42"/>
                  </a:lnTo>
                  <a:lnTo>
                    <a:pt x="7" y="23"/>
                  </a:lnTo>
                  <a:lnTo>
                    <a:pt x="0" y="3"/>
                  </a:lnTo>
                  <a:lnTo>
                    <a:pt x="4" y="0"/>
                  </a:lnTo>
                  <a:lnTo>
                    <a:pt x="12" y="20"/>
                  </a:lnTo>
                  <a:lnTo>
                    <a:pt x="18" y="42"/>
                  </a:lnTo>
                  <a:lnTo>
                    <a:pt x="24" y="88"/>
                  </a:lnTo>
                  <a:lnTo>
                    <a:pt x="25" y="136"/>
                  </a:lnTo>
                  <a:lnTo>
                    <a:pt x="22" y="181"/>
                  </a:lnTo>
                  <a:lnTo>
                    <a:pt x="18"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0" name="Freeform 1426"/>
            <p:cNvSpPr>
              <a:spLocks/>
            </p:cNvSpPr>
            <p:nvPr/>
          </p:nvSpPr>
          <p:spPr bwMode="auto">
            <a:xfrm>
              <a:off x="4890" y="1887"/>
              <a:ext cx="2" cy="1"/>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1" name="Freeform 1427"/>
            <p:cNvSpPr>
              <a:spLocks/>
            </p:cNvSpPr>
            <p:nvPr/>
          </p:nvSpPr>
          <p:spPr bwMode="auto">
            <a:xfrm>
              <a:off x="4852" y="1770"/>
              <a:ext cx="31" cy="29"/>
            </a:xfrm>
            <a:custGeom>
              <a:avLst/>
              <a:gdLst>
                <a:gd name="T0" fmla="*/ 58 w 62"/>
                <a:gd name="T1" fmla="*/ 59 h 59"/>
                <a:gd name="T2" fmla="*/ 47 w 62"/>
                <a:gd name="T3" fmla="*/ 42 h 59"/>
                <a:gd name="T4" fmla="*/ 35 w 62"/>
                <a:gd name="T5" fmla="*/ 29 h 59"/>
                <a:gd name="T6" fmla="*/ 18 w 62"/>
                <a:gd name="T7" fmla="*/ 15 h 59"/>
                <a:gd name="T8" fmla="*/ 0 w 62"/>
                <a:gd name="T9" fmla="*/ 5 h 59"/>
                <a:gd name="T10" fmla="*/ 3 w 62"/>
                <a:gd name="T11" fmla="*/ 0 h 59"/>
                <a:gd name="T12" fmla="*/ 23 w 62"/>
                <a:gd name="T13" fmla="*/ 11 h 59"/>
                <a:gd name="T14" fmla="*/ 38 w 62"/>
                <a:gd name="T15" fmla="*/ 24 h 59"/>
                <a:gd name="T16" fmla="*/ 52 w 62"/>
                <a:gd name="T17" fmla="*/ 38 h 59"/>
                <a:gd name="T18" fmla="*/ 62 w 62"/>
                <a:gd name="T19" fmla="*/ 54 h 59"/>
                <a:gd name="T20" fmla="*/ 58 w 62"/>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9">
                  <a:moveTo>
                    <a:pt x="58" y="59"/>
                  </a:moveTo>
                  <a:lnTo>
                    <a:pt x="47" y="42"/>
                  </a:lnTo>
                  <a:lnTo>
                    <a:pt x="35" y="29"/>
                  </a:lnTo>
                  <a:lnTo>
                    <a:pt x="18" y="15"/>
                  </a:lnTo>
                  <a:lnTo>
                    <a:pt x="0" y="5"/>
                  </a:lnTo>
                  <a:lnTo>
                    <a:pt x="3" y="0"/>
                  </a:lnTo>
                  <a:lnTo>
                    <a:pt x="23" y="11"/>
                  </a:lnTo>
                  <a:lnTo>
                    <a:pt x="38" y="24"/>
                  </a:lnTo>
                  <a:lnTo>
                    <a:pt x="52" y="38"/>
                  </a:lnTo>
                  <a:lnTo>
                    <a:pt x="62" y="54"/>
                  </a:lnTo>
                  <a:lnTo>
                    <a:pt x="58"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2" name="Freeform 1428"/>
            <p:cNvSpPr>
              <a:spLocks/>
            </p:cNvSpPr>
            <p:nvPr/>
          </p:nvSpPr>
          <p:spPr bwMode="auto">
            <a:xfrm>
              <a:off x="4799" y="1756"/>
              <a:ext cx="55" cy="16"/>
            </a:xfrm>
            <a:custGeom>
              <a:avLst/>
              <a:gdLst>
                <a:gd name="T0" fmla="*/ 107 w 110"/>
                <a:gd name="T1" fmla="*/ 34 h 34"/>
                <a:gd name="T2" fmla="*/ 82 w 110"/>
                <a:gd name="T3" fmla="*/ 23 h 34"/>
                <a:gd name="T4" fmla="*/ 56 w 110"/>
                <a:gd name="T5" fmla="*/ 16 h 34"/>
                <a:gd name="T6" fmla="*/ 0 w 110"/>
                <a:gd name="T7" fmla="*/ 5 h 34"/>
                <a:gd name="T8" fmla="*/ 0 w 110"/>
                <a:gd name="T9" fmla="*/ 0 h 34"/>
                <a:gd name="T10" fmla="*/ 56 w 110"/>
                <a:gd name="T11" fmla="*/ 11 h 34"/>
                <a:gd name="T12" fmla="*/ 85 w 110"/>
                <a:gd name="T13" fmla="*/ 19 h 34"/>
                <a:gd name="T14" fmla="*/ 110 w 110"/>
                <a:gd name="T15" fmla="*/ 29 h 34"/>
                <a:gd name="T16" fmla="*/ 107 w 110"/>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34">
                  <a:moveTo>
                    <a:pt x="107" y="34"/>
                  </a:moveTo>
                  <a:lnTo>
                    <a:pt x="82" y="23"/>
                  </a:lnTo>
                  <a:lnTo>
                    <a:pt x="56" y="16"/>
                  </a:lnTo>
                  <a:lnTo>
                    <a:pt x="0" y="5"/>
                  </a:lnTo>
                  <a:lnTo>
                    <a:pt x="0" y="0"/>
                  </a:lnTo>
                  <a:lnTo>
                    <a:pt x="56" y="11"/>
                  </a:lnTo>
                  <a:lnTo>
                    <a:pt x="85" y="19"/>
                  </a:lnTo>
                  <a:lnTo>
                    <a:pt x="110" y="29"/>
                  </a:lnTo>
                  <a:lnTo>
                    <a:pt x="10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3" name="Freeform 1429"/>
            <p:cNvSpPr>
              <a:spLocks/>
            </p:cNvSpPr>
            <p:nvPr/>
          </p:nvSpPr>
          <p:spPr bwMode="auto">
            <a:xfrm>
              <a:off x="4852" y="1770"/>
              <a:ext cx="2" cy="2"/>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4" name="Freeform 1430"/>
            <p:cNvSpPr>
              <a:spLocks/>
            </p:cNvSpPr>
            <p:nvPr/>
          </p:nvSpPr>
          <p:spPr bwMode="auto">
            <a:xfrm>
              <a:off x="4735" y="1749"/>
              <a:ext cx="64" cy="9"/>
            </a:xfrm>
            <a:custGeom>
              <a:avLst/>
              <a:gdLst>
                <a:gd name="T0" fmla="*/ 127 w 127"/>
                <a:gd name="T1" fmla="*/ 18 h 18"/>
                <a:gd name="T2" fmla="*/ 64 w 127"/>
                <a:gd name="T3" fmla="*/ 4 h 18"/>
                <a:gd name="T4" fmla="*/ 32 w 127"/>
                <a:gd name="T5" fmla="*/ 4 h 18"/>
                <a:gd name="T6" fmla="*/ 19 w 127"/>
                <a:gd name="T7" fmla="*/ 9 h 18"/>
                <a:gd name="T8" fmla="*/ 5 w 127"/>
                <a:gd name="T9" fmla="*/ 15 h 18"/>
                <a:gd name="T10" fmla="*/ 0 w 127"/>
                <a:gd name="T11" fmla="*/ 10 h 18"/>
                <a:gd name="T12" fmla="*/ 14 w 127"/>
                <a:gd name="T13" fmla="*/ 4 h 18"/>
                <a:gd name="T14" fmla="*/ 32 w 127"/>
                <a:gd name="T15" fmla="*/ 0 h 18"/>
                <a:gd name="T16" fmla="*/ 64 w 127"/>
                <a:gd name="T17" fmla="*/ 0 h 18"/>
                <a:gd name="T18" fmla="*/ 127 w 127"/>
                <a:gd name="T19" fmla="*/ 13 h 18"/>
                <a:gd name="T20" fmla="*/ 127 w 127"/>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8">
                  <a:moveTo>
                    <a:pt x="127" y="18"/>
                  </a:moveTo>
                  <a:lnTo>
                    <a:pt x="64" y="4"/>
                  </a:lnTo>
                  <a:lnTo>
                    <a:pt x="32" y="4"/>
                  </a:lnTo>
                  <a:lnTo>
                    <a:pt x="19" y="9"/>
                  </a:lnTo>
                  <a:lnTo>
                    <a:pt x="5" y="15"/>
                  </a:lnTo>
                  <a:lnTo>
                    <a:pt x="0" y="10"/>
                  </a:lnTo>
                  <a:lnTo>
                    <a:pt x="14" y="4"/>
                  </a:lnTo>
                  <a:lnTo>
                    <a:pt x="32" y="0"/>
                  </a:lnTo>
                  <a:lnTo>
                    <a:pt x="64" y="0"/>
                  </a:lnTo>
                  <a:lnTo>
                    <a:pt x="127" y="13"/>
                  </a:lnTo>
                  <a:lnTo>
                    <a:pt x="12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5" name="Freeform 1431"/>
            <p:cNvSpPr>
              <a:spLocks/>
            </p:cNvSpPr>
            <p:nvPr/>
          </p:nvSpPr>
          <p:spPr bwMode="auto">
            <a:xfrm>
              <a:off x="4799" y="1756"/>
              <a:ext cx="1" cy="2"/>
            </a:xfrm>
            <a:custGeom>
              <a:avLst/>
              <a:gdLst>
                <a:gd name="T0" fmla="*/ 5 h 5"/>
                <a:gd name="T1" fmla="*/ 0 h 5"/>
                <a:gd name="T2" fmla="*/ 5 h 5"/>
              </a:gdLst>
              <a:ahLst/>
              <a:cxnLst>
                <a:cxn ang="0">
                  <a:pos x="0" y="T0"/>
                </a:cxn>
                <a:cxn ang="0">
                  <a:pos x="0" y="T1"/>
                </a:cxn>
                <a:cxn ang="0">
                  <a:pos x="0" y="T2"/>
                </a:cxn>
              </a:cxnLst>
              <a:rect l="0" t="0" r="r" b="b"/>
              <a:pathLst>
                <a:path h="5">
                  <a:moveTo>
                    <a:pt x="0" y="5"/>
                  </a:move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6" name="Freeform 1432"/>
            <p:cNvSpPr>
              <a:spLocks/>
            </p:cNvSpPr>
            <p:nvPr/>
          </p:nvSpPr>
          <p:spPr bwMode="auto">
            <a:xfrm>
              <a:off x="4694" y="1754"/>
              <a:ext cx="43" cy="30"/>
            </a:xfrm>
            <a:custGeom>
              <a:avLst/>
              <a:gdLst>
                <a:gd name="T0" fmla="*/ 88 w 88"/>
                <a:gd name="T1" fmla="*/ 5 h 61"/>
                <a:gd name="T2" fmla="*/ 49 w 88"/>
                <a:gd name="T3" fmla="*/ 35 h 61"/>
                <a:gd name="T4" fmla="*/ 28 w 88"/>
                <a:gd name="T5" fmla="*/ 49 h 61"/>
                <a:gd name="T6" fmla="*/ 5 w 88"/>
                <a:gd name="T7" fmla="*/ 61 h 61"/>
                <a:gd name="T8" fmla="*/ 0 w 88"/>
                <a:gd name="T9" fmla="*/ 56 h 61"/>
                <a:gd name="T10" fmla="*/ 23 w 88"/>
                <a:gd name="T11" fmla="*/ 44 h 61"/>
                <a:gd name="T12" fmla="*/ 44 w 88"/>
                <a:gd name="T13" fmla="*/ 31 h 61"/>
                <a:gd name="T14" fmla="*/ 83 w 88"/>
                <a:gd name="T15" fmla="*/ 0 h 61"/>
                <a:gd name="T16" fmla="*/ 88 w 88"/>
                <a:gd name="T17"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1">
                  <a:moveTo>
                    <a:pt x="88" y="5"/>
                  </a:moveTo>
                  <a:lnTo>
                    <a:pt x="49" y="35"/>
                  </a:lnTo>
                  <a:lnTo>
                    <a:pt x="28" y="49"/>
                  </a:lnTo>
                  <a:lnTo>
                    <a:pt x="5" y="61"/>
                  </a:lnTo>
                  <a:lnTo>
                    <a:pt x="0" y="56"/>
                  </a:lnTo>
                  <a:lnTo>
                    <a:pt x="23" y="44"/>
                  </a:lnTo>
                  <a:lnTo>
                    <a:pt x="44" y="31"/>
                  </a:lnTo>
                  <a:lnTo>
                    <a:pt x="83" y="0"/>
                  </a:lnTo>
                  <a:lnTo>
                    <a:pt x="8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7" name="Freeform 1433"/>
            <p:cNvSpPr>
              <a:spLocks/>
            </p:cNvSpPr>
            <p:nvPr/>
          </p:nvSpPr>
          <p:spPr bwMode="auto">
            <a:xfrm>
              <a:off x="4735" y="1754"/>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8" name="Freeform 1434"/>
            <p:cNvSpPr>
              <a:spLocks/>
            </p:cNvSpPr>
            <p:nvPr/>
          </p:nvSpPr>
          <p:spPr bwMode="auto">
            <a:xfrm>
              <a:off x="4694" y="1782"/>
              <a:ext cx="3" cy="4"/>
            </a:xfrm>
            <a:custGeom>
              <a:avLst/>
              <a:gdLst>
                <a:gd name="T0" fmla="*/ 5 w 6"/>
                <a:gd name="T1" fmla="*/ 5 h 8"/>
                <a:gd name="T2" fmla="*/ 0 w 6"/>
                <a:gd name="T3" fmla="*/ 8 h 8"/>
                <a:gd name="T4" fmla="*/ 0 w 6"/>
                <a:gd name="T5" fmla="*/ 2 h 8"/>
                <a:gd name="T6" fmla="*/ 6 w 6"/>
                <a:gd name="T7" fmla="*/ 2 h 8"/>
                <a:gd name="T8" fmla="*/ 0 w 6"/>
                <a:gd name="T9" fmla="*/ 0 h 8"/>
                <a:gd name="T10" fmla="*/ 5 w 6"/>
                <a:gd name="T11" fmla="*/ 5 h 8"/>
              </a:gdLst>
              <a:ahLst/>
              <a:cxnLst>
                <a:cxn ang="0">
                  <a:pos x="T0" y="T1"/>
                </a:cxn>
                <a:cxn ang="0">
                  <a:pos x="T2" y="T3"/>
                </a:cxn>
                <a:cxn ang="0">
                  <a:pos x="T4" y="T5"/>
                </a:cxn>
                <a:cxn ang="0">
                  <a:pos x="T6" y="T7"/>
                </a:cxn>
                <a:cxn ang="0">
                  <a:pos x="T8" y="T9"/>
                </a:cxn>
                <a:cxn ang="0">
                  <a:pos x="T10" y="T11"/>
                </a:cxn>
              </a:cxnLst>
              <a:rect l="0" t="0" r="r" b="b"/>
              <a:pathLst>
                <a:path w="6" h="8">
                  <a:moveTo>
                    <a:pt x="5" y="5"/>
                  </a:moveTo>
                  <a:lnTo>
                    <a:pt x="0" y="8"/>
                  </a:lnTo>
                  <a:lnTo>
                    <a:pt x="0" y="2"/>
                  </a:lnTo>
                  <a:lnTo>
                    <a:pt x="6" y="2"/>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19" name="Freeform 1435"/>
            <p:cNvSpPr>
              <a:spLocks/>
            </p:cNvSpPr>
            <p:nvPr/>
          </p:nvSpPr>
          <p:spPr bwMode="auto">
            <a:xfrm>
              <a:off x="4686" y="1781"/>
              <a:ext cx="10" cy="14"/>
            </a:xfrm>
            <a:custGeom>
              <a:avLst/>
              <a:gdLst>
                <a:gd name="T0" fmla="*/ 20 w 20"/>
                <a:gd name="T1" fmla="*/ 3 h 29"/>
                <a:gd name="T2" fmla="*/ 15 w 20"/>
                <a:gd name="T3" fmla="*/ 0 h 29"/>
                <a:gd name="T4" fmla="*/ 0 w 20"/>
                <a:gd name="T5" fmla="*/ 26 h 29"/>
                <a:gd name="T6" fmla="*/ 5 w 20"/>
                <a:gd name="T7" fmla="*/ 29 h 29"/>
                <a:gd name="T8" fmla="*/ 20 w 20"/>
                <a:gd name="T9" fmla="*/ 3 h 29"/>
              </a:gdLst>
              <a:ahLst/>
              <a:cxnLst>
                <a:cxn ang="0">
                  <a:pos x="T0" y="T1"/>
                </a:cxn>
                <a:cxn ang="0">
                  <a:pos x="T2" y="T3"/>
                </a:cxn>
                <a:cxn ang="0">
                  <a:pos x="T4" y="T5"/>
                </a:cxn>
                <a:cxn ang="0">
                  <a:pos x="T6" y="T7"/>
                </a:cxn>
                <a:cxn ang="0">
                  <a:pos x="T8" y="T9"/>
                </a:cxn>
              </a:cxnLst>
              <a:rect l="0" t="0" r="r" b="b"/>
              <a:pathLst>
                <a:path w="20" h="29">
                  <a:moveTo>
                    <a:pt x="20" y="3"/>
                  </a:moveTo>
                  <a:lnTo>
                    <a:pt x="15" y="0"/>
                  </a:lnTo>
                  <a:lnTo>
                    <a:pt x="0" y="26"/>
                  </a:lnTo>
                  <a:lnTo>
                    <a:pt x="5" y="29"/>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0" name="Freeform 1436"/>
            <p:cNvSpPr>
              <a:spLocks/>
            </p:cNvSpPr>
            <p:nvPr/>
          </p:nvSpPr>
          <p:spPr bwMode="auto">
            <a:xfrm>
              <a:off x="4694" y="1781"/>
              <a:ext cx="3" cy="1"/>
            </a:xfrm>
            <a:custGeom>
              <a:avLst/>
              <a:gdLst>
                <a:gd name="T0" fmla="*/ 6 w 6"/>
                <a:gd name="T1" fmla="*/ 2 h 3"/>
                <a:gd name="T2" fmla="*/ 0 w 6"/>
                <a:gd name="T3" fmla="*/ 0 h 3"/>
                <a:gd name="T4" fmla="*/ 5 w 6"/>
                <a:gd name="T5" fmla="*/ 3 h 3"/>
                <a:gd name="T6" fmla="*/ 0 w 6"/>
                <a:gd name="T7" fmla="*/ 2 h 3"/>
                <a:gd name="T8" fmla="*/ 6 w 6"/>
                <a:gd name="T9" fmla="*/ 2 h 3"/>
              </a:gdLst>
              <a:ahLst/>
              <a:cxnLst>
                <a:cxn ang="0">
                  <a:pos x="T0" y="T1"/>
                </a:cxn>
                <a:cxn ang="0">
                  <a:pos x="T2" y="T3"/>
                </a:cxn>
                <a:cxn ang="0">
                  <a:pos x="T4" y="T5"/>
                </a:cxn>
                <a:cxn ang="0">
                  <a:pos x="T6" y="T7"/>
                </a:cxn>
                <a:cxn ang="0">
                  <a:pos x="T8" y="T9"/>
                </a:cxn>
              </a:cxnLst>
              <a:rect l="0" t="0" r="r" b="b"/>
              <a:pathLst>
                <a:path w="6" h="3">
                  <a:moveTo>
                    <a:pt x="6" y="2"/>
                  </a:moveTo>
                  <a:lnTo>
                    <a:pt x="0" y="0"/>
                  </a:lnTo>
                  <a:lnTo>
                    <a:pt x="5" y="3"/>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1" name="Freeform 1437"/>
            <p:cNvSpPr>
              <a:spLocks/>
            </p:cNvSpPr>
            <p:nvPr/>
          </p:nvSpPr>
          <p:spPr bwMode="auto">
            <a:xfrm>
              <a:off x="4686" y="1793"/>
              <a:ext cx="3" cy="2"/>
            </a:xfrm>
            <a:custGeom>
              <a:avLst/>
              <a:gdLst>
                <a:gd name="T0" fmla="*/ 0 w 6"/>
                <a:gd name="T1" fmla="*/ 0 h 3"/>
                <a:gd name="T2" fmla="*/ 0 w 6"/>
                <a:gd name="T3" fmla="*/ 1 h 3"/>
                <a:gd name="T4" fmla="*/ 6 w 6"/>
                <a:gd name="T5" fmla="*/ 1 h 3"/>
                <a:gd name="T6" fmla="*/ 5 w 6"/>
                <a:gd name="T7" fmla="*/ 3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1"/>
                  </a:lnTo>
                  <a:lnTo>
                    <a:pt x="6" y="1"/>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2" name="Freeform 1438"/>
            <p:cNvSpPr>
              <a:spLocks/>
            </p:cNvSpPr>
            <p:nvPr/>
          </p:nvSpPr>
          <p:spPr bwMode="auto">
            <a:xfrm>
              <a:off x="4301" y="1504"/>
              <a:ext cx="310" cy="288"/>
            </a:xfrm>
            <a:custGeom>
              <a:avLst/>
              <a:gdLst>
                <a:gd name="T0" fmla="*/ 67 w 620"/>
                <a:gd name="T1" fmla="*/ 62 h 576"/>
                <a:gd name="T2" fmla="*/ 97 w 620"/>
                <a:gd name="T3" fmla="*/ 61 h 576"/>
                <a:gd name="T4" fmla="*/ 110 w 620"/>
                <a:gd name="T5" fmla="*/ 56 h 576"/>
                <a:gd name="T6" fmla="*/ 159 w 620"/>
                <a:gd name="T7" fmla="*/ 32 h 576"/>
                <a:gd name="T8" fmla="*/ 210 w 620"/>
                <a:gd name="T9" fmla="*/ 15 h 576"/>
                <a:gd name="T10" fmla="*/ 281 w 620"/>
                <a:gd name="T11" fmla="*/ 2 h 576"/>
                <a:gd name="T12" fmla="*/ 352 w 620"/>
                <a:gd name="T13" fmla="*/ 0 h 576"/>
                <a:gd name="T14" fmla="*/ 403 w 620"/>
                <a:gd name="T15" fmla="*/ 8 h 576"/>
                <a:gd name="T16" fmla="*/ 451 w 620"/>
                <a:gd name="T17" fmla="*/ 21 h 576"/>
                <a:gd name="T18" fmla="*/ 498 w 620"/>
                <a:gd name="T19" fmla="*/ 43 h 576"/>
                <a:gd name="T20" fmla="*/ 540 w 620"/>
                <a:gd name="T21" fmla="*/ 71 h 576"/>
                <a:gd name="T22" fmla="*/ 571 w 620"/>
                <a:gd name="T23" fmla="*/ 100 h 576"/>
                <a:gd name="T24" fmla="*/ 596 w 620"/>
                <a:gd name="T25" fmla="*/ 134 h 576"/>
                <a:gd name="T26" fmla="*/ 604 w 620"/>
                <a:gd name="T27" fmla="*/ 148 h 576"/>
                <a:gd name="T28" fmla="*/ 602 w 620"/>
                <a:gd name="T29" fmla="*/ 155 h 576"/>
                <a:gd name="T30" fmla="*/ 602 w 620"/>
                <a:gd name="T31" fmla="*/ 207 h 576"/>
                <a:gd name="T32" fmla="*/ 610 w 620"/>
                <a:gd name="T33" fmla="*/ 339 h 576"/>
                <a:gd name="T34" fmla="*/ 617 w 620"/>
                <a:gd name="T35" fmla="*/ 415 h 576"/>
                <a:gd name="T36" fmla="*/ 620 w 620"/>
                <a:gd name="T37" fmla="*/ 421 h 576"/>
                <a:gd name="T38" fmla="*/ 605 w 620"/>
                <a:gd name="T39" fmla="*/ 472 h 576"/>
                <a:gd name="T40" fmla="*/ 577 w 620"/>
                <a:gd name="T41" fmla="*/ 516 h 576"/>
                <a:gd name="T42" fmla="*/ 545 w 620"/>
                <a:gd name="T43" fmla="*/ 546 h 576"/>
                <a:gd name="T44" fmla="*/ 509 w 620"/>
                <a:gd name="T45" fmla="*/ 567 h 576"/>
                <a:gd name="T46" fmla="*/ 474 w 620"/>
                <a:gd name="T47" fmla="*/ 574 h 576"/>
                <a:gd name="T48" fmla="*/ 448 w 620"/>
                <a:gd name="T49" fmla="*/ 576 h 576"/>
                <a:gd name="T50" fmla="*/ 420 w 620"/>
                <a:gd name="T51" fmla="*/ 570 h 576"/>
                <a:gd name="T52" fmla="*/ 389 w 620"/>
                <a:gd name="T53" fmla="*/ 559 h 576"/>
                <a:gd name="T54" fmla="*/ 261 w 620"/>
                <a:gd name="T55" fmla="*/ 544 h 576"/>
                <a:gd name="T56" fmla="*/ 184 w 620"/>
                <a:gd name="T57" fmla="*/ 531 h 576"/>
                <a:gd name="T58" fmla="*/ 136 w 620"/>
                <a:gd name="T59" fmla="*/ 517 h 576"/>
                <a:gd name="T60" fmla="*/ 101 w 620"/>
                <a:gd name="T61" fmla="*/ 502 h 576"/>
                <a:gd name="T62" fmla="*/ 68 w 620"/>
                <a:gd name="T63" fmla="*/ 484 h 576"/>
                <a:gd name="T64" fmla="*/ 38 w 620"/>
                <a:gd name="T65" fmla="*/ 461 h 576"/>
                <a:gd name="T66" fmla="*/ 8 w 620"/>
                <a:gd name="T67" fmla="*/ 433 h 576"/>
                <a:gd name="T68" fmla="*/ 3 w 620"/>
                <a:gd name="T69" fmla="*/ 421 h 576"/>
                <a:gd name="T70" fmla="*/ 0 w 620"/>
                <a:gd name="T71" fmla="*/ 377 h 576"/>
                <a:gd name="T72" fmla="*/ 0 w 620"/>
                <a:gd name="T73" fmla="*/ 296 h 576"/>
                <a:gd name="T74" fmla="*/ 5 w 620"/>
                <a:gd name="T75" fmla="*/ 271 h 576"/>
                <a:gd name="T76" fmla="*/ 27 w 620"/>
                <a:gd name="T77" fmla="*/ 259 h 576"/>
                <a:gd name="T78" fmla="*/ 70 w 620"/>
                <a:gd name="T79" fmla="*/ 243 h 576"/>
                <a:gd name="T80" fmla="*/ 83 w 620"/>
                <a:gd name="T81" fmla="*/ 234 h 576"/>
                <a:gd name="T82" fmla="*/ 82 w 620"/>
                <a:gd name="T83" fmla="*/ 226 h 576"/>
                <a:gd name="T84" fmla="*/ 38 w 620"/>
                <a:gd name="T85" fmla="*/ 205 h 576"/>
                <a:gd name="T86" fmla="*/ 18 w 620"/>
                <a:gd name="T87" fmla="*/ 193 h 576"/>
                <a:gd name="T88" fmla="*/ 27 w 620"/>
                <a:gd name="T89" fmla="*/ 169 h 576"/>
                <a:gd name="T90" fmla="*/ 53 w 620"/>
                <a:gd name="T91" fmla="*/ 13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0" h="576">
                  <a:moveTo>
                    <a:pt x="53" y="64"/>
                  </a:moveTo>
                  <a:lnTo>
                    <a:pt x="59" y="62"/>
                  </a:lnTo>
                  <a:lnTo>
                    <a:pt x="67" y="62"/>
                  </a:lnTo>
                  <a:lnTo>
                    <a:pt x="82" y="62"/>
                  </a:lnTo>
                  <a:lnTo>
                    <a:pt x="89" y="61"/>
                  </a:lnTo>
                  <a:lnTo>
                    <a:pt x="97" y="61"/>
                  </a:lnTo>
                  <a:lnTo>
                    <a:pt x="104" y="59"/>
                  </a:lnTo>
                  <a:lnTo>
                    <a:pt x="107" y="58"/>
                  </a:lnTo>
                  <a:lnTo>
                    <a:pt x="110" y="56"/>
                  </a:lnTo>
                  <a:lnTo>
                    <a:pt x="127" y="47"/>
                  </a:lnTo>
                  <a:lnTo>
                    <a:pt x="142" y="40"/>
                  </a:lnTo>
                  <a:lnTo>
                    <a:pt x="159" y="32"/>
                  </a:lnTo>
                  <a:lnTo>
                    <a:pt x="175" y="26"/>
                  </a:lnTo>
                  <a:lnTo>
                    <a:pt x="193" y="20"/>
                  </a:lnTo>
                  <a:lnTo>
                    <a:pt x="210" y="15"/>
                  </a:lnTo>
                  <a:lnTo>
                    <a:pt x="245" y="6"/>
                  </a:lnTo>
                  <a:lnTo>
                    <a:pt x="263" y="3"/>
                  </a:lnTo>
                  <a:lnTo>
                    <a:pt x="281" y="2"/>
                  </a:lnTo>
                  <a:lnTo>
                    <a:pt x="316" y="0"/>
                  </a:lnTo>
                  <a:lnTo>
                    <a:pt x="334" y="0"/>
                  </a:lnTo>
                  <a:lnTo>
                    <a:pt x="352" y="0"/>
                  </a:lnTo>
                  <a:lnTo>
                    <a:pt x="368" y="2"/>
                  </a:lnTo>
                  <a:lnTo>
                    <a:pt x="385" y="5"/>
                  </a:lnTo>
                  <a:lnTo>
                    <a:pt x="403" y="8"/>
                  </a:lnTo>
                  <a:lnTo>
                    <a:pt x="420" y="11"/>
                  </a:lnTo>
                  <a:lnTo>
                    <a:pt x="436" y="17"/>
                  </a:lnTo>
                  <a:lnTo>
                    <a:pt x="451" y="21"/>
                  </a:lnTo>
                  <a:lnTo>
                    <a:pt x="468" y="27"/>
                  </a:lnTo>
                  <a:lnTo>
                    <a:pt x="483" y="35"/>
                  </a:lnTo>
                  <a:lnTo>
                    <a:pt x="498" y="43"/>
                  </a:lnTo>
                  <a:lnTo>
                    <a:pt x="512" y="52"/>
                  </a:lnTo>
                  <a:lnTo>
                    <a:pt x="527" y="61"/>
                  </a:lnTo>
                  <a:lnTo>
                    <a:pt x="540" y="71"/>
                  </a:lnTo>
                  <a:lnTo>
                    <a:pt x="552" y="82"/>
                  </a:lnTo>
                  <a:lnTo>
                    <a:pt x="565" y="94"/>
                  </a:lnTo>
                  <a:lnTo>
                    <a:pt x="571" y="100"/>
                  </a:lnTo>
                  <a:lnTo>
                    <a:pt x="577" y="107"/>
                  </a:lnTo>
                  <a:lnTo>
                    <a:pt x="587" y="121"/>
                  </a:lnTo>
                  <a:lnTo>
                    <a:pt x="596" y="134"/>
                  </a:lnTo>
                  <a:lnTo>
                    <a:pt x="605" y="149"/>
                  </a:lnTo>
                  <a:lnTo>
                    <a:pt x="605" y="148"/>
                  </a:lnTo>
                  <a:lnTo>
                    <a:pt x="604" y="148"/>
                  </a:lnTo>
                  <a:lnTo>
                    <a:pt x="604" y="149"/>
                  </a:lnTo>
                  <a:lnTo>
                    <a:pt x="604" y="151"/>
                  </a:lnTo>
                  <a:lnTo>
                    <a:pt x="602" y="155"/>
                  </a:lnTo>
                  <a:lnTo>
                    <a:pt x="602" y="168"/>
                  </a:lnTo>
                  <a:lnTo>
                    <a:pt x="602" y="186"/>
                  </a:lnTo>
                  <a:lnTo>
                    <a:pt x="602" y="207"/>
                  </a:lnTo>
                  <a:lnTo>
                    <a:pt x="604" y="231"/>
                  </a:lnTo>
                  <a:lnTo>
                    <a:pt x="607" y="285"/>
                  </a:lnTo>
                  <a:lnTo>
                    <a:pt x="610" y="339"/>
                  </a:lnTo>
                  <a:lnTo>
                    <a:pt x="614" y="384"/>
                  </a:lnTo>
                  <a:lnTo>
                    <a:pt x="616" y="403"/>
                  </a:lnTo>
                  <a:lnTo>
                    <a:pt x="617" y="415"/>
                  </a:lnTo>
                  <a:lnTo>
                    <a:pt x="619" y="421"/>
                  </a:lnTo>
                  <a:lnTo>
                    <a:pt x="619" y="422"/>
                  </a:lnTo>
                  <a:lnTo>
                    <a:pt x="620" y="421"/>
                  </a:lnTo>
                  <a:lnTo>
                    <a:pt x="616" y="437"/>
                  </a:lnTo>
                  <a:lnTo>
                    <a:pt x="611" y="455"/>
                  </a:lnTo>
                  <a:lnTo>
                    <a:pt x="605" y="472"/>
                  </a:lnTo>
                  <a:lnTo>
                    <a:pt x="596" y="487"/>
                  </a:lnTo>
                  <a:lnTo>
                    <a:pt x="587" y="502"/>
                  </a:lnTo>
                  <a:lnTo>
                    <a:pt x="577" y="516"/>
                  </a:lnTo>
                  <a:lnTo>
                    <a:pt x="565" y="529"/>
                  </a:lnTo>
                  <a:lnTo>
                    <a:pt x="552" y="541"/>
                  </a:lnTo>
                  <a:lnTo>
                    <a:pt x="545" y="546"/>
                  </a:lnTo>
                  <a:lnTo>
                    <a:pt x="539" y="552"/>
                  </a:lnTo>
                  <a:lnTo>
                    <a:pt x="524" y="559"/>
                  </a:lnTo>
                  <a:lnTo>
                    <a:pt x="509" y="567"/>
                  </a:lnTo>
                  <a:lnTo>
                    <a:pt x="492" y="571"/>
                  </a:lnTo>
                  <a:lnTo>
                    <a:pt x="483" y="574"/>
                  </a:lnTo>
                  <a:lnTo>
                    <a:pt x="474" y="574"/>
                  </a:lnTo>
                  <a:lnTo>
                    <a:pt x="466" y="576"/>
                  </a:lnTo>
                  <a:lnTo>
                    <a:pt x="457" y="576"/>
                  </a:lnTo>
                  <a:lnTo>
                    <a:pt x="448" y="576"/>
                  </a:lnTo>
                  <a:lnTo>
                    <a:pt x="439" y="574"/>
                  </a:lnTo>
                  <a:lnTo>
                    <a:pt x="429" y="573"/>
                  </a:lnTo>
                  <a:lnTo>
                    <a:pt x="420" y="570"/>
                  </a:lnTo>
                  <a:lnTo>
                    <a:pt x="405" y="565"/>
                  </a:lnTo>
                  <a:lnTo>
                    <a:pt x="397" y="562"/>
                  </a:lnTo>
                  <a:lnTo>
                    <a:pt x="389" y="559"/>
                  </a:lnTo>
                  <a:lnTo>
                    <a:pt x="338" y="553"/>
                  </a:lnTo>
                  <a:lnTo>
                    <a:pt x="287" y="549"/>
                  </a:lnTo>
                  <a:lnTo>
                    <a:pt x="261" y="544"/>
                  </a:lnTo>
                  <a:lnTo>
                    <a:pt x="236" y="541"/>
                  </a:lnTo>
                  <a:lnTo>
                    <a:pt x="210" y="537"/>
                  </a:lnTo>
                  <a:lnTo>
                    <a:pt x="184" y="531"/>
                  </a:lnTo>
                  <a:lnTo>
                    <a:pt x="160" y="525"/>
                  </a:lnTo>
                  <a:lnTo>
                    <a:pt x="148" y="522"/>
                  </a:lnTo>
                  <a:lnTo>
                    <a:pt x="136" y="517"/>
                  </a:lnTo>
                  <a:lnTo>
                    <a:pt x="124" y="512"/>
                  </a:lnTo>
                  <a:lnTo>
                    <a:pt x="113" y="508"/>
                  </a:lnTo>
                  <a:lnTo>
                    <a:pt x="101" y="502"/>
                  </a:lnTo>
                  <a:lnTo>
                    <a:pt x="91" y="497"/>
                  </a:lnTo>
                  <a:lnTo>
                    <a:pt x="79" y="490"/>
                  </a:lnTo>
                  <a:lnTo>
                    <a:pt x="68" y="484"/>
                  </a:lnTo>
                  <a:lnTo>
                    <a:pt x="57" y="476"/>
                  </a:lnTo>
                  <a:lnTo>
                    <a:pt x="47" y="469"/>
                  </a:lnTo>
                  <a:lnTo>
                    <a:pt x="38" y="461"/>
                  </a:lnTo>
                  <a:lnTo>
                    <a:pt x="27" y="452"/>
                  </a:lnTo>
                  <a:lnTo>
                    <a:pt x="18" y="443"/>
                  </a:lnTo>
                  <a:lnTo>
                    <a:pt x="8" y="433"/>
                  </a:lnTo>
                  <a:lnTo>
                    <a:pt x="6" y="430"/>
                  </a:lnTo>
                  <a:lnTo>
                    <a:pt x="5" y="427"/>
                  </a:lnTo>
                  <a:lnTo>
                    <a:pt x="3" y="421"/>
                  </a:lnTo>
                  <a:lnTo>
                    <a:pt x="2" y="415"/>
                  </a:lnTo>
                  <a:lnTo>
                    <a:pt x="0" y="410"/>
                  </a:lnTo>
                  <a:lnTo>
                    <a:pt x="0" y="377"/>
                  </a:lnTo>
                  <a:lnTo>
                    <a:pt x="0" y="344"/>
                  </a:lnTo>
                  <a:lnTo>
                    <a:pt x="0" y="312"/>
                  </a:lnTo>
                  <a:lnTo>
                    <a:pt x="0" y="296"/>
                  </a:lnTo>
                  <a:lnTo>
                    <a:pt x="2" y="279"/>
                  </a:lnTo>
                  <a:lnTo>
                    <a:pt x="2" y="276"/>
                  </a:lnTo>
                  <a:lnTo>
                    <a:pt x="5" y="271"/>
                  </a:lnTo>
                  <a:lnTo>
                    <a:pt x="9" y="268"/>
                  </a:lnTo>
                  <a:lnTo>
                    <a:pt x="14" y="265"/>
                  </a:lnTo>
                  <a:lnTo>
                    <a:pt x="27" y="259"/>
                  </a:lnTo>
                  <a:lnTo>
                    <a:pt x="41" y="255"/>
                  </a:lnTo>
                  <a:lnTo>
                    <a:pt x="56" y="249"/>
                  </a:lnTo>
                  <a:lnTo>
                    <a:pt x="70" y="243"/>
                  </a:lnTo>
                  <a:lnTo>
                    <a:pt x="74" y="240"/>
                  </a:lnTo>
                  <a:lnTo>
                    <a:pt x="79" y="237"/>
                  </a:lnTo>
                  <a:lnTo>
                    <a:pt x="83" y="234"/>
                  </a:lnTo>
                  <a:lnTo>
                    <a:pt x="85" y="229"/>
                  </a:lnTo>
                  <a:lnTo>
                    <a:pt x="83" y="228"/>
                  </a:lnTo>
                  <a:lnTo>
                    <a:pt x="82" y="226"/>
                  </a:lnTo>
                  <a:lnTo>
                    <a:pt x="74" y="222"/>
                  </a:lnTo>
                  <a:lnTo>
                    <a:pt x="51" y="211"/>
                  </a:lnTo>
                  <a:lnTo>
                    <a:pt x="38" y="205"/>
                  </a:lnTo>
                  <a:lnTo>
                    <a:pt x="27" y="199"/>
                  </a:lnTo>
                  <a:lnTo>
                    <a:pt x="20" y="195"/>
                  </a:lnTo>
                  <a:lnTo>
                    <a:pt x="18" y="193"/>
                  </a:lnTo>
                  <a:lnTo>
                    <a:pt x="18" y="192"/>
                  </a:lnTo>
                  <a:lnTo>
                    <a:pt x="23" y="180"/>
                  </a:lnTo>
                  <a:lnTo>
                    <a:pt x="27" y="169"/>
                  </a:lnTo>
                  <a:lnTo>
                    <a:pt x="33" y="159"/>
                  </a:lnTo>
                  <a:lnTo>
                    <a:pt x="39" y="149"/>
                  </a:lnTo>
                  <a:lnTo>
                    <a:pt x="53" y="130"/>
                  </a:lnTo>
                  <a:lnTo>
                    <a:pt x="67" y="110"/>
                  </a:lnTo>
                  <a:lnTo>
                    <a:pt x="53" y="6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3" name="Freeform 1439"/>
            <p:cNvSpPr>
              <a:spLocks/>
            </p:cNvSpPr>
            <p:nvPr/>
          </p:nvSpPr>
          <p:spPr bwMode="auto">
            <a:xfrm>
              <a:off x="4232" y="1527"/>
              <a:ext cx="140" cy="97"/>
            </a:xfrm>
            <a:custGeom>
              <a:avLst/>
              <a:gdLst>
                <a:gd name="T0" fmla="*/ 41 w 280"/>
                <a:gd name="T1" fmla="*/ 192 h 194"/>
                <a:gd name="T2" fmla="*/ 84 w 280"/>
                <a:gd name="T3" fmla="*/ 188 h 194"/>
                <a:gd name="T4" fmla="*/ 125 w 280"/>
                <a:gd name="T5" fmla="*/ 180 h 194"/>
                <a:gd name="T6" fmla="*/ 157 w 280"/>
                <a:gd name="T7" fmla="*/ 177 h 194"/>
                <a:gd name="T8" fmla="*/ 178 w 280"/>
                <a:gd name="T9" fmla="*/ 182 h 194"/>
                <a:gd name="T10" fmla="*/ 202 w 280"/>
                <a:gd name="T11" fmla="*/ 183 h 194"/>
                <a:gd name="T12" fmla="*/ 226 w 280"/>
                <a:gd name="T13" fmla="*/ 177 h 194"/>
                <a:gd name="T14" fmla="*/ 235 w 280"/>
                <a:gd name="T15" fmla="*/ 171 h 194"/>
                <a:gd name="T16" fmla="*/ 249 w 280"/>
                <a:gd name="T17" fmla="*/ 159 h 194"/>
                <a:gd name="T18" fmla="*/ 258 w 280"/>
                <a:gd name="T19" fmla="*/ 146 h 194"/>
                <a:gd name="T20" fmla="*/ 267 w 280"/>
                <a:gd name="T21" fmla="*/ 129 h 194"/>
                <a:gd name="T22" fmla="*/ 273 w 280"/>
                <a:gd name="T23" fmla="*/ 113 h 194"/>
                <a:gd name="T24" fmla="*/ 277 w 280"/>
                <a:gd name="T25" fmla="*/ 93 h 194"/>
                <a:gd name="T26" fmla="*/ 280 w 280"/>
                <a:gd name="T27" fmla="*/ 66 h 194"/>
                <a:gd name="T28" fmla="*/ 280 w 280"/>
                <a:gd name="T29" fmla="*/ 28 h 194"/>
                <a:gd name="T30" fmla="*/ 277 w 280"/>
                <a:gd name="T31" fmla="*/ 7 h 194"/>
                <a:gd name="T32" fmla="*/ 273 w 280"/>
                <a:gd name="T33" fmla="*/ 1 h 194"/>
                <a:gd name="T34" fmla="*/ 256 w 280"/>
                <a:gd name="T35" fmla="*/ 4 h 194"/>
                <a:gd name="T36" fmla="*/ 216 w 280"/>
                <a:gd name="T37" fmla="*/ 10 h 194"/>
                <a:gd name="T38" fmla="*/ 161 w 280"/>
                <a:gd name="T39" fmla="*/ 16 h 194"/>
                <a:gd name="T40" fmla="*/ 80 w 280"/>
                <a:gd name="T41" fmla="*/ 21 h 194"/>
                <a:gd name="T42" fmla="*/ 47 w 280"/>
                <a:gd name="T43" fmla="*/ 25 h 194"/>
                <a:gd name="T44" fmla="*/ 36 w 280"/>
                <a:gd name="T45" fmla="*/ 31 h 194"/>
                <a:gd name="T46" fmla="*/ 28 w 280"/>
                <a:gd name="T47" fmla="*/ 39 h 194"/>
                <a:gd name="T48" fmla="*/ 22 w 280"/>
                <a:gd name="T49" fmla="*/ 49 h 194"/>
                <a:gd name="T50" fmla="*/ 15 w 280"/>
                <a:gd name="T51" fmla="*/ 69 h 194"/>
                <a:gd name="T52" fmla="*/ 6 w 280"/>
                <a:gd name="T53" fmla="*/ 108 h 194"/>
                <a:gd name="T54" fmla="*/ 1 w 280"/>
                <a:gd name="T55" fmla="*/ 129 h 194"/>
                <a:gd name="T56" fmla="*/ 0 w 280"/>
                <a:gd name="T57" fmla="*/ 152 h 194"/>
                <a:gd name="T58" fmla="*/ 1 w 280"/>
                <a:gd name="T59" fmla="*/ 168 h 194"/>
                <a:gd name="T60" fmla="*/ 6 w 280"/>
                <a:gd name="T61" fmla="*/ 183 h 194"/>
                <a:gd name="T62" fmla="*/ 12 w 280"/>
                <a:gd name="T63" fmla="*/ 19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194">
                  <a:moveTo>
                    <a:pt x="21" y="194"/>
                  </a:moveTo>
                  <a:lnTo>
                    <a:pt x="41" y="192"/>
                  </a:lnTo>
                  <a:lnTo>
                    <a:pt x="62" y="191"/>
                  </a:lnTo>
                  <a:lnTo>
                    <a:pt x="84" y="188"/>
                  </a:lnTo>
                  <a:lnTo>
                    <a:pt x="105" y="183"/>
                  </a:lnTo>
                  <a:lnTo>
                    <a:pt x="125" y="180"/>
                  </a:lnTo>
                  <a:lnTo>
                    <a:pt x="143" y="177"/>
                  </a:lnTo>
                  <a:lnTo>
                    <a:pt x="157" y="177"/>
                  </a:lnTo>
                  <a:lnTo>
                    <a:pt x="164" y="177"/>
                  </a:lnTo>
                  <a:lnTo>
                    <a:pt x="178" y="182"/>
                  </a:lnTo>
                  <a:lnTo>
                    <a:pt x="190" y="183"/>
                  </a:lnTo>
                  <a:lnTo>
                    <a:pt x="202" y="183"/>
                  </a:lnTo>
                  <a:lnTo>
                    <a:pt x="214" y="182"/>
                  </a:lnTo>
                  <a:lnTo>
                    <a:pt x="226" y="177"/>
                  </a:lnTo>
                  <a:lnTo>
                    <a:pt x="231" y="174"/>
                  </a:lnTo>
                  <a:lnTo>
                    <a:pt x="235" y="171"/>
                  </a:lnTo>
                  <a:lnTo>
                    <a:pt x="246" y="164"/>
                  </a:lnTo>
                  <a:lnTo>
                    <a:pt x="249" y="159"/>
                  </a:lnTo>
                  <a:lnTo>
                    <a:pt x="253" y="155"/>
                  </a:lnTo>
                  <a:lnTo>
                    <a:pt x="258" y="146"/>
                  </a:lnTo>
                  <a:lnTo>
                    <a:pt x="264" y="138"/>
                  </a:lnTo>
                  <a:lnTo>
                    <a:pt x="267" y="129"/>
                  </a:lnTo>
                  <a:lnTo>
                    <a:pt x="270" y="120"/>
                  </a:lnTo>
                  <a:lnTo>
                    <a:pt x="273" y="113"/>
                  </a:lnTo>
                  <a:lnTo>
                    <a:pt x="276" y="103"/>
                  </a:lnTo>
                  <a:lnTo>
                    <a:pt x="277" y="93"/>
                  </a:lnTo>
                  <a:lnTo>
                    <a:pt x="279" y="84"/>
                  </a:lnTo>
                  <a:lnTo>
                    <a:pt x="280" y="66"/>
                  </a:lnTo>
                  <a:lnTo>
                    <a:pt x="280" y="46"/>
                  </a:lnTo>
                  <a:lnTo>
                    <a:pt x="280" y="28"/>
                  </a:lnTo>
                  <a:lnTo>
                    <a:pt x="277" y="10"/>
                  </a:lnTo>
                  <a:lnTo>
                    <a:pt x="277" y="7"/>
                  </a:lnTo>
                  <a:lnTo>
                    <a:pt x="274" y="3"/>
                  </a:lnTo>
                  <a:lnTo>
                    <a:pt x="273" y="1"/>
                  </a:lnTo>
                  <a:lnTo>
                    <a:pt x="270" y="0"/>
                  </a:lnTo>
                  <a:lnTo>
                    <a:pt x="256" y="4"/>
                  </a:lnTo>
                  <a:lnTo>
                    <a:pt x="243" y="7"/>
                  </a:lnTo>
                  <a:lnTo>
                    <a:pt x="216" y="10"/>
                  </a:lnTo>
                  <a:lnTo>
                    <a:pt x="188" y="13"/>
                  </a:lnTo>
                  <a:lnTo>
                    <a:pt x="161" y="16"/>
                  </a:lnTo>
                  <a:lnTo>
                    <a:pt x="107" y="19"/>
                  </a:lnTo>
                  <a:lnTo>
                    <a:pt x="80" y="21"/>
                  </a:lnTo>
                  <a:lnTo>
                    <a:pt x="53" y="24"/>
                  </a:lnTo>
                  <a:lnTo>
                    <a:pt x="47" y="25"/>
                  </a:lnTo>
                  <a:lnTo>
                    <a:pt x="41" y="28"/>
                  </a:lnTo>
                  <a:lnTo>
                    <a:pt x="36" y="31"/>
                  </a:lnTo>
                  <a:lnTo>
                    <a:pt x="33" y="34"/>
                  </a:lnTo>
                  <a:lnTo>
                    <a:pt x="28" y="39"/>
                  </a:lnTo>
                  <a:lnTo>
                    <a:pt x="25" y="45"/>
                  </a:lnTo>
                  <a:lnTo>
                    <a:pt x="22" y="49"/>
                  </a:lnTo>
                  <a:lnTo>
                    <a:pt x="19" y="55"/>
                  </a:lnTo>
                  <a:lnTo>
                    <a:pt x="15" y="69"/>
                  </a:lnTo>
                  <a:lnTo>
                    <a:pt x="12" y="82"/>
                  </a:lnTo>
                  <a:lnTo>
                    <a:pt x="6" y="108"/>
                  </a:lnTo>
                  <a:lnTo>
                    <a:pt x="3" y="119"/>
                  </a:lnTo>
                  <a:lnTo>
                    <a:pt x="1" y="129"/>
                  </a:lnTo>
                  <a:lnTo>
                    <a:pt x="0" y="140"/>
                  </a:lnTo>
                  <a:lnTo>
                    <a:pt x="0" y="152"/>
                  </a:lnTo>
                  <a:lnTo>
                    <a:pt x="0" y="162"/>
                  </a:lnTo>
                  <a:lnTo>
                    <a:pt x="1" y="168"/>
                  </a:lnTo>
                  <a:lnTo>
                    <a:pt x="3" y="173"/>
                  </a:lnTo>
                  <a:lnTo>
                    <a:pt x="6" y="183"/>
                  </a:lnTo>
                  <a:lnTo>
                    <a:pt x="9" y="188"/>
                  </a:lnTo>
                  <a:lnTo>
                    <a:pt x="12" y="192"/>
                  </a:lnTo>
                  <a:lnTo>
                    <a:pt x="21" y="19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4" name="Freeform 1440"/>
            <p:cNvSpPr>
              <a:spLocks/>
            </p:cNvSpPr>
            <p:nvPr/>
          </p:nvSpPr>
          <p:spPr bwMode="auto">
            <a:xfrm>
              <a:off x="4242" y="1614"/>
              <a:ext cx="73" cy="11"/>
            </a:xfrm>
            <a:custGeom>
              <a:avLst/>
              <a:gdLst>
                <a:gd name="T0" fmla="*/ 0 w 145"/>
                <a:gd name="T1" fmla="*/ 17 h 23"/>
                <a:gd name="T2" fmla="*/ 20 w 145"/>
                <a:gd name="T3" fmla="*/ 15 h 23"/>
                <a:gd name="T4" fmla="*/ 41 w 145"/>
                <a:gd name="T5" fmla="*/ 14 h 23"/>
                <a:gd name="T6" fmla="*/ 63 w 145"/>
                <a:gd name="T7" fmla="*/ 11 h 23"/>
                <a:gd name="T8" fmla="*/ 84 w 145"/>
                <a:gd name="T9" fmla="*/ 6 h 23"/>
                <a:gd name="T10" fmla="*/ 104 w 145"/>
                <a:gd name="T11" fmla="*/ 3 h 23"/>
                <a:gd name="T12" fmla="*/ 122 w 145"/>
                <a:gd name="T13" fmla="*/ 0 h 23"/>
                <a:gd name="T14" fmla="*/ 136 w 145"/>
                <a:gd name="T15" fmla="*/ 0 h 23"/>
                <a:gd name="T16" fmla="*/ 145 w 145"/>
                <a:gd name="T17" fmla="*/ 0 h 23"/>
                <a:gd name="T18" fmla="*/ 143 w 145"/>
                <a:gd name="T19" fmla="*/ 8 h 23"/>
                <a:gd name="T20" fmla="*/ 136 w 145"/>
                <a:gd name="T21" fmla="*/ 6 h 23"/>
                <a:gd name="T22" fmla="*/ 122 w 145"/>
                <a:gd name="T23" fmla="*/ 8 h 23"/>
                <a:gd name="T24" fmla="*/ 106 w 145"/>
                <a:gd name="T25" fmla="*/ 9 h 23"/>
                <a:gd name="T26" fmla="*/ 84 w 145"/>
                <a:gd name="T27" fmla="*/ 12 h 23"/>
                <a:gd name="T28" fmla="*/ 63 w 145"/>
                <a:gd name="T29" fmla="*/ 17 h 23"/>
                <a:gd name="T30" fmla="*/ 42 w 145"/>
                <a:gd name="T31" fmla="*/ 20 h 23"/>
                <a:gd name="T32" fmla="*/ 20 w 145"/>
                <a:gd name="T33" fmla="*/ 23 h 23"/>
                <a:gd name="T34" fmla="*/ 0 w 145"/>
                <a:gd name="T35" fmla="*/ 23 h 23"/>
                <a:gd name="T36" fmla="*/ 0 w 145"/>
                <a:gd name="T3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23">
                  <a:moveTo>
                    <a:pt x="0" y="17"/>
                  </a:moveTo>
                  <a:lnTo>
                    <a:pt x="20" y="15"/>
                  </a:lnTo>
                  <a:lnTo>
                    <a:pt x="41" y="14"/>
                  </a:lnTo>
                  <a:lnTo>
                    <a:pt x="63" y="11"/>
                  </a:lnTo>
                  <a:lnTo>
                    <a:pt x="84" y="6"/>
                  </a:lnTo>
                  <a:lnTo>
                    <a:pt x="104" y="3"/>
                  </a:lnTo>
                  <a:lnTo>
                    <a:pt x="122" y="0"/>
                  </a:lnTo>
                  <a:lnTo>
                    <a:pt x="136" y="0"/>
                  </a:lnTo>
                  <a:lnTo>
                    <a:pt x="145" y="0"/>
                  </a:lnTo>
                  <a:lnTo>
                    <a:pt x="143" y="8"/>
                  </a:lnTo>
                  <a:lnTo>
                    <a:pt x="136" y="6"/>
                  </a:lnTo>
                  <a:lnTo>
                    <a:pt x="122" y="8"/>
                  </a:lnTo>
                  <a:lnTo>
                    <a:pt x="106" y="9"/>
                  </a:lnTo>
                  <a:lnTo>
                    <a:pt x="84" y="12"/>
                  </a:lnTo>
                  <a:lnTo>
                    <a:pt x="63" y="17"/>
                  </a:lnTo>
                  <a:lnTo>
                    <a:pt x="42" y="20"/>
                  </a:lnTo>
                  <a:lnTo>
                    <a:pt x="20" y="23"/>
                  </a:lnTo>
                  <a:lnTo>
                    <a:pt x="0" y="23"/>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5" name="Freeform 1441"/>
            <p:cNvSpPr>
              <a:spLocks/>
            </p:cNvSpPr>
            <p:nvPr/>
          </p:nvSpPr>
          <p:spPr bwMode="auto">
            <a:xfrm>
              <a:off x="4314" y="1604"/>
              <a:ext cx="45" cy="16"/>
            </a:xfrm>
            <a:custGeom>
              <a:avLst/>
              <a:gdLst>
                <a:gd name="T0" fmla="*/ 2 w 91"/>
                <a:gd name="T1" fmla="*/ 21 h 33"/>
                <a:gd name="T2" fmla="*/ 14 w 91"/>
                <a:gd name="T3" fmla="*/ 26 h 33"/>
                <a:gd name="T4" fmla="*/ 26 w 91"/>
                <a:gd name="T5" fmla="*/ 27 h 33"/>
                <a:gd name="T6" fmla="*/ 38 w 91"/>
                <a:gd name="T7" fmla="*/ 27 h 33"/>
                <a:gd name="T8" fmla="*/ 50 w 91"/>
                <a:gd name="T9" fmla="*/ 26 h 33"/>
                <a:gd name="T10" fmla="*/ 61 w 91"/>
                <a:gd name="T11" fmla="*/ 21 h 33"/>
                <a:gd name="T12" fmla="*/ 65 w 91"/>
                <a:gd name="T13" fmla="*/ 20 h 33"/>
                <a:gd name="T14" fmla="*/ 70 w 91"/>
                <a:gd name="T15" fmla="*/ 17 h 33"/>
                <a:gd name="T16" fmla="*/ 79 w 91"/>
                <a:gd name="T17" fmla="*/ 9 h 33"/>
                <a:gd name="T18" fmla="*/ 83 w 91"/>
                <a:gd name="T19" fmla="*/ 5 h 33"/>
                <a:gd name="T20" fmla="*/ 86 w 91"/>
                <a:gd name="T21" fmla="*/ 0 h 33"/>
                <a:gd name="T22" fmla="*/ 91 w 91"/>
                <a:gd name="T23" fmla="*/ 3 h 33"/>
                <a:gd name="T24" fmla="*/ 88 w 91"/>
                <a:gd name="T25" fmla="*/ 9 h 33"/>
                <a:gd name="T26" fmla="*/ 83 w 91"/>
                <a:gd name="T27" fmla="*/ 14 h 33"/>
                <a:gd name="T28" fmla="*/ 74 w 91"/>
                <a:gd name="T29" fmla="*/ 21 h 33"/>
                <a:gd name="T30" fmla="*/ 68 w 91"/>
                <a:gd name="T31" fmla="*/ 24 h 33"/>
                <a:gd name="T32" fmla="*/ 62 w 91"/>
                <a:gd name="T33" fmla="*/ 27 h 33"/>
                <a:gd name="T34" fmla="*/ 50 w 91"/>
                <a:gd name="T35" fmla="*/ 32 h 33"/>
                <a:gd name="T36" fmla="*/ 38 w 91"/>
                <a:gd name="T37" fmla="*/ 33 h 33"/>
                <a:gd name="T38" fmla="*/ 26 w 91"/>
                <a:gd name="T39" fmla="*/ 33 h 33"/>
                <a:gd name="T40" fmla="*/ 12 w 91"/>
                <a:gd name="T41" fmla="*/ 32 h 33"/>
                <a:gd name="T42" fmla="*/ 0 w 91"/>
                <a:gd name="T43" fmla="*/ 27 h 33"/>
                <a:gd name="T44" fmla="*/ 2 w 91"/>
                <a:gd name="T4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33">
                  <a:moveTo>
                    <a:pt x="2" y="21"/>
                  </a:moveTo>
                  <a:lnTo>
                    <a:pt x="14" y="26"/>
                  </a:lnTo>
                  <a:lnTo>
                    <a:pt x="26" y="27"/>
                  </a:lnTo>
                  <a:lnTo>
                    <a:pt x="38" y="27"/>
                  </a:lnTo>
                  <a:lnTo>
                    <a:pt x="50" y="26"/>
                  </a:lnTo>
                  <a:lnTo>
                    <a:pt x="61" y="21"/>
                  </a:lnTo>
                  <a:lnTo>
                    <a:pt x="65" y="20"/>
                  </a:lnTo>
                  <a:lnTo>
                    <a:pt x="70" y="17"/>
                  </a:lnTo>
                  <a:lnTo>
                    <a:pt x="79" y="9"/>
                  </a:lnTo>
                  <a:lnTo>
                    <a:pt x="83" y="5"/>
                  </a:lnTo>
                  <a:lnTo>
                    <a:pt x="86" y="0"/>
                  </a:lnTo>
                  <a:lnTo>
                    <a:pt x="91" y="3"/>
                  </a:lnTo>
                  <a:lnTo>
                    <a:pt x="88" y="9"/>
                  </a:lnTo>
                  <a:lnTo>
                    <a:pt x="83" y="14"/>
                  </a:lnTo>
                  <a:lnTo>
                    <a:pt x="74" y="21"/>
                  </a:lnTo>
                  <a:lnTo>
                    <a:pt x="68" y="24"/>
                  </a:lnTo>
                  <a:lnTo>
                    <a:pt x="62" y="27"/>
                  </a:lnTo>
                  <a:lnTo>
                    <a:pt x="50" y="32"/>
                  </a:lnTo>
                  <a:lnTo>
                    <a:pt x="38" y="33"/>
                  </a:lnTo>
                  <a:lnTo>
                    <a:pt x="26" y="33"/>
                  </a:lnTo>
                  <a:lnTo>
                    <a:pt x="12" y="32"/>
                  </a:lnTo>
                  <a:lnTo>
                    <a:pt x="0" y="27"/>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6" name="Freeform 1442"/>
            <p:cNvSpPr>
              <a:spLocks/>
            </p:cNvSpPr>
            <p:nvPr/>
          </p:nvSpPr>
          <p:spPr bwMode="auto">
            <a:xfrm>
              <a:off x="4357" y="1531"/>
              <a:ext cx="17" cy="74"/>
            </a:xfrm>
            <a:custGeom>
              <a:avLst/>
              <a:gdLst>
                <a:gd name="T0" fmla="*/ 0 w 34"/>
                <a:gd name="T1" fmla="*/ 144 h 147"/>
                <a:gd name="T2" fmla="*/ 6 w 34"/>
                <a:gd name="T3" fmla="*/ 135 h 147"/>
                <a:gd name="T4" fmla="*/ 11 w 34"/>
                <a:gd name="T5" fmla="*/ 128 h 147"/>
                <a:gd name="T6" fmla="*/ 14 w 34"/>
                <a:gd name="T7" fmla="*/ 119 h 147"/>
                <a:gd name="T8" fmla="*/ 17 w 34"/>
                <a:gd name="T9" fmla="*/ 111 h 147"/>
                <a:gd name="T10" fmla="*/ 20 w 34"/>
                <a:gd name="T11" fmla="*/ 102 h 147"/>
                <a:gd name="T12" fmla="*/ 23 w 34"/>
                <a:gd name="T13" fmla="*/ 93 h 147"/>
                <a:gd name="T14" fmla="*/ 24 w 34"/>
                <a:gd name="T15" fmla="*/ 84 h 147"/>
                <a:gd name="T16" fmla="*/ 26 w 34"/>
                <a:gd name="T17" fmla="*/ 75 h 147"/>
                <a:gd name="T18" fmla="*/ 27 w 34"/>
                <a:gd name="T19" fmla="*/ 57 h 147"/>
                <a:gd name="T20" fmla="*/ 27 w 34"/>
                <a:gd name="T21" fmla="*/ 37 h 147"/>
                <a:gd name="T22" fmla="*/ 27 w 34"/>
                <a:gd name="T23" fmla="*/ 19 h 147"/>
                <a:gd name="T24" fmla="*/ 24 w 34"/>
                <a:gd name="T25" fmla="*/ 1 h 147"/>
                <a:gd name="T26" fmla="*/ 30 w 34"/>
                <a:gd name="T27" fmla="*/ 0 h 147"/>
                <a:gd name="T28" fmla="*/ 34 w 34"/>
                <a:gd name="T29" fmla="*/ 19 h 147"/>
                <a:gd name="T30" fmla="*/ 34 w 34"/>
                <a:gd name="T31" fmla="*/ 37 h 147"/>
                <a:gd name="T32" fmla="*/ 34 w 34"/>
                <a:gd name="T33" fmla="*/ 57 h 147"/>
                <a:gd name="T34" fmla="*/ 32 w 34"/>
                <a:gd name="T35" fmla="*/ 76 h 147"/>
                <a:gd name="T36" fmla="*/ 30 w 34"/>
                <a:gd name="T37" fmla="*/ 85 h 147"/>
                <a:gd name="T38" fmla="*/ 29 w 34"/>
                <a:gd name="T39" fmla="*/ 94 h 147"/>
                <a:gd name="T40" fmla="*/ 26 w 34"/>
                <a:gd name="T41" fmla="*/ 104 h 147"/>
                <a:gd name="T42" fmla="*/ 23 w 34"/>
                <a:gd name="T43" fmla="*/ 113 h 147"/>
                <a:gd name="T44" fmla="*/ 20 w 34"/>
                <a:gd name="T45" fmla="*/ 122 h 147"/>
                <a:gd name="T46" fmla="*/ 15 w 34"/>
                <a:gd name="T47" fmla="*/ 131 h 147"/>
                <a:gd name="T48" fmla="*/ 11 w 34"/>
                <a:gd name="T49" fmla="*/ 140 h 147"/>
                <a:gd name="T50" fmla="*/ 6 w 34"/>
                <a:gd name="T51" fmla="*/ 147 h 147"/>
                <a:gd name="T52" fmla="*/ 0 w 34"/>
                <a:gd name="T53" fmla="*/ 1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147">
                  <a:moveTo>
                    <a:pt x="0" y="144"/>
                  </a:moveTo>
                  <a:lnTo>
                    <a:pt x="6" y="135"/>
                  </a:lnTo>
                  <a:lnTo>
                    <a:pt x="11" y="128"/>
                  </a:lnTo>
                  <a:lnTo>
                    <a:pt x="14" y="119"/>
                  </a:lnTo>
                  <a:lnTo>
                    <a:pt x="17" y="111"/>
                  </a:lnTo>
                  <a:lnTo>
                    <a:pt x="20" y="102"/>
                  </a:lnTo>
                  <a:lnTo>
                    <a:pt x="23" y="93"/>
                  </a:lnTo>
                  <a:lnTo>
                    <a:pt x="24" y="84"/>
                  </a:lnTo>
                  <a:lnTo>
                    <a:pt x="26" y="75"/>
                  </a:lnTo>
                  <a:lnTo>
                    <a:pt x="27" y="57"/>
                  </a:lnTo>
                  <a:lnTo>
                    <a:pt x="27" y="37"/>
                  </a:lnTo>
                  <a:lnTo>
                    <a:pt x="27" y="19"/>
                  </a:lnTo>
                  <a:lnTo>
                    <a:pt x="24" y="1"/>
                  </a:lnTo>
                  <a:lnTo>
                    <a:pt x="30" y="0"/>
                  </a:lnTo>
                  <a:lnTo>
                    <a:pt x="34" y="19"/>
                  </a:lnTo>
                  <a:lnTo>
                    <a:pt x="34" y="37"/>
                  </a:lnTo>
                  <a:lnTo>
                    <a:pt x="34" y="57"/>
                  </a:lnTo>
                  <a:lnTo>
                    <a:pt x="32" y="76"/>
                  </a:lnTo>
                  <a:lnTo>
                    <a:pt x="30" y="85"/>
                  </a:lnTo>
                  <a:lnTo>
                    <a:pt x="29" y="94"/>
                  </a:lnTo>
                  <a:lnTo>
                    <a:pt x="26" y="104"/>
                  </a:lnTo>
                  <a:lnTo>
                    <a:pt x="23" y="113"/>
                  </a:lnTo>
                  <a:lnTo>
                    <a:pt x="20" y="122"/>
                  </a:lnTo>
                  <a:lnTo>
                    <a:pt x="15" y="131"/>
                  </a:lnTo>
                  <a:lnTo>
                    <a:pt x="11" y="140"/>
                  </a:lnTo>
                  <a:lnTo>
                    <a:pt x="6" y="147"/>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7" name="Freeform 1443"/>
            <p:cNvSpPr>
              <a:spLocks/>
            </p:cNvSpPr>
            <p:nvPr/>
          </p:nvSpPr>
          <p:spPr bwMode="auto">
            <a:xfrm>
              <a:off x="4367" y="1525"/>
              <a:ext cx="5" cy="7"/>
            </a:xfrm>
            <a:custGeom>
              <a:avLst/>
              <a:gdLst>
                <a:gd name="T0" fmla="*/ 4 w 10"/>
                <a:gd name="T1" fmla="*/ 13 h 13"/>
                <a:gd name="T2" fmla="*/ 4 w 10"/>
                <a:gd name="T3" fmla="*/ 12 h 13"/>
                <a:gd name="T4" fmla="*/ 3 w 10"/>
                <a:gd name="T5" fmla="*/ 9 h 13"/>
                <a:gd name="T6" fmla="*/ 1 w 10"/>
                <a:gd name="T7" fmla="*/ 7 h 13"/>
                <a:gd name="T8" fmla="*/ 0 w 10"/>
                <a:gd name="T9" fmla="*/ 6 h 13"/>
                <a:gd name="T10" fmla="*/ 1 w 10"/>
                <a:gd name="T11" fmla="*/ 0 h 13"/>
                <a:gd name="T12" fmla="*/ 4 w 10"/>
                <a:gd name="T13" fmla="*/ 1 h 13"/>
                <a:gd name="T14" fmla="*/ 7 w 10"/>
                <a:gd name="T15" fmla="*/ 4 h 13"/>
                <a:gd name="T16" fmla="*/ 9 w 10"/>
                <a:gd name="T17" fmla="*/ 9 h 13"/>
                <a:gd name="T18" fmla="*/ 10 w 10"/>
                <a:gd name="T19" fmla="*/ 12 h 13"/>
                <a:gd name="T20" fmla="*/ 4 w 10"/>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13"/>
                  </a:moveTo>
                  <a:lnTo>
                    <a:pt x="4" y="12"/>
                  </a:lnTo>
                  <a:lnTo>
                    <a:pt x="3" y="9"/>
                  </a:lnTo>
                  <a:lnTo>
                    <a:pt x="1" y="7"/>
                  </a:lnTo>
                  <a:lnTo>
                    <a:pt x="0" y="6"/>
                  </a:lnTo>
                  <a:lnTo>
                    <a:pt x="1" y="0"/>
                  </a:lnTo>
                  <a:lnTo>
                    <a:pt x="4" y="1"/>
                  </a:lnTo>
                  <a:lnTo>
                    <a:pt x="7" y="4"/>
                  </a:lnTo>
                  <a:lnTo>
                    <a:pt x="9" y="9"/>
                  </a:lnTo>
                  <a:lnTo>
                    <a:pt x="10" y="12"/>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8" name="Freeform 1444"/>
            <p:cNvSpPr>
              <a:spLocks/>
            </p:cNvSpPr>
            <p:nvPr/>
          </p:nvSpPr>
          <p:spPr bwMode="auto">
            <a:xfrm>
              <a:off x="4369" y="1531"/>
              <a:ext cx="3"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29" name="Freeform 1445"/>
            <p:cNvSpPr>
              <a:spLocks/>
            </p:cNvSpPr>
            <p:nvPr/>
          </p:nvSpPr>
          <p:spPr bwMode="auto">
            <a:xfrm>
              <a:off x="4258" y="1525"/>
              <a:ext cx="110" cy="15"/>
            </a:xfrm>
            <a:custGeom>
              <a:avLst/>
              <a:gdLst>
                <a:gd name="T0" fmla="*/ 220 w 220"/>
                <a:gd name="T1" fmla="*/ 6 h 30"/>
                <a:gd name="T2" fmla="*/ 207 w 220"/>
                <a:gd name="T3" fmla="*/ 10 h 30"/>
                <a:gd name="T4" fmla="*/ 193 w 220"/>
                <a:gd name="T5" fmla="*/ 13 h 30"/>
                <a:gd name="T6" fmla="*/ 165 w 220"/>
                <a:gd name="T7" fmla="*/ 16 h 30"/>
                <a:gd name="T8" fmla="*/ 137 w 220"/>
                <a:gd name="T9" fmla="*/ 19 h 30"/>
                <a:gd name="T10" fmla="*/ 110 w 220"/>
                <a:gd name="T11" fmla="*/ 22 h 30"/>
                <a:gd name="T12" fmla="*/ 56 w 220"/>
                <a:gd name="T13" fmla="*/ 25 h 30"/>
                <a:gd name="T14" fmla="*/ 29 w 220"/>
                <a:gd name="T15" fmla="*/ 27 h 30"/>
                <a:gd name="T16" fmla="*/ 2 w 220"/>
                <a:gd name="T17" fmla="*/ 30 h 30"/>
                <a:gd name="T18" fmla="*/ 0 w 220"/>
                <a:gd name="T19" fmla="*/ 24 h 30"/>
                <a:gd name="T20" fmla="*/ 27 w 220"/>
                <a:gd name="T21" fmla="*/ 21 h 30"/>
                <a:gd name="T22" fmla="*/ 56 w 220"/>
                <a:gd name="T23" fmla="*/ 19 h 30"/>
                <a:gd name="T24" fmla="*/ 110 w 220"/>
                <a:gd name="T25" fmla="*/ 16 h 30"/>
                <a:gd name="T26" fmla="*/ 136 w 220"/>
                <a:gd name="T27" fmla="*/ 13 h 30"/>
                <a:gd name="T28" fmla="*/ 163 w 220"/>
                <a:gd name="T29" fmla="*/ 10 h 30"/>
                <a:gd name="T30" fmla="*/ 192 w 220"/>
                <a:gd name="T31" fmla="*/ 7 h 30"/>
                <a:gd name="T32" fmla="*/ 204 w 220"/>
                <a:gd name="T33" fmla="*/ 4 h 30"/>
                <a:gd name="T34" fmla="*/ 219 w 220"/>
                <a:gd name="T35" fmla="*/ 0 h 30"/>
                <a:gd name="T36" fmla="*/ 220 w 220"/>
                <a:gd name="T3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30">
                  <a:moveTo>
                    <a:pt x="220" y="6"/>
                  </a:moveTo>
                  <a:lnTo>
                    <a:pt x="207" y="10"/>
                  </a:lnTo>
                  <a:lnTo>
                    <a:pt x="193" y="13"/>
                  </a:lnTo>
                  <a:lnTo>
                    <a:pt x="165" y="16"/>
                  </a:lnTo>
                  <a:lnTo>
                    <a:pt x="137" y="19"/>
                  </a:lnTo>
                  <a:lnTo>
                    <a:pt x="110" y="22"/>
                  </a:lnTo>
                  <a:lnTo>
                    <a:pt x="56" y="25"/>
                  </a:lnTo>
                  <a:lnTo>
                    <a:pt x="29" y="27"/>
                  </a:lnTo>
                  <a:lnTo>
                    <a:pt x="2" y="30"/>
                  </a:lnTo>
                  <a:lnTo>
                    <a:pt x="0" y="24"/>
                  </a:lnTo>
                  <a:lnTo>
                    <a:pt x="27" y="21"/>
                  </a:lnTo>
                  <a:lnTo>
                    <a:pt x="56" y="19"/>
                  </a:lnTo>
                  <a:lnTo>
                    <a:pt x="110" y="16"/>
                  </a:lnTo>
                  <a:lnTo>
                    <a:pt x="136" y="13"/>
                  </a:lnTo>
                  <a:lnTo>
                    <a:pt x="163" y="10"/>
                  </a:lnTo>
                  <a:lnTo>
                    <a:pt x="192" y="7"/>
                  </a:lnTo>
                  <a:lnTo>
                    <a:pt x="204" y="4"/>
                  </a:lnTo>
                  <a:lnTo>
                    <a:pt x="219" y="0"/>
                  </a:lnTo>
                  <a:lnTo>
                    <a:pt x="2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0" name="Freeform 1446"/>
            <p:cNvSpPr>
              <a:spLocks/>
            </p:cNvSpPr>
            <p:nvPr/>
          </p:nvSpPr>
          <p:spPr bwMode="auto">
            <a:xfrm>
              <a:off x="4367" y="1525"/>
              <a:ext cx="1" cy="3"/>
            </a:xfrm>
            <a:custGeom>
              <a:avLst/>
              <a:gdLst>
                <a:gd name="T0" fmla="*/ 1 w 1"/>
                <a:gd name="T1" fmla="*/ 0 h 6"/>
                <a:gd name="T2" fmla="*/ 0 w 1"/>
                <a:gd name="T3" fmla="*/ 0 h 6"/>
                <a:gd name="T4" fmla="*/ 1 w 1"/>
                <a:gd name="T5" fmla="*/ 6 h 6"/>
                <a:gd name="T6" fmla="*/ 0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lnTo>
                    <a:pt x="0" y="0"/>
                  </a:lnTo>
                  <a:lnTo>
                    <a:pt x="1" y="6"/>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1" name="Freeform 1447"/>
            <p:cNvSpPr>
              <a:spLocks/>
            </p:cNvSpPr>
            <p:nvPr/>
          </p:nvSpPr>
          <p:spPr bwMode="auto">
            <a:xfrm>
              <a:off x="4233" y="1537"/>
              <a:ext cx="25" cy="44"/>
            </a:xfrm>
            <a:custGeom>
              <a:avLst/>
              <a:gdLst>
                <a:gd name="T0" fmla="*/ 52 w 52"/>
                <a:gd name="T1" fmla="*/ 6 h 87"/>
                <a:gd name="T2" fmla="*/ 46 w 52"/>
                <a:gd name="T3" fmla="*/ 7 h 87"/>
                <a:gd name="T4" fmla="*/ 41 w 52"/>
                <a:gd name="T5" fmla="*/ 10 h 87"/>
                <a:gd name="T6" fmla="*/ 38 w 52"/>
                <a:gd name="T7" fmla="*/ 12 h 87"/>
                <a:gd name="T8" fmla="*/ 33 w 52"/>
                <a:gd name="T9" fmla="*/ 16 h 87"/>
                <a:gd name="T10" fmla="*/ 30 w 52"/>
                <a:gd name="T11" fmla="*/ 19 h 87"/>
                <a:gd name="T12" fmla="*/ 27 w 52"/>
                <a:gd name="T13" fmla="*/ 25 h 87"/>
                <a:gd name="T14" fmla="*/ 24 w 52"/>
                <a:gd name="T15" fmla="*/ 30 h 87"/>
                <a:gd name="T16" fmla="*/ 21 w 52"/>
                <a:gd name="T17" fmla="*/ 36 h 87"/>
                <a:gd name="T18" fmla="*/ 17 w 52"/>
                <a:gd name="T19" fmla="*/ 48 h 87"/>
                <a:gd name="T20" fmla="*/ 14 w 52"/>
                <a:gd name="T21" fmla="*/ 61 h 87"/>
                <a:gd name="T22" fmla="*/ 8 w 52"/>
                <a:gd name="T23" fmla="*/ 87 h 87"/>
                <a:gd name="T24" fmla="*/ 0 w 52"/>
                <a:gd name="T25" fmla="*/ 85 h 87"/>
                <a:gd name="T26" fmla="*/ 8 w 52"/>
                <a:gd name="T27" fmla="*/ 60 h 87"/>
                <a:gd name="T28" fmla="*/ 11 w 52"/>
                <a:gd name="T29" fmla="*/ 46 h 87"/>
                <a:gd name="T30" fmla="*/ 15 w 52"/>
                <a:gd name="T31" fmla="*/ 33 h 87"/>
                <a:gd name="T32" fmla="*/ 18 w 52"/>
                <a:gd name="T33" fmla="*/ 27 h 87"/>
                <a:gd name="T34" fmla="*/ 21 w 52"/>
                <a:gd name="T35" fmla="*/ 22 h 87"/>
                <a:gd name="T36" fmla="*/ 24 w 52"/>
                <a:gd name="T37" fmla="*/ 16 h 87"/>
                <a:gd name="T38" fmla="*/ 29 w 52"/>
                <a:gd name="T39" fmla="*/ 12 h 87"/>
                <a:gd name="T40" fmla="*/ 33 w 52"/>
                <a:gd name="T41" fmla="*/ 7 h 87"/>
                <a:gd name="T42" fmla="*/ 38 w 52"/>
                <a:gd name="T43" fmla="*/ 4 h 87"/>
                <a:gd name="T44" fmla="*/ 44 w 52"/>
                <a:gd name="T45" fmla="*/ 1 h 87"/>
                <a:gd name="T46" fmla="*/ 50 w 52"/>
                <a:gd name="T47" fmla="*/ 0 h 87"/>
                <a:gd name="T48" fmla="*/ 52 w 52"/>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87">
                  <a:moveTo>
                    <a:pt x="52" y="6"/>
                  </a:moveTo>
                  <a:lnTo>
                    <a:pt x="46" y="7"/>
                  </a:lnTo>
                  <a:lnTo>
                    <a:pt x="41" y="10"/>
                  </a:lnTo>
                  <a:lnTo>
                    <a:pt x="38" y="12"/>
                  </a:lnTo>
                  <a:lnTo>
                    <a:pt x="33" y="16"/>
                  </a:lnTo>
                  <a:lnTo>
                    <a:pt x="30" y="19"/>
                  </a:lnTo>
                  <a:lnTo>
                    <a:pt x="27" y="25"/>
                  </a:lnTo>
                  <a:lnTo>
                    <a:pt x="24" y="30"/>
                  </a:lnTo>
                  <a:lnTo>
                    <a:pt x="21" y="36"/>
                  </a:lnTo>
                  <a:lnTo>
                    <a:pt x="17" y="48"/>
                  </a:lnTo>
                  <a:lnTo>
                    <a:pt x="14" y="61"/>
                  </a:lnTo>
                  <a:lnTo>
                    <a:pt x="8" y="87"/>
                  </a:lnTo>
                  <a:lnTo>
                    <a:pt x="0" y="85"/>
                  </a:lnTo>
                  <a:lnTo>
                    <a:pt x="8" y="60"/>
                  </a:lnTo>
                  <a:lnTo>
                    <a:pt x="11" y="46"/>
                  </a:lnTo>
                  <a:lnTo>
                    <a:pt x="15" y="33"/>
                  </a:lnTo>
                  <a:lnTo>
                    <a:pt x="18" y="27"/>
                  </a:lnTo>
                  <a:lnTo>
                    <a:pt x="21" y="22"/>
                  </a:lnTo>
                  <a:lnTo>
                    <a:pt x="24" y="16"/>
                  </a:lnTo>
                  <a:lnTo>
                    <a:pt x="29" y="12"/>
                  </a:lnTo>
                  <a:lnTo>
                    <a:pt x="33" y="7"/>
                  </a:lnTo>
                  <a:lnTo>
                    <a:pt x="38" y="4"/>
                  </a:lnTo>
                  <a:lnTo>
                    <a:pt x="44" y="1"/>
                  </a:lnTo>
                  <a:lnTo>
                    <a:pt x="50" y="0"/>
                  </a:lnTo>
                  <a:lnTo>
                    <a:pt x="5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2" name="Freeform 1448"/>
            <p:cNvSpPr>
              <a:spLocks/>
            </p:cNvSpPr>
            <p:nvPr/>
          </p:nvSpPr>
          <p:spPr bwMode="auto">
            <a:xfrm>
              <a:off x="4258" y="1537"/>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3" name="Freeform 1449"/>
            <p:cNvSpPr>
              <a:spLocks/>
            </p:cNvSpPr>
            <p:nvPr/>
          </p:nvSpPr>
          <p:spPr bwMode="auto">
            <a:xfrm>
              <a:off x="4230" y="1580"/>
              <a:ext cx="9" cy="44"/>
            </a:xfrm>
            <a:custGeom>
              <a:avLst/>
              <a:gdLst>
                <a:gd name="T0" fmla="*/ 14 w 20"/>
                <a:gd name="T1" fmla="*/ 2 h 88"/>
                <a:gd name="T2" fmla="*/ 11 w 20"/>
                <a:gd name="T3" fmla="*/ 13 h 88"/>
                <a:gd name="T4" fmla="*/ 9 w 20"/>
                <a:gd name="T5" fmla="*/ 23 h 88"/>
                <a:gd name="T6" fmla="*/ 8 w 20"/>
                <a:gd name="T7" fmla="*/ 34 h 88"/>
                <a:gd name="T8" fmla="*/ 8 w 20"/>
                <a:gd name="T9" fmla="*/ 46 h 88"/>
                <a:gd name="T10" fmla="*/ 8 w 20"/>
                <a:gd name="T11" fmla="*/ 56 h 88"/>
                <a:gd name="T12" fmla="*/ 9 w 20"/>
                <a:gd name="T13" fmla="*/ 61 h 88"/>
                <a:gd name="T14" fmla="*/ 11 w 20"/>
                <a:gd name="T15" fmla="*/ 65 h 88"/>
                <a:gd name="T16" fmla="*/ 14 w 20"/>
                <a:gd name="T17" fmla="*/ 76 h 88"/>
                <a:gd name="T18" fmla="*/ 17 w 20"/>
                <a:gd name="T19" fmla="*/ 80 h 88"/>
                <a:gd name="T20" fmla="*/ 20 w 20"/>
                <a:gd name="T21" fmla="*/ 85 h 88"/>
                <a:gd name="T22" fmla="*/ 15 w 20"/>
                <a:gd name="T23" fmla="*/ 88 h 88"/>
                <a:gd name="T24" fmla="*/ 11 w 20"/>
                <a:gd name="T25" fmla="*/ 83 h 88"/>
                <a:gd name="T26" fmla="*/ 8 w 20"/>
                <a:gd name="T27" fmla="*/ 79 h 88"/>
                <a:gd name="T28" fmla="*/ 5 w 20"/>
                <a:gd name="T29" fmla="*/ 68 h 88"/>
                <a:gd name="T30" fmla="*/ 3 w 20"/>
                <a:gd name="T31" fmla="*/ 62 h 88"/>
                <a:gd name="T32" fmla="*/ 2 w 20"/>
                <a:gd name="T33" fmla="*/ 56 h 88"/>
                <a:gd name="T34" fmla="*/ 0 w 20"/>
                <a:gd name="T35" fmla="*/ 46 h 88"/>
                <a:gd name="T36" fmla="*/ 2 w 20"/>
                <a:gd name="T37" fmla="*/ 34 h 88"/>
                <a:gd name="T38" fmla="*/ 2 w 20"/>
                <a:gd name="T39" fmla="*/ 23 h 88"/>
                <a:gd name="T40" fmla="*/ 5 w 20"/>
                <a:gd name="T41" fmla="*/ 11 h 88"/>
                <a:gd name="T42" fmla="*/ 6 w 20"/>
                <a:gd name="T43" fmla="*/ 0 h 88"/>
                <a:gd name="T44" fmla="*/ 14 w 20"/>
                <a:gd name="T4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88">
                  <a:moveTo>
                    <a:pt x="14" y="2"/>
                  </a:moveTo>
                  <a:lnTo>
                    <a:pt x="11" y="13"/>
                  </a:lnTo>
                  <a:lnTo>
                    <a:pt x="9" y="23"/>
                  </a:lnTo>
                  <a:lnTo>
                    <a:pt x="8" y="34"/>
                  </a:lnTo>
                  <a:lnTo>
                    <a:pt x="8" y="46"/>
                  </a:lnTo>
                  <a:lnTo>
                    <a:pt x="8" y="56"/>
                  </a:lnTo>
                  <a:lnTo>
                    <a:pt x="9" y="61"/>
                  </a:lnTo>
                  <a:lnTo>
                    <a:pt x="11" y="65"/>
                  </a:lnTo>
                  <a:lnTo>
                    <a:pt x="14" y="76"/>
                  </a:lnTo>
                  <a:lnTo>
                    <a:pt x="17" y="80"/>
                  </a:lnTo>
                  <a:lnTo>
                    <a:pt x="20" y="85"/>
                  </a:lnTo>
                  <a:lnTo>
                    <a:pt x="15" y="88"/>
                  </a:lnTo>
                  <a:lnTo>
                    <a:pt x="11" y="83"/>
                  </a:lnTo>
                  <a:lnTo>
                    <a:pt x="8" y="79"/>
                  </a:lnTo>
                  <a:lnTo>
                    <a:pt x="5" y="68"/>
                  </a:lnTo>
                  <a:lnTo>
                    <a:pt x="3" y="62"/>
                  </a:lnTo>
                  <a:lnTo>
                    <a:pt x="2" y="56"/>
                  </a:lnTo>
                  <a:lnTo>
                    <a:pt x="0" y="46"/>
                  </a:lnTo>
                  <a:lnTo>
                    <a:pt x="2" y="34"/>
                  </a:lnTo>
                  <a:lnTo>
                    <a:pt x="2" y="23"/>
                  </a:lnTo>
                  <a:lnTo>
                    <a:pt x="5" y="11"/>
                  </a:lnTo>
                  <a:lnTo>
                    <a:pt x="6"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4" name="Freeform 1450"/>
            <p:cNvSpPr>
              <a:spLocks/>
            </p:cNvSpPr>
            <p:nvPr/>
          </p:nvSpPr>
          <p:spPr bwMode="auto">
            <a:xfrm>
              <a:off x="4233" y="1580"/>
              <a:ext cx="3" cy="1"/>
            </a:xfrm>
            <a:custGeom>
              <a:avLst/>
              <a:gdLst>
                <a:gd name="T0" fmla="*/ 0 w 8"/>
                <a:gd name="T1" fmla="*/ 0 h 2"/>
                <a:gd name="T2" fmla="*/ 8 w 8"/>
                <a:gd name="T3" fmla="*/ 2 h 2"/>
                <a:gd name="T4" fmla="*/ 0 w 8"/>
                <a:gd name="T5" fmla="*/ 0 h 2"/>
              </a:gdLst>
              <a:ahLst/>
              <a:cxnLst>
                <a:cxn ang="0">
                  <a:pos x="T0" y="T1"/>
                </a:cxn>
                <a:cxn ang="0">
                  <a:pos x="T2" y="T3"/>
                </a:cxn>
                <a:cxn ang="0">
                  <a:pos x="T4" y="T5"/>
                </a:cxn>
              </a:cxnLst>
              <a:rect l="0" t="0" r="r" b="b"/>
              <a:pathLst>
                <a:path w="8" h="2">
                  <a:moveTo>
                    <a:pt x="0" y="0"/>
                  </a:moveTo>
                  <a:lnTo>
                    <a:pt x="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5" name="Freeform 1451"/>
            <p:cNvSpPr>
              <a:spLocks/>
            </p:cNvSpPr>
            <p:nvPr/>
          </p:nvSpPr>
          <p:spPr bwMode="auto">
            <a:xfrm>
              <a:off x="4238" y="1622"/>
              <a:ext cx="4" cy="3"/>
            </a:xfrm>
            <a:custGeom>
              <a:avLst/>
              <a:gdLst>
                <a:gd name="T0" fmla="*/ 1 w 9"/>
                <a:gd name="T1" fmla="*/ 0 h 8"/>
                <a:gd name="T2" fmla="*/ 0 w 9"/>
                <a:gd name="T3" fmla="*/ 6 h 8"/>
                <a:gd name="T4" fmla="*/ 9 w 9"/>
                <a:gd name="T5" fmla="*/ 8 h 8"/>
                <a:gd name="T6" fmla="*/ 9 w 9"/>
                <a:gd name="T7" fmla="*/ 2 h 8"/>
                <a:gd name="T8" fmla="*/ 1 w 9"/>
                <a:gd name="T9" fmla="*/ 0 h 8"/>
              </a:gdLst>
              <a:ahLst/>
              <a:cxnLst>
                <a:cxn ang="0">
                  <a:pos x="T0" y="T1"/>
                </a:cxn>
                <a:cxn ang="0">
                  <a:pos x="T2" y="T3"/>
                </a:cxn>
                <a:cxn ang="0">
                  <a:pos x="T4" y="T5"/>
                </a:cxn>
                <a:cxn ang="0">
                  <a:pos x="T6" y="T7"/>
                </a:cxn>
                <a:cxn ang="0">
                  <a:pos x="T8" y="T9"/>
                </a:cxn>
              </a:cxnLst>
              <a:rect l="0" t="0" r="r" b="b"/>
              <a:pathLst>
                <a:path w="9" h="8">
                  <a:moveTo>
                    <a:pt x="1" y="0"/>
                  </a:moveTo>
                  <a:lnTo>
                    <a:pt x="0" y="6"/>
                  </a:lnTo>
                  <a:lnTo>
                    <a:pt x="9" y="8"/>
                  </a:lnTo>
                  <a:lnTo>
                    <a:pt x="9"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6" name="Freeform 1452"/>
            <p:cNvSpPr>
              <a:spLocks/>
            </p:cNvSpPr>
            <p:nvPr/>
          </p:nvSpPr>
          <p:spPr bwMode="auto">
            <a:xfrm>
              <a:off x="4237" y="1622"/>
              <a:ext cx="2" cy="3"/>
            </a:xfrm>
            <a:custGeom>
              <a:avLst/>
              <a:gdLst>
                <a:gd name="T0" fmla="*/ 0 w 5"/>
                <a:gd name="T1" fmla="*/ 5 h 6"/>
                <a:gd name="T2" fmla="*/ 0 w 5"/>
                <a:gd name="T3" fmla="*/ 6 h 6"/>
                <a:gd name="T4" fmla="*/ 2 w 5"/>
                <a:gd name="T5" fmla="*/ 6 h 6"/>
                <a:gd name="T6" fmla="*/ 3 w 5"/>
                <a:gd name="T7" fmla="*/ 0 h 6"/>
                <a:gd name="T8" fmla="*/ 5 w 5"/>
                <a:gd name="T9" fmla="*/ 2 h 6"/>
                <a:gd name="T10" fmla="*/ 0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0" y="5"/>
                  </a:moveTo>
                  <a:lnTo>
                    <a:pt x="0" y="6"/>
                  </a:lnTo>
                  <a:lnTo>
                    <a:pt x="2" y="6"/>
                  </a:lnTo>
                  <a:lnTo>
                    <a:pt x="3" y="0"/>
                  </a:lnTo>
                  <a:lnTo>
                    <a:pt x="5"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7" name="Freeform 1453"/>
            <p:cNvSpPr>
              <a:spLocks/>
            </p:cNvSpPr>
            <p:nvPr/>
          </p:nvSpPr>
          <p:spPr bwMode="auto">
            <a:xfrm>
              <a:off x="4242" y="162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8" name="Freeform 1454"/>
            <p:cNvSpPr>
              <a:spLocks/>
            </p:cNvSpPr>
            <p:nvPr/>
          </p:nvSpPr>
          <p:spPr bwMode="auto">
            <a:xfrm>
              <a:off x="4233" y="1617"/>
              <a:ext cx="133" cy="106"/>
            </a:xfrm>
            <a:custGeom>
              <a:avLst/>
              <a:gdLst>
                <a:gd name="T0" fmla="*/ 39 w 265"/>
                <a:gd name="T1" fmla="*/ 204 h 211"/>
                <a:gd name="T2" fmla="*/ 38 w 265"/>
                <a:gd name="T3" fmla="*/ 204 h 211"/>
                <a:gd name="T4" fmla="*/ 113 w 265"/>
                <a:gd name="T5" fmla="*/ 210 h 211"/>
                <a:gd name="T6" fmla="*/ 149 w 265"/>
                <a:gd name="T7" fmla="*/ 211 h 211"/>
                <a:gd name="T8" fmla="*/ 169 w 265"/>
                <a:gd name="T9" fmla="*/ 211 h 211"/>
                <a:gd name="T10" fmla="*/ 187 w 265"/>
                <a:gd name="T11" fmla="*/ 211 h 211"/>
                <a:gd name="T12" fmla="*/ 199 w 265"/>
                <a:gd name="T13" fmla="*/ 210 h 211"/>
                <a:gd name="T14" fmla="*/ 205 w 265"/>
                <a:gd name="T15" fmla="*/ 208 h 211"/>
                <a:gd name="T16" fmla="*/ 210 w 265"/>
                <a:gd name="T17" fmla="*/ 205 h 211"/>
                <a:gd name="T18" fmla="*/ 220 w 265"/>
                <a:gd name="T19" fmla="*/ 201 h 211"/>
                <a:gd name="T20" fmla="*/ 229 w 265"/>
                <a:gd name="T21" fmla="*/ 193 h 211"/>
                <a:gd name="T22" fmla="*/ 237 w 265"/>
                <a:gd name="T23" fmla="*/ 186 h 211"/>
                <a:gd name="T24" fmla="*/ 243 w 265"/>
                <a:gd name="T25" fmla="*/ 175 h 211"/>
                <a:gd name="T26" fmla="*/ 249 w 265"/>
                <a:gd name="T27" fmla="*/ 164 h 211"/>
                <a:gd name="T28" fmla="*/ 253 w 265"/>
                <a:gd name="T29" fmla="*/ 154 h 211"/>
                <a:gd name="T30" fmla="*/ 258 w 265"/>
                <a:gd name="T31" fmla="*/ 142 h 211"/>
                <a:gd name="T32" fmla="*/ 261 w 265"/>
                <a:gd name="T33" fmla="*/ 130 h 211"/>
                <a:gd name="T34" fmla="*/ 262 w 265"/>
                <a:gd name="T35" fmla="*/ 116 h 211"/>
                <a:gd name="T36" fmla="*/ 264 w 265"/>
                <a:gd name="T37" fmla="*/ 104 h 211"/>
                <a:gd name="T38" fmla="*/ 265 w 265"/>
                <a:gd name="T39" fmla="*/ 91 h 211"/>
                <a:gd name="T40" fmla="*/ 264 w 265"/>
                <a:gd name="T41" fmla="*/ 79 h 211"/>
                <a:gd name="T42" fmla="*/ 264 w 265"/>
                <a:gd name="T43" fmla="*/ 67 h 211"/>
                <a:gd name="T44" fmla="*/ 262 w 265"/>
                <a:gd name="T45" fmla="*/ 55 h 211"/>
                <a:gd name="T46" fmla="*/ 261 w 265"/>
                <a:gd name="T47" fmla="*/ 45 h 211"/>
                <a:gd name="T48" fmla="*/ 258 w 265"/>
                <a:gd name="T49" fmla="*/ 36 h 211"/>
                <a:gd name="T50" fmla="*/ 255 w 265"/>
                <a:gd name="T51" fmla="*/ 26 h 211"/>
                <a:gd name="T52" fmla="*/ 250 w 265"/>
                <a:gd name="T53" fmla="*/ 17 h 211"/>
                <a:gd name="T54" fmla="*/ 244 w 265"/>
                <a:gd name="T55" fmla="*/ 9 h 211"/>
                <a:gd name="T56" fmla="*/ 238 w 265"/>
                <a:gd name="T57" fmla="*/ 3 h 211"/>
                <a:gd name="T58" fmla="*/ 234 w 265"/>
                <a:gd name="T59" fmla="*/ 0 h 211"/>
                <a:gd name="T60" fmla="*/ 229 w 265"/>
                <a:gd name="T61" fmla="*/ 0 h 211"/>
                <a:gd name="T62" fmla="*/ 225 w 265"/>
                <a:gd name="T63" fmla="*/ 0 h 211"/>
                <a:gd name="T64" fmla="*/ 220 w 265"/>
                <a:gd name="T65" fmla="*/ 0 h 211"/>
                <a:gd name="T66" fmla="*/ 214 w 265"/>
                <a:gd name="T67" fmla="*/ 3 h 211"/>
                <a:gd name="T68" fmla="*/ 208 w 265"/>
                <a:gd name="T69" fmla="*/ 5 h 211"/>
                <a:gd name="T70" fmla="*/ 196 w 265"/>
                <a:gd name="T71" fmla="*/ 12 h 211"/>
                <a:gd name="T72" fmla="*/ 184 w 265"/>
                <a:gd name="T73" fmla="*/ 18 h 211"/>
                <a:gd name="T74" fmla="*/ 178 w 265"/>
                <a:gd name="T75" fmla="*/ 21 h 211"/>
                <a:gd name="T76" fmla="*/ 172 w 265"/>
                <a:gd name="T77" fmla="*/ 24 h 211"/>
                <a:gd name="T78" fmla="*/ 148 w 265"/>
                <a:gd name="T79" fmla="*/ 32 h 211"/>
                <a:gd name="T80" fmla="*/ 124 w 265"/>
                <a:gd name="T81" fmla="*/ 39 h 211"/>
                <a:gd name="T82" fmla="*/ 75 w 265"/>
                <a:gd name="T83" fmla="*/ 53 h 211"/>
                <a:gd name="T84" fmla="*/ 48 w 265"/>
                <a:gd name="T85" fmla="*/ 58 h 211"/>
                <a:gd name="T86" fmla="*/ 21 w 265"/>
                <a:gd name="T87" fmla="*/ 64 h 211"/>
                <a:gd name="T88" fmla="*/ 13 w 265"/>
                <a:gd name="T89" fmla="*/ 68 h 211"/>
                <a:gd name="T90" fmla="*/ 7 w 265"/>
                <a:gd name="T91" fmla="*/ 76 h 211"/>
                <a:gd name="T92" fmla="*/ 4 w 265"/>
                <a:gd name="T93" fmla="*/ 83 h 211"/>
                <a:gd name="T94" fmla="*/ 1 w 265"/>
                <a:gd name="T95" fmla="*/ 91 h 211"/>
                <a:gd name="T96" fmla="*/ 0 w 265"/>
                <a:gd name="T97" fmla="*/ 98 h 211"/>
                <a:gd name="T98" fmla="*/ 0 w 265"/>
                <a:gd name="T99" fmla="*/ 104 h 211"/>
                <a:gd name="T100" fmla="*/ 0 w 265"/>
                <a:gd name="T101" fmla="*/ 113 h 211"/>
                <a:gd name="T102" fmla="*/ 0 w 265"/>
                <a:gd name="T103" fmla="*/ 130 h 211"/>
                <a:gd name="T104" fmla="*/ 1 w 265"/>
                <a:gd name="T105" fmla="*/ 139 h 211"/>
                <a:gd name="T106" fmla="*/ 3 w 265"/>
                <a:gd name="T107" fmla="*/ 149 h 211"/>
                <a:gd name="T108" fmla="*/ 4 w 265"/>
                <a:gd name="T109" fmla="*/ 160 h 211"/>
                <a:gd name="T110" fmla="*/ 7 w 265"/>
                <a:gd name="T111" fmla="*/ 171 h 211"/>
                <a:gd name="T112" fmla="*/ 12 w 265"/>
                <a:gd name="T113" fmla="*/ 180 h 211"/>
                <a:gd name="T114" fmla="*/ 18 w 265"/>
                <a:gd name="T115" fmla="*/ 189 h 211"/>
                <a:gd name="T116" fmla="*/ 24 w 265"/>
                <a:gd name="T117" fmla="*/ 198 h 211"/>
                <a:gd name="T118" fmla="*/ 31 w 265"/>
                <a:gd name="T119" fmla="*/ 204 h 211"/>
                <a:gd name="T120" fmla="*/ 39 w 265"/>
                <a:gd name="T121" fmla="*/ 20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211">
                  <a:moveTo>
                    <a:pt x="39" y="204"/>
                  </a:moveTo>
                  <a:lnTo>
                    <a:pt x="38" y="204"/>
                  </a:lnTo>
                  <a:lnTo>
                    <a:pt x="113" y="210"/>
                  </a:lnTo>
                  <a:lnTo>
                    <a:pt x="149" y="211"/>
                  </a:lnTo>
                  <a:lnTo>
                    <a:pt x="169" y="211"/>
                  </a:lnTo>
                  <a:lnTo>
                    <a:pt x="187" y="211"/>
                  </a:lnTo>
                  <a:lnTo>
                    <a:pt x="199" y="210"/>
                  </a:lnTo>
                  <a:lnTo>
                    <a:pt x="205" y="208"/>
                  </a:lnTo>
                  <a:lnTo>
                    <a:pt x="210" y="205"/>
                  </a:lnTo>
                  <a:lnTo>
                    <a:pt x="220" y="201"/>
                  </a:lnTo>
                  <a:lnTo>
                    <a:pt x="229" y="193"/>
                  </a:lnTo>
                  <a:lnTo>
                    <a:pt x="237" y="186"/>
                  </a:lnTo>
                  <a:lnTo>
                    <a:pt x="243" y="175"/>
                  </a:lnTo>
                  <a:lnTo>
                    <a:pt x="249" y="164"/>
                  </a:lnTo>
                  <a:lnTo>
                    <a:pt x="253" y="154"/>
                  </a:lnTo>
                  <a:lnTo>
                    <a:pt x="258" y="142"/>
                  </a:lnTo>
                  <a:lnTo>
                    <a:pt x="261" y="130"/>
                  </a:lnTo>
                  <a:lnTo>
                    <a:pt x="262" y="116"/>
                  </a:lnTo>
                  <a:lnTo>
                    <a:pt x="264" y="104"/>
                  </a:lnTo>
                  <a:lnTo>
                    <a:pt x="265" y="91"/>
                  </a:lnTo>
                  <a:lnTo>
                    <a:pt x="264" y="79"/>
                  </a:lnTo>
                  <a:lnTo>
                    <a:pt x="264" y="67"/>
                  </a:lnTo>
                  <a:lnTo>
                    <a:pt x="262" y="55"/>
                  </a:lnTo>
                  <a:lnTo>
                    <a:pt x="261" y="45"/>
                  </a:lnTo>
                  <a:lnTo>
                    <a:pt x="258" y="36"/>
                  </a:lnTo>
                  <a:lnTo>
                    <a:pt x="255" y="26"/>
                  </a:lnTo>
                  <a:lnTo>
                    <a:pt x="250" y="17"/>
                  </a:lnTo>
                  <a:lnTo>
                    <a:pt x="244" y="9"/>
                  </a:lnTo>
                  <a:lnTo>
                    <a:pt x="238" y="3"/>
                  </a:lnTo>
                  <a:lnTo>
                    <a:pt x="234" y="0"/>
                  </a:lnTo>
                  <a:lnTo>
                    <a:pt x="229" y="0"/>
                  </a:lnTo>
                  <a:lnTo>
                    <a:pt x="225" y="0"/>
                  </a:lnTo>
                  <a:lnTo>
                    <a:pt x="220" y="0"/>
                  </a:lnTo>
                  <a:lnTo>
                    <a:pt x="214" y="3"/>
                  </a:lnTo>
                  <a:lnTo>
                    <a:pt x="208" y="5"/>
                  </a:lnTo>
                  <a:lnTo>
                    <a:pt x="196" y="12"/>
                  </a:lnTo>
                  <a:lnTo>
                    <a:pt x="184" y="18"/>
                  </a:lnTo>
                  <a:lnTo>
                    <a:pt x="178" y="21"/>
                  </a:lnTo>
                  <a:lnTo>
                    <a:pt x="172" y="24"/>
                  </a:lnTo>
                  <a:lnTo>
                    <a:pt x="148" y="32"/>
                  </a:lnTo>
                  <a:lnTo>
                    <a:pt x="124" y="39"/>
                  </a:lnTo>
                  <a:lnTo>
                    <a:pt x="75" y="53"/>
                  </a:lnTo>
                  <a:lnTo>
                    <a:pt x="48" y="58"/>
                  </a:lnTo>
                  <a:lnTo>
                    <a:pt x="21" y="64"/>
                  </a:lnTo>
                  <a:lnTo>
                    <a:pt x="13" y="68"/>
                  </a:lnTo>
                  <a:lnTo>
                    <a:pt x="7" y="76"/>
                  </a:lnTo>
                  <a:lnTo>
                    <a:pt x="4" y="83"/>
                  </a:lnTo>
                  <a:lnTo>
                    <a:pt x="1" y="91"/>
                  </a:lnTo>
                  <a:lnTo>
                    <a:pt x="0" y="98"/>
                  </a:lnTo>
                  <a:lnTo>
                    <a:pt x="0" y="104"/>
                  </a:lnTo>
                  <a:lnTo>
                    <a:pt x="0" y="113"/>
                  </a:lnTo>
                  <a:lnTo>
                    <a:pt x="0" y="130"/>
                  </a:lnTo>
                  <a:lnTo>
                    <a:pt x="1" y="139"/>
                  </a:lnTo>
                  <a:lnTo>
                    <a:pt x="3" y="149"/>
                  </a:lnTo>
                  <a:lnTo>
                    <a:pt x="4" y="160"/>
                  </a:lnTo>
                  <a:lnTo>
                    <a:pt x="7" y="171"/>
                  </a:lnTo>
                  <a:lnTo>
                    <a:pt x="12" y="180"/>
                  </a:lnTo>
                  <a:lnTo>
                    <a:pt x="18" y="189"/>
                  </a:lnTo>
                  <a:lnTo>
                    <a:pt x="24" y="198"/>
                  </a:lnTo>
                  <a:lnTo>
                    <a:pt x="31" y="204"/>
                  </a:lnTo>
                  <a:lnTo>
                    <a:pt x="39" y="20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39" name="Freeform 1455"/>
            <p:cNvSpPr>
              <a:spLocks/>
            </p:cNvSpPr>
            <p:nvPr/>
          </p:nvSpPr>
          <p:spPr bwMode="auto">
            <a:xfrm>
              <a:off x="4252" y="1717"/>
              <a:ext cx="75" cy="7"/>
            </a:xfrm>
            <a:custGeom>
              <a:avLst/>
              <a:gdLst>
                <a:gd name="T0" fmla="*/ 0 w 149"/>
                <a:gd name="T1" fmla="*/ 0 h 13"/>
                <a:gd name="T2" fmla="*/ 75 w 149"/>
                <a:gd name="T3" fmla="*/ 6 h 13"/>
                <a:gd name="T4" fmla="*/ 111 w 149"/>
                <a:gd name="T5" fmla="*/ 7 h 13"/>
                <a:gd name="T6" fmla="*/ 131 w 149"/>
                <a:gd name="T7" fmla="*/ 7 h 13"/>
                <a:gd name="T8" fmla="*/ 149 w 149"/>
                <a:gd name="T9" fmla="*/ 7 h 13"/>
                <a:gd name="T10" fmla="*/ 149 w 149"/>
                <a:gd name="T11" fmla="*/ 13 h 13"/>
                <a:gd name="T12" fmla="*/ 131 w 149"/>
                <a:gd name="T13" fmla="*/ 13 h 13"/>
                <a:gd name="T14" fmla="*/ 111 w 149"/>
                <a:gd name="T15" fmla="*/ 13 h 13"/>
                <a:gd name="T16" fmla="*/ 75 w 149"/>
                <a:gd name="T17" fmla="*/ 12 h 13"/>
                <a:gd name="T18" fmla="*/ 0 w 149"/>
                <a:gd name="T19" fmla="*/ 6 h 13"/>
                <a:gd name="T20" fmla="*/ 0 w 149"/>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13">
                  <a:moveTo>
                    <a:pt x="0" y="0"/>
                  </a:moveTo>
                  <a:lnTo>
                    <a:pt x="75" y="6"/>
                  </a:lnTo>
                  <a:lnTo>
                    <a:pt x="111" y="7"/>
                  </a:lnTo>
                  <a:lnTo>
                    <a:pt x="131" y="7"/>
                  </a:lnTo>
                  <a:lnTo>
                    <a:pt x="149" y="7"/>
                  </a:lnTo>
                  <a:lnTo>
                    <a:pt x="149" y="13"/>
                  </a:lnTo>
                  <a:lnTo>
                    <a:pt x="131" y="13"/>
                  </a:lnTo>
                  <a:lnTo>
                    <a:pt x="111" y="13"/>
                  </a:lnTo>
                  <a:lnTo>
                    <a:pt x="75" y="12"/>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0" name="Freeform 1456"/>
            <p:cNvSpPr>
              <a:spLocks/>
            </p:cNvSpPr>
            <p:nvPr/>
          </p:nvSpPr>
          <p:spPr bwMode="auto">
            <a:xfrm>
              <a:off x="4252" y="1717"/>
              <a:ext cx="1" cy="3"/>
            </a:xfrm>
            <a:custGeom>
              <a:avLst/>
              <a:gdLst>
                <a:gd name="T0" fmla="*/ 0 h 6"/>
                <a:gd name="T1" fmla="*/ 6 h 6"/>
                <a:gd name="T2" fmla="*/ 0 h 6"/>
                <a:gd name="T3" fmla="*/ 6 h 6"/>
                <a:gd name="T4" fmla="*/ 0 h 6"/>
              </a:gdLst>
              <a:ahLst/>
              <a:cxnLst>
                <a:cxn ang="0">
                  <a:pos x="0" y="T0"/>
                </a:cxn>
                <a:cxn ang="0">
                  <a:pos x="0" y="T1"/>
                </a:cxn>
                <a:cxn ang="0">
                  <a:pos x="0" y="T2"/>
                </a:cxn>
                <a:cxn ang="0">
                  <a:pos x="0" y="T3"/>
                </a:cxn>
                <a:cxn ang="0">
                  <a:pos x="0" y="T4"/>
                </a:cxn>
              </a:cxnLst>
              <a:rect l="0" t="0" r="r" b="b"/>
              <a:pathLst>
                <a:path h="6">
                  <a:moveTo>
                    <a:pt x="0" y="0"/>
                  </a:moveTo>
                  <a:lnTo>
                    <a:pt x="0" y="6"/>
                  </a:lnTo>
                  <a:lnTo>
                    <a:pt x="0" y="0"/>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1" name="Freeform 1457"/>
            <p:cNvSpPr>
              <a:spLocks/>
            </p:cNvSpPr>
            <p:nvPr/>
          </p:nvSpPr>
          <p:spPr bwMode="auto">
            <a:xfrm>
              <a:off x="4327" y="1644"/>
              <a:ext cx="41" cy="80"/>
            </a:xfrm>
            <a:custGeom>
              <a:avLst/>
              <a:gdLst>
                <a:gd name="T0" fmla="*/ 0 w 81"/>
                <a:gd name="T1" fmla="*/ 153 h 159"/>
                <a:gd name="T2" fmla="*/ 12 w 81"/>
                <a:gd name="T3" fmla="*/ 152 h 159"/>
                <a:gd name="T4" fmla="*/ 17 w 81"/>
                <a:gd name="T5" fmla="*/ 150 h 159"/>
                <a:gd name="T6" fmla="*/ 21 w 81"/>
                <a:gd name="T7" fmla="*/ 149 h 159"/>
                <a:gd name="T8" fmla="*/ 32 w 81"/>
                <a:gd name="T9" fmla="*/ 143 h 159"/>
                <a:gd name="T10" fmla="*/ 39 w 81"/>
                <a:gd name="T11" fmla="*/ 137 h 159"/>
                <a:gd name="T12" fmla="*/ 47 w 81"/>
                <a:gd name="T13" fmla="*/ 128 h 159"/>
                <a:gd name="T14" fmla="*/ 53 w 81"/>
                <a:gd name="T15" fmla="*/ 119 h 159"/>
                <a:gd name="T16" fmla="*/ 59 w 81"/>
                <a:gd name="T17" fmla="*/ 108 h 159"/>
                <a:gd name="T18" fmla="*/ 63 w 81"/>
                <a:gd name="T19" fmla="*/ 97 h 159"/>
                <a:gd name="T20" fmla="*/ 68 w 81"/>
                <a:gd name="T21" fmla="*/ 85 h 159"/>
                <a:gd name="T22" fmla="*/ 71 w 81"/>
                <a:gd name="T23" fmla="*/ 73 h 159"/>
                <a:gd name="T24" fmla="*/ 72 w 81"/>
                <a:gd name="T25" fmla="*/ 61 h 159"/>
                <a:gd name="T26" fmla="*/ 74 w 81"/>
                <a:gd name="T27" fmla="*/ 48 h 159"/>
                <a:gd name="T28" fmla="*/ 75 w 81"/>
                <a:gd name="T29" fmla="*/ 36 h 159"/>
                <a:gd name="T30" fmla="*/ 74 w 81"/>
                <a:gd name="T31" fmla="*/ 24 h 159"/>
                <a:gd name="T32" fmla="*/ 74 w 81"/>
                <a:gd name="T33" fmla="*/ 12 h 159"/>
                <a:gd name="T34" fmla="*/ 72 w 81"/>
                <a:gd name="T35" fmla="*/ 0 h 159"/>
                <a:gd name="T36" fmla="*/ 78 w 81"/>
                <a:gd name="T37" fmla="*/ 0 h 159"/>
                <a:gd name="T38" fmla="*/ 80 w 81"/>
                <a:gd name="T39" fmla="*/ 10 h 159"/>
                <a:gd name="T40" fmla="*/ 80 w 81"/>
                <a:gd name="T41" fmla="*/ 24 h 159"/>
                <a:gd name="T42" fmla="*/ 81 w 81"/>
                <a:gd name="T43" fmla="*/ 36 h 159"/>
                <a:gd name="T44" fmla="*/ 80 w 81"/>
                <a:gd name="T45" fmla="*/ 49 h 159"/>
                <a:gd name="T46" fmla="*/ 78 w 81"/>
                <a:gd name="T47" fmla="*/ 63 h 159"/>
                <a:gd name="T48" fmla="*/ 77 w 81"/>
                <a:gd name="T49" fmla="*/ 75 h 159"/>
                <a:gd name="T50" fmla="*/ 74 w 81"/>
                <a:gd name="T51" fmla="*/ 88 h 159"/>
                <a:gd name="T52" fmla="*/ 69 w 81"/>
                <a:gd name="T53" fmla="*/ 100 h 159"/>
                <a:gd name="T54" fmla="*/ 65 w 81"/>
                <a:gd name="T55" fmla="*/ 111 h 159"/>
                <a:gd name="T56" fmla="*/ 59 w 81"/>
                <a:gd name="T57" fmla="*/ 123 h 159"/>
                <a:gd name="T58" fmla="*/ 51 w 81"/>
                <a:gd name="T59" fmla="*/ 132 h 159"/>
                <a:gd name="T60" fmla="*/ 44 w 81"/>
                <a:gd name="T61" fmla="*/ 141 h 159"/>
                <a:gd name="T62" fmla="*/ 35 w 81"/>
                <a:gd name="T63" fmla="*/ 149 h 159"/>
                <a:gd name="T64" fmla="*/ 24 w 81"/>
                <a:gd name="T65" fmla="*/ 153 h 159"/>
                <a:gd name="T66" fmla="*/ 18 w 81"/>
                <a:gd name="T67" fmla="*/ 156 h 159"/>
                <a:gd name="T68" fmla="*/ 12 w 81"/>
                <a:gd name="T69" fmla="*/ 158 h 159"/>
                <a:gd name="T70" fmla="*/ 0 w 81"/>
                <a:gd name="T71" fmla="*/ 159 h 159"/>
                <a:gd name="T72" fmla="*/ 0 w 81"/>
                <a:gd name="T73" fmla="*/ 15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9">
                  <a:moveTo>
                    <a:pt x="0" y="153"/>
                  </a:moveTo>
                  <a:lnTo>
                    <a:pt x="12" y="152"/>
                  </a:lnTo>
                  <a:lnTo>
                    <a:pt x="17" y="150"/>
                  </a:lnTo>
                  <a:lnTo>
                    <a:pt x="21" y="149"/>
                  </a:lnTo>
                  <a:lnTo>
                    <a:pt x="32" y="143"/>
                  </a:lnTo>
                  <a:lnTo>
                    <a:pt x="39" y="137"/>
                  </a:lnTo>
                  <a:lnTo>
                    <a:pt x="47" y="128"/>
                  </a:lnTo>
                  <a:lnTo>
                    <a:pt x="53" y="119"/>
                  </a:lnTo>
                  <a:lnTo>
                    <a:pt x="59" y="108"/>
                  </a:lnTo>
                  <a:lnTo>
                    <a:pt x="63" y="97"/>
                  </a:lnTo>
                  <a:lnTo>
                    <a:pt x="68" y="85"/>
                  </a:lnTo>
                  <a:lnTo>
                    <a:pt x="71" y="73"/>
                  </a:lnTo>
                  <a:lnTo>
                    <a:pt x="72" y="61"/>
                  </a:lnTo>
                  <a:lnTo>
                    <a:pt x="74" y="48"/>
                  </a:lnTo>
                  <a:lnTo>
                    <a:pt x="75" y="36"/>
                  </a:lnTo>
                  <a:lnTo>
                    <a:pt x="74" y="24"/>
                  </a:lnTo>
                  <a:lnTo>
                    <a:pt x="74" y="12"/>
                  </a:lnTo>
                  <a:lnTo>
                    <a:pt x="72" y="0"/>
                  </a:lnTo>
                  <a:lnTo>
                    <a:pt x="78" y="0"/>
                  </a:lnTo>
                  <a:lnTo>
                    <a:pt x="80" y="10"/>
                  </a:lnTo>
                  <a:lnTo>
                    <a:pt x="80" y="24"/>
                  </a:lnTo>
                  <a:lnTo>
                    <a:pt x="81" y="36"/>
                  </a:lnTo>
                  <a:lnTo>
                    <a:pt x="80" y="49"/>
                  </a:lnTo>
                  <a:lnTo>
                    <a:pt x="78" y="63"/>
                  </a:lnTo>
                  <a:lnTo>
                    <a:pt x="77" y="75"/>
                  </a:lnTo>
                  <a:lnTo>
                    <a:pt x="74" y="88"/>
                  </a:lnTo>
                  <a:lnTo>
                    <a:pt x="69" y="100"/>
                  </a:lnTo>
                  <a:lnTo>
                    <a:pt x="65" y="111"/>
                  </a:lnTo>
                  <a:lnTo>
                    <a:pt x="59" y="123"/>
                  </a:lnTo>
                  <a:lnTo>
                    <a:pt x="51" y="132"/>
                  </a:lnTo>
                  <a:lnTo>
                    <a:pt x="44" y="141"/>
                  </a:lnTo>
                  <a:lnTo>
                    <a:pt x="35" y="149"/>
                  </a:lnTo>
                  <a:lnTo>
                    <a:pt x="24" y="153"/>
                  </a:lnTo>
                  <a:lnTo>
                    <a:pt x="18" y="156"/>
                  </a:lnTo>
                  <a:lnTo>
                    <a:pt x="12" y="158"/>
                  </a:lnTo>
                  <a:lnTo>
                    <a:pt x="0" y="159"/>
                  </a:lnTo>
                  <a:lnTo>
                    <a:pt x="0"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2" name="Freeform 1458"/>
            <p:cNvSpPr>
              <a:spLocks/>
            </p:cNvSpPr>
            <p:nvPr/>
          </p:nvSpPr>
          <p:spPr bwMode="auto">
            <a:xfrm>
              <a:off x="4327" y="1721"/>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3" name="Freeform 1459"/>
            <p:cNvSpPr>
              <a:spLocks/>
            </p:cNvSpPr>
            <p:nvPr/>
          </p:nvSpPr>
          <p:spPr bwMode="auto">
            <a:xfrm>
              <a:off x="4343" y="1616"/>
              <a:ext cx="23" cy="28"/>
            </a:xfrm>
            <a:custGeom>
              <a:avLst/>
              <a:gdLst>
                <a:gd name="T0" fmla="*/ 40 w 46"/>
                <a:gd name="T1" fmla="*/ 58 h 58"/>
                <a:gd name="T2" fmla="*/ 39 w 46"/>
                <a:gd name="T3" fmla="*/ 50 h 58"/>
                <a:gd name="T4" fmla="*/ 36 w 46"/>
                <a:gd name="T5" fmla="*/ 41 h 58"/>
                <a:gd name="T6" fmla="*/ 33 w 46"/>
                <a:gd name="T7" fmla="*/ 30 h 58"/>
                <a:gd name="T8" fmla="*/ 28 w 46"/>
                <a:gd name="T9" fmla="*/ 21 h 58"/>
                <a:gd name="T10" fmla="*/ 24 w 46"/>
                <a:gd name="T11" fmla="*/ 14 h 58"/>
                <a:gd name="T12" fmla="*/ 16 w 46"/>
                <a:gd name="T13" fmla="*/ 8 h 58"/>
                <a:gd name="T14" fmla="*/ 13 w 46"/>
                <a:gd name="T15" fmla="*/ 6 h 58"/>
                <a:gd name="T16" fmla="*/ 10 w 46"/>
                <a:gd name="T17" fmla="*/ 6 h 58"/>
                <a:gd name="T18" fmla="*/ 6 w 46"/>
                <a:gd name="T19" fmla="*/ 6 h 58"/>
                <a:gd name="T20" fmla="*/ 1 w 46"/>
                <a:gd name="T21" fmla="*/ 6 h 58"/>
                <a:gd name="T22" fmla="*/ 0 w 46"/>
                <a:gd name="T23" fmla="*/ 0 h 58"/>
                <a:gd name="T24" fmla="*/ 6 w 46"/>
                <a:gd name="T25" fmla="*/ 0 h 58"/>
                <a:gd name="T26" fmla="*/ 10 w 46"/>
                <a:gd name="T27" fmla="*/ 0 h 58"/>
                <a:gd name="T28" fmla="*/ 15 w 46"/>
                <a:gd name="T29" fmla="*/ 0 h 58"/>
                <a:gd name="T30" fmla="*/ 21 w 46"/>
                <a:gd name="T31" fmla="*/ 3 h 58"/>
                <a:gd name="T32" fmla="*/ 28 w 46"/>
                <a:gd name="T33" fmla="*/ 9 h 58"/>
                <a:gd name="T34" fmla="*/ 34 w 46"/>
                <a:gd name="T35" fmla="*/ 18 h 58"/>
                <a:gd name="T36" fmla="*/ 39 w 46"/>
                <a:gd name="T37" fmla="*/ 29 h 58"/>
                <a:gd name="T38" fmla="*/ 42 w 46"/>
                <a:gd name="T39" fmla="*/ 38 h 58"/>
                <a:gd name="T40" fmla="*/ 45 w 46"/>
                <a:gd name="T41" fmla="*/ 48 h 58"/>
                <a:gd name="T42" fmla="*/ 46 w 46"/>
                <a:gd name="T43" fmla="*/ 56 h 58"/>
                <a:gd name="T44" fmla="*/ 40 w 46"/>
                <a:gd name="T4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58">
                  <a:moveTo>
                    <a:pt x="40" y="58"/>
                  </a:moveTo>
                  <a:lnTo>
                    <a:pt x="39" y="50"/>
                  </a:lnTo>
                  <a:lnTo>
                    <a:pt x="36" y="41"/>
                  </a:lnTo>
                  <a:lnTo>
                    <a:pt x="33" y="30"/>
                  </a:lnTo>
                  <a:lnTo>
                    <a:pt x="28" y="21"/>
                  </a:lnTo>
                  <a:lnTo>
                    <a:pt x="24" y="14"/>
                  </a:lnTo>
                  <a:lnTo>
                    <a:pt x="16" y="8"/>
                  </a:lnTo>
                  <a:lnTo>
                    <a:pt x="13" y="6"/>
                  </a:lnTo>
                  <a:lnTo>
                    <a:pt x="10" y="6"/>
                  </a:lnTo>
                  <a:lnTo>
                    <a:pt x="6" y="6"/>
                  </a:lnTo>
                  <a:lnTo>
                    <a:pt x="1" y="6"/>
                  </a:lnTo>
                  <a:lnTo>
                    <a:pt x="0" y="0"/>
                  </a:lnTo>
                  <a:lnTo>
                    <a:pt x="6" y="0"/>
                  </a:lnTo>
                  <a:lnTo>
                    <a:pt x="10" y="0"/>
                  </a:lnTo>
                  <a:lnTo>
                    <a:pt x="15" y="0"/>
                  </a:lnTo>
                  <a:lnTo>
                    <a:pt x="21" y="3"/>
                  </a:lnTo>
                  <a:lnTo>
                    <a:pt x="28" y="9"/>
                  </a:lnTo>
                  <a:lnTo>
                    <a:pt x="34" y="18"/>
                  </a:lnTo>
                  <a:lnTo>
                    <a:pt x="39" y="29"/>
                  </a:lnTo>
                  <a:lnTo>
                    <a:pt x="42" y="38"/>
                  </a:lnTo>
                  <a:lnTo>
                    <a:pt x="45" y="48"/>
                  </a:lnTo>
                  <a:lnTo>
                    <a:pt x="46" y="56"/>
                  </a:lnTo>
                  <a:lnTo>
                    <a:pt x="4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4" name="Freeform 1460"/>
            <p:cNvSpPr>
              <a:spLocks/>
            </p:cNvSpPr>
            <p:nvPr/>
          </p:nvSpPr>
          <p:spPr bwMode="auto">
            <a:xfrm>
              <a:off x="4319" y="1616"/>
              <a:ext cx="25" cy="15"/>
            </a:xfrm>
            <a:custGeom>
              <a:avLst/>
              <a:gdLst>
                <a:gd name="T0" fmla="*/ 50 w 50"/>
                <a:gd name="T1" fmla="*/ 6 h 30"/>
                <a:gd name="T2" fmla="*/ 44 w 50"/>
                <a:gd name="T3" fmla="*/ 9 h 30"/>
                <a:gd name="T4" fmla="*/ 40 w 50"/>
                <a:gd name="T5" fmla="*/ 11 h 30"/>
                <a:gd name="T6" fmla="*/ 27 w 50"/>
                <a:gd name="T7" fmla="*/ 17 h 30"/>
                <a:gd name="T8" fmla="*/ 15 w 50"/>
                <a:gd name="T9" fmla="*/ 24 h 30"/>
                <a:gd name="T10" fmla="*/ 9 w 50"/>
                <a:gd name="T11" fmla="*/ 27 h 30"/>
                <a:gd name="T12" fmla="*/ 3 w 50"/>
                <a:gd name="T13" fmla="*/ 30 h 30"/>
                <a:gd name="T14" fmla="*/ 0 w 50"/>
                <a:gd name="T15" fmla="*/ 24 h 30"/>
                <a:gd name="T16" fmla="*/ 6 w 50"/>
                <a:gd name="T17" fmla="*/ 21 h 30"/>
                <a:gd name="T18" fmla="*/ 12 w 50"/>
                <a:gd name="T19" fmla="*/ 18 h 30"/>
                <a:gd name="T20" fmla="*/ 24 w 50"/>
                <a:gd name="T21" fmla="*/ 12 h 30"/>
                <a:gd name="T22" fmla="*/ 37 w 50"/>
                <a:gd name="T23" fmla="*/ 6 h 30"/>
                <a:gd name="T24" fmla="*/ 43 w 50"/>
                <a:gd name="T25" fmla="*/ 3 h 30"/>
                <a:gd name="T26" fmla="*/ 49 w 50"/>
                <a:gd name="T27" fmla="*/ 0 h 30"/>
                <a:gd name="T28" fmla="*/ 50 w 50"/>
                <a:gd name="T29"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30">
                  <a:moveTo>
                    <a:pt x="50" y="6"/>
                  </a:moveTo>
                  <a:lnTo>
                    <a:pt x="44" y="9"/>
                  </a:lnTo>
                  <a:lnTo>
                    <a:pt x="40" y="11"/>
                  </a:lnTo>
                  <a:lnTo>
                    <a:pt x="27" y="17"/>
                  </a:lnTo>
                  <a:lnTo>
                    <a:pt x="15" y="24"/>
                  </a:lnTo>
                  <a:lnTo>
                    <a:pt x="9" y="27"/>
                  </a:lnTo>
                  <a:lnTo>
                    <a:pt x="3" y="30"/>
                  </a:lnTo>
                  <a:lnTo>
                    <a:pt x="0" y="24"/>
                  </a:lnTo>
                  <a:lnTo>
                    <a:pt x="6" y="21"/>
                  </a:lnTo>
                  <a:lnTo>
                    <a:pt x="12" y="18"/>
                  </a:lnTo>
                  <a:lnTo>
                    <a:pt x="24" y="12"/>
                  </a:lnTo>
                  <a:lnTo>
                    <a:pt x="37" y="6"/>
                  </a:lnTo>
                  <a:lnTo>
                    <a:pt x="43" y="3"/>
                  </a:lnTo>
                  <a:lnTo>
                    <a:pt x="49" y="0"/>
                  </a:lnTo>
                  <a:lnTo>
                    <a:pt x="5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5" name="Freeform 1461"/>
            <p:cNvSpPr>
              <a:spLocks/>
            </p:cNvSpPr>
            <p:nvPr/>
          </p:nvSpPr>
          <p:spPr bwMode="auto">
            <a:xfrm>
              <a:off x="4343" y="1616"/>
              <a:ext cx="1"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lnTo>
                    <a:pt x="1"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6" name="Freeform 1462"/>
            <p:cNvSpPr>
              <a:spLocks/>
            </p:cNvSpPr>
            <p:nvPr/>
          </p:nvSpPr>
          <p:spPr bwMode="auto">
            <a:xfrm>
              <a:off x="4270" y="1628"/>
              <a:ext cx="50" cy="17"/>
            </a:xfrm>
            <a:custGeom>
              <a:avLst/>
              <a:gdLst>
                <a:gd name="T0" fmla="*/ 99 w 99"/>
                <a:gd name="T1" fmla="*/ 6 h 35"/>
                <a:gd name="T2" fmla="*/ 75 w 99"/>
                <a:gd name="T3" fmla="*/ 14 h 35"/>
                <a:gd name="T4" fmla="*/ 51 w 99"/>
                <a:gd name="T5" fmla="*/ 21 h 35"/>
                <a:gd name="T6" fmla="*/ 3 w 99"/>
                <a:gd name="T7" fmla="*/ 35 h 35"/>
                <a:gd name="T8" fmla="*/ 0 w 99"/>
                <a:gd name="T9" fmla="*/ 29 h 35"/>
                <a:gd name="T10" fmla="*/ 50 w 99"/>
                <a:gd name="T11" fmla="*/ 15 h 35"/>
                <a:gd name="T12" fmla="*/ 72 w 99"/>
                <a:gd name="T13" fmla="*/ 8 h 35"/>
                <a:gd name="T14" fmla="*/ 96 w 99"/>
                <a:gd name="T15" fmla="*/ 0 h 35"/>
                <a:gd name="T16" fmla="*/ 99 w 99"/>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35">
                  <a:moveTo>
                    <a:pt x="99" y="6"/>
                  </a:moveTo>
                  <a:lnTo>
                    <a:pt x="75" y="14"/>
                  </a:lnTo>
                  <a:lnTo>
                    <a:pt x="51" y="21"/>
                  </a:lnTo>
                  <a:lnTo>
                    <a:pt x="3" y="35"/>
                  </a:lnTo>
                  <a:lnTo>
                    <a:pt x="0" y="29"/>
                  </a:lnTo>
                  <a:lnTo>
                    <a:pt x="50" y="15"/>
                  </a:lnTo>
                  <a:lnTo>
                    <a:pt x="72" y="8"/>
                  </a:lnTo>
                  <a:lnTo>
                    <a:pt x="96" y="0"/>
                  </a:lnTo>
                  <a:lnTo>
                    <a:pt x="9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7" name="Freeform 1463"/>
            <p:cNvSpPr>
              <a:spLocks/>
            </p:cNvSpPr>
            <p:nvPr/>
          </p:nvSpPr>
          <p:spPr bwMode="auto">
            <a:xfrm>
              <a:off x="4319" y="1628"/>
              <a:ext cx="1"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8" name="Freeform 1464"/>
            <p:cNvSpPr>
              <a:spLocks/>
            </p:cNvSpPr>
            <p:nvPr/>
          </p:nvSpPr>
          <p:spPr bwMode="auto">
            <a:xfrm>
              <a:off x="4243" y="1642"/>
              <a:ext cx="29" cy="8"/>
            </a:xfrm>
            <a:custGeom>
              <a:avLst/>
              <a:gdLst>
                <a:gd name="T0" fmla="*/ 58 w 58"/>
                <a:gd name="T1" fmla="*/ 6 h 17"/>
                <a:gd name="T2" fmla="*/ 31 w 58"/>
                <a:gd name="T3" fmla="*/ 11 h 17"/>
                <a:gd name="T4" fmla="*/ 2 w 58"/>
                <a:gd name="T5" fmla="*/ 17 h 17"/>
                <a:gd name="T6" fmla="*/ 0 w 58"/>
                <a:gd name="T7" fmla="*/ 11 h 17"/>
                <a:gd name="T8" fmla="*/ 29 w 58"/>
                <a:gd name="T9" fmla="*/ 5 h 17"/>
                <a:gd name="T10" fmla="*/ 55 w 58"/>
                <a:gd name="T11" fmla="*/ 0 h 17"/>
                <a:gd name="T12" fmla="*/ 58 w 58"/>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58" h="17">
                  <a:moveTo>
                    <a:pt x="58" y="6"/>
                  </a:moveTo>
                  <a:lnTo>
                    <a:pt x="31" y="11"/>
                  </a:lnTo>
                  <a:lnTo>
                    <a:pt x="2" y="17"/>
                  </a:lnTo>
                  <a:lnTo>
                    <a:pt x="0" y="11"/>
                  </a:lnTo>
                  <a:lnTo>
                    <a:pt x="29" y="5"/>
                  </a:lnTo>
                  <a:lnTo>
                    <a:pt x="55" y="0"/>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49" name="Freeform 1465"/>
            <p:cNvSpPr>
              <a:spLocks/>
            </p:cNvSpPr>
            <p:nvPr/>
          </p:nvSpPr>
          <p:spPr bwMode="auto">
            <a:xfrm>
              <a:off x="4270" y="1642"/>
              <a:ext cx="2"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0" name="Freeform 1466"/>
            <p:cNvSpPr>
              <a:spLocks/>
            </p:cNvSpPr>
            <p:nvPr/>
          </p:nvSpPr>
          <p:spPr bwMode="auto">
            <a:xfrm>
              <a:off x="4239" y="1647"/>
              <a:ext cx="6" cy="6"/>
            </a:xfrm>
            <a:custGeom>
              <a:avLst/>
              <a:gdLst>
                <a:gd name="T0" fmla="*/ 10 w 10"/>
                <a:gd name="T1" fmla="*/ 6 h 10"/>
                <a:gd name="T2" fmla="*/ 3 w 10"/>
                <a:gd name="T3" fmla="*/ 10 h 10"/>
                <a:gd name="T4" fmla="*/ 0 w 10"/>
                <a:gd name="T5" fmla="*/ 6 h 10"/>
                <a:gd name="T6" fmla="*/ 6 w 10"/>
                <a:gd name="T7" fmla="*/ 0 h 10"/>
                <a:gd name="T8" fmla="*/ 10 w 10"/>
                <a:gd name="T9" fmla="*/ 6 h 10"/>
              </a:gdLst>
              <a:ahLst/>
              <a:cxnLst>
                <a:cxn ang="0">
                  <a:pos x="T0" y="T1"/>
                </a:cxn>
                <a:cxn ang="0">
                  <a:pos x="T2" y="T3"/>
                </a:cxn>
                <a:cxn ang="0">
                  <a:pos x="T4" y="T5"/>
                </a:cxn>
                <a:cxn ang="0">
                  <a:pos x="T6" y="T7"/>
                </a:cxn>
                <a:cxn ang="0">
                  <a:pos x="T8" y="T9"/>
                </a:cxn>
              </a:cxnLst>
              <a:rect l="0" t="0" r="r" b="b"/>
              <a:pathLst>
                <a:path w="10" h="10">
                  <a:moveTo>
                    <a:pt x="10" y="6"/>
                  </a:moveTo>
                  <a:lnTo>
                    <a:pt x="3" y="10"/>
                  </a:lnTo>
                  <a:lnTo>
                    <a:pt x="0" y="6"/>
                  </a:lnTo>
                  <a:lnTo>
                    <a:pt x="6" y="0"/>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1" name="Freeform 1467"/>
            <p:cNvSpPr>
              <a:spLocks/>
            </p:cNvSpPr>
            <p:nvPr/>
          </p:nvSpPr>
          <p:spPr bwMode="auto">
            <a:xfrm>
              <a:off x="4242" y="1647"/>
              <a:ext cx="3" cy="3"/>
            </a:xfrm>
            <a:custGeom>
              <a:avLst/>
              <a:gdLst>
                <a:gd name="T0" fmla="*/ 1 w 4"/>
                <a:gd name="T1" fmla="*/ 0 h 6"/>
                <a:gd name="T2" fmla="*/ 0 w 4"/>
                <a:gd name="T3" fmla="*/ 0 h 6"/>
                <a:gd name="T4" fmla="*/ 4 w 4"/>
                <a:gd name="T5" fmla="*/ 6 h 6"/>
                <a:gd name="T6" fmla="*/ 3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lnTo>
                    <a:pt x="0" y="0"/>
                  </a:lnTo>
                  <a:lnTo>
                    <a:pt x="4" y="6"/>
                  </a:lnTo>
                  <a:lnTo>
                    <a:pt x="3"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2" name="Freeform 1468"/>
            <p:cNvSpPr>
              <a:spLocks/>
            </p:cNvSpPr>
            <p:nvPr/>
          </p:nvSpPr>
          <p:spPr bwMode="auto">
            <a:xfrm>
              <a:off x="4232" y="1650"/>
              <a:ext cx="10" cy="32"/>
            </a:xfrm>
            <a:custGeom>
              <a:avLst/>
              <a:gdLst>
                <a:gd name="T0" fmla="*/ 19 w 19"/>
                <a:gd name="T1" fmla="*/ 4 h 63"/>
                <a:gd name="T2" fmla="*/ 13 w 19"/>
                <a:gd name="T3" fmla="*/ 10 h 63"/>
                <a:gd name="T4" fmla="*/ 10 w 19"/>
                <a:gd name="T5" fmla="*/ 18 h 63"/>
                <a:gd name="T6" fmla="*/ 7 w 19"/>
                <a:gd name="T7" fmla="*/ 24 h 63"/>
                <a:gd name="T8" fmla="*/ 6 w 19"/>
                <a:gd name="T9" fmla="*/ 31 h 63"/>
                <a:gd name="T10" fmla="*/ 6 w 19"/>
                <a:gd name="T11" fmla="*/ 37 h 63"/>
                <a:gd name="T12" fmla="*/ 6 w 19"/>
                <a:gd name="T13" fmla="*/ 46 h 63"/>
                <a:gd name="T14" fmla="*/ 6 w 19"/>
                <a:gd name="T15" fmla="*/ 63 h 63"/>
                <a:gd name="T16" fmla="*/ 0 w 19"/>
                <a:gd name="T17" fmla="*/ 63 h 63"/>
                <a:gd name="T18" fmla="*/ 0 w 19"/>
                <a:gd name="T19" fmla="*/ 46 h 63"/>
                <a:gd name="T20" fmla="*/ 0 w 19"/>
                <a:gd name="T21" fmla="*/ 37 h 63"/>
                <a:gd name="T22" fmla="*/ 0 w 19"/>
                <a:gd name="T23" fmla="*/ 30 h 63"/>
                <a:gd name="T24" fmla="*/ 1 w 19"/>
                <a:gd name="T25" fmla="*/ 22 h 63"/>
                <a:gd name="T26" fmla="*/ 4 w 19"/>
                <a:gd name="T27" fmla="*/ 15 h 63"/>
                <a:gd name="T28" fmla="*/ 9 w 19"/>
                <a:gd name="T29" fmla="*/ 7 h 63"/>
                <a:gd name="T30" fmla="*/ 13 w 19"/>
                <a:gd name="T31" fmla="*/ 0 h 63"/>
                <a:gd name="T32" fmla="*/ 19 w 19"/>
                <a:gd name="T33"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63">
                  <a:moveTo>
                    <a:pt x="19" y="4"/>
                  </a:moveTo>
                  <a:lnTo>
                    <a:pt x="13" y="10"/>
                  </a:lnTo>
                  <a:lnTo>
                    <a:pt x="10" y="18"/>
                  </a:lnTo>
                  <a:lnTo>
                    <a:pt x="7" y="24"/>
                  </a:lnTo>
                  <a:lnTo>
                    <a:pt x="6" y="31"/>
                  </a:lnTo>
                  <a:lnTo>
                    <a:pt x="6" y="37"/>
                  </a:lnTo>
                  <a:lnTo>
                    <a:pt x="6" y="46"/>
                  </a:lnTo>
                  <a:lnTo>
                    <a:pt x="6" y="63"/>
                  </a:lnTo>
                  <a:lnTo>
                    <a:pt x="0" y="63"/>
                  </a:lnTo>
                  <a:lnTo>
                    <a:pt x="0" y="46"/>
                  </a:lnTo>
                  <a:lnTo>
                    <a:pt x="0" y="37"/>
                  </a:lnTo>
                  <a:lnTo>
                    <a:pt x="0" y="30"/>
                  </a:lnTo>
                  <a:lnTo>
                    <a:pt x="1" y="22"/>
                  </a:lnTo>
                  <a:lnTo>
                    <a:pt x="4" y="15"/>
                  </a:lnTo>
                  <a:lnTo>
                    <a:pt x="9" y="7"/>
                  </a:lnTo>
                  <a:lnTo>
                    <a:pt x="13" y="0"/>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3" name="Freeform 1469"/>
            <p:cNvSpPr>
              <a:spLocks/>
            </p:cNvSpPr>
            <p:nvPr/>
          </p:nvSpPr>
          <p:spPr bwMode="auto">
            <a:xfrm>
              <a:off x="4239" y="1650"/>
              <a:ext cx="3" cy="3"/>
            </a:xfrm>
            <a:custGeom>
              <a:avLst/>
              <a:gdLst>
                <a:gd name="T0" fmla="*/ 2 w 6"/>
                <a:gd name="T1" fmla="*/ 0 h 4"/>
                <a:gd name="T2" fmla="*/ 0 w 6"/>
                <a:gd name="T3" fmla="*/ 0 h 4"/>
                <a:gd name="T4" fmla="*/ 6 w 6"/>
                <a:gd name="T5" fmla="*/ 4 h 4"/>
                <a:gd name="T6" fmla="*/ 5 w 6"/>
                <a:gd name="T7" fmla="*/ 4 h 4"/>
                <a:gd name="T8" fmla="*/ 2 w 6"/>
                <a:gd name="T9" fmla="*/ 0 h 4"/>
              </a:gdLst>
              <a:ahLst/>
              <a:cxnLst>
                <a:cxn ang="0">
                  <a:pos x="T0" y="T1"/>
                </a:cxn>
                <a:cxn ang="0">
                  <a:pos x="T2" y="T3"/>
                </a:cxn>
                <a:cxn ang="0">
                  <a:pos x="T4" y="T5"/>
                </a:cxn>
                <a:cxn ang="0">
                  <a:pos x="T6" y="T7"/>
                </a:cxn>
                <a:cxn ang="0">
                  <a:pos x="T8" y="T9"/>
                </a:cxn>
              </a:cxnLst>
              <a:rect l="0" t="0" r="r" b="b"/>
              <a:pathLst>
                <a:path w="6" h="4">
                  <a:moveTo>
                    <a:pt x="2" y="0"/>
                  </a:moveTo>
                  <a:lnTo>
                    <a:pt x="0" y="0"/>
                  </a:lnTo>
                  <a:lnTo>
                    <a:pt x="6" y="4"/>
                  </a:lnTo>
                  <a:lnTo>
                    <a:pt x="5"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4" name="Freeform 1470"/>
            <p:cNvSpPr>
              <a:spLocks/>
            </p:cNvSpPr>
            <p:nvPr/>
          </p:nvSpPr>
          <p:spPr bwMode="auto">
            <a:xfrm>
              <a:off x="4232" y="1682"/>
              <a:ext cx="18" cy="38"/>
            </a:xfrm>
            <a:custGeom>
              <a:avLst/>
              <a:gdLst>
                <a:gd name="T0" fmla="*/ 6 w 36"/>
                <a:gd name="T1" fmla="*/ 0 h 77"/>
                <a:gd name="T2" fmla="*/ 7 w 36"/>
                <a:gd name="T3" fmla="*/ 9 h 77"/>
                <a:gd name="T4" fmla="*/ 9 w 36"/>
                <a:gd name="T5" fmla="*/ 19 h 77"/>
                <a:gd name="T6" fmla="*/ 10 w 36"/>
                <a:gd name="T7" fmla="*/ 30 h 77"/>
                <a:gd name="T8" fmla="*/ 13 w 36"/>
                <a:gd name="T9" fmla="*/ 39 h 77"/>
                <a:gd name="T10" fmla="*/ 18 w 36"/>
                <a:gd name="T11" fmla="*/ 48 h 77"/>
                <a:gd name="T12" fmla="*/ 24 w 36"/>
                <a:gd name="T13" fmla="*/ 57 h 77"/>
                <a:gd name="T14" fmla="*/ 30 w 36"/>
                <a:gd name="T15" fmla="*/ 65 h 77"/>
                <a:gd name="T16" fmla="*/ 36 w 36"/>
                <a:gd name="T17" fmla="*/ 71 h 77"/>
                <a:gd name="T18" fmla="*/ 33 w 36"/>
                <a:gd name="T19" fmla="*/ 77 h 77"/>
                <a:gd name="T20" fmla="*/ 25 w 36"/>
                <a:gd name="T21" fmla="*/ 69 h 77"/>
                <a:gd name="T22" fmla="*/ 18 w 36"/>
                <a:gd name="T23" fmla="*/ 62 h 77"/>
                <a:gd name="T24" fmla="*/ 12 w 36"/>
                <a:gd name="T25" fmla="*/ 51 h 77"/>
                <a:gd name="T26" fmla="*/ 7 w 36"/>
                <a:gd name="T27" fmla="*/ 42 h 77"/>
                <a:gd name="T28" fmla="*/ 4 w 36"/>
                <a:gd name="T29" fmla="*/ 31 h 77"/>
                <a:gd name="T30" fmla="*/ 1 w 36"/>
                <a:gd name="T31" fmla="*/ 21 h 77"/>
                <a:gd name="T32" fmla="*/ 0 w 36"/>
                <a:gd name="T33" fmla="*/ 10 h 77"/>
                <a:gd name="T34" fmla="*/ 0 w 36"/>
                <a:gd name="T35" fmla="*/ 0 h 77"/>
                <a:gd name="T36" fmla="*/ 6 w 36"/>
                <a:gd name="T3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77">
                  <a:moveTo>
                    <a:pt x="6" y="0"/>
                  </a:moveTo>
                  <a:lnTo>
                    <a:pt x="7" y="9"/>
                  </a:lnTo>
                  <a:lnTo>
                    <a:pt x="9" y="19"/>
                  </a:lnTo>
                  <a:lnTo>
                    <a:pt x="10" y="30"/>
                  </a:lnTo>
                  <a:lnTo>
                    <a:pt x="13" y="39"/>
                  </a:lnTo>
                  <a:lnTo>
                    <a:pt x="18" y="48"/>
                  </a:lnTo>
                  <a:lnTo>
                    <a:pt x="24" y="57"/>
                  </a:lnTo>
                  <a:lnTo>
                    <a:pt x="30" y="65"/>
                  </a:lnTo>
                  <a:lnTo>
                    <a:pt x="36" y="71"/>
                  </a:lnTo>
                  <a:lnTo>
                    <a:pt x="33" y="77"/>
                  </a:lnTo>
                  <a:lnTo>
                    <a:pt x="25" y="69"/>
                  </a:lnTo>
                  <a:lnTo>
                    <a:pt x="18" y="62"/>
                  </a:lnTo>
                  <a:lnTo>
                    <a:pt x="12" y="51"/>
                  </a:lnTo>
                  <a:lnTo>
                    <a:pt x="7" y="42"/>
                  </a:lnTo>
                  <a:lnTo>
                    <a:pt x="4" y="31"/>
                  </a:lnTo>
                  <a:lnTo>
                    <a:pt x="1" y="21"/>
                  </a:lnTo>
                  <a:lnTo>
                    <a:pt x="0" y="1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5" name="Freeform 1471"/>
            <p:cNvSpPr>
              <a:spLocks/>
            </p:cNvSpPr>
            <p:nvPr/>
          </p:nvSpPr>
          <p:spPr bwMode="auto">
            <a:xfrm>
              <a:off x="4232" y="168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6" name="Freeform 1472"/>
            <p:cNvSpPr>
              <a:spLocks/>
            </p:cNvSpPr>
            <p:nvPr/>
          </p:nvSpPr>
          <p:spPr bwMode="auto">
            <a:xfrm>
              <a:off x="4248" y="1717"/>
              <a:ext cx="2" cy="3"/>
            </a:xfrm>
            <a:custGeom>
              <a:avLst/>
              <a:gdLst>
                <a:gd name="T0" fmla="*/ 0 w 3"/>
                <a:gd name="T1" fmla="*/ 6 h 6"/>
                <a:gd name="T2" fmla="*/ 1 w 3"/>
                <a:gd name="T3" fmla="*/ 6 h 6"/>
                <a:gd name="T4" fmla="*/ 1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1" y="6"/>
                  </a:lnTo>
                  <a:lnTo>
                    <a:pt x="1" y="0"/>
                  </a:ln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7" name="Freeform 1473"/>
            <p:cNvSpPr>
              <a:spLocks/>
            </p:cNvSpPr>
            <p:nvPr/>
          </p:nvSpPr>
          <p:spPr bwMode="auto">
            <a:xfrm>
              <a:off x="4253" y="1717"/>
              <a:ext cx="1" cy="3"/>
            </a:xfrm>
            <a:custGeom>
              <a:avLst/>
              <a:gdLst>
                <a:gd name="T0" fmla="*/ 6 h 6"/>
                <a:gd name="T1" fmla="*/ 0 h 6"/>
                <a:gd name="T2" fmla="*/ 6 h 6"/>
                <a:gd name="T3" fmla="*/ 0 h 6"/>
                <a:gd name="T4" fmla="*/ 6 h 6"/>
              </a:gdLst>
              <a:ahLst/>
              <a:cxnLst>
                <a:cxn ang="0">
                  <a:pos x="0" y="T0"/>
                </a:cxn>
                <a:cxn ang="0">
                  <a:pos x="0" y="T1"/>
                </a:cxn>
                <a:cxn ang="0">
                  <a:pos x="0" y="T2"/>
                </a:cxn>
                <a:cxn ang="0">
                  <a:pos x="0" y="T3"/>
                </a:cxn>
                <a:cxn ang="0">
                  <a:pos x="0" y="T4"/>
                </a:cxn>
              </a:cxnLst>
              <a:rect l="0" t="0" r="r" b="b"/>
              <a:pathLst>
                <a:path h="6">
                  <a:moveTo>
                    <a:pt x="0" y="6"/>
                  </a:moveTo>
                  <a:lnTo>
                    <a:pt x="0" y="0"/>
                  </a:lnTo>
                  <a:lnTo>
                    <a:pt x="0" y="6"/>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8" name="Freeform 1474"/>
            <p:cNvSpPr>
              <a:spLocks/>
            </p:cNvSpPr>
            <p:nvPr/>
          </p:nvSpPr>
          <p:spPr bwMode="auto">
            <a:xfrm>
              <a:off x="4559" y="1534"/>
              <a:ext cx="120" cy="112"/>
            </a:xfrm>
            <a:custGeom>
              <a:avLst/>
              <a:gdLst>
                <a:gd name="T0" fmla="*/ 22 w 240"/>
                <a:gd name="T1" fmla="*/ 30 h 223"/>
                <a:gd name="T2" fmla="*/ 44 w 240"/>
                <a:gd name="T3" fmla="*/ 30 h 223"/>
                <a:gd name="T4" fmla="*/ 74 w 240"/>
                <a:gd name="T5" fmla="*/ 24 h 223"/>
                <a:gd name="T6" fmla="*/ 114 w 240"/>
                <a:gd name="T7" fmla="*/ 10 h 223"/>
                <a:gd name="T8" fmla="*/ 143 w 240"/>
                <a:gd name="T9" fmla="*/ 3 h 223"/>
                <a:gd name="T10" fmla="*/ 163 w 240"/>
                <a:gd name="T11" fmla="*/ 0 h 223"/>
                <a:gd name="T12" fmla="*/ 178 w 240"/>
                <a:gd name="T13" fmla="*/ 1 h 223"/>
                <a:gd name="T14" fmla="*/ 193 w 240"/>
                <a:gd name="T15" fmla="*/ 6 h 223"/>
                <a:gd name="T16" fmla="*/ 211 w 240"/>
                <a:gd name="T17" fmla="*/ 21 h 223"/>
                <a:gd name="T18" fmla="*/ 222 w 240"/>
                <a:gd name="T19" fmla="*/ 36 h 223"/>
                <a:gd name="T20" fmla="*/ 231 w 240"/>
                <a:gd name="T21" fmla="*/ 52 h 223"/>
                <a:gd name="T22" fmla="*/ 237 w 240"/>
                <a:gd name="T23" fmla="*/ 72 h 223"/>
                <a:gd name="T24" fmla="*/ 240 w 240"/>
                <a:gd name="T25" fmla="*/ 88 h 223"/>
                <a:gd name="T26" fmla="*/ 240 w 240"/>
                <a:gd name="T27" fmla="*/ 105 h 223"/>
                <a:gd name="T28" fmla="*/ 237 w 240"/>
                <a:gd name="T29" fmla="*/ 131 h 223"/>
                <a:gd name="T30" fmla="*/ 234 w 240"/>
                <a:gd name="T31" fmla="*/ 146 h 223"/>
                <a:gd name="T32" fmla="*/ 223 w 240"/>
                <a:gd name="T33" fmla="*/ 167 h 223"/>
                <a:gd name="T34" fmla="*/ 214 w 240"/>
                <a:gd name="T35" fmla="*/ 179 h 223"/>
                <a:gd name="T36" fmla="*/ 199 w 240"/>
                <a:gd name="T37" fmla="*/ 191 h 223"/>
                <a:gd name="T38" fmla="*/ 175 w 240"/>
                <a:gd name="T39" fmla="*/ 201 h 223"/>
                <a:gd name="T40" fmla="*/ 136 w 240"/>
                <a:gd name="T41" fmla="*/ 210 h 223"/>
                <a:gd name="T42" fmla="*/ 110 w 240"/>
                <a:gd name="T43" fmla="*/ 220 h 223"/>
                <a:gd name="T44" fmla="*/ 96 w 240"/>
                <a:gd name="T45" fmla="*/ 223 h 223"/>
                <a:gd name="T46" fmla="*/ 80 w 240"/>
                <a:gd name="T47" fmla="*/ 221 h 223"/>
                <a:gd name="T48" fmla="*/ 65 w 240"/>
                <a:gd name="T49" fmla="*/ 217 h 223"/>
                <a:gd name="T50" fmla="*/ 50 w 240"/>
                <a:gd name="T51" fmla="*/ 210 h 223"/>
                <a:gd name="T52" fmla="*/ 36 w 240"/>
                <a:gd name="T53" fmla="*/ 200 h 223"/>
                <a:gd name="T54" fmla="*/ 25 w 240"/>
                <a:gd name="T55" fmla="*/ 188 h 223"/>
                <a:gd name="T56" fmla="*/ 16 w 240"/>
                <a:gd name="T57" fmla="*/ 174 h 223"/>
                <a:gd name="T58" fmla="*/ 12 w 240"/>
                <a:gd name="T59" fmla="*/ 161 h 223"/>
                <a:gd name="T60" fmla="*/ 3 w 240"/>
                <a:gd name="T61" fmla="*/ 113 h 223"/>
                <a:gd name="T62" fmla="*/ 0 w 240"/>
                <a:gd name="T63" fmla="*/ 81 h 223"/>
                <a:gd name="T64" fmla="*/ 1 w 240"/>
                <a:gd name="T65" fmla="*/ 48 h 223"/>
                <a:gd name="T66" fmla="*/ 12 w 240"/>
                <a:gd name="T67" fmla="*/ 2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0" h="223">
                  <a:moveTo>
                    <a:pt x="12" y="28"/>
                  </a:moveTo>
                  <a:lnTo>
                    <a:pt x="22" y="30"/>
                  </a:lnTo>
                  <a:lnTo>
                    <a:pt x="33" y="30"/>
                  </a:lnTo>
                  <a:lnTo>
                    <a:pt x="44" y="30"/>
                  </a:lnTo>
                  <a:lnTo>
                    <a:pt x="54" y="28"/>
                  </a:lnTo>
                  <a:lnTo>
                    <a:pt x="74" y="24"/>
                  </a:lnTo>
                  <a:lnTo>
                    <a:pt x="95" y="18"/>
                  </a:lnTo>
                  <a:lnTo>
                    <a:pt x="114" y="10"/>
                  </a:lnTo>
                  <a:lnTo>
                    <a:pt x="134" y="4"/>
                  </a:lnTo>
                  <a:lnTo>
                    <a:pt x="143" y="3"/>
                  </a:lnTo>
                  <a:lnTo>
                    <a:pt x="154" y="1"/>
                  </a:lnTo>
                  <a:lnTo>
                    <a:pt x="163" y="0"/>
                  </a:lnTo>
                  <a:lnTo>
                    <a:pt x="173" y="0"/>
                  </a:lnTo>
                  <a:lnTo>
                    <a:pt x="178" y="1"/>
                  </a:lnTo>
                  <a:lnTo>
                    <a:pt x="182" y="3"/>
                  </a:lnTo>
                  <a:lnTo>
                    <a:pt x="193" y="6"/>
                  </a:lnTo>
                  <a:lnTo>
                    <a:pt x="202" y="13"/>
                  </a:lnTo>
                  <a:lnTo>
                    <a:pt x="211" y="21"/>
                  </a:lnTo>
                  <a:lnTo>
                    <a:pt x="219" y="30"/>
                  </a:lnTo>
                  <a:lnTo>
                    <a:pt x="222" y="36"/>
                  </a:lnTo>
                  <a:lnTo>
                    <a:pt x="225" y="42"/>
                  </a:lnTo>
                  <a:lnTo>
                    <a:pt x="231" y="52"/>
                  </a:lnTo>
                  <a:lnTo>
                    <a:pt x="235" y="64"/>
                  </a:lnTo>
                  <a:lnTo>
                    <a:pt x="237" y="72"/>
                  </a:lnTo>
                  <a:lnTo>
                    <a:pt x="238" y="81"/>
                  </a:lnTo>
                  <a:lnTo>
                    <a:pt x="240" y="88"/>
                  </a:lnTo>
                  <a:lnTo>
                    <a:pt x="240" y="98"/>
                  </a:lnTo>
                  <a:lnTo>
                    <a:pt x="240" y="105"/>
                  </a:lnTo>
                  <a:lnTo>
                    <a:pt x="240" y="114"/>
                  </a:lnTo>
                  <a:lnTo>
                    <a:pt x="237" y="131"/>
                  </a:lnTo>
                  <a:lnTo>
                    <a:pt x="235" y="138"/>
                  </a:lnTo>
                  <a:lnTo>
                    <a:pt x="234" y="146"/>
                  </a:lnTo>
                  <a:lnTo>
                    <a:pt x="228" y="161"/>
                  </a:lnTo>
                  <a:lnTo>
                    <a:pt x="223" y="167"/>
                  </a:lnTo>
                  <a:lnTo>
                    <a:pt x="219" y="173"/>
                  </a:lnTo>
                  <a:lnTo>
                    <a:pt x="214" y="179"/>
                  </a:lnTo>
                  <a:lnTo>
                    <a:pt x="208" y="183"/>
                  </a:lnTo>
                  <a:lnTo>
                    <a:pt x="199" y="191"/>
                  </a:lnTo>
                  <a:lnTo>
                    <a:pt x="187" y="197"/>
                  </a:lnTo>
                  <a:lnTo>
                    <a:pt x="175" y="201"/>
                  </a:lnTo>
                  <a:lnTo>
                    <a:pt x="163" y="204"/>
                  </a:lnTo>
                  <a:lnTo>
                    <a:pt x="136" y="210"/>
                  </a:lnTo>
                  <a:lnTo>
                    <a:pt x="122" y="215"/>
                  </a:lnTo>
                  <a:lnTo>
                    <a:pt x="110" y="220"/>
                  </a:lnTo>
                  <a:lnTo>
                    <a:pt x="102" y="221"/>
                  </a:lnTo>
                  <a:lnTo>
                    <a:pt x="96" y="223"/>
                  </a:lnTo>
                  <a:lnTo>
                    <a:pt x="89" y="223"/>
                  </a:lnTo>
                  <a:lnTo>
                    <a:pt x="80" y="221"/>
                  </a:lnTo>
                  <a:lnTo>
                    <a:pt x="72" y="220"/>
                  </a:lnTo>
                  <a:lnTo>
                    <a:pt x="65" y="217"/>
                  </a:lnTo>
                  <a:lnTo>
                    <a:pt x="57" y="213"/>
                  </a:lnTo>
                  <a:lnTo>
                    <a:pt x="50" y="210"/>
                  </a:lnTo>
                  <a:lnTo>
                    <a:pt x="44" y="206"/>
                  </a:lnTo>
                  <a:lnTo>
                    <a:pt x="36" y="200"/>
                  </a:lnTo>
                  <a:lnTo>
                    <a:pt x="30" y="194"/>
                  </a:lnTo>
                  <a:lnTo>
                    <a:pt x="25" y="188"/>
                  </a:lnTo>
                  <a:lnTo>
                    <a:pt x="21" y="182"/>
                  </a:lnTo>
                  <a:lnTo>
                    <a:pt x="16" y="174"/>
                  </a:lnTo>
                  <a:lnTo>
                    <a:pt x="13" y="168"/>
                  </a:lnTo>
                  <a:lnTo>
                    <a:pt x="12" y="161"/>
                  </a:lnTo>
                  <a:lnTo>
                    <a:pt x="4" y="129"/>
                  </a:lnTo>
                  <a:lnTo>
                    <a:pt x="3" y="113"/>
                  </a:lnTo>
                  <a:lnTo>
                    <a:pt x="0" y="96"/>
                  </a:lnTo>
                  <a:lnTo>
                    <a:pt x="0" y="81"/>
                  </a:lnTo>
                  <a:lnTo>
                    <a:pt x="0" y="64"/>
                  </a:lnTo>
                  <a:lnTo>
                    <a:pt x="1" y="48"/>
                  </a:lnTo>
                  <a:lnTo>
                    <a:pt x="6" y="33"/>
                  </a:lnTo>
                  <a:lnTo>
                    <a:pt x="12" y="2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59" name="Freeform 1475"/>
            <p:cNvSpPr>
              <a:spLocks/>
            </p:cNvSpPr>
            <p:nvPr/>
          </p:nvSpPr>
          <p:spPr bwMode="auto">
            <a:xfrm>
              <a:off x="4565" y="1533"/>
              <a:ext cx="81" cy="19"/>
            </a:xfrm>
            <a:custGeom>
              <a:avLst/>
              <a:gdLst>
                <a:gd name="T0" fmla="*/ 0 w 161"/>
                <a:gd name="T1" fmla="*/ 28 h 37"/>
                <a:gd name="T2" fmla="*/ 10 w 161"/>
                <a:gd name="T3" fmla="*/ 30 h 37"/>
                <a:gd name="T4" fmla="*/ 21 w 161"/>
                <a:gd name="T5" fmla="*/ 30 h 37"/>
                <a:gd name="T6" fmla="*/ 32 w 161"/>
                <a:gd name="T7" fmla="*/ 30 h 37"/>
                <a:gd name="T8" fmla="*/ 42 w 161"/>
                <a:gd name="T9" fmla="*/ 28 h 37"/>
                <a:gd name="T10" fmla="*/ 62 w 161"/>
                <a:gd name="T11" fmla="*/ 24 h 37"/>
                <a:gd name="T12" fmla="*/ 81 w 161"/>
                <a:gd name="T13" fmla="*/ 18 h 37"/>
                <a:gd name="T14" fmla="*/ 101 w 161"/>
                <a:gd name="T15" fmla="*/ 10 h 37"/>
                <a:gd name="T16" fmla="*/ 121 w 161"/>
                <a:gd name="T17" fmla="*/ 4 h 37"/>
                <a:gd name="T18" fmla="*/ 131 w 161"/>
                <a:gd name="T19" fmla="*/ 3 h 37"/>
                <a:gd name="T20" fmla="*/ 140 w 161"/>
                <a:gd name="T21" fmla="*/ 1 h 37"/>
                <a:gd name="T22" fmla="*/ 151 w 161"/>
                <a:gd name="T23" fmla="*/ 0 h 37"/>
                <a:gd name="T24" fmla="*/ 161 w 161"/>
                <a:gd name="T25" fmla="*/ 0 h 37"/>
                <a:gd name="T26" fmla="*/ 161 w 161"/>
                <a:gd name="T27" fmla="*/ 7 h 37"/>
                <a:gd name="T28" fmla="*/ 151 w 161"/>
                <a:gd name="T29" fmla="*/ 7 h 37"/>
                <a:gd name="T30" fmla="*/ 142 w 161"/>
                <a:gd name="T31" fmla="*/ 7 h 37"/>
                <a:gd name="T32" fmla="*/ 131 w 161"/>
                <a:gd name="T33" fmla="*/ 9 h 37"/>
                <a:gd name="T34" fmla="*/ 122 w 161"/>
                <a:gd name="T35" fmla="*/ 10 h 37"/>
                <a:gd name="T36" fmla="*/ 102 w 161"/>
                <a:gd name="T37" fmla="*/ 16 h 37"/>
                <a:gd name="T38" fmla="*/ 83 w 161"/>
                <a:gd name="T39" fmla="*/ 24 h 37"/>
                <a:gd name="T40" fmla="*/ 63 w 161"/>
                <a:gd name="T41" fmla="*/ 30 h 37"/>
                <a:gd name="T42" fmla="*/ 42 w 161"/>
                <a:gd name="T43" fmla="*/ 34 h 37"/>
                <a:gd name="T44" fmla="*/ 32 w 161"/>
                <a:gd name="T45" fmla="*/ 36 h 37"/>
                <a:gd name="T46" fmla="*/ 21 w 161"/>
                <a:gd name="T47" fmla="*/ 37 h 37"/>
                <a:gd name="T48" fmla="*/ 10 w 161"/>
                <a:gd name="T49" fmla="*/ 36 h 37"/>
                <a:gd name="T50" fmla="*/ 0 w 161"/>
                <a:gd name="T51" fmla="*/ 34 h 37"/>
                <a:gd name="T52" fmla="*/ 0 w 161"/>
                <a:gd name="T5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37">
                  <a:moveTo>
                    <a:pt x="0" y="28"/>
                  </a:moveTo>
                  <a:lnTo>
                    <a:pt x="10" y="30"/>
                  </a:lnTo>
                  <a:lnTo>
                    <a:pt x="21" y="30"/>
                  </a:lnTo>
                  <a:lnTo>
                    <a:pt x="32" y="30"/>
                  </a:lnTo>
                  <a:lnTo>
                    <a:pt x="42" y="28"/>
                  </a:lnTo>
                  <a:lnTo>
                    <a:pt x="62" y="24"/>
                  </a:lnTo>
                  <a:lnTo>
                    <a:pt x="81" y="18"/>
                  </a:lnTo>
                  <a:lnTo>
                    <a:pt x="101" y="10"/>
                  </a:lnTo>
                  <a:lnTo>
                    <a:pt x="121" y="4"/>
                  </a:lnTo>
                  <a:lnTo>
                    <a:pt x="131" y="3"/>
                  </a:lnTo>
                  <a:lnTo>
                    <a:pt x="140" y="1"/>
                  </a:lnTo>
                  <a:lnTo>
                    <a:pt x="151" y="0"/>
                  </a:lnTo>
                  <a:lnTo>
                    <a:pt x="161" y="0"/>
                  </a:lnTo>
                  <a:lnTo>
                    <a:pt x="161" y="7"/>
                  </a:lnTo>
                  <a:lnTo>
                    <a:pt x="151" y="7"/>
                  </a:lnTo>
                  <a:lnTo>
                    <a:pt x="142" y="7"/>
                  </a:lnTo>
                  <a:lnTo>
                    <a:pt x="131" y="9"/>
                  </a:lnTo>
                  <a:lnTo>
                    <a:pt x="122" y="10"/>
                  </a:lnTo>
                  <a:lnTo>
                    <a:pt x="102" y="16"/>
                  </a:lnTo>
                  <a:lnTo>
                    <a:pt x="83" y="24"/>
                  </a:lnTo>
                  <a:lnTo>
                    <a:pt x="63" y="30"/>
                  </a:lnTo>
                  <a:lnTo>
                    <a:pt x="42" y="34"/>
                  </a:lnTo>
                  <a:lnTo>
                    <a:pt x="32" y="36"/>
                  </a:lnTo>
                  <a:lnTo>
                    <a:pt x="21" y="37"/>
                  </a:lnTo>
                  <a:lnTo>
                    <a:pt x="10" y="36"/>
                  </a:lnTo>
                  <a:lnTo>
                    <a:pt x="0" y="34"/>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0" name="Freeform 1476"/>
            <p:cNvSpPr>
              <a:spLocks/>
            </p:cNvSpPr>
            <p:nvPr/>
          </p:nvSpPr>
          <p:spPr bwMode="auto">
            <a:xfrm>
              <a:off x="4646" y="1533"/>
              <a:ext cx="33" cy="34"/>
            </a:xfrm>
            <a:custGeom>
              <a:avLst/>
              <a:gdLst>
                <a:gd name="T0" fmla="*/ 0 w 65"/>
                <a:gd name="T1" fmla="*/ 0 h 69"/>
                <a:gd name="T2" fmla="*/ 5 w 65"/>
                <a:gd name="T3" fmla="*/ 1 h 69"/>
                <a:gd name="T4" fmla="*/ 11 w 65"/>
                <a:gd name="T5" fmla="*/ 3 h 69"/>
                <a:gd name="T6" fmla="*/ 21 w 65"/>
                <a:gd name="T7" fmla="*/ 7 h 69"/>
                <a:gd name="T8" fmla="*/ 31 w 65"/>
                <a:gd name="T9" fmla="*/ 13 h 69"/>
                <a:gd name="T10" fmla="*/ 40 w 65"/>
                <a:gd name="T11" fmla="*/ 22 h 69"/>
                <a:gd name="T12" fmla="*/ 47 w 65"/>
                <a:gd name="T13" fmla="*/ 31 h 69"/>
                <a:gd name="T14" fmla="*/ 52 w 65"/>
                <a:gd name="T15" fmla="*/ 37 h 69"/>
                <a:gd name="T16" fmla="*/ 55 w 65"/>
                <a:gd name="T17" fmla="*/ 43 h 69"/>
                <a:gd name="T18" fmla="*/ 61 w 65"/>
                <a:gd name="T19" fmla="*/ 54 h 69"/>
                <a:gd name="T20" fmla="*/ 65 w 65"/>
                <a:gd name="T21" fmla="*/ 66 h 69"/>
                <a:gd name="T22" fmla="*/ 59 w 65"/>
                <a:gd name="T23" fmla="*/ 69 h 69"/>
                <a:gd name="T24" fmla="*/ 55 w 65"/>
                <a:gd name="T25" fmla="*/ 57 h 69"/>
                <a:gd name="T26" fmla="*/ 49 w 65"/>
                <a:gd name="T27" fmla="*/ 46 h 69"/>
                <a:gd name="T28" fmla="*/ 46 w 65"/>
                <a:gd name="T29" fmla="*/ 40 h 69"/>
                <a:gd name="T30" fmla="*/ 43 w 65"/>
                <a:gd name="T31" fmla="*/ 36 h 69"/>
                <a:gd name="T32" fmla="*/ 35 w 65"/>
                <a:gd name="T33" fmla="*/ 27 h 69"/>
                <a:gd name="T34" fmla="*/ 26 w 65"/>
                <a:gd name="T35" fmla="*/ 18 h 69"/>
                <a:gd name="T36" fmla="*/ 18 w 65"/>
                <a:gd name="T37" fmla="*/ 12 h 69"/>
                <a:gd name="T38" fmla="*/ 9 w 65"/>
                <a:gd name="T39" fmla="*/ 9 h 69"/>
                <a:gd name="T40" fmla="*/ 5 w 65"/>
                <a:gd name="T41" fmla="*/ 7 h 69"/>
                <a:gd name="T42" fmla="*/ 0 w 65"/>
                <a:gd name="T43" fmla="*/ 7 h 69"/>
                <a:gd name="T44" fmla="*/ 0 w 65"/>
                <a:gd name="T4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9">
                  <a:moveTo>
                    <a:pt x="0" y="0"/>
                  </a:moveTo>
                  <a:lnTo>
                    <a:pt x="5" y="1"/>
                  </a:lnTo>
                  <a:lnTo>
                    <a:pt x="11" y="3"/>
                  </a:lnTo>
                  <a:lnTo>
                    <a:pt x="21" y="7"/>
                  </a:lnTo>
                  <a:lnTo>
                    <a:pt x="31" y="13"/>
                  </a:lnTo>
                  <a:lnTo>
                    <a:pt x="40" y="22"/>
                  </a:lnTo>
                  <a:lnTo>
                    <a:pt x="47" y="31"/>
                  </a:lnTo>
                  <a:lnTo>
                    <a:pt x="52" y="37"/>
                  </a:lnTo>
                  <a:lnTo>
                    <a:pt x="55" y="43"/>
                  </a:lnTo>
                  <a:lnTo>
                    <a:pt x="61" y="54"/>
                  </a:lnTo>
                  <a:lnTo>
                    <a:pt x="65" y="66"/>
                  </a:lnTo>
                  <a:lnTo>
                    <a:pt x="59" y="69"/>
                  </a:lnTo>
                  <a:lnTo>
                    <a:pt x="55" y="57"/>
                  </a:lnTo>
                  <a:lnTo>
                    <a:pt x="49" y="46"/>
                  </a:lnTo>
                  <a:lnTo>
                    <a:pt x="46" y="40"/>
                  </a:lnTo>
                  <a:lnTo>
                    <a:pt x="43" y="36"/>
                  </a:lnTo>
                  <a:lnTo>
                    <a:pt x="35" y="27"/>
                  </a:lnTo>
                  <a:lnTo>
                    <a:pt x="26" y="18"/>
                  </a:lnTo>
                  <a:lnTo>
                    <a:pt x="18" y="12"/>
                  </a:lnTo>
                  <a:lnTo>
                    <a:pt x="9" y="9"/>
                  </a:lnTo>
                  <a:lnTo>
                    <a:pt x="5" y="7"/>
                  </a:ln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1" name="Freeform 1477"/>
            <p:cNvSpPr>
              <a:spLocks/>
            </p:cNvSpPr>
            <p:nvPr/>
          </p:nvSpPr>
          <p:spPr bwMode="auto">
            <a:xfrm>
              <a:off x="4646" y="1533"/>
              <a:ext cx="1" cy="4"/>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2" name="Freeform 1478"/>
            <p:cNvSpPr>
              <a:spLocks/>
            </p:cNvSpPr>
            <p:nvPr/>
          </p:nvSpPr>
          <p:spPr bwMode="auto">
            <a:xfrm>
              <a:off x="4663" y="1567"/>
              <a:ext cx="18" cy="61"/>
            </a:xfrm>
            <a:custGeom>
              <a:avLst/>
              <a:gdLst>
                <a:gd name="T0" fmla="*/ 31 w 36"/>
                <a:gd name="T1" fmla="*/ 0 h 122"/>
                <a:gd name="T2" fmla="*/ 33 w 36"/>
                <a:gd name="T3" fmla="*/ 8 h 122"/>
                <a:gd name="T4" fmla="*/ 34 w 36"/>
                <a:gd name="T5" fmla="*/ 15 h 122"/>
                <a:gd name="T6" fmla="*/ 36 w 36"/>
                <a:gd name="T7" fmla="*/ 24 h 122"/>
                <a:gd name="T8" fmla="*/ 36 w 36"/>
                <a:gd name="T9" fmla="*/ 34 h 122"/>
                <a:gd name="T10" fmla="*/ 36 w 36"/>
                <a:gd name="T11" fmla="*/ 41 h 122"/>
                <a:gd name="T12" fmla="*/ 36 w 36"/>
                <a:gd name="T13" fmla="*/ 50 h 122"/>
                <a:gd name="T14" fmla="*/ 33 w 36"/>
                <a:gd name="T15" fmla="*/ 67 h 122"/>
                <a:gd name="T16" fmla="*/ 31 w 36"/>
                <a:gd name="T17" fmla="*/ 76 h 122"/>
                <a:gd name="T18" fmla="*/ 30 w 36"/>
                <a:gd name="T19" fmla="*/ 83 h 122"/>
                <a:gd name="T20" fmla="*/ 22 w 36"/>
                <a:gd name="T21" fmla="*/ 98 h 122"/>
                <a:gd name="T22" fmla="*/ 19 w 36"/>
                <a:gd name="T23" fmla="*/ 104 h 122"/>
                <a:gd name="T24" fmla="*/ 15 w 36"/>
                <a:gd name="T25" fmla="*/ 112 h 122"/>
                <a:gd name="T26" fmla="*/ 9 w 36"/>
                <a:gd name="T27" fmla="*/ 116 h 122"/>
                <a:gd name="T28" fmla="*/ 4 w 36"/>
                <a:gd name="T29" fmla="*/ 122 h 122"/>
                <a:gd name="T30" fmla="*/ 0 w 36"/>
                <a:gd name="T31" fmla="*/ 118 h 122"/>
                <a:gd name="T32" fmla="*/ 4 w 36"/>
                <a:gd name="T33" fmla="*/ 112 h 122"/>
                <a:gd name="T34" fmla="*/ 9 w 36"/>
                <a:gd name="T35" fmla="*/ 107 h 122"/>
                <a:gd name="T36" fmla="*/ 13 w 36"/>
                <a:gd name="T37" fmla="*/ 101 h 122"/>
                <a:gd name="T38" fmla="*/ 18 w 36"/>
                <a:gd name="T39" fmla="*/ 95 h 122"/>
                <a:gd name="T40" fmla="*/ 24 w 36"/>
                <a:gd name="T41" fmla="*/ 80 h 122"/>
                <a:gd name="T42" fmla="*/ 25 w 36"/>
                <a:gd name="T43" fmla="*/ 74 h 122"/>
                <a:gd name="T44" fmla="*/ 27 w 36"/>
                <a:gd name="T45" fmla="*/ 67 h 122"/>
                <a:gd name="T46" fmla="*/ 30 w 36"/>
                <a:gd name="T47" fmla="*/ 50 h 122"/>
                <a:gd name="T48" fmla="*/ 30 w 36"/>
                <a:gd name="T49" fmla="*/ 41 h 122"/>
                <a:gd name="T50" fmla="*/ 30 w 36"/>
                <a:gd name="T51" fmla="*/ 34 h 122"/>
                <a:gd name="T52" fmla="*/ 28 w 36"/>
                <a:gd name="T53" fmla="*/ 24 h 122"/>
                <a:gd name="T54" fmla="*/ 28 w 36"/>
                <a:gd name="T55" fmla="*/ 17 h 122"/>
                <a:gd name="T56" fmla="*/ 27 w 36"/>
                <a:gd name="T57" fmla="*/ 9 h 122"/>
                <a:gd name="T58" fmla="*/ 24 w 36"/>
                <a:gd name="T59" fmla="*/ 0 h 122"/>
                <a:gd name="T60" fmla="*/ 31 w 36"/>
                <a:gd name="T6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122">
                  <a:moveTo>
                    <a:pt x="31" y="0"/>
                  </a:moveTo>
                  <a:lnTo>
                    <a:pt x="33" y="8"/>
                  </a:lnTo>
                  <a:lnTo>
                    <a:pt x="34" y="15"/>
                  </a:lnTo>
                  <a:lnTo>
                    <a:pt x="36" y="24"/>
                  </a:lnTo>
                  <a:lnTo>
                    <a:pt x="36" y="34"/>
                  </a:lnTo>
                  <a:lnTo>
                    <a:pt x="36" y="41"/>
                  </a:lnTo>
                  <a:lnTo>
                    <a:pt x="36" y="50"/>
                  </a:lnTo>
                  <a:lnTo>
                    <a:pt x="33" y="67"/>
                  </a:lnTo>
                  <a:lnTo>
                    <a:pt x="31" y="76"/>
                  </a:lnTo>
                  <a:lnTo>
                    <a:pt x="30" y="83"/>
                  </a:lnTo>
                  <a:lnTo>
                    <a:pt x="22" y="98"/>
                  </a:lnTo>
                  <a:lnTo>
                    <a:pt x="19" y="104"/>
                  </a:lnTo>
                  <a:lnTo>
                    <a:pt x="15" y="112"/>
                  </a:lnTo>
                  <a:lnTo>
                    <a:pt x="9" y="116"/>
                  </a:lnTo>
                  <a:lnTo>
                    <a:pt x="4" y="122"/>
                  </a:lnTo>
                  <a:lnTo>
                    <a:pt x="0" y="118"/>
                  </a:lnTo>
                  <a:lnTo>
                    <a:pt x="4" y="112"/>
                  </a:lnTo>
                  <a:lnTo>
                    <a:pt x="9" y="107"/>
                  </a:lnTo>
                  <a:lnTo>
                    <a:pt x="13" y="101"/>
                  </a:lnTo>
                  <a:lnTo>
                    <a:pt x="18" y="95"/>
                  </a:lnTo>
                  <a:lnTo>
                    <a:pt x="24" y="80"/>
                  </a:lnTo>
                  <a:lnTo>
                    <a:pt x="25" y="74"/>
                  </a:lnTo>
                  <a:lnTo>
                    <a:pt x="27" y="67"/>
                  </a:lnTo>
                  <a:lnTo>
                    <a:pt x="30" y="50"/>
                  </a:lnTo>
                  <a:lnTo>
                    <a:pt x="30" y="41"/>
                  </a:lnTo>
                  <a:lnTo>
                    <a:pt x="30" y="34"/>
                  </a:lnTo>
                  <a:lnTo>
                    <a:pt x="28" y="24"/>
                  </a:lnTo>
                  <a:lnTo>
                    <a:pt x="28" y="17"/>
                  </a:lnTo>
                  <a:lnTo>
                    <a:pt x="27" y="9"/>
                  </a:lnTo>
                  <a:lnTo>
                    <a:pt x="24"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3" name="Freeform 1479"/>
            <p:cNvSpPr>
              <a:spLocks/>
            </p:cNvSpPr>
            <p:nvPr/>
          </p:nvSpPr>
          <p:spPr bwMode="auto">
            <a:xfrm>
              <a:off x="4675" y="1565"/>
              <a:ext cx="4" cy="2"/>
            </a:xfrm>
            <a:custGeom>
              <a:avLst/>
              <a:gdLst>
                <a:gd name="T0" fmla="*/ 7 w 7"/>
                <a:gd name="T1" fmla="*/ 2 h 5"/>
                <a:gd name="T2" fmla="*/ 6 w 7"/>
                <a:gd name="T3" fmla="*/ 0 h 5"/>
                <a:gd name="T4" fmla="*/ 7 w 7"/>
                <a:gd name="T5" fmla="*/ 3 h 5"/>
                <a:gd name="T6" fmla="*/ 0 w 7"/>
                <a:gd name="T7" fmla="*/ 3 h 5"/>
                <a:gd name="T8" fmla="*/ 1 w 7"/>
                <a:gd name="T9" fmla="*/ 5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6" y="0"/>
                  </a:lnTo>
                  <a:lnTo>
                    <a:pt x="7" y="3"/>
                  </a:lnTo>
                  <a:lnTo>
                    <a:pt x="0" y="3"/>
                  </a:lnTo>
                  <a:lnTo>
                    <a:pt x="1" y="5"/>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4" name="Freeform 1480"/>
            <p:cNvSpPr>
              <a:spLocks/>
            </p:cNvSpPr>
            <p:nvPr/>
          </p:nvSpPr>
          <p:spPr bwMode="auto">
            <a:xfrm>
              <a:off x="4614" y="1625"/>
              <a:ext cx="51" cy="21"/>
            </a:xfrm>
            <a:custGeom>
              <a:avLst/>
              <a:gdLst>
                <a:gd name="T0" fmla="*/ 103 w 103"/>
                <a:gd name="T1" fmla="*/ 4 h 41"/>
                <a:gd name="T2" fmla="*/ 93 w 103"/>
                <a:gd name="T3" fmla="*/ 12 h 41"/>
                <a:gd name="T4" fmla="*/ 80 w 103"/>
                <a:gd name="T5" fmla="*/ 18 h 41"/>
                <a:gd name="T6" fmla="*/ 68 w 103"/>
                <a:gd name="T7" fmla="*/ 22 h 41"/>
                <a:gd name="T8" fmla="*/ 55 w 103"/>
                <a:gd name="T9" fmla="*/ 25 h 41"/>
                <a:gd name="T10" fmla="*/ 29 w 103"/>
                <a:gd name="T11" fmla="*/ 31 h 41"/>
                <a:gd name="T12" fmla="*/ 16 w 103"/>
                <a:gd name="T13" fmla="*/ 36 h 41"/>
                <a:gd name="T14" fmla="*/ 2 w 103"/>
                <a:gd name="T15" fmla="*/ 41 h 41"/>
                <a:gd name="T16" fmla="*/ 0 w 103"/>
                <a:gd name="T17" fmla="*/ 35 h 41"/>
                <a:gd name="T18" fmla="*/ 14 w 103"/>
                <a:gd name="T19" fmla="*/ 30 h 41"/>
                <a:gd name="T20" fmla="*/ 26 w 103"/>
                <a:gd name="T21" fmla="*/ 25 h 41"/>
                <a:gd name="T22" fmla="*/ 53 w 103"/>
                <a:gd name="T23" fmla="*/ 19 h 41"/>
                <a:gd name="T24" fmla="*/ 65 w 103"/>
                <a:gd name="T25" fmla="*/ 16 h 41"/>
                <a:gd name="T26" fmla="*/ 77 w 103"/>
                <a:gd name="T27" fmla="*/ 12 h 41"/>
                <a:gd name="T28" fmla="*/ 88 w 103"/>
                <a:gd name="T29" fmla="*/ 6 h 41"/>
                <a:gd name="T30" fmla="*/ 99 w 103"/>
                <a:gd name="T31" fmla="*/ 0 h 41"/>
                <a:gd name="T32" fmla="*/ 103 w 103"/>
                <a:gd name="T3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41">
                  <a:moveTo>
                    <a:pt x="103" y="4"/>
                  </a:moveTo>
                  <a:lnTo>
                    <a:pt x="93" y="12"/>
                  </a:lnTo>
                  <a:lnTo>
                    <a:pt x="80" y="18"/>
                  </a:lnTo>
                  <a:lnTo>
                    <a:pt x="68" y="22"/>
                  </a:lnTo>
                  <a:lnTo>
                    <a:pt x="55" y="25"/>
                  </a:lnTo>
                  <a:lnTo>
                    <a:pt x="29" y="31"/>
                  </a:lnTo>
                  <a:lnTo>
                    <a:pt x="16" y="36"/>
                  </a:lnTo>
                  <a:lnTo>
                    <a:pt x="2" y="41"/>
                  </a:lnTo>
                  <a:lnTo>
                    <a:pt x="0" y="35"/>
                  </a:lnTo>
                  <a:lnTo>
                    <a:pt x="14" y="30"/>
                  </a:lnTo>
                  <a:lnTo>
                    <a:pt x="26" y="25"/>
                  </a:lnTo>
                  <a:lnTo>
                    <a:pt x="53" y="19"/>
                  </a:lnTo>
                  <a:lnTo>
                    <a:pt x="65" y="16"/>
                  </a:lnTo>
                  <a:lnTo>
                    <a:pt x="77" y="12"/>
                  </a:lnTo>
                  <a:lnTo>
                    <a:pt x="88" y="6"/>
                  </a:lnTo>
                  <a:lnTo>
                    <a:pt x="99" y="0"/>
                  </a:lnTo>
                  <a:lnTo>
                    <a:pt x="10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5" name="Freeform 1481"/>
            <p:cNvSpPr>
              <a:spLocks/>
            </p:cNvSpPr>
            <p:nvPr/>
          </p:nvSpPr>
          <p:spPr bwMode="auto">
            <a:xfrm>
              <a:off x="4663" y="1625"/>
              <a:ext cx="2"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6" name="Freeform 1482"/>
            <p:cNvSpPr>
              <a:spLocks/>
            </p:cNvSpPr>
            <p:nvPr/>
          </p:nvSpPr>
          <p:spPr bwMode="auto">
            <a:xfrm>
              <a:off x="4564" y="1614"/>
              <a:ext cx="50" cy="33"/>
            </a:xfrm>
            <a:custGeom>
              <a:avLst/>
              <a:gdLst>
                <a:gd name="T0" fmla="*/ 101 w 101"/>
                <a:gd name="T1" fmla="*/ 64 h 67"/>
                <a:gd name="T2" fmla="*/ 95 w 101"/>
                <a:gd name="T3" fmla="*/ 65 h 67"/>
                <a:gd name="T4" fmla="*/ 87 w 101"/>
                <a:gd name="T5" fmla="*/ 67 h 67"/>
                <a:gd name="T6" fmla="*/ 80 w 101"/>
                <a:gd name="T7" fmla="*/ 67 h 67"/>
                <a:gd name="T8" fmla="*/ 71 w 101"/>
                <a:gd name="T9" fmla="*/ 65 h 67"/>
                <a:gd name="T10" fmla="*/ 63 w 101"/>
                <a:gd name="T11" fmla="*/ 64 h 67"/>
                <a:gd name="T12" fmla="*/ 54 w 101"/>
                <a:gd name="T13" fmla="*/ 61 h 67"/>
                <a:gd name="T14" fmla="*/ 47 w 101"/>
                <a:gd name="T15" fmla="*/ 58 h 67"/>
                <a:gd name="T16" fmla="*/ 39 w 101"/>
                <a:gd name="T17" fmla="*/ 53 h 67"/>
                <a:gd name="T18" fmla="*/ 33 w 101"/>
                <a:gd name="T19" fmla="*/ 48 h 67"/>
                <a:gd name="T20" fmla="*/ 25 w 101"/>
                <a:gd name="T21" fmla="*/ 44 h 67"/>
                <a:gd name="T22" fmla="*/ 19 w 101"/>
                <a:gd name="T23" fmla="*/ 38 h 67"/>
                <a:gd name="T24" fmla="*/ 13 w 101"/>
                <a:gd name="T25" fmla="*/ 32 h 67"/>
                <a:gd name="T26" fmla="*/ 9 w 101"/>
                <a:gd name="T27" fmla="*/ 24 h 67"/>
                <a:gd name="T28" fmla="*/ 4 w 101"/>
                <a:gd name="T29" fmla="*/ 17 h 67"/>
                <a:gd name="T30" fmla="*/ 1 w 101"/>
                <a:gd name="T31" fmla="*/ 9 h 67"/>
                <a:gd name="T32" fmla="*/ 0 w 101"/>
                <a:gd name="T33" fmla="*/ 2 h 67"/>
                <a:gd name="T34" fmla="*/ 6 w 101"/>
                <a:gd name="T35" fmla="*/ 0 h 67"/>
                <a:gd name="T36" fmla="*/ 7 w 101"/>
                <a:gd name="T37" fmla="*/ 8 h 67"/>
                <a:gd name="T38" fmla="*/ 10 w 101"/>
                <a:gd name="T39" fmla="*/ 14 h 67"/>
                <a:gd name="T40" fmla="*/ 13 w 101"/>
                <a:gd name="T41" fmla="*/ 21 h 67"/>
                <a:gd name="T42" fmla="*/ 18 w 101"/>
                <a:gd name="T43" fmla="*/ 27 h 67"/>
                <a:gd name="T44" fmla="*/ 24 w 101"/>
                <a:gd name="T45" fmla="*/ 33 h 67"/>
                <a:gd name="T46" fmla="*/ 30 w 101"/>
                <a:gd name="T47" fmla="*/ 39 h 67"/>
                <a:gd name="T48" fmla="*/ 36 w 101"/>
                <a:gd name="T49" fmla="*/ 44 h 67"/>
                <a:gd name="T50" fmla="*/ 42 w 101"/>
                <a:gd name="T51" fmla="*/ 48 h 67"/>
                <a:gd name="T52" fmla="*/ 50 w 101"/>
                <a:gd name="T53" fmla="*/ 51 h 67"/>
                <a:gd name="T54" fmla="*/ 57 w 101"/>
                <a:gd name="T55" fmla="*/ 56 h 67"/>
                <a:gd name="T56" fmla="*/ 65 w 101"/>
                <a:gd name="T57" fmla="*/ 58 h 67"/>
                <a:gd name="T58" fmla="*/ 72 w 101"/>
                <a:gd name="T59" fmla="*/ 59 h 67"/>
                <a:gd name="T60" fmla="*/ 80 w 101"/>
                <a:gd name="T61" fmla="*/ 61 h 67"/>
                <a:gd name="T62" fmla="*/ 86 w 101"/>
                <a:gd name="T63" fmla="*/ 61 h 67"/>
                <a:gd name="T64" fmla="*/ 93 w 101"/>
                <a:gd name="T65" fmla="*/ 59 h 67"/>
                <a:gd name="T66" fmla="*/ 99 w 101"/>
                <a:gd name="T67" fmla="*/ 58 h 67"/>
                <a:gd name="T68" fmla="*/ 101 w 101"/>
                <a:gd name="T69"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67">
                  <a:moveTo>
                    <a:pt x="101" y="64"/>
                  </a:moveTo>
                  <a:lnTo>
                    <a:pt x="95" y="65"/>
                  </a:lnTo>
                  <a:lnTo>
                    <a:pt x="87" y="67"/>
                  </a:lnTo>
                  <a:lnTo>
                    <a:pt x="80" y="67"/>
                  </a:lnTo>
                  <a:lnTo>
                    <a:pt x="71" y="65"/>
                  </a:lnTo>
                  <a:lnTo>
                    <a:pt x="63" y="64"/>
                  </a:lnTo>
                  <a:lnTo>
                    <a:pt x="54" y="61"/>
                  </a:lnTo>
                  <a:lnTo>
                    <a:pt x="47" y="58"/>
                  </a:lnTo>
                  <a:lnTo>
                    <a:pt x="39" y="53"/>
                  </a:lnTo>
                  <a:lnTo>
                    <a:pt x="33" y="48"/>
                  </a:lnTo>
                  <a:lnTo>
                    <a:pt x="25" y="44"/>
                  </a:lnTo>
                  <a:lnTo>
                    <a:pt x="19" y="38"/>
                  </a:lnTo>
                  <a:lnTo>
                    <a:pt x="13" y="32"/>
                  </a:lnTo>
                  <a:lnTo>
                    <a:pt x="9" y="24"/>
                  </a:lnTo>
                  <a:lnTo>
                    <a:pt x="4" y="17"/>
                  </a:lnTo>
                  <a:lnTo>
                    <a:pt x="1" y="9"/>
                  </a:lnTo>
                  <a:lnTo>
                    <a:pt x="0" y="2"/>
                  </a:lnTo>
                  <a:lnTo>
                    <a:pt x="6" y="0"/>
                  </a:lnTo>
                  <a:lnTo>
                    <a:pt x="7" y="8"/>
                  </a:lnTo>
                  <a:lnTo>
                    <a:pt x="10" y="14"/>
                  </a:lnTo>
                  <a:lnTo>
                    <a:pt x="13" y="21"/>
                  </a:lnTo>
                  <a:lnTo>
                    <a:pt x="18" y="27"/>
                  </a:lnTo>
                  <a:lnTo>
                    <a:pt x="24" y="33"/>
                  </a:lnTo>
                  <a:lnTo>
                    <a:pt x="30" y="39"/>
                  </a:lnTo>
                  <a:lnTo>
                    <a:pt x="36" y="44"/>
                  </a:lnTo>
                  <a:lnTo>
                    <a:pt x="42" y="48"/>
                  </a:lnTo>
                  <a:lnTo>
                    <a:pt x="50" y="51"/>
                  </a:lnTo>
                  <a:lnTo>
                    <a:pt x="57" y="56"/>
                  </a:lnTo>
                  <a:lnTo>
                    <a:pt x="65" y="58"/>
                  </a:lnTo>
                  <a:lnTo>
                    <a:pt x="72" y="59"/>
                  </a:lnTo>
                  <a:lnTo>
                    <a:pt x="80" y="61"/>
                  </a:lnTo>
                  <a:lnTo>
                    <a:pt x="86" y="61"/>
                  </a:lnTo>
                  <a:lnTo>
                    <a:pt x="93" y="59"/>
                  </a:lnTo>
                  <a:lnTo>
                    <a:pt x="99" y="58"/>
                  </a:lnTo>
                  <a:lnTo>
                    <a:pt x="101"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7" name="Freeform 1483"/>
            <p:cNvSpPr>
              <a:spLocks/>
            </p:cNvSpPr>
            <p:nvPr/>
          </p:nvSpPr>
          <p:spPr bwMode="auto">
            <a:xfrm>
              <a:off x="4614" y="1643"/>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8" name="Freeform 1484"/>
            <p:cNvSpPr>
              <a:spLocks/>
            </p:cNvSpPr>
            <p:nvPr/>
          </p:nvSpPr>
          <p:spPr bwMode="auto">
            <a:xfrm>
              <a:off x="4558" y="1551"/>
              <a:ext cx="9" cy="64"/>
            </a:xfrm>
            <a:custGeom>
              <a:avLst/>
              <a:gdLst>
                <a:gd name="T0" fmla="*/ 12 w 18"/>
                <a:gd name="T1" fmla="*/ 128 h 128"/>
                <a:gd name="T2" fmla="*/ 4 w 18"/>
                <a:gd name="T3" fmla="*/ 96 h 128"/>
                <a:gd name="T4" fmla="*/ 3 w 18"/>
                <a:gd name="T5" fmla="*/ 81 h 128"/>
                <a:gd name="T6" fmla="*/ 0 w 18"/>
                <a:gd name="T7" fmla="*/ 65 h 128"/>
                <a:gd name="T8" fmla="*/ 0 w 18"/>
                <a:gd name="T9" fmla="*/ 48 h 128"/>
                <a:gd name="T10" fmla="*/ 0 w 18"/>
                <a:gd name="T11" fmla="*/ 31 h 128"/>
                <a:gd name="T12" fmla="*/ 1 w 18"/>
                <a:gd name="T13" fmla="*/ 15 h 128"/>
                <a:gd name="T14" fmla="*/ 6 w 18"/>
                <a:gd name="T15" fmla="*/ 0 h 128"/>
                <a:gd name="T16" fmla="*/ 12 w 18"/>
                <a:gd name="T17" fmla="*/ 1 h 128"/>
                <a:gd name="T18" fmla="*/ 7 w 18"/>
                <a:gd name="T19" fmla="*/ 16 h 128"/>
                <a:gd name="T20" fmla="*/ 6 w 18"/>
                <a:gd name="T21" fmla="*/ 31 h 128"/>
                <a:gd name="T22" fmla="*/ 6 w 18"/>
                <a:gd name="T23" fmla="*/ 48 h 128"/>
                <a:gd name="T24" fmla="*/ 6 w 18"/>
                <a:gd name="T25" fmla="*/ 63 h 128"/>
                <a:gd name="T26" fmla="*/ 9 w 18"/>
                <a:gd name="T27" fmla="*/ 80 h 128"/>
                <a:gd name="T28" fmla="*/ 10 w 18"/>
                <a:gd name="T29" fmla="*/ 95 h 128"/>
                <a:gd name="T30" fmla="*/ 18 w 18"/>
                <a:gd name="T31" fmla="*/ 126 h 128"/>
                <a:gd name="T32" fmla="*/ 12 w 18"/>
                <a:gd name="T3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28">
                  <a:moveTo>
                    <a:pt x="12" y="128"/>
                  </a:moveTo>
                  <a:lnTo>
                    <a:pt x="4" y="96"/>
                  </a:lnTo>
                  <a:lnTo>
                    <a:pt x="3" y="81"/>
                  </a:lnTo>
                  <a:lnTo>
                    <a:pt x="0" y="65"/>
                  </a:lnTo>
                  <a:lnTo>
                    <a:pt x="0" y="48"/>
                  </a:lnTo>
                  <a:lnTo>
                    <a:pt x="0" y="31"/>
                  </a:lnTo>
                  <a:lnTo>
                    <a:pt x="1" y="15"/>
                  </a:lnTo>
                  <a:lnTo>
                    <a:pt x="6" y="0"/>
                  </a:lnTo>
                  <a:lnTo>
                    <a:pt x="12" y="1"/>
                  </a:lnTo>
                  <a:lnTo>
                    <a:pt x="7" y="16"/>
                  </a:lnTo>
                  <a:lnTo>
                    <a:pt x="6" y="31"/>
                  </a:lnTo>
                  <a:lnTo>
                    <a:pt x="6" y="48"/>
                  </a:lnTo>
                  <a:lnTo>
                    <a:pt x="6" y="63"/>
                  </a:lnTo>
                  <a:lnTo>
                    <a:pt x="9" y="80"/>
                  </a:lnTo>
                  <a:lnTo>
                    <a:pt x="10" y="95"/>
                  </a:lnTo>
                  <a:lnTo>
                    <a:pt x="18" y="126"/>
                  </a:lnTo>
                  <a:lnTo>
                    <a:pt x="12"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69" name="Freeform 1485"/>
            <p:cNvSpPr>
              <a:spLocks/>
            </p:cNvSpPr>
            <p:nvPr/>
          </p:nvSpPr>
          <p:spPr bwMode="auto">
            <a:xfrm>
              <a:off x="4564" y="1614"/>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70" name="Freeform 1486"/>
            <p:cNvSpPr>
              <a:spLocks/>
            </p:cNvSpPr>
            <p:nvPr/>
          </p:nvSpPr>
          <p:spPr bwMode="auto">
            <a:xfrm>
              <a:off x="4562" y="1547"/>
              <a:ext cx="4" cy="5"/>
            </a:xfrm>
            <a:custGeom>
              <a:avLst/>
              <a:gdLst>
                <a:gd name="T0" fmla="*/ 0 w 9"/>
                <a:gd name="T1" fmla="*/ 5 h 11"/>
                <a:gd name="T2" fmla="*/ 3 w 9"/>
                <a:gd name="T3" fmla="*/ 11 h 11"/>
                <a:gd name="T4" fmla="*/ 9 w 9"/>
                <a:gd name="T5" fmla="*/ 6 h 11"/>
                <a:gd name="T6" fmla="*/ 6 w 9"/>
                <a:gd name="T7" fmla="*/ 0 h 11"/>
                <a:gd name="T8" fmla="*/ 0 w 9"/>
                <a:gd name="T9" fmla="*/ 5 h 11"/>
              </a:gdLst>
              <a:ahLst/>
              <a:cxnLst>
                <a:cxn ang="0">
                  <a:pos x="T0" y="T1"/>
                </a:cxn>
                <a:cxn ang="0">
                  <a:pos x="T2" y="T3"/>
                </a:cxn>
                <a:cxn ang="0">
                  <a:pos x="T4" y="T5"/>
                </a:cxn>
                <a:cxn ang="0">
                  <a:pos x="T6" y="T7"/>
                </a:cxn>
                <a:cxn ang="0">
                  <a:pos x="T8" y="T9"/>
                </a:cxn>
              </a:cxnLst>
              <a:rect l="0" t="0" r="r" b="b"/>
              <a:pathLst>
                <a:path w="9" h="11">
                  <a:moveTo>
                    <a:pt x="0" y="5"/>
                  </a:moveTo>
                  <a:lnTo>
                    <a:pt x="3" y="11"/>
                  </a:lnTo>
                  <a:lnTo>
                    <a:pt x="9" y="6"/>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71" name="Freeform 1487"/>
            <p:cNvSpPr>
              <a:spLocks/>
            </p:cNvSpPr>
            <p:nvPr/>
          </p:nvSpPr>
          <p:spPr bwMode="auto">
            <a:xfrm>
              <a:off x="4561" y="1549"/>
              <a:ext cx="3" cy="3"/>
            </a:xfrm>
            <a:custGeom>
              <a:avLst/>
              <a:gdLst>
                <a:gd name="T0" fmla="*/ 0 w 6"/>
                <a:gd name="T1" fmla="*/ 3 h 6"/>
                <a:gd name="T2" fmla="*/ 0 w 6"/>
                <a:gd name="T3" fmla="*/ 1 h 6"/>
                <a:gd name="T4" fmla="*/ 1 w 6"/>
                <a:gd name="T5" fmla="*/ 0 h 6"/>
                <a:gd name="T6" fmla="*/ 4 w 6"/>
                <a:gd name="T7" fmla="*/ 6 h 6"/>
                <a:gd name="T8" fmla="*/ 6 w 6"/>
                <a:gd name="T9" fmla="*/ 4 h 6"/>
                <a:gd name="T10" fmla="*/ 0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0" y="3"/>
                  </a:moveTo>
                  <a:lnTo>
                    <a:pt x="0" y="1"/>
                  </a:lnTo>
                  <a:lnTo>
                    <a:pt x="1" y="0"/>
                  </a:lnTo>
                  <a:lnTo>
                    <a:pt x="4" y="6"/>
                  </a:lnTo>
                  <a:lnTo>
                    <a:pt x="6" y="4"/>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72" name="Freeform 1488"/>
            <p:cNvSpPr>
              <a:spLocks/>
            </p:cNvSpPr>
            <p:nvPr/>
          </p:nvSpPr>
          <p:spPr bwMode="auto">
            <a:xfrm>
              <a:off x="4565" y="1547"/>
              <a:ext cx="1" cy="3"/>
            </a:xfrm>
            <a:custGeom>
              <a:avLst/>
              <a:gdLst>
                <a:gd name="T0" fmla="*/ 0 w 3"/>
                <a:gd name="T1" fmla="*/ 0 h 6"/>
                <a:gd name="T2" fmla="*/ 2 w 3"/>
                <a:gd name="T3" fmla="*/ 0 h 6"/>
                <a:gd name="T4" fmla="*/ 2 w 3"/>
                <a:gd name="T5" fmla="*/ 6 h 6"/>
                <a:gd name="T6" fmla="*/ 3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2" y="6"/>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73" name="Freeform 1489"/>
            <p:cNvSpPr>
              <a:spLocks/>
            </p:cNvSpPr>
            <p:nvPr/>
          </p:nvSpPr>
          <p:spPr bwMode="auto">
            <a:xfrm>
              <a:off x="4522" y="1619"/>
              <a:ext cx="151" cy="133"/>
            </a:xfrm>
            <a:custGeom>
              <a:avLst/>
              <a:gdLst>
                <a:gd name="T0" fmla="*/ 44 w 302"/>
                <a:gd name="T1" fmla="*/ 12 h 267"/>
                <a:gd name="T2" fmla="*/ 51 w 302"/>
                <a:gd name="T3" fmla="*/ 5 h 267"/>
                <a:gd name="T4" fmla="*/ 66 w 302"/>
                <a:gd name="T5" fmla="*/ 0 h 267"/>
                <a:gd name="T6" fmla="*/ 83 w 302"/>
                <a:gd name="T7" fmla="*/ 3 h 267"/>
                <a:gd name="T8" fmla="*/ 90 w 302"/>
                <a:gd name="T9" fmla="*/ 6 h 267"/>
                <a:gd name="T10" fmla="*/ 98 w 302"/>
                <a:gd name="T11" fmla="*/ 12 h 267"/>
                <a:gd name="T12" fmla="*/ 116 w 302"/>
                <a:gd name="T13" fmla="*/ 29 h 267"/>
                <a:gd name="T14" fmla="*/ 137 w 302"/>
                <a:gd name="T15" fmla="*/ 42 h 267"/>
                <a:gd name="T16" fmla="*/ 158 w 302"/>
                <a:gd name="T17" fmla="*/ 52 h 267"/>
                <a:gd name="T18" fmla="*/ 181 w 302"/>
                <a:gd name="T19" fmla="*/ 61 h 267"/>
                <a:gd name="T20" fmla="*/ 228 w 302"/>
                <a:gd name="T21" fmla="*/ 71 h 267"/>
                <a:gd name="T22" fmla="*/ 276 w 302"/>
                <a:gd name="T23" fmla="*/ 79 h 267"/>
                <a:gd name="T24" fmla="*/ 287 w 302"/>
                <a:gd name="T25" fmla="*/ 83 h 267"/>
                <a:gd name="T26" fmla="*/ 291 w 302"/>
                <a:gd name="T27" fmla="*/ 89 h 267"/>
                <a:gd name="T28" fmla="*/ 297 w 302"/>
                <a:gd name="T29" fmla="*/ 109 h 267"/>
                <a:gd name="T30" fmla="*/ 302 w 302"/>
                <a:gd name="T31" fmla="*/ 128 h 267"/>
                <a:gd name="T32" fmla="*/ 300 w 302"/>
                <a:gd name="T33" fmla="*/ 152 h 267"/>
                <a:gd name="T34" fmla="*/ 299 w 302"/>
                <a:gd name="T35" fmla="*/ 168 h 267"/>
                <a:gd name="T36" fmla="*/ 294 w 302"/>
                <a:gd name="T37" fmla="*/ 187 h 267"/>
                <a:gd name="T38" fmla="*/ 282 w 302"/>
                <a:gd name="T39" fmla="*/ 217 h 267"/>
                <a:gd name="T40" fmla="*/ 265 w 302"/>
                <a:gd name="T41" fmla="*/ 244 h 267"/>
                <a:gd name="T42" fmla="*/ 256 w 302"/>
                <a:gd name="T43" fmla="*/ 255 h 267"/>
                <a:gd name="T44" fmla="*/ 244 w 302"/>
                <a:gd name="T45" fmla="*/ 262 h 267"/>
                <a:gd name="T46" fmla="*/ 231 w 302"/>
                <a:gd name="T47" fmla="*/ 265 h 267"/>
                <a:gd name="T48" fmla="*/ 216 w 302"/>
                <a:gd name="T49" fmla="*/ 265 h 267"/>
                <a:gd name="T50" fmla="*/ 201 w 302"/>
                <a:gd name="T51" fmla="*/ 261 h 267"/>
                <a:gd name="T52" fmla="*/ 176 w 302"/>
                <a:gd name="T53" fmla="*/ 252 h 267"/>
                <a:gd name="T54" fmla="*/ 160 w 302"/>
                <a:gd name="T55" fmla="*/ 246 h 267"/>
                <a:gd name="T56" fmla="*/ 142 w 302"/>
                <a:gd name="T57" fmla="*/ 244 h 267"/>
                <a:gd name="T58" fmla="*/ 108 w 302"/>
                <a:gd name="T59" fmla="*/ 240 h 267"/>
                <a:gd name="T60" fmla="*/ 60 w 302"/>
                <a:gd name="T61" fmla="*/ 238 h 267"/>
                <a:gd name="T62" fmla="*/ 38 w 302"/>
                <a:gd name="T63" fmla="*/ 235 h 267"/>
                <a:gd name="T64" fmla="*/ 13 w 302"/>
                <a:gd name="T65" fmla="*/ 228 h 267"/>
                <a:gd name="T66" fmla="*/ 6 w 302"/>
                <a:gd name="T67" fmla="*/ 202 h 267"/>
                <a:gd name="T68" fmla="*/ 1 w 302"/>
                <a:gd name="T69" fmla="*/ 178 h 267"/>
                <a:gd name="T70" fmla="*/ 0 w 302"/>
                <a:gd name="T71" fmla="*/ 152 h 267"/>
                <a:gd name="T72" fmla="*/ 1 w 302"/>
                <a:gd name="T73" fmla="*/ 127 h 267"/>
                <a:gd name="T74" fmla="*/ 6 w 302"/>
                <a:gd name="T75" fmla="*/ 101 h 267"/>
                <a:gd name="T76" fmla="*/ 16 w 302"/>
                <a:gd name="T77" fmla="*/ 64 h 267"/>
                <a:gd name="T78" fmla="*/ 30 w 302"/>
                <a:gd name="T79" fmla="*/ 2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2" h="267">
                  <a:moveTo>
                    <a:pt x="42" y="15"/>
                  </a:moveTo>
                  <a:lnTo>
                    <a:pt x="44" y="12"/>
                  </a:lnTo>
                  <a:lnTo>
                    <a:pt x="47" y="9"/>
                  </a:lnTo>
                  <a:lnTo>
                    <a:pt x="51" y="5"/>
                  </a:lnTo>
                  <a:lnTo>
                    <a:pt x="59" y="2"/>
                  </a:lnTo>
                  <a:lnTo>
                    <a:pt x="66" y="0"/>
                  </a:lnTo>
                  <a:lnTo>
                    <a:pt x="74" y="0"/>
                  </a:lnTo>
                  <a:lnTo>
                    <a:pt x="83" y="3"/>
                  </a:lnTo>
                  <a:lnTo>
                    <a:pt x="86" y="5"/>
                  </a:lnTo>
                  <a:lnTo>
                    <a:pt x="90" y="6"/>
                  </a:lnTo>
                  <a:lnTo>
                    <a:pt x="93" y="9"/>
                  </a:lnTo>
                  <a:lnTo>
                    <a:pt x="98" y="12"/>
                  </a:lnTo>
                  <a:lnTo>
                    <a:pt x="107" y="21"/>
                  </a:lnTo>
                  <a:lnTo>
                    <a:pt x="116" y="29"/>
                  </a:lnTo>
                  <a:lnTo>
                    <a:pt x="127" y="36"/>
                  </a:lnTo>
                  <a:lnTo>
                    <a:pt x="137" y="42"/>
                  </a:lnTo>
                  <a:lnTo>
                    <a:pt x="148" y="47"/>
                  </a:lnTo>
                  <a:lnTo>
                    <a:pt x="158" y="52"/>
                  </a:lnTo>
                  <a:lnTo>
                    <a:pt x="170" y="56"/>
                  </a:lnTo>
                  <a:lnTo>
                    <a:pt x="181" y="61"/>
                  </a:lnTo>
                  <a:lnTo>
                    <a:pt x="204" y="67"/>
                  </a:lnTo>
                  <a:lnTo>
                    <a:pt x="228" y="71"/>
                  </a:lnTo>
                  <a:lnTo>
                    <a:pt x="252" y="76"/>
                  </a:lnTo>
                  <a:lnTo>
                    <a:pt x="276" y="79"/>
                  </a:lnTo>
                  <a:lnTo>
                    <a:pt x="281" y="80"/>
                  </a:lnTo>
                  <a:lnTo>
                    <a:pt x="287" y="83"/>
                  </a:lnTo>
                  <a:lnTo>
                    <a:pt x="290" y="86"/>
                  </a:lnTo>
                  <a:lnTo>
                    <a:pt x="291" y="89"/>
                  </a:lnTo>
                  <a:lnTo>
                    <a:pt x="296" y="98"/>
                  </a:lnTo>
                  <a:lnTo>
                    <a:pt x="297" y="109"/>
                  </a:lnTo>
                  <a:lnTo>
                    <a:pt x="300" y="118"/>
                  </a:lnTo>
                  <a:lnTo>
                    <a:pt x="302" y="128"/>
                  </a:lnTo>
                  <a:lnTo>
                    <a:pt x="302" y="148"/>
                  </a:lnTo>
                  <a:lnTo>
                    <a:pt x="300" y="152"/>
                  </a:lnTo>
                  <a:lnTo>
                    <a:pt x="300" y="158"/>
                  </a:lnTo>
                  <a:lnTo>
                    <a:pt x="299" y="168"/>
                  </a:lnTo>
                  <a:lnTo>
                    <a:pt x="296" y="178"/>
                  </a:lnTo>
                  <a:lnTo>
                    <a:pt x="294" y="187"/>
                  </a:lnTo>
                  <a:lnTo>
                    <a:pt x="287" y="207"/>
                  </a:lnTo>
                  <a:lnTo>
                    <a:pt x="282" y="217"/>
                  </a:lnTo>
                  <a:lnTo>
                    <a:pt x="276" y="226"/>
                  </a:lnTo>
                  <a:lnTo>
                    <a:pt x="265" y="244"/>
                  </a:lnTo>
                  <a:lnTo>
                    <a:pt x="261" y="250"/>
                  </a:lnTo>
                  <a:lnTo>
                    <a:pt x="256" y="255"/>
                  </a:lnTo>
                  <a:lnTo>
                    <a:pt x="250" y="259"/>
                  </a:lnTo>
                  <a:lnTo>
                    <a:pt x="244" y="262"/>
                  </a:lnTo>
                  <a:lnTo>
                    <a:pt x="238" y="265"/>
                  </a:lnTo>
                  <a:lnTo>
                    <a:pt x="231" y="265"/>
                  </a:lnTo>
                  <a:lnTo>
                    <a:pt x="223" y="267"/>
                  </a:lnTo>
                  <a:lnTo>
                    <a:pt x="216" y="265"/>
                  </a:lnTo>
                  <a:lnTo>
                    <a:pt x="208" y="264"/>
                  </a:lnTo>
                  <a:lnTo>
                    <a:pt x="201" y="261"/>
                  </a:lnTo>
                  <a:lnTo>
                    <a:pt x="185" y="255"/>
                  </a:lnTo>
                  <a:lnTo>
                    <a:pt x="176" y="252"/>
                  </a:lnTo>
                  <a:lnTo>
                    <a:pt x="169" y="249"/>
                  </a:lnTo>
                  <a:lnTo>
                    <a:pt x="160" y="246"/>
                  </a:lnTo>
                  <a:lnTo>
                    <a:pt x="151" y="246"/>
                  </a:lnTo>
                  <a:lnTo>
                    <a:pt x="142" y="244"/>
                  </a:lnTo>
                  <a:lnTo>
                    <a:pt x="125" y="241"/>
                  </a:lnTo>
                  <a:lnTo>
                    <a:pt x="108" y="240"/>
                  </a:lnTo>
                  <a:lnTo>
                    <a:pt x="75" y="240"/>
                  </a:lnTo>
                  <a:lnTo>
                    <a:pt x="60" y="238"/>
                  </a:lnTo>
                  <a:lnTo>
                    <a:pt x="45" y="237"/>
                  </a:lnTo>
                  <a:lnTo>
                    <a:pt x="38" y="235"/>
                  </a:lnTo>
                  <a:lnTo>
                    <a:pt x="29" y="232"/>
                  </a:lnTo>
                  <a:lnTo>
                    <a:pt x="13" y="228"/>
                  </a:lnTo>
                  <a:lnTo>
                    <a:pt x="9" y="214"/>
                  </a:lnTo>
                  <a:lnTo>
                    <a:pt x="6" y="202"/>
                  </a:lnTo>
                  <a:lnTo>
                    <a:pt x="3" y="190"/>
                  </a:lnTo>
                  <a:lnTo>
                    <a:pt x="1" y="178"/>
                  </a:lnTo>
                  <a:lnTo>
                    <a:pt x="0" y="164"/>
                  </a:lnTo>
                  <a:lnTo>
                    <a:pt x="0" y="152"/>
                  </a:lnTo>
                  <a:lnTo>
                    <a:pt x="1" y="139"/>
                  </a:lnTo>
                  <a:lnTo>
                    <a:pt x="1" y="127"/>
                  </a:lnTo>
                  <a:lnTo>
                    <a:pt x="4" y="113"/>
                  </a:lnTo>
                  <a:lnTo>
                    <a:pt x="6" y="101"/>
                  </a:lnTo>
                  <a:lnTo>
                    <a:pt x="12" y="76"/>
                  </a:lnTo>
                  <a:lnTo>
                    <a:pt x="16" y="64"/>
                  </a:lnTo>
                  <a:lnTo>
                    <a:pt x="21" y="52"/>
                  </a:lnTo>
                  <a:lnTo>
                    <a:pt x="30" y="27"/>
                  </a:lnTo>
                  <a:lnTo>
                    <a:pt x="42" y="15"/>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74" name="Freeform 1490"/>
            <p:cNvSpPr>
              <a:spLocks/>
            </p:cNvSpPr>
            <p:nvPr/>
          </p:nvSpPr>
          <p:spPr bwMode="auto">
            <a:xfrm>
              <a:off x="4542" y="1617"/>
              <a:ext cx="30" cy="10"/>
            </a:xfrm>
            <a:custGeom>
              <a:avLst/>
              <a:gdLst>
                <a:gd name="T0" fmla="*/ 0 w 60"/>
                <a:gd name="T1" fmla="*/ 17 h 20"/>
                <a:gd name="T2" fmla="*/ 2 w 60"/>
                <a:gd name="T3" fmla="*/ 14 h 20"/>
                <a:gd name="T4" fmla="*/ 5 w 60"/>
                <a:gd name="T5" fmla="*/ 9 h 20"/>
                <a:gd name="T6" fmla="*/ 11 w 60"/>
                <a:gd name="T7" fmla="*/ 5 h 20"/>
                <a:gd name="T8" fmla="*/ 18 w 60"/>
                <a:gd name="T9" fmla="*/ 2 h 20"/>
                <a:gd name="T10" fmla="*/ 27 w 60"/>
                <a:gd name="T11" fmla="*/ 0 h 20"/>
                <a:gd name="T12" fmla="*/ 35 w 60"/>
                <a:gd name="T13" fmla="*/ 0 h 20"/>
                <a:gd name="T14" fmla="*/ 44 w 60"/>
                <a:gd name="T15" fmla="*/ 3 h 20"/>
                <a:gd name="T16" fmla="*/ 48 w 60"/>
                <a:gd name="T17" fmla="*/ 5 h 20"/>
                <a:gd name="T18" fmla="*/ 53 w 60"/>
                <a:gd name="T19" fmla="*/ 8 h 20"/>
                <a:gd name="T20" fmla="*/ 57 w 60"/>
                <a:gd name="T21" fmla="*/ 11 h 20"/>
                <a:gd name="T22" fmla="*/ 60 w 60"/>
                <a:gd name="T23" fmla="*/ 14 h 20"/>
                <a:gd name="T24" fmla="*/ 56 w 60"/>
                <a:gd name="T25" fmla="*/ 18 h 20"/>
                <a:gd name="T26" fmla="*/ 53 w 60"/>
                <a:gd name="T27" fmla="*/ 15 h 20"/>
                <a:gd name="T28" fmla="*/ 50 w 60"/>
                <a:gd name="T29" fmla="*/ 12 h 20"/>
                <a:gd name="T30" fmla="*/ 45 w 60"/>
                <a:gd name="T31" fmla="*/ 11 h 20"/>
                <a:gd name="T32" fmla="*/ 42 w 60"/>
                <a:gd name="T33" fmla="*/ 9 h 20"/>
                <a:gd name="T34" fmla="*/ 35 w 60"/>
                <a:gd name="T35" fmla="*/ 6 h 20"/>
                <a:gd name="T36" fmla="*/ 27 w 60"/>
                <a:gd name="T37" fmla="*/ 6 h 20"/>
                <a:gd name="T38" fmla="*/ 20 w 60"/>
                <a:gd name="T39" fmla="*/ 8 h 20"/>
                <a:gd name="T40" fmla="*/ 14 w 60"/>
                <a:gd name="T41" fmla="*/ 9 h 20"/>
                <a:gd name="T42" fmla="*/ 9 w 60"/>
                <a:gd name="T43" fmla="*/ 14 h 20"/>
                <a:gd name="T44" fmla="*/ 8 w 60"/>
                <a:gd name="T45" fmla="*/ 17 h 20"/>
                <a:gd name="T46" fmla="*/ 5 w 60"/>
                <a:gd name="T47" fmla="*/ 20 h 20"/>
                <a:gd name="T48" fmla="*/ 0 w 60"/>
                <a:gd name="T4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20">
                  <a:moveTo>
                    <a:pt x="0" y="17"/>
                  </a:moveTo>
                  <a:lnTo>
                    <a:pt x="2" y="14"/>
                  </a:lnTo>
                  <a:lnTo>
                    <a:pt x="5" y="9"/>
                  </a:lnTo>
                  <a:lnTo>
                    <a:pt x="11" y="5"/>
                  </a:lnTo>
                  <a:lnTo>
                    <a:pt x="18" y="2"/>
                  </a:lnTo>
                  <a:lnTo>
                    <a:pt x="27" y="0"/>
                  </a:lnTo>
                  <a:lnTo>
                    <a:pt x="35" y="0"/>
                  </a:lnTo>
                  <a:lnTo>
                    <a:pt x="44" y="3"/>
                  </a:lnTo>
                  <a:lnTo>
                    <a:pt x="48" y="5"/>
                  </a:lnTo>
                  <a:lnTo>
                    <a:pt x="53" y="8"/>
                  </a:lnTo>
                  <a:lnTo>
                    <a:pt x="57" y="11"/>
                  </a:lnTo>
                  <a:lnTo>
                    <a:pt x="60" y="14"/>
                  </a:lnTo>
                  <a:lnTo>
                    <a:pt x="56" y="18"/>
                  </a:lnTo>
                  <a:lnTo>
                    <a:pt x="53" y="15"/>
                  </a:lnTo>
                  <a:lnTo>
                    <a:pt x="50" y="12"/>
                  </a:lnTo>
                  <a:lnTo>
                    <a:pt x="45" y="11"/>
                  </a:lnTo>
                  <a:lnTo>
                    <a:pt x="42" y="9"/>
                  </a:lnTo>
                  <a:lnTo>
                    <a:pt x="35" y="6"/>
                  </a:lnTo>
                  <a:lnTo>
                    <a:pt x="27" y="6"/>
                  </a:lnTo>
                  <a:lnTo>
                    <a:pt x="20" y="8"/>
                  </a:lnTo>
                  <a:lnTo>
                    <a:pt x="14" y="9"/>
                  </a:lnTo>
                  <a:lnTo>
                    <a:pt x="9" y="14"/>
                  </a:lnTo>
                  <a:lnTo>
                    <a:pt x="8" y="17"/>
                  </a:lnTo>
                  <a:lnTo>
                    <a:pt x="5" y="2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nvGrpSpPr>
            <p:cNvPr id="376275" name="Group 1491"/>
            <p:cNvGrpSpPr>
              <a:grpSpLocks/>
            </p:cNvGrpSpPr>
            <p:nvPr/>
          </p:nvGrpSpPr>
          <p:grpSpPr bwMode="auto">
            <a:xfrm>
              <a:off x="4196" y="1052"/>
              <a:ext cx="698" cy="888"/>
              <a:chOff x="4196" y="1052"/>
              <a:chExt cx="698" cy="888"/>
            </a:xfrm>
          </p:grpSpPr>
          <p:sp>
            <p:nvSpPr>
              <p:cNvPr id="376276" name="Freeform 1492"/>
              <p:cNvSpPr>
                <a:spLocks/>
              </p:cNvSpPr>
              <p:nvPr/>
            </p:nvSpPr>
            <p:spPr bwMode="auto">
              <a:xfrm>
                <a:off x="4570" y="1624"/>
                <a:ext cx="91" cy="35"/>
              </a:xfrm>
              <a:custGeom>
                <a:avLst/>
                <a:gdLst>
                  <a:gd name="T0" fmla="*/ 4 w 181"/>
                  <a:gd name="T1" fmla="*/ 0 h 71"/>
                  <a:gd name="T2" fmla="*/ 13 w 181"/>
                  <a:gd name="T3" fmla="*/ 9 h 71"/>
                  <a:gd name="T4" fmla="*/ 24 w 181"/>
                  <a:gd name="T5" fmla="*/ 15 h 71"/>
                  <a:gd name="T6" fmla="*/ 33 w 181"/>
                  <a:gd name="T7" fmla="*/ 22 h 71"/>
                  <a:gd name="T8" fmla="*/ 44 w 181"/>
                  <a:gd name="T9" fmla="*/ 28 h 71"/>
                  <a:gd name="T10" fmla="*/ 54 w 181"/>
                  <a:gd name="T11" fmla="*/ 34 h 71"/>
                  <a:gd name="T12" fmla="*/ 65 w 181"/>
                  <a:gd name="T13" fmla="*/ 38 h 71"/>
                  <a:gd name="T14" fmla="*/ 75 w 181"/>
                  <a:gd name="T15" fmla="*/ 42 h 71"/>
                  <a:gd name="T16" fmla="*/ 86 w 181"/>
                  <a:gd name="T17" fmla="*/ 47 h 71"/>
                  <a:gd name="T18" fmla="*/ 109 w 181"/>
                  <a:gd name="T19" fmla="*/ 53 h 71"/>
                  <a:gd name="T20" fmla="*/ 133 w 181"/>
                  <a:gd name="T21" fmla="*/ 57 h 71"/>
                  <a:gd name="T22" fmla="*/ 157 w 181"/>
                  <a:gd name="T23" fmla="*/ 62 h 71"/>
                  <a:gd name="T24" fmla="*/ 181 w 181"/>
                  <a:gd name="T25" fmla="*/ 65 h 71"/>
                  <a:gd name="T26" fmla="*/ 181 w 181"/>
                  <a:gd name="T27" fmla="*/ 71 h 71"/>
                  <a:gd name="T28" fmla="*/ 157 w 181"/>
                  <a:gd name="T29" fmla="*/ 68 h 71"/>
                  <a:gd name="T30" fmla="*/ 133 w 181"/>
                  <a:gd name="T31" fmla="*/ 63 h 71"/>
                  <a:gd name="T32" fmla="*/ 109 w 181"/>
                  <a:gd name="T33" fmla="*/ 59 h 71"/>
                  <a:gd name="T34" fmla="*/ 84 w 181"/>
                  <a:gd name="T35" fmla="*/ 53 h 71"/>
                  <a:gd name="T36" fmla="*/ 74 w 181"/>
                  <a:gd name="T37" fmla="*/ 48 h 71"/>
                  <a:gd name="T38" fmla="*/ 62 w 181"/>
                  <a:gd name="T39" fmla="*/ 44 h 71"/>
                  <a:gd name="T40" fmla="*/ 51 w 181"/>
                  <a:gd name="T41" fmla="*/ 39 h 71"/>
                  <a:gd name="T42" fmla="*/ 41 w 181"/>
                  <a:gd name="T43" fmla="*/ 34 h 71"/>
                  <a:gd name="T44" fmla="*/ 30 w 181"/>
                  <a:gd name="T45" fmla="*/ 27 h 71"/>
                  <a:gd name="T46" fmla="*/ 20 w 181"/>
                  <a:gd name="T47" fmla="*/ 21 h 71"/>
                  <a:gd name="T48" fmla="*/ 10 w 181"/>
                  <a:gd name="T49" fmla="*/ 13 h 71"/>
                  <a:gd name="T50" fmla="*/ 0 w 181"/>
                  <a:gd name="T51" fmla="*/ 4 h 71"/>
                  <a:gd name="T52" fmla="*/ 4 w 181"/>
                  <a:gd name="T5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1" h="71">
                    <a:moveTo>
                      <a:pt x="4" y="0"/>
                    </a:moveTo>
                    <a:lnTo>
                      <a:pt x="13" y="9"/>
                    </a:lnTo>
                    <a:lnTo>
                      <a:pt x="24" y="15"/>
                    </a:lnTo>
                    <a:lnTo>
                      <a:pt x="33" y="22"/>
                    </a:lnTo>
                    <a:lnTo>
                      <a:pt x="44" y="28"/>
                    </a:lnTo>
                    <a:lnTo>
                      <a:pt x="54" y="34"/>
                    </a:lnTo>
                    <a:lnTo>
                      <a:pt x="65" y="38"/>
                    </a:lnTo>
                    <a:lnTo>
                      <a:pt x="75" y="42"/>
                    </a:lnTo>
                    <a:lnTo>
                      <a:pt x="86" y="47"/>
                    </a:lnTo>
                    <a:lnTo>
                      <a:pt x="109" y="53"/>
                    </a:lnTo>
                    <a:lnTo>
                      <a:pt x="133" y="57"/>
                    </a:lnTo>
                    <a:lnTo>
                      <a:pt x="157" y="62"/>
                    </a:lnTo>
                    <a:lnTo>
                      <a:pt x="181" y="65"/>
                    </a:lnTo>
                    <a:lnTo>
                      <a:pt x="181" y="71"/>
                    </a:lnTo>
                    <a:lnTo>
                      <a:pt x="157" y="68"/>
                    </a:lnTo>
                    <a:lnTo>
                      <a:pt x="133" y="63"/>
                    </a:lnTo>
                    <a:lnTo>
                      <a:pt x="109" y="59"/>
                    </a:lnTo>
                    <a:lnTo>
                      <a:pt x="84" y="53"/>
                    </a:lnTo>
                    <a:lnTo>
                      <a:pt x="74" y="48"/>
                    </a:lnTo>
                    <a:lnTo>
                      <a:pt x="62" y="44"/>
                    </a:lnTo>
                    <a:lnTo>
                      <a:pt x="51" y="39"/>
                    </a:lnTo>
                    <a:lnTo>
                      <a:pt x="41" y="34"/>
                    </a:lnTo>
                    <a:lnTo>
                      <a:pt x="30" y="27"/>
                    </a:lnTo>
                    <a:lnTo>
                      <a:pt x="20" y="21"/>
                    </a:lnTo>
                    <a:lnTo>
                      <a:pt x="10" y="13"/>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77" name="Freeform 1493"/>
              <p:cNvSpPr>
                <a:spLocks/>
              </p:cNvSpPr>
              <p:nvPr/>
            </p:nvSpPr>
            <p:spPr bwMode="auto">
              <a:xfrm>
                <a:off x="4570" y="1624"/>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78" name="Freeform 1494"/>
              <p:cNvSpPr>
                <a:spLocks/>
              </p:cNvSpPr>
              <p:nvPr/>
            </p:nvSpPr>
            <p:spPr bwMode="auto">
              <a:xfrm>
                <a:off x="4660" y="1656"/>
                <a:ext cx="10" cy="8"/>
              </a:xfrm>
              <a:custGeom>
                <a:avLst/>
                <a:gdLst>
                  <a:gd name="T0" fmla="*/ 1 w 19"/>
                  <a:gd name="T1" fmla="*/ 0 h 15"/>
                  <a:gd name="T2" fmla="*/ 7 w 19"/>
                  <a:gd name="T3" fmla="*/ 1 h 15"/>
                  <a:gd name="T4" fmla="*/ 13 w 19"/>
                  <a:gd name="T5" fmla="*/ 4 h 15"/>
                  <a:gd name="T6" fmla="*/ 16 w 19"/>
                  <a:gd name="T7" fmla="*/ 9 h 15"/>
                  <a:gd name="T8" fmla="*/ 19 w 19"/>
                  <a:gd name="T9" fmla="*/ 12 h 15"/>
                  <a:gd name="T10" fmla="*/ 13 w 19"/>
                  <a:gd name="T11" fmla="*/ 15 h 15"/>
                  <a:gd name="T12" fmla="*/ 12 w 19"/>
                  <a:gd name="T13" fmla="*/ 13 h 15"/>
                  <a:gd name="T14" fmla="*/ 9 w 19"/>
                  <a:gd name="T15" fmla="*/ 10 h 15"/>
                  <a:gd name="T16" fmla="*/ 6 w 19"/>
                  <a:gd name="T17" fmla="*/ 7 h 15"/>
                  <a:gd name="T18" fmla="*/ 0 w 19"/>
                  <a:gd name="T19" fmla="*/ 6 h 15"/>
                  <a:gd name="T20" fmla="*/ 1 w 1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5">
                    <a:moveTo>
                      <a:pt x="1" y="0"/>
                    </a:moveTo>
                    <a:lnTo>
                      <a:pt x="7" y="1"/>
                    </a:lnTo>
                    <a:lnTo>
                      <a:pt x="13" y="4"/>
                    </a:lnTo>
                    <a:lnTo>
                      <a:pt x="16" y="9"/>
                    </a:lnTo>
                    <a:lnTo>
                      <a:pt x="19" y="12"/>
                    </a:lnTo>
                    <a:lnTo>
                      <a:pt x="13" y="15"/>
                    </a:lnTo>
                    <a:lnTo>
                      <a:pt x="12" y="13"/>
                    </a:lnTo>
                    <a:lnTo>
                      <a:pt x="9" y="10"/>
                    </a:lnTo>
                    <a:lnTo>
                      <a:pt x="6" y="7"/>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79" name="Freeform 1495"/>
              <p:cNvSpPr>
                <a:spLocks/>
              </p:cNvSpPr>
              <p:nvPr/>
            </p:nvSpPr>
            <p:spPr bwMode="auto">
              <a:xfrm>
                <a:off x="4660" y="1656"/>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0" name="Freeform 1496"/>
              <p:cNvSpPr>
                <a:spLocks/>
              </p:cNvSpPr>
              <p:nvPr/>
            </p:nvSpPr>
            <p:spPr bwMode="auto">
              <a:xfrm>
                <a:off x="4654" y="1662"/>
                <a:ext cx="21" cy="79"/>
              </a:xfrm>
              <a:custGeom>
                <a:avLst/>
                <a:gdLst>
                  <a:gd name="T0" fmla="*/ 32 w 43"/>
                  <a:gd name="T1" fmla="*/ 0 h 158"/>
                  <a:gd name="T2" fmla="*/ 37 w 43"/>
                  <a:gd name="T3" fmla="*/ 10 h 158"/>
                  <a:gd name="T4" fmla="*/ 38 w 43"/>
                  <a:gd name="T5" fmla="*/ 19 h 158"/>
                  <a:gd name="T6" fmla="*/ 41 w 43"/>
                  <a:gd name="T7" fmla="*/ 30 h 158"/>
                  <a:gd name="T8" fmla="*/ 43 w 43"/>
                  <a:gd name="T9" fmla="*/ 40 h 158"/>
                  <a:gd name="T10" fmla="*/ 43 w 43"/>
                  <a:gd name="T11" fmla="*/ 60 h 158"/>
                  <a:gd name="T12" fmla="*/ 41 w 43"/>
                  <a:gd name="T13" fmla="*/ 64 h 158"/>
                  <a:gd name="T14" fmla="*/ 41 w 43"/>
                  <a:gd name="T15" fmla="*/ 70 h 158"/>
                  <a:gd name="T16" fmla="*/ 40 w 43"/>
                  <a:gd name="T17" fmla="*/ 81 h 158"/>
                  <a:gd name="T18" fmla="*/ 37 w 43"/>
                  <a:gd name="T19" fmla="*/ 92 h 158"/>
                  <a:gd name="T20" fmla="*/ 35 w 43"/>
                  <a:gd name="T21" fmla="*/ 101 h 158"/>
                  <a:gd name="T22" fmla="*/ 28 w 43"/>
                  <a:gd name="T23" fmla="*/ 120 h 158"/>
                  <a:gd name="T24" fmla="*/ 22 w 43"/>
                  <a:gd name="T25" fmla="*/ 131 h 158"/>
                  <a:gd name="T26" fmla="*/ 17 w 43"/>
                  <a:gd name="T27" fmla="*/ 140 h 158"/>
                  <a:gd name="T28" fmla="*/ 6 w 43"/>
                  <a:gd name="T29" fmla="*/ 158 h 158"/>
                  <a:gd name="T30" fmla="*/ 0 w 43"/>
                  <a:gd name="T31" fmla="*/ 155 h 158"/>
                  <a:gd name="T32" fmla="*/ 11 w 43"/>
                  <a:gd name="T33" fmla="*/ 137 h 158"/>
                  <a:gd name="T34" fmla="*/ 17 w 43"/>
                  <a:gd name="T35" fmla="*/ 128 h 158"/>
                  <a:gd name="T36" fmla="*/ 22 w 43"/>
                  <a:gd name="T37" fmla="*/ 119 h 158"/>
                  <a:gd name="T38" fmla="*/ 29 w 43"/>
                  <a:gd name="T39" fmla="*/ 99 h 158"/>
                  <a:gd name="T40" fmla="*/ 31 w 43"/>
                  <a:gd name="T41" fmla="*/ 89 h 158"/>
                  <a:gd name="T42" fmla="*/ 34 w 43"/>
                  <a:gd name="T43" fmla="*/ 80 h 158"/>
                  <a:gd name="T44" fmla="*/ 35 w 43"/>
                  <a:gd name="T45" fmla="*/ 69 h 158"/>
                  <a:gd name="T46" fmla="*/ 35 w 43"/>
                  <a:gd name="T47" fmla="*/ 64 h 158"/>
                  <a:gd name="T48" fmla="*/ 35 w 43"/>
                  <a:gd name="T49" fmla="*/ 60 h 158"/>
                  <a:gd name="T50" fmla="*/ 35 w 43"/>
                  <a:gd name="T51" fmla="*/ 40 h 158"/>
                  <a:gd name="T52" fmla="*/ 35 w 43"/>
                  <a:gd name="T53" fmla="*/ 30 h 158"/>
                  <a:gd name="T54" fmla="*/ 32 w 43"/>
                  <a:gd name="T55" fmla="*/ 21 h 158"/>
                  <a:gd name="T56" fmla="*/ 31 w 43"/>
                  <a:gd name="T57" fmla="*/ 12 h 158"/>
                  <a:gd name="T58" fmla="*/ 26 w 43"/>
                  <a:gd name="T59" fmla="*/ 3 h 158"/>
                  <a:gd name="T60" fmla="*/ 32 w 43"/>
                  <a:gd name="T6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58">
                    <a:moveTo>
                      <a:pt x="32" y="0"/>
                    </a:moveTo>
                    <a:lnTo>
                      <a:pt x="37" y="10"/>
                    </a:lnTo>
                    <a:lnTo>
                      <a:pt x="38" y="19"/>
                    </a:lnTo>
                    <a:lnTo>
                      <a:pt x="41" y="30"/>
                    </a:lnTo>
                    <a:lnTo>
                      <a:pt x="43" y="40"/>
                    </a:lnTo>
                    <a:lnTo>
                      <a:pt x="43" y="60"/>
                    </a:lnTo>
                    <a:lnTo>
                      <a:pt x="41" y="64"/>
                    </a:lnTo>
                    <a:lnTo>
                      <a:pt x="41" y="70"/>
                    </a:lnTo>
                    <a:lnTo>
                      <a:pt x="40" y="81"/>
                    </a:lnTo>
                    <a:lnTo>
                      <a:pt x="37" y="92"/>
                    </a:lnTo>
                    <a:lnTo>
                      <a:pt x="35" y="101"/>
                    </a:lnTo>
                    <a:lnTo>
                      <a:pt x="28" y="120"/>
                    </a:lnTo>
                    <a:lnTo>
                      <a:pt x="22" y="131"/>
                    </a:lnTo>
                    <a:lnTo>
                      <a:pt x="17" y="140"/>
                    </a:lnTo>
                    <a:lnTo>
                      <a:pt x="6" y="158"/>
                    </a:lnTo>
                    <a:lnTo>
                      <a:pt x="0" y="155"/>
                    </a:lnTo>
                    <a:lnTo>
                      <a:pt x="11" y="137"/>
                    </a:lnTo>
                    <a:lnTo>
                      <a:pt x="17" y="128"/>
                    </a:lnTo>
                    <a:lnTo>
                      <a:pt x="22" y="119"/>
                    </a:lnTo>
                    <a:lnTo>
                      <a:pt x="29" y="99"/>
                    </a:lnTo>
                    <a:lnTo>
                      <a:pt x="31" y="89"/>
                    </a:lnTo>
                    <a:lnTo>
                      <a:pt x="34" y="80"/>
                    </a:lnTo>
                    <a:lnTo>
                      <a:pt x="35" y="69"/>
                    </a:lnTo>
                    <a:lnTo>
                      <a:pt x="35" y="64"/>
                    </a:lnTo>
                    <a:lnTo>
                      <a:pt x="35" y="60"/>
                    </a:lnTo>
                    <a:lnTo>
                      <a:pt x="35" y="40"/>
                    </a:lnTo>
                    <a:lnTo>
                      <a:pt x="35" y="30"/>
                    </a:lnTo>
                    <a:lnTo>
                      <a:pt x="32" y="21"/>
                    </a:lnTo>
                    <a:lnTo>
                      <a:pt x="31" y="12"/>
                    </a:lnTo>
                    <a:lnTo>
                      <a:pt x="26" y="3"/>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1" name="Freeform 1497"/>
              <p:cNvSpPr>
                <a:spLocks/>
              </p:cNvSpPr>
              <p:nvPr/>
            </p:nvSpPr>
            <p:spPr bwMode="auto">
              <a:xfrm>
                <a:off x="4667" y="1662"/>
                <a:ext cx="3" cy="2"/>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2" name="Freeform 1498"/>
              <p:cNvSpPr>
                <a:spLocks/>
              </p:cNvSpPr>
              <p:nvPr/>
            </p:nvSpPr>
            <p:spPr bwMode="auto">
              <a:xfrm>
                <a:off x="4630" y="1740"/>
                <a:ext cx="27" cy="13"/>
              </a:xfrm>
              <a:custGeom>
                <a:avLst/>
                <a:gdLst>
                  <a:gd name="T0" fmla="*/ 52 w 52"/>
                  <a:gd name="T1" fmla="*/ 3 h 27"/>
                  <a:gd name="T2" fmla="*/ 48 w 52"/>
                  <a:gd name="T3" fmla="*/ 9 h 27"/>
                  <a:gd name="T4" fmla="*/ 43 w 52"/>
                  <a:gd name="T5" fmla="*/ 15 h 27"/>
                  <a:gd name="T6" fmla="*/ 36 w 52"/>
                  <a:gd name="T7" fmla="*/ 19 h 27"/>
                  <a:gd name="T8" fmla="*/ 30 w 52"/>
                  <a:gd name="T9" fmla="*/ 22 h 27"/>
                  <a:gd name="T10" fmla="*/ 22 w 52"/>
                  <a:gd name="T11" fmla="*/ 25 h 27"/>
                  <a:gd name="T12" fmla="*/ 15 w 52"/>
                  <a:gd name="T13" fmla="*/ 25 h 27"/>
                  <a:gd name="T14" fmla="*/ 7 w 52"/>
                  <a:gd name="T15" fmla="*/ 27 h 27"/>
                  <a:gd name="T16" fmla="*/ 0 w 52"/>
                  <a:gd name="T17" fmla="*/ 25 h 27"/>
                  <a:gd name="T18" fmla="*/ 1 w 52"/>
                  <a:gd name="T19" fmla="*/ 19 h 27"/>
                  <a:gd name="T20" fmla="*/ 7 w 52"/>
                  <a:gd name="T21" fmla="*/ 21 h 27"/>
                  <a:gd name="T22" fmla="*/ 15 w 52"/>
                  <a:gd name="T23" fmla="*/ 19 h 27"/>
                  <a:gd name="T24" fmla="*/ 21 w 52"/>
                  <a:gd name="T25" fmla="*/ 19 h 27"/>
                  <a:gd name="T26" fmla="*/ 27 w 52"/>
                  <a:gd name="T27" fmla="*/ 16 h 27"/>
                  <a:gd name="T28" fmla="*/ 33 w 52"/>
                  <a:gd name="T29" fmla="*/ 13 h 27"/>
                  <a:gd name="T30" fmla="*/ 39 w 52"/>
                  <a:gd name="T31" fmla="*/ 10 h 27"/>
                  <a:gd name="T32" fmla="*/ 43 w 52"/>
                  <a:gd name="T33" fmla="*/ 4 h 27"/>
                  <a:gd name="T34" fmla="*/ 48 w 52"/>
                  <a:gd name="T35" fmla="*/ 0 h 27"/>
                  <a:gd name="T36" fmla="*/ 52 w 52"/>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7">
                    <a:moveTo>
                      <a:pt x="52" y="3"/>
                    </a:moveTo>
                    <a:lnTo>
                      <a:pt x="48" y="9"/>
                    </a:lnTo>
                    <a:lnTo>
                      <a:pt x="43" y="15"/>
                    </a:lnTo>
                    <a:lnTo>
                      <a:pt x="36" y="19"/>
                    </a:lnTo>
                    <a:lnTo>
                      <a:pt x="30" y="22"/>
                    </a:lnTo>
                    <a:lnTo>
                      <a:pt x="22" y="25"/>
                    </a:lnTo>
                    <a:lnTo>
                      <a:pt x="15" y="25"/>
                    </a:lnTo>
                    <a:lnTo>
                      <a:pt x="7" y="27"/>
                    </a:lnTo>
                    <a:lnTo>
                      <a:pt x="0" y="25"/>
                    </a:lnTo>
                    <a:lnTo>
                      <a:pt x="1" y="19"/>
                    </a:lnTo>
                    <a:lnTo>
                      <a:pt x="7" y="21"/>
                    </a:lnTo>
                    <a:lnTo>
                      <a:pt x="15" y="19"/>
                    </a:lnTo>
                    <a:lnTo>
                      <a:pt x="21" y="19"/>
                    </a:lnTo>
                    <a:lnTo>
                      <a:pt x="27" y="16"/>
                    </a:lnTo>
                    <a:lnTo>
                      <a:pt x="33" y="13"/>
                    </a:lnTo>
                    <a:lnTo>
                      <a:pt x="39" y="10"/>
                    </a:lnTo>
                    <a:lnTo>
                      <a:pt x="43" y="4"/>
                    </a:lnTo>
                    <a:lnTo>
                      <a:pt x="48" y="0"/>
                    </a:lnTo>
                    <a:lnTo>
                      <a:pt x="5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3" name="Freeform 1499"/>
              <p:cNvSpPr>
                <a:spLocks/>
              </p:cNvSpPr>
              <p:nvPr/>
            </p:nvSpPr>
            <p:spPr bwMode="auto">
              <a:xfrm>
                <a:off x="4654" y="1740"/>
                <a:ext cx="3" cy="1"/>
              </a:xfrm>
              <a:custGeom>
                <a:avLst/>
                <a:gdLst>
                  <a:gd name="T0" fmla="*/ 6 w 6"/>
                  <a:gd name="T1" fmla="*/ 3 h 3"/>
                  <a:gd name="T2" fmla="*/ 2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2" y="0"/>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4" name="Freeform 1500"/>
              <p:cNvSpPr>
                <a:spLocks/>
              </p:cNvSpPr>
              <p:nvPr/>
            </p:nvSpPr>
            <p:spPr bwMode="auto">
              <a:xfrm>
                <a:off x="4598" y="1740"/>
                <a:ext cx="33" cy="13"/>
              </a:xfrm>
              <a:custGeom>
                <a:avLst/>
                <a:gdLst>
                  <a:gd name="T0" fmla="*/ 65 w 66"/>
                  <a:gd name="T1" fmla="*/ 25 h 25"/>
                  <a:gd name="T2" fmla="*/ 57 w 66"/>
                  <a:gd name="T3" fmla="*/ 24 h 25"/>
                  <a:gd name="T4" fmla="*/ 48 w 66"/>
                  <a:gd name="T5" fmla="*/ 21 h 25"/>
                  <a:gd name="T6" fmla="*/ 33 w 66"/>
                  <a:gd name="T7" fmla="*/ 15 h 25"/>
                  <a:gd name="T8" fmla="*/ 25 w 66"/>
                  <a:gd name="T9" fmla="*/ 12 h 25"/>
                  <a:gd name="T10" fmla="*/ 16 w 66"/>
                  <a:gd name="T11" fmla="*/ 9 h 25"/>
                  <a:gd name="T12" fmla="*/ 9 w 66"/>
                  <a:gd name="T13" fmla="*/ 6 h 25"/>
                  <a:gd name="T14" fmla="*/ 0 w 66"/>
                  <a:gd name="T15" fmla="*/ 6 h 25"/>
                  <a:gd name="T16" fmla="*/ 1 w 66"/>
                  <a:gd name="T17" fmla="*/ 0 h 25"/>
                  <a:gd name="T18" fmla="*/ 9 w 66"/>
                  <a:gd name="T19" fmla="*/ 0 h 25"/>
                  <a:gd name="T20" fmla="*/ 18 w 66"/>
                  <a:gd name="T21" fmla="*/ 3 h 25"/>
                  <a:gd name="T22" fmla="*/ 27 w 66"/>
                  <a:gd name="T23" fmla="*/ 6 h 25"/>
                  <a:gd name="T24" fmla="*/ 36 w 66"/>
                  <a:gd name="T25" fmla="*/ 9 h 25"/>
                  <a:gd name="T26" fmla="*/ 51 w 66"/>
                  <a:gd name="T27" fmla="*/ 15 h 25"/>
                  <a:gd name="T28" fmla="*/ 59 w 66"/>
                  <a:gd name="T29" fmla="*/ 18 h 25"/>
                  <a:gd name="T30" fmla="*/ 66 w 66"/>
                  <a:gd name="T31" fmla="*/ 19 h 25"/>
                  <a:gd name="T32" fmla="*/ 65 w 66"/>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5">
                    <a:moveTo>
                      <a:pt x="65" y="25"/>
                    </a:moveTo>
                    <a:lnTo>
                      <a:pt x="57" y="24"/>
                    </a:lnTo>
                    <a:lnTo>
                      <a:pt x="48" y="21"/>
                    </a:lnTo>
                    <a:lnTo>
                      <a:pt x="33" y="15"/>
                    </a:lnTo>
                    <a:lnTo>
                      <a:pt x="25" y="12"/>
                    </a:lnTo>
                    <a:lnTo>
                      <a:pt x="16" y="9"/>
                    </a:lnTo>
                    <a:lnTo>
                      <a:pt x="9" y="6"/>
                    </a:lnTo>
                    <a:lnTo>
                      <a:pt x="0" y="6"/>
                    </a:lnTo>
                    <a:lnTo>
                      <a:pt x="1" y="0"/>
                    </a:lnTo>
                    <a:lnTo>
                      <a:pt x="9" y="0"/>
                    </a:lnTo>
                    <a:lnTo>
                      <a:pt x="18" y="3"/>
                    </a:lnTo>
                    <a:lnTo>
                      <a:pt x="27" y="6"/>
                    </a:lnTo>
                    <a:lnTo>
                      <a:pt x="36" y="9"/>
                    </a:lnTo>
                    <a:lnTo>
                      <a:pt x="51" y="15"/>
                    </a:lnTo>
                    <a:lnTo>
                      <a:pt x="59" y="18"/>
                    </a:lnTo>
                    <a:lnTo>
                      <a:pt x="66" y="19"/>
                    </a:lnTo>
                    <a:lnTo>
                      <a:pt x="6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5" name="Freeform 1501"/>
              <p:cNvSpPr>
                <a:spLocks/>
              </p:cNvSpPr>
              <p:nvPr/>
            </p:nvSpPr>
            <p:spPr bwMode="auto">
              <a:xfrm>
                <a:off x="4630" y="1750"/>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6" name="Freeform 1502"/>
              <p:cNvSpPr>
                <a:spLocks/>
              </p:cNvSpPr>
              <p:nvPr/>
            </p:nvSpPr>
            <p:spPr bwMode="auto">
              <a:xfrm>
                <a:off x="4593" y="1739"/>
                <a:ext cx="6" cy="4"/>
              </a:xfrm>
              <a:custGeom>
                <a:avLst/>
                <a:gdLst>
                  <a:gd name="T0" fmla="*/ 11 w 12"/>
                  <a:gd name="T1" fmla="*/ 8 h 8"/>
                  <a:gd name="T2" fmla="*/ 0 w 12"/>
                  <a:gd name="T3" fmla="*/ 6 h 8"/>
                  <a:gd name="T4" fmla="*/ 2 w 12"/>
                  <a:gd name="T5" fmla="*/ 0 h 8"/>
                  <a:gd name="T6" fmla="*/ 12 w 12"/>
                  <a:gd name="T7" fmla="*/ 2 h 8"/>
                  <a:gd name="T8" fmla="*/ 11 w 12"/>
                  <a:gd name="T9" fmla="*/ 8 h 8"/>
                </a:gdLst>
                <a:ahLst/>
                <a:cxnLst>
                  <a:cxn ang="0">
                    <a:pos x="T0" y="T1"/>
                  </a:cxn>
                  <a:cxn ang="0">
                    <a:pos x="T2" y="T3"/>
                  </a:cxn>
                  <a:cxn ang="0">
                    <a:pos x="T4" y="T5"/>
                  </a:cxn>
                  <a:cxn ang="0">
                    <a:pos x="T6" y="T7"/>
                  </a:cxn>
                  <a:cxn ang="0">
                    <a:pos x="T8" y="T9"/>
                  </a:cxn>
                </a:cxnLst>
                <a:rect l="0" t="0" r="r" b="b"/>
                <a:pathLst>
                  <a:path w="12" h="8">
                    <a:moveTo>
                      <a:pt x="11" y="8"/>
                    </a:moveTo>
                    <a:lnTo>
                      <a:pt x="0" y="6"/>
                    </a:lnTo>
                    <a:lnTo>
                      <a:pt x="2" y="0"/>
                    </a:lnTo>
                    <a:lnTo>
                      <a:pt x="12" y="2"/>
                    </a:lnTo>
                    <a:lnTo>
                      <a:pt x="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7" name="Freeform 1503"/>
              <p:cNvSpPr>
                <a:spLocks/>
              </p:cNvSpPr>
              <p:nvPr/>
            </p:nvSpPr>
            <p:spPr bwMode="auto">
              <a:xfrm>
                <a:off x="4598" y="1740"/>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8" name="Freeform 1504"/>
              <p:cNvSpPr>
                <a:spLocks/>
              </p:cNvSpPr>
              <p:nvPr/>
            </p:nvSpPr>
            <p:spPr bwMode="auto">
              <a:xfrm>
                <a:off x="4528" y="1731"/>
                <a:ext cx="65" cy="11"/>
              </a:xfrm>
              <a:custGeom>
                <a:avLst/>
                <a:gdLst>
                  <a:gd name="T0" fmla="*/ 128 w 130"/>
                  <a:gd name="T1" fmla="*/ 22 h 22"/>
                  <a:gd name="T2" fmla="*/ 112 w 130"/>
                  <a:gd name="T3" fmla="*/ 19 h 22"/>
                  <a:gd name="T4" fmla="*/ 96 w 130"/>
                  <a:gd name="T5" fmla="*/ 18 h 22"/>
                  <a:gd name="T6" fmla="*/ 63 w 130"/>
                  <a:gd name="T7" fmla="*/ 18 h 22"/>
                  <a:gd name="T8" fmla="*/ 48 w 130"/>
                  <a:gd name="T9" fmla="*/ 16 h 22"/>
                  <a:gd name="T10" fmla="*/ 32 w 130"/>
                  <a:gd name="T11" fmla="*/ 15 h 22"/>
                  <a:gd name="T12" fmla="*/ 24 w 130"/>
                  <a:gd name="T13" fmla="*/ 13 h 22"/>
                  <a:gd name="T14" fmla="*/ 17 w 130"/>
                  <a:gd name="T15" fmla="*/ 10 h 22"/>
                  <a:gd name="T16" fmla="*/ 0 w 130"/>
                  <a:gd name="T17" fmla="*/ 6 h 22"/>
                  <a:gd name="T18" fmla="*/ 3 w 130"/>
                  <a:gd name="T19" fmla="*/ 0 h 22"/>
                  <a:gd name="T20" fmla="*/ 18 w 130"/>
                  <a:gd name="T21" fmla="*/ 4 h 22"/>
                  <a:gd name="T22" fmla="*/ 26 w 130"/>
                  <a:gd name="T23" fmla="*/ 7 h 22"/>
                  <a:gd name="T24" fmla="*/ 33 w 130"/>
                  <a:gd name="T25" fmla="*/ 9 h 22"/>
                  <a:gd name="T26" fmla="*/ 48 w 130"/>
                  <a:gd name="T27" fmla="*/ 10 h 22"/>
                  <a:gd name="T28" fmla="*/ 63 w 130"/>
                  <a:gd name="T29" fmla="*/ 12 h 22"/>
                  <a:gd name="T30" fmla="*/ 96 w 130"/>
                  <a:gd name="T31" fmla="*/ 12 h 22"/>
                  <a:gd name="T32" fmla="*/ 113 w 130"/>
                  <a:gd name="T33" fmla="*/ 13 h 22"/>
                  <a:gd name="T34" fmla="*/ 130 w 130"/>
                  <a:gd name="T35" fmla="*/ 16 h 22"/>
                  <a:gd name="T36" fmla="*/ 128 w 130"/>
                  <a:gd name="T3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22">
                    <a:moveTo>
                      <a:pt x="128" y="22"/>
                    </a:moveTo>
                    <a:lnTo>
                      <a:pt x="112" y="19"/>
                    </a:lnTo>
                    <a:lnTo>
                      <a:pt x="96" y="18"/>
                    </a:lnTo>
                    <a:lnTo>
                      <a:pt x="63" y="18"/>
                    </a:lnTo>
                    <a:lnTo>
                      <a:pt x="48" y="16"/>
                    </a:lnTo>
                    <a:lnTo>
                      <a:pt x="32" y="15"/>
                    </a:lnTo>
                    <a:lnTo>
                      <a:pt x="24" y="13"/>
                    </a:lnTo>
                    <a:lnTo>
                      <a:pt x="17" y="10"/>
                    </a:lnTo>
                    <a:lnTo>
                      <a:pt x="0" y="6"/>
                    </a:lnTo>
                    <a:lnTo>
                      <a:pt x="3" y="0"/>
                    </a:lnTo>
                    <a:lnTo>
                      <a:pt x="18" y="4"/>
                    </a:lnTo>
                    <a:lnTo>
                      <a:pt x="26" y="7"/>
                    </a:lnTo>
                    <a:lnTo>
                      <a:pt x="33" y="9"/>
                    </a:lnTo>
                    <a:lnTo>
                      <a:pt x="48" y="10"/>
                    </a:lnTo>
                    <a:lnTo>
                      <a:pt x="63" y="12"/>
                    </a:lnTo>
                    <a:lnTo>
                      <a:pt x="96" y="12"/>
                    </a:lnTo>
                    <a:lnTo>
                      <a:pt x="113" y="13"/>
                    </a:lnTo>
                    <a:lnTo>
                      <a:pt x="130" y="16"/>
                    </a:lnTo>
                    <a:lnTo>
                      <a:pt x="12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89" name="Freeform 1505"/>
              <p:cNvSpPr>
                <a:spLocks/>
              </p:cNvSpPr>
              <p:nvPr/>
            </p:nvSpPr>
            <p:spPr bwMode="auto">
              <a:xfrm>
                <a:off x="4593" y="1739"/>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0" name="Freeform 1506"/>
              <p:cNvSpPr>
                <a:spLocks/>
              </p:cNvSpPr>
              <p:nvPr/>
            </p:nvSpPr>
            <p:spPr bwMode="auto">
              <a:xfrm>
                <a:off x="4521" y="1631"/>
                <a:ext cx="18" cy="101"/>
              </a:xfrm>
              <a:custGeom>
                <a:avLst/>
                <a:gdLst>
                  <a:gd name="T0" fmla="*/ 13 w 36"/>
                  <a:gd name="T1" fmla="*/ 202 h 202"/>
                  <a:gd name="T2" fmla="*/ 9 w 36"/>
                  <a:gd name="T3" fmla="*/ 190 h 202"/>
                  <a:gd name="T4" fmla="*/ 6 w 36"/>
                  <a:gd name="T5" fmla="*/ 178 h 202"/>
                  <a:gd name="T6" fmla="*/ 3 w 36"/>
                  <a:gd name="T7" fmla="*/ 164 h 202"/>
                  <a:gd name="T8" fmla="*/ 1 w 36"/>
                  <a:gd name="T9" fmla="*/ 152 h 202"/>
                  <a:gd name="T10" fmla="*/ 0 w 36"/>
                  <a:gd name="T11" fmla="*/ 138 h 202"/>
                  <a:gd name="T12" fmla="*/ 0 w 36"/>
                  <a:gd name="T13" fmla="*/ 126 h 202"/>
                  <a:gd name="T14" fmla="*/ 1 w 36"/>
                  <a:gd name="T15" fmla="*/ 113 h 202"/>
                  <a:gd name="T16" fmla="*/ 1 w 36"/>
                  <a:gd name="T17" fmla="*/ 99 h 202"/>
                  <a:gd name="T18" fmla="*/ 4 w 36"/>
                  <a:gd name="T19" fmla="*/ 87 h 202"/>
                  <a:gd name="T20" fmla="*/ 6 w 36"/>
                  <a:gd name="T21" fmla="*/ 74 h 202"/>
                  <a:gd name="T22" fmla="*/ 12 w 36"/>
                  <a:gd name="T23" fmla="*/ 50 h 202"/>
                  <a:gd name="T24" fmla="*/ 16 w 36"/>
                  <a:gd name="T25" fmla="*/ 36 h 202"/>
                  <a:gd name="T26" fmla="*/ 21 w 36"/>
                  <a:gd name="T27" fmla="*/ 24 h 202"/>
                  <a:gd name="T28" fmla="*/ 30 w 36"/>
                  <a:gd name="T29" fmla="*/ 0 h 202"/>
                  <a:gd name="T30" fmla="*/ 36 w 36"/>
                  <a:gd name="T31" fmla="*/ 3 h 202"/>
                  <a:gd name="T32" fmla="*/ 25 w 36"/>
                  <a:gd name="T33" fmla="*/ 27 h 202"/>
                  <a:gd name="T34" fmla="*/ 22 w 36"/>
                  <a:gd name="T35" fmla="*/ 39 h 202"/>
                  <a:gd name="T36" fmla="*/ 18 w 36"/>
                  <a:gd name="T37" fmla="*/ 51 h 202"/>
                  <a:gd name="T38" fmla="*/ 12 w 36"/>
                  <a:gd name="T39" fmla="*/ 75 h 202"/>
                  <a:gd name="T40" fmla="*/ 10 w 36"/>
                  <a:gd name="T41" fmla="*/ 89 h 202"/>
                  <a:gd name="T42" fmla="*/ 7 w 36"/>
                  <a:gd name="T43" fmla="*/ 101 h 202"/>
                  <a:gd name="T44" fmla="*/ 7 w 36"/>
                  <a:gd name="T45" fmla="*/ 113 h 202"/>
                  <a:gd name="T46" fmla="*/ 6 w 36"/>
                  <a:gd name="T47" fmla="*/ 126 h 202"/>
                  <a:gd name="T48" fmla="*/ 6 w 36"/>
                  <a:gd name="T49" fmla="*/ 138 h 202"/>
                  <a:gd name="T50" fmla="*/ 7 w 36"/>
                  <a:gd name="T51" fmla="*/ 151 h 202"/>
                  <a:gd name="T52" fmla="*/ 9 w 36"/>
                  <a:gd name="T53" fmla="*/ 164 h 202"/>
                  <a:gd name="T54" fmla="*/ 12 w 36"/>
                  <a:gd name="T55" fmla="*/ 176 h 202"/>
                  <a:gd name="T56" fmla="*/ 15 w 36"/>
                  <a:gd name="T57" fmla="*/ 188 h 202"/>
                  <a:gd name="T58" fmla="*/ 19 w 36"/>
                  <a:gd name="T59" fmla="*/ 200 h 202"/>
                  <a:gd name="T60" fmla="*/ 13 w 36"/>
                  <a:gd name="T6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02">
                    <a:moveTo>
                      <a:pt x="13" y="202"/>
                    </a:moveTo>
                    <a:lnTo>
                      <a:pt x="9" y="190"/>
                    </a:lnTo>
                    <a:lnTo>
                      <a:pt x="6" y="178"/>
                    </a:lnTo>
                    <a:lnTo>
                      <a:pt x="3" y="164"/>
                    </a:lnTo>
                    <a:lnTo>
                      <a:pt x="1" y="152"/>
                    </a:lnTo>
                    <a:lnTo>
                      <a:pt x="0" y="138"/>
                    </a:lnTo>
                    <a:lnTo>
                      <a:pt x="0" y="126"/>
                    </a:lnTo>
                    <a:lnTo>
                      <a:pt x="1" y="113"/>
                    </a:lnTo>
                    <a:lnTo>
                      <a:pt x="1" y="99"/>
                    </a:lnTo>
                    <a:lnTo>
                      <a:pt x="4" y="87"/>
                    </a:lnTo>
                    <a:lnTo>
                      <a:pt x="6" y="74"/>
                    </a:lnTo>
                    <a:lnTo>
                      <a:pt x="12" y="50"/>
                    </a:lnTo>
                    <a:lnTo>
                      <a:pt x="16" y="36"/>
                    </a:lnTo>
                    <a:lnTo>
                      <a:pt x="21" y="24"/>
                    </a:lnTo>
                    <a:lnTo>
                      <a:pt x="30" y="0"/>
                    </a:lnTo>
                    <a:lnTo>
                      <a:pt x="36" y="3"/>
                    </a:lnTo>
                    <a:lnTo>
                      <a:pt x="25" y="27"/>
                    </a:lnTo>
                    <a:lnTo>
                      <a:pt x="22" y="39"/>
                    </a:lnTo>
                    <a:lnTo>
                      <a:pt x="18" y="51"/>
                    </a:lnTo>
                    <a:lnTo>
                      <a:pt x="12" y="75"/>
                    </a:lnTo>
                    <a:lnTo>
                      <a:pt x="10" y="89"/>
                    </a:lnTo>
                    <a:lnTo>
                      <a:pt x="7" y="101"/>
                    </a:lnTo>
                    <a:lnTo>
                      <a:pt x="7" y="113"/>
                    </a:lnTo>
                    <a:lnTo>
                      <a:pt x="6" y="126"/>
                    </a:lnTo>
                    <a:lnTo>
                      <a:pt x="6" y="138"/>
                    </a:lnTo>
                    <a:lnTo>
                      <a:pt x="7" y="151"/>
                    </a:lnTo>
                    <a:lnTo>
                      <a:pt x="9" y="164"/>
                    </a:lnTo>
                    <a:lnTo>
                      <a:pt x="12" y="176"/>
                    </a:lnTo>
                    <a:lnTo>
                      <a:pt x="15" y="188"/>
                    </a:lnTo>
                    <a:lnTo>
                      <a:pt x="19" y="200"/>
                    </a:lnTo>
                    <a:lnTo>
                      <a:pt x="13"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1" name="Freeform 1507"/>
              <p:cNvSpPr>
                <a:spLocks/>
              </p:cNvSpPr>
              <p:nvPr/>
            </p:nvSpPr>
            <p:spPr bwMode="auto">
              <a:xfrm>
                <a:off x="4528" y="1731"/>
                <a:ext cx="3" cy="3"/>
              </a:xfrm>
              <a:custGeom>
                <a:avLst/>
                <a:gdLst>
                  <a:gd name="T0" fmla="*/ 2 w 6"/>
                  <a:gd name="T1" fmla="*/ 6 h 6"/>
                  <a:gd name="T2" fmla="*/ 0 w 6"/>
                  <a:gd name="T3" fmla="*/ 4 h 6"/>
                  <a:gd name="T4" fmla="*/ 0 w 6"/>
                  <a:gd name="T5" fmla="*/ 3 h 6"/>
                  <a:gd name="T6" fmla="*/ 6 w 6"/>
                  <a:gd name="T7" fmla="*/ 1 h 6"/>
                  <a:gd name="T8" fmla="*/ 5 w 6"/>
                  <a:gd name="T9" fmla="*/ 0 h 6"/>
                  <a:gd name="T10" fmla="*/ 2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2" y="6"/>
                    </a:moveTo>
                    <a:lnTo>
                      <a:pt x="0" y="4"/>
                    </a:lnTo>
                    <a:lnTo>
                      <a:pt x="0" y="3"/>
                    </a:lnTo>
                    <a:lnTo>
                      <a:pt x="6" y="1"/>
                    </a:lnTo>
                    <a:lnTo>
                      <a:pt x="5"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2" name="Freeform 1508"/>
              <p:cNvSpPr>
                <a:spLocks/>
              </p:cNvSpPr>
              <p:nvPr/>
            </p:nvSpPr>
            <p:spPr bwMode="auto">
              <a:xfrm>
                <a:off x="4536" y="1625"/>
                <a:ext cx="8" cy="9"/>
              </a:xfrm>
              <a:custGeom>
                <a:avLst/>
                <a:gdLst>
                  <a:gd name="T0" fmla="*/ 0 w 17"/>
                  <a:gd name="T1" fmla="*/ 12 h 16"/>
                  <a:gd name="T2" fmla="*/ 5 w 17"/>
                  <a:gd name="T3" fmla="*/ 16 h 16"/>
                  <a:gd name="T4" fmla="*/ 17 w 17"/>
                  <a:gd name="T5" fmla="*/ 4 h 16"/>
                  <a:gd name="T6" fmla="*/ 12 w 17"/>
                  <a:gd name="T7" fmla="*/ 0 h 16"/>
                  <a:gd name="T8" fmla="*/ 0 w 17"/>
                  <a:gd name="T9" fmla="*/ 12 h 16"/>
                </a:gdLst>
                <a:ahLst/>
                <a:cxnLst>
                  <a:cxn ang="0">
                    <a:pos x="T0" y="T1"/>
                  </a:cxn>
                  <a:cxn ang="0">
                    <a:pos x="T2" y="T3"/>
                  </a:cxn>
                  <a:cxn ang="0">
                    <a:pos x="T4" y="T5"/>
                  </a:cxn>
                  <a:cxn ang="0">
                    <a:pos x="T6" y="T7"/>
                  </a:cxn>
                  <a:cxn ang="0">
                    <a:pos x="T8" y="T9"/>
                  </a:cxn>
                </a:cxnLst>
                <a:rect l="0" t="0" r="r" b="b"/>
                <a:pathLst>
                  <a:path w="17" h="16">
                    <a:moveTo>
                      <a:pt x="0" y="12"/>
                    </a:moveTo>
                    <a:lnTo>
                      <a:pt x="5" y="16"/>
                    </a:lnTo>
                    <a:lnTo>
                      <a:pt x="17" y="4"/>
                    </a:lnTo>
                    <a:lnTo>
                      <a:pt x="1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3" name="Freeform 1509"/>
              <p:cNvSpPr>
                <a:spLocks/>
              </p:cNvSpPr>
              <p:nvPr/>
            </p:nvSpPr>
            <p:spPr bwMode="auto">
              <a:xfrm>
                <a:off x="4536" y="1631"/>
                <a:ext cx="3" cy="3"/>
              </a:xfrm>
              <a:custGeom>
                <a:avLst/>
                <a:gdLst>
                  <a:gd name="T0" fmla="*/ 0 w 6"/>
                  <a:gd name="T1" fmla="*/ 0 h 4"/>
                  <a:gd name="T2" fmla="*/ 5 w 6"/>
                  <a:gd name="T3" fmla="*/ 4 h 4"/>
                  <a:gd name="T4" fmla="*/ 6 w 6"/>
                  <a:gd name="T5" fmla="*/ 3 h 4"/>
                  <a:gd name="T6" fmla="*/ 0 w 6"/>
                  <a:gd name="T7" fmla="*/ 0 h 4"/>
                </a:gdLst>
                <a:ahLst/>
                <a:cxnLst>
                  <a:cxn ang="0">
                    <a:pos x="T0" y="T1"/>
                  </a:cxn>
                  <a:cxn ang="0">
                    <a:pos x="T2" y="T3"/>
                  </a:cxn>
                  <a:cxn ang="0">
                    <a:pos x="T4" y="T5"/>
                  </a:cxn>
                  <a:cxn ang="0">
                    <a:pos x="T6" y="T7"/>
                  </a:cxn>
                </a:cxnLst>
                <a:rect l="0" t="0" r="r" b="b"/>
                <a:pathLst>
                  <a:path w="6" h="4">
                    <a:moveTo>
                      <a:pt x="0" y="0"/>
                    </a:moveTo>
                    <a:lnTo>
                      <a:pt x="5" y="4"/>
                    </a:ln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4" name="Freeform 1510"/>
              <p:cNvSpPr>
                <a:spLocks/>
              </p:cNvSpPr>
              <p:nvPr/>
            </p:nvSpPr>
            <p:spPr bwMode="auto">
              <a:xfrm>
                <a:off x="4542" y="1625"/>
                <a:ext cx="2" cy="3"/>
              </a:xfrm>
              <a:custGeom>
                <a:avLst/>
                <a:gdLst>
                  <a:gd name="T0" fmla="*/ 5 w 5"/>
                  <a:gd name="T1" fmla="*/ 4 h 4"/>
                  <a:gd name="T2" fmla="*/ 5 w 5"/>
                  <a:gd name="T3" fmla="*/ 3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3"/>
                    </a:ln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5" name="Freeform 1511"/>
              <p:cNvSpPr>
                <a:spLocks/>
              </p:cNvSpPr>
              <p:nvPr/>
            </p:nvSpPr>
            <p:spPr bwMode="auto">
              <a:xfrm>
                <a:off x="4273" y="1054"/>
                <a:ext cx="441" cy="357"/>
              </a:xfrm>
              <a:custGeom>
                <a:avLst/>
                <a:gdLst>
                  <a:gd name="T0" fmla="*/ 771 w 881"/>
                  <a:gd name="T1" fmla="*/ 628 h 714"/>
                  <a:gd name="T2" fmla="*/ 733 w 881"/>
                  <a:gd name="T3" fmla="*/ 620 h 714"/>
                  <a:gd name="T4" fmla="*/ 650 w 881"/>
                  <a:gd name="T5" fmla="*/ 623 h 714"/>
                  <a:gd name="T6" fmla="*/ 465 w 881"/>
                  <a:gd name="T7" fmla="*/ 658 h 714"/>
                  <a:gd name="T8" fmla="*/ 374 w 881"/>
                  <a:gd name="T9" fmla="*/ 658 h 714"/>
                  <a:gd name="T10" fmla="*/ 351 w 881"/>
                  <a:gd name="T11" fmla="*/ 667 h 714"/>
                  <a:gd name="T12" fmla="*/ 309 w 881"/>
                  <a:gd name="T13" fmla="*/ 694 h 714"/>
                  <a:gd name="T14" fmla="*/ 265 w 881"/>
                  <a:gd name="T15" fmla="*/ 709 h 714"/>
                  <a:gd name="T16" fmla="*/ 208 w 881"/>
                  <a:gd name="T17" fmla="*/ 714 h 714"/>
                  <a:gd name="T18" fmla="*/ 152 w 881"/>
                  <a:gd name="T19" fmla="*/ 700 h 714"/>
                  <a:gd name="T20" fmla="*/ 99 w 881"/>
                  <a:gd name="T21" fmla="*/ 673 h 714"/>
                  <a:gd name="T22" fmla="*/ 62 w 881"/>
                  <a:gd name="T23" fmla="*/ 641 h 714"/>
                  <a:gd name="T24" fmla="*/ 28 w 881"/>
                  <a:gd name="T25" fmla="*/ 602 h 714"/>
                  <a:gd name="T26" fmla="*/ 6 w 881"/>
                  <a:gd name="T27" fmla="*/ 557 h 714"/>
                  <a:gd name="T28" fmla="*/ 0 w 881"/>
                  <a:gd name="T29" fmla="*/ 513 h 714"/>
                  <a:gd name="T30" fmla="*/ 13 w 881"/>
                  <a:gd name="T31" fmla="*/ 450 h 714"/>
                  <a:gd name="T32" fmla="*/ 68 w 881"/>
                  <a:gd name="T33" fmla="*/ 348 h 714"/>
                  <a:gd name="T34" fmla="*/ 114 w 881"/>
                  <a:gd name="T35" fmla="*/ 265 h 714"/>
                  <a:gd name="T36" fmla="*/ 114 w 881"/>
                  <a:gd name="T37" fmla="*/ 236 h 714"/>
                  <a:gd name="T38" fmla="*/ 102 w 881"/>
                  <a:gd name="T39" fmla="*/ 195 h 714"/>
                  <a:gd name="T40" fmla="*/ 69 w 881"/>
                  <a:gd name="T41" fmla="*/ 125 h 714"/>
                  <a:gd name="T42" fmla="*/ 68 w 881"/>
                  <a:gd name="T43" fmla="*/ 99 h 714"/>
                  <a:gd name="T44" fmla="*/ 81 w 881"/>
                  <a:gd name="T45" fmla="*/ 85 h 714"/>
                  <a:gd name="T46" fmla="*/ 139 w 881"/>
                  <a:gd name="T47" fmla="*/ 40 h 714"/>
                  <a:gd name="T48" fmla="*/ 173 w 881"/>
                  <a:gd name="T49" fmla="*/ 22 h 714"/>
                  <a:gd name="T50" fmla="*/ 208 w 881"/>
                  <a:gd name="T51" fmla="*/ 22 h 714"/>
                  <a:gd name="T52" fmla="*/ 222 w 881"/>
                  <a:gd name="T53" fmla="*/ 36 h 714"/>
                  <a:gd name="T54" fmla="*/ 240 w 881"/>
                  <a:gd name="T55" fmla="*/ 70 h 714"/>
                  <a:gd name="T56" fmla="*/ 235 w 881"/>
                  <a:gd name="T57" fmla="*/ 36 h 714"/>
                  <a:gd name="T58" fmla="*/ 238 w 881"/>
                  <a:gd name="T59" fmla="*/ 16 h 714"/>
                  <a:gd name="T60" fmla="*/ 256 w 881"/>
                  <a:gd name="T61" fmla="*/ 4 h 714"/>
                  <a:gd name="T62" fmla="*/ 317 w 881"/>
                  <a:gd name="T63" fmla="*/ 0 h 714"/>
                  <a:gd name="T64" fmla="*/ 345 w 881"/>
                  <a:gd name="T65" fmla="*/ 7 h 714"/>
                  <a:gd name="T66" fmla="*/ 360 w 881"/>
                  <a:gd name="T67" fmla="*/ 25 h 714"/>
                  <a:gd name="T68" fmla="*/ 370 w 881"/>
                  <a:gd name="T69" fmla="*/ 82 h 714"/>
                  <a:gd name="T70" fmla="*/ 379 w 881"/>
                  <a:gd name="T71" fmla="*/ 162 h 714"/>
                  <a:gd name="T72" fmla="*/ 406 w 881"/>
                  <a:gd name="T73" fmla="*/ 170 h 714"/>
                  <a:gd name="T74" fmla="*/ 484 w 881"/>
                  <a:gd name="T75" fmla="*/ 170 h 714"/>
                  <a:gd name="T76" fmla="*/ 546 w 881"/>
                  <a:gd name="T77" fmla="*/ 182 h 714"/>
                  <a:gd name="T78" fmla="*/ 602 w 881"/>
                  <a:gd name="T79" fmla="*/ 207 h 714"/>
                  <a:gd name="T80" fmla="*/ 650 w 881"/>
                  <a:gd name="T81" fmla="*/ 236 h 714"/>
                  <a:gd name="T82" fmla="*/ 665 w 881"/>
                  <a:gd name="T83" fmla="*/ 236 h 714"/>
                  <a:gd name="T84" fmla="*/ 683 w 881"/>
                  <a:gd name="T85" fmla="*/ 215 h 714"/>
                  <a:gd name="T86" fmla="*/ 717 w 881"/>
                  <a:gd name="T87" fmla="*/ 138 h 714"/>
                  <a:gd name="T88" fmla="*/ 739 w 881"/>
                  <a:gd name="T89" fmla="*/ 99 h 714"/>
                  <a:gd name="T90" fmla="*/ 757 w 881"/>
                  <a:gd name="T91" fmla="*/ 85 h 714"/>
                  <a:gd name="T92" fmla="*/ 780 w 881"/>
                  <a:gd name="T93" fmla="*/ 82 h 714"/>
                  <a:gd name="T94" fmla="*/ 810 w 881"/>
                  <a:gd name="T95" fmla="*/ 93 h 714"/>
                  <a:gd name="T96" fmla="*/ 845 w 881"/>
                  <a:gd name="T97" fmla="*/ 120 h 714"/>
                  <a:gd name="T98" fmla="*/ 872 w 881"/>
                  <a:gd name="T99" fmla="*/ 155 h 714"/>
                  <a:gd name="T100" fmla="*/ 881 w 881"/>
                  <a:gd name="T101" fmla="*/ 186 h 714"/>
                  <a:gd name="T102" fmla="*/ 875 w 881"/>
                  <a:gd name="T103" fmla="*/ 215 h 714"/>
                  <a:gd name="T104" fmla="*/ 845 w 881"/>
                  <a:gd name="T105" fmla="*/ 275 h 714"/>
                  <a:gd name="T106" fmla="*/ 821 w 881"/>
                  <a:gd name="T107" fmla="*/ 325 h 714"/>
                  <a:gd name="T108" fmla="*/ 812 w 881"/>
                  <a:gd name="T109" fmla="*/ 378 h 714"/>
                  <a:gd name="T110" fmla="*/ 821 w 881"/>
                  <a:gd name="T111" fmla="*/ 418 h 714"/>
                  <a:gd name="T112" fmla="*/ 853 w 881"/>
                  <a:gd name="T113" fmla="*/ 486 h 714"/>
                  <a:gd name="T114" fmla="*/ 845 w 881"/>
                  <a:gd name="T115" fmla="*/ 522 h 714"/>
                  <a:gd name="T116" fmla="*/ 803 w 881"/>
                  <a:gd name="T117" fmla="*/ 551 h 714"/>
                  <a:gd name="T118" fmla="*/ 792 w 881"/>
                  <a:gd name="T119" fmla="*/ 569 h 714"/>
                  <a:gd name="T120" fmla="*/ 786 w 881"/>
                  <a:gd name="T121" fmla="*/ 619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1" h="714">
                    <a:moveTo>
                      <a:pt x="785" y="638"/>
                    </a:moveTo>
                    <a:lnTo>
                      <a:pt x="780" y="634"/>
                    </a:lnTo>
                    <a:lnTo>
                      <a:pt x="776" y="631"/>
                    </a:lnTo>
                    <a:lnTo>
                      <a:pt x="771" y="628"/>
                    </a:lnTo>
                    <a:lnTo>
                      <a:pt x="765" y="626"/>
                    </a:lnTo>
                    <a:lnTo>
                      <a:pt x="750" y="622"/>
                    </a:lnTo>
                    <a:lnTo>
                      <a:pt x="742" y="620"/>
                    </a:lnTo>
                    <a:lnTo>
                      <a:pt x="733" y="620"/>
                    </a:lnTo>
                    <a:lnTo>
                      <a:pt x="715" y="619"/>
                    </a:lnTo>
                    <a:lnTo>
                      <a:pt x="694" y="619"/>
                    </a:lnTo>
                    <a:lnTo>
                      <a:pt x="673" y="620"/>
                    </a:lnTo>
                    <a:lnTo>
                      <a:pt x="650" y="623"/>
                    </a:lnTo>
                    <a:lnTo>
                      <a:pt x="626" y="626"/>
                    </a:lnTo>
                    <a:lnTo>
                      <a:pt x="602" y="629"/>
                    </a:lnTo>
                    <a:lnTo>
                      <a:pt x="554" y="638"/>
                    </a:lnTo>
                    <a:lnTo>
                      <a:pt x="465" y="658"/>
                    </a:lnTo>
                    <a:lnTo>
                      <a:pt x="451" y="659"/>
                    </a:lnTo>
                    <a:lnTo>
                      <a:pt x="434" y="661"/>
                    </a:lnTo>
                    <a:lnTo>
                      <a:pt x="401" y="659"/>
                    </a:lnTo>
                    <a:lnTo>
                      <a:pt x="374" y="658"/>
                    </a:lnTo>
                    <a:lnTo>
                      <a:pt x="365" y="658"/>
                    </a:lnTo>
                    <a:lnTo>
                      <a:pt x="362" y="658"/>
                    </a:lnTo>
                    <a:lnTo>
                      <a:pt x="360" y="659"/>
                    </a:lnTo>
                    <a:lnTo>
                      <a:pt x="351" y="667"/>
                    </a:lnTo>
                    <a:lnTo>
                      <a:pt x="341" y="676"/>
                    </a:lnTo>
                    <a:lnTo>
                      <a:pt x="330" y="682"/>
                    </a:lnTo>
                    <a:lnTo>
                      <a:pt x="320" y="688"/>
                    </a:lnTo>
                    <a:lnTo>
                      <a:pt x="309" y="694"/>
                    </a:lnTo>
                    <a:lnTo>
                      <a:pt x="299" y="698"/>
                    </a:lnTo>
                    <a:lnTo>
                      <a:pt x="288" y="703"/>
                    </a:lnTo>
                    <a:lnTo>
                      <a:pt x="276" y="706"/>
                    </a:lnTo>
                    <a:lnTo>
                      <a:pt x="265" y="709"/>
                    </a:lnTo>
                    <a:lnTo>
                      <a:pt x="255" y="712"/>
                    </a:lnTo>
                    <a:lnTo>
                      <a:pt x="231" y="714"/>
                    </a:lnTo>
                    <a:lnTo>
                      <a:pt x="220" y="714"/>
                    </a:lnTo>
                    <a:lnTo>
                      <a:pt x="208" y="714"/>
                    </a:lnTo>
                    <a:lnTo>
                      <a:pt x="197" y="712"/>
                    </a:lnTo>
                    <a:lnTo>
                      <a:pt x="185" y="711"/>
                    </a:lnTo>
                    <a:lnTo>
                      <a:pt x="163" y="705"/>
                    </a:lnTo>
                    <a:lnTo>
                      <a:pt x="152" y="700"/>
                    </a:lnTo>
                    <a:lnTo>
                      <a:pt x="142" y="697"/>
                    </a:lnTo>
                    <a:lnTo>
                      <a:pt x="121" y="686"/>
                    </a:lnTo>
                    <a:lnTo>
                      <a:pt x="110" y="680"/>
                    </a:lnTo>
                    <a:lnTo>
                      <a:pt x="99" y="673"/>
                    </a:lnTo>
                    <a:lnTo>
                      <a:pt x="89" y="667"/>
                    </a:lnTo>
                    <a:lnTo>
                      <a:pt x="80" y="659"/>
                    </a:lnTo>
                    <a:lnTo>
                      <a:pt x="71" y="650"/>
                    </a:lnTo>
                    <a:lnTo>
                      <a:pt x="62" y="641"/>
                    </a:lnTo>
                    <a:lnTo>
                      <a:pt x="53" y="632"/>
                    </a:lnTo>
                    <a:lnTo>
                      <a:pt x="44" y="623"/>
                    </a:lnTo>
                    <a:lnTo>
                      <a:pt x="36" y="613"/>
                    </a:lnTo>
                    <a:lnTo>
                      <a:pt x="28" y="602"/>
                    </a:lnTo>
                    <a:lnTo>
                      <a:pt x="21" y="590"/>
                    </a:lnTo>
                    <a:lnTo>
                      <a:pt x="15" y="579"/>
                    </a:lnTo>
                    <a:lnTo>
                      <a:pt x="10" y="569"/>
                    </a:lnTo>
                    <a:lnTo>
                      <a:pt x="6" y="557"/>
                    </a:lnTo>
                    <a:lnTo>
                      <a:pt x="3" y="546"/>
                    </a:lnTo>
                    <a:lnTo>
                      <a:pt x="1" y="536"/>
                    </a:lnTo>
                    <a:lnTo>
                      <a:pt x="0" y="525"/>
                    </a:lnTo>
                    <a:lnTo>
                      <a:pt x="0" y="513"/>
                    </a:lnTo>
                    <a:lnTo>
                      <a:pt x="0" y="503"/>
                    </a:lnTo>
                    <a:lnTo>
                      <a:pt x="1" y="492"/>
                    </a:lnTo>
                    <a:lnTo>
                      <a:pt x="6" y="471"/>
                    </a:lnTo>
                    <a:lnTo>
                      <a:pt x="13" y="450"/>
                    </a:lnTo>
                    <a:lnTo>
                      <a:pt x="21" y="429"/>
                    </a:lnTo>
                    <a:lnTo>
                      <a:pt x="31" y="408"/>
                    </a:lnTo>
                    <a:lnTo>
                      <a:pt x="44" y="388"/>
                    </a:lnTo>
                    <a:lnTo>
                      <a:pt x="68" y="348"/>
                    </a:lnTo>
                    <a:lnTo>
                      <a:pt x="92" y="307"/>
                    </a:lnTo>
                    <a:lnTo>
                      <a:pt x="104" y="287"/>
                    </a:lnTo>
                    <a:lnTo>
                      <a:pt x="113" y="268"/>
                    </a:lnTo>
                    <a:lnTo>
                      <a:pt x="114" y="265"/>
                    </a:lnTo>
                    <a:lnTo>
                      <a:pt x="116" y="260"/>
                    </a:lnTo>
                    <a:lnTo>
                      <a:pt x="116" y="253"/>
                    </a:lnTo>
                    <a:lnTo>
                      <a:pt x="116" y="245"/>
                    </a:lnTo>
                    <a:lnTo>
                      <a:pt x="114" y="236"/>
                    </a:lnTo>
                    <a:lnTo>
                      <a:pt x="113" y="227"/>
                    </a:lnTo>
                    <a:lnTo>
                      <a:pt x="110" y="216"/>
                    </a:lnTo>
                    <a:lnTo>
                      <a:pt x="107" y="206"/>
                    </a:lnTo>
                    <a:lnTo>
                      <a:pt x="102" y="195"/>
                    </a:lnTo>
                    <a:lnTo>
                      <a:pt x="92" y="174"/>
                    </a:lnTo>
                    <a:lnTo>
                      <a:pt x="81" y="153"/>
                    </a:lnTo>
                    <a:lnTo>
                      <a:pt x="72" y="134"/>
                    </a:lnTo>
                    <a:lnTo>
                      <a:pt x="69" y="125"/>
                    </a:lnTo>
                    <a:lnTo>
                      <a:pt x="66" y="116"/>
                    </a:lnTo>
                    <a:lnTo>
                      <a:pt x="66" y="108"/>
                    </a:lnTo>
                    <a:lnTo>
                      <a:pt x="66" y="102"/>
                    </a:lnTo>
                    <a:lnTo>
                      <a:pt x="68" y="99"/>
                    </a:lnTo>
                    <a:lnTo>
                      <a:pt x="69" y="96"/>
                    </a:lnTo>
                    <a:lnTo>
                      <a:pt x="71" y="93"/>
                    </a:lnTo>
                    <a:lnTo>
                      <a:pt x="74" y="91"/>
                    </a:lnTo>
                    <a:lnTo>
                      <a:pt x="81" y="85"/>
                    </a:lnTo>
                    <a:lnTo>
                      <a:pt x="89" y="79"/>
                    </a:lnTo>
                    <a:lnTo>
                      <a:pt x="105" y="66"/>
                    </a:lnTo>
                    <a:lnTo>
                      <a:pt x="122" y="52"/>
                    </a:lnTo>
                    <a:lnTo>
                      <a:pt x="139" y="40"/>
                    </a:lnTo>
                    <a:lnTo>
                      <a:pt x="146" y="34"/>
                    </a:lnTo>
                    <a:lnTo>
                      <a:pt x="155" y="30"/>
                    </a:lnTo>
                    <a:lnTo>
                      <a:pt x="164" y="25"/>
                    </a:lnTo>
                    <a:lnTo>
                      <a:pt x="173" y="22"/>
                    </a:lnTo>
                    <a:lnTo>
                      <a:pt x="181" y="21"/>
                    </a:lnTo>
                    <a:lnTo>
                      <a:pt x="190" y="19"/>
                    </a:lnTo>
                    <a:lnTo>
                      <a:pt x="199" y="21"/>
                    </a:lnTo>
                    <a:lnTo>
                      <a:pt x="208" y="22"/>
                    </a:lnTo>
                    <a:lnTo>
                      <a:pt x="211" y="24"/>
                    </a:lnTo>
                    <a:lnTo>
                      <a:pt x="214" y="25"/>
                    </a:lnTo>
                    <a:lnTo>
                      <a:pt x="219" y="30"/>
                    </a:lnTo>
                    <a:lnTo>
                      <a:pt x="222" y="36"/>
                    </a:lnTo>
                    <a:lnTo>
                      <a:pt x="226" y="42"/>
                    </a:lnTo>
                    <a:lnTo>
                      <a:pt x="232" y="58"/>
                    </a:lnTo>
                    <a:lnTo>
                      <a:pt x="240" y="73"/>
                    </a:lnTo>
                    <a:lnTo>
                      <a:pt x="240" y="70"/>
                    </a:lnTo>
                    <a:lnTo>
                      <a:pt x="238" y="61"/>
                    </a:lnTo>
                    <a:lnTo>
                      <a:pt x="237" y="51"/>
                    </a:lnTo>
                    <a:lnTo>
                      <a:pt x="235" y="42"/>
                    </a:lnTo>
                    <a:lnTo>
                      <a:pt x="235" y="36"/>
                    </a:lnTo>
                    <a:lnTo>
                      <a:pt x="235" y="31"/>
                    </a:lnTo>
                    <a:lnTo>
                      <a:pt x="235" y="25"/>
                    </a:lnTo>
                    <a:lnTo>
                      <a:pt x="237" y="21"/>
                    </a:lnTo>
                    <a:lnTo>
                      <a:pt x="238" y="16"/>
                    </a:lnTo>
                    <a:lnTo>
                      <a:pt x="241" y="13"/>
                    </a:lnTo>
                    <a:lnTo>
                      <a:pt x="246" y="10"/>
                    </a:lnTo>
                    <a:lnTo>
                      <a:pt x="250" y="7"/>
                    </a:lnTo>
                    <a:lnTo>
                      <a:pt x="256" y="4"/>
                    </a:lnTo>
                    <a:lnTo>
                      <a:pt x="264" y="3"/>
                    </a:lnTo>
                    <a:lnTo>
                      <a:pt x="290" y="1"/>
                    </a:lnTo>
                    <a:lnTo>
                      <a:pt x="303" y="0"/>
                    </a:lnTo>
                    <a:lnTo>
                      <a:pt x="317" y="0"/>
                    </a:lnTo>
                    <a:lnTo>
                      <a:pt x="330" y="1"/>
                    </a:lnTo>
                    <a:lnTo>
                      <a:pt x="335" y="3"/>
                    </a:lnTo>
                    <a:lnTo>
                      <a:pt x="341" y="6"/>
                    </a:lnTo>
                    <a:lnTo>
                      <a:pt x="345" y="7"/>
                    </a:lnTo>
                    <a:lnTo>
                      <a:pt x="350" y="10"/>
                    </a:lnTo>
                    <a:lnTo>
                      <a:pt x="354" y="15"/>
                    </a:lnTo>
                    <a:lnTo>
                      <a:pt x="357" y="18"/>
                    </a:lnTo>
                    <a:lnTo>
                      <a:pt x="360" y="25"/>
                    </a:lnTo>
                    <a:lnTo>
                      <a:pt x="364" y="34"/>
                    </a:lnTo>
                    <a:lnTo>
                      <a:pt x="365" y="45"/>
                    </a:lnTo>
                    <a:lnTo>
                      <a:pt x="367" y="57"/>
                    </a:lnTo>
                    <a:lnTo>
                      <a:pt x="370" y="82"/>
                    </a:lnTo>
                    <a:lnTo>
                      <a:pt x="373" y="108"/>
                    </a:lnTo>
                    <a:lnTo>
                      <a:pt x="374" y="134"/>
                    </a:lnTo>
                    <a:lnTo>
                      <a:pt x="377" y="155"/>
                    </a:lnTo>
                    <a:lnTo>
                      <a:pt x="379" y="162"/>
                    </a:lnTo>
                    <a:lnTo>
                      <a:pt x="380" y="168"/>
                    </a:lnTo>
                    <a:lnTo>
                      <a:pt x="382" y="171"/>
                    </a:lnTo>
                    <a:lnTo>
                      <a:pt x="385" y="173"/>
                    </a:lnTo>
                    <a:lnTo>
                      <a:pt x="406" y="170"/>
                    </a:lnTo>
                    <a:lnTo>
                      <a:pt x="427" y="168"/>
                    </a:lnTo>
                    <a:lnTo>
                      <a:pt x="448" y="168"/>
                    </a:lnTo>
                    <a:lnTo>
                      <a:pt x="466" y="168"/>
                    </a:lnTo>
                    <a:lnTo>
                      <a:pt x="484" y="170"/>
                    </a:lnTo>
                    <a:lnTo>
                      <a:pt x="501" y="171"/>
                    </a:lnTo>
                    <a:lnTo>
                      <a:pt x="517" y="174"/>
                    </a:lnTo>
                    <a:lnTo>
                      <a:pt x="533" y="177"/>
                    </a:lnTo>
                    <a:lnTo>
                      <a:pt x="546" y="182"/>
                    </a:lnTo>
                    <a:lnTo>
                      <a:pt x="561" y="188"/>
                    </a:lnTo>
                    <a:lnTo>
                      <a:pt x="575" y="194"/>
                    </a:lnTo>
                    <a:lnTo>
                      <a:pt x="588" y="200"/>
                    </a:lnTo>
                    <a:lnTo>
                      <a:pt x="602" y="207"/>
                    </a:lnTo>
                    <a:lnTo>
                      <a:pt x="616" y="215"/>
                    </a:lnTo>
                    <a:lnTo>
                      <a:pt x="641" y="233"/>
                    </a:lnTo>
                    <a:lnTo>
                      <a:pt x="646" y="235"/>
                    </a:lnTo>
                    <a:lnTo>
                      <a:pt x="650" y="236"/>
                    </a:lnTo>
                    <a:lnTo>
                      <a:pt x="655" y="238"/>
                    </a:lnTo>
                    <a:lnTo>
                      <a:pt x="658" y="238"/>
                    </a:lnTo>
                    <a:lnTo>
                      <a:pt x="662" y="238"/>
                    </a:lnTo>
                    <a:lnTo>
                      <a:pt x="665" y="236"/>
                    </a:lnTo>
                    <a:lnTo>
                      <a:pt x="671" y="230"/>
                    </a:lnTo>
                    <a:lnTo>
                      <a:pt x="674" y="227"/>
                    </a:lnTo>
                    <a:lnTo>
                      <a:pt x="677" y="224"/>
                    </a:lnTo>
                    <a:lnTo>
                      <a:pt x="683" y="215"/>
                    </a:lnTo>
                    <a:lnTo>
                      <a:pt x="690" y="203"/>
                    </a:lnTo>
                    <a:lnTo>
                      <a:pt x="696" y="191"/>
                    </a:lnTo>
                    <a:lnTo>
                      <a:pt x="706" y="165"/>
                    </a:lnTo>
                    <a:lnTo>
                      <a:pt x="717" y="138"/>
                    </a:lnTo>
                    <a:lnTo>
                      <a:pt x="723" y="126"/>
                    </a:lnTo>
                    <a:lnTo>
                      <a:pt x="729" y="114"/>
                    </a:lnTo>
                    <a:lnTo>
                      <a:pt x="736" y="103"/>
                    </a:lnTo>
                    <a:lnTo>
                      <a:pt x="739" y="99"/>
                    </a:lnTo>
                    <a:lnTo>
                      <a:pt x="744" y="94"/>
                    </a:lnTo>
                    <a:lnTo>
                      <a:pt x="747" y="90"/>
                    </a:lnTo>
                    <a:lnTo>
                      <a:pt x="753" y="87"/>
                    </a:lnTo>
                    <a:lnTo>
                      <a:pt x="757" y="85"/>
                    </a:lnTo>
                    <a:lnTo>
                      <a:pt x="762" y="84"/>
                    </a:lnTo>
                    <a:lnTo>
                      <a:pt x="768" y="82"/>
                    </a:lnTo>
                    <a:lnTo>
                      <a:pt x="774" y="82"/>
                    </a:lnTo>
                    <a:lnTo>
                      <a:pt x="780" y="82"/>
                    </a:lnTo>
                    <a:lnTo>
                      <a:pt x="786" y="84"/>
                    </a:lnTo>
                    <a:lnTo>
                      <a:pt x="792" y="85"/>
                    </a:lnTo>
                    <a:lnTo>
                      <a:pt x="798" y="87"/>
                    </a:lnTo>
                    <a:lnTo>
                      <a:pt x="810" y="93"/>
                    </a:lnTo>
                    <a:lnTo>
                      <a:pt x="822" y="100"/>
                    </a:lnTo>
                    <a:lnTo>
                      <a:pt x="828" y="105"/>
                    </a:lnTo>
                    <a:lnTo>
                      <a:pt x="834" y="110"/>
                    </a:lnTo>
                    <a:lnTo>
                      <a:pt x="845" y="120"/>
                    </a:lnTo>
                    <a:lnTo>
                      <a:pt x="856" y="131"/>
                    </a:lnTo>
                    <a:lnTo>
                      <a:pt x="865" y="143"/>
                    </a:lnTo>
                    <a:lnTo>
                      <a:pt x="868" y="149"/>
                    </a:lnTo>
                    <a:lnTo>
                      <a:pt x="872" y="155"/>
                    </a:lnTo>
                    <a:lnTo>
                      <a:pt x="875" y="162"/>
                    </a:lnTo>
                    <a:lnTo>
                      <a:pt x="877" y="168"/>
                    </a:lnTo>
                    <a:lnTo>
                      <a:pt x="880" y="180"/>
                    </a:lnTo>
                    <a:lnTo>
                      <a:pt x="881" y="186"/>
                    </a:lnTo>
                    <a:lnTo>
                      <a:pt x="881" y="192"/>
                    </a:lnTo>
                    <a:lnTo>
                      <a:pt x="881" y="198"/>
                    </a:lnTo>
                    <a:lnTo>
                      <a:pt x="880" y="204"/>
                    </a:lnTo>
                    <a:lnTo>
                      <a:pt x="875" y="215"/>
                    </a:lnTo>
                    <a:lnTo>
                      <a:pt x="871" y="227"/>
                    </a:lnTo>
                    <a:lnTo>
                      <a:pt x="865" y="239"/>
                    </a:lnTo>
                    <a:lnTo>
                      <a:pt x="859" y="251"/>
                    </a:lnTo>
                    <a:lnTo>
                      <a:pt x="845" y="275"/>
                    </a:lnTo>
                    <a:lnTo>
                      <a:pt x="839" y="287"/>
                    </a:lnTo>
                    <a:lnTo>
                      <a:pt x="833" y="301"/>
                    </a:lnTo>
                    <a:lnTo>
                      <a:pt x="827" y="313"/>
                    </a:lnTo>
                    <a:lnTo>
                      <a:pt x="821" y="325"/>
                    </a:lnTo>
                    <a:lnTo>
                      <a:pt x="816" y="338"/>
                    </a:lnTo>
                    <a:lnTo>
                      <a:pt x="813" y="351"/>
                    </a:lnTo>
                    <a:lnTo>
                      <a:pt x="812" y="364"/>
                    </a:lnTo>
                    <a:lnTo>
                      <a:pt x="812" y="378"/>
                    </a:lnTo>
                    <a:lnTo>
                      <a:pt x="812" y="384"/>
                    </a:lnTo>
                    <a:lnTo>
                      <a:pt x="813" y="391"/>
                    </a:lnTo>
                    <a:lnTo>
                      <a:pt x="816" y="405"/>
                    </a:lnTo>
                    <a:lnTo>
                      <a:pt x="821" y="418"/>
                    </a:lnTo>
                    <a:lnTo>
                      <a:pt x="827" y="432"/>
                    </a:lnTo>
                    <a:lnTo>
                      <a:pt x="840" y="459"/>
                    </a:lnTo>
                    <a:lnTo>
                      <a:pt x="846" y="473"/>
                    </a:lnTo>
                    <a:lnTo>
                      <a:pt x="853" y="486"/>
                    </a:lnTo>
                    <a:lnTo>
                      <a:pt x="859" y="500"/>
                    </a:lnTo>
                    <a:lnTo>
                      <a:pt x="863" y="515"/>
                    </a:lnTo>
                    <a:lnTo>
                      <a:pt x="854" y="518"/>
                    </a:lnTo>
                    <a:lnTo>
                      <a:pt x="845" y="522"/>
                    </a:lnTo>
                    <a:lnTo>
                      <a:pt x="834" y="527"/>
                    </a:lnTo>
                    <a:lnTo>
                      <a:pt x="822" y="534"/>
                    </a:lnTo>
                    <a:lnTo>
                      <a:pt x="812" y="542"/>
                    </a:lnTo>
                    <a:lnTo>
                      <a:pt x="803" y="551"/>
                    </a:lnTo>
                    <a:lnTo>
                      <a:pt x="798" y="555"/>
                    </a:lnTo>
                    <a:lnTo>
                      <a:pt x="795" y="560"/>
                    </a:lnTo>
                    <a:lnTo>
                      <a:pt x="794" y="564"/>
                    </a:lnTo>
                    <a:lnTo>
                      <a:pt x="792" y="569"/>
                    </a:lnTo>
                    <a:lnTo>
                      <a:pt x="789" y="579"/>
                    </a:lnTo>
                    <a:lnTo>
                      <a:pt x="788" y="589"/>
                    </a:lnTo>
                    <a:lnTo>
                      <a:pt x="786" y="599"/>
                    </a:lnTo>
                    <a:lnTo>
                      <a:pt x="786" y="619"/>
                    </a:lnTo>
                    <a:lnTo>
                      <a:pt x="786" y="638"/>
                    </a:lnTo>
                    <a:lnTo>
                      <a:pt x="785" y="638"/>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6" name="Freeform 1512"/>
              <p:cNvSpPr>
                <a:spLocks/>
              </p:cNvSpPr>
              <p:nvPr/>
            </p:nvSpPr>
            <p:spPr bwMode="auto">
              <a:xfrm>
                <a:off x="4505" y="1362"/>
                <a:ext cx="162" cy="22"/>
              </a:xfrm>
              <a:custGeom>
                <a:avLst/>
                <a:gdLst>
                  <a:gd name="T0" fmla="*/ 320 w 325"/>
                  <a:gd name="T1" fmla="*/ 25 h 45"/>
                  <a:gd name="T2" fmla="*/ 316 w 325"/>
                  <a:gd name="T3" fmla="*/ 21 h 45"/>
                  <a:gd name="T4" fmla="*/ 311 w 325"/>
                  <a:gd name="T5" fmla="*/ 18 h 45"/>
                  <a:gd name="T6" fmla="*/ 306 w 325"/>
                  <a:gd name="T7" fmla="*/ 15 h 45"/>
                  <a:gd name="T8" fmla="*/ 300 w 325"/>
                  <a:gd name="T9" fmla="*/ 13 h 45"/>
                  <a:gd name="T10" fmla="*/ 287 w 325"/>
                  <a:gd name="T11" fmla="*/ 9 h 45"/>
                  <a:gd name="T12" fmla="*/ 278 w 325"/>
                  <a:gd name="T13" fmla="*/ 7 h 45"/>
                  <a:gd name="T14" fmla="*/ 270 w 325"/>
                  <a:gd name="T15" fmla="*/ 7 h 45"/>
                  <a:gd name="T16" fmla="*/ 252 w 325"/>
                  <a:gd name="T17" fmla="*/ 6 h 45"/>
                  <a:gd name="T18" fmla="*/ 233 w 325"/>
                  <a:gd name="T19" fmla="*/ 6 h 45"/>
                  <a:gd name="T20" fmla="*/ 210 w 325"/>
                  <a:gd name="T21" fmla="*/ 7 h 45"/>
                  <a:gd name="T22" fmla="*/ 187 w 325"/>
                  <a:gd name="T23" fmla="*/ 10 h 45"/>
                  <a:gd name="T24" fmla="*/ 165 w 325"/>
                  <a:gd name="T25" fmla="*/ 13 h 45"/>
                  <a:gd name="T26" fmla="*/ 140 w 325"/>
                  <a:gd name="T27" fmla="*/ 16 h 45"/>
                  <a:gd name="T28" fmla="*/ 92 w 325"/>
                  <a:gd name="T29" fmla="*/ 25 h 45"/>
                  <a:gd name="T30" fmla="*/ 2 w 325"/>
                  <a:gd name="T31" fmla="*/ 45 h 45"/>
                  <a:gd name="T32" fmla="*/ 0 w 325"/>
                  <a:gd name="T33" fmla="*/ 39 h 45"/>
                  <a:gd name="T34" fmla="*/ 91 w 325"/>
                  <a:gd name="T35" fmla="*/ 19 h 45"/>
                  <a:gd name="T36" fmla="*/ 139 w 325"/>
                  <a:gd name="T37" fmla="*/ 10 h 45"/>
                  <a:gd name="T38" fmla="*/ 163 w 325"/>
                  <a:gd name="T39" fmla="*/ 7 h 45"/>
                  <a:gd name="T40" fmla="*/ 186 w 325"/>
                  <a:gd name="T41" fmla="*/ 4 h 45"/>
                  <a:gd name="T42" fmla="*/ 210 w 325"/>
                  <a:gd name="T43" fmla="*/ 1 h 45"/>
                  <a:gd name="T44" fmla="*/ 231 w 325"/>
                  <a:gd name="T45" fmla="*/ 0 h 45"/>
                  <a:gd name="T46" fmla="*/ 252 w 325"/>
                  <a:gd name="T47" fmla="*/ 0 h 45"/>
                  <a:gd name="T48" fmla="*/ 272 w 325"/>
                  <a:gd name="T49" fmla="*/ 1 h 45"/>
                  <a:gd name="T50" fmla="*/ 279 w 325"/>
                  <a:gd name="T51" fmla="*/ 1 h 45"/>
                  <a:gd name="T52" fmla="*/ 288 w 325"/>
                  <a:gd name="T53" fmla="*/ 3 h 45"/>
                  <a:gd name="T54" fmla="*/ 302 w 325"/>
                  <a:gd name="T55" fmla="*/ 7 h 45"/>
                  <a:gd name="T56" fmla="*/ 310 w 325"/>
                  <a:gd name="T57" fmla="*/ 9 h 45"/>
                  <a:gd name="T58" fmla="*/ 316 w 325"/>
                  <a:gd name="T59" fmla="*/ 12 h 45"/>
                  <a:gd name="T60" fmla="*/ 320 w 325"/>
                  <a:gd name="T61" fmla="*/ 16 h 45"/>
                  <a:gd name="T62" fmla="*/ 325 w 325"/>
                  <a:gd name="T63" fmla="*/ 21 h 45"/>
                  <a:gd name="T64" fmla="*/ 320 w 325"/>
                  <a:gd name="T6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5" h="45">
                    <a:moveTo>
                      <a:pt x="320" y="25"/>
                    </a:moveTo>
                    <a:lnTo>
                      <a:pt x="316" y="21"/>
                    </a:lnTo>
                    <a:lnTo>
                      <a:pt x="311" y="18"/>
                    </a:lnTo>
                    <a:lnTo>
                      <a:pt x="306" y="15"/>
                    </a:lnTo>
                    <a:lnTo>
                      <a:pt x="300" y="13"/>
                    </a:lnTo>
                    <a:lnTo>
                      <a:pt x="287" y="9"/>
                    </a:lnTo>
                    <a:lnTo>
                      <a:pt x="278" y="7"/>
                    </a:lnTo>
                    <a:lnTo>
                      <a:pt x="270" y="7"/>
                    </a:lnTo>
                    <a:lnTo>
                      <a:pt x="252" y="6"/>
                    </a:lnTo>
                    <a:lnTo>
                      <a:pt x="233" y="6"/>
                    </a:lnTo>
                    <a:lnTo>
                      <a:pt x="210" y="7"/>
                    </a:lnTo>
                    <a:lnTo>
                      <a:pt x="187" y="10"/>
                    </a:lnTo>
                    <a:lnTo>
                      <a:pt x="165" y="13"/>
                    </a:lnTo>
                    <a:lnTo>
                      <a:pt x="140" y="16"/>
                    </a:lnTo>
                    <a:lnTo>
                      <a:pt x="92" y="25"/>
                    </a:lnTo>
                    <a:lnTo>
                      <a:pt x="2" y="45"/>
                    </a:lnTo>
                    <a:lnTo>
                      <a:pt x="0" y="39"/>
                    </a:lnTo>
                    <a:lnTo>
                      <a:pt x="91" y="19"/>
                    </a:lnTo>
                    <a:lnTo>
                      <a:pt x="139" y="10"/>
                    </a:lnTo>
                    <a:lnTo>
                      <a:pt x="163" y="7"/>
                    </a:lnTo>
                    <a:lnTo>
                      <a:pt x="186" y="4"/>
                    </a:lnTo>
                    <a:lnTo>
                      <a:pt x="210" y="1"/>
                    </a:lnTo>
                    <a:lnTo>
                      <a:pt x="231" y="0"/>
                    </a:lnTo>
                    <a:lnTo>
                      <a:pt x="252" y="0"/>
                    </a:lnTo>
                    <a:lnTo>
                      <a:pt x="272" y="1"/>
                    </a:lnTo>
                    <a:lnTo>
                      <a:pt x="279" y="1"/>
                    </a:lnTo>
                    <a:lnTo>
                      <a:pt x="288" y="3"/>
                    </a:lnTo>
                    <a:lnTo>
                      <a:pt x="302" y="7"/>
                    </a:lnTo>
                    <a:lnTo>
                      <a:pt x="310" y="9"/>
                    </a:lnTo>
                    <a:lnTo>
                      <a:pt x="316" y="12"/>
                    </a:lnTo>
                    <a:lnTo>
                      <a:pt x="320" y="16"/>
                    </a:lnTo>
                    <a:lnTo>
                      <a:pt x="325" y="21"/>
                    </a:lnTo>
                    <a:lnTo>
                      <a:pt x="32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7" name="Freeform 1513"/>
              <p:cNvSpPr>
                <a:spLocks/>
              </p:cNvSpPr>
              <p:nvPr/>
            </p:nvSpPr>
            <p:spPr bwMode="auto">
              <a:xfrm>
                <a:off x="4453" y="1381"/>
                <a:ext cx="53" cy="5"/>
              </a:xfrm>
              <a:custGeom>
                <a:avLst/>
                <a:gdLst>
                  <a:gd name="T0" fmla="*/ 106 w 106"/>
                  <a:gd name="T1" fmla="*/ 6 h 9"/>
                  <a:gd name="T2" fmla="*/ 92 w 106"/>
                  <a:gd name="T3" fmla="*/ 7 h 9"/>
                  <a:gd name="T4" fmla="*/ 75 w 106"/>
                  <a:gd name="T5" fmla="*/ 9 h 9"/>
                  <a:gd name="T6" fmla="*/ 42 w 106"/>
                  <a:gd name="T7" fmla="*/ 7 h 9"/>
                  <a:gd name="T8" fmla="*/ 15 w 106"/>
                  <a:gd name="T9" fmla="*/ 6 h 9"/>
                  <a:gd name="T10" fmla="*/ 8 w 106"/>
                  <a:gd name="T11" fmla="*/ 6 h 9"/>
                  <a:gd name="T12" fmla="*/ 5 w 106"/>
                  <a:gd name="T13" fmla="*/ 6 h 9"/>
                  <a:gd name="T14" fmla="*/ 3 w 106"/>
                  <a:gd name="T15" fmla="*/ 7 h 9"/>
                  <a:gd name="T16" fmla="*/ 0 w 106"/>
                  <a:gd name="T17" fmla="*/ 1 h 9"/>
                  <a:gd name="T18" fmla="*/ 3 w 106"/>
                  <a:gd name="T19" fmla="*/ 0 h 9"/>
                  <a:gd name="T20" fmla="*/ 6 w 106"/>
                  <a:gd name="T21" fmla="*/ 0 h 9"/>
                  <a:gd name="T22" fmla="*/ 15 w 106"/>
                  <a:gd name="T23" fmla="*/ 0 h 9"/>
                  <a:gd name="T24" fmla="*/ 42 w 106"/>
                  <a:gd name="T25" fmla="*/ 1 h 9"/>
                  <a:gd name="T26" fmla="*/ 75 w 106"/>
                  <a:gd name="T27" fmla="*/ 3 h 9"/>
                  <a:gd name="T28" fmla="*/ 91 w 106"/>
                  <a:gd name="T29" fmla="*/ 1 h 9"/>
                  <a:gd name="T30" fmla="*/ 104 w 106"/>
                  <a:gd name="T31" fmla="*/ 0 h 9"/>
                  <a:gd name="T32" fmla="*/ 106 w 106"/>
                  <a:gd name="T3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9">
                    <a:moveTo>
                      <a:pt x="106" y="6"/>
                    </a:moveTo>
                    <a:lnTo>
                      <a:pt x="92" y="7"/>
                    </a:lnTo>
                    <a:lnTo>
                      <a:pt x="75" y="9"/>
                    </a:lnTo>
                    <a:lnTo>
                      <a:pt x="42" y="7"/>
                    </a:lnTo>
                    <a:lnTo>
                      <a:pt x="15" y="6"/>
                    </a:lnTo>
                    <a:lnTo>
                      <a:pt x="8" y="6"/>
                    </a:lnTo>
                    <a:lnTo>
                      <a:pt x="5" y="6"/>
                    </a:lnTo>
                    <a:lnTo>
                      <a:pt x="3" y="7"/>
                    </a:lnTo>
                    <a:lnTo>
                      <a:pt x="0" y="1"/>
                    </a:lnTo>
                    <a:lnTo>
                      <a:pt x="3" y="0"/>
                    </a:lnTo>
                    <a:lnTo>
                      <a:pt x="6" y="0"/>
                    </a:lnTo>
                    <a:lnTo>
                      <a:pt x="15" y="0"/>
                    </a:lnTo>
                    <a:lnTo>
                      <a:pt x="42" y="1"/>
                    </a:lnTo>
                    <a:lnTo>
                      <a:pt x="75" y="3"/>
                    </a:lnTo>
                    <a:lnTo>
                      <a:pt x="91" y="1"/>
                    </a:lnTo>
                    <a:lnTo>
                      <a:pt x="104" y="0"/>
                    </a:lnTo>
                    <a:lnTo>
                      <a:pt x="10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8" name="Freeform 1514"/>
              <p:cNvSpPr>
                <a:spLocks/>
              </p:cNvSpPr>
              <p:nvPr/>
            </p:nvSpPr>
            <p:spPr bwMode="auto">
              <a:xfrm>
                <a:off x="4505" y="1381"/>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299" name="Freeform 1515"/>
              <p:cNvSpPr>
                <a:spLocks/>
              </p:cNvSpPr>
              <p:nvPr/>
            </p:nvSpPr>
            <p:spPr bwMode="auto">
              <a:xfrm>
                <a:off x="4286" y="1354"/>
                <a:ext cx="169" cy="58"/>
              </a:xfrm>
              <a:custGeom>
                <a:avLst/>
                <a:gdLst>
                  <a:gd name="T0" fmla="*/ 339 w 339"/>
                  <a:gd name="T1" fmla="*/ 62 h 118"/>
                  <a:gd name="T2" fmla="*/ 328 w 339"/>
                  <a:gd name="T3" fmla="*/ 71 h 118"/>
                  <a:gd name="T4" fmla="*/ 317 w 339"/>
                  <a:gd name="T5" fmla="*/ 78 h 118"/>
                  <a:gd name="T6" fmla="*/ 308 w 339"/>
                  <a:gd name="T7" fmla="*/ 86 h 118"/>
                  <a:gd name="T8" fmla="*/ 296 w 339"/>
                  <a:gd name="T9" fmla="*/ 92 h 118"/>
                  <a:gd name="T10" fmla="*/ 286 w 339"/>
                  <a:gd name="T11" fmla="*/ 98 h 118"/>
                  <a:gd name="T12" fmla="*/ 275 w 339"/>
                  <a:gd name="T13" fmla="*/ 103 h 118"/>
                  <a:gd name="T14" fmla="*/ 265 w 339"/>
                  <a:gd name="T15" fmla="*/ 107 h 118"/>
                  <a:gd name="T16" fmla="*/ 252 w 339"/>
                  <a:gd name="T17" fmla="*/ 110 h 118"/>
                  <a:gd name="T18" fmla="*/ 240 w 339"/>
                  <a:gd name="T19" fmla="*/ 113 h 118"/>
                  <a:gd name="T20" fmla="*/ 230 w 339"/>
                  <a:gd name="T21" fmla="*/ 116 h 118"/>
                  <a:gd name="T22" fmla="*/ 207 w 339"/>
                  <a:gd name="T23" fmla="*/ 118 h 118"/>
                  <a:gd name="T24" fmla="*/ 195 w 339"/>
                  <a:gd name="T25" fmla="*/ 118 h 118"/>
                  <a:gd name="T26" fmla="*/ 183 w 339"/>
                  <a:gd name="T27" fmla="*/ 118 h 118"/>
                  <a:gd name="T28" fmla="*/ 171 w 339"/>
                  <a:gd name="T29" fmla="*/ 116 h 118"/>
                  <a:gd name="T30" fmla="*/ 160 w 339"/>
                  <a:gd name="T31" fmla="*/ 115 h 118"/>
                  <a:gd name="T32" fmla="*/ 138 w 339"/>
                  <a:gd name="T33" fmla="*/ 109 h 118"/>
                  <a:gd name="T34" fmla="*/ 126 w 339"/>
                  <a:gd name="T35" fmla="*/ 104 h 118"/>
                  <a:gd name="T36" fmla="*/ 115 w 339"/>
                  <a:gd name="T37" fmla="*/ 101 h 118"/>
                  <a:gd name="T38" fmla="*/ 94 w 339"/>
                  <a:gd name="T39" fmla="*/ 90 h 118"/>
                  <a:gd name="T40" fmla="*/ 82 w 339"/>
                  <a:gd name="T41" fmla="*/ 84 h 118"/>
                  <a:gd name="T42" fmla="*/ 73 w 339"/>
                  <a:gd name="T43" fmla="*/ 77 h 118"/>
                  <a:gd name="T44" fmla="*/ 62 w 339"/>
                  <a:gd name="T45" fmla="*/ 69 h 118"/>
                  <a:gd name="T46" fmla="*/ 52 w 339"/>
                  <a:gd name="T47" fmla="*/ 62 h 118"/>
                  <a:gd name="T48" fmla="*/ 43 w 339"/>
                  <a:gd name="T49" fmla="*/ 54 h 118"/>
                  <a:gd name="T50" fmla="*/ 34 w 339"/>
                  <a:gd name="T51" fmla="*/ 45 h 118"/>
                  <a:gd name="T52" fmla="*/ 25 w 339"/>
                  <a:gd name="T53" fmla="*/ 36 h 118"/>
                  <a:gd name="T54" fmla="*/ 16 w 339"/>
                  <a:gd name="T55" fmla="*/ 26 h 118"/>
                  <a:gd name="T56" fmla="*/ 8 w 339"/>
                  <a:gd name="T57" fmla="*/ 15 h 118"/>
                  <a:gd name="T58" fmla="*/ 0 w 339"/>
                  <a:gd name="T59" fmla="*/ 5 h 118"/>
                  <a:gd name="T60" fmla="*/ 5 w 339"/>
                  <a:gd name="T61" fmla="*/ 0 h 118"/>
                  <a:gd name="T62" fmla="*/ 13 w 339"/>
                  <a:gd name="T63" fmla="*/ 12 h 118"/>
                  <a:gd name="T64" fmla="*/ 22 w 339"/>
                  <a:gd name="T65" fmla="*/ 21 h 118"/>
                  <a:gd name="T66" fmla="*/ 29 w 339"/>
                  <a:gd name="T67" fmla="*/ 32 h 118"/>
                  <a:gd name="T68" fmla="*/ 38 w 339"/>
                  <a:gd name="T69" fmla="*/ 41 h 118"/>
                  <a:gd name="T70" fmla="*/ 47 w 339"/>
                  <a:gd name="T71" fmla="*/ 50 h 118"/>
                  <a:gd name="T72" fmla="*/ 56 w 339"/>
                  <a:gd name="T73" fmla="*/ 57 h 118"/>
                  <a:gd name="T74" fmla="*/ 67 w 339"/>
                  <a:gd name="T75" fmla="*/ 65 h 118"/>
                  <a:gd name="T76" fmla="*/ 76 w 339"/>
                  <a:gd name="T77" fmla="*/ 72 h 118"/>
                  <a:gd name="T78" fmla="*/ 86 w 339"/>
                  <a:gd name="T79" fmla="*/ 78 h 118"/>
                  <a:gd name="T80" fmla="*/ 97 w 339"/>
                  <a:gd name="T81" fmla="*/ 84 h 118"/>
                  <a:gd name="T82" fmla="*/ 118 w 339"/>
                  <a:gd name="T83" fmla="*/ 95 h 118"/>
                  <a:gd name="T84" fmla="*/ 129 w 339"/>
                  <a:gd name="T85" fmla="*/ 99 h 118"/>
                  <a:gd name="T86" fmla="*/ 139 w 339"/>
                  <a:gd name="T87" fmla="*/ 103 h 118"/>
                  <a:gd name="T88" fmla="*/ 162 w 339"/>
                  <a:gd name="T89" fmla="*/ 109 h 118"/>
                  <a:gd name="T90" fmla="*/ 172 w 339"/>
                  <a:gd name="T91" fmla="*/ 110 h 118"/>
                  <a:gd name="T92" fmla="*/ 185 w 339"/>
                  <a:gd name="T93" fmla="*/ 112 h 118"/>
                  <a:gd name="T94" fmla="*/ 195 w 339"/>
                  <a:gd name="T95" fmla="*/ 112 h 118"/>
                  <a:gd name="T96" fmla="*/ 206 w 339"/>
                  <a:gd name="T97" fmla="*/ 112 h 118"/>
                  <a:gd name="T98" fmla="*/ 228 w 339"/>
                  <a:gd name="T99" fmla="*/ 110 h 118"/>
                  <a:gd name="T100" fmla="*/ 239 w 339"/>
                  <a:gd name="T101" fmla="*/ 107 h 118"/>
                  <a:gd name="T102" fmla="*/ 251 w 339"/>
                  <a:gd name="T103" fmla="*/ 104 h 118"/>
                  <a:gd name="T104" fmla="*/ 262 w 339"/>
                  <a:gd name="T105" fmla="*/ 101 h 118"/>
                  <a:gd name="T106" fmla="*/ 272 w 339"/>
                  <a:gd name="T107" fmla="*/ 98 h 118"/>
                  <a:gd name="T108" fmla="*/ 283 w 339"/>
                  <a:gd name="T109" fmla="*/ 92 h 118"/>
                  <a:gd name="T110" fmla="*/ 293 w 339"/>
                  <a:gd name="T111" fmla="*/ 87 h 118"/>
                  <a:gd name="T112" fmla="*/ 304 w 339"/>
                  <a:gd name="T113" fmla="*/ 81 h 118"/>
                  <a:gd name="T114" fmla="*/ 314 w 339"/>
                  <a:gd name="T115" fmla="*/ 74 h 118"/>
                  <a:gd name="T116" fmla="*/ 323 w 339"/>
                  <a:gd name="T117" fmla="*/ 66 h 118"/>
                  <a:gd name="T118" fmla="*/ 334 w 339"/>
                  <a:gd name="T119" fmla="*/ 57 h 118"/>
                  <a:gd name="T120" fmla="*/ 339 w 339"/>
                  <a:gd name="T121" fmla="*/ 6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9" h="118">
                    <a:moveTo>
                      <a:pt x="339" y="62"/>
                    </a:moveTo>
                    <a:lnTo>
                      <a:pt x="328" y="71"/>
                    </a:lnTo>
                    <a:lnTo>
                      <a:pt x="317" y="78"/>
                    </a:lnTo>
                    <a:lnTo>
                      <a:pt x="308" y="86"/>
                    </a:lnTo>
                    <a:lnTo>
                      <a:pt x="296" y="92"/>
                    </a:lnTo>
                    <a:lnTo>
                      <a:pt x="286" y="98"/>
                    </a:lnTo>
                    <a:lnTo>
                      <a:pt x="275" y="103"/>
                    </a:lnTo>
                    <a:lnTo>
                      <a:pt x="265" y="107"/>
                    </a:lnTo>
                    <a:lnTo>
                      <a:pt x="252" y="110"/>
                    </a:lnTo>
                    <a:lnTo>
                      <a:pt x="240" y="113"/>
                    </a:lnTo>
                    <a:lnTo>
                      <a:pt x="230" y="116"/>
                    </a:lnTo>
                    <a:lnTo>
                      <a:pt x="207" y="118"/>
                    </a:lnTo>
                    <a:lnTo>
                      <a:pt x="195" y="118"/>
                    </a:lnTo>
                    <a:lnTo>
                      <a:pt x="183" y="118"/>
                    </a:lnTo>
                    <a:lnTo>
                      <a:pt x="171" y="116"/>
                    </a:lnTo>
                    <a:lnTo>
                      <a:pt x="160" y="115"/>
                    </a:lnTo>
                    <a:lnTo>
                      <a:pt x="138" y="109"/>
                    </a:lnTo>
                    <a:lnTo>
                      <a:pt x="126" y="104"/>
                    </a:lnTo>
                    <a:lnTo>
                      <a:pt x="115" y="101"/>
                    </a:lnTo>
                    <a:lnTo>
                      <a:pt x="94" y="90"/>
                    </a:lnTo>
                    <a:lnTo>
                      <a:pt x="82" y="84"/>
                    </a:lnTo>
                    <a:lnTo>
                      <a:pt x="73" y="77"/>
                    </a:lnTo>
                    <a:lnTo>
                      <a:pt x="62" y="69"/>
                    </a:lnTo>
                    <a:lnTo>
                      <a:pt x="52" y="62"/>
                    </a:lnTo>
                    <a:lnTo>
                      <a:pt x="43" y="54"/>
                    </a:lnTo>
                    <a:lnTo>
                      <a:pt x="34" y="45"/>
                    </a:lnTo>
                    <a:lnTo>
                      <a:pt x="25" y="36"/>
                    </a:lnTo>
                    <a:lnTo>
                      <a:pt x="16" y="26"/>
                    </a:lnTo>
                    <a:lnTo>
                      <a:pt x="8" y="15"/>
                    </a:lnTo>
                    <a:lnTo>
                      <a:pt x="0" y="5"/>
                    </a:lnTo>
                    <a:lnTo>
                      <a:pt x="5" y="0"/>
                    </a:lnTo>
                    <a:lnTo>
                      <a:pt x="13" y="12"/>
                    </a:lnTo>
                    <a:lnTo>
                      <a:pt x="22" y="21"/>
                    </a:lnTo>
                    <a:lnTo>
                      <a:pt x="29" y="32"/>
                    </a:lnTo>
                    <a:lnTo>
                      <a:pt x="38" y="41"/>
                    </a:lnTo>
                    <a:lnTo>
                      <a:pt x="47" y="50"/>
                    </a:lnTo>
                    <a:lnTo>
                      <a:pt x="56" y="57"/>
                    </a:lnTo>
                    <a:lnTo>
                      <a:pt x="67" y="65"/>
                    </a:lnTo>
                    <a:lnTo>
                      <a:pt x="76" y="72"/>
                    </a:lnTo>
                    <a:lnTo>
                      <a:pt x="86" y="78"/>
                    </a:lnTo>
                    <a:lnTo>
                      <a:pt x="97" y="84"/>
                    </a:lnTo>
                    <a:lnTo>
                      <a:pt x="118" y="95"/>
                    </a:lnTo>
                    <a:lnTo>
                      <a:pt x="129" y="99"/>
                    </a:lnTo>
                    <a:lnTo>
                      <a:pt x="139" y="103"/>
                    </a:lnTo>
                    <a:lnTo>
                      <a:pt x="162" y="109"/>
                    </a:lnTo>
                    <a:lnTo>
                      <a:pt x="172" y="110"/>
                    </a:lnTo>
                    <a:lnTo>
                      <a:pt x="185" y="112"/>
                    </a:lnTo>
                    <a:lnTo>
                      <a:pt x="195" y="112"/>
                    </a:lnTo>
                    <a:lnTo>
                      <a:pt x="206" y="112"/>
                    </a:lnTo>
                    <a:lnTo>
                      <a:pt x="228" y="110"/>
                    </a:lnTo>
                    <a:lnTo>
                      <a:pt x="239" y="107"/>
                    </a:lnTo>
                    <a:lnTo>
                      <a:pt x="251" y="104"/>
                    </a:lnTo>
                    <a:lnTo>
                      <a:pt x="262" y="101"/>
                    </a:lnTo>
                    <a:lnTo>
                      <a:pt x="272" y="98"/>
                    </a:lnTo>
                    <a:lnTo>
                      <a:pt x="283" y="92"/>
                    </a:lnTo>
                    <a:lnTo>
                      <a:pt x="293" y="87"/>
                    </a:lnTo>
                    <a:lnTo>
                      <a:pt x="304" y="81"/>
                    </a:lnTo>
                    <a:lnTo>
                      <a:pt x="314" y="74"/>
                    </a:lnTo>
                    <a:lnTo>
                      <a:pt x="323" y="66"/>
                    </a:lnTo>
                    <a:lnTo>
                      <a:pt x="334" y="57"/>
                    </a:lnTo>
                    <a:lnTo>
                      <a:pt x="33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0" name="Freeform 1516"/>
              <p:cNvSpPr>
                <a:spLocks/>
              </p:cNvSpPr>
              <p:nvPr/>
            </p:nvSpPr>
            <p:spPr bwMode="auto">
              <a:xfrm>
                <a:off x="4453" y="1382"/>
                <a:ext cx="2" cy="3"/>
              </a:xfrm>
              <a:custGeom>
                <a:avLst/>
                <a:gdLst>
                  <a:gd name="T0" fmla="*/ 0 w 5"/>
                  <a:gd name="T1" fmla="*/ 0 h 6"/>
                  <a:gd name="T2" fmla="*/ 5 w 5"/>
                  <a:gd name="T3" fmla="*/ 5 h 6"/>
                  <a:gd name="T4" fmla="*/ 3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5"/>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1" name="Freeform 1517"/>
              <p:cNvSpPr>
                <a:spLocks/>
              </p:cNvSpPr>
              <p:nvPr/>
            </p:nvSpPr>
            <p:spPr bwMode="auto">
              <a:xfrm>
                <a:off x="4272" y="1187"/>
                <a:ext cx="59" cy="169"/>
              </a:xfrm>
              <a:custGeom>
                <a:avLst/>
                <a:gdLst>
                  <a:gd name="T0" fmla="*/ 28 w 119"/>
                  <a:gd name="T1" fmla="*/ 338 h 338"/>
                  <a:gd name="T2" fmla="*/ 21 w 119"/>
                  <a:gd name="T3" fmla="*/ 327 h 338"/>
                  <a:gd name="T4" fmla="*/ 15 w 119"/>
                  <a:gd name="T5" fmla="*/ 315 h 338"/>
                  <a:gd name="T6" fmla="*/ 10 w 119"/>
                  <a:gd name="T7" fmla="*/ 304 h 338"/>
                  <a:gd name="T8" fmla="*/ 6 w 119"/>
                  <a:gd name="T9" fmla="*/ 292 h 338"/>
                  <a:gd name="T10" fmla="*/ 3 w 119"/>
                  <a:gd name="T11" fmla="*/ 282 h 338"/>
                  <a:gd name="T12" fmla="*/ 1 w 119"/>
                  <a:gd name="T13" fmla="*/ 270 h 338"/>
                  <a:gd name="T14" fmla="*/ 0 w 119"/>
                  <a:gd name="T15" fmla="*/ 259 h 338"/>
                  <a:gd name="T16" fmla="*/ 0 w 119"/>
                  <a:gd name="T17" fmla="*/ 247 h 338"/>
                  <a:gd name="T18" fmla="*/ 0 w 119"/>
                  <a:gd name="T19" fmla="*/ 237 h 338"/>
                  <a:gd name="T20" fmla="*/ 1 w 119"/>
                  <a:gd name="T21" fmla="*/ 226 h 338"/>
                  <a:gd name="T22" fmla="*/ 6 w 119"/>
                  <a:gd name="T23" fmla="*/ 204 h 338"/>
                  <a:gd name="T24" fmla="*/ 13 w 119"/>
                  <a:gd name="T25" fmla="*/ 182 h 338"/>
                  <a:gd name="T26" fmla="*/ 21 w 119"/>
                  <a:gd name="T27" fmla="*/ 161 h 338"/>
                  <a:gd name="T28" fmla="*/ 31 w 119"/>
                  <a:gd name="T29" fmla="*/ 140 h 338"/>
                  <a:gd name="T30" fmla="*/ 44 w 119"/>
                  <a:gd name="T31" fmla="*/ 119 h 338"/>
                  <a:gd name="T32" fmla="*/ 68 w 119"/>
                  <a:gd name="T33" fmla="*/ 79 h 338"/>
                  <a:gd name="T34" fmla="*/ 93 w 119"/>
                  <a:gd name="T35" fmla="*/ 39 h 338"/>
                  <a:gd name="T36" fmla="*/ 104 w 119"/>
                  <a:gd name="T37" fmla="*/ 20 h 338"/>
                  <a:gd name="T38" fmla="*/ 113 w 119"/>
                  <a:gd name="T39" fmla="*/ 0 h 338"/>
                  <a:gd name="T40" fmla="*/ 119 w 119"/>
                  <a:gd name="T41" fmla="*/ 3 h 338"/>
                  <a:gd name="T42" fmla="*/ 110 w 119"/>
                  <a:gd name="T43" fmla="*/ 23 h 338"/>
                  <a:gd name="T44" fmla="*/ 98 w 119"/>
                  <a:gd name="T45" fmla="*/ 42 h 338"/>
                  <a:gd name="T46" fmla="*/ 74 w 119"/>
                  <a:gd name="T47" fmla="*/ 83 h 338"/>
                  <a:gd name="T48" fmla="*/ 48 w 119"/>
                  <a:gd name="T49" fmla="*/ 124 h 338"/>
                  <a:gd name="T50" fmla="*/ 37 w 119"/>
                  <a:gd name="T51" fmla="*/ 143 h 338"/>
                  <a:gd name="T52" fmla="*/ 27 w 119"/>
                  <a:gd name="T53" fmla="*/ 164 h 338"/>
                  <a:gd name="T54" fmla="*/ 18 w 119"/>
                  <a:gd name="T55" fmla="*/ 185 h 338"/>
                  <a:gd name="T56" fmla="*/ 12 w 119"/>
                  <a:gd name="T57" fmla="*/ 207 h 338"/>
                  <a:gd name="T58" fmla="*/ 7 w 119"/>
                  <a:gd name="T59" fmla="*/ 228 h 338"/>
                  <a:gd name="T60" fmla="*/ 6 w 119"/>
                  <a:gd name="T61" fmla="*/ 238 h 338"/>
                  <a:gd name="T62" fmla="*/ 6 w 119"/>
                  <a:gd name="T63" fmla="*/ 247 h 338"/>
                  <a:gd name="T64" fmla="*/ 6 w 119"/>
                  <a:gd name="T65" fmla="*/ 258 h 338"/>
                  <a:gd name="T66" fmla="*/ 7 w 119"/>
                  <a:gd name="T67" fmla="*/ 270 h 338"/>
                  <a:gd name="T68" fmla="*/ 9 w 119"/>
                  <a:gd name="T69" fmla="*/ 280 h 338"/>
                  <a:gd name="T70" fmla="*/ 12 w 119"/>
                  <a:gd name="T71" fmla="*/ 291 h 338"/>
                  <a:gd name="T72" fmla="*/ 16 w 119"/>
                  <a:gd name="T73" fmla="*/ 301 h 338"/>
                  <a:gd name="T74" fmla="*/ 21 w 119"/>
                  <a:gd name="T75" fmla="*/ 312 h 338"/>
                  <a:gd name="T76" fmla="*/ 27 w 119"/>
                  <a:gd name="T77" fmla="*/ 323 h 338"/>
                  <a:gd name="T78" fmla="*/ 33 w 119"/>
                  <a:gd name="T79" fmla="*/ 333 h 338"/>
                  <a:gd name="T80" fmla="*/ 28 w 119"/>
                  <a:gd name="T81"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338">
                    <a:moveTo>
                      <a:pt x="28" y="338"/>
                    </a:moveTo>
                    <a:lnTo>
                      <a:pt x="21" y="327"/>
                    </a:lnTo>
                    <a:lnTo>
                      <a:pt x="15" y="315"/>
                    </a:lnTo>
                    <a:lnTo>
                      <a:pt x="10" y="304"/>
                    </a:lnTo>
                    <a:lnTo>
                      <a:pt x="6" y="292"/>
                    </a:lnTo>
                    <a:lnTo>
                      <a:pt x="3" y="282"/>
                    </a:lnTo>
                    <a:lnTo>
                      <a:pt x="1" y="270"/>
                    </a:lnTo>
                    <a:lnTo>
                      <a:pt x="0" y="259"/>
                    </a:lnTo>
                    <a:lnTo>
                      <a:pt x="0" y="247"/>
                    </a:lnTo>
                    <a:lnTo>
                      <a:pt x="0" y="237"/>
                    </a:lnTo>
                    <a:lnTo>
                      <a:pt x="1" y="226"/>
                    </a:lnTo>
                    <a:lnTo>
                      <a:pt x="6" y="204"/>
                    </a:lnTo>
                    <a:lnTo>
                      <a:pt x="13" y="182"/>
                    </a:lnTo>
                    <a:lnTo>
                      <a:pt x="21" y="161"/>
                    </a:lnTo>
                    <a:lnTo>
                      <a:pt x="31" y="140"/>
                    </a:lnTo>
                    <a:lnTo>
                      <a:pt x="44" y="119"/>
                    </a:lnTo>
                    <a:lnTo>
                      <a:pt x="68" y="79"/>
                    </a:lnTo>
                    <a:lnTo>
                      <a:pt x="93" y="39"/>
                    </a:lnTo>
                    <a:lnTo>
                      <a:pt x="104" y="20"/>
                    </a:lnTo>
                    <a:lnTo>
                      <a:pt x="113" y="0"/>
                    </a:lnTo>
                    <a:lnTo>
                      <a:pt x="119" y="3"/>
                    </a:lnTo>
                    <a:lnTo>
                      <a:pt x="110" y="23"/>
                    </a:lnTo>
                    <a:lnTo>
                      <a:pt x="98" y="42"/>
                    </a:lnTo>
                    <a:lnTo>
                      <a:pt x="74" y="83"/>
                    </a:lnTo>
                    <a:lnTo>
                      <a:pt x="48" y="124"/>
                    </a:lnTo>
                    <a:lnTo>
                      <a:pt x="37" y="143"/>
                    </a:lnTo>
                    <a:lnTo>
                      <a:pt x="27" y="164"/>
                    </a:lnTo>
                    <a:lnTo>
                      <a:pt x="18" y="185"/>
                    </a:lnTo>
                    <a:lnTo>
                      <a:pt x="12" y="207"/>
                    </a:lnTo>
                    <a:lnTo>
                      <a:pt x="7" y="228"/>
                    </a:lnTo>
                    <a:lnTo>
                      <a:pt x="6" y="238"/>
                    </a:lnTo>
                    <a:lnTo>
                      <a:pt x="6" y="247"/>
                    </a:lnTo>
                    <a:lnTo>
                      <a:pt x="6" y="258"/>
                    </a:lnTo>
                    <a:lnTo>
                      <a:pt x="7" y="270"/>
                    </a:lnTo>
                    <a:lnTo>
                      <a:pt x="9" y="280"/>
                    </a:lnTo>
                    <a:lnTo>
                      <a:pt x="12" y="291"/>
                    </a:lnTo>
                    <a:lnTo>
                      <a:pt x="16" y="301"/>
                    </a:lnTo>
                    <a:lnTo>
                      <a:pt x="21" y="312"/>
                    </a:lnTo>
                    <a:lnTo>
                      <a:pt x="27" y="323"/>
                    </a:lnTo>
                    <a:lnTo>
                      <a:pt x="33" y="333"/>
                    </a:lnTo>
                    <a:lnTo>
                      <a:pt x="28"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2" name="Freeform 1518"/>
              <p:cNvSpPr>
                <a:spLocks/>
              </p:cNvSpPr>
              <p:nvPr/>
            </p:nvSpPr>
            <p:spPr bwMode="auto">
              <a:xfrm>
                <a:off x="4286" y="1354"/>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3" name="Freeform 1519"/>
              <p:cNvSpPr>
                <a:spLocks/>
              </p:cNvSpPr>
              <p:nvPr/>
            </p:nvSpPr>
            <p:spPr bwMode="auto">
              <a:xfrm>
                <a:off x="4328" y="1172"/>
                <a:ext cx="5" cy="17"/>
              </a:xfrm>
              <a:custGeom>
                <a:avLst/>
                <a:gdLst>
                  <a:gd name="T0" fmla="*/ 0 w 9"/>
                  <a:gd name="T1" fmla="*/ 30 h 33"/>
                  <a:gd name="T2" fmla="*/ 1 w 9"/>
                  <a:gd name="T3" fmla="*/ 27 h 33"/>
                  <a:gd name="T4" fmla="*/ 3 w 9"/>
                  <a:gd name="T5" fmla="*/ 24 h 33"/>
                  <a:gd name="T6" fmla="*/ 3 w 9"/>
                  <a:gd name="T7" fmla="*/ 17 h 33"/>
                  <a:gd name="T8" fmla="*/ 3 w 9"/>
                  <a:gd name="T9" fmla="*/ 9 h 33"/>
                  <a:gd name="T10" fmla="*/ 1 w 9"/>
                  <a:gd name="T11" fmla="*/ 0 h 33"/>
                  <a:gd name="T12" fmla="*/ 7 w 9"/>
                  <a:gd name="T13" fmla="*/ 0 h 33"/>
                  <a:gd name="T14" fmla="*/ 9 w 9"/>
                  <a:gd name="T15" fmla="*/ 8 h 33"/>
                  <a:gd name="T16" fmla="*/ 9 w 9"/>
                  <a:gd name="T17" fmla="*/ 17 h 33"/>
                  <a:gd name="T18" fmla="*/ 9 w 9"/>
                  <a:gd name="T19" fmla="*/ 26 h 33"/>
                  <a:gd name="T20" fmla="*/ 7 w 9"/>
                  <a:gd name="T21" fmla="*/ 30 h 33"/>
                  <a:gd name="T22" fmla="*/ 6 w 9"/>
                  <a:gd name="T23" fmla="*/ 33 h 33"/>
                  <a:gd name="T24" fmla="*/ 0 w 9"/>
                  <a:gd name="T2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3">
                    <a:moveTo>
                      <a:pt x="0" y="30"/>
                    </a:moveTo>
                    <a:lnTo>
                      <a:pt x="1" y="27"/>
                    </a:lnTo>
                    <a:lnTo>
                      <a:pt x="3" y="24"/>
                    </a:lnTo>
                    <a:lnTo>
                      <a:pt x="3" y="17"/>
                    </a:lnTo>
                    <a:lnTo>
                      <a:pt x="3" y="9"/>
                    </a:lnTo>
                    <a:lnTo>
                      <a:pt x="1" y="0"/>
                    </a:lnTo>
                    <a:lnTo>
                      <a:pt x="7" y="0"/>
                    </a:lnTo>
                    <a:lnTo>
                      <a:pt x="9" y="8"/>
                    </a:lnTo>
                    <a:lnTo>
                      <a:pt x="9" y="17"/>
                    </a:lnTo>
                    <a:lnTo>
                      <a:pt x="9" y="26"/>
                    </a:lnTo>
                    <a:lnTo>
                      <a:pt x="7" y="30"/>
                    </a:lnTo>
                    <a:lnTo>
                      <a:pt x="6" y="33"/>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4" name="Freeform 1520"/>
              <p:cNvSpPr>
                <a:spLocks/>
              </p:cNvSpPr>
              <p:nvPr/>
            </p:nvSpPr>
            <p:spPr bwMode="auto">
              <a:xfrm>
                <a:off x="4328" y="1187"/>
                <a:ext cx="3" cy="2"/>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5" name="Freeform 1521"/>
              <p:cNvSpPr>
                <a:spLocks/>
              </p:cNvSpPr>
              <p:nvPr/>
            </p:nvSpPr>
            <p:spPr bwMode="auto">
              <a:xfrm>
                <a:off x="4304" y="1098"/>
                <a:ext cx="28" cy="75"/>
              </a:xfrm>
              <a:custGeom>
                <a:avLst/>
                <a:gdLst>
                  <a:gd name="T0" fmla="*/ 49 w 55"/>
                  <a:gd name="T1" fmla="*/ 150 h 150"/>
                  <a:gd name="T2" fmla="*/ 48 w 55"/>
                  <a:gd name="T3" fmla="*/ 139 h 150"/>
                  <a:gd name="T4" fmla="*/ 45 w 55"/>
                  <a:gd name="T5" fmla="*/ 130 h 150"/>
                  <a:gd name="T6" fmla="*/ 42 w 55"/>
                  <a:gd name="T7" fmla="*/ 119 h 150"/>
                  <a:gd name="T8" fmla="*/ 37 w 55"/>
                  <a:gd name="T9" fmla="*/ 109 h 150"/>
                  <a:gd name="T10" fmla="*/ 27 w 55"/>
                  <a:gd name="T11" fmla="*/ 88 h 150"/>
                  <a:gd name="T12" fmla="*/ 16 w 55"/>
                  <a:gd name="T13" fmla="*/ 67 h 150"/>
                  <a:gd name="T14" fmla="*/ 7 w 55"/>
                  <a:gd name="T15" fmla="*/ 47 h 150"/>
                  <a:gd name="T16" fmla="*/ 4 w 55"/>
                  <a:gd name="T17" fmla="*/ 38 h 150"/>
                  <a:gd name="T18" fmla="*/ 1 w 55"/>
                  <a:gd name="T19" fmla="*/ 29 h 150"/>
                  <a:gd name="T20" fmla="*/ 0 w 55"/>
                  <a:gd name="T21" fmla="*/ 20 h 150"/>
                  <a:gd name="T22" fmla="*/ 1 w 55"/>
                  <a:gd name="T23" fmla="*/ 12 h 150"/>
                  <a:gd name="T24" fmla="*/ 3 w 55"/>
                  <a:gd name="T25" fmla="*/ 9 h 150"/>
                  <a:gd name="T26" fmla="*/ 4 w 55"/>
                  <a:gd name="T27" fmla="*/ 6 h 150"/>
                  <a:gd name="T28" fmla="*/ 7 w 55"/>
                  <a:gd name="T29" fmla="*/ 3 h 150"/>
                  <a:gd name="T30" fmla="*/ 9 w 55"/>
                  <a:gd name="T31" fmla="*/ 0 h 150"/>
                  <a:gd name="T32" fmla="*/ 13 w 55"/>
                  <a:gd name="T33" fmla="*/ 6 h 150"/>
                  <a:gd name="T34" fmla="*/ 12 w 55"/>
                  <a:gd name="T35" fmla="*/ 8 h 150"/>
                  <a:gd name="T36" fmla="*/ 9 w 55"/>
                  <a:gd name="T37" fmla="*/ 9 h 150"/>
                  <a:gd name="T38" fmla="*/ 9 w 55"/>
                  <a:gd name="T39" fmla="*/ 12 h 150"/>
                  <a:gd name="T40" fmla="*/ 7 w 55"/>
                  <a:gd name="T41" fmla="*/ 14 h 150"/>
                  <a:gd name="T42" fmla="*/ 7 w 55"/>
                  <a:gd name="T43" fmla="*/ 20 h 150"/>
                  <a:gd name="T44" fmla="*/ 7 w 55"/>
                  <a:gd name="T45" fmla="*/ 28 h 150"/>
                  <a:gd name="T46" fmla="*/ 10 w 55"/>
                  <a:gd name="T47" fmla="*/ 35 h 150"/>
                  <a:gd name="T48" fmla="*/ 13 w 55"/>
                  <a:gd name="T49" fmla="*/ 44 h 150"/>
                  <a:gd name="T50" fmla="*/ 22 w 55"/>
                  <a:gd name="T51" fmla="*/ 64 h 150"/>
                  <a:gd name="T52" fmla="*/ 33 w 55"/>
                  <a:gd name="T53" fmla="*/ 85 h 150"/>
                  <a:gd name="T54" fmla="*/ 43 w 55"/>
                  <a:gd name="T55" fmla="*/ 106 h 150"/>
                  <a:gd name="T56" fmla="*/ 48 w 55"/>
                  <a:gd name="T57" fmla="*/ 118 h 150"/>
                  <a:gd name="T58" fmla="*/ 51 w 55"/>
                  <a:gd name="T59" fmla="*/ 128 h 150"/>
                  <a:gd name="T60" fmla="*/ 54 w 55"/>
                  <a:gd name="T61" fmla="*/ 138 h 150"/>
                  <a:gd name="T62" fmla="*/ 55 w 55"/>
                  <a:gd name="T63" fmla="*/ 148 h 150"/>
                  <a:gd name="T64" fmla="*/ 49 w 55"/>
                  <a:gd name="T6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50">
                    <a:moveTo>
                      <a:pt x="49" y="150"/>
                    </a:moveTo>
                    <a:lnTo>
                      <a:pt x="48" y="139"/>
                    </a:lnTo>
                    <a:lnTo>
                      <a:pt x="45" y="130"/>
                    </a:lnTo>
                    <a:lnTo>
                      <a:pt x="42" y="119"/>
                    </a:lnTo>
                    <a:lnTo>
                      <a:pt x="37" y="109"/>
                    </a:lnTo>
                    <a:lnTo>
                      <a:pt x="27" y="88"/>
                    </a:lnTo>
                    <a:lnTo>
                      <a:pt x="16" y="67"/>
                    </a:lnTo>
                    <a:lnTo>
                      <a:pt x="7" y="47"/>
                    </a:lnTo>
                    <a:lnTo>
                      <a:pt x="4" y="38"/>
                    </a:lnTo>
                    <a:lnTo>
                      <a:pt x="1" y="29"/>
                    </a:lnTo>
                    <a:lnTo>
                      <a:pt x="0" y="20"/>
                    </a:lnTo>
                    <a:lnTo>
                      <a:pt x="1" y="12"/>
                    </a:lnTo>
                    <a:lnTo>
                      <a:pt x="3" y="9"/>
                    </a:lnTo>
                    <a:lnTo>
                      <a:pt x="4" y="6"/>
                    </a:lnTo>
                    <a:lnTo>
                      <a:pt x="7" y="3"/>
                    </a:lnTo>
                    <a:lnTo>
                      <a:pt x="9" y="0"/>
                    </a:lnTo>
                    <a:lnTo>
                      <a:pt x="13" y="6"/>
                    </a:lnTo>
                    <a:lnTo>
                      <a:pt x="12" y="8"/>
                    </a:lnTo>
                    <a:lnTo>
                      <a:pt x="9" y="9"/>
                    </a:lnTo>
                    <a:lnTo>
                      <a:pt x="9" y="12"/>
                    </a:lnTo>
                    <a:lnTo>
                      <a:pt x="7" y="14"/>
                    </a:lnTo>
                    <a:lnTo>
                      <a:pt x="7" y="20"/>
                    </a:lnTo>
                    <a:lnTo>
                      <a:pt x="7" y="28"/>
                    </a:lnTo>
                    <a:lnTo>
                      <a:pt x="10" y="35"/>
                    </a:lnTo>
                    <a:lnTo>
                      <a:pt x="13" y="44"/>
                    </a:lnTo>
                    <a:lnTo>
                      <a:pt x="22" y="64"/>
                    </a:lnTo>
                    <a:lnTo>
                      <a:pt x="33" y="85"/>
                    </a:lnTo>
                    <a:lnTo>
                      <a:pt x="43" y="106"/>
                    </a:lnTo>
                    <a:lnTo>
                      <a:pt x="48" y="118"/>
                    </a:lnTo>
                    <a:lnTo>
                      <a:pt x="51" y="128"/>
                    </a:lnTo>
                    <a:lnTo>
                      <a:pt x="54" y="138"/>
                    </a:lnTo>
                    <a:lnTo>
                      <a:pt x="55" y="148"/>
                    </a:lnTo>
                    <a:lnTo>
                      <a:pt x="49"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6" name="Freeform 1522"/>
              <p:cNvSpPr>
                <a:spLocks/>
              </p:cNvSpPr>
              <p:nvPr/>
            </p:nvSpPr>
            <p:spPr bwMode="auto">
              <a:xfrm>
                <a:off x="4329" y="1172"/>
                <a:ext cx="3" cy="1"/>
              </a:xfrm>
              <a:custGeom>
                <a:avLst/>
                <a:gdLst>
                  <a:gd name="T0" fmla="*/ 6 w 6"/>
                  <a:gd name="T1" fmla="*/ 0 h 2"/>
                  <a:gd name="T2" fmla="*/ 0 w 6"/>
                  <a:gd name="T3" fmla="*/ 2 h 2"/>
                  <a:gd name="T4" fmla="*/ 0 w 6"/>
                  <a:gd name="T5" fmla="*/ 0 h 2"/>
                  <a:gd name="T6" fmla="*/ 6 w 6"/>
                  <a:gd name="T7" fmla="*/ 0 h 2"/>
                </a:gdLst>
                <a:ahLst/>
                <a:cxnLst>
                  <a:cxn ang="0">
                    <a:pos x="T0" y="T1"/>
                  </a:cxn>
                  <a:cxn ang="0">
                    <a:pos x="T2" y="T3"/>
                  </a:cxn>
                  <a:cxn ang="0">
                    <a:pos x="T4" y="T5"/>
                  </a:cxn>
                  <a:cxn ang="0">
                    <a:pos x="T6" y="T7"/>
                  </a:cxn>
                </a:cxnLst>
                <a:rect l="0" t="0" r="r" b="b"/>
                <a:pathLst>
                  <a:path w="6" h="2">
                    <a:moveTo>
                      <a:pt x="6" y="0"/>
                    </a:moveTo>
                    <a:lnTo>
                      <a:pt x="0" y="2"/>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7" name="Freeform 1523"/>
              <p:cNvSpPr>
                <a:spLocks/>
              </p:cNvSpPr>
              <p:nvPr/>
            </p:nvSpPr>
            <p:spPr bwMode="auto">
              <a:xfrm>
                <a:off x="4310" y="1062"/>
                <a:ext cx="68" cy="39"/>
              </a:xfrm>
              <a:custGeom>
                <a:avLst/>
                <a:gdLst>
                  <a:gd name="T0" fmla="*/ 0 w 138"/>
                  <a:gd name="T1" fmla="*/ 72 h 78"/>
                  <a:gd name="T2" fmla="*/ 8 w 138"/>
                  <a:gd name="T3" fmla="*/ 66 h 78"/>
                  <a:gd name="T4" fmla="*/ 15 w 138"/>
                  <a:gd name="T5" fmla="*/ 62 h 78"/>
                  <a:gd name="T6" fmla="*/ 30 w 138"/>
                  <a:gd name="T7" fmla="*/ 48 h 78"/>
                  <a:gd name="T8" fmla="*/ 47 w 138"/>
                  <a:gd name="T9" fmla="*/ 35 h 78"/>
                  <a:gd name="T10" fmla="*/ 65 w 138"/>
                  <a:gd name="T11" fmla="*/ 21 h 78"/>
                  <a:gd name="T12" fmla="*/ 73 w 138"/>
                  <a:gd name="T13" fmla="*/ 17 h 78"/>
                  <a:gd name="T14" fmla="*/ 82 w 138"/>
                  <a:gd name="T15" fmla="*/ 11 h 78"/>
                  <a:gd name="T16" fmla="*/ 91 w 138"/>
                  <a:gd name="T17" fmla="*/ 6 h 78"/>
                  <a:gd name="T18" fmla="*/ 100 w 138"/>
                  <a:gd name="T19" fmla="*/ 3 h 78"/>
                  <a:gd name="T20" fmla="*/ 109 w 138"/>
                  <a:gd name="T21" fmla="*/ 2 h 78"/>
                  <a:gd name="T22" fmla="*/ 118 w 138"/>
                  <a:gd name="T23" fmla="*/ 0 h 78"/>
                  <a:gd name="T24" fmla="*/ 129 w 138"/>
                  <a:gd name="T25" fmla="*/ 2 h 78"/>
                  <a:gd name="T26" fmla="*/ 138 w 138"/>
                  <a:gd name="T27" fmla="*/ 3 h 78"/>
                  <a:gd name="T28" fmla="*/ 136 w 138"/>
                  <a:gd name="T29" fmla="*/ 9 h 78"/>
                  <a:gd name="T30" fmla="*/ 127 w 138"/>
                  <a:gd name="T31" fmla="*/ 8 h 78"/>
                  <a:gd name="T32" fmla="*/ 118 w 138"/>
                  <a:gd name="T33" fmla="*/ 8 h 78"/>
                  <a:gd name="T34" fmla="*/ 110 w 138"/>
                  <a:gd name="T35" fmla="*/ 8 h 78"/>
                  <a:gd name="T36" fmla="*/ 101 w 138"/>
                  <a:gd name="T37" fmla="*/ 9 h 78"/>
                  <a:gd name="T38" fmla="*/ 94 w 138"/>
                  <a:gd name="T39" fmla="*/ 12 h 78"/>
                  <a:gd name="T40" fmla="*/ 85 w 138"/>
                  <a:gd name="T41" fmla="*/ 17 h 78"/>
                  <a:gd name="T42" fmla="*/ 76 w 138"/>
                  <a:gd name="T43" fmla="*/ 21 h 78"/>
                  <a:gd name="T44" fmla="*/ 68 w 138"/>
                  <a:gd name="T45" fmla="*/ 27 h 78"/>
                  <a:gd name="T46" fmla="*/ 52 w 138"/>
                  <a:gd name="T47" fmla="*/ 39 h 78"/>
                  <a:gd name="T48" fmla="*/ 35 w 138"/>
                  <a:gd name="T49" fmla="*/ 53 h 78"/>
                  <a:gd name="T50" fmla="*/ 20 w 138"/>
                  <a:gd name="T51" fmla="*/ 66 h 78"/>
                  <a:gd name="T52" fmla="*/ 11 w 138"/>
                  <a:gd name="T53" fmla="*/ 72 h 78"/>
                  <a:gd name="T54" fmla="*/ 3 w 138"/>
                  <a:gd name="T55" fmla="*/ 78 h 78"/>
                  <a:gd name="T56" fmla="*/ 0 w 138"/>
                  <a:gd name="T57"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8" h="78">
                    <a:moveTo>
                      <a:pt x="0" y="72"/>
                    </a:moveTo>
                    <a:lnTo>
                      <a:pt x="8" y="66"/>
                    </a:lnTo>
                    <a:lnTo>
                      <a:pt x="15" y="62"/>
                    </a:lnTo>
                    <a:lnTo>
                      <a:pt x="30" y="48"/>
                    </a:lnTo>
                    <a:lnTo>
                      <a:pt x="47" y="35"/>
                    </a:lnTo>
                    <a:lnTo>
                      <a:pt x="65" y="21"/>
                    </a:lnTo>
                    <a:lnTo>
                      <a:pt x="73" y="17"/>
                    </a:lnTo>
                    <a:lnTo>
                      <a:pt x="82" y="11"/>
                    </a:lnTo>
                    <a:lnTo>
                      <a:pt x="91" y="6"/>
                    </a:lnTo>
                    <a:lnTo>
                      <a:pt x="100" y="3"/>
                    </a:lnTo>
                    <a:lnTo>
                      <a:pt x="109" y="2"/>
                    </a:lnTo>
                    <a:lnTo>
                      <a:pt x="118" y="0"/>
                    </a:lnTo>
                    <a:lnTo>
                      <a:pt x="129" y="2"/>
                    </a:lnTo>
                    <a:lnTo>
                      <a:pt x="138" y="3"/>
                    </a:lnTo>
                    <a:lnTo>
                      <a:pt x="136" y="9"/>
                    </a:lnTo>
                    <a:lnTo>
                      <a:pt x="127" y="8"/>
                    </a:lnTo>
                    <a:lnTo>
                      <a:pt x="118" y="8"/>
                    </a:lnTo>
                    <a:lnTo>
                      <a:pt x="110" y="8"/>
                    </a:lnTo>
                    <a:lnTo>
                      <a:pt x="101" y="9"/>
                    </a:lnTo>
                    <a:lnTo>
                      <a:pt x="94" y="12"/>
                    </a:lnTo>
                    <a:lnTo>
                      <a:pt x="85" y="17"/>
                    </a:lnTo>
                    <a:lnTo>
                      <a:pt x="76" y="21"/>
                    </a:lnTo>
                    <a:lnTo>
                      <a:pt x="68" y="27"/>
                    </a:lnTo>
                    <a:lnTo>
                      <a:pt x="52" y="39"/>
                    </a:lnTo>
                    <a:lnTo>
                      <a:pt x="35" y="53"/>
                    </a:lnTo>
                    <a:lnTo>
                      <a:pt x="20" y="66"/>
                    </a:lnTo>
                    <a:lnTo>
                      <a:pt x="11" y="72"/>
                    </a:lnTo>
                    <a:lnTo>
                      <a:pt x="3" y="78"/>
                    </a:lnTo>
                    <a:lnTo>
                      <a:pt x="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8" name="Freeform 1524"/>
              <p:cNvSpPr>
                <a:spLocks/>
              </p:cNvSpPr>
              <p:nvPr/>
            </p:nvSpPr>
            <p:spPr bwMode="auto">
              <a:xfrm>
                <a:off x="4309" y="1098"/>
                <a:ext cx="2" cy="3"/>
              </a:xfrm>
              <a:custGeom>
                <a:avLst/>
                <a:gdLst>
                  <a:gd name="T0" fmla="*/ 0 w 4"/>
                  <a:gd name="T1" fmla="*/ 0 h 6"/>
                  <a:gd name="T2" fmla="*/ 1 w 4"/>
                  <a:gd name="T3" fmla="*/ 0 h 6"/>
                  <a:gd name="T4" fmla="*/ 4 w 4"/>
                  <a:gd name="T5" fmla="*/ 6 h 6"/>
                  <a:gd name="T6" fmla="*/ 0 w 4"/>
                  <a:gd name="T7" fmla="*/ 0 h 6"/>
                </a:gdLst>
                <a:ahLst/>
                <a:cxnLst>
                  <a:cxn ang="0">
                    <a:pos x="T0" y="T1"/>
                  </a:cxn>
                  <a:cxn ang="0">
                    <a:pos x="T2" y="T3"/>
                  </a:cxn>
                  <a:cxn ang="0">
                    <a:pos x="T4" y="T5"/>
                  </a:cxn>
                  <a:cxn ang="0">
                    <a:pos x="T6" y="T7"/>
                  </a:cxn>
                </a:cxnLst>
                <a:rect l="0" t="0" r="r" b="b"/>
                <a:pathLst>
                  <a:path w="4" h="6">
                    <a:moveTo>
                      <a:pt x="0" y="0"/>
                    </a:moveTo>
                    <a:lnTo>
                      <a:pt x="1" y="0"/>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09" name="Freeform 1525"/>
              <p:cNvSpPr>
                <a:spLocks/>
              </p:cNvSpPr>
              <p:nvPr/>
            </p:nvSpPr>
            <p:spPr bwMode="auto">
              <a:xfrm>
                <a:off x="4378" y="1064"/>
                <a:ext cx="17" cy="27"/>
              </a:xfrm>
              <a:custGeom>
                <a:avLst/>
                <a:gdLst>
                  <a:gd name="T0" fmla="*/ 2 w 35"/>
                  <a:gd name="T1" fmla="*/ 0 h 56"/>
                  <a:gd name="T2" fmla="*/ 5 w 35"/>
                  <a:gd name="T3" fmla="*/ 2 h 56"/>
                  <a:gd name="T4" fmla="*/ 8 w 35"/>
                  <a:gd name="T5" fmla="*/ 3 h 56"/>
                  <a:gd name="T6" fmla="*/ 12 w 35"/>
                  <a:gd name="T7" fmla="*/ 9 h 56"/>
                  <a:gd name="T8" fmla="*/ 17 w 35"/>
                  <a:gd name="T9" fmla="*/ 15 h 56"/>
                  <a:gd name="T10" fmla="*/ 21 w 35"/>
                  <a:gd name="T11" fmla="*/ 21 h 56"/>
                  <a:gd name="T12" fmla="*/ 27 w 35"/>
                  <a:gd name="T13" fmla="*/ 38 h 56"/>
                  <a:gd name="T14" fmla="*/ 35 w 35"/>
                  <a:gd name="T15" fmla="*/ 53 h 56"/>
                  <a:gd name="T16" fmla="*/ 29 w 35"/>
                  <a:gd name="T17" fmla="*/ 56 h 56"/>
                  <a:gd name="T18" fmla="*/ 21 w 35"/>
                  <a:gd name="T19" fmla="*/ 41 h 56"/>
                  <a:gd name="T20" fmla="*/ 15 w 35"/>
                  <a:gd name="T21" fmla="*/ 24 h 56"/>
                  <a:gd name="T22" fmla="*/ 11 w 35"/>
                  <a:gd name="T23" fmla="*/ 18 h 56"/>
                  <a:gd name="T24" fmla="*/ 8 w 35"/>
                  <a:gd name="T25" fmla="*/ 12 h 56"/>
                  <a:gd name="T26" fmla="*/ 3 w 35"/>
                  <a:gd name="T27" fmla="*/ 9 h 56"/>
                  <a:gd name="T28" fmla="*/ 2 w 35"/>
                  <a:gd name="T29" fmla="*/ 8 h 56"/>
                  <a:gd name="T30" fmla="*/ 0 w 35"/>
                  <a:gd name="T31" fmla="*/ 6 h 56"/>
                  <a:gd name="T32" fmla="*/ 2 w 35"/>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2" y="0"/>
                    </a:moveTo>
                    <a:lnTo>
                      <a:pt x="5" y="2"/>
                    </a:lnTo>
                    <a:lnTo>
                      <a:pt x="8" y="3"/>
                    </a:lnTo>
                    <a:lnTo>
                      <a:pt x="12" y="9"/>
                    </a:lnTo>
                    <a:lnTo>
                      <a:pt x="17" y="15"/>
                    </a:lnTo>
                    <a:lnTo>
                      <a:pt x="21" y="21"/>
                    </a:lnTo>
                    <a:lnTo>
                      <a:pt x="27" y="38"/>
                    </a:lnTo>
                    <a:lnTo>
                      <a:pt x="35" y="53"/>
                    </a:lnTo>
                    <a:lnTo>
                      <a:pt x="29" y="56"/>
                    </a:lnTo>
                    <a:lnTo>
                      <a:pt x="21" y="41"/>
                    </a:lnTo>
                    <a:lnTo>
                      <a:pt x="15" y="24"/>
                    </a:lnTo>
                    <a:lnTo>
                      <a:pt x="11" y="18"/>
                    </a:lnTo>
                    <a:lnTo>
                      <a:pt x="8" y="12"/>
                    </a:lnTo>
                    <a:lnTo>
                      <a:pt x="3" y="9"/>
                    </a:lnTo>
                    <a:lnTo>
                      <a:pt x="2" y="8"/>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10" name="Freeform 1526"/>
              <p:cNvSpPr>
                <a:spLocks/>
              </p:cNvSpPr>
              <p:nvPr/>
            </p:nvSpPr>
            <p:spPr bwMode="auto">
              <a:xfrm>
                <a:off x="4378" y="1064"/>
                <a:ext cx="1" cy="3"/>
              </a:xfrm>
              <a:custGeom>
                <a:avLst/>
                <a:gdLst>
                  <a:gd name="T0" fmla="*/ 2 w 3"/>
                  <a:gd name="T1" fmla="*/ 0 h 6"/>
                  <a:gd name="T2" fmla="*/ 3 w 3"/>
                  <a:gd name="T3" fmla="*/ 0 h 6"/>
                  <a:gd name="T4" fmla="*/ 2 w 3"/>
                  <a:gd name="T5" fmla="*/ 0 h 6"/>
                  <a:gd name="T6" fmla="*/ 0 w 3"/>
                  <a:gd name="T7" fmla="*/ 6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lnTo>
                      <a:pt x="3" y="0"/>
                    </a:lnTo>
                    <a:lnTo>
                      <a:pt x="2" y="0"/>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11" name="Rectangle 1527"/>
              <p:cNvSpPr>
                <a:spLocks noChangeArrowheads="1"/>
              </p:cNvSpPr>
              <p:nvPr/>
            </p:nvSpPr>
            <p:spPr bwMode="auto">
              <a:xfrm>
                <a:off x="4392" y="1089"/>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6312" name="Freeform 1528"/>
              <p:cNvSpPr>
                <a:spLocks/>
              </p:cNvSpPr>
              <p:nvPr/>
            </p:nvSpPr>
            <p:spPr bwMode="auto">
              <a:xfrm>
                <a:off x="4392" y="1090"/>
                <a:ext cx="3" cy="1"/>
              </a:xfrm>
              <a:custGeom>
                <a:avLst/>
                <a:gdLst>
                  <a:gd name="T0" fmla="*/ 0 w 6"/>
                  <a:gd name="T1" fmla="*/ 3 h 3"/>
                  <a:gd name="T2" fmla="*/ 6 w 6"/>
                  <a:gd name="T3" fmla="*/ 1 h 3"/>
                  <a:gd name="T4" fmla="*/ 0 w 6"/>
                  <a:gd name="T5" fmla="*/ 1 h 3"/>
                  <a:gd name="T6" fmla="*/ 6 w 6"/>
                  <a:gd name="T7" fmla="*/ 0 h 3"/>
                  <a:gd name="T8" fmla="*/ 0 w 6"/>
                  <a:gd name="T9" fmla="*/ 3 h 3"/>
                </a:gdLst>
                <a:ahLst/>
                <a:cxnLst>
                  <a:cxn ang="0">
                    <a:pos x="T0" y="T1"/>
                  </a:cxn>
                  <a:cxn ang="0">
                    <a:pos x="T2" y="T3"/>
                  </a:cxn>
                  <a:cxn ang="0">
                    <a:pos x="T4" y="T5"/>
                  </a:cxn>
                  <a:cxn ang="0">
                    <a:pos x="T6" y="T7"/>
                  </a:cxn>
                  <a:cxn ang="0">
                    <a:pos x="T8" y="T9"/>
                  </a:cxn>
                </a:cxnLst>
                <a:rect l="0" t="0" r="r" b="b"/>
                <a:pathLst>
                  <a:path w="6" h="3">
                    <a:moveTo>
                      <a:pt x="0" y="3"/>
                    </a:moveTo>
                    <a:lnTo>
                      <a:pt x="6" y="1"/>
                    </a:lnTo>
                    <a:lnTo>
                      <a:pt x="0" y="1"/>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13" name="Freeform 1529"/>
              <p:cNvSpPr>
                <a:spLocks/>
              </p:cNvSpPr>
              <p:nvPr/>
            </p:nvSpPr>
            <p:spPr bwMode="auto">
              <a:xfrm>
                <a:off x="4390" y="1054"/>
                <a:ext cx="15" cy="35"/>
              </a:xfrm>
              <a:custGeom>
                <a:avLst/>
                <a:gdLst>
                  <a:gd name="T0" fmla="*/ 5 w 32"/>
                  <a:gd name="T1" fmla="*/ 70 h 70"/>
                  <a:gd name="T2" fmla="*/ 3 w 32"/>
                  <a:gd name="T3" fmla="*/ 63 h 70"/>
                  <a:gd name="T4" fmla="*/ 2 w 32"/>
                  <a:gd name="T5" fmla="*/ 52 h 70"/>
                  <a:gd name="T6" fmla="*/ 0 w 32"/>
                  <a:gd name="T7" fmla="*/ 42 h 70"/>
                  <a:gd name="T8" fmla="*/ 0 w 32"/>
                  <a:gd name="T9" fmla="*/ 36 h 70"/>
                  <a:gd name="T10" fmla="*/ 0 w 32"/>
                  <a:gd name="T11" fmla="*/ 30 h 70"/>
                  <a:gd name="T12" fmla="*/ 0 w 32"/>
                  <a:gd name="T13" fmla="*/ 25 h 70"/>
                  <a:gd name="T14" fmla="*/ 2 w 32"/>
                  <a:gd name="T15" fmla="*/ 21 h 70"/>
                  <a:gd name="T16" fmla="*/ 3 w 32"/>
                  <a:gd name="T17" fmla="*/ 15 h 70"/>
                  <a:gd name="T18" fmla="*/ 6 w 32"/>
                  <a:gd name="T19" fmla="*/ 10 h 70"/>
                  <a:gd name="T20" fmla="*/ 11 w 32"/>
                  <a:gd name="T21" fmla="*/ 7 h 70"/>
                  <a:gd name="T22" fmla="*/ 17 w 32"/>
                  <a:gd name="T23" fmla="*/ 4 h 70"/>
                  <a:gd name="T24" fmla="*/ 23 w 32"/>
                  <a:gd name="T25" fmla="*/ 1 h 70"/>
                  <a:gd name="T26" fmla="*/ 32 w 32"/>
                  <a:gd name="T27" fmla="*/ 0 h 70"/>
                  <a:gd name="T28" fmla="*/ 32 w 32"/>
                  <a:gd name="T29" fmla="*/ 7 h 70"/>
                  <a:gd name="T30" fmla="*/ 24 w 32"/>
                  <a:gd name="T31" fmla="*/ 7 h 70"/>
                  <a:gd name="T32" fmla="*/ 20 w 32"/>
                  <a:gd name="T33" fmla="*/ 10 h 70"/>
                  <a:gd name="T34" fmla="*/ 15 w 32"/>
                  <a:gd name="T35" fmla="*/ 12 h 70"/>
                  <a:gd name="T36" fmla="*/ 11 w 32"/>
                  <a:gd name="T37" fmla="*/ 15 h 70"/>
                  <a:gd name="T38" fmla="*/ 9 w 32"/>
                  <a:gd name="T39" fmla="*/ 19 h 70"/>
                  <a:gd name="T40" fmla="*/ 8 w 32"/>
                  <a:gd name="T41" fmla="*/ 22 h 70"/>
                  <a:gd name="T42" fmla="*/ 6 w 32"/>
                  <a:gd name="T43" fmla="*/ 27 h 70"/>
                  <a:gd name="T44" fmla="*/ 6 w 32"/>
                  <a:gd name="T45" fmla="*/ 31 h 70"/>
                  <a:gd name="T46" fmla="*/ 6 w 32"/>
                  <a:gd name="T47" fmla="*/ 36 h 70"/>
                  <a:gd name="T48" fmla="*/ 6 w 32"/>
                  <a:gd name="T49" fmla="*/ 40 h 70"/>
                  <a:gd name="T50" fmla="*/ 8 w 32"/>
                  <a:gd name="T51" fmla="*/ 51 h 70"/>
                  <a:gd name="T52" fmla="*/ 9 w 32"/>
                  <a:gd name="T53" fmla="*/ 61 h 70"/>
                  <a:gd name="T54" fmla="*/ 11 w 32"/>
                  <a:gd name="T55" fmla="*/ 70 h 70"/>
                  <a:gd name="T56" fmla="*/ 5 w 3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70">
                    <a:moveTo>
                      <a:pt x="5" y="70"/>
                    </a:moveTo>
                    <a:lnTo>
                      <a:pt x="3" y="63"/>
                    </a:lnTo>
                    <a:lnTo>
                      <a:pt x="2" y="52"/>
                    </a:lnTo>
                    <a:lnTo>
                      <a:pt x="0" y="42"/>
                    </a:lnTo>
                    <a:lnTo>
                      <a:pt x="0" y="36"/>
                    </a:lnTo>
                    <a:lnTo>
                      <a:pt x="0" y="30"/>
                    </a:lnTo>
                    <a:lnTo>
                      <a:pt x="0" y="25"/>
                    </a:lnTo>
                    <a:lnTo>
                      <a:pt x="2" y="21"/>
                    </a:lnTo>
                    <a:lnTo>
                      <a:pt x="3" y="15"/>
                    </a:lnTo>
                    <a:lnTo>
                      <a:pt x="6" y="10"/>
                    </a:lnTo>
                    <a:lnTo>
                      <a:pt x="11" y="7"/>
                    </a:lnTo>
                    <a:lnTo>
                      <a:pt x="17" y="4"/>
                    </a:lnTo>
                    <a:lnTo>
                      <a:pt x="23" y="1"/>
                    </a:lnTo>
                    <a:lnTo>
                      <a:pt x="32" y="0"/>
                    </a:lnTo>
                    <a:lnTo>
                      <a:pt x="32" y="7"/>
                    </a:lnTo>
                    <a:lnTo>
                      <a:pt x="24" y="7"/>
                    </a:lnTo>
                    <a:lnTo>
                      <a:pt x="20" y="10"/>
                    </a:lnTo>
                    <a:lnTo>
                      <a:pt x="15" y="12"/>
                    </a:lnTo>
                    <a:lnTo>
                      <a:pt x="11" y="15"/>
                    </a:lnTo>
                    <a:lnTo>
                      <a:pt x="9" y="19"/>
                    </a:lnTo>
                    <a:lnTo>
                      <a:pt x="8" y="22"/>
                    </a:lnTo>
                    <a:lnTo>
                      <a:pt x="6" y="27"/>
                    </a:lnTo>
                    <a:lnTo>
                      <a:pt x="6" y="31"/>
                    </a:lnTo>
                    <a:lnTo>
                      <a:pt x="6" y="36"/>
                    </a:lnTo>
                    <a:lnTo>
                      <a:pt x="6" y="40"/>
                    </a:lnTo>
                    <a:lnTo>
                      <a:pt x="8" y="51"/>
                    </a:lnTo>
                    <a:lnTo>
                      <a:pt x="9" y="61"/>
                    </a:lnTo>
                    <a:lnTo>
                      <a:pt x="11" y="70"/>
                    </a:lnTo>
                    <a:lnTo>
                      <a:pt x="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14" name="Freeform 1530"/>
              <p:cNvSpPr>
                <a:spLocks/>
              </p:cNvSpPr>
              <p:nvPr/>
            </p:nvSpPr>
            <p:spPr bwMode="auto">
              <a:xfrm>
                <a:off x="4392" y="1089"/>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15" name="Freeform 1531"/>
              <p:cNvSpPr>
                <a:spLocks/>
              </p:cNvSpPr>
              <p:nvPr/>
            </p:nvSpPr>
            <p:spPr bwMode="auto">
              <a:xfrm>
                <a:off x="4405" y="1052"/>
                <a:ext cx="48" cy="12"/>
              </a:xfrm>
              <a:custGeom>
                <a:avLst/>
                <a:gdLst>
                  <a:gd name="T0" fmla="*/ 0 w 95"/>
                  <a:gd name="T1" fmla="*/ 3 h 24"/>
                  <a:gd name="T2" fmla="*/ 26 w 95"/>
                  <a:gd name="T3" fmla="*/ 1 h 24"/>
                  <a:gd name="T4" fmla="*/ 39 w 95"/>
                  <a:gd name="T5" fmla="*/ 0 h 24"/>
                  <a:gd name="T6" fmla="*/ 53 w 95"/>
                  <a:gd name="T7" fmla="*/ 0 h 24"/>
                  <a:gd name="T8" fmla="*/ 66 w 95"/>
                  <a:gd name="T9" fmla="*/ 1 h 24"/>
                  <a:gd name="T10" fmla="*/ 72 w 95"/>
                  <a:gd name="T11" fmla="*/ 3 h 24"/>
                  <a:gd name="T12" fmla="*/ 78 w 95"/>
                  <a:gd name="T13" fmla="*/ 6 h 24"/>
                  <a:gd name="T14" fmla="*/ 83 w 95"/>
                  <a:gd name="T15" fmla="*/ 7 h 24"/>
                  <a:gd name="T16" fmla="*/ 87 w 95"/>
                  <a:gd name="T17" fmla="*/ 12 h 24"/>
                  <a:gd name="T18" fmla="*/ 92 w 95"/>
                  <a:gd name="T19" fmla="*/ 15 h 24"/>
                  <a:gd name="T20" fmla="*/ 95 w 95"/>
                  <a:gd name="T21" fmla="*/ 19 h 24"/>
                  <a:gd name="T22" fmla="*/ 90 w 95"/>
                  <a:gd name="T23" fmla="*/ 24 h 24"/>
                  <a:gd name="T24" fmla="*/ 87 w 95"/>
                  <a:gd name="T25" fmla="*/ 19 h 24"/>
                  <a:gd name="T26" fmla="*/ 84 w 95"/>
                  <a:gd name="T27" fmla="*/ 16 h 24"/>
                  <a:gd name="T28" fmla="*/ 80 w 95"/>
                  <a:gd name="T29" fmla="*/ 13 h 24"/>
                  <a:gd name="T30" fmla="*/ 75 w 95"/>
                  <a:gd name="T31" fmla="*/ 12 h 24"/>
                  <a:gd name="T32" fmla="*/ 71 w 95"/>
                  <a:gd name="T33" fmla="*/ 9 h 24"/>
                  <a:gd name="T34" fmla="*/ 65 w 95"/>
                  <a:gd name="T35" fmla="*/ 9 h 24"/>
                  <a:gd name="T36" fmla="*/ 53 w 95"/>
                  <a:gd name="T37" fmla="*/ 7 h 24"/>
                  <a:gd name="T38" fmla="*/ 39 w 95"/>
                  <a:gd name="T39" fmla="*/ 6 h 24"/>
                  <a:gd name="T40" fmla="*/ 27 w 95"/>
                  <a:gd name="T41" fmla="*/ 7 h 24"/>
                  <a:gd name="T42" fmla="*/ 0 w 95"/>
                  <a:gd name="T43" fmla="*/ 10 h 24"/>
                  <a:gd name="T44" fmla="*/ 0 w 95"/>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24">
                    <a:moveTo>
                      <a:pt x="0" y="3"/>
                    </a:moveTo>
                    <a:lnTo>
                      <a:pt x="26" y="1"/>
                    </a:lnTo>
                    <a:lnTo>
                      <a:pt x="39" y="0"/>
                    </a:lnTo>
                    <a:lnTo>
                      <a:pt x="53" y="0"/>
                    </a:lnTo>
                    <a:lnTo>
                      <a:pt x="66" y="1"/>
                    </a:lnTo>
                    <a:lnTo>
                      <a:pt x="72" y="3"/>
                    </a:lnTo>
                    <a:lnTo>
                      <a:pt x="78" y="6"/>
                    </a:lnTo>
                    <a:lnTo>
                      <a:pt x="83" y="7"/>
                    </a:lnTo>
                    <a:lnTo>
                      <a:pt x="87" y="12"/>
                    </a:lnTo>
                    <a:lnTo>
                      <a:pt x="92" y="15"/>
                    </a:lnTo>
                    <a:lnTo>
                      <a:pt x="95" y="19"/>
                    </a:lnTo>
                    <a:lnTo>
                      <a:pt x="90" y="24"/>
                    </a:lnTo>
                    <a:lnTo>
                      <a:pt x="87" y="19"/>
                    </a:lnTo>
                    <a:lnTo>
                      <a:pt x="84" y="16"/>
                    </a:lnTo>
                    <a:lnTo>
                      <a:pt x="80" y="13"/>
                    </a:lnTo>
                    <a:lnTo>
                      <a:pt x="75" y="12"/>
                    </a:lnTo>
                    <a:lnTo>
                      <a:pt x="71" y="9"/>
                    </a:lnTo>
                    <a:lnTo>
                      <a:pt x="65" y="9"/>
                    </a:lnTo>
                    <a:lnTo>
                      <a:pt x="53" y="7"/>
                    </a:lnTo>
                    <a:lnTo>
                      <a:pt x="39" y="6"/>
                    </a:lnTo>
                    <a:lnTo>
                      <a:pt x="27" y="7"/>
                    </a:lnTo>
                    <a:lnTo>
                      <a:pt x="0" y="1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16" name="Freeform 1532"/>
              <p:cNvSpPr>
                <a:spLocks/>
              </p:cNvSpPr>
              <p:nvPr/>
            </p:nvSpPr>
            <p:spPr bwMode="auto">
              <a:xfrm>
                <a:off x="4405" y="1054"/>
                <a:ext cx="1" cy="4"/>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17" name="Freeform 1533"/>
              <p:cNvSpPr>
                <a:spLocks/>
              </p:cNvSpPr>
              <p:nvPr/>
            </p:nvSpPr>
            <p:spPr bwMode="auto">
              <a:xfrm>
                <a:off x="4451" y="1062"/>
                <a:ext cx="16" cy="80"/>
              </a:xfrm>
              <a:custGeom>
                <a:avLst/>
                <a:gdLst>
                  <a:gd name="T0" fmla="*/ 5 w 32"/>
                  <a:gd name="T1" fmla="*/ 0 h 160"/>
                  <a:gd name="T2" fmla="*/ 10 w 32"/>
                  <a:gd name="T3" fmla="*/ 8 h 160"/>
                  <a:gd name="T4" fmla="*/ 13 w 32"/>
                  <a:gd name="T5" fmla="*/ 18 h 160"/>
                  <a:gd name="T6" fmla="*/ 14 w 32"/>
                  <a:gd name="T7" fmla="*/ 29 h 160"/>
                  <a:gd name="T8" fmla="*/ 16 w 32"/>
                  <a:gd name="T9" fmla="*/ 41 h 160"/>
                  <a:gd name="T10" fmla="*/ 19 w 32"/>
                  <a:gd name="T11" fmla="*/ 66 h 160"/>
                  <a:gd name="T12" fmla="*/ 22 w 32"/>
                  <a:gd name="T13" fmla="*/ 92 h 160"/>
                  <a:gd name="T14" fmla="*/ 23 w 32"/>
                  <a:gd name="T15" fmla="*/ 118 h 160"/>
                  <a:gd name="T16" fmla="*/ 26 w 32"/>
                  <a:gd name="T17" fmla="*/ 137 h 160"/>
                  <a:gd name="T18" fmla="*/ 28 w 32"/>
                  <a:gd name="T19" fmla="*/ 146 h 160"/>
                  <a:gd name="T20" fmla="*/ 29 w 32"/>
                  <a:gd name="T21" fmla="*/ 151 h 160"/>
                  <a:gd name="T22" fmla="*/ 29 w 32"/>
                  <a:gd name="T23" fmla="*/ 154 h 160"/>
                  <a:gd name="T24" fmla="*/ 32 w 32"/>
                  <a:gd name="T25" fmla="*/ 154 h 160"/>
                  <a:gd name="T26" fmla="*/ 29 w 32"/>
                  <a:gd name="T27" fmla="*/ 160 h 160"/>
                  <a:gd name="T28" fmla="*/ 26 w 32"/>
                  <a:gd name="T29" fmla="*/ 158 h 160"/>
                  <a:gd name="T30" fmla="*/ 23 w 32"/>
                  <a:gd name="T31" fmla="*/ 154 h 160"/>
                  <a:gd name="T32" fmla="*/ 20 w 32"/>
                  <a:gd name="T33" fmla="*/ 146 h 160"/>
                  <a:gd name="T34" fmla="*/ 19 w 32"/>
                  <a:gd name="T35" fmla="*/ 139 h 160"/>
                  <a:gd name="T36" fmla="*/ 17 w 32"/>
                  <a:gd name="T37" fmla="*/ 118 h 160"/>
                  <a:gd name="T38" fmla="*/ 16 w 32"/>
                  <a:gd name="T39" fmla="*/ 94 h 160"/>
                  <a:gd name="T40" fmla="*/ 13 w 32"/>
                  <a:gd name="T41" fmla="*/ 66 h 160"/>
                  <a:gd name="T42" fmla="*/ 10 w 32"/>
                  <a:gd name="T43" fmla="*/ 41 h 160"/>
                  <a:gd name="T44" fmla="*/ 8 w 32"/>
                  <a:gd name="T45" fmla="*/ 29 h 160"/>
                  <a:gd name="T46" fmla="*/ 6 w 32"/>
                  <a:gd name="T47" fmla="*/ 20 h 160"/>
                  <a:gd name="T48" fmla="*/ 3 w 32"/>
                  <a:gd name="T49" fmla="*/ 11 h 160"/>
                  <a:gd name="T50" fmla="*/ 0 w 32"/>
                  <a:gd name="T51" fmla="*/ 3 h 160"/>
                  <a:gd name="T52" fmla="*/ 5 w 32"/>
                  <a:gd name="T5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60">
                    <a:moveTo>
                      <a:pt x="5" y="0"/>
                    </a:moveTo>
                    <a:lnTo>
                      <a:pt x="10" y="8"/>
                    </a:lnTo>
                    <a:lnTo>
                      <a:pt x="13" y="18"/>
                    </a:lnTo>
                    <a:lnTo>
                      <a:pt x="14" y="29"/>
                    </a:lnTo>
                    <a:lnTo>
                      <a:pt x="16" y="41"/>
                    </a:lnTo>
                    <a:lnTo>
                      <a:pt x="19" y="66"/>
                    </a:lnTo>
                    <a:lnTo>
                      <a:pt x="22" y="92"/>
                    </a:lnTo>
                    <a:lnTo>
                      <a:pt x="23" y="118"/>
                    </a:lnTo>
                    <a:lnTo>
                      <a:pt x="26" y="137"/>
                    </a:lnTo>
                    <a:lnTo>
                      <a:pt x="28" y="146"/>
                    </a:lnTo>
                    <a:lnTo>
                      <a:pt x="29" y="151"/>
                    </a:lnTo>
                    <a:lnTo>
                      <a:pt x="29" y="154"/>
                    </a:lnTo>
                    <a:lnTo>
                      <a:pt x="32" y="154"/>
                    </a:lnTo>
                    <a:lnTo>
                      <a:pt x="29" y="160"/>
                    </a:lnTo>
                    <a:lnTo>
                      <a:pt x="26" y="158"/>
                    </a:lnTo>
                    <a:lnTo>
                      <a:pt x="23" y="154"/>
                    </a:lnTo>
                    <a:lnTo>
                      <a:pt x="20" y="146"/>
                    </a:lnTo>
                    <a:lnTo>
                      <a:pt x="19" y="139"/>
                    </a:lnTo>
                    <a:lnTo>
                      <a:pt x="17" y="118"/>
                    </a:lnTo>
                    <a:lnTo>
                      <a:pt x="16" y="94"/>
                    </a:lnTo>
                    <a:lnTo>
                      <a:pt x="13" y="66"/>
                    </a:lnTo>
                    <a:lnTo>
                      <a:pt x="10" y="41"/>
                    </a:lnTo>
                    <a:lnTo>
                      <a:pt x="8" y="29"/>
                    </a:lnTo>
                    <a:lnTo>
                      <a:pt x="6" y="20"/>
                    </a:lnTo>
                    <a:lnTo>
                      <a:pt x="3" y="1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18" name="Freeform 1534"/>
              <p:cNvSpPr>
                <a:spLocks/>
              </p:cNvSpPr>
              <p:nvPr/>
            </p:nvSpPr>
            <p:spPr bwMode="auto">
              <a:xfrm>
                <a:off x="4451" y="1062"/>
                <a:ext cx="2" cy="2"/>
              </a:xfrm>
              <a:custGeom>
                <a:avLst/>
                <a:gdLst>
                  <a:gd name="T0" fmla="*/ 5 w 5"/>
                  <a:gd name="T1" fmla="*/ 0 h 5"/>
                  <a:gd name="T2" fmla="*/ 0 w 5"/>
                  <a:gd name="T3" fmla="*/ 3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19" name="Freeform 1535"/>
              <p:cNvSpPr>
                <a:spLocks/>
              </p:cNvSpPr>
              <p:nvPr/>
            </p:nvSpPr>
            <p:spPr bwMode="auto">
              <a:xfrm>
                <a:off x="4465" y="1137"/>
                <a:ext cx="131" cy="34"/>
              </a:xfrm>
              <a:custGeom>
                <a:avLst/>
                <a:gdLst>
                  <a:gd name="T0" fmla="*/ 0 w 261"/>
                  <a:gd name="T1" fmla="*/ 5 h 70"/>
                  <a:gd name="T2" fmla="*/ 23 w 261"/>
                  <a:gd name="T3" fmla="*/ 2 h 70"/>
                  <a:gd name="T4" fmla="*/ 44 w 261"/>
                  <a:gd name="T5" fmla="*/ 0 h 70"/>
                  <a:gd name="T6" fmla="*/ 65 w 261"/>
                  <a:gd name="T7" fmla="*/ 0 h 70"/>
                  <a:gd name="T8" fmla="*/ 83 w 261"/>
                  <a:gd name="T9" fmla="*/ 0 h 70"/>
                  <a:gd name="T10" fmla="*/ 101 w 261"/>
                  <a:gd name="T11" fmla="*/ 2 h 70"/>
                  <a:gd name="T12" fmla="*/ 118 w 261"/>
                  <a:gd name="T13" fmla="*/ 3 h 70"/>
                  <a:gd name="T14" fmla="*/ 134 w 261"/>
                  <a:gd name="T15" fmla="*/ 6 h 70"/>
                  <a:gd name="T16" fmla="*/ 150 w 261"/>
                  <a:gd name="T17" fmla="*/ 9 h 70"/>
                  <a:gd name="T18" fmla="*/ 165 w 261"/>
                  <a:gd name="T19" fmla="*/ 14 h 70"/>
                  <a:gd name="T20" fmla="*/ 180 w 261"/>
                  <a:gd name="T21" fmla="*/ 20 h 70"/>
                  <a:gd name="T22" fmla="*/ 193 w 261"/>
                  <a:gd name="T23" fmla="*/ 26 h 70"/>
                  <a:gd name="T24" fmla="*/ 207 w 261"/>
                  <a:gd name="T25" fmla="*/ 33 h 70"/>
                  <a:gd name="T26" fmla="*/ 220 w 261"/>
                  <a:gd name="T27" fmla="*/ 39 h 70"/>
                  <a:gd name="T28" fmla="*/ 234 w 261"/>
                  <a:gd name="T29" fmla="*/ 48 h 70"/>
                  <a:gd name="T30" fmla="*/ 261 w 261"/>
                  <a:gd name="T31" fmla="*/ 65 h 70"/>
                  <a:gd name="T32" fmla="*/ 257 w 261"/>
                  <a:gd name="T33" fmla="*/ 70 h 70"/>
                  <a:gd name="T34" fmla="*/ 230 w 261"/>
                  <a:gd name="T35" fmla="*/ 53 h 70"/>
                  <a:gd name="T36" fmla="*/ 217 w 261"/>
                  <a:gd name="T37" fmla="*/ 45 h 70"/>
                  <a:gd name="T38" fmla="*/ 204 w 261"/>
                  <a:gd name="T39" fmla="*/ 38 h 70"/>
                  <a:gd name="T40" fmla="*/ 190 w 261"/>
                  <a:gd name="T41" fmla="*/ 32 h 70"/>
                  <a:gd name="T42" fmla="*/ 177 w 261"/>
                  <a:gd name="T43" fmla="*/ 26 h 70"/>
                  <a:gd name="T44" fmla="*/ 163 w 261"/>
                  <a:gd name="T45" fmla="*/ 20 h 70"/>
                  <a:gd name="T46" fmla="*/ 148 w 261"/>
                  <a:gd name="T47" fmla="*/ 15 h 70"/>
                  <a:gd name="T48" fmla="*/ 133 w 261"/>
                  <a:gd name="T49" fmla="*/ 12 h 70"/>
                  <a:gd name="T50" fmla="*/ 118 w 261"/>
                  <a:gd name="T51" fmla="*/ 9 h 70"/>
                  <a:gd name="T52" fmla="*/ 101 w 261"/>
                  <a:gd name="T53" fmla="*/ 8 h 70"/>
                  <a:gd name="T54" fmla="*/ 83 w 261"/>
                  <a:gd name="T55" fmla="*/ 6 h 70"/>
                  <a:gd name="T56" fmla="*/ 65 w 261"/>
                  <a:gd name="T57" fmla="*/ 6 h 70"/>
                  <a:gd name="T58" fmla="*/ 44 w 261"/>
                  <a:gd name="T59" fmla="*/ 6 h 70"/>
                  <a:gd name="T60" fmla="*/ 24 w 261"/>
                  <a:gd name="T61" fmla="*/ 9 h 70"/>
                  <a:gd name="T62" fmla="*/ 2 w 261"/>
                  <a:gd name="T63" fmla="*/ 11 h 70"/>
                  <a:gd name="T64" fmla="*/ 0 w 261"/>
                  <a:gd name="T65"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1" h="70">
                    <a:moveTo>
                      <a:pt x="0" y="5"/>
                    </a:moveTo>
                    <a:lnTo>
                      <a:pt x="23" y="2"/>
                    </a:lnTo>
                    <a:lnTo>
                      <a:pt x="44" y="0"/>
                    </a:lnTo>
                    <a:lnTo>
                      <a:pt x="65" y="0"/>
                    </a:lnTo>
                    <a:lnTo>
                      <a:pt x="83" y="0"/>
                    </a:lnTo>
                    <a:lnTo>
                      <a:pt x="101" y="2"/>
                    </a:lnTo>
                    <a:lnTo>
                      <a:pt x="118" y="3"/>
                    </a:lnTo>
                    <a:lnTo>
                      <a:pt x="134" y="6"/>
                    </a:lnTo>
                    <a:lnTo>
                      <a:pt x="150" y="9"/>
                    </a:lnTo>
                    <a:lnTo>
                      <a:pt x="165" y="14"/>
                    </a:lnTo>
                    <a:lnTo>
                      <a:pt x="180" y="20"/>
                    </a:lnTo>
                    <a:lnTo>
                      <a:pt x="193" y="26"/>
                    </a:lnTo>
                    <a:lnTo>
                      <a:pt x="207" y="33"/>
                    </a:lnTo>
                    <a:lnTo>
                      <a:pt x="220" y="39"/>
                    </a:lnTo>
                    <a:lnTo>
                      <a:pt x="234" y="48"/>
                    </a:lnTo>
                    <a:lnTo>
                      <a:pt x="261" y="65"/>
                    </a:lnTo>
                    <a:lnTo>
                      <a:pt x="257" y="70"/>
                    </a:lnTo>
                    <a:lnTo>
                      <a:pt x="230" y="53"/>
                    </a:lnTo>
                    <a:lnTo>
                      <a:pt x="217" y="45"/>
                    </a:lnTo>
                    <a:lnTo>
                      <a:pt x="204" y="38"/>
                    </a:lnTo>
                    <a:lnTo>
                      <a:pt x="190" y="32"/>
                    </a:lnTo>
                    <a:lnTo>
                      <a:pt x="177" y="26"/>
                    </a:lnTo>
                    <a:lnTo>
                      <a:pt x="163" y="20"/>
                    </a:lnTo>
                    <a:lnTo>
                      <a:pt x="148" y="15"/>
                    </a:lnTo>
                    <a:lnTo>
                      <a:pt x="133" y="12"/>
                    </a:lnTo>
                    <a:lnTo>
                      <a:pt x="118" y="9"/>
                    </a:lnTo>
                    <a:lnTo>
                      <a:pt x="101" y="8"/>
                    </a:lnTo>
                    <a:lnTo>
                      <a:pt x="83" y="6"/>
                    </a:lnTo>
                    <a:lnTo>
                      <a:pt x="65" y="6"/>
                    </a:lnTo>
                    <a:lnTo>
                      <a:pt x="44" y="6"/>
                    </a:lnTo>
                    <a:lnTo>
                      <a:pt x="24" y="9"/>
                    </a:lnTo>
                    <a:lnTo>
                      <a:pt x="2" y="11"/>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0" name="Freeform 1536"/>
              <p:cNvSpPr>
                <a:spLocks/>
              </p:cNvSpPr>
              <p:nvPr/>
            </p:nvSpPr>
            <p:spPr bwMode="auto">
              <a:xfrm>
                <a:off x="4465" y="1139"/>
                <a:ext cx="2" cy="3"/>
              </a:xfrm>
              <a:custGeom>
                <a:avLst/>
                <a:gdLst>
                  <a:gd name="T0" fmla="*/ 0 w 3"/>
                  <a:gd name="T1" fmla="*/ 6 h 6"/>
                  <a:gd name="T2" fmla="*/ 2 w 3"/>
                  <a:gd name="T3" fmla="*/ 6 h 6"/>
                  <a:gd name="T4" fmla="*/ 0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2" y="6"/>
                    </a:lnTo>
                    <a:lnTo>
                      <a:pt x="0" y="0"/>
                    </a:ln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1" name="Freeform 1537"/>
              <p:cNvSpPr>
                <a:spLocks/>
              </p:cNvSpPr>
              <p:nvPr/>
            </p:nvSpPr>
            <p:spPr bwMode="auto">
              <a:xfrm>
                <a:off x="4593" y="1100"/>
                <a:ext cx="53" cy="74"/>
              </a:xfrm>
              <a:custGeom>
                <a:avLst/>
                <a:gdLst>
                  <a:gd name="T0" fmla="*/ 3 w 105"/>
                  <a:gd name="T1" fmla="*/ 139 h 150"/>
                  <a:gd name="T2" fmla="*/ 7 w 105"/>
                  <a:gd name="T3" fmla="*/ 142 h 150"/>
                  <a:gd name="T4" fmla="*/ 10 w 105"/>
                  <a:gd name="T5" fmla="*/ 142 h 150"/>
                  <a:gd name="T6" fmla="*/ 15 w 105"/>
                  <a:gd name="T7" fmla="*/ 144 h 150"/>
                  <a:gd name="T8" fmla="*/ 18 w 105"/>
                  <a:gd name="T9" fmla="*/ 144 h 150"/>
                  <a:gd name="T10" fmla="*/ 21 w 105"/>
                  <a:gd name="T11" fmla="*/ 144 h 150"/>
                  <a:gd name="T12" fmla="*/ 24 w 105"/>
                  <a:gd name="T13" fmla="*/ 142 h 150"/>
                  <a:gd name="T14" fmla="*/ 30 w 105"/>
                  <a:gd name="T15" fmla="*/ 138 h 150"/>
                  <a:gd name="T16" fmla="*/ 33 w 105"/>
                  <a:gd name="T17" fmla="*/ 135 h 150"/>
                  <a:gd name="T18" fmla="*/ 36 w 105"/>
                  <a:gd name="T19" fmla="*/ 130 h 150"/>
                  <a:gd name="T20" fmla="*/ 42 w 105"/>
                  <a:gd name="T21" fmla="*/ 122 h 150"/>
                  <a:gd name="T22" fmla="*/ 46 w 105"/>
                  <a:gd name="T23" fmla="*/ 110 h 150"/>
                  <a:gd name="T24" fmla="*/ 53 w 105"/>
                  <a:gd name="T25" fmla="*/ 98 h 150"/>
                  <a:gd name="T26" fmla="*/ 63 w 105"/>
                  <a:gd name="T27" fmla="*/ 73 h 150"/>
                  <a:gd name="T28" fmla="*/ 74 w 105"/>
                  <a:gd name="T29" fmla="*/ 46 h 150"/>
                  <a:gd name="T30" fmla="*/ 80 w 105"/>
                  <a:gd name="T31" fmla="*/ 34 h 150"/>
                  <a:gd name="T32" fmla="*/ 86 w 105"/>
                  <a:gd name="T33" fmla="*/ 22 h 150"/>
                  <a:gd name="T34" fmla="*/ 93 w 105"/>
                  <a:gd name="T35" fmla="*/ 11 h 150"/>
                  <a:gd name="T36" fmla="*/ 98 w 105"/>
                  <a:gd name="T37" fmla="*/ 5 h 150"/>
                  <a:gd name="T38" fmla="*/ 101 w 105"/>
                  <a:gd name="T39" fmla="*/ 0 h 150"/>
                  <a:gd name="T40" fmla="*/ 105 w 105"/>
                  <a:gd name="T41" fmla="*/ 5 h 150"/>
                  <a:gd name="T42" fmla="*/ 102 w 105"/>
                  <a:gd name="T43" fmla="*/ 9 h 150"/>
                  <a:gd name="T44" fmla="*/ 98 w 105"/>
                  <a:gd name="T45" fmla="*/ 14 h 150"/>
                  <a:gd name="T46" fmla="*/ 92 w 105"/>
                  <a:gd name="T47" fmla="*/ 25 h 150"/>
                  <a:gd name="T48" fmla="*/ 86 w 105"/>
                  <a:gd name="T49" fmla="*/ 37 h 150"/>
                  <a:gd name="T50" fmla="*/ 80 w 105"/>
                  <a:gd name="T51" fmla="*/ 49 h 150"/>
                  <a:gd name="T52" fmla="*/ 68 w 105"/>
                  <a:gd name="T53" fmla="*/ 76 h 150"/>
                  <a:gd name="T54" fmla="*/ 57 w 105"/>
                  <a:gd name="T55" fmla="*/ 101 h 150"/>
                  <a:gd name="T56" fmla="*/ 53 w 105"/>
                  <a:gd name="T57" fmla="*/ 113 h 150"/>
                  <a:gd name="T58" fmla="*/ 46 w 105"/>
                  <a:gd name="T59" fmla="*/ 125 h 150"/>
                  <a:gd name="T60" fmla="*/ 40 w 105"/>
                  <a:gd name="T61" fmla="*/ 135 h 150"/>
                  <a:gd name="T62" fmla="*/ 37 w 105"/>
                  <a:gd name="T63" fmla="*/ 139 h 150"/>
                  <a:gd name="T64" fmla="*/ 34 w 105"/>
                  <a:gd name="T65" fmla="*/ 142 h 150"/>
                  <a:gd name="T66" fmla="*/ 27 w 105"/>
                  <a:gd name="T67" fmla="*/ 147 h 150"/>
                  <a:gd name="T68" fmla="*/ 22 w 105"/>
                  <a:gd name="T69" fmla="*/ 150 h 150"/>
                  <a:gd name="T70" fmla="*/ 18 w 105"/>
                  <a:gd name="T71" fmla="*/ 150 h 150"/>
                  <a:gd name="T72" fmla="*/ 13 w 105"/>
                  <a:gd name="T73" fmla="*/ 150 h 150"/>
                  <a:gd name="T74" fmla="*/ 9 w 105"/>
                  <a:gd name="T75" fmla="*/ 148 h 150"/>
                  <a:gd name="T76" fmla="*/ 4 w 105"/>
                  <a:gd name="T77" fmla="*/ 147 h 150"/>
                  <a:gd name="T78" fmla="*/ 0 w 105"/>
                  <a:gd name="T79" fmla="*/ 145 h 150"/>
                  <a:gd name="T80" fmla="*/ 3 w 105"/>
                  <a:gd name="T81"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150">
                    <a:moveTo>
                      <a:pt x="3" y="139"/>
                    </a:moveTo>
                    <a:lnTo>
                      <a:pt x="7" y="142"/>
                    </a:lnTo>
                    <a:lnTo>
                      <a:pt x="10" y="142"/>
                    </a:lnTo>
                    <a:lnTo>
                      <a:pt x="15" y="144"/>
                    </a:lnTo>
                    <a:lnTo>
                      <a:pt x="18" y="144"/>
                    </a:lnTo>
                    <a:lnTo>
                      <a:pt x="21" y="144"/>
                    </a:lnTo>
                    <a:lnTo>
                      <a:pt x="24" y="142"/>
                    </a:lnTo>
                    <a:lnTo>
                      <a:pt x="30" y="138"/>
                    </a:lnTo>
                    <a:lnTo>
                      <a:pt x="33" y="135"/>
                    </a:lnTo>
                    <a:lnTo>
                      <a:pt x="36" y="130"/>
                    </a:lnTo>
                    <a:lnTo>
                      <a:pt x="42" y="122"/>
                    </a:lnTo>
                    <a:lnTo>
                      <a:pt x="46" y="110"/>
                    </a:lnTo>
                    <a:lnTo>
                      <a:pt x="53" y="98"/>
                    </a:lnTo>
                    <a:lnTo>
                      <a:pt x="63" y="73"/>
                    </a:lnTo>
                    <a:lnTo>
                      <a:pt x="74" y="46"/>
                    </a:lnTo>
                    <a:lnTo>
                      <a:pt x="80" y="34"/>
                    </a:lnTo>
                    <a:lnTo>
                      <a:pt x="86" y="22"/>
                    </a:lnTo>
                    <a:lnTo>
                      <a:pt x="93" y="11"/>
                    </a:lnTo>
                    <a:lnTo>
                      <a:pt x="98" y="5"/>
                    </a:lnTo>
                    <a:lnTo>
                      <a:pt x="101" y="0"/>
                    </a:lnTo>
                    <a:lnTo>
                      <a:pt x="105" y="5"/>
                    </a:lnTo>
                    <a:lnTo>
                      <a:pt x="102" y="9"/>
                    </a:lnTo>
                    <a:lnTo>
                      <a:pt x="98" y="14"/>
                    </a:lnTo>
                    <a:lnTo>
                      <a:pt x="92" y="25"/>
                    </a:lnTo>
                    <a:lnTo>
                      <a:pt x="86" y="37"/>
                    </a:lnTo>
                    <a:lnTo>
                      <a:pt x="80" y="49"/>
                    </a:lnTo>
                    <a:lnTo>
                      <a:pt x="68" y="76"/>
                    </a:lnTo>
                    <a:lnTo>
                      <a:pt x="57" y="101"/>
                    </a:lnTo>
                    <a:lnTo>
                      <a:pt x="53" y="113"/>
                    </a:lnTo>
                    <a:lnTo>
                      <a:pt x="46" y="125"/>
                    </a:lnTo>
                    <a:lnTo>
                      <a:pt x="40" y="135"/>
                    </a:lnTo>
                    <a:lnTo>
                      <a:pt x="37" y="139"/>
                    </a:lnTo>
                    <a:lnTo>
                      <a:pt x="34" y="142"/>
                    </a:lnTo>
                    <a:lnTo>
                      <a:pt x="27" y="147"/>
                    </a:lnTo>
                    <a:lnTo>
                      <a:pt x="22" y="150"/>
                    </a:lnTo>
                    <a:lnTo>
                      <a:pt x="18" y="150"/>
                    </a:lnTo>
                    <a:lnTo>
                      <a:pt x="13" y="150"/>
                    </a:lnTo>
                    <a:lnTo>
                      <a:pt x="9" y="148"/>
                    </a:lnTo>
                    <a:lnTo>
                      <a:pt x="4" y="147"/>
                    </a:lnTo>
                    <a:lnTo>
                      <a:pt x="0" y="145"/>
                    </a:lnTo>
                    <a:lnTo>
                      <a:pt x="3"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2" name="Freeform 1538"/>
              <p:cNvSpPr>
                <a:spLocks/>
              </p:cNvSpPr>
              <p:nvPr/>
            </p:nvSpPr>
            <p:spPr bwMode="auto">
              <a:xfrm>
                <a:off x="4593" y="1169"/>
                <a:ext cx="3" cy="3"/>
              </a:xfrm>
              <a:custGeom>
                <a:avLst/>
                <a:gdLst>
                  <a:gd name="T0" fmla="*/ 0 w 4"/>
                  <a:gd name="T1" fmla="*/ 5 h 6"/>
                  <a:gd name="T2" fmla="*/ 0 w 4"/>
                  <a:gd name="T3" fmla="*/ 6 h 6"/>
                  <a:gd name="T4" fmla="*/ 3 w 4"/>
                  <a:gd name="T5" fmla="*/ 0 h 6"/>
                  <a:gd name="T6" fmla="*/ 4 w 4"/>
                  <a:gd name="T7" fmla="*/ 0 h 6"/>
                  <a:gd name="T8" fmla="*/ 0 w 4"/>
                  <a:gd name="T9" fmla="*/ 5 h 6"/>
                </a:gdLst>
                <a:ahLst/>
                <a:cxnLst>
                  <a:cxn ang="0">
                    <a:pos x="T0" y="T1"/>
                  </a:cxn>
                  <a:cxn ang="0">
                    <a:pos x="T2" y="T3"/>
                  </a:cxn>
                  <a:cxn ang="0">
                    <a:pos x="T4" y="T5"/>
                  </a:cxn>
                  <a:cxn ang="0">
                    <a:pos x="T6" y="T7"/>
                  </a:cxn>
                  <a:cxn ang="0">
                    <a:pos x="T8" y="T9"/>
                  </a:cxn>
                </a:cxnLst>
                <a:rect l="0" t="0" r="r" b="b"/>
                <a:pathLst>
                  <a:path w="4" h="6">
                    <a:moveTo>
                      <a:pt x="0" y="5"/>
                    </a:moveTo>
                    <a:lnTo>
                      <a:pt x="0" y="6"/>
                    </a:lnTo>
                    <a:lnTo>
                      <a:pt x="3" y="0"/>
                    </a:ln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3" name="Freeform 1539"/>
              <p:cNvSpPr>
                <a:spLocks/>
              </p:cNvSpPr>
              <p:nvPr/>
            </p:nvSpPr>
            <p:spPr bwMode="auto">
              <a:xfrm>
                <a:off x="4644" y="1094"/>
                <a:ext cx="72" cy="62"/>
              </a:xfrm>
              <a:custGeom>
                <a:avLst/>
                <a:gdLst>
                  <a:gd name="T0" fmla="*/ 0 w 143"/>
                  <a:gd name="T1" fmla="*/ 12 h 125"/>
                  <a:gd name="T2" fmla="*/ 4 w 143"/>
                  <a:gd name="T3" fmla="*/ 9 h 125"/>
                  <a:gd name="T4" fmla="*/ 10 w 143"/>
                  <a:gd name="T5" fmla="*/ 5 h 125"/>
                  <a:gd name="T6" fmla="*/ 15 w 143"/>
                  <a:gd name="T7" fmla="*/ 3 h 125"/>
                  <a:gd name="T8" fmla="*/ 21 w 143"/>
                  <a:gd name="T9" fmla="*/ 2 h 125"/>
                  <a:gd name="T10" fmla="*/ 27 w 143"/>
                  <a:gd name="T11" fmla="*/ 0 h 125"/>
                  <a:gd name="T12" fmla="*/ 33 w 143"/>
                  <a:gd name="T13" fmla="*/ 0 h 125"/>
                  <a:gd name="T14" fmla="*/ 39 w 143"/>
                  <a:gd name="T15" fmla="*/ 0 h 125"/>
                  <a:gd name="T16" fmla="*/ 45 w 143"/>
                  <a:gd name="T17" fmla="*/ 2 h 125"/>
                  <a:gd name="T18" fmla="*/ 51 w 143"/>
                  <a:gd name="T19" fmla="*/ 3 h 125"/>
                  <a:gd name="T20" fmla="*/ 57 w 143"/>
                  <a:gd name="T21" fmla="*/ 5 h 125"/>
                  <a:gd name="T22" fmla="*/ 71 w 143"/>
                  <a:gd name="T23" fmla="*/ 11 h 125"/>
                  <a:gd name="T24" fmla="*/ 83 w 143"/>
                  <a:gd name="T25" fmla="*/ 18 h 125"/>
                  <a:gd name="T26" fmla="*/ 89 w 143"/>
                  <a:gd name="T27" fmla="*/ 24 h 125"/>
                  <a:gd name="T28" fmla="*/ 95 w 143"/>
                  <a:gd name="T29" fmla="*/ 29 h 125"/>
                  <a:gd name="T30" fmla="*/ 107 w 143"/>
                  <a:gd name="T31" fmla="*/ 38 h 125"/>
                  <a:gd name="T32" fmla="*/ 116 w 143"/>
                  <a:gd name="T33" fmla="*/ 50 h 125"/>
                  <a:gd name="T34" fmla="*/ 127 w 143"/>
                  <a:gd name="T35" fmla="*/ 62 h 125"/>
                  <a:gd name="T36" fmla="*/ 130 w 143"/>
                  <a:gd name="T37" fmla="*/ 68 h 125"/>
                  <a:gd name="T38" fmla="*/ 133 w 143"/>
                  <a:gd name="T39" fmla="*/ 74 h 125"/>
                  <a:gd name="T40" fmla="*/ 137 w 143"/>
                  <a:gd name="T41" fmla="*/ 82 h 125"/>
                  <a:gd name="T42" fmla="*/ 139 w 143"/>
                  <a:gd name="T43" fmla="*/ 88 h 125"/>
                  <a:gd name="T44" fmla="*/ 142 w 143"/>
                  <a:gd name="T45" fmla="*/ 101 h 125"/>
                  <a:gd name="T46" fmla="*/ 143 w 143"/>
                  <a:gd name="T47" fmla="*/ 107 h 125"/>
                  <a:gd name="T48" fmla="*/ 143 w 143"/>
                  <a:gd name="T49" fmla="*/ 113 h 125"/>
                  <a:gd name="T50" fmla="*/ 143 w 143"/>
                  <a:gd name="T51" fmla="*/ 119 h 125"/>
                  <a:gd name="T52" fmla="*/ 142 w 143"/>
                  <a:gd name="T53" fmla="*/ 125 h 125"/>
                  <a:gd name="T54" fmla="*/ 136 w 143"/>
                  <a:gd name="T55" fmla="*/ 124 h 125"/>
                  <a:gd name="T56" fmla="*/ 136 w 143"/>
                  <a:gd name="T57" fmla="*/ 119 h 125"/>
                  <a:gd name="T58" fmla="*/ 137 w 143"/>
                  <a:gd name="T59" fmla="*/ 113 h 125"/>
                  <a:gd name="T60" fmla="*/ 137 w 143"/>
                  <a:gd name="T61" fmla="*/ 107 h 125"/>
                  <a:gd name="T62" fmla="*/ 136 w 143"/>
                  <a:gd name="T63" fmla="*/ 103 h 125"/>
                  <a:gd name="T64" fmla="*/ 133 w 143"/>
                  <a:gd name="T65" fmla="*/ 91 h 125"/>
                  <a:gd name="T66" fmla="*/ 131 w 143"/>
                  <a:gd name="T67" fmla="*/ 83 h 125"/>
                  <a:gd name="T68" fmla="*/ 128 w 143"/>
                  <a:gd name="T69" fmla="*/ 77 h 125"/>
                  <a:gd name="T70" fmla="*/ 124 w 143"/>
                  <a:gd name="T71" fmla="*/ 71 h 125"/>
                  <a:gd name="T72" fmla="*/ 121 w 143"/>
                  <a:gd name="T73" fmla="*/ 65 h 125"/>
                  <a:gd name="T74" fmla="*/ 112 w 143"/>
                  <a:gd name="T75" fmla="*/ 55 h 125"/>
                  <a:gd name="T76" fmla="*/ 102 w 143"/>
                  <a:gd name="T77" fmla="*/ 43 h 125"/>
                  <a:gd name="T78" fmla="*/ 90 w 143"/>
                  <a:gd name="T79" fmla="*/ 34 h 125"/>
                  <a:gd name="T80" fmla="*/ 86 w 143"/>
                  <a:gd name="T81" fmla="*/ 29 h 125"/>
                  <a:gd name="T82" fmla="*/ 80 w 143"/>
                  <a:gd name="T83" fmla="*/ 24 h 125"/>
                  <a:gd name="T84" fmla="*/ 68 w 143"/>
                  <a:gd name="T85" fmla="*/ 17 h 125"/>
                  <a:gd name="T86" fmla="*/ 56 w 143"/>
                  <a:gd name="T87" fmla="*/ 11 h 125"/>
                  <a:gd name="T88" fmla="*/ 50 w 143"/>
                  <a:gd name="T89" fmla="*/ 9 h 125"/>
                  <a:gd name="T90" fmla="*/ 44 w 143"/>
                  <a:gd name="T91" fmla="*/ 8 h 125"/>
                  <a:gd name="T92" fmla="*/ 38 w 143"/>
                  <a:gd name="T93" fmla="*/ 6 h 125"/>
                  <a:gd name="T94" fmla="*/ 33 w 143"/>
                  <a:gd name="T95" fmla="*/ 6 h 125"/>
                  <a:gd name="T96" fmla="*/ 27 w 143"/>
                  <a:gd name="T97" fmla="*/ 6 h 125"/>
                  <a:gd name="T98" fmla="*/ 22 w 143"/>
                  <a:gd name="T99" fmla="*/ 8 h 125"/>
                  <a:gd name="T100" fmla="*/ 18 w 143"/>
                  <a:gd name="T101" fmla="*/ 9 h 125"/>
                  <a:gd name="T102" fmla="*/ 13 w 143"/>
                  <a:gd name="T103" fmla="*/ 11 h 125"/>
                  <a:gd name="T104" fmla="*/ 9 w 143"/>
                  <a:gd name="T105" fmla="*/ 14 h 125"/>
                  <a:gd name="T106" fmla="*/ 4 w 143"/>
                  <a:gd name="T107" fmla="*/ 18 h 125"/>
                  <a:gd name="T108" fmla="*/ 0 w 143"/>
                  <a:gd name="T109" fmla="*/ 1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125">
                    <a:moveTo>
                      <a:pt x="0" y="12"/>
                    </a:moveTo>
                    <a:lnTo>
                      <a:pt x="4" y="9"/>
                    </a:lnTo>
                    <a:lnTo>
                      <a:pt x="10" y="5"/>
                    </a:lnTo>
                    <a:lnTo>
                      <a:pt x="15" y="3"/>
                    </a:lnTo>
                    <a:lnTo>
                      <a:pt x="21" y="2"/>
                    </a:lnTo>
                    <a:lnTo>
                      <a:pt x="27" y="0"/>
                    </a:lnTo>
                    <a:lnTo>
                      <a:pt x="33" y="0"/>
                    </a:lnTo>
                    <a:lnTo>
                      <a:pt x="39" y="0"/>
                    </a:lnTo>
                    <a:lnTo>
                      <a:pt x="45" y="2"/>
                    </a:lnTo>
                    <a:lnTo>
                      <a:pt x="51" y="3"/>
                    </a:lnTo>
                    <a:lnTo>
                      <a:pt x="57" y="5"/>
                    </a:lnTo>
                    <a:lnTo>
                      <a:pt x="71" y="11"/>
                    </a:lnTo>
                    <a:lnTo>
                      <a:pt x="83" y="18"/>
                    </a:lnTo>
                    <a:lnTo>
                      <a:pt x="89" y="24"/>
                    </a:lnTo>
                    <a:lnTo>
                      <a:pt x="95" y="29"/>
                    </a:lnTo>
                    <a:lnTo>
                      <a:pt x="107" y="38"/>
                    </a:lnTo>
                    <a:lnTo>
                      <a:pt x="116" y="50"/>
                    </a:lnTo>
                    <a:lnTo>
                      <a:pt x="127" y="62"/>
                    </a:lnTo>
                    <a:lnTo>
                      <a:pt x="130" y="68"/>
                    </a:lnTo>
                    <a:lnTo>
                      <a:pt x="133" y="74"/>
                    </a:lnTo>
                    <a:lnTo>
                      <a:pt x="137" y="82"/>
                    </a:lnTo>
                    <a:lnTo>
                      <a:pt x="139" y="88"/>
                    </a:lnTo>
                    <a:lnTo>
                      <a:pt x="142" y="101"/>
                    </a:lnTo>
                    <a:lnTo>
                      <a:pt x="143" y="107"/>
                    </a:lnTo>
                    <a:lnTo>
                      <a:pt x="143" y="113"/>
                    </a:lnTo>
                    <a:lnTo>
                      <a:pt x="143" y="119"/>
                    </a:lnTo>
                    <a:lnTo>
                      <a:pt x="142" y="125"/>
                    </a:lnTo>
                    <a:lnTo>
                      <a:pt x="136" y="124"/>
                    </a:lnTo>
                    <a:lnTo>
                      <a:pt x="136" y="119"/>
                    </a:lnTo>
                    <a:lnTo>
                      <a:pt x="137" y="113"/>
                    </a:lnTo>
                    <a:lnTo>
                      <a:pt x="137" y="107"/>
                    </a:lnTo>
                    <a:lnTo>
                      <a:pt x="136" y="103"/>
                    </a:lnTo>
                    <a:lnTo>
                      <a:pt x="133" y="91"/>
                    </a:lnTo>
                    <a:lnTo>
                      <a:pt x="131" y="83"/>
                    </a:lnTo>
                    <a:lnTo>
                      <a:pt x="128" y="77"/>
                    </a:lnTo>
                    <a:lnTo>
                      <a:pt x="124" y="71"/>
                    </a:lnTo>
                    <a:lnTo>
                      <a:pt x="121" y="65"/>
                    </a:lnTo>
                    <a:lnTo>
                      <a:pt x="112" y="55"/>
                    </a:lnTo>
                    <a:lnTo>
                      <a:pt x="102" y="43"/>
                    </a:lnTo>
                    <a:lnTo>
                      <a:pt x="90" y="34"/>
                    </a:lnTo>
                    <a:lnTo>
                      <a:pt x="86" y="29"/>
                    </a:lnTo>
                    <a:lnTo>
                      <a:pt x="80" y="24"/>
                    </a:lnTo>
                    <a:lnTo>
                      <a:pt x="68" y="17"/>
                    </a:lnTo>
                    <a:lnTo>
                      <a:pt x="56" y="11"/>
                    </a:lnTo>
                    <a:lnTo>
                      <a:pt x="50" y="9"/>
                    </a:lnTo>
                    <a:lnTo>
                      <a:pt x="44" y="8"/>
                    </a:lnTo>
                    <a:lnTo>
                      <a:pt x="38" y="6"/>
                    </a:lnTo>
                    <a:lnTo>
                      <a:pt x="33" y="6"/>
                    </a:lnTo>
                    <a:lnTo>
                      <a:pt x="27" y="6"/>
                    </a:lnTo>
                    <a:lnTo>
                      <a:pt x="22" y="8"/>
                    </a:lnTo>
                    <a:lnTo>
                      <a:pt x="18" y="9"/>
                    </a:lnTo>
                    <a:lnTo>
                      <a:pt x="13" y="11"/>
                    </a:lnTo>
                    <a:lnTo>
                      <a:pt x="9" y="14"/>
                    </a:lnTo>
                    <a:lnTo>
                      <a:pt x="4" y="18"/>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4" name="Freeform 1540"/>
              <p:cNvSpPr>
                <a:spLocks/>
              </p:cNvSpPr>
              <p:nvPr/>
            </p:nvSpPr>
            <p:spPr bwMode="auto">
              <a:xfrm>
                <a:off x="4644" y="1100"/>
                <a:ext cx="2" cy="3"/>
              </a:xfrm>
              <a:custGeom>
                <a:avLst/>
                <a:gdLst>
                  <a:gd name="T0" fmla="*/ 0 w 4"/>
                  <a:gd name="T1" fmla="*/ 0 h 6"/>
                  <a:gd name="T2" fmla="*/ 4 w 4"/>
                  <a:gd name="T3" fmla="*/ 6 h 6"/>
                  <a:gd name="T4" fmla="*/ 4 w 4"/>
                  <a:gd name="T5" fmla="*/ 5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5" name="Freeform 1541"/>
              <p:cNvSpPr>
                <a:spLocks/>
              </p:cNvSpPr>
              <p:nvPr/>
            </p:nvSpPr>
            <p:spPr bwMode="auto">
              <a:xfrm>
                <a:off x="4678" y="1155"/>
                <a:ext cx="37" cy="101"/>
              </a:xfrm>
              <a:custGeom>
                <a:avLst/>
                <a:gdLst>
                  <a:gd name="T0" fmla="*/ 74 w 74"/>
                  <a:gd name="T1" fmla="*/ 1 h 202"/>
                  <a:gd name="T2" fmla="*/ 69 w 74"/>
                  <a:gd name="T3" fmla="*/ 13 h 202"/>
                  <a:gd name="T4" fmla="*/ 65 w 74"/>
                  <a:gd name="T5" fmla="*/ 26 h 202"/>
                  <a:gd name="T6" fmla="*/ 59 w 74"/>
                  <a:gd name="T7" fmla="*/ 38 h 202"/>
                  <a:gd name="T8" fmla="*/ 53 w 74"/>
                  <a:gd name="T9" fmla="*/ 50 h 202"/>
                  <a:gd name="T10" fmla="*/ 39 w 74"/>
                  <a:gd name="T11" fmla="*/ 74 h 202"/>
                  <a:gd name="T12" fmla="*/ 33 w 74"/>
                  <a:gd name="T13" fmla="*/ 86 h 202"/>
                  <a:gd name="T14" fmla="*/ 25 w 74"/>
                  <a:gd name="T15" fmla="*/ 99 h 202"/>
                  <a:gd name="T16" fmla="*/ 21 w 74"/>
                  <a:gd name="T17" fmla="*/ 111 h 202"/>
                  <a:gd name="T18" fmla="*/ 15 w 74"/>
                  <a:gd name="T19" fmla="*/ 123 h 202"/>
                  <a:gd name="T20" fmla="*/ 10 w 74"/>
                  <a:gd name="T21" fmla="*/ 137 h 202"/>
                  <a:gd name="T22" fmla="*/ 7 w 74"/>
                  <a:gd name="T23" fmla="*/ 149 h 202"/>
                  <a:gd name="T24" fmla="*/ 6 w 74"/>
                  <a:gd name="T25" fmla="*/ 161 h 202"/>
                  <a:gd name="T26" fmla="*/ 6 w 74"/>
                  <a:gd name="T27" fmla="*/ 175 h 202"/>
                  <a:gd name="T28" fmla="*/ 6 w 74"/>
                  <a:gd name="T29" fmla="*/ 181 h 202"/>
                  <a:gd name="T30" fmla="*/ 7 w 74"/>
                  <a:gd name="T31" fmla="*/ 187 h 202"/>
                  <a:gd name="T32" fmla="*/ 10 w 74"/>
                  <a:gd name="T33" fmla="*/ 200 h 202"/>
                  <a:gd name="T34" fmla="*/ 4 w 74"/>
                  <a:gd name="T35" fmla="*/ 202 h 202"/>
                  <a:gd name="T36" fmla="*/ 0 w 74"/>
                  <a:gd name="T37" fmla="*/ 188 h 202"/>
                  <a:gd name="T38" fmla="*/ 0 w 74"/>
                  <a:gd name="T39" fmla="*/ 181 h 202"/>
                  <a:gd name="T40" fmla="*/ 0 w 74"/>
                  <a:gd name="T41" fmla="*/ 175 h 202"/>
                  <a:gd name="T42" fmla="*/ 0 w 74"/>
                  <a:gd name="T43" fmla="*/ 161 h 202"/>
                  <a:gd name="T44" fmla="*/ 1 w 74"/>
                  <a:gd name="T45" fmla="*/ 148 h 202"/>
                  <a:gd name="T46" fmla="*/ 4 w 74"/>
                  <a:gd name="T47" fmla="*/ 134 h 202"/>
                  <a:gd name="T48" fmla="*/ 9 w 74"/>
                  <a:gd name="T49" fmla="*/ 122 h 202"/>
                  <a:gd name="T50" fmla="*/ 15 w 74"/>
                  <a:gd name="T51" fmla="*/ 108 h 202"/>
                  <a:gd name="T52" fmla="*/ 21 w 74"/>
                  <a:gd name="T53" fmla="*/ 96 h 202"/>
                  <a:gd name="T54" fmla="*/ 27 w 74"/>
                  <a:gd name="T55" fmla="*/ 83 h 202"/>
                  <a:gd name="T56" fmla="*/ 33 w 74"/>
                  <a:gd name="T57" fmla="*/ 71 h 202"/>
                  <a:gd name="T58" fmla="*/ 47 w 74"/>
                  <a:gd name="T59" fmla="*/ 47 h 202"/>
                  <a:gd name="T60" fmla="*/ 53 w 74"/>
                  <a:gd name="T61" fmla="*/ 35 h 202"/>
                  <a:gd name="T62" fmla="*/ 59 w 74"/>
                  <a:gd name="T63" fmla="*/ 24 h 202"/>
                  <a:gd name="T64" fmla="*/ 63 w 74"/>
                  <a:gd name="T65" fmla="*/ 12 h 202"/>
                  <a:gd name="T66" fmla="*/ 68 w 74"/>
                  <a:gd name="T67" fmla="*/ 0 h 202"/>
                  <a:gd name="T68" fmla="*/ 74 w 74"/>
                  <a:gd name="T69" fmla="*/ 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202">
                    <a:moveTo>
                      <a:pt x="74" y="1"/>
                    </a:moveTo>
                    <a:lnTo>
                      <a:pt x="69" y="13"/>
                    </a:lnTo>
                    <a:lnTo>
                      <a:pt x="65" y="26"/>
                    </a:lnTo>
                    <a:lnTo>
                      <a:pt x="59" y="38"/>
                    </a:lnTo>
                    <a:lnTo>
                      <a:pt x="53" y="50"/>
                    </a:lnTo>
                    <a:lnTo>
                      <a:pt x="39" y="74"/>
                    </a:lnTo>
                    <a:lnTo>
                      <a:pt x="33" y="86"/>
                    </a:lnTo>
                    <a:lnTo>
                      <a:pt x="25" y="99"/>
                    </a:lnTo>
                    <a:lnTo>
                      <a:pt x="21" y="111"/>
                    </a:lnTo>
                    <a:lnTo>
                      <a:pt x="15" y="123"/>
                    </a:lnTo>
                    <a:lnTo>
                      <a:pt x="10" y="137"/>
                    </a:lnTo>
                    <a:lnTo>
                      <a:pt x="7" y="149"/>
                    </a:lnTo>
                    <a:lnTo>
                      <a:pt x="6" y="161"/>
                    </a:lnTo>
                    <a:lnTo>
                      <a:pt x="6" y="175"/>
                    </a:lnTo>
                    <a:lnTo>
                      <a:pt x="6" y="181"/>
                    </a:lnTo>
                    <a:lnTo>
                      <a:pt x="7" y="187"/>
                    </a:lnTo>
                    <a:lnTo>
                      <a:pt x="10" y="200"/>
                    </a:lnTo>
                    <a:lnTo>
                      <a:pt x="4" y="202"/>
                    </a:lnTo>
                    <a:lnTo>
                      <a:pt x="0" y="188"/>
                    </a:lnTo>
                    <a:lnTo>
                      <a:pt x="0" y="181"/>
                    </a:lnTo>
                    <a:lnTo>
                      <a:pt x="0" y="175"/>
                    </a:lnTo>
                    <a:lnTo>
                      <a:pt x="0" y="161"/>
                    </a:lnTo>
                    <a:lnTo>
                      <a:pt x="1" y="148"/>
                    </a:lnTo>
                    <a:lnTo>
                      <a:pt x="4" y="134"/>
                    </a:lnTo>
                    <a:lnTo>
                      <a:pt x="9" y="122"/>
                    </a:lnTo>
                    <a:lnTo>
                      <a:pt x="15" y="108"/>
                    </a:lnTo>
                    <a:lnTo>
                      <a:pt x="21" y="96"/>
                    </a:lnTo>
                    <a:lnTo>
                      <a:pt x="27" y="83"/>
                    </a:lnTo>
                    <a:lnTo>
                      <a:pt x="33" y="71"/>
                    </a:lnTo>
                    <a:lnTo>
                      <a:pt x="47" y="47"/>
                    </a:lnTo>
                    <a:lnTo>
                      <a:pt x="53" y="35"/>
                    </a:lnTo>
                    <a:lnTo>
                      <a:pt x="59" y="24"/>
                    </a:lnTo>
                    <a:lnTo>
                      <a:pt x="63" y="12"/>
                    </a:lnTo>
                    <a:lnTo>
                      <a:pt x="68" y="0"/>
                    </a:lnTo>
                    <a:lnTo>
                      <a:pt x="7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6" name="Freeform 1542"/>
              <p:cNvSpPr>
                <a:spLocks/>
              </p:cNvSpPr>
              <p:nvPr/>
            </p:nvSpPr>
            <p:spPr bwMode="auto">
              <a:xfrm>
                <a:off x="4712" y="1155"/>
                <a:ext cx="3" cy="2"/>
              </a:xfrm>
              <a:custGeom>
                <a:avLst/>
                <a:gdLst>
                  <a:gd name="T0" fmla="*/ 6 w 6"/>
                  <a:gd name="T1" fmla="*/ 1 h 3"/>
                  <a:gd name="T2" fmla="*/ 6 w 6"/>
                  <a:gd name="T3" fmla="*/ 3 h 3"/>
                  <a:gd name="T4" fmla="*/ 6 w 6"/>
                  <a:gd name="T5" fmla="*/ 1 h 3"/>
                  <a:gd name="T6" fmla="*/ 0 w 6"/>
                  <a:gd name="T7" fmla="*/ 0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6" y="3"/>
                    </a:lnTo>
                    <a:lnTo>
                      <a:pt x="6" y="1"/>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7" name="Freeform 1543"/>
              <p:cNvSpPr>
                <a:spLocks/>
              </p:cNvSpPr>
              <p:nvPr/>
            </p:nvSpPr>
            <p:spPr bwMode="auto">
              <a:xfrm>
                <a:off x="4680" y="1256"/>
                <a:ext cx="27" cy="55"/>
              </a:xfrm>
              <a:custGeom>
                <a:avLst/>
                <a:gdLst>
                  <a:gd name="T0" fmla="*/ 6 w 53"/>
                  <a:gd name="T1" fmla="*/ 0 h 112"/>
                  <a:gd name="T2" fmla="*/ 11 w 53"/>
                  <a:gd name="T3" fmla="*/ 14 h 112"/>
                  <a:gd name="T4" fmla="*/ 17 w 53"/>
                  <a:gd name="T5" fmla="*/ 27 h 112"/>
                  <a:gd name="T6" fmla="*/ 30 w 53"/>
                  <a:gd name="T7" fmla="*/ 54 h 112"/>
                  <a:gd name="T8" fmla="*/ 36 w 53"/>
                  <a:gd name="T9" fmla="*/ 68 h 112"/>
                  <a:gd name="T10" fmla="*/ 43 w 53"/>
                  <a:gd name="T11" fmla="*/ 82 h 112"/>
                  <a:gd name="T12" fmla="*/ 49 w 53"/>
                  <a:gd name="T13" fmla="*/ 97 h 112"/>
                  <a:gd name="T14" fmla="*/ 53 w 53"/>
                  <a:gd name="T15" fmla="*/ 110 h 112"/>
                  <a:gd name="T16" fmla="*/ 47 w 53"/>
                  <a:gd name="T17" fmla="*/ 112 h 112"/>
                  <a:gd name="T18" fmla="*/ 43 w 53"/>
                  <a:gd name="T19" fmla="*/ 98 h 112"/>
                  <a:gd name="T20" fmla="*/ 36 w 53"/>
                  <a:gd name="T21" fmla="*/ 85 h 112"/>
                  <a:gd name="T22" fmla="*/ 30 w 53"/>
                  <a:gd name="T23" fmla="*/ 71 h 112"/>
                  <a:gd name="T24" fmla="*/ 24 w 53"/>
                  <a:gd name="T25" fmla="*/ 57 h 112"/>
                  <a:gd name="T26" fmla="*/ 11 w 53"/>
                  <a:gd name="T27" fmla="*/ 30 h 112"/>
                  <a:gd name="T28" fmla="*/ 5 w 53"/>
                  <a:gd name="T29" fmla="*/ 17 h 112"/>
                  <a:gd name="T30" fmla="*/ 0 w 53"/>
                  <a:gd name="T31" fmla="*/ 2 h 112"/>
                  <a:gd name="T32" fmla="*/ 6 w 53"/>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12">
                    <a:moveTo>
                      <a:pt x="6" y="0"/>
                    </a:moveTo>
                    <a:lnTo>
                      <a:pt x="11" y="14"/>
                    </a:lnTo>
                    <a:lnTo>
                      <a:pt x="17" y="27"/>
                    </a:lnTo>
                    <a:lnTo>
                      <a:pt x="30" y="54"/>
                    </a:lnTo>
                    <a:lnTo>
                      <a:pt x="36" y="68"/>
                    </a:lnTo>
                    <a:lnTo>
                      <a:pt x="43" y="82"/>
                    </a:lnTo>
                    <a:lnTo>
                      <a:pt x="49" y="97"/>
                    </a:lnTo>
                    <a:lnTo>
                      <a:pt x="53" y="110"/>
                    </a:lnTo>
                    <a:lnTo>
                      <a:pt x="47" y="112"/>
                    </a:lnTo>
                    <a:lnTo>
                      <a:pt x="43" y="98"/>
                    </a:lnTo>
                    <a:lnTo>
                      <a:pt x="36" y="85"/>
                    </a:lnTo>
                    <a:lnTo>
                      <a:pt x="30" y="71"/>
                    </a:lnTo>
                    <a:lnTo>
                      <a:pt x="24" y="57"/>
                    </a:lnTo>
                    <a:lnTo>
                      <a:pt x="11" y="30"/>
                    </a:lnTo>
                    <a:lnTo>
                      <a:pt x="5" y="17"/>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8" name="Freeform 1544"/>
              <p:cNvSpPr>
                <a:spLocks/>
              </p:cNvSpPr>
              <p:nvPr/>
            </p:nvSpPr>
            <p:spPr bwMode="auto">
              <a:xfrm>
                <a:off x="4680" y="1256"/>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29" name="Freeform 1545"/>
              <p:cNvSpPr>
                <a:spLocks/>
              </p:cNvSpPr>
              <p:nvPr/>
            </p:nvSpPr>
            <p:spPr bwMode="auto">
              <a:xfrm>
                <a:off x="4670" y="1310"/>
                <a:ext cx="36" cy="25"/>
              </a:xfrm>
              <a:custGeom>
                <a:avLst/>
                <a:gdLst>
                  <a:gd name="T0" fmla="*/ 73 w 73"/>
                  <a:gd name="T1" fmla="*/ 6 h 49"/>
                  <a:gd name="T2" fmla="*/ 64 w 73"/>
                  <a:gd name="T3" fmla="*/ 9 h 49"/>
                  <a:gd name="T4" fmla="*/ 54 w 73"/>
                  <a:gd name="T5" fmla="*/ 13 h 49"/>
                  <a:gd name="T6" fmla="*/ 44 w 73"/>
                  <a:gd name="T7" fmla="*/ 18 h 49"/>
                  <a:gd name="T8" fmla="*/ 32 w 73"/>
                  <a:gd name="T9" fmla="*/ 25 h 49"/>
                  <a:gd name="T10" fmla="*/ 21 w 73"/>
                  <a:gd name="T11" fmla="*/ 33 h 49"/>
                  <a:gd name="T12" fmla="*/ 12 w 73"/>
                  <a:gd name="T13" fmla="*/ 40 h 49"/>
                  <a:gd name="T14" fmla="*/ 9 w 73"/>
                  <a:gd name="T15" fmla="*/ 45 h 49"/>
                  <a:gd name="T16" fmla="*/ 6 w 73"/>
                  <a:gd name="T17" fmla="*/ 49 h 49"/>
                  <a:gd name="T18" fmla="*/ 0 w 73"/>
                  <a:gd name="T19" fmla="*/ 46 h 49"/>
                  <a:gd name="T20" fmla="*/ 5 w 73"/>
                  <a:gd name="T21" fmla="*/ 42 h 49"/>
                  <a:gd name="T22" fmla="*/ 8 w 73"/>
                  <a:gd name="T23" fmla="*/ 36 h 49"/>
                  <a:gd name="T24" fmla="*/ 17 w 73"/>
                  <a:gd name="T25" fmla="*/ 28 h 49"/>
                  <a:gd name="T26" fmla="*/ 29 w 73"/>
                  <a:gd name="T27" fmla="*/ 19 h 49"/>
                  <a:gd name="T28" fmla="*/ 41 w 73"/>
                  <a:gd name="T29" fmla="*/ 13 h 49"/>
                  <a:gd name="T30" fmla="*/ 51 w 73"/>
                  <a:gd name="T31" fmla="*/ 7 h 49"/>
                  <a:gd name="T32" fmla="*/ 61 w 73"/>
                  <a:gd name="T33" fmla="*/ 3 h 49"/>
                  <a:gd name="T34" fmla="*/ 70 w 73"/>
                  <a:gd name="T35" fmla="*/ 0 h 49"/>
                  <a:gd name="T36" fmla="*/ 73 w 73"/>
                  <a:gd name="T37"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49">
                    <a:moveTo>
                      <a:pt x="73" y="6"/>
                    </a:moveTo>
                    <a:lnTo>
                      <a:pt x="64" y="9"/>
                    </a:lnTo>
                    <a:lnTo>
                      <a:pt x="54" y="13"/>
                    </a:lnTo>
                    <a:lnTo>
                      <a:pt x="44" y="18"/>
                    </a:lnTo>
                    <a:lnTo>
                      <a:pt x="32" y="25"/>
                    </a:lnTo>
                    <a:lnTo>
                      <a:pt x="21" y="33"/>
                    </a:lnTo>
                    <a:lnTo>
                      <a:pt x="12" y="40"/>
                    </a:lnTo>
                    <a:lnTo>
                      <a:pt x="9" y="45"/>
                    </a:lnTo>
                    <a:lnTo>
                      <a:pt x="6" y="49"/>
                    </a:lnTo>
                    <a:lnTo>
                      <a:pt x="0" y="46"/>
                    </a:lnTo>
                    <a:lnTo>
                      <a:pt x="5" y="42"/>
                    </a:lnTo>
                    <a:lnTo>
                      <a:pt x="8" y="36"/>
                    </a:lnTo>
                    <a:lnTo>
                      <a:pt x="17" y="28"/>
                    </a:lnTo>
                    <a:lnTo>
                      <a:pt x="29" y="19"/>
                    </a:lnTo>
                    <a:lnTo>
                      <a:pt x="41" y="13"/>
                    </a:lnTo>
                    <a:lnTo>
                      <a:pt x="51" y="7"/>
                    </a:lnTo>
                    <a:lnTo>
                      <a:pt x="61" y="3"/>
                    </a:lnTo>
                    <a:lnTo>
                      <a:pt x="70" y="0"/>
                    </a:lnTo>
                    <a:lnTo>
                      <a:pt x="7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0" name="Freeform 1546"/>
              <p:cNvSpPr>
                <a:spLocks/>
              </p:cNvSpPr>
              <p:nvPr/>
            </p:nvSpPr>
            <p:spPr bwMode="auto">
              <a:xfrm>
                <a:off x="4704" y="1310"/>
                <a:ext cx="3" cy="3"/>
              </a:xfrm>
              <a:custGeom>
                <a:avLst/>
                <a:gdLst>
                  <a:gd name="T0" fmla="*/ 6 w 8"/>
                  <a:gd name="T1" fmla="*/ 1 h 6"/>
                  <a:gd name="T2" fmla="*/ 8 w 8"/>
                  <a:gd name="T3" fmla="*/ 4 h 6"/>
                  <a:gd name="T4" fmla="*/ 5 w 8"/>
                  <a:gd name="T5" fmla="*/ 6 h 6"/>
                  <a:gd name="T6" fmla="*/ 2 w 8"/>
                  <a:gd name="T7" fmla="*/ 0 h 6"/>
                  <a:gd name="T8" fmla="*/ 0 w 8"/>
                  <a:gd name="T9" fmla="*/ 3 h 6"/>
                  <a:gd name="T10" fmla="*/ 6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6" y="1"/>
                    </a:moveTo>
                    <a:lnTo>
                      <a:pt x="8" y="4"/>
                    </a:lnTo>
                    <a:lnTo>
                      <a:pt x="5" y="6"/>
                    </a:lnTo>
                    <a:lnTo>
                      <a:pt x="2" y="0"/>
                    </a:lnTo>
                    <a:lnTo>
                      <a:pt x="0"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1" name="Freeform 1547"/>
              <p:cNvSpPr>
                <a:spLocks/>
              </p:cNvSpPr>
              <p:nvPr/>
            </p:nvSpPr>
            <p:spPr bwMode="auto">
              <a:xfrm>
                <a:off x="4664" y="1333"/>
                <a:ext cx="9" cy="40"/>
              </a:xfrm>
              <a:custGeom>
                <a:avLst/>
                <a:gdLst>
                  <a:gd name="T0" fmla="*/ 16 w 16"/>
                  <a:gd name="T1" fmla="*/ 3 h 80"/>
                  <a:gd name="T2" fmla="*/ 15 w 16"/>
                  <a:gd name="T3" fmla="*/ 8 h 80"/>
                  <a:gd name="T4" fmla="*/ 13 w 16"/>
                  <a:gd name="T5" fmla="*/ 12 h 80"/>
                  <a:gd name="T6" fmla="*/ 10 w 16"/>
                  <a:gd name="T7" fmla="*/ 21 h 80"/>
                  <a:gd name="T8" fmla="*/ 9 w 16"/>
                  <a:gd name="T9" fmla="*/ 31 h 80"/>
                  <a:gd name="T10" fmla="*/ 7 w 16"/>
                  <a:gd name="T11" fmla="*/ 41 h 80"/>
                  <a:gd name="T12" fmla="*/ 7 w 16"/>
                  <a:gd name="T13" fmla="*/ 61 h 80"/>
                  <a:gd name="T14" fmla="*/ 7 w 16"/>
                  <a:gd name="T15" fmla="*/ 80 h 80"/>
                  <a:gd name="T16" fmla="*/ 0 w 16"/>
                  <a:gd name="T17" fmla="*/ 80 h 80"/>
                  <a:gd name="T18" fmla="*/ 1 w 16"/>
                  <a:gd name="T19" fmla="*/ 61 h 80"/>
                  <a:gd name="T20" fmla="*/ 1 w 16"/>
                  <a:gd name="T21" fmla="*/ 41 h 80"/>
                  <a:gd name="T22" fmla="*/ 3 w 16"/>
                  <a:gd name="T23" fmla="*/ 31 h 80"/>
                  <a:gd name="T24" fmla="*/ 4 w 16"/>
                  <a:gd name="T25" fmla="*/ 21 h 80"/>
                  <a:gd name="T26" fmla="*/ 7 w 16"/>
                  <a:gd name="T27" fmla="*/ 11 h 80"/>
                  <a:gd name="T28" fmla="*/ 9 w 16"/>
                  <a:gd name="T29" fmla="*/ 5 h 80"/>
                  <a:gd name="T30" fmla="*/ 10 w 16"/>
                  <a:gd name="T31" fmla="*/ 0 h 80"/>
                  <a:gd name="T32" fmla="*/ 16 w 16"/>
                  <a:gd name="T33"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0">
                    <a:moveTo>
                      <a:pt x="16" y="3"/>
                    </a:moveTo>
                    <a:lnTo>
                      <a:pt x="15" y="8"/>
                    </a:lnTo>
                    <a:lnTo>
                      <a:pt x="13" y="12"/>
                    </a:lnTo>
                    <a:lnTo>
                      <a:pt x="10" y="21"/>
                    </a:lnTo>
                    <a:lnTo>
                      <a:pt x="9" y="31"/>
                    </a:lnTo>
                    <a:lnTo>
                      <a:pt x="7" y="41"/>
                    </a:lnTo>
                    <a:lnTo>
                      <a:pt x="7" y="61"/>
                    </a:lnTo>
                    <a:lnTo>
                      <a:pt x="7" y="80"/>
                    </a:lnTo>
                    <a:lnTo>
                      <a:pt x="0" y="80"/>
                    </a:lnTo>
                    <a:lnTo>
                      <a:pt x="1" y="61"/>
                    </a:lnTo>
                    <a:lnTo>
                      <a:pt x="1" y="41"/>
                    </a:lnTo>
                    <a:lnTo>
                      <a:pt x="3" y="31"/>
                    </a:lnTo>
                    <a:lnTo>
                      <a:pt x="4" y="21"/>
                    </a:lnTo>
                    <a:lnTo>
                      <a:pt x="7" y="11"/>
                    </a:lnTo>
                    <a:lnTo>
                      <a:pt x="9" y="5"/>
                    </a:lnTo>
                    <a:lnTo>
                      <a:pt x="10" y="0"/>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2" name="Freeform 1548"/>
              <p:cNvSpPr>
                <a:spLocks/>
              </p:cNvSpPr>
              <p:nvPr/>
            </p:nvSpPr>
            <p:spPr bwMode="auto">
              <a:xfrm>
                <a:off x="4670" y="1333"/>
                <a:ext cx="3" cy="2"/>
              </a:xfrm>
              <a:custGeom>
                <a:avLst/>
                <a:gdLst>
                  <a:gd name="T0" fmla="*/ 0 w 6"/>
                  <a:gd name="T1" fmla="*/ 0 h 3"/>
                  <a:gd name="T2" fmla="*/ 6 w 6"/>
                  <a:gd name="T3" fmla="*/ 3 h 3"/>
                  <a:gd name="T4" fmla="*/ 0 w 6"/>
                  <a:gd name="T5" fmla="*/ 0 h 3"/>
                </a:gdLst>
                <a:ahLst/>
                <a:cxnLst>
                  <a:cxn ang="0">
                    <a:pos x="T0" y="T1"/>
                  </a:cxn>
                  <a:cxn ang="0">
                    <a:pos x="T2" y="T3"/>
                  </a:cxn>
                  <a:cxn ang="0">
                    <a:pos x="T4" y="T5"/>
                  </a:cxn>
                </a:cxnLst>
                <a:rect l="0" t="0" r="r" b="b"/>
                <a:pathLst>
                  <a:path w="6" h="3">
                    <a:moveTo>
                      <a:pt x="0" y="0"/>
                    </a:move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3" name="Freeform 1549"/>
              <p:cNvSpPr>
                <a:spLocks/>
              </p:cNvSpPr>
              <p:nvPr/>
            </p:nvSpPr>
            <p:spPr bwMode="auto">
              <a:xfrm>
                <a:off x="4665" y="1372"/>
                <a:ext cx="2" cy="3"/>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4" name="Freeform 1550"/>
              <p:cNvSpPr>
                <a:spLocks/>
              </p:cNvSpPr>
              <p:nvPr/>
            </p:nvSpPr>
            <p:spPr bwMode="auto">
              <a:xfrm>
                <a:off x="4664" y="1372"/>
                <a:ext cx="4" cy="5"/>
              </a:xfrm>
              <a:custGeom>
                <a:avLst/>
                <a:gdLst>
                  <a:gd name="T0" fmla="*/ 7 w 7"/>
                  <a:gd name="T1" fmla="*/ 1 h 9"/>
                  <a:gd name="T2" fmla="*/ 6 w 7"/>
                  <a:gd name="T3" fmla="*/ 9 h 9"/>
                  <a:gd name="T4" fmla="*/ 1 w 7"/>
                  <a:gd name="T5" fmla="*/ 4 h 9"/>
                  <a:gd name="T6" fmla="*/ 6 w 7"/>
                  <a:gd name="T7" fmla="*/ 0 h 9"/>
                  <a:gd name="T8" fmla="*/ 0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6" y="9"/>
                    </a:lnTo>
                    <a:lnTo>
                      <a:pt x="1" y="4"/>
                    </a:lnTo>
                    <a:lnTo>
                      <a:pt x="6" y="0"/>
                    </a:lnTo>
                    <a:lnTo>
                      <a:pt x="0"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5" name="Freeform 1551"/>
              <p:cNvSpPr>
                <a:spLocks/>
              </p:cNvSpPr>
              <p:nvPr/>
            </p:nvSpPr>
            <p:spPr bwMode="auto">
              <a:xfrm>
                <a:off x="4665" y="1372"/>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6" name="Freeform 1552"/>
              <p:cNvSpPr>
                <a:spLocks/>
              </p:cNvSpPr>
              <p:nvPr/>
            </p:nvSpPr>
            <p:spPr bwMode="auto">
              <a:xfrm>
                <a:off x="4286" y="1259"/>
                <a:ext cx="171" cy="143"/>
              </a:xfrm>
              <a:custGeom>
                <a:avLst/>
                <a:gdLst>
                  <a:gd name="T0" fmla="*/ 2 w 342"/>
                  <a:gd name="T1" fmla="*/ 125 h 284"/>
                  <a:gd name="T2" fmla="*/ 0 w 342"/>
                  <a:gd name="T3" fmla="*/ 104 h 284"/>
                  <a:gd name="T4" fmla="*/ 2 w 342"/>
                  <a:gd name="T5" fmla="*/ 81 h 284"/>
                  <a:gd name="T6" fmla="*/ 5 w 342"/>
                  <a:gd name="T7" fmla="*/ 62 h 284"/>
                  <a:gd name="T8" fmla="*/ 13 w 342"/>
                  <a:gd name="T9" fmla="*/ 42 h 284"/>
                  <a:gd name="T10" fmla="*/ 25 w 342"/>
                  <a:gd name="T11" fmla="*/ 27 h 284"/>
                  <a:gd name="T12" fmla="*/ 40 w 342"/>
                  <a:gd name="T13" fmla="*/ 13 h 284"/>
                  <a:gd name="T14" fmla="*/ 61 w 342"/>
                  <a:gd name="T15" fmla="*/ 4 h 284"/>
                  <a:gd name="T16" fmla="*/ 83 w 342"/>
                  <a:gd name="T17" fmla="*/ 1 h 284"/>
                  <a:gd name="T18" fmla="*/ 120 w 342"/>
                  <a:gd name="T19" fmla="*/ 0 h 284"/>
                  <a:gd name="T20" fmla="*/ 169 w 342"/>
                  <a:gd name="T21" fmla="*/ 7 h 284"/>
                  <a:gd name="T22" fmla="*/ 194 w 342"/>
                  <a:gd name="T23" fmla="*/ 13 h 284"/>
                  <a:gd name="T24" fmla="*/ 218 w 342"/>
                  <a:gd name="T25" fmla="*/ 21 h 284"/>
                  <a:gd name="T26" fmla="*/ 251 w 342"/>
                  <a:gd name="T27" fmla="*/ 37 h 284"/>
                  <a:gd name="T28" fmla="*/ 271 w 342"/>
                  <a:gd name="T29" fmla="*/ 49 h 284"/>
                  <a:gd name="T30" fmla="*/ 290 w 342"/>
                  <a:gd name="T31" fmla="*/ 65 h 284"/>
                  <a:gd name="T32" fmla="*/ 305 w 342"/>
                  <a:gd name="T33" fmla="*/ 81 h 284"/>
                  <a:gd name="T34" fmla="*/ 319 w 342"/>
                  <a:gd name="T35" fmla="*/ 99 h 284"/>
                  <a:gd name="T36" fmla="*/ 329 w 342"/>
                  <a:gd name="T37" fmla="*/ 119 h 284"/>
                  <a:gd name="T38" fmla="*/ 337 w 342"/>
                  <a:gd name="T39" fmla="*/ 140 h 284"/>
                  <a:gd name="T40" fmla="*/ 340 w 342"/>
                  <a:gd name="T41" fmla="*/ 156 h 284"/>
                  <a:gd name="T42" fmla="*/ 342 w 342"/>
                  <a:gd name="T43" fmla="*/ 175 h 284"/>
                  <a:gd name="T44" fmla="*/ 339 w 342"/>
                  <a:gd name="T45" fmla="*/ 199 h 284"/>
                  <a:gd name="T46" fmla="*/ 334 w 342"/>
                  <a:gd name="T47" fmla="*/ 214 h 284"/>
                  <a:gd name="T48" fmla="*/ 328 w 342"/>
                  <a:gd name="T49" fmla="*/ 226 h 284"/>
                  <a:gd name="T50" fmla="*/ 313 w 342"/>
                  <a:gd name="T51" fmla="*/ 247 h 284"/>
                  <a:gd name="T52" fmla="*/ 290 w 342"/>
                  <a:gd name="T53" fmla="*/ 263 h 284"/>
                  <a:gd name="T54" fmla="*/ 265 w 342"/>
                  <a:gd name="T55" fmla="*/ 275 h 284"/>
                  <a:gd name="T56" fmla="*/ 236 w 342"/>
                  <a:gd name="T57" fmla="*/ 283 h 284"/>
                  <a:gd name="T58" fmla="*/ 207 w 342"/>
                  <a:gd name="T59" fmla="*/ 284 h 284"/>
                  <a:gd name="T60" fmla="*/ 177 w 342"/>
                  <a:gd name="T61" fmla="*/ 283 h 284"/>
                  <a:gd name="T62" fmla="*/ 150 w 342"/>
                  <a:gd name="T63" fmla="*/ 278 h 284"/>
                  <a:gd name="T64" fmla="*/ 127 w 342"/>
                  <a:gd name="T65" fmla="*/ 269 h 284"/>
                  <a:gd name="T66" fmla="*/ 96 w 342"/>
                  <a:gd name="T67" fmla="*/ 254 h 284"/>
                  <a:gd name="T68" fmla="*/ 77 w 342"/>
                  <a:gd name="T69" fmla="*/ 241 h 284"/>
                  <a:gd name="T70" fmla="*/ 59 w 342"/>
                  <a:gd name="T71" fmla="*/ 226 h 284"/>
                  <a:gd name="T72" fmla="*/ 44 w 342"/>
                  <a:gd name="T73" fmla="*/ 209 h 284"/>
                  <a:gd name="T74" fmla="*/ 31 w 342"/>
                  <a:gd name="T75" fmla="*/ 190 h 284"/>
                  <a:gd name="T76" fmla="*/ 20 w 342"/>
                  <a:gd name="T77" fmla="*/ 168 h 284"/>
                  <a:gd name="T78" fmla="*/ 5 w 342"/>
                  <a:gd name="T79" fmla="*/ 13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2" h="284">
                    <a:moveTo>
                      <a:pt x="5" y="135"/>
                    </a:moveTo>
                    <a:lnTo>
                      <a:pt x="2" y="125"/>
                    </a:lnTo>
                    <a:lnTo>
                      <a:pt x="0" y="114"/>
                    </a:lnTo>
                    <a:lnTo>
                      <a:pt x="0" y="104"/>
                    </a:lnTo>
                    <a:lnTo>
                      <a:pt x="0" y="92"/>
                    </a:lnTo>
                    <a:lnTo>
                      <a:pt x="2" y="81"/>
                    </a:lnTo>
                    <a:lnTo>
                      <a:pt x="3" y="71"/>
                    </a:lnTo>
                    <a:lnTo>
                      <a:pt x="5" y="62"/>
                    </a:lnTo>
                    <a:lnTo>
                      <a:pt x="9" y="51"/>
                    </a:lnTo>
                    <a:lnTo>
                      <a:pt x="13" y="42"/>
                    </a:lnTo>
                    <a:lnTo>
                      <a:pt x="19" y="34"/>
                    </a:lnTo>
                    <a:lnTo>
                      <a:pt x="25" y="27"/>
                    </a:lnTo>
                    <a:lnTo>
                      <a:pt x="32" y="19"/>
                    </a:lnTo>
                    <a:lnTo>
                      <a:pt x="40" y="13"/>
                    </a:lnTo>
                    <a:lnTo>
                      <a:pt x="50" y="9"/>
                    </a:lnTo>
                    <a:lnTo>
                      <a:pt x="61" y="4"/>
                    </a:lnTo>
                    <a:lnTo>
                      <a:pt x="73" y="3"/>
                    </a:lnTo>
                    <a:lnTo>
                      <a:pt x="83" y="1"/>
                    </a:lnTo>
                    <a:lnTo>
                      <a:pt x="96" y="0"/>
                    </a:lnTo>
                    <a:lnTo>
                      <a:pt x="120" y="0"/>
                    </a:lnTo>
                    <a:lnTo>
                      <a:pt x="145" y="3"/>
                    </a:lnTo>
                    <a:lnTo>
                      <a:pt x="169" y="7"/>
                    </a:lnTo>
                    <a:lnTo>
                      <a:pt x="182" y="9"/>
                    </a:lnTo>
                    <a:lnTo>
                      <a:pt x="194" y="13"/>
                    </a:lnTo>
                    <a:lnTo>
                      <a:pt x="206" y="16"/>
                    </a:lnTo>
                    <a:lnTo>
                      <a:pt x="218" y="21"/>
                    </a:lnTo>
                    <a:lnTo>
                      <a:pt x="240" y="31"/>
                    </a:lnTo>
                    <a:lnTo>
                      <a:pt x="251" y="37"/>
                    </a:lnTo>
                    <a:lnTo>
                      <a:pt x="262" y="43"/>
                    </a:lnTo>
                    <a:lnTo>
                      <a:pt x="271" y="49"/>
                    </a:lnTo>
                    <a:lnTo>
                      <a:pt x="281" y="57"/>
                    </a:lnTo>
                    <a:lnTo>
                      <a:pt x="290" y="65"/>
                    </a:lnTo>
                    <a:lnTo>
                      <a:pt x="298" y="72"/>
                    </a:lnTo>
                    <a:lnTo>
                      <a:pt x="305" y="81"/>
                    </a:lnTo>
                    <a:lnTo>
                      <a:pt x="313" y="90"/>
                    </a:lnTo>
                    <a:lnTo>
                      <a:pt x="319" y="99"/>
                    </a:lnTo>
                    <a:lnTo>
                      <a:pt x="325" y="108"/>
                    </a:lnTo>
                    <a:lnTo>
                      <a:pt x="329" y="119"/>
                    </a:lnTo>
                    <a:lnTo>
                      <a:pt x="334" y="129"/>
                    </a:lnTo>
                    <a:lnTo>
                      <a:pt x="337" y="140"/>
                    </a:lnTo>
                    <a:lnTo>
                      <a:pt x="340" y="150"/>
                    </a:lnTo>
                    <a:lnTo>
                      <a:pt x="340" y="156"/>
                    </a:lnTo>
                    <a:lnTo>
                      <a:pt x="340" y="162"/>
                    </a:lnTo>
                    <a:lnTo>
                      <a:pt x="342" y="175"/>
                    </a:lnTo>
                    <a:lnTo>
                      <a:pt x="340" y="187"/>
                    </a:lnTo>
                    <a:lnTo>
                      <a:pt x="339" y="199"/>
                    </a:lnTo>
                    <a:lnTo>
                      <a:pt x="337" y="206"/>
                    </a:lnTo>
                    <a:lnTo>
                      <a:pt x="334" y="214"/>
                    </a:lnTo>
                    <a:lnTo>
                      <a:pt x="332" y="220"/>
                    </a:lnTo>
                    <a:lnTo>
                      <a:pt x="328" y="226"/>
                    </a:lnTo>
                    <a:lnTo>
                      <a:pt x="322" y="236"/>
                    </a:lnTo>
                    <a:lnTo>
                      <a:pt x="313" y="247"/>
                    </a:lnTo>
                    <a:lnTo>
                      <a:pt x="302" y="256"/>
                    </a:lnTo>
                    <a:lnTo>
                      <a:pt x="290" y="263"/>
                    </a:lnTo>
                    <a:lnTo>
                      <a:pt x="278" y="269"/>
                    </a:lnTo>
                    <a:lnTo>
                      <a:pt x="265" y="275"/>
                    </a:lnTo>
                    <a:lnTo>
                      <a:pt x="251" y="278"/>
                    </a:lnTo>
                    <a:lnTo>
                      <a:pt x="236" y="283"/>
                    </a:lnTo>
                    <a:lnTo>
                      <a:pt x="221" y="284"/>
                    </a:lnTo>
                    <a:lnTo>
                      <a:pt x="207" y="284"/>
                    </a:lnTo>
                    <a:lnTo>
                      <a:pt x="192" y="284"/>
                    </a:lnTo>
                    <a:lnTo>
                      <a:pt x="177" y="283"/>
                    </a:lnTo>
                    <a:lnTo>
                      <a:pt x="163" y="281"/>
                    </a:lnTo>
                    <a:lnTo>
                      <a:pt x="150" y="278"/>
                    </a:lnTo>
                    <a:lnTo>
                      <a:pt x="139" y="274"/>
                    </a:lnTo>
                    <a:lnTo>
                      <a:pt x="127" y="269"/>
                    </a:lnTo>
                    <a:lnTo>
                      <a:pt x="106" y="260"/>
                    </a:lnTo>
                    <a:lnTo>
                      <a:pt x="96" y="254"/>
                    </a:lnTo>
                    <a:lnTo>
                      <a:pt x="86" y="248"/>
                    </a:lnTo>
                    <a:lnTo>
                      <a:pt x="77" y="241"/>
                    </a:lnTo>
                    <a:lnTo>
                      <a:pt x="68" y="235"/>
                    </a:lnTo>
                    <a:lnTo>
                      <a:pt x="59" y="226"/>
                    </a:lnTo>
                    <a:lnTo>
                      <a:pt x="50" y="218"/>
                    </a:lnTo>
                    <a:lnTo>
                      <a:pt x="44" y="209"/>
                    </a:lnTo>
                    <a:lnTo>
                      <a:pt x="37" y="200"/>
                    </a:lnTo>
                    <a:lnTo>
                      <a:pt x="31" y="190"/>
                    </a:lnTo>
                    <a:lnTo>
                      <a:pt x="25" y="179"/>
                    </a:lnTo>
                    <a:lnTo>
                      <a:pt x="20" y="168"/>
                    </a:lnTo>
                    <a:lnTo>
                      <a:pt x="16" y="156"/>
                    </a:lnTo>
                    <a:lnTo>
                      <a:pt x="5" y="13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7" name="Freeform 1553"/>
              <p:cNvSpPr>
                <a:spLocks/>
              </p:cNvSpPr>
              <p:nvPr/>
            </p:nvSpPr>
            <p:spPr bwMode="auto">
              <a:xfrm>
                <a:off x="4285" y="1259"/>
                <a:ext cx="37" cy="69"/>
              </a:xfrm>
              <a:custGeom>
                <a:avLst/>
                <a:gdLst>
                  <a:gd name="T0" fmla="*/ 5 w 76"/>
                  <a:gd name="T1" fmla="*/ 137 h 137"/>
                  <a:gd name="T2" fmla="*/ 2 w 76"/>
                  <a:gd name="T3" fmla="*/ 126 h 137"/>
                  <a:gd name="T4" fmla="*/ 0 w 76"/>
                  <a:gd name="T5" fmla="*/ 114 h 137"/>
                  <a:gd name="T6" fmla="*/ 0 w 76"/>
                  <a:gd name="T7" fmla="*/ 104 h 137"/>
                  <a:gd name="T8" fmla="*/ 0 w 76"/>
                  <a:gd name="T9" fmla="*/ 92 h 137"/>
                  <a:gd name="T10" fmla="*/ 2 w 76"/>
                  <a:gd name="T11" fmla="*/ 81 h 137"/>
                  <a:gd name="T12" fmla="*/ 3 w 76"/>
                  <a:gd name="T13" fmla="*/ 71 h 137"/>
                  <a:gd name="T14" fmla="*/ 5 w 76"/>
                  <a:gd name="T15" fmla="*/ 60 h 137"/>
                  <a:gd name="T16" fmla="*/ 9 w 76"/>
                  <a:gd name="T17" fmla="*/ 51 h 137"/>
                  <a:gd name="T18" fmla="*/ 14 w 76"/>
                  <a:gd name="T19" fmla="*/ 40 h 137"/>
                  <a:gd name="T20" fmla="*/ 19 w 76"/>
                  <a:gd name="T21" fmla="*/ 31 h 137"/>
                  <a:gd name="T22" fmla="*/ 25 w 76"/>
                  <a:gd name="T23" fmla="*/ 24 h 137"/>
                  <a:gd name="T24" fmla="*/ 32 w 76"/>
                  <a:gd name="T25" fmla="*/ 18 h 137"/>
                  <a:gd name="T26" fmla="*/ 41 w 76"/>
                  <a:gd name="T27" fmla="*/ 10 h 137"/>
                  <a:gd name="T28" fmla="*/ 52 w 76"/>
                  <a:gd name="T29" fmla="*/ 6 h 137"/>
                  <a:gd name="T30" fmla="*/ 62 w 76"/>
                  <a:gd name="T31" fmla="*/ 1 h 137"/>
                  <a:gd name="T32" fmla="*/ 74 w 76"/>
                  <a:gd name="T33" fmla="*/ 0 h 137"/>
                  <a:gd name="T34" fmla="*/ 76 w 76"/>
                  <a:gd name="T35" fmla="*/ 6 h 137"/>
                  <a:gd name="T36" fmla="*/ 64 w 76"/>
                  <a:gd name="T37" fmla="*/ 7 h 137"/>
                  <a:gd name="T38" fmla="*/ 53 w 76"/>
                  <a:gd name="T39" fmla="*/ 12 h 137"/>
                  <a:gd name="T40" fmla="*/ 44 w 76"/>
                  <a:gd name="T41" fmla="*/ 16 h 137"/>
                  <a:gd name="T42" fmla="*/ 37 w 76"/>
                  <a:gd name="T43" fmla="*/ 22 h 137"/>
                  <a:gd name="T44" fmla="*/ 29 w 76"/>
                  <a:gd name="T45" fmla="*/ 28 h 137"/>
                  <a:gd name="T46" fmla="*/ 23 w 76"/>
                  <a:gd name="T47" fmla="*/ 36 h 137"/>
                  <a:gd name="T48" fmla="*/ 19 w 76"/>
                  <a:gd name="T49" fmla="*/ 45 h 137"/>
                  <a:gd name="T50" fmla="*/ 14 w 76"/>
                  <a:gd name="T51" fmla="*/ 53 h 137"/>
                  <a:gd name="T52" fmla="*/ 11 w 76"/>
                  <a:gd name="T53" fmla="*/ 62 h 137"/>
                  <a:gd name="T54" fmla="*/ 9 w 76"/>
                  <a:gd name="T55" fmla="*/ 72 h 137"/>
                  <a:gd name="T56" fmla="*/ 8 w 76"/>
                  <a:gd name="T57" fmla="*/ 83 h 137"/>
                  <a:gd name="T58" fmla="*/ 6 w 76"/>
                  <a:gd name="T59" fmla="*/ 93 h 137"/>
                  <a:gd name="T60" fmla="*/ 6 w 76"/>
                  <a:gd name="T61" fmla="*/ 104 h 137"/>
                  <a:gd name="T62" fmla="*/ 6 w 76"/>
                  <a:gd name="T63" fmla="*/ 114 h 137"/>
                  <a:gd name="T64" fmla="*/ 8 w 76"/>
                  <a:gd name="T65" fmla="*/ 125 h 137"/>
                  <a:gd name="T66" fmla="*/ 11 w 76"/>
                  <a:gd name="T67" fmla="*/ 135 h 137"/>
                  <a:gd name="T68" fmla="*/ 5 w 76"/>
                  <a:gd name="T6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37">
                    <a:moveTo>
                      <a:pt x="5" y="137"/>
                    </a:moveTo>
                    <a:lnTo>
                      <a:pt x="2" y="126"/>
                    </a:lnTo>
                    <a:lnTo>
                      <a:pt x="0" y="114"/>
                    </a:lnTo>
                    <a:lnTo>
                      <a:pt x="0" y="104"/>
                    </a:lnTo>
                    <a:lnTo>
                      <a:pt x="0" y="92"/>
                    </a:lnTo>
                    <a:lnTo>
                      <a:pt x="2" y="81"/>
                    </a:lnTo>
                    <a:lnTo>
                      <a:pt x="3" y="71"/>
                    </a:lnTo>
                    <a:lnTo>
                      <a:pt x="5" y="60"/>
                    </a:lnTo>
                    <a:lnTo>
                      <a:pt x="9" y="51"/>
                    </a:lnTo>
                    <a:lnTo>
                      <a:pt x="14" y="40"/>
                    </a:lnTo>
                    <a:lnTo>
                      <a:pt x="19" y="31"/>
                    </a:lnTo>
                    <a:lnTo>
                      <a:pt x="25" y="24"/>
                    </a:lnTo>
                    <a:lnTo>
                      <a:pt x="32" y="18"/>
                    </a:lnTo>
                    <a:lnTo>
                      <a:pt x="41" y="10"/>
                    </a:lnTo>
                    <a:lnTo>
                      <a:pt x="52" y="6"/>
                    </a:lnTo>
                    <a:lnTo>
                      <a:pt x="62" y="1"/>
                    </a:lnTo>
                    <a:lnTo>
                      <a:pt x="74" y="0"/>
                    </a:lnTo>
                    <a:lnTo>
                      <a:pt x="76" y="6"/>
                    </a:lnTo>
                    <a:lnTo>
                      <a:pt x="64" y="7"/>
                    </a:lnTo>
                    <a:lnTo>
                      <a:pt x="53" y="12"/>
                    </a:lnTo>
                    <a:lnTo>
                      <a:pt x="44" y="16"/>
                    </a:lnTo>
                    <a:lnTo>
                      <a:pt x="37" y="22"/>
                    </a:lnTo>
                    <a:lnTo>
                      <a:pt x="29" y="28"/>
                    </a:lnTo>
                    <a:lnTo>
                      <a:pt x="23" y="36"/>
                    </a:lnTo>
                    <a:lnTo>
                      <a:pt x="19" y="45"/>
                    </a:lnTo>
                    <a:lnTo>
                      <a:pt x="14" y="53"/>
                    </a:lnTo>
                    <a:lnTo>
                      <a:pt x="11" y="62"/>
                    </a:lnTo>
                    <a:lnTo>
                      <a:pt x="9" y="72"/>
                    </a:lnTo>
                    <a:lnTo>
                      <a:pt x="8" y="83"/>
                    </a:lnTo>
                    <a:lnTo>
                      <a:pt x="6" y="93"/>
                    </a:lnTo>
                    <a:lnTo>
                      <a:pt x="6" y="104"/>
                    </a:lnTo>
                    <a:lnTo>
                      <a:pt x="6" y="114"/>
                    </a:lnTo>
                    <a:lnTo>
                      <a:pt x="8" y="125"/>
                    </a:lnTo>
                    <a:lnTo>
                      <a:pt x="11" y="135"/>
                    </a:lnTo>
                    <a:lnTo>
                      <a:pt x="5"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8" name="Freeform 1554"/>
              <p:cNvSpPr>
                <a:spLocks/>
              </p:cNvSpPr>
              <p:nvPr/>
            </p:nvSpPr>
            <p:spPr bwMode="auto">
              <a:xfrm>
                <a:off x="4322" y="1258"/>
                <a:ext cx="136" cy="102"/>
              </a:xfrm>
              <a:custGeom>
                <a:avLst/>
                <a:gdLst>
                  <a:gd name="T0" fmla="*/ 0 w 274"/>
                  <a:gd name="T1" fmla="*/ 3 h 203"/>
                  <a:gd name="T2" fmla="*/ 12 w 274"/>
                  <a:gd name="T3" fmla="*/ 1 h 203"/>
                  <a:gd name="T4" fmla="*/ 25 w 274"/>
                  <a:gd name="T5" fmla="*/ 0 h 203"/>
                  <a:gd name="T6" fmla="*/ 49 w 274"/>
                  <a:gd name="T7" fmla="*/ 0 h 203"/>
                  <a:gd name="T8" fmla="*/ 74 w 274"/>
                  <a:gd name="T9" fmla="*/ 3 h 203"/>
                  <a:gd name="T10" fmla="*/ 98 w 274"/>
                  <a:gd name="T11" fmla="*/ 7 h 203"/>
                  <a:gd name="T12" fmla="*/ 112 w 274"/>
                  <a:gd name="T13" fmla="*/ 9 h 203"/>
                  <a:gd name="T14" fmla="*/ 124 w 274"/>
                  <a:gd name="T15" fmla="*/ 13 h 203"/>
                  <a:gd name="T16" fmla="*/ 136 w 274"/>
                  <a:gd name="T17" fmla="*/ 16 h 203"/>
                  <a:gd name="T18" fmla="*/ 148 w 274"/>
                  <a:gd name="T19" fmla="*/ 21 h 203"/>
                  <a:gd name="T20" fmla="*/ 171 w 274"/>
                  <a:gd name="T21" fmla="*/ 31 h 203"/>
                  <a:gd name="T22" fmla="*/ 181 w 274"/>
                  <a:gd name="T23" fmla="*/ 37 h 203"/>
                  <a:gd name="T24" fmla="*/ 192 w 274"/>
                  <a:gd name="T25" fmla="*/ 43 h 203"/>
                  <a:gd name="T26" fmla="*/ 203 w 274"/>
                  <a:gd name="T27" fmla="*/ 51 h 203"/>
                  <a:gd name="T28" fmla="*/ 212 w 274"/>
                  <a:gd name="T29" fmla="*/ 59 h 203"/>
                  <a:gd name="T30" fmla="*/ 221 w 274"/>
                  <a:gd name="T31" fmla="*/ 66 h 203"/>
                  <a:gd name="T32" fmla="*/ 230 w 274"/>
                  <a:gd name="T33" fmla="*/ 74 h 203"/>
                  <a:gd name="T34" fmla="*/ 237 w 274"/>
                  <a:gd name="T35" fmla="*/ 83 h 203"/>
                  <a:gd name="T36" fmla="*/ 245 w 274"/>
                  <a:gd name="T37" fmla="*/ 92 h 203"/>
                  <a:gd name="T38" fmla="*/ 251 w 274"/>
                  <a:gd name="T39" fmla="*/ 101 h 203"/>
                  <a:gd name="T40" fmla="*/ 257 w 274"/>
                  <a:gd name="T41" fmla="*/ 110 h 203"/>
                  <a:gd name="T42" fmla="*/ 261 w 274"/>
                  <a:gd name="T43" fmla="*/ 120 h 203"/>
                  <a:gd name="T44" fmla="*/ 266 w 274"/>
                  <a:gd name="T45" fmla="*/ 131 h 203"/>
                  <a:gd name="T46" fmla="*/ 269 w 274"/>
                  <a:gd name="T47" fmla="*/ 143 h 203"/>
                  <a:gd name="T48" fmla="*/ 272 w 274"/>
                  <a:gd name="T49" fmla="*/ 153 h 203"/>
                  <a:gd name="T50" fmla="*/ 272 w 274"/>
                  <a:gd name="T51" fmla="*/ 159 h 203"/>
                  <a:gd name="T52" fmla="*/ 272 w 274"/>
                  <a:gd name="T53" fmla="*/ 165 h 203"/>
                  <a:gd name="T54" fmla="*/ 274 w 274"/>
                  <a:gd name="T55" fmla="*/ 178 h 203"/>
                  <a:gd name="T56" fmla="*/ 272 w 274"/>
                  <a:gd name="T57" fmla="*/ 190 h 203"/>
                  <a:gd name="T58" fmla="*/ 271 w 274"/>
                  <a:gd name="T59" fmla="*/ 203 h 203"/>
                  <a:gd name="T60" fmla="*/ 264 w 274"/>
                  <a:gd name="T61" fmla="*/ 202 h 203"/>
                  <a:gd name="T62" fmla="*/ 266 w 274"/>
                  <a:gd name="T63" fmla="*/ 190 h 203"/>
                  <a:gd name="T64" fmla="*/ 266 w 274"/>
                  <a:gd name="T65" fmla="*/ 178 h 203"/>
                  <a:gd name="T66" fmla="*/ 266 w 274"/>
                  <a:gd name="T67" fmla="*/ 165 h 203"/>
                  <a:gd name="T68" fmla="*/ 266 w 274"/>
                  <a:gd name="T69" fmla="*/ 161 h 203"/>
                  <a:gd name="T70" fmla="*/ 264 w 274"/>
                  <a:gd name="T71" fmla="*/ 155 h 203"/>
                  <a:gd name="T72" fmla="*/ 263 w 274"/>
                  <a:gd name="T73" fmla="*/ 144 h 203"/>
                  <a:gd name="T74" fmla="*/ 260 w 274"/>
                  <a:gd name="T75" fmla="*/ 134 h 203"/>
                  <a:gd name="T76" fmla="*/ 255 w 274"/>
                  <a:gd name="T77" fmla="*/ 123 h 203"/>
                  <a:gd name="T78" fmla="*/ 251 w 274"/>
                  <a:gd name="T79" fmla="*/ 113 h 203"/>
                  <a:gd name="T80" fmla="*/ 246 w 274"/>
                  <a:gd name="T81" fmla="*/ 104 h 203"/>
                  <a:gd name="T82" fmla="*/ 239 w 274"/>
                  <a:gd name="T83" fmla="*/ 95 h 203"/>
                  <a:gd name="T84" fmla="*/ 233 w 274"/>
                  <a:gd name="T85" fmla="*/ 86 h 203"/>
                  <a:gd name="T86" fmla="*/ 225 w 274"/>
                  <a:gd name="T87" fmla="*/ 78 h 203"/>
                  <a:gd name="T88" fmla="*/ 216 w 274"/>
                  <a:gd name="T89" fmla="*/ 71 h 203"/>
                  <a:gd name="T90" fmla="*/ 207 w 274"/>
                  <a:gd name="T91" fmla="*/ 63 h 203"/>
                  <a:gd name="T92" fmla="*/ 198 w 274"/>
                  <a:gd name="T93" fmla="*/ 56 h 203"/>
                  <a:gd name="T94" fmla="*/ 189 w 274"/>
                  <a:gd name="T95" fmla="*/ 49 h 203"/>
                  <a:gd name="T96" fmla="*/ 178 w 274"/>
                  <a:gd name="T97" fmla="*/ 43 h 203"/>
                  <a:gd name="T98" fmla="*/ 168 w 274"/>
                  <a:gd name="T99" fmla="*/ 37 h 203"/>
                  <a:gd name="T100" fmla="*/ 145 w 274"/>
                  <a:gd name="T101" fmla="*/ 27 h 203"/>
                  <a:gd name="T102" fmla="*/ 133 w 274"/>
                  <a:gd name="T103" fmla="*/ 22 h 203"/>
                  <a:gd name="T104" fmla="*/ 121 w 274"/>
                  <a:gd name="T105" fmla="*/ 19 h 203"/>
                  <a:gd name="T106" fmla="*/ 109 w 274"/>
                  <a:gd name="T107" fmla="*/ 15 h 203"/>
                  <a:gd name="T108" fmla="*/ 98 w 274"/>
                  <a:gd name="T109" fmla="*/ 13 h 203"/>
                  <a:gd name="T110" fmla="*/ 73 w 274"/>
                  <a:gd name="T111" fmla="*/ 9 h 203"/>
                  <a:gd name="T112" fmla="*/ 49 w 274"/>
                  <a:gd name="T113" fmla="*/ 7 h 203"/>
                  <a:gd name="T114" fmla="*/ 25 w 274"/>
                  <a:gd name="T115" fmla="*/ 7 h 203"/>
                  <a:gd name="T116" fmla="*/ 14 w 274"/>
                  <a:gd name="T117" fmla="*/ 7 h 203"/>
                  <a:gd name="T118" fmla="*/ 2 w 274"/>
                  <a:gd name="T119" fmla="*/ 9 h 203"/>
                  <a:gd name="T120" fmla="*/ 0 w 274"/>
                  <a:gd name="T121" fmla="*/ 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03">
                    <a:moveTo>
                      <a:pt x="0" y="3"/>
                    </a:moveTo>
                    <a:lnTo>
                      <a:pt x="12" y="1"/>
                    </a:lnTo>
                    <a:lnTo>
                      <a:pt x="25" y="0"/>
                    </a:lnTo>
                    <a:lnTo>
                      <a:pt x="49" y="0"/>
                    </a:lnTo>
                    <a:lnTo>
                      <a:pt x="74" y="3"/>
                    </a:lnTo>
                    <a:lnTo>
                      <a:pt x="98" y="7"/>
                    </a:lnTo>
                    <a:lnTo>
                      <a:pt x="112" y="9"/>
                    </a:lnTo>
                    <a:lnTo>
                      <a:pt x="124" y="13"/>
                    </a:lnTo>
                    <a:lnTo>
                      <a:pt x="136" y="16"/>
                    </a:lnTo>
                    <a:lnTo>
                      <a:pt x="148" y="21"/>
                    </a:lnTo>
                    <a:lnTo>
                      <a:pt x="171" y="31"/>
                    </a:lnTo>
                    <a:lnTo>
                      <a:pt x="181" y="37"/>
                    </a:lnTo>
                    <a:lnTo>
                      <a:pt x="192" y="43"/>
                    </a:lnTo>
                    <a:lnTo>
                      <a:pt x="203" y="51"/>
                    </a:lnTo>
                    <a:lnTo>
                      <a:pt x="212" y="59"/>
                    </a:lnTo>
                    <a:lnTo>
                      <a:pt x="221" y="66"/>
                    </a:lnTo>
                    <a:lnTo>
                      <a:pt x="230" y="74"/>
                    </a:lnTo>
                    <a:lnTo>
                      <a:pt x="237" y="83"/>
                    </a:lnTo>
                    <a:lnTo>
                      <a:pt x="245" y="92"/>
                    </a:lnTo>
                    <a:lnTo>
                      <a:pt x="251" y="101"/>
                    </a:lnTo>
                    <a:lnTo>
                      <a:pt x="257" y="110"/>
                    </a:lnTo>
                    <a:lnTo>
                      <a:pt x="261" y="120"/>
                    </a:lnTo>
                    <a:lnTo>
                      <a:pt x="266" y="131"/>
                    </a:lnTo>
                    <a:lnTo>
                      <a:pt x="269" y="143"/>
                    </a:lnTo>
                    <a:lnTo>
                      <a:pt x="272" y="153"/>
                    </a:lnTo>
                    <a:lnTo>
                      <a:pt x="272" y="159"/>
                    </a:lnTo>
                    <a:lnTo>
                      <a:pt x="272" y="165"/>
                    </a:lnTo>
                    <a:lnTo>
                      <a:pt x="274" y="178"/>
                    </a:lnTo>
                    <a:lnTo>
                      <a:pt x="272" y="190"/>
                    </a:lnTo>
                    <a:lnTo>
                      <a:pt x="271" y="203"/>
                    </a:lnTo>
                    <a:lnTo>
                      <a:pt x="264" y="202"/>
                    </a:lnTo>
                    <a:lnTo>
                      <a:pt x="266" y="190"/>
                    </a:lnTo>
                    <a:lnTo>
                      <a:pt x="266" y="178"/>
                    </a:lnTo>
                    <a:lnTo>
                      <a:pt x="266" y="165"/>
                    </a:lnTo>
                    <a:lnTo>
                      <a:pt x="266" y="161"/>
                    </a:lnTo>
                    <a:lnTo>
                      <a:pt x="264" y="155"/>
                    </a:lnTo>
                    <a:lnTo>
                      <a:pt x="263" y="144"/>
                    </a:lnTo>
                    <a:lnTo>
                      <a:pt x="260" y="134"/>
                    </a:lnTo>
                    <a:lnTo>
                      <a:pt x="255" y="123"/>
                    </a:lnTo>
                    <a:lnTo>
                      <a:pt x="251" y="113"/>
                    </a:lnTo>
                    <a:lnTo>
                      <a:pt x="246" y="104"/>
                    </a:lnTo>
                    <a:lnTo>
                      <a:pt x="239" y="95"/>
                    </a:lnTo>
                    <a:lnTo>
                      <a:pt x="233" y="86"/>
                    </a:lnTo>
                    <a:lnTo>
                      <a:pt x="225" y="78"/>
                    </a:lnTo>
                    <a:lnTo>
                      <a:pt x="216" y="71"/>
                    </a:lnTo>
                    <a:lnTo>
                      <a:pt x="207" y="63"/>
                    </a:lnTo>
                    <a:lnTo>
                      <a:pt x="198" y="56"/>
                    </a:lnTo>
                    <a:lnTo>
                      <a:pt x="189" y="49"/>
                    </a:lnTo>
                    <a:lnTo>
                      <a:pt x="178" y="43"/>
                    </a:lnTo>
                    <a:lnTo>
                      <a:pt x="168" y="37"/>
                    </a:lnTo>
                    <a:lnTo>
                      <a:pt x="145" y="27"/>
                    </a:lnTo>
                    <a:lnTo>
                      <a:pt x="133" y="22"/>
                    </a:lnTo>
                    <a:lnTo>
                      <a:pt x="121" y="19"/>
                    </a:lnTo>
                    <a:lnTo>
                      <a:pt x="109" y="15"/>
                    </a:lnTo>
                    <a:lnTo>
                      <a:pt x="98" y="13"/>
                    </a:lnTo>
                    <a:lnTo>
                      <a:pt x="73" y="9"/>
                    </a:lnTo>
                    <a:lnTo>
                      <a:pt x="49" y="7"/>
                    </a:lnTo>
                    <a:lnTo>
                      <a:pt x="25" y="7"/>
                    </a:lnTo>
                    <a:lnTo>
                      <a:pt x="14" y="7"/>
                    </a:lnTo>
                    <a:lnTo>
                      <a:pt x="2" y="9"/>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39" name="Freeform 1555"/>
              <p:cNvSpPr>
                <a:spLocks/>
              </p:cNvSpPr>
              <p:nvPr/>
            </p:nvSpPr>
            <p:spPr bwMode="auto">
              <a:xfrm>
                <a:off x="4322" y="1259"/>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0" name="Freeform 1556"/>
              <p:cNvSpPr>
                <a:spLocks/>
              </p:cNvSpPr>
              <p:nvPr/>
            </p:nvSpPr>
            <p:spPr bwMode="auto">
              <a:xfrm>
                <a:off x="4360" y="1359"/>
                <a:ext cx="97" cy="44"/>
              </a:xfrm>
              <a:custGeom>
                <a:avLst/>
                <a:gdLst>
                  <a:gd name="T0" fmla="*/ 194 w 194"/>
                  <a:gd name="T1" fmla="*/ 1 h 88"/>
                  <a:gd name="T2" fmla="*/ 192 w 194"/>
                  <a:gd name="T3" fmla="*/ 9 h 88"/>
                  <a:gd name="T4" fmla="*/ 189 w 194"/>
                  <a:gd name="T5" fmla="*/ 15 h 88"/>
                  <a:gd name="T6" fmla="*/ 186 w 194"/>
                  <a:gd name="T7" fmla="*/ 22 h 88"/>
                  <a:gd name="T8" fmla="*/ 183 w 194"/>
                  <a:gd name="T9" fmla="*/ 28 h 88"/>
                  <a:gd name="T10" fmla="*/ 175 w 194"/>
                  <a:gd name="T11" fmla="*/ 40 h 88"/>
                  <a:gd name="T12" fmla="*/ 166 w 194"/>
                  <a:gd name="T13" fmla="*/ 49 h 88"/>
                  <a:gd name="T14" fmla="*/ 156 w 194"/>
                  <a:gd name="T15" fmla="*/ 60 h 88"/>
                  <a:gd name="T16" fmla="*/ 144 w 194"/>
                  <a:gd name="T17" fmla="*/ 67 h 88"/>
                  <a:gd name="T18" fmla="*/ 132 w 194"/>
                  <a:gd name="T19" fmla="*/ 73 h 88"/>
                  <a:gd name="T20" fmla="*/ 118 w 194"/>
                  <a:gd name="T21" fmla="*/ 79 h 88"/>
                  <a:gd name="T22" fmla="*/ 103 w 194"/>
                  <a:gd name="T23" fmla="*/ 82 h 88"/>
                  <a:gd name="T24" fmla="*/ 89 w 194"/>
                  <a:gd name="T25" fmla="*/ 87 h 88"/>
                  <a:gd name="T26" fmla="*/ 74 w 194"/>
                  <a:gd name="T27" fmla="*/ 88 h 88"/>
                  <a:gd name="T28" fmla="*/ 59 w 194"/>
                  <a:gd name="T29" fmla="*/ 88 h 88"/>
                  <a:gd name="T30" fmla="*/ 44 w 194"/>
                  <a:gd name="T31" fmla="*/ 88 h 88"/>
                  <a:gd name="T32" fmla="*/ 29 w 194"/>
                  <a:gd name="T33" fmla="*/ 87 h 88"/>
                  <a:gd name="T34" fmla="*/ 15 w 194"/>
                  <a:gd name="T35" fmla="*/ 85 h 88"/>
                  <a:gd name="T36" fmla="*/ 0 w 194"/>
                  <a:gd name="T37" fmla="*/ 82 h 88"/>
                  <a:gd name="T38" fmla="*/ 3 w 194"/>
                  <a:gd name="T39" fmla="*/ 76 h 88"/>
                  <a:gd name="T40" fmla="*/ 17 w 194"/>
                  <a:gd name="T41" fmla="*/ 79 h 88"/>
                  <a:gd name="T42" fmla="*/ 31 w 194"/>
                  <a:gd name="T43" fmla="*/ 81 h 88"/>
                  <a:gd name="T44" fmla="*/ 44 w 194"/>
                  <a:gd name="T45" fmla="*/ 82 h 88"/>
                  <a:gd name="T46" fmla="*/ 59 w 194"/>
                  <a:gd name="T47" fmla="*/ 82 h 88"/>
                  <a:gd name="T48" fmla="*/ 73 w 194"/>
                  <a:gd name="T49" fmla="*/ 82 h 88"/>
                  <a:gd name="T50" fmla="*/ 88 w 194"/>
                  <a:gd name="T51" fmla="*/ 81 h 88"/>
                  <a:gd name="T52" fmla="*/ 101 w 194"/>
                  <a:gd name="T53" fmla="*/ 76 h 88"/>
                  <a:gd name="T54" fmla="*/ 115 w 194"/>
                  <a:gd name="T55" fmla="*/ 73 h 88"/>
                  <a:gd name="T56" fmla="*/ 129 w 194"/>
                  <a:gd name="T57" fmla="*/ 67 h 88"/>
                  <a:gd name="T58" fmla="*/ 141 w 194"/>
                  <a:gd name="T59" fmla="*/ 61 h 88"/>
                  <a:gd name="T60" fmla="*/ 151 w 194"/>
                  <a:gd name="T61" fmla="*/ 54 h 88"/>
                  <a:gd name="T62" fmla="*/ 162 w 194"/>
                  <a:gd name="T63" fmla="*/ 45 h 88"/>
                  <a:gd name="T64" fmla="*/ 171 w 194"/>
                  <a:gd name="T65" fmla="*/ 36 h 88"/>
                  <a:gd name="T66" fmla="*/ 177 w 194"/>
                  <a:gd name="T67" fmla="*/ 25 h 88"/>
                  <a:gd name="T68" fmla="*/ 181 w 194"/>
                  <a:gd name="T69" fmla="*/ 19 h 88"/>
                  <a:gd name="T70" fmla="*/ 183 w 194"/>
                  <a:gd name="T71" fmla="*/ 13 h 88"/>
                  <a:gd name="T72" fmla="*/ 186 w 194"/>
                  <a:gd name="T73" fmla="*/ 7 h 88"/>
                  <a:gd name="T74" fmla="*/ 187 w 194"/>
                  <a:gd name="T75" fmla="*/ 0 h 88"/>
                  <a:gd name="T76" fmla="*/ 194 w 194"/>
                  <a:gd name="T77"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4" h="88">
                    <a:moveTo>
                      <a:pt x="194" y="1"/>
                    </a:moveTo>
                    <a:lnTo>
                      <a:pt x="192" y="9"/>
                    </a:lnTo>
                    <a:lnTo>
                      <a:pt x="189" y="15"/>
                    </a:lnTo>
                    <a:lnTo>
                      <a:pt x="186" y="22"/>
                    </a:lnTo>
                    <a:lnTo>
                      <a:pt x="183" y="28"/>
                    </a:lnTo>
                    <a:lnTo>
                      <a:pt x="175" y="40"/>
                    </a:lnTo>
                    <a:lnTo>
                      <a:pt x="166" y="49"/>
                    </a:lnTo>
                    <a:lnTo>
                      <a:pt x="156" y="60"/>
                    </a:lnTo>
                    <a:lnTo>
                      <a:pt x="144" y="67"/>
                    </a:lnTo>
                    <a:lnTo>
                      <a:pt x="132" y="73"/>
                    </a:lnTo>
                    <a:lnTo>
                      <a:pt x="118" y="79"/>
                    </a:lnTo>
                    <a:lnTo>
                      <a:pt x="103" y="82"/>
                    </a:lnTo>
                    <a:lnTo>
                      <a:pt x="89" y="87"/>
                    </a:lnTo>
                    <a:lnTo>
                      <a:pt x="74" y="88"/>
                    </a:lnTo>
                    <a:lnTo>
                      <a:pt x="59" y="88"/>
                    </a:lnTo>
                    <a:lnTo>
                      <a:pt x="44" y="88"/>
                    </a:lnTo>
                    <a:lnTo>
                      <a:pt x="29" y="87"/>
                    </a:lnTo>
                    <a:lnTo>
                      <a:pt x="15" y="85"/>
                    </a:lnTo>
                    <a:lnTo>
                      <a:pt x="0" y="82"/>
                    </a:lnTo>
                    <a:lnTo>
                      <a:pt x="3" y="76"/>
                    </a:lnTo>
                    <a:lnTo>
                      <a:pt x="17" y="79"/>
                    </a:lnTo>
                    <a:lnTo>
                      <a:pt x="31" y="81"/>
                    </a:lnTo>
                    <a:lnTo>
                      <a:pt x="44" y="82"/>
                    </a:lnTo>
                    <a:lnTo>
                      <a:pt x="59" y="82"/>
                    </a:lnTo>
                    <a:lnTo>
                      <a:pt x="73" y="82"/>
                    </a:lnTo>
                    <a:lnTo>
                      <a:pt x="88" y="81"/>
                    </a:lnTo>
                    <a:lnTo>
                      <a:pt x="101" y="76"/>
                    </a:lnTo>
                    <a:lnTo>
                      <a:pt x="115" y="73"/>
                    </a:lnTo>
                    <a:lnTo>
                      <a:pt x="129" y="67"/>
                    </a:lnTo>
                    <a:lnTo>
                      <a:pt x="141" y="61"/>
                    </a:lnTo>
                    <a:lnTo>
                      <a:pt x="151" y="54"/>
                    </a:lnTo>
                    <a:lnTo>
                      <a:pt x="162" y="45"/>
                    </a:lnTo>
                    <a:lnTo>
                      <a:pt x="171" y="36"/>
                    </a:lnTo>
                    <a:lnTo>
                      <a:pt x="177" y="25"/>
                    </a:lnTo>
                    <a:lnTo>
                      <a:pt x="181" y="19"/>
                    </a:lnTo>
                    <a:lnTo>
                      <a:pt x="183" y="13"/>
                    </a:lnTo>
                    <a:lnTo>
                      <a:pt x="186" y="7"/>
                    </a:lnTo>
                    <a:lnTo>
                      <a:pt x="187" y="0"/>
                    </a:lnTo>
                    <a:lnTo>
                      <a:pt x="19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1" name="Freeform 1557"/>
              <p:cNvSpPr>
                <a:spLocks/>
              </p:cNvSpPr>
              <p:nvPr/>
            </p:nvSpPr>
            <p:spPr bwMode="auto">
              <a:xfrm>
                <a:off x="4454" y="1359"/>
                <a:ext cx="3"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lnTo>
                      <a:pt x="0"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2" name="Freeform 1558"/>
              <p:cNvSpPr>
                <a:spLocks/>
              </p:cNvSpPr>
              <p:nvPr/>
            </p:nvSpPr>
            <p:spPr bwMode="auto">
              <a:xfrm>
                <a:off x="4292" y="1337"/>
                <a:ext cx="70" cy="63"/>
              </a:xfrm>
              <a:custGeom>
                <a:avLst/>
                <a:gdLst>
                  <a:gd name="T0" fmla="*/ 135 w 138"/>
                  <a:gd name="T1" fmla="*/ 126 h 126"/>
                  <a:gd name="T2" fmla="*/ 125 w 138"/>
                  <a:gd name="T3" fmla="*/ 122 h 126"/>
                  <a:gd name="T4" fmla="*/ 113 w 138"/>
                  <a:gd name="T5" fmla="*/ 117 h 126"/>
                  <a:gd name="T6" fmla="*/ 92 w 138"/>
                  <a:gd name="T7" fmla="*/ 108 h 126"/>
                  <a:gd name="T8" fmla="*/ 81 w 138"/>
                  <a:gd name="T9" fmla="*/ 102 h 126"/>
                  <a:gd name="T10" fmla="*/ 72 w 138"/>
                  <a:gd name="T11" fmla="*/ 96 h 126"/>
                  <a:gd name="T12" fmla="*/ 61 w 138"/>
                  <a:gd name="T13" fmla="*/ 89 h 126"/>
                  <a:gd name="T14" fmla="*/ 52 w 138"/>
                  <a:gd name="T15" fmla="*/ 81 h 126"/>
                  <a:gd name="T16" fmla="*/ 43 w 138"/>
                  <a:gd name="T17" fmla="*/ 74 h 126"/>
                  <a:gd name="T18" fmla="*/ 36 w 138"/>
                  <a:gd name="T19" fmla="*/ 65 h 126"/>
                  <a:gd name="T20" fmla="*/ 28 w 138"/>
                  <a:gd name="T21" fmla="*/ 56 h 126"/>
                  <a:gd name="T22" fmla="*/ 21 w 138"/>
                  <a:gd name="T23" fmla="*/ 47 h 126"/>
                  <a:gd name="T24" fmla="*/ 15 w 138"/>
                  <a:gd name="T25" fmla="*/ 36 h 126"/>
                  <a:gd name="T26" fmla="*/ 9 w 138"/>
                  <a:gd name="T27" fmla="*/ 26 h 126"/>
                  <a:gd name="T28" fmla="*/ 4 w 138"/>
                  <a:gd name="T29" fmla="*/ 15 h 126"/>
                  <a:gd name="T30" fmla="*/ 0 w 138"/>
                  <a:gd name="T31" fmla="*/ 3 h 126"/>
                  <a:gd name="T32" fmla="*/ 6 w 138"/>
                  <a:gd name="T33" fmla="*/ 0 h 126"/>
                  <a:gd name="T34" fmla="*/ 10 w 138"/>
                  <a:gd name="T35" fmla="*/ 12 h 126"/>
                  <a:gd name="T36" fmla="*/ 15 w 138"/>
                  <a:gd name="T37" fmla="*/ 23 h 126"/>
                  <a:gd name="T38" fmla="*/ 21 w 138"/>
                  <a:gd name="T39" fmla="*/ 33 h 126"/>
                  <a:gd name="T40" fmla="*/ 27 w 138"/>
                  <a:gd name="T41" fmla="*/ 42 h 126"/>
                  <a:gd name="T42" fmla="*/ 33 w 138"/>
                  <a:gd name="T43" fmla="*/ 53 h 126"/>
                  <a:gd name="T44" fmla="*/ 40 w 138"/>
                  <a:gd name="T45" fmla="*/ 60 h 126"/>
                  <a:gd name="T46" fmla="*/ 48 w 138"/>
                  <a:gd name="T47" fmla="*/ 69 h 126"/>
                  <a:gd name="T48" fmla="*/ 57 w 138"/>
                  <a:gd name="T49" fmla="*/ 77 h 126"/>
                  <a:gd name="T50" fmla="*/ 66 w 138"/>
                  <a:gd name="T51" fmla="*/ 84 h 126"/>
                  <a:gd name="T52" fmla="*/ 75 w 138"/>
                  <a:gd name="T53" fmla="*/ 90 h 126"/>
                  <a:gd name="T54" fmla="*/ 84 w 138"/>
                  <a:gd name="T55" fmla="*/ 96 h 126"/>
                  <a:gd name="T56" fmla="*/ 95 w 138"/>
                  <a:gd name="T57" fmla="*/ 102 h 126"/>
                  <a:gd name="T58" fmla="*/ 116 w 138"/>
                  <a:gd name="T59" fmla="*/ 113 h 126"/>
                  <a:gd name="T60" fmla="*/ 126 w 138"/>
                  <a:gd name="T61" fmla="*/ 116 h 126"/>
                  <a:gd name="T62" fmla="*/ 138 w 138"/>
                  <a:gd name="T63" fmla="*/ 120 h 126"/>
                  <a:gd name="T64" fmla="*/ 135 w 138"/>
                  <a:gd name="T6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26">
                    <a:moveTo>
                      <a:pt x="135" y="126"/>
                    </a:moveTo>
                    <a:lnTo>
                      <a:pt x="125" y="122"/>
                    </a:lnTo>
                    <a:lnTo>
                      <a:pt x="113" y="117"/>
                    </a:lnTo>
                    <a:lnTo>
                      <a:pt x="92" y="108"/>
                    </a:lnTo>
                    <a:lnTo>
                      <a:pt x="81" y="102"/>
                    </a:lnTo>
                    <a:lnTo>
                      <a:pt x="72" y="96"/>
                    </a:lnTo>
                    <a:lnTo>
                      <a:pt x="61" y="89"/>
                    </a:lnTo>
                    <a:lnTo>
                      <a:pt x="52" y="81"/>
                    </a:lnTo>
                    <a:lnTo>
                      <a:pt x="43" y="74"/>
                    </a:lnTo>
                    <a:lnTo>
                      <a:pt x="36" y="65"/>
                    </a:lnTo>
                    <a:lnTo>
                      <a:pt x="28" y="56"/>
                    </a:lnTo>
                    <a:lnTo>
                      <a:pt x="21" y="47"/>
                    </a:lnTo>
                    <a:lnTo>
                      <a:pt x="15" y="36"/>
                    </a:lnTo>
                    <a:lnTo>
                      <a:pt x="9" y="26"/>
                    </a:lnTo>
                    <a:lnTo>
                      <a:pt x="4" y="15"/>
                    </a:lnTo>
                    <a:lnTo>
                      <a:pt x="0" y="3"/>
                    </a:lnTo>
                    <a:lnTo>
                      <a:pt x="6" y="0"/>
                    </a:lnTo>
                    <a:lnTo>
                      <a:pt x="10" y="12"/>
                    </a:lnTo>
                    <a:lnTo>
                      <a:pt x="15" y="23"/>
                    </a:lnTo>
                    <a:lnTo>
                      <a:pt x="21" y="33"/>
                    </a:lnTo>
                    <a:lnTo>
                      <a:pt x="27" y="42"/>
                    </a:lnTo>
                    <a:lnTo>
                      <a:pt x="33" y="53"/>
                    </a:lnTo>
                    <a:lnTo>
                      <a:pt x="40" y="60"/>
                    </a:lnTo>
                    <a:lnTo>
                      <a:pt x="48" y="69"/>
                    </a:lnTo>
                    <a:lnTo>
                      <a:pt x="57" y="77"/>
                    </a:lnTo>
                    <a:lnTo>
                      <a:pt x="66" y="84"/>
                    </a:lnTo>
                    <a:lnTo>
                      <a:pt x="75" y="90"/>
                    </a:lnTo>
                    <a:lnTo>
                      <a:pt x="84" y="96"/>
                    </a:lnTo>
                    <a:lnTo>
                      <a:pt x="95" y="102"/>
                    </a:lnTo>
                    <a:lnTo>
                      <a:pt x="116" y="113"/>
                    </a:lnTo>
                    <a:lnTo>
                      <a:pt x="126" y="116"/>
                    </a:lnTo>
                    <a:lnTo>
                      <a:pt x="138" y="120"/>
                    </a:lnTo>
                    <a:lnTo>
                      <a:pt x="135"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3" name="Freeform 1559"/>
              <p:cNvSpPr>
                <a:spLocks/>
              </p:cNvSpPr>
              <p:nvPr/>
            </p:nvSpPr>
            <p:spPr bwMode="auto">
              <a:xfrm>
                <a:off x="4360" y="1397"/>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4" name="Freeform 1560"/>
              <p:cNvSpPr>
                <a:spLocks/>
              </p:cNvSpPr>
              <p:nvPr/>
            </p:nvSpPr>
            <p:spPr bwMode="auto">
              <a:xfrm>
                <a:off x="4287" y="1326"/>
                <a:ext cx="8" cy="12"/>
              </a:xfrm>
              <a:custGeom>
                <a:avLst/>
                <a:gdLst>
                  <a:gd name="T0" fmla="*/ 12 w 17"/>
                  <a:gd name="T1" fmla="*/ 24 h 24"/>
                  <a:gd name="T2" fmla="*/ 17 w 17"/>
                  <a:gd name="T3" fmla="*/ 21 h 24"/>
                  <a:gd name="T4" fmla="*/ 4 w 17"/>
                  <a:gd name="T5" fmla="*/ 0 h 24"/>
                  <a:gd name="T6" fmla="*/ 0 w 17"/>
                  <a:gd name="T7" fmla="*/ 3 h 24"/>
                  <a:gd name="T8" fmla="*/ 12 w 17"/>
                  <a:gd name="T9" fmla="*/ 24 h 24"/>
                </a:gdLst>
                <a:ahLst/>
                <a:cxnLst>
                  <a:cxn ang="0">
                    <a:pos x="T0" y="T1"/>
                  </a:cxn>
                  <a:cxn ang="0">
                    <a:pos x="T2" y="T3"/>
                  </a:cxn>
                  <a:cxn ang="0">
                    <a:pos x="T4" y="T5"/>
                  </a:cxn>
                  <a:cxn ang="0">
                    <a:pos x="T6" y="T7"/>
                  </a:cxn>
                  <a:cxn ang="0">
                    <a:pos x="T8" y="T9"/>
                  </a:cxn>
                </a:cxnLst>
                <a:rect l="0" t="0" r="r" b="b"/>
                <a:pathLst>
                  <a:path w="17" h="24">
                    <a:moveTo>
                      <a:pt x="12" y="24"/>
                    </a:moveTo>
                    <a:lnTo>
                      <a:pt x="17" y="21"/>
                    </a:lnTo>
                    <a:lnTo>
                      <a:pt x="4" y="0"/>
                    </a:lnTo>
                    <a:lnTo>
                      <a:pt x="0" y="3"/>
                    </a:lnTo>
                    <a:lnTo>
                      <a:pt x="1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5" name="Freeform 1561"/>
              <p:cNvSpPr>
                <a:spLocks/>
              </p:cNvSpPr>
              <p:nvPr/>
            </p:nvSpPr>
            <p:spPr bwMode="auto">
              <a:xfrm>
                <a:off x="4292" y="1337"/>
                <a:ext cx="3" cy="1"/>
              </a:xfrm>
              <a:custGeom>
                <a:avLst/>
                <a:gdLst>
                  <a:gd name="T0" fmla="*/ 6 w 6"/>
                  <a:gd name="T1" fmla="*/ 0 h 3"/>
                  <a:gd name="T2" fmla="*/ 1 w 6"/>
                  <a:gd name="T3" fmla="*/ 3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1" y="3"/>
                    </a:ln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6" name="Freeform 1562"/>
              <p:cNvSpPr>
                <a:spLocks/>
              </p:cNvSpPr>
              <p:nvPr/>
            </p:nvSpPr>
            <p:spPr bwMode="auto">
              <a:xfrm>
                <a:off x="4287" y="1326"/>
                <a:ext cx="3" cy="2"/>
              </a:xfrm>
              <a:custGeom>
                <a:avLst/>
                <a:gdLst>
                  <a:gd name="T0" fmla="*/ 0 w 6"/>
                  <a:gd name="T1" fmla="*/ 3 h 3"/>
                  <a:gd name="T2" fmla="*/ 6 w 6"/>
                  <a:gd name="T3" fmla="*/ 1 h 3"/>
                  <a:gd name="T4" fmla="*/ 4 w 6"/>
                  <a:gd name="T5" fmla="*/ 0 h 3"/>
                  <a:gd name="T6" fmla="*/ 0 w 6"/>
                  <a:gd name="T7" fmla="*/ 3 h 3"/>
                </a:gdLst>
                <a:ahLst/>
                <a:cxnLst>
                  <a:cxn ang="0">
                    <a:pos x="T0" y="T1"/>
                  </a:cxn>
                  <a:cxn ang="0">
                    <a:pos x="T2" y="T3"/>
                  </a:cxn>
                  <a:cxn ang="0">
                    <a:pos x="T4" y="T5"/>
                  </a:cxn>
                  <a:cxn ang="0">
                    <a:pos x="T6" y="T7"/>
                  </a:cxn>
                </a:cxnLst>
                <a:rect l="0" t="0" r="r" b="b"/>
                <a:pathLst>
                  <a:path w="6" h="3">
                    <a:moveTo>
                      <a:pt x="0" y="3"/>
                    </a:moveTo>
                    <a:lnTo>
                      <a:pt x="6" y="1"/>
                    </a:lnTo>
                    <a:lnTo>
                      <a:pt x="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7" name="Freeform 1563"/>
              <p:cNvSpPr>
                <a:spLocks/>
              </p:cNvSpPr>
              <p:nvPr/>
            </p:nvSpPr>
            <p:spPr bwMode="auto">
              <a:xfrm>
                <a:off x="4639" y="1540"/>
                <a:ext cx="33" cy="82"/>
              </a:xfrm>
              <a:custGeom>
                <a:avLst/>
                <a:gdLst>
                  <a:gd name="T0" fmla="*/ 11 w 67"/>
                  <a:gd name="T1" fmla="*/ 5 h 166"/>
                  <a:gd name="T2" fmla="*/ 8 w 67"/>
                  <a:gd name="T3" fmla="*/ 12 h 166"/>
                  <a:gd name="T4" fmla="*/ 5 w 67"/>
                  <a:gd name="T5" fmla="*/ 18 h 166"/>
                  <a:gd name="T6" fmla="*/ 2 w 67"/>
                  <a:gd name="T7" fmla="*/ 30 h 166"/>
                  <a:gd name="T8" fmla="*/ 0 w 67"/>
                  <a:gd name="T9" fmla="*/ 44 h 166"/>
                  <a:gd name="T10" fmla="*/ 0 w 67"/>
                  <a:gd name="T11" fmla="*/ 57 h 166"/>
                  <a:gd name="T12" fmla="*/ 0 w 67"/>
                  <a:gd name="T13" fmla="*/ 69 h 166"/>
                  <a:gd name="T14" fmla="*/ 2 w 67"/>
                  <a:gd name="T15" fmla="*/ 83 h 166"/>
                  <a:gd name="T16" fmla="*/ 6 w 67"/>
                  <a:gd name="T17" fmla="*/ 110 h 166"/>
                  <a:gd name="T18" fmla="*/ 9 w 67"/>
                  <a:gd name="T19" fmla="*/ 119 h 166"/>
                  <a:gd name="T20" fmla="*/ 12 w 67"/>
                  <a:gd name="T21" fmla="*/ 131 h 166"/>
                  <a:gd name="T22" fmla="*/ 17 w 67"/>
                  <a:gd name="T23" fmla="*/ 142 h 166"/>
                  <a:gd name="T24" fmla="*/ 21 w 67"/>
                  <a:gd name="T25" fmla="*/ 152 h 166"/>
                  <a:gd name="T26" fmla="*/ 24 w 67"/>
                  <a:gd name="T27" fmla="*/ 157 h 166"/>
                  <a:gd name="T28" fmla="*/ 27 w 67"/>
                  <a:gd name="T29" fmla="*/ 161 h 166"/>
                  <a:gd name="T30" fmla="*/ 30 w 67"/>
                  <a:gd name="T31" fmla="*/ 163 h 166"/>
                  <a:gd name="T32" fmla="*/ 35 w 67"/>
                  <a:gd name="T33" fmla="*/ 166 h 166"/>
                  <a:gd name="T34" fmla="*/ 38 w 67"/>
                  <a:gd name="T35" fmla="*/ 166 h 166"/>
                  <a:gd name="T36" fmla="*/ 43 w 67"/>
                  <a:gd name="T37" fmla="*/ 164 h 166"/>
                  <a:gd name="T38" fmla="*/ 46 w 67"/>
                  <a:gd name="T39" fmla="*/ 163 h 166"/>
                  <a:gd name="T40" fmla="*/ 50 w 67"/>
                  <a:gd name="T41" fmla="*/ 158 h 166"/>
                  <a:gd name="T42" fmla="*/ 55 w 67"/>
                  <a:gd name="T43" fmla="*/ 151 h 166"/>
                  <a:gd name="T44" fmla="*/ 59 w 67"/>
                  <a:gd name="T45" fmla="*/ 142 h 166"/>
                  <a:gd name="T46" fmla="*/ 62 w 67"/>
                  <a:gd name="T47" fmla="*/ 131 h 166"/>
                  <a:gd name="T48" fmla="*/ 65 w 67"/>
                  <a:gd name="T49" fmla="*/ 121 h 166"/>
                  <a:gd name="T50" fmla="*/ 67 w 67"/>
                  <a:gd name="T51" fmla="*/ 110 h 166"/>
                  <a:gd name="T52" fmla="*/ 67 w 67"/>
                  <a:gd name="T53" fmla="*/ 98 h 166"/>
                  <a:gd name="T54" fmla="*/ 67 w 67"/>
                  <a:gd name="T55" fmla="*/ 86 h 166"/>
                  <a:gd name="T56" fmla="*/ 65 w 67"/>
                  <a:gd name="T57" fmla="*/ 75 h 166"/>
                  <a:gd name="T58" fmla="*/ 62 w 67"/>
                  <a:gd name="T59" fmla="*/ 63 h 166"/>
                  <a:gd name="T60" fmla="*/ 59 w 67"/>
                  <a:gd name="T61" fmla="*/ 51 h 166"/>
                  <a:gd name="T62" fmla="*/ 58 w 67"/>
                  <a:gd name="T63" fmla="*/ 47 h 166"/>
                  <a:gd name="T64" fmla="*/ 55 w 67"/>
                  <a:gd name="T65" fmla="*/ 41 h 166"/>
                  <a:gd name="T66" fmla="*/ 49 w 67"/>
                  <a:gd name="T67" fmla="*/ 30 h 166"/>
                  <a:gd name="T68" fmla="*/ 46 w 67"/>
                  <a:gd name="T69" fmla="*/ 26 h 166"/>
                  <a:gd name="T70" fmla="*/ 43 w 67"/>
                  <a:gd name="T71" fmla="*/ 21 h 166"/>
                  <a:gd name="T72" fmla="*/ 38 w 67"/>
                  <a:gd name="T73" fmla="*/ 17 h 166"/>
                  <a:gd name="T74" fmla="*/ 35 w 67"/>
                  <a:gd name="T75" fmla="*/ 12 h 166"/>
                  <a:gd name="T76" fmla="*/ 30 w 67"/>
                  <a:gd name="T77" fmla="*/ 9 h 166"/>
                  <a:gd name="T78" fmla="*/ 26 w 67"/>
                  <a:gd name="T79" fmla="*/ 6 h 166"/>
                  <a:gd name="T80" fmla="*/ 15 w 67"/>
                  <a:gd name="T81" fmla="*/ 0 h 166"/>
                  <a:gd name="T82" fmla="*/ 11 w 67"/>
                  <a:gd name="T83" fmla="*/ 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166">
                    <a:moveTo>
                      <a:pt x="11" y="5"/>
                    </a:moveTo>
                    <a:lnTo>
                      <a:pt x="8" y="12"/>
                    </a:lnTo>
                    <a:lnTo>
                      <a:pt x="5" y="18"/>
                    </a:lnTo>
                    <a:lnTo>
                      <a:pt x="2" y="30"/>
                    </a:lnTo>
                    <a:lnTo>
                      <a:pt x="0" y="44"/>
                    </a:lnTo>
                    <a:lnTo>
                      <a:pt x="0" y="57"/>
                    </a:lnTo>
                    <a:lnTo>
                      <a:pt x="0" y="69"/>
                    </a:lnTo>
                    <a:lnTo>
                      <a:pt x="2" y="83"/>
                    </a:lnTo>
                    <a:lnTo>
                      <a:pt x="6" y="110"/>
                    </a:lnTo>
                    <a:lnTo>
                      <a:pt x="9" y="119"/>
                    </a:lnTo>
                    <a:lnTo>
                      <a:pt x="12" y="131"/>
                    </a:lnTo>
                    <a:lnTo>
                      <a:pt x="17" y="142"/>
                    </a:lnTo>
                    <a:lnTo>
                      <a:pt x="21" y="152"/>
                    </a:lnTo>
                    <a:lnTo>
                      <a:pt x="24" y="157"/>
                    </a:lnTo>
                    <a:lnTo>
                      <a:pt x="27" y="161"/>
                    </a:lnTo>
                    <a:lnTo>
                      <a:pt x="30" y="163"/>
                    </a:lnTo>
                    <a:lnTo>
                      <a:pt x="35" y="166"/>
                    </a:lnTo>
                    <a:lnTo>
                      <a:pt x="38" y="166"/>
                    </a:lnTo>
                    <a:lnTo>
                      <a:pt x="43" y="164"/>
                    </a:lnTo>
                    <a:lnTo>
                      <a:pt x="46" y="163"/>
                    </a:lnTo>
                    <a:lnTo>
                      <a:pt x="50" y="158"/>
                    </a:lnTo>
                    <a:lnTo>
                      <a:pt x="55" y="151"/>
                    </a:lnTo>
                    <a:lnTo>
                      <a:pt x="59" y="142"/>
                    </a:lnTo>
                    <a:lnTo>
                      <a:pt x="62" y="131"/>
                    </a:lnTo>
                    <a:lnTo>
                      <a:pt x="65" y="121"/>
                    </a:lnTo>
                    <a:lnTo>
                      <a:pt x="67" y="110"/>
                    </a:lnTo>
                    <a:lnTo>
                      <a:pt x="67" y="98"/>
                    </a:lnTo>
                    <a:lnTo>
                      <a:pt x="67" y="86"/>
                    </a:lnTo>
                    <a:lnTo>
                      <a:pt x="65" y="75"/>
                    </a:lnTo>
                    <a:lnTo>
                      <a:pt x="62" y="63"/>
                    </a:lnTo>
                    <a:lnTo>
                      <a:pt x="59" y="51"/>
                    </a:lnTo>
                    <a:lnTo>
                      <a:pt x="58" y="47"/>
                    </a:lnTo>
                    <a:lnTo>
                      <a:pt x="55" y="41"/>
                    </a:lnTo>
                    <a:lnTo>
                      <a:pt x="49" y="30"/>
                    </a:lnTo>
                    <a:lnTo>
                      <a:pt x="46" y="26"/>
                    </a:lnTo>
                    <a:lnTo>
                      <a:pt x="43" y="21"/>
                    </a:lnTo>
                    <a:lnTo>
                      <a:pt x="38" y="17"/>
                    </a:lnTo>
                    <a:lnTo>
                      <a:pt x="35" y="12"/>
                    </a:lnTo>
                    <a:lnTo>
                      <a:pt x="30" y="9"/>
                    </a:lnTo>
                    <a:lnTo>
                      <a:pt x="26" y="6"/>
                    </a:lnTo>
                    <a:lnTo>
                      <a:pt x="15" y="0"/>
                    </a:lnTo>
                    <a:lnTo>
                      <a:pt x="11" y="5"/>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8" name="Freeform 1564"/>
              <p:cNvSpPr>
                <a:spLocks/>
              </p:cNvSpPr>
              <p:nvPr/>
            </p:nvSpPr>
            <p:spPr bwMode="auto">
              <a:xfrm>
                <a:off x="4632" y="1665"/>
                <a:ext cx="34" cy="79"/>
              </a:xfrm>
              <a:custGeom>
                <a:avLst/>
                <a:gdLst>
                  <a:gd name="T0" fmla="*/ 60 w 68"/>
                  <a:gd name="T1" fmla="*/ 1 h 158"/>
                  <a:gd name="T2" fmla="*/ 62 w 68"/>
                  <a:gd name="T3" fmla="*/ 6 h 158"/>
                  <a:gd name="T4" fmla="*/ 65 w 68"/>
                  <a:gd name="T5" fmla="*/ 12 h 158"/>
                  <a:gd name="T6" fmla="*/ 66 w 68"/>
                  <a:gd name="T7" fmla="*/ 18 h 158"/>
                  <a:gd name="T8" fmla="*/ 66 w 68"/>
                  <a:gd name="T9" fmla="*/ 24 h 158"/>
                  <a:gd name="T10" fmla="*/ 68 w 68"/>
                  <a:gd name="T11" fmla="*/ 36 h 158"/>
                  <a:gd name="T12" fmla="*/ 68 w 68"/>
                  <a:gd name="T13" fmla="*/ 49 h 158"/>
                  <a:gd name="T14" fmla="*/ 66 w 68"/>
                  <a:gd name="T15" fmla="*/ 63 h 158"/>
                  <a:gd name="T16" fmla="*/ 63 w 68"/>
                  <a:gd name="T17" fmla="*/ 77 h 158"/>
                  <a:gd name="T18" fmla="*/ 59 w 68"/>
                  <a:gd name="T19" fmla="*/ 90 h 158"/>
                  <a:gd name="T20" fmla="*/ 54 w 68"/>
                  <a:gd name="T21" fmla="*/ 104 h 158"/>
                  <a:gd name="T22" fmla="*/ 48 w 68"/>
                  <a:gd name="T23" fmla="*/ 116 h 158"/>
                  <a:gd name="T24" fmla="*/ 42 w 68"/>
                  <a:gd name="T25" fmla="*/ 126 h 158"/>
                  <a:gd name="T26" fmla="*/ 36 w 68"/>
                  <a:gd name="T27" fmla="*/ 137 h 158"/>
                  <a:gd name="T28" fmla="*/ 30 w 68"/>
                  <a:gd name="T29" fmla="*/ 146 h 158"/>
                  <a:gd name="T30" fmla="*/ 27 w 68"/>
                  <a:gd name="T31" fmla="*/ 149 h 158"/>
                  <a:gd name="T32" fmla="*/ 24 w 68"/>
                  <a:gd name="T33" fmla="*/ 152 h 158"/>
                  <a:gd name="T34" fmla="*/ 18 w 68"/>
                  <a:gd name="T35" fmla="*/ 156 h 158"/>
                  <a:gd name="T36" fmla="*/ 13 w 68"/>
                  <a:gd name="T37" fmla="*/ 158 h 158"/>
                  <a:gd name="T38" fmla="*/ 10 w 68"/>
                  <a:gd name="T39" fmla="*/ 158 h 158"/>
                  <a:gd name="T40" fmla="*/ 9 w 68"/>
                  <a:gd name="T41" fmla="*/ 156 h 158"/>
                  <a:gd name="T42" fmla="*/ 6 w 68"/>
                  <a:gd name="T43" fmla="*/ 153 h 158"/>
                  <a:gd name="T44" fmla="*/ 4 w 68"/>
                  <a:gd name="T45" fmla="*/ 150 h 158"/>
                  <a:gd name="T46" fmla="*/ 1 w 68"/>
                  <a:gd name="T47" fmla="*/ 143 h 158"/>
                  <a:gd name="T48" fmla="*/ 0 w 68"/>
                  <a:gd name="T49" fmla="*/ 135 h 158"/>
                  <a:gd name="T50" fmla="*/ 0 w 68"/>
                  <a:gd name="T51" fmla="*/ 126 h 158"/>
                  <a:gd name="T52" fmla="*/ 0 w 68"/>
                  <a:gd name="T53" fmla="*/ 117 h 158"/>
                  <a:gd name="T54" fmla="*/ 1 w 68"/>
                  <a:gd name="T55" fmla="*/ 108 h 158"/>
                  <a:gd name="T56" fmla="*/ 6 w 68"/>
                  <a:gd name="T57" fmla="*/ 89 h 158"/>
                  <a:gd name="T58" fmla="*/ 12 w 68"/>
                  <a:gd name="T59" fmla="*/ 64 h 158"/>
                  <a:gd name="T60" fmla="*/ 15 w 68"/>
                  <a:gd name="T61" fmla="*/ 52 h 158"/>
                  <a:gd name="T62" fmla="*/ 19 w 68"/>
                  <a:gd name="T63" fmla="*/ 40 h 158"/>
                  <a:gd name="T64" fmla="*/ 22 w 68"/>
                  <a:gd name="T65" fmla="*/ 34 h 158"/>
                  <a:gd name="T66" fmla="*/ 25 w 68"/>
                  <a:gd name="T67" fmla="*/ 28 h 158"/>
                  <a:gd name="T68" fmla="*/ 28 w 68"/>
                  <a:gd name="T69" fmla="*/ 22 h 158"/>
                  <a:gd name="T70" fmla="*/ 33 w 68"/>
                  <a:gd name="T71" fmla="*/ 18 h 158"/>
                  <a:gd name="T72" fmla="*/ 40 w 68"/>
                  <a:gd name="T73" fmla="*/ 7 h 158"/>
                  <a:gd name="T74" fmla="*/ 45 w 68"/>
                  <a:gd name="T75" fmla="*/ 4 h 158"/>
                  <a:gd name="T76" fmla="*/ 51 w 68"/>
                  <a:gd name="T77" fmla="*/ 0 h 158"/>
                  <a:gd name="T78" fmla="*/ 60 w 68"/>
                  <a:gd name="T79"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158">
                    <a:moveTo>
                      <a:pt x="60" y="1"/>
                    </a:moveTo>
                    <a:lnTo>
                      <a:pt x="62" y="6"/>
                    </a:lnTo>
                    <a:lnTo>
                      <a:pt x="65" y="12"/>
                    </a:lnTo>
                    <a:lnTo>
                      <a:pt x="66" y="18"/>
                    </a:lnTo>
                    <a:lnTo>
                      <a:pt x="66" y="24"/>
                    </a:lnTo>
                    <a:lnTo>
                      <a:pt x="68" y="36"/>
                    </a:lnTo>
                    <a:lnTo>
                      <a:pt x="68" y="49"/>
                    </a:lnTo>
                    <a:lnTo>
                      <a:pt x="66" y="63"/>
                    </a:lnTo>
                    <a:lnTo>
                      <a:pt x="63" y="77"/>
                    </a:lnTo>
                    <a:lnTo>
                      <a:pt x="59" y="90"/>
                    </a:lnTo>
                    <a:lnTo>
                      <a:pt x="54" y="104"/>
                    </a:lnTo>
                    <a:lnTo>
                      <a:pt x="48" y="116"/>
                    </a:lnTo>
                    <a:lnTo>
                      <a:pt x="42" y="126"/>
                    </a:lnTo>
                    <a:lnTo>
                      <a:pt x="36" y="137"/>
                    </a:lnTo>
                    <a:lnTo>
                      <a:pt x="30" y="146"/>
                    </a:lnTo>
                    <a:lnTo>
                      <a:pt x="27" y="149"/>
                    </a:lnTo>
                    <a:lnTo>
                      <a:pt x="24" y="152"/>
                    </a:lnTo>
                    <a:lnTo>
                      <a:pt x="18" y="156"/>
                    </a:lnTo>
                    <a:lnTo>
                      <a:pt x="13" y="158"/>
                    </a:lnTo>
                    <a:lnTo>
                      <a:pt x="10" y="158"/>
                    </a:lnTo>
                    <a:lnTo>
                      <a:pt x="9" y="156"/>
                    </a:lnTo>
                    <a:lnTo>
                      <a:pt x="6" y="153"/>
                    </a:lnTo>
                    <a:lnTo>
                      <a:pt x="4" y="150"/>
                    </a:lnTo>
                    <a:lnTo>
                      <a:pt x="1" y="143"/>
                    </a:lnTo>
                    <a:lnTo>
                      <a:pt x="0" y="135"/>
                    </a:lnTo>
                    <a:lnTo>
                      <a:pt x="0" y="126"/>
                    </a:lnTo>
                    <a:lnTo>
                      <a:pt x="0" y="117"/>
                    </a:lnTo>
                    <a:lnTo>
                      <a:pt x="1" y="108"/>
                    </a:lnTo>
                    <a:lnTo>
                      <a:pt x="6" y="89"/>
                    </a:lnTo>
                    <a:lnTo>
                      <a:pt x="12" y="64"/>
                    </a:lnTo>
                    <a:lnTo>
                      <a:pt x="15" y="52"/>
                    </a:lnTo>
                    <a:lnTo>
                      <a:pt x="19" y="40"/>
                    </a:lnTo>
                    <a:lnTo>
                      <a:pt x="22" y="34"/>
                    </a:lnTo>
                    <a:lnTo>
                      <a:pt x="25" y="28"/>
                    </a:lnTo>
                    <a:lnTo>
                      <a:pt x="28" y="22"/>
                    </a:lnTo>
                    <a:lnTo>
                      <a:pt x="33" y="18"/>
                    </a:lnTo>
                    <a:lnTo>
                      <a:pt x="40" y="7"/>
                    </a:lnTo>
                    <a:lnTo>
                      <a:pt x="45" y="4"/>
                    </a:lnTo>
                    <a:lnTo>
                      <a:pt x="51" y="0"/>
                    </a:lnTo>
                    <a:lnTo>
                      <a:pt x="60" y="1"/>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49" name="Freeform 1565"/>
              <p:cNvSpPr>
                <a:spLocks/>
              </p:cNvSpPr>
              <p:nvPr/>
            </p:nvSpPr>
            <p:spPr bwMode="auto">
              <a:xfrm>
                <a:off x="4239" y="1548"/>
                <a:ext cx="27" cy="71"/>
              </a:xfrm>
              <a:custGeom>
                <a:avLst/>
                <a:gdLst>
                  <a:gd name="T0" fmla="*/ 35 w 55"/>
                  <a:gd name="T1" fmla="*/ 1 h 141"/>
                  <a:gd name="T2" fmla="*/ 32 w 55"/>
                  <a:gd name="T3" fmla="*/ 4 h 141"/>
                  <a:gd name="T4" fmla="*/ 29 w 55"/>
                  <a:gd name="T5" fmla="*/ 9 h 141"/>
                  <a:gd name="T6" fmla="*/ 21 w 55"/>
                  <a:gd name="T7" fmla="*/ 24 h 141"/>
                  <a:gd name="T8" fmla="*/ 14 w 55"/>
                  <a:gd name="T9" fmla="*/ 42 h 141"/>
                  <a:gd name="T10" fmla="*/ 8 w 55"/>
                  <a:gd name="T11" fmla="*/ 63 h 141"/>
                  <a:gd name="T12" fmla="*/ 3 w 55"/>
                  <a:gd name="T13" fmla="*/ 84 h 141"/>
                  <a:gd name="T14" fmla="*/ 0 w 55"/>
                  <a:gd name="T15" fmla="*/ 104 h 141"/>
                  <a:gd name="T16" fmla="*/ 0 w 55"/>
                  <a:gd name="T17" fmla="*/ 113 h 141"/>
                  <a:gd name="T18" fmla="*/ 0 w 55"/>
                  <a:gd name="T19" fmla="*/ 117 h 141"/>
                  <a:gd name="T20" fmla="*/ 2 w 55"/>
                  <a:gd name="T21" fmla="*/ 122 h 141"/>
                  <a:gd name="T22" fmla="*/ 3 w 55"/>
                  <a:gd name="T23" fmla="*/ 129 h 141"/>
                  <a:gd name="T24" fmla="*/ 6 w 55"/>
                  <a:gd name="T25" fmla="*/ 135 h 141"/>
                  <a:gd name="T26" fmla="*/ 11 w 55"/>
                  <a:gd name="T27" fmla="*/ 140 h 141"/>
                  <a:gd name="T28" fmla="*/ 14 w 55"/>
                  <a:gd name="T29" fmla="*/ 140 h 141"/>
                  <a:gd name="T30" fmla="*/ 17 w 55"/>
                  <a:gd name="T31" fmla="*/ 141 h 141"/>
                  <a:gd name="T32" fmla="*/ 18 w 55"/>
                  <a:gd name="T33" fmla="*/ 141 h 141"/>
                  <a:gd name="T34" fmla="*/ 21 w 55"/>
                  <a:gd name="T35" fmla="*/ 141 h 141"/>
                  <a:gd name="T36" fmla="*/ 28 w 55"/>
                  <a:gd name="T37" fmla="*/ 138 h 141"/>
                  <a:gd name="T38" fmla="*/ 34 w 55"/>
                  <a:gd name="T39" fmla="*/ 135 h 141"/>
                  <a:gd name="T40" fmla="*/ 38 w 55"/>
                  <a:gd name="T41" fmla="*/ 129 h 141"/>
                  <a:gd name="T42" fmla="*/ 43 w 55"/>
                  <a:gd name="T43" fmla="*/ 125 h 141"/>
                  <a:gd name="T44" fmla="*/ 44 w 55"/>
                  <a:gd name="T45" fmla="*/ 119 h 141"/>
                  <a:gd name="T46" fmla="*/ 50 w 55"/>
                  <a:gd name="T47" fmla="*/ 99 h 141"/>
                  <a:gd name="T48" fmla="*/ 52 w 55"/>
                  <a:gd name="T49" fmla="*/ 90 h 141"/>
                  <a:gd name="T50" fmla="*/ 53 w 55"/>
                  <a:gd name="T51" fmla="*/ 81 h 141"/>
                  <a:gd name="T52" fmla="*/ 55 w 55"/>
                  <a:gd name="T53" fmla="*/ 63 h 141"/>
                  <a:gd name="T54" fmla="*/ 53 w 55"/>
                  <a:gd name="T55" fmla="*/ 45 h 141"/>
                  <a:gd name="T56" fmla="*/ 52 w 55"/>
                  <a:gd name="T57" fmla="*/ 30 h 141"/>
                  <a:gd name="T58" fmla="*/ 50 w 55"/>
                  <a:gd name="T59" fmla="*/ 21 h 141"/>
                  <a:gd name="T60" fmla="*/ 47 w 55"/>
                  <a:gd name="T61" fmla="*/ 13 h 141"/>
                  <a:gd name="T62" fmla="*/ 46 w 55"/>
                  <a:gd name="T63" fmla="*/ 6 h 141"/>
                  <a:gd name="T64" fmla="*/ 43 w 55"/>
                  <a:gd name="T65" fmla="*/ 1 h 141"/>
                  <a:gd name="T66" fmla="*/ 41 w 55"/>
                  <a:gd name="T67" fmla="*/ 0 h 141"/>
                  <a:gd name="T68" fmla="*/ 40 w 55"/>
                  <a:gd name="T69" fmla="*/ 0 h 141"/>
                  <a:gd name="T70" fmla="*/ 37 w 55"/>
                  <a:gd name="T71" fmla="*/ 0 h 141"/>
                  <a:gd name="T72" fmla="*/ 35 w 55"/>
                  <a:gd name="T73" fmla="*/ 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141">
                    <a:moveTo>
                      <a:pt x="35" y="1"/>
                    </a:moveTo>
                    <a:lnTo>
                      <a:pt x="32" y="4"/>
                    </a:lnTo>
                    <a:lnTo>
                      <a:pt x="29" y="9"/>
                    </a:lnTo>
                    <a:lnTo>
                      <a:pt x="21" y="24"/>
                    </a:lnTo>
                    <a:lnTo>
                      <a:pt x="14" y="42"/>
                    </a:lnTo>
                    <a:lnTo>
                      <a:pt x="8" y="63"/>
                    </a:lnTo>
                    <a:lnTo>
                      <a:pt x="3" y="84"/>
                    </a:lnTo>
                    <a:lnTo>
                      <a:pt x="0" y="104"/>
                    </a:lnTo>
                    <a:lnTo>
                      <a:pt x="0" y="113"/>
                    </a:lnTo>
                    <a:lnTo>
                      <a:pt x="0" y="117"/>
                    </a:lnTo>
                    <a:lnTo>
                      <a:pt x="2" y="122"/>
                    </a:lnTo>
                    <a:lnTo>
                      <a:pt x="3" y="129"/>
                    </a:lnTo>
                    <a:lnTo>
                      <a:pt x="6" y="135"/>
                    </a:lnTo>
                    <a:lnTo>
                      <a:pt x="11" y="140"/>
                    </a:lnTo>
                    <a:lnTo>
                      <a:pt x="14" y="140"/>
                    </a:lnTo>
                    <a:lnTo>
                      <a:pt x="17" y="141"/>
                    </a:lnTo>
                    <a:lnTo>
                      <a:pt x="18" y="141"/>
                    </a:lnTo>
                    <a:lnTo>
                      <a:pt x="21" y="141"/>
                    </a:lnTo>
                    <a:lnTo>
                      <a:pt x="28" y="138"/>
                    </a:lnTo>
                    <a:lnTo>
                      <a:pt x="34" y="135"/>
                    </a:lnTo>
                    <a:lnTo>
                      <a:pt x="38" y="129"/>
                    </a:lnTo>
                    <a:lnTo>
                      <a:pt x="43" y="125"/>
                    </a:lnTo>
                    <a:lnTo>
                      <a:pt x="44" y="119"/>
                    </a:lnTo>
                    <a:lnTo>
                      <a:pt x="50" y="99"/>
                    </a:lnTo>
                    <a:lnTo>
                      <a:pt x="52" y="90"/>
                    </a:lnTo>
                    <a:lnTo>
                      <a:pt x="53" y="81"/>
                    </a:lnTo>
                    <a:lnTo>
                      <a:pt x="55" y="63"/>
                    </a:lnTo>
                    <a:lnTo>
                      <a:pt x="53" y="45"/>
                    </a:lnTo>
                    <a:lnTo>
                      <a:pt x="52" y="30"/>
                    </a:lnTo>
                    <a:lnTo>
                      <a:pt x="50" y="21"/>
                    </a:lnTo>
                    <a:lnTo>
                      <a:pt x="47" y="13"/>
                    </a:lnTo>
                    <a:lnTo>
                      <a:pt x="46" y="6"/>
                    </a:lnTo>
                    <a:lnTo>
                      <a:pt x="43" y="1"/>
                    </a:lnTo>
                    <a:lnTo>
                      <a:pt x="41" y="0"/>
                    </a:lnTo>
                    <a:lnTo>
                      <a:pt x="40" y="0"/>
                    </a:lnTo>
                    <a:lnTo>
                      <a:pt x="37" y="0"/>
                    </a:lnTo>
                    <a:lnTo>
                      <a:pt x="35" y="1"/>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0" name="Freeform 1566"/>
              <p:cNvSpPr>
                <a:spLocks/>
              </p:cNvSpPr>
              <p:nvPr/>
            </p:nvSpPr>
            <p:spPr bwMode="auto">
              <a:xfrm>
                <a:off x="4239" y="1653"/>
                <a:ext cx="32" cy="63"/>
              </a:xfrm>
              <a:custGeom>
                <a:avLst/>
                <a:gdLst>
                  <a:gd name="T0" fmla="*/ 10 w 63"/>
                  <a:gd name="T1" fmla="*/ 3 h 127"/>
                  <a:gd name="T2" fmla="*/ 7 w 63"/>
                  <a:gd name="T3" fmla="*/ 11 h 127"/>
                  <a:gd name="T4" fmla="*/ 4 w 63"/>
                  <a:gd name="T5" fmla="*/ 17 h 127"/>
                  <a:gd name="T6" fmla="*/ 3 w 63"/>
                  <a:gd name="T7" fmla="*/ 24 h 127"/>
                  <a:gd name="T8" fmla="*/ 1 w 63"/>
                  <a:gd name="T9" fmla="*/ 32 h 127"/>
                  <a:gd name="T10" fmla="*/ 0 w 63"/>
                  <a:gd name="T11" fmla="*/ 39 h 127"/>
                  <a:gd name="T12" fmla="*/ 0 w 63"/>
                  <a:gd name="T13" fmla="*/ 47 h 127"/>
                  <a:gd name="T14" fmla="*/ 1 w 63"/>
                  <a:gd name="T15" fmla="*/ 56 h 127"/>
                  <a:gd name="T16" fmla="*/ 1 w 63"/>
                  <a:gd name="T17" fmla="*/ 63 h 127"/>
                  <a:gd name="T18" fmla="*/ 6 w 63"/>
                  <a:gd name="T19" fmla="*/ 80 h 127"/>
                  <a:gd name="T20" fmla="*/ 7 w 63"/>
                  <a:gd name="T21" fmla="*/ 87 h 127"/>
                  <a:gd name="T22" fmla="*/ 10 w 63"/>
                  <a:gd name="T23" fmla="*/ 95 h 127"/>
                  <a:gd name="T24" fmla="*/ 16 w 63"/>
                  <a:gd name="T25" fmla="*/ 110 h 127"/>
                  <a:gd name="T26" fmla="*/ 21 w 63"/>
                  <a:gd name="T27" fmla="*/ 116 h 127"/>
                  <a:gd name="T28" fmla="*/ 24 w 63"/>
                  <a:gd name="T29" fmla="*/ 122 h 127"/>
                  <a:gd name="T30" fmla="*/ 27 w 63"/>
                  <a:gd name="T31" fmla="*/ 125 h 127"/>
                  <a:gd name="T32" fmla="*/ 29 w 63"/>
                  <a:gd name="T33" fmla="*/ 127 h 127"/>
                  <a:gd name="T34" fmla="*/ 35 w 63"/>
                  <a:gd name="T35" fmla="*/ 127 h 127"/>
                  <a:gd name="T36" fmla="*/ 38 w 63"/>
                  <a:gd name="T37" fmla="*/ 125 h 127"/>
                  <a:gd name="T38" fmla="*/ 41 w 63"/>
                  <a:gd name="T39" fmla="*/ 124 h 127"/>
                  <a:gd name="T40" fmla="*/ 45 w 63"/>
                  <a:gd name="T41" fmla="*/ 119 h 127"/>
                  <a:gd name="T42" fmla="*/ 51 w 63"/>
                  <a:gd name="T43" fmla="*/ 113 h 127"/>
                  <a:gd name="T44" fmla="*/ 54 w 63"/>
                  <a:gd name="T45" fmla="*/ 109 h 127"/>
                  <a:gd name="T46" fmla="*/ 56 w 63"/>
                  <a:gd name="T47" fmla="*/ 106 h 127"/>
                  <a:gd name="T48" fmla="*/ 59 w 63"/>
                  <a:gd name="T49" fmla="*/ 96 h 127"/>
                  <a:gd name="T50" fmla="*/ 62 w 63"/>
                  <a:gd name="T51" fmla="*/ 87 h 127"/>
                  <a:gd name="T52" fmla="*/ 63 w 63"/>
                  <a:gd name="T53" fmla="*/ 78 h 127"/>
                  <a:gd name="T54" fmla="*/ 63 w 63"/>
                  <a:gd name="T55" fmla="*/ 69 h 127"/>
                  <a:gd name="T56" fmla="*/ 62 w 63"/>
                  <a:gd name="T57" fmla="*/ 51 h 127"/>
                  <a:gd name="T58" fmla="*/ 60 w 63"/>
                  <a:gd name="T59" fmla="*/ 41 h 127"/>
                  <a:gd name="T60" fmla="*/ 59 w 63"/>
                  <a:gd name="T61" fmla="*/ 32 h 127"/>
                  <a:gd name="T62" fmla="*/ 56 w 63"/>
                  <a:gd name="T63" fmla="*/ 24 h 127"/>
                  <a:gd name="T64" fmla="*/ 53 w 63"/>
                  <a:gd name="T65" fmla="*/ 20 h 127"/>
                  <a:gd name="T66" fmla="*/ 51 w 63"/>
                  <a:gd name="T67" fmla="*/ 17 h 127"/>
                  <a:gd name="T68" fmla="*/ 45 w 63"/>
                  <a:gd name="T69" fmla="*/ 11 h 127"/>
                  <a:gd name="T70" fmla="*/ 39 w 63"/>
                  <a:gd name="T71" fmla="*/ 5 h 127"/>
                  <a:gd name="T72" fmla="*/ 32 w 63"/>
                  <a:gd name="T73" fmla="*/ 2 h 127"/>
                  <a:gd name="T74" fmla="*/ 27 w 63"/>
                  <a:gd name="T75" fmla="*/ 0 h 127"/>
                  <a:gd name="T76" fmla="*/ 22 w 63"/>
                  <a:gd name="T77" fmla="*/ 0 h 127"/>
                  <a:gd name="T78" fmla="*/ 21 w 63"/>
                  <a:gd name="T79" fmla="*/ 0 h 127"/>
                  <a:gd name="T80" fmla="*/ 18 w 63"/>
                  <a:gd name="T81" fmla="*/ 2 h 127"/>
                  <a:gd name="T82" fmla="*/ 13 w 63"/>
                  <a:gd name="T83" fmla="*/ 2 h 127"/>
                  <a:gd name="T84" fmla="*/ 10 w 63"/>
                  <a:gd name="T85"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127">
                    <a:moveTo>
                      <a:pt x="10" y="3"/>
                    </a:moveTo>
                    <a:lnTo>
                      <a:pt x="7" y="11"/>
                    </a:lnTo>
                    <a:lnTo>
                      <a:pt x="4" y="17"/>
                    </a:lnTo>
                    <a:lnTo>
                      <a:pt x="3" y="24"/>
                    </a:lnTo>
                    <a:lnTo>
                      <a:pt x="1" y="32"/>
                    </a:lnTo>
                    <a:lnTo>
                      <a:pt x="0" y="39"/>
                    </a:lnTo>
                    <a:lnTo>
                      <a:pt x="0" y="47"/>
                    </a:lnTo>
                    <a:lnTo>
                      <a:pt x="1" y="56"/>
                    </a:lnTo>
                    <a:lnTo>
                      <a:pt x="1" y="63"/>
                    </a:lnTo>
                    <a:lnTo>
                      <a:pt x="6" y="80"/>
                    </a:lnTo>
                    <a:lnTo>
                      <a:pt x="7" y="87"/>
                    </a:lnTo>
                    <a:lnTo>
                      <a:pt x="10" y="95"/>
                    </a:lnTo>
                    <a:lnTo>
                      <a:pt x="16" y="110"/>
                    </a:lnTo>
                    <a:lnTo>
                      <a:pt x="21" y="116"/>
                    </a:lnTo>
                    <a:lnTo>
                      <a:pt x="24" y="122"/>
                    </a:lnTo>
                    <a:lnTo>
                      <a:pt x="27" y="125"/>
                    </a:lnTo>
                    <a:lnTo>
                      <a:pt x="29" y="127"/>
                    </a:lnTo>
                    <a:lnTo>
                      <a:pt x="35" y="127"/>
                    </a:lnTo>
                    <a:lnTo>
                      <a:pt x="38" y="125"/>
                    </a:lnTo>
                    <a:lnTo>
                      <a:pt x="41" y="124"/>
                    </a:lnTo>
                    <a:lnTo>
                      <a:pt x="45" y="119"/>
                    </a:lnTo>
                    <a:lnTo>
                      <a:pt x="51" y="113"/>
                    </a:lnTo>
                    <a:lnTo>
                      <a:pt x="54" y="109"/>
                    </a:lnTo>
                    <a:lnTo>
                      <a:pt x="56" y="106"/>
                    </a:lnTo>
                    <a:lnTo>
                      <a:pt x="59" y="96"/>
                    </a:lnTo>
                    <a:lnTo>
                      <a:pt x="62" y="87"/>
                    </a:lnTo>
                    <a:lnTo>
                      <a:pt x="63" y="78"/>
                    </a:lnTo>
                    <a:lnTo>
                      <a:pt x="63" y="69"/>
                    </a:lnTo>
                    <a:lnTo>
                      <a:pt x="62" y="51"/>
                    </a:lnTo>
                    <a:lnTo>
                      <a:pt x="60" y="41"/>
                    </a:lnTo>
                    <a:lnTo>
                      <a:pt x="59" y="32"/>
                    </a:lnTo>
                    <a:lnTo>
                      <a:pt x="56" y="24"/>
                    </a:lnTo>
                    <a:lnTo>
                      <a:pt x="53" y="20"/>
                    </a:lnTo>
                    <a:lnTo>
                      <a:pt x="51" y="17"/>
                    </a:lnTo>
                    <a:lnTo>
                      <a:pt x="45" y="11"/>
                    </a:lnTo>
                    <a:lnTo>
                      <a:pt x="39" y="5"/>
                    </a:lnTo>
                    <a:lnTo>
                      <a:pt x="32" y="2"/>
                    </a:lnTo>
                    <a:lnTo>
                      <a:pt x="27" y="0"/>
                    </a:lnTo>
                    <a:lnTo>
                      <a:pt x="22" y="0"/>
                    </a:lnTo>
                    <a:lnTo>
                      <a:pt x="21" y="0"/>
                    </a:lnTo>
                    <a:lnTo>
                      <a:pt x="18" y="2"/>
                    </a:lnTo>
                    <a:lnTo>
                      <a:pt x="13" y="2"/>
                    </a:lnTo>
                    <a:lnTo>
                      <a:pt x="10" y="3"/>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1" name="Freeform 1567"/>
              <p:cNvSpPr>
                <a:spLocks/>
              </p:cNvSpPr>
              <p:nvPr/>
            </p:nvSpPr>
            <p:spPr bwMode="auto">
              <a:xfrm>
                <a:off x="4341" y="1602"/>
                <a:ext cx="20" cy="17"/>
              </a:xfrm>
              <a:custGeom>
                <a:avLst/>
                <a:gdLst>
                  <a:gd name="T0" fmla="*/ 0 w 41"/>
                  <a:gd name="T1" fmla="*/ 24 h 35"/>
                  <a:gd name="T2" fmla="*/ 9 w 41"/>
                  <a:gd name="T3" fmla="*/ 20 h 35"/>
                  <a:gd name="T4" fmla="*/ 18 w 41"/>
                  <a:gd name="T5" fmla="*/ 15 h 35"/>
                  <a:gd name="T6" fmla="*/ 26 w 41"/>
                  <a:gd name="T7" fmla="*/ 8 h 35"/>
                  <a:gd name="T8" fmla="*/ 33 w 41"/>
                  <a:gd name="T9" fmla="*/ 0 h 35"/>
                  <a:gd name="T10" fmla="*/ 41 w 41"/>
                  <a:gd name="T11" fmla="*/ 8 h 35"/>
                  <a:gd name="T12" fmla="*/ 33 w 41"/>
                  <a:gd name="T13" fmla="*/ 17 h 35"/>
                  <a:gd name="T14" fmla="*/ 24 w 41"/>
                  <a:gd name="T15" fmla="*/ 24 h 35"/>
                  <a:gd name="T16" fmla="*/ 15 w 41"/>
                  <a:gd name="T17" fmla="*/ 30 h 35"/>
                  <a:gd name="T18" fmla="*/ 5 w 41"/>
                  <a:gd name="T19" fmla="*/ 35 h 35"/>
                  <a:gd name="T20" fmla="*/ 0 w 41"/>
                  <a:gd name="T21"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5">
                    <a:moveTo>
                      <a:pt x="0" y="24"/>
                    </a:moveTo>
                    <a:lnTo>
                      <a:pt x="9" y="20"/>
                    </a:lnTo>
                    <a:lnTo>
                      <a:pt x="18" y="15"/>
                    </a:lnTo>
                    <a:lnTo>
                      <a:pt x="26" y="8"/>
                    </a:lnTo>
                    <a:lnTo>
                      <a:pt x="33" y="0"/>
                    </a:lnTo>
                    <a:lnTo>
                      <a:pt x="41" y="8"/>
                    </a:lnTo>
                    <a:lnTo>
                      <a:pt x="33" y="17"/>
                    </a:lnTo>
                    <a:lnTo>
                      <a:pt x="24" y="24"/>
                    </a:lnTo>
                    <a:lnTo>
                      <a:pt x="15" y="30"/>
                    </a:lnTo>
                    <a:lnTo>
                      <a:pt x="5" y="35"/>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2" name="Freeform 1568"/>
              <p:cNvSpPr>
                <a:spLocks/>
              </p:cNvSpPr>
              <p:nvPr/>
            </p:nvSpPr>
            <p:spPr bwMode="auto">
              <a:xfrm>
                <a:off x="4357" y="1530"/>
                <a:ext cx="18" cy="75"/>
              </a:xfrm>
              <a:custGeom>
                <a:avLst/>
                <a:gdLst>
                  <a:gd name="T0" fmla="*/ 0 w 35"/>
                  <a:gd name="T1" fmla="*/ 144 h 150"/>
                  <a:gd name="T2" fmla="*/ 5 w 35"/>
                  <a:gd name="T3" fmla="*/ 137 h 150"/>
                  <a:gd name="T4" fmla="*/ 9 w 35"/>
                  <a:gd name="T5" fmla="*/ 128 h 150"/>
                  <a:gd name="T6" fmla="*/ 12 w 35"/>
                  <a:gd name="T7" fmla="*/ 120 h 150"/>
                  <a:gd name="T8" fmla="*/ 15 w 35"/>
                  <a:gd name="T9" fmla="*/ 111 h 150"/>
                  <a:gd name="T10" fmla="*/ 18 w 35"/>
                  <a:gd name="T11" fmla="*/ 103 h 150"/>
                  <a:gd name="T12" fmla="*/ 21 w 35"/>
                  <a:gd name="T13" fmla="*/ 94 h 150"/>
                  <a:gd name="T14" fmla="*/ 24 w 35"/>
                  <a:gd name="T15" fmla="*/ 76 h 150"/>
                  <a:gd name="T16" fmla="*/ 24 w 35"/>
                  <a:gd name="T17" fmla="*/ 57 h 150"/>
                  <a:gd name="T18" fmla="*/ 24 w 35"/>
                  <a:gd name="T19" fmla="*/ 39 h 150"/>
                  <a:gd name="T20" fmla="*/ 24 w 35"/>
                  <a:gd name="T21" fmla="*/ 21 h 150"/>
                  <a:gd name="T22" fmla="*/ 21 w 35"/>
                  <a:gd name="T23" fmla="*/ 1 h 150"/>
                  <a:gd name="T24" fmla="*/ 32 w 35"/>
                  <a:gd name="T25" fmla="*/ 0 h 150"/>
                  <a:gd name="T26" fmla="*/ 35 w 35"/>
                  <a:gd name="T27" fmla="*/ 19 h 150"/>
                  <a:gd name="T28" fmla="*/ 35 w 35"/>
                  <a:gd name="T29" fmla="*/ 39 h 150"/>
                  <a:gd name="T30" fmla="*/ 35 w 35"/>
                  <a:gd name="T31" fmla="*/ 58 h 150"/>
                  <a:gd name="T32" fmla="*/ 35 w 35"/>
                  <a:gd name="T33" fmla="*/ 78 h 150"/>
                  <a:gd name="T34" fmla="*/ 32 w 35"/>
                  <a:gd name="T35" fmla="*/ 96 h 150"/>
                  <a:gd name="T36" fmla="*/ 29 w 35"/>
                  <a:gd name="T37" fmla="*/ 107 h 150"/>
                  <a:gd name="T38" fmla="*/ 26 w 35"/>
                  <a:gd name="T39" fmla="*/ 116 h 150"/>
                  <a:gd name="T40" fmla="*/ 23 w 35"/>
                  <a:gd name="T41" fmla="*/ 125 h 150"/>
                  <a:gd name="T42" fmla="*/ 18 w 35"/>
                  <a:gd name="T43" fmla="*/ 134 h 150"/>
                  <a:gd name="T44" fmla="*/ 14 w 35"/>
                  <a:gd name="T45" fmla="*/ 143 h 150"/>
                  <a:gd name="T46" fmla="*/ 9 w 35"/>
                  <a:gd name="T47" fmla="*/ 150 h 150"/>
                  <a:gd name="T48" fmla="*/ 0 w 35"/>
                  <a:gd name="T49"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50">
                    <a:moveTo>
                      <a:pt x="0" y="144"/>
                    </a:moveTo>
                    <a:lnTo>
                      <a:pt x="5" y="137"/>
                    </a:lnTo>
                    <a:lnTo>
                      <a:pt x="9" y="128"/>
                    </a:lnTo>
                    <a:lnTo>
                      <a:pt x="12" y="120"/>
                    </a:lnTo>
                    <a:lnTo>
                      <a:pt x="15" y="111"/>
                    </a:lnTo>
                    <a:lnTo>
                      <a:pt x="18" y="103"/>
                    </a:lnTo>
                    <a:lnTo>
                      <a:pt x="21" y="94"/>
                    </a:lnTo>
                    <a:lnTo>
                      <a:pt x="24" y="76"/>
                    </a:lnTo>
                    <a:lnTo>
                      <a:pt x="24" y="57"/>
                    </a:lnTo>
                    <a:lnTo>
                      <a:pt x="24" y="39"/>
                    </a:lnTo>
                    <a:lnTo>
                      <a:pt x="24" y="21"/>
                    </a:lnTo>
                    <a:lnTo>
                      <a:pt x="21" y="1"/>
                    </a:lnTo>
                    <a:lnTo>
                      <a:pt x="32" y="0"/>
                    </a:lnTo>
                    <a:lnTo>
                      <a:pt x="35" y="19"/>
                    </a:lnTo>
                    <a:lnTo>
                      <a:pt x="35" y="39"/>
                    </a:lnTo>
                    <a:lnTo>
                      <a:pt x="35" y="58"/>
                    </a:lnTo>
                    <a:lnTo>
                      <a:pt x="35" y="78"/>
                    </a:lnTo>
                    <a:lnTo>
                      <a:pt x="32" y="96"/>
                    </a:lnTo>
                    <a:lnTo>
                      <a:pt x="29" y="107"/>
                    </a:lnTo>
                    <a:lnTo>
                      <a:pt x="26" y="116"/>
                    </a:lnTo>
                    <a:lnTo>
                      <a:pt x="23" y="125"/>
                    </a:lnTo>
                    <a:lnTo>
                      <a:pt x="18" y="134"/>
                    </a:lnTo>
                    <a:lnTo>
                      <a:pt x="14" y="143"/>
                    </a:lnTo>
                    <a:lnTo>
                      <a:pt x="9" y="150"/>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3" name="Freeform 1569"/>
              <p:cNvSpPr>
                <a:spLocks/>
              </p:cNvSpPr>
              <p:nvPr/>
            </p:nvSpPr>
            <p:spPr bwMode="auto">
              <a:xfrm>
                <a:off x="4357" y="1602"/>
                <a:ext cx="5" cy="4"/>
              </a:xfrm>
              <a:custGeom>
                <a:avLst/>
                <a:gdLst>
                  <a:gd name="T0" fmla="*/ 8 w 9"/>
                  <a:gd name="T1" fmla="*/ 8 h 8"/>
                  <a:gd name="T2" fmla="*/ 9 w 9"/>
                  <a:gd name="T3" fmla="*/ 6 h 8"/>
                  <a:gd name="T4" fmla="*/ 0 w 9"/>
                  <a:gd name="T5" fmla="*/ 0 h 8"/>
                  <a:gd name="T6" fmla="*/ 8 w 9"/>
                  <a:gd name="T7" fmla="*/ 8 h 8"/>
                </a:gdLst>
                <a:ahLst/>
                <a:cxnLst>
                  <a:cxn ang="0">
                    <a:pos x="T0" y="T1"/>
                  </a:cxn>
                  <a:cxn ang="0">
                    <a:pos x="T2" y="T3"/>
                  </a:cxn>
                  <a:cxn ang="0">
                    <a:pos x="T4" y="T5"/>
                  </a:cxn>
                  <a:cxn ang="0">
                    <a:pos x="T6" y="T7"/>
                  </a:cxn>
                </a:cxnLst>
                <a:rect l="0" t="0" r="r" b="b"/>
                <a:pathLst>
                  <a:path w="9" h="8">
                    <a:moveTo>
                      <a:pt x="8" y="8"/>
                    </a:moveTo>
                    <a:lnTo>
                      <a:pt x="9" y="6"/>
                    </a:lnTo>
                    <a:lnTo>
                      <a:pt x="0" y="0"/>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4" name="Freeform 1570"/>
              <p:cNvSpPr>
                <a:spLocks/>
              </p:cNvSpPr>
              <p:nvPr/>
            </p:nvSpPr>
            <p:spPr bwMode="auto">
              <a:xfrm>
                <a:off x="4366" y="1523"/>
                <a:ext cx="7" cy="8"/>
              </a:xfrm>
              <a:custGeom>
                <a:avLst/>
                <a:gdLst>
                  <a:gd name="T0" fmla="*/ 3 w 14"/>
                  <a:gd name="T1" fmla="*/ 17 h 17"/>
                  <a:gd name="T2" fmla="*/ 3 w 14"/>
                  <a:gd name="T3" fmla="*/ 14 h 17"/>
                  <a:gd name="T4" fmla="*/ 2 w 14"/>
                  <a:gd name="T5" fmla="*/ 12 h 17"/>
                  <a:gd name="T6" fmla="*/ 2 w 14"/>
                  <a:gd name="T7" fmla="*/ 11 h 17"/>
                  <a:gd name="T8" fmla="*/ 0 w 14"/>
                  <a:gd name="T9" fmla="*/ 11 h 17"/>
                  <a:gd name="T10" fmla="*/ 3 w 14"/>
                  <a:gd name="T11" fmla="*/ 0 h 17"/>
                  <a:gd name="T12" fmla="*/ 6 w 14"/>
                  <a:gd name="T13" fmla="*/ 2 h 17"/>
                  <a:gd name="T14" fmla="*/ 11 w 14"/>
                  <a:gd name="T15" fmla="*/ 5 h 17"/>
                  <a:gd name="T16" fmla="*/ 14 w 14"/>
                  <a:gd name="T17" fmla="*/ 9 h 17"/>
                  <a:gd name="T18" fmla="*/ 14 w 14"/>
                  <a:gd name="T19" fmla="*/ 14 h 17"/>
                  <a:gd name="T20" fmla="*/ 3 w 1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3" y="17"/>
                    </a:moveTo>
                    <a:lnTo>
                      <a:pt x="3" y="14"/>
                    </a:lnTo>
                    <a:lnTo>
                      <a:pt x="2" y="12"/>
                    </a:lnTo>
                    <a:lnTo>
                      <a:pt x="2" y="11"/>
                    </a:lnTo>
                    <a:lnTo>
                      <a:pt x="0" y="11"/>
                    </a:lnTo>
                    <a:lnTo>
                      <a:pt x="3" y="0"/>
                    </a:lnTo>
                    <a:lnTo>
                      <a:pt x="6" y="2"/>
                    </a:lnTo>
                    <a:lnTo>
                      <a:pt x="11" y="5"/>
                    </a:lnTo>
                    <a:lnTo>
                      <a:pt x="14" y="9"/>
                    </a:lnTo>
                    <a:lnTo>
                      <a:pt x="14" y="14"/>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5" name="Freeform 1571"/>
              <p:cNvSpPr>
                <a:spLocks/>
              </p:cNvSpPr>
              <p:nvPr/>
            </p:nvSpPr>
            <p:spPr bwMode="auto">
              <a:xfrm>
                <a:off x="4368" y="1530"/>
                <a:ext cx="5" cy="1"/>
              </a:xfrm>
              <a:custGeom>
                <a:avLst/>
                <a:gdLst>
                  <a:gd name="T0" fmla="*/ 11 w 11"/>
                  <a:gd name="T1" fmla="*/ 0 h 3"/>
                  <a:gd name="T2" fmla="*/ 0 w 11"/>
                  <a:gd name="T3" fmla="*/ 3 h 3"/>
                  <a:gd name="T4" fmla="*/ 0 w 11"/>
                  <a:gd name="T5" fmla="*/ 1 h 3"/>
                  <a:gd name="T6" fmla="*/ 11 w 11"/>
                  <a:gd name="T7" fmla="*/ 0 h 3"/>
                </a:gdLst>
                <a:ahLst/>
                <a:cxnLst>
                  <a:cxn ang="0">
                    <a:pos x="T0" y="T1"/>
                  </a:cxn>
                  <a:cxn ang="0">
                    <a:pos x="T2" y="T3"/>
                  </a:cxn>
                  <a:cxn ang="0">
                    <a:pos x="T4" y="T5"/>
                  </a:cxn>
                  <a:cxn ang="0">
                    <a:pos x="T6" y="T7"/>
                  </a:cxn>
                </a:cxnLst>
                <a:rect l="0" t="0" r="r" b="b"/>
                <a:pathLst>
                  <a:path w="11" h="3">
                    <a:moveTo>
                      <a:pt x="11" y="0"/>
                    </a:moveTo>
                    <a:lnTo>
                      <a:pt x="0" y="3"/>
                    </a:lnTo>
                    <a:lnTo>
                      <a:pt x="0"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6" name="Oval 1572"/>
              <p:cNvSpPr>
                <a:spLocks noChangeArrowheads="1"/>
              </p:cNvSpPr>
              <p:nvPr/>
            </p:nvSpPr>
            <p:spPr bwMode="auto">
              <a:xfrm>
                <a:off x="4364" y="1523"/>
                <a:ext cx="6"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7" name="Oval 1573"/>
              <p:cNvSpPr>
                <a:spLocks noChangeArrowheads="1"/>
              </p:cNvSpPr>
              <p:nvPr/>
            </p:nvSpPr>
            <p:spPr bwMode="auto">
              <a:xfrm>
                <a:off x="4339" y="1614"/>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8" name="Freeform 1574"/>
              <p:cNvSpPr>
                <a:spLocks/>
              </p:cNvSpPr>
              <p:nvPr/>
            </p:nvSpPr>
            <p:spPr bwMode="auto">
              <a:xfrm>
                <a:off x="4327" y="1644"/>
                <a:ext cx="41" cy="81"/>
              </a:xfrm>
              <a:custGeom>
                <a:avLst/>
                <a:gdLst>
                  <a:gd name="T0" fmla="*/ 0 w 83"/>
                  <a:gd name="T1" fmla="*/ 152 h 163"/>
                  <a:gd name="T2" fmla="*/ 12 w 83"/>
                  <a:gd name="T3" fmla="*/ 151 h 163"/>
                  <a:gd name="T4" fmla="*/ 17 w 83"/>
                  <a:gd name="T5" fmla="*/ 149 h 163"/>
                  <a:gd name="T6" fmla="*/ 21 w 83"/>
                  <a:gd name="T7" fmla="*/ 148 h 163"/>
                  <a:gd name="T8" fmla="*/ 30 w 83"/>
                  <a:gd name="T9" fmla="*/ 143 h 163"/>
                  <a:gd name="T10" fmla="*/ 38 w 83"/>
                  <a:gd name="T11" fmla="*/ 137 h 163"/>
                  <a:gd name="T12" fmla="*/ 45 w 83"/>
                  <a:gd name="T13" fmla="*/ 128 h 163"/>
                  <a:gd name="T14" fmla="*/ 51 w 83"/>
                  <a:gd name="T15" fmla="*/ 119 h 163"/>
                  <a:gd name="T16" fmla="*/ 57 w 83"/>
                  <a:gd name="T17" fmla="*/ 110 h 163"/>
                  <a:gd name="T18" fmla="*/ 62 w 83"/>
                  <a:gd name="T19" fmla="*/ 98 h 163"/>
                  <a:gd name="T20" fmla="*/ 65 w 83"/>
                  <a:gd name="T21" fmla="*/ 87 h 163"/>
                  <a:gd name="T22" fmla="*/ 68 w 83"/>
                  <a:gd name="T23" fmla="*/ 75 h 163"/>
                  <a:gd name="T24" fmla="*/ 71 w 83"/>
                  <a:gd name="T25" fmla="*/ 62 h 163"/>
                  <a:gd name="T26" fmla="*/ 72 w 83"/>
                  <a:gd name="T27" fmla="*/ 50 h 163"/>
                  <a:gd name="T28" fmla="*/ 72 w 83"/>
                  <a:gd name="T29" fmla="*/ 38 h 163"/>
                  <a:gd name="T30" fmla="*/ 72 w 83"/>
                  <a:gd name="T31" fmla="*/ 26 h 163"/>
                  <a:gd name="T32" fmla="*/ 72 w 83"/>
                  <a:gd name="T33" fmla="*/ 14 h 163"/>
                  <a:gd name="T34" fmla="*/ 71 w 83"/>
                  <a:gd name="T35" fmla="*/ 2 h 163"/>
                  <a:gd name="T36" fmla="*/ 81 w 83"/>
                  <a:gd name="T37" fmla="*/ 0 h 163"/>
                  <a:gd name="T38" fmla="*/ 83 w 83"/>
                  <a:gd name="T39" fmla="*/ 12 h 163"/>
                  <a:gd name="T40" fmla="*/ 83 w 83"/>
                  <a:gd name="T41" fmla="*/ 26 h 163"/>
                  <a:gd name="T42" fmla="*/ 83 w 83"/>
                  <a:gd name="T43" fmla="*/ 38 h 163"/>
                  <a:gd name="T44" fmla="*/ 83 w 83"/>
                  <a:gd name="T45" fmla="*/ 51 h 163"/>
                  <a:gd name="T46" fmla="*/ 81 w 83"/>
                  <a:gd name="T47" fmla="*/ 65 h 163"/>
                  <a:gd name="T48" fmla="*/ 78 w 83"/>
                  <a:gd name="T49" fmla="*/ 77 h 163"/>
                  <a:gd name="T50" fmla="*/ 75 w 83"/>
                  <a:gd name="T51" fmla="*/ 90 h 163"/>
                  <a:gd name="T52" fmla="*/ 72 w 83"/>
                  <a:gd name="T53" fmla="*/ 102 h 163"/>
                  <a:gd name="T54" fmla="*/ 66 w 83"/>
                  <a:gd name="T55" fmla="*/ 114 h 163"/>
                  <a:gd name="T56" fmla="*/ 60 w 83"/>
                  <a:gd name="T57" fmla="*/ 125 h 163"/>
                  <a:gd name="T58" fmla="*/ 54 w 83"/>
                  <a:gd name="T59" fmla="*/ 136 h 163"/>
                  <a:gd name="T60" fmla="*/ 45 w 83"/>
                  <a:gd name="T61" fmla="*/ 145 h 163"/>
                  <a:gd name="T62" fmla="*/ 36 w 83"/>
                  <a:gd name="T63" fmla="*/ 152 h 163"/>
                  <a:gd name="T64" fmla="*/ 26 w 83"/>
                  <a:gd name="T65" fmla="*/ 157 h 163"/>
                  <a:gd name="T66" fmla="*/ 20 w 83"/>
                  <a:gd name="T67" fmla="*/ 160 h 163"/>
                  <a:gd name="T68" fmla="*/ 14 w 83"/>
                  <a:gd name="T69" fmla="*/ 161 h 163"/>
                  <a:gd name="T70" fmla="*/ 0 w 83"/>
                  <a:gd name="T71" fmla="*/ 163 h 163"/>
                  <a:gd name="T72" fmla="*/ 0 w 83"/>
                  <a:gd name="T73" fmla="*/ 15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163">
                    <a:moveTo>
                      <a:pt x="0" y="152"/>
                    </a:moveTo>
                    <a:lnTo>
                      <a:pt x="12" y="151"/>
                    </a:lnTo>
                    <a:lnTo>
                      <a:pt x="17" y="149"/>
                    </a:lnTo>
                    <a:lnTo>
                      <a:pt x="21" y="148"/>
                    </a:lnTo>
                    <a:lnTo>
                      <a:pt x="30" y="143"/>
                    </a:lnTo>
                    <a:lnTo>
                      <a:pt x="38" y="137"/>
                    </a:lnTo>
                    <a:lnTo>
                      <a:pt x="45" y="128"/>
                    </a:lnTo>
                    <a:lnTo>
                      <a:pt x="51" y="119"/>
                    </a:lnTo>
                    <a:lnTo>
                      <a:pt x="57" y="110"/>
                    </a:lnTo>
                    <a:lnTo>
                      <a:pt x="62" y="98"/>
                    </a:lnTo>
                    <a:lnTo>
                      <a:pt x="65" y="87"/>
                    </a:lnTo>
                    <a:lnTo>
                      <a:pt x="68" y="75"/>
                    </a:lnTo>
                    <a:lnTo>
                      <a:pt x="71" y="62"/>
                    </a:lnTo>
                    <a:lnTo>
                      <a:pt x="72" y="50"/>
                    </a:lnTo>
                    <a:lnTo>
                      <a:pt x="72" y="38"/>
                    </a:lnTo>
                    <a:lnTo>
                      <a:pt x="72" y="26"/>
                    </a:lnTo>
                    <a:lnTo>
                      <a:pt x="72" y="14"/>
                    </a:lnTo>
                    <a:lnTo>
                      <a:pt x="71" y="2"/>
                    </a:lnTo>
                    <a:lnTo>
                      <a:pt x="81" y="0"/>
                    </a:lnTo>
                    <a:lnTo>
                      <a:pt x="83" y="12"/>
                    </a:lnTo>
                    <a:lnTo>
                      <a:pt x="83" y="26"/>
                    </a:lnTo>
                    <a:lnTo>
                      <a:pt x="83" y="38"/>
                    </a:lnTo>
                    <a:lnTo>
                      <a:pt x="83" y="51"/>
                    </a:lnTo>
                    <a:lnTo>
                      <a:pt x="81" y="65"/>
                    </a:lnTo>
                    <a:lnTo>
                      <a:pt x="78" y="77"/>
                    </a:lnTo>
                    <a:lnTo>
                      <a:pt x="75" y="90"/>
                    </a:lnTo>
                    <a:lnTo>
                      <a:pt x="72" y="102"/>
                    </a:lnTo>
                    <a:lnTo>
                      <a:pt x="66" y="114"/>
                    </a:lnTo>
                    <a:lnTo>
                      <a:pt x="60" y="125"/>
                    </a:lnTo>
                    <a:lnTo>
                      <a:pt x="54" y="136"/>
                    </a:lnTo>
                    <a:lnTo>
                      <a:pt x="45" y="145"/>
                    </a:lnTo>
                    <a:lnTo>
                      <a:pt x="36" y="152"/>
                    </a:lnTo>
                    <a:lnTo>
                      <a:pt x="26" y="157"/>
                    </a:lnTo>
                    <a:lnTo>
                      <a:pt x="20" y="160"/>
                    </a:lnTo>
                    <a:lnTo>
                      <a:pt x="14" y="161"/>
                    </a:lnTo>
                    <a:lnTo>
                      <a:pt x="0" y="163"/>
                    </a:lnTo>
                    <a:lnTo>
                      <a:pt x="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59" name="Freeform 1575"/>
              <p:cNvSpPr>
                <a:spLocks/>
              </p:cNvSpPr>
              <p:nvPr/>
            </p:nvSpPr>
            <p:spPr bwMode="auto">
              <a:xfrm>
                <a:off x="4343" y="1614"/>
                <a:ext cx="25" cy="31"/>
              </a:xfrm>
              <a:custGeom>
                <a:avLst/>
                <a:gdLst>
                  <a:gd name="T0" fmla="*/ 39 w 49"/>
                  <a:gd name="T1" fmla="*/ 62 h 62"/>
                  <a:gd name="T2" fmla="*/ 37 w 49"/>
                  <a:gd name="T3" fmla="*/ 53 h 62"/>
                  <a:gd name="T4" fmla="*/ 34 w 49"/>
                  <a:gd name="T5" fmla="*/ 44 h 62"/>
                  <a:gd name="T6" fmla="*/ 31 w 49"/>
                  <a:gd name="T7" fmla="*/ 35 h 62"/>
                  <a:gd name="T8" fmla="*/ 27 w 49"/>
                  <a:gd name="T9" fmla="*/ 26 h 62"/>
                  <a:gd name="T10" fmla="*/ 22 w 49"/>
                  <a:gd name="T11" fmla="*/ 18 h 62"/>
                  <a:gd name="T12" fmla="*/ 15 w 49"/>
                  <a:gd name="T13" fmla="*/ 12 h 62"/>
                  <a:gd name="T14" fmla="*/ 13 w 49"/>
                  <a:gd name="T15" fmla="*/ 12 h 62"/>
                  <a:gd name="T16" fmla="*/ 10 w 49"/>
                  <a:gd name="T17" fmla="*/ 11 h 62"/>
                  <a:gd name="T18" fmla="*/ 7 w 49"/>
                  <a:gd name="T19" fmla="*/ 11 h 62"/>
                  <a:gd name="T20" fmla="*/ 3 w 49"/>
                  <a:gd name="T21" fmla="*/ 11 h 62"/>
                  <a:gd name="T22" fmla="*/ 0 w 49"/>
                  <a:gd name="T23" fmla="*/ 0 h 62"/>
                  <a:gd name="T24" fmla="*/ 6 w 49"/>
                  <a:gd name="T25" fmla="*/ 0 h 62"/>
                  <a:gd name="T26" fmla="*/ 12 w 49"/>
                  <a:gd name="T27" fmla="*/ 0 h 62"/>
                  <a:gd name="T28" fmla="*/ 16 w 49"/>
                  <a:gd name="T29" fmla="*/ 2 h 62"/>
                  <a:gd name="T30" fmla="*/ 22 w 49"/>
                  <a:gd name="T31" fmla="*/ 5 h 62"/>
                  <a:gd name="T32" fmla="*/ 30 w 49"/>
                  <a:gd name="T33" fmla="*/ 11 h 62"/>
                  <a:gd name="T34" fmla="*/ 36 w 49"/>
                  <a:gd name="T35" fmla="*/ 20 h 62"/>
                  <a:gd name="T36" fmla="*/ 42 w 49"/>
                  <a:gd name="T37" fmla="*/ 30 h 62"/>
                  <a:gd name="T38" fmla="*/ 45 w 49"/>
                  <a:gd name="T39" fmla="*/ 41 h 62"/>
                  <a:gd name="T40" fmla="*/ 48 w 49"/>
                  <a:gd name="T41" fmla="*/ 50 h 62"/>
                  <a:gd name="T42" fmla="*/ 49 w 49"/>
                  <a:gd name="T43" fmla="*/ 59 h 62"/>
                  <a:gd name="T44" fmla="*/ 39 w 49"/>
                  <a:gd name="T4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62">
                    <a:moveTo>
                      <a:pt x="39" y="62"/>
                    </a:moveTo>
                    <a:lnTo>
                      <a:pt x="37" y="53"/>
                    </a:lnTo>
                    <a:lnTo>
                      <a:pt x="34" y="44"/>
                    </a:lnTo>
                    <a:lnTo>
                      <a:pt x="31" y="35"/>
                    </a:lnTo>
                    <a:lnTo>
                      <a:pt x="27" y="26"/>
                    </a:lnTo>
                    <a:lnTo>
                      <a:pt x="22" y="18"/>
                    </a:lnTo>
                    <a:lnTo>
                      <a:pt x="15" y="12"/>
                    </a:lnTo>
                    <a:lnTo>
                      <a:pt x="13" y="12"/>
                    </a:lnTo>
                    <a:lnTo>
                      <a:pt x="10" y="11"/>
                    </a:lnTo>
                    <a:lnTo>
                      <a:pt x="7" y="11"/>
                    </a:lnTo>
                    <a:lnTo>
                      <a:pt x="3" y="11"/>
                    </a:lnTo>
                    <a:lnTo>
                      <a:pt x="0" y="0"/>
                    </a:lnTo>
                    <a:lnTo>
                      <a:pt x="6" y="0"/>
                    </a:lnTo>
                    <a:lnTo>
                      <a:pt x="12" y="0"/>
                    </a:lnTo>
                    <a:lnTo>
                      <a:pt x="16" y="2"/>
                    </a:lnTo>
                    <a:lnTo>
                      <a:pt x="22" y="5"/>
                    </a:lnTo>
                    <a:lnTo>
                      <a:pt x="30" y="11"/>
                    </a:lnTo>
                    <a:lnTo>
                      <a:pt x="36" y="20"/>
                    </a:lnTo>
                    <a:lnTo>
                      <a:pt x="42" y="30"/>
                    </a:lnTo>
                    <a:lnTo>
                      <a:pt x="45" y="41"/>
                    </a:lnTo>
                    <a:lnTo>
                      <a:pt x="48" y="50"/>
                    </a:lnTo>
                    <a:lnTo>
                      <a:pt x="49" y="59"/>
                    </a:lnTo>
                    <a:lnTo>
                      <a:pt x="3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0" name="Freeform 1576"/>
              <p:cNvSpPr>
                <a:spLocks/>
              </p:cNvSpPr>
              <p:nvPr/>
            </p:nvSpPr>
            <p:spPr bwMode="auto">
              <a:xfrm>
                <a:off x="4362" y="1644"/>
                <a:ext cx="6" cy="1"/>
              </a:xfrm>
              <a:custGeom>
                <a:avLst/>
                <a:gdLst>
                  <a:gd name="T0" fmla="*/ 10 w 10"/>
                  <a:gd name="T1" fmla="*/ 0 h 3"/>
                  <a:gd name="T2" fmla="*/ 0 w 10"/>
                  <a:gd name="T3" fmla="*/ 3 h 3"/>
                  <a:gd name="T4" fmla="*/ 0 w 10"/>
                  <a:gd name="T5" fmla="*/ 2 h 3"/>
                  <a:gd name="T6" fmla="*/ 10 w 10"/>
                  <a:gd name="T7" fmla="*/ 0 h 3"/>
                </a:gdLst>
                <a:ahLst/>
                <a:cxnLst>
                  <a:cxn ang="0">
                    <a:pos x="T0" y="T1"/>
                  </a:cxn>
                  <a:cxn ang="0">
                    <a:pos x="T2" y="T3"/>
                  </a:cxn>
                  <a:cxn ang="0">
                    <a:pos x="T4" y="T5"/>
                  </a:cxn>
                  <a:cxn ang="0">
                    <a:pos x="T6" y="T7"/>
                  </a:cxn>
                </a:cxnLst>
                <a:rect l="0" t="0" r="r" b="b"/>
                <a:pathLst>
                  <a:path w="10" h="3">
                    <a:moveTo>
                      <a:pt x="10" y="0"/>
                    </a:moveTo>
                    <a:lnTo>
                      <a:pt x="0" y="3"/>
                    </a:lnTo>
                    <a:lnTo>
                      <a:pt x="0"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1" name="Oval 1577"/>
              <p:cNvSpPr>
                <a:spLocks noChangeArrowheads="1"/>
              </p:cNvSpPr>
              <p:nvPr/>
            </p:nvSpPr>
            <p:spPr bwMode="auto">
              <a:xfrm>
                <a:off x="4341" y="1614"/>
                <a:ext cx="6"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2" name="Oval 1578"/>
              <p:cNvSpPr>
                <a:spLocks noChangeArrowheads="1"/>
              </p:cNvSpPr>
              <p:nvPr/>
            </p:nvSpPr>
            <p:spPr bwMode="auto">
              <a:xfrm>
                <a:off x="4325" y="1720"/>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3" name="Freeform 1579"/>
              <p:cNvSpPr>
                <a:spLocks/>
              </p:cNvSpPr>
              <p:nvPr/>
            </p:nvSpPr>
            <p:spPr bwMode="auto">
              <a:xfrm>
                <a:off x="4556" y="1551"/>
                <a:ext cx="12" cy="65"/>
              </a:xfrm>
              <a:custGeom>
                <a:avLst/>
                <a:gdLst>
                  <a:gd name="T0" fmla="*/ 18 w 24"/>
                  <a:gd name="T1" fmla="*/ 3 h 131"/>
                  <a:gd name="T2" fmla="*/ 15 w 24"/>
                  <a:gd name="T3" fmla="*/ 12 h 131"/>
                  <a:gd name="T4" fmla="*/ 13 w 24"/>
                  <a:gd name="T5" fmla="*/ 18 h 131"/>
                  <a:gd name="T6" fmla="*/ 12 w 24"/>
                  <a:gd name="T7" fmla="*/ 34 h 131"/>
                  <a:gd name="T8" fmla="*/ 10 w 24"/>
                  <a:gd name="T9" fmla="*/ 49 h 131"/>
                  <a:gd name="T10" fmla="*/ 12 w 24"/>
                  <a:gd name="T11" fmla="*/ 66 h 131"/>
                  <a:gd name="T12" fmla="*/ 15 w 24"/>
                  <a:gd name="T13" fmla="*/ 81 h 131"/>
                  <a:gd name="T14" fmla="*/ 16 w 24"/>
                  <a:gd name="T15" fmla="*/ 96 h 131"/>
                  <a:gd name="T16" fmla="*/ 24 w 24"/>
                  <a:gd name="T17" fmla="*/ 128 h 131"/>
                  <a:gd name="T18" fmla="*/ 13 w 24"/>
                  <a:gd name="T19" fmla="*/ 131 h 131"/>
                  <a:gd name="T20" fmla="*/ 6 w 24"/>
                  <a:gd name="T21" fmla="*/ 99 h 131"/>
                  <a:gd name="T22" fmla="*/ 3 w 24"/>
                  <a:gd name="T23" fmla="*/ 83 h 131"/>
                  <a:gd name="T24" fmla="*/ 1 w 24"/>
                  <a:gd name="T25" fmla="*/ 66 h 131"/>
                  <a:gd name="T26" fmla="*/ 0 w 24"/>
                  <a:gd name="T27" fmla="*/ 49 h 131"/>
                  <a:gd name="T28" fmla="*/ 1 w 24"/>
                  <a:gd name="T29" fmla="*/ 33 h 131"/>
                  <a:gd name="T30" fmla="*/ 3 w 24"/>
                  <a:gd name="T31" fmla="*/ 18 h 131"/>
                  <a:gd name="T32" fmla="*/ 4 w 24"/>
                  <a:gd name="T33" fmla="*/ 9 h 131"/>
                  <a:gd name="T34" fmla="*/ 7 w 24"/>
                  <a:gd name="T35" fmla="*/ 0 h 131"/>
                  <a:gd name="T36" fmla="*/ 18 w 24"/>
                  <a:gd name="T37"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31">
                    <a:moveTo>
                      <a:pt x="18" y="3"/>
                    </a:moveTo>
                    <a:lnTo>
                      <a:pt x="15" y="12"/>
                    </a:lnTo>
                    <a:lnTo>
                      <a:pt x="13" y="18"/>
                    </a:lnTo>
                    <a:lnTo>
                      <a:pt x="12" y="34"/>
                    </a:lnTo>
                    <a:lnTo>
                      <a:pt x="10" y="49"/>
                    </a:lnTo>
                    <a:lnTo>
                      <a:pt x="12" y="66"/>
                    </a:lnTo>
                    <a:lnTo>
                      <a:pt x="15" y="81"/>
                    </a:lnTo>
                    <a:lnTo>
                      <a:pt x="16" y="96"/>
                    </a:lnTo>
                    <a:lnTo>
                      <a:pt x="24" y="128"/>
                    </a:lnTo>
                    <a:lnTo>
                      <a:pt x="13" y="131"/>
                    </a:lnTo>
                    <a:lnTo>
                      <a:pt x="6" y="99"/>
                    </a:lnTo>
                    <a:lnTo>
                      <a:pt x="3" y="83"/>
                    </a:lnTo>
                    <a:lnTo>
                      <a:pt x="1" y="66"/>
                    </a:lnTo>
                    <a:lnTo>
                      <a:pt x="0" y="49"/>
                    </a:lnTo>
                    <a:lnTo>
                      <a:pt x="1" y="33"/>
                    </a:lnTo>
                    <a:lnTo>
                      <a:pt x="3" y="18"/>
                    </a:lnTo>
                    <a:lnTo>
                      <a:pt x="4" y="9"/>
                    </a:lnTo>
                    <a:lnTo>
                      <a:pt x="7" y="0"/>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4" name="Freeform 1580"/>
              <p:cNvSpPr>
                <a:spLocks/>
              </p:cNvSpPr>
              <p:nvPr/>
            </p:nvSpPr>
            <p:spPr bwMode="auto">
              <a:xfrm>
                <a:off x="4562" y="1616"/>
                <a:ext cx="6" cy="5"/>
              </a:xfrm>
              <a:custGeom>
                <a:avLst/>
                <a:gdLst>
                  <a:gd name="T0" fmla="*/ 12 w 12"/>
                  <a:gd name="T1" fmla="*/ 0 h 11"/>
                  <a:gd name="T2" fmla="*/ 12 w 12"/>
                  <a:gd name="T3" fmla="*/ 5 h 11"/>
                  <a:gd name="T4" fmla="*/ 12 w 12"/>
                  <a:gd name="T5" fmla="*/ 5 h 11"/>
                  <a:gd name="T6" fmla="*/ 12 w 12"/>
                  <a:gd name="T7" fmla="*/ 6 h 11"/>
                  <a:gd name="T8" fmla="*/ 3 w 12"/>
                  <a:gd name="T9" fmla="*/ 11 h 11"/>
                  <a:gd name="T10" fmla="*/ 1 w 12"/>
                  <a:gd name="T11" fmla="*/ 8 h 11"/>
                  <a:gd name="T12" fmla="*/ 1 w 12"/>
                  <a:gd name="T13" fmla="*/ 5 h 11"/>
                  <a:gd name="T14" fmla="*/ 0 w 12"/>
                  <a:gd name="T15" fmla="*/ 0 h 11"/>
                  <a:gd name="T16" fmla="*/ 12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12" y="0"/>
                    </a:moveTo>
                    <a:lnTo>
                      <a:pt x="12" y="5"/>
                    </a:lnTo>
                    <a:lnTo>
                      <a:pt x="12" y="5"/>
                    </a:lnTo>
                    <a:lnTo>
                      <a:pt x="12" y="6"/>
                    </a:lnTo>
                    <a:lnTo>
                      <a:pt x="3" y="11"/>
                    </a:lnTo>
                    <a:lnTo>
                      <a:pt x="1" y="8"/>
                    </a:lnTo>
                    <a:lnTo>
                      <a:pt x="1" y="5"/>
                    </a:lnTo>
                    <a:lnTo>
                      <a:pt x="0"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5" name="Freeform 1581"/>
              <p:cNvSpPr>
                <a:spLocks/>
              </p:cNvSpPr>
              <p:nvPr/>
            </p:nvSpPr>
            <p:spPr bwMode="auto">
              <a:xfrm>
                <a:off x="4562" y="1615"/>
                <a:ext cx="6" cy="1"/>
              </a:xfrm>
              <a:custGeom>
                <a:avLst/>
                <a:gdLst>
                  <a:gd name="T0" fmla="*/ 12 w 12"/>
                  <a:gd name="T1" fmla="*/ 0 h 3"/>
                  <a:gd name="T2" fmla="*/ 12 w 12"/>
                  <a:gd name="T3" fmla="*/ 1 h 3"/>
                  <a:gd name="T4" fmla="*/ 0 w 12"/>
                  <a:gd name="T5" fmla="*/ 1 h 3"/>
                  <a:gd name="T6" fmla="*/ 1 w 12"/>
                  <a:gd name="T7" fmla="*/ 3 h 3"/>
                  <a:gd name="T8" fmla="*/ 12 w 12"/>
                  <a:gd name="T9" fmla="*/ 0 h 3"/>
                </a:gdLst>
                <a:ahLst/>
                <a:cxnLst>
                  <a:cxn ang="0">
                    <a:pos x="T0" y="T1"/>
                  </a:cxn>
                  <a:cxn ang="0">
                    <a:pos x="T2" y="T3"/>
                  </a:cxn>
                  <a:cxn ang="0">
                    <a:pos x="T4" y="T5"/>
                  </a:cxn>
                  <a:cxn ang="0">
                    <a:pos x="T6" y="T7"/>
                  </a:cxn>
                  <a:cxn ang="0">
                    <a:pos x="T8" y="T9"/>
                  </a:cxn>
                </a:cxnLst>
                <a:rect l="0" t="0" r="r" b="b"/>
                <a:pathLst>
                  <a:path w="12" h="3">
                    <a:moveTo>
                      <a:pt x="12" y="0"/>
                    </a:moveTo>
                    <a:lnTo>
                      <a:pt x="12" y="1"/>
                    </a:lnTo>
                    <a:lnTo>
                      <a:pt x="0" y="1"/>
                    </a:lnTo>
                    <a:lnTo>
                      <a:pt x="1"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6" name="Oval 1582"/>
              <p:cNvSpPr>
                <a:spLocks noChangeArrowheads="1"/>
              </p:cNvSpPr>
              <p:nvPr/>
            </p:nvSpPr>
            <p:spPr bwMode="auto">
              <a:xfrm>
                <a:off x="4564" y="1617"/>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7" name="Oval 1583"/>
              <p:cNvSpPr>
                <a:spLocks noChangeArrowheads="1"/>
              </p:cNvSpPr>
              <p:nvPr/>
            </p:nvSpPr>
            <p:spPr bwMode="auto">
              <a:xfrm>
                <a:off x="4560" y="1549"/>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8" name="Freeform 1584"/>
              <p:cNvSpPr>
                <a:spLocks/>
              </p:cNvSpPr>
              <p:nvPr/>
            </p:nvSpPr>
            <p:spPr bwMode="auto">
              <a:xfrm>
                <a:off x="4519" y="1631"/>
                <a:ext cx="21" cy="102"/>
              </a:xfrm>
              <a:custGeom>
                <a:avLst/>
                <a:gdLst>
                  <a:gd name="T0" fmla="*/ 13 w 41"/>
                  <a:gd name="T1" fmla="*/ 203 h 203"/>
                  <a:gd name="T2" fmla="*/ 9 w 41"/>
                  <a:gd name="T3" fmla="*/ 191 h 203"/>
                  <a:gd name="T4" fmla="*/ 6 w 41"/>
                  <a:gd name="T5" fmla="*/ 179 h 203"/>
                  <a:gd name="T6" fmla="*/ 3 w 41"/>
                  <a:gd name="T7" fmla="*/ 166 h 203"/>
                  <a:gd name="T8" fmla="*/ 1 w 41"/>
                  <a:gd name="T9" fmla="*/ 152 h 203"/>
                  <a:gd name="T10" fmla="*/ 1 w 41"/>
                  <a:gd name="T11" fmla="*/ 140 h 203"/>
                  <a:gd name="T12" fmla="*/ 0 w 41"/>
                  <a:gd name="T13" fmla="*/ 126 h 203"/>
                  <a:gd name="T14" fmla="*/ 1 w 41"/>
                  <a:gd name="T15" fmla="*/ 113 h 203"/>
                  <a:gd name="T16" fmla="*/ 3 w 41"/>
                  <a:gd name="T17" fmla="*/ 99 h 203"/>
                  <a:gd name="T18" fmla="*/ 4 w 41"/>
                  <a:gd name="T19" fmla="*/ 87 h 203"/>
                  <a:gd name="T20" fmla="*/ 6 w 41"/>
                  <a:gd name="T21" fmla="*/ 74 h 203"/>
                  <a:gd name="T22" fmla="*/ 12 w 41"/>
                  <a:gd name="T23" fmla="*/ 50 h 203"/>
                  <a:gd name="T24" fmla="*/ 16 w 41"/>
                  <a:gd name="T25" fmla="*/ 36 h 203"/>
                  <a:gd name="T26" fmla="*/ 21 w 41"/>
                  <a:gd name="T27" fmla="*/ 24 h 203"/>
                  <a:gd name="T28" fmla="*/ 30 w 41"/>
                  <a:gd name="T29" fmla="*/ 0 h 203"/>
                  <a:gd name="T30" fmla="*/ 41 w 41"/>
                  <a:gd name="T31" fmla="*/ 4 h 203"/>
                  <a:gd name="T32" fmla="*/ 30 w 41"/>
                  <a:gd name="T33" fmla="*/ 27 h 203"/>
                  <a:gd name="T34" fmla="*/ 27 w 41"/>
                  <a:gd name="T35" fmla="*/ 39 h 203"/>
                  <a:gd name="T36" fmla="*/ 22 w 41"/>
                  <a:gd name="T37" fmla="*/ 51 h 203"/>
                  <a:gd name="T38" fmla="*/ 16 w 41"/>
                  <a:gd name="T39" fmla="*/ 77 h 203"/>
                  <a:gd name="T40" fmla="*/ 15 w 41"/>
                  <a:gd name="T41" fmla="*/ 89 h 203"/>
                  <a:gd name="T42" fmla="*/ 13 w 41"/>
                  <a:gd name="T43" fmla="*/ 101 h 203"/>
                  <a:gd name="T44" fmla="*/ 12 w 41"/>
                  <a:gd name="T45" fmla="*/ 114 h 203"/>
                  <a:gd name="T46" fmla="*/ 10 w 41"/>
                  <a:gd name="T47" fmla="*/ 126 h 203"/>
                  <a:gd name="T48" fmla="*/ 12 w 41"/>
                  <a:gd name="T49" fmla="*/ 138 h 203"/>
                  <a:gd name="T50" fmla="*/ 12 w 41"/>
                  <a:gd name="T51" fmla="*/ 152 h 203"/>
                  <a:gd name="T52" fmla="*/ 13 w 41"/>
                  <a:gd name="T53" fmla="*/ 164 h 203"/>
                  <a:gd name="T54" fmla="*/ 16 w 41"/>
                  <a:gd name="T55" fmla="*/ 176 h 203"/>
                  <a:gd name="T56" fmla="*/ 19 w 41"/>
                  <a:gd name="T57" fmla="*/ 188 h 203"/>
                  <a:gd name="T58" fmla="*/ 24 w 41"/>
                  <a:gd name="T59" fmla="*/ 200 h 203"/>
                  <a:gd name="T60" fmla="*/ 13 w 41"/>
                  <a:gd name="T6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203">
                    <a:moveTo>
                      <a:pt x="13" y="203"/>
                    </a:moveTo>
                    <a:lnTo>
                      <a:pt x="9" y="191"/>
                    </a:lnTo>
                    <a:lnTo>
                      <a:pt x="6" y="179"/>
                    </a:lnTo>
                    <a:lnTo>
                      <a:pt x="3" y="166"/>
                    </a:lnTo>
                    <a:lnTo>
                      <a:pt x="1" y="152"/>
                    </a:lnTo>
                    <a:lnTo>
                      <a:pt x="1" y="140"/>
                    </a:lnTo>
                    <a:lnTo>
                      <a:pt x="0" y="126"/>
                    </a:lnTo>
                    <a:lnTo>
                      <a:pt x="1" y="113"/>
                    </a:lnTo>
                    <a:lnTo>
                      <a:pt x="3" y="99"/>
                    </a:lnTo>
                    <a:lnTo>
                      <a:pt x="4" y="87"/>
                    </a:lnTo>
                    <a:lnTo>
                      <a:pt x="6" y="74"/>
                    </a:lnTo>
                    <a:lnTo>
                      <a:pt x="12" y="50"/>
                    </a:lnTo>
                    <a:lnTo>
                      <a:pt x="16" y="36"/>
                    </a:lnTo>
                    <a:lnTo>
                      <a:pt x="21" y="24"/>
                    </a:lnTo>
                    <a:lnTo>
                      <a:pt x="30" y="0"/>
                    </a:lnTo>
                    <a:lnTo>
                      <a:pt x="41" y="4"/>
                    </a:lnTo>
                    <a:lnTo>
                      <a:pt x="30" y="27"/>
                    </a:lnTo>
                    <a:lnTo>
                      <a:pt x="27" y="39"/>
                    </a:lnTo>
                    <a:lnTo>
                      <a:pt x="22" y="51"/>
                    </a:lnTo>
                    <a:lnTo>
                      <a:pt x="16" y="77"/>
                    </a:lnTo>
                    <a:lnTo>
                      <a:pt x="15" y="89"/>
                    </a:lnTo>
                    <a:lnTo>
                      <a:pt x="13" y="101"/>
                    </a:lnTo>
                    <a:lnTo>
                      <a:pt x="12" y="114"/>
                    </a:lnTo>
                    <a:lnTo>
                      <a:pt x="10" y="126"/>
                    </a:lnTo>
                    <a:lnTo>
                      <a:pt x="12" y="138"/>
                    </a:lnTo>
                    <a:lnTo>
                      <a:pt x="12" y="152"/>
                    </a:lnTo>
                    <a:lnTo>
                      <a:pt x="13" y="164"/>
                    </a:lnTo>
                    <a:lnTo>
                      <a:pt x="16" y="176"/>
                    </a:lnTo>
                    <a:lnTo>
                      <a:pt x="19" y="188"/>
                    </a:lnTo>
                    <a:lnTo>
                      <a:pt x="24" y="200"/>
                    </a:lnTo>
                    <a:lnTo>
                      <a:pt x="13" y="2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69" name="Freeform 1585"/>
              <p:cNvSpPr>
                <a:spLocks/>
              </p:cNvSpPr>
              <p:nvPr/>
            </p:nvSpPr>
            <p:spPr bwMode="auto">
              <a:xfrm>
                <a:off x="4535" y="1625"/>
                <a:ext cx="10" cy="9"/>
              </a:xfrm>
              <a:custGeom>
                <a:avLst/>
                <a:gdLst>
                  <a:gd name="T0" fmla="*/ 0 w 20"/>
                  <a:gd name="T1" fmla="*/ 12 h 20"/>
                  <a:gd name="T2" fmla="*/ 8 w 20"/>
                  <a:gd name="T3" fmla="*/ 20 h 20"/>
                  <a:gd name="T4" fmla="*/ 20 w 20"/>
                  <a:gd name="T5" fmla="*/ 8 h 20"/>
                  <a:gd name="T6" fmla="*/ 13 w 20"/>
                  <a:gd name="T7" fmla="*/ 0 h 20"/>
                  <a:gd name="T8" fmla="*/ 0 w 20"/>
                  <a:gd name="T9" fmla="*/ 12 h 20"/>
                </a:gdLst>
                <a:ahLst/>
                <a:cxnLst>
                  <a:cxn ang="0">
                    <a:pos x="T0" y="T1"/>
                  </a:cxn>
                  <a:cxn ang="0">
                    <a:pos x="T2" y="T3"/>
                  </a:cxn>
                  <a:cxn ang="0">
                    <a:pos x="T4" y="T5"/>
                  </a:cxn>
                  <a:cxn ang="0">
                    <a:pos x="T6" y="T7"/>
                  </a:cxn>
                  <a:cxn ang="0">
                    <a:pos x="T8" y="T9"/>
                  </a:cxn>
                </a:cxnLst>
                <a:rect l="0" t="0" r="r" b="b"/>
                <a:pathLst>
                  <a:path w="20" h="20">
                    <a:moveTo>
                      <a:pt x="0" y="12"/>
                    </a:moveTo>
                    <a:lnTo>
                      <a:pt x="8" y="20"/>
                    </a:lnTo>
                    <a:lnTo>
                      <a:pt x="20" y="8"/>
                    </a:lnTo>
                    <a:lnTo>
                      <a:pt x="13"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0" name="Freeform 1586"/>
              <p:cNvSpPr>
                <a:spLocks/>
              </p:cNvSpPr>
              <p:nvPr/>
            </p:nvSpPr>
            <p:spPr bwMode="auto">
              <a:xfrm>
                <a:off x="4534" y="1631"/>
                <a:ext cx="6" cy="3"/>
              </a:xfrm>
              <a:custGeom>
                <a:avLst/>
                <a:gdLst>
                  <a:gd name="T0" fmla="*/ 0 w 11"/>
                  <a:gd name="T1" fmla="*/ 2 h 8"/>
                  <a:gd name="T2" fmla="*/ 0 w 11"/>
                  <a:gd name="T3" fmla="*/ 0 h 8"/>
                  <a:gd name="T4" fmla="*/ 1 w 11"/>
                  <a:gd name="T5" fmla="*/ 0 h 8"/>
                  <a:gd name="T6" fmla="*/ 9 w 11"/>
                  <a:gd name="T7" fmla="*/ 8 h 8"/>
                  <a:gd name="T8" fmla="*/ 11 w 11"/>
                  <a:gd name="T9" fmla="*/ 6 h 8"/>
                  <a:gd name="T10" fmla="*/ 0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0" y="2"/>
                    </a:moveTo>
                    <a:lnTo>
                      <a:pt x="0" y="0"/>
                    </a:lnTo>
                    <a:lnTo>
                      <a:pt x="1" y="0"/>
                    </a:lnTo>
                    <a:lnTo>
                      <a:pt x="9" y="8"/>
                    </a:lnTo>
                    <a:lnTo>
                      <a:pt x="11"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1" name="Freeform 1587"/>
              <p:cNvSpPr>
                <a:spLocks/>
              </p:cNvSpPr>
              <p:nvPr/>
            </p:nvSpPr>
            <p:spPr bwMode="auto">
              <a:xfrm>
                <a:off x="4541" y="1616"/>
                <a:ext cx="32" cy="12"/>
              </a:xfrm>
              <a:custGeom>
                <a:avLst/>
                <a:gdLst>
                  <a:gd name="T0" fmla="*/ 0 w 65"/>
                  <a:gd name="T1" fmla="*/ 18 h 22"/>
                  <a:gd name="T2" fmla="*/ 3 w 65"/>
                  <a:gd name="T3" fmla="*/ 13 h 22"/>
                  <a:gd name="T4" fmla="*/ 6 w 65"/>
                  <a:gd name="T5" fmla="*/ 10 h 22"/>
                  <a:gd name="T6" fmla="*/ 12 w 65"/>
                  <a:gd name="T7" fmla="*/ 4 h 22"/>
                  <a:gd name="T8" fmla="*/ 20 w 65"/>
                  <a:gd name="T9" fmla="*/ 1 h 22"/>
                  <a:gd name="T10" fmla="*/ 30 w 65"/>
                  <a:gd name="T11" fmla="*/ 0 h 22"/>
                  <a:gd name="T12" fmla="*/ 38 w 65"/>
                  <a:gd name="T13" fmla="*/ 0 h 22"/>
                  <a:gd name="T14" fmla="*/ 47 w 65"/>
                  <a:gd name="T15" fmla="*/ 3 h 22"/>
                  <a:gd name="T16" fmla="*/ 51 w 65"/>
                  <a:gd name="T17" fmla="*/ 4 h 22"/>
                  <a:gd name="T18" fmla="*/ 56 w 65"/>
                  <a:gd name="T19" fmla="*/ 7 h 22"/>
                  <a:gd name="T20" fmla="*/ 60 w 65"/>
                  <a:gd name="T21" fmla="*/ 10 h 22"/>
                  <a:gd name="T22" fmla="*/ 65 w 65"/>
                  <a:gd name="T23" fmla="*/ 13 h 22"/>
                  <a:gd name="T24" fmla="*/ 57 w 65"/>
                  <a:gd name="T25" fmla="*/ 21 h 22"/>
                  <a:gd name="T26" fmla="*/ 54 w 65"/>
                  <a:gd name="T27" fmla="*/ 19 h 22"/>
                  <a:gd name="T28" fmla="*/ 50 w 65"/>
                  <a:gd name="T29" fmla="*/ 16 h 22"/>
                  <a:gd name="T30" fmla="*/ 47 w 65"/>
                  <a:gd name="T31" fmla="*/ 13 h 22"/>
                  <a:gd name="T32" fmla="*/ 44 w 65"/>
                  <a:gd name="T33" fmla="*/ 13 h 22"/>
                  <a:gd name="T34" fmla="*/ 36 w 65"/>
                  <a:gd name="T35" fmla="*/ 10 h 22"/>
                  <a:gd name="T36" fmla="*/ 30 w 65"/>
                  <a:gd name="T37" fmla="*/ 10 h 22"/>
                  <a:gd name="T38" fmla="*/ 23 w 65"/>
                  <a:gd name="T39" fmla="*/ 12 h 22"/>
                  <a:gd name="T40" fmla="*/ 18 w 65"/>
                  <a:gd name="T41" fmla="*/ 13 h 22"/>
                  <a:gd name="T42" fmla="*/ 14 w 65"/>
                  <a:gd name="T43" fmla="*/ 18 h 22"/>
                  <a:gd name="T44" fmla="*/ 11 w 65"/>
                  <a:gd name="T45" fmla="*/ 19 h 22"/>
                  <a:gd name="T46" fmla="*/ 9 w 65"/>
                  <a:gd name="T47" fmla="*/ 22 h 22"/>
                  <a:gd name="T48" fmla="*/ 0 w 65"/>
                  <a:gd name="T4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0" y="18"/>
                    </a:moveTo>
                    <a:lnTo>
                      <a:pt x="3" y="13"/>
                    </a:lnTo>
                    <a:lnTo>
                      <a:pt x="6" y="10"/>
                    </a:lnTo>
                    <a:lnTo>
                      <a:pt x="12" y="4"/>
                    </a:lnTo>
                    <a:lnTo>
                      <a:pt x="20" y="1"/>
                    </a:lnTo>
                    <a:lnTo>
                      <a:pt x="30" y="0"/>
                    </a:lnTo>
                    <a:lnTo>
                      <a:pt x="38" y="0"/>
                    </a:lnTo>
                    <a:lnTo>
                      <a:pt x="47" y="3"/>
                    </a:lnTo>
                    <a:lnTo>
                      <a:pt x="51" y="4"/>
                    </a:lnTo>
                    <a:lnTo>
                      <a:pt x="56" y="7"/>
                    </a:lnTo>
                    <a:lnTo>
                      <a:pt x="60" y="10"/>
                    </a:lnTo>
                    <a:lnTo>
                      <a:pt x="65" y="13"/>
                    </a:lnTo>
                    <a:lnTo>
                      <a:pt x="57" y="21"/>
                    </a:lnTo>
                    <a:lnTo>
                      <a:pt x="54" y="19"/>
                    </a:lnTo>
                    <a:lnTo>
                      <a:pt x="50" y="16"/>
                    </a:lnTo>
                    <a:lnTo>
                      <a:pt x="47" y="13"/>
                    </a:lnTo>
                    <a:lnTo>
                      <a:pt x="44" y="13"/>
                    </a:lnTo>
                    <a:lnTo>
                      <a:pt x="36" y="10"/>
                    </a:lnTo>
                    <a:lnTo>
                      <a:pt x="30" y="10"/>
                    </a:lnTo>
                    <a:lnTo>
                      <a:pt x="23" y="12"/>
                    </a:lnTo>
                    <a:lnTo>
                      <a:pt x="18" y="13"/>
                    </a:lnTo>
                    <a:lnTo>
                      <a:pt x="14" y="18"/>
                    </a:lnTo>
                    <a:lnTo>
                      <a:pt x="11" y="19"/>
                    </a:lnTo>
                    <a:lnTo>
                      <a:pt x="9" y="22"/>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2" name="Freeform 1588"/>
              <p:cNvSpPr>
                <a:spLocks/>
              </p:cNvSpPr>
              <p:nvPr/>
            </p:nvSpPr>
            <p:spPr bwMode="auto">
              <a:xfrm>
                <a:off x="4541" y="1625"/>
                <a:ext cx="4" cy="3"/>
              </a:xfrm>
              <a:custGeom>
                <a:avLst/>
                <a:gdLst>
                  <a:gd name="T0" fmla="*/ 9 w 9"/>
                  <a:gd name="T1" fmla="*/ 8 h 8"/>
                  <a:gd name="T2" fmla="*/ 9 w 9"/>
                  <a:gd name="T3" fmla="*/ 6 h 8"/>
                  <a:gd name="T4" fmla="*/ 0 w 9"/>
                  <a:gd name="T5" fmla="*/ 2 h 8"/>
                  <a:gd name="T6" fmla="*/ 2 w 9"/>
                  <a:gd name="T7" fmla="*/ 0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lnTo>
                      <a:pt x="9" y="6"/>
                    </a:lnTo>
                    <a:lnTo>
                      <a:pt x="0" y="2"/>
                    </a:lnTo>
                    <a:lnTo>
                      <a:pt x="2" y="0"/>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3" name="Oval 1589"/>
              <p:cNvSpPr>
                <a:spLocks noChangeArrowheads="1"/>
              </p:cNvSpPr>
              <p:nvPr/>
            </p:nvSpPr>
            <p:spPr bwMode="auto">
              <a:xfrm>
                <a:off x="4568" y="1622"/>
                <a:ext cx="6"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4" name="Oval 1590"/>
              <p:cNvSpPr>
                <a:spLocks noChangeArrowheads="1"/>
              </p:cNvSpPr>
              <p:nvPr/>
            </p:nvSpPr>
            <p:spPr bwMode="auto">
              <a:xfrm>
                <a:off x="4526" y="1729"/>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5" name="Freeform 1591"/>
              <p:cNvSpPr>
                <a:spLocks/>
              </p:cNvSpPr>
              <p:nvPr/>
            </p:nvSpPr>
            <p:spPr bwMode="auto">
              <a:xfrm>
                <a:off x="4281" y="1245"/>
                <a:ext cx="54" cy="27"/>
              </a:xfrm>
              <a:custGeom>
                <a:avLst/>
                <a:gdLst>
                  <a:gd name="T0" fmla="*/ 0 w 107"/>
                  <a:gd name="T1" fmla="*/ 51 h 54"/>
                  <a:gd name="T2" fmla="*/ 4 w 107"/>
                  <a:gd name="T3" fmla="*/ 45 h 54"/>
                  <a:gd name="T4" fmla="*/ 9 w 107"/>
                  <a:gd name="T5" fmla="*/ 39 h 54"/>
                  <a:gd name="T6" fmla="*/ 15 w 107"/>
                  <a:gd name="T7" fmla="*/ 33 h 54"/>
                  <a:gd name="T8" fmla="*/ 21 w 107"/>
                  <a:gd name="T9" fmla="*/ 29 h 54"/>
                  <a:gd name="T10" fmla="*/ 33 w 107"/>
                  <a:gd name="T11" fmla="*/ 20 h 54"/>
                  <a:gd name="T12" fmla="*/ 47 w 107"/>
                  <a:gd name="T13" fmla="*/ 12 h 54"/>
                  <a:gd name="T14" fmla="*/ 62 w 107"/>
                  <a:gd name="T15" fmla="*/ 6 h 54"/>
                  <a:gd name="T16" fmla="*/ 69 w 107"/>
                  <a:gd name="T17" fmla="*/ 5 h 54"/>
                  <a:gd name="T18" fmla="*/ 78 w 107"/>
                  <a:gd name="T19" fmla="*/ 3 h 54"/>
                  <a:gd name="T20" fmla="*/ 93 w 107"/>
                  <a:gd name="T21" fmla="*/ 0 h 54"/>
                  <a:gd name="T22" fmla="*/ 107 w 107"/>
                  <a:gd name="T23" fmla="*/ 0 h 54"/>
                  <a:gd name="T24" fmla="*/ 107 w 107"/>
                  <a:gd name="T25" fmla="*/ 6 h 54"/>
                  <a:gd name="T26" fmla="*/ 93 w 107"/>
                  <a:gd name="T27" fmla="*/ 6 h 54"/>
                  <a:gd name="T28" fmla="*/ 78 w 107"/>
                  <a:gd name="T29" fmla="*/ 9 h 54"/>
                  <a:gd name="T30" fmla="*/ 71 w 107"/>
                  <a:gd name="T31" fmla="*/ 11 h 54"/>
                  <a:gd name="T32" fmla="*/ 63 w 107"/>
                  <a:gd name="T33" fmla="*/ 12 h 54"/>
                  <a:gd name="T34" fmla="*/ 50 w 107"/>
                  <a:gd name="T35" fmla="*/ 18 h 54"/>
                  <a:gd name="T36" fmla="*/ 36 w 107"/>
                  <a:gd name="T37" fmla="*/ 26 h 54"/>
                  <a:gd name="T38" fmla="*/ 24 w 107"/>
                  <a:gd name="T39" fmla="*/ 33 h 54"/>
                  <a:gd name="T40" fmla="*/ 19 w 107"/>
                  <a:gd name="T41" fmla="*/ 38 h 54"/>
                  <a:gd name="T42" fmla="*/ 13 w 107"/>
                  <a:gd name="T43" fmla="*/ 44 h 54"/>
                  <a:gd name="T44" fmla="*/ 9 w 107"/>
                  <a:gd name="T45" fmla="*/ 48 h 54"/>
                  <a:gd name="T46" fmla="*/ 6 w 107"/>
                  <a:gd name="T47" fmla="*/ 54 h 54"/>
                  <a:gd name="T48" fmla="*/ 0 w 107"/>
                  <a:gd name="T49"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54">
                    <a:moveTo>
                      <a:pt x="0" y="51"/>
                    </a:moveTo>
                    <a:lnTo>
                      <a:pt x="4" y="45"/>
                    </a:lnTo>
                    <a:lnTo>
                      <a:pt x="9" y="39"/>
                    </a:lnTo>
                    <a:lnTo>
                      <a:pt x="15" y="33"/>
                    </a:lnTo>
                    <a:lnTo>
                      <a:pt x="21" y="29"/>
                    </a:lnTo>
                    <a:lnTo>
                      <a:pt x="33" y="20"/>
                    </a:lnTo>
                    <a:lnTo>
                      <a:pt x="47" y="12"/>
                    </a:lnTo>
                    <a:lnTo>
                      <a:pt x="62" y="6"/>
                    </a:lnTo>
                    <a:lnTo>
                      <a:pt x="69" y="5"/>
                    </a:lnTo>
                    <a:lnTo>
                      <a:pt x="78" y="3"/>
                    </a:lnTo>
                    <a:lnTo>
                      <a:pt x="93" y="0"/>
                    </a:lnTo>
                    <a:lnTo>
                      <a:pt x="107" y="0"/>
                    </a:lnTo>
                    <a:lnTo>
                      <a:pt x="107" y="6"/>
                    </a:lnTo>
                    <a:lnTo>
                      <a:pt x="93" y="6"/>
                    </a:lnTo>
                    <a:lnTo>
                      <a:pt x="78" y="9"/>
                    </a:lnTo>
                    <a:lnTo>
                      <a:pt x="71" y="11"/>
                    </a:lnTo>
                    <a:lnTo>
                      <a:pt x="63" y="12"/>
                    </a:lnTo>
                    <a:lnTo>
                      <a:pt x="50" y="18"/>
                    </a:lnTo>
                    <a:lnTo>
                      <a:pt x="36" y="26"/>
                    </a:lnTo>
                    <a:lnTo>
                      <a:pt x="24" y="33"/>
                    </a:lnTo>
                    <a:lnTo>
                      <a:pt x="19" y="38"/>
                    </a:lnTo>
                    <a:lnTo>
                      <a:pt x="13" y="44"/>
                    </a:lnTo>
                    <a:lnTo>
                      <a:pt x="9" y="48"/>
                    </a:lnTo>
                    <a:lnTo>
                      <a:pt x="6" y="54"/>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6" name="Freeform 1592"/>
              <p:cNvSpPr>
                <a:spLocks/>
              </p:cNvSpPr>
              <p:nvPr/>
            </p:nvSpPr>
            <p:spPr bwMode="auto">
              <a:xfrm>
                <a:off x="4335" y="1245"/>
                <a:ext cx="43" cy="8"/>
              </a:xfrm>
              <a:custGeom>
                <a:avLst/>
                <a:gdLst>
                  <a:gd name="T0" fmla="*/ 0 w 86"/>
                  <a:gd name="T1" fmla="*/ 0 h 17"/>
                  <a:gd name="T2" fmla="*/ 21 w 86"/>
                  <a:gd name="T3" fmla="*/ 0 h 17"/>
                  <a:gd name="T4" fmla="*/ 42 w 86"/>
                  <a:gd name="T5" fmla="*/ 3 h 17"/>
                  <a:gd name="T6" fmla="*/ 63 w 86"/>
                  <a:gd name="T7" fmla="*/ 6 h 17"/>
                  <a:gd name="T8" fmla="*/ 86 w 86"/>
                  <a:gd name="T9" fmla="*/ 11 h 17"/>
                  <a:gd name="T10" fmla="*/ 86 w 86"/>
                  <a:gd name="T11" fmla="*/ 17 h 17"/>
                  <a:gd name="T12" fmla="*/ 63 w 86"/>
                  <a:gd name="T13" fmla="*/ 12 h 17"/>
                  <a:gd name="T14" fmla="*/ 42 w 86"/>
                  <a:gd name="T15" fmla="*/ 9 h 17"/>
                  <a:gd name="T16" fmla="*/ 21 w 86"/>
                  <a:gd name="T17" fmla="*/ 8 h 17"/>
                  <a:gd name="T18" fmla="*/ 0 w 86"/>
                  <a:gd name="T19" fmla="*/ 6 h 17"/>
                  <a:gd name="T20" fmla="*/ 0 w 8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7">
                    <a:moveTo>
                      <a:pt x="0" y="0"/>
                    </a:moveTo>
                    <a:lnTo>
                      <a:pt x="21" y="0"/>
                    </a:lnTo>
                    <a:lnTo>
                      <a:pt x="42" y="3"/>
                    </a:lnTo>
                    <a:lnTo>
                      <a:pt x="63" y="6"/>
                    </a:lnTo>
                    <a:lnTo>
                      <a:pt x="86" y="11"/>
                    </a:lnTo>
                    <a:lnTo>
                      <a:pt x="86" y="17"/>
                    </a:lnTo>
                    <a:lnTo>
                      <a:pt x="63" y="12"/>
                    </a:lnTo>
                    <a:lnTo>
                      <a:pt x="42" y="9"/>
                    </a:lnTo>
                    <a:lnTo>
                      <a:pt x="21" y="8"/>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7" name="Freeform 1593"/>
              <p:cNvSpPr>
                <a:spLocks/>
              </p:cNvSpPr>
              <p:nvPr/>
            </p:nvSpPr>
            <p:spPr bwMode="auto">
              <a:xfrm>
                <a:off x="4335" y="124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8" name="Freeform 1594"/>
              <p:cNvSpPr>
                <a:spLocks/>
              </p:cNvSpPr>
              <p:nvPr/>
            </p:nvSpPr>
            <p:spPr bwMode="auto">
              <a:xfrm>
                <a:off x="4377" y="1250"/>
                <a:ext cx="11" cy="6"/>
              </a:xfrm>
              <a:custGeom>
                <a:avLst/>
                <a:gdLst>
                  <a:gd name="T0" fmla="*/ 3 w 22"/>
                  <a:gd name="T1" fmla="*/ 0 h 12"/>
                  <a:gd name="T2" fmla="*/ 0 w 22"/>
                  <a:gd name="T3" fmla="*/ 6 h 12"/>
                  <a:gd name="T4" fmla="*/ 21 w 22"/>
                  <a:gd name="T5" fmla="*/ 12 h 12"/>
                  <a:gd name="T6" fmla="*/ 22 w 22"/>
                  <a:gd name="T7" fmla="*/ 6 h 12"/>
                  <a:gd name="T8" fmla="*/ 3 w 22"/>
                  <a:gd name="T9" fmla="*/ 0 h 12"/>
                </a:gdLst>
                <a:ahLst/>
                <a:cxnLst>
                  <a:cxn ang="0">
                    <a:pos x="T0" y="T1"/>
                  </a:cxn>
                  <a:cxn ang="0">
                    <a:pos x="T2" y="T3"/>
                  </a:cxn>
                  <a:cxn ang="0">
                    <a:pos x="T4" y="T5"/>
                  </a:cxn>
                  <a:cxn ang="0">
                    <a:pos x="T6" y="T7"/>
                  </a:cxn>
                  <a:cxn ang="0">
                    <a:pos x="T8" y="T9"/>
                  </a:cxn>
                </a:cxnLst>
                <a:rect l="0" t="0" r="r" b="b"/>
                <a:pathLst>
                  <a:path w="22" h="12">
                    <a:moveTo>
                      <a:pt x="3" y="0"/>
                    </a:moveTo>
                    <a:lnTo>
                      <a:pt x="0" y="6"/>
                    </a:lnTo>
                    <a:lnTo>
                      <a:pt x="21" y="12"/>
                    </a:lnTo>
                    <a:lnTo>
                      <a:pt x="2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79" name="Freeform 1595"/>
              <p:cNvSpPr>
                <a:spLocks/>
              </p:cNvSpPr>
              <p:nvPr/>
            </p:nvSpPr>
            <p:spPr bwMode="auto">
              <a:xfrm>
                <a:off x="4377" y="1250"/>
                <a:ext cx="1" cy="3"/>
              </a:xfrm>
              <a:custGeom>
                <a:avLst/>
                <a:gdLst>
                  <a:gd name="T0" fmla="*/ 1 w 3"/>
                  <a:gd name="T1" fmla="*/ 0 h 6"/>
                  <a:gd name="T2" fmla="*/ 3 w 3"/>
                  <a:gd name="T3" fmla="*/ 0 h 6"/>
                  <a:gd name="T4" fmla="*/ 0 w 3"/>
                  <a:gd name="T5" fmla="*/ 6 h 6"/>
                  <a:gd name="T6" fmla="*/ 1 w 3"/>
                  <a:gd name="T7" fmla="*/ 6 h 6"/>
                  <a:gd name="T8" fmla="*/ 1 w 3"/>
                  <a:gd name="T9" fmla="*/ 0 h 6"/>
                </a:gdLst>
                <a:ahLst/>
                <a:cxnLst>
                  <a:cxn ang="0">
                    <a:pos x="T0" y="T1"/>
                  </a:cxn>
                  <a:cxn ang="0">
                    <a:pos x="T2" y="T3"/>
                  </a:cxn>
                  <a:cxn ang="0">
                    <a:pos x="T4" y="T5"/>
                  </a:cxn>
                  <a:cxn ang="0">
                    <a:pos x="T6" y="T7"/>
                  </a:cxn>
                  <a:cxn ang="0">
                    <a:pos x="T8" y="T9"/>
                  </a:cxn>
                </a:cxnLst>
                <a:rect l="0" t="0" r="r" b="b"/>
                <a:pathLst>
                  <a:path w="3" h="6">
                    <a:moveTo>
                      <a:pt x="1" y="0"/>
                    </a:moveTo>
                    <a:lnTo>
                      <a:pt x="3" y="0"/>
                    </a:ln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0" name="Freeform 1596"/>
              <p:cNvSpPr>
                <a:spLocks/>
              </p:cNvSpPr>
              <p:nvPr/>
            </p:nvSpPr>
            <p:spPr bwMode="auto">
              <a:xfrm>
                <a:off x="4387" y="1253"/>
                <a:ext cx="26" cy="12"/>
              </a:xfrm>
              <a:custGeom>
                <a:avLst/>
                <a:gdLst>
                  <a:gd name="T0" fmla="*/ 1 w 51"/>
                  <a:gd name="T1" fmla="*/ 0 h 24"/>
                  <a:gd name="T2" fmla="*/ 7 w 51"/>
                  <a:gd name="T3" fmla="*/ 3 h 24"/>
                  <a:gd name="T4" fmla="*/ 13 w 51"/>
                  <a:gd name="T5" fmla="*/ 6 h 24"/>
                  <a:gd name="T6" fmla="*/ 27 w 51"/>
                  <a:gd name="T7" fmla="*/ 9 h 24"/>
                  <a:gd name="T8" fmla="*/ 39 w 51"/>
                  <a:gd name="T9" fmla="*/ 13 h 24"/>
                  <a:gd name="T10" fmla="*/ 51 w 51"/>
                  <a:gd name="T11" fmla="*/ 18 h 24"/>
                  <a:gd name="T12" fmla="*/ 48 w 51"/>
                  <a:gd name="T13" fmla="*/ 24 h 24"/>
                  <a:gd name="T14" fmla="*/ 37 w 51"/>
                  <a:gd name="T15" fmla="*/ 19 h 24"/>
                  <a:gd name="T16" fmla="*/ 25 w 51"/>
                  <a:gd name="T17" fmla="*/ 15 h 24"/>
                  <a:gd name="T18" fmla="*/ 12 w 51"/>
                  <a:gd name="T19" fmla="*/ 12 h 24"/>
                  <a:gd name="T20" fmla="*/ 6 w 51"/>
                  <a:gd name="T21" fmla="*/ 9 h 24"/>
                  <a:gd name="T22" fmla="*/ 0 w 51"/>
                  <a:gd name="T23" fmla="*/ 6 h 24"/>
                  <a:gd name="T24" fmla="*/ 1 w 5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4">
                    <a:moveTo>
                      <a:pt x="1" y="0"/>
                    </a:moveTo>
                    <a:lnTo>
                      <a:pt x="7" y="3"/>
                    </a:lnTo>
                    <a:lnTo>
                      <a:pt x="13" y="6"/>
                    </a:lnTo>
                    <a:lnTo>
                      <a:pt x="27" y="9"/>
                    </a:lnTo>
                    <a:lnTo>
                      <a:pt x="39" y="13"/>
                    </a:lnTo>
                    <a:lnTo>
                      <a:pt x="51" y="18"/>
                    </a:lnTo>
                    <a:lnTo>
                      <a:pt x="48" y="24"/>
                    </a:lnTo>
                    <a:lnTo>
                      <a:pt x="37" y="19"/>
                    </a:lnTo>
                    <a:lnTo>
                      <a:pt x="25" y="15"/>
                    </a:lnTo>
                    <a:lnTo>
                      <a:pt x="12" y="12"/>
                    </a:lnTo>
                    <a:lnTo>
                      <a:pt x="6" y="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1" name="Freeform 1597"/>
              <p:cNvSpPr>
                <a:spLocks/>
              </p:cNvSpPr>
              <p:nvPr/>
            </p:nvSpPr>
            <p:spPr bwMode="auto">
              <a:xfrm>
                <a:off x="4387" y="1253"/>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2" name="Freeform 1598"/>
              <p:cNvSpPr>
                <a:spLocks/>
              </p:cNvSpPr>
              <p:nvPr/>
            </p:nvSpPr>
            <p:spPr bwMode="auto">
              <a:xfrm>
                <a:off x="4411" y="1262"/>
                <a:ext cx="55" cy="50"/>
              </a:xfrm>
              <a:custGeom>
                <a:avLst/>
                <a:gdLst>
                  <a:gd name="T0" fmla="*/ 3 w 109"/>
                  <a:gd name="T1" fmla="*/ 0 h 99"/>
                  <a:gd name="T2" fmla="*/ 20 w 109"/>
                  <a:gd name="T3" fmla="*/ 10 h 99"/>
                  <a:gd name="T4" fmla="*/ 29 w 109"/>
                  <a:gd name="T5" fmla="*/ 15 h 99"/>
                  <a:gd name="T6" fmla="*/ 38 w 109"/>
                  <a:gd name="T7" fmla="*/ 19 h 99"/>
                  <a:gd name="T8" fmla="*/ 53 w 109"/>
                  <a:gd name="T9" fmla="*/ 30 h 99"/>
                  <a:gd name="T10" fmla="*/ 68 w 109"/>
                  <a:gd name="T11" fmla="*/ 42 h 99"/>
                  <a:gd name="T12" fmla="*/ 75 w 109"/>
                  <a:gd name="T13" fmla="*/ 48 h 99"/>
                  <a:gd name="T14" fmla="*/ 81 w 109"/>
                  <a:gd name="T15" fmla="*/ 54 h 99"/>
                  <a:gd name="T16" fmla="*/ 88 w 109"/>
                  <a:gd name="T17" fmla="*/ 62 h 99"/>
                  <a:gd name="T18" fmla="*/ 94 w 109"/>
                  <a:gd name="T19" fmla="*/ 68 h 99"/>
                  <a:gd name="T20" fmla="*/ 98 w 109"/>
                  <a:gd name="T21" fmla="*/ 74 h 99"/>
                  <a:gd name="T22" fmla="*/ 103 w 109"/>
                  <a:gd name="T23" fmla="*/ 81 h 99"/>
                  <a:gd name="T24" fmla="*/ 106 w 109"/>
                  <a:gd name="T25" fmla="*/ 89 h 99"/>
                  <a:gd name="T26" fmla="*/ 109 w 109"/>
                  <a:gd name="T27" fmla="*/ 98 h 99"/>
                  <a:gd name="T28" fmla="*/ 103 w 109"/>
                  <a:gd name="T29" fmla="*/ 99 h 99"/>
                  <a:gd name="T30" fmla="*/ 100 w 109"/>
                  <a:gd name="T31" fmla="*/ 92 h 99"/>
                  <a:gd name="T32" fmla="*/ 97 w 109"/>
                  <a:gd name="T33" fmla="*/ 84 h 99"/>
                  <a:gd name="T34" fmla="*/ 94 w 109"/>
                  <a:gd name="T35" fmla="*/ 78 h 99"/>
                  <a:gd name="T36" fmla="*/ 88 w 109"/>
                  <a:gd name="T37" fmla="*/ 71 h 99"/>
                  <a:gd name="T38" fmla="*/ 83 w 109"/>
                  <a:gd name="T39" fmla="*/ 65 h 99"/>
                  <a:gd name="T40" fmla="*/ 77 w 109"/>
                  <a:gd name="T41" fmla="*/ 59 h 99"/>
                  <a:gd name="T42" fmla="*/ 71 w 109"/>
                  <a:gd name="T43" fmla="*/ 53 h 99"/>
                  <a:gd name="T44" fmla="*/ 63 w 109"/>
                  <a:gd name="T45" fmla="*/ 47 h 99"/>
                  <a:gd name="T46" fmla="*/ 50 w 109"/>
                  <a:gd name="T47" fmla="*/ 36 h 99"/>
                  <a:gd name="T48" fmla="*/ 33 w 109"/>
                  <a:gd name="T49" fmla="*/ 25 h 99"/>
                  <a:gd name="T50" fmla="*/ 26 w 109"/>
                  <a:gd name="T51" fmla="*/ 21 h 99"/>
                  <a:gd name="T52" fmla="*/ 17 w 109"/>
                  <a:gd name="T53" fmla="*/ 15 h 99"/>
                  <a:gd name="T54" fmla="*/ 0 w 109"/>
                  <a:gd name="T55" fmla="*/ 6 h 99"/>
                  <a:gd name="T56" fmla="*/ 3 w 109"/>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99">
                    <a:moveTo>
                      <a:pt x="3" y="0"/>
                    </a:moveTo>
                    <a:lnTo>
                      <a:pt x="20" y="10"/>
                    </a:lnTo>
                    <a:lnTo>
                      <a:pt x="29" y="15"/>
                    </a:lnTo>
                    <a:lnTo>
                      <a:pt x="38" y="19"/>
                    </a:lnTo>
                    <a:lnTo>
                      <a:pt x="53" y="30"/>
                    </a:lnTo>
                    <a:lnTo>
                      <a:pt x="68" y="42"/>
                    </a:lnTo>
                    <a:lnTo>
                      <a:pt x="75" y="48"/>
                    </a:lnTo>
                    <a:lnTo>
                      <a:pt x="81" y="54"/>
                    </a:lnTo>
                    <a:lnTo>
                      <a:pt x="88" y="62"/>
                    </a:lnTo>
                    <a:lnTo>
                      <a:pt x="94" y="68"/>
                    </a:lnTo>
                    <a:lnTo>
                      <a:pt x="98" y="74"/>
                    </a:lnTo>
                    <a:lnTo>
                      <a:pt x="103" y="81"/>
                    </a:lnTo>
                    <a:lnTo>
                      <a:pt x="106" y="89"/>
                    </a:lnTo>
                    <a:lnTo>
                      <a:pt x="109" y="98"/>
                    </a:lnTo>
                    <a:lnTo>
                      <a:pt x="103" y="99"/>
                    </a:lnTo>
                    <a:lnTo>
                      <a:pt x="100" y="92"/>
                    </a:lnTo>
                    <a:lnTo>
                      <a:pt x="97" y="84"/>
                    </a:lnTo>
                    <a:lnTo>
                      <a:pt x="94" y="78"/>
                    </a:lnTo>
                    <a:lnTo>
                      <a:pt x="88" y="71"/>
                    </a:lnTo>
                    <a:lnTo>
                      <a:pt x="83" y="65"/>
                    </a:lnTo>
                    <a:lnTo>
                      <a:pt x="77" y="59"/>
                    </a:lnTo>
                    <a:lnTo>
                      <a:pt x="71" y="53"/>
                    </a:lnTo>
                    <a:lnTo>
                      <a:pt x="63" y="47"/>
                    </a:lnTo>
                    <a:lnTo>
                      <a:pt x="50" y="36"/>
                    </a:lnTo>
                    <a:lnTo>
                      <a:pt x="33" y="25"/>
                    </a:lnTo>
                    <a:lnTo>
                      <a:pt x="26" y="21"/>
                    </a:lnTo>
                    <a:lnTo>
                      <a:pt x="17" y="15"/>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3" name="Freeform 1599"/>
              <p:cNvSpPr>
                <a:spLocks/>
              </p:cNvSpPr>
              <p:nvPr/>
            </p:nvSpPr>
            <p:spPr bwMode="auto">
              <a:xfrm>
                <a:off x="4411" y="1262"/>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4" name="Freeform 1600"/>
              <p:cNvSpPr>
                <a:spLocks/>
              </p:cNvSpPr>
              <p:nvPr/>
            </p:nvSpPr>
            <p:spPr bwMode="auto">
              <a:xfrm>
                <a:off x="4453" y="1311"/>
                <a:ext cx="17" cy="73"/>
              </a:xfrm>
              <a:custGeom>
                <a:avLst/>
                <a:gdLst>
                  <a:gd name="T0" fmla="*/ 26 w 33"/>
                  <a:gd name="T1" fmla="*/ 0 h 144"/>
                  <a:gd name="T2" fmla="*/ 29 w 33"/>
                  <a:gd name="T3" fmla="*/ 18 h 144"/>
                  <a:gd name="T4" fmla="*/ 32 w 33"/>
                  <a:gd name="T5" fmla="*/ 37 h 144"/>
                  <a:gd name="T6" fmla="*/ 33 w 33"/>
                  <a:gd name="T7" fmla="*/ 58 h 144"/>
                  <a:gd name="T8" fmla="*/ 33 w 33"/>
                  <a:gd name="T9" fmla="*/ 80 h 144"/>
                  <a:gd name="T10" fmla="*/ 32 w 33"/>
                  <a:gd name="T11" fmla="*/ 89 h 144"/>
                  <a:gd name="T12" fmla="*/ 30 w 33"/>
                  <a:gd name="T13" fmla="*/ 99 h 144"/>
                  <a:gd name="T14" fmla="*/ 27 w 33"/>
                  <a:gd name="T15" fmla="*/ 108 h 144"/>
                  <a:gd name="T16" fmla="*/ 26 w 33"/>
                  <a:gd name="T17" fmla="*/ 117 h 144"/>
                  <a:gd name="T18" fmla="*/ 21 w 33"/>
                  <a:gd name="T19" fmla="*/ 125 h 144"/>
                  <a:gd name="T20" fmla="*/ 17 w 33"/>
                  <a:gd name="T21" fmla="*/ 132 h 144"/>
                  <a:gd name="T22" fmla="*/ 11 w 33"/>
                  <a:gd name="T23" fmla="*/ 138 h 144"/>
                  <a:gd name="T24" fmla="*/ 5 w 33"/>
                  <a:gd name="T25" fmla="*/ 144 h 144"/>
                  <a:gd name="T26" fmla="*/ 0 w 33"/>
                  <a:gd name="T27" fmla="*/ 140 h 144"/>
                  <a:gd name="T28" fmla="*/ 6 w 33"/>
                  <a:gd name="T29" fmla="*/ 134 h 144"/>
                  <a:gd name="T30" fmla="*/ 12 w 33"/>
                  <a:gd name="T31" fmla="*/ 128 h 144"/>
                  <a:gd name="T32" fmla="*/ 15 w 33"/>
                  <a:gd name="T33" fmla="*/ 122 h 144"/>
                  <a:gd name="T34" fmla="*/ 20 w 33"/>
                  <a:gd name="T35" fmla="*/ 114 h 144"/>
                  <a:gd name="T36" fmla="*/ 21 w 33"/>
                  <a:gd name="T37" fmla="*/ 107 h 144"/>
                  <a:gd name="T38" fmla="*/ 24 w 33"/>
                  <a:gd name="T39" fmla="*/ 98 h 144"/>
                  <a:gd name="T40" fmla="*/ 26 w 33"/>
                  <a:gd name="T41" fmla="*/ 89 h 144"/>
                  <a:gd name="T42" fmla="*/ 27 w 33"/>
                  <a:gd name="T43" fmla="*/ 80 h 144"/>
                  <a:gd name="T44" fmla="*/ 27 w 33"/>
                  <a:gd name="T45" fmla="*/ 58 h 144"/>
                  <a:gd name="T46" fmla="*/ 26 w 33"/>
                  <a:gd name="T47" fmla="*/ 39 h 144"/>
                  <a:gd name="T48" fmla="*/ 23 w 33"/>
                  <a:gd name="T49" fmla="*/ 19 h 144"/>
                  <a:gd name="T50" fmla="*/ 18 w 33"/>
                  <a:gd name="T51" fmla="*/ 1 h 144"/>
                  <a:gd name="T52" fmla="*/ 26 w 33"/>
                  <a:gd name="T5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4">
                    <a:moveTo>
                      <a:pt x="26" y="0"/>
                    </a:moveTo>
                    <a:lnTo>
                      <a:pt x="29" y="18"/>
                    </a:lnTo>
                    <a:lnTo>
                      <a:pt x="32" y="37"/>
                    </a:lnTo>
                    <a:lnTo>
                      <a:pt x="33" y="58"/>
                    </a:lnTo>
                    <a:lnTo>
                      <a:pt x="33" y="80"/>
                    </a:lnTo>
                    <a:lnTo>
                      <a:pt x="32" y="89"/>
                    </a:lnTo>
                    <a:lnTo>
                      <a:pt x="30" y="99"/>
                    </a:lnTo>
                    <a:lnTo>
                      <a:pt x="27" y="108"/>
                    </a:lnTo>
                    <a:lnTo>
                      <a:pt x="26" y="117"/>
                    </a:lnTo>
                    <a:lnTo>
                      <a:pt x="21" y="125"/>
                    </a:lnTo>
                    <a:lnTo>
                      <a:pt x="17" y="132"/>
                    </a:lnTo>
                    <a:lnTo>
                      <a:pt x="11" y="138"/>
                    </a:lnTo>
                    <a:lnTo>
                      <a:pt x="5" y="144"/>
                    </a:lnTo>
                    <a:lnTo>
                      <a:pt x="0" y="140"/>
                    </a:lnTo>
                    <a:lnTo>
                      <a:pt x="6" y="134"/>
                    </a:lnTo>
                    <a:lnTo>
                      <a:pt x="12" y="128"/>
                    </a:lnTo>
                    <a:lnTo>
                      <a:pt x="15" y="122"/>
                    </a:lnTo>
                    <a:lnTo>
                      <a:pt x="20" y="114"/>
                    </a:lnTo>
                    <a:lnTo>
                      <a:pt x="21" y="107"/>
                    </a:lnTo>
                    <a:lnTo>
                      <a:pt x="24" y="98"/>
                    </a:lnTo>
                    <a:lnTo>
                      <a:pt x="26" y="89"/>
                    </a:lnTo>
                    <a:lnTo>
                      <a:pt x="27" y="80"/>
                    </a:lnTo>
                    <a:lnTo>
                      <a:pt x="27" y="58"/>
                    </a:lnTo>
                    <a:lnTo>
                      <a:pt x="26" y="39"/>
                    </a:lnTo>
                    <a:lnTo>
                      <a:pt x="23" y="19"/>
                    </a:lnTo>
                    <a:lnTo>
                      <a:pt x="18"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5" name="Freeform 1601"/>
              <p:cNvSpPr>
                <a:spLocks/>
              </p:cNvSpPr>
              <p:nvPr/>
            </p:nvSpPr>
            <p:spPr bwMode="auto">
              <a:xfrm>
                <a:off x="4462" y="1311"/>
                <a:ext cx="4" cy="1"/>
              </a:xfrm>
              <a:custGeom>
                <a:avLst/>
                <a:gdLst>
                  <a:gd name="T0" fmla="*/ 8 w 8"/>
                  <a:gd name="T1" fmla="*/ 0 h 1"/>
                  <a:gd name="T2" fmla="*/ 0 w 8"/>
                  <a:gd name="T3" fmla="*/ 1 h 1"/>
                  <a:gd name="T4" fmla="*/ 2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0" y="1"/>
                    </a:lnTo>
                    <a:lnTo>
                      <a:pt x="2"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6" name="Oval 1602"/>
              <p:cNvSpPr>
                <a:spLocks noChangeArrowheads="1"/>
              </p:cNvSpPr>
              <p:nvPr/>
            </p:nvSpPr>
            <p:spPr bwMode="auto">
              <a:xfrm>
                <a:off x="4453" y="1381"/>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7" name="Oval 1603"/>
              <p:cNvSpPr>
                <a:spLocks noChangeArrowheads="1"/>
              </p:cNvSpPr>
              <p:nvPr/>
            </p:nvSpPr>
            <p:spPr bwMode="auto">
              <a:xfrm>
                <a:off x="4281" y="1270"/>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8" name="Freeform 1604"/>
              <p:cNvSpPr>
                <a:spLocks/>
              </p:cNvSpPr>
              <p:nvPr/>
            </p:nvSpPr>
            <p:spPr bwMode="auto">
              <a:xfrm>
                <a:off x="4457" y="1333"/>
                <a:ext cx="114" cy="50"/>
              </a:xfrm>
              <a:custGeom>
                <a:avLst/>
                <a:gdLst>
                  <a:gd name="T0" fmla="*/ 0 w 229"/>
                  <a:gd name="T1" fmla="*/ 95 h 100"/>
                  <a:gd name="T2" fmla="*/ 10 w 229"/>
                  <a:gd name="T3" fmla="*/ 83 h 100"/>
                  <a:gd name="T4" fmla="*/ 22 w 229"/>
                  <a:gd name="T5" fmla="*/ 71 h 100"/>
                  <a:gd name="T6" fmla="*/ 34 w 229"/>
                  <a:gd name="T7" fmla="*/ 61 h 100"/>
                  <a:gd name="T8" fmla="*/ 46 w 229"/>
                  <a:gd name="T9" fmla="*/ 50 h 100"/>
                  <a:gd name="T10" fmla="*/ 60 w 229"/>
                  <a:gd name="T11" fmla="*/ 41 h 100"/>
                  <a:gd name="T12" fmla="*/ 73 w 229"/>
                  <a:gd name="T13" fmla="*/ 32 h 100"/>
                  <a:gd name="T14" fmla="*/ 87 w 229"/>
                  <a:gd name="T15" fmla="*/ 25 h 100"/>
                  <a:gd name="T16" fmla="*/ 102 w 229"/>
                  <a:gd name="T17" fmla="*/ 17 h 100"/>
                  <a:gd name="T18" fmla="*/ 117 w 229"/>
                  <a:gd name="T19" fmla="*/ 12 h 100"/>
                  <a:gd name="T20" fmla="*/ 132 w 229"/>
                  <a:gd name="T21" fmla="*/ 8 h 100"/>
                  <a:gd name="T22" fmla="*/ 140 w 229"/>
                  <a:gd name="T23" fmla="*/ 5 h 100"/>
                  <a:gd name="T24" fmla="*/ 149 w 229"/>
                  <a:gd name="T25" fmla="*/ 3 h 100"/>
                  <a:gd name="T26" fmla="*/ 164 w 229"/>
                  <a:gd name="T27" fmla="*/ 2 h 100"/>
                  <a:gd name="T28" fmla="*/ 181 w 229"/>
                  <a:gd name="T29" fmla="*/ 0 h 100"/>
                  <a:gd name="T30" fmla="*/ 196 w 229"/>
                  <a:gd name="T31" fmla="*/ 0 h 100"/>
                  <a:gd name="T32" fmla="*/ 212 w 229"/>
                  <a:gd name="T33" fmla="*/ 2 h 100"/>
                  <a:gd name="T34" fmla="*/ 229 w 229"/>
                  <a:gd name="T35" fmla="*/ 3 h 100"/>
                  <a:gd name="T36" fmla="*/ 229 w 229"/>
                  <a:gd name="T37" fmla="*/ 11 h 100"/>
                  <a:gd name="T38" fmla="*/ 212 w 229"/>
                  <a:gd name="T39" fmla="*/ 8 h 100"/>
                  <a:gd name="T40" fmla="*/ 196 w 229"/>
                  <a:gd name="T41" fmla="*/ 6 h 100"/>
                  <a:gd name="T42" fmla="*/ 181 w 229"/>
                  <a:gd name="T43" fmla="*/ 6 h 100"/>
                  <a:gd name="T44" fmla="*/ 164 w 229"/>
                  <a:gd name="T45" fmla="*/ 8 h 100"/>
                  <a:gd name="T46" fmla="*/ 149 w 229"/>
                  <a:gd name="T47" fmla="*/ 11 h 100"/>
                  <a:gd name="T48" fmla="*/ 141 w 229"/>
                  <a:gd name="T49" fmla="*/ 12 h 100"/>
                  <a:gd name="T50" fmla="*/ 134 w 229"/>
                  <a:gd name="T51" fmla="*/ 14 h 100"/>
                  <a:gd name="T52" fmla="*/ 119 w 229"/>
                  <a:gd name="T53" fmla="*/ 18 h 100"/>
                  <a:gd name="T54" fmla="*/ 105 w 229"/>
                  <a:gd name="T55" fmla="*/ 23 h 100"/>
                  <a:gd name="T56" fmla="*/ 90 w 229"/>
                  <a:gd name="T57" fmla="*/ 31 h 100"/>
                  <a:gd name="T58" fmla="*/ 76 w 229"/>
                  <a:gd name="T59" fmla="*/ 38 h 100"/>
                  <a:gd name="T60" fmla="*/ 63 w 229"/>
                  <a:gd name="T61" fmla="*/ 46 h 100"/>
                  <a:gd name="T62" fmla="*/ 51 w 229"/>
                  <a:gd name="T63" fmla="*/ 55 h 100"/>
                  <a:gd name="T64" fmla="*/ 37 w 229"/>
                  <a:gd name="T65" fmla="*/ 65 h 100"/>
                  <a:gd name="T66" fmla="*/ 27 w 229"/>
                  <a:gd name="T67" fmla="*/ 76 h 100"/>
                  <a:gd name="T68" fmla="*/ 15 w 229"/>
                  <a:gd name="T69" fmla="*/ 88 h 100"/>
                  <a:gd name="T70" fmla="*/ 4 w 229"/>
                  <a:gd name="T71" fmla="*/ 100 h 100"/>
                  <a:gd name="T72" fmla="*/ 0 w 229"/>
                  <a:gd name="T73" fmla="*/ 9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9" h="100">
                    <a:moveTo>
                      <a:pt x="0" y="95"/>
                    </a:moveTo>
                    <a:lnTo>
                      <a:pt x="10" y="83"/>
                    </a:lnTo>
                    <a:lnTo>
                      <a:pt x="22" y="71"/>
                    </a:lnTo>
                    <a:lnTo>
                      <a:pt x="34" y="61"/>
                    </a:lnTo>
                    <a:lnTo>
                      <a:pt x="46" y="50"/>
                    </a:lnTo>
                    <a:lnTo>
                      <a:pt x="60" y="41"/>
                    </a:lnTo>
                    <a:lnTo>
                      <a:pt x="73" y="32"/>
                    </a:lnTo>
                    <a:lnTo>
                      <a:pt x="87" y="25"/>
                    </a:lnTo>
                    <a:lnTo>
                      <a:pt x="102" y="17"/>
                    </a:lnTo>
                    <a:lnTo>
                      <a:pt x="117" y="12"/>
                    </a:lnTo>
                    <a:lnTo>
                      <a:pt x="132" y="8"/>
                    </a:lnTo>
                    <a:lnTo>
                      <a:pt x="140" y="5"/>
                    </a:lnTo>
                    <a:lnTo>
                      <a:pt x="149" y="3"/>
                    </a:lnTo>
                    <a:lnTo>
                      <a:pt x="164" y="2"/>
                    </a:lnTo>
                    <a:lnTo>
                      <a:pt x="181" y="0"/>
                    </a:lnTo>
                    <a:lnTo>
                      <a:pt x="196" y="0"/>
                    </a:lnTo>
                    <a:lnTo>
                      <a:pt x="212" y="2"/>
                    </a:lnTo>
                    <a:lnTo>
                      <a:pt x="229" y="3"/>
                    </a:lnTo>
                    <a:lnTo>
                      <a:pt x="229" y="11"/>
                    </a:lnTo>
                    <a:lnTo>
                      <a:pt x="212" y="8"/>
                    </a:lnTo>
                    <a:lnTo>
                      <a:pt x="196" y="6"/>
                    </a:lnTo>
                    <a:lnTo>
                      <a:pt x="181" y="6"/>
                    </a:lnTo>
                    <a:lnTo>
                      <a:pt x="164" y="8"/>
                    </a:lnTo>
                    <a:lnTo>
                      <a:pt x="149" y="11"/>
                    </a:lnTo>
                    <a:lnTo>
                      <a:pt x="141" y="12"/>
                    </a:lnTo>
                    <a:lnTo>
                      <a:pt x="134" y="14"/>
                    </a:lnTo>
                    <a:lnTo>
                      <a:pt x="119" y="18"/>
                    </a:lnTo>
                    <a:lnTo>
                      <a:pt x="105" y="23"/>
                    </a:lnTo>
                    <a:lnTo>
                      <a:pt x="90" y="31"/>
                    </a:lnTo>
                    <a:lnTo>
                      <a:pt x="76" y="38"/>
                    </a:lnTo>
                    <a:lnTo>
                      <a:pt x="63" y="46"/>
                    </a:lnTo>
                    <a:lnTo>
                      <a:pt x="51" y="55"/>
                    </a:lnTo>
                    <a:lnTo>
                      <a:pt x="37" y="65"/>
                    </a:lnTo>
                    <a:lnTo>
                      <a:pt x="27" y="76"/>
                    </a:lnTo>
                    <a:lnTo>
                      <a:pt x="15" y="88"/>
                    </a:lnTo>
                    <a:lnTo>
                      <a:pt x="4" y="10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89" name="Oval 1605"/>
              <p:cNvSpPr>
                <a:spLocks noChangeArrowheads="1"/>
              </p:cNvSpPr>
              <p:nvPr/>
            </p:nvSpPr>
            <p:spPr bwMode="auto">
              <a:xfrm>
                <a:off x="4570" y="1335"/>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0" name="Oval 1606"/>
              <p:cNvSpPr>
                <a:spLocks noChangeArrowheads="1"/>
              </p:cNvSpPr>
              <p:nvPr/>
            </p:nvSpPr>
            <p:spPr bwMode="auto">
              <a:xfrm>
                <a:off x="4457" y="1380"/>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1" name="Freeform 1607"/>
              <p:cNvSpPr>
                <a:spLocks/>
              </p:cNvSpPr>
              <p:nvPr/>
            </p:nvSpPr>
            <p:spPr bwMode="auto">
              <a:xfrm>
                <a:off x="4392" y="1091"/>
                <a:ext cx="43" cy="64"/>
              </a:xfrm>
              <a:custGeom>
                <a:avLst/>
                <a:gdLst>
                  <a:gd name="T0" fmla="*/ 6 w 86"/>
                  <a:gd name="T1" fmla="*/ 0 h 128"/>
                  <a:gd name="T2" fmla="*/ 18 w 86"/>
                  <a:gd name="T3" fmla="*/ 37 h 128"/>
                  <a:gd name="T4" fmla="*/ 25 w 86"/>
                  <a:gd name="T5" fmla="*/ 55 h 128"/>
                  <a:gd name="T6" fmla="*/ 28 w 86"/>
                  <a:gd name="T7" fmla="*/ 65 h 128"/>
                  <a:gd name="T8" fmla="*/ 33 w 86"/>
                  <a:gd name="T9" fmla="*/ 74 h 128"/>
                  <a:gd name="T10" fmla="*/ 37 w 86"/>
                  <a:gd name="T11" fmla="*/ 82 h 128"/>
                  <a:gd name="T12" fmla="*/ 42 w 86"/>
                  <a:gd name="T13" fmla="*/ 91 h 128"/>
                  <a:gd name="T14" fmla="*/ 48 w 86"/>
                  <a:gd name="T15" fmla="*/ 98 h 128"/>
                  <a:gd name="T16" fmla="*/ 54 w 86"/>
                  <a:gd name="T17" fmla="*/ 104 h 128"/>
                  <a:gd name="T18" fmla="*/ 60 w 86"/>
                  <a:gd name="T19" fmla="*/ 110 h 128"/>
                  <a:gd name="T20" fmla="*/ 68 w 86"/>
                  <a:gd name="T21" fmla="*/ 115 h 128"/>
                  <a:gd name="T22" fmla="*/ 77 w 86"/>
                  <a:gd name="T23" fmla="*/ 119 h 128"/>
                  <a:gd name="T24" fmla="*/ 86 w 86"/>
                  <a:gd name="T25" fmla="*/ 122 h 128"/>
                  <a:gd name="T26" fmla="*/ 84 w 86"/>
                  <a:gd name="T27" fmla="*/ 128 h 128"/>
                  <a:gd name="T28" fmla="*/ 75 w 86"/>
                  <a:gd name="T29" fmla="*/ 125 h 128"/>
                  <a:gd name="T30" fmla="*/ 65 w 86"/>
                  <a:gd name="T31" fmla="*/ 121 h 128"/>
                  <a:gd name="T32" fmla="*/ 57 w 86"/>
                  <a:gd name="T33" fmla="*/ 115 h 128"/>
                  <a:gd name="T34" fmla="*/ 50 w 86"/>
                  <a:gd name="T35" fmla="*/ 109 h 128"/>
                  <a:gd name="T36" fmla="*/ 42 w 86"/>
                  <a:gd name="T37" fmla="*/ 103 h 128"/>
                  <a:gd name="T38" fmla="*/ 37 w 86"/>
                  <a:gd name="T39" fmla="*/ 94 h 128"/>
                  <a:gd name="T40" fmla="*/ 31 w 86"/>
                  <a:gd name="T41" fmla="*/ 85 h 128"/>
                  <a:gd name="T42" fmla="*/ 27 w 86"/>
                  <a:gd name="T43" fmla="*/ 77 h 128"/>
                  <a:gd name="T44" fmla="*/ 22 w 86"/>
                  <a:gd name="T45" fmla="*/ 67 h 128"/>
                  <a:gd name="T46" fmla="*/ 19 w 86"/>
                  <a:gd name="T47" fmla="*/ 58 h 128"/>
                  <a:gd name="T48" fmla="*/ 12 w 86"/>
                  <a:gd name="T49" fmla="*/ 38 h 128"/>
                  <a:gd name="T50" fmla="*/ 0 w 86"/>
                  <a:gd name="T51" fmla="*/ 2 h 128"/>
                  <a:gd name="T52" fmla="*/ 6 w 86"/>
                  <a:gd name="T5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128">
                    <a:moveTo>
                      <a:pt x="6" y="0"/>
                    </a:moveTo>
                    <a:lnTo>
                      <a:pt x="18" y="37"/>
                    </a:lnTo>
                    <a:lnTo>
                      <a:pt x="25" y="55"/>
                    </a:lnTo>
                    <a:lnTo>
                      <a:pt x="28" y="65"/>
                    </a:lnTo>
                    <a:lnTo>
                      <a:pt x="33" y="74"/>
                    </a:lnTo>
                    <a:lnTo>
                      <a:pt x="37" y="82"/>
                    </a:lnTo>
                    <a:lnTo>
                      <a:pt x="42" y="91"/>
                    </a:lnTo>
                    <a:lnTo>
                      <a:pt x="48" y="98"/>
                    </a:lnTo>
                    <a:lnTo>
                      <a:pt x="54" y="104"/>
                    </a:lnTo>
                    <a:lnTo>
                      <a:pt x="60" y="110"/>
                    </a:lnTo>
                    <a:lnTo>
                      <a:pt x="68" y="115"/>
                    </a:lnTo>
                    <a:lnTo>
                      <a:pt x="77" y="119"/>
                    </a:lnTo>
                    <a:lnTo>
                      <a:pt x="86" y="122"/>
                    </a:lnTo>
                    <a:lnTo>
                      <a:pt x="84" y="128"/>
                    </a:lnTo>
                    <a:lnTo>
                      <a:pt x="75" y="125"/>
                    </a:lnTo>
                    <a:lnTo>
                      <a:pt x="65" y="121"/>
                    </a:lnTo>
                    <a:lnTo>
                      <a:pt x="57" y="115"/>
                    </a:lnTo>
                    <a:lnTo>
                      <a:pt x="50" y="109"/>
                    </a:lnTo>
                    <a:lnTo>
                      <a:pt x="42" y="103"/>
                    </a:lnTo>
                    <a:lnTo>
                      <a:pt x="37" y="94"/>
                    </a:lnTo>
                    <a:lnTo>
                      <a:pt x="31" y="85"/>
                    </a:lnTo>
                    <a:lnTo>
                      <a:pt x="27" y="77"/>
                    </a:lnTo>
                    <a:lnTo>
                      <a:pt x="22" y="67"/>
                    </a:lnTo>
                    <a:lnTo>
                      <a:pt x="19" y="58"/>
                    </a:lnTo>
                    <a:lnTo>
                      <a:pt x="12" y="38"/>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2" name="Oval 1608"/>
              <p:cNvSpPr>
                <a:spLocks noChangeArrowheads="1"/>
              </p:cNvSpPr>
              <p:nvPr/>
            </p:nvSpPr>
            <p:spPr bwMode="auto">
              <a:xfrm>
                <a:off x="4433" y="1152"/>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3" name="Oval 1609"/>
              <p:cNvSpPr>
                <a:spLocks noChangeArrowheads="1"/>
              </p:cNvSpPr>
              <p:nvPr/>
            </p:nvSpPr>
            <p:spPr bwMode="auto">
              <a:xfrm>
                <a:off x="4392" y="1089"/>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4" name="Freeform 1610"/>
              <p:cNvSpPr>
                <a:spLocks/>
              </p:cNvSpPr>
              <p:nvPr/>
            </p:nvSpPr>
            <p:spPr bwMode="auto">
              <a:xfrm>
                <a:off x="4613" y="1371"/>
                <a:ext cx="47" cy="114"/>
              </a:xfrm>
              <a:custGeom>
                <a:avLst/>
                <a:gdLst>
                  <a:gd name="T0" fmla="*/ 66 w 94"/>
                  <a:gd name="T1" fmla="*/ 1 h 227"/>
                  <a:gd name="T2" fmla="*/ 72 w 94"/>
                  <a:gd name="T3" fmla="*/ 9 h 227"/>
                  <a:gd name="T4" fmla="*/ 77 w 94"/>
                  <a:gd name="T5" fmla="*/ 16 h 227"/>
                  <a:gd name="T6" fmla="*/ 80 w 94"/>
                  <a:gd name="T7" fmla="*/ 21 h 227"/>
                  <a:gd name="T8" fmla="*/ 81 w 94"/>
                  <a:gd name="T9" fmla="*/ 24 h 227"/>
                  <a:gd name="T10" fmla="*/ 83 w 94"/>
                  <a:gd name="T11" fmla="*/ 28 h 227"/>
                  <a:gd name="T12" fmla="*/ 83 w 94"/>
                  <a:gd name="T13" fmla="*/ 31 h 227"/>
                  <a:gd name="T14" fmla="*/ 89 w 94"/>
                  <a:gd name="T15" fmla="*/ 69 h 227"/>
                  <a:gd name="T16" fmla="*/ 92 w 94"/>
                  <a:gd name="T17" fmla="*/ 86 h 227"/>
                  <a:gd name="T18" fmla="*/ 94 w 94"/>
                  <a:gd name="T19" fmla="*/ 102 h 227"/>
                  <a:gd name="T20" fmla="*/ 94 w 94"/>
                  <a:gd name="T21" fmla="*/ 111 h 227"/>
                  <a:gd name="T22" fmla="*/ 92 w 94"/>
                  <a:gd name="T23" fmla="*/ 120 h 227"/>
                  <a:gd name="T24" fmla="*/ 90 w 94"/>
                  <a:gd name="T25" fmla="*/ 138 h 227"/>
                  <a:gd name="T26" fmla="*/ 84 w 94"/>
                  <a:gd name="T27" fmla="*/ 158 h 227"/>
                  <a:gd name="T28" fmla="*/ 77 w 94"/>
                  <a:gd name="T29" fmla="*/ 180 h 227"/>
                  <a:gd name="T30" fmla="*/ 72 w 94"/>
                  <a:gd name="T31" fmla="*/ 190 h 227"/>
                  <a:gd name="T32" fmla="*/ 68 w 94"/>
                  <a:gd name="T33" fmla="*/ 197 h 227"/>
                  <a:gd name="T34" fmla="*/ 57 w 94"/>
                  <a:gd name="T35" fmla="*/ 211 h 227"/>
                  <a:gd name="T36" fmla="*/ 48 w 94"/>
                  <a:gd name="T37" fmla="*/ 218 h 227"/>
                  <a:gd name="T38" fmla="*/ 44 w 94"/>
                  <a:gd name="T39" fmla="*/ 223 h 227"/>
                  <a:gd name="T40" fmla="*/ 32 w 94"/>
                  <a:gd name="T41" fmla="*/ 226 h 227"/>
                  <a:gd name="T42" fmla="*/ 23 w 94"/>
                  <a:gd name="T43" fmla="*/ 227 h 227"/>
                  <a:gd name="T44" fmla="*/ 17 w 94"/>
                  <a:gd name="T45" fmla="*/ 226 h 227"/>
                  <a:gd name="T46" fmla="*/ 14 w 94"/>
                  <a:gd name="T47" fmla="*/ 224 h 227"/>
                  <a:gd name="T48" fmla="*/ 12 w 94"/>
                  <a:gd name="T49" fmla="*/ 223 h 227"/>
                  <a:gd name="T50" fmla="*/ 11 w 94"/>
                  <a:gd name="T51" fmla="*/ 221 h 227"/>
                  <a:gd name="T52" fmla="*/ 7 w 94"/>
                  <a:gd name="T53" fmla="*/ 217 h 227"/>
                  <a:gd name="T54" fmla="*/ 3 w 94"/>
                  <a:gd name="T55" fmla="*/ 206 h 227"/>
                  <a:gd name="T56" fmla="*/ 1 w 94"/>
                  <a:gd name="T57" fmla="*/ 194 h 227"/>
                  <a:gd name="T58" fmla="*/ 0 w 94"/>
                  <a:gd name="T59" fmla="*/ 183 h 227"/>
                  <a:gd name="T60" fmla="*/ 0 w 94"/>
                  <a:gd name="T61" fmla="*/ 173 h 227"/>
                  <a:gd name="T62" fmla="*/ 0 w 94"/>
                  <a:gd name="T63" fmla="*/ 162 h 227"/>
                  <a:gd name="T64" fmla="*/ 0 w 94"/>
                  <a:gd name="T65" fmla="*/ 152 h 227"/>
                  <a:gd name="T66" fmla="*/ 1 w 94"/>
                  <a:gd name="T67" fmla="*/ 131 h 227"/>
                  <a:gd name="T68" fmla="*/ 4 w 94"/>
                  <a:gd name="T69" fmla="*/ 111 h 227"/>
                  <a:gd name="T70" fmla="*/ 6 w 94"/>
                  <a:gd name="T71" fmla="*/ 87 h 227"/>
                  <a:gd name="T72" fmla="*/ 7 w 94"/>
                  <a:gd name="T73" fmla="*/ 75 h 227"/>
                  <a:gd name="T74" fmla="*/ 9 w 94"/>
                  <a:gd name="T75" fmla="*/ 63 h 227"/>
                  <a:gd name="T76" fmla="*/ 11 w 94"/>
                  <a:gd name="T77" fmla="*/ 52 h 227"/>
                  <a:gd name="T78" fmla="*/ 12 w 94"/>
                  <a:gd name="T79" fmla="*/ 48 h 227"/>
                  <a:gd name="T80" fmla="*/ 15 w 94"/>
                  <a:gd name="T81" fmla="*/ 42 h 227"/>
                  <a:gd name="T82" fmla="*/ 20 w 94"/>
                  <a:gd name="T83" fmla="*/ 31 h 227"/>
                  <a:gd name="T84" fmla="*/ 26 w 94"/>
                  <a:gd name="T85" fmla="*/ 21 h 227"/>
                  <a:gd name="T86" fmla="*/ 30 w 94"/>
                  <a:gd name="T87" fmla="*/ 15 h 227"/>
                  <a:gd name="T88" fmla="*/ 36 w 94"/>
                  <a:gd name="T89" fmla="*/ 9 h 227"/>
                  <a:gd name="T90" fmla="*/ 41 w 94"/>
                  <a:gd name="T91" fmla="*/ 6 h 227"/>
                  <a:gd name="T92" fmla="*/ 44 w 94"/>
                  <a:gd name="T93" fmla="*/ 3 h 227"/>
                  <a:gd name="T94" fmla="*/ 48 w 94"/>
                  <a:gd name="T95" fmla="*/ 1 h 227"/>
                  <a:gd name="T96" fmla="*/ 51 w 94"/>
                  <a:gd name="T97" fmla="*/ 0 h 227"/>
                  <a:gd name="T98" fmla="*/ 57 w 94"/>
                  <a:gd name="T99" fmla="*/ 0 h 227"/>
                  <a:gd name="T100" fmla="*/ 66 w 94"/>
                  <a:gd name="T101" fmla="*/ 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227">
                    <a:moveTo>
                      <a:pt x="66" y="1"/>
                    </a:moveTo>
                    <a:lnTo>
                      <a:pt x="72" y="9"/>
                    </a:lnTo>
                    <a:lnTo>
                      <a:pt x="77" y="16"/>
                    </a:lnTo>
                    <a:lnTo>
                      <a:pt x="80" y="21"/>
                    </a:lnTo>
                    <a:lnTo>
                      <a:pt x="81" y="24"/>
                    </a:lnTo>
                    <a:lnTo>
                      <a:pt x="83" y="28"/>
                    </a:lnTo>
                    <a:lnTo>
                      <a:pt x="83" y="31"/>
                    </a:lnTo>
                    <a:lnTo>
                      <a:pt x="89" y="69"/>
                    </a:lnTo>
                    <a:lnTo>
                      <a:pt x="92" y="86"/>
                    </a:lnTo>
                    <a:lnTo>
                      <a:pt x="94" y="102"/>
                    </a:lnTo>
                    <a:lnTo>
                      <a:pt x="94" y="111"/>
                    </a:lnTo>
                    <a:lnTo>
                      <a:pt x="92" y="120"/>
                    </a:lnTo>
                    <a:lnTo>
                      <a:pt x="90" y="138"/>
                    </a:lnTo>
                    <a:lnTo>
                      <a:pt x="84" y="158"/>
                    </a:lnTo>
                    <a:lnTo>
                      <a:pt x="77" y="180"/>
                    </a:lnTo>
                    <a:lnTo>
                      <a:pt x="72" y="190"/>
                    </a:lnTo>
                    <a:lnTo>
                      <a:pt x="68" y="197"/>
                    </a:lnTo>
                    <a:lnTo>
                      <a:pt x="57" y="211"/>
                    </a:lnTo>
                    <a:lnTo>
                      <a:pt x="48" y="218"/>
                    </a:lnTo>
                    <a:lnTo>
                      <a:pt x="44" y="223"/>
                    </a:lnTo>
                    <a:lnTo>
                      <a:pt x="32" y="226"/>
                    </a:lnTo>
                    <a:lnTo>
                      <a:pt x="23" y="227"/>
                    </a:lnTo>
                    <a:lnTo>
                      <a:pt x="17" y="226"/>
                    </a:lnTo>
                    <a:lnTo>
                      <a:pt x="14" y="224"/>
                    </a:lnTo>
                    <a:lnTo>
                      <a:pt x="12" y="223"/>
                    </a:lnTo>
                    <a:lnTo>
                      <a:pt x="11" y="221"/>
                    </a:lnTo>
                    <a:lnTo>
                      <a:pt x="7" y="217"/>
                    </a:lnTo>
                    <a:lnTo>
                      <a:pt x="3" y="206"/>
                    </a:lnTo>
                    <a:lnTo>
                      <a:pt x="1" y="194"/>
                    </a:lnTo>
                    <a:lnTo>
                      <a:pt x="0" y="183"/>
                    </a:lnTo>
                    <a:lnTo>
                      <a:pt x="0" y="173"/>
                    </a:lnTo>
                    <a:lnTo>
                      <a:pt x="0" y="162"/>
                    </a:lnTo>
                    <a:lnTo>
                      <a:pt x="0" y="152"/>
                    </a:lnTo>
                    <a:lnTo>
                      <a:pt x="1" y="131"/>
                    </a:lnTo>
                    <a:lnTo>
                      <a:pt x="4" y="111"/>
                    </a:lnTo>
                    <a:lnTo>
                      <a:pt x="6" y="87"/>
                    </a:lnTo>
                    <a:lnTo>
                      <a:pt x="7" y="75"/>
                    </a:lnTo>
                    <a:lnTo>
                      <a:pt x="9" y="63"/>
                    </a:lnTo>
                    <a:lnTo>
                      <a:pt x="11" y="52"/>
                    </a:lnTo>
                    <a:lnTo>
                      <a:pt x="12" y="48"/>
                    </a:lnTo>
                    <a:lnTo>
                      <a:pt x="15" y="42"/>
                    </a:lnTo>
                    <a:lnTo>
                      <a:pt x="20" y="31"/>
                    </a:lnTo>
                    <a:lnTo>
                      <a:pt x="26" y="21"/>
                    </a:lnTo>
                    <a:lnTo>
                      <a:pt x="30" y="15"/>
                    </a:lnTo>
                    <a:lnTo>
                      <a:pt x="36" y="9"/>
                    </a:lnTo>
                    <a:lnTo>
                      <a:pt x="41" y="6"/>
                    </a:lnTo>
                    <a:lnTo>
                      <a:pt x="44" y="3"/>
                    </a:lnTo>
                    <a:lnTo>
                      <a:pt x="48" y="1"/>
                    </a:lnTo>
                    <a:lnTo>
                      <a:pt x="51" y="0"/>
                    </a:lnTo>
                    <a:lnTo>
                      <a:pt x="57" y="0"/>
                    </a:lnTo>
                    <a:lnTo>
                      <a:pt x="66" y="1"/>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5" name="Freeform 1611"/>
              <p:cNvSpPr>
                <a:spLocks/>
              </p:cNvSpPr>
              <p:nvPr/>
            </p:nvSpPr>
            <p:spPr bwMode="auto">
              <a:xfrm>
                <a:off x="4613" y="1370"/>
                <a:ext cx="55" cy="127"/>
              </a:xfrm>
              <a:custGeom>
                <a:avLst/>
                <a:gdLst>
                  <a:gd name="T0" fmla="*/ 69 w 110"/>
                  <a:gd name="T1" fmla="*/ 3 h 255"/>
                  <a:gd name="T2" fmla="*/ 72 w 110"/>
                  <a:gd name="T3" fmla="*/ 5 h 255"/>
                  <a:gd name="T4" fmla="*/ 77 w 110"/>
                  <a:gd name="T5" fmla="*/ 6 h 255"/>
                  <a:gd name="T6" fmla="*/ 83 w 110"/>
                  <a:gd name="T7" fmla="*/ 12 h 255"/>
                  <a:gd name="T8" fmla="*/ 89 w 110"/>
                  <a:gd name="T9" fmla="*/ 18 h 255"/>
                  <a:gd name="T10" fmla="*/ 94 w 110"/>
                  <a:gd name="T11" fmla="*/ 24 h 255"/>
                  <a:gd name="T12" fmla="*/ 97 w 110"/>
                  <a:gd name="T13" fmla="*/ 35 h 255"/>
                  <a:gd name="T14" fmla="*/ 100 w 110"/>
                  <a:gd name="T15" fmla="*/ 47 h 255"/>
                  <a:gd name="T16" fmla="*/ 106 w 110"/>
                  <a:gd name="T17" fmla="*/ 70 h 255"/>
                  <a:gd name="T18" fmla="*/ 107 w 110"/>
                  <a:gd name="T19" fmla="*/ 80 h 255"/>
                  <a:gd name="T20" fmla="*/ 109 w 110"/>
                  <a:gd name="T21" fmla="*/ 92 h 255"/>
                  <a:gd name="T22" fmla="*/ 110 w 110"/>
                  <a:gd name="T23" fmla="*/ 104 h 255"/>
                  <a:gd name="T24" fmla="*/ 110 w 110"/>
                  <a:gd name="T25" fmla="*/ 116 h 255"/>
                  <a:gd name="T26" fmla="*/ 110 w 110"/>
                  <a:gd name="T27" fmla="*/ 128 h 255"/>
                  <a:gd name="T28" fmla="*/ 110 w 110"/>
                  <a:gd name="T29" fmla="*/ 139 h 255"/>
                  <a:gd name="T30" fmla="*/ 107 w 110"/>
                  <a:gd name="T31" fmla="*/ 163 h 255"/>
                  <a:gd name="T32" fmla="*/ 104 w 110"/>
                  <a:gd name="T33" fmla="*/ 173 h 255"/>
                  <a:gd name="T34" fmla="*/ 100 w 110"/>
                  <a:gd name="T35" fmla="*/ 185 h 255"/>
                  <a:gd name="T36" fmla="*/ 95 w 110"/>
                  <a:gd name="T37" fmla="*/ 196 h 255"/>
                  <a:gd name="T38" fmla="*/ 90 w 110"/>
                  <a:gd name="T39" fmla="*/ 207 h 255"/>
                  <a:gd name="T40" fmla="*/ 80 w 110"/>
                  <a:gd name="T41" fmla="*/ 225 h 255"/>
                  <a:gd name="T42" fmla="*/ 75 w 110"/>
                  <a:gd name="T43" fmla="*/ 235 h 255"/>
                  <a:gd name="T44" fmla="*/ 72 w 110"/>
                  <a:gd name="T45" fmla="*/ 240 h 255"/>
                  <a:gd name="T46" fmla="*/ 69 w 110"/>
                  <a:gd name="T47" fmla="*/ 243 h 255"/>
                  <a:gd name="T48" fmla="*/ 62 w 110"/>
                  <a:gd name="T49" fmla="*/ 250 h 255"/>
                  <a:gd name="T50" fmla="*/ 59 w 110"/>
                  <a:gd name="T51" fmla="*/ 252 h 255"/>
                  <a:gd name="T52" fmla="*/ 54 w 110"/>
                  <a:gd name="T53" fmla="*/ 255 h 255"/>
                  <a:gd name="T54" fmla="*/ 50 w 110"/>
                  <a:gd name="T55" fmla="*/ 255 h 255"/>
                  <a:gd name="T56" fmla="*/ 47 w 110"/>
                  <a:gd name="T57" fmla="*/ 255 h 255"/>
                  <a:gd name="T58" fmla="*/ 42 w 110"/>
                  <a:gd name="T59" fmla="*/ 253 h 255"/>
                  <a:gd name="T60" fmla="*/ 36 w 110"/>
                  <a:gd name="T61" fmla="*/ 252 h 255"/>
                  <a:gd name="T62" fmla="*/ 33 w 110"/>
                  <a:gd name="T63" fmla="*/ 249 h 255"/>
                  <a:gd name="T64" fmla="*/ 29 w 110"/>
                  <a:gd name="T65" fmla="*/ 246 h 255"/>
                  <a:gd name="T66" fmla="*/ 24 w 110"/>
                  <a:gd name="T67" fmla="*/ 243 h 255"/>
                  <a:gd name="T68" fmla="*/ 21 w 110"/>
                  <a:gd name="T69" fmla="*/ 240 h 255"/>
                  <a:gd name="T70" fmla="*/ 18 w 110"/>
                  <a:gd name="T71" fmla="*/ 237 h 255"/>
                  <a:gd name="T72" fmla="*/ 15 w 110"/>
                  <a:gd name="T73" fmla="*/ 232 h 255"/>
                  <a:gd name="T74" fmla="*/ 11 w 110"/>
                  <a:gd name="T75" fmla="*/ 225 h 255"/>
                  <a:gd name="T76" fmla="*/ 7 w 110"/>
                  <a:gd name="T77" fmla="*/ 217 h 255"/>
                  <a:gd name="T78" fmla="*/ 4 w 110"/>
                  <a:gd name="T79" fmla="*/ 208 h 255"/>
                  <a:gd name="T80" fmla="*/ 3 w 110"/>
                  <a:gd name="T81" fmla="*/ 199 h 255"/>
                  <a:gd name="T82" fmla="*/ 1 w 110"/>
                  <a:gd name="T83" fmla="*/ 190 h 255"/>
                  <a:gd name="T84" fmla="*/ 0 w 110"/>
                  <a:gd name="T85" fmla="*/ 179 h 255"/>
                  <a:gd name="T86" fmla="*/ 0 w 110"/>
                  <a:gd name="T87" fmla="*/ 170 h 255"/>
                  <a:gd name="T88" fmla="*/ 1 w 110"/>
                  <a:gd name="T89" fmla="*/ 151 h 255"/>
                  <a:gd name="T90" fmla="*/ 4 w 110"/>
                  <a:gd name="T91" fmla="*/ 112 h 255"/>
                  <a:gd name="T92" fmla="*/ 7 w 110"/>
                  <a:gd name="T93" fmla="*/ 88 h 255"/>
                  <a:gd name="T94" fmla="*/ 9 w 110"/>
                  <a:gd name="T95" fmla="*/ 76 h 255"/>
                  <a:gd name="T96" fmla="*/ 9 w 110"/>
                  <a:gd name="T97" fmla="*/ 65 h 255"/>
                  <a:gd name="T98" fmla="*/ 12 w 110"/>
                  <a:gd name="T99" fmla="*/ 53 h 255"/>
                  <a:gd name="T100" fmla="*/ 14 w 110"/>
                  <a:gd name="T101" fmla="*/ 48 h 255"/>
                  <a:gd name="T102" fmla="*/ 15 w 110"/>
                  <a:gd name="T103" fmla="*/ 42 h 255"/>
                  <a:gd name="T104" fmla="*/ 20 w 110"/>
                  <a:gd name="T105" fmla="*/ 32 h 255"/>
                  <a:gd name="T106" fmla="*/ 27 w 110"/>
                  <a:gd name="T107" fmla="*/ 21 h 255"/>
                  <a:gd name="T108" fmla="*/ 32 w 110"/>
                  <a:gd name="T109" fmla="*/ 15 h 255"/>
                  <a:gd name="T110" fmla="*/ 36 w 110"/>
                  <a:gd name="T111" fmla="*/ 11 h 255"/>
                  <a:gd name="T112" fmla="*/ 41 w 110"/>
                  <a:gd name="T113" fmla="*/ 6 h 255"/>
                  <a:gd name="T114" fmla="*/ 45 w 110"/>
                  <a:gd name="T115" fmla="*/ 3 h 255"/>
                  <a:gd name="T116" fmla="*/ 53 w 110"/>
                  <a:gd name="T117" fmla="*/ 0 h 255"/>
                  <a:gd name="T118" fmla="*/ 57 w 110"/>
                  <a:gd name="T119" fmla="*/ 0 h 255"/>
                  <a:gd name="T120" fmla="*/ 69 w 110"/>
                  <a:gd name="T121"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255">
                    <a:moveTo>
                      <a:pt x="69" y="3"/>
                    </a:moveTo>
                    <a:lnTo>
                      <a:pt x="72" y="5"/>
                    </a:lnTo>
                    <a:lnTo>
                      <a:pt x="77" y="6"/>
                    </a:lnTo>
                    <a:lnTo>
                      <a:pt x="83" y="12"/>
                    </a:lnTo>
                    <a:lnTo>
                      <a:pt x="89" y="18"/>
                    </a:lnTo>
                    <a:lnTo>
                      <a:pt x="94" y="24"/>
                    </a:lnTo>
                    <a:lnTo>
                      <a:pt x="97" y="35"/>
                    </a:lnTo>
                    <a:lnTo>
                      <a:pt x="100" y="47"/>
                    </a:lnTo>
                    <a:lnTo>
                      <a:pt x="106" y="70"/>
                    </a:lnTo>
                    <a:lnTo>
                      <a:pt x="107" y="80"/>
                    </a:lnTo>
                    <a:lnTo>
                      <a:pt x="109" y="92"/>
                    </a:lnTo>
                    <a:lnTo>
                      <a:pt x="110" y="104"/>
                    </a:lnTo>
                    <a:lnTo>
                      <a:pt x="110" y="116"/>
                    </a:lnTo>
                    <a:lnTo>
                      <a:pt x="110" y="128"/>
                    </a:lnTo>
                    <a:lnTo>
                      <a:pt x="110" y="139"/>
                    </a:lnTo>
                    <a:lnTo>
                      <a:pt x="107" y="163"/>
                    </a:lnTo>
                    <a:lnTo>
                      <a:pt x="104" y="173"/>
                    </a:lnTo>
                    <a:lnTo>
                      <a:pt x="100" y="185"/>
                    </a:lnTo>
                    <a:lnTo>
                      <a:pt x="95" y="196"/>
                    </a:lnTo>
                    <a:lnTo>
                      <a:pt x="90" y="207"/>
                    </a:lnTo>
                    <a:lnTo>
                      <a:pt x="80" y="225"/>
                    </a:lnTo>
                    <a:lnTo>
                      <a:pt x="75" y="235"/>
                    </a:lnTo>
                    <a:lnTo>
                      <a:pt x="72" y="240"/>
                    </a:lnTo>
                    <a:lnTo>
                      <a:pt x="69" y="243"/>
                    </a:lnTo>
                    <a:lnTo>
                      <a:pt x="62" y="250"/>
                    </a:lnTo>
                    <a:lnTo>
                      <a:pt x="59" y="252"/>
                    </a:lnTo>
                    <a:lnTo>
                      <a:pt x="54" y="255"/>
                    </a:lnTo>
                    <a:lnTo>
                      <a:pt x="50" y="255"/>
                    </a:lnTo>
                    <a:lnTo>
                      <a:pt x="47" y="255"/>
                    </a:lnTo>
                    <a:lnTo>
                      <a:pt x="42" y="253"/>
                    </a:lnTo>
                    <a:lnTo>
                      <a:pt x="36" y="252"/>
                    </a:lnTo>
                    <a:lnTo>
                      <a:pt x="33" y="249"/>
                    </a:lnTo>
                    <a:lnTo>
                      <a:pt x="29" y="246"/>
                    </a:lnTo>
                    <a:lnTo>
                      <a:pt x="24" y="243"/>
                    </a:lnTo>
                    <a:lnTo>
                      <a:pt x="21" y="240"/>
                    </a:lnTo>
                    <a:lnTo>
                      <a:pt x="18" y="237"/>
                    </a:lnTo>
                    <a:lnTo>
                      <a:pt x="15" y="232"/>
                    </a:lnTo>
                    <a:lnTo>
                      <a:pt x="11" y="225"/>
                    </a:lnTo>
                    <a:lnTo>
                      <a:pt x="7" y="217"/>
                    </a:lnTo>
                    <a:lnTo>
                      <a:pt x="4" y="208"/>
                    </a:lnTo>
                    <a:lnTo>
                      <a:pt x="3" y="199"/>
                    </a:lnTo>
                    <a:lnTo>
                      <a:pt x="1" y="190"/>
                    </a:lnTo>
                    <a:lnTo>
                      <a:pt x="0" y="179"/>
                    </a:lnTo>
                    <a:lnTo>
                      <a:pt x="0" y="170"/>
                    </a:lnTo>
                    <a:lnTo>
                      <a:pt x="1" y="151"/>
                    </a:lnTo>
                    <a:lnTo>
                      <a:pt x="4" y="112"/>
                    </a:lnTo>
                    <a:lnTo>
                      <a:pt x="7" y="88"/>
                    </a:lnTo>
                    <a:lnTo>
                      <a:pt x="9" y="76"/>
                    </a:lnTo>
                    <a:lnTo>
                      <a:pt x="9" y="65"/>
                    </a:lnTo>
                    <a:lnTo>
                      <a:pt x="12" y="53"/>
                    </a:lnTo>
                    <a:lnTo>
                      <a:pt x="14" y="48"/>
                    </a:lnTo>
                    <a:lnTo>
                      <a:pt x="15" y="42"/>
                    </a:lnTo>
                    <a:lnTo>
                      <a:pt x="20" y="32"/>
                    </a:lnTo>
                    <a:lnTo>
                      <a:pt x="27" y="21"/>
                    </a:lnTo>
                    <a:lnTo>
                      <a:pt x="32" y="15"/>
                    </a:lnTo>
                    <a:lnTo>
                      <a:pt x="36" y="11"/>
                    </a:lnTo>
                    <a:lnTo>
                      <a:pt x="41" y="6"/>
                    </a:lnTo>
                    <a:lnTo>
                      <a:pt x="45" y="3"/>
                    </a:lnTo>
                    <a:lnTo>
                      <a:pt x="53" y="0"/>
                    </a:lnTo>
                    <a:lnTo>
                      <a:pt x="57" y="0"/>
                    </a:lnTo>
                    <a:lnTo>
                      <a:pt x="6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6" name="Freeform 1612"/>
              <p:cNvSpPr>
                <a:spLocks/>
              </p:cNvSpPr>
              <p:nvPr/>
            </p:nvSpPr>
            <p:spPr bwMode="auto">
              <a:xfrm>
                <a:off x="4647" y="1370"/>
                <a:ext cx="14" cy="13"/>
              </a:xfrm>
              <a:custGeom>
                <a:avLst/>
                <a:gdLst>
                  <a:gd name="T0" fmla="*/ 3 w 27"/>
                  <a:gd name="T1" fmla="*/ 0 h 26"/>
                  <a:gd name="T2" fmla="*/ 6 w 27"/>
                  <a:gd name="T3" fmla="*/ 2 h 26"/>
                  <a:gd name="T4" fmla="*/ 10 w 27"/>
                  <a:gd name="T5" fmla="*/ 3 h 26"/>
                  <a:gd name="T6" fmla="*/ 18 w 27"/>
                  <a:gd name="T7" fmla="*/ 9 h 26"/>
                  <a:gd name="T8" fmla="*/ 24 w 27"/>
                  <a:gd name="T9" fmla="*/ 17 h 26"/>
                  <a:gd name="T10" fmla="*/ 27 w 27"/>
                  <a:gd name="T11" fmla="*/ 23 h 26"/>
                  <a:gd name="T12" fmla="*/ 22 w 27"/>
                  <a:gd name="T13" fmla="*/ 26 h 26"/>
                  <a:gd name="T14" fmla="*/ 18 w 27"/>
                  <a:gd name="T15" fmla="*/ 20 h 26"/>
                  <a:gd name="T16" fmla="*/ 13 w 27"/>
                  <a:gd name="T17" fmla="*/ 14 h 26"/>
                  <a:gd name="T18" fmla="*/ 6 w 27"/>
                  <a:gd name="T19" fmla="*/ 9 h 26"/>
                  <a:gd name="T20" fmla="*/ 3 w 27"/>
                  <a:gd name="T21" fmla="*/ 8 h 26"/>
                  <a:gd name="T22" fmla="*/ 0 w 27"/>
                  <a:gd name="T23" fmla="*/ 6 h 26"/>
                  <a:gd name="T24" fmla="*/ 3 w 27"/>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6">
                    <a:moveTo>
                      <a:pt x="3" y="0"/>
                    </a:moveTo>
                    <a:lnTo>
                      <a:pt x="6" y="2"/>
                    </a:lnTo>
                    <a:lnTo>
                      <a:pt x="10" y="3"/>
                    </a:lnTo>
                    <a:lnTo>
                      <a:pt x="18" y="9"/>
                    </a:lnTo>
                    <a:lnTo>
                      <a:pt x="24" y="17"/>
                    </a:lnTo>
                    <a:lnTo>
                      <a:pt x="27" y="23"/>
                    </a:lnTo>
                    <a:lnTo>
                      <a:pt x="22" y="26"/>
                    </a:lnTo>
                    <a:lnTo>
                      <a:pt x="18" y="20"/>
                    </a:lnTo>
                    <a:lnTo>
                      <a:pt x="13" y="14"/>
                    </a:lnTo>
                    <a:lnTo>
                      <a:pt x="6" y="9"/>
                    </a:lnTo>
                    <a:lnTo>
                      <a:pt x="3"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7" name="Freeform 1613"/>
              <p:cNvSpPr>
                <a:spLocks/>
              </p:cNvSpPr>
              <p:nvPr/>
            </p:nvSpPr>
            <p:spPr bwMode="auto">
              <a:xfrm>
                <a:off x="4657" y="1382"/>
                <a:ext cx="13" cy="92"/>
              </a:xfrm>
              <a:custGeom>
                <a:avLst/>
                <a:gdLst>
                  <a:gd name="T0" fmla="*/ 10 w 26"/>
                  <a:gd name="T1" fmla="*/ 0 h 184"/>
                  <a:gd name="T2" fmla="*/ 13 w 26"/>
                  <a:gd name="T3" fmla="*/ 11 h 184"/>
                  <a:gd name="T4" fmla="*/ 16 w 26"/>
                  <a:gd name="T5" fmla="*/ 21 h 184"/>
                  <a:gd name="T6" fmla="*/ 22 w 26"/>
                  <a:gd name="T7" fmla="*/ 44 h 184"/>
                  <a:gd name="T8" fmla="*/ 23 w 26"/>
                  <a:gd name="T9" fmla="*/ 56 h 184"/>
                  <a:gd name="T10" fmla="*/ 25 w 26"/>
                  <a:gd name="T11" fmla="*/ 68 h 184"/>
                  <a:gd name="T12" fmla="*/ 26 w 26"/>
                  <a:gd name="T13" fmla="*/ 80 h 184"/>
                  <a:gd name="T14" fmla="*/ 26 w 26"/>
                  <a:gd name="T15" fmla="*/ 92 h 184"/>
                  <a:gd name="T16" fmla="*/ 26 w 26"/>
                  <a:gd name="T17" fmla="*/ 104 h 184"/>
                  <a:gd name="T18" fmla="*/ 26 w 26"/>
                  <a:gd name="T19" fmla="*/ 116 h 184"/>
                  <a:gd name="T20" fmla="*/ 23 w 26"/>
                  <a:gd name="T21" fmla="*/ 139 h 184"/>
                  <a:gd name="T22" fmla="*/ 20 w 26"/>
                  <a:gd name="T23" fmla="*/ 151 h 184"/>
                  <a:gd name="T24" fmla="*/ 16 w 26"/>
                  <a:gd name="T25" fmla="*/ 163 h 184"/>
                  <a:gd name="T26" fmla="*/ 11 w 26"/>
                  <a:gd name="T27" fmla="*/ 174 h 184"/>
                  <a:gd name="T28" fmla="*/ 7 w 26"/>
                  <a:gd name="T29" fmla="*/ 184 h 184"/>
                  <a:gd name="T30" fmla="*/ 0 w 26"/>
                  <a:gd name="T31" fmla="*/ 181 h 184"/>
                  <a:gd name="T32" fmla="*/ 5 w 26"/>
                  <a:gd name="T33" fmla="*/ 171 h 184"/>
                  <a:gd name="T34" fmla="*/ 10 w 26"/>
                  <a:gd name="T35" fmla="*/ 160 h 184"/>
                  <a:gd name="T36" fmla="*/ 14 w 26"/>
                  <a:gd name="T37" fmla="*/ 149 h 184"/>
                  <a:gd name="T38" fmla="*/ 17 w 26"/>
                  <a:gd name="T39" fmla="*/ 139 h 184"/>
                  <a:gd name="T40" fmla="*/ 20 w 26"/>
                  <a:gd name="T41" fmla="*/ 115 h 184"/>
                  <a:gd name="T42" fmla="*/ 20 w 26"/>
                  <a:gd name="T43" fmla="*/ 104 h 184"/>
                  <a:gd name="T44" fmla="*/ 20 w 26"/>
                  <a:gd name="T45" fmla="*/ 92 h 184"/>
                  <a:gd name="T46" fmla="*/ 20 w 26"/>
                  <a:gd name="T47" fmla="*/ 80 h 184"/>
                  <a:gd name="T48" fmla="*/ 19 w 26"/>
                  <a:gd name="T49" fmla="*/ 68 h 184"/>
                  <a:gd name="T50" fmla="*/ 17 w 26"/>
                  <a:gd name="T51" fmla="*/ 58 h 184"/>
                  <a:gd name="T52" fmla="*/ 16 w 26"/>
                  <a:gd name="T53" fmla="*/ 46 h 184"/>
                  <a:gd name="T54" fmla="*/ 10 w 26"/>
                  <a:gd name="T55" fmla="*/ 23 h 184"/>
                  <a:gd name="T56" fmla="*/ 7 w 26"/>
                  <a:gd name="T57" fmla="*/ 12 h 184"/>
                  <a:gd name="T58" fmla="*/ 3 w 26"/>
                  <a:gd name="T59" fmla="*/ 2 h 184"/>
                  <a:gd name="T60" fmla="*/ 10 w 26"/>
                  <a:gd name="T6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184">
                    <a:moveTo>
                      <a:pt x="10" y="0"/>
                    </a:moveTo>
                    <a:lnTo>
                      <a:pt x="13" y="11"/>
                    </a:lnTo>
                    <a:lnTo>
                      <a:pt x="16" y="21"/>
                    </a:lnTo>
                    <a:lnTo>
                      <a:pt x="22" y="44"/>
                    </a:lnTo>
                    <a:lnTo>
                      <a:pt x="23" y="56"/>
                    </a:lnTo>
                    <a:lnTo>
                      <a:pt x="25" y="68"/>
                    </a:lnTo>
                    <a:lnTo>
                      <a:pt x="26" y="80"/>
                    </a:lnTo>
                    <a:lnTo>
                      <a:pt x="26" y="92"/>
                    </a:lnTo>
                    <a:lnTo>
                      <a:pt x="26" y="104"/>
                    </a:lnTo>
                    <a:lnTo>
                      <a:pt x="26" y="116"/>
                    </a:lnTo>
                    <a:lnTo>
                      <a:pt x="23" y="139"/>
                    </a:lnTo>
                    <a:lnTo>
                      <a:pt x="20" y="151"/>
                    </a:lnTo>
                    <a:lnTo>
                      <a:pt x="16" y="163"/>
                    </a:lnTo>
                    <a:lnTo>
                      <a:pt x="11" y="174"/>
                    </a:lnTo>
                    <a:lnTo>
                      <a:pt x="7" y="184"/>
                    </a:lnTo>
                    <a:lnTo>
                      <a:pt x="0" y="181"/>
                    </a:lnTo>
                    <a:lnTo>
                      <a:pt x="5" y="171"/>
                    </a:lnTo>
                    <a:lnTo>
                      <a:pt x="10" y="160"/>
                    </a:lnTo>
                    <a:lnTo>
                      <a:pt x="14" y="149"/>
                    </a:lnTo>
                    <a:lnTo>
                      <a:pt x="17" y="139"/>
                    </a:lnTo>
                    <a:lnTo>
                      <a:pt x="20" y="115"/>
                    </a:lnTo>
                    <a:lnTo>
                      <a:pt x="20" y="104"/>
                    </a:lnTo>
                    <a:lnTo>
                      <a:pt x="20" y="92"/>
                    </a:lnTo>
                    <a:lnTo>
                      <a:pt x="20" y="80"/>
                    </a:lnTo>
                    <a:lnTo>
                      <a:pt x="19" y="68"/>
                    </a:lnTo>
                    <a:lnTo>
                      <a:pt x="17" y="58"/>
                    </a:lnTo>
                    <a:lnTo>
                      <a:pt x="16" y="46"/>
                    </a:lnTo>
                    <a:lnTo>
                      <a:pt x="10" y="23"/>
                    </a:lnTo>
                    <a:lnTo>
                      <a:pt x="7" y="12"/>
                    </a:lnTo>
                    <a:lnTo>
                      <a:pt x="3"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8" name="Freeform 1614"/>
              <p:cNvSpPr>
                <a:spLocks/>
              </p:cNvSpPr>
              <p:nvPr/>
            </p:nvSpPr>
            <p:spPr bwMode="auto">
              <a:xfrm>
                <a:off x="4658" y="1381"/>
                <a:ext cx="3" cy="2"/>
              </a:xfrm>
              <a:custGeom>
                <a:avLst/>
                <a:gdLst>
                  <a:gd name="T0" fmla="*/ 5 w 7"/>
                  <a:gd name="T1" fmla="*/ 0 h 3"/>
                  <a:gd name="T2" fmla="*/ 7 w 7"/>
                  <a:gd name="T3" fmla="*/ 1 h 3"/>
                  <a:gd name="T4" fmla="*/ 0 w 7"/>
                  <a:gd name="T5" fmla="*/ 3 h 3"/>
                  <a:gd name="T6" fmla="*/ 5 w 7"/>
                  <a:gd name="T7" fmla="*/ 0 h 3"/>
                </a:gdLst>
                <a:ahLst/>
                <a:cxnLst>
                  <a:cxn ang="0">
                    <a:pos x="T0" y="T1"/>
                  </a:cxn>
                  <a:cxn ang="0">
                    <a:pos x="T2" y="T3"/>
                  </a:cxn>
                  <a:cxn ang="0">
                    <a:pos x="T4" y="T5"/>
                  </a:cxn>
                  <a:cxn ang="0">
                    <a:pos x="T6" y="T7"/>
                  </a:cxn>
                </a:cxnLst>
                <a:rect l="0" t="0" r="r" b="b"/>
                <a:pathLst>
                  <a:path w="7" h="3">
                    <a:moveTo>
                      <a:pt x="5" y="0"/>
                    </a:moveTo>
                    <a:lnTo>
                      <a:pt x="7" y="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399" name="Freeform 1615"/>
              <p:cNvSpPr>
                <a:spLocks/>
              </p:cNvSpPr>
              <p:nvPr/>
            </p:nvSpPr>
            <p:spPr bwMode="auto">
              <a:xfrm>
                <a:off x="4630" y="1473"/>
                <a:ext cx="30" cy="26"/>
              </a:xfrm>
              <a:custGeom>
                <a:avLst/>
                <a:gdLst>
                  <a:gd name="T0" fmla="*/ 59 w 59"/>
                  <a:gd name="T1" fmla="*/ 3 h 53"/>
                  <a:gd name="T2" fmla="*/ 48 w 59"/>
                  <a:gd name="T3" fmla="*/ 21 h 53"/>
                  <a:gd name="T4" fmla="*/ 42 w 59"/>
                  <a:gd name="T5" fmla="*/ 32 h 53"/>
                  <a:gd name="T6" fmla="*/ 39 w 59"/>
                  <a:gd name="T7" fmla="*/ 36 h 53"/>
                  <a:gd name="T8" fmla="*/ 36 w 59"/>
                  <a:gd name="T9" fmla="*/ 41 h 53"/>
                  <a:gd name="T10" fmla="*/ 30 w 59"/>
                  <a:gd name="T11" fmla="*/ 47 h 53"/>
                  <a:gd name="T12" fmla="*/ 25 w 59"/>
                  <a:gd name="T13" fmla="*/ 50 h 53"/>
                  <a:gd name="T14" fmla="*/ 21 w 59"/>
                  <a:gd name="T15" fmla="*/ 53 h 53"/>
                  <a:gd name="T16" fmla="*/ 16 w 59"/>
                  <a:gd name="T17" fmla="*/ 53 h 53"/>
                  <a:gd name="T18" fmla="*/ 10 w 59"/>
                  <a:gd name="T19" fmla="*/ 53 h 53"/>
                  <a:gd name="T20" fmla="*/ 6 w 59"/>
                  <a:gd name="T21" fmla="*/ 51 h 53"/>
                  <a:gd name="T22" fmla="*/ 0 w 59"/>
                  <a:gd name="T23" fmla="*/ 50 h 53"/>
                  <a:gd name="T24" fmla="*/ 3 w 59"/>
                  <a:gd name="T25" fmla="*/ 44 h 53"/>
                  <a:gd name="T26" fmla="*/ 7 w 59"/>
                  <a:gd name="T27" fmla="*/ 45 h 53"/>
                  <a:gd name="T28" fmla="*/ 12 w 59"/>
                  <a:gd name="T29" fmla="*/ 47 h 53"/>
                  <a:gd name="T30" fmla="*/ 15 w 59"/>
                  <a:gd name="T31" fmla="*/ 47 h 53"/>
                  <a:gd name="T32" fmla="*/ 18 w 59"/>
                  <a:gd name="T33" fmla="*/ 47 h 53"/>
                  <a:gd name="T34" fmla="*/ 22 w 59"/>
                  <a:gd name="T35" fmla="*/ 45 h 53"/>
                  <a:gd name="T36" fmla="*/ 25 w 59"/>
                  <a:gd name="T37" fmla="*/ 42 h 53"/>
                  <a:gd name="T38" fmla="*/ 31 w 59"/>
                  <a:gd name="T39" fmla="*/ 36 h 53"/>
                  <a:gd name="T40" fmla="*/ 34 w 59"/>
                  <a:gd name="T41" fmla="*/ 32 h 53"/>
                  <a:gd name="T42" fmla="*/ 37 w 59"/>
                  <a:gd name="T43" fmla="*/ 27 h 53"/>
                  <a:gd name="T44" fmla="*/ 42 w 59"/>
                  <a:gd name="T45" fmla="*/ 18 h 53"/>
                  <a:gd name="T46" fmla="*/ 52 w 59"/>
                  <a:gd name="T47" fmla="*/ 0 h 53"/>
                  <a:gd name="T48" fmla="*/ 59 w 59"/>
                  <a:gd name="T4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3">
                    <a:moveTo>
                      <a:pt x="59" y="3"/>
                    </a:moveTo>
                    <a:lnTo>
                      <a:pt x="48" y="21"/>
                    </a:lnTo>
                    <a:lnTo>
                      <a:pt x="42" y="32"/>
                    </a:lnTo>
                    <a:lnTo>
                      <a:pt x="39" y="36"/>
                    </a:lnTo>
                    <a:lnTo>
                      <a:pt x="36" y="41"/>
                    </a:lnTo>
                    <a:lnTo>
                      <a:pt x="30" y="47"/>
                    </a:lnTo>
                    <a:lnTo>
                      <a:pt x="25" y="50"/>
                    </a:lnTo>
                    <a:lnTo>
                      <a:pt x="21" y="53"/>
                    </a:lnTo>
                    <a:lnTo>
                      <a:pt x="16" y="53"/>
                    </a:lnTo>
                    <a:lnTo>
                      <a:pt x="10" y="53"/>
                    </a:lnTo>
                    <a:lnTo>
                      <a:pt x="6" y="51"/>
                    </a:lnTo>
                    <a:lnTo>
                      <a:pt x="0" y="50"/>
                    </a:lnTo>
                    <a:lnTo>
                      <a:pt x="3" y="44"/>
                    </a:lnTo>
                    <a:lnTo>
                      <a:pt x="7" y="45"/>
                    </a:lnTo>
                    <a:lnTo>
                      <a:pt x="12" y="47"/>
                    </a:lnTo>
                    <a:lnTo>
                      <a:pt x="15" y="47"/>
                    </a:lnTo>
                    <a:lnTo>
                      <a:pt x="18" y="47"/>
                    </a:lnTo>
                    <a:lnTo>
                      <a:pt x="22" y="45"/>
                    </a:lnTo>
                    <a:lnTo>
                      <a:pt x="25" y="42"/>
                    </a:lnTo>
                    <a:lnTo>
                      <a:pt x="31" y="36"/>
                    </a:lnTo>
                    <a:lnTo>
                      <a:pt x="34" y="32"/>
                    </a:lnTo>
                    <a:lnTo>
                      <a:pt x="37" y="27"/>
                    </a:lnTo>
                    <a:lnTo>
                      <a:pt x="42" y="18"/>
                    </a:lnTo>
                    <a:lnTo>
                      <a:pt x="52" y="0"/>
                    </a:lnTo>
                    <a:lnTo>
                      <a:pt x="5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0" name="Freeform 1616"/>
              <p:cNvSpPr>
                <a:spLocks/>
              </p:cNvSpPr>
              <p:nvPr/>
            </p:nvSpPr>
            <p:spPr bwMode="auto">
              <a:xfrm>
                <a:off x="4657" y="1473"/>
                <a:ext cx="3" cy="1"/>
              </a:xfrm>
              <a:custGeom>
                <a:avLst/>
                <a:gdLst>
                  <a:gd name="T0" fmla="*/ 7 w 7"/>
                  <a:gd name="T1" fmla="*/ 3 h 3"/>
                  <a:gd name="T2" fmla="*/ 0 w 7"/>
                  <a:gd name="T3" fmla="*/ 0 h 3"/>
                  <a:gd name="T4" fmla="*/ 7 w 7"/>
                  <a:gd name="T5" fmla="*/ 3 h 3"/>
                </a:gdLst>
                <a:ahLst/>
                <a:cxnLst>
                  <a:cxn ang="0">
                    <a:pos x="T0" y="T1"/>
                  </a:cxn>
                  <a:cxn ang="0">
                    <a:pos x="T2" y="T3"/>
                  </a:cxn>
                  <a:cxn ang="0">
                    <a:pos x="T4" y="T5"/>
                  </a:cxn>
                </a:cxnLst>
                <a:rect l="0" t="0" r="r" b="b"/>
                <a:pathLst>
                  <a:path w="7" h="3">
                    <a:moveTo>
                      <a:pt x="7" y="3"/>
                    </a:moveTo>
                    <a:lnTo>
                      <a:pt x="0" y="0"/>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1" name="Freeform 1617"/>
              <p:cNvSpPr>
                <a:spLocks/>
              </p:cNvSpPr>
              <p:nvPr/>
            </p:nvSpPr>
            <p:spPr bwMode="auto">
              <a:xfrm>
                <a:off x="4611" y="1426"/>
                <a:ext cx="21" cy="71"/>
              </a:xfrm>
              <a:custGeom>
                <a:avLst/>
                <a:gdLst>
                  <a:gd name="T0" fmla="*/ 38 w 41"/>
                  <a:gd name="T1" fmla="*/ 143 h 143"/>
                  <a:gd name="T2" fmla="*/ 33 w 41"/>
                  <a:gd name="T3" fmla="*/ 140 h 143"/>
                  <a:gd name="T4" fmla="*/ 29 w 41"/>
                  <a:gd name="T5" fmla="*/ 137 h 143"/>
                  <a:gd name="T6" fmla="*/ 26 w 41"/>
                  <a:gd name="T7" fmla="*/ 134 h 143"/>
                  <a:gd name="T8" fmla="*/ 23 w 41"/>
                  <a:gd name="T9" fmla="*/ 131 h 143"/>
                  <a:gd name="T10" fmla="*/ 20 w 41"/>
                  <a:gd name="T11" fmla="*/ 126 h 143"/>
                  <a:gd name="T12" fmla="*/ 17 w 41"/>
                  <a:gd name="T13" fmla="*/ 123 h 143"/>
                  <a:gd name="T14" fmla="*/ 10 w 41"/>
                  <a:gd name="T15" fmla="*/ 114 h 143"/>
                  <a:gd name="T16" fmla="*/ 7 w 41"/>
                  <a:gd name="T17" fmla="*/ 107 h 143"/>
                  <a:gd name="T18" fmla="*/ 4 w 41"/>
                  <a:gd name="T19" fmla="*/ 98 h 143"/>
                  <a:gd name="T20" fmla="*/ 3 w 41"/>
                  <a:gd name="T21" fmla="*/ 89 h 143"/>
                  <a:gd name="T22" fmla="*/ 1 w 41"/>
                  <a:gd name="T23" fmla="*/ 78 h 143"/>
                  <a:gd name="T24" fmla="*/ 0 w 41"/>
                  <a:gd name="T25" fmla="*/ 67 h 143"/>
                  <a:gd name="T26" fmla="*/ 0 w 41"/>
                  <a:gd name="T27" fmla="*/ 58 h 143"/>
                  <a:gd name="T28" fmla="*/ 1 w 41"/>
                  <a:gd name="T29" fmla="*/ 37 h 143"/>
                  <a:gd name="T30" fmla="*/ 4 w 41"/>
                  <a:gd name="T31" fmla="*/ 0 h 143"/>
                  <a:gd name="T32" fmla="*/ 10 w 41"/>
                  <a:gd name="T33" fmla="*/ 1 h 143"/>
                  <a:gd name="T34" fmla="*/ 7 w 41"/>
                  <a:gd name="T35" fmla="*/ 39 h 143"/>
                  <a:gd name="T36" fmla="*/ 6 w 41"/>
                  <a:gd name="T37" fmla="*/ 58 h 143"/>
                  <a:gd name="T38" fmla="*/ 6 w 41"/>
                  <a:gd name="T39" fmla="*/ 67 h 143"/>
                  <a:gd name="T40" fmla="*/ 7 w 41"/>
                  <a:gd name="T41" fmla="*/ 78 h 143"/>
                  <a:gd name="T42" fmla="*/ 9 w 41"/>
                  <a:gd name="T43" fmla="*/ 87 h 143"/>
                  <a:gd name="T44" fmla="*/ 10 w 41"/>
                  <a:gd name="T45" fmla="*/ 96 h 143"/>
                  <a:gd name="T46" fmla="*/ 14 w 41"/>
                  <a:gd name="T47" fmla="*/ 104 h 143"/>
                  <a:gd name="T48" fmla="*/ 17 w 41"/>
                  <a:gd name="T49" fmla="*/ 111 h 143"/>
                  <a:gd name="T50" fmla="*/ 21 w 41"/>
                  <a:gd name="T51" fmla="*/ 119 h 143"/>
                  <a:gd name="T52" fmla="*/ 24 w 41"/>
                  <a:gd name="T53" fmla="*/ 123 h 143"/>
                  <a:gd name="T54" fmla="*/ 27 w 41"/>
                  <a:gd name="T55" fmla="*/ 126 h 143"/>
                  <a:gd name="T56" fmla="*/ 30 w 41"/>
                  <a:gd name="T57" fmla="*/ 129 h 143"/>
                  <a:gd name="T58" fmla="*/ 33 w 41"/>
                  <a:gd name="T59" fmla="*/ 132 h 143"/>
                  <a:gd name="T60" fmla="*/ 38 w 41"/>
                  <a:gd name="T61" fmla="*/ 134 h 143"/>
                  <a:gd name="T62" fmla="*/ 41 w 41"/>
                  <a:gd name="T63" fmla="*/ 137 h 143"/>
                  <a:gd name="T64" fmla="*/ 38 w 41"/>
                  <a:gd name="T6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43">
                    <a:moveTo>
                      <a:pt x="38" y="143"/>
                    </a:moveTo>
                    <a:lnTo>
                      <a:pt x="33" y="140"/>
                    </a:lnTo>
                    <a:lnTo>
                      <a:pt x="29" y="137"/>
                    </a:lnTo>
                    <a:lnTo>
                      <a:pt x="26" y="134"/>
                    </a:lnTo>
                    <a:lnTo>
                      <a:pt x="23" y="131"/>
                    </a:lnTo>
                    <a:lnTo>
                      <a:pt x="20" y="126"/>
                    </a:lnTo>
                    <a:lnTo>
                      <a:pt x="17" y="123"/>
                    </a:lnTo>
                    <a:lnTo>
                      <a:pt x="10" y="114"/>
                    </a:lnTo>
                    <a:lnTo>
                      <a:pt x="7" y="107"/>
                    </a:lnTo>
                    <a:lnTo>
                      <a:pt x="4" y="98"/>
                    </a:lnTo>
                    <a:lnTo>
                      <a:pt x="3" y="89"/>
                    </a:lnTo>
                    <a:lnTo>
                      <a:pt x="1" y="78"/>
                    </a:lnTo>
                    <a:lnTo>
                      <a:pt x="0" y="67"/>
                    </a:lnTo>
                    <a:lnTo>
                      <a:pt x="0" y="58"/>
                    </a:lnTo>
                    <a:lnTo>
                      <a:pt x="1" y="37"/>
                    </a:lnTo>
                    <a:lnTo>
                      <a:pt x="4" y="0"/>
                    </a:lnTo>
                    <a:lnTo>
                      <a:pt x="10" y="1"/>
                    </a:lnTo>
                    <a:lnTo>
                      <a:pt x="7" y="39"/>
                    </a:lnTo>
                    <a:lnTo>
                      <a:pt x="6" y="58"/>
                    </a:lnTo>
                    <a:lnTo>
                      <a:pt x="6" y="67"/>
                    </a:lnTo>
                    <a:lnTo>
                      <a:pt x="7" y="78"/>
                    </a:lnTo>
                    <a:lnTo>
                      <a:pt x="9" y="87"/>
                    </a:lnTo>
                    <a:lnTo>
                      <a:pt x="10" y="96"/>
                    </a:lnTo>
                    <a:lnTo>
                      <a:pt x="14" y="104"/>
                    </a:lnTo>
                    <a:lnTo>
                      <a:pt x="17" y="111"/>
                    </a:lnTo>
                    <a:lnTo>
                      <a:pt x="21" y="119"/>
                    </a:lnTo>
                    <a:lnTo>
                      <a:pt x="24" y="123"/>
                    </a:lnTo>
                    <a:lnTo>
                      <a:pt x="27" y="126"/>
                    </a:lnTo>
                    <a:lnTo>
                      <a:pt x="30" y="129"/>
                    </a:lnTo>
                    <a:lnTo>
                      <a:pt x="33" y="132"/>
                    </a:lnTo>
                    <a:lnTo>
                      <a:pt x="38" y="134"/>
                    </a:lnTo>
                    <a:lnTo>
                      <a:pt x="41" y="137"/>
                    </a:lnTo>
                    <a:lnTo>
                      <a:pt x="38"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2" name="Freeform 1618"/>
              <p:cNvSpPr>
                <a:spLocks/>
              </p:cNvSpPr>
              <p:nvPr/>
            </p:nvSpPr>
            <p:spPr bwMode="auto">
              <a:xfrm>
                <a:off x="4630" y="1494"/>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3" name="Freeform 1619"/>
              <p:cNvSpPr>
                <a:spLocks/>
              </p:cNvSpPr>
              <p:nvPr/>
            </p:nvSpPr>
            <p:spPr bwMode="auto">
              <a:xfrm>
                <a:off x="4614" y="1380"/>
                <a:ext cx="13" cy="46"/>
              </a:xfrm>
              <a:custGeom>
                <a:avLst/>
                <a:gdLst>
                  <a:gd name="T0" fmla="*/ 0 w 28"/>
                  <a:gd name="T1" fmla="*/ 92 h 92"/>
                  <a:gd name="T2" fmla="*/ 3 w 28"/>
                  <a:gd name="T3" fmla="*/ 68 h 92"/>
                  <a:gd name="T4" fmla="*/ 5 w 28"/>
                  <a:gd name="T5" fmla="*/ 56 h 92"/>
                  <a:gd name="T6" fmla="*/ 5 w 28"/>
                  <a:gd name="T7" fmla="*/ 43 h 92"/>
                  <a:gd name="T8" fmla="*/ 8 w 28"/>
                  <a:gd name="T9" fmla="*/ 33 h 92"/>
                  <a:gd name="T10" fmla="*/ 10 w 28"/>
                  <a:gd name="T11" fmla="*/ 27 h 92"/>
                  <a:gd name="T12" fmla="*/ 11 w 28"/>
                  <a:gd name="T13" fmla="*/ 21 h 92"/>
                  <a:gd name="T14" fmla="*/ 17 w 28"/>
                  <a:gd name="T15" fmla="*/ 10 h 92"/>
                  <a:gd name="T16" fmla="*/ 23 w 28"/>
                  <a:gd name="T17" fmla="*/ 0 h 92"/>
                  <a:gd name="T18" fmla="*/ 28 w 28"/>
                  <a:gd name="T19" fmla="*/ 4 h 92"/>
                  <a:gd name="T20" fmla="*/ 22 w 28"/>
                  <a:gd name="T21" fmla="*/ 15 h 92"/>
                  <a:gd name="T22" fmla="*/ 17 w 28"/>
                  <a:gd name="T23" fmla="*/ 24 h 92"/>
                  <a:gd name="T24" fmla="*/ 16 w 28"/>
                  <a:gd name="T25" fmla="*/ 30 h 92"/>
                  <a:gd name="T26" fmla="*/ 14 w 28"/>
                  <a:gd name="T27" fmla="*/ 34 h 92"/>
                  <a:gd name="T28" fmla="*/ 11 w 28"/>
                  <a:gd name="T29" fmla="*/ 45 h 92"/>
                  <a:gd name="T30" fmla="*/ 11 w 28"/>
                  <a:gd name="T31" fmla="*/ 57 h 92"/>
                  <a:gd name="T32" fmla="*/ 10 w 28"/>
                  <a:gd name="T33" fmla="*/ 68 h 92"/>
                  <a:gd name="T34" fmla="*/ 6 w 28"/>
                  <a:gd name="T35" fmla="*/ 92 h 92"/>
                  <a:gd name="T36" fmla="*/ 0 w 28"/>
                  <a:gd name="T3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2">
                    <a:moveTo>
                      <a:pt x="0" y="92"/>
                    </a:moveTo>
                    <a:lnTo>
                      <a:pt x="3" y="68"/>
                    </a:lnTo>
                    <a:lnTo>
                      <a:pt x="5" y="56"/>
                    </a:lnTo>
                    <a:lnTo>
                      <a:pt x="5" y="43"/>
                    </a:lnTo>
                    <a:lnTo>
                      <a:pt x="8" y="33"/>
                    </a:lnTo>
                    <a:lnTo>
                      <a:pt x="10" y="27"/>
                    </a:lnTo>
                    <a:lnTo>
                      <a:pt x="11" y="21"/>
                    </a:lnTo>
                    <a:lnTo>
                      <a:pt x="17" y="10"/>
                    </a:lnTo>
                    <a:lnTo>
                      <a:pt x="23" y="0"/>
                    </a:lnTo>
                    <a:lnTo>
                      <a:pt x="28" y="4"/>
                    </a:lnTo>
                    <a:lnTo>
                      <a:pt x="22" y="15"/>
                    </a:lnTo>
                    <a:lnTo>
                      <a:pt x="17" y="24"/>
                    </a:lnTo>
                    <a:lnTo>
                      <a:pt x="16" y="30"/>
                    </a:lnTo>
                    <a:lnTo>
                      <a:pt x="14" y="34"/>
                    </a:lnTo>
                    <a:lnTo>
                      <a:pt x="11" y="45"/>
                    </a:lnTo>
                    <a:lnTo>
                      <a:pt x="11" y="57"/>
                    </a:lnTo>
                    <a:lnTo>
                      <a:pt x="10" y="68"/>
                    </a:lnTo>
                    <a:lnTo>
                      <a:pt x="6" y="92"/>
                    </a:lnTo>
                    <a:lnTo>
                      <a:pt x="0"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4" name="Freeform 1620"/>
              <p:cNvSpPr>
                <a:spLocks/>
              </p:cNvSpPr>
              <p:nvPr/>
            </p:nvSpPr>
            <p:spPr bwMode="auto">
              <a:xfrm>
                <a:off x="4614" y="1426"/>
                <a:ext cx="3" cy="1"/>
              </a:xfrm>
              <a:custGeom>
                <a:avLst/>
                <a:gdLst>
                  <a:gd name="T0" fmla="*/ 6 w 6"/>
                  <a:gd name="T1" fmla="*/ 1 h 1"/>
                  <a:gd name="T2" fmla="*/ 6 w 6"/>
                  <a:gd name="T3" fmla="*/ 0 h 1"/>
                  <a:gd name="T4" fmla="*/ 0 w 6"/>
                  <a:gd name="T5" fmla="*/ 0 h 1"/>
                  <a:gd name="T6" fmla="*/ 6 w 6"/>
                  <a:gd name="T7" fmla="*/ 1 h 1"/>
                </a:gdLst>
                <a:ahLst/>
                <a:cxnLst>
                  <a:cxn ang="0">
                    <a:pos x="T0" y="T1"/>
                  </a:cxn>
                  <a:cxn ang="0">
                    <a:pos x="T2" y="T3"/>
                  </a:cxn>
                  <a:cxn ang="0">
                    <a:pos x="T4" y="T5"/>
                  </a:cxn>
                  <a:cxn ang="0">
                    <a:pos x="T6" y="T7"/>
                  </a:cxn>
                </a:cxnLst>
                <a:rect l="0" t="0" r="r" b="b"/>
                <a:pathLst>
                  <a:path w="6" h="1">
                    <a:moveTo>
                      <a:pt x="6" y="1"/>
                    </a:moveTo>
                    <a:lnTo>
                      <a:pt x="6" y="0"/>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5" name="Freeform 1621"/>
              <p:cNvSpPr>
                <a:spLocks/>
              </p:cNvSpPr>
              <p:nvPr/>
            </p:nvSpPr>
            <p:spPr bwMode="auto">
              <a:xfrm>
                <a:off x="4625" y="1369"/>
                <a:ext cx="17" cy="13"/>
              </a:xfrm>
              <a:custGeom>
                <a:avLst/>
                <a:gdLst>
                  <a:gd name="T0" fmla="*/ 0 w 33"/>
                  <a:gd name="T1" fmla="*/ 23 h 27"/>
                  <a:gd name="T2" fmla="*/ 6 w 33"/>
                  <a:gd name="T3" fmla="*/ 15 h 27"/>
                  <a:gd name="T4" fmla="*/ 11 w 33"/>
                  <a:gd name="T5" fmla="*/ 11 h 27"/>
                  <a:gd name="T6" fmla="*/ 15 w 33"/>
                  <a:gd name="T7" fmla="*/ 6 h 27"/>
                  <a:gd name="T8" fmla="*/ 20 w 33"/>
                  <a:gd name="T9" fmla="*/ 5 h 27"/>
                  <a:gd name="T10" fmla="*/ 27 w 33"/>
                  <a:gd name="T11" fmla="*/ 0 h 27"/>
                  <a:gd name="T12" fmla="*/ 33 w 33"/>
                  <a:gd name="T13" fmla="*/ 0 h 27"/>
                  <a:gd name="T14" fmla="*/ 33 w 33"/>
                  <a:gd name="T15" fmla="*/ 6 h 27"/>
                  <a:gd name="T16" fmla="*/ 29 w 33"/>
                  <a:gd name="T17" fmla="*/ 6 h 27"/>
                  <a:gd name="T18" fmla="*/ 23 w 33"/>
                  <a:gd name="T19" fmla="*/ 9 h 27"/>
                  <a:gd name="T20" fmla="*/ 20 w 33"/>
                  <a:gd name="T21" fmla="*/ 12 h 27"/>
                  <a:gd name="T22" fmla="*/ 15 w 33"/>
                  <a:gd name="T23" fmla="*/ 15 h 27"/>
                  <a:gd name="T24" fmla="*/ 11 w 33"/>
                  <a:gd name="T25" fmla="*/ 20 h 27"/>
                  <a:gd name="T26" fmla="*/ 5 w 33"/>
                  <a:gd name="T27" fmla="*/ 27 h 27"/>
                  <a:gd name="T28" fmla="*/ 0 w 33"/>
                  <a:gd name="T2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7">
                    <a:moveTo>
                      <a:pt x="0" y="23"/>
                    </a:moveTo>
                    <a:lnTo>
                      <a:pt x="6" y="15"/>
                    </a:lnTo>
                    <a:lnTo>
                      <a:pt x="11" y="11"/>
                    </a:lnTo>
                    <a:lnTo>
                      <a:pt x="15" y="6"/>
                    </a:lnTo>
                    <a:lnTo>
                      <a:pt x="20" y="5"/>
                    </a:lnTo>
                    <a:lnTo>
                      <a:pt x="27" y="0"/>
                    </a:lnTo>
                    <a:lnTo>
                      <a:pt x="33" y="0"/>
                    </a:lnTo>
                    <a:lnTo>
                      <a:pt x="33" y="6"/>
                    </a:lnTo>
                    <a:lnTo>
                      <a:pt x="29" y="6"/>
                    </a:lnTo>
                    <a:lnTo>
                      <a:pt x="23" y="9"/>
                    </a:lnTo>
                    <a:lnTo>
                      <a:pt x="20" y="12"/>
                    </a:lnTo>
                    <a:lnTo>
                      <a:pt x="15" y="15"/>
                    </a:lnTo>
                    <a:lnTo>
                      <a:pt x="11" y="20"/>
                    </a:lnTo>
                    <a:lnTo>
                      <a:pt x="5" y="27"/>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6" name="Freeform 1622"/>
              <p:cNvSpPr>
                <a:spLocks/>
              </p:cNvSpPr>
              <p:nvPr/>
            </p:nvSpPr>
            <p:spPr bwMode="auto">
              <a:xfrm>
                <a:off x="4625" y="1380"/>
                <a:ext cx="2"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7" name="Freeform 1623"/>
              <p:cNvSpPr>
                <a:spLocks/>
              </p:cNvSpPr>
              <p:nvPr/>
            </p:nvSpPr>
            <p:spPr bwMode="auto">
              <a:xfrm>
                <a:off x="4641" y="1369"/>
                <a:ext cx="7" cy="4"/>
              </a:xfrm>
              <a:custGeom>
                <a:avLst/>
                <a:gdLst>
                  <a:gd name="T0" fmla="*/ 3 w 15"/>
                  <a:gd name="T1" fmla="*/ 0 h 9"/>
                  <a:gd name="T2" fmla="*/ 0 w 15"/>
                  <a:gd name="T3" fmla="*/ 6 h 9"/>
                  <a:gd name="T4" fmla="*/ 12 w 15"/>
                  <a:gd name="T5" fmla="*/ 9 h 9"/>
                  <a:gd name="T6" fmla="*/ 15 w 15"/>
                  <a:gd name="T7" fmla="*/ 3 h 9"/>
                  <a:gd name="T8" fmla="*/ 3 w 15"/>
                  <a:gd name="T9" fmla="*/ 0 h 9"/>
                </a:gdLst>
                <a:ahLst/>
                <a:cxnLst>
                  <a:cxn ang="0">
                    <a:pos x="T0" y="T1"/>
                  </a:cxn>
                  <a:cxn ang="0">
                    <a:pos x="T2" y="T3"/>
                  </a:cxn>
                  <a:cxn ang="0">
                    <a:pos x="T4" y="T5"/>
                  </a:cxn>
                  <a:cxn ang="0">
                    <a:pos x="T6" y="T7"/>
                  </a:cxn>
                  <a:cxn ang="0">
                    <a:pos x="T8" y="T9"/>
                  </a:cxn>
                </a:cxnLst>
                <a:rect l="0" t="0" r="r" b="b"/>
                <a:pathLst>
                  <a:path w="15" h="9">
                    <a:moveTo>
                      <a:pt x="3" y="0"/>
                    </a:moveTo>
                    <a:lnTo>
                      <a:pt x="0" y="6"/>
                    </a:lnTo>
                    <a:lnTo>
                      <a:pt x="12" y="9"/>
                    </a:lnTo>
                    <a:lnTo>
                      <a:pt x="15"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8" name="Freeform 1624"/>
              <p:cNvSpPr>
                <a:spLocks/>
              </p:cNvSpPr>
              <p:nvPr/>
            </p:nvSpPr>
            <p:spPr bwMode="auto">
              <a:xfrm>
                <a:off x="4641" y="1369"/>
                <a:ext cx="1" cy="3"/>
              </a:xfrm>
              <a:custGeom>
                <a:avLst/>
                <a:gdLst>
                  <a:gd name="T0" fmla="*/ 1 w 3"/>
                  <a:gd name="T1" fmla="*/ 0 h 6"/>
                  <a:gd name="T2" fmla="*/ 3 w 3"/>
                  <a:gd name="T3" fmla="*/ 0 h 6"/>
                  <a:gd name="T4" fmla="*/ 0 w 3"/>
                  <a:gd name="T5" fmla="*/ 6 h 6"/>
                  <a:gd name="T6" fmla="*/ 1 w 3"/>
                  <a:gd name="T7" fmla="*/ 6 h 6"/>
                  <a:gd name="T8" fmla="*/ 1 w 3"/>
                  <a:gd name="T9" fmla="*/ 0 h 6"/>
                </a:gdLst>
                <a:ahLst/>
                <a:cxnLst>
                  <a:cxn ang="0">
                    <a:pos x="T0" y="T1"/>
                  </a:cxn>
                  <a:cxn ang="0">
                    <a:pos x="T2" y="T3"/>
                  </a:cxn>
                  <a:cxn ang="0">
                    <a:pos x="T4" y="T5"/>
                  </a:cxn>
                  <a:cxn ang="0">
                    <a:pos x="T6" y="T7"/>
                  </a:cxn>
                  <a:cxn ang="0">
                    <a:pos x="T8" y="T9"/>
                  </a:cxn>
                </a:cxnLst>
                <a:rect l="0" t="0" r="r" b="b"/>
                <a:pathLst>
                  <a:path w="3" h="6">
                    <a:moveTo>
                      <a:pt x="1" y="0"/>
                    </a:moveTo>
                    <a:lnTo>
                      <a:pt x="3" y="0"/>
                    </a:ln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09" name="Freeform 1625"/>
              <p:cNvSpPr>
                <a:spLocks/>
              </p:cNvSpPr>
              <p:nvPr/>
            </p:nvSpPr>
            <p:spPr bwMode="auto">
              <a:xfrm>
                <a:off x="4647" y="1370"/>
                <a:ext cx="1"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0" name="Freeform 1626"/>
              <p:cNvSpPr>
                <a:spLocks/>
              </p:cNvSpPr>
              <p:nvPr/>
            </p:nvSpPr>
            <p:spPr bwMode="auto">
              <a:xfrm>
                <a:off x="4706" y="1841"/>
                <a:ext cx="153" cy="72"/>
              </a:xfrm>
              <a:custGeom>
                <a:avLst/>
                <a:gdLst>
                  <a:gd name="T0" fmla="*/ 0 w 306"/>
                  <a:gd name="T1" fmla="*/ 73 h 144"/>
                  <a:gd name="T2" fmla="*/ 3 w 306"/>
                  <a:gd name="T3" fmla="*/ 60 h 144"/>
                  <a:gd name="T4" fmla="*/ 6 w 306"/>
                  <a:gd name="T5" fmla="*/ 54 h 144"/>
                  <a:gd name="T6" fmla="*/ 10 w 306"/>
                  <a:gd name="T7" fmla="*/ 48 h 144"/>
                  <a:gd name="T8" fmla="*/ 13 w 306"/>
                  <a:gd name="T9" fmla="*/ 43 h 144"/>
                  <a:gd name="T10" fmla="*/ 18 w 306"/>
                  <a:gd name="T11" fmla="*/ 39 h 144"/>
                  <a:gd name="T12" fmla="*/ 28 w 306"/>
                  <a:gd name="T13" fmla="*/ 30 h 144"/>
                  <a:gd name="T14" fmla="*/ 39 w 306"/>
                  <a:gd name="T15" fmla="*/ 22 h 144"/>
                  <a:gd name="T16" fmla="*/ 52 w 306"/>
                  <a:gd name="T17" fmla="*/ 16 h 144"/>
                  <a:gd name="T18" fmla="*/ 66 w 306"/>
                  <a:gd name="T19" fmla="*/ 10 h 144"/>
                  <a:gd name="T20" fmla="*/ 80 w 306"/>
                  <a:gd name="T21" fmla="*/ 6 h 144"/>
                  <a:gd name="T22" fmla="*/ 95 w 306"/>
                  <a:gd name="T23" fmla="*/ 3 h 144"/>
                  <a:gd name="T24" fmla="*/ 111 w 306"/>
                  <a:gd name="T25" fmla="*/ 1 h 144"/>
                  <a:gd name="T26" fmla="*/ 126 w 306"/>
                  <a:gd name="T27" fmla="*/ 0 h 144"/>
                  <a:gd name="T28" fmla="*/ 141 w 306"/>
                  <a:gd name="T29" fmla="*/ 0 h 144"/>
                  <a:gd name="T30" fmla="*/ 172 w 306"/>
                  <a:gd name="T31" fmla="*/ 0 h 144"/>
                  <a:gd name="T32" fmla="*/ 187 w 306"/>
                  <a:gd name="T33" fmla="*/ 1 h 144"/>
                  <a:gd name="T34" fmla="*/ 200 w 306"/>
                  <a:gd name="T35" fmla="*/ 3 h 144"/>
                  <a:gd name="T36" fmla="*/ 237 w 306"/>
                  <a:gd name="T37" fmla="*/ 10 h 144"/>
                  <a:gd name="T38" fmla="*/ 255 w 306"/>
                  <a:gd name="T39" fmla="*/ 15 h 144"/>
                  <a:gd name="T40" fmla="*/ 264 w 306"/>
                  <a:gd name="T41" fmla="*/ 18 h 144"/>
                  <a:gd name="T42" fmla="*/ 273 w 306"/>
                  <a:gd name="T43" fmla="*/ 22 h 144"/>
                  <a:gd name="T44" fmla="*/ 280 w 306"/>
                  <a:gd name="T45" fmla="*/ 25 h 144"/>
                  <a:gd name="T46" fmla="*/ 288 w 306"/>
                  <a:gd name="T47" fmla="*/ 31 h 144"/>
                  <a:gd name="T48" fmla="*/ 294 w 306"/>
                  <a:gd name="T49" fmla="*/ 37 h 144"/>
                  <a:gd name="T50" fmla="*/ 300 w 306"/>
                  <a:gd name="T51" fmla="*/ 43 h 144"/>
                  <a:gd name="T52" fmla="*/ 303 w 306"/>
                  <a:gd name="T53" fmla="*/ 51 h 144"/>
                  <a:gd name="T54" fmla="*/ 304 w 306"/>
                  <a:gd name="T55" fmla="*/ 55 h 144"/>
                  <a:gd name="T56" fmla="*/ 306 w 306"/>
                  <a:gd name="T57" fmla="*/ 58 h 144"/>
                  <a:gd name="T58" fmla="*/ 306 w 306"/>
                  <a:gd name="T59" fmla="*/ 69 h 144"/>
                  <a:gd name="T60" fmla="*/ 304 w 306"/>
                  <a:gd name="T61" fmla="*/ 80 h 144"/>
                  <a:gd name="T62" fmla="*/ 301 w 306"/>
                  <a:gd name="T63" fmla="*/ 90 h 144"/>
                  <a:gd name="T64" fmla="*/ 297 w 306"/>
                  <a:gd name="T65" fmla="*/ 99 h 144"/>
                  <a:gd name="T66" fmla="*/ 294 w 306"/>
                  <a:gd name="T67" fmla="*/ 104 h 144"/>
                  <a:gd name="T68" fmla="*/ 291 w 306"/>
                  <a:gd name="T69" fmla="*/ 108 h 144"/>
                  <a:gd name="T70" fmla="*/ 286 w 306"/>
                  <a:gd name="T71" fmla="*/ 111 h 144"/>
                  <a:gd name="T72" fmla="*/ 282 w 306"/>
                  <a:gd name="T73" fmla="*/ 116 h 144"/>
                  <a:gd name="T74" fmla="*/ 273 w 306"/>
                  <a:gd name="T75" fmla="*/ 122 h 144"/>
                  <a:gd name="T76" fmla="*/ 264 w 306"/>
                  <a:gd name="T77" fmla="*/ 128 h 144"/>
                  <a:gd name="T78" fmla="*/ 253 w 306"/>
                  <a:gd name="T79" fmla="*/ 132 h 144"/>
                  <a:gd name="T80" fmla="*/ 243 w 306"/>
                  <a:gd name="T81" fmla="*/ 135 h 144"/>
                  <a:gd name="T82" fmla="*/ 227 w 306"/>
                  <a:gd name="T83" fmla="*/ 138 h 144"/>
                  <a:gd name="T84" fmla="*/ 212 w 306"/>
                  <a:gd name="T85" fmla="*/ 141 h 144"/>
                  <a:gd name="T86" fmla="*/ 196 w 306"/>
                  <a:gd name="T87" fmla="*/ 143 h 144"/>
                  <a:gd name="T88" fmla="*/ 181 w 306"/>
                  <a:gd name="T89" fmla="*/ 144 h 144"/>
                  <a:gd name="T90" fmla="*/ 164 w 306"/>
                  <a:gd name="T91" fmla="*/ 144 h 144"/>
                  <a:gd name="T92" fmla="*/ 149 w 306"/>
                  <a:gd name="T93" fmla="*/ 143 h 144"/>
                  <a:gd name="T94" fmla="*/ 132 w 306"/>
                  <a:gd name="T95" fmla="*/ 141 h 144"/>
                  <a:gd name="T96" fmla="*/ 117 w 306"/>
                  <a:gd name="T97" fmla="*/ 138 h 144"/>
                  <a:gd name="T98" fmla="*/ 101 w 306"/>
                  <a:gd name="T99" fmla="*/ 135 h 144"/>
                  <a:gd name="T100" fmla="*/ 86 w 306"/>
                  <a:gd name="T101" fmla="*/ 131 h 144"/>
                  <a:gd name="T102" fmla="*/ 71 w 306"/>
                  <a:gd name="T103" fmla="*/ 125 h 144"/>
                  <a:gd name="T104" fmla="*/ 57 w 306"/>
                  <a:gd name="T105" fmla="*/ 119 h 144"/>
                  <a:gd name="T106" fmla="*/ 42 w 306"/>
                  <a:gd name="T107" fmla="*/ 111 h 144"/>
                  <a:gd name="T108" fmla="*/ 28 w 306"/>
                  <a:gd name="T109" fmla="*/ 104 h 144"/>
                  <a:gd name="T110" fmla="*/ 16 w 306"/>
                  <a:gd name="T111" fmla="*/ 95 h 144"/>
                  <a:gd name="T112" fmla="*/ 4 w 306"/>
                  <a:gd name="T113" fmla="*/ 86 h 144"/>
                  <a:gd name="T114" fmla="*/ 0 w 306"/>
                  <a:gd name="T115" fmla="*/ 7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144">
                    <a:moveTo>
                      <a:pt x="0" y="73"/>
                    </a:moveTo>
                    <a:lnTo>
                      <a:pt x="3" y="60"/>
                    </a:lnTo>
                    <a:lnTo>
                      <a:pt x="6" y="54"/>
                    </a:lnTo>
                    <a:lnTo>
                      <a:pt x="10" y="48"/>
                    </a:lnTo>
                    <a:lnTo>
                      <a:pt x="13" y="43"/>
                    </a:lnTo>
                    <a:lnTo>
                      <a:pt x="18" y="39"/>
                    </a:lnTo>
                    <a:lnTo>
                      <a:pt x="28" y="30"/>
                    </a:lnTo>
                    <a:lnTo>
                      <a:pt x="39" y="22"/>
                    </a:lnTo>
                    <a:lnTo>
                      <a:pt x="52" y="16"/>
                    </a:lnTo>
                    <a:lnTo>
                      <a:pt x="66" y="10"/>
                    </a:lnTo>
                    <a:lnTo>
                      <a:pt x="80" y="6"/>
                    </a:lnTo>
                    <a:lnTo>
                      <a:pt x="95" y="3"/>
                    </a:lnTo>
                    <a:lnTo>
                      <a:pt x="111" y="1"/>
                    </a:lnTo>
                    <a:lnTo>
                      <a:pt x="126" y="0"/>
                    </a:lnTo>
                    <a:lnTo>
                      <a:pt x="141" y="0"/>
                    </a:lnTo>
                    <a:lnTo>
                      <a:pt x="172" y="0"/>
                    </a:lnTo>
                    <a:lnTo>
                      <a:pt x="187" y="1"/>
                    </a:lnTo>
                    <a:lnTo>
                      <a:pt x="200" y="3"/>
                    </a:lnTo>
                    <a:lnTo>
                      <a:pt x="237" y="10"/>
                    </a:lnTo>
                    <a:lnTo>
                      <a:pt x="255" y="15"/>
                    </a:lnTo>
                    <a:lnTo>
                      <a:pt x="264" y="18"/>
                    </a:lnTo>
                    <a:lnTo>
                      <a:pt x="273" y="22"/>
                    </a:lnTo>
                    <a:lnTo>
                      <a:pt x="280" y="25"/>
                    </a:lnTo>
                    <a:lnTo>
                      <a:pt x="288" y="31"/>
                    </a:lnTo>
                    <a:lnTo>
                      <a:pt x="294" y="37"/>
                    </a:lnTo>
                    <a:lnTo>
                      <a:pt x="300" y="43"/>
                    </a:lnTo>
                    <a:lnTo>
                      <a:pt x="303" y="51"/>
                    </a:lnTo>
                    <a:lnTo>
                      <a:pt x="304" y="55"/>
                    </a:lnTo>
                    <a:lnTo>
                      <a:pt x="306" y="58"/>
                    </a:lnTo>
                    <a:lnTo>
                      <a:pt x="306" y="69"/>
                    </a:lnTo>
                    <a:lnTo>
                      <a:pt x="304" y="80"/>
                    </a:lnTo>
                    <a:lnTo>
                      <a:pt x="301" y="90"/>
                    </a:lnTo>
                    <a:lnTo>
                      <a:pt x="297" y="99"/>
                    </a:lnTo>
                    <a:lnTo>
                      <a:pt x="294" y="104"/>
                    </a:lnTo>
                    <a:lnTo>
                      <a:pt x="291" y="108"/>
                    </a:lnTo>
                    <a:lnTo>
                      <a:pt x="286" y="111"/>
                    </a:lnTo>
                    <a:lnTo>
                      <a:pt x="282" y="116"/>
                    </a:lnTo>
                    <a:lnTo>
                      <a:pt x="273" y="122"/>
                    </a:lnTo>
                    <a:lnTo>
                      <a:pt x="264" y="128"/>
                    </a:lnTo>
                    <a:lnTo>
                      <a:pt x="253" y="132"/>
                    </a:lnTo>
                    <a:lnTo>
                      <a:pt x="243" y="135"/>
                    </a:lnTo>
                    <a:lnTo>
                      <a:pt x="227" y="138"/>
                    </a:lnTo>
                    <a:lnTo>
                      <a:pt x="212" y="141"/>
                    </a:lnTo>
                    <a:lnTo>
                      <a:pt x="196" y="143"/>
                    </a:lnTo>
                    <a:lnTo>
                      <a:pt x="181" y="144"/>
                    </a:lnTo>
                    <a:lnTo>
                      <a:pt x="164" y="144"/>
                    </a:lnTo>
                    <a:lnTo>
                      <a:pt x="149" y="143"/>
                    </a:lnTo>
                    <a:lnTo>
                      <a:pt x="132" y="141"/>
                    </a:lnTo>
                    <a:lnTo>
                      <a:pt x="117" y="138"/>
                    </a:lnTo>
                    <a:lnTo>
                      <a:pt x="101" y="135"/>
                    </a:lnTo>
                    <a:lnTo>
                      <a:pt x="86" y="131"/>
                    </a:lnTo>
                    <a:lnTo>
                      <a:pt x="71" y="125"/>
                    </a:lnTo>
                    <a:lnTo>
                      <a:pt x="57" y="119"/>
                    </a:lnTo>
                    <a:lnTo>
                      <a:pt x="42" y="111"/>
                    </a:lnTo>
                    <a:lnTo>
                      <a:pt x="28" y="104"/>
                    </a:lnTo>
                    <a:lnTo>
                      <a:pt x="16" y="95"/>
                    </a:lnTo>
                    <a:lnTo>
                      <a:pt x="4" y="86"/>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1" name="Freeform 1627"/>
              <p:cNvSpPr>
                <a:spLocks/>
              </p:cNvSpPr>
              <p:nvPr/>
            </p:nvSpPr>
            <p:spPr bwMode="auto">
              <a:xfrm>
                <a:off x="4710" y="1839"/>
                <a:ext cx="89" cy="27"/>
              </a:xfrm>
              <a:custGeom>
                <a:avLst/>
                <a:gdLst>
                  <a:gd name="T0" fmla="*/ 0 w 176"/>
                  <a:gd name="T1" fmla="*/ 50 h 54"/>
                  <a:gd name="T2" fmla="*/ 10 w 176"/>
                  <a:gd name="T3" fmla="*/ 36 h 54"/>
                  <a:gd name="T4" fmla="*/ 30 w 176"/>
                  <a:gd name="T5" fmla="*/ 24 h 54"/>
                  <a:gd name="T6" fmla="*/ 74 w 176"/>
                  <a:gd name="T7" fmla="*/ 8 h 54"/>
                  <a:gd name="T8" fmla="*/ 99 w 176"/>
                  <a:gd name="T9" fmla="*/ 3 h 54"/>
                  <a:gd name="T10" fmla="*/ 126 w 176"/>
                  <a:gd name="T11" fmla="*/ 0 h 54"/>
                  <a:gd name="T12" fmla="*/ 176 w 176"/>
                  <a:gd name="T13" fmla="*/ 0 h 54"/>
                  <a:gd name="T14" fmla="*/ 176 w 176"/>
                  <a:gd name="T15" fmla="*/ 6 h 54"/>
                  <a:gd name="T16" fmla="*/ 126 w 176"/>
                  <a:gd name="T17" fmla="*/ 6 h 54"/>
                  <a:gd name="T18" fmla="*/ 99 w 176"/>
                  <a:gd name="T19" fmla="*/ 9 h 54"/>
                  <a:gd name="T20" fmla="*/ 75 w 176"/>
                  <a:gd name="T21" fmla="*/ 14 h 54"/>
                  <a:gd name="T22" fmla="*/ 31 w 176"/>
                  <a:gd name="T23" fmla="*/ 30 h 54"/>
                  <a:gd name="T24" fmla="*/ 15 w 176"/>
                  <a:gd name="T25" fmla="*/ 41 h 54"/>
                  <a:gd name="T26" fmla="*/ 4 w 176"/>
                  <a:gd name="T27" fmla="*/ 54 h 54"/>
                  <a:gd name="T28" fmla="*/ 0 w 176"/>
                  <a:gd name="T29"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54">
                    <a:moveTo>
                      <a:pt x="0" y="50"/>
                    </a:moveTo>
                    <a:lnTo>
                      <a:pt x="10" y="36"/>
                    </a:lnTo>
                    <a:lnTo>
                      <a:pt x="30" y="24"/>
                    </a:lnTo>
                    <a:lnTo>
                      <a:pt x="74" y="8"/>
                    </a:lnTo>
                    <a:lnTo>
                      <a:pt x="99" y="3"/>
                    </a:lnTo>
                    <a:lnTo>
                      <a:pt x="126" y="0"/>
                    </a:lnTo>
                    <a:lnTo>
                      <a:pt x="176" y="0"/>
                    </a:lnTo>
                    <a:lnTo>
                      <a:pt x="176" y="6"/>
                    </a:lnTo>
                    <a:lnTo>
                      <a:pt x="126" y="6"/>
                    </a:lnTo>
                    <a:lnTo>
                      <a:pt x="99" y="9"/>
                    </a:lnTo>
                    <a:lnTo>
                      <a:pt x="75" y="14"/>
                    </a:lnTo>
                    <a:lnTo>
                      <a:pt x="31" y="30"/>
                    </a:lnTo>
                    <a:lnTo>
                      <a:pt x="15" y="41"/>
                    </a:lnTo>
                    <a:lnTo>
                      <a:pt x="4" y="54"/>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2" name="Freeform 1628"/>
              <p:cNvSpPr>
                <a:spLocks/>
              </p:cNvSpPr>
              <p:nvPr/>
            </p:nvSpPr>
            <p:spPr bwMode="auto">
              <a:xfrm>
                <a:off x="4798" y="1839"/>
                <a:ext cx="81" cy="57"/>
              </a:xfrm>
              <a:custGeom>
                <a:avLst/>
                <a:gdLst>
                  <a:gd name="T0" fmla="*/ 1 w 161"/>
                  <a:gd name="T1" fmla="*/ 0 h 115"/>
                  <a:gd name="T2" fmla="*/ 30 w 161"/>
                  <a:gd name="T3" fmla="*/ 5 h 115"/>
                  <a:gd name="T4" fmla="*/ 59 w 161"/>
                  <a:gd name="T5" fmla="*/ 14 h 115"/>
                  <a:gd name="T6" fmla="*/ 87 w 161"/>
                  <a:gd name="T7" fmla="*/ 26 h 115"/>
                  <a:gd name="T8" fmla="*/ 114 w 161"/>
                  <a:gd name="T9" fmla="*/ 42 h 115"/>
                  <a:gd name="T10" fmla="*/ 136 w 161"/>
                  <a:gd name="T11" fmla="*/ 60 h 115"/>
                  <a:gd name="T12" fmla="*/ 152 w 161"/>
                  <a:gd name="T13" fmla="*/ 78 h 115"/>
                  <a:gd name="T14" fmla="*/ 161 w 161"/>
                  <a:gd name="T15" fmla="*/ 98 h 115"/>
                  <a:gd name="T16" fmla="*/ 161 w 161"/>
                  <a:gd name="T17" fmla="*/ 115 h 115"/>
                  <a:gd name="T18" fmla="*/ 155 w 161"/>
                  <a:gd name="T19" fmla="*/ 115 h 115"/>
                  <a:gd name="T20" fmla="*/ 155 w 161"/>
                  <a:gd name="T21" fmla="*/ 100 h 115"/>
                  <a:gd name="T22" fmla="*/ 148 w 161"/>
                  <a:gd name="T23" fmla="*/ 83 h 115"/>
                  <a:gd name="T24" fmla="*/ 131 w 161"/>
                  <a:gd name="T25" fmla="*/ 65 h 115"/>
                  <a:gd name="T26" fmla="*/ 110 w 161"/>
                  <a:gd name="T27" fmla="*/ 47 h 115"/>
                  <a:gd name="T28" fmla="*/ 86 w 161"/>
                  <a:gd name="T29" fmla="*/ 32 h 115"/>
                  <a:gd name="T30" fmla="*/ 57 w 161"/>
                  <a:gd name="T31" fmla="*/ 20 h 115"/>
                  <a:gd name="T32" fmla="*/ 28 w 161"/>
                  <a:gd name="T33" fmla="*/ 11 h 115"/>
                  <a:gd name="T34" fmla="*/ 0 w 161"/>
                  <a:gd name="T35" fmla="*/ 6 h 115"/>
                  <a:gd name="T36" fmla="*/ 1 w 161"/>
                  <a:gd name="T3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15">
                    <a:moveTo>
                      <a:pt x="1" y="0"/>
                    </a:moveTo>
                    <a:lnTo>
                      <a:pt x="30" y="5"/>
                    </a:lnTo>
                    <a:lnTo>
                      <a:pt x="59" y="14"/>
                    </a:lnTo>
                    <a:lnTo>
                      <a:pt x="87" y="26"/>
                    </a:lnTo>
                    <a:lnTo>
                      <a:pt x="114" y="42"/>
                    </a:lnTo>
                    <a:lnTo>
                      <a:pt x="136" y="60"/>
                    </a:lnTo>
                    <a:lnTo>
                      <a:pt x="152" y="78"/>
                    </a:lnTo>
                    <a:lnTo>
                      <a:pt x="161" y="98"/>
                    </a:lnTo>
                    <a:lnTo>
                      <a:pt x="161" y="115"/>
                    </a:lnTo>
                    <a:lnTo>
                      <a:pt x="155" y="115"/>
                    </a:lnTo>
                    <a:lnTo>
                      <a:pt x="155" y="100"/>
                    </a:lnTo>
                    <a:lnTo>
                      <a:pt x="148" y="83"/>
                    </a:lnTo>
                    <a:lnTo>
                      <a:pt x="131" y="65"/>
                    </a:lnTo>
                    <a:lnTo>
                      <a:pt x="110" y="47"/>
                    </a:lnTo>
                    <a:lnTo>
                      <a:pt x="86" y="32"/>
                    </a:lnTo>
                    <a:lnTo>
                      <a:pt x="57" y="20"/>
                    </a:lnTo>
                    <a:lnTo>
                      <a:pt x="28" y="11"/>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3" name="Freeform 1629"/>
              <p:cNvSpPr>
                <a:spLocks/>
              </p:cNvSpPr>
              <p:nvPr/>
            </p:nvSpPr>
            <p:spPr bwMode="auto">
              <a:xfrm>
                <a:off x="4798" y="1839"/>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4" name="Freeform 1630"/>
              <p:cNvSpPr>
                <a:spLocks/>
              </p:cNvSpPr>
              <p:nvPr/>
            </p:nvSpPr>
            <p:spPr bwMode="auto">
              <a:xfrm>
                <a:off x="4747" y="1895"/>
                <a:ext cx="132" cy="45"/>
              </a:xfrm>
              <a:custGeom>
                <a:avLst/>
                <a:gdLst>
                  <a:gd name="T0" fmla="*/ 262 w 262"/>
                  <a:gd name="T1" fmla="*/ 2 h 89"/>
                  <a:gd name="T2" fmla="*/ 255 w 262"/>
                  <a:gd name="T3" fmla="*/ 21 h 89"/>
                  <a:gd name="T4" fmla="*/ 243 w 262"/>
                  <a:gd name="T5" fmla="*/ 39 h 89"/>
                  <a:gd name="T6" fmla="*/ 231 w 262"/>
                  <a:gd name="T7" fmla="*/ 53 h 89"/>
                  <a:gd name="T8" fmla="*/ 217 w 262"/>
                  <a:gd name="T9" fmla="*/ 63 h 89"/>
                  <a:gd name="T10" fmla="*/ 202 w 262"/>
                  <a:gd name="T11" fmla="*/ 72 h 89"/>
                  <a:gd name="T12" fmla="*/ 187 w 262"/>
                  <a:gd name="T13" fmla="*/ 80 h 89"/>
                  <a:gd name="T14" fmla="*/ 169 w 262"/>
                  <a:gd name="T15" fmla="*/ 84 h 89"/>
                  <a:gd name="T16" fmla="*/ 149 w 262"/>
                  <a:gd name="T17" fmla="*/ 87 h 89"/>
                  <a:gd name="T18" fmla="*/ 113 w 262"/>
                  <a:gd name="T19" fmla="*/ 89 h 89"/>
                  <a:gd name="T20" fmla="*/ 74 w 262"/>
                  <a:gd name="T21" fmla="*/ 84 h 89"/>
                  <a:gd name="T22" fmla="*/ 36 w 262"/>
                  <a:gd name="T23" fmla="*/ 77 h 89"/>
                  <a:gd name="T24" fmla="*/ 0 w 262"/>
                  <a:gd name="T25" fmla="*/ 66 h 89"/>
                  <a:gd name="T26" fmla="*/ 3 w 262"/>
                  <a:gd name="T27" fmla="*/ 62 h 89"/>
                  <a:gd name="T28" fmla="*/ 36 w 262"/>
                  <a:gd name="T29" fmla="*/ 72 h 89"/>
                  <a:gd name="T30" fmla="*/ 74 w 262"/>
                  <a:gd name="T31" fmla="*/ 80 h 89"/>
                  <a:gd name="T32" fmla="*/ 113 w 262"/>
                  <a:gd name="T33" fmla="*/ 84 h 89"/>
                  <a:gd name="T34" fmla="*/ 149 w 262"/>
                  <a:gd name="T35" fmla="*/ 83 h 89"/>
                  <a:gd name="T36" fmla="*/ 166 w 262"/>
                  <a:gd name="T37" fmla="*/ 80 h 89"/>
                  <a:gd name="T38" fmla="*/ 184 w 262"/>
                  <a:gd name="T39" fmla="*/ 75 h 89"/>
                  <a:gd name="T40" fmla="*/ 197 w 262"/>
                  <a:gd name="T41" fmla="*/ 68 h 89"/>
                  <a:gd name="T42" fmla="*/ 212 w 262"/>
                  <a:gd name="T43" fmla="*/ 59 h 89"/>
                  <a:gd name="T44" fmla="*/ 226 w 262"/>
                  <a:gd name="T45" fmla="*/ 48 h 89"/>
                  <a:gd name="T46" fmla="*/ 238 w 262"/>
                  <a:gd name="T47" fmla="*/ 35 h 89"/>
                  <a:gd name="T48" fmla="*/ 249 w 262"/>
                  <a:gd name="T49" fmla="*/ 20 h 89"/>
                  <a:gd name="T50" fmla="*/ 256 w 262"/>
                  <a:gd name="T51" fmla="*/ 0 h 89"/>
                  <a:gd name="T52" fmla="*/ 262 w 262"/>
                  <a:gd name="T53"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2" h="89">
                    <a:moveTo>
                      <a:pt x="262" y="2"/>
                    </a:moveTo>
                    <a:lnTo>
                      <a:pt x="255" y="21"/>
                    </a:lnTo>
                    <a:lnTo>
                      <a:pt x="243" y="39"/>
                    </a:lnTo>
                    <a:lnTo>
                      <a:pt x="231" y="53"/>
                    </a:lnTo>
                    <a:lnTo>
                      <a:pt x="217" y="63"/>
                    </a:lnTo>
                    <a:lnTo>
                      <a:pt x="202" y="72"/>
                    </a:lnTo>
                    <a:lnTo>
                      <a:pt x="187" y="80"/>
                    </a:lnTo>
                    <a:lnTo>
                      <a:pt x="169" y="84"/>
                    </a:lnTo>
                    <a:lnTo>
                      <a:pt x="149" y="87"/>
                    </a:lnTo>
                    <a:lnTo>
                      <a:pt x="113" y="89"/>
                    </a:lnTo>
                    <a:lnTo>
                      <a:pt x="74" y="84"/>
                    </a:lnTo>
                    <a:lnTo>
                      <a:pt x="36" y="77"/>
                    </a:lnTo>
                    <a:lnTo>
                      <a:pt x="0" y="66"/>
                    </a:lnTo>
                    <a:lnTo>
                      <a:pt x="3" y="62"/>
                    </a:lnTo>
                    <a:lnTo>
                      <a:pt x="36" y="72"/>
                    </a:lnTo>
                    <a:lnTo>
                      <a:pt x="74" y="80"/>
                    </a:lnTo>
                    <a:lnTo>
                      <a:pt x="113" y="84"/>
                    </a:lnTo>
                    <a:lnTo>
                      <a:pt x="149" y="83"/>
                    </a:lnTo>
                    <a:lnTo>
                      <a:pt x="166" y="80"/>
                    </a:lnTo>
                    <a:lnTo>
                      <a:pt x="184" y="75"/>
                    </a:lnTo>
                    <a:lnTo>
                      <a:pt x="197" y="68"/>
                    </a:lnTo>
                    <a:lnTo>
                      <a:pt x="212" y="59"/>
                    </a:lnTo>
                    <a:lnTo>
                      <a:pt x="226" y="48"/>
                    </a:lnTo>
                    <a:lnTo>
                      <a:pt x="238" y="35"/>
                    </a:lnTo>
                    <a:lnTo>
                      <a:pt x="249" y="20"/>
                    </a:lnTo>
                    <a:lnTo>
                      <a:pt x="256" y="0"/>
                    </a:lnTo>
                    <a:lnTo>
                      <a:pt x="26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5" name="Freeform 1631"/>
              <p:cNvSpPr>
                <a:spLocks/>
              </p:cNvSpPr>
              <p:nvPr/>
            </p:nvSpPr>
            <p:spPr bwMode="auto">
              <a:xfrm>
                <a:off x="4876" y="1895"/>
                <a:ext cx="3" cy="1"/>
              </a:xfrm>
              <a:custGeom>
                <a:avLst/>
                <a:gdLst>
                  <a:gd name="T0" fmla="*/ 6 w 6"/>
                  <a:gd name="T1" fmla="*/ 2 h 2"/>
                  <a:gd name="T2" fmla="*/ 0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6" name="Freeform 1632"/>
              <p:cNvSpPr>
                <a:spLocks/>
              </p:cNvSpPr>
              <p:nvPr/>
            </p:nvSpPr>
            <p:spPr bwMode="auto">
              <a:xfrm>
                <a:off x="4703" y="1878"/>
                <a:ext cx="46" cy="50"/>
              </a:xfrm>
              <a:custGeom>
                <a:avLst/>
                <a:gdLst>
                  <a:gd name="T0" fmla="*/ 89 w 92"/>
                  <a:gd name="T1" fmla="*/ 99 h 99"/>
                  <a:gd name="T2" fmla="*/ 69 w 92"/>
                  <a:gd name="T3" fmla="*/ 92 h 99"/>
                  <a:gd name="T4" fmla="*/ 49 w 92"/>
                  <a:gd name="T5" fmla="*/ 83 h 99"/>
                  <a:gd name="T6" fmla="*/ 37 w 92"/>
                  <a:gd name="T7" fmla="*/ 71 h 99"/>
                  <a:gd name="T8" fmla="*/ 22 w 92"/>
                  <a:gd name="T9" fmla="*/ 59 h 99"/>
                  <a:gd name="T10" fmla="*/ 13 w 92"/>
                  <a:gd name="T11" fmla="*/ 45 h 99"/>
                  <a:gd name="T12" fmla="*/ 6 w 92"/>
                  <a:gd name="T13" fmla="*/ 30 h 99"/>
                  <a:gd name="T14" fmla="*/ 1 w 92"/>
                  <a:gd name="T15" fmla="*/ 14 h 99"/>
                  <a:gd name="T16" fmla="*/ 0 w 92"/>
                  <a:gd name="T17" fmla="*/ 0 h 99"/>
                  <a:gd name="T18" fmla="*/ 4 w 92"/>
                  <a:gd name="T19" fmla="*/ 0 h 99"/>
                  <a:gd name="T20" fmla="*/ 6 w 92"/>
                  <a:gd name="T21" fmla="*/ 14 h 99"/>
                  <a:gd name="T22" fmla="*/ 10 w 92"/>
                  <a:gd name="T23" fmla="*/ 27 h 99"/>
                  <a:gd name="T24" fmla="*/ 18 w 92"/>
                  <a:gd name="T25" fmla="*/ 41 h 99"/>
                  <a:gd name="T26" fmla="*/ 27 w 92"/>
                  <a:gd name="T27" fmla="*/ 54 h 99"/>
                  <a:gd name="T28" fmla="*/ 40 w 92"/>
                  <a:gd name="T29" fmla="*/ 66 h 99"/>
                  <a:gd name="T30" fmla="*/ 54 w 92"/>
                  <a:gd name="T31" fmla="*/ 78 h 99"/>
                  <a:gd name="T32" fmla="*/ 72 w 92"/>
                  <a:gd name="T33" fmla="*/ 87 h 99"/>
                  <a:gd name="T34" fmla="*/ 92 w 92"/>
                  <a:gd name="T35" fmla="*/ 95 h 99"/>
                  <a:gd name="T36" fmla="*/ 89 w 92"/>
                  <a:gd name="T3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9">
                    <a:moveTo>
                      <a:pt x="89" y="99"/>
                    </a:moveTo>
                    <a:lnTo>
                      <a:pt x="69" y="92"/>
                    </a:lnTo>
                    <a:lnTo>
                      <a:pt x="49" y="83"/>
                    </a:lnTo>
                    <a:lnTo>
                      <a:pt x="37" y="71"/>
                    </a:lnTo>
                    <a:lnTo>
                      <a:pt x="22" y="59"/>
                    </a:lnTo>
                    <a:lnTo>
                      <a:pt x="13" y="45"/>
                    </a:lnTo>
                    <a:lnTo>
                      <a:pt x="6" y="30"/>
                    </a:lnTo>
                    <a:lnTo>
                      <a:pt x="1" y="14"/>
                    </a:lnTo>
                    <a:lnTo>
                      <a:pt x="0" y="0"/>
                    </a:lnTo>
                    <a:lnTo>
                      <a:pt x="4" y="0"/>
                    </a:lnTo>
                    <a:lnTo>
                      <a:pt x="6" y="14"/>
                    </a:lnTo>
                    <a:lnTo>
                      <a:pt x="10" y="27"/>
                    </a:lnTo>
                    <a:lnTo>
                      <a:pt x="18" y="41"/>
                    </a:lnTo>
                    <a:lnTo>
                      <a:pt x="27" y="54"/>
                    </a:lnTo>
                    <a:lnTo>
                      <a:pt x="40" y="66"/>
                    </a:lnTo>
                    <a:lnTo>
                      <a:pt x="54" y="78"/>
                    </a:lnTo>
                    <a:lnTo>
                      <a:pt x="72" y="87"/>
                    </a:lnTo>
                    <a:lnTo>
                      <a:pt x="92" y="95"/>
                    </a:lnTo>
                    <a:lnTo>
                      <a:pt x="8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7" name="Freeform 1633"/>
              <p:cNvSpPr>
                <a:spLocks/>
              </p:cNvSpPr>
              <p:nvPr/>
            </p:nvSpPr>
            <p:spPr bwMode="auto">
              <a:xfrm>
                <a:off x="4747" y="1926"/>
                <a:ext cx="2" cy="2"/>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lnTo>
                      <a:pt x="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8" name="Freeform 1634"/>
              <p:cNvSpPr>
                <a:spLocks/>
              </p:cNvSpPr>
              <p:nvPr/>
            </p:nvSpPr>
            <p:spPr bwMode="auto">
              <a:xfrm>
                <a:off x="4703" y="1863"/>
                <a:ext cx="10" cy="17"/>
              </a:xfrm>
              <a:custGeom>
                <a:avLst/>
                <a:gdLst>
                  <a:gd name="T0" fmla="*/ 0 w 19"/>
                  <a:gd name="T1" fmla="*/ 28 h 33"/>
                  <a:gd name="T2" fmla="*/ 4 w 19"/>
                  <a:gd name="T3" fmla="*/ 33 h 33"/>
                  <a:gd name="T4" fmla="*/ 19 w 19"/>
                  <a:gd name="T5" fmla="*/ 4 h 33"/>
                  <a:gd name="T6" fmla="*/ 15 w 19"/>
                  <a:gd name="T7" fmla="*/ 0 h 33"/>
                  <a:gd name="T8" fmla="*/ 0 w 19"/>
                  <a:gd name="T9" fmla="*/ 28 h 33"/>
                </a:gdLst>
                <a:ahLst/>
                <a:cxnLst>
                  <a:cxn ang="0">
                    <a:pos x="T0" y="T1"/>
                  </a:cxn>
                  <a:cxn ang="0">
                    <a:pos x="T2" y="T3"/>
                  </a:cxn>
                  <a:cxn ang="0">
                    <a:pos x="T4" y="T5"/>
                  </a:cxn>
                  <a:cxn ang="0">
                    <a:pos x="T6" y="T7"/>
                  </a:cxn>
                  <a:cxn ang="0">
                    <a:pos x="T8" y="T9"/>
                  </a:cxn>
                </a:cxnLst>
                <a:rect l="0" t="0" r="r" b="b"/>
                <a:pathLst>
                  <a:path w="19" h="33">
                    <a:moveTo>
                      <a:pt x="0" y="28"/>
                    </a:moveTo>
                    <a:lnTo>
                      <a:pt x="4" y="33"/>
                    </a:lnTo>
                    <a:lnTo>
                      <a:pt x="19" y="4"/>
                    </a:lnTo>
                    <a:lnTo>
                      <a:pt x="15"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19" name="Freeform 1635"/>
              <p:cNvSpPr>
                <a:spLocks/>
              </p:cNvSpPr>
              <p:nvPr/>
            </p:nvSpPr>
            <p:spPr bwMode="auto">
              <a:xfrm>
                <a:off x="4703" y="1878"/>
                <a:ext cx="2" cy="2"/>
              </a:xfrm>
              <a:custGeom>
                <a:avLst/>
                <a:gdLst>
                  <a:gd name="T0" fmla="*/ 0 w 4"/>
                  <a:gd name="T1" fmla="*/ 2 h 5"/>
                  <a:gd name="T2" fmla="*/ 0 w 4"/>
                  <a:gd name="T3" fmla="*/ 0 h 5"/>
                  <a:gd name="T4" fmla="*/ 4 w 4"/>
                  <a:gd name="T5" fmla="*/ 5 h 5"/>
                  <a:gd name="T6" fmla="*/ 4 w 4"/>
                  <a:gd name="T7" fmla="*/ 2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lnTo>
                      <a:pt x="0" y="0"/>
                    </a:lnTo>
                    <a:lnTo>
                      <a:pt x="4" y="5"/>
                    </a:lnTo>
                    <a:lnTo>
                      <a:pt x="4"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0" name="Freeform 1636"/>
              <p:cNvSpPr>
                <a:spLocks/>
              </p:cNvSpPr>
              <p:nvPr/>
            </p:nvSpPr>
            <p:spPr bwMode="auto">
              <a:xfrm>
                <a:off x="4710" y="1863"/>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1" name="Freeform 1637"/>
              <p:cNvSpPr>
                <a:spLocks/>
              </p:cNvSpPr>
              <p:nvPr/>
            </p:nvSpPr>
            <p:spPr bwMode="auto">
              <a:xfrm>
                <a:off x="4198" y="1437"/>
                <a:ext cx="12" cy="33"/>
              </a:xfrm>
              <a:custGeom>
                <a:avLst/>
                <a:gdLst>
                  <a:gd name="T0" fmla="*/ 3 w 24"/>
                  <a:gd name="T1" fmla="*/ 3 h 67"/>
                  <a:gd name="T2" fmla="*/ 0 w 24"/>
                  <a:gd name="T3" fmla="*/ 9 h 67"/>
                  <a:gd name="T4" fmla="*/ 0 w 24"/>
                  <a:gd name="T5" fmla="*/ 17 h 67"/>
                  <a:gd name="T6" fmla="*/ 0 w 24"/>
                  <a:gd name="T7" fmla="*/ 24 h 67"/>
                  <a:gd name="T8" fmla="*/ 0 w 24"/>
                  <a:gd name="T9" fmla="*/ 30 h 67"/>
                  <a:gd name="T10" fmla="*/ 4 w 24"/>
                  <a:gd name="T11" fmla="*/ 44 h 67"/>
                  <a:gd name="T12" fmla="*/ 12 w 24"/>
                  <a:gd name="T13" fmla="*/ 58 h 67"/>
                  <a:gd name="T14" fmla="*/ 13 w 24"/>
                  <a:gd name="T15" fmla="*/ 61 h 67"/>
                  <a:gd name="T16" fmla="*/ 16 w 24"/>
                  <a:gd name="T17" fmla="*/ 64 h 67"/>
                  <a:gd name="T18" fmla="*/ 18 w 24"/>
                  <a:gd name="T19" fmla="*/ 65 h 67"/>
                  <a:gd name="T20" fmla="*/ 19 w 24"/>
                  <a:gd name="T21" fmla="*/ 65 h 67"/>
                  <a:gd name="T22" fmla="*/ 21 w 24"/>
                  <a:gd name="T23" fmla="*/ 67 h 67"/>
                  <a:gd name="T24" fmla="*/ 22 w 24"/>
                  <a:gd name="T25" fmla="*/ 65 h 67"/>
                  <a:gd name="T26" fmla="*/ 22 w 24"/>
                  <a:gd name="T27" fmla="*/ 64 h 67"/>
                  <a:gd name="T28" fmla="*/ 24 w 24"/>
                  <a:gd name="T29" fmla="*/ 55 h 67"/>
                  <a:gd name="T30" fmla="*/ 24 w 24"/>
                  <a:gd name="T31" fmla="*/ 47 h 67"/>
                  <a:gd name="T32" fmla="*/ 22 w 24"/>
                  <a:gd name="T33" fmla="*/ 38 h 67"/>
                  <a:gd name="T34" fmla="*/ 22 w 24"/>
                  <a:gd name="T35" fmla="*/ 30 h 67"/>
                  <a:gd name="T36" fmla="*/ 19 w 24"/>
                  <a:gd name="T37" fmla="*/ 21 h 67"/>
                  <a:gd name="T38" fmla="*/ 18 w 24"/>
                  <a:gd name="T39" fmla="*/ 18 h 67"/>
                  <a:gd name="T40" fmla="*/ 16 w 24"/>
                  <a:gd name="T41" fmla="*/ 14 h 67"/>
                  <a:gd name="T42" fmla="*/ 12 w 24"/>
                  <a:gd name="T43" fmla="*/ 8 h 67"/>
                  <a:gd name="T44" fmla="*/ 6 w 24"/>
                  <a:gd name="T45" fmla="*/ 0 h 67"/>
                  <a:gd name="T46" fmla="*/ 4 w 24"/>
                  <a:gd name="T47" fmla="*/ 0 h 67"/>
                  <a:gd name="T48" fmla="*/ 3 w 24"/>
                  <a:gd name="T49" fmla="*/ 0 h 67"/>
                  <a:gd name="T50" fmla="*/ 3 w 24"/>
                  <a:gd name="T51" fmla="*/ 2 h 67"/>
                  <a:gd name="T52" fmla="*/ 3 w 24"/>
                  <a:gd name="T53" fmla="*/ 5 h 67"/>
                  <a:gd name="T54" fmla="*/ 3 w 24"/>
                  <a:gd name="T55"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67">
                    <a:moveTo>
                      <a:pt x="3" y="3"/>
                    </a:moveTo>
                    <a:lnTo>
                      <a:pt x="0" y="9"/>
                    </a:lnTo>
                    <a:lnTo>
                      <a:pt x="0" y="17"/>
                    </a:lnTo>
                    <a:lnTo>
                      <a:pt x="0" y="24"/>
                    </a:lnTo>
                    <a:lnTo>
                      <a:pt x="0" y="30"/>
                    </a:lnTo>
                    <a:lnTo>
                      <a:pt x="4" y="44"/>
                    </a:lnTo>
                    <a:lnTo>
                      <a:pt x="12" y="58"/>
                    </a:lnTo>
                    <a:lnTo>
                      <a:pt x="13" y="61"/>
                    </a:lnTo>
                    <a:lnTo>
                      <a:pt x="16" y="64"/>
                    </a:lnTo>
                    <a:lnTo>
                      <a:pt x="18" y="65"/>
                    </a:lnTo>
                    <a:lnTo>
                      <a:pt x="19" y="65"/>
                    </a:lnTo>
                    <a:lnTo>
                      <a:pt x="21" y="67"/>
                    </a:lnTo>
                    <a:lnTo>
                      <a:pt x="22" y="65"/>
                    </a:lnTo>
                    <a:lnTo>
                      <a:pt x="22" y="64"/>
                    </a:lnTo>
                    <a:lnTo>
                      <a:pt x="24" y="55"/>
                    </a:lnTo>
                    <a:lnTo>
                      <a:pt x="24" y="47"/>
                    </a:lnTo>
                    <a:lnTo>
                      <a:pt x="22" y="38"/>
                    </a:lnTo>
                    <a:lnTo>
                      <a:pt x="22" y="30"/>
                    </a:lnTo>
                    <a:lnTo>
                      <a:pt x="19" y="21"/>
                    </a:lnTo>
                    <a:lnTo>
                      <a:pt x="18" y="18"/>
                    </a:lnTo>
                    <a:lnTo>
                      <a:pt x="16" y="14"/>
                    </a:lnTo>
                    <a:lnTo>
                      <a:pt x="12" y="8"/>
                    </a:lnTo>
                    <a:lnTo>
                      <a:pt x="6" y="0"/>
                    </a:lnTo>
                    <a:lnTo>
                      <a:pt x="4" y="0"/>
                    </a:lnTo>
                    <a:lnTo>
                      <a:pt x="3" y="0"/>
                    </a:lnTo>
                    <a:lnTo>
                      <a:pt x="3" y="2"/>
                    </a:lnTo>
                    <a:lnTo>
                      <a:pt x="3" y="5"/>
                    </a:lnTo>
                    <a:lnTo>
                      <a:pt x="3" y="3"/>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2" name="Freeform 1638"/>
              <p:cNvSpPr>
                <a:spLocks/>
              </p:cNvSpPr>
              <p:nvPr/>
            </p:nvSpPr>
            <p:spPr bwMode="auto">
              <a:xfrm>
                <a:off x="4197" y="1436"/>
                <a:ext cx="14" cy="43"/>
              </a:xfrm>
              <a:custGeom>
                <a:avLst/>
                <a:gdLst>
                  <a:gd name="T0" fmla="*/ 6 w 28"/>
                  <a:gd name="T1" fmla="*/ 0 h 86"/>
                  <a:gd name="T2" fmla="*/ 5 w 28"/>
                  <a:gd name="T3" fmla="*/ 1 h 86"/>
                  <a:gd name="T4" fmla="*/ 3 w 28"/>
                  <a:gd name="T5" fmla="*/ 3 h 86"/>
                  <a:gd name="T6" fmla="*/ 2 w 28"/>
                  <a:gd name="T7" fmla="*/ 12 h 86"/>
                  <a:gd name="T8" fmla="*/ 0 w 28"/>
                  <a:gd name="T9" fmla="*/ 22 h 86"/>
                  <a:gd name="T10" fmla="*/ 0 w 28"/>
                  <a:gd name="T11" fmla="*/ 30 h 86"/>
                  <a:gd name="T12" fmla="*/ 2 w 28"/>
                  <a:gd name="T13" fmla="*/ 36 h 86"/>
                  <a:gd name="T14" fmla="*/ 3 w 28"/>
                  <a:gd name="T15" fmla="*/ 51 h 86"/>
                  <a:gd name="T16" fmla="*/ 5 w 28"/>
                  <a:gd name="T17" fmla="*/ 57 h 86"/>
                  <a:gd name="T18" fmla="*/ 8 w 28"/>
                  <a:gd name="T19" fmla="*/ 65 h 86"/>
                  <a:gd name="T20" fmla="*/ 11 w 28"/>
                  <a:gd name="T21" fmla="*/ 71 h 86"/>
                  <a:gd name="T22" fmla="*/ 15 w 28"/>
                  <a:gd name="T23" fmla="*/ 77 h 86"/>
                  <a:gd name="T24" fmla="*/ 20 w 28"/>
                  <a:gd name="T25" fmla="*/ 81 h 86"/>
                  <a:gd name="T26" fmla="*/ 24 w 28"/>
                  <a:gd name="T27" fmla="*/ 86 h 86"/>
                  <a:gd name="T28" fmla="*/ 26 w 28"/>
                  <a:gd name="T29" fmla="*/ 81 h 86"/>
                  <a:gd name="T30" fmla="*/ 28 w 28"/>
                  <a:gd name="T31" fmla="*/ 77 h 86"/>
                  <a:gd name="T32" fmla="*/ 28 w 28"/>
                  <a:gd name="T33" fmla="*/ 68 h 86"/>
                  <a:gd name="T34" fmla="*/ 26 w 28"/>
                  <a:gd name="T35" fmla="*/ 48 h 86"/>
                  <a:gd name="T36" fmla="*/ 21 w 28"/>
                  <a:gd name="T37" fmla="*/ 25 h 86"/>
                  <a:gd name="T38" fmla="*/ 15 w 28"/>
                  <a:gd name="T39" fmla="*/ 10 h 86"/>
                  <a:gd name="T40" fmla="*/ 12 w 28"/>
                  <a:gd name="T41" fmla="*/ 7 h 86"/>
                  <a:gd name="T42" fmla="*/ 6 w 28"/>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86">
                    <a:moveTo>
                      <a:pt x="6" y="0"/>
                    </a:moveTo>
                    <a:lnTo>
                      <a:pt x="5" y="1"/>
                    </a:lnTo>
                    <a:lnTo>
                      <a:pt x="3" y="3"/>
                    </a:lnTo>
                    <a:lnTo>
                      <a:pt x="2" y="12"/>
                    </a:lnTo>
                    <a:lnTo>
                      <a:pt x="0" y="22"/>
                    </a:lnTo>
                    <a:lnTo>
                      <a:pt x="0" y="30"/>
                    </a:lnTo>
                    <a:lnTo>
                      <a:pt x="2" y="36"/>
                    </a:lnTo>
                    <a:lnTo>
                      <a:pt x="3" y="51"/>
                    </a:lnTo>
                    <a:lnTo>
                      <a:pt x="5" y="57"/>
                    </a:lnTo>
                    <a:lnTo>
                      <a:pt x="8" y="65"/>
                    </a:lnTo>
                    <a:lnTo>
                      <a:pt x="11" y="71"/>
                    </a:lnTo>
                    <a:lnTo>
                      <a:pt x="15" y="77"/>
                    </a:lnTo>
                    <a:lnTo>
                      <a:pt x="20" y="81"/>
                    </a:lnTo>
                    <a:lnTo>
                      <a:pt x="24" y="86"/>
                    </a:lnTo>
                    <a:lnTo>
                      <a:pt x="26" y="81"/>
                    </a:lnTo>
                    <a:lnTo>
                      <a:pt x="28" y="77"/>
                    </a:lnTo>
                    <a:lnTo>
                      <a:pt x="28" y="68"/>
                    </a:lnTo>
                    <a:lnTo>
                      <a:pt x="26" y="48"/>
                    </a:lnTo>
                    <a:lnTo>
                      <a:pt x="21" y="25"/>
                    </a:lnTo>
                    <a:lnTo>
                      <a:pt x="15" y="10"/>
                    </a:lnTo>
                    <a:lnTo>
                      <a:pt x="12"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3" name="Freeform 1639"/>
              <p:cNvSpPr>
                <a:spLocks/>
              </p:cNvSpPr>
              <p:nvPr/>
            </p:nvSpPr>
            <p:spPr bwMode="auto">
              <a:xfrm>
                <a:off x="4196" y="1435"/>
                <a:ext cx="14" cy="46"/>
              </a:xfrm>
              <a:custGeom>
                <a:avLst/>
                <a:gdLst>
                  <a:gd name="T0" fmla="*/ 11 w 29"/>
                  <a:gd name="T1" fmla="*/ 6 h 92"/>
                  <a:gd name="T2" fmla="*/ 11 w 29"/>
                  <a:gd name="T3" fmla="*/ 6 h 92"/>
                  <a:gd name="T4" fmla="*/ 9 w 29"/>
                  <a:gd name="T5" fmla="*/ 7 h 92"/>
                  <a:gd name="T6" fmla="*/ 8 w 29"/>
                  <a:gd name="T7" fmla="*/ 15 h 92"/>
                  <a:gd name="T8" fmla="*/ 6 w 29"/>
                  <a:gd name="T9" fmla="*/ 25 h 92"/>
                  <a:gd name="T10" fmla="*/ 6 w 29"/>
                  <a:gd name="T11" fmla="*/ 33 h 92"/>
                  <a:gd name="T12" fmla="*/ 8 w 29"/>
                  <a:gd name="T13" fmla="*/ 39 h 92"/>
                  <a:gd name="T14" fmla="*/ 9 w 29"/>
                  <a:gd name="T15" fmla="*/ 54 h 92"/>
                  <a:gd name="T16" fmla="*/ 11 w 29"/>
                  <a:gd name="T17" fmla="*/ 60 h 92"/>
                  <a:gd name="T18" fmla="*/ 14 w 29"/>
                  <a:gd name="T19" fmla="*/ 66 h 92"/>
                  <a:gd name="T20" fmla="*/ 17 w 29"/>
                  <a:gd name="T21" fmla="*/ 72 h 92"/>
                  <a:gd name="T22" fmla="*/ 20 w 29"/>
                  <a:gd name="T23" fmla="*/ 78 h 92"/>
                  <a:gd name="T24" fmla="*/ 24 w 29"/>
                  <a:gd name="T25" fmla="*/ 83 h 92"/>
                  <a:gd name="T26" fmla="*/ 29 w 29"/>
                  <a:gd name="T27" fmla="*/ 86 h 92"/>
                  <a:gd name="T28" fmla="*/ 26 w 29"/>
                  <a:gd name="T29" fmla="*/ 92 h 92"/>
                  <a:gd name="T30" fmla="*/ 20 w 29"/>
                  <a:gd name="T31" fmla="*/ 87 h 92"/>
                  <a:gd name="T32" fmla="*/ 15 w 29"/>
                  <a:gd name="T33" fmla="*/ 81 h 92"/>
                  <a:gd name="T34" fmla="*/ 11 w 29"/>
                  <a:gd name="T35" fmla="*/ 75 h 92"/>
                  <a:gd name="T36" fmla="*/ 8 w 29"/>
                  <a:gd name="T37" fmla="*/ 69 h 92"/>
                  <a:gd name="T38" fmla="*/ 5 w 29"/>
                  <a:gd name="T39" fmla="*/ 62 h 92"/>
                  <a:gd name="T40" fmla="*/ 3 w 29"/>
                  <a:gd name="T41" fmla="*/ 54 h 92"/>
                  <a:gd name="T42" fmla="*/ 0 w 29"/>
                  <a:gd name="T43" fmla="*/ 40 h 92"/>
                  <a:gd name="T44" fmla="*/ 0 w 29"/>
                  <a:gd name="T45" fmla="*/ 33 h 92"/>
                  <a:gd name="T46" fmla="*/ 0 w 29"/>
                  <a:gd name="T47" fmla="*/ 25 h 92"/>
                  <a:gd name="T48" fmla="*/ 2 w 29"/>
                  <a:gd name="T49" fmla="*/ 15 h 92"/>
                  <a:gd name="T50" fmla="*/ 3 w 29"/>
                  <a:gd name="T51" fmla="*/ 6 h 92"/>
                  <a:gd name="T52" fmla="*/ 5 w 29"/>
                  <a:gd name="T53" fmla="*/ 1 h 92"/>
                  <a:gd name="T54" fmla="*/ 8 w 29"/>
                  <a:gd name="T55" fmla="*/ 0 h 92"/>
                  <a:gd name="T56" fmla="*/ 11 w 29"/>
                  <a:gd name="T5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92">
                    <a:moveTo>
                      <a:pt x="11" y="6"/>
                    </a:moveTo>
                    <a:lnTo>
                      <a:pt x="11" y="6"/>
                    </a:lnTo>
                    <a:lnTo>
                      <a:pt x="9" y="7"/>
                    </a:lnTo>
                    <a:lnTo>
                      <a:pt x="8" y="15"/>
                    </a:lnTo>
                    <a:lnTo>
                      <a:pt x="6" y="25"/>
                    </a:lnTo>
                    <a:lnTo>
                      <a:pt x="6" y="33"/>
                    </a:lnTo>
                    <a:lnTo>
                      <a:pt x="8" y="39"/>
                    </a:lnTo>
                    <a:lnTo>
                      <a:pt x="9" y="54"/>
                    </a:lnTo>
                    <a:lnTo>
                      <a:pt x="11" y="60"/>
                    </a:lnTo>
                    <a:lnTo>
                      <a:pt x="14" y="66"/>
                    </a:lnTo>
                    <a:lnTo>
                      <a:pt x="17" y="72"/>
                    </a:lnTo>
                    <a:lnTo>
                      <a:pt x="20" y="78"/>
                    </a:lnTo>
                    <a:lnTo>
                      <a:pt x="24" y="83"/>
                    </a:lnTo>
                    <a:lnTo>
                      <a:pt x="29" y="86"/>
                    </a:lnTo>
                    <a:lnTo>
                      <a:pt x="26" y="92"/>
                    </a:lnTo>
                    <a:lnTo>
                      <a:pt x="20" y="87"/>
                    </a:lnTo>
                    <a:lnTo>
                      <a:pt x="15" y="81"/>
                    </a:lnTo>
                    <a:lnTo>
                      <a:pt x="11" y="75"/>
                    </a:lnTo>
                    <a:lnTo>
                      <a:pt x="8" y="69"/>
                    </a:lnTo>
                    <a:lnTo>
                      <a:pt x="5" y="62"/>
                    </a:lnTo>
                    <a:lnTo>
                      <a:pt x="3" y="54"/>
                    </a:lnTo>
                    <a:lnTo>
                      <a:pt x="0" y="40"/>
                    </a:lnTo>
                    <a:lnTo>
                      <a:pt x="0" y="33"/>
                    </a:lnTo>
                    <a:lnTo>
                      <a:pt x="0" y="25"/>
                    </a:lnTo>
                    <a:lnTo>
                      <a:pt x="2" y="15"/>
                    </a:lnTo>
                    <a:lnTo>
                      <a:pt x="3" y="6"/>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4" name="Freeform 1640"/>
              <p:cNvSpPr>
                <a:spLocks/>
              </p:cNvSpPr>
              <p:nvPr/>
            </p:nvSpPr>
            <p:spPr bwMode="auto">
              <a:xfrm>
                <a:off x="4208" y="1460"/>
                <a:ext cx="4" cy="20"/>
              </a:xfrm>
              <a:custGeom>
                <a:avLst/>
                <a:gdLst>
                  <a:gd name="T0" fmla="*/ 0 w 10"/>
                  <a:gd name="T1" fmla="*/ 36 h 39"/>
                  <a:gd name="T2" fmla="*/ 2 w 10"/>
                  <a:gd name="T3" fmla="*/ 32 h 39"/>
                  <a:gd name="T4" fmla="*/ 3 w 10"/>
                  <a:gd name="T5" fmla="*/ 29 h 39"/>
                  <a:gd name="T6" fmla="*/ 3 w 10"/>
                  <a:gd name="T7" fmla="*/ 20 h 39"/>
                  <a:gd name="T8" fmla="*/ 2 w 10"/>
                  <a:gd name="T9" fmla="*/ 1 h 39"/>
                  <a:gd name="T10" fmla="*/ 8 w 10"/>
                  <a:gd name="T11" fmla="*/ 0 h 39"/>
                  <a:gd name="T12" fmla="*/ 10 w 10"/>
                  <a:gd name="T13" fmla="*/ 18 h 39"/>
                  <a:gd name="T14" fmla="*/ 10 w 10"/>
                  <a:gd name="T15" fmla="*/ 29 h 39"/>
                  <a:gd name="T16" fmla="*/ 8 w 10"/>
                  <a:gd name="T17" fmla="*/ 35 h 39"/>
                  <a:gd name="T18" fmla="*/ 7 w 10"/>
                  <a:gd name="T19" fmla="*/ 39 h 39"/>
                  <a:gd name="T20" fmla="*/ 0 w 10"/>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9">
                    <a:moveTo>
                      <a:pt x="0" y="36"/>
                    </a:moveTo>
                    <a:lnTo>
                      <a:pt x="2" y="32"/>
                    </a:lnTo>
                    <a:lnTo>
                      <a:pt x="3" y="29"/>
                    </a:lnTo>
                    <a:lnTo>
                      <a:pt x="3" y="20"/>
                    </a:lnTo>
                    <a:lnTo>
                      <a:pt x="2" y="1"/>
                    </a:lnTo>
                    <a:lnTo>
                      <a:pt x="8" y="0"/>
                    </a:lnTo>
                    <a:lnTo>
                      <a:pt x="10" y="18"/>
                    </a:lnTo>
                    <a:lnTo>
                      <a:pt x="10" y="29"/>
                    </a:lnTo>
                    <a:lnTo>
                      <a:pt x="8" y="35"/>
                    </a:lnTo>
                    <a:lnTo>
                      <a:pt x="7" y="3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5" name="Freeform 1641"/>
              <p:cNvSpPr>
                <a:spLocks/>
              </p:cNvSpPr>
              <p:nvPr/>
            </p:nvSpPr>
            <p:spPr bwMode="auto">
              <a:xfrm>
                <a:off x="4208" y="1478"/>
                <a:ext cx="3" cy="4"/>
              </a:xfrm>
              <a:custGeom>
                <a:avLst/>
                <a:gdLst>
                  <a:gd name="T0" fmla="*/ 2 w 7"/>
                  <a:gd name="T1" fmla="*/ 6 h 7"/>
                  <a:gd name="T2" fmla="*/ 5 w 7"/>
                  <a:gd name="T3" fmla="*/ 7 h 7"/>
                  <a:gd name="T4" fmla="*/ 7 w 7"/>
                  <a:gd name="T5" fmla="*/ 4 h 7"/>
                  <a:gd name="T6" fmla="*/ 0 w 7"/>
                  <a:gd name="T7" fmla="*/ 1 h 7"/>
                  <a:gd name="T8" fmla="*/ 5 w 7"/>
                  <a:gd name="T9" fmla="*/ 0 h 7"/>
                  <a:gd name="T10" fmla="*/ 2 w 7"/>
                  <a:gd name="T11" fmla="*/ 6 h 7"/>
                </a:gdLst>
                <a:ahLst/>
                <a:cxnLst>
                  <a:cxn ang="0">
                    <a:pos x="T0" y="T1"/>
                  </a:cxn>
                  <a:cxn ang="0">
                    <a:pos x="T2" y="T3"/>
                  </a:cxn>
                  <a:cxn ang="0">
                    <a:pos x="T4" y="T5"/>
                  </a:cxn>
                  <a:cxn ang="0">
                    <a:pos x="T6" y="T7"/>
                  </a:cxn>
                  <a:cxn ang="0">
                    <a:pos x="T8" y="T9"/>
                  </a:cxn>
                  <a:cxn ang="0">
                    <a:pos x="T10" y="T11"/>
                  </a:cxn>
                </a:cxnLst>
                <a:rect l="0" t="0" r="r" b="b"/>
                <a:pathLst>
                  <a:path w="7" h="7">
                    <a:moveTo>
                      <a:pt x="2" y="6"/>
                    </a:moveTo>
                    <a:lnTo>
                      <a:pt x="5" y="7"/>
                    </a:lnTo>
                    <a:lnTo>
                      <a:pt x="7" y="4"/>
                    </a:lnTo>
                    <a:lnTo>
                      <a:pt x="0" y="1"/>
                    </a:lnTo>
                    <a:lnTo>
                      <a:pt x="5"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6" name="Freeform 1642"/>
              <p:cNvSpPr>
                <a:spLocks/>
              </p:cNvSpPr>
              <p:nvPr/>
            </p:nvSpPr>
            <p:spPr bwMode="auto">
              <a:xfrm>
                <a:off x="4206" y="1448"/>
                <a:ext cx="6" cy="13"/>
              </a:xfrm>
              <a:custGeom>
                <a:avLst/>
                <a:gdLst>
                  <a:gd name="T0" fmla="*/ 5 w 11"/>
                  <a:gd name="T1" fmla="*/ 25 h 25"/>
                  <a:gd name="T2" fmla="*/ 0 w 11"/>
                  <a:gd name="T3" fmla="*/ 1 h 25"/>
                  <a:gd name="T4" fmla="*/ 6 w 11"/>
                  <a:gd name="T5" fmla="*/ 0 h 25"/>
                  <a:gd name="T6" fmla="*/ 11 w 11"/>
                  <a:gd name="T7" fmla="*/ 24 h 25"/>
                  <a:gd name="T8" fmla="*/ 5 w 11"/>
                  <a:gd name="T9" fmla="*/ 25 h 25"/>
                </a:gdLst>
                <a:ahLst/>
                <a:cxnLst>
                  <a:cxn ang="0">
                    <a:pos x="T0" y="T1"/>
                  </a:cxn>
                  <a:cxn ang="0">
                    <a:pos x="T2" y="T3"/>
                  </a:cxn>
                  <a:cxn ang="0">
                    <a:pos x="T4" y="T5"/>
                  </a:cxn>
                  <a:cxn ang="0">
                    <a:pos x="T6" y="T7"/>
                  </a:cxn>
                  <a:cxn ang="0">
                    <a:pos x="T8" y="T9"/>
                  </a:cxn>
                </a:cxnLst>
                <a:rect l="0" t="0" r="r" b="b"/>
                <a:pathLst>
                  <a:path w="11" h="25">
                    <a:moveTo>
                      <a:pt x="5" y="25"/>
                    </a:moveTo>
                    <a:lnTo>
                      <a:pt x="0" y="1"/>
                    </a:lnTo>
                    <a:lnTo>
                      <a:pt x="6" y="0"/>
                    </a:lnTo>
                    <a:lnTo>
                      <a:pt x="11" y="24"/>
                    </a:lnTo>
                    <a:lnTo>
                      <a:pt x="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7" name="Freeform 1643"/>
              <p:cNvSpPr>
                <a:spLocks/>
              </p:cNvSpPr>
              <p:nvPr/>
            </p:nvSpPr>
            <p:spPr bwMode="auto">
              <a:xfrm>
                <a:off x="4208" y="1460"/>
                <a:ext cx="4"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8" name="Freeform 1644"/>
              <p:cNvSpPr>
                <a:spLocks/>
              </p:cNvSpPr>
              <p:nvPr/>
            </p:nvSpPr>
            <p:spPr bwMode="auto">
              <a:xfrm>
                <a:off x="4199" y="1436"/>
                <a:ext cx="10" cy="14"/>
              </a:xfrm>
              <a:custGeom>
                <a:avLst/>
                <a:gdLst>
                  <a:gd name="T0" fmla="*/ 15 w 21"/>
                  <a:gd name="T1" fmla="*/ 29 h 29"/>
                  <a:gd name="T2" fmla="*/ 9 w 21"/>
                  <a:gd name="T3" fmla="*/ 15 h 29"/>
                  <a:gd name="T4" fmla="*/ 6 w 21"/>
                  <a:gd name="T5" fmla="*/ 11 h 29"/>
                  <a:gd name="T6" fmla="*/ 0 w 21"/>
                  <a:gd name="T7" fmla="*/ 3 h 29"/>
                  <a:gd name="T8" fmla="*/ 6 w 21"/>
                  <a:gd name="T9" fmla="*/ 0 h 29"/>
                  <a:gd name="T10" fmla="*/ 11 w 21"/>
                  <a:gd name="T11" fmla="*/ 8 h 29"/>
                  <a:gd name="T12" fmla="*/ 15 w 21"/>
                  <a:gd name="T13" fmla="*/ 11 h 29"/>
                  <a:gd name="T14" fmla="*/ 21 w 21"/>
                  <a:gd name="T15" fmla="*/ 26 h 29"/>
                  <a:gd name="T16" fmla="*/ 15 w 2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5" y="29"/>
                    </a:moveTo>
                    <a:lnTo>
                      <a:pt x="9" y="15"/>
                    </a:lnTo>
                    <a:lnTo>
                      <a:pt x="6" y="11"/>
                    </a:lnTo>
                    <a:lnTo>
                      <a:pt x="0" y="3"/>
                    </a:lnTo>
                    <a:lnTo>
                      <a:pt x="6" y="0"/>
                    </a:lnTo>
                    <a:lnTo>
                      <a:pt x="11" y="8"/>
                    </a:lnTo>
                    <a:lnTo>
                      <a:pt x="15" y="11"/>
                    </a:lnTo>
                    <a:lnTo>
                      <a:pt x="21" y="26"/>
                    </a:lnTo>
                    <a:lnTo>
                      <a:pt x="15"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29" name="Freeform 1645"/>
              <p:cNvSpPr>
                <a:spLocks/>
              </p:cNvSpPr>
              <p:nvPr/>
            </p:nvSpPr>
            <p:spPr bwMode="auto">
              <a:xfrm>
                <a:off x="4206" y="1448"/>
                <a:ext cx="3" cy="2"/>
              </a:xfrm>
              <a:custGeom>
                <a:avLst/>
                <a:gdLst>
                  <a:gd name="T0" fmla="*/ 6 w 6"/>
                  <a:gd name="T1" fmla="*/ 0 h 3"/>
                  <a:gd name="T2" fmla="*/ 0 w 6"/>
                  <a:gd name="T3" fmla="*/ 3 h 3"/>
                  <a:gd name="T4" fmla="*/ 0 w 6"/>
                  <a:gd name="T5" fmla="*/ 1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0" name="Freeform 1646"/>
              <p:cNvSpPr>
                <a:spLocks/>
              </p:cNvSpPr>
              <p:nvPr/>
            </p:nvSpPr>
            <p:spPr bwMode="auto">
              <a:xfrm>
                <a:off x="4199" y="1434"/>
                <a:ext cx="3" cy="4"/>
              </a:xfrm>
              <a:custGeom>
                <a:avLst/>
                <a:gdLst>
                  <a:gd name="T0" fmla="*/ 6 w 6"/>
                  <a:gd name="T1" fmla="*/ 3 h 8"/>
                  <a:gd name="T2" fmla="*/ 3 w 6"/>
                  <a:gd name="T3" fmla="*/ 0 h 8"/>
                  <a:gd name="T4" fmla="*/ 2 w 6"/>
                  <a:gd name="T5" fmla="*/ 2 h 8"/>
                  <a:gd name="T6" fmla="*/ 5 w 6"/>
                  <a:gd name="T7" fmla="*/ 8 h 8"/>
                  <a:gd name="T8" fmla="*/ 0 w 6"/>
                  <a:gd name="T9" fmla="*/ 6 h 8"/>
                  <a:gd name="T10" fmla="*/ 6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6" y="3"/>
                    </a:moveTo>
                    <a:lnTo>
                      <a:pt x="3" y="0"/>
                    </a:lnTo>
                    <a:lnTo>
                      <a:pt x="2" y="2"/>
                    </a:lnTo>
                    <a:lnTo>
                      <a:pt x="5" y="8"/>
                    </a:lnTo>
                    <a:lnTo>
                      <a:pt x="0" y="6"/>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1" name="Freeform 1647"/>
              <p:cNvSpPr>
                <a:spLocks/>
              </p:cNvSpPr>
              <p:nvPr/>
            </p:nvSpPr>
            <p:spPr bwMode="auto">
              <a:xfrm>
                <a:off x="4212" y="1321"/>
                <a:ext cx="15" cy="32"/>
              </a:xfrm>
              <a:custGeom>
                <a:avLst/>
                <a:gdLst>
                  <a:gd name="T0" fmla="*/ 18 w 32"/>
                  <a:gd name="T1" fmla="*/ 3 h 64"/>
                  <a:gd name="T2" fmla="*/ 15 w 32"/>
                  <a:gd name="T3" fmla="*/ 5 h 64"/>
                  <a:gd name="T4" fmla="*/ 14 w 32"/>
                  <a:gd name="T5" fmla="*/ 6 h 64"/>
                  <a:gd name="T6" fmla="*/ 12 w 32"/>
                  <a:gd name="T7" fmla="*/ 11 h 64"/>
                  <a:gd name="T8" fmla="*/ 8 w 32"/>
                  <a:gd name="T9" fmla="*/ 20 h 64"/>
                  <a:gd name="T10" fmla="*/ 5 w 32"/>
                  <a:gd name="T11" fmla="*/ 26 h 64"/>
                  <a:gd name="T12" fmla="*/ 3 w 32"/>
                  <a:gd name="T13" fmla="*/ 30 h 64"/>
                  <a:gd name="T14" fmla="*/ 2 w 32"/>
                  <a:gd name="T15" fmla="*/ 36 h 64"/>
                  <a:gd name="T16" fmla="*/ 0 w 32"/>
                  <a:gd name="T17" fmla="*/ 42 h 64"/>
                  <a:gd name="T18" fmla="*/ 0 w 32"/>
                  <a:gd name="T19" fmla="*/ 49 h 64"/>
                  <a:gd name="T20" fmla="*/ 0 w 32"/>
                  <a:gd name="T21" fmla="*/ 55 h 64"/>
                  <a:gd name="T22" fmla="*/ 0 w 32"/>
                  <a:gd name="T23" fmla="*/ 56 h 64"/>
                  <a:gd name="T24" fmla="*/ 2 w 32"/>
                  <a:gd name="T25" fmla="*/ 59 h 64"/>
                  <a:gd name="T26" fmla="*/ 5 w 32"/>
                  <a:gd name="T27" fmla="*/ 64 h 64"/>
                  <a:gd name="T28" fmla="*/ 11 w 32"/>
                  <a:gd name="T29" fmla="*/ 59 h 64"/>
                  <a:gd name="T30" fmla="*/ 14 w 32"/>
                  <a:gd name="T31" fmla="*/ 55 h 64"/>
                  <a:gd name="T32" fmla="*/ 17 w 32"/>
                  <a:gd name="T33" fmla="*/ 52 h 64"/>
                  <a:gd name="T34" fmla="*/ 21 w 32"/>
                  <a:gd name="T35" fmla="*/ 44 h 64"/>
                  <a:gd name="T36" fmla="*/ 24 w 32"/>
                  <a:gd name="T37" fmla="*/ 36 h 64"/>
                  <a:gd name="T38" fmla="*/ 27 w 32"/>
                  <a:gd name="T39" fmla="*/ 27 h 64"/>
                  <a:gd name="T40" fmla="*/ 30 w 32"/>
                  <a:gd name="T41" fmla="*/ 18 h 64"/>
                  <a:gd name="T42" fmla="*/ 32 w 32"/>
                  <a:gd name="T43" fmla="*/ 11 h 64"/>
                  <a:gd name="T44" fmla="*/ 32 w 32"/>
                  <a:gd name="T45" fmla="*/ 2 h 64"/>
                  <a:gd name="T46" fmla="*/ 29 w 32"/>
                  <a:gd name="T47" fmla="*/ 2 h 64"/>
                  <a:gd name="T48" fmla="*/ 24 w 32"/>
                  <a:gd name="T49" fmla="*/ 0 h 64"/>
                  <a:gd name="T50" fmla="*/ 18 w 32"/>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64">
                    <a:moveTo>
                      <a:pt x="18" y="3"/>
                    </a:moveTo>
                    <a:lnTo>
                      <a:pt x="15" y="5"/>
                    </a:lnTo>
                    <a:lnTo>
                      <a:pt x="14" y="6"/>
                    </a:lnTo>
                    <a:lnTo>
                      <a:pt x="12" y="11"/>
                    </a:lnTo>
                    <a:lnTo>
                      <a:pt x="8" y="20"/>
                    </a:lnTo>
                    <a:lnTo>
                      <a:pt x="5" y="26"/>
                    </a:lnTo>
                    <a:lnTo>
                      <a:pt x="3" y="30"/>
                    </a:lnTo>
                    <a:lnTo>
                      <a:pt x="2" y="36"/>
                    </a:lnTo>
                    <a:lnTo>
                      <a:pt x="0" y="42"/>
                    </a:lnTo>
                    <a:lnTo>
                      <a:pt x="0" y="49"/>
                    </a:lnTo>
                    <a:lnTo>
                      <a:pt x="0" y="55"/>
                    </a:lnTo>
                    <a:lnTo>
                      <a:pt x="0" y="56"/>
                    </a:lnTo>
                    <a:lnTo>
                      <a:pt x="2" y="59"/>
                    </a:lnTo>
                    <a:lnTo>
                      <a:pt x="5" y="64"/>
                    </a:lnTo>
                    <a:lnTo>
                      <a:pt x="11" y="59"/>
                    </a:lnTo>
                    <a:lnTo>
                      <a:pt x="14" y="55"/>
                    </a:lnTo>
                    <a:lnTo>
                      <a:pt x="17" y="52"/>
                    </a:lnTo>
                    <a:lnTo>
                      <a:pt x="21" y="44"/>
                    </a:lnTo>
                    <a:lnTo>
                      <a:pt x="24" y="36"/>
                    </a:lnTo>
                    <a:lnTo>
                      <a:pt x="27" y="27"/>
                    </a:lnTo>
                    <a:lnTo>
                      <a:pt x="30" y="18"/>
                    </a:lnTo>
                    <a:lnTo>
                      <a:pt x="32" y="11"/>
                    </a:lnTo>
                    <a:lnTo>
                      <a:pt x="32" y="2"/>
                    </a:lnTo>
                    <a:lnTo>
                      <a:pt x="29" y="2"/>
                    </a:lnTo>
                    <a:lnTo>
                      <a:pt x="24" y="0"/>
                    </a:lnTo>
                    <a:lnTo>
                      <a:pt x="18" y="3"/>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2" name="Freeform 1648"/>
              <p:cNvSpPr>
                <a:spLocks/>
              </p:cNvSpPr>
              <p:nvPr/>
            </p:nvSpPr>
            <p:spPr bwMode="auto">
              <a:xfrm>
                <a:off x="4203" y="1321"/>
                <a:ext cx="25" cy="38"/>
              </a:xfrm>
              <a:custGeom>
                <a:avLst/>
                <a:gdLst>
                  <a:gd name="T0" fmla="*/ 40 w 50"/>
                  <a:gd name="T1" fmla="*/ 2 h 76"/>
                  <a:gd name="T2" fmla="*/ 35 w 50"/>
                  <a:gd name="T3" fmla="*/ 5 h 76"/>
                  <a:gd name="T4" fmla="*/ 31 w 50"/>
                  <a:gd name="T5" fmla="*/ 8 h 76"/>
                  <a:gd name="T6" fmla="*/ 26 w 50"/>
                  <a:gd name="T7" fmla="*/ 12 h 76"/>
                  <a:gd name="T8" fmla="*/ 22 w 50"/>
                  <a:gd name="T9" fmla="*/ 15 h 76"/>
                  <a:gd name="T10" fmla="*/ 19 w 50"/>
                  <a:gd name="T11" fmla="*/ 20 h 76"/>
                  <a:gd name="T12" fmla="*/ 16 w 50"/>
                  <a:gd name="T13" fmla="*/ 24 h 76"/>
                  <a:gd name="T14" fmla="*/ 12 w 50"/>
                  <a:gd name="T15" fmla="*/ 29 h 76"/>
                  <a:gd name="T16" fmla="*/ 9 w 50"/>
                  <a:gd name="T17" fmla="*/ 33 h 76"/>
                  <a:gd name="T18" fmla="*/ 5 w 50"/>
                  <a:gd name="T19" fmla="*/ 44 h 76"/>
                  <a:gd name="T20" fmla="*/ 2 w 50"/>
                  <a:gd name="T21" fmla="*/ 53 h 76"/>
                  <a:gd name="T22" fmla="*/ 0 w 50"/>
                  <a:gd name="T23" fmla="*/ 65 h 76"/>
                  <a:gd name="T24" fmla="*/ 0 w 50"/>
                  <a:gd name="T25" fmla="*/ 76 h 76"/>
                  <a:gd name="T26" fmla="*/ 6 w 50"/>
                  <a:gd name="T27" fmla="*/ 74 h 76"/>
                  <a:gd name="T28" fmla="*/ 9 w 50"/>
                  <a:gd name="T29" fmla="*/ 73 h 76"/>
                  <a:gd name="T30" fmla="*/ 12 w 50"/>
                  <a:gd name="T31" fmla="*/ 73 h 76"/>
                  <a:gd name="T32" fmla="*/ 17 w 50"/>
                  <a:gd name="T33" fmla="*/ 70 h 76"/>
                  <a:gd name="T34" fmla="*/ 22 w 50"/>
                  <a:gd name="T35" fmla="*/ 65 h 76"/>
                  <a:gd name="T36" fmla="*/ 26 w 50"/>
                  <a:gd name="T37" fmla="*/ 62 h 76"/>
                  <a:gd name="T38" fmla="*/ 29 w 50"/>
                  <a:gd name="T39" fmla="*/ 58 h 76"/>
                  <a:gd name="T40" fmla="*/ 37 w 50"/>
                  <a:gd name="T41" fmla="*/ 47 h 76"/>
                  <a:gd name="T42" fmla="*/ 41 w 50"/>
                  <a:gd name="T43" fmla="*/ 36 h 76"/>
                  <a:gd name="T44" fmla="*/ 46 w 50"/>
                  <a:gd name="T45" fmla="*/ 24 h 76"/>
                  <a:gd name="T46" fmla="*/ 47 w 50"/>
                  <a:gd name="T47" fmla="*/ 12 h 76"/>
                  <a:gd name="T48" fmla="*/ 50 w 50"/>
                  <a:gd name="T49" fmla="*/ 2 h 76"/>
                  <a:gd name="T50" fmla="*/ 47 w 50"/>
                  <a:gd name="T51" fmla="*/ 2 h 76"/>
                  <a:gd name="T52" fmla="*/ 44 w 50"/>
                  <a:gd name="T53" fmla="*/ 2 h 76"/>
                  <a:gd name="T54" fmla="*/ 41 w 50"/>
                  <a:gd name="T55" fmla="*/ 0 h 76"/>
                  <a:gd name="T56" fmla="*/ 40 w 50"/>
                  <a:gd name="T57"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76">
                    <a:moveTo>
                      <a:pt x="40" y="2"/>
                    </a:moveTo>
                    <a:lnTo>
                      <a:pt x="35" y="5"/>
                    </a:lnTo>
                    <a:lnTo>
                      <a:pt x="31" y="8"/>
                    </a:lnTo>
                    <a:lnTo>
                      <a:pt x="26" y="12"/>
                    </a:lnTo>
                    <a:lnTo>
                      <a:pt x="22" y="15"/>
                    </a:lnTo>
                    <a:lnTo>
                      <a:pt x="19" y="20"/>
                    </a:lnTo>
                    <a:lnTo>
                      <a:pt x="16" y="24"/>
                    </a:lnTo>
                    <a:lnTo>
                      <a:pt x="12" y="29"/>
                    </a:lnTo>
                    <a:lnTo>
                      <a:pt x="9" y="33"/>
                    </a:lnTo>
                    <a:lnTo>
                      <a:pt x="5" y="44"/>
                    </a:lnTo>
                    <a:lnTo>
                      <a:pt x="2" y="53"/>
                    </a:lnTo>
                    <a:lnTo>
                      <a:pt x="0" y="65"/>
                    </a:lnTo>
                    <a:lnTo>
                      <a:pt x="0" y="76"/>
                    </a:lnTo>
                    <a:lnTo>
                      <a:pt x="6" y="74"/>
                    </a:lnTo>
                    <a:lnTo>
                      <a:pt x="9" y="73"/>
                    </a:lnTo>
                    <a:lnTo>
                      <a:pt x="12" y="73"/>
                    </a:lnTo>
                    <a:lnTo>
                      <a:pt x="17" y="70"/>
                    </a:lnTo>
                    <a:lnTo>
                      <a:pt x="22" y="65"/>
                    </a:lnTo>
                    <a:lnTo>
                      <a:pt x="26" y="62"/>
                    </a:lnTo>
                    <a:lnTo>
                      <a:pt x="29" y="58"/>
                    </a:lnTo>
                    <a:lnTo>
                      <a:pt x="37" y="47"/>
                    </a:lnTo>
                    <a:lnTo>
                      <a:pt x="41" y="36"/>
                    </a:lnTo>
                    <a:lnTo>
                      <a:pt x="46" y="24"/>
                    </a:lnTo>
                    <a:lnTo>
                      <a:pt x="47" y="12"/>
                    </a:lnTo>
                    <a:lnTo>
                      <a:pt x="50" y="2"/>
                    </a:lnTo>
                    <a:lnTo>
                      <a:pt x="47" y="2"/>
                    </a:lnTo>
                    <a:lnTo>
                      <a:pt x="44" y="2"/>
                    </a:lnTo>
                    <a:lnTo>
                      <a:pt x="41" y="0"/>
                    </a:lnTo>
                    <a:lnTo>
                      <a:pt x="4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3" name="Freeform 1649"/>
              <p:cNvSpPr>
                <a:spLocks/>
              </p:cNvSpPr>
              <p:nvPr/>
            </p:nvSpPr>
            <p:spPr bwMode="auto">
              <a:xfrm>
                <a:off x="4202" y="1320"/>
                <a:ext cx="22" cy="39"/>
              </a:xfrm>
              <a:custGeom>
                <a:avLst/>
                <a:gdLst>
                  <a:gd name="T0" fmla="*/ 44 w 44"/>
                  <a:gd name="T1" fmla="*/ 4 h 77"/>
                  <a:gd name="T2" fmla="*/ 40 w 44"/>
                  <a:gd name="T3" fmla="*/ 9 h 77"/>
                  <a:gd name="T4" fmla="*/ 35 w 44"/>
                  <a:gd name="T5" fmla="*/ 12 h 77"/>
                  <a:gd name="T6" fmla="*/ 31 w 44"/>
                  <a:gd name="T7" fmla="*/ 15 h 77"/>
                  <a:gd name="T8" fmla="*/ 28 w 44"/>
                  <a:gd name="T9" fmla="*/ 19 h 77"/>
                  <a:gd name="T10" fmla="*/ 23 w 44"/>
                  <a:gd name="T11" fmla="*/ 22 h 77"/>
                  <a:gd name="T12" fmla="*/ 20 w 44"/>
                  <a:gd name="T13" fmla="*/ 27 h 77"/>
                  <a:gd name="T14" fmla="*/ 17 w 44"/>
                  <a:gd name="T15" fmla="*/ 31 h 77"/>
                  <a:gd name="T16" fmla="*/ 15 w 44"/>
                  <a:gd name="T17" fmla="*/ 36 h 77"/>
                  <a:gd name="T18" fmla="*/ 11 w 44"/>
                  <a:gd name="T19" fmla="*/ 45 h 77"/>
                  <a:gd name="T20" fmla="*/ 8 w 44"/>
                  <a:gd name="T21" fmla="*/ 56 h 77"/>
                  <a:gd name="T22" fmla="*/ 6 w 44"/>
                  <a:gd name="T23" fmla="*/ 66 h 77"/>
                  <a:gd name="T24" fmla="*/ 6 w 44"/>
                  <a:gd name="T25" fmla="*/ 77 h 77"/>
                  <a:gd name="T26" fmla="*/ 0 w 44"/>
                  <a:gd name="T27" fmla="*/ 77 h 77"/>
                  <a:gd name="T28" fmla="*/ 0 w 44"/>
                  <a:gd name="T29" fmla="*/ 65 h 77"/>
                  <a:gd name="T30" fmla="*/ 2 w 44"/>
                  <a:gd name="T31" fmla="*/ 54 h 77"/>
                  <a:gd name="T32" fmla="*/ 5 w 44"/>
                  <a:gd name="T33" fmla="*/ 43 h 77"/>
                  <a:gd name="T34" fmla="*/ 9 w 44"/>
                  <a:gd name="T35" fmla="*/ 33 h 77"/>
                  <a:gd name="T36" fmla="*/ 12 w 44"/>
                  <a:gd name="T37" fmla="*/ 28 h 77"/>
                  <a:gd name="T38" fmla="*/ 15 w 44"/>
                  <a:gd name="T39" fmla="*/ 24 h 77"/>
                  <a:gd name="T40" fmla="*/ 19 w 44"/>
                  <a:gd name="T41" fmla="*/ 19 h 77"/>
                  <a:gd name="T42" fmla="*/ 23 w 44"/>
                  <a:gd name="T43" fmla="*/ 15 h 77"/>
                  <a:gd name="T44" fmla="*/ 26 w 44"/>
                  <a:gd name="T45" fmla="*/ 10 h 77"/>
                  <a:gd name="T46" fmla="*/ 31 w 44"/>
                  <a:gd name="T47" fmla="*/ 7 h 77"/>
                  <a:gd name="T48" fmla="*/ 35 w 44"/>
                  <a:gd name="T49" fmla="*/ 3 h 77"/>
                  <a:gd name="T50" fmla="*/ 40 w 44"/>
                  <a:gd name="T51" fmla="*/ 0 h 77"/>
                  <a:gd name="T52" fmla="*/ 44 w 44"/>
                  <a:gd name="T53"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77">
                    <a:moveTo>
                      <a:pt x="44" y="4"/>
                    </a:moveTo>
                    <a:lnTo>
                      <a:pt x="40" y="9"/>
                    </a:lnTo>
                    <a:lnTo>
                      <a:pt x="35" y="12"/>
                    </a:lnTo>
                    <a:lnTo>
                      <a:pt x="31" y="15"/>
                    </a:lnTo>
                    <a:lnTo>
                      <a:pt x="28" y="19"/>
                    </a:lnTo>
                    <a:lnTo>
                      <a:pt x="23" y="22"/>
                    </a:lnTo>
                    <a:lnTo>
                      <a:pt x="20" y="27"/>
                    </a:lnTo>
                    <a:lnTo>
                      <a:pt x="17" y="31"/>
                    </a:lnTo>
                    <a:lnTo>
                      <a:pt x="15" y="36"/>
                    </a:lnTo>
                    <a:lnTo>
                      <a:pt x="11" y="45"/>
                    </a:lnTo>
                    <a:lnTo>
                      <a:pt x="8" y="56"/>
                    </a:lnTo>
                    <a:lnTo>
                      <a:pt x="6" y="66"/>
                    </a:lnTo>
                    <a:lnTo>
                      <a:pt x="6" y="77"/>
                    </a:lnTo>
                    <a:lnTo>
                      <a:pt x="0" y="77"/>
                    </a:lnTo>
                    <a:lnTo>
                      <a:pt x="0" y="65"/>
                    </a:lnTo>
                    <a:lnTo>
                      <a:pt x="2" y="54"/>
                    </a:lnTo>
                    <a:lnTo>
                      <a:pt x="5" y="43"/>
                    </a:lnTo>
                    <a:lnTo>
                      <a:pt x="9" y="33"/>
                    </a:lnTo>
                    <a:lnTo>
                      <a:pt x="12" y="28"/>
                    </a:lnTo>
                    <a:lnTo>
                      <a:pt x="15" y="24"/>
                    </a:lnTo>
                    <a:lnTo>
                      <a:pt x="19" y="19"/>
                    </a:lnTo>
                    <a:lnTo>
                      <a:pt x="23" y="15"/>
                    </a:lnTo>
                    <a:lnTo>
                      <a:pt x="26" y="10"/>
                    </a:lnTo>
                    <a:lnTo>
                      <a:pt x="31" y="7"/>
                    </a:lnTo>
                    <a:lnTo>
                      <a:pt x="35" y="3"/>
                    </a:lnTo>
                    <a:lnTo>
                      <a:pt x="40" y="0"/>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4" name="Freeform 1650"/>
              <p:cNvSpPr>
                <a:spLocks/>
              </p:cNvSpPr>
              <p:nvPr/>
            </p:nvSpPr>
            <p:spPr bwMode="auto">
              <a:xfrm>
                <a:off x="4203" y="1321"/>
                <a:ext cx="27" cy="39"/>
              </a:xfrm>
              <a:custGeom>
                <a:avLst/>
                <a:gdLst>
                  <a:gd name="T0" fmla="*/ 0 w 53"/>
                  <a:gd name="T1" fmla="*/ 73 h 79"/>
                  <a:gd name="T2" fmla="*/ 5 w 53"/>
                  <a:gd name="T3" fmla="*/ 71 h 79"/>
                  <a:gd name="T4" fmla="*/ 8 w 53"/>
                  <a:gd name="T5" fmla="*/ 70 h 79"/>
                  <a:gd name="T6" fmla="*/ 11 w 53"/>
                  <a:gd name="T7" fmla="*/ 70 h 79"/>
                  <a:gd name="T8" fmla="*/ 16 w 53"/>
                  <a:gd name="T9" fmla="*/ 67 h 79"/>
                  <a:gd name="T10" fmla="*/ 20 w 53"/>
                  <a:gd name="T11" fmla="*/ 64 h 79"/>
                  <a:gd name="T12" fmla="*/ 23 w 53"/>
                  <a:gd name="T13" fmla="*/ 59 h 79"/>
                  <a:gd name="T14" fmla="*/ 28 w 53"/>
                  <a:gd name="T15" fmla="*/ 56 h 79"/>
                  <a:gd name="T16" fmla="*/ 34 w 53"/>
                  <a:gd name="T17" fmla="*/ 45 h 79"/>
                  <a:gd name="T18" fmla="*/ 38 w 53"/>
                  <a:gd name="T19" fmla="*/ 35 h 79"/>
                  <a:gd name="T20" fmla="*/ 43 w 53"/>
                  <a:gd name="T21" fmla="*/ 23 h 79"/>
                  <a:gd name="T22" fmla="*/ 44 w 53"/>
                  <a:gd name="T23" fmla="*/ 12 h 79"/>
                  <a:gd name="T24" fmla="*/ 47 w 53"/>
                  <a:gd name="T25" fmla="*/ 0 h 79"/>
                  <a:gd name="T26" fmla="*/ 53 w 53"/>
                  <a:gd name="T27" fmla="*/ 2 h 79"/>
                  <a:gd name="T28" fmla="*/ 50 w 53"/>
                  <a:gd name="T29" fmla="*/ 14 h 79"/>
                  <a:gd name="T30" fmla="*/ 49 w 53"/>
                  <a:gd name="T31" fmla="*/ 26 h 79"/>
                  <a:gd name="T32" fmla="*/ 44 w 53"/>
                  <a:gd name="T33" fmla="*/ 38 h 79"/>
                  <a:gd name="T34" fmla="*/ 38 w 53"/>
                  <a:gd name="T35" fmla="*/ 49 h 79"/>
                  <a:gd name="T36" fmla="*/ 32 w 53"/>
                  <a:gd name="T37" fmla="*/ 59 h 79"/>
                  <a:gd name="T38" fmla="*/ 28 w 53"/>
                  <a:gd name="T39" fmla="*/ 64 h 79"/>
                  <a:gd name="T40" fmla="*/ 23 w 53"/>
                  <a:gd name="T41" fmla="*/ 68 h 79"/>
                  <a:gd name="T42" fmla="*/ 19 w 53"/>
                  <a:gd name="T43" fmla="*/ 71 h 79"/>
                  <a:gd name="T44" fmla="*/ 14 w 53"/>
                  <a:gd name="T45" fmla="*/ 76 h 79"/>
                  <a:gd name="T46" fmla="*/ 11 w 53"/>
                  <a:gd name="T47" fmla="*/ 76 h 79"/>
                  <a:gd name="T48" fmla="*/ 8 w 53"/>
                  <a:gd name="T49" fmla="*/ 77 h 79"/>
                  <a:gd name="T50" fmla="*/ 0 w 53"/>
                  <a:gd name="T51" fmla="*/ 79 h 79"/>
                  <a:gd name="T52" fmla="*/ 0 w 53"/>
                  <a:gd name="T53"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9">
                    <a:moveTo>
                      <a:pt x="0" y="73"/>
                    </a:moveTo>
                    <a:lnTo>
                      <a:pt x="5" y="71"/>
                    </a:lnTo>
                    <a:lnTo>
                      <a:pt x="8" y="70"/>
                    </a:lnTo>
                    <a:lnTo>
                      <a:pt x="11" y="70"/>
                    </a:lnTo>
                    <a:lnTo>
                      <a:pt x="16" y="67"/>
                    </a:lnTo>
                    <a:lnTo>
                      <a:pt x="20" y="64"/>
                    </a:lnTo>
                    <a:lnTo>
                      <a:pt x="23" y="59"/>
                    </a:lnTo>
                    <a:lnTo>
                      <a:pt x="28" y="56"/>
                    </a:lnTo>
                    <a:lnTo>
                      <a:pt x="34" y="45"/>
                    </a:lnTo>
                    <a:lnTo>
                      <a:pt x="38" y="35"/>
                    </a:lnTo>
                    <a:lnTo>
                      <a:pt x="43" y="23"/>
                    </a:lnTo>
                    <a:lnTo>
                      <a:pt x="44" y="12"/>
                    </a:lnTo>
                    <a:lnTo>
                      <a:pt x="47" y="0"/>
                    </a:lnTo>
                    <a:lnTo>
                      <a:pt x="53" y="2"/>
                    </a:lnTo>
                    <a:lnTo>
                      <a:pt x="50" y="14"/>
                    </a:lnTo>
                    <a:lnTo>
                      <a:pt x="49" y="26"/>
                    </a:lnTo>
                    <a:lnTo>
                      <a:pt x="44" y="38"/>
                    </a:lnTo>
                    <a:lnTo>
                      <a:pt x="38" y="49"/>
                    </a:lnTo>
                    <a:lnTo>
                      <a:pt x="32" y="59"/>
                    </a:lnTo>
                    <a:lnTo>
                      <a:pt x="28" y="64"/>
                    </a:lnTo>
                    <a:lnTo>
                      <a:pt x="23" y="68"/>
                    </a:lnTo>
                    <a:lnTo>
                      <a:pt x="19" y="71"/>
                    </a:lnTo>
                    <a:lnTo>
                      <a:pt x="14" y="76"/>
                    </a:lnTo>
                    <a:lnTo>
                      <a:pt x="11" y="76"/>
                    </a:lnTo>
                    <a:lnTo>
                      <a:pt x="8" y="77"/>
                    </a:lnTo>
                    <a:lnTo>
                      <a:pt x="0" y="79"/>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5" name="Freeform 1651"/>
              <p:cNvSpPr>
                <a:spLocks/>
              </p:cNvSpPr>
              <p:nvPr/>
            </p:nvSpPr>
            <p:spPr bwMode="auto">
              <a:xfrm>
                <a:off x="4202" y="1357"/>
                <a:ext cx="3" cy="4"/>
              </a:xfrm>
              <a:custGeom>
                <a:avLst/>
                <a:gdLst>
                  <a:gd name="T0" fmla="*/ 0 w 6"/>
                  <a:gd name="T1" fmla="*/ 3 h 7"/>
                  <a:gd name="T2" fmla="*/ 0 w 6"/>
                  <a:gd name="T3" fmla="*/ 7 h 7"/>
                  <a:gd name="T4" fmla="*/ 3 w 6"/>
                  <a:gd name="T5" fmla="*/ 6 h 7"/>
                  <a:gd name="T6" fmla="*/ 3 w 6"/>
                  <a:gd name="T7" fmla="*/ 0 h 7"/>
                  <a:gd name="T8" fmla="*/ 6 w 6"/>
                  <a:gd name="T9" fmla="*/ 3 h 7"/>
                  <a:gd name="T10" fmla="*/ 0 w 6"/>
                  <a:gd name="T11" fmla="*/ 3 h 7"/>
                </a:gdLst>
                <a:ahLst/>
                <a:cxnLst>
                  <a:cxn ang="0">
                    <a:pos x="T0" y="T1"/>
                  </a:cxn>
                  <a:cxn ang="0">
                    <a:pos x="T2" y="T3"/>
                  </a:cxn>
                  <a:cxn ang="0">
                    <a:pos x="T4" y="T5"/>
                  </a:cxn>
                  <a:cxn ang="0">
                    <a:pos x="T6" y="T7"/>
                  </a:cxn>
                  <a:cxn ang="0">
                    <a:pos x="T8" y="T9"/>
                  </a:cxn>
                  <a:cxn ang="0">
                    <a:pos x="T10" y="T11"/>
                  </a:cxn>
                </a:cxnLst>
                <a:rect l="0" t="0" r="r" b="b"/>
                <a:pathLst>
                  <a:path w="6" h="7">
                    <a:moveTo>
                      <a:pt x="0" y="3"/>
                    </a:moveTo>
                    <a:lnTo>
                      <a:pt x="0" y="7"/>
                    </a:lnTo>
                    <a:lnTo>
                      <a:pt x="3" y="6"/>
                    </a:lnTo>
                    <a:lnTo>
                      <a:pt x="3"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6" name="Freeform 1652"/>
              <p:cNvSpPr>
                <a:spLocks/>
              </p:cNvSpPr>
              <p:nvPr/>
            </p:nvSpPr>
            <p:spPr bwMode="auto">
              <a:xfrm>
                <a:off x="4222" y="1320"/>
                <a:ext cx="6" cy="3"/>
              </a:xfrm>
              <a:custGeom>
                <a:avLst/>
                <a:gdLst>
                  <a:gd name="T0" fmla="*/ 12 w 12"/>
                  <a:gd name="T1" fmla="*/ 8 h 8"/>
                  <a:gd name="T2" fmla="*/ 9 w 12"/>
                  <a:gd name="T3" fmla="*/ 8 h 8"/>
                  <a:gd name="T4" fmla="*/ 6 w 12"/>
                  <a:gd name="T5" fmla="*/ 8 h 8"/>
                  <a:gd name="T6" fmla="*/ 5 w 12"/>
                  <a:gd name="T7" fmla="*/ 6 h 8"/>
                  <a:gd name="T8" fmla="*/ 2 w 12"/>
                  <a:gd name="T9" fmla="*/ 8 h 8"/>
                  <a:gd name="T10" fmla="*/ 0 w 12"/>
                  <a:gd name="T11" fmla="*/ 2 h 8"/>
                  <a:gd name="T12" fmla="*/ 3 w 12"/>
                  <a:gd name="T13" fmla="*/ 0 h 8"/>
                  <a:gd name="T14" fmla="*/ 8 w 12"/>
                  <a:gd name="T15" fmla="*/ 2 h 8"/>
                  <a:gd name="T16" fmla="*/ 9 w 12"/>
                  <a:gd name="T17" fmla="*/ 2 h 8"/>
                  <a:gd name="T18" fmla="*/ 11 w 12"/>
                  <a:gd name="T19" fmla="*/ 2 h 8"/>
                  <a:gd name="T20" fmla="*/ 12 w 12"/>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
                    <a:moveTo>
                      <a:pt x="12" y="8"/>
                    </a:moveTo>
                    <a:lnTo>
                      <a:pt x="9" y="8"/>
                    </a:lnTo>
                    <a:lnTo>
                      <a:pt x="6" y="8"/>
                    </a:lnTo>
                    <a:lnTo>
                      <a:pt x="5" y="6"/>
                    </a:lnTo>
                    <a:lnTo>
                      <a:pt x="2" y="8"/>
                    </a:lnTo>
                    <a:lnTo>
                      <a:pt x="0" y="2"/>
                    </a:lnTo>
                    <a:lnTo>
                      <a:pt x="3" y="0"/>
                    </a:lnTo>
                    <a:lnTo>
                      <a:pt x="8" y="2"/>
                    </a:lnTo>
                    <a:lnTo>
                      <a:pt x="9" y="2"/>
                    </a:lnTo>
                    <a:lnTo>
                      <a:pt x="11" y="2"/>
                    </a:lnTo>
                    <a:lnTo>
                      <a:pt x="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7" name="Freeform 1653"/>
              <p:cNvSpPr>
                <a:spLocks/>
              </p:cNvSpPr>
              <p:nvPr/>
            </p:nvSpPr>
            <p:spPr bwMode="auto">
              <a:xfrm>
                <a:off x="4227" y="1320"/>
                <a:ext cx="3" cy="3"/>
              </a:xfrm>
              <a:custGeom>
                <a:avLst/>
                <a:gdLst>
                  <a:gd name="T0" fmla="*/ 6 w 6"/>
                  <a:gd name="T1" fmla="*/ 3 h 6"/>
                  <a:gd name="T2" fmla="*/ 6 w 6"/>
                  <a:gd name="T3" fmla="*/ 0 h 6"/>
                  <a:gd name="T4" fmla="*/ 2 w 6"/>
                  <a:gd name="T5" fmla="*/ 0 h 6"/>
                  <a:gd name="T6" fmla="*/ 3 w 6"/>
                  <a:gd name="T7" fmla="*/ 6 h 6"/>
                  <a:gd name="T8" fmla="*/ 0 w 6"/>
                  <a:gd name="T9" fmla="*/ 1 h 6"/>
                  <a:gd name="T10" fmla="*/ 6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6" y="3"/>
                    </a:moveTo>
                    <a:lnTo>
                      <a:pt x="6" y="0"/>
                    </a:lnTo>
                    <a:lnTo>
                      <a:pt x="2" y="0"/>
                    </a:lnTo>
                    <a:lnTo>
                      <a:pt x="3" y="6"/>
                    </a:lnTo>
                    <a:lnTo>
                      <a:pt x="0" y="1"/>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8" name="Freeform 1654"/>
              <p:cNvSpPr>
                <a:spLocks/>
              </p:cNvSpPr>
              <p:nvPr/>
            </p:nvSpPr>
            <p:spPr bwMode="auto">
              <a:xfrm>
                <a:off x="4221" y="1320"/>
                <a:ext cx="3" cy="3"/>
              </a:xfrm>
              <a:custGeom>
                <a:avLst/>
                <a:gdLst>
                  <a:gd name="T0" fmla="*/ 1 w 4"/>
                  <a:gd name="T1" fmla="*/ 0 h 6"/>
                  <a:gd name="T2" fmla="*/ 0 w 4"/>
                  <a:gd name="T3" fmla="*/ 0 h 6"/>
                  <a:gd name="T4" fmla="*/ 4 w 4"/>
                  <a:gd name="T5" fmla="*/ 4 h 6"/>
                  <a:gd name="T6" fmla="*/ 3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lnTo>
                      <a:pt x="0" y="0"/>
                    </a:lnTo>
                    <a:lnTo>
                      <a:pt x="4" y="4"/>
                    </a:lnTo>
                    <a:lnTo>
                      <a:pt x="3"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39" name="Freeform 1655"/>
              <p:cNvSpPr>
                <a:spLocks/>
              </p:cNvSpPr>
              <p:nvPr/>
            </p:nvSpPr>
            <p:spPr bwMode="auto">
              <a:xfrm>
                <a:off x="4247" y="1555"/>
                <a:ext cx="18" cy="56"/>
              </a:xfrm>
              <a:custGeom>
                <a:avLst/>
                <a:gdLst>
                  <a:gd name="T0" fmla="*/ 30 w 36"/>
                  <a:gd name="T1" fmla="*/ 0 h 111"/>
                  <a:gd name="T2" fmla="*/ 27 w 36"/>
                  <a:gd name="T3" fmla="*/ 0 h 111"/>
                  <a:gd name="T4" fmla="*/ 23 w 36"/>
                  <a:gd name="T5" fmla="*/ 1 h 111"/>
                  <a:gd name="T6" fmla="*/ 20 w 36"/>
                  <a:gd name="T7" fmla="*/ 4 h 111"/>
                  <a:gd name="T8" fmla="*/ 17 w 36"/>
                  <a:gd name="T9" fmla="*/ 7 h 111"/>
                  <a:gd name="T10" fmla="*/ 14 w 36"/>
                  <a:gd name="T11" fmla="*/ 12 h 111"/>
                  <a:gd name="T12" fmla="*/ 11 w 36"/>
                  <a:gd name="T13" fmla="*/ 18 h 111"/>
                  <a:gd name="T14" fmla="*/ 6 w 36"/>
                  <a:gd name="T15" fmla="*/ 30 h 111"/>
                  <a:gd name="T16" fmla="*/ 3 w 36"/>
                  <a:gd name="T17" fmla="*/ 43 h 111"/>
                  <a:gd name="T18" fmla="*/ 0 w 36"/>
                  <a:gd name="T19" fmla="*/ 57 h 111"/>
                  <a:gd name="T20" fmla="*/ 0 w 36"/>
                  <a:gd name="T21" fmla="*/ 72 h 111"/>
                  <a:gd name="T22" fmla="*/ 0 w 36"/>
                  <a:gd name="T23" fmla="*/ 78 h 111"/>
                  <a:gd name="T24" fmla="*/ 0 w 36"/>
                  <a:gd name="T25" fmla="*/ 86 h 111"/>
                  <a:gd name="T26" fmla="*/ 3 w 36"/>
                  <a:gd name="T27" fmla="*/ 95 h 111"/>
                  <a:gd name="T28" fmla="*/ 6 w 36"/>
                  <a:gd name="T29" fmla="*/ 101 h 111"/>
                  <a:gd name="T30" fmla="*/ 9 w 36"/>
                  <a:gd name="T31" fmla="*/ 105 h 111"/>
                  <a:gd name="T32" fmla="*/ 12 w 36"/>
                  <a:gd name="T33" fmla="*/ 110 h 111"/>
                  <a:gd name="T34" fmla="*/ 15 w 36"/>
                  <a:gd name="T35" fmla="*/ 111 h 111"/>
                  <a:gd name="T36" fmla="*/ 18 w 36"/>
                  <a:gd name="T37" fmla="*/ 111 h 111"/>
                  <a:gd name="T38" fmla="*/ 20 w 36"/>
                  <a:gd name="T39" fmla="*/ 110 h 111"/>
                  <a:gd name="T40" fmla="*/ 21 w 36"/>
                  <a:gd name="T41" fmla="*/ 108 h 111"/>
                  <a:gd name="T42" fmla="*/ 26 w 36"/>
                  <a:gd name="T43" fmla="*/ 102 h 111"/>
                  <a:gd name="T44" fmla="*/ 29 w 36"/>
                  <a:gd name="T45" fmla="*/ 95 h 111"/>
                  <a:gd name="T46" fmla="*/ 30 w 36"/>
                  <a:gd name="T47" fmla="*/ 87 h 111"/>
                  <a:gd name="T48" fmla="*/ 33 w 36"/>
                  <a:gd name="T49" fmla="*/ 80 h 111"/>
                  <a:gd name="T50" fmla="*/ 35 w 36"/>
                  <a:gd name="T51" fmla="*/ 63 h 111"/>
                  <a:gd name="T52" fmla="*/ 36 w 36"/>
                  <a:gd name="T53" fmla="*/ 45 h 111"/>
                  <a:gd name="T54" fmla="*/ 35 w 36"/>
                  <a:gd name="T55" fmla="*/ 34 h 111"/>
                  <a:gd name="T56" fmla="*/ 35 w 36"/>
                  <a:gd name="T57" fmla="*/ 24 h 111"/>
                  <a:gd name="T58" fmla="*/ 32 w 36"/>
                  <a:gd name="T59" fmla="*/ 10 h 111"/>
                  <a:gd name="T60" fmla="*/ 30 w 36"/>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111">
                    <a:moveTo>
                      <a:pt x="30" y="0"/>
                    </a:moveTo>
                    <a:lnTo>
                      <a:pt x="27" y="0"/>
                    </a:lnTo>
                    <a:lnTo>
                      <a:pt x="23" y="1"/>
                    </a:lnTo>
                    <a:lnTo>
                      <a:pt x="20" y="4"/>
                    </a:lnTo>
                    <a:lnTo>
                      <a:pt x="17" y="7"/>
                    </a:lnTo>
                    <a:lnTo>
                      <a:pt x="14" y="12"/>
                    </a:lnTo>
                    <a:lnTo>
                      <a:pt x="11" y="18"/>
                    </a:lnTo>
                    <a:lnTo>
                      <a:pt x="6" y="30"/>
                    </a:lnTo>
                    <a:lnTo>
                      <a:pt x="3" y="43"/>
                    </a:lnTo>
                    <a:lnTo>
                      <a:pt x="0" y="57"/>
                    </a:lnTo>
                    <a:lnTo>
                      <a:pt x="0" y="72"/>
                    </a:lnTo>
                    <a:lnTo>
                      <a:pt x="0" y="78"/>
                    </a:lnTo>
                    <a:lnTo>
                      <a:pt x="0" y="86"/>
                    </a:lnTo>
                    <a:lnTo>
                      <a:pt x="3" y="95"/>
                    </a:lnTo>
                    <a:lnTo>
                      <a:pt x="6" y="101"/>
                    </a:lnTo>
                    <a:lnTo>
                      <a:pt x="9" y="105"/>
                    </a:lnTo>
                    <a:lnTo>
                      <a:pt x="12" y="110"/>
                    </a:lnTo>
                    <a:lnTo>
                      <a:pt x="15" y="111"/>
                    </a:lnTo>
                    <a:lnTo>
                      <a:pt x="18" y="111"/>
                    </a:lnTo>
                    <a:lnTo>
                      <a:pt x="20" y="110"/>
                    </a:lnTo>
                    <a:lnTo>
                      <a:pt x="21" y="108"/>
                    </a:lnTo>
                    <a:lnTo>
                      <a:pt x="26" y="102"/>
                    </a:lnTo>
                    <a:lnTo>
                      <a:pt x="29" y="95"/>
                    </a:lnTo>
                    <a:lnTo>
                      <a:pt x="30" y="87"/>
                    </a:lnTo>
                    <a:lnTo>
                      <a:pt x="33" y="80"/>
                    </a:lnTo>
                    <a:lnTo>
                      <a:pt x="35" y="63"/>
                    </a:lnTo>
                    <a:lnTo>
                      <a:pt x="36" y="45"/>
                    </a:lnTo>
                    <a:lnTo>
                      <a:pt x="35" y="34"/>
                    </a:lnTo>
                    <a:lnTo>
                      <a:pt x="35" y="24"/>
                    </a:lnTo>
                    <a:lnTo>
                      <a:pt x="32" y="10"/>
                    </a:lnTo>
                    <a:lnTo>
                      <a:pt x="30" y="0"/>
                    </a:lnTo>
                    <a:close/>
                  </a:path>
                </a:pathLst>
              </a:custGeom>
              <a:solidFill>
                <a:srgbClr val="7612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40" name="Freeform 1656"/>
              <p:cNvSpPr>
                <a:spLocks/>
              </p:cNvSpPr>
              <p:nvPr/>
            </p:nvSpPr>
            <p:spPr bwMode="auto">
              <a:xfrm>
                <a:off x="4245" y="1654"/>
                <a:ext cx="26" cy="48"/>
              </a:xfrm>
              <a:custGeom>
                <a:avLst/>
                <a:gdLst>
                  <a:gd name="T0" fmla="*/ 15 w 51"/>
                  <a:gd name="T1" fmla="*/ 0 h 97"/>
                  <a:gd name="T2" fmla="*/ 9 w 51"/>
                  <a:gd name="T3" fmla="*/ 8 h 97"/>
                  <a:gd name="T4" fmla="*/ 6 w 51"/>
                  <a:gd name="T5" fmla="*/ 17 h 97"/>
                  <a:gd name="T6" fmla="*/ 3 w 51"/>
                  <a:gd name="T7" fmla="*/ 24 h 97"/>
                  <a:gd name="T8" fmla="*/ 0 w 51"/>
                  <a:gd name="T9" fmla="*/ 33 h 97"/>
                  <a:gd name="T10" fmla="*/ 0 w 51"/>
                  <a:gd name="T11" fmla="*/ 42 h 97"/>
                  <a:gd name="T12" fmla="*/ 0 w 51"/>
                  <a:gd name="T13" fmla="*/ 51 h 97"/>
                  <a:gd name="T14" fmla="*/ 1 w 51"/>
                  <a:gd name="T15" fmla="*/ 56 h 97"/>
                  <a:gd name="T16" fmla="*/ 1 w 51"/>
                  <a:gd name="T17" fmla="*/ 60 h 97"/>
                  <a:gd name="T18" fmla="*/ 4 w 51"/>
                  <a:gd name="T19" fmla="*/ 69 h 97"/>
                  <a:gd name="T20" fmla="*/ 10 w 51"/>
                  <a:gd name="T21" fmla="*/ 80 h 97"/>
                  <a:gd name="T22" fmla="*/ 15 w 51"/>
                  <a:gd name="T23" fmla="*/ 84 h 97"/>
                  <a:gd name="T24" fmla="*/ 18 w 51"/>
                  <a:gd name="T25" fmla="*/ 90 h 97"/>
                  <a:gd name="T26" fmla="*/ 23 w 51"/>
                  <a:gd name="T27" fmla="*/ 93 h 97"/>
                  <a:gd name="T28" fmla="*/ 29 w 51"/>
                  <a:gd name="T29" fmla="*/ 97 h 97"/>
                  <a:gd name="T30" fmla="*/ 32 w 51"/>
                  <a:gd name="T31" fmla="*/ 97 h 97"/>
                  <a:gd name="T32" fmla="*/ 33 w 51"/>
                  <a:gd name="T33" fmla="*/ 97 h 97"/>
                  <a:gd name="T34" fmla="*/ 36 w 51"/>
                  <a:gd name="T35" fmla="*/ 97 h 97"/>
                  <a:gd name="T36" fmla="*/ 39 w 51"/>
                  <a:gd name="T37" fmla="*/ 95 h 97"/>
                  <a:gd name="T38" fmla="*/ 44 w 51"/>
                  <a:gd name="T39" fmla="*/ 92 h 97"/>
                  <a:gd name="T40" fmla="*/ 45 w 51"/>
                  <a:gd name="T41" fmla="*/ 89 h 97"/>
                  <a:gd name="T42" fmla="*/ 50 w 51"/>
                  <a:gd name="T43" fmla="*/ 83 h 97"/>
                  <a:gd name="T44" fmla="*/ 50 w 51"/>
                  <a:gd name="T45" fmla="*/ 80 h 97"/>
                  <a:gd name="T46" fmla="*/ 51 w 51"/>
                  <a:gd name="T47" fmla="*/ 75 h 97"/>
                  <a:gd name="T48" fmla="*/ 51 w 51"/>
                  <a:gd name="T49" fmla="*/ 68 h 97"/>
                  <a:gd name="T50" fmla="*/ 50 w 51"/>
                  <a:gd name="T51" fmla="*/ 51 h 97"/>
                  <a:gd name="T52" fmla="*/ 47 w 51"/>
                  <a:gd name="T53" fmla="*/ 35 h 97"/>
                  <a:gd name="T54" fmla="*/ 47 w 51"/>
                  <a:gd name="T55" fmla="*/ 30 h 97"/>
                  <a:gd name="T56" fmla="*/ 45 w 51"/>
                  <a:gd name="T57" fmla="*/ 26 h 97"/>
                  <a:gd name="T58" fmla="*/ 39 w 51"/>
                  <a:gd name="T59" fmla="*/ 17 h 97"/>
                  <a:gd name="T60" fmla="*/ 36 w 51"/>
                  <a:gd name="T61" fmla="*/ 11 h 97"/>
                  <a:gd name="T62" fmla="*/ 33 w 51"/>
                  <a:gd name="T63" fmla="*/ 9 h 97"/>
                  <a:gd name="T64" fmla="*/ 30 w 51"/>
                  <a:gd name="T65" fmla="*/ 6 h 97"/>
                  <a:gd name="T66" fmla="*/ 26 w 51"/>
                  <a:gd name="T67" fmla="*/ 3 h 97"/>
                  <a:gd name="T68" fmla="*/ 20 w 51"/>
                  <a:gd name="T69" fmla="*/ 0 h 97"/>
                  <a:gd name="T70" fmla="*/ 15 w 51"/>
                  <a:gd name="T7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 h="97">
                    <a:moveTo>
                      <a:pt x="15" y="0"/>
                    </a:moveTo>
                    <a:lnTo>
                      <a:pt x="9" y="8"/>
                    </a:lnTo>
                    <a:lnTo>
                      <a:pt x="6" y="17"/>
                    </a:lnTo>
                    <a:lnTo>
                      <a:pt x="3" y="24"/>
                    </a:lnTo>
                    <a:lnTo>
                      <a:pt x="0" y="33"/>
                    </a:lnTo>
                    <a:lnTo>
                      <a:pt x="0" y="42"/>
                    </a:lnTo>
                    <a:lnTo>
                      <a:pt x="0" y="51"/>
                    </a:lnTo>
                    <a:lnTo>
                      <a:pt x="1" y="56"/>
                    </a:lnTo>
                    <a:lnTo>
                      <a:pt x="1" y="60"/>
                    </a:lnTo>
                    <a:lnTo>
                      <a:pt x="4" y="69"/>
                    </a:lnTo>
                    <a:lnTo>
                      <a:pt x="10" y="80"/>
                    </a:lnTo>
                    <a:lnTo>
                      <a:pt x="15" y="84"/>
                    </a:lnTo>
                    <a:lnTo>
                      <a:pt x="18" y="90"/>
                    </a:lnTo>
                    <a:lnTo>
                      <a:pt x="23" y="93"/>
                    </a:lnTo>
                    <a:lnTo>
                      <a:pt x="29" y="97"/>
                    </a:lnTo>
                    <a:lnTo>
                      <a:pt x="32" y="97"/>
                    </a:lnTo>
                    <a:lnTo>
                      <a:pt x="33" y="97"/>
                    </a:lnTo>
                    <a:lnTo>
                      <a:pt x="36" y="97"/>
                    </a:lnTo>
                    <a:lnTo>
                      <a:pt x="39" y="95"/>
                    </a:lnTo>
                    <a:lnTo>
                      <a:pt x="44" y="92"/>
                    </a:lnTo>
                    <a:lnTo>
                      <a:pt x="45" y="89"/>
                    </a:lnTo>
                    <a:lnTo>
                      <a:pt x="50" y="83"/>
                    </a:lnTo>
                    <a:lnTo>
                      <a:pt x="50" y="80"/>
                    </a:lnTo>
                    <a:lnTo>
                      <a:pt x="51" y="75"/>
                    </a:lnTo>
                    <a:lnTo>
                      <a:pt x="51" y="68"/>
                    </a:lnTo>
                    <a:lnTo>
                      <a:pt x="50" y="51"/>
                    </a:lnTo>
                    <a:lnTo>
                      <a:pt x="47" y="35"/>
                    </a:lnTo>
                    <a:lnTo>
                      <a:pt x="47" y="30"/>
                    </a:lnTo>
                    <a:lnTo>
                      <a:pt x="45" y="26"/>
                    </a:lnTo>
                    <a:lnTo>
                      <a:pt x="39" y="17"/>
                    </a:lnTo>
                    <a:lnTo>
                      <a:pt x="36" y="11"/>
                    </a:lnTo>
                    <a:lnTo>
                      <a:pt x="33" y="9"/>
                    </a:lnTo>
                    <a:lnTo>
                      <a:pt x="30" y="6"/>
                    </a:lnTo>
                    <a:lnTo>
                      <a:pt x="26" y="3"/>
                    </a:lnTo>
                    <a:lnTo>
                      <a:pt x="20" y="0"/>
                    </a:lnTo>
                    <a:lnTo>
                      <a:pt x="15" y="0"/>
                    </a:lnTo>
                    <a:close/>
                  </a:path>
                </a:pathLst>
              </a:custGeom>
              <a:solidFill>
                <a:srgbClr val="7612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41" name="Rectangle 1657"/>
              <p:cNvSpPr>
                <a:spLocks noChangeArrowheads="1"/>
              </p:cNvSpPr>
              <p:nvPr/>
            </p:nvSpPr>
            <p:spPr bwMode="auto">
              <a:xfrm>
                <a:off x="4693" y="1781"/>
                <a:ext cx="5"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6442" name="Freeform 1658"/>
              <p:cNvSpPr>
                <a:spLocks/>
              </p:cNvSpPr>
              <p:nvPr/>
            </p:nvSpPr>
            <p:spPr bwMode="auto">
              <a:xfrm>
                <a:off x="4694" y="1753"/>
                <a:ext cx="45" cy="32"/>
              </a:xfrm>
              <a:custGeom>
                <a:avLst/>
                <a:gdLst>
                  <a:gd name="T0" fmla="*/ 0 w 89"/>
                  <a:gd name="T1" fmla="*/ 54 h 63"/>
                  <a:gd name="T2" fmla="*/ 23 w 89"/>
                  <a:gd name="T3" fmla="*/ 44 h 63"/>
                  <a:gd name="T4" fmla="*/ 44 w 89"/>
                  <a:gd name="T5" fmla="*/ 30 h 63"/>
                  <a:gd name="T6" fmla="*/ 83 w 89"/>
                  <a:gd name="T7" fmla="*/ 0 h 63"/>
                  <a:gd name="T8" fmla="*/ 89 w 89"/>
                  <a:gd name="T9" fmla="*/ 9 h 63"/>
                  <a:gd name="T10" fmla="*/ 50 w 89"/>
                  <a:gd name="T11" fmla="*/ 39 h 63"/>
                  <a:gd name="T12" fmla="*/ 29 w 89"/>
                  <a:gd name="T13" fmla="*/ 53 h 63"/>
                  <a:gd name="T14" fmla="*/ 6 w 89"/>
                  <a:gd name="T15" fmla="*/ 63 h 63"/>
                  <a:gd name="T16" fmla="*/ 0 w 89"/>
                  <a:gd name="T17"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3">
                    <a:moveTo>
                      <a:pt x="0" y="54"/>
                    </a:moveTo>
                    <a:lnTo>
                      <a:pt x="23" y="44"/>
                    </a:lnTo>
                    <a:lnTo>
                      <a:pt x="44" y="30"/>
                    </a:lnTo>
                    <a:lnTo>
                      <a:pt x="83" y="0"/>
                    </a:lnTo>
                    <a:lnTo>
                      <a:pt x="89" y="9"/>
                    </a:lnTo>
                    <a:lnTo>
                      <a:pt x="50" y="39"/>
                    </a:lnTo>
                    <a:lnTo>
                      <a:pt x="29" y="53"/>
                    </a:lnTo>
                    <a:lnTo>
                      <a:pt x="6" y="63"/>
                    </a:lnTo>
                    <a:lnTo>
                      <a:pt x="0" y="5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43" name="Freeform 1659"/>
              <p:cNvSpPr>
                <a:spLocks/>
              </p:cNvSpPr>
              <p:nvPr/>
            </p:nvSpPr>
            <p:spPr bwMode="auto">
              <a:xfrm>
                <a:off x="4693" y="1781"/>
                <a:ext cx="5" cy="6"/>
              </a:xfrm>
              <a:custGeom>
                <a:avLst/>
                <a:gdLst>
                  <a:gd name="T0" fmla="*/ 0 w 10"/>
                  <a:gd name="T1" fmla="*/ 5 h 14"/>
                  <a:gd name="T2" fmla="*/ 0 w 10"/>
                  <a:gd name="T3" fmla="*/ 14 h 14"/>
                  <a:gd name="T4" fmla="*/ 9 w 10"/>
                  <a:gd name="T5" fmla="*/ 9 h 14"/>
                  <a:gd name="T6" fmla="*/ 3 w 10"/>
                  <a:gd name="T7" fmla="*/ 0 h 14"/>
                  <a:gd name="T8" fmla="*/ 10 w 10"/>
                  <a:gd name="T9" fmla="*/ 5 h 14"/>
                  <a:gd name="T10" fmla="*/ 0 w 10"/>
                  <a:gd name="T11" fmla="*/ 5 h 14"/>
                </a:gdLst>
                <a:ahLst/>
                <a:cxnLst>
                  <a:cxn ang="0">
                    <a:pos x="T0" y="T1"/>
                  </a:cxn>
                  <a:cxn ang="0">
                    <a:pos x="T2" y="T3"/>
                  </a:cxn>
                  <a:cxn ang="0">
                    <a:pos x="T4" y="T5"/>
                  </a:cxn>
                  <a:cxn ang="0">
                    <a:pos x="T6" y="T7"/>
                  </a:cxn>
                  <a:cxn ang="0">
                    <a:pos x="T8" y="T9"/>
                  </a:cxn>
                  <a:cxn ang="0">
                    <a:pos x="T10" y="T11"/>
                  </a:cxn>
                </a:cxnLst>
                <a:rect l="0" t="0" r="r" b="b"/>
                <a:pathLst>
                  <a:path w="10" h="14">
                    <a:moveTo>
                      <a:pt x="0" y="5"/>
                    </a:moveTo>
                    <a:lnTo>
                      <a:pt x="0" y="14"/>
                    </a:lnTo>
                    <a:lnTo>
                      <a:pt x="9" y="9"/>
                    </a:lnTo>
                    <a:lnTo>
                      <a:pt x="3" y="0"/>
                    </a:lnTo>
                    <a:lnTo>
                      <a:pt x="10" y="5"/>
                    </a:lnTo>
                    <a:lnTo>
                      <a:pt x="0" y="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44" name="Freeform 1660"/>
              <p:cNvSpPr>
                <a:spLocks/>
              </p:cNvSpPr>
              <p:nvPr/>
            </p:nvSpPr>
            <p:spPr bwMode="auto">
              <a:xfrm>
                <a:off x="4736" y="1748"/>
                <a:ext cx="63" cy="12"/>
              </a:xfrm>
              <a:custGeom>
                <a:avLst/>
                <a:gdLst>
                  <a:gd name="T0" fmla="*/ 0 w 127"/>
                  <a:gd name="T1" fmla="*/ 11 h 24"/>
                  <a:gd name="T2" fmla="*/ 18 w 127"/>
                  <a:gd name="T3" fmla="*/ 3 h 24"/>
                  <a:gd name="T4" fmla="*/ 32 w 127"/>
                  <a:gd name="T5" fmla="*/ 0 h 24"/>
                  <a:gd name="T6" fmla="*/ 63 w 127"/>
                  <a:gd name="T7" fmla="*/ 0 h 24"/>
                  <a:gd name="T8" fmla="*/ 127 w 127"/>
                  <a:gd name="T9" fmla="*/ 14 h 24"/>
                  <a:gd name="T10" fmla="*/ 125 w 127"/>
                  <a:gd name="T11" fmla="*/ 24 h 24"/>
                  <a:gd name="T12" fmla="*/ 62 w 127"/>
                  <a:gd name="T13" fmla="*/ 11 h 24"/>
                  <a:gd name="T14" fmla="*/ 32 w 127"/>
                  <a:gd name="T15" fmla="*/ 11 h 24"/>
                  <a:gd name="T16" fmla="*/ 20 w 127"/>
                  <a:gd name="T17" fmla="*/ 14 h 24"/>
                  <a:gd name="T18" fmla="*/ 6 w 127"/>
                  <a:gd name="T19" fmla="*/ 20 h 24"/>
                  <a:gd name="T20" fmla="*/ 0 w 127"/>
                  <a:gd name="T2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4">
                    <a:moveTo>
                      <a:pt x="0" y="11"/>
                    </a:moveTo>
                    <a:lnTo>
                      <a:pt x="18" y="3"/>
                    </a:lnTo>
                    <a:lnTo>
                      <a:pt x="32" y="0"/>
                    </a:lnTo>
                    <a:lnTo>
                      <a:pt x="63" y="0"/>
                    </a:lnTo>
                    <a:lnTo>
                      <a:pt x="127" y="14"/>
                    </a:lnTo>
                    <a:lnTo>
                      <a:pt x="125" y="24"/>
                    </a:lnTo>
                    <a:lnTo>
                      <a:pt x="62" y="11"/>
                    </a:lnTo>
                    <a:lnTo>
                      <a:pt x="32" y="11"/>
                    </a:lnTo>
                    <a:lnTo>
                      <a:pt x="20" y="14"/>
                    </a:lnTo>
                    <a:lnTo>
                      <a:pt x="6" y="20"/>
                    </a:lnTo>
                    <a:lnTo>
                      <a:pt x="0" y="1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45" name="Freeform 1661"/>
              <p:cNvSpPr>
                <a:spLocks/>
              </p:cNvSpPr>
              <p:nvPr/>
            </p:nvSpPr>
            <p:spPr bwMode="auto">
              <a:xfrm>
                <a:off x="4736" y="1753"/>
                <a:ext cx="3" cy="5"/>
              </a:xfrm>
              <a:custGeom>
                <a:avLst/>
                <a:gdLst>
                  <a:gd name="T0" fmla="*/ 0 w 6"/>
                  <a:gd name="T1" fmla="*/ 0 h 9"/>
                  <a:gd name="T2" fmla="*/ 6 w 6"/>
                  <a:gd name="T3" fmla="*/ 9 h 9"/>
                  <a:gd name="T4" fmla="*/ 0 w 6"/>
                  <a:gd name="T5" fmla="*/ 0 h 9"/>
                </a:gdLst>
                <a:ahLst/>
                <a:cxnLst>
                  <a:cxn ang="0">
                    <a:pos x="T0" y="T1"/>
                  </a:cxn>
                  <a:cxn ang="0">
                    <a:pos x="T2" y="T3"/>
                  </a:cxn>
                  <a:cxn ang="0">
                    <a:pos x="T4" y="T5"/>
                  </a:cxn>
                </a:cxnLst>
                <a:rect l="0" t="0" r="r" b="b"/>
                <a:pathLst>
                  <a:path w="6" h="9">
                    <a:moveTo>
                      <a:pt x="0" y="0"/>
                    </a:moveTo>
                    <a:lnTo>
                      <a:pt x="6" y="9"/>
                    </a:lnTo>
                    <a:lnTo>
                      <a:pt x="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46" name="Freeform 1662"/>
              <p:cNvSpPr>
                <a:spLocks/>
              </p:cNvSpPr>
              <p:nvPr/>
            </p:nvSpPr>
            <p:spPr bwMode="auto">
              <a:xfrm>
                <a:off x="4799" y="1755"/>
                <a:ext cx="55" cy="20"/>
              </a:xfrm>
              <a:custGeom>
                <a:avLst/>
                <a:gdLst>
                  <a:gd name="T0" fmla="*/ 2 w 112"/>
                  <a:gd name="T1" fmla="*/ 0 h 39"/>
                  <a:gd name="T2" fmla="*/ 58 w 112"/>
                  <a:gd name="T3" fmla="*/ 10 h 39"/>
                  <a:gd name="T4" fmla="*/ 85 w 112"/>
                  <a:gd name="T5" fmla="*/ 18 h 39"/>
                  <a:gd name="T6" fmla="*/ 112 w 112"/>
                  <a:gd name="T7" fmla="*/ 29 h 39"/>
                  <a:gd name="T8" fmla="*/ 109 w 112"/>
                  <a:gd name="T9" fmla="*/ 39 h 39"/>
                  <a:gd name="T10" fmla="*/ 83 w 112"/>
                  <a:gd name="T11" fmla="*/ 29 h 39"/>
                  <a:gd name="T12" fmla="*/ 56 w 112"/>
                  <a:gd name="T13" fmla="*/ 21 h 39"/>
                  <a:gd name="T14" fmla="*/ 0 w 112"/>
                  <a:gd name="T15" fmla="*/ 10 h 39"/>
                  <a:gd name="T16" fmla="*/ 2 w 112"/>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39">
                    <a:moveTo>
                      <a:pt x="2" y="0"/>
                    </a:moveTo>
                    <a:lnTo>
                      <a:pt x="58" y="10"/>
                    </a:lnTo>
                    <a:lnTo>
                      <a:pt x="85" y="18"/>
                    </a:lnTo>
                    <a:lnTo>
                      <a:pt x="112" y="29"/>
                    </a:lnTo>
                    <a:lnTo>
                      <a:pt x="109" y="39"/>
                    </a:lnTo>
                    <a:lnTo>
                      <a:pt x="83" y="29"/>
                    </a:lnTo>
                    <a:lnTo>
                      <a:pt x="56" y="21"/>
                    </a:lnTo>
                    <a:lnTo>
                      <a:pt x="0" y="10"/>
                    </a:lnTo>
                    <a:lnTo>
                      <a:pt x="2"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47" name="Freeform 1663"/>
              <p:cNvSpPr>
                <a:spLocks/>
              </p:cNvSpPr>
              <p:nvPr/>
            </p:nvSpPr>
            <p:spPr bwMode="auto">
              <a:xfrm>
                <a:off x="4799" y="1755"/>
                <a:ext cx="1" cy="5"/>
              </a:xfrm>
              <a:custGeom>
                <a:avLst/>
                <a:gdLst>
                  <a:gd name="T0" fmla="*/ 0 w 2"/>
                  <a:gd name="T1" fmla="*/ 10 h 10"/>
                  <a:gd name="T2" fmla="*/ 2 w 2"/>
                  <a:gd name="T3" fmla="*/ 0 h 10"/>
                  <a:gd name="T4" fmla="*/ 0 w 2"/>
                  <a:gd name="T5" fmla="*/ 10 h 10"/>
                </a:gdLst>
                <a:ahLst/>
                <a:cxnLst>
                  <a:cxn ang="0">
                    <a:pos x="T0" y="T1"/>
                  </a:cxn>
                  <a:cxn ang="0">
                    <a:pos x="T2" y="T3"/>
                  </a:cxn>
                  <a:cxn ang="0">
                    <a:pos x="T4" y="T5"/>
                  </a:cxn>
                </a:cxnLst>
                <a:rect l="0" t="0" r="r" b="b"/>
                <a:pathLst>
                  <a:path w="2" h="10">
                    <a:moveTo>
                      <a:pt x="0" y="10"/>
                    </a:moveTo>
                    <a:lnTo>
                      <a:pt x="2" y="0"/>
                    </a:lnTo>
                    <a:lnTo>
                      <a:pt x="0" y="1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48" name="Freeform 1664"/>
              <p:cNvSpPr>
                <a:spLocks/>
              </p:cNvSpPr>
              <p:nvPr/>
            </p:nvSpPr>
            <p:spPr bwMode="auto">
              <a:xfrm>
                <a:off x="4852" y="1769"/>
                <a:ext cx="33" cy="31"/>
              </a:xfrm>
              <a:custGeom>
                <a:avLst/>
                <a:gdLst>
                  <a:gd name="T0" fmla="*/ 6 w 65"/>
                  <a:gd name="T1" fmla="*/ 0 h 61"/>
                  <a:gd name="T2" fmla="*/ 26 w 65"/>
                  <a:gd name="T3" fmla="*/ 10 h 61"/>
                  <a:gd name="T4" fmla="*/ 41 w 65"/>
                  <a:gd name="T5" fmla="*/ 24 h 61"/>
                  <a:gd name="T6" fmla="*/ 55 w 65"/>
                  <a:gd name="T7" fmla="*/ 39 h 61"/>
                  <a:gd name="T8" fmla="*/ 65 w 65"/>
                  <a:gd name="T9" fmla="*/ 55 h 61"/>
                  <a:gd name="T10" fmla="*/ 56 w 65"/>
                  <a:gd name="T11" fmla="*/ 61 h 61"/>
                  <a:gd name="T12" fmla="*/ 46 w 65"/>
                  <a:gd name="T13" fmla="*/ 45 h 61"/>
                  <a:gd name="T14" fmla="*/ 34 w 65"/>
                  <a:gd name="T15" fmla="*/ 31 h 61"/>
                  <a:gd name="T16" fmla="*/ 20 w 65"/>
                  <a:gd name="T17" fmla="*/ 19 h 61"/>
                  <a:gd name="T18" fmla="*/ 0 w 65"/>
                  <a:gd name="T19" fmla="*/ 9 h 61"/>
                  <a:gd name="T20" fmla="*/ 6 w 65"/>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1">
                    <a:moveTo>
                      <a:pt x="6" y="0"/>
                    </a:moveTo>
                    <a:lnTo>
                      <a:pt x="26" y="10"/>
                    </a:lnTo>
                    <a:lnTo>
                      <a:pt x="41" y="24"/>
                    </a:lnTo>
                    <a:lnTo>
                      <a:pt x="55" y="39"/>
                    </a:lnTo>
                    <a:lnTo>
                      <a:pt x="65" y="55"/>
                    </a:lnTo>
                    <a:lnTo>
                      <a:pt x="56" y="61"/>
                    </a:lnTo>
                    <a:lnTo>
                      <a:pt x="46" y="45"/>
                    </a:lnTo>
                    <a:lnTo>
                      <a:pt x="34" y="31"/>
                    </a:lnTo>
                    <a:lnTo>
                      <a:pt x="20" y="19"/>
                    </a:lnTo>
                    <a:lnTo>
                      <a:pt x="0" y="9"/>
                    </a:lnTo>
                    <a:lnTo>
                      <a:pt x="6"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49" name="Freeform 1665"/>
              <p:cNvSpPr>
                <a:spLocks/>
              </p:cNvSpPr>
              <p:nvPr/>
            </p:nvSpPr>
            <p:spPr bwMode="auto">
              <a:xfrm>
                <a:off x="4852" y="1769"/>
                <a:ext cx="3" cy="6"/>
              </a:xfrm>
              <a:custGeom>
                <a:avLst/>
                <a:gdLst>
                  <a:gd name="T0" fmla="*/ 5 w 6"/>
                  <a:gd name="T1" fmla="*/ 0 h 10"/>
                  <a:gd name="T2" fmla="*/ 6 w 6"/>
                  <a:gd name="T3" fmla="*/ 0 h 10"/>
                  <a:gd name="T4" fmla="*/ 0 w 6"/>
                  <a:gd name="T5" fmla="*/ 9 h 10"/>
                  <a:gd name="T6" fmla="*/ 2 w 6"/>
                  <a:gd name="T7" fmla="*/ 10 h 10"/>
                  <a:gd name="T8" fmla="*/ 5 w 6"/>
                  <a:gd name="T9" fmla="*/ 0 h 10"/>
                </a:gdLst>
                <a:ahLst/>
                <a:cxnLst>
                  <a:cxn ang="0">
                    <a:pos x="T0" y="T1"/>
                  </a:cxn>
                  <a:cxn ang="0">
                    <a:pos x="T2" y="T3"/>
                  </a:cxn>
                  <a:cxn ang="0">
                    <a:pos x="T4" y="T5"/>
                  </a:cxn>
                  <a:cxn ang="0">
                    <a:pos x="T6" y="T7"/>
                  </a:cxn>
                  <a:cxn ang="0">
                    <a:pos x="T8" y="T9"/>
                  </a:cxn>
                </a:cxnLst>
                <a:rect l="0" t="0" r="r" b="b"/>
                <a:pathLst>
                  <a:path w="6" h="10">
                    <a:moveTo>
                      <a:pt x="5" y="0"/>
                    </a:moveTo>
                    <a:lnTo>
                      <a:pt x="6" y="0"/>
                    </a:lnTo>
                    <a:lnTo>
                      <a:pt x="0" y="9"/>
                    </a:lnTo>
                    <a:lnTo>
                      <a:pt x="2" y="10"/>
                    </a:lnTo>
                    <a:lnTo>
                      <a:pt x="5"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0" name="Freeform 1666"/>
              <p:cNvSpPr>
                <a:spLocks/>
              </p:cNvSpPr>
              <p:nvPr/>
            </p:nvSpPr>
            <p:spPr bwMode="auto">
              <a:xfrm>
                <a:off x="4880" y="1797"/>
                <a:ext cx="13" cy="28"/>
              </a:xfrm>
              <a:custGeom>
                <a:avLst/>
                <a:gdLst>
                  <a:gd name="T0" fmla="*/ 9 w 26"/>
                  <a:gd name="T1" fmla="*/ 0 h 56"/>
                  <a:gd name="T2" fmla="*/ 20 w 26"/>
                  <a:gd name="T3" fmla="*/ 29 h 56"/>
                  <a:gd name="T4" fmla="*/ 26 w 26"/>
                  <a:gd name="T5" fmla="*/ 55 h 56"/>
                  <a:gd name="T6" fmla="*/ 15 w 26"/>
                  <a:gd name="T7" fmla="*/ 56 h 56"/>
                  <a:gd name="T8" fmla="*/ 9 w 26"/>
                  <a:gd name="T9" fmla="*/ 30 h 56"/>
                  <a:gd name="T10" fmla="*/ 0 w 26"/>
                  <a:gd name="T11" fmla="*/ 6 h 56"/>
                  <a:gd name="T12" fmla="*/ 9 w 2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6" h="56">
                    <a:moveTo>
                      <a:pt x="9" y="0"/>
                    </a:moveTo>
                    <a:lnTo>
                      <a:pt x="20" y="29"/>
                    </a:lnTo>
                    <a:lnTo>
                      <a:pt x="26" y="55"/>
                    </a:lnTo>
                    <a:lnTo>
                      <a:pt x="15" y="56"/>
                    </a:lnTo>
                    <a:lnTo>
                      <a:pt x="9" y="30"/>
                    </a:lnTo>
                    <a:lnTo>
                      <a:pt x="0" y="6"/>
                    </a:lnTo>
                    <a:lnTo>
                      <a:pt x="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1" name="Freeform 1667"/>
              <p:cNvSpPr>
                <a:spLocks/>
              </p:cNvSpPr>
              <p:nvPr/>
            </p:nvSpPr>
            <p:spPr bwMode="auto">
              <a:xfrm>
                <a:off x="4880" y="1797"/>
                <a:ext cx="5" cy="3"/>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2" name="Freeform 1668"/>
              <p:cNvSpPr>
                <a:spLocks/>
              </p:cNvSpPr>
              <p:nvPr/>
            </p:nvSpPr>
            <p:spPr bwMode="auto">
              <a:xfrm>
                <a:off x="4888" y="1823"/>
                <a:ext cx="4" cy="4"/>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3" name="Freeform 1669"/>
              <p:cNvSpPr>
                <a:spLocks/>
              </p:cNvSpPr>
              <p:nvPr/>
            </p:nvSpPr>
            <p:spPr bwMode="auto">
              <a:xfrm>
                <a:off x="4888" y="1823"/>
                <a:ext cx="5" cy="7"/>
              </a:xfrm>
              <a:custGeom>
                <a:avLst/>
                <a:gdLst>
                  <a:gd name="T0" fmla="*/ 0 w 11"/>
                  <a:gd name="T1" fmla="*/ 4 h 13"/>
                  <a:gd name="T2" fmla="*/ 3 w 11"/>
                  <a:gd name="T3" fmla="*/ 13 h 13"/>
                  <a:gd name="T4" fmla="*/ 9 w 11"/>
                  <a:gd name="T5" fmla="*/ 7 h 13"/>
                  <a:gd name="T6" fmla="*/ 2 w 11"/>
                  <a:gd name="T7" fmla="*/ 0 h 13"/>
                  <a:gd name="T8" fmla="*/ 11 w 11"/>
                  <a:gd name="T9" fmla="*/ 3 h 13"/>
                  <a:gd name="T10" fmla="*/ 0 w 11"/>
                  <a:gd name="T11" fmla="*/ 4 h 13"/>
                </a:gdLst>
                <a:ahLst/>
                <a:cxnLst>
                  <a:cxn ang="0">
                    <a:pos x="T0" y="T1"/>
                  </a:cxn>
                  <a:cxn ang="0">
                    <a:pos x="T2" y="T3"/>
                  </a:cxn>
                  <a:cxn ang="0">
                    <a:pos x="T4" y="T5"/>
                  </a:cxn>
                  <a:cxn ang="0">
                    <a:pos x="T6" y="T7"/>
                  </a:cxn>
                  <a:cxn ang="0">
                    <a:pos x="T8" y="T9"/>
                  </a:cxn>
                  <a:cxn ang="0">
                    <a:pos x="T10" y="T11"/>
                  </a:cxn>
                </a:cxnLst>
                <a:rect l="0" t="0" r="r" b="b"/>
                <a:pathLst>
                  <a:path w="11" h="13">
                    <a:moveTo>
                      <a:pt x="0" y="4"/>
                    </a:moveTo>
                    <a:lnTo>
                      <a:pt x="3" y="13"/>
                    </a:lnTo>
                    <a:lnTo>
                      <a:pt x="9" y="7"/>
                    </a:lnTo>
                    <a:lnTo>
                      <a:pt x="2" y="0"/>
                    </a:lnTo>
                    <a:lnTo>
                      <a:pt x="11" y="3"/>
                    </a:lnTo>
                    <a:lnTo>
                      <a:pt x="0" y="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4" name="Oval 1670"/>
              <p:cNvSpPr>
                <a:spLocks noChangeArrowheads="1"/>
              </p:cNvSpPr>
              <p:nvPr/>
            </p:nvSpPr>
            <p:spPr bwMode="auto">
              <a:xfrm>
                <a:off x="4888" y="1822"/>
                <a:ext cx="6" cy="5"/>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5" name="Oval 1671"/>
              <p:cNvSpPr>
                <a:spLocks noChangeArrowheads="1"/>
              </p:cNvSpPr>
              <p:nvPr/>
            </p:nvSpPr>
            <p:spPr bwMode="auto">
              <a:xfrm>
                <a:off x="4694" y="1779"/>
                <a:ext cx="5" cy="5"/>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6" name="Freeform 1672"/>
              <p:cNvSpPr>
                <a:spLocks/>
              </p:cNvSpPr>
              <p:nvPr/>
            </p:nvSpPr>
            <p:spPr bwMode="auto">
              <a:xfrm>
                <a:off x="4683" y="1585"/>
                <a:ext cx="120" cy="10"/>
              </a:xfrm>
              <a:custGeom>
                <a:avLst/>
                <a:gdLst>
                  <a:gd name="T0" fmla="*/ 0 w 240"/>
                  <a:gd name="T1" fmla="*/ 10 h 21"/>
                  <a:gd name="T2" fmla="*/ 30 w 240"/>
                  <a:gd name="T3" fmla="*/ 10 h 21"/>
                  <a:gd name="T4" fmla="*/ 59 w 240"/>
                  <a:gd name="T5" fmla="*/ 7 h 21"/>
                  <a:gd name="T6" fmla="*/ 120 w 240"/>
                  <a:gd name="T7" fmla="*/ 3 h 21"/>
                  <a:gd name="T8" fmla="*/ 178 w 240"/>
                  <a:gd name="T9" fmla="*/ 0 h 21"/>
                  <a:gd name="T10" fmla="*/ 209 w 240"/>
                  <a:gd name="T11" fmla="*/ 1 h 21"/>
                  <a:gd name="T12" fmla="*/ 240 w 240"/>
                  <a:gd name="T13" fmla="*/ 6 h 21"/>
                  <a:gd name="T14" fmla="*/ 239 w 240"/>
                  <a:gd name="T15" fmla="*/ 16 h 21"/>
                  <a:gd name="T16" fmla="*/ 207 w 240"/>
                  <a:gd name="T17" fmla="*/ 12 h 21"/>
                  <a:gd name="T18" fmla="*/ 178 w 240"/>
                  <a:gd name="T19" fmla="*/ 10 h 21"/>
                  <a:gd name="T20" fmla="*/ 120 w 240"/>
                  <a:gd name="T21" fmla="*/ 13 h 21"/>
                  <a:gd name="T22" fmla="*/ 59 w 240"/>
                  <a:gd name="T23" fmla="*/ 18 h 21"/>
                  <a:gd name="T24" fmla="*/ 30 w 240"/>
                  <a:gd name="T25" fmla="*/ 21 h 21"/>
                  <a:gd name="T26" fmla="*/ 0 w 240"/>
                  <a:gd name="T27" fmla="*/ 21 h 21"/>
                  <a:gd name="T28" fmla="*/ 0 w 240"/>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0" h="21">
                    <a:moveTo>
                      <a:pt x="0" y="10"/>
                    </a:moveTo>
                    <a:lnTo>
                      <a:pt x="30" y="10"/>
                    </a:lnTo>
                    <a:lnTo>
                      <a:pt x="59" y="7"/>
                    </a:lnTo>
                    <a:lnTo>
                      <a:pt x="120" y="3"/>
                    </a:lnTo>
                    <a:lnTo>
                      <a:pt x="178" y="0"/>
                    </a:lnTo>
                    <a:lnTo>
                      <a:pt x="209" y="1"/>
                    </a:lnTo>
                    <a:lnTo>
                      <a:pt x="240" y="6"/>
                    </a:lnTo>
                    <a:lnTo>
                      <a:pt x="239" y="16"/>
                    </a:lnTo>
                    <a:lnTo>
                      <a:pt x="207" y="12"/>
                    </a:lnTo>
                    <a:lnTo>
                      <a:pt x="178" y="10"/>
                    </a:lnTo>
                    <a:lnTo>
                      <a:pt x="120" y="13"/>
                    </a:lnTo>
                    <a:lnTo>
                      <a:pt x="59" y="18"/>
                    </a:lnTo>
                    <a:lnTo>
                      <a:pt x="30" y="21"/>
                    </a:lnTo>
                    <a:lnTo>
                      <a:pt x="0" y="2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7" name="Freeform 1673"/>
              <p:cNvSpPr>
                <a:spLocks/>
              </p:cNvSpPr>
              <p:nvPr/>
            </p:nvSpPr>
            <p:spPr bwMode="auto">
              <a:xfrm>
                <a:off x="4802" y="1588"/>
                <a:ext cx="63" cy="22"/>
              </a:xfrm>
              <a:custGeom>
                <a:avLst/>
                <a:gdLst>
                  <a:gd name="T0" fmla="*/ 1 w 125"/>
                  <a:gd name="T1" fmla="*/ 0 h 43"/>
                  <a:gd name="T2" fmla="*/ 31 w 125"/>
                  <a:gd name="T3" fmla="*/ 7 h 43"/>
                  <a:gd name="T4" fmla="*/ 60 w 125"/>
                  <a:gd name="T5" fmla="*/ 19 h 43"/>
                  <a:gd name="T6" fmla="*/ 90 w 125"/>
                  <a:gd name="T7" fmla="*/ 28 h 43"/>
                  <a:gd name="T8" fmla="*/ 125 w 125"/>
                  <a:gd name="T9" fmla="*/ 33 h 43"/>
                  <a:gd name="T10" fmla="*/ 124 w 125"/>
                  <a:gd name="T11" fmla="*/ 43 h 43"/>
                  <a:gd name="T12" fmla="*/ 89 w 125"/>
                  <a:gd name="T13" fmla="*/ 39 h 43"/>
                  <a:gd name="T14" fmla="*/ 59 w 125"/>
                  <a:gd name="T15" fmla="*/ 30 h 43"/>
                  <a:gd name="T16" fmla="*/ 30 w 125"/>
                  <a:gd name="T17" fmla="*/ 18 h 43"/>
                  <a:gd name="T18" fmla="*/ 0 w 125"/>
                  <a:gd name="T19" fmla="*/ 10 h 43"/>
                  <a:gd name="T20" fmla="*/ 1 w 125"/>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43">
                    <a:moveTo>
                      <a:pt x="1" y="0"/>
                    </a:moveTo>
                    <a:lnTo>
                      <a:pt x="31" y="7"/>
                    </a:lnTo>
                    <a:lnTo>
                      <a:pt x="60" y="19"/>
                    </a:lnTo>
                    <a:lnTo>
                      <a:pt x="90" y="28"/>
                    </a:lnTo>
                    <a:lnTo>
                      <a:pt x="125" y="33"/>
                    </a:lnTo>
                    <a:lnTo>
                      <a:pt x="124" y="43"/>
                    </a:lnTo>
                    <a:lnTo>
                      <a:pt x="89" y="39"/>
                    </a:lnTo>
                    <a:lnTo>
                      <a:pt x="59" y="30"/>
                    </a:lnTo>
                    <a:lnTo>
                      <a:pt x="30" y="18"/>
                    </a:lnTo>
                    <a:lnTo>
                      <a:pt x="0" y="1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8" name="Freeform 1674"/>
              <p:cNvSpPr>
                <a:spLocks/>
              </p:cNvSpPr>
              <p:nvPr/>
            </p:nvSpPr>
            <p:spPr bwMode="auto">
              <a:xfrm>
                <a:off x="4802" y="1588"/>
                <a:ext cx="1" cy="5"/>
              </a:xfrm>
              <a:custGeom>
                <a:avLst/>
                <a:gdLst>
                  <a:gd name="T0" fmla="*/ 1 w 1"/>
                  <a:gd name="T1" fmla="*/ 0 h 10"/>
                  <a:gd name="T2" fmla="*/ 0 w 1"/>
                  <a:gd name="T3" fmla="*/ 10 h 10"/>
                  <a:gd name="T4" fmla="*/ 1 w 1"/>
                  <a:gd name="T5" fmla="*/ 0 h 10"/>
                </a:gdLst>
                <a:ahLst/>
                <a:cxnLst>
                  <a:cxn ang="0">
                    <a:pos x="T0" y="T1"/>
                  </a:cxn>
                  <a:cxn ang="0">
                    <a:pos x="T2" y="T3"/>
                  </a:cxn>
                  <a:cxn ang="0">
                    <a:pos x="T4" y="T5"/>
                  </a:cxn>
                </a:cxnLst>
                <a:rect l="0" t="0" r="r" b="b"/>
                <a:pathLst>
                  <a:path w="1" h="10">
                    <a:moveTo>
                      <a:pt x="1" y="0"/>
                    </a:moveTo>
                    <a:lnTo>
                      <a:pt x="0" y="1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59" name="Oval 1675"/>
              <p:cNvSpPr>
                <a:spLocks noChangeArrowheads="1"/>
              </p:cNvSpPr>
              <p:nvPr/>
            </p:nvSpPr>
            <p:spPr bwMode="auto">
              <a:xfrm>
                <a:off x="4863" y="1604"/>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0" name="Oval 1676"/>
              <p:cNvSpPr>
                <a:spLocks noChangeArrowheads="1"/>
              </p:cNvSpPr>
              <p:nvPr/>
            </p:nvSpPr>
            <p:spPr bwMode="auto">
              <a:xfrm>
                <a:off x="4681" y="1590"/>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1" name="Freeform 1677"/>
              <p:cNvSpPr>
                <a:spLocks/>
              </p:cNvSpPr>
              <p:nvPr/>
            </p:nvSpPr>
            <p:spPr bwMode="auto">
              <a:xfrm>
                <a:off x="4338" y="1503"/>
                <a:ext cx="184" cy="31"/>
              </a:xfrm>
              <a:custGeom>
                <a:avLst/>
                <a:gdLst>
                  <a:gd name="T0" fmla="*/ 0 w 366"/>
                  <a:gd name="T1" fmla="*/ 58 h 64"/>
                  <a:gd name="T2" fmla="*/ 45 w 366"/>
                  <a:gd name="T3" fmla="*/ 43 h 64"/>
                  <a:gd name="T4" fmla="*/ 89 w 366"/>
                  <a:gd name="T5" fmla="*/ 29 h 64"/>
                  <a:gd name="T6" fmla="*/ 111 w 366"/>
                  <a:gd name="T7" fmla="*/ 23 h 64"/>
                  <a:gd name="T8" fmla="*/ 134 w 366"/>
                  <a:gd name="T9" fmla="*/ 17 h 64"/>
                  <a:gd name="T10" fmla="*/ 157 w 366"/>
                  <a:gd name="T11" fmla="*/ 11 h 64"/>
                  <a:gd name="T12" fmla="*/ 179 w 366"/>
                  <a:gd name="T13" fmla="*/ 6 h 64"/>
                  <a:gd name="T14" fmla="*/ 202 w 366"/>
                  <a:gd name="T15" fmla="*/ 3 h 64"/>
                  <a:gd name="T16" fmla="*/ 224 w 366"/>
                  <a:gd name="T17" fmla="*/ 0 h 64"/>
                  <a:gd name="T18" fmla="*/ 247 w 366"/>
                  <a:gd name="T19" fmla="*/ 0 h 64"/>
                  <a:gd name="T20" fmla="*/ 270 w 366"/>
                  <a:gd name="T21" fmla="*/ 0 h 64"/>
                  <a:gd name="T22" fmla="*/ 292 w 366"/>
                  <a:gd name="T23" fmla="*/ 2 h 64"/>
                  <a:gd name="T24" fmla="*/ 304 w 366"/>
                  <a:gd name="T25" fmla="*/ 2 h 64"/>
                  <a:gd name="T26" fmla="*/ 317 w 366"/>
                  <a:gd name="T27" fmla="*/ 5 h 64"/>
                  <a:gd name="T28" fmla="*/ 341 w 366"/>
                  <a:gd name="T29" fmla="*/ 9 h 64"/>
                  <a:gd name="T30" fmla="*/ 353 w 366"/>
                  <a:gd name="T31" fmla="*/ 11 h 64"/>
                  <a:gd name="T32" fmla="*/ 366 w 366"/>
                  <a:gd name="T33" fmla="*/ 15 h 64"/>
                  <a:gd name="T34" fmla="*/ 363 w 366"/>
                  <a:gd name="T35" fmla="*/ 21 h 64"/>
                  <a:gd name="T36" fmla="*/ 351 w 366"/>
                  <a:gd name="T37" fmla="*/ 17 h 64"/>
                  <a:gd name="T38" fmla="*/ 341 w 366"/>
                  <a:gd name="T39" fmla="*/ 15 h 64"/>
                  <a:gd name="T40" fmla="*/ 317 w 366"/>
                  <a:gd name="T41" fmla="*/ 11 h 64"/>
                  <a:gd name="T42" fmla="*/ 304 w 366"/>
                  <a:gd name="T43" fmla="*/ 9 h 64"/>
                  <a:gd name="T44" fmla="*/ 292 w 366"/>
                  <a:gd name="T45" fmla="*/ 8 h 64"/>
                  <a:gd name="T46" fmla="*/ 270 w 366"/>
                  <a:gd name="T47" fmla="*/ 6 h 64"/>
                  <a:gd name="T48" fmla="*/ 247 w 366"/>
                  <a:gd name="T49" fmla="*/ 6 h 64"/>
                  <a:gd name="T50" fmla="*/ 224 w 366"/>
                  <a:gd name="T51" fmla="*/ 8 h 64"/>
                  <a:gd name="T52" fmla="*/ 202 w 366"/>
                  <a:gd name="T53" fmla="*/ 9 h 64"/>
                  <a:gd name="T54" fmla="*/ 179 w 366"/>
                  <a:gd name="T55" fmla="*/ 14 h 64"/>
                  <a:gd name="T56" fmla="*/ 157 w 366"/>
                  <a:gd name="T57" fmla="*/ 17 h 64"/>
                  <a:gd name="T58" fmla="*/ 135 w 366"/>
                  <a:gd name="T59" fmla="*/ 23 h 64"/>
                  <a:gd name="T60" fmla="*/ 113 w 366"/>
                  <a:gd name="T61" fmla="*/ 29 h 64"/>
                  <a:gd name="T62" fmla="*/ 92 w 366"/>
                  <a:gd name="T63" fmla="*/ 35 h 64"/>
                  <a:gd name="T64" fmla="*/ 46 w 366"/>
                  <a:gd name="T65" fmla="*/ 49 h 64"/>
                  <a:gd name="T66" fmla="*/ 1 w 366"/>
                  <a:gd name="T67" fmla="*/ 64 h 64"/>
                  <a:gd name="T68" fmla="*/ 0 w 366"/>
                  <a:gd name="T69"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64">
                    <a:moveTo>
                      <a:pt x="0" y="58"/>
                    </a:moveTo>
                    <a:lnTo>
                      <a:pt x="45" y="43"/>
                    </a:lnTo>
                    <a:lnTo>
                      <a:pt x="89" y="29"/>
                    </a:lnTo>
                    <a:lnTo>
                      <a:pt x="111" y="23"/>
                    </a:lnTo>
                    <a:lnTo>
                      <a:pt x="134" y="17"/>
                    </a:lnTo>
                    <a:lnTo>
                      <a:pt x="157" y="11"/>
                    </a:lnTo>
                    <a:lnTo>
                      <a:pt x="179" y="6"/>
                    </a:lnTo>
                    <a:lnTo>
                      <a:pt x="202" y="3"/>
                    </a:lnTo>
                    <a:lnTo>
                      <a:pt x="224" y="0"/>
                    </a:lnTo>
                    <a:lnTo>
                      <a:pt x="247" y="0"/>
                    </a:lnTo>
                    <a:lnTo>
                      <a:pt x="270" y="0"/>
                    </a:lnTo>
                    <a:lnTo>
                      <a:pt x="292" y="2"/>
                    </a:lnTo>
                    <a:lnTo>
                      <a:pt x="304" y="2"/>
                    </a:lnTo>
                    <a:lnTo>
                      <a:pt x="317" y="5"/>
                    </a:lnTo>
                    <a:lnTo>
                      <a:pt x="341" y="9"/>
                    </a:lnTo>
                    <a:lnTo>
                      <a:pt x="353" y="11"/>
                    </a:lnTo>
                    <a:lnTo>
                      <a:pt x="366" y="15"/>
                    </a:lnTo>
                    <a:lnTo>
                      <a:pt x="363" y="21"/>
                    </a:lnTo>
                    <a:lnTo>
                      <a:pt x="351" y="17"/>
                    </a:lnTo>
                    <a:lnTo>
                      <a:pt x="341" y="15"/>
                    </a:lnTo>
                    <a:lnTo>
                      <a:pt x="317" y="11"/>
                    </a:lnTo>
                    <a:lnTo>
                      <a:pt x="304" y="9"/>
                    </a:lnTo>
                    <a:lnTo>
                      <a:pt x="292" y="8"/>
                    </a:lnTo>
                    <a:lnTo>
                      <a:pt x="270" y="6"/>
                    </a:lnTo>
                    <a:lnTo>
                      <a:pt x="247" y="6"/>
                    </a:lnTo>
                    <a:lnTo>
                      <a:pt x="224" y="8"/>
                    </a:lnTo>
                    <a:lnTo>
                      <a:pt x="202" y="9"/>
                    </a:lnTo>
                    <a:lnTo>
                      <a:pt x="179" y="14"/>
                    </a:lnTo>
                    <a:lnTo>
                      <a:pt x="157" y="17"/>
                    </a:lnTo>
                    <a:lnTo>
                      <a:pt x="135" y="23"/>
                    </a:lnTo>
                    <a:lnTo>
                      <a:pt x="113" y="29"/>
                    </a:lnTo>
                    <a:lnTo>
                      <a:pt x="92" y="35"/>
                    </a:lnTo>
                    <a:lnTo>
                      <a:pt x="46" y="49"/>
                    </a:lnTo>
                    <a:lnTo>
                      <a:pt x="1" y="64"/>
                    </a:ln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2" name="Freeform 1678"/>
              <p:cNvSpPr>
                <a:spLocks/>
              </p:cNvSpPr>
              <p:nvPr/>
            </p:nvSpPr>
            <p:spPr bwMode="auto">
              <a:xfrm>
                <a:off x="4520" y="1510"/>
                <a:ext cx="38" cy="21"/>
              </a:xfrm>
              <a:custGeom>
                <a:avLst/>
                <a:gdLst>
                  <a:gd name="T0" fmla="*/ 3 w 76"/>
                  <a:gd name="T1" fmla="*/ 0 h 41"/>
                  <a:gd name="T2" fmla="*/ 9 w 76"/>
                  <a:gd name="T3" fmla="*/ 2 h 41"/>
                  <a:gd name="T4" fmla="*/ 18 w 76"/>
                  <a:gd name="T5" fmla="*/ 6 h 41"/>
                  <a:gd name="T6" fmla="*/ 40 w 76"/>
                  <a:gd name="T7" fmla="*/ 17 h 41"/>
                  <a:gd name="T8" fmla="*/ 76 w 76"/>
                  <a:gd name="T9" fmla="*/ 35 h 41"/>
                  <a:gd name="T10" fmla="*/ 73 w 76"/>
                  <a:gd name="T11" fmla="*/ 41 h 41"/>
                  <a:gd name="T12" fmla="*/ 37 w 76"/>
                  <a:gd name="T13" fmla="*/ 21 h 41"/>
                  <a:gd name="T14" fmla="*/ 15 w 76"/>
                  <a:gd name="T15" fmla="*/ 12 h 41"/>
                  <a:gd name="T16" fmla="*/ 8 w 76"/>
                  <a:gd name="T17" fmla="*/ 8 h 41"/>
                  <a:gd name="T18" fmla="*/ 0 w 76"/>
                  <a:gd name="T19" fmla="*/ 6 h 41"/>
                  <a:gd name="T20" fmla="*/ 3 w 76"/>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41">
                    <a:moveTo>
                      <a:pt x="3" y="0"/>
                    </a:moveTo>
                    <a:lnTo>
                      <a:pt x="9" y="2"/>
                    </a:lnTo>
                    <a:lnTo>
                      <a:pt x="18" y="6"/>
                    </a:lnTo>
                    <a:lnTo>
                      <a:pt x="40" y="17"/>
                    </a:lnTo>
                    <a:lnTo>
                      <a:pt x="76" y="35"/>
                    </a:lnTo>
                    <a:lnTo>
                      <a:pt x="73" y="41"/>
                    </a:lnTo>
                    <a:lnTo>
                      <a:pt x="37" y="21"/>
                    </a:lnTo>
                    <a:lnTo>
                      <a:pt x="15" y="12"/>
                    </a:lnTo>
                    <a:lnTo>
                      <a:pt x="8"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3" name="Freeform 1679"/>
              <p:cNvSpPr>
                <a:spLocks/>
              </p:cNvSpPr>
              <p:nvPr/>
            </p:nvSpPr>
            <p:spPr bwMode="auto">
              <a:xfrm>
                <a:off x="4520" y="1510"/>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4" name="Freeform 1680"/>
              <p:cNvSpPr>
                <a:spLocks/>
              </p:cNvSpPr>
              <p:nvPr/>
            </p:nvSpPr>
            <p:spPr bwMode="auto">
              <a:xfrm>
                <a:off x="4556" y="1528"/>
                <a:ext cx="26" cy="22"/>
              </a:xfrm>
              <a:custGeom>
                <a:avLst/>
                <a:gdLst>
                  <a:gd name="T0" fmla="*/ 5 w 53"/>
                  <a:gd name="T1" fmla="*/ 0 h 45"/>
                  <a:gd name="T2" fmla="*/ 18 w 53"/>
                  <a:gd name="T3" fmla="*/ 9 h 45"/>
                  <a:gd name="T4" fmla="*/ 30 w 53"/>
                  <a:gd name="T5" fmla="*/ 20 h 45"/>
                  <a:gd name="T6" fmla="*/ 41 w 53"/>
                  <a:gd name="T7" fmla="*/ 30 h 45"/>
                  <a:gd name="T8" fmla="*/ 53 w 53"/>
                  <a:gd name="T9" fmla="*/ 41 h 45"/>
                  <a:gd name="T10" fmla="*/ 49 w 53"/>
                  <a:gd name="T11" fmla="*/ 45 h 45"/>
                  <a:gd name="T12" fmla="*/ 38 w 53"/>
                  <a:gd name="T13" fmla="*/ 35 h 45"/>
                  <a:gd name="T14" fmla="*/ 26 w 53"/>
                  <a:gd name="T15" fmla="*/ 24 h 45"/>
                  <a:gd name="T16" fmla="*/ 14 w 53"/>
                  <a:gd name="T17" fmla="*/ 15 h 45"/>
                  <a:gd name="T18" fmla="*/ 0 w 53"/>
                  <a:gd name="T19" fmla="*/ 6 h 45"/>
                  <a:gd name="T20" fmla="*/ 5 w 53"/>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45">
                    <a:moveTo>
                      <a:pt x="5" y="0"/>
                    </a:moveTo>
                    <a:lnTo>
                      <a:pt x="18" y="9"/>
                    </a:lnTo>
                    <a:lnTo>
                      <a:pt x="30" y="20"/>
                    </a:lnTo>
                    <a:lnTo>
                      <a:pt x="41" y="30"/>
                    </a:lnTo>
                    <a:lnTo>
                      <a:pt x="53" y="41"/>
                    </a:lnTo>
                    <a:lnTo>
                      <a:pt x="49" y="45"/>
                    </a:lnTo>
                    <a:lnTo>
                      <a:pt x="38" y="35"/>
                    </a:lnTo>
                    <a:lnTo>
                      <a:pt x="26" y="24"/>
                    </a:lnTo>
                    <a:lnTo>
                      <a:pt x="14" y="15"/>
                    </a:ln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5" name="Freeform 1681"/>
              <p:cNvSpPr>
                <a:spLocks/>
              </p:cNvSpPr>
              <p:nvPr/>
            </p:nvSpPr>
            <p:spPr bwMode="auto">
              <a:xfrm>
                <a:off x="4556" y="1528"/>
                <a:ext cx="2" cy="3"/>
              </a:xfrm>
              <a:custGeom>
                <a:avLst/>
                <a:gdLst>
                  <a:gd name="T0" fmla="*/ 5 w 5"/>
                  <a:gd name="T1" fmla="*/ 0 h 6"/>
                  <a:gd name="T2" fmla="*/ 0 w 5"/>
                  <a:gd name="T3" fmla="*/ 6 h 6"/>
                  <a:gd name="T4" fmla="*/ 2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6"/>
                    </a:lnTo>
                    <a:lnTo>
                      <a:pt x="2"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6" name="Oval 1682"/>
              <p:cNvSpPr>
                <a:spLocks noChangeArrowheads="1"/>
              </p:cNvSpPr>
              <p:nvPr/>
            </p:nvSpPr>
            <p:spPr bwMode="auto">
              <a:xfrm>
                <a:off x="4580" y="1547"/>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7" name="Oval 1683"/>
              <p:cNvSpPr>
                <a:spLocks noChangeArrowheads="1"/>
              </p:cNvSpPr>
              <p:nvPr/>
            </p:nvSpPr>
            <p:spPr bwMode="auto">
              <a:xfrm>
                <a:off x="4338" y="1531"/>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8" name="Freeform 1684"/>
              <p:cNvSpPr>
                <a:spLocks/>
              </p:cNvSpPr>
              <p:nvPr/>
            </p:nvSpPr>
            <p:spPr bwMode="auto">
              <a:xfrm>
                <a:off x="4239" y="1548"/>
                <a:ext cx="27" cy="69"/>
              </a:xfrm>
              <a:custGeom>
                <a:avLst/>
                <a:gdLst>
                  <a:gd name="T0" fmla="*/ 35 w 55"/>
                  <a:gd name="T1" fmla="*/ 1 h 138"/>
                  <a:gd name="T2" fmla="*/ 32 w 55"/>
                  <a:gd name="T3" fmla="*/ 3 h 138"/>
                  <a:gd name="T4" fmla="*/ 29 w 55"/>
                  <a:gd name="T5" fmla="*/ 6 h 138"/>
                  <a:gd name="T6" fmla="*/ 26 w 55"/>
                  <a:gd name="T7" fmla="*/ 13 h 138"/>
                  <a:gd name="T8" fmla="*/ 21 w 55"/>
                  <a:gd name="T9" fmla="*/ 21 h 138"/>
                  <a:gd name="T10" fmla="*/ 18 w 55"/>
                  <a:gd name="T11" fmla="*/ 30 h 138"/>
                  <a:gd name="T12" fmla="*/ 14 w 55"/>
                  <a:gd name="T13" fmla="*/ 40 h 138"/>
                  <a:gd name="T14" fmla="*/ 8 w 55"/>
                  <a:gd name="T15" fmla="*/ 63 h 138"/>
                  <a:gd name="T16" fmla="*/ 5 w 55"/>
                  <a:gd name="T17" fmla="*/ 75 h 138"/>
                  <a:gd name="T18" fmla="*/ 2 w 55"/>
                  <a:gd name="T19" fmla="*/ 86 h 138"/>
                  <a:gd name="T20" fmla="*/ 0 w 55"/>
                  <a:gd name="T21" fmla="*/ 98 h 138"/>
                  <a:gd name="T22" fmla="*/ 0 w 55"/>
                  <a:gd name="T23" fmla="*/ 108 h 138"/>
                  <a:gd name="T24" fmla="*/ 0 w 55"/>
                  <a:gd name="T25" fmla="*/ 117 h 138"/>
                  <a:gd name="T26" fmla="*/ 0 w 55"/>
                  <a:gd name="T27" fmla="*/ 120 h 138"/>
                  <a:gd name="T28" fmla="*/ 0 w 55"/>
                  <a:gd name="T29" fmla="*/ 125 h 138"/>
                  <a:gd name="T30" fmla="*/ 2 w 55"/>
                  <a:gd name="T31" fmla="*/ 128 h 138"/>
                  <a:gd name="T32" fmla="*/ 3 w 55"/>
                  <a:gd name="T33" fmla="*/ 131 h 138"/>
                  <a:gd name="T34" fmla="*/ 5 w 55"/>
                  <a:gd name="T35" fmla="*/ 132 h 138"/>
                  <a:gd name="T36" fmla="*/ 6 w 55"/>
                  <a:gd name="T37" fmla="*/ 134 h 138"/>
                  <a:gd name="T38" fmla="*/ 9 w 55"/>
                  <a:gd name="T39" fmla="*/ 137 h 138"/>
                  <a:gd name="T40" fmla="*/ 12 w 55"/>
                  <a:gd name="T41" fmla="*/ 137 h 138"/>
                  <a:gd name="T42" fmla="*/ 18 w 55"/>
                  <a:gd name="T43" fmla="*/ 138 h 138"/>
                  <a:gd name="T44" fmla="*/ 23 w 55"/>
                  <a:gd name="T45" fmla="*/ 138 h 138"/>
                  <a:gd name="T46" fmla="*/ 29 w 55"/>
                  <a:gd name="T47" fmla="*/ 137 h 138"/>
                  <a:gd name="T48" fmla="*/ 32 w 55"/>
                  <a:gd name="T49" fmla="*/ 135 h 138"/>
                  <a:gd name="T50" fmla="*/ 34 w 55"/>
                  <a:gd name="T51" fmla="*/ 134 h 138"/>
                  <a:gd name="T52" fmla="*/ 38 w 55"/>
                  <a:gd name="T53" fmla="*/ 129 h 138"/>
                  <a:gd name="T54" fmla="*/ 41 w 55"/>
                  <a:gd name="T55" fmla="*/ 123 h 138"/>
                  <a:gd name="T56" fmla="*/ 44 w 55"/>
                  <a:gd name="T57" fmla="*/ 117 h 138"/>
                  <a:gd name="T58" fmla="*/ 49 w 55"/>
                  <a:gd name="T59" fmla="*/ 99 h 138"/>
                  <a:gd name="T60" fmla="*/ 52 w 55"/>
                  <a:gd name="T61" fmla="*/ 90 h 138"/>
                  <a:gd name="T62" fmla="*/ 53 w 55"/>
                  <a:gd name="T63" fmla="*/ 81 h 138"/>
                  <a:gd name="T64" fmla="*/ 55 w 55"/>
                  <a:gd name="T65" fmla="*/ 63 h 138"/>
                  <a:gd name="T66" fmla="*/ 53 w 55"/>
                  <a:gd name="T67" fmla="*/ 43 h 138"/>
                  <a:gd name="T68" fmla="*/ 52 w 55"/>
                  <a:gd name="T69" fmla="*/ 30 h 138"/>
                  <a:gd name="T70" fmla="*/ 49 w 55"/>
                  <a:gd name="T71" fmla="*/ 15 h 138"/>
                  <a:gd name="T72" fmla="*/ 47 w 55"/>
                  <a:gd name="T73" fmla="*/ 12 h 138"/>
                  <a:gd name="T74" fmla="*/ 46 w 55"/>
                  <a:gd name="T75" fmla="*/ 9 h 138"/>
                  <a:gd name="T76" fmla="*/ 44 w 55"/>
                  <a:gd name="T77" fmla="*/ 4 h 138"/>
                  <a:gd name="T78" fmla="*/ 41 w 55"/>
                  <a:gd name="T79" fmla="*/ 3 h 138"/>
                  <a:gd name="T80" fmla="*/ 40 w 55"/>
                  <a:gd name="T81" fmla="*/ 1 h 138"/>
                  <a:gd name="T82" fmla="*/ 38 w 55"/>
                  <a:gd name="T83" fmla="*/ 0 h 138"/>
                  <a:gd name="T84" fmla="*/ 35 w 55"/>
                  <a:gd name="T85"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38">
                    <a:moveTo>
                      <a:pt x="35" y="1"/>
                    </a:moveTo>
                    <a:lnTo>
                      <a:pt x="32" y="3"/>
                    </a:lnTo>
                    <a:lnTo>
                      <a:pt x="29" y="6"/>
                    </a:lnTo>
                    <a:lnTo>
                      <a:pt x="26" y="13"/>
                    </a:lnTo>
                    <a:lnTo>
                      <a:pt x="21" y="21"/>
                    </a:lnTo>
                    <a:lnTo>
                      <a:pt x="18" y="30"/>
                    </a:lnTo>
                    <a:lnTo>
                      <a:pt x="14" y="40"/>
                    </a:lnTo>
                    <a:lnTo>
                      <a:pt x="8" y="63"/>
                    </a:lnTo>
                    <a:lnTo>
                      <a:pt x="5" y="75"/>
                    </a:lnTo>
                    <a:lnTo>
                      <a:pt x="2" y="86"/>
                    </a:lnTo>
                    <a:lnTo>
                      <a:pt x="0" y="98"/>
                    </a:lnTo>
                    <a:lnTo>
                      <a:pt x="0" y="108"/>
                    </a:lnTo>
                    <a:lnTo>
                      <a:pt x="0" y="117"/>
                    </a:lnTo>
                    <a:lnTo>
                      <a:pt x="0" y="120"/>
                    </a:lnTo>
                    <a:lnTo>
                      <a:pt x="0" y="125"/>
                    </a:lnTo>
                    <a:lnTo>
                      <a:pt x="2" y="128"/>
                    </a:lnTo>
                    <a:lnTo>
                      <a:pt x="3" y="131"/>
                    </a:lnTo>
                    <a:lnTo>
                      <a:pt x="5" y="132"/>
                    </a:lnTo>
                    <a:lnTo>
                      <a:pt x="6" y="134"/>
                    </a:lnTo>
                    <a:lnTo>
                      <a:pt x="9" y="137"/>
                    </a:lnTo>
                    <a:lnTo>
                      <a:pt x="12" y="137"/>
                    </a:lnTo>
                    <a:lnTo>
                      <a:pt x="18" y="138"/>
                    </a:lnTo>
                    <a:lnTo>
                      <a:pt x="23" y="138"/>
                    </a:lnTo>
                    <a:lnTo>
                      <a:pt x="29" y="137"/>
                    </a:lnTo>
                    <a:lnTo>
                      <a:pt x="32" y="135"/>
                    </a:lnTo>
                    <a:lnTo>
                      <a:pt x="34" y="134"/>
                    </a:lnTo>
                    <a:lnTo>
                      <a:pt x="38" y="129"/>
                    </a:lnTo>
                    <a:lnTo>
                      <a:pt x="41" y="123"/>
                    </a:lnTo>
                    <a:lnTo>
                      <a:pt x="44" y="117"/>
                    </a:lnTo>
                    <a:lnTo>
                      <a:pt x="49" y="99"/>
                    </a:lnTo>
                    <a:lnTo>
                      <a:pt x="52" y="90"/>
                    </a:lnTo>
                    <a:lnTo>
                      <a:pt x="53" y="81"/>
                    </a:lnTo>
                    <a:lnTo>
                      <a:pt x="55" y="63"/>
                    </a:lnTo>
                    <a:lnTo>
                      <a:pt x="53" y="43"/>
                    </a:lnTo>
                    <a:lnTo>
                      <a:pt x="52" y="30"/>
                    </a:lnTo>
                    <a:lnTo>
                      <a:pt x="49" y="15"/>
                    </a:lnTo>
                    <a:lnTo>
                      <a:pt x="47" y="12"/>
                    </a:lnTo>
                    <a:lnTo>
                      <a:pt x="46" y="9"/>
                    </a:lnTo>
                    <a:lnTo>
                      <a:pt x="44" y="4"/>
                    </a:lnTo>
                    <a:lnTo>
                      <a:pt x="41" y="3"/>
                    </a:lnTo>
                    <a:lnTo>
                      <a:pt x="40" y="1"/>
                    </a:lnTo>
                    <a:lnTo>
                      <a:pt x="38" y="0"/>
                    </a:lnTo>
                    <a:lnTo>
                      <a:pt x="3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69" name="Freeform 1685"/>
              <p:cNvSpPr>
                <a:spLocks/>
              </p:cNvSpPr>
              <p:nvPr/>
            </p:nvSpPr>
            <p:spPr bwMode="auto">
              <a:xfrm>
                <a:off x="4239" y="1548"/>
                <a:ext cx="27" cy="69"/>
              </a:xfrm>
              <a:custGeom>
                <a:avLst/>
                <a:gdLst>
                  <a:gd name="T0" fmla="*/ 35 w 55"/>
                  <a:gd name="T1" fmla="*/ 1 h 138"/>
                  <a:gd name="T2" fmla="*/ 32 w 55"/>
                  <a:gd name="T3" fmla="*/ 3 h 138"/>
                  <a:gd name="T4" fmla="*/ 29 w 55"/>
                  <a:gd name="T5" fmla="*/ 6 h 138"/>
                  <a:gd name="T6" fmla="*/ 26 w 55"/>
                  <a:gd name="T7" fmla="*/ 13 h 138"/>
                  <a:gd name="T8" fmla="*/ 21 w 55"/>
                  <a:gd name="T9" fmla="*/ 21 h 138"/>
                  <a:gd name="T10" fmla="*/ 18 w 55"/>
                  <a:gd name="T11" fmla="*/ 30 h 138"/>
                  <a:gd name="T12" fmla="*/ 14 w 55"/>
                  <a:gd name="T13" fmla="*/ 40 h 138"/>
                  <a:gd name="T14" fmla="*/ 8 w 55"/>
                  <a:gd name="T15" fmla="*/ 63 h 138"/>
                  <a:gd name="T16" fmla="*/ 5 w 55"/>
                  <a:gd name="T17" fmla="*/ 75 h 138"/>
                  <a:gd name="T18" fmla="*/ 2 w 55"/>
                  <a:gd name="T19" fmla="*/ 86 h 138"/>
                  <a:gd name="T20" fmla="*/ 0 w 55"/>
                  <a:gd name="T21" fmla="*/ 98 h 138"/>
                  <a:gd name="T22" fmla="*/ 0 w 55"/>
                  <a:gd name="T23" fmla="*/ 108 h 138"/>
                  <a:gd name="T24" fmla="*/ 0 w 55"/>
                  <a:gd name="T25" fmla="*/ 117 h 138"/>
                  <a:gd name="T26" fmla="*/ 0 w 55"/>
                  <a:gd name="T27" fmla="*/ 120 h 138"/>
                  <a:gd name="T28" fmla="*/ 0 w 55"/>
                  <a:gd name="T29" fmla="*/ 125 h 138"/>
                  <a:gd name="T30" fmla="*/ 2 w 55"/>
                  <a:gd name="T31" fmla="*/ 128 h 138"/>
                  <a:gd name="T32" fmla="*/ 3 w 55"/>
                  <a:gd name="T33" fmla="*/ 131 h 138"/>
                  <a:gd name="T34" fmla="*/ 5 w 55"/>
                  <a:gd name="T35" fmla="*/ 132 h 138"/>
                  <a:gd name="T36" fmla="*/ 6 w 55"/>
                  <a:gd name="T37" fmla="*/ 134 h 138"/>
                  <a:gd name="T38" fmla="*/ 9 w 55"/>
                  <a:gd name="T39" fmla="*/ 137 h 138"/>
                  <a:gd name="T40" fmla="*/ 12 w 55"/>
                  <a:gd name="T41" fmla="*/ 137 h 138"/>
                  <a:gd name="T42" fmla="*/ 18 w 55"/>
                  <a:gd name="T43" fmla="*/ 138 h 138"/>
                  <a:gd name="T44" fmla="*/ 23 w 55"/>
                  <a:gd name="T45" fmla="*/ 138 h 138"/>
                  <a:gd name="T46" fmla="*/ 29 w 55"/>
                  <a:gd name="T47" fmla="*/ 137 h 138"/>
                  <a:gd name="T48" fmla="*/ 32 w 55"/>
                  <a:gd name="T49" fmla="*/ 135 h 138"/>
                  <a:gd name="T50" fmla="*/ 34 w 55"/>
                  <a:gd name="T51" fmla="*/ 134 h 138"/>
                  <a:gd name="T52" fmla="*/ 38 w 55"/>
                  <a:gd name="T53" fmla="*/ 129 h 138"/>
                  <a:gd name="T54" fmla="*/ 41 w 55"/>
                  <a:gd name="T55" fmla="*/ 123 h 138"/>
                  <a:gd name="T56" fmla="*/ 44 w 55"/>
                  <a:gd name="T57" fmla="*/ 117 h 138"/>
                  <a:gd name="T58" fmla="*/ 49 w 55"/>
                  <a:gd name="T59" fmla="*/ 99 h 138"/>
                  <a:gd name="T60" fmla="*/ 52 w 55"/>
                  <a:gd name="T61" fmla="*/ 90 h 138"/>
                  <a:gd name="T62" fmla="*/ 53 w 55"/>
                  <a:gd name="T63" fmla="*/ 81 h 138"/>
                  <a:gd name="T64" fmla="*/ 55 w 55"/>
                  <a:gd name="T65" fmla="*/ 63 h 138"/>
                  <a:gd name="T66" fmla="*/ 53 w 55"/>
                  <a:gd name="T67" fmla="*/ 43 h 138"/>
                  <a:gd name="T68" fmla="*/ 52 w 55"/>
                  <a:gd name="T69" fmla="*/ 30 h 138"/>
                  <a:gd name="T70" fmla="*/ 49 w 55"/>
                  <a:gd name="T71" fmla="*/ 15 h 138"/>
                  <a:gd name="T72" fmla="*/ 47 w 55"/>
                  <a:gd name="T73" fmla="*/ 12 h 138"/>
                  <a:gd name="T74" fmla="*/ 46 w 55"/>
                  <a:gd name="T75" fmla="*/ 9 h 138"/>
                  <a:gd name="T76" fmla="*/ 44 w 55"/>
                  <a:gd name="T77" fmla="*/ 4 h 138"/>
                  <a:gd name="T78" fmla="*/ 41 w 55"/>
                  <a:gd name="T79" fmla="*/ 3 h 138"/>
                  <a:gd name="T80" fmla="*/ 40 w 55"/>
                  <a:gd name="T81" fmla="*/ 1 h 138"/>
                  <a:gd name="T82" fmla="*/ 38 w 55"/>
                  <a:gd name="T83" fmla="*/ 0 h 138"/>
                  <a:gd name="T84" fmla="*/ 35 w 55"/>
                  <a:gd name="T85"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38">
                    <a:moveTo>
                      <a:pt x="35" y="1"/>
                    </a:moveTo>
                    <a:lnTo>
                      <a:pt x="32" y="3"/>
                    </a:lnTo>
                    <a:lnTo>
                      <a:pt x="29" y="6"/>
                    </a:lnTo>
                    <a:lnTo>
                      <a:pt x="26" y="13"/>
                    </a:lnTo>
                    <a:lnTo>
                      <a:pt x="21" y="21"/>
                    </a:lnTo>
                    <a:lnTo>
                      <a:pt x="18" y="30"/>
                    </a:lnTo>
                    <a:lnTo>
                      <a:pt x="14" y="40"/>
                    </a:lnTo>
                    <a:lnTo>
                      <a:pt x="8" y="63"/>
                    </a:lnTo>
                    <a:lnTo>
                      <a:pt x="5" y="75"/>
                    </a:lnTo>
                    <a:lnTo>
                      <a:pt x="2" y="86"/>
                    </a:lnTo>
                    <a:lnTo>
                      <a:pt x="0" y="98"/>
                    </a:lnTo>
                    <a:lnTo>
                      <a:pt x="0" y="108"/>
                    </a:lnTo>
                    <a:lnTo>
                      <a:pt x="0" y="117"/>
                    </a:lnTo>
                    <a:lnTo>
                      <a:pt x="0" y="120"/>
                    </a:lnTo>
                    <a:lnTo>
                      <a:pt x="0" y="125"/>
                    </a:lnTo>
                    <a:lnTo>
                      <a:pt x="2" y="128"/>
                    </a:lnTo>
                    <a:lnTo>
                      <a:pt x="3" y="131"/>
                    </a:lnTo>
                    <a:lnTo>
                      <a:pt x="5" y="132"/>
                    </a:lnTo>
                    <a:lnTo>
                      <a:pt x="6" y="134"/>
                    </a:lnTo>
                    <a:lnTo>
                      <a:pt x="9" y="137"/>
                    </a:lnTo>
                    <a:lnTo>
                      <a:pt x="12" y="137"/>
                    </a:lnTo>
                    <a:lnTo>
                      <a:pt x="18" y="138"/>
                    </a:lnTo>
                    <a:lnTo>
                      <a:pt x="23" y="138"/>
                    </a:lnTo>
                    <a:lnTo>
                      <a:pt x="29" y="137"/>
                    </a:lnTo>
                    <a:lnTo>
                      <a:pt x="32" y="135"/>
                    </a:lnTo>
                    <a:lnTo>
                      <a:pt x="34" y="134"/>
                    </a:lnTo>
                    <a:lnTo>
                      <a:pt x="38" y="129"/>
                    </a:lnTo>
                    <a:lnTo>
                      <a:pt x="41" y="123"/>
                    </a:lnTo>
                    <a:lnTo>
                      <a:pt x="44" y="117"/>
                    </a:lnTo>
                    <a:lnTo>
                      <a:pt x="49" y="99"/>
                    </a:lnTo>
                    <a:lnTo>
                      <a:pt x="52" y="90"/>
                    </a:lnTo>
                    <a:lnTo>
                      <a:pt x="53" y="81"/>
                    </a:lnTo>
                    <a:lnTo>
                      <a:pt x="55" y="63"/>
                    </a:lnTo>
                    <a:lnTo>
                      <a:pt x="53" y="43"/>
                    </a:lnTo>
                    <a:lnTo>
                      <a:pt x="52" y="30"/>
                    </a:lnTo>
                    <a:lnTo>
                      <a:pt x="49" y="15"/>
                    </a:lnTo>
                    <a:lnTo>
                      <a:pt x="47" y="12"/>
                    </a:lnTo>
                    <a:lnTo>
                      <a:pt x="46" y="9"/>
                    </a:lnTo>
                    <a:lnTo>
                      <a:pt x="44" y="4"/>
                    </a:lnTo>
                    <a:lnTo>
                      <a:pt x="41" y="3"/>
                    </a:lnTo>
                    <a:lnTo>
                      <a:pt x="40" y="1"/>
                    </a:lnTo>
                    <a:lnTo>
                      <a:pt x="38" y="0"/>
                    </a:lnTo>
                    <a:lnTo>
                      <a:pt x="35"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6470" name="Freeform 1686"/>
              <p:cNvSpPr>
                <a:spLocks/>
              </p:cNvSpPr>
              <p:nvPr/>
            </p:nvSpPr>
            <p:spPr bwMode="auto">
              <a:xfrm>
                <a:off x="4240" y="1652"/>
                <a:ext cx="31" cy="63"/>
              </a:xfrm>
              <a:custGeom>
                <a:avLst/>
                <a:gdLst>
                  <a:gd name="T0" fmla="*/ 9 w 62"/>
                  <a:gd name="T1" fmla="*/ 4 h 126"/>
                  <a:gd name="T2" fmla="*/ 6 w 62"/>
                  <a:gd name="T3" fmla="*/ 10 h 126"/>
                  <a:gd name="T4" fmla="*/ 5 w 62"/>
                  <a:gd name="T5" fmla="*/ 15 h 126"/>
                  <a:gd name="T6" fmla="*/ 2 w 62"/>
                  <a:gd name="T7" fmla="*/ 30 h 126"/>
                  <a:gd name="T8" fmla="*/ 0 w 62"/>
                  <a:gd name="T9" fmla="*/ 37 h 126"/>
                  <a:gd name="T10" fmla="*/ 0 w 62"/>
                  <a:gd name="T11" fmla="*/ 45 h 126"/>
                  <a:gd name="T12" fmla="*/ 2 w 62"/>
                  <a:gd name="T13" fmla="*/ 61 h 126"/>
                  <a:gd name="T14" fmla="*/ 3 w 62"/>
                  <a:gd name="T15" fmla="*/ 78 h 126"/>
                  <a:gd name="T16" fmla="*/ 6 w 62"/>
                  <a:gd name="T17" fmla="*/ 87 h 126"/>
                  <a:gd name="T18" fmla="*/ 8 w 62"/>
                  <a:gd name="T19" fmla="*/ 94 h 126"/>
                  <a:gd name="T20" fmla="*/ 15 w 62"/>
                  <a:gd name="T21" fmla="*/ 110 h 126"/>
                  <a:gd name="T22" fmla="*/ 23 w 62"/>
                  <a:gd name="T23" fmla="*/ 123 h 126"/>
                  <a:gd name="T24" fmla="*/ 26 w 62"/>
                  <a:gd name="T25" fmla="*/ 126 h 126"/>
                  <a:gd name="T26" fmla="*/ 28 w 62"/>
                  <a:gd name="T27" fmla="*/ 126 h 126"/>
                  <a:gd name="T28" fmla="*/ 34 w 62"/>
                  <a:gd name="T29" fmla="*/ 126 h 126"/>
                  <a:gd name="T30" fmla="*/ 37 w 62"/>
                  <a:gd name="T31" fmla="*/ 126 h 126"/>
                  <a:gd name="T32" fmla="*/ 40 w 62"/>
                  <a:gd name="T33" fmla="*/ 125 h 126"/>
                  <a:gd name="T34" fmla="*/ 44 w 62"/>
                  <a:gd name="T35" fmla="*/ 120 h 126"/>
                  <a:gd name="T36" fmla="*/ 50 w 62"/>
                  <a:gd name="T37" fmla="*/ 113 h 126"/>
                  <a:gd name="T38" fmla="*/ 52 w 62"/>
                  <a:gd name="T39" fmla="*/ 110 h 126"/>
                  <a:gd name="T40" fmla="*/ 55 w 62"/>
                  <a:gd name="T41" fmla="*/ 105 h 126"/>
                  <a:gd name="T42" fmla="*/ 58 w 62"/>
                  <a:gd name="T43" fmla="*/ 97 h 126"/>
                  <a:gd name="T44" fmla="*/ 61 w 62"/>
                  <a:gd name="T45" fmla="*/ 88 h 126"/>
                  <a:gd name="T46" fmla="*/ 61 w 62"/>
                  <a:gd name="T47" fmla="*/ 79 h 126"/>
                  <a:gd name="T48" fmla="*/ 62 w 62"/>
                  <a:gd name="T49" fmla="*/ 70 h 126"/>
                  <a:gd name="T50" fmla="*/ 61 w 62"/>
                  <a:gd name="T51" fmla="*/ 52 h 126"/>
                  <a:gd name="T52" fmla="*/ 59 w 62"/>
                  <a:gd name="T53" fmla="*/ 42 h 126"/>
                  <a:gd name="T54" fmla="*/ 58 w 62"/>
                  <a:gd name="T55" fmla="*/ 33 h 126"/>
                  <a:gd name="T56" fmla="*/ 53 w 62"/>
                  <a:gd name="T57" fmla="*/ 25 h 126"/>
                  <a:gd name="T58" fmla="*/ 52 w 62"/>
                  <a:gd name="T59" fmla="*/ 21 h 126"/>
                  <a:gd name="T60" fmla="*/ 49 w 62"/>
                  <a:gd name="T61" fmla="*/ 18 h 126"/>
                  <a:gd name="T62" fmla="*/ 44 w 62"/>
                  <a:gd name="T63" fmla="*/ 10 h 126"/>
                  <a:gd name="T64" fmla="*/ 38 w 62"/>
                  <a:gd name="T65" fmla="*/ 6 h 126"/>
                  <a:gd name="T66" fmla="*/ 31 w 62"/>
                  <a:gd name="T67" fmla="*/ 3 h 126"/>
                  <a:gd name="T68" fmla="*/ 26 w 62"/>
                  <a:gd name="T69" fmla="*/ 1 h 126"/>
                  <a:gd name="T70" fmla="*/ 21 w 62"/>
                  <a:gd name="T71" fmla="*/ 0 h 126"/>
                  <a:gd name="T72" fmla="*/ 20 w 62"/>
                  <a:gd name="T73" fmla="*/ 1 h 126"/>
                  <a:gd name="T74" fmla="*/ 15 w 62"/>
                  <a:gd name="T75" fmla="*/ 1 h 126"/>
                  <a:gd name="T76" fmla="*/ 12 w 62"/>
                  <a:gd name="T77" fmla="*/ 3 h 126"/>
                  <a:gd name="T78" fmla="*/ 9 w 62"/>
                  <a:gd name="T79"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126">
                    <a:moveTo>
                      <a:pt x="9" y="4"/>
                    </a:moveTo>
                    <a:lnTo>
                      <a:pt x="6" y="10"/>
                    </a:lnTo>
                    <a:lnTo>
                      <a:pt x="5" y="15"/>
                    </a:lnTo>
                    <a:lnTo>
                      <a:pt x="2" y="30"/>
                    </a:lnTo>
                    <a:lnTo>
                      <a:pt x="0" y="37"/>
                    </a:lnTo>
                    <a:lnTo>
                      <a:pt x="0" y="45"/>
                    </a:lnTo>
                    <a:lnTo>
                      <a:pt x="2" y="61"/>
                    </a:lnTo>
                    <a:lnTo>
                      <a:pt x="3" y="78"/>
                    </a:lnTo>
                    <a:lnTo>
                      <a:pt x="6" y="87"/>
                    </a:lnTo>
                    <a:lnTo>
                      <a:pt x="8" y="94"/>
                    </a:lnTo>
                    <a:lnTo>
                      <a:pt x="15" y="110"/>
                    </a:lnTo>
                    <a:lnTo>
                      <a:pt x="23" y="123"/>
                    </a:lnTo>
                    <a:lnTo>
                      <a:pt x="26" y="126"/>
                    </a:lnTo>
                    <a:lnTo>
                      <a:pt x="28" y="126"/>
                    </a:lnTo>
                    <a:lnTo>
                      <a:pt x="34" y="126"/>
                    </a:lnTo>
                    <a:lnTo>
                      <a:pt x="37" y="126"/>
                    </a:lnTo>
                    <a:lnTo>
                      <a:pt x="40" y="125"/>
                    </a:lnTo>
                    <a:lnTo>
                      <a:pt x="44" y="120"/>
                    </a:lnTo>
                    <a:lnTo>
                      <a:pt x="50" y="113"/>
                    </a:lnTo>
                    <a:lnTo>
                      <a:pt x="52" y="110"/>
                    </a:lnTo>
                    <a:lnTo>
                      <a:pt x="55" y="105"/>
                    </a:lnTo>
                    <a:lnTo>
                      <a:pt x="58" y="97"/>
                    </a:lnTo>
                    <a:lnTo>
                      <a:pt x="61" y="88"/>
                    </a:lnTo>
                    <a:lnTo>
                      <a:pt x="61" y="79"/>
                    </a:lnTo>
                    <a:lnTo>
                      <a:pt x="62" y="70"/>
                    </a:lnTo>
                    <a:lnTo>
                      <a:pt x="61" y="52"/>
                    </a:lnTo>
                    <a:lnTo>
                      <a:pt x="59" y="42"/>
                    </a:lnTo>
                    <a:lnTo>
                      <a:pt x="58" y="33"/>
                    </a:lnTo>
                    <a:lnTo>
                      <a:pt x="53" y="25"/>
                    </a:lnTo>
                    <a:lnTo>
                      <a:pt x="52" y="21"/>
                    </a:lnTo>
                    <a:lnTo>
                      <a:pt x="49" y="18"/>
                    </a:lnTo>
                    <a:lnTo>
                      <a:pt x="44" y="10"/>
                    </a:lnTo>
                    <a:lnTo>
                      <a:pt x="38" y="6"/>
                    </a:lnTo>
                    <a:lnTo>
                      <a:pt x="31" y="3"/>
                    </a:lnTo>
                    <a:lnTo>
                      <a:pt x="26" y="1"/>
                    </a:lnTo>
                    <a:lnTo>
                      <a:pt x="21" y="0"/>
                    </a:lnTo>
                    <a:lnTo>
                      <a:pt x="20" y="1"/>
                    </a:lnTo>
                    <a:lnTo>
                      <a:pt x="15" y="1"/>
                    </a:lnTo>
                    <a:lnTo>
                      <a:pt x="12" y="3"/>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71" name="Freeform 1687"/>
              <p:cNvSpPr>
                <a:spLocks/>
              </p:cNvSpPr>
              <p:nvPr/>
            </p:nvSpPr>
            <p:spPr bwMode="auto">
              <a:xfrm>
                <a:off x="4240" y="1652"/>
                <a:ext cx="31" cy="63"/>
              </a:xfrm>
              <a:custGeom>
                <a:avLst/>
                <a:gdLst>
                  <a:gd name="T0" fmla="*/ 9 w 62"/>
                  <a:gd name="T1" fmla="*/ 4 h 126"/>
                  <a:gd name="T2" fmla="*/ 6 w 62"/>
                  <a:gd name="T3" fmla="*/ 10 h 126"/>
                  <a:gd name="T4" fmla="*/ 5 w 62"/>
                  <a:gd name="T5" fmla="*/ 15 h 126"/>
                  <a:gd name="T6" fmla="*/ 2 w 62"/>
                  <a:gd name="T7" fmla="*/ 30 h 126"/>
                  <a:gd name="T8" fmla="*/ 0 w 62"/>
                  <a:gd name="T9" fmla="*/ 37 h 126"/>
                  <a:gd name="T10" fmla="*/ 0 w 62"/>
                  <a:gd name="T11" fmla="*/ 45 h 126"/>
                  <a:gd name="T12" fmla="*/ 2 w 62"/>
                  <a:gd name="T13" fmla="*/ 61 h 126"/>
                  <a:gd name="T14" fmla="*/ 3 w 62"/>
                  <a:gd name="T15" fmla="*/ 78 h 126"/>
                  <a:gd name="T16" fmla="*/ 6 w 62"/>
                  <a:gd name="T17" fmla="*/ 87 h 126"/>
                  <a:gd name="T18" fmla="*/ 8 w 62"/>
                  <a:gd name="T19" fmla="*/ 94 h 126"/>
                  <a:gd name="T20" fmla="*/ 15 w 62"/>
                  <a:gd name="T21" fmla="*/ 110 h 126"/>
                  <a:gd name="T22" fmla="*/ 23 w 62"/>
                  <a:gd name="T23" fmla="*/ 123 h 126"/>
                  <a:gd name="T24" fmla="*/ 26 w 62"/>
                  <a:gd name="T25" fmla="*/ 126 h 126"/>
                  <a:gd name="T26" fmla="*/ 28 w 62"/>
                  <a:gd name="T27" fmla="*/ 126 h 126"/>
                  <a:gd name="T28" fmla="*/ 34 w 62"/>
                  <a:gd name="T29" fmla="*/ 126 h 126"/>
                  <a:gd name="T30" fmla="*/ 37 w 62"/>
                  <a:gd name="T31" fmla="*/ 126 h 126"/>
                  <a:gd name="T32" fmla="*/ 40 w 62"/>
                  <a:gd name="T33" fmla="*/ 125 h 126"/>
                  <a:gd name="T34" fmla="*/ 44 w 62"/>
                  <a:gd name="T35" fmla="*/ 120 h 126"/>
                  <a:gd name="T36" fmla="*/ 50 w 62"/>
                  <a:gd name="T37" fmla="*/ 113 h 126"/>
                  <a:gd name="T38" fmla="*/ 52 w 62"/>
                  <a:gd name="T39" fmla="*/ 110 h 126"/>
                  <a:gd name="T40" fmla="*/ 55 w 62"/>
                  <a:gd name="T41" fmla="*/ 105 h 126"/>
                  <a:gd name="T42" fmla="*/ 58 w 62"/>
                  <a:gd name="T43" fmla="*/ 97 h 126"/>
                  <a:gd name="T44" fmla="*/ 61 w 62"/>
                  <a:gd name="T45" fmla="*/ 88 h 126"/>
                  <a:gd name="T46" fmla="*/ 61 w 62"/>
                  <a:gd name="T47" fmla="*/ 79 h 126"/>
                  <a:gd name="T48" fmla="*/ 62 w 62"/>
                  <a:gd name="T49" fmla="*/ 70 h 126"/>
                  <a:gd name="T50" fmla="*/ 61 w 62"/>
                  <a:gd name="T51" fmla="*/ 52 h 126"/>
                  <a:gd name="T52" fmla="*/ 59 w 62"/>
                  <a:gd name="T53" fmla="*/ 42 h 126"/>
                  <a:gd name="T54" fmla="*/ 58 w 62"/>
                  <a:gd name="T55" fmla="*/ 33 h 126"/>
                  <a:gd name="T56" fmla="*/ 53 w 62"/>
                  <a:gd name="T57" fmla="*/ 25 h 126"/>
                  <a:gd name="T58" fmla="*/ 52 w 62"/>
                  <a:gd name="T59" fmla="*/ 21 h 126"/>
                  <a:gd name="T60" fmla="*/ 49 w 62"/>
                  <a:gd name="T61" fmla="*/ 18 h 126"/>
                  <a:gd name="T62" fmla="*/ 44 w 62"/>
                  <a:gd name="T63" fmla="*/ 10 h 126"/>
                  <a:gd name="T64" fmla="*/ 38 w 62"/>
                  <a:gd name="T65" fmla="*/ 6 h 126"/>
                  <a:gd name="T66" fmla="*/ 31 w 62"/>
                  <a:gd name="T67" fmla="*/ 3 h 126"/>
                  <a:gd name="T68" fmla="*/ 26 w 62"/>
                  <a:gd name="T69" fmla="*/ 1 h 126"/>
                  <a:gd name="T70" fmla="*/ 21 w 62"/>
                  <a:gd name="T71" fmla="*/ 0 h 126"/>
                  <a:gd name="T72" fmla="*/ 20 w 62"/>
                  <a:gd name="T73" fmla="*/ 1 h 126"/>
                  <a:gd name="T74" fmla="*/ 15 w 62"/>
                  <a:gd name="T75" fmla="*/ 1 h 126"/>
                  <a:gd name="T76" fmla="*/ 12 w 62"/>
                  <a:gd name="T77" fmla="*/ 3 h 126"/>
                  <a:gd name="T78" fmla="*/ 9 w 62"/>
                  <a:gd name="T79"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126">
                    <a:moveTo>
                      <a:pt x="9" y="4"/>
                    </a:moveTo>
                    <a:lnTo>
                      <a:pt x="6" y="10"/>
                    </a:lnTo>
                    <a:lnTo>
                      <a:pt x="5" y="15"/>
                    </a:lnTo>
                    <a:lnTo>
                      <a:pt x="2" y="30"/>
                    </a:lnTo>
                    <a:lnTo>
                      <a:pt x="0" y="37"/>
                    </a:lnTo>
                    <a:lnTo>
                      <a:pt x="0" y="45"/>
                    </a:lnTo>
                    <a:lnTo>
                      <a:pt x="2" y="61"/>
                    </a:lnTo>
                    <a:lnTo>
                      <a:pt x="3" y="78"/>
                    </a:lnTo>
                    <a:lnTo>
                      <a:pt x="6" y="87"/>
                    </a:lnTo>
                    <a:lnTo>
                      <a:pt x="8" y="94"/>
                    </a:lnTo>
                    <a:lnTo>
                      <a:pt x="15" y="110"/>
                    </a:lnTo>
                    <a:lnTo>
                      <a:pt x="23" y="123"/>
                    </a:lnTo>
                    <a:lnTo>
                      <a:pt x="26" y="126"/>
                    </a:lnTo>
                    <a:lnTo>
                      <a:pt x="28" y="126"/>
                    </a:lnTo>
                    <a:lnTo>
                      <a:pt x="34" y="126"/>
                    </a:lnTo>
                    <a:lnTo>
                      <a:pt x="37" y="126"/>
                    </a:lnTo>
                    <a:lnTo>
                      <a:pt x="40" y="125"/>
                    </a:lnTo>
                    <a:lnTo>
                      <a:pt x="44" y="120"/>
                    </a:lnTo>
                    <a:lnTo>
                      <a:pt x="50" y="113"/>
                    </a:lnTo>
                    <a:lnTo>
                      <a:pt x="52" y="110"/>
                    </a:lnTo>
                    <a:lnTo>
                      <a:pt x="55" y="105"/>
                    </a:lnTo>
                    <a:lnTo>
                      <a:pt x="58" y="97"/>
                    </a:lnTo>
                    <a:lnTo>
                      <a:pt x="61" y="88"/>
                    </a:lnTo>
                    <a:lnTo>
                      <a:pt x="61" y="79"/>
                    </a:lnTo>
                    <a:lnTo>
                      <a:pt x="62" y="70"/>
                    </a:lnTo>
                    <a:lnTo>
                      <a:pt x="61" y="52"/>
                    </a:lnTo>
                    <a:lnTo>
                      <a:pt x="59" y="42"/>
                    </a:lnTo>
                    <a:lnTo>
                      <a:pt x="58" y="33"/>
                    </a:lnTo>
                    <a:lnTo>
                      <a:pt x="53" y="25"/>
                    </a:lnTo>
                    <a:lnTo>
                      <a:pt x="52" y="21"/>
                    </a:lnTo>
                    <a:lnTo>
                      <a:pt x="49" y="18"/>
                    </a:lnTo>
                    <a:lnTo>
                      <a:pt x="44" y="10"/>
                    </a:lnTo>
                    <a:lnTo>
                      <a:pt x="38" y="6"/>
                    </a:lnTo>
                    <a:lnTo>
                      <a:pt x="31" y="3"/>
                    </a:lnTo>
                    <a:lnTo>
                      <a:pt x="26" y="1"/>
                    </a:lnTo>
                    <a:lnTo>
                      <a:pt x="21" y="0"/>
                    </a:lnTo>
                    <a:lnTo>
                      <a:pt x="20" y="1"/>
                    </a:lnTo>
                    <a:lnTo>
                      <a:pt x="15" y="1"/>
                    </a:lnTo>
                    <a:lnTo>
                      <a:pt x="12" y="3"/>
                    </a:lnTo>
                    <a:lnTo>
                      <a:pt x="9"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6472" name="Freeform 1688"/>
              <p:cNvSpPr>
                <a:spLocks/>
              </p:cNvSpPr>
              <p:nvPr/>
            </p:nvSpPr>
            <p:spPr bwMode="auto">
              <a:xfrm>
                <a:off x="4639" y="1541"/>
                <a:ext cx="33" cy="81"/>
              </a:xfrm>
              <a:custGeom>
                <a:avLst/>
                <a:gdLst>
                  <a:gd name="T0" fmla="*/ 12 w 67"/>
                  <a:gd name="T1" fmla="*/ 2 h 163"/>
                  <a:gd name="T2" fmla="*/ 9 w 67"/>
                  <a:gd name="T3" fmla="*/ 8 h 163"/>
                  <a:gd name="T4" fmla="*/ 6 w 67"/>
                  <a:gd name="T5" fmla="*/ 15 h 163"/>
                  <a:gd name="T6" fmla="*/ 2 w 67"/>
                  <a:gd name="T7" fmla="*/ 27 h 163"/>
                  <a:gd name="T8" fmla="*/ 0 w 67"/>
                  <a:gd name="T9" fmla="*/ 41 h 163"/>
                  <a:gd name="T10" fmla="*/ 0 w 67"/>
                  <a:gd name="T11" fmla="*/ 53 h 163"/>
                  <a:gd name="T12" fmla="*/ 2 w 67"/>
                  <a:gd name="T13" fmla="*/ 66 h 163"/>
                  <a:gd name="T14" fmla="*/ 3 w 67"/>
                  <a:gd name="T15" fmla="*/ 80 h 163"/>
                  <a:gd name="T16" fmla="*/ 8 w 67"/>
                  <a:gd name="T17" fmla="*/ 107 h 163"/>
                  <a:gd name="T18" fmla="*/ 9 w 67"/>
                  <a:gd name="T19" fmla="*/ 116 h 163"/>
                  <a:gd name="T20" fmla="*/ 12 w 67"/>
                  <a:gd name="T21" fmla="*/ 128 h 163"/>
                  <a:gd name="T22" fmla="*/ 17 w 67"/>
                  <a:gd name="T23" fmla="*/ 139 h 163"/>
                  <a:gd name="T24" fmla="*/ 21 w 67"/>
                  <a:gd name="T25" fmla="*/ 149 h 163"/>
                  <a:gd name="T26" fmla="*/ 24 w 67"/>
                  <a:gd name="T27" fmla="*/ 154 h 163"/>
                  <a:gd name="T28" fmla="*/ 27 w 67"/>
                  <a:gd name="T29" fmla="*/ 157 h 163"/>
                  <a:gd name="T30" fmla="*/ 32 w 67"/>
                  <a:gd name="T31" fmla="*/ 160 h 163"/>
                  <a:gd name="T32" fmla="*/ 35 w 67"/>
                  <a:gd name="T33" fmla="*/ 161 h 163"/>
                  <a:gd name="T34" fmla="*/ 38 w 67"/>
                  <a:gd name="T35" fmla="*/ 163 h 163"/>
                  <a:gd name="T36" fmla="*/ 43 w 67"/>
                  <a:gd name="T37" fmla="*/ 161 h 163"/>
                  <a:gd name="T38" fmla="*/ 46 w 67"/>
                  <a:gd name="T39" fmla="*/ 160 h 163"/>
                  <a:gd name="T40" fmla="*/ 50 w 67"/>
                  <a:gd name="T41" fmla="*/ 155 h 163"/>
                  <a:gd name="T42" fmla="*/ 53 w 67"/>
                  <a:gd name="T43" fmla="*/ 152 h 163"/>
                  <a:gd name="T44" fmla="*/ 56 w 67"/>
                  <a:gd name="T45" fmla="*/ 148 h 163"/>
                  <a:gd name="T46" fmla="*/ 59 w 67"/>
                  <a:gd name="T47" fmla="*/ 139 h 163"/>
                  <a:gd name="T48" fmla="*/ 64 w 67"/>
                  <a:gd name="T49" fmla="*/ 130 h 163"/>
                  <a:gd name="T50" fmla="*/ 65 w 67"/>
                  <a:gd name="T51" fmla="*/ 118 h 163"/>
                  <a:gd name="T52" fmla="*/ 67 w 67"/>
                  <a:gd name="T53" fmla="*/ 107 h 163"/>
                  <a:gd name="T54" fmla="*/ 67 w 67"/>
                  <a:gd name="T55" fmla="*/ 95 h 163"/>
                  <a:gd name="T56" fmla="*/ 67 w 67"/>
                  <a:gd name="T57" fmla="*/ 83 h 163"/>
                  <a:gd name="T58" fmla="*/ 65 w 67"/>
                  <a:gd name="T59" fmla="*/ 71 h 163"/>
                  <a:gd name="T60" fmla="*/ 64 w 67"/>
                  <a:gd name="T61" fmla="*/ 60 h 163"/>
                  <a:gd name="T62" fmla="*/ 59 w 67"/>
                  <a:gd name="T63" fmla="*/ 50 h 163"/>
                  <a:gd name="T64" fmla="*/ 56 w 67"/>
                  <a:gd name="T65" fmla="*/ 39 h 163"/>
                  <a:gd name="T66" fmla="*/ 50 w 67"/>
                  <a:gd name="T67" fmla="*/ 29 h 163"/>
                  <a:gd name="T68" fmla="*/ 44 w 67"/>
                  <a:gd name="T69" fmla="*/ 20 h 163"/>
                  <a:gd name="T70" fmla="*/ 36 w 67"/>
                  <a:gd name="T71" fmla="*/ 12 h 163"/>
                  <a:gd name="T72" fmla="*/ 32 w 67"/>
                  <a:gd name="T73" fmla="*/ 9 h 163"/>
                  <a:gd name="T74" fmla="*/ 27 w 67"/>
                  <a:gd name="T75" fmla="*/ 6 h 163"/>
                  <a:gd name="T76" fmla="*/ 18 w 67"/>
                  <a:gd name="T77" fmla="*/ 0 h 163"/>
                  <a:gd name="T78" fmla="*/ 12 w 67"/>
                  <a:gd name="T79"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163">
                    <a:moveTo>
                      <a:pt x="12" y="2"/>
                    </a:moveTo>
                    <a:lnTo>
                      <a:pt x="9" y="8"/>
                    </a:lnTo>
                    <a:lnTo>
                      <a:pt x="6" y="15"/>
                    </a:lnTo>
                    <a:lnTo>
                      <a:pt x="2" y="27"/>
                    </a:lnTo>
                    <a:lnTo>
                      <a:pt x="0" y="41"/>
                    </a:lnTo>
                    <a:lnTo>
                      <a:pt x="0" y="53"/>
                    </a:lnTo>
                    <a:lnTo>
                      <a:pt x="2" y="66"/>
                    </a:lnTo>
                    <a:lnTo>
                      <a:pt x="3" y="80"/>
                    </a:lnTo>
                    <a:lnTo>
                      <a:pt x="8" y="107"/>
                    </a:lnTo>
                    <a:lnTo>
                      <a:pt x="9" y="116"/>
                    </a:lnTo>
                    <a:lnTo>
                      <a:pt x="12" y="128"/>
                    </a:lnTo>
                    <a:lnTo>
                      <a:pt x="17" y="139"/>
                    </a:lnTo>
                    <a:lnTo>
                      <a:pt x="21" y="149"/>
                    </a:lnTo>
                    <a:lnTo>
                      <a:pt x="24" y="154"/>
                    </a:lnTo>
                    <a:lnTo>
                      <a:pt x="27" y="157"/>
                    </a:lnTo>
                    <a:lnTo>
                      <a:pt x="32" y="160"/>
                    </a:lnTo>
                    <a:lnTo>
                      <a:pt x="35" y="161"/>
                    </a:lnTo>
                    <a:lnTo>
                      <a:pt x="38" y="163"/>
                    </a:lnTo>
                    <a:lnTo>
                      <a:pt x="43" y="161"/>
                    </a:lnTo>
                    <a:lnTo>
                      <a:pt x="46" y="160"/>
                    </a:lnTo>
                    <a:lnTo>
                      <a:pt x="50" y="155"/>
                    </a:lnTo>
                    <a:lnTo>
                      <a:pt x="53" y="152"/>
                    </a:lnTo>
                    <a:lnTo>
                      <a:pt x="56" y="148"/>
                    </a:lnTo>
                    <a:lnTo>
                      <a:pt x="59" y="139"/>
                    </a:lnTo>
                    <a:lnTo>
                      <a:pt x="64" y="130"/>
                    </a:lnTo>
                    <a:lnTo>
                      <a:pt x="65" y="118"/>
                    </a:lnTo>
                    <a:lnTo>
                      <a:pt x="67" y="107"/>
                    </a:lnTo>
                    <a:lnTo>
                      <a:pt x="67" y="95"/>
                    </a:lnTo>
                    <a:lnTo>
                      <a:pt x="67" y="83"/>
                    </a:lnTo>
                    <a:lnTo>
                      <a:pt x="65" y="71"/>
                    </a:lnTo>
                    <a:lnTo>
                      <a:pt x="64" y="60"/>
                    </a:lnTo>
                    <a:lnTo>
                      <a:pt x="59" y="50"/>
                    </a:lnTo>
                    <a:lnTo>
                      <a:pt x="56" y="39"/>
                    </a:lnTo>
                    <a:lnTo>
                      <a:pt x="50" y="29"/>
                    </a:lnTo>
                    <a:lnTo>
                      <a:pt x="44" y="20"/>
                    </a:lnTo>
                    <a:lnTo>
                      <a:pt x="36" y="12"/>
                    </a:lnTo>
                    <a:lnTo>
                      <a:pt x="32" y="9"/>
                    </a:lnTo>
                    <a:lnTo>
                      <a:pt x="27" y="6"/>
                    </a:lnTo>
                    <a:lnTo>
                      <a:pt x="18"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73" name="Freeform 1689"/>
              <p:cNvSpPr>
                <a:spLocks/>
              </p:cNvSpPr>
              <p:nvPr/>
            </p:nvSpPr>
            <p:spPr bwMode="auto">
              <a:xfrm>
                <a:off x="4639" y="1541"/>
                <a:ext cx="33" cy="81"/>
              </a:xfrm>
              <a:custGeom>
                <a:avLst/>
                <a:gdLst>
                  <a:gd name="T0" fmla="*/ 12 w 67"/>
                  <a:gd name="T1" fmla="*/ 2 h 163"/>
                  <a:gd name="T2" fmla="*/ 9 w 67"/>
                  <a:gd name="T3" fmla="*/ 8 h 163"/>
                  <a:gd name="T4" fmla="*/ 6 w 67"/>
                  <a:gd name="T5" fmla="*/ 15 h 163"/>
                  <a:gd name="T6" fmla="*/ 2 w 67"/>
                  <a:gd name="T7" fmla="*/ 27 h 163"/>
                  <a:gd name="T8" fmla="*/ 0 w 67"/>
                  <a:gd name="T9" fmla="*/ 41 h 163"/>
                  <a:gd name="T10" fmla="*/ 0 w 67"/>
                  <a:gd name="T11" fmla="*/ 53 h 163"/>
                  <a:gd name="T12" fmla="*/ 2 w 67"/>
                  <a:gd name="T13" fmla="*/ 66 h 163"/>
                  <a:gd name="T14" fmla="*/ 3 w 67"/>
                  <a:gd name="T15" fmla="*/ 80 h 163"/>
                  <a:gd name="T16" fmla="*/ 8 w 67"/>
                  <a:gd name="T17" fmla="*/ 107 h 163"/>
                  <a:gd name="T18" fmla="*/ 9 w 67"/>
                  <a:gd name="T19" fmla="*/ 116 h 163"/>
                  <a:gd name="T20" fmla="*/ 12 w 67"/>
                  <a:gd name="T21" fmla="*/ 128 h 163"/>
                  <a:gd name="T22" fmla="*/ 17 w 67"/>
                  <a:gd name="T23" fmla="*/ 139 h 163"/>
                  <a:gd name="T24" fmla="*/ 21 w 67"/>
                  <a:gd name="T25" fmla="*/ 149 h 163"/>
                  <a:gd name="T26" fmla="*/ 24 w 67"/>
                  <a:gd name="T27" fmla="*/ 154 h 163"/>
                  <a:gd name="T28" fmla="*/ 27 w 67"/>
                  <a:gd name="T29" fmla="*/ 157 h 163"/>
                  <a:gd name="T30" fmla="*/ 32 w 67"/>
                  <a:gd name="T31" fmla="*/ 160 h 163"/>
                  <a:gd name="T32" fmla="*/ 35 w 67"/>
                  <a:gd name="T33" fmla="*/ 161 h 163"/>
                  <a:gd name="T34" fmla="*/ 38 w 67"/>
                  <a:gd name="T35" fmla="*/ 163 h 163"/>
                  <a:gd name="T36" fmla="*/ 43 w 67"/>
                  <a:gd name="T37" fmla="*/ 161 h 163"/>
                  <a:gd name="T38" fmla="*/ 46 w 67"/>
                  <a:gd name="T39" fmla="*/ 160 h 163"/>
                  <a:gd name="T40" fmla="*/ 50 w 67"/>
                  <a:gd name="T41" fmla="*/ 155 h 163"/>
                  <a:gd name="T42" fmla="*/ 53 w 67"/>
                  <a:gd name="T43" fmla="*/ 152 h 163"/>
                  <a:gd name="T44" fmla="*/ 56 w 67"/>
                  <a:gd name="T45" fmla="*/ 148 h 163"/>
                  <a:gd name="T46" fmla="*/ 59 w 67"/>
                  <a:gd name="T47" fmla="*/ 139 h 163"/>
                  <a:gd name="T48" fmla="*/ 64 w 67"/>
                  <a:gd name="T49" fmla="*/ 130 h 163"/>
                  <a:gd name="T50" fmla="*/ 65 w 67"/>
                  <a:gd name="T51" fmla="*/ 118 h 163"/>
                  <a:gd name="T52" fmla="*/ 67 w 67"/>
                  <a:gd name="T53" fmla="*/ 107 h 163"/>
                  <a:gd name="T54" fmla="*/ 67 w 67"/>
                  <a:gd name="T55" fmla="*/ 95 h 163"/>
                  <a:gd name="T56" fmla="*/ 67 w 67"/>
                  <a:gd name="T57" fmla="*/ 83 h 163"/>
                  <a:gd name="T58" fmla="*/ 65 w 67"/>
                  <a:gd name="T59" fmla="*/ 71 h 163"/>
                  <a:gd name="T60" fmla="*/ 64 w 67"/>
                  <a:gd name="T61" fmla="*/ 60 h 163"/>
                  <a:gd name="T62" fmla="*/ 59 w 67"/>
                  <a:gd name="T63" fmla="*/ 50 h 163"/>
                  <a:gd name="T64" fmla="*/ 56 w 67"/>
                  <a:gd name="T65" fmla="*/ 39 h 163"/>
                  <a:gd name="T66" fmla="*/ 50 w 67"/>
                  <a:gd name="T67" fmla="*/ 29 h 163"/>
                  <a:gd name="T68" fmla="*/ 44 w 67"/>
                  <a:gd name="T69" fmla="*/ 20 h 163"/>
                  <a:gd name="T70" fmla="*/ 36 w 67"/>
                  <a:gd name="T71" fmla="*/ 12 h 163"/>
                  <a:gd name="T72" fmla="*/ 32 w 67"/>
                  <a:gd name="T73" fmla="*/ 9 h 163"/>
                  <a:gd name="T74" fmla="*/ 27 w 67"/>
                  <a:gd name="T75" fmla="*/ 6 h 163"/>
                  <a:gd name="T76" fmla="*/ 18 w 67"/>
                  <a:gd name="T77" fmla="*/ 0 h 163"/>
                  <a:gd name="T78" fmla="*/ 12 w 67"/>
                  <a:gd name="T79"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163">
                    <a:moveTo>
                      <a:pt x="12" y="2"/>
                    </a:moveTo>
                    <a:lnTo>
                      <a:pt x="9" y="8"/>
                    </a:lnTo>
                    <a:lnTo>
                      <a:pt x="6" y="15"/>
                    </a:lnTo>
                    <a:lnTo>
                      <a:pt x="2" y="27"/>
                    </a:lnTo>
                    <a:lnTo>
                      <a:pt x="0" y="41"/>
                    </a:lnTo>
                    <a:lnTo>
                      <a:pt x="0" y="53"/>
                    </a:lnTo>
                    <a:lnTo>
                      <a:pt x="2" y="66"/>
                    </a:lnTo>
                    <a:lnTo>
                      <a:pt x="3" y="80"/>
                    </a:lnTo>
                    <a:lnTo>
                      <a:pt x="8" y="107"/>
                    </a:lnTo>
                    <a:lnTo>
                      <a:pt x="9" y="116"/>
                    </a:lnTo>
                    <a:lnTo>
                      <a:pt x="12" y="128"/>
                    </a:lnTo>
                    <a:lnTo>
                      <a:pt x="17" y="139"/>
                    </a:lnTo>
                    <a:lnTo>
                      <a:pt x="21" y="149"/>
                    </a:lnTo>
                    <a:lnTo>
                      <a:pt x="24" y="154"/>
                    </a:lnTo>
                    <a:lnTo>
                      <a:pt x="27" y="157"/>
                    </a:lnTo>
                    <a:lnTo>
                      <a:pt x="32" y="160"/>
                    </a:lnTo>
                    <a:lnTo>
                      <a:pt x="35" y="161"/>
                    </a:lnTo>
                    <a:lnTo>
                      <a:pt x="38" y="163"/>
                    </a:lnTo>
                    <a:lnTo>
                      <a:pt x="43" y="161"/>
                    </a:lnTo>
                    <a:lnTo>
                      <a:pt x="46" y="160"/>
                    </a:lnTo>
                    <a:lnTo>
                      <a:pt x="50" y="155"/>
                    </a:lnTo>
                    <a:lnTo>
                      <a:pt x="53" y="152"/>
                    </a:lnTo>
                    <a:lnTo>
                      <a:pt x="56" y="148"/>
                    </a:lnTo>
                    <a:lnTo>
                      <a:pt x="59" y="139"/>
                    </a:lnTo>
                    <a:lnTo>
                      <a:pt x="64" y="130"/>
                    </a:lnTo>
                    <a:lnTo>
                      <a:pt x="65" y="118"/>
                    </a:lnTo>
                    <a:lnTo>
                      <a:pt x="67" y="107"/>
                    </a:lnTo>
                    <a:lnTo>
                      <a:pt x="67" y="95"/>
                    </a:lnTo>
                    <a:lnTo>
                      <a:pt x="67" y="83"/>
                    </a:lnTo>
                    <a:lnTo>
                      <a:pt x="65" y="71"/>
                    </a:lnTo>
                    <a:lnTo>
                      <a:pt x="64" y="60"/>
                    </a:lnTo>
                    <a:lnTo>
                      <a:pt x="59" y="50"/>
                    </a:lnTo>
                    <a:lnTo>
                      <a:pt x="56" y="39"/>
                    </a:lnTo>
                    <a:lnTo>
                      <a:pt x="50" y="29"/>
                    </a:lnTo>
                    <a:lnTo>
                      <a:pt x="44" y="20"/>
                    </a:lnTo>
                    <a:lnTo>
                      <a:pt x="36" y="12"/>
                    </a:lnTo>
                    <a:lnTo>
                      <a:pt x="32" y="9"/>
                    </a:lnTo>
                    <a:lnTo>
                      <a:pt x="27" y="6"/>
                    </a:lnTo>
                    <a:lnTo>
                      <a:pt x="18" y="0"/>
                    </a:lnTo>
                    <a:lnTo>
                      <a:pt x="12"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6474" name="Freeform 1690"/>
              <p:cNvSpPr>
                <a:spLocks/>
              </p:cNvSpPr>
              <p:nvPr/>
            </p:nvSpPr>
            <p:spPr bwMode="auto">
              <a:xfrm>
                <a:off x="4631" y="1665"/>
                <a:ext cx="36" cy="79"/>
              </a:xfrm>
              <a:custGeom>
                <a:avLst/>
                <a:gdLst>
                  <a:gd name="T0" fmla="*/ 62 w 71"/>
                  <a:gd name="T1" fmla="*/ 3 h 158"/>
                  <a:gd name="T2" fmla="*/ 65 w 71"/>
                  <a:gd name="T3" fmla="*/ 9 h 158"/>
                  <a:gd name="T4" fmla="*/ 67 w 71"/>
                  <a:gd name="T5" fmla="*/ 13 h 158"/>
                  <a:gd name="T6" fmla="*/ 68 w 71"/>
                  <a:gd name="T7" fmla="*/ 19 h 158"/>
                  <a:gd name="T8" fmla="*/ 70 w 71"/>
                  <a:gd name="T9" fmla="*/ 24 h 158"/>
                  <a:gd name="T10" fmla="*/ 71 w 71"/>
                  <a:gd name="T11" fmla="*/ 30 h 158"/>
                  <a:gd name="T12" fmla="*/ 71 w 71"/>
                  <a:gd name="T13" fmla="*/ 36 h 158"/>
                  <a:gd name="T14" fmla="*/ 71 w 71"/>
                  <a:gd name="T15" fmla="*/ 49 h 158"/>
                  <a:gd name="T16" fmla="*/ 70 w 71"/>
                  <a:gd name="T17" fmla="*/ 61 h 158"/>
                  <a:gd name="T18" fmla="*/ 67 w 71"/>
                  <a:gd name="T19" fmla="*/ 75 h 158"/>
                  <a:gd name="T20" fmla="*/ 62 w 71"/>
                  <a:gd name="T21" fmla="*/ 87 h 158"/>
                  <a:gd name="T22" fmla="*/ 58 w 71"/>
                  <a:gd name="T23" fmla="*/ 99 h 158"/>
                  <a:gd name="T24" fmla="*/ 53 w 71"/>
                  <a:gd name="T25" fmla="*/ 111 h 158"/>
                  <a:gd name="T26" fmla="*/ 48 w 71"/>
                  <a:gd name="T27" fmla="*/ 122 h 158"/>
                  <a:gd name="T28" fmla="*/ 42 w 71"/>
                  <a:gd name="T29" fmla="*/ 132 h 158"/>
                  <a:gd name="T30" fmla="*/ 36 w 71"/>
                  <a:gd name="T31" fmla="*/ 141 h 158"/>
                  <a:gd name="T32" fmla="*/ 30 w 71"/>
                  <a:gd name="T33" fmla="*/ 147 h 158"/>
                  <a:gd name="T34" fmla="*/ 26 w 71"/>
                  <a:gd name="T35" fmla="*/ 153 h 158"/>
                  <a:gd name="T36" fmla="*/ 20 w 71"/>
                  <a:gd name="T37" fmla="*/ 156 h 158"/>
                  <a:gd name="T38" fmla="*/ 17 w 71"/>
                  <a:gd name="T39" fmla="*/ 158 h 158"/>
                  <a:gd name="T40" fmla="*/ 12 w 71"/>
                  <a:gd name="T41" fmla="*/ 158 h 158"/>
                  <a:gd name="T42" fmla="*/ 9 w 71"/>
                  <a:gd name="T43" fmla="*/ 156 h 158"/>
                  <a:gd name="T44" fmla="*/ 6 w 71"/>
                  <a:gd name="T45" fmla="*/ 153 h 158"/>
                  <a:gd name="T46" fmla="*/ 5 w 71"/>
                  <a:gd name="T47" fmla="*/ 150 h 158"/>
                  <a:gd name="T48" fmla="*/ 2 w 71"/>
                  <a:gd name="T49" fmla="*/ 143 h 158"/>
                  <a:gd name="T50" fmla="*/ 0 w 71"/>
                  <a:gd name="T51" fmla="*/ 132 h 158"/>
                  <a:gd name="T52" fmla="*/ 2 w 71"/>
                  <a:gd name="T53" fmla="*/ 122 h 158"/>
                  <a:gd name="T54" fmla="*/ 3 w 71"/>
                  <a:gd name="T55" fmla="*/ 110 h 158"/>
                  <a:gd name="T56" fmla="*/ 8 w 71"/>
                  <a:gd name="T57" fmla="*/ 89 h 158"/>
                  <a:gd name="T58" fmla="*/ 14 w 71"/>
                  <a:gd name="T59" fmla="*/ 64 h 158"/>
                  <a:gd name="T60" fmla="*/ 18 w 71"/>
                  <a:gd name="T61" fmla="*/ 52 h 158"/>
                  <a:gd name="T62" fmla="*/ 23 w 71"/>
                  <a:gd name="T63" fmla="*/ 40 h 158"/>
                  <a:gd name="T64" fmla="*/ 26 w 71"/>
                  <a:gd name="T65" fmla="*/ 34 h 158"/>
                  <a:gd name="T66" fmla="*/ 29 w 71"/>
                  <a:gd name="T67" fmla="*/ 28 h 158"/>
                  <a:gd name="T68" fmla="*/ 32 w 71"/>
                  <a:gd name="T69" fmla="*/ 22 h 158"/>
                  <a:gd name="T70" fmla="*/ 35 w 71"/>
                  <a:gd name="T71" fmla="*/ 18 h 158"/>
                  <a:gd name="T72" fmla="*/ 42 w 71"/>
                  <a:gd name="T73" fmla="*/ 7 h 158"/>
                  <a:gd name="T74" fmla="*/ 48 w 71"/>
                  <a:gd name="T75" fmla="*/ 4 h 158"/>
                  <a:gd name="T76" fmla="*/ 53 w 71"/>
                  <a:gd name="T77" fmla="*/ 0 h 158"/>
                  <a:gd name="T78" fmla="*/ 62 w 71"/>
                  <a:gd name="T7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58">
                    <a:moveTo>
                      <a:pt x="62" y="3"/>
                    </a:moveTo>
                    <a:lnTo>
                      <a:pt x="65" y="9"/>
                    </a:lnTo>
                    <a:lnTo>
                      <a:pt x="67" y="13"/>
                    </a:lnTo>
                    <a:lnTo>
                      <a:pt x="68" y="19"/>
                    </a:lnTo>
                    <a:lnTo>
                      <a:pt x="70" y="24"/>
                    </a:lnTo>
                    <a:lnTo>
                      <a:pt x="71" y="30"/>
                    </a:lnTo>
                    <a:lnTo>
                      <a:pt x="71" y="36"/>
                    </a:lnTo>
                    <a:lnTo>
                      <a:pt x="71" y="49"/>
                    </a:lnTo>
                    <a:lnTo>
                      <a:pt x="70" y="61"/>
                    </a:lnTo>
                    <a:lnTo>
                      <a:pt x="67" y="75"/>
                    </a:lnTo>
                    <a:lnTo>
                      <a:pt x="62" y="87"/>
                    </a:lnTo>
                    <a:lnTo>
                      <a:pt x="58" y="99"/>
                    </a:lnTo>
                    <a:lnTo>
                      <a:pt x="53" y="111"/>
                    </a:lnTo>
                    <a:lnTo>
                      <a:pt x="48" y="122"/>
                    </a:lnTo>
                    <a:lnTo>
                      <a:pt x="42" y="132"/>
                    </a:lnTo>
                    <a:lnTo>
                      <a:pt x="36" y="141"/>
                    </a:lnTo>
                    <a:lnTo>
                      <a:pt x="30" y="147"/>
                    </a:lnTo>
                    <a:lnTo>
                      <a:pt x="26" y="153"/>
                    </a:lnTo>
                    <a:lnTo>
                      <a:pt x="20" y="156"/>
                    </a:lnTo>
                    <a:lnTo>
                      <a:pt x="17" y="158"/>
                    </a:lnTo>
                    <a:lnTo>
                      <a:pt x="12" y="158"/>
                    </a:lnTo>
                    <a:lnTo>
                      <a:pt x="9" y="156"/>
                    </a:lnTo>
                    <a:lnTo>
                      <a:pt x="6" y="153"/>
                    </a:lnTo>
                    <a:lnTo>
                      <a:pt x="5" y="150"/>
                    </a:lnTo>
                    <a:lnTo>
                      <a:pt x="2" y="143"/>
                    </a:lnTo>
                    <a:lnTo>
                      <a:pt x="0" y="132"/>
                    </a:lnTo>
                    <a:lnTo>
                      <a:pt x="2" y="122"/>
                    </a:lnTo>
                    <a:lnTo>
                      <a:pt x="3" y="110"/>
                    </a:lnTo>
                    <a:lnTo>
                      <a:pt x="8" y="89"/>
                    </a:lnTo>
                    <a:lnTo>
                      <a:pt x="14" y="64"/>
                    </a:lnTo>
                    <a:lnTo>
                      <a:pt x="18" y="52"/>
                    </a:lnTo>
                    <a:lnTo>
                      <a:pt x="23" y="40"/>
                    </a:lnTo>
                    <a:lnTo>
                      <a:pt x="26" y="34"/>
                    </a:lnTo>
                    <a:lnTo>
                      <a:pt x="29" y="28"/>
                    </a:lnTo>
                    <a:lnTo>
                      <a:pt x="32" y="22"/>
                    </a:lnTo>
                    <a:lnTo>
                      <a:pt x="35" y="18"/>
                    </a:lnTo>
                    <a:lnTo>
                      <a:pt x="42" y="7"/>
                    </a:lnTo>
                    <a:lnTo>
                      <a:pt x="48" y="4"/>
                    </a:lnTo>
                    <a:lnTo>
                      <a:pt x="53" y="0"/>
                    </a:lnTo>
                    <a:lnTo>
                      <a:pt x="6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75" name="Freeform 1691"/>
              <p:cNvSpPr>
                <a:spLocks/>
              </p:cNvSpPr>
              <p:nvPr/>
            </p:nvSpPr>
            <p:spPr bwMode="auto">
              <a:xfrm>
                <a:off x="4631" y="1665"/>
                <a:ext cx="36" cy="79"/>
              </a:xfrm>
              <a:custGeom>
                <a:avLst/>
                <a:gdLst>
                  <a:gd name="T0" fmla="*/ 62 w 71"/>
                  <a:gd name="T1" fmla="*/ 3 h 158"/>
                  <a:gd name="T2" fmla="*/ 65 w 71"/>
                  <a:gd name="T3" fmla="*/ 9 h 158"/>
                  <a:gd name="T4" fmla="*/ 67 w 71"/>
                  <a:gd name="T5" fmla="*/ 13 h 158"/>
                  <a:gd name="T6" fmla="*/ 68 w 71"/>
                  <a:gd name="T7" fmla="*/ 19 h 158"/>
                  <a:gd name="T8" fmla="*/ 70 w 71"/>
                  <a:gd name="T9" fmla="*/ 24 h 158"/>
                  <a:gd name="T10" fmla="*/ 71 w 71"/>
                  <a:gd name="T11" fmla="*/ 30 h 158"/>
                  <a:gd name="T12" fmla="*/ 71 w 71"/>
                  <a:gd name="T13" fmla="*/ 36 h 158"/>
                  <a:gd name="T14" fmla="*/ 71 w 71"/>
                  <a:gd name="T15" fmla="*/ 49 h 158"/>
                  <a:gd name="T16" fmla="*/ 70 w 71"/>
                  <a:gd name="T17" fmla="*/ 61 h 158"/>
                  <a:gd name="T18" fmla="*/ 67 w 71"/>
                  <a:gd name="T19" fmla="*/ 75 h 158"/>
                  <a:gd name="T20" fmla="*/ 62 w 71"/>
                  <a:gd name="T21" fmla="*/ 87 h 158"/>
                  <a:gd name="T22" fmla="*/ 58 w 71"/>
                  <a:gd name="T23" fmla="*/ 99 h 158"/>
                  <a:gd name="T24" fmla="*/ 53 w 71"/>
                  <a:gd name="T25" fmla="*/ 111 h 158"/>
                  <a:gd name="T26" fmla="*/ 48 w 71"/>
                  <a:gd name="T27" fmla="*/ 122 h 158"/>
                  <a:gd name="T28" fmla="*/ 42 w 71"/>
                  <a:gd name="T29" fmla="*/ 132 h 158"/>
                  <a:gd name="T30" fmla="*/ 36 w 71"/>
                  <a:gd name="T31" fmla="*/ 141 h 158"/>
                  <a:gd name="T32" fmla="*/ 30 w 71"/>
                  <a:gd name="T33" fmla="*/ 147 h 158"/>
                  <a:gd name="T34" fmla="*/ 26 w 71"/>
                  <a:gd name="T35" fmla="*/ 153 h 158"/>
                  <a:gd name="T36" fmla="*/ 20 w 71"/>
                  <a:gd name="T37" fmla="*/ 156 h 158"/>
                  <a:gd name="T38" fmla="*/ 17 w 71"/>
                  <a:gd name="T39" fmla="*/ 158 h 158"/>
                  <a:gd name="T40" fmla="*/ 12 w 71"/>
                  <a:gd name="T41" fmla="*/ 158 h 158"/>
                  <a:gd name="T42" fmla="*/ 9 w 71"/>
                  <a:gd name="T43" fmla="*/ 156 h 158"/>
                  <a:gd name="T44" fmla="*/ 6 w 71"/>
                  <a:gd name="T45" fmla="*/ 153 h 158"/>
                  <a:gd name="T46" fmla="*/ 5 w 71"/>
                  <a:gd name="T47" fmla="*/ 150 h 158"/>
                  <a:gd name="T48" fmla="*/ 2 w 71"/>
                  <a:gd name="T49" fmla="*/ 143 h 158"/>
                  <a:gd name="T50" fmla="*/ 0 w 71"/>
                  <a:gd name="T51" fmla="*/ 132 h 158"/>
                  <a:gd name="T52" fmla="*/ 2 w 71"/>
                  <a:gd name="T53" fmla="*/ 122 h 158"/>
                  <a:gd name="T54" fmla="*/ 3 w 71"/>
                  <a:gd name="T55" fmla="*/ 110 h 158"/>
                  <a:gd name="T56" fmla="*/ 8 w 71"/>
                  <a:gd name="T57" fmla="*/ 89 h 158"/>
                  <a:gd name="T58" fmla="*/ 14 w 71"/>
                  <a:gd name="T59" fmla="*/ 64 h 158"/>
                  <a:gd name="T60" fmla="*/ 18 w 71"/>
                  <a:gd name="T61" fmla="*/ 52 h 158"/>
                  <a:gd name="T62" fmla="*/ 23 w 71"/>
                  <a:gd name="T63" fmla="*/ 40 h 158"/>
                  <a:gd name="T64" fmla="*/ 26 w 71"/>
                  <a:gd name="T65" fmla="*/ 34 h 158"/>
                  <a:gd name="T66" fmla="*/ 29 w 71"/>
                  <a:gd name="T67" fmla="*/ 28 h 158"/>
                  <a:gd name="T68" fmla="*/ 32 w 71"/>
                  <a:gd name="T69" fmla="*/ 22 h 158"/>
                  <a:gd name="T70" fmla="*/ 35 w 71"/>
                  <a:gd name="T71" fmla="*/ 18 h 158"/>
                  <a:gd name="T72" fmla="*/ 42 w 71"/>
                  <a:gd name="T73" fmla="*/ 7 h 158"/>
                  <a:gd name="T74" fmla="*/ 48 w 71"/>
                  <a:gd name="T75" fmla="*/ 4 h 158"/>
                  <a:gd name="T76" fmla="*/ 53 w 71"/>
                  <a:gd name="T77" fmla="*/ 0 h 158"/>
                  <a:gd name="T78" fmla="*/ 62 w 71"/>
                  <a:gd name="T7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58">
                    <a:moveTo>
                      <a:pt x="62" y="3"/>
                    </a:moveTo>
                    <a:lnTo>
                      <a:pt x="65" y="9"/>
                    </a:lnTo>
                    <a:lnTo>
                      <a:pt x="67" y="13"/>
                    </a:lnTo>
                    <a:lnTo>
                      <a:pt x="68" y="19"/>
                    </a:lnTo>
                    <a:lnTo>
                      <a:pt x="70" y="24"/>
                    </a:lnTo>
                    <a:lnTo>
                      <a:pt x="71" y="30"/>
                    </a:lnTo>
                    <a:lnTo>
                      <a:pt x="71" y="36"/>
                    </a:lnTo>
                    <a:lnTo>
                      <a:pt x="71" y="49"/>
                    </a:lnTo>
                    <a:lnTo>
                      <a:pt x="70" y="61"/>
                    </a:lnTo>
                    <a:lnTo>
                      <a:pt x="67" y="75"/>
                    </a:lnTo>
                    <a:lnTo>
                      <a:pt x="62" y="87"/>
                    </a:lnTo>
                    <a:lnTo>
                      <a:pt x="58" y="99"/>
                    </a:lnTo>
                    <a:lnTo>
                      <a:pt x="53" y="111"/>
                    </a:lnTo>
                    <a:lnTo>
                      <a:pt x="48" y="122"/>
                    </a:lnTo>
                    <a:lnTo>
                      <a:pt x="42" y="132"/>
                    </a:lnTo>
                    <a:lnTo>
                      <a:pt x="36" y="141"/>
                    </a:lnTo>
                    <a:lnTo>
                      <a:pt x="30" y="147"/>
                    </a:lnTo>
                    <a:lnTo>
                      <a:pt x="26" y="153"/>
                    </a:lnTo>
                    <a:lnTo>
                      <a:pt x="20" y="156"/>
                    </a:lnTo>
                    <a:lnTo>
                      <a:pt x="17" y="158"/>
                    </a:lnTo>
                    <a:lnTo>
                      <a:pt x="12" y="158"/>
                    </a:lnTo>
                    <a:lnTo>
                      <a:pt x="9" y="156"/>
                    </a:lnTo>
                    <a:lnTo>
                      <a:pt x="6" y="153"/>
                    </a:lnTo>
                    <a:lnTo>
                      <a:pt x="5" y="150"/>
                    </a:lnTo>
                    <a:lnTo>
                      <a:pt x="2" y="143"/>
                    </a:lnTo>
                    <a:lnTo>
                      <a:pt x="0" y="132"/>
                    </a:lnTo>
                    <a:lnTo>
                      <a:pt x="2" y="122"/>
                    </a:lnTo>
                    <a:lnTo>
                      <a:pt x="3" y="110"/>
                    </a:lnTo>
                    <a:lnTo>
                      <a:pt x="8" y="89"/>
                    </a:lnTo>
                    <a:lnTo>
                      <a:pt x="14" y="64"/>
                    </a:lnTo>
                    <a:lnTo>
                      <a:pt x="18" y="52"/>
                    </a:lnTo>
                    <a:lnTo>
                      <a:pt x="23" y="40"/>
                    </a:lnTo>
                    <a:lnTo>
                      <a:pt x="26" y="34"/>
                    </a:lnTo>
                    <a:lnTo>
                      <a:pt x="29" y="28"/>
                    </a:lnTo>
                    <a:lnTo>
                      <a:pt x="32" y="22"/>
                    </a:lnTo>
                    <a:lnTo>
                      <a:pt x="35" y="18"/>
                    </a:lnTo>
                    <a:lnTo>
                      <a:pt x="42" y="7"/>
                    </a:lnTo>
                    <a:lnTo>
                      <a:pt x="48" y="4"/>
                    </a:lnTo>
                    <a:lnTo>
                      <a:pt x="53" y="0"/>
                    </a:lnTo>
                    <a:lnTo>
                      <a:pt x="62" y="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grpSp>
        <p:sp>
          <p:nvSpPr>
            <p:cNvPr id="376476" name="Freeform 1692"/>
            <p:cNvSpPr>
              <a:spLocks/>
            </p:cNvSpPr>
            <p:nvPr/>
          </p:nvSpPr>
          <p:spPr bwMode="auto">
            <a:xfrm>
              <a:off x="4269" y="1807"/>
              <a:ext cx="366" cy="209"/>
            </a:xfrm>
            <a:custGeom>
              <a:avLst/>
              <a:gdLst>
                <a:gd name="T0" fmla="*/ 715 w 732"/>
                <a:gd name="T1" fmla="*/ 346 h 419"/>
                <a:gd name="T2" fmla="*/ 683 w 732"/>
                <a:gd name="T3" fmla="*/ 285 h 419"/>
                <a:gd name="T4" fmla="*/ 652 w 732"/>
                <a:gd name="T5" fmla="*/ 236 h 419"/>
                <a:gd name="T6" fmla="*/ 617 w 732"/>
                <a:gd name="T7" fmla="*/ 191 h 419"/>
                <a:gd name="T8" fmla="*/ 567 w 732"/>
                <a:gd name="T9" fmla="*/ 146 h 419"/>
                <a:gd name="T10" fmla="*/ 513 w 732"/>
                <a:gd name="T11" fmla="*/ 116 h 419"/>
                <a:gd name="T12" fmla="*/ 416 w 732"/>
                <a:gd name="T13" fmla="*/ 77 h 419"/>
                <a:gd name="T14" fmla="*/ 333 w 732"/>
                <a:gd name="T15" fmla="*/ 48 h 419"/>
                <a:gd name="T16" fmla="*/ 228 w 732"/>
                <a:gd name="T17" fmla="*/ 22 h 419"/>
                <a:gd name="T18" fmla="*/ 108 w 732"/>
                <a:gd name="T19" fmla="*/ 4 h 419"/>
                <a:gd name="T20" fmla="*/ 50 w 732"/>
                <a:gd name="T21" fmla="*/ 0 h 419"/>
                <a:gd name="T22" fmla="*/ 16 w 732"/>
                <a:gd name="T23" fmla="*/ 3 h 419"/>
                <a:gd name="T24" fmla="*/ 0 w 732"/>
                <a:gd name="T25" fmla="*/ 50 h 419"/>
                <a:gd name="T26" fmla="*/ 108 w 732"/>
                <a:gd name="T27" fmla="*/ 33 h 419"/>
                <a:gd name="T28" fmla="*/ 161 w 732"/>
                <a:gd name="T29" fmla="*/ 35 h 419"/>
                <a:gd name="T30" fmla="*/ 184 w 732"/>
                <a:gd name="T31" fmla="*/ 41 h 419"/>
                <a:gd name="T32" fmla="*/ 191 w 732"/>
                <a:gd name="T33" fmla="*/ 54 h 419"/>
                <a:gd name="T34" fmla="*/ 190 w 732"/>
                <a:gd name="T35" fmla="*/ 77 h 419"/>
                <a:gd name="T36" fmla="*/ 176 w 732"/>
                <a:gd name="T37" fmla="*/ 123 h 419"/>
                <a:gd name="T38" fmla="*/ 149 w 732"/>
                <a:gd name="T39" fmla="*/ 181 h 419"/>
                <a:gd name="T40" fmla="*/ 146 w 732"/>
                <a:gd name="T41" fmla="*/ 203 h 419"/>
                <a:gd name="T42" fmla="*/ 160 w 732"/>
                <a:gd name="T43" fmla="*/ 173 h 419"/>
                <a:gd name="T44" fmla="*/ 179 w 732"/>
                <a:gd name="T45" fmla="*/ 135 h 419"/>
                <a:gd name="T46" fmla="*/ 200 w 732"/>
                <a:gd name="T47" fmla="*/ 105 h 419"/>
                <a:gd name="T48" fmla="*/ 213 w 732"/>
                <a:gd name="T49" fmla="*/ 80 h 419"/>
                <a:gd name="T50" fmla="*/ 213 w 732"/>
                <a:gd name="T51" fmla="*/ 56 h 419"/>
                <a:gd name="T52" fmla="*/ 208 w 732"/>
                <a:gd name="T53" fmla="*/ 44 h 419"/>
                <a:gd name="T54" fmla="*/ 320 w 732"/>
                <a:gd name="T55" fmla="*/ 72 h 419"/>
                <a:gd name="T56" fmla="*/ 336 w 732"/>
                <a:gd name="T57" fmla="*/ 81 h 419"/>
                <a:gd name="T58" fmla="*/ 332 w 732"/>
                <a:gd name="T59" fmla="*/ 101 h 419"/>
                <a:gd name="T60" fmla="*/ 314 w 732"/>
                <a:gd name="T61" fmla="*/ 161 h 419"/>
                <a:gd name="T62" fmla="*/ 305 w 732"/>
                <a:gd name="T63" fmla="*/ 188 h 419"/>
                <a:gd name="T64" fmla="*/ 288 w 732"/>
                <a:gd name="T65" fmla="*/ 209 h 419"/>
                <a:gd name="T66" fmla="*/ 268 w 732"/>
                <a:gd name="T67" fmla="*/ 223 h 419"/>
                <a:gd name="T68" fmla="*/ 277 w 732"/>
                <a:gd name="T69" fmla="*/ 223 h 419"/>
                <a:gd name="T70" fmla="*/ 297 w 732"/>
                <a:gd name="T71" fmla="*/ 209 h 419"/>
                <a:gd name="T72" fmla="*/ 303 w 732"/>
                <a:gd name="T73" fmla="*/ 260 h 419"/>
                <a:gd name="T74" fmla="*/ 305 w 732"/>
                <a:gd name="T75" fmla="*/ 295 h 419"/>
                <a:gd name="T76" fmla="*/ 314 w 732"/>
                <a:gd name="T77" fmla="*/ 218 h 419"/>
                <a:gd name="T78" fmla="*/ 326 w 732"/>
                <a:gd name="T79" fmla="*/ 158 h 419"/>
                <a:gd name="T80" fmla="*/ 336 w 732"/>
                <a:gd name="T81" fmla="*/ 190 h 419"/>
                <a:gd name="T82" fmla="*/ 338 w 732"/>
                <a:gd name="T83" fmla="*/ 179 h 419"/>
                <a:gd name="T84" fmla="*/ 338 w 732"/>
                <a:gd name="T85" fmla="*/ 138 h 419"/>
                <a:gd name="T86" fmla="*/ 348 w 732"/>
                <a:gd name="T87" fmla="*/ 98 h 419"/>
                <a:gd name="T88" fmla="*/ 357 w 732"/>
                <a:gd name="T89" fmla="*/ 90 h 419"/>
                <a:gd name="T90" fmla="*/ 439 w 732"/>
                <a:gd name="T91" fmla="*/ 119 h 419"/>
                <a:gd name="T92" fmla="*/ 523 w 732"/>
                <a:gd name="T93" fmla="*/ 157 h 419"/>
                <a:gd name="T94" fmla="*/ 561 w 732"/>
                <a:gd name="T95" fmla="*/ 181 h 419"/>
                <a:gd name="T96" fmla="*/ 594 w 732"/>
                <a:gd name="T97" fmla="*/ 209 h 419"/>
                <a:gd name="T98" fmla="*/ 635 w 732"/>
                <a:gd name="T99" fmla="*/ 259 h 419"/>
                <a:gd name="T100" fmla="*/ 673 w 732"/>
                <a:gd name="T101" fmla="*/ 318 h 419"/>
                <a:gd name="T102" fmla="*/ 723 w 732"/>
                <a:gd name="T103"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2" h="419">
                  <a:moveTo>
                    <a:pt x="732" y="386"/>
                  </a:moveTo>
                  <a:lnTo>
                    <a:pt x="724" y="366"/>
                  </a:lnTo>
                  <a:lnTo>
                    <a:pt x="715" y="346"/>
                  </a:lnTo>
                  <a:lnTo>
                    <a:pt x="705" y="325"/>
                  </a:lnTo>
                  <a:lnTo>
                    <a:pt x="694" y="306"/>
                  </a:lnTo>
                  <a:lnTo>
                    <a:pt x="683" y="285"/>
                  </a:lnTo>
                  <a:lnTo>
                    <a:pt x="671" y="265"/>
                  </a:lnTo>
                  <a:lnTo>
                    <a:pt x="659" y="245"/>
                  </a:lnTo>
                  <a:lnTo>
                    <a:pt x="652" y="236"/>
                  </a:lnTo>
                  <a:lnTo>
                    <a:pt x="646" y="227"/>
                  </a:lnTo>
                  <a:lnTo>
                    <a:pt x="631" y="209"/>
                  </a:lnTo>
                  <a:lnTo>
                    <a:pt x="617" y="191"/>
                  </a:lnTo>
                  <a:lnTo>
                    <a:pt x="600" y="175"/>
                  </a:lnTo>
                  <a:lnTo>
                    <a:pt x="584" y="160"/>
                  </a:lnTo>
                  <a:lnTo>
                    <a:pt x="567" y="146"/>
                  </a:lnTo>
                  <a:lnTo>
                    <a:pt x="549" y="134"/>
                  </a:lnTo>
                  <a:lnTo>
                    <a:pt x="531" y="123"/>
                  </a:lnTo>
                  <a:lnTo>
                    <a:pt x="513" y="116"/>
                  </a:lnTo>
                  <a:lnTo>
                    <a:pt x="481" y="102"/>
                  </a:lnTo>
                  <a:lnTo>
                    <a:pt x="449" y="89"/>
                  </a:lnTo>
                  <a:lnTo>
                    <a:pt x="416" y="77"/>
                  </a:lnTo>
                  <a:lnTo>
                    <a:pt x="385" y="65"/>
                  </a:lnTo>
                  <a:lnTo>
                    <a:pt x="359" y="56"/>
                  </a:lnTo>
                  <a:lnTo>
                    <a:pt x="333" y="48"/>
                  </a:lnTo>
                  <a:lnTo>
                    <a:pt x="306" y="41"/>
                  </a:lnTo>
                  <a:lnTo>
                    <a:pt x="280" y="35"/>
                  </a:lnTo>
                  <a:lnTo>
                    <a:pt x="228" y="22"/>
                  </a:lnTo>
                  <a:lnTo>
                    <a:pt x="178" y="13"/>
                  </a:lnTo>
                  <a:lnTo>
                    <a:pt x="130" y="6"/>
                  </a:lnTo>
                  <a:lnTo>
                    <a:pt x="108" y="4"/>
                  </a:lnTo>
                  <a:lnTo>
                    <a:pt x="87" y="3"/>
                  </a:lnTo>
                  <a:lnTo>
                    <a:pt x="68" y="1"/>
                  </a:lnTo>
                  <a:lnTo>
                    <a:pt x="50" y="0"/>
                  </a:lnTo>
                  <a:lnTo>
                    <a:pt x="33" y="0"/>
                  </a:lnTo>
                  <a:lnTo>
                    <a:pt x="18" y="1"/>
                  </a:lnTo>
                  <a:lnTo>
                    <a:pt x="16" y="3"/>
                  </a:lnTo>
                  <a:lnTo>
                    <a:pt x="15" y="9"/>
                  </a:lnTo>
                  <a:lnTo>
                    <a:pt x="9" y="25"/>
                  </a:lnTo>
                  <a:lnTo>
                    <a:pt x="0" y="50"/>
                  </a:lnTo>
                  <a:lnTo>
                    <a:pt x="28" y="45"/>
                  </a:lnTo>
                  <a:lnTo>
                    <a:pt x="80" y="36"/>
                  </a:lnTo>
                  <a:lnTo>
                    <a:pt x="108" y="33"/>
                  </a:lnTo>
                  <a:lnTo>
                    <a:pt x="136" y="33"/>
                  </a:lnTo>
                  <a:lnTo>
                    <a:pt x="149" y="33"/>
                  </a:lnTo>
                  <a:lnTo>
                    <a:pt x="161" y="35"/>
                  </a:lnTo>
                  <a:lnTo>
                    <a:pt x="172" y="36"/>
                  </a:lnTo>
                  <a:lnTo>
                    <a:pt x="182" y="39"/>
                  </a:lnTo>
                  <a:lnTo>
                    <a:pt x="184" y="41"/>
                  </a:lnTo>
                  <a:lnTo>
                    <a:pt x="187" y="42"/>
                  </a:lnTo>
                  <a:lnTo>
                    <a:pt x="190" y="48"/>
                  </a:lnTo>
                  <a:lnTo>
                    <a:pt x="191" y="54"/>
                  </a:lnTo>
                  <a:lnTo>
                    <a:pt x="191" y="60"/>
                  </a:lnTo>
                  <a:lnTo>
                    <a:pt x="191" y="69"/>
                  </a:lnTo>
                  <a:lnTo>
                    <a:pt x="190" y="77"/>
                  </a:lnTo>
                  <a:lnTo>
                    <a:pt x="187" y="93"/>
                  </a:lnTo>
                  <a:lnTo>
                    <a:pt x="182" y="108"/>
                  </a:lnTo>
                  <a:lnTo>
                    <a:pt x="176" y="123"/>
                  </a:lnTo>
                  <a:lnTo>
                    <a:pt x="161" y="151"/>
                  </a:lnTo>
                  <a:lnTo>
                    <a:pt x="155" y="166"/>
                  </a:lnTo>
                  <a:lnTo>
                    <a:pt x="149" y="181"/>
                  </a:lnTo>
                  <a:lnTo>
                    <a:pt x="148" y="188"/>
                  </a:lnTo>
                  <a:lnTo>
                    <a:pt x="146" y="196"/>
                  </a:lnTo>
                  <a:lnTo>
                    <a:pt x="146" y="203"/>
                  </a:lnTo>
                  <a:lnTo>
                    <a:pt x="146" y="211"/>
                  </a:lnTo>
                  <a:lnTo>
                    <a:pt x="155" y="185"/>
                  </a:lnTo>
                  <a:lnTo>
                    <a:pt x="160" y="173"/>
                  </a:lnTo>
                  <a:lnTo>
                    <a:pt x="166" y="160"/>
                  </a:lnTo>
                  <a:lnTo>
                    <a:pt x="172" y="148"/>
                  </a:lnTo>
                  <a:lnTo>
                    <a:pt x="179" y="135"/>
                  </a:lnTo>
                  <a:lnTo>
                    <a:pt x="187" y="125"/>
                  </a:lnTo>
                  <a:lnTo>
                    <a:pt x="196" y="113"/>
                  </a:lnTo>
                  <a:lnTo>
                    <a:pt x="200" y="105"/>
                  </a:lnTo>
                  <a:lnTo>
                    <a:pt x="206" y="98"/>
                  </a:lnTo>
                  <a:lnTo>
                    <a:pt x="210" y="89"/>
                  </a:lnTo>
                  <a:lnTo>
                    <a:pt x="213" y="80"/>
                  </a:lnTo>
                  <a:lnTo>
                    <a:pt x="214" y="69"/>
                  </a:lnTo>
                  <a:lnTo>
                    <a:pt x="214" y="60"/>
                  </a:lnTo>
                  <a:lnTo>
                    <a:pt x="213" y="56"/>
                  </a:lnTo>
                  <a:lnTo>
                    <a:pt x="213" y="51"/>
                  </a:lnTo>
                  <a:lnTo>
                    <a:pt x="211" y="47"/>
                  </a:lnTo>
                  <a:lnTo>
                    <a:pt x="208" y="44"/>
                  </a:lnTo>
                  <a:lnTo>
                    <a:pt x="258" y="56"/>
                  </a:lnTo>
                  <a:lnTo>
                    <a:pt x="299" y="66"/>
                  </a:lnTo>
                  <a:lnTo>
                    <a:pt x="320" y="72"/>
                  </a:lnTo>
                  <a:lnTo>
                    <a:pt x="336" y="78"/>
                  </a:lnTo>
                  <a:lnTo>
                    <a:pt x="336" y="80"/>
                  </a:lnTo>
                  <a:lnTo>
                    <a:pt x="336" y="81"/>
                  </a:lnTo>
                  <a:lnTo>
                    <a:pt x="336" y="83"/>
                  </a:lnTo>
                  <a:lnTo>
                    <a:pt x="336" y="86"/>
                  </a:lnTo>
                  <a:lnTo>
                    <a:pt x="332" y="101"/>
                  </a:lnTo>
                  <a:lnTo>
                    <a:pt x="326" y="120"/>
                  </a:lnTo>
                  <a:lnTo>
                    <a:pt x="320" y="138"/>
                  </a:lnTo>
                  <a:lnTo>
                    <a:pt x="314" y="161"/>
                  </a:lnTo>
                  <a:lnTo>
                    <a:pt x="311" y="172"/>
                  </a:lnTo>
                  <a:lnTo>
                    <a:pt x="306" y="184"/>
                  </a:lnTo>
                  <a:lnTo>
                    <a:pt x="305" y="188"/>
                  </a:lnTo>
                  <a:lnTo>
                    <a:pt x="302" y="194"/>
                  </a:lnTo>
                  <a:lnTo>
                    <a:pt x="293" y="205"/>
                  </a:lnTo>
                  <a:lnTo>
                    <a:pt x="288" y="209"/>
                  </a:lnTo>
                  <a:lnTo>
                    <a:pt x="282" y="214"/>
                  </a:lnTo>
                  <a:lnTo>
                    <a:pt x="276" y="218"/>
                  </a:lnTo>
                  <a:lnTo>
                    <a:pt x="268" y="223"/>
                  </a:lnTo>
                  <a:lnTo>
                    <a:pt x="270" y="224"/>
                  </a:lnTo>
                  <a:lnTo>
                    <a:pt x="273" y="224"/>
                  </a:lnTo>
                  <a:lnTo>
                    <a:pt x="277" y="223"/>
                  </a:lnTo>
                  <a:lnTo>
                    <a:pt x="282" y="221"/>
                  </a:lnTo>
                  <a:lnTo>
                    <a:pt x="288" y="218"/>
                  </a:lnTo>
                  <a:lnTo>
                    <a:pt x="297" y="209"/>
                  </a:lnTo>
                  <a:lnTo>
                    <a:pt x="306" y="205"/>
                  </a:lnTo>
                  <a:lnTo>
                    <a:pt x="306" y="232"/>
                  </a:lnTo>
                  <a:lnTo>
                    <a:pt x="303" y="260"/>
                  </a:lnTo>
                  <a:lnTo>
                    <a:pt x="302" y="291"/>
                  </a:lnTo>
                  <a:lnTo>
                    <a:pt x="300" y="318"/>
                  </a:lnTo>
                  <a:lnTo>
                    <a:pt x="305" y="295"/>
                  </a:lnTo>
                  <a:lnTo>
                    <a:pt x="308" y="276"/>
                  </a:lnTo>
                  <a:lnTo>
                    <a:pt x="311" y="236"/>
                  </a:lnTo>
                  <a:lnTo>
                    <a:pt x="314" y="218"/>
                  </a:lnTo>
                  <a:lnTo>
                    <a:pt x="317" y="199"/>
                  </a:lnTo>
                  <a:lnTo>
                    <a:pt x="320" y="179"/>
                  </a:lnTo>
                  <a:lnTo>
                    <a:pt x="326" y="158"/>
                  </a:lnTo>
                  <a:lnTo>
                    <a:pt x="330" y="169"/>
                  </a:lnTo>
                  <a:lnTo>
                    <a:pt x="333" y="179"/>
                  </a:lnTo>
                  <a:lnTo>
                    <a:pt x="336" y="190"/>
                  </a:lnTo>
                  <a:lnTo>
                    <a:pt x="342" y="200"/>
                  </a:lnTo>
                  <a:lnTo>
                    <a:pt x="339" y="190"/>
                  </a:lnTo>
                  <a:lnTo>
                    <a:pt x="338" y="179"/>
                  </a:lnTo>
                  <a:lnTo>
                    <a:pt x="338" y="158"/>
                  </a:lnTo>
                  <a:lnTo>
                    <a:pt x="338" y="149"/>
                  </a:lnTo>
                  <a:lnTo>
                    <a:pt x="338" y="138"/>
                  </a:lnTo>
                  <a:lnTo>
                    <a:pt x="341" y="122"/>
                  </a:lnTo>
                  <a:lnTo>
                    <a:pt x="344" y="108"/>
                  </a:lnTo>
                  <a:lnTo>
                    <a:pt x="348" y="98"/>
                  </a:lnTo>
                  <a:lnTo>
                    <a:pt x="353" y="92"/>
                  </a:lnTo>
                  <a:lnTo>
                    <a:pt x="354" y="90"/>
                  </a:lnTo>
                  <a:lnTo>
                    <a:pt x="357" y="90"/>
                  </a:lnTo>
                  <a:lnTo>
                    <a:pt x="383" y="98"/>
                  </a:lnTo>
                  <a:lnTo>
                    <a:pt x="410" y="108"/>
                  </a:lnTo>
                  <a:lnTo>
                    <a:pt x="439" y="119"/>
                  </a:lnTo>
                  <a:lnTo>
                    <a:pt x="468" y="129"/>
                  </a:lnTo>
                  <a:lnTo>
                    <a:pt x="496" y="143"/>
                  </a:lnTo>
                  <a:lnTo>
                    <a:pt x="523" y="157"/>
                  </a:lnTo>
                  <a:lnTo>
                    <a:pt x="537" y="164"/>
                  </a:lnTo>
                  <a:lnTo>
                    <a:pt x="549" y="173"/>
                  </a:lnTo>
                  <a:lnTo>
                    <a:pt x="561" y="181"/>
                  </a:lnTo>
                  <a:lnTo>
                    <a:pt x="573" y="190"/>
                  </a:lnTo>
                  <a:lnTo>
                    <a:pt x="584" y="199"/>
                  </a:lnTo>
                  <a:lnTo>
                    <a:pt x="594" y="209"/>
                  </a:lnTo>
                  <a:lnTo>
                    <a:pt x="605" y="220"/>
                  </a:lnTo>
                  <a:lnTo>
                    <a:pt x="615" y="232"/>
                  </a:lnTo>
                  <a:lnTo>
                    <a:pt x="635" y="259"/>
                  </a:lnTo>
                  <a:lnTo>
                    <a:pt x="646" y="273"/>
                  </a:lnTo>
                  <a:lnTo>
                    <a:pt x="655" y="288"/>
                  </a:lnTo>
                  <a:lnTo>
                    <a:pt x="673" y="318"/>
                  </a:lnTo>
                  <a:lnTo>
                    <a:pt x="689" y="351"/>
                  </a:lnTo>
                  <a:lnTo>
                    <a:pt x="706" y="384"/>
                  </a:lnTo>
                  <a:lnTo>
                    <a:pt x="723" y="419"/>
                  </a:lnTo>
                  <a:lnTo>
                    <a:pt x="732" y="3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77" name="Freeform 1693"/>
            <p:cNvSpPr>
              <a:spLocks/>
            </p:cNvSpPr>
            <p:nvPr/>
          </p:nvSpPr>
          <p:spPr bwMode="auto">
            <a:xfrm>
              <a:off x="4510" y="2260"/>
              <a:ext cx="15" cy="18"/>
            </a:xfrm>
            <a:custGeom>
              <a:avLst/>
              <a:gdLst>
                <a:gd name="T0" fmla="*/ 0 w 28"/>
                <a:gd name="T1" fmla="*/ 18 h 36"/>
                <a:gd name="T2" fmla="*/ 0 w 28"/>
                <a:gd name="T3" fmla="*/ 22 h 36"/>
                <a:gd name="T4" fmla="*/ 1 w 28"/>
                <a:gd name="T5" fmla="*/ 27 h 36"/>
                <a:gd name="T6" fmla="*/ 1 w 28"/>
                <a:gd name="T7" fmla="*/ 36 h 36"/>
                <a:gd name="T8" fmla="*/ 4 w 28"/>
                <a:gd name="T9" fmla="*/ 33 h 36"/>
                <a:gd name="T10" fmla="*/ 7 w 28"/>
                <a:gd name="T11" fmla="*/ 30 h 36"/>
                <a:gd name="T12" fmla="*/ 10 w 28"/>
                <a:gd name="T13" fmla="*/ 27 h 36"/>
                <a:gd name="T14" fmla="*/ 15 w 28"/>
                <a:gd name="T15" fmla="*/ 25 h 36"/>
                <a:gd name="T16" fmla="*/ 18 w 28"/>
                <a:gd name="T17" fmla="*/ 25 h 36"/>
                <a:gd name="T18" fmla="*/ 22 w 28"/>
                <a:gd name="T19" fmla="*/ 25 h 36"/>
                <a:gd name="T20" fmla="*/ 25 w 28"/>
                <a:gd name="T21" fmla="*/ 27 h 36"/>
                <a:gd name="T22" fmla="*/ 27 w 28"/>
                <a:gd name="T23" fmla="*/ 28 h 36"/>
                <a:gd name="T24" fmla="*/ 28 w 28"/>
                <a:gd name="T25" fmla="*/ 30 h 36"/>
                <a:gd name="T26" fmla="*/ 28 w 28"/>
                <a:gd name="T27" fmla="*/ 22 h 36"/>
                <a:gd name="T28" fmla="*/ 28 w 28"/>
                <a:gd name="T29" fmla="*/ 15 h 36"/>
                <a:gd name="T30" fmla="*/ 27 w 28"/>
                <a:gd name="T31" fmla="*/ 7 h 36"/>
                <a:gd name="T32" fmla="*/ 27 w 28"/>
                <a:gd name="T33" fmla="*/ 0 h 36"/>
                <a:gd name="T34" fmla="*/ 0 w 28"/>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36">
                  <a:moveTo>
                    <a:pt x="0" y="18"/>
                  </a:moveTo>
                  <a:lnTo>
                    <a:pt x="0" y="22"/>
                  </a:lnTo>
                  <a:lnTo>
                    <a:pt x="1" y="27"/>
                  </a:lnTo>
                  <a:lnTo>
                    <a:pt x="1" y="36"/>
                  </a:lnTo>
                  <a:lnTo>
                    <a:pt x="4" y="33"/>
                  </a:lnTo>
                  <a:lnTo>
                    <a:pt x="7" y="30"/>
                  </a:lnTo>
                  <a:lnTo>
                    <a:pt x="10" y="27"/>
                  </a:lnTo>
                  <a:lnTo>
                    <a:pt x="15" y="25"/>
                  </a:lnTo>
                  <a:lnTo>
                    <a:pt x="18" y="25"/>
                  </a:lnTo>
                  <a:lnTo>
                    <a:pt x="22" y="25"/>
                  </a:lnTo>
                  <a:lnTo>
                    <a:pt x="25" y="27"/>
                  </a:lnTo>
                  <a:lnTo>
                    <a:pt x="27" y="28"/>
                  </a:lnTo>
                  <a:lnTo>
                    <a:pt x="28" y="30"/>
                  </a:lnTo>
                  <a:lnTo>
                    <a:pt x="28" y="22"/>
                  </a:lnTo>
                  <a:lnTo>
                    <a:pt x="28" y="15"/>
                  </a:lnTo>
                  <a:lnTo>
                    <a:pt x="27" y="7"/>
                  </a:lnTo>
                  <a:lnTo>
                    <a:pt x="27" y="0"/>
                  </a:lnTo>
                  <a:lnTo>
                    <a:pt x="0" y="18"/>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78" name="Freeform 1694"/>
            <p:cNvSpPr>
              <a:spLocks/>
            </p:cNvSpPr>
            <p:nvPr/>
          </p:nvSpPr>
          <p:spPr bwMode="auto">
            <a:xfrm>
              <a:off x="4269" y="1991"/>
              <a:ext cx="29" cy="70"/>
            </a:xfrm>
            <a:custGeom>
              <a:avLst/>
              <a:gdLst>
                <a:gd name="T0" fmla="*/ 53 w 57"/>
                <a:gd name="T1" fmla="*/ 141 h 141"/>
                <a:gd name="T2" fmla="*/ 56 w 57"/>
                <a:gd name="T3" fmla="*/ 130 h 141"/>
                <a:gd name="T4" fmla="*/ 57 w 57"/>
                <a:gd name="T5" fmla="*/ 121 h 141"/>
                <a:gd name="T6" fmla="*/ 57 w 57"/>
                <a:gd name="T7" fmla="*/ 112 h 141"/>
                <a:gd name="T8" fmla="*/ 56 w 57"/>
                <a:gd name="T9" fmla="*/ 104 h 141"/>
                <a:gd name="T10" fmla="*/ 53 w 57"/>
                <a:gd name="T11" fmla="*/ 97 h 141"/>
                <a:gd name="T12" fmla="*/ 50 w 57"/>
                <a:gd name="T13" fmla="*/ 89 h 141"/>
                <a:gd name="T14" fmla="*/ 47 w 57"/>
                <a:gd name="T15" fmla="*/ 82 h 141"/>
                <a:gd name="T16" fmla="*/ 42 w 57"/>
                <a:gd name="T17" fmla="*/ 74 h 141"/>
                <a:gd name="T18" fmla="*/ 31 w 57"/>
                <a:gd name="T19" fmla="*/ 61 h 141"/>
                <a:gd name="T20" fmla="*/ 21 w 57"/>
                <a:gd name="T21" fmla="*/ 47 h 141"/>
                <a:gd name="T22" fmla="*/ 10 w 57"/>
                <a:gd name="T23" fmla="*/ 34 h 141"/>
                <a:gd name="T24" fmla="*/ 0 w 57"/>
                <a:gd name="T25" fmla="*/ 19 h 141"/>
                <a:gd name="T26" fmla="*/ 0 w 57"/>
                <a:gd name="T27" fmla="*/ 15 h 141"/>
                <a:gd name="T28" fmla="*/ 0 w 57"/>
                <a:gd name="T29" fmla="*/ 11 h 141"/>
                <a:gd name="T30" fmla="*/ 1 w 57"/>
                <a:gd name="T31" fmla="*/ 5 h 141"/>
                <a:gd name="T32" fmla="*/ 1 w 57"/>
                <a:gd name="T33" fmla="*/ 0 h 141"/>
                <a:gd name="T34" fmla="*/ 1 w 57"/>
                <a:gd name="T35" fmla="*/ 5 h 141"/>
                <a:gd name="T36" fmla="*/ 4 w 57"/>
                <a:gd name="T37" fmla="*/ 9 h 141"/>
                <a:gd name="T38" fmla="*/ 12 w 57"/>
                <a:gd name="T39" fmla="*/ 23 h 141"/>
                <a:gd name="T40" fmla="*/ 27 w 57"/>
                <a:gd name="T41" fmla="*/ 44 h 141"/>
                <a:gd name="T42" fmla="*/ 34 w 57"/>
                <a:gd name="T43" fmla="*/ 53 h 141"/>
                <a:gd name="T44" fmla="*/ 40 w 57"/>
                <a:gd name="T45" fmla="*/ 64 h 141"/>
                <a:gd name="T46" fmla="*/ 51 w 57"/>
                <a:gd name="T47" fmla="*/ 83 h 141"/>
                <a:gd name="T48" fmla="*/ 54 w 57"/>
                <a:gd name="T49" fmla="*/ 94 h 141"/>
                <a:gd name="T50" fmla="*/ 56 w 57"/>
                <a:gd name="T51" fmla="*/ 100 h 141"/>
                <a:gd name="T52" fmla="*/ 56 w 57"/>
                <a:gd name="T53" fmla="*/ 104 h 141"/>
                <a:gd name="T54" fmla="*/ 57 w 57"/>
                <a:gd name="T55" fmla="*/ 115 h 141"/>
                <a:gd name="T56" fmla="*/ 57 w 57"/>
                <a:gd name="T57" fmla="*/ 127 h 141"/>
                <a:gd name="T58" fmla="*/ 53 w 57"/>
                <a:gd name="T5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141">
                  <a:moveTo>
                    <a:pt x="53" y="141"/>
                  </a:moveTo>
                  <a:lnTo>
                    <a:pt x="56" y="130"/>
                  </a:lnTo>
                  <a:lnTo>
                    <a:pt x="57" y="121"/>
                  </a:lnTo>
                  <a:lnTo>
                    <a:pt x="57" y="112"/>
                  </a:lnTo>
                  <a:lnTo>
                    <a:pt x="56" y="104"/>
                  </a:lnTo>
                  <a:lnTo>
                    <a:pt x="53" y="97"/>
                  </a:lnTo>
                  <a:lnTo>
                    <a:pt x="50" y="89"/>
                  </a:lnTo>
                  <a:lnTo>
                    <a:pt x="47" y="82"/>
                  </a:lnTo>
                  <a:lnTo>
                    <a:pt x="42" y="74"/>
                  </a:lnTo>
                  <a:lnTo>
                    <a:pt x="31" y="61"/>
                  </a:lnTo>
                  <a:lnTo>
                    <a:pt x="21" y="47"/>
                  </a:lnTo>
                  <a:lnTo>
                    <a:pt x="10" y="34"/>
                  </a:lnTo>
                  <a:lnTo>
                    <a:pt x="0" y="19"/>
                  </a:lnTo>
                  <a:lnTo>
                    <a:pt x="0" y="15"/>
                  </a:lnTo>
                  <a:lnTo>
                    <a:pt x="0" y="11"/>
                  </a:lnTo>
                  <a:lnTo>
                    <a:pt x="1" y="5"/>
                  </a:lnTo>
                  <a:lnTo>
                    <a:pt x="1" y="0"/>
                  </a:lnTo>
                  <a:lnTo>
                    <a:pt x="1" y="5"/>
                  </a:lnTo>
                  <a:lnTo>
                    <a:pt x="4" y="9"/>
                  </a:lnTo>
                  <a:lnTo>
                    <a:pt x="12" y="23"/>
                  </a:lnTo>
                  <a:lnTo>
                    <a:pt x="27" y="44"/>
                  </a:lnTo>
                  <a:lnTo>
                    <a:pt x="34" y="53"/>
                  </a:lnTo>
                  <a:lnTo>
                    <a:pt x="40" y="64"/>
                  </a:lnTo>
                  <a:lnTo>
                    <a:pt x="51" y="83"/>
                  </a:lnTo>
                  <a:lnTo>
                    <a:pt x="54" y="94"/>
                  </a:lnTo>
                  <a:lnTo>
                    <a:pt x="56" y="100"/>
                  </a:lnTo>
                  <a:lnTo>
                    <a:pt x="56" y="104"/>
                  </a:lnTo>
                  <a:lnTo>
                    <a:pt x="57" y="115"/>
                  </a:lnTo>
                  <a:lnTo>
                    <a:pt x="57" y="127"/>
                  </a:lnTo>
                  <a:lnTo>
                    <a:pt x="53"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79" name="Freeform 1695"/>
            <p:cNvSpPr>
              <a:spLocks/>
            </p:cNvSpPr>
            <p:nvPr/>
          </p:nvSpPr>
          <p:spPr bwMode="auto">
            <a:xfrm>
              <a:off x="4267" y="1998"/>
              <a:ext cx="33" cy="64"/>
            </a:xfrm>
            <a:custGeom>
              <a:avLst/>
              <a:gdLst>
                <a:gd name="T0" fmla="*/ 53 w 67"/>
                <a:gd name="T1" fmla="*/ 124 h 127"/>
                <a:gd name="T2" fmla="*/ 58 w 67"/>
                <a:gd name="T3" fmla="*/ 106 h 127"/>
                <a:gd name="T4" fmla="*/ 56 w 67"/>
                <a:gd name="T5" fmla="*/ 91 h 127"/>
                <a:gd name="T6" fmla="*/ 50 w 67"/>
                <a:gd name="T7" fmla="*/ 77 h 127"/>
                <a:gd name="T8" fmla="*/ 42 w 67"/>
                <a:gd name="T9" fmla="*/ 64 h 127"/>
                <a:gd name="T10" fmla="*/ 21 w 67"/>
                <a:gd name="T11" fmla="*/ 37 h 127"/>
                <a:gd name="T12" fmla="*/ 0 w 67"/>
                <a:gd name="T13" fmla="*/ 8 h 127"/>
                <a:gd name="T14" fmla="*/ 8 w 67"/>
                <a:gd name="T15" fmla="*/ 0 h 127"/>
                <a:gd name="T16" fmla="*/ 29 w 67"/>
                <a:gd name="T17" fmla="*/ 29 h 127"/>
                <a:gd name="T18" fmla="*/ 50 w 67"/>
                <a:gd name="T19" fmla="*/ 56 h 127"/>
                <a:gd name="T20" fmla="*/ 59 w 67"/>
                <a:gd name="T21" fmla="*/ 73 h 127"/>
                <a:gd name="T22" fmla="*/ 65 w 67"/>
                <a:gd name="T23" fmla="*/ 88 h 127"/>
                <a:gd name="T24" fmla="*/ 67 w 67"/>
                <a:gd name="T25" fmla="*/ 106 h 127"/>
                <a:gd name="T26" fmla="*/ 62 w 67"/>
                <a:gd name="T27" fmla="*/ 127 h 127"/>
                <a:gd name="T28" fmla="*/ 53 w 67"/>
                <a:gd name="T29"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27">
                  <a:moveTo>
                    <a:pt x="53" y="124"/>
                  </a:moveTo>
                  <a:lnTo>
                    <a:pt x="58" y="106"/>
                  </a:lnTo>
                  <a:lnTo>
                    <a:pt x="56" y="91"/>
                  </a:lnTo>
                  <a:lnTo>
                    <a:pt x="50" y="77"/>
                  </a:lnTo>
                  <a:lnTo>
                    <a:pt x="42" y="64"/>
                  </a:lnTo>
                  <a:lnTo>
                    <a:pt x="21" y="37"/>
                  </a:lnTo>
                  <a:lnTo>
                    <a:pt x="0" y="8"/>
                  </a:lnTo>
                  <a:lnTo>
                    <a:pt x="8" y="0"/>
                  </a:lnTo>
                  <a:lnTo>
                    <a:pt x="29" y="29"/>
                  </a:lnTo>
                  <a:lnTo>
                    <a:pt x="50" y="56"/>
                  </a:lnTo>
                  <a:lnTo>
                    <a:pt x="59" y="73"/>
                  </a:lnTo>
                  <a:lnTo>
                    <a:pt x="65" y="88"/>
                  </a:lnTo>
                  <a:lnTo>
                    <a:pt x="67" y="106"/>
                  </a:lnTo>
                  <a:lnTo>
                    <a:pt x="62" y="127"/>
                  </a:lnTo>
                  <a:lnTo>
                    <a:pt x="53"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0" name="Freeform 1696"/>
            <p:cNvSpPr>
              <a:spLocks/>
            </p:cNvSpPr>
            <p:nvPr/>
          </p:nvSpPr>
          <p:spPr bwMode="auto">
            <a:xfrm>
              <a:off x="4267" y="1991"/>
              <a:ext cx="5" cy="9"/>
            </a:xfrm>
            <a:custGeom>
              <a:avLst/>
              <a:gdLst>
                <a:gd name="T0" fmla="*/ 0 w 11"/>
                <a:gd name="T1" fmla="*/ 19 h 19"/>
                <a:gd name="T2" fmla="*/ 0 w 11"/>
                <a:gd name="T3" fmla="*/ 9 h 19"/>
                <a:gd name="T4" fmla="*/ 2 w 11"/>
                <a:gd name="T5" fmla="*/ 0 h 19"/>
                <a:gd name="T6" fmla="*/ 11 w 11"/>
                <a:gd name="T7" fmla="*/ 0 h 19"/>
                <a:gd name="T8" fmla="*/ 9 w 11"/>
                <a:gd name="T9" fmla="*/ 9 h 19"/>
                <a:gd name="T10" fmla="*/ 9 w 11"/>
                <a:gd name="T11" fmla="*/ 19 h 19"/>
                <a:gd name="T12" fmla="*/ 0 w 1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1" h="19">
                  <a:moveTo>
                    <a:pt x="0" y="19"/>
                  </a:moveTo>
                  <a:lnTo>
                    <a:pt x="0" y="9"/>
                  </a:lnTo>
                  <a:lnTo>
                    <a:pt x="2" y="0"/>
                  </a:lnTo>
                  <a:lnTo>
                    <a:pt x="11" y="0"/>
                  </a:lnTo>
                  <a:lnTo>
                    <a:pt x="9" y="9"/>
                  </a:lnTo>
                  <a:lnTo>
                    <a:pt x="9"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1" name="Freeform 1697"/>
            <p:cNvSpPr>
              <a:spLocks/>
            </p:cNvSpPr>
            <p:nvPr/>
          </p:nvSpPr>
          <p:spPr bwMode="auto">
            <a:xfrm>
              <a:off x="4267" y="1998"/>
              <a:ext cx="4" cy="4"/>
            </a:xfrm>
            <a:custGeom>
              <a:avLst/>
              <a:gdLst>
                <a:gd name="T0" fmla="*/ 0 w 9"/>
                <a:gd name="T1" fmla="*/ 8 h 8"/>
                <a:gd name="T2" fmla="*/ 0 w 9"/>
                <a:gd name="T3" fmla="*/ 4 h 8"/>
                <a:gd name="T4" fmla="*/ 9 w 9"/>
                <a:gd name="T5" fmla="*/ 4 h 8"/>
                <a:gd name="T6" fmla="*/ 8 w 9"/>
                <a:gd name="T7" fmla="*/ 0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0" y="4"/>
                  </a:lnTo>
                  <a:lnTo>
                    <a:pt x="9" y="4"/>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2" name="Freeform 1698"/>
            <p:cNvSpPr>
              <a:spLocks/>
            </p:cNvSpPr>
            <p:nvPr/>
          </p:nvSpPr>
          <p:spPr bwMode="auto">
            <a:xfrm>
              <a:off x="4267" y="1989"/>
              <a:ext cx="18" cy="25"/>
            </a:xfrm>
            <a:custGeom>
              <a:avLst/>
              <a:gdLst>
                <a:gd name="T0" fmla="*/ 9 w 34"/>
                <a:gd name="T1" fmla="*/ 0 h 50"/>
                <a:gd name="T2" fmla="*/ 19 w 34"/>
                <a:gd name="T3" fmla="*/ 23 h 50"/>
                <a:gd name="T4" fmla="*/ 34 w 34"/>
                <a:gd name="T5" fmla="*/ 44 h 50"/>
                <a:gd name="T6" fmla="*/ 25 w 34"/>
                <a:gd name="T7" fmla="*/ 50 h 50"/>
                <a:gd name="T8" fmla="*/ 10 w 34"/>
                <a:gd name="T9" fmla="*/ 29 h 50"/>
                <a:gd name="T10" fmla="*/ 0 w 34"/>
                <a:gd name="T11" fmla="*/ 6 h 50"/>
                <a:gd name="T12" fmla="*/ 9 w 3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4" h="50">
                  <a:moveTo>
                    <a:pt x="9" y="0"/>
                  </a:moveTo>
                  <a:lnTo>
                    <a:pt x="19" y="23"/>
                  </a:lnTo>
                  <a:lnTo>
                    <a:pt x="34" y="44"/>
                  </a:lnTo>
                  <a:lnTo>
                    <a:pt x="25" y="50"/>
                  </a:lnTo>
                  <a:lnTo>
                    <a:pt x="10" y="29"/>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3" name="Freeform 1699"/>
            <p:cNvSpPr>
              <a:spLocks/>
            </p:cNvSpPr>
            <p:nvPr/>
          </p:nvSpPr>
          <p:spPr bwMode="auto">
            <a:xfrm>
              <a:off x="4267" y="1982"/>
              <a:ext cx="5" cy="10"/>
            </a:xfrm>
            <a:custGeom>
              <a:avLst/>
              <a:gdLst>
                <a:gd name="T0" fmla="*/ 0 w 9"/>
                <a:gd name="T1" fmla="*/ 18 h 21"/>
                <a:gd name="T2" fmla="*/ 1 w 9"/>
                <a:gd name="T3" fmla="*/ 0 h 21"/>
                <a:gd name="T4" fmla="*/ 9 w 9"/>
                <a:gd name="T5" fmla="*/ 15 h 21"/>
                <a:gd name="T6" fmla="*/ 0 w 9"/>
                <a:gd name="T7" fmla="*/ 21 h 21"/>
                <a:gd name="T8" fmla="*/ 9 w 9"/>
                <a:gd name="T9" fmla="*/ 18 h 21"/>
                <a:gd name="T10" fmla="*/ 0 w 9"/>
                <a:gd name="T11" fmla="*/ 18 h 21"/>
              </a:gdLst>
              <a:ahLst/>
              <a:cxnLst>
                <a:cxn ang="0">
                  <a:pos x="T0" y="T1"/>
                </a:cxn>
                <a:cxn ang="0">
                  <a:pos x="T2" y="T3"/>
                </a:cxn>
                <a:cxn ang="0">
                  <a:pos x="T4" y="T5"/>
                </a:cxn>
                <a:cxn ang="0">
                  <a:pos x="T6" y="T7"/>
                </a:cxn>
                <a:cxn ang="0">
                  <a:pos x="T8" y="T9"/>
                </a:cxn>
                <a:cxn ang="0">
                  <a:pos x="T10" y="T11"/>
                </a:cxn>
              </a:cxnLst>
              <a:rect l="0" t="0" r="r" b="b"/>
              <a:pathLst>
                <a:path w="9" h="21">
                  <a:moveTo>
                    <a:pt x="0" y="18"/>
                  </a:moveTo>
                  <a:lnTo>
                    <a:pt x="1" y="0"/>
                  </a:lnTo>
                  <a:lnTo>
                    <a:pt x="9" y="15"/>
                  </a:lnTo>
                  <a:lnTo>
                    <a:pt x="0" y="21"/>
                  </a:lnTo>
                  <a:lnTo>
                    <a:pt x="9"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4" name="Freeform 1700"/>
            <p:cNvSpPr>
              <a:spLocks/>
            </p:cNvSpPr>
            <p:nvPr/>
          </p:nvSpPr>
          <p:spPr bwMode="auto">
            <a:xfrm>
              <a:off x="4280" y="2011"/>
              <a:ext cx="20" cy="43"/>
            </a:xfrm>
            <a:custGeom>
              <a:avLst/>
              <a:gdLst>
                <a:gd name="T0" fmla="*/ 9 w 40"/>
                <a:gd name="T1" fmla="*/ 0 h 86"/>
                <a:gd name="T2" fmla="*/ 23 w 40"/>
                <a:gd name="T3" fmla="*/ 18 h 86"/>
                <a:gd name="T4" fmla="*/ 32 w 40"/>
                <a:gd name="T5" fmla="*/ 42 h 86"/>
                <a:gd name="T6" fmla="*/ 38 w 40"/>
                <a:gd name="T7" fmla="*/ 63 h 86"/>
                <a:gd name="T8" fmla="*/ 40 w 40"/>
                <a:gd name="T9" fmla="*/ 86 h 86"/>
                <a:gd name="T10" fmla="*/ 29 w 40"/>
                <a:gd name="T11" fmla="*/ 86 h 86"/>
                <a:gd name="T12" fmla="*/ 28 w 40"/>
                <a:gd name="T13" fmla="*/ 65 h 86"/>
                <a:gd name="T14" fmla="*/ 21 w 40"/>
                <a:gd name="T15" fmla="*/ 44 h 86"/>
                <a:gd name="T16" fmla="*/ 14 w 40"/>
                <a:gd name="T17" fmla="*/ 24 h 86"/>
                <a:gd name="T18" fmla="*/ 0 w 40"/>
                <a:gd name="T19" fmla="*/ 6 h 86"/>
                <a:gd name="T20" fmla="*/ 9 w 4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86">
                  <a:moveTo>
                    <a:pt x="9" y="0"/>
                  </a:moveTo>
                  <a:lnTo>
                    <a:pt x="23" y="18"/>
                  </a:lnTo>
                  <a:lnTo>
                    <a:pt x="32" y="42"/>
                  </a:lnTo>
                  <a:lnTo>
                    <a:pt x="38" y="63"/>
                  </a:lnTo>
                  <a:lnTo>
                    <a:pt x="40" y="86"/>
                  </a:lnTo>
                  <a:lnTo>
                    <a:pt x="29" y="86"/>
                  </a:lnTo>
                  <a:lnTo>
                    <a:pt x="28" y="65"/>
                  </a:lnTo>
                  <a:lnTo>
                    <a:pt x="21" y="44"/>
                  </a:lnTo>
                  <a:lnTo>
                    <a:pt x="14" y="24"/>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5" name="Freeform 1701"/>
            <p:cNvSpPr>
              <a:spLocks/>
            </p:cNvSpPr>
            <p:nvPr/>
          </p:nvSpPr>
          <p:spPr bwMode="auto">
            <a:xfrm>
              <a:off x="4280" y="2011"/>
              <a:ext cx="5" cy="3"/>
            </a:xfrm>
            <a:custGeom>
              <a:avLst/>
              <a:gdLst>
                <a:gd name="T0" fmla="*/ 0 w 9"/>
                <a:gd name="T1" fmla="*/ 6 h 6"/>
                <a:gd name="T2" fmla="*/ 9 w 9"/>
                <a:gd name="T3" fmla="*/ 0 h 6"/>
                <a:gd name="T4" fmla="*/ 0 w 9"/>
                <a:gd name="T5" fmla="*/ 6 h 6"/>
              </a:gdLst>
              <a:ahLst/>
              <a:cxnLst>
                <a:cxn ang="0">
                  <a:pos x="T0" y="T1"/>
                </a:cxn>
                <a:cxn ang="0">
                  <a:pos x="T2" y="T3"/>
                </a:cxn>
                <a:cxn ang="0">
                  <a:pos x="T4" y="T5"/>
                </a:cxn>
              </a:cxnLst>
              <a:rect l="0" t="0" r="r" b="b"/>
              <a:pathLst>
                <a:path w="9" h="6">
                  <a:moveTo>
                    <a:pt x="0" y="6"/>
                  </a:moveTo>
                  <a:lnTo>
                    <a:pt x="9"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6" name="Freeform 1702"/>
            <p:cNvSpPr>
              <a:spLocks/>
            </p:cNvSpPr>
            <p:nvPr/>
          </p:nvSpPr>
          <p:spPr bwMode="auto">
            <a:xfrm>
              <a:off x="4292" y="2053"/>
              <a:ext cx="8" cy="8"/>
            </a:xfrm>
            <a:custGeom>
              <a:avLst/>
              <a:gdLst>
                <a:gd name="T0" fmla="*/ 15 w 15"/>
                <a:gd name="T1" fmla="*/ 2 h 16"/>
                <a:gd name="T2" fmla="*/ 4 w 15"/>
                <a:gd name="T3" fmla="*/ 0 h 16"/>
                <a:gd name="T4" fmla="*/ 0 w 15"/>
                <a:gd name="T5" fmla="*/ 14 h 16"/>
                <a:gd name="T6" fmla="*/ 10 w 15"/>
                <a:gd name="T7" fmla="*/ 16 h 16"/>
                <a:gd name="T8" fmla="*/ 15 w 15"/>
                <a:gd name="T9" fmla="*/ 2 h 16"/>
              </a:gdLst>
              <a:ahLst/>
              <a:cxnLst>
                <a:cxn ang="0">
                  <a:pos x="T0" y="T1"/>
                </a:cxn>
                <a:cxn ang="0">
                  <a:pos x="T2" y="T3"/>
                </a:cxn>
                <a:cxn ang="0">
                  <a:pos x="T4" y="T5"/>
                </a:cxn>
                <a:cxn ang="0">
                  <a:pos x="T6" y="T7"/>
                </a:cxn>
                <a:cxn ang="0">
                  <a:pos x="T8" y="T9"/>
                </a:cxn>
              </a:cxnLst>
              <a:rect l="0" t="0" r="r" b="b"/>
              <a:pathLst>
                <a:path w="15" h="16">
                  <a:moveTo>
                    <a:pt x="15" y="2"/>
                  </a:moveTo>
                  <a:lnTo>
                    <a:pt x="4" y="0"/>
                  </a:lnTo>
                  <a:lnTo>
                    <a:pt x="0" y="14"/>
                  </a:lnTo>
                  <a:lnTo>
                    <a:pt x="10" y="16"/>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7" name="Freeform 1703"/>
            <p:cNvSpPr>
              <a:spLocks/>
            </p:cNvSpPr>
            <p:nvPr/>
          </p:nvSpPr>
          <p:spPr bwMode="auto">
            <a:xfrm>
              <a:off x="4292" y="2060"/>
              <a:ext cx="6" cy="2"/>
            </a:xfrm>
            <a:custGeom>
              <a:avLst/>
              <a:gdLst>
                <a:gd name="T0" fmla="*/ 10 w 10"/>
                <a:gd name="T1" fmla="*/ 2 h 3"/>
                <a:gd name="T2" fmla="*/ 1 w 10"/>
                <a:gd name="T3" fmla="*/ 0 h 3"/>
                <a:gd name="T4" fmla="*/ 10 w 10"/>
                <a:gd name="T5" fmla="*/ 3 h 3"/>
                <a:gd name="T6" fmla="*/ 0 w 10"/>
                <a:gd name="T7" fmla="*/ 0 h 3"/>
                <a:gd name="T8" fmla="*/ 10 w 10"/>
                <a:gd name="T9" fmla="*/ 2 h 3"/>
              </a:gdLst>
              <a:ahLst/>
              <a:cxnLst>
                <a:cxn ang="0">
                  <a:pos x="T0" y="T1"/>
                </a:cxn>
                <a:cxn ang="0">
                  <a:pos x="T2" y="T3"/>
                </a:cxn>
                <a:cxn ang="0">
                  <a:pos x="T4" y="T5"/>
                </a:cxn>
                <a:cxn ang="0">
                  <a:pos x="T6" y="T7"/>
                </a:cxn>
                <a:cxn ang="0">
                  <a:pos x="T8" y="T9"/>
                </a:cxn>
              </a:cxnLst>
              <a:rect l="0" t="0" r="r" b="b"/>
              <a:pathLst>
                <a:path w="10" h="3">
                  <a:moveTo>
                    <a:pt x="10" y="2"/>
                  </a:moveTo>
                  <a:lnTo>
                    <a:pt x="1" y="0"/>
                  </a:lnTo>
                  <a:lnTo>
                    <a:pt x="10" y="3"/>
                  </a:lnTo>
                  <a:lnTo>
                    <a:pt x="0" y="0"/>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8" name="Freeform 1704"/>
            <p:cNvSpPr>
              <a:spLocks/>
            </p:cNvSpPr>
            <p:nvPr/>
          </p:nvSpPr>
          <p:spPr bwMode="auto">
            <a:xfrm>
              <a:off x="4466" y="2070"/>
              <a:ext cx="139" cy="59"/>
            </a:xfrm>
            <a:custGeom>
              <a:avLst/>
              <a:gdLst>
                <a:gd name="T0" fmla="*/ 279 w 279"/>
                <a:gd name="T1" fmla="*/ 0 h 117"/>
                <a:gd name="T2" fmla="*/ 261 w 279"/>
                <a:gd name="T3" fmla="*/ 13 h 117"/>
                <a:gd name="T4" fmla="*/ 252 w 279"/>
                <a:gd name="T5" fmla="*/ 21 h 117"/>
                <a:gd name="T6" fmla="*/ 243 w 279"/>
                <a:gd name="T7" fmla="*/ 28 h 117"/>
                <a:gd name="T8" fmla="*/ 234 w 279"/>
                <a:gd name="T9" fmla="*/ 34 h 117"/>
                <a:gd name="T10" fmla="*/ 223 w 279"/>
                <a:gd name="T11" fmla="*/ 39 h 117"/>
                <a:gd name="T12" fmla="*/ 212 w 279"/>
                <a:gd name="T13" fmla="*/ 43 h 117"/>
                <a:gd name="T14" fmla="*/ 200 w 279"/>
                <a:gd name="T15" fmla="*/ 45 h 117"/>
                <a:gd name="T16" fmla="*/ 184 w 279"/>
                <a:gd name="T17" fmla="*/ 46 h 117"/>
                <a:gd name="T18" fmla="*/ 167 w 279"/>
                <a:gd name="T19" fmla="*/ 48 h 117"/>
                <a:gd name="T20" fmla="*/ 158 w 279"/>
                <a:gd name="T21" fmla="*/ 48 h 117"/>
                <a:gd name="T22" fmla="*/ 149 w 279"/>
                <a:gd name="T23" fmla="*/ 49 h 117"/>
                <a:gd name="T24" fmla="*/ 142 w 279"/>
                <a:gd name="T25" fmla="*/ 52 h 117"/>
                <a:gd name="T26" fmla="*/ 134 w 279"/>
                <a:gd name="T27" fmla="*/ 54 h 117"/>
                <a:gd name="T28" fmla="*/ 117 w 279"/>
                <a:gd name="T29" fmla="*/ 63 h 117"/>
                <a:gd name="T30" fmla="*/ 101 w 279"/>
                <a:gd name="T31" fmla="*/ 72 h 117"/>
                <a:gd name="T32" fmla="*/ 69 w 279"/>
                <a:gd name="T33" fmla="*/ 91 h 117"/>
                <a:gd name="T34" fmla="*/ 52 w 279"/>
                <a:gd name="T35" fmla="*/ 101 h 117"/>
                <a:gd name="T36" fmla="*/ 36 w 279"/>
                <a:gd name="T37" fmla="*/ 108 h 117"/>
                <a:gd name="T38" fmla="*/ 18 w 279"/>
                <a:gd name="T39" fmla="*/ 114 h 117"/>
                <a:gd name="T40" fmla="*/ 9 w 279"/>
                <a:gd name="T41" fmla="*/ 116 h 117"/>
                <a:gd name="T42" fmla="*/ 0 w 279"/>
                <a:gd name="T43" fmla="*/ 117 h 117"/>
                <a:gd name="T44" fmla="*/ 7 w 279"/>
                <a:gd name="T45" fmla="*/ 116 h 117"/>
                <a:gd name="T46" fmla="*/ 13 w 279"/>
                <a:gd name="T47" fmla="*/ 114 h 117"/>
                <a:gd name="T48" fmla="*/ 28 w 279"/>
                <a:gd name="T49" fmla="*/ 116 h 117"/>
                <a:gd name="T50" fmla="*/ 36 w 279"/>
                <a:gd name="T51" fmla="*/ 116 h 117"/>
                <a:gd name="T52" fmla="*/ 42 w 279"/>
                <a:gd name="T53" fmla="*/ 114 h 117"/>
                <a:gd name="T54" fmla="*/ 49 w 279"/>
                <a:gd name="T55" fmla="*/ 113 h 117"/>
                <a:gd name="T56" fmla="*/ 55 w 279"/>
                <a:gd name="T57" fmla="*/ 110 h 117"/>
                <a:gd name="T58" fmla="*/ 66 w 279"/>
                <a:gd name="T59" fmla="*/ 102 h 117"/>
                <a:gd name="T60" fmla="*/ 78 w 279"/>
                <a:gd name="T61" fmla="*/ 96 h 117"/>
                <a:gd name="T62" fmla="*/ 102 w 279"/>
                <a:gd name="T63" fmla="*/ 84 h 117"/>
                <a:gd name="T64" fmla="*/ 125 w 279"/>
                <a:gd name="T65" fmla="*/ 73 h 117"/>
                <a:gd name="T66" fmla="*/ 149 w 279"/>
                <a:gd name="T67" fmla="*/ 66 h 117"/>
                <a:gd name="T68" fmla="*/ 173 w 279"/>
                <a:gd name="T69" fmla="*/ 58 h 117"/>
                <a:gd name="T70" fmla="*/ 197 w 279"/>
                <a:gd name="T71" fmla="*/ 54 h 117"/>
                <a:gd name="T72" fmla="*/ 223 w 279"/>
                <a:gd name="T73" fmla="*/ 51 h 117"/>
                <a:gd name="T74" fmla="*/ 249 w 279"/>
                <a:gd name="T75" fmla="*/ 49 h 117"/>
                <a:gd name="T76" fmla="*/ 279 w 279"/>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9" h="117">
                  <a:moveTo>
                    <a:pt x="279" y="0"/>
                  </a:moveTo>
                  <a:lnTo>
                    <a:pt x="261" y="13"/>
                  </a:lnTo>
                  <a:lnTo>
                    <a:pt x="252" y="21"/>
                  </a:lnTo>
                  <a:lnTo>
                    <a:pt x="243" y="28"/>
                  </a:lnTo>
                  <a:lnTo>
                    <a:pt x="234" y="34"/>
                  </a:lnTo>
                  <a:lnTo>
                    <a:pt x="223" y="39"/>
                  </a:lnTo>
                  <a:lnTo>
                    <a:pt x="212" y="43"/>
                  </a:lnTo>
                  <a:lnTo>
                    <a:pt x="200" y="45"/>
                  </a:lnTo>
                  <a:lnTo>
                    <a:pt x="184" y="46"/>
                  </a:lnTo>
                  <a:lnTo>
                    <a:pt x="167" y="48"/>
                  </a:lnTo>
                  <a:lnTo>
                    <a:pt x="158" y="48"/>
                  </a:lnTo>
                  <a:lnTo>
                    <a:pt x="149" y="49"/>
                  </a:lnTo>
                  <a:lnTo>
                    <a:pt x="142" y="52"/>
                  </a:lnTo>
                  <a:lnTo>
                    <a:pt x="134" y="54"/>
                  </a:lnTo>
                  <a:lnTo>
                    <a:pt x="117" y="63"/>
                  </a:lnTo>
                  <a:lnTo>
                    <a:pt x="101" y="72"/>
                  </a:lnTo>
                  <a:lnTo>
                    <a:pt x="69" y="91"/>
                  </a:lnTo>
                  <a:lnTo>
                    <a:pt x="52" y="101"/>
                  </a:lnTo>
                  <a:lnTo>
                    <a:pt x="36" y="108"/>
                  </a:lnTo>
                  <a:lnTo>
                    <a:pt x="18" y="114"/>
                  </a:lnTo>
                  <a:lnTo>
                    <a:pt x="9" y="116"/>
                  </a:lnTo>
                  <a:lnTo>
                    <a:pt x="0" y="117"/>
                  </a:lnTo>
                  <a:lnTo>
                    <a:pt x="7" y="116"/>
                  </a:lnTo>
                  <a:lnTo>
                    <a:pt x="13" y="114"/>
                  </a:lnTo>
                  <a:lnTo>
                    <a:pt x="28" y="116"/>
                  </a:lnTo>
                  <a:lnTo>
                    <a:pt x="36" y="116"/>
                  </a:lnTo>
                  <a:lnTo>
                    <a:pt x="42" y="114"/>
                  </a:lnTo>
                  <a:lnTo>
                    <a:pt x="49" y="113"/>
                  </a:lnTo>
                  <a:lnTo>
                    <a:pt x="55" y="110"/>
                  </a:lnTo>
                  <a:lnTo>
                    <a:pt x="66" y="102"/>
                  </a:lnTo>
                  <a:lnTo>
                    <a:pt x="78" y="96"/>
                  </a:lnTo>
                  <a:lnTo>
                    <a:pt x="102" y="84"/>
                  </a:lnTo>
                  <a:lnTo>
                    <a:pt x="125" y="73"/>
                  </a:lnTo>
                  <a:lnTo>
                    <a:pt x="149" y="66"/>
                  </a:lnTo>
                  <a:lnTo>
                    <a:pt x="173" y="58"/>
                  </a:lnTo>
                  <a:lnTo>
                    <a:pt x="197" y="54"/>
                  </a:lnTo>
                  <a:lnTo>
                    <a:pt x="223" y="51"/>
                  </a:lnTo>
                  <a:lnTo>
                    <a:pt x="249" y="49"/>
                  </a:lnTo>
                  <a:lnTo>
                    <a:pt x="2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89" name="Freeform 1705"/>
            <p:cNvSpPr>
              <a:spLocks/>
            </p:cNvSpPr>
            <p:nvPr/>
          </p:nvSpPr>
          <p:spPr bwMode="auto">
            <a:xfrm>
              <a:off x="4325" y="2275"/>
              <a:ext cx="127" cy="25"/>
            </a:xfrm>
            <a:custGeom>
              <a:avLst/>
              <a:gdLst>
                <a:gd name="T0" fmla="*/ 0 w 253"/>
                <a:gd name="T1" fmla="*/ 50 h 50"/>
                <a:gd name="T2" fmla="*/ 30 w 253"/>
                <a:gd name="T3" fmla="*/ 39 h 50"/>
                <a:gd name="T4" fmla="*/ 62 w 253"/>
                <a:gd name="T5" fmla="*/ 28 h 50"/>
                <a:gd name="T6" fmla="*/ 92 w 253"/>
                <a:gd name="T7" fmla="*/ 19 h 50"/>
                <a:gd name="T8" fmla="*/ 124 w 253"/>
                <a:gd name="T9" fmla="*/ 12 h 50"/>
                <a:gd name="T10" fmla="*/ 140 w 253"/>
                <a:gd name="T11" fmla="*/ 7 h 50"/>
                <a:gd name="T12" fmla="*/ 155 w 253"/>
                <a:gd name="T13" fmla="*/ 6 h 50"/>
                <a:gd name="T14" fmla="*/ 172 w 253"/>
                <a:gd name="T15" fmla="*/ 3 h 50"/>
                <a:gd name="T16" fmla="*/ 189 w 253"/>
                <a:gd name="T17" fmla="*/ 1 h 50"/>
                <a:gd name="T18" fmla="*/ 220 w 253"/>
                <a:gd name="T19" fmla="*/ 0 h 50"/>
                <a:gd name="T20" fmla="*/ 237 w 253"/>
                <a:gd name="T21" fmla="*/ 0 h 50"/>
                <a:gd name="T22" fmla="*/ 253 w 253"/>
                <a:gd name="T23" fmla="*/ 1 h 50"/>
                <a:gd name="T24" fmla="*/ 250 w 253"/>
                <a:gd name="T25" fmla="*/ 4 h 50"/>
                <a:gd name="T26" fmla="*/ 247 w 253"/>
                <a:gd name="T27" fmla="*/ 6 h 50"/>
                <a:gd name="T28" fmla="*/ 241 w 253"/>
                <a:gd name="T29" fmla="*/ 12 h 50"/>
                <a:gd name="T30" fmla="*/ 235 w 253"/>
                <a:gd name="T31" fmla="*/ 16 h 50"/>
                <a:gd name="T32" fmla="*/ 231 w 253"/>
                <a:gd name="T33" fmla="*/ 18 h 50"/>
                <a:gd name="T34" fmla="*/ 228 w 253"/>
                <a:gd name="T35" fmla="*/ 18 h 50"/>
                <a:gd name="T36" fmla="*/ 199 w 253"/>
                <a:gd name="T37" fmla="*/ 16 h 50"/>
                <a:gd name="T38" fmla="*/ 186 w 253"/>
                <a:gd name="T39" fmla="*/ 15 h 50"/>
                <a:gd name="T40" fmla="*/ 170 w 253"/>
                <a:gd name="T41" fmla="*/ 15 h 50"/>
                <a:gd name="T42" fmla="*/ 143 w 253"/>
                <a:gd name="T43" fmla="*/ 16 h 50"/>
                <a:gd name="T44" fmla="*/ 130 w 253"/>
                <a:gd name="T45" fmla="*/ 18 h 50"/>
                <a:gd name="T46" fmla="*/ 115 w 253"/>
                <a:gd name="T47" fmla="*/ 19 h 50"/>
                <a:gd name="T48" fmla="*/ 101 w 253"/>
                <a:gd name="T49" fmla="*/ 22 h 50"/>
                <a:gd name="T50" fmla="*/ 87 w 253"/>
                <a:gd name="T51" fmla="*/ 24 h 50"/>
                <a:gd name="T52" fmla="*/ 62 w 253"/>
                <a:gd name="T53" fmla="*/ 31 h 50"/>
                <a:gd name="T54" fmla="*/ 35 w 253"/>
                <a:gd name="T55" fmla="*/ 39 h 50"/>
                <a:gd name="T56" fmla="*/ 7 w 253"/>
                <a:gd name="T57" fmla="*/ 50 h 50"/>
                <a:gd name="T58" fmla="*/ 0 w 253"/>
                <a:gd name="T5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3" h="50">
                  <a:moveTo>
                    <a:pt x="0" y="50"/>
                  </a:moveTo>
                  <a:lnTo>
                    <a:pt x="30" y="39"/>
                  </a:lnTo>
                  <a:lnTo>
                    <a:pt x="62" y="28"/>
                  </a:lnTo>
                  <a:lnTo>
                    <a:pt x="92" y="19"/>
                  </a:lnTo>
                  <a:lnTo>
                    <a:pt x="124" y="12"/>
                  </a:lnTo>
                  <a:lnTo>
                    <a:pt x="140" y="7"/>
                  </a:lnTo>
                  <a:lnTo>
                    <a:pt x="155" y="6"/>
                  </a:lnTo>
                  <a:lnTo>
                    <a:pt x="172" y="3"/>
                  </a:lnTo>
                  <a:lnTo>
                    <a:pt x="189" y="1"/>
                  </a:lnTo>
                  <a:lnTo>
                    <a:pt x="220" y="0"/>
                  </a:lnTo>
                  <a:lnTo>
                    <a:pt x="237" y="0"/>
                  </a:lnTo>
                  <a:lnTo>
                    <a:pt x="253" y="1"/>
                  </a:lnTo>
                  <a:lnTo>
                    <a:pt x="250" y="4"/>
                  </a:lnTo>
                  <a:lnTo>
                    <a:pt x="247" y="6"/>
                  </a:lnTo>
                  <a:lnTo>
                    <a:pt x="241" y="12"/>
                  </a:lnTo>
                  <a:lnTo>
                    <a:pt x="235" y="16"/>
                  </a:lnTo>
                  <a:lnTo>
                    <a:pt x="231" y="18"/>
                  </a:lnTo>
                  <a:lnTo>
                    <a:pt x="228" y="18"/>
                  </a:lnTo>
                  <a:lnTo>
                    <a:pt x="199" y="16"/>
                  </a:lnTo>
                  <a:lnTo>
                    <a:pt x="186" y="15"/>
                  </a:lnTo>
                  <a:lnTo>
                    <a:pt x="170" y="15"/>
                  </a:lnTo>
                  <a:lnTo>
                    <a:pt x="143" y="16"/>
                  </a:lnTo>
                  <a:lnTo>
                    <a:pt x="130" y="18"/>
                  </a:lnTo>
                  <a:lnTo>
                    <a:pt x="115" y="19"/>
                  </a:lnTo>
                  <a:lnTo>
                    <a:pt x="101" y="22"/>
                  </a:lnTo>
                  <a:lnTo>
                    <a:pt x="87" y="24"/>
                  </a:lnTo>
                  <a:lnTo>
                    <a:pt x="62" y="31"/>
                  </a:lnTo>
                  <a:lnTo>
                    <a:pt x="35" y="39"/>
                  </a:lnTo>
                  <a:lnTo>
                    <a:pt x="7"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0" name="Freeform 1706"/>
            <p:cNvSpPr>
              <a:spLocks/>
            </p:cNvSpPr>
            <p:nvPr/>
          </p:nvSpPr>
          <p:spPr bwMode="auto">
            <a:xfrm>
              <a:off x="4325" y="2274"/>
              <a:ext cx="127" cy="29"/>
            </a:xfrm>
            <a:custGeom>
              <a:avLst/>
              <a:gdLst>
                <a:gd name="T0" fmla="*/ 0 w 255"/>
                <a:gd name="T1" fmla="*/ 48 h 59"/>
                <a:gd name="T2" fmla="*/ 64 w 255"/>
                <a:gd name="T3" fmla="*/ 27 h 59"/>
                <a:gd name="T4" fmla="*/ 126 w 255"/>
                <a:gd name="T5" fmla="*/ 9 h 59"/>
                <a:gd name="T6" fmla="*/ 191 w 255"/>
                <a:gd name="T7" fmla="*/ 0 h 59"/>
                <a:gd name="T8" fmla="*/ 255 w 255"/>
                <a:gd name="T9" fmla="*/ 0 h 59"/>
                <a:gd name="T10" fmla="*/ 255 w 255"/>
                <a:gd name="T11" fmla="*/ 10 h 59"/>
                <a:gd name="T12" fmla="*/ 191 w 255"/>
                <a:gd name="T13" fmla="*/ 10 h 59"/>
                <a:gd name="T14" fmla="*/ 127 w 255"/>
                <a:gd name="T15" fmla="*/ 19 h 59"/>
                <a:gd name="T16" fmla="*/ 65 w 255"/>
                <a:gd name="T17" fmla="*/ 37 h 59"/>
                <a:gd name="T18" fmla="*/ 2 w 255"/>
                <a:gd name="T19" fmla="*/ 59 h 59"/>
                <a:gd name="T20" fmla="*/ 0 w 255"/>
                <a:gd name="T21"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59">
                  <a:moveTo>
                    <a:pt x="0" y="48"/>
                  </a:moveTo>
                  <a:lnTo>
                    <a:pt x="64" y="27"/>
                  </a:lnTo>
                  <a:lnTo>
                    <a:pt x="126" y="9"/>
                  </a:lnTo>
                  <a:lnTo>
                    <a:pt x="191" y="0"/>
                  </a:lnTo>
                  <a:lnTo>
                    <a:pt x="255" y="0"/>
                  </a:lnTo>
                  <a:lnTo>
                    <a:pt x="255" y="10"/>
                  </a:lnTo>
                  <a:lnTo>
                    <a:pt x="191" y="10"/>
                  </a:lnTo>
                  <a:lnTo>
                    <a:pt x="127" y="19"/>
                  </a:lnTo>
                  <a:lnTo>
                    <a:pt x="65" y="37"/>
                  </a:lnTo>
                  <a:lnTo>
                    <a:pt x="2" y="59"/>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1" name="Freeform 1707"/>
            <p:cNvSpPr>
              <a:spLocks/>
            </p:cNvSpPr>
            <p:nvPr/>
          </p:nvSpPr>
          <p:spPr bwMode="auto">
            <a:xfrm>
              <a:off x="4439" y="2275"/>
              <a:ext cx="15" cy="12"/>
            </a:xfrm>
            <a:custGeom>
              <a:avLst/>
              <a:gdLst>
                <a:gd name="T0" fmla="*/ 30 w 30"/>
                <a:gd name="T1" fmla="*/ 8 h 24"/>
                <a:gd name="T2" fmla="*/ 18 w 30"/>
                <a:gd name="T3" fmla="*/ 18 h 24"/>
                <a:gd name="T4" fmla="*/ 11 w 30"/>
                <a:gd name="T5" fmla="*/ 23 h 24"/>
                <a:gd name="T6" fmla="*/ 3 w 30"/>
                <a:gd name="T7" fmla="*/ 24 h 24"/>
                <a:gd name="T8" fmla="*/ 0 w 30"/>
                <a:gd name="T9" fmla="*/ 15 h 24"/>
                <a:gd name="T10" fmla="*/ 6 w 30"/>
                <a:gd name="T11" fmla="*/ 14 h 24"/>
                <a:gd name="T12" fmla="*/ 11 w 30"/>
                <a:gd name="T13" fmla="*/ 11 h 24"/>
                <a:gd name="T14" fmla="*/ 23 w 30"/>
                <a:gd name="T15" fmla="*/ 0 h 24"/>
                <a:gd name="T16" fmla="*/ 30 w 30"/>
                <a:gd name="T1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4">
                  <a:moveTo>
                    <a:pt x="30" y="8"/>
                  </a:moveTo>
                  <a:lnTo>
                    <a:pt x="18" y="18"/>
                  </a:lnTo>
                  <a:lnTo>
                    <a:pt x="11" y="23"/>
                  </a:lnTo>
                  <a:lnTo>
                    <a:pt x="3" y="24"/>
                  </a:lnTo>
                  <a:lnTo>
                    <a:pt x="0" y="15"/>
                  </a:lnTo>
                  <a:lnTo>
                    <a:pt x="6" y="14"/>
                  </a:lnTo>
                  <a:lnTo>
                    <a:pt x="11" y="11"/>
                  </a:lnTo>
                  <a:lnTo>
                    <a:pt x="23" y="0"/>
                  </a:lnTo>
                  <a:lnTo>
                    <a:pt x="3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2" name="Freeform 1708"/>
            <p:cNvSpPr>
              <a:spLocks/>
            </p:cNvSpPr>
            <p:nvPr/>
          </p:nvSpPr>
          <p:spPr bwMode="auto">
            <a:xfrm>
              <a:off x="4450" y="2274"/>
              <a:ext cx="10" cy="5"/>
            </a:xfrm>
            <a:custGeom>
              <a:avLst/>
              <a:gdLst>
                <a:gd name="T0" fmla="*/ 4 w 20"/>
                <a:gd name="T1" fmla="*/ 0 h 10"/>
                <a:gd name="T2" fmla="*/ 20 w 20"/>
                <a:gd name="T3" fmla="*/ 0 h 10"/>
                <a:gd name="T4" fmla="*/ 7 w 20"/>
                <a:gd name="T5" fmla="*/ 9 h 10"/>
                <a:gd name="T6" fmla="*/ 0 w 20"/>
                <a:gd name="T7" fmla="*/ 1 h 10"/>
                <a:gd name="T8" fmla="*/ 4 w 20"/>
                <a:gd name="T9" fmla="*/ 10 h 10"/>
                <a:gd name="T10" fmla="*/ 4 w 20"/>
                <a:gd name="T11" fmla="*/ 0 h 10"/>
              </a:gdLst>
              <a:ahLst/>
              <a:cxnLst>
                <a:cxn ang="0">
                  <a:pos x="T0" y="T1"/>
                </a:cxn>
                <a:cxn ang="0">
                  <a:pos x="T2" y="T3"/>
                </a:cxn>
                <a:cxn ang="0">
                  <a:pos x="T4" y="T5"/>
                </a:cxn>
                <a:cxn ang="0">
                  <a:pos x="T6" y="T7"/>
                </a:cxn>
                <a:cxn ang="0">
                  <a:pos x="T8" y="T9"/>
                </a:cxn>
                <a:cxn ang="0">
                  <a:pos x="T10" y="T11"/>
                </a:cxn>
              </a:cxnLst>
              <a:rect l="0" t="0" r="r" b="b"/>
              <a:pathLst>
                <a:path w="20" h="10">
                  <a:moveTo>
                    <a:pt x="4" y="0"/>
                  </a:moveTo>
                  <a:lnTo>
                    <a:pt x="20" y="0"/>
                  </a:lnTo>
                  <a:lnTo>
                    <a:pt x="7" y="9"/>
                  </a:lnTo>
                  <a:lnTo>
                    <a:pt x="0" y="1"/>
                  </a:lnTo>
                  <a:lnTo>
                    <a:pt x="4" y="1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3" name="Freeform 1709"/>
            <p:cNvSpPr>
              <a:spLocks/>
            </p:cNvSpPr>
            <p:nvPr/>
          </p:nvSpPr>
          <p:spPr bwMode="auto">
            <a:xfrm>
              <a:off x="4328" y="2281"/>
              <a:ext cx="111" cy="22"/>
            </a:xfrm>
            <a:custGeom>
              <a:avLst/>
              <a:gdLst>
                <a:gd name="T0" fmla="*/ 224 w 224"/>
                <a:gd name="T1" fmla="*/ 12 h 44"/>
                <a:gd name="T2" fmla="*/ 166 w 224"/>
                <a:gd name="T3" fmla="*/ 11 h 44"/>
                <a:gd name="T4" fmla="*/ 112 w 224"/>
                <a:gd name="T5" fmla="*/ 14 h 44"/>
                <a:gd name="T6" fmla="*/ 58 w 224"/>
                <a:gd name="T7" fmla="*/ 26 h 44"/>
                <a:gd name="T8" fmla="*/ 5 w 224"/>
                <a:gd name="T9" fmla="*/ 44 h 44"/>
                <a:gd name="T10" fmla="*/ 0 w 224"/>
                <a:gd name="T11" fmla="*/ 35 h 44"/>
                <a:gd name="T12" fmla="*/ 53 w 224"/>
                <a:gd name="T13" fmla="*/ 17 h 44"/>
                <a:gd name="T14" fmla="*/ 109 w 224"/>
                <a:gd name="T15" fmla="*/ 5 h 44"/>
                <a:gd name="T16" fmla="*/ 166 w 224"/>
                <a:gd name="T17" fmla="*/ 0 h 44"/>
                <a:gd name="T18" fmla="*/ 224 w 224"/>
                <a:gd name="T19" fmla="*/ 3 h 44"/>
                <a:gd name="T20" fmla="*/ 224 w 224"/>
                <a:gd name="T21"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4">
                  <a:moveTo>
                    <a:pt x="224" y="12"/>
                  </a:moveTo>
                  <a:lnTo>
                    <a:pt x="166" y="11"/>
                  </a:lnTo>
                  <a:lnTo>
                    <a:pt x="112" y="14"/>
                  </a:lnTo>
                  <a:lnTo>
                    <a:pt x="58" y="26"/>
                  </a:lnTo>
                  <a:lnTo>
                    <a:pt x="5" y="44"/>
                  </a:lnTo>
                  <a:lnTo>
                    <a:pt x="0" y="35"/>
                  </a:lnTo>
                  <a:lnTo>
                    <a:pt x="53" y="17"/>
                  </a:lnTo>
                  <a:lnTo>
                    <a:pt x="109" y="5"/>
                  </a:lnTo>
                  <a:lnTo>
                    <a:pt x="166" y="0"/>
                  </a:lnTo>
                  <a:lnTo>
                    <a:pt x="224" y="3"/>
                  </a:lnTo>
                  <a:lnTo>
                    <a:pt x="2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4" name="Freeform 1710"/>
            <p:cNvSpPr>
              <a:spLocks/>
            </p:cNvSpPr>
            <p:nvPr/>
          </p:nvSpPr>
          <p:spPr bwMode="auto">
            <a:xfrm>
              <a:off x="4439" y="2282"/>
              <a:ext cx="1" cy="5"/>
            </a:xfrm>
            <a:custGeom>
              <a:avLst/>
              <a:gdLst>
                <a:gd name="T0" fmla="*/ 3 w 3"/>
                <a:gd name="T1" fmla="*/ 9 h 9"/>
                <a:gd name="T2" fmla="*/ 2 w 3"/>
                <a:gd name="T3" fmla="*/ 9 h 9"/>
                <a:gd name="T4" fmla="*/ 2 w 3"/>
                <a:gd name="T5" fmla="*/ 0 h 9"/>
                <a:gd name="T6" fmla="*/ 0 w 3"/>
                <a:gd name="T7" fmla="*/ 0 h 9"/>
                <a:gd name="T8" fmla="*/ 3 w 3"/>
                <a:gd name="T9" fmla="*/ 9 h 9"/>
              </a:gdLst>
              <a:ahLst/>
              <a:cxnLst>
                <a:cxn ang="0">
                  <a:pos x="T0" y="T1"/>
                </a:cxn>
                <a:cxn ang="0">
                  <a:pos x="T2" y="T3"/>
                </a:cxn>
                <a:cxn ang="0">
                  <a:pos x="T4" y="T5"/>
                </a:cxn>
                <a:cxn ang="0">
                  <a:pos x="T6" y="T7"/>
                </a:cxn>
                <a:cxn ang="0">
                  <a:pos x="T8" y="T9"/>
                </a:cxn>
              </a:cxnLst>
              <a:rect l="0" t="0" r="r" b="b"/>
              <a:pathLst>
                <a:path w="3" h="9">
                  <a:moveTo>
                    <a:pt x="3" y="9"/>
                  </a:moveTo>
                  <a:lnTo>
                    <a:pt x="2" y="9"/>
                  </a:lnTo>
                  <a:lnTo>
                    <a:pt x="2" y="0"/>
                  </a:lnTo>
                  <a:lnTo>
                    <a:pt x="0" y="0"/>
                  </a:lnTo>
                  <a:lnTo>
                    <a:pt x="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5" name="Freeform 1711"/>
            <p:cNvSpPr>
              <a:spLocks/>
            </p:cNvSpPr>
            <p:nvPr/>
          </p:nvSpPr>
          <p:spPr bwMode="auto">
            <a:xfrm>
              <a:off x="4328" y="2298"/>
              <a:ext cx="2" cy="5"/>
            </a:xfrm>
            <a:custGeom>
              <a:avLst/>
              <a:gdLst>
                <a:gd name="T0" fmla="*/ 5 w 5"/>
                <a:gd name="T1" fmla="*/ 9 h 11"/>
                <a:gd name="T2" fmla="*/ 3 w 5"/>
                <a:gd name="T3" fmla="*/ 11 h 11"/>
                <a:gd name="T4" fmla="*/ 3 w 5"/>
                <a:gd name="T5" fmla="*/ 0 h 11"/>
                <a:gd name="T6" fmla="*/ 0 w 5"/>
                <a:gd name="T7" fmla="*/ 0 h 11"/>
                <a:gd name="T8" fmla="*/ 5 w 5"/>
                <a:gd name="T9" fmla="*/ 9 h 11"/>
              </a:gdLst>
              <a:ahLst/>
              <a:cxnLst>
                <a:cxn ang="0">
                  <a:pos x="T0" y="T1"/>
                </a:cxn>
                <a:cxn ang="0">
                  <a:pos x="T2" y="T3"/>
                </a:cxn>
                <a:cxn ang="0">
                  <a:pos x="T4" y="T5"/>
                </a:cxn>
                <a:cxn ang="0">
                  <a:pos x="T6" y="T7"/>
                </a:cxn>
                <a:cxn ang="0">
                  <a:pos x="T8" y="T9"/>
                </a:cxn>
              </a:cxnLst>
              <a:rect l="0" t="0" r="r" b="b"/>
              <a:pathLst>
                <a:path w="5" h="11">
                  <a:moveTo>
                    <a:pt x="5" y="9"/>
                  </a:moveTo>
                  <a:lnTo>
                    <a:pt x="3" y="11"/>
                  </a:lnTo>
                  <a:lnTo>
                    <a:pt x="3" y="0"/>
                  </a:lnTo>
                  <a:lnTo>
                    <a:pt x="0" y="0"/>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6" name="Freeform 1712"/>
            <p:cNvSpPr>
              <a:spLocks/>
            </p:cNvSpPr>
            <p:nvPr/>
          </p:nvSpPr>
          <p:spPr bwMode="auto">
            <a:xfrm>
              <a:off x="4325" y="2298"/>
              <a:ext cx="1" cy="5"/>
            </a:xfrm>
            <a:custGeom>
              <a:avLst/>
              <a:gdLst>
                <a:gd name="T0" fmla="*/ 0 w 2"/>
                <a:gd name="T1" fmla="*/ 11 h 11"/>
                <a:gd name="T2" fmla="*/ 0 w 2"/>
                <a:gd name="T3" fmla="*/ 0 h 11"/>
                <a:gd name="T4" fmla="*/ 2 w 2"/>
                <a:gd name="T5" fmla="*/ 11 h 11"/>
                <a:gd name="T6" fmla="*/ 0 w 2"/>
                <a:gd name="T7" fmla="*/ 0 h 11"/>
                <a:gd name="T8" fmla="*/ 0 w 2"/>
                <a:gd name="T9" fmla="*/ 11 h 11"/>
              </a:gdLst>
              <a:ahLst/>
              <a:cxnLst>
                <a:cxn ang="0">
                  <a:pos x="T0" y="T1"/>
                </a:cxn>
                <a:cxn ang="0">
                  <a:pos x="T2" y="T3"/>
                </a:cxn>
                <a:cxn ang="0">
                  <a:pos x="T4" y="T5"/>
                </a:cxn>
                <a:cxn ang="0">
                  <a:pos x="T6" y="T7"/>
                </a:cxn>
                <a:cxn ang="0">
                  <a:pos x="T8" y="T9"/>
                </a:cxn>
              </a:cxnLst>
              <a:rect l="0" t="0" r="r" b="b"/>
              <a:pathLst>
                <a:path w="2" h="11">
                  <a:moveTo>
                    <a:pt x="0" y="11"/>
                  </a:moveTo>
                  <a:lnTo>
                    <a:pt x="0" y="0"/>
                  </a:lnTo>
                  <a:lnTo>
                    <a:pt x="2" y="11"/>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7" name="Freeform 1713"/>
            <p:cNvSpPr>
              <a:spLocks/>
            </p:cNvSpPr>
            <p:nvPr/>
          </p:nvSpPr>
          <p:spPr bwMode="auto">
            <a:xfrm>
              <a:off x="4502" y="2312"/>
              <a:ext cx="24" cy="67"/>
            </a:xfrm>
            <a:custGeom>
              <a:avLst/>
              <a:gdLst>
                <a:gd name="T0" fmla="*/ 38 w 48"/>
                <a:gd name="T1" fmla="*/ 0 h 134"/>
                <a:gd name="T2" fmla="*/ 35 w 48"/>
                <a:gd name="T3" fmla="*/ 9 h 134"/>
                <a:gd name="T4" fmla="*/ 32 w 48"/>
                <a:gd name="T5" fmla="*/ 17 h 134"/>
                <a:gd name="T6" fmla="*/ 26 w 48"/>
                <a:gd name="T7" fmla="*/ 33 h 134"/>
                <a:gd name="T8" fmla="*/ 11 w 48"/>
                <a:gd name="T9" fmla="*/ 66 h 134"/>
                <a:gd name="T10" fmla="*/ 5 w 48"/>
                <a:gd name="T11" fmla="*/ 83 h 134"/>
                <a:gd name="T12" fmla="*/ 3 w 48"/>
                <a:gd name="T13" fmla="*/ 91 h 134"/>
                <a:gd name="T14" fmla="*/ 2 w 48"/>
                <a:gd name="T15" fmla="*/ 100 h 134"/>
                <a:gd name="T16" fmla="*/ 0 w 48"/>
                <a:gd name="T17" fmla="*/ 107 h 134"/>
                <a:gd name="T18" fmla="*/ 0 w 48"/>
                <a:gd name="T19" fmla="*/ 116 h 134"/>
                <a:gd name="T20" fmla="*/ 0 w 48"/>
                <a:gd name="T21" fmla="*/ 125 h 134"/>
                <a:gd name="T22" fmla="*/ 2 w 48"/>
                <a:gd name="T23" fmla="*/ 134 h 134"/>
                <a:gd name="T24" fmla="*/ 5 w 48"/>
                <a:gd name="T25" fmla="*/ 125 h 134"/>
                <a:gd name="T26" fmla="*/ 6 w 48"/>
                <a:gd name="T27" fmla="*/ 116 h 134"/>
                <a:gd name="T28" fmla="*/ 12 w 48"/>
                <a:gd name="T29" fmla="*/ 100 h 134"/>
                <a:gd name="T30" fmla="*/ 18 w 48"/>
                <a:gd name="T31" fmla="*/ 86 h 134"/>
                <a:gd name="T32" fmla="*/ 24 w 48"/>
                <a:gd name="T33" fmla="*/ 72 h 134"/>
                <a:gd name="T34" fmla="*/ 38 w 48"/>
                <a:gd name="T35" fmla="*/ 47 h 134"/>
                <a:gd name="T36" fmla="*/ 44 w 48"/>
                <a:gd name="T37" fmla="*/ 35 h 134"/>
                <a:gd name="T38" fmla="*/ 48 w 48"/>
                <a:gd name="T39" fmla="*/ 21 h 134"/>
                <a:gd name="T40" fmla="*/ 38 w 48"/>
                <a:gd name="T4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34">
                  <a:moveTo>
                    <a:pt x="38" y="0"/>
                  </a:moveTo>
                  <a:lnTo>
                    <a:pt x="35" y="9"/>
                  </a:lnTo>
                  <a:lnTo>
                    <a:pt x="32" y="17"/>
                  </a:lnTo>
                  <a:lnTo>
                    <a:pt x="26" y="33"/>
                  </a:lnTo>
                  <a:lnTo>
                    <a:pt x="11" y="66"/>
                  </a:lnTo>
                  <a:lnTo>
                    <a:pt x="5" y="83"/>
                  </a:lnTo>
                  <a:lnTo>
                    <a:pt x="3" y="91"/>
                  </a:lnTo>
                  <a:lnTo>
                    <a:pt x="2" y="100"/>
                  </a:lnTo>
                  <a:lnTo>
                    <a:pt x="0" y="107"/>
                  </a:lnTo>
                  <a:lnTo>
                    <a:pt x="0" y="116"/>
                  </a:lnTo>
                  <a:lnTo>
                    <a:pt x="0" y="125"/>
                  </a:lnTo>
                  <a:lnTo>
                    <a:pt x="2" y="134"/>
                  </a:lnTo>
                  <a:lnTo>
                    <a:pt x="5" y="125"/>
                  </a:lnTo>
                  <a:lnTo>
                    <a:pt x="6" y="116"/>
                  </a:lnTo>
                  <a:lnTo>
                    <a:pt x="12" y="100"/>
                  </a:lnTo>
                  <a:lnTo>
                    <a:pt x="18" y="86"/>
                  </a:lnTo>
                  <a:lnTo>
                    <a:pt x="24" y="72"/>
                  </a:lnTo>
                  <a:lnTo>
                    <a:pt x="38" y="47"/>
                  </a:lnTo>
                  <a:lnTo>
                    <a:pt x="44" y="35"/>
                  </a:lnTo>
                  <a:lnTo>
                    <a:pt x="48" y="2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8" name="Freeform 1714"/>
            <p:cNvSpPr>
              <a:spLocks/>
            </p:cNvSpPr>
            <p:nvPr/>
          </p:nvSpPr>
          <p:spPr bwMode="auto">
            <a:xfrm>
              <a:off x="4453" y="2035"/>
              <a:ext cx="460" cy="359"/>
            </a:xfrm>
            <a:custGeom>
              <a:avLst/>
              <a:gdLst>
                <a:gd name="T0" fmla="*/ 80 w 919"/>
                <a:gd name="T1" fmla="*/ 520 h 717"/>
                <a:gd name="T2" fmla="*/ 104 w 919"/>
                <a:gd name="T3" fmla="*/ 488 h 717"/>
                <a:gd name="T4" fmla="*/ 137 w 919"/>
                <a:gd name="T5" fmla="*/ 460 h 717"/>
                <a:gd name="T6" fmla="*/ 190 w 919"/>
                <a:gd name="T7" fmla="*/ 419 h 717"/>
                <a:gd name="T8" fmla="*/ 235 w 919"/>
                <a:gd name="T9" fmla="*/ 372 h 717"/>
                <a:gd name="T10" fmla="*/ 291 w 919"/>
                <a:gd name="T11" fmla="*/ 302 h 717"/>
                <a:gd name="T12" fmla="*/ 315 w 919"/>
                <a:gd name="T13" fmla="*/ 262 h 717"/>
                <a:gd name="T14" fmla="*/ 347 w 919"/>
                <a:gd name="T15" fmla="*/ 225 h 717"/>
                <a:gd name="T16" fmla="*/ 383 w 919"/>
                <a:gd name="T17" fmla="*/ 184 h 717"/>
                <a:gd name="T18" fmla="*/ 415 w 919"/>
                <a:gd name="T19" fmla="*/ 157 h 717"/>
                <a:gd name="T20" fmla="*/ 450 w 919"/>
                <a:gd name="T21" fmla="*/ 134 h 717"/>
                <a:gd name="T22" fmla="*/ 495 w 919"/>
                <a:gd name="T23" fmla="*/ 112 h 717"/>
                <a:gd name="T24" fmla="*/ 534 w 919"/>
                <a:gd name="T25" fmla="*/ 100 h 717"/>
                <a:gd name="T26" fmla="*/ 596 w 919"/>
                <a:gd name="T27" fmla="*/ 89 h 717"/>
                <a:gd name="T28" fmla="*/ 640 w 919"/>
                <a:gd name="T29" fmla="*/ 89 h 717"/>
                <a:gd name="T30" fmla="*/ 688 w 919"/>
                <a:gd name="T31" fmla="*/ 95 h 717"/>
                <a:gd name="T32" fmla="*/ 736 w 919"/>
                <a:gd name="T33" fmla="*/ 106 h 717"/>
                <a:gd name="T34" fmla="*/ 818 w 919"/>
                <a:gd name="T35" fmla="*/ 136 h 717"/>
                <a:gd name="T36" fmla="*/ 860 w 919"/>
                <a:gd name="T37" fmla="*/ 145 h 717"/>
                <a:gd name="T38" fmla="*/ 892 w 919"/>
                <a:gd name="T39" fmla="*/ 148 h 717"/>
                <a:gd name="T40" fmla="*/ 909 w 919"/>
                <a:gd name="T41" fmla="*/ 145 h 717"/>
                <a:gd name="T42" fmla="*/ 916 w 919"/>
                <a:gd name="T43" fmla="*/ 137 h 717"/>
                <a:gd name="T44" fmla="*/ 918 w 919"/>
                <a:gd name="T45" fmla="*/ 121 h 717"/>
                <a:gd name="T46" fmla="*/ 906 w 919"/>
                <a:gd name="T47" fmla="*/ 110 h 717"/>
                <a:gd name="T48" fmla="*/ 865 w 919"/>
                <a:gd name="T49" fmla="*/ 103 h 717"/>
                <a:gd name="T50" fmla="*/ 815 w 919"/>
                <a:gd name="T51" fmla="*/ 101 h 717"/>
                <a:gd name="T52" fmla="*/ 789 w 919"/>
                <a:gd name="T53" fmla="*/ 95 h 717"/>
                <a:gd name="T54" fmla="*/ 749 w 919"/>
                <a:gd name="T55" fmla="*/ 79 h 717"/>
                <a:gd name="T56" fmla="*/ 699 w 919"/>
                <a:gd name="T57" fmla="*/ 62 h 717"/>
                <a:gd name="T58" fmla="*/ 647 w 919"/>
                <a:gd name="T59" fmla="*/ 53 h 717"/>
                <a:gd name="T60" fmla="*/ 542 w 919"/>
                <a:gd name="T61" fmla="*/ 49 h 717"/>
                <a:gd name="T62" fmla="*/ 487 w 919"/>
                <a:gd name="T63" fmla="*/ 52 h 717"/>
                <a:gd name="T64" fmla="*/ 456 w 919"/>
                <a:gd name="T65" fmla="*/ 38 h 717"/>
                <a:gd name="T66" fmla="*/ 423 w 919"/>
                <a:gd name="T67" fmla="*/ 11 h 717"/>
                <a:gd name="T68" fmla="*/ 415 w 919"/>
                <a:gd name="T69" fmla="*/ 3 h 717"/>
                <a:gd name="T70" fmla="*/ 406 w 919"/>
                <a:gd name="T71" fmla="*/ 18 h 717"/>
                <a:gd name="T72" fmla="*/ 409 w 919"/>
                <a:gd name="T73" fmla="*/ 26 h 717"/>
                <a:gd name="T74" fmla="*/ 429 w 919"/>
                <a:gd name="T75" fmla="*/ 42 h 717"/>
                <a:gd name="T76" fmla="*/ 475 w 919"/>
                <a:gd name="T77" fmla="*/ 70 h 717"/>
                <a:gd name="T78" fmla="*/ 480 w 919"/>
                <a:gd name="T79" fmla="*/ 79 h 717"/>
                <a:gd name="T80" fmla="*/ 430 w 919"/>
                <a:gd name="T81" fmla="*/ 109 h 717"/>
                <a:gd name="T82" fmla="*/ 386 w 919"/>
                <a:gd name="T83" fmla="*/ 143 h 717"/>
                <a:gd name="T84" fmla="*/ 324 w 919"/>
                <a:gd name="T85" fmla="*/ 205 h 717"/>
                <a:gd name="T86" fmla="*/ 272 w 919"/>
                <a:gd name="T87" fmla="*/ 273 h 717"/>
                <a:gd name="T88" fmla="*/ 223 w 919"/>
                <a:gd name="T89" fmla="*/ 339 h 717"/>
                <a:gd name="T90" fmla="*/ 189 w 919"/>
                <a:gd name="T91" fmla="*/ 377 h 717"/>
                <a:gd name="T92" fmla="*/ 109 w 919"/>
                <a:gd name="T93" fmla="*/ 449 h 717"/>
                <a:gd name="T94" fmla="*/ 72 w 919"/>
                <a:gd name="T95" fmla="*/ 490 h 717"/>
                <a:gd name="T96" fmla="*/ 51 w 919"/>
                <a:gd name="T97" fmla="*/ 521 h 717"/>
                <a:gd name="T98" fmla="*/ 23 w 919"/>
                <a:gd name="T99" fmla="*/ 592 h 717"/>
                <a:gd name="T100" fmla="*/ 6 w 919"/>
                <a:gd name="T101" fmla="*/ 642 h 717"/>
                <a:gd name="T102" fmla="*/ 0 w 919"/>
                <a:gd name="T103" fmla="*/ 674 h 717"/>
                <a:gd name="T104" fmla="*/ 5 w 919"/>
                <a:gd name="T105" fmla="*/ 717 h 717"/>
                <a:gd name="T106" fmla="*/ 14 w 919"/>
                <a:gd name="T107" fmla="*/ 716 h 717"/>
                <a:gd name="T108" fmla="*/ 38 w 919"/>
                <a:gd name="T109" fmla="*/ 621 h 717"/>
                <a:gd name="T110" fmla="*/ 65 w 919"/>
                <a:gd name="T111" fmla="*/ 54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9" h="717">
                  <a:moveTo>
                    <a:pt x="65" y="547"/>
                  </a:moveTo>
                  <a:lnTo>
                    <a:pt x="72" y="534"/>
                  </a:lnTo>
                  <a:lnTo>
                    <a:pt x="80" y="520"/>
                  </a:lnTo>
                  <a:lnTo>
                    <a:pt x="88" y="508"/>
                  </a:lnTo>
                  <a:lnTo>
                    <a:pt x="97" y="497"/>
                  </a:lnTo>
                  <a:lnTo>
                    <a:pt x="104" y="488"/>
                  </a:lnTo>
                  <a:lnTo>
                    <a:pt x="115" y="479"/>
                  </a:lnTo>
                  <a:lnTo>
                    <a:pt x="125" y="470"/>
                  </a:lnTo>
                  <a:lnTo>
                    <a:pt x="137" y="460"/>
                  </a:lnTo>
                  <a:lnTo>
                    <a:pt x="157" y="448"/>
                  </a:lnTo>
                  <a:lnTo>
                    <a:pt x="174" y="433"/>
                  </a:lnTo>
                  <a:lnTo>
                    <a:pt x="190" y="419"/>
                  </a:lnTo>
                  <a:lnTo>
                    <a:pt x="207" y="404"/>
                  </a:lnTo>
                  <a:lnTo>
                    <a:pt x="220" y="387"/>
                  </a:lnTo>
                  <a:lnTo>
                    <a:pt x="235" y="372"/>
                  </a:lnTo>
                  <a:lnTo>
                    <a:pt x="249" y="356"/>
                  </a:lnTo>
                  <a:lnTo>
                    <a:pt x="263" y="338"/>
                  </a:lnTo>
                  <a:lnTo>
                    <a:pt x="291" y="302"/>
                  </a:lnTo>
                  <a:lnTo>
                    <a:pt x="302" y="287"/>
                  </a:lnTo>
                  <a:lnTo>
                    <a:pt x="311" y="267"/>
                  </a:lnTo>
                  <a:lnTo>
                    <a:pt x="315" y="262"/>
                  </a:lnTo>
                  <a:lnTo>
                    <a:pt x="321" y="255"/>
                  </a:lnTo>
                  <a:lnTo>
                    <a:pt x="334" y="243"/>
                  </a:lnTo>
                  <a:lnTo>
                    <a:pt x="347" y="225"/>
                  </a:lnTo>
                  <a:lnTo>
                    <a:pt x="361" y="208"/>
                  </a:lnTo>
                  <a:lnTo>
                    <a:pt x="376" y="192"/>
                  </a:lnTo>
                  <a:lnTo>
                    <a:pt x="383" y="184"/>
                  </a:lnTo>
                  <a:lnTo>
                    <a:pt x="391" y="177"/>
                  </a:lnTo>
                  <a:lnTo>
                    <a:pt x="407" y="163"/>
                  </a:lnTo>
                  <a:lnTo>
                    <a:pt x="415" y="157"/>
                  </a:lnTo>
                  <a:lnTo>
                    <a:pt x="424" y="151"/>
                  </a:lnTo>
                  <a:lnTo>
                    <a:pt x="441" y="139"/>
                  </a:lnTo>
                  <a:lnTo>
                    <a:pt x="450" y="134"/>
                  </a:lnTo>
                  <a:lnTo>
                    <a:pt x="459" y="130"/>
                  </a:lnTo>
                  <a:lnTo>
                    <a:pt x="477" y="119"/>
                  </a:lnTo>
                  <a:lnTo>
                    <a:pt x="495" y="112"/>
                  </a:lnTo>
                  <a:lnTo>
                    <a:pt x="515" y="104"/>
                  </a:lnTo>
                  <a:lnTo>
                    <a:pt x="524" y="101"/>
                  </a:lnTo>
                  <a:lnTo>
                    <a:pt x="534" y="100"/>
                  </a:lnTo>
                  <a:lnTo>
                    <a:pt x="554" y="95"/>
                  </a:lnTo>
                  <a:lnTo>
                    <a:pt x="575" y="91"/>
                  </a:lnTo>
                  <a:lnTo>
                    <a:pt x="596" y="89"/>
                  </a:lnTo>
                  <a:lnTo>
                    <a:pt x="617" y="88"/>
                  </a:lnTo>
                  <a:lnTo>
                    <a:pt x="628" y="88"/>
                  </a:lnTo>
                  <a:lnTo>
                    <a:pt x="640" y="89"/>
                  </a:lnTo>
                  <a:lnTo>
                    <a:pt x="652" y="91"/>
                  </a:lnTo>
                  <a:lnTo>
                    <a:pt x="664" y="92"/>
                  </a:lnTo>
                  <a:lnTo>
                    <a:pt x="688" y="95"/>
                  </a:lnTo>
                  <a:lnTo>
                    <a:pt x="712" y="100"/>
                  </a:lnTo>
                  <a:lnTo>
                    <a:pt x="724" y="101"/>
                  </a:lnTo>
                  <a:lnTo>
                    <a:pt x="736" y="106"/>
                  </a:lnTo>
                  <a:lnTo>
                    <a:pt x="777" y="122"/>
                  </a:lnTo>
                  <a:lnTo>
                    <a:pt x="797" y="130"/>
                  </a:lnTo>
                  <a:lnTo>
                    <a:pt x="818" y="136"/>
                  </a:lnTo>
                  <a:lnTo>
                    <a:pt x="839" y="142"/>
                  </a:lnTo>
                  <a:lnTo>
                    <a:pt x="850" y="143"/>
                  </a:lnTo>
                  <a:lnTo>
                    <a:pt x="860" y="145"/>
                  </a:lnTo>
                  <a:lnTo>
                    <a:pt x="871" y="146"/>
                  </a:lnTo>
                  <a:lnTo>
                    <a:pt x="881" y="148"/>
                  </a:lnTo>
                  <a:lnTo>
                    <a:pt x="892" y="148"/>
                  </a:lnTo>
                  <a:lnTo>
                    <a:pt x="903" y="146"/>
                  </a:lnTo>
                  <a:lnTo>
                    <a:pt x="906" y="146"/>
                  </a:lnTo>
                  <a:lnTo>
                    <a:pt x="909" y="145"/>
                  </a:lnTo>
                  <a:lnTo>
                    <a:pt x="910" y="143"/>
                  </a:lnTo>
                  <a:lnTo>
                    <a:pt x="913" y="142"/>
                  </a:lnTo>
                  <a:lnTo>
                    <a:pt x="916" y="137"/>
                  </a:lnTo>
                  <a:lnTo>
                    <a:pt x="918" y="131"/>
                  </a:lnTo>
                  <a:lnTo>
                    <a:pt x="919" y="127"/>
                  </a:lnTo>
                  <a:lnTo>
                    <a:pt x="918" y="121"/>
                  </a:lnTo>
                  <a:lnTo>
                    <a:pt x="916" y="116"/>
                  </a:lnTo>
                  <a:lnTo>
                    <a:pt x="913" y="113"/>
                  </a:lnTo>
                  <a:lnTo>
                    <a:pt x="906" y="110"/>
                  </a:lnTo>
                  <a:lnTo>
                    <a:pt x="898" y="107"/>
                  </a:lnTo>
                  <a:lnTo>
                    <a:pt x="881" y="104"/>
                  </a:lnTo>
                  <a:lnTo>
                    <a:pt x="865" y="103"/>
                  </a:lnTo>
                  <a:lnTo>
                    <a:pt x="848" y="103"/>
                  </a:lnTo>
                  <a:lnTo>
                    <a:pt x="832" y="103"/>
                  </a:lnTo>
                  <a:lnTo>
                    <a:pt x="815" y="101"/>
                  </a:lnTo>
                  <a:lnTo>
                    <a:pt x="806" y="100"/>
                  </a:lnTo>
                  <a:lnTo>
                    <a:pt x="797" y="98"/>
                  </a:lnTo>
                  <a:lnTo>
                    <a:pt x="789" y="95"/>
                  </a:lnTo>
                  <a:lnTo>
                    <a:pt x="782" y="92"/>
                  </a:lnTo>
                  <a:lnTo>
                    <a:pt x="765" y="85"/>
                  </a:lnTo>
                  <a:lnTo>
                    <a:pt x="749" y="79"/>
                  </a:lnTo>
                  <a:lnTo>
                    <a:pt x="732" y="73"/>
                  </a:lnTo>
                  <a:lnTo>
                    <a:pt x="715" y="67"/>
                  </a:lnTo>
                  <a:lnTo>
                    <a:pt x="699" y="62"/>
                  </a:lnTo>
                  <a:lnTo>
                    <a:pt x="682" y="59"/>
                  </a:lnTo>
                  <a:lnTo>
                    <a:pt x="664" y="55"/>
                  </a:lnTo>
                  <a:lnTo>
                    <a:pt x="647" y="53"/>
                  </a:lnTo>
                  <a:lnTo>
                    <a:pt x="613" y="49"/>
                  </a:lnTo>
                  <a:lnTo>
                    <a:pt x="577" y="47"/>
                  </a:lnTo>
                  <a:lnTo>
                    <a:pt x="542" y="49"/>
                  </a:lnTo>
                  <a:lnTo>
                    <a:pt x="506" y="52"/>
                  </a:lnTo>
                  <a:lnTo>
                    <a:pt x="494" y="52"/>
                  </a:lnTo>
                  <a:lnTo>
                    <a:pt x="487" y="52"/>
                  </a:lnTo>
                  <a:lnTo>
                    <a:pt x="481" y="49"/>
                  </a:lnTo>
                  <a:lnTo>
                    <a:pt x="468" y="44"/>
                  </a:lnTo>
                  <a:lnTo>
                    <a:pt x="456" y="38"/>
                  </a:lnTo>
                  <a:lnTo>
                    <a:pt x="444" y="29"/>
                  </a:lnTo>
                  <a:lnTo>
                    <a:pt x="433" y="20"/>
                  </a:lnTo>
                  <a:lnTo>
                    <a:pt x="423" y="11"/>
                  </a:lnTo>
                  <a:lnTo>
                    <a:pt x="415" y="0"/>
                  </a:lnTo>
                  <a:lnTo>
                    <a:pt x="415" y="2"/>
                  </a:lnTo>
                  <a:lnTo>
                    <a:pt x="415" y="3"/>
                  </a:lnTo>
                  <a:lnTo>
                    <a:pt x="412" y="8"/>
                  </a:lnTo>
                  <a:lnTo>
                    <a:pt x="407" y="12"/>
                  </a:lnTo>
                  <a:lnTo>
                    <a:pt x="406" y="18"/>
                  </a:lnTo>
                  <a:lnTo>
                    <a:pt x="406" y="21"/>
                  </a:lnTo>
                  <a:lnTo>
                    <a:pt x="406" y="24"/>
                  </a:lnTo>
                  <a:lnTo>
                    <a:pt x="409" y="26"/>
                  </a:lnTo>
                  <a:lnTo>
                    <a:pt x="412" y="29"/>
                  </a:lnTo>
                  <a:lnTo>
                    <a:pt x="420" y="35"/>
                  </a:lnTo>
                  <a:lnTo>
                    <a:pt x="429" y="42"/>
                  </a:lnTo>
                  <a:lnTo>
                    <a:pt x="453" y="55"/>
                  </a:lnTo>
                  <a:lnTo>
                    <a:pt x="472" y="67"/>
                  </a:lnTo>
                  <a:lnTo>
                    <a:pt x="475" y="70"/>
                  </a:lnTo>
                  <a:lnTo>
                    <a:pt x="478" y="74"/>
                  </a:lnTo>
                  <a:lnTo>
                    <a:pt x="480" y="77"/>
                  </a:lnTo>
                  <a:lnTo>
                    <a:pt x="480" y="79"/>
                  </a:lnTo>
                  <a:lnTo>
                    <a:pt x="478" y="80"/>
                  </a:lnTo>
                  <a:lnTo>
                    <a:pt x="453" y="94"/>
                  </a:lnTo>
                  <a:lnTo>
                    <a:pt x="430" y="109"/>
                  </a:lnTo>
                  <a:lnTo>
                    <a:pt x="418" y="116"/>
                  </a:lnTo>
                  <a:lnTo>
                    <a:pt x="407" y="125"/>
                  </a:lnTo>
                  <a:lnTo>
                    <a:pt x="386" y="143"/>
                  </a:lnTo>
                  <a:lnTo>
                    <a:pt x="365" y="161"/>
                  </a:lnTo>
                  <a:lnTo>
                    <a:pt x="346" y="183"/>
                  </a:lnTo>
                  <a:lnTo>
                    <a:pt x="324" y="205"/>
                  </a:lnTo>
                  <a:lnTo>
                    <a:pt x="303" y="229"/>
                  </a:lnTo>
                  <a:lnTo>
                    <a:pt x="288" y="252"/>
                  </a:lnTo>
                  <a:lnTo>
                    <a:pt x="272" y="273"/>
                  </a:lnTo>
                  <a:lnTo>
                    <a:pt x="254" y="300"/>
                  </a:lnTo>
                  <a:lnTo>
                    <a:pt x="237" y="321"/>
                  </a:lnTo>
                  <a:lnTo>
                    <a:pt x="223" y="339"/>
                  </a:lnTo>
                  <a:lnTo>
                    <a:pt x="211" y="354"/>
                  </a:lnTo>
                  <a:lnTo>
                    <a:pt x="201" y="366"/>
                  </a:lnTo>
                  <a:lnTo>
                    <a:pt x="189" y="377"/>
                  </a:lnTo>
                  <a:lnTo>
                    <a:pt x="163" y="401"/>
                  </a:lnTo>
                  <a:lnTo>
                    <a:pt x="134" y="425"/>
                  </a:lnTo>
                  <a:lnTo>
                    <a:pt x="109" y="449"/>
                  </a:lnTo>
                  <a:lnTo>
                    <a:pt x="95" y="463"/>
                  </a:lnTo>
                  <a:lnTo>
                    <a:pt x="83" y="476"/>
                  </a:lnTo>
                  <a:lnTo>
                    <a:pt x="72" y="490"/>
                  </a:lnTo>
                  <a:lnTo>
                    <a:pt x="62" y="505"/>
                  </a:lnTo>
                  <a:lnTo>
                    <a:pt x="54" y="517"/>
                  </a:lnTo>
                  <a:lnTo>
                    <a:pt x="51" y="521"/>
                  </a:lnTo>
                  <a:lnTo>
                    <a:pt x="48" y="529"/>
                  </a:lnTo>
                  <a:lnTo>
                    <a:pt x="39" y="552"/>
                  </a:lnTo>
                  <a:lnTo>
                    <a:pt x="23" y="592"/>
                  </a:lnTo>
                  <a:lnTo>
                    <a:pt x="15" y="612"/>
                  </a:lnTo>
                  <a:lnTo>
                    <a:pt x="8" y="633"/>
                  </a:lnTo>
                  <a:lnTo>
                    <a:pt x="6" y="642"/>
                  </a:lnTo>
                  <a:lnTo>
                    <a:pt x="3" y="653"/>
                  </a:lnTo>
                  <a:lnTo>
                    <a:pt x="1" y="663"/>
                  </a:lnTo>
                  <a:lnTo>
                    <a:pt x="0" y="674"/>
                  </a:lnTo>
                  <a:lnTo>
                    <a:pt x="0" y="695"/>
                  </a:lnTo>
                  <a:lnTo>
                    <a:pt x="1" y="707"/>
                  </a:lnTo>
                  <a:lnTo>
                    <a:pt x="5" y="717"/>
                  </a:lnTo>
                  <a:lnTo>
                    <a:pt x="9" y="717"/>
                  </a:lnTo>
                  <a:lnTo>
                    <a:pt x="12" y="717"/>
                  </a:lnTo>
                  <a:lnTo>
                    <a:pt x="14" y="716"/>
                  </a:lnTo>
                  <a:lnTo>
                    <a:pt x="21" y="683"/>
                  </a:lnTo>
                  <a:lnTo>
                    <a:pt x="29" y="653"/>
                  </a:lnTo>
                  <a:lnTo>
                    <a:pt x="38" y="621"/>
                  </a:lnTo>
                  <a:lnTo>
                    <a:pt x="42" y="604"/>
                  </a:lnTo>
                  <a:lnTo>
                    <a:pt x="48" y="588"/>
                  </a:lnTo>
                  <a:lnTo>
                    <a:pt x="65" y="5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499" name="Freeform 1715"/>
            <p:cNvSpPr>
              <a:spLocks/>
            </p:cNvSpPr>
            <p:nvPr/>
          </p:nvSpPr>
          <p:spPr bwMode="auto">
            <a:xfrm>
              <a:off x="4318" y="2309"/>
              <a:ext cx="158" cy="128"/>
            </a:xfrm>
            <a:custGeom>
              <a:avLst/>
              <a:gdLst>
                <a:gd name="T0" fmla="*/ 315 w 315"/>
                <a:gd name="T1" fmla="*/ 0 h 256"/>
                <a:gd name="T2" fmla="*/ 308 w 315"/>
                <a:gd name="T3" fmla="*/ 9 h 256"/>
                <a:gd name="T4" fmla="*/ 299 w 315"/>
                <a:gd name="T5" fmla="*/ 16 h 256"/>
                <a:gd name="T6" fmla="*/ 290 w 315"/>
                <a:gd name="T7" fmla="*/ 22 h 256"/>
                <a:gd name="T8" fmla="*/ 284 w 315"/>
                <a:gd name="T9" fmla="*/ 25 h 256"/>
                <a:gd name="T10" fmla="*/ 279 w 315"/>
                <a:gd name="T11" fmla="*/ 27 h 256"/>
                <a:gd name="T12" fmla="*/ 220 w 315"/>
                <a:gd name="T13" fmla="*/ 46 h 256"/>
                <a:gd name="T14" fmla="*/ 193 w 315"/>
                <a:gd name="T15" fmla="*/ 55 h 256"/>
                <a:gd name="T16" fmla="*/ 176 w 315"/>
                <a:gd name="T17" fmla="*/ 60 h 256"/>
                <a:gd name="T18" fmla="*/ 160 w 315"/>
                <a:gd name="T19" fmla="*/ 63 h 256"/>
                <a:gd name="T20" fmla="*/ 148 w 315"/>
                <a:gd name="T21" fmla="*/ 64 h 256"/>
                <a:gd name="T22" fmla="*/ 133 w 315"/>
                <a:gd name="T23" fmla="*/ 69 h 256"/>
                <a:gd name="T24" fmla="*/ 122 w 315"/>
                <a:gd name="T25" fmla="*/ 70 h 256"/>
                <a:gd name="T26" fmla="*/ 112 w 315"/>
                <a:gd name="T27" fmla="*/ 75 h 256"/>
                <a:gd name="T28" fmla="*/ 101 w 315"/>
                <a:gd name="T29" fmla="*/ 81 h 256"/>
                <a:gd name="T30" fmla="*/ 89 w 315"/>
                <a:gd name="T31" fmla="*/ 87 h 256"/>
                <a:gd name="T32" fmla="*/ 80 w 315"/>
                <a:gd name="T33" fmla="*/ 95 h 256"/>
                <a:gd name="T34" fmla="*/ 71 w 315"/>
                <a:gd name="T35" fmla="*/ 102 h 256"/>
                <a:gd name="T36" fmla="*/ 62 w 315"/>
                <a:gd name="T37" fmla="*/ 110 h 256"/>
                <a:gd name="T38" fmla="*/ 59 w 315"/>
                <a:gd name="T39" fmla="*/ 114 h 256"/>
                <a:gd name="T40" fmla="*/ 56 w 315"/>
                <a:gd name="T41" fmla="*/ 119 h 256"/>
                <a:gd name="T42" fmla="*/ 48 w 315"/>
                <a:gd name="T43" fmla="*/ 131 h 256"/>
                <a:gd name="T44" fmla="*/ 42 w 315"/>
                <a:gd name="T45" fmla="*/ 140 h 256"/>
                <a:gd name="T46" fmla="*/ 39 w 315"/>
                <a:gd name="T47" fmla="*/ 147 h 256"/>
                <a:gd name="T48" fmla="*/ 36 w 315"/>
                <a:gd name="T49" fmla="*/ 155 h 256"/>
                <a:gd name="T50" fmla="*/ 32 w 315"/>
                <a:gd name="T51" fmla="*/ 170 h 256"/>
                <a:gd name="T52" fmla="*/ 21 w 315"/>
                <a:gd name="T53" fmla="*/ 195 h 256"/>
                <a:gd name="T54" fmla="*/ 16 w 315"/>
                <a:gd name="T55" fmla="*/ 209 h 256"/>
                <a:gd name="T56" fmla="*/ 10 w 315"/>
                <a:gd name="T57" fmla="*/ 227 h 256"/>
                <a:gd name="T58" fmla="*/ 6 w 315"/>
                <a:gd name="T59" fmla="*/ 244 h 256"/>
                <a:gd name="T60" fmla="*/ 3 w 315"/>
                <a:gd name="T61" fmla="*/ 251 h 256"/>
                <a:gd name="T62" fmla="*/ 0 w 315"/>
                <a:gd name="T63" fmla="*/ 256 h 256"/>
                <a:gd name="T64" fmla="*/ 12 w 315"/>
                <a:gd name="T65" fmla="*/ 233 h 256"/>
                <a:gd name="T66" fmla="*/ 24 w 315"/>
                <a:gd name="T67" fmla="*/ 207 h 256"/>
                <a:gd name="T68" fmla="*/ 36 w 315"/>
                <a:gd name="T69" fmla="*/ 182 h 256"/>
                <a:gd name="T70" fmla="*/ 50 w 315"/>
                <a:gd name="T71" fmla="*/ 156 h 256"/>
                <a:gd name="T72" fmla="*/ 66 w 315"/>
                <a:gd name="T73" fmla="*/ 132 h 256"/>
                <a:gd name="T74" fmla="*/ 74 w 315"/>
                <a:gd name="T75" fmla="*/ 122 h 256"/>
                <a:gd name="T76" fmla="*/ 83 w 315"/>
                <a:gd name="T77" fmla="*/ 113 h 256"/>
                <a:gd name="T78" fmla="*/ 92 w 315"/>
                <a:gd name="T79" fmla="*/ 104 h 256"/>
                <a:gd name="T80" fmla="*/ 98 w 315"/>
                <a:gd name="T81" fmla="*/ 99 h 256"/>
                <a:gd name="T82" fmla="*/ 102 w 315"/>
                <a:gd name="T83" fmla="*/ 96 h 256"/>
                <a:gd name="T84" fmla="*/ 113 w 315"/>
                <a:gd name="T85" fmla="*/ 90 h 256"/>
                <a:gd name="T86" fmla="*/ 125 w 315"/>
                <a:gd name="T87" fmla="*/ 85 h 256"/>
                <a:gd name="T88" fmla="*/ 149 w 315"/>
                <a:gd name="T89" fmla="*/ 78 h 256"/>
                <a:gd name="T90" fmla="*/ 172 w 315"/>
                <a:gd name="T91" fmla="*/ 72 h 256"/>
                <a:gd name="T92" fmla="*/ 217 w 315"/>
                <a:gd name="T93" fmla="*/ 64 h 256"/>
                <a:gd name="T94" fmla="*/ 238 w 315"/>
                <a:gd name="T95" fmla="*/ 60 h 256"/>
                <a:gd name="T96" fmla="*/ 250 w 315"/>
                <a:gd name="T97" fmla="*/ 57 h 256"/>
                <a:gd name="T98" fmla="*/ 261 w 315"/>
                <a:gd name="T99" fmla="*/ 52 h 256"/>
                <a:gd name="T100" fmla="*/ 271 w 315"/>
                <a:gd name="T101" fmla="*/ 49 h 256"/>
                <a:gd name="T102" fmla="*/ 284 w 315"/>
                <a:gd name="T103" fmla="*/ 45 h 256"/>
                <a:gd name="T104" fmla="*/ 294 w 315"/>
                <a:gd name="T105" fmla="*/ 39 h 256"/>
                <a:gd name="T106" fmla="*/ 306 w 315"/>
                <a:gd name="T107" fmla="*/ 33 h 256"/>
                <a:gd name="T108" fmla="*/ 315 w 315"/>
                <a:gd name="T10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 h="256">
                  <a:moveTo>
                    <a:pt x="315" y="0"/>
                  </a:moveTo>
                  <a:lnTo>
                    <a:pt x="308" y="9"/>
                  </a:lnTo>
                  <a:lnTo>
                    <a:pt x="299" y="16"/>
                  </a:lnTo>
                  <a:lnTo>
                    <a:pt x="290" y="22"/>
                  </a:lnTo>
                  <a:lnTo>
                    <a:pt x="284" y="25"/>
                  </a:lnTo>
                  <a:lnTo>
                    <a:pt x="279" y="27"/>
                  </a:lnTo>
                  <a:lnTo>
                    <a:pt x="220" y="46"/>
                  </a:lnTo>
                  <a:lnTo>
                    <a:pt x="193" y="55"/>
                  </a:lnTo>
                  <a:lnTo>
                    <a:pt x="176" y="60"/>
                  </a:lnTo>
                  <a:lnTo>
                    <a:pt x="160" y="63"/>
                  </a:lnTo>
                  <a:lnTo>
                    <a:pt x="148" y="64"/>
                  </a:lnTo>
                  <a:lnTo>
                    <a:pt x="133" y="69"/>
                  </a:lnTo>
                  <a:lnTo>
                    <a:pt x="122" y="70"/>
                  </a:lnTo>
                  <a:lnTo>
                    <a:pt x="112" y="75"/>
                  </a:lnTo>
                  <a:lnTo>
                    <a:pt x="101" y="81"/>
                  </a:lnTo>
                  <a:lnTo>
                    <a:pt x="89" y="87"/>
                  </a:lnTo>
                  <a:lnTo>
                    <a:pt x="80" y="95"/>
                  </a:lnTo>
                  <a:lnTo>
                    <a:pt x="71" y="102"/>
                  </a:lnTo>
                  <a:lnTo>
                    <a:pt x="62" y="110"/>
                  </a:lnTo>
                  <a:lnTo>
                    <a:pt x="59" y="114"/>
                  </a:lnTo>
                  <a:lnTo>
                    <a:pt x="56" y="119"/>
                  </a:lnTo>
                  <a:lnTo>
                    <a:pt x="48" y="131"/>
                  </a:lnTo>
                  <a:lnTo>
                    <a:pt x="42" y="140"/>
                  </a:lnTo>
                  <a:lnTo>
                    <a:pt x="39" y="147"/>
                  </a:lnTo>
                  <a:lnTo>
                    <a:pt x="36" y="155"/>
                  </a:lnTo>
                  <a:lnTo>
                    <a:pt x="32" y="170"/>
                  </a:lnTo>
                  <a:lnTo>
                    <a:pt x="21" y="195"/>
                  </a:lnTo>
                  <a:lnTo>
                    <a:pt x="16" y="209"/>
                  </a:lnTo>
                  <a:lnTo>
                    <a:pt x="10" y="227"/>
                  </a:lnTo>
                  <a:lnTo>
                    <a:pt x="6" y="244"/>
                  </a:lnTo>
                  <a:lnTo>
                    <a:pt x="3" y="251"/>
                  </a:lnTo>
                  <a:lnTo>
                    <a:pt x="0" y="256"/>
                  </a:lnTo>
                  <a:lnTo>
                    <a:pt x="12" y="233"/>
                  </a:lnTo>
                  <a:lnTo>
                    <a:pt x="24" y="207"/>
                  </a:lnTo>
                  <a:lnTo>
                    <a:pt x="36" y="182"/>
                  </a:lnTo>
                  <a:lnTo>
                    <a:pt x="50" y="156"/>
                  </a:lnTo>
                  <a:lnTo>
                    <a:pt x="66" y="132"/>
                  </a:lnTo>
                  <a:lnTo>
                    <a:pt x="74" y="122"/>
                  </a:lnTo>
                  <a:lnTo>
                    <a:pt x="83" y="113"/>
                  </a:lnTo>
                  <a:lnTo>
                    <a:pt x="92" y="104"/>
                  </a:lnTo>
                  <a:lnTo>
                    <a:pt x="98" y="99"/>
                  </a:lnTo>
                  <a:lnTo>
                    <a:pt x="102" y="96"/>
                  </a:lnTo>
                  <a:lnTo>
                    <a:pt x="113" y="90"/>
                  </a:lnTo>
                  <a:lnTo>
                    <a:pt x="125" y="85"/>
                  </a:lnTo>
                  <a:lnTo>
                    <a:pt x="149" y="78"/>
                  </a:lnTo>
                  <a:lnTo>
                    <a:pt x="172" y="72"/>
                  </a:lnTo>
                  <a:lnTo>
                    <a:pt x="217" y="64"/>
                  </a:lnTo>
                  <a:lnTo>
                    <a:pt x="238" y="60"/>
                  </a:lnTo>
                  <a:lnTo>
                    <a:pt x="250" y="57"/>
                  </a:lnTo>
                  <a:lnTo>
                    <a:pt x="261" y="52"/>
                  </a:lnTo>
                  <a:lnTo>
                    <a:pt x="271" y="49"/>
                  </a:lnTo>
                  <a:lnTo>
                    <a:pt x="284" y="45"/>
                  </a:lnTo>
                  <a:lnTo>
                    <a:pt x="294" y="39"/>
                  </a:lnTo>
                  <a:lnTo>
                    <a:pt x="306" y="33"/>
                  </a:lnTo>
                  <a:lnTo>
                    <a:pt x="3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0" name="Freeform 1716"/>
            <p:cNvSpPr>
              <a:spLocks/>
            </p:cNvSpPr>
            <p:nvPr/>
          </p:nvSpPr>
          <p:spPr bwMode="auto">
            <a:xfrm>
              <a:off x="4455" y="2308"/>
              <a:ext cx="22" cy="16"/>
            </a:xfrm>
            <a:custGeom>
              <a:avLst/>
              <a:gdLst>
                <a:gd name="T0" fmla="*/ 43 w 43"/>
                <a:gd name="T1" fmla="*/ 7 h 33"/>
                <a:gd name="T2" fmla="*/ 27 w 43"/>
                <a:gd name="T3" fmla="*/ 24 h 33"/>
                <a:gd name="T4" fmla="*/ 18 w 43"/>
                <a:gd name="T5" fmla="*/ 30 h 33"/>
                <a:gd name="T6" fmla="*/ 4 w 43"/>
                <a:gd name="T7" fmla="*/ 33 h 33"/>
                <a:gd name="T8" fmla="*/ 0 w 43"/>
                <a:gd name="T9" fmla="*/ 24 h 33"/>
                <a:gd name="T10" fmla="*/ 12 w 43"/>
                <a:gd name="T11" fmla="*/ 21 h 33"/>
                <a:gd name="T12" fmla="*/ 19 w 43"/>
                <a:gd name="T13" fmla="*/ 16 h 33"/>
                <a:gd name="T14" fmla="*/ 36 w 43"/>
                <a:gd name="T15" fmla="*/ 0 h 33"/>
                <a:gd name="T16" fmla="*/ 43 w 43"/>
                <a:gd name="T17"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3">
                  <a:moveTo>
                    <a:pt x="43" y="7"/>
                  </a:moveTo>
                  <a:lnTo>
                    <a:pt x="27" y="24"/>
                  </a:lnTo>
                  <a:lnTo>
                    <a:pt x="18" y="30"/>
                  </a:lnTo>
                  <a:lnTo>
                    <a:pt x="4" y="33"/>
                  </a:lnTo>
                  <a:lnTo>
                    <a:pt x="0" y="24"/>
                  </a:lnTo>
                  <a:lnTo>
                    <a:pt x="12" y="21"/>
                  </a:lnTo>
                  <a:lnTo>
                    <a:pt x="19" y="16"/>
                  </a:lnTo>
                  <a:lnTo>
                    <a:pt x="36" y="0"/>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1" name="Freeform 1717"/>
            <p:cNvSpPr>
              <a:spLocks/>
            </p:cNvSpPr>
            <p:nvPr/>
          </p:nvSpPr>
          <p:spPr bwMode="auto">
            <a:xfrm>
              <a:off x="4427" y="2320"/>
              <a:ext cx="31" cy="15"/>
            </a:xfrm>
            <a:custGeom>
              <a:avLst/>
              <a:gdLst>
                <a:gd name="T0" fmla="*/ 62 w 62"/>
                <a:gd name="T1" fmla="*/ 9 h 30"/>
                <a:gd name="T2" fmla="*/ 5 w 62"/>
                <a:gd name="T3" fmla="*/ 30 h 30"/>
                <a:gd name="T4" fmla="*/ 0 w 62"/>
                <a:gd name="T5" fmla="*/ 21 h 30"/>
                <a:gd name="T6" fmla="*/ 58 w 62"/>
                <a:gd name="T7" fmla="*/ 0 h 30"/>
                <a:gd name="T8" fmla="*/ 62 w 62"/>
                <a:gd name="T9" fmla="*/ 9 h 30"/>
              </a:gdLst>
              <a:ahLst/>
              <a:cxnLst>
                <a:cxn ang="0">
                  <a:pos x="T0" y="T1"/>
                </a:cxn>
                <a:cxn ang="0">
                  <a:pos x="T2" y="T3"/>
                </a:cxn>
                <a:cxn ang="0">
                  <a:pos x="T4" y="T5"/>
                </a:cxn>
                <a:cxn ang="0">
                  <a:pos x="T6" y="T7"/>
                </a:cxn>
                <a:cxn ang="0">
                  <a:pos x="T8" y="T9"/>
                </a:cxn>
              </a:cxnLst>
              <a:rect l="0" t="0" r="r" b="b"/>
              <a:pathLst>
                <a:path w="62" h="30">
                  <a:moveTo>
                    <a:pt x="62" y="9"/>
                  </a:moveTo>
                  <a:lnTo>
                    <a:pt x="5" y="30"/>
                  </a:lnTo>
                  <a:lnTo>
                    <a:pt x="0" y="21"/>
                  </a:lnTo>
                  <a:lnTo>
                    <a:pt x="58" y="0"/>
                  </a:lnTo>
                  <a:lnTo>
                    <a:pt x="6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2" name="Freeform 1718"/>
            <p:cNvSpPr>
              <a:spLocks/>
            </p:cNvSpPr>
            <p:nvPr/>
          </p:nvSpPr>
          <p:spPr bwMode="auto">
            <a:xfrm>
              <a:off x="4455" y="2320"/>
              <a:ext cx="3" cy="4"/>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lnTo>
                    <a:pt x="4"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3" name="Freeform 1719"/>
            <p:cNvSpPr>
              <a:spLocks/>
            </p:cNvSpPr>
            <p:nvPr/>
          </p:nvSpPr>
          <p:spPr bwMode="auto">
            <a:xfrm>
              <a:off x="4382" y="2330"/>
              <a:ext cx="47" cy="15"/>
            </a:xfrm>
            <a:custGeom>
              <a:avLst/>
              <a:gdLst>
                <a:gd name="T0" fmla="*/ 94 w 94"/>
                <a:gd name="T1" fmla="*/ 9 h 30"/>
                <a:gd name="T2" fmla="*/ 50 w 94"/>
                <a:gd name="T3" fmla="*/ 22 h 30"/>
                <a:gd name="T4" fmla="*/ 5 w 94"/>
                <a:gd name="T5" fmla="*/ 30 h 30"/>
                <a:gd name="T6" fmla="*/ 0 w 94"/>
                <a:gd name="T7" fmla="*/ 21 h 30"/>
                <a:gd name="T8" fmla="*/ 45 w 94"/>
                <a:gd name="T9" fmla="*/ 13 h 30"/>
                <a:gd name="T10" fmla="*/ 89 w 94"/>
                <a:gd name="T11" fmla="*/ 0 h 30"/>
                <a:gd name="T12" fmla="*/ 94 w 94"/>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94" h="30">
                  <a:moveTo>
                    <a:pt x="94" y="9"/>
                  </a:moveTo>
                  <a:lnTo>
                    <a:pt x="50" y="22"/>
                  </a:lnTo>
                  <a:lnTo>
                    <a:pt x="5" y="30"/>
                  </a:lnTo>
                  <a:lnTo>
                    <a:pt x="0" y="21"/>
                  </a:lnTo>
                  <a:lnTo>
                    <a:pt x="45" y="13"/>
                  </a:lnTo>
                  <a:lnTo>
                    <a:pt x="89" y="0"/>
                  </a:lnTo>
                  <a:lnTo>
                    <a:pt x="9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4" name="Freeform 1720"/>
            <p:cNvSpPr>
              <a:spLocks/>
            </p:cNvSpPr>
            <p:nvPr/>
          </p:nvSpPr>
          <p:spPr bwMode="auto">
            <a:xfrm>
              <a:off x="4427" y="2330"/>
              <a:ext cx="2" cy="5"/>
            </a:xfrm>
            <a:custGeom>
              <a:avLst/>
              <a:gdLst>
                <a:gd name="T0" fmla="*/ 5 w 5"/>
                <a:gd name="T1" fmla="*/ 9 h 9"/>
                <a:gd name="T2" fmla="*/ 0 w 5"/>
                <a:gd name="T3" fmla="*/ 0 h 9"/>
                <a:gd name="T4" fmla="*/ 5 w 5"/>
                <a:gd name="T5" fmla="*/ 9 h 9"/>
              </a:gdLst>
              <a:ahLst/>
              <a:cxnLst>
                <a:cxn ang="0">
                  <a:pos x="T0" y="T1"/>
                </a:cxn>
                <a:cxn ang="0">
                  <a:pos x="T2" y="T3"/>
                </a:cxn>
                <a:cxn ang="0">
                  <a:pos x="T4" y="T5"/>
                </a:cxn>
              </a:cxnLst>
              <a:rect l="0" t="0" r="r" b="b"/>
              <a:pathLst>
                <a:path w="5" h="9">
                  <a:moveTo>
                    <a:pt x="5" y="9"/>
                  </a:moveTo>
                  <a:lnTo>
                    <a:pt x="0" y="0"/>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5" name="Freeform 1721"/>
            <p:cNvSpPr>
              <a:spLocks/>
            </p:cNvSpPr>
            <p:nvPr/>
          </p:nvSpPr>
          <p:spPr bwMode="auto">
            <a:xfrm>
              <a:off x="4344" y="2341"/>
              <a:ext cx="40" cy="30"/>
            </a:xfrm>
            <a:custGeom>
              <a:avLst/>
              <a:gdLst>
                <a:gd name="T0" fmla="*/ 82 w 82"/>
                <a:gd name="T1" fmla="*/ 9 h 60"/>
                <a:gd name="T2" fmla="*/ 64 w 82"/>
                <a:gd name="T3" fmla="*/ 16 h 60"/>
                <a:gd name="T4" fmla="*/ 41 w 82"/>
                <a:gd name="T5" fmla="*/ 28 h 60"/>
                <a:gd name="T6" fmla="*/ 21 w 82"/>
                <a:gd name="T7" fmla="*/ 44 h 60"/>
                <a:gd name="T8" fmla="*/ 8 w 82"/>
                <a:gd name="T9" fmla="*/ 60 h 60"/>
                <a:gd name="T10" fmla="*/ 0 w 82"/>
                <a:gd name="T11" fmla="*/ 53 h 60"/>
                <a:gd name="T12" fmla="*/ 14 w 82"/>
                <a:gd name="T13" fmla="*/ 36 h 60"/>
                <a:gd name="T14" fmla="*/ 33 w 82"/>
                <a:gd name="T15" fmla="*/ 21 h 60"/>
                <a:gd name="T16" fmla="*/ 57 w 82"/>
                <a:gd name="T17" fmla="*/ 7 h 60"/>
                <a:gd name="T18" fmla="*/ 77 w 82"/>
                <a:gd name="T19" fmla="*/ 0 h 60"/>
                <a:gd name="T20" fmla="*/ 82 w 82"/>
                <a:gd name="T2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60">
                  <a:moveTo>
                    <a:pt x="82" y="9"/>
                  </a:moveTo>
                  <a:lnTo>
                    <a:pt x="64" y="16"/>
                  </a:lnTo>
                  <a:lnTo>
                    <a:pt x="41" y="28"/>
                  </a:lnTo>
                  <a:lnTo>
                    <a:pt x="21" y="44"/>
                  </a:lnTo>
                  <a:lnTo>
                    <a:pt x="8" y="60"/>
                  </a:lnTo>
                  <a:lnTo>
                    <a:pt x="0" y="53"/>
                  </a:lnTo>
                  <a:lnTo>
                    <a:pt x="14" y="36"/>
                  </a:lnTo>
                  <a:lnTo>
                    <a:pt x="33" y="21"/>
                  </a:lnTo>
                  <a:lnTo>
                    <a:pt x="57" y="7"/>
                  </a:lnTo>
                  <a:lnTo>
                    <a:pt x="77" y="0"/>
                  </a:lnTo>
                  <a:lnTo>
                    <a:pt x="8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6" name="Freeform 1722"/>
            <p:cNvSpPr>
              <a:spLocks/>
            </p:cNvSpPr>
            <p:nvPr/>
          </p:nvSpPr>
          <p:spPr bwMode="auto">
            <a:xfrm>
              <a:off x="4382" y="2341"/>
              <a:ext cx="2" cy="4"/>
            </a:xfrm>
            <a:custGeom>
              <a:avLst/>
              <a:gdLst>
                <a:gd name="T0" fmla="*/ 0 w 5"/>
                <a:gd name="T1" fmla="*/ 0 h 9"/>
                <a:gd name="T2" fmla="*/ 5 w 5"/>
                <a:gd name="T3" fmla="*/ 9 h 9"/>
                <a:gd name="T4" fmla="*/ 0 w 5"/>
                <a:gd name="T5" fmla="*/ 0 h 9"/>
              </a:gdLst>
              <a:ahLst/>
              <a:cxnLst>
                <a:cxn ang="0">
                  <a:pos x="T0" y="T1"/>
                </a:cxn>
                <a:cxn ang="0">
                  <a:pos x="T2" y="T3"/>
                </a:cxn>
                <a:cxn ang="0">
                  <a:pos x="T4" y="T5"/>
                </a:cxn>
              </a:cxnLst>
              <a:rect l="0" t="0" r="r" b="b"/>
              <a:pathLst>
                <a:path w="5" h="9">
                  <a:moveTo>
                    <a:pt x="0" y="0"/>
                  </a:moveTo>
                  <a:lnTo>
                    <a:pt x="5"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7" name="Freeform 1723"/>
            <p:cNvSpPr>
              <a:spLocks/>
            </p:cNvSpPr>
            <p:nvPr/>
          </p:nvSpPr>
          <p:spPr bwMode="auto">
            <a:xfrm>
              <a:off x="4325" y="2367"/>
              <a:ext cx="23" cy="40"/>
            </a:xfrm>
            <a:custGeom>
              <a:avLst/>
              <a:gdLst>
                <a:gd name="T0" fmla="*/ 45 w 45"/>
                <a:gd name="T1" fmla="*/ 6 h 79"/>
                <a:gd name="T2" fmla="*/ 32 w 45"/>
                <a:gd name="T3" fmla="*/ 27 h 79"/>
                <a:gd name="T4" fmla="*/ 26 w 45"/>
                <a:gd name="T5" fmla="*/ 39 h 79"/>
                <a:gd name="T6" fmla="*/ 10 w 45"/>
                <a:gd name="T7" fmla="*/ 79 h 79"/>
                <a:gd name="T8" fmla="*/ 0 w 45"/>
                <a:gd name="T9" fmla="*/ 78 h 79"/>
                <a:gd name="T10" fmla="*/ 15 w 45"/>
                <a:gd name="T11" fmla="*/ 37 h 79"/>
                <a:gd name="T12" fmla="*/ 23 w 45"/>
                <a:gd name="T13" fmla="*/ 21 h 79"/>
                <a:gd name="T14" fmla="*/ 36 w 45"/>
                <a:gd name="T15" fmla="*/ 0 h 79"/>
                <a:gd name="T16" fmla="*/ 45 w 45"/>
                <a:gd name="T17"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79">
                  <a:moveTo>
                    <a:pt x="45" y="6"/>
                  </a:moveTo>
                  <a:lnTo>
                    <a:pt x="32" y="27"/>
                  </a:lnTo>
                  <a:lnTo>
                    <a:pt x="26" y="39"/>
                  </a:lnTo>
                  <a:lnTo>
                    <a:pt x="10" y="79"/>
                  </a:lnTo>
                  <a:lnTo>
                    <a:pt x="0" y="78"/>
                  </a:lnTo>
                  <a:lnTo>
                    <a:pt x="15" y="37"/>
                  </a:lnTo>
                  <a:lnTo>
                    <a:pt x="23" y="21"/>
                  </a:lnTo>
                  <a:lnTo>
                    <a:pt x="36" y="0"/>
                  </a:lnTo>
                  <a:lnTo>
                    <a:pt x="4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8" name="Freeform 1724"/>
            <p:cNvSpPr>
              <a:spLocks/>
            </p:cNvSpPr>
            <p:nvPr/>
          </p:nvSpPr>
          <p:spPr bwMode="auto">
            <a:xfrm>
              <a:off x="4315" y="2406"/>
              <a:ext cx="16" cy="31"/>
            </a:xfrm>
            <a:custGeom>
              <a:avLst/>
              <a:gdLst>
                <a:gd name="T0" fmla="*/ 31 w 31"/>
                <a:gd name="T1" fmla="*/ 1 h 62"/>
                <a:gd name="T2" fmla="*/ 10 w 31"/>
                <a:gd name="T3" fmla="*/ 62 h 62"/>
                <a:gd name="T4" fmla="*/ 0 w 31"/>
                <a:gd name="T5" fmla="*/ 60 h 62"/>
                <a:gd name="T6" fmla="*/ 21 w 31"/>
                <a:gd name="T7" fmla="*/ 0 h 62"/>
                <a:gd name="T8" fmla="*/ 31 w 31"/>
                <a:gd name="T9" fmla="*/ 1 h 62"/>
              </a:gdLst>
              <a:ahLst/>
              <a:cxnLst>
                <a:cxn ang="0">
                  <a:pos x="T0" y="T1"/>
                </a:cxn>
                <a:cxn ang="0">
                  <a:pos x="T2" y="T3"/>
                </a:cxn>
                <a:cxn ang="0">
                  <a:pos x="T4" y="T5"/>
                </a:cxn>
                <a:cxn ang="0">
                  <a:pos x="T6" y="T7"/>
                </a:cxn>
                <a:cxn ang="0">
                  <a:pos x="T8" y="T9"/>
                </a:cxn>
              </a:cxnLst>
              <a:rect l="0" t="0" r="r" b="b"/>
              <a:pathLst>
                <a:path w="31" h="62">
                  <a:moveTo>
                    <a:pt x="31" y="1"/>
                  </a:moveTo>
                  <a:lnTo>
                    <a:pt x="10" y="62"/>
                  </a:lnTo>
                  <a:lnTo>
                    <a:pt x="0" y="60"/>
                  </a:lnTo>
                  <a:lnTo>
                    <a:pt x="21"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09" name="Freeform 1725"/>
            <p:cNvSpPr>
              <a:spLocks/>
            </p:cNvSpPr>
            <p:nvPr/>
          </p:nvSpPr>
          <p:spPr bwMode="auto">
            <a:xfrm>
              <a:off x="4325" y="2406"/>
              <a:ext cx="6" cy="1"/>
            </a:xfrm>
            <a:custGeom>
              <a:avLst/>
              <a:gdLst>
                <a:gd name="T0" fmla="*/ 0 w 10"/>
                <a:gd name="T1" fmla="*/ 0 h 1"/>
                <a:gd name="T2" fmla="*/ 10 w 10"/>
                <a:gd name="T3" fmla="*/ 1 h 1"/>
                <a:gd name="T4" fmla="*/ 0 w 10"/>
                <a:gd name="T5" fmla="*/ 0 h 1"/>
              </a:gdLst>
              <a:ahLst/>
              <a:cxnLst>
                <a:cxn ang="0">
                  <a:pos x="T0" y="T1"/>
                </a:cxn>
                <a:cxn ang="0">
                  <a:pos x="T2" y="T3"/>
                </a:cxn>
                <a:cxn ang="0">
                  <a:pos x="T4" y="T5"/>
                </a:cxn>
              </a:cxnLst>
              <a:rect l="0" t="0" r="r" b="b"/>
              <a:pathLst>
                <a:path w="10" h="1">
                  <a:moveTo>
                    <a:pt x="0" y="0"/>
                  </a:move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0" name="Freeform 1726"/>
            <p:cNvSpPr>
              <a:spLocks/>
            </p:cNvSpPr>
            <p:nvPr/>
          </p:nvSpPr>
          <p:spPr bwMode="auto">
            <a:xfrm>
              <a:off x="4316" y="2349"/>
              <a:ext cx="65" cy="90"/>
            </a:xfrm>
            <a:custGeom>
              <a:avLst/>
              <a:gdLst>
                <a:gd name="T0" fmla="*/ 0 w 132"/>
                <a:gd name="T1" fmla="*/ 174 h 180"/>
                <a:gd name="T2" fmla="*/ 24 w 132"/>
                <a:gd name="T3" fmla="*/ 125 h 180"/>
                <a:gd name="T4" fmla="*/ 50 w 132"/>
                <a:gd name="T5" fmla="*/ 74 h 180"/>
                <a:gd name="T6" fmla="*/ 67 w 132"/>
                <a:gd name="T7" fmla="*/ 50 h 180"/>
                <a:gd name="T8" fmla="*/ 83 w 132"/>
                <a:gd name="T9" fmla="*/ 29 h 180"/>
                <a:gd name="T10" fmla="*/ 104 w 132"/>
                <a:gd name="T11" fmla="*/ 12 h 180"/>
                <a:gd name="T12" fmla="*/ 115 w 132"/>
                <a:gd name="T13" fmla="*/ 5 h 180"/>
                <a:gd name="T14" fmla="*/ 127 w 132"/>
                <a:gd name="T15" fmla="*/ 0 h 180"/>
                <a:gd name="T16" fmla="*/ 132 w 132"/>
                <a:gd name="T17" fmla="*/ 9 h 180"/>
                <a:gd name="T18" fmla="*/ 120 w 132"/>
                <a:gd name="T19" fmla="*/ 14 h 180"/>
                <a:gd name="T20" fmla="*/ 110 w 132"/>
                <a:gd name="T21" fmla="*/ 22 h 180"/>
                <a:gd name="T22" fmla="*/ 91 w 132"/>
                <a:gd name="T23" fmla="*/ 37 h 180"/>
                <a:gd name="T24" fmla="*/ 74 w 132"/>
                <a:gd name="T25" fmla="*/ 58 h 180"/>
                <a:gd name="T26" fmla="*/ 59 w 132"/>
                <a:gd name="T27" fmla="*/ 80 h 180"/>
                <a:gd name="T28" fmla="*/ 33 w 132"/>
                <a:gd name="T29" fmla="*/ 131 h 180"/>
                <a:gd name="T30" fmla="*/ 9 w 132"/>
                <a:gd name="T31" fmla="*/ 180 h 180"/>
                <a:gd name="T32" fmla="*/ 0 w 132"/>
                <a:gd name="T33"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80">
                  <a:moveTo>
                    <a:pt x="0" y="174"/>
                  </a:moveTo>
                  <a:lnTo>
                    <a:pt x="24" y="125"/>
                  </a:lnTo>
                  <a:lnTo>
                    <a:pt x="50" y="74"/>
                  </a:lnTo>
                  <a:lnTo>
                    <a:pt x="67" y="50"/>
                  </a:lnTo>
                  <a:lnTo>
                    <a:pt x="83" y="29"/>
                  </a:lnTo>
                  <a:lnTo>
                    <a:pt x="104" y="12"/>
                  </a:lnTo>
                  <a:lnTo>
                    <a:pt x="115" y="5"/>
                  </a:lnTo>
                  <a:lnTo>
                    <a:pt x="127" y="0"/>
                  </a:lnTo>
                  <a:lnTo>
                    <a:pt x="132" y="9"/>
                  </a:lnTo>
                  <a:lnTo>
                    <a:pt x="120" y="14"/>
                  </a:lnTo>
                  <a:lnTo>
                    <a:pt x="110" y="22"/>
                  </a:lnTo>
                  <a:lnTo>
                    <a:pt x="91" y="37"/>
                  </a:lnTo>
                  <a:lnTo>
                    <a:pt x="74" y="58"/>
                  </a:lnTo>
                  <a:lnTo>
                    <a:pt x="59" y="80"/>
                  </a:lnTo>
                  <a:lnTo>
                    <a:pt x="33" y="131"/>
                  </a:lnTo>
                  <a:lnTo>
                    <a:pt x="9" y="180"/>
                  </a:lnTo>
                  <a:lnTo>
                    <a:pt x="0"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1" name="Freeform 1727"/>
            <p:cNvSpPr>
              <a:spLocks/>
            </p:cNvSpPr>
            <p:nvPr/>
          </p:nvSpPr>
          <p:spPr bwMode="auto">
            <a:xfrm>
              <a:off x="4315" y="2436"/>
              <a:ext cx="5" cy="3"/>
            </a:xfrm>
            <a:custGeom>
              <a:avLst/>
              <a:gdLst>
                <a:gd name="T0" fmla="*/ 0 w 10"/>
                <a:gd name="T1" fmla="*/ 1 h 6"/>
                <a:gd name="T2" fmla="*/ 10 w 10"/>
                <a:gd name="T3" fmla="*/ 6 h 6"/>
                <a:gd name="T4" fmla="*/ 1 w 10"/>
                <a:gd name="T5" fmla="*/ 0 h 6"/>
                <a:gd name="T6" fmla="*/ 10 w 10"/>
                <a:gd name="T7" fmla="*/ 3 h 6"/>
                <a:gd name="T8" fmla="*/ 0 w 10"/>
                <a:gd name="T9" fmla="*/ 1 h 6"/>
              </a:gdLst>
              <a:ahLst/>
              <a:cxnLst>
                <a:cxn ang="0">
                  <a:pos x="T0" y="T1"/>
                </a:cxn>
                <a:cxn ang="0">
                  <a:pos x="T2" y="T3"/>
                </a:cxn>
                <a:cxn ang="0">
                  <a:pos x="T4" y="T5"/>
                </a:cxn>
                <a:cxn ang="0">
                  <a:pos x="T6" y="T7"/>
                </a:cxn>
                <a:cxn ang="0">
                  <a:pos x="T8" y="T9"/>
                </a:cxn>
              </a:cxnLst>
              <a:rect l="0" t="0" r="r" b="b"/>
              <a:pathLst>
                <a:path w="10" h="6">
                  <a:moveTo>
                    <a:pt x="0" y="1"/>
                  </a:moveTo>
                  <a:lnTo>
                    <a:pt x="10" y="6"/>
                  </a:lnTo>
                  <a:lnTo>
                    <a:pt x="1" y="0"/>
                  </a:lnTo>
                  <a:lnTo>
                    <a:pt x="1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2" name="Freeform 1728"/>
            <p:cNvSpPr>
              <a:spLocks/>
            </p:cNvSpPr>
            <p:nvPr/>
          </p:nvSpPr>
          <p:spPr bwMode="auto">
            <a:xfrm>
              <a:off x="4381" y="2324"/>
              <a:ext cx="92" cy="30"/>
            </a:xfrm>
            <a:custGeom>
              <a:avLst/>
              <a:gdLst>
                <a:gd name="T0" fmla="*/ 0 w 184"/>
                <a:gd name="T1" fmla="*/ 51 h 62"/>
                <a:gd name="T2" fmla="*/ 24 w 184"/>
                <a:gd name="T3" fmla="*/ 45 h 62"/>
                <a:gd name="T4" fmla="*/ 47 w 184"/>
                <a:gd name="T5" fmla="*/ 39 h 62"/>
                <a:gd name="T6" fmla="*/ 92 w 184"/>
                <a:gd name="T7" fmla="*/ 32 h 62"/>
                <a:gd name="T8" fmla="*/ 136 w 184"/>
                <a:gd name="T9" fmla="*/ 20 h 62"/>
                <a:gd name="T10" fmla="*/ 156 w 184"/>
                <a:gd name="T11" fmla="*/ 12 h 62"/>
                <a:gd name="T12" fmla="*/ 178 w 184"/>
                <a:gd name="T13" fmla="*/ 0 h 62"/>
                <a:gd name="T14" fmla="*/ 184 w 184"/>
                <a:gd name="T15" fmla="*/ 9 h 62"/>
                <a:gd name="T16" fmla="*/ 160 w 184"/>
                <a:gd name="T17" fmla="*/ 21 h 62"/>
                <a:gd name="T18" fmla="*/ 137 w 184"/>
                <a:gd name="T19" fmla="*/ 30 h 62"/>
                <a:gd name="T20" fmla="*/ 94 w 184"/>
                <a:gd name="T21" fmla="*/ 42 h 62"/>
                <a:gd name="T22" fmla="*/ 48 w 184"/>
                <a:gd name="T23" fmla="*/ 50 h 62"/>
                <a:gd name="T24" fmla="*/ 26 w 184"/>
                <a:gd name="T25" fmla="*/ 56 h 62"/>
                <a:gd name="T26" fmla="*/ 2 w 184"/>
                <a:gd name="T27" fmla="*/ 62 h 62"/>
                <a:gd name="T28" fmla="*/ 0 w 184"/>
                <a:gd name="T29"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4" h="62">
                  <a:moveTo>
                    <a:pt x="0" y="51"/>
                  </a:moveTo>
                  <a:lnTo>
                    <a:pt x="24" y="45"/>
                  </a:lnTo>
                  <a:lnTo>
                    <a:pt x="47" y="39"/>
                  </a:lnTo>
                  <a:lnTo>
                    <a:pt x="92" y="32"/>
                  </a:lnTo>
                  <a:lnTo>
                    <a:pt x="136" y="20"/>
                  </a:lnTo>
                  <a:lnTo>
                    <a:pt x="156" y="12"/>
                  </a:lnTo>
                  <a:lnTo>
                    <a:pt x="178" y="0"/>
                  </a:lnTo>
                  <a:lnTo>
                    <a:pt x="184" y="9"/>
                  </a:lnTo>
                  <a:lnTo>
                    <a:pt x="160" y="21"/>
                  </a:lnTo>
                  <a:lnTo>
                    <a:pt x="137" y="30"/>
                  </a:lnTo>
                  <a:lnTo>
                    <a:pt x="94" y="42"/>
                  </a:lnTo>
                  <a:lnTo>
                    <a:pt x="48" y="50"/>
                  </a:lnTo>
                  <a:lnTo>
                    <a:pt x="26" y="56"/>
                  </a:lnTo>
                  <a:lnTo>
                    <a:pt x="2" y="62"/>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3" name="Freeform 1729"/>
            <p:cNvSpPr>
              <a:spLocks/>
            </p:cNvSpPr>
            <p:nvPr/>
          </p:nvSpPr>
          <p:spPr bwMode="auto">
            <a:xfrm>
              <a:off x="4375" y="2349"/>
              <a:ext cx="6" cy="5"/>
            </a:xfrm>
            <a:custGeom>
              <a:avLst/>
              <a:gdLst>
                <a:gd name="T0" fmla="*/ 7 w 12"/>
                <a:gd name="T1" fmla="*/ 0 h 11"/>
                <a:gd name="T2" fmla="*/ 0 w 12"/>
                <a:gd name="T3" fmla="*/ 3 h 11"/>
                <a:gd name="T4" fmla="*/ 10 w 12"/>
                <a:gd name="T5" fmla="*/ 0 h 11"/>
                <a:gd name="T6" fmla="*/ 12 w 12"/>
                <a:gd name="T7" fmla="*/ 11 h 11"/>
                <a:gd name="T8" fmla="*/ 12 w 12"/>
                <a:gd name="T9" fmla="*/ 9 h 11"/>
                <a:gd name="T10" fmla="*/ 7 w 12"/>
                <a:gd name="T11" fmla="*/ 0 h 11"/>
              </a:gdLst>
              <a:ahLst/>
              <a:cxnLst>
                <a:cxn ang="0">
                  <a:pos x="T0" y="T1"/>
                </a:cxn>
                <a:cxn ang="0">
                  <a:pos x="T2" y="T3"/>
                </a:cxn>
                <a:cxn ang="0">
                  <a:pos x="T4" y="T5"/>
                </a:cxn>
                <a:cxn ang="0">
                  <a:pos x="T6" y="T7"/>
                </a:cxn>
                <a:cxn ang="0">
                  <a:pos x="T8" y="T9"/>
                </a:cxn>
                <a:cxn ang="0">
                  <a:pos x="T10" y="T11"/>
                </a:cxn>
              </a:cxnLst>
              <a:rect l="0" t="0" r="r" b="b"/>
              <a:pathLst>
                <a:path w="12" h="11">
                  <a:moveTo>
                    <a:pt x="7" y="0"/>
                  </a:moveTo>
                  <a:lnTo>
                    <a:pt x="0" y="3"/>
                  </a:lnTo>
                  <a:lnTo>
                    <a:pt x="10" y="0"/>
                  </a:lnTo>
                  <a:lnTo>
                    <a:pt x="12" y="11"/>
                  </a:lnTo>
                  <a:lnTo>
                    <a:pt x="12" y="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4" name="Freeform 1730"/>
            <p:cNvSpPr>
              <a:spLocks/>
            </p:cNvSpPr>
            <p:nvPr/>
          </p:nvSpPr>
          <p:spPr bwMode="auto">
            <a:xfrm>
              <a:off x="4469" y="2309"/>
              <a:ext cx="9" cy="18"/>
            </a:xfrm>
            <a:custGeom>
              <a:avLst/>
              <a:gdLst>
                <a:gd name="T0" fmla="*/ 0 w 18"/>
                <a:gd name="T1" fmla="*/ 33 h 38"/>
                <a:gd name="T2" fmla="*/ 9 w 18"/>
                <a:gd name="T3" fmla="*/ 38 h 38"/>
                <a:gd name="T4" fmla="*/ 18 w 18"/>
                <a:gd name="T5" fmla="*/ 5 h 38"/>
                <a:gd name="T6" fmla="*/ 9 w 18"/>
                <a:gd name="T7" fmla="*/ 0 h 38"/>
                <a:gd name="T8" fmla="*/ 0 w 18"/>
                <a:gd name="T9" fmla="*/ 33 h 38"/>
              </a:gdLst>
              <a:ahLst/>
              <a:cxnLst>
                <a:cxn ang="0">
                  <a:pos x="T0" y="T1"/>
                </a:cxn>
                <a:cxn ang="0">
                  <a:pos x="T2" y="T3"/>
                </a:cxn>
                <a:cxn ang="0">
                  <a:pos x="T4" y="T5"/>
                </a:cxn>
                <a:cxn ang="0">
                  <a:pos x="T6" y="T7"/>
                </a:cxn>
                <a:cxn ang="0">
                  <a:pos x="T8" y="T9"/>
                </a:cxn>
              </a:cxnLst>
              <a:rect l="0" t="0" r="r" b="b"/>
              <a:pathLst>
                <a:path w="18" h="38">
                  <a:moveTo>
                    <a:pt x="0" y="33"/>
                  </a:moveTo>
                  <a:lnTo>
                    <a:pt x="9" y="38"/>
                  </a:lnTo>
                  <a:lnTo>
                    <a:pt x="18" y="5"/>
                  </a:lnTo>
                  <a:lnTo>
                    <a:pt x="9" y="0"/>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5" name="Freeform 1731"/>
            <p:cNvSpPr>
              <a:spLocks/>
            </p:cNvSpPr>
            <p:nvPr/>
          </p:nvSpPr>
          <p:spPr bwMode="auto">
            <a:xfrm>
              <a:off x="4469" y="2324"/>
              <a:ext cx="4" cy="4"/>
            </a:xfrm>
            <a:custGeom>
              <a:avLst/>
              <a:gdLst>
                <a:gd name="T0" fmla="*/ 7 w 9"/>
                <a:gd name="T1" fmla="*/ 9 h 9"/>
                <a:gd name="T2" fmla="*/ 9 w 9"/>
                <a:gd name="T3" fmla="*/ 8 h 9"/>
                <a:gd name="T4" fmla="*/ 0 w 9"/>
                <a:gd name="T5" fmla="*/ 3 h 9"/>
                <a:gd name="T6" fmla="*/ 1 w 9"/>
                <a:gd name="T7" fmla="*/ 0 h 9"/>
                <a:gd name="T8" fmla="*/ 7 w 9"/>
                <a:gd name="T9" fmla="*/ 9 h 9"/>
              </a:gdLst>
              <a:ahLst/>
              <a:cxnLst>
                <a:cxn ang="0">
                  <a:pos x="T0" y="T1"/>
                </a:cxn>
                <a:cxn ang="0">
                  <a:pos x="T2" y="T3"/>
                </a:cxn>
                <a:cxn ang="0">
                  <a:pos x="T4" y="T5"/>
                </a:cxn>
                <a:cxn ang="0">
                  <a:pos x="T6" y="T7"/>
                </a:cxn>
                <a:cxn ang="0">
                  <a:pos x="T8" y="T9"/>
                </a:cxn>
              </a:cxnLst>
              <a:rect l="0" t="0" r="r" b="b"/>
              <a:pathLst>
                <a:path w="9" h="9">
                  <a:moveTo>
                    <a:pt x="7" y="9"/>
                  </a:moveTo>
                  <a:lnTo>
                    <a:pt x="9" y="8"/>
                  </a:lnTo>
                  <a:lnTo>
                    <a:pt x="0" y="3"/>
                  </a:lnTo>
                  <a:lnTo>
                    <a:pt x="1" y="0"/>
                  </a:lnTo>
                  <a:lnTo>
                    <a:pt x="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6" name="Freeform 1732"/>
            <p:cNvSpPr>
              <a:spLocks/>
            </p:cNvSpPr>
            <p:nvPr/>
          </p:nvSpPr>
          <p:spPr bwMode="auto">
            <a:xfrm>
              <a:off x="4473" y="2308"/>
              <a:ext cx="5" cy="4"/>
            </a:xfrm>
            <a:custGeom>
              <a:avLst/>
              <a:gdLst>
                <a:gd name="T0" fmla="*/ 9 w 9"/>
                <a:gd name="T1" fmla="*/ 6 h 7"/>
                <a:gd name="T2" fmla="*/ 0 w 9"/>
                <a:gd name="T3" fmla="*/ 0 h 7"/>
                <a:gd name="T4" fmla="*/ 7 w 9"/>
                <a:gd name="T5" fmla="*/ 7 h 7"/>
                <a:gd name="T6" fmla="*/ 0 w 9"/>
                <a:gd name="T7" fmla="*/ 1 h 7"/>
                <a:gd name="T8" fmla="*/ 9 w 9"/>
                <a:gd name="T9" fmla="*/ 6 h 7"/>
              </a:gdLst>
              <a:ahLst/>
              <a:cxnLst>
                <a:cxn ang="0">
                  <a:pos x="T0" y="T1"/>
                </a:cxn>
                <a:cxn ang="0">
                  <a:pos x="T2" y="T3"/>
                </a:cxn>
                <a:cxn ang="0">
                  <a:pos x="T4" y="T5"/>
                </a:cxn>
                <a:cxn ang="0">
                  <a:pos x="T6" y="T7"/>
                </a:cxn>
                <a:cxn ang="0">
                  <a:pos x="T8" y="T9"/>
                </a:cxn>
              </a:cxnLst>
              <a:rect l="0" t="0" r="r" b="b"/>
              <a:pathLst>
                <a:path w="9" h="7">
                  <a:moveTo>
                    <a:pt x="9" y="6"/>
                  </a:moveTo>
                  <a:lnTo>
                    <a:pt x="0" y="0"/>
                  </a:lnTo>
                  <a:lnTo>
                    <a:pt x="7" y="7"/>
                  </a:lnTo>
                  <a:lnTo>
                    <a:pt x="0" y="1"/>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7" name="Freeform 1733"/>
            <p:cNvSpPr>
              <a:spLocks/>
            </p:cNvSpPr>
            <p:nvPr/>
          </p:nvSpPr>
          <p:spPr bwMode="auto">
            <a:xfrm>
              <a:off x="4076" y="2412"/>
              <a:ext cx="22" cy="20"/>
            </a:xfrm>
            <a:custGeom>
              <a:avLst/>
              <a:gdLst>
                <a:gd name="T0" fmla="*/ 4 w 44"/>
                <a:gd name="T1" fmla="*/ 0 h 39"/>
                <a:gd name="T2" fmla="*/ 0 w 44"/>
                <a:gd name="T3" fmla="*/ 4 h 39"/>
                <a:gd name="T4" fmla="*/ 39 w 44"/>
                <a:gd name="T5" fmla="*/ 39 h 39"/>
                <a:gd name="T6" fmla="*/ 44 w 44"/>
                <a:gd name="T7" fmla="*/ 35 h 39"/>
                <a:gd name="T8" fmla="*/ 4 w 44"/>
                <a:gd name="T9" fmla="*/ 0 h 39"/>
              </a:gdLst>
              <a:ahLst/>
              <a:cxnLst>
                <a:cxn ang="0">
                  <a:pos x="T0" y="T1"/>
                </a:cxn>
                <a:cxn ang="0">
                  <a:pos x="T2" y="T3"/>
                </a:cxn>
                <a:cxn ang="0">
                  <a:pos x="T4" y="T5"/>
                </a:cxn>
                <a:cxn ang="0">
                  <a:pos x="T6" y="T7"/>
                </a:cxn>
                <a:cxn ang="0">
                  <a:pos x="T8" y="T9"/>
                </a:cxn>
              </a:cxnLst>
              <a:rect l="0" t="0" r="r" b="b"/>
              <a:pathLst>
                <a:path w="44" h="39">
                  <a:moveTo>
                    <a:pt x="4" y="0"/>
                  </a:moveTo>
                  <a:lnTo>
                    <a:pt x="0" y="4"/>
                  </a:lnTo>
                  <a:lnTo>
                    <a:pt x="39" y="39"/>
                  </a:lnTo>
                  <a:lnTo>
                    <a:pt x="44" y="3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8" name="Freeform 1734"/>
            <p:cNvSpPr>
              <a:spLocks/>
            </p:cNvSpPr>
            <p:nvPr/>
          </p:nvSpPr>
          <p:spPr bwMode="auto">
            <a:xfrm>
              <a:off x="4096" y="2408"/>
              <a:ext cx="306" cy="67"/>
            </a:xfrm>
            <a:custGeom>
              <a:avLst/>
              <a:gdLst>
                <a:gd name="T0" fmla="*/ 5 w 613"/>
                <a:gd name="T1" fmla="*/ 44 h 134"/>
                <a:gd name="T2" fmla="*/ 38 w 613"/>
                <a:gd name="T3" fmla="*/ 74 h 134"/>
                <a:gd name="T4" fmla="*/ 54 w 613"/>
                <a:gd name="T5" fmla="*/ 86 h 134"/>
                <a:gd name="T6" fmla="*/ 71 w 613"/>
                <a:gd name="T7" fmla="*/ 95 h 134"/>
                <a:gd name="T8" fmla="*/ 107 w 613"/>
                <a:gd name="T9" fmla="*/ 111 h 134"/>
                <a:gd name="T10" fmla="*/ 145 w 613"/>
                <a:gd name="T11" fmla="*/ 122 h 134"/>
                <a:gd name="T12" fmla="*/ 183 w 613"/>
                <a:gd name="T13" fmla="*/ 126 h 134"/>
                <a:gd name="T14" fmla="*/ 222 w 613"/>
                <a:gd name="T15" fmla="*/ 128 h 134"/>
                <a:gd name="T16" fmla="*/ 261 w 613"/>
                <a:gd name="T17" fmla="*/ 123 h 134"/>
                <a:gd name="T18" fmla="*/ 302 w 613"/>
                <a:gd name="T19" fmla="*/ 116 h 134"/>
                <a:gd name="T20" fmla="*/ 341 w 613"/>
                <a:gd name="T21" fmla="*/ 105 h 134"/>
                <a:gd name="T22" fmla="*/ 382 w 613"/>
                <a:gd name="T23" fmla="*/ 93 h 134"/>
                <a:gd name="T24" fmla="*/ 462 w 613"/>
                <a:gd name="T25" fmla="*/ 63 h 134"/>
                <a:gd name="T26" fmla="*/ 611 w 613"/>
                <a:gd name="T27" fmla="*/ 0 h 134"/>
                <a:gd name="T28" fmla="*/ 613 w 613"/>
                <a:gd name="T29" fmla="*/ 6 h 134"/>
                <a:gd name="T30" fmla="*/ 463 w 613"/>
                <a:gd name="T31" fmla="*/ 69 h 134"/>
                <a:gd name="T32" fmla="*/ 383 w 613"/>
                <a:gd name="T33" fmla="*/ 99 h 134"/>
                <a:gd name="T34" fmla="*/ 343 w 613"/>
                <a:gd name="T35" fmla="*/ 111 h 134"/>
                <a:gd name="T36" fmla="*/ 302 w 613"/>
                <a:gd name="T37" fmla="*/ 122 h 134"/>
                <a:gd name="T38" fmla="*/ 261 w 613"/>
                <a:gd name="T39" fmla="*/ 129 h 134"/>
                <a:gd name="T40" fmla="*/ 222 w 613"/>
                <a:gd name="T41" fmla="*/ 134 h 134"/>
                <a:gd name="T42" fmla="*/ 183 w 613"/>
                <a:gd name="T43" fmla="*/ 132 h 134"/>
                <a:gd name="T44" fmla="*/ 143 w 613"/>
                <a:gd name="T45" fmla="*/ 128 h 134"/>
                <a:gd name="T46" fmla="*/ 106 w 613"/>
                <a:gd name="T47" fmla="*/ 117 h 134"/>
                <a:gd name="T48" fmla="*/ 70 w 613"/>
                <a:gd name="T49" fmla="*/ 101 h 134"/>
                <a:gd name="T50" fmla="*/ 50 w 613"/>
                <a:gd name="T51" fmla="*/ 90 h 134"/>
                <a:gd name="T52" fmla="*/ 33 w 613"/>
                <a:gd name="T53" fmla="*/ 78 h 134"/>
                <a:gd name="T54" fmla="*/ 0 w 613"/>
                <a:gd name="T55" fmla="*/ 48 h 134"/>
                <a:gd name="T56" fmla="*/ 5 w 613"/>
                <a:gd name="T57" fmla="*/ 4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3" h="134">
                  <a:moveTo>
                    <a:pt x="5" y="44"/>
                  </a:moveTo>
                  <a:lnTo>
                    <a:pt x="38" y="74"/>
                  </a:lnTo>
                  <a:lnTo>
                    <a:pt x="54" y="86"/>
                  </a:lnTo>
                  <a:lnTo>
                    <a:pt x="71" y="95"/>
                  </a:lnTo>
                  <a:lnTo>
                    <a:pt x="107" y="111"/>
                  </a:lnTo>
                  <a:lnTo>
                    <a:pt x="145" y="122"/>
                  </a:lnTo>
                  <a:lnTo>
                    <a:pt x="183" y="126"/>
                  </a:lnTo>
                  <a:lnTo>
                    <a:pt x="222" y="128"/>
                  </a:lnTo>
                  <a:lnTo>
                    <a:pt x="261" y="123"/>
                  </a:lnTo>
                  <a:lnTo>
                    <a:pt x="302" y="116"/>
                  </a:lnTo>
                  <a:lnTo>
                    <a:pt x="341" y="105"/>
                  </a:lnTo>
                  <a:lnTo>
                    <a:pt x="382" y="93"/>
                  </a:lnTo>
                  <a:lnTo>
                    <a:pt x="462" y="63"/>
                  </a:lnTo>
                  <a:lnTo>
                    <a:pt x="611" y="0"/>
                  </a:lnTo>
                  <a:lnTo>
                    <a:pt x="613" y="6"/>
                  </a:lnTo>
                  <a:lnTo>
                    <a:pt x="463" y="69"/>
                  </a:lnTo>
                  <a:lnTo>
                    <a:pt x="383" y="99"/>
                  </a:lnTo>
                  <a:lnTo>
                    <a:pt x="343" y="111"/>
                  </a:lnTo>
                  <a:lnTo>
                    <a:pt x="302" y="122"/>
                  </a:lnTo>
                  <a:lnTo>
                    <a:pt x="261" y="129"/>
                  </a:lnTo>
                  <a:lnTo>
                    <a:pt x="222" y="134"/>
                  </a:lnTo>
                  <a:lnTo>
                    <a:pt x="183" y="132"/>
                  </a:lnTo>
                  <a:lnTo>
                    <a:pt x="143" y="128"/>
                  </a:lnTo>
                  <a:lnTo>
                    <a:pt x="106" y="117"/>
                  </a:lnTo>
                  <a:lnTo>
                    <a:pt x="70" y="101"/>
                  </a:lnTo>
                  <a:lnTo>
                    <a:pt x="50" y="90"/>
                  </a:lnTo>
                  <a:lnTo>
                    <a:pt x="33" y="78"/>
                  </a:lnTo>
                  <a:lnTo>
                    <a:pt x="0" y="48"/>
                  </a:lnTo>
                  <a:lnTo>
                    <a:pt x="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19" name="Freeform 1735"/>
            <p:cNvSpPr>
              <a:spLocks/>
            </p:cNvSpPr>
            <p:nvPr/>
          </p:nvSpPr>
          <p:spPr bwMode="auto">
            <a:xfrm>
              <a:off x="4096" y="2430"/>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0" name="Freeform 1736"/>
            <p:cNvSpPr>
              <a:spLocks/>
            </p:cNvSpPr>
            <p:nvPr/>
          </p:nvSpPr>
          <p:spPr bwMode="auto">
            <a:xfrm>
              <a:off x="4402" y="2364"/>
              <a:ext cx="122" cy="47"/>
            </a:xfrm>
            <a:custGeom>
              <a:avLst/>
              <a:gdLst>
                <a:gd name="T0" fmla="*/ 0 w 245"/>
                <a:gd name="T1" fmla="*/ 87 h 93"/>
                <a:gd name="T2" fmla="*/ 121 w 245"/>
                <a:gd name="T3" fmla="*/ 42 h 93"/>
                <a:gd name="T4" fmla="*/ 243 w 245"/>
                <a:gd name="T5" fmla="*/ 0 h 93"/>
                <a:gd name="T6" fmla="*/ 245 w 245"/>
                <a:gd name="T7" fmla="*/ 6 h 93"/>
                <a:gd name="T8" fmla="*/ 123 w 245"/>
                <a:gd name="T9" fmla="*/ 48 h 93"/>
                <a:gd name="T10" fmla="*/ 2 w 245"/>
                <a:gd name="T11" fmla="*/ 93 h 93"/>
                <a:gd name="T12" fmla="*/ 0 w 245"/>
                <a:gd name="T13" fmla="*/ 87 h 93"/>
              </a:gdLst>
              <a:ahLst/>
              <a:cxnLst>
                <a:cxn ang="0">
                  <a:pos x="T0" y="T1"/>
                </a:cxn>
                <a:cxn ang="0">
                  <a:pos x="T2" y="T3"/>
                </a:cxn>
                <a:cxn ang="0">
                  <a:pos x="T4" y="T5"/>
                </a:cxn>
                <a:cxn ang="0">
                  <a:pos x="T6" y="T7"/>
                </a:cxn>
                <a:cxn ang="0">
                  <a:pos x="T8" y="T9"/>
                </a:cxn>
                <a:cxn ang="0">
                  <a:pos x="T10" y="T11"/>
                </a:cxn>
                <a:cxn ang="0">
                  <a:pos x="T12" y="T13"/>
                </a:cxn>
              </a:cxnLst>
              <a:rect l="0" t="0" r="r" b="b"/>
              <a:pathLst>
                <a:path w="245" h="93">
                  <a:moveTo>
                    <a:pt x="0" y="87"/>
                  </a:moveTo>
                  <a:lnTo>
                    <a:pt x="121" y="42"/>
                  </a:lnTo>
                  <a:lnTo>
                    <a:pt x="243" y="0"/>
                  </a:lnTo>
                  <a:lnTo>
                    <a:pt x="245" y="6"/>
                  </a:lnTo>
                  <a:lnTo>
                    <a:pt x="123" y="48"/>
                  </a:lnTo>
                  <a:lnTo>
                    <a:pt x="2" y="93"/>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1" name="Freeform 1737"/>
            <p:cNvSpPr>
              <a:spLocks/>
            </p:cNvSpPr>
            <p:nvPr/>
          </p:nvSpPr>
          <p:spPr bwMode="auto">
            <a:xfrm>
              <a:off x="4402" y="2408"/>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2" name="Freeform 1738"/>
            <p:cNvSpPr>
              <a:spLocks/>
            </p:cNvSpPr>
            <p:nvPr/>
          </p:nvSpPr>
          <p:spPr bwMode="auto">
            <a:xfrm>
              <a:off x="4070" y="1831"/>
              <a:ext cx="31" cy="53"/>
            </a:xfrm>
            <a:custGeom>
              <a:avLst/>
              <a:gdLst>
                <a:gd name="T0" fmla="*/ 62 w 62"/>
                <a:gd name="T1" fmla="*/ 5 h 106"/>
                <a:gd name="T2" fmla="*/ 44 w 62"/>
                <a:gd name="T3" fmla="*/ 27 h 106"/>
                <a:gd name="T4" fmla="*/ 27 w 62"/>
                <a:gd name="T5" fmla="*/ 51 h 106"/>
                <a:gd name="T6" fmla="*/ 15 w 62"/>
                <a:gd name="T7" fmla="*/ 77 h 106"/>
                <a:gd name="T8" fmla="*/ 6 w 62"/>
                <a:gd name="T9" fmla="*/ 106 h 106"/>
                <a:gd name="T10" fmla="*/ 0 w 62"/>
                <a:gd name="T11" fmla="*/ 104 h 106"/>
                <a:gd name="T12" fmla="*/ 9 w 62"/>
                <a:gd name="T13" fmla="*/ 75 h 106"/>
                <a:gd name="T14" fmla="*/ 23 w 62"/>
                <a:gd name="T15" fmla="*/ 48 h 106"/>
                <a:gd name="T16" fmla="*/ 40 w 62"/>
                <a:gd name="T17" fmla="*/ 23 h 106"/>
                <a:gd name="T18" fmla="*/ 58 w 62"/>
                <a:gd name="T19" fmla="*/ 0 h 106"/>
                <a:gd name="T20" fmla="*/ 62 w 62"/>
                <a:gd name="T21"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62" y="5"/>
                  </a:moveTo>
                  <a:lnTo>
                    <a:pt x="44" y="27"/>
                  </a:lnTo>
                  <a:lnTo>
                    <a:pt x="27" y="51"/>
                  </a:lnTo>
                  <a:lnTo>
                    <a:pt x="15" y="77"/>
                  </a:lnTo>
                  <a:lnTo>
                    <a:pt x="6" y="106"/>
                  </a:lnTo>
                  <a:lnTo>
                    <a:pt x="0" y="104"/>
                  </a:lnTo>
                  <a:lnTo>
                    <a:pt x="9" y="75"/>
                  </a:lnTo>
                  <a:lnTo>
                    <a:pt x="23" y="48"/>
                  </a:lnTo>
                  <a:lnTo>
                    <a:pt x="40" y="23"/>
                  </a:lnTo>
                  <a:lnTo>
                    <a:pt x="58" y="0"/>
                  </a:lnTo>
                  <a:lnTo>
                    <a:pt x="6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3" name="Freeform 1739"/>
            <p:cNvSpPr>
              <a:spLocks/>
            </p:cNvSpPr>
            <p:nvPr/>
          </p:nvSpPr>
          <p:spPr bwMode="auto">
            <a:xfrm>
              <a:off x="4012" y="1883"/>
              <a:ext cx="61" cy="414"/>
            </a:xfrm>
            <a:custGeom>
              <a:avLst/>
              <a:gdLst>
                <a:gd name="T0" fmla="*/ 122 w 122"/>
                <a:gd name="T1" fmla="*/ 2 h 829"/>
                <a:gd name="T2" fmla="*/ 69 w 122"/>
                <a:gd name="T3" fmla="*/ 203 h 829"/>
                <a:gd name="T4" fmla="*/ 47 w 122"/>
                <a:gd name="T5" fmla="*/ 306 h 829"/>
                <a:gd name="T6" fmla="*/ 38 w 122"/>
                <a:gd name="T7" fmla="*/ 359 h 829"/>
                <a:gd name="T8" fmla="*/ 29 w 122"/>
                <a:gd name="T9" fmla="*/ 411 h 829"/>
                <a:gd name="T10" fmla="*/ 15 w 122"/>
                <a:gd name="T11" fmla="*/ 517 h 829"/>
                <a:gd name="T12" fmla="*/ 6 w 122"/>
                <a:gd name="T13" fmla="*/ 622 h 829"/>
                <a:gd name="T14" fmla="*/ 6 w 122"/>
                <a:gd name="T15" fmla="*/ 726 h 829"/>
                <a:gd name="T16" fmla="*/ 8 w 122"/>
                <a:gd name="T17" fmla="*/ 777 h 829"/>
                <a:gd name="T18" fmla="*/ 12 w 122"/>
                <a:gd name="T19" fmla="*/ 829 h 829"/>
                <a:gd name="T20" fmla="*/ 6 w 122"/>
                <a:gd name="T21" fmla="*/ 829 h 829"/>
                <a:gd name="T22" fmla="*/ 2 w 122"/>
                <a:gd name="T23" fmla="*/ 777 h 829"/>
                <a:gd name="T24" fmla="*/ 0 w 122"/>
                <a:gd name="T25" fmla="*/ 726 h 829"/>
                <a:gd name="T26" fmla="*/ 0 w 122"/>
                <a:gd name="T27" fmla="*/ 622 h 829"/>
                <a:gd name="T28" fmla="*/ 9 w 122"/>
                <a:gd name="T29" fmla="*/ 517 h 829"/>
                <a:gd name="T30" fmla="*/ 23 w 122"/>
                <a:gd name="T31" fmla="*/ 411 h 829"/>
                <a:gd name="T32" fmla="*/ 32 w 122"/>
                <a:gd name="T33" fmla="*/ 359 h 829"/>
                <a:gd name="T34" fmla="*/ 41 w 122"/>
                <a:gd name="T35" fmla="*/ 306 h 829"/>
                <a:gd name="T36" fmla="*/ 63 w 122"/>
                <a:gd name="T37" fmla="*/ 203 h 829"/>
                <a:gd name="T38" fmla="*/ 116 w 122"/>
                <a:gd name="T39" fmla="*/ 0 h 829"/>
                <a:gd name="T40" fmla="*/ 122 w 122"/>
                <a:gd name="T41" fmla="*/ 2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829">
                  <a:moveTo>
                    <a:pt x="122" y="2"/>
                  </a:moveTo>
                  <a:lnTo>
                    <a:pt x="69" y="203"/>
                  </a:lnTo>
                  <a:lnTo>
                    <a:pt x="47" y="306"/>
                  </a:lnTo>
                  <a:lnTo>
                    <a:pt x="38" y="359"/>
                  </a:lnTo>
                  <a:lnTo>
                    <a:pt x="29" y="411"/>
                  </a:lnTo>
                  <a:lnTo>
                    <a:pt x="15" y="517"/>
                  </a:lnTo>
                  <a:lnTo>
                    <a:pt x="6" y="622"/>
                  </a:lnTo>
                  <a:lnTo>
                    <a:pt x="6" y="726"/>
                  </a:lnTo>
                  <a:lnTo>
                    <a:pt x="8" y="777"/>
                  </a:lnTo>
                  <a:lnTo>
                    <a:pt x="12" y="829"/>
                  </a:lnTo>
                  <a:lnTo>
                    <a:pt x="6" y="829"/>
                  </a:lnTo>
                  <a:lnTo>
                    <a:pt x="2" y="777"/>
                  </a:lnTo>
                  <a:lnTo>
                    <a:pt x="0" y="726"/>
                  </a:lnTo>
                  <a:lnTo>
                    <a:pt x="0" y="622"/>
                  </a:lnTo>
                  <a:lnTo>
                    <a:pt x="9" y="517"/>
                  </a:lnTo>
                  <a:lnTo>
                    <a:pt x="23" y="411"/>
                  </a:lnTo>
                  <a:lnTo>
                    <a:pt x="32" y="359"/>
                  </a:lnTo>
                  <a:lnTo>
                    <a:pt x="41" y="306"/>
                  </a:lnTo>
                  <a:lnTo>
                    <a:pt x="63" y="203"/>
                  </a:lnTo>
                  <a:lnTo>
                    <a:pt x="116" y="0"/>
                  </a:lnTo>
                  <a:lnTo>
                    <a:pt x="1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4" name="Freeform 1740"/>
            <p:cNvSpPr>
              <a:spLocks/>
            </p:cNvSpPr>
            <p:nvPr/>
          </p:nvSpPr>
          <p:spPr bwMode="auto">
            <a:xfrm>
              <a:off x="4070" y="1883"/>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5" name="Freeform 1741"/>
            <p:cNvSpPr>
              <a:spLocks/>
            </p:cNvSpPr>
            <p:nvPr/>
          </p:nvSpPr>
          <p:spPr bwMode="auto">
            <a:xfrm>
              <a:off x="4015" y="2297"/>
              <a:ext cx="49" cy="100"/>
            </a:xfrm>
            <a:custGeom>
              <a:avLst/>
              <a:gdLst>
                <a:gd name="T0" fmla="*/ 6 w 100"/>
                <a:gd name="T1" fmla="*/ 0 h 198"/>
                <a:gd name="T2" fmla="*/ 11 w 100"/>
                <a:gd name="T3" fmla="*/ 25 h 198"/>
                <a:gd name="T4" fmla="*/ 18 w 100"/>
                <a:gd name="T5" fmla="*/ 49 h 198"/>
                <a:gd name="T6" fmla="*/ 39 w 100"/>
                <a:gd name="T7" fmla="*/ 100 h 198"/>
                <a:gd name="T8" fmla="*/ 67 w 100"/>
                <a:gd name="T9" fmla="*/ 149 h 198"/>
                <a:gd name="T10" fmla="*/ 100 w 100"/>
                <a:gd name="T11" fmla="*/ 194 h 198"/>
                <a:gd name="T12" fmla="*/ 95 w 100"/>
                <a:gd name="T13" fmla="*/ 198 h 198"/>
                <a:gd name="T14" fmla="*/ 62 w 100"/>
                <a:gd name="T15" fmla="*/ 153 h 198"/>
                <a:gd name="T16" fmla="*/ 33 w 100"/>
                <a:gd name="T17" fmla="*/ 102 h 198"/>
                <a:gd name="T18" fmla="*/ 12 w 100"/>
                <a:gd name="T19" fmla="*/ 51 h 198"/>
                <a:gd name="T20" fmla="*/ 5 w 100"/>
                <a:gd name="T21" fmla="*/ 27 h 198"/>
                <a:gd name="T22" fmla="*/ 0 w 100"/>
                <a:gd name="T23" fmla="*/ 1 h 198"/>
                <a:gd name="T24" fmla="*/ 6 w 100"/>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98">
                  <a:moveTo>
                    <a:pt x="6" y="0"/>
                  </a:moveTo>
                  <a:lnTo>
                    <a:pt x="11" y="25"/>
                  </a:lnTo>
                  <a:lnTo>
                    <a:pt x="18" y="49"/>
                  </a:lnTo>
                  <a:lnTo>
                    <a:pt x="39" y="100"/>
                  </a:lnTo>
                  <a:lnTo>
                    <a:pt x="67" y="149"/>
                  </a:lnTo>
                  <a:lnTo>
                    <a:pt x="100" y="194"/>
                  </a:lnTo>
                  <a:lnTo>
                    <a:pt x="95" y="198"/>
                  </a:lnTo>
                  <a:lnTo>
                    <a:pt x="62" y="153"/>
                  </a:lnTo>
                  <a:lnTo>
                    <a:pt x="33" y="102"/>
                  </a:lnTo>
                  <a:lnTo>
                    <a:pt x="12" y="51"/>
                  </a:lnTo>
                  <a:lnTo>
                    <a:pt x="5" y="27"/>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6" name="Oval 1742"/>
            <p:cNvSpPr>
              <a:spLocks noChangeArrowheads="1"/>
            </p:cNvSpPr>
            <p:nvPr/>
          </p:nvSpPr>
          <p:spPr bwMode="auto">
            <a:xfrm>
              <a:off x="4098" y="1830"/>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7" name="Freeform 1743"/>
            <p:cNvSpPr>
              <a:spLocks/>
            </p:cNvSpPr>
            <p:nvPr/>
          </p:nvSpPr>
          <p:spPr bwMode="auto">
            <a:xfrm>
              <a:off x="4224" y="1886"/>
              <a:ext cx="46" cy="197"/>
            </a:xfrm>
            <a:custGeom>
              <a:avLst/>
              <a:gdLst>
                <a:gd name="T0" fmla="*/ 24 w 92"/>
                <a:gd name="T1" fmla="*/ 0 h 393"/>
                <a:gd name="T2" fmla="*/ 22 w 92"/>
                <a:gd name="T3" fmla="*/ 12 h 393"/>
                <a:gd name="T4" fmla="*/ 21 w 92"/>
                <a:gd name="T5" fmla="*/ 24 h 393"/>
                <a:gd name="T6" fmla="*/ 22 w 92"/>
                <a:gd name="T7" fmla="*/ 35 h 393"/>
                <a:gd name="T8" fmla="*/ 24 w 92"/>
                <a:gd name="T9" fmla="*/ 45 h 393"/>
                <a:gd name="T10" fmla="*/ 27 w 92"/>
                <a:gd name="T11" fmla="*/ 56 h 393"/>
                <a:gd name="T12" fmla="*/ 30 w 92"/>
                <a:gd name="T13" fmla="*/ 66 h 393"/>
                <a:gd name="T14" fmla="*/ 39 w 92"/>
                <a:gd name="T15" fmla="*/ 87 h 393"/>
                <a:gd name="T16" fmla="*/ 49 w 92"/>
                <a:gd name="T17" fmla="*/ 107 h 393"/>
                <a:gd name="T18" fmla="*/ 60 w 92"/>
                <a:gd name="T19" fmla="*/ 127 h 393"/>
                <a:gd name="T20" fmla="*/ 71 w 92"/>
                <a:gd name="T21" fmla="*/ 146 h 393"/>
                <a:gd name="T22" fmla="*/ 81 w 92"/>
                <a:gd name="T23" fmla="*/ 167 h 393"/>
                <a:gd name="T24" fmla="*/ 84 w 92"/>
                <a:gd name="T25" fmla="*/ 173 h 393"/>
                <a:gd name="T26" fmla="*/ 86 w 92"/>
                <a:gd name="T27" fmla="*/ 181 h 393"/>
                <a:gd name="T28" fmla="*/ 89 w 92"/>
                <a:gd name="T29" fmla="*/ 194 h 393"/>
                <a:gd name="T30" fmla="*/ 92 w 92"/>
                <a:gd name="T31" fmla="*/ 209 h 393"/>
                <a:gd name="T32" fmla="*/ 92 w 92"/>
                <a:gd name="T33" fmla="*/ 223 h 393"/>
                <a:gd name="T34" fmla="*/ 92 w 92"/>
                <a:gd name="T35" fmla="*/ 238 h 393"/>
                <a:gd name="T36" fmla="*/ 90 w 92"/>
                <a:gd name="T37" fmla="*/ 252 h 393"/>
                <a:gd name="T38" fmla="*/ 89 w 92"/>
                <a:gd name="T39" fmla="*/ 267 h 393"/>
                <a:gd name="T40" fmla="*/ 86 w 92"/>
                <a:gd name="T41" fmla="*/ 280 h 393"/>
                <a:gd name="T42" fmla="*/ 78 w 92"/>
                <a:gd name="T43" fmla="*/ 309 h 393"/>
                <a:gd name="T44" fmla="*/ 69 w 92"/>
                <a:gd name="T45" fmla="*/ 337 h 393"/>
                <a:gd name="T46" fmla="*/ 62 w 92"/>
                <a:gd name="T47" fmla="*/ 366 h 393"/>
                <a:gd name="T48" fmla="*/ 52 w 92"/>
                <a:gd name="T49" fmla="*/ 393 h 393"/>
                <a:gd name="T50" fmla="*/ 56 w 92"/>
                <a:gd name="T51" fmla="*/ 366 h 393"/>
                <a:gd name="T52" fmla="*/ 59 w 92"/>
                <a:gd name="T53" fmla="*/ 339 h 393"/>
                <a:gd name="T54" fmla="*/ 68 w 92"/>
                <a:gd name="T55" fmla="*/ 285 h 393"/>
                <a:gd name="T56" fmla="*/ 71 w 92"/>
                <a:gd name="T57" fmla="*/ 256 h 393"/>
                <a:gd name="T58" fmla="*/ 72 w 92"/>
                <a:gd name="T59" fmla="*/ 243 h 393"/>
                <a:gd name="T60" fmla="*/ 72 w 92"/>
                <a:gd name="T61" fmla="*/ 229 h 393"/>
                <a:gd name="T62" fmla="*/ 72 w 92"/>
                <a:gd name="T63" fmla="*/ 203 h 393"/>
                <a:gd name="T64" fmla="*/ 69 w 92"/>
                <a:gd name="T65" fmla="*/ 190 h 393"/>
                <a:gd name="T66" fmla="*/ 66 w 92"/>
                <a:gd name="T67" fmla="*/ 176 h 393"/>
                <a:gd name="T68" fmla="*/ 65 w 92"/>
                <a:gd name="T69" fmla="*/ 169 h 393"/>
                <a:gd name="T70" fmla="*/ 62 w 92"/>
                <a:gd name="T71" fmla="*/ 161 h 393"/>
                <a:gd name="T72" fmla="*/ 56 w 92"/>
                <a:gd name="T73" fmla="*/ 148 h 393"/>
                <a:gd name="T74" fmla="*/ 46 w 92"/>
                <a:gd name="T75" fmla="*/ 134 h 393"/>
                <a:gd name="T76" fmla="*/ 37 w 92"/>
                <a:gd name="T77" fmla="*/ 122 h 393"/>
                <a:gd name="T78" fmla="*/ 28 w 92"/>
                <a:gd name="T79" fmla="*/ 109 h 393"/>
                <a:gd name="T80" fmla="*/ 19 w 92"/>
                <a:gd name="T81" fmla="*/ 96 h 393"/>
                <a:gd name="T82" fmla="*/ 10 w 92"/>
                <a:gd name="T83" fmla="*/ 83 h 393"/>
                <a:gd name="T84" fmla="*/ 7 w 92"/>
                <a:gd name="T85" fmla="*/ 75 h 393"/>
                <a:gd name="T86" fmla="*/ 4 w 92"/>
                <a:gd name="T87" fmla="*/ 68 h 393"/>
                <a:gd name="T88" fmla="*/ 3 w 92"/>
                <a:gd name="T89" fmla="*/ 62 h 393"/>
                <a:gd name="T90" fmla="*/ 0 w 92"/>
                <a:gd name="T91" fmla="*/ 56 h 393"/>
                <a:gd name="T92" fmla="*/ 0 w 92"/>
                <a:gd name="T93" fmla="*/ 48 h 393"/>
                <a:gd name="T94" fmla="*/ 0 w 92"/>
                <a:gd name="T95" fmla="*/ 42 h 393"/>
                <a:gd name="T96" fmla="*/ 24 w 92"/>
                <a:gd name="T97"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393">
                  <a:moveTo>
                    <a:pt x="24" y="0"/>
                  </a:moveTo>
                  <a:lnTo>
                    <a:pt x="22" y="12"/>
                  </a:lnTo>
                  <a:lnTo>
                    <a:pt x="21" y="24"/>
                  </a:lnTo>
                  <a:lnTo>
                    <a:pt x="22" y="35"/>
                  </a:lnTo>
                  <a:lnTo>
                    <a:pt x="24" y="45"/>
                  </a:lnTo>
                  <a:lnTo>
                    <a:pt x="27" y="56"/>
                  </a:lnTo>
                  <a:lnTo>
                    <a:pt x="30" y="66"/>
                  </a:lnTo>
                  <a:lnTo>
                    <a:pt x="39" y="87"/>
                  </a:lnTo>
                  <a:lnTo>
                    <a:pt x="49" y="107"/>
                  </a:lnTo>
                  <a:lnTo>
                    <a:pt x="60" y="127"/>
                  </a:lnTo>
                  <a:lnTo>
                    <a:pt x="71" y="146"/>
                  </a:lnTo>
                  <a:lnTo>
                    <a:pt x="81" y="167"/>
                  </a:lnTo>
                  <a:lnTo>
                    <a:pt x="84" y="173"/>
                  </a:lnTo>
                  <a:lnTo>
                    <a:pt x="86" y="181"/>
                  </a:lnTo>
                  <a:lnTo>
                    <a:pt x="89" y="194"/>
                  </a:lnTo>
                  <a:lnTo>
                    <a:pt x="92" y="209"/>
                  </a:lnTo>
                  <a:lnTo>
                    <a:pt x="92" y="223"/>
                  </a:lnTo>
                  <a:lnTo>
                    <a:pt x="92" y="238"/>
                  </a:lnTo>
                  <a:lnTo>
                    <a:pt x="90" y="252"/>
                  </a:lnTo>
                  <a:lnTo>
                    <a:pt x="89" y="267"/>
                  </a:lnTo>
                  <a:lnTo>
                    <a:pt x="86" y="280"/>
                  </a:lnTo>
                  <a:lnTo>
                    <a:pt x="78" y="309"/>
                  </a:lnTo>
                  <a:lnTo>
                    <a:pt x="69" y="337"/>
                  </a:lnTo>
                  <a:lnTo>
                    <a:pt x="62" y="366"/>
                  </a:lnTo>
                  <a:lnTo>
                    <a:pt x="52" y="393"/>
                  </a:lnTo>
                  <a:lnTo>
                    <a:pt x="56" y="366"/>
                  </a:lnTo>
                  <a:lnTo>
                    <a:pt x="59" y="339"/>
                  </a:lnTo>
                  <a:lnTo>
                    <a:pt x="68" y="285"/>
                  </a:lnTo>
                  <a:lnTo>
                    <a:pt x="71" y="256"/>
                  </a:lnTo>
                  <a:lnTo>
                    <a:pt x="72" y="243"/>
                  </a:lnTo>
                  <a:lnTo>
                    <a:pt x="72" y="229"/>
                  </a:lnTo>
                  <a:lnTo>
                    <a:pt x="72" y="203"/>
                  </a:lnTo>
                  <a:lnTo>
                    <a:pt x="69" y="190"/>
                  </a:lnTo>
                  <a:lnTo>
                    <a:pt x="66" y="176"/>
                  </a:lnTo>
                  <a:lnTo>
                    <a:pt x="65" y="169"/>
                  </a:lnTo>
                  <a:lnTo>
                    <a:pt x="62" y="161"/>
                  </a:lnTo>
                  <a:lnTo>
                    <a:pt x="56" y="148"/>
                  </a:lnTo>
                  <a:lnTo>
                    <a:pt x="46" y="134"/>
                  </a:lnTo>
                  <a:lnTo>
                    <a:pt x="37" y="122"/>
                  </a:lnTo>
                  <a:lnTo>
                    <a:pt x="28" y="109"/>
                  </a:lnTo>
                  <a:lnTo>
                    <a:pt x="19" y="96"/>
                  </a:lnTo>
                  <a:lnTo>
                    <a:pt x="10" y="83"/>
                  </a:lnTo>
                  <a:lnTo>
                    <a:pt x="7" y="75"/>
                  </a:lnTo>
                  <a:lnTo>
                    <a:pt x="4" y="68"/>
                  </a:lnTo>
                  <a:lnTo>
                    <a:pt x="3" y="62"/>
                  </a:lnTo>
                  <a:lnTo>
                    <a:pt x="0" y="56"/>
                  </a:lnTo>
                  <a:lnTo>
                    <a:pt x="0" y="48"/>
                  </a:lnTo>
                  <a:lnTo>
                    <a:pt x="0" y="42"/>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8" name="Freeform 1744"/>
            <p:cNvSpPr>
              <a:spLocks/>
            </p:cNvSpPr>
            <p:nvPr/>
          </p:nvSpPr>
          <p:spPr bwMode="auto">
            <a:xfrm>
              <a:off x="4024" y="2065"/>
              <a:ext cx="45" cy="27"/>
            </a:xfrm>
            <a:custGeom>
              <a:avLst/>
              <a:gdLst>
                <a:gd name="T0" fmla="*/ 89 w 89"/>
                <a:gd name="T1" fmla="*/ 0 h 52"/>
                <a:gd name="T2" fmla="*/ 77 w 89"/>
                <a:gd name="T3" fmla="*/ 4 h 52"/>
                <a:gd name="T4" fmla="*/ 62 w 89"/>
                <a:gd name="T5" fmla="*/ 7 h 52"/>
                <a:gd name="T6" fmla="*/ 47 w 89"/>
                <a:gd name="T7" fmla="*/ 10 h 52"/>
                <a:gd name="T8" fmla="*/ 31 w 89"/>
                <a:gd name="T9" fmla="*/ 15 h 52"/>
                <a:gd name="T10" fmla="*/ 24 w 89"/>
                <a:gd name="T11" fmla="*/ 18 h 52"/>
                <a:gd name="T12" fmla="*/ 18 w 89"/>
                <a:gd name="T13" fmla="*/ 19 h 52"/>
                <a:gd name="T14" fmla="*/ 12 w 89"/>
                <a:gd name="T15" fmla="*/ 24 h 52"/>
                <a:gd name="T16" fmla="*/ 7 w 89"/>
                <a:gd name="T17" fmla="*/ 27 h 52"/>
                <a:gd name="T18" fmla="*/ 4 w 89"/>
                <a:gd name="T19" fmla="*/ 33 h 52"/>
                <a:gd name="T20" fmla="*/ 1 w 89"/>
                <a:gd name="T21" fmla="*/ 37 h 52"/>
                <a:gd name="T22" fmla="*/ 0 w 89"/>
                <a:gd name="T23" fmla="*/ 42 h 52"/>
                <a:gd name="T24" fmla="*/ 0 w 89"/>
                <a:gd name="T25" fmla="*/ 45 h 52"/>
                <a:gd name="T26" fmla="*/ 0 w 89"/>
                <a:gd name="T27" fmla="*/ 52 h 52"/>
                <a:gd name="T28" fmla="*/ 9 w 89"/>
                <a:gd name="T29" fmla="*/ 45 h 52"/>
                <a:gd name="T30" fmla="*/ 19 w 89"/>
                <a:gd name="T31" fmla="*/ 39 h 52"/>
                <a:gd name="T32" fmla="*/ 30 w 89"/>
                <a:gd name="T33" fmla="*/ 33 h 52"/>
                <a:gd name="T34" fmla="*/ 34 w 89"/>
                <a:gd name="T35" fmla="*/ 30 h 52"/>
                <a:gd name="T36" fmla="*/ 39 w 89"/>
                <a:gd name="T37" fmla="*/ 28 h 52"/>
                <a:gd name="T38" fmla="*/ 45 w 89"/>
                <a:gd name="T39" fmla="*/ 27 h 52"/>
                <a:gd name="T40" fmla="*/ 51 w 89"/>
                <a:gd name="T41" fmla="*/ 25 h 52"/>
                <a:gd name="T42" fmla="*/ 62 w 89"/>
                <a:gd name="T43" fmla="*/ 22 h 52"/>
                <a:gd name="T44" fmla="*/ 74 w 89"/>
                <a:gd name="T45" fmla="*/ 22 h 52"/>
                <a:gd name="T46" fmla="*/ 86 w 89"/>
                <a:gd name="T47" fmla="*/ 22 h 52"/>
                <a:gd name="T48" fmla="*/ 89 w 89"/>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52">
                  <a:moveTo>
                    <a:pt x="89" y="0"/>
                  </a:moveTo>
                  <a:lnTo>
                    <a:pt x="77" y="4"/>
                  </a:lnTo>
                  <a:lnTo>
                    <a:pt x="62" y="7"/>
                  </a:lnTo>
                  <a:lnTo>
                    <a:pt x="47" y="10"/>
                  </a:lnTo>
                  <a:lnTo>
                    <a:pt x="31" y="15"/>
                  </a:lnTo>
                  <a:lnTo>
                    <a:pt x="24" y="18"/>
                  </a:lnTo>
                  <a:lnTo>
                    <a:pt x="18" y="19"/>
                  </a:lnTo>
                  <a:lnTo>
                    <a:pt x="12" y="24"/>
                  </a:lnTo>
                  <a:lnTo>
                    <a:pt x="7" y="27"/>
                  </a:lnTo>
                  <a:lnTo>
                    <a:pt x="4" y="33"/>
                  </a:lnTo>
                  <a:lnTo>
                    <a:pt x="1" y="37"/>
                  </a:lnTo>
                  <a:lnTo>
                    <a:pt x="0" y="42"/>
                  </a:lnTo>
                  <a:lnTo>
                    <a:pt x="0" y="45"/>
                  </a:lnTo>
                  <a:lnTo>
                    <a:pt x="0" y="52"/>
                  </a:lnTo>
                  <a:lnTo>
                    <a:pt x="9" y="45"/>
                  </a:lnTo>
                  <a:lnTo>
                    <a:pt x="19" y="39"/>
                  </a:lnTo>
                  <a:lnTo>
                    <a:pt x="30" y="33"/>
                  </a:lnTo>
                  <a:lnTo>
                    <a:pt x="34" y="30"/>
                  </a:lnTo>
                  <a:lnTo>
                    <a:pt x="39" y="28"/>
                  </a:lnTo>
                  <a:lnTo>
                    <a:pt x="45" y="27"/>
                  </a:lnTo>
                  <a:lnTo>
                    <a:pt x="51" y="25"/>
                  </a:lnTo>
                  <a:lnTo>
                    <a:pt x="62" y="22"/>
                  </a:lnTo>
                  <a:lnTo>
                    <a:pt x="74" y="22"/>
                  </a:lnTo>
                  <a:lnTo>
                    <a:pt x="86" y="22"/>
                  </a:lnTo>
                  <a:lnTo>
                    <a:pt x="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29" name="Freeform 1745"/>
            <p:cNvSpPr>
              <a:spLocks/>
            </p:cNvSpPr>
            <p:nvPr/>
          </p:nvSpPr>
          <p:spPr bwMode="auto">
            <a:xfrm>
              <a:off x="4015" y="1809"/>
              <a:ext cx="218" cy="504"/>
            </a:xfrm>
            <a:custGeom>
              <a:avLst/>
              <a:gdLst>
                <a:gd name="T0" fmla="*/ 208 w 438"/>
                <a:gd name="T1" fmla="*/ 392 h 1008"/>
                <a:gd name="T2" fmla="*/ 234 w 438"/>
                <a:gd name="T3" fmla="*/ 339 h 1008"/>
                <a:gd name="T4" fmla="*/ 246 w 438"/>
                <a:gd name="T5" fmla="*/ 303 h 1008"/>
                <a:gd name="T6" fmla="*/ 257 w 438"/>
                <a:gd name="T7" fmla="*/ 246 h 1008"/>
                <a:gd name="T8" fmla="*/ 258 w 438"/>
                <a:gd name="T9" fmla="*/ 187 h 1008"/>
                <a:gd name="T10" fmla="*/ 249 w 438"/>
                <a:gd name="T11" fmla="*/ 127 h 1008"/>
                <a:gd name="T12" fmla="*/ 240 w 438"/>
                <a:gd name="T13" fmla="*/ 91 h 1008"/>
                <a:gd name="T14" fmla="*/ 243 w 438"/>
                <a:gd name="T15" fmla="*/ 76 h 1008"/>
                <a:gd name="T16" fmla="*/ 297 w 438"/>
                <a:gd name="T17" fmla="*/ 65 h 1008"/>
                <a:gd name="T18" fmla="*/ 406 w 438"/>
                <a:gd name="T19" fmla="*/ 55 h 1008"/>
                <a:gd name="T20" fmla="*/ 427 w 438"/>
                <a:gd name="T21" fmla="*/ 46 h 1008"/>
                <a:gd name="T22" fmla="*/ 436 w 438"/>
                <a:gd name="T23" fmla="*/ 8 h 1008"/>
                <a:gd name="T24" fmla="*/ 406 w 438"/>
                <a:gd name="T25" fmla="*/ 0 h 1008"/>
                <a:gd name="T26" fmla="*/ 334 w 438"/>
                <a:gd name="T27" fmla="*/ 5 h 1008"/>
                <a:gd name="T28" fmla="*/ 240 w 438"/>
                <a:gd name="T29" fmla="*/ 14 h 1008"/>
                <a:gd name="T30" fmla="*/ 213 w 438"/>
                <a:gd name="T31" fmla="*/ 15 h 1008"/>
                <a:gd name="T32" fmla="*/ 189 w 438"/>
                <a:gd name="T33" fmla="*/ 6 h 1008"/>
                <a:gd name="T34" fmla="*/ 169 w 438"/>
                <a:gd name="T35" fmla="*/ 11 h 1008"/>
                <a:gd name="T36" fmla="*/ 162 w 438"/>
                <a:gd name="T37" fmla="*/ 18 h 1008"/>
                <a:gd name="T38" fmla="*/ 157 w 438"/>
                <a:gd name="T39" fmla="*/ 37 h 1008"/>
                <a:gd name="T40" fmla="*/ 165 w 438"/>
                <a:gd name="T41" fmla="*/ 58 h 1008"/>
                <a:gd name="T42" fmla="*/ 177 w 438"/>
                <a:gd name="T43" fmla="*/ 73 h 1008"/>
                <a:gd name="T44" fmla="*/ 198 w 438"/>
                <a:gd name="T45" fmla="*/ 101 h 1008"/>
                <a:gd name="T46" fmla="*/ 211 w 438"/>
                <a:gd name="T47" fmla="*/ 134 h 1008"/>
                <a:gd name="T48" fmla="*/ 217 w 438"/>
                <a:gd name="T49" fmla="*/ 168 h 1008"/>
                <a:gd name="T50" fmla="*/ 222 w 438"/>
                <a:gd name="T51" fmla="*/ 249 h 1008"/>
                <a:gd name="T52" fmla="*/ 219 w 438"/>
                <a:gd name="T53" fmla="*/ 296 h 1008"/>
                <a:gd name="T54" fmla="*/ 205 w 438"/>
                <a:gd name="T55" fmla="*/ 342 h 1008"/>
                <a:gd name="T56" fmla="*/ 186 w 438"/>
                <a:gd name="T57" fmla="*/ 388 h 1008"/>
                <a:gd name="T58" fmla="*/ 159 w 438"/>
                <a:gd name="T59" fmla="*/ 431 h 1008"/>
                <a:gd name="T60" fmla="*/ 118 w 438"/>
                <a:gd name="T61" fmla="*/ 485 h 1008"/>
                <a:gd name="T62" fmla="*/ 21 w 438"/>
                <a:gd name="T63" fmla="*/ 600 h 1008"/>
                <a:gd name="T64" fmla="*/ 6 w 438"/>
                <a:gd name="T65" fmla="*/ 632 h 1008"/>
                <a:gd name="T66" fmla="*/ 0 w 438"/>
                <a:gd name="T67" fmla="*/ 672 h 1008"/>
                <a:gd name="T68" fmla="*/ 3 w 438"/>
                <a:gd name="T69" fmla="*/ 696 h 1008"/>
                <a:gd name="T70" fmla="*/ 5 w 438"/>
                <a:gd name="T71" fmla="*/ 666 h 1008"/>
                <a:gd name="T72" fmla="*/ 15 w 438"/>
                <a:gd name="T73" fmla="*/ 641 h 1008"/>
                <a:gd name="T74" fmla="*/ 30 w 438"/>
                <a:gd name="T75" fmla="*/ 618 h 1008"/>
                <a:gd name="T76" fmla="*/ 59 w 438"/>
                <a:gd name="T77" fmla="*/ 580 h 1008"/>
                <a:gd name="T78" fmla="*/ 68 w 438"/>
                <a:gd name="T79" fmla="*/ 607 h 1008"/>
                <a:gd name="T80" fmla="*/ 51 w 438"/>
                <a:gd name="T81" fmla="*/ 735 h 1008"/>
                <a:gd name="T82" fmla="*/ 38 w 438"/>
                <a:gd name="T83" fmla="*/ 841 h 1008"/>
                <a:gd name="T84" fmla="*/ 38 w 438"/>
                <a:gd name="T85" fmla="*/ 906 h 1008"/>
                <a:gd name="T86" fmla="*/ 35 w 438"/>
                <a:gd name="T87" fmla="*/ 931 h 1008"/>
                <a:gd name="T88" fmla="*/ 20 w 438"/>
                <a:gd name="T89" fmla="*/ 983 h 1008"/>
                <a:gd name="T90" fmla="*/ 17 w 438"/>
                <a:gd name="T91" fmla="*/ 1001 h 1008"/>
                <a:gd name="T92" fmla="*/ 36 w 438"/>
                <a:gd name="T93" fmla="*/ 960 h 1008"/>
                <a:gd name="T94" fmla="*/ 45 w 438"/>
                <a:gd name="T95" fmla="*/ 910 h 1008"/>
                <a:gd name="T96" fmla="*/ 65 w 438"/>
                <a:gd name="T97" fmla="*/ 745 h 1008"/>
                <a:gd name="T98" fmla="*/ 83 w 438"/>
                <a:gd name="T99" fmla="*/ 647 h 1008"/>
                <a:gd name="T100" fmla="*/ 101 w 438"/>
                <a:gd name="T101" fmla="*/ 583 h 1008"/>
                <a:gd name="T102" fmla="*/ 118 w 438"/>
                <a:gd name="T103" fmla="*/ 538 h 1008"/>
                <a:gd name="T104" fmla="*/ 150 w 438"/>
                <a:gd name="T105" fmla="*/ 481 h 1008"/>
                <a:gd name="T106" fmla="*/ 180 w 438"/>
                <a:gd name="T107" fmla="*/ 442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1008">
                  <a:moveTo>
                    <a:pt x="186" y="431"/>
                  </a:moveTo>
                  <a:lnTo>
                    <a:pt x="198" y="409"/>
                  </a:lnTo>
                  <a:lnTo>
                    <a:pt x="208" y="392"/>
                  </a:lnTo>
                  <a:lnTo>
                    <a:pt x="217" y="374"/>
                  </a:lnTo>
                  <a:lnTo>
                    <a:pt x="226" y="357"/>
                  </a:lnTo>
                  <a:lnTo>
                    <a:pt x="234" y="339"/>
                  </a:lnTo>
                  <a:lnTo>
                    <a:pt x="240" y="321"/>
                  </a:lnTo>
                  <a:lnTo>
                    <a:pt x="243" y="312"/>
                  </a:lnTo>
                  <a:lnTo>
                    <a:pt x="246" y="303"/>
                  </a:lnTo>
                  <a:lnTo>
                    <a:pt x="251" y="284"/>
                  </a:lnTo>
                  <a:lnTo>
                    <a:pt x="254" y="266"/>
                  </a:lnTo>
                  <a:lnTo>
                    <a:pt x="257" y="246"/>
                  </a:lnTo>
                  <a:lnTo>
                    <a:pt x="258" y="226"/>
                  </a:lnTo>
                  <a:lnTo>
                    <a:pt x="260" y="207"/>
                  </a:lnTo>
                  <a:lnTo>
                    <a:pt x="258" y="187"/>
                  </a:lnTo>
                  <a:lnTo>
                    <a:pt x="257" y="168"/>
                  </a:lnTo>
                  <a:lnTo>
                    <a:pt x="254" y="148"/>
                  </a:lnTo>
                  <a:lnTo>
                    <a:pt x="249" y="127"/>
                  </a:lnTo>
                  <a:lnTo>
                    <a:pt x="243" y="106"/>
                  </a:lnTo>
                  <a:lnTo>
                    <a:pt x="242" y="97"/>
                  </a:lnTo>
                  <a:lnTo>
                    <a:pt x="240" y="91"/>
                  </a:lnTo>
                  <a:lnTo>
                    <a:pt x="240" y="85"/>
                  </a:lnTo>
                  <a:lnTo>
                    <a:pt x="242" y="80"/>
                  </a:lnTo>
                  <a:lnTo>
                    <a:pt x="243" y="76"/>
                  </a:lnTo>
                  <a:lnTo>
                    <a:pt x="246" y="73"/>
                  </a:lnTo>
                  <a:lnTo>
                    <a:pt x="251" y="71"/>
                  </a:lnTo>
                  <a:lnTo>
                    <a:pt x="297" y="65"/>
                  </a:lnTo>
                  <a:lnTo>
                    <a:pt x="344" y="59"/>
                  </a:lnTo>
                  <a:lnTo>
                    <a:pt x="388" y="55"/>
                  </a:lnTo>
                  <a:lnTo>
                    <a:pt x="406" y="55"/>
                  </a:lnTo>
                  <a:lnTo>
                    <a:pt x="423" y="53"/>
                  </a:lnTo>
                  <a:lnTo>
                    <a:pt x="424" y="52"/>
                  </a:lnTo>
                  <a:lnTo>
                    <a:pt x="427" y="46"/>
                  </a:lnTo>
                  <a:lnTo>
                    <a:pt x="430" y="37"/>
                  </a:lnTo>
                  <a:lnTo>
                    <a:pt x="433" y="28"/>
                  </a:lnTo>
                  <a:lnTo>
                    <a:pt x="436" y="8"/>
                  </a:lnTo>
                  <a:lnTo>
                    <a:pt x="438" y="2"/>
                  </a:lnTo>
                  <a:lnTo>
                    <a:pt x="438" y="0"/>
                  </a:lnTo>
                  <a:lnTo>
                    <a:pt x="406" y="0"/>
                  </a:lnTo>
                  <a:lnTo>
                    <a:pt x="388" y="0"/>
                  </a:lnTo>
                  <a:lnTo>
                    <a:pt x="370" y="2"/>
                  </a:lnTo>
                  <a:lnTo>
                    <a:pt x="334" y="5"/>
                  </a:lnTo>
                  <a:lnTo>
                    <a:pt x="299" y="8"/>
                  </a:lnTo>
                  <a:lnTo>
                    <a:pt x="267" y="11"/>
                  </a:lnTo>
                  <a:lnTo>
                    <a:pt x="240" y="14"/>
                  </a:lnTo>
                  <a:lnTo>
                    <a:pt x="222" y="15"/>
                  </a:lnTo>
                  <a:lnTo>
                    <a:pt x="216" y="15"/>
                  </a:lnTo>
                  <a:lnTo>
                    <a:pt x="213" y="15"/>
                  </a:lnTo>
                  <a:lnTo>
                    <a:pt x="204" y="11"/>
                  </a:lnTo>
                  <a:lnTo>
                    <a:pt x="196" y="8"/>
                  </a:lnTo>
                  <a:lnTo>
                    <a:pt x="189" y="6"/>
                  </a:lnTo>
                  <a:lnTo>
                    <a:pt x="181" y="8"/>
                  </a:lnTo>
                  <a:lnTo>
                    <a:pt x="175" y="9"/>
                  </a:lnTo>
                  <a:lnTo>
                    <a:pt x="169" y="11"/>
                  </a:lnTo>
                  <a:lnTo>
                    <a:pt x="165" y="14"/>
                  </a:lnTo>
                  <a:lnTo>
                    <a:pt x="163" y="17"/>
                  </a:lnTo>
                  <a:lnTo>
                    <a:pt x="162" y="18"/>
                  </a:lnTo>
                  <a:lnTo>
                    <a:pt x="159" y="25"/>
                  </a:lnTo>
                  <a:lnTo>
                    <a:pt x="157" y="29"/>
                  </a:lnTo>
                  <a:lnTo>
                    <a:pt x="157" y="37"/>
                  </a:lnTo>
                  <a:lnTo>
                    <a:pt x="159" y="43"/>
                  </a:lnTo>
                  <a:lnTo>
                    <a:pt x="160" y="50"/>
                  </a:lnTo>
                  <a:lnTo>
                    <a:pt x="165" y="58"/>
                  </a:lnTo>
                  <a:lnTo>
                    <a:pt x="169" y="65"/>
                  </a:lnTo>
                  <a:lnTo>
                    <a:pt x="172" y="68"/>
                  </a:lnTo>
                  <a:lnTo>
                    <a:pt x="177" y="73"/>
                  </a:lnTo>
                  <a:lnTo>
                    <a:pt x="184" y="82"/>
                  </a:lnTo>
                  <a:lnTo>
                    <a:pt x="192" y="92"/>
                  </a:lnTo>
                  <a:lnTo>
                    <a:pt x="198" y="101"/>
                  </a:lnTo>
                  <a:lnTo>
                    <a:pt x="204" y="112"/>
                  </a:lnTo>
                  <a:lnTo>
                    <a:pt x="207" y="122"/>
                  </a:lnTo>
                  <a:lnTo>
                    <a:pt x="211" y="134"/>
                  </a:lnTo>
                  <a:lnTo>
                    <a:pt x="213" y="145"/>
                  </a:lnTo>
                  <a:lnTo>
                    <a:pt x="216" y="156"/>
                  </a:lnTo>
                  <a:lnTo>
                    <a:pt x="217" y="168"/>
                  </a:lnTo>
                  <a:lnTo>
                    <a:pt x="219" y="180"/>
                  </a:lnTo>
                  <a:lnTo>
                    <a:pt x="220" y="202"/>
                  </a:lnTo>
                  <a:lnTo>
                    <a:pt x="222" y="249"/>
                  </a:lnTo>
                  <a:lnTo>
                    <a:pt x="222" y="264"/>
                  </a:lnTo>
                  <a:lnTo>
                    <a:pt x="220" y="281"/>
                  </a:lnTo>
                  <a:lnTo>
                    <a:pt x="219" y="296"/>
                  </a:lnTo>
                  <a:lnTo>
                    <a:pt x="214" y="312"/>
                  </a:lnTo>
                  <a:lnTo>
                    <a:pt x="211" y="327"/>
                  </a:lnTo>
                  <a:lnTo>
                    <a:pt x="205" y="342"/>
                  </a:lnTo>
                  <a:lnTo>
                    <a:pt x="199" y="357"/>
                  </a:lnTo>
                  <a:lnTo>
                    <a:pt x="193" y="372"/>
                  </a:lnTo>
                  <a:lnTo>
                    <a:pt x="186" y="388"/>
                  </a:lnTo>
                  <a:lnTo>
                    <a:pt x="177" y="403"/>
                  </a:lnTo>
                  <a:lnTo>
                    <a:pt x="168" y="418"/>
                  </a:lnTo>
                  <a:lnTo>
                    <a:pt x="159" y="431"/>
                  </a:lnTo>
                  <a:lnTo>
                    <a:pt x="139" y="458"/>
                  </a:lnTo>
                  <a:lnTo>
                    <a:pt x="128" y="472"/>
                  </a:lnTo>
                  <a:lnTo>
                    <a:pt x="118" y="485"/>
                  </a:lnTo>
                  <a:lnTo>
                    <a:pt x="70" y="541"/>
                  </a:lnTo>
                  <a:lnTo>
                    <a:pt x="47" y="568"/>
                  </a:lnTo>
                  <a:lnTo>
                    <a:pt x="21" y="600"/>
                  </a:lnTo>
                  <a:lnTo>
                    <a:pt x="15" y="609"/>
                  </a:lnTo>
                  <a:lnTo>
                    <a:pt x="9" y="620"/>
                  </a:lnTo>
                  <a:lnTo>
                    <a:pt x="6" y="632"/>
                  </a:lnTo>
                  <a:lnTo>
                    <a:pt x="2" y="645"/>
                  </a:lnTo>
                  <a:lnTo>
                    <a:pt x="0" y="659"/>
                  </a:lnTo>
                  <a:lnTo>
                    <a:pt x="0" y="672"/>
                  </a:lnTo>
                  <a:lnTo>
                    <a:pt x="0" y="678"/>
                  </a:lnTo>
                  <a:lnTo>
                    <a:pt x="0" y="684"/>
                  </a:lnTo>
                  <a:lnTo>
                    <a:pt x="3" y="696"/>
                  </a:lnTo>
                  <a:lnTo>
                    <a:pt x="3" y="686"/>
                  </a:lnTo>
                  <a:lnTo>
                    <a:pt x="3" y="675"/>
                  </a:lnTo>
                  <a:lnTo>
                    <a:pt x="5" y="666"/>
                  </a:lnTo>
                  <a:lnTo>
                    <a:pt x="8" y="657"/>
                  </a:lnTo>
                  <a:lnTo>
                    <a:pt x="11" y="650"/>
                  </a:lnTo>
                  <a:lnTo>
                    <a:pt x="15" y="641"/>
                  </a:lnTo>
                  <a:lnTo>
                    <a:pt x="20" y="633"/>
                  </a:lnTo>
                  <a:lnTo>
                    <a:pt x="24" y="626"/>
                  </a:lnTo>
                  <a:lnTo>
                    <a:pt x="30" y="618"/>
                  </a:lnTo>
                  <a:lnTo>
                    <a:pt x="36" y="610"/>
                  </a:lnTo>
                  <a:lnTo>
                    <a:pt x="47" y="595"/>
                  </a:lnTo>
                  <a:lnTo>
                    <a:pt x="59" y="580"/>
                  </a:lnTo>
                  <a:lnTo>
                    <a:pt x="70" y="565"/>
                  </a:lnTo>
                  <a:lnTo>
                    <a:pt x="70" y="586"/>
                  </a:lnTo>
                  <a:lnTo>
                    <a:pt x="68" y="607"/>
                  </a:lnTo>
                  <a:lnTo>
                    <a:pt x="63" y="650"/>
                  </a:lnTo>
                  <a:lnTo>
                    <a:pt x="57" y="693"/>
                  </a:lnTo>
                  <a:lnTo>
                    <a:pt x="51" y="735"/>
                  </a:lnTo>
                  <a:lnTo>
                    <a:pt x="45" y="778"/>
                  </a:lnTo>
                  <a:lnTo>
                    <a:pt x="39" y="820"/>
                  </a:lnTo>
                  <a:lnTo>
                    <a:pt x="38" y="841"/>
                  </a:lnTo>
                  <a:lnTo>
                    <a:pt x="38" y="862"/>
                  </a:lnTo>
                  <a:lnTo>
                    <a:pt x="38" y="883"/>
                  </a:lnTo>
                  <a:lnTo>
                    <a:pt x="38" y="906"/>
                  </a:lnTo>
                  <a:lnTo>
                    <a:pt x="38" y="912"/>
                  </a:lnTo>
                  <a:lnTo>
                    <a:pt x="38" y="918"/>
                  </a:lnTo>
                  <a:lnTo>
                    <a:pt x="35" y="931"/>
                  </a:lnTo>
                  <a:lnTo>
                    <a:pt x="32" y="943"/>
                  </a:lnTo>
                  <a:lnTo>
                    <a:pt x="27" y="957"/>
                  </a:lnTo>
                  <a:lnTo>
                    <a:pt x="20" y="983"/>
                  </a:lnTo>
                  <a:lnTo>
                    <a:pt x="15" y="996"/>
                  </a:lnTo>
                  <a:lnTo>
                    <a:pt x="14" y="1008"/>
                  </a:lnTo>
                  <a:lnTo>
                    <a:pt x="17" y="1001"/>
                  </a:lnTo>
                  <a:lnTo>
                    <a:pt x="20" y="992"/>
                  </a:lnTo>
                  <a:lnTo>
                    <a:pt x="27" y="975"/>
                  </a:lnTo>
                  <a:lnTo>
                    <a:pt x="36" y="960"/>
                  </a:lnTo>
                  <a:lnTo>
                    <a:pt x="39" y="951"/>
                  </a:lnTo>
                  <a:lnTo>
                    <a:pt x="41" y="943"/>
                  </a:lnTo>
                  <a:lnTo>
                    <a:pt x="45" y="910"/>
                  </a:lnTo>
                  <a:lnTo>
                    <a:pt x="50" y="877"/>
                  </a:lnTo>
                  <a:lnTo>
                    <a:pt x="57" y="811"/>
                  </a:lnTo>
                  <a:lnTo>
                    <a:pt x="65" y="745"/>
                  </a:lnTo>
                  <a:lnTo>
                    <a:pt x="70" y="711"/>
                  </a:lnTo>
                  <a:lnTo>
                    <a:pt x="76" y="678"/>
                  </a:lnTo>
                  <a:lnTo>
                    <a:pt x="83" y="647"/>
                  </a:lnTo>
                  <a:lnTo>
                    <a:pt x="91" y="615"/>
                  </a:lnTo>
                  <a:lnTo>
                    <a:pt x="95" y="600"/>
                  </a:lnTo>
                  <a:lnTo>
                    <a:pt x="101" y="583"/>
                  </a:lnTo>
                  <a:lnTo>
                    <a:pt x="106" y="568"/>
                  </a:lnTo>
                  <a:lnTo>
                    <a:pt x="112" y="553"/>
                  </a:lnTo>
                  <a:lnTo>
                    <a:pt x="118" y="538"/>
                  </a:lnTo>
                  <a:lnTo>
                    <a:pt x="125" y="525"/>
                  </a:lnTo>
                  <a:lnTo>
                    <a:pt x="140" y="496"/>
                  </a:lnTo>
                  <a:lnTo>
                    <a:pt x="150" y="481"/>
                  </a:lnTo>
                  <a:lnTo>
                    <a:pt x="159" y="467"/>
                  </a:lnTo>
                  <a:lnTo>
                    <a:pt x="169" y="454"/>
                  </a:lnTo>
                  <a:lnTo>
                    <a:pt x="180" y="442"/>
                  </a:lnTo>
                  <a:lnTo>
                    <a:pt x="186"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0" name="Freeform 1746"/>
            <p:cNvSpPr>
              <a:spLocks/>
            </p:cNvSpPr>
            <p:nvPr/>
          </p:nvSpPr>
          <p:spPr bwMode="auto">
            <a:xfrm>
              <a:off x="4010" y="1747"/>
              <a:ext cx="917" cy="647"/>
            </a:xfrm>
            <a:custGeom>
              <a:avLst/>
              <a:gdLst>
                <a:gd name="T0" fmla="*/ 1378 w 1834"/>
                <a:gd name="T1" fmla="*/ 378 h 1296"/>
                <a:gd name="T2" fmla="*/ 1277 w 1834"/>
                <a:gd name="T3" fmla="*/ 205 h 1296"/>
                <a:gd name="T4" fmla="*/ 1124 w 1834"/>
                <a:gd name="T5" fmla="*/ 118 h 1296"/>
                <a:gd name="T6" fmla="*/ 832 w 1834"/>
                <a:gd name="T7" fmla="*/ 71 h 1296"/>
                <a:gd name="T8" fmla="*/ 637 w 1834"/>
                <a:gd name="T9" fmla="*/ 24 h 1296"/>
                <a:gd name="T10" fmla="*/ 519 w 1834"/>
                <a:gd name="T11" fmla="*/ 0 h 1296"/>
                <a:gd name="T12" fmla="*/ 346 w 1834"/>
                <a:gd name="T13" fmla="*/ 29 h 1296"/>
                <a:gd name="T14" fmla="*/ 246 w 1834"/>
                <a:gd name="T15" fmla="*/ 61 h 1296"/>
                <a:gd name="T16" fmla="*/ 205 w 1834"/>
                <a:gd name="T17" fmla="*/ 119 h 1296"/>
                <a:gd name="T18" fmla="*/ 231 w 1834"/>
                <a:gd name="T19" fmla="*/ 148 h 1296"/>
                <a:gd name="T20" fmla="*/ 340 w 1834"/>
                <a:gd name="T21" fmla="*/ 112 h 1296"/>
                <a:gd name="T22" fmla="*/ 450 w 1834"/>
                <a:gd name="T23" fmla="*/ 98 h 1296"/>
                <a:gd name="T24" fmla="*/ 408 w 1834"/>
                <a:gd name="T25" fmla="*/ 231 h 1296"/>
                <a:gd name="T26" fmla="*/ 308 w 1834"/>
                <a:gd name="T27" fmla="*/ 398 h 1296"/>
                <a:gd name="T28" fmla="*/ 146 w 1834"/>
                <a:gd name="T29" fmla="*/ 588 h 1296"/>
                <a:gd name="T30" fmla="*/ 47 w 1834"/>
                <a:gd name="T31" fmla="*/ 794 h 1296"/>
                <a:gd name="T32" fmla="*/ 0 w 1834"/>
                <a:gd name="T33" fmla="*/ 1026 h 1296"/>
                <a:gd name="T34" fmla="*/ 11 w 1834"/>
                <a:gd name="T35" fmla="*/ 1109 h 1296"/>
                <a:gd name="T36" fmla="*/ 27 w 1834"/>
                <a:gd name="T37" fmla="*/ 970 h 1296"/>
                <a:gd name="T38" fmla="*/ 74 w 1834"/>
                <a:gd name="T39" fmla="*/ 803 h 1296"/>
                <a:gd name="T40" fmla="*/ 125 w 1834"/>
                <a:gd name="T41" fmla="*/ 666 h 1296"/>
                <a:gd name="T42" fmla="*/ 239 w 1834"/>
                <a:gd name="T43" fmla="*/ 528 h 1296"/>
                <a:gd name="T44" fmla="*/ 424 w 1834"/>
                <a:gd name="T45" fmla="*/ 333 h 1296"/>
                <a:gd name="T46" fmla="*/ 527 w 1834"/>
                <a:gd name="T47" fmla="*/ 142 h 1296"/>
                <a:gd name="T48" fmla="*/ 604 w 1834"/>
                <a:gd name="T49" fmla="*/ 89 h 1296"/>
                <a:gd name="T50" fmla="*/ 758 w 1834"/>
                <a:gd name="T51" fmla="*/ 146 h 1296"/>
                <a:gd name="T52" fmla="*/ 975 w 1834"/>
                <a:gd name="T53" fmla="*/ 210 h 1296"/>
                <a:gd name="T54" fmla="*/ 1138 w 1834"/>
                <a:gd name="T55" fmla="*/ 253 h 1296"/>
                <a:gd name="T56" fmla="*/ 1236 w 1834"/>
                <a:gd name="T57" fmla="*/ 333 h 1296"/>
                <a:gd name="T58" fmla="*/ 1265 w 1834"/>
                <a:gd name="T59" fmla="*/ 434 h 1296"/>
                <a:gd name="T60" fmla="*/ 1227 w 1834"/>
                <a:gd name="T61" fmla="*/ 577 h 1296"/>
                <a:gd name="T62" fmla="*/ 1046 w 1834"/>
                <a:gd name="T63" fmla="*/ 811 h 1296"/>
                <a:gd name="T64" fmla="*/ 915 w 1834"/>
                <a:gd name="T65" fmla="*/ 999 h 1296"/>
                <a:gd name="T66" fmla="*/ 782 w 1834"/>
                <a:gd name="T67" fmla="*/ 1108 h 1296"/>
                <a:gd name="T68" fmla="*/ 651 w 1834"/>
                <a:gd name="T69" fmla="*/ 1162 h 1296"/>
                <a:gd name="T70" fmla="*/ 595 w 1834"/>
                <a:gd name="T71" fmla="*/ 1243 h 1296"/>
                <a:gd name="T72" fmla="*/ 593 w 1834"/>
                <a:gd name="T73" fmla="*/ 1246 h 1296"/>
                <a:gd name="T74" fmla="*/ 646 w 1834"/>
                <a:gd name="T75" fmla="*/ 1178 h 1296"/>
                <a:gd name="T76" fmla="*/ 806 w 1834"/>
                <a:gd name="T77" fmla="*/ 1115 h 1296"/>
                <a:gd name="T78" fmla="*/ 936 w 1834"/>
                <a:gd name="T79" fmla="*/ 1034 h 1296"/>
                <a:gd name="T80" fmla="*/ 998 w 1834"/>
                <a:gd name="T81" fmla="*/ 983 h 1296"/>
                <a:gd name="T82" fmla="*/ 1016 w 1834"/>
                <a:gd name="T83" fmla="*/ 1129 h 1296"/>
                <a:gd name="T84" fmla="*/ 1067 w 1834"/>
                <a:gd name="T85" fmla="*/ 1233 h 1296"/>
                <a:gd name="T86" fmla="*/ 1078 w 1834"/>
                <a:gd name="T87" fmla="*/ 1207 h 1296"/>
                <a:gd name="T88" fmla="*/ 1035 w 1834"/>
                <a:gd name="T89" fmla="*/ 1086 h 1296"/>
                <a:gd name="T90" fmla="*/ 1043 w 1834"/>
                <a:gd name="T91" fmla="*/ 930 h 1296"/>
                <a:gd name="T92" fmla="*/ 1144 w 1834"/>
                <a:gd name="T93" fmla="*/ 776 h 1296"/>
                <a:gd name="T94" fmla="*/ 1295 w 1834"/>
                <a:gd name="T95" fmla="*/ 586 h 1296"/>
                <a:gd name="T96" fmla="*/ 1345 w 1834"/>
                <a:gd name="T97" fmla="*/ 470 h 1296"/>
                <a:gd name="T98" fmla="*/ 1375 w 1834"/>
                <a:gd name="T99" fmla="*/ 472 h 1296"/>
                <a:gd name="T100" fmla="*/ 1475 w 1834"/>
                <a:gd name="T101" fmla="*/ 571 h 1296"/>
                <a:gd name="T102" fmla="*/ 1650 w 1834"/>
                <a:gd name="T103" fmla="*/ 638 h 1296"/>
                <a:gd name="T104" fmla="*/ 1804 w 1834"/>
                <a:gd name="T105" fmla="*/ 684 h 1296"/>
                <a:gd name="T106" fmla="*/ 1831 w 1834"/>
                <a:gd name="T107" fmla="*/ 675 h 1296"/>
                <a:gd name="T108" fmla="*/ 1801 w 1834"/>
                <a:gd name="T109" fmla="*/ 635 h 1296"/>
                <a:gd name="T110" fmla="*/ 1565 w 1834"/>
                <a:gd name="T111" fmla="*/ 562 h 1296"/>
                <a:gd name="T112" fmla="*/ 1463 w 1834"/>
                <a:gd name="T113" fmla="*/ 494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4" h="1296">
                  <a:moveTo>
                    <a:pt x="1441" y="475"/>
                  </a:moveTo>
                  <a:lnTo>
                    <a:pt x="1435" y="469"/>
                  </a:lnTo>
                  <a:lnTo>
                    <a:pt x="1432" y="466"/>
                  </a:lnTo>
                  <a:lnTo>
                    <a:pt x="1429" y="463"/>
                  </a:lnTo>
                  <a:lnTo>
                    <a:pt x="1417" y="445"/>
                  </a:lnTo>
                  <a:lnTo>
                    <a:pt x="1398" y="410"/>
                  </a:lnTo>
                  <a:lnTo>
                    <a:pt x="1387" y="395"/>
                  </a:lnTo>
                  <a:lnTo>
                    <a:pt x="1378" y="378"/>
                  </a:lnTo>
                  <a:lnTo>
                    <a:pt x="1360" y="345"/>
                  </a:lnTo>
                  <a:lnTo>
                    <a:pt x="1345" y="311"/>
                  </a:lnTo>
                  <a:lnTo>
                    <a:pt x="1328" y="279"/>
                  </a:lnTo>
                  <a:lnTo>
                    <a:pt x="1319" y="262"/>
                  </a:lnTo>
                  <a:lnTo>
                    <a:pt x="1310" y="247"/>
                  </a:lnTo>
                  <a:lnTo>
                    <a:pt x="1300" y="232"/>
                  </a:lnTo>
                  <a:lnTo>
                    <a:pt x="1289" y="219"/>
                  </a:lnTo>
                  <a:lnTo>
                    <a:pt x="1277" y="205"/>
                  </a:lnTo>
                  <a:lnTo>
                    <a:pt x="1263" y="192"/>
                  </a:lnTo>
                  <a:lnTo>
                    <a:pt x="1250" y="180"/>
                  </a:lnTo>
                  <a:lnTo>
                    <a:pt x="1233" y="169"/>
                  </a:lnTo>
                  <a:lnTo>
                    <a:pt x="1210" y="156"/>
                  </a:lnTo>
                  <a:lnTo>
                    <a:pt x="1189" y="143"/>
                  </a:lnTo>
                  <a:lnTo>
                    <a:pt x="1168" y="134"/>
                  </a:lnTo>
                  <a:lnTo>
                    <a:pt x="1147" y="125"/>
                  </a:lnTo>
                  <a:lnTo>
                    <a:pt x="1124" y="118"/>
                  </a:lnTo>
                  <a:lnTo>
                    <a:pt x="1102" y="110"/>
                  </a:lnTo>
                  <a:lnTo>
                    <a:pt x="1079" y="104"/>
                  </a:lnTo>
                  <a:lnTo>
                    <a:pt x="1054" y="98"/>
                  </a:lnTo>
                  <a:lnTo>
                    <a:pt x="1031" y="92"/>
                  </a:lnTo>
                  <a:lnTo>
                    <a:pt x="986" y="86"/>
                  </a:lnTo>
                  <a:lnTo>
                    <a:pt x="945" y="82"/>
                  </a:lnTo>
                  <a:lnTo>
                    <a:pt x="869" y="76"/>
                  </a:lnTo>
                  <a:lnTo>
                    <a:pt x="832" y="71"/>
                  </a:lnTo>
                  <a:lnTo>
                    <a:pt x="794" y="67"/>
                  </a:lnTo>
                  <a:lnTo>
                    <a:pt x="774" y="64"/>
                  </a:lnTo>
                  <a:lnTo>
                    <a:pt x="753" y="59"/>
                  </a:lnTo>
                  <a:lnTo>
                    <a:pt x="731" y="55"/>
                  </a:lnTo>
                  <a:lnTo>
                    <a:pt x="708" y="50"/>
                  </a:lnTo>
                  <a:lnTo>
                    <a:pt x="684" y="41"/>
                  </a:lnTo>
                  <a:lnTo>
                    <a:pt x="649" y="31"/>
                  </a:lnTo>
                  <a:lnTo>
                    <a:pt x="637" y="24"/>
                  </a:lnTo>
                  <a:lnTo>
                    <a:pt x="631" y="21"/>
                  </a:lnTo>
                  <a:lnTo>
                    <a:pt x="626" y="20"/>
                  </a:lnTo>
                  <a:lnTo>
                    <a:pt x="596" y="12"/>
                  </a:lnTo>
                  <a:lnTo>
                    <a:pt x="581" y="8"/>
                  </a:lnTo>
                  <a:lnTo>
                    <a:pt x="566" y="3"/>
                  </a:lnTo>
                  <a:lnTo>
                    <a:pt x="551" y="0"/>
                  </a:lnTo>
                  <a:lnTo>
                    <a:pt x="534" y="0"/>
                  </a:lnTo>
                  <a:lnTo>
                    <a:pt x="519" y="0"/>
                  </a:lnTo>
                  <a:lnTo>
                    <a:pt x="512" y="2"/>
                  </a:lnTo>
                  <a:lnTo>
                    <a:pt x="503" y="5"/>
                  </a:lnTo>
                  <a:lnTo>
                    <a:pt x="468" y="15"/>
                  </a:lnTo>
                  <a:lnTo>
                    <a:pt x="450" y="20"/>
                  </a:lnTo>
                  <a:lnTo>
                    <a:pt x="432" y="23"/>
                  </a:lnTo>
                  <a:lnTo>
                    <a:pt x="398" y="24"/>
                  </a:lnTo>
                  <a:lnTo>
                    <a:pt x="364" y="27"/>
                  </a:lnTo>
                  <a:lnTo>
                    <a:pt x="346" y="29"/>
                  </a:lnTo>
                  <a:lnTo>
                    <a:pt x="328" y="32"/>
                  </a:lnTo>
                  <a:lnTo>
                    <a:pt x="309" y="37"/>
                  </a:lnTo>
                  <a:lnTo>
                    <a:pt x="293" y="41"/>
                  </a:lnTo>
                  <a:lnTo>
                    <a:pt x="276" y="46"/>
                  </a:lnTo>
                  <a:lnTo>
                    <a:pt x="269" y="49"/>
                  </a:lnTo>
                  <a:lnTo>
                    <a:pt x="261" y="53"/>
                  </a:lnTo>
                  <a:lnTo>
                    <a:pt x="254" y="56"/>
                  </a:lnTo>
                  <a:lnTo>
                    <a:pt x="246" y="61"/>
                  </a:lnTo>
                  <a:lnTo>
                    <a:pt x="240" y="65"/>
                  </a:lnTo>
                  <a:lnTo>
                    <a:pt x="234" y="71"/>
                  </a:lnTo>
                  <a:lnTo>
                    <a:pt x="223" y="82"/>
                  </a:lnTo>
                  <a:lnTo>
                    <a:pt x="219" y="89"/>
                  </a:lnTo>
                  <a:lnTo>
                    <a:pt x="214" y="95"/>
                  </a:lnTo>
                  <a:lnTo>
                    <a:pt x="211" y="103"/>
                  </a:lnTo>
                  <a:lnTo>
                    <a:pt x="208" y="110"/>
                  </a:lnTo>
                  <a:lnTo>
                    <a:pt x="205" y="119"/>
                  </a:lnTo>
                  <a:lnTo>
                    <a:pt x="204" y="128"/>
                  </a:lnTo>
                  <a:lnTo>
                    <a:pt x="204" y="136"/>
                  </a:lnTo>
                  <a:lnTo>
                    <a:pt x="204" y="139"/>
                  </a:lnTo>
                  <a:lnTo>
                    <a:pt x="213" y="145"/>
                  </a:lnTo>
                  <a:lnTo>
                    <a:pt x="217" y="146"/>
                  </a:lnTo>
                  <a:lnTo>
                    <a:pt x="222" y="148"/>
                  </a:lnTo>
                  <a:lnTo>
                    <a:pt x="226" y="148"/>
                  </a:lnTo>
                  <a:lnTo>
                    <a:pt x="231" y="148"/>
                  </a:lnTo>
                  <a:lnTo>
                    <a:pt x="240" y="146"/>
                  </a:lnTo>
                  <a:lnTo>
                    <a:pt x="249" y="145"/>
                  </a:lnTo>
                  <a:lnTo>
                    <a:pt x="257" y="140"/>
                  </a:lnTo>
                  <a:lnTo>
                    <a:pt x="266" y="137"/>
                  </a:lnTo>
                  <a:lnTo>
                    <a:pt x="275" y="134"/>
                  </a:lnTo>
                  <a:lnTo>
                    <a:pt x="296" y="128"/>
                  </a:lnTo>
                  <a:lnTo>
                    <a:pt x="317" y="121"/>
                  </a:lnTo>
                  <a:lnTo>
                    <a:pt x="340" y="112"/>
                  </a:lnTo>
                  <a:lnTo>
                    <a:pt x="361" y="104"/>
                  </a:lnTo>
                  <a:lnTo>
                    <a:pt x="383" y="98"/>
                  </a:lnTo>
                  <a:lnTo>
                    <a:pt x="394" y="97"/>
                  </a:lnTo>
                  <a:lnTo>
                    <a:pt x="405" y="95"/>
                  </a:lnTo>
                  <a:lnTo>
                    <a:pt x="417" y="95"/>
                  </a:lnTo>
                  <a:lnTo>
                    <a:pt x="427" y="95"/>
                  </a:lnTo>
                  <a:lnTo>
                    <a:pt x="438" y="97"/>
                  </a:lnTo>
                  <a:lnTo>
                    <a:pt x="450" y="98"/>
                  </a:lnTo>
                  <a:lnTo>
                    <a:pt x="450" y="113"/>
                  </a:lnTo>
                  <a:lnTo>
                    <a:pt x="448" y="127"/>
                  </a:lnTo>
                  <a:lnTo>
                    <a:pt x="445" y="140"/>
                  </a:lnTo>
                  <a:lnTo>
                    <a:pt x="442" y="154"/>
                  </a:lnTo>
                  <a:lnTo>
                    <a:pt x="438" y="168"/>
                  </a:lnTo>
                  <a:lnTo>
                    <a:pt x="433" y="181"/>
                  </a:lnTo>
                  <a:lnTo>
                    <a:pt x="421" y="207"/>
                  </a:lnTo>
                  <a:lnTo>
                    <a:pt x="408" y="231"/>
                  </a:lnTo>
                  <a:lnTo>
                    <a:pt x="394" y="256"/>
                  </a:lnTo>
                  <a:lnTo>
                    <a:pt x="379" y="281"/>
                  </a:lnTo>
                  <a:lnTo>
                    <a:pt x="367" y="306"/>
                  </a:lnTo>
                  <a:lnTo>
                    <a:pt x="356" y="326"/>
                  </a:lnTo>
                  <a:lnTo>
                    <a:pt x="346" y="344"/>
                  </a:lnTo>
                  <a:lnTo>
                    <a:pt x="334" y="363"/>
                  </a:lnTo>
                  <a:lnTo>
                    <a:pt x="322" y="381"/>
                  </a:lnTo>
                  <a:lnTo>
                    <a:pt x="308" y="398"/>
                  </a:lnTo>
                  <a:lnTo>
                    <a:pt x="294" y="416"/>
                  </a:lnTo>
                  <a:lnTo>
                    <a:pt x="266" y="449"/>
                  </a:lnTo>
                  <a:lnTo>
                    <a:pt x="235" y="482"/>
                  </a:lnTo>
                  <a:lnTo>
                    <a:pt x="205" y="517"/>
                  </a:lnTo>
                  <a:lnTo>
                    <a:pt x="190" y="534"/>
                  </a:lnTo>
                  <a:lnTo>
                    <a:pt x="175" y="552"/>
                  </a:lnTo>
                  <a:lnTo>
                    <a:pt x="160" y="570"/>
                  </a:lnTo>
                  <a:lnTo>
                    <a:pt x="146" y="588"/>
                  </a:lnTo>
                  <a:lnTo>
                    <a:pt x="134" y="607"/>
                  </a:lnTo>
                  <a:lnTo>
                    <a:pt x="122" y="627"/>
                  </a:lnTo>
                  <a:lnTo>
                    <a:pt x="110" y="648"/>
                  </a:lnTo>
                  <a:lnTo>
                    <a:pt x="100" y="668"/>
                  </a:lnTo>
                  <a:lnTo>
                    <a:pt x="89" y="689"/>
                  </a:lnTo>
                  <a:lnTo>
                    <a:pt x="79" y="710"/>
                  </a:lnTo>
                  <a:lnTo>
                    <a:pt x="62" y="752"/>
                  </a:lnTo>
                  <a:lnTo>
                    <a:pt x="47" y="794"/>
                  </a:lnTo>
                  <a:lnTo>
                    <a:pt x="33" y="833"/>
                  </a:lnTo>
                  <a:lnTo>
                    <a:pt x="23" y="871"/>
                  </a:lnTo>
                  <a:lnTo>
                    <a:pt x="15" y="904"/>
                  </a:lnTo>
                  <a:lnTo>
                    <a:pt x="11" y="927"/>
                  </a:lnTo>
                  <a:lnTo>
                    <a:pt x="8" y="942"/>
                  </a:lnTo>
                  <a:lnTo>
                    <a:pt x="6" y="957"/>
                  </a:lnTo>
                  <a:lnTo>
                    <a:pt x="3" y="992"/>
                  </a:lnTo>
                  <a:lnTo>
                    <a:pt x="0" y="1026"/>
                  </a:lnTo>
                  <a:lnTo>
                    <a:pt x="0" y="1059"/>
                  </a:lnTo>
                  <a:lnTo>
                    <a:pt x="0" y="1074"/>
                  </a:lnTo>
                  <a:lnTo>
                    <a:pt x="0" y="1086"/>
                  </a:lnTo>
                  <a:lnTo>
                    <a:pt x="2" y="1097"/>
                  </a:lnTo>
                  <a:lnTo>
                    <a:pt x="5" y="1103"/>
                  </a:lnTo>
                  <a:lnTo>
                    <a:pt x="8" y="1108"/>
                  </a:lnTo>
                  <a:lnTo>
                    <a:pt x="9" y="1109"/>
                  </a:lnTo>
                  <a:lnTo>
                    <a:pt x="11" y="1109"/>
                  </a:lnTo>
                  <a:lnTo>
                    <a:pt x="12" y="1108"/>
                  </a:lnTo>
                  <a:lnTo>
                    <a:pt x="15" y="1105"/>
                  </a:lnTo>
                  <a:lnTo>
                    <a:pt x="17" y="1094"/>
                  </a:lnTo>
                  <a:lnTo>
                    <a:pt x="18" y="1080"/>
                  </a:lnTo>
                  <a:lnTo>
                    <a:pt x="18" y="1067"/>
                  </a:lnTo>
                  <a:lnTo>
                    <a:pt x="18" y="1038"/>
                  </a:lnTo>
                  <a:lnTo>
                    <a:pt x="18" y="1025"/>
                  </a:lnTo>
                  <a:lnTo>
                    <a:pt x="27" y="970"/>
                  </a:lnTo>
                  <a:lnTo>
                    <a:pt x="32" y="936"/>
                  </a:lnTo>
                  <a:lnTo>
                    <a:pt x="35" y="918"/>
                  </a:lnTo>
                  <a:lnTo>
                    <a:pt x="41" y="900"/>
                  </a:lnTo>
                  <a:lnTo>
                    <a:pt x="47" y="877"/>
                  </a:lnTo>
                  <a:lnTo>
                    <a:pt x="56" y="848"/>
                  </a:lnTo>
                  <a:lnTo>
                    <a:pt x="60" y="835"/>
                  </a:lnTo>
                  <a:lnTo>
                    <a:pt x="68" y="820"/>
                  </a:lnTo>
                  <a:lnTo>
                    <a:pt x="74" y="803"/>
                  </a:lnTo>
                  <a:lnTo>
                    <a:pt x="76" y="796"/>
                  </a:lnTo>
                  <a:lnTo>
                    <a:pt x="79" y="788"/>
                  </a:lnTo>
                  <a:lnTo>
                    <a:pt x="85" y="761"/>
                  </a:lnTo>
                  <a:lnTo>
                    <a:pt x="88" y="749"/>
                  </a:lnTo>
                  <a:lnTo>
                    <a:pt x="92" y="735"/>
                  </a:lnTo>
                  <a:lnTo>
                    <a:pt x="101" y="711"/>
                  </a:lnTo>
                  <a:lnTo>
                    <a:pt x="112" y="689"/>
                  </a:lnTo>
                  <a:lnTo>
                    <a:pt x="125" y="666"/>
                  </a:lnTo>
                  <a:lnTo>
                    <a:pt x="131" y="654"/>
                  </a:lnTo>
                  <a:lnTo>
                    <a:pt x="139" y="644"/>
                  </a:lnTo>
                  <a:lnTo>
                    <a:pt x="152" y="622"/>
                  </a:lnTo>
                  <a:lnTo>
                    <a:pt x="169" y="603"/>
                  </a:lnTo>
                  <a:lnTo>
                    <a:pt x="186" y="583"/>
                  </a:lnTo>
                  <a:lnTo>
                    <a:pt x="202" y="564"/>
                  </a:lnTo>
                  <a:lnTo>
                    <a:pt x="220" y="546"/>
                  </a:lnTo>
                  <a:lnTo>
                    <a:pt x="239" y="528"/>
                  </a:lnTo>
                  <a:lnTo>
                    <a:pt x="276" y="491"/>
                  </a:lnTo>
                  <a:lnTo>
                    <a:pt x="314" y="457"/>
                  </a:lnTo>
                  <a:lnTo>
                    <a:pt x="334" y="437"/>
                  </a:lnTo>
                  <a:lnTo>
                    <a:pt x="353" y="418"/>
                  </a:lnTo>
                  <a:lnTo>
                    <a:pt x="371" y="398"/>
                  </a:lnTo>
                  <a:lnTo>
                    <a:pt x="389" y="377"/>
                  </a:lnTo>
                  <a:lnTo>
                    <a:pt x="408" y="356"/>
                  </a:lnTo>
                  <a:lnTo>
                    <a:pt x="424" y="333"/>
                  </a:lnTo>
                  <a:lnTo>
                    <a:pt x="439" y="311"/>
                  </a:lnTo>
                  <a:lnTo>
                    <a:pt x="454" y="288"/>
                  </a:lnTo>
                  <a:lnTo>
                    <a:pt x="469" y="265"/>
                  </a:lnTo>
                  <a:lnTo>
                    <a:pt x="481" y="241"/>
                  </a:lnTo>
                  <a:lnTo>
                    <a:pt x="495" y="217"/>
                  </a:lnTo>
                  <a:lnTo>
                    <a:pt x="507" y="193"/>
                  </a:lnTo>
                  <a:lnTo>
                    <a:pt x="518" y="168"/>
                  </a:lnTo>
                  <a:lnTo>
                    <a:pt x="527" y="142"/>
                  </a:lnTo>
                  <a:lnTo>
                    <a:pt x="536" y="116"/>
                  </a:lnTo>
                  <a:lnTo>
                    <a:pt x="540" y="103"/>
                  </a:lnTo>
                  <a:lnTo>
                    <a:pt x="545" y="91"/>
                  </a:lnTo>
                  <a:lnTo>
                    <a:pt x="560" y="88"/>
                  </a:lnTo>
                  <a:lnTo>
                    <a:pt x="575" y="86"/>
                  </a:lnTo>
                  <a:lnTo>
                    <a:pt x="589" y="88"/>
                  </a:lnTo>
                  <a:lnTo>
                    <a:pt x="596" y="89"/>
                  </a:lnTo>
                  <a:lnTo>
                    <a:pt x="604" y="89"/>
                  </a:lnTo>
                  <a:lnTo>
                    <a:pt x="617" y="94"/>
                  </a:lnTo>
                  <a:lnTo>
                    <a:pt x="632" y="97"/>
                  </a:lnTo>
                  <a:lnTo>
                    <a:pt x="646" y="103"/>
                  </a:lnTo>
                  <a:lnTo>
                    <a:pt x="660" y="107"/>
                  </a:lnTo>
                  <a:lnTo>
                    <a:pt x="687" y="119"/>
                  </a:lnTo>
                  <a:lnTo>
                    <a:pt x="715" y="131"/>
                  </a:lnTo>
                  <a:lnTo>
                    <a:pt x="744" y="142"/>
                  </a:lnTo>
                  <a:lnTo>
                    <a:pt x="758" y="146"/>
                  </a:lnTo>
                  <a:lnTo>
                    <a:pt x="773" y="150"/>
                  </a:lnTo>
                  <a:lnTo>
                    <a:pt x="794" y="153"/>
                  </a:lnTo>
                  <a:lnTo>
                    <a:pt x="815" y="159"/>
                  </a:lnTo>
                  <a:lnTo>
                    <a:pt x="836" y="163"/>
                  </a:lnTo>
                  <a:lnTo>
                    <a:pt x="856" y="169"/>
                  </a:lnTo>
                  <a:lnTo>
                    <a:pt x="897" y="183"/>
                  </a:lnTo>
                  <a:lnTo>
                    <a:pt x="936" y="196"/>
                  </a:lnTo>
                  <a:lnTo>
                    <a:pt x="975" y="210"/>
                  </a:lnTo>
                  <a:lnTo>
                    <a:pt x="1016" y="223"/>
                  </a:lnTo>
                  <a:lnTo>
                    <a:pt x="1057" y="234"/>
                  </a:lnTo>
                  <a:lnTo>
                    <a:pt x="1076" y="238"/>
                  </a:lnTo>
                  <a:lnTo>
                    <a:pt x="1099" y="243"/>
                  </a:lnTo>
                  <a:lnTo>
                    <a:pt x="1108" y="244"/>
                  </a:lnTo>
                  <a:lnTo>
                    <a:pt x="1118" y="247"/>
                  </a:lnTo>
                  <a:lnTo>
                    <a:pt x="1129" y="250"/>
                  </a:lnTo>
                  <a:lnTo>
                    <a:pt x="1138" y="253"/>
                  </a:lnTo>
                  <a:lnTo>
                    <a:pt x="1158" y="262"/>
                  </a:lnTo>
                  <a:lnTo>
                    <a:pt x="1174" y="272"/>
                  </a:lnTo>
                  <a:lnTo>
                    <a:pt x="1183" y="278"/>
                  </a:lnTo>
                  <a:lnTo>
                    <a:pt x="1191" y="284"/>
                  </a:lnTo>
                  <a:lnTo>
                    <a:pt x="1206" y="296"/>
                  </a:lnTo>
                  <a:lnTo>
                    <a:pt x="1220" y="309"/>
                  </a:lnTo>
                  <a:lnTo>
                    <a:pt x="1232" y="324"/>
                  </a:lnTo>
                  <a:lnTo>
                    <a:pt x="1236" y="333"/>
                  </a:lnTo>
                  <a:lnTo>
                    <a:pt x="1242" y="341"/>
                  </a:lnTo>
                  <a:lnTo>
                    <a:pt x="1250" y="359"/>
                  </a:lnTo>
                  <a:lnTo>
                    <a:pt x="1257" y="377"/>
                  </a:lnTo>
                  <a:lnTo>
                    <a:pt x="1262" y="395"/>
                  </a:lnTo>
                  <a:lnTo>
                    <a:pt x="1263" y="406"/>
                  </a:lnTo>
                  <a:lnTo>
                    <a:pt x="1265" y="415"/>
                  </a:lnTo>
                  <a:lnTo>
                    <a:pt x="1265" y="425"/>
                  </a:lnTo>
                  <a:lnTo>
                    <a:pt x="1265" y="434"/>
                  </a:lnTo>
                  <a:lnTo>
                    <a:pt x="1265" y="445"/>
                  </a:lnTo>
                  <a:lnTo>
                    <a:pt x="1263" y="455"/>
                  </a:lnTo>
                  <a:lnTo>
                    <a:pt x="1262" y="466"/>
                  </a:lnTo>
                  <a:lnTo>
                    <a:pt x="1260" y="476"/>
                  </a:lnTo>
                  <a:lnTo>
                    <a:pt x="1253" y="505"/>
                  </a:lnTo>
                  <a:lnTo>
                    <a:pt x="1244" y="531"/>
                  </a:lnTo>
                  <a:lnTo>
                    <a:pt x="1236" y="555"/>
                  </a:lnTo>
                  <a:lnTo>
                    <a:pt x="1227" y="577"/>
                  </a:lnTo>
                  <a:lnTo>
                    <a:pt x="1217" y="598"/>
                  </a:lnTo>
                  <a:lnTo>
                    <a:pt x="1206" y="618"/>
                  </a:lnTo>
                  <a:lnTo>
                    <a:pt x="1194" y="636"/>
                  </a:lnTo>
                  <a:lnTo>
                    <a:pt x="1182" y="656"/>
                  </a:lnTo>
                  <a:lnTo>
                    <a:pt x="1168" y="672"/>
                  </a:lnTo>
                  <a:lnTo>
                    <a:pt x="1155" y="690"/>
                  </a:lnTo>
                  <a:lnTo>
                    <a:pt x="1123" y="726"/>
                  </a:lnTo>
                  <a:lnTo>
                    <a:pt x="1046" y="811"/>
                  </a:lnTo>
                  <a:lnTo>
                    <a:pt x="1037" y="824"/>
                  </a:lnTo>
                  <a:lnTo>
                    <a:pt x="1023" y="845"/>
                  </a:lnTo>
                  <a:lnTo>
                    <a:pt x="999" y="883"/>
                  </a:lnTo>
                  <a:lnTo>
                    <a:pt x="974" y="922"/>
                  </a:lnTo>
                  <a:lnTo>
                    <a:pt x="960" y="942"/>
                  </a:lnTo>
                  <a:lnTo>
                    <a:pt x="946" y="961"/>
                  </a:lnTo>
                  <a:lnTo>
                    <a:pt x="931" y="979"/>
                  </a:lnTo>
                  <a:lnTo>
                    <a:pt x="915" y="999"/>
                  </a:lnTo>
                  <a:lnTo>
                    <a:pt x="898" y="1017"/>
                  </a:lnTo>
                  <a:lnTo>
                    <a:pt x="881" y="1035"/>
                  </a:lnTo>
                  <a:lnTo>
                    <a:pt x="863" y="1052"/>
                  </a:lnTo>
                  <a:lnTo>
                    <a:pt x="844" y="1067"/>
                  </a:lnTo>
                  <a:lnTo>
                    <a:pt x="835" y="1074"/>
                  </a:lnTo>
                  <a:lnTo>
                    <a:pt x="824" y="1082"/>
                  </a:lnTo>
                  <a:lnTo>
                    <a:pt x="804" y="1095"/>
                  </a:lnTo>
                  <a:lnTo>
                    <a:pt x="782" y="1108"/>
                  </a:lnTo>
                  <a:lnTo>
                    <a:pt x="761" y="1118"/>
                  </a:lnTo>
                  <a:lnTo>
                    <a:pt x="738" y="1127"/>
                  </a:lnTo>
                  <a:lnTo>
                    <a:pt x="714" y="1135"/>
                  </a:lnTo>
                  <a:lnTo>
                    <a:pt x="700" y="1138"/>
                  </a:lnTo>
                  <a:lnTo>
                    <a:pt x="688" y="1142"/>
                  </a:lnTo>
                  <a:lnTo>
                    <a:pt x="675" y="1148"/>
                  </a:lnTo>
                  <a:lnTo>
                    <a:pt x="663" y="1154"/>
                  </a:lnTo>
                  <a:lnTo>
                    <a:pt x="651" y="1162"/>
                  </a:lnTo>
                  <a:lnTo>
                    <a:pt x="640" y="1171"/>
                  </a:lnTo>
                  <a:lnTo>
                    <a:pt x="629" y="1180"/>
                  </a:lnTo>
                  <a:lnTo>
                    <a:pt x="619" y="1190"/>
                  </a:lnTo>
                  <a:lnTo>
                    <a:pt x="614" y="1196"/>
                  </a:lnTo>
                  <a:lnTo>
                    <a:pt x="610" y="1202"/>
                  </a:lnTo>
                  <a:lnTo>
                    <a:pt x="604" y="1216"/>
                  </a:lnTo>
                  <a:lnTo>
                    <a:pt x="599" y="1230"/>
                  </a:lnTo>
                  <a:lnTo>
                    <a:pt x="595" y="1243"/>
                  </a:lnTo>
                  <a:lnTo>
                    <a:pt x="590" y="1257"/>
                  </a:lnTo>
                  <a:lnTo>
                    <a:pt x="586" y="1270"/>
                  </a:lnTo>
                  <a:lnTo>
                    <a:pt x="581" y="1284"/>
                  </a:lnTo>
                  <a:lnTo>
                    <a:pt x="578" y="1290"/>
                  </a:lnTo>
                  <a:lnTo>
                    <a:pt x="574" y="1296"/>
                  </a:lnTo>
                  <a:lnTo>
                    <a:pt x="581" y="1281"/>
                  </a:lnTo>
                  <a:lnTo>
                    <a:pt x="587" y="1264"/>
                  </a:lnTo>
                  <a:lnTo>
                    <a:pt x="593" y="1246"/>
                  </a:lnTo>
                  <a:lnTo>
                    <a:pt x="599" y="1230"/>
                  </a:lnTo>
                  <a:lnTo>
                    <a:pt x="607" y="1214"/>
                  </a:lnTo>
                  <a:lnTo>
                    <a:pt x="611" y="1207"/>
                  </a:lnTo>
                  <a:lnTo>
                    <a:pt x="616" y="1199"/>
                  </a:lnTo>
                  <a:lnTo>
                    <a:pt x="622" y="1193"/>
                  </a:lnTo>
                  <a:lnTo>
                    <a:pt x="629" y="1187"/>
                  </a:lnTo>
                  <a:lnTo>
                    <a:pt x="637" y="1183"/>
                  </a:lnTo>
                  <a:lnTo>
                    <a:pt x="646" y="1178"/>
                  </a:lnTo>
                  <a:lnTo>
                    <a:pt x="654" y="1175"/>
                  </a:lnTo>
                  <a:lnTo>
                    <a:pt x="663" y="1171"/>
                  </a:lnTo>
                  <a:lnTo>
                    <a:pt x="678" y="1162"/>
                  </a:lnTo>
                  <a:lnTo>
                    <a:pt x="694" y="1153"/>
                  </a:lnTo>
                  <a:lnTo>
                    <a:pt x="711" y="1145"/>
                  </a:lnTo>
                  <a:lnTo>
                    <a:pt x="759" y="1132"/>
                  </a:lnTo>
                  <a:lnTo>
                    <a:pt x="786" y="1123"/>
                  </a:lnTo>
                  <a:lnTo>
                    <a:pt x="806" y="1115"/>
                  </a:lnTo>
                  <a:lnTo>
                    <a:pt x="844" y="1095"/>
                  </a:lnTo>
                  <a:lnTo>
                    <a:pt x="860" y="1085"/>
                  </a:lnTo>
                  <a:lnTo>
                    <a:pt x="875" y="1076"/>
                  </a:lnTo>
                  <a:lnTo>
                    <a:pt x="889" y="1068"/>
                  </a:lnTo>
                  <a:lnTo>
                    <a:pt x="903" y="1059"/>
                  </a:lnTo>
                  <a:lnTo>
                    <a:pt x="915" y="1050"/>
                  </a:lnTo>
                  <a:lnTo>
                    <a:pt x="925" y="1043"/>
                  </a:lnTo>
                  <a:lnTo>
                    <a:pt x="936" y="1034"/>
                  </a:lnTo>
                  <a:lnTo>
                    <a:pt x="945" y="1023"/>
                  </a:lnTo>
                  <a:lnTo>
                    <a:pt x="954" y="1014"/>
                  </a:lnTo>
                  <a:lnTo>
                    <a:pt x="963" y="1002"/>
                  </a:lnTo>
                  <a:lnTo>
                    <a:pt x="972" y="990"/>
                  </a:lnTo>
                  <a:lnTo>
                    <a:pt x="981" y="978"/>
                  </a:lnTo>
                  <a:lnTo>
                    <a:pt x="1001" y="948"/>
                  </a:lnTo>
                  <a:lnTo>
                    <a:pt x="999" y="964"/>
                  </a:lnTo>
                  <a:lnTo>
                    <a:pt x="998" y="983"/>
                  </a:lnTo>
                  <a:lnTo>
                    <a:pt x="998" y="1001"/>
                  </a:lnTo>
                  <a:lnTo>
                    <a:pt x="998" y="1019"/>
                  </a:lnTo>
                  <a:lnTo>
                    <a:pt x="998" y="1037"/>
                  </a:lnTo>
                  <a:lnTo>
                    <a:pt x="1001" y="1055"/>
                  </a:lnTo>
                  <a:lnTo>
                    <a:pt x="1002" y="1074"/>
                  </a:lnTo>
                  <a:lnTo>
                    <a:pt x="1005" y="1092"/>
                  </a:lnTo>
                  <a:lnTo>
                    <a:pt x="1010" y="1111"/>
                  </a:lnTo>
                  <a:lnTo>
                    <a:pt x="1016" y="1129"/>
                  </a:lnTo>
                  <a:lnTo>
                    <a:pt x="1020" y="1147"/>
                  </a:lnTo>
                  <a:lnTo>
                    <a:pt x="1023" y="1156"/>
                  </a:lnTo>
                  <a:lnTo>
                    <a:pt x="1028" y="1163"/>
                  </a:lnTo>
                  <a:lnTo>
                    <a:pt x="1035" y="1181"/>
                  </a:lnTo>
                  <a:lnTo>
                    <a:pt x="1043" y="1198"/>
                  </a:lnTo>
                  <a:lnTo>
                    <a:pt x="1052" y="1213"/>
                  </a:lnTo>
                  <a:lnTo>
                    <a:pt x="1063" y="1230"/>
                  </a:lnTo>
                  <a:lnTo>
                    <a:pt x="1067" y="1233"/>
                  </a:lnTo>
                  <a:lnTo>
                    <a:pt x="1070" y="1234"/>
                  </a:lnTo>
                  <a:lnTo>
                    <a:pt x="1073" y="1233"/>
                  </a:lnTo>
                  <a:lnTo>
                    <a:pt x="1075" y="1231"/>
                  </a:lnTo>
                  <a:lnTo>
                    <a:pt x="1078" y="1228"/>
                  </a:lnTo>
                  <a:lnTo>
                    <a:pt x="1079" y="1224"/>
                  </a:lnTo>
                  <a:lnTo>
                    <a:pt x="1081" y="1217"/>
                  </a:lnTo>
                  <a:lnTo>
                    <a:pt x="1079" y="1213"/>
                  </a:lnTo>
                  <a:lnTo>
                    <a:pt x="1078" y="1207"/>
                  </a:lnTo>
                  <a:lnTo>
                    <a:pt x="1073" y="1196"/>
                  </a:lnTo>
                  <a:lnTo>
                    <a:pt x="1067" y="1187"/>
                  </a:lnTo>
                  <a:lnTo>
                    <a:pt x="1063" y="1180"/>
                  </a:lnTo>
                  <a:lnTo>
                    <a:pt x="1055" y="1162"/>
                  </a:lnTo>
                  <a:lnTo>
                    <a:pt x="1049" y="1144"/>
                  </a:lnTo>
                  <a:lnTo>
                    <a:pt x="1043" y="1126"/>
                  </a:lnTo>
                  <a:lnTo>
                    <a:pt x="1038" y="1106"/>
                  </a:lnTo>
                  <a:lnTo>
                    <a:pt x="1035" y="1086"/>
                  </a:lnTo>
                  <a:lnTo>
                    <a:pt x="1032" y="1067"/>
                  </a:lnTo>
                  <a:lnTo>
                    <a:pt x="1029" y="1047"/>
                  </a:lnTo>
                  <a:lnTo>
                    <a:pt x="1029" y="1028"/>
                  </a:lnTo>
                  <a:lnTo>
                    <a:pt x="1029" y="1008"/>
                  </a:lnTo>
                  <a:lnTo>
                    <a:pt x="1031" y="987"/>
                  </a:lnTo>
                  <a:lnTo>
                    <a:pt x="1034" y="967"/>
                  </a:lnTo>
                  <a:lnTo>
                    <a:pt x="1037" y="949"/>
                  </a:lnTo>
                  <a:lnTo>
                    <a:pt x="1043" y="930"/>
                  </a:lnTo>
                  <a:lnTo>
                    <a:pt x="1046" y="921"/>
                  </a:lnTo>
                  <a:lnTo>
                    <a:pt x="1049" y="912"/>
                  </a:lnTo>
                  <a:lnTo>
                    <a:pt x="1058" y="894"/>
                  </a:lnTo>
                  <a:lnTo>
                    <a:pt x="1067" y="877"/>
                  </a:lnTo>
                  <a:lnTo>
                    <a:pt x="1085" y="850"/>
                  </a:lnTo>
                  <a:lnTo>
                    <a:pt x="1103" y="824"/>
                  </a:lnTo>
                  <a:lnTo>
                    <a:pt x="1123" y="800"/>
                  </a:lnTo>
                  <a:lnTo>
                    <a:pt x="1144" y="776"/>
                  </a:lnTo>
                  <a:lnTo>
                    <a:pt x="1188" y="726"/>
                  </a:lnTo>
                  <a:lnTo>
                    <a:pt x="1209" y="702"/>
                  </a:lnTo>
                  <a:lnTo>
                    <a:pt x="1230" y="677"/>
                  </a:lnTo>
                  <a:lnTo>
                    <a:pt x="1250" y="653"/>
                  </a:lnTo>
                  <a:lnTo>
                    <a:pt x="1260" y="639"/>
                  </a:lnTo>
                  <a:lnTo>
                    <a:pt x="1269" y="627"/>
                  </a:lnTo>
                  <a:lnTo>
                    <a:pt x="1287" y="600"/>
                  </a:lnTo>
                  <a:lnTo>
                    <a:pt x="1295" y="586"/>
                  </a:lnTo>
                  <a:lnTo>
                    <a:pt x="1304" y="573"/>
                  </a:lnTo>
                  <a:lnTo>
                    <a:pt x="1312" y="559"/>
                  </a:lnTo>
                  <a:lnTo>
                    <a:pt x="1318" y="546"/>
                  </a:lnTo>
                  <a:lnTo>
                    <a:pt x="1325" y="531"/>
                  </a:lnTo>
                  <a:lnTo>
                    <a:pt x="1330" y="516"/>
                  </a:lnTo>
                  <a:lnTo>
                    <a:pt x="1336" y="500"/>
                  </a:lnTo>
                  <a:lnTo>
                    <a:pt x="1340" y="485"/>
                  </a:lnTo>
                  <a:lnTo>
                    <a:pt x="1345" y="470"/>
                  </a:lnTo>
                  <a:lnTo>
                    <a:pt x="1348" y="454"/>
                  </a:lnTo>
                  <a:lnTo>
                    <a:pt x="1348" y="452"/>
                  </a:lnTo>
                  <a:lnTo>
                    <a:pt x="1349" y="454"/>
                  </a:lnTo>
                  <a:lnTo>
                    <a:pt x="1355" y="455"/>
                  </a:lnTo>
                  <a:lnTo>
                    <a:pt x="1360" y="458"/>
                  </a:lnTo>
                  <a:lnTo>
                    <a:pt x="1364" y="461"/>
                  </a:lnTo>
                  <a:lnTo>
                    <a:pt x="1369" y="466"/>
                  </a:lnTo>
                  <a:lnTo>
                    <a:pt x="1375" y="472"/>
                  </a:lnTo>
                  <a:lnTo>
                    <a:pt x="1386" y="482"/>
                  </a:lnTo>
                  <a:lnTo>
                    <a:pt x="1396" y="494"/>
                  </a:lnTo>
                  <a:lnTo>
                    <a:pt x="1405" y="507"/>
                  </a:lnTo>
                  <a:lnTo>
                    <a:pt x="1425" y="531"/>
                  </a:lnTo>
                  <a:lnTo>
                    <a:pt x="1435" y="541"/>
                  </a:lnTo>
                  <a:lnTo>
                    <a:pt x="1447" y="552"/>
                  </a:lnTo>
                  <a:lnTo>
                    <a:pt x="1466" y="565"/>
                  </a:lnTo>
                  <a:lnTo>
                    <a:pt x="1475" y="571"/>
                  </a:lnTo>
                  <a:lnTo>
                    <a:pt x="1484" y="577"/>
                  </a:lnTo>
                  <a:lnTo>
                    <a:pt x="1503" y="588"/>
                  </a:lnTo>
                  <a:lnTo>
                    <a:pt x="1523" y="598"/>
                  </a:lnTo>
                  <a:lnTo>
                    <a:pt x="1544" y="606"/>
                  </a:lnTo>
                  <a:lnTo>
                    <a:pt x="1564" y="613"/>
                  </a:lnTo>
                  <a:lnTo>
                    <a:pt x="1585" y="621"/>
                  </a:lnTo>
                  <a:lnTo>
                    <a:pt x="1606" y="627"/>
                  </a:lnTo>
                  <a:lnTo>
                    <a:pt x="1650" y="638"/>
                  </a:lnTo>
                  <a:lnTo>
                    <a:pt x="1693" y="647"/>
                  </a:lnTo>
                  <a:lnTo>
                    <a:pt x="1736" y="657"/>
                  </a:lnTo>
                  <a:lnTo>
                    <a:pt x="1757" y="663"/>
                  </a:lnTo>
                  <a:lnTo>
                    <a:pt x="1767" y="668"/>
                  </a:lnTo>
                  <a:lnTo>
                    <a:pt x="1778" y="671"/>
                  </a:lnTo>
                  <a:lnTo>
                    <a:pt x="1784" y="674"/>
                  </a:lnTo>
                  <a:lnTo>
                    <a:pt x="1790" y="677"/>
                  </a:lnTo>
                  <a:lnTo>
                    <a:pt x="1804" y="684"/>
                  </a:lnTo>
                  <a:lnTo>
                    <a:pt x="1810" y="687"/>
                  </a:lnTo>
                  <a:lnTo>
                    <a:pt x="1813" y="687"/>
                  </a:lnTo>
                  <a:lnTo>
                    <a:pt x="1817" y="687"/>
                  </a:lnTo>
                  <a:lnTo>
                    <a:pt x="1820" y="687"/>
                  </a:lnTo>
                  <a:lnTo>
                    <a:pt x="1823" y="686"/>
                  </a:lnTo>
                  <a:lnTo>
                    <a:pt x="1825" y="683"/>
                  </a:lnTo>
                  <a:lnTo>
                    <a:pt x="1828" y="680"/>
                  </a:lnTo>
                  <a:lnTo>
                    <a:pt x="1831" y="675"/>
                  </a:lnTo>
                  <a:lnTo>
                    <a:pt x="1832" y="671"/>
                  </a:lnTo>
                  <a:lnTo>
                    <a:pt x="1834" y="666"/>
                  </a:lnTo>
                  <a:lnTo>
                    <a:pt x="1834" y="662"/>
                  </a:lnTo>
                  <a:lnTo>
                    <a:pt x="1834" y="656"/>
                  </a:lnTo>
                  <a:lnTo>
                    <a:pt x="1832" y="651"/>
                  </a:lnTo>
                  <a:lnTo>
                    <a:pt x="1828" y="648"/>
                  </a:lnTo>
                  <a:lnTo>
                    <a:pt x="1823" y="645"/>
                  </a:lnTo>
                  <a:lnTo>
                    <a:pt x="1801" y="635"/>
                  </a:lnTo>
                  <a:lnTo>
                    <a:pt x="1778" y="627"/>
                  </a:lnTo>
                  <a:lnTo>
                    <a:pt x="1754" y="618"/>
                  </a:lnTo>
                  <a:lnTo>
                    <a:pt x="1730" y="612"/>
                  </a:lnTo>
                  <a:lnTo>
                    <a:pt x="1683" y="598"/>
                  </a:lnTo>
                  <a:lnTo>
                    <a:pt x="1635" y="586"/>
                  </a:lnTo>
                  <a:lnTo>
                    <a:pt x="1610" y="579"/>
                  </a:lnTo>
                  <a:lnTo>
                    <a:pt x="1588" y="571"/>
                  </a:lnTo>
                  <a:lnTo>
                    <a:pt x="1565" y="562"/>
                  </a:lnTo>
                  <a:lnTo>
                    <a:pt x="1543" y="552"/>
                  </a:lnTo>
                  <a:lnTo>
                    <a:pt x="1521" y="540"/>
                  </a:lnTo>
                  <a:lnTo>
                    <a:pt x="1511" y="534"/>
                  </a:lnTo>
                  <a:lnTo>
                    <a:pt x="1502" y="528"/>
                  </a:lnTo>
                  <a:lnTo>
                    <a:pt x="1491" y="520"/>
                  </a:lnTo>
                  <a:lnTo>
                    <a:pt x="1482" y="513"/>
                  </a:lnTo>
                  <a:lnTo>
                    <a:pt x="1472" y="503"/>
                  </a:lnTo>
                  <a:lnTo>
                    <a:pt x="1463" y="494"/>
                  </a:lnTo>
                  <a:lnTo>
                    <a:pt x="1441" y="4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1" name="Freeform 1747"/>
            <p:cNvSpPr>
              <a:spLocks/>
            </p:cNvSpPr>
            <p:nvPr/>
          </p:nvSpPr>
          <p:spPr bwMode="auto">
            <a:xfrm>
              <a:off x="4707" y="1950"/>
              <a:ext cx="25" cy="36"/>
            </a:xfrm>
            <a:custGeom>
              <a:avLst/>
              <a:gdLst>
                <a:gd name="T0" fmla="*/ 44 w 51"/>
                <a:gd name="T1" fmla="*/ 72 h 72"/>
                <a:gd name="T2" fmla="*/ 32 w 51"/>
                <a:gd name="T3" fmla="*/ 60 h 72"/>
                <a:gd name="T4" fmla="*/ 20 w 51"/>
                <a:gd name="T5" fmla="*/ 41 h 72"/>
                <a:gd name="T6" fmla="*/ 0 w 51"/>
                <a:gd name="T7" fmla="*/ 6 h 72"/>
                <a:gd name="T8" fmla="*/ 9 w 51"/>
                <a:gd name="T9" fmla="*/ 0 h 72"/>
                <a:gd name="T10" fmla="*/ 27 w 51"/>
                <a:gd name="T11" fmla="*/ 35 h 72"/>
                <a:gd name="T12" fmla="*/ 39 w 51"/>
                <a:gd name="T13" fmla="*/ 53 h 72"/>
                <a:gd name="T14" fmla="*/ 51 w 51"/>
                <a:gd name="T15" fmla="*/ 65 h 72"/>
                <a:gd name="T16" fmla="*/ 44 w 51"/>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72">
                  <a:moveTo>
                    <a:pt x="44" y="72"/>
                  </a:moveTo>
                  <a:lnTo>
                    <a:pt x="32" y="60"/>
                  </a:lnTo>
                  <a:lnTo>
                    <a:pt x="20" y="41"/>
                  </a:lnTo>
                  <a:lnTo>
                    <a:pt x="0" y="6"/>
                  </a:lnTo>
                  <a:lnTo>
                    <a:pt x="9" y="0"/>
                  </a:lnTo>
                  <a:lnTo>
                    <a:pt x="27" y="35"/>
                  </a:lnTo>
                  <a:lnTo>
                    <a:pt x="39" y="53"/>
                  </a:lnTo>
                  <a:lnTo>
                    <a:pt x="51" y="65"/>
                  </a:lnTo>
                  <a:lnTo>
                    <a:pt x="44"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2" name="Freeform 1748"/>
            <p:cNvSpPr>
              <a:spLocks/>
            </p:cNvSpPr>
            <p:nvPr/>
          </p:nvSpPr>
          <p:spPr bwMode="auto">
            <a:xfrm>
              <a:off x="4624" y="1830"/>
              <a:ext cx="87" cy="123"/>
            </a:xfrm>
            <a:custGeom>
              <a:avLst/>
              <a:gdLst>
                <a:gd name="T0" fmla="*/ 164 w 173"/>
                <a:gd name="T1" fmla="*/ 247 h 247"/>
                <a:gd name="T2" fmla="*/ 144 w 173"/>
                <a:gd name="T3" fmla="*/ 215 h 247"/>
                <a:gd name="T4" fmla="*/ 126 w 173"/>
                <a:gd name="T5" fmla="*/ 181 h 247"/>
                <a:gd name="T6" fmla="*/ 95 w 173"/>
                <a:gd name="T7" fmla="*/ 116 h 247"/>
                <a:gd name="T8" fmla="*/ 77 w 173"/>
                <a:gd name="T9" fmla="*/ 84 h 247"/>
                <a:gd name="T10" fmla="*/ 55 w 173"/>
                <a:gd name="T11" fmla="*/ 56 h 247"/>
                <a:gd name="T12" fmla="*/ 43 w 173"/>
                <a:gd name="T13" fmla="*/ 42 h 247"/>
                <a:gd name="T14" fmla="*/ 30 w 173"/>
                <a:gd name="T15" fmla="*/ 30 h 247"/>
                <a:gd name="T16" fmla="*/ 0 w 173"/>
                <a:gd name="T17" fmla="*/ 8 h 247"/>
                <a:gd name="T18" fmla="*/ 7 w 173"/>
                <a:gd name="T19" fmla="*/ 0 h 247"/>
                <a:gd name="T20" fmla="*/ 37 w 173"/>
                <a:gd name="T21" fmla="*/ 23 h 247"/>
                <a:gd name="T22" fmla="*/ 51 w 173"/>
                <a:gd name="T23" fmla="*/ 35 h 247"/>
                <a:gd name="T24" fmla="*/ 63 w 173"/>
                <a:gd name="T25" fmla="*/ 48 h 247"/>
                <a:gd name="T26" fmla="*/ 84 w 173"/>
                <a:gd name="T27" fmla="*/ 78 h 247"/>
                <a:gd name="T28" fmla="*/ 104 w 173"/>
                <a:gd name="T29" fmla="*/ 110 h 247"/>
                <a:gd name="T30" fmla="*/ 135 w 173"/>
                <a:gd name="T31" fmla="*/ 175 h 247"/>
                <a:gd name="T32" fmla="*/ 154 w 173"/>
                <a:gd name="T33" fmla="*/ 209 h 247"/>
                <a:gd name="T34" fmla="*/ 173 w 173"/>
                <a:gd name="T35" fmla="*/ 241 h 247"/>
                <a:gd name="T36" fmla="*/ 164 w 173"/>
                <a:gd name="T3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47">
                  <a:moveTo>
                    <a:pt x="164" y="247"/>
                  </a:moveTo>
                  <a:lnTo>
                    <a:pt x="144" y="215"/>
                  </a:lnTo>
                  <a:lnTo>
                    <a:pt x="126" y="181"/>
                  </a:lnTo>
                  <a:lnTo>
                    <a:pt x="95" y="116"/>
                  </a:lnTo>
                  <a:lnTo>
                    <a:pt x="77" y="84"/>
                  </a:lnTo>
                  <a:lnTo>
                    <a:pt x="55" y="56"/>
                  </a:lnTo>
                  <a:lnTo>
                    <a:pt x="43" y="42"/>
                  </a:lnTo>
                  <a:lnTo>
                    <a:pt x="30" y="30"/>
                  </a:lnTo>
                  <a:lnTo>
                    <a:pt x="0" y="8"/>
                  </a:lnTo>
                  <a:lnTo>
                    <a:pt x="7" y="0"/>
                  </a:lnTo>
                  <a:lnTo>
                    <a:pt x="37" y="23"/>
                  </a:lnTo>
                  <a:lnTo>
                    <a:pt x="51" y="35"/>
                  </a:lnTo>
                  <a:lnTo>
                    <a:pt x="63" y="48"/>
                  </a:lnTo>
                  <a:lnTo>
                    <a:pt x="84" y="78"/>
                  </a:lnTo>
                  <a:lnTo>
                    <a:pt x="104" y="110"/>
                  </a:lnTo>
                  <a:lnTo>
                    <a:pt x="135" y="175"/>
                  </a:lnTo>
                  <a:lnTo>
                    <a:pt x="154" y="209"/>
                  </a:lnTo>
                  <a:lnTo>
                    <a:pt x="173" y="241"/>
                  </a:lnTo>
                  <a:lnTo>
                    <a:pt x="164" y="2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3" name="Freeform 1749"/>
            <p:cNvSpPr>
              <a:spLocks/>
            </p:cNvSpPr>
            <p:nvPr/>
          </p:nvSpPr>
          <p:spPr bwMode="auto">
            <a:xfrm>
              <a:off x="4707" y="1950"/>
              <a:ext cx="4" cy="3"/>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4" name="Freeform 1750"/>
            <p:cNvSpPr>
              <a:spLocks/>
            </p:cNvSpPr>
            <p:nvPr/>
          </p:nvSpPr>
          <p:spPr bwMode="auto">
            <a:xfrm>
              <a:off x="4536" y="1793"/>
              <a:ext cx="92" cy="40"/>
            </a:xfrm>
            <a:custGeom>
              <a:avLst/>
              <a:gdLst>
                <a:gd name="T0" fmla="*/ 178 w 184"/>
                <a:gd name="T1" fmla="*/ 80 h 80"/>
                <a:gd name="T2" fmla="*/ 134 w 184"/>
                <a:gd name="T3" fmla="*/ 54 h 80"/>
                <a:gd name="T4" fmla="*/ 92 w 184"/>
                <a:gd name="T5" fmla="*/ 36 h 80"/>
                <a:gd name="T6" fmla="*/ 48 w 184"/>
                <a:gd name="T7" fmla="*/ 21 h 80"/>
                <a:gd name="T8" fmla="*/ 0 w 184"/>
                <a:gd name="T9" fmla="*/ 9 h 80"/>
                <a:gd name="T10" fmla="*/ 3 w 184"/>
                <a:gd name="T11" fmla="*/ 0 h 80"/>
                <a:gd name="T12" fmla="*/ 51 w 184"/>
                <a:gd name="T13" fmla="*/ 12 h 80"/>
                <a:gd name="T14" fmla="*/ 97 w 184"/>
                <a:gd name="T15" fmla="*/ 27 h 80"/>
                <a:gd name="T16" fmla="*/ 140 w 184"/>
                <a:gd name="T17" fmla="*/ 45 h 80"/>
                <a:gd name="T18" fmla="*/ 184 w 184"/>
                <a:gd name="T19" fmla="*/ 71 h 80"/>
                <a:gd name="T20" fmla="*/ 178 w 184"/>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80">
                  <a:moveTo>
                    <a:pt x="178" y="80"/>
                  </a:moveTo>
                  <a:lnTo>
                    <a:pt x="134" y="54"/>
                  </a:lnTo>
                  <a:lnTo>
                    <a:pt x="92" y="36"/>
                  </a:lnTo>
                  <a:lnTo>
                    <a:pt x="48" y="21"/>
                  </a:lnTo>
                  <a:lnTo>
                    <a:pt x="0" y="9"/>
                  </a:lnTo>
                  <a:lnTo>
                    <a:pt x="3" y="0"/>
                  </a:lnTo>
                  <a:lnTo>
                    <a:pt x="51" y="12"/>
                  </a:lnTo>
                  <a:lnTo>
                    <a:pt x="97" y="27"/>
                  </a:lnTo>
                  <a:lnTo>
                    <a:pt x="140" y="45"/>
                  </a:lnTo>
                  <a:lnTo>
                    <a:pt x="184" y="71"/>
                  </a:lnTo>
                  <a:lnTo>
                    <a:pt x="178"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5" name="Freeform 1751"/>
            <p:cNvSpPr>
              <a:spLocks/>
            </p:cNvSpPr>
            <p:nvPr/>
          </p:nvSpPr>
          <p:spPr bwMode="auto">
            <a:xfrm>
              <a:off x="4624" y="1829"/>
              <a:ext cx="4" cy="4"/>
            </a:xfrm>
            <a:custGeom>
              <a:avLst/>
              <a:gdLst>
                <a:gd name="T0" fmla="*/ 7 w 7"/>
                <a:gd name="T1" fmla="*/ 1 h 9"/>
                <a:gd name="T2" fmla="*/ 7 w 7"/>
                <a:gd name="T3" fmla="*/ 0 h 9"/>
                <a:gd name="T4" fmla="*/ 1 w 7"/>
                <a:gd name="T5" fmla="*/ 9 h 9"/>
                <a:gd name="T6" fmla="*/ 0 w 7"/>
                <a:gd name="T7" fmla="*/ 9 h 9"/>
                <a:gd name="T8" fmla="*/ 7 w 7"/>
                <a:gd name="T9" fmla="*/ 1 h 9"/>
              </a:gdLst>
              <a:ahLst/>
              <a:cxnLst>
                <a:cxn ang="0">
                  <a:pos x="T0" y="T1"/>
                </a:cxn>
                <a:cxn ang="0">
                  <a:pos x="T2" y="T3"/>
                </a:cxn>
                <a:cxn ang="0">
                  <a:pos x="T4" y="T5"/>
                </a:cxn>
                <a:cxn ang="0">
                  <a:pos x="T6" y="T7"/>
                </a:cxn>
                <a:cxn ang="0">
                  <a:pos x="T8" y="T9"/>
                </a:cxn>
              </a:cxnLst>
              <a:rect l="0" t="0" r="r" b="b"/>
              <a:pathLst>
                <a:path w="7" h="9">
                  <a:moveTo>
                    <a:pt x="7" y="1"/>
                  </a:moveTo>
                  <a:lnTo>
                    <a:pt x="7" y="0"/>
                  </a:lnTo>
                  <a:lnTo>
                    <a:pt x="1" y="9"/>
                  </a:lnTo>
                  <a:lnTo>
                    <a:pt x="0" y="9"/>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6" name="Freeform 1752"/>
            <p:cNvSpPr>
              <a:spLocks/>
            </p:cNvSpPr>
            <p:nvPr/>
          </p:nvSpPr>
          <p:spPr bwMode="auto">
            <a:xfrm>
              <a:off x="4524" y="1790"/>
              <a:ext cx="14" cy="8"/>
            </a:xfrm>
            <a:custGeom>
              <a:avLst/>
              <a:gdLst>
                <a:gd name="T0" fmla="*/ 24 w 27"/>
                <a:gd name="T1" fmla="*/ 15 h 15"/>
                <a:gd name="T2" fmla="*/ 27 w 27"/>
                <a:gd name="T3" fmla="*/ 6 h 15"/>
                <a:gd name="T4" fmla="*/ 3 w 27"/>
                <a:gd name="T5" fmla="*/ 0 h 15"/>
                <a:gd name="T6" fmla="*/ 0 w 27"/>
                <a:gd name="T7" fmla="*/ 9 h 15"/>
                <a:gd name="T8" fmla="*/ 24 w 27"/>
                <a:gd name="T9" fmla="*/ 15 h 15"/>
              </a:gdLst>
              <a:ahLst/>
              <a:cxnLst>
                <a:cxn ang="0">
                  <a:pos x="T0" y="T1"/>
                </a:cxn>
                <a:cxn ang="0">
                  <a:pos x="T2" y="T3"/>
                </a:cxn>
                <a:cxn ang="0">
                  <a:pos x="T4" y="T5"/>
                </a:cxn>
                <a:cxn ang="0">
                  <a:pos x="T6" y="T7"/>
                </a:cxn>
                <a:cxn ang="0">
                  <a:pos x="T8" y="T9"/>
                </a:cxn>
              </a:cxnLst>
              <a:rect l="0" t="0" r="r" b="b"/>
              <a:pathLst>
                <a:path w="27" h="15">
                  <a:moveTo>
                    <a:pt x="24" y="15"/>
                  </a:moveTo>
                  <a:lnTo>
                    <a:pt x="27" y="6"/>
                  </a:lnTo>
                  <a:lnTo>
                    <a:pt x="3" y="0"/>
                  </a:lnTo>
                  <a:lnTo>
                    <a:pt x="0" y="9"/>
                  </a:lnTo>
                  <a:lnTo>
                    <a:pt x="2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7" name="Freeform 1753"/>
            <p:cNvSpPr>
              <a:spLocks/>
            </p:cNvSpPr>
            <p:nvPr/>
          </p:nvSpPr>
          <p:spPr bwMode="auto">
            <a:xfrm>
              <a:off x="4536" y="1793"/>
              <a:ext cx="2" cy="5"/>
            </a:xfrm>
            <a:custGeom>
              <a:avLst/>
              <a:gdLst>
                <a:gd name="T0" fmla="*/ 0 w 3"/>
                <a:gd name="T1" fmla="*/ 9 h 9"/>
                <a:gd name="T2" fmla="*/ 3 w 3"/>
                <a:gd name="T3" fmla="*/ 0 h 9"/>
                <a:gd name="T4" fmla="*/ 0 w 3"/>
                <a:gd name="T5" fmla="*/ 9 h 9"/>
              </a:gdLst>
              <a:ahLst/>
              <a:cxnLst>
                <a:cxn ang="0">
                  <a:pos x="T0" y="T1"/>
                </a:cxn>
                <a:cxn ang="0">
                  <a:pos x="T2" y="T3"/>
                </a:cxn>
                <a:cxn ang="0">
                  <a:pos x="T4" y="T5"/>
                </a:cxn>
              </a:cxnLst>
              <a:rect l="0" t="0" r="r" b="b"/>
              <a:pathLst>
                <a:path w="3" h="9">
                  <a:moveTo>
                    <a:pt x="0" y="9"/>
                  </a:moveTo>
                  <a:lnTo>
                    <a:pt x="3"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8" name="Freeform 1754"/>
            <p:cNvSpPr>
              <a:spLocks/>
            </p:cNvSpPr>
            <p:nvPr/>
          </p:nvSpPr>
          <p:spPr bwMode="auto">
            <a:xfrm>
              <a:off x="4363" y="1769"/>
              <a:ext cx="162" cy="26"/>
            </a:xfrm>
            <a:custGeom>
              <a:avLst/>
              <a:gdLst>
                <a:gd name="T0" fmla="*/ 323 w 323"/>
                <a:gd name="T1" fmla="*/ 51 h 51"/>
                <a:gd name="T2" fmla="*/ 239 w 323"/>
                <a:gd name="T3" fmla="*/ 40 h 51"/>
                <a:gd name="T4" fmla="*/ 163 w 323"/>
                <a:gd name="T5" fmla="*/ 34 h 51"/>
                <a:gd name="T6" fmla="*/ 86 w 323"/>
                <a:gd name="T7" fmla="*/ 25 h 51"/>
                <a:gd name="T8" fmla="*/ 0 w 323"/>
                <a:gd name="T9" fmla="*/ 9 h 51"/>
                <a:gd name="T10" fmla="*/ 3 w 323"/>
                <a:gd name="T11" fmla="*/ 0 h 51"/>
                <a:gd name="T12" fmla="*/ 89 w 323"/>
                <a:gd name="T13" fmla="*/ 16 h 51"/>
                <a:gd name="T14" fmla="*/ 163 w 323"/>
                <a:gd name="T15" fmla="*/ 25 h 51"/>
                <a:gd name="T16" fmla="*/ 239 w 323"/>
                <a:gd name="T17" fmla="*/ 31 h 51"/>
                <a:gd name="T18" fmla="*/ 323 w 323"/>
                <a:gd name="T19" fmla="*/ 42 h 51"/>
                <a:gd name="T20" fmla="*/ 323 w 323"/>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3" h="51">
                  <a:moveTo>
                    <a:pt x="323" y="51"/>
                  </a:moveTo>
                  <a:lnTo>
                    <a:pt x="239" y="40"/>
                  </a:lnTo>
                  <a:lnTo>
                    <a:pt x="163" y="34"/>
                  </a:lnTo>
                  <a:lnTo>
                    <a:pt x="86" y="25"/>
                  </a:lnTo>
                  <a:lnTo>
                    <a:pt x="0" y="9"/>
                  </a:lnTo>
                  <a:lnTo>
                    <a:pt x="3" y="0"/>
                  </a:lnTo>
                  <a:lnTo>
                    <a:pt x="89" y="16"/>
                  </a:lnTo>
                  <a:lnTo>
                    <a:pt x="163" y="25"/>
                  </a:lnTo>
                  <a:lnTo>
                    <a:pt x="239" y="31"/>
                  </a:lnTo>
                  <a:lnTo>
                    <a:pt x="323" y="42"/>
                  </a:lnTo>
                  <a:lnTo>
                    <a:pt x="323"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39" name="Freeform 1755"/>
            <p:cNvSpPr>
              <a:spLocks/>
            </p:cNvSpPr>
            <p:nvPr/>
          </p:nvSpPr>
          <p:spPr bwMode="auto">
            <a:xfrm>
              <a:off x="4524" y="1790"/>
              <a:ext cx="1" cy="5"/>
            </a:xfrm>
            <a:custGeom>
              <a:avLst/>
              <a:gdLst>
                <a:gd name="T0" fmla="*/ 3 w 3"/>
                <a:gd name="T1" fmla="*/ 0 h 9"/>
                <a:gd name="T2" fmla="*/ 1 w 3"/>
                <a:gd name="T3" fmla="*/ 0 h 9"/>
                <a:gd name="T4" fmla="*/ 1 w 3"/>
                <a:gd name="T5" fmla="*/ 9 h 9"/>
                <a:gd name="T6" fmla="*/ 0 w 3"/>
                <a:gd name="T7" fmla="*/ 9 h 9"/>
                <a:gd name="T8" fmla="*/ 3 w 3"/>
                <a:gd name="T9" fmla="*/ 0 h 9"/>
              </a:gdLst>
              <a:ahLst/>
              <a:cxnLst>
                <a:cxn ang="0">
                  <a:pos x="T0" y="T1"/>
                </a:cxn>
                <a:cxn ang="0">
                  <a:pos x="T2" y="T3"/>
                </a:cxn>
                <a:cxn ang="0">
                  <a:pos x="T4" y="T5"/>
                </a:cxn>
                <a:cxn ang="0">
                  <a:pos x="T6" y="T7"/>
                </a:cxn>
                <a:cxn ang="0">
                  <a:pos x="T8" y="T9"/>
                </a:cxn>
              </a:cxnLst>
              <a:rect l="0" t="0" r="r" b="b"/>
              <a:pathLst>
                <a:path w="3" h="9">
                  <a:moveTo>
                    <a:pt x="3" y="0"/>
                  </a:moveTo>
                  <a:lnTo>
                    <a:pt x="1" y="0"/>
                  </a:lnTo>
                  <a:lnTo>
                    <a:pt x="1" y="9"/>
                  </a:lnTo>
                  <a:lnTo>
                    <a:pt x="0"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0" name="Freeform 1756"/>
            <p:cNvSpPr>
              <a:spLocks/>
            </p:cNvSpPr>
            <p:nvPr/>
          </p:nvSpPr>
          <p:spPr bwMode="auto">
            <a:xfrm>
              <a:off x="4333" y="1759"/>
              <a:ext cx="32" cy="15"/>
            </a:xfrm>
            <a:custGeom>
              <a:avLst/>
              <a:gdLst>
                <a:gd name="T0" fmla="*/ 59 w 63"/>
                <a:gd name="T1" fmla="*/ 29 h 29"/>
                <a:gd name="T2" fmla="*/ 0 w 63"/>
                <a:gd name="T3" fmla="*/ 9 h 29"/>
                <a:gd name="T4" fmla="*/ 5 w 63"/>
                <a:gd name="T5" fmla="*/ 0 h 29"/>
                <a:gd name="T6" fmla="*/ 63 w 63"/>
                <a:gd name="T7" fmla="*/ 20 h 29"/>
                <a:gd name="T8" fmla="*/ 59 w 63"/>
                <a:gd name="T9" fmla="*/ 29 h 29"/>
              </a:gdLst>
              <a:ahLst/>
              <a:cxnLst>
                <a:cxn ang="0">
                  <a:pos x="T0" y="T1"/>
                </a:cxn>
                <a:cxn ang="0">
                  <a:pos x="T2" y="T3"/>
                </a:cxn>
                <a:cxn ang="0">
                  <a:pos x="T4" y="T5"/>
                </a:cxn>
                <a:cxn ang="0">
                  <a:pos x="T6" y="T7"/>
                </a:cxn>
                <a:cxn ang="0">
                  <a:pos x="T8" y="T9"/>
                </a:cxn>
              </a:cxnLst>
              <a:rect l="0" t="0" r="r" b="b"/>
              <a:pathLst>
                <a:path w="63" h="29">
                  <a:moveTo>
                    <a:pt x="59" y="29"/>
                  </a:moveTo>
                  <a:lnTo>
                    <a:pt x="0" y="9"/>
                  </a:lnTo>
                  <a:lnTo>
                    <a:pt x="5" y="0"/>
                  </a:lnTo>
                  <a:lnTo>
                    <a:pt x="63" y="20"/>
                  </a:lnTo>
                  <a:lnTo>
                    <a:pt x="5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1" name="Freeform 1757"/>
            <p:cNvSpPr>
              <a:spLocks/>
            </p:cNvSpPr>
            <p:nvPr/>
          </p:nvSpPr>
          <p:spPr bwMode="auto">
            <a:xfrm>
              <a:off x="4322" y="1754"/>
              <a:ext cx="13" cy="10"/>
            </a:xfrm>
            <a:custGeom>
              <a:avLst/>
              <a:gdLst>
                <a:gd name="T0" fmla="*/ 23 w 28"/>
                <a:gd name="T1" fmla="*/ 20 h 20"/>
                <a:gd name="T2" fmla="*/ 0 w 28"/>
                <a:gd name="T3" fmla="*/ 9 h 20"/>
                <a:gd name="T4" fmla="*/ 5 w 28"/>
                <a:gd name="T5" fmla="*/ 0 h 20"/>
                <a:gd name="T6" fmla="*/ 28 w 28"/>
                <a:gd name="T7" fmla="*/ 11 h 20"/>
                <a:gd name="T8" fmla="*/ 23 w 28"/>
                <a:gd name="T9" fmla="*/ 20 h 20"/>
              </a:gdLst>
              <a:ahLst/>
              <a:cxnLst>
                <a:cxn ang="0">
                  <a:pos x="T0" y="T1"/>
                </a:cxn>
                <a:cxn ang="0">
                  <a:pos x="T2" y="T3"/>
                </a:cxn>
                <a:cxn ang="0">
                  <a:pos x="T4" y="T5"/>
                </a:cxn>
                <a:cxn ang="0">
                  <a:pos x="T6" y="T7"/>
                </a:cxn>
                <a:cxn ang="0">
                  <a:pos x="T8" y="T9"/>
                </a:cxn>
              </a:cxnLst>
              <a:rect l="0" t="0" r="r" b="b"/>
              <a:pathLst>
                <a:path w="28" h="20">
                  <a:moveTo>
                    <a:pt x="23" y="20"/>
                  </a:moveTo>
                  <a:lnTo>
                    <a:pt x="0" y="9"/>
                  </a:lnTo>
                  <a:lnTo>
                    <a:pt x="5" y="0"/>
                  </a:lnTo>
                  <a:lnTo>
                    <a:pt x="28" y="11"/>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2" name="Freeform 1758"/>
            <p:cNvSpPr>
              <a:spLocks/>
            </p:cNvSpPr>
            <p:nvPr/>
          </p:nvSpPr>
          <p:spPr bwMode="auto">
            <a:xfrm>
              <a:off x="4333" y="1759"/>
              <a:ext cx="2" cy="5"/>
            </a:xfrm>
            <a:custGeom>
              <a:avLst/>
              <a:gdLst>
                <a:gd name="T0" fmla="*/ 0 w 5"/>
                <a:gd name="T1" fmla="*/ 9 h 9"/>
                <a:gd name="T2" fmla="*/ 5 w 5"/>
                <a:gd name="T3" fmla="*/ 0 h 9"/>
                <a:gd name="T4" fmla="*/ 0 w 5"/>
                <a:gd name="T5" fmla="*/ 9 h 9"/>
              </a:gdLst>
              <a:ahLst/>
              <a:cxnLst>
                <a:cxn ang="0">
                  <a:pos x="T0" y="T1"/>
                </a:cxn>
                <a:cxn ang="0">
                  <a:pos x="T2" y="T3"/>
                </a:cxn>
                <a:cxn ang="0">
                  <a:pos x="T4" y="T5"/>
                </a:cxn>
              </a:cxnLst>
              <a:rect l="0" t="0" r="r" b="b"/>
              <a:pathLst>
                <a:path w="5" h="9">
                  <a:moveTo>
                    <a:pt x="0" y="9"/>
                  </a:moveTo>
                  <a:lnTo>
                    <a:pt x="5"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3" name="Freeform 1759"/>
            <p:cNvSpPr>
              <a:spLocks/>
            </p:cNvSpPr>
            <p:nvPr/>
          </p:nvSpPr>
          <p:spPr bwMode="auto">
            <a:xfrm>
              <a:off x="4261" y="1744"/>
              <a:ext cx="63" cy="15"/>
            </a:xfrm>
            <a:custGeom>
              <a:avLst/>
              <a:gdLst>
                <a:gd name="T0" fmla="*/ 124 w 127"/>
                <a:gd name="T1" fmla="*/ 30 h 30"/>
                <a:gd name="T2" fmla="*/ 64 w 127"/>
                <a:gd name="T3" fmla="*/ 14 h 30"/>
                <a:gd name="T4" fmla="*/ 33 w 127"/>
                <a:gd name="T5" fmla="*/ 9 h 30"/>
                <a:gd name="T6" fmla="*/ 3 w 127"/>
                <a:gd name="T7" fmla="*/ 15 h 30"/>
                <a:gd name="T8" fmla="*/ 0 w 127"/>
                <a:gd name="T9" fmla="*/ 6 h 30"/>
                <a:gd name="T10" fmla="*/ 33 w 127"/>
                <a:gd name="T11" fmla="*/ 0 h 30"/>
                <a:gd name="T12" fmla="*/ 67 w 127"/>
                <a:gd name="T13" fmla="*/ 5 h 30"/>
                <a:gd name="T14" fmla="*/ 127 w 127"/>
                <a:gd name="T15" fmla="*/ 21 h 30"/>
                <a:gd name="T16" fmla="*/ 124 w 127"/>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0">
                  <a:moveTo>
                    <a:pt x="124" y="30"/>
                  </a:moveTo>
                  <a:lnTo>
                    <a:pt x="64" y="14"/>
                  </a:lnTo>
                  <a:lnTo>
                    <a:pt x="33" y="9"/>
                  </a:lnTo>
                  <a:lnTo>
                    <a:pt x="3" y="15"/>
                  </a:lnTo>
                  <a:lnTo>
                    <a:pt x="0" y="6"/>
                  </a:lnTo>
                  <a:lnTo>
                    <a:pt x="33" y="0"/>
                  </a:lnTo>
                  <a:lnTo>
                    <a:pt x="67" y="5"/>
                  </a:lnTo>
                  <a:lnTo>
                    <a:pt x="127" y="21"/>
                  </a:lnTo>
                  <a:lnTo>
                    <a:pt x="124"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4" name="Freeform 1760"/>
            <p:cNvSpPr>
              <a:spLocks/>
            </p:cNvSpPr>
            <p:nvPr/>
          </p:nvSpPr>
          <p:spPr bwMode="auto">
            <a:xfrm>
              <a:off x="4224" y="1747"/>
              <a:ext cx="38" cy="13"/>
            </a:xfrm>
            <a:custGeom>
              <a:avLst/>
              <a:gdLst>
                <a:gd name="T0" fmla="*/ 75 w 75"/>
                <a:gd name="T1" fmla="*/ 9 h 27"/>
                <a:gd name="T2" fmla="*/ 40 w 75"/>
                <a:gd name="T3" fmla="*/ 20 h 27"/>
                <a:gd name="T4" fmla="*/ 4 w 75"/>
                <a:gd name="T5" fmla="*/ 27 h 27"/>
                <a:gd name="T6" fmla="*/ 0 w 75"/>
                <a:gd name="T7" fmla="*/ 18 h 27"/>
                <a:gd name="T8" fmla="*/ 36 w 75"/>
                <a:gd name="T9" fmla="*/ 11 h 27"/>
                <a:gd name="T10" fmla="*/ 71 w 75"/>
                <a:gd name="T11" fmla="*/ 0 h 27"/>
                <a:gd name="T12" fmla="*/ 75 w 75"/>
                <a:gd name="T13" fmla="*/ 9 h 27"/>
              </a:gdLst>
              <a:ahLst/>
              <a:cxnLst>
                <a:cxn ang="0">
                  <a:pos x="T0" y="T1"/>
                </a:cxn>
                <a:cxn ang="0">
                  <a:pos x="T2" y="T3"/>
                </a:cxn>
                <a:cxn ang="0">
                  <a:pos x="T4" y="T5"/>
                </a:cxn>
                <a:cxn ang="0">
                  <a:pos x="T6" y="T7"/>
                </a:cxn>
                <a:cxn ang="0">
                  <a:pos x="T8" y="T9"/>
                </a:cxn>
                <a:cxn ang="0">
                  <a:pos x="T10" y="T11"/>
                </a:cxn>
                <a:cxn ang="0">
                  <a:pos x="T12" y="T13"/>
                </a:cxn>
              </a:cxnLst>
              <a:rect l="0" t="0" r="r" b="b"/>
              <a:pathLst>
                <a:path w="75" h="27">
                  <a:moveTo>
                    <a:pt x="75" y="9"/>
                  </a:moveTo>
                  <a:lnTo>
                    <a:pt x="40" y="20"/>
                  </a:lnTo>
                  <a:lnTo>
                    <a:pt x="4" y="27"/>
                  </a:lnTo>
                  <a:lnTo>
                    <a:pt x="0" y="18"/>
                  </a:lnTo>
                  <a:lnTo>
                    <a:pt x="36" y="11"/>
                  </a:lnTo>
                  <a:lnTo>
                    <a:pt x="71" y="0"/>
                  </a:lnTo>
                  <a:lnTo>
                    <a:pt x="7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5" name="Freeform 1761"/>
            <p:cNvSpPr>
              <a:spLocks/>
            </p:cNvSpPr>
            <p:nvPr/>
          </p:nvSpPr>
          <p:spPr bwMode="auto">
            <a:xfrm>
              <a:off x="4260" y="1747"/>
              <a:ext cx="2" cy="4"/>
            </a:xfrm>
            <a:custGeom>
              <a:avLst/>
              <a:gdLst>
                <a:gd name="T0" fmla="*/ 1 w 4"/>
                <a:gd name="T1" fmla="*/ 0 h 9"/>
                <a:gd name="T2" fmla="*/ 0 w 4"/>
                <a:gd name="T3" fmla="*/ 0 h 9"/>
                <a:gd name="T4" fmla="*/ 4 w 4"/>
                <a:gd name="T5" fmla="*/ 9 h 9"/>
                <a:gd name="T6" fmla="*/ 1 w 4"/>
                <a:gd name="T7" fmla="*/ 0 h 9"/>
              </a:gdLst>
              <a:ahLst/>
              <a:cxnLst>
                <a:cxn ang="0">
                  <a:pos x="T0" y="T1"/>
                </a:cxn>
                <a:cxn ang="0">
                  <a:pos x="T2" y="T3"/>
                </a:cxn>
                <a:cxn ang="0">
                  <a:pos x="T4" y="T5"/>
                </a:cxn>
                <a:cxn ang="0">
                  <a:pos x="T6" y="T7"/>
                </a:cxn>
              </a:cxnLst>
              <a:rect l="0" t="0" r="r" b="b"/>
              <a:pathLst>
                <a:path w="4" h="9">
                  <a:moveTo>
                    <a:pt x="1" y="0"/>
                  </a:moveTo>
                  <a:lnTo>
                    <a:pt x="0" y="0"/>
                  </a:lnTo>
                  <a:lnTo>
                    <a:pt x="4" y="9"/>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6" name="Freeform 1762"/>
            <p:cNvSpPr>
              <a:spLocks/>
            </p:cNvSpPr>
            <p:nvPr/>
          </p:nvSpPr>
          <p:spPr bwMode="auto">
            <a:xfrm>
              <a:off x="4109" y="1756"/>
              <a:ext cx="117" cy="55"/>
            </a:xfrm>
            <a:custGeom>
              <a:avLst/>
              <a:gdLst>
                <a:gd name="T0" fmla="*/ 234 w 234"/>
                <a:gd name="T1" fmla="*/ 9 h 110"/>
                <a:gd name="T2" fmla="*/ 167 w 234"/>
                <a:gd name="T3" fmla="*/ 14 h 110"/>
                <a:gd name="T4" fmla="*/ 131 w 234"/>
                <a:gd name="T5" fmla="*/ 19 h 110"/>
                <a:gd name="T6" fmla="*/ 96 w 234"/>
                <a:gd name="T7" fmla="*/ 26 h 110"/>
                <a:gd name="T8" fmla="*/ 65 w 234"/>
                <a:gd name="T9" fmla="*/ 40 h 110"/>
                <a:gd name="T10" fmla="*/ 51 w 234"/>
                <a:gd name="T11" fmla="*/ 47 h 110"/>
                <a:gd name="T12" fmla="*/ 39 w 234"/>
                <a:gd name="T13" fmla="*/ 58 h 110"/>
                <a:gd name="T14" fmla="*/ 30 w 234"/>
                <a:gd name="T15" fmla="*/ 67 h 110"/>
                <a:gd name="T16" fmla="*/ 21 w 234"/>
                <a:gd name="T17" fmla="*/ 80 h 110"/>
                <a:gd name="T18" fmla="*/ 13 w 234"/>
                <a:gd name="T19" fmla="*/ 92 h 110"/>
                <a:gd name="T20" fmla="*/ 10 w 234"/>
                <a:gd name="T21" fmla="*/ 110 h 110"/>
                <a:gd name="T22" fmla="*/ 0 w 234"/>
                <a:gd name="T23" fmla="*/ 109 h 110"/>
                <a:gd name="T24" fmla="*/ 3 w 234"/>
                <a:gd name="T25" fmla="*/ 91 h 110"/>
                <a:gd name="T26" fmla="*/ 12 w 234"/>
                <a:gd name="T27" fmla="*/ 74 h 110"/>
                <a:gd name="T28" fmla="*/ 21 w 234"/>
                <a:gd name="T29" fmla="*/ 61 h 110"/>
                <a:gd name="T30" fmla="*/ 31 w 234"/>
                <a:gd name="T31" fmla="*/ 50 h 110"/>
                <a:gd name="T32" fmla="*/ 44 w 234"/>
                <a:gd name="T33" fmla="*/ 40 h 110"/>
                <a:gd name="T34" fmla="*/ 59 w 234"/>
                <a:gd name="T35" fmla="*/ 31 h 110"/>
                <a:gd name="T36" fmla="*/ 92 w 234"/>
                <a:gd name="T37" fmla="*/ 17 h 110"/>
                <a:gd name="T38" fmla="*/ 128 w 234"/>
                <a:gd name="T39" fmla="*/ 9 h 110"/>
                <a:gd name="T40" fmla="*/ 164 w 234"/>
                <a:gd name="T41" fmla="*/ 5 h 110"/>
                <a:gd name="T42" fmla="*/ 234 w 234"/>
                <a:gd name="T43" fmla="*/ 0 h 110"/>
                <a:gd name="T44" fmla="*/ 234 w 234"/>
                <a:gd name="T4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4" h="110">
                  <a:moveTo>
                    <a:pt x="234" y="9"/>
                  </a:moveTo>
                  <a:lnTo>
                    <a:pt x="167" y="14"/>
                  </a:lnTo>
                  <a:lnTo>
                    <a:pt x="131" y="19"/>
                  </a:lnTo>
                  <a:lnTo>
                    <a:pt x="96" y="26"/>
                  </a:lnTo>
                  <a:lnTo>
                    <a:pt x="65" y="40"/>
                  </a:lnTo>
                  <a:lnTo>
                    <a:pt x="51" y="47"/>
                  </a:lnTo>
                  <a:lnTo>
                    <a:pt x="39" y="58"/>
                  </a:lnTo>
                  <a:lnTo>
                    <a:pt x="30" y="67"/>
                  </a:lnTo>
                  <a:lnTo>
                    <a:pt x="21" y="80"/>
                  </a:lnTo>
                  <a:lnTo>
                    <a:pt x="13" y="92"/>
                  </a:lnTo>
                  <a:lnTo>
                    <a:pt x="10" y="110"/>
                  </a:lnTo>
                  <a:lnTo>
                    <a:pt x="0" y="109"/>
                  </a:lnTo>
                  <a:lnTo>
                    <a:pt x="3" y="91"/>
                  </a:lnTo>
                  <a:lnTo>
                    <a:pt x="12" y="74"/>
                  </a:lnTo>
                  <a:lnTo>
                    <a:pt x="21" y="61"/>
                  </a:lnTo>
                  <a:lnTo>
                    <a:pt x="31" y="50"/>
                  </a:lnTo>
                  <a:lnTo>
                    <a:pt x="44" y="40"/>
                  </a:lnTo>
                  <a:lnTo>
                    <a:pt x="59" y="31"/>
                  </a:lnTo>
                  <a:lnTo>
                    <a:pt x="92" y="17"/>
                  </a:lnTo>
                  <a:lnTo>
                    <a:pt x="128" y="9"/>
                  </a:lnTo>
                  <a:lnTo>
                    <a:pt x="164" y="5"/>
                  </a:lnTo>
                  <a:lnTo>
                    <a:pt x="234" y="0"/>
                  </a:lnTo>
                  <a:lnTo>
                    <a:pt x="2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7" name="Freeform 1763"/>
            <p:cNvSpPr>
              <a:spLocks/>
            </p:cNvSpPr>
            <p:nvPr/>
          </p:nvSpPr>
          <p:spPr bwMode="auto">
            <a:xfrm>
              <a:off x="4224" y="1756"/>
              <a:ext cx="3" cy="4"/>
            </a:xfrm>
            <a:custGeom>
              <a:avLst/>
              <a:gdLst>
                <a:gd name="T0" fmla="*/ 4 w 4"/>
                <a:gd name="T1" fmla="*/ 9 h 9"/>
                <a:gd name="T2" fmla="*/ 3 w 4"/>
                <a:gd name="T3" fmla="*/ 9 h 9"/>
                <a:gd name="T4" fmla="*/ 3 w 4"/>
                <a:gd name="T5" fmla="*/ 0 h 9"/>
                <a:gd name="T6" fmla="*/ 0 w 4"/>
                <a:gd name="T7" fmla="*/ 0 h 9"/>
                <a:gd name="T8" fmla="*/ 4 w 4"/>
                <a:gd name="T9" fmla="*/ 9 h 9"/>
              </a:gdLst>
              <a:ahLst/>
              <a:cxnLst>
                <a:cxn ang="0">
                  <a:pos x="T0" y="T1"/>
                </a:cxn>
                <a:cxn ang="0">
                  <a:pos x="T2" y="T3"/>
                </a:cxn>
                <a:cxn ang="0">
                  <a:pos x="T4" y="T5"/>
                </a:cxn>
                <a:cxn ang="0">
                  <a:pos x="T6" y="T7"/>
                </a:cxn>
                <a:cxn ang="0">
                  <a:pos x="T8" y="T9"/>
                </a:cxn>
              </a:cxnLst>
              <a:rect l="0" t="0" r="r" b="b"/>
              <a:pathLst>
                <a:path w="4" h="9">
                  <a:moveTo>
                    <a:pt x="4" y="9"/>
                  </a:moveTo>
                  <a:lnTo>
                    <a:pt x="3" y="9"/>
                  </a:lnTo>
                  <a:lnTo>
                    <a:pt x="3" y="0"/>
                  </a:lnTo>
                  <a:lnTo>
                    <a:pt x="0" y="0"/>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8" name="Freeform 1764"/>
            <p:cNvSpPr>
              <a:spLocks/>
            </p:cNvSpPr>
            <p:nvPr/>
          </p:nvSpPr>
          <p:spPr bwMode="auto">
            <a:xfrm>
              <a:off x="4110" y="1811"/>
              <a:ext cx="38" cy="13"/>
            </a:xfrm>
            <a:custGeom>
              <a:avLst/>
              <a:gdLst>
                <a:gd name="T0" fmla="*/ 6 w 75"/>
                <a:gd name="T1" fmla="*/ 4 h 24"/>
                <a:gd name="T2" fmla="*/ 21 w 75"/>
                <a:gd name="T3" fmla="*/ 13 h 24"/>
                <a:gd name="T4" fmla="*/ 30 w 75"/>
                <a:gd name="T5" fmla="*/ 13 h 24"/>
                <a:gd name="T6" fmla="*/ 39 w 75"/>
                <a:gd name="T7" fmla="*/ 12 h 24"/>
                <a:gd name="T8" fmla="*/ 74 w 75"/>
                <a:gd name="T9" fmla="*/ 0 h 24"/>
                <a:gd name="T10" fmla="*/ 75 w 75"/>
                <a:gd name="T11" fmla="*/ 10 h 24"/>
                <a:gd name="T12" fmla="*/ 41 w 75"/>
                <a:gd name="T13" fmla="*/ 23 h 24"/>
                <a:gd name="T14" fmla="*/ 30 w 75"/>
                <a:gd name="T15" fmla="*/ 24 h 24"/>
                <a:gd name="T16" fmla="*/ 19 w 75"/>
                <a:gd name="T17" fmla="*/ 24 h 24"/>
                <a:gd name="T18" fmla="*/ 0 w 75"/>
                <a:gd name="T19" fmla="*/ 13 h 24"/>
                <a:gd name="T20" fmla="*/ 6 w 75"/>
                <a:gd name="T2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24">
                  <a:moveTo>
                    <a:pt x="6" y="4"/>
                  </a:moveTo>
                  <a:lnTo>
                    <a:pt x="21" y="13"/>
                  </a:lnTo>
                  <a:lnTo>
                    <a:pt x="30" y="13"/>
                  </a:lnTo>
                  <a:lnTo>
                    <a:pt x="39" y="12"/>
                  </a:lnTo>
                  <a:lnTo>
                    <a:pt x="74" y="0"/>
                  </a:lnTo>
                  <a:lnTo>
                    <a:pt x="75" y="10"/>
                  </a:lnTo>
                  <a:lnTo>
                    <a:pt x="41" y="23"/>
                  </a:lnTo>
                  <a:lnTo>
                    <a:pt x="30" y="24"/>
                  </a:lnTo>
                  <a:lnTo>
                    <a:pt x="19" y="24"/>
                  </a:lnTo>
                  <a:lnTo>
                    <a:pt x="0" y="13"/>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49" name="Freeform 1765"/>
            <p:cNvSpPr>
              <a:spLocks/>
            </p:cNvSpPr>
            <p:nvPr/>
          </p:nvSpPr>
          <p:spPr bwMode="auto">
            <a:xfrm>
              <a:off x="4109" y="1814"/>
              <a:ext cx="5" cy="4"/>
            </a:xfrm>
            <a:custGeom>
              <a:avLst/>
              <a:gdLst>
                <a:gd name="T0" fmla="*/ 0 w 10"/>
                <a:gd name="T1" fmla="*/ 5 h 9"/>
                <a:gd name="T2" fmla="*/ 0 w 10"/>
                <a:gd name="T3" fmla="*/ 8 h 9"/>
                <a:gd name="T4" fmla="*/ 3 w 10"/>
                <a:gd name="T5" fmla="*/ 9 h 9"/>
                <a:gd name="T6" fmla="*/ 9 w 10"/>
                <a:gd name="T7" fmla="*/ 0 h 9"/>
                <a:gd name="T8" fmla="*/ 10 w 10"/>
                <a:gd name="T9" fmla="*/ 5 h 9"/>
                <a:gd name="T10" fmla="*/ 0 w 10"/>
                <a:gd name="T11" fmla="*/ 5 h 9"/>
              </a:gdLst>
              <a:ahLst/>
              <a:cxnLst>
                <a:cxn ang="0">
                  <a:pos x="T0" y="T1"/>
                </a:cxn>
                <a:cxn ang="0">
                  <a:pos x="T2" y="T3"/>
                </a:cxn>
                <a:cxn ang="0">
                  <a:pos x="T4" y="T5"/>
                </a:cxn>
                <a:cxn ang="0">
                  <a:pos x="T6" y="T7"/>
                </a:cxn>
                <a:cxn ang="0">
                  <a:pos x="T8" y="T9"/>
                </a:cxn>
                <a:cxn ang="0">
                  <a:pos x="T10" y="T11"/>
                </a:cxn>
              </a:cxnLst>
              <a:rect l="0" t="0" r="r" b="b"/>
              <a:pathLst>
                <a:path w="10" h="9">
                  <a:moveTo>
                    <a:pt x="0" y="5"/>
                  </a:moveTo>
                  <a:lnTo>
                    <a:pt x="0" y="8"/>
                  </a:lnTo>
                  <a:lnTo>
                    <a:pt x="3" y="9"/>
                  </a:lnTo>
                  <a:lnTo>
                    <a:pt x="9" y="0"/>
                  </a:lnTo>
                  <a:lnTo>
                    <a:pt x="1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0" name="Freeform 1766"/>
            <p:cNvSpPr>
              <a:spLocks/>
            </p:cNvSpPr>
            <p:nvPr/>
          </p:nvSpPr>
          <p:spPr bwMode="auto">
            <a:xfrm>
              <a:off x="4147" y="1792"/>
              <a:ext cx="88" cy="25"/>
            </a:xfrm>
            <a:custGeom>
              <a:avLst/>
              <a:gdLst>
                <a:gd name="T0" fmla="*/ 0 w 175"/>
                <a:gd name="T1" fmla="*/ 39 h 49"/>
                <a:gd name="T2" fmla="*/ 42 w 175"/>
                <a:gd name="T3" fmla="*/ 25 h 49"/>
                <a:gd name="T4" fmla="*/ 86 w 175"/>
                <a:gd name="T5" fmla="*/ 9 h 49"/>
                <a:gd name="T6" fmla="*/ 130 w 175"/>
                <a:gd name="T7" fmla="*/ 0 h 49"/>
                <a:gd name="T8" fmla="*/ 152 w 175"/>
                <a:gd name="T9" fmla="*/ 0 h 49"/>
                <a:gd name="T10" fmla="*/ 175 w 175"/>
                <a:gd name="T11" fmla="*/ 3 h 49"/>
                <a:gd name="T12" fmla="*/ 173 w 175"/>
                <a:gd name="T13" fmla="*/ 13 h 49"/>
                <a:gd name="T14" fmla="*/ 151 w 175"/>
                <a:gd name="T15" fmla="*/ 10 h 49"/>
                <a:gd name="T16" fmla="*/ 131 w 175"/>
                <a:gd name="T17" fmla="*/ 10 h 49"/>
                <a:gd name="T18" fmla="*/ 87 w 175"/>
                <a:gd name="T19" fmla="*/ 19 h 49"/>
                <a:gd name="T20" fmla="*/ 43 w 175"/>
                <a:gd name="T21" fmla="*/ 36 h 49"/>
                <a:gd name="T22" fmla="*/ 1 w 175"/>
                <a:gd name="T23" fmla="*/ 49 h 49"/>
                <a:gd name="T24" fmla="*/ 0 w 175"/>
                <a:gd name="T25"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9">
                  <a:moveTo>
                    <a:pt x="0" y="39"/>
                  </a:moveTo>
                  <a:lnTo>
                    <a:pt x="42" y="25"/>
                  </a:lnTo>
                  <a:lnTo>
                    <a:pt x="86" y="9"/>
                  </a:lnTo>
                  <a:lnTo>
                    <a:pt x="130" y="0"/>
                  </a:lnTo>
                  <a:lnTo>
                    <a:pt x="152" y="0"/>
                  </a:lnTo>
                  <a:lnTo>
                    <a:pt x="175" y="3"/>
                  </a:lnTo>
                  <a:lnTo>
                    <a:pt x="173" y="13"/>
                  </a:lnTo>
                  <a:lnTo>
                    <a:pt x="151" y="10"/>
                  </a:lnTo>
                  <a:lnTo>
                    <a:pt x="131" y="10"/>
                  </a:lnTo>
                  <a:lnTo>
                    <a:pt x="87" y="19"/>
                  </a:lnTo>
                  <a:lnTo>
                    <a:pt x="43" y="36"/>
                  </a:lnTo>
                  <a:lnTo>
                    <a:pt x="1" y="4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1" name="Freeform 1767"/>
            <p:cNvSpPr>
              <a:spLocks/>
            </p:cNvSpPr>
            <p:nvPr/>
          </p:nvSpPr>
          <p:spPr bwMode="auto">
            <a:xfrm>
              <a:off x="4147" y="1811"/>
              <a:ext cx="1" cy="6"/>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lnTo>
                    <a:pt x="1"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2" name="Freeform 1768"/>
            <p:cNvSpPr>
              <a:spLocks/>
            </p:cNvSpPr>
            <p:nvPr/>
          </p:nvSpPr>
          <p:spPr bwMode="auto">
            <a:xfrm>
              <a:off x="4191" y="1796"/>
              <a:ext cx="46" cy="105"/>
            </a:xfrm>
            <a:custGeom>
              <a:avLst/>
              <a:gdLst>
                <a:gd name="T0" fmla="*/ 92 w 92"/>
                <a:gd name="T1" fmla="*/ 0 h 211"/>
                <a:gd name="T2" fmla="*/ 91 w 92"/>
                <a:gd name="T3" fmla="*/ 29 h 211"/>
                <a:gd name="T4" fmla="*/ 85 w 92"/>
                <a:gd name="T5" fmla="*/ 56 h 211"/>
                <a:gd name="T6" fmla="*/ 74 w 92"/>
                <a:gd name="T7" fmla="*/ 85 h 211"/>
                <a:gd name="T8" fmla="*/ 64 w 92"/>
                <a:gd name="T9" fmla="*/ 110 h 211"/>
                <a:gd name="T10" fmla="*/ 9 w 92"/>
                <a:gd name="T11" fmla="*/ 211 h 211"/>
                <a:gd name="T12" fmla="*/ 0 w 92"/>
                <a:gd name="T13" fmla="*/ 205 h 211"/>
                <a:gd name="T14" fmla="*/ 55 w 92"/>
                <a:gd name="T15" fmla="*/ 104 h 211"/>
                <a:gd name="T16" fmla="*/ 65 w 92"/>
                <a:gd name="T17" fmla="*/ 80 h 211"/>
                <a:gd name="T18" fmla="*/ 74 w 92"/>
                <a:gd name="T19" fmla="*/ 55 h 211"/>
                <a:gd name="T20" fmla="*/ 80 w 92"/>
                <a:gd name="T21" fmla="*/ 29 h 211"/>
                <a:gd name="T22" fmla="*/ 82 w 92"/>
                <a:gd name="T23" fmla="*/ 0 h 211"/>
                <a:gd name="T24" fmla="*/ 92 w 92"/>
                <a:gd name="T2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1">
                  <a:moveTo>
                    <a:pt x="92" y="0"/>
                  </a:moveTo>
                  <a:lnTo>
                    <a:pt x="91" y="29"/>
                  </a:lnTo>
                  <a:lnTo>
                    <a:pt x="85" y="56"/>
                  </a:lnTo>
                  <a:lnTo>
                    <a:pt x="74" y="85"/>
                  </a:lnTo>
                  <a:lnTo>
                    <a:pt x="64" y="110"/>
                  </a:lnTo>
                  <a:lnTo>
                    <a:pt x="9" y="211"/>
                  </a:lnTo>
                  <a:lnTo>
                    <a:pt x="0" y="205"/>
                  </a:lnTo>
                  <a:lnTo>
                    <a:pt x="55" y="104"/>
                  </a:lnTo>
                  <a:lnTo>
                    <a:pt x="65" y="80"/>
                  </a:lnTo>
                  <a:lnTo>
                    <a:pt x="74" y="55"/>
                  </a:lnTo>
                  <a:lnTo>
                    <a:pt x="80" y="29"/>
                  </a:lnTo>
                  <a:lnTo>
                    <a:pt x="82" y="0"/>
                  </a:lnTo>
                  <a:lnTo>
                    <a:pt x="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3" name="Freeform 1769"/>
            <p:cNvSpPr>
              <a:spLocks/>
            </p:cNvSpPr>
            <p:nvPr/>
          </p:nvSpPr>
          <p:spPr bwMode="auto">
            <a:xfrm>
              <a:off x="4232" y="1793"/>
              <a:ext cx="5" cy="6"/>
            </a:xfrm>
            <a:custGeom>
              <a:avLst/>
              <a:gdLst>
                <a:gd name="T0" fmla="*/ 6 w 10"/>
                <a:gd name="T1" fmla="*/ 0 h 10"/>
                <a:gd name="T2" fmla="*/ 10 w 10"/>
                <a:gd name="T3" fmla="*/ 1 h 10"/>
                <a:gd name="T4" fmla="*/ 10 w 10"/>
                <a:gd name="T5" fmla="*/ 4 h 10"/>
                <a:gd name="T6" fmla="*/ 0 w 10"/>
                <a:gd name="T7" fmla="*/ 4 h 10"/>
                <a:gd name="T8" fmla="*/ 4 w 10"/>
                <a:gd name="T9" fmla="*/ 10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lnTo>
                    <a:pt x="10" y="1"/>
                  </a:lnTo>
                  <a:lnTo>
                    <a:pt x="10" y="4"/>
                  </a:lnTo>
                  <a:lnTo>
                    <a:pt x="0" y="4"/>
                  </a:lnTo>
                  <a:lnTo>
                    <a:pt x="4" y="1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4" name="Freeform 1770"/>
            <p:cNvSpPr>
              <a:spLocks/>
            </p:cNvSpPr>
            <p:nvPr/>
          </p:nvSpPr>
          <p:spPr bwMode="auto">
            <a:xfrm>
              <a:off x="4081" y="1898"/>
              <a:ext cx="115" cy="144"/>
            </a:xfrm>
            <a:custGeom>
              <a:avLst/>
              <a:gdLst>
                <a:gd name="T0" fmla="*/ 229 w 229"/>
                <a:gd name="T1" fmla="*/ 6 h 288"/>
                <a:gd name="T2" fmla="*/ 208 w 229"/>
                <a:gd name="T3" fmla="*/ 44 h 288"/>
                <a:gd name="T4" fmla="*/ 184 w 229"/>
                <a:gd name="T5" fmla="*/ 80 h 288"/>
                <a:gd name="T6" fmla="*/ 155 w 229"/>
                <a:gd name="T7" fmla="*/ 116 h 288"/>
                <a:gd name="T8" fmla="*/ 125 w 229"/>
                <a:gd name="T9" fmla="*/ 151 h 288"/>
                <a:gd name="T10" fmla="*/ 65 w 229"/>
                <a:gd name="T11" fmla="*/ 217 h 288"/>
                <a:gd name="T12" fmla="*/ 38 w 229"/>
                <a:gd name="T13" fmla="*/ 252 h 288"/>
                <a:gd name="T14" fmla="*/ 9 w 229"/>
                <a:gd name="T15" fmla="*/ 288 h 288"/>
                <a:gd name="T16" fmla="*/ 0 w 229"/>
                <a:gd name="T17" fmla="*/ 282 h 288"/>
                <a:gd name="T18" fmla="*/ 29 w 229"/>
                <a:gd name="T19" fmla="*/ 246 h 288"/>
                <a:gd name="T20" fmla="*/ 57 w 229"/>
                <a:gd name="T21" fmla="*/ 210 h 288"/>
                <a:gd name="T22" fmla="*/ 118 w 229"/>
                <a:gd name="T23" fmla="*/ 143 h 288"/>
                <a:gd name="T24" fmla="*/ 148 w 229"/>
                <a:gd name="T25" fmla="*/ 109 h 288"/>
                <a:gd name="T26" fmla="*/ 175 w 229"/>
                <a:gd name="T27" fmla="*/ 74 h 288"/>
                <a:gd name="T28" fmla="*/ 199 w 229"/>
                <a:gd name="T29" fmla="*/ 38 h 288"/>
                <a:gd name="T30" fmla="*/ 220 w 229"/>
                <a:gd name="T31" fmla="*/ 0 h 288"/>
                <a:gd name="T32" fmla="*/ 229 w 229"/>
                <a:gd name="T33" fmla="*/ 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9" h="288">
                  <a:moveTo>
                    <a:pt x="229" y="6"/>
                  </a:moveTo>
                  <a:lnTo>
                    <a:pt x="208" y="44"/>
                  </a:lnTo>
                  <a:lnTo>
                    <a:pt x="184" y="80"/>
                  </a:lnTo>
                  <a:lnTo>
                    <a:pt x="155" y="116"/>
                  </a:lnTo>
                  <a:lnTo>
                    <a:pt x="125" y="151"/>
                  </a:lnTo>
                  <a:lnTo>
                    <a:pt x="65" y="217"/>
                  </a:lnTo>
                  <a:lnTo>
                    <a:pt x="38" y="252"/>
                  </a:lnTo>
                  <a:lnTo>
                    <a:pt x="9" y="288"/>
                  </a:lnTo>
                  <a:lnTo>
                    <a:pt x="0" y="282"/>
                  </a:lnTo>
                  <a:lnTo>
                    <a:pt x="29" y="246"/>
                  </a:lnTo>
                  <a:lnTo>
                    <a:pt x="57" y="210"/>
                  </a:lnTo>
                  <a:lnTo>
                    <a:pt x="118" y="143"/>
                  </a:lnTo>
                  <a:lnTo>
                    <a:pt x="148" y="109"/>
                  </a:lnTo>
                  <a:lnTo>
                    <a:pt x="175" y="74"/>
                  </a:lnTo>
                  <a:lnTo>
                    <a:pt x="199" y="38"/>
                  </a:lnTo>
                  <a:lnTo>
                    <a:pt x="220" y="0"/>
                  </a:lnTo>
                  <a:lnTo>
                    <a:pt x="22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5" name="Freeform 1771"/>
            <p:cNvSpPr>
              <a:spLocks/>
            </p:cNvSpPr>
            <p:nvPr/>
          </p:nvSpPr>
          <p:spPr bwMode="auto">
            <a:xfrm>
              <a:off x="4191" y="1898"/>
              <a:ext cx="5" cy="3"/>
            </a:xfrm>
            <a:custGeom>
              <a:avLst/>
              <a:gdLst>
                <a:gd name="T0" fmla="*/ 9 w 9"/>
                <a:gd name="T1" fmla="*/ 6 h 6"/>
                <a:gd name="T2" fmla="*/ 0 w 9"/>
                <a:gd name="T3" fmla="*/ 0 h 6"/>
                <a:gd name="T4" fmla="*/ 9 w 9"/>
                <a:gd name="T5" fmla="*/ 6 h 6"/>
              </a:gdLst>
              <a:ahLst/>
              <a:cxnLst>
                <a:cxn ang="0">
                  <a:pos x="T0" y="T1"/>
                </a:cxn>
                <a:cxn ang="0">
                  <a:pos x="T2" y="T3"/>
                </a:cxn>
                <a:cxn ang="0">
                  <a:pos x="T4" y="T5"/>
                </a:cxn>
              </a:cxnLst>
              <a:rect l="0" t="0" r="r" b="b"/>
              <a:pathLst>
                <a:path w="9" h="6">
                  <a:moveTo>
                    <a:pt x="9" y="6"/>
                  </a:moveTo>
                  <a:lnTo>
                    <a:pt x="0" y="0"/>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6" name="Freeform 1772"/>
            <p:cNvSpPr>
              <a:spLocks/>
            </p:cNvSpPr>
            <p:nvPr/>
          </p:nvSpPr>
          <p:spPr bwMode="auto">
            <a:xfrm>
              <a:off x="4015" y="2039"/>
              <a:ext cx="70" cy="160"/>
            </a:xfrm>
            <a:custGeom>
              <a:avLst/>
              <a:gdLst>
                <a:gd name="T0" fmla="*/ 142 w 142"/>
                <a:gd name="T1" fmla="*/ 6 h 319"/>
                <a:gd name="T2" fmla="*/ 116 w 142"/>
                <a:gd name="T3" fmla="*/ 45 h 319"/>
                <a:gd name="T4" fmla="*/ 94 w 142"/>
                <a:gd name="T5" fmla="*/ 86 h 319"/>
                <a:gd name="T6" fmla="*/ 74 w 142"/>
                <a:gd name="T7" fmla="*/ 128 h 319"/>
                <a:gd name="T8" fmla="*/ 57 w 142"/>
                <a:gd name="T9" fmla="*/ 167 h 319"/>
                <a:gd name="T10" fmla="*/ 29 w 142"/>
                <a:gd name="T11" fmla="*/ 248 h 319"/>
                <a:gd name="T12" fmla="*/ 11 w 142"/>
                <a:gd name="T13" fmla="*/ 319 h 319"/>
                <a:gd name="T14" fmla="*/ 0 w 142"/>
                <a:gd name="T15" fmla="*/ 318 h 319"/>
                <a:gd name="T16" fmla="*/ 18 w 142"/>
                <a:gd name="T17" fmla="*/ 247 h 319"/>
                <a:gd name="T18" fmla="*/ 47 w 142"/>
                <a:gd name="T19" fmla="*/ 166 h 319"/>
                <a:gd name="T20" fmla="*/ 65 w 142"/>
                <a:gd name="T21" fmla="*/ 123 h 319"/>
                <a:gd name="T22" fmla="*/ 85 w 142"/>
                <a:gd name="T23" fmla="*/ 80 h 319"/>
                <a:gd name="T24" fmla="*/ 107 w 142"/>
                <a:gd name="T25" fmla="*/ 39 h 319"/>
                <a:gd name="T26" fmla="*/ 133 w 142"/>
                <a:gd name="T27" fmla="*/ 0 h 319"/>
                <a:gd name="T28" fmla="*/ 142 w 142"/>
                <a:gd name="T29" fmla="*/ 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319">
                  <a:moveTo>
                    <a:pt x="142" y="6"/>
                  </a:moveTo>
                  <a:lnTo>
                    <a:pt x="116" y="45"/>
                  </a:lnTo>
                  <a:lnTo>
                    <a:pt x="94" y="86"/>
                  </a:lnTo>
                  <a:lnTo>
                    <a:pt x="74" y="128"/>
                  </a:lnTo>
                  <a:lnTo>
                    <a:pt x="57" y="167"/>
                  </a:lnTo>
                  <a:lnTo>
                    <a:pt x="29" y="248"/>
                  </a:lnTo>
                  <a:lnTo>
                    <a:pt x="11" y="319"/>
                  </a:lnTo>
                  <a:lnTo>
                    <a:pt x="0" y="318"/>
                  </a:lnTo>
                  <a:lnTo>
                    <a:pt x="18" y="247"/>
                  </a:lnTo>
                  <a:lnTo>
                    <a:pt x="47" y="166"/>
                  </a:lnTo>
                  <a:lnTo>
                    <a:pt x="65" y="123"/>
                  </a:lnTo>
                  <a:lnTo>
                    <a:pt x="85" y="80"/>
                  </a:lnTo>
                  <a:lnTo>
                    <a:pt x="107" y="39"/>
                  </a:lnTo>
                  <a:lnTo>
                    <a:pt x="133" y="0"/>
                  </a:lnTo>
                  <a:lnTo>
                    <a:pt x="14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7" name="Freeform 1773"/>
            <p:cNvSpPr>
              <a:spLocks/>
            </p:cNvSpPr>
            <p:nvPr/>
          </p:nvSpPr>
          <p:spPr bwMode="auto">
            <a:xfrm>
              <a:off x="4081" y="2039"/>
              <a:ext cx="4" cy="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8" name="Freeform 1774"/>
            <p:cNvSpPr>
              <a:spLocks/>
            </p:cNvSpPr>
            <p:nvPr/>
          </p:nvSpPr>
          <p:spPr bwMode="auto">
            <a:xfrm>
              <a:off x="4007" y="2198"/>
              <a:ext cx="13" cy="106"/>
            </a:xfrm>
            <a:custGeom>
              <a:avLst/>
              <a:gdLst>
                <a:gd name="T0" fmla="*/ 26 w 26"/>
                <a:gd name="T1" fmla="*/ 1 h 212"/>
                <a:gd name="T2" fmla="*/ 17 w 26"/>
                <a:gd name="T3" fmla="*/ 54 h 212"/>
                <a:gd name="T4" fmla="*/ 11 w 26"/>
                <a:gd name="T5" fmla="*/ 123 h 212"/>
                <a:gd name="T6" fmla="*/ 11 w 26"/>
                <a:gd name="T7" fmla="*/ 183 h 212"/>
                <a:gd name="T8" fmla="*/ 15 w 26"/>
                <a:gd name="T9" fmla="*/ 197 h 212"/>
                <a:gd name="T10" fmla="*/ 15 w 26"/>
                <a:gd name="T11" fmla="*/ 200 h 212"/>
                <a:gd name="T12" fmla="*/ 17 w 26"/>
                <a:gd name="T13" fmla="*/ 202 h 212"/>
                <a:gd name="T14" fmla="*/ 15 w 26"/>
                <a:gd name="T15" fmla="*/ 212 h 212"/>
                <a:gd name="T16" fmla="*/ 9 w 26"/>
                <a:gd name="T17" fmla="*/ 209 h 212"/>
                <a:gd name="T18" fmla="*/ 6 w 26"/>
                <a:gd name="T19" fmla="*/ 203 h 212"/>
                <a:gd name="T20" fmla="*/ 0 w 26"/>
                <a:gd name="T21" fmla="*/ 183 h 212"/>
                <a:gd name="T22" fmla="*/ 0 w 26"/>
                <a:gd name="T23" fmla="*/ 123 h 212"/>
                <a:gd name="T24" fmla="*/ 6 w 26"/>
                <a:gd name="T25" fmla="*/ 54 h 212"/>
                <a:gd name="T26" fmla="*/ 15 w 26"/>
                <a:gd name="T27" fmla="*/ 0 h 212"/>
                <a:gd name="T28" fmla="*/ 26 w 26"/>
                <a:gd name="T29"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12">
                  <a:moveTo>
                    <a:pt x="26" y="1"/>
                  </a:moveTo>
                  <a:lnTo>
                    <a:pt x="17" y="54"/>
                  </a:lnTo>
                  <a:lnTo>
                    <a:pt x="11" y="123"/>
                  </a:lnTo>
                  <a:lnTo>
                    <a:pt x="11" y="183"/>
                  </a:lnTo>
                  <a:lnTo>
                    <a:pt x="15" y="197"/>
                  </a:lnTo>
                  <a:lnTo>
                    <a:pt x="15" y="200"/>
                  </a:lnTo>
                  <a:lnTo>
                    <a:pt x="17" y="202"/>
                  </a:lnTo>
                  <a:lnTo>
                    <a:pt x="15" y="212"/>
                  </a:lnTo>
                  <a:lnTo>
                    <a:pt x="9" y="209"/>
                  </a:lnTo>
                  <a:lnTo>
                    <a:pt x="6" y="203"/>
                  </a:lnTo>
                  <a:lnTo>
                    <a:pt x="0" y="183"/>
                  </a:lnTo>
                  <a:lnTo>
                    <a:pt x="0" y="123"/>
                  </a:lnTo>
                  <a:lnTo>
                    <a:pt x="6" y="54"/>
                  </a:lnTo>
                  <a:lnTo>
                    <a:pt x="15" y="0"/>
                  </a:lnTo>
                  <a:lnTo>
                    <a:pt x="2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59" name="Freeform 1775"/>
            <p:cNvSpPr>
              <a:spLocks/>
            </p:cNvSpPr>
            <p:nvPr/>
          </p:nvSpPr>
          <p:spPr bwMode="auto">
            <a:xfrm>
              <a:off x="4015" y="2198"/>
              <a:ext cx="5" cy="1"/>
            </a:xfrm>
            <a:custGeom>
              <a:avLst/>
              <a:gdLst>
                <a:gd name="T0" fmla="*/ 0 w 11"/>
                <a:gd name="T1" fmla="*/ 0 h 1"/>
                <a:gd name="T2" fmla="*/ 11 w 11"/>
                <a:gd name="T3" fmla="*/ 1 h 1"/>
                <a:gd name="T4" fmla="*/ 0 w 11"/>
                <a:gd name="T5" fmla="*/ 0 h 1"/>
              </a:gdLst>
              <a:ahLst/>
              <a:cxnLst>
                <a:cxn ang="0">
                  <a:pos x="T0" y="T1"/>
                </a:cxn>
                <a:cxn ang="0">
                  <a:pos x="T2" y="T3"/>
                </a:cxn>
                <a:cxn ang="0">
                  <a:pos x="T4" y="T5"/>
                </a:cxn>
              </a:cxnLst>
              <a:rect l="0" t="0" r="r" b="b"/>
              <a:pathLst>
                <a:path w="11" h="1">
                  <a:moveTo>
                    <a:pt x="0" y="0"/>
                  </a:moveTo>
                  <a:lnTo>
                    <a:pt x="1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0" name="Freeform 1776"/>
            <p:cNvSpPr>
              <a:spLocks/>
            </p:cNvSpPr>
            <p:nvPr/>
          </p:nvSpPr>
          <p:spPr bwMode="auto">
            <a:xfrm>
              <a:off x="4013" y="2258"/>
              <a:ext cx="8" cy="45"/>
            </a:xfrm>
            <a:custGeom>
              <a:avLst/>
              <a:gdLst>
                <a:gd name="T0" fmla="*/ 0 w 17"/>
                <a:gd name="T1" fmla="*/ 83 h 91"/>
                <a:gd name="T2" fmla="*/ 3 w 17"/>
                <a:gd name="T3" fmla="*/ 79 h 91"/>
                <a:gd name="T4" fmla="*/ 6 w 17"/>
                <a:gd name="T5" fmla="*/ 69 h 91"/>
                <a:gd name="T6" fmla="*/ 8 w 17"/>
                <a:gd name="T7" fmla="*/ 42 h 91"/>
                <a:gd name="T8" fmla="*/ 8 w 17"/>
                <a:gd name="T9" fmla="*/ 0 h 91"/>
                <a:gd name="T10" fmla="*/ 17 w 17"/>
                <a:gd name="T11" fmla="*/ 0 h 91"/>
                <a:gd name="T12" fmla="*/ 17 w 17"/>
                <a:gd name="T13" fmla="*/ 42 h 91"/>
                <a:gd name="T14" fmla="*/ 15 w 17"/>
                <a:gd name="T15" fmla="*/ 72 h 91"/>
                <a:gd name="T16" fmla="*/ 12 w 17"/>
                <a:gd name="T17" fmla="*/ 85 h 91"/>
                <a:gd name="T18" fmla="*/ 8 w 17"/>
                <a:gd name="T19" fmla="*/ 91 h 91"/>
                <a:gd name="T20" fmla="*/ 0 w 17"/>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1">
                  <a:moveTo>
                    <a:pt x="0" y="83"/>
                  </a:moveTo>
                  <a:lnTo>
                    <a:pt x="3" y="79"/>
                  </a:lnTo>
                  <a:lnTo>
                    <a:pt x="6" y="69"/>
                  </a:lnTo>
                  <a:lnTo>
                    <a:pt x="8" y="42"/>
                  </a:lnTo>
                  <a:lnTo>
                    <a:pt x="8" y="0"/>
                  </a:lnTo>
                  <a:lnTo>
                    <a:pt x="17" y="0"/>
                  </a:lnTo>
                  <a:lnTo>
                    <a:pt x="17" y="42"/>
                  </a:lnTo>
                  <a:lnTo>
                    <a:pt x="15" y="72"/>
                  </a:lnTo>
                  <a:lnTo>
                    <a:pt x="12" y="85"/>
                  </a:lnTo>
                  <a:lnTo>
                    <a:pt x="8" y="91"/>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1" name="Freeform 1777"/>
            <p:cNvSpPr>
              <a:spLocks/>
            </p:cNvSpPr>
            <p:nvPr/>
          </p:nvSpPr>
          <p:spPr bwMode="auto">
            <a:xfrm>
              <a:off x="4013" y="2299"/>
              <a:ext cx="4" cy="5"/>
            </a:xfrm>
            <a:custGeom>
              <a:avLst/>
              <a:gdLst>
                <a:gd name="T0" fmla="*/ 3 w 8"/>
                <a:gd name="T1" fmla="*/ 10 h 10"/>
                <a:gd name="T2" fmla="*/ 6 w 8"/>
                <a:gd name="T3" fmla="*/ 10 h 10"/>
                <a:gd name="T4" fmla="*/ 8 w 8"/>
                <a:gd name="T5" fmla="*/ 9 h 10"/>
                <a:gd name="T6" fmla="*/ 0 w 8"/>
                <a:gd name="T7" fmla="*/ 1 h 10"/>
                <a:gd name="T8" fmla="*/ 5 w 8"/>
                <a:gd name="T9" fmla="*/ 0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lnTo>
                    <a:pt x="6" y="10"/>
                  </a:lnTo>
                  <a:lnTo>
                    <a:pt x="8" y="9"/>
                  </a:lnTo>
                  <a:lnTo>
                    <a:pt x="0" y="1"/>
                  </a:lnTo>
                  <a:lnTo>
                    <a:pt x="5" y="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2" name="Freeform 1778"/>
            <p:cNvSpPr>
              <a:spLocks/>
            </p:cNvSpPr>
            <p:nvPr/>
          </p:nvSpPr>
          <p:spPr bwMode="auto">
            <a:xfrm>
              <a:off x="4017" y="2170"/>
              <a:ext cx="23" cy="89"/>
            </a:xfrm>
            <a:custGeom>
              <a:avLst/>
              <a:gdLst>
                <a:gd name="T0" fmla="*/ 0 w 46"/>
                <a:gd name="T1" fmla="*/ 175 h 178"/>
                <a:gd name="T2" fmla="*/ 13 w 46"/>
                <a:gd name="T3" fmla="*/ 86 h 178"/>
                <a:gd name="T4" fmla="*/ 21 w 46"/>
                <a:gd name="T5" fmla="*/ 51 h 178"/>
                <a:gd name="T6" fmla="*/ 37 w 46"/>
                <a:gd name="T7" fmla="*/ 0 h 178"/>
                <a:gd name="T8" fmla="*/ 46 w 46"/>
                <a:gd name="T9" fmla="*/ 4 h 178"/>
                <a:gd name="T10" fmla="*/ 30 w 46"/>
                <a:gd name="T11" fmla="*/ 56 h 178"/>
                <a:gd name="T12" fmla="*/ 22 w 46"/>
                <a:gd name="T13" fmla="*/ 89 h 178"/>
                <a:gd name="T14" fmla="*/ 9 w 46"/>
                <a:gd name="T15" fmla="*/ 178 h 178"/>
                <a:gd name="T16" fmla="*/ 0 w 46"/>
                <a:gd name="T17" fmla="*/ 17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78">
                  <a:moveTo>
                    <a:pt x="0" y="175"/>
                  </a:moveTo>
                  <a:lnTo>
                    <a:pt x="13" y="86"/>
                  </a:lnTo>
                  <a:lnTo>
                    <a:pt x="21" y="51"/>
                  </a:lnTo>
                  <a:lnTo>
                    <a:pt x="37" y="0"/>
                  </a:lnTo>
                  <a:lnTo>
                    <a:pt x="46" y="4"/>
                  </a:lnTo>
                  <a:lnTo>
                    <a:pt x="30" y="56"/>
                  </a:lnTo>
                  <a:lnTo>
                    <a:pt x="22" y="89"/>
                  </a:lnTo>
                  <a:lnTo>
                    <a:pt x="9" y="178"/>
                  </a:lnTo>
                  <a:lnTo>
                    <a:pt x="0"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3" name="Freeform 1779"/>
            <p:cNvSpPr>
              <a:spLocks/>
            </p:cNvSpPr>
            <p:nvPr/>
          </p:nvSpPr>
          <p:spPr bwMode="auto">
            <a:xfrm>
              <a:off x="4017" y="2257"/>
              <a:ext cx="4" cy="2"/>
            </a:xfrm>
            <a:custGeom>
              <a:avLst/>
              <a:gdLst>
                <a:gd name="T0" fmla="*/ 0 w 9"/>
                <a:gd name="T1" fmla="*/ 1 h 3"/>
                <a:gd name="T2" fmla="*/ 0 w 9"/>
                <a:gd name="T3" fmla="*/ 0 h 3"/>
                <a:gd name="T4" fmla="*/ 9 w 9"/>
                <a:gd name="T5" fmla="*/ 3 h 3"/>
                <a:gd name="T6" fmla="*/ 9 w 9"/>
                <a:gd name="T7" fmla="*/ 1 h 3"/>
                <a:gd name="T8" fmla="*/ 0 w 9"/>
                <a:gd name="T9" fmla="*/ 1 h 3"/>
              </a:gdLst>
              <a:ahLst/>
              <a:cxnLst>
                <a:cxn ang="0">
                  <a:pos x="T0" y="T1"/>
                </a:cxn>
                <a:cxn ang="0">
                  <a:pos x="T2" y="T3"/>
                </a:cxn>
                <a:cxn ang="0">
                  <a:pos x="T4" y="T5"/>
                </a:cxn>
                <a:cxn ang="0">
                  <a:pos x="T6" y="T7"/>
                </a:cxn>
                <a:cxn ang="0">
                  <a:pos x="T8" y="T9"/>
                </a:cxn>
              </a:cxnLst>
              <a:rect l="0" t="0" r="r" b="b"/>
              <a:pathLst>
                <a:path w="9" h="3">
                  <a:moveTo>
                    <a:pt x="0" y="1"/>
                  </a:moveTo>
                  <a:lnTo>
                    <a:pt x="0" y="0"/>
                  </a:lnTo>
                  <a:lnTo>
                    <a:pt x="9" y="3"/>
                  </a:lnTo>
                  <a:lnTo>
                    <a:pt x="9"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4" name="Freeform 1780"/>
            <p:cNvSpPr>
              <a:spLocks/>
            </p:cNvSpPr>
            <p:nvPr/>
          </p:nvSpPr>
          <p:spPr bwMode="auto">
            <a:xfrm>
              <a:off x="4036" y="2140"/>
              <a:ext cx="15" cy="32"/>
            </a:xfrm>
            <a:custGeom>
              <a:avLst/>
              <a:gdLst>
                <a:gd name="T0" fmla="*/ 0 w 31"/>
                <a:gd name="T1" fmla="*/ 58 h 64"/>
                <a:gd name="T2" fmla="*/ 12 w 31"/>
                <a:gd name="T3" fmla="*/ 30 h 64"/>
                <a:gd name="T4" fmla="*/ 18 w 31"/>
                <a:gd name="T5" fmla="*/ 15 h 64"/>
                <a:gd name="T6" fmla="*/ 21 w 31"/>
                <a:gd name="T7" fmla="*/ 0 h 64"/>
                <a:gd name="T8" fmla="*/ 31 w 31"/>
                <a:gd name="T9" fmla="*/ 4 h 64"/>
                <a:gd name="T10" fmla="*/ 28 w 31"/>
                <a:gd name="T11" fmla="*/ 19 h 64"/>
                <a:gd name="T12" fmla="*/ 21 w 31"/>
                <a:gd name="T13" fmla="*/ 36 h 64"/>
                <a:gd name="T14" fmla="*/ 9 w 31"/>
                <a:gd name="T15" fmla="*/ 64 h 64"/>
                <a:gd name="T16" fmla="*/ 0 w 31"/>
                <a:gd name="T17"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4">
                  <a:moveTo>
                    <a:pt x="0" y="58"/>
                  </a:moveTo>
                  <a:lnTo>
                    <a:pt x="12" y="30"/>
                  </a:lnTo>
                  <a:lnTo>
                    <a:pt x="18" y="15"/>
                  </a:lnTo>
                  <a:lnTo>
                    <a:pt x="21" y="0"/>
                  </a:lnTo>
                  <a:lnTo>
                    <a:pt x="31" y="4"/>
                  </a:lnTo>
                  <a:lnTo>
                    <a:pt x="28" y="19"/>
                  </a:lnTo>
                  <a:lnTo>
                    <a:pt x="21" y="36"/>
                  </a:lnTo>
                  <a:lnTo>
                    <a:pt x="9" y="64"/>
                  </a:ln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5" name="Freeform 1781"/>
            <p:cNvSpPr>
              <a:spLocks/>
            </p:cNvSpPr>
            <p:nvPr/>
          </p:nvSpPr>
          <p:spPr bwMode="auto">
            <a:xfrm>
              <a:off x="4036" y="2169"/>
              <a:ext cx="4" cy="3"/>
            </a:xfrm>
            <a:custGeom>
              <a:avLst/>
              <a:gdLst>
                <a:gd name="T0" fmla="*/ 0 w 9"/>
                <a:gd name="T1" fmla="*/ 2 h 6"/>
                <a:gd name="T2" fmla="*/ 0 w 9"/>
                <a:gd name="T3" fmla="*/ 0 h 6"/>
                <a:gd name="T4" fmla="*/ 9 w 9"/>
                <a:gd name="T5" fmla="*/ 6 h 6"/>
                <a:gd name="T6" fmla="*/ 0 w 9"/>
                <a:gd name="T7" fmla="*/ 2 h 6"/>
              </a:gdLst>
              <a:ahLst/>
              <a:cxnLst>
                <a:cxn ang="0">
                  <a:pos x="T0" y="T1"/>
                </a:cxn>
                <a:cxn ang="0">
                  <a:pos x="T2" y="T3"/>
                </a:cxn>
                <a:cxn ang="0">
                  <a:pos x="T4" y="T5"/>
                </a:cxn>
                <a:cxn ang="0">
                  <a:pos x="T6" y="T7"/>
                </a:cxn>
              </a:cxnLst>
              <a:rect l="0" t="0" r="r" b="b"/>
              <a:pathLst>
                <a:path w="9" h="6">
                  <a:moveTo>
                    <a:pt x="0" y="2"/>
                  </a:moveTo>
                  <a:lnTo>
                    <a:pt x="0" y="0"/>
                  </a:lnTo>
                  <a:lnTo>
                    <a:pt x="9"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6" name="Freeform 1782"/>
            <p:cNvSpPr>
              <a:spLocks/>
            </p:cNvSpPr>
            <p:nvPr/>
          </p:nvSpPr>
          <p:spPr bwMode="auto">
            <a:xfrm>
              <a:off x="4046" y="1973"/>
              <a:ext cx="122" cy="169"/>
            </a:xfrm>
            <a:custGeom>
              <a:avLst/>
              <a:gdLst>
                <a:gd name="T0" fmla="*/ 0 w 243"/>
                <a:gd name="T1" fmla="*/ 333 h 337"/>
                <a:gd name="T2" fmla="*/ 7 w 243"/>
                <a:gd name="T3" fmla="*/ 306 h 337"/>
                <a:gd name="T4" fmla="*/ 16 w 243"/>
                <a:gd name="T5" fmla="*/ 280 h 337"/>
                <a:gd name="T6" fmla="*/ 25 w 243"/>
                <a:gd name="T7" fmla="*/ 254 h 337"/>
                <a:gd name="T8" fmla="*/ 35 w 243"/>
                <a:gd name="T9" fmla="*/ 230 h 337"/>
                <a:gd name="T10" fmla="*/ 61 w 243"/>
                <a:gd name="T11" fmla="*/ 187 h 337"/>
                <a:gd name="T12" fmla="*/ 91 w 243"/>
                <a:gd name="T13" fmla="*/ 146 h 337"/>
                <a:gd name="T14" fmla="*/ 126 w 243"/>
                <a:gd name="T15" fmla="*/ 107 h 337"/>
                <a:gd name="T16" fmla="*/ 162 w 243"/>
                <a:gd name="T17" fmla="*/ 71 h 337"/>
                <a:gd name="T18" fmla="*/ 236 w 243"/>
                <a:gd name="T19" fmla="*/ 0 h 337"/>
                <a:gd name="T20" fmla="*/ 243 w 243"/>
                <a:gd name="T21" fmla="*/ 7 h 337"/>
                <a:gd name="T22" fmla="*/ 170 w 243"/>
                <a:gd name="T23" fmla="*/ 78 h 337"/>
                <a:gd name="T24" fmla="*/ 133 w 243"/>
                <a:gd name="T25" fmla="*/ 114 h 337"/>
                <a:gd name="T26" fmla="*/ 99 w 243"/>
                <a:gd name="T27" fmla="*/ 153 h 337"/>
                <a:gd name="T28" fmla="*/ 68 w 243"/>
                <a:gd name="T29" fmla="*/ 194 h 337"/>
                <a:gd name="T30" fmla="*/ 44 w 243"/>
                <a:gd name="T31" fmla="*/ 236 h 337"/>
                <a:gd name="T32" fmla="*/ 34 w 243"/>
                <a:gd name="T33" fmla="*/ 260 h 337"/>
                <a:gd name="T34" fmla="*/ 25 w 243"/>
                <a:gd name="T35" fmla="*/ 284 h 337"/>
                <a:gd name="T36" fmla="*/ 16 w 243"/>
                <a:gd name="T37" fmla="*/ 310 h 337"/>
                <a:gd name="T38" fmla="*/ 10 w 243"/>
                <a:gd name="T39" fmla="*/ 337 h 337"/>
                <a:gd name="T40" fmla="*/ 0 w 243"/>
                <a:gd name="T41" fmla="*/ 33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3" h="337">
                  <a:moveTo>
                    <a:pt x="0" y="333"/>
                  </a:moveTo>
                  <a:lnTo>
                    <a:pt x="7" y="306"/>
                  </a:lnTo>
                  <a:lnTo>
                    <a:pt x="16" y="280"/>
                  </a:lnTo>
                  <a:lnTo>
                    <a:pt x="25" y="254"/>
                  </a:lnTo>
                  <a:lnTo>
                    <a:pt x="35" y="230"/>
                  </a:lnTo>
                  <a:lnTo>
                    <a:pt x="61" y="187"/>
                  </a:lnTo>
                  <a:lnTo>
                    <a:pt x="91" y="146"/>
                  </a:lnTo>
                  <a:lnTo>
                    <a:pt x="126" y="107"/>
                  </a:lnTo>
                  <a:lnTo>
                    <a:pt x="162" y="71"/>
                  </a:lnTo>
                  <a:lnTo>
                    <a:pt x="236" y="0"/>
                  </a:lnTo>
                  <a:lnTo>
                    <a:pt x="243" y="7"/>
                  </a:lnTo>
                  <a:lnTo>
                    <a:pt x="170" y="78"/>
                  </a:lnTo>
                  <a:lnTo>
                    <a:pt x="133" y="114"/>
                  </a:lnTo>
                  <a:lnTo>
                    <a:pt x="99" y="153"/>
                  </a:lnTo>
                  <a:lnTo>
                    <a:pt x="68" y="194"/>
                  </a:lnTo>
                  <a:lnTo>
                    <a:pt x="44" y="236"/>
                  </a:lnTo>
                  <a:lnTo>
                    <a:pt x="34" y="260"/>
                  </a:lnTo>
                  <a:lnTo>
                    <a:pt x="25" y="284"/>
                  </a:lnTo>
                  <a:lnTo>
                    <a:pt x="16" y="310"/>
                  </a:lnTo>
                  <a:lnTo>
                    <a:pt x="10" y="337"/>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7" name="Freeform 1783"/>
            <p:cNvSpPr>
              <a:spLocks/>
            </p:cNvSpPr>
            <p:nvPr/>
          </p:nvSpPr>
          <p:spPr bwMode="auto">
            <a:xfrm>
              <a:off x="4046" y="2140"/>
              <a:ext cx="5" cy="2"/>
            </a:xfrm>
            <a:custGeom>
              <a:avLst/>
              <a:gdLst>
                <a:gd name="T0" fmla="*/ 10 w 10"/>
                <a:gd name="T1" fmla="*/ 4 h 4"/>
                <a:gd name="T2" fmla="*/ 0 w 10"/>
                <a:gd name="T3" fmla="*/ 0 h 4"/>
                <a:gd name="T4" fmla="*/ 10 w 10"/>
                <a:gd name="T5" fmla="*/ 4 h 4"/>
              </a:gdLst>
              <a:ahLst/>
              <a:cxnLst>
                <a:cxn ang="0">
                  <a:pos x="T0" y="T1"/>
                </a:cxn>
                <a:cxn ang="0">
                  <a:pos x="T2" y="T3"/>
                </a:cxn>
                <a:cxn ang="0">
                  <a:pos x="T4" y="T5"/>
                </a:cxn>
              </a:cxnLst>
              <a:rect l="0" t="0" r="r" b="b"/>
              <a:pathLst>
                <a:path w="10" h="4">
                  <a:moveTo>
                    <a:pt x="10" y="4"/>
                  </a:moveTo>
                  <a:lnTo>
                    <a:pt x="0"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8" name="Freeform 1784"/>
            <p:cNvSpPr>
              <a:spLocks/>
            </p:cNvSpPr>
            <p:nvPr/>
          </p:nvSpPr>
          <p:spPr bwMode="auto">
            <a:xfrm>
              <a:off x="4164" y="1790"/>
              <a:ext cx="121" cy="187"/>
            </a:xfrm>
            <a:custGeom>
              <a:avLst/>
              <a:gdLst>
                <a:gd name="T0" fmla="*/ 0 w 241"/>
                <a:gd name="T1" fmla="*/ 366 h 373"/>
                <a:gd name="T2" fmla="*/ 41 w 241"/>
                <a:gd name="T3" fmla="*/ 327 h 373"/>
                <a:gd name="T4" fmla="*/ 77 w 241"/>
                <a:gd name="T5" fmla="*/ 286 h 373"/>
                <a:gd name="T6" fmla="*/ 110 w 241"/>
                <a:gd name="T7" fmla="*/ 242 h 373"/>
                <a:gd name="T8" fmla="*/ 142 w 241"/>
                <a:gd name="T9" fmla="*/ 197 h 373"/>
                <a:gd name="T10" fmla="*/ 169 w 241"/>
                <a:gd name="T11" fmla="*/ 150 h 373"/>
                <a:gd name="T12" fmla="*/ 193 w 241"/>
                <a:gd name="T13" fmla="*/ 102 h 373"/>
                <a:gd name="T14" fmla="*/ 214 w 241"/>
                <a:gd name="T15" fmla="*/ 52 h 373"/>
                <a:gd name="T16" fmla="*/ 232 w 241"/>
                <a:gd name="T17" fmla="*/ 0 h 373"/>
                <a:gd name="T18" fmla="*/ 241 w 241"/>
                <a:gd name="T19" fmla="*/ 4 h 373"/>
                <a:gd name="T20" fmla="*/ 223 w 241"/>
                <a:gd name="T21" fmla="*/ 57 h 373"/>
                <a:gd name="T22" fmla="*/ 202 w 241"/>
                <a:gd name="T23" fmla="*/ 108 h 373"/>
                <a:gd name="T24" fmla="*/ 178 w 241"/>
                <a:gd name="T25" fmla="*/ 156 h 373"/>
                <a:gd name="T26" fmla="*/ 149 w 241"/>
                <a:gd name="T27" fmla="*/ 205 h 373"/>
                <a:gd name="T28" fmla="*/ 118 w 241"/>
                <a:gd name="T29" fmla="*/ 250 h 373"/>
                <a:gd name="T30" fmla="*/ 84 w 241"/>
                <a:gd name="T31" fmla="*/ 293 h 373"/>
                <a:gd name="T32" fmla="*/ 48 w 241"/>
                <a:gd name="T33" fmla="*/ 334 h 373"/>
                <a:gd name="T34" fmla="*/ 7 w 241"/>
                <a:gd name="T35" fmla="*/ 373 h 373"/>
                <a:gd name="T36" fmla="*/ 0 w 241"/>
                <a:gd name="T37" fmla="*/ 36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1" h="373">
                  <a:moveTo>
                    <a:pt x="0" y="366"/>
                  </a:moveTo>
                  <a:lnTo>
                    <a:pt x="41" y="327"/>
                  </a:lnTo>
                  <a:lnTo>
                    <a:pt x="77" y="286"/>
                  </a:lnTo>
                  <a:lnTo>
                    <a:pt x="110" y="242"/>
                  </a:lnTo>
                  <a:lnTo>
                    <a:pt x="142" y="197"/>
                  </a:lnTo>
                  <a:lnTo>
                    <a:pt x="169" y="150"/>
                  </a:lnTo>
                  <a:lnTo>
                    <a:pt x="193" y="102"/>
                  </a:lnTo>
                  <a:lnTo>
                    <a:pt x="214" y="52"/>
                  </a:lnTo>
                  <a:lnTo>
                    <a:pt x="232" y="0"/>
                  </a:lnTo>
                  <a:lnTo>
                    <a:pt x="241" y="4"/>
                  </a:lnTo>
                  <a:lnTo>
                    <a:pt x="223" y="57"/>
                  </a:lnTo>
                  <a:lnTo>
                    <a:pt x="202" y="108"/>
                  </a:lnTo>
                  <a:lnTo>
                    <a:pt x="178" y="156"/>
                  </a:lnTo>
                  <a:lnTo>
                    <a:pt x="149" y="205"/>
                  </a:lnTo>
                  <a:lnTo>
                    <a:pt x="118" y="250"/>
                  </a:lnTo>
                  <a:lnTo>
                    <a:pt x="84" y="293"/>
                  </a:lnTo>
                  <a:lnTo>
                    <a:pt x="48" y="334"/>
                  </a:lnTo>
                  <a:lnTo>
                    <a:pt x="7" y="373"/>
                  </a:lnTo>
                  <a:lnTo>
                    <a:pt x="0" y="3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69" name="Freeform 1785"/>
            <p:cNvSpPr>
              <a:spLocks/>
            </p:cNvSpPr>
            <p:nvPr/>
          </p:nvSpPr>
          <p:spPr bwMode="auto">
            <a:xfrm>
              <a:off x="4164" y="1973"/>
              <a:ext cx="4" cy="4"/>
            </a:xfrm>
            <a:custGeom>
              <a:avLst/>
              <a:gdLst>
                <a:gd name="T0" fmla="*/ 7 w 7"/>
                <a:gd name="T1" fmla="*/ 7 h 7"/>
                <a:gd name="T2" fmla="*/ 0 w 7"/>
                <a:gd name="T3" fmla="*/ 0 h 7"/>
                <a:gd name="T4" fmla="*/ 7 w 7"/>
                <a:gd name="T5" fmla="*/ 7 h 7"/>
              </a:gdLst>
              <a:ahLst/>
              <a:cxnLst>
                <a:cxn ang="0">
                  <a:pos x="T0" y="T1"/>
                </a:cxn>
                <a:cxn ang="0">
                  <a:pos x="T2" y="T3"/>
                </a:cxn>
                <a:cxn ang="0">
                  <a:pos x="T4" y="T5"/>
                </a:cxn>
              </a:cxnLst>
              <a:rect l="0" t="0" r="r" b="b"/>
              <a:pathLst>
                <a:path w="7" h="7">
                  <a:moveTo>
                    <a:pt x="7" y="7"/>
                  </a:moveTo>
                  <a:lnTo>
                    <a:pt x="0" y="0"/>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0" name="Freeform 1786"/>
            <p:cNvSpPr>
              <a:spLocks/>
            </p:cNvSpPr>
            <p:nvPr/>
          </p:nvSpPr>
          <p:spPr bwMode="auto">
            <a:xfrm>
              <a:off x="4282" y="1787"/>
              <a:ext cx="114" cy="37"/>
            </a:xfrm>
            <a:custGeom>
              <a:avLst/>
              <a:gdLst>
                <a:gd name="T0" fmla="*/ 0 w 228"/>
                <a:gd name="T1" fmla="*/ 3 h 74"/>
                <a:gd name="T2" fmla="*/ 15 w 228"/>
                <a:gd name="T3" fmla="*/ 1 h 74"/>
                <a:gd name="T4" fmla="*/ 29 w 228"/>
                <a:gd name="T5" fmla="*/ 0 h 74"/>
                <a:gd name="T6" fmla="*/ 59 w 228"/>
                <a:gd name="T7" fmla="*/ 3 h 74"/>
                <a:gd name="T8" fmla="*/ 86 w 228"/>
                <a:gd name="T9" fmla="*/ 10 h 74"/>
                <a:gd name="T10" fmla="*/ 118 w 228"/>
                <a:gd name="T11" fmla="*/ 21 h 74"/>
                <a:gd name="T12" fmla="*/ 173 w 228"/>
                <a:gd name="T13" fmla="*/ 45 h 74"/>
                <a:gd name="T14" fmla="*/ 198 w 228"/>
                <a:gd name="T15" fmla="*/ 55 h 74"/>
                <a:gd name="T16" fmla="*/ 228 w 228"/>
                <a:gd name="T17" fmla="*/ 63 h 74"/>
                <a:gd name="T18" fmla="*/ 226 w 228"/>
                <a:gd name="T19" fmla="*/ 74 h 74"/>
                <a:gd name="T20" fmla="*/ 196 w 228"/>
                <a:gd name="T21" fmla="*/ 66 h 74"/>
                <a:gd name="T22" fmla="*/ 167 w 228"/>
                <a:gd name="T23" fmla="*/ 54 h 74"/>
                <a:gd name="T24" fmla="*/ 112 w 228"/>
                <a:gd name="T25" fmla="*/ 30 h 74"/>
                <a:gd name="T26" fmla="*/ 84 w 228"/>
                <a:gd name="T27" fmla="*/ 21 h 74"/>
                <a:gd name="T28" fmla="*/ 57 w 228"/>
                <a:gd name="T29" fmla="*/ 13 h 74"/>
                <a:gd name="T30" fmla="*/ 29 w 228"/>
                <a:gd name="T31" fmla="*/ 10 h 74"/>
                <a:gd name="T32" fmla="*/ 15 w 228"/>
                <a:gd name="T33" fmla="*/ 12 h 74"/>
                <a:gd name="T34" fmla="*/ 1 w 228"/>
                <a:gd name="T35" fmla="*/ 13 h 74"/>
                <a:gd name="T36" fmla="*/ 0 w 228"/>
                <a:gd name="T37"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74">
                  <a:moveTo>
                    <a:pt x="0" y="3"/>
                  </a:moveTo>
                  <a:lnTo>
                    <a:pt x="15" y="1"/>
                  </a:lnTo>
                  <a:lnTo>
                    <a:pt x="29" y="0"/>
                  </a:lnTo>
                  <a:lnTo>
                    <a:pt x="59" y="3"/>
                  </a:lnTo>
                  <a:lnTo>
                    <a:pt x="86" y="10"/>
                  </a:lnTo>
                  <a:lnTo>
                    <a:pt x="118" y="21"/>
                  </a:lnTo>
                  <a:lnTo>
                    <a:pt x="173" y="45"/>
                  </a:lnTo>
                  <a:lnTo>
                    <a:pt x="198" y="55"/>
                  </a:lnTo>
                  <a:lnTo>
                    <a:pt x="228" y="63"/>
                  </a:lnTo>
                  <a:lnTo>
                    <a:pt x="226" y="74"/>
                  </a:lnTo>
                  <a:lnTo>
                    <a:pt x="196" y="66"/>
                  </a:lnTo>
                  <a:lnTo>
                    <a:pt x="167" y="54"/>
                  </a:lnTo>
                  <a:lnTo>
                    <a:pt x="112" y="30"/>
                  </a:lnTo>
                  <a:lnTo>
                    <a:pt x="84" y="21"/>
                  </a:lnTo>
                  <a:lnTo>
                    <a:pt x="57" y="13"/>
                  </a:lnTo>
                  <a:lnTo>
                    <a:pt x="29" y="10"/>
                  </a:lnTo>
                  <a:lnTo>
                    <a:pt x="15" y="12"/>
                  </a:lnTo>
                  <a:lnTo>
                    <a:pt x="1" y="1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1" name="Freeform 1787"/>
            <p:cNvSpPr>
              <a:spLocks/>
            </p:cNvSpPr>
            <p:nvPr/>
          </p:nvSpPr>
          <p:spPr bwMode="auto">
            <a:xfrm>
              <a:off x="4280" y="1789"/>
              <a:ext cx="5" cy="5"/>
            </a:xfrm>
            <a:custGeom>
              <a:avLst/>
              <a:gdLst>
                <a:gd name="T0" fmla="*/ 0 w 9"/>
                <a:gd name="T1" fmla="*/ 3 h 10"/>
                <a:gd name="T2" fmla="*/ 2 w 9"/>
                <a:gd name="T3" fmla="*/ 0 h 10"/>
                <a:gd name="T4" fmla="*/ 5 w 9"/>
                <a:gd name="T5" fmla="*/ 0 h 10"/>
                <a:gd name="T6" fmla="*/ 6 w 9"/>
                <a:gd name="T7" fmla="*/ 10 h 10"/>
                <a:gd name="T8" fmla="*/ 9 w 9"/>
                <a:gd name="T9" fmla="*/ 7 h 10"/>
                <a:gd name="T10" fmla="*/ 0 w 9"/>
                <a:gd name="T11" fmla="*/ 3 h 10"/>
              </a:gdLst>
              <a:ahLst/>
              <a:cxnLst>
                <a:cxn ang="0">
                  <a:pos x="T0" y="T1"/>
                </a:cxn>
                <a:cxn ang="0">
                  <a:pos x="T2" y="T3"/>
                </a:cxn>
                <a:cxn ang="0">
                  <a:pos x="T4" y="T5"/>
                </a:cxn>
                <a:cxn ang="0">
                  <a:pos x="T6" y="T7"/>
                </a:cxn>
                <a:cxn ang="0">
                  <a:pos x="T8" y="T9"/>
                </a:cxn>
                <a:cxn ang="0">
                  <a:pos x="T10" y="T11"/>
                </a:cxn>
              </a:cxnLst>
              <a:rect l="0" t="0" r="r" b="b"/>
              <a:pathLst>
                <a:path w="9" h="10">
                  <a:moveTo>
                    <a:pt x="0" y="3"/>
                  </a:moveTo>
                  <a:lnTo>
                    <a:pt x="2" y="0"/>
                  </a:lnTo>
                  <a:lnTo>
                    <a:pt x="5" y="0"/>
                  </a:lnTo>
                  <a:lnTo>
                    <a:pt x="6" y="10"/>
                  </a:lnTo>
                  <a:lnTo>
                    <a:pt x="9"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2" name="Freeform 1788"/>
            <p:cNvSpPr>
              <a:spLocks/>
            </p:cNvSpPr>
            <p:nvPr/>
          </p:nvSpPr>
          <p:spPr bwMode="auto">
            <a:xfrm>
              <a:off x="4396" y="1819"/>
              <a:ext cx="163" cy="52"/>
            </a:xfrm>
            <a:custGeom>
              <a:avLst/>
              <a:gdLst>
                <a:gd name="T0" fmla="*/ 2 w 326"/>
                <a:gd name="T1" fmla="*/ 0 h 104"/>
                <a:gd name="T2" fmla="*/ 44 w 326"/>
                <a:gd name="T3" fmla="*/ 8 h 104"/>
                <a:gd name="T4" fmla="*/ 85 w 326"/>
                <a:gd name="T5" fmla="*/ 20 h 104"/>
                <a:gd name="T6" fmla="*/ 165 w 326"/>
                <a:gd name="T7" fmla="*/ 47 h 104"/>
                <a:gd name="T8" fmla="*/ 245 w 326"/>
                <a:gd name="T9" fmla="*/ 74 h 104"/>
                <a:gd name="T10" fmla="*/ 286 w 326"/>
                <a:gd name="T11" fmla="*/ 84 h 104"/>
                <a:gd name="T12" fmla="*/ 326 w 326"/>
                <a:gd name="T13" fmla="*/ 93 h 104"/>
                <a:gd name="T14" fmla="*/ 325 w 326"/>
                <a:gd name="T15" fmla="*/ 104 h 104"/>
                <a:gd name="T16" fmla="*/ 284 w 326"/>
                <a:gd name="T17" fmla="*/ 95 h 104"/>
                <a:gd name="T18" fmla="*/ 243 w 326"/>
                <a:gd name="T19" fmla="*/ 84 h 104"/>
                <a:gd name="T20" fmla="*/ 163 w 326"/>
                <a:gd name="T21" fmla="*/ 57 h 104"/>
                <a:gd name="T22" fmla="*/ 83 w 326"/>
                <a:gd name="T23" fmla="*/ 30 h 104"/>
                <a:gd name="T24" fmla="*/ 43 w 326"/>
                <a:gd name="T25" fmla="*/ 18 h 104"/>
                <a:gd name="T26" fmla="*/ 0 w 326"/>
                <a:gd name="T27" fmla="*/ 11 h 104"/>
                <a:gd name="T28" fmla="*/ 2 w 326"/>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04">
                  <a:moveTo>
                    <a:pt x="2" y="0"/>
                  </a:moveTo>
                  <a:lnTo>
                    <a:pt x="44" y="8"/>
                  </a:lnTo>
                  <a:lnTo>
                    <a:pt x="85" y="20"/>
                  </a:lnTo>
                  <a:lnTo>
                    <a:pt x="165" y="47"/>
                  </a:lnTo>
                  <a:lnTo>
                    <a:pt x="245" y="74"/>
                  </a:lnTo>
                  <a:lnTo>
                    <a:pt x="286" y="84"/>
                  </a:lnTo>
                  <a:lnTo>
                    <a:pt x="326" y="93"/>
                  </a:lnTo>
                  <a:lnTo>
                    <a:pt x="325" y="104"/>
                  </a:lnTo>
                  <a:lnTo>
                    <a:pt x="284" y="95"/>
                  </a:lnTo>
                  <a:lnTo>
                    <a:pt x="243" y="84"/>
                  </a:lnTo>
                  <a:lnTo>
                    <a:pt x="163" y="57"/>
                  </a:lnTo>
                  <a:lnTo>
                    <a:pt x="83" y="30"/>
                  </a:lnTo>
                  <a:lnTo>
                    <a:pt x="43" y="18"/>
                  </a:lnTo>
                  <a:lnTo>
                    <a:pt x="0" y="1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3" name="Freeform 1789"/>
            <p:cNvSpPr>
              <a:spLocks/>
            </p:cNvSpPr>
            <p:nvPr/>
          </p:nvSpPr>
          <p:spPr bwMode="auto">
            <a:xfrm>
              <a:off x="4396" y="1819"/>
              <a:ext cx="1" cy="5"/>
            </a:xfrm>
            <a:custGeom>
              <a:avLst/>
              <a:gdLst>
                <a:gd name="T0" fmla="*/ 0 w 2"/>
                <a:gd name="T1" fmla="*/ 11 h 11"/>
                <a:gd name="T2" fmla="*/ 2 w 2"/>
                <a:gd name="T3" fmla="*/ 0 h 11"/>
                <a:gd name="T4" fmla="*/ 0 w 2"/>
                <a:gd name="T5" fmla="*/ 11 h 11"/>
              </a:gdLst>
              <a:ahLst/>
              <a:cxnLst>
                <a:cxn ang="0">
                  <a:pos x="T0" y="T1"/>
                </a:cxn>
                <a:cxn ang="0">
                  <a:pos x="T2" y="T3"/>
                </a:cxn>
                <a:cxn ang="0">
                  <a:pos x="T4" y="T5"/>
                </a:cxn>
              </a:cxnLst>
              <a:rect l="0" t="0" r="r" b="b"/>
              <a:pathLst>
                <a:path w="2" h="11">
                  <a:moveTo>
                    <a:pt x="0" y="11"/>
                  </a:moveTo>
                  <a:lnTo>
                    <a:pt x="2"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4" name="Freeform 1790"/>
            <p:cNvSpPr>
              <a:spLocks/>
            </p:cNvSpPr>
            <p:nvPr/>
          </p:nvSpPr>
          <p:spPr bwMode="auto">
            <a:xfrm>
              <a:off x="4558" y="1866"/>
              <a:ext cx="87" cy="119"/>
            </a:xfrm>
            <a:custGeom>
              <a:avLst/>
              <a:gdLst>
                <a:gd name="T0" fmla="*/ 1 w 173"/>
                <a:gd name="T1" fmla="*/ 0 h 238"/>
                <a:gd name="T2" fmla="*/ 42 w 173"/>
                <a:gd name="T3" fmla="*/ 11 h 238"/>
                <a:gd name="T4" fmla="*/ 65 w 173"/>
                <a:gd name="T5" fmla="*/ 18 h 238"/>
                <a:gd name="T6" fmla="*/ 81 w 173"/>
                <a:gd name="T7" fmla="*/ 29 h 238"/>
                <a:gd name="T8" fmla="*/ 113 w 173"/>
                <a:gd name="T9" fmla="*/ 55 h 238"/>
                <a:gd name="T10" fmla="*/ 140 w 173"/>
                <a:gd name="T11" fmla="*/ 83 h 238"/>
                <a:gd name="T12" fmla="*/ 149 w 173"/>
                <a:gd name="T13" fmla="*/ 100 h 238"/>
                <a:gd name="T14" fmla="*/ 158 w 173"/>
                <a:gd name="T15" fmla="*/ 119 h 238"/>
                <a:gd name="T16" fmla="*/ 170 w 173"/>
                <a:gd name="T17" fmla="*/ 157 h 238"/>
                <a:gd name="T18" fmla="*/ 173 w 173"/>
                <a:gd name="T19" fmla="*/ 177 h 238"/>
                <a:gd name="T20" fmla="*/ 173 w 173"/>
                <a:gd name="T21" fmla="*/ 196 h 238"/>
                <a:gd name="T22" fmla="*/ 172 w 173"/>
                <a:gd name="T23" fmla="*/ 217 h 238"/>
                <a:gd name="T24" fmla="*/ 167 w 173"/>
                <a:gd name="T25" fmla="*/ 238 h 238"/>
                <a:gd name="T26" fmla="*/ 157 w 173"/>
                <a:gd name="T27" fmla="*/ 237 h 238"/>
                <a:gd name="T28" fmla="*/ 161 w 173"/>
                <a:gd name="T29" fmla="*/ 217 h 238"/>
                <a:gd name="T30" fmla="*/ 163 w 173"/>
                <a:gd name="T31" fmla="*/ 196 h 238"/>
                <a:gd name="T32" fmla="*/ 163 w 173"/>
                <a:gd name="T33" fmla="*/ 177 h 238"/>
                <a:gd name="T34" fmla="*/ 160 w 173"/>
                <a:gd name="T35" fmla="*/ 159 h 238"/>
                <a:gd name="T36" fmla="*/ 148 w 173"/>
                <a:gd name="T37" fmla="*/ 121 h 238"/>
                <a:gd name="T38" fmla="*/ 140 w 173"/>
                <a:gd name="T39" fmla="*/ 106 h 238"/>
                <a:gd name="T40" fmla="*/ 131 w 173"/>
                <a:gd name="T41" fmla="*/ 89 h 238"/>
                <a:gd name="T42" fmla="*/ 105 w 173"/>
                <a:gd name="T43" fmla="*/ 62 h 238"/>
                <a:gd name="T44" fmla="*/ 75 w 173"/>
                <a:gd name="T45" fmla="*/ 38 h 238"/>
                <a:gd name="T46" fmla="*/ 59 w 173"/>
                <a:gd name="T47" fmla="*/ 27 h 238"/>
                <a:gd name="T48" fmla="*/ 41 w 173"/>
                <a:gd name="T49" fmla="*/ 21 h 238"/>
                <a:gd name="T50" fmla="*/ 0 w 173"/>
                <a:gd name="T51" fmla="*/ 11 h 238"/>
                <a:gd name="T52" fmla="*/ 1 w 173"/>
                <a:gd name="T5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238">
                  <a:moveTo>
                    <a:pt x="1" y="0"/>
                  </a:moveTo>
                  <a:lnTo>
                    <a:pt x="42" y="11"/>
                  </a:lnTo>
                  <a:lnTo>
                    <a:pt x="65" y="18"/>
                  </a:lnTo>
                  <a:lnTo>
                    <a:pt x="81" y="29"/>
                  </a:lnTo>
                  <a:lnTo>
                    <a:pt x="113" y="55"/>
                  </a:lnTo>
                  <a:lnTo>
                    <a:pt x="140" y="83"/>
                  </a:lnTo>
                  <a:lnTo>
                    <a:pt x="149" y="100"/>
                  </a:lnTo>
                  <a:lnTo>
                    <a:pt x="158" y="119"/>
                  </a:lnTo>
                  <a:lnTo>
                    <a:pt x="170" y="157"/>
                  </a:lnTo>
                  <a:lnTo>
                    <a:pt x="173" y="177"/>
                  </a:lnTo>
                  <a:lnTo>
                    <a:pt x="173" y="196"/>
                  </a:lnTo>
                  <a:lnTo>
                    <a:pt x="172" y="217"/>
                  </a:lnTo>
                  <a:lnTo>
                    <a:pt x="167" y="238"/>
                  </a:lnTo>
                  <a:lnTo>
                    <a:pt x="157" y="237"/>
                  </a:lnTo>
                  <a:lnTo>
                    <a:pt x="161" y="217"/>
                  </a:lnTo>
                  <a:lnTo>
                    <a:pt x="163" y="196"/>
                  </a:lnTo>
                  <a:lnTo>
                    <a:pt x="163" y="177"/>
                  </a:lnTo>
                  <a:lnTo>
                    <a:pt x="160" y="159"/>
                  </a:lnTo>
                  <a:lnTo>
                    <a:pt x="148" y="121"/>
                  </a:lnTo>
                  <a:lnTo>
                    <a:pt x="140" y="106"/>
                  </a:lnTo>
                  <a:lnTo>
                    <a:pt x="131" y="89"/>
                  </a:lnTo>
                  <a:lnTo>
                    <a:pt x="105" y="62"/>
                  </a:lnTo>
                  <a:lnTo>
                    <a:pt x="75" y="38"/>
                  </a:lnTo>
                  <a:lnTo>
                    <a:pt x="59" y="27"/>
                  </a:lnTo>
                  <a:lnTo>
                    <a:pt x="41" y="21"/>
                  </a:lnTo>
                  <a:lnTo>
                    <a:pt x="0" y="1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5" name="Freeform 1791"/>
            <p:cNvSpPr>
              <a:spLocks/>
            </p:cNvSpPr>
            <p:nvPr/>
          </p:nvSpPr>
          <p:spPr bwMode="auto">
            <a:xfrm>
              <a:off x="4558" y="1866"/>
              <a:ext cx="1" cy="5"/>
            </a:xfrm>
            <a:custGeom>
              <a:avLst/>
              <a:gdLst>
                <a:gd name="T0" fmla="*/ 1 w 1"/>
                <a:gd name="T1" fmla="*/ 0 h 11"/>
                <a:gd name="T2" fmla="*/ 0 w 1"/>
                <a:gd name="T3" fmla="*/ 11 h 11"/>
                <a:gd name="T4" fmla="*/ 1 w 1"/>
                <a:gd name="T5" fmla="*/ 0 h 11"/>
              </a:gdLst>
              <a:ahLst/>
              <a:cxnLst>
                <a:cxn ang="0">
                  <a:pos x="T0" y="T1"/>
                </a:cxn>
                <a:cxn ang="0">
                  <a:pos x="T2" y="T3"/>
                </a:cxn>
                <a:cxn ang="0">
                  <a:pos x="T4" y="T5"/>
                </a:cxn>
              </a:cxnLst>
              <a:rect l="0" t="0" r="r" b="b"/>
              <a:pathLst>
                <a:path w="1" h="11">
                  <a:moveTo>
                    <a:pt x="1" y="0"/>
                  </a:moveTo>
                  <a:lnTo>
                    <a:pt x="0" y="1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6" name="Freeform 1792"/>
            <p:cNvSpPr>
              <a:spLocks/>
            </p:cNvSpPr>
            <p:nvPr/>
          </p:nvSpPr>
          <p:spPr bwMode="auto">
            <a:xfrm>
              <a:off x="4531" y="1984"/>
              <a:ext cx="111" cy="170"/>
            </a:xfrm>
            <a:custGeom>
              <a:avLst/>
              <a:gdLst>
                <a:gd name="T0" fmla="*/ 222 w 222"/>
                <a:gd name="T1" fmla="*/ 1 h 340"/>
                <a:gd name="T2" fmla="*/ 207 w 222"/>
                <a:gd name="T3" fmla="*/ 56 h 340"/>
                <a:gd name="T4" fmla="*/ 191 w 222"/>
                <a:gd name="T5" fmla="*/ 105 h 340"/>
                <a:gd name="T6" fmla="*/ 169 w 222"/>
                <a:gd name="T7" fmla="*/ 146 h 340"/>
                <a:gd name="T8" fmla="*/ 145 w 222"/>
                <a:gd name="T9" fmla="*/ 182 h 340"/>
                <a:gd name="T10" fmla="*/ 117 w 222"/>
                <a:gd name="T11" fmla="*/ 220 h 340"/>
                <a:gd name="T12" fmla="*/ 85 w 222"/>
                <a:gd name="T13" fmla="*/ 256 h 340"/>
                <a:gd name="T14" fmla="*/ 8 w 222"/>
                <a:gd name="T15" fmla="*/ 340 h 340"/>
                <a:gd name="T16" fmla="*/ 0 w 222"/>
                <a:gd name="T17" fmla="*/ 333 h 340"/>
                <a:gd name="T18" fmla="*/ 77 w 222"/>
                <a:gd name="T19" fmla="*/ 248 h 340"/>
                <a:gd name="T20" fmla="*/ 109 w 222"/>
                <a:gd name="T21" fmla="*/ 212 h 340"/>
                <a:gd name="T22" fmla="*/ 136 w 222"/>
                <a:gd name="T23" fmla="*/ 176 h 340"/>
                <a:gd name="T24" fmla="*/ 160 w 222"/>
                <a:gd name="T25" fmla="*/ 140 h 340"/>
                <a:gd name="T26" fmla="*/ 182 w 222"/>
                <a:gd name="T27" fmla="*/ 101 h 340"/>
                <a:gd name="T28" fmla="*/ 197 w 222"/>
                <a:gd name="T29" fmla="*/ 54 h 340"/>
                <a:gd name="T30" fmla="*/ 212 w 222"/>
                <a:gd name="T31" fmla="*/ 0 h 340"/>
                <a:gd name="T32" fmla="*/ 222 w 222"/>
                <a:gd name="T33" fmla="*/ 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340">
                  <a:moveTo>
                    <a:pt x="222" y="1"/>
                  </a:moveTo>
                  <a:lnTo>
                    <a:pt x="207" y="56"/>
                  </a:lnTo>
                  <a:lnTo>
                    <a:pt x="191" y="105"/>
                  </a:lnTo>
                  <a:lnTo>
                    <a:pt x="169" y="146"/>
                  </a:lnTo>
                  <a:lnTo>
                    <a:pt x="145" y="182"/>
                  </a:lnTo>
                  <a:lnTo>
                    <a:pt x="117" y="220"/>
                  </a:lnTo>
                  <a:lnTo>
                    <a:pt x="85" y="256"/>
                  </a:lnTo>
                  <a:lnTo>
                    <a:pt x="8" y="340"/>
                  </a:lnTo>
                  <a:lnTo>
                    <a:pt x="0" y="333"/>
                  </a:lnTo>
                  <a:lnTo>
                    <a:pt x="77" y="248"/>
                  </a:lnTo>
                  <a:lnTo>
                    <a:pt x="109" y="212"/>
                  </a:lnTo>
                  <a:lnTo>
                    <a:pt x="136" y="176"/>
                  </a:lnTo>
                  <a:lnTo>
                    <a:pt x="160" y="140"/>
                  </a:lnTo>
                  <a:lnTo>
                    <a:pt x="182" y="101"/>
                  </a:lnTo>
                  <a:lnTo>
                    <a:pt x="197" y="54"/>
                  </a:lnTo>
                  <a:lnTo>
                    <a:pt x="212" y="0"/>
                  </a:lnTo>
                  <a:lnTo>
                    <a:pt x="2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7" name="Freeform 1793"/>
            <p:cNvSpPr>
              <a:spLocks/>
            </p:cNvSpPr>
            <p:nvPr/>
          </p:nvSpPr>
          <p:spPr bwMode="auto">
            <a:xfrm>
              <a:off x="4636" y="1984"/>
              <a:ext cx="6" cy="1"/>
            </a:xfrm>
            <a:custGeom>
              <a:avLst/>
              <a:gdLst>
                <a:gd name="T0" fmla="*/ 10 w 10"/>
                <a:gd name="T1" fmla="*/ 1 h 1"/>
                <a:gd name="T2" fmla="*/ 0 w 10"/>
                <a:gd name="T3" fmla="*/ 0 h 1"/>
                <a:gd name="T4" fmla="*/ 10 w 10"/>
                <a:gd name="T5" fmla="*/ 1 h 1"/>
              </a:gdLst>
              <a:ahLst/>
              <a:cxnLst>
                <a:cxn ang="0">
                  <a:pos x="T0" y="T1"/>
                </a:cxn>
                <a:cxn ang="0">
                  <a:pos x="T2" y="T3"/>
                </a:cxn>
                <a:cxn ang="0">
                  <a:pos x="T4" y="T5"/>
                </a:cxn>
              </a:cxnLst>
              <a:rect l="0" t="0" r="r" b="b"/>
              <a:pathLst>
                <a:path w="10" h="1">
                  <a:moveTo>
                    <a:pt x="10" y="1"/>
                  </a:moveTo>
                  <a:lnTo>
                    <a:pt x="0" y="0"/>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8" name="Freeform 1794"/>
            <p:cNvSpPr>
              <a:spLocks/>
            </p:cNvSpPr>
            <p:nvPr/>
          </p:nvSpPr>
          <p:spPr bwMode="auto">
            <a:xfrm>
              <a:off x="4507" y="2150"/>
              <a:ext cx="28" cy="40"/>
            </a:xfrm>
            <a:custGeom>
              <a:avLst/>
              <a:gdLst>
                <a:gd name="T0" fmla="*/ 55 w 55"/>
                <a:gd name="T1" fmla="*/ 6 h 78"/>
                <a:gd name="T2" fmla="*/ 33 w 55"/>
                <a:gd name="T3" fmla="*/ 40 h 78"/>
                <a:gd name="T4" fmla="*/ 9 w 55"/>
                <a:gd name="T5" fmla="*/ 78 h 78"/>
                <a:gd name="T6" fmla="*/ 0 w 55"/>
                <a:gd name="T7" fmla="*/ 72 h 78"/>
                <a:gd name="T8" fmla="*/ 24 w 55"/>
                <a:gd name="T9" fmla="*/ 34 h 78"/>
                <a:gd name="T10" fmla="*/ 46 w 55"/>
                <a:gd name="T11" fmla="*/ 0 h 78"/>
                <a:gd name="T12" fmla="*/ 55 w 55"/>
                <a:gd name="T13" fmla="*/ 6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55" y="6"/>
                  </a:moveTo>
                  <a:lnTo>
                    <a:pt x="33" y="40"/>
                  </a:lnTo>
                  <a:lnTo>
                    <a:pt x="9" y="78"/>
                  </a:lnTo>
                  <a:lnTo>
                    <a:pt x="0" y="72"/>
                  </a:lnTo>
                  <a:lnTo>
                    <a:pt x="24" y="34"/>
                  </a:lnTo>
                  <a:lnTo>
                    <a:pt x="46" y="0"/>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79" name="Freeform 1795"/>
            <p:cNvSpPr>
              <a:spLocks/>
            </p:cNvSpPr>
            <p:nvPr/>
          </p:nvSpPr>
          <p:spPr bwMode="auto">
            <a:xfrm>
              <a:off x="4365" y="2187"/>
              <a:ext cx="147" cy="129"/>
            </a:xfrm>
            <a:custGeom>
              <a:avLst/>
              <a:gdLst>
                <a:gd name="T0" fmla="*/ 293 w 293"/>
                <a:gd name="T1" fmla="*/ 6 h 259"/>
                <a:gd name="T2" fmla="*/ 240 w 293"/>
                <a:gd name="T3" fmla="*/ 83 h 259"/>
                <a:gd name="T4" fmla="*/ 207 w 293"/>
                <a:gd name="T5" fmla="*/ 124 h 259"/>
                <a:gd name="T6" fmla="*/ 172 w 293"/>
                <a:gd name="T7" fmla="*/ 160 h 259"/>
                <a:gd name="T8" fmla="*/ 136 w 293"/>
                <a:gd name="T9" fmla="*/ 191 h 259"/>
                <a:gd name="T10" fmla="*/ 95 w 293"/>
                <a:gd name="T11" fmla="*/ 220 h 259"/>
                <a:gd name="T12" fmla="*/ 74 w 293"/>
                <a:gd name="T13" fmla="*/ 232 h 259"/>
                <a:gd name="T14" fmla="*/ 53 w 293"/>
                <a:gd name="T15" fmla="*/ 243 h 259"/>
                <a:gd name="T16" fmla="*/ 4 w 293"/>
                <a:gd name="T17" fmla="*/ 259 h 259"/>
                <a:gd name="T18" fmla="*/ 0 w 293"/>
                <a:gd name="T19" fmla="*/ 250 h 259"/>
                <a:gd name="T20" fmla="*/ 47 w 293"/>
                <a:gd name="T21" fmla="*/ 234 h 259"/>
                <a:gd name="T22" fmla="*/ 68 w 293"/>
                <a:gd name="T23" fmla="*/ 223 h 259"/>
                <a:gd name="T24" fmla="*/ 87 w 293"/>
                <a:gd name="T25" fmla="*/ 212 h 259"/>
                <a:gd name="T26" fmla="*/ 128 w 293"/>
                <a:gd name="T27" fmla="*/ 184 h 259"/>
                <a:gd name="T28" fmla="*/ 164 w 293"/>
                <a:gd name="T29" fmla="*/ 152 h 259"/>
                <a:gd name="T30" fmla="*/ 199 w 293"/>
                <a:gd name="T31" fmla="*/ 116 h 259"/>
                <a:gd name="T32" fmla="*/ 231 w 293"/>
                <a:gd name="T33" fmla="*/ 77 h 259"/>
                <a:gd name="T34" fmla="*/ 284 w 293"/>
                <a:gd name="T35" fmla="*/ 0 h 259"/>
                <a:gd name="T36" fmla="*/ 293 w 293"/>
                <a:gd name="T37" fmla="*/ 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259">
                  <a:moveTo>
                    <a:pt x="293" y="6"/>
                  </a:moveTo>
                  <a:lnTo>
                    <a:pt x="240" y="83"/>
                  </a:lnTo>
                  <a:lnTo>
                    <a:pt x="207" y="124"/>
                  </a:lnTo>
                  <a:lnTo>
                    <a:pt x="172" y="160"/>
                  </a:lnTo>
                  <a:lnTo>
                    <a:pt x="136" y="191"/>
                  </a:lnTo>
                  <a:lnTo>
                    <a:pt x="95" y="220"/>
                  </a:lnTo>
                  <a:lnTo>
                    <a:pt x="74" y="232"/>
                  </a:lnTo>
                  <a:lnTo>
                    <a:pt x="53" y="243"/>
                  </a:lnTo>
                  <a:lnTo>
                    <a:pt x="4" y="259"/>
                  </a:lnTo>
                  <a:lnTo>
                    <a:pt x="0" y="250"/>
                  </a:lnTo>
                  <a:lnTo>
                    <a:pt x="47" y="234"/>
                  </a:lnTo>
                  <a:lnTo>
                    <a:pt x="68" y="223"/>
                  </a:lnTo>
                  <a:lnTo>
                    <a:pt x="87" y="212"/>
                  </a:lnTo>
                  <a:lnTo>
                    <a:pt x="128" y="184"/>
                  </a:lnTo>
                  <a:lnTo>
                    <a:pt x="164" y="152"/>
                  </a:lnTo>
                  <a:lnTo>
                    <a:pt x="199" y="116"/>
                  </a:lnTo>
                  <a:lnTo>
                    <a:pt x="231" y="77"/>
                  </a:lnTo>
                  <a:lnTo>
                    <a:pt x="284" y="0"/>
                  </a:lnTo>
                  <a:lnTo>
                    <a:pt x="29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0" name="Freeform 1796"/>
            <p:cNvSpPr>
              <a:spLocks/>
            </p:cNvSpPr>
            <p:nvPr/>
          </p:nvSpPr>
          <p:spPr bwMode="auto">
            <a:xfrm>
              <a:off x="4507" y="2187"/>
              <a:ext cx="5" cy="3"/>
            </a:xfrm>
            <a:custGeom>
              <a:avLst/>
              <a:gdLst>
                <a:gd name="T0" fmla="*/ 9 w 9"/>
                <a:gd name="T1" fmla="*/ 6 h 6"/>
                <a:gd name="T2" fmla="*/ 0 w 9"/>
                <a:gd name="T3" fmla="*/ 0 h 6"/>
                <a:gd name="T4" fmla="*/ 9 w 9"/>
                <a:gd name="T5" fmla="*/ 6 h 6"/>
              </a:gdLst>
              <a:ahLst/>
              <a:cxnLst>
                <a:cxn ang="0">
                  <a:pos x="T0" y="T1"/>
                </a:cxn>
                <a:cxn ang="0">
                  <a:pos x="T2" y="T3"/>
                </a:cxn>
                <a:cxn ang="0">
                  <a:pos x="T4" y="T5"/>
                </a:cxn>
              </a:cxnLst>
              <a:rect l="0" t="0" r="r" b="b"/>
              <a:pathLst>
                <a:path w="9" h="6">
                  <a:moveTo>
                    <a:pt x="9" y="6"/>
                  </a:moveTo>
                  <a:lnTo>
                    <a:pt x="0" y="0"/>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1" name="Freeform 1797"/>
            <p:cNvSpPr>
              <a:spLocks/>
            </p:cNvSpPr>
            <p:nvPr/>
          </p:nvSpPr>
          <p:spPr bwMode="auto">
            <a:xfrm>
              <a:off x="4317" y="2312"/>
              <a:ext cx="51" cy="32"/>
            </a:xfrm>
            <a:custGeom>
              <a:avLst/>
              <a:gdLst>
                <a:gd name="T0" fmla="*/ 101 w 101"/>
                <a:gd name="T1" fmla="*/ 9 h 65"/>
                <a:gd name="T2" fmla="*/ 88 w 101"/>
                <a:gd name="T3" fmla="*/ 12 h 65"/>
                <a:gd name="T4" fmla="*/ 77 w 101"/>
                <a:gd name="T5" fmla="*/ 17 h 65"/>
                <a:gd name="T6" fmla="*/ 52 w 101"/>
                <a:gd name="T7" fmla="*/ 29 h 65"/>
                <a:gd name="T8" fmla="*/ 29 w 101"/>
                <a:gd name="T9" fmla="*/ 45 h 65"/>
                <a:gd name="T10" fmla="*/ 8 w 101"/>
                <a:gd name="T11" fmla="*/ 65 h 65"/>
                <a:gd name="T12" fmla="*/ 0 w 101"/>
                <a:gd name="T13" fmla="*/ 57 h 65"/>
                <a:gd name="T14" fmla="*/ 21 w 101"/>
                <a:gd name="T15" fmla="*/ 38 h 65"/>
                <a:gd name="T16" fmla="*/ 46 w 101"/>
                <a:gd name="T17" fmla="*/ 20 h 65"/>
                <a:gd name="T18" fmla="*/ 71 w 101"/>
                <a:gd name="T19" fmla="*/ 8 h 65"/>
                <a:gd name="T20" fmla="*/ 83 w 101"/>
                <a:gd name="T21" fmla="*/ 3 h 65"/>
                <a:gd name="T22" fmla="*/ 97 w 101"/>
                <a:gd name="T23" fmla="*/ 0 h 65"/>
                <a:gd name="T24" fmla="*/ 101 w 101"/>
                <a:gd name="T25"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65">
                  <a:moveTo>
                    <a:pt x="101" y="9"/>
                  </a:moveTo>
                  <a:lnTo>
                    <a:pt x="88" y="12"/>
                  </a:lnTo>
                  <a:lnTo>
                    <a:pt x="77" y="17"/>
                  </a:lnTo>
                  <a:lnTo>
                    <a:pt x="52" y="29"/>
                  </a:lnTo>
                  <a:lnTo>
                    <a:pt x="29" y="45"/>
                  </a:lnTo>
                  <a:lnTo>
                    <a:pt x="8" y="65"/>
                  </a:lnTo>
                  <a:lnTo>
                    <a:pt x="0" y="57"/>
                  </a:lnTo>
                  <a:lnTo>
                    <a:pt x="21" y="38"/>
                  </a:lnTo>
                  <a:lnTo>
                    <a:pt x="46" y="20"/>
                  </a:lnTo>
                  <a:lnTo>
                    <a:pt x="71" y="8"/>
                  </a:lnTo>
                  <a:lnTo>
                    <a:pt x="83" y="3"/>
                  </a:lnTo>
                  <a:lnTo>
                    <a:pt x="97" y="0"/>
                  </a:lnTo>
                  <a:lnTo>
                    <a:pt x="10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2" name="Freeform 1798"/>
            <p:cNvSpPr>
              <a:spLocks/>
            </p:cNvSpPr>
            <p:nvPr/>
          </p:nvSpPr>
          <p:spPr bwMode="auto">
            <a:xfrm>
              <a:off x="4365" y="2312"/>
              <a:ext cx="3" cy="4"/>
            </a:xfrm>
            <a:custGeom>
              <a:avLst/>
              <a:gdLst>
                <a:gd name="T0" fmla="*/ 4 w 4"/>
                <a:gd name="T1" fmla="*/ 9 h 9"/>
                <a:gd name="T2" fmla="*/ 0 w 4"/>
                <a:gd name="T3" fmla="*/ 0 h 9"/>
                <a:gd name="T4" fmla="*/ 4 w 4"/>
                <a:gd name="T5" fmla="*/ 9 h 9"/>
              </a:gdLst>
              <a:ahLst/>
              <a:cxnLst>
                <a:cxn ang="0">
                  <a:pos x="T0" y="T1"/>
                </a:cxn>
                <a:cxn ang="0">
                  <a:pos x="T2" y="T3"/>
                </a:cxn>
                <a:cxn ang="0">
                  <a:pos x="T4" y="T5"/>
                </a:cxn>
              </a:cxnLst>
              <a:rect l="0" t="0" r="r" b="b"/>
              <a:pathLst>
                <a:path w="4" h="9">
                  <a:moveTo>
                    <a:pt x="4" y="9"/>
                  </a:moveTo>
                  <a:lnTo>
                    <a:pt x="0" y="0"/>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3" name="Freeform 1799"/>
            <p:cNvSpPr>
              <a:spLocks/>
            </p:cNvSpPr>
            <p:nvPr/>
          </p:nvSpPr>
          <p:spPr bwMode="auto">
            <a:xfrm>
              <a:off x="4295" y="2340"/>
              <a:ext cx="27" cy="56"/>
            </a:xfrm>
            <a:custGeom>
              <a:avLst/>
              <a:gdLst>
                <a:gd name="T0" fmla="*/ 54 w 54"/>
                <a:gd name="T1" fmla="*/ 6 h 112"/>
                <a:gd name="T2" fmla="*/ 39 w 54"/>
                <a:gd name="T3" fmla="*/ 30 h 112"/>
                <a:gd name="T4" fmla="*/ 30 w 54"/>
                <a:gd name="T5" fmla="*/ 56 h 112"/>
                <a:gd name="T6" fmla="*/ 21 w 54"/>
                <a:gd name="T7" fmla="*/ 83 h 112"/>
                <a:gd name="T8" fmla="*/ 9 w 54"/>
                <a:gd name="T9" fmla="*/ 112 h 112"/>
                <a:gd name="T10" fmla="*/ 0 w 54"/>
                <a:gd name="T11" fmla="*/ 107 h 112"/>
                <a:gd name="T12" fmla="*/ 11 w 54"/>
                <a:gd name="T13" fmla="*/ 82 h 112"/>
                <a:gd name="T14" fmla="*/ 20 w 54"/>
                <a:gd name="T15" fmla="*/ 55 h 112"/>
                <a:gd name="T16" fmla="*/ 30 w 54"/>
                <a:gd name="T17" fmla="*/ 26 h 112"/>
                <a:gd name="T18" fmla="*/ 45 w 54"/>
                <a:gd name="T19" fmla="*/ 0 h 112"/>
                <a:gd name="T20" fmla="*/ 54 w 54"/>
                <a:gd name="T21"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12">
                  <a:moveTo>
                    <a:pt x="54" y="6"/>
                  </a:moveTo>
                  <a:lnTo>
                    <a:pt x="39" y="30"/>
                  </a:lnTo>
                  <a:lnTo>
                    <a:pt x="30" y="56"/>
                  </a:lnTo>
                  <a:lnTo>
                    <a:pt x="21" y="83"/>
                  </a:lnTo>
                  <a:lnTo>
                    <a:pt x="9" y="112"/>
                  </a:lnTo>
                  <a:lnTo>
                    <a:pt x="0" y="107"/>
                  </a:lnTo>
                  <a:lnTo>
                    <a:pt x="11" y="82"/>
                  </a:lnTo>
                  <a:lnTo>
                    <a:pt x="20" y="55"/>
                  </a:lnTo>
                  <a:lnTo>
                    <a:pt x="30" y="26"/>
                  </a:lnTo>
                  <a:lnTo>
                    <a:pt x="45" y="0"/>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4" name="Freeform 1800"/>
            <p:cNvSpPr>
              <a:spLocks/>
            </p:cNvSpPr>
            <p:nvPr/>
          </p:nvSpPr>
          <p:spPr bwMode="auto">
            <a:xfrm>
              <a:off x="4295" y="2333"/>
              <a:ext cx="39" cy="63"/>
            </a:xfrm>
            <a:custGeom>
              <a:avLst/>
              <a:gdLst>
                <a:gd name="T0" fmla="*/ 0 w 79"/>
                <a:gd name="T1" fmla="*/ 119 h 125"/>
                <a:gd name="T2" fmla="*/ 14 w 79"/>
                <a:gd name="T3" fmla="*/ 87 h 125"/>
                <a:gd name="T4" fmla="*/ 26 w 79"/>
                <a:gd name="T5" fmla="*/ 53 h 125"/>
                <a:gd name="T6" fmla="*/ 42 w 79"/>
                <a:gd name="T7" fmla="*/ 22 h 125"/>
                <a:gd name="T8" fmla="*/ 57 w 79"/>
                <a:gd name="T9" fmla="*/ 9 h 125"/>
                <a:gd name="T10" fmla="*/ 72 w 79"/>
                <a:gd name="T11" fmla="*/ 0 h 125"/>
                <a:gd name="T12" fmla="*/ 79 w 79"/>
                <a:gd name="T13" fmla="*/ 9 h 125"/>
                <a:gd name="T14" fmla="*/ 63 w 79"/>
                <a:gd name="T15" fmla="*/ 18 h 125"/>
                <a:gd name="T16" fmla="*/ 50 w 79"/>
                <a:gd name="T17" fmla="*/ 30 h 125"/>
                <a:gd name="T18" fmla="*/ 35 w 79"/>
                <a:gd name="T19" fmla="*/ 59 h 125"/>
                <a:gd name="T20" fmla="*/ 23 w 79"/>
                <a:gd name="T21" fmla="*/ 92 h 125"/>
                <a:gd name="T22" fmla="*/ 9 w 79"/>
                <a:gd name="T23" fmla="*/ 125 h 125"/>
                <a:gd name="T24" fmla="*/ 0 w 79"/>
                <a:gd name="T2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5">
                  <a:moveTo>
                    <a:pt x="0" y="119"/>
                  </a:moveTo>
                  <a:lnTo>
                    <a:pt x="14" y="87"/>
                  </a:lnTo>
                  <a:lnTo>
                    <a:pt x="26" y="53"/>
                  </a:lnTo>
                  <a:lnTo>
                    <a:pt x="42" y="22"/>
                  </a:lnTo>
                  <a:lnTo>
                    <a:pt x="57" y="9"/>
                  </a:lnTo>
                  <a:lnTo>
                    <a:pt x="72" y="0"/>
                  </a:lnTo>
                  <a:lnTo>
                    <a:pt x="79" y="9"/>
                  </a:lnTo>
                  <a:lnTo>
                    <a:pt x="63" y="18"/>
                  </a:lnTo>
                  <a:lnTo>
                    <a:pt x="50" y="30"/>
                  </a:lnTo>
                  <a:lnTo>
                    <a:pt x="35" y="59"/>
                  </a:lnTo>
                  <a:lnTo>
                    <a:pt x="23" y="92"/>
                  </a:lnTo>
                  <a:lnTo>
                    <a:pt x="9" y="125"/>
                  </a:lnTo>
                  <a:lnTo>
                    <a:pt x="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5" name="Freeform 1801"/>
            <p:cNvSpPr>
              <a:spLocks/>
            </p:cNvSpPr>
            <p:nvPr/>
          </p:nvSpPr>
          <p:spPr bwMode="auto">
            <a:xfrm>
              <a:off x="4295" y="2393"/>
              <a:ext cx="4" cy="3"/>
            </a:xfrm>
            <a:custGeom>
              <a:avLst/>
              <a:gdLst>
                <a:gd name="T0" fmla="*/ 9 w 9"/>
                <a:gd name="T1" fmla="*/ 6 h 6"/>
                <a:gd name="T2" fmla="*/ 0 w 9"/>
                <a:gd name="T3" fmla="*/ 0 h 6"/>
                <a:gd name="T4" fmla="*/ 9 w 9"/>
                <a:gd name="T5" fmla="*/ 6 h 6"/>
                <a:gd name="T6" fmla="*/ 0 w 9"/>
                <a:gd name="T7" fmla="*/ 1 h 6"/>
                <a:gd name="T8" fmla="*/ 9 w 9"/>
                <a:gd name="T9" fmla="*/ 6 h 6"/>
              </a:gdLst>
              <a:ahLst/>
              <a:cxnLst>
                <a:cxn ang="0">
                  <a:pos x="T0" y="T1"/>
                </a:cxn>
                <a:cxn ang="0">
                  <a:pos x="T2" y="T3"/>
                </a:cxn>
                <a:cxn ang="0">
                  <a:pos x="T4" y="T5"/>
                </a:cxn>
                <a:cxn ang="0">
                  <a:pos x="T6" y="T7"/>
                </a:cxn>
                <a:cxn ang="0">
                  <a:pos x="T8" y="T9"/>
                </a:cxn>
              </a:cxnLst>
              <a:rect l="0" t="0" r="r" b="b"/>
              <a:pathLst>
                <a:path w="9" h="6">
                  <a:moveTo>
                    <a:pt x="9" y="6"/>
                  </a:moveTo>
                  <a:lnTo>
                    <a:pt x="0" y="0"/>
                  </a:lnTo>
                  <a:lnTo>
                    <a:pt x="9" y="6"/>
                  </a:lnTo>
                  <a:lnTo>
                    <a:pt x="0" y="1"/>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6" name="Freeform 1802"/>
            <p:cNvSpPr>
              <a:spLocks/>
            </p:cNvSpPr>
            <p:nvPr/>
          </p:nvSpPr>
          <p:spPr bwMode="auto">
            <a:xfrm>
              <a:off x="4331" y="2317"/>
              <a:ext cx="35" cy="21"/>
            </a:xfrm>
            <a:custGeom>
              <a:avLst/>
              <a:gdLst>
                <a:gd name="T0" fmla="*/ 0 w 71"/>
                <a:gd name="T1" fmla="*/ 33 h 42"/>
                <a:gd name="T2" fmla="*/ 19 w 71"/>
                <a:gd name="T3" fmla="*/ 25 h 42"/>
                <a:gd name="T4" fmla="*/ 34 w 71"/>
                <a:gd name="T5" fmla="*/ 16 h 42"/>
                <a:gd name="T6" fmla="*/ 50 w 71"/>
                <a:gd name="T7" fmla="*/ 7 h 42"/>
                <a:gd name="T8" fmla="*/ 70 w 71"/>
                <a:gd name="T9" fmla="*/ 0 h 42"/>
                <a:gd name="T10" fmla="*/ 71 w 71"/>
                <a:gd name="T11" fmla="*/ 10 h 42"/>
                <a:gd name="T12" fmla="*/ 55 w 71"/>
                <a:gd name="T13" fmla="*/ 16 h 42"/>
                <a:gd name="T14" fmla="*/ 40 w 71"/>
                <a:gd name="T15" fmla="*/ 25 h 42"/>
                <a:gd name="T16" fmla="*/ 25 w 71"/>
                <a:gd name="T17" fmla="*/ 34 h 42"/>
                <a:gd name="T18" fmla="*/ 7 w 71"/>
                <a:gd name="T19" fmla="*/ 42 h 42"/>
                <a:gd name="T20" fmla="*/ 0 w 71"/>
                <a:gd name="T2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2">
                  <a:moveTo>
                    <a:pt x="0" y="33"/>
                  </a:moveTo>
                  <a:lnTo>
                    <a:pt x="19" y="25"/>
                  </a:lnTo>
                  <a:lnTo>
                    <a:pt x="34" y="16"/>
                  </a:lnTo>
                  <a:lnTo>
                    <a:pt x="50" y="7"/>
                  </a:lnTo>
                  <a:lnTo>
                    <a:pt x="70" y="0"/>
                  </a:lnTo>
                  <a:lnTo>
                    <a:pt x="71" y="10"/>
                  </a:lnTo>
                  <a:lnTo>
                    <a:pt x="55" y="16"/>
                  </a:lnTo>
                  <a:lnTo>
                    <a:pt x="40" y="25"/>
                  </a:lnTo>
                  <a:lnTo>
                    <a:pt x="25" y="34"/>
                  </a:lnTo>
                  <a:lnTo>
                    <a:pt x="7" y="42"/>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7" name="Freeform 1803"/>
            <p:cNvSpPr>
              <a:spLocks/>
            </p:cNvSpPr>
            <p:nvPr/>
          </p:nvSpPr>
          <p:spPr bwMode="auto">
            <a:xfrm>
              <a:off x="4331" y="2333"/>
              <a:ext cx="3" cy="5"/>
            </a:xfrm>
            <a:custGeom>
              <a:avLst/>
              <a:gdLst>
                <a:gd name="T0" fmla="*/ 0 w 7"/>
                <a:gd name="T1" fmla="*/ 0 h 9"/>
                <a:gd name="T2" fmla="*/ 7 w 7"/>
                <a:gd name="T3" fmla="*/ 9 h 9"/>
                <a:gd name="T4" fmla="*/ 0 w 7"/>
                <a:gd name="T5" fmla="*/ 0 h 9"/>
              </a:gdLst>
              <a:ahLst/>
              <a:cxnLst>
                <a:cxn ang="0">
                  <a:pos x="T0" y="T1"/>
                </a:cxn>
                <a:cxn ang="0">
                  <a:pos x="T2" y="T3"/>
                </a:cxn>
                <a:cxn ang="0">
                  <a:pos x="T4" y="T5"/>
                </a:cxn>
              </a:cxnLst>
              <a:rect l="0" t="0" r="r" b="b"/>
              <a:pathLst>
                <a:path w="7" h="9">
                  <a:moveTo>
                    <a:pt x="0" y="0"/>
                  </a:moveTo>
                  <a:lnTo>
                    <a:pt x="7"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8" name="Freeform 1804"/>
            <p:cNvSpPr>
              <a:spLocks/>
            </p:cNvSpPr>
            <p:nvPr/>
          </p:nvSpPr>
          <p:spPr bwMode="auto">
            <a:xfrm>
              <a:off x="4365" y="2302"/>
              <a:ext cx="49" cy="20"/>
            </a:xfrm>
            <a:custGeom>
              <a:avLst/>
              <a:gdLst>
                <a:gd name="T0" fmla="*/ 0 w 96"/>
                <a:gd name="T1" fmla="*/ 30 h 40"/>
                <a:gd name="T2" fmla="*/ 48 w 96"/>
                <a:gd name="T3" fmla="*/ 16 h 40"/>
                <a:gd name="T4" fmla="*/ 95 w 96"/>
                <a:gd name="T5" fmla="*/ 0 h 40"/>
                <a:gd name="T6" fmla="*/ 96 w 96"/>
                <a:gd name="T7" fmla="*/ 10 h 40"/>
                <a:gd name="T8" fmla="*/ 50 w 96"/>
                <a:gd name="T9" fmla="*/ 27 h 40"/>
                <a:gd name="T10" fmla="*/ 1 w 96"/>
                <a:gd name="T11" fmla="*/ 40 h 40"/>
                <a:gd name="T12" fmla="*/ 0 w 96"/>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96" h="40">
                  <a:moveTo>
                    <a:pt x="0" y="30"/>
                  </a:moveTo>
                  <a:lnTo>
                    <a:pt x="48" y="16"/>
                  </a:lnTo>
                  <a:lnTo>
                    <a:pt x="95" y="0"/>
                  </a:lnTo>
                  <a:lnTo>
                    <a:pt x="96" y="10"/>
                  </a:lnTo>
                  <a:lnTo>
                    <a:pt x="50" y="27"/>
                  </a:lnTo>
                  <a:lnTo>
                    <a:pt x="1" y="4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89" name="Freeform 1805"/>
            <p:cNvSpPr>
              <a:spLocks/>
            </p:cNvSpPr>
            <p:nvPr/>
          </p:nvSpPr>
          <p:spPr bwMode="auto">
            <a:xfrm>
              <a:off x="4365" y="2317"/>
              <a:ext cx="1" cy="5"/>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lnTo>
                    <a:pt x="1"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0" name="Freeform 1806"/>
            <p:cNvSpPr>
              <a:spLocks/>
            </p:cNvSpPr>
            <p:nvPr/>
          </p:nvSpPr>
          <p:spPr bwMode="auto">
            <a:xfrm>
              <a:off x="4411" y="2219"/>
              <a:ext cx="101" cy="87"/>
            </a:xfrm>
            <a:custGeom>
              <a:avLst/>
              <a:gdLst>
                <a:gd name="T0" fmla="*/ 0 w 201"/>
                <a:gd name="T1" fmla="*/ 166 h 175"/>
                <a:gd name="T2" fmla="*/ 69 w 201"/>
                <a:gd name="T3" fmla="*/ 126 h 175"/>
                <a:gd name="T4" fmla="*/ 119 w 201"/>
                <a:gd name="T5" fmla="*/ 92 h 175"/>
                <a:gd name="T6" fmla="*/ 137 w 201"/>
                <a:gd name="T7" fmla="*/ 75 h 175"/>
                <a:gd name="T8" fmla="*/ 155 w 201"/>
                <a:gd name="T9" fmla="*/ 54 h 175"/>
                <a:gd name="T10" fmla="*/ 193 w 201"/>
                <a:gd name="T11" fmla="*/ 0 h 175"/>
                <a:gd name="T12" fmla="*/ 201 w 201"/>
                <a:gd name="T13" fmla="*/ 7 h 175"/>
                <a:gd name="T14" fmla="*/ 163 w 201"/>
                <a:gd name="T15" fmla="*/ 62 h 175"/>
                <a:gd name="T16" fmla="*/ 145 w 201"/>
                <a:gd name="T17" fmla="*/ 83 h 175"/>
                <a:gd name="T18" fmla="*/ 125 w 201"/>
                <a:gd name="T19" fmla="*/ 101 h 175"/>
                <a:gd name="T20" fmla="*/ 75 w 201"/>
                <a:gd name="T21" fmla="*/ 135 h 175"/>
                <a:gd name="T22" fmla="*/ 6 w 201"/>
                <a:gd name="T23" fmla="*/ 175 h 175"/>
                <a:gd name="T24" fmla="*/ 0 w 201"/>
                <a:gd name="T25"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75">
                  <a:moveTo>
                    <a:pt x="0" y="166"/>
                  </a:moveTo>
                  <a:lnTo>
                    <a:pt x="69" y="126"/>
                  </a:lnTo>
                  <a:lnTo>
                    <a:pt x="119" y="92"/>
                  </a:lnTo>
                  <a:lnTo>
                    <a:pt x="137" y="75"/>
                  </a:lnTo>
                  <a:lnTo>
                    <a:pt x="155" y="54"/>
                  </a:lnTo>
                  <a:lnTo>
                    <a:pt x="193" y="0"/>
                  </a:lnTo>
                  <a:lnTo>
                    <a:pt x="201" y="7"/>
                  </a:lnTo>
                  <a:lnTo>
                    <a:pt x="163" y="62"/>
                  </a:lnTo>
                  <a:lnTo>
                    <a:pt x="145" y="83"/>
                  </a:lnTo>
                  <a:lnTo>
                    <a:pt x="125" y="101"/>
                  </a:lnTo>
                  <a:lnTo>
                    <a:pt x="75" y="135"/>
                  </a:lnTo>
                  <a:lnTo>
                    <a:pt x="6" y="175"/>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1" name="Freeform 1807"/>
            <p:cNvSpPr>
              <a:spLocks/>
            </p:cNvSpPr>
            <p:nvPr/>
          </p:nvSpPr>
          <p:spPr bwMode="auto">
            <a:xfrm>
              <a:off x="4411" y="2302"/>
              <a:ext cx="4" cy="5"/>
            </a:xfrm>
            <a:custGeom>
              <a:avLst/>
              <a:gdLst>
                <a:gd name="T0" fmla="*/ 4 w 6"/>
                <a:gd name="T1" fmla="*/ 10 h 10"/>
                <a:gd name="T2" fmla="*/ 6 w 6"/>
                <a:gd name="T3" fmla="*/ 9 h 10"/>
                <a:gd name="T4" fmla="*/ 0 w 6"/>
                <a:gd name="T5" fmla="*/ 0 h 10"/>
                <a:gd name="T6" fmla="*/ 3 w 6"/>
                <a:gd name="T7" fmla="*/ 0 h 10"/>
                <a:gd name="T8" fmla="*/ 4 w 6"/>
                <a:gd name="T9" fmla="*/ 10 h 10"/>
              </a:gdLst>
              <a:ahLst/>
              <a:cxnLst>
                <a:cxn ang="0">
                  <a:pos x="T0" y="T1"/>
                </a:cxn>
                <a:cxn ang="0">
                  <a:pos x="T2" y="T3"/>
                </a:cxn>
                <a:cxn ang="0">
                  <a:pos x="T4" y="T5"/>
                </a:cxn>
                <a:cxn ang="0">
                  <a:pos x="T6" y="T7"/>
                </a:cxn>
                <a:cxn ang="0">
                  <a:pos x="T8" y="T9"/>
                </a:cxn>
              </a:cxnLst>
              <a:rect l="0" t="0" r="r" b="b"/>
              <a:pathLst>
                <a:path w="6" h="10">
                  <a:moveTo>
                    <a:pt x="4" y="10"/>
                  </a:moveTo>
                  <a:lnTo>
                    <a:pt x="6" y="9"/>
                  </a:lnTo>
                  <a:lnTo>
                    <a:pt x="0" y="0"/>
                  </a:lnTo>
                  <a:lnTo>
                    <a:pt x="3" y="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2" name="Freeform 1808"/>
            <p:cNvSpPr>
              <a:spLocks/>
            </p:cNvSpPr>
            <p:nvPr/>
          </p:nvSpPr>
          <p:spPr bwMode="auto">
            <a:xfrm>
              <a:off x="4506" y="2220"/>
              <a:ext cx="38" cy="142"/>
            </a:xfrm>
            <a:custGeom>
              <a:avLst/>
              <a:gdLst>
                <a:gd name="T0" fmla="*/ 13 w 75"/>
                <a:gd name="T1" fmla="*/ 0 h 283"/>
                <a:gd name="T2" fmla="*/ 10 w 75"/>
                <a:gd name="T3" fmla="*/ 35 h 283"/>
                <a:gd name="T4" fmla="*/ 10 w 75"/>
                <a:gd name="T5" fmla="*/ 71 h 283"/>
                <a:gd name="T6" fmla="*/ 12 w 75"/>
                <a:gd name="T7" fmla="*/ 107 h 283"/>
                <a:gd name="T8" fmla="*/ 18 w 75"/>
                <a:gd name="T9" fmla="*/ 144 h 283"/>
                <a:gd name="T10" fmla="*/ 27 w 75"/>
                <a:gd name="T11" fmla="*/ 181 h 283"/>
                <a:gd name="T12" fmla="*/ 40 w 75"/>
                <a:gd name="T13" fmla="*/ 212 h 283"/>
                <a:gd name="T14" fmla="*/ 55 w 75"/>
                <a:gd name="T15" fmla="*/ 247 h 283"/>
                <a:gd name="T16" fmla="*/ 75 w 75"/>
                <a:gd name="T17" fmla="*/ 277 h 283"/>
                <a:gd name="T18" fmla="*/ 66 w 75"/>
                <a:gd name="T19" fmla="*/ 283 h 283"/>
                <a:gd name="T20" fmla="*/ 46 w 75"/>
                <a:gd name="T21" fmla="*/ 253 h 283"/>
                <a:gd name="T22" fmla="*/ 31 w 75"/>
                <a:gd name="T23" fmla="*/ 218 h 283"/>
                <a:gd name="T24" fmla="*/ 16 w 75"/>
                <a:gd name="T25" fmla="*/ 182 h 283"/>
                <a:gd name="T26" fmla="*/ 7 w 75"/>
                <a:gd name="T27" fmla="*/ 146 h 283"/>
                <a:gd name="T28" fmla="*/ 1 w 75"/>
                <a:gd name="T29" fmla="*/ 108 h 283"/>
                <a:gd name="T30" fmla="*/ 0 w 75"/>
                <a:gd name="T31" fmla="*/ 71 h 283"/>
                <a:gd name="T32" fmla="*/ 0 w 75"/>
                <a:gd name="T33" fmla="*/ 35 h 283"/>
                <a:gd name="T34" fmla="*/ 3 w 75"/>
                <a:gd name="T35" fmla="*/ 0 h 283"/>
                <a:gd name="T36" fmla="*/ 13 w 75"/>
                <a:gd name="T3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83">
                  <a:moveTo>
                    <a:pt x="13" y="0"/>
                  </a:moveTo>
                  <a:lnTo>
                    <a:pt x="10" y="35"/>
                  </a:lnTo>
                  <a:lnTo>
                    <a:pt x="10" y="71"/>
                  </a:lnTo>
                  <a:lnTo>
                    <a:pt x="12" y="107"/>
                  </a:lnTo>
                  <a:lnTo>
                    <a:pt x="18" y="144"/>
                  </a:lnTo>
                  <a:lnTo>
                    <a:pt x="27" y="181"/>
                  </a:lnTo>
                  <a:lnTo>
                    <a:pt x="40" y="212"/>
                  </a:lnTo>
                  <a:lnTo>
                    <a:pt x="55" y="247"/>
                  </a:lnTo>
                  <a:lnTo>
                    <a:pt x="75" y="277"/>
                  </a:lnTo>
                  <a:lnTo>
                    <a:pt x="66" y="283"/>
                  </a:lnTo>
                  <a:lnTo>
                    <a:pt x="46" y="253"/>
                  </a:lnTo>
                  <a:lnTo>
                    <a:pt x="31" y="218"/>
                  </a:lnTo>
                  <a:lnTo>
                    <a:pt x="16" y="182"/>
                  </a:lnTo>
                  <a:lnTo>
                    <a:pt x="7" y="146"/>
                  </a:lnTo>
                  <a:lnTo>
                    <a:pt x="1" y="108"/>
                  </a:lnTo>
                  <a:lnTo>
                    <a:pt x="0" y="71"/>
                  </a:lnTo>
                  <a:lnTo>
                    <a:pt x="0" y="35"/>
                  </a:lnTo>
                  <a:lnTo>
                    <a:pt x="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3" name="Freeform 1809"/>
            <p:cNvSpPr>
              <a:spLocks/>
            </p:cNvSpPr>
            <p:nvPr/>
          </p:nvSpPr>
          <p:spPr bwMode="auto">
            <a:xfrm>
              <a:off x="4507" y="2211"/>
              <a:ext cx="6" cy="12"/>
            </a:xfrm>
            <a:custGeom>
              <a:avLst/>
              <a:gdLst>
                <a:gd name="T0" fmla="*/ 1 w 12"/>
                <a:gd name="T1" fmla="*/ 15 h 22"/>
                <a:gd name="T2" fmla="*/ 12 w 12"/>
                <a:gd name="T3" fmla="*/ 0 h 22"/>
                <a:gd name="T4" fmla="*/ 10 w 12"/>
                <a:gd name="T5" fmla="*/ 18 h 22"/>
                <a:gd name="T6" fmla="*/ 0 w 12"/>
                <a:gd name="T7" fmla="*/ 18 h 22"/>
                <a:gd name="T8" fmla="*/ 9 w 12"/>
                <a:gd name="T9" fmla="*/ 22 h 22"/>
                <a:gd name="T10" fmla="*/ 1 w 12"/>
                <a:gd name="T11" fmla="*/ 15 h 22"/>
              </a:gdLst>
              <a:ahLst/>
              <a:cxnLst>
                <a:cxn ang="0">
                  <a:pos x="T0" y="T1"/>
                </a:cxn>
                <a:cxn ang="0">
                  <a:pos x="T2" y="T3"/>
                </a:cxn>
                <a:cxn ang="0">
                  <a:pos x="T4" y="T5"/>
                </a:cxn>
                <a:cxn ang="0">
                  <a:pos x="T6" y="T7"/>
                </a:cxn>
                <a:cxn ang="0">
                  <a:pos x="T8" y="T9"/>
                </a:cxn>
                <a:cxn ang="0">
                  <a:pos x="T10" y="T11"/>
                </a:cxn>
              </a:cxnLst>
              <a:rect l="0" t="0" r="r" b="b"/>
              <a:pathLst>
                <a:path w="12" h="22">
                  <a:moveTo>
                    <a:pt x="1" y="15"/>
                  </a:moveTo>
                  <a:lnTo>
                    <a:pt x="12" y="0"/>
                  </a:lnTo>
                  <a:lnTo>
                    <a:pt x="10" y="18"/>
                  </a:lnTo>
                  <a:lnTo>
                    <a:pt x="0" y="18"/>
                  </a:lnTo>
                  <a:lnTo>
                    <a:pt x="9" y="22"/>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4" name="Freeform 1810"/>
            <p:cNvSpPr>
              <a:spLocks/>
            </p:cNvSpPr>
            <p:nvPr/>
          </p:nvSpPr>
          <p:spPr bwMode="auto">
            <a:xfrm>
              <a:off x="4540" y="2354"/>
              <a:ext cx="13" cy="13"/>
            </a:xfrm>
            <a:custGeom>
              <a:avLst/>
              <a:gdLst>
                <a:gd name="T0" fmla="*/ 6 w 25"/>
                <a:gd name="T1" fmla="*/ 10 h 26"/>
                <a:gd name="T2" fmla="*/ 10 w 25"/>
                <a:gd name="T3" fmla="*/ 16 h 26"/>
                <a:gd name="T4" fmla="*/ 10 w 25"/>
                <a:gd name="T5" fmla="*/ 14 h 26"/>
                <a:gd name="T6" fmla="*/ 15 w 25"/>
                <a:gd name="T7" fmla="*/ 8 h 26"/>
                <a:gd name="T8" fmla="*/ 16 w 25"/>
                <a:gd name="T9" fmla="*/ 0 h 26"/>
                <a:gd name="T10" fmla="*/ 25 w 25"/>
                <a:gd name="T11" fmla="*/ 3 h 26"/>
                <a:gd name="T12" fmla="*/ 24 w 25"/>
                <a:gd name="T13" fmla="*/ 13 h 26"/>
                <a:gd name="T14" fmla="*/ 18 w 25"/>
                <a:gd name="T15" fmla="*/ 22 h 26"/>
                <a:gd name="T16" fmla="*/ 9 w 25"/>
                <a:gd name="T17" fmla="*/ 26 h 26"/>
                <a:gd name="T18" fmla="*/ 0 w 25"/>
                <a:gd name="T19" fmla="*/ 19 h 26"/>
                <a:gd name="T20" fmla="*/ 6 w 25"/>
                <a:gd name="T2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6">
                  <a:moveTo>
                    <a:pt x="6" y="10"/>
                  </a:moveTo>
                  <a:lnTo>
                    <a:pt x="10" y="16"/>
                  </a:lnTo>
                  <a:lnTo>
                    <a:pt x="10" y="14"/>
                  </a:lnTo>
                  <a:lnTo>
                    <a:pt x="15" y="8"/>
                  </a:lnTo>
                  <a:lnTo>
                    <a:pt x="16" y="0"/>
                  </a:lnTo>
                  <a:lnTo>
                    <a:pt x="25" y="3"/>
                  </a:lnTo>
                  <a:lnTo>
                    <a:pt x="24" y="13"/>
                  </a:lnTo>
                  <a:lnTo>
                    <a:pt x="18" y="22"/>
                  </a:lnTo>
                  <a:lnTo>
                    <a:pt x="9" y="26"/>
                  </a:lnTo>
                  <a:lnTo>
                    <a:pt x="0" y="19"/>
                  </a:lnTo>
                  <a:lnTo>
                    <a:pt x="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5" name="Freeform 1811"/>
            <p:cNvSpPr>
              <a:spLocks/>
            </p:cNvSpPr>
            <p:nvPr/>
          </p:nvSpPr>
          <p:spPr bwMode="auto">
            <a:xfrm>
              <a:off x="4539" y="2358"/>
              <a:ext cx="5" cy="5"/>
            </a:xfrm>
            <a:custGeom>
              <a:avLst/>
              <a:gdLst>
                <a:gd name="T0" fmla="*/ 0 w 9"/>
                <a:gd name="T1" fmla="*/ 7 h 9"/>
                <a:gd name="T2" fmla="*/ 2 w 9"/>
                <a:gd name="T3" fmla="*/ 9 h 9"/>
                <a:gd name="T4" fmla="*/ 8 w 9"/>
                <a:gd name="T5" fmla="*/ 0 h 9"/>
                <a:gd name="T6" fmla="*/ 9 w 9"/>
                <a:gd name="T7" fmla="*/ 1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lnTo>
                    <a:pt x="2" y="9"/>
                  </a:lnTo>
                  <a:lnTo>
                    <a:pt x="8" y="0"/>
                  </a:lnTo>
                  <a:lnTo>
                    <a:pt x="9" y="1"/>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6" name="Freeform 1812"/>
            <p:cNvSpPr>
              <a:spLocks/>
            </p:cNvSpPr>
            <p:nvPr/>
          </p:nvSpPr>
          <p:spPr bwMode="auto">
            <a:xfrm>
              <a:off x="4539" y="2335"/>
              <a:ext cx="14" cy="20"/>
            </a:xfrm>
            <a:custGeom>
              <a:avLst/>
              <a:gdLst>
                <a:gd name="T0" fmla="*/ 18 w 27"/>
                <a:gd name="T1" fmla="*/ 40 h 40"/>
                <a:gd name="T2" fmla="*/ 15 w 27"/>
                <a:gd name="T3" fmla="*/ 33 h 40"/>
                <a:gd name="T4" fmla="*/ 11 w 27"/>
                <a:gd name="T5" fmla="*/ 22 h 40"/>
                <a:gd name="T6" fmla="*/ 0 w 27"/>
                <a:gd name="T7" fmla="*/ 6 h 40"/>
                <a:gd name="T8" fmla="*/ 9 w 27"/>
                <a:gd name="T9" fmla="*/ 0 h 40"/>
                <a:gd name="T10" fmla="*/ 20 w 27"/>
                <a:gd name="T11" fmla="*/ 16 h 40"/>
                <a:gd name="T12" fmla="*/ 24 w 27"/>
                <a:gd name="T13" fmla="*/ 28 h 40"/>
                <a:gd name="T14" fmla="*/ 27 w 27"/>
                <a:gd name="T15" fmla="*/ 37 h 40"/>
                <a:gd name="T16" fmla="*/ 18 w 27"/>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0">
                  <a:moveTo>
                    <a:pt x="18" y="40"/>
                  </a:moveTo>
                  <a:lnTo>
                    <a:pt x="15" y="33"/>
                  </a:lnTo>
                  <a:lnTo>
                    <a:pt x="11" y="22"/>
                  </a:lnTo>
                  <a:lnTo>
                    <a:pt x="0" y="6"/>
                  </a:lnTo>
                  <a:lnTo>
                    <a:pt x="9" y="0"/>
                  </a:lnTo>
                  <a:lnTo>
                    <a:pt x="20" y="16"/>
                  </a:lnTo>
                  <a:lnTo>
                    <a:pt x="24" y="28"/>
                  </a:lnTo>
                  <a:lnTo>
                    <a:pt x="27" y="37"/>
                  </a:lnTo>
                  <a:lnTo>
                    <a:pt x="18"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7" name="Freeform 1813"/>
            <p:cNvSpPr>
              <a:spLocks/>
            </p:cNvSpPr>
            <p:nvPr/>
          </p:nvSpPr>
          <p:spPr bwMode="auto">
            <a:xfrm>
              <a:off x="4548" y="2354"/>
              <a:ext cx="5" cy="1"/>
            </a:xfrm>
            <a:custGeom>
              <a:avLst/>
              <a:gdLst>
                <a:gd name="T0" fmla="*/ 9 w 9"/>
                <a:gd name="T1" fmla="*/ 3 h 3"/>
                <a:gd name="T2" fmla="*/ 9 w 9"/>
                <a:gd name="T3" fmla="*/ 2 h 3"/>
                <a:gd name="T4" fmla="*/ 9 w 9"/>
                <a:gd name="T5" fmla="*/ 0 h 3"/>
                <a:gd name="T6" fmla="*/ 0 w 9"/>
                <a:gd name="T7" fmla="*/ 3 h 3"/>
                <a:gd name="T8" fmla="*/ 0 w 9"/>
                <a:gd name="T9" fmla="*/ 0 h 3"/>
                <a:gd name="T10" fmla="*/ 9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9" y="3"/>
                  </a:moveTo>
                  <a:lnTo>
                    <a:pt x="9" y="2"/>
                  </a:lnTo>
                  <a:lnTo>
                    <a:pt x="9" y="0"/>
                  </a:lnTo>
                  <a:lnTo>
                    <a:pt x="0" y="3"/>
                  </a:lnTo>
                  <a:lnTo>
                    <a:pt x="0" y="0"/>
                  </a:lnTo>
                  <a:lnTo>
                    <a:pt x="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8" name="Freeform 1814"/>
            <p:cNvSpPr>
              <a:spLocks/>
            </p:cNvSpPr>
            <p:nvPr/>
          </p:nvSpPr>
          <p:spPr bwMode="auto">
            <a:xfrm>
              <a:off x="4522" y="2184"/>
              <a:ext cx="24" cy="154"/>
            </a:xfrm>
            <a:custGeom>
              <a:avLst/>
              <a:gdLst>
                <a:gd name="T0" fmla="*/ 33 w 47"/>
                <a:gd name="T1" fmla="*/ 309 h 309"/>
                <a:gd name="T2" fmla="*/ 19 w 47"/>
                <a:gd name="T3" fmla="*/ 273 h 309"/>
                <a:gd name="T4" fmla="*/ 9 w 47"/>
                <a:gd name="T5" fmla="*/ 234 h 309"/>
                <a:gd name="T6" fmla="*/ 3 w 47"/>
                <a:gd name="T7" fmla="*/ 193 h 309"/>
                <a:gd name="T8" fmla="*/ 0 w 47"/>
                <a:gd name="T9" fmla="*/ 154 h 309"/>
                <a:gd name="T10" fmla="*/ 1 w 47"/>
                <a:gd name="T11" fmla="*/ 112 h 309"/>
                <a:gd name="T12" fmla="*/ 7 w 47"/>
                <a:gd name="T13" fmla="*/ 72 h 309"/>
                <a:gd name="T14" fmla="*/ 19 w 47"/>
                <a:gd name="T15" fmla="*/ 36 h 309"/>
                <a:gd name="T16" fmla="*/ 29 w 47"/>
                <a:gd name="T17" fmla="*/ 17 h 309"/>
                <a:gd name="T18" fmla="*/ 38 w 47"/>
                <a:gd name="T19" fmla="*/ 0 h 309"/>
                <a:gd name="T20" fmla="*/ 47 w 47"/>
                <a:gd name="T21" fmla="*/ 6 h 309"/>
                <a:gd name="T22" fmla="*/ 38 w 47"/>
                <a:gd name="T23" fmla="*/ 23 h 309"/>
                <a:gd name="T24" fmla="*/ 29 w 47"/>
                <a:gd name="T25" fmla="*/ 41 h 309"/>
                <a:gd name="T26" fmla="*/ 16 w 47"/>
                <a:gd name="T27" fmla="*/ 77 h 309"/>
                <a:gd name="T28" fmla="*/ 10 w 47"/>
                <a:gd name="T29" fmla="*/ 115 h 309"/>
                <a:gd name="T30" fmla="*/ 9 w 47"/>
                <a:gd name="T31" fmla="*/ 154 h 309"/>
                <a:gd name="T32" fmla="*/ 12 w 47"/>
                <a:gd name="T33" fmla="*/ 193 h 309"/>
                <a:gd name="T34" fmla="*/ 18 w 47"/>
                <a:gd name="T35" fmla="*/ 231 h 309"/>
                <a:gd name="T36" fmla="*/ 29 w 47"/>
                <a:gd name="T37" fmla="*/ 268 h 309"/>
                <a:gd name="T38" fmla="*/ 42 w 47"/>
                <a:gd name="T39" fmla="*/ 304 h 309"/>
                <a:gd name="T40" fmla="*/ 33 w 47"/>
                <a:gd name="T41"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309">
                  <a:moveTo>
                    <a:pt x="33" y="309"/>
                  </a:moveTo>
                  <a:lnTo>
                    <a:pt x="19" y="273"/>
                  </a:lnTo>
                  <a:lnTo>
                    <a:pt x="9" y="234"/>
                  </a:lnTo>
                  <a:lnTo>
                    <a:pt x="3" y="193"/>
                  </a:lnTo>
                  <a:lnTo>
                    <a:pt x="0" y="154"/>
                  </a:lnTo>
                  <a:lnTo>
                    <a:pt x="1" y="112"/>
                  </a:lnTo>
                  <a:lnTo>
                    <a:pt x="7" y="72"/>
                  </a:lnTo>
                  <a:lnTo>
                    <a:pt x="19" y="36"/>
                  </a:lnTo>
                  <a:lnTo>
                    <a:pt x="29" y="17"/>
                  </a:lnTo>
                  <a:lnTo>
                    <a:pt x="38" y="0"/>
                  </a:lnTo>
                  <a:lnTo>
                    <a:pt x="47" y="6"/>
                  </a:lnTo>
                  <a:lnTo>
                    <a:pt x="38" y="23"/>
                  </a:lnTo>
                  <a:lnTo>
                    <a:pt x="29" y="41"/>
                  </a:lnTo>
                  <a:lnTo>
                    <a:pt x="16" y="77"/>
                  </a:lnTo>
                  <a:lnTo>
                    <a:pt x="10" y="115"/>
                  </a:lnTo>
                  <a:lnTo>
                    <a:pt x="9" y="154"/>
                  </a:lnTo>
                  <a:lnTo>
                    <a:pt x="12" y="193"/>
                  </a:lnTo>
                  <a:lnTo>
                    <a:pt x="18" y="231"/>
                  </a:lnTo>
                  <a:lnTo>
                    <a:pt x="29" y="268"/>
                  </a:lnTo>
                  <a:lnTo>
                    <a:pt x="42" y="304"/>
                  </a:lnTo>
                  <a:lnTo>
                    <a:pt x="33" y="3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599" name="Freeform 1815"/>
            <p:cNvSpPr>
              <a:spLocks/>
            </p:cNvSpPr>
            <p:nvPr/>
          </p:nvSpPr>
          <p:spPr bwMode="auto">
            <a:xfrm>
              <a:off x="4539" y="2335"/>
              <a:ext cx="5" cy="3"/>
            </a:xfrm>
            <a:custGeom>
              <a:avLst/>
              <a:gdLst>
                <a:gd name="T0" fmla="*/ 0 w 9"/>
                <a:gd name="T1" fmla="*/ 6 h 6"/>
                <a:gd name="T2" fmla="*/ 9 w 9"/>
                <a:gd name="T3" fmla="*/ 1 h 6"/>
                <a:gd name="T4" fmla="*/ 9 w 9"/>
                <a:gd name="T5" fmla="*/ 0 h 6"/>
                <a:gd name="T6" fmla="*/ 0 w 9"/>
                <a:gd name="T7" fmla="*/ 6 h 6"/>
              </a:gdLst>
              <a:ahLst/>
              <a:cxnLst>
                <a:cxn ang="0">
                  <a:pos x="T0" y="T1"/>
                </a:cxn>
                <a:cxn ang="0">
                  <a:pos x="T2" y="T3"/>
                </a:cxn>
                <a:cxn ang="0">
                  <a:pos x="T4" y="T5"/>
                </a:cxn>
                <a:cxn ang="0">
                  <a:pos x="T6" y="T7"/>
                </a:cxn>
              </a:cxnLst>
              <a:rect l="0" t="0" r="r" b="b"/>
              <a:pathLst>
                <a:path w="9" h="6">
                  <a:moveTo>
                    <a:pt x="0" y="6"/>
                  </a:moveTo>
                  <a:lnTo>
                    <a:pt x="9" y="1"/>
                  </a:lnTo>
                  <a:lnTo>
                    <a:pt x="9"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0" name="Freeform 1816"/>
            <p:cNvSpPr>
              <a:spLocks/>
            </p:cNvSpPr>
            <p:nvPr/>
          </p:nvSpPr>
          <p:spPr bwMode="auto">
            <a:xfrm>
              <a:off x="4541" y="1973"/>
              <a:ext cx="145" cy="214"/>
            </a:xfrm>
            <a:custGeom>
              <a:avLst/>
              <a:gdLst>
                <a:gd name="T0" fmla="*/ 0 w 289"/>
                <a:gd name="T1" fmla="*/ 422 h 430"/>
                <a:gd name="T2" fmla="*/ 18 w 289"/>
                <a:gd name="T3" fmla="*/ 395 h 430"/>
                <a:gd name="T4" fmla="*/ 36 w 289"/>
                <a:gd name="T5" fmla="*/ 369 h 430"/>
                <a:gd name="T6" fmla="*/ 77 w 289"/>
                <a:gd name="T7" fmla="*/ 320 h 430"/>
                <a:gd name="T8" fmla="*/ 161 w 289"/>
                <a:gd name="T9" fmla="*/ 222 h 430"/>
                <a:gd name="T10" fmla="*/ 202 w 289"/>
                <a:gd name="T11" fmla="*/ 172 h 430"/>
                <a:gd name="T12" fmla="*/ 235 w 289"/>
                <a:gd name="T13" fmla="*/ 118 h 430"/>
                <a:gd name="T14" fmla="*/ 250 w 289"/>
                <a:gd name="T15" fmla="*/ 91 h 430"/>
                <a:gd name="T16" fmla="*/ 262 w 289"/>
                <a:gd name="T17" fmla="*/ 62 h 430"/>
                <a:gd name="T18" fmla="*/ 273 w 289"/>
                <a:gd name="T19" fmla="*/ 32 h 430"/>
                <a:gd name="T20" fmla="*/ 280 w 289"/>
                <a:gd name="T21" fmla="*/ 0 h 430"/>
                <a:gd name="T22" fmla="*/ 289 w 289"/>
                <a:gd name="T23" fmla="*/ 5 h 430"/>
                <a:gd name="T24" fmla="*/ 282 w 289"/>
                <a:gd name="T25" fmla="*/ 36 h 430"/>
                <a:gd name="T26" fmla="*/ 271 w 289"/>
                <a:gd name="T27" fmla="*/ 67 h 430"/>
                <a:gd name="T28" fmla="*/ 259 w 289"/>
                <a:gd name="T29" fmla="*/ 97 h 430"/>
                <a:gd name="T30" fmla="*/ 244 w 289"/>
                <a:gd name="T31" fmla="*/ 124 h 430"/>
                <a:gd name="T32" fmla="*/ 209 w 289"/>
                <a:gd name="T33" fmla="*/ 180 h 430"/>
                <a:gd name="T34" fmla="*/ 169 w 289"/>
                <a:gd name="T35" fmla="*/ 229 h 430"/>
                <a:gd name="T36" fmla="*/ 84 w 289"/>
                <a:gd name="T37" fmla="*/ 327 h 430"/>
                <a:gd name="T38" fmla="*/ 43 w 289"/>
                <a:gd name="T39" fmla="*/ 377 h 430"/>
                <a:gd name="T40" fmla="*/ 25 w 289"/>
                <a:gd name="T41" fmla="*/ 402 h 430"/>
                <a:gd name="T42" fmla="*/ 7 w 289"/>
                <a:gd name="T43" fmla="*/ 430 h 430"/>
                <a:gd name="T44" fmla="*/ 0 w 289"/>
                <a:gd name="T45" fmla="*/ 42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430">
                  <a:moveTo>
                    <a:pt x="0" y="422"/>
                  </a:moveTo>
                  <a:lnTo>
                    <a:pt x="18" y="395"/>
                  </a:lnTo>
                  <a:lnTo>
                    <a:pt x="36" y="369"/>
                  </a:lnTo>
                  <a:lnTo>
                    <a:pt x="77" y="320"/>
                  </a:lnTo>
                  <a:lnTo>
                    <a:pt x="161" y="222"/>
                  </a:lnTo>
                  <a:lnTo>
                    <a:pt x="202" y="172"/>
                  </a:lnTo>
                  <a:lnTo>
                    <a:pt x="235" y="118"/>
                  </a:lnTo>
                  <a:lnTo>
                    <a:pt x="250" y="91"/>
                  </a:lnTo>
                  <a:lnTo>
                    <a:pt x="262" y="62"/>
                  </a:lnTo>
                  <a:lnTo>
                    <a:pt x="273" y="32"/>
                  </a:lnTo>
                  <a:lnTo>
                    <a:pt x="280" y="0"/>
                  </a:lnTo>
                  <a:lnTo>
                    <a:pt x="289" y="5"/>
                  </a:lnTo>
                  <a:lnTo>
                    <a:pt x="282" y="36"/>
                  </a:lnTo>
                  <a:lnTo>
                    <a:pt x="271" y="67"/>
                  </a:lnTo>
                  <a:lnTo>
                    <a:pt x="259" y="97"/>
                  </a:lnTo>
                  <a:lnTo>
                    <a:pt x="244" y="124"/>
                  </a:lnTo>
                  <a:lnTo>
                    <a:pt x="209" y="180"/>
                  </a:lnTo>
                  <a:lnTo>
                    <a:pt x="169" y="229"/>
                  </a:lnTo>
                  <a:lnTo>
                    <a:pt x="84" y="327"/>
                  </a:lnTo>
                  <a:lnTo>
                    <a:pt x="43" y="377"/>
                  </a:lnTo>
                  <a:lnTo>
                    <a:pt x="25" y="402"/>
                  </a:lnTo>
                  <a:lnTo>
                    <a:pt x="7" y="430"/>
                  </a:lnTo>
                  <a:lnTo>
                    <a:pt x="0" y="4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1" name="Freeform 1817"/>
            <p:cNvSpPr>
              <a:spLocks/>
            </p:cNvSpPr>
            <p:nvPr/>
          </p:nvSpPr>
          <p:spPr bwMode="auto">
            <a:xfrm>
              <a:off x="4683" y="1971"/>
              <a:ext cx="10" cy="8"/>
            </a:xfrm>
            <a:custGeom>
              <a:avLst/>
              <a:gdLst>
                <a:gd name="T0" fmla="*/ 2 w 20"/>
                <a:gd name="T1" fmla="*/ 0 h 17"/>
                <a:gd name="T2" fmla="*/ 12 w 20"/>
                <a:gd name="T3" fmla="*/ 2 h 17"/>
                <a:gd name="T4" fmla="*/ 20 w 20"/>
                <a:gd name="T5" fmla="*/ 8 h 17"/>
                <a:gd name="T6" fmla="*/ 14 w 20"/>
                <a:gd name="T7" fmla="*/ 17 h 17"/>
                <a:gd name="T8" fmla="*/ 6 w 20"/>
                <a:gd name="T9" fmla="*/ 11 h 17"/>
                <a:gd name="T10" fmla="*/ 0 w 20"/>
                <a:gd name="T11" fmla="*/ 11 h 17"/>
                <a:gd name="T12" fmla="*/ 2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 y="0"/>
                  </a:moveTo>
                  <a:lnTo>
                    <a:pt x="12" y="2"/>
                  </a:lnTo>
                  <a:lnTo>
                    <a:pt x="20" y="8"/>
                  </a:lnTo>
                  <a:lnTo>
                    <a:pt x="14" y="17"/>
                  </a:lnTo>
                  <a:lnTo>
                    <a:pt x="6" y="11"/>
                  </a:lnTo>
                  <a:lnTo>
                    <a:pt x="0" y="1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2" name="Freeform 1818"/>
            <p:cNvSpPr>
              <a:spLocks/>
            </p:cNvSpPr>
            <p:nvPr/>
          </p:nvSpPr>
          <p:spPr bwMode="auto">
            <a:xfrm>
              <a:off x="4682" y="1970"/>
              <a:ext cx="4" cy="6"/>
            </a:xfrm>
            <a:custGeom>
              <a:avLst/>
              <a:gdLst>
                <a:gd name="T0" fmla="*/ 0 w 9"/>
                <a:gd name="T1" fmla="*/ 4 h 12"/>
                <a:gd name="T2" fmla="*/ 2 w 9"/>
                <a:gd name="T3" fmla="*/ 0 h 12"/>
                <a:gd name="T4" fmla="*/ 5 w 9"/>
                <a:gd name="T5" fmla="*/ 1 h 12"/>
                <a:gd name="T6" fmla="*/ 3 w 9"/>
                <a:gd name="T7" fmla="*/ 12 h 12"/>
                <a:gd name="T8" fmla="*/ 9 w 9"/>
                <a:gd name="T9" fmla="*/ 9 h 12"/>
                <a:gd name="T10" fmla="*/ 0 w 9"/>
                <a:gd name="T11" fmla="*/ 4 h 12"/>
              </a:gdLst>
              <a:ahLst/>
              <a:cxnLst>
                <a:cxn ang="0">
                  <a:pos x="T0" y="T1"/>
                </a:cxn>
                <a:cxn ang="0">
                  <a:pos x="T2" y="T3"/>
                </a:cxn>
                <a:cxn ang="0">
                  <a:pos x="T4" y="T5"/>
                </a:cxn>
                <a:cxn ang="0">
                  <a:pos x="T6" y="T7"/>
                </a:cxn>
                <a:cxn ang="0">
                  <a:pos x="T8" y="T9"/>
                </a:cxn>
                <a:cxn ang="0">
                  <a:pos x="T10" y="T11"/>
                </a:cxn>
              </a:cxnLst>
              <a:rect l="0" t="0" r="r" b="b"/>
              <a:pathLst>
                <a:path w="9" h="12">
                  <a:moveTo>
                    <a:pt x="0" y="4"/>
                  </a:moveTo>
                  <a:lnTo>
                    <a:pt x="2" y="0"/>
                  </a:lnTo>
                  <a:lnTo>
                    <a:pt x="5" y="1"/>
                  </a:lnTo>
                  <a:lnTo>
                    <a:pt x="3" y="12"/>
                  </a:lnTo>
                  <a:lnTo>
                    <a:pt x="9" y="9"/>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3" name="Freeform 1819"/>
            <p:cNvSpPr>
              <a:spLocks/>
            </p:cNvSpPr>
            <p:nvPr/>
          </p:nvSpPr>
          <p:spPr bwMode="auto">
            <a:xfrm>
              <a:off x="4689" y="1976"/>
              <a:ext cx="46" cy="49"/>
            </a:xfrm>
            <a:custGeom>
              <a:avLst/>
              <a:gdLst>
                <a:gd name="T0" fmla="*/ 8 w 92"/>
                <a:gd name="T1" fmla="*/ 0 h 98"/>
                <a:gd name="T2" fmla="*/ 31 w 92"/>
                <a:gd name="T3" fmla="*/ 21 h 98"/>
                <a:gd name="T4" fmla="*/ 50 w 92"/>
                <a:gd name="T5" fmla="*/ 45 h 98"/>
                <a:gd name="T6" fmla="*/ 70 w 92"/>
                <a:gd name="T7" fmla="*/ 70 h 98"/>
                <a:gd name="T8" fmla="*/ 80 w 92"/>
                <a:gd name="T9" fmla="*/ 80 h 98"/>
                <a:gd name="T10" fmla="*/ 92 w 92"/>
                <a:gd name="T11" fmla="*/ 91 h 98"/>
                <a:gd name="T12" fmla="*/ 85 w 92"/>
                <a:gd name="T13" fmla="*/ 98 h 98"/>
                <a:gd name="T14" fmla="*/ 73 w 92"/>
                <a:gd name="T15" fmla="*/ 88 h 98"/>
                <a:gd name="T16" fmla="*/ 62 w 92"/>
                <a:gd name="T17" fmla="*/ 77 h 98"/>
                <a:gd name="T18" fmla="*/ 43 w 92"/>
                <a:gd name="T19" fmla="*/ 53 h 98"/>
                <a:gd name="T20" fmla="*/ 23 w 92"/>
                <a:gd name="T21" fmla="*/ 29 h 98"/>
                <a:gd name="T22" fmla="*/ 0 w 92"/>
                <a:gd name="T23" fmla="*/ 8 h 98"/>
                <a:gd name="T24" fmla="*/ 8 w 92"/>
                <a:gd name="T2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8">
                  <a:moveTo>
                    <a:pt x="8" y="0"/>
                  </a:moveTo>
                  <a:lnTo>
                    <a:pt x="31" y="21"/>
                  </a:lnTo>
                  <a:lnTo>
                    <a:pt x="50" y="45"/>
                  </a:lnTo>
                  <a:lnTo>
                    <a:pt x="70" y="70"/>
                  </a:lnTo>
                  <a:lnTo>
                    <a:pt x="80" y="80"/>
                  </a:lnTo>
                  <a:lnTo>
                    <a:pt x="92" y="91"/>
                  </a:lnTo>
                  <a:lnTo>
                    <a:pt x="85" y="98"/>
                  </a:lnTo>
                  <a:lnTo>
                    <a:pt x="73" y="88"/>
                  </a:lnTo>
                  <a:lnTo>
                    <a:pt x="62" y="77"/>
                  </a:lnTo>
                  <a:lnTo>
                    <a:pt x="43" y="53"/>
                  </a:lnTo>
                  <a:lnTo>
                    <a:pt x="23" y="29"/>
                  </a:lnTo>
                  <a:lnTo>
                    <a:pt x="0" y="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4" name="Freeform 1820"/>
            <p:cNvSpPr>
              <a:spLocks/>
            </p:cNvSpPr>
            <p:nvPr/>
          </p:nvSpPr>
          <p:spPr bwMode="auto">
            <a:xfrm>
              <a:off x="4689" y="1975"/>
              <a:ext cx="4" cy="4"/>
            </a:xfrm>
            <a:custGeom>
              <a:avLst/>
              <a:gdLst>
                <a:gd name="T0" fmla="*/ 8 w 8"/>
                <a:gd name="T1" fmla="*/ 0 h 9"/>
                <a:gd name="T2" fmla="*/ 8 w 8"/>
                <a:gd name="T3" fmla="*/ 1 h 9"/>
                <a:gd name="T4" fmla="*/ 0 w 8"/>
                <a:gd name="T5" fmla="*/ 9 h 9"/>
                <a:gd name="T6" fmla="*/ 2 w 8"/>
                <a:gd name="T7" fmla="*/ 9 h 9"/>
                <a:gd name="T8" fmla="*/ 8 w 8"/>
                <a:gd name="T9" fmla="*/ 0 h 9"/>
              </a:gdLst>
              <a:ahLst/>
              <a:cxnLst>
                <a:cxn ang="0">
                  <a:pos x="T0" y="T1"/>
                </a:cxn>
                <a:cxn ang="0">
                  <a:pos x="T2" y="T3"/>
                </a:cxn>
                <a:cxn ang="0">
                  <a:pos x="T4" y="T5"/>
                </a:cxn>
                <a:cxn ang="0">
                  <a:pos x="T6" y="T7"/>
                </a:cxn>
                <a:cxn ang="0">
                  <a:pos x="T8" y="T9"/>
                </a:cxn>
              </a:cxnLst>
              <a:rect l="0" t="0" r="r" b="b"/>
              <a:pathLst>
                <a:path w="8" h="9">
                  <a:moveTo>
                    <a:pt x="8" y="0"/>
                  </a:moveTo>
                  <a:lnTo>
                    <a:pt x="8" y="1"/>
                  </a:lnTo>
                  <a:lnTo>
                    <a:pt x="0" y="9"/>
                  </a:lnTo>
                  <a:lnTo>
                    <a:pt x="2" y="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5" name="Freeform 1821"/>
            <p:cNvSpPr>
              <a:spLocks/>
            </p:cNvSpPr>
            <p:nvPr/>
          </p:nvSpPr>
          <p:spPr bwMode="auto">
            <a:xfrm>
              <a:off x="4732" y="2020"/>
              <a:ext cx="167" cy="65"/>
            </a:xfrm>
            <a:custGeom>
              <a:avLst/>
              <a:gdLst>
                <a:gd name="T0" fmla="*/ 6 w 334"/>
                <a:gd name="T1" fmla="*/ 0 h 130"/>
                <a:gd name="T2" fmla="*/ 43 w 334"/>
                <a:gd name="T3" fmla="*/ 26 h 130"/>
                <a:gd name="T4" fmla="*/ 62 w 334"/>
                <a:gd name="T5" fmla="*/ 36 h 130"/>
                <a:gd name="T6" fmla="*/ 82 w 334"/>
                <a:gd name="T7" fmla="*/ 47 h 130"/>
                <a:gd name="T8" fmla="*/ 120 w 334"/>
                <a:gd name="T9" fmla="*/ 62 h 130"/>
                <a:gd name="T10" fmla="*/ 162 w 334"/>
                <a:gd name="T11" fmla="*/ 74 h 130"/>
                <a:gd name="T12" fmla="*/ 248 w 334"/>
                <a:gd name="T13" fmla="*/ 95 h 130"/>
                <a:gd name="T14" fmla="*/ 292 w 334"/>
                <a:gd name="T15" fmla="*/ 106 h 130"/>
                <a:gd name="T16" fmla="*/ 334 w 334"/>
                <a:gd name="T17" fmla="*/ 119 h 130"/>
                <a:gd name="T18" fmla="*/ 332 w 334"/>
                <a:gd name="T19" fmla="*/ 130 h 130"/>
                <a:gd name="T20" fmla="*/ 290 w 334"/>
                <a:gd name="T21" fmla="*/ 116 h 130"/>
                <a:gd name="T22" fmla="*/ 246 w 334"/>
                <a:gd name="T23" fmla="*/ 106 h 130"/>
                <a:gd name="T24" fmla="*/ 160 w 334"/>
                <a:gd name="T25" fmla="*/ 85 h 130"/>
                <a:gd name="T26" fmla="*/ 118 w 334"/>
                <a:gd name="T27" fmla="*/ 72 h 130"/>
                <a:gd name="T28" fmla="*/ 76 w 334"/>
                <a:gd name="T29" fmla="*/ 56 h 130"/>
                <a:gd name="T30" fmla="*/ 56 w 334"/>
                <a:gd name="T31" fmla="*/ 45 h 130"/>
                <a:gd name="T32" fmla="*/ 37 w 334"/>
                <a:gd name="T33" fmla="*/ 35 h 130"/>
                <a:gd name="T34" fmla="*/ 0 w 334"/>
                <a:gd name="T35" fmla="*/ 9 h 130"/>
                <a:gd name="T36" fmla="*/ 6 w 334"/>
                <a:gd name="T3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130">
                  <a:moveTo>
                    <a:pt x="6" y="0"/>
                  </a:moveTo>
                  <a:lnTo>
                    <a:pt x="43" y="26"/>
                  </a:lnTo>
                  <a:lnTo>
                    <a:pt x="62" y="36"/>
                  </a:lnTo>
                  <a:lnTo>
                    <a:pt x="82" y="47"/>
                  </a:lnTo>
                  <a:lnTo>
                    <a:pt x="120" y="62"/>
                  </a:lnTo>
                  <a:lnTo>
                    <a:pt x="162" y="74"/>
                  </a:lnTo>
                  <a:lnTo>
                    <a:pt x="248" y="95"/>
                  </a:lnTo>
                  <a:lnTo>
                    <a:pt x="292" y="106"/>
                  </a:lnTo>
                  <a:lnTo>
                    <a:pt x="334" y="119"/>
                  </a:lnTo>
                  <a:lnTo>
                    <a:pt x="332" y="130"/>
                  </a:lnTo>
                  <a:lnTo>
                    <a:pt x="290" y="116"/>
                  </a:lnTo>
                  <a:lnTo>
                    <a:pt x="246" y="106"/>
                  </a:lnTo>
                  <a:lnTo>
                    <a:pt x="160" y="85"/>
                  </a:lnTo>
                  <a:lnTo>
                    <a:pt x="118" y="72"/>
                  </a:lnTo>
                  <a:lnTo>
                    <a:pt x="76" y="56"/>
                  </a:lnTo>
                  <a:lnTo>
                    <a:pt x="56" y="45"/>
                  </a:lnTo>
                  <a:lnTo>
                    <a:pt x="37" y="35"/>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6" name="Freeform 1822"/>
            <p:cNvSpPr>
              <a:spLocks/>
            </p:cNvSpPr>
            <p:nvPr/>
          </p:nvSpPr>
          <p:spPr bwMode="auto">
            <a:xfrm>
              <a:off x="4731" y="2020"/>
              <a:ext cx="4" cy="5"/>
            </a:xfrm>
            <a:custGeom>
              <a:avLst/>
              <a:gdLst>
                <a:gd name="T0" fmla="*/ 0 w 7"/>
                <a:gd name="T1" fmla="*/ 9 h 9"/>
                <a:gd name="T2" fmla="*/ 1 w 7"/>
                <a:gd name="T3" fmla="*/ 9 h 9"/>
                <a:gd name="T4" fmla="*/ 7 w 7"/>
                <a:gd name="T5" fmla="*/ 0 h 9"/>
                <a:gd name="T6" fmla="*/ 7 w 7"/>
                <a:gd name="T7" fmla="*/ 2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lnTo>
                    <a:pt x="1" y="9"/>
                  </a:lnTo>
                  <a:lnTo>
                    <a:pt x="7" y="0"/>
                  </a:lnTo>
                  <a:lnTo>
                    <a:pt x="7" y="2"/>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7" name="Freeform 1823"/>
            <p:cNvSpPr>
              <a:spLocks/>
            </p:cNvSpPr>
            <p:nvPr/>
          </p:nvSpPr>
          <p:spPr bwMode="auto">
            <a:xfrm>
              <a:off x="4897" y="2080"/>
              <a:ext cx="28" cy="13"/>
            </a:xfrm>
            <a:custGeom>
              <a:avLst/>
              <a:gdLst>
                <a:gd name="T0" fmla="*/ 6 w 56"/>
                <a:gd name="T1" fmla="*/ 0 h 27"/>
                <a:gd name="T2" fmla="*/ 32 w 56"/>
                <a:gd name="T3" fmla="*/ 14 h 27"/>
                <a:gd name="T4" fmla="*/ 41 w 56"/>
                <a:gd name="T5" fmla="*/ 17 h 27"/>
                <a:gd name="T6" fmla="*/ 44 w 56"/>
                <a:gd name="T7" fmla="*/ 15 h 27"/>
                <a:gd name="T8" fmla="*/ 48 w 56"/>
                <a:gd name="T9" fmla="*/ 11 h 27"/>
                <a:gd name="T10" fmla="*/ 56 w 56"/>
                <a:gd name="T11" fmla="*/ 18 h 27"/>
                <a:gd name="T12" fmla="*/ 50 w 56"/>
                <a:gd name="T13" fmla="*/ 24 h 27"/>
                <a:gd name="T14" fmla="*/ 41 w 56"/>
                <a:gd name="T15" fmla="*/ 27 h 27"/>
                <a:gd name="T16" fmla="*/ 26 w 56"/>
                <a:gd name="T17" fmla="*/ 23 h 27"/>
                <a:gd name="T18" fmla="*/ 0 w 56"/>
                <a:gd name="T19" fmla="*/ 9 h 27"/>
                <a:gd name="T20" fmla="*/ 6 w 56"/>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27">
                  <a:moveTo>
                    <a:pt x="6" y="0"/>
                  </a:moveTo>
                  <a:lnTo>
                    <a:pt x="32" y="14"/>
                  </a:lnTo>
                  <a:lnTo>
                    <a:pt x="41" y="17"/>
                  </a:lnTo>
                  <a:lnTo>
                    <a:pt x="44" y="15"/>
                  </a:lnTo>
                  <a:lnTo>
                    <a:pt x="48" y="11"/>
                  </a:lnTo>
                  <a:lnTo>
                    <a:pt x="56" y="18"/>
                  </a:lnTo>
                  <a:lnTo>
                    <a:pt x="50" y="24"/>
                  </a:lnTo>
                  <a:lnTo>
                    <a:pt x="41" y="27"/>
                  </a:lnTo>
                  <a:lnTo>
                    <a:pt x="26" y="23"/>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8" name="Freeform 1824"/>
            <p:cNvSpPr>
              <a:spLocks/>
            </p:cNvSpPr>
            <p:nvPr/>
          </p:nvSpPr>
          <p:spPr bwMode="auto">
            <a:xfrm>
              <a:off x="4897" y="2080"/>
              <a:ext cx="5" cy="5"/>
            </a:xfrm>
            <a:custGeom>
              <a:avLst/>
              <a:gdLst>
                <a:gd name="T0" fmla="*/ 3 w 9"/>
                <a:gd name="T1" fmla="*/ 0 h 11"/>
                <a:gd name="T2" fmla="*/ 9 w 9"/>
                <a:gd name="T3" fmla="*/ 2 h 11"/>
                <a:gd name="T4" fmla="*/ 6 w 9"/>
                <a:gd name="T5" fmla="*/ 0 h 11"/>
                <a:gd name="T6" fmla="*/ 0 w 9"/>
                <a:gd name="T7" fmla="*/ 9 h 11"/>
                <a:gd name="T8" fmla="*/ 1 w 9"/>
                <a:gd name="T9" fmla="*/ 11 h 11"/>
                <a:gd name="T10" fmla="*/ 3 w 9"/>
                <a:gd name="T11" fmla="*/ 0 h 11"/>
              </a:gdLst>
              <a:ahLst/>
              <a:cxnLst>
                <a:cxn ang="0">
                  <a:pos x="T0" y="T1"/>
                </a:cxn>
                <a:cxn ang="0">
                  <a:pos x="T2" y="T3"/>
                </a:cxn>
                <a:cxn ang="0">
                  <a:pos x="T4" y="T5"/>
                </a:cxn>
                <a:cxn ang="0">
                  <a:pos x="T6" y="T7"/>
                </a:cxn>
                <a:cxn ang="0">
                  <a:pos x="T8" y="T9"/>
                </a:cxn>
                <a:cxn ang="0">
                  <a:pos x="T10" y="T11"/>
                </a:cxn>
              </a:cxnLst>
              <a:rect l="0" t="0" r="r" b="b"/>
              <a:pathLst>
                <a:path w="9" h="11">
                  <a:moveTo>
                    <a:pt x="3" y="0"/>
                  </a:moveTo>
                  <a:lnTo>
                    <a:pt x="9" y="2"/>
                  </a:lnTo>
                  <a:lnTo>
                    <a:pt x="6" y="0"/>
                  </a:lnTo>
                  <a:lnTo>
                    <a:pt x="0" y="9"/>
                  </a:lnTo>
                  <a:lnTo>
                    <a:pt x="1" y="1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09" name="Freeform 1825"/>
            <p:cNvSpPr>
              <a:spLocks/>
            </p:cNvSpPr>
            <p:nvPr/>
          </p:nvSpPr>
          <p:spPr bwMode="auto">
            <a:xfrm>
              <a:off x="4919" y="2067"/>
              <a:ext cx="10" cy="21"/>
            </a:xfrm>
            <a:custGeom>
              <a:avLst/>
              <a:gdLst>
                <a:gd name="T0" fmla="*/ 4 w 19"/>
                <a:gd name="T1" fmla="*/ 36 h 42"/>
                <a:gd name="T2" fmla="*/ 9 w 19"/>
                <a:gd name="T3" fmla="*/ 28 h 42"/>
                <a:gd name="T4" fmla="*/ 10 w 19"/>
                <a:gd name="T5" fmla="*/ 21 h 42"/>
                <a:gd name="T6" fmla="*/ 9 w 19"/>
                <a:gd name="T7" fmla="*/ 13 h 42"/>
                <a:gd name="T8" fmla="*/ 0 w 19"/>
                <a:gd name="T9" fmla="*/ 7 h 42"/>
                <a:gd name="T10" fmla="*/ 7 w 19"/>
                <a:gd name="T11" fmla="*/ 0 h 42"/>
                <a:gd name="T12" fmla="*/ 16 w 19"/>
                <a:gd name="T13" fmla="*/ 7 h 42"/>
                <a:gd name="T14" fmla="*/ 19 w 19"/>
                <a:gd name="T15" fmla="*/ 21 h 42"/>
                <a:gd name="T16" fmla="*/ 18 w 19"/>
                <a:gd name="T17" fmla="*/ 33 h 42"/>
                <a:gd name="T18" fmla="*/ 13 w 19"/>
                <a:gd name="T19" fmla="*/ 42 h 42"/>
                <a:gd name="T20" fmla="*/ 4 w 19"/>
                <a:gd name="T2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4" y="36"/>
                  </a:moveTo>
                  <a:lnTo>
                    <a:pt x="9" y="28"/>
                  </a:lnTo>
                  <a:lnTo>
                    <a:pt x="10" y="21"/>
                  </a:lnTo>
                  <a:lnTo>
                    <a:pt x="9" y="13"/>
                  </a:lnTo>
                  <a:lnTo>
                    <a:pt x="0" y="7"/>
                  </a:lnTo>
                  <a:lnTo>
                    <a:pt x="7" y="0"/>
                  </a:lnTo>
                  <a:lnTo>
                    <a:pt x="16" y="7"/>
                  </a:lnTo>
                  <a:lnTo>
                    <a:pt x="19" y="21"/>
                  </a:lnTo>
                  <a:lnTo>
                    <a:pt x="18" y="33"/>
                  </a:lnTo>
                  <a:lnTo>
                    <a:pt x="13" y="42"/>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10" name="Freeform 1826"/>
            <p:cNvSpPr>
              <a:spLocks/>
            </p:cNvSpPr>
            <p:nvPr/>
          </p:nvSpPr>
          <p:spPr bwMode="auto">
            <a:xfrm>
              <a:off x="4739" y="1992"/>
              <a:ext cx="183" cy="79"/>
            </a:xfrm>
            <a:custGeom>
              <a:avLst/>
              <a:gdLst>
                <a:gd name="T0" fmla="*/ 362 w 367"/>
                <a:gd name="T1" fmla="*/ 157 h 157"/>
                <a:gd name="T2" fmla="*/ 317 w 367"/>
                <a:gd name="T3" fmla="*/ 139 h 157"/>
                <a:gd name="T4" fmla="*/ 270 w 367"/>
                <a:gd name="T5" fmla="*/ 125 h 157"/>
                <a:gd name="T6" fmla="*/ 175 w 367"/>
                <a:gd name="T7" fmla="*/ 98 h 157"/>
                <a:gd name="T8" fmla="*/ 127 w 367"/>
                <a:gd name="T9" fmla="*/ 83 h 157"/>
                <a:gd name="T10" fmla="*/ 81 w 367"/>
                <a:gd name="T11" fmla="*/ 65 h 157"/>
                <a:gd name="T12" fmla="*/ 39 w 367"/>
                <a:gd name="T13" fmla="*/ 41 h 157"/>
                <a:gd name="T14" fmla="*/ 18 w 367"/>
                <a:gd name="T15" fmla="*/ 26 h 157"/>
                <a:gd name="T16" fmla="*/ 0 w 367"/>
                <a:gd name="T17" fmla="*/ 8 h 157"/>
                <a:gd name="T18" fmla="*/ 8 w 367"/>
                <a:gd name="T19" fmla="*/ 0 h 157"/>
                <a:gd name="T20" fmla="*/ 26 w 367"/>
                <a:gd name="T21" fmla="*/ 19 h 157"/>
                <a:gd name="T22" fmla="*/ 45 w 367"/>
                <a:gd name="T23" fmla="*/ 34 h 157"/>
                <a:gd name="T24" fmla="*/ 88 w 367"/>
                <a:gd name="T25" fmla="*/ 56 h 157"/>
                <a:gd name="T26" fmla="*/ 131 w 367"/>
                <a:gd name="T27" fmla="*/ 74 h 157"/>
                <a:gd name="T28" fmla="*/ 178 w 367"/>
                <a:gd name="T29" fmla="*/ 89 h 157"/>
                <a:gd name="T30" fmla="*/ 273 w 367"/>
                <a:gd name="T31" fmla="*/ 116 h 157"/>
                <a:gd name="T32" fmla="*/ 321 w 367"/>
                <a:gd name="T33" fmla="*/ 130 h 157"/>
                <a:gd name="T34" fmla="*/ 367 w 367"/>
                <a:gd name="T35" fmla="*/ 148 h 157"/>
                <a:gd name="T36" fmla="*/ 362 w 367"/>
                <a:gd name="T3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7" h="157">
                  <a:moveTo>
                    <a:pt x="362" y="157"/>
                  </a:moveTo>
                  <a:lnTo>
                    <a:pt x="317" y="139"/>
                  </a:lnTo>
                  <a:lnTo>
                    <a:pt x="270" y="125"/>
                  </a:lnTo>
                  <a:lnTo>
                    <a:pt x="175" y="98"/>
                  </a:lnTo>
                  <a:lnTo>
                    <a:pt x="127" y="83"/>
                  </a:lnTo>
                  <a:lnTo>
                    <a:pt x="81" y="65"/>
                  </a:lnTo>
                  <a:lnTo>
                    <a:pt x="39" y="41"/>
                  </a:lnTo>
                  <a:lnTo>
                    <a:pt x="18" y="26"/>
                  </a:lnTo>
                  <a:lnTo>
                    <a:pt x="0" y="8"/>
                  </a:lnTo>
                  <a:lnTo>
                    <a:pt x="8" y="0"/>
                  </a:lnTo>
                  <a:lnTo>
                    <a:pt x="26" y="19"/>
                  </a:lnTo>
                  <a:lnTo>
                    <a:pt x="45" y="34"/>
                  </a:lnTo>
                  <a:lnTo>
                    <a:pt x="88" y="56"/>
                  </a:lnTo>
                  <a:lnTo>
                    <a:pt x="131" y="74"/>
                  </a:lnTo>
                  <a:lnTo>
                    <a:pt x="178" y="89"/>
                  </a:lnTo>
                  <a:lnTo>
                    <a:pt x="273" y="116"/>
                  </a:lnTo>
                  <a:lnTo>
                    <a:pt x="321" y="130"/>
                  </a:lnTo>
                  <a:lnTo>
                    <a:pt x="367" y="148"/>
                  </a:lnTo>
                  <a:lnTo>
                    <a:pt x="362"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11" name="Freeform 1827"/>
            <p:cNvSpPr>
              <a:spLocks/>
            </p:cNvSpPr>
            <p:nvPr/>
          </p:nvSpPr>
          <p:spPr bwMode="auto">
            <a:xfrm>
              <a:off x="4919" y="2066"/>
              <a:ext cx="4" cy="5"/>
            </a:xfrm>
            <a:custGeom>
              <a:avLst/>
              <a:gdLst>
                <a:gd name="T0" fmla="*/ 7 w 7"/>
                <a:gd name="T1" fmla="*/ 2 h 9"/>
                <a:gd name="T2" fmla="*/ 6 w 7"/>
                <a:gd name="T3" fmla="*/ 0 h 9"/>
                <a:gd name="T4" fmla="*/ 1 w 7"/>
                <a:gd name="T5" fmla="*/ 9 h 9"/>
                <a:gd name="T6" fmla="*/ 0 w 7"/>
                <a:gd name="T7" fmla="*/ 9 h 9"/>
                <a:gd name="T8" fmla="*/ 7 w 7"/>
                <a:gd name="T9" fmla="*/ 2 h 9"/>
              </a:gdLst>
              <a:ahLst/>
              <a:cxnLst>
                <a:cxn ang="0">
                  <a:pos x="T0" y="T1"/>
                </a:cxn>
                <a:cxn ang="0">
                  <a:pos x="T2" y="T3"/>
                </a:cxn>
                <a:cxn ang="0">
                  <a:pos x="T4" y="T5"/>
                </a:cxn>
                <a:cxn ang="0">
                  <a:pos x="T6" y="T7"/>
                </a:cxn>
                <a:cxn ang="0">
                  <a:pos x="T8" y="T9"/>
                </a:cxn>
              </a:cxnLst>
              <a:rect l="0" t="0" r="r" b="b"/>
              <a:pathLst>
                <a:path w="7" h="9">
                  <a:moveTo>
                    <a:pt x="7" y="2"/>
                  </a:moveTo>
                  <a:lnTo>
                    <a:pt x="6" y="0"/>
                  </a:lnTo>
                  <a:lnTo>
                    <a:pt x="1" y="9"/>
                  </a:lnTo>
                  <a:lnTo>
                    <a:pt x="0" y="9"/>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12" name="Freeform 1828"/>
            <p:cNvSpPr>
              <a:spLocks/>
            </p:cNvSpPr>
            <p:nvPr/>
          </p:nvSpPr>
          <p:spPr bwMode="auto">
            <a:xfrm>
              <a:off x="4729" y="1982"/>
              <a:ext cx="14" cy="14"/>
            </a:xfrm>
            <a:custGeom>
              <a:avLst/>
              <a:gdLst>
                <a:gd name="T0" fmla="*/ 21 w 28"/>
                <a:gd name="T1" fmla="*/ 27 h 27"/>
                <a:gd name="T2" fmla="*/ 28 w 28"/>
                <a:gd name="T3" fmla="*/ 19 h 27"/>
                <a:gd name="T4" fmla="*/ 6 w 28"/>
                <a:gd name="T5" fmla="*/ 0 h 27"/>
                <a:gd name="T6" fmla="*/ 0 w 28"/>
                <a:gd name="T7" fmla="*/ 7 h 27"/>
                <a:gd name="T8" fmla="*/ 21 w 28"/>
                <a:gd name="T9" fmla="*/ 27 h 27"/>
              </a:gdLst>
              <a:ahLst/>
              <a:cxnLst>
                <a:cxn ang="0">
                  <a:pos x="T0" y="T1"/>
                </a:cxn>
                <a:cxn ang="0">
                  <a:pos x="T2" y="T3"/>
                </a:cxn>
                <a:cxn ang="0">
                  <a:pos x="T4" y="T5"/>
                </a:cxn>
                <a:cxn ang="0">
                  <a:pos x="T6" y="T7"/>
                </a:cxn>
                <a:cxn ang="0">
                  <a:pos x="T8" y="T9"/>
                </a:cxn>
              </a:cxnLst>
              <a:rect l="0" t="0" r="r" b="b"/>
              <a:pathLst>
                <a:path w="28" h="27">
                  <a:moveTo>
                    <a:pt x="21" y="27"/>
                  </a:moveTo>
                  <a:lnTo>
                    <a:pt x="28" y="19"/>
                  </a:lnTo>
                  <a:lnTo>
                    <a:pt x="6" y="0"/>
                  </a:lnTo>
                  <a:lnTo>
                    <a:pt x="0" y="7"/>
                  </a:lnTo>
                  <a:lnTo>
                    <a:pt x="2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13" name="Freeform 1829"/>
            <p:cNvSpPr>
              <a:spLocks/>
            </p:cNvSpPr>
            <p:nvPr/>
          </p:nvSpPr>
          <p:spPr bwMode="auto">
            <a:xfrm>
              <a:off x="4739" y="1992"/>
              <a:ext cx="4" cy="4"/>
            </a:xfrm>
            <a:custGeom>
              <a:avLst/>
              <a:gdLst>
                <a:gd name="T0" fmla="*/ 0 w 8"/>
                <a:gd name="T1" fmla="*/ 8 h 8"/>
                <a:gd name="T2" fmla="*/ 1 w 8"/>
                <a:gd name="T3" fmla="*/ 8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1" y="8"/>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6614" name="Freeform 1830"/>
            <p:cNvSpPr>
              <a:spLocks/>
            </p:cNvSpPr>
            <p:nvPr/>
          </p:nvSpPr>
          <p:spPr bwMode="auto">
            <a:xfrm>
              <a:off x="4728" y="1982"/>
              <a:ext cx="4" cy="4"/>
            </a:xfrm>
            <a:custGeom>
              <a:avLst/>
              <a:gdLst>
                <a:gd name="T0" fmla="*/ 7 w 7"/>
                <a:gd name="T1" fmla="*/ 0 h 7"/>
                <a:gd name="T2" fmla="*/ 0 w 7"/>
                <a:gd name="T3" fmla="*/ 7 h 7"/>
                <a:gd name="T4" fmla="*/ 1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7"/>
                  </a:lnTo>
                  <a:lnTo>
                    <a:pt x="1" y="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sp>
        <p:nvSpPr>
          <p:cNvPr id="376615" name="Rectangle 1831"/>
          <p:cNvSpPr>
            <a:spLocks noChangeArrowheads="1"/>
          </p:cNvSpPr>
          <p:nvPr/>
        </p:nvSpPr>
        <p:spPr bwMode="auto">
          <a:xfrm>
            <a:off x="2771776" y="4882516"/>
            <a:ext cx="2341244" cy="984884"/>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16" name="Rectangle 1832"/>
          <p:cNvSpPr>
            <a:spLocks noChangeArrowheads="1"/>
          </p:cNvSpPr>
          <p:nvPr/>
        </p:nvSpPr>
        <p:spPr bwMode="auto">
          <a:xfrm>
            <a:off x="5109211" y="4882516"/>
            <a:ext cx="2343150" cy="984884"/>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17" name="Rectangle 1833"/>
          <p:cNvSpPr>
            <a:spLocks noChangeArrowheads="1"/>
          </p:cNvSpPr>
          <p:nvPr/>
        </p:nvSpPr>
        <p:spPr bwMode="auto">
          <a:xfrm>
            <a:off x="7454266" y="4882516"/>
            <a:ext cx="2339340" cy="984884"/>
          </a:xfrm>
          <a:prstGeom prst="rect">
            <a:avLst/>
          </a:prstGeom>
          <a:solidFill>
            <a:srgbClr val="99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18" name="Rectangle 1834"/>
          <p:cNvSpPr>
            <a:spLocks noChangeArrowheads="1"/>
          </p:cNvSpPr>
          <p:nvPr/>
        </p:nvSpPr>
        <p:spPr bwMode="auto">
          <a:xfrm>
            <a:off x="9789796" y="4882516"/>
            <a:ext cx="2341244" cy="984884"/>
          </a:xfrm>
          <a:prstGeom prst="rect">
            <a:avLst/>
          </a:prstGeom>
          <a:solidFill>
            <a:srgbClr val="33CC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19" name="Rectangle 1835"/>
          <p:cNvSpPr>
            <a:spLocks noChangeArrowheads="1"/>
          </p:cNvSpPr>
          <p:nvPr/>
        </p:nvSpPr>
        <p:spPr bwMode="auto">
          <a:xfrm>
            <a:off x="2771776" y="5871210"/>
            <a:ext cx="2341244" cy="984886"/>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20" name="Rectangle 1836"/>
          <p:cNvSpPr>
            <a:spLocks noChangeArrowheads="1"/>
          </p:cNvSpPr>
          <p:nvPr/>
        </p:nvSpPr>
        <p:spPr bwMode="auto">
          <a:xfrm>
            <a:off x="5109211" y="5871210"/>
            <a:ext cx="2343150" cy="984886"/>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21" name="Rectangle 1837"/>
          <p:cNvSpPr>
            <a:spLocks noChangeArrowheads="1"/>
          </p:cNvSpPr>
          <p:nvPr/>
        </p:nvSpPr>
        <p:spPr bwMode="auto">
          <a:xfrm>
            <a:off x="7454266" y="5871210"/>
            <a:ext cx="2339340" cy="984886"/>
          </a:xfrm>
          <a:prstGeom prst="rect">
            <a:avLst/>
          </a:prstGeom>
          <a:solidFill>
            <a:srgbClr val="99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22" name="Rectangle 1838"/>
          <p:cNvSpPr>
            <a:spLocks noChangeArrowheads="1"/>
          </p:cNvSpPr>
          <p:nvPr/>
        </p:nvSpPr>
        <p:spPr bwMode="auto">
          <a:xfrm>
            <a:off x="9789796" y="5871210"/>
            <a:ext cx="2341244" cy="984886"/>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23" name="Rectangle 1839"/>
          <p:cNvSpPr>
            <a:spLocks noChangeArrowheads="1"/>
          </p:cNvSpPr>
          <p:nvPr/>
        </p:nvSpPr>
        <p:spPr bwMode="auto">
          <a:xfrm>
            <a:off x="2771776" y="6850381"/>
            <a:ext cx="2341244" cy="986790"/>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24" name="Rectangle 1840"/>
          <p:cNvSpPr>
            <a:spLocks noChangeArrowheads="1"/>
          </p:cNvSpPr>
          <p:nvPr/>
        </p:nvSpPr>
        <p:spPr bwMode="auto">
          <a:xfrm>
            <a:off x="5109211" y="6850381"/>
            <a:ext cx="2343150" cy="986790"/>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25" name="Rectangle 1841"/>
          <p:cNvSpPr>
            <a:spLocks noChangeArrowheads="1"/>
          </p:cNvSpPr>
          <p:nvPr/>
        </p:nvSpPr>
        <p:spPr bwMode="auto">
          <a:xfrm>
            <a:off x="7454266" y="6850381"/>
            <a:ext cx="2339340" cy="986790"/>
          </a:xfrm>
          <a:prstGeom prst="rect">
            <a:avLst/>
          </a:prstGeom>
          <a:solidFill>
            <a:srgbClr val="33CC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26" name="Rectangle 1842"/>
          <p:cNvSpPr>
            <a:spLocks noChangeArrowheads="1"/>
          </p:cNvSpPr>
          <p:nvPr/>
        </p:nvSpPr>
        <p:spPr bwMode="auto">
          <a:xfrm>
            <a:off x="9789796" y="6850381"/>
            <a:ext cx="2341244" cy="986790"/>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76627" name="Text Box 1843"/>
          <p:cNvSpPr txBox="1">
            <a:spLocks noChangeArrowheads="1"/>
          </p:cNvSpPr>
          <p:nvPr/>
        </p:nvSpPr>
        <p:spPr bwMode="auto">
          <a:xfrm>
            <a:off x="4962526" y="7063741"/>
            <a:ext cx="260604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35000" algn="l"/>
              </a:tabLst>
              <a:defRPr>
                <a:solidFill>
                  <a:schemeClr val="tx1"/>
                </a:solidFill>
                <a:latin typeface="Arial" panose="020B0604020202020204" pitchFamily="34" charset="0"/>
              </a:defRPr>
            </a:lvl1pPr>
            <a:lvl2pPr>
              <a:tabLst>
                <a:tab pos="635000" algn="l"/>
              </a:tabLst>
              <a:defRPr>
                <a:solidFill>
                  <a:schemeClr val="tx1"/>
                </a:solidFill>
                <a:latin typeface="Arial" panose="020B0604020202020204" pitchFamily="34" charset="0"/>
              </a:defRPr>
            </a:lvl2pPr>
            <a:lvl3pPr>
              <a:tabLst>
                <a:tab pos="635000" algn="l"/>
              </a:tabLst>
              <a:defRPr>
                <a:solidFill>
                  <a:schemeClr val="tx1"/>
                </a:solidFill>
                <a:latin typeface="Arial" panose="020B0604020202020204" pitchFamily="34" charset="0"/>
              </a:defRPr>
            </a:lvl3pPr>
            <a:lvl4pPr>
              <a:tabLst>
                <a:tab pos="635000" algn="l"/>
              </a:tabLst>
              <a:defRPr>
                <a:solidFill>
                  <a:schemeClr val="tx1"/>
                </a:solidFill>
                <a:latin typeface="Arial" panose="020B0604020202020204" pitchFamily="34" charset="0"/>
              </a:defRPr>
            </a:lvl4pPr>
            <a:lvl5pPr>
              <a:tabLst>
                <a:tab pos="635000" algn="l"/>
              </a:tabLst>
              <a:defRPr>
                <a:solidFill>
                  <a:schemeClr val="tx1"/>
                </a:solidFill>
                <a:latin typeface="Arial" panose="020B0604020202020204" pitchFamily="34" charset="0"/>
              </a:defRPr>
            </a:lvl5pPr>
            <a:lvl6pPr fontAlgn="base">
              <a:spcBef>
                <a:spcPct val="0"/>
              </a:spcBef>
              <a:spcAft>
                <a:spcPct val="0"/>
              </a:spcAft>
              <a:tabLst>
                <a:tab pos="635000" algn="l"/>
              </a:tabLst>
              <a:defRPr>
                <a:solidFill>
                  <a:schemeClr val="tx1"/>
                </a:solidFill>
                <a:latin typeface="Arial" panose="020B0604020202020204" pitchFamily="34" charset="0"/>
              </a:defRPr>
            </a:lvl6pPr>
            <a:lvl7pPr fontAlgn="base">
              <a:spcBef>
                <a:spcPct val="0"/>
              </a:spcBef>
              <a:spcAft>
                <a:spcPct val="0"/>
              </a:spcAft>
              <a:tabLst>
                <a:tab pos="635000" algn="l"/>
              </a:tabLst>
              <a:defRPr>
                <a:solidFill>
                  <a:schemeClr val="tx1"/>
                </a:solidFill>
                <a:latin typeface="Arial" panose="020B0604020202020204" pitchFamily="34" charset="0"/>
              </a:defRPr>
            </a:lvl7pPr>
            <a:lvl8pPr fontAlgn="base">
              <a:spcBef>
                <a:spcPct val="0"/>
              </a:spcBef>
              <a:spcAft>
                <a:spcPct val="0"/>
              </a:spcAft>
              <a:tabLst>
                <a:tab pos="635000" algn="l"/>
              </a:tabLst>
              <a:defRPr>
                <a:solidFill>
                  <a:schemeClr val="tx1"/>
                </a:solidFill>
                <a:latin typeface="Arial" panose="020B0604020202020204" pitchFamily="34" charset="0"/>
              </a:defRPr>
            </a:lvl8pPr>
            <a:lvl9pPr fontAlgn="base">
              <a:spcBef>
                <a:spcPct val="0"/>
              </a:spcBef>
              <a:spcAft>
                <a:spcPct val="0"/>
              </a:spcAft>
              <a:tabLst>
                <a:tab pos="635000"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aVF inferior</a:t>
            </a:r>
          </a:p>
        </p:txBody>
      </p:sp>
      <p:sp>
        <p:nvSpPr>
          <p:cNvPr id="376628" name="Text Box 1844"/>
          <p:cNvSpPr txBox="1">
            <a:spLocks noChangeArrowheads="1"/>
          </p:cNvSpPr>
          <p:nvPr/>
        </p:nvSpPr>
        <p:spPr bwMode="auto">
          <a:xfrm>
            <a:off x="2794636" y="7063741"/>
            <a:ext cx="225742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III inferior</a:t>
            </a:r>
          </a:p>
        </p:txBody>
      </p:sp>
      <p:sp>
        <p:nvSpPr>
          <p:cNvPr id="376629" name="Text Box 1845"/>
          <p:cNvSpPr txBox="1">
            <a:spLocks noChangeArrowheads="1"/>
          </p:cNvSpPr>
          <p:nvPr/>
        </p:nvSpPr>
        <p:spPr bwMode="auto">
          <a:xfrm>
            <a:off x="7490460" y="7063741"/>
            <a:ext cx="228600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V</a:t>
            </a:r>
            <a:r>
              <a:rPr lang="en-US" altLang="en-US" sz="2880" b="1" baseline="-25000">
                <a:latin typeface="Century Gothic" panose="020B0502020202020204" pitchFamily="34" charset="0"/>
              </a:rPr>
              <a:t>3</a:t>
            </a:r>
            <a:r>
              <a:rPr lang="en-US" altLang="en-US" sz="2880" b="1">
                <a:latin typeface="Century Gothic" panose="020B0502020202020204" pitchFamily="34" charset="0"/>
              </a:rPr>
              <a:t> anterior</a:t>
            </a:r>
          </a:p>
        </p:txBody>
      </p:sp>
      <p:sp>
        <p:nvSpPr>
          <p:cNvPr id="376630" name="Text Box 1846"/>
          <p:cNvSpPr txBox="1">
            <a:spLocks noChangeArrowheads="1"/>
          </p:cNvSpPr>
          <p:nvPr/>
        </p:nvSpPr>
        <p:spPr bwMode="auto">
          <a:xfrm>
            <a:off x="9820276" y="7065646"/>
            <a:ext cx="224218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6 </a:t>
            </a:r>
            <a:r>
              <a:rPr lang="en-US" altLang="en-US" sz="2880" b="1">
                <a:solidFill>
                  <a:schemeClr val="bg1"/>
                </a:solidFill>
                <a:latin typeface="Century Gothic" panose="020B0502020202020204" pitchFamily="34" charset="0"/>
              </a:rPr>
              <a:t>lateral</a:t>
            </a:r>
          </a:p>
        </p:txBody>
      </p:sp>
      <p:sp>
        <p:nvSpPr>
          <p:cNvPr id="376631" name="Text Box 1847"/>
          <p:cNvSpPr txBox="1">
            <a:spLocks noChangeArrowheads="1"/>
          </p:cNvSpPr>
          <p:nvPr/>
        </p:nvSpPr>
        <p:spPr bwMode="auto">
          <a:xfrm>
            <a:off x="5133976" y="6075046"/>
            <a:ext cx="2225040"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35000" algn="l"/>
              </a:tabLst>
              <a:defRPr>
                <a:solidFill>
                  <a:schemeClr val="tx1"/>
                </a:solidFill>
                <a:latin typeface="Arial" panose="020B0604020202020204" pitchFamily="34" charset="0"/>
              </a:defRPr>
            </a:lvl1pPr>
            <a:lvl2pPr>
              <a:tabLst>
                <a:tab pos="635000" algn="l"/>
              </a:tabLst>
              <a:defRPr>
                <a:solidFill>
                  <a:schemeClr val="tx1"/>
                </a:solidFill>
                <a:latin typeface="Arial" panose="020B0604020202020204" pitchFamily="34" charset="0"/>
              </a:defRPr>
            </a:lvl2pPr>
            <a:lvl3pPr>
              <a:tabLst>
                <a:tab pos="635000" algn="l"/>
              </a:tabLst>
              <a:defRPr>
                <a:solidFill>
                  <a:schemeClr val="tx1"/>
                </a:solidFill>
                <a:latin typeface="Arial" panose="020B0604020202020204" pitchFamily="34" charset="0"/>
              </a:defRPr>
            </a:lvl3pPr>
            <a:lvl4pPr>
              <a:tabLst>
                <a:tab pos="635000" algn="l"/>
              </a:tabLst>
              <a:defRPr>
                <a:solidFill>
                  <a:schemeClr val="tx1"/>
                </a:solidFill>
                <a:latin typeface="Arial" panose="020B0604020202020204" pitchFamily="34" charset="0"/>
              </a:defRPr>
            </a:lvl4pPr>
            <a:lvl5pPr>
              <a:tabLst>
                <a:tab pos="635000" algn="l"/>
              </a:tabLst>
              <a:defRPr>
                <a:solidFill>
                  <a:schemeClr val="tx1"/>
                </a:solidFill>
                <a:latin typeface="Arial" panose="020B0604020202020204" pitchFamily="34" charset="0"/>
              </a:defRPr>
            </a:lvl5pPr>
            <a:lvl6pPr fontAlgn="base">
              <a:spcBef>
                <a:spcPct val="0"/>
              </a:spcBef>
              <a:spcAft>
                <a:spcPct val="0"/>
              </a:spcAft>
              <a:tabLst>
                <a:tab pos="635000" algn="l"/>
              </a:tabLst>
              <a:defRPr>
                <a:solidFill>
                  <a:schemeClr val="tx1"/>
                </a:solidFill>
                <a:latin typeface="Arial" panose="020B0604020202020204" pitchFamily="34" charset="0"/>
              </a:defRPr>
            </a:lvl6pPr>
            <a:lvl7pPr fontAlgn="base">
              <a:spcBef>
                <a:spcPct val="0"/>
              </a:spcBef>
              <a:spcAft>
                <a:spcPct val="0"/>
              </a:spcAft>
              <a:tabLst>
                <a:tab pos="635000" algn="l"/>
              </a:tabLst>
              <a:defRPr>
                <a:solidFill>
                  <a:schemeClr val="tx1"/>
                </a:solidFill>
                <a:latin typeface="Arial" panose="020B0604020202020204" pitchFamily="34" charset="0"/>
              </a:defRPr>
            </a:lvl7pPr>
            <a:lvl8pPr fontAlgn="base">
              <a:spcBef>
                <a:spcPct val="0"/>
              </a:spcBef>
              <a:spcAft>
                <a:spcPct val="0"/>
              </a:spcAft>
              <a:tabLst>
                <a:tab pos="635000" algn="l"/>
              </a:tabLst>
              <a:defRPr>
                <a:solidFill>
                  <a:schemeClr val="tx1"/>
                </a:solidFill>
                <a:latin typeface="Arial" panose="020B0604020202020204" pitchFamily="34" charset="0"/>
              </a:defRPr>
            </a:lvl8pPr>
            <a:lvl9pPr fontAlgn="base">
              <a:spcBef>
                <a:spcPct val="0"/>
              </a:spcBef>
              <a:spcAft>
                <a:spcPct val="0"/>
              </a:spcAft>
              <a:tabLst>
                <a:tab pos="635000"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aVL	 lateral</a:t>
            </a:r>
          </a:p>
        </p:txBody>
      </p:sp>
      <p:sp>
        <p:nvSpPr>
          <p:cNvPr id="376632" name="Text Box 1848"/>
          <p:cNvSpPr txBox="1">
            <a:spLocks noChangeArrowheads="1"/>
          </p:cNvSpPr>
          <p:nvPr/>
        </p:nvSpPr>
        <p:spPr bwMode="auto">
          <a:xfrm>
            <a:off x="2794636" y="6076951"/>
            <a:ext cx="225742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II inferior</a:t>
            </a:r>
          </a:p>
        </p:txBody>
      </p:sp>
      <p:sp>
        <p:nvSpPr>
          <p:cNvPr id="376633" name="Text Box 1849"/>
          <p:cNvSpPr txBox="1">
            <a:spLocks noChangeArrowheads="1"/>
          </p:cNvSpPr>
          <p:nvPr/>
        </p:nvSpPr>
        <p:spPr bwMode="auto">
          <a:xfrm>
            <a:off x="7469506" y="6076951"/>
            <a:ext cx="228790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2</a:t>
            </a:r>
            <a:r>
              <a:rPr lang="en-US" altLang="en-US" sz="2880" b="1">
                <a:solidFill>
                  <a:schemeClr val="bg1"/>
                </a:solidFill>
                <a:latin typeface="Century Gothic" panose="020B0502020202020204" pitchFamily="34" charset="0"/>
              </a:rPr>
              <a:t> septal</a:t>
            </a:r>
          </a:p>
        </p:txBody>
      </p:sp>
      <p:sp>
        <p:nvSpPr>
          <p:cNvPr id="376634" name="Text Box 1850"/>
          <p:cNvSpPr txBox="1">
            <a:spLocks noChangeArrowheads="1"/>
          </p:cNvSpPr>
          <p:nvPr/>
        </p:nvSpPr>
        <p:spPr bwMode="auto">
          <a:xfrm>
            <a:off x="9820276" y="6076951"/>
            <a:ext cx="233553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5</a:t>
            </a:r>
            <a:r>
              <a:rPr lang="en-US" altLang="en-US" sz="2880" b="1">
                <a:solidFill>
                  <a:schemeClr val="bg1"/>
                </a:solidFill>
                <a:latin typeface="Century Gothic" panose="020B0502020202020204" pitchFamily="34" charset="0"/>
              </a:rPr>
              <a:t> lateral</a:t>
            </a:r>
          </a:p>
        </p:txBody>
      </p:sp>
      <p:sp>
        <p:nvSpPr>
          <p:cNvPr id="376635" name="Text Box 1851"/>
          <p:cNvSpPr txBox="1">
            <a:spLocks noChangeArrowheads="1"/>
          </p:cNvSpPr>
          <p:nvPr/>
        </p:nvSpPr>
        <p:spPr bwMode="auto">
          <a:xfrm>
            <a:off x="5133976" y="5082541"/>
            <a:ext cx="222504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87388" algn="l"/>
              </a:tabLst>
              <a:defRPr>
                <a:solidFill>
                  <a:schemeClr val="tx1"/>
                </a:solidFill>
                <a:latin typeface="Arial" panose="020B0604020202020204" pitchFamily="34" charset="0"/>
              </a:defRPr>
            </a:lvl1pPr>
            <a:lvl2pPr>
              <a:tabLst>
                <a:tab pos="687388" algn="l"/>
              </a:tabLst>
              <a:defRPr>
                <a:solidFill>
                  <a:schemeClr val="tx1"/>
                </a:solidFill>
                <a:latin typeface="Arial" panose="020B0604020202020204" pitchFamily="34" charset="0"/>
              </a:defRPr>
            </a:lvl2pPr>
            <a:lvl3pPr>
              <a:tabLst>
                <a:tab pos="687388" algn="l"/>
              </a:tabLst>
              <a:defRPr>
                <a:solidFill>
                  <a:schemeClr val="tx1"/>
                </a:solidFill>
                <a:latin typeface="Arial" panose="020B0604020202020204" pitchFamily="34" charset="0"/>
              </a:defRPr>
            </a:lvl3pPr>
            <a:lvl4pPr>
              <a:tabLst>
                <a:tab pos="687388" algn="l"/>
              </a:tabLst>
              <a:defRPr>
                <a:solidFill>
                  <a:schemeClr val="tx1"/>
                </a:solidFill>
                <a:latin typeface="Arial" panose="020B0604020202020204" pitchFamily="34" charset="0"/>
              </a:defRPr>
            </a:lvl4pPr>
            <a:lvl5pPr>
              <a:tabLst>
                <a:tab pos="687388" algn="l"/>
              </a:tabLst>
              <a:defRPr>
                <a:solidFill>
                  <a:schemeClr val="tx1"/>
                </a:solidFill>
                <a:latin typeface="Arial" panose="020B0604020202020204" pitchFamily="34" charset="0"/>
              </a:defRPr>
            </a:lvl5pPr>
            <a:lvl6pPr fontAlgn="base">
              <a:spcBef>
                <a:spcPct val="0"/>
              </a:spcBef>
              <a:spcAft>
                <a:spcPct val="0"/>
              </a:spcAft>
              <a:tabLst>
                <a:tab pos="687388" algn="l"/>
              </a:tabLst>
              <a:defRPr>
                <a:solidFill>
                  <a:schemeClr val="tx1"/>
                </a:solidFill>
                <a:latin typeface="Arial" panose="020B0604020202020204" pitchFamily="34" charset="0"/>
              </a:defRPr>
            </a:lvl6pPr>
            <a:lvl7pPr fontAlgn="base">
              <a:spcBef>
                <a:spcPct val="0"/>
              </a:spcBef>
              <a:spcAft>
                <a:spcPct val="0"/>
              </a:spcAft>
              <a:tabLst>
                <a:tab pos="687388" algn="l"/>
              </a:tabLst>
              <a:defRPr>
                <a:solidFill>
                  <a:schemeClr val="tx1"/>
                </a:solidFill>
                <a:latin typeface="Arial" panose="020B0604020202020204" pitchFamily="34" charset="0"/>
              </a:defRPr>
            </a:lvl7pPr>
            <a:lvl8pPr fontAlgn="base">
              <a:spcBef>
                <a:spcPct val="0"/>
              </a:spcBef>
              <a:spcAft>
                <a:spcPct val="0"/>
              </a:spcAft>
              <a:tabLst>
                <a:tab pos="687388" algn="l"/>
              </a:tabLst>
              <a:defRPr>
                <a:solidFill>
                  <a:schemeClr val="tx1"/>
                </a:solidFill>
                <a:latin typeface="Arial" panose="020B0604020202020204" pitchFamily="34" charset="0"/>
              </a:defRPr>
            </a:lvl8pPr>
            <a:lvl9pPr fontAlgn="base">
              <a:spcBef>
                <a:spcPct val="0"/>
              </a:spcBef>
              <a:spcAft>
                <a:spcPct val="0"/>
              </a:spcAft>
              <a:tabLst>
                <a:tab pos="68738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aVR</a:t>
            </a:r>
          </a:p>
        </p:txBody>
      </p:sp>
      <p:sp>
        <p:nvSpPr>
          <p:cNvPr id="376636" name="Text Box 1852"/>
          <p:cNvSpPr txBox="1">
            <a:spLocks noChangeArrowheads="1"/>
          </p:cNvSpPr>
          <p:nvPr/>
        </p:nvSpPr>
        <p:spPr bwMode="auto">
          <a:xfrm>
            <a:off x="2794636" y="5082541"/>
            <a:ext cx="234886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 lateral</a:t>
            </a:r>
          </a:p>
        </p:txBody>
      </p:sp>
      <p:sp>
        <p:nvSpPr>
          <p:cNvPr id="376637" name="Text Box 1853"/>
          <p:cNvSpPr txBox="1">
            <a:spLocks noChangeArrowheads="1"/>
          </p:cNvSpPr>
          <p:nvPr/>
        </p:nvSpPr>
        <p:spPr bwMode="auto">
          <a:xfrm>
            <a:off x="7469506" y="5082541"/>
            <a:ext cx="228790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1 </a:t>
            </a:r>
            <a:r>
              <a:rPr lang="en-US" altLang="en-US" sz="2880" b="1">
                <a:solidFill>
                  <a:schemeClr val="bg1"/>
                </a:solidFill>
                <a:latin typeface="Century Gothic" panose="020B0502020202020204" pitchFamily="34" charset="0"/>
              </a:rPr>
              <a:t>septal</a:t>
            </a:r>
          </a:p>
        </p:txBody>
      </p:sp>
      <p:sp>
        <p:nvSpPr>
          <p:cNvPr id="376638" name="Text Box 1854"/>
          <p:cNvSpPr txBox="1">
            <a:spLocks noChangeArrowheads="1"/>
          </p:cNvSpPr>
          <p:nvPr/>
        </p:nvSpPr>
        <p:spPr bwMode="auto">
          <a:xfrm>
            <a:off x="9858376" y="5082541"/>
            <a:ext cx="224409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V</a:t>
            </a:r>
            <a:r>
              <a:rPr lang="en-US" altLang="en-US" sz="2880" b="1" baseline="-25000">
                <a:latin typeface="Century Gothic" panose="020B0502020202020204" pitchFamily="34" charset="0"/>
              </a:rPr>
              <a:t>4 </a:t>
            </a:r>
            <a:r>
              <a:rPr lang="en-US" altLang="en-US" sz="2880" b="1">
                <a:latin typeface="Century Gothic" panose="020B0502020202020204" pitchFamily="34" charset="0"/>
              </a:rPr>
              <a:t>anterior</a:t>
            </a:r>
          </a:p>
        </p:txBody>
      </p:sp>
    </p:spTree>
    <p:extLst>
      <p:ext uri="{BB962C8B-B14F-4D97-AF65-F5344CB8AC3E}">
        <p14:creationId xmlns:p14="http://schemas.microsoft.com/office/powerpoint/2010/main" val="210283500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3000"/>
                                        <p:tgtEl>
                                          <p:spTgt spid="376615"/>
                                        </p:tgtEl>
                                      </p:cBhvr>
                                    </p:animEffect>
                                    <p:set>
                                      <p:cBhvr>
                                        <p:cTn id="7" dur="1" fill="hold">
                                          <p:stCondLst>
                                            <p:cond delay="2999"/>
                                          </p:stCondLst>
                                        </p:cTn>
                                        <p:tgtEl>
                                          <p:spTgt spid="37661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3000"/>
                                        <p:tgtEl>
                                          <p:spTgt spid="376616"/>
                                        </p:tgtEl>
                                      </p:cBhvr>
                                    </p:animEffect>
                                    <p:set>
                                      <p:cBhvr>
                                        <p:cTn id="10" dur="1" fill="hold">
                                          <p:stCondLst>
                                            <p:cond delay="2999"/>
                                          </p:stCondLst>
                                        </p:cTn>
                                        <p:tgtEl>
                                          <p:spTgt spid="376616"/>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3000"/>
                                        <p:tgtEl>
                                          <p:spTgt spid="376617"/>
                                        </p:tgtEl>
                                      </p:cBhvr>
                                    </p:animEffect>
                                    <p:set>
                                      <p:cBhvr>
                                        <p:cTn id="13" dur="1" fill="hold">
                                          <p:stCondLst>
                                            <p:cond delay="2999"/>
                                          </p:stCondLst>
                                        </p:cTn>
                                        <p:tgtEl>
                                          <p:spTgt spid="376617"/>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3000"/>
                                        <p:tgtEl>
                                          <p:spTgt spid="376618"/>
                                        </p:tgtEl>
                                      </p:cBhvr>
                                    </p:animEffect>
                                    <p:set>
                                      <p:cBhvr>
                                        <p:cTn id="16" dur="1" fill="hold">
                                          <p:stCondLst>
                                            <p:cond delay="2999"/>
                                          </p:stCondLst>
                                        </p:cTn>
                                        <p:tgtEl>
                                          <p:spTgt spid="376618"/>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3000"/>
                                        <p:tgtEl>
                                          <p:spTgt spid="376622"/>
                                        </p:tgtEl>
                                      </p:cBhvr>
                                    </p:animEffect>
                                    <p:set>
                                      <p:cBhvr>
                                        <p:cTn id="19" dur="1" fill="hold">
                                          <p:stCondLst>
                                            <p:cond delay="2999"/>
                                          </p:stCondLst>
                                        </p:cTn>
                                        <p:tgtEl>
                                          <p:spTgt spid="376622"/>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3000"/>
                                        <p:tgtEl>
                                          <p:spTgt spid="376626"/>
                                        </p:tgtEl>
                                      </p:cBhvr>
                                    </p:animEffect>
                                    <p:set>
                                      <p:cBhvr>
                                        <p:cTn id="22" dur="1" fill="hold">
                                          <p:stCondLst>
                                            <p:cond delay="2999"/>
                                          </p:stCondLst>
                                        </p:cTn>
                                        <p:tgtEl>
                                          <p:spTgt spid="376626"/>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3000"/>
                                        <p:tgtEl>
                                          <p:spTgt spid="376625"/>
                                        </p:tgtEl>
                                      </p:cBhvr>
                                    </p:animEffect>
                                    <p:set>
                                      <p:cBhvr>
                                        <p:cTn id="25" dur="1" fill="hold">
                                          <p:stCondLst>
                                            <p:cond delay="2999"/>
                                          </p:stCondLst>
                                        </p:cTn>
                                        <p:tgtEl>
                                          <p:spTgt spid="376625"/>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3000"/>
                                        <p:tgtEl>
                                          <p:spTgt spid="376621"/>
                                        </p:tgtEl>
                                      </p:cBhvr>
                                    </p:animEffect>
                                    <p:set>
                                      <p:cBhvr>
                                        <p:cTn id="28" dur="1" fill="hold">
                                          <p:stCondLst>
                                            <p:cond delay="2999"/>
                                          </p:stCondLst>
                                        </p:cTn>
                                        <p:tgtEl>
                                          <p:spTgt spid="376621"/>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3000"/>
                                        <p:tgtEl>
                                          <p:spTgt spid="376620"/>
                                        </p:tgtEl>
                                      </p:cBhvr>
                                    </p:animEffect>
                                    <p:set>
                                      <p:cBhvr>
                                        <p:cTn id="31" dur="1" fill="hold">
                                          <p:stCondLst>
                                            <p:cond delay="2999"/>
                                          </p:stCondLst>
                                        </p:cTn>
                                        <p:tgtEl>
                                          <p:spTgt spid="376620"/>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3000"/>
                                        <p:tgtEl>
                                          <p:spTgt spid="375467"/>
                                        </p:tgtEl>
                                      </p:cBhvr>
                                    </p:animEffect>
                                    <p:set>
                                      <p:cBhvr>
                                        <p:cTn id="34" dur="1" fill="hold">
                                          <p:stCondLst>
                                            <p:cond delay="2999"/>
                                          </p:stCondLst>
                                        </p:cTn>
                                        <p:tgtEl>
                                          <p:spTgt spid="375467"/>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3000"/>
                                        <p:tgtEl>
                                          <p:spTgt spid="374843"/>
                                        </p:tgtEl>
                                      </p:cBhvr>
                                    </p:animEffect>
                                    <p:set>
                                      <p:cBhvr>
                                        <p:cTn id="37" dur="1" fill="hold">
                                          <p:stCondLst>
                                            <p:cond delay="2999"/>
                                          </p:stCondLst>
                                        </p:cTn>
                                        <p:tgtEl>
                                          <p:spTgt spid="374843"/>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3000"/>
                                        <p:tgtEl>
                                          <p:spTgt spid="376636"/>
                                        </p:tgtEl>
                                      </p:cBhvr>
                                    </p:animEffect>
                                    <p:set>
                                      <p:cBhvr>
                                        <p:cTn id="40" dur="1" fill="hold">
                                          <p:stCondLst>
                                            <p:cond delay="2999"/>
                                          </p:stCondLst>
                                        </p:cTn>
                                        <p:tgtEl>
                                          <p:spTgt spid="376636"/>
                                        </p:tgtEl>
                                        <p:attrNameLst>
                                          <p:attrName>style.visibility</p:attrName>
                                        </p:attrNameLst>
                                      </p:cBhvr>
                                      <p:to>
                                        <p:strVal val="hidden"/>
                                      </p:to>
                                    </p:set>
                                  </p:childTnLst>
                                </p:cTn>
                              </p:par>
                              <p:par>
                                <p:cTn id="41" presetID="10" presetClass="exit" presetSubtype="0" fill="hold" grpId="0" nodeType="withEffect">
                                  <p:stCondLst>
                                    <p:cond delay="0"/>
                                  </p:stCondLst>
                                  <p:childTnLst>
                                    <p:animEffect transition="out" filter="fade">
                                      <p:cBhvr>
                                        <p:cTn id="42" dur="3000"/>
                                        <p:tgtEl>
                                          <p:spTgt spid="376635"/>
                                        </p:tgtEl>
                                      </p:cBhvr>
                                    </p:animEffect>
                                    <p:set>
                                      <p:cBhvr>
                                        <p:cTn id="43" dur="1" fill="hold">
                                          <p:stCondLst>
                                            <p:cond delay="2999"/>
                                          </p:stCondLst>
                                        </p:cTn>
                                        <p:tgtEl>
                                          <p:spTgt spid="376635"/>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3000"/>
                                        <p:tgtEl>
                                          <p:spTgt spid="376637"/>
                                        </p:tgtEl>
                                      </p:cBhvr>
                                    </p:animEffect>
                                    <p:set>
                                      <p:cBhvr>
                                        <p:cTn id="46" dur="1" fill="hold">
                                          <p:stCondLst>
                                            <p:cond delay="2999"/>
                                          </p:stCondLst>
                                        </p:cTn>
                                        <p:tgtEl>
                                          <p:spTgt spid="376637"/>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3000"/>
                                        <p:tgtEl>
                                          <p:spTgt spid="376638"/>
                                        </p:tgtEl>
                                      </p:cBhvr>
                                    </p:animEffect>
                                    <p:set>
                                      <p:cBhvr>
                                        <p:cTn id="49" dur="1" fill="hold">
                                          <p:stCondLst>
                                            <p:cond delay="2999"/>
                                          </p:stCondLst>
                                        </p:cTn>
                                        <p:tgtEl>
                                          <p:spTgt spid="376638"/>
                                        </p:tgtEl>
                                        <p:attrNameLst>
                                          <p:attrName>style.visibility</p:attrName>
                                        </p:attrNameLst>
                                      </p:cBhvr>
                                      <p:to>
                                        <p:strVal val="hidden"/>
                                      </p:to>
                                    </p:set>
                                  </p:childTnLst>
                                </p:cTn>
                              </p:par>
                              <p:par>
                                <p:cTn id="50" presetID="10" presetClass="exit" presetSubtype="0" fill="hold" grpId="0" nodeType="withEffect">
                                  <p:stCondLst>
                                    <p:cond delay="0"/>
                                  </p:stCondLst>
                                  <p:childTnLst>
                                    <p:animEffect transition="out" filter="fade">
                                      <p:cBhvr>
                                        <p:cTn id="51" dur="3000"/>
                                        <p:tgtEl>
                                          <p:spTgt spid="376631"/>
                                        </p:tgtEl>
                                      </p:cBhvr>
                                    </p:animEffect>
                                    <p:set>
                                      <p:cBhvr>
                                        <p:cTn id="52" dur="1" fill="hold">
                                          <p:stCondLst>
                                            <p:cond delay="2999"/>
                                          </p:stCondLst>
                                        </p:cTn>
                                        <p:tgtEl>
                                          <p:spTgt spid="376631"/>
                                        </p:tgtEl>
                                        <p:attrNameLst>
                                          <p:attrName>style.visibility</p:attrName>
                                        </p:attrNameLst>
                                      </p:cBhvr>
                                      <p:to>
                                        <p:strVal val="hidden"/>
                                      </p:to>
                                    </p:set>
                                  </p:childTnLst>
                                </p:cTn>
                              </p:par>
                              <p:par>
                                <p:cTn id="53" presetID="10" presetClass="exit" presetSubtype="0" fill="hold" grpId="0" nodeType="withEffect">
                                  <p:stCondLst>
                                    <p:cond delay="0"/>
                                  </p:stCondLst>
                                  <p:childTnLst>
                                    <p:animEffect transition="out" filter="fade">
                                      <p:cBhvr>
                                        <p:cTn id="54" dur="3000"/>
                                        <p:tgtEl>
                                          <p:spTgt spid="376633"/>
                                        </p:tgtEl>
                                      </p:cBhvr>
                                    </p:animEffect>
                                    <p:set>
                                      <p:cBhvr>
                                        <p:cTn id="55" dur="1" fill="hold">
                                          <p:stCondLst>
                                            <p:cond delay="2999"/>
                                          </p:stCondLst>
                                        </p:cTn>
                                        <p:tgtEl>
                                          <p:spTgt spid="376633"/>
                                        </p:tgtEl>
                                        <p:attrNameLst>
                                          <p:attrName>style.visibility</p:attrName>
                                        </p:attrNameLst>
                                      </p:cBhvr>
                                      <p:to>
                                        <p:strVal val="hidden"/>
                                      </p:to>
                                    </p:set>
                                  </p:childTnLst>
                                </p:cTn>
                              </p:par>
                              <p:par>
                                <p:cTn id="56" presetID="10" presetClass="exit" presetSubtype="0" fill="hold" grpId="0" nodeType="withEffect">
                                  <p:stCondLst>
                                    <p:cond delay="0"/>
                                  </p:stCondLst>
                                  <p:childTnLst>
                                    <p:animEffect transition="out" filter="fade">
                                      <p:cBhvr>
                                        <p:cTn id="57" dur="3000"/>
                                        <p:tgtEl>
                                          <p:spTgt spid="376634"/>
                                        </p:tgtEl>
                                      </p:cBhvr>
                                    </p:animEffect>
                                    <p:set>
                                      <p:cBhvr>
                                        <p:cTn id="58" dur="1" fill="hold">
                                          <p:stCondLst>
                                            <p:cond delay="2999"/>
                                          </p:stCondLst>
                                        </p:cTn>
                                        <p:tgtEl>
                                          <p:spTgt spid="376634"/>
                                        </p:tgtEl>
                                        <p:attrNameLst>
                                          <p:attrName>style.visibility</p:attrName>
                                        </p:attrNameLst>
                                      </p:cBhvr>
                                      <p:to>
                                        <p:strVal val="hidden"/>
                                      </p:to>
                                    </p:set>
                                  </p:childTnLst>
                                </p:cTn>
                              </p:par>
                              <p:par>
                                <p:cTn id="59" presetID="10" presetClass="exit" presetSubtype="0" fill="hold" grpId="0" nodeType="withEffect">
                                  <p:stCondLst>
                                    <p:cond delay="0"/>
                                  </p:stCondLst>
                                  <p:childTnLst>
                                    <p:animEffect transition="out" filter="fade">
                                      <p:cBhvr>
                                        <p:cTn id="60" dur="3000"/>
                                        <p:tgtEl>
                                          <p:spTgt spid="376629"/>
                                        </p:tgtEl>
                                      </p:cBhvr>
                                    </p:animEffect>
                                    <p:set>
                                      <p:cBhvr>
                                        <p:cTn id="61" dur="1" fill="hold">
                                          <p:stCondLst>
                                            <p:cond delay="2999"/>
                                          </p:stCondLst>
                                        </p:cTn>
                                        <p:tgtEl>
                                          <p:spTgt spid="376629"/>
                                        </p:tgtEl>
                                        <p:attrNameLst>
                                          <p:attrName>style.visibility</p:attrName>
                                        </p:attrNameLst>
                                      </p:cBhvr>
                                      <p:to>
                                        <p:strVal val="hidden"/>
                                      </p:to>
                                    </p:set>
                                  </p:childTnLst>
                                </p:cTn>
                              </p:par>
                              <p:par>
                                <p:cTn id="62" presetID="10" presetClass="exit" presetSubtype="0" fill="hold" grpId="0" nodeType="withEffect">
                                  <p:stCondLst>
                                    <p:cond delay="0"/>
                                  </p:stCondLst>
                                  <p:childTnLst>
                                    <p:animEffect transition="out" filter="fade">
                                      <p:cBhvr>
                                        <p:cTn id="63" dur="3000"/>
                                        <p:tgtEl>
                                          <p:spTgt spid="376630"/>
                                        </p:tgtEl>
                                      </p:cBhvr>
                                    </p:animEffect>
                                    <p:set>
                                      <p:cBhvr>
                                        <p:cTn id="64" dur="1" fill="hold">
                                          <p:stCondLst>
                                            <p:cond delay="2999"/>
                                          </p:stCondLst>
                                        </p:cTn>
                                        <p:tgtEl>
                                          <p:spTgt spid="3766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615" grpId="0" animBg="1"/>
      <p:bldP spid="376616" grpId="0" animBg="1"/>
      <p:bldP spid="376617" grpId="0" animBg="1"/>
      <p:bldP spid="376618" grpId="0" animBg="1"/>
      <p:bldP spid="376620" grpId="0" animBg="1"/>
      <p:bldP spid="376621" grpId="0" animBg="1"/>
      <p:bldP spid="376622" grpId="0" animBg="1"/>
      <p:bldP spid="376625" grpId="0" animBg="1"/>
      <p:bldP spid="376626" grpId="0" animBg="1"/>
      <p:bldP spid="376629" grpId="0"/>
      <p:bldP spid="376630" grpId="0"/>
      <p:bldP spid="376631" grpId="0"/>
      <p:bldP spid="376633" grpId="0"/>
      <p:bldP spid="376634" grpId="0"/>
      <p:bldP spid="376635" grpId="0"/>
      <p:bldP spid="376636" grpId="0"/>
      <p:bldP spid="376637" grpId="0"/>
      <p:bldP spid="37663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8" name="Picture 2" descr="INF MI to AFib"/>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l="4646" r="867" b="52119"/>
          <a:stretch>
            <a:fillRect/>
          </a:stretch>
        </p:blipFill>
        <p:spPr bwMode="auto">
          <a:xfrm>
            <a:off x="1828800" y="914400"/>
            <a:ext cx="10972800" cy="5669280"/>
          </a:xfrm>
          <a:prstGeom prst="rect">
            <a:avLst/>
          </a:prstGeom>
          <a:noFill/>
          <a:extLst>
            <a:ext uri="{909E8E84-426E-40DD-AFC4-6F175D3DCCD1}">
              <a14:hiddenFill xmlns:a14="http://schemas.microsoft.com/office/drawing/2010/main">
                <a:solidFill>
                  <a:srgbClr val="FFFFFF"/>
                </a:solidFill>
              </a14:hiddenFill>
            </a:ext>
          </a:extLst>
        </p:spPr>
      </p:pic>
      <p:sp>
        <p:nvSpPr>
          <p:cNvPr id="377859" name="Rectangle 3"/>
          <p:cNvSpPr>
            <a:spLocks noChangeArrowheads="1"/>
          </p:cNvSpPr>
          <p:nvPr/>
        </p:nvSpPr>
        <p:spPr bwMode="auto">
          <a:xfrm>
            <a:off x="7315200" y="914400"/>
            <a:ext cx="5486400" cy="164592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Tree>
    <p:extLst>
      <p:ext uri="{BB962C8B-B14F-4D97-AF65-F5344CB8AC3E}">
        <p14:creationId xmlns:p14="http://schemas.microsoft.com/office/powerpoint/2010/main" val="350889007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Scan042, August 03, 2004"/>
          <p:cNvPicPr>
            <a:picLocks noChangeAspect="1" noChangeArrowheads="1"/>
          </p:cNvPicPr>
          <p:nvPr/>
        </p:nvPicPr>
        <p:blipFill>
          <a:blip r:embed="rId3">
            <a:extLst>
              <a:ext uri="{28A0092B-C50C-407E-A947-70E740481C1C}">
                <a14:useLocalDpi xmlns:a14="http://schemas.microsoft.com/office/drawing/2010/main" val="0"/>
              </a:ext>
            </a:extLst>
          </a:blip>
          <a:srcRect l="4025" t="3864" r="6914" b="2904"/>
          <a:stretch>
            <a:fillRect/>
          </a:stretch>
        </p:blipFill>
        <p:spPr bwMode="auto">
          <a:xfrm>
            <a:off x="1828800" y="0"/>
            <a:ext cx="11338560" cy="8229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3996786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588"/>
            <a:ext cx="146304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2" descr="peace-ppt-logo.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21012" y="2084387"/>
            <a:ext cx="6718300"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1957387" y="4017509"/>
            <a:ext cx="10715625" cy="3908762"/>
          </a:xfrm>
          <a:prstGeom prst="rect">
            <a:avLst/>
          </a:prstGeom>
          <a:noFill/>
        </p:spPr>
        <p:txBody>
          <a:bodyPr wrap="square" rtlCol="0">
            <a:spAutoFit/>
          </a:bodyPr>
          <a:lstStyle/>
          <a:p>
            <a:r>
              <a:rPr lang="en-US" dirty="0" smtClean="0"/>
              <a:t>Jim Cole, LP, MA, NRP, FP-C, CEMSO, CMTE</a:t>
            </a:r>
          </a:p>
          <a:p>
            <a:r>
              <a:rPr lang="en-US" dirty="0" smtClean="0"/>
              <a:t>EMS and Emergency Management Coordinator</a:t>
            </a:r>
          </a:p>
          <a:p>
            <a:r>
              <a:rPr lang="en-US" dirty="0" smtClean="0"/>
              <a:t>PeaceHealth Oregon Network</a:t>
            </a:r>
          </a:p>
          <a:p>
            <a:endParaRPr lang="en-US" dirty="0"/>
          </a:p>
          <a:p>
            <a:r>
              <a:rPr lang="en-US" dirty="0" smtClean="0"/>
              <a:t>jcole3@peacehealth.org</a:t>
            </a:r>
          </a:p>
          <a:p>
            <a:r>
              <a:rPr lang="en-US" dirty="0" smtClean="0"/>
              <a:t>541-222-1794</a:t>
            </a:r>
          </a:p>
          <a:p>
            <a:endParaRPr lang="en-US" dirty="0"/>
          </a:p>
          <a:p>
            <a:r>
              <a:rPr lang="en-US" sz="6600" b="1" dirty="0" smtClean="0"/>
              <a:t>www.peacehealth.org/ems</a:t>
            </a:r>
            <a:endParaRPr lang="en-US" sz="6600" b="1"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2103120" y="0"/>
            <a:ext cx="10424160" cy="1371600"/>
          </a:xfrm>
        </p:spPr>
        <p:txBody>
          <a:bodyPr/>
          <a:lstStyle/>
          <a:p>
            <a:r>
              <a:rPr lang="en-US" altLang="en-US" sz="7200"/>
              <a:t>Lateral MI Localization</a:t>
            </a:r>
          </a:p>
        </p:txBody>
      </p:sp>
      <p:sp>
        <p:nvSpPr>
          <p:cNvPr id="379907" name="Rectangle 3"/>
          <p:cNvSpPr>
            <a:spLocks noChangeArrowheads="1"/>
          </p:cNvSpPr>
          <p:nvPr/>
        </p:nvSpPr>
        <p:spPr bwMode="auto">
          <a:xfrm>
            <a:off x="6149340" y="3238500"/>
            <a:ext cx="5716" cy="819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08" name="Freeform 4"/>
          <p:cNvSpPr>
            <a:spLocks/>
          </p:cNvSpPr>
          <p:nvPr/>
        </p:nvSpPr>
        <p:spPr bwMode="auto">
          <a:xfrm>
            <a:off x="6149340" y="3320416"/>
            <a:ext cx="5716" cy="1904"/>
          </a:xfrm>
          <a:custGeom>
            <a:avLst/>
            <a:gdLst>
              <a:gd name="T0" fmla="*/ 5 w 6"/>
              <a:gd name="T1" fmla="*/ 6 w 6"/>
              <a:gd name="T2" fmla="*/ 0 w 6"/>
              <a:gd name="T3" fmla="*/ 5 w 6"/>
            </a:gdLst>
            <a:ahLst/>
            <a:cxnLst>
              <a:cxn ang="0">
                <a:pos x="T0" y="0"/>
              </a:cxn>
              <a:cxn ang="0">
                <a:pos x="T1" y="0"/>
              </a:cxn>
              <a:cxn ang="0">
                <a:pos x="T2" y="0"/>
              </a:cxn>
              <a:cxn ang="0">
                <a:pos x="T3" y="0"/>
              </a:cxn>
            </a:cxnLst>
            <a:rect l="0" t="0" r="r" b="b"/>
            <a:pathLst>
              <a:path w="6">
                <a:moveTo>
                  <a:pt x="5" y="0"/>
                </a:moveTo>
                <a:lnTo>
                  <a:pt x="6" y="0"/>
                </a:ln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09" name="Freeform 5"/>
          <p:cNvSpPr>
            <a:spLocks/>
          </p:cNvSpPr>
          <p:nvPr/>
        </p:nvSpPr>
        <p:spPr bwMode="auto">
          <a:xfrm>
            <a:off x="6149340" y="3238500"/>
            <a:ext cx="5716" cy="1906"/>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10" name="Rectangle 6"/>
          <p:cNvSpPr>
            <a:spLocks noChangeArrowheads="1"/>
          </p:cNvSpPr>
          <p:nvPr/>
        </p:nvSpPr>
        <p:spPr bwMode="auto">
          <a:xfrm>
            <a:off x="6193156" y="3183256"/>
            <a:ext cx="5714" cy="190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11" name="Rectangle 7"/>
          <p:cNvSpPr>
            <a:spLocks noChangeArrowheads="1"/>
          </p:cNvSpPr>
          <p:nvPr/>
        </p:nvSpPr>
        <p:spPr bwMode="auto">
          <a:xfrm>
            <a:off x="7418070" y="3777616"/>
            <a:ext cx="7620"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12" name="Freeform 8"/>
          <p:cNvSpPr>
            <a:spLocks/>
          </p:cNvSpPr>
          <p:nvPr/>
        </p:nvSpPr>
        <p:spPr bwMode="auto">
          <a:xfrm>
            <a:off x="7248526" y="3571876"/>
            <a:ext cx="3810" cy="3810"/>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13" name="Freeform 9"/>
          <p:cNvSpPr>
            <a:spLocks/>
          </p:cNvSpPr>
          <p:nvPr/>
        </p:nvSpPr>
        <p:spPr bwMode="auto">
          <a:xfrm>
            <a:off x="7189471" y="3469006"/>
            <a:ext cx="3810" cy="3810"/>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14" name="Freeform 10"/>
          <p:cNvSpPr>
            <a:spLocks/>
          </p:cNvSpPr>
          <p:nvPr/>
        </p:nvSpPr>
        <p:spPr bwMode="auto">
          <a:xfrm>
            <a:off x="7155181" y="3438526"/>
            <a:ext cx="3810" cy="3810"/>
          </a:xfrm>
          <a:custGeom>
            <a:avLst/>
            <a:gdLst>
              <a:gd name="T0" fmla="*/ 4 w 4"/>
              <a:gd name="T1" fmla="*/ 0 h 4"/>
              <a:gd name="T2" fmla="*/ 0 w 4"/>
              <a:gd name="T3" fmla="*/ 4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1"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15" name="Freeform 11"/>
          <p:cNvSpPr>
            <a:spLocks/>
          </p:cNvSpPr>
          <p:nvPr/>
        </p:nvSpPr>
        <p:spPr bwMode="auto">
          <a:xfrm>
            <a:off x="7143751" y="4042411"/>
            <a:ext cx="3810" cy="3810"/>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16" name="Rectangle 12"/>
          <p:cNvSpPr>
            <a:spLocks noChangeArrowheads="1"/>
          </p:cNvSpPr>
          <p:nvPr/>
        </p:nvSpPr>
        <p:spPr bwMode="auto">
          <a:xfrm>
            <a:off x="7050406" y="4059556"/>
            <a:ext cx="5714" cy="12954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17" name="Freeform 13"/>
          <p:cNvSpPr>
            <a:spLocks/>
          </p:cNvSpPr>
          <p:nvPr/>
        </p:nvSpPr>
        <p:spPr bwMode="auto">
          <a:xfrm>
            <a:off x="7021830" y="4162426"/>
            <a:ext cx="5716" cy="1904"/>
          </a:xfrm>
          <a:custGeom>
            <a:avLst/>
            <a:gdLst>
              <a:gd name="T0" fmla="*/ 0 w 6"/>
              <a:gd name="T1" fmla="*/ 6 w 6"/>
              <a:gd name="T2" fmla="*/ 4 w 6"/>
              <a:gd name="T3" fmla="*/ 0 w 6"/>
            </a:gdLst>
            <a:ahLst/>
            <a:cxnLst>
              <a:cxn ang="0">
                <a:pos x="T0" y="0"/>
              </a:cxn>
              <a:cxn ang="0">
                <a:pos x="T1" y="0"/>
              </a:cxn>
              <a:cxn ang="0">
                <a:pos x="T2" y="0"/>
              </a:cxn>
              <a:cxn ang="0">
                <a:pos x="T3" y="0"/>
              </a:cxn>
            </a:cxnLst>
            <a:rect l="0" t="0" r="r" b="b"/>
            <a:pathLst>
              <a:path w="6">
                <a:moveTo>
                  <a:pt x="0" y="0"/>
                </a:moveTo>
                <a:lnTo>
                  <a:pt x="6"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18" name="Freeform 14"/>
          <p:cNvSpPr>
            <a:spLocks/>
          </p:cNvSpPr>
          <p:nvPr/>
        </p:nvSpPr>
        <p:spPr bwMode="auto">
          <a:xfrm>
            <a:off x="6955156" y="3510916"/>
            <a:ext cx="5714" cy="3810"/>
          </a:xfrm>
          <a:custGeom>
            <a:avLst/>
            <a:gdLst>
              <a:gd name="T0" fmla="*/ 6 w 6"/>
              <a:gd name="T1" fmla="*/ 2 h 5"/>
              <a:gd name="T2" fmla="*/ 5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5"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19" name="Freeform 15"/>
          <p:cNvSpPr>
            <a:spLocks/>
          </p:cNvSpPr>
          <p:nvPr/>
        </p:nvSpPr>
        <p:spPr bwMode="auto">
          <a:xfrm>
            <a:off x="6844666" y="3949066"/>
            <a:ext cx="5714" cy="1904"/>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lnTo>
                  <a:pt x="5"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20" name="Rectangle 16"/>
          <p:cNvSpPr>
            <a:spLocks noChangeArrowheads="1"/>
          </p:cNvSpPr>
          <p:nvPr/>
        </p:nvSpPr>
        <p:spPr bwMode="auto">
          <a:xfrm>
            <a:off x="6905626" y="3086100"/>
            <a:ext cx="5714"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21" name="Freeform 17"/>
          <p:cNvSpPr>
            <a:spLocks/>
          </p:cNvSpPr>
          <p:nvPr/>
        </p:nvSpPr>
        <p:spPr bwMode="auto">
          <a:xfrm>
            <a:off x="2701290" y="3499486"/>
            <a:ext cx="7620" cy="1904"/>
          </a:xfrm>
          <a:custGeom>
            <a:avLst/>
            <a:gdLst>
              <a:gd name="T0" fmla="*/ 7 w 7"/>
              <a:gd name="T1" fmla="*/ 0 h 2"/>
              <a:gd name="T2" fmla="*/ 0 w 7"/>
              <a:gd name="T3" fmla="*/ 0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lnTo>
                  <a:pt x="0" y="0"/>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22" name="Freeform 18"/>
          <p:cNvSpPr>
            <a:spLocks/>
          </p:cNvSpPr>
          <p:nvPr/>
        </p:nvSpPr>
        <p:spPr bwMode="auto">
          <a:xfrm>
            <a:off x="2377440" y="3857626"/>
            <a:ext cx="5716" cy="5714"/>
          </a:xfrm>
          <a:custGeom>
            <a:avLst/>
            <a:gdLst>
              <a:gd name="T0" fmla="*/ 0 w 6"/>
              <a:gd name="T1" fmla="*/ 4 h 4"/>
              <a:gd name="T2" fmla="*/ 0 w 6"/>
              <a:gd name="T3" fmla="*/ 3 h 4"/>
              <a:gd name="T4" fmla="*/ 6 w 6"/>
              <a:gd name="T5" fmla="*/ 0 h 4"/>
              <a:gd name="T6" fmla="*/ 0 w 6"/>
              <a:gd name="T7" fmla="*/ 4 h 4"/>
            </a:gdLst>
            <a:ahLst/>
            <a:cxnLst>
              <a:cxn ang="0">
                <a:pos x="T0" y="T1"/>
              </a:cxn>
              <a:cxn ang="0">
                <a:pos x="T2" y="T3"/>
              </a:cxn>
              <a:cxn ang="0">
                <a:pos x="T4" y="T5"/>
              </a:cxn>
              <a:cxn ang="0">
                <a:pos x="T6" y="T7"/>
              </a:cxn>
            </a:cxnLst>
            <a:rect l="0" t="0" r="r" b="b"/>
            <a:pathLst>
              <a:path w="6" h="4">
                <a:moveTo>
                  <a:pt x="0" y="4"/>
                </a:moveTo>
                <a:lnTo>
                  <a:pt x="0" y="3"/>
                </a:lnTo>
                <a:lnTo>
                  <a:pt x="6"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23" name="Rectangle 19"/>
          <p:cNvSpPr>
            <a:spLocks noChangeArrowheads="1"/>
          </p:cNvSpPr>
          <p:nvPr/>
        </p:nvSpPr>
        <p:spPr bwMode="auto">
          <a:xfrm>
            <a:off x="2404110" y="3185160"/>
            <a:ext cx="7620"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24" name="Freeform 20"/>
          <p:cNvSpPr>
            <a:spLocks/>
          </p:cNvSpPr>
          <p:nvPr/>
        </p:nvSpPr>
        <p:spPr bwMode="auto">
          <a:xfrm>
            <a:off x="3800476" y="3270886"/>
            <a:ext cx="7620" cy="1904"/>
          </a:xfrm>
          <a:custGeom>
            <a:avLst/>
            <a:gdLst>
              <a:gd name="T0" fmla="*/ 8 w 8"/>
              <a:gd name="T1" fmla="*/ 2 h 2"/>
              <a:gd name="T2" fmla="*/ 0 w 8"/>
              <a:gd name="T3" fmla="*/ 0 h 2"/>
              <a:gd name="T4" fmla="*/ 0 w 8"/>
              <a:gd name="T5" fmla="*/ 2 h 2"/>
              <a:gd name="T6" fmla="*/ 8 w 8"/>
              <a:gd name="T7" fmla="*/ 2 h 2"/>
            </a:gdLst>
            <a:ahLst/>
            <a:cxnLst>
              <a:cxn ang="0">
                <a:pos x="T0" y="T1"/>
              </a:cxn>
              <a:cxn ang="0">
                <a:pos x="T2" y="T3"/>
              </a:cxn>
              <a:cxn ang="0">
                <a:pos x="T4" y="T5"/>
              </a:cxn>
              <a:cxn ang="0">
                <a:pos x="T6" y="T7"/>
              </a:cxn>
            </a:cxnLst>
            <a:rect l="0" t="0" r="r" b="b"/>
            <a:pathLst>
              <a:path w="8" h="2">
                <a:moveTo>
                  <a:pt x="8" y="2"/>
                </a:moveTo>
                <a:lnTo>
                  <a:pt x="0" y="0"/>
                </a:lnTo>
                <a:lnTo>
                  <a:pt x="0" y="2"/>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25" name="Rectangle 21"/>
          <p:cNvSpPr>
            <a:spLocks noChangeArrowheads="1"/>
          </p:cNvSpPr>
          <p:nvPr/>
        </p:nvSpPr>
        <p:spPr bwMode="auto">
          <a:xfrm>
            <a:off x="3611880" y="2929890"/>
            <a:ext cx="7620"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26" name="Freeform 22"/>
          <p:cNvSpPr>
            <a:spLocks/>
          </p:cNvSpPr>
          <p:nvPr/>
        </p:nvSpPr>
        <p:spPr bwMode="auto">
          <a:xfrm>
            <a:off x="2948940" y="3240406"/>
            <a:ext cx="5716" cy="1904"/>
          </a:xfrm>
          <a:custGeom>
            <a:avLst/>
            <a:gdLst>
              <a:gd name="T0" fmla="*/ 7 w 7"/>
              <a:gd name="T1" fmla="*/ 0 h 1"/>
              <a:gd name="T2" fmla="*/ 0 w 7"/>
              <a:gd name="T3" fmla="*/ 0 h 1"/>
              <a:gd name="T4" fmla="*/ 0 w 7"/>
              <a:gd name="T5" fmla="*/ 1 h 1"/>
              <a:gd name="T6" fmla="*/ 7 w 7"/>
              <a:gd name="T7" fmla="*/ 0 h 1"/>
            </a:gdLst>
            <a:ahLst/>
            <a:cxnLst>
              <a:cxn ang="0">
                <a:pos x="T0" y="T1"/>
              </a:cxn>
              <a:cxn ang="0">
                <a:pos x="T2" y="T3"/>
              </a:cxn>
              <a:cxn ang="0">
                <a:pos x="T4" y="T5"/>
              </a:cxn>
              <a:cxn ang="0">
                <a:pos x="T6" y="T7"/>
              </a:cxn>
            </a:cxnLst>
            <a:rect l="0" t="0" r="r" b="b"/>
            <a:pathLst>
              <a:path w="7" h="1">
                <a:moveTo>
                  <a:pt x="7" y="0"/>
                </a:moveTo>
                <a:lnTo>
                  <a:pt x="0" y="0"/>
                </a:lnTo>
                <a:lnTo>
                  <a:pt x="0"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27" name="Rectangle 23"/>
          <p:cNvSpPr>
            <a:spLocks noChangeArrowheads="1"/>
          </p:cNvSpPr>
          <p:nvPr/>
        </p:nvSpPr>
        <p:spPr bwMode="auto">
          <a:xfrm>
            <a:off x="2922270" y="3314701"/>
            <a:ext cx="7620" cy="419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28" name="Freeform 24"/>
          <p:cNvSpPr>
            <a:spLocks/>
          </p:cNvSpPr>
          <p:nvPr/>
        </p:nvSpPr>
        <p:spPr bwMode="auto">
          <a:xfrm>
            <a:off x="3067050" y="3627120"/>
            <a:ext cx="1906" cy="5716"/>
          </a:xfrm>
          <a:custGeom>
            <a:avLst/>
            <a:gdLst>
              <a:gd name="T0" fmla="*/ 0 w 2"/>
              <a:gd name="T1" fmla="*/ 0 h 6"/>
              <a:gd name="T2" fmla="*/ 0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29" name="Freeform 25"/>
          <p:cNvSpPr>
            <a:spLocks/>
          </p:cNvSpPr>
          <p:nvPr/>
        </p:nvSpPr>
        <p:spPr bwMode="auto">
          <a:xfrm>
            <a:off x="3124200" y="3937636"/>
            <a:ext cx="1906" cy="5714"/>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lnTo>
                  <a:pt x="0" y="6"/>
                </a:lnTo>
                <a:lnTo>
                  <a:pt x="2"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30" name="Freeform 26"/>
          <p:cNvSpPr>
            <a:spLocks/>
          </p:cNvSpPr>
          <p:nvPr/>
        </p:nvSpPr>
        <p:spPr bwMode="auto">
          <a:xfrm>
            <a:off x="2891791" y="3697606"/>
            <a:ext cx="3810" cy="3810"/>
          </a:xfrm>
          <a:custGeom>
            <a:avLst/>
            <a:gdLst>
              <a:gd name="T0" fmla="*/ 5 w 5"/>
              <a:gd name="T1" fmla="*/ 0 h 4"/>
              <a:gd name="T2" fmla="*/ 0 w 5"/>
              <a:gd name="T3" fmla="*/ 4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31" name="Freeform 27"/>
          <p:cNvSpPr>
            <a:spLocks/>
          </p:cNvSpPr>
          <p:nvPr/>
        </p:nvSpPr>
        <p:spPr bwMode="auto">
          <a:xfrm>
            <a:off x="2579370" y="3739516"/>
            <a:ext cx="7620" cy="1904"/>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32" name="Freeform 28"/>
          <p:cNvSpPr>
            <a:spLocks/>
          </p:cNvSpPr>
          <p:nvPr/>
        </p:nvSpPr>
        <p:spPr bwMode="auto">
          <a:xfrm>
            <a:off x="3055620" y="4229100"/>
            <a:ext cx="1906" cy="5716"/>
          </a:xfrm>
          <a:custGeom>
            <a:avLst/>
            <a:gdLst>
              <a:gd name="T0" fmla="*/ 0 w 1"/>
              <a:gd name="T1" fmla="*/ 6 h 6"/>
              <a:gd name="T2" fmla="*/ 1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lnTo>
                  <a:pt x="1" y="6"/>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33" name="Freeform 29"/>
          <p:cNvSpPr>
            <a:spLocks/>
          </p:cNvSpPr>
          <p:nvPr/>
        </p:nvSpPr>
        <p:spPr bwMode="auto">
          <a:xfrm>
            <a:off x="3204210" y="4181476"/>
            <a:ext cx="5716" cy="3810"/>
          </a:xfrm>
          <a:custGeom>
            <a:avLst/>
            <a:gdLst>
              <a:gd name="T0" fmla="*/ 6 w 6"/>
              <a:gd name="T1" fmla="*/ 2 h 5"/>
              <a:gd name="T2" fmla="*/ 5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5"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34" name="Rectangle 30"/>
          <p:cNvSpPr>
            <a:spLocks noChangeArrowheads="1"/>
          </p:cNvSpPr>
          <p:nvPr/>
        </p:nvSpPr>
        <p:spPr bwMode="auto">
          <a:xfrm>
            <a:off x="3320416" y="4352926"/>
            <a:ext cx="135254"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35" name="Freeform 31"/>
          <p:cNvSpPr>
            <a:spLocks/>
          </p:cNvSpPr>
          <p:nvPr/>
        </p:nvSpPr>
        <p:spPr bwMode="auto">
          <a:xfrm>
            <a:off x="3453766" y="4352926"/>
            <a:ext cx="1904" cy="5714"/>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36" name="Freeform 32"/>
          <p:cNvSpPr>
            <a:spLocks/>
          </p:cNvSpPr>
          <p:nvPr/>
        </p:nvSpPr>
        <p:spPr bwMode="auto">
          <a:xfrm>
            <a:off x="3318510" y="4360546"/>
            <a:ext cx="1906" cy="5714"/>
          </a:xfrm>
          <a:custGeom>
            <a:avLst/>
            <a:gdLst>
              <a:gd name="T0" fmla="*/ 6 h 6"/>
              <a:gd name="T1" fmla="*/ 2 h 6"/>
              <a:gd name="T2" fmla="*/ 0 h 6"/>
              <a:gd name="T3" fmla="*/ 6 h 6"/>
            </a:gdLst>
            <a:ahLst/>
            <a:cxnLst>
              <a:cxn ang="0">
                <a:pos x="0" y="T0"/>
              </a:cxn>
              <a:cxn ang="0">
                <a:pos x="0" y="T1"/>
              </a:cxn>
              <a:cxn ang="0">
                <a:pos x="0" y="T2"/>
              </a:cxn>
              <a:cxn ang="0">
                <a:pos x="0" y="T3"/>
              </a:cxn>
            </a:cxnLst>
            <a:rect l="0" t="0" r="r" b="b"/>
            <a:pathLst>
              <a:path h="6">
                <a:moveTo>
                  <a:pt x="0" y="6"/>
                </a:moveTo>
                <a:lnTo>
                  <a:pt x="0" y="2"/>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37" name="Freeform 33"/>
          <p:cNvSpPr>
            <a:spLocks/>
          </p:cNvSpPr>
          <p:nvPr/>
        </p:nvSpPr>
        <p:spPr bwMode="auto">
          <a:xfrm>
            <a:off x="2878456" y="4173856"/>
            <a:ext cx="3810" cy="5714"/>
          </a:xfrm>
          <a:custGeom>
            <a:avLst/>
            <a:gdLst>
              <a:gd name="T0" fmla="*/ 4 w 4"/>
              <a:gd name="T1" fmla="*/ 0 h 4"/>
              <a:gd name="T2" fmla="*/ 1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1" y="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38" name="Freeform 34"/>
          <p:cNvSpPr>
            <a:spLocks/>
          </p:cNvSpPr>
          <p:nvPr/>
        </p:nvSpPr>
        <p:spPr bwMode="auto">
          <a:xfrm>
            <a:off x="3590926" y="3733800"/>
            <a:ext cx="5714" cy="1906"/>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39" name="Rectangle 35"/>
          <p:cNvSpPr>
            <a:spLocks noChangeArrowheads="1"/>
          </p:cNvSpPr>
          <p:nvPr/>
        </p:nvSpPr>
        <p:spPr bwMode="auto">
          <a:xfrm>
            <a:off x="3609976" y="3082290"/>
            <a:ext cx="5714"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40" name="Oval 36"/>
          <p:cNvSpPr>
            <a:spLocks noChangeArrowheads="1"/>
          </p:cNvSpPr>
          <p:nvPr/>
        </p:nvSpPr>
        <p:spPr bwMode="auto">
          <a:xfrm>
            <a:off x="4099560" y="4417696"/>
            <a:ext cx="5716"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41" name="Oval 37"/>
          <p:cNvSpPr>
            <a:spLocks noChangeArrowheads="1"/>
          </p:cNvSpPr>
          <p:nvPr/>
        </p:nvSpPr>
        <p:spPr bwMode="auto">
          <a:xfrm>
            <a:off x="3651886" y="4604386"/>
            <a:ext cx="5714"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42" name="Freeform 38"/>
          <p:cNvSpPr>
            <a:spLocks/>
          </p:cNvSpPr>
          <p:nvPr/>
        </p:nvSpPr>
        <p:spPr bwMode="auto">
          <a:xfrm>
            <a:off x="4145280" y="4025266"/>
            <a:ext cx="7620" cy="1904"/>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43" name="Oval 39"/>
          <p:cNvSpPr>
            <a:spLocks noChangeArrowheads="1"/>
          </p:cNvSpPr>
          <p:nvPr/>
        </p:nvSpPr>
        <p:spPr bwMode="auto">
          <a:xfrm>
            <a:off x="3954780" y="3406140"/>
            <a:ext cx="7620"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44" name="Freeform 40"/>
          <p:cNvSpPr>
            <a:spLocks/>
          </p:cNvSpPr>
          <p:nvPr/>
        </p:nvSpPr>
        <p:spPr bwMode="auto">
          <a:xfrm>
            <a:off x="9477376" y="4375786"/>
            <a:ext cx="5714" cy="1904"/>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45" name="Freeform 41"/>
          <p:cNvSpPr>
            <a:spLocks/>
          </p:cNvSpPr>
          <p:nvPr/>
        </p:nvSpPr>
        <p:spPr bwMode="auto">
          <a:xfrm>
            <a:off x="11292840" y="3745230"/>
            <a:ext cx="5716" cy="1906"/>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46" name="Freeform 42"/>
          <p:cNvSpPr>
            <a:spLocks/>
          </p:cNvSpPr>
          <p:nvPr/>
        </p:nvSpPr>
        <p:spPr bwMode="auto">
          <a:xfrm>
            <a:off x="9669780" y="3457576"/>
            <a:ext cx="1906" cy="5714"/>
          </a:xfrm>
          <a:custGeom>
            <a:avLst/>
            <a:gdLst>
              <a:gd name="T0" fmla="*/ 3 w 3"/>
              <a:gd name="T1" fmla="*/ 6 h 6"/>
              <a:gd name="T2" fmla="*/ 0 w 3"/>
              <a:gd name="T3" fmla="*/ 2 h 6"/>
              <a:gd name="T4" fmla="*/ 2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0" y="2"/>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47" name="Freeform 43"/>
          <p:cNvSpPr>
            <a:spLocks/>
          </p:cNvSpPr>
          <p:nvPr/>
        </p:nvSpPr>
        <p:spPr bwMode="auto">
          <a:xfrm>
            <a:off x="9936481" y="2529840"/>
            <a:ext cx="3810" cy="5716"/>
          </a:xfrm>
          <a:custGeom>
            <a:avLst/>
            <a:gdLst>
              <a:gd name="T0" fmla="*/ 0 w 5"/>
              <a:gd name="T1" fmla="*/ 6 h 6"/>
              <a:gd name="T2" fmla="*/ 5 w 5"/>
              <a:gd name="T3" fmla="*/ 1 h 6"/>
              <a:gd name="T4" fmla="*/ 5 w 5"/>
              <a:gd name="T5" fmla="*/ 0 h 6"/>
              <a:gd name="T6" fmla="*/ 0 w 5"/>
              <a:gd name="T7" fmla="*/ 6 h 6"/>
            </a:gdLst>
            <a:ahLst/>
            <a:cxnLst>
              <a:cxn ang="0">
                <a:pos x="T0" y="T1"/>
              </a:cxn>
              <a:cxn ang="0">
                <a:pos x="T2" y="T3"/>
              </a:cxn>
              <a:cxn ang="0">
                <a:pos x="T4" y="T5"/>
              </a:cxn>
              <a:cxn ang="0">
                <a:pos x="T6" y="T7"/>
              </a:cxn>
            </a:cxnLst>
            <a:rect l="0" t="0" r="r" b="b"/>
            <a:pathLst>
              <a:path w="5" h="6">
                <a:moveTo>
                  <a:pt x="0" y="6"/>
                </a:moveTo>
                <a:lnTo>
                  <a:pt x="5" y="1"/>
                </a:ln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48" name="Freeform 44"/>
          <p:cNvSpPr>
            <a:spLocks/>
          </p:cNvSpPr>
          <p:nvPr/>
        </p:nvSpPr>
        <p:spPr bwMode="auto">
          <a:xfrm>
            <a:off x="9892666" y="2684146"/>
            <a:ext cx="5714" cy="1904"/>
          </a:xfrm>
          <a:custGeom>
            <a:avLst/>
            <a:gdLst>
              <a:gd name="T0" fmla="*/ 6 w 6"/>
              <a:gd name="T1" fmla="*/ 3 h 3"/>
              <a:gd name="T2" fmla="*/ 1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1" y="0"/>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49" name="Freeform 45"/>
          <p:cNvSpPr>
            <a:spLocks/>
          </p:cNvSpPr>
          <p:nvPr/>
        </p:nvSpPr>
        <p:spPr bwMode="auto">
          <a:xfrm>
            <a:off x="11127106" y="3423286"/>
            <a:ext cx="3810" cy="3810"/>
          </a:xfrm>
          <a:custGeom>
            <a:avLst/>
            <a:gdLst>
              <a:gd name="T0" fmla="*/ 4 w 4"/>
              <a:gd name="T1" fmla="*/ 0 h 5"/>
              <a:gd name="T2" fmla="*/ 0 w 4"/>
              <a:gd name="T3" fmla="*/ 5 h 5"/>
              <a:gd name="T4" fmla="*/ 0 w 4"/>
              <a:gd name="T5" fmla="*/ 3 h 5"/>
              <a:gd name="T6" fmla="*/ 4 w 4"/>
              <a:gd name="T7" fmla="*/ 0 h 5"/>
            </a:gdLst>
            <a:ahLst/>
            <a:cxnLst>
              <a:cxn ang="0">
                <a:pos x="T0" y="T1"/>
              </a:cxn>
              <a:cxn ang="0">
                <a:pos x="T2" y="T3"/>
              </a:cxn>
              <a:cxn ang="0">
                <a:pos x="T4" y="T5"/>
              </a:cxn>
              <a:cxn ang="0">
                <a:pos x="T6" y="T7"/>
              </a:cxn>
            </a:cxnLst>
            <a:rect l="0" t="0" r="r" b="b"/>
            <a:pathLst>
              <a:path w="4" h="5">
                <a:moveTo>
                  <a:pt x="4" y="0"/>
                </a:moveTo>
                <a:lnTo>
                  <a:pt x="0" y="5"/>
                </a:lnTo>
                <a:lnTo>
                  <a:pt x="0"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50" name="Freeform 46"/>
          <p:cNvSpPr>
            <a:spLocks/>
          </p:cNvSpPr>
          <p:nvPr/>
        </p:nvSpPr>
        <p:spPr bwMode="auto">
          <a:xfrm>
            <a:off x="10046970" y="3074670"/>
            <a:ext cx="1906" cy="7620"/>
          </a:xfrm>
          <a:custGeom>
            <a:avLst/>
            <a:gdLst>
              <a:gd name="T0" fmla="*/ 2 w 2"/>
              <a:gd name="T1" fmla="*/ 0 h 8"/>
              <a:gd name="T2" fmla="*/ 0 w 2"/>
              <a:gd name="T3" fmla="*/ 6 h 8"/>
              <a:gd name="T4" fmla="*/ 0 w 2"/>
              <a:gd name="T5" fmla="*/ 8 h 8"/>
              <a:gd name="T6" fmla="*/ 2 w 2"/>
              <a:gd name="T7" fmla="*/ 0 h 8"/>
            </a:gdLst>
            <a:ahLst/>
            <a:cxnLst>
              <a:cxn ang="0">
                <a:pos x="T0" y="T1"/>
              </a:cxn>
              <a:cxn ang="0">
                <a:pos x="T2" y="T3"/>
              </a:cxn>
              <a:cxn ang="0">
                <a:pos x="T4" y="T5"/>
              </a:cxn>
              <a:cxn ang="0">
                <a:pos x="T6" y="T7"/>
              </a:cxn>
            </a:cxnLst>
            <a:rect l="0" t="0" r="r" b="b"/>
            <a:pathLst>
              <a:path w="2" h="8">
                <a:moveTo>
                  <a:pt x="2" y="0"/>
                </a:moveTo>
                <a:lnTo>
                  <a:pt x="0" y="6"/>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51" name="Rectangle 47"/>
          <p:cNvSpPr>
            <a:spLocks noChangeArrowheads="1"/>
          </p:cNvSpPr>
          <p:nvPr/>
        </p:nvSpPr>
        <p:spPr bwMode="auto">
          <a:xfrm>
            <a:off x="9928860" y="3270886"/>
            <a:ext cx="1906"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52" name="Rectangle 48"/>
          <p:cNvSpPr>
            <a:spLocks noChangeArrowheads="1"/>
          </p:cNvSpPr>
          <p:nvPr/>
        </p:nvSpPr>
        <p:spPr bwMode="auto">
          <a:xfrm>
            <a:off x="9923146" y="3270886"/>
            <a:ext cx="7620"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53" name="Rectangle 49"/>
          <p:cNvSpPr>
            <a:spLocks noChangeArrowheads="1"/>
          </p:cNvSpPr>
          <p:nvPr/>
        </p:nvSpPr>
        <p:spPr bwMode="auto">
          <a:xfrm>
            <a:off x="10067926" y="4377690"/>
            <a:ext cx="7620" cy="95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54" name="Freeform 50"/>
          <p:cNvSpPr>
            <a:spLocks/>
          </p:cNvSpPr>
          <p:nvPr/>
        </p:nvSpPr>
        <p:spPr bwMode="auto">
          <a:xfrm>
            <a:off x="10104120" y="4509136"/>
            <a:ext cx="7620" cy="7620"/>
          </a:xfrm>
          <a:custGeom>
            <a:avLst/>
            <a:gdLst>
              <a:gd name="T0" fmla="*/ 0 w 9"/>
              <a:gd name="T1" fmla="*/ 0 h 7"/>
              <a:gd name="T2" fmla="*/ 9 w 9"/>
              <a:gd name="T3" fmla="*/ 6 h 7"/>
              <a:gd name="T4" fmla="*/ 8 w 9"/>
              <a:gd name="T5" fmla="*/ 7 h 7"/>
              <a:gd name="T6" fmla="*/ 0 w 9"/>
              <a:gd name="T7" fmla="*/ 0 h 7"/>
            </a:gdLst>
            <a:ahLst/>
            <a:cxnLst>
              <a:cxn ang="0">
                <a:pos x="T0" y="T1"/>
              </a:cxn>
              <a:cxn ang="0">
                <a:pos x="T2" y="T3"/>
              </a:cxn>
              <a:cxn ang="0">
                <a:pos x="T4" y="T5"/>
              </a:cxn>
              <a:cxn ang="0">
                <a:pos x="T6" y="T7"/>
              </a:cxn>
            </a:cxnLst>
            <a:rect l="0" t="0" r="r" b="b"/>
            <a:pathLst>
              <a:path w="9" h="7">
                <a:moveTo>
                  <a:pt x="0" y="0"/>
                </a:moveTo>
                <a:lnTo>
                  <a:pt x="9" y="6"/>
                </a:lnTo>
                <a:lnTo>
                  <a:pt x="8"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55" name="Oval 51"/>
          <p:cNvSpPr>
            <a:spLocks noChangeArrowheads="1"/>
          </p:cNvSpPr>
          <p:nvPr/>
        </p:nvSpPr>
        <p:spPr bwMode="auto">
          <a:xfrm>
            <a:off x="10443210" y="450342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56" name="Oval 52"/>
          <p:cNvSpPr>
            <a:spLocks noChangeArrowheads="1"/>
          </p:cNvSpPr>
          <p:nvPr/>
        </p:nvSpPr>
        <p:spPr bwMode="auto">
          <a:xfrm>
            <a:off x="9593580" y="459486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57" name="Freeform 53"/>
          <p:cNvSpPr>
            <a:spLocks/>
          </p:cNvSpPr>
          <p:nvPr/>
        </p:nvSpPr>
        <p:spPr bwMode="auto">
          <a:xfrm>
            <a:off x="9477376" y="4375786"/>
            <a:ext cx="5714" cy="1904"/>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58" name="Oval 54"/>
          <p:cNvSpPr>
            <a:spLocks noChangeArrowheads="1"/>
          </p:cNvSpPr>
          <p:nvPr/>
        </p:nvSpPr>
        <p:spPr bwMode="auto">
          <a:xfrm>
            <a:off x="9566910" y="456057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59" name="Freeform 55"/>
          <p:cNvSpPr>
            <a:spLocks/>
          </p:cNvSpPr>
          <p:nvPr/>
        </p:nvSpPr>
        <p:spPr bwMode="auto">
          <a:xfrm>
            <a:off x="10062211" y="3341370"/>
            <a:ext cx="3810" cy="9526"/>
          </a:xfrm>
          <a:custGeom>
            <a:avLst/>
            <a:gdLst>
              <a:gd name="T0" fmla="*/ 5 w 5"/>
              <a:gd name="T1" fmla="*/ 0 h 9"/>
              <a:gd name="T2" fmla="*/ 2 w 5"/>
              <a:gd name="T3" fmla="*/ 9 h 9"/>
              <a:gd name="T4" fmla="*/ 0 w 5"/>
              <a:gd name="T5" fmla="*/ 9 h 9"/>
              <a:gd name="T6" fmla="*/ 5 w 5"/>
              <a:gd name="T7" fmla="*/ 0 h 9"/>
            </a:gdLst>
            <a:ahLst/>
            <a:cxnLst>
              <a:cxn ang="0">
                <a:pos x="T0" y="T1"/>
              </a:cxn>
              <a:cxn ang="0">
                <a:pos x="T2" y="T3"/>
              </a:cxn>
              <a:cxn ang="0">
                <a:pos x="T4" y="T5"/>
              </a:cxn>
              <a:cxn ang="0">
                <a:pos x="T6" y="T7"/>
              </a:cxn>
            </a:cxnLst>
            <a:rect l="0" t="0" r="r" b="b"/>
            <a:pathLst>
              <a:path w="5" h="9">
                <a:moveTo>
                  <a:pt x="5" y="0"/>
                </a:moveTo>
                <a:lnTo>
                  <a:pt x="2" y="9"/>
                </a:lnTo>
                <a:lnTo>
                  <a:pt x="0"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60" name="Freeform 56"/>
          <p:cNvSpPr>
            <a:spLocks/>
          </p:cNvSpPr>
          <p:nvPr/>
        </p:nvSpPr>
        <p:spPr bwMode="auto">
          <a:xfrm>
            <a:off x="10460356" y="4095750"/>
            <a:ext cx="7620" cy="7620"/>
          </a:xfrm>
          <a:custGeom>
            <a:avLst/>
            <a:gdLst>
              <a:gd name="T0" fmla="*/ 0 w 9"/>
              <a:gd name="T1" fmla="*/ 0 h 7"/>
              <a:gd name="T2" fmla="*/ 9 w 9"/>
              <a:gd name="T3" fmla="*/ 6 h 7"/>
              <a:gd name="T4" fmla="*/ 8 w 9"/>
              <a:gd name="T5" fmla="*/ 7 h 7"/>
              <a:gd name="T6" fmla="*/ 0 w 9"/>
              <a:gd name="T7" fmla="*/ 0 h 7"/>
            </a:gdLst>
            <a:ahLst/>
            <a:cxnLst>
              <a:cxn ang="0">
                <a:pos x="T0" y="T1"/>
              </a:cxn>
              <a:cxn ang="0">
                <a:pos x="T2" y="T3"/>
              </a:cxn>
              <a:cxn ang="0">
                <a:pos x="T4" y="T5"/>
              </a:cxn>
              <a:cxn ang="0">
                <a:pos x="T6" y="T7"/>
              </a:cxn>
            </a:cxnLst>
            <a:rect l="0" t="0" r="r" b="b"/>
            <a:pathLst>
              <a:path w="9" h="7">
                <a:moveTo>
                  <a:pt x="0" y="0"/>
                </a:moveTo>
                <a:lnTo>
                  <a:pt x="9" y="6"/>
                </a:lnTo>
                <a:lnTo>
                  <a:pt x="8"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61" name="Freeform 57"/>
          <p:cNvSpPr>
            <a:spLocks/>
          </p:cNvSpPr>
          <p:nvPr/>
        </p:nvSpPr>
        <p:spPr bwMode="auto">
          <a:xfrm>
            <a:off x="10052686" y="4457700"/>
            <a:ext cx="9524" cy="7620"/>
          </a:xfrm>
          <a:custGeom>
            <a:avLst/>
            <a:gdLst>
              <a:gd name="T0" fmla="*/ 0 w 9"/>
              <a:gd name="T1" fmla="*/ 0 h 8"/>
              <a:gd name="T2" fmla="*/ 9 w 9"/>
              <a:gd name="T3" fmla="*/ 6 h 8"/>
              <a:gd name="T4" fmla="*/ 8 w 9"/>
              <a:gd name="T5" fmla="*/ 8 h 8"/>
              <a:gd name="T6" fmla="*/ 0 w 9"/>
              <a:gd name="T7" fmla="*/ 0 h 8"/>
            </a:gdLst>
            <a:ahLst/>
            <a:cxnLst>
              <a:cxn ang="0">
                <a:pos x="T0" y="T1"/>
              </a:cxn>
              <a:cxn ang="0">
                <a:pos x="T2" y="T3"/>
              </a:cxn>
              <a:cxn ang="0">
                <a:pos x="T4" y="T5"/>
              </a:cxn>
              <a:cxn ang="0">
                <a:pos x="T6" y="T7"/>
              </a:cxn>
            </a:cxnLst>
            <a:rect l="0" t="0" r="r" b="b"/>
            <a:pathLst>
              <a:path w="9" h="8">
                <a:moveTo>
                  <a:pt x="0" y="0"/>
                </a:moveTo>
                <a:lnTo>
                  <a:pt x="9" y="6"/>
                </a:lnTo>
                <a:lnTo>
                  <a:pt x="8"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62" name="Freeform 58"/>
          <p:cNvSpPr>
            <a:spLocks/>
          </p:cNvSpPr>
          <p:nvPr/>
        </p:nvSpPr>
        <p:spPr bwMode="auto">
          <a:xfrm>
            <a:off x="10479406" y="4160520"/>
            <a:ext cx="9524" cy="5716"/>
          </a:xfrm>
          <a:custGeom>
            <a:avLst/>
            <a:gdLst>
              <a:gd name="T0" fmla="*/ 0 w 9"/>
              <a:gd name="T1" fmla="*/ 0 h 8"/>
              <a:gd name="T2" fmla="*/ 7 w 9"/>
              <a:gd name="T3" fmla="*/ 8 h 8"/>
              <a:gd name="T4" fmla="*/ 9 w 9"/>
              <a:gd name="T5" fmla="*/ 6 h 8"/>
              <a:gd name="T6" fmla="*/ 0 w 9"/>
              <a:gd name="T7" fmla="*/ 0 h 8"/>
            </a:gdLst>
            <a:ahLst/>
            <a:cxnLst>
              <a:cxn ang="0">
                <a:pos x="T0" y="T1"/>
              </a:cxn>
              <a:cxn ang="0">
                <a:pos x="T2" y="T3"/>
              </a:cxn>
              <a:cxn ang="0">
                <a:pos x="T4" y="T5"/>
              </a:cxn>
              <a:cxn ang="0">
                <a:pos x="T6" y="T7"/>
              </a:cxn>
            </a:cxnLst>
            <a:rect l="0" t="0" r="r" b="b"/>
            <a:pathLst>
              <a:path w="9" h="8">
                <a:moveTo>
                  <a:pt x="0" y="0"/>
                </a:moveTo>
                <a:lnTo>
                  <a:pt x="7" y="8"/>
                </a:ln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nvGrpSpPr>
          <p:cNvPr id="379963" name="Group 59"/>
          <p:cNvGrpSpPr>
            <a:grpSpLocks/>
          </p:cNvGrpSpPr>
          <p:nvPr/>
        </p:nvGrpSpPr>
        <p:grpSpPr bwMode="auto">
          <a:xfrm>
            <a:off x="9418320" y="1097280"/>
            <a:ext cx="2832736" cy="3404236"/>
            <a:chOff x="1982" y="1023"/>
            <a:chExt cx="972" cy="1425"/>
          </a:xfrm>
        </p:grpSpPr>
        <p:grpSp>
          <p:nvGrpSpPr>
            <p:cNvPr id="379964" name="Group 60"/>
            <p:cNvGrpSpPr>
              <a:grpSpLocks/>
            </p:cNvGrpSpPr>
            <p:nvPr/>
          </p:nvGrpSpPr>
          <p:grpSpPr bwMode="auto">
            <a:xfrm>
              <a:off x="1983" y="1023"/>
              <a:ext cx="971" cy="1425"/>
              <a:chOff x="1983" y="1023"/>
              <a:chExt cx="971" cy="1425"/>
            </a:xfrm>
          </p:grpSpPr>
          <p:sp>
            <p:nvSpPr>
              <p:cNvPr id="379965" name="Freeform 61"/>
              <p:cNvSpPr>
                <a:spLocks/>
              </p:cNvSpPr>
              <p:nvPr/>
            </p:nvSpPr>
            <p:spPr bwMode="auto">
              <a:xfrm>
                <a:off x="2096" y="1277"/>
                <a:ext cx="166" cy="306"/>
              </a:xfrm>
              <a:custGeom>
                <a:avLst/>
                <a:gdLst>
                  <a:gd name="T0" fmla="*/ 295 w 331"/>
                  <a:gd name="T1" fmla="*/ 17 h 611"/>
                  <a:gd name="T2" fmla="*/ 258 w 331"/>
                  <a:gd name="T3" fmla="*/ 9 h 611"/>
                  <a:gd name="T4" fmla="*/ 222 w 331"/>
                  <a:gd name="T5" fmla="*/ 3 h 611"/>
                  <a:gd name="T6" fmla="*/ 185 w 331"/>
                  <a:gd name="T7" fmla="*/ 0 h 611"/>
                  <a:gd name="T8" fmla="*/ 148 w 331"/>
                  <a:gd name="T9" fmla="*/ 2 h 611"/>
                  <a:gd name="T10" fmla="*/ 91 w 331"/>
                  <a:gd name="T11" fmla="*/ 8 h 611"/>
                  <a:gd name="T12" fmla="*/ 51 w 331"/>
                  <a:gd name="T13" fmla="*/ 16 h 611"/>
                  <a:gd name="T14" fmla="*/ 26 w 331"/>
                  <a:gd name="T15" fmla="*/ 25 h 611"/>
                  <a:gd name="T16" fmla="*/ 15 w 331"/>
                  <a:gd name="T17" fmla="*/ 33 h 611"/>
                  <a:gd name="T18" fmla="*/ 9 w 331"/>
                  <a:gd name="T19" fmla="*/ 43 h 611"/>
                  <a:gd name="T20" fmla="*/ 6 w 331"/>
                  <a:gd name="T21" fmla="*/ 77 h 611"/>
                  <a:gd name="T22" fmla="*/ 6 w 331"/>
                  <a:gd name="T23" fmla="*/ 159 h 611"/>
                  <a:gd name="T24" fmla="*/ 4 w 331"/>
                  <a:gd name="T25" fmla="*/ 306 h 611"/>
                  <a:gd name="T26" fmla="*/ 1 w 331"/>
                  <a:gd name="T27" fmla="*/ 386 h 611"/>
                  <a:gd name="T28" fmla="*/ 0 w 331"/>
                  <a:gd name="T29" fmla="*/ 451 h 611"/>
                  <a:gd name="T30" fmla="*/ 1 w 331"/>
                  <a:gd name="T31" fmla="*/ 542 h 611"/>
                  <a:gd name="T32" fmla="*/ 1 w 331"/>
                  <a:gd name="T33" fmla="*/ 611 h 611"/>
                  <a:gd name="T34" fmla="*/ 21 w 331"/>
                  <a:gd name="T35" fmla="*/ 553 h 611"/>
                  <a:gd name="T36" fmla="*/ 35 w 331"/>
                  <a:gd name="T37" fmla="*/ 526 h 611"/>
                  <a:gd name="T38" fmla="*/ 52 w 331"/>
                  <a:gd name="T39" fmla="*/ 503 h 611"/>
                  <a:gd name="T40" fmla="*/ 71 w 331"/>
                  <a:gd name="T41" fmla="*/ 483 h 611"/>
                  <a:gd name="T42" fmla="*/ 94 w 331"/>
                  <a:gd name="T43" fmla="*/ 468 h 611"/>
                  <a:gd name="T44" fmla="*/ 114 w 331"/>
                  <a:gd name="T45" fmla="*/ 460 h 611"/>
                  <a:gd name="T46" fmla="*/ 130 w 331"/>
                  <a:gd name="T47" fmla="*/ 457 h 611"/>
                  <a:gd name="T48" fmla="*/ 153 w 331"/>
                  <a:gd name="T49" fmla="*/ 455 h 611"/>
                  <a:gd name="T50" fmla="*/ 165 w 331"/>
                  <a:gd name="T51" fmla="*/ 457 h 611"/>
                  <a:gd name="T52" fmla="*/ 187 w 331"/>
                  <a:gd name="T53" fmla="*/ 468 h 611"/>
                  <a:gd name="T54" fmla="*/ 196 w 331"/>
                  <a:gd name="T55" fmla="*/ 475 h 611"/>
                  <a:gd name="T56" fmla="*/ 224 w 331"/>
                  <a:gd name="T57" fmla="*/ 503 h 611"/>
                  <a:gd name="T58" fmla="*/ 236 w 331"/>
                  <a:gd name="T59" fmla="*/ 485 h 611"/>
                  <a:gd name="T60" fmla="*/ 240 w 331"/>
                  <a:gd name="T61" fmla="*/ 466 h 611"/>
                  <a:gd name="T62" fmla="*/ 246 w 331"/>
                  <a:gd name="T63" fmla="*/ 451 h 611"/>
                  <a:gd name="T64" fmla="*/ 253 w 331"/>
                  <a:gd name="T65" fmla="*/ 421 h 611"/>
                  <a:gd name="T66" fmla="*/ 260 w 331"/>
                  <a:gd name="T67" fmla="*/ 384 h 611"/>
                  <a:gd name="T68" fmla="*/ 270 w 331"/>
                  <a:gd name="T69" fmla="*/ 307 h 611"/>
                  <a:gd name="T70" fmla="*/ 275 w 331"/>
                  <a:gd name="T71" fmla="*/ 296 h 611"/>
                  <a:gd name="T72" fmla="*/ 277 w 331"/>
                  <a:gd name="T73" fmla="*/ 292 h 611"/>
                  <a:gd name="T74" fmla="*/ 283 w 331"/>
                  <a:gd name="T75" fmla="*/ 235 h 611"/>
                  <a:gd name="T76" fmla="*/ 292 w 331"/>
                  <a:gd name="T77" fmla="*/ 158 h 611"/>
                  <a:gd name="T78" fmla="*/ 303 w 331"/>
                  <a:gd name="T79" fmla="*/ 107 h 611"/>
                  <a:gd name="T80" fmla="*/ 311 w 331"/>
                  <a:gd name="T81" fmla="*/ 82 h 611"/>
                  <a:gd name="T82" fmla="*/ 323 w 331"/>
                  <a:gd name="T83" fmla="*/ 6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611">
                    <a:moveTo>
                      <a:pt x="331" y="29"/>
                    </a:moveTo>
                    <a:lnTo>
                      <a:pt x="295" y="17"/>
                    </a:lnTo>
                    <a:lnTo>
                      <a:pt x="277" y="12"/>
                    </a:lnTo>
                    <a:lnTo>
                      <a:pt x="258" y="9"/>
                    </a:lnTo>
                    <a:lnTo>
                      <a:pt x="241" y="6"/>
                    </a:lnTo>
                    <a:lnTo>
                      <a:pt x="222" y="3"/>
                    </a:lnTo>
                    <a:lnTo>
                      <a:pt x="204" y="2"/>
                    </a:lnTo>
                    <a:lnTo>
                      <a:pt x="185" y="0"/>
                    </a:lnTo>
                    <a:lnTo>
                      <a:pt x="167" y="0"/>
                    </a:lnTo>
                    <a:lnTo>
                      <a:pt x="148" y="2"/>
                    </a:lnTo>
                    <a:lnTo>
                      <a:pt x="110" y="5"/>
                    </a:lnTo>
                    <a:lnTo>
                      <a:pt x="91" y="8"/>
                    </a:lnTo>
                    <a:lnTo>
                      <a:pt x="71" y="12"/>
                    </a:lnTo>
                    <a:lnTo>
                      <a:pt x="51" y="16"/>
                    </a:lnTo>
                    <a:lnTo>
                      <a:pt x="32" y="22"/>
                    </a:lnTo>
                    <a:lnTo>
                      <a:pt x="26" y="25"/>
                    </a:lnTo>
                    <a:lnTo>
                      <a:pt x="20" y="28"/>
                    </a:lnTo>
                    <a:lnTo>
                      <a:pt x="15" y="33"/>
                    </a:lnTo>
                    <a:lnTo>
                      <a:pt x="10" y="39"/>
                    </a:lnTo>
                    <a:lnTo>
                      <a:pt x="9" y="43"/>
                    </a:lnTo>
                    <a:lnTo>
                      <a:pt x="7" y="51"/>
                    </a:lnTo>
                    <a:lnTo>
                      <a:pt x="6" y="77"/>
                    </a:lnTo>
                    <a:lnTo>
                      <a:pt x="6" y="114"/>
                    </a:lnTo>
                    <a:lnTo>
                      <a:pt x="6" y="159"/>
                    </a:lnTo>
                    <a:lnTo>
                      <a:pt x="4" y="258"/>
                    </a:lnTo>
                    <a:lnTo>
                      <a:pt x="4" y="306"/>
                    </a:lnTo>
                    <a:lnTo>
                      <a:pt x="3" y="350"/>
                    </a:lnTo>
                    <a:lnTo>
                      <a:pt x="1" y="386"/>
                    </a:lnTo>
                    <a:lnTo>
                      <a:pt x="0" y="420"/>
                    </a:lnTo>
                    <a:lnTo>
                      <a:pt x="0" y="451"/>
                    </a:lnTo>
                    <a:lnTo>
                      <a:pt x="0" y="482"/>
                    </a:lnTo>
                    <a:lnTo>
                      <a:pt x="1" y="542"/>
                    </a:lnTo>
                    <a:lnTo>
                      <a:pt x="1" y="576"/>
                    </a:lnTo>
                    <a:lnTo>
                      <a:pt x="1" y="611"/>
                    </a:lnTo>
                    <a:lnTo>
                      <a:pt x="10" y="580"/>
                    </a:lnTo>
                    <a:lnTo>
                      <a:pt x="21" y="553"/>
                    </a:lnTo>
                    <a:lnTo>
                      <a:pt x="27" y="539"/>
                    </a:lnTo>
                    <a:lnTo>
                      <a:pt x="35" y="526"/>
                    </a:lnTo>
                    <a:lnTo>
                      <a:pt x="43" y="514"/>
                    </a:lnTo>
                    <a:lnTo>
                      <a:pt x="52" y="503"/>
                    </a:lnTo>
                    <a:lnTo>
                      <a:pt x="62" y="492"/>
                    </a:lnTo>
                    <a:lnTo>
                      <a:pt x="71" y="483"/>
                    </a:lnTo>
                    <a:lnTo>
                      <a:pt x="82" y="475"/>
                    </a:lnTo>
                    <a:lnTo>
                      <a:pt x="94" y="468"/>
                    </a:lnTo>
                    <a:lnTo>
                      <a:pt x="108" y="463"/>
                    </a:lnTo>
                    <a:lnTo>
                      <a:pt x="114" y="460"/>
                    </a:lnTo>
                    <a:lnTo>
                      <a:pt x="122" y="459"/>
                    </a:lnTo>
                    <a:lnTo>
                      <a:pt x="130" y="457"/>
                    </a:lnTo>
                    <a:lnTo>
                      <a:pt x="137" y="457"/>
                    </a:lnTo>
                    <a:lnTo>
                      <a:pt x="153" y="455"/>
                    </a:lnTo>
                    <a:lnTo>
                      <a:pt x="159" y="455"/>
                    </a:lnTo>
                    <a:lnTo>
                      <a:pt x="165" y="457"/>
                    </a:lnTo>
                    <a:lnTo>
                      <a:pt x="176" y="462"/>
                    </a:lnTo>
                    <a:lnTo>
                      <a:pt x="187" y="468"/>
                    </a:lnTo>
                    <a:lnTo>
                      <a:pt x="192" y="472"/>
                    </a:lnTo>
                    <a:lnTo>
                      <a:pt x="196" y="475"/>
                    </a:lnTo>
                    <a:lnTo>
                      <a:pt x="215" y="494"/>
                    </a:lnTo>
                    <a:lnTo>
                      <a:pt x="224" y="503"/>
                    </a:lnTo>
                    <a:lnTo>
                      <a:pt x="235" y="511"/>
                    </a:lnTo>
                    <a:lnTo>
                      <a:pt x="236" y="485"/>
                    </a:lnTo>
                    <a:lnTo>
                      <a:pt x="238" y="472"/>
                    </a:lnTo>
                    <a:lnTo>
                      <a:pt x="240" y="466"/>
                    </a:lnTo>
                    <a:lnTo>
                      <a:pt x="243" y="460"/>
                    </a:lnTo>
                    <a:lnTo>
                      <a:pt x="246" y="451"/>
                    </a:lnTo>
                    <a:lnTo>
                      <a:pt x="249" y="442"/>
                    </a:lnTo>
                    <a:lnTo>
                      <a:pt x="253" y="421"/>
                    </a:lnTo>
                    <a:lnTo>
                      <a:pt x="257" y="403"/>
                    </a:lnTo>
                    <a:lnTo>
                      <a:pt x="260" y="384"/>
                    </a:lnTo>
                    <a:lnTo>
                      <a:pt x="264" y="346"/>
                    </a:lnTo>
                    <a:lnTo>
                      <a:pt x="270" y="307"/>
                    </a:lnTo>
                    <a:lnTo>
                      <a:pt x="272" y="301"/>
                    </a:lnTo>
                    <a:lnTo>
                      <a:pt x="275" y="296"/>
                    </a:lnTo>
                    <a:lnTo>
                      <a:pt x="275" y="295"/>
                    </a:lnTo>
                    <a:lnTo>
                      <a:pt x="277" y="292"/>
                    </a:lnTo>
                    <a:lnTo>
                      <a:pt x="278" y="287"/>
                    </a:lnTo>
                    <a:lnTo>
                      <a:pt x="283" y="235"/>
                    </a:lnTo>
                    <a:lnTo>
                      <a:pt x="288" y="182"/>
                    </a:lnTo>
                    <a:lnTo>
                      <a:pt x="292" y="158"/>
                    </a:lnTo>
                    <a:lnTo>
                      <a:pt x="297" y="131"/>
                    </a:lnTo>
                    <a:lnTo>
                      <a:pt x="303" y="107"/>
                    </a:lnTo>
                    <a:lnTo>
                      <a:pt x="306" y="94"/>
                    </a:lnTo>
                    <a:lnTo>
                      <a:pt x="311" y="82"/>
                    </a:lnTo>
                    <a:lnTo>
                      <a:pt x="315" y="73"/>
                    </a:lnTo>
                    <a:lnTo>
                      <a:pt x="323" y="60"/>
                    </a:lnTo>
                    <a:lnTo>
                      <a:pt x="331" y="2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66" name="Freeform 62"/>
              <p:cNvSpPr>
                <a:spLocks/>
              </p:cNvSpPr>
              <p:nvPr/>
            </p:nvSpPr>
            <p:spPr bwMode="auto">
              <a:xfrm>
                <a:off x="2112" y="1276"/>
                <a:ext cx="151" cy="17"/>
              </a:xfrm>
              <a:custGeom>
                <a:avLst/>
                <a:gdLst>
                  <a:gd name="T0" fmla="*/ 298 w 301"/>
                  <a:gd name="T1" fmla="*/ 36 h 36"/>
                  <a:gd name="T2" fmla="*/ 263 w 301"/>
                  <a:gd name="T3" fmla="*/ 23 h 36"/>
                  <a:gd name="T4" fmla="*/ 244 w 301"/>
                  <a:gd name="T5" fmla="*/ 19 h 36"/>
                  <a:gd name="T6" fmla="*/ 227 w 301"/>
                  <a:gd name="T7" fmla="*/ 15 h 36"/>
                  <a:gd name="T8" fmla="*/ 209 w 301"/>
                  <a:gd name="T9" fmla="*/ 12 h 36"/>
                  <a:gd name="T10" fmla="*/ 191 w 301"/>
                  <a:gd name="T11" fmla="*/ 9 h 36"/>
                  <a:gd name="T12" fmla="*/ 173 w 301"/>
                  <a:gd name="T13" fmla="*/ 8 h 36"/>
                  <a:gd name="T14" fmla="*/ 154 w 301"/>
                  <a:gd name="T15" fmla="*/ 8 h 36"/>
                  <a:gd name="T16" fmla="*/ 136 w 301"/>
                  <a:gd name="T17" fmla="*/ 8 h 36"/>
                  <a:gd name="T18" fmla="*/ 117 w 301"/>
                  <a:gd name="T19" fmla="*/ 8 h 36"/>
                  <a:gd name="T20" fmla="*/ 79 w 301"/>
                  <a:gd name="T21" fmla="*/ 11 h 36"/>
                  <a:gd name="T22" fmla="*/ 60 w 301"/>
                  <a:gd name="T23" fmla="*/ 14 h 36"/>
                  <a:gd name="T24" fmla="*/ 41 w 301"/>
                  <a:gd name="T25" fmla="*/ 19 h 36"/>
                  <a:gd name="T26" fmla="*/ 21 w 301"/>
                  <a:gd name="T27" fmla="*/ 23 h 36"/>
                  <a:gd name="T28" fmla="*/ 1 w 301"/>
                  <a:gd name="T29" fmla="*/ 28 h 36"/>
                  <a:gd name="T30" fmla="*/ 0 w 301"/>
                  <a:gd name="T31" fmla="*/ 22 h 36"/>
                  <a:gd name="T32" fmla="*/ 20 w 301"/>
                  <a:gd name="T33" fmla="*/ 15 h 36"/>
                  <a:gd name="T34" fmla="*/ 38 w 301"/>
                  <a:gd name="T35" fmla="*/ 12 h 36"/>
                  <a:gd name="T36" fmla="*/ 58 w 301"/>
                  <a:gd name="T37" fmla="*/ 8 h 36"/>
                  <a:gd name="T38" fmla="*/ 79 w 301"/>
                  <a:gd name="T39" fmla="*/ 5 h 36"/>
                  <a:gd name="T40" fmla="*/ 116 w 301"/>
                  <a:gd name="T41" fmla="*/ 2 h 36"/>
                  <a:gd name="T42" fmla="*/ 136 w 301"/>
                  <a:gd name="T43" fmla="*/ 0 h 36"/>
                  <a:gd name="T44" fmla="*/ 154 w 301"/>
                  <a:gd name="T45" fmla="*/ 0 h 36"/>
                  <a:gd name="T46" fmla="*/ 173 w 301"/>
                  <a:gd name="T47" fmla="*/ 2 h 36"/>
                  <a:gd name="T48" fmla="*/ 191 w 301"/>
                  <a:gd name="T49" fmla="*/ 3 h 36"/>
                  <a:gd name="T50" fmla="*/ 210 w 301"/>
                  <a:gd name="T51" fmla="*/ 6 h 36"/>
                  <a:gd name="T52" fmla="*/ 229 w 301"/>
                  <a:gd name="T53" fmla="*/ 9 h 36"/>
                  <a:gd name="T54" fmla="*/ 247 w 301"/>
                  <a:gd name="T55" fmla="*/ 12 h 36"/>
                  <a:gd name="T56" fmla="*/ 266 w 301"/>
                  <a:gd name="T57" fmla="*/ 17 h 36"/>
                  <a:gd name="T58" fmla="*/ 301 w 301"/>
                  <a:gd name="T59" fmla="*/ 29 h 36"/>
                  <a:gd name="T60" fmla="*/ 298 w 301"/>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1" h="36">
                    <a:moveTo>
                      <a:pt x="298" y="36"/>
                    </a:moveTo>
                    <a:lnTo>
                      <a:pt x="263" y="23"/>
                    </a:lnTo>
                    <a:lnTo>
                      <a:pt x="244" y="19"/>
                    </a:lnTo>
                    <a:lnTo>
                      <a:pt x="227" y="15"/>
                    </a:lnTo>
                    <a:lnTo>
                      <a:pt x="209" y="12"/>
                    </a:lnTo>
                    <a:lnTo>
                      <a:pt x="191" y="9"/>
                    </a:lnTo>
                    <a:lnTo>
                      <a:pt x="173" y="8"/>
                    </a:lnTo>
                    <a:lnTo>
                      <a:pt x="154" y="8"/>
                    </a:lnTo>
                    <a:lnTo>
                      <a:pt x="136" y="8"/>
                    </a:lnTo>
                    <a:lnTo>
                      <a:pt x="117" y="8"/>
                    </a:lnTo>
                    <a:lnTo>
                      <a:pt x="79" y="11"/>
                    </a:lnTo>
                    <a:lnTo>
                      <a:pt x="60" y="14"/>
                    </a:lnTo>
                    <a:lnTo>
                      <a:pt x="41" y="19"/>
                    </a:lnTo>
                    <a:lnTo>
                      <a:pt x="21" y="23"/>
                    </a:lnTo>
                    <a:lnTo>
                      <a:pt x="1" y="28"/>
                    </a:lnTo>
                    <a:lnTo>
                      <a:pt x="0" y="22"/>
                    </a:lnTo>
                    <a:lnTo>
                      <a:pt x="20" y="15"/>
                    </a:lnTo>
                    <a:lnTo>
                      <a:pt x="38" y="12"/>
                    </a:lnTo>
                    <a:lnTo>
                      <a:pt x="58" y="8"/>
                    </a:lnTo>
                    <a:lnTo>
                      <a:pt x="79" y="5"/>
                    </a:lnTo>
                    <a:lnTo>
                      <a:pt x="116" y="2"/>
                    </a:lnTo>
                    <a:lnTo>
                      <a:pt x="136" y="0"/>
                    </a:lnTo>
                    <a:lnTo>
                      <a:pt x="154" y="0"/>
                    </a:lnTo>
                    <a:lnTo>
                      <a:pt x="173" y="2"/>
                    </a:lnTo>
                    <a:lnTo>
                      <a:pt x="191" y="3"/>
                    </a:lnTo>
                    <a:lnTo>
                      <a:pt x="210" y="6"/>
                    </a:lnTo>
                    <a:lnTo>
                      <a:pt x="229" y="9"/>
                    </a:lnTo>
                    <a:lnTo>
                      <a:pt x="247" y="12"/>
                    </a:lnTo>
                    <a:lnTo>
                      <a:pt x="266" y="17"/>
                    </a:lnTo>
                    <a:lnTo>
                      <a:pt x="301" y="29"/>
                    </a:lnTo>
                    <a:lnTo>
                      <a:pt x="298"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67" name="Freeform 63"/>
              <p:cNvSpPr>
                <a:spLocks/>
              </p:cNvSpPr>
              <p:nvPr/>
            </p:nvSpPr>
            <p:spPr bwMode="auto">
              <a:xfrm>
                <a:off x="2100" y="1286"/>
                <a:ext cx="13" cy="12"/>
              </a:xfrm>
              <a:custGeom>
                <a:avLst/>
                <a:gdLst>
                  <a:gd name="T0" fmla="*/ 27 w 27"/>
                  <a:gd name="T1" fmla="*/ 6 h 23"/>
                  <a:gd name="T2" fmla="*/ 20 w 27"/>
                  <a:gd name="T3" fmla="*/ 9 h 23"/>
                  <a:gd name="T4" fmla="*/ 16 w 27"/>
                  <a:gd name="T5" fmla="*/ 12 h 23"/>
                  <a:gd name="T6" fmla="*/ 10 w 27"/>
                  <a:gd name="T7" fmla="*/ 17 h 23"/>
                  <a:gd name="T8" fmla="*/ 5 w 27"/>
                  <a:gd name="T9" fmla="*/ 23 h 23"/>
                  <a:gd name="T10" fmla="*/ 0 w 27"/>
                  <a:gd name="T11" fmla="*/ 18 h 23"/>
                  <a:gd name="T12" fmla="*/ 5 w 27"/>
                  <a:gd name="T13" fmla="*/ 12 h 23"/>
                  <a:gd name="T14" fmla="*/ 11 w 27"/>
                  <a:gd name="T15" fmla="*/ 6 h 23"/>
                  <a:gd name="T16" fmla="*/ 17 w 27"/>
                  <a:gd name="T17" fmla="*/ 3 h 23"/>
                  <a:gd name="T18" fmla="*/ 24 w 27"/>
                  <a:gd name="T19" fmla="*/ 0 h 23"/>
                  <a:gd name="T20" fmla="*/ 27 w 27"/>
                  <a:gd name="T21"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3">
                    <a:moveTo>
                      <a:pt x="27" y="6"/>
                    </a:moveTo>
                    <a:lnTo>
                      <a:pt x="20" y="9"/>
                    </a:lnTo>
                    <a:lnTo>
                      <a:pt x="16" y="12"/>
                    </a:lnTo>
                    <a:lnTo>
                      <a:pt x="10" y="17"/>
                    </a:lnTo>
                    <a:lnTo>
                      <a:pt x="5" y="23"/>
                    </a:lnTo>
                    <a:lnTo>
                      <a:pt x="0" y="18"/>
                    </a:lnTo>
                    <a:lnTo>
                      <a:pt x="5" y="12"/>
                    </a:lnTo>
                    <a:lnTo>
                      <a:pt x="11" y="6"/>
                    </a:lnTo>
                    <a:lnTo>
                      <a:pt x="17" y="3"/>
                    </a:lnTo>
                    <a:lnTo>
                      <a:pt x="24" y="0"/>
                    </a:lnTo>
                    <a:lnTo>
                      <a:pt x="2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68" name="Freeform 64"/>
              <p:cNvSpPr>
                <a:spLocks/>
              </p:cNvSpPr>
              <p:nvPr/>
            </p:nvSpPr>
            <p:spPr bwMode="auto">
              <a:xfrm>
                <a:off x="2112" y="1286"/>
                <a:ext cx="1" cy="3"/>
              </a:xfrm>
              <a:custGeom>
                <a:avLst/>
                <a:gdLst>
                  <a:gd name="T0" fmla="*/ 0 w 3"/>
                  <a:gd name="T1" fmla="*/ 0 h 6"/>
                  <a:gd name="T2" fmla="*/ 3 w 3"/>
                  <a:gd name="T3" fmla="*/ 6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1"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69" name="Freeform 65"/>
              <p:cNvSpPr>
                <a:spLocks/>
              </p:cNvSpPr>
              <p:nvPr/>
            </p:nvSpPr>
            <p:spPr bwMode="auto">
              <a:xfrm>
                <a:off x="2096" y="1296"/>
                <a:ext cx="7" cy="156"/>
              </a:xfrm>
              <a:custGeom>
                <a:avLst/>
                <a:gdLst>
                  <a:gd name="T0" fmla="*/ 16 w 16"/>
                  <a:gd name="T1" fmla="*/ 3 h 313"/>
                  <a:gd name="T2" fmla="*/ 14 w 16"/>
                  <a:gd name="T3" fmla="*/ 6 h 313"/>
                  <a:gd name="T4" fmla="*/ 12 w 16"/>
                  <a:gd name="T5" fmla="*/ 14 h 313"/>
                  <a:gd name="T6" fmla="*/ 11 w 16"/>
                  <a:gd name="T7" fmla="*/ 40 h 313"/>
                  <a:gd name="T8" fmla="*/ 11 w 16"/>
                  <a:gd name="T9" fmla="*/ 77 h 313"/>
                  <a:gd name="T10" fmla="*/ 11 w 16"/>
                  <a:gd name="T11" fmla="*/ 122 h 313"/>
                  <a:gd name="T12" fmla="*/ 11 w 16"/>
                  <a:gd name="T13" fmla="*/ 221 h 313"/>
                  <a:gd name="T14" fmla="*/ 9 w 16"/>
                  <a:gd name="T15" fmla="*/ 269 h 313"/>
                  <a:gd name="T16" fmla="*/ 8 w 16"/>
                  <a:gd name="T17" fmla="*/ 313 h 313"/>
                  <a:gd name="T18" fmla="*/ 0 w 16"/>
                  <a:gd name="T19" fmla="*/ 313 h 313"/>
                  <a:gd name="T20" fmla="*/ 3 w 16"/>
                  <a:gd name="T21" fmla="*/ 269 h 313"/>
                  <a:gd name="T22" fmla="*/ 3 w 16"/>
                  <a:gd name="T23" fmla="*/ 221 h 313"/>
                  <a:gd name="T24" fmla="*/ 3 w 16"/>
                  <a:gd name="T25" fmla="*/ 122 h 313"/>
                  <a:gd name="T26" fmla="*/ 3 w 16"/>
                  <a:gd name="T27" fmla="*/ 77 h 313"/>
                  <a:gd name="T28" fmla="*/ 5 w 16"/>
                  <a:gd name="T29" fmla="*/ 40 h 313"/>
                  <a:gd name="T30" fmla="*/ 6 w 16"/>
                  <a:gd name="T31" fmla="*/ 14 h 313"/>
                  <a:gd name="T32" fmla="*/ 6 w 16"/>
                  <a:gd name="T33" fmla="*/ 6 h 313"/>
                  <a:gd name="T34" fmla="*/ 8 w 16"/>
                  <a:gd name="T35" fmla="*/ 0 h 313"/>
                  <a:gd name="T36" fmla="*/ 16 w 16"/>
                  <a:gd name="T37" fmla="*/ 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13">
                    <a:moveTo>
                      <a:pt x="16" y="3"/>
                    </a:moveTo>
                    <a:lnTo>
                      <a:pt x="14" y="6"/>
                    </a:lnTo>
                    <a:lnTo>
                      <a:pt x="12" y="14"/>
                    </a:lnTo>
                    <a:lnTo>
                      <a:pt x="11" y="40"/>
                    </a:lnTo>
                    <a:lnTo>
                      <a:pt x="11" y="77"/>
                    </a:lnTo>
                    <a:lnTo>
                      <a:pt x="11" y="122"/>
                    </a:lnTo>
                    <a:lnTo>
                      <a:pt x="11" y="221"/>
                    </a:lnTo>
                    <a:lnTo>
                      <a:pt x="9" y="269"/>
                    </a:lnTo>
                    <a:lnTo>
                      <a:pt x="8" y="313"/>
                    </a:lnTo>
                    <a:lnTo>
                      <a:pt x="0" y="313"/>
                    </a:lnTo>
                    <a:lnTo>
                      <a:pt x="3" y="269"/>
                    </a:lnTo>
                    <a:lnTo>
                      <a:pt x="3" y="221"/>
                    </a:lnTo>
                    <a:lnTo>
                      <a:pt x="3" y="122"/>
                    </a:lnTo>
                    <a:lnTo>
                      <a:pt x="3" y="77"/>
                    </a:lnTo>
                    <a:lnTo>
                      <a:pt x="5" y="40"/>
                    </a:lnTo>
                    <a:lnTo>
                      <a:pt x="6" y="14"/>
                    </a:lnTo>
                    <a:lnTo>
                      <a:pt x="6" y="6"/>
                    </a:lnTo>
                    <a:lnTo>
                      <a:pt x="8" y="0"/>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0" name="Freeform 66"/>
              <p:cNvSpPr>
                <a:spLocks/>
              </p:cNvSpPr>
              <p:nvPr/>
            </p:nvSpPr>
            <p:spPr bwMode="auto">
              <a:xfrm>
                <a:off x="2099" y="1296"/>
                <a:ext cx="4" cy="2"/>
              </a:xfrm>
              <a:custGeom>
                <a:avLst/>
                <a:gdLst>
                  <a:gd name="T0" fmla="*/ 1 w 8"/>
                  <a:gd name="T1" fmla="*/ 0 h 5"/>
                  <a:gd name="T2" fmla="*/ 0 w 8"/>
                  <a:gd name="T3" fmla="*/ 2 h 5"/>
                  <a:gd name="T4" fmla="*/ 0 w 8"/>
                  <a:gd name="T5" fmla="*/ 0 h 5"/>
                  <a:gd name="T6" fmla="*/ 8 w 8"/>
                  <a:gd name="T7" fmla="*/ 3 h 5"/>
                  <a:gd name="T8" fmla="*/ 6 w 8"/>
                  <a:gd name="T9" fmla="*/ 5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0"/>
                    </a:lnTo>
                    <a:lnTo>
                      <a:pt x="8" y="3"/>
                    </a:lnTo>
                    <a:lnTo>
                      <a:pt x="6"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1" name="Freeform 67"/>
              <p:cNvSpPr>
                <a:spLocks/>
              </p:cNvSpPr>
              <p:nvPr/>
            </p:nvSpPr>
            <p:spPr bwMode="auto">
              <a:xfrm>
                <a:off x="2095" y="1452"/>
                <a:ext cx="4" cy="131"/>
              </a:xfrm>
              <a:custGeom>
                <a:avLst/>
                <a:gdLst>
                  <a:gd name="T0" fmla="*/ 9 w 9"/>
                  <a:gd name="T1" fmla="*/ 0 h 261"/>
                  <a:gd name="T2" fmla="*/ 7 w 9"/>
                  <a:gd name="T3" fmla="*/ 36 h 261"/>
                  <a:gd name="T4" fmla="*/ 6 w 9"/>
                  <a:gd name="T5" fmla="*/ 70 h 261"/>
                  <a:gd name="T6" fmla="*/ 6 w 9"/>
                  <a:gd name="T7" fmla="*/ 101 h 261"/>
                  <a:gd name="T8" fmla="*/ 6 w 9"/>
                  <a:gd name="T9" fmla="*/ 132 h 261"/>
                  <a:gd name="T10" fmla="*/ 7 w 9"/>
                  <a:gd name="T11" fmla="*/ 192 h 261"/>
                  <a:gd name="T12" fmla="*/ 7 w 9"/>
                  <a:gd name="T13" fmla="*/ 226 h 261"/>
                  <a:gd name="T14" fmla="*/ 7 w 9"/>
                  <a:gd name="T15" fmla="*/ 261 h 261"/>
                  <a:gd name="T16" fmla="*/ 0 w 9"/>
                  <a:gd name="T17" fmla="*/ 261 h 261"/>
                  <a:gd name="T18" fmla="*/ 1 w 9"/>
                  <a:gd name="T19" fmla="*/ 226 h 261"/>
                  <a:gd name="T20" fmla="*/ 1 w 9"/>
                  <a:gd name="T21" fmla="*/ 192 h 261"/>
                  <a:gd name="T22" fmla="*/ 0 w 9"/>
                  <a:gd name="T23" fmla="*/ 132 h 261"/>
                  <a:gd name="T24" fmla="*/ 0 w 9"/>
                  <a:gd name="T25" fmla="*/ 101 h 261"/>
                  <a:gd name="T26" fmla="*/ 0 w 9"/>
                  <a:gd name="T27" fmla="*/ 70 h 261"/>
                  <a:gd name="T28" fmla="*/ 0 w 9"/>
                  <a:gd name="T29" fmla="*/ 36 h 261"/>
                  <a:gd name="T30" fmla="*/ 1 w 9"/>
                  <a:gd name="T31" fmla="*/ 0 h 261"/>
                  <a:gd name="T32" fmla="*/ 9 w 9"/>
                  <a:gd name="T3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61">
                    <a:moveTo>
                      <a:pt x="9" y="0"/>
                    </a:moveTo>
                    <a:lnTo>
                      <a:pt x="7" y="36"/>
                    </a:lnTo>
                    <a:lnTo>
                      <a:pt x="6" y="70"/>
                    </a:lnTo>
                    <a:lnTo>
                      <a:pt x="6" y="101"/>
                    </a:lnTo>
                    <a:lnTo>
                      <a:pt x="6" y="132"/>
                    </a:lnTo>
                    <a:lnTo>
                      <a:pt x="7" y="192"/>
                    </a:lnTo>
                    <a:lnTo>
                      <a:pt x="7" y="226"/>
                    </a:lnTo>
                    <a:lnTo>
                      <a:pt x="7" y="261"/>
                    </a:lnTo>
                    <a:lnTo>
                      <a:pt x="0" y="261"/>
                    </a:lnTo>
                    <a:lnTo>
                      <a:pt x="1" y="226"/>
                    </a:lnTo>
                    <a:lnTo>
                      <a:pt x="1" y="192"/>
                    </a:lnTo>
                    <a:lnTo>
                      <a:pt x="0" y="132"/>
                    </a:lnTo>
                    <a:lnTo>
                      <a:pt x="0" y="101"/>
                    </a:lnTo>
                    <a:lnTo>
                      <a:pt x="0" y="70"/>
                    </a:lnTo>
                    <a:lnTo>
                      <a:pt x="0" y="36"/>
                    </a:lnTo>
                    <a:lnTo>
                      <a:pt x="1"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2" name="Freeform 68"/>
              <p:cNvSpPr>
                <a:spLocks/>
              </p:cNvSpPr>
              <p:nvPr/>
            </p:nvSpPr>
            <p:spPr bwMode="auto">
              <a:xfrm>
                <a:off x="2096" y="1452"/>
                <a:ext cx="3"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3" name="Freeform 69"/>
              <p:cNvSpPr>
                <a:spLocks/>
              </p:cNvSpPr>
              <p:nvPr/>
            </p:nvSpPr>
            <p:spPr bwMode="auto">
              <a:xfrm>
                <a:off x="2095" y="1503"/>
                <a:ext cx="78" cy="80"/>
              </a:xfrm>
              <a:custGeom>
                <a:avLst/>
                <a:gdLst>
                  <a:gd name="T0" fmla="*/ 0 w 156"/>
                  <a:gd name="T1" fmla="*/ 158 h 161"/>
                  <a:gd name="T2" fmla="*/ 10 w 156"/>
                  <a:gd name="T3" fmla="*/ 128 h 161"/>
                  <a:gd name="T4" fmla="*/ 21 w 156"/>
                  <a:gd name="T5" fmla="*/ 99 h 161"/>
                  <a:gd name="T6" fmla="*/ 27 w 156"/>
                  <a:gd name="T7" fmla="*/ 85 h 161"/>
                  <a:gd name="T8" fmla="*/ 35 w 156"/>
                  <a:gd name="T9" fmla="*/ 71 h 161"/>
                  <a:gd name="T10" fmla="*/ 43 w 156"/>
                  <a:gd name="T11" fmla="*/ 61 h 161"/>
                  <a:gd name="T12" fmla="*/ 52 w 156"/>
                  <a:gd name="T13" fmla="*/ 48 h 161"/>
                  <a:gd name="T14" fmla="*/ 61 w 156"/>
                  <a:gd name="T15" fmla="*/ 37 h 161"/>
                  <a:gd name="T16" fmla="*/ 72 w 156"/>
                  <a:gd name="T17" fmla="*/ 28 h 161"/>
                  <a:gd name="T18" fmla="*/ 83 w 156"/>
                  <a:gd name="T19" fmla="*/ 20 h 161"/>
                  <a:gd name="T20" fmla="*/ 95 w 156"/>
                  <a:gd name="T21" fmla="*/ 13 h 161"/>
                  <a:gd name="T22" fmla="*/ 109 w 156"/>
                  <a:gd name="T23" fmla="*/ 8 h 161"/>
                  <a:gd name="T24" fmla="*/ 116 w 156"/>
                  <a:gd name="T25" fmla="*/ 5 h 161"/>
                  <a:gd name="T26" fmla="*/ 123 w 156"/>
                  <a:gd name="T27" fmla="*/ 3 h 161"/>
                  <a:gd name="T28" fmla="*/ 131 w 156"/>
                  <a:gd name="T29" fmla="*/ 2 h 161"/>
                  <a:gd name="T30" fmla="*/ 140 w 156"/>
                  <a:gd name="T31" fmla="*/ 0 h 161"/>
                  <a:gd name="T32" fmla="*/ 156 w 156"/>
                  <a:gd name="T33" fmla="*/ 0 h 161"/>
                  <a:gd name="T34" fmla="*/ 156 w 156"/>
                  <a:gd name="T35" fmla="*/ 7 h 161"/>
                  <a:gd name="T36" fmla="*/ 140 w 156"/>
                  <a:gd name="T37" fmla="*/ 8 h 161"/>
                  <a:gd name="T38" fmla="*/ 133 w 156"/>
                  <a:gd name="T39" fmla="*/ 10 h 161"/>
                  <a:gd name="T40" fmla="*/ 125 w 156"/>
                  <a:gd name="T41" fmla="*/ 10 h 161"/>
                  <a:gd name="T42" fmla="*/ 119 w 156"/>
                  <a:gd name="T43" fmla="*/ 13 h 161"/>
                  <a:gd name="T44" fmla="*/ 111 w 156"/>
                  <a:gd name="T45" fmla="*/ 14 h 161"/>
                  <a:gd name="T46" fmla="*/ 99 w 156"/>
                  <a:gd name="T47" fmla="*/ 19 h 161"/>
                  <a:gd name="T48" fmla="*/ 88 w 156"/>
                  <a:gd name="T49" fmla="*/ 27 h 161"/>
                  <a:gd name="T50" fmla="*/ 75 w 156"/>
                  <a:gd name="T51" fmla="*/ 34 h 161"/>
                  <a:gd name="T52" fmla="*/ 66 w 156"/>
                  <a:gd name="T53" fmla="*/ 44 h 161"/>
                  <a:gd name="T54" fmla="*/ 57 w 156"/>
                  <a:gd name="T55" fmla="*/ 53 h 161"/>
                  <a:gd name="T56" fmla="*/ 49 w 156"/>
                  <a:gd name="T57" fmla="*/ 64 h 161"/>
                  <a:gd name="T58" fmla="*/ 41 w 156"/>
                  <a:gd name="T59" fmla="*/ 76 h 161"/>
                  <a:gd name="T60" fmla="*/ 34 w 156"/>
                  <a:gd name="T61" fmla="*/ 88 h 161"/>
                  <a:gd name="T62" fmla="*/ 27 w 156"/>
                  <a:gd name="T63" fmla="*/ 102 h 161"/>
                  <a:gd name="T64" fmla="*/ 17 w 156"/>
                  <a:gd name="T65" fmla="*/ 130 h 161"/>
                  <a:gd name="T66" fmla="*/ 7 w 156"/>
                  <a:gd name="T67" fmla="*/ 161 h 161"/>
                  <a:gd name="T68" fmla="*/ 0 w 156"/>
                  <a:gd name="T69" fmla="*/ 15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61">
                    <a:moveTo>
                      <a:pt x="0" y="158"/>
                    </a:moveTo>
                    <a:lnTo>
                      <a:pt x="10" y="128"/>
                    </a:lnTo>
                    <a:lnTo>
                      <a:pt x="21" y="99"/>
                    </a:lnTo>
                    <a:lnTo>
                      <a:pt x="27" y="85"/>
                    </a:lnTo>
                    <a:lnTo>
                      <a:pt x="35" y="71"/>
                    </a:lnTo>
                    <a:lnTo>
                      <a:pt x="43" y="61"/>
                    </a:lnTo>
                    <a:lnTo>
                      <a:pt x="52" y="48"/>
                    </a:lnTo>
                    <a:lnTo>
                      <a:pt x="61" y="37"/>
                    </a:lnTo>
                    <a:lnTo>
                      <a:pt x="72" y="28"/>
                    </a:lnTo>
                    <a:lnTo>
                      <a:pt x="83" y="20"/>
                    </a:lnTo>
                    <a:lnTo>
                      <a:pt x="95" y="13"/>
                    </a:lnTo>
                    <a:lnTo>
                      <a:pt x="109" y="8"/>
                    </a:lnTo>
                    <a:lnTo>
                      <a:pt x="116" y="5"/>
                    </a:lnTo>
                    <a:lnTo>
                      <a:pt x="123" y="3"/>
                    </a:lnTo>
                    <a:lnTo>
                      <a:pt x="131" y="2"/>
                    </a:lnTo>
                    <a:lnTo>
                      <a:pt x="140" y="0"/>
                    </a:lnTo>
                    <a:lnTo>
                      <a:pt x="156" y="0"/>
                    </a:lnTo>
                    <a:lnTo>
                      <a:pt x="156" y="7"/>
                    </a:lnTo>
                    <a:lnTo>
                      <a:pt x="140" y="8"/>
                    </a:lnTo>
                    <a:lnTo>
                      <a:pt x="133" y="10"/>
                    </a:lnTo>
                    <a:lnTo>
                      <a:pt x="125" y="10"/>
                    </a:lnTo>
                    <a:lnTo>
                      <a:pt x="119" y="13"/>
                    </a:lnTo>
                    <a:lnTo>
                      <a:pt x="111" y="14"/>
                    </a:lnTo>
                    <a:lnTo>
                      <a:pt x="99" y="19"/>
                    </a:lnTo>
                    <a:lnTo>
                      <a:pt x="88" y="27"/>
                    </a:lnTo>
                    <a:lnTo>
                      <a:pt x="75" y="34"/>
                    </a:lnTo>
                    <a:lnTo>
                      <a:pt x="66" y="44"/>
                    </a:lnTo>
                    <a:lnTo>
                      <a:pt x="57" y="53"/>
                    </a:lnTo>
                    <a:lnTo>
                      <a:pt x="49" y="64"/>
                    </a:lnTo>
                    <a:lnTo>
                      <a:pt x="41" y="76"/>
                    </a:lnTo>
                    <a:lnTo>
                      <a:pt x="34" y="88"/>
                    </a:lnTo>
                    <a:lnTo>
                      <a:pt x="27" y="102"/>
                    </a:lnTo>
                    <a:lnTo>
                      <a:pt x="17" y="130"/>
                    </a:lnTo>
                    <a:lnTo>
                      <a:pt x="7" y="161"/>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4" name="Freeform 70"/>
              <p:cNvSpPr>
                <a:spLocks/>
              </p:cNvSpPr>
              <p:nvPr/>
            </p:nvSpPr>
            <p:spPr bwMode="auto">
              <a:xfrm>
                <a:off x="2095" y="1582"/>
                <a:ext cx="4" cy="1"/>
              </a:xfrm>
              <a:custGeom>
                <a:avLst/>
                <a:gdLst>
                  <a:gd name="T0" fmla="*/ 0 w 7"/>
                  <a:gd name="T1" fmla="*/ 1 h 3"/>
                  <a:gd name="T2" fmla="*/ 7 w 7"/>
                  <a:gd name="T3" fmla="*/ 3 h 3"/>
                  <a:gd name="T4" fmla="*/ 0 w 7"/>
                  <a:gd name="T5" fmla="*/ 0 h 3"/>
                  <a:gd name="T6" fmla="*/ 7 w 7"/>
                  <a:gd name="T7" fmla="*/ 1 h 3"/>
                  <a:gd name="T8" fmla="*/ 0 w 7"/>
                  <a:gd name="T9" fmla="*/ 1 h 3"/>
                </a:gdLst>
                <a:ahLst/>
                <a:cxnLst>
                  <a:cxn ang="0">
                    <a:pos x="T0" y="T1"/>
                  </a:cxn>
                  <a:cxn ang="0">
                    <a:pos x="T2" y="T3"/>
                  </a:cxn>
                  <a:cxn ang="0">
                    <a:pos x="T4" y="T5"/>
                  </a:cxn>
                  <a:cxn ang="0">
                    <a:pos x="T6" y="T7"/>
                  </a:cxn>
                  <a:cxn ang="0">
                    <a:pos x="T8" y="T9"/>
                  </a:cxn>
                </a:cxnLst>
                <a:rect l="0" t="0" r="r" b="b"/>
                <a:pathLst>
                  <a:path w="7" h="3">
                    <a:moveTo>
                      <a:pt x="0" y="1"/>
                    </a:moveTo>
                    <a:lnTo>
                      <a:pt x="7" y="3"/>
                    </a:lnTo>
                    <a:lnTo>
                      <a:pt x="0" y="0"/>
                    </a:lnTo>
                    <a:lnTo>
                      <a:pt x="7"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5" name="Freeform 71"/>
              <p:cNvSpPr>
                <a:spLocks/>
              </p:cNvSpPr>
              <p:nvPr/>
            </p:nvSpPr>
            <p:spPr bwMode="auto">
              <a:xfrm>
                <a:off x="2173" y="1503"/>
                <a:ext cx="42" cy="30"/>
              </a:xfrm>
              <a:custGeom>
                <a:avLst/>
                <a:gdLst>
                  <a:gd name="T0" fmla="*/ 0 w 83"/>
                  <a:gd name="T1" fmla="*/ 0 h 61"/>
                  <a:gd name="T2" fmla="*/ 6 w 83"/>
                  <a:gd name="T3" fmla="*/ 0 h 61"/>
                  <a:gd name="T4" fmla="*/ 14 w 83"/>
                  <a:gd name="T5" fmla="*/ 2 h 61"/>
                  <a:gd name="T6" fmla="*/ 25 w 83"/>
                  <a:gd name="T7" fmla="*/ 7 h 61"/>
                  <a:gd name="T8" fmla="*/ 35 w 83"/>
                  <a:gd name="T9" fmla="*/ 13 h 61"/>
                  <a:gd name="T10" fmla="*/ 40 w 83"/>
                  <a:gd name="T11" fmla="*/ 17 h 61"/>
                  <a:gd name="T12" fmla="*/ 45 w 83"/>
                  <a:gd name="T13" fmla="*/ 22 h 61"/>
                  <a:gd name="T14" fmla="*/ 65 w 83"/>
                  <a:gd name="T15" fmla="*/ 40 h 61"/>
                  <a:gd name="T16" fmla="*/ 74 w 83"/>
                  <a:gd name="T17" fmla="*/ 48 h 61"/>
                  <a:gd name="T18" fmla="*/ 83 w 83"/>
                  <a:gd name="T19" fmla="*/ 56 h 61"/>
                  <a:gd name="T20" fmla="*/ 79 w 83"/>
                  <a:gd name="T21" fmla="*/ 61 h 61"/>
                  <a:gd name="T22" fmla="*/ 69 w 83"/>
                  <a:gd name="T23" fmla="*/ 53 h 61"/>
                  <a:gd name="T24" fmla="*/ 59 w 83"/>
                  <a:gd name="T25" fmla="*/ 45 h 61"/>
                  <a:gd name="T26" fmla="*/ 40 w 83"/>
                  <a:gd name="T27" fmla="*/ 27 h 61"/>
                  <a:gd name="T28" fmla="*/ 35 w 83"/>
                  <a:gd name="T29" fmla="*/ 22 h 61"/>
                  <a:gd name="T30" fmla="*/ 31 w 83"/>
                  <a:gd name="T31" fmla="*/ 19 h 61"/>
                  <a:gd name="T32" fmla="*/ 22 w 83"/>
                  <a:gd name="T33" fmla="*/ 13 h 61"/>
                  <a:gd name="T34" fmla="*/ 11 w 83"/>
                  <a:gd name="T35" fmla="*/ 8 h 61"/>
                  <a:gd name="T36" fmla="*/ 6 w 83"/>
                  <a:gd name="T37" fmla="*/ 8 h 61"/>
                  <a:gd name="T38" fmla="*/ 0 w 83"/>
                  <a:gd name="T39" fmla="*/ 7 h 61"/>
                  <a:gd name="T40" fmla="*/ 0 w 83"/>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61">
                    <a:moveTo>
                      <a:pt x="0" y="0"/>
                    </a:moveTo>
                    <a:lnTo>
                      <a:pt x="6" y="0"/>
                    </a:lnTo>
                    <a:lnTo>
                      <a:pt x="14" y="2"/>
                    </a:lnTo>
                    <a:lnTo>
                      <a:pt x="25" y="7"/>
                    </a:lnTo>
                    <a:lnTo>
                      <a:pt x="35" y="13"/>
                    </a:lnTo>
                    <a:lnTo>
                      <a:pt x="40" y="17"/>
                    </a:lnTo>
                    <a:lnTo>
                      <a:pt x="45" y="22"/>
                    </a:lnTo>
                    <a:lnTo>
                      <a:pt x="65" y="40"/>
                    </a:lnTo>
                    <a:lnTo>
                      <a:pt x="74" y="48"/>
                    </a:lnTo>
                    <a:lnTo>
                      <a:pt x="83" y="56"/>
                    </a:lnTo>
                    <a:lnTo>
                      <a:pt x="79" y="61"/>
                    </a:lnTo>
                    <a:lnTo>
                      <a:pt x="69" y="53"/>
                    </a:lnTo>
                    <a:lnTo>
                      <a:pt x="59" y="45"/>
                    </a:lnTo>
                    <a:lnTo>
                      <a:pt x="40" y="27"/>
                    </a:lnTo>
                    <a:lnTo>
                      <a:pt x="35" y="22"/>
                    </a:lnTo>
                    <a:lnTo>
                      <a:pt x="31" y="19"/>
                    </a:lnTo>
                    <a:lnTo>
                      <a:pt x="22" y="13"/>
                    </a:lnTo>
                    <a:lnTo>
                      <a:pt x="11" y="8"/>
                    </a:lnTo>
                    <a:lnTo>
                      <a:pt x="6" y="8"/>
                    </a:ln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6" name="Freeform 72"/>
              <p:cNvSpPr>
                <a:spLocks/>
              </p:cNvSpPr>
              <p:nvPr/>
            </p:nvSpPr>
            <p:spPr bwMode="auto">
              <a:xfrm>
                <a:off x="2173" y="1503"/>
                <a:ext cx="1" cy="3"/>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7" name="Freeform 73"/>
              <p:cNvSpPr>
                <a:spLocks/>
              </p:cNvSpPr>
              <p:nvPr/>
            </p:nvSpPr>
            <p:spPr bwMode="auto">
              <a:xfrm>
                <a:off x="2212" y="1506"/>
                <a:ext cx="7" cy="26"/>
              </a:xfrm>
              <a:custGeom>
                <a:avLst/>
                <a:gdLst>
                  <a:gd name="T0" fmla="*/ 0 w 14"/>
                  <a:gd name="T1" fmla="*/ 50 h 52"/>
                  <a:gd name="T2" fmla="*/ 1 w 14"/>
                  <a:gd name="T3" fmla="*/ 26 h 52"/>
                  <a:gd name="T4" fmla="*/ 3 w 14"/>
                  <a:gd name="T5" fmla="*/ 12 h 52"/>
                  <a:gd name="T6" fmla="*/ 4 w 14"/>
                  <a:gd name="T7" fmla="*/ 6 h 52"/>
                  <a:gd name="T8" fmla="*/ 6 w 14"/>
                  <a:gd name="T9" fmla="*/ 0 h 52"/>
                  <a:gd name="T10" fmla="*/ 14 w 14"/>
                  <a:gd name="T11" fmla="*/ 3 h 52"/>
                  <a:gd name="T12" fmla="*/ 11 w 14"/>
                  <a:gd name="T13" fmla="*/ 7 h 52"/>
                  <a:gd name="T14" fmla="*/ 9 w 14"/>
                  <a:gd name="T15" fmla="*/ 13 h 52"/>
                  <a:gd name="T16" fmla="*/ 8 w 14"/>
                  <a:gd name="T17" fmla="*/ 26 h 52"/>
                  <a:gd name="T18" fmla="*/ 6 w 14"/>
                  <a:gd name="T19" fmla="*/ 52 h 52"/>
                  <a:gd name="T20" fmla="*/ 0 w 14"/>
                  <a:gd name="T2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2">
                    <a:moveTo>
                      <a:pt x="0" y="50"/>
                    </a:moveTo>
                    <a:lnTo>
                      <a:pt x="1" y="26"/>
                    </a:lnTo>
                    <a:lnTo>
                      <a:pt x="3" y="12"/>
                    </a:lnTo>
                    <a:lnTo>
                      <a:pt x="4" y="6"/>
                    </a:lnTo>
                    <a:lnTo>
                      <a:pt x="6" y="0"/>
                    </a:lnTo>
                    <a:lnTo>
                      <a:pt x="14" y="3"/>
                    </a:lnTo>
                    <a:lnTo>
                      <a:pt x="11" y="7"/>
                    </a:lnTo>
                    <a:lnTo>
                      <a:pt x="9" y="13"/>
                    </a:lnTo>
                    <a:lnTo>
                      <a:pt x="8" y="26"/>
                    </a:lnTo>
                    <a:lnTo>
                      <a:pt x="6" y="52"/>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8" name="Freeform 74"/>
              <p:cNvSpPr>
                <a:spLocks/>
              </p:cNvSpPr>
              <p:nvPr/>
            </p:nvSpPr>
            <p:spPr bwMode="auto">
              <a:xfrm>
                <a:off x="2212" y="1531"/>
                <a:ext cx="3" cy="5"/>
              </a:xfrm>
              <a:custGeom>
                <a:avLst/>
                <a:gdLst>
                  <a:gd name="T0" fmla="*/ 0 w 6"/>
                  <a:gd name="T1" fmla="*/ 5 h 9"/>
                  <a:gd name="T2" fmla="*/ 6 w 6"/>
                  <a:gd name="T3" fmla="*/ 9 h 9"/>
                  <a:gd name="T4" fmla="*/ 6 w 6"/>
                  <a:gd name="T5" fmla="*/ 3 h 9"/>
                  <a:gd name="T6" fmla="*/ 0 w 6"/>
                  <a:gd name="T7" fmla="*/ 1 h 9"/>
                  <a:gd name="T8" fmla="*/ 4 w 6"/>
                  <a:gd name="T9" fmla="*/ 0 h 9"/>
                  <a:gd name="T10" fmla="*/ 0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0" y="5"/>
                    </a:moveTo>
                    <a:lnTo>
                      <a:pt x="6" y="9"/>
                    </a:lnTo>
                    <a:lnTo>
                      <a:pt x="6" y="3"/>
                    </a:lnTo>
                    <a:lnTo>
                      <a:pt x="0" y="1"/>
                    </a:ln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79" name="Freeform 75"/>
              <p:cNvSpPr>
                <a:spLocks/>
              </p:cNvSpPr>
              <p:nvPr/>
            </p:nvSpPr>
            <p:spPr bwMode="auto">
              <a:xfrm>
                <a:off x="2216" y="1430"/>
                <a:ext cx="17" cy="78"/>
              </a:xfrm>
              <a:custGeom>
                <a:avLst/>
                <a:gdLst>
                  <a:gd name="T0" fmla="*/ 0 w 34"/>
                  <a:gd name="T1" fmla="*/ 153 h 156"/>
                  <a:gd name="T2" fmla="*/ 1 w 34"/>
                  <a:gd name="T3" fmla="*/ 143 h 156"/>
                  <a:gd name="T4" fmla="*/ 4 w 34"/>
                  <a:gd name="T5" fmla="*/ 134 h 156"/>
                  <a:gd name="T6" fmla="*/ 9 w 34"/>
                  <a:gd name="T7" fmla="*/ 115 h 156"/>
                  <a:gd name="T8" fmla="*/ 13 w 34"/>
                  <a:gd name="T9" fmla="*/ 97 h 156"/>
                  <a:gd name="T10" fmla="*/ 17 w 34"/>
                  <a:gd name="T11" fmla="*/ 78 h 156"/>
                  <a:gd name="T12" fmla="*/ 21 w 34"/>
                  <a:gd name="T13" fmla="*/ 40 h 156"/>
                  <a:gd name="T14" fmla="*/ 26 w 34"/>
                  <a:gd name="T15" fmla="*/ 0 h 156"/>
                  <a:gd name="T16" fmla="*/ 34 w 34"/>
                  <a:gd name="T17" fmla="*/ 1 h 156"/>
                  <a:gd name="T18" fmla="*/ 27 w 34"/>
                  <a:gd name="T19" fmla="*/ 41 h 156"/>
                  <a:gd name="T20" fmla="*/ 23 w 34"/>
                  <a:gd name="T21" fmla="*/ 78 h 156"/>
                  <a:gd name="T22" fmla="*/ 20 w 34"/>
                  <a:gd name="T23" fmla="*/ 98 h 156"/>
                  <a:gd name="T24" fmla="*/ 17 w 34"/>
                  <a:gd name="T25" fmla="*/ 117 h 156"/>
                  <a:gd name="T26" fmla="*/ 12 w 34"/>
                  <a:gd name="T27" fmla="*/ 136 h 156"/>
                  <a:gd name="T28" fmla="*/ 9 w 34"/>
                  <a:gd name="T29" fmla="*/ 145 h 156"/>
                  <a:gd name="T30" fmla="*/ 6 w 34"/>
                  <a:gd name="T31" fmla="*/ 156 h 156"/>
                  <a:gd name="T32" fmla="*/ 0 w 34"/>
                  <a:gd name="T33" fmla="*/ 15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56">
                    <a:moveTo>
                      <a:pt x="0" y="153"/>
                    </a:moveTo>
                    <a:lnTo>
                      <a:pt x="1" y="143"/>
                    </a:lnTo>
                    <a:lnTo>
                      <a:pt x="4" y="134"/>
                    </a:lnTo>
                    <a:lnTo>
                      <a:pt x="9" y="115"/>
                    </a:lnTo>
                    <a:lnTo>
                      <a:pt x="13" y="97"/>
                    </a:lnTo>
                    <a:lnTo>
                      <a:pt x="17" y="78"/>
                    </a:lnTo>
                    <a:lnTo>
                      <a:pt x="21" y="40"/>
                    </a:lnTo>
                    <a:lnTo>
                      <a:pt x="26" y="0"/>
                    </a:lnTo>
                    <a:lnTo>
                      <a:pt x="34" y="1"/>
                    </a:lnTo>
                    <a:lnTo>
                      <a:pt x="27" y="41"/>
                    </a:lnTo>
                    <a:lnTo>
                      <a:pt x="23" y="78"/>
                    </a:lnTo>
                    <a:lnTo>
                      <a:pt x="20" y="98"/>
                    </a:lnTo>
                    <a:lnTo>
                      <a:pt x="17" y="117"/>
                    </a:lnTo>
                    <a:lnTo>
                      <a:pt x="12" y="136"/>
                    </a:lnTo>
                    <a:lnTo>
                      <a:pt x="9" y="145"/>
                    </a:lnTo>
                    <a:lnTo>
                      <a:pt x="6" y="156"/>
                    </a:lnTo>
                    <a:lnTo>
                      <a:pt x="0"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0" name="Freeform 76"/>
              <p:cNvSpPr>
                <a:spLocks/>
              </p:cNvSpPr>
              <p:nvPr/>
            </p:nvSpPr>
            <p:spPr bwMode="auto">
              <a:xfrm>
                <a:off x="2215" y="1506"/>
                <a:ext cx="4" cy="2"/>
              </a:xfrm>
              <a:custGeom>
                <a:avLst/>
                <a:gdLst>
                  <a:gd name="T0" fmla="*/ 0 w 8"/>
                  <a:gd name="T1" fmla="*/ 0 h 3"/>
                  <a:gd name="T2" fmla="*/ 2 w 8"/>
                  <a:gd name="T3" fmla="*/ 0 h 3"/>
                  <a:gd name="T4" fmla="*/ 8 w 8"/>
                  <a:gd name="T5" fmla="*/ 3 h 3"/>
                  <a:gd name="T6" fmla="*/ 0 w 8"/>
                  <a:gd name="T7" fmla="*/ 0 h 3"/>
                </a:gdLst>
                <a:ahLst/>
                <a:cxnLst>
                  <a:cxn ang="0">
                    <a:pos x="T0" y="T1"/>
                  </a:cxn>
                  <a:cxn ang="0">
                    <a:pos x="T2" y="T3"/>
                  </a:cxn>
                  <a:cxn ang="0">
                    <a:pos x="T4" y="T5"/>
                  </a:cxn>
                  <a:cxn ang="0">
                    <a:pos x="T6" y="T7"/>
                  </a:cxn>
                </a:cxnLst>
                <a:rect l="0" t="0" r="r" b="b"/>
                <a:pathLst>
                  <a:path w="8" h="3">
                    <a:moveTo>
                      <a:pt x="0" y="0"/>
                    </a:moveTo>
                    <a:lnTo>
                      <a:pt x="2" y="0"/>
                    </a:lnTo>
                    <a:lnTo>
                      <a:pt x="8"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1" name="Freeform 77"/>
              <p:cNvSpPr>
                <a:spLocks/>
              </p:cNvSpPr>
              <p:nvPr/>
            </p:nvSpPr>
            <p:spPr bwMode="auto">
              <a:xfrm>
                <a:off x="2229" y="1420"/>
                <a:ext cx="8" cy="11"/>
              </a:xfrm>
              <a:custGeom>
                <a:avLst/>
                <a:gdLst>
                  <a:gd name="T0" fmla="*/ 0 w 15"/>
                  <a:gd name="T1" fmla="*/ 20 h 21"/>
                  <a:gd name="T2" fmla="*/ 3 w 15"/>
                  <a:gd name="T3" fmla="*/ 14 h 21"/>
                  <a:gd name="T4" fmla="*/ 6 w 15"/>
                  <a:gd name="T5" fmla="*/ 9 h 21"/>
                  <a:gd name="T6" fmla="*/ 6 w 15"/>
                  <a:gd name="T7" fmla="*/ 7 h 21"/>
                  <a:gd name="T8" fmla="*/ 8 w 15"/>
                  <a:gd name="T9" fmla="*/ 4 h 21"/>
                  <a:gd name="T10" fmla="*/ 9 w 15"/>
                  <a:gd name="T11" fmla="*/ 0 h 21"/>
                  <a:gd name="T12" fmla="*/ 15 w 15"/>
                  <a:gd name="T13" fmla="*/ 3 h 21"/>
                  <a:gd name="T14" fmla="*/ 14 w 15"/>
                  <a:gd name="T15" fmla="*/ 7 h 21"/>
                  <a:gd name="T16" fmla="*/ 12 w 15"/>
                  <a:gd name="T17" fmla="*/ 10 h 21"/>
                  <a:gd name="T18" fmla="*/ 11 w 15"/>
                  <a:gd name="T19" fmla="*/ 12 h 21"/>
                  <a:gd name="T20" fmla="*/ 9 w 15"/>
                  <a:gd name="T21" fmla="*/ 17 h 21"/>
                  <a:gd name="T22" fmla="*/ 8 w 15"/>
                  <a:gd name="T23" fmla="*/ 21 h 21"/>
                  <a:gd name="T24" fmla="*/ 0 w 15"/>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0" y="20"/>
                    </a:moveTo>
                    <a:lnTo>
                      <a:pt x="3" y="14"/>
                    </a:lnTo>
                    <a:lnTo>
                      <a:pt x="6" y="9"/>
                    </a:lnTo>
                    <a:lnTo>
                      <a:pt x="6" y="7"/>
                    </a:lnTo>
                    <a:lnTo>
                      <a:pt x="8" y="4"/>
                    </a:lnTo>
                    <a:lnTo>
                      <a:pt x="9" y="0"/>
                    </a:lnTo>
                    <a:lnTo>
                      <a:pt x="15" y="3"/>
                    </a:lnTo>
                    <a:lnTo>
                      <a:pt x="14" y="7"/>
                    </a:lnTo>
                    <a:lnTo>
                      <a:pt x="12" y="10"/>
                    </a:lnTo>
                    <a:lnTo>
                      <a:pt x="11" y="12"/>
                    </a:lnTo>
                    <a:lnTo>
                      <a:pt x="9" y="17"/>
                    </a:lnTo>
                    <a:lnTo>
                      <a:pt x="8" y="21"/>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2" name="Freeform 78"/>
              <p:cNvSpPr>
                <a:spLocks/>
              </p:cNvSpPr>
              <p:nvPr/>
            </p:nvSpPr>
            <p:spPr bwMode="auto">
              <a:xfrm>
                <a:off x="2229" y="1430"/>
                <a:ext cx="4" cy="1"/>
              </a:xfrm>
              <a:custGeom>
                <a:avLst/>
                <a:gdLst>
                  <a:gd name="T0" fmla="*/ 0 w 8"/>
                  <a:gd name="T1" fmla="*/ 0 h 1"/>
                  <a:gd name="T2" fmla="*/ 8 w 8"/>
                  <a:gd name="T3" fmla="*/ 1 h 1"/>
                  <a:gd name="T4" fmla="*/ 0 w 8"/>
                  <a:gd name="T5" fmla="*/ 0 h 1"/>
                </a:gdLst>
                <a:ahLst/>
                <a:cxnLst>
                  <a:cxn ang="0">
                    <a:pos x="T0" y="T1"/>
                  </a:cxn>
                  <a:cxn ang="0">
                    <a:pos x="T2" y="T3"/>
                  </a:cxn>
                  <a:cxn ang="0">
                    <a:pos x="T4" y="T5"/>
                  </a:cxn>
                </a:cxnLst>
                <a:rect l="0" t="0" r="r" b="b"/>
                <a:pathLst>
                  <a:path w="8" h="1">
                    <a:moveTo>
                      <a:pt x="0" y="0"/>
                    </a:moveTo>
                    <a:lnTo>
                      <a:pt x="8"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3" name="Freeform 79"/>
              <p:cNvSpPr>
                <a:spLocks/>
              </p:cNvSpPr>
              <p:nvPr/>
            </p:nvSpPr>
            <p:spPr bwMode="auto">
              <a:xfrm>
                <a:off x="2234" y="1317"/>
                <a:ext cx="19" cy="104"/>
              </a:xfrm>
              <a:custGeom>
                <a:avLst/>
                <a:gdLst>
                  <a:gd name="T0" fmla="*/ 0 w 39"/>
                  <a:gd name="T1" fmla="*/ 207 h 207"/>
                  <a:gd name="T2" fmla="*/ 5 w 39"/>
                  <a:gd name="T3" fmla="*/ 155 h 207"/>
                  <a:gd name="T4" fmla="*/ 9 w 39"/>
                  <a:gd name="T5" fmla="*/ 102 h 207"/>
                  <a:gd name="T6" fmla="*/ 13 w 39"/>
                  <a:gd name="T7" fmla="*/ 76 h 207"/>
                  <a:gd name="T8" fmla="*/ 17 w 39"/>
                  <a:gd name="T9" fmla="*/ 51 h 207"/>
                  <a:gd name="T10" fmla="*/ 23 w 39"/>
                  <a:gd name="T11" fmla="*/ 25 h 207"/>
                  <a:gd name="T12" fmla="*/ 28 w 39"/>
                  <a:gd name="T13" fmla="*/ 13 h 207"/>
                  <a:gd name="T14" fmla="*/ 31 w 39"/>
                  <a:gd name="T15" fmla="*/ 0 h 207"/>
                  <a:gd name="T16" fmla="*/ 39 w 39"/>
                  <a:gd name="T17" fmla="*/ 3 h 207"/>
                  <a:gd name="T18" fmla="*/ 34 w 39"/>
                  <a:gd name="T19" fmla="*/ 16 h 207"/>
                  <a:gd name="T20" fmla="*/ 31 w 39"/>
                  <a:gd name="T21" fmla="*/ 28 h 207"/>
                  <a:gd name="T22" fmla="*/ 25 w 39"/>
                  <a:gd name="T23" fmla="*/ 53 h 207"/>
                  <a:gd name="T24" fmla="*/ 20 w 39"/>
                  <a:gd name="T25" fmla="*/ 78 h 207"/>
                  <a:gd name="T26" fmla="*/ 16 w 39"/>
                  <a:gd name="T27" fmla="*/ 104 h 207"/>
                  <a:gd name="T28" fmla="*/ 11 w 39"/>
                  <a:gd name="T29" fmla="*/ 155 h 207"/>
                  <a:gd name="T30" fmla="*/ 6 w 39"/>
                  <a:gd name="T31" fmla="*/ 207 h 207"/>
                  <a:gd name="T32" fmla="*/ 0 w 39"/>
                  <a:gd name="T3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07">
                    <a:moveTo>
                      <a:pt x="0" y="207"/>
                    </a:moveTo>
                    <a:lnTo>
                      <a:pt x="5" y="155"/>
                    </a:lnTo>
                    <a:lnTo>
                      <a:pt x="9" y="102"/>
                    </a:lnTo>
                    <a:lnTo>
                      <a:pt x="13" y="76"/>
                    </a:lnTo>
                    <a:lnTo>
                      <a:pt x="17" y="51"/>
                    </a:lnTo>
                    <a:lnTo>
                      <a:pt x="23" y="25"/>
                    </a:lnTo>
                    <a:lnTo>
                      <a:pt x="28" y="13"/>
                    </a:lnTo>
                    <a:lnTo>
                      <a:pt x="31" y="0"/>
                    </a:lnTo>
                    <a:lnTo>
                      <a:pt x="39" y="3"/>
                    </a:lnTo>
                    <a:lnTo>
                      <a:pt x="34" y="16"/>
                    </a:lnTo>
                    <a:lnTo>
                      <a:pt x="31" y="28"/>
                    </a:lnTo>
                    <a:lnTo>
                      <a:pt x="25" y="53"/>
                    </a:lnTo>
                    <a:lnTo>
                      <a:pt x="20" y="78"/>
                    </a:lnTo>
                    <a:lnTo>
                      <a:pt x="16" y="104"/>
                    </a:lnTo>
                    <a:lnTo>
                      <a:pt x="11" y="155"/>
                    </a:lnTo>
                    <a:lnTo>
                      <a:pt x="6" y="207"/>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4" name="Freeform 80"/>
              <p:cNvSpPr>
                <a:spLocks/>
              </p:cNvSpPr>
              <p:nvPr/>
            </p:nvSpPr>
            <p:spPr bwMode="auto">
              <a:xfrm>
                <a:off x="2234" y="1420"/>
                <a:ext cx="3" cy="1"/>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5" name="Freeform 81"/>
              <p:cNvSpPr>
                <a:spLocks/>
              </p:cNvSpPr>
              <p:nvPr/>
            </p:nvSpPr>
            <p:spPr bwMode="auto">
              <a:xfrm>
                <a:off x="2250" y="1306"/>
                <a:ext cx="10" cy="13"/>
              </a:xfrm>
              <a:custGeom>
                <a:avLst/>
                <a:gdLst>
                  <a:gd name="T0" fmla="*/ 0 w 18"/>
                  <a:gd name="T1" fmla="*/ 21 h 24"/>
                  <a:gd name="T2" fmla="*/ 4 w 18"/>
                  <a:gd name="T3" fmla="*/ 12 h 24"/>
                  <a:gd name="T4" fmla="*/ 12 w 18"/>
                  <a:gd name="T5" fmla="*/ 0 h 24"/>
                  <a:gd name="T6" fmla="*/ 18 w 18"/>
                  <a:gd name="T7" fmla="*/ 4 h 24"/>
                  <a:gd name="T8" fmla="*/ 9 w 18"/>
                  <a:gd name="T9" fmla="*/ 15 h 24"/>
                  <a:gd name="T10" fmla="*/ 4 w 18"/>
                  <a:gd name="T11" fmla="*/ 24 h 24"/>
                  <a:gd name="T12" fmla="*/ 0 w 18"/>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21"/>
                    </a:moveTo>
                    <a:lnTo>
                      <a:pt x="4" y="12"/>
                    </a:lnTo>
                    <a:lnTo>
                      <a:pt x="12" y="0"/>
                    </a:lnTo>
                    <a:lnTo>
                      <a:pt x="18" y="4"/>
                    </a:lnTo>
                    <a:lnTo>
                      <a:pt x="9" y="15"/>
                    </a:lnTo>
                    <a:lnTo>
                      <a:pt x="4" y="2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6" name="Freeform 82"/>
              <p:cNvSpPr>
                <a:spLocks/>
              </p:cNvSpPr>
              <p:nvPr/>
            </p:nvSpPr>
            <p:spPr bwMode="auto">
              <a:xfrm>
                <a:off x="2250" y="1317"/>
                <a:ext cx="3" cy="2"/>
              </a:xfrm>
              <a:custGeom>
                <a:avLst/>
                <a:gdLst>
                  <a:gd name="T0" fmla="*/ 0 w 8"/>
                  <a:gd name="T1" fmla="*/ 0 h 3"/>
                  <a:gd name="T2" fmla="*/ 2 w 8"/>
                  <a:gd name="T3" fmla="*/ 0 h 3"/>
                  <a:gd name="T4" fmla="*/ 6 w 8"/>
                  <a:gd name="T5" fmla="*/ 3 h 3"/>
                  <a:gd name="T6" fmla="*/ 8 w 8"/>
                  <a:gd name="T7" fmla="*/ 3 h 3"/>
                  <a:gd name="T8" fmla="*/ 0 w 8"/>
                  <a:gd name="T9" fmla="*/ 0 h 3"/>
                </a:gdLst>
                <a:ahLst/>
                <a:cxnLst>
                  <a:cxn ang="0">
                    <a:pos x="T0" y="T1"/>
                  </a:cxn>
                  <a:cxn ang="0">
                    <a:pos x="T2" y="T3"/>
                  </a:cxn>
                  <a:cxn ang="0">
                    <a:pos x="T4" y="T5"/>
                  </a:cxn>
                  <a:cxn ang="0">
                    <a:pos x="T6" y="T7"/>
                  </a:cxn>
                  <a:cxn ang="0">
                    <a:pos x="T8" y="T9"/>
                  </a:cxn>
                </a:cxnLst>
                <a:rect l="0" t="0" r="r" b="b"/>
                <a:pathLst>
                  <a:path w="8" h="3">
                    <a:moveTo>
                      <a:pt x="0" y="0"/>
                    </a:moveTo>
                    <a:lnTo>
                      <a:pt x="2" y="0"/>
                    </a:lnTo>
                    <a:lnTo>
                      <a:pt x="6" y="3"/>
                    </a:lnTo>
                    <a:lnTo>
                      <a:pt x="8"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7" name="Freeform 83"/>
              <p:cNvSpPr>
                <a:spLocks/>
              </p:cNvSpPr>
              <p:nvPr/>
            </p:nvSpPr>
            <p:spPr bwMode="auto">
              <a:xfrm>
                <a:off x="2257" y="1291"/>
                <a:ext cx="6" cy="17"/>
              </a:xfrm>
              <a:custGeom>
                <a:avLst/>
                <a:gdLst>
                  <a:gd name="T0" fmla="*/ 0 w 14"/>
                  <a:gd name="T1" fmla="*/ 32 h 34"/>
                  <a:gd name="T2" fmla="*/ 6 w 14"/>
                  <a:gd name="T3" fmla="*/ 34 h 34"/>
                  <a:gd name="T4" fmla="*/ 14 w 14"/>
                  <a:gd name="T5" fmla="*/ 1 h 34"/>
                  <a:gd name="T6" fmla="*/ 8 w 14"/>
                  <a:gd name="T7" fmla="*/ 0 h 34"/>
                  <a:gd name="T8" fmla="*/ 0 w 14"/>
                  <a:gd name="T9" fmla="*/ 32 h 34"/>
                </a:gdLst>
                <a:ahLst/>
                <a:cxnLst>
                  <a:cxn ang="0">
                    <a:pos x="T0" y="T1"/>
                  </a:cxn>
                  <a:cxn ang="0">
                    <a:pos x="T2" y="T3"/>
                  </a:cxn>
                  <a:cxn ang="0">
                    <a:pos x="T4" y="T5"/>
                  </a:cxn>
                  <a:cxn ang="0">
                    <a:pos x="T6" y="T7"/>
                  </a:cxn>
                  <a:cxn ang="0">
                    <a:pos x="T8" y="T9"/>
                  </a:cxn>
                </a:cxnLst>
                <a:rect l="0" t="0" r="r" b="b"/>
                <a:pathLst>
                  <a:path w="14" h="34">
                    <a:moveTo>
                      <a:pt x="0" y="32"/>
                    </a:moveTo>
                    <a:lnTo>
                      <a:pt x="6" y="34"/>
                    </a:lnTo>
                    <a:lnTo>
                      <a:pt x="14" y="1"/>
                    </a:lnTo>
                    <a:lnTo>
                      <a:pt x="8"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8" name="Freeform 84"/>
              <p:cNvSpPr>
                <a:spLocks/>
              </p:cNvSpPr>
              <p:nvPr/>
            </p:nvSpPr>
            <p:spPr bwMode="auto">
              <a:xfrm>
                <a:off x="2257" y="1306"/>
                <a:ext cx="3" cy="3"/>
              </a:xfrm>
              <a:custGeom>
                <a:avLst/>
                <a:gdLst>
                  <a:gd name="T0" fmla="*/ 6 w 6"/>
                  <a:gd name="T1" fmla="*/ 4 h 4"/>
                  <a:gd name="T2" fmla="*/ 6 w 6"/>
                  <a:gd name="T3" fmla="*/ 3 h 4"/>
                  <a:gd name="T4" fmla="*/ 0 w 6"/>
                  <a:gd name="T5" fmla="*/ 1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3"/>
                    </a:lnTo>
                    <a:lnTo>
                      <a:pt x="0" y="1"/>
                    </a:lnTo>
                    <a:lnTo>
                      <a:pt x="0" y="0"/>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89" name="Rectangle 85"/>
              <p:cNvSpPr>
                <a:spLocks noChangeArrowheads="1"/>
              </p:cNvSpPr>
              <p:nvPr/>
            </p:nvSpPr>
            <p:spPr bwMode="auto">
              <a:xfrm>
                <a:off x="2260" y="129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79990" name="Freeform 86"/>
              <p:cNvSpPr>
                <a:spLocks/>
              </p:cNvSpPr>
              <p:nvPr/>
            </p:nvSpPr>
            <p:spPr bwMode="auto">
              <a:xfrm>
                <a:off x="2260" y="1291"/>
                <a:ext cx="3" cy="1"/>
              </a:xfrm>
              <a:custGeom>
                <a:avLst/>
                <a:gdLst>
                  <a:gd name="T0" fmla="*/ 6 w 6"/>
                  <a:gd name="T1" fmla="*/ 1 h 1"/>
                  <a:gd name="T2" fmla="*/ 0 w 6"/>
                  <a:gd name="T3" fmla="*/ 1 h 1"/>
                  <a:gd name="T4" fmla="*/ 0 w 6"/>
                  <a:gd name="T5" fmla="*/ 0 h 1"/>
                  <a:gd name="T6" fmla="*/ 6 w 6"/>
                  <a:gd name="T7" fmla="*/ 1 h 1"/>
                </a:gdLst>
                <a:ahLst/>
                <a:cxnLst>
                  <a:cxn ang="0">
                    <a:pos x="T0" y="T1"/>
                  </a:cxn>
                  <a:cxn ang="0">
                    <a:pos x="T2" y="T3"/>
                  </a:cxn>
                  <a:cxn ang="0">
                    <a:pos x="T4" y="T5"/>
                  </a:cxn>
                  <a:cxn ang="0">
                    <a:pos x="T6" y="T7"/>
                  </a:cxn>
                </a:cxnLst>
                <a:rect l="0" t="0" r="r" b="b"/>
                <a:pathLst>
                  <a:path w="6" h="1">
                    <a:moveTo>
                      <a:pt x="6" y="1"/>
                    </a:moveTo>
                    <a:lnTo>
                      <a:pt x="0" y="1"/>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91" name="Freeform 87"/>
              <p:cNvSpPr>
                <a:spLocks/>
              </p:cNvSpPr>
              <p:nvPr/>
            </p:nvSpPr>
            <p:spPr bwMode="auto">
              <a:xfrm>
                <a:off x="2100" y="1282"/>
                <a:ext cx="157" cy="48"/>
              </a:xfrm>
              <a:custGeom>
                <a:avLst/>
                <a:gdLst>
                  <a:gd name="T0" fmla="*/ 313 w 313"/>
                  <a:gd name="T1" fmla="*/ 37 h 96"/>
                  <a:gd name="T2" fmla="*/ 311 w 313"/>
                  <a:gd name="T3" fmla="*/ 34 h 96"/>
                  <a:gd name="T4" fmla="*/ 307 w 313"/>
                  <a:gd name="T5" fmla="*/ 30 h 96"/>
                  <a:gd name="T6" fmla="*/ 301 w 313"/>
                  <a:gd name="T7" fmla="*/ 27 h 96"/>
                  <a:gd name="T8" fmla="*/ 293 w 313"/>
                  <a:gd name="T9" fmla="*/ 24 h 96"/>
                  <a:gd name="T10" fmla="*/ 279 w 313"/>
                  <a:gd name="T11" fmla="*/ 17 h 96"/>
                  <a:gd name="T12" fmla="*/ 273 w 313"/>
                  <a:gd name="T13" fmla="*/ 16 h 96"/>
                  <a:gd name="T14" fmla="*/ 237 w 313"/>
                  <a:gd name="T15" fmla="*/ 10 h 96"/>
                  <a:gd name="T16" fmla="*/ 206 w 313"/>
                  <a:gd name="T17" fmla="*/ 3 h 96"/>
                  <a:gd name="T18" fmla="*/ 192 w 313"/>
                  <a:gd name="T19" fmla="*/ 2 h 96"/>
                  <a:gd name="T20" fmla="*/ 178 w 313"/>
                  <a:gd name="T21" fmla="*/ 0 h 96"/>
                  <a:gd name="T22" fmla="*/ 154 w 313"/>
                  <a:gd name="T23" fmla="*/ 0 h 96"/>
                  <a:gd name="T24" fmla="*/ 130 w 313"/>
                  <a:gd name="T25" fmla="*/ 2 h 96"/>
                  <a:gd name="T26" fmla="*/ 104 w 313"/>
                  <a:gd name="T27" fmla="*/ 2 h 96"/>
                  <a:gd name="T28" fmla="*/ 90 w 313"/>
                  <a:gd name="T29" fmla="*/ 3 h 96"/>
                  <a:gd name="T30" fmla="*/ 58 w 313"/>
                  <a:gd name="T31" fmla="*/ 10 h 96"/>
                  <a:gd name="T32" fmla="*/ 39 w 313"/>
                  <a:gd name="T33" fmla="*/ 14 h 96"/>
                  <a:gd name="T34" fmla="*/ 22 w 313"/>
                  <a:gd name="T35" fmla="*/ 19 h 96"/>
                  <a:gd name="T36" fmla="*/ 14 w 313"/>
                  <a:gd name="T37" fmla="*/ 22 h 96"/>
                  <a:gd name="T38" fmla="*/ 8 w 313"/>
                  <a:gd name="T39" fmla="*/ 25 h 96"/>
                  <a:gd name="T40" fmla="*/ 3 w 313"/>
                  <a:gd name="T41" fmla="*/ 28 h 96"/>
                  <a:gd name="T42" fmla="*/ 2 w 313"/>
                  <a:gd name="T43" fmla="*/ 31 h 96"/>
                  <a:gd name="T44" fmla="*/ 0 w 313"/>
                  <a:gd name="T45" fmla="*/ 33 h 96"/>
                  <a:gd name="T46" fmla="*/ 0 w 313"/>
                  <a:gd name="T47" fmla="*/ 40 h 96"/>
                  <a:gd name="T48" fmla="*/ 0 w 313"/>
                  <a:gd name="T49" fmla="*/ 48 h 96"/>
                  <a:gd name="T50" fmla="*/ 3 w 313"/>
                  <a:gd name="T51" fmla="*/ 56 h 96"/>
                  <a:gd name="T52" fmla="*/ 7 w 313"/>
                  <a:gd name="T53" fmla="*/ 61 h 96"/>
                  <a:gd name="T54" fmla="*/ 11 w 313"/>
                  <a:gd name="T55" fmla="*/ 65 h 96"/>
                  <a:gd name="T56" fmla="*/ 17 w 313"/>
                  <a:gd name="T57" fmla="*/ 70 h 96"/>
                  <a:gd name="T58" fmla="*/ 28 w 313"/>
                  <a:gd name="T59" fmla="*/ 74 h 96"/>
                  <a:gd name="T60" fmla="*/ 48 w 313"/>
                  <a:gd name="T61" fmla="*/ 82 h 96"/>
                  <a:gd name="T62" fmla="*/ 65 w 313"/>
                  <a:gd name="T63" fmla="*/ 87 h 96"/>
                  <a:gd name="T64" fmla="*/ 73 w 313"/>
                  <a:gd name="T65" fmla="*/ 88 h 96"/>
                  <a:gd name="T66" fmla="*/ 82 w 313"/>
                  <a:gd name="T67" fmla="*/ 90 h 96"/>
                  <a:gd name="T68" fmla="*/ 92 w 313"/>
                  <a:gd name="T69" fmla="*/ 91 h 96"/>
                  <a:gd name="T70" fmla="*/ 103 w 313"/>
                  <a:gd name="T71" fmla="*/ 93 h 96"/>
                  <a:gd name="T72" fmla="*/ 123 w 313"/>
                  <a:gd name="T73" fmla="*/ 95 h 96"/>
                  <a:gd name="T74" fmla="*/ 140 w 313"/>
                  <a:gd name="T75" fmla="*/ 96 h 96"/>
                  <a:gd name="T76" fmla="*/ 157 w 313"/>
                  <a:gd name="T77" fmla="*/ 96 h 96"/>
                  <a:gd name="T78" fmla="*/ 177 w 313"/>
                  <a:gd name="T79" fmla="*/ 95 h 96"/>
                  <a:gd name="T80" fmla="*/ 191 w 313"/>
                  <a:gd name="T81" fmla="*/ 95 h 96"/>
                  <a:gd name="T82" fmla="*/ 202 w 313"/>
                  <a:gd name="T83" fmla="*/ 95 h 96"/>
                  <a:gd name="T84" fmla="*/ 214 w 313"/>
                  <a:gd name="T85" fmla="*/ 93 h 96"/>
                  <a:gd name="T86" fmla="*/ 228 w 313"/>
                  <a:gd name="T87" fmla="*/ 90 h 96"/>
                  <a:gd name="T88" fmla="*/ 237 w 313"/>
                  <a:gd name="T89" fmla="*/ 88 h 96"/>
                  <a:gd name="T90" fmla="*/ 245 w 313"/>
                  <a:gd name="T91" fmla="*/ 85 h 96"/>
                  <a:gd name="T92" fmla="*/ 262 w 313"/>
                  <a:gd name="T93" fmla="*/ 79 h 96"/>
                  <a:gd name="T94" fmla="*/ 270 w 313"/>
                  <a:gd name="T95" fmla="*/ 76 h 96"/>
                  <a:gd name="T96" fmla="*/ 287 w 313"/>
                  <a:gd name="T97" fmla="*/ 65 h 96"/>
                  <a:gd name="T98" fmla="*/ 296 w 313"/>
                  <a:gd name="T99" fmla="*/ 59 h 96"/>
                  <a:gd name="T100" fmla="*/ 305 w 313"/>
                  <a:gd name="T101" fmla="*/ 51 h 96"/>
                  <a:gd name="T102" fmla="*/ 311 w 313"/>
                  <a:gd name="T103" fmla="*/ 45 h 96"/>
                  <a:gd name="T104" fmla="*/ 313 w 313"/>
                  <a:gd name="T105" fmla="*/ 42 h 96"/>
                  <a:gd name="T106" fmla="*/ 313 w 313"/>
                  <a:gd name="T107" fmla="*/ 3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96">
                    <a:moveTo>
                      <a:pt x="313" y="37"/>
                    </a:moveTo>
                    <a:lnTo>
                      <a:pt x="311" y="34"/>
                    </a:lnTo>
                    <a:lnTo>
                      <a:pt x="307" y="30"/>
                    </a:lnTo>
                    <a:lnTo>
                      <a:pt x="301" y="27"/>
                    </a:lnTo>
                    <a:lnTo>
                      <a:pt x="293" y="24"/>
                    </a:lnTo>
                    <a:lnTo>
                      <a:pt x="279" y="17"/>
                    </a:lnTo>
                    <a:lnTo>
                      <a:pt x="273" y="16"/>
                    </a:lnTo>
                    <a:lnTo>
                      <a:pt x="237" y="10"/>
                    </a:lnTo>
                    <a:lnTo>
                      <a:pt x="206" y="3"/>
                    </a:lnTo>
                    <a:lnTo>
                      <a:pt x="192" y="2"/>
                    </a:lnTo>
                    <a:lnTo>
                      <a:pt x="178" y="0"/>
                    </a:lnTo>
                    <a:lnTo>
                      <a:pt x="154" y="0"/>
                    </a:lnTo>
                    <a:lnTo>
                      <a:pt x="130" y="2"/>
                    </a:lnTo>
                    <a:lnTo>
                      <a:pt x="104" y="2"/>
                    </a:lnTo>
                    <a:lnTo>
                      <a:pt x="90" y="3"/>
                    </a:lnTo>
                    <a:lnTo>
                      <a:pt x="58" y="10"/>
                    </a:lnTo>
                    <a:lnTo>
                      <a:pt x="39" y="14"/>
                    </a:lnTo>
                    <a:lnTo>
                      <a:pt x="22" y="19"/>
                    </a:lnTo>
                    <a:lnTo>
                      <a:pt x="14" y="22"/>
                    </a:lnTo>
                    <a:lnTo>
                      <a:pt x="8" y="25"/>
                    </a:lnTo>
                    <a:lnTo>
                      <a:pt x="3" y="28"/>
                    </a:lnTo>
                    <a:lnTo>
                      <a:pt x="2" y="31"/>
                    </a:lnTo>
                    <a:lnTo>
                      <a:pt x="0" y="33"/>
                    </a:lnTo>
                    <a:lnTo>
                      <a:pt x="0" y="40"/>
                    </a:lnTo>
                    <a:lnTo>
                      <a:pt x="0" y="48"/>
                    </a:lnTo>
                    <a:lnTo>
                      <a:pt x="3" y="56"/>
                    </a:lnTo>
                    <a:lnTo>
                      <a:pt x="7" y="61"/>
                    </a:lnTo>
                    <a:lnTo>
                      <a:pt x="11" y="65"/>
                    </a:lnTo>
                    <a:lnTo>
                      <a:pt x="17" y="70"/>
                    </a:lnTo>
                    <a:lnTo>
                      <a:pt x="28" y="74"/>
                    </a:lnTo>
                    <a:lnTo>
                      <a:pt x="48" y="82"/>
                    </a:lnTo>
                    <a:lnTo>
                      <a:pt x="65" y="87"/>
                    </a:lnTo>
                    <a:lnTo>
                      <a:pt x="73" y="88"/>
                    </a:lnTo>
                    <a:lnTo>
                      <a:pt x="82" y="90"/>
                    </a:lnTo>
                    <a:lnTo>
                      <a:pt x="92" y="91"/>
                    </a:lnTo>
                    <a:lnTo>
                      <a:pt x="103" y="93"/>
                    </a:lnTo>
                    <a:lnTo>
                      <a:pt x="123" y="95"/>
                    </a:lnTo>
                    <a:lnTo>
                      <a:pt x="140" y="96"/>
                    </a:lnTo>
                    <a:lnTo>
                      <a:pt x="157" y="96"/>
                    </a:lnTo>
                    <a:lnTo>
                      <a:pt x="177" y="95"/>
                    </a:lnTo>
                    <a:lnTo>
                      <a:pt x="191" y="95"/>
                    </a:lnTo>
                    <a:lnTo>
                      <a:pt x="202" y="95"/>
                    </a:lnTo>
                    <a:lnTo>
                      <a:pt x="214" y="93"/>
                    </a:lnTo>
                    <a:lnTo>
                      <a:pt x="228" y="90"/>
                    </a:lnTo>
                    <a:lnTo>
                      <a:pt x="237" y="88"/>
                    </a:lnTo>
                    <a:lnTo>
                      <a:pt x="245" y="85"/>
                    </a:lnTo>
                    <a:lnTo>
                      <a:pt x="262" y="79"/>
                    </a:lnTo>
                    <a:lnTo>
                      <a:pt x="270" y="76"/>
                    </a:lnTo>
                    <a:lnTo>
                      <a:pt x="287" y="65"/>
                    </a:lnTo>
                    <a:lnTo>
                      <a:pt x="296" y="59"/>
                    </a:lnTo>
                    <a:lnTo>
                      <a:pt x="305" y="51"/>
                    </a:lnTo>
                    <a:lnTo>
                      <a:pt x="311" y="45"/>
                    </a:lnTo>
                    <a:lnTo>
                      <a:pt x="313" y="42"/>
                    </a:lnTo>
                    <a:lnTo>
                      <a:pt x="3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92" name="Freeform 88"/>
              <p:cNvSpPr>
                <a:spLocks/>
              </p:cNvSpPr>
              <p:nvPr/>
            </p:nvSpPr>
            <p:spPr bwMode="auto">
              <a:xfrm>
                <a:off x="2100" y="1282"/>
                <a:ext cx="157" cy="48"/>
              </a:xfrm>
              <a:custGeom>
                <a:avLst/>
                <a:gdLst>
                  <a:gd name="T0" fmla="*/ 313 w 313"/>
                  <a:gd name="T1" fmla="*/ 37 h 96"/>
                  <a:gd name="T2" fmla="*/ 311 w 313"/>
                  <a:gd name="T3" fmla="*/ 34 h 96"/>
                  <a:gd name="T4" fmla="*/ 307 w 313"/>
                  <a:gd name="T5" fmla="*/ 30 h 96"/>
                  <a:gd name="T6" fmla="*/ 301 w 313"/>
                  <a:gd name="T7" fmla="*/ 27 h 96"/>
                  <a:gd name="T8" fmla="*/ 293 w 313"/>
                  <a:gd name="T9" fmla="*/ 24 h 96"/>
                  <a:gd name="T10" fmla="*/ 279 w 313"/>
                  <a:gd name="T11" fmla="*/ 17 h 96"/>
                  <a:gd name="T12" fmla="*/ 273 w 313"/>
                  <a:gd name="T13" fmla="*/ 16 h 96"/>
                  <a:gd name="T14" fmla="*/ 237 w 313"/>
                  <a:gd name="T15" fmla="*/ 10 h 96"/>
                  <a:gd name="T16" fmla="*/ 206 w 313"/>
                  <a:gd name="T17" fmla="*/ 3 h 96"/>
                  <a:gd name="T18" fmla="*/ 192 w 313"/>
                  <a:gd name="T19" fmla="*/ 2 h 96"/>
                  <a:gd name="T20" fmla="*/ 178 w 313"/>
                  <a:gd name="T21" fmla="*/ 0 h 96"/>
                  <a:gd name="T22" fmla="*/ 154 w 313"/>
                  <a:gd name="T23" fmla="*/ 0 h 96"/>
                  <a:gd name="T24" fmla="*/ 130 w 313"/>
                  <a:gd name="T25" fmla="*/ 2 h 96"/>
                  <a:gd name="T26" fmla="*/ 104 w 313"/>
                  <a:gd name="T27" fmla="*/ 2 h 96"/>
                  <a:gd name="T28" fmla="*/ 90 w 313"/>
                  <a:gd name="T29" fmla="*/ 3 h 96"/>
                  <a:gd name="T30" fmla="*/ 58 w 313"/>
                  <a:gd name="T31" fmla="*/ 10 h 96"/>
                  <a:gd name="T32" fmla="*/ 39 w 313"/>
                  <a:gd name="T33" fmla="*/ 14 h 96"/>
                  <a:gd name="T34" fmla="*/ 22 w 313"/>
                  <a:gd name="T35" fmla="*/ 19 h 96"/>
                  <a:gd name="T36" fmla="*/ 14 w 313"/>
                  <a:gd name="T37" fmla="*/ 22 h 96"/>
                  <a:gd name="T38" fmla="*/ 8 w 313"/>
                  <a:gd name="T39" fmla="*/ 25 h 96"/>
                  <a:gd name="T40" fmla="*/ 3 w 313"/>
                  <a:gd name="T41" fmla="*/ 28 h 96"/>
                  <a:gd name="T42" fmla="*/ 2 w 313"/>
                  <a:gd name="T43" fmla="*/ 31 h 96"/>
                  <a:gd name="T44" fmla="*/ 0 w 313"/>
                  <a:gd name="T45" fmla="*/ 33 h 96"/>
                  <a:gd name="T46" fmla="*/ 0 w 313"/>
                  <a:gd name="T47" fmla="*/ 40 h 96"/>
                  <a:gd name="T48" fmla="*/ 0 w 313"/>
                  <a:gd name="T49" fmla="*/ 48 h 96"/>
                  <a:gd name="T50" fmla="*/ 3 w 313"/>
                  <a:gd name="T51" fmla="*/ 56 h 96"/>
                  <a:gd name="T52" fmla="*/ 7 w 313"/>
                  <a:gd name="T53" fmla="*/ 61 h 96"/>
                  <a:gd name="T54" fmla="*/ 11 w 313"/>
                  <a:gd name="T55" fmla="*/ 65 h 96"/>
                  <a:gd name="T56" fmla="*/ 17 w 313"/>
                  <a:gd name="T57" fmla="*/ 70 h 96"/>
                  <a:gd name="T58" fmla="*/ 28 w 313"/>
                  <a:gd name="T59" fmla="*/ 74 h 96"/>
                  <a:gd name="T60" fmla="*/ 48 w 313"/>
                  <a:gd name="T61" fmla="*/ 82 h 96"/>
                  <a:gd name="T62" fmla="*/ 65 w 313"/>
                  <a:gd name="T63" fmla="*/ 87 h 96"/>
                  <a:gd name="T64" fmla="*/ 73 w 313"/>
                  <a:gd name="T65" fmla="*/ 88 h 96"/>
                  <a:gd name="T66" fmla="*/ 82 w 313"/>
                  <a:gd name="T67" fmla="*/ 90 h 96"/>
                  <a:gd name="T68" fmla="*/ 92 w 313"/>
                  <a:gd name="T69" fmla="*/ 91 h 96"/>
                  <a:gd name="T70" fmla="*/ 103 w 313"/>
                  <a:gd name="T71" fmla="*/ 93 h 96"/>
                  <a:gd name="T72" fmla="*/ 123 w 313"/>
                  <a:gd name="T73" fmla="*/ 95 h 96"/>
                  <a:gd name="T74" fmla="*/ 140 w 313"/>
                  <a:gd name="T75" fmla="*/ 96 h 96"/>
                  <a:gd name="T76" fmla="*/ 157 w 313"/>
                  <a:gd name="T77" fmla="*/ 96 h 96"/>
                  <a:gd name="T78" fmla="*/ 177 w 313"/>
                  <a:gd name="T79" fmla="*/ 95 h 96"/>
                  <a:gd name="T80" fmla="*/ 191 w 313"/>
                  <a:gd name="T81" fmla="*/ 95 h 96"/>
                  <a:gd name="T82" fmla="*/ 202 w 313"/>
                  <a:gd name="T83" fmla="*/ 95 h 96"/>
                  <a:gd name="T84" fmla="*/ 214 w 313"/>
                  <a:gd name="T85" fmla="*/ 93 h 96"/>
                  <a:gd name="T86" fmla="*/ 228 w 313"/>
                  <a:gd name="T87" fmla="*/ 90 h 96"/>
                  <a:gd name="T88" fmla="*/ 237 w 313"/>
                  <a:gd name="T89" fmla="*/ 88 h 96"/>
                  <a:gd name="T90" fmla="*/ 245 w 313"/>
                  <a:gd name="T91" fmla="*/ 85 h 96"/>
                  <a:gd name="T92" fmla="*/ 262 w 313"/>
                  <a:gd name="T93" fmla="*/ 79 h 96"/>
                  <a:gd name="T94" fmla="*/ 270 w 313"/>
                  <a:gd name="T95" fmla="*/ 76 h 96"/>
                  <a:gd name="T96" fmla="*/ 287 w 313"/>
                  <a:gd name="T97" fmla="*/ 65 h 96"/>
                  <a:gd name="T98" fmla="*/ 296 w 313"/>
                  <a:gd name="T99" fmla="*/ 59 h 96"/>
                  <a:gd name="T100" fmla="*/ 305 w 313"/>
                  <a:gd name="T101" fmla="*/ 51 h 96"/>
                  <a:gd name="T102" fmla="*/ 311 w 313"/>
                  <a:gd name="T103" fmla="*/ 45 h 96"/>
                  <a:gd name="T104" fmla="*/ 313 w 313"/>
                  <a:gd name="T105" fmla="*/ 42 h 96"/>
                  <a:gd name="T106" fmla="*/ 313 w 313"/>
                  <a:gd name="T107" fmla="*/ 3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96">
                    <a:moveTo>
                      <a:pt x="313" y="37"/>
                    </a:moveTo>
                    <a:lnTo>
                      <a:pt x="311" y="34"/>
                    </a:lnTo>
                    <a:lnTo>
                      <a:pt x="307" y="30"/>
                    </a:lnTo>
                    <a:lnTo>
                      <a:pt x="301" y="27"/>
                    </a:lnTo>
                    <a:lnTo>
                      <a:pt x="293" y="24"/>
                    </a:lnTo>
                    <a:lnTo>
                      <a:pt x="279" y="17"/>
                    </a:lnTo>
                    <a:lnTo>
                      <a:pt x="273" y="16"/>
                    </a:lnTo>
                    <a:lnTo>
                      <a:pt x="237" y="10"/>
                    </a:lnTo>
                    <a:lnTo>
                      <a:pt x="206" y="3"/>
                    </a:lnTo>
                    <a:lnTo>
                      <a:pt x="192" y="2"/>
                    </a:lnTo>
                    <a:lnTo>
                      <a:pt x="178" y="0"/>
                    </a:lnTo>
                    <a:lnTo>
                      <a:pt x="154" y="0"/>
                    </a:lnTo>
                    <a:lnTo>
                      <a:pt x="130" y="2"/>
                    </a:lnTo>
                    <a:lnTo>
                      <a:pt x="104" y="2"/>
                    </a:lnTo>
                    <a:lnTo>
                      <a:pt x="90" y="3"/>
                    </a:lnTo>
                    <a:lnTo>
                      <a:pt x="58" y="10"/>
                    </a:lnTo>
                    <a:lnTo>
                      <a:pt x="39" y="14"/>
                    </a:lnTo>
                    <a:lnTo>
                      <a:pt x="22" y="19"/>
                    </a:lnTo>
                    <a:lnTo>
                      <a:pt x="14" y="22"/>
                    </a:lnTo>
                    <a:lnTo>
                      <a:pt x="8" y="25"/>
                    </a:lnTo>
                    <a:lnTo>
                      <a:pt x="3" y="28"/>
                    </a:lnTo>
                    <a:lnTo>
                      <a:pt x="2" y="31"/>
                    </a:lnTo>
                    <a:lnTo>
                      <a:pt x="0" y="33"/>
                    </a:lnTo>
                    <a:lnTo>
                      <a:pt x="0" y="40"/>
                    </a:lnTo>
                    <a:lnTo>
                      <a:pt x="0" y="48"/>
                    </a:lnTo>
                    <a:lnTo>
                      <a:pt x="3" y="56"/>
                    </a:lnTo>
                    <a:lnTo>
                      <a:pt x="7" y="61"/>
                    </a:lnTo>
                    <a:lnTo>
                      <a:pt x="11" y="65"/>
                    </a:lnTo>
                    <a:lnTo>
                      <a:pt x="17" y="70"/>
                    </a:lnTo>
                    <a:lnTo>
                      <a:pt x="28" y="74"/>
                    </a:lnTo>
                    <a:lnTo>
                      <a:pt x="48" y="82"/>
                    </a:lnTo>
                    <a:lnTo>
                      <a:pt x="65" y="87"/>
                    </a:lnTo>
                    <a:lnTo>
                      <a:pt x="73" y="88"/>
                    </a:lnTo>
                    <a:lnTo>
                      <a:pt x="82" y="90"/>
                    </a:lnTo>
                    <a:lnTo>
                      <a:pt x="92" y="91"/>
                    </a:lnTo>
                    <a:lnTo>
                      <a:pt x="103" y="93"/>
                    </a:lnTo>
                    <a:lnTo>
                      <a:pt x="123" y="95"/>
                    </a:lnTo>
                    <a:lnTo>
                      <a:pt x="140" y="96"/>
                    </a:lnTo>
                    <a:lnTo>
                      <a:pt x="157" y="96"/>
                    </a:lnTo>
                    <a:lnTo>
                      <a:pt x="177" y="95"/>
                    </a:lnTo>
                    <a:lnTo>
                      <a:pt x="191" y="95"/>
                    </a:lnTo>
                    <a:lnTo>
                      <a:pt x="202" y="95"/>
                    </a:lnTo>
                    <a:lnTo>
                      <a:pt x="214" y="93"/>
                    </a:lnTo>
                    <a:lnTo>
                      <a:pt x="228" y="90"/>
                    </a:lnTo>
                    <a:lnTo>
                      <a:pt x="237" y="88"/>
                    </a:lnTo>
                    <a:lnTo>
                      <a:pt x="245" y="85"/>
                    </a:lnTo>
                    <a:lnTo>
                      <a:pt x="262" y="79"/>
                    </a:lnTo>
                    <a:lnTo>
                      <a:pt x="270" y="76"/>
                    </a:lnTo>
                    <a:lnTo>
                      <a:pt x="287" y="65"/>
                    </a:lnTo>
                    <a:lnTo>
                      <a:pt x="296" y="59"/>
                    </a:lnTo>
                    <a:lnTo>
                      <a:pt x="305" y="51"/>
                    </a:lnTo>
                    <a:lnTo>
                      <a:pt x="311" y="45"/>
                    </a:lnTo>
                    <a:lnTo>
                      <a:pt x="313" y="42"/>
                    </a:lnTo>
                    <a:lnTo>
                      <a:pt x="313" y="3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79993" name="Freeform 89"/>
              <p:cNvSpPr>
                <a:spLocks/>
              </p:cNvSpPr>
              <p:nvPr/>
            </p:nvSpPr>
            <p:spPr bwMode="auto">
              <a:xfrm>
                <a:off x="2021" y="1642"/>
                <a:ext cx="932" cy="803"/>
              </a:xfrm>
              <a:custGeom>
                <a:avLst/>
                <a:gdLst>
                  <a:gd name="T0" fmla="*/ 4 w 1864"/>
                  <a:gd name="T1" fmla="*/ 650 h 1607"/>
                  <a:gd name="T2" fmla="*/ 0 w 1864"/>
                  <a:gd name="T3" fmla="*/ 696 h 1607"/>
                  <a:gd name="T4" fmla="*/ 18 w 1864"/>
                  <a:gd name="T5" fmla="*/ 749 h 1607"/>
                  <a:gd name="T6" fmla="*/ 61 w 1864"/>
                  <a:gd name="T7" fmla="*/ 835 h 1607"/>
                  <a:gd name="T8" fmla="*/ 75 w 1864"/>
                  <a:gd name="T9" fmla="*/ 840 h 1607"/>
                  <a:gd name="T10" fmla="*/ 100 w 1864"/>
                  <a:gd name="T11" fmla="*/ 894 h 1607"/>
                  <a:gd name="T12" fmla="*/ 157 w 1864"/>
                  <a:gd name="T13" fmla="*/ 991 h 1607"/>
                  <a:gd name="T14" fmla="*/ 209 w 1864"/>
                  <a:gd name="T15" fmla="*/ 1056 h 1607"/>
                  <a:gd name="T16" fmla="*/ 288 w 1864"/>
                  <a:gd name="T17" fmla="*/ 1133 h 1607"/>
                  <a:gd name="T18" fmla="*/ 377 w 1864"/>
                  <a:gd name="T19" fmla="*/ 1201 h 1607"/>
                  <a:gd name="T20" fmla="*/ 474 w 1864"/>
                  <a:gd name="T21" fmla="*/ 1258 h 1607"/>
                  <a:gd name="T22" fmla="*/ 629 w 1864"/>
                  <a:gd name="T23" fmla="*/ 1329 h 1607"/>
                  <a:gd name="T24" fmla="*/ 764 w 1864"/>
                  <a:gd name="T25" fmla="*/ 1374 h 1607"/>
                  <a:gd name="T26" fmla="*/ 838 w 1864"/>
                  <a:gd name="T27" fmla="*/ 1400 h 1607"/>
                  <a:gd name="T28" fmla="*/ 991 w 1864"/>
                  <a:gd name="T29" fmla="*/ 1459 h 1607"/>
                  <a:gd name="T30" fmla="*/ 1298 w 1864"/>
                  <a:gd name="T31" fmla="*/ 1568 h 1607"/>
                  <a:gd name="T32" fmla="*/ 1426 w 1864"/>
                  <a:gd name="T33" fmla="*/ 1601 h 1607"/>
                  <a:gd name="T34" fmla="*/ 1483 w 1864"/>
                  <a:gd name="T35" fmla="*/ 1607 h 1607"/>
                  <a:gd name="T36" fmla="*/ 1541 w 1864"/>
                  <a:gd name="T37" fmla="*/ 1601 h 1607"/>
                  <a:gd name="T38" fmla="*/ 1595 w 1864"/>
                  <a:gd name="T39" fmla="*/ 1582 h 1607"/>
                  <a:gd name="T40" fmla="*/ 1641 w 1864"/>
                  <a:gd name="T41" fmla="*/ 1548 h 1607"/>
                  <a:gd name="T42" fmla="*/ 1723 w 1864"/>
                  <a:gd name="T43" fmla="*/ 1490 h 1607"/>
                  <a:gd name="T44" fmla="*/ 1771 w 1864"/>
                  <a:gd name="T45" fmla="*/ 1451 h 1607"/>
                  <a:gd name="T46" fmla="*/ 1793 w 1864"/>
                  <a:gd name="T47" fmla="*/ 1422 h 1607"/>
                  <a:gd name="T48" fmla="*/ 1835 w 1864"/>
                  <a:gd name="T49" fmla="*/ 1311 h 1607"/>
                  <a:gd name="T50" fmla="*/ 1852 w 1864"/>
                  <a:gd name="T51" fmla="*/ 1226 h 1607"/>
                  <a:gd name="T52" fmla="*/ 1859 w 1864"/>
                  <a:gd name="T53" fmla="*/ 1138 h 1607"/>
                  <a:gd name="T54" fmla="*/ 1864 w 1864"/>
                  <a:gd name="T55" fmla="*/ 959 h 1607"/>
                  <a:gd name="T56" fmla="*/ 1853 w 1864"/>
                  <a:gd name="T57" fmla="*/ 807 h 1607"/>
                  <a:gd name="T58" fmla="*/ 1824 w 1864"/>
                  <a:gd name="T59" fmla="*/ 658 h 1607"/>
                  <a:gd name="T60" fmla="*/ 1802 w 1864"/>
                  <a:gd name="T61" fmla="*/ 584 h 1607"/>
                  <a:gd name="T62" fmla="*/ 1743 w 1864"/>
                  <a:gd name="T63" fmla="*/ 443 h 1607"/>
                  <a:gd name="T64" fmla="*/ 1666 w 1864"/>
                  <a:gd name="T65" fmla="*/ 315 h 1607"/>
                  <a:gd name="T66" fmla="*/ 1596 w 1864"/>
                  <a:gd name="T67" fmla="*/ 227 h 1607"/>
                  <a:gd name="T68" fmla="*/ 1486 w 1864"/>
                  <a:gd name="T69" fmla="*/ 125 h 1607"/>
                  <a:gd name="T70" fmla="*/ 1392 w 1864"/>
                  <a:gd name="T71" fmla="*/ 63 h 1607"/>
                  <a:gd name="T72" fmla="*/ 1288 w 1864"/>
                  <a:gd name="T73" fmla="*/ 13 h 1607"/>
                  <a:gd name="T74" fmla="*/ 1212 w 1864"/>
                  <a:gd name="T75" fmla="*/ 28 h 1607"/>
                  <a:gd name="T76" fmla="*/ 1157 w 1864"/>
                  <a:gd name="T77" fmla="*/ 56 h 1607"/>
                  <a:gd name="T78" fmla="*/ 1096 w 1864"/>
                  <a:gd name="T79" fmla="*/ 71 h 1607"/>
                  <a:gd name="T80" fmla="*/ 1017 w 1864"/>
                  <a:gd name="T81" fmla="*/ 79 h 1607"/>
                  <a:gd name="T82" fmla="*/ 887 w 1864"/>
                  <a:gd name="T83" fmla="*/ 70 h 1607"/>
                  <a:gd name="T84" fmla="*/ 734 w 1864"/>
                  <a:gd name="T85" fmla="*/ 46 h 1607"/>
                  <a:gd name="T86" fmla="*/ 646 w 1864"/>
                  <a:gd name="T87" fmla="*/ 25 h 1607"/>
                  <a:gd name="T88" fmla="*/ 595 w 1864"/>
                  <a:gd name="T89" fmla="*/ 23 h 1607"/>
                  <a:gd name="T90" fmla="*/ 564 w 1864"/>
                  <a:gd name="T91" fmla="*/ 33 h 1607"/>
                  <a:gd name="T92" fmla="*/ 460 w 1864"/>
                  <a:gd name="T93" fmla="*/ 84 h 1607"/>
                  <a:gd name="T94" fmla="*/ 409 w 1864"/>
                  <a:gd name="T95" fmla="*/ 122 h 1607"/>
                  <a:gd name="T96" fmla="*/ 369 w 1864"/>
                  <a:gd name="T97" fmla="*/ 187 h 1607"/>
                  <a:gd name="T98" fmla="*/ 315 w 1864"/>
                  <a:gd name="T99" fmla="*/ 290 h 1607"/>
                  <a:gd name="T100" fmla="*/ 259 w 1864"/>
                  <a:gd name="T101" fmla="*/ 369 h 1607"/>
                  <a:gd name="T102" fmla="*/ 197 w 1864"/>
                  <a:gd name="T103" fmla="*/ 428 h 1607"/>
                  <a:gd name="T104" fmla="*/ 118 w 1864"/>
                  <a:gd name="T105" fmla="*/ 489 h 1607"/>
                  <a:gd name="T106" fmla="*/ 76 w 1864"/>
                  <a:gd name="T107" fmla="*/ 536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4" h="1607">
                    <a:moveTo>
                      <a:pt x="10" y="628"/>
                    </a:moveTo>
                    <a:lnTo>
                      <a:pt x="7" y="636"/>
                    </a:lnTo>
                    <a:lnTo>
                      <a:pt x="5" y="642"/>
                    </a:lnTo>
                    <a:lnTo>
                      <a:pt x="4" y="650"/>
                    </a:lnTo>
                    <a:lnTo>
                      <a:pt x="2" y="656"/>
                    </a:lnTo>
                    <a:lnTo>
                      <a:pt x="0" y="670"/>
                    </a:lnTo>
                    <a:lnTo>
                      <a:pt x="0" y="684"/>
                    </a:lnTo>
                    <a:lnTo>
                      <a:pt x="0" y="696"/>
                    </a:lnTo>
                    <a:lnTo>
                      <a:pt x="4" y="710"/>
                    </a:lnTo>
                    <a:lnTo>
                      <a:pt x="7" y="723"/>
                    </a:lnTo>
                    <a:lnTo>
                      <a:pt x="11" y="736"/>
                    </a:lnTo>
                    <a:lnTo>
                      <a:pt x="18" y="749"/>
                    </a:lnTo>
                    <a:lnTo>
                      <a:pt x="22" y="761"/>
                    </a:lnTo>
                    <a:lnTo>
                      <a:pt x="36" y="786"/>
                    </a:lnTo>
                    <a:lnTo>
                      <a:pt x="48" y="810"/>
                    </a:lnTo>
                    <a:lnTo>
                      <a:pt x="61" y="835"/>
                    </a:lnTo>
                    <a:lnTo>
                      <a:pt x="62" y="837"/>
                    </a:lnTo>
                    <a:lnTo>
                      <a:pt x="64" y="837"/>
                    </a:lnTo>
                    <a:lnTo>
                      <a:pt x="69" y="838"/>
                    </a:lnTo>
                    <a:lnTo>
                      <a:pt x="75" y="840"/>
                    </a:lnTo>
                    <a:lnTo>
                      <a:pt x="76" y="840"/>
                    </a:lnTo>
                    <a:lnTo>
                      <a:pt x="76" y="841"/>
                    </a:lnTo>
                    <a:lnTo>
                      <a:pt x="89" y="868"/>
                    </a:lnTo>
                    <a:lnTo>
                      <a:pt x="100" y="894"/>
                    </a:lnTo>
                    <a:lnTo>
                      <a:pt x="113" y="919"/>
                    </a:lnTo>
                    <a:lnTo>
                      <a:pt x="127" y="943"/>
                    </a:lnTo>
                    <a:lnTo>
                      <a:pt x="141" y="968"/>
                    </a:lnTo>
                    <a:lnTo>
                      <a:pt x="157" y="991"/>
                    </a:lnTo>
                    <a:lnTo>
                      <a:pt x="174" y="1013"/>
                    </a:lnTo>
                    <a:lnTo>
                      <a:pt x="183" y="1023"/>
                    </a:lnTo>
                    <a:lnTo>
                      <a:pt x="191" y="1034"/>
                    </a:lnTo>
                    <a:lnTo>
                      <a:pt x="209" y="1056"/>
                    </a:lnTo>
                    <a:lnTo>
                      <a:pt x="228" y="1076"/>
                    </a:lnTo>
                    <a:lnTo>
                      <a:pt x="248" y="1096"/>
                    </a:lnTo>
                    <a:lnTo>
                      <a:pt x="268" y="1115"/>
                    </a:lnTo>
                    <a:lnTo>
                      <a:pt x="288" y="1133"/>
                    </a:lnTo>
                    <a:lnTo>
                      <a:pt x="310" y="1152"/>
                    </a:lnTo>
                    <a:lnTo>
                      <a:pt x="332" y="1169"/>
                    </a:lnTo>
                    <a:lnTo>
                      <a:pt x="355" y="1186"/>
                    </a:lnTo>
                    <a:lnTo>
                      <a:pt x="377" y="1201"/>
                    </a:lnTo>
                    <a:lnTo>
                      <a:pt x="401" y="1216"/>
                    </a:lnTo>
                    <a:lnTo>
                      <a:pt x="425" y="1230"/>
                    </a:lnTo>
                    <a:lnTo>
                      <a:pt x="449" y="1246"/>
                    </a:lnTo>
                    <a:lnTo>
                      <a:pt x="474" y="1258"/>
                    </a:lnTo>
                    <a:lnTo>
                      <a:pt x="499" y="1272"/>
                    </a:lnTo>
                    <a:lnTo>
                      <a:pt x="550" y="1297"/>
                    </a:lnTo>
                    <a:lnTo>
                      <a:pt x="603" y="1318"/>
                    </a:lnTo>
                    <a:lnTo>
                      <a:pt x="629" y="1329"/>
                    </a:lnTo>
                    <a:lnTo>
                      <a:pt x="655" y="1338"/>
                    </a:lnTo>
                    <a:lnTo>
                      <a:pt x="683" y="1348"/>
                    </a:lnTo>
                    <a:lnTo>
                      <a:pt x="709" y="1357"/>
                    </a:lnTo>
                    <a:lnTo>
                      <a:pt x="764" y="1374"/>
                    </a:lnTo>
                    <a:lnTo>
                      <a:pt x="784" y="1380"/>
                    </a:lnTo>
                    <a:lnTo>
                      <a:pt x="802" y="1388"/>
                    </a:lnTo>
                    <a:lnTo>
                      <a:pt x="821" y="1394"/>
                    </a:lnTo>
                    <a:lnTo>
                      <a:pt x="838" y="1400"/>
                    </a:lnTo>
                    <a:lnTo>
                      <a:pt x="867" y="1414"/>
                    </a:lnTo>
                    <a:lnTo>
                      <a:pt x="897" y="1426"/>
                    </a:lnTo>
                    <a:lnTo>
                      <a:pt x="929" y="1437"/>
                    </a:lnTo>
                    <a:lnTo>
                      <a:pt x="991" y="1459"/>
                    </a:lnTo>
                    <a:lnTo>
                      <a:pt x="1051" y="1480"/>
                    </a:lnTo>
                    <a:lnTo>
                      <a:pt x="1174" y="1527"/>
                    </a:lnTo>
                    <a:lnTo>
                      <a:pt x="1234" y="1548"/>
                    </a:lnTo>
                    <a:lnTo>
                      <a:pt x="1298" y="1568"/>
                    </a:lnTo>
                    <a:lnTo>
                      <a:pt x="1328" y="1578"/>
                    </a:lnTo>
                    <a:lnTo>
                      <a:pt x="1361" y="1587"/>
                    </a:lnTo>
                    <a:lnTo>
                      <a:pt x="1393" y="1595"/>
                    </a:lnTo>
                    <a:lnTo>
                      <a:pt x="1426" y="1601"/>
                    </a:lnTo>
                    <a:lnTo>
                      <a:pt x="1440" y="1604"/>
                    </a:lnTo>
                    <a:lnTo>
                      <a:pt x="1454" y="1605"/>
                    </a:lnTo>
                    <a:lnTo>
                      <a:pt x="1468" y="1607"/>
                    </a:lnTo>
                    <a:lnTo>
                      <a:pt x="1483" y="1607"/>
                    </a:lnTo>
                    <a:lnTo>
                      <a:pt x="1497" y="1607"/>
                    </a:lnTo>
                    <a:lnTo>
                      <a:pt x="1511" y="1605"/>
                    </a:lnTo>
                    <a:lnTo>
                      <a:pt x="1527" y="1604"/>
                    </a:lnTo>
                    <a:lnTo>
                      <a:pt x="1541" y="1601"/>
                    </a:lnTo>
                    <a:lnTo>
                      <a:pt x="1554" y="1598"/>
                    </a:lnTo>
                    <a:lnTo>
                      <a:pt x="1568" y="1593"/>
                    </a:lnTo>
                    <a:lnTo>
                      <a:pt x="1582" y="1588"/>
                    </a:lnTo>
                    <a:lnTo>
                      <a:pt x="1595" y="1582"/>
                    </a:lnTo>
                    <a:lnTo>
                      <a:pt x="1607" y="1575"/>
                    </a:lnTo>
                    <a:lnTo>
                      <a:pt x="1619" y="1567"/>
                    </a:lnTo>
                    <a:lnTo>
                      <a:pt x="1630" y="1558"/>
                    </a:lnTo>
                    <a:lnTo>
                      <a:pt x="1641" y="1548"/>
                    </a:lnTo>
                    <a:lnTo>
                      <a:pt x="1650" y="1541"/>
                    </a:lnTo>
                    <a:lnTo>
                      <a:pt x="1660" y="1531"/>
                    </a:lnTo>
                    <a:lnTo>
                      <a:pt x="1680" y="1517"/>
                    </a:lnTo>
                    <a:lnTo>
                      <a:pt x="1723" y="1490"/>
                    </a:lnTo>
                    <a:lnTo>
                      <a:pt x="1743" y="1474"/>
                    </a:lnTo>
                    <a:lnTo>
                      <a:pt x="1754" y="1466"/>
                    </a:lnTo>
                    <a:lnTo>
                      <a:pt x="1763" y="1459"/>
                    </a:lnTo>
                    <a:lnTo>
                      <a:pt x="1771" y="1451"/>
                    </a:lnTo>
                    <a:lnTo>
                      <a:pt x="1779" y="1442"/>
                    </a:lnTo>
                    <a:lnTo>
                      <a:pt x="1787" y="1433"/>
                    </a:lnTo>
                    <a:lnTo>
                      <a:pt x="1790" y="1426"/>
                    </a:lnTo>
                    <a:lnTo>
                      <a:pt x="1793" y="1422"/>
                    </a:lnTo>
                    <a:lnTo>
                      <a:pt x="1805" y="1395"/>
                    </a:lnTo>
                    <a:lnTo>
                      <a:pt x="1816" y="1368"/>
                    </a:lnTo>
                    <a:lnTo>
                      <a:pt x="1827" y="1340"/>
                    </a:lnTo>
                    <a:lnTo>
                      <a:pt x="1835" y="1311"/>
                    </a:lnTo>
                    <a:lnTo>
                      <a:pt x="1838" y="1297"/>
                    </a:lnTo>
                    <a:lnTo>
                      <a:pt x="1841" y="1283"/>
                    </a:lnTo>
                    <a:lnTo>
                      <a:pt x="1847" y="1253"/>
                    </a:lnTo>
                    <a:lnTo>
                      <a:pt x="1852" y="1226"/>
                    </a:lnTo>
                    <a:lnTo>
                      <a:pt x="1853" y="1210"/>
                    </a:lnTo>
                    <a:lnTo>
                      <a:pt x="1855" y="1196"/>
                    </a:lnTo>
                    <a:lnTo>
                      <a:pt x="1858" y="1167"/>
                    </a:lnTo>
                    <a:lnTo>
                      <a:pt x="1859" y="1138"/>
                    </a:lnTo>
                    <a:lnTo>
                      <a:pt x="1861" y="1107"/>
                    </a:lnTo>
                    <a:lnTo>
                      <a:pt x="1862" y="1078"/>
                    </a:lnTo>
                    <a:lnTo>
                      <a:pt x="1862" y="1019"/>
                    </a:lnTo>
                    <a:lnTo>
                      <a:pt x="1864" y="959"/>
                    </a:lnTo>
                    <a:lnTo>
                      <a:pt x="1862" y="920"/>
                    </a:lnTo>
                    <a:lnTo>
                      <a:pt x="1861" y="883"/>
                    </a:lnTo>
                    <a:lnTo>
                      <a:pt x="1858" y="844"/>
                    </a:lnTo>
                    <a:lnTo>
                      <a:pt x="1853" y="807"/>
                    </a:lnTo>
                    <a:lnTo>
                      <a:pt x="1849" y="769"/>
                    </a:lnTo>
                    <a:lnTo>
                      <a:pt x="1842" y="732"/>
                    </a:lnTo>
                    <a:lnTo>
                      <a:pt x="1833" y="695"/>
                    </a:lnTo>
                    <a:lnTo>
                      <a:pt x="1824" y="658"/>
                    </a:lnTo>
                    <a:lnTo>
                      <a:pt x="1819" y="639"/>
                    </a:lnTo>
                    <a:lnTo>
                      <a:pt x="1814" y="621"/>
                    </a:lnTo>
                    <a:lnTo>
                      <a:pt x="1808" y="602"/>
                    </a:lnTo>
                    <a:lnTo>
                      <a:pt x="1802" y="584"/>
                    </a:lnTo>
                    <a:lnTo>
                      <a:pt x="1790" y="548"/>
                    </a:lnTo>
                    <a:lnTo>
                      <a:pt x="1776" y="513"/>
                    </a:lnTo>
                    <a:lnTo>
                      <a:pt x="1760" y="479"/>
                    </a:lnTo>
                    <a:lnTo>
                      <a:pt x="1743" y="443"/>
                    </a:lnTo>
                    <a:lnTo>
                      <a:pt x="1726" y="411"/>
                    </a:lnTo>
                    <a:lnTo>
                      <a:pt x="1708" y="378"/>
                    </a:lnTo>
                    <a:lnTo>
                      <a:pt x="1688" y="346"/>
                    </a:lnTo>
                    <a:lnTo>
                      <a:pt x="1666" y="315"/>
                    </a:lnTo>
                    <a:lnTo>
                      <a:pt x="1655" y="300"/>
                    </a:lnTo>
                    <a:lnTo>
                      <a:pt x="1644" y="284"/>
                    </a:lnTo>
                    <a:lnTo>
                      <a:pt x="1621" y="255"/>
                    </a:lnTo>
                    <a:lnTo>
                      <a:pt x="1596" y="227"/>
                    </a:lnTo>
                    <a:lnTo>
                      <a:pt x="1570" y="199"/>
                    </a:lnTo>
                    <a:lnTo>
                      <a:pt x="1544" y="175"/>
                    </a:lnTo>
                    <a:lnTo>
                      <a:pt x="1516" y="150"/>
                    </a:lnTo>
                    <a:lnTo>
                      <a:pt x="1486" y="125"/>
                    </a:lnTo>
                    <a:lnTo>
                      <a:pt x="1457" y="104"/>
                    </a:lnTo>
                    <a:lnTo>
                      <a:pt x="1441" y="93"/>
                    </a:lnTo>
                    <a:lnTo>
                      <a:pt x="1424" y="82"/>
                    </a:lnTo>
                    <a:lnTo>
                      <a:pt x="1392" y="63"/>
                    </a:lnTo>
                    <a:lnTo>
                      <a:pt x="1359" y="45"/>
                    </a:lnTo>
                    <a:lnTo>
                      <a:pt x="1324" y="28"/>
                    </a:lnTo>
                    <a:lnTo>
                      <a:pt x="1307" y="20"/>
                    </a:lnTo>
                    <a:lnTo>
                      <a:pt x="1288" y="13"/>
                    </a:lnTo>
                    <a:lnTo>
                      <a:pt x="1253" y="0"/>
                    </a:lnTo>
                    <a:lnTo>
                      <a:pt x="1239" y="11"/>
                    </a:lnTo>
                    <a:lnTo>
                      <a:pt x="1226" y="20"/>
                    </a:lnTo>
                    <a:lnTo>
                      <a:pt x="1212" y="28"/>
                    </a:lnTo>
                    <a:lnTo>
                      <a:pt x="1198" y="37"/>
                    </a:lnTo>
                    <a:lnTo>
                      <a:pt x="1185" y="43"/>
                    </a:lnTo>
                    <a:lnTo>
                      <a:pt x="1171" y="50"/>
                    </a:lnTo>
                    <a:lnTo>
                      <a:pt x="1157" y="56"/>
                    </a:lnTo>
                    <a:lnTo>
                      <a:pt x="1141" y="60"/>
                    </a:lnTo>
                    <a:lnTo>
                      <a:pt x="1126" y="65"/>
                    </a:lnTo>
                    <a:lnTo>
                      <a:pt x="1112" y="68"/>
                    </a:lnTo>
                    <a:lnTo>
                      <a:pt x="1096" y="71"/>
                    </a:lnTo>
                    <a:lnTo>
                      <a:pt x="1081" y="74"/>
                    </a:lnTo>
                    <a:lnTo>
                      <a:pt x="1064" y="76"/>
                    </a:lnTo>
                    <a:lnTo>
                      <a:pt x="1048" y="77"/>
                    </a:lnTo>
                    <a:lnTo>
                      <a:pt x="1017" y="79"/>
                    </a:lnTo>
                    <a:lnTo>
                      <a:pt x="985" y="77"/>
                    </a:lnTo>
                    <a:lnTo>
                      <a:pt x="952" y="76"/>
                    </a:lnTo>
                    <a:lnTo>
                      <a:pt x="920" y="74"/>
                    </a:lnTo>
                    <a:lnTo>
                      <a:pt x="887" y="70"/>
                    </a:lnTo>
                    <a:lnTo>
                      <a:pt x="822" y="60"/>
                    </a:lnTo>
                    <a:lnTo>
                      <a:pt x="760" y="53"/>
                    </a:lnTo>
                    <a:lnTo>
                      <a:pt x="748" y="50"/>
                    </a:lnTo>
                    <a:lnTo>
                      <a:pt x="734" y="46"/>
                    </a:lnTo>
                    <a:lnTo>
                      <a:pt x="709" y="40"/>
                    </a:lnTo>
                    <a:lnTo>
                      <a:pt x="685" y="34"/>
                    </a:lnTo>
                    <a:lnTo>
                      <a:pt x="658" y="28"/>
                    </a:lnTo>
                    <a:lnTo>
                      <a:pt x="646" y="25"/>
                    </a:lnTo>
                    <a:lnTo>
                      <a:pt x="634" y="23"/>
                    </a:lnTo>
                    <a:lnTo>
                      <a:pt x="621" y="22"/>
                    </a:lnTo>
                    <a:lnTo>
                      <a:pt x="609" y="22"/>
                    </a:lnTo>
                    <a:lnTo>
                      <a:pt x="595" y="23"/>
                    </a:lnTo>
                    <a:lnTo>
                      <a:pt x="582" y="26"/>
                    </a:lnTo>
                    <a:lnTo>
                      <a:pt x="576" y="28"/>
                    </a:lnTo>
                    <a:lnTo>
                      <a:pt x="570" y="31"/>
                    </a:lnTo>
                    <a:lnTo>
                      <a:pt x="564" y="33"/>
                    </a:lnTo>
                    <a:lnTo>
                      <a:pt x="558" y="36"/>
                    </a:lnTo>
                    <a:lnTo>
                      <a:pt x="510" y="60"/>
                    </a:lnTo>
                    <a:lnTo>
                      <a:pt x="485" y="71"/>
                    </a:lnTo>
                    <a:lnTo>
                      <a:pt x="460" y="84"/>
                    </a:lnTo>
                    <a:lnTo>
                      <a:pt x="439" y="97"/>
                    </a:lnTo>
                    <a:lnTo>
                      <a:pt x="428" y="105"/>
                    </a:lnTo>
                    <a:lnTo>
                      <a:pt x="418" y="113"/>
                    </a:lnTo>
                    <a:lnTo>
                      <a:pt x="409" y="122"/>
                    </a:lnTo>
                    <a:lnTo>
                      <a:pt x="401" y="131"/>
                    </a:lnTo>
                    <a:lnTo>
                      <a:pt x="394" y="141"/>
                    </a:lnTo>
                    <a:lnTo>
                      <a:pt x="387" y="151"/>
                    </a:lnTo>
                    <a:lnTo>
                      <a:pt x="369" y="187"/>
                    </a:lnTo>
                    <a:lnTo>
                      <a:pt x="352" y="222"/>
                    </a:lnTo>
                    <a:lnTo>
                      <a:pt x="333" y="256"/>
                    </a:lnTo>
                    <a:lnTo>
                      <a:pt x="324" y="273"/>
                    </a:lnTo>
                    <a:lnTo>
                      <a:pt x="315" y="290"/>
                    </a:lnTo>
                    <a:lnTo>
                      <a:pt x="295" y="323"/>
                    </a:lnTo>
                    <a:lnTo>
                      <a:pt x="284" y="338"/>
                    </a:lnTo>
                    <a:lnTo>
                      <a:pt x="273" y="354"/>
                    </a:lnTo>
                    <a:lnTo>
                      <a:pt x="259" y="369"/>
                    </a:lnTo>
                    <a:lnTo>
                      <a:pt x="247" y="384"/>
                    </a:lnTo>
                    <a:lnTo>
                      <a:pt x="231" y="398"/>
                    </a:lnTo>
                    <a:lnTo>
                      <a:pt x="216" y="412"/>
                    </a:lnTo>
                    <a:lnTo>
                      <a:pt x="197" y="428"/>
                    </a:lnTo>
                    <a:lnTo>
                      <a:pt x="177" y="443"/>
                    </a:lnTo>
                    <a:lnTo>
                      <a:pt x="137" y="474"/>
                    </a:lnTo>
                    <a:lnTo>
                      <a:pt x="127" y="482"/>
                    </a:lnTo>
                    <a:lnTo>
                      <a:pt x="118" y="489"/>
                    </a:lnTo>
                    <a:lnTo>
                      <a:pt x="101" y="506"/>
                    </a:lnTo>
                    <a:lnTo>
                      <a:pt x="92" y="516"/>
                    </a:lnTo>
                    <a:lnTo>
                      <a:pt x="84" y="525"/>
                    </a:lnTo>
                    <a:lnTo>
                      <a:pt x="76" y="536"/>
                    </a:lnTo>
                    <a:lnTo>
                      <a:pt x="69" y="545"/>
                    </a:lnTo>
                    <a:lnTo>
                      <a:pt x="10" y="628"/>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94" name="Freeform 90"/>
              <p:cNvSpPr>
                <a:spLocks/>
              </p:cNvSpPr>
              <p:nvPr/>
            </p:nvSpPr>
            <p:spPr bwMode="auto">
              <a:xfrm>
                <a:off x="2018" y="1955"/>
                <a:ext cx="35" cy="106"/>
              </a:xfrm>
              <a:custGeom>
                <a:avLst/>
                <a:gdLst>
                  <a:gd name="T0" fmla="*/ 19 w 70"/>
                  <a:gd name="T1" fmla="*/ 1 h 211"/>
                  <a:gd name="T2" fmla="*/ 14 w 70"/>
                  <a:gd name="T3" fmla="*/ 15 h 211"/>
                  <a:gd name="T4" fmla="*/ 10 w 70"/>
                  <a:gd name="T5" fmla="*/ 29 h 211"/>
                  <a:gd name="T6" fmla="*/ 8 w 70"/>
                  <a:gd name="T7" fmla="*/ 57 h 211"/>
                  <a:gd name="T8" fmla="*/ 13 w 70"/>
                  <a:gd name="T9" fmla="*/ 83 h 211"/>
                  <a:gd name="T10" fmla="*/ 20 w 70"/>
                  <a:gd name="T11" fmla="*/ 108 h 211"/>
                  <a:gd name="T12" fmla="*/ 44 w 70"/>
                  <a:gd name="T13" fmla="*/ 157 h 211"/>
                  <a:gd name="T14" fmla="*/ 70 w 70"/>
                  <a:gd name="T15" fmla="*/ 207 h 211"/>
                  <a:gd name="T16" fmla="*/ 64 w 70"/>
                  <a:gd name="T17" fmla="*/ 211 h 211"/>
                  <a:gd name="T18" fmla="*/ 37 w 70"/>
                  <a:gd name="T19" fmla="*/ 162 h 211"/>
                  <a:gd name="T20" fmla="*/ 13 w 70"/>
                  <a:gd name="T21" fmla="*/ 109 h 211"/>
                  <a:gd name="T22" fmla="*/ 5 w 70"/>
                  <a:gd name="T23" fmla="*/ 85 h 211"/>
                  <a:gd name="T24" fmla="*/ 0 w 70"/>
                  <a:gd name="T25" fmla="*/ 57 h 211"/>
                  <a:gd name="T26" fmla="*/ 2 w 70"/>
                  <a:gd name="T27" fmla="*/ 29 h 211"/>
                  <a:gd name="T28" fmla="*/ 6 w 70"/>
                  <a:gd name="T29" fmla="*/ 14 h 211"/>
                  <a:gd name="T30" fmla="*/ 11 w 70"/>
                  <a:gd name="T31" fmla="*/ 0 h 211"/>
                  <a:gd name="T32" fmla="*/ 19 w 70"/>
                  <a:gd name="T33" fmla="*/ 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211">
                    <a:moveTo>
                      <a:pt x="19" y="1"/>
                    </a:moveTo>
                    <a:lnTo>
                      <a:pt x="14" y="15"/>
                    </a:lnTo>
                    <a:lnTo>
                      <a:pt x="10" y="29"/>
                    </a:lnTo>
                    <a:lnTo>
                      <a:pt x="8" y="57"/>
                    </a:lnTo>
                    <a:lnTo>
                      <a:pt x="13" y="83"/>
                    </a:lnTo>
                    <a:lnTo>
                      <a:pt x="20" y="108"/>
                    </a:lnTo>
                    <a:lnTo>
                      <a:pt x="44" y="157"/>
                    </a:lnTo>
                    <a:lnTo>
                      <a:pt x="70" y="207"/>
                    </a:lnTo>
                    <a:lnTo>
                      <a:pt x="64" y="211"/>
                    </a:lnTo>
                    <a:lnTo>
                      <a:pt x="37" y="162"/>
                    </a:lnTo>
                    <a:lnTo>
                      <a:pt x="13" y="109"/>
                    </a:lnTo>
                    <a:lnTo>
                      <a:pt x="5" y="85"/>
                    </a:lnTo>
                    <a:lnTo>
                      <a:pt x="0" y="57"/>
                    </a:lnTo>
                    <a:lnTo>
                      <a:pt x="2" y="29"/>
                    </a:lnTo>
                    <a:lnTo>
                      <a:pt x="6" y="14"/>
                    </a:lnTo>
                    <a:lnTo>
                      <a:pt x="11" y="0"/>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95" name="Freeform 91"/>
              <p:cNvSpPr>
                <a:spLocks/>
              </p:cNvSpPr>
              <p:nvPr/>
            </p:nvSpPr>
            <p:spPr bwMode="auto">
              <a:xfrm>
                <a:off x="2051" y="2058"/>
                <a:ext cx="8" cy="7"/>
              </a:xfrm>
              <a:custGeom>
                <a:avLst/>
                <a:gdLst>
                  <a:gd name="T0" fmla="*/ 2 w 17"/>
                  <a:gd name="T1" fmla="*/ 0 h 14"/>
                  <a:gd name="T2" fmla="*/ 10 w 17"/>
                  <a:gd name="T3" fmla="*/ 3 h 14"/>
                  <a:gd name="T4" fmla="*/ 17 w 17"/>
                  <a:gd name="T5" fmla="*/ 6 h 14"/>
                  <a:gd name="T6" fmla="*/ 16 w 17"/>
                  <a:gd name="T7" fmla="*/ 14 h 14"/>
                  <a:gd name="T8" fmla="*/ 8 w 17"/>
                  <a:gd name="T9" fmla="*/ 11 h 14"/>
                  <a:gd name="T10" fmla="*/ 0 w 17"/>
                  <a:gd name="T11" fmla="*/ 8 h 14"/>
                  <a:gd name="T12" fmla="*/ 2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2" y="0"/>
                    </a:moveTo>
                    <a:lnTo>
                      <a:pt x="10" y="3"/>
                    </a:lnTo>
                    <a:lnTo>
                      <a:pt x="17" y="6"/>
                    </a:lnTo>
                    <a:lnTo>
                      <a:pt x="16" y="14"/>
                    </a:lnTo>
                    <a:lnTo>
                      <a:pt x="8" y="11"/>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96" name="Freeform 92"/>
              <p:cNvSpPr>
                <a:spLocks/>
              </p:cNvSpPr>
              <p:nvPr/>
            </p:nvSpPr>
            <p:spPr bwMode="auto">
              <a:xfrm>
                <a:off x="2050" y="2058"/>
                <a:ext cx="3" cy="4"/>
              </a:xfrm>
              <a:custGeom>
                <a:avLst/>
                <a:gdLst>
                  <a:gd name="T0" fmla="*/ 0 w 6"/>
                  <a:gd name="T1" fmla="*/ 6 h 8"/>
                  <a:gd name="T2" fmla="*/ 1 w 6"/>
                  <a:gd name="T3" fmla="*/ 8 h 8"/>
                  <a:gd name="T4" fmla="*/ 3 w 6"/>
                  <a:gd name="T5" fmla="*/ 0 h 8"/>
                  <a:gd name="T6" fmla="*/ 6 w 6"/>
                  <a:gd name="T7" fmla="*/ 2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lnTo>
                      <a:pt x="1" y="8"/>
                    </a:lnTo>
                    <a:lnTo>
                      <a:pt x="3" y="0"/>
                    </a:lnTo>
                    <a:lnTo>
                      <a:pt x="6"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97" name="Freeform 93"/>
              <p:cNvSpPr>
                <a:spLocks/>
              </p:cNvSpPr>
              <p:nvPr/>
            </p:nvSpPr>
            <p:spPr bwMode="auto">
              <a:xfrm>
                <a:off x="2057" y="2063"/>
                <a:ext cx="346" cy="267"/>
              </a:xfrm>
              <a:custGeom>
                <a:avLst/>
                <a:gdLst>
                  <a:gd name="T0" fmla="*/ 7 w 692"/>
                  <a:gd name="T1" fmla="*/ 0 h 536"/>
                  <a:gd name="T2" fmla="*/ 31 w 692"/>
                  <a:gd name="T3" fmla="*/ 53 h 536"/>
                  <a:gd name="T4" fmla="*/ 58 w 692"/>
                  <a:gd name="T5" fmla="*/ 101 h 536"/>
                  <a:gd name="T6" fmla="*/ 88 w 692"/>
                  <a:gd name="T7" fmla="*/ 149 h 536"/>
                  <a:gd name="T8" fmla="*/ 122 w 692"/>
                  <a:gd name="T9" fmla="*/ 192 h 536"/>
                  <a:gd name="T10" fmla="*/ 159 w 692"/>
                  <a:gd name="T11" fmla="*/ 233 h 536"/>
                  <a:gd name="T12" fmla="*/ 196 w 692"/>
                  <a:gd name="T13" fmla="*/ 270 h 536"/>
                  <a:gd name="T14" fmla="*/ 240 w 692"/>
                  <a:gd name="T15" fmla="*/ 308 h 536"/>
                  <a:gd name="T16" fmla="*/ 283 w 692"/>
                  <a:gd name="T17" fmla="*/ 340 h 536"/>
                  <a:gd name="T18" fmla="*/ 331 w 692"/>
                  <a:gd name="T19" fmla="*/ 372 h 536"/>
                  <a:gd name="T20" fmla="*/ 379 w 692"/>
                  <a:gd name="T21" fmla="*/ 400 h 536"/>
                  <a:gd name="T22" fmla="*/ 428 w 692"/>
                  <a:gd name="T23" fmla="*/ 428 h 536"/>
                  <a:gd name="T24" fmla="*/ 478 w 692"/>
                  <a:gd name="T25" fmla="*/ 451 h 536"/>
                  <a:gd name="T26" fmla="*/ 583 w 692"/>
                  <a:gd name="T27" fmla="*/ 494 h 536"/>
                  <a:gd name="T28" fmla="*/ 637 w 692"/>
                  <a:gd name="T29" fmla="*/ 513 h 536"/>
                  <a:gd name="T30" fmla="*/ 692 w 692"/>
                  <a:gd name="T31" fmla="*/ 528 h 536"/>
                  <a:gd name="T32" fmla="*/ 690 w 692"/>
                  <a:gd name="T33" fmla="*/ 536 h 536"/>
                  <a:gd name="T34" fmla="*/ 636 w 692"/>
                  <a:gd name="T35" fmla="*/ 521 h 536"/>
                  <a:gd name="T36" fmla="*/ 582 w 692"/>
                  <a:gd name="T37" fmla="*/ 502 h 536"/>
                  <a:gd name="T38" fmla="*/ 476 w 692"/>
                  <a:gd name="T39" fmla="*/ 459 h 536"/>
                  <a:gd name="T40" fmla="*/ 424 w 692"/>
                  <a:gd name="T41" fmla="*/ 434 h 536"/>
                  <a:gd name="T42" fmla="*/ 374 w 692"/>
                  <a:gd name="T43" fmla="*/ 406 h 536"/>
                  <a:gd name="T44" fmla="*/ 326 w 692"/>
                  <a:gd name="T45" fmla="*/ 379 h 536"/>
                  <a:gd name="T46" fmla="*/ 278 w 692"/>
                  <a:gd name="T47" fmla="*/ 346 h 536"/>
                  <a:gd name="T48" fmla="*/ 235 w 692"/>
                  <a:gd name="T49" fmla="*/ 314 h 536"/>
                  <a:gd name="T50" fmla="*/ 192 w 692"/>
                  <a:gd name="T51" fmla="*/ 277 h 536"/>
                  <a:gd name="T52" fmla="*/ 153 w 692"/>
                  <a:gd name="T53" fmla="*/ 238 h 536"/>
                  <a:gd name="T54" fmla="*/ 116 w 692"/>
                  <a:gd name="T55" fmla="*/ 196 h 536"/>
                  <a:gd name="T56" fmla="*/ 82 w 692"/>
                  <a:gd name="T57" fmla="*/ 153 h 536"/>
                  <a:gd name="T58" fmla="*/ 52 w 692"/>
                  <a:gd name="T59" fmla="*/ 105 h 536"/>
                  <a:gd name="T60" fmla="*/ 23 w 692"/>
                  <a:gd name="T61" fmla="*/ 54 h 536"/>
                  <a:gd name="T62" fmla="*/ 0 w 692"/>
                  <a:gd name="T63" fmla="*/ 2 h 536"/>
                  <a:gd name="T64" fmla="*/ 7 w 692"/>
                  <a:gd name="T65"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536">
                    <a:moveTo>
                      <a:pt x="7" y="0"/>
                    </a:moveTo>
                    <a:lnTo>
                      <a:pt x="31" y="53"/>
                    </a:lnTo>
                    <a:lnTo>
                      <a:pt x="58" y="101"/>
                    </a:lnTo>
                    <a:lnTo>
                      <a:pt x="88" y="149"/>
                    </a:lnTo>
                    <a:lnTo>
                      <a:pt x="122" y="192"/>
                    </a:lnTo>
                    <a:lnTo>
                      <a:pt x="159" y="233"/>
                    </a:lnTo>
                    <a:lnTo>
                      <a:pt x="196" y="270"/>
                    </a:lnTo>
                    <a:lnTo>
                      <a:pt x="240" y="308"/>
                    </a:lnTo>
                    <a:lnTo>
                      <a:pt x="283" y="340"/>
                    </a:lnTo>
                    <a:lnTo>
                      <a:pt x="331" y="372"/>
                    </a:lnTo>
                    <a:lnTo>
                      <a:pt x="379" y="400"/>
                    </a:lnTo>
                    <a:lnTo>
                      <a:pt x="428" y="428"/>
                    </a:lnTo>
                    <a:lnTo>
                      <a:pt x="478" y="451"/>
                    </a:lnTo>
                    <a:lnTo>
                      <a:pt x="583" y="494"/>
                    </a:lnTo>
                    <a:lnTo>
                      <a:pt x="637" y="513"/>
                    </a:lnTo>
                    <a:lnTo>
                      <a:pt x="692" y="528"/>
                    </a:lnTo>
                    <a:lnTo>
                      <a:pt x="690" y="536"/>
                    </a:lnTo>
                    <a:lnTo>
                      <a:pt x="636" y="521"/>
                    </a:lnTo>
                    <a:lnTo>
                      <a:pt x="582" y="502"/>
                    </a:lnTo>
                    <a:lnTo>
                      <a:pt x="476" y="459"/>
                    </a:lnTo>
                    <a:lnTo>
                      <a:pt x="424" y="434"/>
                    </a:lnTo>
                    <a:lnTo>
                      <a:pt x="374" y="406"/>
                    </a:lnTo>
                    <a:lnTo>
                      <a:pt x="326" y="379"/>
                    </a:lnTo>
                    <a:lnTo>
                      <a:pt x="278" y="346"/>
                    </a:lnTo>
                    <a:lnTo>
                      <a:pt x="235" y="314"/>
                    </a:lnTo>
                    <a:lnTo>
                      <a:pt x="192" y="277"/>
                    </a:lnTo>
                    <a:lnTo>
                      <a:pt x="153" y="238"/>
                    </a:lnTo>
                    <a:lnTo>
                      <a:pt x="116" y="196"/>
                    </a:lnTo>
                    <a:lnTo>
                      <a:pt x="82" y="153"/>
                    </a:lnTo>
                    <a:lnTo>
                      <a:pt x="52" y="105"/>
                    </a:lnTo>
                    <a:lnTo>
                      <a:pt x="23" y="54"/>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98" name="Freeform 94"/>
              <p:cNvSpPr>
                <a:spLocks/>
              </p:cNvSpPr>
              <p:nvPr/>
            </p:nvSpPr>
            <p:spPr bwMode="auto">
              <a:xfrm>
                <a:off x="2057" y="2061"/>
                <a:ext cx="4" cy="4"/>
              </a:xfrm>
              <a:custGeom>
                <a:avLst/>
                <a:gdLst>
                  <a:gd name="T0" fmla="*/ 4 w 7"/>
                  <a:gd name="T1" fmla="*/ 0 h 8"/>
                  <a:gd name="T2" fmla="*/ 6 w 7"/>
                  <a:gd name="T3" fmla="*/ 2 h 8"/>
                  <a:gd name="T4" fmla="*/ 7 w 7"/>
                  <a:gd name="T5" fmla="*/ 3 h 8"/>
                  <a:gd name="T6" fmla="*/ 0 w 7"/>
                  <a:gd name="T7" fmla="*/ 5 h 8"/>
                  <a:gd name="T8" fmla="*/ 3 w 7"/>
                  <a:gd name="T9" fmla="*/ 8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lnTo>
                      <a:pt x="6" y="2"/>
                    </a:lnTo>
                    <a:lnTo>
                      <a:pt x="7" y="3"/>
                    </a:lnTo>
                    <a:lnTo>
                      <a:pt x="0" y="5"/>
                    </a:lnTo>
                    <a:lnTo>
                      <a:pt x="3"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79999" name="Freeform 95"/>
              <p:cNvSpPr>
                <a:spLocks/>
              </p:cNvSpPr>
              <p:nvPr/>
            </p:nvSpPr>
            <p:spPr bwMode="auto">
              <a:xfrm>
                <a:off x="2402" y="2327"/>
                <a:ext cx="20" cy="11"/>
              </a:xfrm>
              <a:custGeom>
                <a:avLst/>
                <a:gdLst>
                  <a:gd name="T0" fmla="*/ 2 w 40"/>
                  <a:gd name="T1" fmla="*/ 0 h 23"/>
                  <a:gd name="T2" fmla="*/ 40 w 40"/>
                  <a:gd name="T3" fmla="*/ 16 h 23"/>
                  <a:gd name="T4" fmla="*/ 39 w 40"/>
                  <a:gd name="T5" fmla="*/ 23 h 23"/>
                  <a:gd name="T6" fmla="*/ 0 w 40"/>
                  <a:gd name="T7" fmla="*/ 8 h 23"/>
                  <a:gd name="T8" fmla="*/ 2 w 40"/>
                  <a:gd name="T9" fmla="*/ 0 h 23"/>
                </a:gdLst>
                <a:ahLst/>
                <a:cxnLst>
                  <a:cxn ang="0">
                    <a:pos x="T0" y="T1"/>
                  </a:cxn>
                  <a:cxn ang="0">
                    <a:pos x="T2" y="T3"/>
                  </a:cxn>
                  <a:cxn ang="0">
                    <a:pos x="T4" y="T5"/>
                  </a:cxn>
                  <a:cxn ang="0">
                    <a:pos x="T6" y="T7"/>
                  </a:cxn>
                  <a:cxn ang="0">
                    <a:pos x="T8" y="T9"/>
                  </a:cxn>
                </a:cxnLst>
                <a:rect l="0" t="0" r="r" b="b"/>
                <a:pathLst>
                  <a:path w="40" h="23">
                    <a:moveTo>
                      <a:pt x="2" y="0"/>
                    </a:moveTo>
                    <a:lnTo>
                      <a:pt x="40" y="16"/>
                    </a:lnTo>
                    <a:lnTo>
                      <a:pt x="39" y="23"/>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0" name="Freeform 96"/>
              <p:cNvSpPr>
                <a:spLocks/>
              </p:cNvSpPr>
              <p:nvPr/>
            </p:nvSpPr>
            <p:spPr bwMode="auto">
              <a:xfrm>
                <a:off x="2402" y="2327"/>
                <a:ext cx="1" cy="3"/>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1" name="Freeform 97"/>
              <p:cNvSpPr>
                <a:spLocks/>
              </p:cNvSpPr>
              <p:nvPr/>
            </p:nvSpPr>
            <p:spPr bwMode="auto">
              <a:xfrm>
                <a:off x="2421" y="2334"/>
                <a:ext cx="65" cy="29"/>
              </a:xfrm>
              <a:custGeom>
                <a:avLst/>
                <a:gdLst>
                  <a:gd name="T0" fmla="*/ 1 w 128"/>
                  <a:gd name="T1" fmla="*/ 0 h 57"/>
                  <a:gd name="T2" fmla="*/ 66 w 128"/>
                  <a:gd name="T3" fmla="*/ 26 h 57"/>
                  <a:gd name="T4" fmla="*/ 128 w 128"/>
                  <a:gd name="T5" fmla="*/ 49 h 57"/>
                  <a:gd name="T6" fmla="*/ 127 w 128"/>
                  <a:gd name="T7" fmla="*/ 57 h 57"/>
                  <a:gd name="T8" fmla="*/ 65 w 128"/>
                  <a:gd name="T9" fmla="*/ 34 h 57"/>
                  <a:gd name="T10" fmla="*/ 0 w 128"/>
                  <a:gd name="T11" fmla="*/ 7 h 57"/>
                  <a:gd name="T12" fmla="*/ 1 w 128"/>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28" h="57">
                    <a:moveTo>
                      <a:pt x="1" y="0"/>
                    </a:moveTo>
                    <a:lnTo>
                      <a:pt x="66" y="26"/>
                    </a:lnTo>
                    <a:lnTo>
                      <a:pt x="128" y="49"/>
                    </a:lnTo>
                    <a:lnTo>
                      <a:pt x="127" y="57"/>
                    </a:lnTo>
                    <a:lnTo>
                      <a:pt x="65" y="34"/>
                    </a:lnTo>
                    <a:lnTo>
                      <a:pt x="0"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2" name="Freeform 98"/>
              <p:cNvSpPr>
                <a:spLocks/>
              </p:cNvSpPr>
              <p:nvPr/>
            </p:nvSpPr>
            <p:spPr bwMode="auto">
              <a:xfrm>
                <a:off x="2421" y="2334"/>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lnTo>
                      <a:pt x="0"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3" name="Freeform 99"/>
              <p:cNvSpPr>
                <a:spLocks/>
              </p:cNvSpPr>
              <p:nvPr/>
            </p:nvSpPr>
            <p:spPr bwMode="auto">
              <a:xfrm>
                <a:off x="2485" y="2359"/>
                <a:ext cx="249" cy="86"/>
              </a:xfrm>
              <a:custGeom>
                <a:avLst/>
                <a:gdLst>
                  <a:gd name="T0" fmla="*/ 1 w 498"/>
                  <a:gd name="T1" fmla="*/ 0 h 171"/>
                  <a:gd name="T2" fmla="*/ 123 w 498"/>
                  <a:gd name="T3" fmla="*/ 43 h 171"/>
                  <a:gd name="T4" fmla="*/ 246 w 498"/>
                  <a:gd name="T5" fmla="*/ 88 h 171"/>
                  <a:gd name="T6" fmla="*/ 306 w 498"/>
                  <a:gd name="T7" fmla="*/ 111 h 171"/>
                  <a:gd name="T8" fmla="*/ 368 w 498"/>
                  <a:gd name="T9" fmla="*/ 131 h 171"/>
                  <a:gd name="T10" fmla="*/ 433 w 498"/>
                  <a:gd name="T11" fmla="*/ 148 h 171"/>
                  <a:gd name="T12" fmla="*/ 498 w 498"/>
                  <a:gd name="T13" fmla="*/ 164 h 171"/>
                  <a:gd name="T14" fmla="*/ 496 w 498"/>
                  <a:gd name="T15" fmla="*/ 171 h 171"/>
                  <a:gd name="T16" fmla="*/ 431 w 498"/>
                  <a:gd name="T17" fmla="*/ 156 h 171"/>
                  <a:gd name="T18" fmla="*/ 366 w 498"/>
                  <a:gd name="T19" fmla="*/ 139 h 171"/>
                  <a:gd name="T20" fmla="*/ 305 w 498"/>
                  <a:gd name="T21" fmla="*/ 119 h 171"/>
                  <a:gd name="T22" fmla="*/ 244 w 498"/>
                  <a:gd name="T23" fmla="*/ 96 h 171"/>
                  <a:gd name="T24" fmla="*/ 122 w 498"/>
                  <a:gd name="T25" fmla="*/ 51 h 171"/>
                  <a:gd name="T26" fmla="*/ 0 w 498"/>
                  <a:gd name="T27" fmla="*/ 8 h 171"/>
                  <a:gd name="T28" fmla="*/ 1 w 498"/>
                  <a:gd name="T2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8" h="171">
                    <a:moveTo>
                      <a:pt x="1" y="0"/>
                    </a:moveTo>
                    <a:lnTo>
                      <a:pt x="123" y="43"/>
                    </a:lnTo>
                    <a:lnTo>
                      <a:pt x="246" y="88"/>
                    </a:lnTo>
                    <a:lnTo>
                      <a:pt x="306" y="111"/>
                    </a:lnTo>
                    <a:lnTo>
                      <a:pt x="368" y="131"/>
                    </a:lnTo>
                    <a:lnTo>
                      <a:pt x="433" y="148"/>
                    </a:lnTo>
                    <a:lnTo>
                      <a:pt x="498" y="164"/>
                    </a:lnTo>
                    <a:lnTo>
                      <a:pt x="496" y="171"/>
                    </a:lnTo>
                    <a:lnTo>
                      <a:pt x="431" y="156"/>
                    </a:lnTo>
                    <a:lnTo>
                      <a:pt x="366" y="139"/>
                    </a:lnTo>
                    <a:lnTo>
                      <a:pt x="305" y="119"/>
                    </a:lnTo>
                    <a:lnTo>
                      <a:pt x="244" y="96"/>
                    </a:lnTo>
                    <a:lnTo>
                      <a:pt x="122" y="51"/>
                    </a:lnTo>
                    <a:lnTo>
                      <a:pt x="0" y="8"/>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4" name="Freeform 100"/>
              <p:cNvSpPr>
                <a:spLocks/>
              </p:cNvSpPr>
              <p:nvPr/>
            </p:nvSpPr>
            <p:spPr bwMode="auto">
              <a:xfrm>
                <a:off x="2485" y="2359"/>
                <a:ext cx="1" cy="4"/>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lnTo>
                      <a:pt x="1"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5" name="Freeform 101"/>
              <p:cNvSpPr>
                <a:spLocks/>
              </p:cNvSpPr>
              <p:nvPr/>
            </p:nvSpPr>
            <p:spPr bwMode="auto">
              <a:xfrm>
                <a:off x="2733" y="2415"/>
                <a:ext cx="109" cy="33"/>
              </a:xfrm>
              <a:custGeom>
                <a:avLst/>
                <a:gdLst>
                  <a:gd name="T0" fmla="*/ 2 w 219"/>
                  <a:gd name="T1" fmla="*/ 53 h 67"/>
                  <a:gd name="T2" fmla="*/ 30 w 219"/>
                  <a:gd name="T3" fmla="*/ 57 h 67"/>
                  <a:gd name="T4" fmla="*/ 59 w 219"/>
                  <a:gd name="T5" fmla="*/ 59 h 67"/>
                  <a:gd name="T6" fmla="*/ 87 w 219"/>
                  <a:gd name="T7" fmla="*/ 57 h 67"/>
                  <a:gd name="T8" fmla="*/ 117 w 219"/>
                  <a:gd name="T9" fmla="*/ 53 h 67"/>
                  <a:gd name="T10" fmla="*/ 144 w 219"/>
                  <a:gd name="T11" fmla="*/ 45 h 67"/>
                  <a:gd name="T12" fmla="*/ 168 w 219"/>
                  <a:gd name="T13" fmla="*/ 34 h 67"/>
                  <a:gd name="T14" fmla="*/ 192 w 219"/>
                  <a:gd name="T15" fmla="*/ 19 h 67"/>
                  <a:gd name="T16" fmla="*/ 214 w 219"/>
                  <a:gd name="T17" fmla="*/ 0 h 67"/>
                  <a:gd name="T18" fmla="*/ 219 w 219"/>
                  <a:gd name="T19" fmla="*/ 6 h 67"/>
                  <a:gd name="T20" fmla="*/ 197 w 219"/>
                  <a:gd name="T21" fmla="*/ 25 h 67"/>
                  <a:gd name="T22" fmla="*/ 172 w 219"/>
                  <a:gd name="T23" fmla="*/ 40 h 67"/>
                  <a:gd name="T24" fmla="*/ 146 w 219"/>
                  <a:gd name="T25" fmla="*/ 53 h 67"/>
                  <a:gd name="T26" fmla="*/ 118 w 219"/>
                  <a:gd name="T27" fmla="*/ 60 h 67"/>
                  <a:gd name="T28" fmla="*/ 87 w 219"/>
                  <a:gd name="T29" fmla="*/ 65 h 67"/>
                  <a:gd name="T30" fmla="*/ 59 w 219"/>
                  <a:gd name="T31" fmla="*/ 67 h 67"/>
                  <a:gd name="T32" fmla="*/ 30 w 219"/>
                  <a:gd name="T33" fmla="*/ 65 h 67"/>
                  <a:gd name="T34" fmla="*/ 0 w 219"/>
                  <a:gd name="T35" fmla="*/ 60 h 67"/>
                  <a:gd name="T36" fmla="*/ 2 w 219"/>
                  <a:gd name="T37"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67">
                    <a:moveTo>
                      <a:pt x="2" y="53"/>
                    </a:moveTo>
                    <a:lnTo>
                      <a:pt x="30" y="57"/>
                    </a:lnTo>
                    <a:lnTo>
                      <a:pt x="59" y="59"/>
                    </a:lnTo>
                    <a:lnTo>
                      <a:pt x="87" y="57"/>
                    </a:lnTo>
                    <a:lnTo>
                      <a:pt x="117" y="53"/>
                    </a:lnTo>
                    <a:lnTo>
                      <a:pt x="144" y="45"/>
                    </a:lnTo>
                    <a:lnTo>
                      <a:pt x="168" y="34"/>
                    </a:lnTo>
                    <a:lnTo>
                      <a:pt x="192" y="19"/>
                    </a:lnTo>
                    <a:lnTo>
                      <a:pt x="214" y="0"/>
                    </a:lnTo>
                    <a:lnTo>
                      <a:pt x="219" y="6"/>
                    </a:lnTo>
                    <a:lnTo>
                      <a:pt x="197" y="25"/>
                    </a:lnTo>
                    <a:lnTo>
                      <a:pt x="172" y="40"/>
                    </a:lnTo>
                    <a:lnTo>
                      <a:pt x="146" y="53"/>
                    </a:lnTo>
                    <a:lnTo>
                      <a:pt x="118" y="60"/>
                    </a:lnTo>
                    <a:lnTo>
                      <a:pt x="87" y="65"/>
                    </a:lnTo>
                    <a:lnTo>
                      <a:pt x="59" y="67"/>
                    </a:lnTo>
                    <a:lnTo>
                      <a:pt x="30" y="65"/>
                    </a:lnTo>
                    <a:lnTo>
                      <a:pt x="0" y="60"/>
                    </a:lnTo>
                    <a:lnTo>
                      <a:pt x="2"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6" name="Freeform 102"/>
              <p:cNvSpPr>
                <a:spLocks/>
              </p:cNvSpPr>
              <p:nvPr/>
            </p:nvSpPr>
            <p:spPr bwMode="auto">
              <a:xfrm>
                <a:off x="2733" y="2441"/>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7" name="Freeform 103"/>
              <p:cNvSpPr>
                <a:spLocks/>
              </p:cNvSpPr>
              <p:nvPr/>
            </p:nvSpPr>
            <p:spPr bwMode="auto">
              <a:xfrm>
                <a:off x="2840" y="2352"/>
                <a:ext cx="79" cy="66"/>
              </a:xfrm>
              <a:custGeom>
                <a:avLst/>
                <a:gdLst>
                  <a:gd name="T0" fmla="*/ 0 w 158"/>
                  <a:gd name="T1" fmla="*/ 125 h 131"/>
                  <a:gd name="T2" fmla="*/ 39 w 158"/>
                  <a:gd name="T3" fmla="*/ 94 h 131"/>
                  <a:gd name="T4" fmla="*/ 82 w 158"/>
                  <a:gd name="T5" fmla="*/ 65 h 131"/>
                  <a:gd name="T6" fmla="*/ 122 w 158"/>
                  <a:gd name="T7" fmla="*/ 36 h 131"/>
                  <a:gd name="T8" fmla="*/ 138 w 158"/>
                  <a:gd name="T9" fmla="*/ 20 h 131"/>
                  <a:gd name="T10" fmla="*/ 152 w 158"/>
                  <a:gd name="T11" fmla="*/ 0 h 131"/>
                  <a:gd name="T12" fmla="*/ 158 w 158"/>
                  <a:gd name="T13" fmla="*/ 5 h 131"/>
                  <a:gd name="T14" fmla="*/ 144 w 158"/>
                  <a:gd name="T15" fmla="*/ 25 h 131"/>
                  <a:gd name="T16" fmla="*/ 127 w 158"/>
                  <a:gd name="T17" fmla="*/ 42 h 131"/>
                  <a:gd name="T18" fmla="*/ 87 w 158"/>
                  <a:gd name="T19" fmla="*/ 71 h 131"/>
                  <a:gd name="T20" fmla="*/ 43 w 158"/>
                  <a:gd name="T21" fmla="*/ 100 h 131"/>
                  <a:gd name="T22" fmla="*/ 5 w 158"/>
                  <a:gd name="T23" fmla="*/ 131 h 131"/>
                  <a:gd name="T24" fmla="*/ 0 w 158"/>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1">
                    <a:moveTo>
                      <a:pt x="0" y="125"/>
                    </a:moveTo>
                    <a:lnTo>
                      <a:pt x="39" y="94"/>
                    </a:lnTo>
                    <a:lnTo>
                      <a:pt x="82" y="65"/>
                    </a:lnTo>
                    <a:lnTo>
                      <a:pt x="122" y="36"/>
                    </a:lnTo>
                    <a:lnTo>
                      <a:pt x="138" y="20"/>
                    </a:lnTo>
                    <a:lnTo>
                      <a:pt x="152" y="0"/>
                    </a:lnTo>
                    <a:lnTo>
                      <a:pt x="158" y="5"/>
                    </a:lnTo>
                    <a:lnTo>
                      <a:pt x="144" y="25"/>
                    </a:lnTo>
                    <a:lnTo>
                      <a:pt x="127" y="42"/>
                    </a:lnTo>
                    <a:lnTo>
                      <a:pt x="87" y="71"/>
                    </a:lnTo>
                    <a:lnTo>
                      <a:pt x="43" y="100"/>
                    </a:lnTo>
                    <a:lnTo>
                      <a:pt x="5" y="131"/>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8" name="Freeform 104"/>
              <p:cNvSpPr>
                <a:spLocks/>
              </p:cNvSpPr>
              <p:nvPr/>
            </p:nvSpPr>
            <p:spPr bwMode="auto">
              <a:xfrm>
                <a:off x="2840" y="2415"/>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09" name="Freeform 105"/>
              <p:cNvSpPr>
                <a:spLocks/>
              </p:cNvSpPr>
              <p:nvPr/>
            </p:nvSpPr>
            <p:spPr bwMode="auto">
              <a:xfrm>
                <a:off x="2916" y="2121"/>
                <a:ext cx="38" cy="233"/>
              </a:xfrm>
              <a:custGeom>
                <a:avLst/>
                <a:gdLst>
                  <a:gd name="T0" fmla="*/ 0 w 76"/>
                  <a:gd name="T1" fmla="*/ 461 h 466"/>
                  <a:gd name="T2" fmla="*/ 23 w 76"/>
                  <a:gd name="T3" fmla="*/ 407 h 466"/>
                  <a:gd name="T4" fmla="*/ 41 w 76"/>
                  <a:gd name="T5" fmla="*/ 350 h 466"/>
                  <a:gd name="T6" fmla="*/ 54 w 76"/>
                  <a:gd name="T7" fmla="*/ 293 h 466"/>
                  <a:gd name="T8" fmla="*/ 62 w 76"/>
                  <a:gd name="T9" fmla="*/ 236 h 466"/>
                  <a:gd name="T10" fmla="*/ 66 w 76"/>
                  <a:gd name="T11" fmla="*/ 179 h 466"/>
                  <a:gd name="T12" fmla="*/ 69 w 76"/>
                  <a:gd name="T13" fmla="*/ 119 h 466"/>
                  <a:gd name="T14" fmla="*/ 68 w 76"/>
                  <a:gd name="T15" fmla="*/ 0 h 466"/>
                  <a:gd name="T16" fmla="*/ 76 w 76"/>
                  <a:gd name="T17" fmla="*/ 0 h 466"/>
                  <a:gd name="T18" fmla="*/ 76 w 76"/>
                  <a:gd name="T19" fmla="*/ 119 h 466"/>
                  <a:gd name="T20" fmla="*/ 72 w 76"/>
                  <a:gd name="T21" fmla="*/ 179 h 466"/>
                  <a:gd name="T22" fmla="*/ 68 w 76"/>
                  <a:gd name="T23" fmla="*/ 239 h 466"/>
                  <a:gd name="T24" fmla="*/ 60 w 76"/>
                  <a:gd name="T25" fmla="*/ 296 h 466"/>
                  <a:gd name="T26" fmla="*/ 48 w 76"/>
                  <a:gd name="T27" fmla="*/ 353 h 466"/>
                  <a:gd name="T28" fmla="*/ 29 w 76"/>
                  <a:gd name="T29" fmla="*/ 412 h 466"/>
                  <a:gd name="T30" fmla="*/ 6 w 76"/>
                  <a:gd name="T31" fmla="*/ 466 h 466"/>
                  <a:gd name="T32" fmla="*/ 0 w 76"/>
                  <a:gd name="T33" fmla="*/ 46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66">
                    <a:moveTo>
                      <a:pt x="0" y="461"/>
                    </a:moveTo>
                    <a:lnTo>
                      <a:pt x="23" y="407"/>
                    </a:lnTo>
                    <a:lnTo>
                      <a:pt x="41" y="350"/>
                    </a:lnTo>
                    <a:lnTo>
                      <a:pt x="54" y="293"/>
                    </a:lnTo>
                    <a:lnTo>
                      <a:pt x="62" y="236"/>
                    </a:lnTo>
                    <a:lnTo>
                      <a:pt x="66" y="179"/>
                    </a:lnTo>
                    <a:lnTo>
                      <a:pt x="69" y="119"/>
                    </a:lnTo>
                    <a:lnTo>
                      <a:pt x="68" y="0"/>
                    </a:lnTo>
                    <a:lnTo>
                      <a:pt x="76" y="0"/>
                    </a:lnTo>
                    <a:lnTo>
                      <a:pt x="76" y="119"/>
                    </a:lnTo>
                    <a:lnTo>
                      <a:pt x="72" y="179"/>
                    </a:lnTo>
                    <a:lnTo>
                      <a:pt x="68" y="239"/>
                    </a:lnTo>
                    <a:lnTo>
                      <a:pt x="60" y="296"/>
                    </a:lnTo>
                    <a:lnTo>
                      <a:pt x="48" y="353"/>
                    </a:lnTo>
                    <a:lnTo>
                      <a:pt x="29" y="412"/>
                    </a:lnTo>
                    <a:lnTo>
                      <a:pt x="6" y="466"/>
                    </a:lnTo>
                    <a:lnTo>
                      <a:pt x="0"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0" name="Freeform 106"/>
              <p:cNvSpPr>
                <a:spLocks/>
              </p:cNvSpPr>
              <p:nvPr/>
            </p:nvSpPr>
            <p:spPr bwMode="auto">
              <a:xfrm>
                <a:off x="2916" y="2352"/>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1" name="Freeform 107"/>
              <p:cNvSpPr>
                <a:spLocks/>
              </p:cNvSpPr>
              <p:nvPr/>
            </p:nvSpPr>
            <p:spPr bwMode="auto">
              <a:xfrm>
                <a:off x="2646" y="1641"/>
                <a:ext cx="308" cy="480"/>
              </a:xfrm>
              <a:custGeom>
                <a:avLst/>
                <a:gdLst>
                  <a:gd name="T0" fmla="*/ 609 w 616"/>
                  <a:gd name="T1" fmla="*/ 962 h 962"/>
                  <a:gd name="T2" fmla="*/ 608 w 616"/>
                  <a:gd name="T3" fmla="*/ 886 h 962"/>
                  <a:gd name="T4" fmla="*/ 600 w 616"/>
                  <a:gd name="T5" fmla="*/ 809 h 962"/>
                  <a:gd name="T6" fmla="*/ 588 w 616"/>
                  <a:gd name="T7" fmla="*/ 735 h 962"/>
                  <a:gd name="T8" fmla="*/ 571 w 616"/>
                  <a:gd name="T9" fmla="*/ 661 h 962"/>
                  <a:gd name="T10" fmla="*/ 549 w 616"/>
                  <a:gd name="T11" fmla="*/ 588 h 962"/>
                  <a:gd name="T12" fmla="*/ 523 w 616"/>
                  <a:gd name="T13" fmla="*/ 517 h 962"/>
                  <a:gd name="T14" fmla="*/ 490 w 616"/>
                  <a:gd name="T15" fmla="*/ 449 h 962"/>
                  <a:gd name="T16" fmla="*/ 473 w 616"/>
                  <a:gd name="T17" fmla="*/ 417 h 962"/>
                  <a:gd name="T18" fmla="*/ 455 w 616"/>
                  <a:gd name="T19" fmla="*/ 383 h 962"/>
                  <a:gd name="T20" fmla="*/ 434 w 616"/>
                  <a:gd name="T21" fmla="*/ 352 h 962"/>
                  <a:gd name="T22" fmla="*/ 413 w 616"/>
                  <a:gd name="T23" fmla="*/ 321 h 962"/>
                  <a:gd name="T24" fmla="*/ 391 w 616"/>
                  <a:gd name="T25" fmla="*/ 290 h 962"/>
                  <a:gd name="T26" fmla="*/ 368 w 616"/>
                  <a:gd name="T27" fmla="*/ 261 h 962"/>
                  <a:gd name="T28" fmla="*/ 317 w 616"/>
                  <a:gd name="T29" fmla="*/ 205 h 962"/>
                  <a:gd name="T30" fmla="*/ 263 w 616"/>
                  <a:gd name="T31" fmla="*/ 154 h 962"/>
                  <a:gd name="T32" fmla="*/ 204 w 616"/>
                  <a:gd name="T33" fmla="*/ 110 h 962"/>
                  <a:gd name="T34" fmla="*/ 139 w 616"/>
                  <a:gd name="T35" fmla="*/ 68 h 962"/>
                  <a:gd name="T36" fmla="*/ 106 w 616"/>
                  <a:gd name="T37" fmla="*/ 51 h 962"/>
                  <a:gd name="T38" fmla="*/ 71 w 616"/>
                  <a:gd name="T39" fmla="*/ 34 h 962"/>
                  <a:gd name="T40" fmla="*/ 37 w 616"/>
                  <a:gd name="T41" fmla="*/ 19 h 962"/>
                  <a:gd name="T42" fmla="*/ 0 w 616"/>
                  <a:gd name="T43" fmla="*/ 6 h 962"/>
                  <a:gd name="T44" fmla="*/ 3 w 616"/>
                  <a:gd name="T45" fmla="*/ 0 h 962"/>
                  <a:gd name="T46" fmla="*/ 40 w 616"/>
                  <a:gd name="T47" fmla="*/ 12 h 962"/>
                  <a:gd name="T48" fmla="*/ 75 w 616"/>
                  <a:gd name="T49" fmla="*/ 28 h 962"/>
                  <a:gd name="T50" fmla="*/ 111 w 616"/>
                  <a:gd name="T51" fmla="*/ 45 h 962"/>
                  <a:gd name="T52" fmla="*/ 143 w 616"/>
                  <a:gd name="T53" fmla="*/ 62 h 962"/>
                  <a:gd name="T54" fmla="*/ 208 w 616"/>
                  <a:gd name="T55" fmla="*/ 103 h 962"/>
                  <a:gd name="T56" fmla="*/ 267 w 616"/>
                  <a:gd name="T57" fmla="*/ 148 h 962"/>
                  <a:gd name="T58" fmla="*/ 321 w 616"/>
                  <a:gd name="T59" fmla="*/ 199 h 962"/>
                  <a:gd name="T60" fmla="*/ 373 w 616"/>
                  <a:gd name="T61" fmla="*/ 255 h 962"/>
                  <a:gd name="T62" fmla="*/ 396 w 616"/>
                  <a:gd name="T63" fmla="*/ 284 h 962"/>
                  <a:gd name="T64" fmla="*/ 419 w 616"/>
                  <a:gd name="T65" fmla="*/ 316 h 962"/>
                  <a:gd name="T66" fmla="*/ 441 w 616"/>
                  <a:gd name="T67" fmla="*/ 347 h 962"/>
                  <a:gd name="T68" fmla="*/ 461 w 616"/>
                  <a:gd name="T69" fmla="*/ 378 h 962"/>
                  <a:gd name="T70" fmla="*/ 479 w 616"/>
                  <a:gd name="T71" fmla="*/ 412 h 962"/>
                  <a:gd name="T72" fmla="*/ 496 w 616"/>
                  <a:gd name="T73" fmla="*/ 445 h 962"/>
                  <a:gd name="T74" fmla="*/ 529 w 616"/>
                  <a:gd name="T75" fmla="*/ 514 h 962"/>
                  <a:gd name="T76" fmla="*/ 555 w 616"/>
                  <a:gd name="T77" fmla="*/ 585 h 962"/>
                  <a:gd name="T78" fmla="*/ 577 w 616"/>
                  <a:gd name="T79" fmla="*/ 658 h 962"/>
                  <a:gd name="T80" fmla="*/ 594 w 616"/>
                  <a:gd name="T81" fmla="*/ 735 h 962"/>
                  <a:gd name="T82" fmla="*/ 606 w 616"/>
                  <a:gd name="T83" fmla="*/ 809 h 962"/>
                  <a:gd name="T84" fmla="*/ 614 w 616"/>
                  <a:gd name="T85" fmla="*/ 886 h 962"/>
                  <a:gd name="T86" fmla="*/ 616 w 616"/>
                  <a:gd name="T87" fmla="*/ 962 h 962"/>
                  <a:gd name="T88" fmla="*/ 609 w 616"/>
                  <a:gd name="T89" fmla="*/ 962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62">
                    <a:moveTo>
                      <a:pt x="609" y="962"/>
                    </a:moveTo>
                    <a:lnTo>
                      <a:pt x="608" y="886"/>
                    </a:lnTo>
                    <a:lnTo>
                      <a:pt x="600" y="809"/>
                    </a:lnTo>
                    <a:lnTo>
                      <a:pt x="588" y="735"/>
                    </a:lnTo>
                    <a:lnTo>
                      <a:pt x="571" y="661"/>
                    </a:lnTo>
                    <a:lnTo>
                      <a:pt x="549" y="588"/>
                    </a:lnTo>
                    <a:lnTo>
                      <a:pt x="523" y="517"/>
                    </a:lnTo>
                    <a:lnTo>
                      <a:pt x="490" y="449"/>
                    </a:lnTo>
                    <a:lnTo>
                      <a:pt x="473" y="417"/>
                    </a:lnTo>
                    <a:lnTo>
                      <a:pt x="455" y="383"/>
                    </a:lnTo>
                    <a:lnTo>
                      <a:pt x="434" y="352"/>
                    </a:lnTo>
                    <a:lnTo>
                      <a:pt x="413" y="321"/>
                    </a:lnTo>
                    <a:lnTo>
                      <a:pt x="391" y="290"/>
                    </a:lnTo>
                    <a:lnTo>
                      <a:pt x="368" y="261"/>
                    </a:lnTo>
                    <a:lnTo>
                      <a:pt x="317" y="205"/>
                    </a:lnTo>
                    <a:lnTo>
                      <a:pt x="263" y="154"/>
                    </a:lnTo>
                    <a:lnTo>
                      <a:pt x="204" y="110"/>
                    </a:lnTo>
                    <a:lnTo>
                      <a:pt x="139" y="68"/>
                    </a:lnTo>
                    <a:lnTo>
                      <a:pt x="106" y="51"/>
                    </a:lnTo>
                    <a:lnTo>
                      <a:pt x="71" y="34"/>
                    </a:lnTo>
                    <a:lnTo>
                      <a:pt x="37" y="19"/>
                    </a:lnTo>
                    <a:lnTo>
                      <a:pt x="0" y="6"/>
                    </a:lnTo>
                    <a:lnTo>
                      <a:pt x="3" y="0"/>
                    </a:lnTo>
                    <a:lnTo>
                      <a:pt x="40" y="12"/>
                    </a:lnTo>
                    <a:lnTo>
                      <a:pt x="75" y="28"/>
                    </a:lnTo>
                    <a:lnTo>
                      <a:pt x="111" y="45"/>
                    </a:lnTo>
                    <a:lnTo>
                      <a:pt x="143" y="62"/>
                    </a:lnTo>
                    <a:lnTo>
                      <a:pt x="208" y="103"/>
                    </a:lnTo>
                    <a:lnTo>
                      <a:pt x="267" y="148"/>
                    </a:lnTo>
                    <a:lnTo>
                      <a:pt x="321" y="199"/>
                    </a:lnTo>
                    <a:lnTo>
                      <a:pt x="373" y="255"/>
                    </a:lnTo>
                    <a:lnTo>
                      <a:pt x="396" y="284"/>
                    </a:lnTo>
                    <a:lnTo>
                      <a:pt x="419" y="316"/>
                    </a:lnTo>
                    <a:lnTo>
                      <a:pt x="441" y="347"/>
                    </a:lnTo>
                    <a:lnTo>
                      <a:pt x="461" y="378"/>
                    </a:lnTo>
                    <a:lnTo>
                      <a:pt x="479" y="412"/>
                    </a:lnTo>
                    <a:lnTo>
                      <a:pt x="496" y="445"/>
                    </a:lnTo>
                    <a:lnTo>
                      <a:pt x="529" y="514"/>
                    </a:lnTo>
                    <a:lnTo>
                      <a:pt x="555" y="585"/>
                    </a:lnTo>
                    <a:lnTo>
                      <a:pt x="577" y="658"/>
                    </a:lnTo>
                    <a:lnTo>
                      <a:pt x="594" y="735"/>
                    </a:lnTo>
                    <a:lnTo>
                      <a:pt x="606" y="809"/>
                    </a:lnTo>
                    <a:lnTo>
                      <a:pt x="614" y="886"/>
                    </a:lnTo>
                    <a:lnTo>
                      <a:pt x="616" y="962"/>
                    </a:lnTo>
                    <a:lnTo>
                      <a:pt x="609" y="9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2" name="Freeform 108"/>
              <p:cNvSpPr>
                <a:spLocks/>
              </p:cNvSpPr>
              <p:nvPr/>
            </p:nvSpPr>
            <p:spPr bwMode="auto">
              <a:xfrm>
                <a:off x="2950" y="2121"/>
                <a:ext cx="4" cy="1"/>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3" name="Freeform 109"/>
              <p:cNvSpPr>
                <a:spLocks/>
              </p:cNvSpPr>
              <p:nvPr/>
            </p:nvSpPr>
            <p:spPr bwMode="auto">
              <a:xfrm>
                <a:off x="2401" y="1641"/>
                <a:ext cx="246" cy="42"/>
              </a:xfrm>
              <a:custGeom>
                <a:avLst/>
                <a:gdLst>
                  <a:gd name="T0" fmla="*/ 493 w 493"/>
                  <a:gd name="T1" fmla="*/ 6 h 85"/>
                  <a:gd name="T2" fmla="*/ 468 w 493"/>
                  <a:gd name="T3" fmla="*/ 26 h 85"/>
                  <a:gd name="T4" fmla="*/ 440 w 493"/>
                  <a:gd name="T5" fmla="*/ 42 h 85"/>
                  <a:gd name="T6" fmla="*/ 412 w 493"/>
                  <a:gd name="T7" fmla="*/ 56 h 85"/>
                  <a:gd name="T8" fmla="*/ 383 w 493"/>
                  <a:gd name="T9" fmla="*/ 66 h 85"/>
                  <a:gd name="T10" fmla="*/ 321 w 493"/>
                  <a:gd name="T11" fmla="*/ 80 h 85"/>
                  <a:gd name="T12" fmla="*/ 256 w 493"/>
                  <a:gd name="T13" fmla="*/ 85 h 85"/>
                  <a:gd name="T14" fmla="*/ 192 w 493"/>
                  <a:gd name="T15" fmla="*/ 82 h 85"/>
                  <a:gd name="T16" fmla="*/ 127 w 493"/>
                  <a:gd name="T17" fmla="*/ 76 h 85"/>
                  <a:gd name="T18" fmla="*/ 62 w 493"/>
                  <a:gd name="T19" fmla="*/ 66 h 85"/>
                  <a:gd name="T20" fmla="*/ 0 w 493"/>
                  <a:gd name="T21" fmla="*/ 57 h 85"/>
                  <a:gd name="T22" fmla="*/ 0 w 493"/>
                  <a:gd name="T23" fmla="*/ 51 h 85"/>
                  <a:gd name="T24" fmla="*/ 62 w 493"/>
                  <a:gd name="T25" fmla="*/ 60 h 85"/>
                  <a:gd name="T26" fmla="*/ 127 w 493"/>
                  <a:gd name="T27" fmla="*/ 70 h 85"/>
                  <a:gd name="T28" fmla="*/ 192 w 493"/>
                  <a:gd name="T29" fmla="*/ 76 h 85"/>
                  <a:gd name="T30" fmla="*/ 256 w 493"/>
                  <a:gd name="T31" fmla="*/ 79 h 85"/>
                  <a:gd name="T32" fmla="*/ 318 w 493"/>
                  <a:gd name="T33" fmla="*/ 74 h 85"/>
                  <a:gd name="T34" fmla="*/ 380 w 493"/>
                  <a:gd name="T35" fmla="*/ 60 h 85"/>
                  <a:gd name="T36" fmla="*/ 408 w 493"/>
                  <a:gd name="T37" fmla="*/ 49 h 85"/>
                  <a:gd name="T38" fmla="*/ 435 w 493"/>
                  <a:gd name="T39" fmla="*/ 36 h 85"/>
                  <a:gd name="T40" fmla="*/ 463 w 493"/>
                  <a:gd name="T41" fmla="*/ 20 h 85"/>
                  <a:gd name="T42" fmla="*/ 488 w 493"/>
                  <a:gd name="T43" fmla="*/ 0 h 85"/>
                  <a:gd name="T44" fmla="*/ 493 w 493"/>
                  <a:gd name="T4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3" h="85">
                    <a:moveTo>
                      <a:pt x="493" y="6"/>
                    </a:moveTo>
                    <a:lnTo>
                      <a:pt x="468" y="26"/>
                    </a:lnTo>
                    <a:lnTo>
                      <a:pt x="440" y="42"/>
                    </a:lnTo>
                    <a:lnTo>
                      <a:pt x="412" y="56"/>
                    </a:lnTo>
                    <a:lnTo>
                      <a:pt x="383" y="66"/>
                    </a:lnTo>
                    <a:lnTo>
                      <a:pt x="321" y="80"/>
                    </a:lnTo>
                    <a:lnTo>
                      <a:pt x="256" y="85"/>
                    </a:lnTo>
                    <a:lnTo>
                      <a:pt x="192" y="82"/>
                    </a:lnTo>
                    <a:lnTo>
                      <a:pt x="127" y="76"/>
                    </a:lnTo>
                    <a:lnTo>
                      <a:pt x="62" y="66"/>
                    </a:lnTo>
                    <a:lnTo>
                      <a:pt x="0" y="57"/>
                    </a:lnTo>
                    <a:lnTo>
                      <a:pt x="0" y="51"/>
                    </a:lnTo>
                    <a:lnTo>
                      <a:pt x="62" y="60"/>
                    </a:lnTo>
                    <a:lnTo>
                      <a:pt x="127" y="70"/>
                    </a:lnTo>
                    <a:lnTo>
                      <a:pt x="192" y="76"/>
                    </a:lnTo>
                    <a:lnTo>
                      <a:pt x="256" y="79"/>
                    </a:lnTo>
                    <a:lnTo>
                      <a:pt x="318" y="74"/>
                    </a:lnTo>
                    <a:lnTo>
                      <a:pt x="380" y="60"/>
                    </a:lnTo>
                    <a:lnTo>
                      <a:pt x="408" y="49"/>
                    </a:lnTo>
                    <a:lnTo>
                      <a:pt x="435" y="36"/>
                    </a:lnTo>
                    <a:lnTo>
                      <a:pt x="463" y="20"/>
                    </a:lnTo>
                    <a:lnTo>
                      <a:pt x="488" y="0"/>
                    </a:lnTo>
                    <a:lnTo>
                      <a:pt x="49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4" name="Freeform 110"/>
              <p:cNvSpPr>
                <a:spLocks/>
              </p:cNvSpPr>
              <p:nvPr/>
            </p:nvSpPr>
            <p:spPr bwMode="auto">
              <a:xfrm>
                <a:off x="2645" y="1640"/>
                <a:ext cx="2" cy="4"/>
              </a:xfrm>
              <a:custGeom>
                <a:avLst/>
                <a:gdLst>
                  <a:gd name="T0" fmla="*/ 5 w 5"/>
                  <a:gd name="T1" fmla="*/ 1 h 7"/>
                  <a:gd name="T2" fmla="*/ 2 w 5"/>
                  <a:gd name="T3" fmla="*/ 0 h 7"/>
                  <a:gd name="T4" fmla="*/ 0 w 5"/>
                  <a:gd name="T5" fmla="*/ 1 h 7"/>
                  <a:gd name="T6" fmla="*/ 5 w 5"/>
                  <a:gd name="T7" fmla="*/ 7 h 7"/>
                  <a:gd name="T8" fmla="*/ 2 w 5"/>
                  <a:gd name="T9" fmla="*/ 7 h 7"/>
                  <a:gd name="T10" fmla="*/ 5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5" y="1"/>
                    </a:moveTo>
                    <a:lnTo>
                      <a:pt x="2" y="0"/>
                    </a:lnTo>
                    <a:lnTo>
                      <a:pt x="0" y="1"/>
                    </a:lnTo>
                    <a:lnTo>
                      <a:pt x="5" y="7"/>
                    </a:lnTo>
                    <a:lnTo>
                      <a:pt x="2" y="7"/>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5" name="Freeform 111"/>
              <p:cNvSpPr>
                <a:spLocks/>
              </p:cNvSpPr>
              <p:nvPr/>
            </p:nvSpPr>
            <p:spPr bwMode="auto">
              <a:xfrm>
                <a:off x="2298" y="1651"/>
                <a:ext cx="104" cy="18"/>
              </a:xfrm>
              <a:custGeom>
                <a:avLst/>
                <a:gdLst>
                  <a:gd name="T0" fmla="*/ 204 w 207"/>
                  <a:gd name="T1" fmla="*/ 35 h 35"/>
                  <a:gd name="T2" fmla="*/ 153 w 207"/>
                  <a:gd name="T3" fmla="*/ 24 h 35"/>
                  <a:gd name="T4" fmla="*/ 102 w 207"/>
                  <a:gd name="T5" fmla="*/ 10 h 35"/>
                  <a:gd name="T6" fmla="*/ 79 w 207"/>
                  <a:gd name="T7" fmla="*/ 7 h 35"/>
                  <a:gd name="T8" fmla="*/ 52 w 207"/>
                  <a:gd name="T9" fmla="*/ 6 h 35"/>
                  <a:gd name="T10" fmla="*/ 29 w 207"/>
                  <a:gd name="T11" fmla="*/ 10 h 35"/>
                  <a:gd name="T12" fmla="*/ 4 w 207"/>
                  <a:gd name="T13" fmla="*/ 20 h 35"/>
                  <a:gd name="T14" fmla="*/ 0 w 207"/>
                  <a:gd name="T15" fmla="*/ 14 h 35"/>
                  <a:gd name="T16" fmla="*/ 26 w 207"/>
                  <a:gd name="T17" fmla="*/ 4 h 35"/>
                  <a:gd name="T18" fmla="*/ 52 w 207"/>
                  <a:gd name="T19" fmla="*/ 0 h 35"/>
                  <a:gd name="T20" fmla="*/ 79 w 207"/>
                  <a:gd name="T21" fmla="*/ 1 h 35"/>
                  <a:gd name="T22" fmla="*/ 105 w 207"/>
                  <a:gd name="T23" fmla="*/ 4 h 35"/>
                  <a:gd name="T24" fmla="*/ 156 w 207"/>
                  <a:gd name="T25" fmla="*/ 18 h 35"/>
                  <a:gd name="T26" fmla="*/ 207 w 207"/>
                  <a:gd name="T27" fmla="*/ 29 h 35"/>
                  <a:gd name="T28" fmla="*/ 204 w 207"/>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5">
                    <a:moveTo>
                      <a:pt x="204" y="35"/>
                    </a:moveTo>
                    <a:lnTo>
                      <a:pt x="153" y="24"/>
                    </a:lnTo>
                    <a:lnTo>
                      <a:pt x="102" y="10"/>
                    </a:lnTo>
                    <a:lnTo>
                      <a:pt x="79" y="7"/>
                    </a:lnTo>
                    <a:lnTo>
                      <a:pt x="52" y="6"/>
                    </a:lnTo>
                    <a:lnTo>
                      <a:pt x="29" y="10"/>
                    </a:lnTo>
                    <a:lnTo>
                      <a:pt x="4" y="20"/>
                    </a:lnTo>
                    <a:lnTo>
                      <a:pt x="0" y="14"/>
                    </a:lnTo>
                    <a:lnTo>
                      <a:pt x="26" y="4"/>
                    </a:lnTo>
                    <a:lnTo>
                      <a:pt x="52" y="0"/>
                    </a:lnTo>
                    <a:lnTo>
                      <a:pt x="79" y="1"/>
                    </a:lnTo>
                    <a:lnTo>
                      <a:pt x="105" y="4"/>
                    </a:lnTo>
                    <a:lnTo>
                      <a:pt x="156" y="18"/>
                    </a:lnTo>
                    <a:lnTo>
                      <a:pt x="207" y="29"/>
                    </a:lnTo>
                    <a:lnTo>
                      <a:pt x="204"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6" name="Freeform 112"/>
              <p:cNvSpPr>
                <a:spLocks/>
              </p:cNvSpPr>
              <p:nvPr/>
            </p:nvSpPr>
            <p:spPr bwMode="auto">
              <a:xfrm>
                <a:off x="2400" y="1666"/>
                <a:ext cx="2" cy="3"/>
              </a:xfrm>
              <a:custGeom>
                <a:avLst/>
                <a:gdLst>
                  <a:gd name="T0" fmla="*/ 1 w 3"/>
                  <a:gd name="T1" fmla="*/ 6 h 6"/>
                  <a:gd name="T2" fmla="*/ 0 w 3"/>
                  <a:gd name="T3" fmla="*/ 6 h 6"/>
                  <a:gd name="T4" fmla="*/ 3 w 3"/>
                  <a:gd name="T5" fmla="*/ 0 h 6"/>
                  <a:gd name="T6" fmla="*/ 1 w 3"/>
                  <a:gd name="T7" fmla="*/ 0 h 6"/>
                  <a:gd name="T8" fmla="*/ 1 w 3"/>
                  <a:gd name="T9" fmla="*/ 6 h 6"/>
                </a:gdLst>
                <a:ahLst/>
                <a:cxnLst>
                  <a:cxn ang="0">
                    <a:pos x="T0" y="T1"/>
                  </a:cxn>
                  <a:cxn ang="0">
                    <a:pos x="T2" y="T3"/>
                  </a:cxn>
                  <a:cxn ang="0">
                    <a:pos x="T4" y="T5"/>
                  </a:cxn>
                  <a:cxn ang="0">
                    <a:pos x="T6" y="T7"/>
                  </a:cxn>
                  <a:cxn ang="0">
                    <a:pos x="T8" y="T9"/>
                  </a:cxn>
                </a:cxnLst>
                <a:rect l="0" t="0" r="r" b="b"/>
                <a:pathLst>
                  <a:path w="3" h="6">
                    <a:moveTo>
                      <a:pt x="1" y="6"/>
                    </a:moveTo>
                    <a:lnTo>
                      <a:pt x="0" y="6"/>
                    </a:lnTo>
                    <a:lnTo>
                      <a:pt x="3" y="0"/>
                    </a:lnTo>
                    <a:lnTo>
                      <a:pt x="1"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7" name="Freeform 113"/>
              <p:cNvSpPr>
                <a:spLocks/>
              </p:cNvSpPr>
              <p:nvPr/>
            </p:nvSpPr>
            <p:spPr bwMode="auto">
              <a:xfrm>
                <a:off x="2213" y="1658"/>
                <a:ext cx="88" cy="61"/>
              </a:xfrm>
              <a:custGeom>
                <a:avLst/>
                <a:gdLst>
                  <a:gd name="T0" fmla="*/ 175 w 175"/>
                  <a:gd name="T1" fmla="*/ 6 h 122"/>
                  <a:gd name="T2" fmla="*/ 78 w 175"/>
                  <a:gd name="T3" fmla="*/ 54 h 122"/>
                  <a:gd name="T4" fmla="*/ 36 w 175"/>
                  <a:gd name="T5" fmla="*/ 83 h 122"/>
                  <a:gd name="T6" fmla="*/ 28 w 175"/>
                  <a:gd name="T7" fmla="*/ 92 h 122"/>
                  <a:gd name="T8" fmla="*/ 20 w 175"/>
                  <a:gd name="T9" fmla="*/ 101 h 122"/>
                  <a:gd name="T10" fmla="*/ 7 w 175"/>
                  <a:gd name="T11" fmla="*/ 122 h 122"/>
                  <a:gd name="T12" fmla="*/ 0 w 175"/>
                  <a:gd name="T13" fmla="*/ 117 h 122"/>
                  <a:gd name="T14" fmla="*/ 14 w 175"/>
                  <a:gd name="T15" fmla="*/ 97 h 122"/>
                  <a:gd name="T16" fmla="*/ 22 w 175"/>
                  <a:gd name="T17" fmla="*/ 88 h 122"/>
                  <a:gd name="T18" fmla="*/ 31 w 175"/>
                  <a:gd name="T19" fmla="*/ 77 h 122"/>
                  <a:gd name="T20" fmla="*/ 73 w 175"/>
                  <a:gd name="T21" fmla="*/ 47 h 122"/>
                  <a:gd name="T22" fmla="*/ 171 w 175"/>
                  <a:gd name="T23" fmla="*/ 0 h 122"/>
                  <a:gd name="T24" fmla="*/ 175 w 175"/>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122">
                    <a:moveTo>
                      <a:pt x="175" y="6"/>
                    </a:moveTo>
                    <a:lnTo>
                      <a:pt x="78" y="54"/>
                    </a:lnTo>
                    <a:lnTo>
                      <a:pt x="36" y="83"/>
                    </a:lnTo>
                    <a:lnTo>
                      <a:pt x="28" y="92"/>
                    </a:lnTo>
                    <a:lnTo>
                      <a:pt x="20" y="101"/>
                    </a:lnTo>
                    <a:lnTo>
                      <a:pt x="7" y="122"/>
                    </a:lnTo>
                    <a:lnTo>
                      <a:pt x="0" y="117"/>
                    </a:lnTo>
                    <a:lnTo>
                      <a:pt x="14" y="97"/>
                    </a:lnTo>
                    <a:lnTo>
                      <a:pt x="22" y="88"/>
                    </a:lnTo>
                    <a:lnTo>
                      <a:pt x="31" y="77"/>
                    </a:lnTo>
                    <a:lnTo>
                      <a:pt x="73" y="47"/>
                    </a:lnTo>
                    <a:lnTo>
                      <a:pt x="171" y="0"/>
                    </a:lnTo>
                    <a:lnTo>
                      <a:pt x="17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8" name="Freeform 114"/>
              <p:cNvSpPr>
                <a:spLocks/>
              </p:cNvSpPr>
              <p:nvPr/>
            </p:nvSpPr>
            <p:spPr bwMode="auto">
              <a:xfrm>
                <a:off x="2298" y="1658"/>
                <a:ext cx="3"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19" name="Freeform 115"/>
              <p:cNvSpPr>
                <a:spLocks/>
              </p:cNvSpPr>
              <p:nvPr/>
            </p:nvSpPr>
            <p:spPr bwMode="auto">
              <a:xfrm>
                <a:off x="2127" y="1717"/>
                <a:ext cx="89" cy="133"/>
              </a:xfrm>
              <a:custGeom>
                <a:avLst/>
                <a:gdLst>
                  <a:gd name="T0" fmla="*/ 178 w 178"/>
                  <a:gd name="T1" fmla="*/ 5 h 265"/>
                  <a:gd name="T2" fmla="*/ 140 w 178"/>
                  <a:gd name="T3" fmla="*/ 76 h 265"/>
                  <a:gd name="T4" fmla="*/ 105 w 178"/>
                  <a:gd name="T5" fmla="*/ 143 h 265"/>
                  <a:gd name="T6" fmla="*/ 85 w 178"/>
                  <a:gd name="T7" fmla="*/ 176 h 265"/>
                  <a:gd name="T8" fmla="*/ 74 w 178"/>
                  <a:gd name="T9" fmla="*/ 191 h 265"/>
                  <a:gd name="T10" fmla="*/ 61 w 178"/>
                  <a:gd name="T11" fmla="*/ 207 h 265"/>
                  <a:gd name="T12" fmla="*/ 37 w 178"/>
                  <a:gd name="T13" fmla="*/ 238 h 265"/>
                  <a:gd name="T14" fmla="*/ 4 w 178"/>
                  <a:gd name="T15" fmla="*/ 265 h 265"/>
                  <a:gd name="T16" fmla="*/ 0 w 178"/>
                  <a:gd name="T17" fmla="*/ 259 h 265"/>
                  <a:gd name="T18" fmla="*/ 30 w 178"/>
                  <a:gd name="T19" fmla="*/ 233 h 265"/>
                  <a:gd name="T20" fmla="*/ 55 w 178"/>
                  <a:gd name="T21" fmla="*/ 202 h 265"/>
                  <a:gd name="T22" fmla="*/ 68 w 178"/>
                  <a:gd name="T23" fmla="*/ 187 h 265"/>
                  <a:gd name="T24" fmla="*/ 78 w 178"/>
                  <a:gd name="T25" fmla="*/ 171 h 265"/>
                  <a:gd name="T26" fmla="*/ 99 w 178"/>
                  <a:gd name="T27" fmla="*/ 139 h 265"/>
                  <a:gd name="T28" fmla="*/ 134 w 178"/>
                  <a:gd name="T29" fmla="*/ 71 h 265"/>
                  <a:gd name="T30" fmla="*/ 171 w 178"/>
                  <a:gd name="T31" fmla="*/ 0 h 265"/>
                  <a:gd name="T32" fmla="*/ 178 w 178"/>
                  <a:gd name="T33" fmla="*/ 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 h="265">
                    <a:moveTo>
                      <a:pt x="178" y="5"/>
                    </a:moveTo>
                    <a:lnTo>
                      <a:pt x="140" y="76"/>
                    </a:lnTo>
                    <a:lnTo>
                      <a:pt x="105" y="143"/>
                    </a:lnTo>
                    <a:lnTo>
                      <a:pt x="85" y="176"/>
                    </a:lnTo>
                    <a:lnTo>
                      <a:pt x="74" y="191"/>
                    </a:lnTo>
                    <a:lnTo>
                      <a:pt x="61" y="207"/>
                    </a:lnTo>
                    <a:lnTo>
                      <a:pt x="37" y="238"/>
                    </a:lnTo>
                    <a:lnTo>
                      <a:pt x="4" y="265"/>
                    </a:lnTo>
                    <a:lnTo>
                      <a:pt x="0" y="259"/>
                    </a:lnTo>
                    <a:lnTo>
                      <a:pt x="30" y="233"/>
                    </a:lnTo>
                    <a:lnTo>
                      <a:pt x="55" y="202"/>
                    </a:lnTo>
                    <a:lnTo>
                      <a:pt x="68" y="187"/>
                    </a:lnTo>
                    <a:lnTo>
                      <a:pt x="78" y="171"/>
                    </a:lnTo>
                    <a:lnTo>
                      <a:pt x="99" y="139"/>
                    </a:lnTo>
                    <a:lnTo>
                      <a:pt x="134" y="71"/>
                    </a:lnTo>
                    <a:lnTo>
                      <a:pt x="171" y="0"/>
                    </a:lnTo>
                    <a:lnTo>
                      <a:pt x="17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20" name="Freeform 116"/>
              <p:cNvSpPr>
                <a:spLocks/>
              </p:cNvSpPr>
              <p:nvPr/>
            </p:nvSpPr>
            <p:spPr bwMode="auto">
              <a:xfrm>
                <a:off x="2213" y="1717"/>
                <a:ext cx="3" cy="2"/>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21" name="Freeform 117"/>
              <p:cNvSpPr>
                <a:spLocks/>
              </p:cNvSpPr>
              <p:nvPr/>
            </p:nvSpPr>
            <p:spPr bwMode="auto">
              <a:xfrm>
                <a:off x="2054" y="1847"/>
                <a:ext cx="76" cy="69"/>
              </a:xfrm>
              <a:custGeom>
                <a:avLst/>
                <a:gdLst>
                  <a:gd name="T0" fmla="*/ 152 w 152"/>
                  <a:gd name="T1" fmla="*/ 6 h 139"/>
                  <a:gd name="T2" fmla="*/ 73 w 152"/>
                  <a:gd name="T3" fmla="*/ 68 h 139"/>
                  <a:gd name="T4" fmla="*/ 39 w 152"/>
                  <a:gd name="T5" fmla="*/ 101 h 139"/>
                  <a:gd name="T6" fmla="*/ 7 w 152"/>
                  <a:gd name="T7" fmla="*/ 139 h 139"/>
                  <a:gd name="T8" fmla="*/ 0 w 152"/>
                  <a:gd name="T9" fmla="*/ 134 h 139"/>
                  <a:gd name="T10" fmla="*/ 33 w 152"/>
                  <a:gd name="T11" fmla="*/ 96 h 139"/>
                  <a:gd name="T12" fmla="*/ 69 w 152"/>
                  <a:gd name="T13" fmla="*/ 62 h 139"/>
                  <a:gd name="T14" fmla="*/ 148 w 152"/>
                  <a:gd name="T15" fmla="*/ 0 h 139"/>
                  <a:gd name="T16" fmla="*/ 152 w 152"/>
                  <a:gd name="T17" fmla="*/ 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39">
                    <a:moveTo>
                      <a:pt x="152" y="6"/>
                    </a:moveTo>
                    <a:lnTo>
                      <a:pt x="73" y="68"/>
                    </a:lnTo>
                    <a:lnTo>
                      <a:pt x="39" y="101"/>
                    </a:lnTo>
                    <a:lnTo>
                      <a:pt x="7" y="139"/>
                    </a:lnTo>
                    <a:lnTo>
                      <a:pt x="0" y="134"/>
                    </a:lnTo>
                    <a:lnTo>
                      <a:pt x="33" y="96"/>
                    </a:lnTo>
                    <a:lnTo>
                      <a:pt x="69" y="62"/>
                    </a:lnTo>
                    <a:lnTo>
                      <a:pt x="148" y="0"/>
                    </a:lnTo>
                    <a:lnTo>
                      <a:pt x="15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22" name="Freeform 118"/>
              <p:cNvSpPr>
                <a:spLocks/>
              </p:cNvSpPr>
              <p:nvPr/>
            </p:nvSpPr>
            <p:spPr bwMode="auto">
              <a:xfrm>
                <a:off x="2127" y="1847"/>
                <a:ext cx="3" cy="3"/>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lnTo>
                      <a:pt x="0" y="0"/>
                    </a:lnTo>
                    <a:lnTo>
                      <a:pt x="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23" name="Freeform 119"/>
              <p:cNvSpPr>
                <a:spLocks/>
              </p:cNvSpPr>
              <p:nvPr/>
            </p:nvSpPr>
            <p:spPr bwMode="auto">
              <a:xfrm>
                <a:off x="2024" y="1914"/>
                <a:ext cx="33" cy="44"/>
              </a:xfrm>
              <a:custGeom>
                <a:avLst/>
                <a:gdLst>
                  <a:gd name="T0" fmla="*/ 65 w 65"/>
                  <a:gd name="T1" fmla="*/ 5 h 88"/>
                  <a:gd name="T2" fmla="*/ 58 w 65"/>
                  <a:gd name="T3" fmla="*/ 0 h 88"/>
                  <a:gd name="T4" fmla="*/ 0 w 65"/>
                  <a:gd name="T5" fmla="*/ 84 h 88"/>
                  <a:gd name="T6" fmla="*/ 6 w 65"/>
                  <a:gd name="T7" fmla="*/ 88 h 88"/>
                  <a:gd name="T8" fmla="*/ 65 w 65"/>
                  <a:gd name="T9" fmla="*/ 5 h 88"/>
                </a:gdLst>
                <a:ahLst/>
                <a:cxnLst>
                  <a:cxn ang="0">
                    <a:pos x="T0" y="T1"/>
                  </a:cxn>
                  <a:cxn ang="0">
                    <a:pos x="T2" y="T3"/>
                  </a:cxn>
                  <a:cxn ang="0">
                    <a:pos x="T4" y="T5"/>
                  </a:cxn>
                  <a:cxn ang="0">
                    <a:pos x="T6" y="T7"/>
                  </a:cxn>
                  <a:cxn ang="0">
                    <a:pos x="T8" y="T9"/>
                  </a:cxn>
                </a:cxnLst>
                <a:rect l="0" t="0" r="r" b="b"/>
                <a:pathLst>
                  <a:path w="65" h="88">
                    <a:moveTo>
                      <a:pt x="65" y="5"/>
                    </a:moveTo>
                    <a:lnTo>
                      <a:pt x="58" y="0"/>
                    </a:lnTo>
                    <a:lnTo>
                      <a:pt x="0" y="84"/>
                    </a:lnTo>
                    <a:lnTo>
                      <a:pt x="6" y="88"/>
                    </a:lnTo>
                    <a:lnTo>
                      <a:pt x="6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24" name="Freeform 120"/>
              <p:cNvSpPr>
                <a:spLocks/>
              </p:cNvSpPr>
              <p:nvPr/>
            </p:nvSpPr>
            <p:spPr bwMode="auto">
              <a:xfrm>
                <a:off x="2054" y="1914"/>
                <a:ext cx="3" cy="2"/>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25" name="Rectangle 121"/>
              <p:cNvSpPr>
                <a:spLocks noChangeArrowheads="1"/>
              </p:cNvSpPr>
              <p:nvPr/>
            </p:nvSpPr>
            <p:spPr bwMode="auto">
              <a:xfrm>
                <a:off x="2024" y="1955"/>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026" name="Freeform 122"/>
              <p:cNvSpPr>
                <a:spLocks/>
              </p:cNvSpPr>
              <p:nvPr/>
            </p:nvSpPr>
            <p:spPr bwMode="auto">
              <a:xfrm>
                <a:off x="2024" y="1955"/>
                <a:ext cx="4" cy="3"/>
              </a:xfrm>
              <a:custGeom>
                <a:avLst/>
                <a:gdLst>
                  <a:gd name="T0" fmla="*/ 6 w 7"/>
                  <a:gd name="T1" fmla="*/ 4 h 4"/>
                  <a:gd name="T2" fmla="*/ 7 w 7"/>
                  <a:gd name="T3" fmla="*/ 1 h 4"/>
                  <a:gd name="T4" fmla="*/ 0 w 7"/>
                  <a:gd name="T5" fmla="*/ 1 h 4"/>
                  <a:gd name="T6" fmla="*/ 7 w 7"/>
                  <a:gd name="T7" fmla="*/ 1 h 4"/>
                  <a:gd name="T8" fmla="*/ 0 w 7"/>
                  <a:gd name="T9" fmla="*/ 0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lnTo>
                      <a:pt x="7" y="1"/>
                    </a:lnTo>
                    <a:lnTo>
                      <a:pt x="0" y="1"/>
                    </a:lnTo>
                    <a:lnTo>
                      <a:pt x="7" y="1"/>
                    </a:lnTo>
                    <a:lnTo>
                      <a:pt x="0" y="0"/>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27" name="Freeform 123"/>
              <p:cNvSpPr>
                <a:spLocks/>
              </p:cNvSpPr>
              <p:nvPr/>
            </p:nvSpPr>
            <p:spPr bwMode="auto">
              <a:xfrm>
                <a:off x="2204" y="1025"/>
                <a:ext cx="499" cy="712"/>
              </a:xfrm>
              <a:custGeom>
                <a:avLst/>
                <a:gdLst>
                  <a:gd name="T0" fmla="*/ 69 w 998"/>
                  <a:gd name="T1" fmla="*/ 599 h 1425"/>
                  <a:gd name="T2" fmla="*/ 25 w 998"/>
                  <a:gd name="T3" fmla="*/ 735 h 1425"/>
                  <a:gd name="T4" fmla="*/ 1 w 998"/>
                  <a:gd name="T5" fmla="*/ 865 h 1425"/>
                  <a:gd name="T6" fmla="*/ 15 w 998"/>
                  <a:gd name="T7" fmla="*/ 1047 h 1425"/>
                  <a:gd name="T8" fmla="*/ 46 w 998"/>
                  <a:gd name="T9" fmla="*/ 1195 h 1425"/>
                  <a:gd name="T10" fmla="*/ 74 w 998"/>
                  <a:gd name="T11" fmla="*/ 1285 h 1425"/>
                  <a:gd name="T12" fmla="*/ 119 w 998"/>
                  <a:gd name="T13" fmla="*/ 1365 h 1425"/>
                  <a:gd name="T14" fmla="*/ 162 w 998"/>
                  <a:gd name="T15" fmla="*/ 1410 h 1425"/>
                  <a:gd name="T16" fmla="*/ 212 w 998"/>
                  <a:gd name="T17" fmla="*/ 1425 h 1425"/>
                  <a:gd name="T18" fmla="*/ 281 w 998"/>
                  <a:gd name="T19" fmla="*/ 1419 h 1425"/>
                  <a:gd name="T20" fmla="*/ 357 w 998"/>
                  <a:gd name="T21" fmla="*/ 1396 h 1425"/>
                  <a:gd name="T22" fmla="*/ 394 w 998"/>
                  <a:gd name="T23" fmla="*/ 1369 h 1425"/>
                  <a:gd name="T24" fmla="*/ 427 w 998"/>
                  <a:gd name="T25" fmla="*/ 1322 h 1425"/>
                  <a:gd name="T26" fmla="*/ 459 w 998"/>
                  <a:gd name="T27" fmla="*/ 1220 h 1425"/>
                  <a:gd name="T28" fmla="*/ 469 w 998"/>
                  <a:gd name="T29" fmla="*/ 1132 h 1425"/>
                  <a:gd name="T30" fmla="*/ 449 w 998"/>
                  <a:gd name="T31" fmla="*/ 1041 h 1425"/>
                  <a:gd name="T32" fmla="*/ 441 w 998"/>
                  <a:gd name="T33" fmla="*/ 899 h 1425"/>
                  <a:gd name="T34" fmla="*/ 450 w 998"/>
                  <a:gd name="T35" fmla="*/ 777 h 1425"/>
                  <a:gd name="T36" fmla="*/ 486 w 998"/>
                  <a:gd name="T37" fmla="*/ 670 h 1425"/>
                  <a:gd name="T38" fmla="*/ 546 w 998"/>
                  <a:gd name="T39" fmla="*/ 578 h 1425"/>
                  <a:gd name="T40" fmla="*/ 634 w 998"/>
                  <a:gd name="T41" fmla="*/ 554 h 1425"/>
                  <a:gd name="T42" fmla="*/ 819 w 998"/>
                  <a:gd name="T43" fmla="*/ 607 h 1425"/>
                  <a:gd name="T44" fmla="*/ 921 w 998"/>
                  <a:gd name="T45" fmla="*/ 582 h 1425"/>
                  <a:gd name="T46" fmla="*/ 997 w 998"/>
                  <a:gd name="T47" fmla="*/ 544 h 1425"/>
                  <a:gd name="T48" fmla="*/ 990 w 998"/>
                  <a:gd name="T49" fmla="*/ 500 h 1425"/>
                  <a:gd name="T50" fmla="*/ 932 w 998"/>
                  <a:gd name="T51" fmla="*/ 371 h 1425"/>
                  <a:gd name="T52" fmla="*/ 873 w 998"/>
                  <a:gd name="T53" fmla="*/ 284 h 1425"/>
                  <a:gd name="T54" fmla="*/ 860 w 998"/>
                  <a:gd name="T55" fmla="*/ 238 h 1425"/>
                  <a:gd name="T56" fmla="*/ 882 w 998"/>
                  <a:gd name="T57" fmla="*/ 136 h 1425"/>
                  <a:gd name="T58" fmla="*/ 891 w 998"/>
                  <a:gd name="T59" fmla="*/ 64 h 1425"/>
                  <a:gd name="T60" fmla="*/ 854 w 998"/>
                  <a:gd name="T61" fmla="*/ 33 h 1425"/>
                  <a:gd name="T62" fmla="*/ 778 w 998"/>
                  <a:gd name="T63" fmla="*/ 2 h 1425"/>
                  <a:gd name="T64" fmla="*/ 743 w 998"/>
                  <a:gd name="T65" fmla="*/ 59 h 1425"/>
                  <a:gd name="T66" fmla="*/ 735 w 998"/>
                  <a:gd name="T67" fmla="*/ 16 h 1425"/>
                  <a:gd name="T68" fmla="*/ 710 w 998"/>
                  <a:gd name="T69" fmla="*/ 5 h 1425"/>
                  <a:gd name="T70" fmla="*/ 622 w 998"/>
                  <a:gd name="T71" fmla="*/ 16 h 1425"/>
                  <a:gd name="T72" fmla="*/ 600 w 998"/>
                  <a:gd name="T73" fmla="*/ 54 h 1425"/>
                  <a:gd name="T74" fmla="*/ 588 w 998"/>
                  <a:gd name="T75" fmla="*/ 150 h 1425"/>
                  <a:gd name="T76" fmla="*/ 568 w 998"/>
                  <a:gd name="T77" fmla="*/ 190 h 1425"/>
                  <a:gd name="T78" fmla="*/ 545 w 998"/>
                  <a:gd name="T79" fmla="*/ 196 h 1425"/>
                  <a:gd name="T80" fmla="*/ 484 w 998"/>
                  <a:gd name="T81" fmla="*/ 201 h 1425"/>
                  <a:gd name="T82" fmla="*/ 336 w 998"/>
                  <a:gd name="T83" fmla="*/ 241 h 1425"/>
                  <a:gd name="T84" fmla="*/ 308 w 998"/>
                  <a:gd name="T85" fmla="*/ 240 h 1425"/>
                  <a:gd name="T86" fmla="*/ 274 w 998"/>
                  <a:gd name="T87" fmla="*/ 195 h 1425"/>
                  <a:gd name="T88" fmla="*/ 227 w 998"/>
                  <a:gd name="T89" fmla="*/ 110 h 1425"/>
                  <a:gd name="T90" fmla="*/ 207 w 998"/>
                  <a:gd name="T91" fmla="*/ 101 h 1425"/>
                  <a:gd name="T92" fmla="*/ 150 w 998"/>
                  <a:gd name="T93" fmla="*/ 118 h 1425"/>
                  <a:gd name="T94" fmla="*/ 103 w 998"/>
                  <a:gd name="T95" fmla="*/ 155 h 1425"/>
                  <a:gd name="T96" fmla="*/ 82 w 998"/>
                  <a:gd name="T97" fmla="*/ 190 h 1425"/>
                  <a:gd name="T98" fmla="*/ 142 w 998"/>
                  <a:gd name="T99" fmla="*/ 287 h 1425"/>
                  <a:gd name="T100" fmla="*/ 162 w 998"/>
                  <a:gd name="T101" fmla="*/ 374 h 1425"/>
                  <a:gd name="T102" fmla="*/ 156 w 998"/>
                  <a:gd name="T103" fmla="*/ 411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8" h="1425">
                    <a:moveTo>
                      <a:pt x="133" y="470"/>
                    </a:moveTo>
                    <a:lnTo>
                      <a:pt x="110" y="513"/>
                    </a:lnTo>
                    <a:lnTo>
                      <a:pt x="99" y="533"/>
                    </a:lnTo>
                    <a:lnTo>
                      <a:pt x="88" y="554"/>
                    </a:lnTo>
                    <a:lnTo>
                      <a:pt x="69" y="599"/>
                    </a:lnTo>
                    <a:lnTo>
                      <a:pt x="60" y="621"/>
                    </a:lnTo>
                    <a:lnTo>
                      <a:pt x="52" y="644"/>
                    </a:lnTo>
                    <a:lnTo>
                      <a:pt x="45" y="666"/>
                    </a:lnTo>
                    <a:lnTo>
                      <a:pt x="37" y="689"/>
                    </a:lnTo>
                    <a:lnTo>
                      <a:pt x="25" y="735"/>
                    </a:lnTo>
                    <a:lnTo>
                      <a:pt x="14" y="783"/>
                    </a:lnTo>
                    <a:lnTo>
                      <a:pt x="9" y="806"/>
                    </a:lnTo>
                    <a:lnTo>
                      <a:pt x="4" y="829"/>
                    </a:lnTo>
                    <a:lnTo>
                      <a:pt x="3" y="848"/>
                    </a:lnTo>
                    <a:lnTo>
                      <a:pt x="1" y="865"/>
                    </a:lnTo>
                    <a:lnTo>
                      <a:pt x="0" y="900"/>
                    </a:lnTo>
                    <a:lnTo>
                      <a:pt x="1" y="937"/>
                    </a:lnTo>
                    <a:lnTo>
                      <a:pt x="4" y="974"/>
                    </a:lnTo>
                    <a:lnTo>
                      <a:pt x="9" y="1010"/>
                    </a:lnTo>
                    <a:lnTo>
                      <a:pt x="15" y="1047"/>
                    </a:lnTo>
                    <a:lnTo>
                      <a:pt x="29" y="1121"/>
                    </a:lnTo>
                    <a:lnTo>
                      <a:pt x="31" y="1122"/>
                    </a:lnTo>
                    <a:lnTo>
                      <a:pt x="32" y="1121"/>
                    </a:lnTo>
                    <a:lnTo>
                      <a:pt x="38" y="1158"/>
                    </a:lnTo>
                    <a:lnTo>
                      <a:pt x="46" y="1195"/>
                    </a:lnTo>
                    <a:lnTo>
                      <a:pt x="51" y="1214"/>
                    </a:lnTo>
                    <a:lnTo>
                      <a:pt x="55" y="1232"/>
                    </a:lnTo>
                    <a:lnTo>
                      <a:pt x="62" y="1249"/>
                    </a:lnTo>
                    <a:lnTo>
                      <a:pt x="68" y="1268"/>
                    </a:lnTo>
                    <a:lnTo>
                      <a:pt x="74" y="1285"/>
                    </a:lnTo>
                    <a:lnTo>
                      <a:pt x="82" y="1302"/>
                    </a:lnTo>
                    <a:lnTo>
                      <a:pt x="90" y="1319"/>
                    </a:lnTo>
                    <a:lnTo>
                      <a:pt x="99" y="1334"/>
                    </a:lnTo>
                    <a:lnTo>
                      <a:pt x="108" y="1349"/>
                    </a:lnTo>
                    <a:lnTo>
                      <a:pt x="119" y="1365"/>
                    </a:lnTo>
                    <a:lnTo>
                      <a:pt x="130" y="1379"/>
                    </a:lnTo>
                    <a:lnTo>
                      <a:pt x="142" y="1393"/>
                    </a:lnTo>
                    <a:lnTo>
                      <a:pt x="147" y="1397"/>
                    </a:lnTo>
                    <a:lnTo>
                      <a:pt x="151" y="1402"/>
                    </a:lnTo>
                    <a:lnTo>
                      <a:pt x="162" y="1410"/>
                    </a:lnTo>
                    <a:lnTo>
                      <a:pt x="168" y="1413"/>
                    </a:lnTo>
                    <a:lnTo>
                      <a:pt x="173" y="1416"/>
                    </a:lnTo>
                    <a:lnTo>
                      <a:pt x="185" y="1420"/>
                    </a:lnTo>
                    <a:lnTo>
                      <a:pt x="198" y="1423"/>
                    </a:lnTo>
                    <a:lnTo>
                      <a:pt x="212" y="1425"/>
                    </a:lnTo>
                    <a:lnTo>
                      <a:pt x="224" y="1425"/>
                    </a:lnTo>
                    <a:lnTo>
                      <a:pt x="238" y="1425"/>
                    </a:lnTo>
                    <a:lnTo>
                      <a:pt x="254" y="1423"/>
                    </a:lnTo>
                    <a:lnTo>
                      <a:pt x="268" y="1422"/>
                    </a:lnTo>
                    <a:lnTo>
                      <a:pt x="281" y="1419"/>
                    </a:lnTo>
                    <a:lnTo>
                      <a:pt x="295" y="1416"/>
                    </a:lnTo>
                    <a:lnTo>
                      <a:pt x="309" y="1413"/>
                    </a:lnTo>
                    <a:lnTo>
                      <a:pt x="323" y="1408"/>
                    </a:lnTo>
                    <a:lnTo>
                      <a:pt x="350" y="1399"/>
                    </a:lnTo>
                    <a:lnTo>
                      <a:pt x="357" y="1396"/>
                    </a:lnTo>
                    <a:lnTo>
                      <a:pt x="363" y="1393"/>
                    </a:lnTo>
                    <a:lnTo>
                      <a:pt x="371" y="1388"/>
                    </a:lnTo>
                    <a:lnTo>
                      <a:pt x="377" y="1385"/>
                    </a:lnTo>
                    <a:lnTo>
                      <a:pt x="390" y="1374"/>
                    </a:lnTo>
                    <a:lnTo>
                      <a:pt x="394" y="1369"/>
                    </a:lnTo>
                    <a:lnTo>
                      <a:pt x="399" y="1363"/>
                    </a:lnTo>
                    <a:lnTo>
                      <a:pt x="405" y="1357"/>
                    </a:lnTo>
                    <a:lnTo>
                      <a:pt x="410" y="1349"/>
                    </a:lnTo>
                    <a:lnTo>
                      <a:pt x="418" y="1335"/>
                    </a:lnTo>
                    <a:lnTo>
                      <a:pt x="427" y="1322"/>
                    </a:lnTo>
                    <a:lnTo>
                      <a:pt x="433" y="1305"/>
                    </a:lnTo>
                    <a:lnTo>
                      <a:pt x="439" y="1289"/>
                    </a:lnTo>
                    <a:lnTo>
                      <a:pt x="446" y="1272"/>
                    </a:lnTo>
                    <a:lnTo>
                      <a:pt x="455" y="1237"/>
                    </a:lnTo>
                    <a:lnTo>
                      <a:pt x="459" y="1220"/>
                    </a:lnTo>
                    <a:lnTo>
                      <a:pt x="463" y="1201"/>
                    </a:lnTo>
                    <a:lnTo>
                      <a:pt x="469" y="1167"/>
                    </a:lnTo>
                    <a:lnTo>
                      <a:pt x="470" y="1156"/>
                    </a:lnTo>
                    <a:lnTo>
                      <a:pt x="470" y="1144"/>
                    </a:lnTo>
                    <a:lnTo>
                      <a:pt x="469" y="1132"/>
                    </a:lnTo>
                    <a:lnTo>
                      <a:pt x="469" y="1126"/>
                    </a:lnTo>
                    <a:lnTo>
                      <a:pt x="467" y="1119"/>
                    </a:lnTo>
                    <a:lnTo>
                      <a:pt x="452" y="1061"/>
                    </a:lnTo>
                    <a:lnTo>
                      <a:pt x="450" y="1051"/>
                    </a:lnTo>
                    <a:lnTo>
                      <a:pt x="449" y="1041"/>
                    </a:lnTo>
                    <a:lnTo>
                      <a:pt x="442" y="1011"/>
                    </a:lnTo>
                    <a:lnTo>
                      <a:pt x="442" y="994"/>
                    </a:lnTo>
                    <a:lnTo>
                      <a:pt x="442" y="965"/>
                    </a:lnTo>
                    <a:lnTo>
                      <a:pt x="442" y="920"/>
                    </a:lnTo>
                    <a:lnTo>
                      <a:pt x="441" y="899"/>
                    </a:lnTo>
                    <a:lnTo>
                      <a:pt x="441" y="879"/>
                    </a:lnTo>
                    <a:lnTo>
                      <a:pt x="442" y="837"/>
                    </a:lnTo>
                    <a:lnTo>
                      <a:pt x="444" y="817"/>
                    </a:lnTo>
                    <a:lnTo>
                      <a:pt x="446" y="797"/>
                    </a:lnTo>
                    <a:lnTo>
                      <a:pt x="450" y="777"/>
                    </a:lnTo>
                    <a:lnTo>
                      <a:pt x="453" y="758"/>
                    </a:lnTo>
                    <a:lnTo>
                      <a:pt x="461" y="729"/>
                    </a:lnTo>
                    <a:lnTo>
                      <a:pt x="472" y="700"/>
                    </a:lnTo>
                    <a:lnTo>
                      <a:pt x="478" y="686"/>
                    </a:lnTo>
                    <a:lnTo>
                      <a:pt x="486" y="670"/>
                    </a:lnTo>
                    <a:lnTo>
                      <a:pt x="492" y="656"/>
                    </a:lnTo>
                    <a:lnTo>
                      <a:pt x="500" y="642"/>
                    </a:lnTo>
                    <a:lnTo>
                      <a:pt x="517" y="616"/>
                    </a:lnTo>
                    <a:lnTo>
                      <a:pt x="537" y="590"/>
                    </a:lnTo>
                    <a:lnTo>
                      <a:pt x="546" y="578"/>
                    </a:lnTo>
                    <a:lnTo>
                      <a:pt x="557" y="565"/>
                    </a:lnTo>
                    <a:lnTo>
                      <a:pt x="568" y="554"/>
                    </a:lnTo>
                    <a:lnTo>
                      <a:pt x="579" y="544"/>
                    </a:lnTo>
                    <a:lnTo>
                      <a:pt x="610" y="550"/>
                    </a:lnTo>
                    <a:lnTo>
                      <a:pt x="634" y="554"/>
                    </a:lnTo>
                    <a:lnTo>
                      <a:pt x="681" y="564"/>
                    </a:lnTo>
                    <a:lnTo>
                      <a:pt x="707" y="570"/>
                    </a:lnTo>
                    <a:lnTo>
                      <a:pt x="736" y="579"/>
                    </a:lnTo>
                    <a:lnTo>
                      <a:pt x="774" y="590"/>
                    </a:lnTo>
                    <a:lnTo>
                      <a:pt x="819" y="607"/>
                    </a:lnTo>
                    <a:lnTo>
                      <a:pt x="828" y="605"/>
                    </a:lnTo>
                    <a:lnTo>
                      <a:pt x="845" y="602"/>
                    </a:lnTo>
                    <a:lnTo>
                      <a:pt x="873" y="596"/>
                    </a:lnTo>
                    <a:lnTo>
                      <a:pt x="907" y="587"/>
                    </a:lnTo>
                    <a:lnTo>
                      <a:pt x="921" y="582"/>
                    </a:lnTo>
                    <a:lnTo>
                      <a:pt x="935" y="578"/>
                    </a:lnTo>
                    <a:lnTo>
                      <a:pt x="947" y="573"/>
                    </a:lnTo>
                    <a:lnTo>
                      <a:pt x="962" y="565"/>
                    </a:lnTo>
                    <a:lnTo>
                      <a:pt x="978" y="556"/>
                    </a:lnTo>
                    <a:lnTo>
                      <a:pt x="997" y="544"/>
                    </a:lnTo>
                    <a:lnTo>
                      <a:pt x="998" y="541"/>
                    </a:lnTo>
                    <a:lnTo>
                      <a:pt x="998" y="534"/>
                    </a:lnTo>
                    <a:lnTo>
                      <a:pt x="997" y="525"/>
                    </a:lnTo>
                    <a:lnTo>
                      <a:pt x="993" y="513"/>
                    </a:lnTo>
                    <a:lnTo>
                      <a:pt x="990" y="500"/>
                    </a:lnTo>
                    <a:lnTo>
                      <a:pt x="984" y="485"/>
                    </a:lnTo>
                    <a:lnTo>
                      <a:pt x="970" y="450"/>
                    </a:lnTo>
                    <a:lnTo>
                      <a:pt x="962" y="431"/>
                    </a:lnTo>
                    <a:lnTo>
                      <a:pt x="953" y="411"/>
                    </a:lnTo>
                    <a:lnTo>
                      <a:pt x="932" y="371"/>
                    </a:lnTo>
                    <a:lnTo>
                      <a:pt x="907" y="332"/>
                    </a:lnTo>
                    <a:lnTo>
                      <a:pt x="894" y="314"/>
                    </a:lnTo>
                    <a:lnTo>
                      <a:pt x="882" y="295"/>
                    </a:lnTo>
                    <a:lnTo>
                      <a:pt x="879" y="292"/>
                    </a:lnTo>
                    <a:lnTo>
                      <a:pt x="873" y="284"/>
                    </a:lnTo>
                    <a:lnTo>
                      <a:pt x="870" y="277"/>
                    </a:lnTo>
                    <a:lnTo>
                      <a:pt x="865" y="269"/>
                    </a:lnTo>
                    <a:lnTo>
                      <a:pt x="863" y="261"/>
                    </a:lnTo>
                    <a:lnTo>
                      <a:pt x="862" y="254"/>
                    </a:lnTo>
                    <a:lnTo>
                      <a:pt x="860" y="238"/>
                    </a:lnTo>
                    <a:lnTo>
                      <a:pt x="862" y="223"/>
                    </a:lnTo>
                    <a:lnTo>
                      <a:pt x="865" y="209"/>
                    </a:lnTo>
                    <a:lnTo>
                      <a:pt x="868" y="193"/>
                    </a:lnTo>
                    <a:lnTo>
                      <a:pt x="876" y="162"/>
                    </a:lnTo>
                    <a:lnTo>
                      <a:pt x="882" y="136"/>
                    </a:lnTo>
                    <a:lnTo>
                      <a:pt x="887" y="113"/>
                    </a:lnTo>
                    <a:lnTo>
                      <a:pt x="890" y="91"/>
                    </a:lnTo>
                    <a:lnTo>
                      <a:pt x="893" y="70"/>
                    </a:lnTo>
                    <a:lnTo>
                      <a:pt x="893" y="67"/>
                    </a:lnTo>
                    <a:lnTo>
                      <a:pt x="891" y="64"/>
                    </a:lnTo>
                    <a:lnTo>
                      <a:pt x="888" y="59"/>
                    </a:lnTo>
                    <a:lnTo>
                      <a:pt x="882" y="53"/>
                    </a:lnTo>
                    <a:lnTo>
                      <a:pt x="874" y="47"/>
                    </a:lnTo>
                    <a:lnTo>
                      <a:pt x="865" y="39"/>
                    </a:lnTo>
                    <a:lnTo>
                      <a:pt x="854" y="33"/>
                    </a:lnTo>
                    <a:lnTo>
                      <a:pt x="831" y="22"/>
                    </a:lnTo>
                    <a:lnTo>
                      <a:pt x="808" y="11"/>
                    </a:lnTo>
                    <a:lnTo>
                      <a:pt x="797" y="8"/>
                    </a:lnTo>
                    <a:lnTo>
                      <a:pt x="786" y="3"/>
                    </a:lnTo>
                    <a:lnTo>
                      <a:pt x="778" y="2"/>
                    </a:lnTo>
                    <a:lnTo>
                      <a:pt x="771" y="0"/>
                    </a:lnTo>
                    <a:lnTo>
                      <a:pt x="766" y="2"/>
                    </a:lnTo>
                    <a:lnTo>
                      <a:pt x="764" y="3"/>
                    </a:lnTo>
                    <a:lnTo>
                      <a:pt x="750" y="34"/>
                    </a:lnTo>
                    <a:lnTo>
                      <a:pt x="743" y="59"/>
                    </a:lnTo>
                    <a:lnTo>
                      <a:pt x="740" y="68"/>
                    </a:lnTo>
                    <a:lnTo>
                      <a:pt x="738" y="71"/>
                    </a:lnTo>
                    <a:lnTo>
                      <a:pt x="738" y="74"/>
                    </a:lnTo>
                    <a:lnTo>
                      <a:pt x="736" y="34"/>
                    </a:lnTo>
                    <a:lnTo>
                      <a:pt x="735" y="16"/>
                    </a:lnTo>
                    <a:lnTo>
                      <a:pt x="733" y="10"/>
                    </a:lnTo>
                    <a:lnTo>
                      <a:pt x="732" y="8"/>
                    </a:lnTo>
                    <a:lnTo>
                      <a:pt x="726" y="7"/>
                    </a:lnTo>
                    <a:lnTo>
                      <a:pt x="718" y="5"/>
                    </a:lnTo>
                    <a:lnTo>
                      <a:pt x="710" y="5"/>
                    </a:lnTo>
                    <a:lnTo>
                      <a:pt x="701" y="5"/>
                    </a:lnTo>
                    <a:lnTo>
                      <a:pt x="681" y="7"/>
                    </a:lnTo>
                    <a:lnTo>
                      <a:pt x="659" y="10"/>
                    </a:lnTo>
                    <a:lnTo>
                      <a:pt x="639" y="13"/>
                    </a:lnTo>
                    <a:lnTo>
                      <a:pt x="622" y="16"/>
                    </a:lnTo>
                    <a:lnTo>
                      <a:pt x="610" y="20"/>
                    </a:lnTo>
                    <a:lnTo>
                      <a:pt x="603" y="22"/>
                    </a:lnTo>
                    <a:lnTo>
                      <a:pt x="603" y="25"/>
                    </a:lnTo>
                    <a:lnTo>
                      <a:pt x="602" y="33"/>
                    </a:lnTo>
                    <a:lnTo>
                      <a:pt x="600" y="54"/>
                    </a:lnTo>
                    <a:lnTo>
                      <a:pt x="599" y="84"/>
                    </a:lnTo>
                    <a:lnTo>
                      <a:pt x="597" y="101"/>
                    </a:lnTo>
                    <a:lnTo>
                      <a:pt x="594" y="118"/>
                    </a:lnTo>
                    <a:lnTo>
                      <a:pt x="593" y="133"/>
                    </a:lnTo>
                    <a:lnTo>
                      <a:pt x="588" y="150"/>
                    </a:lnTo>
                    <a:lnTo>
                      <a:pt x="585" y="164"/>
                    </a:lnTo>
                    <a:lnTo>
                      <a:pt x="579" y="176"/>
                    </a:lnTo>
                    <a:lnTo>
                      <a:pt x="576" y="183"/>
                    </a:lnTo>
                    <a:lnTo>
                      <a:pt x="572" y="187"/>
                    </a:lnTo>
                    <a:lnTo>
                      <a:pt x="568" y="190"/>
                    </a:lnTo>
                    <a:lnTo>
                      <a:pt x="565" y="193"/>
                    </a:lnTo>
                    <a:lnTo>
                      <a:pt x="560" y="196"/>
                    </a:lnTo>
                    <a:lnTo>
                      <a:pt x="555" y="198"/>
                    </a:lnTo>
                    <a:lnTo>
                      <a:pt x="551" y="198"/>
                    </a:lnTo>
                    <a:lnTo>
                      <a:pt x="545" y="196"/>
                    </a:lnTo>
                    <a:lnTo>
                      <a:pt x="538" y="196"/>
                    </a:lnTo>
                    <a:lnTo>
                      <a:pt x="531" y="196"/>
                    </a:lnTo>
                    <a:lnTo>
                      <a:pt x="520" y="196"/>
                    </a:lnTo>
                    <a:lnTo>
                      <a:pt x="509" y="198"/>
                    </a:lnTo>
                    <a:lnTo>
                      <a:pt x="484" y="201"/>
                    </a:lnTo>
                    <a:lnTo>
                      <a:pt x="455" y="207"/>
                    </a:lnTo>
                    <a:lnTo>
                      <a:pt x="424" y="215"/>
                    </a:lnTo>
                    <a:lnTo>
                      <a:pt x="393" y="223"/>
                    </a:lnTo>
                    <a:lnTo>
                      <a:pt x="362" y="232"/>
                    </a:lnTo>
                    <a:lnTo>
                      <a:pt x="336" y="241"/>
                    </a:lnTo>
                    <a:lnTo>
                      <a:pt x="325" y="244"/>
                    </a:lnTo>
                    <a:lnTo>
                      <a:pt x="320" y="244"/>
                    </a:lnTo>
                    <a:lnTo>
                      <a:pt x="316" y="243"/>
                    </a:lnTo>
                    <a:lnTo>
                      <a:pt x="312" y="241"/>
                    </a:lnTo>
                    <a:lnTo>
                      <a:pt x="308" y="240"/>
                    </a:lnTo>
                    <a:lnTo>
                      <a:pt x="300" y="233"/>
                    </a:lnTo>
                    <a:lnTo>
                      <a:pt x="292" y="226"/>
                    </a:lnTo>
                    <a:lnTo>
                      <a:pt x="286" y="216"/>
                    </a:lnTo>
                    <a:lnTo>
                      <a:pt x="280" y="207"/>
                    </a:lnTo>
                    <a:lnTo>
                      <a:pt x="274" y="195"/>
                    </a:lnTo>
                    <a:lnTo>
                      <a:pt x="263" y="170"/>
                    </a:lnTo>
                    <a:lnTo>
                      <a:pt x="250" y="144"/>
                    </a:lnTo>
                    <a:lnTo>
                      <a:pt x="243" y="132"/>
                    </a:lnTo>
                    <a:lnTo>
                      <a:pt x="235" y="121"/>
                    </a:lnTo>
                    <a:lnTo>
                      <a:pt x="227" y="110"/>
                    </a:lnTo>
                    <a:lnTo>
                      <a:pt x="223" y="107"/>
                    </a:lnTo>
                    <a:lnTo>
                      <a:pt x="218" y="102"/>
                    </a:lnTo>
                    <a:lnTo>
                      <a:pt x="216" y="101"/>
                    </a:lnTo>
                    <a:lnTo>
                      <a:pt x="215" y="101"/>
                    </a:lnTo>
                    <a:lnTo>
                      <a:pt x="207" y="101"/>
                    </a:lnTo>
                    <a:lnTo>
                      <a:pt x="198" y="102"/>
                    </a:lnTo>
                    <a:lnTo>
                      <a:pt x="189" y="104"/>
                    </a:lnTo>
                    <a:lnTo>
                      <a:pt x="170" y="110"/>
                    </a:lnTo>
                    <a:lnTo>
                      <a:pt x="158" y="113"/>
                    </a:lnTo>
                    <a:lnTo>
                      <a:pt x="150" y="118"/>
                    </a:lnTo>
                    <a:lnTo>
                      <a:pt x="144" y="121"/>
                    </a:lnTo>
                    <a:lnTo>
                      <a:pt x="136" y="127"/>
                    </a:lnTo>
                    <a:lnTo>
                      <a:pt x="128" y="132"/>
                    </a:lnTo>
                    <a:lnTo>
                      <a:pt x="116" y="144"/>
                    </a:lnTo>
                    <a:lnTo>
                      <a:pt x="103" y="155"/>
                    </a:lnTo>
                    <a:lnTo>
                      <a:pt x="93" y="167"/>
                    </a:lnTo>
                    <a:lnTo>
                      <a:pt x="86" y="178"/>
                    </a:lnTo>
                    <a:lnTo>
                      <a:pt x="82" y="186"/>
                    </a:lnTo>
                    <a:lnTo>
                      <a:pt x="82" y="187"/>
                    </a:lnTo>
                    <a:lnTo>
                      <a:pt x="82" y="190"/>
                    </a:lnTo>
                    <a:lnTo>
                      <a:pt x="99" y="216"/>
                    </a:lnTo>
                    <a:lnTo>
                      <a:pt x="114" y="241"/>
                    </a:lnTo>
                    <a:lnTo>
                      <a:pt x="125" y="257"/>
                    </a:lnTo>
                    <a:lnTo>
                      <a:pt x="134" y="272"/>
                    </a:lnTo>
                    <a:lnTo>
                      <a:pt x="142" y="287"/>
                    </a:lnTo>
                    <a:lnTo>
                      <a:pt x="148" y="301"/>
                    </a:lnTo>
                    <a:lnTo>
                      <a:pt x="153" y="317"/>
                    </a:lnTo>
                    <a:lnTo>
                      <a:pt x="158" y="334"/>
                    </a:lnTo>
                    <a:lnTo>
                      <a:pt x="161" y="352"/>
                    </a:lnTo>
                    <a:lnTo>
                      <a:pt x="162" y="374"/>
                    </a:lnTo>
                    <a:lnTo>
                      <a:pt x="162" y="383"/>
                    </a:lnTo>
                    <a:lnTo>
                      <a:pt x="162" y="392"/>
                    </a:lnTo>
                    <a:lnTo>
                      <a:pt x="161" y="397"/>
                    </a:lnTo>
                    <a:lnTo>
                      <a:pt x="159" y="402"/>
                    </a:lnTo>
                    <a:lnTo>
                      <a:pt x="156" y="411"/>
                    </a:lnTo>
                    <a:lnTo>
                      <a:pt x="150" y="428"/>
                    </a:lnTo>
                    <a:lnTo>
                      <a:pt x="148" y="437"/>
                    </a:lnTo>
                    <a:lnTo>
                      <a:pt x="145" y="445"/>
                    </a:lnTo>
                    <a:lnTo>
                      <a:pt x="133" y="47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28" name="Freeform 124"/>
              <p:cNvSpPr>
                <a:spLocks/>
              </p:cNvSpPr>
              <p:nvPr/>
            </p:nvSpPr>
            <p:spPr bwMode="auto">
              <a:xfrm>
                <a:off x="2205" y="1259"/>
                <a:ext cx="67" cy="181"/>
              </a:xfrm>
              <a:custGeom>
                <a:avLst/>
                <a:gdLst>
                  <a:gd name="T0" fmla="*/ 135 w 135"/>
                  <a:gd name="T1" fmla="*/ 3 h 363"/>
                  <a:gd name="T2" fmla="*/ 112 w 135"/>
                  <a:gd name="T3" fmla="*/ 46 h 363"/>
                  <a:gd name="T4" fmla="*/ 101 w 135"/>
                  <a:gd name="T5" fmla="*/ 66 h 363"/>
                  <a:gd name="T6" fmla="*/ 90 w 135"/>
                  <a:gd name="T7" fmla="*/ 88 h 363"/>
                  <a:gd name="T8" fmla="*/ 72 w 135"/>
                  <a:gd name="T9" fmla="*/ 133 h 363"/>
                  <a:gd name="T10" fmla="*/ 62 w 135"/>
                  <a:gd name="T11" fmla="*/ 154 h 363"/>
                  <a:gd name="T12" fmla="*/ 54 w 135"/>
                  <a:gd name="T13" fmla="*/ 176 h 363"/>
                  <a:gd name="T14" fmla="*/ 47 w 135"/>
                  <a:gd name="T15" fmla="*/ 199 h 363"/>
                  <a:gd name="T16" fmla="*/ 39 w 135"/>
                  <a:gd name="T17" fmla="*/ 222 h 363"/>
                  <a:gd name="T18" fmla="*/ 27 w 135"/>
                  <a:gd name="T19" fmla="*/ 269 h 363"/>
                  <a:gd name="T20" fmla="*/ 16 w 135"/>
                  <a:gd name="T21" fmla="*/ 315 h 363"/>
                  <a:gd name="T22" fmla="*/ 11 w 135"/>
                  <a:gd name="T23" fmla="*/ 338 h 363"/>
                  <a:gd name="T24" fmla="*/ 8 w 135"/>
                  <a:gd name="T25" fmla="*/ 363 h 363"/>
                  <a:gd name="T26" fmla="*/ 0 w 135"/>
                  <a:gd name="T27" fmla="*/ 361 h 363"/>
                  <a:gd name="T28" fmla="*/ 5 w 135"/>
                  <a:gd name="T29" fmla="*/ 338 h 363"/>
                  <a:gd name="T30" fmla="*/ 10 w 135"/>
                  <a:gd name="T31" fmla="*/ 313 h 363"/>
                  <a:gd name="T32" fmla="*/ 20 w 135"/>
                  <a:gd name="T33" fmla="*/ 267 h 363"/>
                  <a:gd name="T34" fmla="*/ 33 w 135"/>
                  <a:gd name="T35" fmla="*/ 219 h 363"/>
                  <a:gd name="T36" fmla="*/ 41 w 135"/>
                  <a:gd name="T37" fmla="*/ 198 h 363"/>
                  <a:gd name="T38" fmla="*/ 48 w 135"/>
                  <a:gd name="T39" fmla="*/ 174 h 363"/>
                  <a:gd name="T40" fmla="*/ 56 w 135"/>
                  <a:gd name="T41" fmla="*/ 151 h 363"/>
                  <a:gd name="T42" fmla="*/ 65 w 135"/>
                  <a:gd name="T43" fmla="*/ 130 h 363"/>
                  <a:gd name="T44" fmla="*/ 84 w 135"/>
                  <a:gd name="T45" fmla="*/ 85 h 363"/>
                  <a:gd name="T46" fmla="*/ 95 w 135"/>
                  <a:gd name="T47" fmla="*/ 63 h 363"/>
                  <a:gd name="T48" fmla="*/ 106 w 135"/>
                  <a:gd name="T49" fmla="*/ 43 h 363"/>
                  <a:gd name="T50" fmla="*/ 129 w 135"/>
                  <a:gd name="T51" fmla="*/ 0 h 363"/>
                  <a:gd name="T52" fmla="*/ 135 w 135"/>
                  <a:gd name="T53" fmla="*/ 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5" h="363">
                    <a:moveTo>
                      <a:pt x="135" y="3"/>
                    </a:moveTo>
                    <a:lnTo>
                      <a:pt x="112" y="46"/>
                    </a:lnTo>
                    <a:lnTo>
                      <a:pt x="101" y="66"/>
                    </a:lnTo>
                    <a:lnTo>
                      <a:pt x="90" y="88"/>
                    </a:lnTo>
                    <a:lnTo>
                      <a:pt x="72" y="133"/>
                    </a:lnTo>
                    <a:lnTo>
                      <a:pt x="62" y="154"/>
                    </a:lnTo>
                    <a:lnTo>
                      <a:pt x="54" y="176"/>
                    </a:lnTo>
                    <a:lnTo>
                      <a:pt x="47" y="199"/>
                    </a:lnTo>
                    <a:lnTo>
                      <a:pt x="39" y="222"/>
                    </a:lnTo>
                    <a:lnTo>
                      <a:pt x="27" y="269"/>
                    </a:lnTo>
                    <a:lnTo>
                      <a:pt x="16" y="315"/>
                    </a:lnTo>
                    <a:lnTo>
                      <a:pt x="11" y="338"/>
                    </a:lnTo>
                    <a:lnTo>
                      <a:pt x="8" y="363"/>
                    </a:lnTo>
                    <a:lnTo>
                      <a:pt x="0" y="361"/>
                    </a:lnTo>
                    <a:lnTo>
                      <a:pt x="5" y="338"/>
                    </a:lnTo>
                    <a:lnTo>
                      <a:pt x="10" y="313"/>
                    </a:lnTo>
                    <a:lnTo>
                      <a:pt x="20" y="267"/>
                    </a:lnTo>
                    <a:lnTo>
                      <a:pt x="33" y="219"/>
                    </a:lnTo>
                    <a:lnTo>
                      <a:pt x="41" y="198"/>
                    </a:lnTo>
                    <a:lnTo>
                      <a:pt x="48" y="174"/>
                    </a:lnTo>
                    <a:lnTo>
                      <a:pt x="56" y="151"/>
                    </a:lnTo>
                    <a:lnTo>
                      <a:pt x="65" y="130"/>
                    </a:lnTo>
                    <a:lnTo>
                      <a:pt x="84" y="85"/>
                    </a:lnTo>
                    <a:lnTo>
                      <a:pt x="95" y="63"/>
                    </a:lnTo>
                    <a:lnTo>
                      <a:pt x="106" y="43"/>
                    </a:lnTo>
                    <a:lnTo>
                      <a:pt x="129" y="0"/>
                    </a:lnTo>
                    <a:lnTo>
                      <a:pt x="13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29" name="Freeform 125"/>
              <p:cNvSpPr>
                <a:spLocks/>
              </p:cNvSpPr>
              <p:nvPr/>
            </p:nvSpPr>
            <p:spPr bwMode="auto">
              <a:xfrm>
                <a:off x="2202" y="1439"/>
                <a:ext cx="19" cy="147"/>
              </a:xfrm>
              <a:custGeom>
                <a:avLst/>
                <a:gdLst>
                  <a:gd name="T0" fmla="*/ 12 w 37"/>
                  <a:gd name="T1" fmla="*/ 2 h 293"/>
                  <a:gd name="T2" fmla="*/ 9 w 37"/>
                  <a:gd name="T3" fmla="*/ 19 h 293"/>
                  <a:gd name="T4" fmla="*/ 7 w 37"/>
                  <a:gd name="T5" fmla="*/ 36 h 293"/>
                  <a:gd name="T6" fmla="*/ 6 w 37"/>
                  <a:gd name="T7" fmla="*/ 71 h 293"/>
                  <a:gd name="T8" fmla="*/ 7 w 37"/>
                  <a:gd name="T9" fmla="*/ 108 h 293"/>
                  <a:gd name="T10" fmla="*/ 10 w 37"/>
                  <a:gd name="T11" fmla="*/ 144 h 293"/>
                  <a:gd name="T12" fmla="*/ 15 w 37"/>
                  <a:gd name="T13" fmla="*/ 181 h 293"/>
                  <a:gd name="T14" fmla="*/ 21 w 37"/>
                  <a:gd name="T15" fmla="*/ 218 h 293"/>
                  <a:gd name="T16" fmla="*/ 37 w 37"/>
                  <a:gd name="T17" fmla="*/ 292 h 293"/>
                  <a:gd name="T18" fmla="*/ 29 w 37"/>
                  <a:gd name="T19" fmla="*/ 293 h 293"/>
                  <a:gd name="T20" fmla="*/ 14 w 37"/>
                  <a:gd name="T21" fmla="*/ 219 h 293"/>
                  <a:gd name="T22" fmla="*/ 7 w 37"/>
                  <a:gd name="T23" fmla="*/ 182 h 293"/>
                  <a:gd name="T24" fmla="*/ 3 w 37"/>
                  <a:gd name="T25" fmla="*/ 145 h 293"/>
                  <a:gd name="T26" fmla="*/ 0 w 37"/>
                  <a:gd name="T27" fmla="*/ 108 h 293"/>
                  <a:gd name="T28" fmla="*/ 0 w 37"/>
                  <a:gd name="T29" fmla="*/ 71 h 293"/>
                  <a:gd name="T30" fmla="*/ 0 w 37"/>
                  <a:gd name="T31" fmla="*/ 36 h 293"/>
                  <a:gd name="T32" fmla="*/ 3 w 37"/>
                  <a:gd name="T33" fmla="*/ 19 h 293"/>
                  <a:gd name="T34" fmla="*/ 4 w 37"/>
                  <a:gd name="T35" fmla="*/ 0 h 293"/>
                  <a:gd name="T36" fmla="*/ 12 w 37"/>
                  <a:gd name="T37" fmla="*/ 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93">
                    <a:moveTo>
                      <a:pt x="12" y="2"/>
                    </a:moveTo>
                    <a:lnTo>
                      <a:pt x="9" y="19"/>
                    </a:lnTo>
                    <a:lnTo>
                      <a:pt x="7" y="36"/>
                    </a:lnTo>
                    <a:lnTo>
                      <a:pt x="6" y="71"/>
                    </a:lnTo>
                    <a:lnTo>
                      <a:pt x="7" y="108"/>
                    </a:lnTo>
                    <a:lnTo>
                      <a:pt x="10" y="144"/>
                    </a:lnTo>
                    <a:lnTo>
                      <a:pt x="15" y="181"/>
                    </a:lnTo>
                    <a:lnTo>
                      <a:pt x="21" y="218"/>
                    </a:lnTo>
                    <a:lnTo>
                      <a:pt x="37" y="292"/>
                    </a:lnTo>
                    <a:lnTo>
                      <a:pt x="29" y="293"/>
                    </a:lnTo>
                    <a:lnTo>
                      <a:pt x="14" y="219"/>
                    </a:lnTo>
                    <a:lnTo>
                      <a:pt x="7" y="182"/>
                    </a:lnTo>
                    <a:lnTo>
                      <a:pt x="3" y="145"/>
                    </a:lnTo>
                    <a:lnTo>
                      <a:pt x="0" y="108"/>
                    </a:lnTo>
                    <a:lnTo>
                      <a:pt x="0" y="71"/>
                    </a:lnTo>
                    <a:lnTo>
                      <a:pt x="0" y="36"/>
                    </a:lnTo>
                    <a:lnTo>
                      <a:pt x="3" y="19"/>
                    </a:lnTo>
                    <a:lnTo>
                      <a:pt x="4"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0" name="Freeform 126"/>
              <p:cNvSpPr>
                <a:spLocks/>
              </p:cNvSpPr>
              <p:nvPr/>
            </p:nvSpPr>
            <p:spPr bwMode="auto">
              <a:xfrm>
                <a:off x="2205" y="1439"/>
                <a:ext cx="4" cy="1"/>
              </a:xfrm>
              <a:custGeom>
                <a:avLst/>
                <a:gdLst>
                  <a:gd name="T0" fmla="*/ 0 w 8"/>
                  <a:gd name="T1" fmla="*/ 0 h 2"/>
                  <a:gd name="T2" fmla="*/ 8 w 8"/>
                  <a:gd name="T3" fmla="*/ 2 h 2"/>
                  <a:gd name="T4" fmla="*/ 0 w 8"/>
                  <a:gd name="T5" fmla="*/ 0 h 2"/>
                </a:gdLst>
                <a:ahLst/>
                <a:cxnLst>
                  <a:cxn ang="0">
                    <a:pos x="T0" y="T1"/>
                  </a:cxn>
                  <a:cxn ang="0">
                    <a:pos x="T2" y="T3"/>
                  </a:cxn>
                  <a:cxn ang="0">
                    <a:pos x="T4" y="T5"/>
                  </a:cxn>
                </a:cxnLst>
                <a:rect l="0" t="0" r="r" b="b"/>
                <a:pathLst>
                  <a:path w="8" h="2">
                    <a:moveTo>
                      <a:pt x="0" y="0"/>
                    </a:moveTo>
                    <a:lnTo>
                      <a:pt x="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1" name="Freeform 127"/>
              <p:cNvSpPr>
                <a:spLocks/>
              </p:cNvSpPr>
              <p:nvPr/>
            </p:nvSpPr>
            <p:spPr bwMode="auto">
              <a:xfrm>
                <a:off x="2217" y="1584"/>
                <a:ext cx="5" cy="3"/>
              </a:xfrm>
              <a:custGeom>
                <a:avLst/>
                <a:gdLst>
                  <a:gd name="T0" fmla="*/ 6 w 9"/>
                  <a:gd name="T1" fmla="*/ 0 h 7"/>
                  <a:gd name="T2" fmla="*/ 6 w 9"/>
                  <a:gd name="T3" fmla="*/ 2 h 7"/>
                  <a:gd name="T4" fmla="*/ 3 w 9"/>
                  <a:gd name="T5" fmla="*/ 0 h 7"/>
                  <a:gd name="T6" fmla="*/ 3 w 9"/>
                  <a:gd name="T7" fmla="*/ 0 h 7"/>
                  <a:gd name="T8" fmla="*/ 9 w 9"/>
                  <a:gd name="T9" fmla="*/ 5 h 7"/>
                  <a:gd name="T10" fmla="*/ 6 w 9"/>
                  <a:gd name="T11" fmla="*/ 7 h 7"/>
                  <a:gd name="T12" fmla="*/ 2 w 9"/>
                  <a:gd name="T13" fmla="*/ 7 h 7"/>
                  <a:gd name="T14" fmla="*/ 0 w 9"/>
                  <a:gd name="T15" fmla="*/ 3 h 7"/>
                  <a:gd name="T16" fmla="*/ 6 w 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6" y="0"/>
                    </a:moveTo>
                    <a:lnTo>
                      <a:pt x="6" y="2"/>
                    </a:lnTo>
                    <a:lnTo>
                      <a:pt x="3" y="0"/>
                    </a:lnTo>
                    <a:lnTo>
                      <a:pt x="3" y="0"/>
                    </a:lnTo>
                    <a:lnTo>
                      <a:pt x="9" y="5"/>
                    </a:lnTo>
                    <a:lnTo>
                      <a:pt x="6" y="7"/>
                    </a:lnTo>
                    <a:lnTo>
                      <a:pt x="2" y="7"/>
                    </a:ln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2" name="Freeform 128"/>
              <p:cNvSpPr>
                <a:spLocks/>
              </p:cNvSpPr>
              <p:nvPr/>
            </p:nvSpPr>
            <p:spPr bwMode="auto">
              <a:xfrm>
                <a:off x="2217" y="1584"/>
                <a:ext cx="4" cy="2"/>
              </a:xfrm>
              <a:custGeom>
                <a:avLst/>
                <a:gdLst>
                  <a:gd name="T0" fmla="*/ 0 w 8"/>
                  <a:gd name="T1" fmla="*/ 3 h 3"/>
                  <a:gd name="T2" fmla="*/ 6 w 8"/>
                  <a:gd name="T3" fmla="*/ 0 h 3"/>
                  <a:gd name="T4" fmla="*/ 8 w 8"/>
                  <a:gd name="T5" fmla="*/ 2 h 3"/>
                  <a:gd name="T6" fmla="*/ 0 w 8"/>
                  <a:gd name="T7" fmla="*/ 3 h 3"/>
                </a:gdLst>
                <a:ahLst/>
                <a:cxnLst>
                  <a:cxn ang="0">
                    <a:pos x="T0" y="T1"/>
                  </a:cxn>
                  <a:cxn ang="0">
                    <a:pos x="T2" y="T3"/>
                  </a:cxn>
                  <a:cxn ang="0">
                    <a:pos x="T4" y="T5"/>
                  </a:cxn>
                  <a:cxn ang="0">
                    <a:pos x="T6" y="T7"/>
                  </a:cxn>
                </a:cxnLst>
                <a:rect l="0" t="0" r="r" b="b"/>
                <a:pathLst>
                  <a:path w="8" h="3">
                    <a:moveTo>
                      <a:pt x="0" y="3"/>
                    </a:moveTo>
                    <a:lnTo>
                      <a:pt x="6" y="0"/>
                    </a:lnTo>
                    <a:lnTo>
                      <a:pt x="8"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3" name="Freeform 129"/>
              <p:cNvSpPr>
                <a:spLocks/>
              </p:cNvSpPr>
              <p:nvPr/>
            </p:nvSpPr>
            <p:spPr bwMode="auto">
              <a:xfrm>
                <a:off x="2219" y="1585"/>
                <a:ext cx="58" cy="137"/>
              </a:xfrm>
              <a:custGeom>
                <a:avLst/>
                <a:gdLst>
                  <a:gd name="T0" fmla="*/ 6 w 116"/>
                  <a:gd name="T1" fmla="*/ 0 h 275"/>
                  <a:gd name="T2" fmla="*/ 13 w 116"/>
                  <a:gd name="T3" fmla="*/ 37 h 275"/>
                  <a:gd name="T4" fmla="*/ 20 w 116"/>
                  <a:gd name="T5" fmla="*/ 74 h 275"/>
                  <a:gd name="T6" fmla="*/ 25 w 116"/>
                  <a:gd name="T7" fmla="*/ 91 h 275"/>
                  <a:gd name="T8" fmla="*/ 30 w 116"/>
                  <a:gd name="T9" fmla="*/ 110 h 275"/>
                  <a:gd name="T10" fmla="*/ 36 w 116"/>
                  <a:gd name="T11" fmla="*/ 128 h 275"/>
                  <a:gd name="T12" fmla="*/ 42 w 116"/>
                  <a:gd name="T13" fmla="*/ 145 h 275"/>
                  <a:gd name="T14" fmla="*/ 48 w 116"/>
                  <a:gd name="T15" fmla="*/ 162 h 275"/>
                  <a:gd name="T16" fmla="*/ 56 w 116"/>
                  <a:gd name="T17" fmla="*/ 179 h 275"/>
                  <a:gd name="T18" fmla="*/ 64 w 116"/>
                  <a:gd name="T19" fmla="*/ 196 h 275"/>
                  <a:gd name="T20" fmla="*/ 73 w 116"/>
                  <a:gd name="T21" fmla="*/ 211 h 275"/>
                  <a:gd name="T22" fmla="*/ 82 w 116"/>
                  <a:gd name="T23" fmla="*/ 227 h 275"/>
                  <a:gd name="T24" fmla="*/ 93 w 116"/>
                  <a:gd name="T25" fmla="*/ 242 h 275"/>
                  <a:gd name="T26" fmla="*/ 104 w 116"/>
                  <a:gd name="T27" fmla="*/ 256 h 275"/>
                  <a:gd name="T28" fmla="*/ 116 w 116"/>
                  <a:gd name="T29" fmla="*/ 270 h 275"/>
                  <a:gd name="T30" fmla="*/ 110 w 116"/>
                  <a:gd name="T31" fmla="*/ 275 h 275"/>
                  <a:gd name="T32" fmla="*/ 98 w 116"/>
                  <a:gd name="T33" fmla="*/ 261 h 275"/>
                  <a:gd name="T34" fmla="*/ 87 w 116"/>
                  <a:gd name="T35" fmla="*/ 245 h 275"/>
                  <a:gd name="T36" fmla="*/ 76 w 116"/>
                  <a:gd name="T37" fmla="*/ 231 h 275"/>
                  <a:gd name="T38" fmla="*/ 67 w 116"/>
                  <a:gd name="T39" fmla="*/ 214 h 275"/>
                  <a:gd name="T40" fmla="*/ 57 w 116"/>
                  <a:gd name="T41" fmla="*/ 199 h 275"/>
                  <a:gd name="T42" fmla="*/ 50 w 116"/>
                  <a:gd name="T43" fmla="*/ 182 h 275"/>
                  <a:gd name="T44" fmla="*/ 42 w 116"/>
                  <a:gd name="T45" fmla="*/ 165 h 275"/>
                  <a:gd name="T46" fmla="*/ 34 w 116"/>
                  <a:gd name="T47" fmla="*/ 148 h 275"/>
                  <a:gd name="T48" fmla="*/ 28 w 116"/>
                  <a:gd name="T49" fmla="*/ 130 h 275"/>
                  <a:gd name="T50" fmla="*/ 23 w 116"/>
                  <a:gd name="T51" fmla="*/ 113 h 275"/>
                  <a:gd name="T52" fmla="*/ 19 w 116"/>
                  <a:gd name="T53" fmla="*/ 94 h 275"/>
                  <a:gd name="T54" fmla="*/ 14 w 116"/>
                  <a:gd name="T55" fmla="*/ 76 h 275"/>
                  <a:gd name="T56" fmla="*/ 6 w 116"/>
                  <a:gd name="T57" fmla="*/ 39 h 275"/>
                  <a:gd name="T58" fmla="*/ 0 w 116"/>
                  <a:gd name="T59" fmla="*/ 1 h 275"/>
                  <a:gd name="T60" fmla="*/ 6 w 116"/>
                  <a:gd name="T61"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275">
                    <a:moveTo>
                      <a:pt x="6" y="0"/>
                    </a:moveTo>
                    <a:lnTo>
                      <a:pt x="13" y="37"/>
                    </a:lnTo>
                    <a:lnTo>
                      <a:pt x="20" y="74"/>
                    </a:lnTo>
                    <a:lnTo>
                      <a:pt x="25" y="91"/>
                    </a:lnTo>
                    <a:lnTo>
                      <a:pt x="30" y="110"/>
                    </a:lnTo>
                    <a:lnTo>
                      <a:pt x="36" y="128"/>
                    </a:lnTo>
                    <a:lnTo>
                      <a:pt x="42" y="145"/>
                    </a:lnTo>
                    <a:lnTo>
                      <a:pt x="48" y="162"/>
                    </a:lnTo>
                    <a:lnTo>
                      <a:pt x="56" y="179"/>
                    </a:lnTo>
                    <a:lnTo>
                      <a:pt x="64" y="196"/>
                    </a:lnTo>
                    <a:lnTo>
                      <a:pt x="73" y="211"/>
                    </a:lnTo>
                    <a:lnTo>
                      <a:pt x="82" y="227"/>
                    </a:lnTo>
                    <a:lnTo>
                      <a:pt x="93" y="242"/>
                    </a:lnTo>
                    <a:lnTo>
                      <a:pt x="104" y="256"/>
                    </a:lnTo>
                    <a:lnTo>
                      <a:pt x="116" y="270"/>
                    </a:lnTo>
                    <a:lnTo>
                      <a:pt x="110" y="275"/>
                    </a:lnTo>
                    <a:lnTo>
                      <a:pt x="98" y="261"/>
                    </a:lnTo>
                    <a:lnTo>
                      <a:pt x="87" y="245"/>
                    </a:lnTo>
                    <a:lnTo>
                      <a:pt x="76" y="231"/>
                    </a:lnTo>
                    <a:lnTo>
                      <a:pt x="67" y="214"/>
                    </a:lnTo>
                    <a:lnTo>
                      <a:pt x="57" y="199"/>
                    </a:lnTo>
                    <a:lnTo>
                      <a:pt x="50" y="182"/>
                    </a:lnTo>
                    <a:lnTo>
                      <a:pt x="42" y="165"/>
                    </a:lnTo>
                    <a:lnTo>
                      <a:pt x="34" y="148"/>
                    </a:lnTo>
                    <a:lnTo>
                      <a:pt x="28" y="130"/>
                    </a:lnTo>
                    <a:lnTo>
                      <a:pt x="23" y="113"/>
                    </a:lnTo>
                    <a:lnTo>
                      <a:pt x="19" y="94"/>
                    </a:lnTo>
                    <a:lnTo>
                      <a:pt x="14" y="76"/>
                    </a:lnTo>
                    <a:lnTo>
                      <a:pt x="6" y="39"/>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4" name="Freeform 130"/>
              <p:cNvSpPr>
                <a:spLocks/>
              </p:cNvSpPr>
              <p:nvPr/>
            </p:nvSpPr>
            <p:spPr bwMode="auto">
              <a:xfrm>
                <a:off x="2219" y="1581"/>
                <a:ext cx="3" cy="6"/>
              </a:xfrm>
              <a:custGeom>
                <a:avLst/>
                <a:gdLst>
                  <a:gd name="T0" fmla="*/ 0 w 6"/>
                  <a:gd name="T1" fmla="*/ 6 h 11"/>
                  <a:gd name="T2" fmla="*/ 5 w 6"/>
                  <a:gd name="T3" fmla="*/ 0 h 11"/>
                  <a:gd name="T4" fmla="*/ 6 w 6"/>
                  <a:gd name="T5" fmla="*/ 8 h 11"/>
                  <a:gd name="T6" fmla="*/ 0 w 6"/>
                  <a:gd name="T7" fmla="*/ 9 h 11"/>
                  <a:gd name="T8" fmla="*/ 6 w 6"/>
                  <a:gd name="T9" fmla="*/ 11 h 11"/>
                  <a:gd name="T10" fmla="*/ 0 w 6"/>
                  <a:gd name="T11" fmla="*/ 6 h 11"/>
                </a:gdLst>
                <a:ahLst/>
                <a:cxnLst>
                  <a:cxn ang="0">
                    <a:pos x="T0" y="T1"/>
                  </a:cxn>
                  <a:cxn ang="0">
                    <a:pos x="T2" y="T3"/>
                  </a:cxn>
                  <a:cxn ang="0">
                    <a:pos x="T4" y="T5"/>
                  </a:cxn>
                  <a:cxn ang="0">
                    <a:pos x="T6" y="T7"/>
                  </a:cxn>
                  <a:cxn ang="0">
                    <a:pos x="T8" y="T9"/>
                  </a:cxn>
                  <a:cxn ang="0">
                    <a:pos x="T10" y="T11"/>
                  </a:cxn>
                </a:cxnLst>
                <a:rect l="0" t="0" r="r" b="b"/>
                <a:pathLst>
                  <a:path w="6" h="11">
                    <a:moveTo>
                      <a:pt x="0" y="6"/>
                    </a:moveTo>
                    <a:lnTo>
                      <a:pt x="5" y="0"/>
                    </a:lnTo>
                    <a:lnTo>
                      <a:pt x="6" y="8"/>
                    </a:lnTo>
                    <a:lnTo>
                      <a:pt x="0" y="9"/>
                    </a:lnTo>
                    <a:lnTo>
                      <a:pt x="6"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5" name="Freeform 131"/>
              <p:cNvSpPr>
                <a:spLocks/>
              </p:cNvSpPr>
              <p:nvPr/>
            </p:nvSpPr>
            <p:spPr bwMode="auto">
              <a:xfrm>
                <a:off x="2274" y="1720"/>
                <a:ext cx="106" cy="19"/>
              </a:xfrm>
              <a:custGeom>
                <a:avLst/>
                <a:gdLst>
                  <a:gd name="T0" fmla="*/ 5 w 212"/>
                  <a:gd name="T1" fmla="*/ 0 h 39"/>
                  <a:gd name="T2" fmla="*/ 9 w 212"/>
                  <a:gd name="T3" fmla="*/ 5 h 39"/>
                  <a:gd name="T4" fmla="*/ 14 w 212"/>
                  <a:gd name="T5" fmla="*/ 8 h 39"/>
                  <a:gd name="T6" fmla="*/ 25 w 212"/>
                  <a:gd name="T7" fmla="*/ 15 h 39"/>
                  <a:gd name="T8" fmla="*/ 31 w 212"/>
                  <a:gd name="T9" fmla="*/ 19 h 39"/>
                  <a:gd name="T10" fmla="*/ 36 w 212"/>
                  <a:gd name="T11" fmla="*/ 22 h 39"/>
                  <a:gd name="T12" fmla="*/ 48 w 212"/>
                  <a:gd name="T13" fmla="*/ 26 h 39"/>
                  <a:gd name="T14" fmla="*/ 59 w 212"/>
                  <a:gd name="T15" fmla="*/ 28 h 39"/>
                  <a:gd name="T16" fmla="*/ 73 w 212"/>
                  <a:gd name="T17" fmla="*/ 31 h 39"/>
                  <a:gd name="T18" fmla="*/ 85 w 212"/>
                  <a:gd name="T19" fmla="*/ 31 h 39"/>
                  <a:gd name="T20" fmla="*/ 99 w 212"/>
                  <a:gd name="T21" fmla="*/ 31 h 39"/>
                  <a:gd name="T22" fmla="*/ 113 w 212"/>
                  <a:gd name="T23" fmla="*/ 29 h 39"/>
                  <a:gd name="T24" fmla="*/ 129 w 212"/>
                  <a:gd name="T25" fmla="*/ 28 h 39"/>
                  <a:gd name="T26" fmla="*/ 141 w 212"/>
                  <a:gd name="T27" fmla="*/ 25 h 39"/>
                  <a:gd name="T28" fmla="*/ 155 w 212"/>
                  <a:gd name="T29" fmla="*/ 22 h 39"/>
                  <a:gd name="T30" fmla="*/ 170 w 212"/>
                  <a:gd name="T31" fmla="*/ 19 h 39"/>
                  <a:gd name="T32" fmla="*/ 183 w 212"/>
                  <a:gd name="T33" fmla="*/ 14 h 39"/>
                  <a:gd name="T34" fmla="*/ 211 w 212"/>
                  <a:gd name="T35" fmla="*/ 5 h 39"/>
                  <a:gd name="T36" fmla="*/ 212 w 212"/>
                  <a:gd name="T37" fmla="*/ 11 h 39"/>
                  <a:gd name="T38" fmla="*/ 186 w 212"/>
                  <a:gd name="T39" fmla="*/ 20 h 39"/>
                  <a:gd name="T40" fmla="*/ 172 w 212"/>
                  <a:gd name="T41" fmla="*/ 25 h 39"/>
                  <a:gd name="T42" fmla="*/ 158 w 212"/>
                  <a:gd name="T43" fmla="*/ 29 h 39"/>
                  <a:gd name="T44" fmla="*/ 142 w 212"/>
                  <a:gd name="T45" fmla="*/ 32 h 39"/>
                  <a:gd name="T46" fmla="*/ 129 w 212"/>
                  <a:gd name="T47" fmla="*/ 34 h 39"/>
                  <a:gd name="T48" fmla="*/ 115 w 212"/>
                  <a:gd name="T49" fmla="*/ 37 h 39"/>
                  <a:gd name="T50" fmla="*/ 99 w 212"/>
                  <a:gd name="T51" fmla="*/ 39 h 39"/>
                  <a:gd name="T52" fmla="*/ 85 w 212"/>
                  <a:gd name="T53" fmla="*/ 39 h 39"/>
                  <a:gd name="T54" fmla="*/ 71 w 212"/>
                  <a:gd name="T55" fmla="*/ 37 h 39"/>
                  <a:gd name="T56" fmla="*/ 59 w 212"/>
                  <a:gd name="T57" fmla="*/ 36 h 39"/>
                  <a:gd name="T58" fmla="*/ 45 w 212"/>
                  <a:gd name="T59" fmla="*/ 32 h 39"/>
                  <a:gd name="T60" fmla="*/ 33 w 212"/>
                  <a:gd name="T61" fmla="*/ 28 h 39"/>
                  <a:gd name="T62" fmla="*/ 28 w 212"/>
                  <a:gd name="T63" fmla="*/ 25 h 39"/>
                  <a:gd name="T64" fmla="*/ 22 w 212"/>
                  <a:gd name="T65" fmla="*/ 22 h 39"/>
                  <a:gd name="T66" fmla="*/ 11 w 212"/>
                  <a:gd name="T67" fmla="*/ 14 h 39"/>
                  <a:gd name="T68" fmla="*/ 5 w 212"/>
                  <a:gd name="T69" fmla="*/ 9 h 39"/>
                  <a:gd name="T70" fmla="*/ 0 w 212"/>
                  <a:gd name="T71" fmla="*/ 5 h 39"/>
                  <a:gd name="T72" fmla="*/ 5 w 212"/>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 h="39">
                    <a:moveTo>
                      <a:pt x="5" y="0"/>
                    </a:moveTo>
                    <a:lnTo>
                      <a:pt x="9" y="5"/>
                    </a:lnTo>
                    <a:lnTo>
                      <a:pt x="14" y="8"/>
                    </a:lnTo>
                    <a:lnTo>
                      <a:pt x="25" y="15"/>
                    </a:lnTo>
                    <a:lnTo>
                      <a:pt x="31" y="19"/>
                    </a:lnTo>
                    <a:lnTo>
                      <a:pt x="36" y="22"/>
                    </a:lnTo>
                    <a:lnTo>
                      <a:pt x="48" y="26"/>
                    </a:lnTo>
                    <a:lnTo>
                      <a:pt x="59" y="28"/>
                    </a:lnTo>
                    <a:lnTo>
                      <a:pt x="73" y="31"/>
                    </a:lnTo>
                    <a:lnTo>
                      <a:pt x="85" y="31"/>
                    </a:lnTo>
                    <a:lnTo>
                      <a:pt x="99" y="31"/>
                    </a:lnTo>
                    <a:lnTo>
                      <a:pt x="113" y="29"/>
                    </a:lnTo>
                    <a:lnTo>
                      <a:pt x="129" y="28"/>
                    </a:lnTo>
                    <a:lnTo>
                      <a:pt x="141" y="25"/>
                    </a:lnTo>
                    <a:lnTo>
                      <a:pt x="155" y="22"/>
                    </a:lnTo>
                    <a:lnTo>
                      <a:pt x="170" y="19"/>
                    </a:lnTo>
                    <a:lnTo>
                      <a:pt x="183" y="14"/>
                    </a:lnTo>
                    <a:lnTo>
                      <a:pt x="211" y="5"/>
                    </a:lnTo>
                    <a:lnTo>
                      <a:pt x="212" y="11"/>
                    </a:lnTo>
                    <a:lnTo>
                      <a:pt x="186" y="20"/>
                    </a:lnTo>
                    <a:lnTo>
                      <a:pt x="172" y="25"/>
                    </a:lnTo>
                    <a:lnTo>
                      <a:pt x="158" y="29"/>
                    </a:lnTo>
                    <a:lnTo>
                      <a:pt x="142" y="32"/>
                    </a:lnTo>
                    <a:lnTo>
                      <a:pt x="129" y="34"/>
                    </a:lnTo>
                    <a:lnTo>
                      <a:pt x="115" y="37"/>
                    </a:lnTo>
                    <a:lnTo>
                      <a:pt x="99" y="39"/>
                    </a:lnTo>
                    <a:lnTo>
                      <a:pt x="85" y="39"/>
                    </a:lnTo>
                    <a:lnTo>
                      <a:pt x="71" y="37"/>
                    </a:lnTo>
                    <a:lnTo>
                      <a:pt x="59" y="36"/>
                    </a:lnTo>
                    <a:lnTo>
                      <a:pt x="45" y="32"/>
                    </a:lnTo>
                    <a:lnTo>
                      <a:pt x="33" y="28"/>
                    </a:lnTo>
                    <a:lnTo>
                      <a:pt x="28" y="25"/>
                    </a:lnTo>
                    <a:lnTo>
                      <a:pt x="22" y="22"/>
                    </a:lnTo>
                    <a:lnTo>
                      <a:pt x="11" y="14"/>
                    </a:lnTo>
                    <a:lnTo>
                      <a:pt x="5" y="9"/>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6" name="Freeform 132"/>
              <p:cNvSpPr>
                <a:spLocks/>
              </p:cNvSpPr>
              <p:nvPr/>
            </p:nvSpPr>
            <p:spPr bwMode="auto">
              <a:xfrm>
                <a:off x="2274" y="1720"/>
                <a:ext cx="3" cy="2"/>
              </a:xfrm>
              <a:custGeom>
                <a:avLst/>
                <a:gdLst>
                  <a:gd name="T0" fmla="*/ 0 w 6"/>
                  <a:gd name="T1" fmla="*/ 5 h 5"/>
                  <a:gd name="T2" fmla="*/ 5 w 6"/>
                  <a:gd name="T3" fmla="*/ 0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5" y="0"/>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7" name="Freeform 133"/>
              <p:cNvSpPr>
                <a:spLocks/>
              </p:cNvSpPr>
              <p:nvPr/>
            </p:nvSpPr>
            <p:spPr bwMode="auto">
              <a:xfrm>
                <a:off x="2379" y="1608"/>
                <a:ext cx="61" cy="117"/>
              </a:xfrm>
              <a:custGeom>
                <a:avLst/>
                <a:gdLst>
                  <a:gd name="T0" fmla="*/ 0 w 122"/>
                  <a:gd name="T1" fmla="*/ 229 h 235"/>
                  <a:gd name="T2" fmla="*/ 6 w 122"/>
                  <a:gd name="T3" fmla="*/ 226 h 235"/>
                  <a:gd name="T4" fmla="*/ 12 w 122"/>
                  <a:gd name="T5" fmla="*/ 223 h 235"/>
                  <a:gd name="T6" fmla="*/ 20 w 122"/>
                  <a:gd name="T7" fmla="*/ 219 h 235"/>
                  <a:gd name="T8" fmla="*/ 24 w 122"/>
                  <a:gd name="T9" fmla="*/ 215 h 235"/>
                  <a:gd name="T10" fmla="*/ 37 w 122"/>
                  <a:gd name="T11" fmla="*/ 206 h 235"/>
                  <a:gd name="T12" fmla="*/ 41 w 122"/>
                  <a:gd name="T13" fmla="*/ 199 h 235"/>
                  <a:gd name="T14" fmla="*/ 48 w 122"/>
                  <a:gd name="T15" fmla="*/ 193 h 235"/>
                  <a:gd name="T16" fmla="*/ 52 w 122"/>
                  <a:gd name="T17" fmla="*/ 187 h 235"/>
                  <a:gd name="T18" fmla="*/ 57 w 122"/>
                  <a:gd name="T19" fmla="*/ 181 h 235"/>
                  <a:gd name="T20" fmla="*/ 65 w 122"/>
                  <a:gd name="T21" fmla="*/ 167 h 235"/>
                  <a:gd name="T22" fmla="*/ 74 w 122"/>
                  <a:gd name="T23" fmla="*/ 153 h 235"/>
                  <a:gd name="T24" fmla="*/ 80 w 122"/>
                  <a:gd name="T25" fmla="*/ 136 h 235"/>
                  <a:gd name="T26" fmla="*/ 86 w 122"/>
                  <a:gd name="T27" fmla="*/ 121 h 235"/>
                  <a:gd name="T28" fmla="*/ 92 w 122"/>
                  <a:gd name="T29" fmla="*/ 104 h 235"/>
                  <a:gd name="T30" fmla="*/ 102 w 122"/>
                  <a:gd name="T31" fmla="*/ 70 h 235"/>
                  <a:gd name="T32" fmla="*/ 105 w 122"/>
                  <a:gd name="T33" fmla="*/ 51 h 235"/>
                  <a:gd name="T34" fmla="*/ 109 w 122"/>
                  <a:gd name="T35" fmla="*/ 34 h 235"/>
                  <a:gd name="T36" fmla="*/ 116 w 122"/>
                  <a:gd name="T37" fmla="*/ 0 h 235"/>
                  <a:gd name="T38" fmla="*/ 122 w 122"/>
                  <a:gd name="T39" fmla="*/ 2 h 235"/>
                  <a:gd name="T40" fmla="*/ 116 w 122"/>
                  <a:gd name="T41" fmla="*/ 36 h 235"/>
                  <a:gd name="T42" fmla="*/ 113 w 122"/>
                  <a:gd name="T43" fmla="*/ 53 h 235"/>
                  <a:gd name="T44" fmla="*/ 108 w 122"/>
                  <a:gd name="T45" fmla="*/ 71 h 235"/>
                  <a:gd name="T46" fmla="*/ 99 w 122"/>
                  <a:gd name="T47" fmla="*/ 107 h 235"/>
                  <a:gd name="T48" fmla="*/ 92 w 122"/>
                  <a:gd name="T49" fmla="*/ 124 h 235"/>
                  <a:gd name="T50" fmla="*/ 86 w 122"/>
                  <a:gd name="T51" fmla="*/ 139 h 235"/>
                  <a:gd name="T52" fmla="*/ 80 w 122"/>
                  <a:gd name="T53" fmla="*/ 156 h 235"/>
                  <a:gd name="T54" fmla="*/ 71 w 122"/>
                  <a:gd name="T55" fmla="*/ 172 h 235"/>
                  <a:gd name="T56" fmla="*/ 63 w 122"/>
                  <a:gd name="T57" fmla="*/ 185 h 235"/>
                  <a:gd name="T58" fmla="*/ 57 w 122"/>
                  <a:gd name="T59" fmla="*/ 192 h 235"/>
                  <a:gd name="T60" fmla="*/ 52 w 122"/>
                  <a:gd name="T61" fmla="*/ 198 h 235"/>
                  <a:gd name="T62" fmla="*/ 48 w 122"/>
                  <a:gd name="T63" fmla="*/ 204 h 235"/>
                  <a:gd name="T64" fmla="*/ 41 w 122"/>
                  <a:gd name="T65" fmla="*/ 210 h 235"/>
                  <a:gd name="T66" fmla="*/ 29 w 122"/>
                  <a:gd name="T67" fmla="*/ 219 h 235"/>
                  <a:gd name="T68" fmla="*/ 23 w 122"/>
                  <a:gd name="T69" fmla="*/ 224 h 235"/>
                  <a:gd name="T70" fmla="*/ 15 w 122"/>
                  <a:gd name="T71" fmla="*/ 229 h 235"/>
                  <a:gd name="T72" fmla="*/ 9 w 122"/>
                  <a:gd name="T73" fmla="*/ 232 h 235"/>
                  <a:gd name="T74" fmla="*/ 1 w 122"/>
                  <a:gd name="T75" fmla="*/ 235 h 235"/>
                  <a:gd name="T76" fmla="*/ 0 w 122"/>
                  <a:gd name="T77" fmla="*/ 2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235">
                    <a:moveTo>
                      <a:pt x="0" y="229"/>
                    </a:moveTo>
                    <a:lnTo>
                      <a:pt x="6" y="226"/>
                    </a:lnTo>
                    <a:lnTo>
                      <a:pt x="12" y="223"/>
                    </a:lnTo>
                    <a:lnTo>
                      <a:pt x="20" y="219"/>
                    </a:lnTo>
                    <a:lnTo>
                      <a:pt x="24" y="215"/>
                    </a:lnTo>
                    <a:lnTo>
                      <a:pt x="37" y="206"/>
                    </a:lnTo>
                    <a:lnTo>
                      <a:pt x="41" y="199"/>
                    </a:lnTo>
                    <a:lnTo>
                      <a:pt x="48" y="193"/>
                    </a:lnTo>
                    <a:lnTo>
                      <a:pt x="52" y="187"/>
                    </a:lnTo>
                    <a:lnTo>
                      <a:pt x="57" y="181"/>
                    </a:lnTo>
                    <a:lnTo>
                      <a:pt x="65" y="167"/>
                    </a:lnTo>
                    <a:lnTo>
                      <a:pt x="74" y="153"/>
                    </a:lnTo>
                    <a:lnTo>
                      <a:pt x="80" y="136"/>
                    </a:lnTo>
                    <a:lnTo>
                      <a:pt x="86" y="121"/>
                    </a:lnTo>
                    <a:lnTo>
                      <a:pt x="92" y="104"/>
                    </a:lnTo>
                    <a:lnTo>
                      <a:pt x="102" y="70"/>
                    </a:lnTo>
                    <a:lnTo>
                      <a:pt x="105" y="51"/>
                    </a:lnTo>
                    <a:lnTo>
                      <a:pt x="109" y="34"/>
                    </a:lnTo>
                    <a:lnTo>
                      <a:pt x="116" y="0"/>
                    </a:lnTo>
                    <a:lnTo>
                      <a:pt x="122" y="2"/>
                    </a:lnTo>
                    <a:lnTo>
                      <a:pt x="116" y="36"/>
                    </a:lnTo>
                    <a:lnTo>
                      <a:pt x="113" y="53"/>
                    </a:lnTo>
                    <a:lnTo>
                      <a:pt x="108" y="71"/>
                    </a:lnTo>
                    <a:lnTo>
                      <a:pt x="99" y="107"/>
                    </a:lnTo>
                    <a:lnTo>
                      <a:pt x="92" y="124"/>
                    </a:lnTo>
                    <a:lnTo>
                      <a:pt x="86" y="139"/>
                    </a:lnTo>
                    <a:lnTo>
                      <a:pt x="80" y="156"/>
                    </a:lnTo>
                    <a:lnTo>
                      <a:pt x="71" y="172"/>
                    </a:lnTo>
                    <a:lnTo>
                      <a:pt x="63" y="185"/>
                    </a:lnTo>
                    <a:lnTo>
                      <a:pt x="57" y="192"/>
                    </a:lnTo>
                    <a:lnTo>
                      <a:pt x="52" y="198"/>
                    </a:lnTo>
                    <a:lnTo>
                      <a:pt x="48" y="204"/>
                    </a:lnTo>
                    <a:lnTo>
                      <a:pt x="41" y="210"/>
                    </a:lnTo>
                    <a:lnTo>
                      <a:pt x="29" y="219"/>
                    </a:lnTo>
                    <a:lnTo>
                      <a:pt x="23" y="224"/>
                    </a:lnTo>
                    <a:lnTo>
                      <a:pt x="15" y="229"/>
                    </a:lnTo>
                    <a:lnTo>
                      <a:pt x="9" y="232"/>
                    </a:lnTo>
                    <a:lnTo>
                      <a:pt x="1" y="235"/>
                    </a:lnTo>
                    <a:lnTo>
                      <a:pt x="0"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8" name="Freeform 134"/>
              <p:cNvSpPr>
                <a:spLocks/>
              </p:cNvSpPr>
              <p:nvPr/>
            </p:nvSpPr>
            <p:spPr bwMode="auto">
              <a:xfrm>
                <a:off x="2379" y="1722"/>
                <a:ext cx="1" cy="3"/>
              </a:xfrm>
              <a:custGeom>
                <a:avLst/>
                <a:gdLst>
                  <a:gd name="T0" fmla="*/ 1 w 1"/>
                  <a:gd name="T1" fmla="*/ 6 h 6"/>
                  <a:gd name="T2" fmla="*/ 0 w 1"/>
                  <a:gd name="T3" fmla="*/ 0 h 6"/>
                  <a:gd name="T4" fmla="*/ 1 w 1"/>
                  <a:gd name="T5" fmla="*/ 6 h 6"/>
                </a:gdLst>
                <a:ahLst/>
                <a:cxnLst>
                  <a:cxn ang="0">
                    <a:pos x="T0" y="T1"/>
                  </a:cxn>
                  <a:cxn ang="0">
                    <a:pos x="T2" y="T3"/>
                  </a:cxn>
                  <a:cxn ang="0">
                    <a:pos x="T4" y="T5"/>
                  </a:cxn>
                </a:cxnLst>
                <a:rect l="0" t="0" r="r" b="b"/>
                <a:pathLst>
                  <a:path w="1" h="6">
                    <a:moveTo>
                      <a:pt x="1" y="6"/>
                    </a:move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39" name="Freeform 135"/>
              <p:cNvSpPr>
                <a:spLocks/>
              </p:cNvSpPr>
              <p:nvPr/>
            </p:nvSpPr>
            <p:spPr bwMode="auto">
              <a:xfrm>
                <a:off x="2436" y="1583"/>
                <a:ext cx="5" cy="26"/>
              </a:xfrm>
              <a:custGeom>
                <a:avLst/>
                <a:gdLst>
                  <a:gd name="T0" fmla="*/ 2 w 9"/>
                  <a:gd name="T1" fmla="*/ 49 h 51"/>
                  <a:gd name="T2" fmla="*/ 2 w 9"/>
                  <a:gd name="T3" fmla="*/ 38 h 51"/>
                  <a:gd name="T4" fmla="*/ 3 w 9"/>
                  <a:gd name="T5" fmla="*/ 26 h 51"/>
                  <a:gd name="T6" fmla="*/ 2 w 9"/>
                  <a:gd name="T7" fmla="*/ 14 h 51"/>
                  <a:gd name="T8" fmla="*/ 0 w 9"/>
                  <a:gd name="T9" fmla="*/ 8 h 51"/>
                  <a:gd name="T10" fmla="*/ 0 w 9"/>
                  <a:gd name="T11" fmla="*/ 1 h 51"/>
                  <a:gd name="T12" fmla="*/ 6 w 9"/>
                  <a:gd name="T13" fmla="*/ 0 h 51"/>
                  <a:gd name="T14" fmla="*/ 8 w 9"/>
                  <a:gd name="T15" fmla="*/ 6 h 51"/>
                  <a:gd name="T16" fmla="*/ 8 w 9"/>
                  <a:gd name="T17" fmla="*/ 14 h 51"/>
                  <a:gd name="T18" fmla="*/ 9 w 9"/>
                  <a:gd name="T19" fmla="*/ 26 h 51"/>
                  <a:gd name="T20" fmla="*/ 9 w 9"/>
                  <a:gd name="T21" fmla="*/ 38 h 51"/>
                  <a:gd name="T22" fmla="*/ 8 w 9"/>
                  <a:gd name="T23" fmla="*/ 51 h 51"/>
                  <a:gd name="T24" fmla="*/ 2 w 9"/>
                  <a:gd name="T2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1">
                    <a:moveTo>
                      <a:pt x="2" y="49"/>
                    </a:moveTo>
                    <a:lnTo>
                      <a:pt x="2" y="38"/>
                    </a:lnTo>
                    <a:lnTo>
                      <a:pt x="3" y="26"/>
                    </a:lnTo>
                    <a:lnTo>
                      <a:pt x="2" y="14"/>
                    </a:lnTo>
                    <a:lnTo>
                      <a:pt x="0" y="8"/>
                    </a:lnTo>
                    <a:lnTo>
                      <a:pt x="0" y="1"/>
                    </a:lnTo>
                    <a:lnTo>
                      <a:pt x="6" y="0"/>
                    </a:lnTo>
                    <a:lnTo>
                      <a:pt x="8" y="6"/>
                    </a:lnTo>
                    <a:lnTo>
                      <a:pt x="8" y="14"/>
                    </a:lnTo>
                    <a:lnTo>
                      <a:pt x="9" y="26"/>
                    </a:lnTo>
                    <a:lnTo>
                      <a:pt x="9" y="38"/>
                    </a:lnTo>
                    <a:lnTo>
                      <a:pt x="8" y="51"/>
                    </a:lnTo>
                    <a:lnTo>
                      <a:pt x="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0" name="Freeform 136"/>
              <p:cNvSpPr>
                <a:spLocks/>
              </p:cNvSpPr>
              <p:nvPr/>
            </p:nvSpPr>
            <p:spPr bwMode="auto">
              <a:xfrm>
                <a:off x="2437" y="1608"/>
                <a:ext cx="3"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1" name="Freeform 137"/>
              <p:cNvSpPr>
                <a:spLocks/>
              </p:cNvSpPr>
              <p:nvPr/>
            </p:nvSpPr>
            <p:spPr bwMode="auto">
              <a:xfrm>
                <a:off x="2424" y="1529"/>
                <a:ext cx="15" cy="56"/>
              </a:xfrm>
              <a:custGeom>
                <a:avLst/>
                <a:gdLst>
                  <a:gd name="T0" fmla="*/ 25 w 31"/>
                  <a:gd name="T1" fmla="*/ 111 h 111"/>
                  <a:gd name="T2" fmla="*/ 10 w 31"/>
                  <a:gd name="T3" fmla="*/ 52 h 111"/>
                  <a:gd name="T4" fmla="*/ 8 w 31"/>
                  <a:gd name="T5" fmla="*/ 43 h 111"/>
                  <a:gd name="T6" fmla="*/ 5 w 31"/>
                  <a:gd name="T7" fmla="*/ 32 h 111"/>
                  <a:gd name="T8" fmla="*/ 0 w 31"/>
                  <a:gd name="T9" fmla="*/ 1 h 111"/>
                  <a:gd name="T10" fmla="*/ 7 w 31"/>
                  <a:gd name="T11" fmla="*/ 0 h 111"/>
                  <a:gd name="T12" fmla="*/ 13 w 31"/>
                  <a:gd name="T13" fmla="*/ 31 h 111"/>
                  <a:gd name="T14" fmla="*/ 14 w 31"/>
                  <a:gd name="T15" fmla="*/ 41 h 111"/>
                  <a:gd name="T16" fmla="*/ 16 w 31"/>
                  <a:gd name="T17" fmla="*/ 51 h 111"/>
                  <a:gd name="T18" fmla="*/ 31 w 31"/>
                  <a:gd name="T19" fmla="*/ 108 h 111"/>
                  <a:gd name="T20" fmla="*/ 25 w 3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1">
                    <a:moveTo>
                      <a:pt x="25" y="111"/>
                    </a:moveTo>
                    <a:lnTo>
                      <a:pt x="10" y="52"/>
                    </a:lnTo>
                    <a:lnTo>
                      <a:pt x="8" y="43"/>
                    </a:lnTo>
                    <a:lnTo>
                      <a:pt x="5" y="32"/>
                    </a:lnTo>
                    <a:lnTo>
                      <a:pt x="0" y="1"/>
                    </a:lnTo>
                    <a:lnTo>
                      <a:pt x="7" y="0"/>
                    </a:lnTo>
                    <a:lnTo>
                      <a:pt x="13" y="31"/>
                    </a:lnTo>
                    <a:lnTo>
                      <a:pt x="14" y="41"/>
                    </a:lnTo>
                    <a:lnTo>
                      <a:pt x="16" y="51"/>
                    </a:lnTo>
                    <a:lnTo>
                      <a:pt x="31" y="108"/>
                    </a:lnTo>
                    <a:lnTo>
                      <a:pt x="25"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2" name="Freeform 138"/>
              <p:cNvSpPr>
                <a:spLocks/>
              </p:cNvSpPr>
              <p:nvPr/>
            </p:nvSpPr>
            <p:spPr bwMode="auto">
              <a:xfrm>
                <a:off x="2436" y="1583"/>
                <a:ext cx="3" cy="2"/>
              </a:xfrm>
              <a:custGeom>
                <a:avLst/>
                <a:gdLst>
                  <a:gd name="T0" fmla="*/ 6 w 6"/>
                  <a:gd name="T1" fmla="*/ 0 h 3"/>
                  <a:gd name="T2" fmla="*/ 0 w 6"/>
                  <a:gd name="T3" fmla="*/ 3 h 3"/>
                  <a:gd name="T4" fmla="*/ 0 w 6"/>
                  <a:gd name="T5" fmla="*/ 1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3" name="Freeform 139"/>
              <p:cNvSpPr>
                <a:spLocks/>
              </p:cNvSpPr>
              <p:nvPr/>
            </p:nvSpPr>
            <p:spPr bwMode="auto">
              <a:xfrm>
                <a:off x="2423" y="1485"/>
                <a:ext cx="4" cy="45"/>
              </a:xfrm>
              <a:custGeom>
                <a:avLst/>
                <a:gdLst>
                  <a:gd name="T0" fmla="*/ 1 w 8"/>
                  <a:gd name="T1" fmla="*/ 91 h 91"/>
                  <a:gd name="T2" fmla="*/ 0 w 8"/>
                  <a:gd name="T3" fmla="*/ 74 h 91"/>
                  <a:gd name="T4" fmla="*/ 1 w 8"/>
                  <a:gd name="T5" fmla="*/ 45 h 91"/>
                  <a:gd name="T6" fmla="*/ 1 w 8"/>
                  <a:gd name="T7" fmla="*/ 0 h 91"/>
                  <a:gd name="T8" fmla="*/ 8 w 8"/>
                  <a:gd name="T9" fmla="*/ 0 h 91"/>
                  <a:gd name="T10" fmla="*/ 8 w 8"/>
                  <a:gd name="T11" fmla="*/ 45 h 91"/>
                  <a:gd name="T12" fmla="*/ 8 w 8"/>
                  <a:gd name="T13" fmla="*/ 74 h 91"/>
                  <a:gd name="T14" fmla="*/ 8 w 8"/>
                  <a:gd name="T15" fmla="*/ 91 h 91"/>
                  <a:gd name="T16" fmla="*/ 1 w 8"/>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1">
                    <a:moveTo>
                      <a:pt x="1" y="91"/>
                    </a:moveTo>
                    <a:lnTo>
                      <a:pt x="0" y="74"/>
                    </a:lnTo>
                    <a:lnTo>
                      <a:pt x="1" y="45"/>
                    </a:lnTo>
                    <a:lnTo>
                      <a:pt x="1" y="0"/>
                    </a:lnTo>
                    <a:lnTo>
                      <a:pt x="8" y="0"/>
                    </a:lnTo>
                    <a:lnTo>
                      <a:pt x="8" y="45"/>
                    </a:lnTo>
                    <a:lnTo>
                      <a:pt x="8" y="74"/>
                    </a:lnTo>
                    <a:lnTo>
                      <a:pt x="8" y="91"/>
                    </a:lnTo>
                    <a:lnTo>
                      <a:pt x="1"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4" name="Freeform 140"/>
              <p:cNvSpPr>
                <a:spLocks/>
              </p:cNvSpPr>
              <p:nvPr/>
            </p:nvSpPr>
            <p:spPr bwMode="auto">
              <a:xfrm>
                <a:off x="2424" y="1529"/>
                <a:ext cx="3" cy="1"/>
              </a:xfrm>
              <a:custGeom>
                <a:avLst/>
                <a:gdLst>
                  <a:gd name="T0" fmla="*/ 0 w 7"/>
                  <a:gd name="T1" fmla="*/ 1 h 1"/>
                  <a:gd name="T2" fmla="*/ 7 w 7"/>
                  <a:gd name="T3" fmla="*/ 1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1"/>
                    </a:lnTo>
                    <a:lnTo>
                      <a:pt x="7"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5" name="Freeform 141"/>
              <p:cNvSpPr>
                <a:spLocks/>
              </p:cNvSpPr>
              <p:nvPr/>
            </p:nvSpPr>
            <p:spPr bwMode="auto">
              <a:xfrm>
                <a:off x="2423" y="1403"/>
                <a:ext cx="9" cy="82"/>
              </a:xfrm>
              <a:custGeom>
                <a:avLst/>
                <a:gdLst>
                  <a:gd name="T0" fmla="*/ 1 w 18"/>
                  <a:gd name="T1" fmla="*/ 163 h 163"/>
                  <a:gd name="T2" fmla="*/ 0 w 18"/>
                  <a:gd name="T3" fmla="*/ 142 h 163"/>
                  <a:gd name="T4" fmla="*/ 0 w 18"/>
                  <a:gd name="T5" fmla="*/ 122 h 163"/>
                  <a:gd name="T6" fmla="*/ 1 w 18"/>
                  <a:gd name="T7" fmla="*/ 80 h 163"/>
                  <a:gd name="T8" fmla="*/ 3 w 18"/>
                  <a:gd name="T9" fmla="*/ 60 h 163"/>
                  <a:gd name="T10" fmla="*/ 4 w 18"/>
                  <a:gd name="T11" fmla="*/ 40 h 163"/>
                  <a:gd name="T12" fmla="*/ 8 w 18"/>
                  <a:gd name="T13" fmla="*/ 20 h 163"/>
                  <a:gd name="T14" fmla="*/ 12 w 18"/>
                  <a:gd name="T15" fmla="*/ 0 h 163"/>
                  <a:gd name="T16" fmla="*/ 18 w 18"/>
                  <a:gd name="T17" fmla="*/ 1 h 163"/>
                  <a:gd name="T18" fmla="*/ 15 w 18"/>
                  <a:gd name="T19" fmla="*/ 21 h 163"/>
                  <a:gd name="T20" fmla="*/ 11 w 18"/>
                  <a:gd name="T21" fmla="*/ 41 h 163"/>
                  <a:gd name="T22" fmla="*/ 9 w 18"/>
                  <a:gd name="T23" fmla="*/ 61 h 163"/>
                  <a:gd name="T24" fmla="*/ 8 w 18"/>
                  <a:gd name="T25" fmla="*/ 81 h 163"/>
                  <a:gd name="T26" fmla="*/ 6 w 18"/>
                  <a:gd name="T27" fmla="*/ 122 h 163"/>
                  <a:gd name="T28" fmla="*/ 6 w 18"/>
                  <a:gd name="T29" fmla="*/ 142 h 163"/>
                  <a:gd name="T30" fmla="*/ 8 w 18"/>
                  <a:gd name="T31" fmla="*/ 163 h 163"/>
                  <a:gd name="T32" fmla="*/ 1 w 18"/>
                  <a:gd name="T3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3">
                    <a:moveTo>
                      <a:pt x="1" y="163"/>
                    </a:moveTo>
                    <a:lnTo>
                      <a:pt x="0" y="142"/>
                    </a:lnTo>
                    <a:lnTo>
                      <a:pt x="0" y="122"/>
                    </a:lnTo>
                    <a:lnTo>
                      <a:pt x="1" y="80"/>
                    </a:lnTo>
                    <a:lnTo>
                      <a:pt x="3" y="60"/>
                    </a:lnTo>
                    <a:lnTo>
                      <a:pt x="4" y="40"/>
                    </a:lnTo>
                    <a:lnTo>
                      <a:pt x="8" y="20"/>
                    </a:lnTo>
                    <a:lnTo>
                      <a:pt x="12" y="0"/>
                    </a:lnTo>
                    <a:lnTo>
                      <a:pt x="18" y="1"/>
                    </a:lnTo>
                    <a:lnTo>
                      <a:pt x="15" y="21"/>
                    </a:lnTo>
                    <a:lnTo>
                      <a:pt x="11" y="41"/>
                    </a:lnTo>
                    <a:lnTo>
                      <a:pt x="9" y="61"/>
                    </a:lnTo>
                    <a:lnTo>
                      <a:pt x="8" y="81"/>
                    </a:lnTo>
                    <a:lnTo>
                      <a:pt x="6" y="122"/>
                    </a:lnTo>
                    <a:lnTo>
                      <a:pt x="6" y="142"/>
                    </a:lnTo>
                    <a:lnTo>
                      <a:pt x="8" y="163"/>
                    </a:lnTo>
                    <a:lnTo>
                      <a:pt x="1"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6" name="Freeform 142"/>
              <p:cNvSpPr>
                <a:spLocks/>
              </p:cNvSpPr>
              <p:nvPr/>
            </p:nvSpPr>
            <p:spPr bwMode="auto">
              <a:xfrm>
                <a:off x="2424" y="1485"/>
                <a:ext cx="3"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7" name="Freeform 143"/>
              <p:cNvSpPr>
                <a:spLocks/>
              </p:cNvSpPr>
              <p:nvPr/>
            </p:nvSpPr>
            <p:spPr bwMode="auto">
              <a:xfrm>
                <a:off x="2429" y="1295"/>
                <a:ext cx="66" cy="109"/>
              </a:xfrm>
              <a:custGeom>
                <a:avLst/>
                <a:gdLst>
                  <a:gd name="T0" fmla="*/ 0 w 132"/>
                  <a:gd name="T1" fmla="*/ 216 h 217"/>
                  <a:gd name="T2" fmla="*/ 8 w 132"/>
                  <a:gd name="T3" fmla="*/ 186 h 217"/>
                  <a:gd name="T4" fmla="*/ 19 w 132"/>
                  <a:gd name="T5" fmla="*/ 157 h 217"/>
                  <a:gd name="T6" fmla="*/ 25 w 132"/>
                  <a:gd name="T7" fmla="*/ 143 h 217"/>
                  <a:gd name="T8" fmla="*/ 33 w 132"/>
                  <a:gd name="T9" fmla="*/ 128 h 217"/>
                  <a:gd name="T10" fmla="*/ 39 w 132"/>
                  <a:gd name="T11" fmla="*/ 114 h 217"/>
                  <a:gd name="T12" fmla="*/ 47 w 132"/>
                  <a:gd name="T13" fmla="*/ 100 h 217"/>
                  <a:gd name="T14" fmla="*/ 65 w 132"/>
                  <a:gd name="T15" fmla="*/ 74 h 217"/>
                  <a:gd name="T16" fmla="*/ 84 w 132"/>
                  <a:gd name="T17" fmla="*/ 47 h 217"/>
                  <a:gd name="T18" fmla="*/ 93 w 132"/>
                  <a:gd name="T19" fmla="*/ 35 h 217"/>
                  <a:gd name="T20" fmla="*/ 104 w 132"/>
                  <a:gd name="T21" fmla="*/ 23 h 217"/>
                  <a:gd name="T22" fmla="*/ 115 w 132"/>
                  <a:gd name="T23" fmla="*/ 12 h 217"/>
                  <a:gd name="T24" fmla="*/ 127 w 132"/>
                  <a:gd name="T25" fmla="*/ 0 h 217"/>
                  <a:gd name="T26" fmla="*/ 132 w 132"/>
                  <a:gd name="T27" fmla="*/ 6 h 217"/>
                  <a:gd name="T28" fmla="*/ 121 w 132"/>
                  <a:gd name="T29" fmla="*/ 17 h 217"/>
                  <a:gd name="T30" fmla="*/ 110 w 132"/>
                  <a:gd name="T31" fmla="*/ 27 h 217"/>
                  <a:gd name="T32" fmla="*/ 99 w 132"/>
                  <a:gd name="T33" fmla="*/ 40 h 217"/>
                  <a:gd name="T34" fmla="*/ 88 w 132"/>
                  <a:gd name="T35" fmla="*/ 52 h 217"/>
                  <a:gd name="T36" fmla="*/ 70 w 132"/>
                  <a:gd name="T37" fmla="*/ 77 h 217"/>
                  <a:gd name="T38" fmla="*/ 53 w 132"/>
                  <a:gd name="T39" fmla="*/ 105 h 217"/>
                  <a:gd name="T40" fmla="*/ 45 w 132"/>
                  <a:gd name="T41" fmla="*/ 118 h 217"/>
                  <a:gd name="T42" fmla="*/ 39 w 132"/>
                  <a:gd name="T43" fmla="*/ 131 h 217"/>
                  <a:gd name="T44" fmla="*/ 31 w 132"/>
                  <a:gd name="T45" fmla="*/ 146 h 217"/>
                  <a:gd name="T46" fmla="*/ 25 w 132"/>
                  <a:gd name="T47" fmla="*/ 160 h 217"/>
                  <a:gd name="T48" fmla="*/ 14 w 132"/>
                  <a:gd name="T49" fmla="*/ 188 h 217"/>
                  <a:gd name="T50" fmla="*/ 6 w 132"/>
                  <a:gd name="T51" fmla="*/ 217 h 217"/>
                  <a:gd name="T52" fmla="*/ 0 w 132"/>
                  <a:gd name="T53"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217">
                    <a:moveTo>
                      <a:pt x="0" y="216"/>
                    </a:moveTo>
                    <a:lnTo>
                      <a:pt x="8" y="186"/>
                    </a:lnTo>
                    <a:lnTo>
                      <a:pt x="19" y="157"/>
                    </a:lnTo>
                    <a:lnTo>
                      <a:pt x="25" y="143"/>
                    </a:lnTo>
                    <a:lnTo>
                      <a:pt x="33" y="128"/>
                    </a:lnTo>
                    <a:lnTo>
                      <a:pt x="39" y="114"/>
                    </a:lnTo>
                    <a:lnTo>
                      <a:pt x="47" y="100"/>
                    </a:lnTo>
                    <a:lnTo>
                      <a:pt x="65" y="74"/>
                    </a:lnTo>
                    <a:lnTo>
                      <a:pt x="84" y="47"/>
                    </a:lnTo>
                    <a:lnTo>
                      <a:pt x="93" y="35"/>
                    </a:lnTo>
                    <a:lnTo>
                      <a:pt x="104" y="23"/>
                    </a:lnTo>
                    <a:lnTo>
                      <a:pt x="115" y="12"/>
                    </a:lnTo>
                    <a:lnTo>
                      <a:pt x="127" y="0"/>
                    </a:lnTo>
                    <a:lnTo>
                      <a:pt x="132" y="6"/>
                    </a:lnTo>
                    <a:lnTo>
                      <a:pt x="121" y="17"/>
                    </a:lnTo>
                    <a:lnTo>
                      <a:pt x="110" y="27"/>
                    </a:lnTo>
                    <a:lnTo>
                      <a:pt x="99" y="40"/>
                    </a:lnTo>
                    <a:lnTo>
                      <a:pt x="88" y="52"/>
                    </a:lnTo>
                    <a:lnTo>
                      <a:pt x="70" y="77"/>
                    </a:lnTo>
                    <a:lnTo>
                      <a:pt x="53" y="105"/>
                    </a:lnTo>
                    <a:lnTo>
                      <a:pt x="45" y="118"/>
                    </a:lnTo>
                    <a:lnTo>
                      <a:pt x="39" y="131"/>
                    </a:lnTo>
                    <a:lnTo>
                      <a:pt x="31" y="146"/>
                    </a:lnTo>
                    <a:lnTo>
                      <a:pt x="25" y="160"/>
                    </a:lnTo>
                    <a:lnTo>
                      <a:pt x="14" y="188"/>
                    </a:lnTo>
                    <a:lnTo>
                      <a:pt x="6" y="217"/>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8" name="Freeform 144"/>
              <p:cNvSpPr>
                <a:spLocks/>
              </p:cNvSpPr>
              <p:nvPr/>
            </p:nvSpPr>
            <p:spPr bwMode="auto">
              <a:xfrm>
                <a:off x="2429" y="1403"/>
                <a:ext cx="3" cy="1"/>
              </a:xfrm>
              <a:custGeom>
                <a:avLst/>
                <a:gdLst>
                  <a:gd name="T0" fmla="*/ 0 w 6"/>
                  <a:gd name="T1" fmla="*/ 0 h 1"/>
                  <a:gd name="T2" fmla="*/ 6 w 6"/>
                  <a:gd name="T3" fmla="*/ 1 h 1"/>
                  <a:gd name="T4" fmla="*/ 0 w 6"/>
                  <a:gd name="T5" fmla="*/ 0 h 1"/>
                </a:gdLst>
                <a:ahLst/>
                <a:cxnLst>
                  <a:cxn ang="0">
                    <a:pos x="T0" y="T1"/>
                  </a:cxn>
                  <a:cxn ang="0">
                    <a:pos x="T2" y="T3"/>
                  </a:cxn>
                  <a:cxn ang="0">
                    <a:pos x="T4" y="T5"/>
                  </a:cxn>
                </a:cxnLst>
                <a:rect l="0" t="0" r="r" b="b"/>
                <a:pathLst>
                  <a:path w="6" h="1">
                    <a:moveTo>
                      <a:pt x="0" y="0"/>
                    </a:moveTo>
                    <a:lnTo>
                      <a:pt x="6"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49" name="Freeform 145"/>
              <p:cNvSpPr>
                <a:spLocks/>
              </p:cNvSpPr>
              <p:nvPr/>
            </p:nvSpPr>
            <p:spPr bwMode="auto">
              <a:xfrm>
                <a:off x="2493" y="1295"/>
                <a:ext cx="121" cy="35"/>
              </a:xfrm>
              <a:custGeom>
                <a:avLst/>
                <a:gdLst>
                  <a:gd name="T0" fmla="*/ 1 w 241"/>
                  <a:gd name="T1" fmla="*/ 0 h 69"/>
                  <a:gd name="T2" fmla="*/ 31 w 241"/>
                  <a:gd name="T3" fmla="*/ 6 h 69"/>
                  <a:gd name="T4" fmla="*/ 55 w 241"/>
                  <a:gd name="T5" fmla="*/ 10 h 69"/>
                  <a:gd name="T6" fmla="*/ 102 w 241"/>
                  <a:gd name="T7" fmla="*/ 20 h 69"/>
                  <a:gd name="T8" fmla="*/ 128 w 241"/>
                  <a:gd name="T9" fmla="*/ 26 h 69"/>
                  <a:gd name="T10" fmla="*/ 159 w 241"/>
                  <a:gd name="T11" fmla="*/ 35 h 69"/>
                  <a:gd name="T12" fmla="*/ 195 w 241"/>
                  <a:gd name="T13" fmla="*/ 46 h 69"/>
                  <a:gd name="T14" fmla="*/ 241 w 241"/>
                  <a:gd name="T15" fmla="*/ 63 h 69"/>
                  <a:gd name="T16" fmla="*/ 238 w 241"/>
                  <a:gd name="T17" fmla="*/ 69 h 69"/>
                  <a:gd name="T18" fmla="*/ 193 w 241"/>
                  <a:gd name="T19" fmla="*/ 52 h 69"/>
                  <a:gd name="T20" fmla="*/ 156 w 241"/>
                  <a:gd name="T21" fmla="*/ 41 h 69"/>
                  <a:gd name="T22" fmla="*/ 127 w 241"/>
                  <a:gd name="T23" fmla="*/ 32 h 69"/>
                  <a:gd name="T24" fmla="*/ 102 w 241"/>
                  <a:gd name="T25" fmla="*/ 26 h 69"/>
                  <a:gd name="T26" fmla="*/ 54 w 241"/>
                  <a:gd name="T27" fmla="*/ 18 h 69"/>
                  <a:gd name="T28" fmla="*/ 29 w 241"/>
                  <a:gd name="T29" fmla="*/ 12 h 69"/>
                  <a:gd name="T30" fmla="*/ 0 w 241"/>
                  <a:gd name="T31" fmla="*/ 6 h 69"/>
                  <a:gd name="T32" fmla="*/ 1 w 24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69">
                    <a:moveTo>
                      <a:pt x="1" y="0"/>
                    </a:moveTo>
                    <a:lnTo>
                      <a:pt x="31" y="6"/>
                    </a:lnTo>
                    <a:lnTo>
                      <a:pt x="55" y="10"/>
                    </a:lnTo>
                    <a:lnTo>
                      <a:pt x="102" y="20"/>
                    </a:lnTo>
                    <a:lnTo>
                      <a:pt x="128" y="26"/>
                    </a:lnTo>
                    <a:lnTo>
                      <a:pt x="159" y="35"/>
                    </a:lnTo>
                    <a:lnTo>
                      <a:pt x="195" y="46"/>
                    </a:lnTo>
                    <a:lnTo>
                      <a:pt x="241" y="63"/>
                    </a:lnTo>
                    <a:lnTo>
                      <a:pt x="238" y="69"/>
                    </a:lnTo>
                    <a:lnTo>
                      <a:pt x="193" y="52"/>
                    </a:lnTo>
                    <a:lnTo>
                      <a:pt x="156" y="41"/>
                    </a:lnTo>
                    <a:lnTo>
                      <a:pt x="127" y="32"/>
                    </a:lnTo>
                    <a:lnTo>
                      <a:pt x="102" y="26"/>
                    </a:lnTo>
                    <a:lnTo>
                      <a:pt x="54" y="18"/>
                    </a:lnTo>
                    <a:lnTo>
                      <a:pt x="29" y="12"/>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0" name="Freeform 146"/>
              <p:cNvSpPr>
                <a:spLocks/>
              </p:cNvSpPr>
              <p:nvPr/>
            </p:nvSpPr>
            <p:spPr bwMode="auto">
              <a:xfrm>
                <a:off x="2493" y="1294"/>
                <a:ext cx="2" cy="4"/>
              </a:xfrm>
              <a:custGeom>
                <a:avLst/>
                <a:gdLst>
                  <a:gd name="T0" fmla="*/ 0 w 5"/>
                  <a:gd name="T1" fmla="*/ 2 h 8"/>
                  <a:gd name="T2" fmla="*/ 2 w 5"/>
                  <a:gd name="T3" fmla="*/ 0 h 8"/>
                  <a:gd name="T4" fmla="*/ 3 w 5"/>
                  <a:gd name="T5" fmla="*/ 2 h 8"/>
                  <a:gd name="T6" fmla="*/ 2 w 5"/>
                  <a:gd name="T7" fmla="*/ 8 h 8"/>
                  <a:gd name="T8" fmla="*/ 5 w 5"/>
                  <a:gd name="T9" fmla="*/ 8 h 8"/>
                  <a:gd name="T10" fmla="*/ 0 w 5"/>
                  <a:gd name="T11" fmla="*/ 2 h 8"/>
                </a:gdLst>
                <a:ahLst/>
                <a:cxnLst>
                  <a:cxn ang="0">
                    <a:pos x="T0" y="T1"/>
                  </a:cxn>
                  <a:cxn ang="0">
                    <a:pos x="T2" y="T3"/>
                  </a:cxn>
                  <a:cxn ang="0">
                    <a:pos x="T4" y="T5"/>
                  </a:cxn>
                  <a:cxn ang="0">
                    <a:pos x="T6" y="T7"/>
                  </a:cxn>
                  <a:cxn ang="0">
                    <a:pos x="T8" y="T9"/>
                  </a:cxn>
                  <a:cxn ang="0">
                    <a:pos x="T10" y="T11"/>
                  </a:cxn>
                </a:cxnLst>
                <a:rect l="0" t="0" r="r" b="b"/>
                <a:pathLst>
                  <a:path w="5" h="8">
                    <a:moveTo>
                      <a:pt x="0" y="2"/>
                    </a:moveTo>
                    <a:lnTo>
                      <a:pt x="2" y="0"/>
                    </a:lnTo>
                    <a:lnTo>
                      <a:pt x="3" y="2"/>
                    </a:lnTo>
                    <a:lnTo>
                      <a:pt x="2" y="8"/>
                    </a:lnTo>
                    <a:lnTo>
                      <a:pt x="5" y="8"/>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1" name="Freeform 147"/>
              <p:cNvSpPr>
                <a:spLocks/>
              </p:cNvSpPr>
              <p:nvPr/>
            </p:nvSpPr>
            <p:spPr bwMode="auto">
              <a:xfrm>
                <a:off x="2613" y="1321"/>
                <a:ext cx="27" cy="9"/>
              </a:xfrm>
              <a:custGeom>
                <a:avLst/>
                <a:gdLst>
                  <a:gd name="T0" fmla="*/ 0 w 54"/>
                  <a:gd name="T1" fmla="*/ 9 h 17"/>
                  <a:gd name="T2" fmla="*/ 7 w 54"/>
                  <a:gd name="T3" fmla="*/ 9 h 17"/>
                  <a:gd name="T4" fmla="*/ 26 w 54"/>
                  <a:gd name="T5" fmla="*/ 5 h 17"/>
                  <a:gd name="T6" fmla="*/ 54 w 54"/>
                  <a:gd name="T7" fmla="*/ 0 h 17"/>
                  <a:gd name="T8" fmla="*/ 54 w 54"/>
                  <a:gd name="T9" fmla="*/ 6 h 17"/>
                  <a:gd name="T10" fmla="*/ 27 w 54"/>
                  <a:gd name="T11" fmla="*/ 12 h 17"/>
                  <a:gd name="T12" fmla="*/ 9 w 54"/>
                  <a:gd name="T13" fmla="*/ 16 h 17"/>
                  <a:gd name="T14" fmla="*/ 0 w 54"/>
                  <a:gd name="T15" fmla="*/ 17 h 17"/>
                  <a:gd name="T16" fmla="*/ 0 w 54"/>
                  <a:gd name="T1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
                    <a:moveTo>
                      <a:pt x="0" y="9"/>
                    </a:moveTo>
                    <a:lnTo>
                      <a:pt x="7" y="9"/>
                    </a:lnTo>
                    <a:lnTo>
                      <a:pt x="26" y="5"/>
                    </a:lnTo>
                    <a:lnTo>
                      <a:pt x="54" y="0"/>
                    </a:lnTo>
                    <a:lnTo>
                      <a:pt x="54" y="6"/>
                    </a:lnTo>
                    <a:lnTo>
                      <a:pt x="27" y="12"/>
                    </a:lnTo>
                    <a:lnTo>
                      <a:pt x="9" y="16"/>
                    </a:lnTo>
                    <a:lnTo>
                      <a:pt x="0" y="17"/>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2" name="Freeform 148"/>
              <p:cNvSpPr>
                <a:spLocks/>
              </p:cNvSpPr>
              <p:nvPr/>
            </p:nvSpPr>
            <p:spPr bwMode="auto">
              <a:xfrm>
                <a:off x="2612" y="1326"/>
                <a:ext cx="2" cy="4"/>
              </a:xfrm>
              <a:custGeom>
                <a:avLst/>
                <a:gdLst>
                  <a:gd name="T0" fmla="*/ 0 w 3"/>
                  <a:gd name="T1" fmla="*/ 8 h 8"/>
                  <a:gd name="T2" fmla="*/ 2 w 3"/>
                  <a:gd name="T3" fmla="*/ 8 h 8"/>
                  <a:gd name="T4" fmla="*/ 2 w 3"/>
                  <a:gd name="T5" fmla="*/ 0 h 8"/>
                  <a:gd name="T6" fmla="*/ 3 w 3"/>
                  <a:gd name="T7" fmla="*/ 2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lnTo>
                      <a:pt x="2" y="8"/>
                    </a:lnTo>
                    <a:lnTo>
                      <a:pt x="2" y="0"/>
                    </a:lnTo>
                    <a:lnTo>
                      <a:pt x="3" y="2"/>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3" name="Freeform 149"/>
              <p:cNvSpPr>
                <a:spLocks/>
              </p:cNvSpPr>
              <p:nvPr/>
            </p:nvSpPr>
            <p:spPr bwMode="auto">
              <a:xfrm>
                <a:off x="2640" y="1295"/>
                <a:ext cx="63" cy="29"/>
              </a:xfrm>
              <a:custGeom>
                <a:avLst/>
                <a:gdLst>
                  <a:gd name="T0" fmla="*/ 0 w 127"/>
                  <a:gd name="T1" fmla="*/ 52 h 58"/>
                  <a:gd name="T2" fmla="*/ 34 w 127"/>
                  <a:gd name="T3" fmla="*/ 43 h 58"/>
                  <a:gd name="T4" fmla="*/ 48 w 127"/>
                  <a:gd name="T5" fmla="*/ 38 h 58"/>
                  <a:gd name="T6" fmla="*/ 62 w 127"/>
                  <a:gd name="T7" fmla="*/ 34 h 58"/>
                  <a:gd name="T8" fmla="*/ 74 w 127"/>
                  <a:gd name="T9" fmla="*/ 29 h 58"/>
                  <a:gd name="T10" fmla="*/ 90 w 127"/>
                  <a:gd name="T11" fmla="*/ 21 h 58"/>
                  <a:gd name="T12" fmla="*/ 105 w 127"/>
                  <a:gd name="T13" fmla="*/ 12 h 58"/>
                  <a:gd name="T14" fmla="*/ 122 w 127"/>
                  <a:gd name="T15" fmla="*/ 0 h 58"/>
                  <a:gd name="T16" fmla="*/ 127 w 127"/>
                  <a:gd name="T17" fmla="*/ 6 h 58"/>
                  <a:gd name="T18" fmla="*/ 108 w 127"/>
                  <a:gd name="T19" fmla="*/ 18 h 58"/>
                  <a:gd name="T20" fmla="*/ 93 w 127"/>
                  <a:gd name="T21" fmla="*/ 27 h 58"/>
                  <a:gd name="T22" fmla="*/ 78 w 127"/>
                  <a:gd name="T23" fmla="*/ 35 h 58"/>
                  <a:gd name="T24" fmla="*/ 64 w 127"/>
                  <a:gd name="T25" fmla="*/ 41 h 58"/>
                  <a:gd name="T26" fmla="*/ 51 w 127"/>
                  <a:gd name="T27" fmla="*/ 44 h 58"/>
                  <a:gd name="T28" fmla="*/ 36 w 127"/>
                  <a:gd name="T29" fmla="*/ 49 h 58"/>
                  <a:gd name="T30" fmla="*/ 3 w 127"/>
                  <a:gd name="T31" fmla="*/ 58 h 58"/>
                  <a:gd name="T32" fmla="*/ 0 w 127"/>
                  <a:gd name="T33"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58">
                    <a:moveTo>
                      <a:pt x="0" y="52"/>
                    </a:moveTo>
                    <a:lnTo>
                      <a:pt x="34" y="43"/>
                    </a:lnTo>
                    <a:lnTo>
                      <a:pt x="48" y="38"/>
                    </a:lnTo>
                    <a:lnTo>
                      <a:pt x="62" y="34"/>
                    </a:lnTo>
                    <a:lnTo>
                      <a:pt x="74" y="29"/>
                    </a:lnTo>
                    <a:lnTo>
                      <a:pt x="90" y="21"/>
                    </a:lnTo>
                    <a:lnTo>
                      <a:pt x="105" y="12"/>
                    </a:lnTo>
                    <a:lnTo>
                      <a:pt x="122" y="0"/>
                    </a:lnTo>
                    <a:lnTo>
                      <a:pt x="127" y="6"/>
                    </a:lnTo>
                    <a:lnTo>
                      <a:pt x="108" y="18"/>
                    </a:lnTo>
                    <a:lnTo>
                      <a:pt x="93" y="27"/>
                    </a:lnTo>
                    <a:lnTo>
                      <a:pt x="78" y="35"/>
                    </a:lnTo>
                    <a:lnTo>
                      <a:pt x="64" y="41"/>
                    </a:lnTo>
                    <a:lnTo>
                      <a:pt x="51" y="44"/>
                    </a:lnTo>
                    <a:lnTo>
                      <a:pt x="36" y="49"/>
                    </a:lnTo>
                    <a:lnTo>
                      <a:pt x="3" y="58"/>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4" name="Freeform 150"/>
              <p:cNvSpPr>
                <a:spLocks/>
              </p:cNvSpPr>
              <p:nvPr/>
            </p:nvSpPr>
            <p:spPr bwMode="auto">
              <a:xfrm>
                <a:off x="2640" y="1321"/>
                <a:ext cx="1" cy="3"/>
              </a:xfrm>
              <a:custGeom>
                <a:avLst/>
                <a:gdLst>
                  <a:gd name="T0" fmla="*/ 2 w 3"/>
                  <a:gd name="T1" fmla="*/ 6 h 6"/>
                  <a:gd name="T2" fmla="*/ 3 w 3"/>
                  <a:gd name="T3" fmla="*/ 6 h 6"/>
                  <a:gd name="T4" fmla="*/ 0 w 3"/>
                  <a:gd name="T5" fmla="*/ 0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3" y="6"/>
                    </a:lnTo>
                    <a:lnTo>
                      <a:pt x="0" y="0"/>
                    </a:lnTo>
                    <a:lnTo>
                      <a:pt x="2"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5" name="Freeform 151"/>
              <p:cNvSpPr>
                <a:spLocks/>
              </p:cNvSpPr>
              <p:nvPr/>
            </p:nvSpPr>
            <p:spPr bwMode="auto">
              <a:xfrm>
                <a:off x="2643" y="1171"/>
                <a:ext cx="62" cy="126"/>
              </a:xfrm>
              <a:custGeom>
                <a:avLst/>
                <a:gdLst>
                  <a:gd name="T0" fmla="*/ 114 w 122"/>
                  <a:gd name="T1" fmla="*/ 248 h 251"/>
                  <a:gd name="T2" fmla="*/ 114 w 122"/>
                  <a:gd name="T3" fmla="*/ 245 h 251"/>
                  <a:gd name="T4" fmla="*/ 116 w 122"/>
                  <a:gd name="T5" fmla="*/ 240 h 251"/>
                  <a:gd name="T6" fmla="*/ 114 w 122"/>
                  <a:gd name="T7" fmla="*/ 231 h 251"/>
                  <a:gd name="T8" fmla="*/ 111 w 122"/>
                  <a:gd name="T9" fmla="*/ 220 h 251"/>
                  <a:gd name="T10" fmla="*/ 108 w 122"/>
                  <a:gd name="T11" fmla="*/ 206 h 251"/>
                  <a:gd name="T12" fmla="*/ 102 w 122"/>
                  <a:gd name="T13" fmla="*/ 193 h 251"/>
                  <a:gd name="T14" fmla="*/ 88 w 122"/>
                  <a:gd name="T15" fmla="*/ 157 h 251"/>
                  <a:gd name="T16" fmla="*/ 80 w 122"/>
                  <a:gd name="T17" fmla="*/ 139 h 251"/>
                  <a:gd name="T18" fmla="*/ 71 w 122"/>
                  <a:gd name="T19" fmla="*/ 118 h 251"/>
                  <a:gd name="T20" fmla="*/ 49 w 122"/>
                  <a:gd name="T21" fmla="*/ 80 h 251"/>
                  <a:gd name="T22" fmla="*/ 25 w 122"/>
                  <a:gd name="T23" fmla="*/ 40 h 251"/>
                  <a:gd name="T24" fmla="*/ 12 w 122"/>
                  <a:gd name="T25" fmla="*/ 21 h 251"/>
                  <a:gd name="T26" fmla="*/ 0 w 122"/>
                  <a:gd name="T27" fmla="*/ 4 h 251"/>
                  <a:gd name="T28" fmla="*/ 5 w 122"/>
                  <a:gd name="T29" fmla="*/ 0 h 251"/>
                  <a:gd name="T30" fmla="*/ 18 w 122"/>
                  <a:gd name="T31" fmla="*/ 17 h 251"/>
                  <a:gd name="T32" fmla="*/ 31 w 122"/>
                  <a:gd name="T33" fmla="*/ 37 h 251"/>
                  <a:gd name="T34" fmla="*/ 56 w 122"/>
                  <a:gd name="T35" fmla="*/ 75 h 251"/>
                  <a:gd name="T36" fmla="*/ 77 w 122"/>
                  <a:gd name="T37" fmla="*/ 115 h 251"/>
                  <a:gd name="T38" fmla="*/ 87 w 122"/>
                  <a:gd name="T39" fmla="*/ 135 h 251"/>
                  <a:gd name="T40" fmla="*/ 94 w 122"/>
                  <a:gd name="T41" fmla="*/ 156 h 251"/>
                  <a:gd name="T42" fmla="*/ 108 w 122"/>
                  <a:gd name="T43" fmla="*/ 189 h 251"/>
                  <a:gd name="T44" fmla="*/ 114 w 122"/>
                  <a:gd name="T45" fmla="*/ 205 h 251"/>
                  <a:gd name="T46" fmla="*/ 118 w 122"/>
                  <a:gd name="T47" fmla="*/ 219 h 251"/>
                  <a:gd name="T48" fmla="*/ 121 w 122"/>
                  <a:gd name="T49" fmla="*/ 230 h 251"/>
                  <a:gd name="T50" fmla="*/ 122 w 122"/>
                  <a:gd name="T51" fmla="*/ 239 h 251"/>
                  <a:gd name="T52" fmla="*/ 122 w 122"/>
                  <a:gd name="T53" fmla="*/ 247 h 251"/>
                  <a:gd name="T54" fmla="*/ 119 w 122"/>
                  <a:gd name="T55" fmla="*/ 251 h 251"/>
                  <a:gd name="T56" fmla="*/ 114 w 122"/>
                  <a:gd name="T57"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251">
                    <a:moveTo>
                      <a:pt x="114" y="248"/>
                    </a:moveTo>
                    <a:lnTo>
                      <a:pt x="114" y="245"/>
                    </a:lnTo>
                    <a:lnTo>
                      <a:pt x="116" y="240"/>
                    </a:lnTo>
                    <a:lnTo>
                      <a:pt x="114" y="231"/>
                    </a:lnTo>
                    <a:lnTo>
                      <a:pt x="111" y="220"/>
                    </a:lnTo>
                    <a:lnTo>
                      <a:pt x="108" y="206"/>
                    </a:lnTo>
                    <a:lnTo>
                      <a:pt x="102" y="193"/>
                    </a:lnTo>
                    <a:lnTo>
                      <a:pt x="88" y="157"/>
                    </a:lnTo>
                    <a:lnTo>
                      <a:pt x="80" y="139"/>
                    </a:lnTo>
                    <a:lnTo>
                      <a:pt x="71" y="118"/>
                    </a:lnTo>
                    <a:lnTo>
                      <a:pt x="49" y="80"/>
                    </a:lnTo>
                    <a:lnTo>
                      <a:pt x="25" y="40"/>
                    </a:lnTo>
                    <a:lnTo>
                      <a:pt x="12" y="21"/>
                    </a:lnTo>
                    <a:lnTo>
                      <a:pt x="0" y="4"/>
                    </a:lnTo>
                    <a:lnTo>
                      <a:pt x="5" y="0"/>
                    </a:lnTo>
                    <a:lnTo>
                      <a:pt x="18" y="17"/>
                    </a:lnTo>
                    <a:lnTo>
                      <a:pt x="31" y="37"/>
                    </a:lnTo>
                    <a:lnTo>
                      <a:pt x="56" y="75"/>
                    </a:lnTo>
                    <a:lnTo>
                      <a:pt x="77" y="115"/>
                    </a:lnTo>
                    <a:lnTo>
                      <a:pt x="87" y="135"/>
                    </a:lnTo>
                    <a:lnTo>
                      <a:pt x="94" y="156"/>
                    </a:lnTo>
                    <a:lnTo>
                      <a:pt x="108" y="189"/>
                    </a:lnTo>
                    <a:lnTo>
                      <a:pt x="114" y="205"/>
                    </a:lnTo>
                    <a:lnTo>
                      <a:pt x="118" y="219"/>
                    </a:lnTo>
                    <a:lnTo>
                      <a:pt x="121" y="230"/>
                    </a:lnTo>
                    <a:lnTo>
                      <a:pt x="122" y="239"/>
                    </a:lnTo>
                    <a:lnTo>
                      <a:pt x="122" y="247"/>
                    </a:lnTo>
                    <a:lnTo>
                      <a:pt x="119" y="251"/>
                    </a:lnTo>
                    <a:lnTo>
                      <a:pt x="114"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6" name="Freeform 152"/>
              <p:cNvSpPr>
                <a:spLocks/>
              </p:cNvSpPr>
              <p:nvPr/>
            </p:nvSpPr>
            <p:spPr bwMode="auto">
              <a:xfrm>
                <a:off x="2701" y="1295"/>
                <a:ext cx="2" cy="3"/>
              </a:xfrm>
              <a:custGeom>
                <a:avLst/>
                <a:gdLst>
                  <a:gd name="T0" fmla="*/ 5 w 5"/>
                  <a:gd name="T1" fmla="*/ 6 h 6"/>
                  <a:gd name="T2" fmla="*/ 5 w 5"/>
                  <a:gd name="T3" fmla="*/ 4 h 6"/>
                  <a:gd name="T4" fmla="*/ 0 w 5"/>
                  <a:gd name="T5" fmla="*/ 1 h 6"/>
                  <a:gd name="T6" fmla="*/ 0 w 5"/>
                  <a:gd name="T7" fmla="*/ 0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lnTo>
                      <a:pt x="5" y="4"/>
                    </a:lnTo>
                    <a:lnTo>
                      <a:pt x="0" y="1"/>
                    </a:lnTo>
                    <a:lnTo>
                      <a:pt x="0"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7" name="Freeform 153"/>
              <p:cNvSpPr>
                <a:spLocks/>
              </p:cNvSpPr>
              <p:nvPr/>
            </p:nvSpPr>
            <p:spPr bwMode="auto">
              <a:xfrm>
                <a:off x="2640" y="1166"/>
                <a:ext cx="6" cy="7"/>
              </a:xfrm>
              <a:custGeom>
                <a:avLst/>
                <a:gdLst>
                  <a:gd name="T0" fmla="*/ 8 w 13"/>
                  <a:gd name="T1" fmla="*/ 14 h 14"/>
                  <a:gd name="T2" fmla="*/ 5 w 13"/>
                  <a:gd name="T3" fmla="*/ 12 h 14"/>
                  <a:gd name="T4" fmla="*/ 0 w 13"/>
                  <a:gd name="T5" fmla="*/ 3 h 14"/>
                  <a:gd name="T6" fmla="*/ 5 w 13"/>
                  <a:gd name="T7" fmla="*/ 0 h 14"/>
                  <a:gd name="T8" fmla="*/ 11 w 13"/>
                  <a:gd name="T9" fmla="*/ 8 h 14"/>
                  <a:gd name="T10" fmla="*/ 13 w 13"/>
                  <a:gd name="T11" fmla="*/ 11 h 14"/>
                  <a:gd name="T12" fmla="*/ 8 w 1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8" y="14"/>
                    </a:moveTo>
                    <a:lnTo>
                      <a:pt x="5" y="12"/>
                    </a:lnTo>
                    <a:lnTo>
                      <a:pt x="0" y="3"/>
                    </a:lnTo>
                    <a:lnTo>
                      <a:pt x="5" y="0"/>
                    </a:lnTo>
                    <a:lnTo>
                      <a:pt x="11" y="8"/>
                    </a:lnTo>
                    <a:lnTo>
                      <a:pt x="13" y="11"/>
                    </a:lnTo>
                    <a:lnTo>
                      <a:pt x="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8" name="Freeform 154"/>
              <p:cNvSpPr>
                <a:spLocks/>
              </p:cNvSpPr>
              <p:nvPr/>
            </p:nvSpPr>
            <p:spPr bwMode="auto">
              <a:xfrm>
                <a:off x="2643" y="1171"/>
                <a:ext cx="3" cy="3"/>
              </a:xfrm>
              <a:custGeom>
                <a:avLst/>
                <a:gdLst>
                  <a:gd name="T0" fmla="*/ 0 w 5"/>
                  <a:gd name="T1" fmla="*/ 4 h 4"/>
                  <a:gd name="T2" fmla="*/ 0 w 5"/>
                  <a:gd name="T3" fmla="*/ 3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3"/>
                    </a:ln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59" name="Freeform 155"/>
              <p:cNvSpPr>
                <a:spLocks/>
              </p:cNvSpPr>
              <p:nvPr/>
            </p:nvSpPr>
            <p:spPr bwMode="auto">
              <a:xfrm>
                <a:off x="2633" y="1105"/>
                <a:ext cx="10" cy="62"/>
              </a:xfrm>
              <a:custGeom>
                <a:avLst/>
                <a:gdLst>
                  <a:gd name="T0" fmla="*/ 13 w 22"/>
                  <a:gd name="T1" fmla="*/ 125 h 125"/>
                  <a:gd name="T2" fmla="*/ 10 w 22"/>
                  <a:gd name="T3" fmla="*/ 117 h 125"/>
                  <a:gd name="T4" fmla="*/ 5 w 22"/>
                  <a:gd name="T5" fmla="*/ 109 h 125"/>
                  <a:gd name="T6" fmla="*/ 3 w 22"/>
                  <a:gd name="T7" fmla="*/ 102 h 125"/>
                  <a:gd name="T8" fmla="*/ 2 w 22"/>
                  <a:gd name="T9" fmla="*/ 94 h 125"/>
                  <a:gd name="T10" fmla="*/ 0 w 22"/>
                  <a:gd name="T11" fmla="*/ 77 h 125"/>
                  <a:gd name="T12" fmla="*/ 2 w 22"/>
                  <a:gd name="T13" fmla="*/ 62 h 125"/>
                  <a:gd name="T14" fmla="*/ 5 w 22"/>
                  <a:gd name="T15" fmla="*/ 46 h 125"/>
                  <a:gd name="T16" fmla="*/ 8 w 22"/>
                  <a:gd name="T17" fmla="*/ 31 h 125"/>
                  <a:gd name="T18" fmla="*/ 16 w 22"/>
                  <a:gd name="T19" fmla="*/ 0 h 125"/>
                  <a:gd name="T20" fmla="*/ 22 w 22"/>
                  <a:gd name="T21" fmla="*/ 3 h 125"/>
                  <a:gd name="T22" fmla="*/ 14 w 22"/>
                  <a:gd name="T23" fmla="*/ 34 h 125"/>
                  <a:gd name="T24" fmla="*/ 11 w 22"/>
                  <a:gd name="T25" fmla="*/ 48 h 125"/>
                  <a:gd name="T26" fmla="*/ 8 w 22"/>
                  <a:gd name="T27" fmla="*/ 63 h 125"/>
                  <a:gd name="T28" fmla="*/ 6 w 22"/>
                  <a:gd name="T29" fmla="*/ 77 h 125"/>
                  <a:gd name="T30" fmla="*/ 8 w 22"/>
                  <a:gd name="T31" fmla="*/ 93 h 125"/>
                  <a:gd name="T32" fmla="*/ 10 w 22"/>
                  <a:gd name="T33" fmla="*/ 99 h 125"/>
                  <a:gd name="T34" fmla="*/ 11 w 22"/>
                  <a:gd name="T35" fmla="*/ 106 h 125"/>
                  <a:gd name="T36" fmla="*/ 16 w 22"/>
                  <a:gd name="T37" fmla="*/ 114 h 125"/>
                  <a:gd name="T38" fmla="*/ 19 w 22"/>
                  <a:gd name="T39" fmla="*/ 122 h 125"/>
                  <a:gd name="T40" fmla="*/ 13 w 22"/>
                  <a:gd name="T4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25">
                    <a:moveTo>
                      <a:pt x="13" y="125"/>
                    </a:moveTo>
                    <a:lnTo>
                      <a:pt x="10" y="117"/>
                    </a:lnTo>
                    <a:lnTo>
                      <a:pt x="5" y="109"/>
                    </a:lnTo>
                    <a:lnTo>
                      <a:pt x="3" y="102"/>
                    </a:lnTo>
                    <a:lnTo>
                      <a:pt x="2" y="94"/>
                    </a:lnTo>
                    <a:lnTo>
                      <a:pt x="0" y="77"/>
                    </a:lnTo>
                    <a:lnTo>
                      <a:pt x="2" y="62"/>
                    </a:lnTo>
                    <a:lnTo>
                      <a:pt x="5" y="46"/>
                    </a:lnTo>
                    <a:lnTo>
                      <a:pt x="8" y="31"/>
                    </a:lnTo>
                    <a:lnTo>
                      <a:pt x="16" y="0"/>
                    </a:lnTo>
                    <a:lnTo>
                      <a:pt x="22" y="3"/>
                    </a:lnTo>
                    <a:lnTo>
                      <a:pt x="14" y="34"/>
                    </a:lnTo>
                    <a:lnTo>
                      <a:pt x="11" y="48"/>
                    </a:lnTo>
                    <a:lnTo>
                      <a:pt x="8" y="63"/>
                    </a:lnTo>
                    <a:lnTo>
                      <a:pt x="6" y="77"/>
                    </a:lnTo>
                    <a:lnTo>
                      <a:pt x="8" y="93"/>
                    </a:lnTo>
                    <a:lnTo>
                      <a:pt x="10" y="99"/>
                    </a:lnTo>
                    <a:lnTo>
                      <a:pt x="11" y="106"/>
                    </a:lnTo>
                    <a:lnTo>
                      <a:pt x="16" y="114"/>
                    </a:lnTo>
                    <a:lnTo>
                      <a:pt x="19" y="122"/>
                    </a:lnTo>
                    <a:lnTo>
                      <a:pt x="13"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0" name="Freeform 156"/>
              <p:cNvSpPr>
                <a:spLocks/>
              </p:cNvSpPr>
              <p:nvPr/>
            </p:nvSpPr>
            <p:spPr bwMode="auto">
              <a:xfrm>
                <a:off x="2639" y="1166"/>
                <a:ext cx="3" cy="1"/>
              </a:xfrm>
              <a:custGeom>
                <a:avLst/>
                <a:gdLst>
                  <a:gd name="T0" fmla="*/ 1 w 6"/>
                  <a:gd name="T1" fmla="*/ 3 h 3"/>
                  <a:gd name="T2" fmla="*/ 0 w 6"/>
                  <a:gd name="T3" fmla="*/ 3 h 3"/>
                  <a:gd name="T4" fmla="*/ 6 w 6"/>
                  <a:gd name="T5" fmla="*/ 0 h 3"/>
                  <a:gd name="T6" fmla="*/ 1 w 6"/>
                  <a:gd name="T7" fmla="*/ 3 h 3"/>
                </a:gdLst>
                <a:ahLst/>
                <a:cxnLst>
                  <a:cxn ang="0">
                    <a:pos x="T0" y="T1"/>
                  </a:cxn>
                  <a:cxn ang="0">
                    <a:pos x="T2" y="T3"/>
                  </a:cxn>
                  <a:cxn ang="0">
                    <a:pos x="T4" y="T5"/>
                  </a:cxn>
                  <a:cxn ang="0">
                    <a:pos x="T6" y="T7"/>
                  </a:cxn>
                </a:cxnLst>
                <a:rect l="0" t="0" r="r" b="b"/>
                <a:pathLst>
                  <a:path w="6" h="3">
                    <a:moveTo>
                      <a:pt x="1" y="3"/>
                    </a:moveTo>
                    <a:lnTo>
                      <a:pt x="0" y="3"/>
                    </a:lnTo>
                    <a:lnTo>
                      <a:pt x="6"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1" name="Freeform 157"/>
              <p:cNvSpPr>
                <a:spLocks/>
              </p:cNvSpPr>
              <p:nvPr/>
            </p:nvSpPr>
            <p:spPr bwMode="auto">
              <a:xfrm>
                <a:off x="2640" y="1059"/>
                <a:ext cx="12" cy="47"/>
              </a:xfrm>
              <a:custGeom>
                <a:avLst/>
                <a:gdLst>
                  <a:gd name="T0" fmla="*/ 0 w 23"/>
                  <a:gd name="T1" fmla="*/ 93 h 96"/>
                  <a:gd name="T2" fmla="*/ 6 w 23"/>
                  <a:gd name="T3" fmla="*/ 68 h 96"/>
                  <a:gd name="T4" fmla="*/ 9 w 23"/>
                  <a:gd name="T5" fmla="*/ 45 h 96"/>
                  <a:gd name="T6" fmla="*/ 14 w 23"/>
                  <a:gd name="T7" fmla="*/ 23 h 96"/>
                  <a:gd name="T8" fmla="*/ 15 w 23"/>
                  <a:gd name="T9" fmla="*/ 0 h 96"/>
                  <a:gd name="T10" fmla="*/ 23 w 23"/>
                  <a:gd name="T11" fmla="*/ 2 h 96"/>
                  <a:gd name="T12" fmla="*/ 20 w 23"/>
                  <a:gd name="T13" fmla="*/ 23 h 96"/>
                  <a:gd name="T14" fmla="*/ 17 w 23"/>
                  <a:gd name="T15" fmla="*/ 47 h 96"/>
                  <a:gd name="T16" fmla="*/ 12 w 23"/>
                  <a:gd name="T17" fmla="*/ 70 h 96"/>
                  <a:gd name="T18" fmla="*/ 6 w 23"/>
                  <a:gd name="T19" fmla="*/ 96 h 96"/>
                  <a:gd name="T20" fmla="*/ 0 w 23"/>
                  <a:gd name="T21"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96">
                    <a:moveTo>
                      <a:pt x="0" y="93"/>
                    </a:moveTo>
                    <a:lnTo>
                      <a:pt x="6" y="68"/>
                    </a:lnTo>
                    <a:lnTo>
                      <a:pt x="9" y="45"/>
                    </a:lnTo>
                    <a:lnTo>
                      <a:pt x="14" y="23"/>
                    </a:lnTo>
                    <a:lnTo>
                      <a:pt x="15" y="0"/>
                    </a:lnTo>
                    <a:lnTo>
                      <a:pt x="23" y="2"/>
                    </a:lnTo>
                    <a:lnTo>
                      <a:pt x="20" y="23"/>
                    </a:lnTo>
                    <a:lnTo>
                      <a:pt x="17" y="47"/>
                    </a:lnTo>
                    <a:lnTo>
                      <a:pt x="12" y="70"/>
                    </a:lnTo>
                    <a:lnTo>
                      <a:pt x="6" y="96"/>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2" name="Freeform 158"/>
              <p:cNvSpPr>
                <a:spLocks/>
              </p:cNvSpPr>
              <p:nvPr/>
            </p:nvSpPr>
            <p:spPr bwMode="auto">
              <a:xfrm>
                <a:off x="2640" y="1105"/>
                <a:ext cx="3" cy="1"/>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3" name="Freeform 159"/>
              <p:cNvSpPr>
                <a:spLocks/>
              </p:cNvSpPr>
              <p:nvPr/>
            </p:nvSpPr>
            <p:spPr bwMode="auto">
              <a:xfrm>
                <a:off x="2585" y="1023"/>
                <a:ext cx="67" cy="36"/>
              </a:xfrm>
              <a:custGeom>
                <a:avLst/>
                <a:gdLst>
                  <a:gd name="T0" fmla="*/ 127 w 135"/>
                  <a:gd name="T1" fmla="*/ 73 h 73"/>
                  <a:gd name="T2" fmla="*/ 127 w 135"/>
                  <a:gd name="T3" fmla="*/ 70 h 73"/>
                  <a:gd name="T4" fmla="*/ 127 w 135"/>
                  <a:gd name="T5" fmla="*/ 68 h 73"/>
                  <a:gd name="T6" fmla="*/ 124 w 135"/>
                  <a:gd name="T7" fmla="*/ 64 h 73"/>
                  <a:gd name="T8" fmla="*/ 118 w 135"/>
                  <a:gd name="T9" fmla="*/ 57 h 73"/>
                  <a:gd name="T10" fmla="*/ 110 w 135"/>
                  <a:gd name="T11" fmla="*/ 51 h 73"/>
                  <a:gd name="T12" fmla="*/ 102 w 135"/>
                  <a:gd name="T13" fmla="*/ 45 h 73"/>
                  <a:gd name="T14" fmla="*/ 92 w 135"/>
                  <a:gd name="T15" fmla="*/ 39 h 73"/>
                  <a:gd name="T16" fmla="*/ 68 w 135"/>
                  <a:gd name="T17" fmla="*/ 28 h 73"/>
                  <a:gd name="T18" fmla="*/ 45 w 135"/>
                  <a:gd name="T19" fmla="*/ 17 h 73"/>
                  <a:gd name="T20" fmla="*/ 34 w 135"/>
                  <a:gd name="T21" fmla="*/ 14 h 73"/>
                  <a:gd name="T22" fmla="*/ 23 w 135"/>
                  <a:gd name="T23" fmla="*/ 11 h 73"/>
                  <a:gd name="T24" fmla="*/ 16 w 135"/>
                  <a:gd name="T25" fmla="*/ 8 h 73"/>
                  <a:gd name="T26" fmla="*/ 10 w 135"/>
                  <a:gd name="T27" fmla="*/ 8 h 73"/>
                  <a:gd name="T28" fmla="*/ 6 w 135"/>
                  <a:gd name="T29" fmla="*/ 8 h 73"/>
                  <a:gd name="T30" fmla="*/ 5 w 135"/>
                  <a:gd name="T31" fmla="*/ 8 h 73"/>
                  <a:gd name="T32" fmla="*/ 0 w 135"/>
                  <a:gd name="T33" fmla="*/ 3 h 73"/>
                  <a:gd name="T34" fmla="*/ 3 w 135"/>
                  <a:gd name="T35" fmla="*/ 2 h 73"/>
                  <a:gd name="T36" fmla="*/ 11 w 135"/>
                  <a:gd name="T37" fmla="*/ 0 h 73"/>
                  <a:gd name="T38" fmla="*/ 17 w 135"/>
                  <a:gd name="T39" fmla="*/ 2 h 73"/>
                  <a:gd name="T40" fmla="*/ 27 w 135"/>
                  <a:gd name="T41" fmla="*/ 3 h 73"/>
                  <a:gd name="T42" fmla="*/ 36 w 135"/>
                  <a:gd name="T43" fmla="*/ 8 h 73"/>
                  <a:gd name="T44" fmla="*/ 47 w 135"/>
                  <a:gd name="T45" fmla="*/ 11 h 73"/>
                  <a:gd name="T46" fmla="*/ 71 w 135"/>
                  <a:gd name="T47" fmla="*/ 22 h 73"/>
                  <a:gd name="T48" fmla="*/ 95 w 135"/>
                  <a:gd name="T49" fmla="*/ 34 h 73"/>
                  <a:gd name="T50" fmla="*/ 106 w 135"/>
                  <a:gd name="T51" fmla="*/ 40 h 73"/>
                  <a:gd name="T52" fmla="*/ 115 w 135"/>
                  <a:gd name="T53" fmla="*/ 47 h 73"/>
                  <a:gd name="T54" fmla="*/ 123 w 135"/>
                  <a:gd name="T55" fmla="*/ 53 h 73"/>
                  <a:gd name="T56" fmla="*/ 129 w 135"/>
                  <a:gd name="T57" fmla="*/ 59 h 73"/>
                  <a:gd name="T58" fmla="*/ 133 w 135"/>
                  <a:gd name="T59" fmla="*/ 65 h 73"/>
                  <a:gd name="T60" fmla="*/ 135 w 135"/>
                  <a:gd name="T61" fmla="*/ 68 h 73"/>
                  <a:gd name="T62" fmla="*/ 135 w 135"/>
                  <a:gd name="T63" fmla="*/ 73 h 73"/>
                  <a:gd name="T64" fmla="*/ 127 w 135"/>
                  <a:gd name="T6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73">
                    <a:moveTo>
                      <a:pt x="127" y="73"/>
                    </a:moveTo>
                    <a:lnTo>
                      <a:pt x="127" y="70"/>
                    </a:lnTo>
                    <a:lnTo>
                      <a:pt x="127" y="68"/>
                    </a:lnTo>
                    <a:lnTo>
                      <a:pt x="124" y="64"/>
                    </a:lnTo>
                    <a:lnTo>
                      <a:pt x="118" y="57"/>
                    </a:lnTo>
                    <a:lnTo>
                      <a:pt x="110" y="51"/>
                    </a:lnTo>
                    <a:lnTo>
                      <a:pt x="102" y="45"/>
                    </a:lnTo>
                    <a:lnTo>
                      <a:pt x="92" y="39"/>
                    </a:lnTo>
                    <a:lnTo>
                      <a:pt x="68" y="28"/>
                    </a:lnTo>
                    <a:lnTo>
                      <a:pt x="45" y="17"/>
                    </a:lnTo>
                    <a:lnTo>
                      <a:pt x="34" y="14"/>
                    </a:lnTo>
                    <a:lnTo>
                      <a:pt x="23" y="11"/>
                    </a:lnTo>
                    <a:lnTo>
                      <a:pt x="16" y="8"/>
                    </a:lnTo>
                    <a:lnTo>
                      <a:pt x="10" y="8"/>
                    </a:lnTo>
                    <a:lnTo>
                      <a:pt x="6" y="8"/>
                    </a:lnTo>
                    <a:lnTo>
                      <a:pt x="5" y="8"/>
                    </a:lnTo>
                    <a:lnTo>
                      <a:pt x="0" y="3"/>
                    </a:lnTo>
                    <a:lnTo>
                      <a:pt x="3" y="2"/>
                    </a:lnTo>
                    <a:lnTo>
                      <a:pt x="11" y="0"/>
                    </a:lnTo>
                    <a:lnTo>
                      <a:pt x="17" y="2"/>
                    </a:lnTo>
                    <a:lnTo>
                      <a:pt x="27" y="3"/>
                    </a:lnTo>
                    <a:lnTo>
                      <a:pt x="36" y="8"/>
                    </a:lnTo>
                    <a:lnTo>
                      <a:pt x="47" y="11"/>
                    </a:lnTo>
                    <a:lnTo>
                      <a:pt x="71" y="22"/>
                    </a:lnTo>
                    <a:lnTo>
                      <a:pt x="95" y="34"/>
                    </a:lnTo>
                    <a:lnTo>
                      <a:pt x="106" y="40"/>
                    </a:lnTo>
                    <a:lnTo>
                      <a:pt x="115" y="47"/>
                    </a:lnTo>
                    <a:lnTo>
                      <a:pt x="123" y="53"/>
                    </a:lnTo>
                    <a:lnTo>
                      <a:pt x="129" y="59"/>
                    </a:lnTo>
                    <a:lnTo>
                      <a:pt x="133" y="65"/>
                    </a:lnTo>
                    <a:lnTo>
                      <a:pt x="135" y="68"/>
                    </a:lnTo>
                    <a:lnTo>
                      <a:pt x="135" y="73"/>
                    </a:lnTo>
                    <a:lnTo>
                      <a:pt x="127"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4" name="Freeform 160"/>
              <p:cNvSpPr>
                <a:spLocks/>
              </p:cNvSpPr>
              <p:nvPr/>
            </p:nvSpPr>
            <p:spPr bwMode="auto">
              <a:xfrm>
                <a:off x="2648" y="1059"/>
                <a:ext cx="4" cy="1"/>
              </a:xfrm>
              <a:custGeom>
                <a:avLst/>
                <a:gdLst>
                  <a:gd name="T0" fmla="*/ 8 w 8"/>
                  <a:gd name="T1" fmla="*/ 2 h 2"/>
                  <a:gd name="T2" fmla="*/ 0 w 8"/>
                  <a:gd name="T3" fmla="*/ 2 h 2"/>
                  <a:gd name="T4" fmla="*/ 0 w 8"/>
                  <a:gd name="T5" fmla="*/ 0 h 2"/>
                  <a:gd name="T6" fmla="*/ 8 w 8"/>
                  <a:gd name="T7" fmla="*/ 2 h 2"/>
                </a:gdLst>
                <a:ahLst/>
                <a:cxnLst>
                  <a:cxn ang="0">
                    <a:pos x="T0" y="T1"/>
                  </a:cxn>
                  <a:cxn ang="0">
                    <a:pos x="T2" y="T3"/>
                  </a:cxn>
                  <a:cxn ang="0">
                    <a:pos x="T4" y="T5"/>
                  </a:cxn>
                  <a:cxn ang="0">
                    <a:pos x="T6" y="T7"/>
                  </a:cxn>
                </a:cxnLst>
                <a:rect l="0" t="0" r="r" b="b"/>
                <a:pathLst>
                  <a:path w="8" h="2">
                    <a:moveTo>
                      <a:pt x="8" y="2"/>
                    </a:moveTo>
                    <a:lnTo>
                      <a:pt x="0" y="2"/>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5" name="Freeform 161"/>
              <p:cNvSpPr>
                <a:spLocks/>
              </p:cNvSpPr>
              <p:nvPr/>
            </p:nvSpPr>
            <p:spPr bwMode="auto">
              <a:xfrm>
                <a:off x="2571" y="1025"/>
                <a:ext cx="17" cy="37"/>
              </a:xfrm>
              <a:custGeom>
                <a:avLst/>
                <a:gdLst>
                  <a:gd name="T0" fmla="*/ 32 w 32"/>
                  <a:gd name="T1" fmla="*/ 1 h 72"/>
                  <a:gd name="T2" fmla="*/ 19 w 32"/>
                  <a:gd name="T3" fmla="*/ 34 h 72"/>
                  <a:gd name="T4" fmla="*/ 11 w 32"/>
                  <a:gd name="T5" fmla="*/ 57 h 72"/>
                  <a:gd name="T6" fmla="*/ 8 w 32"/>
                  <a:gd name="T7" fmla="*/ 68 h 72"/>
                  <a:gd name="T8" fmla="*/ 8 w 32"/>
                  <a:gd name="T9" fmla="*/ 69 h 72"/>
                  <a:gd name="T10" fmla="*/ 6 w 32"/>
                  <a:gd name="T11" fmla="*/ 72 h 72"/>
                  <a:gd name="T12" fmla="*/ 0 w 32"/>
                  <a:gd name="T13" fmla="*/ 72 h 72"/>
                  <a:gd name="T14" fmla="*/ 0 w 32"/>
                  <a:gd name="T15" fmla="*/ 69 h 72"/>
                  <a:gd name="T16" fmla="*/ 0 w 32"/>
                  <a:gd name="T17" fmla="*/ 65 h 72"/>
                  <a:gd name="T18" fmla="*/ 3 w 32"/>
                  <a:gd name="T19" fmla="*/ 55 h 72"/>
                  <a:gd name="T20" fmla="*/ 12 w 32"/>
                  <a:gd name="T21" fmla="*/ 31 h 72"/>
                  <a:gd name="T22" fmla="*/ 26 w 32"/>
                  <a:gd name="T23" fmla="*/ 0 h 72"/>
                  <a:gd name="T24" fmla="*/ 32 w 32"/>
                  <a:gd name="T25"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2">
                    <a:moveTo>
                      <a:pt x="32" y="1"/>
                    </a:moveTo>
                    <a:lnTo>
                      <a:pt x="19" y="34"/>
                    </a:lnTo>
                    <a:lnTo>
                      <a:pt x="11" y="57"/>
                    </a:lnTo>
                    <a:lnTo>
                      <a:pt x="8" y="68"/>
                    </a:lnTo>
                    <a:lnTo>
                      <a:pt x="8" y="69"/>
                    </a:lnTo>
                    <a:lnTo>
                      <a:pt x="6" y="72"/>
                    </a:lnTo>
                    <a:lnTo>
                      <a:pt x="0" y="72"/>
                    </a:lnTo>
                    <a:lnTo>
                      <a:pt x="0" y="69"/>
                    </a:lnTo>
                    <a:lnTo>
                      <a:pt x="0" y="65"/>
                    </a:lnTo>
                    <a:lnTo>
                      <a:pt x="3" y="55"/>
                    </a:lnTo>
                    <a:lnTo>
                      <a:pt x="12" y="31"/>
                    </a:lnTo>
                    <a:lnTo>
                      <a:pt x="26" y="0"/>
                    </a:lnTo>
                    <a:lnTo>
                      <a:pt x="3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6" name="Freeform 162"/>
              <p:cNvSpPr>
                <a:spLocks/>
              </p:cNvSpPr>
              <p:nvPr/>
            </p:nvSpPr>
            <p:spPr bwMode="auto">
              <a:xfrm>
                <a:off x="2585" y="1025"/>
                <a:ext cx="3" cy="2"/>
              </a:xfrm>
              <a:custGeom>
                <a:avLst/>
                <a:gdLst>
                  <a:gd name="T0" fmla="*/ 0 w 6"/>
                  <a:gd name="T1" fmla="*/ 0 h 5"/>
                  <a:gd name="T2" fmla="*/ 0 w 6"/>
                  <a:gd name="T3" fmla="*/ 2 h 5"/>
                  <a:gd name="T4" fmla="*/ 6 w 6"/>
                  <a:gd name="T5" fmla="*/ 3 h 5"/>
                  <a:gd name="T6" fmla="*/ 5 w 6"/>
                  <a:gd name="T7" fmla="*/ 5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lnTo>
                      <a:pt x="0" y="2"/>
                    </a:lnTo>
                    <a:lnTo>
                      <a:pt x="6" y="3"/>
                    </a:ln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7" name="Freeform 163"/>
              <p:cNvSpPr>
                <a:spLocks/>
              </p:cNvSpPr>
              <p:nvPr/>
            </p:nvSpPr>
            <p:spPr bwMode="auto">
              <a:xfrm>
                <a:off x="2568" y="1028"/>
                <a:ext cx="7" cy="34"/>
              </a:xfrm>
              <a:custGeom>
                <a:avLst/>
                <a:gdLst>
                  <a:gd name="T0" fmla="*/ 6 w 12"/>
                  <a:gd name="T1" fmla="*/ 67 h 67"/>
                  <a:gd name="T2" fmla="*/ 3 w 12"/>
                  <a:gd name="T3" fmla="*/ 29 h 67"/>
                  <a:gd name="T4" fmla="*/ 1 w 12"/>
                  <a:gd name="T5" fmla="*/ 10 h 67"/>
                  <a:gd name="T6" fmla="*/ 1 w 12"/>
                  <a:gd name="T7" fmla="*/ 4 h 67"/>
                  <a:gd name="T8" fmla="*/ 0 w 12"/>
                  <a:gd name="T9" fmla="*/ 3 h 67"/>
                  <a:gd name="T10" fmla="*/ 6 w 12"/>
                  <a:gd name="T11" fmla="*/ 0 h 67"/>
                  <a:gd name="T12" fmla="*/ 7 w 12"/>
                  <a:gd name="T13" fmla="*/ 3 h 67"/>
                  <a:gd name="T14" fmla="*/ 9 w 12"/>
                  <a:gd name="T15" fmla="*/ 9 h 67"/>
                  <a:gd name="T16" fmla="*/ 11 w 12"/>
                  <a:gd name="T17" fmla="*/ 27 h 67"/>
                  <a:gd name="T18" fmla="*/ 12 w 12"/>
                  <a:gd name="T19" fmla="*/ 67 h 67"/>
                  <a:gd name="T20" fmla="*/ 6 w 12"/>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7">
                    <a:moveTo>
                      <a:pt x="6" y="67"/>
                    </a:moveTo>
                    <a:lnTo>
                      <a:pt x="3" y="29"/>
                    </a:lnTo>
                    <a:lnTo>
                      <a:pt x="1" y="10"/>
                    </a:lnTo>
                    <a:lnTo>
                      <a:pt x="1" y="4"/>
                    </a:lnTo>
                    <a:lnTo>
                      <a:pt x="0" y="3"/>
                    </a:lnTo>
                    <a:lnTo>
                      <a:pt x="6" y="0"/>
                    </a:lnTo>
                    <a:lnTo>
                      <a:pt x="7" y="3"/>
                    </a:lnTo>
                    <a:lnTo>
                      <a:pt x="9" y="9"/>
                    </a:lnTo>
                    <a:lnTo>
                      <a:pt x="11" y="27"/>
                    </a:lnTo>
                    <a:lnTo>
                      <a:pt x="12"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8" name="Freeform 164"/>
              <p:cNvSpPr>
                <a:spLocks/>
              </p:cNvSpPr>
              <p:nvPr/>
            </p:nvSpPr>
            <p:spPr bwMode="auto">
              <a:xfrm>
                <a:off x="2571" y="1062"/>
                <a:ext cx="4" cy="1"/>
              </a:xfrm>
              <a:custGeom>
                <a:avLst/>
                <a:gdLst>
                  <a:gd name="T0" fmla="*/ 6 w 6"/>
                  <a:gd name="T1" fmla="*/ 0 w 6"/>
                  <a:gd name="T2" fmla="*/ 6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6"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69" name="Freeform 165"/>
              <p:cNvSpPr>
                <a:spLocks/>
              </p:cNvSpPr>
              <p:nvPr/>
            </p:nvSpPr>
            <p:spPr bwMode="auto">
              <a:xfrm>
                <a:off x="2505" y="1025"/>
                <a:ext cx="66" cy="12"/>
              </a:xfrm>
              <a:custGeom>
                <a:avLst/>
                <a:gdLst>
                  <a:gd name="T0" fmla="*/ 128 w 131"/>
                  <a:gd name="T1" fmla="*/ 9 h 23"/>
                  <a:gd name="T2" fmla="*/ 124 w 131"/>
                  <a:gd name="T3" fmla="*/ 8 h 23"/>
                  <a:gd name="T4" fmla="*/ 116 w 131"/>
                  <a:gd name="T5" fmla="*/ 6 h 23"/>
                  <a:gd name="T6" fmla="*/ 108 w 131"/>
                  <a:gd name="T7" fmla="*/ 6 h 23"/>
                  <a:gd name="T8" fmla="*/ 99 w 131"/>
                  <a:gd name="T9" fmla="*/ 6 h 23"/>
                  <a:gd name="T10" fmla="*/ 79 w 131"/>
                  <a:gd name="T11" fmla="*/ 8 h 23"/>
                  <a:gd name="T12" fmla="*/ 59 w 131"/>
                  <a:gd name="T13" fmla="*/ 11 h 23"/>
                  <a:gd name="T14" fmla="*/ 39 w 131"/>
                  <a:gd name="T15" fmla="*/ 14 h 23"/>
                  <a:gd name="T16" fmla="*/ 22 w 131"/>
                  <a:gd name="T17" fmla="*/ 18 h 23"/>
                  <a:gd name="T18" fmla="*/ 9 w 131"/>
                  <a:gd name="T19" fmla="*/ 22 h 23"/>
                  <a:gd name="T20" fmla="*/ 3 w 131"/>
                  <a:gd name="T21" fmla="*/ 23 h 23"/>
                  <a:gd name="T22" fmla="*/ 0 w 131"/>
                  <a:gd name="T23" fmla="*/ 17 h 23"/>
                  <a:gd name="T24" fmla="*/ 8 w 131"/>
                  <a:gd name="T25" fmla="*/ 15 h 23"/>
                  <a:gd name="T26" fmla="*/ 20 w 131"/>
                  <a:gd name="T27" fmla="*/ 11 h 23"/>
                  <a:gd name="T28" fmla="*/ 37 w 131"/>
                  <a:gd name="T29" fmla="*/ 8 h 23"/>
                  <a:gd name="T30" fmla="*/ 57 w 131"/>
                  <a:gd name="T31" fmla="*/ 5 h 23"/>
                  <a:gd name="T32" fmla="*/ 77 w 131"/>
                  <a:gd name="T33" fmla="*/ 1 h 23"/>
                  <a:gd name="T34" fmla="*/ 97 w 131"/>
                  <a:gd name="T35" fmla="*/ 0 h 23"/>
                  <a:gd name="T36" fmla="*/ 108 w 131"/>
                  <a:gd name="T37" fmla="*/ 0 h 23"/>
                  <a:gd name="T38" fmla="*/ 116 w 131"/>
                  <a:gd name="T39" fmla="*/ 0 h 23"/>
                  <a:gd name="T40" fmla="*/ 125 w 131"/>
                  <a:gd name="T41" fmla="*/ 1 h 23"/>
                  <a:gd name="T42" fmla="*/ 131 w 131"/>
                  <a:gd name="T43" fmla="*/ 3 h 23"/>
                  <a:gd name="T44" fmla="*/ 128 w 131"/>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3">
                    <a:moveTo>
                      <a:pt x="128" y="9"/>
                    </a:moveTo>
                    <a:lnTo>
                      <a:pt x="124" y="8"/>
                    </a:lnTo>
                    <a:lnTo>
                      <a:pt x="116" y="6"/>
                    </a:lnTo>
                    <a:lnTo>
                      <a:pt x="108" y="6"/>
                    </a:lnTo>
                    <a:lnTo>
                      <a:pt x="99" y="6"/>
                    </a:lnTo>
                    <a:lnTo>
                      <a:pt x="79" y="8"/>
                    </a:lnTo>
                    <a:lnTo>
                      <a:pt x="59" y="11"/>
                    </a:lnTo>
                    <a:lnTo>
                      <a:pt x="39" y="14"/>
                    </a:lnTo>
                    <a:lnTo>
                      <a:pt x="22" y="18"/>
                    </a:lnTo>
                    <a:lnTo>
                      <a:pt x="9" y="22"/>
                    </a:lnTo>
                    <a:lnTo>
                      <a:pt x="3" y="23"/>
                    </a:lnTo>
                    <a:lnTo>
                      <a:pt x="0" y="17"/>
                    </a:lnTo>
                    <a:lnTo>
                      <a:pt x="8" y="15"/>
                    </a:lnTo>
                    <a:lnTo>
                      <a:pt x="20" y="11"/>
                    </a:lnTo>
                    <a:lnTo>
                      <a:pt x="37" y="8"/>
                    </a:lnTo>
                    <a:lnTo>
                      <a:pt x="57" y="5"/>
                    </a:lnTo>
                    <a:lnTo>
                      <a:pt x="77" y="1"/>
                    </a:lnTo>
                    <a:lnTo>
                      <a:pt x="97" y="0"/>
                    </a:lnTo>
                    <a:lnTo>
                      <a:pt x="108" y="0"/>
                    </a:lnTo>
                    <a:lnTo>
                      <a:pt x="116" y="0"/>
                    </a:lnTo>
                    <a:lnTo>
                      <a:pt x="125" y="1"/>
                    </a:lnTo>
                    <a:lnTo>
                      <a:pt x="131" y="3"/>
                    </a:lnTo>
                    <a:lnTo>
                      <a:pt x="12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0" name="Freeform 166"/>
              <p:cNvSpPr>
                <a:spLocks/>
              </p:cNvSpPr>
              <p:nvPr/>
            </p:nvSpPr>
            <p:spPr bwMode="auto">
              <a:xfrm>
                <a:off x="2568" y="1027"/>
                <a:ext cx="3" cy="3"/>
              </a:xfrm>
              <a:custGeom>
                <a:avLst/>
                <a:gdLst>
                  <a:gd name="T0" fmla="*/ 6 w 6"/>
                  <a:gd name="T1" fmla="*/ 2 h 6"/>
                  <a:gd name="T2" fmla="*/ 6 w 6"/>
                  <a:gd name="T3" fmla="*/ 0 h 6"/>
                  <a:gd name="T4" fmla="*/ 4 w 6"/>
                  <a:gd name="T5" fmla="*/ 0 h 6"/>
                  <a:gd name="T6" fmla="*/ 1 w 6"/>
                  <a:gd name="T7" fmla="*/ 6 h 6"/>
                  <a:gd name="T8" fmla="*/ 0 w 6"/>
                  <a:gd name="T9" fmla="*/ 5 h 6"/>
                  <a:gd name="T10" fmla="*/ 6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6" y="2"/>
                    </a:moveTo>
                    <a:lnTo>
                      <a:pt x="6" y="0"/>
                    </a:lnTo>
                    <a:lnTo>
                      <a:pt x="4" y="0"/>
                    </a:lnTo>
                    <a:lnTo>
                      <a:pt x="1" y="6"/>
                    </a:lnTo>
                    <a:lnTo>
                      <a:pt x="0" y="5"/>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1" name="Freeform 167"/>
              <p:cNvSpPr>
                <a:spLocks/>
              </p:cNvSpPr>
              <p:nvPr/>
            </p:nvSpPr>
            <p:spPr bwMode="auto">
              <a:xfrm>
                <a:off x="2476" y="1035"/>
                <a:ext cx="31" cy="90"/>
              </a:xfrm>
              <a:custGeom>
                <a:avLst/>
                <a:gdLst>
                  <a:gd name="T0" fmla="*/ 61 w 61"/>
                  <a:gd name="T1" fmla="*/ 2 h 179"/>
                  <a:gd name="T2" fmla="*/ 61 w 61"/>
                  <a:gd name="T3" fmla="*/ 5 h 179"/>
                  <a:gd name="T4" fmla="*/ 60 w 61"/>
                  <a:gd name="T5" fmla="*/ 11 h 179"/>
                  <a:gd name="T6" fmla="*/ 58 w 61"/>
                  <a:gd name="T7" fmla="*/ 32 h 179"/>
                  <a:gd name="T8" fmla="*/ 57 w 61"/>
                  <a:gd name="T9" fmla="*/ 62 h 179"/>
                  <a:gd name="T10" fmla="*/ 55 w 61"/>
                  <a:gd name="T11" fmla="*/ 79 h 179"/>
                  <a:gd name="T12" fmla="*/ 54 w 61"/>
                  <a:gd name="T13" fmla="*/ 96 h 179"/>
                  <a:gd name="T14" fmla="*/ 51 w 61"/>
                  <a:gd name="T15" fmla="*/ 113 h 179"/>
                  <a:gd name="T16" fmla="*/ 46 w 61"/>
                  <a:gd name="T17" fmla="*/ 128 h 179"/>
                  <a:gd name="T18" fmla="*/ 43 w 61"/>
                  <a:gd name="T19" fmla="*/ 144 h 179"/>
                  <a:gd name="T20" fmla="*/ 37 w 61"/>
                  <a:gd name="T21" fmla="*/ 156 h 179"/>
                  <a:gd name="T22" fmla="*/ 34 w 61"/>
                  <a:gd name="T23" fmla="*/ 162 h 179"/>
                  <a:gd name="T24" fmla="*/ 31 w 61"/>
                  <a:gd name="T25" fmla="*/ 167 h 179"/>
                  <a:gd name="T26" fmla="*/ 26 w 61"/>
                  <a:gd name="T27" fmla="*/ 171 h 179"/>
                  <a:gd name="T28" fmla="*/ 21 w 61"/>
                  <a:gd name="T29" fmla="*/ 174 h 179"/>
                  <a:gd name="T30" fmla="*/ 17 w 61"/>
                  <a:gd name="T31" fmla="*/ 177 h 179"/>
                  <a:gd name="T32" fmla="*/ 10 w 61"/>
                  <a:gd name="T33" fmla="*/ 179 h 179"/>
                  <a:gd name="T34" fmla="*/ 6 w 61"/>
                  <a:gd name="T35" fmla="*/ 179 h 179"/>
                  <a:gd name="T36" fmla="*/ 0 w 61"/>
                  <a:gd name="T37" fmla="*/ 179 h 179"/>
                  <a:gd name="T38" fmla="*/ 0 w 61"/>
                  <a:gd name="T39" fmla="*/ 171 h 179"/>
                  <a:gd name="T40" fmla="*/ 6 w 61"/>
                  <a:gd name="T41" fmla="*/ 173 h 179"/>
                  <a:gd name="T42" fmla="*/ 9 w 61"/>
                  <a:gd name="T43" fmla="*/ 173 h 179"/>
                  <a:gd name="T44" fmla="*/ 14 w 61"/>
                  <a:gd name="T45" fmla="*/ 171 h 179"/>
                  <a:gd name="T46" fmla="*/ 18 w 61"/>
                  <a:gd name="T47" fmla="*/ 170 h 179"/>
                  <a:gd name="T48" fmla="*/ 21 w 61"/>
                  <a:gd name="T49" fmla="*/ 167 h 179"/>
                  <a:gd name="T50" fmla="*/ 24 w 61"/>
                  <a:gd name="T51" fmla="*/ 162 h 179"/>
                  <a:gd name="T52" fmla="*/ 27 w 61"/>
                  <a:gd name="T53" fmla="*/ 157 h 179"/>
                  <a:gd name="T54" fmla="*/ 31 w 61"/>
                  <a:gd name="T55" fmla="*/ 153 h 179"/>
                  <a:gd name="T56" fmla="*/ 35 w 61"/>
                  <a:gd name="T57" fmla="*/ 140 h 179"/>
                  <a:gd name="T58" fmla="*/ 40 w 61"/>
                  <a:gd name="T59" fmla="*/ 127 h 179"/>
                  <a:gd name="T60" fmla="*/ 43 w 61"/>
                  <a:gd name="T61" fmla="*/ 111 h 179"/>
                  <a:gd name="T62" fmla="*/ 46 w 61"/>
                  <a:gd name="T63" fmla="*/ 94 h 179"/>
                  <a:gd name="T64" fmla="*/ 49 w 61"/>
                  <a:gd name="T65" fmla="*/ 79 h 179"/>
                  <a:gd name="T66" fmla="*/ 51 w 61"/>
                  <a:gd name="T67" fmla="*/ 62 h 179"/>
                  <a:gd name="T68" fmla="*/ 52 w 61"/>
                  <a:gd name="T69" fmla="*/ 32 h 179"/>
                  <a:gd name="T70" fmla="*/ 54 w 61"/>
                  <a:gd name="T71" fmla="*/ 9 h 179"/>
                  <a:gd name="T72" fmla="*/ 54 w 61"/>
                  <a:gd name="T73" fmla="*/ 3 h 179"/>
                  <a:gd name="T74" fmla="*/ 55 w 61"/>
                  <a:gd name="T75" fmla="*/ 0 h 179"/>
                  <a:gd name="T76" fmla="*/ 61 w 61"/>
                  <a:gd name="T77"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79">
                    <a:moveTo>
                      <a:pt x="61" y="2"/>
                    </a:moveTo>
                    <a:lnTo>
                      <a:pt x="61" y="5"/>
                    </a:lnTo>
                    <a:lnTo>
                      <a:pt x="60" y="11"/>
                    </a:lnTo>
                    <a:lnTo>
                      <a:pt x="58" y="32"/>
                    </a:lnTo>
                    <a:lnTo>
                      <a:pt x="57" y="62"/>
                    </a:lnTo>
                    <a:lnTo>
                      <a:pt x="55" y="79"/>
                    </a:lnTo>
                    <a:lnTo>
                      <a:pt x="54" y="96"/>
                    </a:lnTo>
                    <a:lnTo>
                      <a:pt x="51" y="113"/>
                    </a:lnTo>
                    <a:lnTo>
                      <a:pt x="46" y="128"/>
                    </a:lnTo>
                    <a:lnTo>
                      <a:pt x="43" y="144"/>
                    </a:lnTo>
                    <a:lnTo>
                      <a:pt x="37" y="156"/>
                    </a:lnTo>
                    <a:lnTo>
                      <a:pt x="34" y="162"/>
                    </a:lnTo>
                    <a:lnTo>
                      <a:pt x="31" y="167"/>
                    </a:lnTo>
                    <a:lnTo>
                      <a:pt x="26" y="171"/>
                    </a:lnTo>
                    <a:lnTo>
                      <a:pt x="21" y="174"/>
                    </a:lnTo>
                    <a:lnTo>
                      <a:pt x="17" y="177"/>
                    </a:lnTo>
                    <a:lnTo>
                      <a:pt x="10" y="179"/>
                    </a:lnTo>
                    <a:lnTo>
                      <a:pt x="6" y="179"/>
                    </a:lnTo>
                    <a:lnTo>
                      <a:pt x="0" y="179"/>
                    </a:lnTo>
                    <a:lnTo>
                      <a:pt x="0" y="171"/>
                    </a:lnTo>
                    <a:lnTo>
                      <a:pt x="6" y="173"/>
                    </a:lnTo>
                    <a:lnTo>
                      <a:pt x="9" y="173"/>
                    </a:lnTo>
                    <a:lnTo>
                      <a:pt x="14" y="171"/>
                    </a:lnTo>
                    <a:lnTo>
                      <a:pt x="18" y="170"/>
                    </a:lnTo>
                    <a:lnTo>
                      <a:pt x="21" y="167"/>
                    </a:lnTo>
                    <a:lnTo>
                      <a:pt x="24" y="162"/>
                    </a:lnTo>
                    <a:lnTo>
                      <a:pt x="27" y="157"/>
                    </a:lnTo>
                    <a:lnTo>
                      <a:pt x="31" y="153"/>
                    </a:lnTo>
                    <a:lnTo>
                      <a:pt x="35" y="140"/>
                    </a:lnTo>
                    <a:lnTo>
                      <a:pt x="40" y="127"/>
                    </a:lnTo>
                    <a:lnTo>
                      <a:pt x="43" y="111"/>
                    </a:lnTo>
                    <a:lnTo>
                      <a:pt x="46" y="94"/>
                    </a:lnTo>
                    <a:lnTo>
                      <a:pt x="49" y="79"/>
                    </a:lnTo>
                    <a:lnTo>
                      <a:pt x="51" y="62"/>
                    </a:lnTo>
                    <a:lnTo>
                      <a:pt x="52" y="32"/>
                    </a:lnTo>
                    <a:lnTo>
                      <a:pt x="54" y="9"/>
                    </a:lnTo>
                    <a:lnTo>
                      <a:pt x="54" y="3"/>
                    </a:lnTo>
                    <a:lnTo>
                      <a:pt x="55" y="0"/>
                    </a:lnTo>
                    <a:lnTo>
                      <a:pt x="6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2" name="Freeform 168"/>
              <p:cNvSpPr>
                <a:spLocks/>
              </p:cNvSpPr>
              <p:nvPr/>
            </p:nvSpPr>
            <p:spPr bwMode="auto">
              <a:xfrm>
                <a:off x="2504" y="1034"/>
                <a:ext cx="3" cy="3"/>
              </a:xfrm>
              <a:custGeom>
                <a:avLst/>
                <a:gdLst>
                  <a:gd name="T0" fmla="*/ 2 w 6"/>
                  <a:gd name="T1" fmla="*/ 0 h 6"/>
                  <a:gd name="T2" fmla="*/ 0 w 6"/>
                  <a:gd name="T3" fmla="*/ 1 h 6"/>
                  <a:gd name="T4" fmla="*/ 0 w 6"/>
                  <a:gd name="T5" fmla="*/ 3 h 6"/>
                  <a:gd name="T6" fmla="*/ 6 w 6"/>
                  <a:gd name="T7" fmla="*/ 5 h 6"/>
                  <a:gd name="T8" fmla="*/ 5 w 6"/>
                  <a:gd name="T9" fmla="*/ 6 h 6"/>
                  <a:gd name="T10" fmla="*/ 2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2" y="0"/>
                    </a:moveTo>
                    <a:lnTo>
                      <a:pt x="0" y="1"/>
                    </a:lnTo>
                    <a:lnTo>
                      <a:pt x="0" y="3"/>
                    </a:lnTo>
                    <a:lnTo>
                      <a:pt x="6" y="5"/>
                    </a:lnTo>
                    <a:lnTo>
                      <a:pt x="5"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3" name="Freeform 169"/>
              <p:cNvSpPr>
                <a:spLocks/>
              </p:cNvSpPr>
              <p:nvPr/>
            </p:nvSpPr>
            <p:spPr bwMode="auto">
              <a:xfrm>
                <a:off x="2371" y="1121"/>
                <a:ext cx="105" cy="26"/>
              </a:xfrm>
              <a:custGeom>
                <a:avLst/>
                <a:gdLst>
                  <a:gd name="T0" fmla="*/ 211 w 211"/>
                  <a:gd name="T1" fmla="*/ 8 h 51"/>
                  <a:gd name="T2" fmla="*/ 204 w 211"/>
                  <a:gd name="T3" fmla="*/ 6 h 51"/>
                  <a:gd name="T4" fmla="*/ 197 w 211"/>
                  <a:gd name="T5" fmla="*/ 6 h 51"/>
                  <a:gd name="T6" fmla="*/ 187 w 211"/>
                  <a:gd name="T7" fmla="*/ 6 h 51"/>
                  <a:gd name="T8" fmla="*/ 177 w 211"/>
                  <a:gd name="T9" fmla="*/ 8 h 51"/>
                  <a:gd name="T10" fmla="*/ 150 w 211"/>
                  <a:gd name="T11" fmla="*/ 13 h 51"/>
                  <a:gd name="T12" fmla="*/ 121 w 211"/>
                  <a:gd name="T13" fmla="*/ 17 h 51"/>
                  <a:gd name="T14" fmla="*/ 90 w 211"/>
                  <a:gd name="T15" fmla="*/ 25 h 51"/>
                  <a:gd name="T16" fmla="*/ 60 w 211"/>
                  <a:gd name="T17" fmla="*/ 34 h 51"/>
                  <a:gd name="T18" fmla="*/ 29 w 211"/>
                  <a:gd name="T19" fmla="*/ 42 h 51"/>
                  <a:gd name="T20" fmla="*/ 3 w 211"/>
                  <a:gd name="T21" fmla="*/ 51 h 51"/>
                  <a:gd name="T22" fmla="*/ 0 w 211"/>
                  <a:gd name="T23" fmla="*/ 45 h 51"/>
                  <a:gd name="T24" fmla="*/ 28 w 211"/>
                  <a:gd name="T25" fmla="*/ 36 h 51"/>
                  <a:gd name="T26" fmla="*/ 57 w 211"/>
                  <a:gd name="T27" fmla="*/ 27 h 51"/>
                  <a:gd name="T28" fmla="*/ 88 w 211"/>
                  <a:gd name="T29" fmla="*/ 19 h 51"/>
                  <a:gd name="T30" fmla="*/ 119 w 211"/>
                  <a:gd name="T31" fmla="*/ 11 h 51"/>
                  <a:gd name="T32" fmla="*/ 149 w 211"/>
                  <a:gd name="T33" fmla="*/ 5 h 51"/>
                  <a:gd name="T34" fmla="*/ 175 w 211"/>
                  <a:gd name="T35" fmla="*/ 2 h 51"/>
                  <a:gd name="T36" fmla="*/ 186 w 211"/>
                  <a:gd name="T37" fmla="*/ 0 h 51"/>
                  <a:gd name="T38" fmla="*/ 197 w 211"/>
                  <a:gd name="T39" fmla="*/ 0 h 51"/>
                  <a:gd name="T40" fmla="*/ 204 w 211"/>
                  <a:gd name="T41" fmla="*/ 0 h 51"/>
                  <a:gd name="T42" fmla="*/ 211 w 211"/>
                  <a:gd name="T43" fmla="*/ 0 h 51"/>
                  <a:gd name="T44" fmla="*/ 211 w 211"/>
                  <a:gd name="T45" fmla="*/ 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51">
                    <a:moveTo>
                      <a:pt x="211" y="8"/>
                    </a:moveTo>
                    <a:lnTo>
                      <a:pt x="204" y="6"/>
                    </a:lnTo>
                    <a:lnTo>
                      <a:pt x="197" y="6"/>
                    </a:lnTo>
                    <a:lnTo>
                      <a:pt x="187" y="6"/>
                    </a:lnTo>
                    <a:lnTo>
                      <a:pt x="177" y="8"/>
                    </a:lnTo>
                    <a:lnTo>
                      <a:pt x="150" y="13"/>
                    </a:lnTo>
                    <a:lnTo>
                      <a:pt x="121" y="17"/>
                    </a:lnTo>
                    <a:lnTo>
                      <a:pt x="90" y="25"/>
                    </a:lnTo>
                    <a:lnTo>
                      <a:pt x="60" y="34"/>
                    </a:lnTo>
                    <a:lnTo>
                      <a:pt x="29" y="42"/>
                    </a:lnTo>
                    <a:lnTo>
                      <a:pt x="3" y="51"/>
                    </a:lnTo>
                    <a:lnTo>
                      <a:pt x="0" y="45"/>
                    </a:lnTo>
                    <a:lnTo>
                      <a:pt x="28" y="36"/>
                    </a:lnTo>
                    <a:lnTo>
                      <a:pt x="57" y="27"/>
                    </a:lnTo>
                    <a:lnTo>
                      <a:pt x="88" y="19"/>
                    </a:lnTo>
                    <a:lnTo>
                      <a:pt x="119" y="11"/>
                    </a:lnTo>
                    <a:lnTo>
                      <a:pt x="149" y="5"/>
                    </a:lnTo>
                    <a:lnTo>
                      <a:pt x="175" y="2"/>
                    </a:lnTo>
                    <a:lnTo>
                      <a:pt x="186" y="0"/>
                    </a:lnTo>
                    <a:lnTo>
                      <a:pt x="197" y="0"/>
                    </a:lnTo>
                    <a:lnTo>
                      <a:pt x="204" y="0"/>
                    </a:lnTo>
                    <a:lnTo>
                      <a:pt x="211" y="0"/>
                    </a:lnTo>
                    <a:lnTo>
                      <a:pt x="2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4" name="Freeform 170"/>
              <p:cNvSpPr>
                <a:spLocks/>
              </p:cNvSpPr>
              <p:nvPr/>
            </p:nvSpPr>
            <p:spPr bwMode="auto">
              <a:xfrm>
                <a:off x="2476" y="1121"/>
                <a:ext cx="1" cy="4"/>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5" name="Freeform 171"/>
              <p:cNvSpPr>
                <a:spLocks/>
              </p:cNvSpPr>
              <p:nvPr/>
            </p:nvSpPr>
            <p:spPr bwMode="auto">
              <a:xfrm>
                <a:off x="2312" y="1074"/>
                <a:ext cx="60" cy="74"/>
              </a:xfrm>
              <a:custGeom>
                <a:avLst/>
                <a:gdLst>
                  <a:gd name="T0" fmla="*/ 120 w 120"/>
                  <a:gd name="T1" fmla="*/ 145 h 148"/>
                  <a:gd name="T2" fmla="*/ 110 w 120"/>
                  <a:gd name="T3" fmla="*/ 148 h 148"/>
                  <a:gd name="T4" fmla="*/ 104 w 120"/>
                  <a:gd name="T5" fmla="*/ 148 h 148"/>
                  <a:gd name="T6" fmla="*/ 100 w 120"/>
                  <a:gd name="T7" fmla="*/ 147 h 148"/>
                  <a:gd name="T8" fmla="*/ 95 w 120"/>
                  <a:gd name="T9" fmla="*/ 145 h 148"/>
                  <a:gd name="T10" fmla="*/ 90 w 120"/>
                  <a:gd name="T11" fmla="*/ 144 h 148"/>
                  <a:gd name="T12" fmla="*/ 81 w 120"/>
                  <a:gd name="T13" fmla="*/ 138 h 148"/>
                  <a:gd name="T14" fmla="*/ 75 w 120"/>
                  <a:gd name="T15" fmla="*/ 130 h 148"/>
                  <a:gd name="T16" fmla="*/ 67 w 120"/>
                  <a:gd name="T17" fmla="*/ 121 h 148"/>
                  <a:gd name="T18" fmla="*/ 61 w 120"/>
                  <a:gd name="T19" fmla="*/ 110 h 148"/>
                  <a:gd name="T20" fmla="*/ 55 w 120"/>
                  <a:gd name="T21" fmla="*/ 97 h 148"/>
                  <a:gd name="T22" fmla="*/ 44 w 120"/>
                  <a:gd name="T23" fmla="*/ 73 h 148"/>
                  <a:gd name="T24" fmla="*/ 31 w 120"/>
                  <a:gd name="T25" fmla="*/ 46 h 148"/>
                  <a:gd name="T26" fmla="*/ 24 w 120"/>
                  <a:gd name="T27" fmla="*/ 36 h 148"/>
                  <a:gd name="T28" fmla="*/ 17 w 120"/>
                  <a:gd name="T29" fmla="*/ 25 h 148"/>
                  <a:gd name="T30" fmla="*/ 8 w 120"/>
                  <a:gd name="T31" fmla="*/ 14 h 148"/>
                  <a:gd name="T32" fmla="*/ 5 w 120"/>
                  <a:gd name="T33" fmla="*/ 9 h 148"/>
                  <a:gd name="T34" fmla="*/ 0 w 120"/>
                  <a:gd name="T35" fmla="*/ 6 h 148"/>
                  <a:gd name="T36" fmla="*/ 5 w 120"/>
                  <a:gd name="T37" fmla="*/ 0 h 148"/>
                  <a:gd name="T38" fmla="*/ 10 w 120"/>
                  <a:gd name="T39" fmla="*/ 5 h 148"/>
                  <a:gd name="T40" fmla="*/ 14 w 120"/>
                  <a:gd name="T41" fmla="*/ 9 h 148"/>
                  <a:gd name="T42" fmla="*/ 22 w 120"/>
                  <a:gd name="T43" fmla="*/ 20 h 148"/>
                  <a:gd name="T44" fmla="*/ 30 w 120"/>
                  <a:gd name="T45" fmla="*/ 31 h 148"/>
                  <a:gd name="T46" fmla="*/ 38 w 120"/>
                  <a:gd name="T47" fmla="*/ 43 h 148"/>
                  <a:gd name="T48" fmla="*/ 50 w 120"/>
                  <a:gd name="T49" fmla="*/ 70 h 148"/>
                  <a:gd name="T50" fmla="*/ 61 w 120"/>
                  <a:gd name="T51" fmla="*/ 94 h 148"/>
                  <a:gd name="T52" fmla="*/ 67 w 120"/>
                  <a:gd name="T53" fmla="*/ 107 h 148"/>
                  <a:gd name="T54" fmla="*/ 73 w 120"/>
                  <a:gd name="T55" fmla="*/ 116 h 148"/>
                  <a:gd name="T56" fmla="*/ 79 w 120"/>
                  <a:gd name="T57" fmla="*/ 125 h 148"/>
                  <a:gd name="T58" fmla="*/ 86 w 120"/>
                  <a:gd name="T59" fmla="*/ 133 h 148"/>
                  <a:gd name="T60" fmla="*/ 93 w 120"/>
                  <a:gd name="T61" fmla="*/ 138 h 148"/>
                  <a:gd name="T62" fmla="*/ 96 w 120"/>
                  <a:gd name="T63" fmla="*/ 139 h 148"/>
                  <a:gd name="T64" fmla="*/ 101 w 120"/>
                  <a:gd name="T65" fmla="*/ 141 h 148"/>
                  <a:gd name="T66" fmla="*/ 104 w 120"/>
                  <a:gd name="T67" fmla="*/ 142 h 148"/>
                  <a:gd name="T68" fmla="*/ 109 w 120"/>
                  <a:gd name="T69" fmla="*/ 142 h 148"/>
                  <a:gd name="T70" fmla="*/ 118 w 120"/>
                  <a:gd name="T71" fmla="*/ 139 h 148"/>
                  <a:gd name="T72" fmla="*/ 120 w 120"/>
                  <a:gd name="T7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148">
                    <a:moveTo>
                      <a:pt x="120" y="145"/>
                    </a:moveTo>
                    <a:lnTo>
                      <a:pt x="110" y="148"/>
                    </a:lnTo>
                    <a:lnTo>
                      <a:pt x="104" y="148"/>
                    </a:lnTo>
                    <a:lnTo>
                      <a:pt x="100" y="147"/>
                    </a:lnTo>
                    <a:lnTo>
                      <a:pt x="95" y="145"/>
                    </a:lnTo>
                    <a:lnTo>
                      <a:pt x="90" y="144"/>
                    </a:lnTo>
                    <a:lnTo>
                      <a:pt x="81" y="138"/>
                    </a:lnTo>
                    <a:lnTo>
                      <a:pt x="75" y="130"/>
                    </a:lnTo>
                    <a:lnTo>
                      <a:pt x="67" y="121"/>
                    </a:lnTo>
                    <a:lnTo>
                      <a:pt x="61" y="110"/>
                    </a:lnTo>
                    <a:lnTo>
                      <a:pt x="55" y="97"/>
                    </a:lnTo>
                    <a:lnTo>
                      <a:pt x="44" y="73"/>
                    </a:lnTo>
                    <a:lnTo>
                      <a:pt x="31" y="46"/>
                    </a:lnTo>
                    <a:lnTo>
                      <a:pt x="24" y="36"/>
                    </a:lnTo>
                    <a:lnTo>
                      <a:pt x="17" y="25"/>
                    </a:lnTo>
                    <a:lnTo>
                      <a:pt x="8" y="14"/>
                    </a:lnTo>
                    <a:lnTo>
                      <a:pt x="5" y="9"/>
                    </a:lnTo>
                    <a:lnTo>
                      <a:pt x="0" y="6"/>
                    </a:lnTo>
                    <a:lnTo>
                      <a:pt x="5" y="0"/>
                    </a:lnTo>
                    <a:lnTo>
                      <a:pt x="10" y="5"/>
                    </a:lnTo>
                    <a:lnTo>
                      <a:pt x="14" y="9"/>
                    </a:lnTo>
                    <a:lnTo>
                      <a:pt x="22" y="20"/>
                    </a:lnTo>
                    <a:lnTo>
                      <a:pt x="30" y="31"/>
                    </a:lnTo>
                    <a:lnTo>
                      <a:pt x="38" y="43"/>
                    </a:lnTo>
                    <a:lnTo>
                      <a:pt x="50" y="70"/>
                    </a:lnTo>
                    <a:lnTo>
                      <a:pt x="61" y="94"/>
                    </a:lnTo>
                    <a:lnTo>
                      <a:pt x="67" y="107"/>
                    </a:lnTo>
                    <a:lnTo>
                      <a:pt x="73" y="116"/>
                    </a:lnTo>
                    <a:lnTo>
                      <a:pt x="79" y="125"/>
                    </a:lnTo>
                    <a:lnTo>
                      <a:pt x="86" y="133"/>
                    </a:lnTo>
                    <a:lnTo>
                      <a:pt x="93" y="138"/>
                    </a:lnTo>
                    <a:lnTo>
                      <a:pt x="96" y="139"/>
                    </a:lnTo>
                    <a:lnTo>
                      <a:pt x="101" y="141"/>
                    </a:lnTo>
                    <a:lnTo>
                      <a:pt x="104" y="142"/>
                    </a:lnTo>
                    <a:lnTo>
                      <a:pt x="109" y="142"/>
                    </a:lnTo>
                    <a:lnTo>
                      <a:pt x="118" y="139"/>
                    </a:lnTo>
                    <a:lnTo>
                      <a:pt x="12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6" name="Freeform 172"/>
              <p:cNvSpPr>
                <a:spLocks/>
              </p:cNvSpPr>
              <p:nvPr/>
            </p:nvSpPr>
            <p:spPr bwMode="auto">
              <a:xfrm>
                <a:off x="2371" y="1144"/>
                <a:ext cx="2" cy="3"/>
              </a:xfrm>
              <a:custGeom>
                <a:avLst/>
                <a:gdLst>
                  <a:gd name="T0" fmla="*/ 3 w 3"/>
                  <a:gd name="T1" fmla="*/ 6 h 6"/>
                  <a:gd name="T2" fmla="*/ 2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2" y="6"/>
                    </a:ln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7" name="Freeform 173"/>
              <p:cNvSpPr>
                <a:spLocks/>
              </p:cNvSpPr>
              <p:nvPr/>
            </p:nvSpPr>
            <p:spPr bwMode="auto">
              <a:xfrm>
                <a:off x="2282" y="1073"/>
                <a:ext cx="32" cy="10"/>
              </a:xfrm>
              <a:custGeom>
                <a:avLst/>
                <a:gdLst>
                  <a:gd name="T0" fmla="*/ 60 w 64"/>
                  <a:gd name="T1" fmla="*/ 7 h 18"/>
                  <a:gd name="T2" fmla="*/ 60 w 64"/>
                  <a:gd name="T3" fmla="*/ 7 h 18"/>
                  <a:gd name="T4" fmla="*/ 59 w 64"/>
                  <a:gd name="T5" fmla="*/ 6 h 18"/>
                  <a:gd name="T6" fmla="*/ 51 w 64"/>
                  <a:gd name="T7" fmla="*/ 6 h 18"/>
                  <a:gd name="T8" fmla="*/ 43 w 64"/>
                  <a:gd name="T9" fmla="*/ 7 h 18"/>
                  <a:gd name="T10" fmla="*/ 34 w 64"/>
                  <a:gd name="T11" fmla="*/ 9 h 18"/>
                  <a:gd name="T12" fmla="*/ 16 w 64"/>
                  <a:gd name="T13" fmla="*/ 15 h 18"/>
                  <a:gd name="T14" fmla="*/ 3 w 64"/>
                  <a:gd name="T15" fmla="*/ 18 h 18"/>
                  <a:gd name="T16" fmla="*/ 0 w 64"/>
                  <a:gd name="T17" fmla="*/ 12 h 18"/>
                  <a:gd name="T18" fmla="*/ 12 w 64"/>
                  <a:gd name="T19" fmla="*/ 9 h 18"/>
                  <a:gd name="T20" fmla="*/ 31 w 64"/>
                  <a:gd name="T21" fmla="*/ 3 h 18"/>
                  <a:gd name="T22" fmla="*/ 42 w 64"/>
                  <a:gd name="T23" fmla="*/ 1 h 18"/>
                  <a:gd name="T24" fmla="*/ 51 w 64"/>
                  <a:gd name="T25" fmla="*/ 0 h 18"/>
                  <a:gd name="T26" fmla="*/ 59 w 64"/>
                  <a:gd name="T27" fmla="*/ 0 h 18"/>
                  <a:gd name="T28" fmla="*/ 62 w 64"/>
                  <a:gd name="T29" fmla="*/ 0 h 18"/>
                  <a:gd name="T30" fmla="*/ 64 w 64"/>
                  <a:gd name="T31" fmla="*/ 1 h 18"/>
                  <a:gd name="T32" fmla="*/ 60 w 64"/>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8">
                    <a:moveTo>
                      <a:pt x="60" y="7"/>
                    </a:moveTo>
                    <a:lnTo>
                      <a:pt x="60" y="7"/>
                    </a:lnTo>
                    <a:lnTo>
                      <a:pt x="59" y="6"/>
                    </a:lnTo>
                    <a:lnTo>
                      <a:pt x="51" y="6"/>
                    </a:lnTo>
                    <a:lnTo>
                      <a:pt x="43" y="7"/>
                    </a:lnTo>
                    <a:lnTo>
                      <a:pt x="34" y="9"/>
                    </a:lnTo>
                    <a:lnTo>
                      <a:pt x="16" y="15"/>
                    </a:lnTo>
                    <a:lnTo>
                      <a:pt x="3" y="18"/>
                    </a:lnTo>
                    <a:lnTo>
                      <a:pt x="0" y="12"/>
                    </a:lnTo>
                    <a:lnTo>
                      <a:pt x="12" y="9"/>
                    </a:lnTo>
                    <a:lnTo>
                      <a:pt x="31" y="3"/>
                    </a:lnTo>
                    <a:lnTo>
                      <a:pt x="42" y="1"/>
                    </a:lnTo>
                    <a:lnTo>
                      <a:pt x="51" y="0"/>
                    </a:lnTo>
                    <a:lnTo>
                      <a:pt x="59" y="0"/>
                    </a:lnTo>
                    <a:lnTo>
                      <a:pt x="62" y="0"/>
                    </a:lnTo>
                    <a:lnTo>
                      <a:pt x="64" y="1"/>
                    </a:lnTo>
                    <a:lnTo>
                      <a:pt x="6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8" name="Freeform 174"/>
              <p:cNvSpPr>
                <a:spLocks/>
              </p:cNvSpPr>
              <p:nvPr/>
            </p:nvSpPr>
            <p:spPr bwMode="auto">
              <a:xfrm>
                <a:off x="2312" y="1074"/>
                <a:ext cx="3" cy="3"/>
              </a:xfrm>
              <a:custGeom>
                <a:avLst/>
                <a:gdLst>
                  <a:gd name="T0" fmla="*/ 5 w 5"/>
                  <a:gd name="T1" fmla="*/ 0 h 6"/>
                  <a:gd name="T2" fmla="*/ 4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4" y="0"/>
                    </a:ln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79" name="Freeform 175"/>
              <p:cNvSpPr>
                <a:spLocks/>
              </p:cNvSpPr>
              <p:nvPr/>
            </p:nvSpPr>
            <p:spPr bwMode="auto">
              <a:xfrm>
                <a:off x="2243" y="1079"/>
                <a:ext cx="41" cy="41"/>
              </a:xfrm>
              <a:custGeom>
                <a:avLst/>
                <a:gdLst>
                  <a:gd name="T0" fmla="*/ 82 w 82"/>
                  <a:gd name="T1" fmla="*/ 6 h 80"/>
                  <a:gd name="T2" fmla="*/ 76 w 82"/>
                  <a:gd name="T3" fmla="*/ 11 h 80"/>
                  <a:gd name="T4" fmla="*/ 68 w 82"/>
                  <a:gd name="T5" fmla="*/ 14 h 80"/>
                  <a:gd name="T6" fmla="*/ 61 w 82"/>
                  <a:gd name="T7" fmla="*/ 18 h 80"/>
                  <a:gd name="T8" fmla="*/ 54 w 82"/>
                  <a:gd name="T9" fmla="*/ 25 h 80"/>
                  <a:gd name="T10" fmla="*/ 40 w 82"/>
                  <a:gd name="T11" fmla="*/ 35 h 80"/>
                  <a:gd name="T12" fmla="*/ 28 w 82"/>
                  <a:gd name="T13" fmla="*/ 48 h 80"/>
                  <a:gd name="T14" fmla="*/ 19 w 82"/>
                  <a:gd name="T15" fmla="*/ 59 h 80"/>
                  <a:gd name="T16" fmla="*/ 11 w 82"/>
                  <a:gd name="T17" fmla="*/ 69 h 80"/>
                  <a:gd name="T18" fmla="*/ 8 w 82"/>
                  <a:gd name="T19" fmla="*/ 77 h 80"/>
                  <a:gd name="T20" fmla="*/ 8 w 82"/>
                  <a:gd name="T21" fmla="*/ 77 h 80"/>
                  <a:gd name="T22" fmla="*/ 8 w 82"/>
                  <a:gd name="T23" fmla="*/ 79 h 80"/>
                  <a:gd name="T24" fmla="*/ 0 w 82"/>
                  <a:gd name="T25" fmla="*/ 80 h 80"/>
                  <a:gd name="T26" fmla="*/ 0 w 82"/>
                  <a:gd name="T27" fmla="*/ 79 h 80"/>
                  <a:gd name="T28" fmla="*/ 2 w 82"/>
                  <a:gd name="T29" fmla="*/ 74 h 80"/>
                  <a:gd name="T30" fmla="*/ 6 w 82"/>
                  <a:gd name="T31" fmla="*/ 65 h 80"/>
                  <a:gd name="T32" fmla="*/ 14 w 82"/>
                  <a:gd name="T33" fmla="*/ 56 h 80"/>
                  <a:gd name="T34" fmla="*/ 23 w 82"/>
                  <a:gd name="T35" fmla="*/ 43 h 80"/>
                  <a:gd name="T36" fmla="*/ 36 w 82"/>
                  <a:gd name="T37" fmla="*/ 31 h 80"/>
                  <a:gd name="T38" fmla="*/ 50 w 82"/>
                  <a:gd name="T39" fmla="*/ 20 h 80"/>
                  <a:gd name="T40" fmla="*/ 56 w 82"/>
                  <a:gd name="T41" fmla="*/ 14 h 80"/>
                  <a:gd name="T42" fmla="*/ 64 w 82"/>
                  <a:gd name="T43" fmla="*/ 9 h 80"/>
                  <a:gd name="T44" fmla="*/ 71 w 82"/>
                  <a:gd name="T45" fmla="*/ 5 h 80"/>
                  <a:gd name="T46" fmla="*/ 79 w 82"/>
                  <a:gd name="T47" fmla="*/ 0 h 80"/>
                  <a:gd name="T48" fmla="*/ 82 w 82"/>
                  <a:gd name="T49"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0">
                    <a:moveTo>
                      <a:pt x="82" y="6"/>
                    </a:moveTo>
                    <a:lnTo>
                      <a:pt x="76" y="11"/>
                    </a:lnTo>
                    <a:lnTo>
                      <a:pt x="68" y="14"/>
                    </a:lnTo>
                    <a:lnTo>
                      <a:pt x="61" y="18"/>
                    </a:lnTo>
                    <a:lnTo>
                      <a:pt x="54" y="25"/>
                    </a:lnTo>
                    <a:lnTo>
                      <a:pt x="40" y="35"/>
                    </a:lnTo>
                    <a:lnTo>
                      <a:pt x="28" y="48"/>
                    </a:lnTo>
                    <a:lnTo>
                      <a:pt x="19" y="59"/>
                    </a:lnTo>
                    <a:lnTo>
                      <a:pt x="11" y="69"/>
                    </a:lnTo>
                    <a:lnTo>
                      <a:pt x="8" y="77"/>
                    </a:lnTo>
                    <a:lnTo>
                      <a:pt x="8" y="77"/>
                    </a:lnTo>
                    <a:lnTo>
                      <a:pt x="8" y="79"/>
                    </a:lnTo>
                    <a:lnTo>
                      <a:pt x="0" y="80"/>
                    </a:lnTo>
                    <a:lnTo>
                      <a:pt x="0" y="79"/>
                    </a:lnTo>
                    <a:lnTo>
                      <a:pt x="2" y="74"/>
                    </a:lnTo>
                    <a:lnTo>
                      <a:pt x="6" y="65"/>
                    </a:lnTo>
                    <a:lnTo>
                      <a:pt x="14" y="56"/>
                    </a:lnTo>
                    <a:lnTo>
                      <a:pt x="23" y="43"/>
                    </a:lnTo>
                    <a:lnTo>
                      <a:pt x="36" y="31"/>
                    </a:lnTo>
                    <a:lnTo>
                      <a:pt x="50" y="20"/>
                    </a:lnTo>
                    <a:lnTo>
                      <a:pt x="56" y="14"/>
                    </a:lnTo>
                    <a:lnTo>
                      <a:pt x="64" y="9"/>
                    </a:lnTo>
                    <a:lnTo>
                      <a:pt x="71" y="5"/>
                    </a:lnTo>
                    <a:lnTo>
                      <a:pt x="79" y="0"/>
                    </a:lnTo>
                    <a:lnTo>
                      <a:pt x="8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0" name="Freeform 176"/>
              <p:cNvSpPr>
                <a:spLocks/>
              </p:cNvSpPr>
              <p:nvPr/>
            </p:nvSpPr>
            <p:spPr bwMode="auto">
              <a:xfrm>
                <a:off x="2282" y="1079"/>
                <a:ext cx="2" cy="4"/>
              </a:xfrm>
              <a:custGeom>
                <a:avLst/>
                <a:gdLst>
                  <a:gd name="T0" fmla="*/ 0 w 3"/>
                  <a:gd name="T1" fmla="*/ 0 h 6"/>
                  <a:gd name="T2" fmla="*/ 3 w 3"/>
                  <a:gd name="T3" fmla="*/ 6 h 6"/>
                  <a:gd name="T4" fmla="*/ 0 w 3"/>
                  <a:gd name="T5" fmla="*/ 0 h 6"/>
                </a:gdLst>
                <a:ahLst/>
                <a:cxnLst>
                  <a:cxn ang="0">
                    <a:pos x="T0" y="T1"/>
                  </a:cxn>
                  <a:cxn ang="0">
                    <a:pos x="T2" y="T3"/>
                  </a:cxn>
                  <a:cxn ang="0">
                    <a:pos x="T4" y="T5"/>
                  </a:cxn>
                </a:cxnLst>
                <a:rect l="0" t="0" r="r" b="b"/>
                <a:pathLst>
                  <a:path w="3" h="6">
                    <a:moveTo>
                      <a:pt x="0" y="0"/>
                    </a:move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1" name="Freeform 177"/>
              <p:cNvSpPr>
                <a:spLocks/>
              </p:cNvSpPr>
              <p:nvPr/>
            </p:nvSpPr>
            <p:spPr bwMode="auto">
              <a:xfrm>
                <a:off x="2243" y="1118"/>
                <a:ext cx="20" cy="28"/>
              </a:xfrm>
              <a:custGeom>
                <a:avLst/>
                <a:gdLst>
                  <a:gd name="T0" fmla="*/ 4 w 38"/>
                  <a:gd name="T1" fmla="*/ 0 h 56"/>
                  <a:gd name="T2" fmla="*/ 21 w 38"/>
                  <a:gd name="T3" fmla="*/ 28 h 56"/>
                  <a:gd name="T4" fmla="*/ 38 w 38"/>
                  <a:gd name="T5" fmla="*/ 51 h 56"/>
                  <a:gd name="T6" fmla="*/ 32 w 38"/>
                  <a:gd name="T7" fmla="*/ 56 h 56"/>
                  <a:gd name="T8" fmla="*/ 17 w 38"/>
                  <a:gd name="T9" fmla="*/ 31 h 56"/>
                  <a:gd name="T10" fmla="*/ 0 w 38"/>
                  <a:gd name="T11" fmla="*/ 5 h 56"/>
                  <a:gd name="T12" fmla="*/ 4 w 38"/>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38" h="56">
                    <a:moveTo>
                      <a:pt x="4" y="0"/>
                    </a:moveTo>
                    <a:lnTo>
                      <a:pt x="21" y="28"/>
                    </a:lnTo>
                    <a:lnTo>
                      <a:pt x="38" y="51"/>
                    </a:lnTo>
                    <a:lnTo>
                      <a:pt x="32" y="56"/>
                    </a:lnTo>
                    <a:lnTo>
                      <a:pt x="17" y="31"/>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2" name="Freeform 178"/>
              <p:cNvSpPr>
                <a:spLocks/>
              </p:cNvSpPr>
              <p:nvPr/>
            </p:nvSpPr>
            <p:spPr bwMode="auto">
              <a:xfrm>
                <a:off x="2243" y="1118"/>
                <a:ext cx="3" cy="2"/>
              </a:xfrm>
              <a:custGeom>
                <a:avLst/>
                <a:gdLst>
                  <a:gd name="T0" fmla="*/ 0 w 8"/>
                  <a:gd name="T1" fmla="*/ 3 h 5"/>
                  <a:gd name="T2" fmla="*/ 0 w 8"/>
                  <a:gd name="T3" fmla="*/ 5 h 5"/>
                  <a:gd name="T4" fmla="*/ 2 w 8"/>
                  <a:gd name="T5" fmla="*/ 5 h 5"/>
                  <a:gd name="T6" fmla="*/ 6 w 8"/>
                  <a:gd name="T7" fmla="*/ 0 h 5"/>
                  <a:gd name="T8" fmla="*/ 8 w 8"/>
                  <a:gd name="T9" fmla="*/ 2 h 5"/>
                  <a:gd name="T10" fmla="*/ 0 w 8"/>
                  <a:gd name="T11" fmla="*/ 3 h 5"/>
                </a:gdLst>
                <a:ahLst/>
                <a:cxnLst>
                  <a:cxn ang="0">
                    <a:pos x="T0" y="T1"/>
                  </a:cxn>
                  <a:cxn ang="0">
                    <a:pos x="T2" y="T3"/>
                  </a:cxn>
                  <a:cxn ang="0">
                    <a:pos x="T4" y="T5"/>
                  </a:cxn>
                  <a:cxn ang="0">
                    <a:pos x="T6" y="T7"/>
                  </a:cxn>
                  <a:cxn ang="0">
                    <a:pos x="T8" y="T9"/>
                  </a:cxn>
                  <a:cxn ang="0">
                    <a:pos x="T10" y="T11"/>
                  </a:cxn>
                </a:cxnLst>
                <a:rect l="0" t="0" r="r" b="b"/>
                <a:pathLst>
                  <a:path w="8" h="5">
                    <a:moveTo>
                      <a:pt x="0" y="3"/>
                    </a:moveTo>
                    <a:lnTo>
                      <a:pt x="0" y="5"/>
                    </a:lnTo>
                    <a:lnTo>
                      <a:pt x="2" y="5"/>
                    </a:lnTo>
                    <a:lnTo>
                      <a:pt x="6" y="0"/>
                    </a:lnTo>
                    <a:lnTo>
                      <a:pt x="8"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3" name="Freeform 179"/>
              <p:cNvSpPr>
                <a:spLocks/>
              </p:cNvSpPr>
              <p:nvPr/>
            </p:nvSpPr>
            <p:spPr bwMode="auto">
              <a:xfrm>
                <a:off x="2260" y="1144"/>
                <a:ext cx="27" cy="67"/>
              </a:xfrm>
              <a:custGeom>
                <a:avLst/>
                <a:gdLst>
                  <a:gd name="T0" fmla="*/ 6 w 56"/>
                  <a:gd name="T1" fmla="*/ 0 h 136"/>
                  <a:gd name="T2" fmla="*/ 17 w 56"/>
                  <a:gd name="T3" fmla="*/ 17 h 136"/>
                  <a:gd name="T4" fmla="*/ 27 w 56"/>
                  <a:gd name="T5" fmla="*/ 32 h 136"/>
                  <a:gd name="T6" fmla="*/ 34 w 56"/>
                  <a:gd name="T7" fmla="*/ 48 h 136"/>
                  <a:gd name="T8" fmla="*/ 40 w 56"/>
                  <a:gd name="T9" fmla="*/ 62 h 136"/>
                  <a:gd name="T10" fmla="*/ 45 w 56"/>
                  <a:gd name="T11" fmla="*/ 77 h 136"/>
                  <a:gd name="T12" fmla="*/ 50 w 56"/>
                  <a:gd name="T13" fmla="*/ 94 h 136"/>
                  <a:gd name="T14" fmla="*/ 53 w 56"/>
                  <a:gd name="T15" fmla="*/ 114 h 136"/>
                  <a:gd name="T16" fmla="*/ 56 w 56"/>
                  <a:gd name="T17" fmla="*/ 136 h 136"/>
                  <a:gd name="T18" fmla="*/ 48 w 56"/>
                  <a:gd name="T19" fmla="*/ 136 h 136"/>
                  <a:gd name="T20" fmla="*/ 47 w 56"/>
                  <a:gd name="T21" fmla="*/ 114 h 136"/>
                  <a:gd name="T22" fmla="*/ 44 w 56"/>
                  <a:gd name="T23" fmla="*/ 96 h 136"/>
                  <a:gd name="T24" fmla="*/ 39 w 56"/>
                  <a:gd name="T25" fmla="*/ 80 h 136"/>
                  <a:gd name="T26" fmla="*/ 34 w 56"/>
                  <a:gd name="T27" fmla="*/ 65 h 136"/>
                  <a:gd name="T28" fmla="*/ 28 w 56"/>
                  <a:gd name="T29" fmla="*/ 51 h 136"/>
                  <a:gd name="T30" fmla="*/ 20 w 56"/>
                  <a:gd name="T31" fmla="*/ 36 h 136"/>
                  <a:gd name="T32" fmla="*/ 11 w 56"/>
                  <a:gd name="T33" fmla="*/ 22 h 136"/>
                  <a:gd name="T34" fmla="*/ 0 w 56"/>
                  <a:gd name="T35" fmla="*/ 5 h 136"/>
                  <a:gd name="T36" fmla="*/ 6 w 56"/>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36">
                    <a:moveTo>
                      <a:pt x="6" y="0"/>
                    </a:moveTo>
                    <a:lnTo>
                      <a:pt x="17" y="17"/>
                    </a:lnTo>
                    <a:lnTo>
                      <a:pt x="27" y="32"/>
                    </a:lnTo>
                    <a:lnTo>
                      <a:pt x="34" y="48"/>
                    </a:lnTo>
                    <a:lnTo>
                      <a:pt x="40" y="62"/>
                    </a:lnTo>
                    <a:lnTo>
                      <a:pt x="45" y="77"/>
                    </a:lnTo>
                    <a:lnTo>
                      <a:pt x="50" y="94"/>
                    </a:lnTo>
                    <a:lnTo>
                      <a:pt x="53" y="114"/>
                    </a:lnTo>
                    <a:lnTo>
                      <a:pt x="56" y="136"/>
                    </a:lnTo>
                    <a:lnTo>
                      <a:pt x="48" y="136"/>
                    </a:lnTo>
                    <a:lnTo>
                      <a:pt x="47" y="114"/>
                    </a:lnTo>
                    <a:lnTo>
                      <a:pt x="44" y="96"/>
                    </a:lnTo>
                    <a:lnTo>
                      <a:pt x="39" y="80"/>
                    </a:lnTo>
                    <a:lnTo>
                      <a:pt x="34" y="65"/>
                    </a:lnTo>
                    <a:lnTo>
                      <a:pt x="28" y="51"/>
                    </a:lnTo>
                    <a:lnTo>
                      <a:pt x="20" y="36"/>
                    </a:lnTo>
                    <a:lnTo>
                      <a:pt x="11" y="22"/>
                    </a:lnTo>
                    <a:lnTo>
                      <a:pt x="0"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4" name="Freeform 180"/>
              <p:cNvSpPr>
                <a:spLocks/>
              </p:cNvSpPr>
              <p:nvPr/>
            </p:nvSpPr>
            <p:spPr bwMode="auto">
              <a:xfrm>
                <a:off x="2260" y="1144"/>
                <a:ext cx="3" cy="2"/>
              </a:xfrm>
              <a:custGeom>
                <a:avLst/>
                <a:gdLst>
                  <a:gd name="T0" fmla="*/ 0 w 6"/>
                  <a:gd name="T1" fmla="*/ 5 h 5"/>
                  <a:gd name="T2" fmla="*/ 6 w 6"/>
                  <a:gd name="T3" fmla="*/ 0 h 5"/>
                  <a:gd name="T4" fmla="*/ 0 w 6"/>
                  <a:gd name="T5" fmla="*/ 5 h 5"/>
                </a:gdLst>
                <a:ahLst/>
                <a:cxnLst>
                  <a:cxn ang="0">
                    <a:pos x="T0" y="T1"/>
                  </a:cxn>
                  <a:cxn ang="0">
                    <a:pos x="T2" y="T3"/>
                  </a:cxn>
                  <a:cxn ang="0">
                    <a:pos x="T4" y="T5"/>
                  </a:cxn>
                </a:cxnLst>
                <a:rect l="0" t="0" r="r" b="b"/>
                <a:pathLst>
                  <a:path w="6" h="5">
                    <a:moveTo>
                      <a:pt x="0" y="5"/>
                    </a:move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5" name="Freeform 181"/>
              <p:cNvSpPr>
                <a:spLocks/>
              </p:cNvSpPr>
              <p:nvPr/>
            </p:nvSpPr>
            <p:spPr bwMode="auto">
              <a:xfrm>
                <a:off x="2275" y="1211"/>
                <a:ext cx="12" cy="37"/>
              </a:xfrm>
              <a:custGeom>
                <a:avLst/>
                <a:gdLst>
                  <a:gd name="T0" fmla="*/ 25 w 25"/>
                  <a:gd name="T1" fmla="*/ 0 h 72"/>
                  <a:gd name="T2" fmla="*/ 25 w 25"/>
                  <a:gd name="T3" fmla="*/ 9 h 72"/>
                  <a:gd name="T4" fmla="*/ 23 w 25"/>
                  <a:gd name="T5" fmla="*/ 20 h 72"/>
                  <a:gd name="T6" fmla="*/ 22 w 25"/>
                  <a:gd name="T7" fmla="*/ 25 h 72"/>
                  <a:gd name="T8" fmla="*/ 20 w 25"/>
                  <a:gd name="T9" fmla="*/ 29 h 72"/>
                  <a:gd name="T10" fmla="*/ 17 w 25"/>
                  <a:gd name="T11" fmla="*/ 38 h 72"/>
                  <a:gd name="T12" fmla="*/ 11 w 25"/>
                  <a:gd name="T13" fmla="*/ 55 h 72"/>
                  <a:gd name="T14" fmla="*/ 9 w 25"/>
                  <a:gd name="T15" fmla="*/ 63 h 72"/>
                  <a:gd name="T16" fmla="*/ 6 w 25"/>
                  <a:gd name="T17" fmla="*/ 72 h 72"/>
                  <a:gd name="T18" fmla="*/ 0 w 25"/>
                  <a:gd name="T19" fmla="*/ 71 h 72"/>
                  <a:gd name="T20" fmla="*/ 2 w 25"/>
                  <a:gd name="T21" fmla="*/ 62 h 72"/>
                  <a:gd name="T22" fmla="*/ 5 w 25"/>
                  <a:gd name="T23" fmla="*/ 52 h 72"/>
                  <a:gd name="T24" fmla="*/ 11 w 25"/>
                  <a:gd name="T25" fmla="*/ 35 h 72"/>
                  <a:gd name="T26" fmla="*/ 14 w 25"/>
                  <a:gd name="T27" fmla="*/ 28 h 72"/>
                  <a:gd name="T28" fmla="*/ 16 w 25"/>
                  <a:gd name="T29" fmla="*/ 23 h 72"/>
                  <a:gd name="T30" fmla="*/ 16 w 25"/>
                  <a:gd name="T31" fmla="*/ 18 h 72"/>
                  <a:gd name="T32" fmla="*/ 17 w 25"/>
                  <a:gd name="T33" fmla="*/ 9 h 72"/>
                  <a:gd name="T34" fmla="*/ 17 w 25"/>
                  <a:gd name="T35" fmla="*/ 0 h 72"/>
                  <a:gd name="T36" fmla="*/ 25 w 25"/>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72">
                    <a:moveTo>
                      <a:pt x="25" y="0"/>
                    </a:moveTo>
                    <a:lnTo>
                      <a:pt x="25" y="9"/>
                    </a:lnTo>
                    <a:lnTo>
                      <a:pt x="23" y="20"/>
                    </a:lnTo>
                    <a:lnTo>
                      <a:pt x="22" y="25"/>
                    </a:lnTo>
                    <a:lnTo>
                      <a:pt x="20" y="29"/>
                    </a:lnTo>
                    <a:lnTo>
                      <a:pt x="17" y="38"/>
                    </a:lnTo>
                    <a:lnTo>
                      <a:pt x="11" y="55"/>
                    </a:lnTo>
                    <a:lnTo>
                      <a:pt x="9" y="63"/>
                    </a:lnTo>
                    <a:lnTo>
                      <a:pt x="6" y="72"/>
                    </a:lnTo>
                    <a:lnTo>
                      <a:pt x="0" y="71"/>
                    </a:lnTo>
                    <a:lnTo>
                      <a:pt x="2" y="62"/>
                    </a:lnTo>
                    <a:lnTo>
                      <a:pt x="5" y="52"/>
                    </a:lnTo>
                    <a:lnTo>
                      <a:pt x="11" y="35"/>
                    </a:lnTo>
                    <a:lnTo>
                      <a:pt x="14" y="28"/>
                    </a:lnTo>
                    <a:lnTo>
                      <a:pt x="16" y="23"/>
                    </a:lnTo>
                    <a:lnTo>
                      <a:pt x="16" y="18"/>
                    </a:lnTo>
                    <a:lnTo>
                      <a:pt x="17" y="9"/>
                    </a:lnTo>
                    <a:lnTo>
                      <a:pt x="17"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6" name="Freeform 182"/>
              <p:cNvSpPr>
                <a:spLocks/>
              </p:cNvSpPr>
              <p:nvPr/>
            </p:nvSpPr>
            <p:spPr bwMode="auto">
              <a:xfrm>
                <a:off x="2284" y="1211"/>
                <a:ext cx="3"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7" name="Freeform 183"/>
              <p:cNvSpPr>
                <a:spLocks/>
              </p:cNvSpPr>
              <p:nvPr/>
            </p:nvSpPr>
            <p:spPr bwMode="auto">
              <a:xfrm>
                <a:off x="2269" y="1246"/>
                <a:ext cx="9" cy="14"/>
              </a:xfrm>
              <a:custGeom>
                <a:avLst/>
                <a:gdLst>
                  <a:gd name="T0" fmla="*/ 18 w 18"/>
                  <a:gd name="T1" fmla="*/ 3 h 28"/>
                  <a:gd name="T2" fmla="*/ 12 w 18"/>
                  <a:gd name="T3" fmla="*/ 0 h 28"/>
                  <a:gd name="T4" fmla="*/ 0 w 18"/>
                  <a:gd name="T5" fmla="*/ 25 h 28"/>
                  <a:gd name="T6" fmla="*/ 6 w 18"/>
                  <a:gd name="T7" fmla="*/ 28 h 28"/>
                  <a:gd name="T8" fmla="*/ 18 w 18"/>
                  <a:gd name="T9" fmla="*/ 3 h 28"/>
                </a:gdLst>
                <a:ahLst/>
                <a:cxnLst>
                  <a:cxn ang="0">
                    <a:pos x="T0" y="T1"/>
                  </a:cxn>
                  <a:cxn ang="0">
                    <a:pos x="T2" y="T3"/>
                  </a:cxn>
                  <a:cxn ang="0">
                    <a:pos x="T4" y="T5"/>
                  </a:cxn>
                  <a:cxn ang="0">
                    <a:pos x="T6" y="T7"/>
                  </a:cxn>
                  <a:cxn ang="0">
                    <a:pos x="T8" y="T9"/>
                  </a:cxn>
                </a:cxnLst>
                <a:rect l="0" t="0" r="r" b="b"/>
                <a:pathLst>
                  <a:path w="18" h="28">
                    <a:moveTo>
                      <a:pt x="18" y="3"/>
                    </a:moveTo>
                    <a:lnTo>
                      <a:pt x="12" y="0"/>
                    </a:lnTo>
                    <a:lnTo>
                      <a:pt x="0" y="25"/>
                    </a:lnTo>
                    <a:lnTo>
                      <a:pt x="6" y="28"/>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8" name="Freeform 184"/>
              <p:cNvSpPr>
                <a:spLocks/>
              </p:cNvSpPr>
              <p:nvPr/>
            </p:nvSpPr>
            <p:spPr bwMode="auto">
              <a:xfrm>
                <a:off x="2275" y="1246"/>
                <a:ext cx="3" cy="2"/>
              </a:xfrm>
              <a:custGeom>
                <a:avLst/>
                <a:gdLst>
                  <a:gd name="T0" fmla="*/ 6 w 6"/>
                  <a:gd name="T1" fmla="*/ 3 h 3"/>
                  <a:gd name="T2" fmla="*/ 0 w 6"/>
                  <a:gd name="T3" fmla="*/ 0 h 3"/>
                  <a:gd name="T4" fmla="*/ 0 w 6"/>
                  <a:gd name="T5" fmla="*/ 2 h 3"/>
                  <a:gd name="T6" fmla="*/ 6 w 6"/>
                  <a:gd name="T7" fmla="*/ 3 h 3"/>
                </a:gdLst>
                <a:ahLst/>
                <a:cxnLst>
                  <a:cxn ang="0">
                    <a:pos x="T0" y="T1"/>
                  </a:cxn>
                  <a:cxn ang="0">
                    <a:pos x="T2" y="T3"/>
                  </a:cxn>
                  <a:cxn ang="0">
                    <a:pos x="T4" y="T5"/>
                  </a:cxn>
                  <a:cxn ang="0">
                    <a:pos x="T6" y="T7"/>
                  </a:cxn>
                </a:cxnLst>
                <a:rect l="0" t="0" r="r" b="b"/>
                <a:pathLst>
                  <a:path w="6" h="3">
                    <a:moveTo>
                      <a:pt x="6" y="3"/>
                    </a:move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89" name="Rectangle 185"/>
              <p:cNvSpPr>
                <a:spLocks noChangeArrowheads="1"/>
              </p:cNvSpPr>
              <p:nvPr/>
            </p:nvSpPr>
            <p:spPr bwMode="auto">
              <a:xfrm>
                <a:off x="2269" y="1259"/>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090" name="Freeform 186"/>
              <p:cNvSpPr>
                <a:spLocks/>
              </p:cNvSpPr>
              <p:nvPr/>
            </p:nvSpPr>
            <p:spPr bwMode="auto">
              <a:xfrm>
                <a:off x="2269" y="1259"/>
                <a:ext cx="4" cy="1"/>
              </a:xfrm>
              <a:custGeom>
                <a:avLst/>
                <a:gdLst>
                  <a:gd name="T0" fmla="*/ 6 w 8"/>
                  <a:gd name="T1" fmla="*/ 3 h 3"/>
                  <a:gd name="T2" fmla="*/ 8 w 8"/>
                  <a:gd name="T3" fmla="*/ 2 h 3"/>
                  <a:gd name="T4" fmla="*/ 0 w 8"/>
                  <a:gd name="T5" fmla="*/ 2 h 3"/>
                  <a:gd name="T6" fmla="*/ 6 w 8"/>
                  <a:gd name="T7" fmla="*/ 2 h 3"/>
                  <a:gd name="T8" fmla="*/ 0 w 8"/>
                  <a:gd name="T9" fmla="*/ 0 h 3"/>
                  <a:gd name="T10" fmla="*/ 6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6" y="3"/>
                    </a:moveTo>
                    <a:lnTo>
                      <a:pt x="8" y="2"/>
                    </a:lnTo>
                    <a:lnTo>
                      <a:pt x="0" y="2"/>
                    </a:lnTo>
                    <a:lnTo>
                      <a:pt x="6" y="2"/>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91" name="Freeform 187"/>
              <p:cNvSpPr>
                <a:spLocks/>
              </p:cNvSpPr>
              <p:nvPr/>
            </p:nvSpPr>
            <p:spPr bwMode="auto">
              <a:xfrm>
                <a:off x="2415" y="1262"/>
                <a:ext cx="406" cy="489"/>
              </a:xfrm>
              <a:custGeom>
                <a:avLst/>
                <a:gdLst>
                  <a:gd name="T0" fmla="*/ 137 w 813"/>
                  <a:gd name="T1" fmla="*/ 94 h 979"/>
                  <a:gd name="T2" fmla="*/ 186 w 813"/>
                  <a:gd name="T3" fmla="*/ 70 h 979"/>
                  <a:gd name="T4" fmla="*/ 248 w 813"/>
                  <a:gd name="T5" fmla="*/ 73 h 979"/>
                  <a:gd name="T6" fmla="*/ 301 w 813"/>
                  <a:gd name="T7" fmla="*/ 90 h 979"/>
                  <a:gd name="T8" fmla="*/ 359 w 813"/>
                  <a:gd name="T9" fmla="*/ 121 h 979"/>
                  <a:gd name="T10" fmla="*/ 417 w 813"/>
                  <a:gd name="T11" fmla="*/ 127 h 979"/>
                  <a:gd name="T12" fmla="*/ 486 w 813"/>
                  <a:gd name="T13" fmla="*/ 111 h 979"/>
                  <a:gd name="T14" fmla="*/ 592 w 813"/>
                  <a:gd name="T15" fmla="*/ 67 h 979"/>
                  <a:gd name="T16" fmla="*/ 725 w 813"/>
                  <a:gd name="T17" fmla="*/ 9 h 979"/>
                  <a:gd name="T18" fmla="*/ 756 w 813"/>
                  <a:gd name="T19" fmla="*/ 2 h 979"/>
                  <a:gd name="T20" fmla="*/ 782 w 813"/>
                  <a:gd name="T21" fmla="*/ 19 h 979"/>
                  <a:gd name="T22" fmla="*/ 800 w 813"/>
                  <a:gd name="T23" fmla="*/ 47 h 979"/>
                  <a:gd name="T24" fmla="*/ 808 w 813"/>
                  <a:gd name="T25" fmla="*/ 87 h 979"/>
                  <a:gd name="T26" fmla="*/ 799 w 813"/>
                  <a:gd name="T27" fmla="*/ 107 h 979"/>
                  <a:gd name="T28" fmla="*/ 670 w 813"/>
                  <a:gd name="T29" fmla="*/ 159 h 979"/>
                  <a:gd name="T30" fmla="*/ 618 w 813"/>
                  <a:gd name="T31" fmla="*/ 201 h 979"/>
                  <a:gd name="T32" fmla="*/ 627 w 813"/>
                  <a:gd name="T33" fmla="*/ 224 h 979"/>
                  <a:gd name="T34" fmla="*/ 657 w 813"/>
                  <a:gd name="T35" fmla="*/ 247 h 979"/>
                  <a:gd name="T36" fmla="*/ 712 w 813"/>
                  <a:gd name="T37" fmla="*/ 261 h 979"/>
                  <a:gd name="T38" fmla="*/ 797 w 813"/>
                  <a:gd name="T39" fmla="*/ 269 h 979"/>
                  <a:gd name="T40" fmla="*/ 810 w 813"/>
                  <a:gd name="T41" fmla="*/ 281 h 979"/>
                  <a:gd name="T42" fmla="*/ 813 w 813"/>
                  <a:gd name="T43" fmla="*/ 315 h 979"/>
                  <a:gd name="T44" fmla="*/ 800 w 813"/>
                  <a:gd name="T45" fmla="*/ 361 h 979"/>
                  <a:gd name="T46" fmla="*/ 785 w 813"/>
                  <a:gd name="T47" fmla="*/ 377 h 979"/>
                  <a:gd name="T48" fmla="*/ 686 w 813"/>
                  <a:gd name="T49" fmla="*/ 369 h 979"/>
                  <a:gd name="T50" fmla="*/ 571 w 813"/>
                  <a:gd name="T51" fmla="*/ 381 h 979"/>
                  <a:gd name="T52" fmla="*/ 520 w 813"/>
                  <a:gd name="T53" fmla="*/ 394 h 979"/>
                  <a:gd name="T54" fmla="*/ 497 w 813"/>
                  <a:gd name="T55" fmla="*/ 412 h 979"/>
                  <a:gd name="T56" fmla="*/ 492 w 813"/>
                  <a:gd name="T57" fmla="*/ 435 h 979"/>
                  <a:gd name="T58" fmla="*/ 505 w 813"/>
                  <a:gd name="T59" fmla="*/ 588 h 979"/>
                  <a:gd name="T60" fmla="*/ 506 w 813"/>
                  <a:gd name="T61" fmla="*/ 692 h 979"/>
                  <a:gd name="T62" fmla="*/ 496 w 813"/>
                  <a:gd name="T63" fmla="*/ 775 h 979"/>
                  <a:gd name="T64" fmla="*/ 477 w 813"/>
                  <a:gd name="T65" fmla="*/ 834 h 979"/>
                  <a:gd name="T66" fmla="*/ 451 w 813"/>
                  <a:gd name="T67" fmla="*/ 877 h 979"/>
                  <a:gd name="T68" fmla="*/ 409 w 813"/>
                  <a:gd name="T69" fmla="*/ 925 h 979"/>
                  <a:gd name="T70" fmla="*/ 353 w 813"/>
                  <a:gd name="T71" fmla="*/ 957 h 979"/>
                  <a:gd name="T72" fmla="*/ 291 w 813"/>
                  <a:gd name="T73" fmla="*/ 974 h 979"/>
                  <a:gd name="T74" fmla="*/ 214 w 813"/>
                  <a:gd name="T75" fmla="*/ 979 h 979"/>
                  <a:gd name="T76" fmla="*/ 149 w 813"/>
                  <a:gd name="T77" fmla="*/ 965 h 979"/>
                  <a:gd name="T78" fmla="*/ 92 w 813"/>
                  <a:gd name="T79" fmla="*/ 932 h 979"/>
                  <a:gd name="T80" fmla="*/ 14 w 813"/>
                  <a:gd name="T81" fmla="*/ 877 h 979"/>
                  <a:gd name="T82" fmla="*/ 0 w 813"/>
                  <a:gd name="T83" fmla="*/ 865 h 979"/>
                  <a:gd name="T84" fmla="*/ 28 w 813"/>
                  <a:gd name="T85" fmla="*/ 770 h 979"/>
                  <a:gd name="T86" fmla="*/ 47 w 813"/>
                  <a:gd name="T87" fmla="*/ 678 h 979"/>
                  <a:gd name="T88" fmla="*/ 44 w 813"/>
                  <a:gd name="T89" fmla="*/ 633 h 979"/>
                  <a:gd name="T90" fmla="*/ 24 w 813"/>
                  <a:gd name="T91" fmla="*/ 547 h 979"/>
                  <a:gd name="T92" fmla="*/ 17 w 813"/>
                  <a:gd name="T93" fmla="*/ 428 h 979"/>
                  <a:gd name="T94" fmla="*/ 24 w 813"/>
                  <a:gd name="T95" fmla="*/ 327 h 979"/>
                  <a:gd name="T96" fmla="*/ 37 w 813"/>
                  <a:gd name="T97" fmla="*/ 263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3" h="979">
                    <a:moveTo>
                      <a:pt x="78" y="168"/>
                    </a:moveTo>
                    <a:lnTo>
                      <a:pt x="101" y="139"/>
                    </a:lnTo>
                    <a:lnTo>
                      <a:pt x="126" y="107"/>
                    </a:lnTo>
                    <a:lnTo>
                      <a:pt x="137" y="94"/>
                    </a:lnTo>
                    <a:lnTo>
                      <a:pt x="147" y="82"/>
                    </a:lnTo>
                    <a:lnTo>
                      <a:pt x="155" y="74"/>
                    </a:lnTo>
                    <a:lnTo>
                      <a:pt x="160" y="73"/>
                    </a:lnTo>
                    <a:lnTo>
                      <a:pt x="186" y="70"/>
                    </a:lnTo>
                    <a:lnTo>
                      <a:pt x="209" y="70"/>
                    </a:lnTo>
                    <a:lnTo>
                      <a:pt x="229" y="71"/>
                    </a:lnTo>
                    <a:lnTo>
                      <a:pt x="239" y="71"/>
                    </a:lnTo>
                    <a:lnTo>
                      <a:pt x="248" y="73"/>
                    </a:lnTo>
                    <a:lnTo>
                      <a:pt x="263" y="76"/>
                    </a:lnTo>
                    <a:lnTo>
                      <a:pt x="277" y="80"/>
                    </a:lnTo>
                    <a:lnTo>
                      <a:pt x="288" y="85"/>
                    </a:lnTo>
                    <a:lnTo>
                      <a:pt x="301" y="90"/>
                    </a:lnTo>
                    <a:lnTo>
                      <a:pt x="319" y="101"/>
                    </a:lnTo>
                    <a:lnTo>
                      <a:pt x="339" y="111"/>
                    </a:lnTo>
                    <a:lnTo>
                      <a:pt x="349" y="116"/>
                    </a:lnTo>
                    <a:lnTo>
                      <a:pt x="359" y="121"/>
                    </a:lnTo>
                    <a:lnTo>
                      <a:pt x="370" y="124"/>
                    </a:lnTo>
                    <a:lnTo>
                      <a:pt x="384" y="127"/>
                    </a:lnTo>
                    <a:lnTo>
                      <a:pt x="400" y="127"/>
                    </a:lnTo>
                    <a:lnTo>
                      <a:pt x="417" y="127"/>
                    </a:lnTo>
                    <a:lnTo>
                      <a:pt x="434" y="125"/>
                    </a:lnTo>
                    <a:lnTo>
                      <a:pt x="451" y="122"/>
                    </a:lnTo>
                    <a:lnTo>
                      <a:pt x="468" y="118"/>
                    </a:lnTo>
                    <a:lnTo>
                      <a:pt x="486" y="111"/>
                    </a:lnTo>
                    <a:lnTo>
                      <a:pt x="503" y="105"/>
                    </a:lnTo>
                    <a:lnTo>
                      <a:pt x="520" y="99"/>
                    </a:lnTo>
                    <a:lnTo>
                      <a:pt x="556" y="82"/>
                    </a:lnTo>
                    <a:lnTo>
                      <a:pt x="592" y="67"/>
                    </a:lnTo>
                    <a:lnTo>
                      <a:pt x="626" y="50"/>
                    </a:lnTo>
                    <a:lnTo>
                      <a:pt x="660" y="36"/>
                    </a:lnTo>
                    <a:lnTo>
                      <a:pt x="705" y="19"/>
                    </a:lnTo>
                    <a:lnTo>
                      <a:pt x="725" y="9"/>
                    </a:lnTo>
                    <a:lnTo>
                      <a:pt x="746" y="0"/>
                    </a:lnTo>
                    <a:lnTo>
                      <a:pt x="748" y="0"/>
                    </a:lnTo>
                    <a:lnTo>
                      <a:pt x="749" y="0"/>
                    </a:lnTo>
                    <a:lnTo>
                      <a:pt x="756" y="2"/>
                    </a:lnTo>
                    <a:lnTo>
                      <a:pt x="763" y="5"/>
                    </a:lnTo>
                    <a:lnTo>
                      <a:pt x="770" y="9"/>
                    </a:lnTo>
                    <a:lnTo>
                      <a:pt x="776" y="14"/>
                    </a:lnTo>
                    <a:lnTo>
                      <a:pt x="782" y="19"/>
                    </a:lnTo>
                    <a:lnTo>
                      <a:pt x="788" y="25"/>
                    </a:lnTo>
                    <a:lnTo>
                      <a:pt x="793" y="31"/>
                    </a:lnTo>
                    <a:lnTo>
                      <a:pt x="796" y="39"/>
                    </a:lnTo>
                    <a:lnTo>
                      <a:pt x="800" y="47"/>
                    </a:lnTo>
                    <a:lnTo>
                      <a:pt x="804" y="54"/>
                    </a:lnTo>
                    <a:lnTo>
                      <a:pt x="805" y="62"/>
                    </a:lnTo>
                    <a:lnTo>
                      <a:pt x="807" y="70"/>
                    </a:lnTo>
                    <a:lnTo>
                      <a:pt x="808" y="87"/>
                    </a:lnTo>
                    <a:lnTo>
                      <a:pt x="807" y="94"/>
                    </a:lnTo>
                    <a:lnTo>
                      <a:pt x="805" y="102"/>
                    </a:lnTo>
                    <a:lnTo>
                      <a:pt x="804" y="104"/>
                    </a:lnTo>
                    <a:lnTo>
                      <a:pt x="799" y="107"/>
                    </a:lnTo>
                    <a:lnTo>
                      <a:pt x="783" y="113"/>
                    </a:lnTo>
                    <a:lnTo>
                      <a:pt x="732" y="133"/>
                    </a:lnTo>
                    <a:lnTo>
                      <a:pt x="701" y="145"/>
                    </a:lnTo>
                    <a:lnTo>
                      <a:pt x="670" y="159"/>
                    </a:lnTo>
                    <a:lnTo>
                      <a:pt x="641" y="172"/>
                    </a:lnTo>
                    <a:lnTo>
                      <a:pt x="616" y="185"/>
                    </a:lnTo>
                    <a:lnTo>
                      <a:pt x="616" y="193"/>
                    </a:lnTo>
                    <a:lnTo>
                      <a:pt x="618" y="201"/>
                    </a:lnTo>
                    <a:lnTo>
                      <a:pt x="619" y="207"/>
                    </a:lnTo>
                    <a:lnTo>
                      <a:pt x="621" y="213"/>
                    </a:lnTo>
                    <a:lnTo>
                      <a:pt x="624" y="219"/>
                    </a:lnTo>
                    <a:lnTo>
                      <a:pt x="627" y="224"/>
                    </a:lnTo>
                    <a:lnTo>
                      <a:pt x="632" y="229"/>
                    </a:lnTo>
                    <a:lnTo>
                      <a:pt x="636" y="233"/>
                    </a:lnTo>
                    <a:lnTo>
                      <a:pt x="646" y="241"/>
                    </a:lnTo>
                    <a:lnTo>
                      <a:pt x="657" y="247"/>
                    </a:lnTo>
                    <a:lnTo>
                      <a:pt x="670" y="253"/>
                    </a:lnTo>
                    <a:lnTo>
                      <a:pt x="684" y="256"/>
                    </a:lnTo>
                    <a:lnTo>
                      <a:pt x="698" y="260"/>
                    </a:lnTo>
                    <a:lnTo>
                      <a:pt x="712" y="261"/>
                    </a:lnTo>
                    <a:lnTo>
                      <a:pt x="743" y="264"/>
                    </a:lnTo>
                    <a:lnTo>
                      <a:pt x="773" y="266"/>
                    </a:lnTo>
                    <a:lnTo>
                      <a:pt x="785" y="267"/>
                    </a:lnTo>
                    <a:lnTo>
                      <a:pt x="797" y="269"/>
                    </a:lnTo>
                    <a:lnTo>
                      <a:pt x="800" y="269"/>
                    </a:lnTo>
                    <a:lnTo>
                      <a:pt x="804" y="270"/>
                    </a:lnTo>
                    <a:lnTo>
                      <a:pt x="807" y="275"/>
                    </a:lnTo>
                    <a:lnTo>
                      <a:pt x="810" y="281"/>
                    </a:lnTo>
                    <a:lnTo>
                      <a:pt x="811" y="287"/>
                    </a:lnTo>
                    <a:lnTo>
                      <a:pt x="813" y="297"/>
                    </a:lnTo>
                    <a:lnTo>
                      <a:pt x="813" y="306"/>
                    </a:lnTo>
                    <a:lnTo>
                      <a:pt x="813" y="315"/>
                    </a:lnTo>
                    <a:lnTo>
                      <a:pt x="811" y="326"/>
                    </a:lnTo>
                    <a:lnTo>
                      <a:pt x="807" y="346"/>
                    </a:lnTo>
                    <a:lnTo>
                      <a:pt x="804" y="354"/>
                    </a:lnTo>
                    <a:lnTo>
                      <a:pt x="800" y="361"/>
                    </a:lnTo>
                    <a:lnTo>
                      <a:pt x="796" y="369"/>
                    </a:lnTo>
                    <a:lnTo>
                      <a:pt x="793" y="374"/>
                    </a:lnTo>
                    <a:lnTo>
                      <a:pt x="788" y="377"/>
                    </a:lnTo>
                    <a:lnTo>
                      <a:pt x="785" y="377"/>
                    </a:lnTo>
                    <a:lnTo>
                      <a:pt x="783" y="377"/>
                    </a:lnTo>
                    <a:lnTo>
                      <a:pt x="749" y="372"/>
                    </a:lnTo>
                    <a:lnTo>
                      <a:pt x="717" y="371"/>
                    </a:lnTo>
                    <a:lnTo>
                      <a:pt x="686" y="369"/>
                    </a:lnTo>
                    <a:lnTo>
                      <a:pt x="657" y="371"/>
                    </a:lnTo>
                    <a:lnTo>
                      <a:pt x="629" y="372"/>
                    </a:lnTo>
                    <a:lnTo>
                      <a:pt x="599" y="377"/>
                    </a:lnTo>
                    <a:lnTo>
                      <a:pt x="571" y="381"/>
                    </a:lnTo>
                    <a:lnTo>
                      <a:pt x="542" y="386"/>
                    </a:lnTo>
                    <a:lnTo>
                      <a:pt x="534" y="388"/>
                    </a:lnTo>
                    <a:lnTo>
                      <a:pt x="528" y="391"/>
                    </a:lnTo>
                    <a:lnTo>
                      <a:pt x="520" y="394"/>
                    </a:lnTo>
                    <a:lnTo>
                      <a:pt x="514" y="397"/>
                    </a:lnTo>
                    <a:lnTo>
                      <a:pt x="508" y="402"/>
                    </a:lnTo>
                    <a:lnTo>
                      <a:pt x="502" y="406"/>
                    </a:lnTo>
                    <a:lnTo>
                      <a:pt x="497" y="412"/>
                    </a:lnTo>
                    <a:lnTo>
                      <a:pt x="492" y="419"/>
                    </a:lnTo>
                    <a:lnTo>
                      <a:pt x="492" y="420"/>
                    </a:lnTo>
                    <a:lnTo>
                      <a:pt x="492" y="425"/>
                    </a:lnTo>
                    <a:lnTo>
                      <a:pt x="492" y="435"/>
                    </a:lnTo>
                    <a:lnTo>
                      <a:pt x="496" y="473"/>
                    </a:lnTo>
                    <a:lnTo>
                      <a:pt x="502" y="525"/>
                    </a:lnTo>
                    <a:lnTo>
                      <a:pt x="503" y="556"/>
                    </a:lnTo>
                    <a:lnTo>
                      <a:pt x="505" y="588"/>
                    </a:lnTo>
                    <a:lnTo>
                      <a:pt x="506" y="605"/>
                    </a:lnTo>
                    <a:lnTo>
                      <a:pt x="506" y="622"/>
                    </a:lnTo>
                    <a:lnTo>
                      <a:pt x="506" y="658"/>
                    </a:lnTo>
                    <a:lnTo>
                      <a:pt x="506" y="692"/>
                    </a:lnTo>
                    <a:lnTo>
                      <a:pt x="503" y="727"/>
                    </a:lnTo>
                    <a:lnTo>
                      <a:pt x="502" y="744"/>
                    </a:lnTo>
                    <a:lnTo>
                      <a:pt x="499" y="760"/>
                    </a:lnTo>
                    <a:lnTo>
                      <a:pt x="496" y="775"/>
                    </a:lnTo>
                    <a:lnTo>
                      <a:pt x="492" y="790"/>
                    </a:lnTo>
                    <a:lnTo>
                      <a:pt x="488" y="806"/>
                    </a:lnTo>
                    <a:lnTo>
                      <a:pt x="483" y="820"/>
                    </a:lnTo>
                    <a:lnTo>
                      <a:pt x="477" y="834"/>
                    </a:lnTo>
                    <a:lnTo>
                      <a:pt x="471" y="846"/>
                    </a:lnTo>
                    <a:lnTo>
                      <a:pt x="465" y="857"/>
                    </a:lnTo>
                    <a:lnTo>
                      <a:pt x="458" y="868"/>
                    </a:lnTo>
                    <a:lnTo>
                      <a:pt x="451" y="877"/>
                    </a:lnTo>
                    <a:lnTo>
                      <a:pt x="443" y="888"/>
                    </a:lnTo>
                    <a:lnTo>
                      <a:pt x="427" y="906"/>
                    </a:lnTo>
                    <a:lnTo>
                      <a:pt x="418" y="916"/>
                    </a:lnTo>
                    <a:lnTo>
                      <a:pt x="409" y="925"/>
                    </a:lnTo>
                    <a:lnTo>
                      <a:pt x="387" y="940"/>
                    </a:lnTo>
                    <a:lnTo>
                      <a:pt x="376" y="946"/>
                    </a:lnTo>
                    <a:lnTo>
                      <a:pt x="366" y="953"/>
                    </a:lnTo>
                    <a:lnTo>
                      <a:pt x="353" y="957"/>
                    </a:lnTo>
                    <a:lnTo>
                      <a:pt x="341" y="962"/>
                    </a:lnTo>
                    <a:lnTo>
                      <a:pt x="328" y="966"/>
                    </a:lnTo>
                    <a:lnTo>
                      <a:pt x="314" y="970"/>
                    </a:lnTo>
                    <a:lnTo>
                      <a:pt x="291" y="974"/>
                    </a:lnTo>
                    <a:lnTo>
                      <a:pt x="270" y="977"/>
                    </a:lnTo>
                    <a:lnTo>
                      <a:pt x="246" y="979"/>
                    </a:lnTo>
                    <a:lnTo>
                      <a:pt x="225" y="979"/>
                    </a:lnTo>
                    <a:lnTo>
                      <a:pt x="214" y="979"/>
                    </a:lnTo>
                    <a:lnTo>
                      <a:pt x="202" y="977"/>
                    </a:lnTo>
                    <a:lnTo>
                      <a:pt x="181" y="974"/>
                    </a:lnTo>
                    <a:lnTo>
                      <a:pt x="160" y="968"/>
                    </a:lnTo>
                    <a:lnTo>
                      <a:pt x="149" y="965"/>
                    </a:lnTo>
                    <a:lnTo>
                      <a:pt x="140" y="960"/>
                    </a:lnTo>
                    <a:lnTo>
                      <a:pt x="123" y="951"/>
                    </a:lnTo>
                    <a:lnTo>
                      <a:pt x="107" y="942"/>
                    </a:lnTo>
                    <a:lnTo>
                      <a:pt x="92" y="932"/>
                    </a:lnTo>
                    <a:lnTo>
                      <a:pt x="78" y="922"/>
                    </a:lnTo>
                    <a:lnTo>
                      <a:pt x="47" y="899"/>
                    </a:lnTo>
                    <a:lnTo>
                      <a:pt x="31" y="888"/>
                    </a:lnTo>
                    <a:lnTo>
                      <a:pt x="14" y="877"/>
                    </a:lnTo>
                    <a:lnTo>
                      <a:pt x="10" y="874"/>
                    </a:lnTo>
                    <a:lnTo>
                      <a:pt x="5" y="871"/>
                    </a:lnTo>
                    <a:lnTo>
                      <a:pt x="0" y="866"/>
                    </a:lnTo>
                    <a:lnTo>
                      <a:pt x="0" y="865"/>
                    </a:lnTo>
                    <a:lnTo>
                      <a:pt x="0" y="861"/>
                    </a:lnTo>
                    <a:lnTo>
                      <a:pt x="6" y="841"/>
                    </a:lnTo>
                    <a:lnTo>
                      <a:pt x="20" y="797"/>
                    </a:lnTo>
                    <a:lnTo>
                      <a:pt x="28" y="770"/>
                    </a:lnTo>
                    <a:lnTo>
                      <a:pt x="36" y="743"/>
                    </a:lnTo>
                    <a:lnTo>
                      <a:pt x="42" y="715"/>
                    </a:lnTo>
                    <a:lnTo>
                      <a:pt x="47" y="692"/>
                    </a:lnTo>
                    <a:lnTo>
                      <a:pt x="47" y="678"/>
                    </a:lnTo>
                    <a:lnTo>
                      <a:pt x="48" y="662"/>
                    </a:lnTo>
                    <a:lnTo>
                      <a:pt x="47" y="647"/>
                    </a:lnTo>
                    <a:lnTo>
                      <a:pt x="45" y="639"/>
                    </a:lnTo>
                    <a:lnTo>
                      <a:pt x="44" y="633"/>
                    </a:lnTo>
                    <a:lnTo>
                      <a:pt x="34" y="598"/>
                    </a:lnTo>
                    <a:lnTo>
                      <a:pt x="30" y="581"/>
                    </a:lnTo>
                    <a:lnTo>
                      <a:pt x="27" y="564"/>
                    </a:lnTo>
                    <a:lnTo>
                      <a:pt x="24" y="547"/>
                    </a:lnTo>
                    <a:lnTo>
                      <a:pt x="22" y="530"/>
                    </a:lnTo>
                    <a:lnTo>
                      <a:pt x="20" y="511"/>
                    </a:lnTo>
                    <a:lnTo>
                      <a:pt x="19" y="493"/>
                    </a:lnTo>
                    <a:lnTo>
                      <a:pt x="17" y="428"/>
                    </a:lnTo>
                    <a:lnTo>
                      <a:pt x="17" y="394"/>
                    </a:lnTo>
                    <a:lnTo>
                      <a:pt x="20" y="361"/>
                    </a:lnTo>
                    <a:lnTo>
                      <a:pt x="20" y="344"/>
                    </a:lnTo>
                    <a:lnTo>
                      <a:pt x="24" y="327"/>
                    </a:lnTo>
                    <a:lnTo>
                      <a:pt x="25" y="312"/>
                    </a:lnTo>
                    <a:lnTo>
                      <a:pt x="28" y="295"/>
                    </a:lnTo>
                    <a:lnTo>
                      <a:pt x="33" y="280"/>
                    </a:lnTo>
                    <a:lnTo>
                      <a:pt x="37" y="263"/>
                    </a:lnTo>
                    <a:lnTo>
                      <a:pt x="48" y="232"/>
                    </a:lnTo>
                    <a:lnTo>
                      <a:pt x="78" y="168"/>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92" name="Freeform 188"/>
              <p:cNvSpPr>
                <a:spLocks/>
              </p:cNvSpPr>
              <p:nvPr/>
            </p:nvSpPr>
            <p:spPr bwMode="auto">
              <a:xfrm>
                <a:off x="2452" y="1296"/>
                <a:ext cx="44" cy="51"/>
              </a:xfrm>
              <a:custGeom>
                <a:avLst/>
                <a:gdLst>
                  <a:gd name="T0" fmla="*/ 0 w 86"/>
                  <a:gd name="T1" fmla="*/ 97 h 104"/>
                  <a:gd name="T2" fmla="*/ 48 w 86"/>
                  <a:gd name="T3" fmla="*/ 36 h 104"/>
                  <a:gd name="T4" fmla="*/ 69 w 86"/>
                  <a:gd name="T5" fmla="*/ 11 h 104"/>
                  <a:gd name="T6" fmla="*/ 82 w 86"/>
                  <a:gd name="T7" fmla="*/ 0 h 104"/>
                  <a:gd name="T8" fmla="*/ 86 w 86"/>
                  <a:gd name="T9" fmla="*/ 6 h 104"/>
                  <a:gd name="T10" fmla="*/ 74 w 86"/>
                  <a:gd name="T11" fmla="*/ 17 h 104"/>
                  <a:gd name="T12" fmla="*/ 52 w 86"/>
                  <a:gd name="T13" fmla="*/ 42 h 104"/>
                  <a:gd name="T14" fmla="*/ 4 w 86"/>
                  <a:gd name="T15" fmla="*/ 104 h 104"/>
                  <a:gd name="T16" fmla="*/ 0 w 86"/>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04">
                    <a:moveTo>
                      <a:pt x="0" y="97"/>
                    </a:moveTo>
                    <a:lnTo>
                      <a:pt x="48" y="36"/>
                    </a:lnTo>
                    <a:lnTo>
                      <a:pt x="69" y="11"/>
                    </a:lnTo>
                    <a:lnTo>
                      <a:pt x="82" y="0"/>
                    </a:lnTo>
                    <a:lnTo>
                      <a:pt x="86" y="6"/>
                    </a:lnTo>
                    <a:lnTo>
                      <a:pt x="74" y="17"/>
                    </a:lnTo>
                    <a:lnTo>
                      <a:pt x="52" y="42"/>
                    </a:lnTo>
                    <a:lnTo>
                      <a:pt x="4" y="104"/>
                    </a:lnTo>
                    <a:lnTo>
                      <a:pt x="0"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93" name="Freeform 189"/>
              <p:cNvSpPr>
                <a:spLocks/>
              </p:cNvSpPr>
              <p:nvPr/>
            </p:nvSpPr>
            <p:spPr bwMode="auto">
              <a:xfrm>
                <a:off x="2495" y="1295"/>
                <a:ext cx="112" cy="31"/>
              </a:xfrm>
              <a:custGeom>
                <a:avLst/>
                <a:gdLst>
                  <a:gd name="T0" fmla="*/ 0 w 224"/>
                  <a:gd name="T1" fmla="*/ 1 h 63"/>
                  <a:gd name="T2" fmla="*/ 49 w 224"/>
                  <a:gd name="T3" fmla="*/ 0 h 63"/>
                  <a:gd name="T4" fmla="*/ 86 w 224"/>
                  <a:gd name="T5" fmla="*/ 3 h 63"/>
                  <a:gd name="T6" fmla="*/ 116 w 224"/>
                  <a:gd name="T7" fmla="*/ 10 h 63"/>
                  <a:gd name="T8" fmla="*/ 141 w 224"/>
                  <a:gd name="T9" fmla="*/ 20 h 63"/>
                  <a:gd name="T10" fmla="*/ 179 w 224"/>
                  <a:gd name="T11" fmla="*/ 41 h 63"/>
                  <a:gd name="T12" fmla="*/ 199 w 224"/>
                  <a:gd name="T13" fmla="*/ 51 h 63"/>
                  <a:gd name="T14" fmla="*/ 224 w 224"/>
                  <a:gd name="T15" fmla="*/ 55 h 63"/>
                  <a:gd name="T16" fmla="*/ 223 w 224"/>
                  <a:gd name="T17" fmla="*/ 63 h 63"/>
                  <a:gd name="T18" fmla="*/ 198 w 224"/>
                  <a:gd name="T19" fmla="*/ 58 h 63"/>
                  <a:gd name="T20" fmla="*/ 175 w 224"/>
                  <a:gd name="T21" fmla="*/ 47 h 63"/>
                  <a:gd name="T22" fmla="*/ 136 w 224"/>
                  <a:gd name="T23" fmla="*/ 26 h 63"/>
                  <a:gd name="T24" fmla="*/ 114 w 224"/>
                  <a:gd name="T25" fmla="*/ 18 h 63"/>
                  <a:gd name="T26" fmla="*/ 85 w 224"/>
                  <a:gd name="T27" fmla="*/ 10 h 63"/>
                  <a:gd name="T28" fmla="*/ 49 w 224"/>
                  <a:gd name="T29" fmla="*/ 7 h 63"/>
                  <a:gd name="T30" fmla="*/ 0 w 224"/>
                  <a:gd name="T31" fmla="*/ 9 h 63"/>
                  <a:gd name="T32" fmla="*/ 0 w 224"/>
                  <a:gd name="T33"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63">
                    <a:moveTo>
                      <a:pt x="0" y="1"/>
                    </a:moveTo>
                    <a:lnTo>
                      <a:pt x="49" y="0"/>
                    </a:lnTo>
                    <a:lnTo>
                      <a:pt x="86" y="3"/>
                    </a:lnTo>
                    <a:lnTo>
                      <a:pt x="116" y="10"/>
                    </a:lnTo>
                    <a:lnTo>
                      <a:pt x="141" y="20"/>
                    </a:lnTo>
                    <a:lnTo>
                      <a:pt x="179" y="41"/>
                    </a:lnTo>
                    <a:lnTo>
                      <a:pt x="199" y="51"/>
                    </a:lnTo>
                    <a:lnTo>
                      <a:pt x="224" y="55"/>
                    </a:lnTo>
                    <a:lnTo>
                      <a:pt x="223" y="63"/>
                    </a:lnTo>
                    <a:lnTo>
                      <a:pt x="198" y="58"/>
                    </a:lnTo>
                    <a:lnTo>
                      <a:pt x="175" y="47"/>
                    </a:lnTo>
                    <a:lnTo>
                      <a:pt x="136" y="26"/>
                    </a:lnTo>
                    <a:lnTo>
                      <a:pt x="114" y="18"/>
                    </a:lnTo>
                    <a:lnTo>
                      <a:pt x="85" y="10"/>
                    </a:lnTo>
                    <a:lnTo>
                      <a:pt x="49" y="7"/>
                    </a:lnTo>
                    <a:lnTo>
                      <a:pt x="0" y="9"/>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94" name="Freeform 190"/>
              <p:cNvSpPr>
                <a:spLocks/>
              </p:cNvSpPr>
              <p:nvPr/>
            </p:nvSpPr>
            <p:spPr bwMode="auto">
              <a:xfrm>
                <a:off x="2493" y="1296"/>
                <a:ext cx="3" cy="3"/>
              </a:xfrm>
              <a:custGeom>
                <a:avLst/>
                <a:gdLst>
                  <a:gd name="T0" fmla="*/ 0 w 4"/>
                  <a:gd name="T1" fmla="*/ 0 h 8"/>
                  <a:gd name="T2" fmla="*/ 3 w 4"/>
                  <a:gd name="T3" fmla="*/ 0 h 8"/>
                  <a:gd name="T4" fmla="*/ 3 w 4"/>
                  <a:gd name="T5" fmla="*/ 8 h 8"/>
                  <a:gd name="T6" fmla="*/ 4 w 4"/>
                  <a:gd name="T7" fmla="*/ 6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lnTo>
                      <a:pt x="3" y="0"/>
                    </a:lnTo>
                    <a:lnTo>
                      <a:pt x="3" y="8"/>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95" name="Freeform 191"/>
              <p:cNvSpPr>
                <a:spLocks/>
              </p:cNvSpPr>
              <p:nvPr/>
            </p:nvSpPr>
            <p:spPr bwMode="auto">
              <a:xfrm>
                <a:off x="2607" y="1278"/>
                <a:ext cx="139" cy="49"/>
              </a:xfrm>
              <a:custGeom>
                <a:avLst/>
                <a:gdLst>
                  <a:gd name="T0" fmla="*/ 0 w 277"/>
                  <a:gd name="T1" fmla="*/ 89 h 98"/>
                  <a:gd name="T2" fmla="*/ 33 w 277"/>
                  <a:gd name="T3" fmla="*/ 91 h 98"/>
                  <a:gd name="T4" fmla="*/ 67 w 277"/>
                  <a:gd name="T5" fmla="*/ 86 h 98"/>
                  <a:gd name="T6" fmla="*/ 101 w 277"/>
                  <a:gd name="T7" fmla="*/ 75 h 98"/>
                  <a:gd name="T8" fmla="*/ 136 w 277"/>
                  <a:gd name="T9" fmla="*/ 61 h 98"/>
                  <a:gd name="T10" fmla="*/ 276 w 277"/>
                  <a:gd name="T11" fmla="*/ 0 h 98"/>
                  <a:gd name="T12" fmla="*/ 277 w 277"/>
                  <a:gd name="T13" fmla="*/ 7 h 98"/>
                  <a:gd name="T14" fmla="*/ 138 w 277"/>
                  <a:gd name="T15" fmla="*/ 69 h 98"/>
                  <a:gd name="T16" fmla="*/ 102 w 277"/>
                  <a:gd name="T17" fmla="*/ 83 h 98"/>
                  <a:gd name="T18" fmla="*/ 68 w 277"/>
                  <a:gd name="T19" fmla="*/ 94 h 98"/>
                  <a:gd name="T20" fmla="*/ 33 w 277"/>
                  <a:gd name="T21" fmla="*/ 98 h 98"/>
                  <a:gd name="T22" fmla="*/ 0 w 277"/>
                  <a:gd name="T23" fmla="*/ 97 h 98"/>
                  <a:gd name="T24" fmla="*/ 0 w 277"/>
                  <a:gd name="T25"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98">
                    <a:moveTo>
                      <a:pt x="0" y="89"/>
                    </a:moveTo>
                    <a:lnTo>
                      <a:pt x="33" y="91"/>
                    </a:lnTo>
                    <a:lnTo>
                      <a:pt x="67" y="86"/>
                    </a:lnTo>
                    <a:lnTo>
                      <a:pt x="101" y="75"/>
                    </a:lnTo>
                    <a:lnTo>
                      <a:pt x="136" y="61"/>
                    </a:lnTo>
                    <a:lnTo>
                      <a:pt x="276" y="0"/>
                    </a:lnTo>
                    <a:lnTo>
                      <a:pt x="277" y="7"/>
                    </a:lnTo>
                    <a:lnTo>
                      <a:pt x="138" y="69"/>
                    </a:lnTo>
                    <a:lnTo>
                      <a:pt x="102" y="83"/>
                    </a:lnTo>
                    <a:lnTo>
                      <a:pt x="68" y="94"/>
                    </a:lnTo>
                    <a:lnTo>
                      <a:pt x="33" y="98"/>
                    </a:lnTo>
                    <a:lnTo>
                      <a:pt x="0" y="97"/>
                    </a:lnTo>
                    <a:lnTo>
                      <a:pt x="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96" name="Freeform 192"/>
              <p:cNvSpPr>
                <a:spLocks/>
              </p:cNvSpPr>
              <p:nvPr/>
            </p:nvSpPr>
            <p:spPr bwMode="auto">
              <a:xfrm>
                <a:off x="2606" y="1323"/>
                <a:ext cx="1" cy="3"/>
              </a:xfrm>
              <a:custGeom>
                <a:avLst/>
                <a:gdLst>
                  <a:gd name="T0" fmla="*/ 0 w 1"/>
                  <a:gd name="T1" fmla="*/ 8 h 8"/>
                  <a:gd name="T2" fmla="*/ 1 w 1"/>
                  <a:gd name="T3" fmla="*/ 8 h 8"/>
                  <a:gd name="T4" fmla="*/ 1 w 1"/>
                  <a:gd name="T5" fmla="*/ 0 h 8"/>
                  <a:gd name="T6" fmla="*/ 0 w 1"/>
                  <a:gd name="T7" fmla="*/ 8 h 8"/>
                </a:gdLst>
                <a:ahLst/>
                <a:cxnLst>
                  <a:cxn ang="0">
                    <a:pos x="T0" y="T1"/>
                  </a:cxn>
                  <a:cxn ang="0">
                    <a:pos x="T2" y="T3"/>
                  </a:cxn>
                  <a:cxn ang="0">
                    <a:pos x="T4" y="T5"/>
                  </a:cxn>
                  <a:cxn ang="0">
                    <a:pos x="T6" y="T7"/>
                  </a:cxn>
                </a:cxnLst>
                <a:rect l="0" t="0" r="r" b="b"/>
                <a:pathLst>
                  <a:path w="1" h="8">
                    <a:moveTo>
                      <a:pt x="0" y="8"/>
                    </a:moveTo>
                    <a:lnTo>
                      <a:pt x="1" y="8"/>
                    </a:lnTo>
                    <a:lnTo>
                      <a:pt x="1"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97" name="Freeform 193"/>
              <p:cNvSpPr>
                <a:spLocks/>
              </p:cNvSpPr>
              <p:nvPr/>
            </p:nvSpPr>
            <p:spPr bwMode="auto">
              <a:xfrm>
                <a:off x="2745" y="1260"/>
                <a:ext cx="44" cy="22"/>
              </a:xfrm>
              <a:custGeom>
                <a:avLst/>
                <a:gdLst>
                  <a:gd name="T0" fmla="*/ 0 w 88"/>
                  <a:gd name="T1" fmla="*/ 36 h 43"/>
                  <a:gd name="T2" fmla="*/ 86 w 88"/>
                  <a:gd name="T3" fmla="*/ 0 h 43"/>
                  <a:gd name="T4" fmla="*/ 88 w 88"/>
                  <a:gd name="T5" fmla="*/ 8 h 43"/>
                  <a:gd name="T6" fmla="*/ 1 w 88"/>
                  <a:gd name="T7" fmla="*/ 43 h 43"/>
                  <a:gd name="T8" fmla="*/ 0 w 88"/>
                  <a:gd name="T9" fmla="*/ 36 h 43"/>
                </a:gdLst>
                <a:ahLst/>
                <a:cxnLst>
                  <a:cxn ang="0">
                    <a:pos x="T0" y="T1"/>
                  </a:cxn>
                  <a:cxn ang="0">
                    <a:pos x="T2" y="T3"/>
                  </a:cxn>
                  <a:cxn ang="0">
                    <a:pos x="T4" y="T5"/>
                  </a:cxn>
                  <a:cxn ang="0">
                    <a:pos x="T6" y="T7"/>
                  </a:cxn>
                  <a:cxn ang="0">
                    <a:pos x="T8" y="T9"/>
                  </a:cxn>
                </a:cxnLst>
                <a:rect l="0" t="0" r="r" b="b"/>
                <a:pathLst>
                  <a:path w="88" h="43">
                    <a:moveTo>
                      <a:pt x="0" y="36"/>
                    </a:moveTo>
                    <a:lnTo>
                      <a:pt x="86" y="0"/>
                    </a:lnTo>
                    <a:lnTo>
                      <a:pt x="88" y="8"/>
                    </a:lnTo>
                    <a:lnTo>
                      <a:pt x="1" y="4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98" name="Freeform 194"/>
              <p:cNvSpPr>
                <a:spLocks/>
              </p:cNvSpPr>
              <p:nvPr/>
            </p:nvSpPr>
            <p:spPr bwMode="auto">
              <a:xfrm>
                <a:off x="2745" y="1278"/>
                <a:ext cx="1" cy="4"/>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lnTo>
                      <a:pt x="1"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099" name="Rectangle 195"/>
              <p:cNvSpPr>
                <a:spLocks noChangeArrowheads="1"/>
              </p:cNvSpPr>
              <p:nvPr/>
            </p:nvSpPr>
            <p:spPr bwMode="auto">
              <a:xfrm>
                <a:off x="2788" y="1260"/>
                <a:ext cx="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100" name="Freeform 196"/>
              <p:cNvSpPr>
                <a:spLocks/>
              </p:cNvSpPr>
              <p:nvPr/>
            </p:nvSpPr>
            <p:spPr bwMode="auto">
              <a:xfrm>
                <a:off x="2788" y="1260"/>
                <a:ext cx="1" cy="4"/>
              </a:xfrm>
              <a:custGeom>
                <a:avLst/>
                <a:gdLst>
                  <a:gd name="T0" fmla="*/ 0 w 2"/>
                  <a:gd name="T1" fmla="*/ 0 h 8"/>
                  <a:gd name="T2" fmla="*/ 0 w 2"/>
                  <a:gd name="T3" fmla="*/ 8 h 8"/>
                  <a:gd name="T4" fmla="*/ 2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0" y="8"/>
                    </a:lnTo>
                    <a:lnTo>
                      <a:pt x="2"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01" name="Freeform 197"/>
              <p:cNvSpPr>
                <a:spLocks/>
              </p:cNvSpPr>
              <p:nvPr/>
            </p:nvSpPr>
            <p:spPr bwMode="auto">
              <a:xfrm>
                <a:off x="2788" y="1260"/>
                <a:ext cx="33" cy="53"/>
              </a:xfrm>
              <a:custGeom>
                <a:avLst/>
                <a:gdLst>
                  <a:gd name="T0" fmla="*/ 2 w 65"/>
                  <a:gd name="T1" fmla="*/ 0 h 105"/>
                  <a:gd name="T2" fmla="*/ 17 w 65"/>
                  <a:gd name="T3" fmla="*/ 5 h 105"/>
                  <a:gd name="T4" fmla="*/ 31 w 65"/>
                  <a:gd name="T5" fmla="*/ 14 h 105"/>
                  <a:gd name="T6" fmla="*/ 44 w 65"/>
                  <a:gd name="T7" fmla="*/ 26 h 105"/>
                  <a:gd name="T8" fmla="*/ 53 w 65"/>
                  <a:gd name="T9" fmla="*/ 40 h 105"/>
                  <a:gd name="T10" fmla="*/ 59 w 65"/>
                  <a:gd name="T11" fmla="*/ 57 h 105"/>
                  <a:gd name="T12" fmla="*/ 64 w 65"/>
                  <a:gd name="T13" fmla="*/ 73 h 105"/>
                  <a:gd name="T14" fmla="*/ 65 w 65"/>
                  <a:gd name="T15" fmla="*/ 90 h 105"/>
                  <a:gd name="T16" fmla="*/ 62 w 65"/>
                  <a:gd name="T17" fmla="*/ 105 h 105"/>
                  <a:gd name="T18" fmla="*/ 54 w 65"/>
                  <a:gd name="T19" fmla="*/ 105 h 105"/>
                  <a:gd name="T20" fmla="*/ 58 w 65"/>
                  <a:gd name="T21" fmla="*/ 90 h 105"/>
                  <a:gd name="T22" fmla="*/ 56 w 65"/>
                  <a:gd name="T23" fmla="*/ 74 h 105"/>
                  <a:gd name="T24" fmla="*/ 51 w 65"/>
                  <a:gd name="T25" fmla="*/ 59 h 105"/>
                  <a:gd name="T26" fmla="*/ 47 w 65"/>
                  <a:gd name="T27" fmla="*/ 45 h 105"/>
                  <a:gd name="T28" fmla="*/ 37 w 65"/>
                  <a:gd name="T29" fmla="*/ 31 h 105"/>
                  <a:gd name="T30" fmla="*/ 27 w 65"/>
                  <a:gd name="T31" fmla="*/ 20 h 105"/>
                  <a:gd name="T32" fmla="*/ 16 w 65"/>
                  <a:gd name="T33" fmla="*/ 12 h 105"/>
                  <a:gd name="T34" fmla="*/ 0 w 65"/>
                  <a:gd name="T35" fmla="*/ 8 h 105"/>
                  <a:gd name="T36" fmla="*/ 2 w 65"/>
                  <a:gd name="T3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05">
                    <a:moveTo>
                      <a:pt x="2" y="0"/>
                    </a:moveTo>
                    <a:lnTo>
                      <a:pt x="17" y="5"/>
                    </a:lnTo>
                    <a:lnTo>
                      <a:pt x="31" y="14"/>
                    </a:lnTo>
                    <a:lnTo>
                      <a:pt x="44" y="26"/>
                    </a:lnTo>
                    <a:lnTo>
                      <a:pt x="53" y="40"/>
                    </a:lnTo>
                    <a:lnTo>
                      <a:pt x="59" y="57"/>
                    </a:lnTo>
                    <a:lnTo>
                      <a:pt x="64" y="73"/>
                    </a:lnTo>
                    <a:lnTo>
                      <a:pt x="65" y="90"/>
                    </a:lnTo>
                    <a:lnTo>
                      <a:pt x="62" y="105"/>
                    </a:lnTo>
                    <a:lnTo>
                      <a:pt x="54" y="105"/>
                    </a:lnTo>
                    <a:lnTo>
                      <a:pt x="58" y="90"/>
                    </a:lnTo>
                    <a:lnTo>
                      <a:pt x="56" y="74"/>
                    </a:lnTo>
                    <a:lnTo>
                      <a:pt x="51" y="59"/>
                    </a:lnTo>
                    <a:lnTo>
                      <a:pt x="47" y="45"/>
                    </a:lnTo>
                    <a:lnTo>
                      <a:pt x="37" y="31"/>
                    </a:lnTo>
                    <a:lnTo>
                      <a:pt x="27" y="20"/>
                    </a:lnTo>
                    <a:lnTo>
                      <a:pt x="16" y="12"/>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02" name="Freeform 198"/>
              <p:cNvSpPr>
                <a:spLocks/>
              </p:cNvSpPr>
              <p:nvPr/>
            </p:nvSpPr>
            <p:spPr bwMode="auto">
              <a:xfrm>
                <a:off x="2788" y="1260"/>
                <a:ext cx="1" cy="4"/>
              </a:xfrm>
              <a:custGeom>
                <a:avLst/>
                <a:gdLst>
                  <a:gd name="T0" fmla="*/ 2 w 2"/>
                  <a:gd name="T1" fmla="*/ 0 h 8"/>
                  <a:gd name="T2" fmla="*/ 0 w 2"/>
                  <a:gd name="T3" fmla="*/ 8 h 8"/>
                  <a:gd name="T4" fmla="*/ 2 w 2"/>
                  <a:gd name="T5" fmla="*/ 8 h 8"/>
                  <a:gd name="T6" fmla="*/ 2 w 2"/>
                  <a:gd name="T7" fmla="*/ 0 h 8"/>
                </a:gdLst>
                <a:ahLst/>
                <a:cxnLst>
                  <a:cxn ang="0">
                    <a:pos x="T0" y="T1"/>
                  </a:cxn>
                  <a:cxn ang="0">
                    <a:pos x="T2" y="T3"/>
                  </a:cxn>
                  <a:cxn ang="0">
                    <a:pos x="T4" y="T5"/>
                  </a:cxn>
                  <a:cxn ang="0">
                    <a:pos x="T6" y="T7"/>
                  </a:cxn>
                </a:cxnLst>
                <a:rect l="0" t="0" r="r" b="b"/>
                <a:pathLst>
                  <a:path w="2" h="8">
                    <a:moveTo>
                      <a:pt x="2" y="0"/>
                    </a:moveTo>
                    <a:lnTo>
                      <a:pt x="0" y="8"/>
                    </a:lnTo>
                    <a:lnTo>
                      <a:pt x="2"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03" name="Freeform 199"/>
              <p:cNvSpPr>
                <a:spLocks/>
              </p:cNvSpPr>
              <p:nvPr/>
            </p:nvSpPr>
            <p:spPr bwMode="auto">
              <a:xfrm>
                <a:off x="2722" y="1311"/>
                <a:ext cx="96" cy="45"/>
              </a:xfrm>
              <a:custGeom>
                <a:avLst/>
                <a:gdLst>
                  <a:gd name="T0" fmla="*/ 194 w 194"/>
                  <a:gd name="T1" fmla="*/ 6 h 90"/>
                  <a:gd name="T2" fmla="*/ 172 w 194"/>
                  <a:gd name="T3" fmla="*/ 17 h 90"/>
                  <a:gd name="T4" fmla="*/ 119 w 194"/>
                  <a:gd name="T5" fmla="*/ 37 h 90"/>
                  <a:gd name="T6" fmla="*/ 57 w 194"/>
                  <a:gd name="T7" fmla="*/ 62 h 90"/>
                  <a:gd name="T8" fmla="*/ 5 w 194"/>
                  <a:gd name="T9" fmla="*/ 90 h 90"/>
                  <a:gd name="T10" fmla="*/ 0 w 194"/>
                  <a:gd name="T11" fmla="*/ 83 h 90"/>
                  <a:gd name="T12" fmla="*/ 53 w 194"/>
                  <a:gd name="T13" fmla="*/ 56 h 90"/>
                  <a:gd name="T14" fmla="*/ 115 w 194"/>
                  <a:gd name="T15" fmla="*/ 31 h 90"/>
                  <a:gd name="T16" fmla="*/ 167 w 194"/>
                  <a:gd name="T17" fmla="*/ 11 h 90"/>
                  <a:gd name="T18" fmla="*/ 189 w 194"/>
                  <a:gd name="T19" fmla="*/ 0 h 90"/>
                  <a:gd name="T20" fmla="*/ 194 w 194"/>
                  <a:gd name="T21"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90">
                    <a:moveTo>
                      <a:pt x="194" y="6"/>
                    </a:moveTo>
                    <a:lnTo>
                      <a:pt x="172" y="17"/>
                    </a:lnTo>
                    <a:lnTo>
                      <a:pt x="119" y="37"/>
                    </a:lnTo>
                    <a:lnTo>
                      <a:pt x="57" y="62"/>
                    </a:lnTo>
                    <a:lnTo>
                      <a:pt x="5" y="90"/>
                    </a:lnTo>
                    <a:lnTo>
                      <a:pt x="0" y="83"/>
                    </a:lnTo>
                    <a:lnTo>
                      <a:pt x="53" y="56"/>
                    </a:lnTo>
                    <a:lnTo>
                      <a:pt x="115" y="31"/>
                    </a:lnTo>
                    <a:lnTo>
                      <a:pt x="167" y="11"/>
                    </a:lnTo>
                    <a:lnTo>
                      <a:pt x="189" y="0"/>
                    </a:lnTo>
                    <a:lnTo>
                      <a:pt x="19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04" name="Freeform 200"/>
              <p:cNvSpPr>
                <a:spLocks/>
              </p:cNvSpPr>
              <p:nvPr/>
            </p:nvSpPr>
            <p:spPr bwMode="auto">
              <a:xfrm>
                <a:off x="2815" y="1311"/>
                <a:ext cx="4" cy="3"/>
              </a:xfrm>
              <a:custGeom>
                <a:avLst/>
                <a:gdLst>
                  <a:gd name="T0" fmla="*/ 8 w 8"/>
                  <a:gd name="T1" fmla="*/ 3 h 6"/>
                  <a:gd name="T2" fmla="*/ 8 w 8"/>
                  <a:gd name="T3" fmla="*/ 6 h 6"/>
                  <a:gd name="T4" fmla="*/ 7 w 8"/>
                  <a:gd name="T5" fmla="*/ 6 h 6"/>
                  <a:gd name="T6" fmla="*/ 2 w 8"/>
                  <a:gd name="T7" fmla="*/ 0 h 6"/>
                  <a:gd name="T8" fmla="*/ 0 w 8"/>
                  <a:gd name="T9" fmla="*/ 3 h 6"/>
                  <a:gd name="T10" fmla="*/ 8 w 8"/>
                  <a:gd name="T11" fmla="*/ 3 h 6"/>
                </a:gdLst>
                <a:ahLst/>
                <a:cxnLst>
                  <a:cxn ang="0">
                    <a:pos x="T0" y="T1"/>
                  </a:cxn>
                  <a:cxn ang="0">
                    <a:pos x="T2" y="T3"/>
                  </a:cxn>
                  <a:cxn ang="0">
                    <a:pos x="T4" y="T5"/>
                  </a:cxn>
                  <a:cxn ang="0">
                    <a:pos x="T6" y="T7"/>
                  </a:cxn>
                  <a:cxn ang="0">
                    <a:pos x="T8" y="T9"/>
                  </a:cxn>
                  <a:cxn ang="0">
                    <a:pos x="T10" y="T11"/>
                  </a:cxn>
                </a:cxnLst>
                <a:rect l="0" t="0" r="r" b="b"/>
                <a:pathLst>
                  <a:path w="8" h="6">
                    <a:moveTo>
                      <a:pt x="8" y="3"/>
                    </a:moveTo>
                    <a:lnTo>
                      <a:pt x="8" y="6"/>
                    </a:lnTo>
                    <a:lnTo>
                      <a:pt x="7" y="6"/>
                    </a:lnTo>
                    <a:lnTo>
                      <a:pt x="2" y="0"/>
                    </a:lnTo>
                    <a:lnTo>
                      <a:pt x="0"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05" name="Freeform 201"/>
              <p:cNvSpPr>
                <a:spLocks/>
              </p:cNvSpPr>
              <p:nvPr/>
            </p:nvSpPr>
            <p:spPr bwMode="auto">
              <a:xfrm>
                <a:off x="2721" y="1354"/>
                <a:ext cx="93" cy="44"/>
              </a:xfrm>
              <a:custGeom>
                <a:avLst/>
                <a:gdLst>
                  <a:gd name="T0" fmla="*/ 7 w 185"/>
                  <a:gd name="T1" fmla="*/ 0 h 88"/>
                  <a:gd name="T2" fmla="*/ 9 w 185"/>
                  <a:gd name="T3" fmla="*/ 16 h 88"/>
                  <a:gd name="T4" fmla="*/ 11 w 185"/>
                  <a:gd name="T5" fmla="*/ 22 h 88"/>
                  <a:gd name="T6" fmla="*/ 12 w 185"/>
                  <a:gd name="T7" fmla="*/ 27 h 88"/>
                  <a:gd name="T8" fmla="*/ 18 w 185"/>
                  <a:gd name="T9" fmla="*/ 37 h 88"/>
                  <a:gd name="T10" fmla="*/ 26 w 185"/>
                  <a:gd name="T11" fmla="*/ 45 h 88"/>
                  <a:gd name="T12" fmla="*/ 35 w 185"/>
                  <a:gd name="T13" fmla="*/ 53 h 88"/>
                  <a:gd name="T14" fmla="*/ 45 w 185"/>
                  <a:gd name="T15" fmla="*/ 59 h 88"/>
                  <a:gd name="T16" fmla="*/ 71 w 185"/>
                  <a:gd name="T17" fmla="*/ 68 h 88"/>
                  <a:gd name="T18" fmla="*/ 100 w 185"/>
                  <a:gd name="T19" fmla="*/ 73 h 88"/>
                  <a:gd name="T20" fmla="*/ 131 w 185"/>
                  <a:gd name="T21" fmla="*/ 76 h 88"/>
                  <a:gd name="T22" fmla="*/ 161 w 185"/>
                  <a:gd name="T23" fmla="*/ 78 h 88"/>
                  <a:gd name="T24" fmla="*/ 185 w 185"/>
                  <a:gd name="T25" fmla="*/ 81 h 88"/>
                  <a:gd name="T26" fmla="*/ 185 w 185"/>
                  <a:gd name="T27" fmla="*/ 88 h 88"/>
                  <a:gd name="T28" fmla="*/ 161 w 185"/>
                  <a:gd name="T29" fmla="*/ 85 h 88"/>
                  <a:gd name="T30" fmla="*/ 131 w 185"/>
                  <a:gd name="T31" fmla="*/ 84 h 88"/>
                  <a:gd name="T32" fmla="*/ 99 w 185"/>
                  <a:gd name="T33" fmla="*/ 81 h 88"/>
                  <a:gd name="T34" fmla="*/ 69 w 185"/>
                  <a:gd name="T35" fmla="*/ 76 h 88"/>
                  <a:gd name="T36" fmla="*/ 43 w 185"/>
                  <a:gd name="T37" fmla="*/ 67 h 88"/>
                  <a:gd name="T38" fmla="*/ 31 w 185"/>
                  <a:gd name="T39" fmla="*/ 59 h 88"/>
                  <a:gd name="T40" fmla="*/ 21 w 185"/>
                  <a:gd name="T41" fmla="*/ 51 h 88"/>
                  <a:gd name="T42" fmla="*/ 12 w 185"/>
                  <a:gd name="T43" fmla="*/ 42 h 88"/>
                  <a:gd name="T44" fmla="*/ 6 w 185"/>
                  <a:gd name="T45" fmla="*/ 31 h 88"/>
                  <a:gd name="T46" fmla="*/ 3 w 185"/>
                  <a:gd name="T47" fmla="*/ 24 h 88"/>
                  <a:gd name="T48" fmla="*/ 1 w 185"/>
                  <a:gd name="T49" fmla="*/ 17 h 88"/>
                  <a:gd name="T50" fmla="*/ 0 w 185"/>
                  <a:gd name="T51" fmla="*/ 2 h 88"/>
                  <a:gd name="T52" fmla="*/ 7 w 185"/>
                  <a:gd name="T5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88">
                    <a:moveTo>
                      <a:pt x="7" y="0"/>
                    </a:moveTo>
                    <a:lnTo>
                      <a:pt x="9" y="16"/>
                    </a:lnTo>
                    <a:lnTo>
                      <a:pt x="11" y="22"/>
                    </a:lnTo>
                    <a:lnTo>
                      <a:pt x="12" y="27"/>
                    </a:lnTo>
                    <a:lnTo>
                      <a:pt x="18" y="37"/>
                    </a:lnTo>
                    <a:lnTo>
                      <a:pt x="26" y="45"/>
                    </a:lnTo>
                    <a:lnTo>
                      <a:pt x="35" y="53"/>
                    </a:lnTo>
                    <a:lnTo>
                      <a:pt x="45" y="59"/>
                    </a:lnTo>
                    <a:lnTo>
                      <a:pt x="71" y="68"/>
                    </a:lnTo>
                    <a:lnTo>
                      <a:pt x="100" y="73"/>
                    </a:lnTo>
                    <a:lnTo>
                      <a:pt x="131" y="76"/>
                    </a:lnTo>
                    <a:lnTo>
                      <a:pt x="161" y="78"/>
                    </a:lnTo>
                    <a:lnTo>
                      <a:pt x="185" y="81"/>
                    </a:lnTo>
                    <a:lnTo>
                      <a:pt x="185" y="88"/>
                    </a:lnTo>
                    <a:lnTo>
                      <a:pt x="161" y="85"/>
                    </a:lnTo>
                    <a:lnTo>
                      <a:pt x="131" y="84"/>
                    </a:lnTo>
                    <a:lnTo>
                      <a:pt x="99" y="81"/>
                    </a:lnTo>
                    <a:lnTo>
                      <a:pt x="69" y="76"/>
                    </a:lnTo>
                    <a:lnTo>
                      <a:pt x="43" y="67"/>
                    </a:lnTo>
                    <a:lnTo>
                      <a:pt x="31" y="59"/>
                    </a:lnTo>
                    <a:lnTo>
                      <a:pt x="21" y="51"/>
                    </a:lnTo>
                    <a:lnTo>
                      <a:pt x="12" y="42"/>
                    </a:lnTo>
                    <a:lnTo>
                      <a:pt x="6" y="31"/>
                    </a:lnTo>
                    <a:lnTo>
                      <a:pt x="3" y="24"/>
                    </a:lnTo>
                    <a:lnTo>
                      <a:pt x="1" y="17"/>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06" name="Freeform 202"/>
              <p:cNvSpPr>
                <a:spLocks/>
              </p:cNvSpPr>
              <p:nvPr/>
            </p:nvSpPr>
            <p:spPr bwMode="auto">
              <a:xfrm>
                <a:off x="2721" y="1353"/>
                <a:ext cx="4" cy="3"/>
              </a:xfrm>
              <a:custGeom>
                <a:avLst/>
                <a:gdLst>
                  <a:gd name="T0" fmla="*/ 1 w 7"/>
                  <a:gd name="T1" fmla="*/ 0 h 7"/>
                  <a:gd name="T2" fmla="*/ 0 w 7"/>
                  <a:gd name="T3" fmla="*/ 2 h 7"/>
                  <a:gd name="T4" fmla="*/ 0 w 7"/>
                  <a:gd name="T5" fmla="*/ 5 h 7"/>
                  <a:gd name="T6" fmla="*/ 7 w 7"/>
                  <a:gd name="T7" fmla="*/ 3 h 7"/>
                  <a:gd name="T8" fmla="*/ 6 w 7"/>
                  <a:gd name="T9" fmla="*/ 7 h 7"/>
                  <a:gd name="T10" fmla="*/ 1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1" y="0"/>
                    </a:moveTo>
                    <a:lnTo>
                      <a:pt x="0" y="2"/>
                    </a:lnTo>
                    <a:lnTo>
                      <a:pt x="0" y="5"/>
                    </a:lnTo>
                    <a:lnTo>
                      <a:pt x="7" y="3"/>
                    </a:lnTo>
                    <a:lnTo>
                      <a:pt x="6"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07" name="Freeform 203"/>
              <p:cNvSpPr>
                <a:spLocks/>
              </p:cNvSpPr>
              <p:nvPr/>
            </p:nvSpPr>
            <p:spPr bwMode="auto">
              <a:xfrm>
                <a:off x="2806" y="1394"/>
                <a:ext cx="16" cy="57"/>
              </a:xfrm>
              <a:custGeom>
                <a:avLst/>
                <a:gdLst>
                  <a:gd name="T0" fmla="*/ 17 w 32"/>
                  <a:gd name="T1" fmla="*/ 0 h 114"/>
                  <a:gd name="T2" fmla="*/ 28 w 32"/>
                  <a:gd name="T3" fmla="*/ 7 h 114"/>
                  <a:gd name="T4" fmla="*/ 32 w 32"/>
                  <a:gd name="T5" fmla="*/ 21 h 114"/>
                  <a:gd name="T6" fmla="*/ 32 w 32"/>
                  <a:gd name="T7" fmla="*/ 60 h 114"/>
                  <a:gd name="T8" fmla="*/ 28 w 32"/>
                  <a:gd name="T9" fmla="*/ 78 h 114"/>
                  <a:gd name="T10" fmla="*/ 22 w 32"/>
                  <a:gd name="T11" fmla="*/ 98 h 114"/>
                  <a:gd name="T12" fmla="*/ 14 w 32"/>
                  <a:gd name="T13" fmla="*/ 111 h 114"/>
                  <a:gd name="T14" fmla="*/ 8 w 32"/>
                  <a:gd name="T15" fmla="*/ 114 h 114"/>
                  <a:gd name="T16" fmla="*/ 3 w 32"/>
                  <a:gd name="T17" fmla="*/ 114 h 114"/>
                  <a:gd name="T18" fmla="*/ 0 w 32"/>
                  <a:gd name="T19" fmla="*/ 108 h 114"/>
                  <a:gd name="T20" fmla="*/ 5 w 32"/>
                  <a:gd name="T21" fmla="*/ 108 h 114"/>
                  <a:gd name="T22" fmla="*/ 8 w 32"/>
                  <a:gd name="T23" fmla="*/ 106 h 114"/>
                  <a:gd name="T24" fmla="*/ 15 w 32"/>
                  <a:gd name="T25" fmla="*/ 94 h 114"/>
                  <a:gd name="T26" fmla="*/ 20 w 32"/>
                  <a:gd name="T27" fmla="*/ 77 h 114"/>
                  <a:gd name="T28" fmla="*/ 25 w 32"/>
                  <a:gd name="T29" fmla="*/ 60 h 114"/>
                  <a:gd name="T30" fmla="*/ 25 w 32"/>
                  <a:gd name="T31" fmla="*/ 21 h 114"/>
                  <a:gd name="T32" fmla="*/ 22 w 32"/>
                  <a:gd name="T33" fmla="*/ 12 h 114"/>
                  <a:gd name="T34" fmla="*/ 12 w 32"/>
                  <a:gd name="T35" fmla="*/ 6 h 114"/>
                  <a:gd name="T36" fmla="*/ 17 w 32"/>
                  <a:gd name="T3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14">
                    <a:moveTo>
                      <a:pt x="17" y="0"/>
                    </a:moveTo>
                    <a:lnTo>
                      <a:pt x="28" y="7"/>
                    </a:lnTo>
                    <a:lnTo>
                      <a:pt x="32" y="21"/>
                    </a:lnTo>
                    <a:lnTo>
                      <a:pt x="32" y="60"/>
                    </a:lnTo>
                    <a:lnTo>
                      <a:pt x="28" y="78"/>
                    </a:lnTo>
                    <a:lnTo>
                      <a:pt x="22" y="98"/>
                    </a:lnTo>
                    <a:lnTo>
                      <a:pt x="14" y="111"/>
                    </a:lnTo>
                    <a:lnTo>
                      <a:pt x="8" y="114"/>
                    </a:lnTo>
                    <a:lnTo>
                      <a:pt x="3" y="114"/>
                    </a:lnTo>
                    <a:lnTo>
                      <a:pt x="0" y="108"/>
                    </a:lnTo>
                    <a:lnTo>
                      <a:pt x="5" y="108"/>
                    </a:lnTo>
                    <a:lnTo>
                      <a:pt x="8" y="106"/>
                    </a:lnTo>
                    <a:lnTo>
                      <a:pt x="15" y="94"/>
                    </a:lnTo>
                    <a:lnTo>
                      <a:pt x="20" y="77"/>
                    </a:lnTo>
                    <a:lnTo>
                      <a:pt x="25" y="60"/>
                    </a:lnTo>
                    <a:lnTo>
                      <a:pt x="25" y="21"/>
                    </a:lnTo>
                    <a:lnTo>
                      <a:pt x="22" y="12"/>
                    </a:lnTo>
                    <a:lnTo>
                      <a:pt x="12" y="6"/>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08" name="Freeform 204"/>
              <p:cNvSpPr>
                <a:spLocks/>
              </p:cNvSpPr>
              <p:nvPr/>
            </p:nvSpPr>
            <p:spPr bwMode="auto">
              <a:xfrm>
                <a:off x="2812" y="1394"/>
                <a:ext cx="2" cy="4"/>
              </a:xfrm>
              <a:custGeom>
                <a:avLst/>
                <a:gdLst>
                  <a:gd name="T0" fmla="*/ 3 w 5"/>
                  <a:gd name="T1" fmla="*/ 0 h 7"/>
                  <a:gd name="T2" fmla="*/ 5 w 5"/>
                  <a:gd name="T3" fmla="*/ 0 h 7"/>
                  <a:gd name="T4" fmla="*/ 0 w 5"/>
                  <a:gd name="T5" fmla="*/ 6 h 7"/>
                  <a:gd name="T6" fmla="*/ 3 w 5"/>
                  <a:gd name="T7" fmla="*/ 7 h 7"/>
                  <a:gd name="T8" fmla="*/ 3 w 5"/>
                  <a:gd name="T9" fmla="*/ 0 h 7"/>
                </a:gdLst>
                <a:ahLst/>
                <a:cxnLst>
                  <a:cxn ang="0">
                    <a:pos x="T0" y="T1"/>
                  </a:cxn>
                  <a:cxn ang="0">
                    <a:pos x="T2" y="T3"/>
                  </a:cxn>
                  <a:cxn ang="0">
                    <a:pos x="T4" y="T5"/>
                  </a:cxn>
                  <a:cxn ang="0">
                    <a:pos x="T6" y="T7"/>
                  </a:cxn>
                  <a:cxn ang="0">
                    <a:pos x="T8" y="T9"/>
                  </a:cxn>
                </a:cxnLst>
                <a:rect l="0" t="0" r="r" b="b"/>
                <a:pathLst>
                  <a:path w="5" h="7">
                    <a:moveTo>
                      <a:pt x="3" y="0"/>
                    </a:moveTo>
                    <a:lnTo>
                      <a:pt x="5" y="0"/>
                    </a:lnTo>
                    <a:lnTo>
                      <a:pt x="0" y="6"/>
                    </a:lnTo>
                    <a:lnTo>
                      <a:pt x="3" y="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09" name="Freeform 205"/>
              <p:cNvSpPr>
                <a:spLocks/>
              </p:cNvSpPr>
              <p:nvPr/>
            </p:nvSpPr>
            <p:spPr bwMode="auto">
              <a:xfrm>
                <a:off x="2685" y="1445"/>
                <a:ext cx="122" cy="11"/>
              </a:xfrm>
              <a:custGeom>
                <a:avLst/>
                <a:gdLst>
                  <a:gd name="T0" fmla="*/ 243 w 243"/>
                  <a:gd name="T1" fmla="*/ 14 h 23"/>
                  <a:gd name="T2" fmla="*/ 208 w 243"/>
                  <a:gd name="T3" fmla="*/ 9 h 23"/>
                  <a:gd name="T4" fmla="*/ 177 w 243"/>
                  <a:gd name="T5" fmla="*/ 6 h 23"/>
                  <a:gd name="T6" fmla="*/ 117 w 243"/>
                  <a:gd name="T7" fmla="*/ 8 h 23"/>
                  <a:gd name="T8" fmla="*/ 61 w 243"/>
                  <a:gd name="T9" fmla="*/ 14 h 23"/>
                  <a:gd name="T10" fmla="*/ 4 w 243"/>
                  <a:gd name="T11" fmla="*/ 23 h 23"/>
                  <a:gd name="T12" fmla="*/ 0 w 243"/>
                  <a:gd name="T13" fmla="*/ 17 h 23"/>
                  <a:gd name="T14" fmla="*/ 58 w 243"/>
                  <a:gd name="T15" fmla="*/ 8 h 23"/>
                  <a:gd name="T16" fmla="*/ 117 w 243"/>
                  <a:gd name="T17" fmla="*/ 2 h 23"/>
                  <a:gd name="T18" fmla="*/ 177 w 243"/>
                  <a:gd name="T19" fmla="*/ 0 h 23"/>
                  <a:gd name="T20" fmla="*/ 208 w 243"/>
                  <a:gd name="T21" fmla="*/ 3 h 23"/>
                  <a:gd name="T22" fmla="*/ 243 w 243"/>
                  <a:gd name="T23" fmla="*/ 8 h 23"/>
                  <a:gd name="T24" fmla="*/ 243 w 243"/>
                  <a:gd name="T2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23">
                    <a:moveTo>
                      <a:pt x="243" y="14"/>
                    </a:moveTo>
                    <a:lnTo>
                      <a:pt x="208" y="9"/>
                    </a:lnTo>
                    <a:lnTo>
                      <a:pt x="177" y="6"/>
                    </a:lnTo>
                    <a:lnTo>
                      <a:pt x="117" y="8"/>
                    </a:lnTo>
                    <a:lnTo>
                      <a:pt x="61" y="14"/>
                    </a:lnTo>
                    <a:lnTo>
                      <a:pt x="4" y="23"/>
                    </a:lnTo>
                    <a:lnTo>
                      <a:pt x="0" y="17"/>
                    </a:lnTo>
                    <a:lnTo>
                      <a:pt x="58" y="8"/>
                    </a:lnTo>
                    <a:lnTo>
                      <a:pt x="117" y="2"/>
                    </a:lnTo>
                    <a:lnTo>
                      <a:pt x="177" y="0"/>
                    </a:lnTo>
                    <a:lnTo>
                      <a:pt x="208" y="3"/>
                    </a:lnTo>
                    <a:lnTo>
                      <a:pt x="243" y="8"/>
                    </a:lnTo>
                    <a:lnTo>
                      <a:pt x="24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0" name="Freeform 206"/>
              <p:cNvSpPr>
                <a:spLocks/>
              </p:cNvSpPr>
              <p:nvPr/>
            </p:nvSpPr>
            <p:spPr bwMode="auto">
              <a:xfrm>
                <a:off x="2806" y="1448"/>
                <a:ext cx="2" cy="3"/>
              </a:xfrm>
              <a:custGeom>
                <a:avLst/>
                <a:gdLst>
                  <a:gd name="T0" fmla="*/ 3 w 3"/>
                  <a:gd name="T1" fmla="*/ 6 h 6"/>
                  <a:gd name="T2" fmla="*/ 1 w 3"/>
                  <a:gd name="T3" fmla="*/ 6 h 6"/>
                  <a:gd name="T4" fmla="*/ 1 w 3"/>
                  <a:gd name="T5" fmla="*/ 0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1" y="6"/>
                    </a:lnTo>
                    <a:lnTo>
                      <a:pt x="1" y="0"/>
                    </a:ln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1" name="Freeform 207"/>
              <p:cNvSpPr>
                <a:spLocks/>
              </p:cNvSpPr>
              <p:nvPr/>
            </p:nvSpPr>
            <p:spPr bwMode="auto">
              <a:xfrm>
                <a:off x="2660" y="1453"/>
                <a:ext cx="27" cy="19"/>
              </a:xfrm>
              <a:custGeom>
                <a:avLst/>
                <a:gdLst>
                  <a:gd name="T0" fmla="*/ 55 w 55"/>
                  <a:gd name="T1" fmla="*/ 6 h 39"/>
                  <a:gd name="T2" fmla="*/ 41 w 55"/>
                  <a:gd name="T3" fmla="*/ 11 h 39"/>
                  <a:gd name="T4" fmla="*/ 27 w 55"/>
                  <a:gd name="T5" fmla="*/ 17 h 39"/>
                  <a:gd name="T6" fmla="*/ 16 w 55"/>
                  <a:gd name="T7" fmla="*/ 26 h 39"/>
                  <a:gd name="T8" fmla="*/ 7 w 55"/>
                  <a:gd name="T9" fmla="*/ 39 h 39"/>
                  <a:gd name="T10" fmla="*/ 0 w 55"/>
                  <a:gd name="T11" fmla="*/ 34 h 39"/>
                  <a:gd name="T12" fmla="*/ 10 w 55"/>
                  <a:gd name="T13" fmla="*/ 22 h 39"/>
                  <a:gd name="T14" fmla="*/ 22 w 55"/>
                  <a:gd name="T15" fmla="*/ 11 h 39"/>
                  <a:gd name="T16" fmla="*/ 36 w 55"/>
                  <a:gd name="T17" fmla="*/ 5 h 39"/>
                  <a:gd name="T18" fmla="*/ 51 w 55"/>
                  <a:gd name="T19" fmla="*/ 0 h 39"/>
                  <a:gd name="T20" fmla="*/ 55 w 5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9">
                    <a:moveTo>
                      <a:pt x="55" y="6"/>
                    </a:moveTo>
                    <a:lnTo>
                      <a:pt x="41" y="11"/>
                    </a:lnTo>
                    <a:lnTo>
                      <a:pt x="27" y="17"/>
                    </a:lnTo>
                    <a:lnTo>
                      <a:pt x="16" y="26"/>
                    </a:lnTo>
                    <a:lnTo>
                      <a:pt x="7" y="39"/>
                    </a:lnTo>
                    <a:lnTo>
                      <a:pt x="0" y="34"/>
                    </a:lnTo>
                    <a:lnTo>
                      <a:pt x="10" y="22"/>
                    </a:lnTo>
                    <a:lnTo>
                      <a:pt x="22" y="11"/>
                    </a:lnTo>
                    <a:lnTo>
                      <a:pt x="36" y="5"/>
                    </a:lnTo>
                    <a:lnTo>
                      <a:pt x="51" y="0"/>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2" name="Freeform 208"/>
              <p:cNvSpPr>
                <a:spLocks/>
              </p:cNvSpPr>
              <p:nvPr/>
            </p:nvSpPr>
            <p:spPr bwMode="auto">
              <a:xfrm>
                <a:off x="2685" y="1453"/>
                <a:ext cx="2"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3" name="Freeform 209"/>
              <p:cNvSpPr>
                <a:spLocks/>
              </p:cNvSpPr>
              <p:nvPr/>
            </p:nvSpPr>
            <p:spPr bwMode="auto">
              <a:xfrm>
                <a:off x="2648" y="1471"/>
                <a:ext cx="22" cy="213"/>
              </a:xfrm>
              <a:custGeom>
                <a:avLst/>
                <a:gdLst>
                  <a:gd name="T0" fmla="*/ 30 w 44"/>
                  <a:gd name="T1" fmla="*/ 0 h 426"/>
                  <a:gd name="T2" fmla="*/ 30 w 44"/>
                  <a:gd name="T3" fmla="*/ 16 h 426"/>
                  <a:gd name="T4" fmla="*/ 33 w 44"/>
                  <a:gd name="T5" fmla="*/ 54 h 426"/>
                  <a:gd name="T6" fmla="*/ 37 w 44"/>
                  <a:gd name="T7" fmla="*/ 106 h 426"/>
                  <a:gd name="T8" fmla="*/ 42 w 44"/>
                  <a:gd name="T9" fmla="*/ 169 h 426"/>
                  <a:gd name="T10" fmla="*/ 44 w 44"/>
                  <a:gd name="T11" fmla="*/ 239 h 426"/>
                  <a:gd name="T12" fmla="*/ 40 w 44"/>
                  <a:gd name="T13" fmla="*/ 308 h 426"/>
                  <a:gd name="T14" fmla="*/ 30 w 44"/>
                  <a:gd name="T15" fmla="*/ 371 h 426"/>
                  <a:gd name="T16" fmla="*/ 20 w 44"/>
                  <a:gd name="T17" fmla="*/ 401 h 426"/>
                  <a:gd name="T18" fmla="*/ 8 w 44"/>
                  <a:gd name="T19" fmla="*/ 426 h 426"/>
                  <a:gd name="T20" fmla="*/ 0 w 44"/>
                  <a:gd name="T21" fmla="*/ 424 h 426"/>
                  <a:gd name="T22" fmla="*/ 13 w 44"/>
                  <a:gd name="T23" fmla="*/ 399 h 426"/>
                  <a:gd name="T24" fmla="*/ 22 w 44"/>
                  <a:gd name="T25" fmla="*/ 370 h 426"/>
                  <a:gd name="T26" fmla="*/ 33 w 44"/>
                  <a:gd name="T27" fmla="*/ 308 h 426"/>
                  <a:gd name="T28" fmla="*/ 36 w 44"/>
                  <a:gd name="T29" fmla="*/ 239 h 426"/>
                  <a:gd name="T30" fmla="*/ 34 w 44"/>
                  <a:gd name="T31" fmla="*/ 169 h 426"/>
                  <a:gd name="T32" fmla="*/ 30 w 44"/>
                  <a:gd name="T33" fmla="*/ 106 h 426"/>
                  <a:gd name="T34" fmla="*/ 25 w 44"/>
                  <a:gd name="T35" fmla="*/ 54 h 426"/>
                  <a:gd name="T36" fmla="*/ 22 w 44"/>
                  <a:gd name="T37" fmla="*/ 16 h 426"/>
                  <a:gd name="T38" fmla="*/ 22 w 44"/>
                  <a:gd name="T39" fmla="*/ 0 h 426"/>
                  <a:gd name="T40" fmla="*/ 30 w 44"/>
                  <a:gd name="T41"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26">
                    <a:moveTo>
                      <a:pt x="30" y="0"/>
                    </a:moveTo>
                    <a:lnTo>
                      <a:pt x="30" y="16"/>
                    </a:lnTo>
                    <a:lnTo>
                      <a:pt x="33" y="54"/>
                    </a:lnTo>
                    <a:lnTo>
                      <a:pt x="37" y="106"/>
                    </a:lnTo>
                    <a:lnTo>
                      <a:pt x="42" y="169"/>
                    </a:lnTo>
                    <a:lnTo>
                      <a:pt x="44" y="239"/>
                    </a:lnTo>
                    <a:lnTo>
                      <a:pt x="40" y="308"/>
                    </a:lnTo>
                    <a:lnTo>
                      <a:pt x="30" y="371"/>
                    </a:lnTo>
                    <a:lnTo>
                      <a:pt x="20" y="401"/>
                    </a:lnTo>
                    <a:lnTo>
                      <a:pt x="8" y="426"/>
                    </a:lnTo>
                    <a:lnTo>
                      <a:pt x="0" y="424"/>
                    </a:lnTo>
                    <a:lnTo>
                      <a:pt x="13" y="399"/>
                    </a:lnTo>
                    <a:lnTo>
                      <a:pt x="22" y="370"/>
                    </a:lnTo>
                    <a:lnTo>
                      <a:pt x="33" y="308"/>
                    </a:lnTo>
                    <a:lnTo>
                      <a:pt x="36" y="239"/>
                    </a:lnTo>
                    <a:lnTo>
                      <a:pt x="34" y="169"/>
                    </a:lnTo>
                    <a:lnTo>
                      <a:pt x="30" y="106"/>
                    </a:lnTo>
                    <a:lnTo>
                      <a:pt x="25" y="54"/>
                    </a:lnTo>
                    <a:lnTo>
                      <a:pt x="22" y="16"/>
                    </a:lnTo>
                    <a:lnTo>
                      <a:pt x="2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4" name="Freeform 210"/>
              <p:cNvSpPr>
                <a:spLocks/>
              </p:cNvSpPr>
              <p:nvPr/>
            </p:nvSpPr>
            <p:spPr bwMode="auto">
              <a:xfrm>
                <a:off x="2659" y="1470"/>
                <a:ext cx="4" cy="2"/>
              </a:xfrm>
              <a:custGeom>
                <a:avLst/>
                <a:gdLst>
                  <a:gd name="T0" fmla="*/ 1 w 8"/>
                  <a:gd name="T1" fmla="*/ 0 h 5"/>
                  <a:gd name="T2" fmla="*/ 0 w 8"/>
                  <a:gd name="T3" fmla="*/ 2 h 5"/>
                  <a:gd name="T4" fmla="*/ 8 w 8"/>
                  <a:gd name="T5" fmla="*/ 2 h 5"/>
                  <a:gd name="T6" fmla="*/ 8 w 8"/>
                  <a:gd name="T7" fmla="*/ 5 h 5"/>
                  <a:gd name="T8" fmla="*/ 1 w 8"/>
                  <a:gd name="T9" fmla="*/ 0 h 5"/>
                </a:gdLst>
                <a:ahLst/>
                <a:cxnLst>
                  <a:cxn ang="0">
                    <a:pos x="T0" y="T1"/>
                  </a:cxn>
                  <a:cxn ang="0">
                    <a:pos x="T2" y="T3"/>
                  </a:cxn>
                  <a:cxn ang="0">
                    <a:pos x="T4" y="T5"/>
                  </a:cxn>
                  <a:cxn ang="0">
                    <a:pos x="T6" y="T7"/>
                  </a:cxn>
                  <a:cxn ang="0">
                    <a:pos x="T8" y="T9"/>
                  </a:cxn>
                </a:cxnLst>
                <a:rect l="0" t="0" r="r" b="b"/>
                <a:pathLst>
                  <a:path w="8" h="5">
                    <a:moveTo>
                      <a:pt x="1" y="0"/>
                    </a:moveTo>
                    <a:lnTo>
                      <a:pt x="0" y="2"/>
                    </a:lnTo>
                    <a:lnTo>
                      <a:pt x="8" y="2"/>
                    </a:lnTo>
                    <a:lnTo>
                      <a:pt x="8"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5" name="Freeform 211"/>
              <p:cNvSpPr>
                <a:spLocks/>
              </p:cNvSpPr>
              <p:nvPr/>
            </p:nvSpPr>
            <p:spPr bwMode="auto">
              <a:xfrm>
                <a:off x="2571" y="1683"/>
                <a:ext cx="81" cy="65"/>
              </a:xfrm>
              <a:custGeom>
                <a:avLst/>
                <a:gdLst>
                  <a:gd name="T0" fmla="*/ 161 w 161"/>
                  <a:gd name="T1" fmla="*/ 5 h 130"/>
                  <a:gd name="T2" fmla="*/ 149 w 161"/>
                  <a:gd name="T3" fmla="*/ 28 h 130"/>
                  <a:gd name="T4" fmla="*/ 133 w 161"/>
                  <a:gd name="T5" fmla="*/ 48 h 130"/>
                  <a:gd name="T6" fmla="*/ 116 w 161"/>
                  <a:gd name="T7" fmla="*/ 66 h 130"/>
                  <a:gd name="T8" fmla="*/ 96 w 161"/>
                  <a:gd name="T9" fmla="*/ 85 h 130"/>
                  <a:gd name="T10" fmla="*/ 76 w 161"/>
                  <a:gd name="T11" fmla="*/ 99 h 130"/>
                  <a:gd name="T12" fmla="*/ 54 w 161"/>
                  <a:gd name="T13" fmla="*/ 113 h 130"/>
                  <a:gd name="T14" fmla="*/ 29 w 161"/>
                  <a:gd name="T15" fmla="*/ 122 h 130"/>
                  <a:gd name="T16" fmla="*/ 3 w 161"/>
                  <a:gd name="T17" fmla="*/ 130 h 130"/>
                  <a:gd name="T18" fmla="*/ 0 w 161"/>
                  <a:gd name="T19" fmla="*/ 123 h 130"/>
                  <a:gd name="T20" fmla="*/ 25 w 161"/>
                  <a:gd name="T21" fmla="*/ 116 h 130"/>
                  <a:gd name="T22" fmla="*/ 49 w 161"/>
                  <a:gd name="T23" fmla="*/ 106 h 130"/>
                  <a:gd name="T24" fmla="*/ 71 w 161"/>
                  <a:gd name="T25" fmla="*/ 93 h 130"/>
                  <a:gd name="T26" fmla="*/ 91 w 161"/>
                  <a:gd name="T27" fmla="*/ 79 h 130"/>
                  <a:gd name="T28" fmla="*/ 110 w 161"/>
                  <a:gd name="T29" fmla="*/ 62 h 130"/>
                  <a:gd name="T30" fmla="*/ 127 w 161"/>
                  <a:gd name="T31" fmla="*/ 43 h 130"/>
                  <a:gd name="T32" fmla="*/ 142 w 161"/>
                  <a:gd name="T33" fmla="*/ 23 h 130"/>
                  <a:gd name="T34" fmla="*/ 155 w 161"/>
                  <a:gd name="T35" fmla="*/ 0 h 130"/>
                  <a:gd name="T36" fmla="*/ 161 w 161"/>
                  <a:gd name="T37" fmla="*/ 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30">
                    <a:moveTo>
                      <a:pt x="161" y="5"/>
                    </a:moveTo>
                    <a:lnTo>
                      <a:pt x="149" y="28"/>
                    </a:lnTo>
                    <a:lnTo>
                      <a:pt x="133" y="48"/>
                    </a:lnTo>
                    <a:lnTo>
                      <a:pt x="116" y="66"/>
                    </a:lnTo>
                    <a:lnTo>
                      <a:pt x="96" y="85"/>
                    </a:lnTo>
                    <a:lnTo>
                      <a:pt x="76" y="99"/>
                    </a:lnTo>
                    <a:lnTo>
                      <a:pt x="54" y="113"/>
                    </a:lnTo>
                    <a:lnTo>
                      <a:pt x="29" y="122"/>
                    </a:lnTo>
                    <a:lnTo>
                      <a:pt x="3" y="130"/>
                    </a:lnTo>
                    <a:lnTo>
                      <a:pt x="0" y="123"/>
                    </a:lnTo>
                    <a:lnTo>
                      <a:pt x="25" y="116"/>
                    </a:lnTo>
                    <a:lnTo>
                      <a:pt x="49" y="106"/>
                    </a:lnTo>
                    <a:lnTo>
                      <a:pt x="71" y="93"/>
                    </a:lnTo>
                    <a:lnTo>
                      <a:pt x="91" y="79"/>
                    </a:lnTo>
                    <a:lnTo>
                      <a:pt x="110" y="62"/>
                    </a:lnTo>
                    <a:lnTo>
                      <a:pt x="127" y="43"/>
                    </a:lnTo>
                    <a:lnTo>
                      <a:pt x="142" y="23"/>
                    </a:lnTo>
                    <a:lnTo>
                      <a:pt x="155" y="0"/>
                    </a:lnTo>
                    <a:lnTo>
                      <a:pt x="16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6" name="Freeform 212"/>
              <p:cNvSpPr>
                <a:spLocks/>
              </p:cNvSpPr>
              <p:nvPr/>
            </p:nvSpPr>
            <p:spPr bwMode="auto">
              <a:xfrm>
                <a:off x="2648" y="1683"/>
                <a:ext cx="4" cy="7"/>
              </a:xfrm>
              <a:custGeom>
                <a:avLst/>
                <a:gdLst>
                  <a:gd name="T0" fmla="*/ 8 w 8"/>
                  <a:gd name="T1" fmla="*/ 2 h 14"/>
                  <a:gd name="T2" fmla="*/ 2 w 8"/>
                  <a:gd name="T3" fmla="*/ 14 h 14"/>
                  <a:gd name="T4" fmla="*/ 8 w 8"/>
                  <a:gd name="T5" fmla="*/ 5 h 14"/>
                  <a:gd name="T6" fmla="*/ 2 w 8"/>
                  <a:gd name="T7" fmla="*/ 0 h 14"/>
                  <a:gd name="T8" fmla="*/ 0 w 8"/>
                  <a:gd name="T9" fmla="*/ 0 h 14"/>
                  <a:gd name="T10" fmla="*/ 8 w 8"/>
                  <a:gd name="T11" fmla="*/ 2 h 14"/>
                </a:gdLst>
                <a:ahLst/>
                <a:cxnLst>
                  <a:cxn ang="0">
                    <a:pos x="T0" y="T1"/>
                  </a:cxn>
                  <a:cxn ang="0">
                    <a:pos x="T2" y="T3"/>
                  </a:cxn>
                  <a:cxn ang="0">
                    <a:pos x="T4" y="T5"/>
                  </a:cxn>
                  <a:cxn ang="0">
                    <a:pos x="T6" y="T7"/>
                  </a:cxn>
                  <a:cxn ang="0">
                    <a:pos x="T8" y="T9"/>
                  </a:cxn>
                  <a:cxn ang="0">
                    <a:pos x="T10" y="T11"/>
                  </a:cxn>
                </a:cxnLst>
                <a:rect l="0" t="0" r="r" b="b"/>
                <a:pathLst>
                  <a:path w="8" h="14">
                    <a:moveTo>
                      <a:pt x="8" y="2"/>
                    </a:moveTo>
                    <a:lnTo>
                      <a:pt x="2" y="14"/>
                    </a:lnTo>
                    <a:lnTo>
                      <a:pt x="8" y="5"/>
                    </a:lnTo>
                    <a:lnTo>
                      <a:pt x="2" y="0"/>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7" name="Freeform 213"/>
              <p:cNvSpPr>
                <a:spLocks/>
              </p:cNvSpPr>
              <p:nvPr/>
            </p:nvSpPr>
            <p:spPr bwMode="auto">
              <a:xfrm>
                <a:off x="2484" y="1740"/>
                <a:ext cx="89" cy="12"/>
              </a:xfrm>
              <a:custGeom>
                <a:avLst/>
                <a:gdLst>
                  <a:gd name="T0" fmla="*/ 178 w 178"/>
                  <a:gd name="T1" fmla="*/ 16 h 25"/>
                  <a:gd name="T2" fmla="*/ 133 w 178"/>
                  <a:gd name="T3" fmla="*/ 22 h 25"/>
                  <a:gd name="T4" fmla="*/ 108 w 178"/>
                  <a:gd name="T5" fmla="*/ 25 h 25"/>
                  <a:gd name="T6" fmla="*/ 87 w 178"/>
                  <a:gd name="T7" fmla="*/ 25 h 25"/>
                  <a:gd name="T8" fmla="*/ 40 w 178"/>
                  <a:gd name="T9" fmla="*/ 20 h 25"/>
                  <a:gd name="T10" fmla="*/ 0 w 178"/>
                  <a:gd name="T11" fmla="*/ 6 h 25"/>
                  <a:gd name="T12" fmla="*/ 3 w 178"/>
                  <a:gd name="T13" fmla="*/ 0 h 25"/>
                  <a:gd name="T14" fmla="*/ 43 w 178"/>
                  <a:gd name="T15" fmla="*/ 14 h 25"/>
                  <a:gd name="T16" fmla="*/ 87 w 178"/>
                  <a:gd name="T17" fmla="*/ 19 h 25"/>
                  <a:gd name="T18" fmla="*/ 108 w 178"/>
                  <a:gd name="T19" fmla="*/ 19 h 25"/>
                  <a:gd name="T20" fmla="*/ 130 w 178"/>
                  <a:gd name="T21" fmla="*/ 16 h 25"/>
                  <a:gd name="T22" fmla="*/ 175 w 178"/>
                  <a:gd name="T23" fmla="*/ 9 h 25"/>
                  <a:gd name="T24" fmla="*/ 178 w 178"/>
                  <a:gd name="T25"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25">
                    <a:moveTo>
                      <a:pt x="178" y="16"/>
                    </a:moveTo>
                    <a:lnTo>
                      <a:pt x="133" y="22"/>
                    </a:lnTo>
                    <a:lnTo>
                      <a:pt x="108" y="25"/>
                    </a:lnTo>
                    <a:lnTo>
                      <a:pt x="87" y="25"/>
                    </a:lnTo>
                    <a:lnTo>
                      <a:pt x="40" y="20"/>
                    </a:lnTo>
                    <a:lnTo>
                      <a:pt x="0" y="6"/>
                    </a:lnTo>
                    <a:lnTo>
                      <a:pt x="3" y="0"/>
                    </a:lnTo>
                    <a:lnTo>
                      <a:pt x="43" y="14"/>
                    </a:lnTo>
                    <a:lnTo>
                      <a:pt x="87" y="19"/>
                    </a:lnTo>
                    <a:lnTo>
                      <a:pt x="108" y="19"/>
                    </a:lnTo>
                    <a:lnTo>
                      <a:pt x="130" y="16"/>
                    </a:lnTo>
                    <a:lnTo>
                      <a:pt x="175" y="9"/>
                    </a:lnTo>
                    <a:lnTo>
                      <a:pt x="17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8" name="Freeform 214"/>
              <p:cNvSpPr>
                <a:spLocks/>
              </p:cNvSpPr>
              <p:nvPr/>
            </p:nvSpPr>
            <p:spPr bwMode="auto">
              <a:xfrm>
                <a:off x="2571" y="1745"/>
                <a:ext cx="2" cy="3"/>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lnTo>
                      <a:pt x="0" y="0"/>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19" name="Freeform 215"/>
              <p:cNvSpPr>
                <a:spLocks/>
              </p:cNvSpPr>
              <p:nvPr/>
            </p:nvSpPr>
            <p:spPr bwMode="auto">
              <a:xfrm>
                <a:off x="2421" y="1698"/>
                <a:ext cx="65" cy="45"/>
              </a:xfrm>
              <a:custGeom>
                <a:avLst/>
                <a:gdLst>
                  <a:gd name="T0" fmla="*/ 126 w 130"/>
                  <a:gd name="T1" fmla="*/ 89 h 89"/>
                  <a:gd name="T2" fmla="*/ 93 w 130"/>
                  <a:gd name="T3" fmla="*/ 71 h 89"/>
                  <a:gd name="T4" fmla="*/ 64 w 130"/>
                  <a:gd name="T5" fmla="*/ 51 h 89"/>
                  <a:gd name="T6" fmla="*/ 0 w 130"/>
                  <a:gd name="T7" fmla="*/ 6 h 89"/>
                  <a:gd name="T8" fmla="*/ 5 w 130"/>
                  <a:gd name="T9" fmla="*/ 0 h 89"/>
                  <a:gd name="T10" fmla="*/ 68 w 130"/>
                  <a:gd name="T11" fmla="*/ 45 h 89"/>
                  <a:gd name="T12" fmla="*/ 98 w 130"/>
                  <a:gd name="T13" fmla="*/ 65 h 89"/>
                  <a:gd name="T14" fmla="*/ 130 w 130"/>
                  <a:gd name="T15" fmla="*/ 83 h 89"/>
                  <a:gd name="T16" fmla="*/ 126 w 130"/>
                  <a:gd name="T1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89">
                    <a:moveTo>
                      <a:pt x="126" y="89"/>
                    </a:moveTo>
                    <a:lnTo>
                      <a:pt x="93" y="71"/>
                    </a:lnTo>
                    <a:lnTo>
                      <a:pt x="64" y="51"/>
                    </a:lnTo>
                    <a:lnTo>
                      <a:pt x="0" y="6"/>
                    </a:lnTo>
                    <a:lnTo>
                      <a:pt x="5" y="0"/>
                    </a:lnTo>
                    <a:lnTo>
                      <a:pt x="68" y="45"/>
                    </a:lnTo>
                    <a:lnTo>
                      <a:pt x="98" y="65"/>
                    </a:lnTo>
                    <a:lnTo>
                      <a:pt x="130" y="83"/>
                    </a:lnTo>
                    <a:lnTo>
                      <a:pt x="126"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0" name="Freeform 216"/>
              <p:cNvSpPr>
                <a:spLocks/>
              </p:cNvSpPr>
              <p:nvPr/>
            </p:nvSpPr>
            <p:spPr bwMode="auto">
              <a:xfrm>
                <a:off x="2483" y="1740"/>
                <a:ext cx="3" cy="3"/>
              </a:xfrm>
              <a:custGeom>
                <a:avLst/>
                <a:gdLst>
                  <a:gd name="T0" fmla="*/ 1 w 4"/>
                  <a:gd name="T1" fmla="*/ 6 h 6"/>
                  <a:gd name="T2" fmla="*/ 0 w 4"/>
                  <a:gd name="T3" fmla="*/ 6 h 6"/>
                  <a:gd name="T4" fmla="*/ 4 w 4"/>
                  <a:gd name="T5" fmla="*/ 0 h 6"/>
                  <a:gd name="T6" fmla="*/ 1 w 4"/>
                  <a:gd name="T7" fmla="*/ 6 h 6"/>
                </a:gdLst>
                <a:ahLst/>
                <a:cxnLst>
                  <a:cxn ang="0">
                    <a:pos x="T0" y="T1"/>
                  </a:cxn>
                  <a:cxn ang="0">
                    <a:pos x="T2" y="T3"/>
                  </a:cxn>
                  <a:cxn ang="0">
                    <a:pos x="T4" y="T5"/>
                  </a:cxn>
                  <a:cxn ang="0">
                    <a:pos x="T6" y="T7"/>
                  </a:cxn>
                </a:cxnLst>
                <a:rect l="0" t="0" r="r" b="b"/>
                <a:pathLst>
                  <a:path w="4" h="6">
                    <a:moveTo>
                      <a:pt x="1" y="6"/>
                    </a:moveTo>
                    <a:lnTo>
                      <a:pt x="0" y="6"/>
                    </a:lnTo>
                    <a:lnTo>
                      <a:pt x="4"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1" name="Freeform 217"/>
              <p:cNvSpPr>
                <a:spLocks/>
              </p:cNvSpPr>
              <p:nvPr/>
            </p:nvSpPr>
            <p:spPr bwMode="auto">
              <a:xfrm>
                <a:off x="2413" y="1691"/>
                <a:ext cx="10" cy="11"/>
              </a:xfrm>
              <a:custGeom>
                <a:avLst/>
                <a:gdLst>
                  <a:gd name="T0" fmla="*/ 15 w 20"/>
                  <a:gd name="T1" fmla="*/ 22 h 22"/>
                  <a:gd name="T2" fmla="*/ 6 w 20"/>
                  <a:gd name="T3" fmla="*/ 16 h 22"/>
                  <a:gd name="T4" fmla="*/ 0 w 20"/>
                  <a:gd name="T5" fmla="*/ 7 h 22"/>
                  <a:gd name="T6" fmla="*/ 4 w 20"/>
                  <a:gd name="T7" fmla="*/ 0 h 22"/>
                  <a:gd name="T8" fmla="*/ 10 w 20"/>
                  <a:gd name="T9" fmla="*/ 10 h 22"/>
                  <a:gd name="T10" fmla="*/ 20 w 20"/>
                  <a:gd name="T11" fmla="*/ 16 h 22"/>
                  <a:gd name="T12" fmla="*/ 15 w 2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15" y="22"/>
                    </a:moveTo>
                    <a:lnTo>
                      <a:pt x="6" y="16"/>
                    </a:lnTo>
                    <a:lnTo>
                      <a:pt x="0" y="7"/>
                    </a:lnTo>
                    <a:lnTo>
                      <a:pt x="4" y="0"/>
                    </a:lnTo>
                    <a:lnTo>
                      <a:pt x="10" y="10"/>
                    </a:lnTo>
                    <a:lnTo>
                      <a:pt x="20" y="16"/>
                    </a:lnTo>
                    <a:lnTo>
                      <a:pt x="1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2" name="Freeform 218"/>
              <p:cNvSpPr>
                <a:spLocks/>
              </p:cNvSpPr>
              <p:nvPr/>
            </p:nvSpPr>
            <p:spPr bwMode="auto">
              <a:xfrm>
                <a:off x="2421" y="1698"/>
                <a:ext cx="2" cy="4"/>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3" name="Freeform 219"/>
              <p:cNvSpPr>
                <a:spLocks/>
              </p:cNvSpPr>
              <p:nvPr/>
            </p:nvSpPr>
            <p:spPr bwMode="auto">
              <a:xfrm>
                <a:off x="2413" y="1607"/>
                <a:ext cx="27" cy="87"/>
              </a:xfrm>
              <a:custGeom>
                <a:avLst/>
                <a:gdLst>
                  <a:gd name="T0" fmla="*/ 0 w 54"/>
                  <a:gd name="T1" fmla="*/ 170 h 175"/>
                  <a:gd name="T2" fmla="*/ 21 w 54"/>
                  <a:gd name="T3" fmla="*/ 105 h 175"/>
                  <a:gd name="T4" fmla="*/ 37 w 54"/>
                  <a:gd name="T5" fmla="*/ 51 h 175"/>
                  <a:gd name="T6" fmla="*/ 48 w 54"/>
                  <a:gd name="T7" fmla="*/ 0 h 175"/>
                  <a:gd name="T8" fmla="*/ 54 w 54"/>
                  <a:gd name="T9" fmla="*/ 3 h 175"/>
                  <a:gd name="T10" fmla="*/ 43 w 54"/>
                  <a:gd name="T11" fmla="*/ 54 h 175"/>
                  <a:gd name="T12" fmla="*/ 28 w 54"/>
                  <a:gd name="T13" fmla="*/ 108 h 175"/>
                  <a:gd name="T14" fmla="*/ 6 w 54"/>
                  <a:gd name="T15" fmla="*/ 175 h 175"/>
                  <a:gd name="T16" fmla="*/ 0 w 54"/>
                  <a:gd name="T17" fmla="*/ 17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5">
                    <a:moveTo>
                      <a:pt x="0" y="170"/>
                    </a:moveTo>
                    <a:lnTo>
                      <a:pt x="21" y="105"/>
                    </a:lnTo>
                    <a:lnTo>
                      <a:pt x="37" y="51"/>
                    </a:lnTo>
                    <a:lnTo>
                      <a:pt x="48" y="0"/>
                    </a:lnTo>
                    <a:lnTo>
                      <a:pt x="54" y="3"/>
                    </a:lnTo>
                    <a:lnTo>
                      <a:pt x="43" y="54"/>
                    </a:lnTo>
                    <a:lnTo>
                      <a:pt x="28" y="108"/>
                    </a:lnTo>
                    <a:lnTo>
                      <a:pt x="6" y="175"/>
                    </a:lnTo>
                    <a:lnTo>
                      <a:pt x="0"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4" name="Freeform 220"/>
              <p:cNvSpPr>
                <a:spLocks/>
              </p:cNvSpPr>
              <p:nvPr/>
            </p:nvSpPr>
            <p:spPr bwMode="auto">
              <a:xfrm>
                <a:off x="2412" y="1691"/>
                <a:ext cx="4" cy="3"/>
              </a:xfrm>
              <a:custGeom>
                <a:avLst/>
                <a:gdLst>
                  <a:gd name="T0" fmla="*/ 2 w 8"/>
                  <a:gd name="T1" fmla="*/ 7 h 7"/>
                  <a:gd name="T2" fmla="*/ 0 w 8"/>
                  <a:gd name="T3" fmla="*/ 5 h 7"/>
                  <a:gd name="T4" fmla="*/ 2 w 8"/>
                  <a:gd name="T5" fmla="*/ 2 h 7"/>
                  <a:gd name="T6" fmla="*/ 8 w 8"/>
                  <a:gd name="T7" fmla="*/ 7 h 7"/>
                  <a:gd name="T8" fmla="*/ 6 w 8"/>
                  <a:gd name="T9" fmla="*/ 0 h 7"/>
                  <a:gd name="T10" fmla="*/ 2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2" y="7"/>
                    </a:moveTo>
                    <a:lnTo>
                      <a:pt x="0" y="5"/>
                    </a:lnTo>
                    <a:lnTo>
                      <a:pt x="2" y="2"/>
                    </a:lnTo>
                    <a:lnTo>
                      <a:pt x="8" y="7"/>
                    </a:lnTo>
                    <a:lnTo>
                      <a:pt x="6"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5" name="Freeform 221"/>
              <p:cNvSpPr>
                <a:spLocks/>
              </p:cNvSpPr>
              <p:nvPr/>
            </p:nvSpPr>
            <p:spPr bwMode="auto">
              <a:xfrm>
                <a:off x="2435" y="1578"/>
                <a:ext cx="5" cy="29"/>
              </a:xfrm>
              <a:custGeom>
                <a:avLst/>
                <a:gdLst>
                  <a:gd name="T0" fmla="*/ 3 w 9"/>
                  <a:gd name="T1" fmla="*/ 59 h 59"/>
                  <a:gd name="T2" fmla="*/ 3 w 9"/>
                  <a:gd name="T3" fmla="*/ 29 h 59"/>
                  <a:gd name="T4" fmla="*/ 0 w 9"/>
                  <a:gd name="T5" fmla="*/ 0 h 59"/>
                  <a:gd name="T6" fmla="*/ 6 w 9"/>
                  <a:gd name="T7" fmla="*/ 0 h 59"/>
                  <a:gd name="T8" fmla="*/ 9 w 9"/>
                  <a:gd name="T9" fmla="*/ 29 h 59"/>
                  <a:gd name="T10" fmla="*/ 9 w 9"/>
                  <a:gd name="T11" fmla="*/ 59 h 59"/>
                  <a:gd name="T12" fmla="*/ 3 w 9"/>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3" y="59"/>
                    </a:moveTo>
                    <a:lnTo>
                      <a:pt x="3" y="29"/>
                    </a:lnTo>
                    <a:lnTo>
                      <a:pt x="0" y="0"/>
                    </a:lnTo>
                    <a:lnTo>
                      <a:pt x="6" y="0"/>
                    </a:lnTo>
                    <a:lnTo>
                      <a:pt x="9" y="29"/>
                    </a:lnTo>
                    <a:lnTo>
                      <a:pt x="9" y="59"/>
                    </a:lnTo>
                    <a:lnTo>
                      <a:pt x="3"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6" name="Freeform 222"/>
              <p:cNvSpPr>
                <a:spLocks/>
              </p:cNvSpPr>
              <p:nvPr/>
            </p:nvSpPr>
            <p:spPr bwMode="auto">
              <a:xfrm>
                <a:off x="2437" y="1607"/>
                <a:ext cx="3" cy="1"/>
              </a:xfrm>
              <a:custGeom>
                <a:avLst/>
                <a:gdLst>
                  <a:gd name="T0" fmla="*/ 6 w 6"/>
                  <a:gd name="T1" fmla="*/ 3 h 3"/>
                  <a:gd name="T2" fmla="*/ 6 w 6"/>
                  <a:gd name="T3" fmla="*/ 2 h 3"/>
                  <a:gd name="T4" fmla="*/ 0 w 6"/>
                  <a:gd name="T5" fmla="*/ 2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2"/>
                    </a:lnTo>
                    <a:lnTo>
                      <a:pt x="0" y="2"/>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7" name="Freeform 223"/>
              <p:cNvSpPr>
                <a:spLocks/>
              </p:cNvSpPr>
              <p:nvPr/>
            </p:nvSpPr>
            <p:spPr bwMode="auto">
              <a:xfrm>
                <a:off x="2423" y="1508"/>
                <a:ext cx="15" cy="71"/>
              </a:xfrm>
              <a:custGeom>
                <a:avLst/>
                <a:gdLst>
                  <a:gd name="T0" fmla="*/ 25 w 31"/>
                  <a:gd name="T1" fmla="*/ 142 h 142"/>
                  <a:gd name="T2" fmla="*/ 15 w 31"/>
                  <a:gd name="T3" fmla="*/ 106 h 142"/>
                  <a:gd name="T4" fmla="*/ 8 w 31"/>
                  <a:gd name="T5" fmla="*/ 71 h 142"/>
                  <a:gd name="T6" fmla="*/ 3 w 31"/>
                  <a:gd name="T7" fmla="*/ 37 h 142"/>
                  <a:gd name="T8" fmla="*/ 0 w 31"/>
                  <a:gd name="T9" fmla="*/ 0 h 142"/>
                  <a:gd name="T10" fmla="*/ 6 w 31"/>
                  <a:gd name="T11" fmla="*/ 0 h 142"/>
                  <a:gd name="T12" fmla="*/ 9 w 31"/>
                  <a:gd name="T13" fmla="*/ 37 h 142"/>
                  <a:gd name="T14" fmla="*/ 14 w 31"/>
                  <a:gd name="T15" fmla="*/ 71 h 142"/>
                  <a:gd name="T16" fmla="*/ 21 w 31"/>
                  <a:gd name="T17" fmla="*/ 103 h 142"/>
                  <a:gd name="T18" fmla="*/ 31 w 31"/>
                  <a:gd name="T19" fmla="*/ 139 h 142"/>
                  <a:gd name="T20" fmla="*/ 25 w 31"/>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2">
                    <a:moveTo>
                      <a:pt x="25" y="142"/>
                    </a:moveTo>
                    <a:lnTo>
                      <a:pt x="15" y="106"/>
                    </a:lnTo>
                    <a:lnTo>
                      <a:pt x="8" y="71"/>
                    </a:lnTo>
                    <a:lnTo>
                      <a:pt x="3" y="37"/>
                    </a:lnTo>
                    <a:lnTo>
                      <a:pt x="0" y="0"/>
                    </a:lnTo>
                    <a:lnTo>
                      <a:pt x="6" y="0"/>
                    </a:lnTo>
                    <a:lnTo>
                      <a:pt x="9" y="37"/>
                    </a:lnTo>
                    <a:lnTo>
                      <a:pt x="14" y="71"/>
                    </a:lnTo>
                    <a:lnTo>
                      <a:pt x="21" y="103"/>
                    </a:lnTo>
                    <a:lnTo>
                      <a:pt x="31" y="139"/>
                    </a:lnTo>
                    <a:lnTo>
                      <a:pt x="25"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8" name="Freeform 224"/>
              <p:cNvSpPr>
                <a:spLocks/>
              </p:cNvSpPr>
              <p:nvPr/>
            </p:nvSpPr>
            <p:spPr bwMode="auto">
              <a:xfrm>
                <a:off x="2435" y="1577"/>
                <a:ext cx="3" cy="2"/>
              </a:xfrm>
              <a:custGeom>
                <a:avLst/>
                <a:gdLst>
                  <a:gd name="T0" fmla="*/ 6 w 6"/>
                  <a:gd name="T1" fmla="*/ 1 h 3"/>
                  <a:gd name="T2" fmla="*/ 6 w 6"/>
                  <a:gd name="T3" fmla="*/ 0 h 3"/>
                  <a:gd name="T4" fmla="*/ 0 w 6"/>
                  <a:gd name="T5" fmla="*/ 3 h 3"/>
                  <a:gd name="T6" fmla="*/ 0 w 6"/>
                  <a:gd name="T7" fmla="*/ 1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6" y="0"/>
                    </a:lnTo>
                    <a:lnTo>
                      <a:pt x="0" y="3"/>
                    </a:lnTo>
                    <a:lnTo>
                      <a:pt x="0"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29" name="Freeform 225"/>
              <p:cNvSpPr>
                <a:spLocks/>
              </p:cNvSpPr>
              <p:nvPr/>
            </p:nvSpPr>
            <p:spPr bwMode="auto">
              <a:xfrm>
                <a:off x="2421" y="1377"/>
                <a:ext cx="20" cy="131"/>
              </a:xfrm>
              <a:custGeom>
                <a:avLst/>
                <a:gdLst>
                  <a:gd name="T0" fmla="*/ 3 w 38"/>
                  <a:gd name="T1" fmla="*/ 263 h 263"/>
                  <a:gd name="T2" fmla="*/ 0 w 38"/>
                  <a:gd name="T3" fmla="*/ 198 h 263"/>
                  <a:gd name="T4" fmla="*/ 3 w 38"/>
                  <a:gd name="T5" fmla="*/ 131 h 263"/>
                  <a:gd name="T6" fmla="*/ 12 w 38"/>
                  <a:gd name="T7" fmla="*/ 63 h 263"/>
                  <a:gd name="T8" fmla="*/ 21 w 38"/>
                  <a:gd name="T9" fmla="*/ 31 h 263"/>
                  <a:gd name="T10" fmla="*/ 32 w 38"/>
                  <a:gd name="T11" fmla="*/ 0 h 263"/>
                  <a:gd name="T12" fmla="*/ 38 w 38"/>
                  <a:gd name="T13" fmla="*/ 5 h 263"/>
                  <a:gd name="T14" fmla="*/ 28 w 38"/>
                  <a:gd name="T15" fmla="*/ 36 h 263"/>
                  <a:gd name="T16" fmla="*/ 18 w 38"/>
                  <a:gd name="T17" fmla="*/ 67 h 263"/>
                  <a:gd name="T18" fmla="*/ 9 w 38"/>
                  <a:gd name="T19" fmla="*/ 131 h 263"/>
                  <a:gd name="T20" fmla="*/ 7 w 38"/>
                  <a:gd name="T21" fmla="*/ 198 h 263"/>
                  <a:gd name="T22" fmla="*/ 9 w 38"/>
                  <a:gd name="T23" fmla="*/ 263 h 263"/>
                  <a:gd name="T24" fmla="*/ 3 w 38"/>
                  <a:gd name="T2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3">
                    <a:moveTo>
                      <a:pt x="3" y="263"/>
                    </a:moveTo>
                    <a:lnTo>
                      <a:pt x="0" y="198"/>
                    </a:lnTo>
                    <a:lnTo>
                      <a:pt x="3" y="131"/>
                    </a:lnTo>
                    <a:lnTo>
                      <a:pt x="12" y="63"/>
                    </a:lnTo>
                    <a:lnTo>
                      <a:pt x="21" y="31"/>
                    </a:lnTo>
                    <a:lnTo>
                      <a:pt x="32" y="0"/>
                    </a:lnTo>
                    <a:lnTo>
                      <a:pt x="38" y="5"/>
                    </a:lnTo>
                    <a:lnTo>
                      <a:pt x="28" y="36"/>
                    </a:lnTo>
                    <a:lnTo>
                      <a:pt x="18" y="67"/>
                    </a:lnTo>
                    <a:lnTo>
                      <a:pt x="9" y="131"/>
                    </a:lnTo>
                    <a:lnTo>
                      <a:pt x="7" y="198"/>
                    </a:lnTo>
                    <a:lnTo>
                      <a:pt x="9" y="263"/>
                    </a:lnTo>
                    <a:lnTo>
                      <a:pt x="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30" name="Freeform 226"/>
              <p:cNvSpPr>
                <a:spLocks/>
              </p:cNvSpPr>
              <p:nvPr/>
            </p:nvSpPr>
            <p:spPr bwMode="auto">
              <a:xfrm>
                <a:off x="2423" y="150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31" name="Freeform 227"/>
              <p:cNvSpPr>
                <a:spLocks/>
              </p:cNvSpPr>
              <p:nvPr/>
            </p:nvSpPr>
            <p:spPr bwMode="auto">
              <a:xfrm>
                <a:off x="2438" y="1345"/>
                <a:ext cx="17" cy="34"/>
              </a:xfrm>
              <a:custGeom>
                <a:avLst/>
                <a:gdLst>
                  <a:gd name="T0" fmla="*/ 0 w 36"/>
                  <a:gd name="T1" fmla="*/ 63 h 68"/>
                  <a:gd name="T2" fmla="*/ 6 w 36"/>
                  <a:gd name="T3" fmla="*/ 68 h 68"/>
                  <a:gd name="T4" fmla="*/ 36 w 36"/>
                  <a:gd name="T5" fmla="*/ 5 h 68"/>
                  <a:gd name="T6" fmla="*/ 30 w 36"/>
                  <a:gd name="T7" fmla="*/ 0 h 68"/>
                  <a:gd name="T8" fmla="*/ 0 w 36"/>
                  <a:gd name="T9" fmla="*/ 63 h 68"/>
                </a:gdLst>
                <a:ahLst/>
                <a:cxnLst>
                  <a:cxn ang="0">
                    <a:pos x="T0" y="T1"/>
                  </a:cxn>
                  <a:cxn ang="0">
                    <a:pos x="T2" y="T3"/>
                  </a:cxn>
                  <a:cxn ang="0">
                    <a:pos x="T4" y="T5"/>
                  </a:cxn>
                  <a:cxn ang="0">
                    <a:pos x="T6" y="T7"/>
                  </a:cxn>
                  <a:cxn ang="0">
                    <a:pos x="T8" y="T9"/>
                  </a:cxn>
                </a:cxnLst>
                <a:rect l="0" t="0" r="r" b="b"/>
                <a:pathLst>
                  <a:path w="36" h="68">
                    <a:moveTo>
                      <a:pt x="0" y="63"/>
                    </a:moveTo>
                    <a:lnTo>
                      <a:pt x="6" y="68"/>
                    </a:lnTo>
                    <a:lnTo>
                      <a:pt x="36" y="5"/>
                    </a:lnTo>
                    <a:lnTo>
                      <a:pt x="30" y="0"/>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32" name="Freeform 228"/>
              <p:cNvSpPr>
                <a:spLocks/>
              </p:cNvSpPr>
              <p:nvPr/>
            </p:nvSpPr>
            <p:spPr bwMode="auto">
              <a:xfrm>
                <a:off x="2438" y="1377"/>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33" name="Rectangle 229"/>
              <p:cNvSpPr>
                <a:spLocks noChangeArrowheads="1"/>
              </p:cNvSpPr>
              <p:nvPr/>
            </p:nvSpPr>
            <p:spPr bwMode="auto">
              <a:xfrm>
                <a:off x="2452" y="1345"/>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134" name="Freeform 230"/>
              <p:cNvSpPr>
                <a:spLocks/>
              </p:cNvSpPr>
              <p:nvPr/>
            </p:nvSpPr>
            <p:spPr bwMode="auto">
              <a:xfrm>
                <a:off x="2452" y="1345"/>
                <a:ext cx="4" cy="2"/>
              </a:xfrm>
              <a:custGeom>
                <a:avLst/>
                <a:gdLst>
                  <a:gd name="T0" fmla="*/ 6 w 7"/>
                  <a:gd name="T1" fmla="*/ 5 h 5"/>
                  <a:gd name="T2" fmla="*/ 7 w 7"/>
                  <a:gd name="T3" fmla="*/ 1 h 5"/>
                  <a:gd name="T4" fmla="*/ 0 w 7"/>
                  <a:gd name="T5" fmla="*/ 1 h 5"/>
                  <a:gd name="T6" fmla="*/ 0 w 7"/>
                  <a:gd name="T7" fmla="*/ 0 h 5"/>
                  <a:gd name="T8" fmla="*/ 6 w 7"/>
                  <a:gd name="T9" fmla="*/ 5 h 5"/>
                </a:gdLst>
                <a:ahLst/>
                <a:cxnLst>
                  <a:cxn ang="0">
                    <a:pos x="T0" y="T1"/>
                  </a:cxn>
                  <a:cxn ang="0">
                    <a:pos x="T2" y="T3"/>
                  </a:cxn>
                  <a:cxn ang="0">
                    <a:pos x="T4" y="T5"/>
                  </a:cxn>
                  <a:cxn ang="0">
                    <a:pos x="T6" y="T7"/>
                  </a:cxn>
                  <a:cxn ang="0">
                    <a:pos x="T8" y="T9"/>
                  </a:cxn>
                </a:cxnLst>
                <a:rect l="0" t="0" r="r" b="b"/>
                <a:pathLst>
                  <a:path w="7" h="5">
                    <a:moveTo>
                      <a:pt x="6" y="5"/>
                    </a:moveTo>
                    <a:lnTo>
                      <a:pt x="7" y="1"/>
                    </a:lnTo>
                    <a:lnTo>
                      <a:pt x="0" y="1"/>
                    </a:ln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35" name="Freeform 231"/>
              <p:cNvSpPr>
                <a:spLocks/>
              </p:cNvSpPr>
              <p:nvPr/>
            </p:nvSpPr>
            <p:spPr bwMode="auto">
              <a:xfrm>
                <a:off x="2570" y="1060"/>
                <a:ext cx="5" cy="66"/>
              </a:xfrm>
              <a:custGeom>
                <a:avLst/>
                <a:gdLst>
                  <a:gd name="T0" fmla="*/ 9 w 9"/>
                  <a:gd name="T1" fmla="*/ 0 h 132"/>
                  <a:gd name="T2" fmla="*/ 8 w 9"/>
                  <a:gd name="T3" fmla="*/ 45 h 132"/>
                  <a:gd name="T4" fmla="*/ 6 w 9"/>
                  <a:gd name="T5" fmla="*/ 78 h 132"/>
                  <a:gd name="T6" fmla="*/ 8 w 9"/>
                  <a:gd name="T7" fmla="*/ 105 h 132"/>
                  <a:gd name="T8" fmla="*/ 9 w 9"/>
                  <a:gd name="T9" fmla="*/ 132 h 132"/>
                  <a:gd name="T10" fmla="*/ 1 w 9"/>
                  <a:gd name="T11" fmla="*/ 132 h 132"/>
                  <a:gd name="T12" fmla="*/ 0 w 9"/>
                  <a:gd name="T13" fmla="*/ 105 h 132"/>
                  <a:gd name="T14" fmla="*/ 0 w 9"/>
                  <a:gd name="T15" fmla="*/ 78 h 132"/>
                  <a:gd name="T16" fmla="*/ 0 w 9"/>
                  <a:gd name="T17" fmla="*/ 45 h 132"/>
                  <a:gd name="T18" fmla="*/ 3 w 9"/>
                  <a:gd name="T19" fmla="*/ 0 h 132"/>
                  <a:gd name="T20" fmla="*/ 9 w 9"/>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2">
                    <a:moveTo>
                      <a:pt x="9" y="0"/>
                    </a:moveTo>
                    <a:lnTo>
                      <a:pt x="8" y="45"/>
                    </a:lnTo>
                    <a:lnTo>
                      <a:pt x="6" y="78"/>
                    </a:lnTo>
                    <a:lnTo>
                      <a:pt x="8" y="105"/>
                    </a:lnTo>
                    <a:lnTo>
                      <a:pt x="9" y="132"/>
                    </a:lnTo>
                    <a:lnTo>
                      <a:pt x="1" y="132"/>
                    </a:lnTo>
                    <a:lnTo>
                      <a:pt x="0" y="105"/>
                    </a:lnTo>
                    <a:lnTo>
                      <a:pt x="0" y="78"/>
                    </a:lnTo>
                    <a:lnTo>
                      <a:pt x="0" y="45"/>
                    </a:lnTo>
                    <a:lnTo>
                      <a:pt x="3"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36" name="Oval 232"/>
              <p:cNvSpPr>
                <a:spLocks noChangeArrowheads="1"/>
              </p:cNvSpPr>
              <p:nvPr/>
            </p:nvSpPr>
            <p:spPr bwMode="auto">
              <a:xfrm>
                <a:off x="2571" y="1123"/>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37" name="Oval 233"/>
              <p:cNvSpPr>
                <a:spLocks noChangeArrowheads="1"/>
              </p:cNvSpPr>
              <p:nvPr/>
            </p:nvSpPr>
            <p:spPr bwMode="auto">
              <a:xfrm>
                <a:off x="2571" y="1059"/>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38" name="Freeform 234"/>
              <p:cNvSpPr>
                <a:spLocks/>
              </p:cNvSpPr>
              <p:nvPr/>
            </p:nvSpPr>
            <p:spPr bwMode="auto">
              <a:xfrm>
                <a:off x="2487" y="1269"/>
                <a:ext cx="57" cy="34"/>
              </a:xfrm>
              <a:custGeom>
                <a:avLst/>
                <a:gdLst>
                  <a:gd name="T0" fmla="*/ 0 w 113"/>
                  <a:gd name="T1" fmla="*/ 61 h 66"/>
                  <a:gd name="T2" fmla="*/ 11 w 113"/>
                  <a:gd name="T3" fmla="*/ 49 h 66"/>
                  <a:gd name="T4" fmla="*/ 17 w 113"/>
                  <a:gd name="T5" fmla="*/ 43 h 66"/>
                  <a:gd name="T6" fmla="*/ 23 w 113"/>
                  <a:gd name="T7" fmla="*/ 38 h 66"/>
                  <a:gd name="T8" fmla="*/ 36 w 113"/>
                  <a:gd name="T9" fmla="*/ 29 h 66"/>
                  <a:gd name="T10" fmla="*/ 50 w 113"/>
                  <a:gd name="T11" fmla="*/ 20 h 66"/>
                  <a:gd name="T12" fmla="*/ 65 w 113"/>
                  <a:gd name="T13" fmla="*/ 14 h 66"/>
                  <a:gd name="T14" fmla="*/ 81 w 113"/>
                  <a:gd name="T15" fmla="*/ 7 h 66"/>
                  <a:gd name="T16" fmla="*/ 96 w 113"/>
                  <a:gd name="T17" fmla="*/ 3 h 66"/>
                  <a:gd name="T18" fmla="*/ 110 w 113"/>
                  <a:gd name="T19" fmla="*/ 0 h 66"/>
                  <a:gd name="T20" fmla="*/ 113 w 113"/>
                  <a:gd name="T21" fmla="*/ 6 h 66"/>
                  <a:gd name="T22" fmla="*/ 98 w 113"/>
                  <a:gd name="T23" fmla="*/ 9 h 66"/>
                  <a:gd name="T24" fmla="*/ 82 w 113"/>
                  <a:gd name="T25" fmla="*/ 15 h 66"/>
                  <a:gd name="T26" fmla="*/ 68 w 113"/>
                  <a:gd name="T27" fmla="*/ 20 h 66"/>
                  <a:gd name="T28" fmla="*/ 53 w 113"/>
                  <a:gd name="T29" fmla="*/ 26 h 66"/>
                  <a:gd name="T30" fmla="*/ 40 w 113"/>
                  <a:gd name="T31" fmla="*/ 35 h 66"/>
                  <a:gd name="T32" fmla="*/ 27 w 113"/>
                  <a:gd name="T33" fmla="*/ 43 h 66"/>
                  <a:gd name="T34" fmla="*/ 22 w 113"/>
                  <a:gd name="T35" fmla="*/ 49 h 66"/>
                  <a:gd name="T36" fmla="*/ 16 w 113"/>
                  <a:gd name="T37" fmla="*/ 54 h 66"/>
                  <a:gd name="T38" fmla="*/ 6 w 113"/>
                  <a:gd name="T39" fmla="*/ 66 h 66"/>
                  <a:gd name="T40" fmla="*/ 0 w 113"/>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66">
                    <a:moveTo>
                      <a:pt x="0" y="61"/>
                    </a:moveTo>
                    <a:lnTo>
                      <a:pt x="11" y="49"/>
                    </a:lnTo>
                    <a:lnTo>
                      <a:pt x="17" y="43"/>
                    </a:lnTo>
                    <a:lnTo>
                      <a:pt x="23" y="38"/>
                    </a:lnTo>
                    <a:lnTo>
                      <a:pt x="36" y="29"/>
                    </a:lnTo>
                    <a:lnTo>
                      <a:pt x="50" y="20"/>
                    </a:lnTo>
                    <a:lnTo>
                      <a:pt x="65" y="14"/>
                    </a:lnTo>
                    <a:lnTo>
                      <a:pt x="81" y="7"/>
                    </a:lnTo>
                    <a:lnTo>
                      <a:pt x="96" y="3"/>
                    </a:lnTo>
                    <a:lnTo>
                      <a:pt x="110" y="0"/>
                    </a:lnTo>
                    <a:lnTo>
                      <a:pt x="113" y="6"/>
                    </a:lnTo>
                    <a:lnTo>
                      <a:pt x="98" y="9"/>
                    </a:lnTo>
                    <a:lnTo>
                      <a:pt x="82" y="15"/>
                    </a:lnTo>
                    <a:lnTo>
                      <a:pt x="68" y="20"/>
                    </a:lnTo>
                    <a:lnTo>
                      <a:pt x="53" y="26"/>
                    </a:lnTo>
                    <a:lnTo>
                      <a:pt x="40" y="35"/>
                    </a:lnTo>
                    <a:lnTo>
                      <a:pt x="27" y="43"/>
                    </a:lnTo>
                    <a:lnTo>
                      <a:pt x="22" y="49"/>
                    </a:lnTo>
                    <a:lnTo>
                      <a:pt x="16" y="54"/>
                    </a:lnTo>
                    <a:lnTo>
                      <a:pt x="6" y="66"/>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39" name="Oval 235"/>
              <p:cNvSpPr>
                <a:spLocks noChangeArrowheads="1"/>
              </p:cNvSpPr>
              <p:nvPr/>
            </p:nvSpPr>
            <p:spPr bwMode="auto">
              <a:xfrm>
                <a:off x="2541" y="1269"/>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40" name="Oval 236"/>
              <p:cNvSpPr>
                <a:spLocks noChangeArrowheads="1"/>
              </p:cNvSpPr>
              <p:nvPr/>
            </p:nvSpPr>
            <p:spPr bwMode="auto">
              <a:xfrm>
                <a:off x="2487" y="1299"/>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41" name="Freeform 237"/>
              <p:cNvSpPr>
                <a:spLocks/>
              </p:cNvSpPr>
              <p:nvPr/>
            </p:nvSpPr>
            <p:spPr bwMode="auto">
              <a:xfrm>
                <a:off x="2510" y="1030"/>
                <a:ext cx="58" cy="12"/>
              </a:xfrm>
              <a:custGeom>
                <a:avLst/>
                <a:gdLst>
                  <a:gd name="T0" fmla="*/ 34 w 114"/>
                  <a:gd name="T1" fmla="*/ 5 h 23"/>
                  <a:gd name="T2" fmla="*/ 24 w 114"/>
                  <a:gd name="T3" fmla="*/ 8 h 23"/>
                  <a:gd name="T4" fmla="*/ 17 w 114"/>
                  <a:gd name="T5" fmla="*/ 11 h 23"/>
                  <a:gd name="T6" fmla="*/ 0 w 114"/>
                  <a:gd name="T7" fmla="*/ 17 h 23"/>
                  <a:gd name="T8" fmla="*/ 14 w 114"/>
                  <a:gd name="T9" fmla="*/ 19 h 23"/>
                  <a:gd name="T10" fmla="*/ 28 w 114"/>
                  <a:gd name="T11" fmla="*/ 22 h 23"/>
                  <a:gd name="T12" fmla="*/ 43 w 114"/>
                  <a:gd name="T13" fmla="*/ 23 h 23"/>
                  <a:gd name="T14" fmla="*/ 58 w 114"/>
                  <a:gd name="T15" fmla="*/ 22 h 23"/>
                  <a:gd name="T16" fmla="*/ 66 w 114"/>
                  <a:gd name="T17" fmla="*/ 22 h 23"/>
                  <a:gd name="T18" fmla="*/ 74 w 114"/>
                  <a:gd name="T19" fmla="*/ 20 h 23"/>
                  <a:gd name="T20" fmla="*/ 88 w 114"/>
                  <a:gd name="T21" fmla="*/ 17 h 23"/>
                  <a:gd name="T22" fmla="*/ 96 w 114"/>
                  <a:gd name="T23" fmla="*/ 14 h 23"/>
                  <a:gd name="T24" fmla="*/ 102 w 114"/>
                  <a:gd name="T25" fmla="*/ 11 h 23"/>
                  <a:gd name="T26" fmla="*/ 108 w 114"/>
                  <a:gd name="T27" fmla="*/ 8 h 23"/>
                  <a:gd name="T28" fmla="*/ 114 w 114"/>
                  <a:gd name="T29" fmla="*/ 3 h 23"/>
                  <a:gd name="T30" fmla="*/ 111 w 114"/>
                  <a:gd name="T31" fmla="*/ 2 h 23"/>
                  <a:gd name="T32" fmla="*/ 105 w 114"/>
                  <a:gd name="T33" fmla="*/ 0 h 23"/>
                  <a:gd name="T34" fmla="*/ 89 w 114"/>
                  <a:gd name="T35" fmla="*/ 0 h 23"/>
                  <a:gd name="T36" fmla="*/ 71 w 114"/>
                  <a:gd name="T37" fmla="*/ 0 h 23"/>
                  <a:gd name="T38" fmla="*/ 51 w 114"/>
                  <a:gd name="T39" fmla="*/ 3 h 23"/>
                  <a:gd name="T40" fmla="*/ 34 w 114"/>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23">
                    <a:moveTo>
                      <a:pt x="34" y="5"/>
                    </a:moveTo>
                    <a:lnTo>
                      <a:pt x="24" y="8"/>
                    </a:lnTo>
                    <a:lnTo>
                      <a:pt x="17" y="11"/>
                    </a:lnTo>
                    <a:lnTo>
                      <a:pt x="0" y="17"/>
                    </a:lnTo>
                    <a:lnTo>
                      <a:pt x="14" y="19"/>
                    </a:lnTo>
                    <a:lnTo>
                      <a:pt x="28" y="22"/>
                    </a:lnTo>
                    <a:lnTo>
                      <a:pt x="43" y="23"/>
                    </a:lnTo>
                    <a:lnTo>
                      <a:pt x="58" y="22"/>
                    </a:lnTo>
                    <a:lnTo>
                      <a:pt x="66" y="22"/>
                    </a:lnTo>
                    <a:lnTo>
                      <a:pt x="74" y="20"/>
                    </a:lnTo>
                    <a:lnTo>
                      <a:pt x="88" y="17"/>
                    </a:lnTo>
                    <a:lnTo>
                      <a:pt x="96" y="14"/>
                    </a:lnTo>
                    <a:lnTo>
                      <a:pt x="102" y="11"/>
                    </a:lnTo>
                    <a:lnTo>
                      <a:pt x="108" y="8"/>
                    </a:lnTo>
                    <a:lnTo>
                      <a:pt x="114" y="3"/>
                    </a:lnTo>
                    <a:lnTo>
                      <a:pt x="111" y="2"/>
                    </a:lnTo>
                    <a:lnTo>
                      <a:pt x="105" y="0"/>
                    </a:lnTo>
                    <a:lnTo>
                      <a:pt x="89" y="0"/>
                    </a:lnTo>
                    <a:lnTo>
                      <a:pt x="71" y="0"/>
                    </a:lnTo>
                    <a:lnTo>
                      <a:pt x="51" y="3"/>
                    </a:lnTo>
                    <a:lnTo>
                      <a:pt x="34"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42" name="Freeform 238"/>
              <p:cNvSpPr>
                <a:spLocks/>
              </p:cNvSpPr>
              <p:nvPr/>
            </p:nvSpPr>
            <p:spPr bwMode="auto">
              <a:xfrm>
                <a:off x="2510" y="1030"/>
                <a:ext cx="58" cy="12"/>
              </a:xfrm>
              <a:custGeom>
                <a:avLst/>
                <a:gdLst>
                  <a:gd name="T0" fmla="*/ 34 w 114"/>
                  <a:gd name="T1" fmla="*/ 5 h 23"/>
                  <a:gd name="T2" fmla="*/ 24 w 114"/>
                  <a:gd name="T3" fmla="*/ 8 h 23"/>
                  <a:gd name="T4" fmla="*/ 17 w 114"/>
                  <a:gd name="T5" fmla="*/ 11 h 23"/>
                  <a:gd name="T6" fmla="*/ 0 w 114"/>
                  <a:gd name="T7" fmla="*/ 17 h 23"/>
                  <a:gd name="T8" fmla="*/ 14 w 114"/>
                  <a:gd name="T9" fmla="*/ 19 h 23"/>
                  <a:gd name="T10" fmla="*/ 28 w 114"/>
                  <a:gd name="T11" fmla="*/ 22 h 23"/>
                  <a:gd name="T12" fmla="*/ 43 w 114"/>
                  <a:gd name="T13" fmla="*/ 23 h 23"/>
                  <a:gd name="T14" fmla="*/ 58 w 114"/>
                  <a:gd name="T15" fmla="*/ 22 h 23"/>
                  <a:gd name="T16" fmla="*/ 66 w 114"/>
                  <a:gd name="T17" fmla="*/ 22 h 23"/>
                  <a:gd name="T18" fmla="*/ 74 w 114"/>
                  <a:gd name="T19" fmla="*/ 20 h 23"/>
                  <a:gd name="T20" fmla="*/ 88 w 114"/>
                  <a:gd name="T21" fmla="*/ 17 h 23"/>
                  <a:gd name="T22" fmla="*/ 96 w 114"/>
                  <a:gd name="T23" fmla="*/ 14 h 23"/>
                  <a:gd name="T24" fmla="*/ 102 w 114"/>
                  <a:gd name="T25" fmla="*/ 11 h 23"/>
                  <a:gd name="T26" fmla="*/ 108 w 114"/>
                  <a:gd name="T27" fmla="*/ 8 h 23"/>
                  <a:gd name="T28" fmla="*/ 114 w 114"/>
                  <a:gd name="T29" fmla="*/ 3 h 23"/>
                  <a:gd name="T30" fmla="*/ 111 w 114"/>
                  <a:gd name="T31" fmla="*/ 2 h 23"/>
                  <a:gd name="T32" fmla="*/ 105 w 114"/>
                  <a:gd name="T33" fmla="*/ 0 h 23"/>
                  <a:gd name="T34" fmla="*/ 89 w 114"/>
                  <a:gd name="T35" fmla="*/ 0 h 23"/>
                  <a:gd name="T36" fmla="*/ 71 w 114"/>
                  <a:gd name="T37" fmla="*/ 0 h 23"/>
                  <a:gd name="T38" fmla="*/ 51 w 114"/>
                  <a:gd name="T39" fmla="*/ 3 h 23"/>
                  <a:gd name="T40" fmla="*/ 34 w 114"/>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23">
                    <a:moveTo>
                      <a:pt x="34" y="5"/>
                    </a:moveTo>
                    <a:lnTo>
                      <a:pt x="24" y="8"/>
                    </a:lnTo>
                    <a:lnTo>
                      <a:pt x="17" y="11"/>
                    </a:lnTo>
                    <a:lnTo>
                      <a:pt x="0" y="17"/>
                    </a:lnTo>
                    <a:lnTo>
                      <a:pt x="14" y="19"/>
                    </a:lnTo>
                    <a:lnTo>
                      <a:pt x="28" y="22"/>
                    </a:lnTo>
                    <a:lnTo>
                      <a:pt x="43" y="23"/>
                    </a:lnTo>
                    <a:lnTo>
                      <a:pt x="58" y="22"/>
                    </a:lnTo>
                    <a:lnTo>
                      <a:pt x="66" y="22"/>
                    </a:lnTo>
                    <a:lnTo>
                      <a:pt x="74" y="20"/>
                    </a:lnTo>
                    <a:lnTo>
                      <a:pt x="88" y="17"/>
                    </a:lnTo>
                    <a:lnTo>
                      <a:pt x="96" y="14"/>
                    </a:lnTo>
                    <a:lnTo>
                      <a:pt x="102" y="11"/>
                    </a:lnTo>
                    <a:lnTo>
                      <a:pt x="108" y="8"/>
                    </a:lnTo>
                    <a:lnTo>
                      <a:pt x="114" y="3"/>
                    </a:lnTo>
                    <a:lnTo>
                      <a:pt x="111" y="2"/>
                    </a:lnTo>
                    <a:lnTo>
                      <a:pt x="105" y="0"/>
                    </a:lnTo>
                    <a:lnTo>
                      <a:pt x="89" y="0"/>
                    </a:lnTo>
                    <a:lnTo>
                      <a:pt x="71" y="0"/>
                    </a:lnTo>
                    <a:lnTo>
                      <a:pt x="51" y="3"/>
                    </a:lnTo>
                    <a:lnTo>
                      <a:pt x="34" y="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0143" name="Freeform 239"/>
              <p:cNvSpPr>
                <a:spLocks/>
              </p:cNvSpPr>
              <p:nvPr/>
            </p:nvSpPr>
            <p:spPr bwMode="auto">
              <a:xfrm>
                <a:off x="2635" y="1394"/>
                <a:ext cx="26" cy="82"/>
              </a:xfrm>
              <a:custGeom>
                <a:avLst/>
                <a:gdLst>
                  <a:gd name="T0" fmla="*/ 46 w 52"/>
                  <a:gd name="T1" fmla="*/ 165 h 165"/>
                  <a:gd name="T2" fmla="*/ 42 w 52"/>
                  <a:gd name="T3" fmla="*/ 145 h 165"/>
                  <a:gd name="T4" fmla="*/ 37 w 52"/>
                  <a:gd name="T5" fmla="*/ 124 h 165"/>
                  <a:gd name="T6" fmla="*/ 29 w 52"/>
                  <a:gd name="T7" fmla="*/ 82 h 165"/>
                  <a:gd name="T8" fmla="*/ 23 w 52"/>
                  <a:gd name="T9" fmla="*/ 62 h 165"/>
                  <a:gd name="T10" fmla="*/ 18 w 52"/>
                  <a:gd name="T11" fmla="*/ 42 h 165"/>
                  <a:gd name="T12" fmla="*/ 9 w 52"/>
                  <a:gd name="T13" fmla="*/ 23 h 165"/>
                  <a:gd name="T14" fmla="*/ 0 w 52"/>
                  <a:gd name="T15" fmla="*/ 3 h 165"/>
                  <a:gd name="T16" fmla="*/ 6 w 52"/>
                  <a:gd name="T17" fmla="*/ 0 h 165"/>
                  <a:gd name="T18" fmla="*/ 15 w 52"/>
                  <a:gd name="T19" fmla="*/ 20 h 165"/>
                  <a:gd name="T20" fmla="*/ 25 w 52"/>
                  <a:gd name="T21" fmla="*/ 40 h 165"/>
                  <a:gd name="T22" fmla="*/ 31 w 52"/>
                  <a:gd name="T23" fmla="*/ 60 h 165"/>
                  <a:gd name="T24" fmla="*/ 35 w 52"/>
                  <a:gd name="T25" fmla="*/ 80 h 165"/>
                  <a:gd name="T26" fmla="*/ 45 w 52"/>
                  <a:gd name="T27" fmla="*/ 122 h 165"/>
                  <a:gd name="T28" fmla="*/ 48 w 52"/>
                  <a:gd name="T29" fmla="*/ 144 h 165"/>
                  <a:gd name="T30" fmla="*/ 52 w 52"/>
                  <a:gd name="T31" fmla="*/ 164 h 165"/>
                  <a:gd name="T32" fmla="*/ 46 w 52"/>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65">
                    <a:moveTo>
                      <a:pt x="46" y="165"/>
                    </a:moveTo>
                    <a:lnTo>
                      <a:pt x="42" y="145"/>
                    </a:lnTo>
                    <a:lnTo>
                      <a:pt x="37" y="124"/>
                    </a:lnTo>
                    <a:lnTo>
                      <a:pt x="29" y="82"/>
                    </a:lnTo>
                    <a:lnTo>
                      <a:pt x="23" y="62"/>
                    </a:lnTo>
                    <a:lnTo>
                      <a:pt x="18" y="42"/>
                    </a:lnTo>
                    <a:lnTo>
                      <a:pt x="9" y="23"/>
                    </a:lnTo>
                    <a:lnTo>
                      <a:pt x="0" y="3"/>
                    </a:lnTo>
                    <a:lnTo>
                      <a:pt x="6" y="0"/>
                    </a:lnTo>
                    <a:lnTo>
                      <a:pt x="15" y="20"/>
                    </a:lnTo>
                    <a:lnTo>
                      <a:pt x="25" y="40"/>
                    </a:lnTo>
                    <a:lnTo>
                      <a:pt x="31" y="60"/>
                    </a:lnTo>
                    <a:lnTo>
                      <a:pt x="35" y="80"/>
                    </a:lnTo>
                    <a:lnTo>
                      <a:pt x="45" y="122"/>
                    </a:lnTo>
                    <a:lnTo>
                      <a:pt x="48" y="144"/>
                    </a:lnTo>
                    <a:lnTo>
                      <a:pt x="52" y="164"/>
                    </a:lnTo>
                    <a:lnTo>
                      <a:pt x="46"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44" name="Oval 240"/>
              <p:cNvSpPr>
                <a:spLocks noChangeArrowheads="1"/>
              </p:cNvSpPr>
              <p:nvPr/>
            </p:nvSpPr>
            <p:spPr bwMode="auto">
              <a:xfrm>
                <a:off x="2635" y="1393"/>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45" name="Oval 241"/>
              <p:cNvSpPr>
                <a:spLocks noChangeArrowheads="1"/>
              </p:cNvSpPr>
              <p:nvPr/>
            </p:nvSpPr>
            <p:spPr bwMode="auto">
              <a:xfrm>
                <a:off x="2658" y="1474"/>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46" name="Freeform 242"/>
              <p:cNvSpPr>
                <a:spLocks/>
              </p:cNvSpPr>
              <p:nvPr/>
            </p:nvSpPr>
            <p:spPr bwMode="auto">
              <a:xfrm>
                <a:off x="2590" y="1030"/>
                <a:ext cx="56" cy="28"/>
              </a:xfrm>
              <a:custGeom>
                <a:avLst/>
                <a:gdLst>
                  <a:gd name="T0" fmla="*/ 0 w 112"/>
                  <a:gd name="T1" fmla="*/ 0 h 56"/>
                  <a:gd name="T2" fmla="*/ 12 w 112"/>
                  <a:gd name="T3" fmla="*/ 11 h 56"/>
                  <a:gd name="T4" fmla="*/ 26 w 112"/>
                  <a:gd name="T5" fmla="*/ 20 h 56"/>
                  <a:gd name="T6" fmla="*/ 40 w 112"/>
                  <a:gd name="T7" fmla="*/ 28 h 56"/>
                  <a:gd name="T8" fmla="*/ 53 w 112"/>
                  <a:gd name="T9" fmla="*/ 36 h 56"/>
                  <a:gd name="T10" fmla="*/ 67 w 112"/>
                  <a:gd name="T11" fmla="*/ 42 h 56"/>
                  <a:gd name="T12" fmla="*/ 82 w 112"/>
                  <a:gd name="T13" fmla="*/ 46 h 56"/>
                  <a:gd name="T14" fmla="*/ 96 w 112"/>
                  <a:gd name="T15" fmla="*/ 51 h 56"/>
                  <a:gd name="T16" fmla="*/ 112 w 112"/>
                  <a:gd name="T17" fmla="*/ 56 h 56"/>
                  <a:gd name="T18" fmla="*/ 110 w 112"/>
                  <a:gd name="T19" fmla="*/ 54 h 56"/>
                  <a:gd name="T20" fmla="*/ 107 w 112"/>
                  <a:gd name="T21" fmla="*/ 51 h 56"/>
                  <a:gd name="T22" fmla="*/ 98 w 112"/>
                  <a:gd name="T23" fmla="*/ 43 h 56"/>
                  <a:gd name="T24" fmla="*/ 84 w 112"/>
                  <a:gd name="T25" fmla="*/ 34 h 56"/>
                  <a:gd name="T26" fmla="*/ 68 w 112"/>
                  <a:gd name="T27" fmla="*/ 23 h 56"/>
                  <a:gd name="T28" fmla="*/ 50 w 112"/>
                  <a:gd name="T29" fmla="*/ 16 h 56"/>
                  <a:gd name="T30" fmla="*/ 31 w 112"/>
                  <a:gd name="T31" fmla="*/ 8 h 56"/>
                  <a:gd name="T32" fmla="*/ 22 w 112"/>
                  <a:gd name="T33" fmla="*/ 5 h 56"/>
                  <a:gd name="T34" fmla="*/ 14 w 112"/>
                  <a:gd name="T35" fmla="*/ 2 h 56"/>
                  <a:gd name="T36" fmla="*/ 6 w 112"/>
                  <a:gd name="T37" fmla="*/ 2 h 56"/>
                  <a:gd name="T38" fmla="*/ 0 w 112"/>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56">
                    <a:moveTo>
                      <a:pt x="0" y="0"/>
                    </a:moveTo>
                    <a:lnTo>
                      <a:pt x="12" y="11"/>
                    </a:lnTo>
                    <a:lnTo>
                      <a:pt x="26" y="20"/>
                    </a:lnTo>
                    <a:lnTo>
                      <a:pt x="40" y="28"/>
                    </a:lnTo>
                    <a:lnTo>
                      <a:pt x="53" y="36"/>
                    </a:lnTo>
                    <a:lnTo>
                      <a:pt x="67" y="42"/>
                    </a:lnTo>
                    <a:lnTo>
                      <a:pt x="82" y="46"/>
                    </a:lnTo>
                    <a:lnTo>
                      <a:pt x="96" y="51"/>
                    </a:lnTo>
                    <a:lnTo>
                      <a:pt x="112" y="56"/>
                    </a:lnTo>
                    <a:lnTo>
                      <a:pt x="110" y="54"/>
                    </a:lnTo>
                    <a:lnTo>
                      <a:pt x="107" y="51"/>
                    </a:lnTo>
                    <a:lnTo>
                      <a:pt x="98" y="43"/>
                    </a:lnTo>
                    <a:lnTo>
                      <a:pt x="84" y="34"/>
                    </a:lnTo>
                    <a:lnTo>
                      <a:pt x="68" y="23"/>
                    </a:lnTo>
                    <a:lnTo>
                      <a:pt x="50" y="16"/>
                    </a:lnTo>
                    <a:lnTo>
                      <a:pt x="31" y="8"/>
                    </a:lnTo>
                    <a:lnTo>
                      <a:pt x="22" y="5"/>
                    </a:lnTo>
                    <a:lnTo>
                      <a:pt x="14" y="2"/>
                    </a:lnTo>
                    <a:lnTo>
                      <a:pt x="6" y="2"/>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47" name="Freeform 243"/>
              <p:cNvSpPr>
                <a:spLocks/>
              </p:cNvSpPr>
              <p:nvPr/>
            </p:nvSpPr>
            <p:spPr bwMode="auto">
              <a:xfrm>
                <a:off x="2590" y="1030"/>
                <a:ext cx="56" cy="28"/>
              </a:xfrm>
              <a:custGeom>
                <a:avLst/>
                <a:gdLst>
                  <a:gd name="T0" fmla="*/ 0 w 112"/>
                  <a:gd name="T1" fmla="*/ 0 h 56"/>
                  <a:gd name="T2" fmla="*/ 12 w 112"/>
                  <a:gd name="T3" fmla="*/ 11 h 56"/>
                  <a:gd name="T4" fmla="*/ 26 w 112"/>
                  <a:gd name="T5" fmla="*/ 20 h 56"/>
                  <a:gd name="T6" fmla="*/ 40 w 112"/>
                  <a:gd name="T7" fmla="*/ 28 h 56"/>
                  <a:gd name="T8" fmla="*/ 53 w 112"/>
                  <a:gd name="T9" fmla="*/ 36 h 56"/>
                  <a:gd name="T10" fmla="*/ 67 w 112"/>
                  <a:gd name="T11" fmla="*/ 42 h 56"/>
                  <a:gd name="T12" fmla="*/ 82 w 112"/>
                  <a:gd name="T13" fmla="*/ 46 h 56"/>
                  <a:gd name="T14" fmla="*/ 96 w 112"/>
                  <a:gd name="T15" fmla="*/ 51 h 56"/>
                  <a:gd name="T16" fmla="*/ 112 w 112"/>
                  <a:gd name="T17" fmla="*/ 56 h 56"/>
                  <a:gd name="T18" fmla="*/ 110 w 112"/>
                  <a:gd name="T19" fmla="*/ 54 h 56"/>
                  <a:gd name="T20" fmla="*/ 107 w 112"/>
                  <a:gd name="T21" fmla="*/ 51 h 56"/>
                  <a:gd name="T22" fmla="*/ 98 w 112"/>
                  <a:gd name="T23" fmla="*/ 43 h 56"/>
                  <a:gd name="T24" fmla="*/ 84 w 112"/>
                  <a:gd name="T25" fmla="*/ 34 h 56"/>
                  <a:gd name="T26" fmla="*/ 68 w 112"/>
                  <a:gd name="T27" fmla="*/ 23 h 56"/>
                  <a:gd name="T28" fmla="*/ 50 w 112"/>
                  <a:gd name="T29" fmla="*/ 16 h 56"/>
                  <a:gd name="T30" fmla="*/ 31 w 112"/>
                  <a:gd name="T31" fmla="*/ 8 h 56"/>
                  <a:gd name="T32" fmla="*/ 22 w 112"/>
                  <a:gd name="T33" fmla="*/ 5 h 56"/>
                  <a:gd name="T34" fmla="*/ 14 w 112"/>
                  <a:gd name="T35" fmla="*/ 2 h 56"/>
                  <a:gd name="T36" fmla="*/ 6 w 112"/>
                  <a:gd name="T37" fmla="*/ 2 h 56"/>
                  <a:gd name="T38" fmla="*/ 0 w 112"/>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56">
                    <a:moveTo>
                      <a:pt x="0" y="0"/>
                    </a:moveTo>
                    <a:lnTo>
                      <a:pt x="12" y="11"/>
                    </a:lnTo>
                    <a:lnTo>
                      <a:pt x="26" y="20"/>
                    </a:lnTo>
                    <a:lnTo>
                      <a:pt x="40" y="28"/>
                    </a:lnTo>
                    <a:lnTo>
                      <a:pt x="53" y="36"/>
                    </a:lnTo>
                    <a:lnTo>
                      <a:pt x="67" y="42"/>
                    </a:lnTo>
                    <a:lnTo>
                      <a:pt x="82" y="46"/>
                    </a:lnTo>
                    <a:lnTo>
                      <a:pt x="96" y="51"/>
                    </a:lnTo>
                    <a:lnTo>
                      <a:pt x="112" y="56"/>
                    </a:lnTo>
                    <a:lnTo>
                      <a:pt x="110" y="54"/>
                    </a:lnTo>
                    <a:lnTo>
                      <a:pt x="107" y="51"/>
                    </a:lnTo>
                    <a:lnTo>
                      <a:pt x="98" y="43"/>
                    </a:lnTo>
                    <a:lnTo>
                      <a:pt x="84" y="34"/>
                    </a:lnTo>
                    <a:lnTo>
                      <a:pt x="68" y="23"/>
                    </a:lnTo>
                    <a:lnTo>
                      <a:pt x="50" y="16"/>
                    </a:lnTo>
                    <a:lnTo>
                      <a:pt x="31" y="8"/>
                    </a:lnTo>
                    <a:lnTo>
                      <a:pt x="22" y="5"/>
                    </a:lnTo>
                    <a:lnTo>
                      <a:pt x="14" y="2"/>
                    </a:lnTo>
                    <a:lnTo>
                      <a:pt x="6" y="2"/>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0148" name="Freeform 244"/>
              <p:cNvSpPr>
                <a:spLocks/>
              </p:cNvSpPr>
              <p:nvPr/>
            </p:nvSpPr>
            <p:spPr bwMode="auto">
              <a:xfrm>
                <a:off x="1983" y="1471"/>
                <a:ext cx="283" cy="571"/>
              </a:xfrm>
              <a:custGeom>
                <a:avLst/>
                <a:gdLst>
                  <a:gd name="T0" fmla="*/ 147 w 567"/>
                  <a:gd name="T1" fmla="*/ 338 h 1142"/>
                  <a:gd name="T2" fmla="*/ 194 w 567"/>
                  <a:gd name="T3" fmla="*/ 273 h 1142"/>
                  <a:gd name="T4" fmla="*/ 238 w 567"/>
                  <a:gd name="T5" fmla="*/ 163 h 1142"/>
                  <a:gd name="T6" fmla="*/ 290 w 567"/>
                  <a:gd name="T7" fmla="*/ 74 h 1142"/>
                  <a:gd name="T8" fmla="*/ 338 w 567"/>
                  <a:gd name="T9" fmla="*/ 21 h 1142"/>
                  <a:gd name="T10" fmla="*/ 375 w 567"/>
                  <a:gd name="T11" fmla="*/ 3 h 1142"/>
                  <a:gd name="T12" fmla="*/ 403 w 567"/>
                  <a:gd name="T13" fmla="*/ 1 h 1142"/>
                  <a:gd name="T14" fmla="*/ 424 w 567"/>
                  <a:gd name="T15" fmla="*/ 12 h 1142"/>
                  <a:gd name="T16" fmla="*/ 444 w 567"/>
                  <a:gd name="T17" fmla="*/ 75 h 1142"/>
                  <a:gd name="T18" fmla="*/ 480 w 567"/>
                  <a:gd name="T19" fmla="*/ 257 h 1142"/>
                  <a:gd name="T20" fmla="*/ 506 w 567"/>
                  <a:gd name="T21" fmla="*/ 358 h 1142"/>
                  <a:gd name="T22" fmla="*/ 548 w 567"/>
                  <a:gd name="T23" fmla="*/ 452 h 1142"/>
                  <a:gd name="T24" fmla="*/ 560 w 567"/>
                  <a:gd name="T25" fmla="*/ 490 h 1142"/>
                  <a:gd name="T26" fmla="*/ 563 w 567"/>
                  <a:gd name="T27" fmla="*/ 563 h 1142"/>
                  <a:gd name="T28" fmla="*/ 553 w 567"/>
                  <a:gd name="T29" fmla="*/ 597 h 1142"/>
                  <a:gd name="T30" fmla="*/ 536 w 567"/>
                  <a:gd name="T31" fmla="*/ 628 h 1142"/>
                  <a:gd name="T32" fmla="*/ 485 w 567"/>
                  <a:gd name="T33" fmla="*/ 683 h 1142"/>
                  <a:gd name="T34" fmla="*/ 454 w 567"/>
                  <a:gd name="T35" fmla="*/ 697 h 1142"/>
                  <a:gd name="T36" fmla="*/ 435 w 567"/>
                  <a:gd name="T37" fmla="*/ 703 h 1142"/>
                  <a:gd name="T38" fmla="*/ 416 w 567"/>
                  <a:gd name="T39" fmla="*/ 726 h 1142"/>
                  <a:gd name="T40" fmla="*/ 406 w 567"/>
                  <a:gd name="T41" fmla="*/ 730 h 1142"/>
                  <a:gd name="T42" fmla="*/ 393 w 567"/>
                  <a:gd name="T43" fmla="*/ 717 h 1142"/>
                  <a:gd name="T44" fmla="*/ 390 w 567"/>
                  <a:gd name="T45" fmla="*/ 717 h 1142"/>
                  <a:gd name="T46" fmla="*/ 401 w 567"/>
                  <a:gd name="T47" fmla="*/ 737 h 1142"/>
                  <a:gd name="T48" fmla="*/ 392 w 567"/>
                  <a:gd name="T49" fmla="*/ 759 h 1142"/>
                  <a:gd name="T50" fmla="*/ 361 w 567"/>
                  <a:gd name="T51" fmla="*/ 785 h 1142"/>
                  <a:gd name="T52" fmla="*/ 307 w 567"/>
                  <a:gd name="T53" fmla="*/ 848 h 1142"/>
                  <a:gd name="T54" fmla="*/ 274 w 567"/>
                  <a:gd name="T55" fmla="*/ 873 h 1142"/>
                  <a:gd name="T56" fmla="*/ 240 w 567"/>
                  <a:gd name="T57" fmla="*/ 895 h 1142"/>
                  <a:gd name="T58" fmla="*/ 226 w 567"/>
                  <a:gd name="T59" fmla="*/ 892 h 1142"/>
                  <a:gd name="T60" fmla="*/ 214 w 567"/>
                  <a:gd name="T61" fmla="*/ 873 h 1142"/>
                  <a:gd name="T62" fmla="*/ 214 w 567"/>
                  <a:gd name="T63" fmla="*/ 850 h 1142"/>
                  <a:gd name="T64" fmla="*/ 215 w 567"/>
                  <a:gd name="T65" fmla="*/ 881 h 1142"/>
                  <a:gd name="T66" fmla="*/ 229 w 567"/>
                  <a:gd name="T67" fmla="*/ 893 h 1142"/>
                  <a:gd name="T68" fmla="*/ 255 w 567"/>
                  <a:gd name="T69" fmla="*/ 890 h 1142"/>
                  <a:gd name="T70" fmla="*/ 232 w 567"/>
                  <a:gd name="T71" fmla="*/ 906 h 1142"/>
                  <a:gd name="T72" fmla="*/ 206 w 567"/>
                  <a:gd name="T73" fmla="*/ 946 h 1142"/>
                  <a:gd name="T74" fmla="*/ 166 w 567"/>
                  <a:gd name="T75" fmla="*/ 1038 h 1142"/>
                  <a:gd name="T76" fmla="*/ 127 w 567"/>
                  <a:gd name="T77" fmla="*/ 1108 h 1142"/>
                  <a:gd name="T78" fmla="*/ 101 w 567"/>
                  <a:gd name="T79" fmla="*/ 1136 h 1142"/>
                  <a:gd name="T80" fmla="*/ 79 w 567"/>
                  <a:gd name="T81" fmla="*/ 1142 h 1142"/>
                  <a:gd name="T82" fmla="*/ 57 w 567"/>
                  <a:gd name="T83" fmla="*/ 1128 h 1142"/>
                  <a:gd name="T84" fmla="*/ 48 w 567"/>
                  <a:gd name="T85" fmla="*/ 1098 h 1142"/>
                  <a:gd name="T86" fmla="*/ 53 w 567"/>
                  <a:gd name="T87" fmla="*/ 1029 h 1142"/>
                  <a:gd name="T88" fmla="*/ 51 w 567"/>
                  <a:gd name="T89" fmla="*/ 978 h 1142"/>
                  <a:gd name="T90" fmla="*/ 22 w 567"/>
                  <a:gd name="T91" fmla="*/ 868 h 1142"/>
                  <a:gd name="T92" fmla="*/ 5 w 567"/>
                  <a:gd name="T93" fmla="*/ 736 h 1142"/>
                  <a:gd name="T94" fmla="*/ 2 w 567"/>
                  <a:gd name="T95" fmla="*/ 649 h 1142"/>
                  <a:gd name="T96" fmla="*/ 3 w 567"/>
                  <a:gd name="T97" fmla="*/ 578 h 1142"/>
                  <a:gd name="T98" fmla="*/ 16 w 567"/>
                  <a:gd name="T99" fmla="*/ 521 h 1142"/>
                  <a:gd name="T100" fmla="*/ 39 w 567"/>
                  <a:gd name="T101" fmla="*/ 469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7" h="1142">
                    <a:moveTo>
                      <a:pt x="84" y="407"/>
                    </a:moveTo>
                    <a:lnTo>
                      <a:pt x="99" y="388"/>
                    </a:lnTo>
                    <a:lnTo>
                      <a:pt x="116" y="371"/>
                    </a:lnTo>
                    <a:lnTo>
                      <a:pt x="147" y="338"/>
                    </a:lnTo>
                    <a:lnTo>
                      <a:pt x="163" y="321"/>
                    </a:lnTo>
                    <a:lnTo>
                      <a:pt x="177" y="302"/>
                    </a:lnTo>
                    <a:lnTo>
                      <a:pt x="189" y="282"/>
                    </a:lnTo>
                    <a:lnTo>
                      <a:pt x="194" y="273"/>
                    </a:lnTo>
                    <a:lnTo>
                      <a:pt x="198" y="262"/>
                    </a:lnTo>
                    <a:lnTo>
                      <a:pt x="211" y="228"/>
                    </a:lnTo>
                    <a:lnTo>
                      <a:pt x="225" y="196"/>
                    </a:lnTo>
                    <a:lnTo>
                      <a:pt x="238" y="163"/>
                    </a:lnTo>
                    <a:lnTo>
                      <a:pt x="254" y="132"/>
                    </a:lnTo>
                    <a:lnTo>
                      <a:pt x="271" y="101"/>
                    </a:lnTo>
                    <a:lnTo>
                      <a:pt x="280" y="87"/>
                    </a:lnTo>
                    <a:lnTo>
                      <a:pt x="290" y="74"/>
                    </a:lnTo>
                    <a:lnTo>
                      <a:pt x="300" y="60"/>
                    </a:lnTo>
                    <a:lnTo>
                      <a:pt x="313" y="46"/>
                    </a:lnTo>
                    <a:lnTo>
                      <a:pt x="325" y="33"/>
                    </a:lnTo>
                    <a:lnTo>
                      <a:pt x="338" y="21"/>
                    </a:lnTo>
                    <a:lnTo>
                      <a:pt x="348" y="13"/>
                    </a:lnTo>
                    <a:lnTo>
                      <a:pt x="355" y="9"/>
                    </a:lnTo>
                    <a:lnTo>
                      <a:pt x="361" y="6"/>
                    </a:lnTo>
                    <a:lnTo>
                      <a:pt x="375" y="3"/>
                    </a:lnTo>
                    <a:lnTo>
                      <a:pt x="382" y="1"/>
                    </a:lnTo>
                    <a:lnTo>
                      <a:pt x="390" y="0"/>
                    </a:lnTo>
                    <a:lnTo>
                      <a:pt x="396" y="0"/>
                    </a:lnTo>
                    <a:lnTo>
                      <a:pt x="403" y="1"/>
                    </a:lnTo>
                    <a:lnTo>
                      <a:pt x="409" y="3"/>
                    </a:lnTo>
                    <a:lnTo>
                      <a:pt x="415" y="4"/>
                    </a:lnTo>
                    <a:lnTo>
                      <a:pt x="420" y="7"/>
                    </a:lnTo>
                    <a:lnTo>
                      <a:pt x="424" y="12"/>
                    </a:lnTo>
                    <a:lnTo>
                      <a:pt x="427" y="18"/>
                    </a:lnTo>
                    <a:lnTo>
                      <a:pt x="430" y="24"/>
                    </a:lnTo>
                    <a:lnTo>
                      <a:pt x="438" y="50"/>
                    </a:lnTo>
                    <a:lnTo>
                      <a:pt x="444" y="75"/>
                    </a:lnTo>
                    <a:lnTo>
                      <a:pt x="450" y="101"/>
                    </a:lnTo>
                    <a:lnTo>
                      <a:pt x="455" y="128"/>
                    </a:lnTo>
                    <a:lnTo>
                      <a:pt x="474" y="231"/>
                    </a:lnTo>
                    <a:lnTo>
                      <a:pt x="480" y="257"/>
                    </a:lnTo>
                    <a:lnTo>
                      <a:pt x="485" y="282"/>
                    </a:lnTo>
                    <a:lnTo>
                      <a:pt x="491" y="308"/>
                    </a:lnTo>
                    <a:lnTo>
                      <a:pt x="498" y="333"/>
                    </a:lnTo>
                    <a:lnTo>
                      <a:pt x="506" y="358"/>
                    </a:lnTo>
                    <a:lnTo>
                      <a:pt x="516" y="382"/>
                    </a:lnTo>
                    <a:lnTo>
                      <a:pt x="526" y="407"/>
                    </a:lnTo>
                    <a:lnTo>
                      <a:pt x="539" y="432"/>
                    </a:lnTo>
                    <a:lnTo>
                      <a:pt x="548" y="452"/>
                    </a:lnTo>
                    <a:lnTo>
                      <a:pt x="553" y="461"/>
                    </a:lnTo>
                    <a:lnTo>
                      <a:pt x="556" y="470"/>
                    </a:lnTo>
                    <a:lnTo>
                      <a:pt x="559" y="481"/>
                    </a:lnTo>
                    <a:lnTo>
                      <a:pt x="560" y="490"/>
                    </a:lnTo>
                    <a:lnTo>
                      <a:pt x="565" y="509"/>
                    </a:lnTo>
                    <a:lnTo>
                      <a:pt x="567" y="527"/>
                    </a:lnTo>
                    <a:lnTo>
                      <a:pt x="565" y="546"/>
                    </a:lnTo>
                    <a:lnTo>
                      <a:pt x="563" y="563"/>
                    </a:lnTo>
                    <a:lnTo>
                      <a:pt x="562" y="572"/>
                    </a:lnTo>
                    <a:lnTo>
                      <a:pt x="559" y="580"/>
                    </a:lnTo>
                    <a:lnTo>
                      <a:pt x="556" y="589"/>
                    </a:lnTo>
                    <a:lnTo>
                      <a:pt x="553" y="597"/>
                    </a:lnTo>
                    <a:lnTo>
                      <a:pt x="550" y="605"/>
                    </a:lnTo>
                    <a:lnTo>
                      <a:pt x="545" y="612"/>
                    </a:lnTo>
                    <a:lnTo>
                      <a:pt x="540" y="620"/>
                    </a:lnTo>
                    <a:lnTo>
                      <a:pt x="536" y="628"/>
                    </a:lnTo>
                    <a:lnTo>
                      <a:pt x="525" y="643"/>
                    </a:lnTo>
                    <a:lnTo>
                      <a:pt x="512" y="657"/>
                    </a:lnTo>
                    <a:lnTo>
                      <a:pt x="500" y="671"/>
                    </a:lnTo>
                    <a:lnTo>
                      <a:pt x="485" y="683"/>
                    </a:lnTo>
                    <a:lnTo>
                      <a:pt x="468" y="696"/>
                    </a:lnTo>
                    <a:lnTo>
                      <a:pt x="464" y="696"/>
                    </a:lnTo>
                    <a:lnTo>
                      <a:pt x="461" y="697"/>
                    </a:lnTo>
                    <a:lnTo>
                      <a:pt x="454" y="697"/>
                    </a:lnTo>
                    <a:lnTo>
                      <a:pt x="447" y="696"/>
                    </a:lnTo>
                    <a:lnTo>
                      <a:pt x="443" y="697"/>
                    </a:lnTo>
                    <a:lnTo>
                      <a:pt x="441" y="699"/>
                    </a:lnTo>
                    <a:lnTo>
                      <a:pt x="435" y="703"/>
                    </a:lnTo>
                    <a:lnTo>
                      <a:pt x="430" y="710"/>
                    </a:lnTo>
                    <a:lnTo>
                      <a:pt x="426" y="716"/>
                    </a:lnTo>
                    <a:lnTo>
                      <a:pt x="421" y="722"/>
                    </a:lnTo>
                    <a:lnTo>
                      <a:pt x="416" y="726"/>
                    </a:lnTo>
                    <a:lnTo>
                      <a:pt x="415" y="728"/>
                    </a:lnTo>
                    <a:lnTo>
                      <a:pt x="412" y="730"/>
                    </a:lnTo>
                    <a:lnTo>
                      <a:pt x="409" y="730"/>
                    </a:lnTo>
                    <a:lnTo>
                      <a:pt x="406" y="730"/>
                    </a:lnTo>
                    <a:lnTo>
                      <a:pt x="401" y="728"/>
                    </a:lnTo>
                    <a:lnTo>
                      <a:pt x="398" y="725"/>
                    </a:lnTo>
                    <a:lnTo>
                      <a:pt x="395" y="722"/>
                    </a:lnTo>
                    <a:lnTo>
                      <a:pt x="393" y="717"/>
                    </a:lnTo>
                    <a:lnTo>
                      <a:pt x="390" y="711"/>
                    </a:lnTo>
                    <a:lnTo>
                      <a:pt x="390" y="706"/>
                    </a:lnTo>
                    <a:lnTo>
                      <a:pt x="389" y="713"/>
                    </a:lnTo>
                    <a:lnTo>
                      <a:pt x="390" y="717"/>
                    </a:lnTo>
                    <a:lnTo>
                      <a:pt x="392" y="722"/>
                    </a:lnTo>
                    <a:lnTo>
                      <a:pt x="395" y="726"/>
                    </a:lnTo>
                    <a:lnTo>
                      <a:pt x="399" y="733"/>
                    </a:lnTo>
                    <a:lnTo>
                      <a:pt x="401" y="737"/>
                    </a:lnTo>
                    <a:lnTo>
                      <a:pt x="401" y="740"/>
                    </a:lnTo>
                    <a:lnTo>
                      <a:pt x="399" y="748"/>
                    </a:lnTo>
                    <a:lnTo>
                      <a:pt x="396" y="753"/>
                    </a:lnTo>
                    <a:lnTo>
                      <a:pt x="392" y="759"/>
                    </a:lnTo>
                    <a:lnTo>
                      <a:pt x="385" y="764"/>
                    </a:lnTo>
                    <a:lnTo>
                      <a:pt x="373" y="774"/>
                    </a:lnTo>
                    <a:lnTo>
                      <a:pt x="367" y="779"/>
                    </a:lnTo>
                    <a:lnTo>
                      <a:pt x="361" y="785"/>
                    </a:lnTo>
                    <a:lnTo>
                      <a:pt x="347" y="802"/>
                    </a:lnTo>
                    <a:lnTo>
                      <a:pt x="328" y="825"/>
                    </a:lnTo>
                    <a:lnTo>
                      <a:pt x="317" y="838"/>
                    </a:lnTo>
                    <a:lnTo>
                      <a:pt x="307" y="848"/>
                    </a:lnTo>
                    <a:lnTo>
                      <a:pt x="300" y="855"/>
                    </a:lnTo>
                    <a:lnTo>
                      <a:pt x="294" y="859"/>
                    </a:lnTo>
                    <a:lnTo>
                      <a:pt x="282" y="868"/>
                    </a:lnTo>
                    <a:lnTo>
                      <a:pt x="274" y="873"/>
                    </a:lnTo>
                    <a:lnTo>
                      <a:pt x="266" y="879"/>
                    </a:lnTo>
                    <a:lnTo>
                      <a:pt x="254" y="890"/>
                    </a:lnTo>
                    <a:lnTo>
                      <a:pt x="246" y="893"/>
                    </a:lnTo>
                    <a:lnTo>
                      <a:pt x="240" y="895"/>
                    </a:lnTo>
                    <a:lnTo>
                      <a:pt x="237" y="895"/>
                    </a:lnTo>
                    <a:lnTo>
                      <a:pt x="232" y="895"/>
                    </a:lnTo>
                    <a:lnTo>
                      <a:pt x="229" y="893"/>
                    </a:lnTo>
                    <a:lnTo>
                      <a:pt x="226" y="892"/>
                    </a:lnTo>
                    <a:lnTo>
                      <a:pt x="220" y="885"/>
                    </a:lnTo>
                    <a:lnTo>
                      <a:pt x="215" y="881"/>
                    </a:lnTo>
                    <a:lnTo>
                      <a:pt x="214" y="876"/>
                    </a:lnTo>
                    <a:lnTo>
                      <a:pt x="214" y="873"/>
                    </a:lnTo>
                    <a:lnTo>
                      <a:pt x="212" y="867"/>
                    </a:lnTo>
                    <a:lnTo>
                      <a:pt x="212" y="853"/>
                    </a:lnTo>
                    <a:lnTo>
                      <a:pt x="212" y="839"/>
                    </a:lnTo>
                    <a:lnTo>
                      <a:pt x="214" y="850"/>
                    </a:lnTo>
                    <a:lnTo>
                      <a:pt x="214" y="861"/>
                    </a:lnTo>
                    <a:lnTo>
                      <a:pt x="214" y="870"/>
                    </a:lnTo>
                    <a:lnTo>
                      <a:pt x="215" y="878"/>
                    </a:lnTo>
                    <a:lnTo>
                      <a:pt x="215" y="881"/>
                    </a:lnTo>
                    <a:lnTo>
                      <a:pt x="217" y="884"/>
                    </a:lnTo>
                    <a:lnTo>
                      <a:pt x="221" y="889"/>
                    </a:lnTo>
                    <a:lnTo>
                      <a:pt x="225" y="892"/>
                    </a:lnTo>
                    <a:lnTo>
                      <a:pt x="229" y="893"/>
                    </a:lnTo>
                    <a:lnTo>
                      <a:pt x="235" y="895"/>
                    </a:lnTo>
                    <a:lnTo>
                      <a:pt x="242" y="893"/>
                    </a:lnTo>
                    <a:lnTo>
                      <a:pt x="249" y="892"/>
                    </a:lnTo>
                    <a:lnTo>
                      <a:pt x="255" y="890"/>
                    </a:lnTo>
                    <a:lnTo>
                      <a:pt x="249" y="892"/>
                    </a:lnTo>
                    <a:lnTo>
                      <a:pt x="243" y="896"/>
                    </a:lnTo>
                    <a:lnTo>
                      <a:pt x="238" y="899"/>
                    </a:lnTo>
                    <a:lnTo>
                      <a:pt x="232" y="906"/>
                    </a:lnTo>
                    <a:lnTo>
                      <a:pt x="228" y="910"/>
                    </a:lnTo>
                    <a:lnTo>
                      <a:pt x="223" y="916"/>
                    </a:lnTo>
                    <a:lnTo>
                      <a:pt x="214" y="930"/>
                    </a:lnTo>
                    <a:lnTo>
                      <a:pt x="206" y="946"/>
                    </a:lnTo>
                    <a:lnTo>
                      <a:pt x="198" y="963"/>
                    </a:lnTo>
                    <a:lnTo>
                      <a:pt x="190" y="981"/>
                    </a:lnTo>
                    <a:lnTo>
                      <a:pt x="183" y="1000"/>
                    </a:lnTo>
                    <a:lnTo>
                      <a:pt x="166" y="1038"/>
                    </a:lnTo>
                    <a:lnTo>
                      <a:pt x="158" y="1057"/>
                    </a:lnTo>
                    <a:lnTo>
                      <a:pt x="149" y="1075"/>
                    </a:lnTo>
                    <a:lnTo>
                      <a:pt x="138" y="1092"/>
                    </a:lnTo>
                    <a:lnTo>
                      <a:pt x="127" y="1108"/>
                    </a:lnTo>
                    <a:lnTo>
                      <a:pt x="121" y="1115"/>
                    </a:lnTo>
                    <a:lnTo>
                      <a:pt x="115" y="1123"/>
                    </a:lnTo>
                    <a:lnTo>
                      <a:pt x="108" y="1129"/>
                    </a:lnTo>
                    <a:lnTo>
                      <a:pt x="101" y="1136"/>
                    </a:lnTo>
                    <a:lnTo>
                      <a:pt x="98" y="1139"/>
                    </a:lnTo>
                    <a:lnTo>
                      <a:pt x="91" y="1140"/>
                    </a:lnTo>
                    <a:lnTo>
                      <a:pt x="85" y="1142"/>
                    </a:lnTo>
                    <a:lnTo>
                      <a:pt x="79" y="1142"/>
                    </a:lnTo>
                    <a:lnTo>
                      <a:pt x="71" y="1140"/>
                    </a:lnTo>
                    <a:lnTo>
                      <a:pt x="65" y="1137"/>
                    </a:lnTo>
                    <a:lnTo>
                      <a:pt x="59" y="1132"/>
                    </a:lnTo>
                    <a:lnTo>
                      <a:pt x="57" y="1128"/>
                    </a:lnTo>
                    <a:lnTo>
                      <a:pt x="54" y="1125"/>
                    </a:lnTo>
                    <a:lnTo>
                      <a:pt x="51" y="1115"/>
                    </a:lnTo>
                    <a:lnTo>
                      <a:pt x="50" y="1108"/>
                    </a:lnTo>
                    <a:lnTo>
                      <a:pt x="48" y="1098"/>
                    </a:lnTo>
                    <a:lnTo>
                      <a:pt x="48" y="1089"/>
                    </a:lnTo>
                    <a:lnTo>
                      <a:pt x="48" y="1069"/>
                    </a:lnTo>
                    <a:lnTo>
                      <a:pt x="51" y="1049"/>
                    </a:lnTo>
                    <a:lnTo>
                      <a:pt x="53" y="1029"/>
                    </a:lnTo>
                    <a:lnTo>
                      <a:pt x="54" y="1007"/>
                    </a:lnTo>
                    <a:lnTo>
                      <a:pt x="53" y="998"/>
                    </a:lnTo>
                    <a:lnTo>
                      <a:pt x="53" y="987"/>
                    </a:lnTo>
                    <a:lnTo>
                      <a:pt x="51" y="978"/>
                    </a:lnTo>
                    <a:lnTo>
                      <a:pt x="48" y="967"/>
                    </a:lnTo>
                    <a:lnTo>
                      <a:pt x="39" y="935"/>
                    </a:lnTo>
                    <a:lnTo>
                      <a:pt x="30" y="902"/>
                    </a:lnTo>
                    <a:lnTo>
                      <a:pt x="22" y="868"/>
                    </a:lnTo>
                    <a:lnTo>
                      <a:pt x="16" y="836"/>
                    </a:lnTo>
                    <a:lnTo>
                      <a:pt x="9" y="802"/>
                    </a:lnTo>
                    <a:lnTo>
                      <a:pt x="6" y="770"/>
                    </a:lnTo>
                    <a:lnTo>
                      <a:pt x="5" y="736"/>
                    </a:lnTo>
                    <a:lnTo>
                      <a:pt x="3" y="702"/>
                    </a:lnTo>
                    <a:lnTo>
                      <a:pt x="3" y="682"/>
                    </a:lnTo>
                    <a:lnTo>
                      <a:pt x="2" y="662"/>
                    </a:lnTo>
                    <a:lnTo>
                      <a:pt x="2" y="649"/>
                    </a:lnTo>
                    <a:lnTo>
                      <a:pt x="0" y="635"/>
                    </a:lnTo>
                    <a:lnTo>
                      <a:pt x="2" y="608"/>
                    </a:lnTo>
                    <a:lnTo>
                      <a:pt x="2" y="594"/>
                    </a:lnTo>
                    <a:lnTo>
                      <a:pt x="3" y="578"/>
                    </a:lnTo>
                    <a:lnTo>
                      <a:pt x="6" y="564"/>
                    </a:lnTo>
                    <a:lnTo>
                      <a:pt x="9" y="549"/>
                    </a:lnTo>
                    <a:lnTo>
                      <a:pt x="12" y="535"/>
                    </a:lnTo>
                    <a:lnTo>
                      <a:pt x="16" y="521"/>
                    </a:lnTo>
                    <a:lnTo>
                      <a:pt x="20" y="507"/>
                    </a:lnTo>
                    <a:lnTo>
                      <a:pt x="26" y="493"/>
                    </a:lnTo>
                    <a:lnTo>
                      <a:pt x="33" y="481"/>
                    </a:lnTo>
                    <a:lnTo>
                      <a:pt x="39" y="469"/>
                    </a:lnTo>
                    <a:lnTo>
                      <a:pt x="47" y="456"/>
                    </a:lnTo>
                    <a:lnTo>
                      <a:pt x="54" y="446"/>
                    </a:lnTo>
                    <a:lnTo>
                      <a:pt x="84" y="40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49" name="Freeform 245"/>
              <p:cNvSpPr>
                <a:spLocks/>
              </p:cNvSpPr>
              <p:nvPr/>
            </p:nvSpPr>
            <p:spPr bwMode="auto">
              <a:xfrm>
                <a:off x="2023" y="1601"/>
                <a:ext cx="60" cy="75"/>
              </a:xfrm>
              <a:custGeom>
                <a:avLst/>
                <a:gdLst>
                  <a:gd name="T0" fmla="*/ 0 w 120"/>
                  <a:gd name="T1" fmla="*/ 144 h 150"/>
                  <a:gd name="T2" fmla="*/ 63 w 120"/>
                  <a:gd name="T3" fmla="*/ 74 h 150"/>
                  <a:gd name="T4" fmla="*/ 92 w 120"/>
                  <a:gd name="T5" fmla="*/ 40 h 150"/>
                  <a:gd name="T6" fmla="*/ 105 w 120"/>
                  <a:gd name="T7" fmla="*/ 20 h 150"/>
                  <a:gd name="T8" fmla="*/ 114 w 120"/>
                  <a:gd name="T9" fmla="*/ 0 h 150"/>
                  <a:gd name="T10" fmla="*/ 120 w 120"/>
                  <a:gd name="T11" fmla="*/ 5 h 150"/>
                  <a:gd name="T12" fmla="*/ 111 w 120"/>
                  <a:gd name="T13" fmla="*/ 25 h 150"/>
                  <a:gd name="T14" fmla="*/ 99 w 120"/>
                  <a:gd name="T15" fmla="*/ 45 h 150"/>
                  <a:gd name="T16" fmla="*/ 68 w 120"/>
                  <a:gd name="T17" fmla="*/ 81 h 150"/>
                  <a:gd name="T18" fmla="*/ 4 w 120"/>
                  <a:gd name="T19" fmla="*/ 150 h 150"/>
                  <a:gd name="T20" fmla="*/ 0 w 120"/>
                  <a:gd name="T21"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50">
                    <a:moveTo>
                      <a:pt x="0" y="144"/>
                    </a:moveTo>
                    <a:lnTo>
                      <a:pt x="63" y="74"/>
                    </a:lnTo>
                    <a:lnTo>
                      <a:pt x="92" y="40"/>
                    </a:lnTo>
                    <a:lnTo>
                      <a:pt x="105" y="20"/>
                    </a:lnTo>
                    <a:lnTo>
                      <a:pt x="114" y="0"/>
                    </a:lnTo>
                    <a:lnTo>
                      <a:pt x="120" y="5"/>
                    </a:lnTo>
                    <a:lnTo>
                      <a:pt x="111" y="25"/>
                    </a:lnTo>
                    <a:lnTo>
                      <a:pt x="99" y="45"/>
                    </a:lnTo>
                    <a:lnTo>
                      <a:pt x="68" y="81"/>
                    </a:lnTo>
                    <a:lnTo>
                      <a:pt x="4" y="150"/>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0" name="Freeform 246"/>
              <p:cNvSpPr>
                <a:spLocks/>
              </p:cNvSpPr>
              <p:nvPr/>
            </p:nvSpPr>
            <p:spPr bwMode="auto">
              <a:xfrm>
                <a:off x="2080" y="1479"/>
                <a:ext cx="72" cy="124"/>
              </a:xfrm>
              <a:custGeom>
                <a:avLst/>
                <a:gdLst>
                  <a:gd name="T0" fmla="*/ 0 w 144"/>
                  <a:gd name="T1" fmla="*/ 244 h 249"/>
                  <a:gd name="T2" fmla="*/ 26 w 144"/>
                  <a:gd name="T3" fmla="*/ 178 h 249"/>
                  <a:gd name="T4" fmla="*/ 56 w 144"/>
                  <a:gd name="T5" fmla="*/ 115 h 249"/>
                  <a:gd name="T6" fmla="*/ 73 w 144"/>
                  <a:gd name="T7" fmla="*/ 84 h 249"/>
                  <a:gd name="T8" fmla="*/ 91 w 144"/>
                  <a:gd name="T9" fmla="*/ 55 h 249"/>
                  <a:gd name="T10" fmla="*/ 115 w 144"/>
                  <a:gd name="T11" fmla="*/ 27 h 249"/>
                  <a:gd name="T12" fmla="*/ 139 w 144"/>
                  <a:gd name="T13" fmla="*/ 0 h 249"/>
                  <a:gd name="T14" fmla="*/ 144 w 144"/>
                  <a:gd name="T15" fmla="*/ 7 h 249"/>
                  <a:gd name="T16" fmla="*/ 119 w 144"/>
                  <a:gd name="T17" fmla="*/ 33 h 249"/>
                  <a:gd name="T18" fmla="*/ 98 w 144"/>
                  <a:gd name="T19" fmla="*/ 59 h 249"/>
                  <a:gd name="T20" fmla="*/ 79 w 144"/>
                  <a:gd name="T21" fmla="*/ 88 h 249"/>
                  <a:gd name="T22" fmla="*/ 62 w 144"/>
                  <a:gd name="T23" fmla="*/ 119 h 249"/>
                  <a:gd name="T24" fmla="*/ 33 w 144"/>
                  <a:gd name="T25" fmla="*/ 183 h 249"/>
                  <a:gd name="T26" fmla="*/ 6 w 144"/>
                  <a:gd name="T27" fmla="*/ 249 h 249"/>
                  <a:gd name="T28" fmla="*/ 0 w 144"/>
                  <a:gd name="T29" fmla="*/ 24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49">
                    <a:moveTo>
                      <a:pt x="0" y="244"/>
                    </a:moveTo>
                    <a:lnTo>
                      <a:pt x="26" y="178"/>
                    </a:lnTo>
                    <a:lnTo>
                      <a:pt x="56" y="115"/>
                    </a:lnTo>
                    <a:lnTo>
                      <a:pt x="73" y="84"/>
                    </a:lnTo>
                    <a:lnTo>
                      <a:pt x="91" y="55"/>
                    </a:lnTo>
                    <a:lnTo>
                      <a:pt x="115" y="27"/>
                    </a:lnTo>
                    <a:lnTo>
                      <a:pt x="139" y="0"/>
                    </a:lnTo>
                    <a:lnTo>
                      <a:pt x="144" y="7"/>
                    </a:lnTo>
                    <a:lnTo>
                      <a:pt x="119" y="33"/>
                    </a:lnTo>
                    <a:lnTo>
                      <a:pt x="98" y="59"/>
                    </a:lnTo>
                    <a:lnTo>
                      <a:pt x="79" y="88"/>
                    </a:lnTo>
                    <a:lnTo>
                      <a:pt x="62" y="119"/>
                    </a:lnTo>
                    <a:lnTo>
                      <a:pt x="33" y="183"/>
                    </a:lnTo>
                    <a:lnTo>
                      <a:pt x="6" y="249"/>
                    </a:lnTo>
                    <a:lnTo>
                      <a:pt x="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1" name="Freeform 247"/>
              <p:cNvSpPr>
                <a:spLocks/>
              </p:cNvSpPr>
              <p:nvPr/>
            </p:nvSpPr>
            <p:spPr bwMode="auto">
              <a:xfrm>
                <a:off x="2080" y="1601"/>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2" name="Freeform 248"/>
              <p:cNvSpPr>
                <a:spLocks/>
              </p:cNvSpPr>
              <p:nvPr/>
            </p:nvSpPr>
            <p:spPr bwMode="auto">
              <a:xfrm>
                <a:off x="2150" y="1469"/>
                <a:ext cx="49" cy="16"/>
              </a:xfrm>
              <a:custGeom>
                <a:avLst/>
                <a:gdLst>
                  <a:gd name="T0" fmla="*/ 0 w 99"/>
                  <a:gd name="T1" fmla="*/ 20 h 31"/>
                  <a:gd name="T2" fmla="*/ 11 w 99"/>
                  <a:gd name="T3" fmla="*/ 13 h 31"/>
                  <a:gd name="T4" fmla="*/ 27 w 99"/>
                  <a:gd name="T5" fmla="*/ 7 h 31"/>
                  <a:gd name="T6" fmla="*/ 41 w 99"/>
                  <a:gd name="T7" fmla="*/ 2 h 31"/>
                  <a:gd name="T8" fmla="*/ 55 w 99"/>
                  <a:gd name="T9" fmla="*/ 0 h 31"/>
                  <a:gd name="T10" fmla="*/ 69 w 99"/>
                  <a:gd name="T11" fmla="*/ 2 h 31"/>
                  <a:gd name="T12" fmla="*/ 82 w 99"/>
                  <a:gd name="T13" fmla="*/ 5 h 31"/>
                  <a:gd name="T14" fmla="*/ 93 w 99"/>
                  <a:gd name="T15" fmla="*/ 14 h 31"/>
                  <a:gd name="T16" fmla="*/ 99 w 99"/>
                  <a:gd name="T17" fmla="*/ 27 h 31"/>
                  <a:gd name="T18" fmla="*/ 93 w 99"/>
                  <a:gd name="T19" fmla="*/ 31 h 31"/>
                  <a:gd name="T20" fmla="*/ 87 w 99"/>
                  <a:gd name="T21" fmla="*/ 19 h 31"/>
                  <a:gd name="T22" fmla="*/ 78 w 99"/>
                  <a:gd name="T23" fmla="*/ 11 h 31"/>
                  <a:gd name="T24" fmla="*/ 67 w 99"/>
                  <a:gd name="T25" fmla="*/ 10 h 31"/>
                  <a:gd name="T26" fmla="*/ 55 w 99"/>
                  <a:gd name="T27" fmla="*/ 8 h 31"/>
                  <a:gd name="T28" fmla="*/ 42 w 99"/>
                  <a:gd name="T29" fmla="*/ 10 h 31"/>
                  <a:gd name="T30" fmla="*/ 28 w 99"/>
                  <a:gd name="T31" fmla="*/ 14 h 31"/>
                  <a:gd name="T32" fmla="*/ 16 w 99"/>
                  <a:gd name="T33" fmla="*/ 19 h 31"/>
                  <a:gd name="T34" fmla="*/ 5 w 99"/>
                  <a:gd name="T35" fmla="*/ 27 h 31"/>
                  <a:gd name="T36" fmla="*/ 0 w 99"/>
                  <a:gd name="T3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1">
                    <a:moveTo>
                      <a:pt x="0" y="20"/>
                    </a:moveTo>
                    <a:lnTo>
                      <a:pt x="11" y="13"/>
                    </a:lnTo>
                    <a:lnTo>
                      <a:pt x="27" y="7"/>
                    </a:lnTo>
                    <a:lnTo>
                      <a:pt x="41" y="2"/>
                    </a:lnTo>
                    <a:lnTo>
                      <a:pt x="55" y="0"/>
                    </a:lnTo>
                    <a:lnTo>
                      <a:pt x="69" y="2"/>
                    </a:lnTo>
                    <a:lnTo>
                      <a:pt x="82" y="5"/>
                    </a:lnTo>
                    <a:lnTo>
                      <a:pt x="93" y="14"/>
                    </a:lnTo>
                    <a:lnTo>
                      <a:pt x="99" y="27"/>
                    </a:lnTo>
                    <a:lnTo>
                      <a:pt x="93" y="31"/>
                    </a:lnTo>
                    <a:lnTo>
                      <a:pt x="87" y="19"/>
                    </a:lnTo>
                    <a:lnTo>
                      <a:pt x="78" y="11"/>
                    </a:lnTo>
                    <a:lnTo>
                      <a:pt x="67" y="10"/>
                    </a:lnTo>
                    <a:lnTo>
                      <a:pt x="55" y="8"/>
                    </a:lnTo>
                    <a:lnTo>
                      <a:pt x="42" y="10"/>
                    </a:lnTo>
                    <a:lnTo>
                      <a:pt x="28" y="14"/>
                    </a:lnTo>
                    <a:lnTo>
                      <a:pt x="16" y="19"/>
                    </a:lnTo>
                    <a:lnTo>
                      <a:pt x="5" y="27"/>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3" name="Freeform 249"/>
              <p:cNvSpPr>
                <a:spLocks/>
              </p:cNvSpPr>
              <p:nvPr/>
            </p:nvSpPr>
            <p:spPr bwMode="auto">
              <a:xfrm>
                <a:off x="2150" y="1479"/>
                <a:ext cx="2" cy="3"/>
              </a:xfrm>
              <a:custGeom>
                <a:avLst/>
                <a:gdLst>
                  <a:gd name="T0" fmla="*/ 0 w 5"/>
                  <a:gd name="T1" fmla="*/ 0 h 7"/>
                  <a:gd name="T2" fmla="*/ 5 w 5"/>
                  <a:gd name="T3" fmla="*/ 7 h 7"/>
                  <a:gd name="T4" fmla="*/ 0 w 5"/>
                  <a:gd name="T5" fmla="*/ 0 h 7"/>
                </a:gdLst>
                <a:ahLst/>
                <a:cxnLst>
                  <a:cxn ang="0">
                    <a:pos x="T0" y="T1"/>
                  </a:cxn>
                  <a:cxn ang="0">
                    <a:pos x="T2" y="T3"/>
                  </a:cxn>
                  <a:cxn ang="0">
                    <a:pos x="T4" y="T5"/>
                  </a:cxn>
                </a:cxnLst>
                <a:rect l="0" t="0" r="r" b="b"/>
                <a:pathLst>
                  <a:path w="5" h="7">
                    <a:moveTo>
                      <a:pt x="0" y="0"/>
                    </a:moveTo>
                    <a:lnTo>
                      <a:pt x="5"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4" name="Freeform 250"/>
              <p:cNvSpPr>
                <a:spLocks/>
              </p:cNvSpPr>
              <p:nvPr/>
            </p:nvSpPr>
            <p:spPr bwMode="auto">
              <a:xfrm>
                <a:off x="2195" y="1483"/>
                <a:ext cx="58" cy="205"/>
              </a:xfrm>
              <a:custGeom>
                <a:avLst/>
                <a:gdLst>
                  <a:gd name="T0" fmla="*/ 7 w 114"/>
                  <a:gd name="T1" fmla="*/ 0 h 409"/>
                  <a:gd name="T2" fmla="*/ 21 w 114"/>
                  <a:gd name="T3" fmla="*/ 51 h 409"/>
                  <a:gd name="T4" fmla="*/ 32 w 114"/>
                  <a:gd name="T5" fmla="*/ 104 h 409"/>
                  <a:gd name="T6" fmla="*/ 51 w 114"/>
                  <a:gd name="T7" fmla="*/ 207 h 409"/>
                  <a:gd name="T8" fmla="*/ 76 w 114"/>
                  <a:gd name="T9" fmla="*/ 309 h 409"/>
                  <a:gd name="T10" fmla="*/ 93 w 114"/>
                  <a:gd name="T11" fmla="*/ 358 h 409"/>
                  <a:gd name="T12" fmla="*/ 103 w 114"/>
                  <a:gd name="T13" fmla="*/ 383 h 409"/>
                  <a:gd name="T14" fmla="*/ 114 w 114"/>
                  <a:gd name="T15" fmla="*/ 405 h 409"/>
                  <a:gd name="T16" fmla="*/ 108 w 114"/>
                  <a:gd name="T17" fmla="*/ 409 h 409"/>
                  <a:gd name="T18" fmla="*/ 96 w 114"/>
                  <a:gd name="T19" fmla="*/ 385 h 409"/>
                  <a:gd name="T20" fmla="*/ 85 w 114"/>
                  <a:gd name="T21" fmla="*/ 360 h 409"/>
                  <a:gd name="T22" fmla="*/ 68 w 114"/>
                  <a:gd name="T23" fmla="*/ 310 h 409"/>
                  <a:gd name="T24" fmla="*/ 43 w 114"/>
                  <a:gd name="T25" fmla="*/ 209 h 409"/>
                  <a:gd name="T26" fmla="*/ 24 w 114"/>
                  <a:gd name="T27" fmla="*/ 105 h 409"/>
                  <a:gd name="T28" fmla="*/ 14 w 114"/>
                  <a:gd name="T29" fmla="*/ 53 h 409"/>
                  <a:gd name="T30" fmla="*/ 0 w 114"/>
                  <a:gd name="T31" fmla="*/ 2 h 409"/>
                  <a:gd name="T32" fmla="*/ 7 w 114"/>
                  <a:gd name="T33"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409">
                    <a:moveTo>
                      <a:pt x="7" y="0"/>
                    </a:moveTo>
                    <a:lnTo>
                      <a:pt x="21" y="51"/>
                    </a:lnTo>
                    <a:lnTo>
                      <a:pt x="32" y="104"/>
                    </a:lnTo>
                    <a:lnTo>
                      <a:pt x="51" y="207"/>
                    </a:lnTo>
                    <a:lnTo>
                      <a:pt x="76" y="309"/>
                    </a:lnTo>
                    <a:lnTo>
                      <a:pt x="93" y="358"/>
                    </a:lnTo>
                    <a:lnTo>
                      <a:pt x="103" y="383"/>
                    </a:lnTo>
                    <a:lnTo>
                      <a:pt x="114" y="405"/>
                    </a:lnTo>
                    <a:lnTo>
                      <a:pt x="108" y="409"/>
                    </a:lnTo>
                    <a:lnTo>
                      <a:pt x="96" y="385"/>
                    </a:lnTo>
                    <a:lnTo>
                      <a:pt x="85" y="360"/>
                    </a:lnTo>
                    <a:lnTo>
                      <a:pt x="68" y="310"/>
                    </a:lnTo>
                    <a:lnTo>
                      <a:pt x="43" y="209"/>
                    </a:lnTo>
                    <a:lnTo>
                      <a:pt x="24" y="105"/>
                    </a:lnTo>
                    <a:lnTo>
                      <a:pt x="14" y="53"/>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5" name="Freeform 251"/>
              <p:cNvSpPr>
                <a:spLocks/>
              </p:cNvSpPr>
              <p:nvPr/>
            </p:nvSpPr>
            <p:spPr bwMode="auto">
              <a:xfrm>
                <a:off x="2195" y="1482"/>
                <a:ext cx="4" cy="3"/>
              </a:xfrm>
              <a:custGeom>
                <a:avLst/>
                <a:gdLst>
                  <a:gd name="T0" fmla="*/ 7 w 7"/>
                  <a:gd name="T1" fmla="*/ 0 h 4"/>
                  <a:gd name="T2" fmla="*/ 7 w 7"/>
                  <a:gd name="T3" fmla="*/ 1 h 4"/>
                  <a:gd name="T4" fmla="*/ 0 w 7"/>
                  <a:gd name="T5" fmla="*/ 3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7" y="1"/>
                    </a:lnTo>
                    <a:lnTo>
                      <a:pt x="0" y="3"/>
                    </a:lnTo>
                    <a:lnTo>
                      <a:pt x="1"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6" name="Freeform 252"/>
              <p:cNvSpPr>
                <a:spLocks/>
              </p:cNvSpPr>
              <p:nvPr/>
            </p:nvSpPr>
            <p:spPr bwMode="auto">
              <a:xfrm>
                <a:off x="2215" y="1685"/>
                <a:ext cx="52" cy="135"/>
              </a:xfrm>
              <a:custGeom>
                <a:avLst/>
                <a:gdLst>
                  <a:gd name="T0" fmla="*/ 76 w 104"/>
                  <a:gd name="T1" fmla="*/ 0 h 268"/>
                  <a:gd name="T2" fmla="*/ 87 w 104"/>
                  <a:gd name="T3" fmla="*/ 21 h 268"/>
                  <a:gd name="T4" fmla="*/ 95 w 104"/>
                  <a:gd name="T5" fmla="*/ 41 h 268"/>
                  <a:gd name="T6" fmla="*/ 104 w 104"/>
                  <a:gd name="T7" fmla="*/ 80 h 268"/>
                  <a:gd name="T8" fmla="*/ 104 w 104"/>
                  <a:gd name="T9" fmla="*/ 117 h 268"/>
                  <a:gd name="T10" fmla="*/ 98 w 104"/>
                  <a:gd name="T11" fmla="*/ 151 h 268"/>
                  <a:gd name="T12" fmla="*/ 84 w 104"/>
                  <a:gd name="T13" fmla="*/ 186 h 268"/>
                  <a:gd name="T14" fmla="*/ 64 w 104"/>
                  <a:gd name="T15" fmla="*/ 217 h 268"/>
                  <a:gd name="T16" fmla="*/ 36 w 104"/>
                  <a:gd name="T17" fmla="*/ 243 h 268"/>
                  <a:gd name="T18" fmla="*/ 5 w 104"/>
                  <a:gd name="T19" fmla="*/ 268 h 268"/>
                  <a:gd name="T20" fmla="*/ 0 w 104"/>
                  <a:gd name="T21" fmla="*/ 262 h 268"/>
                  <a:gd name="T22" fmla="*/ 31 w 104"/>
                  <a:gd name="T23" fmla="*/ 237 h 268"/>
                  <a:gd name="T24" fmla="*/ 58 w 104"/>
                  <a:gd name="T25" fmla="*/ 213 h 268"/>
                  <a:gd name="T26" fmla="*/ 78 w 104"/>
                  <a:gd name="T27" fmla="*/ 182 h 268"/>
                  <a:gd name="T28" fmla="*/ 90 w 104"/>
                  <a:gd name="T29" fmla="*/ 149 h 268"/>
                  <a:gd name="T30" fmla="*/ 96 w 104"/>
                  <a:gd name="T31" fmla="*/ 117 h 268"/>
                  <a:gd name="T32" fmla="*/ 96 w 104"/>
                  <a:gd name="T33" fmla="*/ 81 h 268"/>
                  <a:gd name="T34" fmla="*/ 87 w 104"/>
                  <a:gd name="T35" fmla="*/ 43 h 268"/>
                  <a:gd name="T36" fmla="*/ 79 w 104"/>
                  <a:gd name="T37" fmla="*/ 23 h 268"/>
                  <a:gd name="T38" fmla="*/ 70 w 104"/>
                  <a:gd name="T39" fmla="*/ 4 h 268"/>
                  <a:gd name="T40" fmla="*/ 76 w 104"/>
                  <a:gd name="T41"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68">
                    <a:moveTo>
                      <a:pt x="76" y="0"/>
                    </a:moveTo>
                    <a:lnTo>
                      <a:pt x="87" y="21"/>
                    </a:lnTo>
                    <a:lnTo>
                      <a:pt x="95" y="41"/>
                    </a:lnTo>
                    <a:lnTo>
                      <a:pt x="104" y="80"/>
                    </a:lnTo>
                    <a:lnTo>
                      <a:pt x="104" y="117"/>
                    </a:lnTo>
                    <a:lnTo>
                      <a:pt x="98" y="151"/>
                    </a:lnTo>
                    <a:lnTo>
                      <a:pt x="84" y="186"/>
                    </a:lnTo>
                    <a:lnTo>
                      <a:pt x="64" y="217"/>
                    </a:lnTo>
                    <a:lnTo>
                      <a:pt x="36" y="243"/>
                    </a:lnTo>
                    <a:lnTo>
                      <a:pt x="5" y="268"/>
                    </a:lnTo>
                    <a:lnTo>
                      <a:pt x="0" y="262"/>
                    </a:lnTo>
                    <a:lnTo>
                      <a:pt x="31" y="237"/>
                    </a:lnTo>
                    <a:lnTo>
                      <a:pt x="58" y="213"/>
                    </a:lnTo>
                    <a:lnTo>
                      <a:pt x="78" y="182"/>
                    </a:lnTo>
                    <a:lnTo>
                      <a:pt x="90" y="149"/>
                    </a:lnTo>
                    <a:lnTo>
                      <a:pt x="96" y="117"/>
                    </a:lnTo>
                    <a:lnTo>
                      <a:pt x="96" y="81"/>
                    </a:lnTo>
                    <a:lnTo>
                      <a:pt x="87" y="43"/>
                    </a:lnTo>
                    <a:lnTo>
                      <a:pt x="79" y="23"/>
                    </a:lnTo>
                    <a:lnTo>
                      <a:pt x="7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7" name="Freeform 253"/>
              <p:cNvSpPr>
                <a:spLocks/>
              </p:cNvSpPr>
              <p:nvPr/>
            </p:nvSpPr>
            <p:spPr bwMode="auto">
              <a:xfrm>
                <a:off x="2250" y="1685"/>
                <a:ext cx="3" cy="3"/>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lnTo>
                      <a:pt x="0"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8" name="Freeform 254"/>
              <p:cNvSpPr>
                <a:spLocks/>
              </p:cNvSpPr>
              <p:nvPr/>
            </p:nvSpPr>
            <p:spPr bwMode="auto">
              <a:xfrm>
                <a:off x="2202" y="1816"/>
                <a:ext cx="15" cy="5"/>
              </a:xfrm>
              <a:custGeom>
                <a:avLst/>
                <a:gdLst>
                  <a:gd name="T0" fmla="*/ 31 w 31"/>
                  <a:gd name="T1" fmla="*/ 6 h 9"/>
                  <a:gd name="T2" fmla="*/ 25 w 31"/>
                  <a:gd name="T3" fmla="*/ 9 h 9"/>
                  <a:gd name="T4" fmla="*/ 16 w 31"/>
                  <a:gd name="T5" fmla="*/ 8 h 9"/>
                  <a:gd name="T6" fmla="*/ 9 w 31"/>
                  <a:gd name="T7" fmla="*/ 8 h 9"/>
                  <a:gd name="T8" fmla="*/ 3 w 31"/>
                  <a:gd name="T9" fmla="*/ 9 h 9"/>
                  <a:gd name="T10" fmla="*/ 0 w 31"/>
                  <a:gd name="T11" fmla="*/ 3 h 9"/>
                  <a:gd name="T12" fmla="*/ 6 w 31"/>
                  <a:gd name="T13" fmla="*/ 2 h 9"/>
                  <a:gd name="T14" fmla="*/ 16 w 31"/>
                  <a:gd name="T15" fmla="*/ 2 h 9"/>
                  <a:gd name="T16" fmla="*/ 22 w 31"/>
                  <a:gd name="T17" fmla="*/ 3 h 9"/>
                  <a:gd name="T18" fmla="*/ 28 w 31"/>
                  <a:gd name="T19" fmla="*/ 0 h 9"/>
                  <a:gd name="T20" fmla="*/ 31 w 31"/>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9">
                    <a:moveTo>
                      <a:pt x="31" y="6"/>
                    </a:moveTo>
                    <a:lnTo>
                      <a:pt x="25" y="9"/>
                    </a:lnTo>
                    <a:lnTo>
                      <a:pt x="16" y="8"/>
                    </a:lnTo>
                    <a:lnTo>
                      <a:pt x="9" y="8"/>
                    </a:lnTo>
                    <a:lnTo>
                      <a:pt x="3" y="9"/>
                    </a:lnTo>
                    <a:lnTo>
                      <a:pt x="0" y="3"/>
                    </a:lnTo>
                    <a:lnTo>
                      <a:pt x="6" y="2"/>
                    </a:lnTo>
                    <a:lnTo>
                      <a:pt x="16" y="2"/>
                    </a:lnTo>
                    <a:lnTo>
                      <a:pt x="22" y="3"/>
                    </a:lnTo>
                    <a:lnTo>
                      <a:pt x="28" y="0"/>
                    </a:lnTo>
                    <a:lnTo>
                      <a:pt x="3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59" name="Freeform 255"/>
              <p:cNvSpPr>
                <a:spLocks/>
              </p:cNvSpPr>
              <p:nvPr/>
            </p:nvSpPr>
            <p:spPr bwMode="auto">
              <a:xfrm>
                <a:off x="2215" y="1816"/>
                <a:ext cx="2" cy="4"/>
              </a:xfrm>
              <a:custGeom>
                <a:avLst/>
                <a:gdLst>
                  <a:gd name="T0" fmla="*/ 5 w 5"/>
                  <a:gd name="T1" fmla="*/ 6 h 6"/>
                  <a:gd name="T2" fmla="*/ 2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2" y="0"/>
                    </a:lnTo>
                    <a:lnTo>
                      <a:pt x="0"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60" name="Freeform 256"/>
              <p:cNvSpPr>
                <a:spLocks/>
              </p:cNvSpPr>
              <p:nvPr/>
            </p:nvSpPr>
            <p:spPr bwMode="auto">
              <a:xfrm>
                <a:off x="2180" y="1819"/>
                <a:ext cx="24" cy="18"/>
              </a:xfrm>
              <a:custGeom>
                <a:avLst/>
                <a:gdLst>
                  <a:gd name="T0" fmla="*/ 48 w 48"/>
                  <a:gd name="T1" fmla="*/ 4 h 37"/>
                  <a:gd name="T2" fmla="*/ 38 w 48"/>
                  <a:gd name="T3" fmla="*/ 15 h 37"/>
                  <a:gd name="T4" fmla="*/ 29 w 48"/>
                  <a:gd name="T5" fmla="*/ 29 h 37"/>
                  <a:gd name="T6" fmla="*/ 18 w 48"/>
                  <a:gd name="T7" fmla="*/ 37 h 37"/>
                  <a:gd name="T8" fmla="*/ 8 w 48"/>
                  <a:gd name="T9" fmla="*/ 37 h 37"/>
                  <a:gd name="T10" fmla="*/ 0 w 48"/>
                  <a:gd name="T11" fmla="*/ 32 h 37"/>
                  <a:gd name="T12" fmla="*/ 4 w 48"/>
                  <a:gd name="T13" fmla="*/ 26 h 37"/>
                  <a:gd name="T14" fmla="*/ 11 w 48"/>
                  <a:gd name="T15" fmla="*/ 30 h 37"/>
                  <a:gd name="T16" fmla="*/ 15 w 48"/>
                  <a:gd name="T17" fmla="*/ 30 h 37"/>
                  <a:gd name="T18" fmla="*/ 23 w 48"/>
                  <a:gd name="T19" fmla="*/ 24 h 37"/>
                  <a:gd name="T20" fmla="*/ 32 w 48"/>
                  <a:gd name="T21" fmla="*/ 10 h 37"/>
                  <a:gd name="T22" fmla="*/ 42 w 48"/>
                  <a:gd name="T23" fmla="*/ 0 h 37"/>
                  <a:gd name="T24" fmla="*/ 48 w 48"/>
                  <a:gd name="T2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7">
                    <a:moveTo>
                      <a:pt x="48" y="4"/>
                    </a:moveTo>
                    <a:lnTo>
                      <a:pt x="38" y="15"/>
                    </a:lnTo>
                    <a:lnTo>
                      <a:pt x="29" y="29"/>
                    </a:lnTo>
                    <a:lnTo>
                      <a:pt x="18" y="37"/>
                    </a:lnTo>
                    <a:lnTo>
                      <a:pt x="8" y="37"/>
                    </a:lnTo>
                    <a:lnTo>
                      <a:pt x="0" y="32"/>
                    </a:lnTo>
                    <a:lnTo>
                      <a:pt x="4" y="26"/>
                    </a:lnTo>
                    <a:lnTo>
                      <a:pt x="11" y="30"/>
                    </a:lnTo>
                    <a:lnTo>
                      <a:pt x="15" y="30"/>
                    </a:lnTo>
                    <a:lnTo>
                      <a:pt x="23" y="24"/>
                    </a:lnTo>
                    <a:lnTo>
                      <a:pt x="32" y="10"/>
                    </a:lnTo>
                    <a:lnTo>
                      <a:pt x="42" y="0"/>
                    </a:lnTo>
                    <a:lnTo>
                      <a:pt x="4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61" name="Freeform 257"/>
              <p:cNvSpPr>
                <a:spLocks/>
              </p:cNvSpPr>
              <p:nvPr/>
            </p:nvSpPr>
            <p:spPr bwMode="auto">
              <a:xfrm>
                <a:off x="2201" y="1818"/>
                <a:ext cx="3" cy="3"/>
              </a:xfrm>
              <a:custGeom>
                <a:avLst/>
                <a:gdLst>
                  <a:gd name="T0" fmla="*/ 1 w 6"/>
                  <a:gd name="T1" fmla="*/ 0 h 6"/>
                  <a:gd name="T2" fmla="*/ 0 w 6"/>
                  <a:gd name="T3" fmla="*/ 2 h 6"/>
                  <a:gd name="T4" fmla="*/ 6 w 6"/>
                  <a:gd name="T5" fmla="*/ 6 h 6"/>
                  <a:gd name="T6" fmla="*/ 4 w 6"/>
                  <a:gd name="T7" fmla="*/ 6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2"/>
                    </a:lnTo>
                    <a:lnTo>
                      <a:pt x="6" y="6"/>
                    </a:lnTo>
                    <a:lnTo>
                      <a:pt x="4"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62" name="Freeform 258"/>
              <p:cNvSpPr>
                <a:spLocks/>
              </p:cNvSpPr>
              <p:nvPr/>
            </p:nvSpPr>
            <p:spPr bwMode="auto">
              <a:xfrm>
                <a:off x="2176" y="1823"/>
                <a:ext cx="7" cy="12"/>
              </a:xfrm>
              <a:custGeom>
                <a:avLst/>
                <a:gdLst>
                  <a:gd name="T0" fmla="*/ 8 w 14"/>
                  <a:gd name="T1" fmla="*/ 23 h 23"/>
                  <a:gd name="T2" fmla="*/ 2 w 14"/>
                  <a:gd name="T3" fmla="*/ 14 h 23"/>
                  <a:gd name="T4" fmla="*/ 0 w 14"/>
                  <a:gd name="T5" fmla="*/ 3 h 23"/>
                  <a:gd name="T6" fmla="*/ 6 w 14"/>
                  <a:gd name="T7" fmla="*/ 0 h 23"/>
                  <a:gd name="T8" fmla="*/ 8 w 14"/>
                  <a:gd name="T9" fmla="*/ 11 h 23"/>
                  <a:gd name="T10" fmla="*/ 14 w 14"/>
                  <a:gd name="T11" fmla="*/ 18 h 23"/>
                  <a:gd name="T12" fmla="*/ 8 w 1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8" y="23"/>
                    </a:moveTo>
                    <a:lnTo>
                      <a:pt x="2" y="14"/>
                    </a:lnTo>
                    <a:lnTo>
                      <a:pt x="0" y="3"/>
                    </a:lnTo>
                    <a:lnTo>
                      <a:pt x="6" y="0"/>
                    </a:lnTo>
                    <a:lnTo>
                      <a:pt x="8" y="11"/>
                    </a:lnTo>
                    <a:lnTo>
                      <a:pt x="14" y="18"/>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63" name="Freeform 259"/>
              <p:cNvSpPr>
                <a:spLocks/>
              </p:cNvSpPr>
              <p:nvPr/>
            </p:nvSpPr>
            <p:spPr bwMode="auto">
              <a:xfrm>
                <a:off x="2180" y="1832"/>
                <a:ext cx="3" cy="3"/>
              </a:xfrm>
              <a:custGeom>
                <a:avLst/>
                <a:gdLst>
                  <a:gd name="T0" fmla="*/ 0 w 6"/>
                  <a:gd name="T1" fmla="*/ 6 h 6"/>
                  <a:gd name="T2" fmla="*/ 6 w 6"/>
                  <a:gd name="T3" fmla="*/ 1 h 6"/>
                  <a:gd name="T4" fmla="*/ 4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1"/>
                    </a:lnTo>
                    <a:lnTo>
                      <a:pt x="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64" name="Freeform 260"/>
              <p:cNvSpPr>
                <a:spLocks/>
              </p:cNvSpPr>
              <p:nvPr/>
            </p:nvSpPr>
            <p:spPr bwMode="auto">
              <a:xfrm>
                <a:off x="2175" y="1824"/>
                <a:ext cx="10" cy="18"/>
              </a:xfrm>
              <a:custGeom>
                <a:avLst/>
                <a:gdLst>
                  <a:gd name="T0" fmla="*/ 8 w 19"/>
                  <a:gd name="T1" fmla="*/ 0 h 36"/>
                  <a:gd name="T2" fmla="*/ 8 w 19"/>
                  <a:gd name="T3" fmla="*/ 11 h 36"/>
                  <a:gd name="T4" fmla="*/ 11 w 19"/>
                  <a:gd name="T5" fmla="*/ 17 h 36"/>
                  <a:gd name="T6" fmla="*/ 18 w 19"/>
                  <a:gd name="T7" fmla="*/ 25 h 36"/>
                  <a:gd name="T8" fmla="*/ 19 w 19"/>
                  <a:gd name="T9" fmla="*/ 34 h 36"/>
                  <a:gd name="T10" fmla="*/ 11 w 19"/>
                  <a:gd name="T11" fmla="*/ 36 h 36"/>
                  <a:gd name="T12" fmla="*/ 11 w 19"/>
                  <a:gd name="T13" fmla="*/ 30 h 36"/>
                  <a:gd name="T14" fmla="*/ 5 w 19"/>
                  <a:gd name="T15" fmla="*/ 22 h 36"/>
                  <a:gd name="T16" fmla="*/ 0 w 19"/>
                  <a:gd name="T17" fmla="*/ 13 h 36"/>
                  <a:gd name="T18" fmla="*/ 0 w 19"/>
                  <a:gd name="T19" fmla="*/ 0 h 36"/>
                  <a:gd name="T20" fmla="*/ 8 w 19"/>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8" y="0"/>
                    </a:moveTo>
                    <a:lnTo>
                      <a:pt x="8" y="11"/>
                    </a:lnTo>
                    <a:lnTo>
                      <a:pt x="11" y="17"/>
                    </a:lnTo>
                    <a:lnTo>
                      <a:pt x="18" y="25"/>
                    </a:lnTo>
                    <a:lnTo>
                      <a:pt x="19" y="34"/>
                    </a:lnTo>
                    <a:lnTo>
                      <a:pt x="11" y="36"/>
                    </a:lnTo>
                    <a:lnTo>
                      <a:pt x="11" y="30"/>
                    </a:lnTo>
                    <a:lnTo>
                      <a:pt x="5" y="22"/>
                    </a:lnTo>
                    <a:lnTo>
                      <a:pt x="0" y="13"/>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grpSp>
          <p:nvGrpSpPr>
            <p:cNvPr id="380165" name="Group 261"/>
            <p:cNvGrpSpPr>
              <a:grpSpLocks/>
            </p:cNvGrpSpPr>
            <p:nvPr/>
          </p:nvGrpSpPr>
          <p:grpSpPr bwMode="auto">
            <a:xfrm>
              <a:off x="1982" y="1532"/>
              <a:ext cx="880" cy="825"/>
              <a:chOff x="1982" y="1532"/>
              <a:chExt cx="880" cy="825"/>
            </a:xfrm>
          </p:grpSpPr>
          <p:sp>
            <p:nvSpPr>
              <p:cNvPr id="380166" name="Freeform 262"/>
              <p:cNvSpPr>
                <a:spLocks/>
              </p:cNvSpPr>
              <p:nvPr/>
            </p:nvSpPr>
            <p:spPr bwMode="auto">
              <a:xfrm>
                <a:off x="2175" y="1823"/>
                <a:ext cx="4" cy="2"/>
              </a:xfrm>
              <a:custGeom>
                <a:avLst/>
                <a:gdLst>
                  <a:gd name="T0" fmla="*/ 8 w 8"/>
                  <a:gd name="T1" fmla="*/ 0 h 3"/>
                  <a:gd name="T2" fmla="*/ 0 w 8"/>
                  <a:gd name="T3" fmla="*/ 1 h 3"/>
                  <a:gd name="T4" fmla="*/ 8 w 8"/>
                  <a:gd name="T5" fmla="*/ 1 h 3"/>
                  <a:gd name="T6" fmla="*/ 2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lnTo>
                      <a:pt x="0" y="1"/>
                    </a:lnTo>
                    <a:lnTo>
                      <a:pt x="8" y="1"/>
                    </a:lnTo>
                    <a:lnTo>
                      <a:pt x="2" y="3"/>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67" name="Freeform 263"/>
              <p:cNvSpPr>
                <a:spLocks/>
              </p:cNvSpPr>
              <p:nvPr/>
            </p:nvSpPr>
            <p:spPr bwMode="auto">
              <a:xfrm>
                <a:off x="2161" y="1841"/>
                <a:ext cx="24" cy="24"/>
              </a:xfrm>
              <a:custGeom>
                <a:avLst/>
                <a:gdLst>
                  <a:gd name="T0" fmla="*/ 46 w 46"/>
                  <a:gd name="T1" fmla="*/ 0 h 48"/>
                  <a:gd name="T2" fmla="*/ 45 w 46"/>
                  <a:gd name="T3" fmla="*/ 7 h 48"/>
                  <a:gd name="T4" fmla="*/ 41 w 46"/>
                  <a:gd name="T5" fmla="*/ 16 h 48"/>
                  <a:gd name="T6" fmla="*/ 29 w 46"/>
                  <a:gd name="T7" fmla="*/ 27 h 48"/>
                  <a:gd name="T8" fmla="*/ 4 w 46"/>
                  <a:gd name="T9" fmla="*/ 48 h 48"/>
                  <a:gd name="T10" fmla="*/ 0 w 46"/>
                  <a:gd name="T11" fmla="*/ 42 h 48"/>
                  <a:gd name="T12" fmla="*/ 24 w 46"/>
                  <a:gd name="T13" fmla="*/ 20 h 48"/>
                  <a:gd name="T14" fmla="*/ 35 w 46"/>
                  <a:gd name="T15" fmla="*/ 11 h 48"/>
                  <a:gd name="T16" fmla="*/ 37 w 46"/>
                  <a:gd name="T17" fmla="*/ 5 h 48"/>
                  <a:gd name="T18" fmla="*/ 38 w 46"/>
                  <a:gd name="T19" fmla="*/ 0 h 48"/>
                  <a:gd name="T20" fmla="*/ 46 w 46"/>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8">
                    <a:moveTo>
                      <a:pt x="46" y="0"/>
                    </a:moveTo>
                    <a:lnTo>
                      <a:pt x="45" y="7"/>
                    </a:lnTo>
                    <a:lnTo>
                      <a:pt x="41" y="16"/>
                    </a:lnTo>
                    <a:lnTo>
                      <a:pt x="29" y="27"/>
                    </a:lnTo>
                    <a:lnTo>
                      <a:pt x="4" y="48"/>
                    </a:lnTo>
                    <a:lnTo>
                      <a:pt x="0" y="42"/>
                    </a:lnTo>
                    <a:lnTo>
                      <a:pt x="24" y="20"/>
                    </a:lnTo>
                    <a:lnTo>
                      <a:pt x="35" y="11"/>
                    </a:lnTo>
                    <a:lnTo>
                      <a:pt x="37" y="5"/>
                    </a:lnTo>
                    <a:lnTo>
                      <a:pt x="38"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68" name="Freeform 264"/>
              <p:cNvSpPr>
                <a:spLocks/>
              </p:cNvSpPr>
              <p:nvPr/>
            </p:nvSpPr>
            <p:spPr bwMode="auto">
              <a:xfrm>
                <a:off x="2181" y="1841"/>
                <a:ext cx="4" cy="1"/>
              </a:xfrm>
              <a:custGeom>
                <a:avLst/>
                <a:gdLst>
                  <a:gd name="T0" fmla="*/ 8 w 8"/>
                  <a:gd name="T1" fmla="*/ 0 h 2"/>
                  <a:gd name="T2" fmla="*/ 0 w 8"/>
                  <a:gd name="T3" fmla="*/ 0 h 2"/>
                  <a:gd name="T4" fmla="*/ 0 w 8"/>
                  <a:gd name="T5" fmla="*/ 2 h 2"/>
                  <a:gd name="T6" fmla="*/ 8 w 8"/>
                  <a:gd name="T7" fmla="*/ 0 h 2"/>
                </a:gdLst>
                <a:ahLst/>
                <a:cxnLst>
                  <a:cxn ang="0">
                    <a:pos x="T0" y="T1"/>
                  </a:cxn>
                  <a:cxn ang="0">
                    <a:pos x="T2" y="T3"/>
                  </a:cxn>
                  <a:cxn ang="0">
                    <a:pos x="T4" y="T5"/>
                  </a:cxn>
                  <a:cxn ang="0">
                    <a:pos x="T6" y="T7"/>
                  </a:cxn>
                </a:cxnLst>
                <a:rect l="0" t="0" r="r" b="b"/>
                <a:pathLst>
                  <a:path w="8" h="2">
                    <a:moveTo>
                      <a:pt x="8" y="0"/>
                    </a:moveTo>
                    <a:lnTo>
                      <a:pt x="0" y="0"/>
                    </a:lnTo>
                    <a:lnTo>
                      <a:pt x="0"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69" name="Freeform 265"/>
              <p:cNvSpPr>
                <a:spLocks/>
              </p:cNvSpPr>
              <p:nvPr/>
            </p:nvSpPr>
            <p:spPr bwMode="auto">
              <a:xfrm>
                <a:off x="2122" y="1863"/>
                <a:ext cx="42" cy="44"/>
              </a:xfrm>
              <a:custGeom>
                <a:avLst/>
                <a:gdLst>
                  <a:gd name="T0" fmla="*/ 85 w 85"/>
                  <a:gd name="T1" fmla="*/ 4 h 88"/>
                  <a:gd name="T2" fmla="*/ 52 w 85"/>
                  <a:gd name="T3" fmla="*/ 44 h 88"/>
                  <a:gd name="T4" fmla="*/ 29 w 85"/>
                  <a:gd name="T5" fmla="*/ 68 h 88"/>
                  <a:gd name="T6" fmla="*/ 4 w 85"/>
                  <a:gd name="T7" fmla="*/ 88 h 88"/>
                  <a:gd name="T8" fmla="*/ 0 w 85"/>
                  <a:gd name="T9" fmla="*/ 81 h 88"/>
                  <a:gd name="T10" fmla="*/ 24 w 85"/>
                  <a:gd name="T11" fmla="*/ 61 h 88"/>
                  <a:gd name="T12" fmla="*/ 46 w 85"/>
                  <a:gd name="T13" fmla="*/ 40 h 88"/>
                  <a:gd name="T14" fmla="*/ 79 w 85"/>
                  <a:gd name="T15" fmla="*/ 0 h 88"/>
                  <a:gd name="T16" fmla="*/ 85 w 85"/>
                  <a:gd name="T17"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8">
                    <a:moveTo>
                      <a:pt x="85" y="4"/>
                    </a:moveTo>
                    <a:lnTo>
                      <a:pt x="52" y="44"/>
                    </a:lnTo>
                    <a:lnTo>
                      <a:pt x="29" y="68"/>
                    </a:lnTo>
                    <a:lnTo>
                      <a:pt x="4" y="88"/>
                    </a:lnTo>
                    <a:lnTo>
                      <a:pt x="0" y="81"/>
                    </a:lnTo>
                    <a:lnTo>
                      <a:pt x="24" y="61"/>
                    </a:lnTo>
                    <a:lnTo>
                      <a:pt x="46" y="40"/>
                    </a:lnTo>
                    <a:lnTo>
                      <a:pt x="79" y="0"/>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0" name="Freeform 266"/>
              <p:cNvSpPr>
                <a:spLocks/>
              </p:cNvSpPr>
              <p:nvPr/>
            </p:nvSpPr>
            <p:spPr bwMode="auto">
              <a:xfrm>
                <a:off x="2161" y="1862"/>
                <a:ext cx="3" cy="3"/>
              </a:xfrm>
              <a:custGeom>
                <a:avLst/>
                <a:gdLst>
                  <a:gd name="T0" fmla="*/ 0 w 6"/>
                  <a:gd name="T1" fmla="*/ 0 h 6"/>
                  <a:gd name="T2" fmla="*/ 0 w 6"/>
                  <a:gd name="T3" fmla="*/ 2 h 6"/>
                  <a:gd name="T4" fmla="*/ 6 w 6"/>
                  <a:gd name="T5" fmla="*/ 6 h 6"/>
                  <a:gd name="T6" fmla="*/ 4 w 6"/>
                  <a:gd name="T7" fmla="*/ 6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lnTo>
                      <a:pt x="0" y="2"/>
                    </a:lnTo>
                    <a:lnTo>
                      <a:pt x="6" y="6"/>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1" name="Freeform 267"/>
              <p:cNvSpPr>
                <a:spLocks/>
              </p:cNvSpPr>
              <p:nvPr/>
            </p:nvSpPr>
            <p:spPr bwMode="auto">
              <a:xfrm>
                <a:off x="2093" y="1904"/>
                <a:ext cx="31" cy="16"/>
              </a:xfrm>
              <a:custGeom>
                <a:avLst/>
                <a:gdLst>
                  <a:gd name="T0" fmla="*/ 62 w 62"/>
                  <a:gd name="T1" fmla="*/ 7 h 33"/>
                  <a:gd name="T2" fmla="*/ 47 w 62"/>
                  <a:gd name="T3" fmla="*/ 17 h 33"/>
                  <a:gd name="T4" fmla="*/ 34 w 62"/>
                  <a:gd name="T5" fmla="*/ 28 h 33"/>
                  <a:gd name="T6" fmla="*/ 21 w 62"/>
                  <a:gd name="T7" fmla="*/ 33 h 33"/>
                  <a:gd name="T8" fmla="*/ 10 w 62"/>
                  <a:gd name="T9" fmla="*/ 33 h 33"/>
                  <a:gd name="T10" fmla="*/ 0 w 62"/>
                  <a:gd name="T11" fmla="*/ 30 h 33"/>
                  <a:gd name="T12" fmla="*/ 5 w 62"/>
                  <a:gd name="T13" fmla="*/ 24 h 33"/>
                  <a:gd name="T14" fmla="*/ 13 w 62"/>
                  <a:gd name="T15" fmla="*/ 27 h 33"/>
                  <a:gd name="T16" fmla="*/ 17 w 62"/>
                  <a:gd name="T17" fmla="*/ 27 h 33"/>
                  <a:gd name="T18" fmla="*/ 30 w 62"/>
                  <a:gd name="T19" fmla="*/ 22 h 33"/>
                  <a:gd name="T20" fmla="*/ 42 w 62"/>
                  <a:gd name="T21" fmla="*/ 11 h 33"/>
                  <a:gd name="T22" fmla="*/ 58 w 62"/>
                  <a:gd name="T23" fmla="*/ 0 h 33"/>
                  <a:gd name="T24" fmla="*/ 62 w 62"/>
                  <a:gd name="T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33">
                    <a:moveTo>
                      <a:pt x="62" y="7"/>
                    </a:moveTo>
                    <a:lnTo>
                      <a:pt x="47" y="17"/>
                    </a:lnTo>
                    <a:lnTo>
                      <a:pt x="34" y="28"/>
                    </a:lnTo>
                    <a:lnTo>
                      <a:pt x="21" y="33"/>
                    </a:lnTo>
                    <a:lnTo>
                      <a:pt x="10" y="33"/>
                    </a:lnTo>
                    <a:lnTo>
                      <a:pt x="0" y="30"/>
                    </a:lnTo>
                    <a:lnTo>
                      <a:pt x="5" y="24"/>
                    </a:lnTo>
                    <a:lnTo>
                      <a:pt x="13" y="27"/>
                    </a:lnTo>
                    <a:lnTo>
                      <a:pt x="17" y="27"/>
                    </a:lnTo>
                    <a:lnTo>
                      <a:pt x="30" y="22"/>
                    </a:lnTo>
                    <a:lnTo>
                      <a:pt x="42" y="11"/>
                    </a:lnTo>
                    <a:lnTo>
                      <a:pt x="58" y="0"/>
                    </a:lnTo>
                    <a:lnTo>
                      <a:pt x="6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2" name="Freeform 268"/>
              <p:cNvSpPr>
                <a:spLocks/>
              </p:cNvSpPr>
              <p:nvPr/>
            </p:nvSpPr>
            <p:spPr bwMode="auto">
              <a:xfrm>
                <a:off x="2122" y="1904"/>
                <a:ext cx="2" cy="3"/>
              </a:xfrm>
              <a:custGeom>
                <a:avLst/>
                <a:gdLst>
                  <a:gd name="T0" fmla="*/ 4 w 4"/>
                  <a:gd name="T1" fmla="*/ 7 h 7"/>
                  <a:gd name="T2" fmla="*/ 0 w 4"/>
                  <a:gd name="T3" fmla="*/ 0 h 7"/>
                  <a:gd name="T4" fmla="*/ 4 w 4"/>
                  <a:gd name="T5" fmla="*/ 7 h 7"/>
                </a:gdLst>
                <a:ahLst/>
                <a:cxnLst>
                  <a:cxn ang="0">
                    <a:pos x="T0" y="T1"/>
                  </a:cxn>
                  <a:cxn ang="0">
                    <a:pos x="T2" y="T3"/>
                  </a:cxn>
                  <a:cxn ang="0">
                    <a:pos x="T4" y="T5"/>
                  </a:cxn>
                </a:cxnLst>
                <a:rect l="0" t="0" r="r" b="b"/>
                <a:pathLst>
                  <a:path w="4" h="7">
                    <a:moveTo>
                      <a:pt x="4" y="7"/>
                    </a:moveTo>
                    <a:lnTo>
                      <a:pt x="0"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3" name="Freeform 269"/>
              <p:cNvSpPr>
                <a:spLocks/>
              </p:cNvSpPr>
              <p:nvPr/>
            </p:nvSpPr>
            <p:spPr bwMode="auto">
              <a:xfrm>
                <a:off x="2086" y="1891"/>
                <a:ext cx="10" cy="27"/>
              </a:xfrm>
              <a:custGeom>
                <a:avLst/>
                <a:gdLst>
                  <a:gd name="T0" fmla="*/ 14 w 19"/>
                  <a:gd name="T1" fmla="*/ 56 h 56"/>
                  <a:gd name="T2" fmla="*/ 10 w 19"/>
                  <a:gd name="T3" fmla="*/ 50 h 56"/>
                  <a:gd name="T4" fmla="*/ 5 w 19"/>
                  <a:gd name="T5" fmla="*/ 42 h 56"/>
                  <a:gd name="T6" fmla="*/ 2 w 19"/>
                  <a:gd name="T7" fmla="*/ 28 h 56"/>
                  <a:gd name="T8" fmla="*/ 0 w 19"/>
                  <a:gd name="T9" fmla="*/ 0 h 56"/>
                  <a:gd name="T10" fmla="*/ 8 w 19"/>
                  <a:gd name="T11" fmla="*/ 0 h 56"/>
                  <a:gd name="T12" fmla="*/ 8 w 19"/>
                  <a:gd name="T13" fmla="*/ 28 h 56"/>
                  <a:gd name="T14" fmla="*/ 11 w 19"/>
                  <a:gd name="T15" fmla="*/ 39 h 56"/>
                  <a:gd name="T16" fmla="*/ 14 w 19"/>
                  <a:gd name="T17" fmla="*/ 43 h 56"/>
                  <a:gd name="T18" fmla="*/ 19 w 19"/>
                  <a:gd name="T19" fmla="*/ 50 h 56"/>
                  <a:gd name="T20" fmla="*/ 14 w 19"/>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6">
                    <a:moveTo>
                      <a:pt x="14" y="56"/>
                    </a:moveTo>
                    <a:lnTo>
                      <a:pt x="10" y="50"/>
                    </a:lnTo>
                    <a:lnTo>
                      <a:pt x="5" y="42"/>
                    </a:lnTo>
                    <a:lnTo>
                      <a:pt x="2" y="28"/>
                    </a:lnTo>
                    <a:lnTo>
                      <a:pt x="0" y="0"/>
                    </a:lnTo>
                    <a:lnTo>
                      <a:pt x="8" y="0"/>
                    </a:lnTo>
                    <a:lnTo>
                      <a:pt x="8" y="28"/>
                    </a:lnTo>
                    <a:lnTo>
                      <a:pt x="11" y="39"/>
                    </a:lnTo>
                    <a:lnTo>
                      <a:pt x="14" y="43"/>
                    </a:lnTo>
                    <a:lnTo>
                      <a:pt x="19" y="50"/>
                    </a:lnTo>
                    <a:lnTo>
                      <a:pt x="14"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4" name="Freeform 270"/>
              <p:cNvSpPr>
                <a:spLocks/>
              </p:cNvSpPr>
              <p:nvPr/>
            </p:nvSpPr>
            <p:spPr bwMode="auto">
              <a:xfrm>
                <a:off x="2093" y="1915"/>
                <a:ext cx="3" cy="3"/>
              </a:xfrm>
              <a:custGeom>
                <a:avLst/>
                <a:gdLst>
                  <a:gd name="T0" fmla="*/ 0 w 5"/>
                  <a:gd name="T1" fmla="*/ 6 h 6"/>
                  <a:gd name="T2" fmla="*/ 5 w 5"/>
                  <a:gd name="T3" fmla="*/ 0 h 6"/>
                  <a:gd name="T4" fmla="*/ 0 w 5"/>
                  <a:gd name="T5" fmla="*/ 6 h 6"/>
                </a:gdLst>
                <a:ahLst/>
                <a:cxnLst>
                  <a:cxn ang="0">
                    <a:pos x="T0" y="T1"/>
                  </a:cxn>
                  <a:cxn ang="0">
                    <a:pos x="T2" y="T3"/>
                  </a:cxn>
                  <a:cxn ang="0">
                    <a:pos x="T4" y="T5"/>
                  </a:cxn>
                </a:cxnLst>
                <a:rect l="0" t="0" r="r" b="b"/>
                <a:pathLst>
                  <a:path w="5" h="6">
                    <a:moveTo>
                      <a:pt x="0" y="6"/>
                    </a:move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5" name="Freeform 271"/>
              <p:cNvSpPr>
                <a:spLocks/>
              </p:cNvSpPr>
              <p:nvPr/>
            </p:nvSpPr>
            <p:spPr bwMode="auto">
              <a:xfrm>
                <a:off x="2086" y="1891"/>
                <a:ext cx="6" cy="19"/>
              </a:xfrm>
              <a:custGeom>
                <a:avLst/>
                <a:gdLst>
                  <a:gd name="T0" fmla="*/ 8 w 11"/>
                  <a:gd name="T1" fmla="*/ 0 h 39"/>
                  <a:gd name="T2" fmla="*/ 11 w 11"/>
                  <a:gd name="T3" fmla="*/ 39 h 39"/>
                  <a:gd name="T4" fmla="*/ 4 w 11"/>
                  <a:gd name="T5" fmla="*/ 39 h 39"/>
                  <a:gd name="T6" fmla="*/ 0 w 11"/>
                  <a:gd name="T7" fmla="*/ 0 h 39"/>
                  <a:gd name="T8" fmla="*/ 8 w 11"/>
                  <a:gd name="T9" fmla="*/ 0 h 39"/>
                </a:gdLst>
                <a:ahLst/>
                <a:cxnLst>
                  <a:cxn ang="0">
                    <a:pos x="T0" y="T1"/>
                  </a:cxn>
                  <a:cxn ang="0">
                    <a:pos x="T2" y="T3"/>
                  </a:cxn>
                  <a:cxn ang="0">
                    <a:pos x="T4" y="T5"/>
                  </a:cxn>
                  <a:cxn ang="0">
                    <a:pos x="T6" y="T7"/>
                  </a:cxn>
                  <a:cxn ang="0">
                    <a:pos x="T8" y="T9"/>
                  </a:cxn>
                </a:cxnLst>
                <a:rect l="0" t="0" r="r" b="b"/>
                <a:pathLst>
                  <a:path w="11" h="39">
                    <a:moveTo>
                      <a:pt x="8" y="0"/>
                    </a:moveTo>
                    <a:lnTo>
                      <a:pt x="11" y="39"/>
                    </a:lnTo>
                    <a:lnTo>
                      <a:pt x="4" y="39"/>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6" name="Freeform 272"/>
              <p:cNvSpPr>
                <a:spLocks/>
              </p:cNvSpPr>
              <p:nvPr/>
            </p:nvSpPr>
            <p:spPr bwMode="auto">
              <a:xfrm>
                <a:off x="2086" y="1891"/>
                <a:ext cx="4" cy="1"/>
              </a:xfrm>
              <a:custGeom>
                <a:avLst/>
                <a:gdLst>
                  <a:gd name="T0" fmla="*/ 0 w 8"/>
                  <a:gd name="T1" fmla="*/ 8 w 8"/>
                  <a:gd name="T2" fmla="*/ 0 w 8"/>
                  <a:gd name="T3" fmla="*/ 8 w 8"/>
                  <a:gd name="T4" fmla="*/ 0 w 8"/>
                </a:gdLst>
                <a:ahLst/>
                <a:cxnLst>
                  <a:cxn ang="0">
                    <a:pos x="T0" y="0"/>
                  </a:cxn>
                  <a:cxn ang="0">
                    <a:pos x="T1" y="0"/>
                  </a:cxn>
                  <a:cxn ang="0">
                    <a:pos x="T2" y="0"/>
                  </a:cxn>
                  <a:cxn ang="0">
                    <a:pos x="T3" y="0"/>
                  </a:cxn>
                  <a:cxn ang="0">
                    <a:pos x="T4" y="0"/>
                  </a:cxn>
                </a:cxnLst>
                <a:rect l="0" t="0" r="r" b="b"/>
                <a:pathLst>
                  <a:path w="8">
                    <a:moveTo>
                      <a:pt x="0" y="0"/>
                    </a:moveTo>
                    <a:lnTo>
                      <a:pt x="8" y="0"/>
                    </a:lnTo>
                    <a:lnTo>
                      <a:pt x="0" y="0"/>
                    </a:lnTo>
                    <a:lnTo>
                      <a:pt x="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7" name="Freeform 273"/>
              <p:cNvSpPr>
                <a:spLocks/>
              </p:cNvSpPr>
              <p:nvPr/>
            </p:nvSpPr>
            <p:spPr bwMode="auto">
              <a:xfrm>
                <a:off x="2089" y="1909"/>
                <a:ext cx="22" cy="11"/>
              </a:xfrm>
              <a:custGeom>
                <a:avLst/>
                <a:gdLst>
                  <a:gd name="T0" fmla="*/ 6 w 45"/>
                  <a:gd name="T1" fmla="*/ 0 h 22"/>
                  <a:gd name="T2" fmla="*/ 11 w 45"/>
                  <a:gd name="T3" fmla="*/ 11 h 22"/>
                  <a:gd name="T4" fmla="*/ 17 w 45"/>
                  <a:gd name="T5" fmla="*/ 14 h 22"/>
                  <a:gd name="T6" fmla="*/ 30 w 45"/>
                  <a:gd name="T7" fmla="*/ 14 h 22"/>
                  <a:gd name="T8" fmla="*/ 43 w 45"/>
                  <a:gd name="T9" fmla="*/ 9 h 22"/>
                  <a:gd name="T10" fmla="*/ 45 w 45"/>
                  <a:gd name="T11" fmla="*/ 17 h 22"/>
                  <a:gd name="T12" fmla="*/ 30 w 45"/>
                  <a:gd name="T13" fmla="*/ 22 h 22"/>
                  <a:gd name="T14" fmla="*/ 16 w 45"/>
                  <a:gd name="T15" fmla="*/ 22 h 22"/>
                  <a:gd name="T16" fmla="*/ 5 w 45"/>
                  <a:gd name="T17" fmla="*/ 16 h 22"/>
                  <a:gd name="T18" fmla="*/ 0 w 45"/>
                  <a:gd name="T19" fmla="*/ 5 h 22"/>
                  <a:gd name="T20" fmla="*/ 6 w 45"/>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2">
                    <a:moveTo>
                      <a:pt x="6" y="0"/>
                    </a:moveTo>
                    <a:lnTo>
                      <a:pt x="11" y="11"/>
                    </a:lnTo>
                    <a:lnTo>
                      <a:pt x="17" y="14"/>
                    </a:lnTo>
                    <a:lnTo>
                      <a:pt x="30" y="14"/>
                    </a:lnTo>
                    <a:lnTo>
                      <a:pt x="43" y="9"/>
                    </a:lnTo>
                    <a:lnTo>
                      <a:pt x="45" y="17"/>
                    </a:lnTo>
                    <a:lnTo>
                      <a:pt x="30" y="22"/>
                    </a:lnTo>
                    <a:lnTo>
                      <a:pt x="16" y="22"/>
                    </a:lnTo>
                    <a:lnTo>
                      <a:pt x="5" y="16"/>
                    </a:lnTo>
                    <a:lnTo>
                      <a:pt x="0"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8" name="Freeform 274"/>
              <p:cNvSpPr>
                <a:spLocks/>
              </p:cNvSpPr>
              <p:nvPr/>
            </p:nvSpPr>
            <p:spPr bwMode="auto">
              <a:xfrm>
                <a:off x="2088" y="1909"/>
                <a:ext cx="4" cy="2"/>
              </a:xfrm>
              <a:custGeom>
                <a:avLst/>
                <a:gdLst>
                  <a:gd name="T0" fmla="*/ 0 w 7"/>
                  <a:gd name="T1" fmla="*/ 2 h 5"/>
                  <a:gd name="T2" fmla="*/ 1 w 7"/>
                  <a:gd name="T3" fmla="*/ 5 h 5"/>
                  <a:gd name="T4" fmla="*/ 7 w 7"/>
                  <a:gd name="T5" fmla="*/ 0 h 5"/>
                  <a:gd name="T6" fmla="*/ 7 w 7"/>
                  <a:gd name="T7" fmla="*/ 2 h 5"/>
                  <a:gd name="T8" fmla="*/ 0 w 7"/>
                  <a:gd name="T9" fmla="*/ 2 h 5"/>
                </a:gdLst>
                <a:ahLst/>
                <a:cxnLst>
                  <a:cxn ang="0">
                    <a:pos x="T0" y="T1"/>
                  </a:cxn>
                  <a:cxn ang="0">
                    <a:pos x="T2" y="T3"/>
                  </a:cxn>
                  <a:cxn ang="0">
                    <a:pos x="T4" y="T5"/>
                  </a:cxn>
                  <a:cxn ang="0">
                    <a:pos x="T6" y="T7"/>
                  </a:cxn>
                  <a:cxn ang="0">
                    <a:pos x="T8" y="T9"/>
                  </a:cxn>
                </a:cxnLst>
                <a:rect l="0" t="0" r="r" b="b"/>
                <a:pathLst>
                  <a:path w="7" h="5">
                    <a:moveTo>
                      <a:pt x="0" y="2"/>
                    </a:moveTo>
                    <a:lnTo>
                      <a:pt x="1" y="5"/>
                    </a:lnTo>
                    <a:lnTo>
                      <a:pt x="7" y="0"/>
                    </a:lnTo>
                    <a:lnTo>
                      <a:pt x="7"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79" name="Freeform 275"/>
              <p:cNvSpPr>
                <a:spLocks/>
              </p:cNvSpPr>
              <p:nvPr/>
            </p:nvSpPr>
            <p:spPr bwMode="auto">
              <a:xfrm>
                <a:off x="2031" y="1914"/>
                <a:ext cx="80" cy="126"/>
              </a:xfrm>
              <a:custGeom>
                <a:avLst/>
                <a:gdLst>
                  <a:gd name="T0" fmla="*/ 159 w 159"/>
                  <a:gd name="T1" fmla="*/ 7 h 254"/>
                  <a:gd name="T2" fmla="*/ 137 w 159"/>
                  <a:gd name="T3" fmla="*/ 22 h 254"/>
                  <a:gd name="T4" fmla="*/ 119 w 159"/>
                  <a:gd name="T5" fmla="*/ 48 h 254"/>
                  <a:gd name="T6" fmla="*/ 102 w 159"/>
                  <a:gd name="T7" fmla="*/ 78 h 254"/>
                  <a:gd name="T8" fmla="*/ 86 w 159"/>
                  <a:gd name="T9" fmla="*/ 115 h 254"/>
                  <a:gd name="T10" fmla="*/ 71 w 159"/>
                  <a:gd name="T11" fmla="*/ 153 h 254"/>
                  <a:gd name="T12" fmla="*/ 54 w 159"/>
                  <a:gd name="T13" fmla="*/ 193 h 254"/>
                  <a:gd name="T14" fmla="*/ 32 w 159"/>
                  <a:gd name="T15" fmla="*/ 226 h 254"/>
                  <a:gd name="T16" fmla="*/ 20 w 159"/>
                  <a:gd name="T17" fmla="*/ 241 h 254"/>
                  <a:gd name="T18" fmla="*/ 4 w 159"/>
                  <a:gd name="T19" fmla="*/ 254 h 254"/>
                  <a:gd name="T20" fmla="*/ 0 w 159"/>
                  <a:gd name="T21" fmla="*/ 247 h 254"/>
                  <a:gd name="T22" fmla="*/ 14 w 159"/>
                  <a:gd name="T23" fmla="*/ 237 h 254"/>
                  <a:gd name="T24" fmla="*/ 26 w 159"/>
                  <a:gd name="T25" fmla="*/ 221 h 254"/>
                  <a:gd name="T26" fmla="*/ 48 w 159"/>
                  <a:gd name="T27" fmla="*/ 189 h 254"/>
                  <a:gd name="T28" fmla="*/ 63 w 159"/>
                  <a:gd name="T29" fmla="*/ 152 h 254"/>
                  <a:gd name="T30" fmla="*/ 79 w 159"/>
                  <a:gd name="T31" fmla="*/ 113 h 254"/>
                  <a:gd name="T32" fmla="*/ 94 w 159"/>
                  <a:gd name="T33" fmla="*/ 76 h 254"/>
                  <a:gd name="T34" fmla="*/ 113 w 159"/>
                  <a:gd name="T35" fmla="*/ 44 h 254"/>
                  <a:gd name="T36" fmla="*/ 131 w 159"/>
                  <a:gd name="T37" fmla="*/ 17 h 254"/>
                  <a:gd name="T38" fmla="*/ 154 w 159"/>
                  <a:gd name="T39" fmla="*/ 0 h 254"/>
                  <a:gd name="T40" fmla="*/ 159 w 159"/>
                  <a:gd name="T41"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254">
                    <a:moveTo>
                      <a:pt x="159" y="7"/>
                    </a:moveTo>
                    <a:lnTo>
                      <a:pt x="137" y="22"/>
                    </a:lnTo>
                    <a:lnTo>
                      <a:pt x="119" y="48"/>
                    </a:lnTo>
                    <a:lnTo>
                      <a:pt x="102" y="78"/>
                    </a:lnTo>
                    <a:lnTo>
                      <a:pt x="86" y="115"/>
                    </a:lnTo>
                    <a:lnTo>
                      <a:pt x="71" y="153"/>
                    </a:lnTo>
                    <a:lnTo>
                      <a:pt x="54" y="193"/>
                    </a:lnTo>
                    <a:lnTo>
                      <a:pt x="32" y="226"/>
                    </a:lnTo>
                    <a:lnTo>
                      <a:pt x="20" y="241"/>
                    </a:lnTo>
                    <a:lnTo>
                      <a:pt x="4" y="254"/>
                    </a:lnTo>
                    <a:lnTo>
                      <a:pt x="0" y="247"/>
                    </a:lnTo>
                    <a:lnTo>
                      <a:pt x="14" y="237"/>
                    </a:lnTo>
                    <a:lnTo>
                      <a:pt x="26" y="221"/>
                    </a:lnTo>
                    <a:lnTo>
                      <a:pt x="48" y="189"/>
                    </a:lnTo>
                    <a:lnTo>
                      <a:pt x="63" y="152"/>
                    </a:lnTo>
                    <a:lnTo>
                      <a:pt x="79" y="113"/>
                    </a:lnTo>
                    <a:lnTo>
                      <a:pt x="94" y="76"/>
                    </a:lnTo>
                    <a:lnTo>
                      <a:pt x="113" y="44"/>
                    </a:lnTo>
                    <a:lnTo>
                      <a:pt x="131" y="17"/>
                    </a:lnTo>
                    <a:lnTo>
                      <a:pt x="154" y="0"/>
                    </a:lnTo>
                    <a:lnTo>
                      <a:pt x="15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0" name="Freeform 276"/>
              <p:cNvSpPr>
                <a:spLocks/>
              </p:cNvSpPr>
              <p:nvPr/>
            </p:nvSpPr>
            <p:spPr bwMode="auto">
              <a:xfrm>
                <a:off x="2109" y="1914"/>
                <a:ext cx="2" cy="4"/>
              </a:xfrm>
              <a:custGeom>
                <a:avLst/>
                <a:gdLst>
                  <a:gd name="T0" fmla="*/ 3 w 5"/>
                  <a:gd name="T1" fmla="*/ 0 h 8"/>
                  <a:gd name="T2" fmla="*/ 5 w 5"/>
                  <a:gd name="T3" fmla="*/ 7 h 8"/>
                  <a:gd name="T4" fmla="*/ 0 w 5"/>
                  <a:gd name="T5" fmla="*/ 0 h 8"/>
                  <a:gd name="T6" fmla="*/ 5 w 5"/>
                  <a:gd name="T7" fmla="*/ 8 h 8"/>
                  <a:gd name="T8" fmla="*/ 3 w 5"/>
                  <a:gd name="T9" fmla="*/ 0 h 8"/>
                </a:gdLst>
                <a:ahLst/>
                <a:cxnLst>
                  <a:cxn ang="0">
                    <a:pos x="T0" y="T1"/>
                  </a:cxn>
                  <a:cxn ang="0">
                    <a:pos x="T2" y="T3"/>
                  </a:cxn>
                  <a:cxn ang="0">
                    <a:pos x="T4" y="T5"/>
                  </a:cxn>
                  <a:cxn ang="0">
                    <a:pos x="T6" y="T7"/>
                  </a:cxn>
                  <a:cxn ang="0">
                    <a:pos x="T8" y="T9"/>
                  </a:cxn>
                </a:cxnLst>
                <a:rect l="0" t="0" r="r" b="b"/>
                <a:pathLst>
                  <a:path w="5" h="8">
                    <a:moveTo>
                      <a:pt x="3" y="0"/>
                    </a:moveTo>
                    <a:lnTo>
                      <a:pt x="5" y="7"/>
                    </a:lnTo>
                    <a:lnTo>
                      <a:pt x="0" y="0"/>
                    </a:lnTo>
                    <a:lnTo>
                      <a:pt x="5"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1" name="Freeform 277"/>
              <p:cNvSpPr>
                <a:spLocks/>
              </p:cNvSpPr>
              <p:nvPr/>
            </p:nvSpPr>
            <p:spPr bwMode="auto">
              <a:xfrm>
                <a:off x="2008" y="2033"/>
                <a:ext cx="26" cy="10"/>
              </a:xfrm>
              <a:custGeom>
                <a:avLst/>
                <a:gdLst>
                  <a:gd name="T0" fmla="*/ 51 w 51"/>
                  <a:gd name="T1" fmla="*/ 16 h 22"/>
                  <a:gd name="T2" fmla="*/ 42 w 51"/>
                  <a:gd name="T3" fmla="*/ 20 h 22"/>
                  <a:gd name="T4" fmla="*/ 28 w 51"/>
                  <a:gd name="T5" fmla="*/ 22 h 22"/>
                  <a:gd name="T6" fmla="*/ 11 w 51"/>
                  <a:gd name="T7" fmla="*/ 17 h 22"/>
                  <a:gd name="T8" fmla="*/ 5 w 51"/>
                  <a:gd name="T9" fmla="*/ 13 h 22"/>
                  <a:gd name="T10" fmla="*/ 0 w 51"/>
                  <a:gd name="T11" fmla="*/ 5 h 22"/>
                  <a:gd name="T12" fmla="*/ 6 w 51"/>
                  <a:gd name="T13" fmla="*/ 0 h 22"/>
                  <a:gd name="T14" fmla="*/ 11 w 51"/>
                  <a:gd name="T15" fmla="*/ 8 h 22"/>
                  <a:gd name="T16" fmla="*/ 16 w 51"/>
                  <a:gd name="T17" fmla="*/ 11 h 22"/>
                  <a:gd name="T18" fmla="*/ 28 w 51"/>
                  <a:gd name="T19" fmla="*/ 16 h 22"/>
                  <a:gd name="T20" fmla="*/ 39 w 51"/>
                  <a:gd name="T21" fmla="*/ 14 h 22"/>
                  <a:gd name="T22" fmla="*/ 47 w 51"/>
                  <a:gd name="T23" fmla="*/ 9 h 22"/>
                  <a:gd name="T24" fmla="*/ 51 w 51"/>
                  <a:gd name="T2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2">
                    <a:moveTo>
                      <a:pt x="51" y="16"/>
                    </a:moveTo>
                    <a:lnTo>
                      <a:pt x="42" y="20"/>
                    </a:lnTo>
                    <a:lnTo>
                      <a:pt x="28" y="22"/>
                    </a:lnTo>
                    <a:lnTo>
                      <a:pt x="11" y="17"/>
                    </a:lnTo>
                    <a:lnTo>
                      <a:pt x="5" y="13"/>
                    </a:lnTo>
                    <a:lnTo>
                      <a:pt x="0" y="5"/>
                    </a:lnTo>
                    <a:lnTo>
                      <a:pt x="6" y="0"/>
                    </a:lnTo>
                    <a:lnTo>
                      <a:pt x="11" y="8"/>
                    </a:lnTo>
                    <a:lnTo>
                      <a:pt x="16" y="11"/>
                    </a:lnTo>
                    <a:lnTo>
                      <a:pt x="28" y="16"/>
                    </a:lnTo>
                    <a:lnTo>
                      <a:pt x="39" y="14"/>
                    </a:lnTo>
                    <a:lnTo>
                      <a:pt x="47" y="9"/>
                    </a:lnTo>
                    <a:lnTo>
                      <a:pt x="5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2" name="Freeform 278"/>
              <p:cNvSpPr>
                <a:spLocks/>
              </p:cNvSpPr>
              <p:nvPr/>
            </p:nvSpPr>
            <p:spPr bwMode="auto">
              <a:xfrm>
                <a:off x="2031" y="2037"/>
                <a:ext cx="3" cy="3"/>
              </a:xfrm>
              <a:custGeom>
                <a:avLst/>
                <a:gdLst>
                  <a:gd name="T0" fmla="*/ 4 w 4"/>
                  <a:gd name="T1" fmla="*/ 7 h 7"/>
                  <a:gd name="T2" fmla="*/ 0 w 4"/>
                  <a:gd name="T3" fmla="*/ 0 h 7"/>
                  <a:gd name="T4" fmla="*/ 4 w 4"/>
                  <a:gd name="T5" fmla="*/ 7 h 7"/>
                </a:gdLst>
                <a:ahLst/>
                <a:cxnLst>
                  <a:cxn ang="0">
                    <a:pos x="T0" y="T1"/>
                  </a:cxn>
                  <a:cxn ang="0">
                    <a:pos x="T2" y="T3"/>
                  </a:cxn>
                  <a:cxn ang="0">
                    <a:pos x="T4" y="T5"/>
                  </a:cxn>
                </a:cxnLst>
                <a:rect l="0" t="0" r="r" b="b"/>
                <a:pathLst>
                  <a:path w="4" h="7">
                    <a:moveTo>
                      <a:pt x="4" y="7"/>
                    </a:moveTo>
                    <a:lnTo>
                      <a:pt x="0"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3" name="Freeform 279"/>
              <p:cNvSpPr>
                <a:spLocks/>
              </p:cNvSpPr>
              <p:nvPr/>
            </p:nvSpPr>
            <p:spPr bwMode="auto">
              <a:xfrm>
                <a:off x="2005" y="1954"/>
                <a:ext cx="6" cy="80"/>
              </a:xfrm>
              <a:custGeom>
                <a:avLst/>
                <a:gdLst>
                  <a:gd name="T0" fmla="*/ 6 w 12"/>
                  <a:gd name="T1" fmla="*/ 160 h 160"/>
                  <a:gd name="T2" fmla="*/ 2 w 12"/>
                  <a:gd name="T3" fmla="*/ 140 h 160"/>
                  <a:gd name="T4" fmla="*/ 0 w 12"/>
                  <a:gd name="T5" fmla="*/ 122 h 160"/>
                  <a:gd name="T6" fmla="*/ 3 w 12"/>
                  <a:gd name="T7" fmla="*/ 83 h 160"/>
                  <a:gd name="T8" fmla="*/ 6 w 12"/>
                  <a:gd name="T9" fmla="*/ 41 h 160"/>
                  <a:gd name="T10" fmla="*/ 5 w 12"/>
                  <a:gd name="T11" fmla="*/ 21 h 160"/>
                  <a:gd name="T12" fmla="*/ 0 w 12"/>
                  <a:gd name="T13" fmla="*/ 3 h 160"/>
                  <a:gd name="T14" fmla="*/ 6 w 12"/>
                  <a:gd name="T15" fmla="*/ 0 h 160"/>
                  <a:gd name="T16" fmla="*/ 11 w 12"/>
                  <a:gd name="T17" fmla="*/ 21 h 160"/>
                  <a:gd name="T18" fmla="*/ 12 w 12"/>
                  <a:gd name="T19" fmla="*/ 41 h 160"/>
                  <a:gd name="T20" fmla="*/ 9 w 12"/>
                  <a:gd name="T21" fmla="*/ 83 h 160"/>
                  <a:gd name="T22" fmla="*/ 6 w 12"/>
                  <a:gd name="T23" fmla="*/ 122 h 160"/>
                  <a:gd name="T24" fmla="*/ 8 w 12"/>
                  <a:gd name="T25" fmla="*/ 140 h 160"/>
                  <a:gd name="T26" fmla="*/ 12 w 12"/>
                  <a:gd name="T27" fmla="*/ 157 h 160"/>
                  <a:gd name="T28" fmla="*/ 6 w 12"/>
                  <a:gd name="T2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0">
                    <a:moveTo>
                      <a:pt x="6" y="160"/>
                    </a:moveTo>
                    <a:lnTo>
                      <a:pt x="2" y="140"/>
                    </a:lnTo>
                    <a:lnTo>
                      <a:pt x="0" y="122"/>
                    </a:lnTo>
                    <a:lnTo>
                      <a:pt x="3" y="83"/>
                    </a:lnTo>
                    <a:lnTo>
                      <a:pt x="6" y="41"/>
                    </a:lnTo>
                    <a:lnTo>
                      <a:pt x="5" y="21"/>
                    </a:lnTo>
                    <a:lnTo>
                      <a:pt x="0" y="3"/>
                    </a:lnTo>
                    <a:lnTo>
                      <a:pt x="6" y="0"/>
                    </a:lnTo>
                    <a:lnTo>
                      <a:pt x="11" y="21"/>
                    </a:lnTo>
                    <a:lnTo>
                      <a:pt x="12" y="41"/>
                    </a:lnTo>
                    <a:lnTo>
                      <a:pt x="9" y="83"/>
                    </a:lnTo>
                    <a:lnTo>
                      <a:pt x="6" y="122"/>
                    </a:lnTo>
                    <a:lnTo>
                      <a:pt x="8" y="140"/>
                    </a:lnTo>
                    <a:lnTo>
                      <a:pt x="12" y="157"/>
                    </a:lnTo>
                    <a:lnTo>
                      <a:pt x="6"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4" name="Freeform 280"/>
              <p:cNvSpPr>
                <a:spLocks/>
              </p:cNvSpPr>
              <p:nvPr/>
            </p:nvSpPr>
            <p:spPr bwMode="auto">
              <a:xfrm>
                <a:off x="2008" y="2033"/>
                <a:ext cx="3" cy="2"/>
              </a:xfrm>
              <a:custGeom>
                <a:avLst/>
                <a:gdLst>
                  <a:gd name="T0" fmla="*/ 0 w 6"/>
                  <a:gd name="T1" fmla="*/ 5 h 5"/>
                  <a:gd name="T2" fmla="*/ 0 w 6"/>
                  <a:gd name="T3" fmla="*/ 3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0" y="3"/>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5" name="Freeform 281"/>
              <p:cNvSpPr>
                <a:spLocks/>
              </p:cNvSpPr>
              <p:nvPr/>
            </p:nvSpPr>
            <p:spPr bwMode="auto">
              <a:xfrm>
                <a:off x="1983" y="1822"/>
                <a:ext cx="25" cy="133"/>
              </a:xfrm>
              <a:custGeom>
                <a:avLst/>
                <a:gdLst>
                  <a:gd name="T0" fmla="*/ 45 w 51"/>
                  <a:gd name="T1" fmla="*/ 267 h 267"/>
                  <a:gd name="T2" fmla="*/ 26 w 51"/>
                  <a:gd name="T3" fmla="*/ 202 h 267"/>
                  <a:gd name="T4" fmla="*/ 19 w 51"/>
                  <a:gd name="T5" fmla="*/ 168 h 267"/>
                  <a:gd name="T6" fmla="*/ 12 w 51"/>
                  <a:gd name="T7" fmla="*/ 134 h 267"/>
                  <a:gd name="T8" fmla="*/ 3 w 51"/>
                  <a:gd name="T9" fmla="*/ 68 h 267"/>
                  <a:gd name="T10" fmla="*/ 0 w 51"/>
                  <a:gd name="T11" fmla="*/ 0 h 267"/>
                  <a:gd name="T12" fmla="*/ 6 w 51"/>
                  <a:gd name="T13" fmla="*/ 0 h 267"/>
                  <a:gd name="T14" fmla="*/ 9 w 51"/>
                  <a:gd name="T15" fmla="*/ 68 h 267"/>
                  <a:gd name="T16" fmla="*/ 19 w 51"/>
                  <a:gd name="T17" fmla="*/ 134 h 267"/>
                  <a:gd name="T18" fmla="*/ 25 w 51"/>
                  <a:gd name="T19" fmla="*/ 165 h 267"/>
                  <a:gd name="T20" fmla="*/ 33 w 51"/>
                  <a:gd name="T21" fmla="*/ 199 h 267"/>
                  <a:gd name="T22" fmla="*/ 51 w 51"/>
                  <a:gd name="T23" fmla="*/ 264 h 267"/>
                  <a:gd name="T24" fmla="*/ 45 w 51"/>
                  <a:gd name="T25"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67">
                    <a:moveTo>
                      <a:pt x="45" y="267"/>
                    </a:moveTo>
                    <a:lnTo>
                      <a:pt x="26" y="202"/>
                    </a:lnTo>
                    <a:lnTo>
                      <a:pt x="19" y="168"/>
                    </a:lnTo>
                    <a:lnTo>
                      <a:pt x="12" y="134"/>
                    </a:lnTo>
                    <a:lnTo>
                      <a:pt x="3" y="68"/>
                    </a:lnTo>
                    <a:lnTo>
                      <a:pt x="0" y="0"/>
                    </a:lnTo>
                    <a:lnTo>
                      <a:pt x="6" y="0"/>
                    </a:lnTo>
                    <a:lnTo>
                      <a:pt x="9" y="68"/>
                    </a:lnTo>
                    <a:lnTo>
                      <a:pt x="19" y="134"/>
                    </a:lnTo>
                    <a:lnTo>
                      <a:pt x="25" y="165"/>
                    </a:lnTo>
                    <a:lnTo>
                      <a:pt x="33" y="199"/>
                    </a:lnTo>
                    <a:lnTo>
                      <a:pt x="51" y="264"/>
                    </a:lnTo>
                    <a:lnTo>
                      <a:pt x="45"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6" name="Freeform 282"/>
              <p:cNvSpPr>
                <a:spLocks/>
              </p:cNvSpPr>
              <p:nvPr/>
            </p:nvSpPr>
            <p:spPr bwMode="auto">
              <a:xfrm>
                <a:off x="2005" y="1954"/>
                <a:ext cx="3" cy="1"/>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7" name="Freeform 283"/>
              <p:cNvSpPr>
                <a:spLocks/>
              </p:cNvSpPr>
              <p:nvPr/>
            </p:nvSpPr>
            <p:spPr bwMode="auto">
              <a:xfrm>
                <a:off x="1982" y="1802"/>
                <a:ext cx="4" cy="20"/>
              </a:xfrm>
              <a:custGeom>
                <a:avLst/>
                <a:gdLst>
                  <a:gd name="T0" fmla="*/ 1 w 7"/>
                  <a:gd name="T1" fmla="*/ 40 h 40"/>
                  <a:gd name="T2" fmla="*/ 0 w 7"/>
                  <a:gd name="T3" fmla="*/ 0 h 40"/>
                  <a:gd name="T4" fmla="*/ 6 w 7"/>
                  <a:gd name="T5" fmla="*/ 0 h 40"/>
                  <a:gd name="T6" fmla="*/ 7 w 7"/>
                  <a:gd name="T7" fmla="*/ 40 h 40"/>
                  <a:gd name="T8" fmla="*/ 1 w 7"/>
                  <a:gd name="T9" fmla="*/ 40 h 40"/>
                </a:gdLst>
                <a:ahLst/>
                <a:cxnLst>
                  <a:cxn ang="0">
                    <a:pos x="T0" y="T1"/>
                  </a:cxn>
                  <a:cxn ang="0">
                    <a:pos x="T2" y="T3"/>
                  </a:cxn>
                  <a:cxn ang="0">
                    <a:pos x="T4" y="T5"/>
                  </a:cxn>
                  <a:cxn ang="0">
                    <a:pos x="T6" y="T7"/>
                  </a:cxn>
                  <a:cxn ang="0">
                    <a:pos x="T8" y="T9"/>
                  </a:cxn>
                </a:cxnLst>
                <a:rect l="0" t="0" r="r" b="b"/>
                <a:pathLst>
                  <a:path w="7" h="40">
                    <a:moveTo>
                      <a:pt x="1" y="40"/>
                    </a:moveTo>
                    <a:lnTo>
                      <a:pt x="0" y="0"/>
                    </a:lnTo>
                    <a:lnTo>
                      <a:pt x="6" y="0"/>
                    </a:lnTo>
                    <a:lnTo>
                      <a:pt x="7" y="40"/>
                    </a:lnTo>
                    <a:lnTo>
                      <a:pt x="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8" name="Freeform 284"/>
              <p:cNvSpPr>
                <a:spLocks/>
              </p:cNvSpPr>
              <p:nvPr/>
            </p:nvSpPr>
            <p:spPr bwMode="auto">
              <a:xfrm>
                <a:off x="1983" y="182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89" name="Freeform 285"/>
              <p:cNvSpPr>
                <a:spLocks/>
              </p:cNvSpPr>
              <p:nvPr/>
            </p:nvSpPr>
            <p:spPr bwMode="auto">
              <a:xfrm>
                <a:off x="1982" y="1693"/>
                <a:ext cx="29" cy="109"/>
              </a:xfrm>
              <a:custGeom>
                <a:avLst/>
                <a:gdLst>
                  <a:gd name="T0" fmla="*/ 0 w 58"/>
                  <a:gd name="T1" fmla="*/ 218 h 218"/>
                  <a:gd name="T2" fmla="*/ 0 w 58"/>
                  <a:gd name="T3" fmla="*/ 164 h 218"/>
                  <a:gd name="T4" fmla="*/ 1 w 58"/>
                  <a:gd name="T5" fmla="*/ 133 h 218"/>
                  <a:gd name="T6" fmla="*/ 7 w 58"/>
                  <a:gd name="T7" fmla="*/ 103 h 218"/>
                  <a:gd name="T8" fmla="*/ 13 w 58"/>
                  <a:gd name="T9" fmla="*/ 74 h 218"/>
                  <a:gd name="T10" fmla="*/ 24 w 58"/>
                  <a:gd name="T11" fmla="*/ 48 h 218"/>
                  <a:gd name="T12" fmla="*/ 37 w 58"/>
                  <a:gd name="T13" fmla="*/ 22 h 218"/>
                  <a:gd name="T14" fmla="*/ 52 w 58"/>
                  <a:gd name="T15" fmla="*/ 0 h 218"/>
                  <a:gd name="T16" fmla="*/ 58 w 58"/>
                  <a:gd name="T17" fmla="*/ 5 h 218"/>
                  <a:gd name="T18" fmla="*/ 43 w 58"/>
                  <a:gd name="T19" fmla="*/ 26 h 218"/>
                  <a:gd name="T20" fmla="*/ 31 w 58"/>
                  <a:gd name="T21" fmla="*/ 53 h 218"/>
                  <a:gd name="T22" fmla="*/ 20 w 58"/>
                  <a:gd name="T23" fmla="*/ 77 h 218"/>
                  <a:gd name="T24" fmla="*/ 13 w 58"/>
                  <a:gd name="T25" fmla="*/ 107 h 218"/>
                  <a:gd name="T26" fmla="*/ 7 w 58"/>
                  <a:gd name="T27" fmla="*/ 136 h 218"/>
                  <a:gd name="T28" fmla="*/ 6 w 58"/>
                  <a:gd name="T29" fmla="*/ 164 h 218"/>
                  <a:gd name="T30" fmla="*/ 6 w 58"/>
                  <a:gd name="T31" fmla="*/ 218 h 218"/>
                  <a:gd name="T32" fmla="*/ 0 w 58"/>
                  <a:gd name="T3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218">
                    <a:moveTo>
                      <a:pt x="0" y="218"/>
                    </a:moveTo>
                    <a:lnTo>
                      <a:pt x="0" y="164"/>
                    </a:lnTo>
                    <a:lnTo>
                      <a:pt x="1" y="133"/>
                    </a:lnTo>
                    <a:lnTo>
                      <a:pt x="7" y="103"/>
                    </a:lnTo>
                    <a:lnTo>
                      <a:pt x="13" y="74"/>
                    </a:lnTo>
                    <a:lnTo>
                      <a:pt x="24" y="48"/>
                    </a:lnTo>
                    <a:lnTo>
                      <a:pt x="37" y="22"/>
                    </a:lnTo>
                    <a:lnTo>
                      <a:pt x="52" y="0"/>
                    </a:lnTo>
                    <a:lnTo>
                      <a:pt x="58" y="5"/>
                    </a:lnTo>
                    <a:lnTo>
                      <a:pt x="43" y="26"/>
                    </a:lnTo>
                    <a:lnTo>
                      <a:pt x="31" y="53"/>
                    </a:lnTo>
                    <a:lnTo>
                      <a:pt x="20" y="77"/>
                    </a:lnTo>
                    <a:lnTo>
                      <a:pt x="13" y="107"/>
                    </a:lnTo>
                    <a:lnTo>
                      <a:pt x="7" y="136"/>
                    </a:lnTo>
                    <a:lnTo>
                      <a:pt x="6" y="164"/>
                    </a:lnTo>
                    <a:lnTo>
                      <a:pt x="6" y="218"/>
                    </a:lnTo>
                    <a:lnTo>
                      <a:pt x="0"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90" name="Freeform 286"/>
              <p:cNvSpPr>
                <a:spLocks/>
              </p:cNvSpPr>
              <p:nvPr/>
            </p:nvSpPr>
            <p:spPr bwMode="auto">
              <a:xfrm>
                <a:off x="1982" y="180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91" name="Freeform 287"/>
              <p:cNvSpPr>
                <a:spLocks/>
              </p:cNvSpPr>
              <p:nvPr/>
            </p:nvSpPr>
            <p:spPr bwMode="auto">
              <a:xfrm>
                <a:off x="2008" y="1674"/>
                <a:ext cx="18" cy="21"/>
              </a:xfrm>
              <a:custGeom>
                <a:avLst/>
                <a:gdLst>
                  <a:gd name="T0" fmla="*/ 0 w 36"/>
                  <a:gd name="T1" fmla="*/ 39 h 44"/>
                  <a:gd name="T2" fmla="*/ 6 w 36"/>
                  <a:gd name="T3" fmla="*/ 44 h 44"/>
                  <a:gd name="T4" fmla="*/ 36 w 36"/>
                  <a:gd name="T5" fmla="*/ 5 h 44"/>
                  <a:gd name="T6" fmla="*/ 30 w 36"/>
                  <a:gd name="T7" fmla="*/ 0 h 44"/>
                  <a:gd name="T8" fmla="*/ 0 w 36"/>
                  <a:gd name="T9" fmla="*/ 39 h 44"/>
                </a:gdLst>
                <a:ahLst/>
                <a:cxnLst>
                  <a:cxn ang="0">
                    <a:pos x="T0" y="T1"/>
                  </a:cxn>
                  <a:cxn ang="0">
                    <a:pos x="T2" y="T3"/>
                  </a:cxn>
                  <a:cxn ang="0">
                    <a:pos x="T4" y="T5"/>
                  </a:cxn>
                  <a:cxn ang="0">
                    <a:pos x="T6" y="T7"/>
                  </a:cxn>
                  <a:cxn ang="0">
                    <a:pos x="T8" y="T9"/>
                  </a:cxn>
                </a:cxnLst>
                <a:rect l="0" t="0" r="r" b="b"/>
                <a:pathLst>
                  <a:path w="36" h="44">
                    <a:moveTo>
                      <a:pt x="0" y="39"/>
                    </a:moveTo>
                    <a:lnTo>
                      <a:pt x="6" y="44"/>
                    </a:lnTo>
                    <a:lnTo>
                      <a:pt x="36" y="5"/>
                    </a:lnTo>
                    <a:lnTo>
                      <a:pt x="30" y="0"/>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92" name="Freeform 288"/>
              <p:cNvSpPr>
                <a:spLocks/>
              </p:cNvSpPr>
              <p:nvPr/>
            </p:nvSpPr>
            <p:spPr bwMode="auto">
              <a:xfrm>
                <a:off x="2008" y="1693"/>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93" name="Rectangle 289"/>
              <p:cNvSpPr>
                <a:spLocks noChangeArrowheads="1"/>
              </p:cNvSpPr>
              <p:nvPr/>
            </p:nvSpPr>
            <p:spPr bwMode="auto">
              <a:xfrm>
                <a:off x="2023" y="1674"/>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194" name="Freeform 290"/>
              <p:cNvSpPr>
                <a:spLocks/>
              </p:cNvSpPr>
              <p:nvPr/>
            </p:nvSpPr>
            <p:spPr bwMode="auto">
              <a:xfrm>
                <a:off x="2023" y="1674"/>
                <a:ext cx="4" cy="2"/>
              </a:xfrm>
              <a:custGeom>
                <a:avLst/>
                <a:gdLst>
                  <a:gd name="T0" fmla="*/ 6 w 7"/>
                  <a:gd name="T1" fmla="*/ 5 h 5"/>
                  <a:gd name="T2" fmla="*/ 7 w 7"/>
                  <a:gd name="T3" fmla="*/ 2 h 5"/>
                  <a:gd name="T4" fmla="*/ 0 w 7"/>
                  <a:gd name="T5" fmla="*/ 2 h 5"/>
                  <a:gd name="T6" fmla="*/ 0 w 7"/>
                  <a:gd name="T7" fmla="*/ 0 h 5"/>
                  <a:gd name="T8" fmla="*/ 6 w 7"/>
                  <a:gd name="T9" fmla="*/ 5 h 5"/>
                </a:gdLst>
                <a:ahLst/>
                <a:cxnLst>
                  <a:cxn ang="0">
                    <a:pos x="T0" y="T1"/>
                  </a:cxn>
                  <a:cxn ang="0">
                    <a:pos x="T2" y="T3"/>
                  </a:cxn>
                  <a:cxn ang="0">
                    <a:pos x="T4" y="T5"/>
                  </a:cxn>
                  <a:cxn ang="0">
                    <a:pos x="T6" y="T7"/>
                  </a:cxn>
                  <a:cxn ang="0">
                    <a:pos x="T8" y="T9"/>
                  </a:cxn>
                </a:cxnLst>
                <a:rect l="0" t="0" r="r" b="b"/>
                <a:pathLst>
                  <a:path w="7" h="5">
                    <a:moveTo>
                      <a:pt x="6" y="5"/>
                    </a:moveTo>
                    <a:lnTo>
                      <a:pt x="7" y="2"/>
                    </a:lnTo>
                    <a:lnTo>
                      <a:pt x="0" y="2"/>
                    </a:ln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95" name="Freeform 291"/>
              <p:cNvSpPr>
                <a:spLocks/>
              </p:cNvSpPr>
              <p:nvPr/>
            </p:nvSpPr>
            <p:spPr bwMode="auto">
              <a:xfrm>
                <a:off x="2663" y="1533"/>
                <a:ext cx="198" cy="240"/>
              </a:xfrm>
              <a:custGeom>
                <a:avLst/>
                <a:gdLst>
                  <a:gd name="T0" fmla="*/ 49 w 396"/>
                  <a:gd name="T1" fmla="*/ 1 h 480"/>
                  <a:gd name="T2" fmla="*/ 108 w 396"/>
                  <a:gd name="T3" fmla="*/ 4 h 480"/>
                  <a:gd name="T4" fmla="*/ 136 w 396"/>
                  <a:gd name="T5" fmla="*/ 13 h 480"/>
                  <a:gd name="T6" fmla="*/ 170 w 396"/>
                  <a:gd name="T7" fmla="*/ 30 h 480"/>
                  <a:gd name="T8" fmla="*/ 210 w 396"/>
                  <a:gd name="T9" fmla="*/ 61 h 480"/>
                  <a:gd name="T10" fmla="*/ 236 w 396"/>
                  <a:gd name="T11" fmla="*/ 92 h 480"/>
                  <a:gd name="T12" fmla="*/ 270 w 396"/>
                  <a:gd name="T13" fmla="*/ 145 h 480"/>
                  <a:gd name="T14" fmla="*/ 295 w 396"/>
                  <a:gd name="T15" fmla="*/ 183 h 480"/>
                  <a:gd name="T16" fmla="*/ 340 w 396"/>
                  <a:gd name="T17" fmla="*/ 237 h 480"/>
                  <a:gd name="T18" fmla="*/ 360 w 396"/>
                  <a:gd name="T19" fmla="*/ 267 h 480"/>
                  <a:gd name="T20" fmla="*/ 371 w 396"/>
                  <a:gd name="T21" fmla="*/ 301 h 480"/>
                  <a:gd name="T22" fmla="*/ 387 w 396"/>
                  <a:gd name="T23" fmla="*/ 362 h 480"/>
                  <a:gd name="T24" fmla="*/ 396 w 396"/>
                  <a:gd name="T25" fmla="*/ 412 h 480"/>
                  <a:gd name="T26" fmla="*/ 391 w 396"/>
                  <a:gd name="T27" fmla="*/ 443 h 480"/>
                  <a:gd name="T28" fmla="*/ 377 w 396"/>
                  <a:gd name="T29" fmla="*/ 467 h 480"/>
                  <a:gd name="T30" fmla="*/ 356 w 396"/>
                  <a:gd name="T31" fmla="*/ 480 h 480"/>
                  <a:gd name="T32" fmla="*/ 342 w 396"/>
                  <a:gd name="T33" fmla="*/ 473 h 480"/>
                  <a:gd name="T34" fmla="*/ 317 w 396"/>
                  <a:gd name="T35" fmla="*/ 455 h 480"/>
                  <a:gd name="T36" fmla="*/ 312 w 396"/>
                  <a:gd name="T37" fmla="*/ 443 h 480"/>
                  <a:gd name="T38" fmla="*/ 311 w 396"/>
                  <a:gd name="T39" fmla="*/ 438 h 480"/>
                  <a:gd name="T40" fmla="*/ 306 w 396"/>
                  <a:gd name="T41" fmla="*/ 444 h 480"/>
                  <a:gd name="T42" fmla="*/ 297 w 396"/>
                  <a:gd name="T43" fmla="*/ 444 h 480"/>
                  <a:gd name="T44" fmla="*/ 272 w 396"/>
                  <a:gd name="T45" fmla="*/ 429 h 480"/>
                  <a:gd name="T46" fmla="*/ 226 w 396"/>
                  <a:gd name="T47" fmla="*/ 392 h 480"/>
                  <a:gd name="T48" fmla="*/ 212 w 396"/>
                  <a:gd name="T49" fmla="*/ 381 h 480"/>
                  <a:gd name="T50" fmla="*/ 216 w 396"/>
                  <a:gd name="T51" fmla="*/ 344 h 480"/>
                  <a:gd name="T52" fmla="*/ 213 w 396"/>
                  <a:gd name="T53" fmla="*/ 308 h 480"/>
                  <a:gd name="T54" fmla="*/ 205 w 396"/>
                  <a:gd name="T55" fmla="*/ 287 h 480"/>
                  <a:gd name="T56" fmla="*/ 212 w 396"/>
                  <a:gd name="T57" fmla="*/ 302 h 480"/>
                  <a:gd name="T58" fmla="*/ 215 w 396"/>
                  <a:gd name="T59" fmla="*/ 338 h 480"/>
                  <a:gd name="T60" fmla="*/ 210 w 396"/>
                  <a:gd name="T61" fmla="*/ 379 h 480"/>
                  <a:gd name="T62" fmla="*/ 198 w 396"/>
                  <a:gd name="T63" fmla="*/ 388 h 480"/>
                  <a:gd name="T64" fmla="*/ 178 w 396"/>
                  <a:gd name="T65" fmla="*/ 388 h 480"/>
                  <a:gd name="T66" fmla="*/ 167 w 396"/>
                  <a:gd name="T67" fmla="*/ 387 h 480"/>
                  <a:gd name="T68" fmla="*/ 151 w 396"/>
                  <a:gd name="T69" fmla="*/ 379 h 480"/>
                  <a:gd name="T70" fmla="*/ 113 w 396"/>
                  <a:gd name="T71" fmla="*/ 356 h 480"/>
                  <a:gd name="T72" fmla="*/ 57 w 396"/>
                  <a:gd name="T73" fmla="*/ 310 h 480"/>
                  <a:gd name="T74" fmla="*/ 23 w 396"/>
                  <a:gd name="T75" fmla="*/ 287 h 480"/>
                  <a:gd name="T76" fmla="*/ 4 w 396"/>
                  <a:gd name="T77" fmla="*/ 276 h 480"/>
                  <a:gd name="T78" fmla="*/ 1 w 396"/>
                  <a:gd name="T79" fmla="*/ 270 h 480"/>
                  <a:gd name="T80" fmla="*/ 4 w 396"/>
                  <a:gd name="T81" fmla="*/ 179 h 480"/>
                  <a:gd name="T82" fmla="*/ 7 w 396"/>
                  <a:gd name="T83" fmla="*/ 84 h 480"/>
                  <a:gd name="T84" fmla="*/ 4 w 396"/>
                  <a:gd name="T85" fmla="*/ 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480">
                    <a:moveTo>
                      <a:pt x="9" y="10"/>
                    </a:moveTo>
                    <a:lnTo>
                      <a:pt x="29" y="4"/>
                    </a:lnTo>
                    <a:lnTo>
                      <a:pt x="49" y="1"/>
                    </a:lnTo>
                    <a:lnTo>
                      <a:pt x="69" y="0"/>
                    </a:lnTo>
                    <a:lnTo>
                      <a:pt x="89" y="1"/>
                    </a:lnTo>
                    <a:lnTo>
                      <a:pt x="108" y="4"/>
                    </a:lnTo>
                    <a:lnTo>
                      <a:pt x="117" y="7"/>
                    </a:lnTo>
                    <a:lnTo>
                      <a:pt x="127" y="9"/>
                    </a:lnTo>
                    <a:lnTo>
                      <a:pt x="136" y="13"/>
                    </a:lnTo>
                    <a:lnTo>
                      <a:pt x="145" y="17"/>
                    </a:lnTo>
                    <a:lnTo>
                      <a:pt x="162" y="26"/>
                    </a:lnTo>
                    <a:lnTo>
                      <a:pt x="170" y="30"/>
                    </a:lnTo>
                    <a:lnTo>
                      <a:pt x="179" y="37"/>
                    </a:lnTo>
                    <a:lnTo>
                      <a:pt x="195" y="47"/>
                    </a:lnTo>
                    <a:lnTo>
                      <a:pt x="210" y="61"/>
                    </a:lnTo>
                    <a:lnTo>
                      <a:pt x="216" y="69"/>
                    </a:lnTo>
                    <a:lnTo>
                      <a:pt x="224" y="77"/>
                    </a:lnTo>
                    <a:lnTo>
                      <a:pt x="236" y="92"/>
                    </a:lnTo>
                    <a:lnTo>
                      <a:pt x="249" y="109"/>
                    </a:lnTo>
                    <a:lnTo>
                      <a:pt x="260" y="126"/>
                    </a:lnTo>
                    <a:lnTo>
                      <a:pt x="270" y="145"/>
                    </a:lnTo>
                    <a:lnTo>
                      <a:pt x="275" y="155"/>
                    </a:lnTo>
                    <a:lnTo>
                      <a:pt x="281" y="165"/>
                    </a:lnTo>
                    <a:lnTo>
                      <a:pt x="295" y="183"/>
                    </a:lnTo>
                    <a:lnTo>
                      <a:pt x="311" y="202"/>
                    </a:lnTo>
                    <a:lnTo>
                      <a:pt x="326" y="219"/>
                    </a:lnTo>
                    <a:lnTo>
                      <a:pt x="340" y="237"/>
                    </a:lnTo>
                    <a:lnTo>
                      <a:pt x="348" y="246"/>
                    </a:lnTo>
                    <a:lnTo>
                      <a:pt x="354" y="256"/>
                    </a:lnTo>
                    <a:lnTo>
                      <a:pt x="360" y="267"/>
                    </a:lnTo>
                    <a:lnTo>
                      <a:pt x="365" y="277"/>
                    </a:lnTo>
                    <a:lnTo>
                      <a:pt x="368" y="288"/>
                    </a:lnTo>
                    <a:lnTo>
                      <a:pt x="371" y="301"/>
                    </a:lnTo>
                    <a:lnTo>
                      <a:pt x="376" y="321"/>
                    </a:lnTo>
                    <a:lnTo>
                      <a:pt x="382" y="341"/>
                    </a:lnTo>
                    <a:lnTo>
                      <a:pt x="387" y="362"/>
                    </a:lnTo>
                    <a:lnTo>
                      <a:pt x="391" y="382"/>
                    </a:lnTo>
                    <a:lnTo>
                      <a:pt x="394" y="402"/>
                    </a:lnTo>
                    <a:lnTo>
                      <a:pt x="396" y="412"/>
                    </a:lnTo>
                    <a:lnTo>
                      <a:pt x="394" y="422"/>
                    </a:lnTo>
                    <a:lnTo>
                      <a:pt x="394" y="432"/>
                    </a:lnTo>
                    <a:lnTo>
                      <a:pt x="391" y="443"/>
                    </a:lnTo>
                    <a:lnTo>
                      <a:pt x="388" y="452"/>
                    </a:lnTo>
                    <a:lnTo>
                      <a:pt x="383" y="461"/>
                    </a:lnTo>
                    <a:lnTo>
                      <a:pt x="377" y="467"/>
                    </a:lnTo>
                    <a:lnTo>
                      <a:pt x="366" y="475"/>
                    </a:lnTo>
                    <a:lnTo>
                      <a:pt x="362" y="478"/>
                    </a:lnTo>
                    <a:lnTo>
                      <a:pt x="356" y="480"/>
                    </a:lnTo>
                    <a:lnTo>
                      <a:pt x="351" y="480"/>
                    </a:lnTo>
                    <a:lnTo>
                      <a:pt x="348" y="478"/>
                    </a:lnTo>
                    <a:lnTo>
                      <a:pt x="342" y="473"/>
                    </a:lnTo>
                    <a:lnTo>
                      <a:pt x="335" y="470"/>
                    </a:lnTo>
                    <a:lnTo>
                      <a:pt x="323" y="459"/>
                    </a:lnTo>
                    <a:lnTo>
                      <a:pt x="317" y="455"/>
                    </a:lnTo>
                    <a:lnTo>
                      <a:pt x="314" y="449"/>
                    </a:lnTo>
                    <a:lnTo>
                      <a:pt x="312" y="446"/>
                    </a:lnTo>
                    <a:lnTo>
                      <a:pt x="312" y="443"/>
                    </a:lnTo>
                    <a:lnTo>
                      <a:pt x="311" y="439"/>
                    </a:lnTo>
                    <a:lnTo>
                      <a:pt x="312" y="435"/>
                    </a:lnTo>
                    <a:lnTo>
                      <a:pt x="311" y="438"/>
                    </a:lnTo>
                    <a:lnTo>
                      <a:pt x="309" y="441"/>
                    </a:lnTo>
                    <a:lnTo>
                      <a:pt x="308" y="443"/>
                    </a:lnTo>
                    <a:lnTo>
                      <a:pt x="306" y="444"/>
                    </a:lnTo>
                    <a:lnTo>
                      <a:pt x="303" y="446"/>
                    </a:lnTo>
                    <a:lnTo>
                      <a:pt x="300" y="446"/>
                    </a:lnTo>
                    <a:lnTo>
                      <a:pt x="297" y="444"/>
                    </a:lnTo>
                    <a:lnTo>
                      <a:pt x="292" y="443"/>
                    </a:lnTo>
                    <a:lnTo>
                      <a:pt x="286" y="439"/>
                    </a:lnTo>
                    <a:lnTo>
                      <a:pt x="272" y="429"/>
                    </a:lnTo>
                    <a:lnTo>
                      <a:pt x="257" y="416"/>
                    </a:lnTo>
                    <a:lnTo>
                      <a:pt x="241" y="402"/>
                    </a:lnTo>
                    <a:lnTo>
                      <a:pt x="226" y="392"/>
                    </a:lnTo>
                    <a:lnTo>
                      <a:pt x="218" y="387"/>
                    </a:lnTo>
                    <a:lnTo>
                      <a:pt x="212" y="384"/>
                    </a:lnTo>
                    <a:lnTo>
                      <a:pt x="212" y="381"/>
                    </a:lnTo>
                    <a:lnTo>
                      <a:pt x="213" y="372"/>
                    </a:lnTo>
                    <a:lnTo>
                      <a:pt x="215" y="359"/>
                    </a:lnTo>
                    <a:lnTo>
                      <a:pt x="216" y="344"/>
                    </a:lnTo>
                    <a:lnTo>
                      <a:pt x="215" y="327"/>
                    </a:lnTo>
                    <a:lnTo>
                      <a:pt x="215" y="317"/>
                    </a:lnTo>
                    <a:lnTo>
                      <a:pt x="213" y="308"/>
                    </a:lnTo>
                    <a:lnTo>
                      <a:pt x="212" y="301"/>
                    </a:lnTo>
                    <a:lnTo>
                      <a:pt x="209" y="293"/>
                    </a:lnTo>
                    <a:lnTo>
                      <a:pt x="205" y="287"/>
                    </a:lnTo>
                    <a:lnTo>
                      <a:pt x="201" y="280"/>
                    </a:lnTo>
                    <a:lnTo>
                      <a:pt x="207" y="291"/>
                    </a:lnTo>
                    <a:lnTo>
                      <a:pt x="212" y="302"/>
                    </a:lnTo>
                    <a:lnTo>
                      <a:pt x="213" y="313"/>
                    </a:lnTo>
                    <a:lnTo>
                      <a:pt x="215" y="325"/>
                    </a:lnTo>
                    <a:lnTo>
                      <a:pt x="215" y="338"/>
                    </a:lnTo>
                    <a:lnTo>
                      <a:pt x="215" y="348"/>
                    </a:lnTo>
                    <a:lnTo>
                      <a:pt x="212" y="373"/>
                    </a:lnTo>
                    <a:lnTo>
                      <a:pt x="210" y="379"/>
                    </a:lnTo>
                    <a:lnTo>
                      <a:pt x="207" y="384"/>
                    </a:lnTo>
                    <a:lnTo>
                      <a:pt x="202" y="387"/>
                    </a:lnTo>
                    <a:lnTo>
                      <a:pt x="198" y="388"/>
                    </a:lnTo>
                    <a:lnTo>
                      <a:pt x="192" y="388"/>
                    </a:lnTo>
                    <a:lnTo>
                      <a:pt x="185" y="388"/>
                    </a:lnTo>
                    <a:lnTo>
                      <a:pt x="178" y="388"/>
                    </a:lnTo>
                    <a:lnTo>
                      <a:pt x="171" y="385"/>
                    </a:lnTo>
                    <a:lnTo>
                      <a:pt x="168" y="385"/>
                    </a:lnTo>
                    <a:lnTo>
                      <a:pt x="167" y="387"/>
                    </a:lnTo>
                    <a:lnTo>
                      <a:pt x="162" y="387"/>
                    </a:lnTo>
                    <a:lnTo>
                      <a:pt x="159" y="385"/>
                    </a:lnTo>
                    <a:lnTo>
                      <a:pt x="151" y="379"/>
                    </a:lnTo>
                    <a:lnTo>
                      <a:pt x="144" y="375"/>
                    </a:lnTo>
                    <a:lnTo>
                      <a:pt x="128" y="367"/>
                    </a:lnTo>
                    <a:lnTo>
                      <a:pt x="113" y="356"/>
                    </a:lnTo>
                    <a:lnTo>
                      <a:pt x="99" y="345"/>
                    </a:lnTo>
                    <a:lnTo>
                      <a:pt x="65" y="317"/>
                    </a:lnTo>
                    <a:lnTo>
                      <a:pt x="57" y="310"/>
                    </a:lnTo>
                    <a:lnTo>
                      <a:pt x="48" y="304"/>
                    </a:lnTo>
                    <a:lnTo>
                      <a:pt x="29" y="290"/>
                    </a:lnTo>
                    <a:lnTo>
                      <a:pt x="23" y="287"/>
                    </a:lnTo>
                    <a:lnTo>
                      <a:pt x="15" y="284"/>
                    </a:lnTo>
                    <a:lnTo>
                      <a:pt x="7" y="279"/>
                    </a:lnTo>
                    <a:lnTo>
                      <a:pt x="4" y="276"/>
                    </a:lnTo>
                    <a:lnTo>
                      <a:pt x="3" y="274"/>
                    </a:lnTo>
                    <a:lnTo>
                      <a:pt x="1" y="273"/>
                    </a:lnTo>
                    <a:lnTo>
                      <a:pt x="1" y="270"/>
                    </a:lnTo>
                    <a:lnTo>
                      <a:pt x="0" y="262"/>
                    </a:lnTo>
                    <a:lnTo>
                      <a:pt x="1" y="242"/>
                    </a:lnTo>
                    <a:lnTo>
                      <a:pt x="4" y="179"/>
                    </a:lnTo>
                    <a:lnTo>
                      <a:pt x="7" y="142"/>
                    </a:lnTo>
                    <a:lnTo>
                      <a:pt x="7" y="104"/>
                    </a:lnTo>
                    <a:lnTo>
                      <a:pt x="7" y="84"/>
                    </a:lnTo>
                    <a:lnTo>
                      <a:pt x="7" y="67"/>
                    </a:lnTo>
                    <a:lnTo>
                      <a:pt x="6" y="50"/>
                    </a:lnTo>
                    <a:lnTo>
                      <a:pt x="4" y="35"/>
                    </a:lnTo>
                    <a:lnTo>
                      <a:pt x="9" y="1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96" name="Freeform 292"/>
              <p:cNvSpPr>
                <a:spLocks/>
              </p:cNvSpPr>
              <p:nvPr/>
            </p:nvSpPr>
            <p:spPr bwMode="auto">
              <a:xfrm>
                <a:off x="2667" y="1532"/>
                <a:ext cx="133" cy="75"/>
              </a:xfrm>
              <a:custGeom>
                <a:avLst/>
                <a:gdLst>
                  <a:gd name="T0" fmla="*/ 0 w 265"/>
                  <a:gd name="T1" fmla="*/ 9 h 150"/>
                  <a:gd name="T2" fmla="*/ 40 w 265"/>
                  <a:gd name="T3" fmla="*/ 0 h 150"/>
                  <a:gd name="T4" fmla="*/ 80 w 265"/>
                  <a:gd name="T5" fmla="*/ 0 h 150"/>
                  <a:gd name="T6" fmla="*/ 118 w 265"/>
                  <a:gd name="T7" fmla="*/ 8 h 150"/>
                  <a:gd name="T8" fmla="*/ 155 w 265"/>
                  <a:gd name="T9" fmla="*/ 25 h 150"/>
                  <a:gd name="T10" fmla="*/ 187 w 265"/>
                  <a:gd name="T11" fmla="*/ 46 h 150"/>
                  <a:gd name="T12" fmla="*/ 203 w 265"/>
                  <a:gd name="T13" fmla="*/ 62 h 150"/>
                  <a:gd name="T14" fmla="*/ 218 w 265"/>
                  <a:gd name="T15" fmla="*/ 76 h 150"/>
                  <a:gd name="T16" fmla="*/ 243 w 265"/>
                  <a:gd name="T17" fmla="*/ 110 h 150"/>
                  <a:gd name="T18" fmla="*/ 265 w 265"/>
                  <a:gd name="T19" fmla="*/ 145 h 150"/>
                  <a:gd name="T20" fmla="*/ 258 w 265"/>
                  <a:gd name="T21" fmla="*/ 150 h 150"/>
                  <a:gd name="T22" fmla="*/ 237 w 265"/>
                  <a:gd name="T23" fmla="*/ 114 h 150"/>
                  <a:gd name="T24" fmla="*/ 212 w 265"/>
                  <a:gd name="T25" fmla="*/ 80 h 150"/>
                  <a:gd name="T26" fmla="*/ 196 w 265"/>
                  <a:gd name="T27" fmla="*/ 66 h 150"/>
                  <a:gd name="T28" fmla="*/ 183 w 265"/>
                  <a:gd name="T29" fmla="*/ 52 h 150"/>
                  <a:gd name="T30" fmla="*/ 150 w 265"/>
                  <a:gd name="T31" fmla="*/ 31 h 150"/>
                  <a:gd name="T32" fmla="*/ 116 w 265"/>
                  <a:gd name="T33" fmla="*/ 15 h 150"/>
                  <a:gd name="T34" fmla="*/ 79 w 265"/>
                  <a:gd name="T35" fmla="*/ 8 h 150"/>
                  <a:gd name="T36" fmla="*/ 40 w 265"/>
                  <a:gd name="T37" fmla="*/ 8 h 150"/>
                  <a:gd name="T38" fmla="*/ 1 w 265"/>
                  <a:gd name="T39" fmla="*/ 17 h 150"/>
                  <a:gd name="T40" fmla="*/ 0 w 265"/>
                  <a:gd name="T41" fmla="*/ 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150">
                    <a:moveTo>
                      <a:pt x="0" y="9"/>
                    </a:moveTo>
                    <a:lnTo>
                      <a:pt x="40" y="0"/>
                    </a:lnTo>
                    <a:lnTo>
                      <a:pt x="80" y="0"/>
                    </a:lnTo>
                    <a:lnTo>
                      <a:pt x="118" y="8"/>
                    </a:lnTo>
                    <a:lnTo>
                      <a:pt x="155" y="25"/>
                    </a:lnTo>
                    <a:lnTo>
                      <a:pt x="187" y="46"/>
                    </a:lnTo>
                    <a:lnTo>
                      <a:pt x="203" y="62"/>
                    </a:lnTo>
                    <a:lnTo>
                      <a:pt x="218" y="76"/>
                    </a:lnTo>
                    <a:lnTo>
                      <a:pt x="243" y="110"/>
                    </a:lnTo>
                    <a:lnTo>
                      <a:pt x="265" y="145"/>
                    </a:lnTo>
                    <a:lnTo>
                      <a:pt x="258" y="150"/>
                    </a:lnTo>
                    <a:lnTo>
                      <a:pt x="237" y="114"/>
                    </a:lnTo>
                    <a:lnTo>
                      <a:pt x="212" y="80"/>
                    </a:lnTo>
                    <a:lnTo>
                      <a:pt x="196" y="66"/>
                    </a:lnTo>
                    <a:lnTo>
                      <a:pt x="183" y="52"/>
                    </a:lnTo>
                    <a:lnTo>
                      <a:pt x="150" y="31"/>
                    </a:lnTo>
                    <a:lnTo>
                      <a:pt x="116" y="15"/>
                    </a:lnTo>
                    <a:lnTo>
                      <a:pt x="79" y="8"/>
                    </a:lnTo>
                    <a:lnTo>
                      <a:pt x="40" y="8"/>
                    </a:lnTo>
                    <a:lnTo>
                      <a:pt x="1" y="17"/>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97" name="Freeform 293"/>
              <p:cNvSpPr>
                <a:spLocks/>
              </p:cNvSpPr>
              <p:nvPr/>
            </p:nvSpPr>
            <p:spPr bwMode="auto">
              <a:xfrm>
                <a:off x="2797" y="1605"/>
                <a:ext cx="53" cy="80"/>
              </a:xfrm>
              <a:custGeom>
                <a:avLst/>
                <a:gdLst>
                  <a:gd name="T0" fmla="*/ 7 w 107"/>
                  <a:gd name="T1" fmla="*/ 0 h 159"/>
                  <a:gd name="T2" fmla="*/ 17 w 107"/>
                  <a:gd name="T3" fmla="*/ 20 h 159"/>
                  <a:gd name="T4" fmla="*/ 31 w 107"/>
                  <a:gd name="T5" fmla="*/ 39 h 159"/>
                  <a:gd name="T6" fmla="*/ 62 w 107"/>
                  <a:gd name="T7" fmla="*/ 74 h 159"/>
                  <a:gd name="T8" fmla="*/ 90 w 107"/>
                  <a:gd name="T9" fmla="*/ 111 h 159"/>
                  <a:gd name="T10" fmla="*/ 101 w 107"/>
                  <a:gd name="T11" fmla="*/ 134 h 159"/>
                  <a:gd name="T12" fmla="*/ 107 w 107"/>
                  <a:gd name="T13" fmla="*/ 158 h 159"/>
                  <a:gd name="T14" fmla="*/ 99 w 107"/>
                  <a:gd name="T15" fmla="*/ 159 h 159"/>
                  <a:gd name="T16" fmla="*/ 93 w 107"/>
                  <a:gd name="T17" fmla="*/ 136 h 159"/>
                  <a:gd name="T18" fmla="*/ 84 w 107"/>
                  <a:gd name="T19" fmla="*/ 116 h 159"/>
                  <a:gd name="T20" fmla="*/ 56 w 107"/>
                  <a:gd name="T21" fmla="*/ 79 h 159"/>
                  <a:gd name="T22" fmla="*/ 25 w 107"/>
                  <a:gd name="T23" fmla="*/ 43 h 159"/>
                  <a:gd name="T24" fmla="*/ 11 w 107"/>
                  <a:gd name="T25" fmla="*/ 25 h 159"/>
                  <a:gd name="T26" fmla="*/ 0 w 107"/>
                  <a:gd name="T27" fmla="*/ 5 h 159"/>
                  <a:gd name="T28" fmla="*/ 7 w 107"/>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159">
                    <a:moveTo>
                      <a:pt x="7" y="0"/>
                    </a:moveTo>
                    <a:lnTo>
                      <a:pt x="17" y="20"/>
                    </a:lnTo>
                    <a:lnTo>
                      <a:pt x="31" y="39"/>
                    </a:lnTo>
                    <a:lnTo>
                      <a:pt x="62" y="74"/>
                    </a:lnTo>
                    <a:lnTo>
                      <a:pt x="90" y="111"/>
                    </a:lnTo>
                    <a:lnTo>
                      <a:pt x="101" y="134"/>
                    </a:lnTo>
                    <a:lnTo>
                      <a:pt x="107" y="158"/>
                    </a:lnTo>
                    <a:lnTo>
                      <a:pt x="99" y="159"/>
                    </a:lnTo>
                    <a:lnTo>
                      <a:pt x="93" y="136"/>
                    </a:lnTo>
                    <a:lnTo>
                      <a:pt x="84" y="116"/>
                    </a:lnTo>
                    <a:lnTo>
                      <a:pt x="56" y="79"/>
                    </a:lnTo>
                    <a:lnTo>
                      <a:pt x="25" y="43"/>
                    </a:lnTo>
                    <a:lnTo>
                      <a:pt x="11" y="25"/>
                    </a:lnTo>
                    <a:lnTo>
                      <a:pt x="0"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98" name="Freeform 294"/>
              <p:cNvSpPr>
                <a:spLocks/>
              </p:cNvSpPr>
              <p:nvPr/>
            </p:nvSpPr>
            <p:spPr bwMode="auto">
              <a:xfrm>
                <a:off x="2797" y="1605"/>
                <a:ext cx="3" cy="2"/>
              </a:xfrm>
              <a:custGeom>
                <a:avLst/>
                <a:gdLst>
                  <a:gd name="T0" fmla="*/ 0 w 7"/>
                  <a:gd name="T1" fmla="*/ 5 h 5"/>
                  <a:gd name="T2" fmla="*/ 7 w 7"/>
                  <a:gd name="T3" fmla="*/ 0 h 5"/>
                  <a:gd name="T4" fmla="*/ 0 w 7"/>
                  <a:gd name="T5" fmla="*/ 5 h 5"/>
                </a:gdLst>
                <a:ahLst/>
                <a:cxnLst>
                  <a:cxn ang="0">
                    <a:pos x="T0" y="T1"/>
                  </a:cxn>
                  <a:cxn ang="0">
                    <a:pos x="T2" y="T3"/>
                  </a:cxn>
                  <a:cxn ang="0">
                    <a:pos x="T4" y="T5"/>
                  </a:cxn>
                </a:cxnLst>
                <a:rect l="0" t="0" r="r" b="b"/>
                <a:pathLst>
                  <a:path w="7" h="5">
                    <a:moveTo>
                      <a:pt x="0" y="5"/>
                    </a:moveTo>
                    <a:lnTo>
                      <a:pt x="7"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199" name="Freeform 295"/>
              <p:cNvSpPr>
                <a:spLocks/>
              </p:cNvSpPr>
              <p:nvPr/>
            </p:nvSpPr>
            <p:spPr bwMode="auto">
              <a:xfrm>
                <a:off x="2846" y="1684"/>
                <a:ext cx="16" cy="80"/>
              </a:xfrm>
              <a:custGeom>
                <a:avLst/>
                <a:gdLst>
                  <a:gd name="T0" fmla="*/ 8 w 31"/>
                  <a:gd name="T1" fmla="*/ 0 h 160"/>
                  <a:gd name="T2" fmla="*/ 19 w 31"/>
                  <a:gd name="T3" fmla="*/ 40 h 160"/>
                  <a:gd name="T4" fmla="*/ 28 w 31"/>
                  <a:gd name="T5" fmla="*/ 81 h 160"/>
                  <a:gd name="T6" fmla="*/ 31 w 31"/>
                  <a:gd name="T7" fmla="*/ 101 h 160"/>
                  <a:gd name="T8" fmla="*/ 31 w 31"/>
                  <a:gd name="T9" fmla="*/ 121 h 160"/>
                  <a:gd name="T10" fmla="*/ 28 w 31"/>
                  <a:gd name="T11" fmla="*/ 140 h 160"/>
                  <a:gd name="T12" fmla="*/ 21 w 31"/>
                  <a:gd name="T13" fmla="*/ 160 h 160"/>
                  <a:gd name="T14" fmla="*/ 13 w 31"/>
                  <a:gd name="T15" fmla="*/ 158 h 160"/>
                  <a:gd name="T16" fmla="*/ 21 w 31"/>
                  <a:gd name="T17" fmla="*/ 138 h 160"/>
                  <a:gd name="T18" fmla="*/ 24 w 31"/>
                  <a:gd name="T19" fmla="*/ 121 h 160"/>
                  <a:gd name="T20" fmla="*/ 24 w 31"/>
                  <a:gd name="T21" fmla="*/ 101 h 160"/>
                  <a:gd name="T22" fmla="*/ 21 w 31"/>
                  <a:gd name="T23" fmla="*/ 83 h 160"/>
                  <a:gd name="T24" fmla="*/ 11 w 31"/>
                  <a:gd name="T25" fmla="*/ 41 h 160"/>
                  <a:gd name="T26" fmla="*/ 0 w 31"/>
                  <a:gd name="T27" fmla="*/ 1 h 160"/>
                  <a:gd name="T28" fmla="*/ 8 w 3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60">
                    <a:moveTo>
                      <a:pt x="8" y="0"/>
                    </a:moveTo>
                    <a:lnTo>
                      <a:pt x="19" y="40"/>
                    </a:lnTo>
                    <a:lnTo>
                      <a:pt x="28" y="81"/>
                    </a:lnTo>
                    <a:lnTo>
                      <a:pt x="31" y="101"/>
                    </a:lnTo>
                    <a:lnTo>
                      <a:pt x="31" y="121"/>
                    </a:lnTo>
                    <a:lnTo>
                      <a:pt x="28" y="140"/>
                    </a:lnTo>
                    <a:lnTo>
                      <a:pt x="21" y="160"/>
                    </a:lnTo>
                    <a:lnTo>
                      <a:pt x="13" y="158"/>
                    </a:lnTo>
                    <a:lnTo>
                      <a:pt x="21" y="138"/>
                    </a:lnTo>
                    <a:lnTo>
                      <a:pt x="24" y="121"/>
                    </a:lnTo>
                    <a:lnTo>
                      <a:pt x="24" y="101"/>
                    </a:lnTo>
                    <a:lnTo>
                      <a:pt x="21" y="83"/>
                    </a:lnTo>
                    <a:lnTo>
                      <a:pt x="11" y="41"/>
                    </a:lnTo>
                    <a:lnTo>
                      <a:pt x="0"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0" name="Freeform 296"/>
              <p:cNvSpPr>
                <a:spLocks/>
              </p:cNvSpPr>
              <p:nvPr/>
            </p:nvSpPr>
            <p:spPr bwMode="auto">
              <a:xfrm>
                <a:off x="2846" y="1684"/>
                <a:ext cx="4" cy="1"/>
              </a:xfrm>
              <a:custGeom>
                <a:avLst/>
                <a:gdLst>
                  <a:gd name="T0" fmla="*/ 8 w 8"/>
                  <a:gd name="T1" fmla="*/ 0 h 1"/>
                  <a:gd name="T2" fmla="*/ 0 w 8"/>
                  <a:gd name="T3" fmla="*/ 1 h 1"/>
                  <a:gd name="T4" fmla="*/ 8 w 8"/>
                  <a:gd name="T5" fmla="*/ 0 h 1"/>
                </a:gdLst>
                <a:ahLst/>
                <a:cxnLst>
                  <a:cxn ang="0">
                    <a:pos x="T0" y="T1"/>
                  </a:cxn>
                  <a:cxn ang="0">
                    <a:pos x="T2" y="T3"/>
                  </a:cxn>
                  <a:cxn ang="0">
                    <a:pos x="T4" y="T5"/>
                  </a:cxn>
                </a:cxnLst>
                <a:rect l="0" t="0" r="r" b="b"/>
                <a:pathLst>
                  <a:path w="8" h="1">
                    <a:moveTo>
                      <a:pt x="8" y="0"/>
                    </a:moveTo>
                    <a:lnTo>
                      <a:pt x="0"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1" name="Freeform 297"/>
              <p:cNvSpPr>
                <a:spLocks/>
              </p:cNvSpPr>
              <p:nvPr/>
            </p:nvSpPr>
            <p:spPr bwMode="auto">
              <a:xfrm>
                <a:off x="2837" y="1763"/>
                <a:ext cx="19" cy="12"/>
              </a:xfrm>
              <a:custGeom>
                <a:avLst/>
                <a:gdLst>
                  <a:gd name="T0" fmla="*/ 39 w 39"/>
                  <a:gd name="T1" fmla="*/ 5 h 24"/>
                  <a:gd name="T2" fmla="*/ 31 w 39"/>
                  <a:gd name="T3" fmla="*/ 11 h 24"/>
                  <a:gd name="T4" fmla="*/ 20 w 39"/>
                  <a:gd name="T5" fmla="*/ 19 h 24"/>
                  <a:gd name="T6" fmla="*/ 9 w 39"/>
                  <a:gd name="T7" fmla="*/ 24 h 24"/>
                  <a:gd name="T8" fmla="*/ 0 w 39"/>
                  <a:gd name="T9" fmla="*/ 22 h 24"/>
                  <a:gd name="T10" fmla="*/ 0 w 39"/>
                  <a:gd name="T11" fmla="*/ 16 h 24"/>
                  <a:gd name="T12" fmla="*/ 6 w 39"/>
                  <a:gd name="T13" fmla="*/ 17 h 24"/>
                  <a:gd name="T14" fmla="*/ 15 w 39"/>
                  <a:gd name="T15" fmla="*/ 13 h 24"/>
                  <a:gd name="T16" fmla="*/ 26 w 39"/>
                  <a:gd name="T17" fmla="*/ 5 h 24"/>
                  <a:gd name="T18" fmla="*/ 32 w 39"/>
                  <a:gd name="T19" fmla="*/ 0 h 24"/>
                  <a:gd name="T20" fmla="*/ 39 w 39"/>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4">
                    <a:moveTo>
                      <a:pt x="39" y="5"/>
                    </a:moveTo>
                    <a:lnTo>
                      <a:pt x="31" y="11"/>
                    </a:lnTo>
                    <a:lnTo>
                      <a:pt x="20" y="19"/>
                    </a:lnTo>
                    <a:lnTo>
                      <a:pt x="9" y="24"/>
                    </a:lnTo>
                    <a:lnTo>
                      <a:pt x="0" y="22"/>
                    </a:lnTo>
                    <a:lnTo>
                      <a:pt x="0" y="16"/>
                    </a:lnTo>
                    <a:lnTo>
                      <a:pt x="6" y="17"/>
                    </a:lnTo>
                    <a:lnTo>
                      <a:pt x="15" y="13"/>
                    </a:lnTo>
                    <a:lnTo>
                      <a:pt x="26" y="5"/>
                    </a:lnTo>
                    <a:lnTo>
                      <a:pt x="32" y="0"/>
                    </a:lnTo>
                    <a:lnTo>
                      <a:pt x="3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2" name="Freeform 298"/>
              <p:cNvSpPr>
                <a:spLocks/>
              </p:cNvSpPr>
              <p:nvPr/>
            </p:nvSpPr>
            <p:spPr bwMode="auto">
              <a:xfrm>
                <a:off x="2852" y="1763"/>
                <a:ext cx="4" cy="4"/>
              </a:xfrm>
              <a:custGeom>
                <a:avLst/>
                <a:gdLst>
                  <a:gd name="T0" fmla="*/ 8 w 8"/>
                  <a:gd name="T1" fmla="*/ 2 h 8"/>
                  <a:gd name="T2" fmla="*/ 4 w 8"/>
                  <a:gd name="T3" fmla="*/ 8 h 8"/>
                  <a:gd name="T4" fmla="*/ 8 w 8"/>
                  <a:gd name="T5" fmla="*/ 5 h 8"/>
                  <a:gd name="T6" fmla="*/ 1 w 8"/>
                  <a:gd name="T7" fmla="*/ 0 h 8"/>
                  <a:gd name="T8" fmla="*/ 0 w 8"/>
                  <a:gd name="T9" fmla="*/ 0 h 8"/>
                  <a:gd name="T10" fmla="*/ 8 w 8"/>
                  <a:gd name="T11" fmla="*/ 2 h 8"/>
                </a:gdLst>
                <a:ahLst/>
                <a:cxnLst>
                  <a:cxn ang="0">
                    <a:pos x="T0" y="T1"/>
                  </a:cxn>
                  <a:cxn ang="0">
                    <a:pos x="T2" y="T3"/>
                  </a:cxn>
                  <a:cxn ang="0">
                    <a:pos x="T4" y="T5"/>
                  </a:cxn>
                  <a:cxn ang="0">
                    <a:pos x="T6" y="T7"/>
                  </a:cxn>
                  <a:cxn ang="0">
                    <a:pos x="T8" y="T9"/>
                  </a:cxn>
                  <a:cxn ang="0">
                    <a:pos x="T10" y="T11"/>
                  </a:cxn>
                </a:cxnLst>
                <a:rect l="0" t="0" r="r" b="b"/>
                <a:pathLst>
                  <a:path w="8" h="8">
                    <a:moveTo>
                      <a:pt x="8" y="2"/>
                    </a:moveTo>
                    <a:lnTo>
                      <a:pt x="4" y="8"/>
                    </a:lnTo>
                    <a:lnTo>
                      <a:pt x="8" y="5"/>
                    </a:lnTo>
                    <a:lnTo>
                      <a:pt x="1" y="0"/>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3" name="Freeform 299"/>
              <p:cNvSpPr>
                <a:spLocks/>
              </p:cNvSpPr>
              <p:nvPr/>
            </p:nvSpPr>
            <p:spPr bwMode="auto">
              <a:xfrm>
                <a:off x="2817" y="1751"/>
                <a:ext cx="21" cy="23"/>
              </a:xfrm>
              <a:custGeom>
                <a:avLst/>
                <a:gdLst>
                  <a:gd name="T0" fmla="*/ 37 w 41"/>
                  <a:gd name="T1" fmla="*/ 46 h 46"/>
                  <a:gd name="T2" fmla="*/ 12 w 41"/>
                  <a:gd name="T3" fmla="*/ 28 h 46"/>
                  <a:gd name="T4" fmla="*/ 3 w 41"/>
                  <a:gd name="T5" fmla="*/ 17 h 46"/>
                  <a:gd name="T6" fmla="*/ 0 w 41"/>
                  <a:gd name="T7" fmla="*/ 8 h 46"/>
                  <a:gd name="T8" fmla="*/ 1 w 41"/>
                  <a:gd name="T9" fmla="*/ 0 h 46"/>
                  <a:gd name="T10" fmla="*/ 7 w 41"/>
                  <a:gd name="T11" fmla="*/ 0 h 46"/>
                  <a:gd name="T12" fmla="*/ 6 w 41"/>
                  <a:gd name="T13" fmla="*/ 8 h 46"/>
                  <a:gd name="T14" fmla="*/ 9 w 41"/>
                  <a:gd name="T15" fmla="*/ 12 h 46"/>
                  <a:gd name="T16" fmla="*/ 17 w 41"/>
                  <a:gd name="T17" fmla="*/ 21 h 46"/>
                  <a:gd name="T18" fmla="*/ 41 w 41"/>
                  <a:gd name="T19" fmla="*/ 40 h 46"/>
                  <a:gd name="T20" fmla="*/ 37 w 41"/>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6">
                    <a:moveTo>
                      <a:pt x="37" y="46"/>
                    </a:moveTo>
                    <a:lnTo>
                      <a:pt x="12" y="28"/>
                    </a:lnTo>
                    <a:lnTo>
                      <a:pt x="3" y="17"/>
                    </a:lnTo>
                    <a:lnTo>
                      <a:pt x="0" y="8"/>
                    </a:lnTo>
                    <a:lnTo>
                      <a:pt x="1" y="0"/>
                    </a:lnTo>
                    <a:lnTo>
                      <a:pt x="7" y="0"/>
                    </a:lnTo>
                    <a:lnTo>
                      <a:pt x="6" y="8"/>
                    </a:lnTo>
                    <a:lnTo>
                      <a:pt x="9" y="12"/>
                    </a:lnTo>
                    <a:lnTo>
                      <a:pt x="17" y="21"/>
                    </a:lnTo>
                    <a:lnTo>
                      <a:pt x="41" y="40"/>
                    </a:lnTo>
                    <a:lnTo>
                      <a:pt x="37"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4" name="Freeform 300"/>
              <p:cNvSpPr>
                <a:spLocks/>
              </p:cNvSpPr>
              <p:nvPr/>
            </p:nvSpPr>
            <p:spPr bwMode="auto">
              <a:xfrm>
                <a:off x="2835" y="1771"/>
                <a:ext cx="3" cy="3"/>
              </a:xfrm>
              <a:custGeom>
                <a:avLst/>
                <a:gdLst>
                  <a:gd name="T0" fmla="*/ 5 w 6"/>
                  <a:gd name="T1" fmla="*/ 6 h 6"/>
                  <a:gd name="T2" fmla="*/ 0 w 6"/>
                  <a:gd name="T3" fmla="*/ 6 h 6"/>
                  <a:gd name="T4" fmla="*/ 2 w 6"/>
                  <a:gd name="T5" fmla="*/ 6 h 6"/>
                  <a:gd name="T6" fmla="*/ 6 w 6"/>
                  <a:gd name="T7" fmla="*/ 0 h 6"/>
                  <a:gd name="T8" fmla="*/ 5 w 6"/>
                  <a:gd name="T9" fmla="*/ 0 h 6"/>
                  <a:gd name="T10" fmla="*/ 5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5" y="6"/>
                    </a:moveTo>
                    <a:lnTo>
                      <a:pt x="0" y="6"/>
                    </a:lnTo>
                    <a:lnTo>
                      <a:pt x="2" y="6"/>
                    </a:lnTo>
                    <a:lnTo>
                      <a:pt x="6" y="0"/>
                    </a:lnTo>
                    <a:lnTo>
                      <a:pt x="5"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5" name="Freeform 301"/>
              <p:cNvSpPr>
                <a:spLocks/>
              </p:cNvSpPr>
              <p:nvPr/>
            </p:nvSpPr>
            <p:spPr bwMode="auto">
              <a:xfrm>
                <a:off x="2766" y="1724"/>
                <a:ext cx="55" cy="33"/>
              </a:xfrm>
              <a:custGeom>
                <a:avLst/>
                <a:gdLst>
                  <a:gd name="T0" fmla="*/ 108 w 108"/>
                  <a:gd name="T1" fmla="*/ 57 h 66"/>
                  <a:gd name="T2" fmla="*/ 101 w 108"/>
                  <a:gd name="T3" fmla="*/ 66 h 66"/>
                  <a:gd name="T4" fmla="*/ 88 w 108"/>
                  <a:gd name="T5" fmla="*/ 66 h 66"/>
                  <a:gd name="T6" fmla="*/ 76 w 108"/>
                  <a:gd name="T7" fmla="*/ 60 h 66"/>
                  <a:gd name="T8" fmla="*/ 62 w 108"/>
                  <a:gd name="T9" fmla="*/ 51 h 66"/>
                  <a:gd name="T10" fmla="*/ 31 w 108"/>
                  <a:gd name="T11" fmla="*/ 24 h 66"/>
                  <a:gd name="T12" fmla="*/ 0 w 108"/>
                  <a:gd name="T13" fmla="*/ 6 h 66"/>
                  <a:gd name="T14" fmla="*/ 5 w 108"/>
                  <a:gd name="T15" fmla="*/ 0 h 66"/>
                  <a:gd name="T16" fmla="*/ 36 w 108"/>
                  <a:gd name="T17" fmla="*/ 18 h 66"/>
                  <a:gd name="T18" fmla="*/ 67 w 108"/>
                  <a:gd name="T19" fmla="*/ 45 h 66"/>
                  <a:gd name="T20" fmla="*/ 80 w 108"/>
                  <a:gd name="T21" fmla="*/ 54 h 66"/>
                  <a:gd name="T22" fmla="*/ 91 w 108"/>
                  <a:gd name="T23" fmla="*/ 60 h 66"/>
                  <a:gd name="T24" fmla="*/ 96 w 108"/>
                  <a:gd name="T25" fmla="*/ 60 h 66"/>
                  <a:gd name="T26" fmla="*/ 102 w 108"/>
                  <a:gd name="T27" fmla="*/ 52 h 66"/>
                  <a:gd name="T28" fmla="*/ 108 w 108"/>
                  <a:gd name="T29"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66">
                    <a:moveTo>
                      <a:pt x="108" y="57"/>
                    </a:moveTo>
                    <a:lnTo>
                      <a:pt x="101" y="66"/>
                    </a:lnTo>
                    <a:lnTo>
                      <a:pt x="88" y="66"/>
                    </a:lnTo>
                    <a:lnTo>
                      <a:pt x="76" y="60"/>
                    </a:lnTo>
                    <a:lnTo>
                      <a:pt x="62" y="51"/>
                    </a:lnTo>
                    <a:lnTo>
                      <a:pt x="31" y="24"/>
                    </a:lnTo>
                    <a:lnTo>
                      <a:pt x="0" y="6"/>
                    </a:lnTo>
                    <a:lnTo>
                      <a:pt x="5" y="0"/>
                    </a:lnTo>
                    <a:lnTo>
                      <a:pt x="36" y="18"/>
                    </a:lnTo>
                    <a:lnTo>
                      <a:pt x="67" y="45"/>
                    </a:lnTo>
                    <a:lnTo>
                      <a:pt x="80" y="54"/>
                    </a:lnTo>
                    <a:lnTo>
                      <a:pt x="91" y="60"/>
                    </a:lnTo>
                    <a:lnTo>
                      <a:pt x="96" y="60"/>
                    </a:lnTo>
                    <a:lnTo>
                      <a:pt x="102" y="52"/>
                    </a:lnTo>
                    <a:lnTo>
                      <a:pt x="108"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6" name="Freeform 302"/>
              <p:cNvSpPr>
                <a:spLocks/>
              </p:cNvSpPr>
              <p:nvPr/>
            </p:nvSpPr>
            <p:spPr bwMode="auto">
              <a:xfrm>
                <a:off x="2818" y="1745"/>
                <a:ext cx="3" cy="7"/>
              </a:xfrm>
              <a:custGeom>
                <a:avLst/>
                <a:gdLst>
                  <a:gd name="T0" fmla="*/ 6 w 8"/>
                  <a:gd name="T1" fmla="*/ 13 h 16"/>
                  <a:gd name="T2" fmla="*/ 8 w 8"/>
                  <a:gd name="T3" fmla="*/ 0 h 16"/>
                  <a:gd name="T4" fmla="*/ 0 w 8"/>
                  <a:gd name="T5" fmla="*/ 11 h 16"/>
                  <a:gd name="T6" fmla="*/ 6 w 8"/>
                  <a:gd name="T7" fmla="*/ 16 h 16"/>
                  <a:gd name="T8" fmla="*/ 0 w 8"/>
                  <a:gd name="T9" fmla="*/ 13 h 16"/>
                  <a:gd name="T10" fmla="*/ 6 w 8"/>
                  <a:gd name="T11" fmla="*/ 13 h 16"/>
                </a:gdLst>
                <a:ahLst/>
                <a:cxnLst>
                  <a:cxn ang="0">
                    <a:pos x="T0" y="T1"/>
                  </a:cxn>
                  <a:cxn ang="0">
                    <a:pos x="T2" y="T3"/>
                  </a:cxn>
                  <a:cxn ang="0">
                    <a:pos x="T4" y="T5"/>
                  </a:cxn>
                  <a:cxn ang="0">
                    <a:pos x="T6" y="T7"/>
                  </a:cxn>
                  <a:cxn ang="0">
                    <a:pos x="T8" y="T9"/>
                  </a:cxn>
                  <a:cxn ang="0">
                    <a:pos x="T10" y="T11"/>
                  </a:cxn>
                </a:cxnLst>
                <a:rect l="0" t="0" r="r" b="b"/>
                <a:pathLst>
                  <a:path w="8" h="16">
                    <a:moveTo>
                      <a:pt x="6" y="13"/>
                    </a:moveTo>
                    <a:lnTo>
                      <a:pt x="8" y="0"/>
                    </a:lnTo>
                    <a:lnTo>
                      <a:pt x="0" y="11"/>
                    </a:lnTo>
                    <a:lnTo>
                      <a:pt x="6" y="16"/>
                    </a:lnTo>
                    <a:lnTo>
                      <a:pt x="0" y="13"/>
                    </a:lnTo>
                    <a:lnTo>
                      <a:pt x="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7" name="Freeform 303"/>
              <p:cNvSpPr>
                <a:spLocks/>
              </p:cNvSpPr>
              <p:nvPr/>
            </p:nvSpPr>
            <p:spPr bwMode="auto">
              <a:xfrm>
                <a:off x="2762" y="1673"/>
                <a:ext cx="11" cy="53"/>
              </a:xfrm>
              <a:custGeom>
                <a:avLst/>
                <a:gdLst>
                  <a:gd name="T0" fmla="*/ 9 w 21"/>
                  <a:gd name="T1" fmla="*/ 103 h 106"/>
                  <a:gd name="T2" fmla="*/ 12 w 21"/>
                  <a:gd name="T3" fmla="*/ 91 h 106"/>
                  <a:gd name="T4" fmla="*/ 15 w 21"/>
                  <a:gd name="T5" fmla="*/ 65 h 106"/>
                  <a:gd name="T6" fmla="*/ 14 w 21"/>
                  <a:gd name="T7" fmla="*/ 46 h 106"/>
                  <a:gd name="T8" fmla="*/ 12 w 21"/>
                  <a:gd name="T9" fmla="*/ 31 h 106"/>
                  <a:gd name="T10" fmla="*/ 7 w 21"/>
                  <a:gd name="T11" fmla="*/ 15 h 106"/>
                  <a:gd name="T12" fmla="*/ 0 w 21"/>
                  <a:gd name="T13" fmla="*/ 5 h 106"/>
                  <a:gd name="T14" fmla="*/ 6 w 21"/>
                  <a:gd name="T15" fmla="*/ 0 h 106"/>
                  <a:gd name="T16" fmla="*/ 14 w 21"/>
                  <a:gd name="T17" fmla="*/ 12 h 106"/>
                  <a:gd name="T18" fmla="*/ 18 w 21"/>
                  <a:gd name="T19" fmla="*/ 28 h 106"/>
                  <a:gd name="T20" fmla="*/ 20 w 21"/>
                  <a:gd name="T21" fmla="*/ 46 h 106"/>
                  <a:gd name="T22" fmla="*/ 21 w 21"/>
                  <a:gd name="T23" fmla="*/ 65 h 106"/>
                  <a:gd name="T24" fmla="*/ 18 w 21"/>
                  <a:gd name="T25" fmla="*/ 94 h 106"/>
                  <a:gd name="T26" fmla="*/ 15 w 21"/>
                  <a:gd name="T27" fmla="*/ 106 h 106"/>
                  <a:gd name="T28" fmla="*/ 9 w 21"/>
                  <a:gd name="T29"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06">
                    <a:moveTo>
                      <a:pt x="9" y="103"/>
                    </a:moveTo>
                    <a:lnTo>
                      <a:pt x="12" y="91"/>
                    </a:lnTo>
                    <a:lnTo>
                      <a:pt x="15" y="65"/>
                    </a:lnTo>
                    <a:lnTo>
                      <a:pt x="14" y="46"/>
                    </a:lnTo>
                    <a:lnTo>
                      <a:pt x="12" y="31"/>
                    </a:lnTo>
                    <a:lnTo>
                      <a:pt x="7" y="15"/>
                    </a:lnTo>
                    <a:lnTo>
                      <a:pt x="0" y="5"/>
                    </a:lnTo>
                    <a:lnTo>
                      <a:pt x="6" y="0"/>
                    </a:lnTo>
                    <a:lnTo>
                      <a:pt x="14" y="12"/>
                    </a:lnTo>
                    <a:lnTo>
                      <a:pt x="18" y="28"/>
                    </a:lnTo>
                    <a:lnTo>
                      <a:pt x="20" y="46"/>
                    </a:lnTo>
                    <a:lnTo>
                      <a:pt x="21" y="65"/>
                    </a:lnTo>
                    <a:lnTo>
                      <a:pt x="18" y="94"/>
                    </a:lnTo>
                    <a:lnTo>
                      <a:pt x="15" y="106"/>
                    </a:lnTo>
                    <a:lnTo>
                      <a:pt x="9"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8" name="Freeform 304"/>
              <p:cNvSpPr>
                <a:spLocks/>
              </p:cNvSpPr>
              <p:nvPr/>
            </p:nvSpPr>
            <p:spPr bwMode="auto">
              <a:xfrm>
                <a:off x="2766" y="1724"/>
                <a:ext cx="4" cy="3"/>
              </a:xfrm>
              <a:custGeom>
                <a:avLst/>
                <a:gdLst>
                  <a:gd name="T0" fmla="*/ 2 w 8"/>
                  <a:gd name="T1" fmla="*/ 6 h 6"/>
                  <a:gd name="T2" fmla="*/ 0 w 8"/>
                  <a:gd name="T3" fmla="*/ 6 h 6"/>
                  <a:gd name="T4" fmla="*/ 2 w 8"/>
                  <a:gd name="T5" fmla="*/ 1 h 6"/>
                  <a:gd name="T6" fmla="*/ 8 w 8"/>
                  <a:gd name="T7" fmla="*/ 4 h 6"/>
                  <a:gd name="T8" fmla="*/ 7 w 8"/>
                  <a:gd name="T9" fmla="*/ 0 h 6"/>
                  <a:gd name="T10" fmla="*/ 2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2" y="6"/>
                    </a:moveTo>
                    <a:lnTo>
                      <a:pt x="0" y="6"/>
                    </a:lnTo>
                    <a:lnTo>
                      <a:pt x="2" y="1"/>
                    </a:lnTo>
                    <a:lnTo>
                      <a:pt x="8" y="4"/>
                    </a:lnTo>
                    <a:lnTo>
                      <a:pt x="7"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09" name="Freeform 305"/>
              <p:cNvSpPr>
                <a:spLocks/>
              </p:cNvSpPr>
              <p:nvPr/>
            </p:nvSpPr>
            <p:spPr bwMode="auto">
              <a:xfrm>
                <a:off x="2761" y="1674"/>
                <a:ext cx="11" cy="46"/>
              </a:xfrm>
              <a:custGeom>
                <a:avLst/>
                <a:gdLst>
                  <a:gd name="T0" fmla="*/ 8 w 22"/>
                  <a:gd name="T1" fmla="*/ 0 h 93"/>
                  <a:gd name="T2" fmla="*/ 19 w 22"/>
                  <a:gd name="T3" fmla="*/ 22 h 93"/>
                  <a:gd name="T4" fmla="*/ 22 w 22"/>
                  <a:gd name="T5" fmla="*/ 45 h 93"/>
                  <a:gd name="T6" fmla="*/ 19 w 22"/>
                  <a:gd name="T7" fmla="*/ 93 h 93"/>
                  <a:gd name="T8" fmla="*/ 11 w 22"/>
                  <a:gd name="T9" fmla="*/ 93 h 93"/>
                  <a:gd name="T10" fmla="*/ 14 w 22"/>
                  <a:gd name="T11" fmla="*/ 45 h 93"/>
                  <a:gd name="T12" fmla="*/ 11 w 22"/>
                  <a:gd name="T13" fmla="*/ 24 h 93"/>
                  <a:gd name="T14" fmla="*/ 0 w 22"/>
                  <a:gd name="T15" fmla="*/ 2 h 93"/>
                  <a:gd name="T16" fmla="*/ 8 w 22"/>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3">
                    <a:moveTo>
                      <a:pt x="8" y="0"/>
                    </a:moveTo>
                    <a:lnTo>
                      <a:pt x="19" y="22"/>
                    </a:lnTo>
                    <a:lnTo>
                      <a:pt x="22" y="45"/>
                    </a:lnTo>
                    <a:lnTo>
                      <a:pt x="19" y="93"/>
                    </a:lnTo>
                    <a:lnTo>
                      <a:pt x="11" y="93"/>
                    </a:lnTo>
                    <a:lnTo>
                      <a:pt x="14" y="45"/>
                    </a:lnTo>
                    <a:lnTo>
                      <a:pt x="11" y="24"/>
                    </a:lnTo>
                    <a:lnTo>
                      <a:pt x="0"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10" name="Freeform 306"/>
              <p:cNvSpPr>
                <a:spLocks/>
              </p:cNvSpPr>
              <p:nvPr/>
            </p:nvSpPr>
            <p:spPr bwMode="auto">
              <a:xfrm>
                <a:off x="2761" y="1673"/>
                <a:ext cx="4" cy="2"/>
              </a:xfrm>
              <a:custGeom>
                <a:avLst/>
                <a:gdLst>
                  <a:gd name="T0" fmla="*/ 8 w 8"/>
                  <a:gd name="T1" fmla="*/ 0 h 5"/>
                  <a:gd name="T2" fmla="*/ 0 w 8"/>
                  <a:gd name="T3" fmla="*/ 3 h 5"/>
                  <a:gd name="T4" fmla="*/ 8 w 8"/>
                  <a:gd name="T5" fmla="*/ 1 h 5"/>
                  <a:gd name="T6" fmla="*/ 2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lnTo>
                      <a:pt x="0" y="3"/>
                    </a:lnTo>
                    <a:lnTo>
                      <a:pt x="8" y="1"/>
                    </a:lnTo>
                    <a:lnTo>
                      <a:pt x="2"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11" name="Freeform 307"/>
              <p:cNvSpPr>
                <a:spLocks/>
              </p:cNvSpPr>
              <p:nvPr/>
            </p:nvSpPr>
            <p:spPr bwMode="auto">
              <a:xfrm>
                <a:off x="2748" y="1719"/>
                <a:ext cx="22" cy="10"/>
              </a:xfrm>
              <a:custGeom>
                <a:avLst/>
                <a:gdLst>
                  <a:gd name="T0" fmla="*/ 45 w 45"/>
                  <a:gd name="T1" fmla="*/ 1 h 20"/>
                  <a:gd name="T2" fmla="*/ 43 w 45"/>
                  <a:gd name="T3" fmla="*/ 7 h 20"/>
                  <a:gd name="T4" fmla="*/ 39 w 45"/>
                  <a:gd name="T5" fmla="*/ 15 h 20"/>
                  <a:gd name="T6" fmla="*/ 29 w 45"/>
                  <a:gd name="T7" fmla="*/ 20 h 20"/>
                  <a:gd name="T8" fmla="*/ 14 w 45"/>
                  <a:gd name="T9" fmla="*/ 20 h 20"/>
                  <a:gd name="T10" fmla="*/ 0 w 45"/>
                  <a:gd name="T11" fmla="*/ 16 h 20"/>
                  <a:gd name="T12" fmla="*/ 3 w 45"/>
                  <a:gd name="T13" fmla="*/ 10 h 20"/>
                  <a:gd name="T14" fmla="*/ 14 w 45"/>
                  <a:gd name="T15" fmla="*/ 13 h 20"/>
                  <a:gd name="T16" fmla="*/ 26 w 45"/>
                  <a:gd name="T17" fmla="*/ 13 h 20"/>
                  <a:gd name="T18" fmla="*/ 34 w 45"/>
                  <a:gd name="T19" fmla="*/ 9 h 20"/>
                  <a:gd name="T20" fmla="*/ 35 w 45"/>
                  <a:gd name="T21" fmla="*/ 6 h 20"/>
                  <a:gd name="T22" fmla="*/ 37 w 45"/>
                  <a:gd name="T23" fmla="*/ 0 h 20"/>
                  <a:gd name="T24" fmla="*/ 45 w 45"/>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20">
                    <a:moveTo>
                      <a:pt x="45" y="1"/>
                    </a:moveTo>
                    <a:lnTo>
                      <a:pt x="43" y="7"/>
                    </a:lnTo>
                    <a:lnTo>
                      <a:pt x="39" y="15"/>
                    </a:lnTo>
                    <a:lnTo>
                      <a:pt x="29" y="20"/>
                    </a:lnTo>
                    <a:lnTo>
                      <a:pt x="14" y="20"/>
                    </a:lnTo>
                    <a:lnTo>
                      <a:pt x="0" y="16"/>
                    </a:lnTo>
                    <a:lnTo>
                      <a:pt x="3" y="10"/>
                    </a:lnTo>
                    <a:lnTo>
                      <a:pt x="14" y="13"/>
                    </a:lnTo>
                    <a:lnTo>
                      <a:pt x="26" y="13"/>
                    </a:lnTo>
                    <a:lnTo>
                      <a:pt x="34" y="9"/>
                    </a:lnTo>
                    <a:lnTo>
                      <a:pt x="35" y="6"/>
                    </a:lnTo>
                    <a:lnTo>
                      <a:pt x="37" y="0"/>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12" name="Freeform 308"/>
              <p:cNvSpPr>
                <a:spLocks/>
              </p:cNvSpPr>
              <p:nvPr/>
            </p:nvSpPr>
            <p:spPr bwMode="auto">
              <a:xfrm>
                <a:off x="2766" y="1719"/>
                <a:ext cx="4" cy="1"/>
              </a:xfrm>
              <a:custGeom>
                <a:avLst/>
                <a:gdLst>
                  <a:gd name="T0" fmla="*/ 8 w 8"/>
                  <a:gd name="T1" fmla="*/ 1 h 1"/>
                  <a:gd name="T2" fmla="*/ 0 w 8"/>
                  <a:gd name="T3" fmla="*/ 0 h 1"/>
                  <a:gd name="T4" fmla="*/ 0 w 8"/>
                  <a:gd name="T5" fmla="*/ 1 h 1"/>
                  <a:gd name="T6" fmla="*/ 8 w 8"/>
                  <a:gd name="T7" fmla="*/ 1 h 1"/>
                </a:gdLst>
                <a:ahLst/>
                <a:cxnLst>
                  <a:cxn ang="0">
                    <a:pos x="T0" y="T1"/>
                  </a:cxn>
                  <a:cxn ang="0">
                    <a:pos x="T2" y="T3"/>
                  </a:cxn>
                  <a:cxn ang="0">
                    <a:pos x="T4" y="T5"/>
                  </a:cxn>
                  <a:cxn ang="0">
                    <a:pos x="T6" y="T7"/>
                  </a:cxn>
                </a:cxnLst>
                <a:rect l="0" t="0" r="r" b="b"/>
                <a:pathLst>
                  <a:path w="8" h="1">
                    <a:moveTo>
                      <a:pt x="8" y="1"/>
                    </a:moveTo>
                    <a:lnTo>
                      <a:pt x="0" y="0"/>
                    </a:lnTo>
                    <a:lnTo>
                      <a:pt x="0"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13" name="Rectangle 309"/>
              <p:cNvSpPr>
                <a:spLocks noChangeArrowheads="1"/>
              </p:cNvSpPr>
              <p:nvPr/>
            </p:nvSpPr>
            <p:spPr bwMode="auto">
              <a:xfrm>
                <a:off x="2743" y="1725"/>
                <a:ext cx="6"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214" name="Freeform 310"/>
              <p:cNvSpPr>
                <a:spLocks/>
              </p:cNvSpPr>
              <p:nvPr/>
            </p:nvSpPr>
            <p:spPr bwMode="auto">
              <a:xfrm>
                <a:off x="2748" y="1725"/>
                <a:ext cx="1" cy="3"/>
              </a:xfrm>
              <a:custGeom>
                <a:avLst/>
                <a:gdLst>
                  <a:gd name="T0" fmla="*/ 3 w 3"/>
                  <a:gd name="T1" fmla="*/ 0 h 6"/>
                  <a:gd name="T2" fmla="*/ 1 w 3"/>
                  <a:gd name="T3" fmla="*/ 0 h 6"/>
                  <a:gd name="T4" fmla="*/ 1 w 3"/>
                  <a:gd name="T5" fmla="*/ 6 h 6"/>
                  <a:gd name="T6" fmla="*/ 0 w 3"/>
                  <a:gd name="T7" fmla="*/ 6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1" y="0"/>
                    </a:lnTo>
                    <a:lnTo>
                      <a:pt x="1" y="6"/>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15" name="Freeform 311"/>
              <p:cNvSpPr>
                <a:spLocks/>
              </p:cNvSpPr>
              <p:nvPr/>
            </p:nvSpPr>
            <p:spPr bwMode="auto">
              <a:xfrm>
                <a:off x="2711" y="1705"/>
                <a:ext cx="32" cy="23"/>
              </a:xfrm>
              <a:custGeom>
                <a:avLst/>
                <a:gdLst>
                  <a:gd name="T0" fmla="*/ 60 w 65"/>
                  <a:gd name="T1" fmla="*/ 46 h 46"/>
                  <a:gd name="T2" fmla="*/ 29 w 65"/>
                  <a:gd name="T3" fmla="*/ 26 h 46"/>
                  <a:gd name="T4" fmla="*/ 0 w 65"/>
                  <a:gd name="T5" fmla="*/ 6 h 46"/>
                  <a:gd name="T6" fmla="*/ 4 w 65"/>
                  <a:gd name="T7" fmla="*/ 0 h 46"/>
                  <a:gd name="T8" fmla="*/ 34 w 65"/>
                  <a:gd name="T9" fmla="*/ 20 h 46"/>
                  <a:gd name="T10" fmla="*/ 65 w 65"/>
                  <a:gd name="T11" fmla="*/ 40 h 46"/>
                  <a:gd name="T12" fmla="*/ 60 w 6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5" h="46">
                    <a:moveTo>
                      <a:pt x="60" y="46"/>
                    </a:moveTo>
                    <a:lnTo>
                      <a:pt x="29" y="26"/>
                    </a:lnTo>
                    <a:lnTo>
                      <a:pt x="0" y="6"/>
                    </a:lnTo>
                    <a:lnTo>
                      <a:pt x="4" y="0"/>
                    </a:lnTo>
                    <a:lnTo>
                      <a:pt x="34" y="20"/>
                    </a:lnTo>
                    <a:lnTo>
                      <a:pt x="65" y="40"/>
                    </a:lnTo>
                    <a:lnTo>
                      <a:pt x="6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16" name="Freeform 312"/>
              <p:cNvSpPr>
                <a:spLocks/>
              </p:cNvSpPr>
              <p:nvPr/>
            </p:nvSpPr>
            <p:spPr bwMode="auto">
              <a:xfrm>
                <a:off x="2741" y="1725"/>
                <a:ext cx="2" cy="3"/>
              </a:xfrm>
              <a:custGeom>
                <a:avLst/>
                <a:gdLst>
                  <a:gd name="T0" fmla="*/ 3 w 5"/>
                  <a:gd name="T1" fmla="*/ 6 h 6"/>
                  <a:gd name="T2" fmla="*/ 0 w 5"/>
                  <a:gd name="T3" fmla="*/ 6 h 6"/>
                  <a:gd name="T4" fmla="*/ 5 w 5"/>
                  <a:gd name="T5" fmla="*/ 0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0" y="6"/>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17" name="Freeform 313"/>
              <p:cNvSpPr>
                <a:spLocks/>
              </p:cNvSpPr>
              <p:nvPr/>
            </p:nvSpPr>
            <p:spPr bwMode="auto">
              <a:xfrm>
                <a:off x="2676" y="1677"/>
                <a:ext cx="37" cy="31"/>
              </a:xfrm>
              <a:custGeom>
                <a:avLst/>
                <a:gdLst>
                  <a:gd name="T0" fmla="*/ 70 w 74"/>
                  <a:gd name="T1" fmla="*/ 61 h 61"/>
                  <a:gd name="T2" fmla="*/ 35 w 74"/>
                  <a:gd name="T3" fmla="*/ 32 h 61"/>
                  <a:gd name="T4" fmla="*/ 0 w 74"/>
                  <a:gd name="T5" fmla="*/ 6 h 61"/>
                  <a:gd name="T6" fmla="*/ 5 w 74"/>
                  <a:gd name="T7" fmla="*/ 0 h 61"/>
                  <a:gd name="T8" fmla="*/ 40 w 74"/>
                  <a:gd name="T9" fmla="*/ 26 h 61"/>
                  <a:gd name="T10" fmla="*/ 74 w 74"/>
                  <a:gd name="T11" fmla="*/ 55 h 61"/>
                  <a:gd name="T12" fmla="*/ 70 w 74"/>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74" h="61">
                    <a:moveTo>
                      <a:pt x="70" y="61"/>
                    </a:moveTo>
                    <a:lnTo>
                      <a:pt x="35" y="32"/>
                    </a:lnTo>
                    <a:lnTo>
                      <a:pt x="0" y="6"/>
                    </a:lnTo>
                    <a:lnTo>
                      <a:pt x="5" y="0"/>
                    </a:lnTo>
                    <a:lnTo>
                      <a:pt x="40" y="26"/>
                    </a:lnTo>
                    <a:lnTo>
                      <a:pt x="74" y="55"/>
                    </a:lnTo>
                    <a:lnTo>
                      <a:pt x="7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18" name="Freeform 314"/>
              <p:cNvSpPr>
                <a:spLocks/>
              </p:cNvSpPr>
              <p:nvPr/>
            </p:nvSpPr>
            <p:spPr bwMode="auto">
              <a:xfrm>
                <a:off x="2711" y="1705"/>
                <a:ext cx="2" cy="3"/>
              </a:xfrm>
              <a:custGeom>
                <a:avLst/>
                <a:gdLst>
                  <a:gd name="T0" fmla="*/ 0 w 4"/>
                  <a:gd name="T1" fmla="*/ 6 h 6"/>
                  <a:gd name="T2" fmla="*/ 4 w 4"/>
                  <a:gd name="T3" fmla="*/ 0 h 6"/>
                  <a:gd name="T4" fmla="*/ 0 w 4"/>
                  <a:gd name="T5" fmla="*/ 6 h 6"/>
                </a:gdLst>
                <a:ahLst/>
                <a:cxnLst>
                  <a:cxn ang="0">
                    <a:pos x="T0" y="T1"/>
                  </a:cxn>
                  <a:cxn ang="0">
                    <a:pos x="T2" y="T3"/>
                  </a:cxn>
                  <a:cxn ang="0">
                    <a:pos x="T4" y="T5"/>
                  </a:cxn>
                </a:cxnLst>
                <a:rect l="0" t="0" r="r" b="b"/>
                <a:pathLst>
                  <a:path w="4" h="6">
                    <a:moveTo>
                      <a:pt x="0" y="6"/>
                    </a:moveTo>
                    <a:lnTo>
                      <a:pt x="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19" name="Freeform 315"/>
              <p:cNvSpPr>
                <a:spLocks/>
              </p:cNvSpPr>
              <p:nvPr/>
            </p:nvSpPr>
            <p:spPr bwMode="auto">
              <a:xfrm>
                <a:off x="2662" y="1668"/>
                <a:ext cx="16" cy="12"/>
              </a:xfrm>
              <a:custGeom>
                <a:avLst/>
                <a:gdLst>
                  <a:gd name="T0" fmla="*/ 28 w 33"/>
                  <a:gd name="T1" fmla="*/ 23 h 23"/>
                  <a:gd name="T2" fmla="*/ 12 w 33"/>
                  <a:gd name="T3" fmla="*/ 15 h 23"/>
                  <a:gd name="T4" fmla="*/ 6 w 33"/>
                  <a:gd name="T5" fmla="*/ 12 h 23"/>
                  <a:gd name="T6" fmla="*/ 0 w 33"/>
                  <a:gd name="T7" fmla="*/ 6 h 23"/>
                  <a:gd name="T8" fmla="*/ 5 w 33"/>
                  <a:gd name="T9" fmla="*/ 0 h 23"/>
                  <a:gd name="T10" fmla="*/ 11 w 33"/>
                  <a:gd name="T11" fmla="*/ 6 h 23"/>
                  <a:gd name="T12" fmla="*/ 17 w 33"/>
                  <a:gd name="T13" fmla="*/ 9 h 23"/>
                  <a:gd name="T14" fmla="*/ 33 w 33"/>
                  <a:gd name="T15" fmla="*/ 17 h 23"/>
                  <a:gd name="T16" fmla="*/ 28 w 3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3">
                    <a:moveTo>
                      <a:pt x="28" y="23"/>
                    </a:moveTo>
                    <a:lnTo>
                      <a:pt x="12" y="15"/>
                    </a:lnTo>
                    <a:lnTo>
                      <a:pt x="6" y="12"/>
                    </a:lnTo>
                    <a:lnTo>
                      <a:pt x="0" y="6"/>
                    </a:lnTo>
                    <a:lnTo>
                      <a:pt x="5" y="0"/>
                    </a:lnTo>
                    <a:lnTo>
                      <a:pt x="11" y="6"/>
                    </a:lnTo>
                    <a:lnTo>
                      <a:pt x="17" y="9"/>
                    </a:lnTo>
                    <a:lnTo>
                      <a:pt x="33" y="17"/>
                    </a:lnTo>
                    <a:lnTo>
                      <a:pt x="2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20" name="Freeform 316"/>
              <p:cNvSpPr>
                <a:spLocks/>
              </p:cNvSpPr>
              <p:nvPr/>
            </p:nvSpPr>
            <p:spPr bwMode="auto">
              <a:xfrm>
                <a:off x="2676" y="1677"/>
                <a:ext cx="2"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21" name="Freeform 317"/>
              <p:cNvSpPr>
                <a:spLocks/>
              </p:cNvSpPr>
              <p:nvPr/>
            </p:nvSpPr>
            <p:spPr bwMode="auto">
              <a:xfrm>
                <a:off x="2662" y="1551"/>
                <a:ext cx="6" cy="119"/>
              </a:xfrm>
              <a:custGeom>
                <a:avLst/>
                <a:gdLst>
                  <a:gd name="T0" fmla="*/ 0 w 12"/>
                  <a:gd name="T1" fmla="*/ 238 h 238"/>
                  <a:gd name="T2" fmla="*/ 0 w 12"/>
                  <a:gd name="T3" fmla="*/ 207 h 238"/>
                  <a:gd name="T4" fmla="*/ 3 w 12"/>
                  <a:gd name="T5" fmla="*/ 144 h 238"/>
                  <a:gd name="T6" fmla="*/ 6 w 12"/>
                  <a:gd name="T7" fmla="*/ 68 h 238"/>
                  <a:gd name="T8" fmla="*/ 6 w 12"/>
                  <a:gd name="T9" fmla="*/ 32 h 238"/>
                  <a:gd name="T10" fmla="*/ 3 w 12"/>
                  <a:gd name="T11" fmla="*/ 0 h 238"/>
                  <a:gd name="T12" fmla="*/ 9 w 12"/>
                  <a:gd name="T13" fmla="*/ 0 h 238"/>
                  <a:gd name="T14" fmla="*/ 12 w 12"/>
                  <a:gd name="T15" fmla="*/ 32 h 238"/>
                  <a:gd name="T16" fmla="*/ 12 w 12"/>
                  <a:gd name="T17" fmla="*/ 68 h 238"/>
                  <a:gd name="T18" fmla="*/ 9 w 12"/>
                  <a:gd name="T19" fmla="*/ 144 h 238"/>
                  <a:gd name="T20" fmla="*/ 6 w 12"/>
                  <a:gd name="T21" fmla="*/ 207 h 238"/>
                  <a:gd name="T22" fmla="*/ 6 w 12"/>
                  <a:gd name="T23" fmla="*/ 238 h 238"/>
                  <a:gd name="T24" fmla="*/ 0 w 12"/>
                  <a:gd name="T2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38">
                    <a:moveTo>
                      <a:pt x="0" y="238"/>
                    </a:moveTo>
                    <a:lnTo>
                      <a:pt x="0" y="207"/>
                    </a:lnTo>
                    <a:lnTo>
                      <a:pt x="3" y="144"/>
                    </a:lnTo>
                    <a:lnTo>
                      <a:pt x="6" y="68"/>
                    </a:lnTo>
                    <a:lnTo>
                      <a:pt x="6" y="32"/>
                    </a:lnTo>
                    <a:lnTo>
                      <a:pt x="3" y="0"/>
                    </a:lnTo>
                    <a:lnTo>
                      <a:pt x="9" y="0"/>
                    </a:lnTo>
                    <a:lnTo>
                      <a:pt x="12" y="32"/>
                    </a:lnTo>
                    <a:lnTo>
                      <a:pt x="12" y="68"/>
                    </a:lnTo>
                    <a:lnTo>
                      <a:pt x="9" y="144"/>
                    </a:lnTo>
                    <a:lnTo>
                      <a:pt x="6" y="207"/>
                    </a:lnTo>
                    <a:lnTo>
                      <a:pt x="6" y="238"/>
                    </a:lnTo>
                    <a:lnTo>
                      <a:pt x="0" y="2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22" name="Freeform 318"/>
              <p:cNvSpPr>
                <a:spLocks/>
              </p:cNvSpPr>
              <p:nvPr/>
            </p:nvSpPr>
            <p:spPr bwMode="auto">
              <a:xfrm>
                <a:off x="2662" y="1668"/>
                <a:ext cx="3" cy="3"/>
              </a:xfrm>
              <a:custGeom>
                <a:avLst/>
                <a:gdLst>
                  <a:gd name="T0" fmla="*/ 0 w 6"/>
                  <a:gd name="T1" fmla="*/ 6 h 6"/>
                  <a:gd name="T2" fmla="*/ 0 w 6"/>
                  <a:gd name="T3" fmla="*/ 3 h 6"/>
                  <a:gd name="T4" fmla="*/ 6 w 6"/>
                  <a:gd name="T5" fmla="*/ 3 h 6"/>
                  <a:gd name="T6" fmla="*/ 5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0" y="3"/>
                    </a:lnTo>
                    <a:lnTo>
                      <a:pt x="6" y="3"/>
                    </a:ln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23" name="Freeform 319"/>
              <p:cNvSpPr>
                <a:spLocks/>
              </p:cNvSpPr>
              <p:nvPr/>
            </p:nvSpPr>
            <p:spPr bwMode="auto">
              <a:xfrm>
                <a:off x="2664" y="1538"/>
                <a:ext cx="5" cy="14"/>
              </a:xfrm>
              <a:custGeom>
                <a:avLst/>
                <a:gdLst>
                  <a:gd name="T0" fmla="*/ 0 w 11"/>
                  <a:gd name="T1" fmla="*/ 24 h 28"/>
                  <a:gd name="T2" fmla="*/ 6 w 11"/>
                  <a:gd name="T3" fmla="*/ 28 h 28"/>
                  <a:gd name="T4" fmla="*/ 11 w 11"/>
                  <a:gd name="T5" fmla="*/ 3 h 28"/>
                  <a:gd name="T6" fmla="*/ 5 w 11"/>
                  <a:gd name="T7" fmla="*/ 0 h 28"/>
                  <a:gd name="T8" fmla="*/ 0 w 11"/>
                  <a:gd name="T9" fmla="*/ 24 h 28"/>
                </a:gdLst>
                <a:ahLst/>
                <a:cxnLst>
                  <a:cxn ang="0">
                    <a:pos x="T0" y="T1"/>
                  </a:cxn>
                  <a:cxn ang="0">
                    <a:pos x="T2" y="T3"/>
                  </a:cxn>
                  <a:cxn ang="0">
                    <a:pos x="T4" y="T5"/>
                  </a:cxn>
                  <a:cxn ang="0">
                    <a:pos x="T6" y="T7"/>
                  </a:cxn>
                  <a:cxn ang="0">
                    <a:pos x="T8" y="T9"/>
                  </a:cxn>
                </a:cxnLst>
                <a:rect l="0" t="0" r="r" b="b"/>
                <a:pathLst>
                  <a:path w="11" h="28">
                    <a:moveTo>
                      <a:pt x="0" y="24"/>
                    </a:moveTo>
                    <a:lnTo>
                      <a:pt x="6" y="28"/>
                    </a:lnTo>
                    <a:lnTo>
                      <a:pt x="11" y="3"/>
                    </a:lnTo>
                    <a:lnTo>
                      <a:pt x="5"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24" name="Freeform 320"/>
              <p:cNvSpPr>
                <a:spLocks/>
              </p:cNvSpPr>
              <p:nvPr/>
            </p:nvSpPr>
            <p:spPr bwMode="auto">
              <a:xfrm>
                <a:off x="2664" y="1550"/>
                <a:ext cx="3" cy="2"/>
              </a:xfrm>
              <a:custGeom>
                <a:avLst/>
                <a:gdLst>
                  <a:gd name="T0" fmla="*/ 0 w 6"/>
                  <a:gd name="T1" fmla="*/ 2 h 4"/>
                  <a:gd name="T2" fmla="*/ 0 w 6"/>
                  <a:gd name="T3" fmla="*/ 0 h 4"/>
                  <a:gd name="T4" fmla="*/ 6 w 6"/>
                  <a:gd name="T5" fmla="*/ 4 h 4"/>
                  <a:gd name="T6" fmla="*/ 6 w 6"/>
                  <a:gd name="T7" fmla="*/ 2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0" y="0"/>
                    </a:lnTo>
                    <a:lnTo>
                      <a:pt x="6" y="4"/>
                    </a:lnTo>
                    <a:lnTo>
                      <a:pt x="6"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25" name="Rectangle 321"/>
              <p:cNvSpPr>
                <a:spLocks noChangeArrowheads="1"/>
              </p:cNvSpPr>
              <p:nvPr/>
            </p:nvSpPr>
            <p:spPr bwMode="auto">
              <a:xfrm>
                <a:off x="2666" y="1538"/>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226" name="Freeform 322"/>
              <p:cNvSpPr>
                <a:spLocks/>
              </p:cNvSpPr>
              <p:nvPr/>
            </p:nvSpPr>
            <p:spPr bwMode="auto">
              <a:xfrm>
                <a:off x="2666" y="1538"/>
                <a:ext cx="4" cy="1"/>
              </a:xfrm>
              <a:custGeom>
                <a:avLst/>
                <a:gdLst>
                  <a:gd name="T0" fmla="*/ 6 w 8"/>
                  <a:gd name="T1" fmla="*/ 3 h 3"/>
                  <a:gd name="T2" fmla="*/ 8 w 8"/>
                  <a:gd name="T3" fmla="*/ 1 h 3"/>
                  <a:gd name="T4" fmla="*/ 0 w 8"/>
                  <a:gd name="T5" fmla="*/ 1 h 3"/>
                  <a:gd name="T6" fmla="*/ 0 w 8"/>
                  <a:gd name="T7" fmla="*/ 0 h 3"/>
                  <a:gd name="T8" fmla="*/ 6 w 8"/>
                  <a:gd name="T9" fmla="*/ 3 h 3"/>
                </a:gdLst>
                <a:ahLst/>
                <a:cxnLst>
                  <a:cxn ang="0">
                    <a:pos x="T0" y="T1"/>
                  </a:cxn>
                  <a:cxn ang="0">
                    <a:pos x="T2" y="T3"/>
                  </a:cxn>
                  <a:cxn ang="0">
                    <a:pos x="T4" y="T5"/>
                  </a:cxn>
                  <a:cxn ang="0">
                    <a:pos x="T6" y="T7"/>
                  </a:cxn>
                  <a:cxn ang="0">
                    <a:pos x="T8" y="T9"/>
                  </a:cxn>
                </a:cxnLst>
                <a:rect l="0" t="0" r="r" b="b"/>
                <a:pathLst>
                  <a:path w="8" h="3">
                    <a:moveTo>
                      <a:pt x="6" y="3"/>
                    </a:moveTo>
                    <a:lnTo>
                      <a:pt x="8" y="1"/>
                    </a:lnTo>
                    <a:lnTo>
                      <a:pt x="0" y="1"/>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27" name="Freeform 323"/>
              <p:cNvSpPr>
                <a:spLocks/>
              </p:cNvSpPr>
              <p:nvPr/>
            </p:nvSpPr>
            <p:spPr bwMode="auto">
              <a:xfrm>
                <a:off x="2058" y="1671"/>
                <a:ext cx="577" cy="685"/>
              </a:xfrm>
              <a:custGeom>
                <a:avLst/>
                <a:gdLst>
                  <a:gd name="T0" fmla="*/ 514 w 1155"/>
                  <a:gd name="T1" fmla="*/ 55 h 1369"/>
                  <a:gd name="T2" fmla="*/ 488 w 1155"/>
                  <a:gd name="T3" fmla="*/ 137 h 1369"/>
                  <a:gd name="T4" fmla="*/ 449 w 1155"/>
                  <a:gd name="T5" fmla="*/ 248 h 1369"/>
                  <a:gd name="T6" fmla="*/ 417 w 1155"/>
                  <a:gd name="T7" fmla="*/ 467 h 1369"/>
                  <a:gd name="T8" fmla="*/ 508 w 1155"/>
                  <a:gd name="T9" fmla="*/ 505 h 1369"/>
                  <a:gd name="T10" fmla="*/ 752 w 1155"/>
                  <a:gd name="T11" fmla="*/ 454 h 1369"/>
                  <a:gd name="T12" fmla="*/ 698 w 1155"/>
                  <a:gd name="T13" fmla="*/ 474 h 1369"/>
                  <a:gd name="T14" fmla="*/ 703 w 1155"/>
                  <a:gd name="T15" fmla="*/ 537 h 1369"/>
                  <a:gd name="T16" fmla="*/ 834 w 1155"/>
                  <a:gd name="T17" fmla="*/ 585 h 1369"/>
                  <a:gd name="T18" fmla="*/ 904 w 1155"/>
                  <a:gd name="T19" fmla="*/ 517 h 1369"/>
                  <a:gd name="T20" fmla="*/ 1059 w 1155"/>
                  <a:gd name="T21" fmla="*/ 509 h 1369"/>
                  <a:gd name="T22" fmla="*/ 1121 w 1155"/>
                  <a:gd name="T23" fmla="*/ 488 h 1369"/>
                  <a:gd name="T24" fmla="*/ 1025 w 1155"/>
                  <a:gd name="T25" fmla="*/ 522 h 1369"/>
                  <a:gd name="T26" fmla="*/ 890 w 1155"/>
                  <a:gd name="T27" fmla="*/ 535 h 1369"/>
                  <a:gd name="T28" fmla="*/ 852 w 1155"/>
                  <a:gd name="T29" fmla="*/ 597 h 1369"/>
                  <a:gd name="T30" fmla="*/ 899 w 1155"/>
                  <a:gd name="T31" fmla="*/ 631 h 1369"/>
                  <a:gd name="T32" fmla="*/ 762 w 1155"/>
                  <a:gd name="T33" fmla="*/ 594 h 1369"/>
                  <a:gd name="T34" fmla="*/ 638 w 1155"/>
                  <a:gd name="T35" fmla="*/ 523 h 1369"/>
                  <a:gd name="T36" fmla="*/ 477 w 1155"/>
                  <a:gd name="T37" fmla="*/ 538 h 1369"/>
                  <a:gd name="T38" fmla="*/ 516 w 1155"/>
                  <a:gd name="T39" fmla="*/ 676 h 1369"/>
                  <a:gd name="T40" fmla="*/ 561 w 1155"/>
                  <a:gd name="T41" fmla="*/ 798 h 1369"/>
                  <a:gd name="T42" fmla="*/ 684 w 1155"/>
                  <a:gd name="T43" fmla="*/ 810 h 1369"/>
                  <a:gd name="T44" fmla="*/ 762 w 1155"/>
                  <a:gd name="T45" fmla="*/ 844 h 1369"/>
                  <a:gd name="T46" fmla="*/ 605 w 1155"/>
                  <a:gd name="T47" fmla="*/ 843 h 1369"/>
                  <a:gd name="T48" fmla="*/ 844 w 1155"/>
                  <a:gd name="T49" fmla="*/ 991 h 1369"/>
                  <a:gd name="T50" fmla="*/ 734 w 1155"/>
                  <a:gd name="T51" fmla="*/ 934 h 1369"/>
                  <a:gd name="T52" fmla="*/ 540 w 1155"/>
                  <a:gd name="T53" fmla="*/ 807 h 1369"/>
                  <a:gd name="T54" fmla="*/ 491 w 1155"/>
                  <a:gd name="T55" fmla="*/ 660 h 1369"/>
                  <a:gd name="T56" fmla="*/ 412 w 1155"/>
                  <a:gd name="T57" fmla="*/ 503 h 1369"/>
                  <a:gd name="T58" fmla="*/ 271 w 1155"/>
                  <a:gd name="T59" fmla="*/ 410 h 1369"/>
                  <a:gd name="T60" fmla="*/ 135 w 1155"/>
                  <a:gd name="T61" fmla="*/ 576 h 1369"/>
                  <a:gd name="T62" fmla="*/ 144 w 1155"/>
                  <a:gd name="T63" fmla="*/ 628 h 1369"/>
                  <a:gd name="T64" fmla="*/ 232 w 1155"/>
                  <a:gd name="T65" fmla="*/ 787 h 1369"/>
                  <a:gd name="T66" fmla="*/ 335 w 1155"/>
                  <a:gd name="T67" fmla="*/ 926 h 1369"/>
                  <a:gd name="T68" fmla="*/ 455 w 1155"/>
                  <a:gd name="T69" fmla="*/ 1043 h 1369"/>
                  <a:gd name="T70" fmla="*/ 639 w 1155"/>
                  <a:gd name="T71" fmla="*/ 1119 h 1369"/>
                  <a:gd name="T72" fmla="*/ 773 w 1155"/>
                  <a:gd name="T73" fmla="*/ 1068 h 1369"/>
                  <a:gd name="T74" fmla="*/ 776 w 1155"/>
                  <a:gd name="T75" fmla="*/ 1079 h 1369"/>
                  <a:gd name="T76" fmla="*/ 664 w 1155"/>
                  <a:gd name="T77" fmla="*/ 1119 h 1369"/>
                  <a:gd name="T78" fmla="*/ 804 w 1155"/>
                  <a:gd name="T79" fmla="*/ 1218 h 1369"/>
                  <a:gd name="T80" fmla="*/ 1059 w 1155"/>
                  <a:gd name="T81" fmla="*/ 1253 h 1369"/>
                  <a:gd name="T82" fmla="*/ 1146 w 1155"/>
                  <a:gd name="T83" fmla="*/ 1309 h 1369"/>
                  <a:gd name="T84" fmla="*/ 1064 w 1155"/>
                  <a:gd name="T85" fmla="*/ 1261 h 1369"/>
                  <a:gd name="T86" fmla="*/ 850 w 1155"/>
                  <a:gd name="T87" fmla="*/ 1264 h 1369"/>
                  <a:gd name="T88" fmla="*/ 974 w 1155"/>
                  <a:gd name="T89" fmla="*/ 1369 h 1369"/>
                  <a:gd name="T90" fmla="*/ 822 w 1155"/>
                  <a:gd name="T91" fmla="*/ 1258 h 1369"/>
                  <a:gd name="T92" fmla="*/ 593 w 1155"/>
                  <a:gd name="T93" fmla="*/ 1134 h 1369"/>
                  <a:gd name="T94" fmla="*/ 366 w 1155"/>
                  <a:gd name="T95" fmla="*/ 1019 h 1369"/>
                  <a:gd name="T96" fmla="*/ 223 w 1155"/>
                  <a:gd name="T97" fmla="*/ 909 h 1369"/>
                  <a:gd name="T98" fmla="*/ 253 w 1155"/>
                  <a:gd name="T99" fmla="*/ 1111 h 1369"/>
                  <a:gd name="T100" fmla="*/ 203 w 1155"/>
                  <a:gd name="T101" fmla="*/ 954 h 1369"/>
                  <a:gd name="T102" fmla="*/ 160 w 1155"/>
                  <a:gd name="T103" fmla="*/ 713 h 1369"/>
                  <a:gd name="T104" fmla="*/ 62 w 1155"/>
                  <a:gd name="T105" fmla="*/ 691 h 1369"/>
                  <a:gd name="T106" fmla="*/ 30 w 1155"/>
                  <a:gd name="T107" fmla="*/ 813 h 1369"/>
                  <a:gd name="T108" fmla="*/ 0 w 1155"/>
                  <a:gd name="T109" fmla="*/ 764 h 1369"/>
                  <a:gd name="T110" fmla="*/ 82 w 1155"/>
                  <a:gd name="T111" fmla="*/ 572 h 1369"/>
                  <a:gd name="T112" fmla="*/ 386 w 1155"/>
                  <a:gd name="T113" fmla="*/ 233 h 1369"/>
                  <a:gd name="T114" fmla="*/ 424 w 1155"/>
                  <a:gd name="T115" fmla="*/ 57 h 1369"/>
                  <a:gd name="T116" fmla="*/ 454 w 1155"/>
                  <a:gd name="T117" fmla="*/ 3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5" h="1369">
                    <a:moveTo>
                      <a:pt x="471" y="0"/>
                    </a:moveTo>
                    <a:lnTo>
                      <a:pt x="475" y="1"/>
                    </a:lnTo>
                    <a:lnTo>
                      <a:pt x="482" y="3"/>
                    </a:lnTo>
                    <a:lnTo>
                      <a:pt x="486" y="4"/>
                    </a:lnTo>
                    <a:lnTo>
                      <a:pt x="491" y="8"/>
                    </a:lnTo>
                    <a:lnTo>
                      <a:pt x="497" y="15"/>
                    </a:lnTo>
                    <a:lnTo>
                      <a:pt x="503" y="25"/>
                    </a:lnTo>
                    <a:lnTo>
                      <a:pt x="508" y="35"/>
                    </a:lnTo>
                    <a:lnTo>
                      <a:pt x="511" y="46"/>
                    </a:lnTo>
                    <a:lnTo>
                      <a:pt x="514" y="55"/>
                    </a:lnTo>
                    <a:lnTo>
                      <a:pt x="514" y="65"/>
                    </a:lnTo>
                    <a:lnTo>
                      <a:pt x="514" y="71"/>
                    </a:lnTo>
                    <a:lnTo>
                      <a:pt x="513" y="77"/>
                    </a:lnTo>
                    <a:lnTo>
                      <a:pt x="509" y="86"/>
                    </a:lnTo>
                    <a:lnTo>
                      <a:pt x="505" y="96"/>
                    </a:lnTo>
                    <a:lnTo>
                      <a:pt x="500" y="105"/>
                    </a:lnTo>
                    <a:lnTo>
                      <a:pt x="496" y="112"/>
                    </a:lnTo>
                    <a:lnTo>
                      <a:pt x="491" y="122"/>
                    </a:lnTo>
                    <a:lnTo>
                      <a:pt x="488" y="133"/>
                    </a:lnTo>
                    <a:lnTo>
                      <a:pt x="488" y="137"/>
                    </a:lnTo>
                    <a:lnTo>
                      <a:pt x="486" y="143"/>
                    </a:lnTo>
                    <a:lnTo>
                      <a:pt x="486" y="190"/>
                    </a:lnTo>
                    <a:lnTo>
                      <a:pt x="486" y="199"/>
                    </a:lnTo>
                    <a:lnTo>
                      <a:pt x="485" y="204"/>
                    </a:lnTo>
                    <a:lnTo>
                      <a:pt x="483" y="207"/>
                    </a:lnTo>
                    <a:lnTo>
                      <a:pt x="480" y="214"/>
                    </a:lnTo>
                    <a:lnTo>
                      <a:pt x="475" y="222"/>
                    </a:lnTo>
                    <a:lnTo>
                      <a:pt x="469" y="228"/>
                    </a:lnTo>
                    <a:lnTo>
                      <a:pt x="463" y="234"/>
                    </a:lnTo>
                    <a:lnTo>
                      <a:pt x="449" y="248"/>
                    </a:lnTo>
                    <a:lnTo>
                      <a:pt x="420" y="276"/>
                    </a:lnTo>
                    <a:lnTo>
                      <a:pt x="393" y="299"/>
                    </a:lnTo>
                    <a:lnTo>
                      <a:pt x="367" y="324"/>
                    </a:lnTo>
                    <a:lnTo>
                      <a:pt x="338" y="350"/>
                    </a:lnTo>
                    <a:lnTo>
                      <a:pt x="355" y="380"/>
                    </a:lnTo>
                    <a:lnTo>
                      <a:pt x="372" y="407"/>
                    </a:lnTo>
                    <a:lnTo>
                      <a:pt x="389" y="434"/>
                    </a:lnTo>
                    <a:lnTo>
                      <a:pt x="396" y="446"/>
                    </a:lnTo>
                    <a:lnTo>
                      <a:pt x="406" y="457"/>
                    </a:lnTo>
                    <a:lnTo>
                      <a:pt x="417" y="467"/>
                    </a:lnTo>
                    <a:lnTo>
                      <a:pt x="427" y="477"/>
                    </a:lnTo>
                    <a:lnTo>
                      <a:pt x="432" y="480"/>
                    </a:lnTo>
                    <a:lnTo>
                      <a:pt x="438" y="484"/>
                    </a:lnTo>
                    <a:lnTo>
                      <a:pt x="443" y="488"/>
                    </a:lnTo>
                    <a:lnTo>
                      <a:pt x="449" y="492"/>
                    </a:lnTo>
                    <a:lnTo>
                      <a:pt x="463" y="497"/>
                    </a:lnTo>
                    <a:lnTo>
                      <a:pt x="477" y="501"/>
                    </a:lnTo>
                    <a:lnTo>
                      <a:pt x="491" y="505"/>
                    </a:lnTo>
                    <a:lnTo>
                      <a:pt x="499" y="505"/>
                    </a:lnTo>
                    <a:lnTo>
                      <a:pt x="508" y="505"/>
                    </a:lnTo>
                    <a:lnTo>
                      <a:pt x="525" y="505"/>
                    </a:lnTo>
                    <a:lnTo>
                      <a:pt x="542" y="503"/>
                    </a:lnTo>
                    <a:lnTo>
                      <a:pt x="557" y="500"/>
                    </a:lnTo>
                    <a:lnTo>
                      <a:pt x="573" y="498"/>
                    </a:lnTo>
                    <a:lnTo>
                      <a:pt x="587" y="494"/>
                    </a:lnTo>
                    <a:lnTo>
                      <a:pt x="602" y="491"/>
                    </a:lnTo>
                    <a:lnTo>
                      <a:pt x="636" y="480"/>
                    </a:lnTo>
                    <a:lnTo>
                      <a:pt x="672" y="472"/>
                    </a:lnTo>
                    <a:lnTo>
                      <a:pt x="715" y="461"/>
                    </a:lnTo>
                    <a:lnTo>
                      <a:pt x="752" y="454"/>
                    </a:lnTo>
                    <a:lnTo>
                      <a:pt x="765" y="452"/>
                    </a:lnTo>
                    <a:lnTo>
                      <a:pt x="768" y="452"/>
                    </a:lnTo>
                    <a:lnTo>
                      <a:pt x="768" y="454"/>
                    </a:lnTo>
                    <a:lnTo>
                      <a:pt x="766" y="455"/>
                    </a:lnTo>
                    <a:lnTo>
                      <a:pt x="760" y="458"/>
                    </a:lnTo>
                    <a:lnTo>
                      <a:pt x="752" y="461"/>
                    </a:lnTo>
                    <a:lnTo>
                      <a:pt x="742" y="463"/>
                    </a:lnTo>
                    <a:lnTo>
                      <a:pt x="721" y="467"/>
                    </a:lnTo>
                    <a:lnTo>
                      <a:pt x="709" y="469"/>
                    </a:lnTo>
                    <a:lnTo>
                      <a:pt x="698" y="474"/>
                    </a:lnTo>
                    <a:lnTo>
                      <a:pt x="689" y="477"/>
                    </a:lnTo>
                    <a:lnTo>
                      <a:pt x="667" y="483"/>
                    </a:lnTo>
                    <a:lnTo>
                      <a:pt x="647" y="489"/>
                    </a:lnTo>
                    <a:lnTo>
                      <a:pt x="638" y="494"/>
                    </a:lnTo>
                    <a:lnTo>
                      <a:pt x="627" y="498"/>
                    </a:lnTo>
                    <a:lnTo>
                      <a:pt x="643" y="503"/>
                    </a:lnTo>
                    <a:lnTo>
                      <a:pt x="655" y="509"/>
                    </a:lnTo>
                    <a:lnTo>
                      <a:pt x="680" y="523"/>
                    </a:lnTo>
                    <a:lnTo>
                      <a:pt x="691" y="529"/>
                    </a:lnTo>
                    <a:lnTo>
                      <a:pt x="703" y="537"/>
                    </a:lnTo>
                    <a:lnTo>
                      <a:pt x="723" y="552"/>
                    </a:lnTo>
                    <a:lnTo>
                      <a:pt x="734" y="560"/>
                    </a:lnTo>
                    <a:lnTo>
                      <a:pt x="745" y="566"/>
                    </a:lnTo>
                    <a:lnTo>
                      <a:pt x="766" y="577"/>
                    </a:lnTo>
                    <a:lnTo>
                      <a:pt x="779" y="582"/>
                    </a:lnTo>
                    <a:lnTo>
                      <a:pt x="791" y="585"/>
                    </a:lnTo>
                    <a:lnTo>
                      <a:pt x="805" y="588"/>
                    </a:lnTo>
                    <a:lnTo>
                      <a:pt x="819" y="588"/>
                    </a:lnTo>
                    <a:lnTo>
                      <a:pt x="827" y="588"/>
                    </a:lnTo>
                    <a:lnTo>
                      <a:pt x="834" y="585"/>
                    </a:lnTo>
                    <a:lnTo>
                      <a:pt x="838" y="583"/>
                    </a:lnTo>
                    <a:lnTo>
                      <a:pt x="841" y="580"/>
                    </a:lnTo>
                    <a:lnTo>
                      <a:pt x="845" y="576"/>
                    </a:lnTo>
                    <a:lnTo>
                      <a:pt x="856" y="563"/>
                    </a:lnTo>
                    <a:lnTo>
                      <a:pt x="865" y="548"/>
                    </a:lnTo>
                    <a:lnTo>
                      <a:pt x="873" y="540"/>
                    </a:lnTo>
                    <a:lnTo>
                      <a:pt x="879" y="532"/>
                    </a:lnTo>
                    <a:lnTo>
                      <a:pt x="887" y="526"/>
                    </a:lnTo>
                    <a:lnTo>
                      <a:pt x="895" y="522"/>
                    </a:lnTo>
                    <a:lnTo>
                      <a:pt x="904" y="517"/>
                    </a:lnTo>
                    <a:lnTo>
                      <a:pt x="913" y="514"/>
                    </a:lnTo>
                    <a:lnTo>
                      <a:pt x="923" y="511"/>
                    </a:lnTo>
                    <a:lnTo>
                      <a:pt x="934" y="511"/>
                    </a:lnTo>
                    <a:lnTo>
                      <a:pt x="946" y="509"/>
                    </a:lnTo>
                    <a:lnTo>
                      <a:pt x="957" y="509"/>
                    </a:lnTo>
                    <a:lnTo>
                      <a:pt x="978" y="512"/>
                    </a:lnTo>
                    <a:lnTo>
                      <a:pt x="999" y="514"/>
                    </a:lnTo>
                    <a:lnTo>
                      <a:pt x="1011" y="514"/>
                    </a:lnTo>
                    <a:lnTo>
                      <a:pt x="1023" y="512"/>
                    </a:lnTo>
                    <a:lnTo>
                      <a:pt x="1059" y="509"/>
                    </a:lnTo>
                    <a:lnTo>
                      <a:pt x="1076" y="506"/>
                    </a:lnTo>
                    <a:lnTo>
                      <a:pt x="1084" y="503"/>
                    </a:lnTo>
                    <a:lnTo>
                      <a:pt x="1093" y="500"/>
                    </a:lnTo>
                    <a:lnTo>
                      <a:pt x="1098" y="497"/>
                    </a:lnTo>
                    <a:lnTo>
                      <a:pt x="1102" y="494"/>
                    </a:lnTo>
                    <a:lnTo>
                      <a:pt x="1110" y="488"/>
                    </a:lnTo>
                    <a:lnTo>
                      <a:pt x="1115" y="484"/>
                    </a:lnTo>
                    <a:lnTo>
                      <a:pt x="1118" y="483"/>
                    </a:lnTo>
                    <a:lnTo>
                      <a:pt x="1119" y="484"/>
                    </a:lnTo>
                    <a:lnTo>
                      <a:pt x="1121" y="488"/>
                    </a:lnTo>
                    <a:lnTo>
                      <a:pt x="1119" y="489"/>
                    </a:lnTo>
                    <a:lnTo>
                      <a:pt x="1118" y="491"/>
                    </a:lnTo>
                    <a:lnTo>
                      <a:pt x="1110" y="495"/>
                    </a:lnTo>
                    <a:lnTo>
                      <a:pt x="1099" y="500"/>
                    </a:lnTo>
                    <a:lnTo>
                      <a:pt x="1085" y="506"/>
                    </a:lnTo>
                    <a:lnTo>
                      <a:pt x="1070" y="512"/>
                    </a:lnTo>
                    <a:lnTo>
                      <a:pt x="1054" y="515"/>
                    </a:lnTo>
                    <a:lnTo>
                      <a:pt x="1039" y="520"/>
                    </a:lnTo>
                    <a:lnTo>
                      <a:pt x="1033" y="520"/>
                    </a:lnTo>
                    <a:lnTo>
                      <a:pt x="1025" y="522"/>
                    </a:lnTo>
                    <a:lnTo>
                      <a:pt x="1008" y="522"/>
                    </a:lnTo>
                    <a:lnTo>
                      <a:pt x="992" y="520"/>
                    </a:lnTo>
                    <a:lnTo>
                      <a:pt x="960" y="518"/>
                    </a:lnTo>
                    <a:lnTo>
                      <a:pt x="941" y="518"/>
                    </a:lnTo>
                    <a:lnTo>
                      <a:pt x="926" y="520"/>
                    </a:lnTo>
                    <a:lnTo>
                      <a:pt x="918" y="522"/>
                    </a:lnTo>
                    <a:lnTo>
                      <a:pt x="910" y="523"/>
                    </a:lnTo>
                    <a:lnTo>
                      <a:pt x="903" y="528"/>
                    </a:lnTo>
                    <a:lnTo>
                      <a:pt x="895" y="532"/>
                    </a:lnTo>
                    <a:lnTo>
                      <a:pt x="890" y="535"/>
                    </a:lnTo>
                    <a:lnTo>
                      <a:pt x="886" y="540"/>
                    </a:lnTo>
                    <a:lnTo>
                      <a:pt x="879" y="548"/>
                    </a:lnTo>
                    <a:lnTo>
                      <a:pt x="875" y="557"/>
                    </a:lnTo>
                    <a:lnTo>
                      <a:pt x="870" y="566"/>
                    </a:lnTo>
                    <a:lnTo>
                      <a:pt x="865" y="574"/>
                    </a:lnTo>
                    <a:lnTo>
                      <a:pt x="859" y="582"/>
                    </a:lnTo>
                    <a:lnTo>
                      <a:pt x="856" y="585"/>
                    </a:lnTo>
                    <a:lnTo>
                      <a:pt x="852" y="589"/>
                    </a:lnTo>
                    <a:lnTo>
                      <a:pt x="842" y="596"/>
                    </a:lnTo>
                    <a:lnTo>
                      <a:pt x="852" y="597"/>
                    </a:lnTo>
                    <a:lnTo>
                      <a:pt x="861" y="599"/>
                    </a:lnTo>
                    <a:lnTo>
                      <a:pt x="870" y="602"/>
                    </a:lnTo>
                    <a:lnTo>
                      <a:pt x="879" y="606"/>
                    </a:lnTo>
                    <a:lnTo>
                      <a:pt x="889" y="611"/>
                    </a:lnTo>
                    <a:lnTo>
                      <a:pt x="898" y="616"/>
                    </a:lnTo>
                    <a:lnTo>
                      <a:pt x="913" y="626"/>
                    </a:lnTo>
                    <a:lnTo>
                      <a:pt x="937" y="645"/>
                    </a:lnTo>
                    <a:lnTo>
                      <a:pt x="943" y="650"/>
                    </a:lnTo>
                    <a:lnTo>
                      <a:pt x="944" y="651"/>
                    </a:lnTo>
                    <a:lnTo>
                      <a:pt x="899" y="631"/>
                    </a:lnTo>
                    <a:lnTo>
                      <a:pt x="865" y="619"/>
                    </a:lnTo>
                    <a:lnTo>
                      <a:pt x="850" y="613"/>
                    </a:lnTo>
                    <a:lnTo>
                      <a:pt x="834" y="609"/>
                    </a:lnTo>
                    <a:lnTo>
                      <a:pt x="819" y="608"/>
                    </a:lnTo>
                    <a:lnTo>
                      <a:pt x="805" y="606"/>
                    </a:lnTo>
                    <a:lnTo>
                      <a:pt x="790" y="603"/>
                    </a:lnTo>
                    <a:lnTo>
                      <a:pt x="782" y="602"/>
                    </a:lnTo>
                    <a:lnTo>
                      <a:pt x="776" y="600"/>
                    </a:lnTo>
                    <a:lnTo>
                      <a:pt x="768" y="597"/>
                    </a:lnTo>
                    <a:lnTo>
                      <a:pt x="762" y="594"/>
                    </a:lnTo>
                    <a:lnTo>
                      <a:pt x="754" y="591"/>
                    </a:lnTo>
                    <a:lnTo>
                      <a:pt x="746" y="588"/>
                    </a:lnTo>
                    <a:lnTo>
                      <a:pt x="728" y="574"/>
                    </a:lnTo>
                    <a:lnTo>
                      <a:pt x="711" y="562"/>
                    </a:lnTo>
                    <a:lnTo>
                      <a:pt x="694" y="549"/>
                    </a:lnTo>
                    <a:lnTo>
                      <a:pt x="678" y="540"/>
                    </a:lnTo>
                    <a:lnTo>
                      <a:pt x="661" y="531"/>
                    </a:lnTo>
                    <a:lnTo>
                      <a:pt x="652" y="528"/>
                    </a:lnTo>
                    <a:lnTo>
                      <a:pt x="644" y="525"/>
                    </a:lnTo>
                    <a:lnTo>
                      <a:pt x="638" y="523"/>
                    </a:lnTo>
                    <a:lnTo>
                      <a:pt x="633" y="522"/>
                    </a:lnTo>
                    <a:lnTo>
                      <a:pt x="624" y="520"/>
                    </a:lnTo>
                    <a:lnTo>
                      <a:pt x="613" y="518"/>
                    </a:lnTo>
                    <a:lnTo>
                      <a:pt x="601" y="518"/>
                    </a:lnTo>
                    <a:lnTo>
                      <a:pt x="567" y="518"/>
                    </a:lnTo>
                    <a:lnTo>
                      <a:pt x="550" y="520"/>
                    </a:lnTo>
                    <a:lnTo>
                      <a:pt x="536" y="522"/>
                    </a:lnTo>
                    <a:lnTo>
                      <a:pt x="505" y="525"/>
                    </a:lnTo>
                    <a:lnTo>
                      <a:pt x="471" y="529"/>
                    </a:lnTo>
                    <a:lnTo>
                      <a:pt x="477" y="538"/>
                    </a:lnTo>
                    <a:lnTo>
                      <a:pt x="480" y="549"/>
                    </a:lnTo>
                    <a:lnTo>
                      <a:pt x="483" y="559"/>
                    </a:lnTo>
                    <a:lnTo>
                      <a:pt x="486" y="568"/>
                    </a:lnTo>
                    <a:lnTo>
                      <a:pt x="488" y="588"/>
                    </a:lnTo>
                    <a:lnTo>
                      <a:pt x="491" y="599"/>
                    </a:lnTo>
                    <a:lnTo>
                      <a:pt x="492" y="609"/>
                    </a:lnTo>
                    <a:lnTo>
                      <a:pt x="497" y="625"/>
                    </a:lnTo>
                    <a:lnTo>
                      <a:pt x="500" y="639"/>
                    </a:lnTo>
                    <a:lnTo>
                      <a:pt x="511" y="664"/>
                    </a:lnTo>
                    <a:lnTo>
                      <a:pt x="516" y="676"/>
                    </a:lnTo>
                    <a:lnTo>
                      <a:pt x="520" y="688"/>
                    </a:lnTo>
                    <a:lnTo>
                      <a:pt x="523" y="702"/>
                    </a:lnTo>
                    <a:lnTo>
                      <a:pt x="528" y="718"/>
                    </a:lnTo>
                    <a:lnTo>
                      <a:pt x="531" y="735"/>
                    </a:lnTo>
                    <a:lnTo>
                      <a:pt x="536" y="751"/>
                    </a:lnTo>
                    <a:lnTo>
                      <a:pt x="540" y="767"/>
                    </a:lnTo>
                    <a:lnTo>
                      <a:pt x="543" y="773"/>
                    </a:lnTo>
                    <a:lnTo>
                      <a:pt x="548" y="781"/>
                    </a:lnTo>
                    <a:lnTo>
                      <a:pt x="556" y="793"/>
                    </a:lnTo>
                    <a:lnTo>
                      <a:pt x="561" y="798"/>
                    </a:lnTo>
                    <a:lnTo>
                      <a:pt x="567" y="802"/>
                    </a:lnTo>
                    <a:lnTo>
                      <a:pt x="573" y="806"/>
                    </a:lnTo>
                    <a:lnTo>
                      <a:pt x="579" y="809"/>
                    </a:lnTo>
                    <a:lnTo>
                      <a:pt x="587" y="812"/>
                    </a:lnTo>
                    <a:lnTo>
                      <a:pt x="595" y="812"/>
                    </a:lnTo>
                    <a:lnTo>
                      <a:pt x="609" y="813"/>
                    </a:lnTo>
                    <a:lnTo>
                      <a:pt x="622" y="813"/>
                    </a:lnTo>
                    <a:lnTo>
                      <a:pt x="647" y="812"/>
                    </a:lnTo>
                    <a:lnTo>
                      <a:pt x="672" y="810"/>
                    </a:lnTo>
                    <a:lnTo>
                      <a:pt x="684" y="810"/>
                    </a:lnTo>
                    <a:lnTo>
                      <a:pt x="698" y="812"/>
                    </a:lnTo>
                    <a:lnTo>
                      <a:pt x="712" y="813"/>
                    </a:lnTo>
                    <a:lnTo>
                      <a:pt x="725" y="818"/>
                    </a:lnTo>
                    <a:lnTo>
                      <a:pt x="739" y="822"/>
                    </a:lnTo>
                    <a:lnTo>
                      <a:pt x="749" y="829"/>
                    </a:lnTo>
                    <a:lnTo>
                      <a:pt x="760" y="835"/>
                    </a:lnTo>
                    <a:lnTo>
                      <a:pt x="768" y="839"/>
                    </a:lnTo>
                    <a:lnTo>
                      <a:pt x="773" y="844"/>
                    </a:lnTo>
                    <a:lnTo>
                      <a:pt x="774" y="844"/>
                    </a:lnTo>
                    <a:lnTo>
                      <a:pt x="762" y="844"/>
                    </a:lnTo>
                    <a:lnTo>
                      <a:pt x="752" y="841"/>
                    </a:lnTo>
                    <a:lnTo>
                      <a:pt x="732" y="835"/>
                    </a:lnTo>
                    <a:lnTo>
                      <a:pt x="714" y="827"/>
                    </a:lnTo>
                    <a:lnTo>
                      <a:pt x="704" y="826"/>
                    </a:lnTo>
                    <a:lnTo>
                      <a:pt x="692" y="822"/>
                    </a:lnTo>
                    <a:lnTo>
                      <a:pt x="678" y="822"/>
                    </a:lnTo>
                    <a:lnTo>
                      <a:pt x="664" y="821"/>
                    </a:lnTo>
                    <a:lnTo>
                      <a:pt x="638" y="821"/>
                    </a:lnTo>
                    <a:lnTo>
                      <a:pt x="584" y="822"/>
                    </a:lnTo>
                    <a:lnTo>
                      <a:pt x="605" y="843"/>
                    </a:lnTo>
                    <a:lnTo>
                      <a:pt x="626" y="860"/>
                    </a:lnTo>
                    <a:lnTo>
                      <a:pt x="647" y="873"/>
                    </a:lnTo>
                    <a:lnTo>
                      <a:pt x="667" y="886"/>
                    </a:lnTo>
                    <a:lnTo>
                      <a:pt x="691" y="897"/>
                    </a:lnTo>
                    <a:lnTo>
                      <a:pt x="712" y="909"/>
                    </a:lnTo>
                    <a:lnTo>
                      <a:pt x="763" y="932"/>
                    </a:lnTo>
                    <a:lnTo>
                      <a:pt x="782" y="943"/>
                    </a:lnTo>
                    <a:lnTo>
                      <a:pt x="802" y="958"/>
                    </a:lnTo>
                    <a:lnTo>
                      <a:pt x="824" y="975"/>
                    </a:lnTo>
                    <a:lnTo>
                      <a:pt x="844" y="991"/>
                    </a:lnTo>
                    <a:lnTo>
                      <a:pt x="859" y="1005"/>
                    </a:lnTo>
                    <a:lnTo>
                      <a:pt x="869" y="1014"/>
                    </a:lnTo>
                    <a:lnTo>
                      <a:pt x="870" y="1015"/>
                    </a:lnTo>
                    <a:lnTo>
                      <a:pt x="869" y="1015"/>
                    </a:lnTo>
                    <a:lnTo>
                      <a:pt x="858" y="1006"/>
                    </a:lnTo>
                    <a:lnTo>
                      <a:pt x="834" y="988"/>
                    </a:lnTo>
                    <a:lnTo>
                      <a:pt x="822" y="980"/>
                    </a:lnTo>
                    <a:lnTo>
                      <a:pt x="810" y="972"/>
                    </a:lnTo>
                    <a:lnTo>
                      <a:pt x="771" y="951"/>
                    </a:lnTo>
                    <a:lnTo>
                      <a:pt x="734" y="934"/>
                    </a:lnTo>
                    <a:lnTo>
                      <a:pt x="698" y="915"/>
                    </a:lnTo>
                    <a:lnTo>
                      <a:pt x="660" y="895"/>
                    </a:lnTo>
                    <a:lnTo>
                      <a:pt x="633" y="880"/>
                    </a:lnTo>
                    <a:lnTo>
                      <a:pt x="609" y="866"/>
                    </a:lnTo>
                    <a:lnTo>
                      <a:pt x="585" y="850"/>
                    </a:lnTo>
                    <a:lnTo>
                      <a:pt x="576" y="843"/>
                    </a:lnTo>
                    <a:lnTo>
                      <a:pt x="565" y="835"/>
                    </a:lnTo>
                    <a:lnTo>
                      <a:pt x="556" y="826"/>
                    </a:lnTo>
                    <a:lnTo>
                      <a:pt x="548" y="816"/>
                    </a:lnTo>
                    <a:lnTo>
                      <a:pt x="540" y="807"/>
                    </a:lnTo>
                    <a:lnTo>
                      <a:pt x="533" y="796"/>
                    </a:lnTo>
                    <a:lnTo>
                      <a:pt x="528" y="784"/>
                    </a:lnTo>
                    <a:lnTo>
                      <a:pt x="522" y="772"/>
                    </a:lnTo>
                    <a:lnTo>
                      <a:pt x="517" y="758"/>
                    </a:lnTo>
                    <a:lnTo>
                      <a:pt x="514" y="744"/>
                    </a:lnTo>
                    <a:lnTo>
                      <a:pt x="511" y="728"/>
                    </a:lnTo>
                    <a:lnTo>
                      <a:pt x="508" y="713"/>
                    </a:lnTo>
                    <a:lnTo>
                      <a:pt x="503" y="699"/>
                    </a:lnTo>
                    <a:lnTo>
                      <a:pt x="500" y="687"/>
                    </a:lnTo>
                    <a:lnTo>
                      <a:pt x="491" y="660"/>
                    </a:lnTo>
                    <a:lnTo>
                      <a:pt x="478" y="631"/>
                    </a:lnTo>
                    <a:lnTo>
                      <a:pt x="471" y="611"/>
                    </a:lnTo>
                    <a:lnTo>
                      <a:pt x="466" y="593"/>
                    </a:lnTo>
                    <a:lnTo>
                      <a:pt x="460" y="574"/>
                    </a:lnTo>
                    <a:lnTo>
                      <a:pt x="452" y="554"/>
                    </a:lnTo>
                    <a:lnTo>
                      <a:pt x="443" y="538"/>
                    </a:lnTo>
                    <a:lnTo>
                      <a:pt x="438" y="531"/>
                    </a:lnTo>
                    <a:lnTo>
                      <a:pt x="434" y="525"/>
                    </a:lnTo>
                    <a:lnTo>
                      <a:pt x="423" y="514"/>
                    </a:lnTo>
                    <a:lnTo>
                      <a:pt x="412" y="503"/>
                    </a:lnTo>
                    <a:lnTo>
                      <a:pt x="389" y="483"/>
                    </a:lnTo>
                    <a:lnTo>
                      <a:pt x="378" y="472"/>
                    </a:lnTo>
                    <a:lnTo>
                      <a:pt x="366" y="458"/>
                    </a:lnTo>
                    <a:lnTo>
                      <a:pt x="356" y="447"/>
                    </a:lnTo>
                    <a:lnTo>
                      <a:pt x="348" y="437"/>
                    </a:lnTo>
                    <a:lnTo>
                      <a:pt x="336" y="417"/>
                    </a:lnTo>
                    <a:lnTo>
                      <a:pt x="324" y="395"/>
                    </a:lnTo>
                    <a:lnTo>
                      <a:pt x="316" y="384"/>
                    </a:lnTo>
                    <a:lnTo>
                      <a:pt x="308" y="372"/>
                    </a:lnTo>
                    <a:lnTo>
                      <a:pt x="271" y="410"/>
                    </a:lnTo>
                    <a:lnTo>
                      <a:pt x="254" y="427"/>
                    </a:lnTo>
                    <a:lnTo>
                      <a:pt x="239" y="444"/>
                    </a:lnTo>
                    <a:lnTo>
                      <a:pt x="223" y="461"/>
                    </a:lnTo>
                    <a:lnTo>
                      <a:pt x="208" y="480"/>
                    </a:lnTo>
                    <a:lnTo>
                      <a:pt x="192" y="498"/>
                    </a:lnTo>
                    <a:lnTo>
                      <a:pt x="175" y="522"/>
                    </a:lnTo>
                    <a:lnTo>
                      <a:pt x="158" y="545"/>
                    </a:lnTo>
                    <a:lnTo>
                      <a:pt x="141" y="569"/>
                    </a:lnTo>
                    <a:lnTo>
                      <a:pt x="138" y="572"/>
                    </a:lnTo>
                    <a:lnTo>
                      <a:pt x="135" y="576"/>
                    </a:lnTo>
                    <a:lnTo>
                      <a:pt x="129" y="582"/>
                    </a:lnTo>
                    <a:lnTo>
                      <a:pt x="126" y="585"/>
                    </a:lnTo>
                    <a:lnTo>
                      <a:pt x="124" y="588"/>
                    </a:lnTo>
                    <a:lnTo>
                      <a:pt x="123" y="593"/>
                    </a:lnTo>
                    <a:lnTo>
                      <a:pt x="121" y="597"/>
                    </a:lnTo>
                    <a:lnTo>
                      <a:pt x="123" y="603"/>
                    </a:lnTo>
                    <a:lnTo>
                      <a:pt x="126" y="609"/>
                    </a:lnTo>
                    <a:lnTo>
                      <a:pt x="129" y="614"/>
                    </a:lnTo>
                    <a:lnTo>
                      <a:pt x="133" y="619"/>
                    </a:lnTo>
                    <a:lnTo>
                      <a:pt x="144" y="628"/>
                    </a:lnTo>
                    <a:lnTo>
                      <a:pt x="150" y="634"/>
                    </a:lnTo>
                    <a:lnTo>
                      <a:pt x="153" y="640"/>
                    </a:lnTo>
                    <a:lnTo>
                      <a:pt x="172" y="670"/>
                    </a:lnTo>
                    <a:lnTo>
                      <a:pt x="186" y="697"/>
                    </a:lnTo>
                    <a:lnTo>
                      <a:pt x="198" y="727"/>
                    </a:lnTo>
                    <a:lnTo>
                      <a:pt x="214" y="758"/>
                    </a:lnTo>
                    <a:lnTo>
                      <a:pt x="217" y="764"/>
                    </a:lnTo>
                    <a:lnTo>
                      <a:pt x="220" y="770"/>
                    </a:lnTo>
                    <a:lnTo>
                      <a:pt x="226" y="779"/>
                    </a:lnTo>
                    <a:lnTo>
                      <a:pt x="232" y="787"/>
                    </a:lnTo>
                    <a:lnTo>
                      <a:pt x="240" y="795"/>
                    </a:lnTo>
                    <a:lnTo>
                      <a:pt x="256" y="809"/>
                    </a:lnTo>
                    <a:lnTo>
                      <a:pt x="273" y="826"/>
                    </a:lnTo>
                    <a:lnTo>
                      <a:pt x="282" y="836"/>
                    </a:lnTo>
                    <a:lnTo>
                      <a:pt x="291" y="846"/>
                    </a:lnTo>
                    <a:lnTo>
                      <a:pt x="297" y="856"/>
                    </a:lnTo>
                    <a:lnTo>
                      <a:pt x="304" y="867"/>
                    </a:lnTo>
                    <a:lnTo>
                      <a:pt x="314" y="889"/>
                    </a:lnTo>
                    <a:lnTo>
                      <a:pt x="327" y="912"/>
                    </a:lnTo>
                    <a:lnTo>
                      <a:pt x="335" y="926"/>
                    </a:lnTo>
                    <a:lnTo>
                      <a:pt x="341" y="938"/>
                    </a:lnTo>
                    <a:lnTo>
                      <a:pt x="353" y="961"/>
                    </a:lnTo>
                    <a:lnTo>
                      <a:pt x="359" y="971"/>
                    </a:lnTo>
                    <a:lnTo>
                      <a:pt x="369" y="981"/>
                    </a:lnTo>
                    <a:lnTo>
                      <a:pt x="378" y="991"/>
                    </a:lnTo>
                    <a:lnTo>
                      <a:pt x="383" y="994"/>
                    </a:lnTo>
                    <a:lnTo>
                      <a:pt x="390" y="998"/>
                    </a:lnTo>
                    <a:lnTo>
                      <a:pt x="404" y="1008"/>
                    </a:lnTo>
                    <a:lnTo>
                      <a:pt x="426" y="1023"/>
                    </a:lnTo>
                    <a:lnTo>
                      <a:pt x="455" y="1043"/>
                    </a:lnTo>
                    <a:lnTo>
                      <a:pt x="488" y="1065"/>
                    </a:lnTo>
                    <a:lnTo>
                      <a:pt x="523" y="1085"/>
                    </a:lnTo>
                    <a:lnTo>
                      <a:pt x="542" y="1094"/>
                    </a:lnTo>
                    <a:lnTo>
                      <a:pt x="561" y="1103"/>
                    </a:lnTo>
                    <a:lnTo>
                      <a:pt x="578" y="1110"/>
                    </a:lnTo>
                    <a:lnTo>
                      <a:pt x="595" y="1116"/>
                    </a:lnTo>
                    <a:lnTo>
                      <a:pt x="610" y="1119"/>
                    </a:lnTo>
                    <a:lnTo>
                      <a:pt x="626" y="1120"/>
                    </a:lnTo>
                    <a:lnTo>
                      <a:pt x="632" y="1119"/>
                    </a:lnTo>
                    <a:lnTo>
                      <a:pt x="639" y="1119"/>
                    </a:lnTo>
                    <a:lnTo>
                      <a:pt x="650" y="1116"/>
                    </a:lnTo>
                    <a:lnTo>
                      <a:pt x="663" y="1113"/>
                    </a:lnTo>
                    <a:lnTo>
                      <a:pt x="669" y="1111"/>
                    </a:lnTo>
                    <a:lnTo>
                      <a:pt x="677" y="1110"/>
                    </a:lnTo>
                    <a:lnTo>
                      <a:pt x="687" y="1108"/>
                    </a:lnTo>
                    <a:lnTo>
                      <a:pt x="698" y="1105"/>
                    </a:lnTo>
                    <a:lnTo>
                      <a:pt x="720" y="1097"/>
                    </a:lnTo>
                    <a:lnTo>
                      <a:pt x="742" y="1090"/>
                    </a:lnTo>
                    <a:lnTo>
                      <a:pt x="760" y="1079"/>
                    </a:lnTo>
                    <a:lnTo>
                      <a:pt x="773" y="1068"/>
                    </a:lnTo>
                    <a:lnTo>
                      <a:pt x="788" y="1051"/>
                    </a:lnTo>
                    <a:lnTo>
                      <a:pt x="794" y="1046"/>
                    </a:lnTo>
                    <a:lnTo>
                      <a:pt x="796" y="1045"/>
                    </a:lnTo>
                    <a:lnTo>
                      <a:pt x="797" y="1046"/>
                    </a:lnTo>
                    <a:lnTo>
                      <a:pt x="796" y="1048"/>
                    </a:lnTo>
                    <a:lnTo>
                      <a:pt x="794" y="1052"/>
                    </a:lnTo>
                    <a:lnTo>
                      <a:pt x="785" y="1068"/>
                    </a:lnTo>
                    <a:lnTo>
                      <a:pt x="782" y="1071"/>
                    </a:lnTo>
                    <a:lnTo>
                      <a:pt x="779" y="1076"/>
                    </a:lnTo>
                    <a:lnTo>
                      <a:pt x="776" y="1079"/>
                    </a:lnTo>
                    <a:lnTo>
                      <a:pt x="773" y="1083"/>
                    </a:lnTo>
                    <a:lnTo>
                      <a:pt x="768" y="1086"/>
                    </a:lnTo>
                    <a:lnTo>
                      <a:pt x="765" y="1088"/>
                    </a:lnTo>
                    <a:lnTo>
                      <a:pt x="757" y="1094"/>
                    </a:lnTo>
                    <a:lnTo>
                      <a:pt x="749" y="1097"/>
                    </a:lnTo>
                    <a:lnTo>
                      <a:pt x="740" y="1100"/>
                    </a:lnTo>
                    <a:lnTo>
                      <a:pt x="723" y="1106"/>
                    </a:lnTo>
                    <a:lnTo>
                      <a:pt x="703" y="1110"/>
                    </a:lnTo>
                    <a:lnTo>
                      <a:pt x="684" y="1114"/>
                    </a:lnTo>
                    <a:lnTo>
                      <a:pt x="664" y="1119"/>
                    </a:lnTo>
                    <a:lnTo>
                      <a:pt x="653" y="1122"/>
                    </a:lnTo>
                    <a:lnTo>
                      <a:pt x="644" y="1125"/>
                    </a:lnTo>
                    <a:lnTo>
                      <a:pt x="658" y="1131"/>
                    </a:lnTo>
                    <a:lnTo>
                      <a:pt x="672" y="1137"/>
                    </a:lnTo>
                    <a:lnTo>
                      <a:pt x="695" y="1147"/>
                    </a:lnTo>
                    <a:lnTo>
                      <a:pt x="720" y="1157"/>
                    </a:lnTo>
                    <a:lnTo>
                      <a:pt x="731" y="1165"/>
                    </a:lnTo>
                    <a:lnTo>
                      <a:pt x="745" y="1174"/>
                    </a:lnTo>
                    <a:lnTo>
                      <a:pt x="785" y="1205"/>
                    </a:lnTo>
                    <a:lnTo>
                      <a:pt x="804" y="1218"/>
                    </a:lnTo>
                    <a:lnTo>
                      <a:pt x="821" y="1230"/>
                    </a:lnTo>
                    <a:lnTo>
                      <a:pt x="839" y="1239"/>
                    </a:lnTo>
                    <a:lnTo>
                      <a:pt x="850" y="1242"/>
                    </a:lnTo>
                    <a:lnTo>
                      <a:pt x="859" y="1245"/>
                    </a:lnTo>
                    <a:lnTo>
                      <a:pt x="870" y="1248"/>
                    </a:lnTo>
                    <a:lnTo>
                      <a:pt x="881" y="1250"/>
                    </a:lnTo>
                    <a:lnTo>
                      <a:pt x="893" y="1252"/>
                    </a:lnTo>
                    <a:lnTo>
                      <a:pt x="906" y="1252"/>
                    </a:lnTo>
                    <a:lnTo>
                      <a:pt x="1050" y="1252"/>
                    </a:lnTo>
                    <a:lnTo>
                      <a:pt x="1059" y="1253"/>
                    </a:lnTo>
                    <a:lnTo>
                      <a:pt x="1067" y="1255"/>
                    </a:lnTo>
                    <a:lnTo>
                      <a:pt x="1071" y="1256"/>
                    </a:lnTo>
                    <a:lnTo>
                      <a:pt x="1076" y="1258"/>
                    </a:lnTo>
                    <a:lnTo>
                      <a:pt x="1085" y="1262"/>
                    </a:lnTo>
                    <a:lnTo>
                      <a:pt x="1095" y="1267"/>
                    </a:lnTo>
                    <a:lnTo>
                      <a:pt x="1104" y="1273"/>
                    </a:lnTo>
                    <a:lnTo>
                      <a:pt x="1112" y="1279"/>
                    </a:lnTo>
                    <a:lnTo>
                      <a:pt x="1119" y="1286"/>
                    </a:lnTo>
                    <a:lnTo>
                      <a:pt x="1133" y="1298"/>
                    </a:lnTo>
                    <a:lnTo>
                      <a:pt x="1146" y="1309"/>
                    </a:lnTo>
                    <a:lnTo>
                      <a:pt x="1155" y="1319"/>
                    </a:lnTo>
                    <a:lnTo>
                      <a:pt x="1130" y="1298"/>
                    </a:lnTo>
                    <a:lnTo>
                      <a:pt x="1118" y="1287"/>
                    </a:lnTo>
                    <a:lnTo>
                      <a:pt x="1105" y="1278"/>
                    </a:lnTo>
                    <a:lnTo>
                      <a:pt x="1099" y="1275"/>
                    </a:lnTo>
                    <a:lnTo>
                      <a:pt x="1093" y="1270"/>
                    </a:lnTo>
                    <a:lnTo>
                      <a:pt x="1087" y="1267"/>
                    </a:lnTo>
                    <a:lnTo>
                      <a:pt x="1079" y="1265"/>
                    </a:lnTo>
                    <a:lnTo>
                      <a:pt x="1071" y="1262"/>
                    </a:lnTo>
                    <a:lnTo>
                      <a:pt x="1064" y="1261"/>
                    </a:lnTo>
                    <a:lnTo>
                      <a:pt x="1056" y="1261"/>
                    </a:lnTo>
                    <a:lnTo>
                      <a:pt x="1047" y="1261"/>
                    </a:lnTo>
                    <a:lnTo>
                      <a:pt x="904" y="1261"/>
                    </a:lnTo>
                    <a:lnTo>
                      <a:pt x="895" y="1259"/>
                    </a:lnTo>
                    <a:lnTo>
                      <a:pt x="887" y="1259"/>
                    </a:lnTo>
                    <a:lnTo>
                      <a:pt x="873" y="1258"/>
                    </a:lnTo>
                    <a:lnTo>
                      <a:pt x="859" y="1255"/>
                    </a:lnTo>
                    <a:lnTo>
                      <a:pt x="853" y="1255"/>
                    </a:lnTo>
                    <a:lnTo>
                      <a:pt x="844" y="1255"/>
                    </a:lnTo>
                    <a:lnTo>
                      <a:pt x="850" y="1264"/>
                    </a:lnTo>
                    <a:lnTo>
                      <a:pt x="858" y="1273"/>
                    </a:lnTo>
                    <a:lnTo>
                      <a:pt x="865" y="1282"/>
                    </a:lnTo>
                    <a:lnTo>
                      <a:pt x="876" y="1293"/>
                    </a:lnTo>
                    <a:lnTo>
                      <a:pt x="887" y="1303"/>
                    </a:lnTo>
                    <a:lnTo>
                      <a:pt x="898" y="1312"/>
                    </a:lnTo>
                    <a:lnTo>
                      <a:pt x="923" y="1330"/>
                    </a:lnTo>
                    <a:lnTo>
                      <a:pt x="944" y="1346"/>
                    </a:lnTo>
                    <a:lnTo>
                      <a:pt x="963" y="1358"/>
                    </a:lnTo>
                    <a:lnTo>
                      <a:pt x="980" y="1369"/>
                    </a:lnTo>
                    <a:lnTo>
                      <a:pt x="974" y="1369"/>
                    </a:lnTo>
                    <a:lnTo>
                      <a:pt x="968" y="1367"/>
                    </a:lnTo>
                    <a:lnTo>
                      <a:pt x="954" y="1364"/>
                    </a:lnTo>
                    <a:lnTo>
                      <a:pt x="941" y="1357"/>
                    </a:lnTo>
                    <a:lnTo>
                      <a:pt x="929" y="1349"/>
                    </a:lnTo>
                    <a:lnTo>
                      <a:pt x="915" y="1340"/>
                    </a:lnTo>
                    <a:lnTo>
                      <a:pt x="903" y="1330"/>
                    </a:lnTo>
                    <a:lnTo>
                      <a:pt x="882" y="1313"/>
                    </a:lnTo>
                    <a:lnTo>
                      <a:pt x="865" y="1298"/>
                    </a:lnTo>
                    <a:lnTo>
                      <a:pt x="850" y="1284"/>
                    </a:lnTo>
                    <a:lnTo>
                      <a:pt x="822" y="1258"/>
                    </a:lnTo>
                    <a:lnTo>
                      <a:pt x="794" y="1233"/>
                    </a:lnTo>
                    <a:lnTo>
                      <a:pt x="779" y="1219"/>
                    </a:lnTo>
                    <a:lnTo>
                      <a:pt x="760" y="1207"/>
                    </a:lnTo>
                    <a:lnTo>
                      <a:pt x="735" y="1190"/>
                    </a:lnTo>
                    <a:lnTo>
                      <a:pt x="712" y="1177"/>
                    </a:lnTo>
                    <a:lnTo>
                      <a:pt x="689" y="1167"/>
                    </a:lnTo>
                    <a:lnTo>
                      <a:pt x="667" y="1157"/>
                    </a:lnTo>
                    <a:lnTo>
                      <a:pt x="644" y="1150"/>
                    </a:lnTo>
                    <a:lnTo>
                      <a:pt x="619" y="1142"/>
                    </a:lnTo>
                    <a:lnTo>
                      <a:pt x="593" y="1134"/>
                    </a:lnTo>
                    <a:lnTo>
                      <a:pt x="565" y="1125"/>
                    </a:lnTo>
                    <a:lnTo>
                      <a:pt x="547" y="1119"/>
                    </a:lnTo>
                    <a:lnTo>
                      <a:pt x="530" y="1111"/>
                    </a:lnTo>
                    <a:lnTo>
                      <a:pt x="514" y="1105"/>
                    </a:lnTo>
                    <a:lnTo>
                      <a:pt x="500" y="1097"/>
                    </a:lnTo>
                    <a:lnTo>
                      <a:pt x="471" y="1080"/>
                    </a:lnTo>
                    <a:lnTo>
                      <a:pt x="438" y="1060"/>
                    </a:lnTo>
                    <a:lnTo>
                      <a:pt x="407" y="1043"/>
                    </a:lnTo>
                    <a:lnTo>
                      <a:pt x="379" y="1028"/>
                    </a:lnTo>
                    <a:lnTo>
                      <a:pt x="366" y="1019"/>
                    </a:lnTo>
                    <a:lnTo>
                      <a:pt x="353" y="1009"/>
                    </a:lnTo>
                    <a:lnTo>
                      <a:pt x="342" y="997"/>
                    </a:lnTo>
                    <a:lnTo>
                      <a:pt x="330" y="983"/>
                    </a:lnTo>
                    <a:lnTo>
                      <a:pt x="314" y="961"/>
                    </a:lnTo>
                    <a:lnTo>
                      <a:pt x="302" y="940"/>
                    </a:lnTo>
                    <a:lnTo>
                      <a:pt x="277" y="903"/>
                    </a:lnTo>
                    <a:lnTo>
                      <a:pt x="253" y="866"/>
                    </a:lnTo>
                    <a:lnTo>
                      <a:pt x="239" y="846"/>
                    </a:lnTo>
                    <a:lnTo>
                      <a:pt x="222" y="826"/>
                    </a:lnTo>
                    <a:lnTo>
                      <a:pt x="223" y="909"/>
                    </a:lnTo>
                    <a:lnTo>
                      <a:pt x="225" y="991"/>
                    </a:lnTo>
                    <a:lnTo>
                      <a:pt x="225" y="1003"/>
                    </a:lnTo>
                    <a:lnTo>
                      <a:pt x="226" y="1014"/>
                    </a:lnTo>
                    <a:lnTo>
                      <a:pt x="231" y="1037"/>
                    </a:lnTo>
                    <a:lnTo>
                      <a:pt x="237" y="1059"/>
                    </a:lnTo>
                    <a:lnTo>
                      <a:pt x="243" y="1079"/>
                    </a:lnTo>
                    <a:lnTo>
                      <a:pt x="251" y="1094"/>
                    </a:lnTo>
                    <a:lnTo>
                      <a:pt x="257" y="1108"/>
                    </a:lnTo>
                    <a:lnTo>
                      <a:pt x="262" y="1119"/>
                    </a:lnTo>
                    <a:lnTo>
                      <a:pt x="253" y="1111"/>
                    </a:lnTo>
                    <a:lnTo>
                      <a:pt x="243" y="1103"/>
                    </a:lnTo>
                    <a:lnTo>
                      <a:pt x="235" y="1093"/>
                    </a:lnTo>
                    <a:lnTo>
                      <a:pt x="229" y="1082"/>
                    </a:lnTo>
                    <a:lnTo>
                      <a:pt x="225" y="1069"/>
                    </a:lnTo>
                    <a:lnTo>
                      <a:pt x="220" y="1059"/>
                    </a:lnTo>
                    <a:lnTo>
                      <a:pt x="217" y="1046"/>
                    </a:lnTo>
                    <a:lnTo>
                      <a:pt x="214" y="1034"/>
                    </a:lnTo>
                    <a:lnTo>
                      <a:pt x="211" y="1012"/>
                    </a:lnTo>
                    <a:lnTo>
                      <a:pt x="208" y="991"/>
                    </a:lnTo>
                    <a:lnTo>
                      <a:pt x="203" y="954"/>
                    </a:lnTo>
                    <a:lnTo>
                      <a:pt x="201" y="917"/>
                    </a:lnTo>
                    <a:lnTo>
                      <a:pt x="197" y="875"/>
                    </a:lnTo>
                    <a:lnTo>
                      <a:pt x="194" y="838"/>
                    </a:lnTo>
                    <a:lnTo>
                      <a:pt x="189" y="804"/>
                    </a:lnTo>
                    <a:lnTo>
                      <a:pt x="186" y="787"/>
                    </a:lnTo>
                    <a:lnTo>
                      <a:pt x="181" y="772"/>
                    </a:lnTo>
                    <a:lnTo>
                      <a:pt x="178" y="756"/>
                    </a:lnTo>
                    <a:lnTo>
                      <a:pt x="172" y="742"/>
                    </a:lnTo>
                    <a:lnTo>
                      <a:pt x="167" y="727"/>
                    </a:lnTo>
                    <a:lnTo>
                      <a:pt x="160" y="713"/>
                    </a:lnTo>
                    <a:lnTo>
                      <a:pt x="153" y="699"/>
                    </a:lnTo>
                    <a:lnTo>
                      <a:pt x="144" y="685"/>
                    </a:lnTo>
                    <a:lnTo>
                      <a:pt x="135" y="671"/>
                    </a:lnTo>
                    <a:lnTo>
                      <a:pt x="124" y="659"/>
                    </a:lnTo>
                    <a:lnTo>
                      <a:pt x="113" y="645"/>
                    </a:lnTo>
                    <a:lnTo>
                      <a:pt x="99" y="631"/>
                    </a:lnTo>
                    <a:lnTo>
                      <a:pt x="88" y="647"/>
                    </a:lnTo>
                    <a:lnTo>
                      <a:pt x="78" y="662"/>
                    </a:lnTo>
                    <a:lnTo>
                      <a:pt x="70" y="676"/>
                    </a:lnTo>
                    <a:lnTo>
                      <a:pt x="62" y="691"/>
                    </a:lnTo>
                    <a:lnTo>
                      <a:pt x="57" y="707"/>
                    </a:lnTo>
                    <a:lnTo>
                      <a:pt x="51" y="722"/>
                    </a:lnTo>
                    <a:lnTo>
                      <a:pt x="40" y="758"/>
                    </a:lnTo>
                    <a:lnTo>
                      <a:pt x="37" y="768"/>
                    </a:lnTo>
                    <a:lnTo>
                      <a:pt x="37" y="778"/>
                    </a:lnTo>
                    <a:lnTo>
                      <a:pt x="36" y="787"/>
                    </a:lnTo>
                    <a:lnTo>
                      <a:pt x="34" y="796"/>
                    </a:lnTo>
                    <a:lnTo>
                      <a:pt x="33" y="806"/>
                    </a:lnTo>
                    <a:lnTo>
                      <a:pt x="31" y="809"/>
                    </a:lnTo>
                    <a:lnTo>
                      <a:pt x="30" y="813"/>
                    </a:lnTo>
                    <a:lnTo>
                      <a:pt x="23" y="819"/>
                    </a:lnTo>
                    <a:lnTo>
                      <a:pt x="20" y="822"/>
                    </a:lnTo>
                    <a:lnTo>
                      <a:pt x="16" y="826"/>
                    </a:lnTo>
                    <a:lnTo>
                      <a:pt x="11" y="818"/>
                    </a:lnTo>
                    <a:lnTo>
                      <a:pt x="8" y="812"/>
                    </a:lnTo>
                    <a:lnTo>
                      <a:pt x="5" y="804"/>
                    </a:lnTo>
                    <a:lnTo>
                      <a:pt x="3" y="796"/>
                    </a:lnTo>
                    <a:lnTo>
                      <a:pt x="2" y="789"/>
                    </a:lnTo>
                    <a:lnTo>
                      <a:pt x="0" y="781"/>
                    </a:lnTo>
                    <a:lnTo>
                      <a:pt x="0" y="764"/>
                    </a:lnTo>
                    <a:lnTo>
                      <a:pt x="0" y="748"/>
                    </a:lnTo>
                    <a:lnTo>
                      <a:pt x="3" y="733"/>
                    </a:lnTo>
                    <a:lnTo>
                      <a:pt x="6" y="719"/>
                    </a:lnTo>
                    <a:lnTo>
                      <a:pt x="10" y="707"/>
                    </a:lnTo>
                    <a:lnTo>
                      <a:pt x="16" y="694"/>
                    </a:lnTo>
                    <a:lnTo>
                      <a:pt x="20" y="680"/>
                    </a:lnTo>
                    <a:lnTo>
                      <a:pt x="36" y="653"/>
                    </a:lnTo>
                    <a:lnTo>
                      <a:pt x="51" y="623"/>
                    </a:lnTo>
                    <a:lnTo>
                      <a:pt x="67" y="597"/>
                    </a:lnTo>
                    <a:lnTo>
                      <a:pt x="82" y="572"/>
                    </a:lnTo>
                    <a:lnTo>
                      <a:pt x="99" y="549"/>
                    </a:lnTo>
                    <a:lnTo>
                      <a:pt x="116" y="526"/>
                    </a:lnTo>
                    <a:lnTo>
                      <a:pt x="135" y="505"/>
                    </a:lnTo>
                    <a:lnTo>
                      <a:pt x="175" y="454"/>
                    </a:lnTo>
                    <a:lnTo>
                      <a:pt x="217" y="404"/>
                    </a:lnTo>
                    <a:lnTo>
                      <a:pt x="254" y="363"/>
                    </a:lnTo>
                    <a:lnTo>
                      <a:pt x="293" y="322"/>
                    </a:lnTo>
                    <a:lnTo>
                      <a:pt x="338" y="278"/>
                    </a:lnTo>
                    <a:lnTo>
                      <a:pt x="370" y="247"/>
                    </a:lnTo>
                    <a:lnTo>
                      <a:pt x="386" y="233"/>
                    </a:lnTo>
                    <a:lnTo>
                      <a:pt x="398" y="217"/>
                    </a:lnTo>
                    <a:lnTo>
                      <a:pt x="404" y="210"/>
                    </a:lnTo>
                    <a:lnTo>
                      <a:pt x="409" y="202"/>
                    </a:lnTo>
                    <a:lnTo>
                      <a:pt x="413" y="193"/>
                    </a:lnTo>
                    <a:lnTo>
                      <a:pt x="418" y="185"/>
                    </a:lnTo>
                    <a:lnTo>
                      <a:pt x="421" y="176"/>
                    </a:lnTo>
                    <a:lnTo>
                      <a:pt x="423" y="165"/>
                    </a:lnTo>
                    <a:lnTo>
                      <a:pt x="424" y="154"/>
                    </a:lnTo>
                    <a:lnTo>
                      <a:pt x="424" y="143"/>
                    </a:lnTo>
                    <a:lnTo>
                      <a:pt x="424" y="57"/>
                    </a:lnTo>
                    <a:lnTo>
                      <a:pt x="426" y="49"/>
                    </a:lnTo>
                    <a:lnTo>
                      <a:pt x="427" y="38"/>
                    </a:lnTo>
                    <a:lnTo>
                      <a:pt x="427" y="34"/>
                    </a:lnTo>
                    <a:lnTo>
                      <a:pt x="429" y="29"/>
                    </a:lnTo>
                    <a:lnTo>
                      <a:pt x="434" y="20"/>
                    </a:lnTo>
                    <a:lnTo>
                      <a:pt x="437" y="15"/>
                    </a:lnTo>
                    <a:lnTo>
                      <a:pt x="440" y="12"/>
                    </a:lnTo>
                    <a:lnTo>
                      <a:pt x="444" y="9"/>
                    </a:lnTo>
                    <a:lnTo>
                      <a:pt x="448" y="6"/>
                    </a:lnTo>
                    <a:lnTo>
                      <a:pt x="454" y="3"/>
                    </a:lnTo>
                    <a:lnTo>
                      <a:pt x="458" y="1"/>
                    </a:lnTo>
                    <a:lnTo>
                      <a:pt x="465" y="0"/>
                    </a:lnTo>
                    <a:lnTo>
                      <a:pt x="47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28" name="Freeform 324"/>
              <p:cNvSpPr>
                <a:spLocks/>
              </p:cNvSpPr>
              <p:nvPr/>
            </p:nvSpPr>
            <p:spPr bwMode="auto">
              <a:xfrm>
                <a:off x="2292" y="1670"/>
                <a:ext cx="24" cy="35"/>
              </a:xfrm>
              <a:custGeom>
                <a:avLst/>
                <a:gdLst>
                  <a:gd name="T0" fmla="*/ 2 w 48"/>
                  <a:gd name="T1" fmla="*/ 0 h 69"/>
                  <a:gd name="T2" fmla="*/ 13 w 48"/>
                  <a:gd name="T3" fmla="*/ 3 h 69"/>
                  <a:gd name="T4" fmla="*/ 22 w 48"/>
                  <a:gd name="T5" fmla="*/ 9 h 69"/>
                  <a:gd name="T6" fmla="*/ 30 w 48"/>
                  <a:gd name="T7" fmla="*/ 17 h 69"/>
                  <a:gd name="T8" fmla="*/ 37 w 48"/>
                  <a:gd name="T9" fmla="*/ 28 h 69"/>
                  <a:gd name="T10" fmla="*/ 45 w 48"/>
                  <a:gd name="T11" fmla="*/ 49 h 69"/>
                  <a:gd name="T12" fmla="*/ 48 w 48"/>
                  <a:gd name="T13" fmla="*/ 68 h 69"/>
                  <a:gd name="T14" fmla="*/ 42 w 48"/>
                  <a:gd name="T15" fmla="*/ 69 h 69"/>
                  <a:gd name="T16" fmla="*/ 39 w 48"/>
                  <a:gd name="T17" fmla="*/ 51 h 69"/>
                  <a:gd name="T18" fmla="*/ 31 w 48"/>
                  <a:gd name="T19" fmla="*/ 29 h 69"/>
                  <a:gd name="T20" fmla="*/ 25 w 48"/>
                  <a:gd name="T21" fmla="*/ 21 h 69"/>
                  <a:gd name="T22" fmla="*/ 17 w 48"/>
                  <a:gd name="T23" fmla="*/ 14 h 69"/>
                  <a:gd name="T24" fmla="*/ 11 w 48"/>
                  <a:gd name="T25" fmla="*/ 9 h 69"/>
                  <a:gd name="T26" fmla="*/ 0 w 48"/>
                  <a:gd name="T27" fmla="*/ 6 h 69"/>
                  <a:gd name="T28" fmla="*/ 2 w 48"/>
                  <a:gd name="T2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9">
                    <a:moveTo>
                      <a:pt x="2" y="0"/>
                    </a:moveTo>
                    <a:lnTo>
                      <a:pt x="13" y="3"/>
                    </a:lnTo>
                    <a:lnTo>
                      <a:pt x="22" y="9"/>
                    </a:lnTo>
                    <a:lnTo>
                      <a:pt x="30" y="17"/>
                    </a:lnTo>
                    <a:lnTo>
                      <a:pt x="37" y="28"/>
                    </a:lnTo>
                    <a:lnTo>
                      <a:pt x="45" y="49"/>
                    </a:lnTo>
                    <a:lnTo>
                      <a:pt x="48" y="68"/>
                    </a:lnTo>
                    <a:lnTo>
                      <a:pt x="42" y="69"/>
                    </a:lnTo>
                    <a:lnTo>
                      <a:pt x="39" y="51"/>
                    </a:lnTo>
                    <a:lnTo>
                      <a:pt x="31" y="29"/>
                    </a:lnTo>
                    <a:lnTo>
                      <a:pt x="25" y="21"/>
                    </a:lnTo>
                    <a:lnTo>
                      <a:pt x="17" y="14"/>
                    </a:lnTo>
                    <a:lnTo>
                      <a:pt x="11"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29" name="Freeform 325"/>
              <p:cNvSpPr>
                <a:spLocks/>
              </p:cNvSpPr>
              <p:nvPr/>
            </p:nvSpPr>
            <p:spPr bwMode="auto">
              <a:xfrm>
                <a:off x="2299" y="1704"/>
                <a:ext cx="17" cy="39"/>
              </a:xfrm>
              <a:custGeom>
                <a:avLst/>
                <a:gdLst>
                  <a:gd name="T0" fmla="*/ 34 w 34"/>
                  <a:gd name="T1" fmla="*/ 0 h 78"/>
                  <a:gd name="T2" fmla="*/ 33 w 34"/>
                  <a:gd name="T3" fmla="*/ 10 h 78"/>
                  <a:gd name="T4" fmla="*/ 30 w 34"/>
                  <a:gd name="T5" fmla="*/ 21 h 78"/>
                  <a:gd name="T6" fmla="*/ 20 w 34"/>
                  <a:gd name="T7" fmla="*/ 38 h 78"/>
                  <a:gd name="T8" fmla="*/ 11 w 34"/>
                  <a:gd name="T9" fmla="*/ 57 h 78"/>
                  <a:gd name="T10" fmla="*/ 8 w 34"/>
                  <a:gd name="T11" fmla="*/ 66 h 78"/>
                  <a:gd name="T12" fmla="*/ 6 w 34"/>
                  <a:gd name="T13" fmla="*/ 78 h 78"/>
                  <a:gd name="T14" fmla="*/ 0 w 34"/>
                  <a:gd name="T15" fmla="*/ 78 h 78"/>
                  <a:gd name="T16" fmla="*/ 2 w 34"/>
                  <a:gd name="T17" fmla="*/ 66 h 78"/>
                  <a:gd name="T18" fmla="*/ 5 w 34"/>
                  <a:gd name="T19" fmla="*/ 55 h 78"/>
                  <a:gd name="T20" fmla="*/ 14 w 34"/>
                  <a:gd name="T21" fmla="*/ 37 h 78"/>
                  <a:gd name="T22" fmla="*/ 23 w 34"/>
                  <a:gd name="T23" fmla="*/ 20 h 78"/>
                  <a:gd name="T24" fmla="*/ 26 w 34"/>
                  <a:gd name="T25" fmla="*/ 10 h 78"/>
                  <a:gd name="T26" fmla="*/ 28 w 34"/>
                  <a:gd name="T27" fmla="*/ 0 h 78"/>
                  <a:gd name="T28" fmla="*/ 34 w 34"/>
                  <a:gd name="T2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8">
                    <a:moveTo>
                      <a:pt x="34" y="0"/>
                    </a:moveTo>
                    <a:lnTo>
                      <a:pt x="33" y="10"/>
                    </a:lnTo>
                    <a:lnTo>
                      <a:pt x="30" y="21"/>
                    </a:lnTo>
                    <a:lnTo>
                      <a:pt x="20" y="38"/>
                    </a:lnTo>
                    <a:lnTo>
                      <a:pt x="11" y="57"/>
                    </a:lnTo>
                    <a:lnTo>
                      <a:pt x="8" y="66"/>
                    </a:lnTo>
                    <a:lnTo>
                      <a:pt x="6" y="78"/>
                    </a:lnTo>
                    <a:lnTo>
                      <a:pt x="0" y="78"/>
                    </a:lnTo>
                    <a:lnTo>
                      <a:pt x="2" y="66"/>
                    </a:lnTo>
                    <a:lnTo>
                      <a:pt x="5" y="55"/>
                    </a:lnTo>
                    <a:lnTo>
                      <a:pt x="14" y="37"/>
                    </a:lnTo>
                    <a:lnTo>
                      <a:pt x="23" y="20"/>
                    </a:lnTo>
                    <a:lnTo>
                      <a:pt x="26" y="10"/>
                    </a:lnTo>
                    <a:lnTo>
                      <a:pt x="28" y="0"/>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30" name="Freeform 326"/>
              <p:cNvSpPr>
                <a:spLocks/>
              </p:cNvSpPr>
              <p:nvPr/>
            </p:nvSpPr>
            <p:spPr bwMode="auto">
              <a:xfrm>
                <a:off x="2313" y="1704"/>
                <a:ext cx="3" cy="1"/>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31" name="Rectangle 327"/>
              <p:cNvSpPr>
                <a:spLocks noChangeArrowheads="1"/>
              </p:cNvSpPr>
              <p:nvPr/>
            </p:nvSpPr>
            <p:spPr bwMode="auto">
              <a:xfrm>
                <a:off x="2299" y="1743"/>
                <a:ext cx="3" cy="2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232" name="Freeform 328"/>
              <p:cNvSpPr>
                <a:spLocks/>
              </p:cNvSpPr>
              <p:nvPr/>
            </p:nvSpPr>
            <p:spPr bwMode="auto">
              <a:xfrm>
                <a:off x="2299" y="1743"/>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33" name="Freeform 329"/>
              <p:cNvSpPr>
                <a:spLocks/>
              </p:cNvSpPr>
              <p:nvPr/>
            </p:nvSpPr>
            <p:spPr bwMode="auto">
              <a:xfrm>
                <a:off x="2280" y="1766"/>
                <a:ext cx="22" cy="31"/>
              </a:xfrm>
              <a:custGeom>
                <a:avLst/>
                <a:gdLst>
                  <a:gd name="T0" fmla="*/ 43 w 43"/>
                  <a:gd name="T1" fmla="*/ 0 h 63"/>
                  <a:gd name="T2" fmla="*/ 40 w 43"/>
                  <a:gd name="T3" fmla="*/ 19 h 63"/>
                  <a:gd name="T4" fmla="*/ 31 w 43"/>
                  <a:gd name="T5" fmla="*/ 37 h 63"/>
                  <a:gd name="T6" fmla="*/ 5 w 43"/>
                  <a:gd name="T7" fmla="*/ 63 h 63"/>
                  <a:gd name="T8" fmla="*/ 0 w 43"/>
                  <a:gd name="T9" fmla="*/ 59 h 63"/>
                  <a:gd name="T10" fmla="*/ 26 w 43"/>
                  <a:gd name="T11" fmla="*/ 33 h 63"/>
                  <a:gd name="T12" fmla="*/ 34 w 43"/>
                  <a:gd name="T13" fmla="*/ 17 h 63"/>
                  <a:gd name="T14" fmla="*/ 37 w 43"/>
                  <a:gd name="T15" fmla="*/ 0 h 63"/>
                  <a:gd name="T16" fmla="*/ 43 w 43"/>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3">
                    <a:moveTo>
                      <a:pt x="43" y="0"/>
                    </a:moveTo>
                    <a:lnTo>
                      <a:pt x="40" y="19"/>
                    </a:lnTo>
                    <a:lnTo>
                      <a:pt x="31" y="37"/>
                    </a:lnTo>
                    <a:lnTo>
                      <a:pt x="5" y="63"/>
                    </a:lnTo>
                    <a:lnTo>
                      <a:pt x="0" y="59"/>
                    </a:lnTo>
                    <a:lnTo>
                      <a:pt x="26" y="33"/>
                    </a:lnTo>
                    <a:lnTo>
                      <a:pt x="34" y="17"/>
                    </a:lnTo>
                    <a:lnTo>
                      <a:pt x="37" y="0"/>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34" name="Freeform 330"/>
              <p:cNvSpPr>
                <a:spLocks/>
              </p:cNvSpPr>
              <p:nvPr/>
            </p:nvSpPr>
            <p:spPr bwMode="auto">
              <a:xfrm>
                <a:off x="2299" y="1766"/>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35" name="Freeform 331"/>
              <p:cNvSpPr>
                <a:spLocks/>
              </p:cNvSpPr>
              <p:nvPr/>
            </p:nvSpPr>
            <p:spPr bwMode="auto">
              <a:xfrm>
                <a:off x="2225" y="1795"/>
                <a:ext cx="58" cy="53"/>
              </a:xfrm>
              <a:custGeom>
                <a:avLst/>
                <a:gdLst>
                  <a:gd name="T0" fmla="*/ 116 w 116"/>
                  <a:gd name="T1" fmla="*/ 4 h 106"/>
                  <a:gd name="T2" fmla="*/ 60 w 116"/>
                  <a:gd name="T3" fmla="*/ 55 h 106"/>
                  <a:gd name="T4" fmla="*/ 4 w 116"/>
                  <a:gd name="T5" fmla="*/ 106 h 106"/>
                  <a:gd name="T6" fmla="*/ 0 w 116"/>
                  <a:gd name="T7" fmla="*/ 102 h 106"/>
                  <a:gd name="T8" fmla="*/ 55 w 116"/>
                  <a:gd name="T9" fmla="*/ 51 h 106"/>
                  <a:gd name="T10" fmla="*/ 111 w 116"/>
                  <a:gd name="T11" fmla="*/ 0 h 106"/>
                  <a:gd name="T12" fmla="*/ 116 w 116"/>
                  <a:gd name="T13" fmla="*/ 4 h 106"/>
                </a:gdLst>
                <a:ahLst/>
                <a:cxnLst>
                  <a:cxn ang="0">
                    <a:pos x="T0" y="T1"/>
                  </a:cxn>
                  <a:cxn ang="0">
                    <a:pos x="T2" y="T3"/>
                  </a:cxn>
                  <a:cxn ang="0">
                    <a:pos x="T4" y="T5"/>
                  </a:cxn>
                  <a:cxn ang="0">
                    <a:pos x="T6" y="T7"/>
                  </a:cxn>
                  <a:cxn ang="0">
                    <a:pos x="T8" y="T9"/>
                  </a:cxn>
                  <a:cxn ang="0">
                    <a:pos x="T10" y="T11"/>
                  </a:cxn>
                  <a:cxn ang="0">
                    <a:pos x="T12" y="T13"/>
                  </a:cxn>
                </a:cxnLst>
                <a:rect l="0" t="0" r="r" b="b"/>
                <a:pathLst>
                  <a:path w="116" h="106">
                    <a:moveTo>
                      <a:pt x="116" y="4"/>
                    </a:moveTo>
                    <a:lnTo>
                      <a:pt x="60" y="55"/>
                    </a:lnTo>
                    <a:lnTo>
                      <a:pt x="4" y="106"/>
                    </a:lnTo>
                    <a:lnTo>
                      <a:pt x="0" y="102"/>
                    </a:lnTo>
                    <a:lnTo>
                      <a:pt x="55" y="51"/>
                    </a:lnTo>
                    <a:lnTo>
                      <a:pt x="111" y="0"/>
                    </a:lnTo>
                    <a:lnTo>
                      <a:pt x="1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36" name="Freeform 332"/>
              <p:cNvSpPr>
                <a:spLocks/>
              </p:cNvSpPr>
              <p:nvPr/>
            </p:nvSpPr>
            <p:spPr bwMode="auto">
              <a:xfrm>
                <a:off x="2280" y="1795"/>
                <a:ext cx="3"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37" name="Freeform 333"/>
              <p:cNvSpPr>
                <a:spLocks/>
              </p:cNvSpPr>
              <p:nvPr/>
            </p:nvSpPr>
            <p:spPr bwMode="auto">
              <a:xfrm>
                <a:off x="2225" y="1846"/>
                <a:ext cx="86" cy="79"/>
              </a:xfrm>
              <a:custGeom>
                <a:avLst/>
                <a:gdLst>
                  <a:gd name="T0" fmla="*/ 4 w 171"/>
                  <a:gd name="T1" fmla="*/ 0 h 159"/>
                  <a:gd name="T2" fmla="*/ 38 w 171"/>
                  <a:gd name="T3" fmla="*/ 57 h 159"/>
                  <a:gd name="T4" fmla="*/ 55 w 171"/>
                  <a:gd name="T5" fmla="*/ 83 h 159"/>
                  <a:gd name="T6" fmla="*/ 72 w 171"/>
                  <a:gd name="T7" fmla="*/ 106 h 159"/>
                  <a:gd name="T8" fmla="*/ 92 w 171"/>
                  <a:gd name="T9" fmla="*/ 126 h 159"/>
                  <a:gd name="T10" fmla="*/ 116 w 171"/>
                  <a:gd name="T11" fmla="*/ 140 h 159"/>
                  <a:gd name="T12" fmla="*/ 128 w 171"/>
                  <a:gd name="T13" fmla="*/ 145 h 159"/>
                  <a:gd name="T14" fmla="*/ 140 w 171"/>
                  <a:gd name="T15" fmla="*/ 149 h 159"/>
                  <a:gd name="T16" fmla="*/ 171 w 171"/>
                  <a:gd name="T17" fmla="*/ 152 h 159"/>
                  <a:gd name="T18" fmla="*/ 171 w 171"/>
                  <a:gd name="T19" fmla="*/ 159 h 159"/>
                  <a:gd name="T20" fmla="*/ 139 w 171"/>
                  <a:gd name="T21" fmla="*/ 156 h 159"/>
                  <a:gd name="T22" fmla="*/ 126 w 171"/>
                  <a:gd name="T23" fmla="*/ 151 h 159"/>
                  <a:gd name="T24" fmla="*/ 111 w 171"/>
                  <a:gd name="T25" fmla="*/ 145 h 159"/>
                  <a:gd name="T26" fmla="*/ 88 w 171"/>
                  <a:gd name="T27" fmla="*/ 131 h 159"/>
                  <a:gd name="T28" fmla="*/ 68 w 171"/>
                  <a:gd name="T29" fmla="*/ 111 h 159"/>
                  <a:gd name="T30" fmla="*/ 51 w 171"/>
                  <a:gd name="T31" fmla="*/ 88 h 159"/>
                  <a:gd name="T32" fmla="*/ 34 w 171"/>
                  <a:gd name="T33" fmla="*/ 61 h 159"/>
                  <a:gd name="T34" fmla="*/ 0 w 171"/>
                  <a:gd name="T35" fmla="*/ 4 h 159"/>
                  <a:gd name="T36" fmla="*/ 4 w 171"/>
                  <a:gd name="T3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59">
                    <a:moveTo>
                      <a:pt x="4" y="0"/>
                    </a:moveTo>
                    <a:lnTo>
                      <a:pt x="38" y="57"/>
                    </a:lnTo>
                    <a:lnTo>
                      <a:pt x="55" y="83"/>
                    </a:lnTo>
                    <a:lnTo>
                      <a:pt x="72" y="106"/>
                    </a:lnTo>
                    <a:lnTo>
                      <a:pt x="92" y="126"/>
                    </a:lnTo>
                    <a:lnTo>
                      <a:pt x="116" y="140"/>
                    </a:lnTo>
                    <a:lnTo>
                      <a:pt x="128" y="145"/>
                    </a:lnTo>
                    <a:lnTo>
                      <a:pt x="140" y="149"/>
                    </a:lnTo>
                    <a:lnTo>
                      <a:pt x="171" y="152"/>
                    </a:lnTo>
                    <a:lnTo>
                      <a:pt x="171" y="159"/>
                    </a:lnTo>
                    <a:lnTo>
                      <a:pt x="139" y="156"/>
                    </a:lnTo>
                    <a:lnTo>
                      <a:pt x="126" y="151"/>
                    </a:lnTo>
                    <a:lnTo>
                      <a:pt x="111" y="145"/>
                    </a:lnTo>
                    <a:lnTo>
                      <a:pt x="88" y="131"/>
                    </a:lnTo>
                    <a:lnTo>
                      <a:pt x="68" y="111"/>
                    </a:lnTo>
                    <a:lnTo>
                      <a:pt x="51" y="88"/>
                    </a:lnTo>
                    <a:lnTo>
                      <a:pt x="34" y="61"/>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38" name="Freeform 334"/>
              <p:cNvSpPr>
                <a:spLocks/>
              </p:cNvSpPr>
              <p:nvPr/>
            </p:nvSpPr>
            <p:spPr bwMode="auto">
              <a:xfrm>
                <a:off x="2224" y="1846"/>
                <a:ext cx="3" cy="2"/>
              </a:xfrm>
              <a:custGeom>
                <a:avLst/>
                <a:gdLst>
                  <a:gd name="T0" fmla="*/ 2 w 6"/>
                  <a:gd name="T1" fmla="*/ 0 h 4"/>
                  <a:gd name="T2" fmla="*/ 0 w 6"/>
                  <a:gd name="T3" fmla="*/ 1 h 4"/>
                  <a:gd name="T4" fmla="*/ 2 w 6"/>
                  <a:gd name="T5" fmla="*/ 4 h 4"/>
                  <a:gd name="T6" fmla="*/ 6 w 6"/>
                  <a:gd name="T7" fmla="*/ 0 h 4"/>
                  <a:gd name="T8" fmla="*/ 6 w 6"/>
                  <a:gd name="T9" fmla="*/ 4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1"/>
                    </a:lnTo>
                    <a:lnTo>
                      <a:pt x="2" y="4"/>
                    </a:lnTo>
                    <a:lnTo>
                      <a:pt x="6" y="0"/>
                    </a:lnTo>
                    <a:lnTo>
                      <a:pt x="6"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39" name="Freeform 335"/>
              <p:cNvSpPr>
                <a:spLocks/>
              </p:cNvSpPr>
              <p:nvPr/>
            </p:nvSpPr>
            <p:spPr bwMode="auto">
              <a:xfrm>
                <a:off x="2311" y="1910"/>
                <a:ext cx="65" cy="15"/>
              </a:xfrm>
              <a:custGeom>
                <a:avLst/>
                <a:gdLst>
                  <a:gd name="T0" fmla="*/ 0 w 132"/>
                  <a:gd name="T1" fmla="*/ 24 h 31"/>
                  <a:gd name="T2" fmla="*/ 36 w 132"/>
                  <a:gd name="T3" fmla="*/ 23 h 31"/>
                  <a:gd name="T4" fmla="*/ 65 w 132"/>
                  <a:gd name="T5" fmla="*/ 17 h 31"/>
                  <a:gd name="T6" fmla="*/ 130 w 132"/>
                  <a:gd name="T7" fmla="*/ 0 h 31"/>
                  <a:gd name="T8" fmla="*/ 132 w 132"/>
                  <a:gd name="T9" fmla="*/ 6 h 31"/>
                  <a:gd name="T10" fmla="*/ 65 w 132"/>
                  <a:gd name="T11" fmla="*/ 23 h 31"/>
                  <a:gd name="T12" fmla="*/ 36 w 132"/>
                  <a:gd name="T13" fmla="*/ 29 h 31"/>
                  <a:gd name="T14" fmla="*/ 0 w 132"/>
                  <a:gd name="T15" fmla="*/ 31 h 31"/>
                  <a:gd name="T16" fmla="*/ 0 w 132"/>
                  <a:gd name="T1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31">
                    <a:moveTo>
                      <a:pt x="0" y="24"/>
                    </a:moveTo>
                    <a:lnTo>
                      <a:pt x="36" y="23"/>
                    </a:lnTo>
                    <a:lnTo>
                      <a:pt x="65" y="17"/>
                    </a:lnTo>
                    <a:lnTo>
                      <a:pt x="130" y="0"/>
                    </a:lnTo>
                    <a:lnTo>
                      <a:pt x="132" y="6"/>
                    </a:lnTo>
                    <a:lnTo>
                      <a:pt x="65" y="23"/>
                    </a:lnTo>
                    <a:lnTo>
                      <a:pt x="36" y="29"/>
                    </a:lnTo>
                    <a:lnTo>
                      <a:pt x="0" y="31"/>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0" name="Freeform 336"/>
              <p:cNvSpPr>
                <a:spLocks/>
              </p:cNvSpPr>
              <p:nvPr/>
            </p:nvSpPr>
            <p:spPr bwMode="auto">
              <a:xfrm>
                <a:off x="2311" y="1922"/>
                <a:ext cx="1" cy="3"/>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1" name="Freeform 337"/>
              <p:cNvSpPr>
                <a:spLocks/>
              </p:cNvSpPr>
              <p:nvPr/>
            </p:nvSpPr>
            <p:spPr bwMode="auto">
              <a:xfrm>
                <a:off x="2376" y="1896"/>
                <a:ext cx="65" cy="17"/>
              </a:xfrm>
              <a:custGeom>
                <a:avLst/>
                <a:gdLst>
                  <a:gd name="T0" fmla="*/ 0 w 132"/>
                  <a:gd name="T1" fmla="*/ 28 h 34"/>
                  <a:gd name="T2" fmla="*/ 79 w 132"/>
                  <a:gd name="T3" fmla="*/ 9 h 34"/>
                  <a:gd name="T4" fmla="*/ 132 w 132"/>
                  <a:gd name="T5" fmla="*/ 0 h 34"/>
                  <a:gd name="T6" fmla="*/ 132 w 132"/>
                  <a:gd name="T7" fmla="*/ 6 h 34"/>
                  <a:gd name="T8" fmla="*/ 79 w 132"/>
                  <a:gd name="T9" fmla="*/ 15 h 34"/>
                  <a:gd name="T10" fmla="*/ 0 w 132"/>
                  <a:gd name="T11" fmla="*/ 34 h 34"/>
                  <a:gd name="T12" fmla="*/ 0 w 132"/>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132" h="34">
                    <a:moveTo>
                      <a:pt x="0" y="28"/>
                    </a:moveTo>
                    <a:lnTo>
                      <a:pt x="79" y="9"/>
                    </a:lnTo>
                    <a:lnTo>
                      <a:pt x="132" y="0"/>
                    </a:lnTo>
                    <a:lnTo>
                      <a:pt x="132" y="6"/>
                    </a:lnTo>
                    <a:lnTo>
                      <a:pt x="79" y="15"/>
                    </a:lnTo>
                    <a:lnTo>
                      <a:pt x="0" y="34"/>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2" name="Freeform 338"/>
              <p:cNvSpPr>
                <a:spLocks/>
              </p:cNvSpPr>
              <p:nvPr/>
            </p:nvSpPr>
            <p:spPr bwMode="auto">
              <a:xfrm>
                <a:off x="2376" y="1910"/>
                <a:ext cx="1" cy="3"/>
              </a:xfrm>
              <a:custGeom>
                <a:avLst/>
                <a:gdLst>
                  <a:gd name="T0" fmla="*/ 0 w 2"/>
                  <a:gd name="T1" fmla="*/ 0 h 6"/>
                  <a:gd name="T2" fmla="*/ 0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3" name="Freeform 339"/>
              <p:cNvSpPr>
                <a:spLocks/>
              </p:cNvSpPr>
              <p:nvPr/>
            </p:nvSpPr>
            <p:spPr bwMode="auto">
              <a:xfrm>
                <a:off x="2411" y="1897"/>
                <a:ext cx="31" cy="11"/>
              </a:xfrm>
              <a:custGeom>
                <a:avLst/>
                <a:gdLst>
                  <a:gd name="T0" fmla="*/ 61 w 61"/>
                  <a:gd name="T1" fmla="*/ 4 h 21"/>
                  <a:gd name="T2" fmla="*/ 60 w 61"/>
                  <a:gd name="T3" fmla="*/ 7 h 21"/>
                  <a:gd name="T4" fmla="*/ 54 w 61"/>
                  <a:gd name="T5" fmla="*/ 10 h 21"/>
                  <a:gd name="T6" fmla="*/ 35 w 61"/>
                  <a:gd name="T7" fmla="*/ 15 h 21"/>
                  <a:gd name="T8" fmla="*/ 3 w 61"/>
                  <a:gd name="T9" fmla="*/ 21 h 21"/>
                  <a:gd name="T10" fmla="*/ 0 w 61"/>
                  <a:gd name="T11" fmla="*/ 16 h 21"/>
                  <a:gd name="T12" fmla="*/ 32 w 61"/>
                  <a:gd name="T13" fmla="*/ 10 h 21"/>
                  <a:gd name="T14" fmla="*/ 51 w 61"/>
                  <a:gd name="T15" fmla="*/ 6 h 21"/>
                  <a:gd name="T16" fmla="*/ 55 w 61"/>
                  <a:gd name="T17" fmla="*/ 3 h 21"/>
                  <a:gd name="T18" fmla="*/ 57 w 61"/>
                  <a:gd name="T19" fmla="*/ 0 h 21"/>
                  <a:gd name="T20" fmla="*/ 61 w 61"/>
                  <a:gd name="T2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1">
                    <a:moveTo>
                      <a:pt x="61" y="4"/>
                    </a:moveTo>
                    <a:lnTo>
                      <a:pt x="60" y="7"/>
                    </a:lnTo>
                    <a:lnTo>
                      <a:pt x="54" y="10"/>
                    </a:lnTo>
                    <a:lnTo>
                      <a:pt x="35" y="15"/>
                    </a:lnTo>
                    <a:lnTo>
                      <a:pt x="3" y="21"/>
                    </a:lnTo>
                    <a:lnTo>
                      <a:pt x="0" y="16"/>
                    </a:lnTo>
                    <a:lnTo>
                      <a:pt x="32" y="10"/>
                    </a:lnTo>
                    <a:lnTo>
                      <a:pt x="51" y="6"/>
                    </a:lnTo>
                    <a:lnTo>
                      <a:pt x="55" y="3"/>
                    </a:lnTo>
                    <a:lnTo>
                      <a:pt x="57" y="0"/>
                    </a:lnTo>
                    <a:lnTo>
                      <a:pt x="6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4" name="Freeform 340"/>
              <p:cNvSpPr>
                <a:spLocks/>
              </p:cNvSpPr>
              <p:nvPr/>
            </p:nvSpPr>
            <p:spPr bwMode="auto">
              <a:xfrm>
                <a:off x="2440" y="1895"/>
                <a:ext cx="5" cy="4"/>
              </a:xfrm>
              <a:custGeom>
                <a:avLst/>
                <a:gdLst>
                  <a:gd name="T0" fmla="*/ 3 w 9"/>
                  <a:gd name="T1" fmla="*/ 2 h 8"/>
                  <a:gd name="T2" fmla="*/ 9 w 9"/>
                  <a:gd name="T3" fmla="*/ 0 h 8"/>
                  <a:gd name="T4" fmla="*/ 4 w 9"/>
                  <a:gd name="T5" fmla="*/ 8 h 8"/>
                  <a:gd name="T6" fmla="*/ 0 w 9"/>
                  <a:gd name="T7" fmla="*/ 4 h 8"/>
                  <a:gd name="T8" fmla="*/ 3 w 9"/>
                  <a:gd name="T9" fmla="*/ 8 h 8"/>
                  <a:gd name="T10" fmla="*/ 3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3" y="2"/>
                    </a:moveTo>
                    <a:lnTo>
                      <a:pt x="9" y="0"/>
                    </a:lnTo>
                    <a:lnTo>
                      <a:pt x="4" y="8"/>
                    </a:lnTo>
                    <a:lnTo>
                      <a:pt x="0" y="4"/>
                    </a:lnTo>
                    <a:lnTo>
                      <a:pt x="3" y="8"/>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5" name="Freeform 341"/>
              <p:cNvSpPr>
                <a:spLocks/>
              </p:cNvSpPr>
              <p:nvPr/>
            </p:nvSpPr>
            <p:spPr bwMode="auto">
              <a:xfrm>
                <a:off x="2370" y="1905"/>
                <a:ext cx="43" cy="17"/>
              </a:xfrm>
              <a:custGeom>
                <a:avLst/>
                <a:gdLst>
                  <a:gd name="T0" fmla="*/ 85 w 85"/>
                  <a:gd name="T1" fmla="*/ 5 h 34"/>
                  <a:gd name="T2" fmla="*/ 43 w 85"/>
                  <a:gd name="T3" fmla="*/ 19 h 34"/>
                  <a:gd name="T4" fmla="*/ 3 w 85"/>
                  <a:gd name="T5" fmla="*/ 34 h 34"/>
                  <a:gd name="T6" fmla="*/ 0 w 85"/>
                  <a:gd name="T7" fmla="*/ 30 h 34"/>
                  <a:gd name="T8" fmla="*/ 40 w 85"/>
                  <a:gd name="T9" fmla="*/ 14 h 34"/>
                  <a:gd name="T10" fmla="*/ 82 w 85"/>
                  <a:gd name="T11" fmla="*/ 0 h 34"/>
                  <a:gd name="T12" fmla="*/ 85 w 85"/>
                  <a:gd name="T13" fmla="*/ 5 h 34"/>
                </a:gdLst>
                <a:ahLst/>
                <a:cxnLst>
                  <a:cxn ang="0">
                    <a:pos x="T0" y="T1"/>
                  </a:cxn>
                  <a:cxn ang="0">
                    <a:pos x="T2" y="T3"/>
                  </a:cxn>
                  <a:cxn ang="0">
                    <a:pos x="T4" y="T5"/>
                  </a:cxn>
                  <a:cxn ang="0">
                    <a:pos x="T6" y="T7"/>
                  </a:cxn>
                  <a:cxn ang="0">
                    <a:pos x="T8" y="T9"/>
                  </a:cxn>
                  <a:cxn ang="0">
                    <a:pos x="T10" y="T11"/>
                  </a:cxn>
                  <a:cxn ang="0">
                    <a:pos x="T12" y="T13"/>
                  </a:cxn>
                </a:cxnLst>
                <a:rect l="0" t="0" r="r" b="b"/>
                <a:pathLst>
                  <a:path w="85" h="34">
                    <a:moveTo>
                      <a:pt x="85" y="5"/>
                    </a:moveTo>
                    <a:lnTo>
                      <a:pt x="43" y="19"/>
                    </a:lnTo>
                    <a:lnTo>
                      <a:pt x="3" y="34"/>
                    </a:lnTo>
                    <a:lnTo>
                      <a:pt x="0" y="30"/>
                    </a:lnTo>
                    <a:lnTo>
                      <a:pt x="40" y="14"/>
                    </a:lnTo>
                    <a:lnTo>
                      <a:pt x="82" y="0"/>
                    </a:lnTo>
                    <a:lnTo>
                      <a:pt x="8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6" name="Freeform 342"/>
              <p:cNvSpPr>
                <a:spLocks/>
              </p:cNvSpPr>
              <p:nvPr/>
            </p:nvSpPr>
            <p:spPr bwMode="auto">
              <a:xfrm>
                <a:off x="2411" y="1905"/>
                <a:ext cx="2" cy="3"/>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lnTo>
                      <a:pt x="3"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7" name="Freeform 343"/>
              <p:cNvSpPr>
                <a:spLocks/>
              </p:cNvSpPr>
              <p:nvPr/>
            </p:nvSpPr>
            <p:spPr bwMode="auto">
              <a:xfrm>
                <a:off x="2370" y="1919"/>
                <a:ext cx="97" cy="48"/>
              </a:xfrm>
              <a:custGeom>
                <a:avLst/>
                <a:gdLst>
                  <a:gd name="T0" fmla="*/ 1 w 193"/>
                  <a:gd name="T1" fmla="*/ 0 h 96"/>
                  <a:gd name="T2" fmla="*/ 29 w 193"/>
                  <a:gd name="T3" fmla="*/ 11 h 96"/>
                  <a:gd name="T4" fmla="*/ 55 w 193"/>
                  <a:gd name="T5" fmla="*/ 25 h 96"/>
                  <a:gd name="T6" fmla="*/ 99 w 193"/>
                  <a:gd name="T7" fmla="*/ 56 h 96"/>
                  <a:gd name="T8" fmla="*/ 120 w 193"/>
                  <a:gd name="T9" fmla="*/ 70 h 96"/>
                  <a:gd name="T10" fmla="*/ 140 w 193"/>
                  <a:gd name="T11" fmla="*/ 79 h 96"/>
                  <a:gd name="T12" fmla="*/ 165 w 193"/>
                  <a:gd name="T13" fmla="*/ 87 h 96"/>
                  <a:gd name="T14" fmla="*/ 193 w 193"/>
                  <a:gd name="T15" fmla="*/ 90 h 96"/>
                  <a:gd name="T16" fmla="*/ 193 w 193"/>
                  <a:gd name="T17" fmla="*/ 96 h 96"/>
                  <a:gd name="T18" fmla="*/ 164 w 193"/>
                  <a:gd name="T19" fmla="*/ 93 h 96"/>
                  <a:gd name="T20" fmla="*/ 139 w 193"/>
                  <a:gd name="T21" fmla="*/ 85 h 96"/>
                  <a:gd name="T22" fmla="*/ 116 w 193"/>
                  <a:gd name="T23" fmla="*/ 74 h 96"/>
                  <a:gd name="T24" fmla="*/ 94 w 193"/>
                  <a:gd name="T25" fmla="*/ 60 h 96"/>
                  <a:gd name="T26" fmla="*/ 51 w 193"/>
                  <a:gd name="T27" fmla="*/ 30 h 96"/>
                  <a:gd name="T28" fmla="*/ 27 w 193"/>
                  <a:gd name="T29" fmla="*/ 17 h 96"/>
                  <a:gd name="T30" fmla="*/ 0 w 193"/>
                  <a:gd name="T31" fmla="*/ 6 h 96"/>
                  <a:gd name="T32" fmla="*/ 1 w 193"/>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96">
                    <a:moveTo>
                      <a:pt x="1" y="0"/>
                    </a:moveTo>
                    <a:lnTo>
                      <a:pt x="29" y="11"/>
                    </a:lnTo>
                    <a:lnTo>
                      <a:pt x="55" y="25"/>
                    </a:lnTo>
                    <a:lnTo>
                      <a:pt x="99" y="56"/>
                    </a:lnTo>
                    <a:lnTo>
                      <a:pt x="120" y="70"/>
                    </a:lnTo>
                    <a:lnTo>
                      <a:pt x="140" y="79"/>
                    </a:lnTo>
                    <a:lnTo>
                      <a:pt x="165" y="87"/>
                    </a:lnTo>
                    <a:lnTo>
                      <a:pt x="193" y="90"/>
                    </a:lnTo>
                    <a:lnTo>
                      <a:pt x="193" y="96"/>
                    </a:lnTo>
                    <a:lnTo>
                      <a:pt x="164" y="93"/>
                    </a:lnTo>
                    <a:lnTo>
                      <a:pt x="139" y="85"/>
                    </a:lnTo>
                    <a:lnTo>
                      <a:pt x="116" y="74"/>
                    </a:lnTo>
                    <a:lnTo>
                      <a:pt x="94" y="60"/>
                    </a:lnTo>
                    <a:lnTo>
                      <a:pt x="51" y="30"/>
                    </a:lnTo>
                    <a:lnTo>
                      <a:pt x="27" y="17"/>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8" name="Freeform 344"/>
              <p:cNvSpPr>
                <a:spLocks/>
              </p:cNvSpPr>
              <p:nvPr/>
            </p:nvSpPr>
            <p:spPr bwMode="auto">
              <a:xfrm>
                <a:off x="2367" y="1919"/>
                <a:ext cx="5" cy="3"/>
              </a:xfrm>
              <a:custGeom>
                <a:avLst/>
                <a:gdLst>
                  <a:gd name="T0" fmla="*/ 7 w 10"/>
                  <a:gd name="T1" fmla="*/ 2 h 6"/>
                  <a:gd name="T2" fmla="*/ 0 w 10"/>
                  <a:gd name="T3" fmla="*/ 3 h 6"/>
                  <a:gd name="T4" fmla="*/ 7 w 10"/>
                  <a:gd name="T5" fmla="*/ 6 h 6"/>
                  <a:gd name="T6" fmla="*/ 8 w 10"/>
                  <a:gd name="T7" fmla="*/ 0 h 6"/>
                  <a:gd name="T8" fmla="*/ 10 w 10"/>
                  <a:gd name="T9" fmla="*/ 6 h 6"/>
                  <a:gd name="T10" fmla="*/ 7 w 10"/>
                  <a:gd name="T11" fmla="*/ 2 h 6"/>
                </a:gdLst>
                <a:ahLst/>
                <a:cxnLst>
                  <a:cxn ang="0">
                    <a:pos x="T0" y="T1"/>
                  </a:cxn>
                  <a:cxn ang="0">
                    <a:pos x="T2" y="T3"/>
                  </a:cxn>
                  <a:cxn ang="0">
                    <a:pos x="T4" y="T5"/>
                  </a:cxn>
                  <a:cxn ang="0">
                    <a:pos x="T6" y="T7"/>
                  </a:cxn>
                  <a:cxn ang="0">
                    <a:pos x="T8" y="T9"/>
                  </a:cxn>
                  <a:cxn ang="0">
                    <a:pos x="T10" y="T11"/>
                  </a:cxn>
                </a:cxnLst>
                <a:rect l="0" t="0" r="r" b="b"/>
                <a:pathLst>
                  <a:path w="10" h="6">
                    <a:moveTo>
                      <a:pt x="7" y="2"/>
                    </a:moveTo>
                    <a:lnTo>
                      <a:pt x="0" y="3"/>
                    </a:lnTo>
                    <a:lnTo>
                      <a:pt x="7" y="6"/>
                    </a:lnTo>
                    <a:lnTo>
                      <a:pt x="8" y="0"/>
                    </a:lnTo>
                    <a:lnTo>
                      <a:pt x="10" y="6"/>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49" name="Freeform 345"/>
              <p:cNvSpPr>
                <a:spLocks/>
              </p:cNvSpPr>
              <p:nvPr/>
            </p:nvSpPr>
            <p:spPr bwMode="auto">
              <a:xfrm>
                <a:off x="2467" y="1945"/>
                <a:ext cx="24" cy="22"/>
              </a:xfrm>
              <a:custGeom>
                <a:avLst/>
                <a:gdLst>
                  <a:gd name="T0" fmla="*/ 0 w 48"/>
                  <a:gd name="T1" fmla="*/ 39 h 45"/>
                  <a:gd name="T2" fmla="*/ 15 w 48"/>
                  <a:gd name="T3" fmla="*/ 36 h 45"/>
                  <a:gd name="T4" fmla="*/ 23 w 48"/>
                  <a:gd name="T5" fmla="*/ 28 h 45"/>
                  <a:gd name="T6" fmla="*/ 34 w 48"/>
                  <a:gd name="T7" fmla="*/ 14 h 45"/>
                  <a:gd name="T8" fmla="*/ 43 w 48"/>
                  <a:gd name="T9" fmla="*/ 0 h 45"/>
                  <a:gd name="T10" fmla="*/ 48 w 48"/>
                  <a:gd name="T11" fmla="*/ 5 h 45"/>
                  <a:gd name="T12" fmla="*/ 39 w 48"/>
                  <a:gd name="T13" fmla="*/ 19 h 45"/>
                  <a:gd name="T14" fmla="*/ 28 w 48"/>
                  <a:gd name="T15" fmla="*/ 33 h 45"/>
                  <a:gd name="T16" fmla="*/ 17 w 48"/>
                  <a:gd name="T17" fmla="*/ 42 h 45"/>
                  <a:gd name="T18" fmla="*/ 0 w 48"/>
                  <a:gd name="T19" fmla="*/ 45 h 45"/>
                  <a:gd name="T20" fmla="*/ 0 w 48"/>
                  <a:gd name="T21"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5">
                    <a:moveTo>
                      <a:pt x="0" y="39"/>
                    </a:moveTo>
                    <a:lnTo>
                      <a:pt x="15" y="36"/>
                    </a:lnTo>
                    <a:lnTo>
                      <a:pt x="23" y="28"/>
                    </a:lnTo>
                    <a:lnTo>
                      <a:pt x="34" y="14"/>
                    </a:lnTo>
                    <a:lnTo>
                      <a:pt x="43" y="0"/>
                    </a:lnTo>
                    <a:lnTo>
                      <a:pt x="48" y="5"/>
                    </a:lnTo>
                    <a:lnTo>
                      <a:pt x="39" y="19"/>
                    </a:lnTo>
                    <a:lnTo>
                      <a:pt x="28" y="33"/>
                    </a:lnTo>
                    <a:lnTo>
                      <a:pt x="17" y="42"/>
                    </a:lnTo>
                    <a:lnTo>
                      <a:pt x="0" y="45"/>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0" name="Freeform 346"/>
              <p:cNvSpPr>
                <a:spLocks/>
              </p:cNvSpPr>
              <p:nvPr/>
            </p:nvSpPr>
            <p:spPr bwMode="auto">
              <a:xfrm>
                <a:off x="2467" y="1964"/>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1" name="Freeform 347"/>
              <p:cNvSpPr>
                <a:spLocks/>
              </p:cNvSpPr>
              <p:nvPr/>
            </p:nvSpPr>
            <p:spPr bwMode="auto">
              <a:xfrm>
                <a:off x="2489" y="1925"/>
                <a:ext cx="35" cy="22"/>
              </a:xfrm>
              <a:custGeom>
                <a:avLst/>
                <a:gdLst>
                  <a:gd name="T0" fmla="*/ 0 w 72"/>
                  <a:gd name="T1" fmla="*/ 40 h 45"/>
                  <a:gd name="T2" fmla="*/ 14 w 72"/>
                  <a:gd name="T3" fmla="*/ 25 h 45"/>
                  <a:gd name="T4" fmla="*/ 31 w 72"/>
                  <a:gd name="T5" fmla="*/ 12 h 45"/>
                  <a:gd name="T6" fmla="*/ 50 w 72"/>
                  <a:gd name="T7" fmla="*/ 5 h 45"/>
                  <a:gd name="T8" fmla="*/ 72 w 72"/>
                  <a:gd name="T9" fmla="*/ 0 h 45"/>
                  <a:gd name="T10" fmla="*/ 72 w 72"/>
                  <a:gd name="T11" fmla="*/ 6 h 45"/>
                  <a:gd name="T12" fmla="*/ 51 w 72"/>
                  <a:gd name="T13" fmla="*/ 11 h 45"/>
                  <a:gd name="T14" fmla="*/ 34 w 72"/>
                  <a:gd name="T15" fmla="*/ 17 h 45"/>
                  <a:gd name="T16" fmla="*/ 19 w 72"/>
                  <a:gd name="T17" fmla="*/ 29 h 45"/>
                  <a:gd name="T18" fmla="*/ 5 w 72"/>
                  <a:gd name="T19" fmla="*/ 45 h 45"/>
                  <a:gd name="T20" fmla="*/ 0 w 72"/>
                  <a:gd name="T21"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45">
                    <a:moveTo>
                      <a:pt x="0" y="40"/>
                    </a:moveTo>
                    <a:lnTo>
                      <a:pt x="14" y="25"/>
                    </a:lnTo>
                    <a:lnTo>
                      <a:pt x="31" y="12"/>
                    </a:lnTo>
                    <a:lnTo>
                      <a:pt x="50" y="5"/>
                    </a:lnTo>
                    <a:lnTo>
                      <a:pt x="72" y="0"/>
                    </a:lnTo>
                    <a:lnTo>
                      <a:pt x="72" y="6"/>
                    </a:lnTo>
                    <a:lnTo>
                      <a:pt x="51" y="11"/>
                    </a:lnTo>
                    <a:lnTo>
                      <a:pt x="34" y="17"/>
                    </a:lnTo>
                    <a:lnTo>
                      <a:pt x="19" y="29"/>
                    </a:lnTo>
                    <a:lnTo>
                      <a:pt x="5" y="45"/>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2" name="Freeform 348"/>
              <p:cNvSpPr>
                <a:spLocks/>
              </p:cNvSpPr>
              <p:nvPr/>
            </p:nvSpPr>
            <p:spPr bwMode="auto">
              <a:xfrm>
                <a:off x="2489" y="1945"/>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3" name="Freeform 349"/>
              <p:cNvSpPr>
                <a:spLocks/>
              </p:cNvSpPr>
              <p:nvPr/>
            </p:nvSpPr>
            <p:spPr bwMode="auto">
              <a:xfrm>
                <a:off x="2524" y="1925"/>
                <a:ext cx="44" cy="5"/>
              </a:xfrm>
              <a:custGeom>
                <a:avLst/>
                <a:gdLst>
                  <a:gd name="T0" fmla="*/ 0 w 88"/>
                  <a:gd name="T1" fmla="*/ 0 h 11"/>
                  <a:gd name="T2" fmla="*/ 23 w 88"/>
                  <a:gd name="T3" fmla="*/ 0 h 11"/>
                  <a:gd name="T4" fmla="*/ 44 w 88"/>
                  <a:gd name="T5" fmla="*/ 3 h 11"/>
                  <a:gd name="T6" fmla="*/ 65 w 88"/>
                  <a:gd name="T7" fmla="*/ 5 h 11"/>
                  <a:gd name="T8" fmla="*/ 88 w 88"/>
                  <a:gd name="T9" fmla="*/ 3 h 11"/>
                  <a:gd name="T10" fmla="*/ 88 w 88"/>
                  <a:gd name="T11" fmla="*/ 9 h 11"/>
                  <a:gd name="T12" fmla="*/ 65 w 88"/>
                  <a:gd name="T13" fmla="*/ 11 h 11"/>
                  <a:gd name="T14" fmla="*/ 44 w 88"/>
                  <a:gd name="T15" fmla="*/ 9 h 11"/>
                  <a:gd name="T16" fmla="*/ 23 w 88"/>
                  <a:gd name="T17" fmla="*/ 6 h 11"/>
                  <a:gd name="T18" fmla="*/ 0 w 88"/>
                  <a:gd name="T19" fmla="*/ 6 h 11"/>
                  <a:gd name="T20" fmla="*/ 0 w 8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1">
                    <a:moveTo>
                      <a:pt x="0" y="0"/>
                    </a:moveTo>
                    <a:lnTo>
                      <a:pt x="23" y="0"/>
                    </a:lnTo>
                    <a:lnTo>
                      <a:pt x="44" y="3"/>
                    </a:lnTo>
                    <a:lnTo>
                      <a:pt x="65" y="5"/>
                    </a:lnTo>
                    <a:lnTo>
                      <a:pt x="88" y="3"/>
                    </a:lnTo>
                    <a:lnTo>
                      <a:pt x="88" y="9"/>
                    </a:lnTo>
                    <a:lnTo>
                      <a:pt x="65" y="11"/>
                    </a:lnTo>
                    <a:lnTo>
                      <a:pt x="44" y="9"/>
                    </a:lnTo>
                    <a:lnTo>
                      <a:pt x="23"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4" name="Freeform 350"/>
              <p:cNvSpPr>
                <a:spLocks/>
              </p:cNvSpPr>
              <p:nvPr/>
            </p:nvSpPr>
            <p:spPr bwMode="auto">
              <a:xfrm>
                <a:off x="2524" y="192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5" name="Freeform 351"/>
              <p:cNvSpPr>
                <a:spLocks/>
              </p:cNvSpPr>
              <p:nvPr/>
            </p:nvSpPr>
            <p:spPr bwMode="auto">
              <a:xfrm>
                <a:off x="2568" y="1919"/>
                <a:ext cx="36" cy="10"/>
              </a:xfrm>
              <a:custGeom>
                <a:avLst/>
                <a:gdLst>
                  <a:gd name="T0" fmla="*/ 0 w 71"/>
                  <a:gd name="T1" fmla="*/ 14 h 20"/>
                  <a:gd name="T2" fmla="*/ 37 w 71"/>
                  <a:gd name="T3" fmla="*/ 11 h 20"/>
                  <a:gd name="T4" fmla="*/ 71 w 71"/>
                  <a:gd name="T5" fmla="*/ 0 h 20"/>
                  <a:gd name="T6" fmla="*/ 71 w 71"/>
                  <a:gd name="T7" fmla="*/ 6 h 20"/>
                  <a:gd name="T8" fmla="*/ 37 w 71"/>
                  <a:gd name="T9" fmla="*/ 17 h 20"/>
                  <a:gd name="T10" fmla="*/ 0 w 71"/>
                  <a:gd name="T11" fmla="*/ 20 h 20"/>
                  <a:gd name="T12" fmla="*/ 0 w 71"/>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71" h="20">
                    <a:moveTo>
                      <a:pt x="0" y="14"/>
                    </a:moveTo>
                    <a:lnTo>
                      <a:pt x="37" y="11"/>
                    </a:lnTo>
                    <a:lnTo>
                      <a:pt x="71" y="0"/>
                    </a:lnTo>
                    <a:lnTo>
                      <a:pt x="71" y="6"/>
                    </a:lnTo>
                    <a:lnTo>
                      <a:pt x="37" y="17"/>
                    </a:lnTo>
                    <a:lnTo>
                      <a:pt x="0" y="2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6" name="Freeform 352"/>
              <p:cNvSpPr>
                <a:spLocks/>
              </p:cNvSpPr>
              <p:nvPr/>
            </p:nvSpPr>
            <p:spPr bwMode="auto">
              <a:xfrm>
                <a:off x="2568" y="1926"/>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7" name="Freeform 353"/>
              <p:cNvSpPr>
                <a:spLocks/>
              </p:cNvSpPr>
              <p:nvPr/>
            </p:nvSpPr>
            <p:spPr bwMode="auto">
              <a:xfrm>
                <a:off x="2602" y="1911"/>
                <a:ext cx="17" cy="11"/>
              </a:xfrm>
              <a:custGeom>
                <a:avLst/>
                <a:gdLst>
                  <a:gd name="T0" fmla="*/ 0 w 32"/>
                  <a:gd name="T1" fmla="*/ 17 h 21"/>
                  <a:gd name="T2" fmla="*/ 17 w 32"/>
                  <a:gd name="T3" fmla="*/ 6 h 21"/>
                  <a:gd name="T4" fmla="*/ 28 w 32"/>
                  <a:gd name="T5" fmla="*/ 0 h 21"/>
                  <a:gd name="T6" fmla="*/ 32 w 32"/>
                  <a:gd name="T7" fmla="*/ 4 h 21"/>
                  <a:gd name="T8" fmla="*/ 32 w 32"/>
                  <a:gd name="T9" fmla="*/ 8 h 21"/>
                  <a:gd name="T10" fmla="*/ 26 w 32"/>
                  <a:gd name="T11" fmla="*/ 9 h 21"/>
                  <a:gd name="T12" fmla="*/ 26 w 32"/>
                  <a:gd name="T13" fmla="*/ 6 h 21"/>
                  <a:gd name="T14" fmla="*/ 28 w 32"/>
                  <a:gd name="T15" fmla="*/ 6 h 21"/>
                  <a:gd name="T16" fmla="*/ 22 w 32"/>
                  <a:gd name="T17" fmla="*/ 11 h 21"/>
                  <a:gd name="T18" fmla="*/ 5 w 32"/>
                  <a:gd name="T19" fmla="*/ 21 h 21"/>
                  <a:gd name="T20" fmla="*/ 0 w 32"/>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1">
                    <a:moveTo>
                      <a:pt x="0" y="17"/>
                    </a:moveTo>
                    <a:lnTo>
                      <a:pt x="17" y="6"/>
                    </a:lnTo>
                    <a:lnTo>
                      <a:pt x="28" y="0"/>
                    </a:lnTo>
                    <a:lnTo>
                      <a:pt x="32" y="4"/>
                    </a:lnTo>
                    <a:lnTo>
                      <a:pt x="32" y="8"/>
                    </a:lnTo>
                    <a:lnTo>
                      <a:pt x="26" y="9"/>
                    </a:lnTo>
                    <a:lnTo>
                      <a:pt x="26" y="6"/>
                    </a:lnTo>
                    <a:lnTo>
                      <a:pt x="28" y="6"/>
                    </a:lnTo>
                    <a:lnTo>
                      <a:pt x="22" y="11"/>
                    </a:lnTo>
                    <a:lnTo>
                      <a:pt x="5" y="21"/>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8" name="Freeform 354"/>
              <p:cNvSpPr>
                <a:spLocks/>
              </p:cNvSpPr>
              <p:nvPr/>
            </p:nvSpPr>
            <p:spPr bwMode="auto">
              <a:xfrm>
                <a:off x="2602" y="1919"/>
                <a:ext cx="3" cy="3"/>
              </a:xfrm>
              <a:custGeom>
                <a:avLst/>
                <a:gdLst>
                  <a:gd name="T0" fmla="*/ 3 w 5"/>
                  <a:gd name="T1" fmla="*/ 6 h 6"/>
                  <a:gd name="T2" fmla="*/ 5 w 5"/>
                  <a:gd name="T3" fmla="*/ 6 h 6"/>
                  <a:gd name="T4" fmla="*/ 0 w 5"/>
                  <a:gd name="T5" fmla="*/ 2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6"/>
                    </a:lnTo>
                    <a:lnTo>
                      <a:pt x="0" y="2"/>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59" name="Freeform 355"/>
              <p:cNvSpPr>
                <a:spLocks/>
              </p:cNvSpPr>
              <p:nvPr/>
            </p:nvSpPr>
            <p:spPr bwMode="auto">
              <a:xfrm>
                <a:off x="2569" y="1915"/>
                <a:ext cx="49" cy="18"/>
              </a:xfrm>
              <a:custGeom>
                <a:avLst/>
                <a:gdLst>
                  <a:gd name="T0" fmla="*/ 98 w 98"/>
                  <a:gd name="T1" fmla="*/ 5 h 37"/>
                  <a:gd name="T2" fmla="*/ 96 w 98"/>
                  <a:gd name="T3" fmla="*/ 8 h 37"/>
                  <a:gd name="T4" fmla="*/ 89 w 98"/>
                  <a:gd name="T5" fmla="*/ 12 h 37"/>
                  <a:gd name="T6" fmla="*/ 64 w 98"/>
                  <a:gd name="T7" fmla="*/ 23 h 37"/>
                  <a:gd name="T8" fmla="*/ 33 w 98"/>
                  <a:gd name="T9" fmla="*/ 32 h 37"/>
                  <a:gd name="T10" fmla="*/ 3 w 98"/>
                  <a:gd name="T11" fmla="*/ 37 h 37"/>
                  <a:gd name="T12" fmla="*/ 0 w 98"/>
                  <a:gd name="T13" fmla="*/ 32 h 37"/>
                  <a:gd name="T14" fmla="*/ 30 w 98"/>
                  <a:gd name="T15" fmla="*/ 28 h 37"/>
                  <a:gd name="T16" fmla="*/ 61 w 98"/>
                  <a:gd name="T17" fmla="*/ 19 h 37"/>
                  <a:gd name="T18" fmla="*/ 84 w 98"/>
                  <a:gd name="T19" fmla="*/ 8 h 37"/>
                  <a:gd name="T20" fmla="*/ 92 w 98"/>
                  <a:gd name="T21" fmla="*/ 3 h 37"/>
                  <a:gd name="T22" fmla="*/ 93 w 98"/>
                  <a:gd name="T23" fmla="*/ 0 h 37"/>
                  <a:gd name="T24" fmla="*/ 98 w 98"/>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37">
                    <a:moveTo>
                      <a:pt x="98" y="5"/>
                    </a:moveTo>
                    <a:lnTo>
                      <a:pt x="96" y="8"/>
                    </a:lnTo>
                    <a:lnTo>
                      <a:pt x="89" y="12"/>
                    </a:lnTo>
                    <a:lnTo>
                      <a:pt x="64" y="23"/>
                    </a:lnTo>
                    <a:lnTo>
                      <a:pt x="33" y="32"/>
                    </a:lnTo>
                    <a:lnTo>
                      <a:pt x="3" y="37"/>
                    </a:lnTo>
                    <a:lnTo>
                      <a:pt x="0" y="32"/>
                    </a:lnTo>
                    <a:lnTo>
                      <a:pt x="30" y="28"/>
                    </a:lnTo>
                    <a:lnTo>
                      <a:pt x="61" y="19"/>
                    </a:lnTo>
                    <a:lnTo>
                      <a:pt x="84" y="8"/>
                    </a:lnTo>
                    <a:lnTo>
                      <a:pt x="92" y="3"/>
                    </a:lnTo>
                    <a:lnTo>
                      <a:pt x="93" y="0"/>
                    </a:lnTo>
                    <a:lnTo>
                      <a:pt x="9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0" name="Freeform 356"/>
              <p:cNvSpPr>
                <a:spLocks/>
              </p:cNvSpPr>
              <p:nvPr/>
            </p:nvSpPr>
            <p:spPr bwMode="auto">
              <a:xfrm>
                <a:off x="2616" y="1915"/>
                <a:ext cx="3" cy="2"/>
              </a:xfrm>
              <a:custGeom>
                <a:avLst/>
                <a:gdLst>
                  <a:gd name="T0" fmla="*/ 6 w 6"/>
                  <a:gd name="T1" fmla="*/ 2 h 5"/>
                  <a:gd name="T2" fmla="*/ 6 w 6"/>
                  <a:gd name="T3" fmla="*/ 3 h 5"/>
                  <a:gd name="T4" fmla="*/ 5 w 6"/>
                  <a:gd name="T5" fmla="*/ 5 h 5"/>
                  <a:gd name="T6" fmla="*/ 0 w 6"/>
                  <a:gd name="T7" fmla="*/ 0 h 5"/>
                  <a:gd name="T8" fmla="*/ 0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lnTo>
                      <a:pt x="6" y="3"/>
                    </a:lnTo>
                    <a:lnTo>
                      <a:pt x="5" y="5"/>
                    </a:lnTo>
                    <a:lnTo>
                      <a:pt x="0" y="0"/>
                    </a:lnTo>
                    <a:lnTo>
                      <a:pt x="0" y="3"/>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1" name="Freeform 357"/>
              <p:cNvSpPr>
                <a:spLocks/>
              </p:cNvSpPr>
              <p:nvPr/>
            </p:nvSpPr>
            <p:spPr bwMode="auto">
              <a:xfrm>
                <a:off x="2537" y="1930"/>
                <a:ext cx="33" cy="3"/>
              </a:xfrm>
              <a:custGeom>
                <a:avLst/>
                <a:gdLst>
                  <a:gd name="T0" fmla="*/ 67 w 67"/>
                  <a:gd name="T1" fmla="*/ 6 h 6"/>
                  <a:gd name="T2" fmla="*/ 34 w 67"/>
                  <a:gd name="T3" fmla="*/ 6 h 6"/>
                  <a:gd name="T4" fmla="*/ 0 w 67"/>
                  <a:gd name="T5" fmla="*/ 5 h 6"/>
                  <a:gd name="T6" fmla="*/ 0 w 67"/>
                  <a:gd name="T7" fmla="*/ 0 h 6"/>
                  <a:gd name="T8" fmla="*/ 34 w 67"/>
                  <a:gd name="T9" fmla="*/ 1 h 6"/>
                  <a:gd name="T10" fmla="*/ 67 w 67"/>
                  <a:gd name="T11" fmla="*/ 1 h 6"/>
                  <a:gd name="T12" fmla="*/ 67 w 6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7" h="6">
                    <a:moveTo>
                      <a:pt x="67" y="6"/>
                    </a:moveTo>
                    <a:lnTo>
                      <a:pt x="34" y="6"/>
                    </a:lnTo>
                    <a:lnTo>
                      <a:pt x="0" y="5"/>
                    </a:lnTo>
                    <a:lnTo>
                      <a:pt x="0" y="0"/>
                    </a:lnTo>
                    <a:lnTo>
                      <a:pt x="34" y="1"/>
                    </a:lnTo>
                    <a:lnTo>
                      <a:pt x="67" y="1"/>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2" name="Freeform 358"/>
              <p:cNvSpPr>
                <a:spLocks/>
              </p:cNvSpPr>
              <p:nvPr/>
            </p:nvSpPr>
            <p:spPr bwMode="auto">
              <a:xfrm>
                <a:off x="2569" y="1931"/>
                <a:ext cx="2" cy="2"/>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3" name="Freeform 359"/>
              <p:cNvSpPr>
                <a:spLocks/>
              </p:cNvSpPr>
              <p:nvPr/>
            </p:nvSpPr>
            <p:spPr bwMode="auto">
              <a:xfrm>
                <a:off x="2503" y="1930"/>
                <a:ext cx="34" cy="8"/>
              </a:xfrm>
              <a:custGeom>
                <a:avLst/>
                <a:gdLst>
                  <a:gd name="T0" fmla="*/ 66 w 66"/>
                  <a:gd name="T1" fmla="*/ 5 h 17"/>
                  <a:gd name="T2" fmla="*/ 34 w 66"/>
                  <a:gd name="T3" fmla="*/ 6 h 17"/>
                  <a:gd name="T4" fmla="*/ 20 w 66"/>
                  <a:gd name="T5" fmla="*/ 9 h 17"/>
                  <a:gd name="T6" fmla="*/ 4 w 66"/>
                  <a:gd name="T7" fmla="*/ 17 h 17"/>
                  <a:gd name="T8" fmla="*/ 0 w 66"/>
                  <a:gd name="T9" fmla="*/ 12 h 17"/>
                  <a:gd name="T10" fmla="*/ 15 w 66"/>
                  <a:gd name="T11" fmla="*/ 5 h 17"/>
                  <a:gd name="T12" fmla="*/ 34 w 66"/>
                  <a:gd name="T13" fmla="*/ 1 h 17"/>
                  <a:gd name="T14" fmla="*/ 66 w 66"/>
                  <a:gd name="T15" fmla="*/ 0 h 17"/>
                  <a:gd name="T16" fmla="*/ 66 w 66"/>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7">
                    <a:moveTo>
                      <a:pt x="66" y="5"/>
                    </a:moveTo>
                    <a:lnTo>
                      <a:pt x="34" y="6"/>
                    </a:lnTo>
                    <a:lnTo>
                      <a:pt x="20" y="9"/>
                    </a:lnTo>
                    <a:lnTo>
                      <a:pt x="4" y="17"/>
                    </a:lnTo>
                    <a:lnTo>
                      <a:pt x="0" y="12"/>
                    </a:lnTo>
                    <a:lnTo>
                      <a:pt x="15" y="5"/>
                    </a:lnTo>
                    <a:lnTo>
                      <a:pt x="34" y="1"/>
                    </a:lnTo>
                    <a:lnTo>
                      <a:pt x="66" y="0"/>
                    </a:lnTo>
                    <a:lnTo>
                      <a:pt x="6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4" name="Freeform 360"/>
              <p:cNvSpPr>
                <a:spLocks/>
              </p:cNvSpPr>
              <p:nvPr/>
            </p:nvSpPr>
            <p:spPr bwMode="auto">
              <a:xfrm>
                <a:off x="2537" y="1930"/>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5" name="Freeform 361"/>
              <p:cNvSpPr>
                <a:spLocks/>
              </p:cNvSpPr>
              <p:nvPr/>
            </p:nvSpPr>
            <p:spPr bwMode="auto">
              <a:xfrm>
                <a:off x="2476" y="1936"/>
                <a:ext cx="30" cy="35"/>
              </a:xfrm>
              <a:custGeom>
                <a:avLst/>
                <a:gdLst>
                  <a:gd name="T0" fmla="*/ 58 w 58"/>
                  <a:gd name="T1" fmla="*/ 5 h 70"/>
                  <a:gd name="T2" fmla="*/ 49 w 58"/>
                  <a:gd name="T3" fmla="*/ 14 h 70"/>
                  <a:gd name="T4" fmla="*/ 43 w 58"/>
                  <a:gd name="T5" fmla="*/ 22 h 70"/>
                  <a:gd name="T6" fmla="*/ 34 w 58"/>
                  <a:gd name="T7" fmla="*/ 39 h 70"/>
                  <a:gd name="T8" fmla="*/ 23 w 58"/>
                  <a:gd name="T9" fmla="*/ 56 h 70"/>
                  <a:gd name="T10" fmla="*/ 15 w 58"/>
                  <a:gd name="T11" fmla="*/ 64 h 70"/>
                  <a:gd name="T12" fmla="*/ 4 w 58"/>
                  <a:gd name="T13" fmla="*/ 70 h 70"/>
                  <a:gd name="T14" fmla="*/ 0 w 58"/>
                  <a:gd name="T15" fmla="*/ 65 h 70"/>
                  <a:gd name="T16" fmla="*/ 10 w 58"/>
                  <a:gd name="T17" fmla="*/ 59 h 70"/>
                  <a:gd name="T18" fmla="*/ 18 w 58"/>
                  <a:gd name="T19" fmla="*/ 51 h 70"/>
                  <a:gd name="T20" fmla="*/ 29 w 58"/>
                  <a:gd name="T21" fmla="*/ 34 h 70"/>
                  <a:gd name="T22" fmla="*/ 38 w 58"/>
                  <a:gd name="T23" fmla="*/ 17 h 70"/>
                  <a:gd name="T24" fmla="*/ 44 w 58"/>
                  <a:gd name="T25" fmla="*/ 9 h 70"/>
                  <a:gd name="T26" fmla="*/ 54 w 58"/>
                  <a:gd name="T27" fmla="*/ 0 h 70"/>
                  <a:gd name="T28" fmla="*/ 58 w 58"/>
                  <a:gd name="T29"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70">
                    <a:moveTo>
                      <a:pt x="58" y="5"/>
                    </a:moveTo>
                    <a:lnTo>
                      <a:pt x="49" y="14"/>
                    </a:lnTo>
                    <a:lnTo>
                      <a:pt x="43" y="22"/>
                    </a:lnTo>
                    <a:lnTo>
                      <a:pt x="34" y="39"/>
                    </a:lnTo>
                    <a:lnTo>
                      <a:pt x="23" y="56"/>
                    </a:lnTo>
                    <a:lnTo>
                      <a:pt x="15" y="64"/>
                    </a:lnTo>
                    <a:lnTo>
                      <a:pt x="4" y="70"/>
                    </a:lnTo>
                    <a:lnTo>
                      <a:pt x="0" y="65"/>
                    </a:lnTo>
                    <a:lnTo>
                      <a:pt x="10" y="59"/>
                    </a:lnTo>
                    <a:lnTo>
                      <a:pt x="18" y="51"/>
                    </a:lnTo>
                    <a:lnTo>
                      <a:pt x="29" y="34"/>
                    </a:lnTo>
                    <a:lnTo>
                      <a:pt x="38" y="17"/>
                    </a:lnTo>
                    <a:lnTo>
                      <a:pt x="44" y="9"/>
                    </a:lnTo>
                    <a:lnTo>
                      <a:pt x="54" y="0"/>
                    </a:lnTo>
                    <a:lnTo>
                      <a:pt x="5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6" name="Freeform 362"/>
              <p:cNvSpPr>
                <a:spLocks/>
              </p:cNvSpPr>
              <p:nvPr/>
            </p:nvSpPr>
            <p:spPr bwMode="auto">
              <a:xfrm>
                <a:off x="2503" y="1936"/>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7" name="Freeform 363"/>
              <p:cNvSpPr>
                <a:spLocks/>
              </p:cNvSpPr>
              <p:nvPr/>
            </p:nvSpPr>
            <p:spPr bwMode="auto">
              <a:xfrm>
                <a:off x="2477" y="1968"/>
                <a:ext cx="53" cy="31"/>
              </a:xfrm>
              <a:custGeom>
                <a:avLst/>
                <a:gdLst>
                  <a:gd name="T0" fmla="*/ 2 w 107"/>
                  <a:gd name="T1" fmla="*/ 0 h 61"/>
                  <a:gd name="T2" fmla="*/ 22 w 107"/>
                  <a:gd name="T3" fmla="*/ 3 h 61"/>
                  <a:gd name="T4" fmla="*/ 40 w 107"/>
                  <a:gd name="T5" fmla="*/ 10 h 61"/>
                  <a:gd name="T6" fmla="*/ 76 w 107"/>
                  <a:gd name="T7" fmla="*/ 32 h 61"/>
                  <a:gd name="T8" fmla="*/ 99 w 107"/>
                  <a:gd name="T9" fmla="*/ 49 h 61"/>
                  <a:gd name="T10" fmla="*/ 107 w 107"/>
                  <a:gd name="T11" fmla="*/ 57 h 61"/>
                  <a:gd name="T12" fmla="*/ 102 w 107"/>
                  <a:gd name="T13" fmla="*/ 61 h 61"/>
                  <a:gd name="T14" fmla="*/ 95 w 107"/>
                  <a:gd name="T15" fmla="*/ 54 h 61"/>
                  <a:gd name="T16" fmla="*/ 71 w 107"/>
                  <a:gd name="T17" fmla="*/ 37 h 61"/>
                  <a:gd name="T18" fmla="*/ 39 w 107"/>
                  <a:gd name="T19" fmla="*/ 16 h 61"/>
                  <a:gd name="T20" fmla="*/ 20 w 107"/>
                  <a:gd name="T21" fmla="*/ 9 h 61"/>
                  <a:gd name="T22" fmla="*/ 0 w 107"/>
                  <a:gd name="T23" fmla="*/ 6 h 61"/>
                  <a:gd name="T24" fmla="*/ 2 w 10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61">
                    <a:moveTo>
                      <a:pt x="2" y="0"/>
                    </a:moveTo>
                    <a:lnTo>
                      <a:pt x="22" y="3"/>
                    </a:lnTo>
                    <a:lnTo>
                      <a:pt x="40" y="10"/>
                    </a:lnTo>
                    <a:lnTo>
                      <a:pt x="76" y="32"/>
                    </a:lnTo>
                    <a:lnTo>
                      <a:pt x="99" y="49"/>
                    </a:lnTo>
                    <a:lnTo>
                      <a:pt x="107" y="57"/>
                    </a:lnTo>
                    <a:lnTo>
                      <a:pt x="102" y="61"/>
                    </a:lnTo>
                    <a:lnTo>
                      <a:pt x="95" y="54"/>
                    </a:lnTo>
                    <a:lnTo>
                      <a:pt x="71" y="37"/>
                    </a:lnTo>
                    <a:lnTo>
                      <a:pt x="39" y="16"/>
                    </a:lnTo>
                    <a:lnTo>
                      <a:pt x="20"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8" name="Freeform 364"/>
              <p:cNvSpPr>
                <a:spLocks/>
              </p:cNvSpPr>
              <p:nvPr/>
            </p:nvSpPr>
            <p:spPr bwMode="auto">
              <a:xfrm>
                <a:off x="2474" y="1968"/>
                <a:ext cx="5" cy="3"/>
              </a:xfrm>
              <a:custGeom>
                <a:avLst/>
                <a:gdLst>
                  <a:gd name="T0" fmla="*/ 5 w 9"/>
                  <a:gd name="T1" fmla="*/ 1 h 6"/>
                  <a:gd name="T2" fmla="*/ 0 w 9"/>
                  <a:gd name="T3" fmla="*/ 4 h 6"/>
                  <a:gd name="T4" fmla="*/ 6 w 9"/>
                  <a:gd name="T5" fmla="*/ 6 h 6"/>
                  <a:gd name="T6" fmla="*/ 8 w 9"/>
                  <a:gd name="T7" fmla="*/ 0 h 6"/>
                  <a:gd name="T8" fmla="*/ 9 w 9"/>
                  <a:gd name="T9" fmla="*/ 6 h 6"/>
                  <a:gd name="T10" fmla="*/ 5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5" y="1"/>
                    </a:moveTo>
                    <a:lnTo>
                      <a:pt x="0" y="4"/>
                    </a:lnTo>
                    <a:lnTo>
                      <a:pt x="6" y="6"/>
                    </a:lnTo>
                    <a:lnTo>
                      <a:pt x="8" y="0"/>
                    </a:lnTo>
                    <a:lnTo>
                      <a:pt x="9" y="6"/>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69" name="Freeform 365"/>
              <p:cNvSpPr>
                <a:spLocks/>
              </p:cNvSpPr>
              <p:nvPr/>
            </p:nvSpPr>
            <p:spPr bwMode="auto">
              <a:xfrm>
                <a:off x="2489" y="1979"/>
                <a:ext cx="41" cy="20"/>
              </a:xfrm>
              <a:custGeom>
                <a:avLst/>
                <a:gdLst>
                  <a:gd name="T0" fmla="*/ 79 w 82"/>
                  <a:gd name="T1" fmla="*/ 38 h 38"/>
                  <a:gd name="T2" fmla="*/ 0 w 82"/>
                  <a:gd name="T3" fmla="*/ 4 h 38"/>
                  <a:gd name="T4" fmla="*/ 3 w 82"/>
                  <a:gd name="T5" fmla="*/ 0 h 38"/>
                  <a:gd name="T6" fmla="*/ 82 w 82"/>
                  <a:gd name="T7" fmla="*/ 34 h 38"/>
                  <a:gd name="T8" fmla="*/ 79 w 82"/>
                  <a:gd name="T9" fmla="*/ 38 h 38"/>
                </a:gdLst>
                <a:ahLst/>
                <a:cxnLst>
                  <a:cxn ang="0">
                    <a:pos x="T0" y="T1"/>
                  </a:cxn>
                  <a:cxn ang="0">
                    <a:pos x="T2" y="T3"/>
                  </a:cxn>
                  <a:cxn ang="0">
                    <a:pos x="T4" y="T5"/>
                  </a:cxn>
                  <a:cxn ang="0">
                    <a:pos x="T6" y="T7"/>
                  </a:cxn>
                  <a:cxn ang="0">
                    <a:pos x="T8" y="T9"/>
                  </a:cxn>
                </a:cxnLst>
                <a:rect l="0" t="0" r="r" b="b"/>
                <a:pathLst>
                  <a:path w="82" h="38">
                    <a:moveTo>
                      <a:pt x="79" y="38"/>
                    </a:moveTo>
                    <a:lnTo>
                      <a:pt x="0" y="4"/>
                    </a:lnTo>
                    <a:lnTo>
                      <a:pt x="3" y="0"/>
                    </a:lnTo>
                    <a:lnTo>
                      <a:pt x="82" y="34"/>
                    </a:lnTo>
                    <a:lnTo>
                      <a:pt x="7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0" name="Freeform 366"/>
              <p:cNvSpPr>
                <a:spLocks/>
              </p:cNvSpPr>
              <p:nvPr/>
            </p:nvSpPr>
            <p:spPr bwMode="auto">
              <a:xfrm>
                <a:off x="2528" y="1996"/>
                <a:ext cx="2" cy="3"/>
              </a:xfrm>
              <a:custGeom>
                <a:avLst/>
                <a:gdLst>
                  <a:gd name="T0" fmla="*/ 5 w 5"/>
                  <a:gd name="T1" fmla="*/ 0 h 4"/>
                  <a:gd name="T2" fmla="*/ 2 w 5"/>
                  <a:gd name="T3" fmla="*/ 4 h 4"/>
                  <a:gd name="T4" fmla="*/ 5 w 5"/>
                  <a:gd name="T5" fmla="*/ 0 h 4"/>
                  <a:gd name="T6" fmla="*/ 0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2" y="4"/>
                    </a:lnTo>
                    <a:lnTo>
                      <a:pt x="5"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1" name="Freeform 367"/>
              <p:cNvSpPr>
                <a:spLocks/>
              </p:cNvSpPr>
              <p:nvPr/>
            </p:nvSpPr>
            <p:spPr bwMode="auto">
              <a:xfrm>
                <a:off x="2430" y="1964"/>
                <a:ext cx="60" cy="18"/>
              </a:xfrm>
              <a:custGeom>
                <a:avLst/>
                <a:gdLst>
                  <a:gd name="T0" fmla="*/ 120 w 120"/>
                  <a:gd name="T1" fmla="*/ 35 h 35"/>
                  <a:gd name="T2" fmla="*/ 89 w 120"/>
                  <a:gd name="T3" fmla="*/ 28 h 35"/>
                  <a:gd name="T4" fmla="*/ 60 w 120"/>
                  <a:gd name="T5" fmla="*/ 24 h 35"/>
                  <a:gd name="T6" fmla="*/ 31 w 120"/>
                  <a:gd name="T7" fmla="*/ 18 h 35"/>
                  <a:gd name="T8" fmla="*/ 14 w 120"/>
                  <a:gd name="T9" fmla="*/ 12 h 35"/>
                  <a:gd name="T10" fmla="*/ 0 w 120"/>
                  <a:gd name="T11" fmla="*/ 4 h 35"/>
                  <a:gd name="T12" fmla="*/ 3 w 120"/>
                  <a:gd name="T13" fmla="*/ 0 h 35"/>
                  <a:gd name="T14" fmla="*/ 17 w 120"/>
                  <a:gd name="T15" fmla="*/ 8 h 35"/>
                  <a:gd name="T16" fmla="*/ 31 w 120"/>
                  <a:gd name="T17" fmla="*/ 14 h 35"/>
                  <a:gd name="T18" fmla="*/ 60 w 120"/>
                  <a:gd name="T19" fmla="*/ 20 h 35"/>
                  <a:gd name="T20" fmla="*/ 89 w 120"/>
                  <a:gd name="T21" fmla="*/ 23 h 35"/>
                  <a:gd name="T22" fmla="*/ 120 w 120"/>
                  <a:gd name="T23" fmla="*/ 31 h 35"/>
                  <a:gd name="T24" fmla="*/ 120 w 120"/>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35">
                    <a:moveTo>
                      <a:pt x="120" y="35"/>
                    </a:moveTo>
                    <a:lnTo>
                      <a:pt x="89" y="28"/>
                    </a:lnTo>
                    <a:lnTo>
                      <a:pt x="60" y="24"/>
                    </a:lnTo>
                    <a:lnTo>
                      <a:pt x="31" y="18"/>
                    </a:lnTo>
                    <a:lnTo>
                      <a:pt x="14" y="12"/>
                    </a:lnTo>
                    <a:lnTo>
                      <a:pt x="0" y="4"/>
                    </a:lnTo>
                    <a:lnTo>
                      <a:pt x="3" y="0"/>
                    </a:lnTo>
                    <a:lnTo>
                      <a:pt x="17" y="8"/>
                    </a:lnTo>
                    <a:lnTo>
                      <a:pt x="31" y="14"/>
                    </a:lnTo>
                    <a:lnTo>
                      <a:pt x="60" y="20"/>
                    </a:lnTo>
                    <a:lnTo>
                      <a:pt x="89" y="23"/>
                    </a:lnTo>
                    <a:lnTo>
                      <a:pt x="120" y="31"/>
                    </a:lnTo>
                    <a:lnTo>
                      <a:pt x="12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2" name="Freeform 368"/>
              <p:cNvSpPr>
                <a:spLocks/>
              </p:cNvSpPr>
              <p:nvPr/>
            </p:nvSpPr>
            <p:spPr bwMode="auto">
              <a:xfrm>
                <a:off x="2489" y="1979"/>
                <a:ext cx="2" cy="3"/>
              </a:xfrm>
              <a:custGeom>
                <a:avLst/>
                <a:gdLst>
                  <a:gd name="T0" fmla="*/ 3 w 3"/>
                  <a:gd name="T1" fmla="*/ 0 h 4"/>
                  <a:gd name="T2" fmla="*/ 1 w 3"/>
                  <a:gd name="T3" fmla="*/ 0 h 4"/>
                  <a:gd name="T4" fmla="*/ 1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1" y="0"/>
                    </a:lnTo>
                    <a:lnTo>
                      <a:pt x="1" y="4"/>
                    </a:lnTo>
                    <a:lnTo>
                      <a:pt x="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3" name="Freeform 369"/>
              <p:cNvSpPr>
                <a:spLocks/>
              </p:cNvSpPr>
              <p:nvPr/>
            </p:nvSpPr>
            <p:spPr bwMode="auto">
              <a:xfrm>
                <a:off x="2358" y="1930"/>
                <a:ext cx="73" cy="36"/>
              </a:xfrm>
              <a:custGeom>
                <a:avLst/>
                <a:gdLst>
                  <a:gd name="T0" fmla="*/ 142 w 147"/>
                  <a:gd name="T1" fmla="*/ 72 h 72"/>
                  <a:gd name="T2" fmla="*/ 105 w 147"/>
                  <a:gd name="T3" fmla="*/ 48 h 72"/>
                  <a:gd name="T4" fmla="*/ 74 w 147"/>
                  <a:gd name="T5" fmla="*/ 25 h 72"/>
                  <a:gd name="T6" fmla="*/ 59 w 147"/>
                  <a:gd name="T7" fmla="*/ 17 h 72"/>
                  <a:gd name="T8" fmla="*/ 40 w 147"/>
                  <a:gd name="T9" fmla="*/ 9 h 72"/>
                  <a:gd name="T10" fmla="*/ 23 w 147"/>
                  <a:gd name="T11" fmla="*/ 6 h 72"/>
                  <a:gd name="T12" fmla="*/ 0 w 147"/>
                  <a:gd name="T13" fmla="*/ 5 h 72"/>
                  <a:gd name="T14" fmla="*/ 0 w 147"/>
                  <a:gd name="T15" fmla="*/ 0 h 72"/>
                  <a:gd name="T16" fmla="*/ 23 w 147"/>
                  <a:gd name="T17" fmla="*/ 1 h 72"/>
                  <a:gd name="T18" fmla="*/ 43 w 147"/>
                  <a:gd name="T19" fmla="*/ 5 h 72"/>
                  <a:gd name="T20" fmla="*/ 62 w 147"/>
                  <a:gd name="T21" fmla="*/ 12 h 72"/>
                  <a:gd name="T22" fmla="*/ 79 w 147"/>
                  <a:gd name="T23" fmla="*/ 20 h 72"/>
                  <a:gd name="T24" fmla="*/ 110 w 147"/>
                  <a:gd name="T25" fmla="*/ 43 h 72"/>
                  <a:gd name="T26" fmla="*/ 147 w 147"/>
                  <a:gd name="T27" fmla="*/ 68 h 72"/>
                  <a:gd name="T28" fmla="*/ 142 w 147"/>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72">
                    <a:moveTo>
                      <a:pt x="142" y="72"/>
                    </a:moveTo>
                    <a:lnTo>
                      <a:pt x="105" y="48"/>
                    </a:lnTo>
                    <a:lnTo>
                      <a:pt x="74" y="25"/>
                    </a:lnTo>
                    <a:lnTo>
                      <a:pt x="59" y="17"/>
                    </a:lnTo>
                    <a:lnTo>
                      <a:pt x="40" y="9"/>
                    </a:lnTo>
                    <a:lnTo>
                      <a:pt x="23" y="6"/>
                    </a:lnTo>
                    <a:lnTo>
                      <a:pt x="0" y="5"/>
                    </a:lnTo>
                    <a:lnTo>
                      <a:pt x="0" y="0"/>
                    </a:lnTo>
                    <a:lnTo>
                      <a:pt x="23" y="1"/>
                    </a:lnTo>
                    <a:lnTo>
                      <a:pt x="43" y="5"/>
                    </a:lnTo>
                    <a:lnTo>
                      <a:pt x="62" y="12"/>
                    </a:lnTo>
                    <a:lnTo>
                      <a:pt x="79" y="20"/>
                    </a:lnTo>
                    <a:lnTo>
                      <a:pt x="110" y="43"/>
                    </a:lnTo>
                    <a:lnTo>
                      <a:pt x="147" y="68"/>
                    </a:lnTo>
                    <a:lnTo>
                      <a:pt x="14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4" name="Freeform 370"/>
              <p:cNvSpPr>
                <a:spLocks/>
              </p:cNvSpPr>
              <p:nvPr/>
            </p:nvSpPr>
            <p:spPr bwMode="auto">
              <a:xfrm>
                <a:off x="2429" y="1964"/>
                <a:ext cx="2" cy="2"/>
              </a:xfrm>
              <a:custGeom>
                <a:avLst/>
                <a:gdLst>
                  <a:gd name="T0" fmla="*/ 2 w 5"/>
                  <a:gd name="T1" fmla="*/ 4 h 4"/>
                  <a:gd name="T2" fmla="*/ 0 w 5"/>
                  <a:gd name="T3" fmla="*/ 4 h 4"/>
                  <a:gd name="T4" fmla="*/ 5 w 5"/>
                  <a:gd name="T5" fmla="*/ 0 h 4"/>
                  <a:gd name="T6" fmla="*/ 2 w 5"/>
                  <a:gd name="T7" fmla="*/ 4 h 4"/>
                </a:gdLst>
                <a:ahLst/>
                <a:cxnLst>
                  <a:cxn ang="0">
                    <a:pos x="T0" y="T1"/>
                  </a:cxn>
                  <a:cxn ang="0">
                    <a:pos x="T2" y="T3"/>
                  </a:cxn>
                  <a:cxn ang="0">
                    <a:pos x="T4" y="T5"/>
                  </a:cxn>
                  <a:cxn ang="0">
                    <a:pos x="T6" y="T7"/>
                  </a:cxn>
                </a:cxnLst>
                <a:rect l="0" t="0" r="r" b="b"/>
                <a:pathLst>
                  <a:path w="5" h="4">
                    <a:moveTo>
                      <a:pt x="2" y="4"/>
                    </a:moveTo>
                    <a:lnTo>
                      <a:pt x="0" y="4"/>
                    </a:lnTo>
                    <a:lnTo>
                      <a:pt x="5" y="0"/>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5" name="Freeform 371"/>
              <p:cNvSpPr>
                <a:spLocks/>
              </p:cNvSpPr>
              <p:nvPr/>
            </p:nvSpPr>
            <p:spPr bwMode="auto">
              <a:xfrm>
                <a:off x="2293" y="1930"/>
                <a:ext cx="65" cy="8"/>
              </a:xfrm>
              <a:custGeom>
                <a:avLst/>
                <a:gdLst>
                  <a:gd name="T0" fmla="*/ 130 w 130"/>
                  <a:gd name="T1" fmla="*/ 5 h 15"/>
                  <a:gd name="T2" fmla="*/ 65 w 130"/>
                  <a:gd name="T3" fmla="*/ 8 h 15"/>
                  <a:gd name="T4" fmla="*/ 0 w 130"/>
                  <a:gd name="T5" fmla="*/ 15 h 15"/>
                  <a:gd name="T6" fmla="*/ 0 w 130"/>
                  <a:gd name="T7" fmla="*/ 11 h 15"/>
                  <a:gd name="T8" fmla="*/ 65 w 130"/>
                  <a:gd name="T9" fmla="*/ 3 h 15"/>
                  <a:gd name="T10" fmla="*/ 130 w 130"/>
                  <a:gd name="T11" fmla="*/ 0 h 15"/>
                  <a:gd name="T12" fmla="*/ 130 w 130"/>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30" h="15">
                    <a:moveTo>
                      <a:pt x="130" y="5"/>
                    </a:moveTo>
                    <a:lnTo>
                      <a:pt x="65" y="8"/>
                    </a:lnTo>
                    <a:lnTo>
                      <a:pt x="0" y="15"/>
                    </a:lnTo>
                    <a:lnTo>
                      <a:pt x="0" y="11"/>
                    </a:lnTo>
                    <a:lnTo>
                      <a:pt x="65" y="3"/>
                    </a:lnTo>
                    <a:lnTo>
                      <a:pt x="130" y="0"/>
                    </a:lnTo>
                    <a:lnTo>
                      <a:pt x="1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6" name="Freeform 372"/>
              <p:cNvSpPr>
                <a:spLocks/>
              </p:cNvSpPr>
              <p:nvPr/>
            </p:nvSpPr>
            <p:spPr bwMode="auto">
              <a:xfrm>
                <a:off x="2358" y="1930"/>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7" name="Freeform 373"/>
              <p:cNvSpPr>
                <a:spLocks/>
              </p:cNvSpPr>
              <p:nvPr/>
            </p:nvSpPr>
            <p:spPr bwMode="auto">
              <a:xfrm>
                <a:off x="2291" y="1936"/>
                <a:ext cx="14" cy="41"/>
              </a:xfrm>
              <a:custGeom>
                <a:avLst/>
                <a:gdLst>
                  <a:gd name="T0" fmla="*/ 6 w 28"/>
                  <a:gd name="T1" fmla="*/ 0 h 82"/>
                  <a:gd name="T2" fmla="*/ 15 w 28"/>
                  <a:gd name="T3" fmla="*/ 19 h 82"/>
                  <a:gd name="T4" fmla="*/ 20 w 28"/>
                  <a:gd name="T5" fmla="*/ 39 h 82"/>
                  <a:gd name="T6" fmla="*/ 28 w 28"/>
                  <a:gd name="T7" fmla="*/ 80 h 82"/>
                  <a:gd name="T8" fmla="*/ 21 w 28"/>
                  <a:gd name="T9" fmla="*/ 82 h 82"/>
                  <a:gd name="T10" fmla="*/ 14 w 28"/>
                  <a:gd name="T11" fmla="*/ 40 h 82"/>
                  <a:gd name="T12" fmla="*/ 9 w 28"/>
                  <a:gd name="T13" fmla="*/ 20 h 82"/>
                  <a:gd name="T14" fmla="*/ 0 w 28"/>
                  <a:gd name="T15" fmla="*/ 2 h 82"/>
                  <a:gd name="T16" fmla="*/ 6 w 28"/>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2">
                    <a:moveTo>
                      <a:pt x="6" y="0"/>
                    </a:moveTo>
                    <a:lnTo>
                      <a:pt x="15" y="19"/>
                    </a:lnTo>
                    <a:lnTo>
                      <a:pt x="20" y="39"/>
                    </a:lnTo>
                    <a:lnTo>
                      <a:pt x="28" y="80"/>
                    </a:lnTo>
                    <a:lnTo>
                      <a:pt x="21" y="82"/>
                    </a:lnTo>
                    <a:lnTo>
                      <a:pt x="14" y="40"/>
                    </a:lnTo>
                    <a:lnTo>
                      <a:pt x="9" y="2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8" name="Freeform 374"/>
              <p:cNvSpPr>
                <a:spLocks/>
              </p:cNvSpPr>
              <p:nvPr/>
            </p:nvSpPr>
            <p:spPr bwMode="auto">
              <a:xfrm>
                <a:off x="2291" y="1935"/>
                <a:ext cx="3" cy="3"/>
              </a:xfrm>
              <a:custGeom>
                <a:avLst/>
                <a:gdLst>
                  <a:gd name="T0" fmla="*/ 5 w 8"/>
                  <a:gd name="T1" fmla="*/ 0 h 4"/>
                  <a:gd name="T2" fmla="*/ 0 w 8"/>
                  <a:gd name="T3" fmla="*/ 0 h 4"/>
                  <a:gd name="T4" fmla="*/ 2 w 8"/>
                  <a:gd name="T5" fmla="*/ 3 h 4"/>
                  <a:gd name="T6" fmla="*/ 8 w 8"/>
                  <a:gd name="T7" fmla="*/ 1 h 4"/>
                  <a:gd name="T8" fmla="*/ 5 w 8"/>
                  <a:gd name="T9" fmla="*/ 4 h 4"/>
                  <a:gd name="T10" fmla="*/ 5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5" y="0"/>
                    </a:moveTo>
                    <a:lnTo>
                      <a:pt x="0" y="0"/>
                    </a:lnTo>
                    <a:lnTo>
                      <a:pt x="2" y="3"/>
                    </a:lnTo>
                    <a:lnTo>
                      <a:pt x="8" y="1"/>
                    </a:lnTo>
                    <a:lnTo>
                      <a:pt x="5"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79" name="Freeform 375"/>
              <p:cNvSpPr>
                <a:spLocks/>
              </p:cNvSpPr>
              <p:nvPr/>
            </p:nvSpPr>
            <p:spPr bwMode="auto">
              <a:xfrm>
                <a:off x="2302" y="1976"/>
                <a:ext cx="21" cy="55"/>
              </a:xfrm>
              <a:custGeom>
                <a:avLst/>
                <a:gdLst>
                  <a:gd name="T0" fmla="*/ 7 w 42"/>
                  <a:gd name="T1" fmla="*/ 0 h 110"/>
                  <a:gd name="T2" fmla="*/ 14 w 42"/>
                  <a:gd name="T3" fmla="*/ 30 h 110"/>
                  <a:gd name="T4" fmla="*/ 25 w 42"/>
                  <a:gd name="T5" fmla="*/ 55 h 110"/>
                  <a:gd name="T6" fmla="*/ 34 w 42"/>
                  <a:gd name="T7" fmla="*/ 79 h 110"/>
                  <a:gd name="T8" fmla="*/ 42 w 42"/>
                  <a:gd name="T9" fmla="*/ 109 h 110"/>
                  <a:gd name="T10" fmla="*/ 36 w 42"/>
                  <a:gd name="T11" fmla="*/ 110 h 110"/>
                  <a:gd name="T12" fmla="*/ 28 w 42"/>
                  <a:gd name="T13" fmla="*/ 81 h 110"/>
                  <a:gd name="T14" fmla="*/ 19 w 42"/>
                  <a:gd name="T15" fmla="*/ 56 h 110"/>
                  <a:gd name="T16" fmla="*/ 8 w 42"/>
                  <a:gd name="T17" fmla="*/ 31 h 110"/>
                  <a:gd name="T18" fmla="*/ 0 w 42"/>
                  <a:gd name="T19" fmla="*/ 2 h 110"/>
                  <a:gd name="T20" fmla="*/ 7 w 4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10">
                    <a:moveTo>
                      <a:pt x="7" y="0"/>
                    </a:moveTo>
                    <a:lnTo>
                      <a:pt x="14" y="30"/>
                    </a:lnTo>
                    <a:lnTo>
                      <a:pt x="25" y="55"/>
                    </a:lnTo>
                    <a:lnTo>
                      <a:pt x="34" y="79"/>
                    </a:lnTo>
                    <a:lnTo>
                      <a:pt x="42" y="109"/>
                    </a:lnTo>
                    <a:lnTo>
                      <a:pt x="36" y="110"/>
                    </a:lnTo>
                    <a:lnTo>
                      <a:pt x="28" y="81"/>
                    </a:lnTo>
                    <a:lnTo>
                      <a:pt x="19" y="56"/>
                    </a:lnTo>
                    <a:lnTo>
                      <a:pt x="8" y="31"/>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0" name="Freeform 376"/>
              <p:cNvSpPr>
                <a:spLocks/>
              </p:cNvSpPr>
              <p:nvPr/>
            </p:nvSpPr>
            <p:spPr bwMode="auto">
              <a:xfrm>
                <a:off x="2302" y="1976"/>
                <a:ext cx="3" cy="1"/>
              </a:xfrm>
              <a:custGeom>
                <a:avLst/>
                <a:gdLst>
                  <a:gd name="T0" fmla="*/ 0 w 7"/>
                  <a:gd name="T1" fmla="*/ 2 h 2"/>
                  <a:gd name="T2" fmla="*/ 7 w 7"/>
                  <a:gd name="T3" fmla="*/ 0 h 2"/>
                  <a:gd name="T4" fmla="*/ 0 w 7"/>
                  <a:gd name="T5" fmla="*/ 2 h 2"/>
                </a:gdLst>
                <a:ahLst/>
                <a:cxnLst>
                  <a:cxn ang="0">
                    <a:pos x="T0" y="T1"/>
                  </a:cxn>
                  <a:cxn ang="0">
                    <a:pos x="T2" y="T3"/>
                  </a:cxn>
                  <a:cxn ang="0">
                    <a:pos x="T4" y="T5"/>
                  </a:cxn>
                </a:cxnLst>
                <a:rect l="0" t="0" r="r" b="b"/>
                <a:pathLst>
                  <a:path w="7" h="2">
                    <a:moveTo>
                      <a:pt x="0" y="2"/>
                    </a:move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1" name="Freeform 377"/>
              <p:cNvSpPr>
                <a:spLocks/>
              </p:cNvSpPr>
              <p:nvPr/>
            </p:nvSpPr>
            <p:spPr bwMode="auto">
              <a:xfrm>
                <a:off x="2320" y="2030"/>
                <a:ext cx="35" cy="49"/>
              </a:xfrm>
              <a:custGeom>
                <a:avLst/>
                <a:gdLst>
                  <a:gd name="T0" fmla="*/ 6 w 70"/>
                  <a:gd name="T1" fmla="*/ 0 h 97"/>
                  <a:gd name="T2" fmla="*/ 14 w 70"/>
                  <a:gd name="T3" fmla="*/ 32 h 97"/>
                  <a:gd name="T4" fmla="*/ 26 w 70"/>
                  <a:gd name="T5" fmla="*/ 63 h 97"/>
                  <a:gd name="T6" fmla="*/ 28 w 70"/>
                  <a:gd name="T7" fmla="*/ 67 h 97"/>
                  <a:gd name="T8" fmla="*/ 32 w 70"/>
                  <a:gd name="T9" fmla="*/ 74 h 97"/>
                  <a:gd name="T10" fmla="*/ 37 w 70"/>
                  <a:gd name="T11" fmla="*/ 78 h 97"/>
                  <a:gd name="T12" fmla="*/ 43 w 70"/>
                  <a:gd name="T13" fmla="*/ 83 h 97"/>
                  <a:gd name="T14" fmla="*/ 54 w 70"/>
                  <a:gd name="T15" fmla="*/ 88 h 97"/>
                  <a:gd name="T16" fmla="*/ 70 w 70"/>
                  <a:gd name="T17" fmla="*/ 91 h 97"/>
                  <a:gd name="T18" fmla="*/ 68 w 70"/>
                  <a:gd name="T19" fmla="*/ 97 h 97"/>
                  <a:gd name="T20" fmla="*/ 53 w 70"/>
                  <a:gd name="T21" fmla="*/ 94 h 97"/>
                  <a:gd name="T22" fmla="*/ 39 w 70"/>
                  <a:gd name="T23" fmla="*/ 88 h 97"/>
                  <a:gd name="T24" fmla="*/ 32 w 70"/>
                  <a:gd name="T25" fmla="*/ 83 h 97"/>
                  <a:gd name="T26" fmla="*/ 28 w 70"/>
                  <a:gd name="T27" fmla="*/ 78 h 97"/>
                  <a:gd name="T28" fmla="*/ 23 w 70"/>
                  <a:gd name="T29" fmla="*/ 72 h 97"/>
                  <a:gd name="T30" fmla="*/ 20 w 70"/>
                  <a:gd name="T31" fmla="*/ 64 h 97"/>
                  <a:gd name="T32" fmla="*/ 8 w 70"/>
                  <a:gd name="T33" fmla="*/ 33 h 97"/>
                  <a:gd name="T34" fmla="*/ 0 w 70"/>
                  <a:gd name="T35" fmla="*/ 1 h 97"/>
                  <a:gd name="T36" fmla="*/ 6 w 70"/>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97">
                    <a:moveTo>
                      <a:pt x="6" y="0"/>
                    </a:moveTo>
                    <a:lnTo>
                      <a:pt x="14" y="32"/>
                    </a:lnTo>
                    <a:lnTo>
                      <a:pt x="26" y="63"/>
                    </a:lnTo>
                    <a:lnTo>
                      <a:pt x="28" y="67"/>
                    </a:lnTo>
                    <a:lnTo>
                      <a:pt x="32" y="74"/>
                    </a:lnTo>
                    <a:lnTo>
                      <a:pt x="37" y="78"/>
                    </a:lnTo>
                    <a:lnTo>
                      <a:pt x="43" y="83"/>
                    </a:lnTo>
                    <a:lnTo>
                      <a:pt x="54" y="88"/>
                    </a:lnTo>
                    <a:lnTo>
                      <a:pt x="70" y="91"/>
                    </a:lnTo>
                    <a:lnTo>
                      <a:pt x="68" y="97"/>
                    </a:lnTo>
                    <a:lnTo>
                      <a:pt x="53" y="94"/>
                    </a:lnTo>
                    <a:lnTo>
                      <a:pt x="39" y="88"/>
                    </a:lnTo>
                    <a:lnTo>
                      <a:pt x="32" y="83"/>
                    </a:lnTo>
                    <a:lnTo>
                      <a:pt x="28" y="78"/>
                    </a:lnTo>
                    <a:lnTo>
                      <a:pt x="23" y="72"/>
                    </a:lnTo>
                    <a:lnTo>
                      <a:pt x="20" y="64"/>
                    </a:lnTo>
                    <a:lnTo>
                      <a:pt x="8" y="3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2" name="Freeform 378"/>
              <p:cNvSpPr>
                <a:spLocks/>
              </p:cNvSpPr>
              <p:nvPr/>
            </p:nvSpPr>
            <p:spPr bwMode="auto">
              <a:xfrm>
                <a:off x="2320" y="2030"/>
                <a:ext cx="3"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3" name="Freeform 379"/>
              <p:cNvSpPr>
                <a:spLocks/>
              </p:cNvSpPr>
              <p:nvPr/>
            </p:nvSpPr>
            <p:spPr bwMode="auto">
              <a:xfrm>
                <a:off x="2355" y="2075"/>
                <a:ext cx="52" cy="4"/>
              </a:xfrm>
              <a:custGeom>
                <a:avLst/>
                <a:gdLst>
                  <a:gd name="T0" fmla="*/ 0 w 103"/>
                  <a:gd name="T1" fmla="*/ 2 h 8"/>
                  <a:gd name="T2" fmla="*/ 52 w 103"/>
                  <a:gd name="T3" fmla="*/ 2 h 8"/>
                  <a:gd name="T4" fmla="*/ 103 w 103"/>
                  <a:gd name="T5" fmla="*/ 0 h 8"/>
                  <a:gd name="T6" fmla="*/ 103 w 103"/>
                  <a:gd name="T7" fmla="*/ 6 h 8"/>
                  <a:gd name="T8" fmla="*/ 52 w 103"/>
                  <a:gd name="T9" fmla="*/ 8 h 8"/>
                  <a:gd name="T10" fmla="*/ 0 w 103"/>
                  <a:gd name="T11" fmla="*/ 8 h 8"/>
                  <a:gd name="T12" fmla="*/ 0 w 103"/>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3" h="8">
                    <a:moveTo>
                      <a:pt x="0" y="2"/>
                    </a:moveTo>
                    <a:lnTo>
                      <a:pt x="52" y="2"/>
                    </a:lnTo>
                    <a:lnTo>
                      <a:pt x="103" y="0"/>
                    </a:lnTo>
                    <a:lnTo>
                      <a:pt x="103" y="6"/>
                    </a:lnTo>
                    <a:lnTo>
                      <a:pt x="52" y="8"/>
                    </a:lnTo>
                    <a:lnTo>
                      <a:pt x="0" y="8"/>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4" name="Freeform 380"/>
              <p:cNvSpPr>
                <a:spLocks/>
              </p:cNvSpPr>
              <p:nvPr/>
            </p:nvSpPr>
            <p:spPr bwMode="auto">
              <a:xfrm>
                <a:off x="2354" y="2076"/>
                <a:ext cx="1" cy="3"/>
              </a:xfrm>
              <a:custGeom>
                <a:avLst/>
                <a:gdLst>
                  <a:gd name="T0" fmla="*/ 0 w 2"/>
                  <a:gd name="T1" fmla="*/ 6 h 6"/>
                  <a:gd name="T2" fmla="*/ 2 w 2"/>
                  <a:gd name="T3" fmla="*/ 6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5" name="Freeform 381"/>
              <p:cNvSpPr>
                <a:spLocks/>
              </p:cNvSpPr>
              <p:nvPr/>
            </p:nvSpPr>
            <p:spPr bwMode="auto">
              <a:xfrm>
                <a:off x="2406" y="2075"/>
                <a:ext cx="39" cy="20"/>
              </a:xfrm>
              <a:custGeom>
                <a:avLst/>
                <a:gdLst>
                  <a:gd name="T0" fmla="*/ 1 w 79"/>
                  <a:gd name="T1" fmla="*/ 0 h 40"/>
                  <a:gd name="T2" fmla="*/ 15 w 79"/>
                  <a:gd name="T3" fmla="*/ 3 h 40"/>
                  <a:gd name="T4" fmla="*/ 28 w 79"/>
                  <a:gd name="T5" fmla="*/ 8 h 40"/>
                  <a:gd name="T6" fmla="*/ 52 w 79"/>
                  <a:gd name="T7" fmla="*/ 19 h 40"/>
                  <a:gd name="T8" fmla="*/ 72 w 79"/>
                  <a:gd name="T9" fmla="*/ 31 h 40"/>
                  <a:gd name="T10" fmla="*/ 79 w 79"/>
                  <a:gd name="T11" fmla="*/ 36 h 40"/>
                  <a:gd name="T12" fmla="*/ 74 w 79"/>
                  <a:gd name="T13" fmla="*/ 40 h 40"/>
                  <a:gd name="T14" fmla="*/ 68 w 79"/>
                  <a:gd name="T15" fmla="*/ 36 h 40"/>
                  <a:gd name="T16" fmla="*/ 51 w 79"/>
                  <a:gd name="T17" fmla="*/ 25 h 40"/>
                  <a:gd name="T18" fmla="*/ 26 w 79"/>
                  <a:gd name="T19" fmla="*/ 14 h 40"/>
                  <a:gd name="T20" fmla="*/ 14 w 79"/>
                  <a:gd name="T21" fmla="*/ 9 h 40"/>
                  <a:gd name="T22" fmla="*/ 0 w 79"/>
                  <a:gd name="T23" fmla="*/ 6 h 40"/>
                  <a:gd name="T24" fmla="*/ 1 w 79"/>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40">
                    <a:moveTo>
                      <a:pt x="1" y="0"/>
                    </a:moveTo>
                    <a:lnTo>
                      <a:pt x="15" y="3"/>
                    </a:lnTo>
                    <a:lnTo>
                      <a:pt x="28" y="8"/>
                    </a:lnTo>
                    <a:lnTo>
                      <a:pt x="52" y="19"/>
                    </a:lnTo>
                    <a:lnTo>
                      <a:pt x="72" y="31"/>
                    </a:lnTo>
                    <a:lnTo>
                      <a:pt x="79" y="36"/>
                    </a:lnTo>
                    <a:lnTo>
                      <a:pt x="74" y="40"/>
                    </a:lnTo>
                    <a:lnTo>
                      <a:pt x="68" y="36"/>
                    </a:lnTo>
                    <a:lnTo>
                      <a:pt x="51" y="25"/>
                    </a:lnTo>
                    <a:lnTo>
                      <a:pt x="26" y="14"/>
                    </a:lnTo>
                    <a:lnTo>
                      <a:pt x="14" y="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6" name="Freeform 382"/>
              <p:cNvSpPr>
                <a:spLocks/>
              </p:cNvSpPr>
              <p:nvPr/>
            </p:nvSpPr>
            <p:spPr bwMode="auto">
              <a:xfrm>
                <a:off x="2406" y="2075"/>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7" name="Freeform 383"/>
              <p:cNvSpPr>
                <a:spLocks/>
              </p:cNvSpPr>
              <p:nvPr/>
            </p:nvSpPr>
            <p:spPr bwMode="auto">
              <a:xfrm>
                <a:off x="2404" y="2082"/>
                <a:ext cx="41" cy="13"/>
              </a:xfrm>
              <a:custGeom>
                <a:avLst/>
                <a:gdLst>
                  <a:gd name="T0" fmla="*/ 82 w 82"/>
                  <a:gd name="T1" fmla="*/ 26 h 26"/>
                  <a:gd name="T2" fmla="*/ 59 w 82"/>
                  <a:gd name="T3" fmla="*/ 23 h 26"/>
                  <a:gd name="T4" fmla="*/ 39 w 82"/>
                  <a:gd name="T5" fmla="*/ 17 h 26"/>
                  <a:gd name="T6" fmla="*/ 20 w 82"/>
                  <a:gd name="T7" fmla="*/ 9 h 26"/>
                  <a:gd name="T8" fmla="*/ 0 w 82"/>
                  <a:gd name="T9" fmla="*/ 5 h 26"/>
                  <a:gd name="T10" fmla="*/ 0 w 82"/>
                  <a:gd name="T11" fmla="*/ 0 h 26"/>
                  <a:gd name="T12" fmla="*/ 23 w 82"/>
                  <a:gd name="T13" fmla="*/ 5 h 26"/>
                  <a:gd name="T14" fmla="*/ 42 w 82"/>
                  <a:gd name="T15" fmla="*/ 12 h 26"/>
                  <a:gd name="T16" fmla="*/ 59 w 82"/>
                  <a:gd name="T17" fmla="*/ 18 h 26"/>
                  <a:gd name="T18" fmla="*/ 82 w 82"/>
                  <a:gd name="T19" fmla="*/ 22 h 26"/>
                  <a:gd name="T20" fmla="*/ 82 w 82"/>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6">
                    <a:moveTo>
                      <a:pt x="82" y="26"/>
                    </a:moveTo>
                    <a:lnTo>
                      <a:pt x="59" y="23"/>
                    </a:lnTo>
                    <a:lnTo>
                      <a:pt x="39" y="17"/>
                    </a:lnTo>
                    <a:lnTo>
                      <a:pt x="20" y="9"/>
                    </a:lnTo>
                    <a:lnTo>
                      <a:pt x="0" y="5"/>
                    </a:lnTo>
                    <a:lnTo>
                      <a:pt x="0" y="0"/>
                    </a:lnTo>
                    <a:lnTo>
                      <a:pt x="23" y="5"/>
                    </a:lnTo>
                    <a:lnTo>
                      <a:pt x="42" y="12"/>
                    </a:lnTo>
                    <a:lnTo>
                      <a:pt x="59" y="18"/>
                    </a:lnTo>
                    <a:lnTo>
                      <a:pt x="82" y="22"/>
                    </a:lnTo>
                    <a:lnTo>
                      <a:pt x="8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8" name="Freeform 384"/>
              <p:cNvSpPr>
                <a:spLocks/>
              </p:cNvSpPr>
              <p:nvPr/>
            </p:nvSpPr>
            <p:spPr bwMode="auto">
              <a:xfrm>
                <a:off x="2443" y="2093"/>
                <a:ext cx="6" cy="3"/>
              </a:xfrm>
              <a:custGeom>
                <a:avLst/>
                <a:gdLst>
                  <a:gd name="T0" fmla="*/ 5 w 12"/>
                  <a:gd name="T1" fmla="*/ 0 h 6"/>
                  <a:gd name="T2" fmla="*/ 12 w 12"/>
                  <a:gd name="T3" fmla="*/ 6 h 6"/>
                  <a:gd name="T4" fmla="*/ 3 w 12"/>
                  <a:gd name="T5" fmla="*/ 4 h 6"/>
                  <a:gd name="T6" fmla="*/ 3 w 12"/>
                  <a:gd name="T7" fmla="*/ 0 h 6"/>
                  <a:gd name="T8" fmla="*/ 0 w 12"/>
                  <a:gd name="T9" fmla="*/ 4 h 6"/>
                  <a:gd name="T10" fmla="*/ 5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5" y="0"/>
                    </a:moveTo>
                    <a:lnTo>
                      <a:pt x="12" y="6"/>
                    </a:lnTo>
                    <a:lnTo>
                      <a:pt x="3" y="4"/>
                    </a:lnTo>
                    <a:lnTo>
                      <a:pt x="3"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89" name="Freeform 385"/>
              <p:cNvSpPr>
                <a:spLocks/>
              </p:cNvSpPr>
              <p:nvPr/>
            </p:nvSpPr>
            <p:spPr bwMode="auto">
              <a:xfrm>
                <a:off x="2349" y="2081"/>
                <a:ext cx="55" cy="3"/>
              </a:xfrm>
              <a:custGeom>
                <a:avLst/>
                <a:gdLst>
                  <a:gd name="T0" fmla="*/ 108 w 108"/>
                  <a:gd name="T1" fmla="*/ 7 h 7"/>
                  <a:gd name="T2" fmla="*/ 80 w 108"/>
                  <a:gd name="T3" fmla="*/ 5 h 7"/>
                  <a:gd name="T4" fmla="*/ 54 w 108"/>
                  <a:gd name="T5" fmla="*/ 5 h 7"/>
                  <a:gd name="T6" fmla="*/ 0 w 108"/>
                  <a:gd name="T7" fmla="*/ 7 h 7"/>
                  <a:gd name="T8" fmla="*/ 0 w 108"/>
                  <a:gd name="T9" fmla="*/ 2 h 7"/>
                  <a:gd name="T10" fmla="*/ 54 w 108"/>
                  <a:gd name="T11" fmla="*/ 0 h 7"/>
                  <a:gd name="T12" fmla="*/ 80 w 108"/>
                  <a:gd name="T13" fmla="*/ 0 h 7"/>
                  <a:gd name="T14" fmla="*/ 108 w 108"/>
                  <a:gd name="T15" fmla="*/ 2 h 7"/>
                  <a:gd name="T16" fmla="*/ 108 w 10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
                    <a:moveTo>
                      <a:pt x="108" y="7"/>
                    </a:moveTo>
                    <a:lnTo>
                      <a:pt x="80" y="5"/>
                    </a:lnTo>
                    <a:lnTo>
                      <a:pt x="54" y="5"/>
                    </a:lnTo>
                    <a:lnTo>
                      <a:pt x="0" y="7"/>
                    </a:lnTo>
                    <a:lnTo>
                      <a:pt x="0" y="2"/>
                    </a:lnTo>
                    <a:lnTo>
                      <a:pt x="54" y="0"/>
                    </a:lnTo>
                    <a:lnTo>
                      <a:pt x="80" y="0"/>
                    </a:lnTo>
                    <a:lnTo>
                      <a:pt x="108" y="2"/>
                    </a:lnTo>
                    <a:lnTo>
                      <a:pt x="10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0" name="Freeform 386"/>
              <p:cNvSpPr>
                <a:spLocks/>
              </p:cNvSpPr>
              <p:nvPr/>
            </p:nvSpPr>
            <p:spPr bwMode="auto">
              <a:xfrm>
                <a:off x="2404" y="2082"/>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1" name="Freeform 387"/>
              <p:cNvSpPr>
                <a:spLocks/>
              </p:cNvSpPr>
              <p:nvPr/>
            </p:nvSpPr>
            <p:spPr bwMode="auto">
              <a:xfrm>
                <a:off x="2348" y="2082"/>
                <a:ext cx="91" cy="57"/>
              </a:xfrm>
              <a:custGeom>
                <a:avLst/>
                <a:gdLst>
                  <a:gd name="T0" fmla="*/ 4 w 182"/>
                  <a:gd name="T1" fmla="*/ 0 h 114"/>
                  <a:gd name="T2" fmla="*/ 26 w 182"/>
                  <a:gd name="T3" fmla="*/ 20 h 114"/>
                  <a:gd name="T4" fmla="*/ 46 w 182"/>
                  <a:gd name="T5" fmla="*/ 37 h 114"/>
                  <a:gd name="T6" fmla="*/ 86 w 182"/>
                  <a:gd name="T7" fmla="*/ 62 h 114"/>
                  <a:gd name="T8" fmla="*/ 182 w 182"/>
                  <a:gd name="T9" fmla="*/ 108 h 114"/>
                  <a:gd name="T10" fmla="*/ 181 w 182"/>
                  <a:gd name="T11" fmla="*/ 114 h 114"/>
                  <a:gd name="T12" fmla="*/ 85 w 182"/>
                  <a:gd name="T13" fmla="*/ 68 h 114"/>
                  <a:gd name="T14" fmla="*/ 41 w 182"/>
                  <a:gd name="T15" fmla="*/ 42 h 114"/>
                  <a:gd name="T16" fmla="*/ 21 w 182"/>
                  <a:gd name="T17" fmla="*/ 25 h 114"/>
                  <a:gd name="T18" fmla="*/ 0 w 182"/>
                  <a:gd name="T19" fmla="*/ 5 h 114"/>
                  <a:gd name="T20" fmla="*/ 4 w 182"/>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4">
                    <a:moveTo>
                      <a:pt x="4" y="0"/>
                    </a:moveTo>
                    <a:lnTo>
                      <a:pt x="26" y="20"/>
                    </a:lnTo>
                    <a:lnTo>
                      <a:pt x="46" y="37"/>
                    </a:lnTo>
                    <a:lnTo>
                      <a:pt x="86" y="62"/>
                    </a:lnTo>
                    <a:lnTo>
                      <a:pt x="182" y="108"/>
                    </a:lnTo>
                    <a:lnTo>
                      <a:pt x="181" y="114"/>
                    </a:lnTo>
                    <a:lnTo>
                      <a:pt x="85" y="68"/>
                    </a:lnTo>
                    <a:lnTo>
                      <a:pt x="41" y="42"/>
                    </a:lnTo>
                    <a:lnTo>
                      <a:pt x="21"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2" name="Freeform 388"/>
              <p:cNvSpPr>
                <a:spLocks/>
              </p:cNvSpPr>
              <p:nvPr/>
            </p:nvSpPr>
            <p:spPr bwMode="auto">
              <a:xfrm>
                <a:off x="2346" y="2082"/>
                <a:ext cx="4" cy="2"/>
              </a:xfrm>
              <a:custGeom>
                <a:avLst/>
                <a:gdLst>
                  <a:gd name="T0" fmla="*/ 8 w 9"/>
                  <a:gd name="T1" fmla="*/ 0 h 5"/>
                  <a:gd name="T2" fmla="*/ 0 w 9"/>
                  <a:gd name="T3" fmla="*/ 0 h 5"/>
                  <a:gd name="T4" fmla="*/ 5 w 9"/>
                  <a:gd name="T5" fmla="*/ 5 h 5"/>
                  <a:gd name="T6" fmla="*/ 9 w 9"/>
                  <a:gd name="T7" fmla="*/ 0 h 5"/>
                  <a:gd name="T8" fmla="*/ 8 w 9"/>
                  <a:gd name="T9" fmla="*/ 5 h 5"/>
                  <a:gd name="T10" fmla="*/ 8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8" y="0"/>
                    </a:moveTo>
                    <a:lnTo>
                      <a:pt x="0" y="0"/>
                    </a:lnTo>
                    <a:lnTo>
                      <a:pt x="5" y="5"/>
                    </a:lnTo>
                    <a:lnTo>
                      <a:pt x="9" y="0"/>
                    </a:lnTo>
                    <a:lnTo>
                      <a:pt x="8"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3" name="Freeform 389"/>
              <p:cNvSpPr>
                <a:spLocks/>
              </p:cNvSpPr>
              <p:nvPr/>
            </p:nvSpPr>
            <p:spPr bwMode="auto">
              <a:xfrm>
                <a:off x="2438" y="2137"/>
                <a:ext cx="55" cy="43"/>
              </a:xfrm>
              <a:custGeom>
                <a:avLst/>
                <a:gdLst>
                  <a:gd name="T0" fmla="*/ 5 w 110"/>
                  <a:gd name="T1" fmla="*/ 0 h 86"/>
                  <a:gd name="T2" fmla="*/ 23 w 110"/>
                  <a:gd name="T3" fmla="*/ 10 h 86"/>
                  <a:gd name="T4" fmla="*/ 44 w 110"/>
                  <a:gd name="T5" fmla="*/ 26 h 86"/>
                  <a:gd name="T6" fmla="*/ 85 w 110"/>
                  <a:gd name="T7" fmla="*/ 58 h 86"/>
                  <a:gd name="T8" fmla="*/ 110 w 110"/>
                  <a:gd name="T9" fmla="*/ 81 h 86"/>
                  <a:gd name="T10" fmla="*/ 95 w 110"/>
                  <a:gd name="T11" fmla="*/ 78 h 86"/>
                  <a:gd name="T12" fmla="*/ 99 w 110"/>
                  <a:gd name="T13" fmla="*/ 74 h 86"/>
                  <a:gd name="T14" fmla="*/ 105 w 110"/>
                  <a:gd name="T15" fmla="*/ 86 h 86"/>
                  <a:gd name="T16" fmla="*/ 81 w 110"/>
                  <a:gd name="T17" fmla="*/ 63 h 86"/>
                  <a:gd name="T18" fmla="*/ 39 w 110"/>
                  <a:gd name="T19" fmla="*/ 30 h 86"/>
                  <a:gd name="T20" fmla="*/ 19 w 110"/>
                  <a:gd name="T21" fmla="*/ 15 h 86"/>
                  <a:gd name="T22" fmla="*/ 0 w 110"/>
                  <a:gd name="T23" fmla="*/ 4 h 86"/>
                  <a:gd name="T24" fmla="*/ 5 w 110"/>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86">
                    <a:moveTo>
                      <a:pt x="5" y="0"/>
                    </a:moveTo>
                    <a:lnTo>
                      <a:pt x="23" y="10"/>
                    </a:lnTo>
                    <a:lnTo>
                      <a:pt x="44" y="26"/>
                    </a:lnTo>
                    <a:lnTo>
                      <a:pt x="85" y="58"/>
                    </a:lnTo>
                    <a:lnTo>
                      <a:pt x="110" y="81"/>
                    </a:lnTo>
                    <a:lnTo>
                      <a:pt x="95" y="78"/>
                    </a:lnTo>
                    <a:lnTo>
                      <a:pt x="99" y="74"/>
                    </a:lnTo>
                    <a:lnTo>
                      <a:pt x="105" y="86"/>
                    </a:lnTo>
                    <a:lnTo>
                      <a:pt x="81" y="63"/>
                    </a:lnTo>
                    <a:lnTo>
                      <a:pt x="39" y="30"/>
                    </a:lnTo>
                    <a:lnTo>
                      <a:pt x="19" y="1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4" name="Freeform 390"/>
              <p:cNvSpPr>
                <a:spLocks/>
              </p:cNvSpPr>
              <p:nvPr/>
            </p:nvSpPr>
            <p:spPr bwMode="auto">
              <a:xfrm>
                <a:off x="2438" y="2136"/>
                <a:ext cx="2" cy="3"/>
              </a:xfrm>
              <a:custGeom>
                <a:avLst/>
                <a:gdLst>
                  <a:gd name="T0" fmla="*/ 3 w 5"/>
                  <a:gd name="T1" fmla="*/ 0 h 6"/>
                  <a:gd name="T2" fmla="*/ 5 w 5"/>
                  <a:gd name="T3" fmla="*/ 2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2"/>
                    </a:lnTo>
                    <a:lnTo>
                      <a:pt x="0" y="6"/>
                    </a:lnTo>
                    <a:lnTo>
                      <a:pt x="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5" name="Freeform 391"/>
              <p:cNvSpPr>
                <a:spLocks/>
              </p:cNvSpPr>
              <p:nvPr/>
            </p:nvSpPr>
            <p:spPr bwMode="auto">
              <a:xfrm>
                <a:off x="2460" y="2156"/>
                <a:ext cx="27" cy="20"/>
              </a:xfrm>
              <a:custGeom>
                <a:avLst/>
                <a:gdLst>
                  <a:gd name="T0" fmla="*/ 50 w 54"/>
                  <a:gd name="T1" fmla="*/ 40 h 40"/>
                  <a:gd name="T2" fmla="*/ 26 w 54"/>
                  <a:gd name="T3" fmla="*/ 22 h 40"/>
                  <a:gd name="T4" fmla="*/ 0 w 54"/>
                  <a:gd name="T5" fmla="*/ 5 h 40"/>
                  <a:gd name="T6" fmla="*/ 5 w 54"/>
                  <a:gd name="T7" fmla="*/ 0 h 40"/>
                  <a:gd name="T8" fmla="*/ 31 w 54"/>
                  <a:gd name="T9" fmla="*/ 17 h 40"/>
                  <a:gd name="T10" fmla="*/ 54 w 54"/>
                  <a:gd name="T11" fmla="*/ 36 h 40"/>
                  <a:gd name="T12" fmla="*/ 50 w 5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54" h="40">
                    <a:moveTo>
                      <a:pt x="50" y="40"/>
                    </a:moveTo>
                    <a:lnTo>
                      <a:pt x="26" y="22"/>
                    </a:lnTo>
                    <a:lnTo>
                      <a:pt x="0" y="5"/>
                    </a:lnTo>
                    <a:lnTo>
                      <a:pt x="5" y="0"/>
                    </a:lnTo>
                    <a:lnTo>
                      <a:pt x="31" y="17"/>
                    </a:lnTo>
                    <a:lnTo>
                      <a:pt x="54" y="36"/>
                    </a:lnTo>
                    <a:lnTo>
                      <a:pt x="5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6" name="Freeform 392"/>
              <p:cNvSpPr>
                <a:spLocks/>
              </p:cNvSpPr>
              <p:nvPr/>
            </p:nvSpPr>
            <p:spPr bwMode="auto">
              <a:xfrm>
                <a:off x="2485" y="2174"/>
                <a:ext cx="2" cy="2"/>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7" name="Freeform 393"/>
              <p:cNvSpPr>
                <a:spLocks/>
              </p:cNvSpPr>
              <p:nvPr/>
            </p:nvSpPr>
            <p:spPr bwMode="auto">
              <a:xfrm>
                <a:off x="2387" y="2118"/>
                <a:ext cx="75" cy="40"/>
              </a:xfrm>
              <a:custGeom>
                <a:avLst/>
                <a:gdLst>
                  <a:gd name="T0" fmla="*/ 149 w 152"/>
                  <a:gd name="T1" fmla="*/ 81 h 81"/>
                  <a:gd name="T2" fmla="*/ 74 w 152"/>
                  <a:gd name="T3" fmla="*/ 44 h 81"/>
                  <a:gd name="T4" fmla="*/ 0 w 152"/>
                  <a:gd name="T5" fmla="*/ 5 h 81"/>
                  <a:gd name="T6" fmla="*/ 3 w 152"/>
                  <a:gd name="T7" fmla="*/ 0 h 81"/>
                  <a:gd name="T8" fmla="*/ 77 w 152"/>
                  <a:gd name="T9" fmla="*/ 39 h 81"/>
                  <a:gd name="T10" fmla="*/ 152 w 152"/>
                  <a:gd name="T11" fmla="*/ 76 h 81"/>
                  <a:gd name="T12" fmla="*/ 149 w 152"/>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152" h="81">
                    <a:moveTo>
                      <a:pt x="149" y="81"/>
                    </a:moveTo>
                    <a:lnTo>
                      <a:pt x="74" y="44"/>
                    </a:lnTo>
                    <a:lnTo>
                      <a:pt x="0" y="5"/>
                    </a:lnTo>
                    <a:lnTo>
                      <a:pt x="3" y="0"/>
                    </a:lnTo>
                    <a:lnTo>
                      <a:pt x="77" y="39"/>
                    </a:lnTo>
                    <a:lnTo>
                      <a:pt x="152" y="76"/>
                    </a:lnTo>
                    <a:lnTo>
                      <a:pt x="149"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8" name="Freeform 394"/>
              <p:cNvSpPr>
                <a:spLocks/>
              </p:cNvSpPr>
              <p:nvPr/>
            </p:nvSpPr>
            <p:spPr bwMode="auto">
              <a:xfrm>
                <a:off x="2460" y="2156"/>
                <a:ext cx="2" cy="2"/>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299" name="Freeform 395"/>
              <p:cNvSpPr>
                <a:spLocks/>
              </p:cNvSpPr>
              <p:nvPr/>
            </p:nvSpPr>
            <p:spPr bwMode="auto">
              <a:xfrm>
                <a:off x="2313" y="2043"/>
                <a:ext cx="75" cy="78"/>
              </a:xfrm>
              <a:custGeom>
                <a:avLst/>
                <a:gdLst>
                  <a:gd name="T0" fmla="*/ 147 w 150"/>
                  <a:gd name="T1" fmla="*/ 156 h 156"/>
                  <a:gd name="T2" fmla="*/ 94 w 150"/>
                  <a:gd name="T3" fmla="*/ 127 h 156"/>
                  <a:gd name="T4" fmla="*/ 51 w 150"/>
                  <a:gd name="T5" fmla="*/ 96 h 156"/>
                  <a:gd name="T6" fmla="*/ 43 w 150"/>
                  <a:gd name="T7" fmla="*/ 87 h 156"/>
                  <a:gd name="T8" fmla="*/ 34 w 150"/>
                  <a:gd name="T9" fmla="*/ 77 h 156"/>
                  <a:gd name="T10" fmla="*/ 19 w 150"/>
                  <a:gd name="T11" fmla="*/ 57 h 156"/>
                  <a:gd name="T12" fmla="*/ 8 w 150"/>
                  <a:gd name="T13" fmla="*/ 31 h 156"/>
                  <a:gd name="T14" fmla="*/ 0 w 150"/>
                  <a:gd name="T15" fmla="*/ 3 h 156"/>
                  <a:gd name="T16" fmla="*/ 5 w 150"/>
                  <a:gd name="T17" fmla="*/ 0 h 156"/>
                  <a:gd name="T18" fmla="*/ 12 w 150"/>
                  <a:gd name="T19" fmla="*/ 28 h 156"/>
                  <a:gd name="T20" fmla="*/ 23 w 150"/>
                  <a:gd name="T21" fmla="*/ 53 h 156"/>
                  <a:gd name="T22" fmla="*/ 39 w 150"/>
                  <a:gd name="T23" fmla="*/ 73 h 156"/>
                  <a:gd name="T24" fmla="*/ 46 w 150"/>
                  <a:gd name="T25" fmla="*/ 82 h 156"/>
                  <a:gd name="T26" fmla="*/ 56 w 150"/>
                  <a:gd name="T27" fmla="*/ 91 h 156"/>
                  <a:gd name="T28" fmla="*/ 99 w 150"/>
                  <a:gd name="T29" fmla="*/ 122 h 156"/>
                  <a:gd name="T30" fmla="*/ 150 w 150"/>
                  <a:gd name="T31" fmla="*/ 151 h 156"/>
                  <a:gd name="T32" fmla="*/ 147 w 150"/>
                  <a:gd name="T3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 h="156">
                    <a:moveTo>
                      <a:pt x="147" y="156"/>
                    </a:moveTo>
                    <a:lnTo>
                      <a:pt x="94" y="127"/>
                    </a:lnTo>
                    <a:lnTo>
                      <a:pt x="51" y="96"/>
                    </a:lnTo>
                    <a:lnTo>
                      <a:pt x="43" y="87"/>
                    </a:lnTo>
                    <a:lnTo>
                      <a:pt x="34" y="77"/>
                    </a:lnTo>
                    <a:lnTo>
                      <a:pt x="19" y="57"/>
                    </a:lnTo>
                    <a:lnTo>
                      <a:pt x="8" y="31"/>
                    </a:lnTo>
                    <a:lnTo>
                      <a:pt x="0" y="3"/>
                    </a:lnTo>
                    <a:lnTo>
                      <a:pt x="5" y="0"/>
                    </a:lnTo>
                    <a:lnTo>
                      <a:pt x="12" y="28"/>
                    </a:lnTo>
                    <a:lnTo>
                      <a:pt x="23" y="53"/>
                    </a:lnTo>
                    <a:lnTo>
                      <a:pt x="39" y="73"/>
                    </a:lnTo>
                    <a:lnTo>
                      <a:pt x="46" y="82"/>
                    </a:lnTo>
                    <a:lnTo>
                      <a:pt x="56" y="91"/>
                    </a:lnTo>
                    <a:lnTo>
                      <a:pt x="99" y="122"/>
                    </a:lnTo>
                    <a:lnTo>
                      <a:pt x="150" y="151"/>
                    </a:lnTo>
                    <a:lnTo>
                      <a:pt x="147" y="1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0" name="Freeform 396"/>
              <p:cNvSpPr>
                <a:spLocks/>
              </p:cNvSpPr>
              <p:nvPr/>
            </p:nvSpPr>
            <p:spPr bwMode="auto">
              <a:xfrm>
                <a:off x="2387" y="2118"/>
                <a:ext cx="1"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1" name="Freeform 397"/>
              <p:cNvSpPr>
                <a:spLocks/>
              </p:cNvSpPr>
              <p:nvPr/>
            </p:nvSpPr>
            <p:spPr bwMode="auto">
              <a:xfrm>
                <a:off x="2295" y="1986"/>
                <a:ext cx="20" cy="57"/>
              </a:xfrm>
              <a:custGeom>
                <a:avLst/>
                <a:gdLst>
                  <a:gd name="T0" fmla="*/ 36 w 41"/>
                  <a:gd name="T1" fmla="*/ 114 h 114"/>
                  <a:gd name="T2" fmla="*/ 22 w 41"/>
                  <a:gd name="T3" fmla="*/ 58 h 114"/>
                  <a:gd name="T4" fmla="*/ 0 w 41"/>
                  <a:gd name="T5" fmla="*/ 3 h 114"/>
                  <a:gd name="T6" fmla="*/ 5 w 41"/>
                  <a:gd name="T7" fmla="*/ 0 h 114"/>
                  <a:gd name="T8" fmla="*/ 27 w 41"/>
                  <a:gd name="T9" fmla="*/ 55 h 114"/>
                  <a:gd name="T10" fmla="*/ 41 w 41"/>
                  <a:gd name="T11" fmla="*/ 114 h 114"/>
                  <a:gd name="T12" fmla="*/ 36 w 41"/>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41" h="114">
                    <a:moveTo>
                      <a:pt x="36" y="114"/>
                    </a:moveTo>
                    <a:lnTo>
                      <a:pt x="22" y="58"/>
                    </a:lnTo>
                    <a:lnTo>
                      <a:pt x="0" y="3"/>
                    </a:lnTo>
                    <a:lnTo>
                      <a:pt x="5" y="0"/>
                    </a:lnTo>
                    <a:lnTo>
                      <a:pt x="27" y="55"/>
                    </a:lnTo>
                    <a:lnTo>
                      <a:pt x="41" y="114"/>
                    </a:lnTo>
                    <a:lnTo>
                      <a:pt x="36"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2" name="Freeform 398"/>
              <p:cNvSpPr>
                <a:spLocks/>
              </p:cNvSpPr>
              <p:nvPr/>
            </p:nvSpPr>
            <p:spPr bwMode="auto">
              <a:xfrm>
                <a:off x="2313" y="2043"/>
                <a:ext cx="2" cy="1"/>
              </a:xfrm>
              <a:custGeom>
                <a:avLst/>
                <a:gdLst>
                  <a:gd name="T0" fmla="*/ 0 w 5"/>
                  <a:gd name="T1" fmla="*/ 3 h 3"/>
                  <a:gd name="T2" fmla="*/ 0 w 5"/>
                  <a:gd name="T3" fmla="*/ 2 h 3"/>
                  <a:gd name="T4" fmla="*/ 5 w 5"/>
                  <a:gd name="T5" fmla="*/ 2 h 3"/>
                  <a:gd name="T6" fmla="*/ 5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2"/>
                    </a:lnTo>
                    <a:lnTo>
                      <a:pt x="5" y="2"/>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3" name="Freeform 399"/>
              <p:cNvSpPr>
                <a:spLocks/>
              </p:cNvSpPr>
              <p:nvPr/>
            </p:nvSpPr>
            <p:spPr bwMode="auto">
              <a:xfrm>
                <a:off x="2282" y="1947"/>
                <a:ext cx="16" cy="41"/>
              </a:xfrm>
              <a:custGeom>
                <a:avLst/>
                <a:gdLst>
                  <a:gd name="T0" fmla="*/ 26 w 31"/>
                  <a:gd name="T1" fmla="*/ 82 h 82"/>
                  <a:gd name="T2" fmla="*/ 14 w 31"/>
                  <a:gd name="T3" fmla="*/ 42 h 82"/>
                  <a:gd name="T4" fmla="*/ 8 w 31"/>
                  <a:gd name="T5" fmla="*/ 23 h 82"/>
                  <a:gd name="T6" fmla="*/ 0 w 31"/>
                  <a:gd name="T7" fmla="*/ 3 h 82"/>
                  <a:gd name="T8" fmla="*/ 5 w 31"/>
                  <a:gd name="T9" fmla="*/ 0 h 82"/>
                  <a:gd name="T10" fmla="*/ 12 w 31"/>
                  <a:gd name="T11" fmla="*/ 20 h 82"/>
                  <a:gd name="T12" fmla="*/ 19 w 31"/>
                  <a:gd name="T13" fmla="*/ 38 h 82"/>
                  <a:gd name="T14" fmla="*/ 31 w 31"/>
                  <a:gd name="T15" fmla="*/ 79 h 82"/>
                  <a:gd name="T16" fmla="*/ 26 w 31"/>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2">
                    <a:moveTo>
                      <a:pt x="26" y="82"/>
                    </a:moveTo>
                    <a:lnTo>
                      <a:pt x="14" y="42"/>
                    </a:lnTo>
                    <a:lnTo>
                      <a:pt x="8" y="23"/>
                    </a:lnTo>
                    <a:lnTo>
                      <a:pt x="0" y="3"/>
                    </a:lnTo>
                    <a:lnTo>
                      <a:pt x="5" y="0"/>
                    </a:lnTo>
                    <a:lnTo>
                      <a:pt x="12" y="20"/>
                    </a:lnTo>
                    <a:lnTo>
                      <a:pt x="19" y="38"/>
                    </a:lnTo>
                    <a:lnTo>
                      <a:pt x="31" y="79"/>
                    </a:lnTo>
                    <a:lnTo>
                      <a:pt x="2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4" name="Freeform 400"/>
              <p:cNvSpPr>
                <a:spLocks/>
              </p:cNvSpPr>
              <p:nvPr/>
            </p:nvSpPr>
            <p:spPr bwMode="auto">
              <a:xfrm>
                <a:off x="2295" y="1986"/>
                <a:ext cx="3"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5" name="Freeform 401"/>
              <p:cNvSpPr>
                <a:spLocks/>
              </p:cNvSpPr>
              <p:nvPr/>
            </p:nvSpPr>
            <p:spPr bwMode="auto">
              <a:xfrm>
                <a:off x="2239" y="1900"/>
                <a:ext cx="45" cy="49"/>
              </a:xfrm>
              <a:custGeom>
                <a:avLst/>
                <a:gdLst>
                  <a:gd name="T0" fmla="*/ 85 w 90"/>
                  <a:gd name="T1" fmla="*/ 98 h 98"/>
                  <a:gd name="T2" fmla="*/ 67 w 90"/>
                  <a:gd name="T3" fmla="*/ 71 h 98"/>
                  <a:gd name="T4" fmla="*/ 46 w 90"/>
                  <a:gd name="T5" fmla="*/ 49 h 98"/>
                  <a:gd name="T6" fmla="*/ 23 w 90"/>
                  <a:gd name="T7" fmla="*/ 29 h 98"/>
                  <a:gd name="T8" fmla="*/ 0 w 90"/>
                  <a:gd name="T9" fmla="*/ 4 h 98"/>
                  <a:gd name="T10" fmla="*/ 3 w 90"/>
                  <a:gd name="T11" fmla="*/ 0 h 98"/>
                  <a:gd name="T12" fmla="*/ 26 w 90"/>
                  <a:gd name="T13" fmla="*/ 24 h 98"/>
                  <a:gd name="T14" fmla="*/ 49 w 90"/>
                  <a:gd name="T15" fmla="*/ 44 h 98"/>
                  <a:gd name="T16" fmla="*/ 71 w 90"/>
                  <a:gd name="T17" fmla="*/ 66 h 98"/>
                  <a:gd name="T18" fmla="*/ 90 w 90"/>
                  <a:gd name="T19" fmla="*/ 94 h 98"/>
                  <a:gd name="T20" fmla="*/ 85 w 90"/>
                  <a:gd name="T2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98">
                    <a:moveTo>
                      <a:pt x="85" y="98"/>
                    </a:moveTo>
                    <a:lnTo>
                      <a:pt x="67" y="71"/>
                    </a:lnTo>
                    <a:lnTo>
                      <a:pt x="46" y="49"/>
                    </a:lnTo>
                    <a:lnTo>
                      <a:pt x="23" y="29"/>
                    </a:lnTo>
                    <a:lnTo>
                      <a:pt x="0" y="4"/>
                    </a:lnTo>
                    <a:lnTo>
                      <a:pt x="3" y="0"/>
                    </a:lnTo>
                    <a:lnTo>
                      <a:pt x="26" y="24"/>
                    </a:lnTo>
                    <a:lnTo>
                      <a:pt x="49" y="44"/>
                    </a:lnTo>
                    <a:lnTo>
                      <a:pt x="71" y="66"/>
                    </a:lnTo>
                    <a:lnTo>
                      <a:pt x="90" y="94"/>
                    </a:lnTo>
                    <a:lnTo>
                      <a:pt x="85"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6" name="Freeform 402"/>
              <p:cNvSpPr>
                <a:spLocks/>
              </p:cNvSpPr>
              <p:nvPr/>
            </p:nvSpPr>
            <p:spPr bwMode="auto">
              <a:xfrm>
                <a:off x="2282" y="1947"/>
                <a:ext cx="2" cy="2"/>
              </a:xfrm>
              <a:custGeom>
                <a:avLst/>
                <a:gdLst>
                  <a:gd name="T0" fmla="*/ 5 w 5"/>
                  <a:gd name="T1" fmla="*/ 0 h 4"/>
                  <a:gd name="T2" fmla="*/ 0 w 5"/>
                  <a:gd name="T3" fmla="*/ 4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7" name="Freeform 403"/>
              <p:cNvSpPr>
                <a:spLocks/>
              </p:cNvSpPr>
              <p:nvPr/>
            </p:nvSpPr>
            <p:spPr bwMode="auto">
              <a:xfrm>
                <a:off x="2210" y="1857"/>
                <a:ext cx="31" cy="45"/>
              </a:xfrm>
              <a:custGeom>
                <a:avLst/>
                <a:gdLst>
                  <a:gd name="T0" fmla="*/ 57 w 62"/>
                  <a:gd name="T1" fmla="*/ 91 h 91"/>
                  <a:gd name="T2" fmla="*/ 40 w 62"/>
                  <a:gd name="T3" fmla="*/ 70 h 91"/>
                  <a:gd name="T4" fmla="*/ 28 w 62"/>
                  <a:gd name="T5" fmla="*/ 50 h 91"/>
                  <a:gd name="T6" fmla="*/ 0 w 62"/>
                  <a:gd name="T7" fmla="*/ 5 h 91"/>
                  <a:gd name="T8" fmla="*/ 5 w 62"/>
                  <a:gd name="T9" fmla="*/ 0 h 91"/>
                  <a:gd name="T10" fmla="*/ 33 w 62"/>
                  <a:gd name="T11" fmla="*/ 45 h 91"/>
                  <a:gd name="T12" fmla="*/ 45 w 62"/>
                  <a:gd name="T13" fmla="*/ 65 h 91"/>
                  <a:gd name="T14" fmla="*/ 62 w 62"/>
                  <a:gd name="T15" fmla="*/ 87 h 91"/>
                  <a:gd name="T16" fmla="*/ 57 w 62"/>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91">
                    <a:moveTo>
                      <a:pt x="57" y="91"/>
                    </a:moveTo>
                    <a:lnTo>
                      <a:pt x="40" y="70"/>
                    </a:lnTo>
                    <a:lnTo>
                      <a:pt x="28" y="50"/>
                    </a:lnTo>
                    <a:lnTo>
                      <a:pt x="0" y="5"/>
                    </a:lnTo>
                    <a:lnTo>
                      <a:pt x="5" y="0"/>
                    </a:lnTo>
                    <a:lnTo>
                      <a:pt x="33" y="45"/>
                    </a:lnTo>
                    <a:lnTo>
                      <a:pt x="45" y="65"/>
                    </a:lnTo>
                    <a:lnTo>
                      <a:pt x="62" y="87"/>
                    </a:lnTo>
                    <a:lnTo>
                      <a:pt x="57"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8" name="Freeform 404"/>
              <p:cNvSpPr>
                <a:spLocks/>
              </p:cNvSpPr>
              <p:nvPr/>
            </p:nvSpPr>
            <p:spPr bwMode="auto">
              <a:xfrm>
                <a:off x="2239" y="1900"/>
                <a:ext cx="2" cy="2"/>
              </a:xfrm>
              <a:custGeom>
                <a:avLst/>
                <a:gdLst>
                  <a:gd name="T0" fmla="*/ 2 w 5"/>
                  <a:gd name="T1" fmla="*/ 4 h 4"/>
                  <a:gd name="T2" fmla="*/ 0 w 5"/>
                  <a:gd name="T3" fmla="*/ 4 h 4"/>
                  <a:gd name="T4" fmla="*/ 5 w 5"/>
                  <a:gd name="T5" fmla="*/ 0 h 4"/>
                  <a:gd name="T6" fmla="*/ 2 w 5"/>
                  <a:gd name="T7" fmla="*/ 4 h 4"/>
                </a:gdLst>
                <a:ahLst/>
                <a:cxnLst>
                  <a:cxn ang="0">
                    <a:pos x="T0" y="T1"/>
                  </a:cxn>
                  <a:cxn ang="0">
                    <a:pos x="T2" y="T3"/>
                  </a:cxn>
                  <a:cxn ang="0">
                    <a:pos x="T4" y="T5"/>
                  </a:cxn>
                  <a:cxn ang="0">
                    <a:pos x="T6" y="T7"/>
                  </a:cxn>
                </a:cxnLst>
                <a:rect l="0" t="0" r="r" b="b"/>
                <a:pathLst>
                  <a:path w="5" h="4">
                    <a:moveTo>
                      <a:pt x="2" y="4"/>
                    </a:moveTo>
                    <a:lnTo>
                      <a:pt x="0" y="4"/>
                    </a:lnTo>
                    <a:lnTo>
                      <a:pt x="5" y="0"/>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09" name="Freeform 405"/>
              <p:cNvSpPr>
                <a:spLocks/>
              </p:cNvSpPr>
              <p:nvPr/>
            </p:nvSpPr>
            <p:spPr bwMode="auto">
              <a:xfrm>
                <a:off x="2144" y="1857"/>
                <a:ext cx="68" cy="76"/>
              </a:xfrm>
              <a:custGeom>
                <a:avLst/>
                <a:gdLst>
                  <a:gd name="T0" fmla="*/ 138 w 138"/>
                  <a:gd name="T1" fmla="*/ 5 h 153"/>
                  <a:gd name="T2" fmla="*/ 68 w 138"/>
                  <a:gd name="T3" fmla="*/ 77 h 153"/>
                  <a:gd name="T4" fmla="*/ 5 w 138"/>
                  <a:gd name="T5" fmla="*/ 153 h 153"/>
                  <a:gd name="T6" fmla="*/ 0 w 138"/>
                  <a:gd name="T7" fmla="*/ 148 h 153"/>
                  <a:gd name="T8" fmla="*/ 63 w 138"/>
                  <a:gd name="T9" fmla="*/ 73 h 153"/>
                  <a:gd name="T10" fmla="*/ 133 w 138"/>
                  <a:gd name="T11" fmla="*/ 0 h 153"/>
                  <a:gd name="T12" fmla="*/ 138 w 138"/>
                  <a:gd name="T13" fmla="*/ 5 h 153"/>
                </a:gdLst>
                <a:ahLst/>
                <a:cxnLst>
                  <a:cxn ang="0">
                    <a:pos x="T0" y="T1"/>
                  </a:cxn>
                  <a:cxn ang="0">
                    <a:pos x="T2" y="T3"/>
                  </a:cxn>
                  <a:cxn ang="0">
                    <a:pos x="T4" y="T5"/>
                  </a:cxn>
                  <a:cxn ang="0">
                    <a:pos x="T6" y="T7"/>
                  </a:cxn>
                  <a:cxn ang="0">
                    <a:pos x="T8" y="T9"/>
                  </a:cxn>
                  <a:cxn ang="0">
                    <a:pos x="T10" y="T11"/>
                  </a:cxn>
                  <a:cxn ang="0">
                    <a:pos x="T12" y="T13"/>
                  </a:cxn>
                </a:cxnLst>
                <a:rect l="0" t="0" r="r" b="b"/>
                <a:pathLst>
                  <a:path w="138" h="153">
                    <a:moveTo>
                      <a:pt x="138" y="5"/>
                    </a:moveTo>
                    <a:lnTo>
                      <a:pt x="68" y="77"/>
                    </a:lnTo>
                    <a:lnTo>
                      <a:pt x="5" y="153"/>
                    </a:lnTo>
                    <a:lnTo>
                      <a:pt x="0" y="148"/>
                    </a:lnTo>
                    <a:lnTo>
                      <a:pt x="63" y="73"/>
                    </a:lnTo>
                    <a:lnTo>
                      <a:pt x="133" y="0"/>
                    </a:lnTo>
                    <a:lnTo>
                      <a:pt x="1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0" name="Freeform 406"/>
              <p:cNvSpPr>
                <a:spLocks/>
              </p:cNvSpPr>
              <p:nvPr/>
            </p:nvSpPr>
            <p:spPr bwMode="auto">
              <a:xfrm>
                <a:off x="2210" y="1855"/>
                <a:ext cx="2" cy="4"/>
              </a:xfrm>
              <a:custGeom>
                <a:avLst/>
                <a:gdLst>
                  <a:gd name="T0" fmla="*/ 5 w 5"/>
                  <a:gd name="T1" fmla="*/ 3 h 8"/>
                  <a:gd name="T2" fmla="*/ 3 w 5"/>
                  <a:gd name="T3" fmla="*/ 0 h 8"/>
                  <a:gd name="T4" fmla="*/ 0 w 5"/>
                  <a:gd name="T5" fmla="*/ 3 h 8"/>
                  <a:gd name="T6" fmla="*/ 5 w 5"/>
                  <a:gd name="T7" fmla="*/ 8 h 8"/>
                  <a:gd name="T8" fmla="*/ 0 w 5"/>
                  <a:gd name="T9" fmla="*/ 8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8"/>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1" name="Freeform 407"/>
              <p:cNvSpPr>
                <a:spLocks/>
              </p:cNvSpPr>
              <p:nvPr/>
            </p:nvSpPr>
            <p:spPr bwMode="auto">
              <a:xfrm>
                <a:off x="2126" y="1931"/>
                <a:ext cx="20" cy="27"/>
              </a:xfrm>
              <a:custGeom>
                <a:avLst/>
                <a:gdLst>
                  <a:gd name="T0" fmla="*/ 39 w 39"/>
                  <a:gd name="T1" fmla="*/ 5 h 54"/>
                  <a:gd name="T2" fmla="*/ 5 w 39"/>
                  <a:gd name="T3" fmla="*/ 54 h 54"/>
                  <a:gd name="T4" fmla="*/ 0 w 39"/>
                  <a:gd name="T5" fmla="*/ 50 h 54"/>
                  <a:gd name="T6" fmla="*/ 34 w 39"/>
                  <a:gd name="T7" fmla="*/ 0 h 54"/>
                  <a:gd name="T8" fmla="*/ 39 w 39"/>
                  <a:gd name="T9" fmla="*/ 5 h 54"/>
                </a:gdLst>
                <a:ahLst/>
                <a:cxnLst>
                  <a:cxn ang="0">
                    <a:pos x="T0" y="T1"/>
                  </a:cxn>
                  <a:cxn ang="0">
                    <a:pos x="T2" y="T3"/>
                  </a:cxn>
                  <a:cxn ang="0">
                    <a:pos x="T4" y="T5"/>
                  </a:cxn>
                  <a:cxn ang="0">
                    <a:pos x="T6" y="T7"/>
                  </a:cxn>
                  <a:cxn ang="0">
                    <a:pos x="T8" y="T9"/>
                  </a:cxn>
                </a:cxnLst>
                <a:rect l="0" t="0" r="r" b="b"/>
                <a:pathLst>
                  <a:path w="39" h="54">
                    <a:moveTo>
                      <a:pt x="39" y="5"/>
                    </a:moveTo>
                    <a:lnTo>
                      <a:pt x="5" y="54"/>
                    </a:lnTo>
                    <a:lnTo>
                      <a:pt x="0" y="50"/>
                    </a:lnTo>
                    <a:lnTo>
                      <a:pt x="34" y="0"/>
                    </a:lnTo>
                    <a:lnTo>
                      <a:pt x="3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2" name="Freeform 408"/>
              <p:cNvSpPr>
                <a:spLocks/>
              </p:cNvSpPr>
              <p:nvPr/>
            </p:nvSpPr>
            <p:spPr bwMode="auto">
              <a:xfrm>
                <a:off x="2144" y="1931"/>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3" name="Freeform 409"/>
              <p:cNvSpPr>
                <a:spLocks/>
              </p:cNvSpPr>
              <p:nvPr/>
            </p:nvSpPr>
            <p:spPr bwMode="auto">
              <a:xfrm>
                <a:off x="2116" y="1955"/>
                <a:ext cx="13" cy="14"/>
              </a:xfrm>
              <a:custGeom>
                <a:avLst/>
                <a:gdLst>
                  <a:gd name="T0" fmla="*/ 25 w 25"/>
                  <a:gd name="T1" fmla="*/ 4 h 28"/>
                  <a:gd name="T2" fmla="*/ 12 w 25"/>
                  <a:gd name="T3" fmla="*/ 17 h 28"/>
                  <a:gd name="T4" fmla="*/ 9 w 25"/>
                  <a:gd name="T5" fmla="*/ 20 h 28"/>
                  <a:gd name="T6" fmla="*/ 6 w 25"/>
                  <a:gd name="T7" fmla="*/ 28 h 28"/>
                  <a:gd name="T8" fmla="*/ 0 w 25"/>
                  <a:gd name="T9" fmla="*/ 28 h 28"/>
                  <a:gd name="T10" fmla="*/ 3 w 25"/>
                  <a:gd name="T11" fmla="*/ 18 h 28"/>
                  <a:gd name="T12" fmla="*/ 8 w 25"/>
                  <a:gd name="T13" fmla="*/ 12 h 28"/>
                  <a:gd name="T14" fmla="*/ 20 w 25"/>
                  <a:gd name="T15" fmla="*/ 0 h 28"/>
                  <a:gd name="T16" fmla="*/ 25 w 25"/>
                  <a:gd name="T1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8">
                    <a:moveTo>
                      <a:pt x="25" y="4"/>
                    </a:moveTo>
                    <a:lnTo>
                      <a:pt x="12" y="17"/>
                    </a:lnTo>
                    <a:lnTo>
                      <a:pt x="9" y="20"/>
                    </a:lnTo>
                    <a:lnTo>
                      <a:pt x="6" y="28"/>
                    </a:lnTo>
                    <a:lnTo>
                      <a:pt x="0" y="28"/>
                    </a:lnTo>
                    <a:lnTo>
                      <a:pt x="3" y="18"/>
                    </a:lnTo>
                    <a:lnTo>
                      <a:pt x="8" y="12"/>
                    </a:lnTo>
                    <a:lnTo>
                      <a:pt x="20" y="0"/>
                    </a:lnTo>
                    <a:lnTo>
                      <a:pt x="2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4" name="Freeform 410"/>
              <p:cNvSpPr>
                <a:spLocks/>
              </p:cNvSpPr>
              <p:nvPr/>
            </p:nvSpPr>
            <p:spPr bwMode="auto">
              <a:xfrm>
                <a:off x="2126" y="1955"/>
                <a:ext cx="3" cy="3"/>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5" name="Freeform 411"/>
              <p:cNvSpPr>
                <a:spLocks/>
              </p:cNvSpPr>
              <p:nvPr/>
            </p:nvSpPr>
            <p:spPr bwMode="auto">
              <a:xfrm>
                <a:off x="2116" y="1969"/>
                <a:ext cx="19" cy="23"/>
              </a:xfrm>
              <a:custGeom>
                <a:avLst/>
                <a:gdLst>
                  <a:gd name="T0" fmla="*/ 6 w 37"/>
                  <a:gd name="T1" fmla="*/ 0 h 46"/>
                  <a:gd name="T2" fmla="*/ 11 w 37"/>
                  <a:gd name="T3" fmla="*/ 13 h 46"/>
                  <a:gd name="T4" fmla="*/ 17 w 37"/>
                  <a:gd name="T5" fmla="*/ 21 h 46"/>
                  <a:gd name="T6" fmla="*/ 28 w 37"/>
                  <a:gd name="T7" fmla="*/ 30 h 46"/>
                  <a:gd name="T8" fmla="*/ 37 w 37"/>
                  <a:gd name="T9" fmla="*/ 41 h 46"/>
                  <a:gd name="T10" fmla="*/ 32 w 37"/>
                  <a:gd name="T11" fmla="*/ 46 h 46"/>
                  <a:gd name="T12" fmla="*/ 23 w 37"/>
                  <a:gd name="T13" fmla="*/ 35 h 46"/>
                  <a:gd name="T14" fmla="*/ 12 w 37"/>
                  <a:gd name="T15" fmla="*/ 26 h 46"/>
                  <a:gd name="T16" fmla="*/ 5 w 37"/>
                  <a:gd name="T17" fmla="*/ 15 h 46"/>
                  <a:gd name="T18" fmla="*/ 0 w 37"/>
                  <a:gd name="T19" fmla="*/ 1 h 46"/>
                  <a:gd name="T20" fmla="*/ 6 w 37"/>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6">
                    <a:moveTo>
                      <a:pt x="6" y="0"/>
                    </a:moveTo>
                    <a:lnTo>
                      <a:pt x="11" y="13"/>
                    </a:lnTo>
                    <a:lnTo>
                      <a:pt x="17" y="21"/>
                    </a:lnTo>
                    <a:lnTo>
                      <a:pt x="28" y="30"/>
                    </a:lnTo>
                    <a:lnTo>
                      <a:pt x="37" y="41"/>
                    </a:lnTo>
                    <a:lnTo>
                      <a:pt x="32" y="46"/>
                    </a:lnTo>
                    <a:lnTo>
                      <a:pt x="23" y="35"/>
                    </a:lnTo>
                    <a:lnTo>
                      <a:pt x="12" y="26"/>
                    </a:lnTo>
                    <a:lnTo>
                      <a:pt x="5" y="15"/>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6" name="Freeform 412"/>
              <p:cNvSpPr>
                <a:spLocks/>
              </p:cNvSpPr>
              <p:nvPr/>
            </p:nvSpPr>
            <p:spPr bwMode="auto">
              <a:xfrm>
                <a:off x="2116" y="1969"/>
                <a:ext cx="4"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7" name="Freeform 413"/>
              <p:cNvSpPr>
                <a:spLocks/>
              </p:cNvSpPr>
              <p:nvPr/>
            </p:nvSpPr>
            <p:spPr bwMode="auto">
              <a:xfrm>
                <a:off x="2133" y="1990"/>
                <a:ext cx="33" cy="61"/>
              </a:xfrm>
              <a:custGeom>
                <a:avLst/>
                <a:gdLst>
                  <a:gd name="T0" fmla="*/ 5 w 67"/>
                  <a:gd name="T1" fmla="*/ 0 h 122"/>
                  <a:gd name="T2" fmla="*/ 24 w 67"/>
                  <a:gd name="T3" fmla="*/ 33 h 122"/>
                  <a:gd name="T4" fmla="*/ 38 w 67"/>
                  <a:gd name="T5" fmla="*/ 60 h 122"/>
                  <a:gd name="T6" fmla="*/ 67 w 67"/>
                  <a:gd name="T7" fmla="*/ 121 h 122"/>
                  <a:gd name="T8" fmla="*/ 61 w 67"/>
                  <a:gd name="T9" fmla="*/ 122 h 122"/>
                  <a:gd name="T10" fmla="*/ 31 w 67"/>
                  <a:gd name="T11" fmla="*/ 62 h 122"/>
                  <a:gd name="T12" fmla="*/ 17 w 67"/>
                  <a:gd name="T13" fmla="*/ 34 h 122"/>
                  <a:gd name="T14" fmla="*/ 0 w 67"/>
                  <a:gd name="T15" fmla="*/ 5 h 122"/>
                  <a:gd name="T16" fmla="*/ 5 w 67"/>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2">
                    <a:moveTo>
                      <a:pt x="5" y="0"/>
                    </a:moveTo>
                    <a:lnTo>
                      <a:pt x="24" y="33"/>
                    </a:lnTo>
                    <a:lnTo>
                      <a:pt x="38" y="60"/>
                    </a:lnTo>
                    <a:lnTo>
                      <a:pt x="67" y="121"/>
                    </a:lnTo>
                    <a:lnTo>
                      <a:pt x="61" y="122"/>
                    </a:lnTo>
                    <a:lnTo>
                      <a:pt x="31" y="62"/>
                    </a:lnTo>
                    <a:lnTo>
                      <a:pt x="17" y="34"/>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8" name="Freeform 414"/>
              <p:cNvSpPr>
                <a:spLocks/>
              </p:cNvSpPr>
              <p:nvPr/>
            </p:nvSpPr>
            <p:spPr bwMode="auto">
              <a:xfrm>
                <a:off x="2133" y="1990"/>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19" name="Freeform 415"/>
              <p:cNvSpPr>
                <a:spLocks/>
              </p:cNvSpPr>
              <p:nvPr/>
            </p:nvSpPr>
            <p:spPr bwMode="auto">
              <a:xfrm>
                <a:off x="2163" y="2050"/>
                <a:ext cx="32" cy="36"/>
              </a:xfrm>
              <a:custGeom>
                <a:avLst/>
                <a:gdLst>
                  <a:gd name="T0" fmla="*/ 4 w 63"/>
                  <a:gd name="T1" fmla="*/ 0 h 73"/>
                  <a:gd name="T2" fmla="*/ 17 w 63"/>
                  <a:gd name="T3" fmla="*/ 20 h 73"/>
                  <a:gd name="T4" fmla="*/ 31 w 63"/>
                  <a:gd name="T5" fmla="*/ 37 h 73"/>
                  <a:gd name="T6" fmla="*/ 63 w 63"/>
                  <a:gd name="T7" fmla="*/ 68 h 73"/>
                  <a:gd name="T8" fmla="*/ 59 w 63"/>
                  <a:gd name="T9" fmla="*/ 73 h 73"/>
                  <a:gd name="T10" fmla="*/ 26 w 63"/>
                  <a:gd name="T11" fmla="*/ 42 h 73"/>
                  <a:gd name="T12" fmla="*/ 12 w 63"/>
                  <a:gd name="T13" fmla="*/ 25 h 73"/>
                  <a:gd name="T14" fmla="*/ 0 w 63"/>
                  <a:gd name="T15" fmla="*/ 5 h 73"/>
                  <a:gd name="T16" fmla="*/ 4 w 63"/>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3">
                    <a:moveTo>
                      <a:pt x="4" y="0"/>
                    </a:moveTo>
                    <a:lnTo>
                      <a:pt x="17" y="20"/>
                    </a:lnTo>
                    <a:lnTo>
                      <a:pt x="31" y="37"/>
                    </a:lnTo>
                    <a:lnTo>
                      <a:pt x="63" y="68"/>
                    </a:lnTo>
                    <a:lnTo>
                      <a:pt x="59" y="73"/>
                    </a:lnTo>
                    <a:lnTo>
                      <a:pt x="26" y="42"/>
                    </a:lnTo>
                    <a:lnTo>
                      <a:pt x="12"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0" name="Freeform 416"/>
              <p:cNvSpPr>
                <a:spLocks/>
              </p:cNvSpPr>
              <p:nvPr/>
            </p:nvSpPr>
            <p:spPr bwMode="auto">
              <a:xfrm>
                <a:off x="2163" y="2050"/>
                <a:ext cx="3" cy="2"/>
              </a:xfrm>
              <a:custGeom>
                <a:avLst/>
                <a:gdLst>
                  <a:gd name="T0" fmla="*/ 0 w 6"/>
                  <a:gd name="T1" fmla="*/ 3 h 5"/>
                  <a:gd name="T2" fmla="*/ 0 w 6"/>
                  <a:gd name="T3" fmla="*/ 5 h 5"/>
                  <a:gd name="T4" fmla="*/ 4 w 6"/>
                  <a:gd name="T5" fmla="*/ 0 h 5"/>
                  <a:gd name="T6" fmla="*/ 6 w 6"/>
                  <a:gd name="T7" fmla="*/ 2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4" y="0"/>
                    </a:lnTo>
                    <a:lnTo>
                      <a:pt x="6"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1" name="Freeform 417"/>
              <p:cNvSpPr>
                <a:spLocks/>
              </p:cNvSpPr>
              <p:nvPr/>
            </p:nvSpPr>
            <p:spPr bwMode="auto">
              <a:xfrm>
                <a:off x="2192" y="2084"/>
                <a:ext cx="30" cy="44"/>
              </a:xfrm>
              <a:custGeom>
                <a:avLst/>
                <a:gdLst>
                  <a:gd name="T0" fmla="*/ 4 w 60"/>
                  <a:gd name="T1" fmla="*/ 0 h 90"/>
                  <a:gd name="T2" fmla="*/ 21 w 60"/>
                  <a:gd name="T3" fmla="*/ 20 h 90"/>
                  <a:gd name="T4" fmla="*/ 35 w 60"/>
                  <a:gd name="T5" fmla="*/ 42 h 90"/>
                  <a:gd name="T6" fmla="*/ 48 w 60"/>
                  <a:gd name="T7" fmla="*/ 65 h 90"/>
                  <a:gd name="T8" fmla="*/ 60 w 60"/>
                  <a:gd name="T9" fmla="*/ 88 h 90"/>
                  <a:gd name="T10" fmla="*/ 54 w 60"/>
                  <a:gd name="T11" fmla="*/ 90 h 90"/>
                  <a:gd name="T12" fmla="*/ 41 w 60"/>
                  <a:gd name="T13" fmla="*/ 66 h 90"/>
                  <a:gd name="T14" fmla="*/ 30 w 60"/>
                  <a:gd name="T15" fmla="*/ 46 h 90"/>
                  <a:gd name="T16" fmla="*/ 17 w 60"/>
                  <a:gd name="T17" fmla="*/ 25 h 90"/>
                  <a:gd name="T18" fmla="*/ 0 w 60"/>
                  <a:gd name="T19" fmla="*/ 5 h 90"/>
                  <a:gd name="T20" fmla="*/ 4 w 60"/>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0">
                    <a:moveTo>
                      <a:pt x="4" y="0"/>
                    </a:moveTo>
                    <a:lnTo>
                      <a:pt x="21" y="20"/>
                    </a:lnTo>
                    <a:lnTo>
                      <a:pt x="35" y="42"/>
                    </a:lnTo>
                    <a:lnTo>
                      <a:pt x="48" y="65"/>
                    </a:lnTo>
                    <a:lnTo>
                      <a:pt x="60" y="88"/>
                    </a:lnTo>
                    <a:lnTo>
                      <a:pt x="54" y="90"/>
                    </a:lnTo>
                    <a:lnTo>
                      <a:pt x="41" y="66"/>
                    </a:lnTo>
                    <a:lnTo>
                      <a:pt x="30" y="46"/>
                    </a:lnTo>
                    <a:lnTo>
                      <a:pt x="17"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2" name="Freeform 418"/>
              <p:cNvSpPr>
                <a:spLocks/>
              </p:cNvSpPr>
              <p:nvPr/>
            </p:nvSpPr>
            <p:spPr bwMode="auto">
              <a:xfrm>
                <a:off x="2192" y="2084"/>
                <a:ext cx="3" cy="2"/>
              </a:xfrm>
              <a:custGeom>
                <a:avLst/>
                <a:gdLst>
                  <a:gd name="T0" fmla="*/ 4 w 4"/>
                  <a:gd name="T1" fmla="*/ 0 h 5"/>
                  <a:gd name="T2" fmla="*/ 0 w 4"/>
                  <a:gd name="T3" fmla="*/ 5 h 5"/>
                  <a:gd name="T4" fmla="*/ 4 w 4"/>
                  <a:gd name="T5" fmla="*/ 0 h 5"/>
                </a:gdLst>
                <a:ahLst/>
                <a:cxnLst>
                  <a:cxn ang="0">
                    <a:pos x="T0" y="T1"/>
                  </a:cxn>
                  <a:cxn ang="0">
                    <a:pos x="T2" y="T3"/>
                  </a:cxn>
                  <a:cxn ang="0">
                    <a:pos x="T4" y="T5"/>
                  </a:cxn>
                </a:cxnLst>
                <a:rect l="0" t="0" r="r" b="b"/>
                <a:pathLst>
                  <a:path w="4" h="5">
                    <a:moveTo>
                      <a:pt x="4" y="0"/>
                    </a:move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3" name="Freeform 419"/>
              <p:cNvSpPr>
                <a:spLocks/>
              </p:cNvSpPr>
              <p:nvPr/>
            </p:nvSpPr>
            <p:spPr bwMode="auto">
              <a:xfrm>
                <a:off x="2219" y="2128"/>
                <a:ext cx="34" cy="44"/>
              </a:xfrm>
              <a:custGeom>
                <a:avLst/>
                <a:gdLst>
                  <a:gd name="T0" fmla="*/ 6 w 66"/>
                  <a:gd name="T1" fmla="*/ 0 h 90"/>
                  <a:gd name="T2" fmla="*/ 31 w 66"/>
                  <a:gd name="T3" fmla="*/ 46 h 90"/>
                  <a:gd name="T4" fmla="*/ 45 w 66"/>
                  <a:gd name="T5" fmla="*/ 68 h 90"/>
                  <a:gd name="T6" fmla="*/ 55 w 66"/>
                  <a:gd name="T7" fmla="*/ 76 h 90"/>
                  <a:gd name="T8" fmla="*/ 66 w 66"/>
                  <a:gd name="T9" fmla="*/ 85 h 90"/>
                  <a:gd name="T10" fmla="*/ 62 w 66"/>
                  <a:gd name="T11" fmla="*/ 90 h 90"/>
                  <a:gd name="T12" fmla="*/ 51 w 66"/>
                  <a:gd name="T13" fmla="*/ 80 h 90"/>
                  <a:gd name="T14" fmla="*/ 40 w 66"/>
                  <a:gd name="T15" fmla="*/ 73 h 90"/>
                  <a:gd name="T16" fmla="*/ 26 w 66"/>
                  <a:gd name="T17" fmla="*/ 51 h 90"/>
                  <a:gd name="T18" fmla="*/ 0 w 66"/>
                  <a:gd name="T19" fmla="*/ 2 h 90"/>
                  <a:gd name="T20" fmla="*/ 6 w 66"/>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90">
                    <a:moveTo>
                      <a:pt x="6" y="0"/>
                    </a:moveTo>
                    <a:lnTo>
                      <a:pt x="31" y="46"/>
                    </a:lnTo>
                    <a:lnTo>
                      <a:pt x="45" y="68"/>
                    </a:lnTo>
                    <a:lnTo>
                      <a:pt x="55" y="76"/>
                    </a:lnTo>
                    <a:lnTo>
                      <a:pt x="66" y="85"/>
                    </a:lnTo>
                    <a:lnTo>
                      <a:pt x="62" y="90"/>
                    </a:lnTo>
                    <a:lnTo>
                      <a:pt x="51" y="80"/>
                    </a:lnTo>
                    <a:lnTo>
                      <a:pt x="40" y="73"/>
                    </a:lnTo>
                    <a:lnTo>
                      <a:pt x="26" y="51"/>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4" name="Freeform 420"/>
              <p:cNvSpPr>
                <a:spLocks/>
              </p:cNvSpPr>
              <p:nvPr/>
            </p:nvSpPr>
            <p:spPr bwMode="auto">
              <a:xfrm>
                <a:off x="2219" y="2128"/>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5" name="Freeform 421"/>
              <p:cNvSpPr>
                <a:spLocks/>
              </p:cNvSpPr>
              <p:nvPr/>
            </p:nvSpPr>
            <p:spPr bwMode="auto">
              <a:xfrm>
                <a:off x="2250" y="2170"/>
                <a:ext cx="120" cy="63"/>
              </a:xfrm>
              <a:custGeom>
                <a:avLst/>
                <a:gdLst>
                  <a:gd name="T0" fmla="*/ 4 w 240"/>
                  <a:gd name="T1" fmla="*/ 0 h 126"/>
                  <a:gd name="T2" fmla="*/ 103 w 240"/>
                  <a:gd name="T3" fmla="*/ 66 h 126"/>
                  <a:gd name="T4" fmla="*/ 173 w 240"/>
                  <a:gd name="T5" fmla="*/ 103 h 126"/>
                  <a:gd name="T6" fmla="*/ 209 w 240"/>
                  <a:gd name="T7" fmla="*/ 116 h 126"/>
                  <a:gd name="T8" fmla="*/ 240 w 240"/>
                  <a:gd name="T9" fmla="*/ 120 h 126"/>
                  <a:gd name="T10" fmla="*/ 238 w 240"/>
                  <a:gd name="T11" fmla="*/ 126 h 126"/>
                  <a:gd name="T12" fmla="*/ 207 w 240"/>
                  <a:gd name="T13" fmla="*/ 122 h 126"/>
                  <a:gd name="T14" fmla="*/ 171 w 240"/>
                  <a:gd name="T15" fmla="*/ 109 h 126"/>
                  <a:gd name="T16" fmla="*/ 99 w 240"/>
                  <a:gd name="T17" fmla="*/ 71 h 126"/>
                  <a:gd name="T18" fmla="*/ 0 w 240"/>
                  <a:gd name="T19" fmla="*/ 5 h 126"/>
                  <a:gd name="T20" fmla="*/ 4 w 240"/>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126">
                    <a:moveTo>
                      <a:pt x="4" y="0"/>
                    </a:moveTo>
                    <a:lnTo>
                      <a:pt x="103" y="66"/>
                    </a:lnTo>
                    <a:lnTo>
                      <a:pt x="173" y="103"/>
                    </a:lnTo>
                    <a:lnTo>
                      <a:pt x="209" y="116"/>
                    </a:lnTo>
                    <a:lnTo>
                      <a:pt x="240" y="120"/>
                    </a:lnTo>
                    <a:lnTo>
                      <a:pt x="238" y="126"/>
                    </a:lnTo>
                    <a:lnTo>
                      <a:pt x="207" y="122"/>
                    </a:lnTo>
                    <a:lnTo>
                      <a:pt x="171" y="109"/>
                    </a:lnTo>
                    <a:lnTo>
                      <a:pt x="99" y="71"/>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6" name="Freeform 422"/>
              <p:cNvSpPr>
                <a:spLocks/>
              </p:cNvSpPr>
              <p:nvPr/>
            </p:nvSpPr>
            <p:spPr bwMode="auto">
              <a:xfrm>
                <a:off x="2250" y="2170"/>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7" name="Freeform 423"/>
              <p:cNvSpPr>
                <a:spLocks/>
              </p:cNvSpPr>
              <p:nvPr/>
            </p:nvSpPr>
            <p:spPr bwMode="auto">
              <a:xfrm>
                <a:off x="2370" y="2225"/>
                <a:ext cx="26" cy="8"/>
              </a:xfrm>
              <a:custGeom>
                <a:avLst/>
                <a:gdLst>
                  <a:gd name="T0" fmla="*/ 0 w 51"/>
                  <a:gd name="T1" fmla="*/ 11 h 17"/>
                  <a:gd name="T2" fmla="*/ 12 w 51"/>
                  <a:gd name="T3" fmla="*/ 10 h 17"/>
                  <a:gd name="T4" fmla="*/ 24 w 51"/>
                  <a:gd name="T5" fmla="*/ 7 h 17"/>
                  <a:gd name="T6" fmla="*/ 51 w 51"/>
                  <a:gd name="T7" fmla="*/ 0 h 17"/>
                  <a:gd name="T8" fmla="*/ 51 w 51"/>
                  <a:gd name="T9" fmla="*/ 7 h 17"/>
                  <a:gd name="T10" fmla="*/ 24 w 51"/>
                  <a:gd name="T11" fmla="*/ 13 h 17"/>
                  <a:gd name="T12" fmla="*/ 12 w 51"/>
                  <a:gd name="T13" fmla="*/ 16 h 17"/>
                  <a:gd name="T14" fmla="*/ 0 w 51"/>
                  <a:gd name="T15" fmla="*/ 17 h 17"/>
                  <a:gd name="T16" fmla="*/ 0 w 51"/>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
                    <a:moveTo>
                      <a:pt x="0" y="11"/>
                    </a:moveTo>
                    <a:lnTo>
                      <a:pt x="12" y="10"/>
                    </a:lnTo>
                    <a:lnTo>
                      <a:pt x="24" y="7"/>
                    </a:lnTo>
                    <a:lnTo>
                      <a:pt x="51" y="0"/>
                    </a:lnTo>
                    <a:lnTo>
                      <a:pt x="51" y="7"/>
                    </a:lnTo>
                    <a:lnTo>
                      <a:pt x="24" y="13"/>
                    </a:lnTo>
                    <a:lnTo>
                      <a:pt x="12" y="16"/>
                    </a:lnTo>
                    <a:lnTo>
                      <a:pt x="0" y="17"/>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8" name="Freeform 424"/>
              <p:cNvSpPr>
                <a:spLocks/>
              </p:cNvSpPr>
              <p:nvPr/>
            </p:nvSpPr>
            <p:spPr bwMode="auto">
              <a:xfrm>
                <a:off x="2369" y="2230"/>
                <a:ext cx="1" cy="3"/>
              </a:xfrm>
              <a:custGeom>
                <a:avLst/>
                <a:gdLst>
                  <a:gd name="T0" fmla="*/ 0 w 2"/>
                  <a:gd name="T1" fmla="*/ 6 h 6"/>
                  <a:gd name="T2" fmla="*/ 2 w 2"/>
                  <a:gd name="T3" fmla="*/ 6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29" name="Freeform 425"/>
              <p:cNvSpPr>
                <a:spLocks/>
              </p:cNvSpPr>
              <p:nvPr/>
            </p:nvSpPr>
            <p:spPr bwMode="auto">
              <a:xfrm>
                <a:off x="2396" y="2210"/>
                <a:ext cx="42" cy="18"/>
              </a:xfrm>
              <a:custGeom>
                <a:avLst/>
                <a:gdLst>
                  <a:gd name="T0" fmla="*/ 0 w 85"/>
                  <a:gd name="T1" fmla="*/ 29 h 36"/>
                  <a:gd name="T2" fmla="*/ 21 w 85"/>
                  <a:gd name="T3" fmla="*/ 25 h 36"/>
                  <a:gd name="T4" fmla="*/ 43 w 85"/>
                  <a:gd name="T5" fmla="*/ 17 h 36"/>
                  <a:gd name="T6" fmla="*/ 65 w 85"/>
                  <a:gd name="T7" fmla="*/ 8 h 36"/>
                  <a:gd name="T8" fmla="*/ 82 w 85"/>
                  <a:gd name="T9" fmla="*/ 0 h 36"/>
                  <a:gd name="T10" fmla="*/ 85 w 85"/>
                  <a:gd name="T11" fmla="*/ 5 h 36"/>
                  <a:gd name="T12" fmla="*/ 66 w 85"/>
                  <a:gd name="T13" fmla="*/ 14 h 36"/>
                  <a:gd name="T14" fmla="*/ 44 w 85"/>
                  <a:gd name="T15" fmla="*/ 23 h 36"/>
                  <a:gd name="T16" fmla="*/ 21 w 85"/>
                  <a:gd name="T17" fmla="*/ 31 h 36"/>
                  <a:gd name="T18" fmla="*/ 0 w 85"/>
                  <a:gd name="T19" fmla="*/ 36 h 36"/>
                  <a:gd name="T20" fmla="*/ 0 w 85"/>
                  <a:gd name="T2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36">
                    <a:moveTo>
                      <a:pt x="0" y="29"/>
                    </a:moveTo>
                    <a:lnTo>
                      <a:pt x="21" y="25"/>
                    </a:lnTo>
                    <a:lnTo>
                      <a:pt x="43" y="17"/>
                    </a:lnTo>
                    <a:lnTo>
                      <a:pt x="65" y="8"/>
                    </a:lnTo>
                    <a:lnTo>
                      <a:pt x="82" y="0"/>
                    </a:lnTo>
                    <a:lnTo>
                      <a:pt x="85" y="5"/>
                    </a:lnTo>
                    <a:lnTo>
                      <a:pt x="66" y="14"/>
                    </a:lnTo>
                    <a:lnTo>
                      <a:pt x="44" y="23"/>
                    </a:lnTo>
                    <a:lnTo>
                      <a:pt x="21" y="31"/>
                    </a:lnTo>
                    <a:lnTo>
                      <a:pt x="0" y="36"/>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0" name="Freeform 426"/>
              <p:cNvSpPr>
                <a:spLocks/>
              </p:cNvSpPr>
              <p:nvPr/>
            </p:nvSpPr>
            <p:spPr bwMode="auto">
              <a:xfrm>
                <a:off x="2396" y="2225"/>
                <a:ext cx="1" cy="3"/>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1" name="Freeform 427"/>
              <p:cNvSpPr>
                <a:spLocks/>
              </p:cNvSpPr>
              <p:nvPr/>
            </p:nvSpPr>
            <p:spPr bwMode="auto">
              <a:xfrm>
                <a:off x="2436" y="2193"/>
                <a:ext cx="21" cy="19"/>
              </a:xfrm>
              <a:custGeom>
                <a:avLst/>
                <a:gdLst>
                  <a:gd name="T0" fmla="*/ 0 w 42"/>
                  <a:gd name="T1" fmla="*/ 34 h 39"/>
                  <a:gd name="T2" fmla="*/ 28 w 42"/>
                  <a:gd name="T3" fmla="*/ 6 h 39"/>
                  <a:gd name="T4" fmla="*/ 37 w 42"/>
                  <a:gd name="T5" fmla="*/ 0 h 39"/>
                  <a:gd name="T6" fmla="*/ 42 w 42"/>
                  <a:gd name="T7" fmla="*/ 3 h 39"/>
                  <a:gd name="T8" fmla="*/ 31 w 42"/>
                  <a:gd name="T9" fmla="*/ 25 h 39"/>
                  <a:gd name="T10" fmla="*/ 25 w 42"/>
                  <a:gd name="T11" fmla="*/ 23 h 39"/>
                  <a:gd name="T12" fmla="*/ 36 w 42"/>
                  <a:gd name="T13" fmla="*/ 2 h 39"/>
                  <a:gd name="T14" fmla="*/ 39 w 42"/>
                  <a:gd name="T15" fmla="*/ 6 h 39"/>
                  <a:gd name="T16" fmla="*/ 33 w 42"/>
                  <a:gd name="T17" fmla="*/ 11 h 39"/>
                  <a:gd name="T18" fmla="*/ 5 w 42"/>
                  <a:gd name="T19" fmla="*/ 39 h 39"/>
                  <a:gd name="T20" fmla="*/ 0 w 42"/>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9">
                    <a:moveTo>
                      <a:pt x="0" y="34"/>
                    </a:moveTo>
                    <a:lnTo>
                      <a:pt x="28" y="6"/>
                    </a:lnTo>
                    <a:lnTo>
                      <a:pt x="37" y="0"/>
                    </a:lnTo>
                    <a:lnTo>
                      <a:pt x="42" y="3"/>
                    </a:lnTo>
                    <a:lnTo>
                      <a:pt x="31" y="25"/>
                    </a:lnTo>
                    <a:lnTo>
                      <a:pt x="25" y="23"/>
                    </a:lnTo>
                    <a:lnTo>
                      <a:pt x="36" y="2"/>
                    </a:lnTo>
                    <a:lnTo>
                      <a:pt x="39" y="6"/>
                    </a:lnTo>
                    <a:lnTo>
                      <a:pt x="33" y="11"/>
                    </a:lnTo>
                    <a:lnTo>
                      <a:pt x="5" y="39"/>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2" name="Freeform 428"/>
              <p:cNvSpPr>
                <a:spLocks/>
              </p:cNvSpPr>
              <p:nvPr/>
            </p:nvSpPr>
            <p:spPr bwMode="auto">
              <a:xfrm>
                <a:off x="2436" y="2210"/>
                <a:ext cx="2" cy="2"/>
              </a:xfrm>
              <a:custGeom>
                <a:avLst/>
                <a:gdLst>
                  <a:gd name="T0" fmla="*/ 5 w 5"/>
                  <a:gd name="T1" fmla="*/ 5 h 5"/>
                  <a:gd name="T2" fmla="*/ 0 w 5"/>
                  <a:gd name="T3" fmla="*/ 0 h 5"/>
                  <a:gd name="T4" fmla="*/ 2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3" name="Freeform 429"/>
              <p:cNvSpPr>
                <a:spLocks/>
              </p:cNvSpPr>
              <p:nvPr/>
            </p:nvSpPr>
            <p:spPr bwMode="auto">
              <a:xfrm>
                <a:off x="2379" y="2205"/>
                <a:ext cx="72" cy="31"/>
              </a:xfrm>
              <a:custGeom>
                <a:avLst/>
                <a:gdLst>
                  <a:gd name="T0" fmla="*/ 143 w 143"/>
                  <a:gd name="T1" fmla="*/ 5 h 62"/>
                  <a:gd name="T2" fmla="*/ 131 w 143"/>
                  <a:gd name="T3" fmla="*/ 19 h 62"/>
                  <a:gd name="T4" fmla="*/ 116 w 143"/>
                  <a:gd name="T5" fmla="*/ 30 h 62"/>
                  <a:gd name="T6" fmla="*/ 99 w 143"/>
                  <a:gd name="T7" fmla="*/ 37 h 62"/>
                  <a:gd name="T8" fmla="*/ 80 w 143"/>
                  <a:gd name="T9" fmla="*/ 44 h 62"/>
                  <a:gd name="T10" fmla="*/ 41 w 143"/>
                  <a:gd name="T11" fmla="*/ 51 h 62"/>
                  <a:gd name="T12" fmla="*/ 3 w 143"/>
                  <a:gd name="T13" fmla="*/ 62 h 62"/>
                  <a:gd name="T14" fmla="*/ 0 w 143"/>
                  <a:gd name="T15" fmla="*/ 57 h 62"/>
                  <a:gd name="T16" fmla="*/ 38 w 143"/>
                  <a:gd name="T17" fmla="*/ 47 h 62"/>
                  <a:gd name="T18" fmla="*/ 77 w 143"/>
                  <a:gd name="T19" fmla="*/ 39 h 62"/>
                  <a:gd name="T20" fmla="*/ 96 w 143"/>
                  <a:gd name="T21" fmla="*/ 33 h 62"/>
                  <a:gd name="T22" fmla="*/ 111 w 143"/>
                  <a:gd name="T23" fmla="*/ 25 h 62"/>
                  <a:gd name="T24" fmla="*/ 126 w 143"/>
                  <a:gd name="T25" fmla="*/ 14 h 62"/>
                  <a:gd name="T26" fmla="*/ 139 w 143"/>
                  <a:gd name="T27" fmla="*/ 0 h 62"/>
                  <a:gd name="T28" fmla="*/ 143 w 143"/>
                  <a:gd name="T29"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62">
                    <a:moveTo>
                      <a:pt x="143" y="5"/>
                    </a:moveTo>
                    <a:lnTo>
                      <a:pt x="131" y="19"/>
                    </a:lnTo>
                    <a:lnTo>
                      <a:pt x="116" y="30"/>
                    </a:lnTo>
                    <a:lnTo>
                      <a:pt x="99" y="37"/>
                    </a:lnTo>
                    <a:lnTo>
                      <a:pt x="80" y="44"/>
                    </a:lnTo>
                    <a:lnTo>
                      <a:pt x="41" y="51"/>
                    </a:lnTo>
                    <a:lnTo>
                      <a:pt x="3" y="62"/>
                    </a:lnTo>
                    <a:lnTo>
                      <a:pt x="0" y="57"/>
                    </a:lnTo>
                    <a:lnTo>
                      <a:pt x="38" y="47"/>
                    </a:lnTo>
                    <a:lnTo>
                      <a:pt x="77" y="39"/>
                    </a:lnTo>
                    <a:lnTo>
                      <a:pt x="96" y="33"/>
                    </a:lnTo>
                    <a:lnTo>
                      <a:pt x="111" y="25"/>
                    </a:lnTo>
                    <a:lnTo>
                      <a:pt x="126" y="14"/>
                    </a:lnTo>
                    <a:lnTo>
                      <a:pt x="139" y="0"/>
                    </a:lnTo>
                    <a:lnTo>
                      <a:pt x="14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4" name="Freeform 430"/>
              <p:cNvSpPr>
                <a:spLocks/>
              </p:cNvSpPr>
              <p:nvPr/>
            </p:nvSpPr>
            <p:spPr bwMode="auto">
              <a:xfrm>
                <a:off x="2448" y="2205"/>
                <a:ext cx="4" cy="2"/>
              </a:xfrm>
              <a:custGeom>
                <a:avLst/>
                <a:gdLst>
                  <a:gd name="T0" fmla="*/ 6 w 6"/>
                  <a:gd name="T1" fmla="*/ 2 h 5"/>
                  <a:gd name="T2" fmla="*/ 4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4"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5" name="Freeform 431"/>
              <p:cNvSpPr>
                <a:spLocks/>
              </p:cNvSpPr>
              <p:nvPr/>
            </p:nvSpPr>
            <p:spPr bwMode="auto">
              <a:xfrm>
                <a:off x="2379" y="2232"/>
                <a:ext cx="51" cy="28"/>
              </a:xfrm>
              <a:custGeom>
                <a:avLst/>
                <a:gdLst>
                  <a:gd name="T0" fmla="*/ 1 w 102"/>
                  <a:gd name="T1" fmla="*/ 0 h 55"/>
                  <a:gd name="T2" fmla="*/ 52 w 102"/>
                  <a:gd name="T3" fmla="*/ 22 h 55"/>
                  <a:gd name="T4" fmla="*/ 77 w 102"/>
                  <a:gd name="T5" fmla="*/ 34 h 55"/>
                  <a:gd name="T6" fmla="*/ 102 w 102"/>
                  <a:gd name="T7" fmla="*/ 51 h 55"/>
                  <a:gd name="T8" fmla="*/ 97 w 102"/>
                  <a:gd name="T9" fmla="*/ 55 h 55"/>
                  <a:gd name="T10" fmla="*/ 72 w 102"/>
                  <a:gd name="T11" fmla="*/ 39 h 55"/>
                  <a:gd name="T12" fmla="*/ 51 w 102"/>
                  <a:gd name="T13" fmla="*/ 28 h 55"/>
                  <a:gd name="T14" fmla="*/ 0 w 102"/>
                  <a:gd name="T15" fmla="*/ 6 h 55"/>
                  <a:gd name="T16" fmla="*/ 1 w 10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5">
                    <a:moveTo>
                      <a:pt x="1" y="0"/>
                    </a:moveTo>
                    <a:lnTo>
                      <a:pt x="52" y="22"/>
                    </a:lnTo>
                    <a:lnTo>
                      <a:pt x="77" y="34"/>
                    </a:lnTo>
                    <a:lnTo>
                      <a:pt x="102" y="51"/>
                    </a:lnTo>
                    <a:lnTo>
                      <a:pt x="97" y="55"/>
                    </a:lnTo>
                    <a:lnTo>
                      <a:pt x="72" y="39"/>
                    </a:lnTo>
                    <a:lnTo>
                      <a:pt x="51" y="28"/>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6" name="Freeform 432"/>
              <p:cNvSpPr>
                <a:spLocks/>
              </p:cNvSpPr>
              <p:nvPr/>
            </p:nvSpPr>
            <p:spPr bwMode="auto">
              <a:xfrm>
                <a:off x="2376" y="2232"/>
                <a:ext cx="4" cy="4"/>
              </a:xfrm>
              <a:custGeom>
                <a:avLst/>
                <a:gdLst>
                  <a:gd name="T0" fmla="*/ 7 w 10"/>
                  <a:gd name="T1" fmla="*/ 1 h 6"/>
                  <a:gd name="T2" fmla="*/ 0 w 10"/>
                  <a:gd name="T3" fmla="*/ 3 h 6"/>
                  <a:gd name="T4" fmla="*/ 7 w 10"/>
                  <a:gd name="T5" fmla="*/ 6 h 6"/>
                  <a:gd name="T6" fmla="*/ 8 w 10"/>
                  <a:gd name="T7" fmla="*/ 0 h 6"/>
                  <a:gd name="T8" fmla="*/ 10 w 10"/>
                  <a:gd name="T9" fmla="*/ 6 h 6"/>
                  <a:gd name="T10" fmla="*/ 7 w 10"/>
                  <a:gd name="T11" fmla="*/ 1 h 6"/>
                </a:gdLst>
                <a:ahLst/>
                <a:cxnLst>
                  <a:cxn ang="0">
                    <a:pos x="T0" y="T1"/>
                  </a:cxn>
                  <a:cxn ang="0">
                    <a:pos x="T2" y="T3"/>
                  </a:cxn>
                  <a:cxn ang="0">
                    <a:pos x="T4" y="T5"/>
                  </a:cxn>
                  <a:cxn ang="0">
                    <a:pos x="T6" y="T7"/>
                  </a:cxn>
                  <a:cxn ang="0">
                    <a:pos x="T8" y="T9"/>
                  </a:cxn>
                  <a:cxn ang="0">
                    <a:pos x="T10" y="T11"/>
                  </a:cxn>
                </a:cxnLst>
                <a:rect l="0" t="0" r="r" b="b"/>
                <a:pathLst>
                  <a:path w="10" h="6">
                    <a:moveTo>
                      <a:pt x="7" y="1"/>
                    </a:moveTo>
                    <a:lnTo>
                      <a:pt x="0" y="3"/>
                    </a:lnTo>
                    <a:lnTo>
                      <a:pt x="7" y="6"/>
                    </a:lnTo>
                    <a:lnTo>
                      <a:pt x="8" y="0"/>
                    </a:lnTo>
                    <a:lnTo>
                      <a:pt x="10" y="6"/>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7" name="Freeform 433"/>
              <p:cNvSpPr>
                <a:spLocks/>
              </p:cNvSpPr>
              <p:nvPr/>
            </p:nvSpPr>
            <p:spPr bwMode="auto">
              <a:xfrm>
                <a:off x="2428" y="2258"/>
                <a:ext cx="82" cy="41"/>
              </a:xfrm>
              <a:custGeom>
                <a:avLst/>
                <a:gdLst>
                  <a:gd name="T0" fmla="*/ 5 w 166"/>
                  <a:gd name="T1" fmla="*/ 0 h 82"/>
                  <a:gd name="T2" fmla="*/ 46 w 166"/>
                  <a:gd name="T3" fmla="*/ 31 h 82"/>
                  <a:gd name="T4" fmla="*/ 82 w 166"/>
                  <a:gd name="T5" fmla="*/ 55 h 82"/>
                  <a:gd name="T6" fmla="*/ 99 w 166"/>
                  <a:gd name="T7" fmla="*/ 63 h 82"/>
                  <a:gd name="T8" fmla="*/ 119 w 166"/>
                  <a:gd name="T9" fmla="*/ 69 h 82"/>
                  <a:gd name="T10" fmla="*/ 141 w 166"/>
                  <a:gd name="T11" fmla="*/ 74 h 82"/>
                  <a:gd name="T12" fmla="*/ 166 w 166"/>
                  <a:gd name="T13" fmla="*/ 75 h 82"/>
                  <a:gd name="T14" fmla="*/ 166 w 166"/>
                  <a:gd name="T15" fmla="*/ 82 h 82"/>
                  <a:gd name="T16" fmla="*/ 139 w 166"/>
                  <a:gd name="T17" fmla="*/ 80 h 82"/>
                  <a:gd name="T18" fmla="*/ 118 w 166"/>
                  <a:gd name="T19" fmla="*/ 75 h 82"/>
                  <a:gd name="T20" fmla="*/ 98 w 166"/>
                  <a:gd name="T21" fmla="*/ 69 h 82"/>
                  <a:gd name="T22" fmla="*/ 77 w 166"/>
                  <a:gd name="T23" fmla="*/ 60 h 82"/>
                  <a:gd name="T24" fmla="*/ 42 w 166"/>
                  <a:gd name="T25" fmla="*/ 35 h 82"/>
                  <a:gd name="T26" fmla="*/ 0 w 166"/>
                  <a:gd name="T27" fmla="*/ 4 h 82"/>
                  <a:gd name="T28" fmla="*/ 5 w 166"/>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82">
                    <a:moveTo>
                      <a:pt x="5" y="0"/>
                    </a:moveTo>
                    <a:lnTo>
                      <a:pt x="46" y="31"/>
                    </a:lnTo>
                    <a:lnTo>
                      <a:pt x="82" y="55"/>
                    </a:lnTo>
                    <a:lnTo>
                      <a:pt x="99" y="63"/>
                    </a:lnTo>
                    <a:lnTo>
                      <a:pt x="119" y="69"/>
                    </a:lnTo>
                    <a:lnTo>
                      <a:pt x="141" y="74"/>
                    </a:lnTo>
                    <a:lnTo>
                      <a:pt x="166" y="75"/>
                    </a:lnTo>
                    <a:lnTo>
                      <a:pt x="166" y="82"/>
                    </a:lnTo>
                    <a:lnTo>
                      <a:pt x="139" y="80"/>
                    </a:lnTo>
                    <a:lnTo>
                      <a:pt x="118" y="75"/>
                    </a:lnTo>
                    <a:lnTo>
                      <a:pt x="98" y="69"/>
                    </a:lnTo>
                    <a:lnTo>
                      <a:pt x="77" y="60"/>
                    </a:lnTo>
                    <a:lnTo>
                      <a:pt x="42" y="3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8" name="Freeform 434"/>
              <p:cNvSpPr>
                <a:spLocks/>
              </p:cNvSpPr>
              <p:nvPr/>
            </p:nvSpPr>
            <p:spPr bwMode="auto">
              <a:xfrm>
                <a:off x="2428" y="2258"/>
                <a:ext cx="2" cy="2"/>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39" name="Rectangle 435"/>
              <p:cNvSpPr>
                <a:spLocks noChangeArrowheads="1"/>
              </p:cNvSpPr>
              <p:nvPr/>
            </p:nvSpPr>
            <p:spPr bwMode="auto">
              <a:xfrm>
                <a:off x="2510" y="2296"/>
                <a:ext cx="7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340" name="Freeform 436"/>
              <p:cNvSpPr>
                <a:spLocks/>
              </p:cNvSpPr>
              <p:nvPr/>
            </p:nvSpPr>
            <p:spPr bwMode="auto">
              <a:xfrm>
                <a:off x="2510" y="2296"/>
                <a:ext cx="1" cy="3"/>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41" name="Freeform 437"/>
              <p:cNvSpPr>
                <a:spLocks/>
              </p:cNvSpPr>
              <p:nvPr/>
            </p:nvSpPr>
            <p:spPr bwMode="auto">
              <a:xfrm>
                <a:off x="2582" y="2296"/>
                <a:ext cx="54" cy="37"/>
              </a:xfrm>
              <a:custGeom>
                <a:avLst/>
                <a:gdLst>
                  <a:gd name="T0" fmla="*/ 2 w 108"/>
                  <a:gd name="T1" fmla="*/ 0 h 75"/>
                  <a:gd name="T2" fmla="*/ 19 w 108"/>
                  <a:gd name="T3" fmla="*/ 4 h 75"/>
                  <a:gd name="T4" fmla="*/ 37 w 108"/>
                  <a:gd name="T5" fmla="*/ 11 h 75"/>
                  <a:gd name="T6" fmla="*/ 57 w 108"/>
                  <a:gd name="T7" fmla="*/ 24 h 75"/>
                  <a:gd name="T8" fmla="*/ 73 w 108"/>
                  <a:gd name="T9" fmla="*/ 36 h 75"/>
                  <a:gd name="T10" fmla="*/ 108 w 108"/>
                  <a:gd name="T11" fmla="*/ 70 h 75"/>
                  <a:gd name="T12" fmla="*/ 104 w 108"/>
                  <a:gd name="T13" fmla="*/ 75 h 75"/>
                  <a:gd name="T14" fmla="*/ 68 w 108"/>
                  <a:gd name="T15" fmla="*/ 41 h 75"/>
                  <a:gd name="T16" fmla="*/ 53 w 108"/>
                  <a:gd name="T17" fmla="*/ 28 h 75"/>
                  <a:gd name="T18" fmla="*/ 36 w 108"/>
                  <a:gd name="T19" fmla="*/ 17 h 75"/>
                  <a:gd name="T20" fmla="*/ 17 w 108"/>
                  <a:gd name="T21" fmla="*/ 10 h 75"/>
                  <a:gd name="T22" fmla="*/ 0 w 108"/>
                  <a:gd name="T23" fmla="*/ 7 h 75"/>
                  <a:gd name="T24" fmla="*/ 2 w 108"/>
                  <a:gd name="T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75">
                    <a:moveTo>
                      <a:pt x="2" y="0"/>
                    </a:moveTo>
                    <a:lnTo>
                      <a:pt x="19" y="4"/>
                    </a:lnTo>
                    <a:lnTo>
                      <a:pt x="37" y="11"/>
                    </a:lnTo>
                    <a:lnTo>
                      <a:pt x="57" y="24"/>
                    </a:lnTo>
                    <a:lnTo>
                      <a:pt x="73" y="36"/>
                    </a:lnTo>
                    <a:lnTo>
                      <a:pt x="108" y="70"/>
                    </a:lnTo>
                    <a:lnTo>
                      <a:pt x="104" y="75"/>
                    </a:lnTo>
                    <a:lnTo>
                      <a:pt x="68" y="41"/>
                    </a:lnTo>
                    <a:lnTo>
                      <a:pt x="53" y="28"/>
                    </a:lnTo>
                    <a:lnTo>
                      <a:pt x="36" y="17"/>
                    </a:lnTo>
                    <a:lnTo>
                      <a:pt x="17" y="10"/>
                    </a:lnTo>
                    <a:lnTo>
                      <a:pt x="0"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42" name="Freeform 438"/>
              <p:cNvSpPr>
                <a:spLocks/>
              </p:cNvSpPr>
              <p:nvPr/>
            </p:nvSpPr>
            <p:spPr bwMode="auto">
              <a:xfrm>
                <a:off x="2582" y="2296"/>
                <a:ext cx="1" cy="3"/>
              </a:xfrm>
              <a:custGeom>
                <a:avLst/>
                <a:gdLst>
                  <a:gd name="T0" fmla="*/ 2 w 2"/>
                  <a:gd name="T1" fmla="*/ 0 h 7"/>
                  <a:gd name="T2" fmla="*/ 0 w 2"/>
                  <a:gd name="T3" fmla="*/ 7 h 7"/>
                  <a:gd name="T4" fmla="*/ 2 w 2"/>
                  <a:gd name="T5" fmla="*/ 7 h 7"/>
                  <a:gd name="T6" fmla="*/ 2 w 2"/>
                  <a:gd name="T7" fmla="*/ 0 h 7"/>
                </a:gdLst>
                <a:ahLst/>
                <a:cxnLst>
                  <a:cxn ang="0">
                    <a:pos x="T0" y="T1"/>
                  </a:cxn>
                  <a:cxn ang="0">
                    <a:pos x="T2" y="T3"/>
                  </a:cxn>
                  <a:cxn ang="0">
                    <a:pos x="T4" y="T5"/>
                  </a:cxn>
                  <a:cxn ang="0">
                    <a:pos x="T6" y="T7"/>
                  </a:cxn>
                </a:cxnLst>
                <a:rect l="0" t="0" r="r" b="b"/>
                <a:pathLst>
                  <a:path w="2" h="7">
                    <a:moveTo>
                      <a:pt x="2" y="0"/>
                    </a:moveTo>
                    <a:lnTo>
                      <a:pt x="0" y="7"/>
                    </a:lnTo>
                    <a:lnTo>
                      <a:pt x="2"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43" name="Freeform 439"/>
              <p:cNvSpPr>
                <a:spLocks/>
              </p:cNvSpPr>
              <p:nvPr/>
            </p:nvSpPr>
            <p:spPr bwMode="auto">
              <a:xfrm>
                <a:off x="2581" y="2300"/>
                <a:ext cx="55" cy="33"/>
              </a:xfrm>
              <a:custGeom>
                <a:avLst/>
                <a:gdLst>
                  <a:gd name="T0" fmla="*/ 106 w 109"/>
                  <a:gd name="T1" fmla="*/ 65 h 65"/>
                  <a:gd name="T2" fmla="*/ 80 w 109"/>
                  <a:gd name="T3" fmla="*/ 41 h 65"/>
                  <a:gd name="T4" fmla="*/ 68 w 109"/>
                  <a:gd name="T5" fmla="*/ 32 h 65"/>
                  <a:gd name="T6" fmla="*/ 55 w 109"/>
                  <a:gd name="T7" fmla="*/ 23 h 65"/>
                  <a:gd name="T8" fmla="*/ 44 w 109"/>
                  <a:gd name="T9" fmla="*/ 15 h 65"/>
                  <a:gd name="T10" fmla="*/ 30 w 109"/>
                  <a:gd name="T11" fmla="*/ 11 h 65"/>
                  <a:gd name="T12" fmla="*/ 17 w 109"/>
                  <a:gd name="T13" fmla="*/ 6 h 65"/>
                  <a:gd name="T14" fmla="*/ 0 w 109"/>
                  <a:gd name="T15" fmla="*/ 4 h 65"/>
                  <a:gd name="T16" fmla="*/ 0 w 109"/>
                  <a:gd name="T17" fmla="*/ 0 h 65"/>
                  <a:gd name="T18" fmla="*/ 17 w 109"/>
                  <a:gd name="T19" fmla="*/ 1 h 65"/>
                  <a:gd name="T20" fmla="*/ 34 w 109"/>
                  <a:gd name="T21" fmla="*/ 6 h 65"/>
                  <a:gd name="T22" fmla="*/ 48 w 109"/>
                  <a:gd name="T23" fmla="*/ 11 h 65"/>
                  <a:gd name="T24" fmla="*/ 60 w 109"/>
                  <a:gd name="T25" fmla="*/ 18 h 65"/>
                  <a:gd name="T26" fmla="*/ 72 w 109"/>
                  <a:gd name="T27" fmla="*/ 28 h 65"/>
                  <a:gd name="T28" fmla="*/ 85 w 109"/>
                  <a:gd name="T29" fmla="*/ 37 h 65"/>
                  <a:gd name="T30" fmla="*/ 109 w 109"/>
                  <a:gd name="T31" fmla="*/ 60 h 65"/>
                  <a:gd name="T32" fmla="*/ 106 w 109"/>
                  <a:gd name="T3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65">
                    <a:moveTo>
                      <a:pt x="106" y="65"/>
                    </a:moveTo>
                    <a:lnTo>
                      <a:pt x="80" y="41"/>
                    </a:lnTo>
                    <a:lnTo>
                      <a:pt x="68" y="32"/>
                    </a:lnTo>
                    <a:lnTo>
                      <a:pt x="55" y="23"/>
                    </a:lnTo>
                    <a:lnTo>
                      <a:pt x="44" y="15"/>
                    </a:lnTo>
                    <a:lnTo>
                      <a:pt x="30" y="11"/>
                    </a:lnTo>
                    <a:lnTo>
                      <a:pt x="17" y="6"/>
                    </a:lnTo>
                    <a:lnTo>
                      <a:pt x="0" y="4"/>
                    </a:lnTo>
                    <a:lnTo>
                      <a:pt x="0" y="0"/>
                    </a:lnTo>
                    <a:lnTo>
                      <a:pt x="17" y="1"/>
                    </a:lnTo>
                    <a:lnTo>
                      <a:pt x="34" y="6"/>
                    </a:lnTo>
                    <a:lnTo>
                      <a:pt x="48" y="11"/>
                    </a:lnTo>
                    <a:lnTo>
                      <a:pt x="60" y="18"/>
                    </a:lnTo>
                    <a:lnTo>
                      <a:pt x="72" y="28"/>
                    </a:lnTo>
                    <a:lnTo>
                      <a:pt x="85" y="37"/>
                    </a:lnTo>
                    <a:lnTo>
                      <a:pt x="109" y="60"/>
                    </a:lnTo>
                    <a:lnTo>
                      <a:pt x="10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44" name="Freeform 440"/>
              <p:cNvSpPr>
                <a:spLocks/>
              </p:cNvSpPr>
              <p:nvPr/>
            </p:nvSpPr>
            <p:spPr bwMode="auto">
              <a:xfrm>
                <a:off x="2633" y="2330"/>
                <a:ext cx="3" cy="3"/>
              </a:xfrm>
              <a:custGeom>
                <a:avLst/>
                <a:gdLst>
                  <a:gd name="T0" fmla="*/ 4 w 4"/>
                  <a:gd name="T1" fmla="*/ 0 h 5"/>
                  <a:gd name="T2" fmla="*/ 1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1" y="5"/>
                    </a:lnTo>
                    <a:lnTo>
                      <a:pt x="4" y="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45" name="Rectangle 441"/>
              <p:cNvSpPr>
                <a:spLocks noChangeArrowheads="1"/>
              </p:cNvSpPr>
              <p:nvPr/>
            </p:nvSpPr>
            <p:spPr bwMode="auto">
              <a:xfrm>
                <a:off x="2510" y="2300"/>
                <a:ext cx="7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346" name="Freeform 442"/>
              <p:cNvSpPr>
                <a:spLocks/>
              </p:cNvSpPr>
              <p:nvPr/>
            </p:nvSpPr>
            <p:spPr bwMode="auto">
              <a:xfrm>
                <a:off x="2581" y="2300"/>
                <a:ext cx="1" cy="3"/>
              </a:xfrm>
              <a:custGeom>
                <a:avLst/>
                <a:gdLst>
                  <a:gd name="T0" fmla="*/ 2 h 6"/>
                  <a:gd name="T1" fmla="*/ 0 h 6"/>
                  <a:gd name="T2" fmla="*/ 6 h 6"/>
                  <a:gd name="T3" fmla="*/ 2 h 6"/>
                </a:gdLst>
                <a:ahLst/>
                <a:cxnLst>
                  <a:cxn ang="0">
                    <a:pos x="0" y="T0"/>
                  </a:cxn>
                  <a:cxn ang="0">
                    <a:pos x="0" y="T1"/>
                  </a:cxn>
                  <a:cxn ang="0">
                    <a:pos x="0" y="T2"/>
                  </a:cxn>
                  <a:cxn ang="0">
                    <a:pos x="0" y="T3"/>
                  </a:cxn>
                </a:cxnLst>
                <a:rect l="0" t="0" r="r" b="b"/>
                <a:pathLst>
                  <a:path h="6">
                    <a:moveTo>
                      <a:pt x="0" y="2"/>
                    </a:moveTo>
                    <a:lnTo>
                      <a:pt x="0" y="0"/>
                    </a:lnTo>
                    <a:lnTo>
                      <a:pt x="0"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47" name="Freeform 443"/>
              <p:cNvSpPr>
                <a:spLocks/>
              </p:cNvSpPr>
              <p:nvPr/>
            </p:nvSpPr>
            <p:spPr bwMode="auto">
              <a:xfrm>
                <a:off x="2479" y="2298"/>
                <a:ext cx="31" cy="5"/>
              </a:xfrm>
              <a:custGeom>
                <a:avLst/>
                <a:gdLst>
                  <a:gd name="T0" fmla="*/ 60 w 60"/>
                  <a:gd name="T1" fmla="*/ 9 h 9"/>
                  <a:gd name="T2" fmla="*/ 29 w 60"/>
                  <a:gd name="T3" fmla="*/ 6 h 9"/>
                  <a:gd name="T4" fmla="*/ 15 w 60"/>
                  <a:gd name="T5" fmla="*/ 5 h 9"/>
                  <a:gd name="T6" fmla="*/ 0 w 60"/>
                  <a:gd name="T7" fmla="*/ 5 h 9"/>
                  <a:gd name="T8" fmla="*/ 0 w 60"/>
                  <a:gd name="T9" fmla="*/ 0 h 9"/>
                  <a:gd name="T10" fmla="*/ 15 w 60"/>
                  <a:gd name="T11" fmla="*/ 0 h 9"/>
                  <a:gd name="T12" fmla="*/ 29 w 60"/>
                  <a:gd name="T13" fmla="*/ 2 h 9"/>
                  <a:gd name="T14" fmla="*/ 60 w 60"/>
                  <a:gd name="T15" fmla="*/ 5 h 9"/>
                  <a:gd name="T16" fmla="*/ 60 w 6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
                    <a:moveTo>
                      <a:pt x="60" y="9"/>
                    </a:moveTo>
                    <a:lnTo>
                      <a:pt x="29" y="6"/>
                    </a:lnTo>
                    <a:lnTo>
                      <a:pt x="15" y="5"/>
                    </a:lnTo>
                    <a:lnTo>
                      <a:pt x="0" y="5"/>
                    </a:lnTo>
                    <a:lnTo>
                      <a:pt x="0" y="0"/>
                    </a:lnTo>
                    <a:lnTo>
                      <a:pt x="15" y="0"/>
                    </a:lnTo>
                    <a:lnTo>
                      <a:pt x="29" y="2"/>
                    </a:lnTo>
                    <a:lnTo>
                      <a:pt x="60" y="5"/>
                    </a:lnTo>
                    <a:lnTo>
                      <a:pt x="6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48" name="Freeform 444"/>
              <p:cNvSpPr>
                <a:spLocks/>
              </p:cNvSpPr>
              <p:nvPr/>
            </p:nvSpPr>
            <p:spPr bwMode="auto">
              <a:xfrm>
                <a:off x="2510" y="2300"/>
                <a:ext cx="1" cy="3"/>
              </a:xfrm>
              <a:custGeom>
                <a:avLst/>
                <a:gdLst>
                  <a:gd name="T0" fmla="*/ 6 h 6"/>
                  <a:gd name="T1" fmla="*/ 2 h 6"/>
                  <a:gd name="T2" fmla="*/ 0 h 6"/>
                  <a:gd name="T3" fmla="*/ 6 h 6"/>
                </a:gdLst>
                <a:ahLst/>
                <a:cxnLst>
                  <a:cxn ang="0">
                    <a:pos x="0" y="T0"/>
                  </a:cxn>
                  <a:cxn ang="0">
                    <a:pos x="0" y="T1"/>
                  </a:cxn>
                  <a:cxn ang="0">
                    <a:pos x="0" y="T2"/>
                  </a:cxn>
                  <a:cxn ang="0">
                    <a:pos x="0" y="T3"/>
                  </a:cxn>
                </a:cxnLst>
                <a:rect l="0" t="0" r="r" b="b"/>
                <a:pathLst>
                  <a:path h="6">
                    <a:moveTo>
                      <a:pt x="0" y="6"/>
                    </a:moveTo>
                    <a:lnTo>
                      <a:pt x="0" y="2"/>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49" name="Freeform 445"/>
              <p:cNvSpPr>
                <a:spLocks/>
              </p:cNvSpPr>
              <p:nvPr/>
            </p:nvSpPr>
            <p:spPr bwMode="auto">
              <a:xfrm>
                <a:off x="2478" y="2298"/>
                <a:ext cx="70" cy="59"/>
              </a:xfrm>
              <a:custGeom>
                <a:avLst/>
                <a:gdLst>
                  <a:gd name="T0" fmla="*/ 4 w 141"/>
                  <a:gd name="T1" fmla="*/ 0 h 119"/>
                  <a:gd name="T2" fmla="*/ 17 w 141"/>
                  <a:gd name="T3" fmla="*/ 19 h 119"/>
                  <a:gd name="T4" fmla="*/ 37 w 141"/>
                  <a:gd name="T5" fmla="*/ 39 h 119"/>
                  <a:gd name="T6" fmla="*/ 82 w 141"/>
                  <a:gd name="T7" fmla="*/ 76 h 119"/>
                  <a:gd name="T8" fmla="*/ 141 w 141"/>
                  <a:gd name="T9" fmla="*/ 114 h 119"/>
                  <a:gd name="T10" fmla="*/ 136 w 141"/>
                  <a:gd name="T11" fmla="*/ 119 h 119"/>
                  <a:gd name="T12" fmla="*/ 77 w 141"/>
                  <a:gd name="T13" fmla="*/ 80 h 119"/>
                  <a:gd name="T14" fmla="*/ 32 w 141"/>
                  <a:gd name="T15" fmla="*/ 43 h 119"/>
                  <a:gd name="T16" fmla="*/ 12 w 141"/>
                  <a:gd name="T17" fmla="*/ 23 h 119"/>
                  <a:gd name="T18" fmla="*/ 0 w 141"/>
                  <a:gd name="T19" fmla="*/ 5 h 119"/>
                  <a:gd name="T20" fmla="*/ 4 w 141"/>
                  <a:gd name="T21"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19">
                    <a:moveTo>
                      <a:pt x="4" y="0"/>
                    </a:moveTo>
                    <a:lnTo>
                      <a:pt x="17" y="19"/>
                    </a:lnTo>
                    <a:lnTo>
                      <a:pt x="37" y="39"/>
                    </a:lnTo>
                    <a:lnTo>
                      <a:pt x="82" y="76"/>
                    </a:lnTo>
                    <a:lnTo>
                      <a:pt x="141" y="114"/>
                    </a:lnTo>
                    <a:lnTo>
                      <a:pt x="136" y="119"/>
                    </a:lnTo>
                    <a:lnTo>
                      <a:pt x="77" y="80"/>
                    </a:lnTo>
                    <a:lnTo>
                      <a:pt x="32" y="43"/>
                    </a:lnTo>
                    <a:lnTo>
                      <a:pt x="12" y="23"/>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0" name="Freeform 446"/>
              <p:cNvSpPr>
                <a:spLocks/>
              </p:cNvSpPr>
              <p:nvPr/>
            </p:nvSpPr>
            <p:spPr bwMode="auto">
              <a:xfrm>
                <a:off x="2476" y="2298"/>
                <a:ext cx="4" cy="2"/>
              </a:xfrm>
              <a:custGeom>
                <a:avLst/>
                <a:gdLst>
                  <a:gd name="T0" fmla="*/ 6 w 7"/>
                  <a:gd name="T1" fmla="*/ 0 h 5"/>
                  <a:gd name="T2" fmla="*/ 0 w 7"/>
                  <a:gd name="T3" fmla="*/ 0 h 5"/>
                  <a:gd name="T4" fmla="*/ 3 w 7"/>
                  <a:gd name="T5" fmla="*/ 5 h 5"/>
                  <a:gd name="T6" fmla="*/ 7 w 7"/>
                  <a:gd name="T7" fmla="*/ 0 h 5"/>
                  <a:gd name="T8" fmla="*/ 6 w 7"/>
                  <a:gd name="T9" fmla="*/ 5 h 5"/>
                  <a:gd name="T10" fmla="*/ 6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6" y="0"/>
                    </a:moveTo>
                    <a:lnTo>
                      <a:pt x="0" y="0"/>
                    </a:lnTo>
                    <a:lnTo>
                      <a:pt x="3" y="5"/>
                    </a:lnTo>
                    <a:lnTo>
                      <a:pt x="7" y="0"/>
                    </a:lnTo>
                    <a:lnTo>
                      <a:pt x="6"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1" name="Freeform 447"/>
              <p:cNvSpPr>
                <a:spLocks/>
              </p:cNvSpPr>
              <p:nvPr/>
            </p:nvSpPr>
            <p:spPr bwMode="auto">
              <a:xfrm>
                <a:off x="2497" y="2327"/>
                <a:ext cx="50" cy="30"/>
              </a:xfrm>
              <a:custGeom>
                <a:avLst/>
                <a:gdLst>
                  <a:gd name="T0" fmla="*/ 101 w 101"/>
                  <a:gd name="T1" fmla="*/ 60 h 60"/>
                  <a:gd name="T2" fmla="*/ 89 w 101"/>
                  <a:gd name="T3" fmla="*/ 58 h 60"/>
                  <a:gd name="T4" fmla="*/ 73 w 101"/>
                  <a:gd name="T5" fmla="*/ 54 h 60"/>
                  <a:gd name="T6" fmla="*/ 61 w 101"/>
                  <a:gd name="T7" fmla="*/ 48 h 60"/>
                  <a:gd name="T8" fmla="*/ 45 w 101"/>
                  <a:gd name="T9" fmla="*/ 40 h 60"/>
                  <a:gd name="T10" fmla="*/ 0 w 101"/>
                  <a:gd name="T11" fmla="*/ 4 h 60"/>
                  <a:gd name="T12" fmla="*/ 5 w 101"/>
                  <a:gd name="T13" fmla="*/ 0 h 60"/>
                  <a:gd name="T14" fmla="*/ 50 w 101"/>
                  <a:gd name="T15" fmla="*/ 35 h 60"/>
                  <a:gd name="T16" fmla="*/ 64 w 101"/>
                  <a:gd name="T17" fmla="*/ 43 h 60"/>
                  <a:gd name="T18" fmla="*/ 76 w 101"/>
                  <a:gd name="T19" fmla="*/ 49 h 60"/>
                  <a:gd name="T20" fmla="*/ 89 w 101"/>
                  <a:gd name="T21" fmla="*/ 54 h 60"/>
                  <a:gd name="T22" fmla="*/ 101 w 101"/>
                  <a:gd name="T23" fmla="*/ 55 h 60"/>
                  <a:gd name="T24" fmla="*/ 101 w 101"/>
                  <a:gd name="T2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60">
                    <a:moveTo>
                      <a:pt x="101" y="60"/>
                    </a:moveTo>
                    <a:lnTo>
                      <a:pt x="89" y="58"/>
                    </a:lnTo>
                    <a:lnTo>
                      <a:pt x="73" y="54"/>
                    </a:lnTo>
                    <a:lnTo>
                      <a:pt x="61" y="48"/>
                    </a:lnTo>
                    <a:lnTo>
                      <a:pt x="45" y="40"/>
                    </a:lnTo>
                    <a:lnTo>
                      <a:pt x="0" y="4"/>
                    </a:lnTo>
                    <a:lnTo>
                      <a:pt x="5" y="0"/>
                    </a:lnTo>
                    <a:lnTo>
                      <a:pt x="50" y="35"/>
                    </a:lnTo>
                    <a:lnTo>
                      <a:pt x="64" y="43"/>
                    </a:lnTo>
                    <a:lnTo>
                      <a:pt x="76" y="49"/>
                    </a:lnTo>
                    <a:lnTo>
                      <a:pt x="89" y="54"/>
                    </a:lnTo>
                    <a:lnTo>
                      <a:pt x="101" y="55"/>
                    </a:lnTo>
                    <a:lnTo>
                      <a:pt x="10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2" name="Freeform 448"/>
              <p:cNvSpPr>
                <a:spLocks/>
              </p:cNvSpPr>
              <p:nvPr/>
            </p:nvSpPr>
            <p:spPr bwMode="auto">
              <a:xfrm>
                <a:off x="2546" y="2355"/>
                <a:ext cx="2" cy="2"/>
              </a:xfrm>
              <a:custGeom>
                <a:avLst/>
                <a:gdLst>
                  <a:gd name="T0" fmla="*/ 5 w 5"/>
                  <a:gd name="T1" fmla="*/ 0 h 5"/>
                  <a:gd name="T2" fmla="*/ 3 w 5"/>
                  <a:gd name="T3" fmla="*/ 5 h 5"/>
                  <a:gd name="T4" fmla="*/ 3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3" y="5"/>
                    </a:lnTo>
                    <a:lnTo>
                      <a:pt x="3" y="0"/>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3" name="Freeform 449"/>
              <p:cNvSpPr>
                <a:spLocks/>
              </p:cNvSpPr>
              <p:nvPr/>
            </p:nvSpPr>
            <p:spPr bwMode="auto">
              <a:xfrm>
                <a:off x="2436" y="2274"/>
                <a:ext cx="64" cy="56"/>
              </a:xfrm>
              <a:custGeom>
                <a:avLst/>
                <a:gdLst>
                  <a:gd name="T0" fmla="*/ 124 w 127"/>
                  <a:gd name="T1" fmla="*/ 111 h 111"/>
                  <a:gd name="T2" fmla="*/ 64 w 127"/>
                  <a:gd name="T3" fmla="*/ 56 h 111"/>
                  <a:gd name="T4" fmla="*/ 34 w 127"/>
                  <a:gd name="T5" fmla="*/ 31 h 111"/>
                  <a:gd name="T6" fmla="*/ 0 w 127"/>
                  <a:gd name="T7" fmla="*/ 5 h 111"/>
                  <a:gd name="T8" fmla="*/ 5 w 127"/>
                  <a:gd name="T9" fmla="*/ 0 h 111"/>
                  <a:gd name="T10" fmla="*/ 39 w 127"/>
                  <a:gd name="T11" fmla="*/ 27 h 111"/>
                  <a:gd name="T12" fmla="*/ 67 w 127"/>
                  <a:gd name="T13" fmla="*/ 51 h 111"/>
                  <a:gd name="T14" fmla="*/ 127 w 127"/>
                  <a:gd name="T15" fmla="*/ 107 h 111"/>
                  <a:gd name="T16" fmla="*/ 124 w 127"/>
                  <a:gd name="T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111">
                    <a:moveTo>
                      <a:pt x="124" y="111"/>
                    </a:moveTo>
                    <a:lnTo>
                      <a:pt x="64" y="56"/>
                    </a:lnTo>
                    <a:lnTo>
                      <a:pt x="34" y="31"/>
                    </a:lnTo>
                    <a:lnTo>
                      <a:pt x="0" y="5"/>
                    </a:lnTo>
                    <a:lnTo>
                      <a:pt x="5" y="0"/>
                    </a:lnTo>
                    <a:lnTo>
                      <a:pt x="39" y="27"/>
                    </a:lnTo>
                    <a:lnTo>
                      <a:pt x="67" y="51"/>
                    </a:lnTo>
                    <a:lnTo>
                      <a:pt x="127" y="107"/>
                    </a:lnTo>
                    <a:lnTo>
                      <a:pt x="12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4" name="Freeform 450"/>
              <p:cNvSpPr>
                <a:spLocks/>
              </p:cNvSpPr>
              <p:nvPr/>
            </p:nvSpPr>
            <p:spPr bwMode="auto">
              <a:xfrm>
                <a:off x="2497" y="2327"/>
                <a:ext cx="3" cy="3"/>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2" y="4"/>
                    </a:ln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5" name="Freeform 451"/>
              <p:cNvSpPr>
                <a:spLocks/>
              </p:cNvSpPr>
              <p:nvPr/>
            </p:nvSpPr>
            <p:spPr bwMode="auto">
              <a:xfrm>
                <a:off x="2339" y="2233"/>
                <a:ext cx="99" cy="43"/>
              </a:xfrm>
              <a:custGeom>
                <a:avLst/>
                <a:gdLst>
                  <a:gd name="T0" fmla="*/ 193 w 198"/>
                  <a:gd name="T1" fmla="*/ 87 h 87"/>
                  <a:gd name="T2" fmla="*/ 147 w 198"/>
                  <a:gd name="T3" fmla="*/ 58 h 87"/>
                  <a:gd name="T4" fmla="*/ 102 w 198"/>
                  <a:gd name="T5" fmla="*/ 38 h 87"/>
                  <a:gd name="T6" fmla="*/ 0 w 198"/>
                  <a:gd name="T7" fmla="*/ 5 h 87"/>
                  <a:gd name="T8" fmla="*/ 3 w 198"/>
                  <a:gd name="T9" fmla="*/ 0 h 87"/>
                  <a:gd name="T10" fmla="*/ 105 w 198"/>
                  <a:gd name="T11" fmla="*/ 33 h 87"/>
                  <a:gd name="T12" fmla="*/ 150 w 198"/>
                  <a:gd name="T13" fmla="*/ 53 h 87"/>
                  <a:gd name="T14" fmla="*/ 198 w 198"/>
                  <a:gd name="T15" fmla="*/ 82 h 87"/>
                  <a:gd name="T16" fmla="*/ 193 w 19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7">
                    <a:moveTo>
                      <a:pt x="193" y="87"/>
                    </a:moveTo>
                    <a:lnTo>
                      <a:pt x="147" y="58"/>
                    </a:lnTo>
                    <a:lnTo>
                      <a:pt x="102" y="38"/>
                    </a:lnTo>
                    <a:lnTo>
                      <a:pt x="0" y="5"/>
                    </a:lnTo>
                    <a:lnTo>
                      <a:pt x="3" y="0"/>
                    </a:lnTo>
                    <a:lnTo>
                      <a:pt x="105" y="33"/>
                    </a:lnTo>
                    <a:lnTo>
                      <a:pt x="150" y="53"/>
                    </a:lnTo>
                    <a:lnTo>
                      <a:pt x="198" y="82"/>
                    </a:lnTo>
                    <a:lnTo>
                      <a:pt x="193"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6" name="Freeform 452"/>
              <p:cNvSpPr>
                <a:spLocks/>
              </p:cNvSpPr>
              <p:nvPr/>
            </p:nvSpPr>
            <p:spPr bwMode="auto">
              <a:xfrm>
                <a:off x="2436" y="2274"/>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7" name="Freeform 453"/>
              <p:cNvSpPr>
                <a:spLocks/>
              </p:cNvSpPr>
              <p:nvPr/>
            </p:nvSpPr>
            <p:spPr bwMode="auto">
              <a:xfrm>
                <a:off x="2275" y="2201"/>
                <a:ext cx="66" cy="35"/>
              </a:xfrm>
              <a:custGeom>
                <a:avLst/>
                <a:gdLst>
                  <a:gd name="T0" fmla="*/ 129 w 132"/>
                  <a:gd name="T1" fmla="*/ 69 h 69"/>
                  <a:gd name="T2" fmla="*/ 93 w 132"/>
                  <a:gd name="T3" fmla="*/ 55 h 69"/>
                  <a:gd name="T4" fmla="*/ 64 w 132"/>
                  <a:gd name="T5" fmla="*/ 41 h 69"/>
                  <a:gd name="T6" fmla="*/ 0 w 132"/>
                  <a:gd name="T7" fmla="*/ 4 h 69"/>
                  <a:gd name="T8" fmla="*/ 5 w 132"/>
                  <a:gd name="T9" fmla="*/ 0 h 69"/>
                  <a:gd name="T10" fmla="*/ 67 w 132"/>
                  <a:gd name="T11" fmla="*/ 37 h 69"/>
                  <a:gd name="T12" fmla="*/ 96 w 132"/>
                  <a:gd name="T13" fmla="*/ 51 h 69"/>
                  <a:gd name="T14" fmla="*/ 132 w 132"/>
                  <a:gd name="T15" fmla="*/ 64 h 69"/>
                  <a:gd name="T16" fmla="*/ 129 w 132"/>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9">
                    <a:moveTo>
                      <a:pt x="129" y="69"/>
                    </a:moveTo>
                    <a:lnTo>
                      <a:pt x="93" y="55"/>
                    </a:lnTo>
                    <a:lnTo>
                      <a:pt x="64" y="41"/>
                    </a:lnTo>
                    <a:lnTo>
                      <a:pt x="0" y="4"/>
                    </a:lnTo>
                    <a:lnTo>
                      <a:pt x="5" y="0"/>
                    </a:lnTo>
                    <a:lnTo>
                      <a:pt x="67" y="37"/>
                    </a:lnTo>
                    <a:lnTo>
                      <a:pt x="96" y="51"/>
                    </a:lnTo>
                    <a:lnTo>
                      <a:pt x="132" y="64"/>
                    </a:lnTo>
                    <a:lnTo>
                      <a:pt x="12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8" name="Freeform 454"/>
              <p:cNvSpPr>
                <a:spLocks/>
              </p:cNvSpPr>
              <p:nvPr/>
            </p:nvSpPr>
            <p:spPr bwMode="auto">
              <a:xfrm>
                <a:off x="2339" y="2233"/>
                <a:ext cx="2"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59" name="Freeform 455"/>
              <p:cNvSpPr>
                <a:spLocks/>
              </p:cNvSpPr>
              <p:nvPr/>
            </p:nvSpPr>
            <p:spPr bwMode="auto">
              <a:xfrm>
                <a:off x="2222" y="2161"/>
                <a:ext cx="55" cy="42"/>
              </a:xfrm>
              <a:custGeom>
                <a:avLst/>
                <a:gdLst>
                  <a:gd name="T0" fmla="*/ 109 w 112"/>
                  <a:gd name="T1" fmla="*/ 83 h 83"/>
                  <a:gd name="T2" fmla="*/ 78 w 112"/>
                  <a:gd name="T3" fmla="*/ 66 h 83"/>
                  <a:gd name="T4" fmla="*/ 47 w 112"/>
                  <a:gd name="T5" fmla="*/ 51 h 83"/>
                  <a:gd name="T6" fmla="*/ 24 w 112"/>
                  <a:gd name="T7" fmla="*/ 31 h 83"/>
                  <a:gd name="T8" fmla="*/ 0 w 112"/>
                  <a:gd name="T9" fmla="*/ 5 h 83"/>
                  <a:gd name="T10" fmla="*/ 3 w 112"/>
                  <a:gd name="T11" fmla="*/ 0 h 83"/>
                  <a:gd name="T12" fmla="*/ 27 w 112"/>
                  <a:gd name="T13" fmla="*/ 26 h 83"/>
                  <a:gd name="T14" fmla="*/ 51 w 112"/>
                  <a:gd name="T15" fmla="*/ 46 h 83"/>
                  <a:gd name="T16" fmla="*/ 81 w 112"/>
                  <a:gd name="T17" fmla="*/ 62 h 83"/>
                  <a:gd name="T18" fmla="*/ 112 w 112"/>
                  <a:gd name="T19" fmla="*/ 79 h 83"/>
                  <a:gd name="T20" fmla="*/ 109 w 112"/>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3">
                    <a:moveTo>
                      <a:pt x="109" y="83"/>
                    </a:moveTo>
                    <a:lnTo>
                      <a:pt x="78" y="66"/>
                    </a:lnTo>
                    <a:lnTo>
                      <a:pt x="47" y="51"/>
                    </a:lnTo>
                    <a:lnTo>
                      <a:pt x="24" y="31"/>
                    </a:lnTo>
                    <a:lnTo>
                      <a:pt x="0" y="5"/>
                    </a:lnTo>
                    <a:lnTo>
                      <a:pt x="3" y="0"/>
                    </a:lnTo>
                    <a:lnTo>
                      <a:pt x="27" y="26"/>
                    </a:lnTo>
                    <a:lnTo>
                      <a:pt x="51" y="46"/>
                    </a:lnTo>
                    <a:lnTo>
                      <a:pt x="81" y="62"/>
                    </a:lnTo>
                    <a:lnTo>
                      <a:pt x="112" y="79"/>
                    </a:lnTo>
                    <a:lnTo>
                      <a:pt x="109"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60" name="Freeform 456"/>
              <p:cNvSpPr>
                <a:spLocks/>
              </p:cNvSpPr>
              <p:nvPr/>
            </p:nvSpPr>
            <p:spPr bwMode="auto">
              <a:xfrm>
                <a:off x="2275" y="2201"/>
                <a:ext cx="2" cy="2"/>
              </a:xfrm>
              <a:custGeom>
                <a:avLst/>
                <a:gdLst>
                  <a:gd name="T0" fmla="*/ 5 w 5"/>
                  <a:gd name="T1" fmla="*/ 0 h 4"/>
                  <a:gd name="T2" fmla="*/ 2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4"/>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61" name="Freeform 457"/>
              <p:cNvSpPr>
                <a:spLocks/>
              </p:cNvSpPr>
              <p:nvPr/>
            </p:nvSpPr>
            <p:spPr bwMode="auto">
              <a:xfrm>
                <a:off x="2167" y="2084"/>
                <a:ext cx="56" cy="80"/>
              </a:xfrm>
              <a:custGeom>
                <a:avLst/>
                <a:gdLst>
                  <a:gd name="T0" fmla="*/ 109 w 113"/>
                  <a:gd name="T1" fmla="*/ 161 h 161"/>
                  <a:gd name="T2" fmla="*/ 81 w 113"/>
                  <a:gd name="T3" fmla="*/ 119 h 161"/>
                  <a:gd name="T4" fmla="*/ 56 w 113"/>
                  <a:gd name="T5" fmla="*/ 82 h 161"/>
                  <a:gd name="T6" fmla="*/ 31 w 113"/>
                  <a:gd name="T7" fmla="*/ 45 h 161"/>
                  <a:gd name="T8" fmla="*/ 0 w 113"/>
                  <a:gd name="T9" fmla="*/ 5 h 161"/>
                  <a:gd name="T10" fmla="*/ 5 w 113"/>
                  <a:gd name="T11" fmla="*/ 0 h 161"/>
                  <a:gd name="T12" fmla="*/ 36 w 113"/>
                  <a:gd name="T13" fmla="*/ 40 h 161"/>
                  <a:gd name="T14" fmla="*/ 61 w 113"/>
                  <a:gd name="T15" fmla="*/ 77 h 161"/>
                  <a:gd name="T16" fmla="*/ 86 w 113"/>
                  <a:gd name="T17" fmla="*/ 114 h 161"/>
                  <a:gd name="T18" fmla="*/ 113 w 113"/>
                  <a:gd name="T19" fmla="*/ 156 h 161"/>
                  <a:gd name="T20" fmla="*/ 109 w 113"/>
                  <a:gd name="T21"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61">
                    <a:moveTo>
                      <a:pt x="109" y="161"/>
                    </a:moveTo>
                    <a:lnTo>
                      <a:pt x="81" y="119"/>
                    </a:lnTo>
                    <a:lnTo>
                      <a:pt x="56" y="82"/>
                    </a:lnTo>
                    <a:lnTo>
                      <a:pt x="31" y="45"/>
                    </a:lnTo>
                    <a:lnTo>
                      <a:pt x="0" y="5"/>
                    </a:lnTo>
                    <a:lnTo>
                      <a:pt x="5" y="0"/>
                    </a:lnTo>
                    <a:lnTo>
                      <a:pt x="36" y="40"/>
                    </a:lnTo>
                    <a:lnTo>
                      <a:pt x="61" y="77"/>
                    </a:lnTo>
                    <a:lnTo>
                      <a:pt x="86" y="114"/>
                    </a:lnTo>
                    <a:lnTo>
                      <a:pt x="113" y="156"/>
                    </a:lnTo>
                    <a:lnTo>
                      <a:pt x="109"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62" name="Freeform 458"/>
              <p:cNvSpPr>
                <a:spLocks/>
              </p:cNvSpPr>
              <p:nvPr/>
            </p:nvSpPr>
            <p:spPr bwMode="auto">
              <a:xfrm>
                <a:off x="2221" y="2161"/>
                <a:ext cx="2" cy="3"/>
              </a:xfrm>
              <a:custGeom>
                <a:avLst/>
                <a:gdLst>
                  <a:gd name="T0" fmla="*/ 1 w 4"/>
                  <a:gd name="T1" fmla="*/ 5 h 5"/>
                  <a:gd name="T2" fmla="*/ 0 w 4"/>
                  <a:gd name="T3" fmla="*/ 5 h 5"/>
                  <a:gd name="T4" fmla="*/ 4 w 4"/>
                  <a:gd name="T5" fmla="*/ 0 h 5"/>
                  <a:gd name="T6" fmla="*/ 1 w 4"/>
                  <a:gd name="T7" fmla="*/ 5 h 5"/>
                </a:gdLst>
                <a:ahLst/>
                <a:cxnLst>
                  <a:cxn ang="0">
                    <a:pos x="T0" y="T1"/>
                  </a:cxn>
                  <a:cxn ang="0">
                    <a:pos x="T2" y="T3"/>
                  </a:cxn>
                  <a:cxn ang="0">
                    <a:pos x="T4" y="T5"/>
                  </a:cxn>
                  <a:cxn ang="0">
                    <a:pos x="T6" y="T7"/>
                  </a:cxn>
                </a:cxnLst>
                <a:rect l="0" t="0" r="r" b="b"/>
                <a:pathLst>
                  <a:path w="4" h="5">
                    <a:moveTo>
                      <a:pt x="1" y="5"/>
                    </a:moveTo>
                    <a:lnTo>
                      <a:pt x="0" y="5"/>
                    </a:lnTo>
                    <a:lnTo>
                      <a:pt x="4" y="0"/>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63" name="Freeform 459"/>
              <p:cNvSpPr>
                <a:spLocks/>
              </p:cNvSpPr>
              <p:nvPr/>
            </p:nvSpPr>
            <p:spPr bwMode="auto">
              <a:xfrm>
                <a:off x="2167" y="2084"/>
                <a:ext cx="4" cy="83"/>
              </a:xfrm>
              <a:custGeom>
                <a:avLst/>
                <a:gdLst>
                  <a:gd name="T0" fmla="*/ 7 w 10"/>
                  <a:gd name="T1" fmla="*/ 0 h 165"/>
                  <a:gd name="T2" fmla="*/ 10 w 10"/>
                  <a:gd name="T3" fmla="*/ 165 h 165"/>
                  <a:gd name="T4" fmla="*/ 4 w 10"/>
                  <a:gd name="T5" fmla="*/ 165 h 165"/>
                  <a:gd name="T6" fmla="*/ 0 w 10"/>
                  <a:gd name="T7" fmla="*/ 0 h 165"/>
                  <a:gd name="T8" fmla="*/ 7 w 10"/>
                  <a:gd name="T9" fmla="*/ 0 h 165"/>
                </a:gdLst>
                <a:ahLst/>
                <a:cxnLst>
                  <a:cxn ang="0">
                    <a:pos x="T0" y="T1"/>
                  </a:cxn>
                  <a:cxn ang="0">
                    <a:pos x="T2" y="T3"/>
                  </a:cxn>
                  <a:cxn ang="0">
                    <a:pos x="T4" y="T5"/>
                  </a:cxn>
                  <a:cxn ang="0">
                    <a:pos x="T6" y="T7"/>
                  </a:cxn>
                  <a:cxn ang="0">
                    <a:pos x="T8" y="T9"/>
                  </a:cxn>
                </a:cxnLst>
                <a:rect l="0" t="0" r="r" b="b"/>
                <a:pathLst>
                  <a:path w="10" h="165">
                    <a:moveTo>
                      <a:pt x="7" y="0"/>
                    </a:moveTo>
                    <a:lnTo>
                      <a:pt x="10" y="165"/>
                    </a:lnTo>
                    <a:lnTo>
                      <a:pt x="4" y="165"/>
                    </a:ln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64" name="Freeform 460"/>
              <p:cNvSpPr>
                <a:spLocks/>
              </p:cNvSpPr>
              <p:nvPr/>
            </p:nvSpPr>
            <p:spPr bwMode="auto">
              <a:xfrm>
                <a:off x="2167" y="2080"/>
                <a:ext cx="3" cy="6"/>
              </a:xfrm>
              <a:custGeom>
                <a:avLst/>
                <a:gdLst>
                  <a:gd name="T0" fmla="*/ 5 w 7"/>
                  <a:gd name="T1" fmla="*/ 6 h 11"/>
                  <a:gd name="T2" fmla="*/ 0 w 7"/>
                  <a:gd name="T3" fmla="*/ 0 h 11"/>
                  <a:gd name="T4" fmla="*/ 0 w 7"/>
                  <a:gd name="T5" fmla="*/ 8 h 11"/>
                  <a:gd name="T6" fmla="*/ 7 w 7"/>
                  <a:gd name="T7" fmla="*/ 8 h 11"/>
                  <a:gd name="T8" fmla="*/ 0 w 7"/>
                  <a:gd name="T9" fmla="*/ 11 h 11"/>
                  <a:gd name="T10" fmla="*/ 5 w 7"/>
                  <a:gd name="T11" fmla="*/ 6 h 11"/>
                </a:gdLst>
                <a:ahLst/>
                <a:cxnLst>
                  <a:cxn ang="0">
                    <a:pos x="T0" y="T1"/>
                  </a:cxn>
                  <a:cxn ang="0">
                    <a:pos x="T2" y="T3"/>
                  </a:cxn>
                  <a:cxn ang="0">
                    <a:pos x="T4" y="T5"/>
                  </a:cxn>
                  <a:cxn ang="0">
                    <a:pos x="T6" y="T7"/>
                  </a:cxn>
                  <a:cxn ang="0">
                    <a:pos x="T8" y="T9"/>
                  </a:cxn>
                  <a:cxn ang="0">
                    <a:pos x="T10" y="T11"/>
                  </a:cxn>
                </a:cxnLst>
                <a:rect l="0" t="0" r="r" b="b"/>
                <a:pathLst>
                  <a:path w="7" h="11">
                    <a:moveTo>
                      <a:pt x="5" y="6"/>
                    </a:moveTo>
                    <a:lnTo>
                      <a:pt x="0" y="0"/>
                    </a:lnTo>
                    <a:lnTo>
                      <a:pt x="0" y="8"/>
                    </a:lnTo>
                    <a:lnTo>
                      <a:pt x="7" y="8"/>
                    </a:lnTo>
                    <a:lnTo>
                      <a:pt x="0" y="11"/>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65" name="Freeform 461"/>
              <p:cNvSpPr>
                <a:spLocks/>
              </p:cNvSpPr>
              <p:nvPr/>
            </p:nvSpPr>
            <p:spPr bwMode="auto">
              <a:xfrm>
                <a:off x="2168" y="2167"/>
                <a:ext cx="22" cy="65"/>
              </a:xfrm>
              <a:custGeom>
                <a:avLst/>
                <a:gdLst>
                  <a:gd name="T0" fmla="*/ 6 w 43"/>
                  <a:gd name="T1" fmla="*/ 0 h 129"/>
                  <a:gd name="T2" fmla="*/ 7 w 43"/>
                  <a:gd name="T3" fmla="*/ 23 h 129"/>
                  <a:gd name="T4" fmla="*/ 12 w 43"/>
                  <a:gd name="T5" fmla="*/ 46 h 129"/>
                  <a:gd name="T6" fmla="*/ 24 w 43"/>
                  <a:gd name="T7" fmla="*/ 88 h 129"/>
                  <a:gd name="T8" fmla="*/ 38 w 43"/>
                  <a:gd name="T9" fmla="*/ 117 h 129"/>
                  <a:gd name="T10" fmla="*/ 43 w 43"/>
                  <a:gd name="T11" fmla="*/ 128 h 129"/>
                  <a:gd name="T12" fmla="*/ 37 w 43"/>
                  <a:gd name="T13" fmla="*/ 129 h 129"/>
                  <a:gd name="T14" fmla="*/ 32 w 43"/>
                  <a:gd name="T15" fmla="*/ 119 h 129"/>
                  <a:gd name="T16" fmla="*/ 18 w 43"/>
                  <a:gd name="T17" fmla="*/ 89 h 129"/>
                  <a:gd name="T18" fmla="*/ 6 w 43"/>
                  <a:gd name="T19" fmla="*/ 48 h 129"/>
                  <a:gd name="T20" fmla="*/ 1 w 43"/>
                  <a:gd name="T21" fmla="*/ 24 h 129"/>
                  <a:gd name="T22" fmla="*/ 0 w 43"/>
                  <a:gd name="T23" fmla="*/ 0 h 129"/>
                  <a:gd name="T24" fmla="*/ 6 w 43"/>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29">
                    <a:moveTo>
                      <a:pt x="6" y="0"/>
                    </a:moveTo>
                    <a:lnTo>
                      <a:pt x="7" y="23"/>
                    </a:lnTo>
                    <a:lnTo>
                      <a:pt x="12" y="46"/>
                    </a:lnTo>
                    <a:lnTo>
                      <a:pt x="24" y="88"/>
                    </a:lnTo>
                    <a:lnTo>
                      <a:pt x="38" y="117"/>
                    </a:lnTo>
                    <a:lnTo>
                      <a:pt x="43" y="128"/>
                    </a:lnTo>
                    <a:lnTo>
                      <a:pt x="37" y="129"/>
                    </a:lnTo>
                    <a:lnTo>
                      <a:pt x="32" y="119"/>
                    </a:lnTo>
                    <a:lnTo>
                      <a:pt x="18" y="89"/>
                    </a:lnTo>
                    <a:lnTo>
                      <a:pt x="6" y="48"/>
                    </a:lnTo>
                    <a:lnTo>
                      <a:pt x="1" y="24"/>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sp>
          <p:nvSpPr>
            <p:cNvPr id="380366" name="Freeform 462"/>
            <p:cNvSpPr>
              <a:spLocks/>
            </p:cNvSpPr>
            <p:nvPr/>
          </p:nvSpPr>
          <p:spPr bwMode="auto">
            <a:xfrm>
              <a:off x="2168" y="2167"/>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67" name="Freeform 463"/>
            <p:cNvSpPr>
              <a:spLocks/>
            </p:cNvSpPr>
            <p:nvPr/>
          </p:nvSpPr>
          <p:spPr bwMode="auto">
            <a:xfrm>
              <a:off x="2163" y="2188"/>
              <a:ext cx="26" cy="44"/>
            </a:xfrm>
            <a:custGeom>
              <a:avLst/>
              <a:gdLst>
                <a:gd name="T0" fmla="*/ 48 w 52"/>
                <a:gd name="T1" fmla="*/ 88 h 88"/>
                <a:gd name="T2" fmla="*/ 38 w 52"/>
                <a:gd name="T3" fmla="*/ 80 h 88"/>
                <a:gd name="T4" fmla="*/ 29 w 52"/>
                <a:gd name="T5" fmla="*/ 71 h 88"/>
                <a:gd name="T6" fmla="*/ 21 w 52"/>
                <a:gd name="T7" fmla="*/ 62 h 88"/>
                <a:gd name="T8" fmla="*/ 15 w 52"/>
                <a:gd name="T9" fmla="*/ 49 h 88"/>
                <a:gd name="T10" fmla="*/ 6 w 52"/>
                <a:gd name="T11" fmla="*/ 26 h 88"/>
                <a:gd name="T12" fmla="*/ 0 w 52"/>
                <a:gd name="T13" fmla="*/ 0 h 88"/>
                <a:gd name="T14" fmla="*/ 4 w 52"/>
                <a:gd name="T15" fmla="*/ 0 h 88"/>
                <a:gd name="T16" fmla="*/ 11 w 52"/>
                <a:gd name="T17" fmla="*/ 23 h 88"/>
                <a:gd name="T18" fmla="*/ 20 w 52"/>
                <a:gd name="T19" fmla="*/ 46 h 88"/>
                <a:gd name="T20" fmla="*/ 26 w 52"/>
                <a:gd name="T21" fmla="*/ 57 h 88"/>
                <a:gd name="T22" fmla="*/ 34 w 52"/>
                <a:gd name="T23" fmla="*/ 66 h 88"/>
                <a:gd name="T24" fmla="*/ 43 w 52"/>
                <a:gd name="T25" fmla="*/ 76 h 88"/>
                <a:gd name="T26" fmla="*/ 52 w 52"/>
                <a:gd name="T27" fmla="*/ 83 h 88"/>
                <a:gd name="T28" fmla="*/ 48 w 52"/>
                <a:gd name="T2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8">
                  <a:moveTo>
                    <a:pt x="48" y="88"/>
                  </a:moveTo>
                  <a:lnTo>
                    <a:pt x="38" y="80"/>
                  </a:lnTo>
                  <a:lnTo>
                    <a:pt x="29" y="71"/>
                  </a:lnTo>
                  <a:lnTo>
                    <a:pt x="21" y="62"/>
                  </a:lnTo>
                  <a:lnTo>
                    <a:pt x="15" y="49"/>
                  </a:lnTo>
                  <a:lnTo>
                    <a:pt x="6" y="26"/>
                  </a:lnTo>
                  <a:lnTo>
                    <a:pt x="0" y="0"/>
                  </a:lnTo>
                  <a:lnTo>
                    <a:pt x="4" y="0"/>
                  </a:lnTo>
                  <a:lnTo>
                    <a:pt x="11" y="23"/>
                  </a:lnTo>
                  <a:lnTo>
                    <a:pt x="20" y="46"/>
                  </a:lnTo>
                  <a:lnTo>
                    <a:pt x="26" y="57"/>
                  </a:lnTo>
                  <a:lnTo>
                    <a:pt x="34" y="66"/>
                  </a:lnTo>
                  <a:lnTo>
                    <a:pt x="43" y="76"/>
                  </a:lnTo>
                  <a:lnTo>
                    <a:pt x="52" y="83"/>
                  </a:lnTo>
                  <a:lnTo>
                    <a:pt x="48"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68" name="Freeform 464"/>
            <p:cNvSpPr>
              <a:spLocks/>
            </p:cNvSpPr>
            <p:nvPr/>
          </p:nvSpPr>
          <p:spPr bwMode="auto">
            <a:xfrm>
              <a:off x="2187" y="2230"/>
              <a:ext cx="3" cy="2"/>
            </a:xfrm>
            <a:custGeom>
              <a:avLst/>
              <a:gdLst>
                <a:gd name="T0" fmla="*/ 6 w 6"/>
                <a:gd name="T1" fmla="*/ 2 h 5"/>
                <a:gd name="T2" fmla="*/ 0 w 6"/>
                <a:gd name="T3" fmla="*/ 5 h 5"/>
                <a:gd name="T4" fmla="*/ 4 w 6"/>
                <a:gd name="T5" fmla="*/ 0 h 5"/>
                <a:gd name="T6" fmla="*/ 0 w 6"/>
                <a:gd name="T7" fmla="*/ 3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lnTo>
                    <a:pt x="0" y="5"/>
                  </a:lnTo>
                  <a:lnTo>
                    <a:pt x="4" y="0"/>
                  </a:lnTo>
                  <a:lnTo>
                    <a:pt x="0" y="3"/>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69" name="Freeform 465"/>
            <p:cNvSpPr>
              <a:spLocks/>
            </p:cNvSpPr>
            <p:nvPr/>
          </p:nvSpPr>
          <p:spPr bwMode="auto">
            <a:xfrm>
              <a:off x="2154" y="2108"/>
              <a:ext cx="11" cy="80"/>
            </a:xfrm>
            <a:custGeom>
              <a:avLst/>
              <a:gdLst>
                <a:gd name="T0" fmla="*/ 17 w 21"/>
                <a:gd name="T1" fmla="*/ 161 h 161"/>
                <a:gd name="T2" fmla="*/ 6 w 21"/>
                <a:gd name="T3" fmla="*/ 81 h 161"/>
                <a:gd name="T4" fmla="*/ 0 w 21"/>
                <a:gd name="T5" fmla="*/ 0 h 161"/>
                <a:gd name="T6" fmla="*/ 4 w 21"/>
                <a:gd name="T7" fmla="*/ 0 h 161"/>
                <a:gd name="T8" fmla="*/ 11 w 21"/>
                <a:gd name="T9" fmla="*/ 81 h 161"/>
                <a:gd name="T10" fmla="*/ 21 w 21"/>
                <a:gd name="T11" fmla="*/ 161 h 161"/>
                <a:gd name="T12" fmla="*/ 17 w 21"/>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21" h="161">
                  <a:moveTo>
                    <a:pt x="17" y="161"/>
                  </a:moveTo>
                  <a:lnTo>
                    <a:pt x="6" y="81"/>
                  </a:lnTo>
                  <a:lnTo>
                    <a:pt x="0" y="0"/>
                  </a:lnTo>
                  <a:lnTo>
                    <a:pt x="4" y="0"/>
                  </a:lnTo>
                  <a:lnTo>
                    <a:pt x="11" y="81"/>
                  </a:lnTo>
                  <a:lnTo>
                    <a:pt x="21" y="161"/>
                  </a:lnTo>
                  <a:lnTo>
                    <a:pt x="17"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0" name="Freeform 466"/>
            <p:cNvSpPr>
              <a:spLocks/>
            </p:cNvSpPr>
            <p:nvPr/>
          </p:nvSpPr>
          <p:spPr bwMode="auto">
            <a:xfrm>
              <a:off x="2163" y="2188"/>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1" name="Freeform 467"/>
            <p:cNvSpPr>
              <a:spLocks/>
            </p:cNvSpPr>
            <p:nvPr/>
          </p:nvSpPr>
          <p:spPr bwMode="auto">
            <a:xfrm>
              <a:off x="2106" y="1986"/>
              <a:ext cx="51" cy="122"/>
            </a:xfrm>
            <a:custGeom>
              <a:avLst/>
              <a:gdLst>
                <a:gd name="T0" fmla="*/ 96 w 100"/>
                <a:gd name="T1" fmla="*/ 243 h 243"/>
                <a:gd name="T2" fmla="*/ 93 w 100"/>
                <a:gd name="T3" fmla="*/ 208 h 243"/>
                <a:gd name="T4" fmla="*/ 88 w 100"/>
                <a:gd name="T5" fmla="*/ 174 h 243"/>
                <a:gd name="T6" fmla="*/ 71 w 100"/>
                <a:gd name="T7" fmla="*/ 114 h 243"/>
                <a:gd name="T8" fmla="*/ 59 w 100"/>
                <a:gd name="T9" fmla="*/ 84 h 243"/>
                <a:gd name="T10" fmla="*/ 43 w 100"/>
                <a:gd name="T11" fmla="*/ 58 h 243"/>
                <a:gd name="T12" fmla="*/ 23 w 100"/>
                <a:gd name="T13" fmla="*/ 32 h 243"/>
                <a:gd name="T14" fmla="*/ 0 w 100"/>
                <a:gd name="T15" fmla="*/ 4 h 243"/>
                <a:gd name="T16" fmla="*/ 3 w 100"/>
                <a:gd name="T17" fmla="*/ 0 h 243"/>
                <a:gd name="T18" fmla="*/ 28 w 100"/>
                <a:gd name="T19" fmla="*/ 27 h 243"/>
                <a:gd name="T20" fmla="*/ 48 w 100"/>
                <a:gd name="T21" fmla="*/ 54 h 243"/>
                <a:gd name="T22" fmla="*/ 63 w 100"/>
                <a:gd name="T23" fmla="*/ 81 h 243"/>
                <a:gd name="T24" fmla="*/ 76 w 100"/>
                <a:gd name="T25" fmla="*/ 111 h 243"/>
                <a:gd name="T26" fmla="*/ 93 w 100"/>
                <a:gd name="T27" fmla="*/ 174 h 243"/>
                <a:gd name="T28" fmla="*/ 97 w 100"/>
                <a:gd name="T29" fmla="*/ 208 h 243"/>
                <a:gd name="T30" fmla="*/ 100 w 100"/>
                <a:gd name="T31" fmla="*/ 243 h 243"/>
                <a:gd name="T32" fmla="*/ 96 w 100"/>
                <a:gd name="T33"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243">
                  <a:moveTo>
                    <a:pt x="96" y="243"/>
                  </a:moveTo>
                  <a:lnTo>
                    <a:pt x="93" y="208"/>
                  </a:lnTo>
                  <a:lnTo>
                    <a:pt x="88" y="174"/>
                  </a:lnTo>
                  <a:lnTo>
                    <a:pt x="71" y="114"/>
                  </a:lnTo>
                  <a:lnTo>
                    <a:pt x="59" y="84"/>
                  </a:lnTo>
                  <a:lnTo>
                    <a:pt x="43" y="58"/>
                  </a:lnTo>
                  <a:lnTo>
                    <a:pt x="23" y="32"/>
                  </a:lnTo>
                  <a:lnTo>
                    <a:pt x="0" y="4"/>
                  </a:lnTo>
                  <a:lnTo>
                    <a:pt x="3" y="0"/>
                  </a:lnTo>
                  <a:lnTo>
                    <a:pt x="28" y="27"/>
                  </a:lnTo>
                  <a:lnTo>
                    <a:pt x="48" y="54"/>
                  </a:lnTo>
                  <a:lnTo>
                    <a:pt x="63" y="81"/>
                  </a:lnTo>
                  <a:lnTo>
                    <a:pt x="76" y="111"/>
                  </a:lnTo>
                  <a:lnTo>
                    <a:pt x="93" y="174"/>
                  </a:lnTo>
                  <a:lnTo>
                    <a:pt x="97" y="208"/>
                  </a:lnTo>
                  <a:lnTo>
                    <a:pt x="100" y="243"/>
                  </a:lnTo>
                  <a:lnTo>
                    <a:pt x="96"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2" name="Freeform 468"/>
            <p:cNvSpPr>
              <a:spLocks/>
            </p:cNvSpPr>
            <p:nvPr/>
          </p:nvSpPr>
          <p:spPr bwMode="auto">
            <a:xfrm>
              <a:off x="2154" y="2108"/>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3" name="Freeform 469"/>
            <p:cNvSpPr>
              <a:spLocks/>
            </p:cNvSpPr>
            <p:nvPr/>
          </p:nvSpPr>
          <p:spPr bwMode="auto">
            <a:xfrm>
              <a:off x="2076" y="1986"/>
              <a:ext cx="32" cy="64"/>
            </a:xfrm>
            <a:custGeom>
              <a:avLst/>
              <a:gdLst>
                <a:gd name="T0" fmla="*/ 64 w 64"/>
                <a:gd name="T1" fmla="*/ 4 h 128"/>
                <a:gd name="T2" fmla="*/ 42 w 64"/>
                <a:gd name="T3" fmla="*/ 35 h 128"/>
                <a:gd name="T4" fmla="*/ 28 w 64"/>
                <a:gd name="T5" fmla="*/ 61 h 128"/>
                <a:gd name="T6" fmla="*/ 7 w 64"/>
                <a:gd name="T7" fmla="*/ 128 h 128"/>
                <a:gd name="T8" fmla="*/ 0 w 64"/>
                <a:gd name="T9" fmla="*/ 126 h 128"/>
                <a:gd name="T10" fmla="*/ 22 w 64"/>
                <a:gd name="T11" fmla="*/ 60 h 128"/>
                <a:gd name="T12" fmla="*/ 38 w 64"/>
                <a:gd name="T13" fmla="*/ 30 h 128"/>
                <a:gd name="T14" fmla="*/ 59 w 64"/>
                <a:gd name="T15" fmla="*/ 0 h 128"/>
                <a:gd name="T16" fmla="*/ 64 w 64"/>
                <a:gd name="T17" fmla="*/ 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8">
                  <a:moveTo>
                    <a:pt x="64" y="4"/>
                  </a:moveTo>
                  <a:lnTo>
                    <a:pt x="42" y="35"/>
                  </a:lnTo>
                  <a:lnTo>
                    <a:pt x="28" y="61"/>
                  </a:lnTo>
                  <a:lnTo>
                    <a:pt x="7" y="128"/>
                  </a:lnTo>
                  <a:lnTo>
                    <a:pt x="0" y="126"/>
                  </a:lnTo>
                  <a:lnTo>
                    <a:pt x="22" y="60"/>
                  </a:lnTo>
                  <a:lnTo>
                    <a:pt x="38" y="30"/>
                  </a:lnTo>
                  <a:lnTo>
                    <a:pt x="59" y="0"/>
                  </a:lnTo>
                  <a:lnTo>
                    <a:pt x="6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4" name="Freeform 470"/>
            <p:cNvSpPr>
              <a:spLocks/>
            </p:cNvSpPr>
            <p:nvPr/>
          </p:nvSpPr>
          <p:spPr bwMode="auto">
            <a:xfrm>
              <a:off x="2106" y="1985"/>
              <a:ext cx="2" cy="4"/>
            </a:xfrm>
            <a:custGeom>
              <a:avLst/>
              <a:gdLst>
                <a:gd name="T0" fmla="*/ 5 w 5"/>
                <a:gd name="T1" fmla="*/ 4 h 8"/>
                <a:gd name="T2" fmla="*/ 2 w 5"/>
                <a:gd name="T3" fmla="*/ 0 h 8"/>
                <a:gd name="T4" fmla="*/ 0 w 5"/>
                <a:gd name="T5" fmla="*/ 4 h 8"/>
                <a:gd name="T6" fmla="*/ 5 w 5"/>
                <a:gd name="T7" fmla="*/ 8 h 8"/>
                <a:gd name="T8" fmla="*/ 2 w 5"/>
                <a:gd name="T9" fmla="*/ 8 h 8"/>
                <a:gd name="T10" fmla="*/ 5 w 5"/>
                <a:gd name="T11" fmla="*/ 4 h 8"/>
              </a:gdLst>
              <a:ahLst/>
              <a:cxnLst>
                <a:cxn ang="0">
                  <a:pos x="T0" y="T1"/>
                </a:cxn>
                <a:cxn ang="0">
                  <a:pos x="T2" y="T3"/>
                </a:cxn>
                <a:cxn ang="0">
                  <a:pos x="T4" y="T5"/>
                </a:cxn>
                <a:cxn ang="0">
                  <a:pos x="T6" y="T7"/>
                </a:cxn>
                <a:cxn ang="0">
                  <a:pos x="T8" y="T9"/>
                </a:cxn>
                <a:cxn ang="0">
                  <a:pos x="T10" y="T11"/>
                </a:cxn>
              </a:cxnLst>
              <a:rect l="0" t="0" r="r" b="b"/>
              <a:pathLst>
                <a:path w="5" h="8">
                  <a:moveTo>
                    <a:pt x="5" y="4"/>
                  </a:moveTo>
                  <a:lnTo>
                    <a:pt x="2" y="0"/>
                  </a:lnTo>
                  <a:lnTo>
                    <a:pt x="0" y="4"/>
                  </a:lnTo>
                  <a:lnTo>
                    <a:pt x="5" y="8"/>
                  </a:lnTo>
                  <a:lnTo>
                    <a:pt x="2" y="8"/>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5" name="Freeform 471"/>
            <p:cNvSpPr>
              <a:spLocks/>
            </p:cNvSpPr>
            <p:nvPr/>
          </p:nvSpPr>
          <p:spPr bwMode="auto">
            <a:xfrm>
              <a:off x="2064" y="2050"/>
              <a:ext cx="15" cy="36"/>
            </a:xfrm>
            <a:custGeom>
              <a:avLst/>
              <a:gdLst>
                <a:gd name="T0" fmla="*/ 31 w 31"/>
                <a:gd name="T1" fmla="*/ 0 h 71"/>
                <a:gd name="T2" fmla="*/ 26 w 31"/>
                <a:gd name="T3" fmla="*/ 20 h 71"/>
                <a:gd name="T4" fmla="*/ 24 w 31"/>
                <a:gd name="T5" fmla="*/ 38 h 71"/>
                <a:gd name="T6" fmla="*/ 18 w 31"/>
                <a:gd name="T7" fmla="*/ 55 h 71"/>
                <a:gd name="T8" fmla="*/ 12 w 31"/>
                <a:gd name="T9" fmla="*/ 64 h 71"/>
                <a:gd name="T10" fmla="*/ 4 w 31"/>
                <a:gd name="T11" fmla="*/ 71 h 71"/>
                <a:gd name="T12" fmla="*/ 0 w 31"/>
                <a:gd name="T13" fmla="*/ 66 h 71"/>
                <a:gd name="T14" fmla="*/ 7 w 31"/>
                <a:gd name="T15" fmla="*/ 60 h 71"/>
                <a:gd name="T16" fmla="*/ 12 w 31"/>
                <a:gd name="T17" fmla="*/ 54 h 71"/>
                <a:gd name="T18" fmla="*/ 18 w 31"/>
                <a:gd name="T19" fmla="*/ 38 h 71"/>
                <a:gd name="T20" fmla="*/ 20 w 31"/>
                <a:gd name="T21" fmla="*/ 20 h 71"/>
                <a:gd name="T22" fmla="*/ 24 w 31"/>
                <a:gd name="T23" fmla="*/ 0 h 71"/>
                <a:gd name="T24" fmla="*/ 31 w 31"/>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71">
                  <a:moveTo>
                    <a:pt x="31" y="0"/>
                  </a:moveTo>
                  <a:lnTo>
                    <a:pt x="26" y="20"/>
                  </a:lnTo>
                  <a:lnTo>
                    <a:pt x="24" y="38"/>
                  </a:lnTo>
                  <a:lnTo>
                    <a:pt x="18" y="55"/>
                  </a:lnTo>
                  <a:lnTo>
                    <a:pt x="12" y="64"/>
                  </a:lnTo>
                  <a:lnTo>
                    <a:pt x="4" y="71"/>
                  </a:lnTo>
                  <a:lnTo>
                    <a:pt x="0" y="66"/>
                  </a:lnTo>
                  <a:lnTo>
                    <a:pt x="7" y="60"/>
                  </a:lnTo>
                  <a:lnTo>
                    <a:pt x="12" y="54"/>
                  </a:lnTo>
                  <a:lnTo>
                    <a:pt x="18" y="38"/>
                  </a:lnTo>
                  <a:lnTo>
                    <a:pt x="20" y="20"/>
                  </a:lnTo>
                  <a:lnTo>
                    <a:pt x="24"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6" name="Freeform 472"/>
            <p:cNvSpPr>
              <a:spLocks/>
            </p:cNvSpPr>
            <p:nvPr/>
          </p:nvSpPr>
          <p:spPr bwMode="auto">
            <a:xfrm>
              <a:off x="2056" y="2053"/>
              <a:ext cx="10" cy="32"/>
            </a:xfrm>
            <a:custGeom>
              <a:avLst/>
              <a:gdLst>
                <a:gd name="T0" fmla="*/ 16 w 20"/>
                <a:gd name="T1" fmla="*/ 63 h 63"/>
                <a:gd name="T2" fmla="*/ 3 w 20"/>
                <a:gd name="T3" fmla="*/ 34 h 63"/>
                <a:gd name="T4" fmla="*/ 0 w 20"/>
                <a:gd name="T5" fmla="*/ 17 h 63"/>
                <a:gd name="T6" fmla="*/ 0 w 20"/>
                <a:gd name="T7" fmla="*/ 0 h 63"/>
                <a:gd name="T8" fmla="*/ 5 w 20"/>
                <a:gd name="T9" fmla="*/ 0 h 63"/>
                <a:gd name="T10" fmla="*/ 5 w 20"/>
                <a:gd name="T11" fmla="*/ 17 h 63"/>
                <a:gd name="T12" fmla="*/ 8 w 20"/>
                <a:gd name="T13" fmla="*/ 31 h 63"/>
                <a:gd name="T14" fmla="*/ 20 w 20"/>
                <a:gd name="T15" fmla="*/ 60 h 63"/>
                <a:gd name="T16" fmla="*/ 16 w 20"/>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3">
                  <a:moveTo>
                    <a:pt x="16" y="63"/>
                  </a:moveTo>
                  <a:lnTo>
                    <a:pt x="3" y="34"/>
                  </a:lnTo>
                  <a:lnTo>
                    <a:pt x="0" y="17"/>
                  </a:lnTo>
                  <a:lnTo>
                    <a:pt x="0" y="0"/>
                  </a:lnTo>
                  <a:lnTo>
                    <a:pt x="5" y="0"/>
                  </a:lnTo>
                  <a:lnTo>
                    <a:pt x="5" y="17"/>
                  </a:lnTo>
                  <a:lnTo>
                    <a:pt x="8" y="31"/>
                  </a:lnTo>
                  <a:lnTo>
                    <a:pt x="20" y="60"/>
                  </a:lnTo>
                  <a:lnTo>
                    <a:pt x="1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7" name="Freeform 473"/>
            <p:cNvSpPr>
              <a:spLocks/>
            </p:cNvSpPr>
            <p:nvPr/>
          </p:nvSpPr>
          <p:spPr bwMode="auto">
            <a:xfrm>
              <a:off x="2064" y="2084"/>
              <a:ext cx="2" cy="3"/>
            </a:xfrm>
            <a:custGeom>
              <a:avLst/>
              <a:gdLst>
                <a:gd name="T0" fmla="*/ 4 w 4"/>
                <a:gd name="T1" fmla="*/ 5 h 6"/>
                <a:gd name="T2" fmla="*/ 1 w 4"/>
                <a:gd name="T3" fmla="*/ 6 h 6"/>
                <a:gd name="T4" fmla="*/ 0 w 4"/>
                <a:gd name="T5" fmla="*/ 3 h 6"/>
                <a:gd name="T6" fmla="*/ 4 w 4"/>
                <a:gd name="T7" fmla="*/ 0 h 6"/>
                <a:gd name="T8" fmla="*/ 0 w 4"/>
                <a:gd name="T9" fmla="*/ 0 h 6"/>
                <a:gd name="T10" fmla="*/ 4 w 4"/>
                <a:gd name="T11" fmla="*/ 5 h 6"/>
              </a:gdLst>
              <a:ahLst/>
              <a:cxnLst>
                <a:cxn ang="0">
                  <a:pos x="T0" y="T1"/>
                </a:cxn>
                <a:cxn ang="0">
                  <a:pos x="T2" y="T3"/>
                </a:cxn>
                <a:cxn ang="0">
                  <a:pos x="T4" y="T5"/>
                </a:cxn>
                <a:cxn ang="0">
                  <a:pos x="T6" y="T7"/>
                </a:cxn>
                <a:cxn ang="0">
                  <a:pos x="T8" y="T9"/>
                </a:cxn>
                <a:cxn ang="0">
                  <a:pos x="T10" y="T11"/>
                </a:cxn>
              </a:cxnLst>
              <a:rect l="0" t="0" r="r" b="b"/>
              <a:pathLst>
                <a:path w="4" h="6">
                  <a:moveTo>
                    <a:pt x="4" y="5"/>
                  </a:moveTo>
                  <a:lnTo>
                    <a:pt x="1" y="6"/>
                  </a:lnTo>
                  <a:lnTo>
                    <a:pt x="0" y="3"/>
                  </a:lnTo>
                  <a:lnTo>
                    <a:pt x="4" y="0"/>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8" name="Freeform 474"/>
            <p:cNvSpPr>
              <a:spLocks/>
            </p:cNvSpPr>
            <p:nvPr/>
          </p:nvSpPr>
          <p:spPr bwMode="auto">
            <a:xfrm>
              <a:off x="2056" y="1997"/>
              <a:ext cx="19" cy="56"/>
            </a:xfrm>
            <a:custGeom>
              <a:avLst/>
              <a:gdLst>
                <a:gd name="T0" fmla="*/ 0 w 39"/>
                <a:gd name="T1" fmla="*/ 113 h 113"/>
                <a:gd name="T2" fmla="*/ 2 w 39"/>
                <a:gd name="T3" fmla="*/ 80 h 113"/>
                <a:gd name="T4" fmla="*/ 9 w 39"/>
                <a:gd name="T5" fmla="*/ 54 h 113"/>
                <a:gd name="T6" fmla="*/ 34 w 39"/>
                <a:gd name="T7" fmla="*/ 0 h 113"/>
                <a:gd name="T8" fmla="*/ 39 w 39"/>
                <a:gd name="T9" fmla="*/ 5 h 113"/>
                <a:gd name="T10" fmla="*/ 14 w 39"/>
                <a:gd name="T11" fmla="*/ 59 h 113"/>
                <a:gd name="T12" fmla="*/ 6 w 39"/>
                <a:gd name="T13" fmla="*/ 84 h 113"/>
                <a:gd name="T14" fmla="*/ 5 w 39"/>
                <a:gd name="T15" fmla="*/ 113 h 113"/>
                <a:gd name="T16" fmla="*/ 0 w 39"/>
                <a:gd name="T1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3">
                  <a:moveTo>
                    <a:pt x="0" y="113"/>
                  </a:moveTo>
                  <a:lnTo>
                    <a:pt x="2" y="80"/>
                  </a:lnTo>
                  <a:lnTo>
                    <a:pt x="9" y="54"/>
                  </a:lnTo>
                  <a:lnTo>
                    <a:pt x="34" y="0"/>
                  </a:lnTo>
                  <a:lnTo>
                    <a:pt x="39" y="5"/>
                  </a:lnTo>
                  <a:lnTo>
                    <a:pt x="14" y="59"/>
                  </a:lnTo>
                  <a:lnTo>
                    <a:pt x="6" y="84"/>
                  </a:lnTo>
                  <a:lnTo>
                    <a:pt x="5" y="113"/>
                  </a:lnTo>
                  <a:lnTo>
                    <a:pt x="0"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79" name="Freeform 475"/>
            <p:cNvSpPr>
              <a:spLocks/>
            </p:cNvSpPr>
            <p:nvPr/>
          </p:nvSpPr>
          <p:spPr bwMode="auto">
            <a:xfrm>
              <a:off x="2056" y="2053"/>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0" name="Freeform 476"/>
            <p:cNvSpPr>
              <a:spLocks/>
            </p:cNvSpPr>
            <p:nvPr/>
          </p:nvSpPr>
          <p:spPr bwMode="auto">
            <a:xfrm>
              <a:off x="2073" y="1898"/>
              <a:ext cx="73" cy="101"/>
            </a:xfrm>
            <a:custGeom>
              <a:avLst/>
              <a:gdLst>
                <a:gd name="T0" fmla="*/ 0 w 146"/>
                <a:gd name="T1" fmla="*/ 199 h 204"/>
                <a:gd name="T2" fmla="*/ 33 w 146"/>
                <a:gd name="T3" fmla="*/ 142 h 204"/>
                <a:gd name="T4" fmla="*/ 65 w 146"/>
                <a:gd name="T5" fmla="*/ 96 h 204"/>
                <a:gd name="T6" fmla="*/ 141 w 146"/>
                <a:gd name="T7" fmla="*/ 0 h 204"/>
                <a:gd name="T8" fmla="*/ 146 w 146"/>
                <a:gd name="T9" fmla="*/ 5 h 204"/>
                <a:gd name="T10" fmla="*/ 70 w 146"/>
                <a:gd name="T11" fmla="*/ 100 h 204"/>
                <a:gd name="T12" fmla="*/ 37 w 146"/>
                <a:gd name="T13" fmla="*/ 147 h 204"/>
                <a:gd name="T14" fmla="*/ 5 w 146"/>
                <a:gd name="T15" fmla="*/ 204 h 204"/>
                <a:gd name="T16" fmla="*/ 0 w 146"/>
                <a:gd name="T17" fmla="*/ 19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4">
                  <a:moveTo>
                    <a:pt x="0" y="199"/>
                  </a:moveTo>
                  <a:lnTo>
                    <a:pt x="33" y="142"/>
                  </a:lnTo>
                  <a:lnTo>
                    <a:pt x="65" y="96"/>
                  </a:lnTo>
                  <a:lnTo>
                    <a:pt x="141" y="0"/>
                  </a:lnTo>
                  <a:lnTo>
                    <a:pt x="146" y="5"/>
                  </a:lnTo>
                  <a:lnTo>
                    <a:pt x="70" y="100"/>
                  </a:lnTo>
                  <a:lnTo>
                    <a:pt x="37" y="147"/>
                  </a:lnTo>
                  <a:lnTo>
                    <a:pt x="5" y="204"/>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1" name="Freeform 477"/>
            <p:cNvSpPr>
              <a:spLocks/>
            </p:cNvSpPr>
            <p:nvPr/>
          </p:nvSpPr>
          <p:spPr bwMode="auto">
            <a:xfrm>
              <a:off x="2073" y="1997"/>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2" name="Freeform 478"/>
            <p:cNvSpPr>
              <a:spLocks/>
            </p:cNvSpPr>
            <p:nvPr/>
          </p:nvSpPr>
          <p:spPr bwMode="auto">
            <a:xfrm>
              <a:off x="2144" y="1810"/>
              <a:ext cx="83" cy="90"/>
            </a:xfrm>
            <a:custGeom>
              <a:avLst/>
              <a:gdLst>
                <a:gd name="T0" fmla="*/ 0 w 167"/>
                <a:gd name="T1" fmla="*/ 176 h 181"/>
                <a:gd name="T2" fmla="*/ 42 w 167"/>
                <a:gd name="T3" fmla="*/ 127 h 181"/>
                <a:gd name="T4" fmla="*/ 79 w 167"/>
                <a:gd name="T5" fmla="*/ 85 h 181"/>
                <a:gd name="T6" fmla="*/ 163 w 167"/>
                <a:gd name="T7" fmla="*/ 0 h 181"/>
                <a:gd name="T8" fmla="*/ 167 w 167"/>
                <a:gd name="T9" fmla="*/ 5 h 181"/>
                <a:gd name="T10" fmla="*/ 84 w 167"/>
                <a:gd name="T11" fmla="*/ 90 h 181"/>
                <a:gd name="T12" fmla="*/ 46 w 167"/>
                <a:gd name="T13" fmla="*/ 131 h 181"/>
                <a:gd name="T14" fmla="*/ 5 w 167"/>
                <a:gd name="T15" fmla="*/ 181 h 181"/>
                <a:gd name="T16" fmla="*/ 0 w 167"/>
                <a:gd name="T17" fmla="*/ 17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81">
                  <a:moveTo>
                    <a:pt x="0" y="176"/>
                  </a:moveTo>
                  <a:lnTo>
                    <a:pt x="42" y="127"/>
                  </a:lnTo>
                  <a:lnTo>
                    <a:pt x="79" y="85"/>
                  </a:lnTo>
                  <a:lnTo>
                    <a:pt x="163" y="0"/>
                  </a:lnTo>
                  <a:lnTo>
                    <a:pt x="167" y="5"/>
                  </a:lnTo>
                  <a:lnTo>
                    <a:pt x="84" y="90"/>
                  </a:lnTo>
                  <a:lnTo>
                    <a:pt x="46" y="131"/>
                  </a:lnTo>
                  <a:lnTo>
                    <a:pt x="5" y="181"/>
                  </a:lnTo>
                  <a:lnTo>
                    <a:pt x="0" y="1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3" name="Freeform 479"/>
            <p:cNvSpPr>
              <a:spLocks/>
            </p:cNvSpPr>
            <p:nvPr/>
          </p:nvSpPr>
          <p:spPr bwMode="auto">
            <a:xfrm>
              <a:off x="2144" y="1898"/>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4" name="Freeform 480"/>
            <p:cNvSpPr>
              <a:spLocks/>
            </p:cNvSpPr>
            <p:nvPr/>
          </p:nvSpPr>
          <p:spPr bwMode="auto">
            <a:xfrm>
              <a:off x="2225" y="1743"/>
              <a:ext cx="45" cy="69"/>
            </a:xfrm>
            <a:custGeom>
              <a:avLst/>
              <a:gdLst>
                <a:gd name="T0" fmla="*/ 0 w 91"/>
                <a:gd name="T1" fmla="*/ 133 h 138"/>
                <a:gd name="T2" fmla="*/ 32 w 91"/>
                <a:gd name="T3" fmla="*/ 102 h 138"/>
                <a:gd name="T4" fmla="*/ 60 w 91"/>
                <a:gd name="T5" fmla="*/ 73 h 138"/>
                <a:gd name="T6" fmla="*/ 71 w 91"/>
                <a:gd name="T7" fmla="*/ 57 h 138"/>
                <a:gd name="T8" fmla="*/ 78 w 91"/>
                <a:gd name="T9" fmla="*/ 39 h 138"/>
                <a:gd name="T10" fmla="*/ 85 w 91"/>
                <a:gd name="T11" fmla="*/ 20 h 138"/>
                <a:gd name="T12" fmla="*/ 86 w 91"/>
                <a:gd name="T13" fmla="*/ 0 h 138"/>
                <a:gd name="T14" fmla="*/ 91 w 91"/>
                <a:gd name="T15" fmla="*/ 0 h 138"/>
                <a:gd name="T16" fmla="*/ 89 w 91"/>
                <a:gd name="T17" fmla="*/ 24 h 138"/>
                <a:gd name="T18" fmla="*/ 83 w 91"/>
                <a:gd name="T19" fmla="*/ 42 h 138"/>
                <a:gd name="T20" fmla="*/ 75 w 91"/>
                <a:gd name="T21" fmla="*/ 62 h 138"/>
                <a:gd name="T22" fmla="*/ 65 w 91"/>
                <a:gd name="T23" fmla="*/ 78 h 138"/>
                <a:gd name="T24" fmla="*/ 37 w 91"/>
                <a:gd name="T25" fmla="*/ 107 h 138"/>
                <a:gd name="T26" fmla="*/ 4 w 91"/>
                <a:gd name="T27" fmla="*/ 138 h 138"/>
                <a:gd name="T28" fmla="*/ 0 w 91"/>
                <a:gd name="T29"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38">
                  <a:moveTo>
                    <a:pt x="0" y="133"/>
                  </a:moveTo>
                  <a:lnTo>
                    <a:pt x="32" y="102"/>
                  </a:lnTo>
                  <a:lnTo>
                    <a:pt x="60" y="73"/>
                  </a:lnTo>
                  <a:lnTo>
                    <a:pt x="71" y="57"/>
                  </a:lnTo>
                  <a:lnTo>
                    <a:pt x="78" y="39"/>
                  </a:lnTo>
                  <a:lnTo>
                    <a:pt x="85" y="20"/>
                  </a:lnTo>
                  <a:lnTo>
                    <a:pt x="86" y="0"/>
                  </a:lnTo>
                  <a:lnTo>
                    <a:pt x="91" y="0"/>
                  </a:lnTo>
                  <a:lnTo>
                    <a:pt x="89" y="24"/>
                  </a:lnTo>
                  <a:lnTo>
                    <a:pt x="83" y="42"/>
                  </a:lnTo>
                  <a:lnTo>
                    <a:pt x="75" y="62"/>
                  </a:lnTo>
                  <a:lnTo>
                    <a:pt x="65" y="78"/>
                  </a:lnTo>
                  <a:lnTo>
                    <a:pt x="37" y="107"/>
                  </a:lnTo>
                  <a:lnTo>
                    <a:pt x="4" y="138"/>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5" name="Freeform 481"/>
            <p:cNvSpPr>
              <a:spLocks/>
            </p:cNvSpPr>
            <p:nvPr/>
          </p:nvSpPr>
          <p:spPr bwMode="auto">
            <a:xfrm>
              <a:off x="2225" y="1810"/>
              <a:ext cx="2"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6" name="Freeform 482"/>
            <p:cNvSpPr>
              <a:spLocks/>
            </p:cNvSpPr>
            <p:nvPr/>
          </p:nvSpPr>
          <p:spPr bwMode="auto">
            <a:xfrm>
              <a:off x="2268" y="1670"/>
              <a:ext cx="25" cy="30"/>
            </a:xfrm>
            <a:custGeom>
              <a:avLst/>
              <a:gdLst>
                <a:gd name="T0" fmla="*/ 0 w 50"/>
                <a:gd name="T1" fmla="*/ 60 h 60"/>
                <a:gd name="T2" fmla="*/ 2 w 50"/>
                <a:gd name="T3" fmla="*/ 40 h 60"/>
                <a:gd name="T4" fmla="*/ 5 w 50"/>
                <a:gd name="T5" fmla="*/ 31 h 60"/>
                <a:gd name="T6" fmla="*/ 10 w 50"/>
                <a:gd name="T7" fmla="*/ 21 h 60"/>
                <a:gd name="T8" fmla="*/ 16 w 50"/>
                <a:gd name="T9" fmla="*/ 14 h 60"/>
                <a:gd name="T10" fmla="*/ 23 w 50"/>
                <a:gd name="T11" fmla="*/ 7 h 60"/>
                <a:gd name="T12" fmla="*/ 37 w 50"/>
                <a:gd name="T13" fmla="*/ 1 h 60"/>
                <a:gd name="T14" fmla="*/ 50 w 50"/>
                <a:gd name="T15" fmla="*/ 0 h 60"/>
                <a:gd name="T16" fmla="*/ 50 w 50"/>
                <a:gd name="T17" fmla="*/ 6 h 60"/>
                <a:gd name="T18" fmla="*/ 37 w 50"/>
                <a:gd name="T19" fmla="*/ 7 h 60"/>
                <a:gd name="T20" fmla="*/ 28 w 50"/>
                <a:gd name="T21" fmla="*/ 12 h 60"/>
                <a:gd name="T22" fmla="*/ 20 w 50"/>
                <a:gd name="T23" fmla="*/ 18 h 60"/>
                <a:gd name="T24" fmla="*/ 14 w 50"/>
                <a:gd name="T25" fmla="*/ 26 h 60"/>
                <a:gd name="T26" fmla="*/ 10 w 50"/>
                <a:gd name="T27" fmla="*/ 35 h 60"/>
                <a:gd name="T28" fmla="*/ 6 w 50"/>
                <a:gd name="T29" fmla="*/ 43 h 60"/>
                <a:gd name="T30" fmla="*/ 5 w 50"/>
                <a:gd name="T31" fmla="*/ 60 h 60"/>
                <a:gd name="T32" fmla="*/ 0 w 50"/>
                <a:gd name="T3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0">
                  <a:moveTo>
                    <a:pt x="0" y="60"/>
                  </a:moveTo>
                  <a:lnTo>
                    <a:pt x="2" y="40"/>
                  </a:lnTo>
                  <a:lnTo>
                    <a:pt x="5" y="31"/>
                  </a:lnTo>
                  <a:lnTo>
                    <a:pt x="10" y="21"/>
                  </a:lnTo>
                  <a:lnTo>
                    <a:pt x="16" y="14"/>
                  </a:lnTo>
                  <a:lnTo>
                    <a:pt x="23" y="7"/>
                  </a:lnTo>
                  <a:lnTo>
                    <a:pt x="37" y="1"/>
                  </a:lnTo>
                  <a:lnTo>
                    <a:pt x="50" y="0"/>
                  </a:lnTo>
                  <a:lnTo>
                    <a:pt x="50" y="6"/>
                  </a:lnTo>
                  <a:lnTo>
                    <a:pt x="37" y="7"/>
                  </a:lnTo>
                  <a:lnTo>
                    <a:pt x="28" y="12"/>
                  </a:lnTo>
                  <a:lnTo>
                    <a:pt x="20" y="18"/>
                  </a:lnTo>
                  <a:lnTo>
                    <a:pt x="14" y="26"/>
                  </a:lnTo>
                  <a:lnTo>
                    <a:pt x="10" y="35"/>
                  </a:lnTo>
                  <a:lnTo>
                    <a:pt x="6" y="43"/>
                  </a:lnTo>
                  <a:lnTo>
                    <a:pt x="5" y="60"/>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7" name="Freeform 483"/>
            <p:cNvSpPr>
              <a:spLocks/>
            </p:cNvSpPr>
            <p:nvPr/>
          </p:nvSpPr>
          <p:spPr bwMode="auto">
            <a:xfrm>
              <a:off x="2291" y="1670"/>
              <a:ext cx="3" cy="3"/>
            </a:xfrm>
            <a:custGeom>
              <a:avLst/>
              <a:gdLst>
                <a:gd name="T0" fmla="*/ 3 w 6"/>
                <a:gd name="T1" fmla="*/ 6 h 6"/>
                <a:gd name="T2" fmla="*/ 6 w 6"/>
                <a:gd name="T3" fmla="*/ 3 h 6"/>
                <a:gd name="T4" fmla="*/ 0 w 6"/>
                <a:gd name="T5" fmla="*/ 3 h 6"/>
                <a:gd name="T6" fmla="*/ 3 w 6"/>
                <a:gd name="T7" fmla="*/ 0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6" y="3"/>
                  </a:lnTo>
                  <a:lnTo>
                    <a:pt x="0" y="3"/>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8" name="Freeform 484"/>
            <p:cNvSpPr>
              <a:spLocks/>
            </p:cNvSpPr>
            <p:nvPr/>
          </p:nvSpPr>
          <p:spPr bwMode="auto">
            <a:xfrm>
              <a:off x="2537" y="1854"/>
              <a:ext cx="413" cy="591"/>
            </a:xfrm>
            <a:custGeom>
              <a:avLst/>
              <a:gdLst>
                <a:gd name="T0" fmla="*/ 270 w 827"/>
                <a:gd name="T1" fmla="*/ 1134 h 1180"/>
                <a:gd name="T2" fmla="*/ 217 w 827"/>
                <a:gd name="T3" fmla="*/ 1095 h 1180"/>
                <a:gd name="T4" fmla="*/ 147 w 827"/>
                <a:gd name="T5" fmla="*/ 1031 h 1180"/>
                <a:gd name="T6" fmla="*/ 112 w 827"/>
                <a:gd name="T7" fmla="*/ 987 h 1180"/>
                <a:gd name="T8" fmla="*/ 78 w 827"/>
                <a:gd name="T9" fmla="*/ 935 h 1180"/>
                <a:gd name="T10" fmla="*/ 47 w 827"/>
                <a:gd name="T11" fmla="*/ 876 h 1180"/>
                <a:gd name="T12" fmla="*/ 22 w 827"/>
                <a:gd name="T13" fmla="*/ 807 h 1180"/>
                <a:gd name="T14" fmla="*/ 6 w 827"/>
                <a:gd name="T15" fmla="*/ 745 h 1180"/>
                <a:gd name="T16" fmla="*/ 0 w 827"/>
                <a:gd name="T17" fmla="*/ 662 h 1180"/>
                <a:gd name="T18" fmla="*/ 2 w 827"/>
                <a:gd name="T19" fmla="*/ 518 h 1180"/>
                <a:gd name="T20" fmla="*/ 13 w 827"/>
                <a:gd name="T21" fmla="*/ 358 h 1180"/>
                <a:gd name="T22" fmla="*/ 37 w 827"/>
                <a:gd name="T23" fmla="*/ 210 h 1180"/>
                <a:gd name="T24" fmla="*/ 53 w 827"/>
                <a:gd name="T25" fmla="*/ 151 h 1180"/>
                <a:gd name="T26" fmla="*/ 73 w 827"/>
                <a:gd name="T27" fmla="*/ 106 h 1180"/>
                <a:gd name="T28" fmla="*/ 84 w 827"/>
                <a:gd name="T29" fmla="*/ 91 h 1180"/>
                <a:gd name="T30" fmla="*/ 104 w 827"/>
                <a:gd name="T31" fmla="*/ 72 h 1180"/>
                <a:gd name="T32" fmla="*/ 166 w 827"/>
                <a:gd name="T33" fmla="*/ 35 h 1180"/>
                <a:gd name="T34" fmla="*/ 214 w 827"/>
                <a:gd name="T35" fmla="*/ 17 h 1180"/>
                <a:gd name="T36" fmla="*/ 251 w 827"/>
                <a:gd name="T37" fmla="*/ 6 h 1180"/>
                <a:gd name="T38" fmla="*/ 316 w 827"/>
                <a:gd name="T39" fmla="*/ 0 h 1180"/>
                <a:gd name="T40" fmla="*/ 367 w 827"/>
                <a:gd name="T41" fmla="*/ 4 h 1180"/>
                <a:gd name="T42" fmla="*/ 403 w 827"/>
                <a:gd name="T43" fmla="*/ 14 h 1180"/>
                <a:gd name="T44" fmla="*/ 435 w 827"/>
                <a:gd name="T45" fmla="*/ 29 h 1180"/>
                <a:gd name="T46" fmla="*/ 465 w 827"/>
                <a:gd name="T47" fmla="*/ 52 h 1180"/>
                <a:gd name="T48" fmla="*/ 499 w 827"/>
                <a:gd name="T49" fmla="*/ 88 h 1180"/>
                <a:gd name="T50" fmla="*/ 550 w 827"/>
                <a:gd name="T51" fmla="*/ 154 h 1180"/>
                <a:gd name="T52" fmla="*/ 632 w 827"/>
                <a:gd name="T53" fmla="*/ 277 h 1180"/>
                <a:gd name="T54" fmla="*/ 684 w 827"/>
                <a:gd name="T55" fmla="*/ 365 h 1180"/>
                <a:gd name="T56" fmla="*/ 751 w 827"/>
                <a:gd name="T57" fmla="*/ 489 h 1180"/>
                <a:gd name="T58" fmla="*/ 782 w 827"/>
                <a:gd name="T59" fmla="*/ 555 h 1180"/>
                <a:gd name="T60" fmla="*/ 797 w 827"/>
                <a:gd name="T61" fmla="*/ 600 h 1180"/>
                <a:gd name="T62" fmla="*/ 827 w 827"/>
                <a:gd name="T63" fmla="*/ 737 h 1180"/>
                <a:gd name="T64" fmla="*/ 814 w 827"/>
                <a:gd name="T65" fmla="*/ 825 h 1180"/>
                <a:gd name="T66" fmla="*/ 794 w 827"/>
                <a:gd name="T67" fmla="*/ 920 h 1180"/>
                <a:gd name="T68" fmla="*/ 774 w 827"/>
                <a:gd name="T69" fmla="*/ 966 h 1180"/>
                <a:gd name="T70" fmla="*/ 734 w 827"/>
                <a:gd name="T71" fmla="*/ 1035 h 1180"/>
                <a:gd name="T72" fmla="*/ 720 w 827"/>
                <a:gd name="T73" fmla="*/ 1052 h 1180"/>
                <a:gd name="T74" fmla="*/ 686 w 827"/>
                <a:gd name="T75" fmla="*/ 1074 h 1180"/>
                <a:gd name="T76" fmla="*/ 623 w 827"/>
                <a:gd name="T77" fmla="*/ 1114 h 1180"/>
                <a:gd name="T78" fmla="*/ 565 w 827"/>
                <a:gd name="T79" fmla="*/ 1153 h 1180"/>
                <a:gd name="T80" fmla="*/ 528 w 827"/>
                <a:gd name="T81" fmla="*/ 1170 h 1180"/>
                <a:gd name="T82" fmla="*/ 488 w 827"/>
                <a:gd name="T83" fmla="*/ 1179 h 1180"/>
                <a:gd name="T84" fmla="*/ 443 w 827"/>
                <a:gd name="T85" fmla="*/ 1179 h 1180"/>
                <a:gd name="T86" fmla="*/ 381 w 827"/>
                <a:gd name="T87" fmla="*/ 1170 h 1180"/>
                <a:gd name="T88" fmla="*/ 308 w 827"/>
                <a:gd name="T89" fmla="*/ 1151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7" h="1180">
                  <a:moveTo>
                    <a:pt x="290" y="1145"/>
                  </a:moveTo>
                  <a:lnTo>
                    <a:pt x="280" y="1140"/>
                  </a:lnTo>
                  <a:lnTo>
                    <a:pt x="270" y="1134"/>
                  </a:lnTo>
                  <a:lnTo>
                    <a:pt x="254" y="1123"/>
                  </a:lnTo>
                  <a:lnTo>
                    <a:pt x="237" y="1111"/>
                  </a:lnTo>
                  <a:lnTo>
                    <a:pt x="217" y="1095"/>
                  </a:lnTo>
                  <a:lnTo>
                    <a:pt x="195" y="1079"/>
                  </a:lnTo>
                  <a:lnTo>
                    <a:pt x="172" y="1055"/>
                  </a:lnTo>
                  <a:lnTo>
                    <a:pt x="147" y="1031"/>
                  </a:lnTo>
                  <a:lnTo>
                    <a:pt x="137" y="1017"/>
                  </a:lnTo>
                  <a:lnTo>
                    <a:pt x="124" y="1003"/>
                  </a:lnTo>
                  <a:lnTo>
                    <a:pt x="112" y="987"/>
                  </a:lnTo>
                  <a:lnTo>
                    <a:pt x="101" y="970"/>
                  </a:lnTo>
                  <a:lnTo>
                    <a:pt x="89" y="953"/>
                  </a:lnTo>
                  <a:lnTo>
                    <a:pt x="78" y="935"/>
                  </a:lnTo>
                  <a:lnTo>
                    <a:pt x="67" y="916"/>
                  </a:lnTo>
                  <a:lnTo>
                    <a:pt x="58" y="896"/>
                  </a:lnTo>
                  <a:lnTo>
                    <a:pt x="47" y="876"/>
                  </a:lnTo>
                  <a:lnTo>
                    <a:pt x="37" y="853"/>
                  </a:lnTo>
                  <a:lnTo>
                    <a:pt x="30" y="832"/>
                  </a:lnTo>
                  <a:lnTo>
                    <a:pt x="22" y="807"/>
                  </a:lnTo>
                  <a:lnTo>
                    <a:pt x="14" y="782"/>
                  </a:lnTo>
                  <a:lnTo>
                    <a:pt x="8" y="756"/>
                  </a:lnTo>
                  <a:lnTo>
                    <a:pt x="6" y="745"/>
                  </a:lnTo>
                  <a:lnTo>
                    <a:pt x="5" y="733"/>
                  </a:lnTo>
                  <a:lnTo>
                    <a:pt x="2" y="700"/>
                  </a:lnTo>
                  <a:lnTo>
                    <a:pt x="0" y="662"/>
                  </a:lnTo>
                  <a:lnTo>
                    <a:pt x="0" y="619"/>
                  </a:lnTo>
                  <a:lnTo>
                    <a:pt x="0" y="571"/>
                  </a:lnTo>
                  <a:lnTo>
                    <a:pt x="2" y="518"/>
                  </a:lnTo>
                  <a:lnTo>
                    <a:pt x="5" y="466"/>
                  </a:lnTo>
                  <a:lnTo>
                    <a:pt x="8" y="412"/>
                  </a:lnTo>
                  <a:lnTo>
                    <a:pt x="13" y="358"/>
                  </a:lnTo>
                  <a:lnTo>
                    <a:pt x="20" y="305"/>
                  </a:lnTo>
                  <a:lnTo>
                    <a:pt x="28" y="256"/>
                  </a:lnTo>
                  <a:lnTo>
                    <a:pt x="37" y="210"/>
                  </a:lnTo>
                  <a:lnTo>
                    <a:pt x="42" y="189"/>
                  </a:lnTo>
                  <a:lnTo>
                    <a:pt x="47" y="169"/>
                  </a:lnTo>
                  <a:lnTo>
                    <a:pt x="53" y="151"/>
                  </a:lnTo>
                  <a:lnTo>
                    <a:pt x="59" y="134"/>
                  </a:lnTo>
                  <a:lnTo>
                    <a:pt x="65" y="120"/>
                  </a:lnTo>
                  <a:lnTo>
                    <a:pt x="73" y="106"/>
                  </a:lnTo>
                  <a:lnTo>
                    <a:pt x="76" y="100"/>
                  </a:lnTo>
                  <a:lnTo>
                    <a:pt x="79" y="95"/>
                  </a:lnTo>
                  <a:lnTo>
                    <a:pt x="84" y="91"/>
                  </a:lnTo>
                  <a:lnTo>
                    <a:pt x="87" y="88"/>
                  </a:lnTo>
                  <a:lnTo>
                    <a:pt x="95" y="80"/>
                  </a:lnTo>
                  <a:lnTo>
                    <a:pt x="104" y="72"/>
                  </a:lnTo>
                  <a:lnTo>
                    <a:pt x="123" y="58"/>
                  </a:lnTo>
                  <a:lnTo>
                    <a:pt x="143" y="46"/>
                  </a:lnTo>
                  <a:lnTo>
                    <a:pt x="166" y="35"/>
                  </a:lnTo>
                  <a:lnTo>
                    <a:pt x="189" y="24"/>
                  </a:lnTo>
                  <a:lnTo>
                    <a:pt x="202" y="20"/>
                  </a:lnTo>
                  <a:lnTo>
                    <a:pt x="214" y="17"/>
                  </a:lnTo>
                  <a:lnTo>
                    <a:pt x="226" y="12"/>
                  </a:lnTo>
                  <a:lnTo>
                    <a:pt x="239" y="9"/>
                  </a:lnTo>
                  <a:lnTo>
                    <a:pt x="251" y="6"/>
                  </a:lnTo>
                  <a:lnTo>
                    <a:pt x="265" y="4"/>
                  </a:lnTo>
                  <a:lnTo>
                    <a:pt x="290" y="1"/>
                  </a:lnTo>
                  <a:lnTo>
                    <a:pt x="316" y="0"/>
                  </a:lnTo>
                  <a:lnTo>
                    <a:pt x="341" y="0"/>
                  </a:lnTo>
                  <a:lnTo>
                    <a:pt x="355" y="1"/>
                  </a:lnTo>
                  <a:lnTo>
                    <a:pt x="367" y="4"/>
                  </a:lnTo>
                  <a:lnTo>
                    <a:pt x="378" y="6"/>
                  </a:lnTo>
                  <a:lnTo>
                    <a:pt x="390" y="9"/>
                  </a:lnTo>
                  <a:lnTo>
                    <a:pt x="403" y="14"/>
                  </a:lnTo>
                  <a:lnTo>
                    <a:pt x="414" y="18"/>
                  </a:lnTo>
                  <a:lnTo>
                    <a:pt x="424" y="23"/>
                  </a:lnTo>
                  <a:lnTo>
                    <a:pt x="435" y="29"/>
                  </a:lnTo>
                  <a:lnTo>
                    <a:pt x="446" y="35"/>
                  </a:lnTo>
                  <a:lnTo>
                    <a:pt x="455" y="43"/>
                  </a:lnTo>
                  <a:lnTo>
                    <a:pt x="465" y="52"/>
                  </a:lnTo>
                  <a:lnTo>
                    <a:pt x="475" y="61"/>
                  </a:lnTo>
                  <a:lnTo>
                    <a:pt x="486" y="74"/>
                  </a:lnTo>
                  <a:lnTo>
                    <a:pt x="499" y="88"/>
                  </a:lnTo>
                  <a:lnTo>
                    <a:pt x="511" y="101"/>
                  </a:lnTo>
                  <a:lnTo>
                    <a:pt x="523" y="118"/>
                  </a:lnTo>
                  <a:lnTo>
                    <a:pt x="550" y="154"/>
                  </a:lnTo>
                  <a:lnTo>
                    <a:pt x="576" y="193"/>
                  </a:lnTo>
                  <a:lnTo>
                    <a:pt x="604" y="234"/>
                  </a:lnTo>
                  <a:lnTo>
                    <a:pt x="632" y="277"/>
                  </a:lnTo>
                  <a:lnTo>
                    <a:pt x="644" y="299"/>
                  </a:lnTo>
                  <a:lnTo>
                    <a:pt x="658" y="321"/>
                  </a:lnTo>
                  <a:lnTo>
                    <a:pt x="684" y="365"/>
                  </a:lnTo>
                  <a:lnTo>
                    <a:pt x="708" y="409"/>
                  </a:lnTo>
                  <a:lnTo>
                    <a:pt x="731" y="450"/>
                  </a:lnTo>
                  <a:lnTo>
                    <a:pt x="751" y="489"/>
                  </a:lnTo>
                  <a:lnTo>
                    <a:pt x="768" y="524"/>
                  </a:lnTo>
                  <a:lnTo>
                    <a:pt x="776" y="540"/>
                  </a:lnTo>
                  <a:lnTo>
                    <a:pt x="782" y="555"/>
                  </a:lnTo>
                  <a:lnTo>
                    <a:pt x="793" y="580"/>
                  </a:lnTo>
                  <a:lnTo>
                    <a:pt x="796" y="591"/>
                  </a:lnTo>
                  <a:lnTo>
                    <a:pt x="797" y="600"/>
                  </a:lnTo>
                  <a:lnTo>
                    <a:pt x="810" y="656"/>
                  </a:lnTo>
                  <a:lnTo>
                    <a:pt x="819" y="700"/>
                  </a:lnTo>
                  <a:lnTo>
                    <a:pt x="827" y="737"/>
                  </a:lnTo>
                  <a:lnTo>
                    <a:pt x="824" y="764"/>
                  </a:lnTo>
                  <a:lnTo>
                    <a:pt x="821" y="791"/>
                  </a:lnTo>
                  <a:lnTo>
                    <a:pt x="814" y="825"/>
                  </a:lnTo>
                  <a:lnTo>
                    <a:pt x="808" y="862"/>
                  </a:lnTo>
                  <a:lnTo>
                    <a:pt x="799" y="901"/>
                  </a:lnTo>
                  <a:lnTo>
                    <a:pt x="794" y="920"/>
                  </a:lnTo>
                  <a:lnTo>
                    <a:pt x="788" y="937"/>
                  </a:lnTo>
                  <a:lnTo>
                    <a:pt x="782" y="952"/>
                  </a:lnTo>
                  <a:lnTo>
                    <a:pt x="774" y="966"/>
                  </a:lnTo>
                  <a:lnTo>
                    <a:pt x="756" y="1001"/>
                  </a:lnTo>
                  <a:lnTo>
                    <a:pt x="740" y="1026"/>
                  </a:lnTo>
                  <a:lnTo>
                    <a:pt x="734" y="1035"/>
                  </a:lnTo>
                  <a:lnTo>
                    <a:pt x="729" y="1041"/>
                  </a:lnTo>
                  <a:lnTo>
                    <a:pt x="725" y="1048"/>
                  </a:lnTo>
                  <a:lnTo>
                    <a:pt x="720" y="1052"/>
                  </a:lnTo>
                  <a:lnTo>
                    <a:pt x="711" y="1060"/>
                  </a:lnTo>
                  <a:lnTo>
                    <a:pt x="700" y="1066"/>
                  </a:lnTo>
                  <a:lnTo>
                    <a:pt x="686" y="1074"/>
                  </a:lnTo>
                  <a:lnTo>
                    <a:pt x="666" y="1085"/>
                  </a:lnTo>
                  <a:lnTo>
                    <a:pt x="644" y="1099"/>
                  </a:lnTo>
                  <a:lnTo>
                    <a:pt x="623" y="1114"/>
                  </a:lnTo>
                  <a:lnTo>
                    <a:pt x="599" y="1131"/>
                  </a:lnTo>
                  <a:lnTo>
                    <a:pt x="578" y="1145"/>
                  </a:lnTo>
                  <a:lnTo>
                    <a:pt x="565" y="1153"/>
                  </a:lnTo>
                  <a:lnTo>
                    <a:pt x="553" y="1159"/>
                  </a:lnTo>
                  <a:lnTo>
                    <a:pt x="542" y="1165"/>
                  </a:lnTo>
                  <a:lnTo>
                    <a:pt x="528" y="1170"/>
                  </a:lnTo>
                  <a:lnTo>
                    <a:pt x="516" y="1174"/>
                  </a:lnTo>
                  <a:lnTo>
                    <a:pt x="502" y="1177"/>
                  </a:lnTo>
                  <a:lnTo>
                    <a:pt x="488" y="1179"/>
                  </a:lnTo>
                  <a:lnTo>
                    <a:pt x="474" y="1180"/>
                  </a:lnTo>
                  <a:lnTo>
                    <a:pt x="458" y="1179"/>
                  </a:lnTo>
                  <a:lnTo>
                    <a:pt x="443" y="1179"/>
                  </a:lnTo>
                  <a:lnTo>
                    <a:pt x="427" y="1177"/>
                  </a:lnTo>
                  <a:lnTo>
                    <a:pt x="412" y="1174"/>
                  </a:lnTo>
                  <a:lnTo>
                    <a:pt x="381" y="1170"/>
                  </a:lnTo>
                  <a:lnTo>
                    <a:pt x="353" y="1162"/>
                  </a:lnTo>
                  <a:lnTo>
                    <a:pt x="327" y="1156"/>
                  </a:lnTo>
                  <a:lnTo>
                    <a:pt x="308" y="1151"/>
                  </a:lnTo>
                  <a:lnTo>
                    <a:pt x="290" y="1145"/>
                  </a:ln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89" name="Freeform 485"/>
            <p:cNvSpPr>
              <a:spLocks/>
            </p:cNvSpPr>
            <p:nvPr/>
          </p:nvSpPr>
          <p:spPr bwMode="auto">
            <a:xfrm>
              <a:off x="2559" y="1620"/>
              <a:ext cx="379" cy="820"/>
            </a:xfrm>
            <a:custGeom>
              <a:avLst/>
              <a:gdLst>
                <a:gd name="T0" fmla="*/ 254 w 759"/>
                <a:gd name="T1" fmla="*/ 148 h 1639"/>
                <a:gd name="T2" fmla="*/ 305 w 759"/>
                <a:gd name="T3" fmla="*/ 241 h 1639"/>
                <a:gd name="T4" fmla="*/ 492 w 759"/>
                <a:gd name="T5" fmla="*/ 327 h 1639"/>
                <a:gd name="T6" fmla="*/ 604 w 759"/>
                <a:gd name="T7" fmla="*/ 381 h 1639"/>
                <a:gd name="T8" fmla="*/ 494 w 759"/>
                <a:gd name="T9" fmla="*/ 340 h 1639"/>
                <a:gd name="T10" fmla="*/ 621 w 759"/>
                <a:gd name="T11" fmla="*/ 420 h 1639"/>
                <a:gd name="T12" fmla="*/ 567 w 759"/>
                <a:gd name="T13" fmla="*/ 451 h 1639"/>
                <a:gd name="T14" fmla="*/ 653 w 759"/>
                <a:gd name="T15" fmla="*/ 583 h 1639"/>
                <a:gd name="T16" fmla="*/ 720 w 759"/>
                <a:gd name="T17" fmla="*/ 704 h 1639"/>
                <a:gd name="T18" fmla="*/ 663 w 759"/>
                <a:gd name="T19" fmla="*/ 656 h 1639"/>
                <a:gd name="T20" fmla="*/ 618 w 759"/>
                <a:gd name="T21" fmla="*/ 597 h 1639"/>
                <a:gd name="T22" fmla="*/ 669 w 759"/>
                <a:gd name="T23" fmla="*/ 775 h 1639"/>
                <a:gd name="T24" fmla="*/ 660 w 759"/>
                <a:gd name="T25" fmla="*/ 915 h 1639"/>
                <a:gd name="T26" fmla="*/ 647 w 759"/>
                <a:gd name="T27" fmla="*/ 742 h 1639"/>
                <a:gd name="T28" fmla="*/ 598 w 759"/>
                <a:gd name="T29" fmla="*/ 613 h 1639"/>
                <a:gd name="T30" fmla="*/ 579 w 759"/>
                <a:gd name="T31" fmla="*/ 519 h 1639"/>
                <a:gd name="T32" fmla="*/ 520 w 759"/>
                <a:gd name="T33" fmla="*/ 475 h 1639"/>
                <a:gd name="T34" fmla="*/ 514 w 759"/>
                <a:gd name="T35" fmla="*/ 449 h 1639"/>
                <a:gd name="T36" fmla="*/ 489 w 759"/>
                <a:gd name="T37" fmla="*/ 381 h 1639"/>
                <a:gd name="T38" fmla="*/ 300 w 759"/>
                <a:gd name="T39" fmla="*/ 296 h 1639"/>
                <a:gd name="T40" fmla="*/ 404 w 759"/>
                <a:gd name="T41" fmla="*/ 624 h 1639"/>
                <a:gd name="T42" fmla="*/ 384 w 759"/>
                <a:gd name="T43" fmla="*/ 884 h 1639"/>
                <a:gd name="T44" fmla="*/ 458 w 759"/>
                <a:gd name="T45" fmla="*/ 975 h 1639"/>
                <a:gd name="T46" fmla="*/ 551 w 759"/>
                <a:gd name="T47" fmla="*/ 1096 h 1639"/>
                <a:gd name="T48" fmla="*/ 547 w 759"/>
                <a:gd name="T49" fmla="*/ 1119 h 1639"/>
                <a:gd name="T50" fmla="*/ 443 w 759"/>
                <a:gd name="T51" fmla="*/ 982 h 1639"/>
                <a:gd name="T52" fmla="*/ 369 w 759"/>
                <a:gd name="T53" fmla="*/ 1175 h 1639"/>
                <a:gd name="T54" fmla="*/ 444 w 759"/>
                <a:gd name="T55" fmla="*/ 1347 h 1639"/>
                <a:gd name="T56" fmla="*/ 565 w 759"/>
                <a:gd name="T57" fmla="*/ 1457 h 1639"/>
                <a:gd name="T58" fmla="*/ 548 w 759"/>
                <a:gd name="T59" fmla="*/ 1466 h 1639"/>
                <a:gd name="T60" fmla="*/ 539 w 759"/>
                <a:gd name="T61" fmla="*/ 1576 h 1639"/>
                <a:gd name="T62" fmla="*/ 514 w 759"/>
                <a:gd name="T63" fmla="*/ 1576 h 1639"/>
                <a:gd name="T64" fmla="*/ 520 w 759"/>
                <a:gd name="T65" fmla="*/ 1539 h 1639"/>
                <a:gd name="T66" fmla="*/ 511 w 759"/>
                <a:gd name="T67" fmla="*/ 1431 h 1639"/>
                <a:gd name="T68" fmla="*/ 435 w 759"/>
                <a:gd name="T69" fmla="*/ 1551 h 1639"/>
                <a:gd name="T70" fmla="*/ 407 w 759"/>
                <a:gd name="T71" fmla="*/ 1582 h 1639"/>
                <a:gd name="T72" fmla="*/ 404 w 759"/>
                <a:gd name="T73" fmla="*/ 1502 h 1639"/>
                <a:gd name="T74" fmla="*/ 427 w 759"/>
                <a:gd name="T75" fmla="*/ 1381 h 1639"/>
                <a:gd name="T76" fmla="*/ 353 w 759"/>
                <a:gd name="T77" fmla="*/ 1196 h 1639"/>
                <a:gd name="T78" fmla="*/ 302 w 759"/>
                <a:gd name="T79" fmla="*/ 1014 h 1639"/>
                <a:gd name="T80" fmla="*/ 218 w 759"/>
                <a:gd name="T81" fmla="*/ 1107 h 1639"/>
                <a:gd name="T82" fmla="*/ 189 w 759"/>
                <a:gd name="T83" fmla="*/ 1175 h 1639"/>
                <a:gd name="T84" fmla="*/ 147 w 759"/>
                <a:gd name="T85" fmla="*/ 1137 h 1639"/>
                <a:gd name="T86" fmla="*/ 8 w 759"/>
                <a:gd name="T87" fmla="*/ 1153 h 1639"/>
                <a:gd name="T88" fmla="*/ 153 w 759"/>
                <a:gd name="T89" fmla="*/ 1121 h 1639"/>
                <a:gd name="T90" fmla="*/ 235 w 759"/>
                <a:gd name="T91" fmla="*/ 1029 h 1639"/>
                <a:gd name="T92" fmla="*/ 344 w 759"/>
                <a:gd name="T93" fmla="*/ 951 h 1639"/>
                <a:gd name="T94" fmla="*/ 381 w 759"/>
                <a:gd name="T95" fmla="*/ 687 h 1639"/>
                <a:gd name="T96" fmla="*/ 282 w 759"/>
                <a:gd name="T97" fmla="*/ 415 h 1639"/>
                <a:gd name="T98" fmla="*/ 234 w 759"/>
                <a:gd name="T99" fmla="*/ 486 h 1639"/>
                <a:gd name="T100" fmla="*/ 252 w 759"/>
                <a:gd name="T101" fmla="*/ 576 h 1639"/>
                <a:gd name="T102" fmla="*/ 183 w 759"/>
                <a:gd name="T103" fmla="*/ 556 h 1639"/>
                <a:gd name="T104" fmla="*/ 192 w 759"/>
                <a:gd name="T105" fmla="*/ 727 h 1639"/>
                <a:gd name="T106" fmla="*/ 152 w 759"/>
                <a:gd name="T107" fmla="*/ 860 h 1639"/>
                <a:gd name="T108" fmla="*/ 149 w 759"/>
                <a:gd name="T109" fmla="*/ 886 h 1639"/>
                <a:gd name="T110" fmla="*/ 44 w 759"/>
                <a:gd name="T111" fmla="*/ 940 h 1639"/>
                <a:gd name="T112" fmla="*/ 175 w 759"/>
                <a:gd name="T113" fmla="*/ 699 h 1639"/>
                <a:gd name="T114" fmla="*/ 169 w 759"/>
                <a:gd name="T115" fmla="*/ 539 h 1639"/>
                <a:gd name="T116" fmla="*/ 266 w 759"/>
                <a:gd name="T117" fmla="*/ 389 h 1639"/>
                <a:gd name="T118" fmla="*/ 211 w 759"/>
                <a:gd name="T119" fmla="*/ 199 h 1639"/>
                <a:gd name="T120" fmla="*/ 203 w 759"/>
                <a:gd name="T121" fmla="*/ 28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639">
                  <a:moveTo>
                    <a:pt x="215" y="0"/>
                  </a:moveTo>
                  <a:lnTo>
                    <a:pt x="217" y="1"/>
                  </a:lnTo>
                  <a:lnTo>
                    <a:pt x="220" y="5"/>
                  </a:lnTo>
                  <a:lnTo>
                    <a:pt x="226" y="12"/>
                  </a:lnTo>
                  <a:lnTo>
                    <a:pt x="232" y="25"/>
                  </a:lnTo>
                  <a:lnTo>
                    <a:pt x="239" y="39"/>
                  </a:lnTo>
                  <a:lnTo>
                    <a:pt x="245" y="56"/>
                  </a:lnTo>
                  <a:lnTo>
                    <a:pt x="246" y="65"/>
                  </a:lnTo>
                  <a:lnTo>
                    <a:pt x="249" y="72"/>
                  </a:lnTo>
                  <a:lnTo>
                    <a:pt x="252" y="91"/>
                  </a:lnTo>
                  <a:lnTo>
                    <a:pt x="254" y="108"/>
                  </a:lnTo>
                  <a:lnTo>
                    <a:pt x="254" y="148"/>
                  </a:lnTo>
                  <a:lnTo>
                    <a:pt x="254" y="160"/>
                  </a:lnTo>
                  <a:lnTo>
                    <a:pt x="254" y="171"/>
                  </a:lnTo>
                  <a:lnTo>
                    <a:pt x="256" y="181"/>
                  </a:lnTo>
                  <a:lnTo>
                    <a:pt x="257" y="191"/>
                  </a:lnTo>
                  <a:lnTo>
                    <a:pt x="260" y="199"/>
                  </a:lnTo>
                  <a:lnTo>
                    <a:pt x="265" y="208"/>
                  </a:lnTo>
                  <a:lnTo>
                    <a:pt x="269" y="216"/>
                  </a:lnTo>
                  <a:lnTo>
                    <a:pt x="274" y="221"/>
                  </a:lnTo>
                  <a:lnTo>
                    <a:pt x="277" y="224"/>
                  </a:lnTo>
                  <a:lnTo>
                    <a:pt x="287" y="231"/>
                  </a:lnTo>
                  <a:lnTo>
                    <a:pt x="296" y="236"/>
                  </a:lnTo>
                  <a:lnTo>
                    <a:pt x="305" y="241"/>
                  </a:lnTo>
                  <a:lnTo>
                    <a:pt x="314" y="244"/>
                  </a:lnTo>
                  <a:lnTo>
                    <a:pt x="333" y="248"/>
                  </a:lnTo>
                  <a:lnTo>
                    <a:pt x="342" y="252"/>
                  </a:lnTo>
                  <a:lnTo>
                    <a:pt x="353" y="256"/>
                  </a:lnTo>
                  <a:lnTo>
                    <a:pt x="367" y="264"/>
                  </a:lnTo>
                  <a:lnTo>
                    <a:pt x="379" y="272"/>
                  </a:lnTo>
                  <a:lnTo>
                    <a:pt x="400" y="287"/>
                  </a:lnTo>
                  <a:lnTo>
                    <a:pt x="421" y="301"/>
                  </a:lnTo>
                  <a:lnTo>
                    <a:pt x="434" y="307"/>
                  </a:lnTo>
                  <a:lnTo>
                    <a:pt x="447" y="313"/>
                  </a:lnTo>
                  <a:lnTo>
                    <a:pt x="471" y="321"/>
                  </a:lnTo>
                  <a:lnTo>
                    <a:pt x="492" y="327"/>
                  </a:lnTo>
                  <a:lnTo>
                    <a:pt x="517" y="333"/>
                  </a:lnTo>
                  <a:lnTo>
                    <a:pt x="540" y="341"/>
                  </a:lnTo>
                  <a:lnTo>
                    <a:pt x="551" y="344"/>
                  </a:lnTo>
                  <a:lnTo>
                    <a:pt x="562" y="349"/>
                  </a:lnTo>
                  <a:lnTo>
                    <a:pt x="573" y="353"/>
                  </a:lnTo>
                  <a:lnTo>
                    <a:pt x="582" y="360"/>
                  </a:lnTo>
                  <a:lnTo>
                    <a:pt x="591" y="366"/>
                  </a:lnTo>
                  <a:lnTo>
                    <a:pt x="601" y="372"/>
                  </a:lnTo>
                  <a:lnTo>
                    <a:pt x="604" y="377"/>
                  </a:lnTo>
                  <a:lnTo>
                    <a:pt x="608" y="381"/>
                  </a:lnTo>
                  <a:lnTo>
                    <a:pt x="615" y="389"/>
                  </a:lnTo>
                  <a:lnTo>
                    <a:pt x="604" y="381"/>
                  </a:lnTo>
                  <a:lnTo>
                    <a:pt x="593" y="373"/>
                  </a:lnTo>
                  <a:lnTo>
                    <a:pt x="582" y="366"/>
                  </a:lnTo>
                  <a:lnTo>
                    <a:pt x="571" y="360"/>
                  </a:lnTo>
                  <a:lnTo>
                    <a:pt x="554" y="352"/>
                  </a:lnTo>
                  <a:lnTo>
                    <a:pt x="547" y="350"/>
                  </a:lnTo>
                  <a:lnTo>
                    <a:pt x="542" y="349"/>
                  </a:lnTo>
                  <a:lnTo>
                    <a:pt x="530" y="349"/>
                  </a:lnTo>
                  <a:lnTo>
                    <a:pt x="520" y="347"/>
                  </a:lnTo>
                  <a:lnTo>
                    <a:pt x="512" y="346"/>
                  </a:lnTo>
                  <a:lnTo>
                    <a:pt x="506" y="343"/>
                  </a:lnTo>
                  <a:lnTo>
                    <a:pt x="500" y="341"/>
                  </a:lnTo>
                  <a:lnTo>
                    <a:pt x="494" y="340"/>
                  </a:lnTo>
                  <a:lnTo>
                    <a:pt x="485" y="338"/>
                  </a:lnTo>
                  <a:lnTo>
                    <a:pt x="472" y="338"/>
                  </a:lnTo>
                  <a:lnTo>
                    <a:pt x="499" y="360"/>
                  </a:lnTo>
                  <a:lnTo>
                    <a:pt x="511" y="369"/>
                  </a:lnTo>
                  <a:lnTo>
                    <a:pt x="523" y="378"/>
                  </a:lnTo>
                  <a:lnTo>
                    <a:pt x="536" y="386"/>
                  </a:lnTo>
                  <a:lnTo>
                    <a:pt x="550" y="392"/>
                  </a:lnTo>
                  <a:lnTo>
                    <a:pt x="565" y="398"/>
                  </a:lnTo>
                  <a:lnTo>
                    <a:pt x="582" y="403"/>
                  </a:lnTo>
                  <a:lnTo>
                    <a:pt x="598" y="407"/>
                  </a:lnTo>
                  <a:lnTo>
                    <a:pt x="613" y="415"/>
                  </a:lnTo>
                  <a:lnTo>
                    <a:pt x="621" y="420"/>
                  </a:lnTo>
                  <a:lnTo>
                    <a:pt x="629" y="424"/>
                  </a:lnTo>
                  <a:lnTo>
                    <a:pt x="636" y="431"/>
                  </a:lnTo>
                  <a:lnTo>
                    <a:pt x="643" y="438"/>
                  </a:lnTo>
                  <a:lnTo>
                    <a:pt x="618" y="427"/>
                  </a:lnTo>
                  <a:lnTo>
                    <a:pt x="605" y="421"/>
                  </a:lnTo>
                  <a:lnTo>
                    <a:pt x="593" y="417"/>
                  </a:lnTo>
                  <a:lnTo>
                    <a:pt x="579" y="412"/>
                  </a:lnTo>
                  <a:lnTo>
                    <a:pt x="567" y="409"/>
                  </a:lnTo>
                  <a:lnTo>
                    <a:pt x="556" y="406"/>
                  </a:lnTo>
                  <a:lnTo>
                    <a:pt x="545" y="406"/>
                  </a:lnTo>
                  <a:lnTo>
                    <a:pt x="557" y="427"/>
                  </a:lnTo>
                  <a:lnTo>
                    <a:pt x="567" y="451"/>
                  </a:lnTo>
                  <a:lnTo>
                    <a:pt x="578" y="472"/>
                  </a:lnTo>
                  <a:lnTo>
                    <a:pt x="588" y="495"/>
                  </a:lnTo>
                  <a:lnTo>
                    <a:pt x="591" y="500"/>
                  </a:lnTo>
                  <a:lnTo>
                    <a:pt x="595" y="506"/>
                  </a:lnTo>
                  <a:lnTo>
                    <a:pt x="602" y="515"/>
                  </a:lnTo>
                  <a:lnTo>
                    <a:pt x="610" y="525"/>
                  </a:lnTo>
                  <a:lnTo>
                    <a:pt x="618" y="532"/>
                  </a:lnTo>
                  <a:lnTo>
                    <a:pt x="625" y="540"/>
                  </a:lnTo>
                  <a:lnTo>
                    <a:pt x="633" y="549"/>
                  </a:lnTo>
                  <a:lnTo>
                    <a:pt x="641" y="559"/>
                  </a:lnTo>
                  <a:lnTo>
                    <a:pt x="647" y="571"/>
                  </a:lnTo>
                  <a:lnTo>
                    <a:pt x="653" y="583"/>
                  </a:lnTo>
                  <a:lnTo>
                    <a:pt x="658" y="597"/>
                  </a:lnTo>
                  <a:lnTo>
                    <a:pt x="664" y="624"/>
                  </a:lnTo>
                  <a:lnTo>
                    <a:pt x="667" y="637"/>
                  </a:lnTo>
                  <a:lnTo>
                    <a:pt x="670" y="650"/>
                  </a:lnTo>
                  <a:lnTo>
                    <a:pt x="677" y="662"/>
                  </a:lnTo>
                  <a:lnTo>
                    <a:pt x="680" y="668"/>
                  </a:lnTo>
                  <a:lnTo>
                    <a:pt x="684" y="674"/>
                  </a:lnTo>
                  <a:lnTo>
                    <a:pt x="692" y="685"/>
                  </a:lnTo>
                  <a:lnTo>
                    <a:pt x="697" y="688"/>
                  </a:lnTo>
                  <a:lnTo>
                    <a:pt x="700" y="691"/>
                  </a:lnTo>
                  <a:lnTo>
                    <a:pt x="711" y="698"/>
                  </a:lnTo>
                  <a:lnTo>
                    <a:pt x="720" y="704"/>
                  </a:lnTo>
                  <a:lnTo>
                    <a:pt x="740" y="715"/>
                  </a:lnTo>
                  <a:lnTo>
                    <a:pt x="749" y="721"/>
                  </a:lnTo>
                  <a:lnTo>
                    <a:pt x="759" y="728"/>
                  </a:lnTo>
                  <a:lnTo>
                    <a:pt x="751" y="728"/>
                  </a:lnTo>
                  <a:lnTo>
                    <a:pt x="723" y="715"/>
                  </a:lnTo>
                  <a:lnTo>
                    <a:pt x="711" y="708"/>
                  </a:lnTo>
                  <a:lnTo>
                    <a:pt x="698" y="701"/>
                  </a:lnTo>
                  <a:lnTo>
                    <a:pt x="687" y="691"/>
                  </a:lnTo>
                  <a:lnTo>
                    <a:pt x="678" y="682"/>
                  </a:lnTo>
                  <a:lnTo>
                    <a:pt x="673" y="676"/>
                  </a:lnTo>
                  <a:lnTo>
                    <a:pt x="669" y="670"/>
                  </a:lnTo>
                  <a:lnTo>
                    <a:pt x="663" y="656"/>
                  </a:lnTo>
                  <a:lnTo>
                    <a:pt x="660" y="650"/>
                  </a:lnTo>
                  <a:lnTo>
                    <a:pt x="656" y="644"/>
                  </a:lnTo>
                  <a:lnTo>
                    <a:pt x="653" y="631"/>
                  </a:lnTo>
                  <a:lnTo>
                    <a:pt x="647" y="608"/>
                  </a:lnTo>
                  <a:lnTo>
                    <a:pt x="644" y="597"/>
                  </a:lnTo>
                  <a:lnTo>
                    <a:pt x="643" y="591"/>
                  </a:lnTo>
                  <a:lnTo>
                    <a:pt x="641" y="586"/>
                  </a:lnTo>
                  <a:lnTo>
                    <a:pt x="635" y="576"/>
                  </a:lnTo>
                  <a:lnTo>
                    <a:pt x="627" y="565"/>
                  </a:lnTo>
                  <a:lnTo>
                    <a:pt x="621" y="580"/>
                  </a:lnTo>
                  <a:lnTo>
                    <a:pt x="619" y="590"/>
                  </a:lnTo>
                  <a:lnTo>
                    <a:pt x="618" y="597"/>
                  </a:lnTo>
                  <a:lnTo>
                    <a:pt x="616" y="616"/>
                  </a:lnTo>
                  <a:lnTo>
                    <a:pt x="615" y="633"/>
                  </a:lnTo>
                  <a:lnTo>
                    <a:pt x="616" y="642"/>
                  </a:lnTo>
                  <a:lnTo>
                    <a:pt x="618" y="651"/>
                  </a:lnTo>
                  <a:lnTo>
                    <a:pt x="621" y="657"/>
                  </a:lnTo>
                  <a:lnTo>
                    <a:pt x="625" y="664"/>
                  </a:lnTo>
                  <a:lnTo>
                    <a:pt x="635" y="678"/>
                  </a:lnTo>
                  <a:lnTo>
                    <a:pt x="639" y="685"/>
                  </a:lnTo>
                  <a:lnTo>
                    <a:pt x="643" y="695"/>
                  </a:lnTo>
                  <a:lnTo>
                    <a:pt x="658" y="736"/>
                  </a:lnTo>
                  <a:lnTo>
                    <a:pt x="664" y="756"/>
                  </a:lnTo>
                  <a:lnTo>
                    <a:pt x="669" y="775"/>
                  </a:lnTo>
                  <a:lnTo>
                    <a:pt x="672" y="795"/>
                  </a:lnTo>
                  <a:lnTo>
                    <a:pt x="673" y="815"/>
                  </a:lnTo>
                  <a:lnTo>
                    <a:pt x="675" y="826"/>
                  </a:lnTo>
                  <a:lnTo>
                    <a:pt x="675" y="837"/>
                  </a:lnTo>
                  <a:lnTo>
                    <a:pt x="675" y="860"/>
                  </a:lnTo>
                  <a:lnTo>
                    <a:pt x="675" y="875"/>
                  </a:lnTo>
                  <a:lnTo>
                    <a:pt x="673" y="883"/>
                  </a:lnTo>
                  <a:lnTo>
                    <a:pt x="673" y="889"/>
                  </a:lnTo>
                  <a:lnTo>
                    <a:pt x="670" y="897"/>
                  </a:lnTo>
                  <a:lnTo>
                    <a:pt x="667" y="903"/>
                  </a:lnTo>
                  <a:lnTo>
                    <a:pt x="664" y="909"/>
                  </a:lnTo>
                  <a:lnTo>
                    <a:pt x="660" y="915"/>
                  </a:lnTo>
                  <a:lnTo>
                    <a:pt x="663" y="900"/>
                  </a:lnTo>
                  <a:lnTo>
                    <a:pt x="666" y="887"/>
                  </a:lnTo>
                  <a:lnTo>
                    <a:pt x="669" y="875"/>
                  </a:lnTo>
                  <a:lnTo>
                    <a:pt x="670" y="867"/>
                  </a:lnTo>
                  <a:lnTo>
                    <a:pt x="670" y="860"/>
                  </a:lnTo>
                  <a:lnTo>
                    <a:pt x="669" y="837"/>
                  </a:lnTo>
                  <a:lnTo>
                    <a:pt x="667" y="816"/>
                  </a:lnTo>
                  <a:lnTo>
                    <a:pt x="664" y="798"/>
                  </a:lnTo>
                  <a:lnTo>
                    <a:pt x="663" y="789"/>
                  </a:lnTo>
                  <a:lnTo>
                    <a:pt x="660" y="779"/>
                  </a:lnTo>
                  <a:lnTo>
                    <a:pt x="653" y="761"/>
                  </a:lnTo>
                  <a:lnTo>
                    <a:pt x="647" y="742"/>
                  </a:lnTo>
                  <a:lnTo>
                    <a:pt x="632" y="702"/>
                  </a:lnTo>
                  <a:lnTo>
                    <a:pt x="627" y="693"/>
                  </a:lnTo>
                  <a:lnTo>
                    <a:pt x="621" y="684"/>
                  </a:lnTo>
                  <a:lnTo>
                    <a:pt x="610" y="668"/>
                  </a:lnTo>
                  <a:lnTo>
                    <a:pt x="604" y="661"/>
                  </a:lnTo>
                  <a:lnTo>
                    <a:pt x="601" y="653"/>
                  </a:lnTo>
                  <a:lnTo>
                    <a:pt x="599" y="648"/>
                  </a:lnTo>
                  <a:lnTo>
                    <a:pt x="598" y="644"/>
                  </a:lnTo>
                  <a:lnTo>
                    <a:pt x="596" y="639"/>
                  </a:lnTo>
                  <a:lnTo>
                    <a:pt x="596" y="633"/>
                  </a:lnTo>
                  <a:lnTo>
                    <a:pt x="596" y="624"/>
                  </a:lnTo>
                  <a:lnTo>
                    <a:pt x="598" y="613"/>
                  </a:lnTo>
                  <a:lnTo>
                    <a:pt x="602" y="594"/>
                  </a:lnTo>
                  <a:lnTo>
                    <a:pt x="605" y="576"/>
                  </a:lnTo>
                  <a:lnTo>
                    <a:pt x="607" y="566"/>
                  </a:lnTo>
                  <a:lnTo>
                    <a:pt x="607" y="557"/>
                  </a:lnTo>
                  <a:lnTo>
                    <a:pt x="605" y="549"/>
                  </a:lnTo>
                  <a:lnTo>
                    <a:pt x="605" y="545"/>
                  </a:lnTo>
                  <a:lnTo>
                    <a:pt x="604" y="542"/>
                  </a:lnTo>
                  <a:lnTo>
                    <a:pt x="599" y="537"/>
                  </a:lnTo>
                  <a:lnTo>
                    <a:pt x="595" y="532"/>
                  </a:lnTo>
                  <a:lnTo>
                    <a:pt x="584" y="525"/>
                  </a:lnTo>
                  <a:lnTo>
                    <a:pt x="582" y="522"/>
                  </a:lnTo>
                  <a:lnTo>
                    <a:pt x="579" y="519"/>
                  </a:lnTo>
                  <a:lnTo>
                    <a:pt x="574" y="511"/>
                  </a:lnTo>
                  <a:lnTo>
                    <a:pt x="570" y="500"/>
                  </a:lnTo>
                  <a:lnTo>
                    <a:pt x="565" y="489"/>
                  </a:lnTo>
                  <a:lnTo>
                    <a:pt x="559" y="471"/>
                  </a:lnTo>
                  <a:lnTo>
                    <a:pt x="554" y="460"/>
                  </a:lnTo>
                  <a:lnTo>
                    <a:pt x="550" y="452"/>
                  </a:lnTo>
                  <a:lnTo>
                    <a:pt x="543" y="443"/>
                  </a:lnTo>
                  <a:lnTo>
                    <a:pt x="537" y="432"/>
                  </a:lnTo>
                  <a:lnTo>
                    <a:pt x="533" y="438"/>
                  </a:lnTo>
                  <a:lnTo>
                    <a:pt x="530" y="444"/>
                  </a:lnTo>
                  <a:lnTo>
                    <a:pt x="523" y="458"/>
                  </a:lnTo>
                  <a:lnTo>
                    <a:pt x="520" y="475"/>
                  </a:lnTo>
                  <a:lnTo>
                    <a:pt x="517" y="492"/>
                  </a:lnTo>
                  <a:lnTo>
                    <a:pt x="512" y="520"/>
                  </a:lnTo>
                  <a:lnTo>
                    <a:pt x="512" y="532"/>
                  </a:lnTo>
                  <a:lnTo>
                    <a:pt x="511" y="529"/>
                  </a:lnTo>
                  <a:lnTo>
                    <a:pt x="509" y="523"/>
                  </a:lnTo>
                  <a:lnTo>
                    <a:pt x="506" y="509"/>
                  </a:lnTo>
                  <a:lnTo>
                    <a:pt x="505" y="494"/>
                  </a:lnTo>
                  <a:lnTo>
                    <a:pt x="505" y="485"/>
                  </a:lnTo>
                  <a:lnTo>
                    <a:pt x="505" y="478"/>
                  </a:lnTo>
                  <a:lnTo>
                    <a:pt x="506" y="472"/>
                  </a:lnTo>
                  <a:lnTo>
                    <a:pt x="509" y="460"/>
                  </a:lnTo>
                  <a:lnTo>
                    <a:pt x="514" y="449"/>
                  </a:lnTo>
                  <a:lnTo>
                    <a:pt x="517" y="438"/>
                  </a:lnTo>
                  <a:lnTo>
                    <a:pt x="520" y="429"/>
                  </a:lnTo>
                  <a:lnTo>
                    <a:pt x="522" y="424"/>
                  </a:lnTo>
                  <a:lnTo>
                    <a:pt x="522" y="420"/>
                  </a:lnTo>
                  <a:lnTo>
                    <a:pt x="520" y="415"/>
                  </a:lnTo>
                  <a:lnTo>
                    <a:pt x="519" y="411"/>
                  </a:lnTo>
                  <a:lnTo>
                    <a:pt x="517" y="407"/>
                  </a:lnTo>
                  <a:lnTo>
                    <a:pt x="514" y="404"/>
                  </a:lnTo>
                  <a:lnTo>
                    <a:pt x="512" y="403"/>
                  </a:lnTo>
                  <a:lnTo>
                    <a:pt x="503" y="395"/>
                  </a:lnTo>
                  <a:lnTo>
                    <a:pt x="497" y="389"/>
                  </a:lnTo>
                  <a:lnTo>
                    <a:pt x="489" y="381"/>
                  </a:lnTo>
                  <a:lnTo>
                    <a:pt x="477" y="370"/>
                  </a:lnTo>
                  <a:lnTo>
                    <a:pt x="454" y="352"/>
                  </a:lnTo>
                  <a:lnTo>
                    <a:pt x="434" y="338"/>
                  </a:lnTo>
                  <a:lnTo>
                    <a:pt x="413" y="324"/>
                  </a:lnTo>
                  <a:lnTo>
                    <a:pt x="395" y="313"/>
                  </a:lnTo>
                  <a:lnTo>
                    <a:pt x="375" y="304"/>
                  </a:lnTo>
                  <a:lnTo>
                    <a:pt x="353" y="293"/>
                  </a:lnTo>
                  <a:lnTo>
                    <a:pt x="302" y="270"/>
                  </a:lnTo>
                  <a:lnTo>
                    <a:pt x="299" y="270"/>
                  </a:lnTo>
                  <a:lnTo>
                    <a:pt x="296" y="272"/>
                  </a:lnTo>
                  <a:lnTo>
                    <a:pt x="291" y="273"/>
                  </a:lnTo>
                  <a:lnTo>
                    <a:pt x="300" y="296"/>
                  </a:lnTo>
                  <a:lnTo>
                    <a:pt x="307" y="316"/>
                  </a:lnTo>
                  <a:lnTo>
                    <a:pt x="317" y="355"/>
                  </a:lnTo>
                  <a:lnTo>
                    <a:pt x="328" y="394"/>
                  </a:lnTo>
                  <a:lnTo>
                    <a:pt x="336" y="415"/>
                  </a:lnTo>
                  <a:lnTo>
                    <a:pt x="344" y="438"/>
                  </a:lnTo>
                  <a:lnTo>
                    <a:pt x="367" y="494"/>
                  </a:lnTo>
                  <a:lnTo>
                    <a:pt x="378" y="519"/>
                  </a:lnTo>
                  <a:lnTo>
                    <a:pt x="387" y="543"/>
                  </a:lnTo>
                  <a:lnTo>
                    <a:pt x="393" y="569"/>
                  </a:lnTo>
                  <a:lnTo>
                    <a:pt x="398" y="582"/>
                  </a:lnTo>
                  <a:lnTo>
                    <a:pt x="400" y="596"/>
                  </a:lnTo>
                  <a:lnTo>
                    <a:pt x="404" y="624"/>
                  </a:lnTo>
                  <a:lnTo>
                    <a:pt x="404" y="637"/>
                  </a:lnTo>
                  <a:lnTo>
                    <a:pt x="404" y="653"/>
                  </a:lnTo>
                  <a:lnTo>
                    <a:pt x="404" y="739"/>
                  </a:lnTo>
                  <a:lnTo>
                    <a:pt x="404" y="761"/>
                  </a:lnTo>
                  <a:lnTo>
                    <a:pt x="401" y="781"/>
                  </a:lnTo>
                  <a:lnTo>
                    <a:pt x="398" y="799"/>
                  </a:lnTo>
                  <a:lnTo>
                    <a:pt x="393" y="818"/>
                  </a:lnTo>
                  <a:lnTo>
                    <a:pt x="390" y="835"/>
                  </a:lnTo>
                  <a:lnTo>
                    <a:pt x="387" y="853"/>
                  </a:lnTo>
                  <a:lnTo>
                    <a:pt x="386" y="863"/>
                  </a:lnTo>
                  <a:lnTo>
                    <a:pt x="384" y="874"/>
                  </a:lnTo>
                  <a:lnTo>
                    <a:pt x="384" y="884"/>
                  </a:lnTo>
                  <a:lnTo>
                    <a:pt x="382" y="895"/>
                  </a:lnTo>
                  <a:lnTo>
                    <a:pt x="384" y="898"/>
                  </a:lnTo>
                  <a:lnTo>
                    <a:pt x="384" y="901"/>
                  </a:lnTo>
                  <a:lnTo>
                    <a:pt x="387" y="906"/>
                  </a:lnTo>
                  <a:lnTo>
                    <a:pt x="392" y="911"/>
                  </a:lnTo>
                  <a:lnTo>
                    <a:pt x="396" y="914"/>
                  </a:lnTo>
                  <a:lnTo>
                    <a:pt x="409" y="920"/>
                  </a:lnTo>
                  <a:lnTo>
                    <a:pt x="413" y="924"/>
                  </a:lnTo>
                  <a:lnTo>
                    <a:pt x="417" y="926"/>
                  </a:lnTo>
                  <a:lnTo>
                    <a:pt x="418" y="929"/>
                  </a:lnTo>
                  <a:lnTo>
                    <a:pt x="438" y="954"/>
                  </a:lnTo>
                  <a:lnTo>
                    <a:pt x="458" y="975"/>
                  </a:lnTo>
                  <a:lnTo>
                    <a:pt x="468" y="986"/>
                  </a:lnTo>
                  <a:lnTo>
                    <a:pt x="477" y="997"/>
                  </a:lnTo>
                  <a:lnTo>
                    <a:pt x="489" y="1006"/>
                  </a:lnTo>
                  <a:lnTo>
                    <a:pt x="502" y="1017"/>
                  </a:lnTo>
                  <a:lnTo>
                    <a:pt x="511" y="1025"/>
                  </a:lnTo>
                  <a:lnTo>
                    <a:pt x="519" y="1033"/>
                  </a:lnTo>
                  <a:lnTo>
                    <a:pt x="525" y="1042"/>
                  </a:lnTo>
                  <a:lnTo>
                    <a:pt x="531" y="1053"/>
                  </a:lnTo>
                  <a:lnTo>
                    <a:pt x="537" y="1062"/>
                  </a:lnTo>
                  <a:lnTo>
                    <a:pt x="542" y="1073"/>
                  </a:lnTo>
                  <a:lnTo>
                    <a:pt x="547" y="1085"/>
                  </a:lnTo>
                  <a:lnTo>
                    <a:pt x="551" y="1096"/>
                  </a:lnTo>
                  <a:lnTo>
                    <a:pt x="554" y="1107"/>
                  </a:lnTo>
                  <a:lnTo>
                    <a:pt x="557" y="1117"/>
                  </a:lnTo>
                  <a:lnTo>
                    <a:pt x="560" y="1137"/>
                  </a:lnTo>
                  <a:lnTo>
                    <a:pt x="562" y="1147"/>
                  </a:lnTo>
                  <a:lnTo>
                    <a:pt x="562" y="1156"/>
                  </a:lnTo>
                  <a:lnTo>
                    <a:pt x="560" y="1162"/>
                  </a:lnTo>
                  <a:lnTo>
                    <a:pt x="559" y="1168"/>
                  </a:lnTo>
                  <a:lnTo>
                    <a:pt x="559" y="1162"/>
                  </a:lnTo>
                  <a:lnTo>
                    <a:pt x="557" y="1154"/>
                  </a:lnTo>
                  <a:lnTo>
                    <a:pt x="556" y="1142"/>
                  </a:lnTo>
                  <a:lnTo>
                    <a:pt x="551" y="1130"/>
                  </a:lnTo>
                  <a:lnTo>
                    <a:pt x="547" y="1119"/>
                  </a:lnTo>
                  <a:lnTo>
                    <a:pt x="536" y="1097"/>
                  </a:lnTo>
                  <a:lnTo>
                    <a:pt x="530" y="1085"/>
                  </a:lnTo>
                  <a:lnTo>
                    <a:pt x="523" y="1073"/>
                  </a:lnTo>
                  <a:lnTo>
                    <a:pt x="517" y="1060"/>
                  </a:lnTo>
                  <a:lnTo>
                    <a:pt x="512" y="1051"/>
                  </a:lnTo>
                  <a:lnTo>
                    <a:pt x="506" y="1042"/>
                  </a:lnTo>
                  <a:lnTo>
                    <a:pt x="499" y="1034"/>
                  </a:lnTo>
                  <a:lnTo>
                    <a:pt x="492" y="1026"/>
                  </a:lnTo>
                  <a:lnTo>
                    <a:pt x="485" y="1020"/>
                  </a:lnTo>
                  <a:lnTo>
                    <a:pt x="465" y="1005"/>
                  </a:lnTo>
                  <a:lnTo>
                    <a:pt x="452" y="994"/>
                  </a:lnTo>
                  <a:lnTo>
                    <a:pt x="443" y="982"/>
                  </a:lnTo>
                  <a:lnTo>
                    <a:pt x="424" y="958"/>
                  </a:lnTo>
                  <a:lnTo>
                    <a:pt x="415" y="949"/>
                  </a:lnTo>
                  <a:lnTo>
                    <a:pt x="410" y="945"/>
                  </a:lnTo>
                  <a:lnTo>
                    <a:pt x="406" y="940"/>
                  </a:lnTo>
                  <a:lnTo>
                    <a:pt x="400" y="935"/>
                  </a:lnTo>
                  <a:lnTo>
                    <a:pt x="393" y="932"/>
                  </a:lnTo>
                  <a:lnTo>
                    <a:pt x="386" y="929"/>
                  </a:lnTo>
                  <a:lnTo>
                    <a:pt x="378" y="926"/>
                  </a:lnTo>
                  <a:lnTo>
                    <a:pt x="367" y="1020"/>
                  </a:lnTo>
                  <a:lnTo>
                    <a:pt x="367" y="1158"/>
                  </a:lnTo>
                  <a:lnTo>
                    <a:pt x="367" y="1167"/>
                  </a:lnTo>
                  <a:lnTo>
                    <a:pt x="369" y="1175"/>
                  </a:lnTo>
                  <a:lnTo>
                    <a:pt x="370" y="1182"/>
                  </a:lnTo>
                  <a:lnTo>
                    <a:pt x="372" y="1190"/>
                  </a:lnTo>
                  <a:lnTo>
                    <a:pt x="378" y="1204"/>
                  </a:lnTo>
                  <a:lnTo>
                    <a:pt x="384" y="1216"/>
                  </a:lnTo>
                  <a:lnTo>
                    <a:pt x="393" y="1229"/>
                  </a:lnTo>
                  <a:lnTo>
                    <a:pt x="401" y="1242"/>
                  </a:lnTo>
                  <a:lnTo>
                    <a:pt x="410" y="1256"/>
                  </a:lnTo>
                  <a:lnTo>
                    <a:pt x="418" y="1272"/>
                  </a:lnTo>
                  <a:lnTo>
                    <a:pt x="426" y="1287"/>
                  </a:lnTo>
                  <a:lnTo>
                    <a:pt x="430" y="1303"/>
                  </a:lnTo>
                  <a:lnTo>
                    <a:pt x="440" y="1334"/>
                  </a:lnTo>
                  <a:lnTo>
                    <a:pt x="444" y="1347"/>
                  </a:lnTo>
                  <a:lnTo>
                    <a:pt x="447" y="1354"/>
                  </a:lnTo>
                  <a:lnTo>
                    <a:pt x="452" y="1360"/>
                  </a:lnTo>
                  <a:lnTo>
                    <a:pt x="457" y="1366"/>
                  </a:lnTo>
                  <a:lnTo>
                    <a:pt x="461" y="1372"/>
                  </a:lnTo>
                  <a:lnTo>
                    <a:pt x="468" y="1378"/>
                  </a:lnTo>
                  <a:lnTo>
                    <a:pt x="474" y="1383"/>
                  </a:lnTo>
                  <a:lnTo>
                    <a:pt x="494" y="1395"/>
                  </a:lnTo>
                  <a:lnTo>
                    <a:pt x="511" y="1408"/>
                  </a:lnTo>
                  <a:lnTo>
                    <a:pt x="525" y="1418"/>
                  </a:lnTo>
                  <a:lnTo>
                    <a:pt x="539" y="1431"/>
                  </a:lnTo>
                  <a:lnTo>
                    <a:pt x="551" y="1445"/>
                  </a:lnTo>
                  <a:lnTo>
                    <a:pt x="565" y="1457"/>
                  </a:lnTo>
                  <a:lnTo>
                    <a:pt x="579" y="1472"/>
                  </a:lnTo>
                  <a:lnTo>
                    <a:pt x="595" y="1489"/>
                  </a:lnTo>
                  <a:lnTo>
                    <a:pt x="608" y="1505"/>
                  </a:lnTo>
                  <a:lnTo>
                    <a:pt x="622" y="1522"/>
                  </a:lnTo>
                  <a:lnTo>
                    <a:pt x="638" y="1542"/>
                  </a:lnTo>
                  <a:lnTo>
                    <a:pt x="624" y="1531"/>
                  </a:lnTo>
                  <a:lnTo>
                    <a:pt x="612" y="1522"/>
                  </a:lnTo>
                  <a:lnTo>
                    <a:pt x="601" y="1513"/>
                  </a:lnTo>
                  <a:lnTo>
                    <a:pt x="590" y="1502"/>
                  </a:lnTo>
                  <a:lnTo>
                    <a:pt x="570" y="1482"/>
                  </a:lnTo>
                  <a:lnTo>
                    <a:pt x="548" y="1459"/>
                  </a:lnTo>
                  <a:lnTo>
                    <a:pt x="548" y="1466"/>
                  </a:lnTo>
                  <a:lnTo>
                    <a:pt x="548" y="1472"/>
                  </a:lnTo>
                  <a:lnTo>
                    <a:pt x="548" y="1479"/>
                  </a:lnTo>
                  <a:lnTo>
                    <a:pt x="548" y="1485"/>
                  </a:lnTo>
                  <a:lnTo>
                    <a:pt x="545" y="1496"/>
                  </a:lnTo>
                  <a:lnTo>
                    <a:pt x="542" y="1505"/>
                  </a:lnTo>
                  <a:lnTo>
                    <a:pt x="536" y="1522"/>
                  </a:lnTo>
                  <a:lnTo>
                    <a:pt x="533" y="1533"/>
                  </a:lnTo>
                  <a:lnTo>
                    <a:pt x="533" y="1545"/>
                  </a:lnTo>
                  <a:lnTo>
                    <a:pt x="533" y="1551"/>
                  </a:lnTo>
                  <a:lnTo>
                    <a:pt x="533" y="1556"/>
                  </a:lnTo>
                  <a:lnTo>
                    <a:pt x="536" y="1567"/>
                  </a:lnTo>
                  <a:lnTo>
                    <a:pt x="539" y="1576"/>
                  </a:lnTo>
                  <a:lnTo>
                    <a:pt x="540" y="1580"/>
                  </a:lnTo>
                  <a:lnTo>
                    <a:pt x="540" y="1587"/>
                  </a:lnTo>
                  <a:lnTo>
                    <a:pt x="540" y="1616"/>
                  </a:lnTo>
                  <a:lnTo>
                    <a:pt x="537" y="1611"/>
                  </a:lnTo>
                  <a:lnTo>
                    <a:pt x="534" y="1604"/>
                  </a:lnTo>
                  <a:lnTo>
                    <a:pt x="531" y="1588"/>
                  </a:lnTo>
                  <a:lnTo>
                    <a:pt x="526" y="1571"/>
                  </a:lnTo>
                  <a:lnTo>
                    <a:pt x="525" y="1565"/>
                  </a:lnTo>
                  <a:lnTo>
                    <a:pt x="523" y="1557"/>
                  </a:lnTo>
                  <a:lnTo>
                    <a:pt x="520" y="1562"/>
                  </a:lnTo>
                  <a:lnTo>
                    <a:pt x="517" y="1567"/>
                  </a:lnTo>
                  <a:lnTo>
                    <a:pt x="514" y="1576"/>
                  </a:lnTo>
                  <a:lnTo>
                    <a:pt x="511" y="1585"/>
                  </a:lnTo>
                  <a:lnTo>
                    <a:pt x="508" y="1596"/>
                  </a:lnTo>
                  <a:lnTo>
                    <a:pt x="506" y="1605"/>
                  </a:lnTo>
                  <a:lnTo>
                    <a:pt x="505" y="1610"/>
                  </a:lnTo>
                  <a:lnTo>
                    <a:pt x="503" y="1614"/>
                  </a:lnTo>
                  <a:lnTo>
                    <a:pt x="500" y="1619"/>
                  </a:lnTo>
                  <a:lnTo>
                    <a:pt x="499" y="1624"/>
                  </a:lnTo>
                  <a:lnTo>
                    <a:pt x="495" y="1627"/>
                  </a:lnTo>
                  <a:lnTo>
                    <a:pt x="491" y="1630"/>
                  </a:lnTo>
                  <a:lnTo>
                    <a:pt x="497" y="1605"/>
                  </a:lnTo>
                  <a:lnTo>
                    <a:pt x="505" y="1582"/>
                  </a:lnTo>
                  <a:lnTo>
                    <a:pt x="520" y="1539"/>
                  </a:lnTo>
                  <a:lnTo>
                    <a:pt x="526" y="1519"/>
                  </a:lnTo>
                  <a:lnTo>
                    <a:pt x="528" y="1508"/>
                  </a:lnTo>
                  <a:lnTo>
                    <a:pt x="531" y="1499"/>
                  </a:lnTo>
                  <a:lnTo>
                    <a:pt x="531" y="1489"/>
                  </a:lnTo>
                  <a:lnTo>
                    <a:pt x="533" y="1479"/>
                  </a:lnTo>
                  <a:lnTo>
                    <a:pt x="531" y="1460"/>
                  </a:lnTo>
                  <a:lnTo>
                    <a:pt x="530" y="1454"/>
                  </a:lnTo>
                  <a:lnTo>
                    <a:pt x="526" y="1448"/>
                  </a:lnTo>
                  <a:lnTo>
                    <a:pt x="523" y="1443"/>
                  </a:lnTo>
                  <a:lnTo>
                    <a:pt x="520" y="1438"/>
                  </a:lnTo>
                  <a:lnTo>
                    <a:pt x="516" y="1434"/>
                  </a:lnTo>
                  <a:lnTo>
                    <a:pt x="511" y="1431"/>
                  </a:lnTo>
                  <a:lnTo>
                    <a:pt x="499" y="1423"/>
                  </a:lnTo>
                  <a:lnTo>
                    <a:pt x="474" y="1409"/>
                  </a:lnTo>
                  <a:lnTo>
                    <a:pt x="460" y="1401"/>
                  </a:lnTo>
                  <a:lnTo>
                    <a:pt x="454" y="1398"/>
                  </a:lnTo>
                  <a:lnTo>
                    <a:pt x="447" y="1392"/>
                  </a:lnTo>
                  <a:lnTo>
                    <a:pt x="449" y="1428"/>
                  </a:lnTo>
                  <a:lnTo>
                    <a:pt x="449" y="1455"/>
                  </a:lnTo>
                  <a:lnTo>
                    <a:pt x="447" y="1483"/>
                  </a:lnTo>
                  <a:lnTo>
                    <a:pt x="444" y="1517"/>
                  </a:lnTo>
                  <a:lnTo>
                    <a:pt x="443" y="1530"/>
                  </a:lnTo>
                  <a:lnTo>
                    <a:pt x="440" y="1540"/>
                  </a:lnTo>
                  <a:lnTo>
                    <a:pt x="435" y="1551"/>
                  </a:lnTo>
                  <a:lnTo>
                    <a:pt x="429" y="1562"/>
                  </a:lnTo>
                  <a:lnTo>
                    <a:pt x="421" y="1573"/>
                  </a:lnTo>
                  <a:lnTo>
                    <a:pt x="413" y="1584"/>
                  </a:lnTo>
                  <a:lnTo>
                    <a:pt x="406" y="1593"/>
                  </a:lnTo>
                  <a:lnTo>
                    <a:pt x="398" y="1602"/>
                  </a:lnTo>
                  <a:lnTo>
                    <a:pt x="382" y="1618"/>
                  </a:lnTo>
                  <a:lnTo>
                    <a:pt x="369" y="1628"/>
                  </a:lnTo>
                  <a:lnTo>
                    <a:pt x="355" y="1639"/>
                  </a:lnTo>
                  <a:lnTo>
                    <a:pt x="373" y="1622"/>
                  </a:lnTo>
                  <a:lnTo>
                    <a:pt x="389" y="1607"/>
                  </a:lnTo>
                  <a:lnTo>
                    <a:pt x="403" y="1590"/>
                  </a:lnTo>
                  <a:lnTo>
                    <a:pt x="407" y="1582"/>
                  </a:lnTo>
                  <a:lnTo>
                    <a:pt x="413" y="1573"/>
                  </a:lnTo>
                  <a:lnTo>
                    <a:pt x="418" y="1563"/>
                  </a:lnTo>
                  <a:lnTo>
                    <a:pt x="423" y="1554"/>
                  </a:lnTo>
                  <a:lnTo>
                    <a:pt x="426" y="1545"/>
                  </a:lnTo>
                  <a:lnTo>
                    <a:pt x="429" y="1534"/>
                  </a:lnTo>
                  <a:lnTo>
                    <a:pt x="435" y="1514"/>
                  </a:lnTo>
                  <a:lnTo>
                    <a:pt x="437" y="1489"/>
                  </a:lnTo>
                  <a:lnTo>
                    <a:pt x="437" y="1482"/>
                  </a:lnTo>
                  <a:lnTo>
                    <a:pt x="437" y="1476"/>
                  </a:lnTo>
                  <a:lnTo>
                    <a:pt x="435" y="1460"/>
                  </a:lnTo>
                  <a:lnTo>
                    <a:pt x="420" y="1482"/>
                  </a:lnTo>
                  <a:lnTo>
                    <a:pt x="404" y="1502"/>
                  </a:lnTo>
                  <a:lnTo>
                    <a:pt x="390" y="1520"/>
                  </a:lnTo>
                  <a:lnTo>
                    <a:pt x="375" y="1542"/>
                  </a:lnTo>
                  <a:lnTo>
                    <a:pt x="382" y="1528"/>
                  </a:lnTo>
                  <a:lnTo>
                    <a:pt x="392" y="1513"/>
                  </a:lnTo>
                  <a:lnTo>
                    <a:pt x="401" y="1494"/>
                  </a:lnTo>
                  <a:lnTo>
                    <a:pt x="412" y="1474"/>
                  </a:lnTo>
                  <a:lnTo>
                    <a:pt x="420" y="1452"/>
                  </a:lnTo>
                  <a:lnTo>
                    <a:pt x="423" y="1443"/>
                  </a:lnTo>
                  <a:lnTo>
                    <a:pt x="426" y="1432"/>
                  </a:lnTo>
                  <a:lnTo>
                    <a:pt x="427" y="1423"/>
                  </a:lnTo>
                  <a:lnTo>
                    <a:pt x="429" y="1415"/>
                  </a:lnTo>
                  <a:lnTo>
                    <a:pt x="427" y="1381"/>
                  </a:lnTo>
                  <a:lnTo>
                    <a:pt x="427" y="1367"/>
                  </a:lnTo>
                  <a:lnTo>
                    <a:pt x="426" y="1355"/>
                  </a:lnTo>
                  <a:lnTo>
                    <a:pt x="423" y="1343"/>
                  </a:lnTo>
                  <a:lnTo>
                    <a:pt x="420" y="1330"/>
                  </a:lnTo>
                  <a:lnTo>
                    <a:pt x="407" y="1300"/>
                  </a:lnTo>
                  <a:lnTo>
                    <a:pt x="401" y="1287"/>
                  </a:lnTo>
                  <a:lnTo>
                    <a:pt x="395" y="1275"/>
                  </a:lnTo>
                  <a:lnTo>
                    <a:pt x="384" y="1255"/>
                  </a:lnTo>
                  <a:lnTo>
                    <a:pt x="373" y="1235"/>
                  </a:lnTo>
                  <a:lnTo>
                    <a:pt x="362" y="1216"/>
                  </a:lnTo>
                  <a:lnTo>
                    <a:pt x="358" y="1207"/>
                  </a:lnTo>
                  <a:lnTo>
                    <a:pt x="353" y="1196"/>
                  </a:lnTo>
                  <a:lnTo>
                    <a:pt x="345" y="1176"/>
                  </a:lnTo>
                  <a:lnTo>
                    <a:pt x="342" y="1165"/>
                  </a:lnTo>
                  <a:lnTo>
                    <a:pt x="339" y="1154"/>
                  </a:lnTo>
                  <a:lnTo>
                    <a:pt x="338" y="1142"/>
                  </a:lnTo>
                  <a:lnTo>
                    <a:pt x="338" y="1128"/>
                  </a:lnTo>
                  <a:lnTo>
                    <a:pt x="338" y="1094"/>
                  </a:lnTo>
                  <a:lnTo>
                    <a:pt x="338" y="1065"/>
                  </a:lnTo>
                  <a:lnTo>
                    <a:pt x="341" y="1002"/>
                  </a:lnTo>
                  <a:lnTo>
                    <a:pt x="328" y="1003"/>
                  </a:lnTo>
                  <a:lnTo>
                    <a:pt x="319" y="1006"/>
                  </a:lnTo>
                  <a:lnTo>
                    <a:pt x="310" y="1009"/>
                  </a:lnTo>
                  <a:lnTo>
                    <a:pt x="302" y="1014"/>
                  </a:lnTo>
                  <a:lnTo>
                    <a:pt x="285" y="1025"/>
                  </a:lnTo>
                  <a:lnTo>
                    <a:pt x="266" y="1037"/>
                  </a:lnTo>
                  <a:lnTo>
                    <a:pt x="257" y="1042"/>
                  </a:lnTo>
                  <a:lnTo>
                    <a:pt x="249" y="1048"/>
                  </a:lnTo>
                  <a:lnTo>
                    <a:pt x="243" y="1053"/>
                  </a:lnTo>
                  <a:lnTo>
                    <a:pt x="239" y="1057"/>
                  </a:lnTo>
                  <a:lnTo>
                    <a:pt x="235" y="1060"/>
                  </a:lnTo>
                  <a:lnTo>
                    <a:pt x="234" y="1063"/>
                  </a:lnTo>
                  <a:lnTo>
                    <a:pt x="229" y="1070"/>
                  </a:lnTo>
                  <a:lnTo>
                    <a:pt x="226" y="1077"/>
                  </a:lnTo>
                  <a:lnTo>
                    <a:pt x="223" y="1088"/>
                  </a:lnTo>
                  <a:lnTo>
                    <a:pt x="218" y="1107"/>
                  </a:lnTo>
                  <a:lnTo>
                    <a:pt x="214" y="1125"/>
                  </a:lnTo>
                  <a:lnTo>
                    <a:pt x="211" y="1142"/>
                  </a:lnTo>
                  <a:lnTo>
                    <a:pt x="209" y="1159"/>
                  </a:lnTo>
                  <a:lnTo>
                    <a:pt x="204" y="1176"/>
                  </a:lnTo>
                  <a:lnTo>
                    <a:pt x="200" y="1193"/>
                  </a:lnTo>
                  <a:lnTo>
                    <a:pt x="194" y="1210"/>
                  </a:lnTo>
                  <a:lnTo>
                    <a:pt x="189" y="1218"/>
                  </a:lnTo>
                  <a:lnTo>
                    <a:pt x="183" y="1225"/>
                  </a:lnTo>
                  <a:lnTo>
                    <a:pt x="187" y="1208"/>
                  </a:lnTo>
                  <a:lnTo>
                    <a:pt x="189" y="1195"/>
                  </a:lnTo>
                  <a:lnTo>
                    <a:pt x="189" y="1184"/>
                  </a:lnTo>
                  <a:lnTo>
                    <a:pt x="189" y="1175"/>
                  </a:lnTo>
                  <a:lnTo>
                    <a:pt x="189" y="1167"/>
                  </a:lnTo>
                  <a:lnTo>
                    <a:pt x="191" y="1158"/>
                  </a:lnTo>
                  <a:lnTo>
                    <a:pt x="191" y="1153"/>
                  </a:lnTo>
                  <a:lnTo>
                    <a:pt x="192" y="1147"/>
                  </a:lnTo>
                  <a:lnTo>
                    <a:pt x="195" y="1134"/>
                  </a:lnTo>
                  <a:lnTo>
                    <a:pt x="201" y="1091"/>
                  </a:lnTo>
                  <a:lnTo>
                    <a:pt x="186" y="1107"/>
                  </a:lnTo>
                  <a:lnTo>
                    <a:pt x="178" y="1116"/>
                  </a:lnTo>
                  <a:lnTo>
                    <a:pt x="169" y="1124"/>
                  </a:lnTo>
                  <a:lnTo>
                    <a:pt x="161" y="1130"/>
                  </a:lnTo>
                  <a:lnTo>
                    <a:pt x="152" y="1134"/>
                  </a:lnTo>
                  <a:lnTo>
                    <a:pt x="147" y="1137"/>
                  </a:lnTo>
                  <a:lnTo>
                    <a:pt x="141" y="1139"/>
                  </a:lnTo>
                  <a:lnTo>
                    <a:pt x="136" y="1139"/>
                  </a:lnTo>
                  <a:lnTo>
                    <a:pt x="132" y="1139"/>
                  </a:lnTo>
                  <a:lnTo>
                    <a:pt x="65" y="1134"/>
                  </a:lnTo>
                  <a:lnTo>
                    <a:pt x="56" y="1134"/>
                  </a:lnTo>
                  <a:lnTo>
                    <a:pt x="47" y="1136"/>
                  </a:lnTo>
                  <a:lnTo>
                    <a:pt x="39" y="1139"/>
                  </a:lnTo>
                  <a:lnTo>
                    <a:pt x="31" y="1144"/>
                  </a:lnTo>
                  <a:lnTo>
                    <a:pt x="17" y="1153"/>
                  </a:lnTo>
                  <a:lnTo>
                    <a:pt x="9" y="1158"/>
                  </a:lnTo>
                  <a:lnTo>
                    <a:pt x="0" y="1161"/>
                  </a:lnTo>
                  <a:lnTo>
                    <a:pt x="8" y="1153"/>
                  </a:lnTo>
                  <a:lnTo>
                    <a:pt x="14" y="1145"/>
                  </a:lnTo>
                  <a:lnTo>
                    <a:pt x="23" y="1139"/>
                  </a:lnTo>
                  <a:lnTo>
                    <a:pt x="31" y="1133"/>
                  </a:lnTo>
                  <a:lnTo>
                    <a:pt x="40" y="1128"/>
                  </a:lnTo>
                  <a:lnTo>
                    <a:pt x="51" y="1125"/>
                  </a:lnTo>
                  <a:lnTo>
                    <a:pt x="61" y="1124"/>
                  </a:lnTo>
                  <a:lnTo>
                    <a:pt x="71" y="1124"/>
                  </a:lnTo>
                  <a:lnTo>
                    <a:pt x="126" y="1127"/>
                  </a:lnTo>
                  <a:lnTo>
                    <a:pt x="133" y="1127"/>
                  </a:lnTo>
                  <a:lnTo>
                    <a:pt x="141" y="1125"/>
                  </a:lnTo>
                  <a:lnTo>
                    <a:pt x="147" y="1124"/>
                  </a:lnTo>
                  <a:lnTo>
                    <a:pt x="153" y="1121"/>
                  </a:lnTo>
                  <a:lnTo>
                    <a:pt x="158" y="1117"/>
                  </a:lnTo>
                  <a:lnTo>
                    <a:pt x="163" y="1114"/>
                  </a:lnTo>
                  <a:lnTo>
                    <a:pt x="167" y="1110"/>
                  </a:lnTo>
                  <a:lnTo>
                    <a:pt x="172" y="1105"/>
                  </a:lnTo>
                  <a:lnTo>
                    <a:pt x="180" y="1094"/>
                  </a:lnTo>
                  <a:lnTo>
                    <a:pt x="189" y="1082"/>
                  </a:lnTo>
                  <a:lnTo>
                    <a:pt x="197" y="1070"/>
                  </a:lnTo>
                  <a:lnTo>
                    <a:pt x="206" y="1056"/>
                  </a:lnTo>
                  <a:lnTo>
                    <a:pt x="214" y="1048"/>
                  </a:lnTo>
                  <a:lnTo>
                    <a:pt x="220" y="1042"/>
                  </a:lnTo>
                  <a:lnTo>
                    <a:pt x="228" y="1036"/>
                  </a:lnTo>
                  <a:lnTo>
                    <a:pt x="235" y="1029"/>
                  </a:lnTo>
                  <a:lnTo>
                    <a:pt x="243" y="1025"/>
                  </a:lnTo>
                  <a:lnTo>
                    <a:pt x="251" y="1020"/>
                  </a:lnTo>
                  <a:lnTo>
                    <a:pt x="268" y="1012"/>
                  </a:lnTo>
                  <a:lnTo>
                    <a:pt x="283" y="1005"/>
                  </a:lnTo>
                  <a:lnTo>
                    <a:pt x="293" y="1000"/>
                  </a:lnTo>
                  <a:lnTo>
                    <a:pt x="300" y="995"/>
                  </a:lnTo>
                  <a:lnTo>
                    <a:pt x="316" y="985"/>
                  </a:lnTo>
                  <a:lnTo>
                    <a:pt x="324" y="979"/>
                  </a:lnTo>
                  <a:lnTo>
                    <a:pt x="331" y="972"/>
                  </a:lnTo>
                  <a:lnTo>
                    <a:pt x="338" y="965"/>
                  </a:lnTo>
                  <a:lnTo>
                    <a:pt x="341" y="958"/>
                  </a:lnTo>
                  <a:lnTo>
                    <a:pt x="344" y="951"/>
                  </a:lnTo>
                  <a:lnTo>
                    <a:pt x="345" y="943"/>
                  </a:lnTo>
                  <a:lnTo>
                    <a:pt x="347" y="928"/>
                  </a:lnTo>
                  <a:lnTo>
                    <a:pt x="348" y="918"/>
                  </a:lnTo>
                  <a:lnTo>
                    <a:pt x="352" y="909"/>
                  </a:lnTo>
                  <a:lnTo>
                    <a:pt x="361" y="870"/>
                  </a:lnTo>
                  <a:lnTo>
                    <a:pt x="367" y="837"/>
                  </a:lnTo>
                  <a:lnTo>
                    <a:pt x="373" y="801"/>
                  </a:lnTo>
                  <a:lnTo>
                    <a:pt x="378" y="761"/>
                  </a:lnTo>
                  <a:lnTo>
                    <a:pt x="381" y="735"/>
                  </a:lnTo>
                  <a:lnTo>
                    <a:pt x="381" y="722"/>
                  </a:lnTo>
                  <a:lnTo>
                    <a:pt x="381" y="710"/>
                  </a:lnTo>
                  <a:lnTo>
                    <a:pt x="381" y="687"/>
                  </a:lnTo>
                  <a:lnTo>
                    <a:pt x="378" y="659"/>
                  </a:lnTo>
                  <a:lnTo>
                    <a:pt x="372" y="622"/>
                  </a:lnTo>
                  <a:lnTo>
                    <a:pt x="365" y="590"/>
                  </a:lnTo>
                  <a:lnTo>
                    <a:pt x="359" y="559"/>
                  </a:lnTo>
                  <a:lnTo>
                    <a:pt x="350" y="528"/>
                  </a:lnTo>
                  <a:lnTo>
                    <a:pt x="339" y="500"/>
                  </a:lnTo>
                  <a:lnTo>
                    <a:pt x="325" y="471"/>
                  </a:lnTo>
                  <a:lnTo>
                    <a:pt x="317" y="455"/>
                  </a:lnTo>
                  <a:lnTo>
                    <a:pt x="310" y="440"/>
                  </a:lnTo>
                  <a:lnTo>
                    <a:pt x="291" y="407"/>
                  </a:lnTo>
                  <a:lnTo>
                    <a:pt x="285" y="412"/>
                  </a:lnTo>
                  <a:lnTo>
                    <a:pt x="282" y="415"/>
                  </a:lnTo>
                  <a:lnTo>
                    <a:pt x="279" y="420"/>
                  </a:lnTo>
                  <a:lnTo>
                    <a:pt x="276" y="424"/>
                  </a:lnTo>
                  <a:lnTo>
                    <a:pt x="273" y="435"/>
                  </a:lnTo>
                  <a:lnTo>
                    <a:pt x="266" y="446"/>
                  </a:lnTo>
                  <a:lnTo>
                    <a:pt x="262" y="452"/>
                  </a:lnTo>
                  <a:lnTo>
                    <a:pt x="256" y="457"/>
                  </a:lnTo>
                  <a:lnTo>
                    <a:pt x="246" y="468"/>
                  </a:lnTo>
                  <a:lnTo>
                    <a:pt x="242" y="472"/>
                  </a:lnTo>
                  <a:lnTo>
                    <a:pt x="237" y="477"/>
                  </a:lnTo>
                  <a:lnTo>
                    <a:pt x="234" y="482"/>
                  </a:lnTo>
                  <a:lnTo>
                    <a:pt x="234" y="485"/>
                  </a:lnTo>
                  <a:lnTo>
                    <a:pt x="234" y="486"/>
                  </a:lnTo>
                  <a:lnTo>
                    <a:pt x="234" y="492"/>
                  </a:lnTo>
                  <a:lnTo>
                    <a:pt x="235" y="500"/>
                  </a:lnTo>
                  <a:lnTo>
                    <a:pt x="237" y="508"/>
                  </a:lnTo>
                  <a:lnTo>
                    <a:pt x="239" y="515"/>
                  </a:lnTo>
                  <a:lnTo>
                    <a:pt x="243" y="531"/>
                  </a:lnTo>
                  <a:lnTo>
                    <a:pt x="249" y="548"/>
                  </a:lnTo>
                  <a:lnTo>
                    <a:pt x="256" y="562"/>
                  </a:lnTo>
                  <a:lnTo>
                    <a:pt x="262" y="573"/>
                  </a:lnTo>
                  <a:lnTo>
                    <a:pt x="266" y="583"/>
                  </a:lnTo>
                  <a:lnTo>
                    <a:pt x="262" y="582"/>
                  </a:lnTo>
                  <a:lnTo>
                    <a:pt x="257" y="579"/>
                  </a:lnTo>
                  <a:lnTo>
                    <a:pt x="252" y="576"/>
                  </a:lnTo>
                  <a:lnTo>
                    <a:pt x="249" y="571"/>
                  </a:lnTo>
                  <a:lnTo>
                    <a:pt x="243" y="563"/>
                  </a:lnTo>
                  <a:lnTo>
                    <a:pt x="239" y="553"/>
                  </a:lnTo>
                  <a:lnTo>
                    <a:pt x="229" y="529"/>
                  </a:lnTo>
                  <a:lnTo>
                    <a:pt x="225" y="517"/>
                  </a:lnTo>
                  <a:lnTo>
                    <a:pt x="220" y="506"/>
                  </a:lnTo>
                  <a:lnTo>
                    <a:pt x="212" y="512"/>
                  </a:lnTo>
                  <a:lnTo>
                    <a:pt x="204" y="519"/>
                  </a:lnTo>
                  <a:lnTo>
                    <a:pt x="194" y="532"/>
                  </a:lnTo>
                  <a:lnTo>
                    <a:pt x="189" y="540"/>
                  </a:lnTo>
                  <a:lnTo>
                    <a:pt x="186" y="548"/>
                  </a:lnTo>
                  <a:lnTo>
                    <a:pt x="183" y="556"/>
                  </a:lnTo>
                  <a:lnTo>
                    <a:pt x="180" y="563"/>
                  </a:lnTo>
                  <a:lnTo>
                    <a:pt x="178" y="573"/>
                  </a:lnTo>
                  <a:lnTo>
                    <a:pt x="178" y="580"/>
                  </a:lnTo>
                  <a:lnTo>
                    <a:pt x="177" y="599"/>
                  </a:lnTo>
                  <a:lnTo>
                    <a:pt x="178" y="608"/>
                  </a:lnTo>
                  <a:lnTo>
                    <a:pt x="180" y="617"/>
                  </a:lnTo>
                  <a:lnTo>
                    <a:pt x="183" y="637"/>
                  </a:lnTo>
                  <a:lnTo>
                    <a:pt x="195" y="691"/>
                  </a:lnTo>
                  <a:lnTo>
                    <a:pt x="197" y="701"/>
                  </a:lnTo>
                  <a:lnTo>
                    <a:pt x="197" y="710"/>
                  </a:lnTo>
                  <a:lnTo>
                    <a:pt x="195" y="718"/>
                  </a:lnTo>
                  <a:lnTo>
                    <a:pt x="192" y="727"/>
                  </a:lnTo>
                  <a:lnTo>
                    <a:pt x="189" y="735"/>
                  </a:lnTo>
                  <a:lnTo>
                    <a:pt x="184" y="742"/>
                  </a:lnTo>
                  <a:lnTo>
                    <a:pt x="175" y="758"/>
                  </a:lnTo>
                  <a:lnTo>
                    <a:pt x="164" y="772"/>
                  </a:lnTo>
                  <a:lnTo>
                    <a:pt x="155" y="789"/>
                  </a:lnTo>
                  <a:lnTo>
                    <a:pt x="150" y="796"/>
                  </a:lnTo>
                  <a:lnTo>
                    <a:pt x="147" y="806"/>
                  </a:lnTo>
                  <a:lnTo>
                    <a:pt x="146" y="813"/>
                  </a:lnTo>
                  <a:lnTo>
                    <a:pt x="146" y="824"/>
                  </a:lnTo>
                  <a:lnTo>
                    <a:pt x="146" y="833"/>
                  </a:lnTo>
                  <a:lnTo>
                    <a:pt x="147" y="843"/>
                  </a:lnTo>
                  <a:lnTo>
                    <a:pt x="152" y="860"/>
                  </a:lnTo>
                  <a:lnTo>
                    <a:pt x="155" y="869"/>
                  </a:lnTo>
                  <a:lnTo>
                    <a:pt x="157" y="877"/>
                  </a:lnTo>
                  <a:lnTo>
                    <a:pt x="157" y="886"/>
                  </a:lnTo>
                  <a:lnTo>
                    <a:pt x="157" y="891"/>
                  </a:lnTo>
                  <a:lnTo>
                    <a:pt x="157" y="897"/>
                  </a:lnTo>
                  <a:lnTo>
                    <a:pt x="150" y="937"/>
                  </a:lnTo>
                  <a:lnTo>
                    <a:pt x="149" y="929"/>
                  </a:lnTo>
                  <a:lnTo>
                    <a:pt x="149" y="921"/>
                  </a:lnTo>
                  <a:lnTo>
                    <a:pt x="150" y="914"/>
                  </a:lnTo>
                  <a:lnTo>
                    <a:pt x="150" y="906"/>
                  </a:lnTo>
                  <a:lnTo>
                    <a:pt x="150" y="895"/>
                  </a:lnTo>
                  <a:lnTo>
                    <a:pt x="149" y="886"/>
                  </a:lnTo>
                  <a:lnTo>
                    <a:pt x="147" y="877"/>
                  </a:lnTo>
                  <a:lnTo>
                    <a:pt x="144" y="869"/>
                  </a:lnTo>
                  <a:lnTo>
                    <a:pt x="138" y="850"/>
                  </a:lnTo>
                  <a:lnTo>
                    <a:pt x="130" y="832"/>
                  </a:lnTo>
                  <a:lnTo>
                    <a:pt x="126" y="843"/>
                  </a:lnTo>
                  <a:lnTo>
                    <a:pt x="119" y="850"/>
                  </a:lnTo>
                  <a:lnTo>
                    <a:pt x="112" y="863"/>
                  </a:lnTo>
                  <a:lnTo>
                    <a:pt x="90" y="892"/>
                  </a:lnTo>
                  <a:lnTo>
                    <a:pt x="85" y="898"/>
                  </a:lnTo>
                  <a:lnTo>
                    <a:pt x="81" y="904"/>
                  </a:lnTo>
                  <a:lnTo>
                    <a:pt x="68" y="917"/>
                  </a:lnTo>
                  <a:lnTo>
                    <a:pt x="44" y="940"/>
                  </a:lnTo>
                  <a:lnTo>
                    <a:pt x="62" y="917"/>
                  </a:lnTo>
                  <a:lnTo>
                    <a:pt x="79" y="891"/>
                  </a:lnTo>
                  <a:lnTo>
                    <a:pt x="101" y="857"/>
                  </a:lnTo>
                  <a:lnTo>
                    <a:pt x="122" y="820"/>
                  </a:lnTo>
                  <a:lnTo>
                    <a:pt x="133" y="801"/>
                  </a:lnTo>
                  <a:lnTo>
                    <a:pt x="144" y="781"/>
                  </a:lnTo>
                  <a:lnTo>
                    <a:pt x="153" y="761"/>
                  </a:lnTo>
                  <a:lnTo>
                    <a:pt x="163" y="742"/>
                  </a:lnTo>
                  <a:lnTo>
                    <a:pt x="169" y="724"/>
                  </a:lnTo>
                  <a:lnTo>
                    <a:pt x="172" y="715"/>
                  </a:lnTo>
                  <a:lnTo>
                    <a:pt x="174" y="705"/>
                  </a:lnTo>
                  <a:lnTo>
                    <a:pt x="175" y="699"/>
                  </a:lnTo>
                  <a:lnTo>
                    <a:pt x="177" y="691"/>
                  </a:lnTo>
                  <a:lnTo>
                    <a:pt x="175" y="676"/>
                  </a:lnTo>
                  <a:lnTo>
                    <a:pt x="174" y="659"/>
                  </a:lnTo>
                  <a:lnTo>
                    <a:pt x="170" y="642"/>
                  </a:lnTo>
                  <a:lnTo>
                    <a:pt x="166" y="625"/>
                  </a:lnTo>
                  <a:lnTo>
                    <a:pt x="163" y="608"/>
                  </a:lnTo>
                  <a:lnTo>
                    <a:pt x="161" y="593"/>
                  </a:lnTo>
                  <a:lnTo>
                    <a:pt x="161" y="585"/>
                  </a:lnTo>
                  <a:lnTo>
                    <a:pt x="161" y="579"/>
                  </a:lnTo>
                  <a:lnTo>
                    <a:pt x="163" y="562"/>
                  </a:lnTo>
                  <a:lnTo>
                    <a:pt x="167" y="546"/>
                  </a:lnTo>
                  <a:lnTo>
                    <a:pt x="169" y="539"/>
                  </a:lnTo>
                  <a:lnTo>
                    <a:pt x="172" y="532"/>
                  </a:lnTo>
                  <a:lnTo>
                    <a:pt x="180" y="520"/>
                  </a:lnTo>
                  <a:lnTo>
                    <a:pt x="187" y="508"/>
                  </a:lnTo>
                  <a:lnTo>
                    <a:pt x="197" y="497"/>
                  </a:lnTo>
                  <a:lnTo>
                    <a:pt x="215" y="475"/>
                  </a:lnTo>
                  <a:lnTo>
                    <a:pt x="234" y="454"/>
                  </a:lnTo>
                  <a:lnTo>
                    <a:pt x="243" y="443"/>
                  </a:lnTo>
                  <a:lnTo>
                    <a:pt x="251" y="431"/>
                  </a:lnTo>
                  <a:lnTo>
                    <a:pt x="257" y="418"/>
                  </a:lnTo>
                  <a:lnTo>
                    <a:pt x="262" y="404"/>
                  </a:lnTo>
                  <a:lnTo>
                    <a:pt x="265" y="397"/>
                  </a:lnTo>
                  <a:lnTo>
                    <a:pt x="266" y="389"/>
                  </a:lnTo>
                  <a:lnTo>
                    <a:pt x="266" y="380"/>
                  </a:lnTo>
                  <a:lnTo>
                    <a:pt x="266" y="372"/>
                  </a:lnTo>
                  <a:lnTo>
                    <a:pt x="266" y="352"/>
                  </a:lnTo>
                  <a:lnTo>
                    <a:pt x="265" y="344"/>
                  </a:lnTo>
                  <a:lnTo>
                    <a:pt x="263" y="335"/>
                  </a:lnTo>
                  <a:lnTo>
                    <a:pt x="260" y="318"/>
                  </a:lnTo>
                  <a:lnTo>
                    <a:pt x="256" y="302"/>
                  </a:lnTo>
                  <a:lnTo>
                    <a:pt x="249" y="287"/>
                  </a:lnTo>
                  <a:lnTo>
                    <a:pt x="243" y="272"/>
                  </a:lnTo>
                  <a:lnTo>
                    <a:pt x="231" y="242"/>
                  </a:lnTo>
                  <a:lnTo>
                    <a:pt x="217" y="213"/>
                  </a:lnTo>
                  <a:lnTo>
                    <a:pt x="211" y="199"/>
                  </a:lnTo>
                  <a:lnTo>
                    <a:pt x="204" y="184"/>
                  </a:lnTo>
                  <a:lnTo>
                    <a:pt x="200" y="167"/>
                  </a:lnTo>
                  <a:lnTo>
                    <a:pt x="198" y="159"/>
                  </a:lnTo>
                  <a:lnTo>
                    <a:pt x="197" y="151"/>
                  </a:lnTo>
                  <a:lnTo>
                    <a:pt x="195" y="142"/>
                  </a:lnTo>
                  <a:lnTo>
                    <a:pt x="195" y="133"/>
                  </a:lnTo>
                  <a:lnTo>
                    <a:pt x="194" y="114"/>
                  </a:lnTo>
                  <a:lnTo>
                    <a:pt x="194" y="96"/>
                  </a:lnTo>
                  <a:lnTo>
                    <a:pt x="195" y="79"/>
                  </a:lnTo>
                  <a:lnTo>
                    <a:pt x="198" y="60"/>
                  </a:lnTo>
                  <a:lnTo>
                    <a:pt x="200" y="43"/>
                  </a:lnTo>
                  <a:lnTo>
                    <a:pt x="203" y="28"/>
                  </a:lnTo>
                  <a:lnTo>
                    <a:pt x="208" y="15"/>
                  </a:lnTo>
                  <a:lnTo>
                    <a:pt x="211" y="6"/>
                  </a:lnTo>
                  <a:lnTo>
                    <a:pt x="214" y="3"/>
                  </a:lnTo>
                  <a:lnTo>
                    <a:pt x="215"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90" name="Freeform 486"/>
            <p:cNvSpPr>
              <a:spLocks/>
            </p:cNvSpPr>
            <p:nvPr/>
          </p:nvSpPr>
          <p:spPr bwMode="auto">
            <a:xfrm>
              <a:off x="2665" y="1620"/>
              <a:ext cx="22" cy="55"/>
            </a:xfrm>
            <a:custGeom>
              <a:avLst/>
              <a:gdLst>
                <a:gd name="T0" fmla="*/ 5 w 44"/>
                <a:gd name="T1" fmla="*/ 0 h 112"/>
                <a:gd name="T2" fmla="*/ 16 w 44"/>
                <a:gd name="T3" fmla="*/ 13 h 112"/>
                <a:gd name="T4" fmla="*/ 30 w 44"/>
                <a:gd name="T5" fmla="*/ 41 h 112"/>
                <a:gd name="T6" fmla="*/ 40 w 44"/>
                <a:gd name="T7" fmla="*/ 74 h 112"/>
                <a:gd name="T8" fmla="*/ 44 w 44"/>
                <a:gd name="T9" fmla="*/ 110 h 112"/>
                <a:gd name="T10" fmla="*/ 37 w 44"/>
                <a:gd name="T11" fmla="*/ 112 h 112"/>
                <a:gd name="T12" fmla="*/ 34 w 44"/>
                <a:gd name="T13" fmla="*/ 76 h 112"/>
                <a:gd name="T14" fmla="*/ 23 w 44"/>
                <a:gd name="T15" fmla="*/ 42 h 112"/>
                <a:gd name="T16" fmla="*/ 11 w 44"/>
                <a:gd name="T17" fmla="*/ 17 h 112"/>
                <a:gd name="T18" fmla="*/ 0 w 44"/>
                <a:gd name="T19" fmla="*/ 5 h 112"/>
                <a:gd name="T20" fmla="*/ 5 w 44"/>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12">
                  <a:moveTo>
                    <a:pt x="5" y="0"/>
                  </a:moveTo>
                  <a:lnTo>
                    <a:pt x="16" y="13"/>
                  </a:lnTo>
                  <a:lnTo>
                    <a:pt x="30" y="41"/>
                  </a:lnTo>
                  <a:lnTo>
                    <a:pt x="40" y="74"/>
                  </a:lnTo>
                  <a:lnTo>
                    <a:pt x="44" y="110"/>
                  </a:lnTo>
                  <a:lnTo>
                    <a:pt x="37" y="112"/>
                  </a:lnTo>
                  <a:lnTo>
                    <a:pt x="34" y="76"/>
                  </a:lnTo>
                  <a:lnTo>
                    <a:pt x="23" y="42"/>
                  </a:lnTo>
                  <a:lnTo>
                    <a:pt x="11" y="1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91" name="Rectangle 487"/>
            <p:cNvSpPr>
              <a:spLocks noChangeArrowheads="1"/>
            </p:cNvSpPr>
            <p:nvPr/>
          </p:nvSpPr>
          <p:spPr bwMode="auto">
            <a:xfrm>
              <a:off x="2684" y="1674"/>
              <a:ext cx="3"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392" name="Freeform 488"/>
            <p:cNvSpPr>
              <a:spLocks/>
            </p:cNvSpPr>
            <p:nvPr/>
          </p:nvSpPr>
          <p:spPr bwMode="auto">
            <a:xfrm>
              <a:off x="2684" y="1695"/>
              <a:ext cx="14" cy="39"/>
            </a:xfrm>
            <a:custGeom>
              <a:avLst/>
              <a:gdLst>
                <a:gd name="T0" fmla="*/ 7 w 30"/>
                <a:gd name="T1" fmla="*/ 0 h 79"/>
                <a:gd name="T2" fmla="*/ 8 w 30"/>
                <a:gd name="T3" fmla="*/ 23 h 79"/>
                <a:gd name="T4" fmla="*/ 11 w 30"/>
                <a:gd name="T5" fmla="*/ 42 h 79"/>
                <a:gd name="T6" fmla="*/ 19 w 30"/>
                <a:gd name="T7" fmla="*/ 60 h 79"/>
                <a:gd name="T8" fmla="*/ 22 w 30"/>
                <a:gd name="T9" fmla="*/ 66 h 79"/>
                <a:gd name="T10" fmla="*/ 30 w 30"/>
                <a:gd name="T11" fmla="*/ 74 h 79"/>
                <a:gd name="T12" fmla="*/ 25 w 30"/>
                <a:gd name="T13" fmla="*/ 79 h 79"/>
                <a:gd name="T14" fmla="*/ 17 w 30"/>
                <a:gd name="T15" fmla="*/ 71 h 79"/>
                <a:gd name="T16" fmla="*/ 13 w 30"/>
                <a:gd name="T17" fmla="*/ 62 h 79"/>
                <a:gd name="T18" fmla="*/ 5 w 30"/>
                <a:gd name="T19" fmla="*/ 43 h 79"/>
                <a:gd name="T20" fmla="*/ 2 w 30"/>
                <a:gd name="T21" fmla="*/ 23 h 79"/>
                <a:gd name="T22" fmla="*/ 0 w 30"/>
                <a:gd name="T23" fmla="*/ 0 h 79"/>
                <a:gd name="T24" fmla="*/ 7 w 30"/>
                <a:gd name="T2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79">
                  <a:moveTo>
                    <a:pt x="7" y="0"/>
                  </a:moveTo>
                  <a:lnTo>
                    <a:pt x="8" y="23"/>
                  </a:lnTo>
                  <a:lnTo>
                    <a:pt x="11" y="42"/>
                  </a:lnTo>
                  <a:lnTo>
                    <a:pt x="19" y="60"/>
                  </a:lnTo>
                  <a:lnTo>
                    <a:pt x="22" y="66"/>
                  </a:lnTo>
                  <a:lnTo>
                    <a:pt x="30" y="74"/>
                  </a:lnTo>
                  <a:lnTo>
                    <a:pt x="25" y="79"/>
                  </a:lnTo>
                  <a:lnTo>
                    <a:pt x="17" y="71"/>
                  </a:lnTo>
                  <a:lnTo>
                    <a:pt x="13" y="62"/>
                  </a:lnTo>
                  <a:lnTo>
                    <a:pt x="5" y="43"/>
                  </a:lnTo>
                  <a:lnTo>
                    <a:pt x="2" y="23"/>
                  </a:ln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93" name="Freeform 489"/>
            <p:cNvSpPr>
              <a:spLocks/>
            </p:cNvSpPr>
            <p:nvPr/>
          </p:nvSpPr>
          <p:spPr bwMode="auto">
            <a:xfrm>
              <a:off x="2684" y="1695"/>
              <a:ext cx="3" cy="1"/>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94" name="Freeform 490"/>
            <p:cNvSpPr>
              <a:spLocks/>
            </p:cNvSpPr>
            <p:nvPr/>
          </p:nvSpPr>
          <p:spPr bwMode="auto">
            <a:xfrm>
              <a:off x="2696" y="1732"/>
              <a:ext cx="40" cy="18"/>
            </a:xfrm>
            <a:custGeom>
              <a:avLst/>
              <a:gdLst>
                <a:gd name="T0" fmla="*/ 5 w 79"/>
                <a:gd name="T1" fmla="*/ 0 h 37"/>
                <a:gd name="T2" fmla="*/ 22 w 79"/>
                <a:gd name="T3" fmla="*/ 11 h 37"/>
                <a:gd name="T4" fmla="*/ 39 w 79"/>
                <a:gd name="T5" fmla="*/ 19 h 37"/>
                <a:gd name="T6" fmla="*/ 59 w 79"/>
                <a:gd name="T7" fmla="*/ 23 h 37"/>
                <a:gd name="T8" fmla="*/ 79 w 79"/>
                <a:gd name="T9" fmla="*/ 31 h 37"/>
                <a:gd name="T10" fmla="*/ 78 w 79"/>
                <a:gd name="T11" fmla="*/ 37 h 37"/>
                <a:gd name="T12" fmla="*/ 57 w 79"/>
                <a:gd name="T13" fmla="*/ 30 h 37"/>
                <a:gd name="T14" fmla="*/ 37 w 79"/>
                <a:gd name="T15" fmla="*/ 25 h 37"/>
                <a:gd name="T16" fmla="*/ 20 w 79"/>
                <a:gd name="T17" fmla="*/ 17 h 37"/>
                <a:gd name="T18" fmla="*/ 0 w 79"/>
                <a:gd name="T19" fmla="*/ 5 h 37"/>
                <a:gd name="T20" fmla="*/ 5 w 79"/>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37">
                  <a:moveTo>
                    <a:pt x="5" y="0"/>
                  </a:moveTo>
                  <a:lnTo>
                    <a:pt x="22" y="11"/>
                  </a:lnTo>
                  <a:lnTo>
                    <a:pt x="39" y="19"/>
                  </a:lnTo>
                  <a:lnTo>
                    <a:pt x="59" y="23"/>
                  </a:lnTo>
                  <a:lnTo>
                    <a:pt x="79" y="31"/>
                  </a:lnTo>
                  <a:lnTo>
                    <a:pt x="78" y="37"/>
                  </a:lnTo>
                  <a:lnTo>
                    <a:pt x="57" y="30"/>
                  </a:lnTo>
                  <a:lnTo>
                    <a:pt x="37" y="25"/>
                  </a:lnTo>
                  <a:lnTo>
                    <a:pt x="20" y="1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95" name="Freeform 491"/>
            <p:cNvSpPr>
              <a:spLocks/>
            </p:cNvSpPr>
            <p:nvPr/>
          </p:nvSpPr>
          <p:spPr bwMode="auto">
            <a:xfrm>
              <a:off x="2696" y="1732"/>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96" name="Freeform 492"/>
            <p:cNvSpPr>
              <a:spLocks/>
            </p:cNvSpPr>
            <p:nvPr/>
          </p:nvSpPr>
          <p:spPr bwMode="auto">
            <a:xfrm>
              <a:off x="2734" y="1748"/>
              <a:ext cx="49" cy="31"/>
            </a:xfrm>
            <a:custGeom>
              <a:avLst/>
              <a:gdLst>
                <a:gd name="T0" fmla="*/ 5 w 97"/>
                <a:gd name="T1" fmla="*/ 0 h 61"/>
                <a:gd name="T2" fmla="*/ 29 w 97"/>
                <a:gd name="T3" fmla="*/ 15 h 61"/>
                <a:gd name="T4" fmla="*/ 51 w 97"/>
                <a:gd name="T5" fmla="*/ 30 h 61"/>
                <a:gd name="T6" fmla="*/ 73 w 97"/>
                <a:gd name="T7" fmla="*/ 44 h 61"/>
                <a:gd name="T8" fmla="*/ 97 w 97"/>
                <a:gd name="T9" fmla="*/ 55 h 61"/>
                <a:gd name="T10" fmla="*/ 96 w 97"/>
                <a:gd name="T11" fmla="*/ 61 h 61"/>
                <a:gd name="T12" fmla="*/ 68 w 97"/>
                <a:gd name="T13" fmla="*/ 49 h 61"/>
                <a:gd name="T14" fmla="*/ 46 w 97"/>
                <a:gd name="T15" fmla="*/ 35 h 61"/>
                <a:gd name="T16" fmla="*/ 25 w 97"/>
                <a:gd name="T17" fmla="*/ 20 h 61"/>
                <a:gd name="T18" fmla="*/ 0 w 97"/>
                <a:gd name="T19" fmla="*/ 4 h 61"/>
                <a:gd name="T20" fmla="*/ 5 w 97"/>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61">
                  <a:moveTo>
                    <a:pt x="5" y="0"/>
                  </a:moveTo>
                  <a:lnTo>
                    <a:pt x="29" y="15"/>
                  </a:lnTo>
                  <a:lnTo>
                    <a:pt x="51" y="30"/>
                  </a:lnTo>
                  <a:lnTo>
                    <a:pt x="73" y="44"/>
                  </a:lnTo>
                  <a:lnTo>
                    <a:pt x="97" y="55"/>
                  </a:lnTo>
                  <a:lnTo>
                    <a:pt x="96" y="61"/>
                  </a:lnTo>
                  <a:lnTo>
                    <a:pt x="68" y="49"/>
                  </a:lnTo>
                  <a:lnTo>
                    <a:pt x="46" y="35"/>
                  </a:lnTo>
                  <a:lnTo>
                    <a:pt x="25" y="2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97" name="Freeform 493"/>
            <p:cNvSpPr>
              <a:spLocks/>
            </p:cNvSpPr>
            <p:nvPr/>
          </p:nvSpPr>
          <p:spPr bwMode="auto">
            <a:xfrm>
              <a:off x="2734" y="1747"/>
              <a:ext cx="2" cy="3"/>
            </a:xfrm>
            <a:custGeom>
              <a:avLst/>
              <a:gdLst>
                <a:gd name="T0" fmla="*/ 3 w 5"/>
                <a:gd name="T1" fmla="*/ 0 h 6"/>
                <a:gd name="T2" fmla="*/ 5 w 5"/>
                <a:gd name="T3" fmla="*/ 2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2"/>
                  </a:lnTo>
                  <a:lnTo>
                    <a:pt x="0" y="6"/>
                  </a:lnTo>
                  <a:lnTo>
                    <a:pt x="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98" name="Freeform 494"/>
            <p:cNvSpPr>
              <a:spLocks/>
            </p:cNvSpPr>
            <p:nvPr/>
          </p:nvSpPr>
          <p:spPr bwMode="auto">
            <a:xfrm>
              <a:off x="2782" y="1776"/>
              <a:ext cx="85" cy="40"/>
            </a:xfrm>
            <a:custGeom>
              <a:avLst/>
              <a:gdLst>
                <a:gd name="T0" fmla="*/ 1 w 170"/>
                <a:gd name="T1" fmla="*/ 0 h 82"/>
                <a:gd name="T2" fmla="*/ 46 w 170"/>
                <a:gd name="T3" fmla="*/ 14 h 82"/>
                <a:gd name="T4" fmla="*/ 93 w 170"/>
                <a:gd name="T5" fmla="*/ 26 h 82"/>
                <a:gd name="T6" fmla="*/ 116 w 170"/>
                <a:gd name="T7" fmla="*/ 36 h 82"/>
                <a:gd name="T8" fmla="*/ 138 w 170"/>
                <a:gd name="T9" fmla="*/ 48 h 82"/>
                <a:gd name="T10" fmla="*/ 156 w 170"/>
                <a:gd name="T11" fmla="*/ 60 h 82"/>
                <a:gd name="T12" fmla="*/ 170 w 170"/>
                <a:gd name="T13" fmla="*/ 77 h 82"/>
                <a:gd name="T14" fmla="*/ 166 w 170"/>
                <a:gd name="T15" fmla="*/ 82 h 82"/>
                <a:gd name="T16" fmla="*/ 152 w 170"/>
                <a:gd name="T17" fmla="*/ 65 h 82"/>
                <a:gd name="T18" fmla="*/ 133 w 170"/>
                <a:gd name="T19" fmla="*/ 53 h 82"/>
                <a:gd name="T20" fmla="*/ 114 w 170"/>
                <a:gd name="T21" fmla="*/ 42 h 82"/>
                <a:gd name="T22" fmla="*/ 91 w 170"/>
                <a:gd name="T23" fmla="*/ 33 h 82"/>
                <a:gd name="T24" fmla="*/ 45 w 170"/>
                <a:gd name="T25" fmla="*/ 20 h 82"/>
                <a:gd name="T26" fmla="*/ 0 w 170"/>
                <a:gd name="T27" fmla="*/ 6 h 82"/>
                <a:gd name="T28" fmla="*/ 1 w 170"/>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82">
                  <a:moveTo>
                    <a:pt x="1" y="0"/>
                  </a:moveTo>
                  <a:lnTo>
                    <a:pt x="46" y="14"/>
                  </a:lnTo>
                  <a:lnTo>
                    <a:pt x="93" y="26"/>
                  </a:lnTo>
                  <a:lnTo>
                    <a:pt x="116" y="36"/>
                  </a:lnTo>
                  <a:lnTo>
                    <a:pt x="138" y="48"/>
                  </a:lnTo>
                  <a:lnTo>
                    <a:pt x="156" y="60"/>
                  </a:lnTo>
                  <a:lnTo>
                    <a:pt x="170" y="77"/>
                  </a:lnTo>
                  <a:lnTo>
                    <a:pt x="166" y="82"/>
                  </a:lnTo>
                  <a:lnTo>
                    <a:pt x="152" y="65"/>
                  </a:lnTo>
                  <a:lnTo>
                    <a:pt x="133" y="53"/>
                  </a:lnTo>
                  <a:lnTo>
                    <a:pt x="114" y="42"/>
                  </a:lnTo>
                  <a:lnTo>
                    <a:pt x="91" y="33"/>
                  </a:lnTo>
                  <a:lnTo>
                    <a:pt x="45" y="20"/>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399" name="Freeform 495"/>
            <p:cNvSpPr>
              <a:spLocks/>
            </p:cNvSpPr>
            <p:nvPr/>
          </p:nvSpPr>
          <p:spPr bwMode="auto">
            <a:xfrm>
              <a:off x="2782" y="1776"/>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0" name="Freeform 496"/>
            <p:cNvSpPr>
              <a:spLocks/>
            </p:cNvSpPr>
            <p:nvPr/>
          </p:nvSpPr>
          <p:spPr bwMode="auto">
            <a:xfrm>
              <a:off x="2830" y="1794"/>
              <a:ext cx="37" cy="22"/>
            </a:xfrm>
            <a:custGeom>
              <a:avLst/>
              <a:gdLst>
                <a:gd name="T0" fmla="*/ 70 w 74"/>
                <a:gd name="T1" fmla="*/ 45 h 45"/>
                <a:gd name="T2" fmla="*/ 26 w 74"/>
                <a:gd name="T3" fmla="*/ 16 h 45"/>
                <a:gd name="T4" fmla="*/ 11 w 74"/>
                <a:gd name="T5" fmla="*/ 8 h 45"/>
                <a:gd name="T6" fmla="*/ 0 w 74"/>
                <a:gd name="T7" fmla="*/ 5 h 45"/>
                <a:gd name="T8" fmla="*/ 0 w 74"/>
                <a:gd name="T9" fmla="*/ 0 h 45"/>
                <a:gd name="T10" fmla="*/ 14 w 74"/>
                <a:gd name="T11" fmla="*/ 3 h 45"/>
                <a:gd name="T12" fmla="*/ 31 w 74"/>
                <a:gd name="T13" fmla="*/ 11 h 45"/>
                <a:gd name="T14" fmla="*/ 74 w 74"/>
                <a:gd name="T15" fmla="*/ 40 h 45"/>
                <a:gd name="T16" fmla="*/ 70 w 74"/>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5">
                  <a:moveTo>
                    <a:pt x="70" y="45"/>
                  </a:moveTo>
                  <a:lnTo>
                    <a:pt x="26" y="16"/>
                  </a:lnTo>
                  <a:lnTo>
                    <a:pt x="11" y="8"/>
                  </a:lnTo>
                  <a:lnTo>
                    <a:pt x="0" y="5"/>
                  </a:lnTo>
                  <a:lnTo>
                    <a:pt x="0" y="0"/>
                  </a:lnTo>
                  <a:lnTo>
                    <a:pt x="14" y="3"/>
                  </a:lnTo>
                  <a:lnTo>
                    <a:pt x="31" y="11"/>
                  </a:lnTo>
                  <a:lnTo>
                    <a:pt x="74" y="40"/>
                  </a:lnTo>
                  <a:lnTo>
                    <a:pt x="7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1" name="Freeform 497"/>
            <p:cNvSpPr>
              <a:spLocks/>
            </p:cNvSpPr>
            <p:nvPr/>
          </p:nvSpPr>
          <p:spPr bwMode="auto">
            <a:xfrm>
              <a:off x="2865" y="1814"/>
              <a:ext cx="2" cy="2"/>
            </a:xfrm>
            <a:custGeom>
              <a:avLst/>
              <a:gdLst>
                <a:gd name="T0" fmla="*/ 4 w 4"/>
                <a:gd name="T1" fmla="*/ 0 h 5"/>
                <a:gd name="T2" fmla="*/ 0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0" y="5"/>
                  </a:lnTo>
                  <a:lnTo>
                    <a:pt x="4" y="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2" name="Freeform 498"/>
            <p:cNvSpPr>
              <a:spLocks/>
            </p:cNvSpPr>
            <p:nvPr/>
          </p:nvSpPr>
          <p:spPr bwMode="auto">
            <a:xfrm>
              <a:off x="2795" y="1789"/>
              <a:ext cx="35" cy="7"/>
            </a:xfrm>
            <a:custGeom>
              <a:avLst/>
              <a:gdLst>
                <a:gd name="T0" fmla="*/ 70 w 70"/>
                <a:gd name="T1" fmla="*/ 16 h 16"/>
                <a:gd name="T2" fmla="*/ 48 w 70"/>
                <a:gd name="T3" fmla="*/ 14 h 16"/>
                <a:gd name="T4" fmla="*/ 33 w 70"/>
                <a:gd name="T5" fmla="*/ 10 h 16"/>
                <a:gd name="T6" fmla="*/ 22 w 70"/>
                <a:gd name="T7" fmla="*/ 7 h 16"/>
                <a:gd name="T8" fmla="*/ 0 w 70"/>
                <a:gd name="T9" fmla="*/ 5 h 16"/>
                <a:gd name="T10" fmla="*/ 0 w 70"/>
                <a:gd name="T11" fmla="*/ 0 h 16"/>
                <a:gd name="T12" fmla="*/ 22 w 70"/>
                <a:gd name="T13" fmla="*/ 2 h 16"/>
                <a:gd name="T14" fmla="*/ 36 w 70"/>
                <a:gd name="T15" fmla="*/ 5 h 16"/>
                <a:gd name="T16" fmla="*/ 48 w 70"/>
                <a:gd name="T17" fmla="*/ 10 h 16"/>
                <a:gd name="T18" fmla="*/ 70 w 70"/>
                <a:gd name="T19" fmla="*/ 11 h 16"/>
                <a:gd name="T20" fmla="*/ 70 w 70"/>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6">
                  <a:moveTo>
                    <a:pt x="70" y="16"/>
                  </a:moveTo>
                  <a:lnTo>
                    <a:pt x="48" y="14"/>
                  </a:lnTo>
                  <a:lnTo>
                    <a:pt x="33" y="10"/>
                  </a:lnTo>
                  <a:lnTo>
                    <a:pt x="22" y="7"/>
                  </a:lnTo>
                  <a:lnTo>
                    <a:pt x="0" y="5"/>
                  </a:lnTo>
                  <a:lnTo>
                    <a:pt x="0" y="0"/>
                  </a:lnTo>
                  <a:lnTo>
                    <a:pt x="22" y="2"/>
                  </a:lnTo>
                  <a:lnTo>
                    <a:pt x="36" y="5"/>
                  </a:lnTo>
                  <a:lnTo>
                    <a:pt x="48" y="10"/>
                  </a:lnTo>
                  <a:lnTo>
                    <a:pt x="70" y="11"/>
                  </a:lnTo>
                  <a:lnTo>
                    <a:pt x="7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3" name="Freeform 499"/>
            <p:cNvSpPr>
              <a:spLocks/>
            </p:cNvSpPr>
            <p:nvPr/>
          </p:nvSpPr>
          <p:spPr bwMode="auto">
            <a:xfrm>
              <a:off x="2830" y="1794"/>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4" name="Freeform 500"/>
            <p:cNvSpPr>
              <a:spLocks/>
            </p:cNvSpPr>
            <p:nvPr/>
          </p:nvSpPr>
          <p:spPr bwMode="auto">
            <a:xfrm>
              <a:off x="2794" y="1789"/>
              <a:ext cx="56" cy="34"/>
            </a:xfrm>
            <a:custGeom>
              <a:avLst/>
              <a:gdLst>
                <a:gd name="T0" fmla="*/ 5 w 113"/>
                <a:gd name="T1" fmla="*/ 0 h 70"/>
                <a:gd name="T2" fmla="*/ 31 w 113"/>
                <a:gd name="T3" fmla="*/ 22 h 70"/>
                <a:gd name="T4" fmla="*/ 56 w 113"/>
                <a:gd name="T5" fmla="*/ 41 h 70"/>
                <a:gd name="T6" fmla="*/ 81 w 113"/>
                <a:gd name="T7" fmla="*/ 53 h 70"/>
                <a:gd name="T8" fmla="*/ 113 w 113"/>
                <a:gd name="T9" fmla="*/ 64 h 70"/>
                <a:gd name="T10" fmla="*/ 112 w 113"/>
                <a:gd name="T11" fmla="*/ 70 h 70"/>
                <a:gd name="T12" fmla="*/ 79 w 113"/>
                <a:gd name="T13" fmla="*/ 59 h 70"/>
                <a:gd name="T14" fmla="*/ 51 w 113"/>
                <a:gd name="T15" fmla="*/ 45 h 70"/>
                <a:gd name="T16" fmla="*/ 26 w 113"/>
                <a:gd name="T17" fmla="*/ 27 h 70"/>
                <a:gd name="T18" fmla="*/ 0 w 113"/>
                <a:gd name="T19" fmla="*/ 5 h 70"/>
                <a:gd name="T20" fmla="*/ 5 w 113"/>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0">
                  <a:moveTo>
                    <a:pt x="5" y="0"/>
                  </a:moveTo>
                  <a:lnTo>
                    <a:pt x="31" y="22"/>
                  </a:lnTo>
                  <a:lnTo>
                    <a:pt x="56" y="41"/>
                  </a:lnTo>
                  <a:lnTo>
                    <a:pt x="81" y="53"/>
                  </a:lnTo>
                  <a:lnTo>
                    <a:pt x="113" y="64"/>
                  </a:lnTo>
                  <a:lnTo>
                    <a:pt x="112" y="70"/>
                  </a:lnTo>
                  <a:lnTo>
                    <a:pt x="79" y="59"/>
                  </a:lnTo>
                  <a:lnTo>
                    <a:pt x="51" y="45"/>
                  </a:lnTo>
                  <a:lnTo>
                    <a:pt x="26" y="2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5" name="Freeform 501"/>
            <p:cNvSpPr>
              <a:spLocks/>
            </p:cNvSpPr>
            <p:nvPr/>
          </p:nvSpPr>
          <p:spPr bwMode="auto">
            <a:xfrm>
              <a:off x="2790" y="1789"/>
              <a:ext cx="6" cy="2"/>
            </a:xfrm>
            <a:custGeom>
              <a:avLst/>
              <a:gdLst>
                <a:gd name="T0" fmla="*/ 9 w 11"/>
                <a:gd name="T1" fmla="*/ 0 h 5"/>
                <a:gd name="T2" fmla="*/ 0 w 11"/>
                <a:gd name="T3" fmla="*/ 0 h 5"/>
                <a:gd name="T4" fmla="*/ 6 w 11"/>
                <a:gd name="T5" fmla="*/ 5 h 5"/>
                <a:gd name="T6" fmla="*/ 11 w 11"/>
                <a:gd name="T7" fmla="*/ 0 h 5"/>
                <a:gd name="T8" fmla="*/ 9 w 11"/>
                <a:gd name="T9" fmla="*/ 5 h 5"/>
                <a:gd name="T10" fmla="*/ 9 w 11"/>
                <a:gd name="T11" fmla="*/ 0 h 5"/>
              </a:gdLst>
              <a:ahLst/>
              <a:cxnLst>
                <a:cxn ang="0">
                  <a:pos x="T0" y="T1"/>
                </a:cxn>
                <a:cxn ang="0">
                  <a:pos x="T2" y="T3"/>
                </a:cxn>
                <a:cxn ang="0">
                  <a:pos x="T4" y="T5"/>
                </a:cxn>
                <a:cxn ang="0">
                  <a:pos x="T6" y="T7"/>
                </a:cxn>
                <a:cxn ang="0">
                  <a:pos x="T8" y="T9"/>
                </a:cxn>
                <a:cxn ang="0">
                  <a:pos x="T10" y="T11"/>
                </a:cxn>
              </a:cxnLst>
              <a:rect l="0" t="0" r="r" b="b"/>
              <a:pathLst>
                <a:path w="11" h="5">
                  <a:moveTo>
                    <a:pt x="9" y="0"/>
                  </a:moveTo>
                  <a:lnTo>
                    <a:pt x="0" y="0"/>
                  </a:lnTo>
                  <a:lnTo>
                    <a:pt x="6" y="5"/>
                  </a:lnTo>
                  <a:lnTo>
                    <a:pt x="11" y="0"/>
                  </a:lnTo>
                  <a:lnTo>
                    <a:pt x="9" y="5"/>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6" name="Freeform 502"/>
            <p:cNvSpPr>
              <a:spLocks/>
            </p:cNvSpPr>
            <p:nvPr/>
          </p:nvSpPr>
          <p:spPr bwMode="auto">
            <a:xfrm>
              <a:off x="2849" y="1820"/>
              <a:ext cx="32" cy="21"/>
            </a:xfrm>
            <a:custGeom>
              <a:avLst/>
              <a:gdLst>
                <a:gd name="T0" fmla="*/ 1 w 63"/>
                <a:gd name="T1" fmla="*/ 0 h 41"/>
                <a:gd name="T2" fmla="*/ 32 w 63"/>
                <a:gd name="T3" fmla="*/ 12 h 41"/>
                <a:gd name="T4" fmla="*/ 49 w 63"/>
                <a:gd name="T5" fmla="*/ 23 h 41"/>
                <a:gd name="T6" fmla="*/ 63 w 63"/>
                <a:gd name="T7" fmla="*/ 37 h 41"/>
                <a:gd name="T8" fmla="*/ 58 w 63"/>
                <a:gd name="T9" fmla="*/ 41 h 41"/>
                <a:gd name="T10" fmla="*/ 44 w 63"/>
                <a:gd name="T11" fmla="*/ 27 h 41"/>
                <a:gd name="T12" fmla="*/ 31 w 63"/>
                <a:gd name="T13" fmla="*/ 18 h 41"/>
                <a:gd name="T14" fmla="*/ 0 w 63"/>
                <a:gd name="T15" fmla="*/ 6 h 41"/>
                <a:gd name="T16" fmla="*/ 1 w 6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1">
                  <a:moveTo>
                    <a:pt x="1" y="0"/>
                  </a:moveTo>
                  <a:lnTo>
                    <a:pt x="32" y="12"/>
                  </a:lnTo>
                  <a:lnTo>
                    <a:pt x="49" y="23"/>
                  </a:lnTo>
                  <a:lnTo>
                    <a:pt x="63" y="37"/>
                  </a:lnTo>
                  <a:lnTo>
                    <a:pt x="58" y="41"/>
                  </a:lnTo>
                  <a:lnTo>
                    <a:pt x="44" y="27"/>
                  </a:lnTo>
                  <a:lnTo>
                    <a:pt x="31" y="18"/>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7" name="Freeform 503"/>
            <p:cNvSpPr>
              <a:spLocks/>
            </p:cNvSpPr>
            <p:nvPr/>
          </p:nvSpPr>
          <p:spPr bwMode="auto">
            <a:xfrm>
              <a:off x="2849" y="1820"/>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8" name="Freeform 504"/>
            <p:cNvSpPr>
              <a:spLocks/>
            </p:cNvSpPr>
            <p:nvPr/>
          </p:nvSpPr>
          <p:spPr bwMode="auto">
            <a:xfrm>
              <a:off x="2832" y="1823"/>
              <a:ext cx="49" cy="18"/>
            </a:xfrm>
            <a:custGeom>
              <a:avLst/>
              <a:gdLst>
                <a:gd name="T0" fmla="*/ 96 w 99"/>
                <a:gd name="T1" fmla="*/ 37 h 37"/>
                <a:gd name="T2" fmla="*/ 46 w 99"/>
                <a:gd name="T3" fmla="*/ 16 h 37"/>
                <a:gd name="T4" fmla="*/ 22 w 99"/>
                <a:gd name="T5" fmla="*/ 8 h 37"/>
                <a:gd name="T6" fmla="*/ 0 w 99"/>
                <a:gd name="T7" fmla="*/ 5 h 37"/>
                <a:gd name="T8" fmla="*/ 0 w 99"/>
                <a:gd name="T9" fmla="*/ 0 h 37"/>
                <a:gd name="T10" fmla="*/ 22 w 99"/>
                <a:gd name="T11" fmla="*/ 3 h 37"/>
                <a:gd name="T12" fmla="*/ 50 w 99"/>
                <a:gd name="T13" fmla="*/ 11 h 37"/>
                <a:gd name="T14" fmla="*/ 99 w 99"/>
                <a:gd name="T15" fmla="*/ 33 h 37"/>
                <a:gd name="T16" fmla="*/ 96 w 9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37">
                  <a:moveTo>
                    <a:pt x="96" y="37"/>
                  </a:moveTo>
                  <a:lnTo>
                    <a:pt x="46" y="16"/>
                  </a:lnTo>
                  <a:lnTo>
                    <a:pt x="22" y="8"/>
                  </a:lnTo>
                  <a:lnTo>
                    <a:pt x="0" y="5"/>
                  </a:lnTo>
                  <a:lnTo>
                    <a:pt x="0" y="0"/>
                  </a:lnTo>
                  <a:lnTo>
                    <a:pt x="22" y="3"/>
                  </a:lnTo>
                  <a:lnTo>
                    <a:pt x="50" y="11"/>
                  </a:lnTo>
                  <a:lnTo>
                    <a:pt x="99" y="33"/>
                  </a:lnTo>
                  <a:lnTo>
                    <a:pt x="9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09" name="Freeform 505"/>
            <p:cNvSpPr>
              <a:spLocks/>
            </p:cNvSpPr>
            <p:nvPr/>
          </p:nvSpPr>
          <p:spPr bwMode="auto">
            <a:xfrm>
              <a:off x="2879" y="1839"/>
              <a:ext cx="2" cy="2"/>
            </a:xfrm>
            <a:custGeom>
              <a:avLst/>
              <a:gdLst>
                <a:gd name="T0" fmla="*/ 5 w 5"/>
                <a:gd name="T1" fmla="*/ 0 h 4"/>
                <a:gd name="T2" fmla="*/ 2 w 5"/>
                <a:gd name="T3" fmla="*/ 4 h 4"/>
                <a:gd name="T4" fmla="*/ 5 w 5"/>
                <a:gd name="T5" fmla="*/ 0 h 4"/>
                <a:gd name="T6" fmla="*/ 0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2" y="4"/>
                  </a:lnTo>
                  <a:lnTo>
                    <a:pt x="5"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0" name="Freeform 506"/>
            <p:cNvSpPr>
              <a:spLocks/>
            </p:cNvSpPr>
            <p:nvPr/>
          </p:nvSpPr>
          <p:spPr bwMode="auto">
            <a:xfrm>
              <a:off x="2830" y="1823"/>
              <a:ext cx="25" cy="46"/>
            </a:xfrm>
            <a:custGeom>
              <a:avLst/>
              <a:gdLst>
                <a:gd name="T0" fmla="*/ 6 w 49"/>
                <a:gd name="T1" fmla="*/ 0 h 91"/>
                <a:gd name="T2" fmla="*/ 28 w 49"/>
                <a:gd name="T3" fmla="*/ 43 h 91"/>
                <a:gd name="T4" fmla="*/ 49 w 49"/>
                <a:gd name="T5" fmla="*/ 89 h 91"/>
                <a:gd name="T6" fmla="*/ 43 w 49"/>
                <a:gd name="T7" fmla="*/ 91 h 91"/>
                <a:gd name="T8" fmla="*/ 22 w 49"/>
                <a:gd name="T9" fmla="*/ 45 h 91"/>
                <a:gd name="T10" fmla="*/ 0 w 49"/>
                <a:gd name="T11" fmla="*/ 1 h 91"/>
                <a:gd name="T12" fmla="*/ 6 w 49"/>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49" h="91">
                  <a:moveTo>
                    <a:pt x="6" y="0"/>
                  </a:moveTo>
                  <a:lnTo>
                    <a:pt x="28" y="43"/>
                  </a:lnTo>
                  <a:lnTo>
                    <a:pt x="49" y="89"/>
                  </a:lnTo>
                  <a:lnTo>
                    <a:pt x="43" y="91"/>
                  </a:lnTo>
                  <a:lnTo>
                    <a:pt x="22" y="45"/>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1" name="Freeform 507"/>
            <p:cNvSpPr>
              <a:spLocks/>
            </p:cNvSpPr>
            <p:nvPr/>
          </p:nvSpPr>
          <p:spPr bwMode="auto">
            <a:xfrm>
              <a:off x="2829" y="1823"/>
              <a:ext cx="4" cy="2"/>
            </a:xfrm>
            <a:custGeom>
              <a:avLst/>
              <a:gdLst>
                <a:gd name="T0" fmla="*/ 5 w 8"/>
                <a:gd name="T1" fmla="*/ 0 h 5"/>
                <a:gd name="T2" fmla="*/ 0 w 8"/>
                <a:gd name="T3" fmla="*/ 0 h 5"/>
                <a:gd name="T4" fmla="*/ 2 w 8"/>
                <a:gd name="T5" fmla="*/ 3 h 5"/>
                <a:gd name="T6" fmla="*/ 8 w 8"/>
                <a:gd name="T7" fmla="*/ 2 h 5"/>
                <a:gd name="T8" fmla="*/ 5 w 8"/>
                <a:gd name="T9" fmla="*/ 5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lnTo>
                    <a:pt x="0" y="0"/>
                  </a:lnTo>
                  <a:lnTo>
                    <a:pt x="2" y="3"/>
                  </a:lnTo>
                  <a:lnTo>
                    <a:pt x="8" y="2"/>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2" name="Freeform 508"/>
            <p:cNvSpPr>
              <a:spLocks/>
            </p:cNvSpPr>
            <p:nvPr/>
          </p:nvSpPr>
          <p:spPr bwMode="auto">
            <a:xfrm>
              <a:off x="2852" y="1867"/>
              <a:ext cx="31" cy="40"/>
            </a:xfrm>
            <a:custGeom>
              <a:avLst/>
              <a:gdLst>
                <a:gd name="T0" fmla="*/ 5 w 64"/>
                <a:gd name="T1" fmla="*/ 0 h 79"/>
                <a:gd name="T2" fmla="*/ 19 w 64"/>
                <a:gd name="T3" fmla="*/ 20 h 79"/>
                <a:gd name="T4" fmla="*/ 34 w 64"/>
                <a:gd name="T5" fmla="*/ 37 h 79"/>
                <a:gd name="T6" fmla="*/ 50 w 64"/>
                <a:gd name="T7" fmla="*/ 54 h 79"/>
                <a:gd name="T8" fmla="*/ 64 w 64"/>
                <a:gd name="T9" fmla="*/ 74 h 79"/>
                <a:gd name="T10" fmla="*/ 59 w 64"/>
                <a:gd name="T11" fmla="*/ 79 h 79"/>
                <a:gd name="T12" fmla="*/ 45 w 64"/>
                <a:gd name="T13" fmla="*/ 59 h 79"/>
                <a:gd name="T14" fmla="*/ 30 w 64"/>
                <a:gd name="T15" fmla="*/ 42 h 79"/>
                <a:gd name="T16" fmla="*/ 14 w 64"/>
                <a:gd name="T17" fmla="*/ 25 h 79"/>
                <a:gd name="T18" fmla="*/ 0 w 64"/>
                <a:gd name="T19" fmla="*/ 4 h 79"/>
                <a:gd name="T20" fmla="*/ 5 w 64"/>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9">
                  <a:moveTo>
                    <a:pt x="5" y="0"/>
                  </a:moveTo>
                  <a:lnTo>
                    <a:pt x="19" y="20"/>
                  </a:lnTo>
                  <a:lnTo>
                    <a:pt x="34" y="37"/>
                  </a:lnTo>
                  <a:lnTo>
                    <a:pt x="50" y="54"/>
                  </a:lnTo>
                  <a:lnTo>
                    <a:pt x="64" y="74"/>
                  </a:lnTo>
                  <a:lnTo>
                    <a:pt x="59" y="79"/>
                  </a:lnTo>
                  <a:lnTo>
                    <a:pt x="45" y="59"/>
                  </a:lnTo>
                  <a:lnTo>
                    <a:pt x="30" y="42"/>
                  </a:lnTo>
                  <a:lnTo>
                    <a:pt x="14" y="2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3" name="Freeform 509"/>
            <p:cNvSpPr>
              <a:spLocks/>
            </p:cNvSpPr>
            <p:nvPr/>
          </p:nvSpPr>
          <p:spPr bwMode="auto">
            <a:xfrm>
              <a:off x="2852" y="1867"/>
              <a:ext cx="3" cy="3"/>
            </a:xfrm>
            <a:custGeom>
              <a:avLst/>
              <a:gdLst>
                <a:gd name="T0" fmla="*/ 0 w 6"/>
                <a:gd name="T1" fmla="*/ 3 h 4"/>
                <a:gd name="T2" fmla="*/ 0 w 6"/>
                <a:gd name="T3" fmla="*/ 4 h 4"/>
                <a:gd name="T4" fmla="*/ 5 w 6"/>
                <a:gd name="T5" fmla="*/ 0 h 4"/>
                <a:gd name="T6" fmla="*/ 6 w 6"/>
                <a:gd name="T7" fmla="*/ 1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lnTo>
                    <a:pt x="0" y="4"/>
                  </a:lnTo>
                  <a:lnTo>
                    <a:pt x="5" y="0"/>
                  </a:lnTo>
                  <a:lnTo>
                    <a:pt x="6" y="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4" name="Freeform 510"/>
            <p:cNvSpPr>
              <a:spLocks/>
            </p:cNvSpPr>
            <p:nvPr/>
          </p:nvSpPr>
          <p:spPr bwMode="auto">
            <a:xfrm>
              <a:off x="2881" y="1905"/>
              <a:ext cx="21" cy="53"/>
            </a:xfrm>
            <a:custGeom>
              <a:avLst/>
              <a:gdLst>
                <a:gd name="T0" fmla="*/ 6 w 42"/>
                <a:gd name="T1" fmla="*/ 0 h 107"/>
                <a:gd name="T2" fmla="*/ 17 w 42"/>
                <a:gd name="T3" fmla="*/ 28 h 107"/>
                <a:gd name="T4" fmla="*/ 22 w 42"/>
                <a:gd name="T5" fmla="*/ 55 h 107"/>
                <a:gd name="T6" fmla="*/ 29 w 42"/>
                <a:gd name="T7" fmla="*/ 81 h 107"/>
                <a:gd name="T8" fmla="*/ 42 w 42"/>
                <a:gd name="T9" fmla="*/ 105 h 107"/>
                <a:gd name="T10" fmla="*/ 36 w 42"/>
                <a:gd name="T11" fmla="*/ 107 h 107"/>
                <a:gd name="T12" fmla="*/ 23 w 42"/>
                <a:gd name="T13" fmla="*/ 82 h 107"/>
                <a:gd name="T14" fmla="*/ 16 w 42"/>
                <a:gd name="T15" fmla="*/ 56 h 107"/>
                <a:gd name="T16" fmla="*/ 11 w 42"/>
                <a:gd name="T17" fmla="*/ 30 h 107"/>
                <a:gd name="T18" fmla="*/ 0 w 42"/>
                <a:gd name="T19" fmla="*/ 2 h 107"/>
                <a:gd name="T20" fmla="*/ 6 w 42"/>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7">
                  <a:moveTo>
                    <a:pt x="6" y="0"/>
                  </a:moveTo>
                  <a:lnTo>
                    <a:pt x="17" y="28"/>
                  </a:lnTo>
                  <a:lnTo>
                    <a:pt x="22" y="55"/>
                  </a:lnTo>
                  <a:lnTo>
                    <a:pt x="29" y="81"/>
                  </a:lnTo>
                  <a:lnTo>
                    <a:pt x="42" y="105"/>
                  </a:lnTo>
                  <a:lnTo>
                    <a:pt x="36" y="107"/>
                  </a:lnTo>
                  <a:lnTo>
                    <a:pt x="23" y="82"/>
                  </a:lnTo>
                  <a:lnTo>
                    <a:pt x="16" y="56"/>
                  </a:lnTo>
                  <a:lnTo>
                    <a:pt x="11" y="3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5" name="Freeform 511"/>
            <p:cNvSpPr>
              <a:spLocks/>
            </p:cNvSpPr>
            <p:nvPr/>
          </p:nvSpPr>
          <p:spPr bwMode="auto">
            <a:xfrm>
              <a:off x="2881" y="1904"/>
              <a:ext cx="3" cy="3"/>
            </a:xfrm>
            <a:custGeom>
              <a:avLst/>
              <a:gdLst>
                <a:gd name="T0" fmla="*/ 5 w 6"/>
                <a:gd name="T1" fmla="*/ 0 h 5"/>
                <a:gd name="T2" fmla="*/ 6 w 6"/>
                <a:gd name="T3" fmla="*/ 1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1"/>
                  </a:ln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6" name="Freeform 512"/>
            <p:cNvSpPr>
              <a:spLocks/>
            </p:cNvSpPr>
            <p:nvPr/>
          </p:nvSpPr>
          <p:spPr bwMode="auto">
            <a:xfrm>
              <a:off x="2899" y="1957"/>
              <a:ext cx="40" cy="29"/>
            </a:xfrm>
            <a:custGeom>
              <a:avLst/>
              <a:gdLst>
                <a:gd name="T0" fmla="*/ 4 w 80"/>
                <a:gd name="T1" fmla="*/ 0 h 59"/>
                <a:gd name="T2" fmla="*/ 14 w 80"/>
                <a:gd name="T3" fmla="*/ 9 h 59"/>
                <a:gd name="T4" fmla="*/ 21 w 80"/>
                <a:gd name="T5" fmla="*/ 17 h 59"/>
                <a:gd name="T6" fmla="*/ 41 w 80"/>
                <a:gd name="T7" fmla="*/ 29 h 59"/>
                <a:gd name="T8" fmla="*/ 62 w 80"/>
                <a:gd name="T9" fmla="*/ 38 h 59"/>
                <a:gd name="T10" fmla="*/ 80 w 80"/>
                <a:gd name="T11" fmla="*/ 54 h 59"/>
                <a:gd name="T12" fmla="*/ 75 w 80"/>
                <a:gd name="T13" fmla="*/ 59 h 59"/>
                <a:gd name="T14" fmla="*/ 57 w 80"/>
                <a:gd name="T15" fmla="*/ 43 h 59"/>
                <a:gd name="T16" fmla="*/ 37 w 80"/>
                <a:gd name="T17" fmla="*/ 34 h 59"/>
                <a:gd name="T18" fmla="*/ 17 w 80"/>
                <a:gd name="T19" fmla="*/ 22 h 59"/>
                <a:gd name="T20" fmla="*/ 9 w 80"/>
                <a:gd name="T21" fmla="*/ 14 h 59"/>
                <a:gd name="T22" fmla="*/ 0 w 80"/>
                <a:gd name="T23" fmla="*/ 5 h 59"/>
                <a:gd name="T24" fmla="*/ 4 w 80"/>
                <a:gd name="T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9">
                  <a:moveTo>
                    <a:pt x="4" y="0"/>
                  </a:moveTo>
                  <a:lnTo>
                    <a:pt x="14" y="9"/>
                  </a:lnTo>
                  <a:lnTo>
                    <a:pt x="21" y="17"/>
                  </a:lnTo>
                  <a:lnTo>
                    <a:pt x="41" y="29"/>
                  </a:lnTo>
                  <a:lnTo>
                    <a:pt x="62" y="38"/>
                  </a:lnTo>
                  <a:lnTo>
                    <a:pt x="80" y="54"/>
                  </a:lnTo>
                  <a:lnTo>
                    <a:pt x="75" y="59"/>
                  </a:lnTo>
                  <a:lnTo>
                    <a:pt x="57" y="43"/>
                  </a:lnTo>
                  <a:lnTo>
                    <a:pt x="37" y="34"/>
                  </a:lnTo>
                  <a:lnTo>
                    <a:pt x="17" y="22"/>
                  </a:lnTo>
                  <a:lnTo>
                    <a:pt x="9" y="14"/>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7" name="Freeform 513"/>
            <p:cNvSpPr>
              <a:spLocks/>
            </p:cNvSpPr>
            <p:nvPr/>
          </p:nvSpPr>
          <p:spPr bwMode="auto">
            <a:xfrm>
              <a:off x="2899" y="1957"/>
              <a:ext cx="3" cy="2"/>
            </a:xfrm>
            <a:custGeom>
              <a:avLst/>
              <a:gdLst>
                <a:gd name="T0" fmla="*/ 0 w 6"/>
                <a:gd name="T1" fmla="*/ 3 h 5"/>
                <a:gd name="T2" fmla="*/ 0 w 6"/>
                <a:gd name="T3" fmla="*/ 5 h 5"/>
                <a:gd name="T4" fmla="*/ 4 w 6"/>
                <a:gd name="T5" fmla="*/ 0 h 5"/>
                <a:gd name="T6" fmla="*/ 6 w 6"/>
                <a:gd name="T7" fmla="*/ 1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4" y="0"/>
                  </a:lnTo>
                  <a:lnTo>
                    <a:pt x="6" y="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8" name="Freeform 514"/>
            <p:cNvSpPr>
              <a:spLocks/>
            </p:cNvSpPr>
            <p:nvPr/>
          </p:nvSpPr>
          <p:spPr bwMode="auto">
            <a:xfrm>
              <a:off x="2937" y="1983"/>
              <a:ext cx="5" cy="3"/>
            </a:xfrm>
            <a:custGeom>
              <a:avLst/>
              <a:gdLst>
                <a:gd name="T0" fmla="*/ 5 w 11"/>
                <a:gd name="T1" fmla="*/ 2 h 7"/>
                <a:gd name="T2" fmla="*/ 11 w 11"/>
                <a:gd name="T3" fmla="*/ 7 h 7"/>
                <a:gd name="T4" fmla="*/ 4 w 11"/>
                <a:gd name="T5" fmla="*/ 7 h 7"/>
                <a:gd name="T6" fmla="*/ 4 w 11"/>
                <a:gd name="T7" fmla="*/ 0 h 7"/>
                <a:gd name="T8" fmla="*/ 0 w 11"/>
                <a:gd name="T9" fmla="*/ 7 h 7"/>
                <a:gd name="T10" fmla="*/ 5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5" y="2"/>
                  </a:moveTo>
                  <a:lnTo>
                    <a:pt x="11" y="7"/>
                  </a:lnTo>
                  <a:lnTo>
                    <a:pt x="4" y="7"/>
                  </a:lnTo>
                  <a:lnTo>
                    <a:pt x="4" y="0"/>
                  </a:lnTo>
                  <a:lnTo>
                    <a:pt x="0" y="7"/>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19" name="Freeform 515"/>
            <p:cNvSpPr>
              <a:spLocks/>
            </p:cNvSpPr>
            <p:nvPr/>
          </p:nvSpPr>
          <p:spPr bwMode="auto">
            <a:xfrm>
              <a:off x="2888" y="1948"/>
              <a:ext cx="47" cy="38"/>
            </a:xfrm>
            <a:custGeom>
              <a:avLst/>
              <a:gdLst>
                <a:gd name="T0" fmla="*/ 91 w 94"/>
                <a:gd name="T1" fmla="*/ 78 h 78"/>
                <a:gd name="T2" fmla="*/ 63 w 94"/>
                <a:gd name="T3" fmla="*/ 64 h 78"/>
                <a:gd name="T4" fmla="*/ 37 w 94"/>
                <a:gd name="T5" fmla="*/ 50 h 78"/>
                <a:gd name="T6" fmla="*/ 28 w 94"/>
                <a:gd name="T7" fmla="*/ 41 h 78"/>
                <a:gd name="T8" fmla="*/ 17 w 94"/>
                <a:gd name="T9" fmla="*/ 31 h 78"/>
                <a:gd name="T10" fmla="*/ 0 w 94"/>
                <a:gd name="T11" fmla="*/ 5 h 78"/>
                <a:gd name="T12" fmla="*/ 5 w 94"/>
                <a:gd name="T13" fmla="*/ 0 h 78"/>
                <a:gd name="T14" fmla="*/ 22 w 94"/>
                <a:gd name="T15" fmla="*/ 27 h 78"/>
                <a:gd name="T16" fmla="*/ 31 w 94"/>
                <a:gd name="T17" fmla="*/ 36 h 78"/>
                <a:gd name="T18" fmla="*/ 42 w 94"/>
                <a:gd name="T19" fmla="*/ 45 h 78"/>
                <a:gd name="T20" fmla="*/ 67 w 94"/>
                <a:gd name="T21" fmla="*/ 59 h 78"/>
                <a:gd name="T22" fmla="*/ 94 w 94"/>
                <a:gd name="T23" fmla="*/ 73 h 78"/>
                <a:gd name="T24" fmla="*/ 91 w 9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8">
                  <a:moveTo>
                    <a:pt x="91" y="78"/>
                  </a:moveTo>
                  <a:lnTo>
                    <a:pt x="63" y="64"/>
                  </a:lnTo>
                  <a:lnTo>
                    <a:pt x="37" y="50"/>
                  </a:lnTo>
                  <a:lnTo>
                    <a:pt x="28" y="41"/>
                  </a:lnTo>
                  <a:lnTo>
                    <a:pt x="17" y="31"/>
                  </a:lnTo>
                  <a:lnTo>
                    <a:pt x="0" y="5"/>
                  </a:lnTo>
                  <a:lnTo>
                    <a:pt x="5" y="0"/>
                  </a:lnTo>
                  <a:lnTo>
                    <a:pt x="22" y="27"/>
                  </a:lnTo>
                  <a:lnTo>
                    <a:pt x="31" y="36"/>
                  </a:lnTo>
                  <a:lnTo>
                    <a:pt x="42" y="45"/>
                  </a:lnTo>
                  <a:lnTo>
                    <a:pt x="67" y="59"/>
                  </a:lnTo>
                  <a:lnTo>
                    <a:pt x="94" y="73"/>
                  </a:lnTo>
                  <a:lnTo>
                    <a:pt x="91"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0" name="Freeform 516"/>
            <p:cNvSpPr>
              <a:spLocks/>
            </p:cNvSpPr>
            <p:nvPr/>
          </p:nvSpPr>
          <p:spPr bwMode="auto">
            <a:xfrm>
              <a:off x="2934" y="1983"/>
              <a:ext cx="1" cy="3"/>
            </a:xfrm>
            <a:custGeom>
              <a:avLst/>
              <a:gdLst>
                <a:gd name="T0" fmla="*/ 2 w 3"/>
                <a:gd name="T1" fmla="*/ 7 h 7"/>
                <a:gd name="T2" fmla="*/ 0 w 3"/>
                <a:gd name="T3" fmla="*/ 7 h 7"/>
                <a:gd name="T4" fmla="*/ 3 w 3"/>
                <a:gd name="T5" fmla="*/ 2 h 7"/>
                <a:gd name="T6" fmla="*/ 2 w 3"/>
                <a:gd name="T7" fmla="*/ 0 h 7"/>
                <a:gd name="T8" fmla="*/ 2 w 3"/>
                <a:gd name="T9" fmla="*/ 7 h 7"/>
              </a:gdLst>
              <a:ahLst/>
              <a:cxnLst>
                <a:cxn ang="0">
                  <a:pos x="T0" y="T1"/>
                </a:cxn>
                <a:cxn ang="0">
                  <a:pos x="T2" y="T3"/>
                </a:cxn>
                <a:cxn ang="0">
                  <a:pos x="T4" y="T5"/>
                </a:cxn>
                <a:cxn ang="0">
                  <a:pos x="T6" y="T7"/>
                </a:cxn>
                <a:cxn ang="0">
                  <a:pos x="T8" y="T9"/>
                </a:cxn>
              </a:cxnLst>
              <a:rect l="0" t="0" r="r" b="b"/>
              <a:pathLst>
                <a:path w="3" h="7">
                  <a:moveTo>
                    <a:pt x="2" y="7"/>
                  </a:moveTo>
                  <a:lnTo>
                    <a:pt x="0" y="7"/>
                  </a:lnTo>
                  <a:lnTo>
                    <a:pt x="3" y="2"/>
                  </a:lnTo>
                  <a:lnTo>
                    <a:pt x="2"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1" name="Freeform 517"/>
            <p:cNvSpPr>
              <a:spLocks/>
            </p:cNvSpPr>
            <p:nvPr/>
          </p:nvSpPr>
          <p:spPr bwMode="auto">
            <a:xfrm>
              <a:off x="2871" y="1902"/>
              <a:ext cx="19" cy="47"/>
            </a:xfrm>
            <a:custGeom>
              <a:avLst/>
              <a:gdLst>
                <a:gd name="T0" fmla="*/ 34 w 39"/>
                <a:gd name="T1" fmla="*/ 94 h 94"/>
                <a:gd name="T2" fmla="*/ 26 w 39"/>
                <a:gd name="T3" fmla="*/ 70 h 94"/>
                <a:gd name="T4" fmla="*/ 20 w 39"/>
                <a:gd name="T5" fmla="*/ 47 h 94"/>
                <a:gd name="T6" fmla="*/ 12 w 39"/>
                <a:gd name="T7" fmla="*/ 25 h 94"/>
                <a:gd name="T8" fmla="*/ 0 w 39"/>
                <a:gd name="T9" fmla="*/ 5 h 94"/>
                <a:gd name="T10" fmla="*/ 5 w 39"/>
                <a:gd name="T11" fmla="*/ 0 h 94"/>
                <a:gd name="T12" fmla="*/ 17 w 39"/>
                <a:gd name="T13" fmla="*/ 22 h 94"/>
                <a:gd name="T14" fmla="*/ 25 w 39"/>
                <a:gd name="T15" fmla="*/ 44 h 94"/>
                <a:gd name="T16" fmla="*/ 31 w 39"/>
                <a:gd name="T17" fmla="*/ 67 h 94"/>
                <a:gd name="T18" fmla="*/ 39 w 39"/>
                <a:gd name="T19" fmla="*/ 91 h 94"/>
                <a:gd name="T20" fmla="*/ 34 w 39"/>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94">
                  <a:moveTo>
                    <a:pt x="34" y="94"/>
                  </a:moveTo>
                  <a:lnTo>
                    <a:pt x="26" y="70"/>
                  </a:lnTo>
                  <a:lnTo>
                    <a:pt x="20" y="47"/>
                  </a:lnTo>
                  <a:lnTo>
                    <a:pt x="12" y="25"/>
                  </a:lnTo>
                  <a:lnTo>
                    <a:pt x="0" y="5"/>
                  </a:lnTo>
                  <a:lnTo>
                    <a:pt x="5" y="0"/>
                  </a:lnTo>
                  <a:lnTo>
                    <a:pt x="17" y="22"/>
                  </a:lnTo>
                  <a:lnTo>
                    <a:pt x="25" y="44"/>
                  </a:lnTo>
                  <a:lnTo>
                    <a:pt x="31" y="67"/>
                  </a:lnTo>
                  <a:lnTo>
                    <a:pt x="39" y="91"/>
                  </a:lnTo>
                  <a:lnTo>
                    <a:pt x="34"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2" name="Freeform 518"/>
            <p:cNvSpPr>
              <a:spLocks/>
            </p:cNvSpPr>
            <p:nvPr/>
          </p:nvSpPr>
          <p:spPr bwMode="auto">
            <a:xfrm>
              <a:off x="2888" y="1948"/>
              <a:ext cx="2" cy="2"/>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3" name="Freeform 519"/>
            <p:cNvSpPr>
              <a:spLocks/>
            </p:cNvSpPr>
            <p:nvPr/>
          </p:nvSpPr>
          <p:spPr bwMode="auto">
            <a:xfrm>
              <a:off x="2865" y="1902"/>
              <a:ext cx="9" cy="35"/>
            </a:xfrm>
            <a:custGeom>
              <a:avLst/>
              <a:gdLst>
                <a:gd name="T0" fmla="*/ 18 w 18"/>
                <a:gd name="T1" fmla="*/ 2 h 70"/>
                <a:gd name="T2" fmla="*/ 12 w 18"/>
                <a:gd name="T3" fmla="*/ 17 h 70"/>
                <a:gd name="T4" fmla="*/ 9 w 18"/>
                <a:gd name="T5" fmla="*/ 34 h 70"/>
                <a:gd name="T6" fmla="*/ 6 w 18"/>
                <a:gd name="T7" fmla="*/ 70 h 70"/>
                <a:gd name="T8" fmla="*/ 0 w 18"/>
                <a:gd name="T9" fmla="*/ 70 h 70"/>
                <a:gd name="T10" fmla="*/ 3 w 18"/>
                <a:gd name="T11" fmla="*/ 34 h 70"/>
                <a:gd name="T12" fmla="*/ 6 w 18"/>
                <a:gd name="T13" fmla="*/ 16 h 70"/>
                <a:gd name="T14" fmla="*/ 12 w 18"/>
                <a:gd name="T15" fmla="*/ 0 h 70"/>
                <a:gd name="T16" fmla="*/ 18 w 18"/>
                <a:gd name="T1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70">
                  <a:moveTo>
                    <a:pt x="18" y="2"/>
                  </a:moveTo>
                  <a:lnTo>
                    <a:pt x="12" y="17"/>
                  </a:lnTo>
                  <a:lnTo>
                    <a:pt x="9" y="34"/>
                  </a:lnTo>
                  <a:lnTo>
                    <a:pt x="6" y="70"/>
                  </a:lnTo>
                  <a:lnTo>
                    <a:pt x="0" y="70"/>
                  </a:lnTo>
                  <a:lnTo>
                    <a:pt x="3" y="34"/>
                  </a:lnTo>
                  <a:lnTo>
                    <a:pt x="6" y="16"/>
                  </a:lnTo>
                  <a:lnTo>
                    <a:pt x="12" y="0"/>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4" name="Freeform 520"/>
            <p:cNvSpPr>
              <a:spLocks/>
            </p:cNvSpPr>
            <p:nvPr/>
          </p:nvSpPr>
          <p:spPr bwMode="auto">
            <a:xfrm>
              <a:off x="2871" y="1900"/>
              <a:ext cx="3" cy="4"/>
            </a:xfrm>
            <a:custGeom>
              <a:avLst/>
              <a:gdLst>
                <a:gd name="T0" fmla="*/ 5 w 6"/>
                <a:gd name="T1" fmla="*/ 4 h 9"/>
                <a:gd name="T2" fmla="*/ 1 w 6"/>
                <a:gd name="T3" fmla="*/ 0 h 9"/>
                <a:gd name="T4" fmla="*/ 0 w 6"/>
                <a:gd name="T5" fmla="*/ 4 h 9"/>
                <a:gd name="T6" fmla="*/ 6 w 6"/>
                <a:gd name="T7" fmla="*/ 6 h 9"/>
                <a:gd name="T8" fmla="*/ 0 w 6"/>
                <a:gd name="T9" fmla="*/ 9 h 9"/>
                <a:gd name="T10" fmla="*/ 5 w 6"/>
                <a:gd name="T11" fmla="*/ 4 h 9"/>
              </a:gdLst>
              <a:ahLst/>
              <a:cxnLst>
                <a:cxn ang="0">
                  <a:pos x="T0" y="T1"/>
                </a:cxn>
                <a:cxn ang="0">
                  <a:pos x="T2" y="T3"/>
                </a:cxn>
                <a:cxn ang="0">
                  <a:pos x="T4" y="T5"/>
                </a:cxn>
                <a:cxn ang="0">
                  <a:pos x="T6" y="T7"/>
                </a:cxn>
                <a:cxn ang="0">
                  <a:pos x="T8" y="T9"/>
                </a:cxn>
                <a:cxn ang="0">
                  <a:pos x="T10" y="T11"/>
                </a:cxn>
              </a:cxnLst>
              <a:rect l="0" t="0" r="r" b="b"/>
              <a:pathLst>
                <a:path w="6" h="9">
                  <a:moveTo>
                    <a:pt x="5" y="4"/>
                  </a:moveTo>
                  <a:lnTo>
                    <a:pt x="1" y="0"/>
                  </a:lnTo>
                  <a:lnTo>
                    <a:pt x="0" y="4"/>
                  </a:lnTo>
                  <a:lnTo>
                    <a:pt x="6" y="6"/>
                  </a:lnTo>
                  <a:lnTo>
                    <a:pt x="0" y="9"/>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5" name="Freeform 521"/>
            <p:cNvSpPr>
              <a:spLocks/>
            </p:cNvSpPr>
            <p:nvPr/>
          </p:nvSpPr>
          <p:spPr bwMode="auto">
            <a:xfrm>
              <a:off x="2865" y="1937"/>
              <a:ext cx="17" cy="31"/>
            </a:xfrm>
            <a:custGeom>
              <a:avLst/>
              <a:gdLst>
                <a:gd name="T0" fmla="*/ 6 w 34"/>
                <a:gd name="T1" fmla="*/ 0 h 62"/>
                <a:gd name="T2" fmla="*/ 9 w 34"/>
                <a:gd name="T3" fmla="*/ 18 h 62"/>
                <a:gd name="T4" fmla="*/ 15 w 34"/>
                <a:gd name="T5" fmla="*/ 29 h 62"/>
                <a:gd name="T6" fmla="*/ 24 w 34"/>
                <a:gd name="T7" fmla="*/ 41 h 62"/>
                <a:gd name="T8" fmla="*/ 34 w 34"/>
                <a:gd name="T9" fmla="*/ 60 h 62"/>
                <a:gd name="T10" fmla="*/ 27 w 34"/>
                <a:gd name="T11" fmla="*/ 62 h 62"/>
                <a:gd name="T12" fmla="*/ 20 w 34"/>
                <a:gd name="T13" fmla="*/ 46 h 62"/>
                <a:gd name="T14" fmla="*/ 10 w 34"/>
                <a:gd name="T15" fmla="*/ 34 h 62"/>
                <a:gd name="T16" fmla="*/ 3 w 34"/>
                <a:gd name="T17" fmla="*/ 20 h 62"/>
                <a:gd name="T18" fmla="*/ 0 w 34"/>
                <a:gd name="T19" fmla="*/ 1 h 62"/>
                <a:gd name="T20" fmla="*/ 6 w 34"/>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2">
                  <a:moveTo>
                    <a:pt x="6" y="0"/>
                  </a:moveTo>
                  <a:lnTo>
                    <a:pt x="9" y="18"/>
                  </a:lnTo>
                  <a:lnTo>
                    <a:pt x="15" y="29"/>
                  </a:lnTo>
                  <a:lnTo>
                    <a:pt x="24" y="41"/>
                  </a:lnTo>
                  <a:lnTo>
                    <a:pt x="34" y="60"/>
                  </a:lnTo>
                  <a:lnTo>
                    <a:pt x="27" y="62"/>
                  </a:lnTo>
                  <a:lnTo>
                    <a:pt x="20" y="46"/>
                  </a:lnTo>
                  <a:lnTo>
                    <a:pt x="10" y="34"/>
                  </a:lnTo>
                  <a:lnTo>
                    <a:pt x="3" y="2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6" name="Freeform 522"/>
            <p:cNvSpPr>
              <a:spLocks/>
            </p:cNvSpPr>
            <p:nvPr/>
          </p:nvSpPr>
          <p:spPr bwMode="auto">
            <a:xfrm>
              <a:off x="2865" y="1937"/>
              <a:ext cx="3"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7" name="Freeform 523"/>
            <p:cNvSpPr>
              <a:spLocks/>
            </p:cNvSpPr>
            <p:nvPr/>
          </p:nvSpPr>
          <p:spPr bwMode="auto">
            <a:xfrm>
              <a:off x="2879" y="1967"/>
              <a:ext cx="19" cy="83"/>
            </a:xfrm>
            <a:custGeom>
              <a:avLst/>
              <a:gdLst>
                <a:gd name="T0" fmla="*/ 7 w 39"/>
                <a:gd name="T1" fmla="*/ 0 h 167"/>
                <a:gd name="T2" fmla="*/ 22 w 39"/>
                <a:gd name="T3" fmla="*/ 43 h 167"/>
                <a:gd name="T4" fmla="*/ 31 w 39"/>
                <a:gd name="T5" fmla="*/ 82 h 167"/>
                <a:gd name="T6" fmla="*/ 38 w 39"/>
                <a:gd name="T7" fmla="*/ 122 h 167"/>
                <a:gd name="T8" fmla="*/ 39 w 39"/>
                <a:gd name="T9" fmla="*/ 167 h 167"/>
                <a:gd name="T10" fmla="*/ 33 w 39"/>
                <a:gd name="T11" fmla="*/ 167 h 167"/>
                <a:gd name="T12" fmla="*/ 31 w 39"/>
                <a:gd name="T13" fmla="*/ 122 h 167"/>
                <a:gd name="T14" fmla="*/ 25 w 39"/>
                <a:gd name="T15" fmla="*/ 83 h 167"/>
                <a:gd name="T16" fmla="*/ 16 w 39"/>
                <a:gd name="T17" fmla="*/ 45 h 167"/>
                <a:gd name="T18" fmla="*/ 0 w 39"/>
                <a:gd name="T19" fmla="*/ 2 h 167"/>
                <a:gd name="T20" fmla="*/ 7 w 39"/>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67">
                  <a:moveTo>
                    <a:pt x="7" y="0"/>
                  </a:moveTo>
                  <a:lnTo>
                    <a:pt x="22" y="43"/>
                  </a:lnTo>
                  <a:lnTo>
                    <a:pt x="31" y="82"/>
                  </a:lnTo>
                  <a:lnTo>
                    <a:pt x="38" y="122"/>
                  </a:lnTo>
                  <a:lnTo>
                    <a:pt x="39" y="167"/>
                  </a:lnTo>
                  <a:lnTo>
                    <a:pt x="33" y="167"/>
                  </a:lnTo>
                  <a:lnTo>
                    <a:pt x="31" y="122"/>
                  </a:lnTo>
                  <a:lnTo>
                    <a:pt x="25" y="83"/>
                  </a:lnTo>
                  <a:lnTo>
                    <a:pt x="16" y="45"/>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8" name="Freeform 524"/>
            <p:cNvSpPr>
              <a:spLocks/>
            </p:cNvSpPr>
            <p:nvPr/>
          </p:nvSpPr>
          <p:spPr bwMode="auto">
            <a:xfrm>
              <a:off x="2879" y="1967"/>
              <a:ext cx="3" cy="1"/>
            </a:xfrm>
            <a:custGeom>
              <a:avLst/>
              <a:gdLst>
                <a:gd name="T0" fmla="*/ 7 w 7"/>
                <a:gd name="T1" fmla="*/ 0 h 2"/>
                <a:gd name="T2" fmla="*/ 0 w 7"/>
                <a:gd name="T3" fmla="*/ 2 h 2"/>
                <a:gd name="T4" fmla="*/ 7 w 7"/>
                <a:gd name="T5" fmla="*/ 0 h 2"/>
              </a:gdLst>
              <a:ahLst/>
              <a:cxnLst>
                <a:cxn ang="0">
                  <a:pos x="T0" y="T1"/>
                </a:cxn>
                <a:cxn ang="0">
                  <a:pos x="T2" y="T3"/>
                </a:cxn>
                <a:cxn ang="0">
                  <a:pos x="T4" y="T5"/>
                </a:cxn>
              </a:cxnLst>
              <a:rect l="0" t="0" r="r" b="b"/>
              <a:pathLst>
                <a:path w="7" h="2">
                  <a:moveTo>
                    <a:pt x="7" y="0"/>
                  </a:move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29" name="Freeform 525"/>
            <p:cNvSpPr>
              <a:spLocks/>
            </p:cNvSpPr>
            <p:nvPr/>
          </p:nvSpPr>
          <p:spPr bwMode="auto">
            <a:xfrm>
              <a:off x="2887" y="2050"/>
              <a:ext cx="11" cy="30"/>
            </a:xfrm>
            <a:custGeom>
              <a:avLst/>
              <a:gdLst>
                <a:gd name="T0" fmla="*/ 22 w 22"/>
                <a:gd name="T1" fmla="*/ 0 h 58"/>
                <a:gd name="T2" fmla="*/ 22 w 22"/>
                <a:gd name="T3" fmla="*/ 15 h 58"/>
                <a:gd name="T4" fmla="*/ 19 w 22"/>
                <a:gd name="T5" fmla="*/ 29 h 58"/>
                <a:gd name="T6" fmla="*/ 14 w 22"/>
                <a:gd name="T7" fmla="*/ 43 h 58"/>
                <a:gd name="T8" fmla="*/ 5 w 22"/>
                <a:gd name="T9" fmla="*/ 58 h 58"/>
                <a:gd name="T10" fmla="*/ 0 w 22"/>
                <a:gd name="T11" fmla="*/ 54 h 58"/>
                <a:gd name="T12" fmla="*/ 8 w 22"/>
                <a:gd name="T13" fmla="*/ 41 h 58"/>
                <a:gd name="T14" fmla="*/ 13 w 22"/>
                <a:gd name="T15" fmla="*/ 27 h 58"/>
                <a:gd name="T16" fmla="*/ 16 w 22"/>
                <a:gd name="T17" fmla="*/ 15 h 58"/>
                <a:gd name="T18" fmla="*/ 16 w 22"/>
                <a:gd name="T19" fmla="*/ 0 h 58"/>
                <a:gd name="T20" fmla="*/ 22 w 22"/>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8">
                  <a:moveTo>
                    <a:pt x="22" y="0"/>
                  </a:moveTo>
                  <a:lnTo>
                    <a:pt x="22" y="15"/>
                  </a:lnTo>
                  <a:lnTo>
                    <a:pt x="19" y="29"/>
                  </a:lnTo>
                  <a:lnTo>
                    <a:pt x="14" y="43"/>
                  </a:lnTo>
                  <a:lnTo>
                    <a:pt x="5" y="58"/>
                  </a:lnTo>
                  <a:lnTo>
                    <a:pt x="0" y="54"/>
                  </a:lnTo>
                  <a:lnTo>
                    <a:pt x="8" y="41"/>
                  </a:lnTo>
                  <a:lnTo>
                    <a:pt x="13" y="27"/>
                  </a:lnTo>
                  <a:lnTo>
                    <a:pt x="16" y="15"/>
                  </a:lnTo>
                  <a:lnTo>
                    <a:pt x="16"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0" name="Freeform 526"/>
            <p:cNvSpPr>
              <a:spLocks/>
            </p:cNvSpPr>
            <p:nvPr/>
          </p:nvSpPr>
          <p:spPr bwMode="auto">
            <a:xfrm>
              <a:off x="2895" y="2050"/>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1" name="Freeform 527"/>
            <p:cNvSpPr>
              <a:spLocks/>
            </p:cNvSpPr>
            <p:nvPr/>
          </p:nvSpPr>
          <p:spPr bwMode="auto">
            <a:xfrm>
              <a:off x="2887" y="2050"/>
              <a:ext cx="8" cy="29"/>
            </a:xfrm>
            <a:custGeom>
              <a:avLst/>
              <a:gdLst>
                <a:gd name="T0" fmla="*/ 0 w 16"/>
                <a:gd name="T1" fmla="*/ 54 h 57"/>
                <a:gd name="T2" fmla="*/ 7 w 16"/>
                <a:gd name="T3" fmla="*/ 26 h 57"/>
                <a:gd name="T4" fmla="*/ 10 w 16"/>
                <a:gd name="T5" fmla="*/ 14 h 57"/>
                <a:gd name="T6" fmla="*/ 11 w 16"/>
                <a:gd name="T7" fmla="*/ 0 h 57"/>
                <a:gd name="T8" fmla="*/ 16 w 16"/>
                <a:gd name="T9" fmla="*/ 0 h 57"/>
                <a:gd name="T10" fmla="*/ 14 w 16"/>
                <a:gd name="T11" fmla="*/ 17 h 57"/>
                <a:gd name="T12" fmla="*/ 11 w 16"/>
                <a:gd name="T13" fmla="*/ 29 h 57"/>
                <a:gd name="T14" fmla="*/ 5 w 16"/>
                <a:gd name="T15" fmla="*/ 57 h 57"/>
                <a:gd name="T16" fmla="*/ 0 w 16"/>
                <a:gd name="T17"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0" y="54"/>
                  </a:moveTo>
                  <a:lnTo>
                    <a:pt x="7" y="26"/>
                  </a:lnTo>
                  <a:lnTo>
                    <a:pt x="10" y="14"/>
                  </a:lnTo>
                  <a:lnTo>
                    <a:pt x="11" y="0"/>
                  </a:lnTo>
                  <a:lnTo>
                    <a:pt x="16" y="0"/>
                  </a:lnTo>
                  <a:lnTo>
                    <a:pt x="14" y="17"/>
                  </a:lnTo>
                  <a:lnTo>
                    <a:pt x="11" y="29"/>
                  </a:lnTo>
                  <a:lnTo>
                    <a:pt x="5" y="57"/>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2" name="Freeform 528"/>
            <p:cNvSpPr>
              <a:spLocks/>
            </p:cNvSpPr>
            <p:nvPr/>
          </p:nvSpPr>
          <p:spPr bwMode="auto">
            <a:xfrm>
              <a:off x="2887" y="2077"/>
              <a:ext cx="3" cy="3"/>
            </a:xfrm>
            <a:custGeom>
              <a:avLst/>
              <a:gdLst>
                <a:gd name="T0" fmla="*/ 5 w 5"/>
                <a:gd name="T1" fmla="*/ 4 h 4"/>
                <a:gd name="T2" fmla="*/ 0 w 5"/>
                <a:gd name="T3" fmla="*/ 0 h 4"/>
                <a:gd name="T4" fmla="*/ 5 w 5"/>
                <a:gd name="T5" fmla="*/ 3 h 4"/>
                <a:gd name="T6" fmla="*/ 0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0"/>
                  </a:lnTo>
                  <a:lnTo>
                    <a:pt x="5" y="3"/>
                  </a:ln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3" name="Freeform 529"/>
            <p:cNvSpPr>
              <a:spLocks/>
            </p:cNvSpPr>
            <p:nvPr/>
          </p:nvSpPr>
          <p:spPr bwMode="auto">
            <a:xfrm>
              <a:off x="2873" y="1971"/>
              <a:ext cx="22" cy="79"/>
            </a:xfrm>
            <a:custGeom>
              <a:avLst/>
              <a:gdLst>
                <a:gd name="T0" fmla="*/ 38 w 43"/>
                <a:gd name="T1" fmla="*/ 159 h 159"/>
                <a:gd name="T2" fmla="*/ 35 w 43"/>
                <a:gd name="T3" fmla="*/ 115 h 159"/>
                <a:gd name="T4" fmla="*/ 27 w 43"/>
                <a:gd name="T5" fmla="*/ 80 h 159"/>
                <a:gd name="T6" fmla="*/ 15 w 43"/>
                <a:gd name="T7" fmla="*/ 43 h 159"/>
                <a:gd name="T8" fmla="*/ 0 w 43"/>
                <a:gd name="T9" fmla="*/ 3 h 159"/>
                <a:gd name="T10" fmla="*/ 4 w 43"/>
                <a:gd name="T11" fmla="*/ 0 h 159"/>
                <a:gd name="T12" fmla="*/ 20 w 43"/>
                <a:gd name="T13" fmla="*/ 40 h 159"/>
                <a:gd name="T14" fmla="*/ 32 w 43"/>
                <a:gd name="T15" fmla="*/ 77 h 159"/>
                <a:gd name="T16" fmla="*/ 40 w 43"/>
                <a:gd name="T17" fmla="*/ 115 h 159"/>
                <a:gd name="T18" fmla="*/ 43 w 43"/>
                <a:gd name="T19" fmla="*/ 159 h 159"/>
                <a:gd name="T20" fmla="*/ 38 w 43"/>
                <a:gd name="T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59">
                  <a:moveTo>
                    <a:pt x="38" y="159"/>
                  </a:moveTo>
                  <a:lnTo>
                    <a:pt x="35" y="115"/>
                  </a:lnTo>
                  <a:lnTo>
                    <a:pt x="27" y="80"/>
                  </a:lnTo>
                  <a:lnTo>
                    <a:pt x="15" y="43"/>
                  </a:lnTo>
                  <a:lnTo>
                    <a:pt x="0" y="3"/>
                  </a:lnTo>
                  <a:lnTo>
                    <a:pt x="4" y="0"/>
                  </a:lnTo>
                  <a:lnTo>
                    <a:pt x="20" y="40"/>
                  </a:lnTo>
                  <a:lnTo>
                    <a:pt x="32" y="77"/>
                  </a:lnTo>
                  <a:lnTo>
                    <a:pt x="40" y="115"/>
                  </a:lnTo>
                  <a:lnTo>
                    <a:pt x="43" y="159"/>
                  </a:lnTo>
                  <a:lnTo>
                    <a:pt x="38"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4" name="Freeform 530"/>
            <p:cNvSpPr>
              <a:spLocks/>
            </p:cNvSpPr>
            <p:nvPr/>
          </p:nvSpPr>
          <p:spPr bwMode="auto">
            <a:xfrm>
              <a:off x="2893" y="2050"/>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5" name="Freeform 531"/>
            <p:cNvSpPr>
              <a:spLocks/>
            </p:cNvSpPr>
            <p:nvPr/>
          </p:nvSpPr>
          <p:spPr bwMode="auto">
            <a:xfrm>
              <a:off x="2855" y="1937"/>
              <a:ext cx="21" cy="35"/>
            </a:xfrm>
            <a:custGeom>
              <a:avLst/>
              <a:gdLst>
                <a:gd name="T0" fmla="*/ 36 w 40"/>
                <a:gd name="T1" fmla="*/ 71 h 71"/>
                <a:gd name="T2" fmla="*/ 25 w 40"/>
                <a:gd name="T3" fmla="*/ 54 h 71"/>
                <a:gd name="T4" fmla="*/ 12 w 40"/>
                <a:gd name="T5" fmla="*/ 38 h 71"/>
                <a:gd name="T6" fmla="*/ 3 w 40"/>
                <a:gd name="T7" fmla="*/ 21 h 71"/>
                <a:gd name="T8" fmla="*/ 2 w 40"/>
                <a:gd name="T9" fmla="*/ 11 h 71"/>
                <a:gd name="T10" fmla="*/ 0 w 40"/>
                <a:gd name="T11" fmla="*/ 0 h 71"/>
                <a:gd name="T12" fmla="*/ 5 w 40"/>
                <a:gd name="T13" fmla="*/ 0 h 71"/>
                <a:gd name="T14" fmla="*/ 6 w 40"/>
                <a:gd name="T15" fmla="*/ 11 h 71"/>
                <a:gd name="T16" fmla="*/ 8 w 40"/>
                <a:gd name="T17" fmla="*/ 18 h 71"/>
                <a:gd name="T18" fmla="*/ 17 w 40"/>
                <a:gd name="T19" fmla="*/ 34 h 71"/>
                <a:gd name="T20" fmla="*/ 29 w 40"/>
                <a:gd name="T21" fmla="*/ 49 h 71"/>
                <a:gd name="T22" fmla="*/ 40 w 40"/>
                <a:gd name="T23" fmla="*/ 68 h 71"/>
                <a:gd name="T24" fmla="*/ 36 w 40"/>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71">
                  <a:moveTo>
                    <a:pt x="36" y="71"/>
                  </a:moveTo>
                  <a:lnTo>
                    <a:pt x="25" y="54"/>
                  </a:lnTo>
                  <a:lnTo>
                    <a:pt x="12" y="38"/>
                  </a:lnTo>
                  <a:lnTo>
                    <a:pt x="3" y="21"/>
                  </a:lnTo>
                  <a:lnTo>
                    <a:pt x="2" y="11"/>
                  </a:lnTo>
                  <a:lnTo>
                    <a:pt x="0" y="0"/>
                  </a:lnTo>
                  <a:lnTo>
                    <a:pt x="5" y="0"/>
                  </a:lnTo>
                  <a:lnTo>
                    <a:pt x="6" y="11"/>
                  </a:lnTo>
                  <a:lnTo>
                    <a:pt x="8" y="18"/>
                  </a:lnTo>
                  <a:lnTo>
                    <a:pt x="17" y="34"/>
                  </a:lnTo>
                  <a:lnTo>
                    <a:pt x="29" y="49"/>
                  </a:lnTo>
                  <a:lnTo>
                    <a:pt x="40" y="68"/>
                  </a:lnTo>
                  <a:lnTo>
                    <a:pt x="3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6" name="Freeform 532"/>
            <p:cNvSpPr>
              <a:spLocks/>
            </p:cNvSpPr>
            <p:nvPr/>
          </p:nvSpPr>
          <p:spPr bwMode="auto">
            <a:xfrm>
              <a:off x="2873" y="1971"/>
              <a:ext cx="3" cy="1"/>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lnTo>
                    <a:pt x="0"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7" name="Freeform 533"/>
            <p:cNvSpPr>
              <a:spLocks/>
            </p:cNvSpPr>
            <p:nvPr/>
          </p:nvSpPr>
          <p:spPr bwMode="auto">
            <a:xfrm>
              <a:off x="2855" y="1898"/>
              <a:ext cx="8" cy="40"/>
            </a:xfrm>
            <a:custGeom>
              <a:avLst/>
              <a:gdLst>
                <a:gd name="T0" fmla="*/ 0 w 15"/>
                <a:gd name="T1" fmla="*/ 75 h 78"/>
                <a:gd name="T2" fmla="*/ 5 w 15"/>
                <a:gd name="T3" fmla="*/ 37 h 78"/>
                <a:gd name="T4" fmla="*/ 11 w 15"/>
                <a:gd name="T5" fmla="*/ 0 h 78"/>
                <a:gd name="T6" fmla="*/ 15 w 15"/>
                <a:gd name="T7" fmla="*/ 3 h 78"/>
                <a:gd name="T8" fmla="*/ 9 w 15"/>
                <a:gd name="T9" fmla="*/ 40 h 78"/>
                <a:gd name="T10" fmla="*/ 5 w 15"/>
                <a:gd name="T11" fmla="*/ 78 h 78"/>
                <a:gd name="T12" fmla="*/ 0 w 15"/>
                <a:gd name="T13" fmla="*/ 75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0" y="75"/>
                  </a:moveTo>
                  <a:lnTo>
                    <a:pt x="5" y="37"/>
                  </a:lnTo>
                  <a:lnTo>
                    <a:pt x="11" y="0"/>
                  </a:lnTo>
                  <a:lnTo>
                    <a:pt x="15" y="3"/>
                  </a:lnTo>
                  <a:lnTo>
                    <a:pt x="9" y="40"/>
                  </a:lnTo>
                  <a:lnTo>
                    <a:pt x="5" y="78"/>
                  </a:lnTo>
                  <a:lnTo>
                    <a:pt x="0"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8" name="Freeform 534"/>
            <p:cNvSpPr>
              <a:spLocks/>
            </p:cNvSpPr>
            <p:nvPr/>
          </p:nvSpPr>
          <p:spPr bwMode="auto">
            <a:xfrm>
              <a:off x="2855" y="1936"/>
              <a:ext cx="3" cy="2"/>
            </a:xfrm>
            <a:custGeom>
              <a:avLst/>
              <a:gdLst>
                <a:gd name="T0" fmla="*/ 0 w 5"/>
                <a:gd name="T1" fmla="*/ 2 h 3"/>
                <a:gd name="T2" fmla="*/ 0 w 5"/>
                <a:gd name="T3" fmla="*/ 0 h 3"/>
                <a:gd name="T4" fmla="*/ 5 w 5"/>
                <a:gd name="T5" fmla="*/ 3 h 3"/>
                <a:gd name="T6" fmla="*/ 5 w 5"/>
                <a:gd name="T7" fmla="*/ 2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0"/>
                  </a:lnTo>
                  <a:lnTo>
                    <a:pt x="5" y="3"/>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39" name="Freeform 535"/>
            <p:cNvSpPr>
              <a:spLocks/>
            </p:cNvSpPr>
            <p:nvPr/>
          </p:nvSpPr>
          <p:spPr bwMode="auto">
            <a:xfrm>
              <a:off x="2845" y="1875"/>
              <a:ext cx="18" cy="24"/>
            </a:xfrm>
            <a:custGeom>
              <a:avLst/>
              <a:gdLst>
                <a:gd name="T0" fmla="*/ 33 w 37"/>
                <a:gd name="T1" fmla="*/ 48 h 48"/>
                <a:gd name="T2" fmla="*/ 30 w 37"/>
                <a:gd name="T3" fmla="*/ 34 h 48"/>
                <a:gd name="T4" fmla="*/ 22 w 37"/>
                <a:gd name="T5" fmla="*/ 27 h 48"/>
                <a:gd name="T6" fmla="*/ 11 w 37"/>
                <a:gd name="T7" fmla="*/ 17 h 48"/>
                <a:gd name="T8" fmla="*/ 0 w 37"/>
                <a:gd name="T9" fmla="*/ 5 h 48"/>
                <a:gd name="T10" fmla="*/ 5 w 37"/>
                <a:gd name="T11" fmla="*/ 0 h 48"/>
                <a:gd name="T12" fmla="*/ 14 w 37"/>
                <a:gd name="T13" fmla="*/ 13 h 48"/>
                <a:gd name="T14" fmla="*/ 25 w 37"/>
                <a:gd name="T15" fmla="*/ 22 h 48"/>
                <a:gd name="T16" fmla="*/ 34 w 37"/>
                <a:gd name="T17" fmla="*/ 31 h 48"/>
                <a:gd name="T18" fmla="*/ 37 w 37"/>
                <a:gd name="T19" fmla="*/ 48 h 48"/>
                <a:gd name="T20" fmla="*/ 33 w 37"/>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8">
                  <a:moveTo>
                    <a:pt x="33" y="48"/>
                  </a:moveTo>
                  <a:lnTo>
                    <a:pt x="30" y="34"/>
                  </a:lnTo>
                  <a:lnTo>
                    <a:pt x="22" y="27"/>
                  </a:lnTo>
                  <a:lnTo>
                    <a:pt x="11" y="17"/>
                  </a:lnTo>
                  <a:lnTo>
                    <a:pt x="0" y="5"/>
                  </a:lnTo>
                  <a:lnTo>
                    <a:pt x="5" y="0"/>
                  </a:lnTo>
                  <a:lnTo>
                    <a:pt x="14" y="13"/>
                  </a:lnTo>
                  <a:lnTo>
                    <a:pt x="25" y="22"/>
                  </a:lnTo>
                  <a:lnTo>
                    <a:pt x="34" y="31"/>
                  </a:lnTo>
                  <a:lnTo>
                    <a:pt x="37" y="48"/>
                  </a:lnTo>
                  <a:lnTo>
                    <a:pt x="33"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0" name="Freeform 536"/>
            <p:cNvSpPr>
              <a:spLocks/>
            </p:cNvSpPr>
            <p:nvPr/>
          </p:nvSpPr>
          <p:spPr bwMode="auto">
            <a:xfrm>
              <a:off x="2861" y="1898"/>
              <a:ext cx="2"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1" name="Freeform 537"/>
            <p:cNvSpPr>
              <a:spLocks/>
            </p:cNvSpPr>
            <p:nvPr/>
          </p:nvSpPr>
          <p:spPr bwMode="auto">
            <a:xfrm>
              <a:off x="2825" y="1836"/>
              <a:ext cx="22" cy="41"/>
            </a:xfrm>
            <a:custGeom>
              <a:avLst/>
              <a:gdLst>
                <a:gd name="T0" fmla="*/ 38 w 43"/>
                <a:gd name="T1" fmla="*/ 81 h 81"/>
                <a:gd name="T2" fmla="*/ 29 w 43"/>
                <a:gd name="T3" fmla="*/ 60 h 81"/>
                <a:gd name="T4" fmla="*/ 23 w 43"/>
                <a:gd name="T5" fmla="*/ 40 h 81"/>
                <a:gd name="T6" fmla="*/ 14 w 43"/>
                <a:gd name="T7" fmla="*/ 23 h 81"/>
                <a:gd name="T8" fmla="*/ 0 w 43"/>
                <a:gd name="T9" fmla="*/ 4 h 81"/>
                <a:gd name="T10" fmla="*/ 4 w 43"/>
                <a:gd name="T11" fmla="*/ 0 h 81"/>
                <a:gd name="T12" fmla="*/ 18 w 43"/>
                <a:gd name="T13" fmla="*/ 18 h 81"/>
                <a:gd name="T14" fmla="*/ 27 w 43"/>
                <a:gd name="T15" fmla="*/ 37 h 81"/>
                <a:gd name="T16" fmla="*/ 34 w 43"/>
                <a:gd name="T17" fmla="*/ 57 h 81"/>
                <a:gd name="T18" fmla="*/ 43 w 43"/>
                <a:gd name="T19" fmla="*/ 78 h 81"/>
                <a:gd name="T20" fmla="*/ 38 w 43"/>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1">
                  <a:moveTo>
                    <a:pt x="38" y="81"/>
                  </a:moveTo>
                  <a:lnTo>
                    <a:pt x="29" y="60"/>
                  </a:lnTo>
                  <a:lnTo>
                    <a:pt x="23" y="40"/>
                  </a:lnTo>
                  <a:lnTo>
                    <a:pt x="14" y="23"/>
                  </a:lnTo>
                  <a:lnTo>
                    <a:pt x="0" y="4"/>
                  </a:lnTo>
                  <a:lnTo>
                    <a:pt x="4" y="0"/>
                  </a:lnTo>
                  <a:lnTo>
                    <a:pt x="18" y="18"/>
                  </a:lnTo>
                  <a:lnTo>
                    <a:pt x="27" y="37"/>
                  </a:lnTo>
                  <a:lnTo>
                    <a:pt x="34" y="57"/>
                  </a:lnTo>
                  <a:lnTo>
                    <a:pt x="43" y="78"/>
                  </a:lnTo>
                  <a:lnTo>
                    <a:pt x="38"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2" name="Freeform 538"/>
            <p:cNvSpPr>
              <a:spLocks/>
            </p:cNvSpPr>
            <p:nvPr/>
          </p:nvSpPr>
          <p:spPr bwMode="auto">
            <a:xfrm>
              <a:off x="2814" y="1836"/>
              <a:ext cx="14" cy="51"/>
            </a:xfrm>
            <a:custGeom>
              <a:avLst/>
              <a:gdLst>
                <a:gd name="T0" fmla="*/ 28 w 28"/>
                <a:gd name="T1" fmla="*/ 4 h 101"/>
                <a:gd name="T2" fmla="*/ 24 w 28"/>
                <a:gd name="T3" fmla="*/ 13 h 101"/>
                <a:gd name="T4" fmla="*/ 17 w 28"/>
                <a:gd name="T5" fmla="*/ 27 h 101"/>
                <a:gd name="T6" fmla="*/ 11 w 28"/>
                <a:gd name="T7" fmla="*/ 61 h 101"/>
                <a:gd name="T8" fmla="*/ 7 w 28"/>
                <a:gd name="T9" fmla="*/ 101 h 101"/>
                <a:gd name="T10" fmla="*/ 0 w 28"/>
                <a:gd name="T11" fmla="*/ 101 h 101"/>
                <a:gd name="T12" fmla="*/ 5 w 28"/>
                <a:gd name="T13" fmla="*/ 61 h 101"/>
                <a:gd name="T14" fmla="*/ 11 w 28"/>
                <a:gd name="T15" fmla="*/ 26 h 101"/>
                <a:gd name="T16" fmla="*/ 17 w 28"/>
                <a:gd name="T17" fmla="*/ 12 h 101"/>
                <a:gd name="T18" fmla="*/ 24 w 28"/>
                <a:gd name="T19" fmla="*/ 0 h 101"/>
                <a:gd name="T20" fmla="*/ 28 w 28"/>
                <a:gd name="T2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01">
                  <a:moveTo>
                    <a:pt x="28" y="4"/>
                  </a:moveTo>
                  <a:lnTo>
                    <a:pt x="24" y="13"/>
                  </a:lnTo>
                  <a:lnTo>
                    <a:pt x="17" y="27"/>
                  </a:lnTo>
                  <a:lnTo>
                    <a:pt x="11" y="61"/>
                  </a:lnTo>
                  <a:lnTo>
                    <a:pt x="7" y="101"/>
                  </a:lnTo>
                  <a:lnTo>
                    <a:pt x="0" y="101"/>
                  </a:lnTo>
                  <a:lnTo>
                    <a:pt x="5" y="61"/>
                  </a:lnTo>
                  <a:lnTo>
                    <a:pt x="11" y="26"/>
                  </a:lnTo>
                  <a:lnTo>
                    <a:pt x="17" y="12"/>
                  </a:lnTo>
                  <a:lnTo>
                    <a:pt x="24" y="0"/>
                  </a:lnTo>
                  <a:lnTo>
                    <a:pt x="2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3" name="Freeform 539"/>
            <p:cNvSpPr>
              <a:spLocks/>
            </p:cNvSpPr>
            <p:nvPr/>
          </p:nvSpPr>
          <p:spPr bwMode="auto">
            <a:xfrm>
              <a:off x="2825" y="1834"/>
              <a:ext cx="3" cy="4"/>
            </a:xfrm>
            <a:custGeom>
              <a:avLst/>
              <a:gdLst>
                <a:gd name="T0" fmla="*/ 4 w 4"/>
                <a:gd name="T1" fmla="*/ 4 h 8"/>
                <a:gd name="T2" fmla="*/ 1 w 4"/>
                <a:gd name="T3" fmla="*/ 0 h 8"/>
                <a:gd name="T4" fmla="*/ 0 w 4"/>
                <a:gd name="T5" fmla="*/ 4 h 8"/>
                <a:gd name="T6" fmla="*/ 4 w 4"/>
                <a:gd name="T7" fmla="*/ 8 h 8"/>
                <a:gd name="T8" fmla="*/ 0 w 4"/>
                <a:gd name="T9" fmla="*/ 8 h 8"/>
                <a:gd name="T10" fmla="*/ 4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4" y="4"/>
                  </a:moveTo>
                  <a:lnTo>
                    <a:pt x="1" y="0"/>
                  </a:lnTo>
                  <a:lnTo>
                    <a:pt x="0" y="4"/>
                  </a:lnTo>
                  <a:lnTo>
                    <a:pt x="4" y="8"/>
                  </a:lnTo>
                  <a:lnTo>
                    <a:pt x="0" y="8"/>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4" name="Freeform 540"/>
            <p:cNvSpPr>
              <a:spLocks/>
            </p:cNvSpPr>
            <p:nvPr/>
          </p:nvSpPr>
          <p:spPr bwMode="auto">
            <a:xfrm>
              <a:off x="2810" y="1863"/>
              <a:ext cx="6" cy="24"/>
            </a:xfrm>
            <a:custGeom>
              <a:avLst/>
              <a:gdLst>
                <a:gd name="T0" fmla="*/ 7 w 12"/>
                <a:gd name="T1" fmla="*/ 49 h 49"/>
                <a:gd name="T2" fmla="*/ 4 w 12"/>
                <a:gd name="T3" fmla="*/ 38 h 49"/>
                <a:gd name="T4" fmla="*/ 1 w 12"/>
                <a:gd name="T5" fmla="*/ 24 h 49"/>
                <a:gd name="T6" fmla="*/ 0 w 12"/>
                <a:gd name="T7" fmla="*/ 0 h 49"/>
                <a:gd name="T8" fmla="*/ 4 w 12"/>
                <a:gd name="T9" fmla="*/ 0 h 49"/>
                <a:gd name="T10" fmla="*/ 6 w 12"/>
                <a:gd name="T11" fmla="*/ 24 h 49"/>
                <a:gd name="T12" fmla="*/ 9 w 12"/>
                <a:gd name="T13" fmla="*/ 38 h 49"/>
                <a:gd name="T14" fmla="*/ 12 w 12"/>
                <a:gd name="T15" fmla="*/ 46 h 49"/>
                <a:gd name="T16" fmla="*/ 7 w 1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9">
                  <a:moveTo>
                    <a:pt x="7" y="49"/>
                  </a:moveTo>
                  <a:lnTo>
                    <a:pt x="4" y="38"/>
                  </a:lnTo>
                  <a:lnTo>
                    <a:pt x="1" y="24"/>
                  </a:lnTo>
                  <a:lnTo>
                    <a:pt x="0" y="0"/>
                  </a:lnTo>
                  <a:lnTo>
                    <a:pt x="4" y="0"/>
                  </a:lnTo>
                  <a:lnTo>
                    <a:pt x="6" y="24"/>
                  </a:lnTo>
                  <a:lnTo>
                    <a:pt x="9" y="38"/>
                  </a:lnTo>
                  <a:lnTo>
                    <a:pt x="12" y="46"/>
                  </a:lnTo>
                  <a:lnTo>
                    <a:pt x="7"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5" name="Freeform 541"/>
            <p:cNvSpPr>
              <a:spLocks/>
            </p:cNvSpPr>
            <p:nvPr/>
          </p:nvSpPr>
          <p:spPr bwMode="auto">
            <a:xfrm>
              <a:off x="2814" y="1886"/>
              <a:ext cx="3" cy="1"/>
            </a:xfrm>
            <a:custGeom>
              <a:avLst/>
              <a:gdLst>
                <a:gd name="T0" fmla="*/ 7 w 7"/>
                <a:gd name="T1" fmla="*/ 1 h 3"/>
                <a:gd name="T2" fmla="*/ 0 w 7"/>
                <a:gd name="T3" fmla="*/ 3 h 3"/>
                <a:gd name="T4" fmla="*/ 5 w 7"/>
                <a:gd name="T5" fmla="*/ 0 h 3"/>
                <a:gd name="T6" fmla="*/ 0 w 7"/>
                <a:gd name="T7" fmla="*/ 1 h 3"/>
                <a:gd name="T8" fmla="*/ 7 w 7"/>
                <a:gd name="T9" fmla="*/ 1 h 3"/>
              </a:gdLst>
              <a:ahLst/>
              <a:cxnLst>
                <a:cxn ang="0">
                  <a:pos x="T0" y="T1"/>
                </a:cxn>
                <a:cxn ang="0">
                  <a:pos x="T2" y="T3"/>
                </a:cxn>
                <a:cxn ang="0">
                  <a:pos x="T4" y="T5"/>
                </a:cxn>
                <a:cxn ang="0">
                  <a:pos x="T6" y="T7"/>
                </a:cxn>
                <a:cxn ang="0">
                  <a:pos x="T8" y="T9"/>
                </a:cxn>
              </a:cxnLst>
              <a:rect l="0" t="0" r="r" b="b"/>
              <a:pathLst>
                <a:path w="7" h="3">
                  <a:moveTo>
                    <a:pt x="7" y="1"/>
                  </a:moveTo>
                  <a:lnTo>
                    <a:pt x="0" y="3"/>
                  </a:lnTo>
                  <a:lnTo>
                    <a:pt x="5" y="0"/>
                  </a:lnTo>
                  <a:lnTo>
                    <a:pt x="0"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6" name="Freeform 542"/>
            <p:cNvSpPr>
              <a:spLocks/>
            </p:cNvSpPr>
            <p:nvPr/>
          </p:nvSpPr>
          <p:spPr bwMode="auto">
            <a:xfrm>
              <a:off x="2810" y="1821"/>
              <a:ext cx="11" cy="43"/>
            </a:xfrm>
            <a:custGeom>
              <a:avLst/>
              <a:gdLst>
                <a:gd name="T0" fmla="*/ 0 w 21"/>
                <a:gd name="T1" fmla="*/ 82 h 85"/>
                <a:gd name="T2" fmla="*/ 4 w 21"/>
                <a:gd name="T3" fmla="*/ 57 h 85"/>
                <a:gd name="T4" fmla="*/ 12 w 21"/>
                <a:gd name="T5" fmla="*/ 36 h 85"/>
                <a:gd name="T6" fmla="*/ 17 w 21"/>
                <a:gd name="T7" fmla="*/ 19 h 85"/>
                <a:gd name="T8" fmla="*/ 14 w 21"/>
                <a:gd name="T9" fmla="*/ 13 h 85"/>
                <a:gd name="T10" fmla="*/ 7 w 21"/>
                <a:gd name="T11" fmla="*/ 5 h 85"/>
                <a:gd name="T12" fmla="*/ 12 w 21"/>
                <a:gd name="T13" fmla="*/ 0 h 85"/>
                <a:gd name="T14" fmla="*/ 18 w 21"/>
                <a:gd name="T15" fmla="*/ 8 h 85"/>
                <a:gd name="T16" fmla="*/ 21 w 21"/>
                <a:gd name="T17" fmla="*/ 19 h 85"/>
                <a:gd name="T18" fmla="*/ 17 w 21"/>
                <a:gd name="T19" fmla="*/ 39 h 85"/>
                <a:gd name="T20" fmla="*/ 9 w 21"/>
                <a:gd name="T21" fmla="*/ 60 h 85"/>
                <a:gd name="T22" fmla="*/ 4 w 21"/>
                <a:gd name="T23" fmla="*/ 85 h 85"/>
                <a:gd name="T24" fmla="*/ 0 w 21"/>
                <a:gd name="T2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85">
                  <a:moveTo>
                    <a:pt x="0" y="82"/>
                  </a:moveTo>
                  <a:lnTo>
                    <a:pt x="4" y="57"/>
                  </a:lnTo>
                  <a:lnTo>
                    <a:pt x="12" y="36"/>
                  </a:lnTo>
                  <a:lnTo>
                    <a:pt x="17" y="19"/>
                  </a:lnTo>
                  <a:lnTo>
                    <a:pt x="14" y="13"/>
                  </a:lnTo>
                  <a:lnTo>
                    <a:pt x="7" y="5"/>
                  </a:lnTo>
                  <a:lnTo>
                    <a:pt x="12" y="0"/>
                  </a:lnTo>
                  <a:lnTo>
                    <a:pt x="18" y="8"/>
                  </a:lnTo>
                  <a:lnTo>
                    <a:pt x="21" y="19"/>
                  </a:lnTo>
                  <a:lnTo>
                    <a:pt x="17" y="39"/>
                  </a:lnTo>
                  <a:lnTo>
                    <a:pt x="9" y="60"/>
                  </a:lnTo>
                  <a:lnTo>
                    <a:pt x="4" y="85"/>
                  </a:lnTo>
                  <a:lnTo>
                    <a:pt x="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7" name="Freeform 543"/>
            <p:cNvSpPr>
              <a:spLocks/>
            </p:cNvSpPr>
            <p:nvPr/>
          </p:nvSpPr>
          <p:spPr bwMode="auto">
            <a:xfrm>
              <a:off x="2810" y="1862"/>
              <a:ext cx="2" cy="2"/>
            </a:xfrm>
            <a:custGeom>
              <a:avLst/>
              <a:gdLst>
                <a:gd name="T0" fmla="*/ 0 w 4"/>
                <a:gd name="T1" fmla="*/ 2 h 3"/>
                <a:gd name="T2" fmla="*/ 0 w 4"/>
                <a:gd name="T3" fmla="*/ 0 h 3"/>
                <a:gd name="T4" fmla="*/ 4 w 4"/>
                <a:gd name="T5" fmla="*/ 3 h 3"/>
                <a:gd name="T6" fmla="*/ 4 w 4"/>
                <a:gd name="T7" fmla="*/ 2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0" y="0"/>
                  </a:lnTo>
                  <a:lnTo>
                    <a:pt x="4" y="3"/>
                  </a:lnTo>
                  <a:lnTo>
                    <a:pt x="4"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8" name="Freeform 544"/>
            <p:cNvSpPr>
              <a:spLocks/>
            </p:cNvSpPr>
            <p:nvPr/>
          </p:nvSpPr>
          <p:spPr bwMode="auto">
            <a:xfrm>
              <a:off x="2797" y="1805"/>
              <a:ext cx="19" cy="18"/>
            </a:xfrm>
            <a:custGeom>
              <a:avLst/>
              <a:gdLst>
                <a:gd name="T0" fmla="*/ 36 w 39"/>
                <a:gd name="T1" fmla="*/ 37 h 37"/>
                <a:gd name="T2" fmla="*/ 20 w 39"/>
                <a:gd name="T3" fmla="*/ 23 h 37"/>
                <a:gd name="T4" fmla="*/ 0 w 39"/>
                <a:gd name="T5" fmla="*/ 4 h 37"/>
                <a:gd name="T6" fmla="*/ 3 w 39"/>
                <a:gd name="T7" fmla="*/ 0 h 37"/>
                <a:gd name="T8" fmla="*/ 24 w 39"/>
                <a:gd name="T9" fmla="*/ 18 h 37"/>
                <a:gd name="T10" fmla="*/ 39 w 39"/>
                <a:gd name="T11" fmla="*/ 32 h 37"/>
                <a:gd name="T12" fmla="*/ 36 w 39"/>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39" h="37">
                  <a:moveTo>
                    <a:pt x="36" y="37"/>
                  </a:moveTo>
                  <a:lnTo>
                    <a:pt x="20" y="23"/>
                  </a:lnTo>
                  <a:lnTo>
                    <a:pt x="0" y="4"/>
                  </a:lnTo>
                  <a:lnTo>
                    <a:pt x="3" y="0"/>
                  </a:lnTo>
                  <a:lnTo>
                    <a:pt x="24" y="18"/>
                  </a:lnTo>
                  <a:lnTo>
                    <a:pt x="39" y="32"/>
                  </a:lnTo>
                  <a:lnTo>
                    <a:pt x="3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49" name="Freeform 545"/>
            <p:cNvSpPr>
              <a:spLocks/>
            </p:cNvSpPr>
            <p:nvPr/>
          </p:nvSpPr>
          <p:spPr bwMode="auto">
            <a:xfrm>
              <a:off x="2709" y="1755"/>
              <a:ext cx="89" cy="52"/>
            </a:xfrm>
            <a:custGeom>
              <a:avLst/>
              <a:gdLst>
                <a:gd name="T0" fmla="*/ 174 w 178"/>
                <a:gd name="T1" fmla="*/ 104 h 104"/>
                <a:gd name="T2" fmla="*/ 130 w 178"/>
                <a:gd name="T3" fmla="*/ 71 h 104"/>
                <a:gd name="T4" fmla="*/ 92 w 178"/>
                <a:gd name="T5" fmla="*/ 47 h 104"/>
                <a:gd name="T6" fmla="*/ 0 w 178"/>
                <a:gd name="T7" fmla="*/ 4 h 104"/>
                <a:gd name="T8" fmla="*/ 4 w 178"/>
                <a:gd name="T9" fmla="*/ 0 h 104"/>
                <a:gd name="T10" fmla="*/ 95 w 178"/>
                <a:gd name="T11" fmla="*/ 43 h 104"/>
                <a:gd name="T12" fmla="*/ 135 w 178"/>
                <a:gd name="T13" fmla="*/ 66 h 104"/>
                <a:gd name="T14" fmla="*/ 178 w 178"/>
                <a:gd name="T15" fmla="*/ 100 h 104"/>
                <a:gd name="T16" fmla="*/ 174 w 178"/>
                <a:gd name="T1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04">
                  <a:moveTo>
                    <a:pt x="174" y="104"/>
                  </a:moveTo>
                  <a:lnTo>
                    <a:pt x="130" y="71"/>
                  </a:lnTo>
                  <a:lnTo>
                    <a:pt x="92" y="47"/>
                  </a:lnTo>
                  <a:lnTo>
                    <a:pt x="0" y="4"/>
                  </a:lnTo>
                  <a:lnTo>
                    <a:pt x="4" y="0"/>
                  </a:lnTo>
                  <a:lnTo>
                    <a:pt x="95" y="43"/>
                  </a:lnTo>
                  <a:lnTo>
                    <a:pt x="135" y="66"/>
                  </a:lnTo>
                  <a:lnTo>
                    <a:pt x="178" y="100"/>
                  </a:lnTo>
                  <a:lnTo>
                    <a:pt x="174"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0" name="Freeform 546"/>
            <p:cNvSpPr>
              <a:spLocks/>
            </p:cNvSpPr>
            <p:nvPr/>
          </p:nvSpPr>
          <p:spPr bwMode="auto">
            <a:xfrm>
              <a:off x="2704" y="1755"/>
              <a:ext cx="7" cy="4"/>
            </a:xfrm>
            <a:custGeom>
              <a:avLst/>
              <a:gdLst>
                <a:gd name="T0" fmla="*/ 14 w 14"/>
                <a:gd name="T1" fmla="*/ 4 h 7"/>
                <a:gd name="T2" fmla="*/ 3 w 14"/>
                <a:gd name="T3" fmla="*/ 7 h 7"/>
                <a:gd name="T4" fmla="*/ 0 w 14"/>
                <a:gd name="T5" fmla="*/ 3 h 7"/>
                <a:gd name="T6" fmla="*/ 10 w 14"/>
                <a:gd name="T7" fmla="*/ 0 h 7"/>
                <a:gd name="T8" fmla="*/ 14 w 14"/>
                <a:gd name="T9" fmla="*/ 4 h 7"/>
              </a:gdLst>
              <a:ahLst/>
              <a:cxnLst>
                <a:cxn ang="0">
                  <a:pos x="T0" y="T1"/>
                </a:cxn>
                <a:cxn ang="0">
                  <a:pos x="T2" y="T3"/>
                </a:cxn>
                <a:cxn ang="0">
                  <a:pos x="T4" y="T5"/>
                </a:cxn>
                <a:cxn ang="0">
                  <a:pos x="T6" y="T7"/>
                </a:cxn>
                <a:cxn ang="0">
                  <a:pos x="T8" y="T9"/>
                </a:cxn>
              </a:cxnLst>
              <a:rect l="0" t="0" r="r" b="b"/>
              <a:pathLst>
                <a:path w="14" h="7">
                  <a:moveTo>
                    <a:pt x="14" y="4"/>
                  </a:moveTo>
                  <a:lnTo>
                    <a:pt x="3" y="7"/>
                  </a:lnTo>
                  <a:lnTo>
                    <a:pt x="0" y="3"/>
                  </a:lnTo>
                  <a:lnTo>
                    <a:pt x="10" y="0"/>
                  </a:lnTo>
                  <a:lnTo>
                    <a:pt x="1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1" name="Freeform 547"/>
            <p:cNvSpPr>
              <a:spLocks/>
            </p:cNvSpPr>
            <p:nvPr/>
          </p:nvSpPr>
          <p:spPr bwMode="auto">
            <a:xfrm>
              <a:off x="2709" y="1755"/>
              <a:ext cx="2" cy="2"/>
            </a:xfrm>
            <a:custGeom>
              <a:avLst/>
              <a:gdLst>
                <a:gd name="T0" fmla="*/ 4 w 4"/>
                <a:gd name="T1" fmla="*/ 0 h 4"/>
                <a:gd name="T2" fmla="*/ 2 w 4"/>
                <a:gd name="T3" fmla="*/ 0 h 4"/>
                <a:gd name="T4" fmla="*/ 0 w 4"/>
                <a:gd name="T5" fmla="*/ 0 h 4"/>
                <a:gd name="T6" fmla="*/ 4 w 4"/>
                <a:gd name="T7" fmla="*/ 4 h 4"/>
                <a:gd name="T8" fmla="*/ 0 w 4"/>
                <a:gd name="T9" fmla="*/ 4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2" y="0"/>
                  </a:lnTo>
                  <a:lnTo>
                    <a:pt x="0" y="0"/>
                  </a:lnTo>
                  <a:lnTo>
                    <a:pt x="4" y="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2" name="Freeform 548"/>
            <p:cNvSpPr>
              <a:spLocks/>
            </p:cNvSpPr>
            <p:nvPr/>
          </p:nvSpPr>
          <p:spPr bwMode="auto">
            <a:xfrm>
              <a:off x="2703" y="1757"/>
              <a:ext cx="29" cy="83"/>
            </a:xfrm>
            <a:custGeom>
              <a:avLst/>
              <a:gdLst>
                <a:gd name="T0" fmla="*/ 6 w 59"/>
                <a:gd name="T1" fmla="*/ 0 h 167"/>
                <a:gd name="T2" fmla="*/ 22 w 59"/>
                <a:gd name="T3" fmla="*/ 43 h 167"/>
                <a:gd name="T4" fmla="*/ 33 w 59"/>
                <a:gd name="T5" fmla="*/ 82 h 167"/>
                <a:gd name="T6" fmla="*/ 43 w 59"/>
                <a:gd name="T7" fmla="*/ 121 h 167"/>
                <a:gd name="T8" fmla="*/ 59 w 59"/>
                <a:gd name="T9" fmla="*/ 165 h 167"/>
                <a:gd name="T10" fmla="*/ 53 w 59"/>
                <a:gd name="T11" fmla="*/ 167 h 167"/>
                <a:gd name="T12" fmla="*/ 37 w 59"/>
                <a:gd name="T13" fmla="*/ 122 h 167"/>
                <a:gd name="T14" fmla="*/ 26 w 59"/>
                <a:gd name="T15" fmla="*/ 83 h 167"/>
                <a:gd name="T16" fmla="*/ 16 w 59"/>
                <a:gd name="T17" fmla="*/ 45 h 167"/>
                <a:gd name="T18" fmla="*/ 0 w 59"/>
                <a:gd name="T19" fmla="*/ 2 h 167"/>
                <a:gd name="T20" fmla="*/ 6 w 59"/>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67">
                  <a:moveTo>
                    <a:pt x="6" y="0"/>
                  </a:moveTo>
                  <a:lnTo>
                    <a:pt x="22" y="43"/>
                  </a:lnTo>
                  <a:lnTo>
                    <a:pt x="33" y="82"/>
                  </a:lnTo>
                  <a:lnTo>
                    <a:pt x="43" y="121"/>
                  </a:lnTo>
                  <a:lnTo>
                    <a:pt x="59" y="165"/>
                  </a:lnTo>
                  <a:lnTo>
                    <a:pt x="53" y="167"/>
                  </a:lnTo>
                  <a:lnTo>
                    <a:pt x="37" y="122"/>
                  </a:lnTo>
                  <a:lnTo>
                    <a:pt x="26" y="83"/>
                  </a:lnTo>
                  <a:lnTo>
                    <a:pt x="16" y="45"/>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3" name="Freeform 549"/>
            <p:cNvSpPr>
              <a:spLocks/>
            </p:cNvSpPr>
            <p:nvPr/>
          </p:nvSpPr>
          <p:spPr bwMode="auto">
            <a:xfrm>
              <a:off x="2702" y="1756"/>
              <a:ext cx="4" cy="3"/>
            </a:xfrm>
            <a:custGeom>
              <a:avLst/>
              <a:gdLst>
                <a:gd name="T0" fmla="*/ 3 w 7"/>
                <a:gd name="T1" fmla="*/ 0 h 4"/>
                <a:gd name="T2" fmla="*/ 0 w 7"/>
                <a:gd name="T3" fmla="*/ 0 h 4"/>
                <a:gd name="T4" fmla="*/ 1 w 7"/>
                <a:gd name="T5" fmla="*/ 3 h 4"/>
                <a:gd name="T6" fmla="*/ 7 w 7"/>
                <a:gd name="T7" fmla="*/ 1 h 4"/>
                <a:gd name="T8" fmla="*/ 6 w 7"/>
                <a:gd name="T9" fmla="*/ 4 h 4"/>
                <a:gd name="T10" fmla="*/ 3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3" y="0"/>
                  </a:moveTo>
                  <a:lnTo>
                    <a:pt x="0" y="0"/>
                  </a:lnTo>
                  <a:lnTo>
                    <a:pt x="1" y="3"/>
                  </a:lnTo>
                  <a:lnTo>
                    <a:pt x="7" y="1"/>
                  </a:lnTo>
                  <a:lnTo>
                    <a:pt x="6"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4" name="Freeform 550"/>
            <p:cNvSpPr>
              <a:spLocks/>
            </p:cNvSpPr>
            <p:nvPr/>
          </p:nvSpPr>
          <p:spPr bwMode="auto">
            <a:xfrm>
              <a:off x="2729" y="1840"/>
              <a:ext cx="34" cy="107"/>
            </a:xfrm>
            <a:custGeom>
              <a:avLst/>
              <a:gdLst>
                <a:gd name="T0" fmla="*/ 6 w 66"/>
                <a:gd name="T1" fmla="*/ 0 h 215"/>
                <a:gd name="T2" fmla="*/ 29 w 66"/>
                <a:gd name="T3" fmla="*/ 54 h 215"/>
                <a:gd name="T4" fmla="*/ 48 w 66"/>
                <a:gd name="T5" fmla="*/ 105 h 215"/>
                <a:gd name="T6" fmla="*/ 62 w 66"/>
                <a:gd name="T7" fmla="*/ 156 h 215"/>
                <a:gd name="T8" fmla="*/ 66 w 66"/>
                <a:gd name="T9" fmla="*/ 186 h 215"/>
                <a:gd name="T10" fmla="*/ 66 w 66"/>
                <a:gd name="T11" fmla="*/ 215 h 215"/>
                <a:gd name="T12" fmla="*/ 60 w 66"/>
                <a:gd name="T13" fmla="*/ 215 h 215"/>
                <a:gd name="T14" fmla="*/ 60 w 66"/>
                <a:gd name="T15" fmla="*/ 186 h 215"/>
                <a:gd name="T16" fmla="*/ 55 w 66"/>
                <a:gd name="T17" fmla="*/ 158 h 215"/>
                <a:gd name="T18" fmla="*/ 41 w 66"/>
                <a:gd name="T19" fmla="*/ 107 h 215"/>
                <a:gd name="T20" fmla="*/ 23 w 66"/>
                <a:gd name="T21" fmla="*/ 56 h 215"/>
                <a:gd name="T22" fmla="*/ 0 w 66"/>
                <a:gd name="T23" fmla="*/ 2 h 215"/>
                <a:gd name="T24" fmla="*/ 6 w 66"/>
                <a:gd name="T25"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15">
                  <a:moveTo>
                    <a:pt x="6" y="0"/>
                  </a:moveTo>
                  <a:lnTo>
                    <a:pt x="29" y="54"/>
                  </a:lnTo>
                  <a:lnTo>
                    <a:pt x="48" y="105"/>
                  </a:lnTo>
                  <a:lnTo>
                    <a:pt x="62" y="156"/>
                  </a:lnTo>
                  <a:lnTo>
                    <a:pt x="66" y="186"/>
                  </a:lnTo>
                  <a:lnTo>
                    <a:pt x="66" y="215"/>
                  </a:lnTo>
                  <a:lnTo>
                    <a:pt x="60" y="215"/>
                  </a:lnTo>
                  <a:lnTo>
                    <a:pt x="60" y="186"/>
                  </a:lnTo>
                  <a:lnTo>
                    <a:pt x="55" y="158"/>
                  </a:lnTo>
                  <a:lnTo>
                    <a:pt x="41" y="107"/>
                  </a:lnTo>
                  <a:lnTo>
                    <a:pt x="23" y="56"/>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5" name="Freeform 551"/>
            <p:cNvSpPr>
              <a:spLocks/>
            </p:cNvSpPr>
            <p:nvPr/>
          </p:nvSpPr>
          <p:spPr bwMode="auto">
            <a:xfrm>
              <a:off x="2729" y="1840"/>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6" name="Freeform 552"/>
            <p:cNvSpPr>
              <a:spLocks/>
            </p:cNvSpPr>
            <p:nvPr/>
          </p:nvSpPr>
          <p:spPr bwMode="auto">
            <a:xfrm>
              <a:off x="2760" y="1947"/>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7" name="Freeform 553"/>
            <p:cNvSpPr>
              <a:spLocks/>
            </p:cNvSpPr>
            <p:nvPr/>
          </p:nvSpPr>
          <p:spPr bwMode="auto">
            <a:xfrm>
              <a:off x="2749" y="1990"/>
              <a:ext cx="14" cy="78"/>
            </a:xfrm>
            <a:custGeom>
              <a:avLst/>
              <a:gdLst>
                <a:gd name="T0" fmla="*/ 28 w 28"/>
                <a:gd name="T1" fmla="*/ 0 h 156"/>
                <a:gd name="T2" fmla="*/ 25 w 28"/>
                <a:gd name="T3" fmla="*/ 42 h 156"/>
                <a:gd name="T4" fmla="*/ 17 w 28"/>
                <a:gd name="T5" fmla="*/ 77 h 156"/>
                <a:gd name="T6" fmla="*/ 11 w 28"/>
                <a:gd name="T7" fmla="*/ 114 h 156"/>
                <a:gd name="T8" fmla="*/ 7 w 28"/>
                <a:gd name="T9" fmla="*/ 156 h 156"/>
                <a:gd name="T10" fmla="*/ 0 w 28"/>
                <a:gd name="T11" fmla="*/ 156 h 156"/>
                <a:gd name="T12" fmla="*/ 5 w 28"/>
                <a:gd name="T13" fmla="*/ 114 h 156"/>
                <a:gd name="T14" fmla="*/ 11 w 28"/>
                <a:gd name="T15" fmla="*/ 77 h 156"/>
                <a:gd name="T16" fmla="*/ 19 w 28"/>
                <a:gd name="T17" fmla="*/ 42 h 156"/>
                <a:gd name="T18" fmla="*/ 22 w 28"/>
                <a:gd name="T19" fmla="*/ 0 h 156"/>
                <a:gd name="T20" fmla="*/ 28 w 28"/>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56">
                  <a:moveTo>
                    <a:pt x="28" y="0"/>
                  </a:moveTo>
                  <a:lnTo>
                    <a:pt x="25" y="42"/>
                  </a:lnTo>
                  <a:lnTo>
                    <a:pt x="17" y="77"/>
                  </a:lnTo>
                  <a:lnTo>
                    <a:pt x="11" y="114"/>
                  </a:lnTo>
                  <a:lnTo>
                    <a:pt x="7" y="156"/>
                  </a:lnTo>
                  <a:lnTo>
                    <a:pt x="0" y="156"/>
                  </a:lnTo>
                  <a:lnTo>
                    <a:pt x="5" y="114"/>
                  </a:lnTo>
                  <a:lnTo>
                    <a:pt x="11" y="77"/>
                  </a:lnTo>
                  <a:lnTo>
                    <a:pt x="19" y="42"/>
                  </a:lnTo>
                  <a:lnTo>
                    <a:pt x="22"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8" name="Freeform 554"/>
            <p:cNvSpPr>
              <a:spLocks/>
            </p:cNvSpPr>
            <p:nvPr/>
          </p:nvSpPr>
          <p:spPr bwMode="auto">
            <a:xfrm>
              <a:off x="2760" y="1990"/>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59" name="Freeform 555"/>
            <p:cNvSpPr>
              <a:spLocks/>
            </p:cNvSpPr>
            <p:nvPr/>
          </p:nvSpPr>
          <p:spPr bwMode="auto">
            <a:xfrm>
              <a:off x="2749" y="2068"/>
              <a:ext cx="20" cy="19"/>
            </a:xfrm>
            <a:custGeom>
              <a:avLst/>
              <a:gdLst>
                <a:gd name="T0" fmla="*/ 7 w 41"/>
                <a:gd name="T1" fmla="*/ 0 h 37"/>
                <a:gd name="T2" fmla="*/ 8 w 41"/>
                <a:gd name="T3" fmla="*/ 6 h 37"/>
                <a:gd name="T4" fmla="*/ 10 w 41"/>
                <a:gd name="T5" fmla="*/ 9 h 37"/>
                <a:gd name="T6" fmla="*/ 19 w 41"/>
                <a:gd name="T7" fmla="*/ 17 h 37"/>
                <a:gd name="T8" fmla="*/ 30 w 41"/>
                <a:gd name="T9" fmla="*/ 23 h 37"/>
                <a:gd name="T10" fmla="*/ 41 w 41"/>
                <a:gd name="T11" fmla="*/ 33 h 37"/>
                <a:gd name="T12" fmla="*/ 36 w 41"/>
                <a:gd name="T13" fmla="*/ 37 h 37"/>
                <a:gd name="T14" fmla="*/ 25 w 41"/>
                <a:gd name="T15" fmla="*/ 28 h 37"/>
                <a:gd name="T16" fmla="*/ 14 w 41"/>
                <a:gd name="T17" fmla="*/ 22 h 37"/>
                <a:gd name="T18" fmla="*/ 5 w 41"/>
                <a:gd name="T19" fmla="*/ 14 h 37"/>
                <a:gd name="T20" fmla="*/ 2 w 41"/>
                <a:gd name="T21" fmla="*/ 8 h 37"/>
                <a:gd name="T22" fmla="*/ 0 w 41"/>
                <a:gd name="T23" fmla="*/ 2 h 37"/>
                <a:gd name="T24" fmla="*/ 7 w 41"/>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7">
                  <a:moveTo>
                    <a:pt x="7" y="0"/>
                  </a:moveTo>
                  <a:lnTo>
                    <a:pt x="8" y="6"/>
                  </a:lnTo>
                  <a:lnTo>
                    <a:pt x="10" y="9"/>
                  </a:lnTo>
                  <a:lnTo>
                    <a:pt x="19" y="17"/>
                  </a:lnTo>
                  <a:lnTo>
                    <a:pt x="30" y="23"/>
                  </a:lnTo>
                  <a:lnTo>
                    <a:pt x="41" y="33"/>
                  </a:lnTo>
                  <a:lnTo>
                    <a:pt x="36" y="37"/>
                  </a:lnTo>
                  <a:lnTo>
                    <a:pt x="25" y="28"/>
                  </a:lnTo>
                  <a:lnTo>
                    <a:pt x="14" y="22"/>
                  </a:lnTo>
                  <a:lnTo>
                    <a:pt x="5" y="14"/>
                  </a:lnTo>
                  <a:lnTo>
                    <a:pt x="2" y="8"/>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0" name="Freeform 556"/>
            <p:cNvSpPr>
              <a:spLocks/>
            </p:cNvSpPr>
            <p:nvPr/>
          </p:nvSpPr>
          <p:spPr bwMode="auto">
            <a:xfrm>
              <a:off x="2749" y="2068"/>
              <a:ext cx="3" cy="1"/>
            </a:xfrm>
            <a:custGeom>
              <a:avLst/>
              <a:gdLst>
                <a:gd name="T0" fmla="*/ 0 w 7"/>
                <a:gd name="T1" fmla="*/ 0 h 2"/>
                <a:gd name="T2" fmla="*/ 0 w 7"/>
                <a:gd name="T3" fmla="*/ 2 h 2"/>
                <a:gd name="T4" fmla="*/ 7 w 7"/>
                <a:gd name="T5" fmla="*/ 0 h 2"/>
                <a:gd name="T6" fmla="*/ 0 w 7"/>
                <a:gd name="T7" fmla="*/ 0 h 2"/>
              </a:gdLst>
              <a:ahLst/>
              <a:cxnLst>
                <a:cxn ang="0">
                  <a:pos x="T0" y="T1"/>
                </a:cxn>
                <a:cxn ang="0">
                  <a:pos x="T2" y="T3"/>
                </a:cxn>
                <a:cxn ang="0">
                  <a:pos x="T4" y="T5"/>
                </a:cxn>
                <a:cxn ang="0">
                  <a:pos x="T6" y="T7"/>
                </a:cxn>
              </a:cxnLst>
              <a:rect l="0" t="0" r="r" b="b"/>
              <a:pathLst>
                <a:path w="7" h="2">
                  <a:moveTo>
                    <a:pt x="0" y="0"/>
                  </a:moveTo>
                  <a:lnTo>
                    <a:pt x="0" y="2"/>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1" name="Freeform 557"/>
            <p:cNvSpPr>
              <a:spLocks/>
            </p:cNvSpPr>
            <p:nvPr/>
          </p:nvSpPr>
          <p:spPr bwMode="auto">
            <a:xfrm>
              <a:off x="2766" y="2084"/>
              <a:ext cx="45" cy="47"/>
            </a:xfrm>
            <a:custGeom>
              <a:avLst/>
              <a:gdLst>
                <a:gd name="T0" fmla="*/ 5 w 88"/>
                <a:gd name="T1" fmla="*/ 0 h 92"/>
                <a:gd name="T2" fmla="*/ 43 w 88"/>
                <a:gd name="T3" fmla="*/ 46 h 92"/>
                <a:gd name="T4" fmla="*/ 63 w 88"/>
                <a:gd name="T5" fmla="*/ 67 h 92"/>
                <a:gd name="T6" fmla="*/ 88 w 88"/>
                <a:gd name="T7" fmla="*/ 88 h 92"/>
                <a:gd name="T8" fmla="*/ 84 w 88"/>
                <a:gd name="T9" fmla="*/ 92 h 92"/>
                <a:gd name="T10" fmla="*/ 59 w 88"/>
                <a:gd name="T11" fmla="*/ 72 h 92"/>
                <a:gd name="T12" fmla="*/ 39 w 88"/>
                <a:gd name="T13" fmla="*/ 51 h 92"/>
                <a:gd name="T14" fmla="*/ 0 w 88"/>
                <a:gd name="T15" fmla="*/ 4 h 92"/>
                <a:gd name="T16" fmla="*/ 5 w 88"/>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2">
                  <a:moveTo>
                    <a:pt x="5" y="0"/>
                  </a:moveTo>
                  <a:lnTo>
                    <a:pt x="43" y="46"/>
                  </a:lnTo>
                  <a:lnTo>
                    <a:pt x="63" y="67"/>
                  </a:lnTo>
                  <a:lnTo>
                    <a:pt x="88" y="88"/>
                  </a:lnTo>
                  <a:lnTo>
                    <a:pt x="84" y="92"/>
                  </a:lnTo>
                  <a:lnTo>
                    <a:pt x="59" y="72"/>
                  </a:lnTo>
                  <a:lnTo>
                    <a:pt x="39" y="51"/>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2" name="Freeform 558"/>
            <p:cNvSpPr>
              <a:spLocks/>
            </p:cNvSpPr>
            <p:nvPr/>
          </p:nvSpPr>
          <p:spPr bwMode="auto">
            <a:xfrm>
              <a:off x="2766" y="2084"/>
              <a:ext cx="3"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3" name="Freeform 559"/>
            <p:cNvSpPr>
              <a:spLocks/>
            </p:cNvSpPr>
            <p:nvPr/>
          </p:nvSpPr>
          <p:spPr bwMode="auto">
            <a:xfrm>
              <a:off x="2808" y="2128"/>
              <a:ext cx="33" cy="77"/>
            </a:xfrm>
            <a:custGeom>
              <a:avLst/>
              <a:gdLst>
                <a:gd name="T0" fmla="*/ 4 w 65"/>
                <a:gd name="T1" fmla="*/ 0 h 152"/>
                <a:gd name="T2" fmla="*/ 20 w 65"/>
                <a:gd name="T3" fmla="*/ 15 h 152"/>
                <a:gd name="T4" fmla="*/ 35 w 65"/>
                <a:gd name="T5" fmla="*/ 37 h 152"/>
                <a:gd name="T6" fmla="*/ 55 w 65"/>
                <a:gd name="T7" fmla="*/ 80 h 152"/>
                <a:gd name="T8" fmla="*/ 65 w 65"/>
                <a:gd name="T9" fmla="*/ 121 h 152"/>
                <a:gd name="T10" fmla="*/ 65 w 65"/>
                <a:gd name="T11" fmla="*/ 138 h 152"/>
                <a:gd name="T12" fmla="*/ 63 w 65"/>
                <a:gd name="T13" fmla="*/ 152 h 152"/>
                <a:gd name="T14" fmla="*/ 57 w 65"/>
                <a:gd name="T15" fmla="*/ 152 h 152"/>
                <a:gd name="T16" fmla="*/ 58 w 65"/>
                <a:gd name="T17" fmla="*/ 138 h 152"/>
                <a:gd name="T18" fmla="*/ 58 w 65"/>
                <a:gd name="T19" fmla="*/ 123 h 152"/>
                <a:gd name="T20" fmla="*/ 49 w 65"/>
                <a:gd name="T21" fmla="*/ 81 h 152"/>
                <a:gd name="T22" fmla="*/ 29 w 65"/>
                <a:gd name="T23" fmla="*/ 38 h 152"/>
                <a:gd name="T24" fmla="*/ 15 w 65"/>
                <a:gd name="T25" fmla="*/ 20 h 152"/>
                <a:gd name="T26" fmla="*/ 0 w 65"/>
                <a:gd name="T27" fmla="*/ 4 h 152"/>
                <a:gd name="T28" fmla="*/ 4 w 65"/>
                <a:gd name="T2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2">
                  <a:moveTo>
                    <a:pt x="4" y="0"/>
                  </a:moveTo>
                  <a:lnTo>
                    <a:pt x="20" y="15"/>
                  </a:lnTo>
                  <a:lnTo>
                    <a:pt x="35" y="37"/>
                  </a:lnTo>
                  <a:lnTo>
                    <a:pt x="55" y="80"/>
                  </a:lnTo>
                  <a:lnTo>
                    <a:pt x="65" y="121"/>
                  </a:lnTo>
                  <a:lnTo>
                    <a:pt x="65" y="138"/>
                  </a:lnTo>
                  <a:lnTo>
                    <a:pt x="63" y="152"/>
                  </a:lnTo>
                  <a:lnTo>
                    <a:pt x="57" y="152"/>
                  </a:lnTo>
                  <a:lnTo>
                    <a:pt x="58" y="138"/>
                  </a:lnTo>
                  <a:lnTo>
                    <a:pt x="58" y="123"/>
                  </a:lnTo>
                  <a:lnTo>
                    <a:pt x="49" y="81"/>
                  </a:lnTo>
                  <a:lnTo>
                    <a:pt x="29" y="38"/>
                  </a:lnTo>
                  <a:lnTo>
                    <a:pt x="15" y="20"/>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4" name="Freeform 560"/>
            <p:cNvSpPr>
              <a:spLocks/>
            </p:cNvSpPr>
            <p:nvPr/>
          </p:nvSpPr>
          <p:spPr bwMode="auto">
            <a:xfrm>
              <a:off x="2808" y="2128"/>
              <a:ext cx="3"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5" name="Freeform 561"/>
            <p:cNvSpPr>
              <a:spLocks/>
            </p:cNvSpPr>
            <p:nvPr/>
          </p:nvSpPr>
          <p:spPr bwMode="auto">
            <a:xfrm>
              <a:off x="2819" y="2156"/>
              <a:ext cx="20" cy="49"/>
            </a:xfrm>
            <a:custGeom>
              <a:avLst/>
              <a:gdLst>
                <a:gd name="T0" fmla="*/ 36 w 40"/>
                <a:gd name="T1" fmla="*/ 97 h 97"/>
                <a:gd name="T2" fmla="*/ 33 w 40"/>
                <a:gd name="T3" fmla="*/ 71 h 97"/>
                <a:gd name="T4" fmla="*/ 23 w 40"/>
                <a:gd name="T5" fmla="*/ 50 h 97"/>
                <a:gd name="T6" fmla="*/ 0 w 40"/>
                <a:gd name="T7" fmla="*/ 3 h 97"/>
                <a:gd name="T8" fmla="*/ 5 w 40"/>
                <a:gd name="T9" fmla="*/ 0 h 97"/>
                <a:gd name="T10" fmla="*/ 28 w 40"/>
                <a:gd name="T11" fmla="*/ 46 h 97"/>
                <a:gd name="T12" fmla="*/ 37 w 40"/>
                <a:gd name="T13" fmla="*/ 71 h 97"/>
                <a:gd name="T14" fmla="*/ 40 w 40"/>
                <a:gd name="T15" fmla="*/ 97 h 97"/>
                <a:gd name="T16" fmla="*/ 36 w 40"/>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7">
                  <a:moveTo>
                    <a:pt x="36" y="97"/>
                  </a:moveTo>
                  <a:lnTo>
                    <a:pt x="33" y="71"/>
                  </a:lnTo>
                  <a:lnTo>
                    <a:pt x="23" y="50"/>
                  </a:lnTo>
                  <a:lnTo>
                    <a:pt x="0" y="3"/>
                  </a:lnTo>
                  <a:lnTo>
                    <a:pt x="5" y="0"/>
                  </a:lnTo>
                  <a:lnTo>
                    <a:pt x="28" y="46"/>
                  </a:lnTo>
                  <a:lnTo>
                    <a:pt x="37" y="71"/>
                  </a:lnTo>
                  <a:lnTo>
                    <a:pt x="40" y="97"/>
                  </a:lnTo>
                  <a:lnTo>
                    <a:pt x="36"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6" name="Freeform 562"/>
            <p:cNvSpPr>
              <a:spLocks/>
            </p:cNvSpPr>
            <p:nvPr/>
          </p:nvSpPr>
          <p:spPr bwMode="auto">
            <a:xfrm>
              <a:off x="2837" y="2205"/>
              <a:ext cx="3" cy="1"/>
            </a:xfrm>
            <a:custGeom>
              <a:avLst/>
              <a:gdLst>
                <a:gd name="T0" fmla="*/ 6 w 6"/>
                <a:gd name="T1" fmla="*/ 0 w 6"/>
                <a:gd name="T2" fmla="*/ 4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4"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7" name="Freeform 563"/>
            <p:cNvSpPr>
              <a:spLocks/>
            </p:cNvSpPr>
            <p:nvPr/>
          </p:nvSpPr>
          <p:spPr bwMode="auto">
            <a:xfrm>
              <a:off x="2790" y="2122"/>
              <a:ext cx="31" cy="36"/>
            </a:xfrm>
            <a:custGeom>
              <a:avLst/>
              <a:gdLst>
                <a:gd name="T0" fmla="*/ 59 w 64"/>
                <a:gd name="T1" fmla="*/ 71 h 71"/>
                <a:gd name="T2" fmla="*/ 47 w 64"/>
                <a:gd name="T3" fmla="*/ 50 h 71"/>
                <a:gd name="T4" fmla="*/ 36 w 64"/>
                <a:gd name="T5" fmla="*/ 34 h 71"/>
                <a:gd name="T6" fmla="*/ 0 w 64"/>
                <a:gd name="T7" fmla="*/ 5 h 71"/>
                <a:gd name="T8" fmla="*/ 5 w 64"/>
                <a:gd name="T9" fmla="*/ 0 h 71"/>
                <a:gd name="T10" fmla="*/ 39 w 64"/>
                <a:gd name="T11" fmla="*/ 30 h 71"/>
                <a:gd name="T12" fmla="*/ 51 w 64"/>
                <a:gd name="T13" fmla="*/ 45 h 71"/>
                <a:gd name="T14" fmla="*/ 64 w 64"/>
                <a:gd name="T15" fmla="*/ 68 h 71"/>
                <a:gd name="T16" fmla="*/ 59 w 64"/>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1">
                  <a:moveTo>
                    <a:pt x="59" y="71"/>
                  </a:moveTo>
                  <a:lnTo>
                    <a:pt x="47" y="50"/>
                  </a:lnTo>
                  <a:lnTo>
                    <a:pt x="36" y="34"/>
                  </a:lnTo>
                  <a:lnTo>
                    <a:pt x="0" y="5"/>
                  </a:lnTo>
                  <a:lnTo>
                    <a:pt x="5" y="0"/>
                  </a:lnTo>
                  <a:lnTo>
                    <a:pt x="39" y="30"/>
                  </a:lnTo>
                  <a:lnTo>
                    <a:pt x="51" y="45"/>
                  </a:lnTo>
                  <a:lnTo>
                    <a:pt x="64" y="68"/>
                  </a:lnTo>
                  <a:lnTo>
                    <a:pt x="59"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8" name="Freeform 564"/>
            <p:cNvSpPr>
              <a:spLocks/>
            </p:cNvSpPr>
            <p:nvPr/>
          </p:nvSpPr>
          <p:spPr bwMode="auto">
            <a:xfrm>
              <a:off x="2819" y="2156"/>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69" name="Freeform 565"/>
            <p:cNvSpPr>
              <a:spLocks/>
            </p:cNvSpPr>
            <p:nvPr/>
          </p:nvSpPr>
          <p:spPr bwMode="auto">
            <a:xfrm>
              <a:off x="2747" y="2083"/>
              <a:ext cx="45" cy="41"/>
            </a:xfrm>
            <a:custGeom>
              <a:avLst/>
              <a:gdLst>
                <a:gd name="T0" fmla="*/ 87 w 90"/>
                <a:gd name="T1" fmla="*/ 84 h 84"/>
                <a:gd name="T2" fmla="*/ 64 w 90"/>
                <a:gd name="T3" fmla="*/ 61 h 84"/>
                <a:gd name="T4" fmla="*/ 45 w 90"/>
                <a:gd name="T5" fmla="*/ 38 h 84"/>
                <a:gd name="T6" fmla="*/ 25 w 90"/>
                <a:gd name="T7" fmla="*/ 19 h 84"/>
                <a:gd name="T8" fmla="*/ 14 w 90"/>
                <a:gd name="T9" fmla="*/ 11 h 84"/>
                <a:gd name="T10" fmla="*/ 0 w 90"/>
                <a:gd name="T11" fmla="*/ 5 h 84"/>
                <a:gd name="T12" fmla="*/ 3 w 90"/>
                <a:gd name="T13" fmla="*/ 0 h 84"/>
                <a:gd name="T14" fmla="*/ 17 w 90"/>
                <a:gd name="T15" fmla="*/ 7 h 84"/>
                <a:gd name="T16" fmla="*/ 30 w 90"/>
                <a:gd name="T17" fmla="*/ 14 h 84"/>
                <a:gd name="T18" fmla="*/ 50 w 90"/>
                <a:gd name="T19" fmla="*/ 33 h 84"/>
                <a:gd name="T20" fmla="*/ 67 w 90"/>
                <a:gd name="T21" fmla="*/ 56 h 84"/>
                <a:gd name="T22" fmla="*/ 90 w 90"/>
                <a:gd name="T23" fmla="*/ 79 h 84"/>
                <a:gd name="T24" fmla="*/ 87 w 90"/>
                <a:gd name="T2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84">
                  <a:moveTo>
                    <a:pt x="87" y="84"/>
                  </a:moveTo>
                  <a:lnTo>
                    <a:pt x="64" y="61"/>
                  </a:lnTo>
                  <a:lnTo>
                    <a:pt x="45" y="38"/>
                  </a:lnTo>
                  <a:lnTo>
                    <a:pt x="25" y="19"/>
                  </a:lnTo>
                  <a:lnTo>
                    <a:pt x="14" y="11"/>
                  </a:lnTo>
                  <a:lnTo>
                    <a:pt x="0" y="5"/>
                  </a:lnTo>
                  <a:lnTo>
                    <a:pt x="3" y="0"/>
                  </a:lnTo>
                  <a:lnTo>
                    <a:pt x="17" y="7"/>
                  </a:lnTo>
                  <a:lnTo>
                    <a:pt x="30" y="14"/>
                  </a:lnTo>
                  <a:lnTo>
                    <a:pt x="50" y="33"/>
                  </a:lnTo>
                  <a:lnTo>
                    <a:pt x="67" y="56"/>
                  </a:lnTo>
                  <a:lnTo>
                    <a:pt x="90" y="79"/>
                  </a:lnTo>
                  <a:lnTo>
                    <a:pt x="87"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0" name="Freeform 566"/>
            <p:cNvSpPr>
              <a:spLocks/>
            </p:cNvSpPr>
            <p:nvPr/>
          </p:nvSpPr>
          <p:spPr bwMode="auto">
            <a:xfrm>
              <a:off x="2741" y="2084"/>
              <a:ext cx="8" cy="47"/>
            </a:xfrm>
            <a:custGeom>
              <a:avLst/>
              <a:gdLst>
                <a:gd name="T0" fmla="*/ 17 w 17"/>
                <a:gd name="T1" fmla="*/ 0 h 94"/>
                <a:gd name="T2" fmla="*/ 11 w 17"/>
                <a:gd name="T3" fmla="*/ 0 h 94"/>
                <a:gd name="T4" fmla="*/ 0 w 17"/>
                <a:gd name="T5" fmla="*/ 94 h 94"/>
                <a:gd name="T6" fmla="*/ 6 w 17"/>
                <a:gd name="T7" fmla="*/ 94 h 94"/>
                <a:gd name="T8" fmla="*/ 17 w 17"/>
                <a:gd name="T9" fmla="*/ 0 h 94"/>
              </a:gdLst>
              <a:ahLst/>
              <a:cxnLst>
                <a:cxn ang="0">
                  <a:pos x="T0" y="T1"/>
                </a:cxn>
                <a:cxn ang="0">
                  <a:pos x="T2" y="T3"/>
                </a:cxn>
                <a:cxn ang="0">
                  <a:pos x="T4" y="T5"/>
                </a:cxn>
                <a:cxn ang="0">
                  <a:pos x="T6" y="T7"/>
                </a:cxn>
                <a:cxn ang="0">
                  <a:pos x="T8" y="T9"/>
                </a:cxn>
              </a:cxnLst>
              <a:rect l="0" t="0" r="r" b="b"/>
              <a:pathLst>
                <a:path w="17" h="94">
                  <a:moveTo>
                    <a:pt x="17" y="0"/>
                  </a:moveTo>
                  <a:lnTo>
                    <a:pt x="11" y="0"/>
                  </a:lnTo>
                  <a:lnTo>
                    <a:pt x="0" y="94"/>
                  </a:lnTo>
                  <a:lnTo>
                    <a:pt x="6" y="9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1" name="Freeform 567"/>
            <p:cNvSpPr>
              <a:spLocks/>
            </p:cNvSpPr>
            <p:nvPr/>
          </p:nvSpPr>
          <p:spPr bwMode="auto">
            <a:xfrm>
              <a:off x="2746" y="2082"/>
              <a:ext cx="3" cy="3"/>
            </a:xfrm>
            <a:custGeom>
              <a:avLst/>
              <a:gdLst>
                <a:gd name="T0" fmla="*/ 4 w 6"/>
                <a:gd name="T1" fmla="*/ 1 h 6"/>
                <a:gd name="T2" fmla="*/ 0 w 6"/>
                <a:gd name="T3" fmla="*/ 0 h 6"/>
                <a:gd name="T4" fmla="*/ 0 w 6"/>
                <a:gd name="T5" fmla="*/ 3 h 6"/>
                <a:gd name="T6" fmla="*/ 6 w 6"/>
                <a:gd name="T7" fmla="*/ 3 h 6"/>
                <a:gd name="T8" fmla="*/ 1 w 6"/>
                <a:gd name="T9" fmla="*/ 6 h 6"/>
                <a:gd name="T10" fmla="*/ 4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4" y="1"/>
                  </a:moveTo>
                  <a:lnTo>
                    <a:pt x="0" y="0"/>
                  </a:lnTo>
                  <a:lnTo>
                    <a:pt x="0" y="3"/>
                  </a:lnTo>
                  <a:lnTo>
                    <a:pt x="6" y="3"/>
                  </a:lnTo>
                  <a:lnTo>
                    <a:pt x="1"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2" name="Freeform 568"/>
            <p:cNvSpPr>
              <a:spLocks/>
            </p:cNvSpPr>
            <p:nvPr/>
          </p:nvSpPr>
          <p:spPr bwMode="auto">
            <a:xfrm>
              <a:off x="2741" y="2131"/>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3" name="Freeform 569"/>
            <p:cNvSpPr>
              <a:spLocks/>
            </p:cNvSpPr>
            <p:nvPr/>
          </p:nvSpPr>
          <p:spPr bwMode="auto">
            <a:xfrm>
              <a:off x="2741" y="2199"/>
              <a:ext cx="28" cy="59"/>
            </a:xfrm>
            <a:custGeom>
              <a:avLst/>
              <a:gdLst>
                <a:gd name="T0" fmla="*/ 6 w 56"/>
                <a:gd name="T1" fmla="*/ 0 h 117"/>
                <a:gd name="T2" fmla="*/ 8 w 56"/>
                <a:gd name="T3" fmla="*/ 17 h 117"/>
                <a:gd name="T4" fmla="*/ 11 w 56"/>
                <a:gd name="T5" fmla="*/ 32 h 117"/>
                <a:gd name="T6" fmla="*/ 22 w 56"/>
                <a:gd name="T7" fmla="*/ 57 h 117"/>
                <a:gd name="T8" fmla="*/ 39 w 56"/>
                <a:gd name="T9" fmla="*/ 83 h 117"/>
                <a:gd name="T10" fmla="*/ 56 w 56"/>
                <a:gd name="T11" fmla="*/ 112 h 117"/>
                <a:gd name="T12" fmla="*/ 51 w 56"/>
                <a:gd name="T13" fmla="*/ 117 h 117"/>
                <a:gd name="T14" fmla="*/ 34 w 56"/>
                <a:gd name="T15" fmla="*/ 88 h 117"/>
                <a:gd name="T16" fmla="*/ 17 w 56"/>
                <a:gd name="T17" fmla="*/ 61 h 117"/>
                <a:gd name="T18" fmla="*/ 5 w 56"/>
                <a:gd name="T19" fmla="*/ 34 h 117"/>
                <a:gd name="T20" fmla="*/ 1 w 56"/>
                <a:gd name="T21" fmla="*/ 18 h 117"/>
                <a:gd name="T22" fmla="*/ 0 w 56"/>
                <a:gd name="T23" fmla="*/ 0 h 117"/>
                <a:gd name="T24" fmla="*/ 6 w 56"/>
                <a:gd name="T2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17">
                  <a:moveTo>
                    <a:pt x="6" y="0"/>
                  </a:moveTo>
                  <a:lnTo>
                    <a:pt x="8" y="17"/>
                  </a:lnTo>
                  <a:lnTo>
                    <a:pt x="11" y="32"/>
                  </a:lnTo>
                  <a:lnTo>
                    <a:pt x="22" y="57"/>
                  </a:lnTo>
                  <a:lnTo>
                    <a:pt x="39" y="83"/>
                  </a:lnTo>
                  <a:lnTo>
                    <a:pt x="56" y="112"/>
                  </a:lnTo>
                  <a:lnTo>
                    <a:pt x="51" y="117"/>
                  </a:lnTo>
                  <a:lnTo>
                    <a:pt x="34" y="88"/>
                  </a:lnTo>
                  <a:lnTo>
                    <a:pt x="17" y="61"/>
                  </a:lnTo>
                  <a:lnTo>
                    <a:pt x="5" y="34"/>
                  </a:lnTo>
                  <a:lnTo>
                    <a:pt x="1" y="18"/>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4" name="Freeform 570"/>
            <p:cNvSpPr>
              <a:spLocks/>
            </p:cNvSpPr>
            <p:nvPr/>
          </p:nvSpPr>
          <p:spPr bwMode="auto">
            <a:xfrm>
              <a:off x="2741" y="2199"/>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5" name="Freeform 571"/>
            <p:cNvSpPr>
              <a:spLocks/>
            </p:cNvSpPr>
            <p:nvPr/>
          </p:nvSpPr>
          <p:spPr bwMode="auto">
            <a:xfrm>
              <a:off x="2766" y="2256"/>
              <a:ext cx="31" cy="57"/>
            </a:xfrm>
            <a:custGeom>
              <a:avLst/>
              <a:gdLst>
                <a:gd name="T0" fmla="*/ 6 w 60"/>
                <a:gd name="T1" fmla="*/ 0 h 114"/>
                <a:gd name="T2" fmla="*/ 19 w 60"/>
                <a:gd name="T3" fmla="*/ 31 h 114"/>
                <a:gd name="T4" fmla="*/ 28 w 60"/>
                <a:gd name="T5" fmla="*/ 62 h 114"/>
                <a:gd name="T6" fmla="*/ 39 w 60"/>
                <a:gd name="T7" fmla="*/ 86 h 114"/>
                <a:gd name="T8" fmla="*/ 48 w 60"/>
                <a:gd name="T9" fmla="*/ 99 h 114"/>
                <a:gd name="T10" fmla="*/ 60 w 60"/>
                <a:gd name="T11" fmla="*/ 109 h 114"/>
                <a:gd name="T12" fmla="*/ 56 w 60"/>
                <a:gd name="T13" fmla="*/ 114 h 114"/>
                <a:gd name="T14" fmla="*/ 43 w 60"/>
                <a:gd name="T15" fmla="*/ 103 h 114"/>
                <a:gd name="T16" fmla="*/ 34 w 60"/>
                <a:gd name="T17" fmla="*/ 91 h 114"/>
                <a:gd name="T18" fmla="*/ 22 w 60"/>
                <a:gd name="T19" fmla="*/ 63 h 114"/>
                <a:gd name="T20" fmla="*/ 12 w 60"/>
                <a:gd name="T21" fmla="*/ 32 h 114"/>
                <a:gd name="T22" fmla="*/ 0 w 60"/>
                <a:gd name="T23" fmla="*/ 1 h 114"/>
                <a:gd name="T24" fmla="*/ 6 w 60"/>
                <a:gd name="T2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4">
                  <a:moveTo>
                    <a:pt x="6" y="0"/>
                  </a:moveTo>
                  <a:lnTo>
                    <a:pt x="19" y="31"/>
                  </a:lnTo>
                  <a:lnTo>
                    <a:pt x="28" y="62"/>
                  </a:lnTo>
                  <a:lnTo>
                    <a:pt x="39" y="86"/>
                  </a:lnTo>
                  <a:lnTo>
                    <a:pt x="48" y="99"/>
                  </a:lnTo>
                  <a:lnTo>
                    <a:pt x="60" y="109"/>
                  </a:lnTo>
                  <a:lnTo>
                    <a:pt x="56" y="114"/>
                  </a:lnTo>
                  <a:lnTo>
                    <a:pt x="43" y="103"/>
                  </a:lnTo>
                  <a:lnTo>
                    <a:pt x="34" y="91"/>
                  </a:lnTo>
                  <a:lnTo>
                    <a:pt x="22" y="63"/>
                  </a:lnTo>
                  <a:lnTo>
                    <a:pt x="12" y="32"/>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6" name="Freeform 572"/>
            <p:cNvSpPr>
              <a:spLocks/>
            </p:cNvSpPr>
            <p:nvPr/>
          </p:nvSpPr>
          <p:spPr bwMode="auto">
            <a:xfrm>
              <a:off x="2766" y="2256"/>
              <a:ext cx="4" cy="2"/>
            </a:xfrm>
            <a:custGeom>
              <a:avLst/>
              <a:gdLst>
                <a:gd name="T0" fmla="*/ 5 w 6"/>
                <a:gd name="T1" fmla="*/ 0 h 5"/>
                <a:gd name="T2" fmla="*/ 6 w 6"/>
                <a:gd name="T3" fmla="*/ 2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2"/>
                  </a:ln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7" name="Freeform 573"/>
            <p:cNvSpPr>
              <a:spLocks/>
            </p:cNvSpPr>
            <p:nvPr/>
          </p:nvSpPr>
          <p:spPr bwMode="auto">
            <a:xfrm>
              <a:off x="2794" y="2311"/>
              <a:ext cx="63" cy="56"/>
            </a:xfrm>
            <a:custGeom>
              <a:avLst/>
              <a:gdLst>
                <a:gd name="T0" fmla="*/ 4 w 125"/>
                <a:gd name="T1" fmla="*/ 0 h 111"/>
                <a:gd name="T2" fmla="*/ 40 w 125"/>
                <a:gd name="T3" fmla="*/ 25 h 111"/>
                <a:gd name="T4" fmla="*/ 55 w 125"/>
                <a:gd name="T5" fmla="*/ 36 h 111"/>
                <a:gd name="T6" fmla="*/ 69 w 125"/>
                <a:gd name="T7" fmla="*/ 48 h 111"/>
                <a:gd name="T8" fmla="*/ 125 w 125"/>
                <a:gd name="T9" fmla="*/ 107 h 111"/>
                <a:gd name="T10" fmla="*/ 120 w 125"/>
                <a:gd name="T11" fmla="*/ 111 h 111"/>
                <a:gd name="T12" fmla="*/ 65 w 125"/>
                <a:gd name="T13" fmla="*/ 53 h 111"/>
                <a:gd name="T14" fmla="*/ 51 w 125"/>
                <a:gd name="T15" fmla="*/ 40 h 111"/>
                <a:gd name="T16" fmla="*/ 35 w 125"/>
                <a:gd name="T17" fmla="*/ 30 h 111"/>
                <a:gd name="T18" fmla="*/ 0 w 125"/>
                <a:gd name="T19" fmla="*/ 5 h 111"/>
                <a:gd name="T20" fmla="*/ 4 w 125"/>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1">
                  <a:moveTo>
                    <a:pt x="4" y="0"/>
                  </a:moveTo>
                  <a:lnTo>
                    <a:pt x="40" y="25"/>
                  </a:lnTo>
                  <a:lnTo>
                    <a:pt x="55" y="36"/>
                  </a:lnTo>
                  <a:lnTo>
                    <a:pt x="69" y="48"/>
                  </a:lnTo>
                  <a:lnTo>
                    <a:pt x="125" y="107"/>
                  </a:lnTo>
                  <a:lnTo>
                    <a:pt x="120" y="111"/>
                  </a:lnTo>
                  <a:lnTo>
                    <a:pt x="65" y="53"/>
                  </a:lnTo>
                  <a:lnTo>
                    <a:pt x="51" y="40"/>
                  </a:lnTo>
                  <a:lnTo>
                    <a:pt x="35" y="3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8" name="Freeform 574"/>
            <p:cNvSpPr>
              <a:spLocks/>
            </p:cNvSpPr>
            <p:nvPr/>
          </p:nvSpPr>
          <p:spPr bwMode="auto">
            <a:xfrm>
              <a:off x="2794" y="2311"/>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79" name="Freeform 575"/>
            <p:cNvSpPr>
              <a:spLocks/>
            </p:cNvSpPr>
            <p:nvPr/>
          </p:nvSpPr>
          <p:spPr bwMode="auto">
            <a:xfrm>
              <a:off x="2855" y="2364"/>
              <a:ext cx="24" cy="28"/>
            </a:xfrm>
            <a:custGeom>
              <a:avLst/>
              <a:gdLst>
                <a:gd name="T0" fmla="*/ 5 w 48"/>
                <a:gd name="T1" fmla="*/ 0 h 55"/>
                <a:gd name="T2" fmla="*/ 48 w 48"/>
                <a:gd name="T3" fmla="*/ 51 h 55"/>
                <a:gd name="T4" fmla="*/ 44 w 48"/>
                <a:gd name="T5" fmla="*/ 55 h 55"/>
                <a:gd name="T6" fmla="*/ 0 w 48"/>
                <a:gd name="T7" fmla="*/ 4 h 55"/>
                <a:gd name="T8" fmla="*/ 5 w 48"/>
                <a:gd name="T9" fmla="*/ 0 h 55"/>
              </a:gdLst>
              <a:ahLst/>
              <a:cxnLst>
                <a:cxn ang="0">
                  <a:pos x="T0" y="T1"/>
                </a:cxn>
                <a:cxn ang="0">
                  <a:pos x="T2" y="T3"/>
                </a:cxn>
                <a:cxn ang="0">
                  <a:pos x="T4" y="T5"/>
                </a:cxn>
                <a:cxn ang="0">
                  <a:pos x="T6" y="T7"/>
                </a:cxn>
                <a:cxn ang="0">
                  <a:pos x="T8" y="T9"/>
                </a:cxn>
              </a:cxnLst>
              <a:rect l="0" t="0" r="r" b="b"/>
              <a:pathLst>
                <a:path w="48" h="55">
                  <a:moveTo>
                    <a:pt x="5" y="0"/>
                  </a:moveTo>
                  <a:lnTo>
                    <a:pt x="48" y="51"/>
                  </a:lnTo>
                  <a:lnTo>
                    <a:pt x="44" y="5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80" name="Freeform 576"/>
            <p:cNvSpPr>
              <a:spLocks/>
            </p:cNvSpPr>
            <p:nvPr/>
          </p:nvSpPr>
          <p:spPr bwMode="auto">
            <a:xfrm>
              <a:off x="2855" y="2364"/>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81" name="Freeform 577"/>
            <p:cNvSpPr>
              <a:spLocks/>
            </p:cNvSpPr>
            <p:nvPr/>
          </p:nvSpPr>
          <p:spPr bwMode="auto">
            <a:xfrm>
              <a:off x="2832" y="2349"/>
              <a:ext cx="47" cy="43"/>
            </a:xfrm>
            <a:custGeom>
              <a:avLst/>
              <a:gdLst>
                <a:gd name="T0" fmla="*/ 90 w 94"/>
                <a:gd name="T1" fmla="*/ 86 h 86"/>
                <a:gd name="T2" fmla="*/ 63 w 94"/>
                <a:gd name="T3" fmla="*/ 68 h 86"/>
                <a:gd name="T4" fmla="*/ 43 w 94"/>
                <a:gd name="T5" fmla="*/ 48 h 86"/>
                <a:gd name="T6" fmla="*/ 0 w 94"/>
                <a:gd name="T7" fmla="*/ 5 h 86"/>
                <a:gd name="T8" fmla="*/ 3 w 94"/>
                <a:gd name="T9" fmla="*/ 0 h 86"/>
                <a:gd name="T10" fmla="*/ 46 w 94"/>
                <a:gd name="T11" fmla="*/ 43 h 86"/>
                <a:gd name="T12" fmla="*/ 68 w 94"/>
                <a:gd name="T13" fmla="*/ 63 h 86"/>
                <a:gd name="T14" fmla="*/ 94 w 94"/>
                <a:gd name="T15" fmla="*/ 82 h 86"/>
                <a:gd name="T16" fmla="*/ 90 w 94"/>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6">
                  <a:moveTo>
                    <a:pt x="90" y="86"/>
                  </a:moveTo>
                  <a:lnTo>
                    <a:pt x="63" y="68"/>
                  </a:lnTo>
                  <a:lnTo>
                    <a:pt x="43" y="48"/>
                  </a:lnTo>
                  <a:lnTo>
                    <a:pt x="0" y="5"/>
                  </a:lnTo>
                  <a:lnTo>
                    <a:pt x="3" y="0"/>
                  </a:lnTo>
                  <a:lnTo>
                    <a:pt x="46" y="43"/>
                  </a:lnTo>
                  <a:lnTo>
                    <a:pt x="68" y="63"/>
                  </a:lnTo>
                  <a:lnTo>
                    <a:pt x="94" y="82"/>
                  </a:lnTo>
                  <a:lnTo>
                    <a:pt x="9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82" name="Freeform 578"/>
            <p:cNvSpPr>
              <a:spLocks/>
            </p:cNvSpPr>
            <p:nvPr/>
          </p:nvSpPr>
          <p:spPr bwMode="auto">
            <a:xfrm>
              <a:off x="2876" y="2390"/>
              <a:ext cx="3" cy="2"/>
            </a:xfrm>
            <a:custGeom>
              <a:avLst/>
              <a:gdLst>
                <a:gd name="T0" fmla="*/ 4 w 4"/>
                <a:gd name="T1" fmla="*/ 0 h 4"/>
                <a:gd name="T2" fmla="*/ 0 w 4"/>
                <a:gd name="T3" fmla="*/ 4 h 4"/>
                <a:gd name="T4" fmla="*/ 4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4"/>
                  </a:lnTo>
                  <a:lnTo>
                    <a:pt x="4" y="0"/>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83" name="Freeform 579"/>
            <p:cNvSpPr>
              <a:spLocks/>
            </p:cNvSpPr>
            <p:nvPr/>
          </p:nvSpPr>
          <p:spPr bwMode="auto">
            <a:xfrm>
              <a:off x="2824" y="2350"/>
              <a:ext cx="10" cy="43"/>
            </a:xfrm>
            <a:custGeom>
              <a:avLst/>
              <a:gdLst>
                <a:gd name="T0" fmla="*/ 20 w 20"/>
                <a:gd name="T1" fmla="*/ 0 h 86"/>
                <a:gd name="T2" fmla="*/ 20 w 20"/>
                <a:gd name="T3" fmla="*/ 26 h 86"/>
                <a:gd name="T4" fmla="*/ 15 w 20"/>
                <a:gd name="T5" fmla="*/ 46 h 86"/>
                <a:gd name="T6" fmla="*/ 9 w 20"/>
                <a:gd name="T7" fmla="*/ 63 h 86"/>
                <a:gd name="T8" fmla="*/ 6 w 20"/>
                <a:gd name="T9" fmla="*/ 86 h 86"/>
                <a:gd name="T10" fmla="*/ 0 w 20"/>
                <a:gd name="T11" fmla="*/ 86 h 86"/>
                <a:gd name="T12" fmla="*/ 3 w 20"/>
                <a:gd name="T13" fmla="*/ 63 h 86"/>
                <a:gd name="T14" fmla="*/ 9 w 20"/>
                <a:gd name="T15" fmla="*/ 44 h 86"/>
                <a:gd name="T16" fmla="*/ 13 w 20"/>
                <a:gd name="T17" fmla="*/ 26 h 86"/>
                <a:gd name="T18" fmla="*/ 13 w 20"/>
                <a:gd name="T19" fmla="*/ 0 h 86"/>
                <a:gd name="T20" fmla="*/ 20 w 2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6">
                  <a:moveTo>
                    <a:pt x="20" y="0"/>
                  </a:moveTo>
                  <a:lnTo>
                    <a:pt x="20" y="26"/>
                  </a:lnTo>
                  <a:lnTo>
                    <a:pt x="15" y="46"/>
                  </a:lnTo>
                  <a:lnTo>
                    <a:pt x="9" y="63"/>
                  </a:lnTo>
                  <a:lnTo>
                    <a:pt x="6" y="86"/>
                  </a:lnTo>
                  <a:lnTo>
                    <a:pt x="0" y="86"/>
                  </a:lnTo>
                  <a:lnTo>
                    <a:pt x="3" y="63"/>
                  </a:lnTo>
                  <a:lnTo>
                    <a:pt x="9" y="44"/>
                  </a:lnTo>
                  <a:lnTo>
                    <a:pt x="13" y="26"/>
                  </a:lnTo>
                  <a:lnTo>
                    <a:pt x="13"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84" name="Freeform 580"/>
            <p:cNvSpPr>
              <a:spLocks/>
            </p:cNvSpPr>
            <p:nvPr/>
          </p:nvSpPr>
          <p:spPr bwMode="auto">
            <a:xfrm>
              <a:off x="2831" y="2347"/>
              <a:ext cx="3" cy="4"/>
            </a:xfrm>
            <a:custGeom>
              <a:avLst/>
              <a:gdLst>
                <a:gd name="T0" fmla="*/ 5 w 7"/>
                <a:gd name="T1" fmla="*/ 5 h 10"/>
                <a:gd name="T2" fmla="*/ 0 w 7"/>
                <a:gd name="T3" fmla="*/ 0 h 10"/>
                <a:gd name="T4" fmla="*/ 0 w 7"/>
                <a:gd name="T5" fmla="*/ 7 h 10"/>
                <a:gd name="T6" fmla="*/ 7 w 7"/>
                <a:gd name="T7" fmla="*/ 7 h 10"/>
                <a:gd name="T8" fmla="*/ 2 w 7"/>
                <a:gd name="T9" fmla="*/ 10 h 10"/>
                <a:gd name="T10" fmla="*/ 5 w 7"/>
                <a:gd name="T11" fmla="*/ 5 h 10"/>
              </a:gdLst>
              <a:ahLst/>
              <a:cxnLst>
                <a:cxn ang="0">
                  <a:pos x="T0" y="T1"/>
                </a:cxn>
                <a:cxn ang="0">
                  <a:pos x="T2" y="T3"/>
                </a:cxn>
                <a:cxn ang="0">
                  <a:pos x="T4" y="T5"/>
                </a:cxn>
                <a:cxn ang="0">
                  <a:pos x="T6" y="T7"/>
                </a:cxn>
                <a:cxn ang="0">
                  <a:pos x="T8" y="T9"/>
                </a:cxn>
                <a:cxn ang="0">
                  <a:pos x="T10" y="T11"/>
                </a:cxn>
              </a:cxnLst>
              <a:rect l="0" t="0" r="r" b="b"/>
              <a:pathLst>
                <a:path w="7" h="10">
                  <a:moveTo>
                    <a:pt x="5" y="5"/>
                  </a:moveTo>
                  <a:lnTo>
                    <a:pt x="0" y="0"/>
                  </a:lnTo>
                  <a:lnTo>
                    <a:pt x="0" y="7"/>
                  </a:lnTo>
                  <a:lnTo>
                    <a:pt x="7" y="7"/>
                  </a:lnTo>
                  <a:lnTo>
                    <a:pt x="2" y="1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85" name="Freeform 581"/>
            <p:cNvSpPr>
              <a:spLocks/>
            </p:cNvSpPr>
            <p:nvPr/>
          </p:nvSpPr>
          <p:spPr bwMode="auto">
            <a:xfrm>
              <a:off x="2824" y="2393"/>
              <a:ext cx="7" cy="21"/>
            </a:xfrm>
            <a:custGeom>
              <a:avLst/>
              <a:gdLst>
                <a:gd name="T0" fmla="*/ 6 w 13"/>
                <a:gd name="T1" fmla="*/ 0 h 42"/>
                <a:gd name="T2" fmla="*/ 9 w 13"/>
                <a:gd name="T3" fmla="*/ 22 h 42"/>
                <a:gd name="T4" fmla="*/ 12 w 13"/>
                <a:gd name="T5" fmla="*/ 31 h 42"/>
                <a:gd name="T6" fmla="*/ 13 w 13"/>
                <a:gd name="T7" fmla="*/ 42 h 42"/>
                <a:gd name="T8" fmla="*/ 7 w 13"/>
                <a:gd name="T9" fmla="*/ 42 h 42"/>
                <a:gd name="T10" fmla="*/ 6 w 13"/>
                <a:gd name="T11" fmla="*/ 32 h 42"/>
                <a:gd name="T12" fmla="*/ 3 w 13"/>
                <a:gd name="T13" fmla="*/ 23 h 42"/>
                <a:gd name="T14" fmla="*/ 0 w 13"/>
                <a:gd name="T15" fmla="*/ 2 h 42"/>
                <a:gd name="T16" fmla="*/ 6 w 1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2">
                  <a:moveTo>
                    <a:pt x="6" y="0"/>
                  </a:moveTo>
                  <a:lnTo>
                    <a:pt x="9" y="22"/>
                  </a:lnTo>
                  <a:lnTo>
                    <a:pt x="12" y="31"/>
                  </a:lnTo>
                  <a:lnTo>
                    <a:pt x="13" y="42"/>
                  </a:lnTo>
                  <a:lnTo>
                    <a:pt x="7" y="42"/>
                  </a:lnTo>
                  <a:lnTo>
                    <a:pt x="6" y="32"/>
                  </a:lnTo>
                  <a:lnTo>
                    <a:pt x="3" y="23"/>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86" name="Rectangle 582"/>
            <p:cNvSpPr>
              <a:spLocks noChangeArrowheads="1"/>
            </p:cNvSpPr>
            <p:nvPr/>
          </p:nvSpPr>
          <p:spPr bwMode="auto">
            <a:xfrm>
              <a:off x="2828" y="2414"/>
              <a:ext cx="3"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0487" name="Freeform 583"/>
            <p:cNvSpPr>
              <a:spLocks/>
            </p:cNvSpPr>
            <p:nvPr/>
          </p:nvSpPr>
          <p:spPr bwMode="auto">
            <a:xfrm>
              <a:off x="2828" y="2414"/>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88" name="Freeform 584"/>
            <p:cNvSpPr>
              <a:spLocks/>
            </p:cNvSpPr>
            <p:nvPr/>
          </p:nvSpPr>
          <p:spPr bwMode="auto">
            <a:xfrm>
              <a:off x="2819" y="2399"/>
              <a:ext cx="11" cy="30"/>
            </a:xfrm>
            <a:custGeom>
              <a:avLst/>
              <a:gdLst>
                <a:gd name="T0" fmla="*/ 17 w 22"/>
                <a:gd name="T1" fmla="*/ 61 h 61"/>
                <a:gd name="T2" fmla="*/ 11 w 22"/>
                <a:gd name="T3" fmla="*/ 48 h 61"/>
                <a:gd name="T4" fmla="*/ 6 w 22"/>
                <a:gd name="T5" fmla="*/ 31 h 61"/>
                <a:gd name="T6" fmla="*/ 0 w 22"/>
                <a:gd name="T7" fmla="*/ 0 h 61"/>
                <a:gd name="T8" fmla="*/ 5 w 22"/>
                <a:gd name="T9" fmla="*/ 0 h 61"/>
                <a:gd name="T10" fmla="*/ 11 w 22"/>
                <a:gd name="T11" fmla="*/ 31 h 61"/>
                <a:gd name="T12" fmla="*/ 16 w 22"/>
                <a:gd name="T13" fmla="*/ 45 h 61"/>
                <a:gd name="T14" fmla="*/ 22 w 22"/>
                <a:gd name="T15" fmla="*/ 57 h 61"/>
                <a:gd name="T16" fmla="*/ 17 w 22"/>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1">
                  <a:moveTo>
                    <a:pt x="17" y="61"/>
                  </a:moveTo>
                  <a:lnTo>
                    <a:pt x="11" y="48"/>
                  </a:lnTo>
                  <a:lnTo>
                    <a:pt x="6" y="31"/>
                  </a:lnTo>
                  <a:lnTo>
                    <a:pt x="0" y="0"/>
                  </a:lnTo>
                  <a:lnTo>
                    <a:pt x="5" y="0"/>
                  </a:lnTo>
                  <a:lnTo>
                    <a:pt x="11" y="31"/>
                  </a:lnTo>
                  <a:lnTo>
                    <a:pt x="16" y="45"/>
                  </a:lnTo>
                  <a:lnTo>
                    <a:pt x="22" y="57"/>
                  </a:lnTo>
                  <a:lnTo>
                    <a:pt x="1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89" name="Freeform 585"/>
            <p:cNvSpPr>
              <a:spLocks/>
            </p:cNvSpPr>
            <p:nvPr/>
          </p:nvSpPr>
          <p:spPr bwMode="auto">
            <a:xfrm>
              <a:off x="2828" y="2428"/>
              <a:ext cx="3" cy="1"/>
            </a:xfrm>
            <a:custGeom>
              <a:avLst/>
              <a:gdLst>
                <a:gd name="T0" fmla="*/ 6 w 6"/>
                <a:gd name="T1" fmla="*/ 2 h 4"/>
                <a:gd name="T2" fmla="*/ 0 w 6"/>
                <a:gd name="T3" fmla="*/ 4 h 4"/>
                <a:gd name="T4" fmla="*/ 5 w 6"/>
                <a:gd name="T5" fmla="*/ 0 h 4"/>
                <a:gd name="T6" fmla="*/ 0 w 6"/>
                <a:gd name="T7" fmla="*/ 2 h 4"/>
                <a:gd name="T8" fmla="*/ 6 w 6"/>
                <a:gd name="T9" fmla="*/ 2 h 4"/>
              </a:gdLst>
              <a:ahLst/>
              <a:cxnLst>
                <a:cxn ang="0">
                  <a:pos x="T0" y="T1"/>
                </a:cxn>
                <a:cxn ang="0">
                  <a:pos x="T2" y="T3"/>
                </a:cxn>
                <a:cxn ang="0">
                  <a:pos x="T4" y="T5"/>
                </a:cxn>
                <a:cxn ang="0">
                  <a:pos x="T6" y="T7"/>
                </a:cxn>
                <a:cxn ang="0">
                  <a:pos x="T8" y="T9"/>
                </a:cxn>
              </a:cxnLst>
              <a:rect l="0" t="0" r="r" b="b"/>
              <a:pathLst>
                <a:path w="6" h="4">
                  <a:moveTo>
                    <a:pt x="6" y="2"/>
                  </a:moveTo>
                  <a:lnTo>
                    <a:pt x="0" y="4"/>
                  </a:lnTo>
                  <a:lnTo>
                    <a:pt x="5"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0" name="Freeform 586"/>
            <p:cNvSpPr>
              <a:spLocks/>
            </p:cNvSpPr>
            <p:nvPr/>
          </p:nvSpPr>
          <p:spPr bwMode="auto">
            <a:xfrm>
              <a:off x="2803" y="2398"/>
              <a:ext cx="18" cy="39"/>
            </a:xfrm>
            <a:custGeom>
              <a:avLst/>
              <a:gdLst>
                <a:gd name="T0" fmla="*/ 37 w 37"/>
                <a:gd name="T1" fmla="*/ 4 h 77"/>
                <a:gd name="T2" fmla="*/ 32 w 37"/>
                <a:gd name="T3" fmla="*/ 11 h 77"/>
                <a:gd name="T4" fmla="*/ 29 w 37"/>
                <a:gd name="T5" fmla="*/ 20 h 77"/>
                <a:gd name="T6" fmla="*/ 23 w 37"/>
                <a:gd name="T7" fmla="*/ 38 h 77"/>
                <a:gd name="T8" fmla="*/ 17 w 37"/>
                <a:gd name="T9" fmla="*/ 58 h 77"/>
                <a:gd name="T10" fmla="*/ 4 w 37"/>
                <a:gd name="T11" fmla="*/ 77 h 77"/>
                <a:gd name="T12" fmla="*/ 0 w 37"/>
                <a:gd name="T13" fmla="*/ 72 h 77"/>
                <a:gd name="T14" fmla="*/ 11 w 37"/>
                <a:gd name="T15" fmla="*/ 57 h 77"/>
                <a:gd name="T16" fmla="*/ 17 w 37"/>
                <a:gd name="T17" fmla="*/ 37 h 77"/>
                <a:gd name="T18" fmla="*/ 23 w 37"/>
                <a:gd name="T19" fmla="*/ 18 h 77"/>
                <a:gd name="T20" fmla="*/ 26 w 37"/>
                <a:gd name="T21" fmla="*/ 9 h 77"/>
                <a:gd name="T22" fmla="*/ 32 w 37"/>
                <a:gd name="T23" fmla="*/ 0 h 77"/>
                <a:gd name="T24" fmla="*/ 37 w 37"/>
                <a:gd name="T2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7">
                  <a:moveTo>
                    <a:pt x="37" y="4"/>
                  </a:moveTo>
                  <a:lnTo>
                    <a:pt x="32" y="11"/>
                  </a:lnTo>
                  <a:lnTo>
                    <a:pt x="29" y="20"/>
                  </a:lnTo>
                  <a:lnTo>
                    <a:pt x="23" y="38"/>
                  </a:lnTo>
                  <a:lnTo>
                    <a:pt x="17" y="58"/>
                  </a:lnTo>
                  <a:lnTo>
                    <a:pt x="4" y="77"/>
                  </a:lnTo>
                  <a:lnTo>
                    <a:pt x="0" y="72"/>
                  </a:lnTo>
                  <a:lnTo>
                    <a:pt x="11" y="57"/>
                  </a:lnTo>
                  <a:lnTo>
                    <a:pt x="17" y="37"/>
                  </a:lnTo>
                  <a:lnTo>
                    <a:pt x="23" y="18"/>
                  </a:lnTo>
                  <a:lnTo>
                    <a:pt x="26" y="9"/>
                  </a:lnTo>
                  <a:lnTo>
                    <a:pt x="32" y="0"/>
                  </a:lnTo>
                  <a:lnTo>
                    <a:pt x="3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1" name="Freeform 587"/>
            <p:cNvSpPr>
              <a:spLocks/>
            </p:cNvSpPr>
            <p:nvPr/>
          </p:nvSpPr>
          <p:spPr bwMode="auto">
            <a:xfrm>
              <a:off x="2819" y="2396"/>
              <a:ext cx="2" cy="5"/>
            </a:xfrm>
            <a:custGeom>
              <a:avLst/>
              <a:gdLst>
                <a:gd name="T0" fmla="*/ 5 w 5"/>
                <a:gd name="T1" fmla="*/ 6 h 9"/>
                <a:gd name="T2" fmla="*/ 3 w 5"/>
                <a:gd name="T3" fmla="*/ 0 h 9"/>
                <a:gd name="T4" fmla="*/ 0 w 5"/>
                <a:gd name="T5" fmla="*/ 5 h 9"/>
                <a:gd name="T6" fmla="*/ 5 w 5"/>
                <a:gd name="T7" fmla="*/ 9 h 9"/>
                <a:gd name="T8" fmla="*/ 0 w 5"/>
                <a:gd name="T9" fmla="*/ 6 h 9"/>
                <a:gd name="T10" fmla="*/ 5 w 5"/>
                <a:gd name="T11" fmla="*/ 6 h 9"/>
              </a:gdLst>
              <a:ahLst/>
              <a:cxnLst>
                <a:cxn ang="0">
                  <a:pos x="T0" y="T1"/>
                </a:cxn>
                <a:cxn ang="0">
                  <a:pos x="T2" y="T3"/>
                </a:cxn>
                <a:cxn ang="0">
                  <a:pos x="T4" y="T5"/>
                </a:cxn>
                <a:cxn ang="0">
                  <a:pos x="T6" y="T7"/>
                </a:cxn>
                <a:cxn ang="0">
                  <a:pos x="T8" y="T9"/>
                </a:cxn>
                <a:cxn ang="0">
                  <a:pos x="T10" y="T11"/>
                </a:cxn>
              </a:cxnLst>
              <a:rect l="0" t="0" r="r" b="b"/>
              <a:pathLst>
                <a:path w="5" h="9">
                  <a:moveTo>
                    <a:pt x="5" y="6"/>
                  </a:moveTo>
                  <a:lnTo>
                    <a:pt x="3" y="0"/>
                  </a:lnTo>
                  <a:lnTo>
                    <a:pt x="0" y="5"/>
                  </a:lnTo>
                  <a:lnTo>
                    <a:pt x="5" y="9"/>
                  </a:lnTo>
                  <a:lnTo>
                    <a:pt x="0" y="6"/>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2" name="Freeform 588"/>
            <p:cNvSpPr>
              <a:spLocks/>
            </p:cNvSpPr>
            <p:nvPr/>
          </p:nvSpPr>
          <p:spPr bwMode="auto">
            <a:xfrm>
              <a:off x="2803" y="2351"/>
              <a:ext cx="24" cy="85"/>
            </a:xfrm>
            <a:custGeom>
              <a:avLst/>
              <a:gdLst>
                <a:gd name="T0" fmla="*/ 0 w 48"/>
                <a:gd name="T1" fmla="*/ 168 h 171"/>
                <a:gd name="T2" fmla="*/ 6 w 48"/>
                <a:gd name="T3" fmla="*/ 144 h 171"/>
                <a:gd name="T4" fmla="*/ 14 w 48"/>
                <a:gd name="T5" fmla="*/ 120 h 171"/>
                <a:gd name="T6" fmla="*/ 29 w 48"/>
                <a:gd name="T7" fmla="*/ 77 h 171"/>
                <a:gd name="T8" fmla="*/ 40 w 48"/>
                <a:gd name="T9" fmla="*/ 37 h 171"/>
                <a:gd name="T10" fmla="*/ 42 w 48"/>
                <a:gd name="T11" fmla="*/ 19 h 171"/>
                <a:gd name="T12" fmla="*/ 40 w 48"/>
                <a:gd name="T13" fmla="*/ 0 h 171"/>
                <a:gd name="T14" fmla="*/ 45 w 48"/>
                <a:gd name="T15" fmla="*/ 0 h 171"/>
                <a:gd name="T16" fmla="*/ 48 w 48"/>
                <a:gd name="T17" fmla="*/ 19 h 171"/>
                <a:gd name="T18" fmla="*/ 45 w 48"/>
                <a:gd name="T19" fmla="*/ 40 h 171"/>
                <a:gd name="T20" fmla="*/ 34 w 48"/>
                <a:gd name="T21" fmla="*/ 80 h 171"/>
                <a:gd name="T22" fmla="*/ 18 w 48"/>
                <a:gd name="T23" fmla="*/ 124 h 171"/>
                <a:gd name="T24" fmla="*/ 11 w 48"/>
                <a:gd name="T25" fmla="*/ 147 h 171"/>
                <a:gd name="T26" fmla="*/ 4 w 48"/>
                <a:gd name="T27" fmla="*/ 171 h 171"/>
                <a:gd name="T28" fmla="*/ 0 w 48"/>
                <a:gd name="T29" fmla="*/ 16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71">
                  <a:moveTo>
                    <a:pt x="0" y="168"/>
                  </a:moveTo>
                  <a:lnTo>
                    <a:pt x="6" y="144"/>
                  </a:lnTo>
                  <a:lnTo>
                    <a:pt x="14" y="120"/>
                  </a:lnTo>
                  <a:lnTo>
                    <a:pt x="29" y="77"/>
                  </a:lnTo>
                  <a:lnTo>
                    <a:pt x="40" y="37"/>
                  </a:lnTo>
                  <a:lnTo>
                    <a:pt x="42" y="19"/>
                  </a:lnTo>
                  <a:lnTo>
                    <a:pt x="40" y="0"/>
                  </a:lnTo>
                  <a:lnTo>
                    <a:pt x="45" y="0"/>
                  </a:lnTo>
                  <a:lnTo>
                    <a:pt x="48" y="19"/>
                  </a:lnTo>
                  <a:lnTo>
                    <a:pt x="45" y="40"/>
                  </a:lnTo>
                  <a:lnTo>
                    <a:pt x="34" y="80"/>
                  </a:lnTo>
                  <a:lnTo>
                    <a:pt x="18" y="124"/>
                  </a:lnTo>
                  <a:lnTo>
                    <a:pt x="11" y="147"/>
                  </a:lnTo>
                  <a:lnTo>
                    <a:pt x="4" y="171"/>
                  </a:lnTo>
                  <a:lnTo>
                    <a:pt x="0"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3" name="Freeform 589"/>
            <p:cNvSpPr>
              <a:spLocks/>
            </p:cNvSpPr>
            <p:nvPr/>
          </p:nvSpPr>
          <p:spPr bwMode="auto">
            <a:xfrm>
              <a:off x="2803" y="2435"/>
              <a:ext cx="2" cy="2"/>
            </a:xfrm>
            <a:custGeom>
              <a:avLst/>
              <a:gdLst>
                <a:gd name="T0" fmla="*/ 4 w 4"/>
                <a:gd name="T1" fmla="*/ 5 h 5"/>
                <a:gd name="T2" fmla="*/ 0 w 4"/>
                <a:gd name="T3" fmla="*/ 0 h 5"/>
                <a:gd name="T4" fmla="*/ 4 w 4"/>
                <a:gd name="T5" fmla="*/ 3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3"/>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4" name="Freeform 590"/>
            <p:cNvSpPr>
              <a:spLocks/>
            </p:cNvSpPr>
            <p:nvPr/>
          </p:nvSpPr>
          <p:spPr bwMode="auto">
            <a:xfrm>
              <a:off x="2781" y="2316"/>
              <a:ext cx="44" cy="35"/>
            </a:xfrm>
            <a:custGeom>
              <a:avLst/>
              <a:gdLst>
                <a:gd name="T0" fmla="*/ 84 w 89"/>
                <a:gd name="T1" fmla="*/ 69 h 69"/>
                <a:gd name="T2" fmla="*/ 82 w 89"/>
                <a:gd name="T3" fmla="*/ 64 h 69"/>
                <a:gd name="T4" fmla="*/ 79 w 89"/>
                <a:gd name="T5" fmla="*/ 60 h 69"/>
                <a:gd name="T6" fmla="*/ 75 w 89"/>
                <a:gd name="T7" fmla="*/ 51 h 69"/>
                <a:gd name="T8" fmla="*/ 51 w 89"/>
                <a:gd name="T9" fmla="*/ 35 h 69"/>
                <a:gd name="T10" fmla="*/ 27 w 89"/>
                <a:gd name="T11" fmla="*/ 21 h 69"/>
                <a:gd name="T12" fmla="*/ 0 w 89"/>
                <a:gd name="T13" fmla="*/ 4 h 69"/>
                <a:gd name="T14" fmla="*/ 5 w 89"/>
                <a:gd name="T15" fmla="*/ 0 h 69"/>
                <a:gd name="T16" fmla="*/ 31 w 89"/>
                <a:gd name="T17" fmla="*/ 17 h 69"/>
                <a:gd name="T18" fmla="*/ 56 w 89"/>
                <a:gd name="T19" fmla="*/ 30 h 69"/>
                <a:gd name="T20" fmla="*/ 78 w 89"/>
                <a:gd name="T21" fmla="*/ 46 h 69"/>
                <a:gd name="T22" fmla="*/ 84 w 89"/>
                <a:gd name="T23" fmla="*/ 55 h 69"/>
                <a:gd name="T24" fmla="*/ 87 w 89"/>
                <a:gd name="T25" fmla="*/ 61 h 69"/>
                <a:gd name="T26" fmla="*/ 89 w 89"/>
                <a:gd name="T27" fmla="*/ 69 h 69"/>
                <a:gd name="T28" fmla="*/ 84 w 89"/>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69">
                  <a:moveTo>
                    <a:pt x="84" y="69"/>
                  </a:moveTo>
                  <a:lnTo>
                    <a:pt x="82" y="64"/>
                  </a:lnTo>
                  <a:lnTo>
                    <a:pt x="79" y="60"/>
                  </a:lnTo>
                  <a:lnTo>
                    <a:pt x="75" y="51"/>
                  </a:lnTo>
                  <a:lnTo>
                    <a:pt x="51" y="35"/>
                  </a:lnTo>
                  <a:lnTo>
                    <a:pt x="27" y="21"/>
                  </a:lnTo>
                  <a:lnTo>
                    <a:pt x="0" y="4"/>
                  </a:lnTo>
                  <a:lnTo>
                    <a:pt x="5" y="0"/>
                  </a:lnTo>
                  <a:lnTo>
                    <a:pt x="31" y="17"/>
                  </a:lnTo>
                  <a:lnTo>
                    <a:pt x="56" y="30"/>
                  </a:lnTo>
                  <a:lnTo>
                    <a:pt x="78" y="46"/>
                  </a:lnTo>
                  <a:lnTo>
                    <a:pt x="84" y="55"/>
                  </a:lnTo>
                  <a:lnTo>
                    <a:pt x="87" y="61"/>
                  </a:lnTo>
                  <a:lnTo>
                    <a:pt x="89" y="69"/>
                  </a:lnTo>
                  <a:lnTo>
                    <a:pt x="84"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5" name="Freeform 591"/>
            <p:cNvSpPr>
              <a:spLocks/>
            </p:cNvSpPr>
            <p:nvPr/>
          </p:nvSpPr>
          <p:spPr bwMode="auto">
            <a:xfrm>
              <a:off x="2823" y="2351"/>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6" name="Freeform 592"/>
            <p:cNvSpPr>
              <a:spLocks/>
            </p:cNvSpPr>
            <p:nvPr/>
          </p:nvSpPr>
          <p:spPr bwMode="auto">
            <a:xfrm>
              <a:off x="2780" y="2317"/>
              <a:ext cx="5" cy="62"/>
            </a:xfrm>
            <a:custGeom>
              <a:avLst/>
              <a:gdLst>
                <a:gd name="T0" fmla="*/ 10 w 11"/>
                <a:gd name="T1" fmla="*/ 0 h 125"/>
                <a:gd name="T2" fmla="*/ 11 w 11"/>
                <a:gd name="T3" fmla="*/ 63 h 125"/>
                <a:gd name="T4" fmla="*/ 6 w 11"/>
                <a:gd name="T5" fmla="*/ 125 h 125"/>
                <a:gd name="T6" fmla="*/ 0 w 11"/>
                <a:gd name="T7" fmla="*/ 125 h 125"/>
                <a:gd name="T8" fmla="*/ 5 w 11"/>
                <a:gd name="T9" fmla="*/ 63 h 125"/>
                <a:gd name="T10" fmla="*/ 3 w 11"/>
                <a:gd name="T11" fmla="*/ 0 h 125"/>
                <a:gd name="T12" fmla="*/ 10 w 11"/>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11" h="125">
                  <a:moveTo>
                    <a:pt x="10" y="0"/>
                  </a:moveTo>
                  <a:lnTo>
                    <a:pt x="11" y="63"/>
                  </a:lnTo>
                  <a:lnTo>
                    <a:pt x="6" y="125"/>
                  </a:lnTo>
                  <a:lnTo>
                    <a:pt x="0" y="125"/>
                  </a:lnTo>
                  <a:lnTo>
                    <a:pt x="5" y="63"/>
                  </a:lnTo>
                  <a:lnTo>
                    <a:pt x="3"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7" name="Freeform 593"/>
            <p:cNvSpPr>
              <a:spLocks/>
            </p:cNvSpPr>
            <p:nvPr/>
          </p:nvSpPr>
          <p:spPr bwMode="auto">
            <a:xfrm>
              <a:off x="2781" y="2314"/>
              <a:ext cx="3" cy="4"/>
            </a:xfrm>
            <a:custGeom>
              <a:avLst/>
              <a:gdLst>
                <a:gd name="T0" fmla="*/ 5 w 7"/>
                <a:gd name="T1" fmla="*/ 3 h 7"/>
                <a:gd name="T2" fmla="*/ 0 w 7"/>
                <a:gd name="T3" fmla="*/ 0 h 7"/>
                <a:gd name="T4" fmla="*/ 0 w 7"/>
                <a:gd name="T5" fmla="*/ 4 h 7"/>
                <a:gd name="T6" fmla="*/ 7 w 7"/>
                <a:gd name="T7" fmla="*/ 4 h 7"/>
                <a:gd name="T8" fmla="*/ 0 w 7"/>
                <a:gd name="T9" fmla="*/ 7 h 7"/>
                <a:gd name="T10" fmla="*/ 5 w 7"/>
                <a:gd name="T11" fmla="*/ 3 h 7"/>
              </a:gdLst>
              <a:ahLst/>
              <a:cxnLst>
                <a:cxn ang="0">
                  <a:pos x="T0" y="T1"/>
                </a:cxn>
                <a:cxn ang="0">
                  <a:pos x="T2" y="T3"/>
                </a:cxn>
                <a:cxn ang="0">
                  <a:pos x="T4" y="T5"/>
                </a:cxn>
                <a:cxn ang="0">
                  <a:pos x="T6" y="T7"/>
                </a:cxn>
                <a:cxn ang="0">
                  <a:pos x="T8" y="T9"/>
                </a:cxn>
                <a:cxn ang="0">
                  <a:pos x="T10" y="T11"/>
                </a:cxn>
              </a:cxnLst>
              <a:rect l="0" t="0" r="r" b="b"/>
              <a:pathLst>
                <a:path w="7" h="7">
                  <a:moveTo>
                    <a:pt x="5" y="3"/>
                  </a:moveTo>
                  <a:lnTo>
                    <a:pt x="0" y="0"/>
                  </a:lnTo>
                  <a:lnTo>
                    <a:pt x="0" y="4"/>
                  </a:lnTo>
                  <a:lnTo>
                    <a:pt x="7" y="4"/>
                  </a:lnTo>
                  <a:lnTo>
                    <a:pt x="0" y="7"/>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8" name="Freeform 594"/>
            <p:cNvSpPr>
              <a:spLocks/>
            </p:cNvSpPr>
            <p:nvPr/>
          </p:nvSpPr>
          <p:spPr bwMode="auto">
            <a:xfrm>
              <a:off x="2735" y="2379"/>
              <a:ext cx="48" cy="63"/>
            </a:xfrm>
            <a:custGeom>
              <a:avLst/>
              <a:gdLst>
                <a:gd name="T0" fmla="*/ 95 w 95"/>
                <a:gd name="T1" fmla="*/ 0 h 125"/>
                <a:gd name="T2" fmla="*/ 91 w 95"/>
                <a:gd name="T3" fmla="*/ 23 h 125"/>
                <a:gd name="T4" fmla="*/ 78 w 95"/>
                <a:gd name="T5" fmla="*/ 48 h 125"/>
                <a:gd name="T6" fmla="*/ 48 w 95"/>
                <a:gd name="T7" fmla="*/ 87 h 125"/>
                <a:gd name="T8" fmla="*/ 18 w 95"/>
                <a:gd name="T9" fmla="*/ 114 h 125"/>
                <a:gd name="T10" fmla="*/ 4 w 95"/>
                <a:gd name="T11" fmla="*/ 125 h 125"/>
                <a:gd name="T12" fmla="*/ 0 w 95"/>
                <a:gd name="T13" fmla="*/ 121 h 125"/>
                <a:gd name="T14" fmla="*/ 13 w 95"/>
                <a:gd name="T15" fmla="*/ 110 h 125"/>
                <a:gd name="T16" fmla="*/ 43 w 95"/>
                <a:gd name="T17" fmla="*/ 82 h 125"/>
                <a:gd name="T18" fmla="*/ 74 w 95"/>
                <a:gd name="T19" fmla="*/ 43 h 125"/>
                <a:gd name="T20" fmla="*/ 85 w 95"/>
                <a:gd name="T21" fmla="*/ 22 h 125"/>
                <a:gd name="T22" fmla="*/ 89 w 95"/>
                <a:gd name="T23" fmla="*/ 0 h 125"/>
                <a:gd name="T24" fmla="*/ 95 w 95"/>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125">
                  <a:moveTo>
                    <a:pt x="95" y="0"/>
                  </a:moveTo>
                  <a:lnTo>
                    <a:pt x="91" y="23"/>
                  </a:lnTo>
                  <a:lnTo>
                    <a:pt x="78" y="48"/>
                  </a:lnTo>
                  <a:lnTo>
                    <a:pt x="48" y="87"/>
                  </a:lnTo>
                  <a:lnTo>
                    <a:pt x="18" y="114"/>
                  </a:lnTo>
                  <a:lnTo>
                    <a:pt x="4" y="125"/>
                  </a:lnTo>
                  <a:lnTo>
                    <a:pt x="0" y="121"/>
                  </a:lnTo>
                  <a:lnTo>
                    <a:pt x="13" y="110"/>
                  </a:lnTo>
                  <a:lnTo>
                    <a:pt x="43" y="82"/>
                  </a:lnTo>
                  <a:lnTo>
                    <a:pt x="74" y="43"/>
                  </a:lnTo>
                  <a:lnTo>
                    <a:pt x="85" y="22"/>
                  </a:lnTo>
                  <a:lnTo>
                    <a:pt x="89" y="0"/>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499" name="Freeform 595"/>
            <p:cNvSpPr>
              <a:spLocks/>
            </p:cNvSpPr>
            <p:nvPr/>
          </p:nvSpPr>
          <p:spPr bwMode="auto">
            <a:xfrm>
              <a:off x="2780" y="2379"/>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0" name="Freeform 596"/>
            <p:cNvSpPr>
              <a:spLocks/>
            </p:cNvSpPr>
            <p:nvPr/>
          </p:nvSpPr>
          <p:spPr bwMode="auto">
            <a:xfrm>
              <a:off x="2735" y="2365"/>
              <a:ext cx="43" cy="77"/>
            </a:xfrm>
            <a:custGeom>
              <a:avLst/>
              <a:gdLst>
                <a:gd name="T0" fmla="*/ 0 w 86"/>
                <a:gd name="T1" fmla="*/ 149 h 153"/>
                <a:gd name="T2" fmla="*/ 34 w 86"/>
                <a:gd name="T3" fmla="*/ 116 h 153"/>
                <a:gd name="T4" fmla="*/ 46 w 86"/>
                <a:gd name="T5" fmla="*/ 99 h 153"/>
                <a:gd name="T6" fmla="*/ 58 w 86"/>
                <a:gd name="T7" fmla="*/ 82 h 153"/>
                <a:gd name="T8" fmla="*/ 68 w 86"/>
                <a:gd name="T9" fmla="*/ 64 h 153"/>
                <a:gd name="T10" fmla="*/ 74 w 86"/>
                <a:gd name="T11" fmla="*/ 44 h 153"/>
                <a:gd name="T12" fmla="*/ 78 w 86"/>
                <a:gd name="T13" fmla="*/ 22 h 153"/>
                <a:gd name="T14" fmla="*/ 82 w 86"/>
                <a:gd name="T15" fmla="*/ 0 h 153"/>
                <a:gd name="T16" fmla="*/ 86 w 86"/>
                <a:gd name="T17" fmla="*/ 0 h 153"/>
                <a:gd name="T18" fmla="*/ 83 w 86"/>
                <a:gd name="T19" fmla="*/ 25 h 153"/>
                <a:gd name="T20" fmla="*/ 78 w 86"/>
                <a:gd name="T21" fmla="*/ 47 h 153"/>
                <a:gd name="T22" fmla="*/ 72 w 86"/>
                <a:gd name="T23" fmla="*/ 68 h 153"/>
                <a:gd name="T24" fmla="*/ 63 w 86"/>
                <a:gd name="T25" fmla="*/ 87 h 153"/>
                <a:gd name="T26" fmla="*/ 51 w 86"/>
                <a:gd name="T27" fmla="*/ 104 h 153"/>
                <a:gd name="T28" fmla="*/ 38 w 86"/>
                <a:gd name="T29" fmla="*/ 121 h 153"/>
                <a:gd name="T30" fmla="*/ 4 w 86"/>
                <a:gd name="T31" fmla="*/ 153 h 153"/>
                <a:gd name="T32" fmla="*/ 0 w 86"/>
                <a:gd name="T33" fmla="*/ 14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3">
                  <a:moveTo>
                    <a:pt x="0" y="149"/>
                  </a:moveTo>
                  <a:lnTo>
                    <a:pt x="34" y="116"/>
                  </a:lnTo>
                  <a:lnTo>
                    <a:pt x="46" y="99"/>
                  </a:lnTo>
                  <a:lnTo>
                    <a:pt x="58" y="82"/>
                  </a:lnTo>
                  <a:lnTo>
                    <a:pt x="68" y="64"/>
                  </a:lnTo>
                  <a:lnTo>
                    <a:pt x="74" y="44"/>
                  </a:lnTo>
                  <a:lnTo>
                    <a:pt x="78" y="22"/>
                  </a:lnTo>
                  <a:lnTo>
                    <a:pt x="82" y="0"/>
                  </a:lnTo>
                  <a:lnTo>
                    <a:pt x="86" y="0"/>
                  </a:lnTo>
                  <a:lnTo>
                    <a:pt x="83" y="25"/>
                  </a:lnTo>
                  <a:lnTo>
                    <a:pt x="78" y="47"/>
                  </a:lnTo>
                  <a:lnTo>
                    <a:pt x="72" y="68"/>
                  </a:lnTo>
                  <a:lnTo>
                    <a:pt x="63" y="87"/>
                  </a:lnTo>
                  <a:lnTo>
                    <a:pt x="51" y="104"/>
                  </a:lnTo>
                  <a:lnTo>
                    <a:pt x="38" y="121"/>
                  </a:lnTo>
                  <a:lnTo>
                    <a:pt x="4" y="153"/>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1" name="Freeform 597"/>
            <p:cNvSpPr>
              <a:spLocks/>
            </p:cNvSpPr>
            <p:nvPr/>
          </p:nvSpPr>
          <p:spPr bwMode="auto">
            <a:xfrm>
              <a:off x="2735" y="2439"/>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2" name="Freeform 598"/>
            <p:cNvSpPr>
              <a:spLocks/>
            </p:cNvSpPr>
            <p:nvPr/>
          </p:nvSpPr>
          <p:spPr bwMode="auto">
            <a:xfrm>
              <a:off x="2775" y="2351"/>
              <a:ext cx="3" cy="14"/>
            </a:xfrm>
            <a:custGeom>
              <a:avLst/>
              <a:gdLst>
                <a:gd name="T0" fmla="*/ 2 w 6"/>
                <a:gd name="T1" fmla="*/ 29 h 29"/>
                <a:gd name="T2" fmla="*/ 0 w 6"/>
                <a:gd name="T3" fmla="*/ 0 h 29"/>
                <a:gd name="T4" fmla="*/ 5 w 6"/>
                <a:gd name="T5" fmla="*/ 0 h 29"/>
                <a:gd name="T6" fmla="*/ 6 w 6"/>
                <a:gd name="T7" fmla="*/ 29 h 29"/>
                <a:gd name="T8" fmla="*/ 2 w 6"/>
                <a:gd name="T9" fmla="*/ 29 h 29"/>
              </a:gdLst>
              <a:ahLst/>
              <a:cxnLst>
                <a:cxn ang="0">
                  <a:pos x="T0" y="T1"/>
                </a:cxn>
                <a:cxn ang="0">
                  <a:pos x="T2" y="T3"/>
                </a:cxn>
                <a:cxn ang="0">
                  <a:pos x="T4" y="T5"/>
                </a:cxn>
                <a:cxn ang="0">
                  <a:pos x="T6" y="T7"/>
                </a:cxn>
                <a:cxn ang="0">
                  <a:pos x="T8" y="T9"/>
                </a:cxn>
              </a:cxnLst>
              <a:rect l="0" t="0" r="r" b="b"/>
              <a:pathLst>
                <a:path w="6" h="29">
                  <a:moveTo>
                    <a:pt x="2" y="29"/>
                  </a:moveTo>
                  <a:lnTo>
                    <a:pt x="0" y="0"/>
                  </a:lnTo>
                  <a:lnTo>
                    <a:pt x="5" y="0"/>
                  </a:lnTo>
                  <a:lnTo>
                    <a:pt x="6" y="29"/>
                  </a:lnTo>
                  <a:lnTo>
                    <a:pt x="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3" name="Freeform 599"/>
            <p:cNvSpPr>
              <a:spLocks/>
            </p:cNvSpPr>
            <p:nvPr/>
          </p:nvSpPr>
          <p:spPr bwMode="auto">
            <a:xfrm>
              <a:off x="2776" y="2365"/>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4" name="Freeform 600"/>
            <p:cNvSpPr>
              <a:spLocks/>
            </p:cNvSpPr>
            <p:nvPr/>
          </p:nvSpPr>
          <p:spPr bwMode="auto">
            <a:xfrm>
              <a:off x="2745" y="2350"/>
              <a:ext cx="32" cy="43"/>
            </a:xfrm>
            <a:custGeom>
              <a:avLst/>
              <a:gdLst>
                <a:gd name="T0" fmla="*/ 65 w 65"/>
                <a:gd name="T1" fmla="*/ 4 h 86"/>
                <a:gd name="T2" fmla="*/ 4 w 65"/>
                <a:gd name="T3" fmla="*/ 86 h 86"/>
                <a:gd name="T4" fmla="*/ 0 w 65"/>
                <a:gd name="T5" fmla="*/ 81 h 86"/>
                <a:gd name="T6" fmla="*/ 60 w 65"/>
                <a:gd name="T7" fmla="*/ 0 h 86"/>
                <a:gd name="T8" fmla="*/ 65 w 65"/>
                <a:gd name="T9" fmla="*/ 4 h 86"/>
              </a:gdLst>
              <a:ahLst/>
              <a:cxnLst>
                <a:cxn ang="0">
                  <a:pos x="T0" y="T1"/>
                </a:cxn>
                <a:cxn ang="0">
                  <a:pos x="T2" y="T3"/>
                </a:cxn>
                <a:cxn ang="0">
                  <a:pos x="T4" y="T5"/>
                </a:cxn>
                <a:cxn ang="0">
                  <a:pos x="T6" y="T7"/>
                </a:cxn>
                <a:cxn ang="0">
                  <a:pos x="T8" y="T9"/>
                </a:cxn>
              </a:cxnLst>
              <a:rect l="0" t="0" r="r" b="b"/>
              <a:pathLst>
                <a:path w="65" h="86">
                  <a:moveTo>
                    <a:pt x="65" y="4"/>
                  </a:moveTo>
                  <a:lnTo>
                    <a:pt x="4" y="86"/>
                  </a:lnTo>
                  <a:lnTo>
                    <a:pt x="0" y="81"/>
                  </a:lnTo>
                  <a:lnTo>
                    <a:pt x="60" y="0"/>
                  </a:lnTo>
                  <a:lnTo>
                    <a:pt x="6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5" name="Freeform 601"/>
            <p:cNvSpPr>
              <a:spLocks/>
            </p:cNvSpPr>
            <p:nvPr/>
          </p:nvSpPr>
          <p:spPr bwMode="auto">
            <a:xfrm>
              <a:off x="2775" y="2347"/>
              <a:ext cx="2" cy="5"/>
            </a:xfrm>
            <a:custGeom>
              <a:avLst/>
              <a:gdLst>
                <a:gd name="T0" fmla="*/ 5 w 5"/>
                <a:gd name="T1" fmla="*/ 8 h 11"/>
                <a:gd name="T2" fmla="*/ 5 w 5"/>
                <a:gd name="T3" fmla="*/ 0 h 11"/>
                <a:gd name="T4" fmla="*/ 0 w 5"/>
                <a:gd name="T5" fmla="*/ 7 h 11"/>
                <a:gd name="T6" fmla="*/ 5 w 5"/>
                <a:gd name="T7" fmla="*/ 11 h 11"/>
                <a:gd name="T8" fmla="*/ 0 w 5"/>
                <a:gd name="T9" fmla="*/ 8 h 11"/>
                <a:gd name="T10" fmla="*/ 5 w 5"/>
                <a:gd name="T11" fmla="*/ 8 h 11"/>
              </a:gdLst>
              <a:ahLst/>
              <a:cxnLst>
                <a:cxn ang="0">
                  <a:pos x="T0" y="T1"/>
                </a:cxn>
                <a:cxn ang="0">
                  <a:pos x="T2" y="T3"/>
                </a:cxn>
                <a:cxn ang="0">
                  <a:pos x="T4" y="T5"/>
                </a:cxn>
                <a:cxn ang="0">
                  <a:pos x="T6" y="T7"/>
                </a:cxn>
                <a:cxn ang="0">
                  <a:pos x="T8" y="T9"/>
                </a:cxn>
                <a:cxn ang="0">
                  <a:pos x="T10" y="T11"/>
                </a:cxn>
              </a:cxnLst>
              <a:rect l="0" t="0" r="r" b="b"/>
              <a:pathLst>
                <a:path w="5" h="11">
                  <a:moveTo>
                    <a:pt x="5" y="8"/>
                  </a:moveTo>
                  <a:lnTo>
                    <a:pt x="5" y="0"/>
                  </a:lnTo>
                  <a:lnTo>
                    <a:pt x="0" y="7"/>
                  </a:lnTo>
                  <a:lnTo>
                    <a:pt x="5" y="11"/>
                  </a:lnTo>
                  <a:lnTo>
                    <a:pt x="0" y="8"/>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6" name="Freeform 602"/>
            <p:cNvSpPr>
              <a:spLocks/>
            </p:cNvSpPr>
            <p:nvPr/>
          </p:nvSpPr>
          <p:spPr bwMode="auto">
            <a:xfrm>
              <a:off x="2745" y="2327"/>
              <a:ext cx="29" cy="66"/>
            </a:xfrm>
            <a:custGeom>
              <a:avLst/>
              <a:gdLst>
                <a:gd name="T0" fmla="*/ 0 w 58"/>
                <a:gd name="T1" fmla="*/ 126 h 131"/>
                <a:gd name="T2" fmla="*/ 7 w 58"/>
                <a:gd name="T3" fmla="*/ 112 h 131"/>
                <a:gd name="T4" fmla="*/ 26 w 58"/>
                <a:gd name="T5" fmla="*/ 78 h 131"/>
                <a:gd name="T6" fmla="*/ 45 w 58"/>
                <a:gd name="T7" fmla="*/ 37 h 131"/>
                <a:gd name="T8" fmla="*/ 51 w 58"/>
                <a:gd name="T9" fmla="*/ 17 h 131"/>
                <a:gd name="T10" fmla="*/ 54 w 58"/>
                <a:gd name="T11" fmla="*/ 0 h 131"/>
                <a:gd name="T12" fmla="*/ 58 w 58"/>
                <a:gd name="T13" fmla="*/ 3 h 131"/>
                <a:gd name="T14" fmla="*/ 55 w 58"/>
                <a:gd name="T15" fmla="*/ 20 h 131"/>
                <a:gd name="T16" fmla="*/ 49 w 58"/>
                <a:gd name="T17" fmla="*/ 40 h 131"/>
                <a:gd name="T18" fmla="*/ 31 w 58"/>
                <a:gd name="T19" fmla="*/ 83 h 131"/>
                <a:gd name="T20" fmla="*/ 12 w 58"/>
                <a:gd name="T21" fmla="*/ 117 h 131"/>
                <a:gd name="T22" fmla="*/ 4 w 58"/>
                <a:gd name="T23" fmla="*/ 131 h 131"/>
                <a:gd name="T24" fmla="*/ 0 w 58"/>
                <a:gd name="T25" fmla="*/ 12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31">
                  <a:moveTo>
                    <a:pt x="0" y="126"/>
                  </a:moveTo>
                  <a:lnTo>
                    <a:pt x="7" y="112"/>
                  </a:lnTo>
                  <a:lnTo>
                    <a:pt x="26" y="78"/>
                  </a:lnTo>
                  <a:lnTo>
                    <a:pt x="45" y="37"/>
                  </a:lnTo>
                  <a:lnTo>
                    <a:pt x="51" y="17"/>
                  </a:lnTo>
                  <a:lnTo>
                    <a:pt x="54" y="0"/>
                  </a:lnTo>
                  <a:lnTo>
                    <a:pt x="58" y="3"/>
                  </a:lnTo>
                  <a:lnTo>
                    <a:pt x="55" y="20"/>
                  </a:lnTo>
                  <a:lnTo>
                    <a:pt x="49" y="40"/>
                  </a:lnTo>
                  <a:lnTo>
                    <a:pt x="31" y="83"/>
                  </a:lnTo>
                  <a:lnTo>
                    <a:pt x="12" y="117"/>
                  </a:lnTo>
                  <a:lnTo>
                    <a:pt x="4" y="131"/>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7" name="Freeform 603"/>
            <p:cNvSpPr>
              <a:spLocks/>
            </p:cNvSpPr>
            <p:nvPr/>
          </p:nvSpPr>
          <p:spPr bwMode="auto">
            <a:xfrm>
              <a:off x="2745" y="2391"/>
              <a:ext cx="2" cy="2"/>
            </a:xfrm>
            <a:custGeom>
              <a:avLst/>
              <a:gdLst>
                <a:gd name="T0" fmla="*/ 4 w 4"/>
                <a:gd name="T1" fmla="*/ 5 h 5"/>
                <a:gd name="T2" fmla="*/ 0 w 4"/>
                <a:gd name="T3" fmla="*/ 0 h 5"/>
                <a:gd name="T4" fmla="*/ 4 w 4"/>
                <a:gd name="T5" fmla="*/ 5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5"/>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8" name="Freeform 604"/>
            <p:cNvSpPr>
              <a:spLocks/>
            </p:cNvSpPr>
            <p:nvPr/>
          </p:nvSpPr>
          <p:spPr bwMode="auto">
            <a:xfrm>
              <a:off x="2761" y="2269"/>
              <a:ext cx="13" cy="59"/>
            </a:xfrm>
            <a:custGeom>
              <a:avLst/>
              <a:gdLst>
                <a:gd name="T0" fmla="*/ 22 w 26"/>
                <a:gd name="T1" fmla="*/ 119 h 119"/>
                <a:gd name="T2" fmla="*/ 20 w 26"/>
                <a:gd name="T3" fmla="*/ 85 h 119"/>
                <a:gd name="T4" fmla="*/ 19 w 26"/>
                <a:gd name="T5" fmla="*/ 59 h 119"/>
                <a:gd name="T6" fmla="*/ 11 w 26"/>
                <a:gd name="T7" fmla="*/ 34 h 119"/>
                <a:gd name="T8" fmla="*/ 0 w 26"/>
                <a:gd name="T9" fmla="*/ 4 h 119"/>
                <a:gd name="T10" fmla="*/ 5 w 26"/>
                <a:gd name="T11" fmla="*/ 0 h 119"/>
                <a:gd name="T12" fmla="*/ 16 w 26"/>
                <a:gd name="T13" fmla="*/ 31 h 119"/>
                <a:gd name="T14" fmla="*/ 23 w 26"/>
                <a:gd name="T15" fmla="*/ 59 h 119"/>
                <a:gd name="T16" fmla="*/ 25 w 26"/>
                <a:gd name="T17" fmla="*/ 85 h 119"/>
                <a:gd name="T18" fmla="*/ 26 w 26"/>
                <a:gd name="T19" fmla="*/ 119 h 119"/>
                <a:gd name="T20" fmla="*/ 22 w 26"/>
                <a:gd name="T2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9">
                  <a:moveTo>
                    <a:pt x="22" y="119"/>
                  </a:moveTo>
                  <a:lnTo>
                    <a:pt x="20" y="85"/>
                  </a:lnTo>
                  <a:lnTo>
                    <a:pt x="19" y="59"/>
                  </a:lnTo>
                  <a:lnTo>
                    <a:pt x="11" y="34"/>
                  </a:lnTo>
                  <a:lnTo>
                    <a:pt x="0" y="4"/>
                  </a:lnTo>
                  <a:lnTo>
                    <a:pt x="5" y="0"/>
                  </a:lnTo>
                  <a:lnTo>
                    <a:pt x="16" y="31"/>
                  </a:lnTo>
                  <a:lnTo>
                    <a:pt x="23" y="59"/>
                  </a:lnTo>
                  <a:lnTo>
                    <a:pt x="25" y="85"/>
                  </a:lnTo>
                  <a:lnTo>
                    <a:pt x="26" y="119"/>
                  </a:lnTo>
                  <a:lnTo>
                    <a:pt x="22"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09" name="Freeform 605"/>
            <p:cNvSpPr>
              <a:spLocks/>
            </p:cNvSpPr>
            <p:nvPr/>
          </p:nvSpPr>
          <p:spPr bwMode="auto">
            <a:xfrm>
              <a:off x="2772" y="2327"/>
              <a:ext cx="2"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0" name="Freeform 606"/>
            <p:cNvSpPr>
              <a:spLocks/>
            </p:cNvSpPr>
            <p:nvPr/>
          </p:nvSpPr>
          <p:spPr bwMode="auto">
            <a:xfrm>
              <a:off x="2726" y="2185"/>
              <a:ext cx="37" cy="85"/>
            </a:xfrm>
            <a:custGeom>
              <a:avLst/>
              <a:gdLst>
                <a:gd name="T0" fmla="*/ 69 w 74"/>
                <a:gd name="T1" fmla="*/ 172 h 172"/>
                <a:gd name="T2" fmla="*/ 46 w 74"/>
                <a:gd name="T3" fmla="*/ 128 h 172"/>
                <a:gd name="T4" fmla="*/ 24 w 74"/>
                <a:gd name="T5" fmla="*/ 90 h 172"/>
                <a:gd name="T6" fmla="*/ 7 w 74"/>
                <a:gd name="T7" fmla="*/ 50 h 172"/>
                <a:gd name="T8" fmla="*/ 4 w 74"/>
                <a:gd name="T9" fmla="*/ 37 h 172"/>
                <a:gd name="T10" fmla="*/ 1 w 74"/>
                <a:gd name="T11" fmla="*/ 25 h 172"/>
                <a:gd name="T12" fmla="*/ 0 w 74"/>
                <a:gd name="T13" fmla="*/ 0 h 172"/>
                <a:gd name="T14" fmla="*/ 4 w 74"/>
                <a:gd name="T15" fmla="*/ 0 h 172"/>
                <a:gd name="T16" fmla="*/ 6 w 74"/>
                <a:gd name="T17" fmla="*/ 25 h 172"/>
                <a:gd name="T18" fmla="*/ 9 w 74"/>
                <a:gd name="T19" fmla="*/ 37 h 172"/>
                <a:gd name="T20" fmla="*/ 12 w 74"/>
                <a:gd name="T21" fmla="*/ 47 h 172"/>
                <a:gd name="T22" fmla="*/ 29 w 74"/>
                <a:gd name="T23" fmla="*/ 87 h 172"/>
                <a:gd name="T24" fmla="*/ 51 w 74"/>
                <a:gd name="T25" fmla="*/ 125 h 172"/>
                <a:gd name="T26" fmla="*/ 74 w 74"/>
                <a:gd name="T27" fmla="*/ 168 h 172"/>
                <a:gd name="T28" fmla="*/ 69 w 74"/>
                <a:gd name="T2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72">
                  <a:moveTo>
                    <a:pt x="69" y="172"/>
                  </a:moveTo>
                  <a:lnTo>
                    <a:pt x="46" y="128"/>
                  </a:lnTo>
                  <a:lnTo>
                    <a:pt x="24" y="90"/>
                  </a:lnTo>
                  <a:lnTo>
                    <a:pt x="7" y="50"/>
                  </a:lnTo>
                  <a:lnTo>
                    <a:pt x="4" y="37"/>
                  </a:lnTo>
                  <a:lnTo>
                    <a:pt x="1" y="25"/>
                  </a:lnTo>
                  <a:lnTo>
                    <a:pt x="0" y="0"/>
                  </a:lnTo>
                  <a:lnTo>
                    <a:pt x="4" y="0"/>
                  </a:lnTo>
                  <a:lnTo>
                    <a:pt x="6" y="25"/>
                  </a:lnTo>
                  <a:lnTo>
                    <a:pt x="9" y="37"/>
                  </a:lnTo>
                  <a:lnTo>
                    <a:pt x="12" y="47"/>
                  </a:lnTo>
                  <a:lnTo>
                    <a:pt x="29" y="87"/>
                  </a:lnTo>
                  <a:lnTo>
                    <a:pt x="51" y="125"/>
                  </a:lnTo>
                  <a:lnTo>
                    <a:pt x="74" y="168"/>
                  </a:lnTo>
                  <a:lnTo>
                    <a:pt x="69"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1" name="Freeform 607"/>
            <p:cNvSpPr>
              <a:spLocks/>
            </p:cNvSpPr>
            <p:nvPr/>
          </p:nvSpPr>
          <p:spPr bwMode="auto">
            <a:xfrm>
              <a:off x="2761" y="2269"/>
              <a:ext cx="2" cy="1"/>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2" name="Freeform 608"/>
            <p:cNvSpPr>
              <a:spLocks/>
            </p:cNvSpPr>
            <p:nvPr/>
          </p:nvSpPr>
          <p:spPr bwMode="auto">
            <a:xfrm>
              <a:off x="2726" y="2121"/>
              <a:ext cx="3" cy="64"/>
            </a:xfrm>
            <a:custGeom>
              <a:avLst/>
              <a:gdLst>
                <a:gd name="T0" fmla="*/ 0 w 6"/>
                <a:gd name="T1" fmla="*/ 126 h 126"/>
                <a:gd name="T2" fmla="*/ 0 w 6"/>
                <a:gd name="T3" fmla="*/ 63 h 126"/>
                <a:gd name="T4" fmla="*/ 1 w 6"/>
                <a:gd name="T5" fmla="*/ 0 h 126"/>
                <a:gd name="T6" fmla="*/ 6 w 6"/>
                <a:gd name="T7" fmla="*/ 0 h 126"/>
                <a:gd name="T8" fmla="*/ 4 w 6"/>
                <a:gd name="T9" fmla="*/ 63 h 126"/>
                <a:gd name="T10" fmla="*/ 6 w 6"/>
                <a:gd name="T11" fmla="*/ 126 h 126"/>
                <a:gd name="T12" fmla="*/ 0 w 6"/>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 h="126">
                  <a:moveTo>
                    <a:pt x="0" y="126"/>
                  </a:moveTo>
                  <a:lnTo>
                    <a:pt x="0" y="63"/>
                  </a:lnTo>
                  <a:lnTo>
                    <a:pt x="1" y="0"/>
                  </a:lnTo>
                  <a:lnTo>
                    <a:pt x="6" y="0"/>
                  </a:lnTo>
                  <a:lnTo>
                    <a:pt x="4" y="63"/>
                  </a:lnTo>
                  <a:lnTo>
                    <a:pt x="6" y="126"/>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3" name="Freeform 609"/>
            <p:cNvSpPr>
              <a:spLocks/>
            </p:cNvSpPr>
            <p:nvPr/>
          </p:nvSpPr>
          <p:spPr bwMode="auto">
            <a:xfrm>
              <a:off x="2691" y="2121"/>
              <a:ext cx="38" cy="19"/>
            </a:xfrm>
            <a:custGeom>
              <a:avLst/>
              <a:gdLst>
                <a:gd name="T0" fmla="*/ 78 w 78"/>
                <a:gd name="T1" fmla="*/ 5 h 39"/>
                <a:gd name="T2" fmla="*/ 58 w 78"/>
                <a:gd name="T3" fmla="*/ 9 h 39"/>
                <a:gd name="T4" fmla="*/ 41 w 78"/>
                <a:gd name="T5" fmla="*/ 17 h 39"/>
                <a:gd name="T6" fmla="*/ 5 w 78"/>
                <a:gd name="T7" fmla="*/ 39 h 39"/>
                <a:gd name="T8" fmla="*/ 0 w 78"/>
                <a:gd name="T9" fmla="*/ 34 h 39"/>
                <a:gd name="T10" fmla="*/ 36 w 78"/>
                <a:gd name="T11" fmla="*/ 12 h 39"/>
                <a:gd name="T12" fmla="*/ 54 w 78"/>
                <a:gd name="T13" fmla="*/ 5 h 39"/>
                <a:gd name="T14" fmla="*/ 75 w 78"/>
                <a:gd name="T15" fmla="*/ 0 h 39"/>
                <a:gd name="T16" fmla="*/ 78 w 78"/>
                <a:gd name="T1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39">
                  <a:moveTo>
                    <a:pt x="78" y="5"/>
                  </a:moveTo>
                  <a:lnTo>
                    <a:pt x="58" y="9"/>
                  </a:lnTo>
                  <a:lnTo>
                    <a:pt x="41" y="17"/>
                  </a:lnTo>
                  <a:lnTo>
                    <a:pt x="5" y="39"/>
                  </a:lnTo>
                  <a:lnTo>
                    <a:pt x="0" y="34"/>
                  </a:lnTo>
                  <a:lnTo>
                    <a:pt x="36" y="12"/>
                  </a:lnTo>
                  <a:lnTo>
                    <a:pt x="54" y="5"/>
                  </a:lnTo>
                  <a:lnTo>
                    <a:pt x="75" y="0"/>
                  </a:lnTo>
                  <a:lnTo>
                    <a:pt x="7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4" name="Freeform 610"/>
            <p:cNvSpPr>
              <a:spLocks/>
            </p:cNvSpPr>
            <p:nvPr/>
          </p:nvSpPr>
          <p:spPr bwMode="auto">
            <a:xfrm>
              <a:off x="2727" y="2121"/>
              <a:ext cx="2" cy="2"/>
            </a:xfrm>
            <a:custGeom>
              <a:avLst/>
              <a:gdLst>
                <a:gd name="T0" fmla="*/ 5 w 5"/>
                <a:gd name="T1" fmla="*/ 2 h 5"/>
                <a:gd name="T2" fmla="*/ 5 w 5"/>
                <a:gd name="T3" fmla="*/ 0 h 5"/>
                <a:gd name="T4" fmla="*/ 2 w 5"/>
                <a:gd name="T5" fmla="*/ 0 h 5"/>
                <a:gd name="T6" fmla="*/ 5 w 5"/>
                <a:gd name="T7" fmla="*/ 5 h 5"/>
                <a:gd name="T8" fmla="*/ 0 w 5"/>
                <a:gd name="T9" fmla="*/ 2 h 5"/>
                <a:gd name="T10" fmla="*/ 5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5" y="2"/>
                  </a:moveTo>
                  <a:lnTo>
                    <a:pt x="5" y="0"/>
                  </a:lnTo>
                  <a:lnTo>
                    <a:pt x="2" y="0"/>
                  </a:lnTo>
                  <a:lnTo>
                    <a:pt x="5" y="5"/>
                  </a:lnTo>
                  <a:lnTo>
                    <a:pt x="0"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5" name="Freeform 611"/>
            <p:cNvSpPr>
              <a:spLocks/>
            </p:cNvSpPr>
            <p:nvPr/>
          </p:nvSpPr>
          <p:spPr bwMode="auto">
            <a:xfrm>
              <a:off x="2669" y="2138"/>
              <a:ext cx="24" cy="27"/>
            </a:xfrm>
            <a:custGeom>
              <a:avLst/>
              <a:gdLst>
                <a:gd name="T0" fmla="*/ 48 w 48"/>
                <a:gd name="T1" fmla="*/ 5 h 54"/>
                <a:gd name="T2" fmla="*/ 20 w 48"/>
                <a:gd name="T3" fmla="*/ 26 h 54"/>
                <a:gd name="T4" fmla="*/ 12 w 48"/>
                <a:gd name="T5" fmla="*/ 36 h 54"/>
                <a:gd name="T6" fmla="*/ 6 w 48"/>
                <a:gd name="T7" fmla="*/ 54 h 54"/>
                <a:gd name="T8" fmla="*/ 0 w 48"/>
                <a:gd name="T9" fmla="*/ 53 h 54"/>
                <a:gd name="T10" fmla="*/ 6 w 48"/>
                <a:gd name="T11" fmla="*/ 34 h 54"/>
                <a:gd name="T12" fmla="*/ 15 w 48"/>
                <a:gd name="T13" fmla="*/ 22 h 54"/>
                <a:gd name="T14" fmla="*/ 43 w 48"/>
                <a:gd name="T15" fmla="*/ 0 h 54"/>
                <a:gd name="T16" fmla="*/ 48 w 48"/>
                <a:gd name="T17"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4">
                  <a:moveTo>
                    <a:pt x="48" y="5"/>
                  </a:moveTo>
                  <a:lnTo>
                    <a:pt x="20" y="26"/>
                  </a:lnTo>
                  <a:lnTo>
                    <a:pt x="12" y="36"/>
                  </a:lnTo>
                  <a:lnTo>
                    <a:pt x="6" y="54"/>
                  </a:lnTo>
                  <a:lnTo>
                    <a:pt x="0" y="53"/>
                  </a:lnTo>
                  <a:lnTo>
                    <a:pt x="6" y="34"/>
                  </a:lnTo>
                  <a:lnTo>
                    <a:pt x="15" y="22"/>
                  </a:lnTo>
                  <a:lnTo>
                    <a:pt x="43" y="0"/>
                  </a:lnTo>
                  <a:lnTo>
                    <a:pt x="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6" name="Freeform 612"/>
            <p:cNvSpPr>
              <a:spLocks/>
            </p:cNvSpPr>
            <p:nvPr/>
          </p:nvSpPr>
          <p:spPr bwMode="auto">
            <a:xfrm>
              <a:off x="2691" y="2138"/>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7" name="Freeform 613"/>
            <p:cNvSpPr>
              <a:spLocks/>
            </p:cNvSpPr>
            <p:nvPr/>
          </p:nvSpPr>
          <p:spPr bwMode="auto">
            <a:xfrm>
              <a:off x="2649" y="2165"/>
              <a:ext cx="23" cy="70"/>
            </a:xfrm>
            <a:custGeom>
              <a:avLst/>
              <a:gdLst>
                <a:gd name="T0" fmla="*/ 46 w 46"/>
                <a:gd name="T1" fmla="*/ 0 h 141"/>
                <a:gd name="T2" fmla="*/ 37 w 46"/>
                <a:gd name="T3" fmla="*/ 37 h 141"/>
                <a:gd name="T4" fmla="*/ 31 w 46"/>
                <a:gd name="T5" fmla="*/ 71 h 141"/>
                <a:gd name="T6" fmla="*/ 23 w 46"/>
                <a:gd name="T7" fmla="*/ 105 h 141"/>
                <a:gd name="T8" fmla="*/ 14 w 46"/>
                <a:gd name="T9" fmla="*/ 124 h 141"/>
                <a:gd name="T10" fmla="*/ 4 w 46"/>
                <a:gd name="T11" fmla="*/ 141 h 141"/>
                <a:gd name="T12" fmla="*/ 0 w 46"/>
                <a:gd name="T13" fmla="*/ 136 h 141"/>
                <a:gd name="T14" fmla="*/ 9 w 46"/>
                <a:gd name="T15" fmla="*/ 120 h 141"/>
                <a:gd name="T16" fmla="*/ 17 w 46"/>
                <a:gd name="T17" fmla="*/ 104 h 141"/>
                <a:gd name="T18" fmla="*/ 24 w 46"/>
                <a:gd name="T19" fmla="*/ 71 h 141"/>
                <a:gd name="T20" fmla="*/ 31 w 46"/>
                <a:gd name="T21" fmla="*/ 37 h 141"/>
                <a:gd name="T22" fmla="*/ 40 w 46"/>
                <a:gd name="T23" fmla="*/ 0 h 141"/>
                <a:gd name="T24" fmla="*/ 46 w 46"/>
                <a:gd name="T2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1">
                  <a:moveTo>
                    <a:pt x="46" y="0"/>
                  </a:moveTo>
                  <a:lnTo>
                    <a:pt x="37" y="37"/>
                  </a:lnTo>
                  <a:lnTo>
                    <a:pt x="31" y="71"/>
                  </a:lnTo>
                  <a:lnTo>
                    <a:pt x="23" y="105"/>
                  </a:lnTo>
                  <a:lnTo>
                    <a:pt x="14" y="124"/>
                  </a:lnTo>
                  <a:lnTo>
                    <a:pt x="4" y="141"/>
                  </a:lnTo>
                  <a:lnTo>
                    <a:pt x="0" y="136"/>
                  </a:lnTo>
                  <a:lnTo>
                    <a:pt x="9" y="120"/>
                  </a:lnTo>
                  <a:lnTo>
                    <a:pt x="17" y="104"/>
                  </a:lnTo>
                  <a:lnTo>
                    <a:pt x="24" y="71"/>
                  </a:lnTo>
                  <a:lnTo>
                    <a:pt x="31" y="37"/>
                  </a:lnTo>
                  <a:lnTo>
                    <a:pt x="40"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8" name="Freeform 614"/>
            <p:cNvSpPr>
              <a:spLocks/>
            </p:cNvSpPr>
            <p:nvPr/>
          </p:nvSpPr>
          <p:spPr bwMode="auto">
            <a:xfrm>
              <a:off x="2649" y="2187"/>
              <a:ext cx="8" cy="47"/>
            </a:xfrm>
            <a:custGeom>
              <a:avLst/>
              <a:gdLst>
                <a:gd name="T0" fmla="*/ 0 w 17"/>
                <a:gd name="T1" fmla="*/ 91 h 94"/>
                <a:gd name="T2" fmla="*/ 6 w 17"/>
                <a:gd name="T3" fmla="*/ 60 h 94"/>
                <a:gd name="T4" fmla="*/ 6 w 17"/>
                <a:gd name="T5" fmla="*/ 42 h 94"/>
                <a:gd name="T6" fmla="*/ 7 w 17"/>
                <a:gd name="T7" fmla="*/ 23 h 94"/>
                <a:gd name="T8" fmla="*/ 12 w 17"/>
                <a:gd name="T9" fmla="*/ 0 h 94"/>
                <a:gd name="T10" fmla="*/ 17 w 17"/>
                <a:gd name="T11" fmla="*/ 3 h 94"/>
                <a:gd name="T12" fmla="*/ 12 w 17"/>
                <a:gd name="T13" fmla="*/ 26 h 94"/>
                <a:gd name="T14" fmla="*/ 11 w 17"/>
                <a:gd name="T15" fmla="*/ 42 h 94"/>
                <a:gd name="T16" fmla="*/ 11 w 17"/>
                <a:gd name="T17" fmla="*/ 63 h 94"/>
                <a:gd name="T18" fmla="*/ 4 w 17"/>
                <a:gd name="T19" fmla="*/ 94 h 94"/>
                <a:gd name="T20" fmla="*/ 0 w 17"/>
                <a:gd name="T21"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4">
                  <a:moveTo>
                    <a:pt x="0" y="91"/>
                  </a:moveTo>
                  <a:lnTo>
                    <a:pt x="6" y="60"/>
                  </a:lnTo>
                  <a:lnTo>
                    <a:pt x="6" y="42"/>
                  </a:lnTo>
                  <a:lnTo>
                    <a:pt x="7" y="23"/>
                  </a:lnTo>
                  <a:lnTo>
                    <a:pt x="12" y="0"/>
                  </a:lnTo>
                  <a:lnTo>
                    <a:pt x="17" y="3"/>
                  </a:lnTo>
                  <a:lnTo>
                    <a:pt x="12" y="26"/>
                  </a:lnTo>
                  <a:lnTo>
                    <a:pt x="11" y="42"/>
                  </a:lnTo>
                  <a:lnTo>
                    <a:pt x="11" y="63"/>
                  </a:lnTo>
                  <a:lnTo>
                    <a:pt x="4" y="94"/>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19" name="Freeform 615"/>
            <p:cNvSpPr>
              <a:spLocks/>
            </p:cNvSpPr>
            <p:nvPr/>
          </p:nvSpPr>
          <p:spPr bwMode="auto">
            <a:xfrm>
              <a:off x="2649" y="2232"/>
              <a:ext cx="2" cy="3"/>
            </a:xfrm>
            <a:custGeom>
              <a:avLst/>
              <a:gdLst>
                <a:gd name="T0" fmla="*/ 4 w 4"/>
                <a:gd name="T1" fmla="*/ 5 h 5"/>
                <a:gd name="T2" fmla="*/ 0 w 4"/>
                <a:gd name="T3" fmla="*/ 0 h 5"/>
                <a:gd name="T4" fmla="*/ 4 w 4"/>
                <a:gd name="T5" fmla="*/ 3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3"/>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0" name="Freeform 616"/>
            <p:cNvSpPr>
              <a:spLocks/>
            </p:cNvSpPr>
            <p:nvPr/>
          </p:nvSpPr>
          <p:spPr bwMode="auto">
            <a:xfrm>
              <a:off x="2655" y="2166"/>
              <a:ext cx="5" cy="22"/>
            </a:xfrm>
            <a:custGeom>
              <a:avLst/>
              <a:gdLst>
                <a:gd name="T0" fmla="*/ 0 w 11"/>
                <a:gd name="T1" fmla="*/ 43 h 43"/>
                <a:gd name="T2" fmla="*/ 5 w 11"/>
                <a:gd name="T3" fmla="*/ 43 h 43"/>
                <a:gd name="T4" fmla="*/ 11 w 11"/>
                <a:gd name="T5" fmla="*/ 0 h 43"/>
                <a:gd name="T6" fmla="*/ 6 w 11"/>
                <a:gd name="T7" fmla="*/ 0 h 43"/>
                <a:gd name="T8" fmla="*/ 0 w 11"/>
                <a:gd name="T9" fmla="*/ 43 h 43"/>
              </a:gdLst>
              <a:ahLst/>
              <a:cxnLst>
                <a:cxn ang="0">
                  <a:pos x="T0" y="T1"/>
                </a:cxn>
                <a:cxn ang="0">
                  <a:pos x="T2" y="T3"/>
                </a:cxn>
                <a:cxn ang="0">
                  <a:pos x="T4" y="T5"/>
                </a:cxn>
                <a:cxn ang="0">
                  <a:pos x="T6" y="T7"/>
                </a:cxn>
                <a:cxn ang="0">
                  <a:pos x="T8" y="T9"/>
                </a:cxn>
              </a:cxnLst>
              <a:rect l="0" t="0" r="r" b="b"/>
              <a:pathLst>
                <a:path w="11" h="43">
                  <a:moveTo>
                    <a:pt x="0" y="43"/>
                  </a:moveTo>
                  <a:lnTo>
                    <a:pt x="5" y="43"/>
                  </a:lnTo>
                  <a:lnTo>
                    <a:pt x="11" y="0"/>
                  </a:lnTo>
                  <a:lnTo>
                    <a:pt x="6" y="0"/>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1" name="Freeform 617"/>
            <p:cNvSpPr>
              <a:spLocks/>
            </p:cNvSpPr>
            <p:nvPr/>
          </p:nvSpPr>
          <p:spPr bwMode="auto">
            <a:xfrm>
              <a:off x="2655" y="2187"/>
              <a:ext cx="2" cy="1"/>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2" name="Freeform 618"/>
            <p:cNvSpPr>
              <a:spLocks/>
            </p:cNvSpPr>
            <p:nvPr/>
          </p:nvSpPr>
          <p:spPr bwMode="auto">
            <a:xfrm>
              <a:off x="2624" y="2165"/>
              <a:ext cx="36" cy="27"/>
            </a:xfrm>
            <a:custGeom>
              <a:avLst/>
              <a:gdLst>
                <a:gd name="T0" fmla="*/ 73 w 73"/>
                <a:gd name="T1" fmla="*/ 4 h 52"/>
                <a:gd name="T2" fmla="*/ 40 w 73"/>
                <a:gd name="T3" fmla="*/ 37 h 52"/>
                <a:gd name="T4" fmla="*/ 23 w 73"/>
                <a:gd name="T5" fmla="*/ 47 h 52"/>
                <a:gd name="T6" fmla="*/ 3 w 73"/>
                <a:gd name="T7" fmla="*/ 52 h 52"/>
                <a:gd name="T8" fmla="*/ 0 w 73"/>
                <a:gd name="T9" fmla="*/ 47 h 52"/>
                <a:gd name="T10" fmla="*/ 20 w 73"/>
                <a:gd name="T11" fmla="*/ 43 h 52"/>
                <a:gd name="T12" fmla="*/ 36 w 73"/>
                <a:gd name="T13" fmla="*/ 32 h 52"/>
                <a:gd name="T14" fmla="*/ 68 w 73"/>
                <a:gd name="T15" fmla="*/ 0 h 52"/>
                <a:gd name="T16" fmla="*/ 73 w 73"/>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2">
                  <a:moveTo>
                    <a:pt x="73" y="4"/>
                  </a:moveTo>
                  <a:lnTo>
                    <a:pt x="40" y="37"/>
                  </a:lnTo>
                  <a:lnTo>
                    <a:pt x="23" y="47"/>
                  </a:lnTo>
                  <a:lnTo>
                    <a:pt x="3" y="52"/>
                  </a:lnTo>
                  <a:lnTo>
                    <a:pt x="0" y="47"/>
                  </a:lnTo>
                  <a:lnTo>
                    <a:pt x="20" y="43"/>
                  </a:lnTo>
                  <a:lnTo>
                    <a:pt x="36" y="32"/>
                  </a:lnTo>
                  <a:lnTo>
                    <a:pt x="68" y="0"/>
                  </a:lnTo>
                  <a:lnTo>
                    <a:pt x="7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3" name="Freeform 619"/>
            <p:cNvSpPr>
              <a:spLocks/>
            </p:cNvSpPr>
            <p:nvPr/>
          </p:nvSpPr>
          <p:spPr bwMode="auto">
            <a:xfrm>
              <a:off x="2658" y="2162"/>
              <a:ext cx="3" cy="6"/>
            </a:xfrm>
            <a:custGeom>
              <a:avLst/>
              <a:gdLst>
                <a:gd name="T0" fmla="*/ 5 w 6"/>
                <a:gd name="T1" fmla="*/ 8 h 11"/>
                <a:gd name="T2" fmla="*/ 6 w 6"/>
                <a:gd name="T3" fmla="*/ 0 h 11"/>
                <a:gd name="T4" fmla="*/ 0 w 6"/>
                <a:gd name="T5" fmla="*/ 7 h 11"/>
                <a:gd name="T6" fmla="*/ 5 w 6"/>
                <a:gd name="T7" fmla="*/ 11 h 11"/>
                <a:gd name="T8" fmla="*/ 0 w 6"/>
                <a:gd name="T9" fmla="*/ 8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0"/>
                  </a:lnTo>
                  <a:lnTo>
                    <a:pt x="0" y="7"/>
                  </a:lnTo>
                  <a:lnTo>
                    <a:pt x="5" y="11"/>
                  </a:lnTo>
                  <a:lnTo>
                    <a:pt x="0" y="8"/>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4" name="Freeform 620"/>
            <p:cNvSpPr>
              <a:spLocks/>
            </p:cNvSpPr>
            <p:nvPr/>
          </p:nvSpPr>
          <p:spPr bwMode="auto">
            <a:xfrm>
              <a:off x="2592" y="2187"/>
              <a:ext cx="33" cy="5"/>
            </a:xfrm>
            <a:custGeom>
              <a:avLst/>
              <a:gdLst>
                <a:gd name="T0" fmla="*/ 67 w 67"/>
                <a:gd name="T1" fmla="*/ 9 h 9"/>
                <a:gd name="T2" fmla="*/ 67 w 67"/>
                <a:gd name="T3" fmla="*/ 4 h 9"/>
                <a:gd name="T4" fmla="*/ 0 w 67"/>
                <a:gd name="T5" fmla="*/ 0 h 9"/>
                <a:gd name="T6" fmla="*/ 0 w 67"/>
                <a:gd name="T7" fmla="*/ 4 h 9"/>
                <a:gd name="T8" fmla="*/ 67 w 67"/>
                <a:gd name="T9" fmla="*/ 9 h 9"/>
              </a:gdLst>
              <a:ahLst/>
              <a:cxnLst>
                <a:cxn ang="0">
                  <a:pos x="T0" y="T1"/>
                </a:cxn>
                <a:cxn ang="0">
                  <a:pos x="T2" y="T3"/>
                </a:cxn>
                <a:cxn ang="0">
                  <a:pos x="T4" y="T5"/>
                </a:cxn>
                <a:cxn ang="0">
                  <a:pos x="T6" y="T7"/>
                </a:cxn>
                <a:cxn ang="0">
                  <a:pos x="T8" y="T9"/>
                </a:cxn>
              </a:cxnLst>
              <a:rect l="0" t="0" r="r" b="b"/>
              <a:pathLst>
                <a:path w="67" h="9">
                  <a:moveTo>
                    <a:pt x="67" y="9"/>
                  </a:moveTo>
                  <a:lnTo>
                    <a:pt x="67" y="4"/>
                  </a:lnTo>
                  <a:lnTo>
                    <a:pt x="0" y="0"/>
                  </a:lnTo>
                  <a:lnTo>
                    <a:pt x="0" y="4"/>
                  </a:lnTo>
                  <a:lnTo>
                    <a:pt x="6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5" name="Freeform 621"/>
            <p:cNvSpPr>
              <a:spLocks/>
            </p:cNvSpPr>
            <p:nvPr/>
          </p:nvSpPr>
          <p:spPr bwMode="auto">
            <a:xfrm>
              <a:off x="2624" y="2189"/>
              <a:ext cx="2" cy="3"/>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6" name="Freeform 622"/>
            <p:cNvSpPr>
              <a:spLocks/>
            </p:cNvSpPr>
            <p:nvPr/>
          </p:nvSpPr>
          <p:spPr bwMode="auto">
            <a:xfrm>
              <a:off x="2558" y="2187"/>
              <a:ext cx="34" cy="15"/>
            </a:xfrm>
            <a:custGeom>
              <a:avLst/>
              <a:gdLst>
                <a:gd name="T0" fmla="*/ 68 w 68"/>
                <a:gd name="T1" fmla="*/ 4 h 31"/>
                <a:gd name="T2" fmla="*/ 51 w 68"/>
                <a:gd name="T3" fmla="*/ 6 h 31"/>
                <a:gd name="T4" fmla="*/ 36 w 68"/>
                <a:gd name="T5" fmla="*/ 12 h 31"/>
                <a:gd name="T6" fmla="*/ 5 w 68"/>
                <a:gd name="T7" fmla="*/ 31 h 31"/>
                <a:gd name="T8" fmla="*/ 0 w 68"/>
                <a:gd name="T9" fmla="*/ 26 h 31"/>
                <a:gd name="T10" fmla="*/ 31 w 68"/>
                <a:gd name="T11" fmla="*/ 8 h 31"/>
                <a:gd name="T12" fmla="*/ 48 w 68"/>
                <a:gd name="T13" fmla="*/ 1 h 31"/>
                <a:gd name="T14" fmla="*/ 68 w 68"/>
                <a:gd name="T15" fmla="*/ 0 h 31"/>
                <a:gd name="T16" fmla="*/ 68 w 68"/>
                <a:gd name="T1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1">
                  <a:moveTo>
                    <a:pt x="68" y="4"/>
                  </a:moveTo>
                  <a:lnTo>
                    <a:pt x="51" y="6"/>
                  </a:lnTo>
                  <a:lnTo>
                    <a:pt x="36" y="12"/>
                  </a:lnTo>
                  <a:lnTo>
                    <a:pt x="5" y="31"/>
                  </a:lnTo>
                  <a:lnTo>
                    <a:pt x="0" y="26"/>
                  </a:lnTo>
                  <a:lnTo>
                    <a:pt x="31" y="8"/>
                  </a:lnTo>
                  <a:lnTo>
                    <a:pt x="48" y="1"/>
                  </a:lnTo>
                  <a:lnTo>
                    <a:pt x="68" y="0"/>
                  </a:ln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7" name="Freeform 623"/>
            <p:cNvSpPr>
              <a:spLocks/>
            </p:cNvSpPr>
            <p:nvPr/>
          </p:nvSpPr>
          <p:spPr bwMode="auto">
            <a:xfrm>
              <a:off x="2592" y="2187"/>
              <a:ext cx="1" cy="2"/>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8" name="Freeform 624"/>
            <p:cNvSpPr>
              <a:spLocks/>
            </p:cNvSpPr>
            <p:nvPr/>
          </p:nvSpPr>
          <p:spPr bwMode="auto">
            <a:xfrm>
              <a:off x="2558" y="2181"/>
              <a:ext cx="37" cy="21"/>
            </a:xfrm>
            <a:custGeom>
              <a:avLst/>
              <a:gdLst>
                <a:gd name="T0" fmla="*/ 0 w 74"/>
                <a:gd name="T1" fmla="*/ 38 h 43"/>
                <a:gd name="T2" fmla="*/ 14 w 74"/>
                <a:gd name="T3" fmla="*/ 23 h 43"/>
                <a:gd name="T4" fmla="*/ 33 w 74"/>
                <a:gd name="T5" fmla="*/ 10 h 43"/>
                <a:gd name="T6" fmla="*/ 54 w 74"/>
                <a:gd name="T7" fmla="*/ 1 h 43"/>
                <a:gd name="T8" fmla="*/ 64 w 74"/>
                <a:gd name="T9" fmla="*/ 0 h 43"/>
                <a:gd name="T10" fmla="*/ 74 w 74"/>
                <a:gd name="T11" fmla="*/ 0 h 43"/>
                <a:gd name="T12" fmla="*/ 74 w 74"/>
                <a:gd name="T13" fmla="*/ 6 h 43"/>
                <a:gd name="T14" fmla="*/ 64 w 74"/>
                <a:gd name="T15" fmla="*/ 6 h 43"/>
                <a:gd name="T16" fmla="*/ 56 w 74"/>
                <a:gd name="T17" fmla="*/ 7 h 43"/>
                <a:gd name="T18" fmla="*/ 36 w 74"/>
                <a:gd name="T19" fmla="*/ 15 h 43"/>
                <a:gd name="T20" fmla="*/ 19 w 74"/>
                <a:gd name="T21" fmla="*/ 27 h 43"/>
                <a:gd name="T22" fmla="*/ 5 w 74"/>
                <a:gd name="T23" fmla="*/ 43 h 43"/>
                <a:gd name="T24" fmla="*/ 0 w 74"/>
                <a:gd name="T2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
                  <a:moveTo>
                    <a:pt x="0" y="38"/>
                  </a:moveTo>
                  <a:lnTo>
                    <a:pt x="14" y="23"/>
                  </a:lnTo>
                  <a:lnTo>
                    <a:pt x="33" y="10"/>
                  </a:lnTo>
                  <a:lnTo>
                    <a:pt x="54" y="1"/>
                  </a:lnTo>
                  <a:lnTo>
                    <a:pt x="64" y="0"/>
                  </a:lnTo>
                  <a:lnTo>
                    <a:pt x="74" y="0"/>
                  </a:lnTo>
                  <a:lnTo>
                    <a:pt x="74" y="6"/>
                  </a:lnTo>
                  <a:lnTo>
                    <a:pt x="64" y="6"/>
                  </a:lnTo>
                  <a:lnTo>
                    <a:pt x="56" y="7"/>
                  </a:lnTo>
                  <a:lnTo>
                    <a:pt x="36" y="15"/>
                  </a:lnTo>
                  <a:lnTo>
                    <a:pt x="19" y="27"/>
                  </a:lnTo>
                  <a:lnTo>
                    <a:pt x="5" y="43"/>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29" name="Freeform 625"/>
            <p:cNvSpPr>
              <a:spLocks/>
            </p:cNvSpPr>
            <p:nvPr/>
          </p:nvSpPr>
          <p:spPr bwMode="auto">
            <a:xfrm>
              <a:off x="2558" y="2200"/>
              <a:ext cx="2"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0" name="Freeform 626"/>
            <p:cNvSpPr>
              <a:spLocks/>
            </p:cNvSpPr>
            <p:nvPr/>
          </p:nvSpPr>
          <p:spPr bwMode="auto">
            <a:xfrm>
              <a:off x="2595" y="2181"/>
              <a:ext cx="27" cy="4"/>
            </a:xfrm>
            <a:custGeom>
              <a:avLst/>
              <a:gdLst>
                <a:gd name="T0" fmla="*/ 0 w 55"/>
                <a:gd name="T1" fmla="*/ 0 h 9"/>
                <a:gd name="T2" fmla="*/ 0 w 55"/>
                <a:gd name="T3" fmla="*/ 6 h 9"/>
                <a:gd name="T4" fmla="*/ 55 w 55"/>
                <a:gd name="T5" fmla="*/ 9 h 9"/>
                <a:gd name="T6" fmla="*/ 55 w 55"/>
                <a:gd name="T7" fmla="*/ 3 h 9"/>
                <a:gd name="T8" fmla="*/ 0 w 55"/>
                <a:gd name="T9" fmla="*/ 0 h 9"/>
              </a:gdLst>
              <a:ahLst/>
              <a:cxnLst>
                <a:cxn ang="0">
                  <a:pos x="T0" y="T1"/>
                </a:cxn>
                <a:cxn ang="0">
                  <a:pos x="T2" y="T3"/>
                </a:cxn>
                <a:cxn ang="0">
                  <a:pos x="T4" y="T5"/>
                </a:cxn>
                <a:cxn ang="0">
                  <a:pos x="T6" y="T7"/>
                </a:cxn>
                <a:cxn ang="0">
                  <a:pos x="T8" y="T9"/>
                </a:cxn>
              </a:cxnLst>
              <a:rect l="0" t="0" r="r" b="b"/>
              <a:pathLst>
                <a:path w="55" h="9">
                  <a:moveTo>
                    <a:pt x="0" y="0"/>
                  </a:moveTo>
                  <a:lnTo>
                    <a:pt x="0" y="6"/>
                  </a:lnTo>
                  <a:lnTo>
                    <a:pt x="55" y="9"/>
                  </a:lnTo>
                  <a:lnTo>
                    <a:pt x="5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1" name="Freeform 627"/>
            <p:cNvSpPr>
              <a:spLocks/>
            </p:cNvSpPr>
            <p:nvPr/>
          </p:nvSpPr>
          <p:spPr bwMode="auto">
            <a:xfrm>
              <a:off x="2595" y="2181"/>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2" name="Freeform 628"/>
            <p:cNvSpPr>
              <a:spLocks/>
            </p:cNvSpPr>
            <p:nvPr/>
          </p:nvSpPr>
          <p:spPr bwMode="auto">
            <a:xfrm>
              <a:off x="2622" y="2148"/>
              <a:ext cx="41" cy="37"/>
            </a:xfrm>
            <a:custGeom>
              <a:avLst/>
              <a:gdLst>
                <a:gd name="T0" fmla="*/ 0 w 82"/>
                <a:gd name="T1" fmla="*/ 70 h 76"/>
                <a:gd name="T2" fmla="*/ 13 w 82"/>
                <a:gd name="T3" fmla="*/ 68 h 76"/>
                <a:gd name="T4" fmla="*/ 27 w 82"/>
                <a:gd name="T5" fmla="*/ 63 h 76"/>
                <a:gd name="T6" fmla="*/ 34 w 82"/>
                <a:gd name="T7" fmla="*/ 59 h 76"/>
                <a:gd name="T8" fmla="*/ 43 w 82"/>
                <a:gd name="T9" fmla="*/ 50 h 76"/>
                <a:gd name="T10" fmla="*/ 77 w 82"/>
                <a:gd name="T11" fmla="*/ 0 h 76"/>
                <a:gd name="T12" fmla="*/ 82 w 82"/>
                <a:gd name="T13" fmla="*/ 5 h 76"/>
                <a:gd name="T14" fmla="*/ 48 w 82"/>
                <a:gd name="T15" fmla="*/ 54 h 76"/>
                <a:gd name="T16" fmla="*/ 38 w 82"/>
                <a:gd name="T17" fmla="*/ 63 h 76"/>
                <a:gd name="T18" fmla="*/ 29 w 82"/>
                <a:gd name="T19" fmla="*/ 70 h 76"/>
                <a:gd name="T20" fmla="*/ 13 w 82"/>
                <a:gd name="T21" fmla="*/ 74 h 76"/>
                <a:gd name="T22" fmla="*/ 0 w 82"/>
                <a:gd name="T23" fmla="*/ 76 h 76"/>
                <a:gd name="T24" fmla="*/ 0 w 82"/>
                <a:gd name="T25"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76">
                  <a:moveTo>
                    <a:pt x="0" y="70"/>
                  </a:moveTo>
                  <a:lnTo>
                    <a:pt x="13" y="68"/>
                  </a:lnTo>
                  <a:lnTo>
                    <a:pt x="27" y="63"/>
                  </a:lnTo>
                  <a:lnTo>
                    <a:pt x="34" y="59"/>
                  </a:lnTo>
                  <a:lnTo>
                    <a:pt x="43" y="50"/>
                  </a:lnTo>
                  <a:lnTo>
                    <a:pt x="77" y="0"/>
                  </a:lnTo>
                  <a:lnTo>
                    <a:pt x="82" y="5"/>
                  </a:lnTo>
                  <a:lnTo>
                    <a:pt x="48" y="54"/>
                  </a:lnTo>
                  <a:lnTo>
                    <a:pt x="38" y="63"/>
                  </a:lnTo>
                  <a:lnTo>
                    <a:pt x="29" y="70"/>
                  </a:lnTo>
                  <a:lnTo>
                    <a:pt x="13" y="74"/>
                  </a:lnTo>
                  <a:lnTo>
                    <a:pt x="0" y="76"/>
                  </a:lnTo>
                  <a:lnTo>
                    <a:pt x="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3" name="Freeform 629"/>
            <p:cNvSpPr>
              <a:spLocks/>
            </p:cNvSpPr>
            <p:nvPr/>
          </p:nvSpPr>
          <p:spPr bwMode="auto">
            <a:xfrm>
              <a:off x="2622" y="218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4" name="Freeform 630"/>
            <p:cNvSpPr>
              <a:spLocks/>
            </p:cNvSpPr>
            <p:nvPr/>
          </p:nvSpPr>
          <p:spPr bwMode="auto">
            <a:xfrm>
              <a:off x="2660" y="2106"/>
              <a:ext cx="65" cy="44"/>
            </a:xfrm>
            <a:custGeom>
              <a:avLst/>
              <a:gdLst>
                <a:gd name="T0" fmla="*/ 0 w 130"/>
                <a:gd name="T1" fmla="*/ 83 h 88"/>
                <a:gd name="T2" fmla="*/ 14 w 130"/>
                <a:gd name="T3" fmla="*/ 69 h 88"/>
                <a:gd name="T4" fmla="*/ 29 w 130"/>
                <a:gd name="T5" fmla="*/ 57 h 88"/>
                <a:gd name="T6" fmla="*/ 63 w 130"/>
                <a:gd name="T7" fmla="*/ 38 h 88"/>
                <a:gd name="T8" fmla="*/ 96 w 130"/>
                <a:gd name="T9" fmla="*/ 23 h 88"/>
                <a:gd name="T10" fmla="*/ 110 w 130"/>
                <a:gd name="T11" fmla="*/ 12 h 88"/>
                <a:gd name="T12" fmla="*/ 125 w 130"/>
                <a:gd name="T13" fmla="*/ 0 h 88"/>
                <a:gd name="T14" fmla="*/ 130 w 130"/>
                <a:gd name="T15" fmla="*/ 4 h 88"/>
                <a:gd name="T16" fmla="*/ 114 w 130"/>
                <a:gd name="T17" fmla="*/ 17 h 88"/>
                <a:gd name="T18" fmla="*/ 99 w 130"/>
                <a:gd name="T19" fmla="*/ 28 h 88"/>
                <a:gd name="T20" fmla="*/ 65 w 130"/>
                <a:gd name="T21" fmla="*/ 45 h 88"/>
                <a:gd name="T22" fmla="*/ 34 w 130"/>
                <a:gd name="T23" fmla="*/ 62 h 88"/>
                <a:gd name="T24" fmla="*/ 19 w 130"/>
                <a:gd name="T25" fmla="*/ 74 h 88"/>
                <a:gd name="T26" fmla="*/ 5 w 130"/>
                <a:gd name="T27" fmla="*/ 88 h 88"/>
                <a:gd name="T28" fmla="*/ 0 w 130"/>
                <a:gd name="T29"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88">
                  <a:moveTo>
                    <a:pt x="0" y="83"/>
                  </a:moveTo>
                  <a:lnTo>
                    <a:pt x="14" y="69"/>
                  </a:lnTo>
                  <a:lnTo>
                    <a:pt x="29" y="57"/>
                  </a:lnTo>
                  <a:lnTo>
                    <a:pt x="63" y="38"/>
                  </a:lnTo>
                  <a:lnTo>
                    <a:pt x="96" y="23"/>
                  </a:lnTo>
                  <a:lnTo>
                    <a:pt x="110" y="12"/>
                  </a:lnTo>
                  <a:lnTo>
                    <a:pt x="125" y="0"/>
                  </a:lnTo>
                  <a:lnTo>
                    <a:pt x="130" y="4"/>
                  </a:lnTo>
                  <a:lnTo>
                    <a:pt x="114" y="17"/>
                  </a:lnTo>
                  <a:lnTo>
                    <a:pt x="99" y="28"/>
                  </a:lnTo>
                  <a:lnTo>
                    <a:pt x="65" y="45"/>
                  </a:lnTo>
                  <a:lnTo>
                    <a:pt x="34" y="62"/>
                  </a:lnTo>
                  <a:lnTo>
                    <a:pt x="19" y="74"/>
                  </a:lnTo>
                  <a:lnTo>
                    <a:pt x="5" y="88"/>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5" name="Freeform 631"/>
            <p:cNvSpPr>
              <a:spLocks/>
            </p:cNvSpPr>
            <p:nvPr/>
          </p:nvSpPr>
          <p:spPr bwMode="auto">
            <a:xfrm>
              <a:off x="2660" y="2148"/>
              <a:ext cx="3"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6" name="Freeform 632"/>
            <p:cNvSpPr>
              <a:spLocks/>
            </p:cNvSpPr>
            <p:nvPr/>
          </p:nvSpPr>
          <p:spPr bwMode="auto">
            <a:xfrm>
              <a:off x="2723" y="2074"/>
              <a:ext cx="12" cy="34"/>
            </a:xfrm>
            <a:custGeom>
              <a:avLst/>
              <a:gdLst>
                <a:gd name="T0" fmla="*/ 0 w 24"/>
                <a:gd name="T1" fmla="*/ 63 h 67"/>
                <a:gd name="T2" fmla="*/ 10 w 24"/>
                <a:gd name="T3" fmla="*/ 49 h 67"/>
                <a:gd name="T4" fmla="*/ 14 w 24"/>
                <a:gd name="T5" fmla="*/ 33 h 67"/>
                <a:gd name="T6" fmla="*/ 19 w 24"/>
                <a:gd name="T7" fmla="*/ 0 h 67"/>
                <a:gd name="T8" fmla="*/ 24 w 24"/>
                <a:gd name="T9" fmla="*/ 3 h 67"/>
                <a:gd name="T10" fmla="*/ 19 w 24"/>
                <a:gd name="T11" fmla="*/ 37 h 67"/>
                <a:gd name="T12" fmla="*/ 14 w 24"/>
                <a:gd name="T13" fmla="*/ 54 h 67"/>
                <a:gd name="T14" fmla="*/ 5 w 24"/>
                <a:gd name="T15" fmla="*/ 67 h 67"/>
                <a:gd name="T16" fmla="*/ 0 w 24"/>
                <a:gd name="T1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7">
                  <a:moveTo>
                    <a:pt x="0" y="63"/>
                  </a:moveTo>
                  <a:lnTo>
                    <a:pt x="10" y="49"/>
                  </a:lnTo>
                  <a:lnTo>
                    <a:pt x="14" y="33"/>
                  </a:lnTo>
                  <a:lnTo>
                    <a:pt x="19" y="0"/>
                  </a:lnTo>
                  <a:lnTo>
                    <a:pt x="24" y="3"/>
                  </a:lnTo>
                  <a:lnTo>
                    <a:pt x="19" y="37"/>
                  </a:lnTo>
                  <a:lnTo>
                    <a:pt x="14" y="54"/>
                  </a:lnTo>
                  <a:lnTo>
                    <a:pt x="5" y="67"/>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7" name="Freeform 633"/>
            <p:cNvSpPr>
              <a:spLocks/>
            </p:cNvSpPr>
            <p:nvPr/>
          </p:nvSpPr>
          <p:spPr bwMode="auto">
            <a:xfrm>
              <a:off x="2723" y="2106"/>
              <a:ext cx="2"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8" name="Freeform 634"/>
            <p:cNvSpPr>
              <a:spLocks/>
            </p:cNvSpPr>
            <p:nvPr/>
          </p:nvSpPr>
          <p:spPr bwMode="auto">
            <a:xfrm>
              <a:off x="2732" y="2000"/>
              <a:ext cx="17" cy="76"/>
            </a:xfrm>
            <a:custGeom>
              <a:avLst/>
              <a:gdLst>
                <a:gd name="T0" fmla="*/ 0 w 32"/>
                <a:gd name="T1" fmla="*/ 149 h 152"/>
                <a:gd name="T2" fmla="*/ 17 w 32"/>
                <a:gd name="T3" fmla="*/ 76 h 152"/>
                <a:gd name="T4" fmla="*/ 28 w 32"/>
                <a:gd name="T5" fmla="*/ 0 h 152"/>
                <a:gd name="T6" fmla="*/ 32 w 32"/>
                <a:gd name="T7" fmla="*/ 3 h 152"/>
                <a:gd name="T8" fmla="*/ 22 w 32"/>
                <a:gd name="T9" fmla="*/ 79 h 152"/>
                <a:gd name="T10" fmla="*/ 5 w 32"/>
                <a:gd name="T11" fmla="*/ 152 h 152"/>
                <a:gd name="T12" fmla="*/ 0 w 32"/>
                <a:gd name="T13" fmla="*/ 149 h 152"/>
              </a:gdLst>
              <a:ahLst/>
              <a:cxnLst>
                <a:cxn ang="0">
                  <a:pos x="T0" y="T1"/>
                </a:cxn>
                <a:cxn ang="0">
                  <a:pos x="T2" y="T3"/>
                </a:cxn>
                <a:cxn ang="0">
                  <a:pos x="T4" y="T5"/>
                </a:cxn>
                <a:cxn ang="0">
                  <a:pos x="T6" y="T7"/>
                </a:cxn>
                <a:cxn ang="0">
                  <a:pos x="T8" y="T9"/>
                </a:cxn>
                <a:cxn ang="0">
                  <a:pos x="T10" y="T11"/>
                </a:cxn>
                <a:cxn ang="0">
                  <a:pos x="T12" y="T13"/>
                </a:cxn>
              </a:cxnLst>
              <a:rect l="0" t="0" r="r" b="b"/>
              <a:pathLst>
                <a:path w="32" h="152">
                  <a:moveTo>
                    <a:pt x="0" y="149"/>
                  </a:moveTo>
                  <a:lnTo>
                    <a:pt x="17" y="76"/>
                  </a:lnTo>
                  <a:lnTo>
                    <a:pt x="28" y="0"/>
                  </a:lnTo>
                  <a:lnTo>
                    <a:pt x="32" y="3"/>
                  </a:lnTo>
                  <a:lnTo>
                    <a:pt x="22" y="79"/>
                  </a:lnTo>
                  <a:lnTo>
                    <a:pt x="5" y="152"/>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39" name="Freeform 635"/>
            <p:cNvSpPr>
              <a:spLocks/>
            </p:cNvSpPr>
            <p:nvPr/>
          </p:nvSpPr>
          <p:spPr bwMode="auto">
            <a:xfrm>
              <a:off x="2732" y="2074"/>
              <a:ext cx="3" cy="2"/>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0" name="Freeform 636"/>
            <p:cNvSpPr>
              <a:spLocks/>
            </p:cNvSpPr>
            <p:nvPr/>
          </p:nvSpPr>
          <p:spPr bwMode="auto">
            <a:xfrm>
              <a:off x="2746" y="1950"/>
              <a:ext cx="4" cy="51"/>
            </a:xfrm>
            <a:custGeom>
              <a:avLst/>
              <a:gdLst>
                <a:gd name="T0" fmla="*/ 0 w 7"/>
                <a:gd name="T1" fmla="*/ 102 h 102"/>
                <a:gd name="T2" fmla="*/ 3 w 7"/>
                <a:gd name="T3" fmla="*/ 76 h 102"/>
                <a:gd name="T4" fmla="*/ 3 w 7"/>
                <a:gd name="T5" fmla="*/ 51 h 102"/>
                <a:gd name="T6" fmla="*/ 0 w 7"/>
                <a:gd name="T7" fmla="*/ 0 h 102"/>
                <a:gd name="T8" fmla="*/ 4 w 7"/>
                <a:gd name="T9" fmla="*/ 0 h 102"/>
                <a:gd name="T10" fmla="*/ 7 w 7"/>
                <a:gd name="T11" fmla="*/ 51 h 102"/>
                <a:gd name="T12" fmla="*/ 7 w 7"/>
                <a:gd name="T13" fmla="*/ 76 h 102"/>
                <a:gd name="T14" fmla="*/ 4 w 7"/>
                <a:gd name="T15" fmla="*/ 102 h 102"/>
                <a:gd name="T16" fmla="*/ 0 w 7"/>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2">
                  <a:moveTo>
                    <a:pt x="0" y="102"/>
                  </a:moveTo>
                  <a:lnTo>
                    <a:pt x="3" y="76"/>
                  </a:lnTo>
                  <a:lnTo>
                    <a:pt x="3" y="51"/>
                  </a:lnTo>
                  <a:lnTo>
                    <a:pt x="0" y="0"/>
                  </a:lnTo>
                  <a:lnTo>
                    <a:pt x="4" y="0"/>
                  </a:lnTo>
                  <a:lnTo>
                    <a:pt x="7" y="51"/>
                  </a:lnTo>
                  <a:lnTo>
                    <a:pt x="7" y="76"/>
                  </a:lnTo>
                  <a:lnTo>
                    <a:pt x="4" y="102"/>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1" name="Freeform 637"/>
            <p:cNvSpPr>
              <a:spLocks/>
            </p:cNvSpPr>
            <p:nvPr/>
          </p:nvSpPr>
          <p:spPr bwMode="auto">
            <a:xfrm>
              <a:off x="2746" y="2000"/>
              <a:ext cx="3" cy="2"/>
            </a:xfrm>
            <a:custGeom>
              <a:avLst/>
              <a:gdLst>
                <a:gd name="T0" fmla="*/ 4 w 4"/>
                <a:gd name="T1" fmla="*/ 3 h 3"/>
                <a:gd name="T2" fmla="*/ 4 w 4"/>
                <a:gd name="T3" fmla="*/ 2 h 3"/>
                <a:gd name="T4" fmla="*/ 0 w 4"/>
                <a:gd name="T5" fmla="*/ 2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2"/>
                  </a:lnTo>
                  <a:lnTo>
                    <a:pt x="0" y="2"/>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2" name="Freeform 638"/>
            <p:cNvSpPr>
              <a:spLocks/>
            </p:cNvSpPr>
            <p:nvPr/>
          </p:nvSpPr>
          <p:spPr bwMode="auto">
            <a:xfrm>
              <a:off x="2703" y="1823"/>
              <a:ext cx="46" cy="127"/>
            </a:xfrm>
            <a:custGeom>
              <a:avLst/>
              <a:gdLst>
                <a:gd name="T0" fmla="*/ 87 w 91"/>
                <a:gd name="T1" fmla="*/ 253 h 253"/>
                <a:gd name="T2" fmla="*/ 74 w 91"/>
                <a:gd name="T3" fmla="*/ 182 h 253"/>
                <a:gd name="T4" fmla="*/ 67 w 91"/>
                <a:gd name="T5" fmla="*/ 153 h 253"/>
                <a:gd name="T6" fmla="*/ 59 w 91"/>
                <a:gd name="T7" fmla="*/ 123 h 253"/>
                <a:gd name="T8" fmla="*/ 48 w 91"/>
                <a:gd name="T9" fmla="*/ 96 h 253"/>
                <a:gd name="T10" fmla="*/ 34 w 91"/>
                <a:gd name="T11" fmla="*/ 66 h 253"/>
                <a:gd name="T12" fmla="*/ 19 w 91"/>
                <a:gd name="T13" fmla="*/ 35 h 253"/>
                <a:gd name="T14" fmla="*/ 0 w 91"/>
                <a:gd name="T15" fmla="*/ 3 h 253"/>
                <a:gd name="T16" fmla="*/ 5 w 91"/>
                <a:gd name="T17" fmla="*/ 0 h 253"/>
                <a:gd name="T18" fmla="*/ 23 w 91"/>
                <a:gd name="T19" fmla="*/ 32 h 253"/>
                <a:gd name="T20" fmla="*/ 39 w 91"/>
                <a:gd name="T21" fmla="*/ 63 h 253"/>
                <a:gd name="T22" fmla="*/ 53 w 91"/>
                <a:gd name="T23" fmla="*/ 92 h 253"/>
                <a:gd name="T24" fmla="*/ 64 w 91"/>
                <a:gd name="T25" fmla="*/ 120 h 253"/>
                <a:gd name="T26" fmla="*/ 71 w 91"/>
                <a:gd name="T27" fmla="*/ 150 h 253"/>
                <a:gd name="T28" fmla="*/ 79 w 91"/>
                <a:gd name="T29" fmla="*/ 182 h 253"/>
                <a:gd name="T30" fmla="*/ 91 w 91"/>
                <a:gd name="T31" fmla="*/ 253 h 253"/>
                <a:gd name="T32" fmla="*/ 87 w 91"/>
                <a:gd name="T33"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253">
                  <a:moveTo>
                    <a:pt x="87" y="253"/>
                  </a:moveTo>
                  <a:lnTo>
                    <a:pt x="74" y="182"/>
                  </a:lnTo>
                  <a:lnTo>
                    <a:pt x="67" y="153"/>
                  </a:lnTo>
                  <a:lnTo>
                    <a:pt x="59" y="123"/>
                  </a:lnTo>
                  <a:lnTo>
                    <a:pt x="48" y="96"/>
                  </a:lnTo>
                  <a:lnTo>
                    <a:pt x="34" y="66"/>
                  </a:lnTo>
                  <a:lnTo>
                    <a:pt x="19" y="35"/>
                  </a:lnTo>
                  <a:lnTo>
                    <a:pt x="0" y="3"/>
                  </a:lnTo>
                  <a:lnTo>
                    <a:pt x="5" y="0"/>
                  </a:lnTo>
                  <a:lnTo>
                    <a:pt x="23" y="32"/>
                  </a:lnTo>
                  <a:lnTo>
                    <a:pt x="39" y="63"/>
                  </a:lnTo>
                  <a:lnTo>
                    <a:pt x="53" y="92"/>
                  </a:lnTo>
                  <a:lnTo>
                    <a:pt x="64" y="120"/>
                  </a:lnTo>
                  <a:lnTo>
                    <a:pt x="71" y="150"/>
                  </a:lnTo>
                  <a:lnTo>
                    <a:pt x="79" y="182"/>
                  </a:lnTo>
                  <a:lnTo>
                    <a:pt x="91" y="253"/>
                  </a:lnTo>
                  <a:lnTo>
                    <a:pt x="87"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3" name="Freeform 639"/>
            <p:cNvSpPr>
              <a:spLocks/>
            </p:cNvSpPr>
            <p:nvPr/>
          </p:nvSpPr>
          <p:spPr bwMode="auto">
            <a:xfrm>
              <a:off x="2746" y="1950"/>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4" name="Freeform 640"/>
            <p:cNvSpPr>
              <a:spLocks/>
            </p:cNvSpPr>
            <p:nvPr/>
          </p:nvSpPr>
          <p:spPr bwMode="auto">
            <a:xfrm>
              <a:off x="2691" y="1823"/>
              <a:ext cx="14" cy="21"/>
            </a:xfrm>
            <a:custGeom>
              <a:avLst/>
              <a:gdLst>
                <a:gd name="T0" fmla="*/ 30 w 30"/>
                <a:gd name="T1" fmla="*/ 5 h 40"/>
                <a:gd name="T2" fmla="*/ 20 w 30"/>
                <a:gd name="T3" fmla="*/ 12 h 40"/>
                <a:gd name="T4" fmla="*/ 16 w 30"/>
                <a:gd name="T5" fmla="*/ 18 h 40"/>
                <a:gd name="T6" fmla="*/ 13 w 30"/>
                <a:gd name="T7" fmla="*/ 29 h 40"/>
                <a:gd name="T8" fmla="*/ 6 w 30"/>
                <a:gd name="T9" fmla="*/ 40 h 40"/>
                <a:gd name="T10" fmla="*/ 0 w 30"/>
                <a:gd name="T11" fmla="*/ 38 h 40"/>
                <a:gd name="T12" fmla="*/ 6 w 30"/>
                <a:gd name="T13" fmla="*/ 28 h 40"/>
                <a:gd name="T14" fmla="*/ 10 w 30"/>
                <a:gd name="T15" fmla="*/ 17 h 40"/>
                <a:gd name="T16" fmla="*/ 16 w 30"/>
                <a:gd name="T17" fmla="*/ 8 h 40"/>
                <a:gd name="T18" fmla="*/ 25 w 30"/>
                <a:gd name="T19" fmla="*/ 0 h 40"/>
                <a:gd name="T20" fmla="*/ 30 w 30"/>
                <a:gd name="T2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0">
                  <a:moveTo>
                    <a:pt x="30" y="5"/>
                  </a:moveTo>
                  <a:lnTo>
                    <a:pt x="20" y="12"/>
                  </a:lnTo>
                  <a:lnTo>
                    <a:pt x="16" y="18"/>
                  </a:lnTo>
                  <a:lnTo>
                    <a:pt x="13" y="29"/>
                  </a:lnTo>
                  <a:lnTo>
                    <a:pt x="6" y="40"/>
                  </a:lnTo>
                  <a:lnTo>
                    <a:pt x="0" y="38"/>
                  </a:lnTo>
                  <a:lnTo>
                    <a:pt x="6" y="28"/>
                  </a:lnTo>
                  <a:lnTo>
                    <a:pt x="10" y="17"/>
                  </a:lnTo>
                  <a:lnTo>
                    <a:pt x="16" y="8"/>
                  </a:lnTo>
                  <a:lnTo>
                    <a:pt x="25" y="0"/>
                  </a:lnTo>
                  <a:lnTo>
                    <a:pt x="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5" name="Freeform 641"/>
            <p:cNvSpPr>
              <a:spLocks/>
            </p:cNvSpPr>
            <p:nvPr/>
          </p:nvSpPr>
          <p:spPr bwMode="auto">
            <a:xfrm>
              <a:off x="2703" y="1822"/>
              <a:ext cx="2" cy="4"/>
            </a:xfrm>
            <a:custGeom>
              <a:avLst/>
              <a:gdLst>
                <a:gd name="T0" fmla="*/ 5 w 5"/>
                <a:gd name="T1" fmla="*/ 3 h 8"/>
                <a:gd name="T2" fmla="*/ 3 w 5"/>
                <a:gd name="T3" fmla="*/ 0 h 8"/>
                <a:gd name="T4" fmla="*/ 0 w 5"/>
                <a:gd name="T5" fmla="*/ 3 h 8"/>
                <a:gd name="T6" fmla="*/ 5 w 5"/>
                <a:gd name="T7" fmla="*/ 8 h 8"/>
                <a:gd name="T8" fmla="*/ 0 w 5"/>
                <a:gd name="T9" fmla="*/ 6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6"/>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6" name="Freeform 642"/>
            <p:cNvSpPr>
              <a:spLocks/>
            </p:cNvSpPr>
            <p:nvPr/>
          </p:nvSpPr>
          <p:spPr bwMode="auto">
            <a:xfrm>
              <a:off x="2674" y="1843"/>
              <a:ext cx="19" cy="21"/>
            </a:xfrm>
            <a:custGeom>
              <a:avLst/>
              <a:gdLst>
                <a:gd name="T0" fmla="*/ 37 w 37"/>
                <a:gd name="T1" fmla="*/ 5 h 42"/>
                <a:gd name="T2" fmla="*/ 15 w 37"/>
                <a:gd name="T3" fmla="*/ 27 h 42"/>
                <a:gd name="T4" fmla="*/ 9 w 37"/>
                <a:gd name="T5" fmla="*/ 33 h 42"/>
                <a:gd name="T6" fmla="*/ 6 w 37"/>
                <a:gd name="T7" fmla="*/ 42 h 42"/>
                <a:gd name="T8" fmla="*/ 0 w 37"/>
                <a:gd name="T9" fmla="*/ 41 h 42"/>
                <a:gd name="T10" fmla="*/ 3 w 37"/>
                <a:gd name="T11" fmla="*/ 31 h 42"/>
                <a:gd name="T12" fmla="*/ 11 w 37"/>
                <a:gd name="T13" fmla="*/ 22 h 42"/>
                <a:gd name="T14" fmla="*/ 32 w 37"/>
                <a:gd name="T15" fmla="*/ 0 h 42"/>
                <a:gd name="T16" fmla="*/ 37 w 37"/>
                <a:gd name="T17"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2">
                  <a:moveTo>
                    <a:pt x="37" y="5"/>
                  </a:moveTo>
                  <a:lnTo>
                    <a:pt x="15" y="27"/>
                  </a:lnTo>
                  <a:lnTo>
                    <a:pt x="9" y="33"/>
                  </a:lnTo>
                  <a:lnTo>
                    <a:pt x="6" y="42"/>
                  </a:lnTo>
                  <a:lnTo>
                    <a:pt x="0" y="41"/>
                  </a:lnTo>
                  <a:lnTo>
                    <a:pt x="3" y="31"/>
                  </a:lnTo>
                  <a:lnTo>
                    <a:pt x="11" y="22"/>
                  </a:lnTo>
                  <a:lnTo>
                    <a:pt x="32" y="0"/>
                  </a:lnTo>
                  <a:lnTo>
                    <a:pt x="3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7" name="Freeform 643"/>
            <p:cNvSpPr>
              <a:spLocks/>
            </p:cNvSpPr>
            <p:nvPr/>
          </p:nvSpPr>
          <p:spPr bwMode="auto">
            <a:xfrm>
              <a:off x="2674" y="1864"/>
              <a:ext cx="20" cy="49"/>
            </a:xfrm>
            <a:custGeom>
              <a:avLst/>
              <a:gdLst>
                <a:gd name="T0" fmla="*/ 6 w 38"/>
                <a:gd name="T1" fmla="*/ 0 h 99"/>
                <a:gd name="T2" fmla="*/ 11 w 38"/>
                <a:gd name="T3" fmla="*/ 29 h 99"/>
                <a:gd name="T4" fmla="*/ 21 w 38"/>
                <a:gd name="T5" fmla="*/ 60 h 99"/>
                <a:gd name="T6" fmla="*/ 38 w 38"/>
                <a:gd name="T7" fmla="*/ 97 h 99"/>
                <a:gd name="T8" fmla="*/ 32 w 38"/>
                <a:gd name="T9" fmla="*/ 99 h 99"/>
                <a:gd name="T10" fmla="*/ 15 w 38"/>
                <a:gd name="T11" fmla="*/ 62 h 99"/>
                <a:gd name="T12" fmla="*/ 4 w 38"/>
                <a:gd name="T13" fmla="*/ 31 h 99"/>
                <a:gd name="T14" fmla="*/ 0 w 38"/>
                <a:gd name="T15" fmla="*/ 2 h 99"/>
                <a:gd name="T16" fmla="*/ 6 w 38"/>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9">
                  <a:moveTo>
                    <a:pt x="6" y="0"/>
                  </a:moveTo>
                  <a:lnTo>
                    <a:pt x="11" y="29"/>
                  </a:lnTo>
                  <a:lnTo>
                    <a:pt x="21" y="60"/>
                  </a:lnTo>
                  <a:lnTo>
                    <a:pt x="38" y="97"/>
                  </a:lnTo>
                  <a:lnTo>
                    <a:pt x="32" y="99"/>
                  </a:lnTo>
                  <a:lnTo>
                    <a:pt x="15" y="62"/>
                  </a:lnTo>
                  <a:lnTo>
                    <a:pt x="4" y="31"/>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8" name="Freeform 644"/>
            <p:cNvSpPr>
              <a:spLocks/>
            </p:cNvSpPr>
            <p:nvPr/>
          </p:nvSpPr>
          <p:spPr bwMode="auto">
            <a:xfrm>
              <a:off x="2674" y="1863"/>
              <a:ext cx="3" cy="1"/>
            </a:xfrm>
            <a:custGeom>
              <a:avLst/>
              <a:gdLst>
                <a:gd name="T0" fmla="*/ 0 w 6"/>
                <a:gd name="T1" fmla="*/ 0 h 3"/>
                <a:gd name="T2" fmla="*/ 0 w 6"/>
                <a:gd name="T3" fmla="*/ 1 h 3"/>
                <a:gd name="T4" fmla="*/ 0 w 6"/>
                <a:gd name="T5" fmla="*/ 3 h 3"/>
                <a:gd name="T6" fmla="*/ 6 w 6"/>
                <a:gd name="T7" fmla="*/ 1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1"/>
                  </a:lnTo>
                  <a:lnTo>
                    <a:pt x="0" y="3"/>
                  </a:lnTo>
                  <a:lnTo>
                    <a:pt x="6"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49" name="Freeform 645"/>
            <p:cNvSpPr>
              <a:spLocks/>
            </p:cNvSpPr>
            <p:nvPr/>
          </p:nvSpPr>
          <p:spPr bwMode="auto">
            <a:xfrm>
              <a:off x="2667" y="1873"/>
              <a:ext cx="26" cy="41"/>
            </a:xfrm>
            <a:custGeom>
              <a:avLst/>
              <a:gdLst>
                <a:gd name="T0" fmla="*/ 48 w 51"/>
                <a:gd name="T1" fmla="*/ 81 h 81"/>
                <a:gd name="T2" fmla="*/ 37 w 51"/>
                <a:gd name="T3" fmla="*/ 77 h 81"/>
                <a:gd name="T4" fmla="*/ 29 w 51"/>
                <a:gd name="T5" fmla="*/ 69 h 81"/>
                <a:gd name="T6" fmla="*/ 18 w 51"/>
                <a:gd name="T7" fmla="*/ 49 h 81"/>
                <a:gd name="T8" fmla="*/ 0 w 51"/>
                <a:gd name="T9" fmla="*/ 3 h 81"/>
                <a:gd name="T10" fmla="*/ 5 w 51"/>
                <a:gd name="T11" fmla="*/ 0 h 81"/>
                <a:gd name="T12" fmla="*/ 23 w 51"/>
                <a:gd name="T13" fmla="*/ 46 h 81"/>
                <a:gd name="T14" fmla="*/ 34 w 51"/>
                <a:gd name="T15" fmla="*/ 64 h 81"/>
                <a:gd name="T16" fmla="*/ 42 w 51"/>
                <a:gd name="T17" fmla="*/ 72 h 81"/>
                <a:gd name="T18" fmla="*/ 51 w 51"/>
                <a:gd name="T19" fmla="*/ 77 h 81"/>
                <a:gd name="T20" fmla="*/ 48 w 51"/>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81">
                  <a:moveTo>
                    <a:pt x="48" y="81"/>
                  </a:moveTo>
                  <a:lnTo>
                    <a:pt x="37" y="77"/>
                  </a:lnTo>
                  <a:lnTo>
                    <a:pt x="29" y="69"/>
                  </a:lnTo>
                  <a:lnTo>
                    <a:pt x="18" y="49"/>
                  </a:lnTo>
                  <a:lnTo>
                    <a:pt x="0" y="3"/>
                  </a:lnTo>
                  <a:lnTo>
                    <a:pt x="5" y="0"/>
                  </a:lnTo>
                  <a:lnTo>
                    <a:pt x="23" y="46"/>
                  </a:lnTo>
                  <a:lnTo>
                    <a:pt x="34" y="64"/>
                  </a:lnTo>
                  <a:lnTo>
                    <a:pt x="42" y="72"/>
                  </a:lnTo>
                  <a:lnTo>
                    <a:pt x="51" y="77"/>
                  </a:lnTo>
                  <a:lnTo>
                    <a:pt x="48"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0" name="Freeform 646"/>
            <p:cNvSpPr>
              <a:spLocks/>
            </p:cNvSpPr>
            <p:nvPr/>
          </p:nvSpPr>
          <p:spPr bwMode="auto">
            <a:xfrm>
              <a:off x="2691" y="1911"/>
              <a:ext cx="4" cy="5"/>
            </a:xfrm>
            <a:custGeom>
              <a:avLst/>
              <a:gdLst>
                <a:gd name="T0" fmla="*/ 6 w 10"/>
                <a:gd name="T1" fmla="*/ 1 h 9"/>
                <a:gd name="T2" fmla="*/ 10 w 10"/>
                <a:gd name="T3" fmla="*/ 9 h 9"/>
                <a:gd name="T4" fmla="*/ 2 w 10"/>
                <a:gd name="T5" fmla="*/ 4 h 9"/>
                <a:gd name="T6" fmla="*/ 5 w 10"/>
                <a:gd name="T7" fmla="*/ 0 h 9"/>
                <a:gd name="T8" fmla="*/ 0 w 10"/>
                <a:gd name="T9" fmla="*/ 3 h 9"/>
                <a:gd name="T10" fmla="*/ 6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6" y="1"/>
                  </a:moveTo>
                  <a:lnTo>
                    <a:pt x="10" y="9"/>
                  </a:lnTo>
                  <a:lnTo>
                    <a:pt x="2" y="4"/>
                  </a:lnTo>
                  <a:lnTo>
                    <a:pt x="5" y="0"/>
                  </a:lnTo>
                  <a:lnTo>
                    <a:pt x="0"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1" name="Freeform 647"/>
            <p:cNvSpPr>
              <a:spLocks/>
            </p:cNvSpPr>
            <p:nvPr/>
          </p:nvSpPr>
          <p:spPr bwMode="auto">
            <a:xfrm>
              <a:off x="2646" y="1873"/>
              <a:ext cx="24" cy="67"/>
            </a:xfrm>
            <a:custGeom>
              <a:avLst/>
              <a:gdLst>
                <a:gd name="T0" fmla="*/ 48 w 48"/>
                <a:gd name="T1" fmla="*/ 4 h 134"/>
                <a:gd name="T2" fmla="*/ 32 w 48"/>
                <a:gd name="T3" fmla="*/ 17 h 134"/>
                <a:gd name="T4" fmla="*/ 21 w 48"/>
                <a:gd name="T5" fmla="*/ 31 h 134"/>
                <a:gd name="T6" fmla="*/ 15 w 48"/>
                <a:gd name="T7" fmla="*/ 43 h 134"/>
                <a:gd name="T8" fmla="*/ 9 w 48"/>
                <a:gd name="T9" fmla="*/ 58 h 134"/>
                <a:gd name="T10" fmla="*/ 6 w 48"/>
                <a:gd name="T11" fmla="*/ 75 h 134"/>
                <a:gd name="T12" fmla="*/ 6 w 48"/>
                <a:gd name="T13" fmla="*/ 94 h 134"/>
                <a:gd name="T14" fmla="*/ 7 w 48"/>
                <a:gd name="T15" fmla="*/ 112 h 134"/>
                <a:gd name="T16" fmla="*/ 12 w 48"/>
                <a:gd name="T17" fmla="*/ 132 h 134"/>
                <a:gd name="T18" fmla="*/ 6 w 48"/>
                <a:gd name="T19" fmla="*/ 134 h 134"/>
                <a:gd name="T20" fmla="*/ 1 w 48"/>
                <a:gd name="T21" fmla="*/ 114 h 134"/>
                <a:gd name="T22" fmla="*/ 0 w 48"/>
                <a:gd name="T23" fmla="*/ 94 h 134"/>
                <a:gd name="T24" fmla="*/ 0 w 48"/>
                <a:gd name="T25" fmla="*/ 75 h 134"/>
                <a:gd name="T26" fmla="*/ 3 w 48"/>
                <a:gd name="T27" fmla="*/ 58 h 134"/>
                <a:gd name="T28" fmla="*/ 9 w 48"/>
                <a:gd name="T29" fmla="*/ 41 h 134"/>
                <a:gd name="T30" fmla="*/ 17 w 48"/>
                <a:gd name="T31" fmla="*/ 26 h 134"/>
                <a:gd name="T32" fmla="*/ 27 w 48"/>
                <a:gd name="T33" fmla="*/ 12 h 134"/>
                <a:gd name="T34" fmla="*/ 43 w 48"/>
                <a:gd name="T35" fmla="*/ 0 h 134"/>
                <a:gd name="T36" fmla="*/ 48 w 48"/>
                <a:gd name="T37" fmla="*/ 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34">
                  <a:moveTo>
                    <a:pt x="48" y="4"/>
                  </a:moveTo>
                  <a:lnTo>
                    <a:pt x="32" y="17"/>
                  </a:lnTo>
                  <a:lnTo>
                    <a:pt x="21" y="31"/>
                  </a:lnTo>
                  <a:lnTo>
                    <a:pt x="15" y="43"/>
                  </a:lnTo>
                  <a:lnTo>
                    <a:pt x="9" y="58"/>
                  </a:lnTo>
                  <a:lnTo>
                    <a:pt x="6" y="75"/>
                  </a:lnTo>
                  <a:lnTo>
                    <a:pt x="6" y="94"/>
                  </a:lnTo>
                  <a:lnTo>
                    <a:pt x="7" y="112"/>
                  </a:lnTo>
                  <a:lnTo>
                    <a:pt x="12" y="132"/>
                  </a:lnTo>
                  <a:lnTo>
                    <a:pt x="6" y="134"/>
                  </a:lnTo>
                  <a:lnTo>
                    <a:pt x="1" y="114"/>
                  </a:lnTo>
                  <a:lnTo>
                    <a:pt x="0" y="94"/>
                  </a:lnTo>
                  <a:lnTo>
                    <a:pt x="0" y="75"/>
                  </a:lnTo>
                  <a:lnTo>
                    <a:pt x="3" y="58"/>
                  </a:lnTo>
                  <a:lnTo>
                    <a:pt x="9" y="41"/>
                  </a:lnTo>
                  <a:lnTo>
                    <a:pt x="17" y="26"/>
                  </a:lnTo>
                  <a:lnTo>
                    <a:pt x="27" y="12"/>
                  </a:lnTo>
                  <a:lnTo>
                    <a:pt x="43" y="0"/>
                  </a:lnTo>
                  <a:lnTo>
                    <a:pt x="4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2" name="Freeform 648"/>
            <p:cNvSpPr>
              <a:spLocks/>
            </p:cNvSpPr>
            <p:nvPr/>
          </p:nvSpPr>
          <p:spPr bwMode="auto">
            <a:xfrm>
              <a:off x="2667" y="1871"/>
              <a:ext cx="3" cy="4"/>
            </a:xfrm>
            <a:custGeom>
              <a:avLst/>
              <a:gdLst>
                <a:gd name="T0" fmla="*/ 5 w 5"/>
                <a:gd name="T1" fmla="*/ 3 h 7"/>
                <a:gd name="T2" fmla="*/ 3 w 5"/>
                <a:gd name="T3" fmla="*/ 0 h 7"/>
                <a:gd name="T4" fmla="*/ 0 w 5"/>
                <a:gd name="T5" fmla="*/ 3 h 7"/>
                <a:gd name="T6" fmla="*/ 5 w 5"/>
                <a:gd name="T7" fmla="*/ 7 h 7"/>
                <a:gd name="T8" fmla="*/ 0 w 5"/>
                <a:gd name="T9" fmla="*/ 6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3" y="0"/>
                  </a:lnTo>
                  <a:lnTo>
                    <a:pt x="0" y="3"/>
                  </a:lnTo>
                  <a:lnTo>
                    <a:pt x="5" y="7"/>
                  </a:lnTo>
                  <a:lnTo>
                    <a:pt x="0" y="6"/>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3" name="Freeform 649"/>
            <p:cNvSpPr>
              <a:spLocks/>
            </p:cNvSpPr>
            <p:nvPr/>
          </p:nvSpPr>
          <p:spPr bwMode="auto">
            <a:xfrm>
              <a:off x="2649" y="1939"/>
              <a:ext cx="9" cy="28"/>
            </a:xfrm>
            <a:custGeom>
              <a:avLst/>
              <a:gdLst>
                <a:gd name="T0" fmla="*/ 6 w 18"/>
                <a:gd name="T1" fmla="*/ 0 h 56"/>
                <a:gd name="T2" fmla="*/ 0 w 18"/>
                <a:gd name="T3" fmla="*/ 2 h 56"/>
                <a:gd name="T4" fmla="*/ 12 w 18"/>
                <a:gd name="T5" fmla="*/ 56 h 56"/>
                <a:gd name="T6" fmla="*/ 18 w 18"/>
                <a:gd name="T7" fmla="*/ 54 h 56"/>
                <a:gd name="T8" fmla="*/ 6 w 18"/>
                <a:gd name="T9" fmla="*/ 0 h 56"/>
              </a:gdLst>
              <a:ahLst/>
              <a:cxnLst>
                <a:cxn ang="0">
                  <a:pos x="T0" y="T1"/>
                </a:cxn>
                <a:cxn ang="0">
                  <a:pos x="T2" y="T3"/>
                </a:cxn>
                <a:cxn ang="0">
                  <a:pos x="T4" y="T5"/>
                </a:cxn>
                <a:cxn ang="0">
                  <a:pos x="T6" y="T7"/>
                </a:cxn>
                <a:cxn ang="0">
                  <a:pos x="T8" y="T9"/>
                </a:cxn>
              </a:cxnLst>
              <a:rect l="0" t="0" r="r" b="b"/>
              <a:pathLst>
                <a:path w="18" h="56">
                  <a:moveTo>
                    <a:pt x="6" y="0"/>
                  </a:moveTo>
                  <a:lnTo>
                    <a:pt x="0" y="2"/>
                  </a:lnTo>
                  <a:lnTo>
                    <a:pt x="12" y="56"/>
                  </a:lnTo>
                  <a:lnTo>
                    <a:pt x="18" y="5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4" name="Freeform 650"/>
            <p:cNvSpPr>
              <a:spLocks/>
            </p:cNvSpPr>
            <p:nvPr/>
          </p:nvSpPr>
          <p:spPr bwMode="auto">
            <a:xfrm>
              <a:off x="2649" y="1939"/>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5" name="Freeform 651"/>
            <p:cNvSpPr>
              <a:spLocks/>
            </p:cNvSpPr>
            <p:nvPr/>
          </p:nvSpPr>
          <p:spPr bwMode="auto">
            <a:xfrm>
              <a:off x="2630" y="1966"/>
              <a:ext cx="29" cy="66"/>
            </a:xfrm>
            <a:custGeom>
              <a:avLst/>
              <a:gdLst>
                <a:gd name="T0" fmla="*/ 55 w 57"/>
                <a:gd name="T1" fmla="*/ 0 h 132"/>
                <a:gd name="T2" fmla="*/ 57 w 57"/>
                <a:gd name="T3" fmla="*/ 19 h 132"/>
                <a:gd name="T4" fmla="*/ 52 w 57"/>
                <a:gd name="T5" fmla="*/ 34 h 132"/>
                <a:gd name="T6" fmla="*/ 34 w 57"/>
                <a:gd name="T7" fmla="*/ 68 h 132"/>
                <a:gd name="T8" fmla="*/ 14 w 57"/>
                <a:gd name="T9" fmla="*/ 99 h 132"/>
                <a:gd name="T10" fmla="*/ 7 w 57"/>
                <a:gd name="T11" fmla="*/ 113 h 132"/>
                <a:gd name="T12" fmla="*/ 6 w 57"/>
                <a:gd name="T13" fmla="*/ 132 h 132"/>
                <a:gd name="T14" fmla="*/ 0 w 57"/>
                <a:gd name="T15" fmla="*/ 132 h 132"/>
                <a:gd name="T16" fmla="*/ 1 w 57"/>
                <a:gd name="T17" fmla="*/ 113 h 132"/>
                <a:gd name="T18" fmla="*/ 9 w 57"/>
                <a:gd name="T19" fmla="*/ 96 h 132"/>
                <a:gd name="T20" fmla="*/ 29 w 57"/>
                <a:gd name="T21" fmla="*/ 64 h 132"/>
                <a:gd name="T22" fmla="*/ 46 w 57"/>
                <a:gd name="T23" fmla="*/ 33 h 132"/>
                <a:gd name="T24" fmla="*/ 51 w 57"/>
                <a:gd name="T25" fmla="*/ 19 h 132"/>
                <a:gd name="T26" fmla="*/ 49 w 57"/>
                <a:gd name="T27" fmla="*/ 0 h 132"/>
                <a:gd name="T28" fmla="*/ 55 w 57"/>
                <a:gd name="T2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2">
                  <a:moveTo>
                    <a:pt x="55" y="0"/>
                  </a:moveTo>
                  <a:lnTo>
                    <a:pt x="57" y="19"/>
                  </a:lnTo>
                  <a:lnTo>
                    <a:pt x="52" y="34"/>
                  </a:lnTo>
                  <a:lnTo>
                    <a:pt x="34" y="68"/>
                  </a:lnTo>
                  <a:lnTo>
                    <a:pt x="14" y="99"/>
                  </a:lnTo>
                  <a:lnTo>
                    <a:pt x="7" y="113"/>
                  </a:lnTo>
                  <a:lnTo>
                    <a:pt x="6" y="132"/>
                  </a:lnTo>
                  <a:lnTo>
                    <a:pt x="0" y="132"/>
                  </a:lnTo>
                  <a:lnTo>
                    <a:pt x="1" y="113"/>
                  </a:lnTo>
                  <a:lnTo>
                    <a:pt x="9" y="96"/>
                  </a:lnTo>
                  <a:lnTo>
                    <a:pt x="29" y="64"/>
                  </a:lnTo>
                  <a:lnTo>
                    <a:pt x="46" y="33"/>
                  </a:lnTo>
                  <a:lnTo>
                    <a:pt x="51" y="19"/>
                  </a:lnTo>
                  <a:lnTo>
                    <a:pt x="49"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6" name="Freeform 652"/>
            <p:cNvSpPr>
              <a:spLocks/>
            </p:cNvSpPr>
            <p:nvPr/>
          </p:nvSpPr>
          <p:spPr bwMode="auto">
            <a:xfrm>
              <a:off x="2655" y="1966"/>
              <a:ext cx="3" cy="1"/>
            </a:xfrm>
            <a:custGeom>
              <a:avLst/>
              <a:gdLst>
                <a:gd name="T0" fmla="*/ 6 w 6"/>
                <a:gd name="T1" fmla="*/ 0 h 2"/>
                <a:gd name="T2" fmla="*/ 0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0" y="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7" name="Freeform 653"/>
            <p:cNvSpPr>
              <a:spLocks/>
            </p:cNvSpPr>
            <p:nvPr/>
          </p:nvSpPr>
          <p:spPr bwMode="auto">
            <a:xfrm>
              <a:off x="2630" y="2032"/>
              <a:ext cx="9" cy="37"/>
            </a:xfrm>
            <a:custGeom>
              <a:avLst/>
              <a:gdLst>
                <a:gd name="T0" fmla="*/ 6 w 17"/>
                <a:gd name="T1" fmla="*/ 0 h 74"/>
                <a:gd name="T2" fmla="*/ 7 w 17"/>
                <a:gd name="T3" fmla="*/ 20 h 74"/>
                <a:gd name="T4" fmla="*/ 12 w 17"/>
                <a:gd name="T5" fmla="*/ 37 h 74"/>
                <a:gd name="T6" fmla="*/ 17 w 17"/>
                <a:gd name="T7" fmla="*/ 54 h 74"/>
                <a:gd name="T8" fmla="*/ 17 w 17"/>
                <a:gd name="T9" fmla="*/ 74 h 74"/>
                <a:gd name="T10" fmla="*/ 10 w 17"/>
                <a:gd name="T11" fmla="*/ 74 h 74"/>
                <a:gd name="T12" fmla="*/ 10 w 17"/>
                <a:gd name="T13" fmla="*/ 54 h 74"/>
                <a:gd name="T14" fmla="*/ 6 w 17"/>
                <a:gd name="T15" fmla="*/ 38 h 74"/>
                <a:gd name="T16" fmla="*/ 1 w 17"/>
                <a:gd name="T17" fmla="*/ 21 h 74"/>
                <a:gd name="T18" fmla="*/ 0 w 17"/>
                <a:gd name="T19" fmla="*/ 0 h 74"/>
                <a:gd name="T20" fmla="*/ 6 w 17"/>
                <a:gd name="T2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4">
                  <a:moveTo>
                    <a:pt x="6" y="0"/>
                  </a:moveTo>
                  <a:lnTo>
                    <a:pt x="7" y="20"/>
                  </a:lnTo>
                  <a:lnTo>
                    <a:pt x="12" y="37"/>
                  </a:lnTo>
                  <a:lnTo>
                    <a:pt x="17" y="54"/>
                  </a:lnTo>
                  <a:lnTo>
                    <a:pt x="17" y="74"/>
                  </a:lnTo>
                  <a:lnTo>
                    <a:pt x="10" y="74"/>
                  </a:lnTo>
                  <a:lnTo>
                    <a:pt x="10" y="54"/>
                  </a:lnTo>
                  <a:lnTo>
                    <a:pt x="6" y="38"/>
                  </a:lnTo>
                  <a:lnTo>
                    <a:pt x="1" y="21"/>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8" name="Freeform 654"/>
            <p:cNvSpPr>
              <a:spLocks/>
            </p:cNvSpPr>
            <p:nvPr/>
          </p:nvSpPr>
          <p:spPr bwMode="auto">
            <a:xfrm>
              <a:off x="2630" y="203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59" name="Freeform 655"/>
            <p:cNvSpPr>
              <a:spLocks/>
            </p:cNvSpPr>
            <p:nvPr/>
          </p:nvSpPr>
          <p:spPr bwMode="auto">
            <a:xfrm>
              <a:off x="2633" y="2069"/>
              <a:ext cx="6" cy="20"/>
            </a:xfrm>
            <a:custGeom>
              <a:avLst/>
              <a:gdLst>
                <a:gd name="T0" fmla="*/ 13 w 13"/>
                <a:gd name="T1" fmla="*/ 0 h 40"/>
                <a:gd name="T2" fmla="*/ 6 w 13"/>
                <a:gd name="T3" fmla="*/ 0 h 40"/>
                <a:gd name="T4" fmla="*/ 0 w 13"/>
                <a:gd name="T5" fmla="*/ 40 h 40"/>
                <a:gd name="T6" fmla="*/ 6 w 13"/>
                <a:gd name="T7" fmla="*/ 40 h 40"/>
                <a:gd name="T8" fmla="*/ 13 w 13"/>
                <a:gd name="T9" fmla="*/ 0 h 40"/>
              </a:gdLst>
              <a:ahLst/>
              <a:cxnLst>
                <a:cxn ang="0">
                  <a:pos x="T0" y="T1"/>
                </a:cxn>
                <a:cxn ang="0">
                  <a:pos x="T2" y="T3"/>
                </a:cxn>
                <a:cxn ang="0">
                  <a:pos x="T4" y="T5"/>
                </a:cxn>
                <a:cxn ang="0">
                  <a:pos x="T6" y="T7"/>
                </a:cxn>
                <a:cxn ang="0">
                  <a:pos x="T8" y="T9"/>
                </a:cxn>
              </a:cxnLst>
              <a:rect l="0" t="0" r="r" b="b"/>
              <a:pathLst>
                <a:path w="13" h="40">
                  <a:moveTo>
                    <a:pt x="13" y="0"/>
                  </a:moveTo>
                  <a:lnTo>
                    <a:pt x="6" y="0"/>
                  </a:lnTo>
                  <a:lnTo>
                    <a:pt x="0" y="40"/>
                  </a:lnTo>
                  <a:lnTo>
                    <a:pt x="6" y="4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0" name="Freeform 656"/>
            <p:cNvSpPr>
              <a:spLocks/>
            </p:cNvSpPr>
            <p:nvPr/>
          </p:nvSpPr>
          <p:spPr bwMode="auto">
            <a:xfrm>
              <a:off x="2636" y="2069"/>
              <a:ext cx="3"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1" name="Freeform 657"/>
            <p:cNvSpPr>
              <a:spLocks/>
            </p:cNvSpPr>
            <p:nvPr/>
          </p:nvSpPr>
          <p:spPr bwMode="auto">
            <a:xfrm>
              <a:off x="2632" y="2073"/>
              <a:ext cx="4" cy="16"/>
            </a:xfrm>
            <a:custGeom>
              <a:avLst/>
              <a:gdLst>
                <a:gd name="T0" fmla="*/ 1 w 7"/>
                <a:gd name="T1" fmla="*/ 31 h 31"/>
                <a:gd name="T2" fmla="*/ 0 w 7"/>
                <a:gd name="T3" fmla="*/ 15 h 31"/>
                <a:gd name="T4" fmla="*/ 1 w 7"/>
                <a:gd name="T5" fmla="*/ 0 h 31"/>
                <a:gd name="T6" fmla="*/ 7 w 7"/>
                <a:gd name="T7" fmla="*/ 0 h 31"/>
                <a:gd name="T8" fmla="*/ 6 w 7"/>
                <a:gd name="T9" fmla="*/ 15 h 31"/>
                <a:gd name="T10" fmla="*/ 6 w 7"/>
                <a:gd name="T11" fmla="*/ 31 h 31"/>
                <a:gd name="T12" fmla="*/ 1 w 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7" h="31">
                  <a:moveTo>
                    <a:pt x="1" y="31"/>
                  </a:moveTo>
                  <a:lnTo>
                    <a:pt x="0" y="15"/>
                  </a:lnTo>
                  <a:lnTo>
                    <a:pt x="1" y="0"/>
                  </a:lnTo>
                  <a:lnTo>
                    <a:pt x="7" y="0"/>
                  </a:lnTo>
                  <a:lnTo>
                    <a:pt x="6" y="15"/>
                  </a:lnTo>
                  <a:lnTo>
                    <a:pt x="6" y="31"/>
                  </a:lnTo>
                  <a:lnTo>
                    <a:pt x="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2" name="Freeform 658"/>
            <p:cNvSpPr>
              <a:spLocks/>
            </p:cNvSpPr>
            <p:nvPr/>
          </p:nvSpPr>
          <p:spPr bwMode="auto">
            <a:xfrm>
              <a:off x="2633" y="2089"/>
              <a:ext cx="3" cy="1"/>
            </a:xfrm>
            <a:custGeom>
              <a:avLst/>
              <a:gdLst>
                <a:gd name="T0" fmla="*/ 6 w 6"/>
                <a:gd name="T1" fmla="*/ 0 w 6"/>
                <a:gd name="T2" fmla="*/ 5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5"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3" name="Freeform 659"/>
            <p:cNvSpPr>
              <a:spLocks/>
            </p:cNvSpPr>
            <p:nvPr/>
          </p:nvSpPr>
          <p:spPr bwMode="auto">
            <a:xfrm>
              <a:off x="2623" y="2036"/>
              <a:ext cx="12" cy="37"/>
            </a:xfrm>
            <a:custGeom>
              <a:avLst/>
              <a:gdLst>
                <a:gd name="T0" fmla="*/ 20 w 25"/>
                <a:gd name="T1" fmla="*/ 76 h 76"/>
                <a:gd name="T2" fmla="*/ 19 w 25"/>
                <a:gd name="T3" fmla="*/ 56 h 76"/>
                <a:gd name="T4" fmla="*/ 14 w 25"/>
                <a:gd name="T5" fmla="*/ 39 h 76"/>
                <a:gd name="T6" fmla="*/ 0 w 25"/>
                <a:gd name="T7" fmla="*/ 3 h 76"/>
                <a:gd name="T8" fmla="*/ 5 w 25"/>
                <a:gd name="T9" fmla="*/ 0 h 76"/>
                <a:gd name="T10" fmla="*/ 19 w 25"/>
                <a:gd name="T11" fmla="*/ 36 h 76"/>
                <a:gd name="T12" fmla="*/ 23 w 25"/>
                <a:gd name="T13" fmla="*/ 56 h 76"/>
                <a:gd name="T14" fmla="*/ 25 w 25"/>
                <a:gd name="T15" fmla="*/ 76 h 76"/>
                <a:gd name="T16" fmla="*/ 20 w 25"/>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6">
                  <a:moveTo>
                    <a:pt x="20" y="76"/>
                  </a:moveTo>
                  <a:lnTo>
                    <a:pt x="19" y="56"/>
                  </a:lnTo>
                  <a:lnTo>
                    <a:pt x="14" y="39"/>
                  </a:lnTo>
                  <a:lnTo>
                    <a:pt x="0" y="3"/>
                  </a:lnTo>
                  <a:lnTo>
                    <a:pt x="5" y="0"/>
                  </a:lnTo>
                  <a:lnTo>
                    <a:pt x="19" y="36"/>
                  </a:lnTo>
                  <a:lnTo>
                    <a:pt x="23" y="56"/>
                  </a:lnTo>
                  <a:lnTo>
                    <a:pt x="25" y="76"/>
                  </a:lnTo>
                  <a:lnTo>
                    <a:pt x="2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4" name="Freeform 660"/>
            <p:cNvSpPr>
              <a:spLocks/>
            </p:cNvSpPr>
            <p:nvPr/>
          </p:nvSpPr>
          <p:spPr bwMode="auto">
            <a:xfrm>
              <a:off x="2602" y="2036"/>
              <a:ext cx="23" cy="31"/>
            </a:xfrm>
            <a:custGeom>
              <a:avLst/>
              <a:gdLst>
                <a:gd name="T0" fmla="*/ 45 w 45"/>
                <a:gd name="T1" fmla="*/ 5 h 64"/>
                <a:gd name="T2" fmla="*/ 26 w 45"/>
                <a:gd name="T3" fmla="*/ 36 h 64"/>
                <a:gd name="T4" fmla="*/ 5 w 45"/>
                <a:gd name="T5" fmla="*/ 64 h 64"/>
                <a:gd name="T6" fmla="*/ 0 w 45"/>
                <a:gd name="T7" fmla="*/ 59 h 64"/>
                <a:gd name="T8" fmla="*/ 22 w 45"/>
                <a:gd name="T9" fmla="*/ 31 h 64"/>
                <a:gd name="T10" fmla="*/ 40 w 45"/>
                <a:gd name="T11" fmla="*/ 0 h 64"/>
                <a:gd name="T12" fmla="*/ 45 w 45"/>
                <a:gd name="T13" fmla="*/ 5 h 64"/>
              </a:gdLst>
              <a:ahLst/>
              <a:cxnLst>
                <a:cxn ang="0">
                  <a:pos x="T0" y="T1"/>
                </a:cxn>
                <a:cxn ang="0">
                  <a:pos x="T2" y="T3"/>
                </a:cxn>
                <a:cxn ang="0">
                  <a:pos x="T4" y="T5"/>
                </a:cxn>
                <a:cxn ang="0">
                  <a:pos x="T6" y="T7"/>
                </a:cxn>
                <a:cxn ang="0">
                  <a:pos x="T8" y="T9"/>
                </a:cxn>
                <a:cxn ang="0">
                  <a:pos x="T10" y="T11"/>
                </a:cxn>
                <a:cxn ang="0">
                  <a:pos x="T12" y="T13"/>
                </a:cxn>
              </a:cxnLst>
              <a:rect l="0" t="0" r="r" b="b"/>
              <a:pathLst>
                <a:path w="45" h="64">
                  <a:moveTo>
                    <a:pt x="45" y="5"/>
                  </a:moveTo>
                  <a:lnTo>
                    <a:pt x="26" y="36"/>
                  </a:lnTo>
                  <a:lnTo>
                    <a:pt x="5" y="64"/>
                  </a:lnTo>
                  <a:lnTo>
                    <a:pt x="0" y="59"/>
                  </a:lnTo>
                  <a:lnTo>
                    <a:pt x="22" y="31"/>
                  </a:lnTo>
                  <a:lnTo>
                    <a:pt x="40" y="0"/>
                  </a:lnTo>
                  <a:lnTo>
                    <a:pt x="4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5" name="Freeform 661"/>
            <p:cNvSpPr>
              <a:spLocks/>
            </p:cNvSpPr>
            <p:nvPr/>
          </p:nvSpPr>
          <p:spPr bwMode="auto">
            <a:xfrm>
              <a:off x="2623" y="2033"/>
              <a:ext cx="2" cy="5"/>
            </a:xfrm>
            <a:custGeom>
              <a:avLst/>
              <a:gdLst>
                <a:gd name="T0" fmla="*/ 5 w 5"/>
                <a:gd name="T1" fmla="*/ 4 h 9"/>
                <a:gd name="T2" fmla="*/ 3 w 5"/>
                <a:gd name="T3" fmla="*/ 0 h 9"/>
                <a:gd name="T4" fmla="*/ 0 w 5"/>
                <a:gd name="T5" fmla="*/ 4 h 9"/>
                <a:gd name="T6" fmla="*/ 5 w 5"/>
                <a:gd name="T7" fmla="*/ 9 h 9"/>
                <a:gd name="T8" fmla="*/ 0 w 5"/>
                <a:gd name="T9" fmla="*/ 7 h 9"/>
                <a:gd name="T10" fmla="*/ 5 w 5"/>
                <a:gd name="T11" fmla="*/ 4 h 9"/>
              </a:gdLst>
              <a:ahLst/>
              <a:cxnLst>
                <a:cxn ang="0">
                  <a:pos x="T0" y="T1"/>
                </a:cxn>
                <a:cxn ang="0">
                  <a:pos x="T2" y="T3"/>
                </a:cxn>
                <a:cxn ang="0">
                  <a:pos x="T4" y="T5"/>
                </a:cxn>
                <a:cxn ang="0">
                  <a:pos x="T6" y="T7"/>
                </a:cxn>
                <a:cxn ang="0">
                  <a:pos x="T8" y="T9"/>
                </a:cxn>
                <a:cxn ang="0">
                  <a:pos x="T10" y="T11"/>
                </a:cxn>
              </a:cxnLst>
              <a:rect l="0" t="0" r="r" b="b"/>
              <a:pathLst>
                <a:path w="5" h="9">
                  <a:moveTo>
                    <a:pt x="5" y="4"/>
                  </a:moveTo>
                  <a:lnTo>
                    <a:pt x="3" y="0"/>
                  </a:lnTo>
                  <a:lnTo>
                    <a:pt x="0" y="4"/>
                  </a:lnTo>
                  <a:lnTo>
                    <a:pt x="5" y="9"/>
                  </a:lnTo>
                  <a:lnTo>
                    <a:pt x="0" y="7"/>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6" name="Freeform 662"/>
            <p:cNvSpPr>
              <a:spLocks/>
            </p:cNvSpPr>
            <p:nvPr/>
          </p:nvSpPr>
          <p:spPr bwMode="auto">
            <a:xfrm>
              <a:off x="2579" y="2065"/>
              <a:ext cx="26" cy="27"/>
            </a:xfrm>
            <a:custGeom>
              <a:avLst/>
              <a:gdLst>
                <a:gd name="T0" fmla="*/ 52 w 52"/>
                <a:gd name="T1" fmla="*/ 5 h 54"/>
                <a:gd name="T2" fmla="*/ 30 w 52"/>
                <a:gd name="T3" fmla="*/ 31 h 54"/>
                <a:gd name="T4" fmla="*/ 5 w 52"/>
                <a:gd name="T5" fmla="*/ 54 h 54"/>
                <a:gd name="T6" fmla="*/ 0 w 52"/>
                <a:gd name="T7" fmla="*/ 49 h 54"/>
                <a:gd name="T8" fmla="*/ 25 w 52"/>
                <a:gd name="T9" fmla="*/ 26 h 54"/>
                <a:gd name="T10" fmla="*/ 47 w 52"/>
                <a:gd name="T11" fmla="*/ 0 h 54"/>
                <a:gd name="T12" fmla="*/ 52 w 52"/>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52" h="54">
                  <a:moveTo>
                    <a:pt x="52" y="5"/>
                  </a:moveTo>
                  <a:lnTo>
                    <a:pt x="30" y="31"/>
                  </a:lnTo>
                  <a:lnTo>
                    <a:pt x="5" y="54"/>
                  </a:lnTo>
                  <a:lnTo>
                    <a:pt x="0" y="49"/>
                  </a:lnTo>
                  <a:lnTo>
                    <a:pt x="25" y="26"/>
                  </a:lnTo>
                  <a:lnTo>
                    <a:pt x="47" y="0"/>
                  </a:lnTo>
                  <a:lnTo>
                    <a:pt x="5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7" name="Freeform 663"/>
            <p:cNvSpPr>
              <a:spLocks/>
            </p:cNvSpPr>
            <p:nvPr/>
          </p:nvSpPr>
          <p:spPr bwMode="auto">
            <a:xfrm>
              <a:off x="2602" y="2065"/>
              <a:ext cx="3"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8" name="Freeform 664"/>
            <p:cNvSpPr>
              <a:spLocks/>
            </p:cNvSpPr>
            <p:nvPr/>
          </p:nvSpPr>
          <p:spPr bwMode="auto">
            <a:xfrm>
              <a:off x="2579" y="1972"/>
              <a:ext cx="68" cy="120"/>
            </a:xfrm>
            <a:custGeom>
              <a:avLst/>
              <a:gdLst>
                <a:gd name="T0" fmla="*/ 0 w 135"/>
                <a:gd name="T1" fmla="*/ 234 h 239"/>
                <a:gd name="T2" fmla="*/ 58 w 135"/>
                <a:gd name="T3" fmla="*/ 151 h 239"/>
                <a:gd name="T4" fmla="*/ 79 w 135"/>
                <a:gd name="T5" fmla="*/ 114 h 239"/>
                <a:gd name="T6" fmla="*/ 101 w 135"/>
                <a:gd name="T7" fmla="*/ 75 h 239"/>
                <a:gd name="T8" fmla="*/ 118 w 135"/>
                <a:gd name="T9" fmla="*/ 37 h 239"/>
                <a:gd name="T10" fmla="*/ 130 w 135"/>
                <a:gd name="T11" fmla="*/ 0 h 239"/>
                <a:gd name="T12" fmla="*/ 135 w 135"/>
                <a:gd name="T13" fmla="*/ 3 h 239"/>
                <a:gd name="T14" fmla="*/ 123 w 135"/>
                <a:gd name="T15" fmla="*/ 40 h 239"/>
                <a:gd name="T16" fmla="*/ 106 w 135"/>
                <a:gd name="T17" fmla="*/ 80 h 239"/>
                <a:gd name="T18" fmla="*/ 84 w 135"/>
                <a:gd name="T19" fmla="*/ 119 h 239"/>
                <a:gd name="T20" fmla="*/ 62 w 135"/>
                <a:gd name="T21" fmla="*/ 156 h 239"/>
                <a:gd name="T22" fmla="*/ 5 w 135"/>
                <a:gd name="T23" fmla="*/ 239 h 239"/>
                <a:gd name="T24" fmla="*/ 0 w 135"/>
                <a:gd name="T25" fmla="*/ 23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39">
                  <a:moveTo>
                    <a:pt x="0" y="234"/>
                  </a:moveTo>
                  <a:lnTo>
                    <a:pt x="58" y="151"/>
                  </a:lnTo>
                  <a:lnTo>
                    <a:pt x="79" y="114"/>
                  </a:lnTo>
                  <a:lnTo>
                    <a:pt x="101" y="75"/>
                  </a:lnTo>
                  <a:lnTo>
                    <a:pt x="118" y="37"/>
                  </a:lnTo>
                  <a:lnTo>
                    <a:pt x="130" y="0"/>
                  </a:lnTo>
                  <a:lnTo>
                    <a:pt x="135" y="3"/>
                  </a:lnTo>
                  <a:lnTo>
                    <a:pt x="123" y="40"/>
                  </a:lnTo>
                  <a:lnTo>
                    <a:pt x="106" y="80"/>
                  </a:lnTo>
                  <a:lnTo>
                    <a:pt x="84" y="119"/>
                  </a:lnTo>
                  <a:lnTo>
                    <a:pt x="62" y="156"/>
                  </a:lnTo>
                  <a:lnTo>
                    <a:pt x="5" y="239"/>
                  </a:lnTo>
                  <a:lnTo>
                    <a:pt x="0"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69" name="Freeform 665"/>
            <p:cNvSpPr>
              <a:spLocks/>
            </p:cNvSpPr>
            <p:nvPr/>
          </p:nvSpPr>
          <p:spPr bwMode="auto">
            <a:xfrm>
              <a:off x="2579" y="2090"/>
              <a:ext cx="3"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0" name="Freeform 666"/>
            <p:cNvSpPr>
              <a:spLocks/>
            </p:cNvSpPr>
            <p:nvPr/>
          </p:nvSpPr>
          <p:spPr bwMode="auto">
            <a:xfrm>
              <a:off x="2637" y="1910"/>
              <a:ext cx="10" cy="63"/>
            </a:xfrm>
            <a:custGeom>
              <a:avLst/>
              <a:gdLst>
                <a:gd name="T0" fmla="*/ 13 w 20"/>
                <a:gd name="T1" fmla="*/ 126 h 126"/>
                <a:gd name="T2" fmla="*/ 15 w 20"/>
                <a:gd name="T3" fmla="*/ 97 h 126"/>
                <a:gd name="T4" fmla="*/ 10 w 20"/>
                <a:gd name="T5" fmla="*/ 63 h 126"/>
                <a:gd name="T6" fmla="*/ 3 w 20"/>
                <a:gd name="T7" fmla="*/ 29 h 126"/>
                <a:gd name="T8" fmla="*/ 0 w 20"/>
                <a:gd name="T9" fmla="*/ 0 h 126"/>
                <a:gd name="T10" fmla="*/ 4 w 20"/>
                <a:gd name="T11" fmla="*/ 0 h 126"/>
                <a:gd name="T12" fmla="*/ 7 w 20"/>
                <a:gd name="T13" fmla="*/ 29 h 126"/>
                <a:gd name="T14" fmla="*/ 15 w 20"/>
                <a:gd name="T15" fmla="*/ 63 h 126"/>
                <a:gd name="T16" fmla="*/ 20 w 20"/>
                <a:gd name="T17" fmla="*/ 97 h 126"/>
                <a:gd name="T18" fmla="*/ 18 w 20"/>
                <a:gd name="T19" fmla="*/ 126 h 126"/>
                <a:gd name="T20" fmla="*/ 13 w 20"/>
                <a:gd name="T2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6">
                  <a:moveTo>
                    <a:pt x="13" y="126"/>
                  </a:moveTo>
                  <a:lnTo>
                    <a:pt x="15" y="97"/>
                  </a:lnTo>
                  <a:lnTo>
                    <a:pt x="10" y="63"/>
                  </a:lnTo>
                  <a:lnTo>
                    <a:pt x="3" y="29"/>
                  </a:lnTo>
                  <a:lnTo>
                    <a:pt x="0" y="0"/>
                  </a:lnTo>
                  <a:lnTo>
                    <a:pt x="4" y="0"/>
                  </a:lnTo>
                  <a:lnTo>
                    <a:pt x="7" y="29"/>
                  </a:lnTo>
                  <a:lnTo>
                    <a:pt x="15" y="63"/>
                  </a:lnTo>
                  <a:lnTo>
                    <a:pt x="20" y="97"/>
                  </a:lnTo>
                  <a:lnTo>
                    <a:pt x="18" y="126"/>
                  </a:lnTo>
                  <a:lnTo>
                    <a:pt x="13"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1" name="Freeform 667"/>
            <p:cNvSpPr>
              <a:spLocks/>
            </p:cNvSpPr>
            <p:nvPr/>
          </p:nvSpPr>
          <p:spPr bwMode="auto">
            <a:xfrm>
              <a:off x="2644" y="1972"/>
              <a:ext cx="3" cy="2"/>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2" name="Freeform 668"/>
            <p:cNvSpPr>
              <a:spLocks/>
            </p:cNvSpPr>
            <p:nvPr/>
          </p:nvSpPr>
          <p:spPr bwMode="auto">
            <a:xfrm>
              <a:off x="2637" y="1806"/>
              <a:ext cx="56" cy="104"/>
            </a:xfrm>
            <a:custGeom>
              <a:avLst/>
              <a:gdLst>
                <a:gd name="T0" fmla="*/ 0 w 111"/>
                <a:gd name="T1" fmla="*/ 207 h 207"/>
                <a:gd name="T2" fmla="*/ 3 w 111"/>
                <a:gd name="T3" fmla="*/ 188 h 207"/>
                <a:gd name="T4" fmla="*/ 6 w 111"/>
                <a:gd name="T5" fmla="*/ 173 h 207"/>
                <a:gd name="T6" fmla="*/ 20 w 111"/>
                <a:gd name="T7" fmla="*/ 145 h 207"/>
                <a:gd name="T8" fmla="*/ 37 w 111"/>
                <a:gd name="T9" fmla="*/ 122 h 207"/>
                <a:gd name="T10" fmla="*/ 55 w 111"/>
                <a:gd name="T11" fmla="*/ 102 h 207"/>
                <a:gd name="T12" fmla="*/ 74 w 111"/>
                <a:gd name="T13" fmla="*/ 80 h 207"/>
                <a:gd name="T14" fmla="*/ 91 w 111"/>
                <a:gd name="T15" fmla="*/ 57 h 207"/>
                <a:gd name="T16" fmla="*/ 97 w 111"/>
                <a:gd name="T17" fmla="*/ 43 h 207"/>
                <a:gd name="T18" fmla="*/ 102 w 111"/>
                <a:gd name="T19" fmla="*/ 29 h 207"/>
                <a:gd name="T20" fmla="*/ 105 w 111"/>
                <a:gd name="T21" fmla="*/ 15 h 207"/>
                <a:gd name="T22" fmla="*/ 106 w 111"/>
                <a:gd name="T23" fmla="*/ 0 h 207"/>
                <a:gd name="T24" fmla="*/ 111 w 111"/>
                <a:gd name="T25" fmla="*/ 0 h 207"/>
                <a:gd name="T26" fmla="*/ 109 w 111"/>
                <a:gd name="T27" fmla="*/ 18 h 207"/>
                <a:gd name="T28" fmla="*/ 106 w 111"/>
                <a:gd name="T29" fmla="*/ 32 h 207"/>
                <a:gd name="T30" fmla="*/ 102 w 111"/>
                <a:gd name="T31" fmla="*/ 48 h 207"/>
                <a:gd name="T32" fmla="*/ 95 w 111"/>
                <a:gd name="T33" fmla="*/ 62 h 207"/>
                <a:gd name="T34" fmla="*/ 78 w 111"/>
                <a:gd name="T35" fmla="*/ 85 h 207"/>
                <a:gd name="T36" fmla="*/ 60 w 111"/>
                <a:gd name="T37" fmla="*/ 106 h 207"/>
                <a:gd name="T38" fmla="*/ 41 w 111"/>
                <a:gd name="T39" fmla="*/ 126 h 207"/>
                <a:gd name="T40" fmla="*/ 24 w 111"/>
                <a:gd name="T41" fmla="*/ 150 h 207"/>
                <a:gd name="T42" fmla="*/ 10 w 111"/>
                <a:gd name="T43" fmla="*/ 176 h 207"/>
                <a:gd name="T44" fmla="*/ 7 w 111"/>
                <a:gd name="T45" fmla="*/ 191 h 207"/>
                <a:gd name="T46" fmla="*/ 4 w 111"/>
                <a:gd name="T47" fmla="*/ 207 h 207"/>
                <a:gd name="T48" fmla="*/ 0 w 111"/>
                <a:gd name="T49"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207">
                  <a:moveTo>
                    <a:pt x="0" y="207"/>
                  </a:moveTo>
                  <a:lnTo>
                    <a:pt x="3" y="188"/>
                  </a:lnTo>
                  <a:lnTo>
                    <a:pt x="6" y="173"/>
                  </a:lnTo>
                  <a:lnTo>
                    <a:pt x="20" y="145"/>
                  </a:lnTo>
                  <a:lnTo>
                    <a:pt x="37" y="122"/>
                  </a:lnTo>
                  <a:lnTo>
                    <a:pt x="55" y="102"/>
                  </a:lnTo>
                  <a:lnTo>
                    <a:pt x="74" y="80"/>
                  </a:lnTo>
                  <a:lnTo>
                    <a:pt x="91" y="57"/>
                  </a:lnTo>
                  <a:lnTo>
                    <a:pt x="97" y="43"/>
                  </a:lnTo>
                  <a:lnTo>
                    <a:pt x="102" y="29"/>
                  </a:lnTo>
                  <a:lnTo>
                    <a:pt x="105" y="15"/>
                  </a:lnTo>
                  <a:lnTo>
                    <a:pt x="106" y="0"/>
                  </a:lnTo>
                  <a:lnTo>
                    <a:pt x="111" y="0"/>
                  </a:lnTo>
                  <a:lnTo>
                    <a:pt x="109" y="18"/>
                  </a:lnTo>
                  <a:lnTo>
                    <a:pt x="106" y="32"/>
                  </a:lnTo>
                  <a:lnTo>
                    <a:pt x="102" y="48"/>
                  </a:lnTo>
                  <a:lnTo>
                    <a:pt x="95" y="62"/>
                  </a:lnTo>
                  <a:lnTo>
                    <a:pt x="78" y="85"/>
                  </a:lnTo>
                  <a:lnTo>
                    <a:pt x="60" y="106"/>
                  </a:lnTo>
                  <a:lnTo>
                    <a:pt x="41" y="126"/>
                  </a:lnTo>
                  <a:lnTo>
                    <a:pt x="24" y="150"/>
                  </a:lnTo>
                  <a:lnTo>
                    <a:pt x="10" y="176"/>
                  </a:lnTo>
                  <a:lnTo>
                    <a:pt x="7" y="191"/>
                  </a:lnTo>
                  <a:lnTo>
                    <a:pt x="4" y="207"/>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3" name="Freeform 669"/>
            <p:cNvSpPr>
              <a:spLocks/>
            </p:cNvSpPr>
            <p:nvPr/>
          </p:nvSpPr>
          <p:spPr bwMode="auto">
            <a:xfrm>
              <a:off x="2637" y="1910"/>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4" name="Freeform 670"/>
            <p:cNvSpPr>
              <a:spLocks/>
            </p:cNvSpPr>
            <p:nvPr/>
          </p:nvSpPr>
          <p:spPr bwMode="auto">
            <a:xfrm>
              <a:off x="2654" y="1678"/>
              <a:ext cx="39" cy="128"/>
            </a:xfrm>
            <a:custGeom>
              <a:avLst/>
              <a:gdLst>
                <a:gd name="T0" fmla="*/ 72 w 77"/>
                <a:gd name="T1" fmla="*/ 258 h 258"/>
                <a:gd name="T2" fmla="*/ 69 w 77"/>
                <a:gd name="T3" fmla="*/ 221 h 258"/>
                <a:gd name="T4" fmla="*/ 61 w 77"/>
                <a:gd name="T5" fmla="*/ 190 h 258"/>
                <a:gd name="T6" fmla="*/ 49 w 77"/>
                <a:gd name="T7" fmla="*/ 159 h 258"/>
                <a:gd name="T8" fmla="*/ 37 w 77"/>
                <a:gd name="T9" fmla="*/ 130 h 258"/>
                <a:gd name="T10" fmla="*/ 23 w 77"/>
                <a:gd name="T11" fmla="*/ 100 h 258"/>
                <a:gd name="T12" fmla="*/ 10 w 77"/>
                <a:gd name="T13" fmla="*/ 71 h 258"/>
                <a:gd name="T14" fmla="*/ 3 w 77"/>
                <a:gd name="T15" fmla="*/ 36 h 258"/>
                <a:gd name="T16" fmla="*/ 0 w 77"/>
                <a:gd name="T17" fmla="*/ 0 h 258"/>
                <a:gd name="T18" fmla="*/ 4 w 77"/>
                <a:gd name="T19" fmla="*/ 0 h 258"/>
                <a:gd name="T20" fmla="*/ 7 w 77"/>
                <a:gd name="T21" fmla="*/ 36 h 258"/>
                <a:gd name="T22" fmla="*/ 15 w 77"/>
                <a:gd name="T23" fmla="*/ 68 h 258"/>
                <a:gd name="T24" fmla="*/ 27 w 77"/>
                <a:gd name="T25" fmla="*/ 97 h 258"/>
                <a:gd name="T26" fmla="*/ 41 w 77"/>
                <a:gd name="T27" fmla="*/ 127 h 258"/>
                <a:gd name="T28" fmla="*/ 54 w 77"/>
                <a:gd name="T29" fmla="*/ 156 h 258"/>
                <a:gd name="T30" fmla="*/ 66 w 77"/>
                <a:gd name="T31" fmla="*/ 187 h 258"/>
                <a:gd name="T32" fmla="*/ 74 w 77"/>
                <a:gd name="T33" fmla="*/ 221 h 258"/>
                <a:gd name="T34" fmla="*/ 77 w 77"/>
                <a:gd name="T35" fmla="*/ 258 h 258"/>
                <a:gd name="T36" fmla="*/ 72 w 77"/>
                <a:gd name="T37"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258">
                  <a:moveTo>
                    <a:pt x="72" y="258"/>
                  </a:moveTo>
                  <a:lnTo>
                    <a:pt x="69" y="221"/>
                  </a:lnTo>
                  <a:lnTo>
                    <a:pt x="61" y="190"/>
                  </a:lnTo>
                  <a:lnTo>
                    <a:pt x="49" y="159"/>
                  </a:lnTo>
                  <a:lnTo>
                    <a:pt x="37" y="130"/>
                  </a:lnTo>
                  <a:lnTo>
                    <a:pt x="23" y="100"/>
                  </a:lnTo>
                  <a:lnTo>
                    <a:pt x="10" y="71"/>
                  </a:lnTo>
                  <a:lnTo>
                    <a:pt x="3" y="36"/>
                  </a:lnTo>
                  <a:lnTo>
                    <a:pt x="0" y="0"/>
                  </a:lnTo>
                  <a:lnTo>
                    <a:pt x="4" y="0"/>
                  </a:lnTo>
                  <a:lnTo>
                    <a:pt x="7" y="36"/>
                  </a:lnTo>
                  <a:lnTo>
                    <a:pt x="15" y="68"/>
                  </a:lnTo>
                  <a:lnTo>
                    <a:pt x="27" y="97"/>
                  </a:lnTo>
                  <a:lnTo>
                    <a:pt x="41" y="127"/>
                  </a:lnTo>
                  <a:lnTo>
                    <a:pt x="54" y="156"/>
                  </a:lnTo>
                  <a:lnTo>
                    <a:pt x="66" y="187"/>
                  </a:lnTo>
                  <a:lnTo>
                    <a:pt x="74" y="221"/>
                  </a:lnTo>
                  <a:lnTo>
                    <a:pt x="77" y="258"/>
                  </a:lnTo>
                  <a:lnTo>
                    <a:pt x="72"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5" name="Freeform 671"/>
            <p:cNvSpPr>
              <a:spLocks/>
            </p:cNvSpPr>
            <p:nvPr/>
          </p:nvSpPr>
          <p:spPr bwMode="auto">
            <a:xfrm>
              <a:off x="2691" y="1806"/>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6" name="Freeform 672"/>
            <p:cNvSpPr>
              <a:spLocks/>
            </p:cNvSpPr>
            <p:nvPr/>
          </p:nvSpPr>
          <p:spPr bwMode="auto">
            <a:xfrm>
              <a:off x="2654" y="1620"/>
              <a:ext cx="13" cy="58"/>
            </a:xfrm>
            <a:custGeom>
              <a:avLst/>
              <a:gdLst>
                <a:gd name="T0" fmla="*/ 0 w 26"/>
                <a:gd name="T1" fmla="*/ 116 h 116"/>
                <a:gd name="T2" fmla="*/ 1 w 26"/>
                <a:gd name="T3" fmla="*/ 81 h 116"/>
                <a:gd name="T4" fmla="*/ 6 w 26"/>
                <a:gd name="T5" fmla="*/ 44 h 116"/>
                <a:gd name="T6" fmla="*/ 13 w 26"/>
                <a:gd name="T7" fmla="*/ 16 h 116"/>
                <a:gd name="T8" fmla="*/ 21 w 26"/>
                <a:gd name="T9" fmla="*/ 0 h 116"/>
                <a:gd name="T10" fmla="*/ 26 w 26"/>
                <a:gd name="T11" fmla="*/ 5 h 116"/>
                <a:gd name="T12" fmla="*/ 18 w 26"/>
                <a:gd name="T13" fmla="*/ 19 h 116"/>
                <a:gd name="T14" fmla="*/ 10 w 26"/>
                <a:gd name="T15" fmla="*/ 47 h 116"/>
                <a:gd name="T16" fmla="*/ 6 w 26"/>
                <a:gd name="T17" fmla="*/ 81 h 116"/>
                <a:gd name="T18" fmla="*/ 4 w 26"/>
                <a:gd name="T19" fmla="*/ 116 h 116"/>
                <a:gd name="T20" fmla="*/ 0 w 26"/>
                <a:gd name="T2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6">
                  <a:moveTo>
                    <a:pt x="0" y="116"/>
                  </a:moveTo>
                  <a:lnTo>
                    <a:pt x="1" y="81"/>
                  </a:lnTo>
                  <a:lnTo>
                    <a:pt x="6" y="44"/>
                  </a:lnTo>
                  <a:lnTo>
                    <a:pt x="13" y="16"/>
                  </a:lnTo>
                  <a:lnTo>
                    <a:pt x="21" y="0"/>
                  </a:lnTo>
                  <a:lnTo>
                    <a:pt x="26" y="5"/>
                  </a:lnTo>
                  <a:lnTo>
                    <a:pt x="18" y="19"/>
                  </a:lnTo>
                  <a:lnTo>
                    <a:pt x="10" y="47"/>
                  </a:lnTo>
                  <a:lnTo>
                    <a:pt x="6" y="81"/>
                  </a:lnTo>
                  <a:lnTo>
                    <a:pt x="4" y="116"/>
                  </a:lnTo>
                  <a:lnTo>
                    <a:pt x="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7" name="Freeform 673"/>
            <p:cNvSpPr>
              <a:spLocks/>
            </p:cNvSpPr>
            <p:nvPr/>
          </p:nvSpPr>
          <p:spPr bwMode="auto">
            <a:xfrm>
              <a:off x="2654" y="1678"/>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8" name="Freeform 674"/>
            <p:cNvSpPr>
              <a:spLocks/>
            </p:cNvSpPr>
            <p:nvPr/>
          </p:nvSpPr>
          <p:spPr bwMode="auto">
            <a:xfrm>
              <a:off x="2665" y="1620"/>
              <a:ext cx="3" cy="2"/>
            </a:xfrm>
            <a:custGeom>
              <a:avLst/>
              <a:gdLst>
                <a:gd name="T0" fmla="*/ 5 w 6"/>
                <a:gd name="T1" fmla="*/ 5 h 5"/>
                <a:gd name="T2" fmla="*/ 6 w 6"/>
                <a:gd name="T3" fmla="*/ 2 h 5"/>
                <a:gd name="T4" fmla="*/ 0 w 6"/>
                <a:gd name="T5" fmla="*/ 2 h 5"/>
                <a:gd name="T6" fmla="*/ 0 w 6"/>
                <a:gd name="T7" fmla="*/ 0 h 5"/>
                <a:gd name="T8" fmla="*/ 5 w 6"/>
                <a:gd name="T9" fmla="*/ 5 h 5"/>
              </a:gdLst>
              <a:ahLst/>
              <a:cxnLst>
                <a:cxn ang="0">
                  <a:pos x="T0" y="T1"/>
                </a:cxn>
                <a:cxn ang="0">
                  <a:pos x="T2" y="T3"/>
                </a:cxn>
                <a:cxn ang="0">
                  <a:pos x="T4" y="T5"/>
                </a:cxn>
                <a:cxn ang="0">
                  <a:pos x="T6" y="T7"/>
                </a:cxn>
                <a:cxn ang="0">
                  <a:pos x="T8" y="T9"/>
                </a:cxn>
              </a:cxnLst>
              <a:rect l="0" t="0" r="r" b="b"/>
              <a:pathLst>
                <a:path w="6" h="5">
                  <a:moveTo>
                    <a:pt x="5" y="5"/>
                  </a:moveTo>
                  <a:lnTo>
                    <a:pt x="6" y="2"/>
                  </a:lnTo>
                  <a:lnTo>
                    <a:pt x="0" y="2"/>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79" name="Freeform 675"/>
            <p:cNvSpPr>
              <a:spLocks/>
            </p:cNvSpPr>
            <p:nvPr/>
          </p:nvSpPr>
          <p:spPr bwMode="auto">
            <a:xfrm>
              <a:off x="2695" y="2432"/>
              <a:ext cx="39" cy="13"/>
            </a:xfrm>
            <a:custGeom>
              <a:avLst/>
              <a:gdLst>
                <a:gd name="T0" fmla="*/ 2 w 79"/>
                <a:gd name="T1" fmla="*/ 0 h 26"/>
                <a:gd name="T2" fmla="*/ 79 w 79"/>
                <a:gd name="T3" fmla="*/ 19 h 26"/>
                <a:gd name="T4" fmla="*/ 77 w 79"/>
                <a:gd name="T5" fmla="*/ 26 h 26"/>
                <a:gd name="T6" fmla="*/ 0 w 79"/>
                <a:gd name="T7" fmla="*/ 8 h 26"/>
                <a:gd name="T8" fmla="*/ 2 w 79"/>
                <a:gd name="T9" fmla="*/ 0 h 26"/>
              </a:gdLst>
              <a:ahLst/>
              <a:cxnLst>
                <a:cxn ang="0">
                  <a:pos x="T0" y="T1"/>
                </a:cxn>
                <a:cxn ang="0">
                  <a:pos x="T2" y="T3"/>
                </a:cxn>
                <a:cxn ang="0">
                  <a:pos x="T4" y="T5"/>
                </a:cxn>
                <a:cxn ang="0">
                  <a:pos x="T6" y="T7"/>
                </a:cxn>
                <a:cxn ang="0">
                  <a:pos x="T8" y="T9"/>
                </a:cxn>
              </a:cxnLst>
              <a:rect l="0" t="0" r="r" b="b"/>
              <a:pathLst>
                <a:path w="79" h="26">
                  <a:moveTo>
                    <a:pt x="2" y="0"/>
                  </a:moveTo>
                  <a:lnTo>
                    <a:pt x="79" y="19"/>
                  </a:lnTo>
                  <a:lnTo>
                    <a:pt x="77" y="26"/>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80" name="Freeform 676"/>
            <p:cNvSpPr>
              <a:spLocks/>
            </p:cNvSpPr>
            <p:nvPr/>
          </p:nvSpPr>
          <p:spPr bwMode="auto">
            <a:xfrm>
              <a:off x="2733" y="2415"/>
              <a:ext cx="109" cy="33"/>
            </a:xfrm>
            <a:custGeom>
              <a:avLst/>
              <a:gdLst>
                <a:gd name="T0" fmla="*/ 2 w 219"/>
                <a:gd name="T1" fmla="*/ 53 h 67"/>
                <a:gd name="T2" fmla="*/ 30 w 219"/>
                <a:gd name="T3" fmla="*/ 57 h 67"/>
                <a:gd name="T4" fmla="*/ 59 w 219"/>
                <a:gd name="T5" fmla="*/ 59 h 67"/>
                <a:gd name="T6" fmla="*/ 87 w 219"/>
                <a:gd name="T7" fmla="*/ 57 h 67"/>
                <a:gd name="T8" fmla="*/ 117 w 219"/>
                <a:gd name="T9" fmla="*/ 53 h 67"/>
                <a:gd name="T10" fmla="*/ 144 w 219"/>
                <a:gd name="T11" fmla="*/ 45 h 67"/>
                <a:gd name="T12" fmla="*/ 168 w 219"/>
                <a:gd name="T13" fmla="*/ 34 h 67"/>
                <a:gd name="T14" fmla="*/ 192 w 219"/>
                <a:gd name="T15" fmla="*/ 19 h 67"/>
                <a:gd name="T16" fmla="*/ 214 w 219"/>
                <a:gd name="T17" fmla="*/ 0 h 67"/>
                <a:gd name="T18" fmla="*/ 219 w 219"/>
                <a:gd name="T19" fmla="*/ 6 h 67"/>
                <a:gd name="T20" fmla="*/ 197 w 219"/>
                <a:gd name="T21" fmla="*/ 25 h 67"/>
                <a:gd name="T22" fmla="*/ 172 w 219"/>
                <a:gd name="T23" fmla="*/ 40 h 67"/>
                <a:gd name="T24" fmla="*/ 146 w 219"/>
                <a:gd name="T25" fmla="*/ 53 h 67"/>
                <a:gd name="T26" fmla="*/ 118 w 219"/>
                <a:gd name="T27" fmla="*/ 60 h 67"/>
                <a:gd name="T28" fmla="*/ 87 w 219"/>
                <a:gd name="T29" fmla="*/ 65 h 67"/>
                <a:gd name="T30" fmla="*/ 59 w 219"/>
                <a:gd name="T31" fmla="*/ 67 h 67"/>
                <a:gd name="T32" fmla="*/ 30 w 219"/>
                <a:gd name="T33" fmla="*/ 65 h 67"/>
                <a:gd name="T34" fmla="*/ 0 w 219"/>
                <a:gd name="T35" fmla="*/ 60 h 67"/>
                <a:gd name="T36" fmla="*/ 2 w 219"/>
                <a:gd name="T37"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67">
                  <a:moveTo>
                    <a:pt x="2" y="53"/>
                  </a:moveTo>
                  <a:lnTo>
                    <a:pt x="30" y="57"/>
                  </a:lnTo>
                  <a:lnTo>
                    <a:pt x="59" y="59"/>
                  </a:lnTo>
                  <a:lnTo>
                    <a:pt x="87" y="57"/>
                  </a:lnTo>
                  <a:lnTo>
                    <a:pt x="117" y="53"/>
                  </a:lnTo>
                  <a:lnTo>
                    <a:pt x="144" y="45"/>
                  </a:lnTo>
                  <a:lnTo>
                    <a:pt x="168" y="34"/>
                  </a:lnTo>
                  <a:lnTo>
                    <a:pt x="192" y="19"/>
                  </a:lnTo>
                  <a:lnTo>
                    <a:pt x="214" y="0"/>
                  </a:lnTo>
                  <a:lnTo>
                    <a:pt x="219" y="6"/>
                  </a:lnTo>
                  <a:lnTo>
                    <a:pt x="197" y="25"/>
                  </a:lnTo>
                  <a:lnTo>
                    <a:pt x="172" y="40"/>
                  </a:lnTo>
                  <a:lnTo>
                    <a:pt x="146" y="53"/>
                  </a:lnTo>
                  <a:lnTo>
                    <a:pt x="118" y="60"/>
                  </a:lnTo>
                  <a:lnTo>
                    <a:pt x="87" y="65"/>
                  </a:lnTo>
                  <a:lnTo>
                    <a:pt x="59" y="67"/>
                  </a:lnTo>
                  <a:lnTo>
                    <a:pt x="30" y="65"/>
                  </a:lnTo>
                  <a:lnTo>
                    <a:pt x="0" y="60"/>
                  </a:lnTo>
                  <a:lnTo>
                    <a:pt x="2"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81" name="Freeform 677"/>
            <p:cNvSpPr>
              <a:spLocks/>
            </p:cNvSpPr>
            <p:nvPr/>
          </p:nvSpPr>
          <p:spPr bwMode="auto">
            <a:xfrm>
              <a:off x="2733" y="2441"/>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82" name="Freeform 678"/>
            <p:cNvSpPr>
              <a:spLocks/>
            </p:cNvSpPr>
            <p:nvPr/>
          </p:nvSpPr>
          <p:spPr bwMode="auto">
            <a:xfrm>
              <a:off x="2840" y="2352"/>
              <a:ext cx="79" cy="66"/>
            </a:xfrm>
            <a:custGeom>
              <a:avLst/>
              <a:gdLst>
                <a:gd name="T0" fmla="*/ 0 w 158"/>
                <a:gd name="T1" fmla="*/ 125 h 131"/>
                <a:gd name="T2" fmla="*/ 39 w 158"/>
                <a:gd name="T3" fmla="*/ 94 h 131"/>
                <a:gd name="T4" fmla="*/ 82 w 158"/>
                <a:gd name="T5" fmla="*/ 65 h 131"/>
                <a:gd name="T6" fmla="*/ 122 w 158"/>
                <a:gd name="T7" fmla="*/ 36 h 131"/>
                <a:gd name="T8" fmla="*/ 138 w 158"/>
                <a:gd name="T9" fmla="*/ 20 h 131"/>
                <a:gd name="T10" fmla="*/ 152 w 158"/>
                <a:gd name="T11" fmla="*/ 0 h 131"/>
                <a:gd name="T12" fmla="*/ 158 w 158"/>
                <a:gd name="T13" fmla="*/ 5 h 131"/>
                <a:gd name="T14" fmla="*/ 144 w 158"/>
                <a:gd name="T15" fmla="*/ 25 h 131"/>
                <a:gd name="T16" fmla="*/ 127 w 158"/>
                <a:gd name="T17" fmla="*/ 42 h 131"/>
                <a:gd name="T18" fmla="*/ 87 w 158"/>
                <a:gd name="T19" fmla="*/ 71 h 131"/>
                <a:gd name="T20" fmla="*/ 43 w 158"/>
                <a:gd name="T21" fmla="*/ 100 h 131"/>
                <a:gd name="T22" fmla="*/ 5 w 158"/>
                <a:gd name="T23" fmla="*/ 131 h 131"/>
                <a:gd name="T24" fmla="*/ 0 w 158"/>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1">
                  <a:moveTo>
                    <a:pt x="0" y="125"/>
                  </a:moveTo>
                  <a:lnTo>
                    <a:pt x="39" y="94"/>
                  </a:lnTo>
                  <a:lnTo>
                    <a:pt x="82" y="65"/>
                  </a:lnTo>
                  <a:lnTo>
                    <a:pt x="122" y="36"/>
                  </a:lnTo>
                  <a:lnTo>
                    <a:pt x="138" y="20"/>
                  </a:lnTo>
                  <a:lnTo>
                    <a:pt x="152" y="0"/>
                  </a:lnTo>
                  <a:lnTo>
                    <a:pt x="158" y="5"/>
                  </a:lnTo>
                  <a:lnTo>
                    <a:pt x="144" y="25"/>
                  </a:lnTo>
                  <a:lnTo>
                    <a:pt x="127" y="42"/>
                  </a:lnTo>
                  <a:lnTo>
                    <a:pt x="87" y="71"/>
                  </a:lnTo>
                  <a:lnTo>
                    <a:pt x="43" y="100"/>
                  </a:lnTo>
                  <a:lnTo>
                    <a:pt x="5" y="131"/>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83" name="Freeform 679"/>
            <p:cNvSpPr>
              <a:spLocks/>
            </p:cNvSpPr>
            <p:nvPr/>
          </p:nvSpPr>
          <p:spPr bwMode="auto">
            <a:xfrm>
              <a:off x="2840" y="2415"/>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84" name="Freeform 680"/>
            <p:cNvSpPr>
              <a:spLocks/>
            </p:cNvSpPr>
            <p:nvPr/>
          </p:nvSpPr>
          <p:spPr bwMode="auto">
            <a:xfrm>
              <a:off x="2916" y="2218"/>
              <a:ext cx="36" cy="136"/>
            </a:xfrm>
            <a:custGeom>
              <a:avLst/>
              <a:gdLst>
                <a:gd name="T0" fmla="*/ 0 w 72"/>
                <a:gd name="T1" fmla="*/ 268 h 273"/>
                <a:gd name="T2" fmla="*/ 28 w 72"/>
                <a:gd name="T3" fmla="*/ 203 h 273"/>
                <a:gd name="T4" fmla="*/ 46 w 72"/>
                <a:gd name="T5" fmla="*/ 137 h 273"/>
                <a:gd name="T6" fmla="*/ 59 w 72"/>
                <a:gd name="T7" fmla="*/ 69 h 273"/>
                <a:gd name="T8" fmla="*/ 66 w 72"/>
                <a:gd name="T9" fmla="*/ 0 h 273"/>
                <a:gd name="T10" fmla="*/ 72 w 72"/>
                <a:gd name="T11" fmla="*/ 3 h 273"/>
                <a:gd name="T12" fmla="*/ 65 w 72"/>
                <a:gd name="T13" fmla="*/ 72 h 273"/>
                <a:gd name="T14" fmla="*/ 52 w 72"/>
                <a:gd name="T15" fmla="*/ 140 h 273"/>
                <a:gd name="T16" fmla="*/ 34 w 72"/>
                <a:gd name="T17" fmla="*/ 208 h 273"/>
                <a:gd name="T18" fmla="*/ 6 w 72"/>
                <a:gd name="T19" fmla="*/ 273 h 273"/>
                <a:gd name="T20" fmla="*/ 0 w 72"/>
                <a:gd name="T21" fmla="*/ 2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73">
                  <a:moveTo>
                    <a:pt x="0" y="268"/>
                  </a:moveTo>
                  <a:lnTo>
                    <a:pt x="28" y="203"/>
                  </a:lnTo>
                  <a:lnTo>
                    <a:pt x="46" y="137"/>
                  </a:lnTo>
                  <a:lnTo>
                    <a:pt x="59" y="69"/>
                  </a:lnTo>
                  <a:lnTo>
                    <a:pt x="66" y="0"/>
                  </a:lnTo>
                  <a:lnTo>
                    <a:pt x="72" y="3"/>
                  </a:lnTo>
                  <a:lnTo>
                    <a:pt x="65" y="72"/>
                  </a:lnTo>
                  <a:lnTo>
                    <a:pt x="52" y="140"/>
                  </a:lnTo>
                  <a:lnTo>
                    <a:pt x="34" y="208"/>
                  </a:lnTo>
                  <a:lnTo>
                    <a:pt x="6" y="273"/>
                  </a:lnTo>
                  <a:lnTo>
                    <a:pt x="0"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85" name="Freeform 681"/>
            <p:cNvSpPr>
              <a:spLocks/>
            </p:cNvSpPr>
            <p:nvPr/>
          </p:nvSpPr>
          <p:spPr bwMode="auto">
            <a:xfrm>
              <a:off x="2916" y="2352"/>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0586" name="Oval 682"/>
            <p:cNvSpPr>
              <a:spLocks noChangeArrowheads="1"/>
            </p:cNvSpPr>
            <p:nvPr/>
          </p:nvSpPr>
          <p:spPr bwMode="auto">
            <a:xfrm>
              <a:off x="2694" y="2432"/>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grpSp>
        <p:nvGrpSpPr>
          <p:cNvPr id="380587" name="Group 683"/>
          <p:cNvGrpSpPr>
            <a:grpSpLocks/>
          </p:cNvGrpSpPr>
          <p:nvPr/>
        </p:nvGrpSpPr>
        <p:grpSpPr bwMode="auto">
          <a:xfrm>
            <a:off x="5852161" y="1371600"/>
            <a:ext cx="3067050" cy="3091816"/>
            <a:chOff x="262" y="1030"/>
            <a:chExt cx="958" cy="1405"/>
          </a:xfrm>
        </p:grpSpPr>
        <p:grpSp>
          <p:nvGrpSpPr>
            <p:cNvPr id="380588" name="Group 684"/>
            <p:cNvGrpSpPr>
              <a:grpSpLocks/>
            </p:cNvGrpSpPr>
            <p:nvPr/>
          </p:nvGrpSpPr>
          <p:grpSpPr bwMode="auto">
            <a:xfrm>
              <a:off x="263" y="1030"/>
              <a:ext cx="957" cy="1405"/>
              <a:chOff x="263" y="1030"/>
              <a:chExt cx="957" cy="1405"/>
            </a:xfrm>
          </p:grpSpPr>
          <p:sp>
            <p:nvSpPr>
              <p:cNvPr id="380589" name="Freeform 685"/>
              <p:cNvSpPr>
                <a:spLocks/>
              </p:cNvSpPr>
              <p:nvPr/>
            </p:nvSpPr>
            <p:spPr bwMode="auto">
              <a:xfrm>
                <a:off x="301" y="1640"/>
                <a:ext cx="918" cy="792"/>
              </a:xfrm>
              <a:custGeom>
                <a:avLst/>
                <a:gdLst>
                  <a:gd name="T0" fmla="*/ 3 w 1837"/>
                  <a:gd name="T1" fmla="*/ 640 h 1584"/>
                  <a:gd name="T2" fmla="*/ 0 w 1837"/>
                  <a:gd name="T3" fmla="*/ 686 h 1584"/>
                  <a:gd name="T4" fmla="*/ 17 w 1837"/>
                  <a:gd name="T5" fmla="*/ 738 h 1584"/>
                  <a:gd name="T6" fmla="*/ 60 w 1837"/>
                  <a:gd name="T7" fmla="*/ 823 h 1584"/>
                  <a:gd name="T8" fmla="*/ 74 w 1837"/>
                  <a:gd name="T9" fmla="*/ 828 h 1584"/>
                  <a:gd name="T10" fmla="*/ 98 w 1837"/>
                  <a:gd name="T11" fmla="*/ 881 h 1584"/>
                  <a:gd name="T12" fmla="*/ 154 w 1837"/>
                  <a:gd name="T13" fmla="*/ 977 h 1584"/>
                  <a:gd name="T14" fmla="*/ 206 w 1837"/>
                  <a:gd name="T15" fmla="*/ 1041 h 1584"/>
                  <a:gd name="T16" fmla="*/ 284 w 1837"/>
                  <a:gd name="T17" fmla="*/ 1117 h 1584"/>
                  <a:gd name="T18" fmla="*/ 371 w 1837"/>
                  <a:gd name="T19" fmla="*/ 1184 h 1584"/>
                  <a:gd name="T20" fmla="*/ 467 w 1837"/>
                  <a:gd name="T21" fmla="*/ 1240 h 1584"/>
                  <a:gd name="T22" fmla="*/ 620 w 1837"/>
                  <a:gd name="T23" fmla="*/ 1310 h 1584"/>
                  <a:gd name="T24" fmla="*/ 752 w 1837"/>
                  <a:gd name="T25" fmla="*/ 1354 h 1584"/>
                  <a:gd name="T26" fmla="*/ 826 w 1837"/>
                  <a:gd name="T27" fmla="*/ 1380 h 1584"/>
                  <a:gd name="T28" fmla="*/ 977 w 1837"/>
                  <a:gd name="T29" fmla="*/ 1438 h 1584"/>
                  <a:gd name="T30" fmla="*/ 1279 w 1837"/>
                  <a:gd name="T31" fmla="*/ 1546 h 1584"/>
                  <a:gd name="T32" fmla="*/ 1405 w 1837"/>
                  <a:gd name="T33" fmla="*/ 1578 h 1584"/>
                  <a:gd name="T34" fmla="*/ 1462 w 1837"/>
                  <a:gd name="T35" fmla="*/ 1584 h 1584"/>
                  <a:gd name="T36" fmla="*/ 1518 w 1837"/>
                  <a:gd name="T37" fmla="*/ 1578 h 1584"/>
                  <a:gd name="T38" fmla="*/ 1572 w 1837"/>
                  <a:gd name="T39" fmla="*/ 1560 h 1584"/>
                  <a:gd name="T40" fmla="*/ 1617 w 1837"/>
                  <a:gd name="T41" fmla="*/ 1526 h 1584"/>
                  <a:gd name="T42" fmla="*/ 1698 w 1837"/>
                  <a:gd name="T43" fmla="*/ 1468 h 1584"/>
                  <a:gd name="T44" fmla="*/ 1745 w 1837"/>
                  <a:gd name="T45" fmla="*/ 1430 h 1584"/>
                  <a:gd name="T46" fmla="*/ 1767 w 1837"/>
                  <a:gd name="T47" fmla="*/ 1401 h 1584"/>
                  <a:gd name="T48" fmla="*/ 1808 w 1837"/>
                  <a:gd name="T49" fmla="*/ 1292 h 1584"/>
                  <a:gd name="T50" fmla="*/ 1825 w 1837"/>
                  <a:gd name="T51" fmla="*/ 1208 h 1584"/>
                  <a:gd name="T52" fmla="*/ 1832 w 1837"/>
                  <a:gd name="T53" fmla="*/ 1121 h 1584"/>
                  <a:gd name="T54" fmla="*/ 1837 w 1837"/>
                  <a:gd name="T55" fmla="*/ 945 h 1584"/>
                  <a:gd name="T56" fmla="*/ 1826 w 1837"/>
                  <a:gd name="T57" fmla="*/ 796 h 1584"/>
                  <a:gd name="T58" fmla="*/ 1797 w 1837"/>
                  <a:gd name="T59" fmla="*/ 648 h 1584"/>
                  <a:gd name="T60" fmla="*/ 1776 w 1837"/>
                  <a:gd name="T61" fmla="*/ 575 h 1584"/>
                  <a:gd name="T62" fmla="*/ 1718 w 1837"/>
                  <a:gd name="T63" fmla="*/ 437 h 1584"/>
                  <a:gd name="T64" fmla="*/ 1642 w 1837"/>
                  <a:gd name="T65" fmla="*/ 310 h 1584"/>
                  <a:gd name="T66" fmla="*/ 1573 w 1837"/>
                  <a:gd name="T67" fmla="*/ 224 h 1584"/>
                  <a:gd name="T68" fmla="*/ 1465 w 1837"/>
                  <a:gd name="T69" fmla="*/ 123 h 1584"/>
                  <a:gd name="T70" fmla="*/ 1372 w 1837"/>
                  <a:gd name="T71" fmla="*/ 62 h 1584"/>
                  <a:gd name="T72" fmla="*/ 1270 w 1837"/>
                  <a:gd name="T73" fmla="*/ 12 h 1584"/>
                  <a:gd name="T74" fmla="*/ 1195 w 1837"/>
                  <a:gd name="T75" fmla="*/ 27 h 1584"/>
                  <a:gd name="T76" fmla="*/ 1140 w 1837"/>
                  <a:gd name="T77" fmla="*/ 55 h 1584"/>
                  <a:gd name="T78" fmla="*/ 1080 w 1837"/>
                  <a:gd name="T79" fmla="*/ 70 h 1584"/>
                  <a:gd name="T80" fmla="*/ 1003 w 1837"/>
                  <a:gd name="T81" fmla="*/ 77 h 1584"/>
                  <a:gd name="T82" fmla="*/ 874 w 1837"/>
                  <a:gd name="T83" fmla="*/ 68 h 1584"/>
                  <a:gd name="T84" fmla="*/ 723 w 1837"/>
                  <a:gd name="T85" fmla="*/ 45 h 1584"/>
                  <a:gd name="T86" fmla="*/ 636 w 1837"/>
                  <a:gd name="T87" fmla="*/ 24 h 1584"/>
                  <a:gd name="T88" fmla="*/ 586 w 1837"/>
                  <a:gd name="T89" fmla="*/ 23 h 1584"/>
                  <a:gd name="T90" fmla="*/ 556 w 1837"/>
                  <a:gd name="T91" fmla="*/ 32 h 1584"/>
                  <a:gd name="T92" fmla="*/ 453 w 1837"/>
                  <a:gd name="T93" fmla="*/ 82 h 1584"/>
                  <a:gd name="T94" fmla="*/ 403 w 1837"/>
                  <a:gd name="T95" fmla="*/ 120 h 1584"/>
                  <a:gd name="T96" fmla="*/ 363 w 1837"/>
                  <a:gd name="T97" fmla="*/ 184 h 1584"/>
                  <a:gd name="T98" fmla="*/ 310 w 1837"/>
                  <a:gd name="T99" fmla="*/ 286 h 1584"/>
                  <a:gd name="T100" fmla="*/ 255 w 1837"/>
                  <a:gd name="T101" fmla="*/ 364 h 1584"/>
                  <a:gd name="T102" fmla="*/ 194 w 1837"/>
                  <a:gd name="T103" fmla="*/ 421 h 1584"/>
                  <a:gd name="T104" fmla="*/ 116 w 1837"/>
                  <a:gd name="T105" fmla="*/ 482 h 1584"/>
                  <a:gd name="T106" fmla="*/ 75 w 1837"/>
                  <a:gd name="T107" fmla="*/ 528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7" h="1584">
                    <a:moveTo>
                      <a:pt x="9" y="619"/>
                    </a:moveTo>
                    <a:lnTo>
                      <a:pt x="6" y="627"/>
                    </a:lnTo>
                    <a:lnTo>
                      <a:pt x="5" y="633"/>
                    </a:lnTo>
                    <a:lnTo>
                      <a:pt x="3" y="640"/>
                    </a:lnTo>
                    <a:lnTo>
                      <a:pt x="2" y="647"/>
                    </a:lnTo>
                    <a:lnTo>
                      <a:pt x="0" y="660"/>
                    </a:lnTo>
                    <a:lnTo>
                      <a:pt x="0" y="674"/>
                    </a:lnTo>
                    <a:lnTo>
                      <a:pt x="0" y="686"/>
                    </a:lnTo>
                    <a:lnTo>
                      <a:pt x="3" y="700"/>
                    </a:lnTo>
                    <a:lnTo>
                      <a:pt x="6" y="712"/>
                    </a:lnTo>
                    <a:lnTo>
                      <a:pt x="11" y="726"/>
                    </a:lnTo>
                    <a:lnTo>
                      <a:pt x="17" y="738"/>
                    </a:lnTo>
                    <a:lnTo>
                      <a:pt x="22" y="750"/>
                    </a:lnTo>
                    <a:lnTo>
                      <a:pt x="35" y="774"/>
                    </a:lnTo>
                    <a:lnTo>
                      <a:pt x="48" y="799"/>
                    </a:lnTo>
                    <a:lnTo>
                      <a:pt x="60" y="823"/>
                    </a:lnTo>
                    <a:lnTo>
                      <a:pt x="61" y="825"/>
                    </a:lnTo>
                    <a:lnTo>
                      <a:pt x="63" y="825"/>
                    </a:lnTo>
                    <a:lnTo>
                      <a:pt x="67" y="826"/>
                    </a:lnTo>
                    <a:lnTo>
                      <a:pt x="74" y="828"/>
                    </a:lnTo>
                    <a:lnTo>
                      <a:pt x="75" y="828"/>
                    </a:lnTo>
                    <a:lnTo>
                      <a:pt x="75" y="829"/>
                    </a:lnTo>
                    <a:lnTo>
                      <a:pt x="87" y="855"/>
                    </a:lnTo>
                    <a:lnTo>
                      <a:pt x="98" y="881"/>
                    </a:lnTo>
                    <a:lnTo>
                      <a:pt x="112" y="905"/>
                    </a:lnTo>
                    <a:lnTo>
                      <a:pt x="125" y="930"/>
                    </a:lnTo>
                    <a:lnTo>
                      <a:pt x="139" y="954"/>
                    </a:lnTo>
                    <a:lnTo>
                      <a:pt x="154" y="977"/>
                    </a:lnTo>
                    <a:lnTo>
                      <a:pt x="171" y="998"/>
                    </a:lnTo>
                    <a:lnTo>
                      <a:pt x="180" y="1009"/>
                    </a:lnTo>
                    <a:lnTo>
                      <a:pt x="188" y="1019"/>
                    </a:lnTo>
                    <a:lnTo>
                      <a:pt x="206" y="1041"/>
                    </a:lnTo>
                    <a:lnTo>
                      <a:pt x="225" y="1060"/>
                    </a:lnTo>
                    <a:lnTo>
                      <a:pt x="244" y="1080"/>
                    </a:lnTo>
                    <a:lnTo>
                      <a:pt x="264" y="1099"/>
                    </a:lnTo>
                    <a:lnTo>
                      <a:pt x="284" y="1117"/>
                    </a:lnTo>
                    <a:lnTo>
                      <a:pt x="305" y="1135"/>
                    </a:lnTo>
                    <a:lnTo>
                      <a:pt x="327" y="1152"/>
                    </a:lnTo>
                    <a:lnTo>
                      <a:pt x="350" y="1169"/>
                    </a:lnTo>
                    <a:lnTo>
                      <a:pt x="371" y="1184"/>
                    </a:lnTo>
                    <a:lnTo>
                      <a:pt x="395" y="1199"/>
                    </a:lnTo>
                    <a:lnTo>
                      <a:pt x="418" y="1213"/>
                    </a:lnTo>
                    <a:lnTo>
                      <a:pt x="443" y="1228"/>
                    </a:lnTo>
                    <a:lnTo>
                      <a:pt x="467" y="1240"/>
                    </a:lnTo>
                    <a:lnTo>
                      <a:pt x="492" y="1254"/>
                    </a:lnTo>
                    <a:lnTo>
                      <a:pt x="542" y="1278"/>
                    </a:lnTo>
                    <a:lnTo>
                      <a:pt x="594" y="1299"/>
                    </a:lnTo>
                    <a:lnTo>
                      <a:pt x="620" y="1310"/>
                    </a:lnTo>
                    <a:lnTo>
                      <a:pt x="646" y="1319"/>
                    </a:lnTo>
                    <a:lnTo>
                      <a:pt x="673" y="1328"/>
                    </a:lnTo>
                    <a:lnTo>
                      <a:pt x="699" y="1337"/>
                    </a:lnTo>
                    <a:lnTo>
                      <a:pt x="752" y="1354"/>
                    </a:lnTo>
                    <a:lnTo>
                      <a:pt x="772" y="1360"/>
                    </a:lnTo>
                    <a:lnTo>
                      <a:pt x="791" y="1368"/>
                    </a:lnTo>
                    <a:lnTo>
                      <a:pt x="809" y="1374"/>
                    </a:lnTo>
                    <a:lnTo>
                      <a:pt x="826" y="1380"/>
                    </a:lnTo>
                    <a:lnTo>
                      <a:pt x="855" y="1394"/>
                    </a:lnTo>
                    <a:lnTo>
                      <a:pt x="884" y="1406"/>
                    </a:lnTo>
                    <a:lnTo>
                      <a:pt x="916" y="1417"/>
                    </a:lnTo>
                    <a:lnTo>
                      <a:pt x="977" y="1438"/>
                    </a:lnTo>
                    <a:lnTo>
                      <a:pt x="1036" y="1459"/>
                    </a:lnTo>
                    <a:lnTo>
                      <a:pt x="1157" y="1505"/>
                    </a:lnTo>
                    <a:lnTo>
                      <a:pt x="1216" y="1526"/>
                    </a:lnTo>
                    <a:lnTo>
                      <a:pt x="1279" y="1546"/>
                    </a:lnTo>
                    <a:lnTo>
                      <a:pt x="1309" y="1555"/>
                    </a:lnTo>
                    <a:lnTo>
                      <a:pt x="1341" y="1564"/>
                    </a:lnTo>
                    <a:lnTo>
                      <a:pt x="1373" y="1572"/>
                    </a:lnTo>
                    <a:lnTo>
                      <a:pt x="1405" y="1578"/>
                    </a:lnTo>
                    <a:lnTo>
                      <a:pt x="1419" y="1581"/>
                    </a:lnTo>
                    <a:lnTo>
                      <a:pt x="1433" y="1582"/>
                    </a:lnTo>
                    <a:lnTo>
                      <a:pt x="1446" y="1584"/>
                    </a:lnTo>
                    <a:lnTo>
                      <a:pt x="1462" y="1584"/>
                    </a:lnTo>
                    <a:lnTo>
                      <a:pt x="1475" y="1584"/>
                    </a:lnTo>
                    <a:lnTo>
                      <a:pt x="1489" y="1582"/>
                    </a:lnTo>
                    <a:lnTo>
                      <a:pt x="1504" y="1581"/>
                    </a:lnTo>
                    <a:lnTo>
                      <a:pt x="1518" y="1578"/>
                    </a:lnTo>
                    <a:lnTo>
                      <a:pt x="1532" y="1575"/>
                    </a:lnTo>
                    <a:lnTo>
                      <a:pt x="1546" y="1570"/>
                    </a:lnTo>
                    <a:lnTo>
                      <a:pt x="1559" y="1566"/>
                    </a:lnTo>
                    <a:lnTo>
                      <a:pt x="1572" y="1560"/>
                    </a:lnTo>
                    <a:lnTo>
                      <a:pt x="1584" y="1552"/>
                    </a:lnTo>
                    <a:lnTo>
                      <a:pt x="1596" y="1544"/>
                    </a:lnTo>
                    <a:lnTo>
                      <a:pt x="1607" y="1535"/>
                    </a:lnTo>
                    <a:lnTo>
                      <a:pt x="1617" y="1526"/>
                    </a:lnTo>
                    <a:lnTo>
                      <a:pt x="1626" y="1519"/>
                    </a:lnTo>
                    <a:lnTo>
                      <a:pt x="1636" y="1509"/>
                    </a:lnTo>
                    <a:lnTo>
                      <a:pt x="1655" y="1496"/>
                    </a:lnTo>
                    <a:lnTo>
                      <a:pt x="1698" y="1468"/>
                    </a:lnTo>
                    <a:lnTo>
                      <a:pt x="1718" y="1453"/>
                    </a:lnTo>
                    <a:lnTo>
                      <a:pt x="1729" y="1445"/>
                    </a:lnTo>
                    <a:lnTo>
                      <a:pt x="1738" y="1438"/>
                    </a:lnTo>
                    <a:lnTo>
                      <a:pt x="1745" y="1430"/>
                    </a:lnTo>
                    <a:lnTo>
                      <a:pt x="1753" y="1421"/>
                    </a:lnTo>
                    <a:lnTo>
                      <a:pt x="1761" y="1412"/>
                    </a:lnTo>
                    <a:lnTo>
                      <a:pt x="1764" y="1406"/>
                    </a:lnTo>
                    <a:lnTo>
                      <a:pt x="1767" y="1401"/>
                    </a:lnTo>
                    <a:lnTo>
                      <a:pt x="1779" y="1375"/>
                    </a:lnTo>
                    <a:lnTo>
                      <a:pt x="1790" y="1348"/>
                    </a:lnTo>
                    <a:lnTo>
                      <a:pt x="1800" y="1321"/>
                    </a:lnTo>
                    <a:lnTo>
                      <a:pt x="1808" y="1292"/>
                    </a:lnTo>
                    <a:lnTo>
                      <a:pt x="1811" y="1278"/>
                    </a:lnTo>
                    <a:lnTo>
                      <a:pt x="1814" y="1264"/>
                    </a:lnTo>
                    <a:lnTo>
                      <a:pt x="1820" y="1235"/>
                    </a:lnTo>
                    <a:lnTo>
                      <a:pt x="1825" y="1208"/>
                    </a:lnTo>
                    <a:lnTo>
                      <a:pt x="1826" y="1193"/>
                    </a:lnTo>
                    <a:lnTo>
                      <a:pt x="1828" y="1179"/>
                    </a:lnTo>
                    <a:lnTo>
                      <a:pt x="1831" y="1150"/>
                    </a:lnTo>
                    <a:lnTo>
                      <a:pt x="1832" y="1121"/>
                    </a:lnTo>
                    <a:lnTo>
                      <a:pt x="1834" y="1091"/>
                    </a:lnTo>
                    <a:lnTo>
                      <a:pt x="1835" y="1062"/>
                    </a:lnTo>
                    <a:lnTo>
                      <a:pt x="1835" y="1004"/>
                    </a:lnTo>
                    <a:lnTo>
                      <a:pt x="1837" y="945"/>
                    </a:lnTo>
                    <a:lnTo>
                      <a:pt x="1835" y="907"/>
                    </a:lnTo>
                    <a:lnTo>
                      <a:pt x="1834" y="870"/>
                    </a:lnTo>
                    <a:lnTo>
                      <a:pt x="1831" y="832"/>
                    </a:lnTo>
                    <a:lnTo>
                      <a:pt x="1826" y="796"/>
                    </a:lnTo>
                    <a:lnTo>
                      <a:pt x="1822" y="758"/>
                    </a:lnTo>
                    <a:lnTo>
                      <a:pt x="1816" y="721"/>
                    </a:lnTo>
                    <a:lnTo>
                      <a:pt x="1806" y="685"/>
                    </a:lnTo>
                    <a:lnTo>
                      <a:pt x="1797" y="648"/>
                    </a:lnTo>
                    <a:lnTo>
                      <a:pt x="1793" y="630"/>
                    </a:lnTo>
                    <a:lnTo>
                      <a:pt x="1788" y="612"/>
                    </a:lnTo>
                    <a:lnTo>
                      <a:pt x="1782" y="593"/>
                    </a:lnTo>
                    <a:lnTo>
                      <a:pt x="1776" y="575"/>
                    </a:lnTo>
                    <a:lnTo>
                      <a:pt x="1764" y="540"/>
                    </a:lnTo>
                    <a:lnTo>
                      <a:pt x="1750" y="505"/>
                    </a:lnTo>
                    <a:lnTo>
                      <a:pt x="1735" y="472"/>
                    </a:lnTo>
                    <a:lnTo>
                      <a:pt x="1718" y="437"/>
                    </a:lnTo>
                    <a:lnTo>
                      <a:pt x="1701" y="405"/>
                    </a:lnTo>
                    <a:lnTo>
                      <a:pt x="1683" y="373"/>
                    </a:lnTo>
                    <a:lnTo>
                      <a:pt x="1663" y="341"/>
                    </a:lnTo>
                    <a:lnTo>
                      <a:pt x="1642" y="310"/>
                    </a:lnTo>
                    <a:lnTo>
                      <a:pt x="1631" y="295"/>
                    </a:lnTo>
                    <a:lnTo>
                      <a:pt x="1620" y="280"/>
                    </a:lnTo>
                    <a:lnTo>
                      <a:pt x="1598" y="251"/>
                    </a:lnTo>
                    <a:lnTo>
                      <a:pt x="1573" y="224"/>
                    </a:lnTo>
                    <a:lnTo>
                      <a:pt x="1547" y="196"/>
                    </a:lnTo>
                    <a:lnTo>
                      <a:pt x="1521" y="172"/>
                    </a:lnTo>
                    <a:lnTo>
                      <a:pt x="1494" y="147"/>
                    </a:lnTo>
                    <a:lnTo>
                      <a:pt x="1465" y="123"/>
                    </a:lnTo>
                    <a:lnTo>
                      <a:pt x="1436" y="102"/>
                    </a:lnTo>
                    <a:lnTo>
                      <a:pt x="1421" y="91"/>
                    </a:lnTo>
                    <a:lnTo>
                      <a:pt x="1404" y="80"/>
                    </a:lnTo>
                    <a:lnTo>
                      <a:pt x="1372" y="62"/>
                    </a:lnTo>
                    <a:lnTo>
                      <a:pt x="1340" y="44"/>
                    </a:lnTo>
                    <a:lnTo>
                      <a:pt x="1305" y="27"/>
                    </a:lnTo>
                    <a:lnTo>
                      <a:pt x="1288" y="20"/>
                    </a:lnTo>
                    <a:lnTo>
                      <a:pt x="1270" y="12"/>
                    </a:lnTo>
                    <a:lnTo>
                      <a:pt x="1234" y="0"/>
                    </a:lnTo>
                    <a:lnTo>
                      <a:pt x="1221" y="10"/>
                    </a:lnTo>
                    <a:lnTo>
                      <a:pt x="1209" y="20"/>
                    </a:lnTo>
                    <a:lnTo>
                      <a:pt x="1195" y="27"/>
                    </a:lnTo>
                    <a:lnTo>
                      <a:pt x="1181" y="36"/>
                    </a:lnTo>
                    <a:lnTo>
                      <a:pt x="1167" y="42"/>
                    </a:lnTo>
                    <a:lnTo>
                      <a:pt x="1154" y="49"/>
                    </a:lnTo>
                    <a:lnTo>
                      <a:pt x="1140" y="55"/>
                    </a:lnTo>
                    <a:lnTo>
                      <a:pt x="1125" y="59"/>
                    </a:lnTo>
                    <a:lnTo>
                      <a:pt x="1109" y="64"/>
                    </a:lnTo>
                    <a:lnTo>
                      <a:pt x="1096" y="67"/>
                    </a:lnTo>
                    <a:lnTo>
                      <a:pt x="1080" y="70"/>
                    </a:lnTo>
                    <a:lnTo>
                      <a:pt x="1065" y="73"/>
                    </a:lnTo>
                    <a:lnTo>
                      <a:pt x="1048" y="74"/>
                    </a:lnTo>
                    <a:lnTo>
                      <a:pt x="1033" y="76"/>
                    </a:lnTo>
                    <a:lnTo>
                      <a:pt x="1003" y="77"/>
                    </a:lnTo>
                    <a:lnTo>
                      <a:pt x="971" y="76"/>
                    </a:lnTo>
                    <a:lnTo>
                      <a:pt x="938" y="74"/>
                    </a:lnTo>
                    <a:lnTo>
                      <a:pt x="906" y="73"/>
                    </a:lnTo>
                    <a:lnTo>
                      <a:pt x="874" y="68"/>
                    </a:lnTo>
                    <a:lnTo>
                      <a:pt x="810" y="59"/>
                    </a:lnTo>
                    <a:lnTo>
                      <a:pt x="749" y="52"/>
                    </a:lnTo>
                    <a:lnTo>
                      <a:pt x="737" y="49"/>
                    </a:lnTo>
                    <a:lnTo>
                      <a:pt x="723" y="45"/>
                    </a:lnTo>
                    <a:lnTo>
                      <a:pt x="699" y="39"/>
                    </a:lnTo>
                    <a:lnTo>
                      <a:pt x="675" y="33"/>
                    </a:lnTo>
                    <a:lnTo>
                      <a:pt x="649" y="27"/>
                    </a:lnTo>
                    <a:lnTo>
                      <a:pt x="636" y="24"/>
                    </a:lnTo>
                    <a:lnTo>
                      <a:pt x="624" y="23"/>
                    </a:lnTo>
                    <a:lnTo>
                      <a:pt x="612" y="21"/>
                    </a:lnTo>
                    <a:lnTo>
                      <a:pt x="600" y="21"/>
                    </a:lnTo>
                    <a:lnTo>
                      <a:pt x="586" y="23"/>
                    </a:lnTo>
                    <a:lnTo>
                      <a:pt x="574" y="26"/>
                    </a:lnTo>
                    <a:lnTo>
                      <a:pt x="568" y="27"/>
                    </a:lnTo>
                    <a:lnTo>
                      <a:pt x="562" y="30"/>
                    </a:lnTo>
                    <a:lnTo>
                      <a:pt x="556" y="32"/>
                    </a:lnTo>
                    <a:lnTo>
                      <a:pt x="549" y="35"/>
                    </a:lnTo>
                    <a:lnTo>
                      <a:pt x="502" y="59"/>
                    </a:lnTo>
                    <a:lnTo>
                      <a:pt x="478" y="70"/>
                    </a:lnTo>
                    <a:lnTo>
                      <a:pt x="453" y="82"/>
                    </a:lnTo>
                    <a:lnTo>
                      <a:pt x="432" y="96"/>
                    </a:lnTo>
                    <a:lnTo>
                      <a:pt x="421" y="103"/>
                    </a:lnTo>
                    <a:lnTo>
                      <a:pt x="412" y="111"/>
                    </a:lnTo>
                    <a:lnTo>
                      <a:pt x="403" y="120"/>
                    </a:lnTo>
                    <a:lnTo>
                      <a:pt x="395" y="129"/>
                    </a:lnTo>
                    <a:lnTo>
                      <a:pt x="388" y="138"/>
                    </a:lnTo>
                    <a:lnTo>
                      <a:pt x="382" y="149"/>
                    </a:lnTo>
                    <a:lnTo>
                      <a:pt x="363" y="184"/>
                    </a:lnTo>
                    <a:lnTo>
                      <a:pt x="347" y="219"/>
                    </a:lnTo>
                    <a:lnTo>
                      <a:pt x="328" y="252"/>
                    </a:lnTo>
                    <a:lnTo>
                      <a:pt x="319" y="269"/>
                    </a:lnTo>
                    <a:lnTo>
                      <a:pt x="310" y="286"/>
                    </a:lnTo>
                    <a:lnTo>
                      <a:pt x="290" y="318"/>
                    </a:lnTo>
                    <a:lnTo>
                      <a:pt x="279" y="333"/>
                    </a:lnTo>
                    <a:lnTo>
                      <a:pt x="269" y="348"/>
                    </a:lnTo>
                    <a:lnTo>
                      <a:pt x="255" y="364"/>
                    </a:lnTo>
                    <a:lnTo>
                      <a:pt x="243" y="379"/>
                    </a:lnTo>
                    <a:lnTo>
                      <a:pt x="228" y="392"/>
                    </a:lnTo>
                    <a:lnTo>
                      <a:pt x="212" y="406"/>
                    </a:lnTo>
                    <a:lnTo>
                      <a:pt x="194" y="421"/>
                    </a:lnTo>
                    <a:lnTo>
                      <a:pt x="174" y="437"/>
                    </a:lnTo>
                    <a:lnTo>
                      <a:pt x="135" y="467"/>
                    </a:lnTo>
                    <a:lnTo>
                      <a:pt x="125" y="475"/>
                    </a:lnTo>
                    <a:lnTo>
                      <a:pt x="116" y="482"/>
                    </a:lnTo>
                    <a:lnTo>
                      <a:pt x="99" y="499"/>
                    </a:lnTo>
                    <a:lnTo>
                      <a:pt x="90" y="508"/>
                    </a:lnTo>
                    <a:lnTo>
                      <a:pt x="83" y="517"/>
                    </a:lnTo>
                    <a:lnTo>
                      <a:pt x="75" y="528"/>
                    </a:lnTo>
                    <a:lnTo>
                      <a:pt x="67" y="537"/>
                    </a:lnTo>
                    <a:lnTo>
                      <a:pt x="9" y="619"/>
                    </a:lnTo>
                    <a:close/>
                  </a:path>
                </a:pathLst>
              </a:custGeom>
              <a:solidFill>
                <a:srgbClr val="F3F3F3"/>
              </a:solidFill>
              <a:ln w="9525">
                <a:solidFill>
                  <a:schemeClr val="tx2"/>
                </a:solidFill>
                <a:round/>
                <a:headEnd/>
                <a:tailEnd/>
              </a:ln>
            </p:spPr>
            <p:txBody>
              <a:bodyPr/>
              <a:lstStyle/>
              <a:p>
                <a:endParaRPr lang="en-US" sz="3120"/>
              </a:p>
            </p:txBody>
          </p:sp>
          <p:sp>
            <p:nvSpPr>
              <p:cNvPr id="380590" name="Freeform 686"/>
              <p:cNvSpPr>
                <a:spLocks/>
              </p:cNvSpPr>
              <p:nvPr/>
            </p:nvSpPr>
            <p:spPr bwMode="auto">
              <a:xfrm>
                <a:off x="298" y="1949"/>
                <a:ext cx="34" cy="105"/>
              </a:xfrm>
              <a:custGeom>
                <a:avLst/>
                <a:gdLst>
                  <a:gd name="T0" fmla="*/ 19 w 69"/>
                  <a:gd name="T1" fmla="*/ 1 h 208"/>
                  <a:gd name="T2" fmla="*/ 14 w 69"/>
                  <a:gd name="T3" fmla="*/ 15 h 208"/>
                  <a:gd name="T4" fmla="*/ 9 w 69"/>
                  <a:gd name="T5" fmla="*/ 29 h 208"/>
                  <a:gd name="T6" fmla="*/ 8 w 69"/>
                  <a:gd name="T7" fmla="*/ 56 h 208"/>
                  <a:gd name="T8" fmla="*/ 12 w 69"/>
                  <a:gd name="T9" fmla="*/ 82 h 208"/>
                  <a:gd name="T10" fmla="*/ 20 w 69"/>
                  <a:gd name="T11" fmla="*/ 106 h 208"/>
                  <a:gd name="T12" fmla="*/ 43 w 69"/>
                  <a:gd name="T13" fmla="*/ 155 h 208"/>
                  <a:gd name="T14" fmla="*/ 69 w 69"/>
                  <a:gd name="T15" fmla="*/ 204 h 208"/>
                  <a:gd name="T16" fmla="*/ 63 w 69"/>
                  <a:gd name="T17" fmla="*/ 208 h 208"/>
                  <a:gd name="T18" fmla="*/ 37 w 69"/>
                  <a:gd name="T19" fmla="*/ 159 h 208"/>
                  <a:gd name="T20" fmla="*/ 12 w 69"/>
                  <a:gd name="T21" fmla="*/ 108 h 208"/>
                  <a:gd name="T22" fmla="*/ 5 w 69"/>
                  <a:gd name="T23" fmla="*/ 83 h 208"/>
                  <a:gd name="T24" fmla="*/ 0 w 69"/>
                  <a:gd name="T25" fmla="*/ 56 h 208"/>
                  <a:gd name="T26" fmla="*/ 2 w 69"/>
                  <a:gd name="T27" fmla="*/ 29 h 208"/>
                  <a:gd name="T28" fmla="*/ 6 w 69"/>
                  <a:gd name="T29" fmla="*/ 13 h 208"/>
                  <a:gd name="T30" fmla="*/ 11 w 69"/>
                  <a:gd name="T31" fmla="*/ 0 h 208"/>
                  <a:gd name="T32" fmla="*/ 19 w 69"/>
                  <a:gd name="T33"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208">
                    <a:moveTo>
                      <a:pt x="19" y="1"/>
                    </a:moveTo>
                    <a:lnTo>
                      <a:pt x="14" y="15"/>
                    </a:lnTo>
                    <a:lnTo>
                      <a:pt x="9" y="29"/>
                    </a:lnTo>
                    <a:lnTo>
                      <a:pt x="8" y="56"/>
                    </a:lnTo>
                    <a:lnTo>
                      <a:pt x="12" y="82"/>
                    </a:lnTo>
                    <a:lnTo>
                      <a:pt x="20" y="106"/>
                    </a:lnTo>
                    <a:lnTo>
                      <a:pt x="43" y="155"/>
                    </a:lnTo>
                    <a:lnTo>
                      <a:pt x="69" y="204"/>
                    </a:lnTo>
                    <a:lnTo>
                      <a:pt x="63" y="208"/>
                    </a:lnTo>
                    <a:lnTo>
                      <a:pt x="37" y="159"/>
                    </a:lnTo>
                    <a:lnTo>
                      <a:pt x="12" y="108"/>
                    </a:lnTo>
                    <a:lnTo>
                      <a:pt x="5" y="83"/>
                    </a:lnTo>
                    <a:lnTo>
                      <a:pt x="0" y="56"/>
                    </a:lnTo>
                    <a:lnTo>
                      <a:pt x="2" y="29"/>
                    </a:lnTo>
                    <a:lnTo>
                      <a:pt x="6" y="13"/>
                    </a:lnTo>
                    <a:lnTo>
                      <a:pt x="11" y="0"/>
                    </a:lnTo>
                    <a:lnTo>
                      <a:pt x="19" y="1"/>
                    </a:lnTo>
                    <a:close/>
                  </a:path>
                </a:pathLst>
              </a:custGeom>
              <a:solidFill>
                <a:srgbClr val="000000"/>
              </a:solidFill>
              <a:ln w="9525">
                <a:solidFill>
                  <a:schemeClr val="tx2"/>
                </a:solidFill>
                <a:round/>
                <a:headEnd/>
                <a:tailEnd/>
              </a:ln>
            </p:spPr>
            <p:txBody>
              <a:bodyPr/>
              <a:lstStyle/>
              <a:p>
                <a:endParaRPr lang="en-US" sz="3120"/>
              </a:p>
            </p:txBody>
          </p:sp>
          <p:sp>
            <p:nvSpPr>
              <p:cNvPr id="380591" name="Freeform 687"/>
              <p:cNvSpPr>
                <a:spLocks/>
              </p:cNvSpPr>
              <p:nvPr/>
            </p:nvSpPr>
            <p:spPr bwMode="auto">
              <a:xfrm>
                <a:off x="330" y="2051"/>
                <a:ext cx="8" cy="6"/>
              </a:xfrm>
              <a:custGeom>
                <a:avLst/>
                <a:gdLst>
                  <a:gd name="T0" fmla="*/ 2 w 17"/>
                  <a:gd name="T1" fmla="*/ 0 h 14"/>
                  <a:gd name="T2" fmla="*/ 9 w 17"/>
                  <a:gd name="T3" fmla="*/ 3 h 14"/>
                  <a:gd name="T4" fmla="*/ 17 w 17"/>
                  <a:gd name="T5" fmla="*/ 6 h 14"/>
                  <a:gd name="T6" fmla="*/ 16 w 17"/>
                  <a:gd name="T7" fmla="*/ 14 h 14"/>
                  <a:gd name="T8" fmla="*/ 8 w 17"/>
                  <a:gd name="T9" fmla="*/ 11 h 14"/>
                  <a:gd name="T10" fmla="*/ 0 w 17"/>
                  <a:gd name="T11" fmla="*/ 8 h 14"/>
                  <a:gd name="T12" fmla="*/ 2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2" y="0"/>
                    </a:moveTo>
                    <a:lnTo>
                      <a:pt x="9" y="3"/>
                    </a:lnTo>
                    <a:lnTo>
                      <a:pt x="17" y="6"/>
                    </a:lnTo>
                    <a:lnTo>
                      <a:pt x="16" y="14"/>
                    </a:lnTo>
                    <a:lnTo>
                      <a:pt x="8" y="11"/>
                    </a:lnTo>
                    <a:lnTo>
                      <a:pt x="0" y="8"/>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592" name="Freeform 688"/>
              <p:cNvSpPr>
                <a:spLocks/>
              </p:cNvSpPr>
              <p:nvPr/>
            </p:nvSpPr>
            <p:spPr bwMode="auto">
              <a:xfrm>
                <a:off x="329" y="2051"/>
                <a:ext cx="3" cy="3"/>
              </a:xfrm>
              <a:custGeom>
                <a:avLst/>
                <a:gdLst>
                  <a:gd name="T0" fmla="*/ 0 w 6"/>
                  <a:gd name="T1" fmla="*/ 6 h 8"/>
                  <a:gd name="T2" fmla="*/ 1 w 6"/>
                  <a:gd name="T3" fmla="*/ 8 h 8"/>
                  <a:gd name="T4" fmla="*/ 3 w 6"/>
                  <a:gd name="T5" fmla="*/ 0 h 8"/>
                  <a:gd name="T6" fmla="*/ 6 w 6"/>
                  <a:gd name="T7" fmla="*/ 2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lnTo>
                      <a:pt x="1" y="8"/>
                    </a:lnTo>
                    <a:lnTo>
                      <a:pt x="3" y="0"/>
                    </a:lnTo>
                    <a:lnTo>
                      <a:pt x="6" y="2"/>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593" name="Freeform 689"/>
              <p:cNvSpPr>
                <a:spLocks/>
              </p:cNvSpPr>
              <p:nvPr/>
            </p:nvSpPr>
            <p:spPr bwMode="auto">
              <a:xfrm>
                <a:off x="336" y="2055"/>
                <a:ext cx="341" cy="264"/>
              </a:xfrm>
              <a:custGeom>
                <a:avLst/>
                <a:gdLst>
                  <a:gd name="T0" fmla="*/ 8 w 682"/>
                  <a:gd name="T1" fmla="*/ 0 h 528"/>
                  <a:gd name="T2" fmla="*/ 31 w 682"/>
                  <a:gd name="T3" fmla="*/ 52 h 528"/>
                  <a:gd name="T4" fmla="*/ 58 w 682"/>
                  <a:gd name="T5" fmla="*/ 99 h 528"/>
                  <a:gd name="T6" fmla="*/ 87 w 682"/>
                  <a:gd name="T7" fmla="*/ 146 h 528"/>
                  <a:gd name="T8" fmla="*/ 121 w 682"/>
                  <a:gd name="T9" fmla="*/ 189 h 528"/>
                  <a:gd name="T10" fmla="*/ 158 w 682"/>
                  <a:gd name="T11" fmla="*/ 230 h 528"/>
                  <a:gd name="T12" fmla="*/ 194 w 682"/>
                  <a:gd name="T13" fmla="*/ 266 h 528"/>
                  <a:gd name="T14" fmla="*/ 237 w 682"/>
                  <a:gd name="T15" fmla="*/ 303 h 528"/>
                  <a:gd name="T16" fmla="*/ 280 w 682"/>
                  <a:gd name="T17" fmla="*/ 335 h 528"/>
                  <a:gd name="T18" fmla="*/ 327 w 682"/>
                  <a:gd name="T19" fmla="*/ 367 h 528"/>
                  <a:gd name="T20" fmla="*/ 374 w 682"/>
                  <a:gd name="T21" fmla="*/ 394 h 528"/>
                  <a:gd name="T22" fmla="*/ 423 w 682"/>
                  <a:gd name="T23" fmla="*/ 422 h 528"/>
                  <a:gd name="T24" fmla="*/ 472 w 682"/>
                  <a:gd name="T25" fmla="*/ 445 h 528"/>
                  <a:gd name="T26" fmla="*/ 576 w 682"/>
                  <a:gd name="T27" fmla="*/ 487 h 528"/>
                  <a:gd name="T28" fmla="*/ 629 w 682"/>
                  <a:gd name="T29" fmla="*/ 505 h 528"/>
                  <a:gd name="T30" fmla="*/ 682 w 682"/>
                  <a:gd name="T31" fmla="*/ 521 h 528"/>
                  <a:gd name="T32" fmla="*/ 681 w 682"/>
                  <a:gd name="T33" fmla="*/ 528 h 528"/>
                  <a:gd name="T34" fmla="*/ 627 w 682"/>
                  <a:gd name="T35" fmla="*/ 513 h 528"/>
                  <a:gd name="T36" fmla="*/ 574 w 682"/>
                  <a:gd name="T37" fmla="*/ 495 h 528"/>
                  <a:gd name="T38" fmla="*/ 470 w 682"/>
                  <a:gd name="T39" fmla="*/ 452 h 528"/>
                  <a:gd name="T40" fmla="*/ 418 w 682"/>
                  <a:gd name="T41" fmla="*/ 428 h 528"/>
                  <a:gd name="T42" fmla="*/ 370 w 682"/>
                  <a:gd name="T43" fmla="*/ 400 h 528"/>
                  <a:gd name="T44" fmla="*/ 322 w 682"/>
                  <a:gd name="T45" fmla="*/ 373 h 528"/>
                  <a:gd name="T46" fmla="*/ 275 w 682"/>
                  <a:gd name="T47" fmla="*/ 341 h 528"/>
                  <a:gd name="T48" fmla="*/ 232 w 682"/>
                  <a:gd name="T49" fmla="*/ 309 h 528"/>
                  <a:gd name="T50" fmla="*/ 190 w 682"/>
                  <a:gd name="T51" fmla="*/ 273 h 528"/>
                  <a:gd name="T52" fmla="*/ 152 w 682"/>
                  <a:gd name="T53" fmla="*/ 235 h 528"/>
                  <a:gd name="T54" fmla="*/ 115 w 682"/>
                  <a:gd name="T55" fmla="*/ 193 h 528"/>
                  <a:gd name="T56" fmla="*/ 81 w 682"/>
                  <a:gd name="T57" fmla="*/ 151 h 528"/>
                  <a:gd name="T58" fmla="*/ 52 w 682"/>
                  <a:gd name="T59" fmla="*/ 104 h 528"/>
                  <a:gd name="T60" fmla="*/ 23 w 682"/>
                  <a:gd name="T61" fmla="*/ 53 h 528"/>
                  <a:gd name="T62" fmla="*/ 0 w 682"/>
                  <a:gd name="T63" fmla="*/ 2 h 528"/>
                  <a:gd name="T64" fmla="*/ 8 w 682"/>
                  <a:gd name="T65"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2" h="528">
                    <a:moveTo>
                      <a:pt x="8" y="0"/>
                    </a:moveTo>
                    <a:lnTo>
                      <a:pt x="31" y="52"/>
                    </a:lnTo>
                    <a:lnTo>
                      <a:pt x="58" y="99"/>
                    </a:lnTo>
                    <a:lnTo>
                      <a:pt x="87" y="146"/>
                    </a:lnTo>
                    <a:lnTo>
                      <a:pt x="121" y="189"/>
                    </a:lnTo>
                    <a:lnTo>
                      <a:pt x="158" y="230"/>
                    </a:lnTo>
                    <a:lnTo>
                      <a:pt x="194" y="266"/>
                    </a:lnTo>
                    <a:lnTo>
                      <a:pt x="237" y="303"/>
                    </a:lnTo>
                    <a:lnTo>
                      <a:pt x="280" y="335"/>
                    </a:lnTo>
                    <a:lnTo>
                      <a:pt x="327" y="367"/>
                    </a:lnTo>
                    <a:lnTo>
                      <a:pt x="374" y="394"/>
                    </a:lnTo>
                    <a:lnTo>
                      <a:pt x="423" y="422"/>
                    </a:lnTo>
                    <a:lnTo>
                      <a:pt x="472" y="445"/>
                    </a:lnTo>
                    <a:lnTo>
                      <a:pt x="576" y="487"/>
                    </a:lnTo>
                    <a:lnTo>
                      <a:pt x="629" y="505"/>
                    </a:lnTo>
                    <a:lnTo>
                      <a:pt x="682" y="521"/>
                    </a:lnTo>
                    <a:lnTo>
                      <a:pt x="681" y="528"/>
                    </a:lnTo>
                    <a:lnTo>
                      <a:pt x="627" y="513"/>
                    </a:lnTo>
                    <a:lnTo>
                      <a:pt x="574" y="495"/>
                    </a:lnTo>
                    <a:lnTo>
                      <a:pt x="470" y="452"/>
                    </a:lnTo>
                    <a:lnTo>
                      <a:pt x="418" y="428"/>
                    </a:lnTo>
                    <a:lnTo>
                      <a:pt x="370" y="400"/>
                    </a:lnTo>
                    <a:lnTo>
                      <a:pt x="322" y="373"/>
                    </a:lnTo>
                    <a:lnTo>
                      <a:pt x="275" y="341"/>
                    </a:lnTo>
                    <a:lnTo>
                      <a:pt x="232" y="309"/>
                    </a:lnTo>
                    <a:lnTo>
                      <a:pt x="190" y="273"/>
                    </a:lnTo>
                    <a:lnTo>
                      <a:pt x="152" y="235"/>
                    </a:lnTo>
                    <a:lnTo>
                      <a:pt x="115" y="193"/>
                    </a:lnTo>
                    <a:lnTo>
                      <a:pt x="81" y="151"/>
                    </a:lnTo>
                    <a:lnTo>
                      <a:pt x="52" y="104"/>
                    </a:lnTo>
                    <a:lnTo>
                      <a:pt x="23" y="53"/>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0594" name="Freeform 690"/>
              <p:cNvSpPr>
                <a:spLocks/>
              </p:cNvSpPr>
              <p:nvPr/>
            </p:nvSpPr>
            <p:spPr bwMode="auto">
              <a:xfrm>
                <a:off x="336" y="2054"/>
                <a:ext cx="4" cy="3"/>
              </a:xfrm>
              <a:custGeom>
                <a:avLst/>
                <a:gdLst>
                  <a:gd name="T0" fmla="*/ 5 w 8"/>
                  <a:gd name="T1" fmla="*/ 0 h 8"/>
                  <a:gd name="T2" fmla="*/ 7 w 8"/>
                  <a:gd name="T3" fmla="*/ 2 h 8"/>
                  <a:gd name="T4" fmla="*/ 8 w 8"/>
                  <a:gd name="T5" fmla="*/ 3 h 8"/>
                  <a:gd name="T6" fmla="*/ 0 w 8"/>
                  <a:gd name="T7" fmla="*/ 5 h 8"/>
                  <a:gd name="T8" fmla="*/ 4 w 8"/>
                  <a:gd name="T9" fmla="*/ 8 h 8"/>
                  <a:gd name="T10" fmla="*/ 5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5" y="0"/>
                    </a:moveTo>
                    <a:lnTo>
                      <a:pt x="7" y="2"/>
                    </a:lnTo>
                    <a:lnTo>
                      <a:pt x="8" y="3"/>
                    </a:lnTo>
                    <a:lnTo>
                      <a:pt x="0" y="5"/>
                    </a:lnTo>
                    <a:lnTo>
                      <a:pt x="4" y="8"/>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595" name="Freeform 691"/>
              <p:cNvSpPr>
                <a:spLocks/>
              </p:cNvSpPr>
              <p:nvPr/>
            </p:nvSpPr>
            <p:spPr bwMode="auto">
              <a:xfrm>
                <a:off x="676" y="2315"/>
                <a:ext cx="20" cy="12"/>
              </a:xfrm>
              <a:custGeom>
                <a:avLst/>
                <a:gdLst>
                  <a:gd name="T0" fmla="*/ 1 w 40"/>
                  <a:gd name="T1" fmla="*/ 0 h 22"/>
                  <a:gd name="T2" fmla="*/ 40 w 40"/>
                  <a:gd name="T3" fmla="*/ 15 h 22"/>
                  <a:gd name="T4" fmla="*/ 38 w 40"/>
                  <a:gd name="T5" fmla="*/ 22 h 22"/>
                  <a:gd name="T6" fmla="*/ 0 w 40"/>
                  <a:gd name="T7" fmla="*/ 7 h 22"/>
                  <a:gd name="T8" fmla="*/ 1 w 40"/>
                  <a:gd name="T9" fmla="*/ 0 h 22"/>
                </a:gdLst>
                <a:ahLst/>
                <a:cxnLst>
                  <a:cxn ang="0">
                    <a:pos x="T0" y="T1"/>
                  </a:cxn>
                  <a:cxn ang="0">
                    <a:pos x="T2" y="T3"/>
                  </a:cxn>
                  <a:cxn ang="0">
                    <a:pos x="T4" y="T5"/>
                  </a:cxn>
                  <a:cxn ang="0">
                    <a:pos x="T6" y="T7"/>
                  </a:cxn>
                  <a:cxn ang="0">
                    <a:pos x="T8" y="T9"/>
                  </a:cxn>
                </a:cxnLst>
                <a:rect l="0" t="0" r="r" b="b"/>
                <a:pathLst>
                  <a:path w="40" h="22">
                    <a:moveTo>
                      <a:pt x="1" y="0"/>
                    </a:moveTo>
                    <a:lnTo>
                      <a:pt x="40" y="15"/>
                    </a:lnTo>
                    <a:lnTo>
                      <a:pt x="38" y="22"/>
                    </a:ln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0596" name="Freeform 692"/>
              <p:cNvSpPr>
                <a:spLocks/>
              </p:cNvSpPr>
              <p:nvPr/>
            </p:nvSpPr>
            <p:spPr bwMode="auto">
              <a:xfrm>
                <a:off x="676" y="2315"/>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0597" name="Freeform 693"/>
              <p:cNvSpPr>
                <a:spLocks/>
              </p:cNvSpPr>
              <p:nvPr/>
            </p:nvSpPr>
            <p:spPr bwMode="auto">
              <a:xfrm>
                <a:off x="695" y="2323"/>
                <a:ext cx="63" cy="28"/>
              </a:xfrm>
              <a:custGeom>
                <a:avLst/>
                <a:gdLst>
                  <a:gd name="T0" fmla="*/ 2 w 127"/>
                  <a:gd name="T1" fmla="*/ 0 h 56"/>
                  <a:gd name="T2" fmla="*/ 66 w 127"/>
                  <a:gd name="T3" fmla="*/ 26 h 56"/>
                  <a:gd name="T4" fmla="*/ 127 w 127"/>
                  <a:gd name="T5" fmla="*/ 49 h 56"/>
                  <a:gd name="T6" fmla="*/ 125 w 127"/>
                  <a:gd name="T7" fmla="*/ 56 h 56"/>
                  <a:gd name="T8" fmla="*/ 64 w 127"/>
                  <a:gd name="T9" fmla="*/ 33 h 56"/>
                  <a:gd name="T10" fmla="*/ 0 w 127"/>
                  <a:gd name="T11" fmla="*/ 7 h 56"/>
                  <a:gd name="T12" fmla="*/ 2 w 127"/>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27" h="56">
                    <a:moveTo>
                      <a:pt x="2" y="0"/>
                    </a:moveTo>
                    <a:lnTo>
                      <a:pt x="66" y="26"/>
                    </a:lnTo>
                    <a:lnTo>
                      <a:pt x="127" y="49"/>
                    </a:lnTo>
                    <a:lnTo>
                      <a:pt x="125" y="56"/>
                    </a:lnTo>
                    <a:lnTo>
                      <a:pt x="64" y="33"/>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598" name="Freeform 694"/>
              <p:cNvSpPr>
                <a:spLocks/>
              </p:cNvSpPr>
              <p:nvPr/>
            </p:nvSpPr>
            <p:spPr bwMode="auto">
              <a:xfrm>
                <a:off x="695" y="2323"/>
                <a:ext cx="1" cy="4"/>
              </a:xfrm>
              <a:custGeom>
                <a:avLst/>
                <a:gdLst>
                  <a:gd name="T0" fmla="*/ 2 w 2"/>
                  <a:gd name="T1" fmla="*/ 0 h 7"/>
                  <a:gd name="T2" fmla="*/ 0 w 2"/>
                  <a:gd name="T3" fmla="*/ 7 h 7"/>
                  <a:gd name="T4" fmla="*/ 2 w 2"/>
                  <a:gd name="T5" fmla="*/ 0 h 7"/>
                </a:gdLst>
                <a:ahLst/>
                <a:cxnLst>
                  <a:cxn ang="0">
                    <a:pos x="T0" y="T1"/>
                  </a:cxn>
                  <a:cxn ang="0">
                    <a:pos x="T2" y="T3"/>
                  </a:cxn>
                  <a:cxn ang="0">
                    <a:pos x="T4" y="T5"/>
                  </a:cxn>
                </a:cxnLst>
                <a:rect l="0" t="0" r="r" b="b"/>
                <a:pathLst>
                  <a:path w="2" h="7">
                    <a:moveTo>
                      <a:pt x="2" y="0"/>
                    </a:move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599" name="Freeform 695"/>
              <p:cNvSpPr>
                <a:spLocks/>
              </p:cNvSpPr>
              <p:nvPr/>
            </p:nvSpPr>
            <p:spPr bwMode="auto">
              <a:xfrm>
                <a:off x="758" y="2347"/>
                <a:ext cx="245" cy="85"/>
              </a:xfrm>
              <a:custGeom>
                <a:avLst/>
                <a:gdLst>
                  <a:gd name="T0" fmla="*/ 2 w 491"/>
                  <a:gd name="T1" fmla="*/ 0 h 168"/>
                  <a:gd name="T2" fmla="*/ 122 w 491"/>
                  <a:gd name="T3" fmla="*/ 42 h 168"/>
                  <a:gd name="T4" fmla="*/ 243 w 491"/>
                  <a:gd name="T5" fmla="*/ 86 h 168"/>
                  <a:gd name="T6" fmla="*/ 302 w 491"/>
                  <a:gd name="T7" fmla="*/ 109 h 168"/>
                  <a:gd name="T8" fmla="*/ 363 w 491"/>
                  <a:gd name="T9" fmla="*/ 129 h 168"/>
                  <a:gd name="T10" fmla="*/ 427 w 491"/>
                  <a:gd name="T11" fmla="*/ 146 h 168"/>
                  <a:gd name="T12" fmla="*/ 491 w 491"/>
                  <a:gd name="T13" fmla="*/ 161 h 168"/>
                  <a:gd name="T14" fmla="*/ 490 w 491"/>
                  <a:gd name="T15" fmla="*/ 168 h 168"/>
                  <a:gd name="T16" fmla="*/ 426 w 491"/>
                  <a:gd name="T17" fmla="*/ 153 h 168"/>
                  <a:gd name="T18" fmla="*/ 362 w 491"/>
                  <a:gd name="T19" fmla="*/ 136 h 168"/>
                  <a:gd name="T20" fmla="*/ 301 w 491"/>
                  <a:gd name="T21" fmla="*/ 117 h 168"/>
                  <a:gd name="T22" fmla="*/ 241 w 491"/>
                  <a:gd name="T23" fmla="*/ 94 h 168"/>
                  <a:gd name="T24" fmla="*/ 121 w 491"/>
                  <a:gd name="T25" fmla="*/ 50 h 168"/>
                  <a:gd name="T26" fmla="*/ 0 w 491"/>
                  <a:gd name="T27" fmla="*/ 7 h 168"/>
                  <a:gd name="T28" fmla="*/ 2 w 491"/>
                  <a:gd name="T2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1" h="168">
                    <a:moveTo>
                      <a:pt x="2" y="0"/>
                    </a:moveTo>
                    <a:lnTo>
                      <a:pt x="122" y="42"/>
                    </a:lnTo>
                    <a:lnTo>
                      <a:pt x="243" y="86"/>
                    </a:lnTo>
                    <a:lnTo>
                      <a:pt x="302" y="109"/>
                    </a:lnTo>
                    <a:lnTo>
                      <a:pt x="363" y="129"/>
                    </a:lnTo>
                    <a:lnTo>
                      <a:pt x="427" y="146"/>
                    </a:lnTo>
                    <a:lnTo>
                      <a:pt x="491" y="161"/>
                    </a:lnTo>
                    <a:lnTo>
                      <a:pt x="490" y="168"/>
                    </a:lnTo>
                    <a:lnTo>
                      <a:pt x="426" y="153"/>
                    </a:lnTo>
                    <a:lnTo>
                      <a:pt x="362" y="136"/>
                    </a:lnTo>
                    <a:lnTo>
                      <a:pt x="301" y="117"/>
                    </a:lnTo>
                    <a:lnTo>
                      <a:pt x="241" y="94"/>
                    </a:lnTo>
                    <a:lnTo>
                      <a:pt x="121" y="50"/>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600" name="Freeform 696"/>
              <p:cNvSpPr>
                <a:spLocks/>
              </p:cNvSpPr>
              <p:nvPr/>
            </p:nvSpPr>
            <p:spPr bwMode="auto">
              <a:xfrm>
                <a:off x="758" y="2347"/>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0601" name="Freeform 697"/>
              <p:cNvSpPr>
                <a:spLocks/>
              </p:cNvSpPr>
              <p:nvPr/>
            </p:nvSpPr>
            <p:spPr bwMode="auto">
              <a:xfrm>
                <a:off x="1002" y="2402"/>
                <a:ext cx="108" cy="33"/>
              </a:xfrm>
              <a:custGeom>
                <a:avLst/>
                <a:gdLst>
                  <a:gd name="T0" fmla="*/ 1 w 215"/>
                  <a:gd name="T1" fmla="*/ 52 h 66"/>
                  <a:gd name="T2" fmla="*/ 29 w 215"/>
                  <a:gd name="T3" fmla="*/ 56 h 66"/>
                  <a:gd name="T4" fmla="*/ 58 w 215"/>
                  <a:gd name="T5" fmla="*/ 58 h 66"/>
                  <a:gd name="T6" fmla="*/ 85 w 215"/>
                  <a:gd name="T7" fmla="*/ 56 h 66"/>
                  <a:gd name="T8" fmla="*/ 114 w 215"/>
                  <a:gd name="T9" fmla="*/ 52 h 66"/>
                  <a:gd name="T10" fmla="*/ 142 w 215"/>
                  <a:gd name="T11" fmla="*/ 44 h 66"/>
                  <a:gd name="T12" fmla="*/ 165 w 215"/>
                  <a:gd name="T13" fmla="*/ 34 h 66"/>
                  <a:gd name="T14" fmla="*/ 189 w 215"/>
                  <a:gd name="T15" fmla="*/ 18 h 66"/>
                  <a:gd name="T16" fmla="*/ 210 w 215"/>
                  <a:gd name="T17" fmla="*/ 0 h 66"/>
                  <a:gd name="T18" fmla="*/ 215 w 215"/>
                  <a:gd name="T19" fmla="*/ 6 h 66"/>
                  <a:gd name="T20" fmla="*/ 194 w 215"/>
                  <a:gd name="T21" fmla="*/ 24 h 66"/>
                  <a:gd name="T22" fmla="*/ 169 w 215"/>
                  <a:gd name="T23" fmla="*/ 40 h 66"/>
                  <a:gd name="T24" fmla="*/ 143 w 215"/>
                  <a:gd name="T25" fmla="*/ 52 h 66"/>
                  <a:gd name="T26" fmla="*/ 116 w 215"/>
                  <a:gd name="T27" fmla="*/ 59 h 66"/>
                  <a:gd name="T28" fmla="*/ 85 w 215"/>
                  <a:gd name="T29" fmla="*/ 64 h 66"/>
                  <a:gd name="T30" fmla="*/ 58 w 215"/>
                  <a:gd name="T31" fmla="*/ 66 h 66"/>
                  <a:gd name="T32" fmla="*/ 29 w 215"/>
                  <a:gd name="T33" fmla="*/ 64 h 66"/>
                  <a:gd name="T34" fmla="*/ 0 w 215"/>
                  <a:gd name="T35" fmla="*/ 59 h 66"/>
                  <a:gd name="T36" fmla="*/ 1 w 215"/>
                  <a:gd name="T37"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66">
                    <a:moveTo>
                      <a:pt x="1" y="52"/>
                    </a:moveTo>
                    <a:lnTo>
                      <a:pt x="29" y="56"/>
                    </a:lnTo>
                    <a:lnTo>
                      <a:pt x="58" y="58"/>
                    </a:lnTo>
                    <a:lnTo>
                      <a:pt x="85" y="56"/>
                    </a:lnTo>
                    <a:lnTo>
                      <a:pt x="114" y="52"/>
                    </a:lnTo>
                    <a:lnTo>
                      <a:pt x="142" y="44"/>
                    </a:lnTo>
                    <a:lnTo>
                      <a:pt x="165" y="34"/>
                    </a:lnTo>
                    <a:lnTo>
                      <a:pt x="189" y="18"/>
                    </a:lnTo>
                    <a:lnTo>
                      <a:pt x="210" y="0"/>
                    </a:lnTo>
                    <a:lnTo>
                      <a:pt x="215" y="6"/>
                    </a:lnTo>
                    <a:lnTo>
                      <a:pt x="194" y="24"/>
                    </a:lnTo>
                    <a:lnTo>
                      <a:pt x="169" y="40"/>
                    </a:lnTo>
                    <a:lnTo>
                      <a:pt x="143" y="52"/>
                    </a:lnTo>
                    <a:lnTo>
                      <a:pt x="116" y="59"/>
                    </a:lnTo>
                    <a:lnTo>
                      <a:pt x="85" y="64"/>
                    </a:lnTo>
                    <a:lnTo>
                      <a:pt x="58" y="66"/>
                    </a:lnTo>
                    <a:lnTo>
                      <a:pt x="29" y="64"/>
                    </a:lnTo>
                    <a:lnTo>
                      <a:pt x="0" y="59"/>
                    </a:lnTo>
                    <a:lnTo>
                      <a:pt x="1" y="52"/>
                    </a:lnTo>
                    <a:close/>
                  </a:path>
                </a:pathLst>
              </a:custGeom>
              <a:solidFill>
                <a:srgbClr val="000000"/>
              </a:solidFill>
              <a:ln w="9525">
                <a:solidFill>
                  <a:schemeClr val="tx2"/>
                </a:solidFill>
                <a:round/>
                <a:headEnd/>
                <a:tailEnd/>
              </a:ln>
            </p:spPr>
            <p:txBody>
              <a:bodyPr/>
              <a:lstStyle/>
              <a:p>
                <a:endParaRPr lang="en-US" sz="3120"/>
              </a:p>
            </p:txBody>
          </p:sp>
          <p:sp>
            <p:nvSpPr>
              <p:cNvPr id="380602" name="Freeform 698"/>
              <p:cNvSpPr>
                <a:spLocks/>
              </p:cNvSpPr>
              <p:nvPr/>
            </p:nvSpPr>
            <p:spPr bwMode="auto">
              <a:xfrm>
                <a:off x="1002" y="2428"/>
                <a:ext cx="1" cy="4"/>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0603" name="Freeform 699"/>
              <p:cNvSpPr>
                <a:spLocks/>
              </p:cNvSpPr>
              <p:nvPr/>
            </p:nvSpPr>
            <p:spPr bwMode="auto">
              <a:xfrm>
                <a:off x="1108" y="2340"/>
                <a:ext cx="77" cy="65"/>
              </a:xfrm>
              <a:custGeom>
                <a:avLst/>
                <a:gdLst>
                  <a:gd name="T0" fmla="*/ 0 w 156"/>
                  <a:gd name="T1" fmla="*/ 123 h 129"/>
                  <a:gd name="T2" fmla="*/ 38 w 156"/>
                  <a:gd name="T3" fmla="*/ 93 h 129"/>
                  <a:gd name="T4" fmla="*/ 81 w 156"/>
                  <a:gd name="T5" fmla="*/ 64 h 129"/>
                  <a:gd name="T6" fmla="*/ 121 w 156"/>
                  <a:gd name="T7" fmla="*/ 35 h 129"/>
                  <a:gd name="T8" fmla="*/ 136 w 156"/>
                  <a:gd name="T9" fmla="*/ 20 h 129"/>
                  <a:gd name="T10" fmla="*/ 150 w 156"/>
                  <a:gd name="T11" fmla="*/ 0 h 129"/>
                  <a:gd name="T12" fmla="*/ 156 w 156"/>
                  <a:gd name="T13" fmla="*/ 4 h 129"/>
                  <a:gd name="T14" fmla="*/ 142 w 156"/>
                  <a:gd name="T15" fmla="*/ 24 h 129"/>
                  <a:gd name="T16" fmla="*/ 125 w 156"/>
                  <a:gd name="T17" fmla="*/ 41 h 129"/>
                  <a:gd name="T18" fmla="*/ 86 w 156"/>
                  <a:gd name="T19" fmla="*/ 70 h 129"/>
                  <a:gd name="T20" fmla="*/ 43 w 156"/>
                  <a:gd name="T21" fmla="*/ 99 h 129"/>
                  <a:gd name="T22" fmla="*/ 5 w 156"/>
                  <a:gd name="T23" fmla="*/ 129 h 129"/>
                  <a:gd name="T24" fmla="*/ 0 w 156"/>
                  <a:gd name="T25"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29">
                    <a:moveTo>
                      <a:pt x="0" y="123"/>
                    </a:moveTo>
                    <a:lnTo>
                      <a:pt x="38" y="93"/>
                    </a:lnTo>
                    <a:lnTo>
                      <a:pt x="81" y="64"/>
                    </a:lnTo>
                    <a:lnTo>
                      <a:pt x="121" y="35"/>
                    </a:lnTo>
                    <a:lnTo>
                      <a:pt x="136" y="20"/>
                    </a:lnTo>
                    <a:lnTo>
                      <a:pt x="150" y="0"/>
                    </a:lnTo>
                    <a:lnTo>
                      <a:pt x="156" y="4"/>
                    </a:lnTo>
                    <a:lnTo>
                      <a:pt x="142" y="24"/>
                    </a:lnTo>
                    <a:lnTo>
                      <a:pt x="125" y="41"/>
                    </a:lnTo>
                    <a:lnTo>
                      <a:pt x="86" y="70"/>
                    </a:lnTo>
                    <a:lnTo>
                      <a:pt x="43" y="99"/>
                    </a:lnTo>
                    <a:lnTo>
                      <a:pt x="5" y="129"/>
                    </a:lnTo>
                    <a:lnTo>
                      <a:pt x="0" y="123"/>
                    </a:lnTo>
                    <a:close/>
                  </a:path>
                </a:pathLst>
              </a:custGeom>
              <a:solidFill>
                <a:srgbClr val="000000"/>
              </a:solidFill>
              <a:ln w="9525">
                <a:solidFill>
                  <a:schemeClr val="tx2"/>
                </a:solidFill>
                <a:round/>
                <a:headEnd/>
                <a:tailEnd/>
              </a:ln>
            </p:spPr>
            <p:txBody>
              <a:bodyPr/>
              <a:lstStyle/>
              <a:p>
                <a:endParaRPr lang="en-US" sz="3120"/>
              </a:p>
            </p:txBody>
          </p:sp>
          <p:sp>
            <p:nvSpPr>
              <p:cNvPr id="380604" name="Freeform 700"/>
              <p:cNvSpPr>
                <a:spLocks/>
              </p:cNvSpPr>
              <p:nvPr/>
            </p:nvSpPr>
            <p:spPr bwMode="auto">
              <a:xfrm>
                <a:off x="1108" y="2402"/>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05" name="Freeform 701"/>
              <p:cNvSpPr>
                <a:spLocks/>
              </p:cNvSpPr>
              <p:nvPr/>
            </p:nvSpPr>
            <p:spPr bwMode="auto">
              <a:xfrm>
                <a:off x="1182" y="2113"/>
                <a:ext cx="38" cy="230"/>
              </a:xfrm>
              <a:custGeom>
                <a:avLst/>
                <a:gdLst>
                  <a:gd name="T0" fmla="*/ 0 w 75"/>
                  <a:gd name="T1" fmla="*/ 455 h 459"/>
                  <a:gd name="T2" fmla="*/ 23 w 75"/>
                  <a:gd name="T3" fmla="*/ 402 h 459"/>
                  <a:gd name="T4" fmla="*/ 41 w 75"/>
                  <a:gd name="T5" fmla="*/ 345 h 459"/>
                  <a:gd name="T6" fmla="*/ 53 w 75"/>
                  <a:gd name="T7" fmla="*/ 289 h 459"/>
                  <a:gd name="T8" fmla="*/ 61 w 75"/>
                  <a:gd name="T9" fmla="*/ 233 h 459"/>
                  <a:gd name="T10" fmla="*/ 65 w 75"/>
                  <a:gd name="T11" fmla="*/ 176 h 459"/>
                  <a:gd name="T12" fmla="*/ 68 w 75"/>
                  <a:gd name="T13" fmla="*/ 117 h 459"/>
                  <a:gd name="T14" fmla="*/ 67 w 75"/>
                  <a:gd name="T15" fmla="*/ 0 h 459"/>
                  <a:gd name="T16" fmla="*/ 75 w 75"/>
                  <a:gd name="T17" fmla="*/ 0 h 459"/>
                  <a:gd name="T18" fmla="*/ 75 w 75"/>
                  <a:gd name="T19" fmla="*/ 117 h 459"/>
                  <a:gd name="T20" fmla="*/ 71 w 75"/>
                  <a:gd name="T21" fmla="*/ 176 h 459"/>
                  <a:gd name="T22" fmla="*/ 67 w 75"/>
                  <a:gd name="T23" fmla="*/ 236 h 459"/>
                  <a:gd name="T24" fmla="*/ 59 w 75"/>
                  <a:gd name="T25" fmla="*/ 292 h 459"/>
                  <a:gd name="T26" fmla="*/ 47 w 75"/>
                  <a:gd name="T27" fmla="*/ 348 h 459"/>
                  <a:gd name="T28" fmla="*/ 29 w 75"/>
                  <a:gd name="T29" fmla="*/ 406 h 459"/>
                  <a:gd name="T30" fmla="*/ 6 w 75"/>
                  <a:gd name="T31" fmla="*/ 459 h 459"/>
                  <a:gd name="T32" fmla="*/ 0 w 75"/>
                  <a:gd name="T33" fmla="*/ 455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459">
                    <a:moveTo>
                      <a:pt x="0" y="455"/>
                    </a:moveTo>
                    <a:lnTo>
                      <a:pt x="23" y="402"/>
                    </a:lnTo>
                    <a:lnTo>
                      <a:pt x="41" y="345"/>
                    </a:lnTo>
                    <a:lnTo>
                      <a:pt x="53" y="289"/>
                    </a:lnTo>
                    <a:lnTo>
                      <a:pt x="61" y="233"/>
                    </a:lnTo>
                    <a:lnTo>
                      <a:pt x="65" y="176"/>
                    </a:lnTo>
                    <a:lnTo>
                      <a:pt x="68" y="117"/>
                    </a:lnTo>
                    <a:lnTo>
                      <a:pt x="67" y="0"/>
                    </a:lnTo>
                    <a:lnTo>
                      <a:pt x="75" y="0"/>
                    </a:lnTo>
                    <a:lnTo>
                      <a:pt x="75" y="117"/>
                    </a:lnTo>
                    <a:lnTo>
                      <a:pt x="71" y="176"/>
                    </a:lnTo>
                    <a:lnTo>
                      <a:pt x="67" y="236"/>
                    </a:lnTo>
                    <a:lnTo>
                      <a:pt x="59" y="292"/>
                    </a:lnTo>
                    <a:lnTo>
                      <a:pt x="47" y="348"/>
                    </a:lnTo>
                    <a:lnTo>
                      <a:pt x="29" y="406"/>
                    </a:lnTo>
                    <a:lnTo>
                      <a:pt x="6" y="459"/>
                    </a:lnTo>
                    <a:lnTo>
                      <a:pt x="0" y="455"/>
                    </a:lnTo>
                    <a:close/>
                  </a:path>
                </a:pathLst>
              </a:custGeom>
              <a:solidFill>
                <a:srgbClr val="000000"/>
              </a:solidFill>
              <a:ln w="9525">
                <a:solidFill>
                  <a:schemeClr val="tx2"/>
                </a:solidFill>
                <a:round/>
                <a:headEnd/>
                <a:tailEnd/>
              </a:ln>
            </p:spPr>
            <p:txBody>
              <a:bodyPr/>
              <a:lstStyle/>
              <a:p>
                <a:endParaRPr lang="en-US" sz="3120"/>
              </a:p>
            </p:txBody>
          </p:sp>
          <p:sp>
            <p:nvSpPr>
              <p:cNvPr id="380606" name="Freeform 702"/>
              <p:cNvSpPr>
                <a:spLocks/>
              </p:cNvSpPr>
              <p:nvPr/>
            </p:nvSpPr>
            <p:spPr bwMode="auto">
              <a:xfrm>
                <a:off x="1182" y="2340"/>
                <a:ext cx="3" cy="3"/>
              </a:xfrm>
              <a:custGeom>
                <a:avLst/>
                <a:gdLst>
                  <a:gd name="T0" fmla="*/ 6 w 6"/>
                  <a:gd name="T1" fmla="*/ 4 h 4"/>
                  <a:gd name="T2" fmla="*/ 0 w 6"/>
                  <a:gd name="T3" fmla="*/ 0 h 4"/>
                  <a:gd name="T4" fmla="*/ 6 w 6"/>
                  <a:gd name="T5" fmla="*/ 4 h 4"/>
                </a:gdLst>
                <a:ahLst/>
                <a:cxnLst>
                  <a:cxn ang="0">
                    <a:pos x="T0" y="T1"/>
                  </a:cxn>
                  <a:cxn ang="0">
                    <a:pos x="T2" y="T3"/>
                  </a:cxn>
                  <a:cxn ang="0">
                    <a:pos x="T4" y="T5"/>
                  </a:cxn>
                </a:cxnLst>
                <a:rect l="0" t="0" r="r" b="b"/>
                <a:pathLst>
                  <a:path w="6" h="4">
                    <a:moveTo>
                      <a:pt x="6" y="4"/>
                    </a:move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80607" name="Freeform 703"/>
              <p:cNvSpPr>
                <a:spLocks/>
              </p:cNvSpPr>
              <p:nvPr/>
            </p:nvSpPr>
            <p:spPr bwMode="auto">
              <a:xfrm>
                <a:off x="916" y="1639"/>
                <a:ext cx="304" cy="474"/>
              </a:xfrm>
              <a:custGeom>
                <a:avLst/>
                <a:gdLst>
                  <a:gd name="T0" fmla="*/ 601 w 608"/>
                  <a:gd name="T1" fmla="*/ 948 h 948"/>
                  <a:gd name="T2" fmla="*/ 600 w 608"/>
                  <a:gd name="T3" fmla="*/ 873 h 948"/>
                  <a:gd name="T4" fmla="*/ 592 w 608"/>
                  <a:gd name="T5" fmla="*/ 797 h 948"/>
                  <a:gd name="T6" fmla="*/ 580 w 608"/>
                  <a:gd name="T7" fmla="*/ 724 h 948"/>
                  <a:gd name="T8" fmla="*/ 563 w 608"/>
                  <a:gd name="T9" fmla="*/ 651 h 948"/>
                  <a:gd name="T10" fmla="*/ 542 w 608"/>
                  <a:gd name="T11" fmla="*/ 580 h 948"/>
                  <a:gd name="T12" fmla="*/ 516 w 608"/>
                  <a:gd name="T13" fmla="*/ 510 h 948"/>
                  <a:gd name="T14" fmla="*/ 484 w 608"/>
                  <a:gd name="T15" fmla="*/ 443 h 948"/>
                  <a:gd name="T16" fmla="*/ 467 w 608"/>
                  <a:gd name="T17" fmla="*/ 411 h 948"/>
                  <a:gd name="T18" fmla="*/ 449 w 608"/>
                  <a:gd name="T19" fmla="*/ 377 h 948"/>
                  <a:gd name="T20" fmla="*/ 429 w 608"/>
                  <a:gd name="T21" fmla="*/ 347 h 948"/>
                  <a:gd name="T22" fmla="*/ 408 w 608"/>
                  <a:gd name="T23" fmla="*/ 316 h 948"/>
                  <a:gd name="T24" fmla="*/ 386 w 608"/>
                  <a:gd name="T25" fmla="*/ 286 h 948"/>
                  <a:gd name="T26" fmla="*/ 363 w 608"/>
                  <a:gd name="T27" fmla="*/ 257 h 948"/>
                  <a:gd name="T28" fmla="*/ 313 w 608"/>
                  <a:gd name="T29" fmla="*/ 202 h 948"/>
                  <a:gd name="T30" fmla="*/ 260 w 608"/>
                  <a:gd name="T31" fmla="*/ 152 h 948"/>
                  <a:gd name="T32" fmla="*/ 202 w 608"/>
                  <a:gd name="T33" fmla="*/ 108 h 948"/>
                  <a:gd name="T34" fmla="*/ 138 w 608"/>
                  <a:gd name="T35" fmla="*/ 67 h 948"/>
                  <a:gd name="T36" fmla="*/ 106 w 608"/>
                  <a:gd name="T37" fmla="*/ 50 h 948"/>
                  <a:gd name="T38" fmla="*/ 71 w 608"/>
                  <a:gd name="T39" fmla="*/ 33 h 948"/>
                  <a:gd name="T40" fmla="*/ 37 w 608"/>
                  <a:gd name="T41" fmla="*/ 18 h 948"/>
                  <a:gd name="T42" fmla="*/ 0 w 608"/>
                  <a:gd name="T43" fmla="*/ 6 h 948"/>
                  <a:gd name="T44" fmla="*/ 3 w 608"/>
                  <a:gd name="T45" fmla="*/ 0 h 948"/>
                  <a:gd name="T46" fmla="*/ 40 w 608"/>
                  <a:gd name="T47" fmla="*/ 12 h 948"/>
                  <a:gd name="T48" fmla="*/ 75 w 608"/>
                  <a:gd name="T49" fmla="*/ 27 h 948"/>
                  <a:gd name="T50" fmla="*/ 110 w 608"/>
                  <a:gd name="T51" fmla="*/ 44 h 948"/>
                  <a:gd name="T52" fmla="*/ 142 w 608"/>
                  <a:gd name="T53" fmla="*/ 61 h 948"/>
                  <a:gd name="T54" fmla="*/ 206 w 608"/>
                  <a:gd name="T55" fmla="*/ 102 h 948"/>
                  <a:gd name="T56" fmla="*/ 264 w 608"/>
                  <a:gd name="T57" fmla="*/ 146 h 948"/>
                  <a:gd name="T58" fmla="*/ 318 w 608"/>
                  <a:gd name="T59" fmla="*/ 196 h 948"/>
                  <a:gd name="T60" fmla="*/ 368 w 608"/>
                  <a:gd name="T61" fmla="*/ 251 h 948"/>
                  <a:gd name="T62" fmla="*/ 391 w 608"/>
                  <a:gd name="T63" fmla="*/ 280 h 948"/>
                  <a:gd name="T64" fmla="*/ 414 w 608"/>
                  <a:gd name="T65" fmla="*/ 312 h 948"/>
                  <a:gd name="T66" fmla="*/ 435 w 608"/>
                  <a:gd name="T67" fmla="*/ 342 h 948"/>
                  <a:gd name="T68" fmla="*/ 455 w 608"/>
                  <a:gd name="T69" fmla="*/ 373 h 948"/>
                  <a:gd name="T70" fmla="*/ 473 w 608"/>
                  <a:gd name="T71" fmla="*/ 406 h 948"/>
                  <a:gd name="T72" fmla="*/ 490 w 608"/>
                  <a:gd name="T73" fmla="*/ 438 h 948"/>
                  <a:gd name="T74" fmla="*/ 522 w 608"/>
                  <a:gd name="T75" fmla="*/ 507 h 948"/>
                  <a:gd name="T76" fmla="*/ 548 w 608"/>
                  <a:gd name="T77" fmla="*/ 577 h 948"/>
                  <a:gd name="T78" fmla="*/ 569 w 608"/>
                  <a:gd name="T79" fmla="*/ 648 h 948"/>
                  <a:gd name="T80" fmla="*/ 586 w 608"/>
                  <a:gd name="T81" fmla="*/ 724 h 948"/>
                  <a:gd name="T82" fmla="*/ 598 w 608"/>
                  <a:gd name="T83" fmla="*/ 797 h 948"/>
                  <a:gd name="T84" fmla="*/ 606 w 608"/>
                  <a:gd name="T85" fmla="*/ 873 h 948"/>
                  <a:gd name="T86" fmla="*/ 608 w 608"/>
                  <a:gd name="T87" fmla="*/ 948 h 948"/>
                  <a:gd name="T88" fmla="*/ 601 w 608"/>
                  <a:gd name="T89" fmla="*/ 948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48">
                    <a:moveTo>
                      <a:pt x="601" y="948"/>
                    </a:moveTo>
                    <a:lnTo>
                      <a:pt x="600" y="873"/>
                    </a:lnTo>
                    <a:lnTo>
                      <a:pt x="592" y="797"/>
                    </a:lnTo>
                    <a:lnTo>
                      <a:pt x="580" y="724"/>
                    </a:lnTo>
                    <a:lnTo>
                      <a:pt x="563" y="651"/>
                    </a:lnTo>
                    <a:lnTo>
                      <a:pt x="542" y="580"/>
                    </a:lnTo>
                    <a:lnTo>
                      <a:pt x="516" y="510"/>
                    </a:lnTo>
                    <a:lnTo>
                      <a:pt x="484" y="443"/>
                    </a:lnTo>
                    <a:lnTo>
                      <a:pt x="467" y="411"/>
                    </a:lnTo>
                    <a:lnTo>
                      <a:pt x="449" y="377"/>
                    </a:lnTo>
                    <a:lnTo>
                      <a:pt x="429" y="347"/>
                    </a:lnTo>
                    <a:lnTo>
                      <a:pt x="408" y="316"/>
                    </a:lnTo>
                    <a:lnTo>
                      <a:pt x="386" y="286"/>
                    </a:lnTo>
                    <a:lnTo>
                      <a:pt x="363" y="257"/>
                    </a:lnTo>
                    <a:lnTo>
                      <a:pt x="313" y="202"/>
                    </a:lnTo>
                    <a:lnTo>
                      <a:pt x="260" y="152"/>
                    </a:lnTo>
                    <a:lnTo>
                      <a:pt x="202" y="108"/>
                    </a:lnTo>
                    <a:lnTo>
                      <a:pt x="138" y="67"/>
                    </a:lnTo>
                    <a:lnTo>
                      <a:pt x="106" y="50"/>
                    </a:lnTo>
                    <a:lnTo>
                      <a:pt x="71" y="33"/>
                    </a:lnTo>
                    <a:lnTo>
                      <a:pt x="37" y="18"/>
                    </a:lnTo>
                    <a:lnTo>
                      <a:pt x="0" y="6"/>
                    </a:lnTo>
                    <a:lnTo>
                      <a:pt x="3" y="0"/>
                    </a:lnTo>
                    <a:lnTo>
                      <a:pt x="40" y="12"/>
                    </a:lnTo>
                    <a:lnTo>
                      <a:pt x="75" y="27"/>
                    </a:lnTo>
                    <a:lnTo>
                      <a:pt x="110" y="44"/>
                    </a:lnTo>
                    <a:lnTo>
                      <a:pt x="142" y="61"/>
                    </a:lnTo>
                    <a:lnTo>
                      <a:pt x="206" y="102"/>
                    </a:lnTo>
                    <a:lnTo>
                      <a:pt x="264" y="146"/>
                    </a:lnTo>
                    <a:lnTo>
                      <a:pt x="318" y="196"/>
                    </a:lnTo>
                    <a:lnTo>
                      <a:pt x="368" y="251"/>
                    </a:lnTo>
                    <a:lnTo>
                      <a:pt x="391" y="280"/>
                    </a:lnTo>
                    <a:lnTo>
                      <a:pt x="414" y="312"/>
                    </a:lnTo>
                    <a:lnTo>
                      <a:pt x="435" y="342"/>
                    </a:lnTo>
                    <a:lnTo>
                      <a:pt x="455" y="373"/>
                    </a:lnTo>
                    <a:lnTo>
                      <a:pt x="473" y="406"/>
                    </a:lnTo>
                    <a:lnTo>
                      <a:pt x="490" y="438"/>
                    </a:lnTo>
                    <a:lnTo>
                      <a:pt x="522" y="507"/>
                    </a:lnTo>
                    <a:lnTo>
                      <a:pt x="548" y="577"/>
                    </a:lnTo>
                    <a:lnTo>
                      <a:pt x="569" y="648"/>
                    </a:lnTo>
                    <a:lnTo>
                      <a:pt x="586" y="724"/>
                    </a:lnTo>
                    <a:lnTo>
                      <a:pt x="598" y="797"/>
                    </a:lnTo>
                    <a:lnTo>
                      <a:pt x="606" y="873"/>
                    </a:lnTo>
                    <a:lnTo>
                      <a:pt x="608" y="948"/>
                    </a:lnTo>
                    <a:lnTo>
                      <a:pt x="601" y="948"/>
                    </a:lnTo>
                    <a:close/>
                  </a:path>
                </a:pathLst>
              </a:custGeom>
              <a:solidFill>
                <a:srgbClr val="000000"/>
              </a:solidFill>
              <a:ln w="9525">
                <a:solidFill>
                  <a:schemeClr val="tx2"/>
                </a:solidFill>
                <a:round/>
                <a:headEnd/>
                <a:tailEnd/>
              </a:ln>
            </p:spPr>
            <p:txBody>
              <a:bodyPr/>
              <a:lstStyle/>
              <a:p>
                <a:endParaRPr lang="en-US" sz="3120"/>
              </a:p>
            </p:txBody>
          </p:sp>
          <p:sp>
            <p:nvSpPr>
              <p:cNvPr id="380608" name="Freeform 704"/>
              <p:cNvSpPr>
                <a:spLocks/>
              </p:cNvSpPr>
              <p:nvPr/>
            </p:nvSpPr>
            <p:spPr bwMode="auto">
              <a:xfrm>
                <a:off x="1216" y="2113"/>
                <a:ext cx="4" cy="1"/>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0609" name="Freeform 705"/>
              <p:cNvSpPr>
                <a:spLocks/>
              </p:cNvSpPr>
              <p:nvPr/>
            </p:nvSpPr>
            <p:spPr bwMode="auto">
              <a:xfrm>
                <a:off x="675" y="1639"/>
                <a:ext cx="243" cy="42"/>
              </a:xfrm>
              <a:custGeom>
                <a:avLst/>
                <a:gdLst>
                  <a:gd name="T0" fmla="*/ 485 w 485"/>
                  <a:gd name="T1" fmla="*/ 6 h 83"/>
                  <a:gd name="T2" fmla="*/ 461 w 485"/>
                  <a:gd name="T3" fmla="*/ 26 h 83"/>
                  <a:gd name="T4" fmla="*/ 434 w 485"/>
                  <a:gd name="T5" fmla="*/ 41 h 83"/>
                  <a:gd name="T6" fmla="*/ 406 w 485"/>
                  <a:gd name="T7" fmla="*/ 55 h 83"/>
                  <a:gd name="T8" fmla="*/ 377 w 485"/>
                  <a:gd name="T9" fmla="*/ 65 h 83"/>
                  <a:gd name="T10" fmla="*/ 316 w 485"/>
                  <a:gd name="T11" fmla="*/ 79 h 83"/>
                  <a:gd name="T12" fmla="*/ 252 w 485"/>
                  <a:gd name="T13" fmla="*/ 83 h 83"/>
                  <a:gd name="T14" fmla="*/ 189 w 485"/>
                  <a:gd name="T15" fmla="*/ 80 h 83"/>
                  <a:gd name="T16" fmla="*/ 125 w 485"/>
                  <a:gd name="T17" fmla="*/ 74 h 83"/>
                  <a:gd name="T18" fmla="*/ 61 w 485"/>
                  <a:gd name="T19" fmla="*/ 65 h 83"/>
                  <a:gd name="T20" fmla="*/ 0 w 485"/>
                  <a:gd name="T21" fmla="*/ 56 h 83"/>
                  <a:gd name="T22" fmla="*/ 0 w 485"/>
                  <a:gd name="T23" fmla="*/ 50 h 83"/>
                  <a:gd name="T24" fmla="*/ 61 w 485"/>
                  <a:gd name="T25" fmla="*/ 59 h 83"/>
                  <a:gd name="T26" fmla="*/ 125 w 485"/>
                  <a:gd name="T27" fmla="*/ 68 h 83"/>
                  <a:gd name="T28" fmla="*/ 189 w 485"/>
                  <a:gd name="T29" fmla="*/ 74 h 83"/>
                  <a:gd name="T30" fmla="*/ 252 w 485"/>
                  <a:gd name="T31" fmla="*/ 77 h 83"/>
                  <a:gd name="T32" fmla="*/ 313 w 485"/>
                  <a:gd name="T33" fmla="*/ 73 h 83"/>
                  <a:gd name="T34" fmla="*/ 374 w 485"/>
                  <a:gd name="T35" fmla="*/ 59 h 83"/>
                  <a:gd name="T36" fmla="*/ 402 w 485"/>
                  <a:gd name="T37" fmla="*/ 48 h 83"/>
                  <a:gd name="T38" fmla="*/ 429 w 485"/>
                  <a:gd name="T39" fmla="*/ 35 h 83"/>
                  <a:gd name="T40" fmla="*/ 456 w 485"/>
                  <a:gd name="T41" fmla="*/ 20 h 83"/>
                  <a:gd name="T42" fmla="*/ 481 w 485"/>
                  <a:gd name="T43" fmla="*/ 0 h 83"/>
                  <a:gd name="T44" fmla="*/ 485 w 485"/>
                  <a:gd name="T45"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5" h="83">
                    <a:moveTo>
                      <a:pt x="485" y="6"/>
                    </a:moveTo>
                    <a:lnTo>
                      <a:pt x="461" y="26"/>
                    </a:lnTo>
                    <a:lnTo>
                      <a:pt x="434" y="41"/>
                    </a:lnTo>
                    <a:lnTo>
                      <a:pt x="406" y="55"/>
                    </a:lnTo>
                    <a:lnTo>
                      <a:pt x="377" y="65"/>
                    </a:lnTo>
                    <a:lnTo>
                      <a:pt x="316" y="79"/>
                    </a:lnTo>
                    <a:lnTo>
                      <a:pt x="252" y="83"/>
                    </a:lnTo>
                    <a:lnTo>
                      <a:pt x="189" y="80"/>
                    </a:lnTo>
                    <a:lnTo>
                      <a:pt x="125" y="74"/>
                    </a:lnTo>
                    <a:lnTo>
                      <a:pt x="61" y="65"/>
                    </a:lnTo>
                    <a:lnTo>
                      <a:pt x="0" y="56"/>
                    </a:lnTo>
                    <a:lnTo>
                      <a:pt x="0" y="50"/>
                    </a:lnTo>
                    <a:lnTo>
                      <a:pt x="61" y="59"/>
                    </a:lnTo>
                    <a:lnTo>
                      <a:pt x="125" y="68"/>
                    </a:lnTo>
                    <a:lnTo>
                      <a:pt x="189" y="74"/>
                    </a:lnTo>
                    <a:lnTo>
                      <a:pt x="252" y="77"/>
                    </a:lnTo>
                    <a:lnTo>
                      <a:pt x="313" y="73"/>
                    </a:lnTo>
                    <a:lnTo>
                      <a:pt x="374" y="59"/>
                    </a:lnTo>
                    <a:lnTo>
                      <a:pt x="402" y="48"/>
                    </a:lnTo>
                    <a:lnTo>
                      <a:pt x="429" y="35"/>
                    </a:lnTo>
                    <a:lnTo>
                      <a:pt x="456" y="20"/>
                    </a:lnTo>
                    <a:lnTo>
                      <a:pt x="481" y="0"/>
                    </a:lnTo>
                    <a:lnTo>
                      <a:pt x="485" y="6"/>
                    </a:lnTo>
                    <a:close/>
                  </a:path>
                </a:pathLst>
              </a:custGeom>
              <a:solidFill>
                <a:srgbClr val="000000"/>
              </a:solidFill>
              <a:ln w="9525">
                <a:solidFill>
                  <a:schemeClr val="tx2"/>
                </a:solidFill>
                <a:round/>
                <a:headEnd/>
                <a:tailEnd/>
              </a:ln>
            </p:spPr>
            <p:txBody>
              <a:bodyPr/>
              <a:lstStyle/>
              <a:p>
                <a:endParaRPr lang="en-US" sz="3120"/>
              </a:p>
            </p:txBody>
          </p:sp>
          <p:sp>
            <p:nvSpPr>
              <p:cNvPr id="380610" name="Freeform 706"/>
              <p:cNvSpPr>
                <a:spLocks/>
              </p:cNvSpPr>
              <p:nvPr/>
            </p:nvSpPr>
            <p:spPr bwMode="auto">
              <a:xfrm>
                <a:off x="915" y="1638"/>
                <a:ext cx="3" cy="4"/>
              </a:xfrm>
              <a:custGeom>
                <a:avLst/>
                <a:gdLst>
                  <a:gd name="T0" fmla="*/ 4 w 4"/>
                  <a:gd name="T1" fmla="*/ 2 h 8"/>
                  <a:gd name="T2" fmla="*/ 1 w 4"/>
                  <a:gd name="T3" fmla="*/ 0 h 8"/>
                  <a:gd name="T4" fmla="*/ 0 w 4"/>
                  <a:gd name="T5" fmla="*/ 2 h 8"/>
                  <a:gd name="T6" fmla="*/ 4 w 4"/>
                  <a:gd name="T7" fmla="*/ 8 h 8"/>
                  <a:gd name="T8" fmla="*/ 1 w 4"/>
                  <a:gd name="T9" fmla="*/ 8 h 8"/>
                  <a:gd name="T10" fmla="*/ 4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4" y="2"/>
                    </a:moveTo>
                    <a:lnTo>
                      <a:pt x="1" y="0"/>
                    </a:lnTo>
                    <a:lnTo>
                      <a:pt x="0" y="2"/>
                    </a:lnTo>
                    <a:lnTo>
                      <a:pt x="4" y="8"/>
                    </a:lnTo>
                    <a:lnTo>
                      <a:pt x="1" y="8"/>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80611" name="Freeform 707"/>
              <p:cNvSpPr>
                <a:spLocks/>
              </p:cNvSpPr>
              <p:nvPr/>
            </p:nvSpPr>
            <p:spPr bwMode="auto">
              <a:xfrm>
                <a:off x="574" y="1650"/>
                <a:ext cx="102" cy="17"/>
              </a:xfrm>
              <a:custGeom>
                <a:avLst/>
                <a:gdLst>
                  <a:gd name="T0" fmla="*/ 202 w 205"/>
                  <a:gd name="T1" fmla="*/ 35 h 35"/>
                  <a:gd name="T2" fmla="*/ 151 w 205"/>
                  <a:gd name="T3" fmla="*/ 24 h 35"/>
                  <a:gd name="T4" fmla="*/ 101 w 205"/>
                  <a:gd name="T5" fmla="*/ 11 h 35"/>
                  <a:gd name="T6" fmla="*/ 78 w 205"/>
                  <a:gd name="T7" fmla="*/ 8 h 35"/>
                  <a:gd name="T8" fmla="*/ 52 w 205"/>
                  <a:gd name="T9" fmla="*/ 6 h 35"/>
                  <a:gd name="T10" fmla="*/ 29 w 205"/>
                  <a:gd name="T11" fmla="*/ 11 h 35"/>
                  <a:gd name="T12" fmla="*/ 5 w 205"/>
                  <a:gd name="T13" fmla="*/ 20 h 35"/>
                  <a:gd name="T14" fmla="*/ 0 w 205"/>
                  <a:gd name="T15" fmla="*/ 14 h 35"/>
                  <a:gd name="T16" fmla="*/ 26 w 205"/>
                  <a:gd name="T17" fmla="*/ 5 h 35"/>
                  <a:gd name="T18" fmla="*/ 52 w 205"/>
                  <a:gd name="T19" fmla="*/ 0 h 35"/>
                  <a:gd name="T20" fmla="*/ 78 w 205"/>
                  <a:gd name="T21" fmla="*/ 2 h 35"/>
                  <a:gd name="T22" fmla="*/ 104 w 205"/>
                  <a:gd name="T23" fmla="*/ 5 h 35"/>
                  <a:gd name="T24" fmla="*/ 155 w 205"/>
                  <a:gd name="T25" fmla="*/ 18 h 35"/>
                  <a:gd name="T26" fmla="*/ 205 w 205"/>
                  <a:gd name="T27" fmla="*/ 29 h 35"/>
                  <a:gd name="T28" fmla="*/ 202 w 205"/>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35">
                    <a:moveTo>
                      <a:pt x="202" y="35"/>
                    </a:moveTo>
                    <a:lnTo>
                      <a:pt x="151" y="24"/>
                    </a:lnTo>
                    <a:lnTo>
                      <a:pt x="101" y="11"/>
                    </a:lnTo>
                    <a:lnTo>
                      <a:pt x="78" y="8"/>
                    </a:lnTo>
                    <a:lnTo>
                      <a:pt x="52" y="6"/>
                    </a:lnTo>
                    <a:lnTo>
                      <a:pt x="29" y="11"/>
                    </a:lnTo>
                    <a:lnTo>
                      <a:pt x="5" y="20"/>
                    </a:lnTo>
                    <a:lnTo>
                      <a:pt x="0" y="14"/>
                    </a:lnTo>
                    <a:lnTo>
                      <a:pt x="26" y="5"/>
                    </a:lnTo>
                    <a:lnTo>
                      <a:pt x="52" y="0"/>
                    </a:lnTo>
                    <a:lnTo>
                      <a:pt x="78" y="2"/>
                    </a:lnTo>
                    <a:lnTo>
                      <a:pt x="104" y="5"/>
                    </a:lnTo>
                    <a:lnTo>
                      <a:pt x="155" y="18"/>
                    </a:lnTo>
                    <a:lnTo>
                      <a:pt x="205" y="29"/>
                    </a:lnTo>
                    <a:lnTo>
                      <a:pt x="202" y="35"/>
                    </a:lnTo>
                    <a:close/>
                  </a:path>
                </a:pathLst>
              </a:custGeom>
              <a:solidFill>
                <a:srgbClr val="000000"/>
              </a:solidFill>
              <a:ln w="9525">
                <a:solidFill>
                  <a:schemeClr val="tx2"/>
                </a:solidFill>
                <a:round/>
                <a:headEnd/>
                <a:tailEnd/>
              </a:ln>
            </p:spPr>
            <p:txBody>
              <a:bodyPr/>
              <a:lstStyle/>
              <a:p>
                <a:endParaRPr lang="en-US" sz="3120"/>
              </a:p>
            </p:txBody>
          </p:sp>
          <p:sp>
            <p:nvSpPr>
              <p:cNvPr id="380612" name="Freeform 708"/>
              <p:cNvSpPr>
                <a:spLocks/>
              </p:cNvSpPr>
              <p:nvPr/>
            </p:nvSpPr>
            <p:spPr bwMode="auto">
              <a:xfrm>
                <a:off x="674" y="1664"/>
                <a:ext cx="2" cy="3"/>
              </a:xfrm>
              <a:custGeom>
                <a:avLst/>
                <a:gdLst>
                  <a:gd name="T0" fmla="*/ 1 w 3"/>
                  <a:gd name="T1" fmla="*/ 6 h 6"/>
                  <a:gd name="T2" fmla="*/ 0 w 3"/>
                  <a:gd name="T3" fmla="*/ 6 h 6"/>
                  <a:gd name="T4" fmla="*/ 3 w 3"/>
                  <a:gd name="T5" fmla="*/ 0 h 6"/>
                  <a:gd name="T6" fmla="*/ 1 w 3"/>
                  <a:gd name="T7" fmla="*/ 0 h 6"/>
                  <a:gd name="T8" fmla="*/ 1 w 3"/>
                  <a:gd name="T9" fmla="*/ 6 h 6"/>
                </a:gdLst>
                <a:ahLst/>
                <a:cxnLst>
                  <a:cxn ang="0">
                    <a:pos x="T0" y="T1"/>
                  </a:cxn>
                  <a:cxn ang="0">
                    <a:pos x="T2" y="T3"/>
                  </a:cxn>
                  <a:cxn ang="0">
                    <a:pos x="T4" y="T5"/>
                  </a:cxn>
                  <a:cxn ang="0">
                    <a:pos x="T6" y="T7"/>
                  </a:cxn>
                  <a:cxn ang="0">
                    <a:pos x="T8" y="T9"/>
                  </a:cxn>
                </a:cxnLst>
                <a:rect l="0" t="0" r="r" b="b"/>
                <a:pathLst>
                  <a:path w="3" h="6">
                    <a:moveTo>
                      <a:pt x="1" y="6"/>
                    </a:moveTo>
                    <a:lnTo>
                      <a:pt x="0" y="6"/>
                    </a:lnTo>
                    <a:lnTo>
                      <a:pt x="3" y="0"/>
                    </a:lnTo>
                    <a:lnTo>
                      <a:pt x="1"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80613" name="Freeform 709"/>
              <p:cNvSpPr>
                <a:spLocks/>
              </p:cNvSpPr>
              <p:nvPr/>
            </p:nvSpPr>
            <p:spPr bwMode="auto">
              <a:xfrm>
                <a:off x="490" y="1656"/>
                <a:ext cx="86" cy="61"/>
              </a:xfrm>
              <a:custGeom>
                <a:avLst/>
                <a:gdLst>
                  <a:gd name="T0" fmla="*/ 172 w 172"/>
                  <a:gd name="T1" fmla="*/ 6 h 120"/>
                  <a:gd name="T2" fmla="*/ 76 w 172"/>
                  <a:gd name="T3" fmla="*/ 53 h 120"/>
                  <a:gd name="T4" fmla="*/ 35 w 172"/>
                  <a:gd name="T5" fmla="*/ 82 h 120"/>
                  <a:gd name="T6" fmla="*/ 27 w 172"/>
                  <a:gd name="T7" fmla="*/ 91 h 120"/>
                  <a:gd name="T8" fmla="*/ 19 w 172"/>
                  <a:gd name="T9" fmla="*/ 100 h 120"/>
                  <a:gd name="T10" fmla="*/ 6 w 172"/>
                  <a:gd name="T11" fmla="*/ 120 h 120"/>
                  <a:gd name="T12" fmla="*/ 0 w 172"/>
                  <a:gd name="T13" fmla="*/ 115 h 120"/>
                  <a:gd name="T14" fmla="*/ 13 w 172"/>
                  <a:gd name="T15" fmla="*/ 96 h 120"/>
                  <a:gd name="T16" fmla="*/ 21 w 172"/>
                  <a:gd name="T17" fmla="*/ 87 h 120"/>
                  <a:gd name="T18" fmla="*/ 30 w 172"/>
                  <a:gd name="T19" fmla="*/ 76 h 120"/>
                  <a:gd name="T20" fmla="*/ 71 w 172"/>
                  <a:gd name="T21" fmla="*/ 47 h 120"/>
                  <a:gd name="T22" fmla="*/ 167 w 172"/>
                  <a:gd name="T23" fmla="*/ 0 h 120"/>
                  <a:gd name="T24" fmla="*/ 172 w 172"/>
                  <a:gd name="T25"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20">
                    <a:moveTo>
                      <a:pt x="172" y="6"/>
                    </a:moveTo>
                    <a:lnTo>
                      <a:pt x="76" y="53"/>
                    </a:lnTo>
                    <a:lnTo>
                      <a:pt x="35" y="82"/>
                    </a:lnTo>
                    <a:lnTo>
                      <a:pt x="27" y="91"/>
                    </a:lnTo>
                    <a:lnTo>
                      <a:pt x="19" y="100"/>
                    </a:lnTo>
                    <a:lnTo>
                      <a:pt x="6" y="120"/>
                    </a:lnTo>
                    <a:lnTo>
                      <a:pt x="0" y="115"/>
                    </a:lnTo>
                    <a:lnTo>
                      <a:pt x="13" y="96"/>
                    </a:lnTo>
                    <a:lnTo>
                      <a:pt x="21" y="87"/>
                    </a:lnTo>
                    <a:lnTo>
                      <a:pt x="30" y="76"/>
                    </a:lnTo>
                    <a:lnTo>
                      <a:pt x="71" y="47"/>
                    </a:lnTo>
                    <a:lnTo>
                      <a:pt x="167" y="0"/>
                    </a:lnTo>
                    <a:lnTo>
                      <a:pt x="172" y="6"/>
                    </a:lnTo>
                    <a:close/>
                  </a:path>
                </a:pathLst>
              </a:custGeom>
              <a:solidFill>
                <a:srgbClr val="000000"/>
              </a:solidFill>
              <a:ln w="9525">
                <a:solidFill>
                  <a:schemeClr val="tx2"/>
                </a:solidFill>
                <a:round/>
                <a:headEnd/>
                <a:tailEnd/>
              </a:ln>
            </p:spPr>
            <p:txBody>
              <a:bodyPr/>
              <a:lstStyle/>
              <a:p>
                <a:endParaRPr lang="en-US" sz="3120"/>
              </a:p>
            </p:txBody>
          </p:sp>
          <p:sp>
            <p:nvSpPr>
              <p:cNvPr id="380614" name="Freeform 710"/>
              <p:cNvSpPr>
                <a:spLocks/>
              </p:cNvSpPr>
              <p:nvPr/>
            </p:nvSpPr>
            <p:spPr bwMode="auto">
              <a:xfrm>
                <a:off x="574" y="1656"/>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15" name="Freeform 711"/>
              <p:cNvSpPr>
                <a:spLocks/>
              </p:cNvSpPr>
              <p:nvPr/>
            </p:nvSpPr>
            <p:spPr bwMode="auto">
              <a:xfrm>
                <a:off x="405" y="1714"/>
                <a:ext cx="88" cy="131"/>
              </a:xfrm>
              <a:custGeom>
                <a:avLst/>
                <a:gdLst>
                  <a:gd name="T0" fmla="*/ 176 w 176"/>
                  <a:gd name="T1" fmla="*/ 5 h 262"/>
                  <a:gd name="T2" fmla="*/ 139 w 176"/>
                  <a:gd name="T3" fmla="*/ 75 h 262"/>
                  <a:gd name="T4" fmla="*/ 104 w 176"/>
                  <a:gd name="T5" fmla="*/ 142 h 262"/>
                  <a:gd name="T6" fmla="*/ 84 w 176"/>
                  <a:gd name="T7" fmla="*/ 174 h 262"/>
                  <a:gd name="T8" fmla="*/ 74 w 176"/>
                  <a:gd name="T9" fmla="*/ 189 h 262"/>
                  <a:gd name="T10" fmla="*/ 61 w 176"/>
                  <a:gd name="T11" fmla="*/ 204 h 262"/>
                  <a:gd name="T12" fmla="*/ 37 w 176"/>
                  <a:gd name="T13" fmla="*/ 235 h 262"/>
                  <a:gd name="T14" fmla="*/ 5 w 176"/>
                  <a:gd name="T15" fmla="*/ 262 h 262"/>
                  <a:gd name="T16" fmla="*/ 0 w 176"/>
                  <a:gd name="T17" fmla="*/ 256 h 262"/>
                  <a:gd name="T18" fmla="*/ 31 w 176"/>
                  <a:gd name="T19" fmla="*/ 230 h 262"/>
                  <a:gd name="T20" fmla="*/ 55 w 176"/>
                  <a:gd name="T21" fmla="*/ 200 h 262"/>
                  <a:gd name="T22" fmla="*/ 67 w 176"/>
                  <a:gd name="T23" fmla="*/ 185 h 262"/>
                  <a:gd name="T24" fmla="*/ 78 w 176"/>
                  <a:gd name="T25" fmla="*/ 169 h 262"/>
                  <a:gd name="T26" fmla="*/ 98 w 176"/>
                  <a:gd name="T27" fmla="*/ 137 h 262"/>
                  <a:gd name="T28" fmla="*/ 133 w 176"/>
                  <a:gd name="T29" fmla="*/ 70 h 262"/>
                  <a:gd name="T30" fmla="*/ 170 w 176"/>
                  <a:gd name="T31" fmla="*/ 0 h 262"/>
                  <a:gd name="T32" fmla="*/ 176 w 176"/>
                  <a:gd name="T33" fmla="*/ 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262">
                    <a:moveTo>
                      <a:pt x="176" y="5"/>
                    </a:moveTo>
                    <a:lnTo>
                      <a:pt x="139" y="75"/>
                    </a:lnTo>
                    <a:lnTo>
                      <a:pt x="104" y="142"/>
                    </a:lnTo>
                    <a:lnTo>
                      <a:pt x="84" y="174"/>
                    </a:lnTo>
                    <a:lnTo>
                      <a:pt x="74" y="189"/>
                    </a:lnTo>
                    <a:lnTo>
                      <a:pt x="61" y="204"/>
                    </a:lnTo>
                    <a:lnTo>
                      <a:pt x="37" y="235"/>
                    </a:lnTo>
                    <a:lnTo>
                      <a:pt x="5" y="262"/>
                    </a:lnTo>
                    <a:lnTo>
                      <a:pt x="0" y="256"/>
                    </a:lnTo>
                    <a:lnTo>
                      <a:pt x="31" y="230"/>
                    </a:lnTo>
                    <a:lnTo>
                      <a:pt x="55" y="200"/>
                    </a:lnTo>
                    <a:lnTo>
                      <a:pt x="67" y="185"/>
                    </a:lnTo>
                    <a:lnTo>
                      <a:pt x="78" y="169"/>
                    </a:lnTo>
                    <a:lnTo>
                      <a:pt x="98" y="137"/>
                    </a:lnTo>
                    <a:lnTo>
                      <a:pt x="133" y="70"/>
                    </a:lnTo>
                    <a:lnTo>
                      <a:pt x="170" y="0"/>
                    </a:lnTo>
                    <a:lnTo>
                      <a:pt x="176" y="5"/>
                    </a:lnTo>
                    <a:close/>
                  </a:path>
                </a:pathLst>
              </a:custGeom>
              <a:solidFill>
                <a:srgbClr val="000000"/>
              </a:solidFill>
              <a:ln w="9525">
                <a:solidFill>
                  <a:schemeClr val="tx2"/>
                </a:solidFill>
                <a:round/>
                <a:headEnd/>
                <a:tailEnd/>
              </a:ln>
            </p:spPr>
            <p:txBody>
              <a:bodyPr/>
              <a:lstStyle/>
              <a:p>
                <a:endParaRPr lang="en-US" sz="3120"/>
              </a:p>
            </p:txBody>
          </p:sp>
          <p:sp>
            <p:nvSpPr>
              <p:cNvPr id="380616" name="Freeform 712"/>
              <p:cNvSpPr>
                <a:spLocks/>
              </p:cNvSpPr>
              <p:nvPr/>
            </p:nvSpPr>
            <p:spPr bwMode="auto">
              <a:xfrm>
                <a:off x="490" y="1714"/>
                <a:ext cx="3" cy="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17" name="Freeform 713"/>
              <p:cNvSpPr>
                <a:spLocks/>
              </p:cNvSpPr>
              <p:nvPr/>
            </p:nvSpPr>
            <p:spPr bwMode="auto">
              <a:xfrm>
                <a:off x="333" y="1842"/>
                <a:ext cx="74" cy="69"/>
              </a:xfrm>
              <a:custGeom>
                <a:avLst/>
                <a:gdLst>
                  <a:gd name="T0" fmla="*/ 150 w 150"/>
                  <a:gd name="T1" fmla="*/ 6 h 137"/>
                  <a:gd name="T2" fmla="*/ 72 w 150"/>
                  <a:gd name="T3" fmla="*/ 67 h 137"/>
                  <a:gd name="T4" fmla="*/ 39 w 150"/>
                  <a:gd name="T5" fmla="*/ 99 h 137"/>
                  <a:gd name="T6" fmla="*/ 6 w 150"/>
                  <a:gd name="T7" fmla="*/ 137 h 137"/>
                  <a:gd name="T8" fmla="*/ 0 w 150"/>
                  <a:gd name="T9" fmla="*/ 132 h 137"/>
                  <a:gd name="T10" fmla="*/ 32 w 150"/>
                  <a:gd name="T11" fmla="*/ 94 h 137"/>
                  <a:gd name="T12" fmla="*/ 68 w 150"/>
                  <a:gd name="T13" fmla="*/ 61 h 137"/>
                  <a:gd name="T14" fmla="*/ 145 w 150"/>
                  <a:gd name="T15" fmla="*/ 0 h 137"/>
                  <a:gd name="T16" fmla="*/ 150 w 150"/>
                  <a:gd name="T17"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37">
                    <a:moveTo>
                      <a:pt x="150" y="6"/>
                    </a:moveTo>
                    <a:lnTo>
                      <a:pt x="72" y="67"/>
                    </a:lnTo>
                    <a:lnTo>
                      <a:pt x="39" y="99"/>
                    </a:lnTo>
                    <a:lnTo>
                      <a:pt x="6" y="137"/>
                    </a:lnTo>
                    <a:lnTo>
                      <a:pt x="0" y="132"/>
                    </a:lnTo>
                    <a:lnTo>
                      <a:pt x="32" y="94"/>
                    </a:lnTo>
                    <a:lnTo>
                      <a:pt x="68" y="61"/>
                    </a:lnTo>
                    <a:lnTo>
                      <a:pt x="145" y="0"/>
                    </a:lnTo>
                    <a:lnTo>
                      <a:pt x="150" y="6"/>
                    </a:lnTo>
                    <a:close/>
                  </a:path>
                </a:pathLst>
              </a:custGeom>
              <a:solidFill>
                <a:srgbClr val="000000"/>
              </a:solidFill>
              <a:ln w="9525">
                <a:solidFill>
                  <a:schemeClr val="tx2"/>
                </a:solidFill>
                <a:round/>
                <a:headEnd/>
                <a:tailEnd/>
              </a:ln>
            </p:spPr>
            <p:txBody>
              <a:bodyPr/>
              <a:lstStyle/>
              <a:p>
                <a:endParaRPr lang="en-US" sz="3120"/>
              </a:p>
            </p:txBody>
          </p:sp>
          <p:sp>
            <p:nvSpPr>
              <p:cNvPr id="380618" name="Freeform 714"/>
              <p:cNvSpPr>
                <a:spLocks/>
              </p:cNvSpPr>
              <p:nvPr/>
            </p:nvSpPr>
            <p:spPr bwMode="auto">
              <a:xfrm>
                <a:off x="405" y="1842"/>
                <a:ext cx="2" cy="3"/>
              </a:xfrm>
              <a:custGeom>
                <a:avLst/>
                <a:gdLst>
                  <a:gd name="T0" fmla="*/ 5 w 5"/>
                  <a:gd name="T1" fmla="*/ 6 h 6"/>
                  <a:gd name="T2" fmla="*/ 0 w 5"/>
                  <a:gd name="T3" fmla="*/ 0 h 6"/>
                  <a:gd name="T4" fmla="*/ 5 w 5"/>
                  <a:gd name="T5" fmla="*/ 6 h 6"/>
                </a:gdLst>
                <a:ahLst/>
                <a:cxnLst>
                  <a:cxn ang="0">
                    <a:pos x="T0" y="T1"/>
                  </a:cxn>
                  <a:cxn ang="0">
                    <a:pos x="T2" y="T3"/>
                  </a:cxn>
                  <a:cxn ang="0">
                    <a:pos x="T4" y="T5"/>
                  </a:cxn>
                </a:cxnLst>
                <a:rect l="0" t="0" r="r" b="b"/>
                <a:pathLst>
                  <a:path w="5" h="6">
                    <a:moveTo>
                      <a:pt x="5" y="6"/>
                    </a:moveTo>
                    <a:lnTo>
                      <a:pt x="0" y="0"/>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80619" name="Freeform 715"/>
              <p:cNvSpPr>
                <a:spLocks/>
              </p:cNvSpPr>
              <p:nvPr/>
            </p:nvSpPr>
            <p:spPr bwMode="auto">
              <a:xfrm>
                <a:off x="304" y="1908"/>
                <a:ext cx="32" cy="44"/>
              </a:xfrm>
              <a:custGeom>
                <a:avLst/>
                <a:gdLst>
                  <a:gd name="T0" fmla="*/ 64 w 64"/>
                  <a:gd name="T1" fmla="*/ 5 h 87"/>
                  <a:gd name="T2" fmla="*/ 58 w 64"/>
                  <a:gd name="T3" fmla="*/ 0 h 87"/>
                  <a:gd name="T4" fmla="*/ 0 w 64"/>
                  <a:gd name="T5" fmla="*/ 83 h 87"/>
                  <a:gd name="T6" fmla="*/ 7 w 64"/>
                  <a:gd name="T7" fmla="*/ 87 h 87"/>
                  <a:gd name="T8" fmla="*/ 64 w 64"/>
                  <a:gd name="T9" fmla="*/ 5 h 87"/>
                </a:gdLst>
                <a:ahLst/>
                <a:cxnLst>
                  <a:cxn ang="0">
                    <a:pos x="T0" y="T1"/>
                  </a:cxn>
                  <a:cxn ang="0">
                    <a:pos x="T2" y="T3"/>
                  </a:cxn>
                  <a:cxn ang="0">
                    <a:pos x="T4" y="T5"/>
                  </a:cxn>
                  <a:cxn ang="0">
                    <a:pos x="T6" y="T7"/>
                  </a:cxn>
                  <a:cxn ang="0">
                    <a:pos x="T8" y="T9"/>
                  </a:cxn>
                </a:cxnLst>
                <a:rect l="0" t="0" r="r" b="b"/>
                <a:pathLst>
                  <a:path w="64" h="87">
                    <a:moveTo>
                      <a:pt x="64" y="5"/>
                    </a:moveTo>
                    <a:lnTo>
                      <a:pt x="58" y="0"/>
                    </a:lnTo>
                    <a:lnTo>
                      <a:pt x="0" y="83"/>
                    </a:lnTo>
                    <a:lnTo>
                      <a:pt x="7" y="87"/>
                    </a:lnTo>
                    <a:lnTo>
                      <a:pt x="64" y="5"/>
                    </a:lnTo>
                    <a:close/>
                  </a:path>
                </a:pathLst>
              </a:custGeom>
              <a:solidFill>
                <a:srgbClr val="000000"/>
              </a:solidFill>
              <a:ln w="9525">
                <a:solidFill>
                  <a:schemeClr val="tx2"/>
                </a:solidFill>
                <a:round/>
                <a:headEnd/>
                <a:tailEnd/>
              </a:ln>
            </p:spPr>
            <p:txBody>
              <a:bodyPr/>
              <a:lstStyle/>
              <a:p>
                <a:endParaRPr lang="en-US" sz="3120"/>
              </a:p>
            </p:txBody>
          </p:sp>
          <p:sp>
            <p:nvSpPr>
              <p:cNvPr id="380620" name="Freeform 716"/>
              <p:cNvSpPr>
                <a:spLocks/>
              </p:cNvSpPr>
              <p:nvPr/>
            </p:nvSpPr>
            <p:spPr bwMode="auto">
              <a:xfrm>
                <a:off x="333" y="1908"/>
                <a:ext cx="3" cy="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21" name="Rectangle 717"/>
              <p:cNvSpPr>
                <a:spLocks noChangeArrowheads="1"/>
              </p:cNvSpPr>
              <p:nvPr/>
            </p:nvSpPr>
            <p:spPr bwMode="auto">
              <a:xfrm>
                <a:off x="304" y="1949"/>
                <a:ext cx="4" cy="1"/>
              </a:xfrm>
              <a:prstGeom prst="rect">
                <a:avLst/>
              </a:prstGeom>
              <a:solidFill>
                <a:srgbClr val="000000"/>
              </a:solidFill>
              <a:ln w="9525">
                <a:solidFill>
                  <a:schemeClr val="tx2"/>
                </a:solidFill>
                <a:miter lim="800000"/>
                <a:headEnd/>
                <a:tailEnd/>
              </a:ln>
            </p:spPr>
            <p:txBody>
              <a:bodyPr/>
              <a:lstStyle/>
              <a:p>
                <a:endParaRPr lang="en-US" sz="3120"/>
              </a:p>
            </p:txBody>
          </p:sp>
          <p:sp>
            <p:nvSpPr>
              <p:cNvPr id="380622" name="Freeform 718"/>
              <p:cNvSpPr>
                <a:spLocks/>
              </p:cNvSpPr>
              <p:nvPr/>
            </p:nvSpPr>
            <p:spPr bwMode="auto">
              <a:xfrm>
                <a:off x="304" y="1949"/>
                <a:ext cx="4" cy="3"/>
              </a:xfrm>
              <a:custGeom>
                <a:avLst/>
                <a:gdLst>
                  <a:gd name="T0" fmla="*/ 7 w 8"/>
                  <a:gd name="T1" fmla="*/ 4 h 4"/>
                  <a:gd name="T2" fmla="*/ 8 w 8"/>
                  <a:gd name="T3" fmla="*/ 1 h 4"/>
                  <a:gd name="T4" fmla="*/ 0 w 8"/>
                  <a:gd name="T5" fmla="*/ 1 h 4"/>
                  <a:gd name="T6" fmla="*/ 8 w 8"/>
                  <a:gd name="T7" fmla="*/ 1 h 4"/>
                  <a:gd name="T8" fmla="*/ 0 w 8"/>
                  <a:gd name="T9" fmla="*/ 0 h 4"/>
                  <a:gd name="T10" fmla="*/ 7 w 8"/>
                  <a:gd name="T11" fmla="*/ 4 h 4"/>
                </a:gdLst>
                <a:ahLst/>
                <a:cxnLst>
                  <a:cxn ang="0">
                    <a:pos x="T0" y="T1"/>
                  </a:cxn>
                  <a:cxn ang="0">
                    <a:pos x="T2" y="T3"/>
                  </a:cxn>
                  <a:cxn ang="0">
                    <a:pos x="T4" y="T5"/>
                  </a:cxn>
                  <a:cxn ang="0">
                    <a:pos x="T6" y="T7"/>
                  </a:cxn>
                  <a:cxn ang="0">
                    <a:pos x="T8" y="T9"/>
                  </a:cxn>
                  <a:cxn ang="0">
                    <a:pos x="T10" y="T11"/>
                  </a:cxn>
                </a:cxnLst>
                <a:rect l="0" t="0" r="r" b="b"/>
                <a:pathLst>
                  <a:path w="8" h="4">
                    <a:moveTo>
                      <a:pt x="7" y="4"/>
                    </a:moveTo>
                    <a:lnTo>
                      <a:pt x="8" y="1"/>
                    </a:lnTo>
                    <a:lnTo>
                      <a:pt x="0" y="1"/>
                    </a:lnTo>
                    <a:lnTo>
                      <a:pt x="8" y="1"/>
                    </a:lnTo>
                    <a:lnTo>
                      <a:pt x="0" y="0"/>
                    </a:lnTo>
                    <a:lnTo>
                      <a:pt x="7" y="4"/>
                    </a:lnTo>
                    <a:close/>
                  </a:path>
                </a:pathLst>
              </a:custGeom>
              <a:solidFill>
                <a:srgbClr val="000000"/>
              </a:solidFill>
              <a:ln w="9525">
                <a:solidFill>
                  <a:schemeClr val="tx2"/>
                </a:solidFill>
                <a:round/>
                <a:headEnd/>
                <a:tailEnd/>
              </a:ln>
            </p:spPr>
            <p:txBody>
              <a:bodyPr/>
              <a:lstStyle/>
              <a:p>
                <a:endParaRPr lang="en-US" sz="3120"/>
              </a:p>
            </p:txBody>
          </p:sp>
          <p:sp>
            <p:nvSpPr>
              <p:cNvPr id="380623" name="Freeform 719"/>
              <p:cNvSpPr>
                <a:spLocks/>
              </p:cNvSpPr>
              <p:nvPr/>
            </p:nvSpPr>
            <p:spPr bwMode="auto">
              <a:xfrm>
                <a:off x="375" y="1281"/>
                <a:ext cx="163" cy="301"/>
              </a:xfrm>
              <a:custGeom>
                <a:avLst/>
                <a:gdLst>
                  <a:gd name="T0" fmla="*/ 292 w 327"/>
                  <a:gd name="T1" fmla="*/ 17 h 603"/>
                  <a:gd name="T2" fmla="*/ 255 w 327"/>
                  <a:gd name="T3" fmla="*/ 9 h 603"/>
                  <a:gd name="T4" fmla="*/ 220 w 327"/>
                  <a:gd name="T5" fmla="*/ 3 h 603"/>
                  <a:gd name="T6" fmla="*/ 183 w 327"/>
                  <a:gd name="T7" fmla="*/ 0 h 603"/>
                  <a:gd name="T8" fmla="*/ 147 w 327"/>
                  <a:gd name="T9" fmla="*/ 2 h 603"/>
                  <a:gd name="T10" fmla="*/ 90 w 327"/>
                  <a:gd name="T11" fmla="*/ 8 h 603"/>
                  <a:gd name="T12" fmla="*/ 51 w 327"/>
                  <a:gd name="T13" fmla="*/ 15 h 603"/>
                  <a:gd name="T14" fmla="*/ 26 w 327"/>
                  <a:gd name="T15" fmla="*/ 24 h 603"/>
                  <a:gd name="T16" fmla="*/ 16 w 327"/>
                  <a:gd name="T17" fmla="*/ 32 h 603"/>
                  <a:gd name="T18" fmla="*/ 9 w 327"/>
                  <a:gd name="T19" fmla="*/ 43 h 603"/>
                  <a:gd name="T20" fmla="*/ 6 w 327"/>
                  <a:gd name="T21" fmla="*/ 76 h 603"/>
                  <a:gd name="T22" fmla="*/ 6 w 327"/>
                  <a:gd name="T23" fmla="*/ 157 h 603"/>
                  <a:gd name="T24" fmla="*/ 5 w 327"/>
                  <a:gd name="T25" fmla="*/ 301 h 603"/>
                  <a:gd name="T26" fmla="*/ 2 w 327"/>
                  <a:gd name="T27" fmla="*/ 380 h 603"/>
                  <a:gd name="T28" fmla="*/ 0 w 327"/>
                  <a:gd name="T29" fmla="*/ 444 h 603"/>
                  <a:gd name="T30" fmla="*/ 2 w 327"/>
                  <a:gd name="T31" fmla="*/ 534 h 603"/>
                  <a:gd name="T32" fmla="*/ 2 w 327"/>
                  <a:gd name="T33" fmla="*/ 603 h 603"/>
                  <a:gd name="T34" fmla="*/ 22 w 327"/>
                  <a:gd name="T35" fmla="*/ 545 h 603"/>
                  <a:gd name="T36" fmla="*/ 35 w 327"/>
                  <a:gd name="T37" fmla="*/ 519 h 603"/>
                  <a:gd name="T38" fmla="*/ 52 w 327"/>
                  <a:gd name="T39" fmla="*/ 496 h 603"/>
                  <a:gd name="T40" fmla="*/ 70 w 327"/>
                  <a:gd name="T41" fmla="*/ 476 h 603"/>
                  <a:gd name="T42" fmla="*/ 93 w 327"/>
                  <a:gd name="T43" fmla="*/ 461 h 603"/>
                  <a:gd name="T44" fmla="*/ 113 w 327"/>
                  <a:gd name="T45" fmla="*/ 454 h 603"/>
                  <a:gd name="T46" fmla="*/ 128 w 327"/>
                  <a:gd name="T47" fmla="*/ 450 h 603"/>
                  <a:gd name="T48" fmla="*/ 151 w 327"/>
                  <a:gd name="T49" fmla="*/ 449 h 603"/>
                  <a:gd name="T50" fmla="*/ 164 w 327"/>
                  <a:gd name="T51" fmla="*/ 450 h 603"/>
                  <a:gd name="T52" fmla="*/ 185 w 327"/>
                  <a:gd name="T53" fmla="*/ 461 h 603"/>
                  <a:gd name="T54" fmla="*/ 194 w 327"/>
                  <a:gd name="T55" fmla="*/ 469 h 603"/>
                  <a:gd name="T56" fmla="*/ 221 w 327"/>
                  <a:gd name="T57" fmla="*/ 496 h 603"/>
                  <a:gd name="T58" fmla="*/ 234 w 327"/>
                  <a:gd name="T59" fmla="*/ 478 h 603"/>
                  <a:gd name="T60" fmla="*/ 237 w 327"/>
                  <a:gd name="T61" fmla="*/ 460 h 603"/>
                  <a:gd name="T62" fmla="*/ 243 w 327"/>
                  <a:gd name="T63" fmla="*/ 444 h 603"/>
                  <a:gd name="T64" fmla="*/ 250 w 327"/>
                  <a:gd name="T65" fmla="*/ 415 h 603"/>
                  <a:gd name="T66" fmla="*/ 257 w 327"/>
                  <a:gd name="T67" fmla="*/ 379 h 603"/>
                  <a:gd name="T68" fmla="*/ 267 w 327"/>
                  <a:gd name="T69" fmla="*/ 303 h 603"/>
                  <a:gd name="T70" fmla="*/ 272 w 327"/>
                  <a:gd name="T71" fmla="*/ 292 h 603"/>
                  <a:gd name="T72" fmla="*/ 273 w 327"/>
                  <a:gd name="T73" fmla="*/ 288 h 603"/>
                  <a:gd name="T74" fmla="*/ 279 w 327"/>
                  <a:gd name="T75" fmla="*/ 231 h 603"/>
                  <a:gd name="T76" fmla="*/ 289 w 327"/>
                  <a:gd name="T77" fmla="*/ 155 h 603"/>
                  <a:gd name="T78" fmla="*/ 299 w 327"/>
                  <a:gd name="T79" fmla="*/ 105 h 603"/>
                  <a:gd name="T80" fmla="*/ 307 w 327"/>
                  <a:gd name="T81" fmla="*/ 81 h 603"/>
                  <a:gd name="T82" fmla="*/ 319 w 327"/>
                  <a:gd name="T83" fmla="*/ 59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7" h="603">
                    <a:moveTo>
                      <a:pt x="327" y="29"/>
                    </a:moveTo>
                    <a:lnTo>
                      <a:pt x="292" y="17"/>
                    </a:lnTo>
                    <a:lnTo>
                      <a:pt x="273" y="12"/>
                    </a:lnTo>
                    <a:lnTo>
                      <a:pt x="255" y="9"/>
                    </a:lnTo>
                    <a:lnTo>
                      <a:pt x="238" y="6"/>
                    </a:lnTo>
                    <a:lnTo>
                      <a:pt x="220" y="3"/>
                    </a:lnTo>
                    <a:lnTo>
                      <a:pt x="202" y="2"/>
                    </a:lnTo>
                    <a:lnTo>
                      <a:pt x="183" y="0"/>
                    </a:lnTo>
                    <a:lnTo>
                      <a:pt x="165" y="0"/>
                    </a:lnTo>
                    <a:lnTo>
                      <a:pt x="147" y="2"/>
                    </a:lnTo>
                    <a:lnTo>
                      <a:pt x="109" y="5"/>
                    </a:lnTo>
                    <a:lnTo>
                      <a:pt x="90" y="8"/>
                    </a:lnTo>
                    <a:lnTo>
                      <a:pt x="70" y="12"/>
                    </a:lnTo>
                    <a:lnTo>
                      <a:pt x="51" y="15"/>
                    </a:lnTo>
                    <a:lnTo>
                      <a:pt x="32" y="21"/>
                    </a:lnTo>
                    <a:lnTo>
                      <a:pt x="26" y="24"/>
                    </a:lnTo>
                    <a:lnTo>
                      <a:pt x="20" y="27"/>
                    </a:lnTo>
                    <a:lnTo>
                      <a:pt x="16" y="32"/>
                    </a:lnTo>
                    <a:lnTo>
                      <a:pt x="11" y="38"/>
                    </a:lnTo>
                    <a:lnTo>
                      <a:pt x="9" y="43"/>
                    </a:lnTo>
                    <a:lnTo>
                      <a:pt x="8" y="50"/>
                    </a:lnTo>
                    <a:lnTo>
                      <a:pt x="6" y="76"/>
                    </a:lnTo>
                    <a:lnTo>
                      <a:pt x="6" y="113"/>
                    </a:lnTo>
                    <a:lnTo>
                      <a:pt x="6" y="157"/>
                    </a:lnTo>
                    <a:lnTo>
                      <a:pt x="5" y="254"/>
                    </a:lnTo>
                    <a:lnTo>
                      <a:pt x="5" y="301"/>
                    </a:lnTo>
                    <a:lnTo>
                      <a:pt x="3" y="345"/>
                    </a:lnTo>
                    <a:lnTo>
                      <a:pt x="2" y="380"/>
                    </a:lnTo>
                    <a:lnTo>
                      <a:pt x="0" y="414"/>
                    </a:lnTo>
                    <a:lnTo>
                      <a:pt x="0" y="444"/>
                    </a:lnTo>
                    <a:lnTo>
                      <a:pt x="0" y="475"/>
                    </a:lnTo>
                    <a:lnTo>
                      <a:pt x="2" y="534"/>
                    </a:lnTo>
                    <a:lnTo>
                      <a:pt x="2" y="568"/>
                    </a:lnTo>
                    <a:lnTo>
                      <a:pt x="2" y="603"/>
                    </a:lnTo>
                    <a:lnTo>
                      <a:pt x="11" y="572"/>
                    </a:lnTo>
                    <a:lnTo>
                      <a:pt x="22" y="545"/>
                    </a:lnTo>
                    <a:lnTo>
                      <a:pt x="28" y="531"/>
                    </a:lnTo>
                    <a:lnTo>
                      <a:pt x="35" y="519"/>
                    </a:lnTo>
                    <a:lnTo>
                      <a:pt x="43" y="507"/>
                    </a:lnTo>
                    <a:lnTo>
                      <a:pt x="52" y="496"/>
                    </a:lnTo>
                    <a:lnTo>
                      <a:pt x="61" y="485"/>
                    </a:lnTo>
                    <a:lnTo>
                      <a:pt x="70" y="476"/>
                    </a:lnTo>
                    <a:lnTo>
                      <a:pt x="81" y="469"/>
                    </a:lnTo>
                    <a:lnTo>
                      <a:pt x="93" y="461"/>
                    </a:lnTo>
                    <a:lnTo>
                      <a:pt x="107" y="457"/>
                    </a:lnTo>
                    <a:lnTo>
                      <a:pt x="113" y="454"/>
                    </a:lnTo>
                    <a:lnTo>
                      <a:pt x="121" y="452"/>
                    </a:lnTo>
                    <a:lnTo>
                      <a:pt x="128" y="450"/>
                    </a:lnTo>
                    <a:lnTo>
                      <a:pt x="136" y="450"/>
                    </a:lnTo>
                    <a:lnTo>
                      <a:pt x="151" y="449"/>
                    </a:lnTo>
                    <a:lnTo>
                      <a:pt x="157" y="449"/>
                    </a:lnTo>
                    <a:lnTo>
                      <a:pt x="164" y="450"/>
                    </a:lnTo>
                    <a:lnTo>
                      <a:pt x="174" y="455"/>
                    </a:lnTo>
                    <a:lnTo>
                      <a:pt x="185" y="461"/>
                    </a:lnTo>
                    <a:lnTo>
                      <a:pt x="189" y="466"/>
                    </a:lnTo>
                    <a:lnTo>
                      <a:pt x="194" y="469"/>
                    </a:lnTo>
                    <a:lnTo>
                      <a:pt x="212" y="487"/>
                    </a:lnTo>
                    <a:lnTo>
                      <a:pt x="221" y="496"/>
                    </a:lnTo>
                    <a:lnTo>
                      <a:pt x="232" y="504"/>
                    </a:lnTo>
                    <a:lnTo>
                      <a:pt x="234" y="478"/>
                    </a:lnTo>
                    <a:lnTo>
                      <a:pt x="235" y="466"/>
                    </a:lnTo>
                    <a:lnTo>
                      <a:pt x="237" y="460"/>
                    </a:lnTo>
                    <a:lnTo>
                      <a:pt x="240" y="454"/>
                    </a:lnTo>
                    <a:lnTo>
                      <a:pt x="243" y="444"/>
                    </a:lnTo>
                    <a:lnTo>
                      <a:pt x="246" y="435"/>
                    </a:lnTo>
                    <a:lnTo>
                      <a:pt x="250" y="415"/>
                    </a:lnTo>
                    <a:lnTo>
                      <a:pt x="254" y="397"/>
                    </a:lnTo>
                    <a:lnTo>
                      <a:pt x="257" y="379"/>
                    </a:lnTo>
                    <a:lnTo>
                      <a:pt x="261" y="341"/>
                    </a:lnTo>
                    <a:lnTo>
                      <a:pt x="267" y="303"/>
                    </a:lnTo>
                    <a:lnTo>
                      <a:pt x="269" y="297"/>
                    </a:lnTo>
                    <a:lnTo>
                      <a:pt x="272" y="292"/>
                    </a:lnTo>
                    <a:lnTo>
                      <a:pt x="272" y="291"/>
                    </a:lnTo>
                    <a:lnTo>
                      <a:pt x="273" y="288"/>
                    </a:lnTo>
                    <a:lnTo>
                      <a:pt x="275" y="283"/>
                    </a:lnTo>
                    <a:lnTo>
                      <a:pt x="279" y="231"/>
                    </a:lnTo>
                    <a:lnTo>
                      <a:pt x="284" y="180"/>
                    </a:lnTo>
                    <a:lnTo>
                      <a:pt x="289" y="155"/>
                    </a:lnTo>
                    <a:lnTo>
                      <a:pt x="293" y="129"/>
                    </a:lnTo>
                    <a:lnTo>
                      <a:pt x="299" y="105"/>
                    </a:lnTo>
                    <a:lnTo>
                      <a:pt x="302" y="93"/>
                    </a:lnTo>
                    <a:lnTo>
                      <a:pt x="307" y="81"/>
                    </a:lnTo>
                    <a:lnTo>
                      <a:pt x="311" y="72"/>
                    </a:lnTo>
                    <a:lnTo>
                      <a:pt x="319" y="59"/>
                    </a:lnTo>
                    <a:lnTo>
                      <a:pt x="327" y="29"/>
                    </a:lnTo>
                    <a:close/>
                  </a:path>
                </a:pathLst>
              </a:custGeom>
              <a:solidFill>
                <a:srgbClr val="CCCCCC"/>
              </a:solidFill>
              <a:ln w="9525">
                <a:solidFill>
                  <a:schemeClr val="tx2"/>
                </a:solidFill>
                <a:round/>
                <a:headEnd/>
                <a:tailEnd/>
              </a:ln>
            </p:spPr>
            <p:txBody>
              <a:bodyPr/>
              <a:lstStyle/>
              <a:p>
                <a:endParaRPr lang="en-US" sz="3120"/>
              </a:p>
            </p:txBody>
          </p:sp>
          <p:sp>
            <p:nvSpPr>
              <p:cNvPr id="380624" name="Freeform 720"/>
              <p:cNvSpPr>
                <a:spLocks/>
              </p:cNvSpPr>
              <p:nvPr/>
            </p:nvSpPr>
            <p:spPr bwMode="auto">
              <a:xfrm>
                <a:off x="390" y="1279"/>
                <a:ext cx="149" cy="18"/>
              </a:xfrm>
              <a:custGeom>
                <a:avLst/>
                <a:gdLst>
                  <a:gd name="T0" fmla="*/ 294 w 297"/>
                  <a:gd name="T1" fmla="*/ 35 h 35"/>
                  <a:gd name="T2" fmla="*/ 259 w 297"/>
                  <a:gd name="T3" fmla="*/ 23 h 35"/>
                  <a:gd name="T4" fmla="*/ 241 w 297"/>
                  <a:gd name="T5" fmla="*/ 18 h 35"/>
                  <a:gd name="T6" fmla="*/ 224 w 297"/>
                  <a:gd name="T7" fmla="*/ 15 h 35"/>
                  <a:gd name="T8" fmla="*/ 206 w 297"/>
                  <a:gd name="T9" fmla="*/ 12 h 35"/>
                  <a:gd name="T10" fmla="*/ 189 w 297"/>
                  <a:gd name="T11" fmla="*/ 9 h 35"/>
                  <a:gd name="T12" fmla="*/ 171 w 297"/>
                  <a:gd name="T13" fmla="*/ 8 h 35"/>
                  <a:gd name="T14" fmla="*/ 152 w 297"/>
                  <a:gd name="T15" fmla="*/ 8 h 35"/>
                  <a:gd name="T16" fmla="*/ 134 w 297"/>
                  <a:gd name="T17" fmla="*/ 8 h 35"/>
                  <a:gd name="T18" fmla="*/ 116 w 297"/>
                  <a:gd name="T19" fmla="*/ 8 h 35"/>
                  <a:gd name="T20" fmla="*/ 78 w 297"/>
                  <a:gd name="T21" fmla="*/ 11 h 35"/>
                  <a:gd name="T22" fmla="*/ 59 w 297"/>
                  <a:gd name="T23" fmla="*/ 14 h 35"/>
                  <a:gd name="T24" fmla="*/ 41 w 297"/>
                  <a:gd name="T25" fmla="*/ 18 h 35"/>
                  <a:gd name="T26" fmla="*/ 21 w 297"/>
                  <a:gd name="T27" fmla="*/ 23 h 35"/>
                  <a:gd name="T28" fmla="*/ 1 w 297"/>
                  <a:gd name="T29" fmla="*/ 27 h 35"/>
                  <a:gd name="T30" fmla="*/ 0 w 297"/>
                  <a:gd name="T31" fmla="*/ 21 h 35"/>
                  <a:gd name="T32" fmla="*/ 20 w 297"/>
                  <a:gd name="T33" fmla="*/ 15 h 35"/>
                  <a:gd name="T34" fmla="*/ 38 w 297"/>
                  <a:gd name="T35" fmla="*/ 12 h 35"/>
                  <a:gd name="T36" fmla="*/ 58 w 297"/>
                  <a:gd name="T37" fmla="*/ 8 h 35"/>
                  <a:gd name="T38" fmla="*/ 78 w 297"/>
                  <a:gd name="T39" fmla="*/ 5 h 35"/>
                  <a:gd name="T40" fmla="*/ 114 w 297"/>
                  <a:gd name="T41" fmla="*/ 2 h 35"/>
                  <a:gd name="T42" fmla="*/ 134 w 297"/>
                  <a:gd name="T43" fmla="*/ 0 h 35"/>
                  <a:gd name="T44" fmla="*/ 152 w 297"/>
                  <a:gd name="T45" fmla="*/ 0 h 35"/>
                  <a:gd name="T46" fmla="*/ 171 w 297"/>
                  <a:gd name="T47" fmla="*/ 2 h 35"/>
                  <a:gd name="T48" fmla="*/ 189 w 297"/>
                  <a:gd name="T49" fmla="*/ 3 h 35"/>
                  <a:gd name="T50" fmla="*/ 207 w 297"/>
                  <a:gd name="T51" fmla="*/ 6 h 35"/>
                  <a:gd name="T52" fmla="*/ 226 w 297"/>
                  <a:gd name="T53" fmla="*/ 9 h 35"/>
                  <a:gd name="T54" fmla="*/ 244 w 297"/>
                  <a:gd name="T55" fmla="*/ 12 h 35"/>
                  <a:gd name="T56" fmla="*/ 262 w 297"/>
                  <a:gd name="T57" fmla="*/ 17 h 35"/>
                  <a:gd name="T58" fmla="*/ 297 w 297"/>
                  <a:gd name="T59" fmla="*/ 29 h 35"/>
                  <a:gd name="T60" fmla="*/ 294 w 297"/>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7" h="35">
                    <a:moveTo>
                      <a:pt x="294" y="35"/>
                    </a:moveTo>
                    <a:lnTo>
                      <a:pt x="259" y="23"/>
                    </a:lnTo>
                    <a:lnTo>
                      <a:pt x="241" y="18"/>
                    </a:lnTo>
                    <a:lnTo>
                      <a:pt x="224" y="15"/>
                    </a:lnTo>
                    <a:lnTo>
                      <a:pt x="206" y="12"/>
                    </a:lnTo>
                    <a:lnTo>
                      <a:pt x="189" y="9"/>
                    </a:lnTo>
                    <a:lnTo>
                      <a:pt x="171" y="8"/>
                    </a:lnTo>
                    <a:lnTo>
                      <a:pt x="152" y="8"/>
                    </a:lnTo>
                    <a:lnTo>
                      <a:pt x="134" y="8"/>
                    </a:lnTo>
                    <a:lnTo>
                      <a:pt x="116" y="8"/>
                    </a:lnTo>
                    <a:lnTo>
                      <a:pt x="78" y="11"/>
                    </a:lnTo>
                    <a:lnTo>
                      <a:pt x="59" y="14"/>
                    </a:lnTo>
                    <a:lnTo>
                      <a:pt x="41" y="18"/>
                    </a:lnTo>
                    <a:lnTo>
                      <a:pt x="21" y="23"/>
                    </a:lnTo>
                    <a:lnTo>
                      <a:pt x="1" y="27"/>
                    </a:lnTo>
                    <a:lnTo>
                      <a:pt x="0" y="21"/>
                    </a:lnTo>
                    <a:lnTo>
                      <a:pt x="20" y="15"/>
                    </a:lnTo>
                    <a:lnTo>
                      <a:pt x="38" y="12"/>
                    </a:lnTo>
                    <a:lnTo>
                      <a:pt x="58" y="8"/>
                    </a:lnTo>
                    <a:lnTo>
                      <a:pt x="78" y="5"/>
                    </a:lnTo>
                    <a:lnTo>
                      <a:pt x="114" y="2"/>
                    </a:lnTo>
                    <a:lnTo>
                      <a:pt x="134" y="0"/>
                    </a:lnTo>
                    <a:lnTo>
                      <a:pt x="152" y="0"/>
                    </a:lnTo>
                    <a:lnTo>
                      <a:pt x="171" y="2"/>
                    </a:lnTo>
                    <a:lnTo>
                      <a:pt x="189" y="3"/>
                    </a:lnTo>
                    <a:lnTo>
                      <a:pt x="207" y="6"/>
                    </a:lnTo>
                    <a:lnTo>
                      <a:pt x="226" y="9"/>
                    </a:lnTo>
                    <a:lnTo>
                      <a:pt x="244" y="12"/>
                    </a:lnTo>
                    <a:lnTo>
                      <a:pt x="262" y="17"/>
                    </a:lnTo>
                    <a:lnTo>
                      <a:pt x="297" y="29"/>
                    </a:lnTo>
                    <a:lnTo>
                      <a:pt x="294" y="35"/>
                    </a:lnTo>
                    <a:close/>
                  </a:path>
                </a:pathLst>
              </a:custGeom>
              <a:solidFill>
                <a:srgbClr val="000000"/>
              </a:solidFill>
              <a:ln w="9525">
                <a:solidFill>
                  <a:schemeClr val="tx2"/>
                </a:solidFill>
                <a:round/>
                <a:headEnd/>
                <a:tailEnd/>
              </a:ln>
            </p:spPr>
            <p:txBody>
              <a:bodyPr/>
              <a:lstStyle/>
              <a:p>
                <a:endParaRPr lang="en-US" sz="3120"/>
              </a:p>
            </p:txBody>
          </p:sp>
          <p:sp>
            <p:nvSpPr>
              <p:cNvPr id="380625" name="Freeform 721"/>
              <p:cNvSpPr>
                <a:spLocks/>
              </p:cNvSpPr>
              <p:nvPr/>
            </p:nvSpPr>
            <p:spPr bwMode="auto">
              <a:xfrm>
                <a:off x="378" y="1290"/>
                <a:ext cx="13" cy="11"/>
              </a:xfrm>
              <a:custGeom>
                <a:avLst/>
                <a:gdLst>
                  <a:gd name="T0" fmla="*/ 26 w 26"/>
                  <a:gd name="T1" fmla="*/ 6 h 23"/>
                  <a:gd name="T2" fmla="*/ 20 w 26"/>
                  <a:gd name="T3" fmla="*/ 9 h 23"/>
                  <a:gd name="T4" fmla="*/ 15 w 26"/>
                  <a:gd name="T5" fmla="*/ 12 h 23"/>
                  <a:gd name="T6" fmla="*/ 9 w 26"/>
                  <a:gd name="T7" fmla="*/ 17 h 23"/>
                  <a:gd name="T8" fmla="*/ 5 w 26"/>
                  <a:gd name="T9" fmla="*/ 23 h 23"/>
                  <a:gd name="T10" fmla="*/ 0 w 26"/>
                  <a:gd name="T11" fmla="*/ 19 h 23"/>
                  <a:gd name="T12" fmla="*/ 5 w 26"/>
                  <a:gd name="T13" fmla="*/ 12 h 23"/>
                  <a:gd name="T14" fmla="*/ 11 w 26"/>
                  <a:gd name="T15" fmla="*/ 6 h 23"/>
                  <a:gd name="T16" fmla="*/ 17 w 26"/>
                  <a:gd name="T17" fmla="*/ 3 h 23"/>
                  <a:gd name="T18" fmla="*/ 23 w 26"/>
                  <a:gd name="T19" fmla="*/ 0 h 23"/>
                  <a:gd name="T20" fmla="*/ 26 w 26"/>
                  <a:gd name="T21"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26" y="6"/>
                    </a:moveTo>
                    <a:lnTo>
                      <a:pt x="20" y="9"/>
                    </a:lnTo>
                    <a:lnTo>
                      <a:pt x="15" y="12"/>
                    </a:lnTo>
                    <a:lnTo>
                      <a:pt x="9" y="17"/>
                    </a:lnTo>
                    <a:lnTo>
                      <a:pt x="5" y="23"/>
                    </a:lnTo>
                    <a:lnTo>
                      <a:pt x="0" y="19"/>
                    </a:lnTo>
                    <a:lnTo>
                      <a:pt x="5" y="12"/>
                    </a:lnTo>
                    <a:lnTo>
                      <a:pt x="11" y="6"/>
                    </a:lnTo>
                    <a:lnTo>
                      <a:pt x="17" y="3"/>
                    </a:lnTo>
                    <a:lnTo>
                      <a:pt x="23" y="0"/>
                    </a:lnTo>
                    <a:lnTo>
                      <a:pt x="26" y="6"/>
                    </a:lnTo>
                    <a:close/>
                  </a:path>
                </a:pathLst>
              </a:custGeom>
              <a:solidFill>
                <a:srgbClr val="000000"/>
              </a:solidFill>
              <a:ln w="9525">
                <a:solidFill>
                  <a:schemeClr val="tx2"/>
                </a:solidFill>
                <a:round/>
                <a:headEnd/>
                <a:tailEnd/>
              </a:ln>
            </p:spPr>
            <p:txBody>
              <a:bodyPr/>
              <a:lstStyle/>
              <a:p>
                <a:endParaRPr lang="en-US" sz="3120"/>
              </a:p>
            </p:txBody>
          </p:sp>
          <p:sp>
            <p:nvSpPr>
              <p:cNvPr id="380626" name="Freeform 722"/>
              <p:cNvSpPr>
                <a:spLocks/>
              </p:cNvSpPr>
              <p:nvPr/>
            </p:nvSpPr>
            <p:spPr bwMode="auto">
              <a:xfrm>
                <a:off x="390" y="1290"/>
                <a:ext cx="1" cy="3"/>
              </a:xfrm>
              <a:custGeom>
                <a:avLst/>
                <a:gdLst>
                  <a:gd name="T0" fmla="*/ 0 w 3"/>
                  <a:gd name="T1" fmla="*/ 0 h 6"/>
                  <a:gd name="T2" fmla="*/ 3 w 3"/>
                  <a:gd name="T3" fmla="*/ 6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1"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27" name="Freeform 723"/>
              <p:cNvSpPr>
                <a:spLocks/>
              </p:cNvSpPr>
              <p:nvPr/>
            </p:nvSpPr>
            <p:spPr bwMode="auto">
              <a:xfrm>
                <a:off x="374" y="1299"/>
                <a:ext cx="8" cy="154"/>
              </a:xfrm>
              <a:custGeom>
                <a:avLst/>
                <a:gdLst>
                  <a:gd name="T0" fmla="*/ 15 w 15"/>
                  <a:gd name="T1" fmla="*/ 3 h 308"/>
                  <a:gd name="T2" fmla="*/ 14 w 15"/>
                  <a:gd name="T3" fmla="*/ 6 h 308"/>
                  <a:gd name="T4" fmla="*/ 12 w 15"/>
                  <a:gd name="T5" fmla="*/ 13 h 308"/>
                  <a:gd name="T6" fmla="*/ 10 w 15"/>
                  <a:gd name="T7" fmla="*/ 39 h 308"/>
                  <a:gd name="T8" fmla="*/ 10 w 15"/>
                  <a:gd name="T9" fmla="*/ 76 h 308"/>
                  <a:gd name="T10" fmla="*/ 10 w 15"/>
                  <a:gd name="T11" fmla="*/ 120 h 308"/>
                  <a:gd name="T12" fmla="*/ 10 w 15"/>
                  <a:gd name="T13" fmla="*/ 217 h 308"/>
                  <a:gd name="T14" fmla="*/ 9 w 15"/>
                  <a:gd name="T15" fmla="*/ 264 h 308"/>
                  <a:gd name="T16" fmla="*/ 7 w 15"/>
                  <a:gd name="T17" fmla="*/ 308 h 308"/>
                  <a:gd name="T18" fmla="*/ 0 w 15"/>
                  <a:gd name="T19" fmla="*/ 308 h 308"/>
                  <a:gd name="T20" fmla="*/ 3 w 15"/>
                  <a:gd name="T21" fmla="*/ 264 h 308"/>
                  <a:gd name="T22" fmla="*/ 3 w 15"/>
                  <a:gd name="T23" fmla="*/ 217 h 308"/>
                  <a:gd name="T24" fmla="*/ 3 w 15"/>
                  <a:gd name="T25" fmla="*/ 120 h 308"/>
                  <a:gd name="T26" fmla="*/ 3 w 15"/>
                  <a:gd name="T27" fmla="*/ 76 h 308"/>
                  <a:gd name="T28" fmla="*/ 4 w 15"/>
                  <a:gd name="T29" fmla="*/ 39 h 308"/>
                  <a:gd name="T30" fmla="*/ 6 w 15"/>
                  <a:gd name="T31" fmla="*/ 13 h 308"/>
                  <a:gd name="T32" fmla="*/ 6 w 15"/>
                  <a:gd name="T33" fmla="*/ 6 h 308"/>
                  <a:gd name="T34" fmla="*/ 7 w 15"/>
                  <a:gd name="T35" fmla="*/ 0 h 308"/>
                  <a:gd name="T36" fmla="*/ 15 w 15"/>
                  <a:gd name="T37" fmla="*/ 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308">
                    <a:moveTo>
                      <a:pt x="15" y="3"/>
                    </a:moveTo>
                    <a:lnTo>
                      <a:pt x="14" y="6"/>
                    </a:lnTo>
                    <a:lnTo>
                      <a:pt x="12" y="13"/>
                    </a:lnTo>
                    <a:lnTo>
                      <a:pt x="10" y="39"/>
                    </a:lnTo>
                    <a:lnTo>
                      <a:pt x="10" y="76"/>
                    </a:lnTo>
                    <a:lnTo>
                      <a:pt x="10" y="120"/>
                    </a:lnTo>
                    <a:lnTo>
                      <a:pt x="10" y="217"/>
                    </a:lnTo>
                    <a:lnTo>
                      <a:pt x="9" y="264"/>
                    </a:lnTo>
                    <a:lnTo>
                      <a:pt x="7" y="308"/>
                    </a:lnTo>
                    <a:lnTo>
                      <a:pt x="0" y="308"/>
                    </a:lnTo>
                    <a:lnTo>
                      <a:pt x="3" y="264"/>
                    </a:lnTo>
                    <a:lnTo>
                      <a:pt x="3" y="217"/>
                    </a:lnTo>
                    <a:lnTo>
                      <a:pt x="3" y="120"/>
                    </a:lnTo>
                    <a:lnTo>
                      <a:pt x="3" y="76"/>
                    </a:lnTo>
                    <a:lnTo>
                      <a:pt x="4" y="39"/>
                    </a:lnTo>
                    <a:lnTo>
                      <a:pt x="6" y="13"/>
                    </a:lnTo>
                    <a:lnTo>
                      <a:pt x="6" y="6"/>
                    </a:lnTo>
                    <a:lnTo>
                      <a:pt x="7" y="0"/>
                    </a:lnTo>
                    <a:lnTo>
                      <a:pt x="15" y="3"/>
                    </a:lnTo>
                    <a:close/>
                  </a:path>
                </a:pathLst>
              </a:custGeom>
              <a:solidFill>
                <a:srgbClr val="000000"/>
              </a:solidFill>
              <a:ln w="9525">
                <a:solidFill>
                  <a:schemeClr val="tx2"/>
                </a:solidFill>
                <a:round/>
                <a:headEnd/>
                <a:tailEnd/>
              </a:ln>
            </p:spPr>
            <p:txBody>
              <a:bodyPr/>
              <a:lstStyle/>
              <a:p>
                <a:endParaRPr lang="en-US" sz="3120"/>
              </a:p>
            </p:txBody>
          </p:sp>
          <p:sp>
            <p:nvSpPr>
              <p:cNvPr id="380628" name="Freeform 724"/>
              <p:cNvSpPr>
                <a:spLocks/>
              </p:cNvSpPr>
              <p:nvPr/>
            </p:nvSpPr>
            <p:spPr bwMode="auto">
              <a:xfrm>
                <a:off x="378" y="1299"/>
                <a:ext cx="4" cy="2"/>
              </a:xfrm>
              <a:custGeom>
                <a:avLst/>
                <a:gdLst>
                  <a:gd name="T0" fmla="*/ 2 w 8"/>
                  <a:gd name="T1" fmla="*/ 0 h 4"/>
                  <a:gd name="T2" fmla="*/ 0 w 8"/>
                  <a:gd name="T3" fmla="*/ 1 h 4"/>
                  <a:gd name="T4" fmla="*/ 0 w 8"/>
                  <a:gd name="T5" fmla="*/ 0 h 4"/>
                  <a:gd name="T6" fmla="*/ 8 w 8"/>
                  <a:gd name="T7" fmla="*/ 3 h 4"/>
                  <a:gd name="T8" fmla="*/ 7 w 8"/>
                  <a:gd name="T9" fmla="*/ 4 h 4"/>
                  <a:gd name="T10" fmla="*/ 2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2" y="0"/>
                    </a:moveTo>
                    <a:lnTo>
                      <a:pt x="0" y="1"/>
                    </a:lnTo>
                    <a:lnTo>
                      <a:pt x="0" y="0"/>
                    </a:lnTo>
                    <a:lnTo>
                      <a:pt x="8" y="3"/>
                    </a:lnTo>
                    <a:lnTo>
                      <a:pt x="7" y="4"/>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629" name="Freeform 725"/>
              <p:cNvSpPr>
                <a:spLocks/>
              </p:cNvSpPr>
              <p:nvPr/>
            </p:nvSpPr>
            <p:spPr bwMode="auto">
              <a:xfrm>
                <a:off x="373" y="1453"/>
                <a:ext cx="5" cy="129"/>
              </a:xfrm>
              <a:custGeom>
                <a:avLst/>
                <a:gdLst>
                  <a:gd name="T0" fmla="*/ 9 w 9"/>
                  <a:gd name="T1" fmla="*/ 0 h 258"/>
                  <a:gd name="T2" fmla="*/ 8 w 9"/>
                  <a:gd name="T3" fmla="*/ 35 h 258"/>
                  <a:gd name="T4" fmla="*/ 6 w 9"/>
                  <a:gd name="T5" fmla="*/ 69 h 258"/>
                  <a:gd name="T6" fmla="*/ 6 w 9"/>
                  <a:gd name="T7" fmla="*/ 99 h 258"/>
                  <a:gd name="T8" fmla="*/ 6 w 9"/>
                  <a:gd name="T9" fmla="*/ 130 h 258"/>
                  <a:gd name="T10" fmla="*/ 8 w 9"/>
                  <a:gd name="T11" fmla="*/ 189 h 258"/>
                  <a:gd name="T12" fmla="*/ 8 w 9"/>
                  <a:gd name="T13" fmla="*/ 223 h 258"/>
                  <a:gd name="T14" fmla="*/ 8 w 9"/>
                  <a:gd name="T15" fmla="*/ 258 h 258"/>
                  <a:gd name="T16" fmla="*/ 0 w 9"/>
                  <a:gd name="T17" fmla="*/ 258 h 258"/>
                  <a:gd name="T18" fmla="*/ 2 w 9"/>
                  <a:gd name="T19" fmla="*/ 223 h 258"/>
                  <a:gd name="T20" fmla="*/ 2 w 9"/>
                  <a:gd name="T21" fmla="*/ 189 h 258"/>
                  <a:gd name="T22" fmla="*/ 0 w 9"/>
                  <a:gd name="T23" fmla="*/ 130 h 258"/>
                  <a:gd name="T24" fmla="*/ 0 w 9"/>
                  <a:gd name="T25" fmla="*/ 99 h 258"/>
                  <a:gd name="T26" fmla="*/ 0 w 9"/>
                  <a:gd name="T27" fmla="*/ 69 h 258"/>
                  <a:gd name="T28" fmla="*/ 0 w 9"/>
                  <a:gd name="T29" fmla="*/ 35 h 258"/>
                  <a:gd name="T30" fmla="*/ 2 w 9"/>
                  <a:gd name="T31" fmla="*/ 0 h 258"/>
                  <a:gd name="T32" fmla="*/ 9 w 9"/>
                  <a:gd name="T3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58">
                    <a:moveTo>
                      <a:pt x="9" y="0"/>
                    </a:moveTo>
                    <a:lnTo>
                      <a:pt x="8" y="35"/>
                    </a:lnTo>
                    <a:lnTo>
                      <a:pt x="6" y="69"/>
                    </a:lnTo>
                    <a:lnTo>
                      <a:pt x="6" y="99"/>
                    </a:lnTo>
                    <a:lnTo>
                      <a:pt x="6" y="130"/>
                    </a:lnTo>
                    <a:lnTo>
                      <a:pt x="8" y="189"/>
                    </a:lnTo>
                    <a:lnTo>
                      <a:pt x="8" y="223"/>
                    </a:lnTo>
                    <a:lnTo>
                      <a:pt x="8" y="258"/>
                    </a:lnTo>
                    <a:lnTo>
                      <a:pt x="0" y="258"/>
                    </a:lnTo>
                    <a:lnTo>
                      <a:pt x="2" y="223"/>
                    </a:lnTo>
                    <a:lnTo>
                      <a:pt x="2" y="189"/>
                    </a:lnTo>
                    <a:lnTo>
                      <a:pt x="0" y="130"/>
                    </a:lnTo>
                    <a:lnTo>
                      <a:pt x="0" y="99"/>
                    </a:lnTo>
                    <a:lnTo>
                      <a:pt x="0" y="69"/>
                    </a:lnTo>
                    <a:lnTo>
                      <a:pt x="0" y="35"/>
                    </a:lnTo>
                    <a:lnTo>
                      <a:pt x="2"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0630" name="Freeform 726"/>
              <p:cNvSpPr>
                <a:spLocks/>
              </p:cNvSpPr>
              <p:nvPr/>
            </p:nvSpPr>
            <p:spPr bwMode="auto">
              <a:xfrm>
                <a:off x="374" y="1453"/>
                <a:ext cx="4"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0631" name="Freeform 727"/>
              <p:cNvSpPr>
                <a:spLocks/>
              </p:cNvSpPr>
              <p:nvPr/>
            </p:nvSpPr>
            <p:spPr bwMode="auto">
              <a:xfrm>
                <a:off x="373" y="1503"/>
                <a:ext cx="77" cy="80"/>
              </a:xfrm>
              <a:custGeom>
                <a:avLst/>
                <a:gdLst>
                  <a:gd name="T0" fmla="*/ 0 w 154"/>
                  <a:gd name="T1" fmla="*/ 155 h 158"/>
                  <a:gd name="T2" fmla="*/ 11 w 154"/>
                  <a:gd name="T3" fmla="*/ 126 h 158"/>
                  <a:gd name="T4" fmla="*/ 22 w 154"/>
                  <a:gd name="T5" fmla="*/ 97 h 158"/>
                  <a:gd name="T6" fmla="*/ 28 w 154"/>
                  <a:gd name="T7" fmla="*/ 84 h 158"/>
                  <a:gd name="T8" fmla="*/ 35 w 154"/>
                  <a:gd name="T9" fmla="*/ 70 h 158"/>
                  <a:gd name="T10" fmla="*/ 43 w 154"/>
                  <a:gd name="T11" fmla="*/ 59 h 158"/>
                  <a:gd name="T12" fmla="*/ 52 w 154"/>
                  <a:gd name="T13" fmla="*/ 47 h 158"/>
                  <a:gd name="T14" fmla="*/ 61 w 154"/>
                  <a:gd name="T15" fmla="*/ 36 h 158"/>
                  <a:gd name="T16" fmla="*/ 72 w 154"/>
                  <a:gd name="T17" fmla="*/ 27 h 158"/>
                  <a:gd name="T18" fmla="*/ 83 w 154"/>
                  <a:gd name="T19" fmla="*/ 20 h 158"/>
                  <a:gd name="T20" fmla="*/ 95 w 154"/>
                  <a:gd name="T21" fmla="*/ 12 h 158"/>
                  <a:gd name="T22" fmla="*/ 109 w 154"/>
                  <a:gd name="T23" fmla="*/ 8 h 158"/>
                  <a:gd name="T24" fmla="*/ 115 w 154"/>
                  <a:gd name="T25" fmla="*/ 4 h 158"/>
                  <a:gd name="T26" fmla="*/ 122 w 154"/>
                  <a:gd name="T27" fmla="*/ 3 h 158"/>
                  <a:gd name="T28" fmla="*/ 130 w 154"/>
                  <a:gd name="T29" fmla="*/ 1 h 158"/>
                  <a:gd name="T30" fmla="*/ 139 w 154"/>
                  <a:gd name="T31" fmla="*/ 0 h 158"/>
                  <a:gd name="T32" fmla="*/ 154 w 154"/>
                  <a:gd name="T33" fmla="*/ 0 h 158"/>
                  <a:gd name="T34" fmla="*/ 154 w 154"/>
                  <a:gd name="T35" fmla="*/ 6 h 158"/>
                  <a:gd name="T36" fmla="*/ 139 w 154"/>
                  <a:gd name="T37" fmla="*/ 8 h 158"/>
                  <a:gd name="T38" fmla="*/ 131 w 154"/>
                  <a:gd name="T39" fmla="*/ 9 h 158"/>
                  <a:gd name="T40" fmla="*/ 124 w 154"/>
                  <a:gd name="T41" fmla="*/ 9 h 158"/>
                  <a:gd name="T42" fmla="*/ 118 w 154"/>
                  <a:gd name="T43" fmla="*/ 12 h 158"/>
                  <a:gd name="T44" fmla="*/ 110 w 154"/>
                  <a:gd name="T45" fmla="*/ 14 h 158"/>
                  <a:gd name="T46" fmla="*/ 98 w 154"/>
                  <a:gd name="T47" fmla="*/ 18 h 158"/>
                  <a:gd name="T48" fmla="*/ 87 w 154"/>
                  <a:gd name="T49" fmla="*/ 26 h 158"/>
                  <a:gd name="T50" fmla="*/ 75 w 154"/>
                  <a:gd name="T51" fmla="*/ 33 h 158"/>
                  <a:gd name="T52" fmla="*/ 66 w 154"/>
                  <a:gd name="T53" fmla="*/ 43 h 158"/>
                  <a:gd name="T54" fmla="*/ 57 w 154"/>
                  <a:gd name="T55" fmla="*/ 52 h 158"/>
                  <a:gd name="T56" fmla="*/ 49 w 154"/>
                  <a:gd name="T57" fmla="*/ 62 h 158"/>
                  <a:gd name="T58" fmla="*/ 41 w 154"/>
                  <a:gd name="T59" fmla="*/ 74 h 158"/>
                  <a:gd name="T60" fmla="*/ 34 w 154"/>
                  <a:gd name="T61" fmla="*/ 87 h 158"/>
                  <a:gd name="T62" fmla="*/ 28 w 154"/>
                  <a:gd name="T63" fmla="*/ 100 h 158"/>
                  <a:gd name="T64" fmla="*/ 17 w 154"/>
                  <a:gd name="T65" fmla="*/ 128 h 158"/>
                  <a:gd name="T66" fmla="*/ 8 w 154"/>
                  <a:gd name="T67" fmla="*/ 158 h 158"/>
                  <a:gd name="T68" fmla="*/ 0 w 154"/>
                  <a:gd name="T69"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8">
                    <a:moveTo>
                      <a:pt x="0" y="155"/>
                    </a:moveTo>
                    <a:lnTo>
                      <a:pt x="11" y="126"/>
                    </a:lnTo>
                    <a:lnTo>
                      <a:pt x="22" y="97"/>
                    </a:lnTo>
                    <a:lnTo>
                      <a:pt x="28" y="84"/>
                    </a:lnTo>
                    <a:lnTo>
                      <a:pt x="35" y="70"/>
                    </a:lnTo>
                    <a:lnTo>
                      <a:pt x="43" y="59"/>
                    </a:lnTo>
                    <a:lnTo>
                      <a:pt x="52" y="47"/>
                    </a:lnTo>
                    <a:lnTo>
                      <a:pt x="61" y="36"/>
                    </a:lnTo>
                    <a:lnTo>
                      <a:pt x="72" y="27"/>
                    </a:lnTo>
                    <a:lnTo>
                      <a:pt x="83" y="20"/>
                    </a:lnTo>
                    <a:lnTo>
                      <a:pt x="95" y="12"/>
                    </a:lnTo>
                    <a:lnTo>
                      <a:pt x="109" y="8"/>
                    </a:lnTo>
                    <a:lnTo>
                      <a:pt x="115" y="4"/>
                    </a:lnTo>
                    <a:lnTo>
                      <a:pt x="122" y="3"/>
                    </a:lnTo>
                    <a:lnTo>
                      <a:pt x="130" y="1"/>
                    </a:lnTo>
                    <a:lnTo>
                      <a:pt x="139" y="0"/>
                    </a:lnTo>
                    <a:lnTo>
                      <a:pt x="154" y="0"/>
                    </a:lnTo>
                    <a:lnTo>
                      <a:pt x="154" y="6"/>
                    </a:lnTo>
                    <a:lnTo>
                      <a:pt x="139" y="8"/>
                    </a:lnTo>
                    <a:lnTo>
                      <a:pt x="131" y="9"/>
                    </a:lnTo>
                    <a:lnTo>
                      <a:pt x="124" y="9"/>
                    </a:lnTo>
                    <a:lnTo>
                      <a:pt x="118" y="12"/>
                    </a:lnTo>
                    <a:lnTo>
                      <a:pt x="110" y="14"/>
                    </a:lnTo>
                    <a:lnTo>
                      <a:pt x="98" y="18"/>
                    </a:lnTo>
                    <a:lnTo>
                      <a:pt x="87" y="26"/>
                    </a:lnTo>
                    <a:lnTo>
                      <a:pt x="75" y="33"/>
                    </a:lnTo>
                    <a:lnTo>
                      <a:pt x="66" y="43"/>
                    </a:lnTo>
                    <a:lnTo>
                      <a:pt x="57" y="52"/>
                    </a:lnTo>
                    <a:lnTo>
                      <a:pt x="49" y="62"/>
                    </a:lnTo>
                    <a:lnTo>
                      <a:pt x="41" y="74"/>
                    </a:lnTo>
                    <a:lnTo>
                      <a:pt x="34" y="87"/>
                    </a:lnTo>
                    <a:lnTo>
                      <a:pt x="28" y="100"/>
                    </a:lnTo>
                    <a:lnTo>
                      <a:pt x="17" y="128"/>
                    </a:lnTo>
                    <a:lnTo>
                      <a:pt x="8" y="158"/>
                    </a:lnTo>
                    <a:lnTo>
                      <a:pt x="0" y="155"/>
                    </a:lnTo>
                    <a:close/>
                  </a:path>
                </a:pathLst>
              </a:custGeom>
              <a:solidFill>
                <a:srgbClr val="000000"/>
              </a:solidFill>
              <a:ln w="9525">
                <a:solidFill>
                  <a:schemeClr val="tx2"/>
                </a:solidFill>
                <a:round/>
                <a:headEnd/>
                <a:tailEnd/>
              </a:ln>
            </p:spPr>
            <p:txBody>
              <a:bodyPr/>
              <a:lstStyle/>
              <a:p>
                <a:endParaRPr lang="en-US" sz="3120"/>
              </a:p>
            </p:txBody>
          </p:sp>
          <p:sp>
            <p:nvSpPr>
              <p:cNvPr id="380632" name="Freeform 728"/>
              <p:cNvSpPr>
                <a:spLocks/>
              </p:cNvSpPr>
              <p:nvPr/>
            </p:nvSpPr>
            <p:spPr bwMode="auto">
              <a:xfrm>
                <a:off x="373" y="1581"/>
                <a:ext cx="4" cy="2"/>
              </a:xfrm>
              <a:custGeom>
                <a:avLst/>
                <a:gdLst>
                  <a:gd name="T0" fmla="*/ 0 w 8"/>
                  <a:gd name="T1" fmla="*/ 2 h 3"/>
                  <a:gd name="T2" fmla="*/ 8 w 8"/>
                  <a:gd name="T3" fmla="*/ 3 h 3"/>
                  <a:gd name="T4" fmla="*/ 0 w 8"/>
                  <a:gd name="T5" fmla="*/ 0 h 3"/>
                  <a:gd name="T6" fmla="*/ 8 w 8"/>
                  <a:gd name="T7" fmla="*/ 2 h 3"/>
                  <a:gd name="T8" fmla="*/ 0 w 8"/>
                  <a:gd name="T9" fmla="*/ 2 h 3"/>
                </a:gdLst>
                <a:ahLst/>
                <a:cxnLst>
                  <a:cxn ang="0">
                    <a:pos x="T0" y="T1"/>
                  </a:cxn>
                  <a:cxn ang="0">
                    <a:pos x="T2" y="T3"/>
                  </a:cxn>
                  <a:cxn ang="0">
                    <a:pos x="T4" y="T5"/>
                  </a:cxn>
                  <a:cxn ang="0">
                    <a:pos x="T6" y="T7"/>
                  </a:cxn>
                  <a:cxn ang="0">
                    <a:pos x="T8" y="T9"/>
                  </a:cxn>
                </a:cxnLst>
                <a:rect l="0" t="0" r="r" b="b"/>
                <a:pathLst>
                  <a:path w="8" h="3">
                    <a:moveTo>
                      <a:pt x="0" y="2"/>
                    </a:moveTo>
                    <a:lnTo>
                      <a:pt x="8" y="3"/>
                    </a:lnTo>
                    <a:lnTo>
                      <a:pt x="0" y="0"/>
                    </a:lnTo>
                    <a:lnTo>
                      <a:pt x="8" y="2"/>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0633" name="Freeform 729"/>
              <p:cNvSpPr>
                <a:spLocks/>
              </p:cNvSpPr>
              <p:nvPr/>
            </p:nvSpPr>
            <p:spPr bwMode="auto">
              <a:xfrm>
                <a:off x="450" y="1503"/>
                <a:ext cx="41" cy="30"/>
              </a:xfrm>
              <a:custGeom>
                <a:avLst/>
                <a:gdLst>
                  <a:gd name="T0" fmla="*/ 0 w 83"/>
                  <a:gd name="T1" fmla="*/ 0 h 59"/>
                  <a:gd name="T2" fmla="*/ 6 w 83"/>
                  <a:gd name="T3" fmla="*/ 0 h 59"/>
                  <a:gd name="T4" fmla="*/ 14 w 83"/>
                  <a:gd name="T5" fmla="*/ 1 h 59"/>
                  <a:gd name="T6" fmla="*/ 25 w 83"/>
                  <a:gd name="T7" fmla="*/ 6 h 59"/>
                  <a:gd name="T8" fmla="*/ 35 w 83"/>
                  <a:gd name="T9" fmla="*/ 12 h 59"/>
                  <a:gd name="T10" fmla="*/ 40 w 83"/>
                  <a:gd name="T11" fmla="*/ 17 h 59"/>
                  <a:gd name="T12" fmla="*/ 45 w 83"/>
                  <a:gd name="T13" fmla="*/ 21 h 59"/>
                  <a:gd name="T14" fmla="*/ 64 w 83"/>
                  <a:gd name="T15" fmla="*/ 39 h 59"/>
                  <a:gd name="T16" fmla="*/ 74 w 83"/>
                  <a:gd name="T17" fmla="*/ 47 h 59"/>
                  <a:gd name="T18" fmla="*/ 83 w 83"/>
                  <a:gd name="T19" fmla="*/ 55 h 59"/>
                  <a:gd name="T20" fmla="*/ 78 w 83"/>
                  <a:gd name="T21" fmla="*/ 59 h 59"/>
                  <a:gd name="T22" fmla="*/ 69 w 83"/>
                  <a:gd name="T23" fmla="*/ 52 h 59"/>
                  <a:gd name="T24" fmla="*/ 58 w 83"/>
                  <a:gd name="T25" fmla="*/ 44 h 59"/>
                  <a:gd name="T26" fmla="*/ 40 w 83"/>
                  <a:gd name="T27" fmla="*/ 26 h 59"/>
                  <a:gd name="T28" fmla="*/ 35 w 83"/>
                  <a:gd name="T29" fmla="*/ 21 h 59"/>
                  <a:gd name="T30" fmla="*/ 31 w 83"/>
                  <a:gd name="T31" fmla="*/ 18 h 59"/>
                  <a:gd name="T32" fmla="*/ 22 w 83"/>
                  <a:gd name="T33" fmla="*/ 12 h 59"/>
                  <a:gd name="T34" fmla="*/ 11 w 83"/>
                  <a:gd name="T35" fmla="*/ 8 h 59"/>
                  <a:gd name="T36" fmla="*/ 6 w 83"/>
                  <a:gd name="T37" fmla="*/ 8 h 59"/>
                  <a:gd name="T38" fmla="*/ 0 w 83"/>
                  <a:gd name="T39" fmla="*/ 6 h 59"/>
                  <a:gd name="T40" fmla="*/ 0 w 83"/>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59">
                    <a:moveTo>
                      <a:pt x="0" y="0"/>
                    </a:moveTo>
                    <a:lnTo>
                      <a:pt x="6" y="0"/>
                    </a:lnTo>
                    <a:lnTo>
                      <a:pt x="14" y="1"/>
                    </a:lnTo>
                    <a:lnTo>
                      <a:pt x="25" y="6"/>
                    </a:lnTo>
                    <a:lnTo>
                      <a:pt x="35" y="12"/>
                    </a:lnTo>
                    <a:lnTo>
                      <a:pt x="40" y="17"/>
                    </a:lnTo>
                    <a:lnTo>
                      <a:pt x="45" y="21"/>
                    </a:lnTo>
                    <a:lnTo>
                      <a:pt x="64" y="39"/>
                    </a:lnTo>
                    <a:lnTo>
                      <a:pt x="74" y="47"/>
                    </a:lnTo>
                    <a:lnTo>
                      <a:pt x="83" y="55"/>
                    </a:lnTo>
                    <a:lnTo>
                      <a:pt x="78" y="59"/>
                    </a:lnTo>
                    <a:lnTo>
                      <a:pt x="69" y="52"/>
                    </a:lnTo>
                    <a:lnTo>
                      <a:pt x="58" y="44"/>
                    </a:lnTo>
                    <a:lnTo>
                      <a:pt x="40" y="26"/>
                    </a:lnTo>
                    <a:lnTo>
                      <a:pt x="35" y="21"/>
                    </a:lnTo>
                    <a:lnTo>
                      <a:pt x="31" y="18"/>
                    </a:lnTo>
                    <a:lnTo>
                      <a:pt x="22" y="12"/>
                    </a:lnTo>
                    <a:lnTo>
                      <a:pt x="11" y="8"/>
                    </a:lnTo>
                    <a:lnTo>
                      <a:pt x="6" y="8"/>
                    </a:ln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34" name="Freeform 730"/>
              <p:cNvSpPr>
                <a:spLocks/>
              </p:cNvSpPr>
              <p:nvPr/>
            </p:nvSpPr>
            <p:spPr bwMode="auto">
              <a:xfrm>
                <a:off x="450" y="1503"/>
                <a:ext cx="1" cy="4"/>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35" name="Freeform 731"/>
              <p:cNvSpPr>
                <a:spLocks/>
              </p:cNvSpPr>
              <p:nvPr/>
            </p:nvSpPr>
            <p:spPr bwMode="auto">
              <a:xfrm>
                <a:off x="489" y="1507"/>
                <a:ext cx="7" cy="25"/>
              </a:xfrm>
              <a:custGeom>
                <a:avLst/>
                <a:gdLst>
                  <a:gd name="T0" fmla="*/ 0 w 14"/>
                  <a:gd name="T1" fmla="*/ 50 h 52"/>
                  <a:gd name="T2" fmla="*/ 2 w 14"/>
                  <a:gd name="T3" fmla="*/ 26 h 52"/>
                  <a:gd name="T4" fmla="*/ 3 w 14"/>
                  <a:gd name="T5" fmla="*/ 12 h 52"/>
                  <a:gd name="T6" fmla="*/ 5 w 14"/>
                  <a:gd name="T7" fmla="*/ 6 h 52"/>
                  <a:gd name="T8" fmla="*/ 6 w 14"/>
                  <a:gd name="T9" fmla="*/ 0 h 52"/>
                  <a:gd name="T10" fmla="*/ 14 w 14"/>
                  <a:gd name="T11" fmla="*/ 3 h 52"/>
                  <a:gd name="T12" fmla="*/ 11 w 14"/>
                  <a:gd name="T13" fmla="*/ 8 h 52"/>
                  <a:gd name="T14" fmla="*/ 9 w 14"/>
                  <a:gd name="T15" fmla="*/ 14 h 52"/>
                  <a:gd name="T16" fmla="*/ 8 w 14"/>
                  <a:gd name="T17" fmla="*/ 26 h 52"/>
                  <a:gd name="T18" fmla="*/ 6 w 14"/>
                  <a:gd name="T19" fmla="*/ 52 h 52"/>
                  <a:gd name="T20" fmla="*/ 0 w 14"/>
                  <a:gd name="T2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2">
                    <a:moveTo>
                      <a:pt x="0" y="50"/>
                    </a:moveTo>
                    <a:lnTo>
                      <a:pt x="2" y="26"/>
                    </a:lnTo>
                    <a:lnTo>
                      <a:pt x="3" y="12"/>
                    </a:lnTo>
                    <a:lnTo>
                      <a:pt x="5" y="6"/>
                    </a:lnTo>
                    <a:lnTo>
                      <a:pt x="6" y="0"/>
                    </a:lnTo>
                    <a:lnTo>
                      <a:pt x="14" y="3"/>
                    </a:lnTo>
                    <a:lnTo>
                      <a:pt x="11" y="8"/>
                    </a:lnTo>
                    <a:lnTo>
                      <a:pt x="9" y="14"/>
                    </a:lnTo>
                    <a:lnTo>
                      <a:pt x="8" y="26"/>
                    </a:lnTo>
                    <a:lnTo>
                      <a:pt x="6" y="52"/>
                    </a:lnTo>
                    <a:lnTo>
                      <a:pt x="0" y="50"/>
                    </a:lnTo>
                    <a:close/>
                  </a:path>
                </a:pathLst>
              </a:custGeom>
              <a:solidFill>
                <a:srgbClr val="000000"/>
              </a:solidFill>
              <a:ln w="9525">
                <a:solidFill>
                  <a:schemeClr val="tx2"/>
                </a:solidFill>
                <a:round/>
                <a:headEnd/>
                <a:tailEnd/>
              </a:ln>
            </p:spPr>
            <p:txBody>
              <a:bodyPr/>
              <a:lstStyle/>
              <a:p>
                <a:endParaRPr lang="en-US" sz="3120"/>
              </a:p>
            </p:txBody>
          </p:sp>
          <p:sp>
            <p:nvSpPr>
              <p:cNvPr id="380636" name="Freeform 732"/>
              <p:cNvSpPr>
                <a:spLocks/>
              </p:cNvSpPr>
              <p:nvPr/>
            </p:nvSpPr>
            <p:spPr bwMode="auto">
              <a:xfrm>
                <a:off x="489" y="1531"/>
                <a:ext cx="3" cy="4"/>
              </a:xfrm>
              <a:custGeom>
                <a:avLst/>
                <a:gdLst>
                  <a:gd name="T0" fmla="*/ 0 w 6"/>
                  <a:gd name="T1" fmla="*/ 4 h 9"/>
                  <a:gd name="T2" fmla="*/ 6 w 6"/>
                  <a:gd name="T3" fmla="*/ 9 h 9"/>
                  <a:gd name="T4" fmla="*/ 6 w 6"/>
                  <a:gd name="T5" fmla="*/ 3 h 9"/>
                  <a:gd name="T6" fmla="*/ 0 w 6"/>
                  <a:gd name="T7" fmla="*/ 1 h 9"/>
                  <a:gd name="T8" fmla="*/ 5 w 6"/>
                  <a:gd name="T9" fmla="*/ 0 h 9"/>
                  <a:gd name="T10" fmla="*/ 0 w 6"/>
                  <a:gd name="T11" fmla="*/ 4 h 9"/>
                </a:gdLst>
                <a:ahLst/>
                <a:cxnLst>
                  <a:cxn ang="0">
                    <a:pos x="T0" y="T1"/>
                  </a:cxn>
                  <a:cxn ang="0">
                    <a:pos x="T2" y="T3"/>
                  </a:cxn>
                  <a:cxn ang="0">
                    <a:pos x="T4" y="T5"/>
                  </a:cxn>
                  <a:cxn ang="0">
                    <a:pos x="T6" y="T7"/>
                  </a:cxn>
                  <a:cxn ang="0">
                    <a:pos x="T8" y="T9"/>
                  </a:cxn>
                  <a:cxn ang="0">
                    <a:pos x="T10" y="T11"/>
                  </a:cxn>
                </a:cxnLst>
                <a:rect l="0" t="0" r="r" b="b"/>
                <a:pathLst>
                  <a:path w="6" h="9">
                    <a:moveTo>
                      <a:pt x="0" y="4"/>
                    </a:moveTo>
                    <a:lnTo>
                      <a:pt x="6" y="9"/>
                    </a:lnTo>
                    <a:lnTo>
                      <a:pt x="6" y="3"/>
                    </a:lnTo>
                    <a:lnTo>
                      <a:pt x="0" y="1"/>
                    </a:lnTo>
                    <a:lnTo>
                      <a:pt x="5"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0637" name="Freeform 733"/>
              <p:cNvSpPr>
                <a:spLocks/>
              </p:cNvSpPr>
              <p:nvPr/>
            </p:nvSpPr>
            <p:spPr bwMode="auto">
              <a:xfrm>
                <a:off x="493" y="1431"/>
                <a:ext cx="17" cy="77"/>
              </a:xfrm>
              <a:custGeom>
                <a:avLst/>
                <a:gdLst>
                  <a:gd name="T0" fmla="*/ 0 w 33"/>
                  <a:gd name="T1" fmla="*/ 151 h 154"/>
                  <a:gd name="T2" fmla="*/ 1 w 33"/>
                  <a:gd name="T3" fmla="*/ 142 h 154"/>
                  <a:gd name="T4" fmla="*/ 4 w 33"/>
                  <a:gd name="T5" fmla="*/ 133 h 154"/>
                  <a:gd name="T6" fmla="*/ 9 w 33"/>
                  <a:gd name="T7" fmla="*/ 114 h 154"/>
                  <a:gd name="T8" fmla="*/ 13 w 33"/>
                  <a:gd name="T9" fmla="*/ 96 h 154"/>
                  <a:gd name="T10" fmla="*/ 17 w 33"/>
                  <a:gd name="T11" fmla="*/ 78 h 154"/>
                  <a:gd name="T12" fmla="*/ 21 w 33"/>
                  <a:gd name="T13" fmla="*/ 40 h 154"/>
                  <a:gd name="T14" fmla="*/ 26 w 33"/>
                  <a:gd name="T15" fmla="*/ 0 h 154"/>
                  <a:gd name="T16" fmla="*/ 33 w 33"/>
                  <a:gd name="T17" fmla="*/ 2 h 154"/>
                  <a:gd name="T18" fmla="*/ 27 w 33"/>
                  <a:gd name="T19" fmla="*/ 41 h 154"/>
                  <a:gd name="T20" fmla="*/ 23 w 33"/>
                  <a:gd name="T21" fmla="*/ 78 h 154"/>
                  <a:gd name="T22" fmla="*/ 20 w 33"/>
                  <a:gd name="T23" fmla="*/ 98 h 154"/>
                  <a:gd name="T24" fmla="*/ 17 w 33"/>
                  <a:gd name="T25" fmla="*/ 116 h 154"/>
                  <a:gd name="T26" fmla="*/ 12 w 33"/>
                  <a:gd name="T27" fmla="*/ 134 h 154"/>
                  <a:gd name="T28" fmla="*/ 9 w 33"/>
                  <a:gd name="T29" fmla="*/ 143 h 154"/>
                  <a:gd name="T30" fmla="*/ 6 w 33"/>
                  <a:gd name="T31" fmla="*/ 154 h 154"/>
                  <a:gd name="T32" fmla="*/ 0 w 33"/>
                  <a:gd name="T33"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4">
                    <a:moveTo>
                      <a:pt x="0" y="151"/>
                    </a:moveTo>
                    <a:lnTo>
                      <a:pt x="1" y="142"/>
                    </a:lnTo>
                    <a:lnTo>
                      <a:pt x="4" y="133"/>
                    </a:lnTo>
                    <a:lnTo>
                      <a:pt x="9" y="114"/>
                    </a:lnTo>
                    <a:lnTo>
                      <a:pt x="13" y="96"/>
                    </a:lnTo>
                    <a:lnTo>
                      <a:pt x="17" y="78"/>
                    </a:lnTo>
                    <a:lnTo>
                      <a:pt x="21" y="40"/>
                    </a:lnTo>
                    <a:lnTo>
                      <a:pt x="26" y="0"/>
                    </a:lnTo>
                    <a:lnTo>
                      <a:pt x="33" y="2"/>
                    </a:lnTo>
                    <a:lnTo>
                      <a:pt x="27" y="41"/>
                    </a:lnTo>
                    <a:lnTo>
                      <a:pt x="23" y="78"/>
                    </a:lnTo>
                    <a:lnTo>
                      <a:pt x="20" y="98"/>
                    </a:lnTo>
                    <a:lnTo>
                      <a:pt x="17" y="116"/>
                    </a:lnTo>
                    <a:lnTo>
                      <a:pt x="12" y="134"/>
                    </a:lnTo>
                    <a:lnTo>
                      <a:pt x="9" y="143"/>
                    </a:lnTo>
                    <a:lnTo>
                      <a:pt x="6" y="154"/>
                    </a:lnTo>
                    <a:lnTo>
                      <a:pt x="0" y="151"/>
                    </a:lnTo>
                    <a:close/>
                  </a:path>
                </a:pathLst>
              </a:custGeom>
              <a:solidFill>
                <a:srgbClr val="000000"/>
              </a:solidFill>
              <a:ln w="9525">
                <a:solidFill>
                  <a:schemeClr val="tx2"/>
                </a:solidFill>
                <a:round/>
                <a:headEnd/>
                <a:tailEnd/>
              </a:ln>
            </p:spPr>
            <p:txBody>
              <a:bodyPr/>
              <a:lstStyle/>
              <a:p>
                <a:endParaRPr lang="en-US" sz="3120"/>
              </a:p>
            </p:txBody>
          </p:sp>
          <p:sp>
            <p:nvSpPr>
              <p:cNvPr id="380638" name="Freeform 734"/>
              <p:cNvSpPr>
                <a:spLocks/>
              </p:cNvSpPr>
              <p:nvPr/>
            </p:nvSpPr>
            <p:spPr bwMode="auto">
              <a:xfrm>
                <a:off x="492" y="1507"/>
                <a:ext cx="4" cy="1"/>
              </a:xfrm>
              <a:custGeom>
                <a:avLst/>
                <a:gdLst>
                  <a:gd name="T0" fmla="*/ 0 w 8"/>
                  <a:gd name="T1" fmla="*/ 0 h 3"/>
                  <a:gd name="T2" fmla="*/ 2 w 8"/>
                  <a:gd name="T3" fmla="*/ 0 h 3"/>
                  <a:gd name="T4" fmla="*/ 8 w 8"/>
                  <a:gd name="T5" fmla="*/ 3 h 3"/>
                  <a:gd name="T6" fmla="*/ 0 w 8"/>
                  <a:gd name="T7" fmla="*/ 0 h 3"/>
                </a:gdLst>
                <a:ahLst/>
                <a:cxnLst>
                  <a:cxn ang="0">
                    <a:pos x="T0" y="T1"/>
                  </a:cxn>
                  <a:cxn ang="0">
                    <a:pos x="T2" y="T3"/>
                  </a:cxn>
                  <a:cxn ang="0">
                    <a:pos x="T4" y="T5"/>
                  </a:cxn>
                  <a:cxn ang="0">
                    <a:pos x="T6" y="T7"/>
                  </a:cxn>
                </a:cxnLst>
                <a:rect l="0" t="0" r="r" b="b"/>
                <a:pathLst>
                  <a:path w="8" h="3">
                    <a:moveTo>
                      <a:pt x="0" y="0"/>
                    </a:moveTo>
                    <a:lnTo>
                      <a:pt x="2" y="0"/>
                    </a:lnTo>
                    <a:lnTo>
                      <a:pt x="8"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39" name="Freeform 735"/>
              <p:cNvSpPr>
                <a:spLocks/>
              </p:cNvSpPr>
              <p:nvPr/>
            </p:nvSpPr>
            <p:spPr bwMode="auto">
              <a:xfrm>
                <a:off x="506" y="1421"/>
                <a:ext cx="7" cy="11"/>
              </a:xfrm>
              <a:custGeom>
                <a:avLst/>
                <a:gdLst>
                  <a:gd name="T0" fmla="*/ 0 w 15"/>
                  <a:gd name="T1" fmla="*/ 19 h 21"/>
                  <a:gd name="T2" fmla="*/ 3 w 15"/>
                  <a:gd name="T3" fmla="*/ 13 h 21"/>
                  <a:gd name="T4" fmla="*/ 6 w 15"/>
                  <a:gd name="T5" fmla="*/ 9 h 21"/>
                  <a:gd name="T6" fmla="*/ 6 w 15"/>
                  <a:gd name="T7" fmla="*/ 7 h 21"/>
                  <a:gd name="T8" fmla="*/ 7 w 15"/>
                  <a:gd name="T9" fmla="*/ 4 h 21"/>
                  <a:gd name="T10" fmla="*/ 9 w 15"/>
                  <a:gd name="T11" fmla="*/ 0 h 21"/>
                  <a:gd name="T12" fmla="*/ 15 w 15"/>
                  <a:gd name="T13" fmla="*/ 3 h 21"/>
                  <a:gd name="T14" fmla="*/ 13 w 15"/>
                  <a:gd name="T15" fmla="*/ 7 h 21"/>
                  <a:gd name="T16" fmla="*/ 12 w 15"/>
                  <a:gd name="T17" fmla="*/ 10 h 21"/>
                  <a:gd name="T18" fmla="*/ 10 w 15"/>
                  <a:gd name="T19" fmla="*/ 12 h 21"/>
                  <a:gd name="T20" fmla="*/ 9 w 15"/>
                  <a:gd name="T21" fmla="*/ 16 h 21"/>
                  <a:gd name="T22" fmla="*/ 7 w 15"/>
                  <a:gd name="T23" fmla="*/ 21 h 21"/>
                  <a:gd name="T24" fmla="*/ 0 w 15"/>
                  <a:gd name="T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0" y="19"/>
                    </a:moveTo>
                    <a:lnTo>
                      <a:pt x="3" y="13"/>
                    </a:lnTo>
                    <a:lnTo>
                      <a:pt x="6" y="9"/>
                    </a:lnTo>
                    <a:lnTo>
                      <a:pt x="6" y="7"/>
                    </a:lnTo>
                    <a:lnTo>
                      <a:pt x="7" y="4"/>
                    </a:lnTo>
                    <a:lnTo>
                      <a:pt x="9" y="0"/>
                    </a:lnTo>
                    <a:lnTo>
                      <a:pt x="15" y="3"/>
                    </a:lnTo>
                    <a:lnTo>
                      <a:pt x="13" y="7"/>
                    </a:lnTo>
                    <a:lnTo>
                      <a:pt x="12" y="10"/>
                    </a:lnTo>
                    <a:lnTo>
                      <a:pt x="10" y="12"/>
                    </a:lnTo>
                    <a:lnTo>
                      <a:pt x="9" y="16"/>
                    </a:lnTo>
                    <a:lnTo>
                      <a:pt x="7" y="21"/>
                    </a:lnTo>
                    <a:lnTo>
                      <a:pt x="0" y="19"/>
                    </a:lnTo>
                    <a:close/>
                  </a:path>
                </a:pathLst>
              </a:custGeom>
              <a:solidFill>
                <a:srgbClr val="000000"/>
              </a:solidFill>
              <a:ln w="9525">
                <a:solidFill>
                  <a:schemeClr val="tx2"/>
                </a:solidFill>
                <a:round/>
                <a:headEnd/>
                <a:tailEnd/>
              </a:ln>
            </p:spPr>
            <p:txBody>
              <a:bodyPr/>
              <a:lstStyle/>
              <a:p>
                <a:endParaRPr lang="en-US" sz="3120"/>
              </a:p>
            </p:txBody>
          </p:sp>
          <p:sp>
            <p:nvSpPr>
              <p:cNvPr id="380640" name="Freeform 736"/>
              <p:cNvSpPr>
                <a:spLocks/>
              </p:cNvSpPr>
              <p:nvPr/>
            </p:nvSpPr>
            <p:spPr bwMode="auto">
              <a:xfrm>
                <a:off x="506" y="1431"/>
                <a:ext cx="4" cy="1"/>
              </a:xfrm>
              <a:custGeom>
                <a:avLst/>
                <a:gdLst>
                  <a:gd name="T0" fmla="*/ 0 w 7"/>
                  <a:gd name="T1" fmla="*/ 0 h 2"/>
                  <a:gd name="T2" fmla="*/ 7 w 7"/>
                  <a:gd name="T3" fmla="*/ 2 h 2"/>
                  <a:gd name="T4" fmla="*/ 0 w 7"/>
                  <a:gd name="T5" fmla="*/ 0 h 2"/>
                </a:gdLst>
                <a:ahLst/>
                <a:cxnLst>
                  <a:cxn ang="0">
                    <a:pos x="T0" y="T1"/>
                  </a:cxn>
                  <a:cxn ang="0">
                    <a:pos x="T2" y="T3"/>
                  </a:cxn>
                  <a:cxn ang="0">
                    <a:pos x="T4" y="T5"/>
                  </a:cxn>
                </a:cxnLst>
                <a:rect l="0" t="0" r="r" b="b"/>
                <a:pathLst>
                  <a:path w="7" h="2">
                    <a:moveTo>
                      <a:pt x="0" y="0"/>
                    </a:moveTo>
                    <a:lnTo>
                      <a:pt x="7"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41" name="Freeform 737"/>
              <p:cNvSpPr>
                <a:spLocks/>
              </p:cNvSpPr>
              <p:nvPr/>
            </p:nvSpPr>
            <p:spPr bwMode="auto">
              <a:xfrm>
                <a:off x="510" y="1320"/>
                <a:ext cx="19" cy="102"/>
              </a:xfrm>
              <a:custGeom>
                <a:avLst/>
                <a:gdLst>
                  <a:gd name="T0" fmla="*/ 0 w 38"/>
                  <a:gd name="T1" fmla="*/ 204 h 204"/>
                  <a:gd name="T2" fmla="*/ 4 w 38"/>
                  <a:gd name="T3" fmla="*/ 152 h 204"/>
                  <a:gd name="T4" fmla="*/ 9 w 38"/>
                  <a:gd name="T5" fmla="*/ 101 h 204"/>
                  <a:gd name="T6" fmla="*/ 12 w 38"/>
                  <a:gd name="T7" fmla="*/ 75 h 204"/>
                  <a:gd name="T8" fmla="*/ 17 w 38"/>
                  <a:gd name="T9" fmla="*/ 50 h 204"/>
                  <a:gd name="T10" fmla="*/ 23 w 38"/>
                  <a:gd name="T11" fmla="*/ 25 h 204"/>
                  <a:gd name="T12" fmla="*/ 27 w 38"/>
                  <a:gd name="T13" fmla="*/ 12 h 204"/>
                  <a:gd name="T14" fmla="*/ 30 w 38"/>
                  <a:gd name="T15" fmla="*/ 0 h 204"/>
                  <a:gd name="T16" fmla="*/ 38 w 38"/>
                  <a:gd name="T17" fmla="*/ 3 h 204"/>
                  <a:gd name="T18" fmla="*/ 33 w 38"/>
                  <a:gd name="T19" fmla="*/ 15 h 204"/>
                  <a:gd name="T20" fmla="*/ 30 w 38"/>
                  <a:gd name="T21" fmla="*/ 28 h 204"/>
                  <a:gd name="T22" fmla="*/ 24 w 38"/>
                  <a:gd name="T23" fmla="*/ 52 h 204"/>
                  <a:gd name="T24" fmla="*/ 20 w 38"/>
                  <a:gd name="T25" fmla="*/ 76 h 204"/>
                  <a:gd name="T26" fmla="*/ 15 w 38"/>
                  <a:gd name="T27" fmla="*/ 102 h 204"/>
                  <a:gd name="T28" fmla="*/ 11 w 38"/>
                  <a:gd name="T29" fmla="*/ 152 h 204"/>
                  <a:gd name="T30" fmla="*/ 6 w 38"/>
                  <a:gd name="T31" fmla="*/ 204 h 204"/>
                  <a:gd name="T32" fmla="*/ 0 w 38"/>
                  <a:gd name="T33"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04">
                    <a:moveTo>
                      <a:pt x="0" y="204"/>
                    </a:moveTo>
                    <a:lnTo>
                      <a:pt x="4" y="152"/>
                    </a:lnTo>
                    <a:lnTo>
                      <a:pt x="9" y="101"/>
                    </a:lnTo>
                    <a:lnTo>
                      <a:pt x="12" y="75"/>
                    </a:lnTo>
                    <a:lnTo>
                      <a:pt x="17" y="50"/>
                    </a:lnTo>
                    <a:lnTo>
                      <a:pt x="23" y="25"/>
                    </a:lnTo>
                    <a:lnTo>
                      <a:pt x="27" y="12"/>
                    </a:lnTo>
                    <a:lnTo>
                      <a:pt x="30" y="0"/>
                    </a:lnTo>
                    <a:lnTo>
                      <a:pt x="38" y="3"/>
                    </a:lnTo>
                    <a:lnTo>
                      <a:pt x="33" y="15"/>
                    </a:lnTo>
                    <a:lnTo>
                      <a:pt x="30" y="28"/>
                    </a:lnTo>
                    <a:lnTo>
                      <a:pt x="24" y="52"/>
                    </a:lnTo>
                    <a:lnTo>
                      <a:pt x="20" y="76"/>
                    </a:lnTo>
                    <a:lnTo>
                      <a:pt x="15" y="102"/>
                    </a:lnTo>
                    <a:lnTo>
                      <a:pt x="11" y="152"/>
                    </a:lnTo>
                    <a:lnTo>
                      <a:pt x="6" y="204"/>
                    </a:lnTo>
                    <a:lnTo>
                      <a:pt x="0" y="204"/>
                    </a:lnTo>
                    <a:close/>
                  </a:path>
                </a:pathLst>
              </a:custGeom>
              <a:solidFill>
                <a:srgbClr val="000000"/>
              </a:solidFill>
              <a:ln w="9525">
                <a:solidFill>
                  <a:schemeClr val="tx2"/>
                </a:solidFill>
                <a:round/>
                <a:headEnd/>
                <a:tailEnd/>
              </a:ln>
            </p:spPr>
            <p:txBody>
              <a:bodyPr/>
              <a:lstStyle/>
              <a:p>
                <a:endParaRPr lang="en-US" sz="3120"/>
              </a:p>
            </p:txBody>
          </p:sp>
          <p:sp>
            <p:nvSpPr>
              <p:cNvPr id="380642" name="Freeform 738"/>
              <p:cNvSpPr>
                <a:spLocks/>
              </p:cNvSpPr>
              <p:nvPr/>
            </p:nvSpPr>
            <p:spPr bwMode="auto">
              <a:xfrm>
                <a:off x="510" y="1421"/>
                <a:ext cx="3" cy="2"/>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0643" name="Freeform 739"/>
              <p:cNvSpPr>
                <a:spLocks/>
              </p:cNvSpPr>
              <p:nvPr/>
            </p:nvSpPr>
            <p:spPr bwMode="auto">
              <a:xfrm>
                <a:off x="526" y="1309"/>
                <a:ext cx="10" cy="13"/>
              </a:xfrm>
              <a:custGeom>
                <a:avLst/>
                <a:gdLst>
                  <a:gd name="T0" fmla="*/ 0 w 18"/>
                  <a:gd name="T1" fmla="*/ 21 h 24"/>
                  <a:gd name="T2" fmla="*/ 4 w 18"/>
                  <a:gd name="T3" fmla="*/ 12 h 24"/>
                  <a:gd name="T4" fmla="*/ 12 w 18"/>
                  <a:gd name="T5" fmla="*/ 0 h 24"/>
                  <a:gd name="T6" fmla="*/ 18 w 18"/>
                  <a:gd name="T7" fmla="*/ 4 h 24"/>
                  <a:gd name="T8" fmla="*/ 9 w 18"/>
                  <a:gd name="T9" fmla="*/ 15 h 24"/>
                  <a:gd name="T10" fmla="*/ 4 w 18"/>
                  <a:gd name="T11" fmla="*/ 24 h 24"/>
                  <a:gd name="T12" fmla="*/ 0 w 18"/>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21"/>
                    </a:moveTo>
                    <a:lnTo>
                      <a:pt x="4" y="12"/>
                    </a:lnTo>
                    <a:lnTo>
                      <a:pt x="12" y="0"/>
                    </a:lnTo>
                    <a:lnTo>
                      <a:pt x="18" y="4"/>
                    </a:lnTo>
                    <a:lnTo>
                      <a:pt x="9" y="15"/>
                    </a:lnTo>
                    <a:lnTo>
                      <a:pt x="4" y="24"/>
                    </a:lnTo>
                    <a:lnTo>
                      <a:pt x="0" y="21"/>
                    </a:lnTo>
                    <a:close/>
                  </a:path>
                </a:pathLst>
              </a:custGeom>
              <a:solidFill>
                <a:srgbClr val="000000"/>
              </a:solidFill>
              <a:ln w="9525">
                <a:solidFill>
                  <a:schemeClr val="tx2"/>
                </a:solidFill>
                <a:round/>
                <a:headEnd/>
                <a:tailEnd/>
              </a:ln>
            </p:spPr>
            <p:txBody>
              <a:bodyPr/>
              <a:lstStyle/>
              <a:p>
                <a:endParaRPr lang="en-US" sz="3120"/>
              </a:p>
            </p:txBody>
          </p:sp>
          <p:sp>
            <p:nvSpPr>
              <p:cNvPr id="380644" name="Freeform 740"/>
              <p:cNvSpPr>
                <a:spLocks/>
              </p:cNvSpPr>
              <p:nvPr/>
            </p:nvSpPr>
            <p:spPr bwMode="auto">
              <a:xfrm>
                <a:off x="526" y="1320"/>
                <a:ext cx="3" cy="2"/>
              </a:xfrm>
              <a:custGeom>
                <a:avLst/>
                <a:gdLst>
                  <a:gd name="T0" fmla="*/ 0 w 8"/>
                  <a:gd name="T1" fmla="*/ 0 h 3"/>
                  <a:gd name="T2" fmla="*/ 2 w 8"/>
                  <a:gd name="T3" fmla="*/ 0 h 3"/>
                  <a:gd name="T4" fmla="*/ 6 w 8"/>
                  <a:gd name="T5" fmla="*/ 3 h 3"/>
                  <a:gd name="T6" fmla="*/ 8 w 8"/>
                  <a:gd name="T7" fmla="*/ 3 h 3"/>
                  <a:gd name="T8" fmla="*/ 0 w 8"/>
                  <a:gd name="T9" fmla="*/ 0 h 3"/>
                </a:gdLst>
                <a:ahLst/>
                <a:cxnLst>
                  <a:cxn ang="0">
                    <a:pos x="T0" y="T1"/>
                  </a:cxn>
                  <a:cxn ang="0">
                    <a:pos x="T2" y="T3"/>
                  </a:cxn>
                  <a:cxn ang="0">
                    <a:pos x="T4" y="T5"/>
                  </a:cxn>
                  <a:cxn ang="0">
                    <a:pos x="T6" y="T7"/>
                  </a:cxn>
                  <a:cxn ang="0">
                    <a:pos x="T8" y="T9"/>
                  </a:cxn>
                </a:cxnLst>
                <a:rect l="0" t="0" r="r" b="b"/>
                <a:pathLst>
                  <a:path w="8" h="3">
                    <a:moveTo>
                      <a:pt x="0" y="0"/>
                    </a:moveTo>
                    <a:lnTo>
                      <a:pt x="2" y="0"/>
                    </a:lnTo>
                    <a:lnTo>
                      <a:pt x="6" y="3"/>
                    </a:lnTo>
                    <a:lnTo>
                      <a:pt x="8"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45" name="Freeform 741"/>
              <p:cNvSpPr>
                <a:spLocks/>
              </p:cNvSpPr>
              <p:nvPr/>
            </p:nvSpPr>
            <p:spPr bwMode="auto">
              <a:xfrm>
                <a:off x="533" y="1294"/>
                <a:ext cx="6" cy="17"/>
              </a:xfrm>
              <a:custGeom>
                <a:avLst/>
                <a:gdLst>
                  <a:gd name="T0" fmla="*/ 0 w 14"/>
                  <a:gd name="T1" fmla="*/ 32 h 34"/>
                  <a:gd name="T2" fmla="*/ 6 w 14"/>
                  <a:gd name="T3" fmla="*/ 34 h 34"/>
                  <a:gd name="T4" fmla="*/ 14 w 14"/>
                  <a:gd name="T5" fmla="*/ 2 h 34"/>
                  <a:gd name="T6" fmla="*/ 8 w 14"/>
                  <a:gd name="T7" fmla="*/ 0 h 34"/>
                  <a:gd name="T8" fmla="*/ 0 w 14"/>
                  <a:gd name="T9" fmla="*/ 32 h 34"/>
                </a:gdLst>
                <a:ahLst/>
                <a:cxnLst>
                  <a:cxn ang="0">
                    <a:pos x="T0" y="T1"/>
                  </a:cxn>
                  <a:cxn ang="0">
                    <a:pos x="T2" y="T3"/>
                  </a:cxn>
                  <a:cxn ang="0">
                    <a:pos x="T4" y="T5"/>
                  </a:cxn>
                  <a:cxn ang="0">
                    <a:pos x="T6" y="T7"/>
                  </a:cxn>
                  <a:cxn ang="0">
                    <a:pos x="T8" y="T9"/>
                  </a:cxn>
                </a:cxnLst>
                <a:rect l="0" t="0" r="r" b="b"/>
                <a:pathLst>
                  <a:path w="14" h="34">
                    <a:moveTo>
                      <a:pt x="0" y="32"/>
                    </a:moveTo>
                    <a:lnTo>
                      <a:pt x="6" y="34"/>
                    </a:lnTo>
                    <a:lnTo>
                      <a:pt x="14" y="2"/>
                    </a:lnTo>
                    <a:lnTo>
                      <a:pt x="8" y="0"/>
                    </a:lnTo>
                    <a:lnTo>
                      <a:pt x="0" y="32"/>
                    </a:lnTo>
                    <a:close/>
                  </a:path>
                </a:pathLst>
              </a:custGeom>
              <a:solidFill>
                <a:srgbClr val="000000"/>
              </a:solidFill>
              <a:ln w="9525">
                <a:solidFill>
                  <a:schemeClr val="tx2"/>
                </a:solidFill>
                <a:round/>
                <a:headEnd/>
                <a:tailEnd/>
              </a:ln>
            </p:spPr>
            <p:txBody>
              <a:bodyPr/>
              <a:lstStyle/>
              <a:p>
                <a:endParaRPr lang="en-US" sz="3120"/>
              </a:p>
            </p:txBody>
          </p:sp>
          <p:sp>
            <p:nvSpPr>
              <p:cNvPr id="380646" name="Freeform 742"/>
              <p:cNvSpPr>
                <a:spLocks/>
              </p:cNvSpPr>
              <p:nvPr/>
            </p:nvSpPr>
            <p:spPr bwMode="auto">
              <a:xfrm>
                <a:off x="533" y="1309"/>
                <a:ext cx="3" cy="3"/>
              </a:xfrm>
              <a:custGeom>
                <a:avLst/>
                <a:gdLst>
                  <a:gd name="T0" fmla="*/ 6 w 6"/>
                  <a:gd name="T1" fmla="*/ 4 h 4"/>
                  <a:gd name="T2" fmla="*/ 6 w 6"/>
                  <a:gd name="T3" fmla="*/ 3 h 4"/>
                  <a:gd name="T4" fmla="*/ 0 w 6"/>
                  <a:gd name="T5" fmla="*/ 1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3"/>
                    </a:lnTo>
                    <a:lnTo>
                      <a:pt x="0" y="1"/>
                    </a:ln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80647" name="Rectangle 743"/>
              <p:cNvSpPr>
                <a:spLocks noChangeArrowheads="1"/>
              </p:cNvSpPr>
              <p:nvPr/>
            </p:nvSpPr>
            <p:spPr bwMode="auto">
              <a:xfrm>
                <a:off x="536" y="1294"/>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0648" name="Freeform 744"/>
              <p:cNvSpPr>
                <a:spLocks/>
              </p:cNvSpPr>
              <p:nvPr/>
            </p:nvSpPr>
            <p:spPr bwMode="auto">
              <a:xfrm>
                <a:off x="536" y="1294"/>
                <a:ext cx="3" cy="1"/>
              </a:xfrm>
              <a:custGeom>
                <a:avLst/>
                <a:gdLst>
                  <a:gd name="T0" fmla="*/ 6 w 6"/>
                  <a:gd name="T1" fmla="*/ 2 h 2"/>
                  <a:gd name="T2" fmla="*/ 0 w 6"/>
                  <a:gd name="T3" fmla="*/ 2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0" y="2"/>
                    </a:lnTo>
                    <a:lnTo>
                      <a:pt x="0" y="0"/>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0649" name="Freeform 745"/>
              <p:cNvSpPr>
                <a:spLocks/>
              </p:cNvSpPr>
              <p:nvPr/>
            </p:nvSpPr>
            <p:spPr bwMode="auto">
              <a:xfrm>
                <a:off x="380" y="1287"/>
                <a:ext cx="154" cy="46"/>
              </a:xfrm>
              <a:custGeom>
                <a:avLst/>
                <a:gdLst>
                  <a:gd name="T0" fmla="*/ 308 w 308"/>
                  <a:gd name="T1" fmla="*/ 37 h 93"/>
                  <a:gd name="T2" fmla="*/ 307 w 308"/>
                  <a:gd name="T3" fmla="*/ 32 h 93"/>
                  <a:gd name="T4" fmla="*/ 302 w 308"/>
                  <a:gd name="T5" fmla="*/ 29 h 93"/>
                  <a:gd name="T6" fmla="*/ 296 w 308"/>
                  <a:gd name="T7" fmla="*/ 25 h 93"/>
                  <a:gd name="T8" fmla="*/ 288 w 308"/>
                  <a:gd name="T9" fmla="*/ 22 h 93"/>
                  <a:gd name="T10" fmla="*/ 275 w 308"/>
                  <a:gd name="T11" fmla="*/ 17 h 93"/>
                  <a:gd name="T12" fmla="*/ 268 w 308"/>
                  <a:gd name="T13" fmla="*/ 14 h 93"/>
                  <a:gd name="T14" fmla="*/ 235 w 308"/>
                  <a:gd name="T15" fmla="*/ 8 h 93"/>
                  <a:gd name="T16" fmla="*/ 204 w 308"/>
                  <a:gd name="T17" fmla="*/ 3 h 93"/>
                  <a:gd name="T18" fmla="*/ 189 w 308"/>
                  <a:gd name="T19" fmla="*/ 0 h 93"/>
                  <a:gd name="T20" fmla="*/ 175 w 308"/>
                  <a:gd name="T21" fmla="*/ 0 h 93"/>
                  <a:gd name="T22" fmla="*/ 153 w 308"/>
                  <a:gd name="T23" fmla="*/ 0 h 93"/>
                  <a:gd name="T24" fmla="*/ 128 w 308"/>
                  <a:gd name="T25" fmla="*/ 0 h 93"/>
                  <a:gd name="T26" fmla="*/ 102 w 308"/>
                  <a:gd name="T27" fmla="*/ 2 h 93"/>
                  <a:gd name="T28" fmla="*/ 88 w 308"/>
                  <a:gd name="T29" fmla="*/ 3 h 93"/>
                  <a:gd name="T30" fmla="*/ 56 w 308"/>
                  <a:gd name="T31" fmla="*/ 8 h 93"/>
                  <a:gd name="T32" fmla="*/ 38 w 308"/>
                  <a:gd name="T33" fmla="*/ 12 h 93"/>
                  <a:gd name="T34" fmla="*/ 21 w 308"/>
                  <a:gd name="T35" fmla="*/ 17 h 93"/>
                  <a:gd name="T36" fmla="*/ 14 w 308"/>
                  <a:gd name="T37" fmla="*/ 20 h 93"/>
                  <a:gd name="T38" fmla="*/ 9 w 308"/>
                  <a:gd name="T39" fmla="*/ 25 h 93"/>
                  <a:gd name="T40" fmla="*/ 3 w 308"/>
                  <a:gd name="T41" fmla="*/ 28 h 93"/>
                  <a:gd name="T42" fmla="*/ 2 w 308"/>
                  <a:gd name="T43" fmla="*/ 29 h 93"/>
                  <a:gd name="T44" fmla="*/ 0 w 308"/>
                  <a:gd name="T45" fmla="*/ 31 h 93"/>
                  <a:gd name="T46" fmla="*/ 0 w 308"/>
                  <a:gd name="T47" fmla="*/ 40 h 93"/>
                  <a:gd name="T48" fmla="*/ 0 w 308"/>
                  <a:gd name="T49" fmla="*/ 47 h 93"/>
                  <a:gd name="T50" fmla="*/ 3 w 308"/>
                  <a:gd name="T51" fmla="*/ 53 h 93"/>
                  <a:gd name="T52" fmla="*/ 6 w 308"/>
                  <a:gd name="T53" fmla="*/ 60 h 93"/>
                  <a:gd name="T54" fmla="*/ 11 w 308"/>
                  <a:gd name="T55" fmla="*/ 64 h 93"/>
                  <a:gd name="T56" fmla="*/ 17 w 308"/>
                  <a:gd name="T57" fmla="*/ 67 h 93"/>
                  <a:gd name="T58" fmla="*/ 27 w 308"/>
                  <a:gd name="T59" fmla="*/ 73 h 93"/>
                  <a:gd name="T60" fmla="*/ 47 w 308"/>
                  <a:gd name="T61" fmla="*/ 79 h 93"/>
                  <a:gd name="T62" fmla="*/ 64 w 308"/>
                  <a:gd name="T63" fmla="*/ 84 h 93"/>
                  <a:gd name="T64" fmla="*/ 73 w 308"/>
                  <a:gd name="T65" fmla="*/ 87 h 93"/>
                  <a:gd name="T66" fmla="*/ 81 w 308"/>
                  <a:gd name="T67" fmla="*/ 88 h 93"/>
                  <a:gd name="T68" fmla="*/ 92 w 308"/>
                  <a:gd name="T69" fmla="*/ 90 h 93"/>
                  <a:gd name="T70" fmla="*/ 101 w 308"/>
                  <a:gd name="T71" fmla="*/ 90 h 93"/>
                  <a:gd name="T72" fmla="*/ 120 w 308"/>
                  <a:gd name="T73" fmla="*/ 92 h 93"/>
                  <a:gd name="T74" fmla="*/ 137 w 308"/>
                  <a:gd name="T75" fmla="*/ 93 h 93"/>
                  <a:gd name="T76" fmla="*/ 154 w 308"/>
                  <a:gd name="T77" fmla="*/ 93 h 93"/>
                  <a:gd name="T78" fmla="*/ 174 w 308"/>
                  <a:gd name="T79" fmla="*/ 93 h 93"/>
                  <a:gd name="T80" fmla="*/ 188 w 308"/>
                  <a:gd name="T81" fmla="*/ 92 h 93"/>
                  <a:gd name="T82" fmla="*/ 200 w 308"/>
                  <a:gd name="T83" fmla="*/ 92 h 93"/>
                  <a:gd name="T84" fmla="*/ 210 w 308"/>
                  <a:gd name="T85" fmla="*/ 90 h 93"/>
                  <a:gd name="T86" fmla="*/ 224 w 308"/>
                  <a:gd name="T87" fmla="*/ 88 h 93"/>
                  <a:gd name="T88" fmla="*/ 233 w 308"/>
                  <a:gd name="T89" fmla="*/ 85 h 93"/>
                  <a:gd name="T90" fmla="*/ 241 w 308"/>
                  <a:gd name="T91" fmla="*/ 84 h 93"/>
                  <a:gd name="T92" fmla="*/ 258 w 308"/>
                  <a:gd name="T93" fmla="*/ 78 h 93"/>
                  <a:gd name="T94" fmla="*/ 265 w 308"/>
                  <a:gd name="T95" fmla="*/ 73 h 93"/>
                  <a:gd name="T96" fmla="*/ 282 w 308"/>
                  <a:gd name="T97" fmla="*/ 63 h 93"/>
                  <a:gd name="T98" fmla="*/ 293 w 308"/>
                  <a:gd name="T99" fmla="*/ 57 h 93"/>
                  <a:gd name="T100" fmla="*/ 300 w 308"/>
                  <a:gd name="T101" fmla="*/ 50 h 93"/>
                  <a:gd name="T102" fmla="*/ 307 w 308"/>
                  <a:gd name="T103" fmla="*/ 43 h 93"/>
                  <a:gd name="T104" fmla="*/ 308 w 308"/>
                  <a:gd name="T105" fmla="*/ 40 h 93"/>
                  <a:gd name="T106" fmla="*/ 308 w 308"/>
                  <a:gd name="T10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93">
                    <a:moveTo>
                      <a:pt x="308" y="37"/>
                    </a:moveTo>
                    <a:lnTo>
                      <a:pt x="307" y="32"/>
                    </a:lnTo>
                    <a:lnTo>
                      <a:pt x="302" y="29"/>
                    </a:lnTo>
                    <a:lnTo>
                      <a:pt x="296" y="25"/>
                    </a:lnTo>
                    <a:lnTo>
                      <a:pt x="288" y="22"/>
                    </a:lnTo>
                    <a:lnTo>
                      <a:pt x="275" y="17"/>
                    </a:lnTo>
                    <a:lnTo>
                      <a:pt x="268" y="14"/>
                    </a:lnTo>
                    <a:lnTo>
                      <a:pt x="235" y="8"/>
                    </a:lnTo>
                    <a:lnTo>
                      <a:pt x="204" y="3"/>
                    </a:lnTo>
                    <a:lnTo>
                      <a:pt x="189" y="0"/>
                    </a:lnTo>
                    <a:lnTo>
                      <a:pt x="175" y="0"/>
                    </a:lnTo>
                    <a:lnTo>
                      <a:pt x="153" y="0"/>
                    </a:lnTo>
                    <a:lnTo>
                      <a:pt x="128" y="0"/>
                    </a:lnTo>
                    <a:lnTo>
                      <a:pt x="102" y="2"/>
                    </a:lnTo>
                    <a:lnTo>
                      <a:pt x="88" y="3"/>
                    </a:lnTo>
                    <a:lnTo>
                      <a:pt x="56" y="8"/>
                    </a:lnTo>
                    <a:lnTo>
                      <a:pt x="38" y="12"/>
                    </a:lnTo>
                    <a:lnTo>
                      <a:pt x="21" y="17"/>
                    </a:lnTo>
                    <a:lnTo>
                      <a:pt x="14" y="20"/>
                    </a:lnTo>
                    <a:lnTo>
                      <a:pt x="9" y="25"/>
                    </a:lnTo>
                    <a:lnTo>
                      <a:pt x="3" y="28"/>
                    </a:lnTo>
                    <a:lnTo>
                      <a:pt x="2" y="29"/>
                    </a:lnTo>
                    <a:lnTo>
                      <a:pt x="0" y="31"/>
                    </a:lnTo>
                    <a:lnTo>
                      <a:pt x="0" y="40"/>
                    </a:lnTo>
                    <a:lnTo>
                      <a:pt x="0" y="47"/>
                    </a:lnTo>
                    <a:lnTo>
                      <a:pt x="3" y="53"/>
                    </a:lnTo>
                    <a:lnTo>
                      <a:pt x="6" y="60"/>
                    </a:lnTo>
                    <a:lnTo>
                      <a:pt x="11" y="64"/>
                    </a:lnTo>
                    <a:lnTo>
                      <a:pt x="17" y="67"/>
                    </a:lnTo>
                    <a:lnTo>
                      <a:pt x="27" y="73"/>
                    </a:lnTo>
                    <a:lnTo>
                      <a:pt x="47" y="79"/>
                    </a:lnTo>
                    <a:lnTo>
                      <a:pt x="64" y="84"/>
                    </a:lnTo>
                    <a:lnTo>
                      <a:pt x="73" y="87"/>
                    </a:lnTo>
                    <a:lnTo>
                      <a:pt x="81" y="88"/>
                    </a:lnTo>
                    <a:lnTo>
                      <a:pt x="92" y="90"/>
                    </a:lnTo>
                    <a:lnTo>
                      <a:pt x="101" y="90"/>
                    </a:lnTo>
                    <a:lnTo>
                      <a:pt x="120" y="92"/>
                    </a:lnTo>
                    <a:lnTo>
                      <a:pt x="137" y="93"/>
                    </a:lnTo>
                    <a:lnTo>
                      <a:pt x="154" y="93"/>
                    </a:lnTo>
                    <a:lnTo>
                      <a:pt x="174" y="93"/>
                    </a:lnTo>
                    <a:lnTo>
                      <a:pt x="188" y="92"/>
                    </a:lnTo>
                    <a:lnTo>
                      <a:pt x="200" y="92"/>
                    </a:lnTo>
                    <a:lnTo>
                      <a:pt x="210" y="90"/>
                    </a:lnTo>
                    <a:lnTo>
                      <a:pt x="224" y="88"/>
                    </a:lnTo>
                    <a:lnTo>
                      <a:pt x="233" y="85"/>
                    </a:lnTo>
                    <a:lnTo>
                      <a:pt x="241" y="84"/>
                    </a:lnTo>
                    <a:lnTo>
                      <a:pt x="258" y="78"/>
                    </a:lnTo>
                    <a:lnTo>
                      <a:pt x="265" y="73"/>
                    </a:lnTo>
                    <a:lnTo>
                      <a:pt x="282" y="63"/>
                    </a:lnTo>
                    <a:lnTo>
                      <a:pt x="293" y="57"/>
                    </a:lnTo>
                    <a:lnTo>
                      <a:pt x="300" y="50"/>
                    </a:lnTo>
                    <a:lnTo>
                      <a:pt x="307" y="43"/>
                    </a:lnTo>
                    <a:lnTo>
                      <a:pt x="308" y="40"/>
                    </a:lnTo>
                    <a:lnTo>
                      <a:pt x="308" y="37"/>
                    </a:lnTo>
                    <a:close/>
                  </a:path>
                </a:pathLst>
              </a:custGeom>
              <a:solidFill>
                <a:srgbClr val="000000"/>
              </a:solidFill>
              <a:ln w="9525">
                <a:solidFill>
                  <a:schemeClr val="tx2"/>
                </a:solidFill>
                <a:round/>
                <a:headEnd/>
                <a:tailEnd/>
              </a:ln>
            </p:spPr>
            <p:txBody>
              <a:bodyPr/>
              <a:lstStyle/>
              <a:p>
                <a:endParaRPr lang="en-US" sz="3120"/>
              </a:p>
            </p:txBody>
          </p:sp>
          <p:sp>
            <p:nvSpPr>
              <p:cNvPr id="380650" name="Freeform 746"/>
              <p:cNvSpPr>
                <a:spLocks/>
              </p:cNvSpPr>
              <p:nvPr/>
            </p:nvSpPr>
            <p:spPr bwMode="auto">
              <a:xfrm>
                <a:off x="380" y="1287"/>
                <a:ext cx="154" cy="46"/>
              </a:xfrm>
              <a:custGeom>
                <a:avLst/>
                <a:gdLst>
                  <a:gd name="T0" fmla="*/ 308 w 308"/>
                  <a:gd name="T1" fmla="*/ 37 h 93"/>
                  <a:gd name="T2" fmla="*/ 307 w 308"/>
                  <a:gd name="T3" fmla="*/ 32 h 93"/>
                  <a:gd name="T4" fmla="*/ 302 w 308"/>
                  <a:gd name="T5" fmla="*/ 29 h 93"/>
                  <a:gd name="T6" fmla="*/ 296 w 308"/>
                  <a:gd name="T7" fmla="*/ 25 h 93"/>
                  <a:gd name="T8" fmla="*/ 288 w 308"/>
                  <a:gd name="T9" fmla="*/ 22 h 93"/>
                  <a:gd name="T10" fmla="*/ 275 w 308"/>
                  <a:gd name="T11" fmla="*/ 17 h 93"/>
                  <a:gd name="T12" fmla="*/ 268 w 308"/>
                  <a:gd name="T13" fmla="*/ 14 h 93"/>
                  <a:gd name="T14" fmla="*/ 235 w 308"/>
                  <a:gd name="T15" fmla="*/ 8 h 93"/>
                  <a:gd name="T16" fmla="*/ 204 w 308"/>
                  <a:gd name="T17" fmla="*/ 3 h 93"/>
                  <a:gd name="T18" fmla="*/ 189 w 308"/>
                  <a:gd name="T19" fmla="*/ 0 h 93"/>
                  <a:gd name="T20" fmla="*/ 175 w 308"/>
                  <a:gd name="T21" fmla="*/ 0 h 93"/>
                  <a:gd name="T22" fmla="*/ 153 w 308"/>
                  <a:gd name="T23" fmla="*/ 0 h 93"/>
                  <a:gd name="T24" fmla="*/ 128 w 308"/>
                  <a:gd name="T25" fmla="*/ 0 h 93"/>
                  <a:gd name="T26" fmla="*/ 102 w 308"/>
                  <a:gd name="T27" fmla="*/ 2 h 93"/>
                  <a:gd name="T28" fmla="*/ 88 w 308"/>
                  <a:gd name="T29" fmla="*/ 3 h 93"/>
                  <a:gd name="T30" fmla="*/ 56 w 308"/>
                  <a:gd name="T31" fmla="*/ 8 h 93"/>
                  <a:gd name="T32" fmla="*/ 38 w 308"/>
                  <a:gd name="T33" fmla="*/ 12 h 93"/>
                  <a:gd name="T34" fmla="*/ 21 w 308"/>
                  <a:gd name="T35" fmla="*/ 17 h 93"/>
                  <a:gd name="T36" fmla="*/ 14 w 308"/>
                  <a:gd name="T37" fmla="*/ 20 h 93"/>
                  <a:gd name="T38" fmla="*/ 9 w 308"/>
                  <a:gd name="T39" fmla="*/ 25 h 93"/>
                  <a:gd name="T40" fmla="*/ 3 w 308"/>
                  <a:gd name="T41" fmla="*/ 28 h 93"/>
                  <a:gd name="T42" fmla="*/ 2 w 308"/>
                  <a:gd name="T43" fmla="*/ 29 h 93"/>
                  <a:gd name="T44" fmla="*/ 0 w 308"/>
                  <a:gd name="T45" fmla="*/ 31 h 93"/>
                  <a:gd name="T46" fmla="*/ 0 w 308"/>
                  <a:gd name="T47" fmla="*/ 40 h 93"/>
                  <a:gd name="T48" fmla="*/ 0 w 308"/>
                  <a:gd name="T49" fmla="*/ 47 h 93"/>
                  <a:gd name="T50" fmla="*/ 3 w 308"/>
                  <a:gd name="T51" fmla="*/ 53 h 93"/>
                  <a:gd name="T52" fmla="*/ 6 w 308"/>
                  <a:gd name="T53" fmla="*/ 60 h 93"/>
                  <a:gd name="T54" fmla="*/ 11 w 308"/>
                  <a:gd name="T55" fmla="*/ 64 h 93"/>
                  <a:gd name="T56" fmla="*/ 17 w 308"/>
                  <a:gd name="T57" fmla="*/ 67 h 93"/>
                  <a:gd name="T58" fmla="*/ 27 w 308"/>
                  <a:gd name="T59" fmla="*/ 73 h 93"/>
                  <a:gd name="T60" fmla="*/ 47 w 308"/>
                  <a:gd name="T61" fmla="*/ 79 h 93"/>
                  <a:gd name="T62" fmla="*/ 64 w 308"/>
                  <a:gd name="T63" fmla="*/ 84 h 93"/>
                  <a:gd name="T64" fmla="*/ 73 w 308"/>
                  <a:gd name="T65" fmla="*/ 87 h 93"/>
                  <a:gd name="T66" fmla="*/ 81 w 308"/>
                  <a:gd name="T67" fmla="*/ 88 h 93"/>
                  <a:gd name="T68" fmla="*/ 92 w 308"/>
                  <a:gd name="T69" fmla="*/ 90 h 93"/>
                  <a:gd name="T70" fmla="*/ 101 w 308"/>
                  <a:gd name="T71" fmla="*/ 90 h 93"/>
                  <a:gd name="T72" fmla="*/ 120 w 308"/>
                  <a:gd name="T73" fmla="*/ 92 h 93"/>
                  <a:gd name="T74" fmla="*/ 137 w 308"/>
                  <a:gd name="T75" fmla="*/ 93 h 93"/>
                  <a:gd name="T76" fmla="*/ 154 w 308"/>
                  <a:gd name="T77" fmla="*/ 93 h 93"/>
                  <a:gd name="T78" fmla="*/ 174 w 308"/>
                  <a:gd name="T79" fmla="*/ 93 h 93"/>
                  <a:gd name="T80" fmla="*/ 188 w 308"/>
                  <a:gd name="T81" fmla="*/ 92 h 93"/>
                  <a:gd name="T82" fmla="*/ 200 w 308"/>
                  <a:gd name="T83" fmla="*/ 92 h 93"/>
                  <a:gd name="T84" fmla="*/ 210 w 308"/>
                  <a:gd name="T85" fmla="*/ 90 h 93"/>
                  <a:gd name="T86" fmla="*/ 224 w 308"/>
                  <a:gd name="T87" fmla="*/ 88 h 93"/>
                  <a:gd name="T88" fmla="*/ 233 w 308"/>
                  <a:gd name="T89" fmla="*/ 85 h 93"/>
                  <a:gd name="T90" fmla="*/ 241 w 308"/>
                  <a:gd name="T91" fmla="*/ 84 h 93"/>
                  <a:gd name="T92" fmla="*/ 258 w 308"/>
                  <a:gd name="T93" fmla="*/ 78 h 93"/>
                  <a:gd name="T94" fmla="*/ 265 w 308"/>
                  <a:gd name="T95" fmla="*/ 73 h 93"/>
                  <a:gd name="T96" fmla="*/ 282 w 308"/>
                  <a:gd name="T97" fmla="*/ 63 h 93"/>
                  <a:gd name="T98" fmla="*/ 293 w 308"/>
                  <a:gd name="T99" fmla="*/ 57 h 93"/>
                  <a:gd name="T100" fmla="*/ 300 w 308"/>
                  <a:gd name="T101" fmla="*/ 50 h 93"/>
                  <a:gd name="T102" fmla="*/ 307 w 308"/>
                  <a:gd name="T103" fmla="*/ 43 h 93"/>
                  <a:gd name="T104" fmla="*/ 308 w 308"/>
                  <a:gd name="T105" fmla="*/ 40 h 93"/>
                  <a:gd name="T106" fmla="*/ 308 w 308"/>
                  <a:gd name="T10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93">
                    <a:moveTo>
                      <a:pt x="308" y="37"/>
                    </a:moveTo>
                    <a:lnTo>
                      <a:pt x="307" y="32"/>
                    </a:lnTo>
                    <a:lnTo>
                      <a:pt x="302" y="29"/>
                    </a:lnTo>
                    <a:lnTo>
                      <a:pt x="296" y="25"/>
                    </a:lnTo>
                    <a:lnTo>
                      <a:pt x="288" y="22"/>
                    </a:lnTo>
                    <a:lnTo>
                      <a:pt x="275" y="17"/>
                    </a:lnTo>
                    <a:lnTo>
                      <a:pt x="268" y="14"/>
                    </a:lnTo>
                    <a:lnTo>
                      <a:pt x="235" y="8"/>
                    </a:lnTo>
                    <a:lnTo>
                      <a:pt x="204" y="3"/>
                    </a:lnTo>
                    <a:lnTo>
                      <a:pt x="189" y="0"/>
                    </a:lnTo>
                    <a:lnTo>
                      <a:pt x="175" y="0"/>
                    </a:lnTo>
                    <a:lnTo>
                      <a:pt x="153" y="0"/>
                    </a:lnTo>
                    <a:lnTo>
                      <a:pt x="128" y="0"/>
                    </a:lnTo>
                    <a:lnTo>
                      <a:pt x="102" y="2"/>
                    </a:lnTo>
                    <a:lnTo>
                      <a:pt x="88" y="3"/>
                    </a:lnTo>
                    <a:lnTo>
                      <a:pt x="56" y="8"/>
                    </a:lnTo>
                    <a:lnTo>
                      <a:pt x="38" y="12"/>
                    </a:lnTo>
                    <a:lnTo>
                      <a:pt x="21" y="17"/>
                    </a:lnTo>
                    <a:lnTo>
                      <a:pt x="14" y="20"/>
                    </a:lnTo>
                    <a:lnTo>
                      <a:pt x="9" y="25"/>
                    </a:lnTo>
                    <a:lnTo>
                      <a:pt x="3" y="28"/>
                    </a:lnTo>
                    <a:lnTo>
                      <a:pt x="2" y="29"/>
                    </a:lnTo>
                    <a:lnTo>
                      <a:pt x="0" y="31"/>
                    </a:lnTo>
                    <a:lnTo>
                      <a:pt x="0" y="40"/>
                    </a:lnTo>
                    <a:lnTo>
                      <a:pt x="0" y="47"/>
                    </a:lnTo>
                    <a:lnTo>
                      <a:pt x="3" y="53"/>
                    </a:lnTo>
                    <a:lnTo>
                      <a:pt x="6" y="60"/>
                    </a:lnTo>
                    <a:lnTo>
                      <a:pt x="11" y="64"/>
                    </a:lnTo>
                    <a:lnTo>
                      <a:pt x="17" y="67"/>
                    </a:lnTo>
                    <a:lnTo>
                      <a:pt x="27" y="73"/>
                    </a:lnTo>
                    <a:lnTo>
                      <a:pt x="47" y="79"/>
                    </a:lnTo>
                    <a:lnTo>
                      <a:pt x="64" y="84"/>
                    </a:lnTo>
                    <a:lnTo>
                      <a:pt x="73" y="87"/>
                    </a:lnTo>
                    <a:lnTo>
                      <a:pt x="81" y="88"/>
                    </a:lnTo>
                    <a:lnTo>
                      <a:pt x="92" y="90"/>
                    </a:lnTo>
                    <a:lnTo>
                      <a:pt x="101" y="90"/>
                    </a:lnTo>
                    <a:lnTo>
                      <a:pt x="120" y="92"/>
                    </a:lnTo>
                    <a:lnTo>
                      <a:pt x="137" y="93"/>
                    </a:lnTo>
                    <a:lnTo>
                      <a:pt x="154" y="93"/>
                    </a:lnTo>
                    <a:lnTo>
                      <a:pt x="174" y="93"/>
                    </a:lnTo>
                    <a:lnTo>
                      <a:pt x="188" y="92"/>
                    </a:lnTo>
                    <a:lnTo>
                      <a:pt x="200" y="92"/>
                    </a:lnTo>
                    <a:lnTo>
                      <a:pt x="210" y="90"/>
                    </a:lnTo>
                    <a:lnTo>
                      <a:pt x="224" y="88"/>
                    </a:lnTo>
                    <a:lnTo>
                      <a:pt x="233" y="85"/>
                    </a:lnTo>
                    <a:lnTo>
                      <a:pt x="241" y="84"/>
                    </a:lnTo>
                    <a:lnTo>
                      <a:pt x="258" y="78"/>
                    </a:lnTo>
                    <a:lnTo>
                      <a:pt x="265" y="73"/>
                    </a:lnTo>
                    <a:lnTo>
                      <a:pt x="282" y="63"/>
                    </a:lnTo>
                    <a:lnTo>
                      <a:pt x="293" y="57"/>
                    </a:lnTo>
                    <a:lnTo>
                      <a:pt x="300" y="50"/>
                    </a:lnTo>
                    <a:lnTo>
                      <a:pt x="307" y="43"/>
                    </a:lnTo>
                    <a:lnTo>
                      <a:pt x="308" y="40"/>
                    </a:lnTo>
                    <a:lnTo>
                      <a:pt x="308" y="37"/>
                    </a:lnTo>
                  </a:path>
                </a:pathLst>
              </a:custGeom>
              <a:noFill/>
              <a:ln w="31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0651" name="Freeform 747"/>
              <p:cNvSpPr>
                <a:spLocks/>
              </p:cNvSpPr>
              <p:nvPr/>
            </p:nvSpPr>
            <p:spPr bwMode="auto">
              <a:xfrm>
                <a:off x="481" y="1032"/>
                <a:ext cx="492" cy="702"/>
              </a:xfrm>
              <a:custGeom>
                <a:avLst/>
                <a:gdLst>
                  <a:gd name="T0" fmla="*/ 69 w 984"/>
                  <a:gd name="T1" fmla="*/ 591 h 1405"/>
                  <a:gd name="T2" fmla="*/ 25 w 984"/>
                  <a:gd name="T3" fmla="*/ 725 h 1405"/>
                  <a:gd name="T4" fmla="*/ 2 w 984"/>
                  <a:gd name="T5" fmla="*/ 853 h 1405"/>
                  <a:gd name="T6" fmla="*/ 16 w 984"/>
                  <a:gd name="T7" fmla="*/ 1032 h 1405"/>
                  <a:gd name="T8" fmla="*/ 46 w 984"/>
                  <a:gd name="T9" fmla="*/ 1178 h 1405"/>
                  <a:gd name="T10" fmla="*/ 74 w 984"/>
                  <a:gd name="T11" fmla="*/ 1267 h 1405"/>
                  <a:gd name="T12" fmla="*/ 118 w 984"/>
                  <a:gd name="T13" fmla="*/ 1346 h 1405"/>
                  <a:gd name="T14" fmla="*/ 161 w 984"/>
                  <a:gd name="T15" fmla="*/ 1390 h 1405"/>
                  <a:gd name="T16" fmla="*/ 209 w 984"/>
                  <a:gd name="T17" fmla="*/ 1405 h 1405"/>
                  <a:gd name="T18" fmla="*/ 278 w 984"/>
                  <a:gd name="T19" fmla="*/ 1399 h 1405"/>
                  <a:gd name="T20" fmla="*/ 353 w 984"/>
                  <a:gd name="T21" fmla="*/ 1376 h 1405"/>
                  <a:gd name="T22" fmla="*/ 389 w 984"/>
                  <a:gd name="T23" fmla="*/ 1350 h 1405"/>
                  <a:gd name="T24" fmla="*/ 421 w 984"/>
                  <a:gd name="T25" fmla="*/ 1303 h 1405"/>
                  <a:gd name="T26" fmla="*/ 453 w 984"/>
                  <a:gd name="T27" fmla="*/ 1203 h 1405"/>
                  <a:gd name="T28" fmla="*/ 463 w 984"/>
                  <a:gd name="T29" fmla="*/ 1116 h 1405"/>
                  <a:gd name="T30" fmla="*/ 443 w 984"/>
                  <a:gd name="T31" fmla="*/ 1026 h 1405"/>
                  <a:gd name="T32" fmla="*/ 435 w 984"/>
                  <a:gd name="T33" fmla="*/ 886 h 1405"/>
                  <a:gd name="T34" fmla="*/ 444 w 984"/>
                  <a:gd name="T35" fmla="*/ 766 h 1405"/>
                  <a:gd name="T36" fmla="*/ 479 w 984"/>
                  <a:gd name="T37" fmla="*/ 661 h 1405"/>
                  <a:gd name="T38" fmla="*/ 539 w 984"/>
                  <a:gd name="T39" fmla="*/ 570 h 1405"/>
                  <a:gd name="T40" fmla="*/ 626 w 984"/>
                  <a:gd name="T41" fmla="*/ 547 h 1405"/>
                  <a:gd name="T42" fmla="*/ 807 w 984"/>
                  <a:gd name="T43" fmla="*/ 598 h 1405"/>
                  <a:gd name="T44" fmla="*/ 908 w 984"/>
                  <a:gd name="T45" fmla="*/ 574 h 1405"/>
                  <a:gd name="T46" fmla="*/ 983 w 984"/>
                  <a:gd name="T47" fmla="*/ 536 h 1405"/>
                  <a:gd name="T48" fmla="*/ 977 w 984"/>
                  <a:gd name="T49" fmla="*/ 493 h 1405"/>
                  <a:gd name="T50" fmla="*/ 919 w 984"/>
                  <a:gd name="T51" fmla="*/ 366 h 1405"/>
                  <a:gd name="T52" fmla="*/ 861 w 984"/>
                  <a:gd name="T53" fmla="*/ 280 h 1405"/>
                  <a:gd name="T54" fmla="*/ 849 w 984"/>
                  <a:gd name="T55" fmla="*/ 235 h 1405"/>
                  <a:gd name="T56" fmla="*/ 870 w 984"/>
                  <a:gd name="T57" fmla="*/ 134 h 1405"/>
                  <a:gd name="T58" fmla="*/ 879 w 984"/>
                  <a:gd name="T59" fmla="*/ 63 h 1405"/>
                  <a:gd name="T60" fmla="*/ 842 w 984"/>
                  <a:gd name="T61" fmla="*/ 32 h 1405"/>
                  <a:gd name="T62" fmla="*/ 768 w 984"/>
                  <a:gd name="T63" fmla="*/ 2 h 1405"/>
                  <a:gd name="T64" fmla="*/ 733 w 984"/>
                  <a:gd name="T65" fmla="*/ 58 h 1405"/>
                  <a:gd name="T66" fmla="*/ 725 w 984"/>
                  <a:gd name="T67" fmla="*/ 16 h 1405"/>
                  <a:gd name="T68" fmla="*/ 701 w 984"/>
                  <a:gd name="T69" fmla="*/ 5 h 1405"/>
                  <a:gd name="T70" fmla="*/ 614 w 984"/>
                  <a:gd name="T71" fmla="*/ 16 h 1405"/>
                  <a:gd name="T72" fmla="*/ 592 w 984"/>
                  <a:gd name="T73" fmla="*/ 54 h 1405"/>
                  <a:gd name="T74" fmla="*/ 580 w 984"/>
                  <a:gd name="T75" fmla="*/ 148 h 1405"/>
                  <a:gd name="T76" fmla="*/ 560 w 984"/>
                  <a:gd name="T77" fmla="*/ 188 h 1405"/>
                  <a:gd name="T78" fmla="*/ 537 w 984"/>
                  <a:gd name="T79" fmla="*/ 194 h 1405"/>
                  <a:gd name="T80" fmla="*/ 478 w 984"/>
                  <a:gd name="T81" fmla="*/ 198 h 1405"/>
                  <a:gd name="T82" fmla="*/ 331 w 984"/>
                  <a:gd name="T83" fmla="*/ 238 h 1405"/>
                  <a:gd name="T84" fmla="*/ 304 w 984"/>
                  <a:gd name="T85" fmla="*/ 236 h 1405"/>
                  <a:gd name="T86" fmla="*/ 270 w 984"/>
                  <a:gd name="T87" fmla="*/ 192 h 1405"/>
                  <a:gd name="T88" fmla="*/ 225 w 984"/>
                  <a:gd name="T89" fmla="*/ 108 h 1405"/>
                  <a:gd name="T90" fmla="*/ 205 w 984"/>
                  <a:gd name="T91" fmla="*/ 99 h 1405"/>
                  <a:gd name="T92" fmla="*/ 148 w 984"/>
                  <a:gd name="T93" fmla="*/ 116 h 1405"/>
                  <a:gd name="T94" fmla="*/ 103 w 984"/>
                  <a:gd name="T95" fmla="*/ 153 h 1405"/>
                  <a:gd name="T96" fmla="*/ 81 w 984"/>
                  <a:gd name="T97" fmla="*/ 188 h 1405"/>
                  <a:gd name="T98" fmla="*/ 141 w 984"/>
                  <a:gd name="T99" fmla="*/ 283 h 1405"/>
                  <a:gd name="T100" fmla="*/ 161 w 984"/>
                  <a:gd name="T101" fmla="*/ 369 h 1405"/>
                  <a:gd name="T102" fmla="*/ 154 w 984"/>
                  <a:gd name="T103" fmla="*/ 405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4" h="1405">
                    <a:moveTo>
                      <a:pt x="132" y="463"/>
                    </a:moveTo>
                    <a:lnTo>
                      <a:pt x="109" y="506"/>
                    </a:lnTo>
                    <a:lnTo>
                      <a:pt x="98" y="525"/>
                    </a:lnTo>
                    <a:lnTo>
                      <a:pt x="87" y="547"/>
                    </a:lnTo>
                    <a:lnTo>
                      <a:pt x="69" y="591"/>
                    </a:lnTo>
                    <a:lnTo>
                      <a:pt x="60" y="612"/>
                    </a:lnTo>
                    <a:lnTo>
                      <a:pt x="52" y="635"/>
                    </a:lnTo>
                    <a:lnTo>
                      <a:pt x="45" y="656"/>
                    </a:lnTo>
                    <a:lnTo>
                      <a:pt x="37" y="679"/>
                    </a:lnTo>
                    <a:lnTo>
                      <a:pt x="25" y="725"/>
                    </a:lnTo>
                    <a:lnTo>
                      <a:pt x="14" y="772"/>
                    </a:lnTo>
                    <a:lnTo>
                      <a:pt x="9" y="795"/>
                    </a:lnTo>
                    <a:lnTo>
                      <a:pt x="5" y="818"/>
                    </a:lnTo>
                    <a:lnTo>
                      <a:pt x="3" y="836"/>
                    </a:lnTo>
                    <a:lnTo>
                      <a:pt x="2" y="853"/>
                    </a:lnTo>
                    <a:lnTo>
                      <a:pt x="0" y="888"/>
                    </a:lnTo>
                    <a:lnTo>
                      <a:pt x="2" y="924"/>
                    </a:lnTo>
                    <a:lnTo>
                      <a:pt x="5" y="961"/>
                    </a:lnTo>
                    <a:lnTo>
                      <a:pt x="9" y="996"/>
                    </a:lnTo>
                    <a:lnTo>
                      <a:pt x="16" y="1032"/>
                    </a:lnTo>
                    <a:lnTo>
                      <a:pt x="29" y="1105"/>
                    </a:lnTo>
                    <a:lnTo>
                      <a:pt x="31" y="1107"/>
                    </a:lnTo>
                    <a:lnTo>
                      <a:pt x="32" y="1105"/>
                    </a:lnTo>
                    <a:lnTo>
                      <a:pt x="38" y="1142"/>
                    </a:lnTo>
                    <a:lnTo>
                      <a:pt x="46" y="1178"/>
                    </a:lnTo>
                    <a:lnTo>
                      <a:pt x="51" y="1197"/>
                    </a:lnTo>
                    <a:lnTo>
                      <a:pt x="55" y="1215"/>
                    </a:lnTo>
                    <a:lnTo>
                      <a:pt x="61" y="1232"/>
                    </a:lnTo>
                    <a:lnTo>
                      <a:pt x="67" y="1250"/>
                    </a:lnTo>
                    <a:lnTo>
                      <a:pt x="74" y="1267"/>
                    </a:lnTo>
                    <a:lnTo>
                      <a:pt x="81" y="1283"/>
                    </a:lnTo>
                    <a:lnTo>
                      <a:pt x="89" y="1300"/>
                    </a:lnTo>
                    <a:lnTo>
                      <a:pt x="98" y="1315"/>
                    </a:lnTo>
                    <a:lnTo>
                      <a:pt x="107" y="1330"/>
                    </a:lnTo>
                    <a:lnTo>
                      <a:pt x="118" y="1346"/>
                    </a:lnTo>
                    <a:lnTo>
                      <a:pt x="128" y="1359"/>
                    </a:lnTo>
                    <a:lnTo>
                      <a:pt x="141" y="1373"/>
                    </a:lnTo>
                    <a:lnTo>
                      <a:pt x="145" y="1378"/>
                    </a:lnTo>
                    <a:lnTo>
                      <a:pt x="150" y="1382"/>
                    </a:lnTo>
                    <a:lnTo>
                      <a:pt x="161" y="1390"/>
                    </a:lnTo>
                    <a:lnTo>
                      <a:pt x="167" y="1393"/>
                    </a:lnTo>
                    <a:lnTo>
                      <a:pt x="171" y="1396"/>
                    </a:lnTo>
                    <a:lnTo>
                      <a:pt x="183" y="1400"/>
                    </a:lnTo>
                    <a:lnTo>
                      <a:pt x="196" y="1403"/>
                    </a:lnTo>
                    <a:lnTo>
                      <a:pt x="209" y="1405"/>
                    </a:lnTo>
                    <a:lnTo>
                      <a:pt x="222" y="1405"/>
                    </a:lnTo>
                    <a:lnTo>
                      <a:pt x="235" y="1405"/>
                    </a:lnTo>
                    <a:lnTo>
                      <a:pt x="251" y="1403"/>
                    </a:lnTo>
                    <a:lnTo>
                      <a:pt x="264" y="1402"/>
                    </a:lnTo>
                    <a:lnTo>
                      <a:pt x="278" y="1399"/>
                    </a:lnTo>
                    <a:lnTo>
                      <a:pt x="292" y="1396"/>
                    </a:lnTo>
                    <a:lnTo>
                      <a:pt x="305" y="1393"/>
                    </a:lnTo>
                    <a:lnTo>
                      <a:pt x="319" y="1388"/>
                    </a:lnTo>
                    <a:lnTo>
                      <a:pt x="345" y="1379"/>
                    </a:lnTo>
                    <a:lnTo>
                      <a:pt x="353" y="1376"/>
                    </a:lnTo>
                    <a:lnTo>
                      <a:pt x="359" y="1373"/>
                    </a:lnTo>
                    <a:lnTo>
                      <a:pt x="366" y="1368"/>
                    </a:lnTo>
                    <a:lnTo>
                      <a:pt x="373" y="1365"/>
                    </a:lnTo>
                    <a:lnTo>
                      <a:pt x="385" y="1355"/>
                    </a:lnTo>
                    <a:lnTo>
                      <a:pt x="389" y="1350"/>
                    </a:lnTo>
                    <a:lnTo>
                      <a:pt x="394" y="1344"/>
                    </a:lnTo>
                    <a:lnTo>
                      <a:pt x="400" y="1338"/>
                    </a:lnTo>
                    <a:lnTo>
                      <a:pt x="405" y="1330"/>
                    </a:lnTo>
                    <a:lnTo>
                      <a:pt x="412" y="1317"/>
                    </a:lnTo>
                    <a:lnTo>
                      <a:pt x="421" y="1303"/>
                    </a:lnTo>
                    <a:lnTo>
                      <a:pt x="427" y="1286"/>
                    </a:lnTo>
                    <a:lnTo>
                      <a:pt x="434" y="1271"/>
                    </a:lnTo>
                    <a:lnTo>
                      <a:pt x="440" y="1254"/>
                    </a:lnTo>
                    <a:lnTo>
                      <a:pt x="449" y="1219"/>
                    </a:lnTo>
                    <a:lnTo>
                      <a:pt x="453" y="1203"/>
                    </a:lnTo>
                    <a:lnTo>
                      <a:pt x="456" y="1184"/>
                    </a:lnTo>
                    <a:lnTo>
                      <a:pt x="463" y="1151"/>
                    </a:lnTo>
                    <a:lnTo>
                      <a:pt x="464" y="1140"/>
                    </a:lnTo>
                    <a:lnTo>
                      <a:pt x="464" y="1128"/>
                    </a:lnTo>
                    <a:lnTo>
                      <a:pt x="463" y="1116"/>
                    </a:lnTo>
                    <a:lnTo>
                      <a:pt x="463" y="1110"/>
                    </a:lnTo>
                    <a:lnTo>
                      <a:pt x="461" y="1104"/>
                    </a:lnTo>
                    <a:lnTo>
                      <a:pt x="446" y="1046"/>
                    </a:lnTo>
                    <a:lnTo>
                      <a:pt x="444" y="1037"/>
                    </a:lnTo>
                    <a:lnTo>
                      <a:pt x="443" y="1026"/>
                    </a:lnTo>
                    <a:lnTo>
                      <a:pt x="437" y="997"/>
                    </a:lnTo>
                    <a:lnTo>
                      <a:pt x="437" y="980"/>
                    </a:lnTo>
                    <a:lnTo>
                      <a:pt x="437" y="952"/>
                    </a:lnTo>
                    <a:lnTo>
                      <a:pt x="437" y="907"/>
                    </a:lnTo>
                    <a:lnTo>
                      <a:pt x="435" y="886"/>
                    </a:lnTo>
                    <a:lnTo>
                      <a:pt x="435" y="866"/>
                    </a:lnTo>
                    <a:lnTo>
                      <a:pt x="437" y="825"/>
                    </a:lnTo>
                    <a:lnTo>
                      <a:pt x="438" y="805"/>
                    </a:lnTo>
                    <a:lnTo>
                      <a:pt x="440" y="786"/>
                    </a:lnTo>
                    <a:lnTo>
                      <a:pt x="444" y="766"/>
                    </a:lnTo>
                    <a:lnTo>
                      <a:pt x="447" y="748"/>
                    </a:lnTo>
                    <a:lnTo>
                      <a:pt x="455" y="719"/>
                    </a:lnTo>
                    <a:lnTo>
                      <a:pt x="466" y="690"/>
                    </a:lnTo>
                    <a:lnTo>
                      <a:pt x="472" y="676"/>
                    </a:lnTo>
                    <a:lnTo>
                      <a:pt x="479" y="661"/>
                    </a:lnTo>
                    <a:lnTo>
                      <a:pt x="485" y="647"/>
                    </a:lnTo>
                    <a:lnTo>
                      <a:pt x="493" y="633"/>
                    </a:lnTo>
                    <a:lnTo>
                      <a:pt x="510" y="608"/>
                    </a:lnTo>
                    <a:lnTo>
                      <a:pt x="530" y="582"/>
                    </a:lnTo>
                    <a:lnTo>
                      <a:pt x="539" y="570"/>
                    </a:lnTo>
                    <a:lnTo>
                      <a:pt x="550" y="557"/>
                    </a:lnTo>
                    <a:lnTo>
                      <a:pt x="560" y="547"/>
                    </a:lnTo>
                    <a:lnTo>
                      <a:pt x="571" y="536"/>
                    </a:lnTo>
                    <a:lnTo>
                      <a:pt x="601" y="542"/>
                    </a:lnTo>
                    <a:lnTo>
                      <a:pt x="626" y="547"/>
                    </a:lnTo>
                    <a:lnTo>
                      <a:pt x="672" y="556"/>
                    </a:lnTo>
                    <a:lnTo>
                      <a:pt x="697" y="562"/>
                    </a:lnTo>
                    <a:lnTo>
                      <a:pt x="726" y="571"/>
                    </a:lnTo>
                    <a:lnTo>
                      <a:pt x="763" y="582"/>
                    </a:lnTo>
                    <a:lnTo>
                      <a:pt x="807" y="598"/>
                    </a:lnTo>
                    <a:lnTo>
                      <a:pt x="816" y="597"/>
                    </a:lnTo>
                    <a:lnTo>
                      <a:pt x="833" y="594"/>
                    </a:lnTo>
                    <a:lnTo>
                      <a:pt x="861" y="588"/>
                    </a:lnTo>
                    <a:lnTo>
                      <a:pt x="894" y="579"/>
                    </a:lnTo>
                    <a:lnTo>
                      <a:pt x="908" y="574"/>
                    </a:lnTo>
                    <a:lnTo>
                      <a:pt x="922" y="570"/>
                    </a:lnTo>
                    <a:lnTo>
                      <a:pt x="934" y="565"/>
                    </a:lnTo>
                    <a:lnTo>
                      <a:pt x="949" y="557"/>
                    </a:lnTo>
                    <a:lnTo>
                      <a:pt x="964" y="548"/>
                    </a:lnTo>
                    <a:lnTo>
                      <a:pt x="983" y="536"/>
                    </a:lnTo>
                    <a:lnTo>
                      <a:pt x="984" y="533"/>
                    </a:lnTo>
                    <a:lnTo>
                      <a:pt x="984" y="527"/>
                    </a:lnTo>
                    <a:lnTo>
                      <a:pt x="983" y="518"/>
                    </a:lnTo>
                    <a:lnTo>
                      <a:pt x="980" y="506"/>
                    </a:lnTo>
                    <a:lnTo>
                      <a:pt x="977" y="493"/>
                    </a:lnTo>
                    <a:lnTo>
                      <a:pt x="971" y="478"/>
                    </a:lnTo>
                    <a:lnTo>
                      <a:pt x="957" y="443"/>
                    </a:lnTo>
                    <a:lnTo>
                      <a:pt x="949" y="425"/>
                    </a:lnTo>
                    <a:lnTo>
                      <a:pt x="940" y="405"/>
                    </a:lnTo>
                    <a:lnTo>
                      <a:pt x="919" y="366"/>
                    </a:lnTo>
                    <a:lnTo>
                      <a:pt x="894" y="328"/>
                    </a:lnTo>
                    <a:lnTo>
                      <a:pt x="882" y="309"/>
                    </a:lnTo>
                    <a:lnTo>
                      <a:pt x="870" y="291"/>
                    </a:lnTo>
                    <a:lnTo>
                      <a:pt x="867" y="288"/>
                    </a:lnTo>
                    <a:lnTo>
                      <a:pt x="861" y="280"/>
                    </a:lnTo>
                    <a:lnTo>
                      <a:pt x="858" y="273"/>
                    </a:lnTo>
                    <a:lnTo>
                      <a:pt x="853" y="265"/>
                    </a:lnTo>
                    <a:lnTo>
                      <a:pt x="852" y="258"/>
                    </a:lnTo>
                    <a:lnTo>
                      <a:pt x="850" y="250"/>
                    </a:lnTo>
                    <a:lnTo>
                      <a:pt x="849" y="235"/>
                    </a:lnTo>
                    <a:lnTo>
                      <a:pt x="850" y="220"/>
                    </a:lnTo>
                    <a:lnTo>
                      <a:pt x="853" y="206"/>
                    </a:lnTo>
                    <a:lnTo>
                      <a:pt x="856" y="191"/>
                    </a:lnTo>
                    <a:lnTo>
                      <a:pt x="864" y="160"/>
                    </a:lnTo>
                    <a:lnTo>
                      <a:pt x="870" y="134"/>
                    </a:lnTo>
                    <a:lnTo>
                      <a:pt x="874" y="112"/>
                    </a:lnTo>
                    <a:lnTo>
                      <a:pt x="877" y="90"/>
                    </a:lnTo>
                    <a:lnTo>
                      <a:pt x="881" y="69"/>
                    </a:lnTo>
                    <a:lnTo>
                      <a:pt x="881" y="66"/>
                    </a:lnTo>
                    <a:lnTo>
                      <a:pt x="879" y="63"/>
                    </a:lnTo>
                    <a:lnTo>
                      <a:pt x="876" y="58"/>
                    </a:lnTo>
                    <a:lnTo>
                      <a:pt x="870" y="52"/>
                    </a:lnTo>
                    <a:lnTo>
                      <a:pt x="862" y="46"/>
                    </a:lnTo>
                    <a:lnTo>
                      <a:pt x="853" y="38"/>
                    </a:lnTo>
                    <a:lnTo>
                      <a:pt x="842" y="32"/>
                    </a:lnTo>
                    <a:lnTo>
                      <a:pt x="820" y="22"/>
                    </a:lnTo>
                    <a:lnTo>
                      <a:pt x="797" y="11"/>
                    </a:lnTo>
                    <a:lnTo>
                      <a:pt x="786" y="8"/>
                    </a:lnTo>
                    <a:lnTo>
                      <a:pt x="775" y="3"/>
                    </a:lnTo>
                    <a:lnTo>
                      <a:pt x="768" y="2"/>
                    </a:lnTo>
                    <a:lnTo>
                      <a:pt x="760" y="0"/>
                    </a:lnTo>
                    <a:lnTo>
                      <a:pt x="755" y="2"/>
                    </a:lnTo>
                    <a:lnTo>
                      <a:pt x="754" y="3"/>
                    </a:lnTo>
                    <a:lnTo>
                      <a:pt x="740" y="34"/>
                    </a:lnTo>
                    <a:lnTo>
                      <a:pt x="733" y="58"/>
                    </a:lnTo>
                    <a:lnTo>
                      <a:pt x="730" y="67"/>
                    </a:lnTo>
                    <a:lnTo>
                      <a:pt x="728" y="70"/>
                    </a:lnTo>
                    <a:lnTo>
                      <a:pt x="728" y="73"/>
                    </a:lnTo>
                    <a:lnTo>
                      <a:pt x="726" y="34"/>
                    </a:lnTo>
                    <a:lnTo>
                      <a:pt x="725" y="16"/>
                    </a:lnTo>
                    <a:lnTo>
                      <a:pt x="723" y="10"/>
                    </a:lnTo>
                    <a:lnTo>
                      <a:pt x="722" y="8"/>
                    </a:lnTo>
                    <a:lnTo>
                      <a:pt x="716" y="7"/>
                    </a:lnTo>
                    <a:lnTo>
                      <a:pt x="708" y="5"/>
                    </a:lnTo>
                    <a:lnTo>
                      <a:pt x="701" y="5"/>
                    </a:lnTo>
                    <a:lnTo>
                      <a:pt x="691" y="5"/>
                    </a:lnTo>
                    <a:lnTo>
                      <a:pt x="672" y="7"/>
                    </a:lnTo>
                    <a:lnTo>
                      <a:pt x="650" y="10"/>
                    </a:lnTo>
                    <a:lnTo>
                      <a:pt x="630" y="13"/>
                    </a:lnTo>
                    <a:lnTo>
                      <a:pt x="614" y="16"/>
                    </a:lnTo>
                    <a:lnTo>
                      <a:pt x="601" y="20"/>
                    </a:lnTo>
                    <a:lnTo>
                      <a:pt x="595" y="22"/>
                    </a:lnTo>
                    <a:lnTo>
                      <a:pt x="595" y="25"/>
                    </a:lnTo>
                    <a:lnTo>
                      <a:pt x="594" y="32"/>
                    </a:lnTo>
                    <a:lnTo>
                      <a:pt x="592" y="54"/>
                    </a:lnTo>
                    <a:lnTo>
                      <a:pt x="591" y="83"/>
                    </a:lnTo>
                    <a:lnTo>
                      <a:pt x="589" y="99"/>
                    </a:lnTo>
                    <a:lnTo>
                      <a:pt x="586" y="116"/>
                    </a:lnTo>
                    <a:lnTo>
                      <a:pt x="585" y="131"/>
                    </a:lnTo>
                    <a:lnTo>
                      <a:pt x="580" y="148"/>
                    </a:lnTo>
                    <a:lnTo>
                      <a:pt x="577" y="162"/>
                    </a:lnTo>
                    <a:lnTo>
                      <a:pt x="571" y="174"/>
                    </a:lnTo>
                    <a:lnTo>
                      <a:pt x="568" y="180"/>
                    </a:lnTo>
                    <a:lnTo>
                      <a:pt x="565" y="185"/>
                    </a:lnTo>
                    <a:lnTo>
                      <a:pt x="560" y="188"/>
                    </a:lnTo>
                    <a:lnTo>
                      <a:pt x="557" y="191"/>
                    </a:lnTo>
                    <a:lnTo>
                      <a:pt x="553" y="194"/>
                    </a:lnTo>
                    <a:lnTo>
                      <a:pt x="548" y="195"/>
                    </a:lnTo>
                    <a:lnTo>
                      <a:pt x="543" y="195"/>
                    </a:lnTo>
                    <a:lnTo>
                      <a:pt x="537" y="194"/>
                    </a:lnTo>
                    <a:lnTo>
                      <a:pt x="531" y="194"/>
                    </a:lnTo>
                    <a:lnTo>
                      <a:pt x="524" y="194"/>
                    </a:lnTo>
                    <a:lnTo>
                      <a:pt x="513" y="194"/>
                    </a:lnTo>
                    <a:lnTo>
                      <a:pt x="502" y="195"/>
                    </a:lnTo>
                    <a:lnTo>
                      <a:pt x="478" y="198"/>
                    </a:lnTo>
                    <a:lnTo>
                      <a:pt x="449" y="204"/>
                    </a:lnTo>
                    <a:lnTo>
                      <a:pt x="418" y="212"/>
                    </a:lnTo>
                    <a:lnTo>
                      <a:pt x="388" y="220"/>
                    </a:lnTo>
                    <a:lnTo>
                      <a:pt x="357" y="229"/>
                    </a:lnTo>
                    <a:lnTo>
                      <a:pt x="331" y="238"/>
                    </a:lnTo>
                    <a:lnTo>
                      <a:pt x="321" y="241"/>
                    </a:lnTo>
                    <a:lnTo>
                      <a:pt x="316" y="241"/>
                    </a:lnTo>
                    <a:lnTo>
                      <a:pt x="312" y="239"/>
                    </a:lnTo>
                    <a:lnTo>
                      <a:pt x="308" y="238"/>
                    </a:lnTo>
                    <a:lnTo>
                      <a:pt x="304" y="236"/>
                    </a:lnTo>
                    <a:lnTo>
                      <a:pt x="296" y="230"/>
                    </a:lnTo>
                    <a:lnTo>
                      <a:pt x="289" y="223"/>
                    </a:lnTo>
                    <a:lnTo>
                      <a:pt x="283" y="213"/>
                    </a:lnTo>
                    <a:lnTo>
                      <a:pt x="276" y="204"/>
                    </a:lnTo>
                    <a:lnTo>
                      <a:pt x="270" y="192"/>
                    </a:lnTo>
                    <a:lnTo>
                      <a:pt x="260" y="168"/>
                    </a:lnTo>
                    <a:lnTo>
                      <a:pt x="247" y="142"/>
                    </a:lnTo>
                    <a:lnTo>
                      <a:pt x="240" y="130"/>
                    </a:lnTo>
                    <a:lnTo>
                      <a:pt x="232" y="119"/>
                    </a:lnTo>
                    <a:lnTo>
                      <a:pt x="225" y="108"/>
                    </a:lnTo>
                    <a:lnTo>
                      <a:pt x="220" y="105"/>
                    </a:lnTo>
                    <a:lnTo>
                      <a:pt x="215" y="101"/>
                    </a:lnTo>
                    <a:lnTo>
                      <a:pt x="214" y="99"/>
                    </a:lnTo>
                    <a:lnTo>
                      <a:pt x="212" y="99"/>
                    </a:lnTo>
                    <a:lnTo>
                      <a:pt x="205" y="99"/>
                    </a:lnTo>
                    <a:lnTo>
                      <a:pt x="196" y="101"/>
                    </a:lnTo>
                    <a:lnTo>
                      <a:pt x="186" y="102"/>
                    </a:lnTo>
                    <a:lnTo>
                      <a:pt x="168" y="108"/>
                    </a:lnTo>
                    <a:lnTo>
                      <a:pt x="156" y="112"/>
                    </a:lnTo>
                    <a:lnTo>
                      <a:pt x="148" y="116"/>
                    </a:lnTo>
                    <a:lnTo>
                      <a:pt x="142" y="119"/>
                    </a:lnTo>
                    <a:lnTo>
                      <a:pt x="135" y="125"/>
                    </a:lnTo>
                    <a:lnTo>
                      <a:pt x="127" y="130"/>
                    </a:lnTo>
                    <a:lnTo>
                      <a:pt x="115" y="142"/>
                    </a:lnTo>
                    <a:lnTo>
                      <a:pt x="103" y="153"/>
                    </a:lnTo>
                    <a:lnTo>
                      <a:pt x="92" y="165"/>
                    </a:lnTo>
                    <a:lnTo>
                      <a:pt x="86" y="175"/>
                    </a:lnTo>
                    <a:lnTo>
                      <a:pt x="81" y="183"/>
                    </a:lnTo>
                    <a:lnTo>
                      <a:pt x="81" y="185"/>
                    </a:lnTo>
                    <a:lnTo>
                      <a:pt x="81" y="188"/>
                    </a:lnTo>
                    <a:lnTo>
                      <a:pt x="98" y="213"/>
                    </a:lnTo>
                    <a:lnTo>
                      <a:pt x="113" y="238"/>
                    </a:lnTo>
                    <a:lnTo>
                      <a:pt x="124" y="253"/>
                    </a:lnTo>
                    <a:lnTo>
                      <a:pt x="133" y="268"/>
                    </a:lnTo>
                    <a:lnTo>
                      <a:pt x="141" y="283"/>
                    </a:lnTo>
                    <a:lnTo>
                      <a:pt x="147" y="297"/>
                    </a:lnTo>
                    <a:lnTo>
                      <a:pt x="151" y="312"/>
                    </a:lnTo>
                    <a:lnTo>
                      <a:pt x="156" y="329"/>
                    </a:lnTo>
                    <a:lnTo>
                      <a:pt x="159" y="347"/>
                    </a:lnTo>
                    <a:lnTo>
                      <a:pt x="161" y="369"/>
                    </a:lnTo>
                    <a:lnTo>
                      <a:pt x="161" y="378"/>
                    </a:lnTo>
                    <a:lnTo>
                      <a:pt x="161" y="387"/>
                    </a:lnTo>
                    <a:lnTo>
                      <a:pt x="159" y="392"/>
                    </a:lnTo>
                    <a:lnTo>
                      <a:pt x="157" y="396"/>
                    </a:lnTo>
                    <a:lnTo>
                      <a:pt x="154" y="405"/>
                    </a:lnTo>
                    <a:lnTo>
                      <a:pt x="148" y="422"/>
                    </a:lnTo>
                    <a:lnTo>
                      <a:pt x="147" y="431"/>
                    </a:lnTo>
                    <a:lnTo>
                      <a:pt x="144" y="439"/>
                    </a:lnTo>
                    <a:lnTo>
                      <a:pt x="132" y="463"/>
                    </a:lnTo>
                    <a:close/>
                  </a:path>
                </a:pathLst>
              </a:custGeom>
              <a:solidFill>
                <a:srgbClr val="E8E8E8"/>
              </a:solidFill>
              <a:ln w="9525">
                <a:solidFill>
                  <a:schemeClr val="tx2"/>
                </a:solidFill>
                <a:round/>
                <a:headEnd/>
                <a:tailEnd/>
              </a:ln>
            </p:spPr>
            <p:txBody>
              <a:bodyPr/>
              <a:lstStyle/>
              <a:p>
                <a:endParaRPr lang="en-US" sz="3120"/>
              </a:p>
            </p:txBody>
          </p:sp>
          <p:sp>
            <p:nvSpPr>
              <p:cNvPr id="380652" name="Freeform 748"/>
              <p:cNvSpPr>
                <a:spLocks/>
              </p:cNvSpPr>
              <p:nvPr/>
            </p:nvSpPr>
            <p:spPr bwMode="auto">
              <a:xfrm>
                <a:off x="481" y="1262"/>
                <a:ext cx="67" cy="179"/>
              </a:xfrm>
              <a:custGeom>
                <a:avLst/>
                <a:gdLst>
                  <a:gd name="T0" fmla="*/ 133 w 133"/>
                  <a:gd name="T1" fmla="*/ 3 h 357"/>
                  <a:gd name="T2" fmla="*/ 110 w 133"/>
                  <a:gd name="T3" fmla="*/ 45 h 357"/>
                  <a:gd name="T4" fmla="*/ 99 w 133"/>
                  <a:gd name="T5" fmla="*/ 65 h 357"/>
                  <a:gd name="T6" fmla="*/ 88 w 133"/>
                  <a:gd name="T7" fmla="*/ 86 h 357"/>
                  <a:gd name="T8" fmla="*/ 70 w 133"/>
                  <a:gd name="T9" fmla="*/ 130 h 357"/>
                  <a:gd name="T10" fmla="*/ 61 w 133"/>
                  <a:gd name="T11" fmla="*/ 152 h 357"/>
                  <a:gd name="T12" fmla="*/ 53 w 133"/>
                  <a:gd name="T13" fmla="*/ 173 h 357"/>
                  <a:gd name="T14" fmla="*/ 46 w 133"/>
                  <a:gd name="T15" fmla="*/ 196 h 357"/>
                  <a:gd name="T16" fmla="*/ 38 w 133"/>
                  <a:gd name="T17" fmla="*/ 219 h 357"/>
                  <a:gd name="T18" fmla="*/ 26 w 133"/>
                  <a:gd name="T19" fmla="*/ 264 h 357"/>
                  <a:gd name="T20" fmla="*/ 15 w 133"/>
                  <a:gd name="T21" fmla="*/ 310 h 357"/>
                  <a:gd name="T22" fmla="*/ 11 w 133"/>
                  <a:gd name="T23" fmla="*/ 333 h 357"/>
                  <a:gd name="T24" fmla="*/ 7 w 133"/>
                  <a:gd name="T25" fmla="*/ 357 h 357"/>
                  <a:gd name="T26" fmla="*/ 0 w 133"/>
                  <a:gd name="T27" fmla="*/ 356 h 357"/>
                  <a:gd name="T28" fmla="*/ 4 w 133"/>
                  <a:gd name="T29" fmla="*/ 333 h 357"/>
                  <a:gd name="T30" fmla="*/ 9 w 133"/>
                  <a:gd name="T31" fmla="*/ 308 h 357"/>
                  <a:gd name="T32" fmla="*/ 20 w 133"/>
                  <a:gd name="T33" fmla="*/ 263 h 357"/>
                  <a:gd name="T34" fmla="*/ 32 w 133"/>
                  <a:gd name="T35" fmla="*/ 216 h 357"/>
                  <a:gd name="T36" fmla="*/ 40 w 133"/>
                  <a:gd name="T37" fmla="*/ 194 h 357"/>
                  <a:gd name="T38" fmla="*/ 47 w 133"/>
                  <a:gd name="T39" fmla="*/ 171 h 357"/>
                  <a:gd name="T40" fmla="*/ 55 w 133"/>
                  <a:gd name="T41" fmla="*/ 149 h 357"/>
                  <a:gd name="T42" fmla="*/ 64 w 133"/>
                  <a:gd name="T43" fmla="*/ 127 h 357"/>
                  <a:gd name="T44" fmla="*/ 82 w 133"/>
                  <a:gd name="T45" fmla="*/ 83 h 357"/>
                  <a:gd name="T46" fmla="*/ 93 w 133"/>
                  <a:gd name="T47" fmla="*/ 62 h 357"/>
                  <a:gd name="T48" fmla="*/ 104 w 133"/>
                  <a:gd name="T49" fmla="*/ 42 h 357"/>
                  <a:gd name="T50" fmla="*/ 126 w 133"/>
                  <a:gd name="T51" fmla="*/ 0 h 357"/>
                  <a:gd name="T52" fmla="*/ 133 w 133"/>
                  <a:gd name="T53" fmla="*/ 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357">
                    <a:moveTo>
                      <a:pt x="133" y="3"/>
                    </a:moveTo>
                    <a:lnTo>
                      <a:pt x="110" y="45"/>
                    </a:lnTo>
                    <a:lnTo>
                      <a:pt x="99" y="65"/>
                    </a:lnTo>
                    <a:lnTo>
                      <a:pt x="88" y="86"/>
                    </a:lnTo>
                    <a:lnTo>
                      <a:pt x="70" y="130"/>
                    </a:lnTo>
                    <a:lnTo>
                      <a:pt x="61" y="152"/>
                    </a:lnTo>
                    <a:lnTo>
                      <a:pt x="53" y="173"/>
                    </a:lnTo>
                    <a:lnTo>
                      <a:pt x="46" y="196"/>
                    </a:lnTo>
                    <a:lnTo>
                      <a:pt x="38" y="219"/>
                    </a:lnTo>
                    <a:lnTo>
                      <a:pt x="26" y="264"/>
                    </a:lnTo>
                    <a:lnTo>
                      <a:pt x="15" y="310"/>
                    </a:lnTo>
                    <a:lnTo>
                      <a:pt x="11" y="333"/>
                    </a:lnTo>
                    <a:lnTo>
                      <a:pt x="7" y="357"/>
                    </a:lnTo>
                    <a:lnTo>
                      <a:pt x="0" y="356"/>
                    </a:lnTo>
                    <a:lnTo>
                      <a:pt x="4" y="333"/>
                    </a:lnTo>
                    <a:lnTo>
                      <a:pt x="9" y="308"/>
                    </a:lnTo>
                    <a:lnTo>
                      <a:pt x="20" y="263"/>
                    </a:lnTo>
                    <a:lnTo>
                      <a:pt x="32" y="216"/>
                    </a:lnTo>
                    <a:lnTo>
                      <a:pt x="40" y="194"/>
                    </a:lnTo>
                    <a:lnTo>
                      <a:pt x="47" y="171"/>
                    </a:lnTo>
                    <a:lnTo>
                      <a:pt x="55" y="149"/>
                    </a:lnTo>
                    <a:lnTo>
                      <a:pt x="64" y="127"/>
                    </a:lnTo>
                    <a:lnTo>
                      <a:pt x="82" y="83"/>
                    </a:lnTo>
                    <a:lnTo>
                      <a:pt x="93" y="62"/>
                    </a:lnTo>
                    <a:lnTo>
                      <a:pt x="104" y="42"/>
                    </a:lnTo>
                    <a:lnTo>
                      <a:pt x="126" y="0"/>
                    </a:lnTo>
                    <a:lnTo>
                      <a:pt x="133" y="3"/>
                    </a:lnTo>
                    <a:close/>
                  </a:path>
                </a:pathLst>
              </a:custGeom>
              <a:solidFill>
                <a:srgbClr val="000000"/>
              </a:solidFill>
              <a:ln w="9525">
                <a:solidFill>
                  <a:schemeClr val="tx2"/>
                </a:solidFill>
                <a:round/>
                <a:headEnd/>
                <a:tailEnd/>
              </a:ln>
            </p:spPr>
            <p:txBody>
              <a:bodyPr/>
              <a:lstStyle/>
              <a:p>
                <a:endParaRPr lang="en-US" sz="3120"/>
              </a:p>
            </p:txBody>
          </p:sp>
          <p:sp>
            <p:nvSpPr>
              <p:cNvPr id="380653" name="Freeform 749"/>
              <p:cNvSpPr>
                <a:spLocks/>
              </p:cNvSpPr>
              <p:nvPr/>
            </p:nvSpPr>
            <p:spPr bwMode="auto">
              <a:xfrm>
                <a:off x="479" y="1440"/>
                <a:ext cx="18" cy="145"/>
              </a:xfrm>
              <a:custGeom>
                <a:avLst/>
                <a:gdLst>
                  <a:gd name="T0" fmla="*/ 12 w 37"/>
                  <a:gd name="T1" fmla="*/ 1 h 289"/>
                  <a:gd name="T2" fmla="*/ 9 w 37"/>
                  <a:gd name="T3" fmla="*/ 18 h 289"/>
                  <a:gd name="T4" fmla="*/ 8 w 37"/>
                  <a:gd name="T5" fmla="*/ 35 h 289"/>
                  <a:gd name="T6" fmla="*/ 6 w 37"/>
                  <a:gd name="T7" fmla="*/ 70 h 289"/>
                  <a:gd name="T8" fmla="*/ 8 w 37"/>
                  <a:gd name="T9" fmla="*/ 106 h 289"/>
                  <a:gd name="T10" fmla="*/ 11 w 37"/>
                  <a:gd name="T11" fmla="*/ 141 h 289"/>
                  <a:gd name="T12" fmla="*/ 16 w 37"/>
                  <a:gd name="T13" fmla="*/ 178 h 289"/>
                  <a:gd name="T14" fmla="*/ 22 w 37"/>
                  <a:gd name="T15" fmla="*/ 214 h 289"/>
                  <a:gd name="T16" fmla="*/ 37 w 37"/>
                  <a:gd name="T17" fmla="*/ 287 h 289"/>
                  <a:gd name="T18" fmla="*/ 29 w 37"/>
                  <a:gd name="T19" fmla="*/ 289 h 289"/>
                  <a:gd name="T20" fmla="*/ 14 w 37"/>
                  <a:gd name="T21" fmla="*/ 216 h 289"/>
                  <a:gd name="T22" fmla="*/ 8 w 37"/>
                  <a:gd name="T23" fmla="*/ 179 h 289"/>
                  <a:gd name="T24" fmla="*/ 3 w 37"/>
                  <a:gd name="T25" fmla="*/ 143 h 289"/>
                  <a:gd name="T26" fmla="*/ 0 w 37"/>
                  <a:gd name="T27" fmla="*/ 106 h 289"/>
                  <a:gd name="T28" fmla="*/ 0 w 37"/>
                  <a:gd name="T29" fmla="*/ 70 h 289"/>
                  <a:gd name="T30" fmla="*/ 0 w 37"/>
                  <a:gd name="T31" fmla="*/ 35 h 289"/>
                  <a:gd name="T32" fmla="*/ 3 w 37"/>
                  <a:gd name="T33" fmla="*/ 18 h 289"/>
                  <a:gd name="T34" fmla="*/ 5 w 37"/>
                  <a:gd name="T35" fmla="*/ 0 h 289"/>
                  <a:gd name="T36" fmla="*/ 12 w 37"/>
                  <a:gd name="T37" fmla="*/ 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89">
                    <a:moveTo>
                      <a:pt x="12" y="1"/>
                    </a:moveTo>
                    <a:lnTo>
                      <a:pt x="9" y="18"/>
                    </a:lnTo>
                    <a:lnTo>
                      <a:pt x="8" y="35"/>
                    </a:lnTo>
                    <a:lnTo>
                      <a:pt x="6" y="70"/>
                    </a:lnTo>
                    <a:lnTo>
                      <a:pt x="8" y="106"/>
                    </a:lnTo>
                    <a:lnTo>
                      <a:pt x="11" y="141"/>
                    </a:lnTo>
                    <a:lnTo>
                      <a:pt x="16" y="178"/>
                    </a:lnTo>
                    <a:lnTo>
                      <a:pt x="22" y="214"/>
                    </a:lnTo>
                    <a:lnTo>
                      <a:pt x="37" y="287"/>
                    </a:lnTo>
                    <a:lnTo>
                      <a:pt x="29" y="289"/>
                    </a:lnTo>
                    <a:lnTo>
                      <a:pt x="14" y="216"/>
                    </a:lnTo>
                    <a:lnTo>
                      <a:pt x="8" y="179"/>
                    </a:lnTo>
                    <a:lnTo>
                      <a:pt x="3" y="143"/>
                    </a:lnTo>
                    <a:lnTo>
                      <a:pt x="0" y="106"/>
                    </a:lnTo>
                    <a:lnTo>
                      <a:pt x="0" y="70"/>
                    </a:lnTo>
                    <a:lnTo>
                      <a:pt x="0" y="35"/>
                    </a:lnTo>
                    <a:lnTo>
                      <a:pt x="3" y="18"/>
                    </a:lnTo>
                    <a:lnTo>
                      <a:pt x="5" y="0"/>
                    </a:lnTo>
                    <a:lnTo>
                      <a:pt x="12" y="1"/>
                    </a:lnTo>
                    <a:close/>
                  </a:path>
                </a:pathLst>
              </a:custGeom>
              <a:solidFill>
                <a:srgbClr val="000000"/>
              </a:solidFill>
              <a:ln w="9525">
                <a:solidFill>
                  <a:schemeClr val="tx2"/>
                </a:solidFill>
                <a:round/>
                <a:headEnd/>
                <a:tailEnd/>
              </a:ln>
            </p:spPr>
            <p:txBody>
              <a:bodyPr/>
              <a:lstStyle/>
              <a:p>
                <a:endParaRPr lang="en-US" sz="3120"/>
              </a:p>
            </p:txBody>
          </p:sp>
          <p:sp>
            <p:nvSpPr>
              <p:cNvPr id="380654" name="Freeform 750"/>
              <p:cNvSpPr>
                <a:spLocks/>
              </p:cNvSpPr>
              <p:nvPr/>
            </p:nvSpPr>
            <p:spPr bwMode="auto">
              <a:xfrm>
                <a:off x="481" y="1440"/>
                <a:ext cx="4" cy="1"/>
              </a:xfrm>
              <a:custGeom>
                <a:avLst/>
                <a:gdLst>
                  <a:gd name="T0" fmla="*/ 0 w 7"/>
                  <a:gd name="T1" fmla="*/ 0 h 1"/>
                  <a:gd name="T2" fmla="*/ 7 w 7"/>
                  <a:gd name="T3" fmla="*/ 1 h 1"/>
                  <a:gd name="T4" fmla="*/ 0 w 7"/>
                  <a:gd name="T5" fmla="*/ 0 h 1"/>
                </a:gdLst>
                <a:ahLst/>
                <a:cxnLst>
                  <a:cxn ang="0">
                    <a:pos x="T0" y="T1"/>
                  </a:cxn>
                  <a:cxn ang="0">
                    <a:pos x="T2" y="T3"/>
                  </a:cxn>
                  <a:cxn ang="0">
                    <a:pos x="T4" y="T5"/>
                  </a:cxn>
                </a:cxnLst>
                <a:rect l="0" t="0" r="r" b="b"/>
                <a:pathLst>
                  <a:path w="7" h="1">
                    <a:moveTo>
                      <a:pt x="0" y="0"/>
                    </a:moveTo>
                    <a:lnTo>
                      <a:pt x="7" y="1"/>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55" name="Freeform 751"/>
              <p:cNvSpPr>
                <a:spLocks/>
              </p:cNvSpPr>
              <p:nvPr/>
            </p:nvSpPr>
            <p:spPr bwMode="auto">
              <a:xfrm>
                <a:off x="494" y="1583"/>
                <a:ext cx="4" cy="3"/>
              </a:xfrm>
              <a:custGeom>
                <a:avLst/>
                <a:gdLst>
                  <a:gd name="T0" fmla="*/ 6 w 9"/>
                  <a:gd name="T1" fmla="*/ 0 h 6"/>
                  <a:gd name="T2" fmla="*/ 6 w 9"/>
                  <a:gd name="T3" fmla="*/ 1 h 6"/>
                  <a:gd name="T4" fmla="*/ 3 w 9"/>
                  <a:gd name="T5" fmla="*/ 0 h 6"/>
                  <a:gd name="T6" fmla="*/ 3 w 9"/>
                  <a:gd name="T7" fmla="*/ 0 h 6"/>
                  <a:gd name="T8" fmla="*/ 9 w 9"/>
                  <a:gd name="T9" fmla="*/ 4 h 6"/>
                  <a:gd name="T10" fmla="*/ 6 w 9"/>
                  <a:gd name="T11" fmla="*/ 6 h 6"/>
                  <a:gd name="T12" fmla="*/ 2 w 9"/>
                  <a:gd name="T13" fmla="*/ 6 h 6"/>
                  <a:gd name="T14" fmla="*/ 0 w 9"/>
                  <a:gd name="T15" fmla="*/ 3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6" y="1"/>
                    </a:lnTo>
                    <a:lnTo>
                      <a:pt x="3" y="0"/>
                    </a:lnTo>
                    <a:lnTo>
                      <a:pt x="3" y="0"/>
                    </a:lnTo>
                    <a:lnTo>
                      <a:pt x="9" y="4"/>
                    </a:lnTo>
                    <a:lnTo>
                      <a:pt x="6" y="6"/>
                    </a:lnTo>
                    <a:lnTo>
                      <a:pt x="2" y="6"/>
                    </a:lnTo>
                    <a:lnTo>
                      <a:pt x="0" y="3"/>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656" name="Freeform 752"/>
              <p:cNvSpPr>
                <a:spLocks/>
              </p:cNvSpPr>
              <p:nvPr/>
            </p:nvSpPr>
            <p:spPr bwMode="auto">
              <a:xfrm>
                <a:off x="494" y="1583"/>
                <a:ext cx="3" cy="2"/>
              </a:xfrm>
              <a:custGeom>
                <a:avLst/>
                <a:gdLst>
                  <a:gd name="T0" fmla="*/ 0 w 8"/>
                  <a:gd name="T1" fmla="*/ 3 h 3"/>
                  <a:gd name="T2" fmla="*/ 6 w 8"/>
                  <a:gd name="T3" fmla="*/ 0 h 3"/>
                  <a:gd name="T4" fmla="*/ 8 w 8"/>
                  <a:gd name="T5" fmla="*/ 1 h 3"/>
                  <a:gd name="T6" fmla="*/ 0 w 8"/>
                  <a:gd name="T7" fmla="*/ 3 h 3"/>
                </a:gdLst>
                <a:ahLst/>
                <a:cxnLst>
                  <a:cxn ang="0">
                    <a:pos x="T0" y="T1"/>
                  </a:cxn>
                  <a:cxn ang="0">
                    <a:pos x="T2" y="T3"/>
                  </a:cxn>
                  <a:cxn ang="0">
                    <a:pos x="T4" y="T5"/>
                  </a:cxn>
                  <a:cxn ang="0">
                    <a:pos x="T6" y="T7"/>
                  </a:cxn>
                </a:cxnLst>
                <a:rect l="0" t="0" r="r" b="b"/>
                <a:pathLst>
                  <a:path w="8" h="3">
                    <a:moveTo>
                      <a:pt x="0" y="3"/>
                    </a:moveTo>
                    <a:lnTo>
                      <a:pt x="6" y="0"/>
                    </a:lnTo>
                    <a:lnTo>
                      <a:pt x="8"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0657" name="Freeform 753"/>
              <p:cNvSpPr>
                <a:spLocks/>
              </p:cNvSpPr>
              <p:nvPr/>
            </p:nvSpPr>
            <p:spPr bwMode="auto">
              <a:xfrm>
                <a:off x="495" y="1584"/>
                <a:ext cx="57" cy="136"/>
              </a:xfrm>
              <a:custGeom>
                <a:avLst/>
                <a:gdLst>
                  <a:gd name="T0" fmla="*/ 6 w 115"/>
                  <a:gd name="T1" fmla="*/ 0 h 271"/>
                  <a:gd name="T2" fmla="*/ 13 w 115"/>
                  <a:gd name="T3" fmla="*/ 37 h 271"/>
                  <a:gd name="T4" fmla="*/ 20 w 115"/>
                  <a:gd name="T5" fmla="*/ 73 h 271"/>
                  <a:gd name="T6" fmla="*/ 25 w 115"/>
                  <a:gd name="T7" fmla="*/ 90 h 271"/>
                  <a:gd name="T8" fmla="*/ 29 w 115"/>
                  <a:gd name="T9" fmla="*/ 108 h 271"/>
                  <a:gd name="T10" fmla="*/ 35 w 115"/>
                  <a:gd name="T11" fmla="*/ 127 h 271"/>
                  <a:gd name="T12" fmla="*/ 42 w 115"/>
                  <a:gd name="T13" fmla="*/ 143 h 271"/>
                  <a:gd name="T14" fmla="*/ 48 w 115"/>
                  <a:gd name="T15" fmla="*/ 160 h 271"/>
                  <a:gd name="T16" fmla="*/ 55 w 115"/>
                  <a:gd name="T17" fmla="*/ 177 h 271"/>
                  <a:gd name="T18" fmla="*/ 63 w 115"/>
                  <a:gd name="T19" fmla="*/ 193 h 271"/>
                  <a:gd name="T20" fmla="*/ 72 w 115"/>
                  <a:gd name="T21" fmla="*/ 209 h 271"/>
                  <a:gd name="T22" fmla="*/ 81 w 115"/>
                  <a:gd name="T23" fmla="*/ 224 h 271"/>
                  <a:gd name="T24" fmla="*/ 92 w 115"/>
                  <a:gd name="T25" fmla="*/ 239 h 271"/>
                  <a:gd name="T26" fmla="*/ 103 w 115"/>
                  <a:gd name="T27" fmla="*/ 253 h 271"/>
                  <a:gd name="T28" fmla="*/ 115 w 115"/>
                  <a:gd name="T29" fmla="*/ 267 h 271"/>
                  <a:gd name="T30" fmla="*/ 109 w 115"/>
                  <a:gd name="T31" fmla="*/ 271 h 271"/>
                  <a:gd name="T32" fmla="*/ 96 w 115"/>
                  <a:gd name="T33" fmla="*/ 257 h 271"/>
                  <a:gd name="T34" fmla="*/ 86 w 115"/>
                  <a:gd name="T35" fmla="*/ 242 h 271"/>
                  <a:gd name="T36" fmla="*/ 75 w 115"/>
                  <a:gd name="T37" fmla="*/ 228 h 271"/>
                  <a:gd name="T38" fmla="*/ 66 w 115"/>
                  <a:gd name="T39" fmla="*/ 212 h 271"/>
                  <a:gd name="T40" fmla="*/ 57 w 115"/>
                  <a:gd name="T41" fmla="*/ 197 h 271"/>
                  <a:gd name="T42" fmla="*/ 49 w 115"/>
                  <a:gd name="T43" fmla="*/ 180 h 271"/>
                  <a:gd name="T44" fmla="*/ 42 w 115"/>
                  <a:gd name="T45" fmla="*/ 163 h 271"/>
                  <a:gd name="T46" fmla="*/ 34 w 115"/>
                  <a:gd name="T47" fmla="*/ 146 h 271"/>
                  <a:gd name="T48" fmla="*/ 28 w 115"/>
                  <a:gd name="T49" fmla="*/ 128 h 271"/>
                  <a:gd name="T50" fmla="*/ 23 w 115"/>
                  <a:gd name="T51" fmla="*/ 111 h 271"/>
                  <a:gd name="T52" fmla="*/ 19 w 115"/>
                  <a:gd name="T53" fmla="*/ 93 h 271"/>
                  <a:gd name="T54" fmla="*/ 14 w 115"/>
                  <a:gd name="T55" fmla="*/ 75 h 271"/>
                  <a:gd name="T56" fmla="*/ 6 w 115"/>
                  <a:gd name="T57" fmla="*/ 38 h 271"/>
                  <a:gd name="T58" fmla="*/ 0 w 115"/>
                  <a:gd name="T59" fmla="*/ 2 h 271"/>
                  <a:gd name="T60" fmla="*/ 6 w 115"/>
                  <a:gd name="T6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271">
                    <a:moveTo>
                      <a:pt x="6" y="0"/>
                    </a:moveTo>
                    <a:lnTo>
                      <a:pt x="13" y="37"/>
                    </a:lnTo>
                    <a:lnTo>
                      <a:pt x="20" y="73"/>
                    </a:lnTo>
                    <a:lnTo>
                      <a:pt x="25" y="90"/>
                    </a:lnTo>
                    <a:lnTo>
                      <a:pt x="29" y="108"/>
                    </a:lnTo>
                    <a:lnTo>
                      <a:pt x="35" y="127"/>
                    </a:lnTo>
                    <a:lnTo>
                      <a:pt x="42" y="143"/>
                    </a:lnTo>
                    <a:lnTo>
                      <a:pt x="48" y="160"/>
                    </a:lnTo>
                    <a:lnTo>
                      <a:pt x="55" y="177"/>
                    </a:lnTo>
                    <a:lnTo>
                      <a:pt x="63" y="193"/>
                    </a:lnTo>
                    <a:lnTo>
                      <a:pt x="72" y="209"/>
                    </a:lnTo>
                    <a:lnTo>
                      <a:pt x="81" y="224"/>
                    </a:lnTo>
                    <a:lnTo>
                      <a:pt x="92" y="239"/>
                    </a:lnTo>
                    <a:lnTo>
                      <a:pt x="103" y="253"/>
                    </a:lnTo>
                    <a:lnTo>
                      <a:pt x="115" y="267"/>
                    </a:lnTo>
                    <a:lnTo>
                      <a:pt x="109" y="271"/>
                    </a:lnTo>
                    <a:lnTo>
                      <a:pt x="96" y="257"/>
                    </a:lnTo>
                    <a:lnTo>
                      <a:pt x="86" y="242"/>
                    </a:lnTo>
                    <a:lnTo>
                      <a:pt x="75" y="228"/>
                    </a:lnTo>
                    <a:lnTo>
                      <a:pt x="66" y="212"/>
                    </a:lnTo>
                    <a:lnTo>
                      <a:pt x="57" y="197"/>
                    </a:lnTo>
                    <a:lnTo>
                      <a:pt x="49" y="180"/>
                    </a:lnTo>
                    <a:lnTo>
                      <a:pt x="42" y="163"/>
                    </a:lnTo>
                    <a:lnTo>
                      <a:pt x="34" y="146"/>
                    </a:lnTo>
                    <a:lnTo>
                      <a:pt x="28" y="128"/>
                    </a:lnTo>
                    <a:lnTo>
                      <a:pt x="23" y="111"/>
                    </a:lnTo>
                    <a:lnTo>
                      <a:pt x="19" y="93"/>
                    </a:lnTo>
                    <a:lnTo>
                      <a:pt x="14" y="75"/>
                    </a:lnTo>
                    <a:lnTo>
                      <a:pt x="6" y="38"/>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658" name="Freeform 754"/>
              <p:cNvSpPr>
                <a:spLocks/>
              </p:cNvSpPr>
              <p:nvPr/>
            </p:nvSpPr>
            <p:spPr bwMode="auto">
              <a:xfrm>
                <a:off x="495" y="1580"/>
                <a:ext cx="3" cy="6"/>
              </a:xfrm>
              <a:custGeom>
                <a:avLst/>
                <a:gdLst>
                  <a:gd name="T0" fmla="*/ 0 w 6"/>
                  <a:gd name="T1" fmla="*/ 6 h 10"/>
                  <a:gd name="T2" fmla="*/ 5 w 6"/>
                  <a:gd name="T3" fmla="*/ 0 h 10"/>
                  <a:gd name="T4" fmla="*/ 6 w 6"/>
                  <a:gd name="T5" fmla="*/ 7 h 10"/>
                  <a:gd name="T6" fmla="*/ 0 w 6"/>
                  <a:gd name="T7" fmla="*/ 9 h 10"/>
                  <a:gd name="T8" fmla="*/ 6 w 6"/>
                  <a:gd name="T9" fmla="*/ 10 h 10"/>
                  <a:gd name="T10" fmla="*/ 0 w 6"/>
                  <a:gd name="T11" fmla="*/ 6 h 10"/>
                </a:gdLst>
                <a:ahLst/>
                <a:cxnLst>
                  <a:cxn ang="0">
                    <a:pos x="T0" y="T1"/>
                  </a:cxn>
                  <a:cxn ang="0">
                    <a:pos x="T2" y="T3"/>
                  </a:cxn>
                  <a:cxn ang="0">
                    <a:pos x="T4" y="T5"/>
                  </a:cxn>
                  <a:cxn ang="0">
                    <a:pos x="T6" y="T7"/>
                  </a:cxn>
                  <a:cxn ang="0">
                    <a:pos x="T8" y="T9"/>
                  </a:cxn>
                  <a:cxn ang="0">
                    <a:pos x="T10" y="T11"/>
                  </a:cxn>
                </a:cxnLst>
                <a:rect l="0" t="0" r="r" b="b"/>
                <a:pathLst>
                  <a:path w="6" h="10">
                    <a:moveTo>
                      <a:pt x="0" y="6"/>
                    </a:moveTo>
                    <a:lnTo>
                      <a:pt x="5" y="0"/>
                    </a:lnTo>
                    <a:lnTo>
                      <a:pt x="6" y="7"/>
                    </a:lnTo>
                    <a:lnTo>
                      <a:pt x="0" y="9"/>
                    </a:lnTo>
                    <a:lnTo>
                      <a:pt x="6" y="1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659" name="Freeform 755"/>
              <p:cNvSpPr>
                <a:spLocks/>
              </p:cNvSpPr>
              <p:nvPr/>
            </p:nvSpPr>
            <p:spPr bwMode="auto">
              <a:xfrm>
                <a:off x="549" y="1717"/>
                <a:ext cx="105" cy="19"/>
              </a:xfrm>
              <a:custGeom>
                <a:avLst/>
                <a:gdLst>
                  <a:gd name="T0" fmla="*/ 4 w 209"/>
                  <a:gd name="T1" fmla="*/ 0 h 38"/>
                  <a:gd name="T2" fmla="*/ 9 w 209"/>
                  <a:gd name="T3" fmla="*/ 4 h 38"/>
                  <a:gd name="T4" fmla="*/ 13 w 209"/>
                  <a:gd name="T5" fmla="*/ 7 h 38"/>
                  <a:gd name="T6" fmla="*/ 24 w 209"/>
                  <a:gd name="T7" fmla="*/ 15 h 38"/>
                  <a:gd name="T8" fmla="*/ 30 w 209"/>
                  <a:gd name="T9" fmla="*/ 18 h 38"/>
                  <a:gd name="T10" fmla="*/ 35 w 209"/>
                  <a:gd name="T11" fmla="*/ 21 h 38"/>
                  <a:gd name="T12" fmla="*/ 47 w 209"/>
                  <a:gd name="T13" fmla="*/ 25 h 38"/>
                  <a:gd name="T14" fmla="*/ 58 w 209"/>
                  <a:gd name="T15" fmla="*/ 27 h 38"/>
                  <a:gd name="T16" fmla="*/ 71 w 209"/>
                  <a:gd name="T17" fmla="*/ 30 h 38"/>
                  <a:gd name="T18" fmla="*/ 84 w 209"/>
                  <a:gd name="T19" fmla="*/ 30 h 38"/>
                  <a:gd name="T20" fmla="*/ 97 w 209"/>
                  <a:gd name="T21" fmla="*/ 30 h 38"/>
                  <a:gd name="T22" fmla="*/ 111 w 209"/>
                  <a:gd name="T23" fmla="*/ 28 h 38"/>
                  <a:gd name="T24" fmla="*/ 126 w 209"/>
                  <a:gd name="T25" fmla="*/ 27 h 38"/>
                  <a:gd name="T26" fmla="*/ 138 w 209"/>
                  <a:gd name="T27" fmla="*/ 24 h 38"/>
                  <a:gd name="T28" fmla="*/ 152 w 209"/>
                  <a:gd name="T29" fmla="*/ 21 h 38"/>
                  <a:gd name="T30" fmla="*/ 167 w 209"/>
                  <a:gd name="T31" fmla="*/ 18 h 38"/>
                  <a:gd name="T32" fmla="*/ 180 w 209"/>
                  <a:gd name="T33" fmla="*/ 13 h 38"/>
                  <a:gd name="T34" fmla="*/ 207 w 209"/>
                  <a:gd name="T35" fmla="*/ 4 h 38"/>
                  <a:gd name="T36" fmla="*/ 209 w 209"/>
                  <a:gd name="T37" fmla="*/ 10 h 38"/>
                  <a:gd name="T38" fmla="*/ 183 w 209"/>
                  <a:gd name="T39" fmla="*/ 19 h 38"/>
                  <a:gd name="T40" fmla="*/ 169 w 209"/>
                  <a:gd name="T41" fmla="*/ 24 h 38"/>
                  <a:gd name="T42" fmla="*/ 155 w 209"/>
                  <a:gd name="T43" fmla="*/ 28 h 38"/>
                  <a:gd name="T44" fmla="*/ 140 w 209"/>
                  <a:gd name="T45" fmla="*/ 31 h 38"/>
                  <a:gd name="T46" fmla="*/ 126 w 209"/>
                  <a:gd name="T47" fmla="*/ 33 h 38"/>
                  <a:gd name="T48" fmla="*/ 113 w 209"/>
                  <a:gd name="T49" fmla="*/ 36 h 38"/>
                  <a:gd name="T50" fmla="*/ 97 w 209"/>
                  <a:gd name="T51" fmla="*/ 38 h 38"/>
                  <a:gd name="T52" fmla="*/ 84 w 209"/>
                  <a:gd name="T53" fmla="*/ 38 h 38"/>
                  <a:gd name="T54" fmla="*/ 70 w 209"/>
                  <a:gd name="T55" fmla="*/ 36 h 38"/>
                  <a:gd name="T56" fmla="*/ 58 w 209"/>
                  <a:gd name="T57" fmla="*/ 35 h 38"/>
                  <a:gd name="T58" fmla="*/ 44 w 209"/>
                  <a:gd name="T59" fmla="*/ 31 h 38"/>
                  <a:gd name="T60" fmla="*/ 32 w 209"/>
                  <a:gd name="T61" fmla="*/ 27 h 38"/>
                  <a:gd name="T62" fmla="*/ 27 w 209"/>
                  <a:gd name="T63" fmla="*/ 24 h 38"/>
                  <a:gd name="T64" fmla="*/ 21 w 209"/>
                  <a:gd name="T65" fmla="*/ 21 h 38"/>
                  <a:gd name="T66" fmla="*/ 10 w 209"/>
                  <a:gd name="T67" fmla="*/ 13 h 38"/>
                  <a:gd name="T68" fmla="*/ 4 w 209"/>
                  <a:gd name="T69" fmla="*/ 9 h 38"/>
                  <a:gd name="T70" fmla="*/ 0 w 209"/>
                  <a:gd name="T71" fmla="*/ 4 h 38"/>
                  <a:gd name="T72" fmla="*/ 4 w 209"/>
                  <a:gd name="T7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9" h="38">
                    <a:moveTo>
                      <a:pt x="4" y="0"/>
                    </a:moveTo>
                    <a:lnTo>
                      <a:pt x="9" y="4"/>
                    </a:lnTo>
                    <a:lnTo>
                      <a:pt x="13" y="7"/>
                    </a:lnTo>
                    <a:lnTo>
                      <a:pt x="24" y="15"/>
                    </a:lnTo>
                    <a:lnTo>
                      <a:pt x="30" y="18"/>
                    </a:lnTo>
                    <a:lnTo>
                      <a:pt x="35" y="21"/>
                    </a:lnTo>
                    <a:lnTo>
                      <a:pt x="47" y="25"/>
                    </a:lnTo>
                    <a:lnTo>
                      <a:pt x="58" y="27"/>
                    </a:lnTo>
                    <a:lnTo>
                      <a:pt x="71" y="30"/>
                    </a:lnTo>
                    <a:lnTo>
                      <a:pt x="84" y="30"/>
                    </a:lnTo>
                    <a:lnTo>
                      <a:pt x="97" y="30"/>
                    </a:lnTo>
                    <a:lnTo>
                      <a:pt x="111" y="28"/>
                    </a:lnTo>
                    <a:lnTo>
                      <a:pt x="126" y="27"/>
                    </a:lnTo>
                    <a:lnTo>
                      <a:pt x="138" y="24"/>
                    </a:lnTo>
                    <a:lnTo>
                      <a:pt x="152" y="21"/>
                    </a:lnTo>
                    <a:lnTo>
                      <a:pt x="167" y="18"/>
                    </a:lnTo>
                    <a:lnTo>
                      <a:pt x="180" y="13"/>
                    </a:lnTo>
                    <a:lnTo>
                      <a:pt x="207" y="4"/>
                    </a:lnTo>
                    <a:lnTo>
                      <a:pt x="209" y="10"/>
                    </a:lnTo>
                    <a:lnTo>
                      <a:pt x="183" y="19"/>
                    </a:lnTo>
                    <a:lnTo>
                      <a:pt x="169" y="24"/>
                    </a:lnTo>
                    <a:lnTo>
                      <a:pt x="155" y="28"/>
                    </a:lnTo>
                    <a:lnTo>
                      <a:pt x="140" y="31"/>
                    </a:lnTo>
                    <a:lnTo>
                      <a:pt x="126" y="33"/>
                    </a:lnTo>
                    <a:lnTo>
                      <a:pt x="113" y="36"/>
                    </a:lnTo>
                    <a:lnTo>
                      <a:pt x="97" y="38"/>
                    </a:lnTo>
                    <a:lnTo>
                      <a:pt x="84" y="38"/>
                    </a:lnTo>
                    <a:lnTo>
                      <a:pt x="70" y="36"/>
                    </a:lnTo>
                    <a:lnTo>
                      <a:pt x="58" y="35"/>
                    </a:lnTo>
                    <a:lnTo>
                      <a:pt x="44" y="31"/>
                    </a:lnTo>
                    <a:lnTo>
                      <a:pt x="32" y="27"/>
                    </a:lnTo>
                    <a:lnTo>
                      <a:pt x="27" y="24"/>
                    </a:lnTo>
                    <a:lnTo>
                      <a:pt x="21" y="21"/>
                    </a:lnTo>
                    <a:lnTo>
                      <a:pt x="10" y="13"/>
                    </a:lnTo>
                    <a:lnTo>
                      <a:pt x="4" y="9"/>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0660" name="Freeform 756"/>
              <p:cNvSpPr>
                <a:spLocks/>
              </p:cNvSpPr>
              <p:nvPr/>
            </p:nvSpPr>
            <p:spPr bwMode="auto">
              <a:xfrm>
                <a:off x="549" y="1717"/>
                <a:ext cx="3" cy="3"/>
              </a:xfrm>
              <a:custGeom>
                <a:avLst/>
                <a:gdLst>
                  <a:gd name="T0" fmla="*/ 0 w 6"/>
                  <a:gd name="T1" fmla="*/ 4 h 4"/>
                  <a:gd name="T2" fmla="*/ 4 w 6"/>
                  <a:gd name="T3" fmla="*/ 0 h 4"/>
                  <a:gd name="T4" fmla="*/ 6 w 6"/>
                  <a:gd name="T5" fmla="*/ 0 h 4"/>
                  <a:gd name="T6" fmla="*/ 0 w 6"/>
                  <a:gd name="T7" fmla="*/ 4 h 4"/>
                </a:gdLst>
                <a:ahLst/>
                <a:cxnLst>
                  <a:cxn ang="0">
                    <a:pos x="T0" y="T1"/>
                  </a:cxn>
                  <a:cxn ang="0">
                    <a:pos x="T2" y="T3"/>
                  </a:cxn>
                  <a:cxn ang="0">
                    <a:pos x="T4" y="T5"/>
                  </a:cxn>
                  <a:cxn ang="0">
                    <a:pos x="T6" y="T7"/>
                  </a:cxn>
                </a:cxnLst>
                <a:rect l="0" t="0" r="r" b="b"/>
                <a:pathLst>
                  <a:path w="6" h="4">
                    <a:moveTo>
                      <a:pt x="0" y="4"/>
                    </a:moveTo>
                    <a:lnTo>
                      <a:pt x="4" y="0"/>
                    </a:ln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0661" name="Freeform 757"/>
              <p:cNvSpPr>
                <a:spLocks/>
              </p:cNvSpPr>
              <p:nvPr/>
            </p:nvSpPr>
            <p:spPr bwMode="auto">
              <a:xfrm>
                <a:off x="653" y="1607"/>
                <a:ext cx="60" cy="116"/>
              </a:xfrm>
              <a:custGeom>
                <a:avLst/>
                <a:gdLst>
                  <a:gd name="T0" fmla="*/ 0 w 121"/>
                  <a:gd name="T1" fmla="*/ 225 h 231"/>
                  <a:gd name="T2" fmla="*/ 6 w 121"/>
                  <a:gd name="T3" fmla="*/ 222 h 231"/>
                  <a:gd name="T4" fmla="*/ 12 w 121"/>
                  <a:gd name="T5" fmla="*/ 219 h 231"/>
                  <a:gd name="T6" fmla="*/ 20 w 121"/>
                  <a:gd name="T7" fmla="*/ 216 h 231"/>
                  <a:gd name="T8" fmla="*/ 25 w 121"/>
                  <a:gd name="T9" fmla="*/ 211 h 231"/>
                  <a:gd name="T10" fmla="*/ 37 w 121"/>
                  <a:gd name="T11" fmla="*/ 202 h 231"/>
                  <a:gd name="T12" fmla="*/ 41 w 121"/>
                  <a:gd name="T13" fmla="*/ 196 h 231"/>
                  <a:gd name="T14" fmla="*/ 47 w 121"/>
                  <a:gd name="T15" fmla="*/ 190 h 231"/>
                  <a:gd name="T16" fmla="*/ 52 w 121"/>
                  <a:gd name="T17" fmla="*/ 184 h 231"/>
                  <a:gd name="T18" fmla="*/ 57 w 121"/>
                  <a:gd name="T19" fmla="*/ 178 h 231"/>
                  <a:gd name="T20" fmla="*/ 64 w 121"/>
                  <a:gd name="T21" fmla="*/ 164 h 231"/>
                  <a:gd name="T22" fmla="*/ 73 w 121"/>
                  <a:gd name="T23" fmla="*/ 151 h 231"/>
                  <a:gd name="T24" fmla="*/ 79 w 121"/>
                  <a:gd name="T25" fmla="*/ 134 h 231"/>
                  <a:gd name="T26" fmla="*/ 86 w 121"/>
                  <a:gd name="T27" fmla="*/ 119 h 231"/>
                  <a:gd name="T28" fmla="*/ 92 w 121"/>
                  <a:gd name="T29" fmla="*/ 102 h 231"/>
                  <a:gd name="T30" fmla="*/ 101 w 121"/>
                  <a:gd name="T31" fmla="*/ 68 h 231"/>
                  <a:gd name="T32" fmla="*/ 104 w 121"/>
                  <a:gd name="T33" fmla="*/ 50 h 231"/>
                  <a:gd name="T34" fmla="*/ 108 w 121"/>
                  <a:gd name="T35" fmla="*/ 33 h 231"/>
                  <a:gd name="T36" fmla="*/ 115 w 121"/>
                  <a:gd name="T37" fmla="*/ 0 h 231"/>
                  <a:gd name="T38" fmla="*/ 121 w 121"/>
                  <a:gd name="T39" fmla="*/ 1 h 231"/>
                  <a:gd name="T40" fmla="*/ 115 w 121"/>
                  <a:gd name="T41" fmla="*/ 35 h 231"/>
                  <a:gd name="T42" fmla="*/ 111 w 121"/>
                  <a:gd name="T43" fmla="*/ 52 h 231"/>
                  <a:gd name="T44" fmla="*/ 107 w 121"/>
                  <a:gd name="T45" fmla="*/ 70 h 231"/>
                  <a:gd name="T46" fmla="*/ 98 w 121"/>
                  <a:gd name="T47" fmla="*/ 105 h 231"/>
                  <a:gd name="T48" fmla="*/ 92 w 121"/>
                  <a:gd name="T49" fmla="*/ 122 h 231"/>
                  <a:gd name="T50" fmla="*/ 86 w 121"/>
                  <a:gd name="T51" fmla="*/ 137 h 231"/>
                  <a:gd name="T52" fmla="*/ 79 w 121"/>
                  <a:gd name="T53" fmla="*/ 154 h 231"/>
                  <a:gd name="T54" fmla="*/ 70 w 121"/>
                  <a:gd name="T55" fmla="*/ 169 h 231"/>
                  <a:gd name="T56" fmla="*/ 63 w 121"/>
                  <a:gd name="T57" fmla="*/ 182 h 231"/>
                  <a:gd name="T58" fmla="*/ 57 w 121"/>
                  <a:gd name="T59" fmla="*/ 189 h 231"/>
                  <a:gd name="T60" fmla="*/ 52 w 121"/>
                  <a:gd name="T61" fmla="*/ 195 h 231"/>
                  <a:gd name="T62" fmla="*/ 47 w 121"/>
                  <a:gd name="T63" fmla="*/ 201 h 231"/>
                  <a:gd name="T64" fmla="*/ 41 w 121"/>
                  <a:gd name="T65" fmla="*/ 207 h 231"/>
                  <a:gd name="T66" fmla="*/ 29 w 121"/>
                  <a:gd name="T67" fmla="*/ 216 h 231"/>
                  <a:gd name="T68" fmla="*/ 23 w 121"/>
                  <a:gd name="T69" fmla="*/ 221 h 231"/>
                  <a:gd name="T70" fmla="*/ 15 w 121"/>
                  <a:gd name="T71" fmla="*/ 225 h 231"/>
                  <a:gd name="T72" fmla="*/ 9 w 121"/>
                  <a:gd name="T73" fmla="*/ 228 h 231"/>
                  <a:gd name="T74" fmla="*/ 2 w 121"/>
                  <a:gd name="T75" fmla="*/ 231 h 231"/>
                  <a:gd name="T76" fmla="*/ 0 w 121"/>
                  <a:gd name="T77" fmla="*/ 22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231">
                    <a:moveTo>
                      <a:pt x="0" y="225"/>
                    </a:moveTo>
                    <a:lnTo>
                      <a:pt x="6" y="222"/>
                    </a:lnTo>
                    <a:lnTo>
                      <a:pt x="12" y="219"/>
                    </a:lnTo>
                    <a:lnTo>
                      <a:pt x="20" y="216"/>
                    </a:lnTo>
                    <a:lnTo>
                      <a:pt x="25" y="211"/>
                    </a:lnTo>
                    <a:lnTo>
                      <a:pt x="37" y="202"/>
                    </a:lnTo>
                    <a:lnTo>
                      <a:pt x="41" y="196"/>
                    </a:lnTo>
                    <a:lnTo>
                      <a:pt x="47" y="190"/>
                    </a:lnTo>
                    <a:lnTo>
                      <a:pt x="52" y="184"/>
                    </a:lnTo>
                    <a:lnTo>
                      <a:pt x="57" y="178"/>
                    </a:lnTo>
                    <a:lnTo>
                      <a:pt x="64" y="164"/>
                    </a:lnTo>
                    <a:lnTo>
                      <a:pt x="73" y="151"/>
                    </a:lnTo>
                    <a:lnTo>
                      <a:pt x="79" y="134"/>
                    </a:lnTo>
                    <a:lnTo>
                      <a:pt x="86" y="119"/>
                    </a:lnTo>
                    <a:lnTo>
                      <a:pt x="92" y="102"/>
                    </a:lnTo>
                    <a:lnTo>
                      <a:pt x="101" y="68"/>
                    </a:lnTo>
                    <a:lnTo>
                      <a:pt x="104" y="50"/>
                    </a:lnTo>
                    <a:lnTo>
                      <a:pt x="108" y="33"/>
                    </a:lnTo>
                    <a:lnTo>
                      <a:pt x="115" y="0"/>
                    </a:lnTo>
                    <a:lnTo>
                      <a:pt x="121" y="1"/>
                    </a:lnTo>
                    <a:lnTo>
                      <a:pt x="115" y="35"/>
                    </a:lnTo>
                    <a:lnTo>
                      <a:pt x="111" y="52"/>
                    </a:lnTo>
                    <a:lnTo>
                      <a:pt x="107" y="70"/>
                    </a:lnTo>
                    <a:lnTo>
                      <a:pt x="98" y="105"/>
                    </a:lnTo>
                    <a:lnTo>
                      <a:pt x="92" y="122"/>
                    </a:lnTo>
                    <a:lnTo>
                      <a:pt x="86" y="137"/>
                    </a:lnTo>
                    <a:lnTo>
                      <a:pt x="79" y="154"/>
                    </a:lnTo>
                    <a:lnTo>
                      <a:pt x="70" y="169"/>
                    </a:lnTo>
                    <a:lnTo>
                      <a:pt x="63" y="182"/>
                    </a:lnTo>
                    <a:lnTo>
                      <a:pt x="57" y="189"/>
                    </a:lnTo>
                    <a:lnTo>
                      <a:pt x="52" y="195"/>
                    </a:lnTo>
                    <a:lnTo>
                      <a:pt x="47" y="201"/>
                    </a:lnTo>
                    <a:lnTo>
                      <a:pt x="41" y="207"/>
                    </a:lnTo>
                    <a:lnTo>
                      <a:pt x="29" y="216"/>
                    </a:lnTo>
                    <a:lnTo>
                      <a:pt x="23" y="221"/>
                    </a:lnTo>
                    <a:lnTo>
                      <a:pt x="15" y="225"/>
                    </a:lnTo>
                    <a:lnTo>
                      <a:pt x="9" y="228"/>
                    </a:lnTo>
                    <a:lnTo>
                      <a:pt x="2" y="231"/>
                    </a:lnTo>
                    <a:lnTo>
                      <a:pt x="0" y="225"/>
                    </a:lnTo>
                    <a:close/>
                  </a:path>
                </a:pathLst>
              </a:custGeom>
              <a:solidFill>
                <a:srgbClr val="000000"/>
              </a:solidFill>
              <a:ln w="9525">
                <a:solidFill>
                  <a:schemeClr val="tx2"/>
                </a:solidFill>
                <a:round/>
                <a:headEnd/>
                <a:tailEnd/>
              </a:ln>
            </p:spPr>
            <p:txBody>
              <a:bodyPr/>
              <a:lstStyle/>
              <a:p>
                <a:endParaRPr lang="en-US" sz="3120"/>
              </a:p>
            </p:txBody>
          </p:sp>
          <p:sp>
            <p:nvSpPr>
              <p:cNvPr id="380662" name="Freeform 758"/>
              <p:cNvSpPr>
                <a:spLocks/>
              </p:cNvSpPr>
              <p:nvPr/>
            </p:nvSpPr>
            <p:spPr bwMode="auto">
              <a:xfrm>
                <a:off x="653" y="1720"/>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80663" name="Freeform 759"/>
              <p:cNvSpPr>
                <a:spLocks/>
              </p:cNvSpPr>
              <p:nvPr/>
            </p:nvSpPr>
            <p:spPr bwMode="auto">
              <a:xfrm>
                <a:off x="709" y="1583"/>
                <a:ext cx="5" cy="25"/>
              </a:xfrm>
              <a:custGeom>
                <a:avLst/>
                <a:gdLst>
                  <a:gd name="T0" fmla="*/ 2 w 9"/>
                  <a:gd name="T1" fmla="*/ 49 h 50"/>
                  <a:gd name="T2" fmla="*/ 2 w 9"/>
                  <a:gd name="T3" fmla="*/ 38 h 50"/>
                  <a:gd name="T4" fmla="*/ 3 w 9"/>
                  <a:gd name="T5" fmla="*/ 26 h 50"/>
                  <a:gd name="T6" fmla="*/ 2 w 9"/>
                  <a:gd name="T7" fmla="*/ 14 h 50"/>
                  <a:gd name="T8" fmla="*/ 0 w 9"/>
                  <a:gd name="T9" fmla="*/ 8 h 50"/>
                  <a:gd name="T10" fmla="*/ 0 w 9"/>
                  <a:gd name="T11" fmla="*/ 2 h 50"/>
                  <a:gd name="T12" fmla="*/ 6 w 9"/>
                  <a:gd name="T13" fmla="*/ 0 h 50"/>
                  <a:gd name="T14" fmla="*/ 8 w 9"/>
                  <a:gd name="T15" fmla="*/ 6 h 50"/>
                  <a:gd name="T16" fmla="*/ 8 w 9"/>
                  <a:gd name="T17" fmla="*/ 14 h 50"/>
                  <a:gd name="T18" fmla="*/ 9 w 9"/>
                  <a:gd name="T19" fmla="*/ 26 h 50"/>
                  <a:gd name="T20" fmla="*/ 9 w 9"/>
                  <a:gd name="T21" fmla="*/ 38 h 50"/>
                  <a:gd name="T22" fmla="*/ 8 w 9"/>
                  <a:gd name="T23" fmla="*/ 50 h 50"/>
                  <a:gd name="T24" fmla="*/ 2 w 9"/>
                  <a:gd name="T25"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0">
                    <a:moveTo>
                      <a:pt x="2" y="49"/>
                    </a:moveTo>
                    <a:lnTo>
                      <a:pt x="2" y="38"/>
                    </a:lnTo>
                    <a:lnTo>
                      <a:pt x="3" y="26"/>
                    </a:lnTo>
                    <a:lnTo>
                      <a:pt x="2" y="14"/>
                    </a:lnTo>
                    <a:lnTo>
                      <a:pt x="0" y="8"/>
                    </a:lnTo>
                    <a:lnTo>
                      <a:pt x="0" y="2"/>
                    </a:lnTo>
                    <a:lnTo>
                      <a:pt x="6" y="0"/>
                    </a:lnTo>
                    <a:lnTo>
                      <a:pt x="8" y="6"/>
                    </a:lnTo>
                    <a:lnTo>
                      <a:pt x="8" y="14"/>
                    </a:lnTo>
                    <a:lnTo>
                      <a:pt x="9" y="26"/>
                    </a:lnTo>
                    <a:lnTo>
                      <a:pt x="9" y="38"/>
                    </a:lnTo>
                    <a:lnTo>
                      <a:pt x="8" y="50"/>
                    </a:lnTo>
                    <a:lnTo>
                      <a:pt x="2" y="49"/>
                    </a:lnTo>
                    <a:close/>
                  </a:path>
                </a:pathLst>
              </a:custGeom>
              <a:solidFill>
                <a:srgbClr val="000000"/>
              </a:solidFill>
              <a:ln w="9525">
                <a:solidFill>
                  <a:schemeClr val="tx2"/>
                </a:solidFill>
                <a:round/>
                <a:headEnd/>
                <a:tailEnd/>
              </a:ln>
            </p:spPr>
            <p:txBody>
              <a:bodyPr/>
              <a:lstStyle/>
              <a:p>
                <a:endParaRPr lang="en-US" sz="3120"/>
              </a:p>
            </p:txBody>
          </p:sp>
          <p:sp>
            <p:nvSpPr>
              <p:cNvPr id="380664" name="Freeform 760"/>
              <p:cNvSpPr>
                <a:spLocks/>
              </p:cNvSpPr>
              <p:nvPr/>
            </p:nvSpPr>
            <p:spPr bwMode="auto">
              <a:xfrm>
                <a:off x="710" y="1607"/>
                <a:ext cx="3" cy="1"/>
              </a:xfrm>
              <a:custGeom>
                <a:avLst/>
                <a:gdLst>
                  <a:gd name="T0" fmla="*/ 6 w 6"/>
                  <a:gd name="T1" fmla="*/ 1 h 1"/>
                  <a:gd name="T2" fmla="*/ 0 w 6"/>
                  <a:gd name="T3" fmla="*/ 0 h 1"/>
                  <a:gd name="T4" fmla="*/ 6 w 6"/>
                  <a:gd name="T5" fmla="*/ 1 h 1"/>
                </a:gdLst>
                <a:ahLst/>
                <a:cxnLst>
                  <a:cxn ang="0">
                    <a:pos x="T0" y="T1"/>
                  </a:cxn>
                  <a:cxn ang="0">
                    <a:pos x="T2" y="T3"/>
                  </a:cxn>
                  <a:cxn ang="0">
                    <a:pos x="T4" y="T5"/>
                  </a:cxn>
                </a:cxnLst>
                <a:rect l="0" t="0" r="r" b="b"/>
                <a:pathLst>
                  <a:path w="6" h="1">
                    <a:moveTo>
                      <a:pt x="6" y="1"/>
                    </a:moveTo>
                    <a:lnTo>
                      <a:pt x="0" y="0"/>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80665" name="Freeform 761"/>
              <p:cNvSpPr>
                <a:spLocks/>
              </p:cNvSpPr>
              <p:nvPr/>
            </p:nvSpPr>
            <p:spPr bwMode="auto">
              <a:xfrm>
                <a:off x="697" y="1529"/>
                <a:ext cx="16" cy="55"/>
              </a:xfrm>
              <a:custGeom>
                <a:avLst/>
                <a:gdLst>
                  <a:gd name="T0" fmla="*/ 24 w 30"/>
                  <a:gd name="T1" fmla="*/ 109 h 109"/>
                  <a:gd name="T2" fmla="*/ 9 w 30"/>
                  <a:gd name="T3" fmla="*/ 51 h 109"/>
                  <a:gd name="T4" fmla="*/ 7 w 30"/>
                  <a:gd name="T5" fmla="*/ 42 h 109"/>
                  <a:gd name="T6" fmla="*/ 4 w 30"/>
                  <a:gd name="T7" fmla="*/ 32 h 109"/>
                  <a:gd name="T8" fmla="*/ 0 w 30"/>
                  <a:gd name="T9" fmla="*/ 1 h 109"/>
                  <a:gd name="T10" fmla="*/ 6 w 30"/>
                  <a:gd name="T11" fmla="*/ 0 h 109"/>
                  <a:gd name="T12" fmla="*/ 12 w 30"/>
                  <a:gd name="T13" fmla="*/ 30 h 109"/>
                  <a:gd name="T14" fmla="*/ 13 w 30"/>
                  <a:gd name="T15" fmla="*/ 41 h 109"/>
                  <a:gd name="T16" fmla="*/ 15 w 30"/>
                  <a:gd name="T17" fmla="*/ 50 h 109"/>
                  <a:gd name="T18" fmla="*/ 30 w 30"/>
                  <a:gd name="T19" fmla="*/ 106 h 109"/>
                  <a:gd name="T20" fmla="*/ 24 w 30"/>
                  <a:gd name="T21"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09">
                    <a:moveTo>
                      <a:pt x="24" y="109"/>
                    </a:moveTo>
                    <a:lnTo>
                      <a:pt x="9" y="51"/>
                    </a:lnTo>
                    <a:lnTo>
                      <a:pt x="7" y="42"/>
                    </a:lnTo>
                    <a:lnTo>
                      <a:pt x="4" y="32"/>
                    </a:lnTo>
                    <a:lnTo>
                      <a:pt x="0" y="1"/>
                    </a:lnTo>
                    <a:lnTo>
                      <a:pt x="6" y="0"/>
                    </a:lnTo>
                    <a:lnTo>
                      <a:pt x="12" y="30"/>
                    </a:lnTo>
                    <a:lnTo>
                      <a:pt x="13" y="41"/>
                    </a:lnTo>
                    <a:lnTo>
                      <a:pt x="15" y="50"/>
                    </a:lnTo>
                    <a:lnTo>
                      <a:pt x="30" y="106"/>
                    </a:lnTo>
                    <a:lnTo>
                      <a:pt x="24" y="109"/>
                    </a:lnTo>
                    <a:close/>
                  </a:path>
                </a:pathLst>
              </a:custGeom>
              <a:solidFill>
                <a:srgbClr val="000000"/>
              </a:solidFill>
              <a:ln w="9525">
                <a:solidFill>
                  <a:schemeClr val="tx2"/>
                </a:solidFill>
                <a:round/>
                <a:headEnd/>
                <a:tailEnd/>
              </a:ln>
            </p:spPr>
            <p:txBody>
              <a:bodyPr/>
              <a:lstStyle/>
              <a:p>
                <a:endParaRPr lang="en-US" sz="3120"/>
              </a:p>
            </p:txBody>
          </p:sp>
          <p:sp>
            <p:nvSpPr>
              <p:cNvPr id="380666" name="Freeform 762"/>
              <p:cNvSpPr>
                <a:spLocks/>
              </p:cNvSpPr>
              <p:nvPr/>
            </p:nvSpPr>
            <p:spPr bwMode="auto">
              <a:xfrm>
                <a:off x="709" y="1583"/>
                <a:ext cx="4" cy="1"/>
              </a:xfrm>
              <a:custGeom>
                <a:avLst/>
                <a:gdLst>
                  <a:gd name="T0" fmla="*/ 6 w 6"/>
                  <a:gd name="T1" fmla="*/ 0 h 3"/>
                  <a:gd name="T2" fmla="*/ 0 w 6"/>
                  <a:gd name="T3" fmla="*/ 3 h 3"/>
                  <a:gd name="T4" fmla="*/ 0 w 6"/>
                  <a:gd name="T5" fmla="*/ 2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667" name="Freeform 763"/>
              <p:cNvSpPr>
                <a:spLocks/>
              </p:cNvSpPr>
              <p:nvPr/>
            </p:nvSpPr>
            <p:spPr bwMode="auto">
              <a:xfrm>
                <a:off x="697" y="1485"/>
                <a:ext cx="3" cy="45"/>
              </a:xfrm>
              <a:custGeom>
                <a:avLst/>
                <a:gdLst>
                  <a:gd name="T0" fmla="*/ 2 w 8"/>
                  <a:gd name="T1" fmla="*/ 90 h 90"/>
                  <a:gd name="T2" fmla="*/ 0 w 8"/>
                  <a:gd name="T3" fmla="*/ 73 h 90"/>
                  <a:gd name="T4" fmla="*/ 2 w 8"/>
                  <a:gd name="T5" fmla="*/ 45 h 90"/>
                  <a:gd name="T6" fmla="*/ 2 w 8"/>
                  <a:gd name="T7" fmla="*/ 0 h 90"/>
                  <a:gd name="T8" fmla="*/ 8 w 8"/>
                  <a:gd name="T9" fmla="*/ 0 h 90"/>
                  <a:gd name="T10" fmla="*/ 8 w 8"/>
                  <a:gd name="T11" fmla="*/ 45 h 90"/>
                  <a:gd name="T12" fmla="*/ 8 w 8"/>
                  <a:gd name="T13" fmla="*/ 73 h 90"/>
                  <a:gd name="T14" fmla="*/ 8 w 8"/>
                  <a:gd name="T15" fmla="*/ 90 h 90"/>
                  <a:gd name="T16" fmla="*/ 2 w 8"/>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0">
                    <a:moveTo>
                      <a:pt x="2" y="90"/>
                    </a:moveTo>
                    <a:lnTo>
                      <a:pt x="0" y="73"/>
                    </a:lnTo>
                    <a:lnTo>
                      <a:pt x="2" y="45"/>
                    </a:lnTo>
                    <a:lnTo>
                      <a:pt x="2" y="0"/>
                    </a:lnTo>
                    <a:lnTo>
                      <a:pt x="8" y="0"/>
                    </a:lnTo>
                    <a:lnTo>
                      <a:pt x="8" y="45"/>
                    </a:lnTo>
                    <a:lnTo>
                      <a:pt x="8" y="73"/>
                    </a:lnTo>
                    <a:lnTo>
                      <a:pt x="8" y="90"/>
                    </a:lnTo>
                    <a:lnTo>
                      <a:pt x="2" y="90"/>
                    </a:lnTo>
                    <a:close/>
                  </a:path>
                </a:pathLst>
              </a:custGeom>
              <a:solidFill>
                <a:srgbClr val="000000"/>
              </a:solidFill>
              <a:ln w="9525">
                <a:solidFill>
                  <a:schemeClr val="tx2"/>
                </a:solidFill>
                <a:round/>
                <a:headEnd/>
                <a:tailEnd/>
              </a:ln>
            </p:spPr>
            <p:txBody>
              <a:bodyPr/>
              <a:lstStyle/>
              <a:p>
                <a:endParaRPr lang="en-US" sz="3120"/>
              </a:p>
            </p:txBody>
          </p:sp>
          <p:sp>
            <p:nvSpPr>
              <p:cNvPr id="380668" name="Freeform 764"/>
              <p:cNvSpPr>
                <a:spLocks/>
              </p:cNvSpPr>
              <p:nvPr/>
            </p:nvSpPr>
            <p:spPr bwMode="auto">
              <a:xfrm>
                <a:off x="697" y="1529"/>
                <a:ext cx="3" cy="1"/>
              </a:xfrm>
              <a:custGeom>
                <a:avLst/>
                <a:gdLst>
                  <a:gd name="T0" fmla="*/ 0 w 6"/>
                  <a:gd name="T1" fmla="*/ 1 h 1"/>
                  <a:gd name="T2" fmla="*/ 6 w 6"/>
                  <a:gd name="T3" fmla="*/ 1 h 1"/>
                  <a:gd name="T4" fmla="*/ 6 w 6"/>
                  <a:gd name="T5" fmla="*/ 0 h 1"/>
                  <a:gd name="T6" fmla="*/ 0 w 6"/>
                  <a:gd name="T7" fmla="*/ 1 h 1"/>
                </a:gdLst>
                <a:ahLst/>
                <a:cxnLst>
                  <a:cxn ang="0">
                    <a:pos x="T0" y="T1"/>
                  </a:cxn>
                  <a:cxn ang="0">
                    <a:pos x="T2" y="T3"/>
                  </a:cxn>
                  <a:cxn ang="0">
                    <a:pos x="T4" y="T5"/>
                  </a:cxn>
                  <a:cxn ang="0">
                    <a:pos x="T6" y="T7"/>
                  </a:cxn>
                </a:cxnLst>
                <a:rect l="0" t="0" r="r" b="b"/>
                <a:pathLst>
                  <a:path w="6" h="1">
                    <a:moveTo>
                      <a:pt x="0" y="1"/>
                    </a:moveTo>
                    <a:lnTo>
                      <a:pt x="6" y="1"/>
                    </a:lnTo>
                    <a:lnTo>
                      <a:pt x="6"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0669" name="Freeform 765"/>
              <p:cNvSpPr>
                <a:spLocks/>
              </p:cNvSpPr>
              <p:nvPr/>
            </p:nvSpPr>
            <p:spPr bwMode="auto">
              <a:xfrm>
                <a:off x="697" y="1405"/>
                <a:ext cx="9" cy="80"/>
              </a:xfrm>
              <a:custGeom>
                <a:avLst/>
                <a:gdLst>
                  <a:gd name="T0" fmla="*/ 2 w 18"/>
                  <a:gd name="T1" fmla="*/ 161 h 161"/>
                  <a:gd name="T2" fmla="*/ 0 w 18"/>
                  <a:gd name="T3" fmla="*/ 140 h 161"/>
                  <a:gd name="T4" fmla="*/ 0 w 18"/>
                  <a:gd name="T5" fmla="*/ 120 h 161"/>
                  <a:gd name="T6" fmla="*/ 2 w 18"/>
                  <a:gd name="T7" fmla="*/ 79 h 161"/>
                  <a:gd name="T8" fmla="*/ 3 w 18"/>
                  <a:gd name="T9" fmla="*/ 59 h 161"/>
                  <a:gd name="T10" fmla="*/ 5 w 18"/>
                  <a:gd name="T11" fmla="*/ 40 h 161"/>
                  <a:gd name="T12" fmla="*/ 8 w 18"/>
                  <a:gd name="T13" fmla="*/ 20 h 161"/>
                  <a:gd name="T14" fmla="*/ 12 w 18"/>
                  <a:gd name="T15" fmla="*/ 0 h 161"/>
                  <a:gd name="T16" fmla="*/ 18 w 18"/>
                  <a:gd name="T17" fmla="*/ 2 h 161"/>
                  <a:gd name="T18" fmla="*/ 15 w 18"/>
                  <a:gd name="T19" fmla="*/ 21 h 161"/>
                  <a:gd name="T20" fmla="*/ 11 w 18"/>
                  <a:gd name="T21" fmla="*/ 41 h 161"/>
                  <a:gd name="T22" fmla="*/ 9 w 18"/>
                  <a:gd name="T23" fmla="*/ 61 h 161"/>
                  <a:gd name="T24" fmla="*/ 8 w 18"/>
                  <a:gd name="T25" fmla="*/ 81 h 161"/>
                  <a:gd name="T26" fmla="*/ 6 w 18"/>
                  <a:gd name="T27" fmla="*/ 120 h 161"/>
                  <a:gd name="T28" fmla="*/ 6 w 18"/>
                  <a:gd name="T29" fmla="*/ 140 h 161"/>
                  <a:gd name="T30" fmla="*/ 8 w 18"/>
                  <a:gd name="T31" fmla="*/ 161 h 161"/>
                  <a:gd name="T32" fmla="*/ 2 w 18"/>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1">
                    <a:moveTo>
                      <a:pt x="2" y="161"/>
                    </a:moveTo>
                    <a:lnTo>
                      <a:pt x="0" y="140"/>
                    </a:lnTo>
                    <a:lnTo>
                      <a:pt x="0" y="120"/>
                    </a:lnTo>
                    <a:lnTo>
                      <a:pt x="2" y="79"/>
                    </a:lnTo>
                    <a:lnTo>
                      <a:pt x="3" y="59"/>
                    </a:lnTo>
                    <a:lnTo>
                      <a:pt x="5" y="40"/>
                    </a:lnTo>
                    <a:lnTo>
                      <a:pt x="8" y="20"/>
                    </a:lnTo>
                    <a:lnTo>
                      <a:pt x="12" y="0"/>
                    </a:lnTo>
                    <a:lnTo>
                      <a:pt x="18" y="2"/>
                    </a:lnTo>
                    <a:lnTo>
                      <a:pt x="15" y="21"/>
                    </a:lnTo>
                    <a:lnTo>
                      <a:pt x="11" y="41"/>
                    </a:lnTo>
                    <a:lnTo>
                      <a:pt x="9" y="61"/>
                    </a:lnTo>
                    <a:lnTo>
                      <a:pt x="8" y="81"/>
                    </a:lnTo>
                    <a:lnTo>
                      <a:pt x="6" y="120"/>
                    </a:lnTo>
                    <a:lnTo>
                      <a:pt x="6" y="140"/>
                    </a:lnTo>
                    <a:lnTo>
                      <a:pt x="8" y="161"/>
                    </a:lnTo>
                    <a:lnTo>
                      <a:pt x="2" y="161"/>
                    </a:lnTo>
                    <a:close/>
                  </a:path>
                </a:pathLst>
              </a:custGeom>
              <a:solidFill>
                <a:srgbClr val="000000"/>
              </a:solidFill>
              <a:ln w="9525">
                <a:solidFill>
                  <a:schemeClr val="tx2"/>
                </a:solidFill>
                <a:round/>
                <a:headEnd/>
                <a:tailEnd/>
              </a:ln>
            </p:spPr>
            <p:txBody>
              <a:bodyPr/>
              <a:lstStyle/>
              <a:p>
                <a:endParaRPr lang="en-US" sz="3120"/>
              </a:p>
            </p:txBody>
          </p:sp>
          <p:sp>
            <p:nvSpPr>
              <p:cNvPr id="380670" name="Freeform 766"/>
              <p:cNvSpPr>
                <a:spLocks/>
              </p:cNvSpPr>
              <p:nvPr/>
            </p:nvSpPr>
            <p:spPr bwMode="auto">
              <a:xfrm>
                <a:off x="697" y="1485"/>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671" name="Freeform 767"/>
              <p:cNvSpPr>
                <a:spLocks/>
              </p:cNvSpPr>
              <p:nvPr/>
            </p:nvSpPr>
            <p:spPr bwMode="auto">
              <a:xfrm>
                <a:off x="703" y="1298"/>
                <a:ext cx="64" cy="107"/>
              </a:xfrm>
              <a:custGeom>
                <a:avLst/>
                <a:gdLst>
                  <a:gd name="T0" fmla="*/ 0 w 130"/>
                  <a:gd name="T1" fmla="*/ 213 h 215"/>
                  <a:gd name="T2" fmla="*/ 8 w 130"/>
                  <a:gd name="T3" fmla="*/ 184 h 215"/>
                  <a:gd name="T4" fmla="*/ 19 w 130"/>
                  <a:gd name="T5" fmla="*/ 155 h 215"/>
                  <a:gd name="T6" fmla="*/ 25 w 130"/>
                  <a:gd name="T7" fmla="*/ 142 h 215"/>
                  <a:gd name="T8" fmla="*/ 32 w 130"/>
                  <a:gd name="T9" fmla="*/ 126 h 215"/>
                  <a:gd name="T10" fmla="*/ 38 w 130"/>
                  <a:gd name="T11" fmla="*/ 113 h 215"/>
                  <a:gd name="T12" fmla="*/ 46 w 130"/>
                  <a:gd name="T13" fmla="*/ 99 h 215"/>
                  <a:gd name="T14" fmla="*/ 64 w 130"/>
                  <a:gd name="T15" fmla="*/ 73 h 215"/>
                  <a:gd name="T16" fmla="*/ 83 w 130"/>
                  <a:gd name="T17" fmla="*/ 47 h 215"/>
                  <a:gd name="T18" fmla="*/ 92 w 130"/>
                  <a:gd name="T19" fmla="*/ 35 h 215"/>
                  <a:gd name="T20" fmla="*/ 102 w 130"/>
                  <a:gd name="T21" fmla="*/ 23 h 215"/>
                  <a:gd name="T22" fmla="*/ 113 w 130"/>
                  <a:gd name="T23" fmla="*/ 12 h 215"/>
                  <a:gd name="T24" fmla="*/ 125 w 130"/>
                  <a:gd name="T25" fmla="*/ 0 h 215"/>
                  <a:gd name="T26" fmla="*/ 130 w 130"/>
                  <a:gd name="T27" fmla="*/ 6 h 215"/>
                  <a:gd name="T28" fmla="*/ 119 w 130"/>
                  <a:gd name="T29" fmla="*/ 17 h 215"/>
                  <a:gd name="T30" fmla="*/ 109 w 130"/>
                  <a:gd name="T31" fmla="*/ 27 h 215"/>
                  <a:gd name="T32" fmla="*/ 98 w 130"/>
                  <a:gd name="T33" fmla="*/ 40 h 215"/>
                  <a:gd name="T34" fmla="*/ 87 w 130"/>
                  <a:gd name="T35" fmla="*/ 52 h 215"/>
                  <a:gd name="T36" fmla="*/ 69 w 130"/>
                  <a:gd name="T37" fmla="*/ 76 h 215"/>
                  <a:gd name="T38" fmla="*/ 52 w 130"/>
                  <a:gd name="T39" fmla="*/ 104 h 215"/>
                  <a:gd name="T40" fmla="*/ 44 w 130"/>
                  <a:gd name="T41" fmla="*/ 117 h 215"/>
                  <a:gd name="T42" fmla="*/ 38 w 130"/>
                  <a:gd name="T43" fmla="*/ 129 h 215"/>
                  <a:gd name="T44" fmla="*/ 31 w 130"/>
                  <a:gd name="T45" fmla="*/ 145 h 215"/>
                  <a:gd name="T46" fmla="*/ 25 w 130"/>
                  <a:gd name="T47" fmla="*/ 158 h 215"/>
                  <a:gd name="T48" fmla="*/ 14 w 130"/>
                  <a:gd name="T49" fmla="*/ 186 h 215"/>
                  <a:gd name="T50" fmla="*/ 6 w 130"/>
                  <a:gd name="T51" fmla="*/ 215 h 215"/>
                  <a:gd name="T52" fmla="*/ 0 w 130"/>
                  <a:gd name="T53" fmla="*/ 21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215">
                    <a:moveTo>
                      <a:pt x="0" y="213"/>
                    </a:moveTo>
                    <a:lnTo>
                      <a:pt x="8" y="184"/>
                    </a:lnTo>
                    <a:lnTo>
                      <a:pt x="19" y="155"/>
                    </a:lnTo>
                    <a:lnTo>
                      <a:pt x="25" y="142"/>
                    </a:lnTo>
                    <a:lnTo>
                      <a:pt x="32" y="126"/>
                    </a:lnTo>
                    <a:lnTo>
                      <a:pt x="38" y="113"/>
                    </a:lnTo>
                    <a:lnTo>
                      <a:pt x="46" y="99"/>
                    </a:lnTo>
                    <a:lnTo>
                      <a:pt x="64" y="73"/>
                    </a:lnTo>
                    <a:lnTo>
                      <a:pt x="83" y="47"/>
                    </a:lnTo>
                    <a:lnTo>
                      <a:pt x="92" y="35"/>
                    </a:lnTo>
                    <a:lnTo>
                      <a:pt x="102" y="23"/>
                    </a:lnTo>
                    <a:lnTo>
                      <a:pt x="113" y="12"/>
                    </a:lnTo>
                    <a:lnTo>
                      <a:pt x="125" y="0"/>
                    </a:lnTo>
                    <a:lnTo>
                      <a:pt x="130" y="6"/>
                    </a:lnTo>
                    <a:lnTo>
                      <a:pt x="119" y="17"/>
                    </a:lnTo>
                    <a:lnTo>
                      <a:pt x="109" y="27"/>
                    </a:lnTo>
                    <a:lnTo>
                      <a:pt x="98" y="40"/>
                    </a:lnTo>
                    <a:lnTo>
                      <a:pt x="87" y="52"/>
                    </a:lnTo>
                    <a:lnTo>
                      <a:pt x="69" y="76"/>
                    </a:lnTo>
                    <a:lnTo>
                      <a:pt x="52" y="104"/>
                    </a:lnTo>
                    <a:lnTo>
                      <a:pt x="44" y="117"/>
                    </a:lnTo>
                    <a:lnTo>
                      <a:pt x="38" y="129"/>
                    </a:lnTo>
                    <a:lnTo>
                      <a:pt x="31" y="145"/>
                    </a:lnTo>
                    <a:lnTo>
                      <a:pt x="25" y="158"/>
                    </a:lnTo>
                    <a:lnTo>
                      <a:pt x="14" y="186"/>
                    </a:lnTo>
                    <a:lnTo>
                      <a:pt x="6" y="215"/>
                    </a:lnTo>
                    <a:lnTo>
                      <a:pt x="0" y="213"/>
                    </a:lnTo>
                    <a:close/>
                  </a:path>
                </a:pathLst>
              </a:custGeom>
              <a:solidFill>
                <a:srgbClr val="000000"/>
              </a:solidFill>
              <a:ln w="9525">
                <a:solidFill>
                  <a:schemeClr val="tx2"/>
                </a:solidFill>
                <a:round/>
                <a:headEnd/>
                <a:tailEnd/>
              </a:ln>
            </p:spPr>
            <p:txBody>
              <a:bodyPr/>
              <a:lstStyle/>
              <a:p>
                <a:endParaRPr lang="en-US" sz="3120"/>
              </a:p>
            </p:txBody>
          </p:sp>
          <p:sp>
            <p:nvSpPr>
              <p:cNvPr id="380672" name="Freeform 768"/>
              <p:cNvSpPr>
                <a:spLocks/>
              </p:cNvSpPr>
              <p:nvPr/>
            </p:nvSpPr>
            <p:spPr bwMode="auto">
              <a:xfrm>
                <a:off x="703" y="1405"/>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73" name="Freeform 769"/>
              <p:cNvSpPr>
                <a:spLocks/>
              </p:cNvSpPr>
              <p:nvPr/>
            </p:nvSpPr>
            <p:spPr bwMode="auto">
              <a:xfrm>
                <a:off x="766" y="1298"/>
                <a:ext cx="119" cy="34"/>
              </a:xfrm>
              <a:custGeom>
                <a:avLst/>
                <a:gdLst>
                  <a:gd name="T0" fmla="*/ 1 w 238"/>
                  <a:gd name="T1" fmla="*/ 0 h 69"/>
                  <a:gd name="T2" fmla="*/ 30 w 238"/>
                  <a:gd name="T3" fmla="*/ 6 h 69"/>
                  <a:gd name="T4" fmla="*/ 55 w 238"/>
                  <a:gd name="T5" fmla="*/ 11 h 69"/>
                  <a:gd name="T6" fmla="*/ 101 w 238"/>
                  <a:gd name="T7" fmla="*/ 20 h 69"/>
                  <a:gd name="T8" fmla="*/ 126 w 238"/>
                  <a:gd name="T9" fmla="*/ 26 h 69"/>
                  <a:gd name="T10" fmla="*/ 157 w 238"/>
                  <a:gd name="T11" fmla="*/ 35 h 69"/>
                  <a:gd name="T12" fmla="*/ 192 w 238"/>
                  <a:gd name="T13" fmla="*/ 46 h 69"/>
                  <a:gd name="T14" fmla="*/ 238 w 238"/>
                  <a:gd name="T15" fmla="*/ 62 h 69"/>
                  <a:gd name="T16" fmla="*/ 235 w 238"/>
                  <a:gd name="T17" fmla="*/ 69 h 69"/>
                  <a:gd name="T18" fmla="*/ 191 w 238"/>
                  <a:gd name="T19" fmla="*/ 52 h 69"/>
                  <a:gd name="T20" fmla="*/ 154 w 238"/>
                  <a:gd name="T21" fmla="*/ 41 h 69"/>
                  <a:gd name="T22" fmla="*/ 125 w 238"/>
                  <a:gd name="T23" fmla="*/ 32 h 69"/>
                  <a:gd name="T24" fmla="*/ 101 w 238"/>
                  <a:gd name="T25" fmla="*/ 26 h 69"/>
                  <a:gd name="T26" fmla="*/ 53 w 238"/>
                  <a:gd name="T27" fmla="*/ 18 h 69"/>
                  <a:gd name="T28" fmla="*/ 29 w 238"/>
                  <a:gd name="T29" fmla="*/ 12 h 69"/>
                  <a:gd name="T30" fmla="*/ 0 w 238"/>
                  <a:gd name="T31" fmla="*/ 6 h 69"/>
                  <a:gd name="T32" fmla="*/ 1 w 238"/>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8" h="69">
                    <a:moveTo>
                      <a:pt x="1" y="0"/>
                    </a:moveTo>
                    <a:lnTo>
                      <a:pt x="30" y="6"/>
                    </a:lnTo>
                    <a:lnTo>
                      <a:pt x="55" y="11"/>
                    </a:lnTo>
                    <a:lnTo>
                      <a:pt x="101" y="20"/>
                    </a:lnTo>
                    <a:lnTo>
                      <a:pt x="126" y="26"/>
                    </a:lnTo>
                    <a:lnTo>
                      <a:pt x="157" y="35"/>
                    </a:lnTo>
                    <a:lnTo>
                      <a:pt x="192" y="46"/>
                    </a:lnTo>
                    <a:lnTo>
                      <a:pt x="238" y="62"/>
                    </a:lnTo>
                    <a:lnTo>
                      <a:pt x="235" y="69"/>
                    </a:lnTo>
                    <a:lnTo>
                      <a:pt x="191" y="52"/>
                    </a:lnTo>
                    <a:lnTo>
                      <a:pt x="154" y="41"/>
                    </a:lnTo>
                    <a:lnTo>
                      <a:pt x="125" y="32"/>
                    </a:lnTo>
                    <a:lnTo>
                      <a:pt x="101" y="26"/>
                    </a:lnTo>
                    <a:lnTo>
                      <a:pt x="53" y="18"/>
                    </a:lnTo>
                    <a:lnTo>
                      <a:pt x="29" y="12"/>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0674" name="Freeform 770"/>
              <p:cNvSpPr>
                <a:spLocks/>
              </p:cNvSpPr>
              <p:nvPr/>
            </p:nvSpPr>
            <p:spPr bwMode="auto">
              <a:xfrm>
                <a:off x="765" y="1297"/>
                <a:ext cx="2" cy="4"/>
              </a:xfrm>
              <a:custGeom>
                <a:avLst/>
                <a:gdLst>
                  <a:gd name="T0" fmla="*/ 0 w 5"/>
                  <a:gd name="T1" fmla="*/ 1 h 7"/>
                  <a:gd name="T2" fmla="*/ 2 w 5"/>
                  <a:gd name="T3" fmla="*/ 0 h 7"/>
                  <a:gd name="T4" fmla="*/ 3 w 5"/>
                  <a:gd name="T5" fmla="*/ 1 h 7"/>
                  <a:gd name="T6" fmla="*/ 2 w 5"/>
                  <a:gd name="T7" fmla="*/ 7 h 7"/>
                  <a:gd name="T8" fmla="*/ 5 w 5"/>
                  <a:gd name="T9" fmla="*/ 7 h 7"/>
                  <a:gd name="T10" fmla="*/ 0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0" y="1"/>
                    </a:moveTo>
                    <a:lnTo>
                      <a:pt x="2" y="0"/>
                    </a:lnTo>
                    <a:lnTo>
                      <a:pt x="3" y="1"/>
                    </a:lnTo>
                    <a:lnTo>
                      <a:pt x="2" y="7"/>
                    </a:lnTo>
                    <a:lnTo>
                      <a:pt x="5" y="7"/>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0675" name="Freeform 771"/>
              <p:cNvSpPr>
                <a:spLocks/>
              </p:cNvSpPr>
              <p:nvPr/>
            </p:nvSpPr>
            <p:spPr bwMode="auto">
              <a:xfrm>
                <a:off x="884" y="1324"/>
                <a:ext cx="27" cy="8"/>
              </a:xfrm>
              <a:custGeom>
                <a:avLst/>
                <a:gdLst>
                  <a:gd name="T0" fmla="*/ 0 w 54"/>
                  <a:gd name="T1" fmla="*/ 9 h 17"/>
                  <a:gd name="T2" fmla="*/ 8 w 54"/>
                  <a:gd name="T3" fmla="*/ 9 h 17"/>
                  <a:gd name="T4" fmla="*/ 26 w 54"/>
                  <a:gd name="T5" fmla="*/ 4 h 17"/>
                  <a:gd name="T6" fmla="*/ 54 w 54"/>
                  <a:gd name="T7" fmla="*/ 0 h 17"/>
                  <a:gd name="T8" fmla="*/ 54 w 54"/>
                  <a:gd name="T9" fmla="*/ 6 h 17"/>
                  <a:gd name="T10" fmla="*/ 28 w 54"/>
                  <a:gd name="T11" fmla="*/ 12 h 17"/>
                  <a:gd name="T12" fmla="*/ 9 w 54"/>
                  <a:gd name="T13" fmla="*/ 15 h 17"/>
                  <a:gd name="T14" fmla="*/ 0 w 54"/>
                  <a:gd name="T15" fmla="*/ 17 h 17"/>
                  <a:gd name="T16" fmla="*/ 0 w 54"/>
                  <a:gd name="T1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
                    <a:moveTo>
                      <a:pt x="0" y="9"/>
                    </a:moveTo>
                    <a:lnTo>
                      <a:pt x="8" y="9"/>
                    </a:lnTo>
                    <a:lnTo>
                      <a:pt x="26" y="4"/>
                    </a:lnTo>
                    <a:lnTo>
                      <a:pt x="54" y="0"/>
                    </a:lnTo>
                    <a:lnTo>
                      <a:pt x="54" y="6"/>
                    </a:lnTo>
                    <a:lnTo>
                      <a:pt x="28" y="12"/>
                    </a:lnTo>
                    <a:lnTo>
                      <a:pt x="9" y="15"/>
                    </a:lnTo>
                    <a:lnTo>
                      <a:pt x="0" y="17"/>
                    </a:lnTo>
                    <a:lnTo>
                      <a:pt x="0" y="9"/>
                    </a:lnTo>
                    <a:close/>
                  </a:path>
                </a:pathLst>
              </a:custGeom>
              <a:solidFill>
                <a:srgbClr val="000000"/>
              </a:solidFill>
              <a:ln w="9525">
                <a:solidFill>
                  <a:schemeClr val="tx2"/>
                </a:solidFill>
                <a:round/>
                <a:headEnd/>
                <a:tailEnd/>
              </a:ln>
            </p:spPr>
            <p:txBody>
              <a:bodyPr/>
              <a:lstStyle/>
              <a:p>
                <a:endParaRPr lang="en-US" sz="3120"/>
              </a:p>
            </p:txBody>
          </p:sp>
          <p:sp>
            <p:nvSpPr>
              <p:cNvPr id="380676" name="Freeform 772"/>
              <p:cNvSpPr>
                <a:spLocks/>
              </p:cNvSpPr>
              <p:nvPr/>
            </p:nvSpPr>
            <p:spPr bwMode="auto">
              <a:xfrm>
                <a:off x="883" y="1328"/>
                <a:ext cx="2" cy="4"/>
              </a:xfrm>
              <a:custGeom>
                <a:avLst/>
                <a:gdLst>
                  <a:gd name="T0" fmla="*/ 0 w 3"/>
                  <a:gd name="T1" fmla="*/ 8 h 8"/>
                  <a:gd name="T2" fmla="*/ 1 w 3"/>
                  <a:gd name="T3" fmla="*/ 8 h 8"/>
                  <a:gd name="T4" fmla="*/ 1 w 3"/>
                  <a:gd name="T5" fmla="*/ 0 h 8"/>
                  <a:gd name="T6" fmla="*/ 3 w 3"/>
                  <a:gd name="T7" fmla="*/ 1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lnTo>
                      <a:pt x="1" y="8"/>
                    </a:lnTo>
                    <a:lnTo>
                      <a:pt x="1" y="0"/>
                    </a:lnTo>
                    <a:lnTo>
                      <a:pt x="3" y="1"/>
                    </a:lnTo>
                    <a:lnTo>
                      <a:pt x="0" y="8"/>
                    </a:lnTo>
                    <a:close/>
                  </a:path>
                </a:pathLst>
              </a:custGeom>
              <a:solidFill>
                <a:srgbClr val="000000"/>
              </a:solidFill>
              <a:ln w="9525">
                <a:solidFill>
                  <a:schemeClr val="tx2"/>
                </a:solidFill>
                <a:round/>
                <a:headEnd/>
                <a:tailEnd/>
              </a:ln>
            </p:spPr>
            <p:txBody>
              <a:bodyPr/>
              <a:lstStyle/>
              <a:p>
                <a:endParaRPr lang="en-US" sz="3120"/>
              </a:p>
            </p:txBody>
          </p:sp>
          <p:sp>
            <p:nvSpPr>
              <p:cNvPr id="380677" name="Freeform 773"/>
              <p:cNvSpPr>
                <a:spLocks/>
              </p:cNvSpPr>
              <p:nvPr/>
            </p:nvSpPr>
            <p:spPr bwMode="auto">
              <a:xfrm>
                <a:off x="910" y="1298"/>
                <a:ext cx="63" cy="29"/>
              </a:xfrm>
              <a:custGeom>
                <a:avLst/>
                <a:gdLst>
                  <a:gd name="T0" fmla="*/ 0 w 125"/>
                  <a:gd name="T1" fmla="*/ 52 h 58"/>
                  <a:gd name="T2" fmla="*/ 34 w 125"/>
                  <a:gd name="T3" fmla="*/ 43 h 58"/>
                  <a:gd name="T4" fmla="*/ 47 w 125"/>
                  <a:gd name="T5" fmla="*/ 38 h 58"/>
                  <a:gd name="T6" fmla="*/ 61 w 125"/>
                  <a:gd name="T7" fmla="*/ 34 h 58"/>
                  <a:gd name="T8" fmla="*/ 73 w 125"/>
                  <a:gd name="T9" fmla="*/ 29 h 58"/>
                  <a:gd name="T10" fmla="*/ 89 w 125"/>
                  <a:gd name="T11" fmla="*/ 21 h 58"/>
                  <a:gd name="T12" fmla="*/ 104 w 125"/>
                  <a:gd name="T13" fmla="*/ 12 h 58"/>
                  <a:gd name="T14" fmla="*/ 121 w 125"/>
                  <a:gd name="T15" fmla="*/ 0 h 58"/>
                  <a:gd name="T16" fmla="*/ 125 w 125"/>
                  <a:gd name="T17" fmla="*/ 6 h 58"/>
                  <a:gd name="T18" fmla="*/ 107 w 125"/>
                  <a:gd name="T19" fmla="*/ 18 h 58"/>
                  <a:gd name="T20" fmla="*/ 92 w 125"/>
                  <a:gd name="T21" fmla="*/ 27 h 58"/>
                  <a:gd name="T22" fmla="*/ 76 w 125"/>
                  <a:gd name="T23" fmla="*/ 35 h 58"/>
                  <a:gd name="T24" fmla="*/ 63 w 125"/>
                  <a:gd name="T25" fmla="*/ 41 h 58"/>
                  <a:gd name="T26" fmla="*/ 51 w 125"/>
                  <a:gd name="T27" fmla="*/ 44 h 58"/>
                  <a:gd name="T28" fmla="*/ 35 w 125"/>
                  <a:gd name="T29" fmla="*/ 49 h 58"/>
                  <a:gd name="T30" fmla="*/ 3 w 125"/>
                  <a:gd name="T31" fmla="*/ 58 h 58"/>
                  <a:gd name="T32" fmla="*/ 0 w 125"/>
                  <a:gd name="T33"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58">
                    <a:moveTo>
                      <a:pt x="0" y="52"/>
                    </a:moveTo>
                    <a:lnTo>
                      <a:pt x="34" y="43"/>
                    </a:lnTo>
                    <a:lnTo>
                      <a:pt x="47" y="38"/>
                    </a:lnTo>
                    <a:lnTo>
                      <a:pt x="61" y="34"/>
                    </a:lnTo>
                    <a:lnTo>
                      <a:pt x="73" y="29"/>
                    </a:lnTo>
                    <a:lnTo>
                      <a:pt x="89" y="21"/>
                    </a:lnTo>
                    <a:lnTo>
                      <a:pt x="104" y="12"/>
                    </a:lnTo>
                    <a:lnTo>
                      <a:pt x="121" y="0"/>
                    </a:lnTo>
                    <a:lnTo>
                      <a:pt x="125" y="6"/>
                    </a:lnTo>
                    <a:lnTo>
                      <a:pt x="107" y="18"/>
                    </a:lnTo>
                    <a:lnTo>
                      <a:pt x="92" y="27"/>
                    </a:lnTo>
                    <a:lnTo>
                      <a:pt x="76" y="35"/>
                    </a:lnTo>
                    <a:lnTo>
                      <a:pt x="63" y="41"/>
                    </a:lnTo>
                    <a:lnTo>
                      <a:pt x="51" y="44"/>
                    </a:lnTo>
                    <a:lnTo>
                      <a:pt x="35" y="49"/>
                    </a:lnTo>
                    <a:lnTo>
                      <a:pt x="3" y="58"/>
                    </a:lnTo>
                    <a:lnTo>
                      <a:pt x="0" y="52"/>
                    </a:lnTo>
                    <a:close/>
                  </a:path>
                </a:pathLst>
              </a:custGeom>
              <a:solidFill>
                <a:srgbClr val="000000"/>
              </a:solidFill>
              <a:ln w="9525">
                <a:solidFill>
                  <a:schemeClr val="tx2"/>
                </a:solidFill>
                <a:round/>
                <a:headEnd/>
                <a:tailEnd/>
              </a:ln>
            </p:spPr>
            <p:txBody>
              <a:bodyPr/>
              <a:lstStyle/>
              <a:p>
                <a:endParaRPr lang="en-US" sz="3120"/>
              </a:p>
            </p:txBody>
          </p:sp>
          <p:sp>
            <p:nvSpPr>
              <p:cNvPr id="380678" name="Freeform 774"/>
              <p:cNvSpPr>
                <a:spLocks/>
              </p:cNvSpPr>
              <p:nvPr/>
            </p:nvSpPr>
            <p:spPr bwMode="auto">
              <a:xfrm>
                <a:off x="910" y="1324"/>
                <a:ext cx="2" cy="3"/>
              </a:xfrm>
              <a:custGeom>
                <a:avLst/>
                <a:gdLst>
                  <a:gd name="T0" fmla="*/ 2 w 3"/>
                  <a:gd name="T1" fmla="*/ 6 h 6"/>
                  <a:gd name="T2" fmla="*/ 3 w 3"/>
                  <a:gd name="T3" fmla="*/ 6 h 6"/>
                  <a:gd name="T4" fmla="*/ 0 w 3"/>
                  <a:gd name="T5" fmla="*/ 0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3" y="6"/>
                    </a:lnTo>
                    <a:lnTo>
                      <a:pt x="0" y="0"/>
                    </a:lnTo>
                    <a:lnTo>
                      <a:pt x="2"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80679" name="Freeform 775"/>
              <p:cNvSpPr>
                <a:spLocks/>
              </p:cNvSpPr>
              <p:nvPr/>
            </p:nvSpPr>
            <p:spPr bwMode="auto">
              <a:xfrm>
                <a:off x="914" y="1176"/>
                <a:ext cx="60" cy="124"/>
              </a:xfrm>
              <a:custGeom>
                <a:avLst/>
                <a:gdLst>
                  <a:gd name="T0" fmla="*/ 113 w 120"/>
                  <a:gd name="T1" fmla="*/ 245 h 248"/>
                  <a:gd name="T2" fmla="*/ 113 w 120"/>
                  <a:gd name="T3" fmla="*/ 242 h 248"/>
                  <a:gd name="T4" fmla="*/ 114 w 120"/>
                  <a:gd name="T5" fmla="*/ 237 h 248"/>
                  <a:gd name="T6" fmla="*/ 113 w 120"/>
                  <a:gd name="T7" fmla="*/ 228 h 248"/>
                  <a:gd name="T8" fmla="*/ 110 w 120"/>
                  <a:gd name="T9" fmla="*/ 217 h 248"/>
                  <a:gd name="T10" fmla="*/ 107 w 120"/>
                  <a:gd name="T11" fmla="*/ 203 h 248"/>
                  <a:gd name="T12" fmla="*/ 100 w 120"/>
                  <a:gd name="T13" fmla="*/ 190 h 248"/>
                  <a:gd name="T14" fmla="*/ 87 w 120"/>
                  <a:gd name="T15" fmla="*/ 155 h 248"/>
                  <a:gd name="T16" fmla="*/ 79 w 120"/>
                  <a:gd name="T17" fmla="*/ 137 h 248"/>
                  <a:gd name="T18" fmla="*/ 70 w 120"/>
                  <a:gd name="T19" fmla="*/ 117 h 248"/>
                  <a:gd name="T20" fmla="*/ 49 w 120"/>
                  <a:gd name="T21" fmla="*/ 79 h 248"/>
                  <a:gd name="T22" fmla="*/ 24 w 120"/>
                  <a:gd name="T23" fmla="*/ 39 h 248"/>
                  <a:gd name="T24" fmla="*/ 12 w 120"/>
                  <a:gd name="T25" fmla="*/ 21 h 248"/>
                  <a:gd name="T26" fmla="*/ 0 w 120"/>
                  <a:gd name="T27" fmla="*/ 4 h 248"/>
                  <a:gd name="T28" fmla="*/ 4 w 120"/>
                  <a:gd name="T29" fmla="*/ 0 h 248"/>
                  <a:gd name="T30" fmla="*/ 18 w 120"/>
                  <a:gd name="T31" fmla="*/ 16 h 248"/>
                  <a:gd name="T32" fmla="*/ 30 w 120"/>
                  <a:gd name="T33" fmla="*/ 36 h 248"/>
                  <a:gd name="T34" fmla="*/ 55 w 120"/>
                  <a:gd name="T35" fmla="*/ 74 h 248"/>
                  <a:gd name="T36" fmla="*/ 76 w 120"/>
                  <a:gd name="T37" fmla="*/ 114 h 248"/>
                  <a:gd name="T38" fmla="*/ 85 w 120"/>
                  <a:gd name="T39" fmla="*/ 133 h 248"/>
                  <a:gd name="T40" fmla="*/ 93 w 120"/>
                  <a:gd name="T41" fmla="*/ 153 h 248"/>
                  <a:gd name="T42" fmla="*/ 107 w 120"/>
                  <a:gd name="T43" fmla="*/ 187 h 248"/>
                  <a:gd name="T44" fmla="*/ 113 w 120"/>
                  <a:gd name="T45" fmla="*/ 202 h 248"/>
                  <a:gd name="T46" fmla="*/ 116 w 120"/>
                  <a:gd name="T47" fmla="*/ 216 h 248"/>
                  <a:gd name="T48" fmla="*/ 119 w 120"/>
                  <a:gd name="T49" fmla="*/ 226 h 248"/>
                  <a:gd name="T50" fmla="*/ 120 w 120"/>
                  <a:gd name="T51" fmla="*/ 235 h 248"/>
                  <a:gd name="T52" fmla="*/ 120 w 120"/>
                  <a:gd name="T53" fmla="*/ 243 h 248"/>
                  <a:gd name="T54" fmla="*/ 117 w 120"/>
                  <a:gd name="T55" fmla="*/ 248 h 248"/>
                  <a:gd name="T56" fmla="*/ 113 w 120"/>
                  <a:gd name="T57" fmla="*/ 24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0" h="248">
                    <a:moveTo>
                      <a:pt x="113" y="245"/>
                    </a:moveTo>
                    <a:lnTo>
                      <a:pt x="113" y="242"/>
                    </a:lnTo>
                    <a:lnTo>
                      <a:pt x="114" y="237"/>
                    </a:lnTo>
                    <a:lnTo>
                      <a:pt x="113" y="228"/>
                    </a:lnTo>
                    <a:lnTo>
                      <a:pt x="110" y="217"/>
                    </a:lnTo>
                    <a:lnTo>
                      <a:pt x="107" y="203"/>
                    </a:lnTo>
                    <a:lnTo>
                      <a:pt x="100" y="190"/>
                    </a:lnTo>
                    <a:lnTo>
                      <a:pt x="87" y="155"/>
                    </a:lnTo>
                    <a:lnTo>
                      <a:pt x="79" y="137"/>
                    </a:lnTo>
                    <a:lnTo>
                      <a:pt x="70" y="117"/>
                    </a:lnTo>
                    <a:lnTo>
                      <a:pt x="49" y="79"/>
                    </a:lnTo>
                    <a:lnTo>
                      <a:pt x="24" y="39"/>
                    </a:lnTo>
                    <a:lnTo>
                      <a:pt x="12" y="21"/>
                    </a:lnTo>
                    <a:lnTo>
                      <a:pt x="0" y="4"/>
                    </a:lnTo>
                    <a:lnTo>
                      <a:pt x="4" y="0"/>
                    </a:lnTo>
                    <a:lnTo>
                      <a:pt x="18" y="16"/>
                    </a:lnTo>
                    <a:lnTo>
                      <a:pt x="30" y="36"/>
                    </a:lnTo>
                    <a:lnTo>
                      <a:pt x="55" y="74"/>
                    </a:lnTo>
                    <a:lnTo>
                      <a:pt x="76" y="114"/>
                    </a:lnTo>
                    <a:lnTo>
                      <a:pt x="85" y="133"/>
                    </a:lnTo>
                    <a:lnTo>
                      <a:pt x="93" y="153"/>
                    </a:lnTo>
                    <a:lnTo>
                      <a:pt x="107" y="187"/>
                    </a:lnTo>
                    <a:lnTo>
                      <a:pt x="113" y="202"/>
                    </a:lnTo>
                    <a:lnTo>
                      <a:pt x="116" y="216"/>
                    </a:lnTo>
                    <a:lnTo>
                      <a:pt x="119" y="226"/>
                    </a:lnTo>
                    <a:lnTo>
                      <a:pt x="120" y="235"/>
                    </a:lnTo>
                    <a:lnTo>
                      <a:pt x="120" y="243"/>
                    </a:lnTo>
                    <a:lnTo>
                      <a:pt x="117" y="248"/>
                    </a:lnTo>
                    <a:lnTo>
                      <a:pt x="113" y="245"/>
                    </a:lnTo>
                    <a:close/>
                  </a:path>
                </a:pathLst>
              </a:custGeom>
              <a:solidFill>
                <a:srgbClr val="000000"/>
              </a:solidFill>
              <a:ln w="9525">
                <a:solidFill>
                  <a:schemeClr val="tx2"/>
                </a:solidFill>
                <a:round/>
                <a:headEnd/>
                <a:tailEnd/>
              </a:ln>
            </p:spPr>
            <p:txBody>
              <a:bodyPr/>
              <a:lstStyle/>
              <a:p>
                <a:endParaRPr lang="en-US" sz="3120"/>
              </a:p>
            </p:txBody>
          </p:sp>
          <p:sp>
            <p:nvSpPr>
              <p:cNvPr id="380680" name="Freeform 776"/>
              <p:cNvSpPr>
                <a:spLocks/>
              </p:cNvSpPr>
              <p:nvPr/>
            </p:nvSpPr>
            <p:spPr bwMode="auto">
              <a:xfrm>
                <a:off x="970" y="1298"/>
                <a:ext cx="3" cy="3"/>
              </a:xfrm>
              <a:custGeom>
                <a:avLst/>
                <a:gdLst>
                  <a:gd name="T0" fmla="*/ 4 w 4"/>
                  <a:gd name="T1" fmla="*/ 6 h 6"/>
                  <a:gd name="T2" fmla="*/ 4 w 4"/>
                  <a:gd name="T3" fmla="*/ 5 h 6"/>
                  <a:gd name="T4" fmla="*/ 0 w 4"/>
                  <a:gd name="T5" fmla="*/ 2 h 6"/>
                  <a:gd name="T6" fmla="*/ 0 w 4"/>
                  <a:gd name="T7" fmla="*/ 0 h 6"/>
                  <a:gd name="T8" fmla="*/ 4 w 4"/>
                  <a:gd name="T9" fmla="*/ 6 h 6"/>
                </a:gdLst>
                <a:ahLst/>
                <a:cxnLst>
                  <a:cxn ang="0">
                    <a:pos x="T0" y="T1"/>
                  </a:cxn>
                  <a:cxn ang="0">
                    <a:pos x="T2" y="T3"/>
                  </a:cxn>
                  <a:cxn ang="0">
                    <a:pos x="T4" y="T5"/>
                  </a:cxn>
                  <a:cxn ang="0">
                    <a:pos x="T6" y="T7"/>
                  </a:cxn>
                  <a:cxn ang="0">
                    <a:pos x="T8" y="T9"/>
                  </a:cxn>
                </a:cxnLst>
                <a:rect l="0" t="0" r="r" b="b"/>
                <a:pathLst>
                  <a:path w="4" h="6">
                    <a:moveTo>
                      <a:pt x="4" y="6"/>
                    </a:moveTo>
                    <a:lnTo>
                      <a:pt x="4" y="5"/>
                    </a:lnTo>
                    <a:lnTo>
                      <a:pt x="0" y="2"/>
                    </a:ln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80681" name="Freeform 777"/>
              <p:cNvSpPr>
                <a:spLocks/>
              </p:cNvSpPr>
              <p:nvPr/>
            </p:nvSpPr>
            <p:spPr bwMode="auto">
              <a:xfrm>
                <a:off x="910" y="1171"/>
                <a:ext cx="6" cy="7"/>
              </a:xfrm>
              <a:custGeom>
                <a:avLst/>
                <a:gdLst>
                  <a:gd name="T0" fmla="*/ 8 w 12"/>
                  <a:gd name="T1" fmla="*/ 14 h 14"/>
                  <a:gd name="T2" fmla="*/ 5 w 12"/>
                  <a:gd name="T3" fmla="*/ 12 h 14"/>
                  <a:gd name="T4" fmla="*/ 0 w 12"/>
                  <a:gd name="T5" fmla="*/ 3 h 14"/>
                  <a:gd name="T6" fmla="*/ 5 w 12"/>
                  <a:gd name="T7" fmla="*/ 0 h 14"/>
                  <a:gd name="T8" fmla="*/ 11 w 12"/>
                  <a:gd name="T9" fmla="*/ 8 h 14"/>
                  <a:gd name="T10" fmla="*/ 12 w 12"/>
                  <a:gd name="T11" fmla="*/ 11 h 14"/>
                  <a:gd name="T12" fmla="*/ 8 w 1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8" y="14"/>
                    </a:moveTo>
                    <a:lnTo>
                      <a:pt x="5" y="12"/>
                    </a:lnTo>
                    <a:lnTo>
                      <a:pt x="0" y="3"/>
                    </a:lnTo>
                    <a:lnTo>
                      <a:pt x="5" y="0"/>
                    </a:lnTo>
                    <a:lnTo>
                      <a:pt x="11" y="8"/>
                    </a:lnTo>
                    <a:lnTo>
                      <a:pt x="12" y="11"/>
                    </a:lnTo>
                    <a:lnTo>
                      <a:pt x="8" y="14"/>
                    </a:lnTo>
                    <a:close/>
                  </a:path>
                </a:pathLst>
              </a:custGeom>
              <a:solidFill>
                <a:srgbClr val="000000"/>
              </a:solidFill>
              <a:ln w="9525">
                <a:solidFill>
                  <a:schemeClr val="tx2"/>
                </a:solidFill>
                <a:round/>
                <a:headEnd/>
                <a:tailEnd/>
              </a:ln>
            </p:spPr>
            <p:txBody>
              <a:bodyPr/>
              <a:lstStyle/>
              <a:p>
                <a:endParaRPr lang="en-US" sz="3120"/>
              </a:p>
            </p:txBody>
          </p:sp>
          <p:sp>
            <p:nvSpPr>
              <p:cNvPr id="380682" name="Freeform 778"/>
              <p:cNvSpPr>
                <a:spLocks/>
              </p:cNvSpPr>
              <p:nvPr/>
            </p:nvSpPr>
            <p:spPr bwMode="auto">
              <a:xfrm>
                <a:off x="914" y="1176"/>
                <a:ext cx="2" cy="3"/>
              </a:xfrm>
              <a:custGeom>
                <a:avLst/>
                <a:gdLst>
                  <a:gd name="T0" fmla="*/ 0 w 4"/>
                  <a:gd name="T1" fmla="*/ 4 h 4"/>
                  <a:gd name="T2" fmla="*/ 0 w 4"/>
                  <a:gd name="T3" fmla="*/ 3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0" y="3"/>
                    </a:lnTo>
                    <a:lnTo>
                      <a:pt x="4"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0683" name="Freeform 779"/>
              <p:cNvSpPr>
                <a:spLocks/>
              </p:cNvSpPr>
              <p:nvPr/>
            </p:nvSpPr>
            <p:spPr bwMode="auto">
              <a:xfrm>
                <a:off x="903" y="1111"/>
                <a:ext cx="11" cy="61"/>
              </a:xfrm>
              <a:custGeom>
                <a:avLst/>
                <a:gdLst>
                  <a:gd name="T0" fmla="*/ 13 w 22"/>
                  <a:gd name="T1" fmla="*/ 123 h 123"/>
                  <a:gd name="T2" fmla="*/ 10 w 22"/>
                  <a:gd name="T3" fmla="*/ 115 h 123"/>
                  <a:gd name="T4" fmla="*/ 5 w 22"/>
                  <a:gd name="T5" fmla="*/ 108 h 123"/>
                  <a:gd name="T6" fmla="*/ 4 w 22"/>
                  <a:gd name="T7" fmla="*/ 100 h 123"/>
                  <a:gd name="T8" fmla="*/ 2 w 22"/>
                  <a:gd name="T9" fmla="*/ 93 h 123"/>
                  <a:gd name="T10" fmla="*/ 0 w 22"/>
                  <a:gd name="T11" fmla="*/ 76 h 123"/>
                  <a:gd name="T12" fmla="*/ 2 w 22"/>
                  <a:gd name="T13" fmla="*/ 61 h 123"/>
                  <a:gd name="T14" fmla="*/ 5 w 22"/>
                  <a:gd name="T15" fmla="*/ 45 h 123"/>
                  <a:gd name="T16" fmla="*/ 8 w 22"/>
                  <a:gd name="T17" fmla="*/ 30 h 123"/>
                  <a:gd name="T18" fmla="*/ 16 w 22"/>
                  <a:gd name="T19" fmla="*/ 0 h 123"/>
                  <a:gd name="T20" fmla="*/ 22 w 22"/>
                  <a:gd name="T21" fmla="*/ 3 h 123"/>
                  <a:gd name="T22" fmla="*/ 14 w 22"/>
                  <a:gd name="T23" fmla="*/ 33 h 123"/>
                  <a:gd name="T24" fmla="*/ 11 w 22"/>
                  <a:gd name="T25" fmla="*/ 47 h 123"/>
                  <a:gd name="T26" fmla="*/ 8 w 22"/>
                  <a:gd name="T27" fmla="*/ 62 h 123"/>
                  <a:gd name="T28" fmla="*/ 7 w 22"/>
                  <a:gd name="T29" fmla="*/ 76 h 123"/>
                  <a:gd name="T30" fmla="*/ 8 w 22"/>
                  <a:gd name="T31" fmla="*/ 91 h 123"/>
                  <a:gd name="T32" fmla="*/ 10 w 22"/>
                  <a:gd name="T33" fmla="*/ 97 h 123"/>
                  <a:gd name="T34" fmla="*/ 11 w 22"/>
                  <a:gd name="T35" fmla="*/ 105 h 123"/>
                  <a:gd name="T36" fmla="*/ 16 w 22"/>
                  <a:gd name="T37" fmla="*/ 112 h 123"/>
                  <a:gd name="T38" fmla="*/ 19 w 22"/>
                  <a:gd name="T39" fmla="*/ 120 h 123"/>
                  <a:gd name="T40" fmla="*/ 13 w 22"/>
                  <a:gd name="T4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23">
                    <a:moveTo>
                      <a:pt x="13" y="123"/>
                    </a:moveTo>
                    <a:lnTo>
                      <a:pt x="10" y="115"/>
                    </a:lnTo>
                    <a:lnTo>
                      <a:pt x="5" y="108"/>
                    </a:lnTo>
                    <a:lnTo>
                      <a:pt x="4" y="100"/>
                    </a:lnTo>
                    <a:lnTo>
                      <a:pt x="2" y="93"/>
                    </a:lnTo>
                    <a:lnTo>
                      <a:pt x="0" y="76"/>
                    </a:lnTo>
                    <a:lnTo>
                      <a:pt x="2" y="61"/>
                    </a:lnTo>
                    <a:lnTo>
                      <a:pt x="5" y="45"/>
                    </a:lnTo>
                    <a:lnTo>
                      <a:pt x="8" y="30"/>
                    </a:lnTo>
                    <a:lnTo>
                      <a:pt x="16" y="0"/>
                    </a:lnTo>
                    <a:lnTo>
                      <a:pt x="22" y="3"/>
                    </a:lnTo>
                    <a:lnTo>
                      <a:pt x="14" y="33"/>
                    </a:lnTo>
                    <a:lnTo>
                      <a:pt x="11" y="47"/>
                    </a:lnTo>
                    <a:lnTo>
                      <a:pt x="8" y="62"/>
                    </a:lnTo>
                    <a:lnTo>
                      <a:pt x="7" y="76"/>
                    </a:lnTo>
                    <a:lnTo>
                      <a:pt x="8" y="91"/>
                    </a:lnTo>
                    <a:lnTo>
                      <a:pt x="10" y="97"/>
                    </a:lnTo>
                    <a:lnTo>
                      <a:pt x="11" y="105"/>
                    </a:lnTo>
                    <a:lnTo>
                      <a:pt x="16" y="112"/>
                    </a:lnTo>
                    <a:lnTo>
                      <a:pt x="19" y="120"/>
                    </a:lnTo>
                    <a:lnTo>
                      <a:pt x="13" y="123"/>
                    </a:lnTo>
                    <a:close/>
                  </a:path>
                </a:pathLst>
              </a:custGeom>
              <a:solidFill>
                <a:srgbClr val="000000"/>
              </a:solidFill>
              <a:ln w="9525">
                <a:solidFill>
                  <a:schemeClr val="tx2"/>
                </a:solidFill>
                <a:round/>
                <a:headEnd/>
                <a:tailEnd/>
              </a:ln>
            </p:spPr>
            <p:txBody>
              <a:bodyPr/>
              <a:lstStyle/>
              <a:p>
                <a:endParaRPr lang="en-US" sz="3120"/>
              </a:p>
            </p:txBody>
          </p:sp>
          <p:sp>
            <p:nvSpPr>
              <p:cNvPr id="380684" name="Freeform 780"/>
              <p:cNvSpPr>
                <a:spLocks/>
              </p:cNvSpPr>
              <p:nvPr/>
            </p:nvSpPr>
            <p:spPr bwMode="auto">
              <a:xfrm>
                <a:off x="909" y="1171"/>
                <a:ext cx="3" cy="1"/>
              </a:xfrm>
              <a:custGeom>
                <a:avLst/>
                <a:gdLst>
                  <a:gd name="T0" fmla="*/ 1 w 6"/>
                  <a:gd name="T1" fmla="*/ 3 h 3"/>
                  <a:gd name="T2" fmla="*/ 0 w 6"/>
                  <a:gd name="T3" fmla="*/ 3 h 3"/>
                  <a:gd name="T4" fmla="*/ 6 w 6"/>
                  <a:gd name="T5" fmla="*/ 0 h 3"/>
                  <a:gd name="T6" fmla="*/ 1 w 6"/>
                  <a:gd name="T7" fmla="*/ 3 h 3"/>
                </a:gdLst>
                <a:ahLst/>
                <a:cxnLst>
                  <a:cxn ang="0">
                    <a:pos x="T0" y="T1"/>
                  </a:cxn>
                  <a:cxn ang="0">
                    <a:pos x="T2" y="T3"/>
                  </a:cxn>
                  <a:cxn ang="0">
                    <a:pos x="T4" y="T5"/>
                  </a:cxn>
                  <a:cxn ang="0">
                    <a:pos x="T6" y="T7"/>
                  </a:cxn>
                </a:cxnLst>
                <a:rect l="0" t="0" r="r" b="b"/>
                <a:pathLst>
                  <a:path w="6" h="3">
                    <a:moveTo>
                      <a:pt x="1" y="3"/>
                    </a:moveTo>
                    <a:lnTo>
                      <a:pt x="0" y="3"/>
                    </a:lnTo>
                    <a:lnTo>
                      <a:pt x="6" y="0"/>
                    </a:lnTo>
                    <a:lnTo>
                      <a:pt x="1" y="3"/>
                    </a:lnTo>
                    <a:close/>
                  </a:path>
                </a:pathLst>
              </a:custGeom>
              <a:solidFill>
                <a:srgbClr val="000000"/>
              </a:solidFill>
              <a:ln w="9525">
                <a:solidFill>
                  <a:schemeClr val="tx2"/>
                </a:solidFill>
                <a:round/>
                <a:headEnd/>
                <a:tailEnd/>
              </a:ln>
            </p:spPr>
            <p:txBody>
              <a:bodyPr/>
              <a:lstStyle/>
              <a:p>
                <a:endParaRPr lang="en-US" sz="3120"/>
              </a:p>
            </p:txBody>
          </p:sp>
          <p:sp>
            <p:nvSpPr>
              <p:cNvPr id="380685" name="Freeform 781"/>
              <p:cNvSpPr>
                <a:spLocks/>
              </p:cNvSpPr>
              <p:nvPr/>
            </p:nvSpPr>
            <p:spPr bwMode="auto">
              <a:xfrm>
                <a:off x="911" y="1065"/>
                <a:ext cx="11" cy="47"/>
              </a:xfrm>
              <a:custGeom>
                <a:avLst/>
                <a:gdLst>
                  <a:gd name="T0" fmla="*/ 0 w 23"/>
                  <a:gd name="T1" fmla="*/ 92 h 95"/>
                  <a:gd name="T2" fmla="*/ 6 w 23"/>
                  <a:gd name="T3" fmla="*/ 67 h 95"/>
                  <a:gd name="T4" fmla="*/ 9 w 23"/>
                  <a:gd name="T5" fmla="*/ 45 h 95"/>
                  <a:gd name="T6" fmla="*/ 13 w 23"/>
                  <a:gd name="T7" fmla="*/ 23 h 95"/>
                  <a:gd name="T8" fmla="*/ 15 w 23"/>
                  <a:gd name="T9" fmla="*/ 0 h 95"/>
                  <a:gd name="T10" fmla="*/ 23 w 23"/>
                  <a:gd name="T11" fmla="*/ 2 h 95"/>
                  <a:gd name="T12" fmla="*/ 20 w 23"/>
                  <a:gd name="T13" fmla="*/ 23 h 95"/>
                  <a:gd name="T14" fmla="*/ 16 w 23"/>
                  <a:gd name="T15" fmla="*/ 46 h 95"/>
                  <a:gd name="T16" fmla="*/ 12 w 23"/>
                  <a:gd name="T17" fmla="*/ 69 h 95"/>
                  <a:gd name="T18" fmla="*/ 6 w 23"/>
                  <a:gd name="T19" fmla="*/ 95 h 95"/>
                  <a:gd name="T20" fmla="*/ 0 w 23"/>
                  <a:gd name="T2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95">
                    <a:moveTo>
                      <a:pt x="0" y="92"/>
                    </a:moveTo>
                    <a:lnTo>
                      <a:pt x="6" y="67"/>
                    </a:lnTo>
                    <a:lnTo>
                      <a:pt x="9" y="45"/>
                    </a:lnTo>
                    <a:lnTo>
                      <a:pt x="13" y="23"/>
                    </a:lnTo>
                    <a:lnTo>
                      <a:pt x="15" y="0"/>
                    </a:lnTo>
                    <a:lnTo>
                      <a:pt x="23" y="2"/>
                    </a:lnTo>
                    <a:lnTo>
                      <a:pt x="20" y="23"/>
                    </a:lnTo>
                    <a:lnTo>
                      <a:pt x="16" y="46"/>
                    </a:lnTo>
                    <a:lnTo>
                      <a:pt x="12" y="69"/>
                    </a:lnTo>
                    <a:lnTo>
                      <a:pt x="6" y="95"/>
                    </a:lnTo>
                    <a:lnTo>
                      <a:pt x="0" y="92"/>
                    </a:lnTo>
                    <a:close/>
                  </a:path>
                </a:pathLst>
              </a:custGeom>
              <a:solidFill>
                <a:srgbClr val="000000"/>
              </a:solidFill>
              <a:ln w="9525">
                <a:solidFill>
                  <a:schemeClr val="tx2"/>
                </a:solidFill>
                <a:round/>
                <a:headEnd/>
                <a:tailEnd/>
              </a:ln>
            </p:spPr>
            <p:txBody>
              <a:bodyPr/>
              <a:lstStyle/>
              <a:p>
                <a:endParaRPr lang="en-US" sz="3120"/>
              </a:p>
            </p:txBody>
          </p:sp>
          <p:sp>
            <p:nvSpPr>
              <p:cNvPr id="380686" name="Freeform 782"/>
              <p:cNvSpPr>
                <a:spLocks/>
              </p:cNvSpPr>
              <p:nvPr/>
            </p:nvSpPr>
            <p:spPr bwMode="auto">
              <a:xfrm>
                <a:off x="911" y="1111"/>
                <a:ext cx="3" cy="1"/>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0687" name="Freeform 783"/>
              <p:cNvSpPr>
                <a:spLocks/>
              </p:cNvSpPr>
              <p:nvPr/>
            </p:nvSpPr>
            <p:spPr bwMode="auto">
              <a:xfrm>
                <a:off x="856" y="1030"/>
                <a:ext cx="66" cy="36"/>
              </a:xfrm>
              <a:custGeom>
                <a:avLst/>
                <a:gdLst>
                  <a:gd name="T0" fmla="*/ 125 w 133"/>
                  <a:gd name="T1" fmla="*/ 72 h 72"/>
                  <a:gd name="T2" fmla="*/ 125 w 133"/>
                  <a:gd name="T3" fmla="*/ 69 h 72"/>
                  <a:gd name="T4" fmla="*/ 125 w 133"/>
                  <a:gd name="T5" fmla="*/ 67 h 72"/>
                  <a:gd name="T6" fmla="*/ 122 w 133"/>
                  <a:gd name="T7" fmla="*/ 63 h 72"/>
                  <a:gd name="T8" fmla="*/ 116 w 133"/>
                  <a:gd name="T9" fmla="*/ 57 h 72"/>
                  <a:gd name="T10" fmla="*/ 108 w 133"/>
                  <a:gd name="T11" fmla="*/ 51 h 72"/>
                  <a:gd name="T12" fmla="*/ 101 w 133"/>
                  <a:gd name="T13" fmla="*/ 45 h 72"/>
                  <a:gd name="T14" fmla="*/ 90 w 133"/>
                  <a:gd name="T15" fmla="*/ 38 h 72"/>
                  <a:gd name="T16" fmla="*/ 67 w 133"/>
                  <a:gd name="T17" fmla="*/ 28 h 72"/>
                  <a:gd name="T18" fmla="*/ 44 w 133"/>
                  <a:gd name="T19" fmla="*/ 17 h 72"/>
                  <a:gd name="T20" fmla="*/ 33 w 133"/>
                  <a:gd name="T21" fmla="*/ 14 h 72"/>
                  <a:gd name="T22" fmla="*/ 23 w 133"/>
                  <a:gd name="T23" fmla="*/ 11 h 72"/>
                  <a:gd name="T24" fmla="*/ 15 w 133"/>
                  <a:gd name="T25" fmla="*/ 8 h 72"/>
                  <a:gd name="T26" fmla="*/ 9 w 133"/>
                  <a:gd name="T27" fmla="*/ 8 h 72"/>
                  <a:gd name="T28" fmla="*/ 6 w 133"/>
                  <a:gd name="T29" fmla="*/ 8 h 72"/>
                  <a:gd name="T30" fmla="*/ 4 w 133"/>
                  <a:gd name="T31" fmla="*/ 8 h 72"/>
                  <a:gd name="T32" fmla="*/ 0 w 133"/>
                  <a:gd name="T33" fmla="*/ 3 h 72"/>
                  <a:gd name="T34" fmla="*/ 3 w 133"/>
                  <a:gd name="T35" fmla="*/ 2 h 72"/>
                  <a:gd name="T36" fmla="*/ 11 w 133"/>
                  <a:gd name="T37" fmla="*/ 0 h 72"/>
                  <a:gd name="T38" fmla="*/ 17 w 133"/>
                  <a:gd name="T39" fmla="*/ 2 h 72"/>
                  <a:gd name="T40" fmla="*/ 26 w 133"/>
                  <a:gd name="T41" fmla="*/ 3 h 72"/>
                  <a:gd name="T42" fmla="*/ 35 w 133"/>
                  <a:gd name="T43" fmla="*/ 8 h 72"/>
                  <a:gd name="T44" fmla="*/ 46 w 133"/>
                  <a:gd name="T45" fmla="*/ 11 h 72"/>
                  <a:gd name="T46" fmla="*/ 70 w 133"/>
                  <a:gd name="T47" fmla="*/ 22 h 72"/>
                  <a:gd name="T48" fmla="*/ 93 w 133"/>
                  <a:gd name="T49" fmla="*/ 34 h 72"/>
                  <a:gd name="T50" fmla="*/ 104 w 133"/>
                  <a:gd name="T51" fmla="*/ 40 h 72"/>
                  <a:gd name="T52" fmla="*/ 113 w 133"/>
                  <a:gd name="T53" fmla="*/ 46 h 72"/>
                  <a:gd name="T54" fmla="*/ 120 w 133"/>
                  <a:gd name="T55" fmla="*/ 52 h 72"/>
                  <a:gd name="T56" fmla="*/ 126 w 133"/>
                  <a:gd name="T57" fmla="*/ 58 h 72"/>
                  <a:gd name="T58" fmla="*/ 131 w 133"/>
                  <a:gd name="T59" fmla="*/ 64 h 72"/>
                  <a:gd name="T60" fmla="*/ 133 w 133"/>
                  <a:gd name="T61" fmla="*/ 67 h 72"/>
                  <a:gd name="T62" fmla="*/ 133 w 133"/>
                  <a:gd name="T63" fmla="*/ 72 h 72"/>
                  <a:gd name="T64" fmla="*/ 125 w 133"/>
                  <a:gd name="T6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72">
                    <a:moveTo>
                      <a:pt x="125" y="72"/>
                    </a:moveTo>
                    <a:lnTo>
                      <a:pt x="125" y="69"/>
                    </a:lnTo>
                    <a:lnTo>
                      <a:pt x="125" y="67"/>
                    </a:lnTo>
                    <a:lnTo>
                      <a:pt x="122" y="63"/>
                    </a:lnTo>
                    <a:lnTo>
                      <a:pt x="116" y="57"/>
                    </a:lnTo>
                    <a:lnTo>
                      <a:pt x="108" y="51"/>
                    </a:lnTo>
                    <a:lnTo>
                      <a:pt x="101" y="45"/>
                    </a:lnTo>
                    <a:lnTo>
                      <a:pt x="90" y="38"/>
                    </a:lnTo>
                    <a:lnTo>
                      <a:pt x="67" y="28"/>
                    </a:lnTo>
                    <a:lnTo>
                      <a:pt x="44" y="17"/>
                    </a:lnTo>
                    <a:lnTo>
                      <a:pt x="33" y="14"/>
                    </a:lnTo>
                    <a:lnTo>
                      <a:pt x="23" y="11"/>
                    </a:lnTo>
                    <a:lnTo>
                      <a:pt x="15" y="8"/>
                    </a:lnTo>
                    <a:lnTo>
                      <a:pt x="9" y="8"/>
                    </a:lnTo>
                    <a:lnTo>
                      <a:pt x="6" y="8"/>
                    </a:lnTo>
                    <a:lnTo>
                      <a:pt x="4" y="8"/>
                    </a:lnTo>
                    <a:lnTo>
                      <a:pt x="0" y="3"/>
                    </a:lnTo>
                    <a:lnTo>
                      <a:pt x="3" y="2"/>
                    </a:lnTo>
                    <a:lnTo>
                      <a:pt x="11" y="0"/>
                    </a:lnTo>
                    <a:lnTo>
                      <a:pt x="17" y="2"/>
                    </a:lnTo>
                    <a:lnTo>
                      <a:pt x="26" y="3"/>
                    </a:lnTo>
                    <a:lnTo>
                      <a:pt x="35" y="8"/>
                    </a:lnTo>
                    <a:lnTo>
                      <a:pt x="46" y="11"/>
                    </a:lnTo>
                    <a:lnTo>
                      <a:pt x="70" y="22"/>
                    </a:lnTo>
                    <a:lnTo>
                      <a:pt x="93" y="34"/>
                    </a:lnTo>
                    <a:lnTo>
                      <a:pt x="104" y="40"/>
                    </a:lnTo>
                    <a:lnTo>
                      <a:pt x="113" y="46"/>
                    </a:lnTo>
                    <a:lnTo>
                      <a:pt x="120" y="52"/>
                    </a:lnTo>
                    <a:lnTo>
                      <a:pt x="126" y="58"/>
                    </a:lnTo>
                    <a:lnTo>
                      <a:pt x="131" y="64"/>
                    </a:lnTo>
                    <a:lnTo>
                      <a:pt x="133" y="67"/>
                    </a:lnTo>
                    <a:lnTo>
                      <a:pt x="133" y="72"/>
                    </a:lnTo>
                    <a:lnTo>
                      <a:pt x="125" y="72"/>
                    </a:lnTo>
                    <a:close/>
                  </a:path>
                </a:pathLst>
              </a:custGeom>
              <a:solidFill>
                <a:srgbClr val="000000"/>
              </a:solidFill>
              <a:ln w="9525">
                <a:solidFill>
                  <a:schemeClr val="tx2"/>
                </a:solidFill>
                <a:round/>
                <a:headEnd/>
                <a:tailEnd/>
              </a:ln>
            </p:spPr>
            <p:txBody>
              <a:bodyPr/>
              <a:lstStyle/>
              <a:p>
                <a:endParaRPr lang="en-US" sz="3120"/>
              </a:p>
            </p:txBody>
          </p:sp>
          <p:sp>
            <p:nvSpPr>
              <p:cNvPr id="380688" name="Freeform 784"/>
              <p:cNvSpPr>
                <a:spLocks/>
              </p:cNvSpPr>
              <p:nvPr/>
            </p:nvSpPr>
            <p:spPr bwMode="auto">
              <a:xfrm>
                <a:off x="918" y="1065"/>
                <a:ext cx="4" cy="1"/>
              </a:xfrm>
              <a:custGeom>
                <a:avLst/>
                <a:gdLst>
                  <a:gd name="T0" fmla="*/ 8 w 8"/>
                  <a:gd name="T1" fmla="*/ 2 h 2"/>
                  <a:gd name="T2" fmla="*/ 0 w 8"/>
                  <a:gd name="T3" fmla="*/ 2 h 2"/>
                  <a:gd name="T4" fmla="*/ 0 w 8"/>
                  <a:gd name="T5" fmla="*/ 0 h 2"/>
                  <a:gd name="T6" fmla="*/ 8 w 8"/>
                  <a:gd name="T7" fmla="*/ 2 h 2"/>
                </a:gdLst>
                <a:ahLst/>
                <a:cxnLst>
                  <a:cxn ang="0">
                    <a:pos x="T0" y="T1"/>
                  </a:cxn>
                  <a:cxn ang="0">
                    <a:pos x="T2" y="T3"/>
                  </a:cxn>
                  <a:cxn ang="0">
                    <a:pos x="T4" y="T5"/>
                  </a:cxn>
                  <a:cxn ang="0">
                    <a:pos x="T6" y="T7"/>
                  </a:cxn>
                </a:cxnLst>
                <a:rect l="0" t="0" r="r" b="b"/>
                <a:pathLst>
                  <a:path w="8" h="2">
                    <a:moveTo>
                      <a:pt x="8" y="2"/>
                    </a:moveTo>
                    <a:lnTo>
                      <a:pt x="0" y="2"/>
                    </a:lnTo>
                    <a:lnTo>
                      <a:pt x="0" y="0"/>
                    </a:lnTo>
                    <a:lnTo>
                      <a:pt x="8" y="2"/>
                    </a:lnTo>
                    <a:close/>
                  </a:path>
                </a:pathLst>
              </a:custGeom>
              <a:solidFill>
                <a:srgbClr val="000000"/>
              </a:solidFill>
              <a:ln w="9525">
                <a:solidFill>
                  <a:schemeClr val="tx2"/>
                </a:solidFill>
                <a:round/>
                <a:headEnd/>
                <a:tailEnd/>
              </a:ln>
            </p:spPr>
            <p:txBody>
              <a:bodyPr/>
              <a:lstStyle/>
              <a:p>
                <a:endParaRPr lang="en-US" sz="3120"/>
              </a:p>
            </p:txBody>
          </p:sp>
          <p:sp>
            <p:nvSpPr>
              <p:cNvPr id="380689" name="Freeform 785"/>
              <p:cNvSpPr>
                <a:spLocks/>
              </p:cNvSpPr>
              <p:nvPr/>
            </p:nvSpPr>
            <p:spPr bwMode="auto">
              <a:xfrm>
                <a:off x="843" y="1032"/>
                <a:ext cx="16" cy="36"/>
              </a:xfrm>
              <a:custGeom>
                <a:avLst/>
                <a:gdLst>
                  <a:gd name="T0" fmla="*/ 32 w 32"/>
                  <a:gd name="T1" fmla="*/ 1 h 71"/>
                  <a:gd name="T2" fmla="*/ 18 w 32"/>
                  <a:gd name="T3" fmla="*/ 33 h 71"/>
                  <a:gd name="T4" fmla="*/ 11 w 32"/>
                  <a:gd name="T5" fmla="*/ 56 h 71"/>
                  <a:gd name="T6" fmla="*/ 8 w 32"/>
                  <a:gd name="T7" fmla="*/ 67 h 71"/>
                  <a:gd name="T8" fmla="*/ 8 w 32"/>
                  <a:gd name="T9" fmla="*/ 68 h 71"/>
                  <a:gd name="T10" fmla="*/ 6 w 32"/>
                  <a:gd name="T11" fmla="*/ 71 h 71"/>
                  <a:gd name="T12" fmla="*/ 0 w 32"/>
                  <a:gd name="T13" fmla="*/ 71 h 71"/>
                  <a:gd name="T14" fmla="*/ 0 w 32"/>
                  <a:gd name="T15" fmla="*/ 68 h 71"/>
                  <a:gd name="T16" fmla="*/ 0 w 32"/>
                  <a:gd name="T17" fmla="*/ 64 h 71"/>
                  <a:gd name="T18" fmla="*/ 3 w 32"/>
                  <a:gd name="T19" fmla="*/ 55 h 71"/>
                  <a:gd name="T20" fmla="*/ 12 w 32"/>
                  <a:gd name="T21" fmla="*/ 30 h 71"/>
                  <a:gd name="T22" fmla="*/ 26 w 32"/>
                  <a:gd name="T23" fmla="*/ 0 h 71"/>
                  <a:gd name="T24" fmla="*/ 32 w 32"/>
                  <a:gd name="T2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1">
                    <a:moveTo>
                      <a:pt x="32" y="1"/>
                    </a:moveTo>
                    <a:lnTo>
                      <a:pt x="18" y="33"/>
                    </a:lnTo>
                    <a:lnTo>
                      <a:pt x="11" y="56"/>
                    </a:lnTo>
                    <a:lnTo>
                      <a:pt x="8" y="67"/>
                    </a:lnTo>
                    <a:lnTo>
                      <a:pt x="8" y="68"/>
                    </a:lnTo>
                    <a:lnTo>
                      <a:pt x="6" y="71"/>
                    </a:lnTo>
                    <a:lnTo>
                      <a:pt x="0" y="71"/>
                    </a:lnTo>
                    <a:lnTo>
                      <a:pt x="0" y="68"/>
                    </a:lnTo>
                    <a:lnTo>
                      <a:pt x="0" y="64"/>
                    </a:lnTo>
                    <a:lnTo>
                      <a:pt x="3" y="55"/>
                    </a:lnTo>
                    <a:lnTo>
                      <a:pt x="12" y="30"/>
                    </a:lnTo>
                    <a:lnTo>
                      <a:pt x="26" y="0"/>
                    </a:lnTo>
                    <a:lnTo>
                      <a:pt x="32" y="1"/>
                    </a:lnTo>
                    <a:close/>
                  </a:path>
                </a:pathLst>
              </a:custGeom>
              <a:solidFill>
                <a:srgbClr val="000000"/>
              </a:solidFill>
              <a:ln w="9525">
                <a:solidFill>
                  <a:schemeClr val="tx2"/>
                </a:solidFill>
                <a:round/>
                <a:headEnd/>
                <a:tailEnd/>
              </a:ln>
            </p:spPr>
            <p:txBody>
              <a:bodyPr/>
              <a:lstStyle/>
              <a:p>
                <a:endParaRPr lang="en-US" sz="3120"/>
              </a:p>
            </p:txBody>
          </p:sp>
          <p:sp>
            <p:nvSpPr>
              <p:cNvPr id="380690" name="Freeform 786"/>
              <p:cNvSpPr>
                <a:spLocks/>
              </p:cNvSpPr>
              <p:nvPr/>
            </p:nvSpPr>
            <p:spPr bwMode="auto">
              <a:xfrm>
                <a:off x="856" y="1032"/>
                <a:ext cx="3" cy="2"/>
              </a:xfrm>
              <a:custGeom>
                <a:avLst/>
                <a:gdLst>
                  <a:gd name="T0" fmla="*/ 0 w 6"/>
                  <a:gd name="T1" fmla="*/ 0 h 5"/>
                  <a:gd name="T2" fmla="*/ 0 w 6"/>
                  <a:gd name="T3" fmla="*/ 2 h 5"/>
                  <a:gd name="T4" fmla="*/ 6 w 6"/>
                  <a:gd name="T5" fmla="*/ 3 h 5"/>
                  <a:gd name="T6" fmla="*/ 4 w 6"/>
                  <a:gd name="T7" fmla="*/ 5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lnTo>
                      <a:pt x="0" y="2"/>
                    </a:lnTo>
                    <a:lnTo>
                      <a:pt x="6" y="3"/>
                    </a:ln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691" name="Freeform 787"/>
              <p:cNvSpPr>
                <a:spLocks/>
              </p:cNvSpPr>
              <p:nvPr/>
            </p:nvSpPr>
            <p:spPr bwMode="auto">
              <a:xfrm>
                <a:off x="840" y="1035"/>
                <a:ext cx="6" cy="33"/>
              </a:xfrm>
              <a:custGeom>
                <a:avLst/>
                <a:gdLst>
                  <a:gd name="T0" fmla="*/ 6 w 12"/>
                  <a:gd name="T1" fmla="*/ 66 h 66"/>
                  <a:gd name="T2" fmla="*/ 3 w 12"/>
                  <a:gd name="T3" fmla="*/ 28 h 66"/>
                  <a:gd name="T4" fmla="*/ 1 w 12"/>
                  <a:gd name="T5" fmla="*/ 10 h 66"/>
                  <a:gd name="T6" fmla="*/ 1 w 12"/>
                  <a:gd name="T7" fmla="*/ 4 h 66"/>
                  <a:gd name="T8" fmla="*/ 0 w 12"/>
                  <a:gd name="T9" fmla="*/ 3 h 66"/>
                  <a:gd name="T10" fmla="*/ 6 w 12"/>
                  <a:gd name="T11" fmla="*/ 0 h 66"/>
                  <a:gd name="T12" fmla="*/ 7 w 12"/>
                  <a:gd name="T13" fmla="*/ 3 h 66"/>
                  <a:gd name="T14" fmla="*/ 9 w 12"/>
                  <a:gd name="T15" fmla="*/ 9 h 66"/>
                  <a:gd name="T16" fmla="*/ 11 w 12"/>
                  <a:gd name="T17" fmla="*/ 27 h 66"/>
                  <a:gd name="T18" fmla="*/ 12 w 12"/>
                  <a:gd name="T19" fmla="*/ 66 h 66"/>
                  <a:gd name="T20" fmla="*/ 6 w 12"/>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6">
                    <a:moveTo>
                      <a:pt x="6" y="66"/>
                    </a:moveTo>
                    <a:lnTo>
                      <a:pt x="3" y="28"/>
                    </a:lnTo>
                    <a:lnTo>
                      <a:pt x="1" y="10"/>
                    </a:lnTo>
                    <a:lnTo>
                      <a:pt x="1" y="4"/>
                    </a:lnTo>
                    <a:lnTo>
                      <a:pt x="0" y="3"/>
                    </a:lnTo>
                    <a:lnTo>
                      <a:pt x="6" y="0"/>
                    </a:lnTo>
                    <a:lnTo>
                      <a:pt x="7" y="3"/>
                    </a:lnTo>
                    <a:lnTo>
                      <a:pt x="9" y="9"/>
                    </a:lnTo>
                    <a:lnTo>
                      <a:pt x="11" y="27"/>
                    </a:lnTo>
                    <a:lnTo>
                      <a:pt x="12" y="66"/>
                    </a:lnTo>
                    <a:lnTo>
                      <a:pt x="6" y="66"/>
                    </a:lnTo>
                    <a:close/>
                  </a:path>
                </a:pathLst>
              </a:custGeom>
              <a:solidFill>
                <a:srgbClr val="000000"/>
              </a:solidFill>
              <a:ln w="9525">
                <a:solidFill>
                  <a:schemeClr val="tx2"/>
                </a:solidFill>
                <a:round/>
                <a:headEnd/>
                <a:tailEnd/>
              </a:ln>
            </p:spPr>
            <p:txBody>
              <a:bodyPr/>
              <a:lstStyle/>
              <a:p>
                <a:endParaRPr lang="en-US" sz="3120"/>
              </a:p>
            </p:txBody>
          </p:sp>
          <p:sp>
            <p:nvSpPr>
              <p:cNvPr id="380692" name="Freeform 788"/>
              <p:cNvSpPr>
                <a:spLocks/>
              </p:cNvSpPr>
              <p:nvPr/>
            </p:nvSpPr>
            <p:spPr bwMode="auto">
              <a:xfrm>
                <a:off x="843" y="1068"/>
                <a:ext cx="3" cy="1"/>
              </a:xfrm>
              <a:custGeom>
                <a:avLst/>
                <a:gdLst>
                  <a:gd name="T0" fmla="*/ 6 w 6"/>
                  <a:gd name="T1" fmla="*/ 0 w 6"/>
                  <a:gd name="T2" fmla="*/ 6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6" y="0"/>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693" name="Freeform 789"/>
              <p:cNvSpPr>
                <a:spLocks/>
              </p:cNvSpPr>
              <p:nvPr/>
            </p:nvSpPr>
            <p:spPr bwMode="auto">
              <a:xfrm>
                <a:off x="777" y="1032"/>
                <a:ext cx="65" cy="12"/>
              </a:xfrm>
              <a:custGeom>
                <a:avLst/>
                <a:gdLst>
                  <a:gd name="T0" fmla="*/ 126 w 129"/>
                  <a:gd name="T1" fmla="*/ 9 h 23"/>
                  <a:gd name="T2" fmla="*/ 122 w 129"/>
                  <a:gd name="T3" fmla="*/ 8 h 23"/>
                  <a:gd name="T4" fmla="*/ 114 w 129"/>
                  <a:gd name="T5" fmla="*/ 6 h 23"/>
                  <a:gd name="T6" fmla="*/ 107 w 129"/>
                  <a:gd name="T7" fmla="*/ 6 h 23"/>
                  <a:gd name="T8" fmla="*/ 97 w 129"/>
                  <a:gd name="T9" fmla="*/ 6 h 23"/>
                  <a:gd name="T10" fmla="*/ 78 w 129"/>
                  <a:gd name="T11" fmla="*/ 8 h 23"/>
                  <a:gd name="T12" fmla="*/ 58 w 129"/>
                  <a:gd name="T13" fmla="*/ 11 h 23"/>
                  <a:gd name="T14" fmla="*/ 38 w 129"/>
                  <a:gd name="T15" fmla="*/ 14 h 23"/>
                  <a:gd name="T16" fmla="*/ 21 w 129"/>
                  <a:gd name="T17" fmla="*/ 18 h 23"/>
                  <a:gd name="T18" fmla="*/ 9 w 129"/>
                  <a:gd name="T19" fmla="*/ 21 h 23"/>
                  <a:gd name="T20" fmla="*/ 3 w 129"/>
                  <a:gd name="T21" fmla="*/ 23 h 23"/>
                  <a:gd name="T22" fmla="*/ 0 w 129"/>
                  <a:gd name="T23" fmla="*/ 17 h 23"/>
                  <a:gd name="T24" fmla="*/ 7 w 129"/>
                  <a:gd name="T25" fmla="*/ 15 h 23"/>
                  <a:gd name="T26" fmla="*/ 20 w 129"/>
                  <a:gd name="T27" fmla="*/ 11 h 23"/>
                  <a:gd name="T28" fmla="*/ 36 w 129"/>
                  <a:gd name="T29" fmla="*/ 8 h 23"/>
                  <a:gd name="T30" fmla="*/ 56 w 129"/>
                  <a:gd name="T31" fmla="*/ 5 h 23"/>
                  <a:gd name="T32" fmla="*/ 76 w 129"/>
                  <a:gd name="T33" fmla="*/ 1 h 23"/>
                  <a:gd name="T34" fmla="*/ 96 w 129"/>
                  <a:gd name="T35" fmla="*/ 0 h 23"/>
                  <a:gd name="T36" fmla="*/ 107 w 129"/>
                  <a:gd name="T37" fmla="*/ 0 h 23"/>
                  <a:gd name="T38" fmla="*/ 114 w 129"/>
                  <a:gd name="T39" fmla="*/ 0 h 23"/>
                  <a:gd name="T40" fmla="*/ 123 w 129"/>
                  <a:gd name="T41" fmla="*/ 1 h 23"/>
                  <a:gd name="T42" fmla="*/ 129 w 129"/>
                  <a:gd name="T43" fmla="*/ 3 h 23"/>
                  <a:gd name="T44" fmla="*/ 126 w 129"/>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23">
                    <a:moveTo>
                      <a:pt x="126" y="9"/>
                    </a:moveTo>
                    <a:lnTo>
                      <a:pt x="122" y="8"/>
                    </a:lnTo>
                    <a:lnTo>
                      <a:pt x="114" y="6"/>
                    </a:lnTo>
                    <a:lnTo>
                      <a:pt x="107" y="6"/>
                    </a:lnTo>
                    <a:lnTo>
                      <a:pt x="97" y="6"/>
                    </a:lnTo>
                    <a:lnTo>
                      <a:pt x="78" y="8"/>
                    </a:lnTo>
                    <a:lnTo>
                      <a:pt x="58" y="11"/>
                    </a:lnTo>
                    <a:lnTo>
                      <a:pt x="38" y="14"/>
                    </a:lnTo>
                    <a:lnTo>
                      <a:pt x="21" y="18"/>
                    </a:lnTo>
                    <a:lnTo>
                      <a:pt x="9" y="21"/>
                    </a:lnTo>
                    <a:lnTo>
                      <a:pt x="3" y="23"/>
                    </a:lnTo>
                    <a:lnTo>
                      <a:pt x="0" y="17"/>
                    </a:lnTo>
                    <a:lnTo>
                      <a:pt x="7" y="15"/>
                    </a:lnTo>
                    <a:lnTo>
                      <a:pt x="20" y="11"/>
                    </a:lnTo>
                    <a:lnTo>
                      <a:pt x="36" y="8"/>
                    </a:lnTo>
                    <a:lnTo>
                      <a:pt x="56" y="5"/>
                    </a:lnTo>
                    <a:lnTo>
                      <a:pt x="76" y="1"/>
                    </a:lnTo>
                    <a:lnTo>
                      <a:pt x="96" y="0"/>
                    </a:lnTo>
                    <a:lnTo>
                      <a:pt x="107" y="0"/>
                    </a:lnTo>
                    <a:lnTo>
                      <a:pt x="114" y="0"/>
                    </a:lnTo>
                    <a:lnTo>
                      <a:pt x="123" y="1"/>
                    </a:lnTo>
                    <a:lnTo>
                      <a:pt x="129" y="3"/>
                    </a:lnTo>
                    <a:lnTo>
                      <a:pt x="126" y="9"/>
                    </a:lnTo>
                    <a:close/>
                  </a:path>
                </a:pathLst>
              </a:custGeom>
              <a:solidFill>
                <a:srgbClr val="000000"/>
              </a:solidFill>
              <a:ln w="9525">
                <a:solidFill>
                  <a:schemeClr val="tx2"/>
                </a:solidFill>
                <a:round/>
                <a:headEnd/>
                <a:tailEnd/>
              </a:ln>
            </p:spPr>
            <p:txBody>
              <a:bodyPr/>
              <a:lstStyle/>
              <a:p>
                <a:endParaRPr lang="en-US" sz="3120"/>
              </a:p>
            </p:txBody>
          </p:sp>
          <p:sp>
            <p:nvSpPr>
              <p:cNvPr id="380694" name="Freeform 790"/>
              <p:cNvSpPr>
                <a:spLocks/>
              </p:cNvSpPr>
              <p:nvPr/>
            </p:nvSpPr>
            <p:spPr bwMode="auto">
              <a:xfrm>
                <a:off x="840" y="1034"/>
                <a:ext cx="3" cy="3"/>
              </a:xfrm>
              <a:custGeom>
                <a:avLst/>
                <a:gdLst>
                  <a:gd name="T0" fmla="*/ 6 w 6"/>
                  <a:gd name="T1" fmla="*/ 2 h 6"/>
                  <a:gd name="T2" fmla="*/ 6 w 6"/>
                  <a:gd name="T3" fmla="*/ 0 h 6"/>
                  <a:gd name="T4" fmla="*/ 4 w 6"/>
                  <a:gd name="T5" fmla="*/ 0 h 6"/>
                  <a:gd name="T6" fmla="*/ 1 w 6"/>
                  <a:gd name="T7" fmla="*/ 6 h 6"/>
                  <a:gd name="T8" fmla="*/ 0 w 6"/>
                  <a:gd name="T9" fmla="*/ 5 h 6"/>
                  <a:gd name="T10" fmla="*/ 6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6" y="2"/>
                    </a:moveTo>
                    <a:lnTo>
                      <a:pt x="6" y="0"/>
                    </a:lnTo>
                    <a:lnTo>
                      <a:pt x="4" y="0"/>
                    </a:lnTo>
                    <a:lnTo>
                      <a:pt x="1" y="6"/>
                    </a:lnTo>
                    <a:lnTo>
                      <a:pt x="0" y="5"/>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0695" name="Freeform 791"/>
              <p:cNvSpPr>
                <a:spLocks/>
              </p:cNvSpPr>
              <p:nvPr/>
            </p:nvSpPr>
            <p:spPr bwMode="auto">
              <a:xfrm>
                <a:off x="749" y="1042"/>
                <a:ext cx="31" cy="89"/>
              </a:xfrm>
              <a:custGeom>
                <a:avLst/>
                <a:gdLst>
                  <a:gd name="T0" fmla="*/ 61 w 61"/>
                  <a:gd name="T1" fmla="*/ 1 h 176"/>
                  <a:gd name="T2" fmla="*/ 61 w 61"/>
                  <a:gd name="T3" fmla="*/ 4 h 176"/>
                  <a:gd name="T4" fmla="*/ 60 w 61"/>
                  <a:gd name="T5" fmla="*/ 10 h 176"/>
                  <a:gd name="T6" fmla="*/ 58 w 61"/>
                  <a:gd name="T7" fmla="*/ 32 h 176"/>
                  <a:gd name="T8" fmla="*/ 57 w 61"/>
                  <a:gd name="T9" fmla="*/ 61 h 176"/>
                  <a:gd name="T10" fmla="*/ 55 w 61"/>
                  <a:gd name="T11" fmla="*/ 77 h 176"/>
                  <a:gd name="T12" fmla="*/ 54 w 61"/>
                  <a:gd name="T13" fmla="*/ 94 h 176"/>
                  <a:gd name="T14" fmla="*/ 51 w 61"/>
                  <a:gd name="T15" fmla="*/ 111 h 176"/>
                  <a:gd name="T16" fmla="*/ 46 w 61"/>
                  <a:gd name="T17" fmla="*/ 126 h 176"/>
                  <a:gd name="T18" fmla="*/ 43 w 61"/>
                  <a:gd name="T19" fmla="*/ 141 h 176"/>
                  <a:gd name="T20" fmla="*/ 37 w 61"/>
                  <a:gd name="T21" fmla="*/ 153 h 176"/>
                  <a:gd name="T22" fmla="*/ 34 w 61"/>
                  <a:gd name="T23" fmla="*/ 160 h 176"/>
                  <a:gd name="T24" fmla="*/ 31 w 61"/>
                  <a:gd name="T25" fmla="*/ 164 h 176"/>
                  <a:gd name="T26" fmla="*/ 26 w 61"/>
                  <a:gd name="T27" fmla="*/ 169 h 176"/>
                  <a:gd name="T28" fmla="*/ 22 w 61"/>
                  <a:gd name="T29" fmla="*/ 172 h 176"/>
                  <a:gd name="T30" fmla="*/ 17 w 61"/>
                  <a:gd name="T31" fmla="*/ 175 h 176"/>
                  <a:gd name="T32" fmla="*/ 11 w 61"/>
                  <a:gd name="T33" fmla="*/ 176 h 176"/>
                  <a:gd name="T34" fmla="*/ 6 w 61"/>
                  <a:gd name="T35" fmla="*/ 176 h 176"/>
                  <a:gd name="T36" fmla="*/ 0 w 61"/>
                  <a:gd name="T37" fmla="*/ 176 h 176"/>
                  <a:gd name="T38" fmla="*/ 0 w 61"/>
                  <a:gd name="T39" fmla="*/ 169 h 176"/>
                  <a:gd name="T40" fmla="*/ 6 w 61"/>
                  <a:gd name="T41" fmla="*/ 170 h 176"/>
                  <a:gd name="T42" fmla="*/ 9 w 61"/>
                  <a:gd name="T43" fmla="*/ 170 h 176"/>
                  <a:gd name="T44" fmla="*/ 14 w 61"/>
                  <a:gd name="T45" fmla="*/ 169 h 176"/>
                  <a:gd name="T46" fmla="*/ 19 w 61"/>
                  <a:gd name="T47" fmla="*/ 167 h 176"/>
                  <a:gd name="T48" fmla="*/ 22 w 61"/>
                  <a:gd name="T49" fmla="*/ 164 h 176"/>
                  <a:gd name="T50" fmla="*/ 25 w 61"/>
                  <a:gd name="T51" fmla="*/ 160 h 176"/>
                  <a:gd name="T52" fmla="*/ 28 w 61"/>
                  <a:gd name="T53" fmla="*/ 155 h 176"/>
                  <a:gd name="T54" fmla="*/ 31 w 61"/>
                  <a:gd name="T55" fmla="*/ 150 h 176"/>
                  <a:gd name="T56" fmla="*/ 35 w 61"/>
                  <a:gd name="T57" fmla="*/ 138 h 176"/>
                  <a:gd name="T58" fmla="*/ 40 w 61"/>
                  <a:gd name="T59" fmla="*/ 125 h 176"/>
                  <a:gd name="T60" fmla="*/ 43 w 61"/>
                  <a:gd name="T61" fmla="*/ 109 h 176"/>
                  <a:gd name="T62" fmla="*/ 46 w 61"/>
                  <a:gd name="T63" fmla="*/ 93 h 176"/>
                  <a:gd name="T64" fmla="*/ 49 w 61"/>
                  <a:gd name="T65" fmla="*/ 77 h 176"/>
                  <a:gd name="T66" fmla="*/ 51 w 61"/>
                  <a:gd name="T67" fmla="*/ 61 h 176"/>
                  <a:gd name="T68" fmla="*/ 52 w 61"/>
                  <a:gd name="T69" fmla="*/ 32 h 176"/>
                  <a:gd name="T70" fmla="*/ 54 w 61"/>
                  <a:gd name="T71" fmla="*/ 9 h 176"/>
                  <a:gd name="T72" fmla="*/ 54 w 61"/>
                  <a:gd name="T73" fmla="*/ 3 h 176"/>
                  <a:gd name="T74" fmla="*/ 55 w 61"/>
                  <a:gd name="T75" fmla="*/ 0 h 176"/>
                  <a:gd name="T76" fmla="*/ 61 w 61"/>
                  <a:gd name="T7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76">
                    <a:moveTo>
                      <a:pt x="61" y="1"/>
                    </a:moveTo>
                    <a:lnTo>
                      <a:pt x="61" y="4"/>
                    </a:lnTo>
                    <a:lnTo>
                      <a:pt x="60" y="10"/>
                    </a:lnTo>
                    <a:lnTo>
                      <a:pt x="58" y="32"/>
                    </a:lnTo>
                    <a:lnTo>
                      <a:pt x="57" y="61"/>
                    </a:lnTo>
                    <a:lnTo>
                      <a:pt x="55" y="77"/>
                    </a:lnTo>
                    <a:lnTo>
                      <a:pt x="54" y="94"/>
                    </a:lnTo>
                    <a:lnTo>
                      <a:pt x="51" y="111"/>
                    </a:lnTo>
                    <a:lnTo>
                      <a:pt x="46" y="126"/>
                    </a:lnTo>
                    <a:lnTo>
                      <a:pt x="43" y="141"/>
                    </a:lnTo>
                    <a:lnTo>
                      <a:pt x="37" y="153"/>
                    </a:lnTo>
                    <a:lnTo>
                      <a:pt x="34" y="160"/>
                    </a:lnTo>
                    <a:lnTo>
                      <a:pt x="31" y="164"/>
                    </a:lnTo>
                    <a:lnTo>
                      <a:pt x="26" y="169"/>
                    </a:lnTo>
                    <a:lnTo>
                      <a:pt x="22" y="172"/>
                    </a:lnTo>
                    <a:lnTo>
                      <a:pt x="17" y="175"/>
                    </a:lnTo>
                    <a:lnTo>
                      <a:pt x="11" y="176"/>
                    </a:lnTo>
                    <a:lnTo>
                      <a:pt x="6" y="176"/>
                    </a:lnTo>
                    <a:lnTo>
                      <a:pt x="0" y="176"/>
                    </a:lnTo>
                    <a:lnTo>
                      <a:pt x="0" y="169"/>
                    </a:lnTo>
                    <a:lnTo>
                      <a:pt x="6" y="170"/>
                    </a:lnTo>
                    <a:lnTo>
                      <a:pt x="9" y="170"/>
                    </a:lnTo>
                    <a:lnTo>
                      <a:pt x="14" y="169"/>
                    </a:lnTo>
                    <a:lnTo>
                      <a:pt x="19" y="167"/>
                    </a:lnTo>
                    <a:lnTo>
                      <a:pt x="22" y="164"/>
                    </a:lnTo>
                    <a:lnTo>
                      <a:pt x="25" y="160"/>
                    </a:lnTo>
                    <a:lnTo>
                      <a:pt x="28" y="155"/>
                    </a:lnTo>
                    <a:lnTo>
                      <a:pt x="31" y="150"/>
                    </a:lnTo>
                    <a:lnTo>
                      <a:pt x="35" y="138"/>
                    </a:lnTo>
                    <a:lnTo>
                      <a:pt x="40" y="125"/>
                    </a:lnTo>
                    <a:lnTo>
                      <a:pt x="43" y="109"/>
                    </a:lnTo>
                    <a:lnTo>
                      <a:pt x="46" y="93"/>
                    </a:lnTo>
                    <a:lnTo>
                      <a:pt x="49" y="77"/>
                    </a:lnTo>
                    <a:lnTo>
                      <a:pt x="51" y="61"/>
                    </a:lnTo>
                    <a:lnTo>
                      <a:pt x="52" y="32"/>
                    </a:lnTo>
                    <a:lnTo>
                      <a:pt x="54" y="9"/>
                    </a:lnTo>
                    <a:lnTo>
                      <a:pt x="54" y="3"/>
                    </a:lnTo>
                    <a:lnTo>
                      <a:pt x="55" y="0"/>
                    </a:lnTo>
                    <a:lnTo>
                      <a:pt x="61" y="1"/>
                    </a:lnTo>
                    <a:close/>
                  </a:path>
                </a:pathLst>
              </a:custGeom>
              <a:solidFill>
                <a:srgbClr val="000000"/>
              </a:solidFill>
              <a:ln w="9525">
                <a:solidFill>
                  <a:schemeClr val="tx2"/>
                </a:solidFill>
                <a:round/>
                <a:headEnd/>
                <a:tailEnd/>
              </a:ln>
            </p:spPr>
            <p:txBody>
              <a:bodyPr/>
              <a:lstStyle/>
              <a:p>
                <a:endParaRPr lang="en-US" sz="3120"/>
              </a:p>
            </p:txBody>
          </p:sp>
          <p:sp>
            <p:nvSpPr>
              <p:cNvPr id="380696" name="Freeform 792"/>
              <p:cNvSpPr>
                <a:spLocks/>
              </p:cNvSpPr>
              <p:nvPr/>
            </p:nvSpPr>
            <p:spPr bwMode="auto">
              <a:xfrm>
                <a:off x="777" y="1041"/>
                <a:ext cx="3" cy="3"/>
              </a:xfrm>
              <a:custGeom>
                <a:avLst/>
                <a:gdLst>
                  <a:gd name="T0" fmla="*/ 2 w 6"/>
                  <a:gd name="T1" fmla="*/ 0 h 6"/>
                  <a:gd name="T2" fmla="*/ 0 w 6"/>
                  <a:gd name="T3" fmla="*/ 1 h 6"/>
                  <a:gd name="T4" fmla="*/ 0 w 6"/>
                  <a:gd name="T5" fmla="*/ 3 h 6"/>
                  <a:gd name="T6" fmla="*/ 6 w 6"/>
                  <a:gd name="T7" fmla="*/ 4 h 6"/>
                  <a:gd name="T8" fmla="*/ 5 w 6"/>
                  <a:gd name="T9" fmla="*/ 6 h 6"/>
                  <a:gd name="T10" fmla="*/ 2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2" y="0"/>
                    </a:moveTo>
                    <a:lnTo>
                      <a:pt x="0" y="1"/>
                    </a:lnTo>
                    <a:lnTo>
                      <a:pt x="0" y="3"/>
                    </a:lnTo>
                    <a:lnTo>
                      <a:pt x="6" y="4"/>
                    </a:lnTo>
                    <a:lnTo>
                      <a:pt x="5"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697" name="Freeform 793"/>
              <p:cNvSpPr>
                <a:spLocks/>
              </p:cNvSpPr>
              <p:nvPr/>
            </p:nvSpPr>
            <p:spPr bwMode="auto">
              <a:xfrm>
                <a:off x="645" y="1127"/>
                <a:ext cx="104" cy="25"/>
              </a:xfrm>
              <a:custGeom>
                <a:avLst/>
                <a:gdLst>
                  <a:gd name="T0" fmla="*/ 207 w 207"/>
                  <a:gd name="T1" fmla="*/ 7 h 50"/>
                  <a:gd name="T2" fmla="*/ 201 w 207"/>
                  <a:gd name="T3" fmla="*/ 6 h 50"/>
                  <a:gd name="T4" fmla="*/ 194 w 207"/>
                  <a:gd name="T5" fmla="*/ 6 h 50"/>
                  <a:gd name="T6" fmla="*/ 184 w 207"/>
                  <a:gd name="T7" fmla="*/ 6 h 50"/>
                  <a:gd name="T8" fmla="*/ 174 w 207"/>
                  <a:gd name="T9" fmla="*/ 7 h 50"/>
                  <a:gd name="T10" fmla="*/ 148 w 207"/>
                  <a:gd name="T11" fmla="*/ 12 h 50"/>
                  <a:gd name="T12" fmla="*/ 119 w 207"/>
                  <a:gd name="T13" fmla="*/ 16 h 50"/>
                  <a:gd name="T14" fmla="*/ 88 w 207"/>
                  <a:gd name="T15" fmla="*/ 24 h 50"/>
                  <a:gd name="T16" fmla="*/ 59 w 207"/>
                  <a:gd name="T17" fmla="*/ 33 h 50"/>
                  <a:gd name="T18" fmla="*/ 29 w 207"/>
                  <a:gd name="T19" fmla="*/ 41 h 50"/>
                  <a:gd name="T20" fmla="*/ 3 w 207"/>
                  <a:gd name="T21" fmla="*/ 50 h 50"/>
                  <a:gd name="T22" fmla="*/ 0 w 207"/>
                  <a:gd name="T23" fmla="*/ 44 h 50"/>
                  <a:gd name="T24" fmla="*/ 27 w 207"/>
                  <a:gd name="T25" fmla="*/ 35 h 50"/>
                  <a:gd name="T26" fmla="*/ 56 w 207"/>
                  <a:gd name="T27" fmla="*/ 26 h 50"/>
                  <a:gd name="T28" fmla="*/ 87 w 207"/>
                  <a:gd name="T29" fmla="*/ 18 h 50"/>
                  <a:gd name="T30" fmla="*/ 117 w 207"/>
                  <a:gd name="T31" fmla="*/ 10 h 50"/>
                  <a:gd name="T32" fmla="*/ 146 w 207"/>
                  <a:gd name="T33" fmla="*/ 4 h 50"/>
                  <a:gd name="T34" fmla="*/ 172 w 207"/>
                  <a:gd name="T35" fmla="*/ 1 h 50"/>
                  <a:gd name="T36" fmla="*/ 183 w 207"/>
                  <a:gd name="T37" fmla="*/ 0 h 50"/>
                  <a:gd name="T38" fmla="*/ 194 w 207"/>
                  <a:gd name="T39" fmla="*/ 0 h 50"/>
                  <a:gd name="T40" fmla="*/ 201 w 207"/>
                  <a:gd name="T41" fmla="*/ 0 h 50"/>
                  <a:gd name="T42" fmla="*/ 207 w 207"/>
                  <a:gd name="T43" fmla="*/ 0 h 50"/>
                  <a:gd name="T44" fmla="*/ 207 w 207"/>
                  <a:gd name="T45"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50">
                    <a:moveTo>
                      <a:pt x="207" y="7"/>
                    </a:moveTo>
                    <a:lnTo>
                      <a:pt x="201" y="6"/>
                    </a:lnTo>
                    <a:lnTo>
                      <a:pt x="194" y="6"/>
                    </a:lnTo>
                    <a:lnTo>
                      <a:pt x="184" y="6"/>
                    </a:lnTo>
                    <a:lnTo>
                      <a:pt x="174" y="7"/>
                    </a:lnTo>
                    <a:lnTo>
                      <a:pt x="148" y="12"/>
                    </a:lnTo>
                    <a:lnTo>
                      <a:pt x="119" y="16"/>
                    </a:lnTo>
                    <a:lnTo>
                      <a:pt x="88" y="24"/>
                    </a:lnTo>
                    <a:lnTo>
                      <a:pt x="59" y="33"/>
                    </a:lnTo>
                    <a:lnTo>
                      <a:pt x="29" y="41"/>
                    </a:lnTo>
                    <a:lnTo>
                      <a:pt x="3" y="50"/>
                    </a:lnTo>
                    <a:lnTo>
                      <a:pt x="0" y="44"/>
                    </a:lnTo>
                    <a:lnTo>
                      <a:pt x="27" y="35"/>
                    </a:lnTo>
                    <a:lnTo>
                      <a:pt x="56" y="26"/>
                    </a:lnTo>
                    <a:lnTo>
                      <a:pt x="87" y="18"/>
                    </a:lnTo>
                    <a:lnTo>
                      <a:pt x="117" y="10"/>
                    </a:lnTo>
                    <a:lnTo>
                      <a:pt x="146" y="4"/>
                    </a:lnTo>
                    <a:lnTo>
                      <a:pt x="172" y="1"/>
                    </a:lnTo>
                    <a:lnTo>
                      <a:pt x="183" y="0"/>
                    </a:lnTo>
                    <a:lnTo>
                      <a:pt x="194" y="0"/>
                    </a:lnTo>
                    <a:lnTo>
                      <a:pt x="201" y="0"/>
                    </a:lnTo>
                    <a:lnTo>
                      <a:pt x="207" y="0"/>
                    </a:lnTo>
                    <a:lnTo>
                      <a:pt x="207" y="7"/>
                    </a:lnTo>
                    <a:close/>
                  </a:path>
                </a:pathLst>
              </a:custGeom>
              <a:solidFill>
                <a:srgbClr val="000000"/>
              </a:solidFill>
              <a:ln w="9525">
                <a:solidFill>
                  <a:schemeClr val="tx2"/>
                </a:solidFill>
                <a:round/>
                <a:headEnd/>
                <a:tailEnd/>
              </a:ln>
            </p:spPr>
            <p:txBody>
              <a:bodyPr/>
              <a:lstStyle/>
              <a:p>
                <a:endParaRPr lang="en-US" sz="3120"/>
              </a:p>
            </p:txBody>
          </p:sp>
          <p:sp>
            <p:nvSpPr>
              <p:cNvPr id="380698" name="Freeform 794"/>
              <p:cNvSpPr>
                <a:spLocks/>
              </p:cNvSpPr>
              <p:nvPr/>
            </p:nvSpPr>
            <p:spPr bwMode="auto">
              <a:xfrm>
                <a:off x="749" y="1127"/>
                <a:ext cx="1" cy="4"/>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0699" name="Freeform 795"/>
              <p:cNvSpPr>
                <a:spLocks/>
              </p:cNvSpPr>
              <p:nvPr/>
            </p:nvSpPr>
            <p:spPr bwMode="auto">
              <a:xfrm>
                <a:off x="587" y="1080"/>
                <a:ext cx="59" cy="73"/>
              </a:xfrm>
              <a:custGeom>
                <a:avLst/>
                <a:gdLst>
                  <a:gd name="T0" fmla="*/ 117 w 117"/>
                  <a:gd name="T1" fmla="*/ 143 h 146"/>
                  <a:gd name="T2" fmla="*/ 108 w 117"/>
                  <a:gd name="T3" fmla="*/ 146 h 146"/>
                  <a:gd name="T4" fmla="*/ 102 w 117"/>
                  <a:gd name="T5" fmla="*/ 146 h 146"/>
                  <a:gd name="T6" fmla="*/ 98 w 117"/>
                  <a:gd name="T7" fmla="*/ 144 h 146"/>
                  <a:gd name="T8" fmla="*/ 93 w 117"/>
                  <a:gd name="T9" fmla="*/ 143 h 146"/>
                  <a:gd name="T10" fmla="*/ 88 w 117"/>
                  <a:gd name="T11" fmla="*/ 141 h 146"/>
                  <a:gd name="T12" fmla="*/ 79 w 117"/>
                  <a:gd name="T13" fmla="*/ 135 h 146"/>
                  <a:gd name="T14" fmla="*/ 73 w 117"/>
                  <a:gd name="T15" fmla="*/ 128 h 146"/>
                  <a:gd name="T16" fmla="*/ 66 w 117"/>
                  <a:gd name="T17" fmla="*/ 119 h 146"/>
                  <a:gd name="T18" fmla="*/ 59 w 117"/>
                  <a:gd name="T19" fmla="*/ 108 h 146"/>
                  <a:gd name="T20" fmla="*/ 53 w 117"/>
                  <a:gd name="T21" fmla="*/ 96 h 146"/>
                  <a:gd name="T22" fmla="*/ 43 w 117"/>
                  <a:gd name="T23" fmla="*/ 71 h 146"/>
                  <a:gd name="T24" fmla="*/ 30 w 117"/>
                  <a:gd name="T25" fmla="*/ 45 h 146"/>
                  <a:gd name="T26" fmla="*/ 23 w 117"/>
                  <a:gd name="T27" fmla="*/ 35 h 146"/>
                  <a:gd name="T28" fmla="*/ 17 w 117"/>
                  <a:gd name="T29" fmla="*/ 24 h 146"/>
                  <a:gd name="T30" fmla="*/ 8 w 117"/>
                  <a:gd name="T31" fmla="*/ 14 h 146"/>
                  <a:gd name="T32" fmla="*/ 4 w 117"/>
                  <a:gd name="T33" fmla="*/ 9 h 146"/>
                  <a:gd name="T34" fmla="*/ 0 w 117"/>
                  <a:gd name="T35" fmla="*/ 6 h 146"/>
                  <a:gd name="T36" fmla="*/ 4 w 117"/>
                  <a:gd name="T37" fmla="*/ 0 h 146"/>
                  <a:gd name="T38" fmla="*/ 9 w 117"/>
                  <a:gd name="T39" fmla="*/ 4 h 146"/>
                  <a:gd name="T40" fmla="*/ 14 w 117"/>
                  <a:gd name="T41" fmla="*/ 9 h 146"/>
                  <a:gd name="T42" fmla="*/ 21 w 117"/>
                  <a:gd name="T43" fmla="*/ 20 h 146"/>
                  <a:gd name="T44" fmla="*/ 29 w 117"/>
                  <a:gd name="T45" fmla="*/ 30 h 146"/>
                  <a:gd name="T46" fmla="*/ 37 w 117"/>
                  <a:gd name="T47" fmla="*/ 42 h 146"/>
                  <a:gd name="T48" fmla="*/ 49 w 117"/>
                  <a:gd name="T49" fmla="*/ 68 h 146"/>
                  <a:gd name="T50" fmla="*/ 59 w 117"/>
                  <a:gd name="T51" fmla="*/ 93 h 146"/>
                  <a:gd name="T52" fmla="*/ 66 w 117"/>
                  <a:gd name="T53" fmla="*/ 105 h 146"/>
                  <a:gd name="T54" fmla="*/ 72 w 117"/>
                  <a:gd name="T55" fmla="*/ 114 h 146"/>
                  <a:gd name="T56" fmla="*/ 78 w 117"/>
                  <a:gd name="T57" fmla="*/ 123 h 146"/>
                  <a:gd name="T58" fmla="*/ 84 w 117"/>
                  <a:gd name="T59" fmla="*/ 131 h 146"/>
                  <a:gd name="T60" fmla="*/ 91 w 117"/>
                  <a:gd name="T61" fmla="*/ 135 h 146"/>
                  <a:gd name="T62" fmla="*/ 94 w 117"/>
                  <a:gd name="T63" fmla="*/ 137 h 146"/>
                  <a:gd name="T64" fmla="*/ 99 w 117"/>
                  <a:gd name="T65" fmla="*/ 138 h 146"/>
                  <a:gd name="T66" fmla="*/ 102 w 117"/>
                  <a:gd name="T67" fmla="*/ 140 h 146"/>
                  <a:gd name="T68" fmla="*/ 107 w 117"/>
                  <a:gd name="T69" fmla="*/ 140 h 146"/>
                  <a:gd name="T70" fmla="*/ 116 w 117"/>
                  <a:gd name="T71" fmla="*/ 137 h 146"/>
                  <a:gd name="T72" fmla="*/ 117 w 117"/>
                  <a:gd name="T73" fmla="*/ 1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146">
                    <a:moveTo>
                      <a:pt x="117" y="143"/>
                    </a:moveTo>
                    <a:lnTo>
                      <a:pt x="108" y="146"/>
                    </a:lnTo>
                    <a:lnTo>
                      <a:pt x="102" y="146"/>
                    </a:lnTo>
                    <a:lnTo>
                      <a:pt x="98" y="144"/>
                    </a:lnTo>
                    <a:lnTo>
                      <a:pt x="93" y="143"/>
                    </a:lnTo>
                    <a:lnTo>
                      <a:pt x="88" y="141"/>
                    </a:lnTo>
                    <a:lnTo>
                      <a:pt x="79" y="135"/>
                    </a:lnTo>
                    <a:lnTo>
                      <a:pt x="73" y="128"/>
                    </a:lnTo>
                    <a:lnTo>
                      <a:pt x="66" y="119"/>
                    </a:lnTo>
                    <a:lnTo>
                      <a:pt x="59" y="108"/>
                    </a:lnTo>
                    <a:lnTo>
                      <a:pt x="53" y="96"/>
                    </a:lnTo>
                    <a:lnTo>
                      <a:pt x="43" y="71"/>
                    </a:lnTo>
                    <a:lnTo>
                      <a:pt x="30" y="45"/>
                    </a:lnTo>
                    <a:lnTo>
                      <a:pt x="23" y="35"/>
                    </a:lnTo>
                    <a:lnTo>
                      <a:pt x="17" y="24"/>
                    </a:lnTo>
                    <a:lnTo>
                      <a:pt x="8" y="14"/>
                    </a:lnTo>
                    <a:lnTo>
                      <a:pt x="4" y="9"/>
                    </a:lnTo>
                    <a:lnTo>
                      <a:pt x="0" y="6"/>
                    </a:lnTo>
                    <a:lnTo>
                      <a:pt x="4" y="0"/>
                    </a:lnTo>
                    <a:lnTo>
                      <a:pt x="9" y="4"/>
                    </a:lnTo>
                    <a:lnTo>
                      <a:pt x="14" y="9"/>
                    </a:lnTo>
                    <a:lnTo>
                      <a:pt x="21" y="20"/>
                    </a:lnTo>
                    <a:lnTo>
                      <a:pt x="29" y="30"/>
                    </a:lnTo>
                    <a:lnTo>
                      <a:pt x="37" y="42"/>
                    </a:lnTo>
                    <a:lnTo>
                      <a:pt x="49" y="68"/>
                    </a:lnTo>
                    <a:lnTo>
                      <a:pt x="59" y="93"/>
                    </a:lnTo>
                    <a:lnTo>
                      <a:pt x="66" y="105"/>
                    </a:lnTo>
                    <a:lnTo>
                      <a:pt x="72" y="114"/>
                    </a:lnTo>
                    <a:lnTo>
                      <a:pt x="78" y="123"/>
                    </a:lnTo>
                    <a:lnTo>
                      <a:pt x="84" y="131"/>
                    </a:lnTo>
                    <a:lnTo>
                      <a:pt x="91" y="135"/>
                    </a:lnTo>
                    <a:lnTo>
                      <a:pt x="94" y="137"/>
                    </a:lnTo>
                    <a:lnTo>
                      <a:pt x="99" y="138"/>
                    </a:lnTo>
                    <a:lnTo>
                      <a:pt x="102" y="140"/>
                    </a:lnTo>
                    <a:lnTo>
                      <a:pt x="107" y="140"/>
                    </a:lnTo>
                    <a:lnTo>
                      <a:pt x="116" y="137"/>
                    </a:lnTo>
                    <a:lnTo>
                      <a:pt x="117" y="143"/>
                    </a:lnTo>
                    <a:close/>
                  </a:path>
                </a:pathLst>
              </a:custGeom>
              <a:solidFill>
                <a:srgbClr val="000000"/>
              </a:solidFill>
              <a:ln w="9525">
                <a:solidFill>
                  <a:schemeClr val="tx2"/>
                </a:solidFill>
                <a:round/>
                <a:headEnd/>
                <a:tailEnd/>
              </a:ln>
            </p:spPr>
            <p:txBody>
              <a:bodyPr/>
              <a:lstStyle/>
              <a:p>
                <a:endParaRPr lang="en-US" sz="3120"/>
              </a:p>
            </p:txBody>
          </p:sp>
          <p:sp>
            <p:nvSpPr>
              <p:cNvPr id="380700" name="Freeform 796"/>
              <p:cNvSpPr>
                <a:spLocks/>
              </p:cNvSpPr>
              <p:nvPr/>
            </p:nvSpPr>
            <p:spPr bwMode="auto">
              <a:xfrm>
                <a:off x="645" y="1149"/>
                <a:ext cx="2" cy="3"/>
              </a:xfrm>
              <a:custGeom>
                <a:avLst/>
                <a:gdLst>
                  <a:gd name="T0" fmla="*/ 3 w 3"/>
                  <a:gd name="T1" fmla="*/ 6 h 6"/>
                  <a:gd name="T2" fmla="*/ 1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1" y="6"/>
                    </a:ln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0701" name="Freeform 797"/>
              <p:cNvSpPr>
                <a:spLocks/>
              </p:cNvSpPr>
              <p:nvPr/>
            </p:nvSpPr>
            <p:spPr bwMode="auto">
              <a:xfrm>
                <a:off x="558" y="1080"/>
                <a:ext cx="31" cy="9"/>
              </a:xfrm>
              <a:custGeom>
                <a:avLst/>
                <a:gdLst>
                  <a:gd name="T0" fmla="*/ 60 w 63"/>
                  <a:gd name="T1" fmla="*/ 8 h 19"/>
                  <a:gd name="T2" fmla="*/ 60 w 63"/>
                  <a:gd name="T3" fmla="*/ 8 h 19"/>
                  <a:gd name="T4" fmla="*/ 58 w 63"/>
                  <a:gd name="T5" fmla="*/ 6 h 19"/>
                  <a:gd name="T6" fmla="*/ 51 w 63"/>
                  <a:gd name="T7" fmla="*/ 6 h 19"/>
                  <a:gd name="T8" fmla="*/ 43 w 63"/>
                  <a:gd name="T9" fmla="*/ 8 h 19"/>
                  <a:gd name="T10" fmla="*/ 34 w 63"/>
                  <a:gd name="T11" fmla="*/ 9 h 19"/>
                  <a:gd name="T12" fmla="*/ 16 w 63"/>
                  <a:gd name="T13" fmla="*/ 16 h 19"/>
                  <a:gd name="T14" fmla="*/ 3 w 63"/>
                  <a:gd name="T15" fmla="*/ 19 h 19"/>
                  <a:gd name="T16" fmla="*/ 0 w 63"/>
                  <a:gd name="T17" fmla="*/ 12 h 19"/>
                  <a:gd name="T18" fmla="*/ 13 w 63"/>
                  <a:gd name="T19" fmla="*/ 9 h 19"/>
                  <a:gd name="T20" fmla="*/ 31 w 63"/>
                  <a:gd name="T21" fmla="*/ 3 h 19"/>
                  <a:gd name="T22" fmla="*/ 42 w 63"/>
                  <a:gd name="T23" fmla="*/ 2 h 19"/>
                  <a:gd name="T24" fmla="*/ 51 w 63"/>
                  <a:gd name="T25" fmla="*/ 0 h 19"/>
                  <a:gd name="T26" fmla="*/ 58 w 63"/>
                  <a:gd name="T27" fmla="*/ 0 h 19"/>
                  <a:gd name="T28" fmla="*/ 61 w 63"/>
                  <a:gd name="T29" fmla="*/ 0 h 19"/>
                  <a:gd name="T30" fmla="*/ 63 w 63"/>
                  <a:gd name="T31" fmla="*/ 2 h 19"/>
                  <a:gd name="T32" fmla="*/ 60 w 6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9">
                    <a:moveTo>
                      <a:pt x="60" y="8"/>
                    </a:moveTo>
                    <a:lnTo>
                      <a:pt x="60" y="8"/>
                    </a:lnTo>
                    <a:lnTo>
                      <a:pt x="58" y="6"/>
                    </a:lnTo>
                    <a:lnTo>
                      <a:pt x="51" y="6"/>
                    </a:lnTo>
                    <a:lnTo>
                      <a:pt x="43" y="8"/>
                    </a:lnTo>
                    <a:lnTo>
                      <a:pt x="34" y="9"/>
                    </a:lnTo>
                    <a:lnTo>
                      <a:pt x="16" y="16"/>
                    </a:lnTo>
                    <a:lnTo>
                      <a:pt x="3" y="19"/>
                    </a:lnTo>
                    <a:lnTo>
                      <a:pt x="0" y="12"/>
                    </a:lnTo>
                    <a:lnTo>
                      <a:pt x="13" y="9"/>
                    </a:lnTo>
                    <a:lnTo>
                      <a:pt x="31" y="3"/>
                    </a:lnTo>
                    <a:lnTo>
                      <a:pt x="42" y="2"/>
                    </a:lnTo>
                    <a:lnTo>
                      <a:pt x="51" y="0"/>
                    </a:lnTo>
                    <a:lnTo>
                      <a:pt x="58" y="0"/>
                    </a:lnTo>
                    <a:lnTo>
                      <a:pt x="61" y="0"/>
                    </a:lnTo>
                    <a:lnTo>
                      <a:pt x="63" y="2"/>
                    </a:lnTo>
                    <a:lnTo>
                      <a:pt x="60" y="8"/>
                    </a:lnTo>
                    <a:close/>
                  </a:path>
                </a:pathLst>
              </a:custGeom>
              <a:solidFill>
                <a:srgbClr val="000000"/>
              </a:solidFill>
              <a:ln w="9525">
                <a:solidFill>
                  <a:schemeClr val="tx2"/>
                </a:solidFill>
                <a:round/>
                <a:headEnd/>
                <a:tailEnd/>
              </a:ln>
            </p:spPr>
            <p:txBody>
              <a:bodyPr/>
              <a:lstStyle/>
              <a:p>
                <a:endParaRPr lang="en-US" sz="3120"/>
              </a:p>
            </p:txBody>
          </p:sp>
          <p:sp>
            <p:nvSpPr>
              <p:cNvPr id="380702" name="Freeform 798"/>
              <p:cNvSpPr>
                <a:spLocks/>
              </p:cNvSpPr>
              <p:nvPr/>
            </p:nvSpPr>
            <p:spPr bwMode="auto">
              <a:xfrm>
                <a:off x="587" y="1080"/>
                <a:ext cx="3" cy="3"/>
              </a:xfrm>
              <a:custGeom>
                <a:avLst/>
                <a:gdLst>
                  <a:gd name="T0" fmla="*/ 4 w 4"/>
                  <a:gd name="T1" fmla="*/ 0 h 6"/>
                  <a:gd name="T2" fmla="*/ 3 w 4"/>
                  <a:gd name="T3" fmla="*/ 0 h 6"/>
                  <a:gd name="T4" fmla="*/ 0 w 4"/>
                  <a:gd name="T5" fmla="*/ 6 h 6"/>
                  <a:gd name="T6" fmla="*/ 4 w 4"/>
                  <a:gd name="T7" fmla="*/ 0 h 6"/>
                </a:gdLst>
                <a:ahLst/>
                <a:cxnLst>
                  <a:cxn ang="0">
                    <a:pos x="T0" y="T1"/>
                  </a:cxn>
                  <a:cxn ang="0">
                    <a:pos x="T2" y="T3"/>
                  </a:cxn>
                  <a:cxn ang="0">
                    <a:pos x="T4" y="T5"/>
                  </a:cxn>
                  <a:cxn ang="0">
                    <a:pos x="T6" y="T7"/>
                  </a:cxn>
                </a:cxnLst>
                <a:rect l="0" t="0" r="r" b="b"/>
                <a:pathLst>
                  <a:path w="4" h="6">
                    <a:moveTo>
                      <a:pt x="4" y="0"/>
                    </a:moveTo>
                    <a:lnTo>
                      <a:pt x="3" y="0"/>
                    </a:lnTo>
                    <a:lnTo>
                      <a:pt x="0" y="6"/>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0703" name="Freeform 799"/>
              <p:cNvSpPr>
                <a:spLocks/>
              </p:cNvSpPr>
              <p:nvPr/>
            </p:nvSpPr>
            <p:spPr bwMode="auto">
              <a:xfrm>
                <a:off x="519" y="1086"/>
                <a:ext cx="40" cy="39"/>
              </a:xfrm>
              <a:custGeom>
                <a:avLst/>
                <a:gdLst>
                  <a:gd name="T0" fmla="*/ 80 w 80"/>
                  <a:gd name="T1" fmla="*/ 7 h 80"/>
                  <a:gd name="T2" fmla="*/ 74 w 80"/>
                  <a:gd name="T3" fmla="*/ 11 h 80"/>
                  <a:gd name="T4" fmla="*/ 67 w 80"/>
                  <a:gd name="T5" fmla="*/ 14 h 80"/>
                  <a:gd name="T6" fmla="*/ 59 w 80"/>
                  <a:gd name="T7" fmla="*/ 19 h 80"/>
                  <a:gd name="T8" fmla="*/ 53 w 80"/>
                  <a:gd name="T9" fmla="*/ 25 h 80"/>
                  <a:gd name="T10" fmla="*/ 39 w 80"/>
                  <a:gd name="T11" fmla="*/ 35 h 80"/>
                  <a:gd name="T12" fmla="*/ 27 w 80"/>
                  <a:gd name="T13" fmla="*/ 48 h 80"/>
                  <a:gd name="T14" fmla="*/ 18 w 80"/>
                  <a:gd name="T15" fmla="*/ 58 h 80"/>
                  <a:gd name="T16" fmla="*/ 10 w 80"/>
                  <a:gd name="T17" fmla="*/ 69 h 80"/>
                  <a:gd name="T18" fmla="*/ 7 w 80"/>
                  <a:gd name="T19" fmla="*/ 77 h 80"/>
                  <a:gd name="T20" fmla="*/ 7 w 80"/>
                  <a:gd name="T21" fmla="*/ 77 h 80"/>
                  <a:gd name="T22" fmla="*/ 7 w 80"/>
                  <a:gd name="T23" fmla="*/ 78 h 80"/>
                  <a:gd name="T24" fmla="*/ 0 w 80"/>
                  <a:gd name="T25" fmla="*/ 80 h 80"/>
                  <a:gd name="T26" fmla="*/ 0 w 80"/>
                  <a:gd name="T27" fmla="*/ 78 h 80"/>
                  <a:gd name="T28" fmla="*/ 1 w 80"/>
                  <a:gd name="T29" fmla="*/ 74 h 80"/>
                  <a:gd name="T30" fmla="*/ 6 w 80"/>
                  <a:gd name="T31" fmla="*/ 64 h 80"/>
                  <a:gd name="T32" fmla="*/ 13 w 80"/>
                  <a:gd name="T33" fmla="*/ 55 h 80"/>
                  <a:gd name="T34" fmla="*/ 22 w 80"/>
                  <a:gd name="T35" fmla="*/ 43 h 80"/>
                  <a:gd name="T36" fmla="*/ 35 w 80"/>
                  <a:gd name="T37" fmla="*/ 31 h 80"/>
                  <a:gd name="T38" fmla="*/ 48 w 80"/>
                  <a:gd name="T39" fmla="*/ 20 h 80"/>
                  <a:gd name="T40" fmla="*/ 55 w 80"/>
                  <a:gd name="T41" fmla="*/ 14 h 80"/>
                  <a:gd name="T42" fmla="*/ 62 w 80"/>
                  <a:gd name="T43" fmla="*/ 10 h 80"/>
                  <a:gd name="T44" fmla="*/ 70 w 80"/>
                  <a:gd name="T45" fmla="*/ 5 h 80"/>
                  <a:gd name="T46" fmla="*/ 77 w 80"/>
                  <a:gd name="T47" fmla="*/ 0 h 80"/>
                  <a:gd name="T48" fmla="*/ 80 w 80"/>
                  <a:gd name="T49"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80">
                    <a:moveTo>
                      <a:pt x="80" y="7"/>
                    </a:moveTo>
                    <a:lnTo>
                      <a:pt x="74" y="11"/>
                    </a:lnTo>
                    <a:lnTo>
                      <a:pt x="67" y="14"/>
                    </a:lnTo>
                    <a:lnTo>
                      <a:pt x="59" y="19"/>
                    </a:lnTo>
                    <a:lnTo>
                      <a:pt x="53" y="25"/>
                    </a:lnTo>
                    <a:lnTo>
                      <a:pt x="39" y="35"/>
                    </a:lnTo>
                    <a:lnTo>
                      <a:pt x="27" y="48"/>
                    </a:lnTo>
                    <a:lnTo>
                      <a:pt x="18" y="58"/>
                    </a:lnTo>
                    <a:lnTo>
                      <a:pt x="10" y="69"/>
                    </a:lnTo>
                    <a:lnTo>
                      <a:pt x="7" y="77"/>
                    </a:lnTo>
                    <a:lnTo>
                      <a:pt x="7" y="77"/>
                    </a:lnTo>
                    <a:lnTo>
                      <a:pt x="7" y="78"/>
                    </a:lnTo>
                    <a:lnTo>
                      <a:pt x="0" y="80"/>
                    </a:lnTo>
                    <a:lnTo>
                      <a:pt x="0" y="78"/>
                    </a:lnTo>
                    <a:lnTo>
                      <a:pt x="1" y="74"/>
                    </a:lnTo>
                    <a:lnTo>
                      <a:pt x="6" y="64"/>
                    </a:lnTo>
                    <a:lnTo>
                      <a:pt x="13" y="55"/>
                    </a:lnTo>
                    <a:lnTo>
                      <a:pt x="22" y="43"/>
                    </a:lnTo>
                    <a:lnTo>
                      <a:pt x="35" y="31"/>
                    </a:lnTo>
                    <a:lnTo>
                      <a:pt x="48" y="20"/>
                    </a:lnTo>
                    <a:lnTo>
                      <a:pt x="55" y="14"/>
                    </a:lnTo>
                    <a:lnTo>
                      <a:pt x="62" y="10"/>
                    </a:lnTo>
                    <a:lnTo>
                      <a:pt x="70" y="5"/>
                    </a:lnTo>
                    <a:lnTo>
                      <a:pt x="77" y="0"/>
                    </a:lnTo>
                    <a:lnTo>
                      <a:pt x="80" y="7"/>
                    </a:lnTo>
                    <a:close/>
                  </a:path>
                </a:pathLst>
              </a:custGeom>
              <a:solidFill>
                <a:srgbClr val="000000"/>
              </a:solidFill>
              <a:ln w="9525">
                <a:solidFill>
                  <a:schemeClr val="tx2"/>
                </a:solidFill>
                <a:round/>
                <a:headEnd/>
                <a:tailEnd/>
              </a:ln>
            </p:spPr>
            <p:txBody>
              <a:bodyPr/>
              <a:lstStyle/>
              <a:p>
                <a:endParaRPr lang="en-US" sz="3120"/>
              </a:p>
            </p:txBody>
          </p:sp>
          <p:sp>
            <p:nvSpPr>
              <p:cNvPr id="380704" name="Freeform 800"/>
              <p:cNvSpPr>
                <a:spLocks/>
              </p:cNvSpPr>
              <p:nvPr/>
            </p:nvSpPr>
            <p:spPr bwMode="auto">
              <a:xfrm>
                <a:off x="558" y="1086"/>
                <a:ext cx="1" cy="3"/>
              </a:xfrm>
              <a:custGeom>
                <a:avLst/>
                <a:gdLst>
                  <a:gd name="T0" fmla="*/ 0 w 3"/>
                  <a:gd name="T1" fmla="*/ 0 h 7"/>
                  <a:gd name="T2" fmla="*/ 3 w 3"/>
                  <a:gd name="T3" fmla="*/ 7 h 7"/>
                  <a:gd name="T4" fmla="*/ 0 w 3"/>
                  <a:gd name="T5" fmla="*/ 0 h 7"/>
                </a:gdLst>
                <a:ahLst/>
                <a:cxnLst>
                  <a:cxn ang="0">
                    <a:pos x="T0" y="T1"/>
                  </a:cxn>
                  <a:cxn ang="0">
                    <a:pos x="T2" y="T3"/>
                  </a:cxn>
                  <a:cxn ang="0">
                    <a:pos x="T4" y="T5"/>
                  </a:cxn>
                </a:cxnLst>
                <a:rect l="0" t="0" r="r" b="b"/>
                <a:pathLst>
                  <a:path w="3" h="7">
                    <a:moveTo>
                      <a:pt x="0" y="0"/>
                    </a:moveTo>
                    <a:lnTo>
                      <a:pt x="3"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05" name="Freeform 801"/>
              <p:cNvSpPr>
                <a:spLocks/>
              </p:cNvSpPr>
              <p:nvPr/>
            </p:nvSpPr>
            <p:spPr bwMode="auto">
              <a:xfrm>
                <a:off x="520" y="1124"/>
                <a:ext cx="19" cy="27"/>
              </a:xfrm>
              <a:custGeom>
                <a:avLst/>
                <a:gdLst>
                  <a:gd name="T0" fmla="*/ 5 w 38"/>
                  <a:gd name="T1" fmla="*/ 0 h 54"/>
                  <a:gd name="T2" fmla="*/ 21 w 38"/>
                  <a:gd name="T3" fmla="*/ 27 h 54"/>
                  <a:gd name="T4" fmla="*/ 38 w 38"/>
                  <a:gd name="T5" fmla="*/ 50 h 54"/>
                  <a:gd name="T6" fmla="*/ 32 w 38"/>
                  <a:gd name="T7" fmla="*/ 54 h 54"/>
                  <a:gd name="T8" fmla="*/ 17 w 38"/>
                  <a:gd name="T9" fmla="*/ 30 h 54"/>
                  <a:gd name="T10" fmla="*/ 0 w 38"/>
                  <a:gd name="T11" fmla="*/ 4 h 54"/>
                  <a:gd name="T12" fmla="*/ 5 w 38"/>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38" h="54">
                    <a:moveTo>
                      <a:pt x="5" y="0"/>
                    </a:moveTo>
                    <a:lnTo>
                      <a:pt x="21" y="27"/>
                    </a:lnTo>
                    <a:lnTo>
                      <a:pt x="38" y="50"/>
                    </a:lnTo>
                    <a:lnTo>
                      <a:pt x="32" y="54"/>
                    </a:lnTo>
                    <a:lnTo>
                      <a:pt x="17" y="30"/>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706" name="Freeform 802"/>
              <p:cNvSpPr>
                <a:spLocks/>
              </p:cNvSpPr>
              <p:nvPr/>
            </p:nvSpPr>
            <p:spPr bwMode="auto">
              <a:xfrm>
                <a:off x="519" y="1124"/>
                <a:ext cx="4" cy="2"/>
              </a:xfrm>
              <a:custGeom>
                <a:avLst/>
                <a:gdLst>
                  <a:gd name="T0" fmla="*/ 0 w 7"/>
                  <a:gd name="T1" fmla="*/ 3 h 4"/>
                  <a:gd name="T2" fmla="*/ 0 w 7"/>
                  <a:gd name="T3" fmla="*/ 4 h 4"/>
                  <a:gd name="T4" fmla="*/ 1 w 7"/>
                  <a:gd name="T5" fmla="*/ 4 h 4"/>
                  <a:gd name="T6" fmla="*/ 6 w 7"/>
                  <a:gd name="T7" fmla="*/ 0 h 4"/>
                  <a:gd name="T8" fmla="*/ 7 w 7"/>
                  <a:gd name="T9" fmla="*/ 1 h 4"/>
                  <a:gd name="T10" fmla="*/ 0 w 7"/>
                  <a:gd name="T11" fmla="*/ 3 h 4"/>
                </a:gdLst>
                <a:ahLst/>
                <a:cxnLst>
                  <a:cxn ang="0">
                    <a:pos x="T0" y="T1"/>
                  </a:cxn>
                  <a:cxn ang="0">
                    <a:pos x="T2" y="T3"/>
                  </a:cxn>
                  <a:cxn ang="0">
                    <a:pos x="T4" y="T5"/>
                  </a:cxn>
                  <a:cxn ang="0">
                    <a:pos x="T6" y="T7"/>
                  </a:cxn>
                  <a:cxn ang="0">
                    <a:pos x="T8" y="T9"/>
                  </a:cxn>
                  <a:cxn ang="0">
                    <a:pos x="T10" y="T11"/>
                  </a:cxn>
                </a:cxnLst>
                <a:rect l="0" t="0" r="r" b="b"/>
                <a:pathLst>
                  <a:path w="7" h="4">
                    <a:moveTo>
                      <a:pt x="0" y="3"/>
                    </a:moveTo>
                    <a:lnTo>
                      <a:pt x="0" y="4"/>
                    </a:lnTo>
                    <a:lnTo>
                      <a:pt x="1" y="4"/>
                    </a:lnTo>
                    <a:lnTo>
                      <a:pt x="6" y="0"/>
                    </a:lnTo>
                    <a:lnTo>
                      <a:pt x="7"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0707" name="Freeform 803"/>
              <p:cNvSpPr>
                <a:spLocks/>
              </p:cNvSpPr>
              <p:nvPr/>
            </p:nvSpPr>
            <p:spPr bwMode="auto">
              <a:xfrm>
                <a:off x="536" y="1149"/>
                <a:ext cx="27" cy="67"/>
              </a:xfrm>
              <a:custGeom>
                <a:avLst/>
                <a:gdLst>
                  <a:gd name="T0" fmla="*/ 6 w 55"/>
                  <a:gd name="T1" fmla="*/ 0 h 134"/>
                  <a:gd name="T2" fmla="*/ 17 w 55"/>
                  <a:gd name="T3" fmla="*/ 17 h 134"/>
                  <a:gd name="T4" fmla="*/ 26 w 55"/>
                  <a:gd name="T5" fmla="*/ 32 h 134"/>
                  <a:gd name="T6" fmla="*/ 34 w 55"/>
                  <a:gd name="T7" fmla="*/ 47 h 134"/>
                  <a:gd name="T8" fmla="*/ 40 w 55"/>
                  <a:gd name="T9" fmla="*/ 61 h 134"/>
                  <a:gd name="T10" fmla="*/ 44 w 55"/>
                  <a:gd name="T11" fmla="*/ 76 h 134"/>
                  <a:gd name="T12" fmla="*/ 49 w 55"/>
                  <a:gd name="T13" fmla="*/ 93 h 134"/>
                  <a:gd name="T14" fmla="*/ 52 w 55"/>
                  <a:gd name="T15" fmla="*/ 112 h 134"/>
                  <a:gd name="T16" fmla="*/ 55 w 55"/>
                  <a:gd name="T17" fmla="*/ 134 h 134"/>
                  <a:gd name="T18" fmla="*/ 47 w 55"/>
                  <a:gd name="T19" fmla="*/ 134 h 134"/>
                  <a:gd name="T20" fmla="*/ 46 w 55"/>
                  <a:gd name="T21" fmla="*/ 112 h 134"/>
                  <a:gd name="T22" fmla="*/ 43 w 55"/>
                  <a:gd name="T23" fmla="*/ 94 h 134"/>
                  <a:gd name="T24" fmla="*/ 38 w 55"/>
                  <a:gd name="T25" fmla="*/ 79 h 134"/>
                  <a:gd name="T26" fmla="*/ 34 w 55"/>
                  <a:gd name="T27" fmla="*/ 64 h 134"/>
                  <a:gd name="T28" fmla="*/ 28 w 55"/>
                  <a:gd name="T29" fmla="*/ 50 h 134"/>
                  <a:gd name="T30" fmla="*/ 20 w 55"/>
                  <a:gd name="T31" fmla="*/ 35 h 134"/>
                  <a:gd name="T32" fmla="*/ 11 w 55"/>
                  <a:gd name="T33" fmla="*/ 21 h 134"/>
                  <a:gd name="T34" fmla="*/ 0 w 55"/>
                  <a:gd name="T35" fmla="*/ 4 h 134"/>
                  <a:gd name="T36" fmla="*/ 6 w 55"/>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34">
                    <a:moveTo>
                      <a:pt x="6" y="0"/>
                    </a:moveTo>
                    <a:lnTo>
                      <a:pt x="17" y="17"/>
                    </a:lnTo>
                    <a:lnTo>
                      <a:pt x="26" y="32"/>
                    </a:lnTo>
                    <a:lnTo>
                      <a:pt x="34" y="47"/>
                    </a:lnTo>
                    <a:lnTo>
                      <a:pt x="40" y="61"/>
                    </a:lnTo>
                    <a:lnTo>
                      <a:pt x="44" y="76"/>
                    </a:lnTo>
                    <a:lnTo>
                      <a:pt x="49" y="93"/>
                    </a:lnTo>
                    <a:lnTo>
                      <a:pt x="52" y="112"/>
                    </a:lnTo>
                    <a:lnTo>
                      <a:pt x="55" y="134"/>
                    </a:lnTo>
                    <a:lnTo>
                      <a:pt x="47" y="134"/>
                    </a:lnTo>
                    <a:lnTo>
                      <a:pt x="46" y="112"/>
                    </a:lnTo>
                    <a:lnTo>
                      <a:pt x="43" y="94"/>
                    </a:lnTo>
                    <a:lnTo>
                      <a:pt x="38" y="79"/>
                    </a:lnTo>
                    <a:lnTo>
                      <a:pt x="34" y="64"/>
                    </a:lnTo>
                    <a:lnTo>
                      <a:pt x="28" y="50"/>
                    </a:lnTo>
                    <a:lnTo>
                      <a:pt x="20" y="35"/>
                    </a:lnTo>
                    <a:lnTo>
                      <a:pt x="11" y="21"/>
                    </a:lnTo>
                    <a:lnTo>
                      <a:pt x="0" y="4"/>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708" name="Freeform 804"/>
              <p:cNvSpPr>
                <a:spLocks/>
              </p:cNvSpPr>
              <p:nvPr/>
            </p:nvSpPr>
            <p:spPr bwMode="auto">
              <a:xfrm>
                <a:off x="536" y="1149"/>
                <a:ext cx="3" cy="2"/>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0709" name="Freeform 805"/>
              <p:cNvSpPr>
                <a:spLocks/>
              </p:cNvSpPr>
              <p:nvPr/>
            </p:nvSpPr>
            <p:spPr bwMode="auto">
              <a:xfrm>
                <a:off x="551" y="1216"/>
                <a:ext cx="12" cy="36"/>
              </a:xfrm>
              <a:custGeom>
                <a:avLst/>
                <a:gdLst>
                  <a:gd name="T0" fmla="*/ 24 w 24"/>
                  <a:gd name="T1" fmla="*/ 0 h 71"/>
                  <a:gd name="T2" fmla="*/ 24 w 24"/>
                  <a:gd name="T3" fmla="*/ 9 h 71"/>
                  <a:gd name="T4" fmla="*/ 23 w 24"/>
                  <a:gd name="T5" fmla="*/ 19 h 71"/>
                  <a:gd name="T6" fmla="*/ 21 w 24"/>
                  <a:gd name="T7" fmla="*/ 24 h 71"/>
                  <a:gd name="T8" fmla="*/ 20 w 24"/>
                  <a:gd name="T9" fmla="*/ 29 h 71"/>
                  <a:gd name="T10" fmla="*/ 16 w 24"/>
                  <a:gd name="T11" fmla="*/ 38 h 71"/>
                  <a:gd name="T12" fmla="*/ 10 w 24"/>
                  <a:gd name="T13" fmla="*/ 54 h 71"/>
                  <a:gd name="T14" fmla="*/ 9 w 24"/>
                  <a:gd name="T15" fmla="*/ 62 h 71"/>
                  <a:gd name="T16" fmla="*/ 6 w 24"/>
                  <a:gd name="T17" fmla="*/ 71 h 71"/>
                  <a:gd name="T18" fmla="*/ 0 w 24"/>
                  <a:gd name="T19" fmla="*/ 70 h 71"/>
                  <a:gd name="T20" fmla="*/ 1 w 24"/>
                  <a:gd name="T21" fmla="*/ 61 h 71"/>
                  <a:gd name="T22" fmla="*/ 4 w 24"/>
                  <a:gd name="T23" fmla="*/ 51 h 71"/>
                  <a:gd name="T24" fmla="*/ 10 w 24"/>
                  <a:gd name="T25" fmla="*/ 35 h 71"/>
                  <a:gd name="T26" fmla="*/ 13 w 24"/>
                  <a:gd name="T27" fmla="*/ 27 h 71"/>
                  <a:gd name="T28" fmla="*/ 15 w 24"/>
                  <a:gd name="T29" fmla="*/ 23 h 71"/>
                  <a:gd name="T30" fmla="*/ 15 w 24"/>
                  <a:gd name="T31" fmla="*/ 18 h 71"/>
                  <a:gd name="T32" fmla="*/ 16 w 24"/>
                  <a:gd name="T33" fmla="*/ 9 h 71"/>
                  <a:gd name="T34" fmla="*/ 16 w 24"/>
                  <a:gd name="T35" fmla="*/ 0 h 71"/>
                  <a:gd name="T36" fmla="*/ 24 w 24"/>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71">
                    <a:moveTo>
                      <a:pt x="24" y="0"/>
                    </a:moveTo>
                    <a:lnTo>
                      <a:pt x="24" y="9"/>
                    </a:lnTo>
                    <a:lnTo>
                      <a:pt x="23" y="19"/>
                    </a:lnTo>
                    <a:lnTo>
                      <a:pt x="21" y="24"/>
                    </a:lnTo>
                    <a:lnTo>
                      <a:pt x="20" y="29"/>
                    </a:lnTo>
                    <a:lnTo>
                      <a:pt x="16" y="38"/>
                    </a:lnTo>
                    <a:lnTo>
                      <a:pt x="10" y="54"/>
                    </a:lnTo>
                    <a:lnTo>
                      <a:pt x="9" y="62"/>
                    </a:lnTo>
                    <a:lnTo>
                      <a:pt x="6" y="71"/>
                    </a:lnTo>
                    <a:lnTo>
                      <a:pt x="0" y="70"/>
                    </a:lnTo>
                    <a:lnTo>
                      <a:pt x="1" y="61"/>
                    </a:lnTo>
                    <a:lnTo>
                      <a:pt x="4" y="51"/>
                    </a:lnTo>
                    <a:lnTo>
                      <a:pt x="10" y="35"/>
                    </a:lnTo>
                    <a:lnTo>
                      <a:pt x="13" y="27"/>
                    </a:lnTo>
                    <a:lnTo>
                      <a:pt x="15" y="23"/>
                    </a:lnTo>
                    <a:lnTo>
                      <a:pt x="15" y="18"/>
                    </a:lnTo>
                    <a:lnTo>
                      <a:pt x="16" y="9"/>
                    </a:lnTo>
                    <a:lnTo>
                      <a:pt x="16" y="0"/>
                    </a:lnTo>
                    <a:lnTo>
                      <a:pt x="24" y="0"/>
                    </a:lnTo>
                    <a:close/>
                  </a:path>
                </a:pathLst>
              </a:custGeom>
              <a:solidFill>
                <a:srgbClr val="000000"/>
              </a:solidFill>
              <a:ln w="9525">
                <a:solidFill>
                  <a:schemeClr val="tx2"/>
                </a:solidFill>
                <a:round/>
                <a:headEnd/>
                <a:tailEnd/>
              </a:ln>
            </p:spPr>
            <p:txBody>
              <a:bodyPr/>
              <a:lstStyle/>
              <a:p>
                <a:endParaRPr lang="en-US" sz="3120"/>
              </a:p>
            </p:txBody>
          </p:sp>
          <p:sp>
            <p:nvSpPr>
              <p:cNvPr id="380710" name="Freeform 806"/>
              <p:cNvSpPr>
                <a:spLocks/>
              </p:cNvSpPr>
              <p:nvPr/>
            </p:nvSpPr>
            <p:spPr bwMode="auto">
              <a:xfrm>
                <a:off x="559" y="1216"/>
                <a:ext cx="4"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0711" name="Freeform 807"/>
              <p:cNvSpPr>
                <a:spLocks/>
              </p:cNvSpPr>
              <p:nvPr/>
            </p:nvSpPr>
            <p:spPr bwMode="auto">
              <a:xfrm>
                <a:off x="545" y="1250"/>
                <a:ext cx="9" cy="14"/>
              </a:xfrm>
              <a:custGeom>
                <a:avLst/>
                <a:gdLst>
                  <a:gd name="T0" fmla="*/ 19 w 19"/>
                  <a:gd name="T1" fmla="*/ 3 h 28"/>
                  <a:gd name="T2" fmla="*/ 13 w 19"/>
                  <a:gd name="T3" fmla="*/ 0 h 28"/>
                  <a:gd name="T4" fmla="*/ 0 w 19"/>
                  <a:gd name="T5" fmla="*/ 25 h 28"/>
                  <a:gd name="T6" fmla="*/ 7 w 19"/>
                  <a:gd name="T7" fmla="*/ 28 h 28"/>
                  <a:gd name="T8" fmla="*/ 19 w 19"/>
                  <a:gd name="T9" fmla="*/ 3 h 28"/>
                </a:gdLst>
                <a:ahLst/>
                <a:cxnLst>
                  <a:cxn ang="0">
                    <a:pos x="T0" y="T1"/>
                  </a:cxn>
                  <a:cxn ang="0">
                    <a:pos x="T2" y="T3"/>
                  </a:cxn>
                  <a:cxn ang="0">
                    <a:pos x="T4" y="T5"/>
                  </a:cxn>
                  <a:cxn ang="0">
                    <a:pos x="T6" y="T7"/>
                  </a:cxn>
                  <a:cxn ang="0">
                    <a:pos x="T8" y="T9"/>
                  </a:cxn>
                </a:cxnLst>
                <a:rect l="0" t="0" r="r" b="b"/>
                <a:pathLst>
                  <a:path w="19" h="28">
                    <a:moveTo>
                      <a:pt x="19" y="3"/>
                    </a:moveTo>
                    <a:lnTo>
                      <a:pt x="13" y="0"/>
                    </a:lnTo>
                    <a:lnTo>
                      <a:pt x="0" y="25"/>
                    </a:lnTo>
                    <a:lnTo>
                      <a:pt x="7" y="28"/>
                    </a:lnTo>
                    <a:lnTo>
                      <a:pt x="19" y="3"/>
                    </a:lnTo>
                    <a:close/>
                  </a:path>
                </a:pathLst>
              </a:custGeom>
              <a:solidFill>
                <a:srgbClr val="000000"/>
              </a:solidFill>
              <a:ln w="9525">
                <a:solidFill>
                  <a:schemeClr val="tx2"/>
                </a:solidFill>
                <a:round/>
                <a:headEnd/>
                <a:tailEnd/>
              </a:ln>
            </p:spPr>
            <p:txBody>
              <a:bodyPr/>
              <a:lstStyle/>
              <a:p>
                <a:endParaRPr lang="en-US" sz="3120"/>
              </a:p>
            </p:txBody>
          </p:sp>
          <p:sp>
            <p:nvSpPr>
              <p:cNvPr id="380712" name="Freeform 808"/>
              <p:cNvSpPr>
                <a:spLocks/>
              </p:cNvSpPr>
              <p:nvPr/>
            </p:nvSpPr>
            <p:spPr bwMode="auto">
              <a:xfrm>
                <a:off x="551" y="1250"/>
                <a:ext cx="3" cy="2"/>
              </a:xfrm>
              <a:custGeom>
                <a:avLst/>
                <a:gdLst>
                  <a:gd name="T0" fmla="*/ 6 w 6"/>
                  <a:gd name="T1" fmla="*/ 3 h 3"/>
                  <a:gd name="T2" fmla="*/ 0 w 6"/>
                  <a:gd name="T3" fmla="*/ 0 h 3"/>
                  <a:gd name="T4" fmla="*/ 0 w 6"/>
                  <a:gd name="T5" fmla="*/ 2 h 3"/>
                  <a:gd name="T6" fmla="*/ 6 w 6"/>
                  <a:gd name="T7" fmla="*/ 3 h 3"/>
                </a:gdLst>
                <a:ahLst/>
                <a:cxnLst>
                  <a:cxn ang="0">
                    <a:pos x="T0" y="T1"/>
                  </a:cxn>
                  <a:cxn ang="0">
                    <a:pos x="T2" y="T3"/>
                  </a:cxn>
                  <a:cxn ang="0">
                    <a:pos x="T4" y="T5"/>
                  </a:cxn>
                  <a:cxn ang="0">
                    <a:pos x="T6" y="T7"/>
                  </a:cxn>
                </a:cxnLst>
                <a:rect l="0" t="0" r="r" b="b"/>
                <a:pathLst>
                  <a:path w="6" h="3">
                    <a:moveTo>
                      <a:pt x="6" y="3"/>
                    </a:moveTo>
                    <a:lnTo>
                      <a:pt x="0" y="0"/>
                    </a:lnTo>
                    <a:lnTo>
                      <a:pt x="0" y="2"/>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0713" name="Rectangle 809"/>
              <p:cNvSpPr>
                <a:spLocks noChangeArrowheads="1"/>
              </p:cNvSpPr>
              <p:nvPr/>
            </p:nvSpPr>
            <p:spPr bwMode="auto">
              <a:xfrm>
                <a:off x="545" y="1263"/>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0714" name="Freeform 810"/>
              <p:cNvSpPr>
                <a:spLocks/>
              </p:cNvSpPr>
              <p:nvPr/>
            </p:nvSpPr>
            <p:spPr bwMode="auto">
              <a:xfrm>
                <a:off x="545" y="1262"/>
                <a:ext cx="4" cy="2"/>
              </a:xfrm>
              <a:custGeom>
                <a:avLst/>
                <a:gdLst>
                  <a:gd name="T0" fmla="*/ 7 w 8"/>
                  <a:gd name="T1" fmla="*/ 3 h 3"/>
                  <a:gd name="T2" fmla="*/ 8 w 8"/>
                  <a:gd name="T3" fmla="*/ 1 h 3"/>
                  <a:gd name="T4" fmla="*/ 0 w 8"/>
                  <a:gd name="T5" fmla="*/ 1 h 3"/>
                  <a:gd name="T6" fmla="*/ 7 w 8"/>
                  <a:gd name="T7" fmla="*/ 1 h 3"/>
                  <a:gd name="T8" fmla="*/ 0 w 8"/>
                  <a:gd name="T9" fmla="*/ 0 h 3"/>
                  <a:gd name="T10" fmla="*/ 7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7" y="3"/>
                    </a:moveTo>
                    <a:lnTo>
                      <a:pt x="8" y="1"/>
                    </a:lnTo>
                    <a:lnTo>
                      <a:pt x="0" y="1"/>
                    </a:lnTo>
                    <a:lnTo>
                      <a:pt x="7" y="1"/>
                    </a:lnTo>
                    <a:lnTo>
                      <a:pt x="0" y="0"/>
                    </a:lnTo>
                    <a:lnTo>
                      <a:pt x="7" y="3"/>
                    </a:lnTo>
                    <a:close/>
                  </a:path>
                </a:pathLst>
              </a:custGeom>
              <a:solidFill>
                <a:srgbClr val="000000"/>
              </a:solidFill>
              <a:ln w="9525">
                <a:solidFill>
                  <a:schemeClr val="tx2"/>
                </a:solidFill>
                <a:round/>
                <a:headEnd/>
                <a:tailEnd/>
              </a:ln>
            </p:spPr>
            <p:txBody>
              <a:bodyPr/>
              <a:lstStyle/>
              <a:p>
                <a:endParaRPr lang="en-US" sz="3120"/>
              </a:p>
            </p:txBody>
          </p:sp>
          <p:sp>
            <p:nvSpPr>
              <p:cNvPr id="380715" name="Freeform 811"/>
              <p:cNvSpPr>
                <a:spLocks/>
              </p:cNvSpPr>
              <p:nvPr/>
            </p:nvSpPr>
            <p:spPr bwMode="auto">
              <a:xfrm>
                <a:off x="689" y="1265"/>
                <a:ext cx="400" cy="483"/>
              </a:xfrm>
              <a:custGeom>
                <a:avLst/>
                <a:gdLst>
                  <a:gd name="T0" fmla="*/ 134 w 801"/>
                  <a:gd name="T1" fmla="*/ 92 h 964"/>
                  <a:gd name="T2" fmla="*/ 183 w 801"/>
                  <a:gd name="T3" fmla="*/ 68 h 964"/>
                  <a:gd name="T4" fmla="*/ 244 w 801"/>
                  <a:gd name="T5" fmla="*/ 71 h 964"/>
                  <a:gd name="T6" fmla="*/ 296 w 801"/>
                  <a:gd name="T7" fmla="*/ 88 h 964"/>
                  <a:gd name="T8" fmla="*/ 354 w 801"/>
                  <a:gd name="T9" fmla="*/ 118 h 964"/>
                  <a:gd name="T10" fmla="*/ 410 w 801"/>
                  <a:gd name="T11" fmla="*/ 124 h 964"/>
                  <a:gd name="T12" fmla="*/ 479 w 801"/>
                  <a:gd name="T13" fmla="*/ 109 h 964"/>
                  <a:gd name="T14" fmla="*/ 583 w 801"/>
                  <a:gd name="T15" fmla="*/ 65 h 964"/>
                  <a:gd name="T16" fmla="*/ 714 w 801"/>
                  <a:gd name="T17" fmla="*/ 9 h 964"/>
                  <a:gd name="T18" fmla="*/ 744 w 801"/>
                  <a:gd name="T19" fmla="*/ 1 h 964"/>
                  <a:gd name="T20" fmla="*/ 770 w 801"/>
                  <a:gd name="T21" fmla="*/ 18 h 964"/>
                  <a:gd name="T22" fmla="*/ 788 w 801"/>
                  <a:gd name="T23" fmla="*/ 45 h 964"/>
                  <a:gd name="T24" fmla="*/ 796 w 801"/>
                  <a:gd name="T25" fmla="*/ 85 h 964"/>
                  <a:gd name="T26" fmla="*/ 787 w 801"/>
                  <a:gd name="T27" fmla="*/ 105 h 964"/>
                  <a:gd name="T28" fmla="*/ 660 w 801"/>
                  <a:gd name="T29" fmla="*/ 156 h 964"/>
                  <a:gd name="T30" fmla="*/ 608 w 801"/>
                  <a:gd name="T31" fmla="*/ 197 h 964"/>
                  <a:gd name="T32" fmla="*/ 618 w 801"/>
                  <a:gd name="T33" fmla="*/ 220 h 964"/>
                  <a:gd name="T34" fmla="*/ 647 w 801"/>
                  <a:gd name="T35" fmla="*/ 243 h 964"/>
                  <a:gd name="T36" fmla="*/ 702 w 801"/>
                  <a:gd name="T37" fmla="*/ 257 h 964"/>
                  <a:gd name="T38" fmla="*/ 785 w 801"/>
                  <a:gd name="T39" fmla="*/ 264 h 964"/>
                  <a:gd name="T40" fmla="*/ 798 w 801"/>
                  <a:gd name="T41" fmla="*/ 277 h 964"/>
                  <a:gd name="T42" fmla="*/ 801 w 801"/>
                  <a:gd name="T43" fmla="*/ 310 h 964"/>
                  <a:gd name="T44" fmla="*/ 788 w 801"/>
                  <a:gd name="T45" fmla="*/ 356 h 964"/>
                  <a:gd name="T46" fmla="*/ 773 w 801"/>
                  <a:gd name="T47" fmla="*/ 371 h 964"/>
                  <a:gd name="T48" fmla="*/ 676 w 801"/>
                  <a:gd name="T49" fmla="*/ 363 h 964"/>
                  <a:gd name="T50" fmla="*/ 563 w 801"/>
                  <a:gd name="T51" fmla="*/ 375 h 964"/>
                  <a:gd name="T52" fmla="*/ 512 w 801"/>
                  <a:gd name="T53" fmla="*/ 388 h 964"/>
                  <a:gd name="T54" fmla="*/ 489 w 801"/>
                  <a:gd name="T55" fmla="*/ 406 h 964"/>
                  <a:gd name="T56" fmla="*/ 485 w 801"/>
                  <a:gd name="T57" fmla="*/ 429 h 964"/>
                  <a:gd name="T58" fmla="*/ 497 w 801"/>
                  <a:gd name="T59" fmla="*/ 579 h 964"/>
                  <a:gd name="T60" fmla="*/ 499 w 801"/>
                  <a:gd name="T61" fmla="*/ 681 h 964"/>
                  <a:gd name="T62" fmla="*/ 488 w 801"/>
                  <a:gd name="T63" fmla="*/ 764 h 964"/>
                  <a:gd name="T64" fmla="*/ 470 w 801"/>
                  <a:gd name="T65" fmla="*/ 821 h 964"/>
                  <a:gd name="T66" fmla="*/ 444 w 801"/>
                  <a:gd name="T67" fmla="*/ 864 h 964"/>
                  <a:gd name="T68" fmla="*/ 403 w 801"/>
                  <a:gd name="T69" fmla="*/ 911 h 964"/>
                  <a:gd name="T70" fmla="*/ 348 w 801"/>
                  <a:gd name="T71" fmla="*/ 943 h 964"/>
                  <a:gd name="T72" fmla="*/ 287 w 801"/>
                  <a:gd name="T73" fmla="*/ 960 h 964"/>
                  <a:gd name="T74" fmla="*/ 210 w 801"/>
                  <a:gd name="T75" fmla="*/ 964 h 964"/>
                  <a:gd name="T76" fmla="*/ 146 w 801"/>
                  <a:gd name="T77" fmla="*/ 951 h 964"/>
                  <a:gd name="T78" fmla="*/ 90 w 801"/>
                  <a:gd name="T79" fmla="*/ 919 h 964"/>
                  <a:gd name="T80" fmla="*/ 14 w 801"/>
                  <a:gd name="T81" fmla="*/ 864 h 964"/>
                  <a:gd name="T82" fmla="*/ 0 w 801"/>
                  <a:gd name="T83" fmla="*/ 852 h 964"/>
                  <a:gd name="T84" fmla="*/ 27 w 801"/>
                  <a:gd name="T85" fmla="*/ 759 h 964"/>
                  <a:gd name="T86" fmla="*/ 46 w 801"/>
                  <a:gd name="T87" fmla="*/ 668 h 964"/>
                  <a:gd name="T88" fmla="*/ 43 w 801"/>
                  <a:gd name="T89" fmla="*/ 624 h 964"/>
                  <a:gd name="T90" fmla="*/ 23 w 801"/>
                  <a:gd name="T91" fmla="*/ 538 h 964"/>
                  <a:gd name="T92" fmla="*/ 17 w 801"/>
                  <a:gd name="T93" fmla="*/ 421 h 964"/>
                  <a:gd name="T94" fmla="*/ 23 w 801"/>
                  <a:gd name="T95" fmla="*/ 322 h 964"/>
                  <a:gd name="T96" fmla="*/ 36 w 801"/>
                  <a:gd name="T97" fmla="*/ 25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1" h="964">
                    <a:moveTo>
                      <a:pt x="76" y="165"/>
                    </a:moveTo>
                    <a:lnTo>
                      <a:pt x="99" y="137"/>
                    </a:lnTo>
                    <a:lnTo>
                      <a:pt x="123" y="105"/>
                    </a:lnTo>
                    <a:lnTo>
                      <a:pt x="134" y="92"/>
                    </a:lnTo>
                    <a:lnTo>
                      <a:pt x="145" y="80"/>
                    </a:lnTo>
                    <a:lnTo>
                      <a:pt x="152" y="73"/>
                    </a:lnTo>
                    <a:lnTo>
                      <a:pt x="157" y="71"/>
                    </a:lnTo>
                    <a:lnTo>
                      <a:pt x="183" y="68"/>
                    </a:lnTo>
                    <a:lnTo>
                      <a:pt x="206" y="68"/>
                    </a:lnTo>
                    <a:lnTo>
                      <a:pt x="226" y="70"/>
                    </a:lnTo>
                    <a:lnTo>
                      <a:pt x="235" y="70"/>
                    </a:lnTo>
                    <a:lnTo>
                      <a:pt x="244" y="71"/>
                    </a:lnTo>
                    <a:lnTo>
                      <a:pt x="259" y="74"/>
                    </a:lnTo>
                    <a:lnTo>
                      <a:pt x="273" y="79"/>
                    </a:lnTo>
                    <a:lnTo>
                      <a:pt x="284" y="83"/>
                    </a:lnTo>
                    <a:lnTo>
                      <a:pt x="296" y="88"/>
                    </a:lnTo>
                    <a:lnTo>
                      <a:pt x="314" y="99"/>
                    </a:lnTo>
                    <a:lnTo>
                      <a:pt x="334" y="109"/>
                    </a:lnTo>
                    <a:lnTo>
                      <a:pt x="343" y="114"/>
                    </a:lnTo>
                    <a:lnTo>
                      <a:pt x="354" y="118"/>
                    </a:lnTo>
                    <a:lnTo>
                      <a:pt x="364" y="121"/>
                    </a:lnTo>
                    <a:lnTo>
                      <a:pt x="378" y="124"/>
                    </a:lnTo>
                    <a:lnTo>
                      <a:pt x="393" y="124"/>
                    </a:lnTo>
                    <a:lnTo>
                      <a:pt x="410" y="124"/>
                    </a:lnTo>
                    <a:lnTo>
                      <a:pt x="427" y="123"/>
                    </a:lnTo>
                    <a:lnTo>
                      <a:pt x="444" y="120"/>
                    </a:lnTo>
                    <a:lnTo>
                      <a:pt x="460" y="115"/>
                    </a:lnTo>
                    <a:lnTo>
                      <a:pt x="479" y="109"/>
                    </a:lnTo>
                    <a:lnTo>
                      <a:pt x="496" y="103"/>
                    </a:lnTo>
                    <a:lnTo>
                      <a:pt x="512" y="97"/>
                    </a:lnTo>
                    <a:lnTo>
                      <a:pt x="547" y="80"/>
                    </a:lnTo>
                    <a:lnTo>
                      <a:pt x="583" y="65"/>
                    </a:lnTo>
                    <a:lnTo>
                      <a:pt x="616" y="48"/>
                    </a:lnTo>
                    <a:lnTo>
                      <a:pt x="650" y="35"/>
                    </a:lnTo>
                    <a:lnTo>
                      <a:pt x="694" y="18"/>
                    </a:lnTo>
                    <a:lnTo>
                      <a:pt x="714" y="9"/>
                    </a:lnTo>
                    <a:lnTo>
                      <a:pt x="735" y="0"/>
                    </a:lnTo>
                    <a:lnTo>
                      <a:pt x="737" y="0"/>
                    </a:lnTo>
                    <a:lnTo>
                      <a:pt x="738" y="0"/>
                    </a:lnTo>
                    <a:lnTo>
                      <a:pt x="744" y="1"/>
                    </a:lnTo>
                    <a:lnTo>
                      <a:pt x="752" y="4"/>
                    </a:lnTo>
                    <a:lnTo>
                      <a:pt x="758" y="9"/>
                    </a:lnTo>
                    <a:lnTo>
                      <a:pt x="764" y="13"/>
                    </a:lnTo>
                    <a:lnTo>
                      <a:pt x="770" y="18"/>
                    </a:lnTo>
                    <a:lnTo>
                      <a:pt x="776" y="24"/>
                    </a:lnTo>
                    <a:lnTo>
                      <a:pt x="781" y="30"/>
                    </a:lnTo>
                    <a:lnTo>
                      <a:pt x="784" y="38"/>
                    </a:lnTo>
                    <a:lnTo>
                      <a:pt x="788" y="45"/>
                    </a:lnTo>
                    <a:lnTo>
                      <a:pt x="792" y="53"/>
                    </a:lnTo>
                    <a:lnTo>
                      <a:pt x="793" y="60"/>
                    </a:lnTo>
                    <a:lnTo>
                      <a:pt x="795" y="68"/>
                    </a:lnTo>
                    <a:lnTo>
                      <a:pt x="796" y="85"/>
                    </a:lnTo>
                    <a:lnTo>
                      <a:pt x="795" y="92"/>
                    </a:lnTo>
                    <a:lnTo>
                      <a:pt x="793" y="100"/>
                    </a:lnTo>
                    <a:lnTo>
                      <a:pt x="792" y="102"/>
                    </a:lnTo>
                    <a:lnTo>
                      <a:pt x="787" y="105"/>
                    </a:lnTo>
                    <a:lnTo>
                      <a:pt x="772" y="111"/>
                    </a:lnTo>
                    <a:lnTo>
                      <a:pt x="721" y="130"/>
                    </a:lnTo>
                    <a:lnTo>
                      <a:pt x="691" y="143"/>
                    </a:lnTo>
                    <a:lnTo>
                      <a:pt x="660" y="156"/>
                    </a:lnTo>
                    <a:lnTo>
                      <a:pt x="631" y="169"/>
                    </a:lnTo>
                    <a:lnTo>
                      <a:pt x="607" y="182"/>
                    </a:lnTo>
                    <a:lnTo>
                      <a:pt x="607" y="190"/>
                    </a:lnTo>
                    <a:lnTo>
                      <a:pt x="608" y="197"/>
                    </a:lnTo>
                    <a:lnTo>
                      <a:pt x="610" y="204"/>
                    </a:lnTo>
                    <a:lnTo>
                      <a:pt x="612" y="210"/>
                    </a:lnTo>
                    <a:lnTo>
                      <a:pt x="615" y="216"/>
                    </a:lnTo>
                    <a:lnTo>
                      <a:pt x="618" y="220"/>
                    </a:lnTo>
                    <a:lnTo>
                      <a:pt x="622" y="225"/>
                    </a:lnTo>
                    <a:lnTo>
                      <a:pt x="627" y="229"/>
                    </a:lnTo>
                    <a:lnTo>
                      <a:pt x="636" y="237"/>
                    </a:lnTo>
                    <a:lnTo>
                      <a:pt x="647" y="243"/>
                    </a:lnTo>
                    <a:lnTo>
                      <a:pt x="660" y="249"/>
                    </a:lnTo>
                    <a:lnTo>
                      <a:pt x="674" y="252"/>
                    </a:lnTo>
                    <a:lnTo>
                      <a:pt x="688" y="255"/>
                    </a:lnTo>
                    <a:lnTo>
                      <a:pt x="702" y="257"/>
                    </a:lnTo>
                    <a:lnTo>
                      <a:pt x="732" y="260"/>
                    </a:lnTo>
                    <a:lnTo>
                      <a:pt x="761" y="261"/>
                    </a:lnTo>
                    <a:lnTo>
                      <a:pt x="773" y="263"/>
                    </a:lnTo>
                    <a:lnTo>
                      <a:pt x="785" y="264"/>
                    </a:lnTo>
                    <a:lnTo>
                      <a:pt x="788" y="264"/>
                    </a:lnTo>
                    <a:lnTo>
                      <a:pt x="792" y="266"/>
                    </a:lnTo>
                    <a:lnTo>
                      <a:pt x="795" y="270"/>
                    </a:lnTo>
                    <a:lnTo>
                      <a:pt x="798" y="277"/>
                    </a:lnTo>
                    <a:lnTo>
                      <a:pt x="799" y="283"/>
                    </a:lnTo>
                    <a:lnTo>
                      <a:pt x="801" y="292"/>
                    </a:lnTo>
                    <a:lnTo>
                      <a:pt x="801" y="301"/>
                    </a:lnTo>
                    <a:lnTo>
                      <a:pt x="801" y="310"/>
                    </a:lnTo>
                    <a:lnTo>
                      <a:pt x="799" y="321"/>
                    </a:lnTo>
                    <a:lnTo>
                      <a:pt x="795" y="340"/>
                    </a:lnTo>
                    <a:lnTo>
                      <a:pt x="792" y="348"/>
                    </a:lnTo>
                    <a:lnTo>
                      <a:pt x="788" y="356"/>
                    </a:lnTo>
                    <a:lnTo>
                      <a:pt x="784" y="363"/>
                    </a:lnTo>
                    <a:lnTo>
                      <a:pt x="781" y="368"/>
                    </a:lnTo>
                    <a:lnTo>
                      <a:pt x="776" y="371"/>
                    </a:lnTo>
                    <a:lnTo>
                      <a:pt x="773" y="371"/>
                    </a:lnTo>
                    <a:lnTo>
                      <a:pt x="772" y="371"/>
                    </a:lnTo>
                    <a:lnTo>
                      <a:pt x="738" y="366"/>
                    </a:lnTo>
                    <a:lnTo>
                      <a:pt x="706" y="365"/>
                    </a:lnTo>
                    <a:lnTo>
                      <a:pt x="676" y="363"/>
                    </a:lnTo>
                    <a:lnTo>
                      <a:pt x="647" y="365"/>
                    </a:lnTo>
                    <a:lnTo>
                      <a:pt x="619" y="366"/>
                    </a:lnTo>
                    <a:lnTo>
                      <a:pt x="590" y="371"/>
                    </a:lnTo>
                    <a:lnTo>
                      <a:pt x="563" y="375"/>
                    </a:lnTo>
                    <a:lnTo>
                      <a:pt x="534" y="380"/>
                    </a:lnTo>
                    <a:lnTo>
                      <a:pt x="526" y="382"/>
                    </a:lnTo>
                    <a:lnTo>
                      <a:pt x="520" y="385"/>
                    </a:lnTo>
                    <a:lnTo>
                      <a:pt x="512" y="388"/>
                    </a:lnTo>
                    <a:lnTo>
                      <a:pt x="506" y="391"/>
                    </a:lnTo>
                    <a:lnTo>
                      <a:pt x="500" y="395"/>
                    </a:lnTo>
                    <a:lnTo>
                      <a:pt x="494" y="400"/>
                    </a:lnTo>
                    <a:lnTo>
                      <a:pt x="489" y="406"/>
                    </a:lnTo>
                    <a:lnTo>
                      <a:pt x="485" y="412"/>
                    </a:lnTo>
                    <a:lnTo>
                      <a:pt x="485" y="414"/>
                    </a:lnTo>
                    <a:lnTo>
                      <a:pt x="485" y="418"/>
                    </a:lnTo>
                    <a:lnTo>
                      <a:pt x="485" y="429"/>
                    </a:lnTo>
                    <a:lnTo>
                      <a:pt x="488" y="465"/>
                    </a:lnTo>
                    <a:lnTo>
                      <a:pt x="494" y="517"/>
                    </a:lnTo>
                    <a:lnTo>
                      <a:pt x="496" y="547"/>
                    </a:lnTo>
                    <a:lnTo>
                      <a:pt x="497" y="579"/>
                    </a:lnTo>
                    <a:lnTo>
                      <a:pt x="499" y="596"/>
                    </a:lnTo>
                    <a:lnTo>
                      <a:pt x="499" y="613"/>
                    </a:lnTo>
                    <a:lnTo>
                      <a:pt x="499" y="648"/>
                    </a:lnTo>
                    <a:lnTo>
                      <a:pt x="499" y="681"/>
                    </a:lnTo>
                    <a:lnTo>
                      <a:pt x="496" y="716"/>
                    </a:lnTo>
                    <a:lnTo>
                      <a:pt x="494" y="733"/>
                    </a:lnTo>
                    <a:lnTo>
                      <a:pt x="491" y="748"/>
                    </a:lnTo>
                    <a:lnTo>
                      <a:pt x="488" y="764"/>
                    </a:lnTo>
                    <a:lnTo>
                      <a:pt x="485" y="779"/>
                    </a:lnTo>
                    <a:lnTo>
                      <a:pt x="480" y="794"/>
                    </a:lnTo>
                    <a:lnTo>
                      <a:pt x="476" y="808"/>
                    </a:lnTo>
                    <a:lnTo>
                      <a:pt x="470" y="821"/>
                    </a:lnTo>
                    <a:lnTo>
                      <a:pt x="464" y="834"/>
                    </a:lnTo>
                    <a:lnTo>
                      <a:pt x="457" y="844"/>
                    </a:lnTo>
                    <a:lnTo>
                      <a:pt x="451" y="855"/>
                    </a:lnTo>
                    <a:lnTo>
                      <a:pt x="444" y="864"/>
                    </a:lnTo>
                    <a:lnTo>
                      <a:pt x="436" y="875"/>
                    </a:lnTo>
                    <a:lnTo>
                      <a:pt x="421" y="893"/>
                    </a:lnTo>
                    <a:lnTo>
                      <a:pt x="412" y="902"/>
                    </a:lnTo>
                    <a:lnTo>
                      <a:pt x="403" y="911"/>
                    </a:lnTo>
                    <a:lnTo>
                      <a:pt x="381" y="926"/>
                    </a:lnTo>
                    <a:lnTo>
                      <a:pt x="370" y="932"/>
                    </a:lnTo>
                    <a:lnTo>
                      <a:pt x="360" y="939"/>
                    </a:lnTo>
                    <a:lnTo>
                      <a:pt x="348" y="943"/>
                    </a:lnTo>
                    <a:lnTo>
                      <a:pt x="335" y="948"/>
                    </a:lnTo>
                    <a:lnTo>
                      <a:pt x="323" y="952"/>
                    </a:lnTo>
                    <a:lnTo>
                      <a:pt x="309" y="955"/>
                    </a:lnTo>
                    <a:lnTo>
                      <a:pt x="287" y="960"/>
                    </a:lnTo>
                    <a:lnTo>
                      <a:pt x="265" y="963"/>
                    </a:lnTo>
                    <a:lnTo>
                      <a:pt x="242" y="964"/>
                    </a:lnTo>
                    <a:lnTo>
                      <a:pt x="221" y="964"/>
                    </a:lnTo>
                    <a:lnTo>
                      <a:pt x="210" y="964"/>
                    </a:lnTo>
                    <a:lnTo>
                      <a:pt x="198" y="963"/>
                    </a:lnTo>
                    <a:lnTo>
                      <a:pt x="178" y="960"/>
                    </a:lnTo>
                    <a:lnTo>
                      <a:pt x="157" y="954"/>
                    </a:lnTo>
                    <a:lnTo>
                      <a:pt x="146" y="951"/>
                    </a:lnTo>
                    <a:lnTo>
                      <a:pt x="137" y="946"/>
                    </a:lnTo>
                    <a:lnTo>
                      <a:pt x="120" y="937"/>
                    </a:lnTo>
                    <a:lnTo>
                      <a:pt x="105" y="928"/>
                    </a:lnTo>
                    <a:lnTo>
                      <a:pt x="90" y="919"/>
                    </a:lnTo>
                    <a:lnTo>
                      <a:pt x="76" y="908"/>
                    </a:lnTo>
                    <a:lnTo>
                      <a:pt x="46" y="885"/>
                    </a:lnTo>
                    <a:lnTo>
                      <a:pt x="30" y="875"/>
                    </a:lnTo>
                    <a:lnTo>
                      <a:pt x="14" y="864"/>
                    </a:lnTo>
                    <a:lnTo>
                      <a:pt x="9" y="861"/>
                    </a:lnTo>
                    <a:lnTo>
                      <a:pt x="4" y="858"/>
                    </a:lnTo>
                    <a:lnTo>
                      <a:pt x="0" y="853"/>
                    </a:lnTo>
                    <a:lnTo>
                      <a:pt x="0" y="852"/>
                    </a:lnTo>
                    <a:lnTo>
                      <a:pt x="0" y="849"/>
                    </a:lnTo>
                    <a:lnTo>
                      <a:pt x="6" y="829"/>
                    </a:lnTo>
                    <a:lnTo>
                      <a:pt x="20" y="785"/>
                    </a:lnTo>
                    <a:lnTo>
                      <a:pt x="27" y="759"/>
                    </a:lnTo>
                    <a:lnTo>
                      <a:pt x="35" y="732"/>
                    </a:lnTo>
                    <a:lnTo>
                      <a:pt x="41" y="704"/>
                    </a:lnTo>
                    <a:lnTo>
                      <a:pt x="46" y="681"/>
                    </a:lnTo>
                    <a:lnTo>
                      <a:pt x="46" y="668"/>
                    </a:lnTo>
                    <a:lnTo>
                      <a:pt x="47" y="652"/>
                    </a:lnTo>
                    <a:lnTo>
                      <a:pt x="46" y="637"/>
                    </a:lnTo>
                    <a:lnTo>
                      <a:pt x="44" y="630"/>
                    </a:lnTo>
                    <a:lnTo>
                      <a:pt x="43" y="624"/>
                    </a:lnTo>
                    <a:lnTo>
                      <a:pt x="33" y="589"/>
                    </a:lnTo>
                    <a:lnTo>
                      <a:pt x="29" y="572"/>
                    </a:lnTo>
                    <a:lnTo>
                      <a:pt x="26" y="555"/>
                    </a:lnTo>
                    <a:lnTo>
                      <a:pt x="23" y="538"/>
                    </a:lnTo>
                    <a:lnTo>
                      <a:pt x="21" y="522"/>
                    </a:lnTo>
                    <a:lnTo>
                      <a:pt x="20" y="503"/>
                    </a:lnTo>
                    <a:lnTo>
                      <a:pt x="18" y="485"/>
                    </a:lnTo>
                    <a:lnTo>
                      <a:pt x="17" y="421"/>
                    </a:lnTo>
                    <a:lnTo>
                      <a:pt x="17" y="388"/>
                    </a:lnTo>
                    <a:lnTo>
                      <a:pt x="20" y="356"/>
                    </a:lnTo>
                    <a:lnTo>
                      <a:pt x="20" y="339"/>
                    </a:lnTo>
                    <a:lnTo>
                      <a:pt x="23" y="322"/>
                    </a:lnTo>
                    <a:lnTo>
                      <a:pt x="24" y="307"/>
                    </a:lnTo>
                    <a:lnTo>
                      <a:pt x="27" y="290"/>
                    </a:lnTo>
                    <a:lnTo>
                      <a:pt x="32" y="275"/>
                    </a:lnTo>
                    <a:lnTo>
                      <a:pt x="36" y="258"/>
                    </a:lnTo>
                    <a:lnTo>
                      <a:pt x="47" y="228"/>
                    </a:lnTo>
                    <a:lnTo>
                      <a:pt x="76" y="165"/>
                    </a:lnTo>
                    <a:close/>
                  </a:path>
                </a:pathLst>
              </a:custGeom>
              <a:solidFill>
                <a:srgbClr val="D7D7D7"/>
              </a:solidFill>
              <a:ln w="9525">
                <a:solidFill>
                  <a:schemeClr val="tx2"/>
                </a:solidFill>
                <a:round/>
                <a:headEnd/>
                <a:tailEnd/>
              </a:ln>
            </p:spPr>
            <p:txBody>
              <a:bodyPr/>
              <a:lstStyle/>
              <a:p>
                <a:endParaRPr lang="en-US" sz="3120"/>
              </a:p>
            </p:txBody>
          </p:sp>
          <p:sp>
            <p:nvSpPr>
              <p:cNvPr id="380716" name="Freeform 812"/>
              <p:cNvSpPr>
                <a:spLocks/>
              </p:cNvSpPr>
              <p:nvPr/>
            </p:nvSpPr>
            <p:spPr bwMode="auto">
              <a:xfrm>
                <a:off x="726" y="1299"/>
                <a:ext cx="42" cy="51"/>
              </a:xfrm>
              <a:custGeom>
                <a:avLst/>
                <a:gdLst>
                  <a:gd name="T0" fmla="*/ 0 w 85"/>
                  <a:gd name="T1" fmla="*/ 95 h 102"/>
                  <a:gd name="T2" fmla="*/ 47 w 85"/>
                  <a:gd name="T3" fmla="*/ 35 h 102"/>
                  <a:gd name="T4" fmla="*/ 69 w 85"/>
                  <a:gd name="T5" fmla="*/ 10 h 102"/>
                  <a:gd name="T6" fmla="*/ 81 w 85"/>
                  <a:gd name="T7" fmla="*/ 0 h 102"/>
                  <a:gd name="T8" fmla="*/ 85 w 85"/>
                  <a:gd name="T9" fmla="*/ 6 h 102"/>
                  <a:gd name="T10" fmla="*/ 73 w 85"/>
                  <a:gd name="T11" fmla="*/ 16 h 102"/>
                  <a:gd name="T12" fmla="*/ 52 w 85"/>
                  <a:gd name="T13" fmla="*/ 41 h 102"/>
                  <a:gd name="T14" fmla="*/ 5 w 85"/>
                  <a:gd name="T15" fmla="*/ 102 h 102"/>
                  <a:gd name="T16" fmla="*/ 0 w 85"/>
                  <a:gd name="T17"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2">
                    <a:moveTo>
                      <a:pt x="0" y="95"/>
                    </a:moveTo>
                    <a:lnTo>
                      <a:pt x="47" y="35"/>
                    </a:lnTo>
                    <a:lnTo>
                      <a:pt x="69" y="10"/>
                    </a:lnTo>
                    <a:lnTo>
                      <a:pt x="81" y="0"/>
                    </a:lnTo>
                    <a:lnTo>
                      <a:pt x="85" y="6"/>
                    </a:lnTo>
                    <a:lnTo>
                      <a:pt x="73" y="16"/>
                    </a:lnTo>
                    <a:lnTo>
                      <a:pt x="52" y="41"/>
                    </a:lnTo>
                    <a:lnTo>
                      <a:pt x="5" y="102"/>
                    </a:lnTo>
                    <a:lnTo>
                      <a:pt x="0" y="95"/>
                    </a:lnTo>
                    <a:close/>
                  </a:path>
                </a:pathLst>
              </a:custGeom>
              <a:solidFill>
                <a:srgbClr val="000000"/>
              </a:solidFill>
              <a:ln w="9525">
                <a:solidFill>
                  <a:schemeClr val="tx2"/>
                </a:solidFill>
                <a:round/>
                <a:headEnd/>
                <a:tailEnd/>
              </a:ln>
            </p:spPr>
            <p:txBody>
              <a:bodyPr/>
              <a:lstStyle/>
              <a:p>
                <a:endParaRPr lang="en-US" sz="3120"/>
              </a:p>
            </p:txBody>
          </p:sp>
          <p:sp>
            <p:nvSpPr>
              <p:cNvPr id="380717" name="Freeform 813"/>
              <p:cNvSpPr>
                <a:spLocks/>
              </p:cNvSpPr>
              <p:nvPr/>
            </p:nvSpPr>
            <p:spPr bwMode="auto">
              <a:xfrm>
                <a:off x="767" y="1298"/>
                <a:ext cx="111" cy="31"/>
              </a:xfrm>
              <a:custGeom>
                <a:avLst/>
                <a:gdLst>
                  <a:gd name="T0" fmla="*/ 0 w 221"/>
                  <a:gd name="T1" fmla="*/ 2 h 62"/>
                  <a:gd name="T2" fmla="*/ 49 w 221"/>
                  <a:gd name="T3" fmla="*/ 0 h 62"/>
                  <a:gd name="T4" fmla="*/ 85 w 221"/>
                  <a:gd name="T5" fmla="*/ 3 h 62"/>
                  <a:gd name="T6" fmla="*/ 114 w 221"/>
                  <a:gd name="T7" fmla="*/ 11 h 62"/>
                  <a:gd name="T8" fmla="*/ 139 w 221"/>
                  <a:gd name="T9" fmla="*/ 20 h 62"/>
                  <a:gd name="T10" fmla="*/ 177 w 221"/>
                  <a:gd name="T11" fmla="*/ 41 h 62"/>
                  <a:gd name="T12" fmla="*/ 197 w 221"/>
                  <a:gd name="T13" fmla="*/ 50 h 62"/>
                  <a:gd name="T14" fmla="*/ 221 w 221"/>
                  <a:gd name="T15" fmla="*/ 55 h 62"/>
                  <a:gd name="T16" fmla="*/ 220 w 221"/>
                  <a:gd name="T17" fmla="*/ 62 h 62"/>
                  <a:gd name="T18" fmla="*/ 195 w 221"/>
                  <a:gd name="T19" fmla="*/ 58 h 62"/>
                  <a:gd name="T20" fmla="*/ 172 w 221"/>
                  <a:gd name="T21" fmla="*/ 47 h 62"/>
                  <a:gd name="T22" fmla="*/ 134 w 221"/>
                  <a:gd name="T23" fmla="*/ 26 h 62"/>
                  <a:gd name="T24" fmla="*/ 113 w 221"/>
                  <a:gd name="T25" fmla="*/ 18 h 62"/>
                  <a:gd name="T26" fmla="*/ 84 w 221"/>
                  <a:gd name="T27" fmla="*/ 11 h 62"/>
                  <a:gd name="T28" fmla="*/ 49 w 221"/>
                  <a:gd name="T29" fmla="*/ 8 h 62"/>
                  <a:gd name="T30" fmla="*/ 0 w 221"/>
                  <a:gd name="T31" fmla="*/ 9 h 62"/>
                  <a:gd name="T32" fmla="*/ 0 w 221"/>
                  <a:gd name="T3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62">
                    <a:moveTo>
                      <a:pt x="0" y="2"/>
                    </a:moveTo>
                    <a:lnTo>
                      <a:pt x="49" y="0"/>
                    </a:lnTo>
                    <a:lnTo>
                      <a:pt x="85" y="3"/>
                    </a:lnTo>
                    <a:lnTo>
                      <a:pt x="114" y="11"/>
                    </a:lnTo>
                    <a:lnTo>
                      <a:pt x="139" y="20"/>
                    </a:lnTo>
                    <a:lnTo>
                      <a:pt x="177" y="41"/>
                    </a:lnTo>
                    <a:lnTo>
                      <a:pt x="197" y="50"/>
                    </a:lnTo>
                    <a:lnTo>
                      <a:pt x="221" y="55"/>
                    </a:lnTo>
                    <a:lnTo>
                      <a:pt x="220" y="62"/>
                    </a:lnTo>
                    <a:lnTo>
                      <a:pt x="195" y="58"/>
                    </a:lnTo>
                    <a:lnTo>
                      <a:pt x="172" y="47"/>
                    </a:lnTo>
                    <a:lnTo>
                      <a:pt x="134" y="26"/>
                    </a:lnTo>
                    <a:lnTo>
                      <a:pt x="113" y="18"/>
                    </a:lnTo>
                    <a:lnTo>
                      <a:pt x="84" y="11"/>
                    </a:lnTo>
                    <a:lnTo>
                      <a:pt x="49" y="8"/>
                    </a:lnTo>
                    <a:lnTo>
                      <a:pt x="0" y="9"/>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0718" name="Freeform 814"/>
              <p:cNvSpPr>
                <a:spLocks/>
              </p:cNvSpPr>
              <p:nvPr/>
            </p:nvSpPr>
            <p:spPr bwMode="auto">
              <a:xfrm>
                <a:off x="766" y="1299"/>
                <a:ext cx="2" cy="4"/>
              </a:xfrm>
              <a:custGeom>
                <a:avLst/>
                <a:gdLst>
                  <a:gd name="T0" fmla="*/ 0 w 4"/>
                  <a:gd name="T1" fmla="*/ 0 h 7"/>
                  <a:gd name="T2" fmla="*/ 3 w 4"/>
                  <a:gd name="T3" fmla="*/ 0 h 7"/>
                  <a:gd name="T4" fmla="*/ 3 w 4"/>
                  <a:gd name="T5" fmla="*/ 7 h 7"/>
                  <a:gd name="T6" fmla="*/ 4 w 4"/>
                  <a:gd name="T7" fmla="*/ 6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3" y="0"/>
                    </a:lnTo>
                    <a:lnTo>
                      <a:pt x="3" y="7"/>
                    </a:lnTo>
                    <a:lnTo>
                      <a:pt x="4"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19" name="Freeform 815"/>
              <p:cNvSpPr>
                <a:spLocks/>
              </p:cNvSpPr>
              <p:nvPr/>
            </p:nvSpPr>
            <p:spPr bwMode="auto">
              <a:xfrm>
                <a:off x="878" y="1281"/>
                <a:ext cx="137" cy="49"/>
              </a:xfrm>
              <a:custGeom>
                <a:avLst/>
                <a:gdLst>
                  <a:gd name="T0" fmla="*/ 0 w 273"/>
                  <a:gd name="T1" fmla="*/ 88 h 97"/>
                  <a:gd name="T2" fmla="*/ 32 w 273"/>
                  <a:gd name="T3" fmla="*/ 89 h 97"/>
                  <a:gd name="T4" fmla="*/ 66 w 273"/>
                  <a:gd name="T5" fmla="*/ 85 h 97"/>
                  <a:gd name="T6" fmla="*/ 99 w 273"/>
                  <a:gd name="T7" fmla="*/ 74 h 97"/>
                  <a:gd name="T8" fmla="*/ 134 w 273"/>
                  <a:gd name="T9" fmla="*/ 60 h 97"/>
                  <a:gd name="T10" fmla="*/ 272 w 273"/>
                  <a:gd name="T11" fmla="*/ 0 h 97"/>
                  <a:gd name="T12" fmla="*/ 273 w 273"/>
                  <a:gd name="T13" fmla="*/ 7 h 97"/>
                  <a:gd name="T14" fmla="*/ 136 w 273"/>
                  <a:gd name="T15" fmla="*/ 68 h 97"/>
                  <a:gd name="T16" fmla="*/ 101 w 273"/>
                  <a:gd name="T17" fmla="*/ 82 h 97"/>
                  <a:gd name="T18" fmla="*/ 67 w 273"/>
                  <a:gd name="T19" fmla="*/ 92 h 97"/>
                  <a:gd name="T20" fmla="*/ 32 w 273"/>
                  <a:gd name="T21" fmla="*/ 97 h 97"/>
                  <a:gd name="T22" fmla="*/ 0 w 273"/>
                  <a:gd name="T23" fmla="*/ 95 h 97"/>
                  <a:gd name="T24" fmla="*/ 0 w 273"/>
                  <a:gd name="T25"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97">
                    <a:moveTo>
                      <a:pt x="0" y="88"/>
                    </a:moveTo>
                    <a:lnTo>
                      <a:pt x="32" y="89"/>
                    </a:lnTo>
                    <a:lnTo>
                      <a:pt x="66" y="85"/>
                    </a:lnTo>
                    <a:lnTo>
                      <a:pt x="99" y="74"/>
                    </a:lnTo>
                    <a:lnTo>
                      <a:pt x="134" y="60"/>
                    </a:lnTo>
                    <a:lnTo>
                      <a:pt x="272" y="0"/>
                    </a:lnTo>
                    <a:lnTo>
                      <a:pt x="273" y="7"/>
                    </a:lnTo>
                    <a:lnTo>
                      <a:pt x="136" y="68"/>
                    </a:lnTo>
                    <a:lnTo>
                      <a:pt x="101" y="82"/>
                    </a:lnTo>
                    <a:lnTo>
                      <a:pt x="67" y="92"/>
                    </a:lnTo>
                    <a:lnTo>
                      <a:pt x="32" y="97"/>
                    </a:lnTo>
                    <a:lnTo>
                      <a:pt x="0" y="95"/>
                    </a:lnTo>
                    <a:lnTo>
                      <a:pt x="0" y="88"/>
                    </a:lnTo>
                    <a:close/>
                  </a:path>
                </a:pathLst>
              </a:custGeom>
              <a:solidFill>
                <a:srgbClr val="000000"/>
              </a:solidFill>
              <a:ln w="9525">
                <a:solidFill>
                  <a:schemeClr val="tx2"/>
                </a:solidFill>
                <a:round/>
                <a:headEnd/>
                <a:tailEnd/>
              </a:ln>
            </p:spPr>
            <p:txBody>
              <a:bodyPr/>
              <a:lstStyle/>
              <a:p>
                <a:endParaRPr lang="en-US" sz="3120"/>
              </a:p>
            </p:txBody>
          </p:sp>
          <p:sp>
            <p:nvSpPr>
              <p:cNvPr id="380720" name="Freeform 816"/>
              <p:cNvSpPr>
                <a:spLocks/>
              </p:cNvSpPr>
              <p:nvPr/>
            </p:nvSpPr>
            <p:spPr bwMode="auto">
              <a:xfrm>
                <a:off x="877" y="1325"/>
                <a:ext cx="1" cy="4"/>
              </a:xfrm>
              <a:custGeom>
                <a:avLst/>
                <a:gdLst>
                  <a:gd name="T0" fmla="*/ 0 w 1"/>
                  <a:gd name="T1" fmla="*/ 7 h 7"/>
                  <a:gd name="T2" fmla="*/ 1 w 1"/>
                  <a:gd name="T3" fmla="*/ 7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lnTo>
                      <a:pt x="1" y="7"/>
                    </a:ln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0721" name="Freeform 817"/>
              <p:cNvSpPr>
                <a:spLocks/>
              </p:cNvSpPr>
              <p:nvPr/>
            </p:nvSpPr>
            <p:spPr bwMode="auto">
              <a:xfrm>
                <a:off x="1014" y="1264"/>
                <a:ext cx="43" cy="21"/>
              </a:xfrm>
              <a:custGeom>
                <a:avLst/>
                <a:gdLst>
                  <a:gd name="T0" fmla="*/ 0 w 87"/>
                  <a:gd name="T1" fmla="*/ 35 h 42"/>
                  <a:gd name="T2" fmla="*/ 85 w 87"/>
                  <a:gd name="T3" fmla="*/ 0 h 42"/>
                  <a:gd name="T4" fmla="*/ 87 w 87"/>
                  <a:gd name="T5" fmla="*/ 7 h 42"/>
                  <a:gd name="T6" fmla="*/ 1 w 87"/>
                  <a:gd name="T7" fmla="*/ 42 h 42"/>
                  <a:gd name="T8" fmla="*/ 0 w 87"/>
                  <a:gd name="T9" fmla="*/ 35 h 42"/>
                </a:gdLst>
                <a:ahLst/>
                <a:cxnLst>
                  <a:cxn ang="0">
                    <a:pos x="T0" y="T1"/>
                  </a:cxn>
                  <a:cxn ang="0">
                    <a:pos x="T2" y="T3"/>
                  </a:cxn>
                  <a:cxn ang="0">
                    <a:pos x="T4" y="T5"/>
                  </a:cxn>
                  <a:cxn ang="0">
                    <a:pos x="T6" y="T7"/>
                  </a:cxn>
                  <a:cxn ang="0">
                    <a:pos x="T8" y="T9"/>
                  </a:cxn>
                </a:cxnLst>
                <a:rect l="0" t="0" r="r" b="b"/>
                <a:pathLst>
                  <a:path w="87" h="42">
                    <a:moveTo>
                      <a:pt x="0" y="35"/>
                    </a:moveTo>
                    <a:lnTo>
                      <a:pt x="85" y="0"/>
                    </a:lnTo>
                    <a:lnTo>
                      <a:pt x="87" y="7"/>
                    </a:lnTo>
                    <a:lnTo>
                      <a:pt x="1" y="42"/>
                    </a:lnTo>
                    <a:lnTo>
                      <a:pt x="0" y="35"/>
                    </a:lnTo>
                    <a:close/>
                  </a:path>
                </a:pathLst>
              </a:custGeom>
              <a:solidFill>
                <a:srgbClr val="000000"/>
              </a:solidFill>
              <a:ln w="9525">
                <a:solidFill>
                  <a:schemeClr val="tx2"/>
                </a:solidFill>
                <a:round/>
                <a:headEnd/>
                <a:tailEnd/>
              </a:ln>
            </p:spPr>
            <p:txBody>
              <a:bodyPr/>
              <a:lstStyle/>
              <a:p>
                <a:endParaRPr lang="en-US" sz="3120"/>
              </a:p>
            </p:txBody>
          </p:sp>
          <p:sp>
            <p:nvSpPr>
              <p:cNvPr id="380722" name="Freeform 818"/>
              <p:cNvSpPr>
                <a:spLocks/>
              </p:cNvSpPr>
              <p:nvPr/>
            </p:nvSpPr>
            <p:spPr bwMode="auto">
              <a:xfrm>
                <a:off x="1014" y="1281"/>
                <a:ext cx="1" cy="4"/>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lnTo>
                      <a:pt x="1"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23" name="Rectangle 819"/>
              <p:cNvSpPr>
                <a:spLocks noChangeArrowheads="1"/>
              </p:cNvSpPr>
              <p:nvPr/>
            </p:nvSpPr>
            <p:spPr bwMode="auto">
              <a:xfrm>
                <a:off x="1057" y="1264"/>
                <a:ext cx="1" cy="4"/>
              </a:xfrm>
              <a:prstGeom prst="rect">
                <a:avLst/>
              </a:prstGeom>
              <a:solidFill>
                <a:srgbClr val="000000"/>
              </a:solidFill>
              <a:ln w="9525">
                <a:solidFill>
                  <a:schemeClr val="tx2"/>
                </a:solidFill>
                <a:miter lim="800000"/>
                <a:headEnd/>
                <a:tailEnd/>
              </a:ln>
            </p:spPr>
            <p:txBody>
              <a:bodyPr/>
              <a:lstStyle/>
              <a:p>
                <a:endParaRPr lang="en-US" sz="3120"/>
              </a:p>
            </p:txBody>
          </p:sp>
          <p:sp>
            <p:nvSpPr>
              <p:cNvPr id="380724" name="Freeform 820"/>
              <p:cNvSpPr>
                <a:spLocks/>
              </p:cNvSpPr>
              <p:nvPr/>
            </p:nvSpPr>
            <p:spPr bwMode="auto">
              <a:xfrm>
                <a:off x="1057" y="1264"/>
                <a:ext cx="1" cy="4"/>
              </a:xfrm>
              <a:custGeom>
                <a:avLst/>
                <a:gdLst>
                  <a:gd name="T0" fmla="*/ 0 w 2"/>
                  <a:gd name="T1" fmla="*/ 0 h 7"/>
                  <a:gd name="T2" fmla="*/ 0 w 2"/>
                  <a:gd name="T3" fmla="*/ 7 h 7"/>
                  <a:gd name="T4" fmla="*/ 2 w 2"/>
                  <a:gd name="T5" fmla="*/ 7 h 7"/>
                  <a:gd name="T6" fmla="*/ 0 w 2"/>
                  <a:gd name="T7" fmla="*/ 0 h 7"/>
                </a:gdLst>
                <a:ahLst/>
                <a:cxnLst>
                  <a:cxn ang="0">
                    <a:pos x="T0" y="T1"/>
                  </a:cxn>
                  <a:cxn ang="0">
                    <a:pos x="T2" y="T3"/>
                  </a:cxn>
                  <a:cxn ang="0">
                    <a:pos x="T4" y="T5"/>
                  </a:cxn>
                  <a:cxn ang="0">
                    <a:pos x="T6" y="T7"/>
                  </a:cxn>
                </a:cxnLst>
                <a:rect l="0" t="0" r="r" b="b"/>
                <a:pathLst>
                  <a:path w="2" h="7">
                    <a:moveTo>
                      <a:pt x="0" y="0"/>
                    </a:moveTo>
                    <a:lnTo>
                      <a:pt x="0" y="7"/>
                    </a:lnTo>
                    <a:lnTo>
                      <a:pt x="2"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25" name="Freeform 821"/>
              <p:cNvSpPr>
                <a:spLocks/>
              </p:cNvSpPr>
              <p:nvPr/>
            </p:nvSpPr>
            <p:spPr bwMode="auto">
              <a:xfrm>
                <a:off x="1057" y="1264"/>
                <a:ext cx="32" cy="52"/>
              </a:xfrm>
              <a:custGeom>
                <a:avLst/>
                <a:gdLst>
                  <a:gd name="T0" fmla="*/ 2 w 64"/>
                  <a:gd name="T1" fmla="*/ 0 h 103"/>
                  <a:gd name="T2" fmla="*/ 17 w 64"/>
                  <a:gd name="T3" fmla="*/ 4 h 103"/>
                  <a:gd name="T4" fmla="*/ 31 w 64"/>
                  <a:gd name="T5" fmla="*/ 13 h 103"/>
                  <a:gd name="T6" fmla="*/ 43 w 64"/>
                  <a:gd name="T7" fmla="*/ 25 h 103"/>
                  <a:gd name="T8" fmla="*/ 52 w 64"/>
                  <a:gd name="T9" fmla="*/ 39 h 103"/>
                  <a:gd name="T10" fmla="*/ 58 w 64"/>
                  <a:gd name="T11" fmla="*/ 56 h 103"/>
                  <a:gd name="T12" fmla="*/ 63 w 64"/>
                  <a:gd name="T13" fmla="*/ 71 h 103"/>
                  <a:gd name="T14" fmla="*/ 64 w 64"/>
                  <a:gd name="T15" fmla="*/ 88 h 103"/>
                  <a:gd name="T16" fmla="*/ 61 w 64"/>
                  <a:gd name="T17" fmla="*/ 103 h 103"/>
                  <a:gd name="T18" fmla="*/ 53 w 64"/>
                  <a:gd name="T19" fmla="*/ 103 h 103"/>
                  <a:gd name="T20" fmla="*/ 57 w 64"/>
                  <a:gd name="T21" fmla="*/ 88 h 103"/>
                  <a:gd name="T22" fmla="*/ 55 w 64"/>
                  <a:gd name="T23" fmla="*/ 73 h 103"/>
                  <a:gd name="T24" fmla="*/ 50 w 64"/>
                  <a:gd name="T25" fmla="*/ 57 h 103"/>
                  <a:gd name="T26" fmla="*/ 46 w 64"/>
                  <a:gd name="T27" fmla="*/ 44 h 103"/>
                  <a:gd name="T28" fmla="*/ 37 w 64"/>
                  <a:gd name="T29" fmla="*/ 30 h 103"/>
                  <a:gd name="T30" fmla="*/ 26 w 64"/>
                  <a:gd name="T31" fmla="*/ 19 h 103"/>
                  <a:gd name="T32" fmla="*/ 15 w 64"/>
                  <a:gd name="T33" fmla="*/ 12 h 103"/>
                  <a:gd name="T34" fmla="*/ 0 w 64"/>
                  <a:gd name="T35" fmla="*/ 7 h 103"/>
                  <a:gd name="T36" fmla="*/ 2 w 64"/>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03">
                    <a:moveTo>
                      <a:pt x="2" y="0"/>
                    </a:moveTo>
                    <a:lnTo>
                      <a:pt x="17" y="4"/>
                    </a:lnTo>
                    <a:lnTo>
                      <a:pt x="31" y="13"/>
                    </a:lnTo>
                    <a:lnTo>
                      <a:pt x="43" y="25"/>
                    </a:lnTo>
                    <a:lnTo>
                      <a:pt x="52" y="39"/>
                    </a:lnTo>
                    <a:lnTo>
                      <a:pt x="58" y="56"/>
                    </a:lnTo>
                    <a:lnTo>
                      <a:pt x="63" y="71"/>
                    </a:lnTo>
                    <a:lnTo>
                      <a:pt x="64" y="88"/>
                    </a:lnTo>
                    <a:lnTo>
                      <a:pt x="61" y="103"/>
                    </a:lnTo>
                    <a:lnTo>
                      <a:pt x="53" y="103"/>
                    </a:lnTo>
                    <a:lnTo>
                      <a:pt x="57" y="88"/>
                    </a:lnTo>
                    <a:lnTo>
                      <a:pt x="55" y="73"/>
                    </a:lnTo>
                    <a:lnTo>
                      <a:pt x="50" y="57"/>
                    </a:lnTo>
                    <a:lnTo>
                      <a:pt x="46" y="44"/>
                    </a:lnTo>
                    <a:lnTo>
                      <a:pt x="37" y="30"/>
                    </a:lnTo>
                    <a:lnTo>
                      <a:pt x="26" y="19"/>
                    </a:lnTo>
                    <a:lnTo>
                      <a:pt x="15" y="12"/>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726" name="Freeform 822"/>
              <p:cNvSpPr>
                <a:spLocks/>
              </p:cNvSpPr>
              <p:nvPr/>
            </p:nvSpPr>
            <p:spPr bwMode="auto">
              <a:xfrm>
                <a:off x="1057" y="1264"/>
                <a:ext cx="1" cy="4"/>
              </a:xfrm>
              <a:custGeom>
                <a:avLst/>
                <a:gdLst>
                  <a:gd name="T0" fmla="*/ 2 w 2"/>
                  <a:gd name="T1" fmla="*/ 0 h 7"/>
                  <a:gd name="T2" fmla="*/ 0 w 2"/>
                  <a:gd name="T3" fmla="*/ 7 h 7"/>
                  <a:gd name="T4" fmla="*/ 2 w 2"/>
                  <a:gd name="T5" fmla="*/ 7 h 7"/>
                  <a:gd name="T6" fmla="*/ 2 w 2"/>
                  <a:gd name="T7" fmla="*/ 0 h 7"/>
                </a:gdLst>
                <a:ahLst/>
                <a:cxnLst>
                  <a:cxn ang="0">
                    <a:pos x="T0" y="T1"/>
                  </a:cxn>
                  <a:cxn ang="0">
                    <a:pos x="T2" y="T3"/>
                  </a:cxn>
                  <a:cxn ang="0">
                    <a:pos x="T4" y="T5"/>
                  </a:cxn>
                  <a:cxn ang="0">
                    <a:pos x="T6" y="T7"/>
                  </a:cxn>
                </a:cxnLst>
                <a:rect l="0" t="0" r="r" b="b"/>
                <a:pathLst>
                  <a:path w="2" h="7">
                    <a:moveTo>
                      <a:pt x="2" y="0"/>
                    </a:moveTo>
                    <a:lnTo>
                      <a:pt x="0" y="7"/>
                    </a:lnTo>
                    <a:lnTo>
                      <a:pt x="2"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727" name="Freeform 823"/>
              <p:cNvSpPr>
                <a:spLocks/>
              </p:cNvSpPr>
              <p:nvPr/>
            </p:nvSpPr>
            <p:spPr bwMode="auto">
              <a:xfrm>
                <a:off x="991" y="1314"/>
                <a:ext cx="95" cy="44"/>
              </a:xfrm>
              <a:custGeom>
                <a:avLst/>
                <a:gdLst>
                  <a:gd name="T0" fmla="*/ 191 w 191"/>
                  <a:gd name="T1" fmla="*/ 6 h 88"/>
                  <a:gd name="T2" fmla="*/ 169 w 191"/>
                  <a:gd name="T3" fmla="*/ 17 h 88"/>
                  <a:gd name="T4" fmla="*/ 117 w 191"/>
                  <a:gd name="T5" fmla="*/ 37 h 88"/>
                  <a:gd name="T6" fmla="*/ 56 w 191"/>
                  <a:gd name="T7" fmla="*/ 61 h 88"/>
                  <a:gd name="T8" fmla="*/ 4 w 191"/>
                  <a:gd name="T9" fmla="*/ 88 h 88"/>
                  <a:gd name="T10" fmla="*/ 0 w 191"/>
                  <a:gd name="T11" fmla="*/ 82 h 88"/>
                  <a:gd name="T12" fmla="*/ 52 w 191"/>
                  <a:gd name="T13" fmla="*/ 55 h 88"/>
                  <a:gd name="T14" fmla="*/ 113 w 191"/>
                  <a:gd name="T15" fmla="*/ 30 h 88"/>
                  <a:gd name="T16" fmla="*/ 165 w 191"/>
                  <a:gd name="T17" fmla="*/ 11 h 88"/>
                  <a:gd name="T18" fmla="*/ 186 w 191"/>
                  <a:gd name="T19" fmla="*/ 0 h 88"/>
                  <a:gd name="T20" fmla="*/ 191 w 191"/>
                  <a:gd name="T21"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88">
                    <a:moveTo>
                      <a:pt x="191" y="6"/>
                    </a:moveTo>
                    <a:lnTo>
                      <a:pt x="169" y="17"/>
                    </a:lnTo>
                    <a:lnTo>
                      <a:pt x="117" y="37"/>
                    </a:lnTo>
                    <a:lnTo>
                      <a:pt x="56" y="61"/>
                    </a:lnTo>
                    <a:lnTo>
                      <a:pt x="4" y="88"/>
                    </a:lnTo>
                    <a:lnTo>
                      <a:pt x="0" y="82"/>
                    </a:lnTo>
                    <a:lnTo>
                      <a:pt x="52" y="55"/>
                    </a:lnTo>
                    <a:lnTo>
                      <a:pt x="113" y="30"/>
                    </a:lnTo>
                    <a:lnTo>
                      <a:pt x="165" y="11"/>
                    </a:lnTo>
                    <a:lnTo>
                      <a:pt x="186" y="0"/>
                    </a:lnTo>
                    <a:lnTo>
                      <a:pt x="191" y="6"/>
                    </a:lnTo>
                    <a:close/>
                  </a:path>
                </a:pathLst>
              </a:custGeom>
              <a:solidFill>
                <a:srgbClr val="000000"/>
              </a:solidFill>
              <a:ln w="9525">
                <a:solidFill>
                  <a:schemeClr val="tx2"/>
                </a:solidFill>
                <a:round/>
                <a:headEnd/>
                <a:tailEnd/>
              </a:ln>
            </p:spPr>
            <p:txBody>
              <a:bodyPr/>
              <a:lstStyle/>
              <a:p>
                <a:endParaRPr lang="en-US" sz="3120"/>
              </a:p>
            </p:txBody>
          </p:sp>
          <p:sp>
            <p:nvSpPr>
              <p:cNvPr id="380728" name="Freeform 824"/>
              <p:cNvSpPr>
                <a:spLocks/>
              </p:cNvSpPr>
              <p:nvPr/>
            </p:nvSpPr>
            <p:spPr bwMode="auto">
              <a:xfrm>
                <a:off x="1083" y="1314"/>
                <a:ext cx="4" cy="3"/>
              </a:xfrm>
              <a:custGeom>
                <a:avLst/>
                <a:gdLst>
                  <a:gd name="T0" fmla="*/ 8 w 8"/>
                  <a:gd name="T1" fmla="*/ 3 h 6"/>
                  <a:gd name="T2" fmla="*/ 8 w 8"/>
                  <a:gd name="T3" fmla="*/ 6 h 6"/>
                  <a:gd name="T4" fmla="*/ 7 w 8"/>
                  <a:gd name="T5" fmla="*/ 6 h 6"/>
                  <a:gd name="T6" fmla="*/ 2 w 8"/>
                  <a:gd name="T7" fmla="*/ 0 h 6"/>
                  <a:gd name="T8" fmla="*/ 0 w 8"/>
                  <a:gd name="T9" fmla="*/ 3 h 6"/>
                  <a:gd name="T10" fmla="*/ 8 w 8"/>
                  <a:gd name="T11" fmla="*/ 3 h 6"/>
                </a:gdLst>
                <a:ahLst/>
                <a:cxnLst>
                  <a:cxn ang="0">
                    <a:pos x="T0" y="T1"/>
                  </a:cxn>
                  <a:cxn ang="0">
                    <a:pos x="T2" y="T3"/>
                  </a:cxn>
                  <a:cxn ang="0">
                    <a:pos x="T4" y="T5"/>
                  </a:cxn>
                  <a:cxn ang="0">
                    <a:pos x="T6" y="T7"/>
                  </a:cxn>
                  <a:cxn ang="0">
                    <a:pos x="T8" y="T9"/>
                  </a:cxn>
                  <a:cxn ang="0">
                    <a:pos x="T10" y="T11"/>
                  </a:cxn>
                </a:cxnLst>
                <a:rect l="0" t="0" r="r" b="b"/>
                <a:pathLst>
                  <a:path w="8" h="6">
                    <a:moveTo>
                      <a:pt x="8" y="3"/>
                    </a:moveTo>
                    <a:lnTo>
                      <a:pt x="8" y="6"/>
                    </a:lnTo>
                    <a:lnTo>
                      <a:pt x="7" y="6"/>
                    </a:lnTo>
                    <a:lnTo>
                      <a:pt x="2" y="0"/>
                    </a:lnTo>
                    <a:lnTo>
                      <a:pt x="0" y="3"/>
                    </a:lnTo>
                    <a:lnTo>
                      <a:pt x="8" y="3"/>
                    </a:lnTo>
                    <a:close/>
                  </a:path>
                </a:pathLst>
              </a:custGeom>
              <a:solidFill>
                <a:srgbClr val="000000"/>
              </a:solidFill>
              <a:ln w="9525">
                <a:solidFill>
                  <a:schemeClr val="tx2"/>
                </a:solidFill>
                <a:round/>
                <a:headEnd/>
                <a:tailEnd/>
              </a:ln>
            </p:spPr>
            <p:txBody>
              <a:bodyPr/>
              <a:lstStyle/>
              <a:p>
                <a:endParaRPr lang="en-US" sz="3120"/>
              </a:p>
            </p:txBody>
          </p:sp>
          <p:sp>
            <p:nvSpPr>
              <p:cNvPr id="380729" name="Freeform 825"/>
              <p:cNvSpPr>
                <a:spLocks/>
              </p:cNvSpPr>
              <p:nvPr/>
            </p:nvSpPr>
            <p:spPr bwMode="auto">
              <a:xfrm>
                <a:off x="990" y="1357"/>
                <a:ext cx="92" cy="43"/>
              </a:xfrm>
              <a:custGeom>
                <a:avLst/>
                <a:gdLst>
                  <a:gd name="T0" fmla="*/ 8 w 183"/>
                  <a:gd name="T1" fmla="*/ 0 h 87"/>
                  <a:gd name="T2" fmla="*/ 10 w 183"/>
                  <a:gd name="T3" fmla="*/ 15 h 87"/>
                  <a:gd name="T4" fmla="*/ 11 w 183"/>
                  <a:gd name="T5" fmla="*/ 22 h 87"/>
                  <a:gd name="T6" fmla="*/ 13 w 183"/>
                  <a:gd name="T7" fmla="*/ 26 h 87"/>
                  <a:gd name="T8" fmla="*/ 19 w 183"/>
                  <a:gd name="T9" fmla="*/ 37 h 87"/>
                  <a:gd name="T10" fmla="*/ 26 w 183"/>
                  <a:gd name="T11" fmla="*/ 44 h 87"/>
                  <a:gd name="T12" fmla="*/ 35 w 183"/>
                  <a:gd name="T13" fmla="*/ 52 h 87"/>
                  <a:gd name="T14" fmla="*/ 45 w 183"/>
                  <a:gd name="T15" fmla="*/ 58 h 87"/>
                  <a:gd name="T16" fmla="*/ 71 w 183"/>
                  <a:gd name="T17" fmla="*/ 67 h 87"/>
                  <a:gd name="T18" fmla="*/ 100 w 183"/>
                  <a:gd name="T19" fmla="*/ 72 h 87"/>
                  <a:gd name="T20" fmla="*/ 130 w 183"/>
                  <a:gd name="T21" fmla="*/ 75 h 87"/>
                  <a:gd name="T22" fmla="*/ 159 w 183"/>
                  <a:gd name="T23" fmla="*/ 76 h 87"/>
                  <a:gd name="T24" fmla="*/ 183 w 183"/>
                  <a:gd name="T25" fmla="*/ 79 h 87"/>
                  <a:gd name="T26" fmla="*/ 183 w 183"/>
                  <a:gd name="T27" fmla="*/ 87 h 87"/>
                  <a:gd name="T28" fmla="*/ 159 w 183"/>
                  <a:gd name="T29" fmla="*/ 84 h 87"/>
                  <a:gd name="T30" fmla="*/ 130 w 183"/>
                  <a:gd name="T31" fmla="*/ 82 h 87"/>
                  <a:gd name="T32" fmla="*/ 98 w 183"/>
                  <a:gd name="T33" fmla="*/ 79 h 87"/>
                  <a:gd name="T34" fmla="*/ 69 w 183"/>
                  <a:gd name="T35" fmla="*/ 75 h 87"/>
                  <a:gd name="T36" fmla="*/ 43 w 183"/>
                  <a:gd name="T37" fmla="*/ 66 h 87"/>
                  <a:gd name="T38" fmla="*/ 31 w 183"/>
                  <a:gd name="T39" fmla="*/ 58 h 87"/>
                  <a:gd name="T40" fmla="*/ 22 w 183"/>
                  <a:gd name="T41" fmla="*/ 50 h 87"/>
                  <a:gd name="T42" fmla="*/ 13 w 183"/>
                  <a:gd name="T43" fmla="*/ 41 h 87"/>
                  <a:gd name="T44" fmla="*/ 6 w 183"/>
                  <a:gd name="T45" fmla="*/ 31 h 87"/>
                  <a:gd name="T46" fmla="*/ 3 w 183"/>
                  <a:gd name="T47" fmla="*/ 23 h 87"/>
                  <a:gd name="T48" fmla="*/ 2 w 183"/>
                  <a:gd name="T49" fmla="*/ 17 h 87"/>
                  <a:gd name="T50" fmla="*/ 0 w 183"/>
                  <a:gd name="T51" fmla="*/ 2 h 87"/>
                  <a:gd name="T52" fmla="*/ 8 w 183"/>
                  <a:gd name="T5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3" h="87">
                    <a:moveTo>
                      <a:pt x="8" y="0"/>
                    </a:moveTo>
                    <a:lnTo>
                      <a:pt x="10" y="15"/>
                    </a:lnTo>
                    <a:lnTo>
                      <a:pt x="11" y="22"/>
                    </a:lnTo>
                    <a:lnTo>
                      <a:pt x="13" y="26"/>
                    </a:lnTo>
                    <a:lnTo>
                      <a:pt x="19" y="37"/>
                    </a:lnTo>
                    <a:lnTo>
                      <a:pt x="26" y="44"/>
                    </a:lnTo>
                    <a:lnTo>
                      <a:pt x="35" y="52"/>
                    </a:lnTo>
                    <a:lnTo>
                      <a:pt x="45" y="58"/>
                    </a:lnTo>
                    <a:lnTo>
                      <a:pt x="71" y="67"/>
                    </a:lnTo>
                    <a:lnTo>
                      <a:pt x="100" y="72"/>
                    </a:lnTo>
                    <a:lnTo>
                      <a:pt x="130" y="75"/>
                    </a:lnTo>
                    <a:lnTo>
                      <a:pt x="159" y="76"/>
                    </a:lnTo>
                    <a:lnTo>
                      <a:pt x="183" y="79"/>
                    </a:lnTo>
                    <a:lnTo>
                      <a:pt x="183" y="87"/>
                    </a:lnTo>
                    <a:lnTo>
                      <a:pt x="159" y="84"/>
                    </a:lnTo>
                    <a:lnTo>
                      <a:pt x="130" y="82"/>
                    </a:lnTo>
                    <a:lnTo>
                      <a:pt x="98" y="79"/>
                    </a:lnTo>
                    <a:lnTo>
                      <a:pt x="69" y="75"/>
                    </a:lnTo>
                    <a:lnTo>
                      <a:pt x="43" y="66"/>
                    </a:lnTo>
                    <a:lnTo>
                      <a:pt x="31" y="58"/>
                    </a:lnTo>
                    <a:lnTo>
                      <a:pt x="22" y="50"/>
                    </a:lnTo>
                    <a:lnTo>
                      <a:pt x="13" y="41"/>
                    </a:lnTo>
                    <a:lnTo>
                      <a:pt x="6" y="31"/>
                    </a:lnTo>
                    <a:lnTo>
                      <a:pt x="3" y="23"/>
                    </a:lnTo>
                    <a:lnTo>
                      <a:pt x="2" y="17"/>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0730" name="Freeform 826"/>
              <p:cNvSpPr>
                <a:spLocks/>
              </p:cNvSpPr>
              <p:nvPr/>
            </p:nvSpPr>
            <p:spPr bwMode="auto">
              <a:xfrm>
                <a:off x="990" y="1355"/>
                <a:ext cx="4" cy="3"/>
              </a:xfrm>
              <a:custGeom>
                <a:avLst/>
                <a:gdLst>
                  <a:gd name="T0" fmla="*/ 2 w 8"/>
                  <a:gd name="T1" fmla="*/ 0 h 6"/>
                  <a:gd name="T2" fmla="*/ 0 w 8"/>
                  <a:gd name="T3" fmla="*/ 2 h 6"/>
                  <a:gd name="T4" fmla="*/ 0 w 8"/>
                  <a:gd name="T5" fmla="*/ 5 h 6"/>
                  <a:gd name="T6" fmla="*/ 8 w 8"/>
                  <a:gd name="T7" fmla="*/ 3 h 6"/>
                  <a:gd name="T8" fmla="*/ 6 w 8"/>
                  <a:gd name="T9" fmla="*/ 6 h 6"/>
                  <a:gd name="T10" fmla="*/ 2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2" y="0"/>
                    </a:moveTo>
                    <a:lnTo>
                      <a:pt x="0" y="2"/>
                    </a:lnTo>
                    <a:lnTo>
                      <a:pt x="0" y="5"/>
                    </a:lnTo>
                    <a:lnTo>
                      <a:pt x="8" y="3"/>
                    </a:lnTo>
                    <a:lnTo>
                      <a:pt x="6"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731" name="Freeform 827"/>
              <p:cNvSpPr>
                <a:spLocks/>
              </p:cNvSpPr>
              <p:nvPr/>
            </p:nvSpPr>
            <p:spPr bwMode="auto">
              <a:xfrm>
                <a:off x="1074" y="1396"/>
                <a:ext cx="16" cy="56"/>
              </a:xfrm>
              <a:custGeom>
                <a:avLst/>
                <a:gdLst>
                  <a:gd name="T0" fmla="*/ 17 w 32"/>
                  <a:gd name="T1" fmla="*/ 0 h 113"/>
                  <a:gd name="T2" fmla="*/ 28 w 32"/>
                  <a:gd name="T3" fmla="*/ 8 h 113"/>
                  <a:gd name="T4" fmla="*/ 32 w 32"/>
                  <a:gd name="T5" fmla="*/ 22 h 113"/>
                  <a:gd name="T6" fmla="*/ 32 w 32"/>
                  <a:gd name="T7" fmla="*/ 60 h 113"/>
                  <a:gd name="T8" fmla="*/ 28 w 32"/>
                  <a:gd name="T9" fmla="*/ 78 h 113"/>
                  <a:gd name="T10" fmla="*/ 22 w 32"/>
                  <a:gd name="T11" fmla="*/ 98 h 113"/>
                  <a:gd name="T12" fmla="*/ 14 w 32"/>
                  <a:gd name="T13" fmla="*/ 110 h 113"/>
                  <a:gd name="T14" fmla="*/ 8 w 32"/>
                  <a:gd name="T15" fmla="*/ 113 h 113"/>
                  <a:gd name="T16" fmla="*/ 3 w 32"/>
                  <a:gd name="T17" fmla="*/ 113 h 113"/>
                  <a:gd name="T18" fmla="*/ 0 w 32"/>
                  <a:gd name="T19" fmla="*/ 107 h 113"/>
                  <a:gd name="T20" fmla="*/ 5 w 32"/>
                  <a:gd name="T21" fmla="*/ 107 h 113"/>
                  <a:gd name="T22" fmla="*/ 8 w 32"/>
                  <a:gd name="T23" fmla="*/ 105 h 113"/>
                  <a:gd name="T24" fmla="*/ 15 w 32"/>
                  <a:gd name="T25" fmla="*/ 93 h 113"/>
                  <a:gd name="T26" fmla="*/ 20 w 32"/>
                  <a:gd name="T27" fmla="*/ 76 h 113"/>
                  <a:gd name="T28" fmla="*/ 25 w 32"/>
                  <a:gd name="T29" fmla="*/ 60 h 113"/>
                  <a:gd name="T30" fmla="*/ 25 w 32"/>
                  <a:gd name="T31" fmla="*/ 22 h 113"/>
                  <a:gd name="T32" fmla="*/ 22 w 32"/>
                  <a:gd name="T33" fmla="*/ 13 h 113"/>
                  <a:gd name="T34" fmla="*/ 12 w 32"/>
                  <a:gd name="T35" fmla="*/ 6 h 113"/>
                  <a:gd name="T36" fmla="*/ 17 w 32"/>
                  <a:gd name="T3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13">
                    <a:moveTo>
                      <a:pt x="17" y="0"/>
                    </a:moveTo>
                    <a:lnTo>
                      <a:pt x="28" y="8"/>
                    </a:lnTo>
                    <a:lnTo>
                      <a:pt x="32" y="22"/>
                    </a:lnTo>
                    <a:lnTo>
                      <a:pt x="32" y="60"/>
                    </a:lnTo>
                    <a:lnTo>
                      <a:pt x="28" y="78"/>
                    </a:lnTo>
                    <a:lnTo>
                      <a:pt x="22" y="98"/>
                    </a:lnTo>
                    <a:lnTo>
                      <a:pt x="14" y="110"/>
                    </a:lnTo>
                    <a:lnTo>
                      <a:pt x="8" y="113"/>
                    </a:lnTo>
                    <a:lnTo>
                      <a:pt x="3" y="113"/>
                    </a:lnTo>
                    <a:lnTo>
                      <a:pt x="0" y="107"/>
                    </a:lnTo>
                    <a:lnTo>
                      <a:pt x="5" y="107"/>
                    </a:lnTo>
                    <a:lnTo>
                      <a:pt x="8" y="105"/>
                    </a:lnTo>
                    <a:lnTo>
                      <a:pt x="15" y="93"/>
                    </a:lnTo>
                    <a:lnTo>
                      <a:pt x="20" y="76"/>
                    </a:lnTo>
                    <a:lnTo>
                      <a:pt x="25" y="60"/>
                    </a:lnTo>
                    <a:lnTo>
                      <a:pt x="25" y="22"/>
                    </a:lnTo>
                    <a:lnTo>
                      <a:pt x="22" y="13"/>
                    </a:lnTo>
                    <a:lnTo>
                      <a:pt x="12" y="6"/>
                    </a:lnTo>
                    <a:lnTo>
                      <a:pt x="17" y="0"/>
                    </a:lnTo>
                    <a:close/>
                  </a:path>
                </a:pathLst>
              </a:custGeom>
              <a:solidFill>
                <a:srgbClr val="000000"/>
              </a:solidFill>
              <a:ln w="9525">
                <a:solidFill>
                  <a:schemeClr val="tx2"/>
                </a:solidFill>
                <a:round/>
                <a:headEnd/>
                <a:tailEnd/>
              </a:ln>
            </p:spPr>
            <p:txBody>
              <a:bodyPr/>
              <a:lstStyle/>
              <a:p>
                <a:endParaRPr lang="en-US" sz="3120"/>
              </a:p>
            </p:txBody>
          </p:sp>
          <p:sp>
            <p:nvSpPr>
              <p:cNvPr id="380732" name="Freeform 828"/>
              <p:cNvSpPr>
                <a:spLocks/>
              </p:cNvSpPr>
              <p:nvPr/>
            </p:nvSpPr>
            <p:spPr bwMode="auto">
              <a:xfrm>
                <a:off x="1080" y="1396"/>
                <a:ext cx="2" cy="4"/>
              </a:xfrm>
              <a:custGeom>
                <a:avLst/>
                <a:gdLst>
                  <a:gd name="T0" fmla="*/ 3 w 5"/>
                  <a:gd name="T1" fmla="*/ 0 h 8"/>
                  <a:gd name="T2" fmla="*/ 5 w 5"/>
                  <a:gd name="T3" fmla="*/ 0 h 8"/>
                  <a:gd name="T4" fmla="*/ 0 w 5"/>
                  <a:gd name="T5" fmla="*/ 6 h 8"/>
                  <a:gd name="T6" fmla="*/ 3 w 5"/>
                  <a:gd name="T7" fmla="*/ 8 h 8"/>
                  <a:gd name="T8" fmla="*/ 3 w 5"/>
                  <a:gd name="T9" fmla="*/ 0 h 8"/>
                </a:gdLst>
                <a:ahLst/>
                <a:cxnLst>
                  <a:cxn ang="0">
                    <a:pos x="T0" y="T1"/>
                  </a:cxn>
                  <a:cxn ang="0">
                    <a:pos x="T2" y="T3"/>
                  </a:cxn>
                  <a:cxn ang="0">
                    <a:pos x="T4" y="T5"/>
                  </a:cxn>
                  <a:cxn ang="0">
                    <a:pos x="T6" y="T7"/>
                  </a:cxn>
                  <a:cxn ang="0">
                    <a:pos x="T8" y="T9"/>
                  </a:cxn>
                </a:cxnLst>
                <a:rect l="0" t="0" r="r" b="b"/>
                <a:pathLst>
                  <a:path w="5" h="8">
                    <a:moveTo>
                      <a:pt x="3" y="0"/>
                    </a:moveTo>
                    <a:lnTo>
                      <a:pt x="5" y="0"/>
                    </a:lnTo>
                    <a:lnTo>
                      <a:pt x="0" y="6"/>
                    </a:lnTo>
                    <a:lnTo>
                      <a:pt x="3" y="8"/>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0733" name="Freeform 829"/>
              <p:cNvSpPr>
                <a:spLocks/>
              </p:cNvSpPr>
              <p:nvPr/>
            </p:nvSpPr>
            <p:spPr bwMode="auto">
              <a:xfrm>
                <a:off x="955" y="1446"/>
                <a:ext cx="120" cy="11"/>
              </a:xfrm>
              <a:custGeom>
                <a:avLst/>
                <a:gdLst>
                  <a:gd name="T0" fmla="*/ 240 w 240"/>
                  <a:gd name="T1" fmla="*/ 14 h 23"/>
                  <a:gd name="T2" fmla="*/ 205 w 240"/>
                  <a:gd name="T3" fmla="*/ 9 h 23"/>
                  <a:gd name="T4" fmla="*/ 174 w 240"/>
                  <a:gd name="T5" fmla="*/ 6 h 23"/>
                  <a:gd name="T6" fmla="*/ 115 w 240"/>
                  <a:gd name="T7" fmla="*/ 8 h 23"/>
                  <a:gd name="T8" fmla="*/ 60 w 240"/>
                  <a:gd name="T9" fmla="*/ 14 h 23"/>
                  <a:gd name="T10" fmla="*/ 3 w 240"/>
                  <a:gd name="T11" fmla="*/ 23 h 23"/>
                  <a:gd name="T12" fmla="*/ 0 w 240"/>
                  <a:gd name="T13" fmla="*/ 17 h 23"/>
                  <a:gd name="T14" fmla="*/ 57 w 240"/>
                  <a:gd name="T15" fmla="*/ 8 h 23"/>
                  <a:gd name="T16" fmla="*/ 115 w 240"/>
                  <a:gd name="T17" fmla="*/ 2 h 23"/>
                  <a:gd name="T18" fmla="*/ 174 w 240"/>
                  <a:gd name="T19" fmla="*/ 0 h 23"/>
                  <a:gd name="T20" fmla="*/ 205 w 240"/>
                  <a:gd name="T21" fmla="*/ 3 h 23"/>
                  <a:gd name="T22" fmla="*/ 240 w 240"/>
                  <a:gd name="T23" fmla="*/ 8 h 23"/>
                  <a:gd name="T24" fmla="*/ 240 w 240"/>
                  <a:gd name="T2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0" h="23">
                    <a:moveTo>
                      <a:pt x="240" y="14"/>
                    </a:moveTo>
                    <a:lnTo>
                      <a:pt x="205" y="9"/>
                    </a:lnTo>
                    <a:lnTo>
                      <a:pt x="174" y="6"/>
                    </a:lnTo>
                    <a:lnTo>
                      <a:pt x="115" y="8"/>
                    </a:lnTo>
                    <a:lnTo>
                      <a:pt x="60" y="14"/>
                    </a:lnTo>
                    <a:lnTo>
                      <a:pt x="3" y="23"/>
                    </a:lnTo>
                    <a:lnTo>
                      <a:pt x="0" y="17"/>
                    </a:lnTo>
                    <a:lnTo>
                      <a:pt x="57" y="8"/>
                    </a:lnTo>
                    <a:lnTo>
                      <a:pt x="115" y="2"/>
                    </a:lnTo>
                    <a:lnTo>
                      <a:pt x="174" y="0"/>
                    </a:lnTo>
                    <a:lnTo>
                      <a:pt x="205" y="3"/>
                    </a:lnTo>
                    <a:lnTo>
                      <a:pt x="240" y="8"/>
                    </a:lnTo>
                    <a:lnTo>
                      <a:pt x="240" y="14"/>
                    </a:lnTo>
                    <a:close/>
                  </a:path>
                </a:pathLst>
              </a:custGeom>
              <a:solidFill>
                <a:srgbClr val="000000"/>
              </a:solidFill>
              <a:ln w="9525">
                <a:solidFill>
                  <a:schemeClr val="tx2"/>
                </a:solidFill>
                <a:round/>
                <a:headEnd/>
                <a:tailEnd/>
              </a:ln>
            </p:spPr>
            <p:txBody>
              <a:bodyPr/>
              <a:lstStyle/>
              <a:p>
                <a:endParaRPr lang="en-US" sz="3120"/>
              </a:p>
            </p:txBody>
          </p:sp>
          <p:sp>
            <p:nvSpPr>
              <p:cNvPr id="380734" name="Freeform 830"/>
              <p:cNvSpPr>
                <a:spLocks/>
              </p:cNvSpPr>
              <p:nvPr/>
            </p:nvSpPr>
            <p:spPr bwMode="auto">
              <a:xfrm>
                <a:off x="1074" y="1449"/>
                <a:ext cx="2" cy="3"/>
              </a:xfrm>
              <a:custGeom>
                <a:avLst/>
                <a:gdLst>
                  <a:gd name="T0" fmla="*/ 3 w 3"/>
                  <a:gd name="T1" fmla="*/ 6 h 6"/>
                  <a:gd name="T2" fmla="*/ 2 w 3"/>
                  <a:gd name="T3" fmla="*/ 6 h 6"/>
                  <a:gd name="T4" fmla="*/ 2 w 3"/>
                  <a:gd name="T5" fmla="*/ 0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2" y="6"/>
                    </a:lnTo>
                    <a:lnTo>
                      <a:pt x="2" y="0"/>
                    </a:ln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0735" name="Freeform 831"/>
              <p:cNvSpPr>
                <a:spLocks/>
              </p:cNvSpPr>
              <p:nvPr/>
            </p:nvSpPr>
            <p:spPr bwMode="auto">
              <a:xfrm>
                <a:off x="930" y="1454"/>
                <a:ext cx="27" cy="19"/>
              </a:xfrm>
              <a:custGeom>
                <a:avLst/>
                <a:gdLst>
                  <a:gd name="T0" fmla="*/ 53 w 53"/>
                  <a:gd name="T1" fmla="*/ 6 h 38"/>
                  <a:gd name="T2" fmla="*/ 40 w 53"/>
                  <a:gd name="T3" fmla="*/ 11 h 38"/>
                  <a:gd name="T4" fmla="*/ 26 w 53"/>
                  <a:gd name="T5" fmla="*/ 17 h 38"/>
                  <a:gd name="T6" fmla="*/ 15 w 53"/>
                  <a:gd name="T7" fmla="*/ 26 h 38"/>
                  <a:gd name="T8" fmla="*/ 6 w 53"/>
                  <a:gd name="T9" fmla="*/ 38 h 38"/>
                  <a:gd name="T10" fmla="*/ 0 w 53"/>
                  <a:gd name="T11" fmla="*/ 33 h 38"/>
                  <a:gd name="T12" fmla="*/ 9 w 53"/>
                  <a:gd name="T13" fmla="*/ 21 h 38"/>
                  <a:gd name="T14" fmla="*/ 21 w 53"/>
                  <a:gd name="T15" fmla="*/ 11 h 38"/>
                  <a:gd name="T16" fmla="*/ 35 w 53"/>
                  <a:gd name="T17" fmla="*/ 5 h 38"/>
                  <a:gd name="T18" fmla="*/ 50 w 53"/>
                  <a:gd name="T19" fmla="*/ 0 h 38"/>
                  <a:gd name="T20" fmla="*/ 53 w 5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8">
                    <a:moveTo>
                      <a:pt x="53" y="6"/>
                    </a:moveTo>
                    <a:lnTo>
                      <a:pt x="40" y="11"/>
                    </a:lnTo>
                    <a:lnTo>
                      <a:pt x="26" y="17"/>
                    </a:lnTo>
                    <a:lnTo>
                      <a:pt x="15" y="26"/>
                    </a:lnTo>
                    <a:lnTo>
                      <a:pt x="6" y="38"/>
                    </a:lnTo>
                    <a:lnTo>
                      <a:pt x="0" y="33"/>
                    </a:lnTo>
                    <a:lnTo>
                      <a:pt x="9" y="21"/>
                    </a:lnTo>
                    <a:lnTo>
                      <a:pt x="21" y="11"/>
                    </a:lnTo>
                    <a:lnTo>
                      <a:pt x="35" y="5"/>
                    </a:lnTo>
                    <a:lnTo>
                      <a:pt x="50" y="0"/>
                    </a:lnTo>
                    <a:lnTo>
                      <a:pt x="53" y="6"/>
                    </a:lnTo>
                    <a:close/>
                  </a:path>
                </a:pathLst>
              </a:custGeom>
              <a:solidFill>
                <a:srgbClr val="000000"/>
              </a:solidFill>
              <a:ln w="9525">
                <a:solidFill>
                  <a:schemeClr val="tx2"/>
                </a:solidFill>
                <a:round/>
                <a:headEnd/>
                <a:tailEnd/>
              </a:ln>
            </p:spPr>
            <p:txBody>
              <a:bodyPr/>
              <a:lstStyle/>
              <a:p>
                <a:endParaRPr lang="en-US" sz="3120"/>
              </a:p>
            </p:txBody>
          </p:sp>
          <p:sp>
            <p:nvSpPr>
              <p:cNvPr id="380736" name="Freeform 832"/>
              <p:cNvSpPr>
                <a:spLocks/>
              </p:cNvSpPr>
              <p:nvPr/>
            </p:nvSpPr>
            <p:spPr bwMode="auto">
              <a:xfrm>
                <a:off x="955" y="1454"/>
                <a:ext cx="2" cy="3"/>
              </a:xfrm>
              <a:custGeom>
                <a:avLst/>
                <a:gdLst>
                  <a:gd name="T0" fmla="*/ 0 w 3"/>
                  <a:gd name="T1" fmla="*/ 0 h 6"/>
                  <a:gd name="T2" fmla="*/ 3 w 3"/>
                  <a:gd name="T3" fmla="*/ 6 h 6"/>
                  <a:gd name="T4" fmla="*/ 0 w 3"/>
                  <a:gd name="T5" fmla="*/ 0 h 6"/>
                </a:gdLst>
                <a:ahLst/>
                <a:cxnLst>
                  <a:cxn ang="0">
                    <a:pos x="T0" y="T1"/>
                  </a:cxn>
                  <a:cxn ang="0">
                    <a:pos x="T2" y="T3"/>
                  </a:cxn>
                  <a:cxn ang="0">
                    <a:pos x="T4" y="T5"/>
                  </a:cxn>
                </a:cxnLst>
                <a:rect l="0" t="0" r="r" b="b"/>
                <a:pathLst>
                  <a:path w="3" h="6">
                    <a:moveTo>
                      <a:pt x="0" y="0"/>
                    </a:moveTo>
                    <a:lnTo>
                      <a:pt x="3"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37" name="Freeform 833"/>
              <p:cNvSpPr>
                <a:spLocks/>
              </p:cNvSpPr>
              <p:nvPr/>
            </p:nvSpPr>
            <p:spPr bwMode="auto">
              <a:xfrm>
                <a:off x="918" y="1472"/>
                <a:ext cx="22" cy="210"/>
              </a:xfrm>
              <a:custGeom>
                <a:avLst/>
                <a:gdLst>
                  <a:gd name="T0" fmla="*/ 29 w 43"/>
                  <a:gd name="T1" fmla="*/ 0 h 420"/>
                  <a:gd name="T2" fmla="*/ 29 w 43"/>
                  <a:gd name="T3" fmla="*/ 17 h 420"/>
                  <a:gd name="T4" fmla="*/ 32 w 43"/>
                  <a:gd name="T5" fmla="*/ 53 h 420"/>
                  <a:gd name="T6" fmla="*/ 37 w 43"/>
                  <a:gd name="T7" fmla="*/ 105 h 420"/>
                  <a:gd name="T8" fmla="*/ 41 w 43"/>
                  <a:gd name="T9" fmla="*/ 167 h 420"/>
                  <a:gd name="T10" fmla="*/ 43 w 43"/>
                  <a:gd name="T11" fmla="*/ 236 h 420"/>
                  <a:gd name="T12" fmla="*/ 40 w 43"/>
                  <a:gd name="T13" fmla="*/ 304 h 420"/>
                  <a:gd name="T14" fmla="*/ 29 w 43"/>
                  <a:gd name="T15" fmla="*/ 367 h 420"/>
                  <a:gd name="T16" fmla="*/ 20 w 43"/>
                  <a:gd name="T17" fmla="*/ 396 h 420"/>
                  <a:gd name="T18" fmla="*/ 8 w 43"/>
                  <a:gd name="T19" fmla="*/ 420 h 420"/>
                  <a:gd name="T20" fmla="*/ 0 w 43"/>
                  <a:gd name="T21" fmla="*/ 418 h 420"/>
                  <a:gd name="T22" fmla="*/ 12 w 43"/>
                  <a:gd name="T23" fmla="*/ 394 h 420"/>
                  <a:gd name="T24" fmla="*/ 21 w 43"/>
                  <a:gd name="T25" fmla="*/ 365 h 420"/>
                  <a:gd name="T26" fmla="*/ 32 w 43"/>
                  <a:gd name="T27" fmla="*/ 304 h 420"/>
                  <a:gd name="T28" fmla="*/ 35 w 43"/>
                  <a:gd name="T29" fmla="*/ 236 h 420"/>
                  <a:gd name="T30" fmla="*/ 34 w 43"/>
                  <a:gd name="T31" fmla="*/ 167 h 420"/>
                  <a:gd name="T32" fmla="*/ 29 w 43"/>
                  <a:gd name="T33" fmla="*/ 105 h 420"/>
                  <a:gd name="T34" fmla="*/ 24 w 43"/>
                  <a:gd name="T35" fmla="*/ 53 h 420"/>
                  <a:gd name="T36" fmla="*/ 21 w 43"/>
                  <a:gd name="T37" fmla="*/ 17 h 420"/>
                  <a:gd name="T38" fmla="*/ 21 w 43"/>
                  <a:gd name="T39" fmla="*/ 0 h 420"/>
                  <a:gd name="T40" fmla="*/ 29 w 43"/>
                  <a:gd name="T41"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20">
                    <a:moveTo>
                      <a:pt x="29" y="0"/>
                    </a:moveTo>
                    <a:lnTo>
                      <a:pt x="29" y="17"/>
                    </a:lnTo>
                    <a:lnTo>
                      <a:pt x="32" y="53"/>
                    </a:lnTo>
                    <a:lnTo>
                      <a:pt x="37" y="105"/>
                    </a:lnTo>
                    <a:lnTo>
                      <a:pt x="41" y="167"/>
                    </a:lnTo>
                    <a:lnTo>
                      <a:pt x="43" y="236"/>
                    </a:lnTo>
                    <a:lnTo>
                      <a:pt x="40" y="304"/>
                    </a:lnTo>
                    <a:lnTo>
                      <a:pt x="29" y="367"/>
                    </a:lnTo>
                    <a:lnTo>
                      <a:pt x="20" y="396"/>
                    </a:lnTo>
                    <a:lnTo>
                      <a:pt x="8" y="420"/>
                    </a:lnTo>
                    <a:lnTo>
                      <a:pt x="0" y="418"/>
                    </a:lnTo>
                    <a:lnTo>
                      <a:pt x="12" y="394"/>
                    </a:lnTo>
                    <a:lnTo>
                      <a:pt x="21" y="365"/>
                    </a:lnTo>
                    <a:lnTo>
                      <a:pt x="32" y="304"/>
                    </a:lnTo>
                    <a:lnTo>
                      <a:pt x="35" y="236"/>
                    </a:lnTo>
                    <a:lnTo>
                      <a:pt x="34" y="167"/>
                    </a:lnTo>
                    <a:lnTo>
                      <a:pt x="29" y="105"/>
                    </a:lnTo>
                    <a:lnTo>
                      <a:pt x="24" y="53"/>
                    </a:lnTo>
                    <a:lnTo>
                      <a:pt x="21" y="17"/>
                    </a:lnTo>
                    <a:lnTo>
                      <a:pt x="21" y="0"/>
                    </a:lnTo>
                    <a:lnTo>
                      <a:pt x="29" y="0"/>
                    </a:lnTo>
                    <a:close/>
                  </a:path>
                </a:pathLst>
              </a:custGeom>
              <a:solidFill>
                <a:srgbClr val="000000"/>
              </a:solidFill>
              <a:ln w="9525">
                <a:solidFill>
                  <a:schemeClr val="tx2"/>
                </a:solidFill>
                <a:round/>
                <a:headEnd/>
                <a:tailEnd/>
              </a:ln>
            </p:spPr>
            <p:txBody>
              <a:bodyPr/>
              <a:lstStyle/>
              <a:p>
                <a:endParaRPr lang="en-US" sz="3120"/>
              </a:p>
            </p:txBody>
          </p:sp>
          <p:sp>
            <p:nvSpPr>
              <p:cNvPr id="380738" name="Freeform 834"/>
              <p:cNvSpPr>
                <a:spLocks/>
              </p:cNvSpPr>
              <p:nvPr/>
            </p:nvSpPr>
            <p:spPr bwMode="auto">
              <a:xfrm>
                <a:off x="929" y="1471"/>
                <a:ext cx="4" cy="2"/>
              </a:xfrm>
              <a:custGeom>
                <a:avLst/>
                <a:gdLst>
                  <a:gd name="T0" fmla="*/ 2 w 8"/>
                  <a:gd name="T1" fmla="*/ 0 h 5"/>
                  <a:gd name="T2" fmla="*/ 0 w 8"/>
                  <a:gd name="T3" fmla="*/ 2 h 5"/>
                  <a:gd name="T4" fmla="*/ 8 w 8"/>
                  <a:gd name="T5" fmla="*/ 2 h 5"/>
                  <a:gd name="T6" fmla="*/ 8 w 8"/>
                  <a:gd name="T7" fmla="*/ 5 h 5"/>
                  <a:gd name="T8" fmla="*/ 2 w 8"/>
                  <a:gd name="T9" fmla="*/ 0 h 5"/>
                </a:gdLst>
                <a:ahLst/>
                <a:cxnLst>
                  <a:cxn ang="0">
                    <a:pos x="T0" y="T1"/>
                  </a:cxn>
                  <a:cxn ang="0">
                    <a:pos x="T2" y="T3"/>
                  </a:cxn>
                  <a:cxn ang="0">
                    <a:pos x="T4" y="T5"/>
                  </a:cxn>
                  <a:cxn ang="0">
                    <a:pos x="T6" y="T7"/>
                  </a:cxn>
                  <a:cxn ang="0">
                    <a:pos x="T8" y="T9"/>
                  </a:cxn>
                </a:cxnLst>
                <a:rect l="0" t="0" r="r" b="b"/>
                <a:pathLst>
                  <a:path w="8" h="5">
                    <a:moveTo>
                      <a:pt x="2" y="0"/>
                    </a:moveTo>
                    <a:lnTo>
                      <a:pt x="0" y="2"/>
                    </a:lnTo>
                    <a:lnTo>
                      <a:pt x="8" y="2"/>
                    </a:lnTo>
                    <a:lnTo>
                      <a:pt x="8" y="5"/>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739" name="Freeform 835"/>
              <p:cNvSpPr>
                <a:spLocks/>
              </p:cNvSpPr>
              <p:nvPr/>
            </p:nvSpPr>
            <p:spPr bwMode="auto">
              <a:xfrm>
                <a:off x="843" y="1681"/>
                <a:ext cx="79" cy="64"/>
              </a:xfrm>
              <a:custGeom>
                <a:avLst/>
                <a:gdLst>
                  <a:gd name="T0" fmla="*/ 159 w 159"/>
                  <a:gd name="T1" fmla="*/ 5 h 128"/>
                  <a:gd name="T2" fmla="*/ 146 w 159"/>
                  <a:gd name="T3" fmla="*/ 28 h 128"/>
                  <a:gd name="T4" fmla="*/ 131 w 159"/>
                  <a:gd name="T5" fmla="*/ 48 h 128"/>
                  <a:gd name="T6" fmla="*/ 114 w 159"/>
                  <a:gd name="T7" fmla="*/ 66 h 128"/>
                  <a:gd name="T8" fmla="*/ 95 w 159"/>
                  <a:gd name="T9" fmla="*/ 84 h 128"/>
                  <a:gd name="T10" fmla="*/ 75 w 159"/>
                  <a:gd name="T11" fmla="*/ 98 h 128"/>
                  <a:gd name="T12" fmla="*/ 53 w 159"/>
                  <a:gd name="T13" fmla="*/ 112 h 128"/>
                  <a:gd name="T14" fmla="*/ 29 w 159"/>
                  <a:gd name="T15" fmla="*/ 121 h 128"/>
                  <a:gd name="T16" fmla="*/ 3 w 159"/>
                  <a:gd name="T17" fmla="*/ 128 h 128"/>
                  <a:gd name="T18" fmla="*/ 0 w 159"/>
                  <a:gd name="T19" fmla="*/ 122 h 128"/>
                  <a:gd name="T20" fmla="*/ 24 w 159"/>
                  <a:gd name="T21" fmla="*/ 115 h 128"/>
                  <a:gd name="T22" fmla="*/ 49 w 159"/>
                  <a:gd name="T23" fmla="*/ 105 h 128"/>
                  <a:gd name="T24" fmla="*/ 70 w 159"/>
                  <a:gd name="T25" fmla="*/ 92 h 128"/>
                  <a:gd name="T26" fmla="*/ 90 w 159"/>
                  <a:gd name="T27" fmla="*/ 78 h 128"/>
                  <a:gd name="T28" fmla="*/ 108 w 159"/>
                  <a:gd name="T29" fmla="*/ 61 h 128"/>
                  <a:gd name="T30" fmla="*/ 125 w 159"/>
                  <a:gd name="T31" fmla="*/ 43 h 128"/>
                  <a:gd name="T32" fmla="*/ 140 w 159"/>
                  <a:gd name="T33" fmla="*/ 23 h 128"/>
                  <a:gd name="T34" fmla="*/ 152 w 159"/>
                  <a:gd name="T35" fmla="*/ 0 h 128"/>
                  <a:gd name="T36" fmla="*/ 159 w 159"/>
                  <a:gd name="T37" fmla="*/ 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128">
                    <a:moveTo>
                      <a:pt x="159" y="5"/>
                    </a:moveTo>
                    <a:lnTo>
                      <a:pt x="146" y="28"/>
                    </a:lnTo>
                    <a:lnTo>
                      <a:pt x="131" y="48"/>
                    </a:lnTo>
                    <a:lnTo>
                      <a:pt x="114" y="66"/>
                    </a:lnTo>
                    <a:lnTo>
                      <a:pt x="95" y="84"/>
                    </a:lnTo>
                    <a:lnTo>
                      <a:pt x="75" y="98"/>
                    </a:lnTo>
                    <a:lnTo>
                      <a:pt x="53" y="112"/>
                    </a:lnTo>
                    <a:lnTo>
                      <a:pt x="29" y="121"/>
                    </a:lnTo>
                    <a:lnTo>
                      <a:pt x="3" y="128"/>
                    </a:lnTo>
                    <a:lnTo>
                      <a:pt x="0" y="122"/>
                    </a:lnTo>
                    <a:lnTo>
                      <a:pt x="24" y="115"/>
                    </a:lnTo>
                    <a:lnTo>
                      <a:pt x="49" y="105"/>
                    </a:lnTo>
                    <a:lnTo>
                      <a:pt x="70" y="92"/>
                    </a:lnTo>
                    <a:lnTo>
                      <a:pt x="90" y="78"/>
                    </a:lnTo>
                    <a:lnTo>
                      <a:pt x="108" y="61"/>
                    </a:lnTo>
                    <a:lnTo>
                      <a:pt x="125" y="43"/>
                    </a:lnTo>
                    <a:lnTo>
                      <a:pt x="140" y="23"/>
                    </a:lnTo>
                    <a:lnTo>
                      <a:pt x="152" y="0"/>
                    </a:lnTo>
                    <a:lnTo>
                      <a:pt x="159" y="5"/>
                    </a:lnTo>
                    <a:close/>
                  </a:path>
                </a:pathLst>
              </a:custGeom>
              <a:solidFill>
                <a:srgbClr val="000000"/>
              </a:solidFill>
              <a:ln w="9525">
                <a:solidFill>
                  <a:schemeClr val="tx2"/>
                </a:solidFill>
                <a:round/>
                <a:headEnd/>
                <a:tailEnd/>
              </a:ln>
            </p:spPr>
            <p:txBody>
              <a:bodyPr/>
              <a:lstStyle/>
              <a:p>
                <a:endParaRPr lang="en-US" sz="3120"/>
              </a:p>
            </p:txBody>
          </p:sp>
          <p:sp>
            <p:nvSpPr>
              <p:cNvPr id="380740" name="Freeform 836"/>
              <p:cNvSpPr>
                <a:spLocks/>
              </p:cNvSpPr>
              <p:nvPr/>
            </p:nvSpPr>
            <p:spPr bwMode="auto">
              <a:xfrm>
                <a:off x="918" y="1681"/>
                <a:ext cx="4" cy="7"/>
              </a:xfrm>
              <a:custGeom>
                <a:avLst/>
                <a:gdLst>
                  <a:gd name="T0" fmla="*/ 8 w 8"/>
                  <a:gd name="T1" fmla="*/ 2 h 14"/>
                  <a:gd name="T2" fmla="*/ 1 w 8"/>
                  <a:gd name="T3" fmla="*/ 14 h 14"/>
                  <a:gd name="T4" fmla="*/ 8 w 8"/>
                  <a:gd name="T5" fmla="*/ 5 h 14"/>
                  <a:gd name="T6" fmla="*/ 1 w 8"/>
                  <a:gd name="T7" fmla="*/ 0 h 14"/>
                  <a:gd name="T8" fmla="*/ 0 w 8"/>
                  <a:gd name="T9" fmla="*/ 0 h 14"/>
                  <a:gd name="T10" fmla="*/ 8 w 8"/>
                  <a:gd name="T11" fmla="*/ 2 h 14"/>
                </a:gdLst>
                <a:ahLst/>
                <a:cxnLst>
                  <a:cxn ang="0">
                    <a:pos x="T0" y="T1"/>
                  </a:cxn>
                  <a:cxn ang="0">
                    <a:pos x="T2" y="T3"/>
                  </a:cxn>
                  <a:cxn ang="0">
                    <a:pos x="T4" y="T5"/>
                  </a:cxn>
                  <a:cxn ang="0">
                    <a:pos x="T6" y="T7"/>
                  </a:cxn>
                  <a:cxn ang="0">
                    <a:pos x="T8" y="T9"/>
                  </a:cxn>
                  <a:cxn ang="0">
                    <a:pos x="T10" y="T11"/>
                  </a:cxn>
                </a:cxnLst>
                <a:rect l="0" t="0" r="r" b="b"/>
                <a:pathLst>
                  <a:path w="8" h="14">
                    <a:moveTo>
                      <a:pt x="8" y="2"/>
                    </a:moveTo>
                    <a:lnTo>
                      <a:pt x="1" y="14"/>
                    </a:lnTo>
                    <a:lnTo>
                      <a:pt x="8" y="5"/>
                    </a:lnTo>
                    <a:lnTo>
                      <a:pt x="1" y="0"/>
                    </a:lnTo>
                    <a:lnTo>
                      <a:pt x="0" y="0"/>
                    </a:lnTo>
                    <a:lnTo>
                      <a:pt x="8" y="2"/>
                    </a:lnTo>
                    <a:close/>
                  </a:path>
                </a:pathLst>
              </a:custGeom>
              <a:solidFill>
                <a:srgbClr val="000000"/>
              </a:solidFill>
              <a:ln w="9525">
                <a:solidFill>
                  <a:schemeClr val="tx2"/>
                </a:solidFill>
                <a:round/>
                <a:headEnd/>
                <a:tailEnd/>
              </a:ln>
            </p:spPr>
            <p:txBody>
              <a:bodyPr/>
              <a:lstStyle/>
              <a:p>
                <a:endParaRPr lang="en-US" sz="3120"/>
              </a:p>
            </p:txBody>
          </p:sp>
          <p:sp>
            <p:nvSpPr>
              <p:cNvPr id="380741" name="Freeform 837"/>
              <p:cNvSpPr>
                <a:spLocks/>
              </p:cNvSpPr>
              <p:nvPr/>
            </p:nvSpPr>
            <p:spPr bwMode="auto">
              <a:xfrm>
                <a:off x="757" y="1737"/>
                <a:ext cx="87" cy="12"/>
              </a:xfrm>
              <a:custGeom>
                <a:avLst/>
                <a:gdLst>
                  <a:gd name="T0" fmla="*/ 175 w 175"/>
                  <a:gd name="T1" fmla="*/ 15 h 24"/>
                  <a:gd name="T2" fmla="*/ 131 w 175"/>
                  <a:gd name="T3" fmla="*/ 21 h 24"/>
                  <a:gd name="T4" fmla="*/ 106 w 175"/>
                  <a:gd name="T5" fmla="*/ 24 h 24"/>
                  <a:gd name="T6" fmla="*/ 85 w 175"/>
                  <a:gd name="T7" fmla="*/ 24 h 24"/>
                  <a:gd name="T8" fmla="*/ 39 w 175"/>
                  <a:gd name="T9" fmla="*/ 20 h 24"/>
                  <a:gd name="T10" fmla="*/ 0 w 175"/>
                  <a:gd name="T11" fmla="*/ 6 h 24"/>
                  <a:gd name="T12" fmla="*/ 3 w 175"/>
                  <a:gd name="T13" fmla="*/ 0 h 24"/>
                  <a:gd name="T14" fmla="*/ 42 w 175"/>
                  <a:gd name="T15" fmla="*/ 14 h 24"/>
                  <a:gd name="T16" fmla="*/ 85 w 175"/>
                  <a:gd name="T17" fmla="*/ 18 h 24"/>
                  <a:gd name="T18" fmla="*/ 106 w 175"/>
                  <a:gd name="T19" fmla="*/ 18 h 24"/>
                  <a:gd name="T20" fmla="*/ 128 w 175"/>
                  <a:gd name="T21" fmla="*/ 15 h 24"/>
                  <a:gd name="T22" fmla="*/ 172 w 175"/>
                  <a:gd name="T23" fmla="*/ 9 h 24"/>
                  <a:gd name="T24" fmla="*/ 175 w 175"/>
                  <a:gd name="T2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24">
                    <a:moveTo>
                      <a:pt x="175" y="15"/>
                    </a:moveTo>
                    <a:lnTo>
                      <a:pt x="131" y="21"/>
                    </a:lnTo>
                    <a:lnTo>
                      <a:pt x="106" y="24"/>
                    </a:lnTo>
                    <a:lnTo>
                      <a:pt x="85" y="24"/>
                    </a:lnTo>
                    <a:lnTo>
                      <a:pt x="39" y="20"/>
                    </a:lnTo>
                    <a:lnTo>
                      <a:pt x="0" y="6"/>
                    </a:lnTo>
                    <a:lnTo>
                      <a:pt x="3" y="0"/>
                    </a:lnTo>
                    <a:lnTo>
                      <a:pt x="42" y="14"/>
                    </a:lnTo>
                    <a:lnTo>
                      <a:pt x="85" y="18"/>
                    </a:lnTo>
                    <a:lnTo>
                      <a:pt x="106" y="18"/>
                    </a:lnTo>
                    <a:lnTo>
                      <a:pt x="128" y="15"/>
                    </a:lnTo>
                    <a:lnTo>
                      <a:pt x="172" y="9"/>
                    </a:lnTo>
                    <a:lnTo>
                      <a:pt x="175" y="15"/>
                    </a:lnTo>
                    <a:close/>
                  </a:path>
                </a:pathLst>
              </a:custGeom>
              <a:solidFill>
                <a:srgbClr val="000000"/>
              </a:solidFill>
              <a:ln w="9525">
                <a:solidFill>
                  <a:schemeClr val="tx2"/>
                </a:solidFill>
                <a:round/>
                <a:headEnd/>
                <a:tailEnd/>
              </a:ln>
            </p:spPr>
            <p:txBody>
              <a:bodyPr/>
              <a:lstStyle/>
              <a:p>
                <a:endParaRPr lang="en-US" sz="3120"/>
              </a:p>
            </p:txBody>
          </p:sp>
          <p:sp>
            <p:nvSpPr>
              <p:cNvPr id="380742" name="Freeform 838"/>
              <p:cNvSpPr>
                <a:spLocks/>
              </p:cNvSpPr>
              <p:nvPr/>
            </p:nvSpPr>
            <p:spPr bwMode="auto">
              <a:xfrm>
                <a:off x="843" y="1742"/>
                <a:ext cx="1"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0743" name="Freeform 839"/>
              <p:cNvSpPr>
                <a:spLocks/>
              </p:cNvSpPr>
              <p:nvPr/>
            </p:nvSpPr>
            <p:spPr bwMode="auto">
              <a:xfrm>
                <a:off x="694" y="1696"/>
                <a:ext cx="64" cy="44"/>
              </a:xfrm>
              <a:custGeom>
                <a:avLst/>
                <a:gdLst>
                  <a:gd name="T0" fmla="*/ 124 w 129"/>
                  <a:gd name="T1" fmla="*/ 88 h 88"/>
                  <a:gd name="T2" fmla="*/ 92 w 129"/>
                  <a:gd name="T3" fmla="*/ 70 h 88"/>
                  <a:gd name="T4" fmla="*/ 63 w 129"/>
                  <a:gd name="T5" fmla="*/ 50 h 88"/>
                  <a:gd name="T6" fmla="*/ 0 w 129"/>
                  <a:gd name="T7" fmla="*/ 6 h 88"/>
                  <a:gd name="T8" fmla="*/ 5 w 129"/>
                  <a:gd name="T9" fmla="*/ 0 h 88"/>
                  <a:gd name="T10" fmla="*/ 68 w 129"/>
                  <a:gd name="T11" fmla="*/ 44 h 88"/>
                  <a:gd name="T12" fmla="*/ 97 w 129"/>
                  <a:gd name="T13" fmla="*/ 64 h 88"/>
                  <a:gd name="T14" fmla="*/ 129 w 129"/>
                  <a:gd name="T15" fmla="*/ 82 h 88"/>
                  <a:gd name="T16" fmla="*/ 124 w 129"/>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88">
                    <a:moveTo>
                      <a:pt x="124" y="88"/>
                    </a:moveTo>
                    <a:lnTo>
                      <a:pt x="92" y="70"/>
                    </a:lnTo>
                    <a:lnTo>
                      <a:pt x="63" y="50"/>
                    </a:lnTo>
                    <a:lnTo>
                      <a:pt x="0" y="6"/>
                    </a:lnTo>
                    <a:lnTo>
                      <a:pt x="5" y="0"/>
                    </a:lnTo>
                    <a:lnTo>
                      <a:pt x="68" y="44"/>
                    </a:lnTo>
                    <a:lnTo>
                      <a:pt x="97" y="64"/>
                    </a:lnTo>
                    <a:lnTo>
                      <a:pt x="129" y="82"/>
                    </a:lnTo>
                    <a:lnTo>
                      <a:pt x="124" y="88"/>
                    </a:lnTo>
                    <a:close/>
                  </a:path>
                </a:pathLst>
              </a:custGeom>
              <a:solidFill>
                <a:srgbClr val="000000"/>
              </a:solidFill>
              <a:ln w="9525">
                <a:solidFill>
                  <a:schemeClr val="tx2"/>
                </a:solidFill>
                <a:round/>
                <a:headEnd/>
                <a:tailEnd/>
              </a:ln>
            </p:spPr>
            <p:txBody>
              <a:bodyPr/>
              <a:lstStyle/>
              <a:p>
                <a:endParaRPr lang="en-US" sz="3120"/>
              </a:p>
            </p:txBody>
          </p:sp>
          <p:sp>
            <p:nvSpPr>
              <p:cNvPr id="380744" name="Freeform 840"/>
              <p:cNvSpPr>
                <a:spLocks/>
              </p:cNvSpPr>
              <p:nvPr/>
            </p:nvSpPr>
            <p:spPr bwMode="auto">
              <a:xfrm>
                <a:off x="756" y="1737"/>
                <a:ext cx="2" cy="3"/>
              </a:xfrm>
              <a:custGeom>
                <a:avLst/>
                <a:gdLst>
                  <a:gd name="T0" fmla="*/ 2 w 5"/>
                  <a:gd name="T1" fmla="*/ 6 h 6"/>
                  <a:gd name="T2" fmla="*/ 0 w 5"/>
                  <a:gd name="T3" fmla="*/ 6 h 6"/>
                  <a:gd name="T4" fmla="*/ 5 w 5"/>
                  <a:gd name="T5" fmla="*/ 0 h 6"/>
                  <a:gd name="T6" fmla="*/ 2 w 5"/>
                  <a:gd name="T7" fmla="*/ 6 h 6"/>
                </a:gdLst>
                <a:ahLst/>
                <a:cxnLst>
                  <a:cxn ang="0">
                    <a:pos x="T0" y="T1"/>
                  </a:cxn>
                  <a:cxn ang="0">
                    <a:pos x="T2" y="T3"/>
                  </a:cxn>
                  <a:cxn ang="0">
                    <a:pos x="T4" y="T5"/>
                  </a:cxn>
                  <a:cxn ang="0">
                    <a:pos x="T6" y="T7"/>
                  </a:cxn>
                </a:cxnLst>
                <a:rect l="0" t="0" r="r" b="b"/>
                <a:pathLst>
                  <a:path w="5" h="6">
                    <a:moveTo>
                      <a:pt x="2" y="6"/>
                    </a:moveTo>
                    <a:lnTo>
                      <a:pt x="0" y="6"/>
                    </a:lnTo>
                    <a:lnTo>
                      <a:pt x="5"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80745" name="Freeform 841"/>
              <p:cNvSpPr>
                <a:spLocks/>
              </p:cNvSpPr>
              <p:nvPr/>
            </p:nvSpPr>
            <p:spPr bwMode="auto">
              <a:xfrm>
                <a:off x="687" y="1688"/>
                <a:ext cx="10" cy="11"/>
              </a:xfrm>
              <a:custGeom>
                <a:avLst/>
                <a:gdLst>
                  <a:gd name="T0" fmla="*/ 15 w 20"/>
                  <a:gd name="T1" fmla="*/ 21 h 21"/>
                  <a:gd name="T2" fmla="*/ 6 w 20"/>
                  <a:gd name="T3" fmla="*/ 15 h 21"/>
                  <a:gd name="T4" fmla="*/ 0 w 20"/>
                  <a:gd name="T5" fmla="*/ 6 h 21"/>
                  <a:gd name="T6" fmla="*/ 5 w 20"/>
                  <a:gd name="T7" fmla="*/ 0 h 21"/>
                  <a:gd name="T8" fmla="*/ 11 w 20"/>
                  <a:gd name="T9" fmla="*/ 9 h 21"/>
                  <a:gd name="T10" fmla="*/ 20 w 20"/>
                  <a:gd name="T11" fmla="*/ 15 h 21"/>
                  <a:gd name="T12" fmla="*/ 15 w 20"/>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5" y="21"/>
                    </a:moveTo>
                    <a:lnTo>
                      <a:pt x="6" y="15"/>
                    </a:lnTo>
                    <a:lnTo>
                      <a:pt x="0" y="6"/>
                    </a:lnTo>
                    <a:lnTo>
                      <a:pt x="5" y="0"/>
                    </a:lnTo>
                    <a:lnTo>
                      <a:pt x="11" y="9"/>
                    </a:lnTo>
                    <a:lnTo>
                      <a:pt x="20" y="15"/>
                    </a:lnTo>
                    <a:lnTo>
                      <a:pt x="15" y="21"/>
                    </a:lnTo>
                    <a:close/>
                  </a:path>
                </a:pathLst>
              </a:custGeom>
              <a:solidFill>
                <a:srgbClr val="000000"/>
              </a:solidFill>
              <a:ln w="9525">
                <a:solidFill>
                  <a:schemeClr val="tx2"/>
                </a:solidFill>
                <a:round/>
                <a:headEnd/>
                <a:tailEnd/>
              </a:ln>
            </p:spPr>
            <p:txBody>
              <a:bodyPr/>
              <a:lstStyle/>
              <a:p>
                <a:endParaRPr lang="en-US" sz="3120"/>
              </a:p>
            </p:txBody>
          </p:sp>
          <p:sp>
            <p:nvSpPr>
              <p:cNvPr id="380746" name="Freeform 842"/>
              <p:cNvSpPr>
                <a:spLocks/>
              </p:cNvSpPr>
              <p:nvPr/>
            </p:nvSpPr>
            <p:spPr bwMode="auto">
              <a:xfrm>
                <a:off x="694" y="1696"/>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747" name="Freeform 843"/>
              <p:cNvSpPr>
                <a:spLocks/>
              </p:cNvSpPr>
              <p:nvPr/>
            </p:nvSpPr>
            <p:spPr bwMode="auto">
              <a:xfrm>
                <a:off x="687" y="1605"/>
                <a:ext cx="26" cy="86"/>
              </a:xfrm>
              <a:custGeom>
                <a:avLst/>
                <a:gdLst>
                  <a:gd name="T0" fmla="*/ 0 w 54"/>
                  <a:gd name="T1" fmla="*/ 167 h 172"/>
                  <a:gd name="T2" fmla="*/ 22 w 54"/>
                  <a:gd name="T3" fmla="*/ 103 h 172"/>
                  <a:gd name="T4" fmla="*/ 37 w 54"/>
                  <a:gd name="T5" fmla="*/ 50 h 172"/>
                  <a:gd name="T6" fmla="*/ 48 w 54"/>
                  <a:gd name="T7" fmla="*/ 0 h 172"/>
                  <a:gd name="T8" fmla="*/ 54 w 54"/>
                  <a:gd name="T9" fmla="*/ 3 h 172"/>
                  <a:gd name="T10" fmla="*/ 43 w 54"/>
                  <a:gd name="T11" fmla="*/ 53 h 172"/>
                  <a:gd name="T12" fmla="*/ 28 w 54"/>
                  <a:gd name="T13" fmla="*/ 106 h 172"/>
                  <a:gd name="T14" fmla="*/ 6 w 54"/>
                  <a:gd name="T15" fmla="*/ 172 h 172"/>
                  <a:gd name="T16" fmla="*/ 0 w 54"/>
                  <a:gd name="T17" fmla="*/ 16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2">
                    <a:moveTo>
                      <a:pt x="0" y="167"/>
                    </a:moveTo>
                    <a:lnTo>
                      <a:pt x="22" y="103"/>
                    </a:lnTo>
                    <a:lnTo>
                      <a:pt x="37" y="50"/>
                    </a:lnTo>
                    <a:lnTo>
                      <a:pt x="48" y="0"/>
                    </a:lnTo>
                    <a:lnTo>
                      <a:pt x="54" y="3"/>
                    </a:lnTo>
                    <a:lnTo>
                      <a:pt x="43" y="53"/>
                    </a:lnTo>
                    <a:lnTo>
                      <a:pt x="28" y="106"/>
                    </a:lnTo>
                    <a:lnTo>
                      <a:pt x="6" y="172"/>
                    </a:lnTo>
                    <a:lnTo>
                      <a:pt x="0" y="167"/>
                    </a:lnTo>
                    <a:close/>
                  </a:path>
                </a:pathLst>
              </a:custGeom>
              <a:solidFill>
                <a:srgbClr val="000000"/>
              </a:solidFill>
              <a:ln w="9525">
                <a:solidFill>
                  <a:schemeClr val="tx2"/>
                </a:solidFill>
                <a:round/>
                <a:headEnd/>
                <a:tailEnd/>
              </a:ln>
            </p:spPr>
            <p:txBody>
              <a:bodyPr/>
              <a:lstStyle/>
              <a:p>
                <a:endParaRPr lang="en-US" sz="3120"/>
              </a:p>
            </p:txBody>
          </p:sp>
          <p:sp>
            <p:nvSpPr>
              <p:cNvPr id="380748" name="Freeform 844"/>
              <p:cNvSpPr>
                <a:spLocks/>
              </p:cNvSpPr>
              <p:nvPr/>
            </p:nvSpPr>
            <p:spPr bwMode="auto">
              <a:xfrm>
                <a:off x="686" y="1688"/>
                <a:ext cx="4" cy="3"/>
              </a:xfrm>
              <a:custGeom>
                <a:avLst/>
                <a:gdLst>
                  <a:gd name="T0" fmla="*/ 1 w 7"/>
                  <a:gd name="T1" fmla="*/ 6 h 6"/>
                  <a:gd name="T2" fmla="*/ 0 w 7"/>
                  <a:gd name="T3" fmla="*/ 4 h 6"/>
                  <a:gd name="T4" fmla="*/ 1 w 7"/>
                  <a:gd name="T5" fmla="*/ 1 h 6"/>
                  <a:gd name="T6" fmla="*/ 7 w 7"/>
                  <a:gd name="T7" fmla="*/ 6 h 6"/>
                  <a:gd name="T8" fmla="*/ 6 w 7"/>
                  <a:gd name="T9" fmla="*/ 0 h 6"/>
                  <a:gd name="T10" fmla="*/ 1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1" y="6"/>
                    </a:moveTo>
                    <a:lnTo>
                      <a:pt x="0" y="4"/>
                    </a:lnTo>
                    <a:lnTo>
                      <a:pt x="1" y="1"/>
                    </a:lnTo>
                    <a:lnTo>
                      <a:pt x="7" y="6"/>
                    </a:lnTo>
                    <a:lnTo>
                      <a:pt x="6"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80749" name="Freeform 845"/>
              <p:cNvSpPr>
                <a:spLocks/>
              </p:cNvSpPr>
              <p:nvPr/>
            </p:nvSpPr>
            <p:spPr bwMode="auto">
              <a:xfrm>
                <a:off x="709" y="1577"/>
                <a:ext cx="4" cy="29"/>
              </a:xfrm>
              <a:custGeom>
                <a:avLst/>
                <a:gdLst>
                  <a:gd name="T0" fmla="*/ 4 w 10"/>
                  <a:gd name="T1" fmla="*/ 57 h 57"/>
                  <a:gd name="T2" fmla="*/ 4 w 10"/>
                  <a:gd name="T3" fmla="*/ 28 h 57"/>
                  <a:gd name="T4" fmla="*/ 0 w 10"/>
                  <a:gd name="T5" fmla="*/ 0 h 57"/>
                  <a:gd name="T6" fmla="*/ 7 w 10"/>
                  <a:gd name="T7" fmla="*/ 0 h 57"/>
                  <a:gd name="T8" fmla="*/ 10 w 10"/>
                  <a:gd name="T9" fmla="*/ 28 h 57"/>
                  <a:gd name="T10" fmla="*/ 10 w 10"/>
                  <a:gd name="T11" fmla="*/ 57 h 57"/>
                  <a:gd name="T12" fmla="*/ 4 w 10"/>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0" h="57">
                    <a:moveTo>
                      <a:pt x="4" y="57"/>
                    </a:moveTo>
                    <a:lnTo>
                      <a:pt x="4" y="28"/>
                    </a:lnTo>
                    <a:lnTo>
                      <a:pt x="0" y="0"/>
                    </a:lnTo>
                    <a:lnTo>
                      <a:pt x="7" y="0"/>
                    </a:lnTo>
                    <a:lnTo>
                      <a:pt x="10" y="28"/>
                    </a:lnTo>
                    <a:lnTo>
                      <a:pt x="10" y="57"/>
                    </a:lnTo>
                    <a:lnTo>
                      <a:pt x="4" y="57"/>
                    </a:lnTo>
                    <a:close/>
                  </a:path>
                </a:pathLst>
              </a:custGeom>
              <a:solidFill>
                <a:srgbClr val="000000"/>
              </a:solidFill>
              <a:ln w="9525">
                <a:solidFill>
                  <a:schemeClr val="tx2"/>
                </a:solidFill>
                <a:round/>
                <a:headEnd/>
                <a:tailEnd/>
              </a:ln>
            </p:spPr>
            <p:txBody>
              <a:bodyPr/>
              <a:lstStyle/>
              <a:p>
                <a:endParaRPr lang="en-US" sz="3120"/>
              </a:p>
            </p:txBody>
          </p:sp>
          <p:sp>
            <p:nvSpPr>
              <p:cNvPr id="380750" name="Freeform 846"/>
              <p:cNvSpPr>
                <a:spLocks/>
              </p:cNvSpPr>
              <p:nvPr/>
            </p:nvSpPr>
            <p:spPr bwMode="auto">
              <a:xfrm>
                <a:off x="710" y="1605"/>
                <a:ext cx="3" cy="2"/>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0751" name="Freeform 847"/>
              <p:cNvSpPr>
                <a:spLocks/>
              </p:cNvSpPr>
              <p:nvPr/>
            </p:nvSpPr>
            <p:spPr bwMode="auto">
              <a:xfrm>
                <a:off x="697" y="1508"/>
                <a:ext cx="15" cy="70"/>
              </a:xfrm>
              <a:custGeom>
                <a:avLst/>
                <a:gdLst>
                  <a:gd name="T0" fmla="*/ 24 w 31"/>
                  <a:gd name="T1" fmla="*/ 140 h 140"/>
                  <a:gd name="T2" fmla="*/ 15 w 31"/>
                  <a:gd name="T3" fmla="*/ 105 h 140"/>
                  <a:gd name="T4" fmla="*/ 8 w 31"/>
                  <a:gd name="T5" fmla="*/ 70 h 140"/>
                  <a:gd name="T6" fmla="*/ 3 w 31"/>
                  <a:gd name="T7" fmla="*/ 37 h 140"/>
                  <a:gd name="T8" fmla="*/ 0 w 31"/>
                  <a:gd name="T9" fmla="*/ 0 h 140"/>
                  <a:gd name="T10" fmla="*/ 6 w 31"/>
                  <a:gd name="T11" fmla="*/ 0 h 140"/>
                  <a:gd name="T12" fmla="*/ 9 w 31"/>
                  <a:gd name="T13" fmla="*/ 37 h 140"/>
                  <a:gd name="T14" fmla="*/ 14 w 31"/>
                  <a:gd name="T15" fmla="*/ 70 h 140"/>
                  <a:gd name="T16" fmla="*/ 21 w 31"/>
                  <a:gd name="T17" fmla="*/ 102 h 140"/>
                  <a:gd name="T18" fmla="*/ 31 w 31"/>
                  <a:gd name="T19" fmla="*/ 137 h 140"/>
                  <a:gd name="T20" fmla="*/ 24 w 31"/>
                  <a:gd name="T21"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0">
                    <a:moveTo>
                      <a:pt x="24" y="140"/>
                    </a:moveTo>
                    <a:lnTo>
                      <a:pt x="15" y="105"/>
                    </a:lnTo>
                    <a:lnTo>
                      <a:pt x="8" y="70"/>
                    </a:lnTo>
                    <a:lnTo>
                      <a:pt x="3" y="37"/>
                    </a:lnTo>
                    <a:lnTo>
                      <a:pt x="0" y="0"/>
                    </a:lnTo>
                    <a:lnTo>
                      <a:pt x="6" y="0"/>
                    </a:lnTo>
                    <a:lnTo>
                      <a:pt x="9" y="37"/>
                    </a:lnTo>
                    <a:lnTo>
                      <a:pt x="14" y="70"/>
                    </a:lnTo>
                    <a:lnTo>
                      <a:pt x="21" y="102"/>
                    </a:lnTo>
                    <a:lnTo>
                      <a:pt x="31" y="137"/>
                    </a:lnTo>
                    <a:lnTo>
                      <a:pt x="24" y="140"/>
                    </a:lnTo>
                    <a:close/>
                  </a:path>
                </a:pathLst>
              </a:custGeom>
              <a:solidFill>
                <a:srgbClr val="000000"/>
              </a:solidFill>
              <a:ln w="9525">
                <a:solidFill>
                  <a:schemeClr val="tx2"/>
                </a:solidFill>
                <a:round/>
                <a:headEnd/>
                <a:tailEnd/>
              </a:ln>
            </p:spPr>
            <p:txBody>
              <a:bodyPr/>
              <a:lstStyle/>
              <a:p>
                <a:endParaRPr lang="en-US" sz="3120"/>
              </a:p>
            </p:txBody>
          </p:sp>
          <p:sp>
            <p:nvSpPr>
              <p:cNvPr id="380752" name="Freeform 848"/>
              <p:cNvSpPr>
                <a:spLocks/>
              </p:cNvSpPr>
              <p:nvPr/>
            </p:nvSpPr>
            <p:spPr bwMode="auto">
              <a:xfrm>
                <a:off x="709" y="1577"/>
                <a:ext cx="3" cy="1"/>
              </a:xfrm>
              <a:custGeom>
                <a:avLst/>
                <a:gdLst>
                  <a:gd name="T0" fmla="*/ 7 w 7"/>
                  <a:gd name="T1" fmla="*/ 2 h 3"/>
                  <a:gd name="T2" fmla="*/ 7 w 7"/>
                  <a:gd name="T3" fmla="*/ 0 h 3"/>
                  <a:gd name="T4" fmla="*/ 0 w 7"/>
                  <a:gd name="T5" fmla="*/ 3 h 3"/>
                  <a:gd name="T6" fmla="*/ 0 w 7"/>
                  <a:gd name="T7" fmla="*/ 2 h 3"/>
                  <a:gd name="T8" fmla="*/ 7 w 7"/>
                  <a:gd name="T9" fmla="*/ 2 h 3"/>
                </a:gdLst>
                <a:ahLst/>
                <a:cxnLst>
                  <a:cxn ang="0">
                    <a:pos x="T0" y="T1"/>
                  </a:cxn>
                  <a:cxn ang="0">
                    <a:pos x="T2" y="T3"/>
                  </a:cxn>
                  <a:cxn ang="0">
                    <a:pos x="T4" y="T5"/>
                  </a:cxn>
                  <a:cxn ang="0">
                    <a:pos x="T6" y="T7"/>
                  </a:cxn>
                  <a:cxn ang="0">
                    <a:pos x="T8" y="T9"/>
                  </a:cxn>
                </a:cxnLst>
                <a:rect l="0" t="0" r="r" b="b"/>
                <a:pathLst>
                  <a:path w="7" h="3">
                    <a:moveTo>
                      <a:pt x="7" y="2"/>
                    </a:moveTo>
                    <a:lnTo>
                      <a:pt x="7" y="0"/>
                    </a:lnTo>
                    <a:lnTo>
                      <a:pt x="0" y="3"/>
                    </a:lnTo>
                    <a:lnTo>
                      <a:pt x="0" y="2"/>
                    </a:lnTo>
                    <a:lnTo>
                      <a:pt x="7" y="2"/>
                    </a:lnTo>
                    <a:close/>
                  </a:path>
                </a:pathLst>
              </a:custGeom>
              <a:solidFill>
                <a:srgbClr val="000000"/>
              </a:solidFill>
              <a:ln w="9525">
                <a:solidFill>
                  <a:schemeClr val="tx2"/>
                </a:solidFill>
                <a:round/>
                <a:headEnd/>
                <a:tailEnd/>
              </a:ln>
            </p:spPr>
            <p:txBody>
              <a:bodyPr/>
              <a:lstStyle/>
              <a:p>
                <a:endParaRPr lang="en-US" sz="3120"/>
              </a:p>
            </p:txBody>
          </p:sp>
          <p:sp>
            <p:nvSpPr>
              <p:cNvPr id="380753" name="Freeform 849"/>
              <p:cNvSpPr>
                <a:spLocks/>
              </p:cNvSpPr>
              <p:nvPr/>
            </p:nvSpPr>
            <p:spPr bwMode="auto">
              <a:xfrm>
                <a:off x="695" y="1379"/>
                <a:ext cx="19" cy="129"/>
              </a:xfrm>
              <a:custGeom>
                <a:avLst/>
                <a:gdLst>
                  <a:gd name="T0" fmla="*/ 3 w 38"/>
                  <a:gd name="T1" fmla="*/ 259 h 259"/>
                  <a:gd name="T2" fmla="*/ 0 w 38"/>
                  <a:gd name="T3" fmla="*/ 195 h 259"/>
                  <a:gd name="T4" fmla="*/ 3 w 38"/>
                  <a:gd name="T5" fmla="*/ 130 h 259"/>
                  <a:gd name="T6" fmla="*/ 12 w 38"/>
                  <a:gd name="T7" fmla="*/ 63 h 259"/>
                  <a:gd name="T8" fmla="*/ 21 w 38"/>
                  <a:gd name="T9" fmla="*/ 31 h 259"/>
                  <a:gd name="T10" fmla="*/ 32 w 38"/>
                  <a:gd name="T11" fmla="*/ 0 h 259"/>
                  <a:gd name="T12" fmla="*/ 38 w 38"/>
                  <a:gd name="T13" fmla="*/ 5 h 259"/>
                  <a:gd name="T14" fmla="*/ 27 w 38"/>
                  <a:gd name="T15" fmla="*/ 35 h 259"/>
                  <a:gd name="T16" fmla="*/ 18 w 38"/>
                  <a:gd name="T17" fmla="*/ 66 h 259"/>
                  <a:gd name="T18" fmla="*/ 9 w 38"/>
                  <a:gd name="T19" fmla="*/ 130 h 259"/>
                  <a:gd name="T20" fmla="*/ 8 w 38"/>
                  <a:gd name="T21" fmla="*/ 195 h 259"/>
                  <a:gd name="T22" fmla="*/ 9 w 38"/>
                  <a:gd name="T23" fmla="*/ 259 h 259"/>
                  <a:gd name="T24" fmla="*/ 3 w 38"/>
                  <a:gd name="T25"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59">
                    <a:moveTo>
                      <a:pt x="3" y="259"/>
                    </a:moveTo>
                    <a:lnTo>
                      <a:pt x="0" y="195"/>
                    </a:lnTo>
                    <a:lnTo>
                      <a:pt x="3" y="130"/>
                    </a:lnTo>
                    <a:lnTo>
                      <a:pt x="12" y="63"/>
                    </a:lnTo>
                    <a:lnTo>
                      <a:pt x="21" y="31"/>
                    </a:lnTo>
                    <a:lnTo>
                      <a:pt x="32" y="0"/>
                    </a:lnTo>
                    <a:lnTo>
                      <a:pt x="38" y="5"/>
                    </a:lnTo>
                    <a:lnTo>
                      <a:pt x="27" y="35"/>
                    </a:lnTo>
                    <a:lnTo>
                      <a:pt x="18" y="66"/>
                    </a:lnTo>
                    <a:lnTo>
                      <a:pt x="9" y="130"/>
                    </a:lnTo>
                    <a:lnTo>
                      <a:pt x="8" y="195"/>
                    </a:lnTo>
                    <a:lnTo>
                      <a:pt x="9" y="259"/>
                    </a:lnTo>
                    <a:lnTo>
                      <a:pt x="3" y="259"/>
                    </a:lnTo>
                    <a:close/>
                  </a:path>
                </a:pathLst>
              </a:custGeom>
              <a:solidFill>
                <a:srgbClr val="000000"/>
              </a:solidFill>
              <a:ln w="9525">
                <a:solidFill>
                  <a:schemeClr val="tx2"/>
                </a:solidFill>
                <a:round/>
                <a:headEnd/>
                <a:tailEnd/>
              </a:ln>
            </p:spPr>
            <p:txBody>
              <a:bodyPr/>
              <a:lstStyle/>
              <a:p>
                <a:endParaRPr lang="en-US" sz="3120"/>
              </a:p>
            </p:txBody>
          </p:sp>
          <p:sp>
            <p:nvSpPr>
              <p:cNvPr id="380754" name="Freeform 850"/>
              <p:cNvSpPr>
                <a:spLocks/>
              </p:cNvSpPr>
              <p:nvPr/>
            </p:nvSpPr>
            <p:spPr bwMode="auto">
              <a:xfrm>
                <a:off x="697" y="150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55" name="Freeform 851"/>
              <p:cNvSpPr>
                <a:spLocks/>
              </p:cNvSpPr>
              <p:nvPr/>
            </p:nvSpPr>
            <p:spPr bwMode="auto">
              <a:xfrm>
                <a:off x="711" y="1347"/>
                <a:ext cx="18" cy="34"/>
              </a:xfrm>
              <a:custGeom>
                <a:avLst/>
                <a:gdLst>
                  <a:gd name="T0" fmla="*/ 0 w 35"/>
                  <a:gd name="T1" fmla="*/ 62 h 67"/>
                  <a:gd name="T2" fmla="*/ 6 w 35"/>
                  <a:gd name="T3" fmla="*/ 67 h 67"/>
                  <a:gd name="T4" fmla="*/ 35 w 35"/>
                  <a:gd name="T5" fmla="*/ 5 h 67"/>
                  <a:gd name="T6" fmla="*/ 29 w 35"/>
                  <a:gd name="T7" fmla="*/ 0 h 67"/>
                  <a:gd name="T8" fmla="*/ 0 w 35"/>
                  <a:gd name="T9" fmla="*/ 62 h 67"/>
                </a:gdLst>
                <a:ahLst/>
                <a:cxnLst>
                  <a:cxn ang="0">
                    <a:pos x="T0" y="T1"/>
                  </a:cxn>
                  <a:cxn ang="0">
                    <a:pos x="T2" y="T3"/>
                  </a:cxn>
                  <a:cxn ang="0">
                    <a:pos x="T4" y="T5"/>
                  </a:cxn>
                  <a:cxn ang="0">
                    <a:pos x="T6" y="T7"/>
                  </a:cxn>
                  <a:cxn ang="0">
                    <a:pos x="T8" y="T9"/>
                  </a:cxn>
                </a:cxnLst>
                <a:rect l="0" t="0" r="r" b="b"/>
                <a:pathLst>
                  <a:path w="35" h="67">
                    <a:moveTo>
                      <a:pt x="0" y="62"/>
                    </a:moveTo>
                    <a:lnTo>
                      <a:pt x="6" y="67"/>
                    </a:lnTo>
                    <a:lnTo>
                      <a:pt x="35" y="5"/>
                    </a:lnTo>
                    <a:lnTo>
                      <a:pt x="29" y="0"/>
                    </a:lnTo>
                    <a:lnTo>
                      <a:pt x="0" y="62"/>
                    </a:lnTo>
                    <a:close/>
                  </a:path>
                </a:pathLst>
              </a:custGeom>
              <a:solidFill>
                <a:srgbClr val="000000"/>
              </a:solidFill>
              <a:ln w="9525">
                <a:solidFill>
                  <a:schemeClr val="tx2"/>
                </a:solidFill>
                <a:round/>
                <a:headEnd/>
                <a:tailEnd/>
              </a:ln>
            </p:spPr>
            <p:txBody>
              <a:bodyPr/>
              <a:lstStyle/>
              <a:p>
                <a:endParaRPr lang="en-US" sz="3120"/>
              </a:p>
            </p:txBody>
          </p:sp>
          <p:sp>
            <p:nvSpPr>
              <p:cNvPr id="380756" name="Freeform 852"/>
              <p:cNvSpPr>
                <a:spLocks/>
              </p:cNvSpPr>
              <p:nvPr/>
            </p:nvSpPr>
            <p:spPr bwMode="auto">
              <a:xfrm>
                <a:off x="711" y="1379"/>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57" name="Rectangle 853"/>
              <p:cNvSpPr>
                <a:spLocks noChangeArrowheads="1"/>
              </p:cNvSpPr>
              <p:nvPr/>
            </p:nvSpPr>
            <p:spPr bwMode="auto">
              <a:xfrm>
                <a:off x="726" y="1347"/>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0758" name="Freeform 854"/>
              <p:cNvSpPr>
                <a:spLocks/>
              </p:cNvSpPr>
              <p:nvPr/>
            </p:nvSpPr>
            <p:spPr bwMode="auto">
              <a:xfrm>
                <a:off x="726" y="1347"/>
                <a:ext cx="3" cy="3"/>
              </a:xfrm>
              <a:custGeom>
                <a:avLst/>
                <a:gdLst>
                  <a:gd name="T0" fmla="*/ 6 w 8"/>
                  <a:gd name="T1" fmla="*/ 5 h 5"/>
                  <a:gd name="T2" fmla="*/ 8 w 8"/>
                  <a:gd name="T3" fmla="*/ 1 h 5"/>
                  <a:gd name="T4" fmla="*/ 0 w 8"/>
                  <a:gd name="T5" fmla="*/ 1 h 5"/>
                  <a:gd name="T6" fmla="*/ 0 w 8"/>
                  <a:gd name="T7" fmla="*/ 0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lnTo>
                      <a:pt x="8" y="1"/>
                    </a:lnTo>
                    <a:lnTo>
                      <a:pt x="0" y="1"/>
                    </a:ln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80759" name="Freeform 855"/>
              <p:cNvSpPr>
                <a:spLocks/>
              </p:cNvSpPr>
              <p:nvPr/>
            </p:nvSpPr>
            <p:spPr bwMode="auto">
              <a:xfrm>
                <a:off x="841" y="1067"/>
                <a:ext cx="5" cy="64"/>
              </a:xfrm>
              <a:custGeom>
                <a:avLst/>
                <a:gdLst>
                  <a:gd name="T0" fmla="*/ 9 w 9"/>
                  <a:gd name="T1" fmla="*/ 0 h 130"/>
                  <a:gd name="T2" fmla="*/ 8 w 9"/>
                  <a:gd name="T3" fmla="*/ 45 h 130"/>
                  <a:gd name="T4" fmla="*/ 6 w 9"/>
                  <a:gd name="T5" fmla="*/ 77 h 130"/>
                  <a:gd name="T6" fmla="*/ 8 w 9"/>
                  <a:gd name="T7" fmla="*/ 104 h 130"/>
                  <a:gd name="T8" fmla="*/ 9 w 9"/>
                  <a:gd name="T9" fmla="*/ 130 h 130"/>
                  <a:gd name="T10" fmla="*/ 1 w 9"/>
                  <a:gd name="T11" fmla="*/ 130 h 130"/>
                  <a:gd name="T12" fmla="*/ 0 w 9"/>
                  <a:gd name="T13" fmla="*/ 104 h 130"/>
                  <a:gd name="T14" fmla="*/ 0 w 9"/>
                  <a:gd name="T15" fmla="*/ 77 h 130"/>
                  <a:gd name="T16" fmla="*/ 0 w 9"/>
                  <a:gd name="T17" fmla="*/ 45 h 130"/>
                  <a:gd name="T18" fmla="*/ 3 w 9"/>
                  <a:gd name="T19" fmla="*/ 0 h 130"/>
                  <a:gd name="T20" fmla="*/ 9 w 9"/>
                  <a:gd name="T2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0">
                    <a:moveTo>
                      <a:pt x="9" y="0"/>
                    </a:moveTo>
                    <a:lnTo>
                      <a:pt x="8" y="45"/>
                    </a:lnTo>
                    <a:lnTo>
                      <a:pt x="6" y="77"/>
                    </a:lnTo>
                    <a:lnTo>
                      <a:pt x="8" y="104"/>
                    </a:lnTo>
                    <a:lnTo>
                      <a:pt x="9" y="130"/>
                    </a:lnTo>
                    <a:lnTo>
                      <a:pt x="1" y="130"/>
                    </a:lnTo>
                    <a:lnTo>
                      <a:pt x="0" y="104"/>
                    </a:lnTo>
                    <a:lnTo>
                      <a:pt x="0" y="77"/>
                    </a:lnTo>
                    <a:lnTo>
                      <a:pt x="0" y="45"/>
                    </a:lnTo>
                    <a:lnTo>
                      <a:pt x="3"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0760" name="Oval 856"/>
              <p:cNvSpPr>
                <a:spLocks noChangeArrowheads="1"/>
              </p:cNvSpPr>
              <p:nvPr/>
            </p:nvSpPr>
            <p:spPr bwMode="auto">
              <a:xfrm>
                <a:off x="842" y="1129"/>
                <a:ext cx="4" cy="4"/>
              </a:xfrm>
              <a:prstGeom prst="ellipse">
                <a:avLst/>
              </a:prstGeom>
              <a:solidFill>
                <a:srgbClr val="000000"/>
              </a:solidFill>
              <a:ln w="9525">
                <a:solidFill>
                  <a:schemeClr val="tx2"/>
                </a:solidFill>
                <a:round/>
                <a:headEnd/>
                <a:tailEnd/>
              </a:ln>
            </p:spPr>
            <p:txBody>
              <a:bodyPr/>
              <a:lstStyle/>
              <a:p>
                <a:endParaRPr lang="en-US" sz="3120"/>
              </a:p>
            </p:txBody>
          </p:sp>
          <p:sp>
            <p:nvSpPr>
              <p:cNvPr id="380761" name="Oval 857"/>
              <p:cNvSpPr>
                <a:spLocks noChangeArrowheads="1"/>
              </p:cNvSpPr>
              <p:nvPr/>
            </p:nvSpPr>
            <p:spPr bwMode="auto">
              <a:xfrm>
                <a:off x="843" y="1065"/>
                <a:ext cx="3" cy="3"/>
              </a:xfrm>
              <a:prstGeom prst="ellipse">
                <a:avLst/>
              </a:prstGeom>
              <a:solidFill>
                <a:srgbClr val="000000"/>
              </a:solidFill>
              <a:ln w="9525">
                <a:solidFill>
                  <a:schemeClr val="tx2"/>
                </a:solidFill>
                <a:round/>
                <a:headEnd/>
                <a:tailEnd/>
              </a:ln>
            </p:spPr>
            <p:txBody>
              <a:bodyPr/>
              <a:lstStyle/>
              <a:p>
                <a:endParaRPr lang="en-US" sz="3120"/>
              </a:p>
            </p:txBody>
          </p:sp>
          <p:sp>
            <p:nvSpPr>
              <p:cNvPr id="380762" name="Freeform 858"/>
              <p:cNvSpPr>
                <a:spLocks/>
              </p:cNvSpPr>
              <p:nvPr/>
            </p:nvSpPr>
            <p:spPr bwMode="auto">
              <a:xfrm>
                <a:off x="760" y="1273"/>
                <a:ext cx="56" cy="33"/>
              </a:xfrm>
              <a:custGeom>
                <a:avLst/>
                <a:gdLst>
                  <a:gd name="T0" fmla="*/ 0 w 111"/>
                  <a:gd name="T1" fmla="*/ 61 h 65"/>
                  <a:gd name="T2" fmla="*/ 10 w 111"/>
                  <a:gd name="T3" fmla="*/ 49 h 65"/>
                  <a:gd name="T4" fmla="*/ 16 w 111"/>
                  <a:gd name="T5" fmla="*/ 42 h 65"/>
                  <a:gd name="T6" fmla="*/ 23 w 111"/>
                  <a:gd name="T7" fmla="*/ 38 h 65"/>
                  <a:gd name="T8" fmla="*/ 35 w 111"/>
                  <a:gd name="T9" fmla="*/ 29 h 65"/>
                  <a:gd name="T10" fmla="*/ 48 w 111"/>
                  <a:gd name="T11" fmla="*/ 20 h 65"/>
                  <a:gd name="T12" fmla="*/ 64 w 111"/>
                  <a:gd name="T13" fmla="*/ 14 h 65"/>
                  <a:gd name="T14" fmla="*/ 79 w 111"/>
                  <a:gd name="T15" fmla="*/ 7 h 65"/>
                  <a:gd name="T16" fmla="*/ 94 w 111"/>
                  <a:gd name="T17" fmla="*/ 3 h 65"/>
                  <a:gd name="T18" fmla="*/ 108 w 111"/>
                  <a:gd name="T19" fmla="*/ 0 h 65"/>
                  <a:gd name="T20" fmla="*/ 111 w 111"/>
                  <a:gd name="T21" fmla="*/ 6 h 65"/>
                  <a:gd name="T22" fmla="*/ 96 w 111"/>
                  <a:gd name="T23" fmla="*/ 9 h 65"/>
                  <a:gd name="T24" fmla="*/ 81 w 111"/>
                  <a:gd name="T25" fmla="*/ 15 h 65"/>
                  <a:gd name="T26" fmla="*/ 67 w 111"/>
                  <a:gd name="T27" fmla="*/ 20 h 65"/>
                  <a:gd name="T28" fmla="*/ 52 w 111"/>
                  <a:gd name="T29" fmla="*/ 26 h 65"/>
                  <a:gd name="T30" fmla="*/ 39 w 111"/>
                  <a:gd name="T31" fmla="*/ 35 h 65"/>
                  <a:gd name="T32" fmla="*/ 26 w 111"/>
                  <a:gd name="T33" fmla="*/ 42 h 65"/>
                  <a:gd name="T34" fmla="*/ 21 w 111"/>
                  <a:gd name="T35" fmla="*/ 49 h 65"/>
                  <a:gd name="T36" fmla="*/ 15 w 111"/>
                  <a:gd name="T37" fmla="*/ 53 h 65"/>
                  <a:gd name="T38" fmla="*/ 6 w 111"/>
                  <a:gd name="T39" fmla="*/ 65 h 65"/>
                  <a:gd name="T40" fmla="*/ 0 w 111"/>
                  <a:gd name="T41"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65">
                    <a:moveTo>
                      <a:pt x="0" y="61"/>
                    </a:moveTo>
                    <a:lnTo>
                      <a:pt x="10" y="49"/>
                    </a:lnTo>
                    <a:lnTo>
                      <a:pt x="16" y="42"/>
                    </a:lnTo>
                    <a:lnTo>
                      <a:pt x="23" y="38"/>
                    </a:lnTo>
                    <a:lnTo>
                      <a:pt x="35" y="29"/>
                    </a:lnTo>
                    <a:lnTo>
                      <a:pt x="48" y="20"/>
                    </a:lnTo>
                    <a:lnTo>
                      <a:pt x="64" y="14"/>
                    </a:lnTo>
                    <a:lnTo>
                      <a:pt x="79" y="7"/>
                    </a:lnTo>
                    <a:lnTo>
                      <a:pt x="94" y="3"/>
                    </a:lnTo>
                    <a:lnTo>
                      <a:pt x="108" y="0"/>
                    </a:lnTo>
                    <a:lnTo>
                      <a:pt x="111" y="6"/>
                    </a:lnTo>
                    <a:lnTo>
                      <a:pt x="96" y="9"/>
                    </a:lnTo>
                    <a:lnTo>
                      <a:pt x="81" y="15"/>
                    </a:lnTo>
                    <a:lnTo>
                      <a:pt x="67" y="20"/>
                    </a:lnTo>
                    <a:lnTo>
                      <a:pt x="52" y="26"/>
                    </a:lnTo>
                    <a:lnTo>
                      <a:pt x="39" y="35"/>
                    </a:lnTo>
                    <a:lnTo>
                      <a:pt x="26" y="42"/>
                    </a:lnTo>
                    <a:lnTo>
                      <a:pt x="21" y="49"/>
                    </a:lnTo>
                    <a:lnTo>
                      <a:pt x="15" y="53"/>
                    </a:lnTo>
                    <a:lnTo>
                      <a:pt x="6" y="65"/>
                    </a:lnTo>
                    <a:lnTo>
                      <a:pt x="0" y="61"/>
                    </a:lnTo>
                    <a:close/>
                  </a:path>
                </a:pathLst>
              </a:custGeom>
              <a:solidFill>
                <a:srgbClr val="000000"/>
              </a:solidFill>
              <a:ln w="9525">
                <a:solidFill>
                  <a:schemeClr val="tx2"/>
                </a:solidFill>
                <a:round/>
                <a:headEnd/>
                <a:tailEnd/>
              </a:ln>
            </p:spPr>
            <p:txBody>
              <a:bodyPr/>
              <a:lstStyle/>
              <a:p>
                <a:endParaRPr lang="en-US" sz="3120"/>
              </a:p>
            </p:txBody>
          </p:sp>
          <p:sp>
            <p:nvSpPr>
              <p:cNvPr id="380763" name="Oval 859"/>
              <p:cNvSpPr>
                <a:spLocks noChangeArrowheads="1"/>
              </p:cNvSpPr>
              <p:nvPr/>
            </p:nvSpPr>
            <p:spPr bwMode="auto">
              <a:xfrm>
                <a:off x="813" y="1272"/>
                <a:ext cx="3" cy="4"/>
              </a:xfrm>
              <a:prstGeom prst="ellipse">
                <a:avLst/>
              </a:prstGeom>
              <a:solidFill>
                <a:srgbClr val="000000"/>
              </a:solidFill>
              <a:ln w="9525">
                <a:solidFill>
                  <a:schemeClr val="tx2"/>
                </a:solidFill>
                <a:round/>
                <a:headEnd/>
                <a:tailEnd/>
              </a:ln>
            </p:spPr>
            <p:txBody>
              <a:bodyPr/>
              <a:lstStyle/>
              <a:p>
                <a:endParaRPr lang="en-US" sz="3120"/>
              </a:p>
            </p:txBody>
          </p:sp>
          <p:sp>
            <p:nvSpPr>
              <p:cNvPr id="380764" name="Oval 860"/>
              <p:cNvSpPr>
                <a:spLocks noChangeArrowheads="1"/>
              </p:cNvSpPr>
              <p:nvPr/>
            </p:nvSpPr>
            <p:spPr bwMode="auto">
              <a:xfrm>
                <a:off x="760" y="1303"/>
                <a:ext cx="3" cy="3"/>
              </a:xfrm>
              <a:prstGeom prst="ellipse">
                <a:avLst/>
              </a:prstGeom>
              <a:solidFill>
                <a:srgbClr val="000000"/>
              </a:solidFill>
              <a:ln w="9525">
                <a:solidFill>
                  <a:schemeClr val="tx2"/>
                </a:solidFill>
                <a:round/>
                <a:headEnd/>
                <a:tailEnd/>
              </a:ln>
            </p:spPr>
            <p:txBody>
              <a:bodyPr/>
              <a:lstStyle/>
              <a:p>
                <a:endParaRPr lang="en-US" sz="3120"/>
              </a:p>
            </p:txBody>
          </p:sp>
          <p:sp>
            <p:nvSpPr>
              <p:cNvPr id="380765" name="Freeform 861"/>
              <p:cNvSpPr>
                <a:spLocks/>
              </p:cNvSpPr>
              <p:nvPr/>
            </p:nvSpPr>
            <p:spPr bwMode="auto">
              <a:xfrm>
                <a:off x="783" y="1037"/>
                <a:ext cx="56" cy="11"/>
              </a:xfrm>
              <a:custGeom>
                <a:avLst/>
                <a:gdLst>
                  <a:gd name="T0" fmla="*/ 34 w 113"/>
                  <a:gd name="T1" fmla="*/ 5 h 23"/>
                  <a:gd name="T2" fmla="*/ 25 w 113"/>
                  <a:gd name="T3" fmla="*/ 8 h 23"/>
                  <a:gd name="T4" fmla="*/ 17 w 113"/>
                  <a:gd name="T5" fmla="*/ 11 h 23"/>
                  <a:gd name="T6" fmla="*/ 0 w 113"/>
                  <a:gd name="T7" fmla="*/ 17 h 23"/>
                  <a:gd name="T8" fmla="*/ 14 w 113"/>
                  <a:gd name="T9" fmla="*/ 18 h 23"/>
                  <a:gd name="T10" fmla="*/ 28 w 113"/>
                  <a:gd name="T11" fmla="*/ 21 h 23"/>
                  <a:gd name="T12" fmla="*/ 43 w 113"/>
                  <a:gd name="T13" fmla="*/ 23 h 23"/>
                  <a:gd name="T14" fmla="*/ 58 w 113"/>
                  <a:gd name="T15" fmla="*/ 21 h 23"/>
                  <a:gd name="T16" fmla="*/ 66 w 113"/>
                  <a:gd name="T17" fmla="*/ 21 h 23"/>
                  <a:gd name="T18" fmla="*/ 74 w 113"/>
                  <a:gd name="T19" fmla="*/ 20 h 23"/>
                  <a:gd name="T20" fmla="*/ 87 w 113"/>
                  <a:gd name="T21" fmla="*/ 17 h 23"/>
                  <a:gd name="T22" fmla="*/ 95 w 113"/>
                  <a:gd name="T23" fmla="*/ 14 h 23"/>
                  <a:gd name="T24" fmla="*/ 101 w 113"/>
                  <a:gd name="T25" fmla="*/ 11 h 23"/>
                  <a:gd name="T26" fmla="*/ 107 w 113"/>
                  <a:gd name="T27" fmla="*/ 8 h 23"/>
                  <a:gd name="T28" fmla="*/ 113 w 113"/>
                  <a:gd name="T29" fmla="*/ 3 h 23"/>
                  <a:gd name="T30" fmla="*/ 110 w 113"/>
                  <a:gd name="T31" fmla="*/ 2 h 23"/>
                  <a:gd name="T32" fmla="*/ 104 w 113"/>
                  <a:gd name="T33" fmla="*/ 0 h 23"/>
                  <a:gd name="T34" fmla="*/ 89 w 113"/>
                  <a:gd name="T35" fmla="*/ 0 h 23"/>
                  <a:gd name="T36" fmla="*/ 71 w 113"/>
                  <a:gd name="T37" fmla="*/ 0 h 23"/>
                  <a:gd name="T38" fmla="*/ 51 w 113"/>
                  <a:gd name="T39" fmla="*/ 3 h 23"/>
                  <a:gd name="T40" fmla="*/ 34 w 113"/>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23">
                    <a:moveTo>
                      <a:pt x="34" y="5"/>
                    </a:moveTo>
                    <a:lnTo>
                      <a:pt x="25" y="8"/>
                    </a:lnTo>
                    <a:lnTo>
                      <a:pt x="17" y="11"/>
                    </a:lnTo>
                    <a:lnTo>
                      <a:pt x="0" y="17"/>
                    </a:lnTo>
                    <a:lnTo>
                      <a:pt x="14" y="18"/>
                    </a:lnTo>
                    <a:lnTo>
                      <a:pt x="28" y="21"/>
                    </a:lnTo>
                    <a:lnTo>
                      <a:pt x="43" y="23"/>
                    </a:lnTo>
                    <a:lnTo>
                      <a:pt x="58" y="21"/>
                    </a:lnTo>
                    <a:lnTo>
                      <a:pt x="66" y="21"/>
                    </a:lnTo>
                    <a:lnTo>
                      <a:pt x="74" y="20"/>
                    </a:lnTo>
                    <a:lnTo>
                      <a:pt x="87" y="17"/>
                    </a:lnTo>
                    <a:lnTo>
                      <a:pt x="95" y="14"/>
                    </a:lnTo>
                    <a:lnTo>
                      <a:pt x="101" y="11"/>
                    </a:lnTo>
                    <a:lnTo>
                      <a:pt x="107" y="8"/>
                    </a:lnTo>
                    <a:lnTo>
                      <a:pt x="113" y="3"/>
                    </a:lnTo>
                    <a:lnTo>
                      <a:pt x="110" y="2"/>
                    </a:lnTo>
                    <a:lnTo>
                      <a:pt x="104" y="0"/>
                    </a:lnTo>
                    <a:lnTo>
                      <a:pt x="89" y="0"/>
                    </a:lnTo>
                    <a:lnTo>
                      <a:pt x="71" y="0"/>
                    </a:lnTo>
                    <a:lnTo>
                      <a:pt x="51" y="3"/>
                    </a:lnTo>
                    <a:lnTo>
                      <a:pt x="34" y="5"/>
                    </a:lnTo>
                    <a:close/>
                  </a:path>
                </a:pathLst>
              </a:custGeom>
              <a:solidFill>
                <a:srgbClr val="333333"/>
              </a:solidFill>
              <a:ln w="9525">
                <a:solidFill>
                  <a:schemeClr val="tx2"/>
                </a:solidFill>
                <a:round/>
                <a:headEnd/>
                <a:tailEnd/>
              </a:ln>
            </p:spPr>
            <p:txBody>
              <a:bodyPr/>
              <a:lstStyle/>
              <a:p>
                <a:endParaRPr lang="en-US" sz="3120"/>
              </a:p>
            </p:txBody>
          </p:sp>
          <p:sp>
            <p:nvSpPr>
              <p:cNvPr id="380766" name="Freeform 862"/>
              <p:cNvSpPr>
                <a:spLocks/>
              </p:cNvSpPr>
              <p:nvPr/>
            </p:nvSpPr>
            <p:spPr bwMode="auto">
              <a:xfrm>
                <a:off x="783" y="1037"/>
                <a:ext cx="56" cy="11"/>
              </a:xfrm>
              <a:custGeom>
                <a:avLst/>
                <a:gdLst>
                  <a:gd name="T0" fmla="*/ 34 w 113"/>
                  <a:gd name="T1" fmla="*/ 5 h 23"/>
                  <a:gd name="T2" fmla="*/ 25 w 113"/>
                  <a:gd name="T3" fmla="*/ 8 h 23"/>
                  <a:gd name="T4" fmla="*/ 17 w 113"/>
                  <a:gd name="T5" fmla="*/ 11 h 23"/>
                  <a:gd name="T6" fmla="*/ 0 w 113"/>
                  <a:gd name="T7" fmla="*/ 17 h 23"/>
                  <a:gd name="T8" fmla="*/ 14 w 113"/>
                  <a:gd name="T9" fmla="*/ 18 h 23"/>
                  <a:gd name="T10" fmla="*/ 28 w 113"/>
                  <a:gd name="T11" fmla="*/ 21 h 23"/>
                  <a:gd name="T12" fmla="*/ 43 w 113"/>
                  <a:gd name="T13" fmla="*/ 23 h 23"/>
                  <a:gd name="T14" fmla="*/ 58 w 113"/>
                  <a:gd name="T15" fmla="*/ 21 h 23"/>
                  <a:gd name="T16" fmla="*/ 66 w 113"/>
                  <a:gd name="T17" fmla="*/ 21 h 23"/>
                  <a:gd name="T18" fmla="*/ 74 w 113"/>
                  <a:gd name="T19" fmla="*/ 20 h 23"/>
                  <a:gd name="T20" fmla="*/ 87 w 113"/>
                  <a:gd name="T21" fmla="*/ 17 h 23"/>
                  <a:gd name="T22" fmla="*/ 95 w 113"/>
                  <a:gd name="T23" fmla="*/ 14 h 23"/>
                  <a:gd name="T24" fmla="*/ 101 w 113"/>
                  <a:gd name="T25" fmla="*/ 11 h 23"/>
                  <a:gd name="T26" fmla="*/ 107 w 113"/>
                  <a:gd name="T27" fmla="*/ 8 h 23"/>
                  <a:gd name="T28" fmla="*/ 113 w 113"/>
                  <a:gd name="T29" fmla="*/ 3 h 23"/>
                  <a:gd name="T30" fmla="*/ 110 w 113"/>
                  <a:gd name="T31" fmla="*/ 2 h 23"/>
                  <a:gd name="T32" fmla="*/ 104 w 113"/>
                  <a:gd name="T33" fmla="*/ 0 h 23"/>
                  <a:gd name="T34" fmla="*/ 89 w 113"/>
                  <a:gd name="T35" fmla="*/ 0 h 23"/>
                  <a:gd name="T36" fmla="*/ 71 w 113"/>
                  <a:gd name="T37" fmla="*/ 0 h 23"/>
                  <a:gd name="T38" fmla="*/ 51 w 113"/>
                  <a:gd name="T39" fmla="*/ 3 h 23"/>
                  <a:gd name="T40" fmla="*/ 34 w 113"/>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23">
                    <a:moveTo>
                      <a:pt x="34" y="5"/>
                    </a:moveTo>
                    <a:lnTo>
                      <a:pt x="25" y="8"/>
                    </a:lnTo>
                    <a:lnTo>
                      <a:pt x="17" y="11"/>
                    </a:lnTo>
                    <a:lnTo>
                      <a:pt x="0" y="17"/>
                    </a:lnTo>
                    <a:lnTo>
                      <a:pt x="14" y="18"/>
                    </a:lnTo>
                    <a:lnTo>
                      <a:pt x="28" y="21"/>
                    </a:lnTo>
                    <a:lnTo>
                      <a:pt x="43" y="23"/>
                    </a:lnTo>
                    <a:lnTo>
                      <a:pt x="58" y="21"/>
                    </a:lnTo>
                    <a:lnTo>
                      <a:pt x="66" y="21"/>
                    </a:lnTo>
                    <a:lnTo>
                      <a:pt x="74" y="20"/>
                    </a:lnTo>
                    <a:lnTo>
                      <a:pt x="87" y="17"/>
                    </a:lnTo>
                    <a:lnTo>
                      <a:pt x="95" y="14"/>
                    </a:lnTo>
                    <a:lnTo>
                      <a:pt x="101" y="11"/>
                    </a:lnTo>
                    <a:lnTo>
                      <a:pt x="107" y="8"/>
                    </a:lnTo>
                    <a:lnTo>
                      <a:pt x="113" y="3"/>
                    </a:lnTo>
                    <a:lnTo>
                      <a:pt x="110" y="2"/>
                    </a:lnTo>
                    <a:lnTo>
                      <a:pt x="104" y="0"/>
                    </a:lnTo>
                    <a:lnTo>
                      <a:pt x="89" y="0"/>
                    </a:lnTo>
                    <a:lnTo>
                      <a:pt x="71" y="0"/>
                    </a:lnTo>
                    <a:lnTo>
                      <a:pt x="51" y="3"/>
                    </a:lnTo>
                    <a:lnTo>
                      <a:pt x="34" y="5"/>
                    </a:lnTo>
                  </a:path>
                </a:pathLst>
              </a:custGeom>
              <a:noFill/>
              <a:ln w="1588">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0767" name="Freeform 863"/>
              <p:cNvSpPr>
                <a:spLocks/>
              </p:cNvSpPr>
              <p:nvPr/>
            </p:nvSpPr>
            <p:spPr bwMode="auto">
              <a:xfrm>
                <a:off x="906" y="1395"/>
                <a:ext cx="25" cy="82"/>
              </a:xfrm>
              <a:custGeom>
                <a:avLst/>
                <a:gdLst>
                  <a:gd name="T0" fmla="*/ 46 w 52"/>
                  <a:gd name="T1" fmla="*/ 163 h 163"/>
                  <a:gd name="T2" fmla="*/ 41 w 52"/>
                  <a:gd name="T3" fmla="*/ 143 h 163"/>
                  <a:gd name="T4" fmla="*/ 37 w 52"/>
                  <a:gd name="T5" fmla="*/ 122 h 163"/>
                  <a:gd name="T6" fmla="*/ 29 w 52"/>
                  <a:gd name="T7" fmla="*/ 80 h 163"/>
                  <a:gd name="T8" fmla="*/ 23 w 52"/>
                  <a:gd name="T9" fmla="*/ 61 h 163"/>
                  <a:gd name="T10" fmla="*/ 18 w 52"/>
                  <a:gd name="T11" fmla="*/ 41 h 163"/>
                  <a:gd name="T12" fmla="*/ 9 w 52"/>
                  <a:gd name="T13" fmla="*/ 23 h 163"/>
                  <a:gd name="T14" fmla="*/ 0 w 52"/>
                  <a:gd name="T15" fmla="*/ 3 h 163"/>
                  <a:gd name="T16" fmla="*/ 6 w 52"/>
                  <a:gd name="T17" fmla="*/ 0 h 163"/>
                  <a:gd name="T18" fmla="*/ 15 w 52"/>
                  <a:gd name="T19" fmla="*/ 20 h 163"/>
                  <a:gd name="T20" fmla="*/ 24 w 52"/>
                  <a:gd name="T21" fmla="*/ 39 h 163"/>
                  <a:gd name="T22" fmla="*/ 31 w 52"/>
                  <a:gd name="T23" fmla="*/ 59 h 163"/>
                  <a:gd name="T24" fmla="*/ 35 w 52"/>
                  <a:gd name="T25" fmla="*/ 79 h 163"/>
                  <a:gd name="T26" fmla="*/ 44 w 52"/>
                  <a:gd name="T27" fmla="*/ 120 h 163"/>
                  <a:gd name="T28" fmla="*/ 47 w 52"/>
                  <a:gd name="T29" fmla="*/ 141 h 163"/>
                  <a:gd name="T30" fmla="*/ 52 w 52"/>
                  <a:gd name="T31" fmla="*/ 161 h 163"/>
                  <a:gd name="T32" fmla="*/ 46 w 52"/>
                  <a:gd name="T3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63">
                    <a:moveTo>
                      <a:pt x="46" y="163"/>
                    </a:moveTo>
                    <a:lnTo>
                      <a:pt x="41" y="143"/>
                    </a:lnTo>
                    <a:lnTo>
                      <a:pt x="37" y="122"/>
                    </a:lnTo>
                    <a:lnTo>
                      <a:pt x="29" y="80"/>
                    </a:lnTo>
                    <a:lnTo>
                      <a:pt x="23" y="61"/>
                    </a:lnTo>
                    <a:lnTo>
                      <a:pt x="18" y="41"/>
                    </a:lnTo>
                    <a:lnTo>
                      <a:pt x="9" y="23"/>
                    </a:lnTo>
                    <a:lnTo>
                      <a:pt x="0" y="3"/>
                    </a:lnTo>
                    <a:lnTo>
                      <a:pt x="6" y="0"/>
                    </a:lnTo>
                    <a:lnTo>
                      <a:pt x="15" y="20"/>
                    </a:lnTo>
                    <a:lnTo>
                      <a:pt x="24" y="39"/>
                    </a:lnTo>
                    <a:lnTo>
                      <a:pt x="31" y="59"/>
                    </a:lnTo>
                    <a:lnTo>
                      <a:pt x="35" y="79"/>
                    </a:lnTo>
                    <a:lnTo>
                      <a:pt x="44" y="120"/>
                    </a:lnTo>
                    <a:lnTo>
                      <a:pt x="47" y="141"/>
                    </a:lnTo>
                    <a:lnTo>
                      <a:pt x="52" y="161"/>
                    </a:lnTo>
                    <a:lnTo>
                      <a:pt x="46" y="163"/>
                    </a:lnTo>
                    <a:close/>
                  </a:path>
                </a:pathLst>
              </a:custGeom>
              <a:solidFill>
                <a:srgbClr val="000000"/>
              </a:solidFill>
              <a:ln w="9525">
                <a:solidFill>
                  <a:schemeClr val="tx2"/>
                </a:solidFill>
                <a:round/>
                <a:headEnd/>
                <a:tailEnd/>
              </a:ln>
            </p:spPr>
            <p:txBody>
              <a:bodyPr/>
              <a:lstStyle/>
              <a:p>
                <a:endParaRPr lang="en-US" sz="3120"/>
              </a:p>
            </p:txBody>
          </p:sp>
          <p:sp>
            <p:nvSpPr>
              <p:cNvPr id="380768" name="Oval 864"/>
              <p:cNvSpPr>
                <a:spLocks noChangeArrowheads="1"/>
              </p:cNvSpPr>
              <p:nvPr/>
            </p:nvSpPr>
            <p:spPr bwMode="auto">
              <a:xfrm>
                <a:off x="906" y="1395"/>
                <a:ext cx="3" cy="3"/>
              </a:xfrm>
              <a:prstGeom prst="ellipse">
                <a:avLst/>
              </a:prstGeom>
              <a:solidFill>
                <a:srgbClr val="000000"/>
              </a:solidFill>
              <a:ln w="9525">
                <a:solidFill>
                  <a:schemeClr val="tx2"/>
                </a:solidFill>
                <a:round/>
                <a:headEnd/>
                <a:tailEnd/>
              </a:ln>
            </p:spPr>
            <p:txBody>
              <a:bodyPr/>
              <a:lstStyle/>
              <a:p>
                <a:endParaRPr lang="en-US" sz="3120"/>
              </a:p>
            </p:txBody>
          </p:sp>
          <p:sp>
            <p:nvSpPr>
              <p:cNvPr id="380769" name="Oval 865"/>
              <p:cNvSpPr>
                <a:spLocks noChangeArrowheads="1"/>
              </p:cNvSpPr>
              <p:nvPr/>
            </p:nvSpPr>
            <p:spPr bwMode="auto">
              <a:xfrm>
                <a:off x="928" y="1475"/>
                <a:ext cx="4" cy="3"/>
              </a:xfrm>
              <a:prstGeom prst="ellipse">
                <a:avLst/>
              </a:prstGeom>
              <a:solidFill>
                <a:srgbClr val="000000"/>
              </a:solidFill>
              <a:ln w="9525">
                <a:solidFill>
                  <a:schemeClr val="tx2"/>
                </a:solidFill>
                <a:round/>
                <a:headEnd/>
                <a:tailEnd/>
              </a:ln>
            </p:spPr>
            <p:txBody>
              <a:bodyPr/>
              <a:lstStyle/>
              <a:p>
                <a:endParaRPr lang="en-US" sz="3120"/>
              </a:p>
            </p:txBody>
          </p:sp>
          <p:sp>
            <p:nvSpPr>
              <p:cNvPr id="380770" name="Freeform 866"/>
              <p:cNvSpPr>
                <a:spLocks/>
              </p:cNvSpPr>
              <p:nvPr/>
            </p:nvSpPr>
            <p:spPr bwMode="auto">
              <a:xfrm>
                <a:off x="861" y="1037"/>
                <a:ext cx="55" cy="27"/>
              </a:xfrm>
              <a:custGeom>
                <a:avLst/>
                <a:gdLst>
                  <a:gd name="T0" fmla="*/ 0 w 109"/>
                  <a:gd name="T1" fmla="*/ 0 h 55"/>
                  <a:gd name="T2" fmla="*/ 12 w 109"/>
                  <a:gd name="T3" fmla="*/ 11 h 55"/>
                  <a:gd name="T4" fmla="*/ 25 w 109"/>
                  <a:gd name="T5" fmla="*/ 20 h 55"/>
                  <a:gd name="T6" fmla="*/ 39 w 109"/>
                  <a:gd name="T7" fmla="*/ 27 h 55"/>
                  <a:gd name="T8" fmla="*/ 51 w 109"/>
                  <a:gd name="T9" fmla="*/ 35 h 55"/>
                  <a:gd name="T10" fmla="*/ 65 w 109"/>
                  <a:gd name="T11" fmla="*/ 41 h 55"/>
                  <a:gd name="T12" fmla="*/ 80 w 109"/>
                  <a:gd name="T13" fmla="*/ 46 h 55"/>
                  <a:gd name="T14" fmla="*/ 94 w 109"/>
                  <a:gd name="T15" fmla="*/ 50 h 55"/>
                  <a:gd name="T16" fmla="*/ 109 w 109"/>
                  <a:gd name="T17" fmla="*/ 55 h 55"/>
                  <a:gd name="T18" fmla="*/ 108 w 109"/>
                  <a:gd name="T19" fmla="*/ 53 h 55"/>
                  <a:gd name="T20" fmla="*/ 105 w 109"/>
                  <a:gd name="T21" fmla="*/ 50 h 55"/>
                  <a:gd name="T22" fmla="*/ 96 w 109"/>
                  <a:gd name="T23" fmla="*/ 43 h 55"/>
                  <a:gd name="T24" fmla="*/ 82 w 109"/>
                  <a:gd name="T25" fmla="*/ 34 h 55"/>
                  <a:gd name="T26" fmla="*/ 67 w 109"/>
                  <a:gd name="T27" fmla="*/ 23 h 55"/>
                  <a:gd name="T28" fmla="*/ 48 w 109"/>
                  <a:gd name="T29" fmla="*/ 15 h 55"/>
                  <a:gd name="T30" fmla="*/ 30 w 109"/>
                  <a:gd name="T31" fmla="*/ 8 h 55"/>
                  <a:gd name="T32" fmla="*/ 21 w 109"/>
                  <a:gd name="T33" fmla="*/ 5 h 55"/>
                  <a:gd name="T34" fmla="*/ 13 w 109"/>
                  <a:gd name="T35" fmla="*/ 2 h 55"/>
                  <a:gd name="T36" fmla="*/ 6 w 109"/>
                  <a:gd name="T37" fmla="*/ 2 h 55"/>
                  <a:gd name="T38" fmla="*/ 0 w 109"/>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55">
                    <a:moveTo>
                      <a:pt x="0" y="0"/>
                    </a:moveTo>
                    <a:lnTo>
                      <a:pt x="12" y="11"/>
                    </a:lnTo>
                    <a:lnTo>
                      <a:pt x="25" y="20"/>
                    </a:lnTo>
                    <a:lnTo>
                      <a:pt x="39" y="27"/>
                    </a:lnTo>
                    <a:lnTo>
                      <a:pt x="51" y="35"/>
                    </a:lnTo>
                    <a:lnTo>
                      <a:pt x="65" y="41"/>
                    </a:lnTo>
                    <a:lnTo>
                      <a:pt x="80" y="46"/>
                    </a:lnTo>
                    <a:lnTo>
                      <a:pt x="94" y="50"/>
                    </a:lnTo>
                    <a:lnTo>
                      <a:pt x="109" y="55"/>
                    </a:lnTo>
                    <a:lnTo>
                      <a:pt x="108" y="53"/>
                    </a:lnTo>
                    <a:lnTo>
                      <a:pt x="105" y="50"/>
                    </a:lnTo>
                    <a:lnTo>
                      <a:pt x="96" y="43"/>
                    </a:lnTo>
                    <a:lnTo>
                      <a:pt x="82" y="34"/>
                    </a:lnTo>
                    <a:lnTo>
                      <a:pt x="67" y="23"/>
                    </a:lnTo>
                    <a:lnTo>
                      <a:pt x="48" y="15"/>
                    </a:lnTo>
                    <a:lnTo>
                      <a:pt x="30" y="8"/>
                    </a:lnTo>
                    <a:lnTo>
                      <a:pt x="21" y="5"/>
                    </a:lnTo>
                    <a:lnTo>
                      <a:pt x="13" y="2"/>
                    </a:lnTo>
                    <a:lnTo>
                      <a:pt x="6" y="2"/>
                    </a:lnTo>
                    <a:lnTo>
                      <a:pt x="0" y="0"/>
                    </a:lnTo>
                    <a:close/>
                  </a:path>
                </a:pathLst>
              </a:custGeom>
              <a:solidFill>
                <a:srgbClr val="333333"/>
              </a:solidFill>
              <a:ln w="9525">
                <a:solidFill>
                  <a:schemeClr val="tx2"/>
                </a:solidFill>
                <a:round/>
                <a:headEnd/>
                <a:tailEnd/>
              </a:ln>
            </p:spPr>
            <p:txBody>
              <a:bodyPr/>
              <a:lstStyle/>
              <a:p>
                <a:endParaRPr lang="en-US" sz="3120"/>
              </a:p>
            </p:txBody>
          </p:sp>
          <p:sp>
            <p:nvSpPr>
              <p:cNvPr id="380771" name="Freeform 867"/>
              <p:cNvSpPr>
                <a:spLocks/>
              </p:cNvSpPr>
              <p:nvPr/>
            </p:nvSpPr>
            <p:spPr bwMode="auto">
              <a:xfrm>
                <a:off x="861" y="1037"/>
                <a:ext cx="55" cy="27"/>
              </a:xfrm>
              <a:custGeom>
                <a:avLst/>
                <a:gdLst>
                  <a:gd name="T0" fmla="*/ 0 w 109"/>
                  <a:gd name="T1" fmla="*/ 0 h 55"/>
                  <a:gd name="T2" fmla="*/ 12 w 109"/>
                  <a:gd name="T3" fmla="*/ 11 h 55"/>
                  <a:gd name="T4" fmla="*/ 25 w 109"/>
                  <a:gd name="T5" fmla="*/ 20 h 55"/>
                  <a:gd name="T6" fmla="*/ 39 w 109"/>
                  <a:gd name="T7" fmla="*/ 27 h 55"/>
                  <a:gd name="T8" fmla="*/ 51 w 109"/>
                  <a:gd name="T9" fmla="*/ 35 h 55"/>
                  <a:gd name="T10" fmla="*/ 65 w 109"/>
                  <a:gd name="T11" fmla="*/ 41 h 55"/>
                  <a:gd name="T12" fmla="*/ 80 w 109"/>
                  <a:gd name="T13" fmla="*/ 46 h 55"/>
                  <a:gd name="T14" fmla="*/ 94 w 109"/>
                  <a:gd name="T15" fmla="*/ 50 h 55"/>
                  <a:gd name="T16" fmla="*/ 109 w 109"/>
                  <a:gd name="T17" fmla="*/ 55 h 55"/>
                  <a:gd name="T18" fmla="*/ 108 w 109"/>
                  <a:gd name="T19" fmla="*/ 53 h 55"/>
                  <a:gd name="T20" fmla="*/ 105 w 109"/>
                  <a:gd name="T21" fmla="*/ 50 h 55"/>
                  <a:gd name="T22" fmla="*/ 96 w 109"/>
                  <a:gd name="T23" fmla="*/ 43 h 55"/>
                  <a:gd name="T24" fmla="*/ 82 w 109"/>
                  <a:gd name="T25" fmla="*/ 34 h 55"/>
                  <a:gd name="T26" fmla="*/ 67 w 109"/>
                  <a:gd name="T27" fmla="*/ 23 h 55"/>
                  <a:gd name="T28" fmla="*/ 48 w 109"/>
                  <a:gd name="T29" fmla="*/ 15 h 55"/>
                  <a:gd name="T30" fmla="*/ 30 w 109"/>
                  <a:gd name="T31" fmla="*/ 8 h 55"/>
                  <a:gd name="T32" fmla="*/ 21 w 109"/>
                  <a:gd name="T33" fmla="*/ 5 h 55"/>
                  <a:gd name="T34" fmla="*/ 13 w 109"/>
                  <a:gd name="T35" fmla="*/ 2 h 55"/>
                  <a:gd name="T36" fmla="*/ 6 w 109"/>
                  <a:gd name="T37" fmla="*/ 2 h 55"/>
                  <a:gd name="T38" fmla="*/ 0 w 109"/>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55">
                    <a:moveTo>
                      <a:pt x="0" y="0"/>
                    </a:moveTo>
                    <a:lnTo>
                      <a:pt x="12" y="11"/>
                    </a:lnTo>
                    <a:lnTo>
                      <a:pt x="25" y="20"/>
                    </a:lnTo>
                    <a:lnTo>
                      <a:pt x="39" y="27"/>
                    </a:lnTo>
                    <a:lnTo>
                      <a:pt x="51" y="35"/>
                    </a:lnTo>
                    <a:lnTo>
                      <a:pt x="65" y="41"/>
                    </a:lnTo>
                    <a:lnTo>
                      <a:pt x="80" y="46"/>
                    </a:lnTo>
                    <a:lnTo>
                      <a:pt x="94" y="50"/>
                    </a:lnTo>
                    <a:lnTo>
                      <a:pt x="109" y="55"/>
                    </a:lnTo>
                    <a:lnTo>
                      <a:pt x="108" y="53"/>
                    </a:lnTo>
                    <a:lnTo>
                      <a:pt x="105" y="50"/>
                    </a:lnTo>
                    <a:lnTo>
                      <a:pt x="96" y="43"/>
                    </a:lnTo>
                    <a:lnTo>
                      <a:pt x="82" y="34"/>
                    </a:lnTo>
                    <a:lnTo>
                      <a:pt x="67" y="23"/>
                    </a:lnTo>
                    <a:lnTo>
                      <a:pt x="48" y="15"/>
                    </a:lnTo>
                    <a:lnTo>
                      <a:pt x="30" y="8"/>
                    </a:lnTo>
                    <a:lnTo>
                      <a:pt x="21" y="5"/>
                    </a:lnTo>
                    <a:lnTo>
                      <a:pt x="13" y="2"/>
                    </a:lnTo>
                    <a:lnTo>
                      <a:pt x="6" y="2"/>
                    </a:lnTo>
                    <a:lnTo>
                      <a:pt x="0" y="0"/>
                    </a:lnTo>
                  </a:path>
                </a:pathLst>
              </a:custGeom>
              <a:noFill/>
              <a:ln w="1588">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0772" name="Freeform 868"/>
              <p:cNvSpPr>
                <a:spLocks/>
              </p:cNvSpPr>
              <p:nvPr/>
            </p:nvSpPr>
            <p:spPr bwMode="auto">
              <a:xfrm>
                <a:off x="263" y="1472"/>
                <a:ext cx="279" cy="563"/>
              </a:xfrm>
              <a:custGeom>
                <a:avLst/>
                <a:gdLst>
                  <a:gd name="T0" fmla="*/ 145 w 558"/>
                  <a:gd name="T1" fmla="*/ 333 h 1126"/>
                  <a:gd name="T2" fmla="*/ 191 w 558"/>
                  <a:gd name="T3" fmla="*/ 269 h 1126"/>
                  <a:gd name="T4" fmla="*/ 235 w 558"/>
                  <a:gd name="T5" fmla="*/ 161 h 1126"/>
                  <a:gd name="T6" fmla="*/ 285 w 558"/>
                  <a:gd name="T7" fmla="*/ 73 h 1126"/>
                  <a:gd name="T8" fmla="*/ 333 w 558"/>
                  <a:gd name="T9" fmla="*/ 21 h 1126"/>
                  <a:gd name="T10" fmla="*/ 369 w 558"/>
                  <a:gd name="T11" fmla="*/ 3 h 1126"/>
                  <a:gd name="T12" fmla="*/ 397 w 558"/>
                  <a:gd name="T13" fmla="*/ 2 h 1126"/>
                  <a:gd name="T14" fmla="*/ 418 w 558"/>
                  <a:gd name="T15" fmla="*/ 12 h 1126"/>
                  <a:gd name="T16" fmla="*/ 438 w 558"/>
                  <a:gd name="T17" fmla="*/ 75 h 1126"/>
                  <a:gd name="T18" fmla="*/ 473 w 558"/>
                  <a:gd name="T19" fmla="*/ 254 h 1126"/>
                  <a:gd name="T20" fmla="*/ 499 w 558"/>
                  <a:gd name="T21" fmla="*/ 353 h 1126"/>
                  <a:gd name="T22" fmla="*/ 540 w 558"/>
                  <a:gd name="T23" fmla="*/ 446 h 1126"/>
                  <a:gd name="T24" fmla="*/ 552 w 558"/>
                  <a:gd name="T25" fmla="*/ 484 h 1126"/>
                  <a:gd name="T26" fmla="*/ 555 w 558"/>
                  <a:gd name="T27" fmla="*/ 555 h 1126"/>
                  <a:gd name="T28" fmla="*/ 545 w 558"/>
                  <a:gd name="T29" fmla="*/ 589 h 1126"/>
                  <a:gd name="T30" fmla="*/ 528 w 558"/>
                  <a:gd name="T31" fmla="*/ 619 h 1126"/>
                  <a:gd name="T32" fmla="*/ 478 w 558"/>
                  <a:gd name="T33" fmla="*/ 674 h 1126"/>
                  <a:gd name="T34" fmla="*/ 447 w 558"/>
                  <a:gd name="T35" fmla="*/ 688 h 1126"/>
                  <a:gd name="T36" fmla="*/ 429 w 558"/>
                  <a:gd name="T37" fmla="*/ 694 h 1126"/>
                  <a:gd name="T38" fmla="*/ 410 w 558"/>
                  <a:gd name="T39" fmla="*/ 717 h 1126"/>
                  <a:gd name="T40" fmla="*/ 400 w 558"/>
                  <a:gd name="T41" fmla="*/ 720 h 1126"/>
                  <a:gd name="T42" fmla="*/ 388 w 558"/>
                  <a:gd name="T43" fmla="*/ 708 h 1126"/>
                  <a:gd name="T44" fmla="*/ 384 w 558"/>
                  <a:gd name="T45" fmla="*/ 708 h 1126"/>
                  <a:gd name="T46" fmla="*/ 395 w 558"/>
                  <a:gd name="T47" fmla="*/ 727 h 1126"/>
                  <a:gd name="T48" fmla="*/ 386 w 558"/>
                  <a:gd name="T49" fmla="*/ 749 h 1126"/>
                  <a:gd name="T50" fmla="*/ 355 w 558"/>
                  <a:gd name="T51" fmla="*/ 775 h 1126"/>
                  <a:gd name="T52" fmla="*/ 302 w 558"/>
                  <a:gd name="T53" fmla="*/ 837 h 1126"/>
                  <a:gd name="T54" fmla="*/ 270 w 558"/>
                  <a:gd name="T55" fmla="*/ 861 h 1126"/>
                  <a:gd name="T56" fmla="*/ 237 w 558"/>
                  <a:gd name="T57" fmla="*/ 883 h 1126"/>
                  <a:gd name="T58" fmla="*/ 223 w 558"/>
                  <a:gd name="T59" fmla="*/ 880 h 1126"/>
                  <a:gd name="T60" fmla="*/ 211 w 558"/>
                  <a:gd name="T61" fmla="*/ 861 h 1126"/>
                  <a:gd name="T62" fmla="*/ 211 w 558"/>
                  <a:gd name="T63" fmla="*/ 838 h 1126"/>
                  <a:gd name="T64" fmla="*/ 212 w 558"/>
                  <a:gd name="T65" fmla="*/ 869 h 1126"/>
                  <a:gd name="T66" fmla="*/ 226 w 558"/>
                  <a:gd name="T67" fmla="*/ 881 h 1126"/>
                  <a:gd name="T68" fmla="*/ 252 w 558"/>
                  <a:gd name="T69" fmla="*/ 878 h 1126"/>
                  <a:gd name="T70" fmla="*/ 229 w 558"/>
                  <a:gd name="T71" fmla="*/ 893 h 1126"/>
                  <a:gd name="T72" fmla="*/ 203 w 558"/>
                  <a:gd name="T73" fmla="*/ 933 h 1126"/>
                  <a:gd name="T74" fmla="*/ 163 w 558"/>
                  <a:gd name="T75" fmla="*/ 1024 h 1126"/>
                  <a:gd name="T76" fmla="*/ 125 w 558"/>
                  <a:gd name="T77" fmla="*/ 1093 h 1126"/>
                  <a:gd name="T78" fmla="*/ 99 w 558"/>
                  <a:gd name="T79" fmla="*/ 1120 h 1126"/>
                  <a:gd name="T80" fmla="*/ 78 w 558"/>
                  <a:gd name="T81" fmla="*/ 1126 h 1126"/>
                  <a:gd name="T82" fmla="*/ 56 w 558"/>
                  <a:gd name="T83" fmla="*/ 1112 h 1126"/>
                  <a:gd name="T84" fmla="*/ 47 w 558"/>
                  <a:gd name="T85" fmla="*/ 1083 h 1126"/>
                  <a:gd name="T86" fmla="*/ 52 w 558"/>
                  <a:gd name="T87" fmla="*/ 1015 h 1126"/>
                  <a:gd name="T88" fmla="*/ 50 w 558"/>
                  <a:gd name="T89" fmla="*/ 965 h 1126"/>
                  <a:gd name="T90" fmla="*/ 21 w 558"/>
                  <a:gd name="T91" fmla="*/ 857 h 1126"/>
                  <a:gd name="T92" fmla="*/ 5 w 558"/>
                  <a:gd name="T93" fmla="*/ 726 h 1126"/>
                  <a:gd name="T94" fmla="*/ 2 w 558"/>
                  <a:gd name="T95" fmla="*/ 641 h 1126"/>
                  <a:gd name="T96" fmla="*/ 3 w 558"/>
                  <a:gd name="T97" fmla="*/ 571 h 1126"/>
                  <a:gd name="T98" fmla="*/ 15 w 558"/>
                  <a:gd name="T99" fmla="*/ 514 h 1126"/>
                  <a:gd name="T100" fmla="*/ 38 w 558"/>
                  <a:gd name="T101" fmla="*/ 463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8" h="1126">
                    <a:moveTo>
                      <a:pt x="82" y="402"/>
                    </a:moveTo>
                    <a:lnTo>
                      <a:pt x="98" y="383"/>
                    </a:lnTo>
                    <a:lnTo>
                      <a:pt x="114" y="367"/>
                    </a:lnTo>
                    <a:lnTo>
                      <a:pt x="145" y="333"/>
                    </a:lnTo>
                    <a:lnTo>
                      <a:pt x="160" y="317"/>
                    </a:lnTo>
                    <a:lnTo>
                      <a:pt x="174" y="298"/>
                    </a:lnTo>
                    <a:lnTo>
                      <a:pt x="186" y="278"/>
                    </a:lnTo>
                    <a:lnTo>
                      <a:pt x="191" y="269"/>
                    </a:lnTo>
                    <a:lnTo>
                      <a:pt x="195" y="259"/>
                    </a:lnTo>
                    <a:lnTo>
                      <a:pt x="208" y="225"/>
                    </a:lnTo>
                    <a:lnTo>
                      <a:pt x="221" y="193"/>
                    </a:lnTo>
                    <a:lnTo>
                      <a:pt x="235" y="161"/>
                    </a:lnTo>
                    <a:lnTo>
                      <a:pt x="250" y="131"/>
                    </a:lnTo>
                    <a:lnTo>
                      <a:pt x="267" y="100"/>
                    </a:lnTo>
                    <a:lnTo>
                      <a:pt x="276" y="87"/>
                    </a:lnTo>
                    <a:lnTo>
                      <a:pt x="285" y="73"/>
                    </a:lnTo>
                    <a:lnTo>
                      <a:pt x="296" y="59"/>
                    </a:lnTo>
                    <a:lnTo>
                      <a:pt x="308" y="46"/>
                    </a:lnTo>
                    <a:lnTo>
                      <a:pt x="320" y="33"/>
                    </a:lnTo>
                    <a:lnTo>
                      <a:pt x="333" y="21"/>
                    </a:lnTo>
                    <a:lnTo>
                      <a:pt x="343" y="14"/>
                    </a:lnTo>
                    <a:lnTo>
                      <a:pt x="349" y="9"/>
                    </a:lnTo>
                    <a:lnTo>
                      <a:pt x="355" y="6"/>
                    </a:lnTo>
                    <a:lnTo>
                      <a:pt x="369" y="3"/>
                    </a:lnTo>
                    <a:lnTo>
                      <a:pt x="377" y="2"/>
                    </a:lnTo>
                    <a:lnTo>
                      <a:pt x="384" y="0"/>
                    </a:lnTo>
                    <a:lnTo>
                      <a:pt x="391" y="0"/>
                    </a:lnTo>
                    <a:lnTo>
                      <a:pt x="397" y="2"/>
                    </a:lnTo>
                    <a:lnTo>
                      <a:pt x="403" y="3"/>
                    </a:lnTo>
                    <a:lnTo>
                      <a:pt x="409" y="5"/>
                    </a:lnTo>
                    <a:lnTo>
                      <a:pt x="413" y="8"/>
                    </a:lnTo>
                    <a:lnTo>
                      <a:pt x="418" y="12"/>
                    </a:lnTo>
                    <a:lnTo>
                      <a:pt x="421" y="18"/>
                    </a:lnTo>
                    <a:lnTo>
                      <a:pt x="424" y="24"/>
                    </a:lnTo>
                    <a:lnTo>
                      <a:pt x="432" y="50"/>
                    </a:lnTo>
                    <a:lnTo>
                      <a:pt x="438" y="75"/>
                    </a:lnTo>
                    <a:lnTo>
                      <a:pt x="444" y="100"/>
                    </a:lnTo>
                    <a:lnTo>
                      <a:pt x="449" y="126"/>
                    </a:lnTo>
                    <a:lnTo>
                      <a:pt x="467" y="228"/>
                    </a:lnTo>
                    <a:lnTo>
                      <a:pt x="473" y="254"/>
                    </a:lnTo>
                    <a:lnTo>
                      <a:pt x="478" y="278"/>
                    </a:lnTo>
                    <a:lnTo>
                      <a:pt x="484" y="304"/>
                    </a:lnTo>
                    <a:lnTo>
                      <a:pt x="491" y="329"/>
                    </a:lnTo>
                    <a:lnTo>
                      <a:pt x="499" y="353"/>
                    </a:lnTo>
                    <a:lnTo>
                      <a:pt x="508" y="377"/>
                    </a:lnTo>
                    <a:lnTo>
                      <a:pt x="519" y="402"/>
                    </a:lnTo>
                    <a:lnTo>
                      <a:pt x="531" y="426"/>
                    </a:lnTo>
                    <a:lnTo>
                      <a:pt x="540" y="446"/>
                    </a:lnTo>
                    <a:lnTo>
                      <a:pt x="545" y="455"/>
                    </a:lnTo>
                    <a:lnTo>
                      <a:pt x="548" y="464"/>
                    </a:lnTo>
                    <a:lnTo>
                      <a:pt x="551" y="475"/>
                    </a:lnTo>
                    <a:lnTo>
                      <a:pt x="552" y="484"/>
                    </a:lnTo>
                    <a:lnTo>
                      <a:pt x="557" y="502"/>
                    </a:lnTo>
                    <a:lnTo>
                      <a:pt x="558" y="520"/>
                    </a:lnTo>
                    <a:lnTo>
                      <a:pt x="557" y="539"/>
                    </a:lnTo>
                    <a:lnTo>
                      <a:pt x="555" y="555"/>
                    </a:lnTo>
                    <a:lnTo>
                      <a:pt x="554" y="565"/>
                    </a:lnTo>
                    <a:lnTo>
                      <a:pt x="551" y="572"/>
                    </a:lnTo>
                    <a:lnTo>
                      <a:pt x="548" y="581"/>
                    </a:lnTo>
                    <a:lnTo>
                      <a:pt x="545" y="589"/>
                    </a:lnTo>
                    <a:lnTo>
                      <a:pt x="542" y="597"/>
                    </a:lnTo>
                    <a:lnTo>
                      <a:pt x="537" y="604"/>
                    </a:lnTo>
                    <a:lnTo>
                      <a:pt x="532" y="612"/>
                    </a:lnTo>
                    <a:lnTo>
                      <a:pt x="528" y="619"/>
                    </a:lnTo>
                    <a:lnTo>
                      <a:pt x="517" y="635"/>
                    </a:lnTo>
                    <a:lnTo>
                      <a:pt x="505" y="648"/>
                    </a:lnTo>
                    <a:lnTo>
                      <a:pt x="493" y="662"/>
                    </a:lnTo>
                    <a:lnTo>
                      <a:pt x="478" y="674"/>
                    </a:lnTo>
                    <a:lnTo>
                      <a:pt x="461" y="686"/>
                    </a:lnTo>
                    <a:lnTo>
                      <a:pt x="458" y="686"/>
                    </a:lnTo>
                    <a:lnTo>
                      <a:pt x="455" y="688"/>
                    </a:lnTo>
                    <a:lnTo>
                      <a:pt x="447" y="688"/>
                    </a:lnTo>
                    <a:lnTo>
                      <a:pt x="441" y="686"/>
                    </a:lnTo>
                    <a:lnTo>
                      <a:pt x="436" y="688"/>
                    </a:lnTo>
                    <a:lnTo>
                      <a:pt x="435" y="689"/>
                    </a:lnTo>
                    <a:lnTo>
                      <a:pt x="429" y="694"/>
                    </a:lnTo>
                    <a:lnTo>
                      <a:pt x="424" y="700"/>
                    </a:lnTo>
                    <a:lnTo>
                      <a:pt x="420" y="706"/>
                    </a:lnTo>
                    <a:lnTo>
                      <a:pt x="415" y="712"/>
                    </a:lnTo>
                    <a:lnTo>
                      <a:pt x="410" y="717"/>
                    </a:lnTo>
                    <a:lnTo>
                      <a:pt x="409" y="718"/>
                    </a:lnTo>
                    <a:lnTo>
                      <a:pt x="406" y="720"/>
                    </a:lnTo>
                    <a:lnTo>
                      <a:pt x="403" y="720"/>
                    </a:lnTo>
                    <a:lnTo>
                      <a:pt x="400" y="720"/>
                    </a:lnTo>
                    <a:lnTo>
                      <a:pt x="395" y="718"/>
                    </a:lnTo>
                    <a:lnTo>
                      <a:pt x="392" y="715"/>
                    </a:lnTo>
                    <a:lnTo>
                      <a:pt x="389" y="712"/>
                    </a:lnTo>
                    <a:lnTo>
                      <a:pt x="388" y="708"/>
                    </a:lnTo>
                    <a:lnTo>
                      <a:pt x="384" y="702"/>
                    </a:lnTo>
                    <a:lnTo>
                      <a:pt x="384" y="697"/>
                    </a:lnTo>
                    <a:lnTo>
                      <a:pt x="383" y="703"/>
                    </a:lnTo>
                    <a:lnTo>
                      <a:pt x="384" y="708"/>
                    </a:lnTo>
                    <a:lnTo>
                      <a:pt x="386" y="712"/>
                    </a:lnTo>
                    <a:lnTo>
                      <a:pt x="389" y="717"/>
                    </a:lnTo>
                    <a:lnTo>
                      <a:pt x="394" y="723"/>
                    </a:lnTo>
                    <a:lnTo>
                      <a:pt x="395" y="727"/>
                    </a:lnTo>
                    <a:lnTo>
                      <a:pt x="395" y="730"/>
                    </a:lnTo>
                    <a:lnTo>
                      <a:pt x="394" y="738"/>
                    </a:lnTo>
                    <a:lnTo>
                      <a:pt x="391" y="743"/>
                    </a:lnTo>
                    <a:lnTo>
                      <a:pt x="386" y="749"/>
                    </a:lnTo>
                    <a:lnTo>
                      <a:pt x="380" y="753"/>
                    </a:lnTo>
                    <a:lnTo>
                      <a:pt x="368" y="764"/>
                    </a:lnTo>
                    <a:lnTo>
                      <a:pt x="362" y="768"/>
                    </a:lnTo>
                    <a:lnTo>
                      <a:pt x="355" y="775"/>
                    </a:lnTo>
                    <a:lnTo>
                      <a:pt x="342" y="791"/>
                    </a:lnTo>
                    <a:lnTo>
                      <a:pt x="323" y="814"/>
                    </a:lnTo>
                    <a:lnTo>
                      <a:pt x="313" y="826"/>
                    </a:lnTo>
                    <a:lnTo>
                      <a:pt x="302" y="837"/>
                    </a:lnTo>
                    <a:lnTo>
                      <a:pt x="296" y="843"/>
                    </a:lnTo>
                    <a:lnTo>
                      <a:pt x="290" y="848"/>
                    </a:lnTo>
                    <a:lnTo>
                      <a:pt x="278" y="857"/>
                    </a:lnTo>
                    <a:lnTo>
                      <a:pt x="270" y="861"/>
                    </a:lnTo>
                    <a:lnTo>
                      <a:pt x="262" y="867"/>
                    </a:lnTo>
                    <a:lnTo>
                      <a:pt x="250" y="878"/>
                    </a:lnTo>
                    <a:lnTo>
                      <a:pt x="243" y="881"/>
                    </a:lnTo>
                    <a:lnTo>
                      <a:pt x="237" y="883"/>
                    </a:lnTo>
                    <a:lnTo>
                      <a:pt x="233" y="883"/>
                    </a:lnTo>
                    <a:lnTo>
                      <a:pt x="229" y="883"/>
                    </a:lnTo>
                    <a:lnTo>
                      <a:pt x="226" y="881"/>
                    </a:lnTo>
                    <a:lnTo>
                      <a:pt x="223" y="880"/>
                    </a:lnTo>
                    <a:lnTo>
                      <a:pt x="217" y="873"/>
                    </a:lnTo>
                    <a:lnTo>
                      <a:pt x="212" y="869"/>
                    </a:lnTo>
                    <a:lnTo>
                      <a:pt x="211" y="864"/>
                    </a:lnTo>
                    <a:lnTo>
                      <a:pt x="211" y="861"/>
                    </a:lnTo>
                    <a:lnTo>
                      <a:pt x="209" y="855"/>
                    </a:lnTo>
                    <a:lnTo>
                      <a:pt x="209" y="842"/>
                    </a:lnTo>
                    <a:lnTo>
                      <a:pt x="209" y="828"/>
                    </a:lnTo>
                    <a:lnTo>
                      <a:pt x="211" y="838"/>
                    </a:lnTo>
                    <a:lnTo>
                      <a:pt x="211" y="849"/>
                    </a:lnTo>
                    <a:lnTo>
                      <a:pt x="211" y="858"/>
                    </a:lnTo>
                    <a:lnTo>
                      <a:pt x="212" y="866"/>
                    </a:lnTo>
                    <a:lnTo>
                      <a:pt x="212" y="869"/>
                    </a:lnTo>
                    <a:lnTo>
                      <a:pt x="214" y="872"/>
                    </a:lnTo>
                    <a:lnTo>
                      <a:pt x="218" y="877"/>
                    </a:lnTo>
                    <a:lnTo>
                      <a:pt x="221" y="880"/>
                    </a:lnTo>
                    <a:lnTo>
                      <a:pt x="226" y="881"/>
                    </a:lnTo>
                    <a:lnTo>
                      <a:pt x="232" y="883"/>
                    </a:lnTo>
                    <a:lnTo>
                      <a:pt x="238" y="881"/>
                    </a:lnTo>
                    <a:lnTo>
                      <a:pt x="246" y="880"/>
                    </a:lnTo>
                    <a:lnTo>
                      <a:pt x="252" y="878"/>
                    </a:lnTo>
                    <a:lnTo>
                      <a:pt x="246" y="880"/>
                    </a:lnTo>
                    <a:lnTo>
                      <a:pt x="240" y="884"/>
                    </a:lnTo>
                    <a:lnTo>
                      <a:pt x="235" y="887"/>
                    </a:lnTo>
                    <a:lnTo>
                      <a:pt x="229" y="893"/>
                    </a:lnTo>
                    <a:lnTo>
                      <a:pt x="224" y="898"/>
                    </a:lnTo>
                    <a:lnTo>
                      <a:pt x="220" y="904"/>
                    </a:lnTo>
                    <a:lnTo>
                      <a:pt x="211" y="918"/>
                    </a:lnTo>
                    <a:lnTo>
                      <a:pt x="203" y="933"/>
                    </a:lnTo>
                    <a:lnTo>
                      <a:pt x="195" y="950"/>
                    </a:lnTo>
                    <a:lnTo>
                      <a:pt x="188" y="968"/>
                    </a:lnTo>
                    <a:lnTo>
                      <a:pt x="180" y="986"/>
                    </a:lnTo>
                    <a:lnTo>
                      <a:pt x="163" y="1024"/>
                    </a:lnTo>
                    <a:lnTo>
                      <a:pt x="156" y="1042"/>
                    </a:lnTo>
                    <a:lnTo>
                      <a:pt x="146" y="1061"/>
                    </a:lnTo>
                    <a:lnTo>
                      <a:pt x="136" y="1077"/>
                    </a:lnTo>
                    <a:lnTo>
                      <a:pt x="125" y="1093"/>
                    </a:lnTo>
                    <a:lnTo>
                      <a:pt x="119" y="1100"/>
                    </a:lnTo>
                    <a:lnTo>
                      <a:pt x="113" y="1108"/>
                    </a:lnTo>
                    <a:lnTo>
                      <a:pt x="107" y="1114"/>
                    </a:lnTo>
                    <a:lnTo>
                      <a:pt x="99" y="1120"/>
                    </a:lnTo>
                    <a:lnTo>
                      <a:pt x="96" y="1123"/>
                    </a:lnTo>
                    <a:lnTo>
                      <a:pt x="90" y="1125"/>
                    </a:lnTo>
                    <a:lnTo>
                      <a:pt x="84" y="1126"/>
                    </a:lnTo>
                    <a:lnTo>
                      <a:pt x="78" y="1126"/>
                    </a:lnTo>
                    <a:lnTo>
                      <a:pt x="70" y="1125"/>
                    </a:lnTo>
                    <a:lnTo>
                      <a:pt x="64" y="1122"/>
                    </a:lnTo>
                    <a:lnTo>
                      <a:pt x="58" y="1117"/>
                    </a:lnTo>
                    <a:lnTo>
                      <a:pt x="56" y="1112"/>
                    </a:lnTo>
                    <a:lnTo>
                      <a:pt x="53" y="1109"/>
                    </a:lnTo>
                    <a:lnTo>
                      <a:pt x="50" y="1100"/>
                    </a:lnTo>
                    <a:lnTo>
                      <a:pt x="49" y="1093"/>
                    </a:lnTo>
                    <a:lnTo>
                      <a:pt x="47" y="1083"/>
                    </a:lnTo>
                    <a:lnTo>
                      <a:pt x="47" y="1074"/>
                    </a:lnTo>
                    <a:lnTo>
                      <a:pt x="47" y="1055"/>
                    </a:lnTo>
                    <a:lnTo>
                      <a:pt x="50" y="1035"/>
                    </a:lnTo>
                    <a:lnTo>
                      <a:pt x="52" y="1015"/>
                    </a:lnTo>
                    <a:lnTo>
                      <a:pt x="53" y="994"/>
                    </a:lnTo>
                    <a:lnTo>
                      <a:pt x="52" y="985"/>
                    </a:lnTo>
                    <a:lnTo>
                      <a:pt x="52" y="974"/>
                    </a:lnTo>
                    <a:lnTo>
                      <a:pt x="50" y="965"/>
                    </a:lnTo>
                    <a:lnTo>
                      <a:pt x="47" y="954"/>
                    </a:lnTo>
                    <a:lnTo>
                      <a:pt x="38" y="922"/>
                    </a:lnTo>
                    <a:lnTo>
                      <a:pt x="29" y="890"/>
                    </a:lnTo>
                    <a:lnTo>
                      <a:pt x="21" y="857"/>
                    </a:lnTo>
                    <a:lnTo>
                      <a:pt x="15" y="825"/>
                    </a:lnTo>
                    <a:lnTo>
                      <a:pt x="9" y="791"/>
                    </a:lnTo>
                    <a:lnTo>
                      <a:pt x="6" y="759"/>
                    </a:lnTo>
                    <a:lnTo>
                      <a:pt x="5" y="726"/>
                    </a:lnTo>
                    <a:lnTo>
                      <a:pt x="3" y="692"/>
                    </a:lnTo>
                    <a:lnTo>
                      <a:pt x="3" y="673"/>
                    </a:lnTo>
                    <a:lnTo>
                      <a:pt x="2" y="653"/>
                    </a:lnTo>
                    <a:lnTo>
                      <a:pt x="2" y="641"/>
                    </a:lnTo>
                    <a:lnTo>
                      <a:pt x="0" y="627"/>
                    </a:lnTo>
                    <a:lnTo>
                      <a:pt x="2" y="600"/>
                    </a:lnTo>
                    <a:lnTo>
                      <a:pt x="2" y="586"/>
                    </a:lnTo>
                    <a:lnTo>
                      <a:pt x="3" y="571"/>
                    </a:lnTo>
                    <a:lnTo>
                      <a:pt x="6" y="557"/>
                    </a:lnTo>
                    <a:lnTo>
                      <a:pt x="9" y="542"/>
                    </a:lnTo>
                    <a:lnTo>
                      <a:pt x="12" y="528"/>
                    </a:lnTo>
                    <a:lnTo>
                      <a:pt x="15" y="514"/>
                    </a:lnTo>
                    <a:lnTo>
                      <a:pt x="20" y="501"/>
                    </a:lnTo>
                    <a:lnTo>
                      <a:pt x="26" y="487"/>
                    </a:lnTo>
                    <a:lnTo>
                      <a:pt x="32" y="475"/>
                    </a:lnTo>
                    <a:lnTo>
                      <a:pt x="38" y="463"/>
                    </a:lnTo>
                    <a:lnTo>
                      <a:pt x="46" y="450"/>
                    </a:lnTo>
                    <a:lnTo>
                      <a:pt x="53" y="440"/>
                    </a:lnTo>
                    <a:lnTo>
                      <a:pt x="82" y="402"/>
                    </a:lnTo>
                    <a:close/>
                  </a:path>
                </a:pathLst>
              </a:custGeom>
              <a:solidFill>
                <a:srgbClr val="E6E6E6"/>
              </a:solidFill>
              <a:ln w="9525">
                <a:solidFill>
                  <a:schemeClr val="tx2"/>
                </a:solidFill>
                <a:round/>
                <a:headEnd/>
                <a:tailEnd/>
              </a:ln>
            </p:spPr>
            <p:txBody>
              <a:bodyPr/>
              <a:lstStyle/>
              <a:p>
                <a:endParaRPr lang="en-US" sz="3120"/>
              </a:p>
            </p:txBody>
          </p:sp>
          <p:sp>
            <p:nvSpPr>
              <p:cNvPr id="380773" name="Freeform 869"/>
              <p:cNvSpPr>
                <a:spLocks/>
              </p:cNvSpPr>
              <p:nvPr/>
            </p:nvSpPr>
            <p:spPr bwMode="auto">
              <a:xfrm>
                <a:off x="302" y="1600"/>
                <a:ext cx="60" cy="74"/>
              </a:xfrm>
              <a:custGeom>
                <a:avLst/>
                <a:gdLst>
                  <a:gd name="T0" fmla="*/ 0 w 119"/>
                  <a:gd name="T1" fmla="*/ 142 h 148"/>
                  <a:gd name="T2" fmla="*/ 63 w 119"/>
                  <a:gd name="T3" fmla="*/ 73 h 148"/>
                  <a:gd name="T4" fmla="*/ 92 w 119"/>
                  <a:gd name="T5" fmla="*/ 40 h 148"/>
                  <a:gd name="T6" fmla="*/ 104 w 119"/>
                  <a:gd name="T7" fmla="*/ 20 h 148"/>
                  <a:gd name="T8" fmla="*/ 113 w 119"/>
                  <a:gd name="T9" fmla="*/ 0 h 148"/>
                  <a:gd name="T10" fmla="*/ 119 w 119"/>
                  <a:gd name="T11" fmla="*/ 5 h 148"/>
                  <a:gd name="T12" fmla="*/ 110 w 119"/>
                  <a:gd name="T13" fmla="*/ 25 h 148"/>
                  <a:gd name="T14" fmla="*/ 98 w 119"/>
                  <a:gd name="T15" fmla="*/ 44 h 148"/>
                  <a:gd name="T16" fmla="*/ 67 w 119"/>
                  <a:gd name="T17" fmla="*/ 79 h 148"/>
                  <a:gd name="T18" fmla="*/ 5 w 119"/>
                  <a:gd name="T19" fmla="*/ 148 h 148"/>
                  <a:gd name="T20" fmla="*/ 0 w 119"/>
                  <a:gd name="T21"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48">
                    <a:moveTo>
                      <a:pt x="0" y="142"/>
                    </a:moveTo>
                    <a:lnTo>
                      <a:pt x="63" y="73"/>
                    </a:lnTo>
                    <a:lnTo>
                      <a:pt x="92" y="40"/>
                    </a:lnTo>
                    <a:lnTo>
                      <a:pt x="104" y="20"/>
                    </a:lnTo>
                    <a:lnTo>
                      <a:pt x="113" y="0"/>
                    </a:lnTo>
                    <a:lnTo>
                      <a:pt x="119" y="5"/>
                    </a:lnTo>
                    <a:lnTo>
                      <a:pt x="110" y="25"/>
                    </a:lnTo>
                    <a:lnTo>
                      <a:pt x="98" y="44"/>
                    </a:lnTo>
                    <a:lnTo>
                      <a:pt x="67" y="79"/>
                    </a:lnTo>
                    <a:lnTo>
                      <a:pt x="5" y="148"/>
                    </a:lnTo>
                    <a:lnTo>
                      <a:pt x="0" y="142"/>
                    </a:lnTo>
                    <a:close/>
                  </a:path>
                </a:pathLst>
              </a:custGeom>
              <a:solidFill>
                <a:srgbClr val="000000"/>
              </a:solidFill>
              <a:ln w="9525">
                <a:solidFill>
                  <a:schemeClr val="tx2"/>
                </a:solidFill>
                <a:round/>
                <a:headEnd/>
                <a:tailEnd/>
              </a:ln>
            </p:spPr>
            <p:txBody>
              <a:bodyPr/>
              <a:lstStyle/>
              <a:p>
                <a:endParaRPr lang="en-US" sz="3120"/>
              </a:p>
            </p:txBody>
          </p:sp>
          <p:sp>
            <p:nvSpPr>
              <p:cNvPr id="380774" name="Freeform 870"/>
              <p:cNvSpPr>
                <a:spLocks/>
              </p:cNvSpPr>
              <p:nvPr/>
            </p:nvSpPr>
            <p:spPr bwMode="auto">
              <a:xfrm>
                <a:off x="359" y="1480"/>
                <a:ext cx="71" cy="122"/>
              </a:xfrm>
              <a:custGeom>
                <a:avLst/>
                <a:gdLst>
                  <a:gd name="T0" fmla="*/ 0 w 142"/>
                  <a:gd name="T1" fmla="*/ 240 h 245"/>
                  <a:gd name="T2" fmla="*/ 26 w 142"/>
                  <a:gd name="T3" fmla="*/ 175 h 245"/>
                  <a:gd name="T4" fmla="*/ 55 w 142"/>
                  <a:gd name="T5" fmla="*/ 112 h 245"/>
                  <a:gd name="T6" fmla="*/ 72 w 142"/>
                  <a:gd name="T7" fmla="*/ 82 h 245"/>
                  <a:gd name="T8" fmla="*/ 90 w 142"/>
                  <a:gd name="T9" fmla="*/ 53 h 245"/>
                  <a:gd name="T10" fmla="*/ 113 w 142"/>
                  <a:gd name="T11" fmla="*/ 26 h 245"/>
                  <a:gd name="T12" fmla="*/ 138 w 142"/>
                  <a:gd name="T13" fmla="*/ 0 h 245"/>
                  <a:gd name="T14" fmla="*/ 142 w 142"/>
                  <a:gd name="T15" fmla="*/ 6 h 245"/>
                  <a:gd name="T16" fmla="*/ 118 w 142"/>
                  <a:gd name="T17" fmla="*/ 32 h 245"/>
                  <a:gd name="T18" fmla="*/ 96 w 142"/>
                  <a:gd name="T19" fmla="*/ 58 h 245"/>
                  <a:gd name="T20" fmla="*/ 78 w 142"/>
                  <a:gd name="T21" fmla="*/ 86 h 245"/>
                  <a:gd name="T22" fmla="*/ 61 w 142"/>
                  <a:gd name="T23" fmla="*/ 117 h 245"/>
                  <a:gd name="T24" fmla="*/ 32 w 142"/>
                  <a:gd name="T25" fmla="*/ 179 h 245"/>
                  <a:gd name="T26" fmla="*/ 6 w 142"/>
                  <a:gd name="T27" fmla="*/ 245 h 245"/>
                  <a:gd name="T28" fmla="*/ 0 w 142"/>
                  <a:gd name="T29" fmla="*/ 24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245">
                    <a:moveTo>
                      <a:pt x="0" y="240"/>
                    </a:moveTo>
                    <a:lnTo>
                      <a:pt x="26" y="175"/>
                    </a:lnTo>
                    <a:lnTo>
                      <a:pt x="55" y="112"/>
                    </a:lnTo>
                    <a:lnTo>
                      <a:pt x="72" y="82"/>
                    </a:lnTo>
                    <a:lnTo>
                      <a:pt x="90" y="53"/>
                    </a:lnTo>
                    <a:lnTo>
                      <a:pt x="113" y="26"/>
                    </a:lnTo>
                    <a:lnTo>
                      <a:pt x="138" y="0"/>
                    </a:lnTo>
                    <a:lnTo>
                      <a:pt x="142" y="6"/>
                    </a:lnTo>
                    <a:lnTo>
                      <a:pt x="118" y="32"/>
                    </a:lnTo>
                    <a:lnTo>
                      <a:pt x="96" y="58"/>
                    </a:lnTo>
                    <a:lnTo>
                      <a:pt x="78" y="86"/>
                    </a:lnTo>
                    <a:lnTo>
                      <a:pt x="61" y="117"/>
                    </a:lnTo>
                    <a:lnTo>
                      <a:pt x="32" y="179"/>
                    </a:lnTo>
                    <a:lnTo>
                      <a:pt x="6" y="245"/>
                    </a:lnTo>
                    <a:lnTo>
                      <a:pt x="0" y="240"/>
                    </a:lnTo>
                    <a:close/>
                  </a:path>
                </a:pathLst>
              </a:custGeom>
              <a:solidFill>
                <a:srgbClr val="000000"/>
              </a:solidFill>
              <a:ln w="9525">
                <a:solidFill>
                  <a:schemeClr val="tx2"/>
                </a:solidFill>
                <a:round/>
                <a:headEnd/>
                <a:tailEnd/>
              </a:ln>
            </p:spPr>
            <p:txBody>
              <a:bodyPr/>
              <a:lstStyle/>
              <a:p>
                <a:endParaRPr lang="en-US" sz="3120"/>
              </a:p>
            </p:txBody>
          </p:sp>
          <p:sp>
            <p:nvSpPr>
              <p:cNvPr id="380775" name="Freeform 871"/>
              <p:cNvSpPr>
                <a:spLocks/>
              </p:cNvSpPr>
              <p:nvPr/>
            </p:nvSpPr>
            <p:spPr bwMode="auto">
              <a:xfrm>
                <a:off x="359" y="1600"/>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80776" name="Freeform 872"/>
              <p:cNvSpPr>
                <a:spLocks/>
              </p:cNvSpPr>
              <p:nvPr/>
            </p:nvSpPr>
            <p:spPr bwMode="auto">
              <a:xfrm>
                <a:off x="427" y="1470"/>
                <a:ext cx="49" cy="15"/>
              </a:xfrm>
              <a:custGeom>
                <a:avLst/>
                <a:gdLst>
                  <a:gd name="T0" fmla="*/ 0 w 97"/>
                  <a:gd name="T1" fmla="*/ 20 h 30"/>
                  <a:gd name="T2" fmla="*/ 10 w 97"/>
                  <a:gd name="T3" fmla="*/ 12 h 30"/>
                  <a:gd name="T4" fmla="*/ 25 w 97"/>
                  <a:gd name="T5" fmla="*/ 6 h 30"/>
                  <a:gd name="T6" fmla="*/ 39 w 97"/>
                  <a:gd name="T7" fmla="*/ 1 h 30"/>
                  <a:gd name="T8" fmla="*/ 53 w 97"/>
                  <a:gd name="T9" fmla="*/ 0 h 30"/>
                  <a:gd name="T10" fmla="*/ 67 w 97"/>
                  <a:gd name="T11" fmla="*/ 1 h 30"/>
                  <a:gd name="T12" fmla="*/ 80 w 97"/>
                  <a:gd name="T13" fmla="*/ 5 h 30"/>
                  <a:gd name="T14" fmla="*/ 91 w 97"/>
                  <a:gd name="T15" fmla="*/ 14 h 30"/>
                  <a:gd name="T16" fmla="*/ 97 w 97"/>
                  <a:gd name="T17" fmla="*/ 26 h 30"/>
                  <a:gd name="T18" fmla="*/ 91 w 97"/>
                  <a:gd name="T19" fmla="*/ 30 h 30"/>
                  <a:gd name="T20" fmla="*/ 85 w 97"/>
                  <a:gd name="T21" fmla="*/ 18 h 30"/>
                  <a:gd name="T22" fmla="*/ 76 w 97"/>
                  <a:gd name="T23" fmla="*/ 11 h 30"/>
                  <a:gd name="T24" fmla="*/ 65 w 97"/>
                  <a:gd name="T25" fmla="*/ 9 h 30"/>
                  <a:gd name="T26" fmla="*/ 53 w 97"/>
                  <a:gd name="T27" fmla="*/ 8 h 30"/>
                  <a:gd name="T28" fmla="*/ 41 w 97"/>
                  <a:gd name="T29" fmla="*/ 9 h 30"/>
                  <a:gd name="T30" fmla="*/ 27 w 97"/>
                  <a:gd name="T31" fmla="*/ 14 h 30"/>
                  <a:gd name="T32" fmla="*/ 15 w 97"/>
                  <a:gd name="T33" fmla="*/ 18 h 30"/>
                  <a:gd name="T34" fmla="*/ 4 w 97"/>
                  <a:gd name="T35" fmla="*/ 26 h 30"/>
                  <a:gd name="T36" fmla="*/ 0 w 97"/>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30">
                    <a:moveTo>
                      <a:pt x="0" y="20"/>
                    </a:moveTo>
                    <a:lnTo>
                      <a:pt x="10" y="12"/>
                    </a:lnTo>
                    <a:lnTo>
                      <a:pt x="25" y="6"/>
                    </a:lnTo>
                    <a:lnTo>
                      <a:pt x="39" y="1"/>
                    </a:lnTo>
                    <a:lnTo>
                      <a:pt x="53" y="0"/>
                    </a:lnTo>
                    <a:lnTo>
                      <a:pt x="67" y="1"/>
                    </a:lnTo>
                    <a:lnTo>
                      <a:pt x="80" y="5"/>
                    </a:lnTo>
                    <a:lnTo>
                      <a:pt x="91" y="14"/>
                    </a:lnTo>
                    <a:lnTo>
                      <a:pt x="97" y="26"/>
                    </a:lnTo>
                    <a:lnTo>
                      <a:pt x="91" y="30"/>
                    </a:lnTo>
                    <a:lnTo>
                      <a:pt x="85" y="18"/>
                    </a:lnTo>
                    <a:lnTo>
                      <a:pt x="76" y="11"/>
                    </a:lnTo>
                    <a:lnTo>
                      <a:pt x="65" y="9"/>
                    </a:lnTo>
                    <a:lnTo>
                      <a:pt x="53" y="8"/>
                    </a:lnTo>
                    <a:lnTo>
                      <a:pt x="41" y="9"/>
                    </a:lnTo>
                    <a:lnTo>
                      <a:pt x="27" y="14"/>
                    </a:lnTo>
                    <a:lnTo>
                      <a:pt x="15" y="18"/>
                    </a:lnTo>
                    <a:lnTo>
                      <a:pt x="4" y="26"/>
                    </a:lnTo>
                    <a:lnTo>
                      <a:pt x="0" y="20"/>
                    </a:lnTo>
                    <a:close/>
                  </a:path>
                </a:pathLst>
              </a:custGeom>
              <a:solidFill>
                <a:srgbClr val="000000"/>
              </a:solidFill>
              <a:ln w="9525">
                <a:solidFill>
                  <a:schemeClr val="tx2"/>
                </a:solidFill>
                <a:round/>
                <a:headEnd/>
                <a:tailEnd/>
              </a:ln>
            </p:spPr>
            <p:txBody>
              <a:bodyPr/>
              <a:lstStyle/>
              <a:p>
                <a:endParaRPr lang="en-US" sz="3120"/>
              </a:p>
            </p:txBody>
          </p:sp>
          <p:sp>
            <p:nvSpPr>
              <p:cNvPr id="380777" name="Freeform 873"/>
              <p:cNvSpPr>
                <a:spLocks/>
              </p:cNvSpPr>
              <p:nvPr/>
            </p:nvSpPr>
            <p:spPr bwMode="auto">
              <a:xfrm>
                <a:off x="427" y="1480"/>
                <a:ext cx="3"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78" name="Freeform 874"/>
              <p:cNvSpPr>
                <a:spLocks/>
              </p:cNvSpPr>
              <p:nvPr/>
            </p:nvSpPr>
            <p:spPr bwMode="auto">
              <a:xfrm>
                <a:off x="472" y="1484"/>
                <a:ext cx="57" cy="201"/>
              </a:xfrm>
              <a:custGeom>
                <a:avLst/>
                <a:gdLst>
                  <a:gd name="T0" fmla="*/ 7 w 112"/>
                  <a:gd name="T1" fmla="*/ 0 h 404"/>
                  <a:gd name="T2" fmla="*/ 21 w 112"/>
                  <a:gd name="T3" fmla="*/ 51 h 404"/>
                  <a:gd name="T4" fmla="*/ 32 w 112"/>
                  <a:gd name="T5" fmla="*/ 102 h 404"/>
                  <a:gd name="T6" fmla="*/ 50 w 112"/>
                  <a:gd name="T7" fmla="*/ 204 h 404"/>
                  <a:gd name="T8" fmla="*/ 74 w 112"/>
                  <a:gd name="T9" fmla="*/ 305 h 404"/>
                  <a:gd name="T10" fmla="*/ 91 w 112"/>
                  <a:gd name="T11" fmla="*/ 353 h 404"/>
                  <a:gd name="T12" fmla="*/ 102 w 112"/>
                  <a:gd name="T13" fmla="*/ 378 h 404"/>
                  <a:gd name="T14" fmla="*/ 112 w 112"/>
                  <a:gd name="T15" fmla="*/ 399 h 404"/>
                  <a:gd name="T16" fmla="*/ 106 w 112"/>
                  <a:gd name="T17" fmla="*/ 404 h 404"/>
                  <a:gd name="T18" fmla="*/ 94 w 112"/>
                  <a:gd name="T19" fmla="*/ 379 h 404"/>
                  <a:gd name="T20" fmla="*/ 83 w 112"/>
                  <a:gd name="T21" fmla="*/ 355 h 404"/>
                  <a:gd name="T22" fmla="*/ 67 w 112"/>
                  <a:gd name="T23" fmla="*/ 306 h 404"/>
                  <a:gd name="T24" fmla="*/ 42 w 112"/>
                  <a:gd name="T25" fmla="*/ 206 h 404"/>
                  <a:gd name="T26" fmla="*/ 24 w 112"/>
                  <a:gd name="T27" fmla="*/ 104 h 404"/>
                  <a:gd name="T28" fmla="*/ 13 w 112"/>
                  <a:gd name="T29" fmla="*/ 52 h 404"/>
                  <a:gd name="T30" fmla="*/ 0 w 112"/>
                  <a:gd name="T31" fmla="*/ 2 h 404"/>
                  <a:gd name="T32" fmla="*/ 7 w 112"/>
                  <a:gd name="T33"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404">
                    <a:moveTo>
                      <a:pt x="7" y="0"/>
                    </a:moveTo>
                    <a:lnTo>
                      <a:pt x="21" y="51"/>
                    </a:lnTo>
                    <a:lnTo>
                      <a:pt x="32" y="102"/>
                    </a:lnTo>
                    <a:lnTo>
                      <a:pt x="50" y="204"/>
                    </a:lnTo>
                    <a:lnTo>
                      <a:pt x="74" y="305"/>
                    </a:lnTo>
                    <a:lnTo>
                      <a:pt x="91" y="353"/>
                    </a:lnTo>
                    <a:lnTo>
                      <a:pt x="102" y="378"/>
                    </a:lnTo>
                    <a:lnTo>
                      <a:pt x="112" y="399"/>
                    </a:lnTo>
                    <a:lnTo>
                      <a:pt x="106" y="404"/>
                    </a:lnTo>
                    <a:lnTo>
                      <a:pt x="94" y="379"/>
                    </a:lnTo>
                    <a:lnTo>
                      <a:pt x="83" y="355"/>
                    </a:lnTo>
                    <a:lnTo>
                      <a:pt x="67" y="306"/>
                    </a:lnTo>
                    <a:lnTo>
                      <a:pt x="42" y="206"/>
                    </a:lnTo>
                    <a:lnTo>
                      <a:pt x="24" y="104"/>
                    </a:lnTo>
                    <a:lnTo>
                      <a:pt x="13" y="52"/>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0779" name="Freeform 875"/>
              <p:cNvSpPr>
                <a:spLocks/>
              </p:cNvSpPr>
              <p:nvPr/>
            </p:nvSpPr>
            <p:spPr bwMode="auto">
              <a:xfrm>
                <a:off x="472" y="1483"/>
                <a:ext cx="4" cy="2"/>
              </a:xfrm>
              <a:custGeom>
                <a:avLst/>
                <a:gdLst>
                  <a:gd name="T0" fmla="*/ 7 w 7"/>
                  <a:gd name="T1" fmla="*/ 0 h 4"/>
                  <a:gd name="T2" fmla="*/ 7 w 7"/>
                  <a:gd name="T3" fmla="*/ 1 h 4"/>
                  <a:gd name="T4" fmla="*/ 0 w 7"/>
                  <a:gd name="T5" fmla="*/ 3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7" y="1"/>
                    </a:lnTo>
                    <a:lnTo>
                      <a:pt x="0" y="3"/>
                    </a:lnTo>
                    <a:lnTo>
                      <a:pt x="1" y="4"/>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0780" name="Freeform 876"/>
              <p:cNvSpPr>
                <a:spLocks/>
              </p:cNvSpPr>
              <p:nvPr/>
            </p:nvSpPr>
            <p:spPr bwMode="auto">
              <a:xfrm>
                <a:off x="491" y="1683"/>
                <a:ext cx="51" cy="132"/>
              </a:xfrm>
              <a:custGeom>
                <a:avLst/>
                <a:gdLst>
                  <a:gd name="T0" fmla="*/ 74 w 102"/>
                  <a:gd name="T1" fmla="*/ 0 h 265"/>
                  <a:gd name="T2" fmla="*/ 85 w 102"/>
                  <a:gd name="T3" fmla="*/ 21 h 265"/>
                  <a:gd name="T4" fmla="*/ 93 w 102"/>
                  <a:gd name="T5" fmla="*/ 41 h 265"/>
                  <a:gd name="T6" fmla="*/ 102 w 102"/>
                  <a:gd name="T7" fmla="*/ 79 h 265"/>
                  <a:gd name="T8" fmla="*/ 102 w 102"/>
                  <a:gd name="T9" fmla="*/ 116 h 265"/>
                  <a:gd name="T10" fmla="*/ 96 w 102"/>
                  <a:gd name="T11" fmla="*/ 149 h 265"/>
                  <a:gd name="T12" fmla="*/ 82 w 102"/>
                  <a:gd name="T13" fmla="*/ 184 h 265"/>
                  <a:gd name="T14" fmla="*/ 62 w 102"/>
                  <a:gd name="T15" fmla="*/ 215 h 265"/>
                  <a:gd name="T16" fmla="*/ 35 w 102"/>
                  <a:gd name="T17" fmla="*/ 240 h 265"/>
                  <a:gd name="T18" fmla="*/ 4 w 102"/>
                  <a:gd name="T19" fmla="*/ 265 h 265"/>
                  <a:gd name="T20" fmla="*/ 0 w 102"/>
                  <a:gd name="T21" fmla="*/ 259 h 265"/>
                  <a:gd name="T22" fmla="*/ 30 w 102"/>
                  <a:gd name="T23" fmla="*/ 234 h 265"/>
                  <a:gd name="T24" fmla="*/ 56 w 102"/>
                  <a:gd name="T25" fmla="*/ 210 h 265"/>
                  <a:gd name="T26" fmla="*/ 76 w 102"/>
                  <a:gd name="T27" fmla="*/ 180 h 265"/>
                  <a:gd name="T28" fmla="*/ 88 w 102"/>
                  <a:gd name="T29" fmla="*/ 148 h 265"/>
                  <a:gd name="T30" fmla="*/ 94 w 102"/>
                  <a:gd name="T31" fmla="*/ 116 h 265"/>
                  <a:gd name="T32" fmla="*/ 94 w 102"/>
                  <a:gd name="T33" fmla="*/ 81 h 265"/>
                  <a:gd name="T34" fmla="*/ 85 w 102"/>
                  <a:gd name="T35" fmla="*/ 43 h 265"/>
                  <a:gd name="T36" fmla="*/ 77 w 102"/>
                  <a:gd name="T37" fmla="*/ 23 h 265"/>
                  <a:gd name="T38" fmla="*/ 68 w 102"/>
                  <a:gd name="T39" fmla="*/ 5 h 265"/>
                  <a:gd name="T40" fmla="*/ 74 w 102"/>
                  <a:gd name="T41"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265">
                    <a:moveTo>
                      <a:pt x="74" y="0"/>
                    </a:moveTo>
                    <a:lnTo>
                      <a:pt x="85" y="21"/>
                    </a:lnTo>
                    <a:lnTo>
                      <a:pt x="93" y="41"/>
                    </a:lnTo>
                    <a:lnTo>
                      <a:pt x="102" y="79"/>
                    </a:lnTo>
                    <a:lnTo>
                      <a:pt x="102" y="116"/>
                    </a:lnTo>
                    <a:lnTo>
                      <a:pt x="96" y="149"/>
                    </a:lnTo>
                    <a:lnTo>
                      <a:pt x="82" y="184"/>
                    </a:lnTo>
                    <a:lnTo>
                      <a:pt x="62" y="215"/>
                    </a:lnTo>
                    <a:lnTo>
                      <a:pt x="35" y="240"/>
                    </a:lnTo>
                    <a:lnTo>
                      <a:pt x="4" y="265"/>
                    </a:lnTo>
                    <a:lnTo>
                      <a:pt x="0" y="259"/>
                    </a:lnTo>
                    <a:lnTo>
                      <a:pt x="30" y="234"/>
                    </a:lnTo>
                    <a:lnTo>
                      <a:pt x="56" y="210"/>
                    </a:lnTo>
                    <a:lnTo>
                      <a:pt x="76" y="180"/>
                    </a:lnTo>
                    <a:lnTo>
                      <a:pt x="88" y="148"/>
                    </a:lnTo>
                    <a:lnTo>
                      <a:pt x="94" y="116"/>
                    </a:lnTo>
                    <a:lnTo>
                      <a:pt x="94" y="81"/>
                    </a:lnTo>
                    <a:lnTo>
                      <a:pt x="85" y="43"/>
                    </a:lnTo>
                    <a:lnTo>
                      <a:pt x="77" y="23"/>
                    </a:lnTo>
                    <a:lnTo>
                      <a:pt x="68" y="5"/>
                    </a:lnTo>
                    <a:lnTo>
                      <a:pt x="74" y="0"/>
                    </a:lnTo>
                    <a:close/>
                  </a:path>
                </a:pathLst>
              </a:custGeom>
              <a:solidFill>
                <a:srgbClr val="000000"/>
              </a:solidFill>
              <a:ln w="9525">
                <a:solidFill>
                  <a:schemeClr val="tx2"/>
                </a:solidFill>
                <a:round/>
                <a:headEnd/>
                <a:tailEnd/>
              </a:ln>
            </p:spPr>
            <p:txBody>
              <a:bodyPr/>
              <a:lstStyle/>
              <a:p>
                <a:endParaRPr lang="en-US" sz="3120"/>
              </a:p>
            </p:txBody>
          </p:sp>
          <p:sp>
            <p:nvSpPr>
              <p:cNvPr id="380781" name="Freeform 877"/>
              <p:cNvSpPr>
                <a:spLocks/>
              </p:cNvSpPr>
              <p:nvPr/>
            </p:nvSpPr>
            <p:spPr bwMode="auto">
              <a:xfrm>
                <a:off x="526" y="1683"/>
                <a:ext cx="3" cy="2"/>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lnTo>
                      <a:pt x="0"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782" name="Freeform 878"/>
              <p:cNvSpPr>
                <a:spLocks/>
              </p:cNvSpPr>
              <p:nvPr/>
            </p:nvSpPr>
            <p:spPr bwMode="auto">
              <a:xfrm>
                <a:off x="478" y="1812"/>
                <a:ext cx="16" cy="5"/>
              </a:xfrm>
              <a:custGeom>
                <a:avLst/>
                <a:gdLst>
                  <a:gd name="T0" fmla="*/ 30 w 30"/>
                  <a:gd name="T1" fmla="*/ 6 h 9"/>
                  <a:gd name="T2" fmla="*/ 24 w 30"/>
                  <a:gd name="T3" fmla="*/ 9 h 9"/>
                  <a:gd name="T4" fmla="*/ 15 w 30"/>
                  <a:gd name="T5" fmla="*/ 7 h 9"/>
                  <a:gd name="T6" fmla="*/ 9 w 30"/>
                  <a:gd name="T7" fmla="*/ 7 h 9"/>
                  <a:gd name="T8" fmla="*/ 3 w 30"/>
                  <a:gd name="T9" fmla="*/ 9 h 9"/>
                  <a:gd name="T10" fmla="*/ 0 w 30"/>
                  <a:gd name="T11" fmla="*/ 3 h 9"/>
                  <a:gd name="T12" fmla="*/ 6 w 30"/>
                  <a:gd name="T13" fmla="*/ 1 h 9"/>
                  <a:gd name="T14" fmla="*/ 15 w 30"/>
                  <a:gd name="T15" fmla="*/ 1 h 9"/>
                  <a:gd name="T16" fmla="*/ 21 w 30"/>
                  <a:gd name="T17" fmla="*/ 3 h 9"/>
                  <a:gd name="T18" fmla="*/ 27 w 30"/>
                  <a:gd name="T19" fmla="*/ 0 h 9"/>
                  <a:gd name="T20" fmla="*/ 30 w 30"/>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9">
                    <a:moveTo>
                      <a:pt x="30" y="6"/>
                    </a:moveTo>
                    <a:lnTo>
                      <a:pt x="24" y="9"/>
                    </a:lnTo>
                    <a:lnTo>
                      <a:pt x="15" y="7"/>
                    </a:lnTo>
                    <a:lnTo>
                      <a:pt x="9" y="7"/>
                    </a:lnTo>
                    <a:lnTo>
                      <a:pt x="3" y="9"/>
                    </a:lnTo>
                    <a:lnTo>
                      <a:pt x="0" y="3"/>
                    </a:lnTo>
                    <a:lnTo>
                      <a:pt x="6" y="1"/>
                    </a:lnTo>
                    <a:lnTo>
                      <a:pt x="15" y="1"/>
                    </a:lnTo>
                    <a:lnTo>
                      <a:pt x="21" y="3"/>
                    </a:lnTo>
                    <a:lnTo>
                      <a:pt x="27" y="0"/>
                    </a:lnTo>
                    <a:lnTo>
                      <a:pt x="30" y="6"/>
                    </a:lnTo>
                    <a:close/>
                  </a:path>
                </a:pathLst>
              </a:custGeom>
              <a:solidFill>
                <a:srgbClr val="000000"/>
              </a:solidFill>
              <a:ln w="9525">
                <a:solidFill>
                  <a:schemeClr val="tx2"/>
                </a:solidFill>
                <a:round/>
                <a:headEnd/>
                <a:tailEnd/>
              </a:ln>
            </p:spPr>
            <p:txBody>
              <a:bodyPr/>
              <a:lstStyle/>
              <a:p>
                <a:endParaRPr lang="en-US" sz="3120"/>
              </a:p>
            </p:txBody>
          </p:sp>
          <p:sp>
            <p:nvSpPr>
              <p:cNvPr id="380783" name="Freeform 879"/>
              <p:cNvSpPr>
                <a:spLocks/>
              </p:cNvSpPr>
              <p:nvPr/>
            </p:nvSpPr>
            <p:spPr bwMode="auto">
              <a:xfrm>
                <a:off x="491" y="1812"/>
                <a:ext cx="3" cy="3"/>
              </a:xfrm>
              <a:custGeom>
                <a:avLst/>
                <a:gdLst>
                  <a:gd name="T0" fmla="*/ 4 w 4"/>
                  <a:gd name="T1" fmla="*/ 6 h 6"/>
                  <a:gd name="T2" fmla="*/ 1 w 4"/>
                  <a:gd name="T3" fmla="*/ 0 h 6"/>
                  <a:gd name="T4" fmla="*/ 0 w 4"/>
                  <a:gd name="T5" fmla="*/ 0 h 6"/>
                  <a:gd name="T6" fmla="*/ 4 w 4"/>
                  <a:gd name="T7" fmla="*/ 6 h 6"/>
                </a:gdLst>
                <a:ahLst/>
                <a:cxnLst>
                  <a:cxn ang="0">
                    <a:pos x="T0" y="T1"/>
                  </a:cxn>
                  <a:cxn ang="0">
                    <a:pos x="T2" y="T3"/>
                  </a:cxn>
                  <a:cxn ang="0">
                    <a:pos x="T4" y="T5"/>
                  </a:cxn>
                  <a:cxn ang="0">
                    <a:pos x="T6" y="T7"/>
                  </a:cxn>
                </a:cxnLst>
                <a:rect l="0" t="0" r="r" b="b"/>
                <a:pathLst>
                  <a:path w="4" h="6">
                    <a:moveTo>
                      <a:pt x="4" y="6"/>
                    </a:moveTo>
                    <a:lnTo>
                      <a:pt x="1" y="0"/>
                    </a:ln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80784" name="Freeform 880"/>
              <p:cNvSpPr>
                <a:spLocks/>
              </p:cNvSpPr>
              <p:nvPr/>
            </p:nvSpPr>
            <p:spPr bwMode="auto">
              <a:xfrm>
                <a:off x="457" y="1815"/>
                <a:ext cx="24" cy="18"/>
              </a:xfrm>
              <a:custGeom>
                <a:avLst/>
                <a:gdLst>
                  <a:gd name="T0" fmla="*/ 47 w 47"/>
                  <a:gd name="T1" fmla="*/ 5 h 37"/>
                  <a:gd name="T2" fmla="*/ 38 w 47"/>
                  <a:gd name="T3" fmla="*/ 16 h 37"/>
                  <a:gd name="T4" fmla="*/ 29 w 47"/>
                  <a:gd name="T5" fmla="*/ 29 h 37"/>
                  <a:gd name="T6" fmla="*/ 18 w 47"/>
                  <a:gd name="T7" fmla="*/ 37 h 37"/>
                  <a:gd name="T8" fmla="*/ 8 w 47"/>
                  <a:gd name="T9" fmla="*/ 37 h 37"/>
                  <a:gd name="T10" fmla="*/ 0 w 47"/>
                  <a:gd name="T11" fmla="*/ 32 h 37"/>
                  <a:gd name="T12" fmla="*/ 5 w 47"/>
                  <a:gd name="T13" fmla="*/ 26 h 37"/>
                  <a:gd name="T14" fmla="*/ 11 w 47"/>
                  <a:gd name="T15" fmla="*/ 31 h 37"/>
                  <a:gd name="T16" fmla="*/ 15 w 47"/>
                  <a:gd name="T17" fmla="*/ 31 h 37"/>
                  <a:gd name="T18" fmla="*/ 23 w 47"/>
                  <a:gd name="T19" fmla="*/ 25 h 37"/>
                  <a:gd name="T20" fmla="*/ 32 w 47"/>
                  <a:gd name="T21" fmla="*/ 11 h 37"/>
                  <a:gd name="T22" fmla="*/ 41 w 47"/>
                  <a:gd name="T23" fmla="*/ 0 h 37"/>
                  <a:gd name="T24" fmla="*/ 47 w 47"/>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37">
                    <a:moveTo>
                      <a:pt x="47" y="5"/>
                    </a:moveTo>
                    <a:lnTo>
                      <a:pt x="38" y="16"/>
                    </a:lnTo>
                    <a:lnTo>
                      <a:pt x="29" y="29"/>
                    </a:lnTo>
                    <a:lnTo>
                      <a:pt x="18" y="37"/>
                    </a:lnTo>
                    <a:lnTo>
                      <a:pt x="8" y="37"/>
                    </a:lnTo>
                    <a:lnTo>
                      <a:pt x="0" y="32"/>
                    </a:lnTo>
                    <a:lnTo>
                      <a:pt x="5" y="26"/>
                    </a:lnTo>
                    <a:lnTo>
                      <a:pt x="11" y="31"/>
                    </a:lnTo>
                    <a:lnTo>
                      <a:pt x="15" y="31"/>
                    </a:lnTo>
                    <a:lnTo>
                      <a:pt x="23" y="25"/>
                    </a:lnTo>
                    <a:lnTo>
                      <a:pt x="32" y="11"/>
                    </a:lnTo>
                    <a:lnTo>
                      <a:pt x="41" y="0"/>
                    </a:lnTo>
                    <a:lnTo>
                      <a:pt x="47" y="5"/>
                    </a:lnTo>
                    <a:close/>
                  </a:path>
                </a:pathLst>
              </a:custGeom>
              <a:solidFill>
                <a:srgbClr val="000000"/>
              </a:solidFill>
              <a:ln w="9525">
                <a:solidFill>
                  <a:schemeClr val="tx2"/>
                </a:solidFill>
                <a:round/>
                <a:headEnd/>
                <a:tailEnd/>
              </a:ln>
            </p:spPr>
            <p:txBody>
              <a:bodyPr/>
              <a:lstStyle/>
              <a:p>
                <a:endParaRPr lang="en-US" sz="3120"/>
              </a:p>
            </p:txBody>
          </p:sp>
          <p:sp>
            <p:nvSpPr>
              <p:cNvPr id="380785" name="Freeform 881"/>
              <p:cNvSpPr>
                <a:spLocks/>
              </p:cNvSpPr>
              <p:nvPr/>
            </p:nvSpPr>
            <p:spPr bwMode="auto">
              <a:xfrm>
                <a:off x="478" y="1814"/>
                <a:ext cx="3" cy="3"/>
              </a:xfrm>
              <a:custGeom>
                <a:avLst/>
                <a:gdLst>
                  <a:gd name="T0" fmla="*/ 2 w 6"/>
                  <a:gd name="T1" fmla="*/ 0 h 6"/>
                  <a:gd name="T2" fmla="*/ 0 w 6"/>
                  <a:gd name="T3" fmla="*/ 1 h 6"/>
                  <a:gd name="T4" fmla="*/ 6 w 6"/>
                  <a:gd name="T5" fmla="*/ 6 h 6"/>
                  <a:gd name="T6" fmla="*/ 5 w 6"/>
                  <a:gd name="T7" fmla="*/ 6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lnTo>
                      <a:pt x="0" y="1"/>
                    </a:lnTo>
                    <a:lnTo>
                      <a:pt x="6" y="6"/>
                    </a:lnTo>
                    <a:lnTo>
                      <a:pt x="5"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786" name="Freeform 882"/>
              <p:cNvSpPr>
                <a:spLocks/>
              </p:cNvSpPr>
              <p:nvPr/>
            </p:nvSpPr>
            <p:spPr bwMode="auto">
              <a:xfrm>
                <a:off x="453" y="1819"/>
                <a:ext cx="7" cy="12"/>
              </a:xfrm>
              <a:custGeom>
                <a:avLst/>
                <a:gdLst>
                  <a:gd name="T0" fmla="*/ 8 w 14"/>
                  <a:gd name="T1" fmla="*/ 23 h 23"/>
                  <a:gd name="T2" fmla="*/ 2 w 14"/>
                  <a:gd name="T3" fmla="*/ 14 h 23"/>
                  <a:gd name="T4" fmla="*/ 0 w 14"/>
                  <a:gd name="T5" fmla="*/ 3 h 23"/>
                  <a:gd name="T6" fmla="*/ 7 w 14"/>
                  <a:gd name="T7" fmla="*/ 0 h 23"/>
                  <a:gd name="T8" fmla="*/ 8 w 14"/>
                  <a:gd name="T9" fmla="*/ 11 h 23"/>
                  <a:gd name="T10" fmla="*/ 14 w 14"/>
                  <a:gd name="T11" fmla="*/ 19 h 23"/>
                  <a:gd name="T12" fmla="*/ 8 w 1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8" y="23"/>
                    </a:moveTo>
                    <a:lnTo>
                      <a:pt x="2" y="14"/>
                    </a:lnTo>
                    <a:lnTo>
                      <a:pt x="0" y="3"/>
                    </a:lnTo>
                    <a:lnTo>
                      <a:pt x="7" y="0"/>
                    </a:lnTo>
                    <a:lnTo>
                      <a:pt x="8" y="11"/>
                    </a:lnTo>
                    <a:lnTo>
                      <a:pt x="14" y="19"/>
                    </a:lnTo>
                    <a:lnTo>
                      <a:pt x="8" y="23"/>
                    </a:lnTo>
                    <a:close/>
                  </a:path>
                </a:pathLst>
              </a:custGeom>
              <a:solidFill>
                <a:srgbClr val="000000"/>
              </a:solidFill>
              <a:ln w="9525">
                <a:solidFill>
                  <a:schemeClr val="tx2"/>
                </a:solidFill>
                <a:round/>
                <a:headEnd/>
                <a:tailEnd/>
              </a:ln>
            </p:spPr>
            <p:txBody>
              <a:bodyPr/>
              <a:lstStyle/>
              <a:p>
                <a:endParaRPr lang="en-US" sz="3120"/>
              </a:p>
            </p:txBody>
          </p:sp>
          <p:sp>
            <p:nvSpPr>
              <p:cNvPr id="380787" name="Freeform 883"/>
              <p:cNvSpPr>
                <a:spLocks/>
              </p:cNvSpPr>
              <p:nvPr/>
            </p:nvSpPr>
            <p:spPr bwMode="auto">
              <a:xfrm>
                <a:off x="457" y="1828"/>
                <a:ext cx="3" cy="3"/>
              </a:xfrm>
              <a:custGeom>
                <a:avLst/>
                <a:gdLst>
                  <a:gd name="T0" fmla="*/ 0 w 6"/>
                  <a:gd name="T1" fmla="*/ 6 h 6"/>
                  <a:gd name="T2" fmla="*/ 6 w 6"/>
                  <a:gd name="T3" fmla="*/ 2 h 6"/>
                  <a:gd name="T4" fmla="*/ 5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2"/>
                    </a:ln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788" name="Freeform 884"/>
              <p:cNvSpPr>
                <a:spLocks/>
              </p:cNvSpPr>
              <p:nvPr/>
            </p:nvSpPr>
            <p:spPr bwMode="auto">
              <a:xfrm>
                <a:off x="452" y="1820"/>
                <a:ext cx="10" cy="17"/>
              </a:xfrm>
              <a:custGeom>
                <a:avLst/>
                <a:gdLst>
                  <a:gd name="T0" fmla="*/ 8 w 18"/>
                  <a:gd name="T1" fmla="*/ 0 h 35"/>
                  <a:gd name="T2" fmla="*/ 8 w 18"/>
                  <a:gd name="T3" fmla="*/ 11 h 35"/>
                  <a:gd name="T4" fmla="*/ 11 w 18"/>
                  <a:gd name="T5" fmla="*/ 17 h 35"/>
                  <a:gd name="T6" fmla="*/ 17 w 18"/>
                  <a:gd name="T7" fmla="*/ 24 h 35"/>
                  <a:gd name="T8" fmla="*/ 18 w 18"/>
                  <a:gd name="T9" fmla="*/ 33 h 35"/>
                  <a:gd name="T10" fmla="*/ 11 w 18"/>
                  <a:gd name="T11" fmla="*/ 35 h 35"/>
                  <a:gd name="T12" fmla="*/ 11 w 18"/>
                  <a:gd name="T13" fmla="*/ 29 h 35"/>
                  <a:gd name="T14" fmla="*/ 4 w 18"/>
                  <a:gd name="T15" fmla="*/ 21 h 35"/>
                  <a:gd name="T16" fmla="*/ 0 w 18"/>
                  <a:gd name="T17" fmla="*/ 12 h 35"/>
                  <a:gd name="T18" fmla="*/ 0 w 18"/>
                  <a:gd name="T19" fmla="*/ 0 h 35"/>
                  <a:gd name="T20" fmla="*/ 8 w 18"/>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5">
                    <a:moveTo>
                      <a:pt x="8" y="0"/>
                    </a:moveTo>
                    <a:lnTo>
                      <a:pt x="8" y="11"/>
                    </a:lnTo>
                    <a:lnTo>
                      <a:pt x="11" y="17"/>
                    </a:lnTo>
                    <a:lnTo>
                      <a:pt x="17" y="24"/>
                    </a:lnTo>
                    <a:lnTo>
                      <a:pt x="18" y="33"/>
                    </a:lnTo>
                    <a:lnTo>
                      <a:pt x="11" y="35"/>
                    </a:lnTo>
                    <a:lnTo>
                      <a:pt x="11" y="29"/>
                    </a:lnTo>
                    <a:lnTo>
                      <a:pt x="4" y="21"/>
                    </a:lnTo>
                    <a:lnTo>
                      <a:pt x="0" y="12"/>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grpSp>
        <p:sp>
          <p:nvSpPr>
            <p:cNvPr id="380789" name="Freeform 885"/>
            <p:cNvSpPr>
              <a:spLocks/>
            </p:cNvSpPr>
            <p:nvPr/>
          </p:nvSpPr>
          <p:spPr bwMode="auto">
            <a:xfrm>
              <a:off x="452" y="1819"/>
              <a:ext cx="4" cy="2"/>
            </a:xfrm>
            <a:custGeom>
              <a:avLst/>
              <a:gdLst>
                <a:gd name="T0" fmla="*/ 8 w 8"/>
                <a:gd name="T1" fmla="*/ 0 h 3"/>
                <a:gd name="T2" fmla="*/ 0 w 8"/>
                <a:gd name="T3" fmla="*/ 2 h 3"/>
                <a:gd name="T4" fmla="*/ 8 w 8"/>
                <a:gd name="T5" fmla="*/ 2 h 3"/>
                <a:gd name="T6" fmla="*/ 1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lnTo>
                    <a:pt x="0" y="2"/>
                  </a:lnTo>
                  <a:lnTo>
                    <a:pt x="8" y="2"/>
                  </a:lnTo>
                  <a:lnTo>
                    <a:pt x="1" y="3"/>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0790" name="Freeform 886"/>
            <p:cNvSpPr>
              <a:spLocks/>
            </p:cNvSpPr>
            <p:nvPr/>
          </p:nvSpPr>
          <p:spPr bwMode="auto">
            <a:xfrm>
              <a:off x="439" y="1837"/>
              <a:ext cx="23" cy="23"/>
            </a:xfrm>
            <a:custGeom>
              <a:avLst/>
              <a:gdLst>
                <a:gd name="T0" fmla="*/ 46 w 46"/>
                <a:gd name="T1" fmla="*/ 0 h 48"/>
                <a:gd name="T2" fmla="*/ 45 w 46"/>
                <a:gd name="T3" fmla="*/ 7 h 48"/>
                <a:gd name="T4" fmla="*/ 42 w 46"/>
                <a:gd name="T5" fmla="*/ 16 h 48"/>
                <a:gd name="T6" fmla="*/ 29 w 46"/>
                <a:gd name="T7" fmla="*/ 26 h 48"/>
                <a:gd name="T8" fmla="*/ 5 w 46"/>
                <a:gd name="T9" fmla="*/ 48 h 48"/>
                <a:gd name="T10" fmla="*/ 0 w 46"/>
                <a:gd name="T11" fmla="*/ 42 h 48"/>
                <a:gd name="T12" fmla="*/ 25 w 46"/>
                <a:gd name="T13" fmla="*/ 20 h 48"/>
                <a:gd name="T14" fmla="*/ 36 w 46"/>
                <a:gd name="T15" fmla="*/ 11 h 48"/>
                <a:gd name="T16" fmla="*/ 37 w 46"/>
                <a:gd name="T17" fmla="*/ 5 h 48"/>
                <a:gd name="T18" fmla="*/ 39 w 46"/>
                <a:gd name="T19" fmla="*/ 0 h 48"/>
                <a:gd name="T20" fmla="*/ 46 w 46"/>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8">
                  <a:moveTo>
                    <a:pt x="46" y="0"/>
                  </a:moveTo>
                  <a:lnTo>
                    <a:pt x="45" y="7"/>
                  </a:lnTo>
                  <a:lnTo>
                    <a:pt x="42" y="16"/>
                  </a:lnTo>
                  <a:lnTo>
                    <a:pt x="29" y="26"/>
                  </a:lnTo>
                  <a:lnTo>
                    <a:pt x="5" y="48"/>
                  </a:lnTo>
                  <a:lnTo>
                    <a:pt x="0" y="42"/>
                  </a:lnTo>
                  <a:lnTo>
                    <a:pt x="25" y="20"/>
                  </a:lnTo>
                  <a:lnTo>
                    <a:pt x="36" y="11"/>
                  </a:lnTo>
                  <a:lnTo>
                    <a:pt x="37" y="5"/>
                  </a:lnTo>
                  <a:lnTo>
                    <a:pt x="39" y="0"/>
                  </a:lnTo>
                  <a:lnTo>
                    <a:pt x="46" y="0"/>
                  </a:lnTo>
                  <a:close/>
                </a:path>
              </a:pathLst>
            </a:custGeom>
            <a:solidFill>
              <a:srgbClr val="000000"/>
            </a:solidFill>
            <a:ln w="9525">
              <a:solidFill>
                <a:schemeClr val="tx2"/>
              </a:solidFill>
              <a:round/>
              <a:headEnd/>
              <a:tailEnd/>
            </a:ln>
          </p:spPr>
          <p:txBody>
            <a:bodyPr/>
            <a:lstStyle/>
            <a:p>
              <a:endParaRPr lang="en-US" sz="3120"/>
            </a:p>
          </p:txBody>
        </p:sp>
        <p:sp>
          <p:nvSpPr>
            <p:cNvPr id="380791" name="Freeform 887"/>
            <p:cNvSpPr>
              <a:spLocks/>
            </p:cNvSpPr>
            <p:nvPr/>
          </p:nvSpPr>
          <p:spPr bwMode="auto">
            <a:xfrm>
              <a:off x="400" y="1858"/>
              <a:ext cx="42" cy="43"/>
            </a:xfrm>
            <a:custGeom>
              <a:avLst/>
              <a:gdLst>
                <a:gd name="T0" fmla="*/ 84 w 84"/>
                <a:gd name="T1" fmla="*/ 5 h 87"/>
                <a:gd name="T2" fmla="*/ 52 w 84"/>
                <a:gd name="T3" fmla="*/ 44 h 87"/>
                <a:gd name="T4" fmla="*/ 29 w 84"/>
                <a:gd name="T5" fmla="*/ 67 h 87"/>
                <a:gd name="T6" fmla="*/ 4 w 84"/>
                <a:gd name="T7" fmla="*/ 87 h 87"/>
                <a:gd name="T8" fmla="*/ 0 w 84"/>
                <a:gd name="T9" fmla="*/ 81 h 87"/>
                <a:gd name="T10" fmla="*/ 24 w 84"/>
                <a:gd name="T11" fmla="*/ 61 h 87"/>
                <a:gd name="T12" fmla="*/ 45 w 84"/>
                <a:gd name="T13" fmla="*/ 40 h 87"/>
                <a:gd name="T14" fmla="*/ 77 w 84"/>
                <a:gd name="T15" fmla="*/ 0 h 87"/>
                <a:gd name="T16" fmla="*/ 84 w 84"/>
                <a:gd name="T17" fmla="*/ 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7">
                  <a:moveTo>
                    <a:pt x="84" y="5"/>
                  </a:moveTo>
                  <a:lnTo>
                    <a:pt x="52" y="44"/>
                  </a:lnTo>
                  <a:lnTo>
                    <a:pt x="29" y="67"/>
                  </a:lnTo>
                  <a:lnTo>
                    <a:pt x="4" y="87"/>
                  </a:lnTo>
                  <a:lnTo>
                    <a:pt x="0" y="81"/>
                  </a:lnTo>
                  <a:lnTo>
                    <a:pt x="24" y="61"/>
                  </a:lnTo>
                  <a:lnTo>
                    <a:pt x="45" y="40"/>
                  </a:lnTo>
                  <a:lnTo>
                    <a:pt x="77" y="0"/>
                  </a:lnTo>
                  <a:lnTo>
                    <a:pt x="84" y="5"/>
                  </a:lnTo>
                  <a:close/>
                </a:path>
              </a:pathLst>
            </a:custGeom>
            <a:solidFill>
              <a:srgbClr val="000000"/>
            </a:solidFill>
            <a:ln w="9525">
              <a:solidFill>
                <a:schemeClr val="tx2"/>
              </a:solidFill>
              <a:round/>
              <a:headEnd/>
              <a:tailEnd/>
            </a:ln>
          </p:spPr>
          <p:txBody>
            <a:bodyPr/>
            <a:lstStyle/>
            <a:p>
              <a:endParaRPr lang="en-US" sz="3120"/>
            </a:p>
          </p:txBody>
        </p:sp>
        <p:sp>
          <p:nvSpPr>
            <p:cNvPr id="380792" name="Freeform 888"/>
            <p:cNvSpPr>
              <a:spLocks/>
            </p:cNvSpPr>
            <p:nvPr/>
          </p:nvSpPr>
          <p:spPr bwMode="auto">
            <a:xfrm>
              <a:off x="439" y="1857"/>
              <a:ext cx="3" cy="3"/>
            </a:xfrm>
            <a:custGeom>
              <a:avLst/>
              <a:gdLst>
                <a:gd name="T0" fmla="*/ 0 w 7"/>
                <a:gd name="T1" fmla="*/ 0 h 6"/>
                <a:gd name="T2" fmla="*/ 0 w 7"/>
                <a:gd name="T3" fmla="*/ 1 h 6"/>
                <a:gd name="T4" fmla="*/ 7 w 7"/>
                <a:gd name="T5" fmla="*/ 6 h 6"/>
                <a:gd name="T6" fmla="*/ 5 w 7"/>
                <a:gd name="T7" fmla="*/ 6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0" y="1"/>
                  </a:lnTo>
                  <a:lnTo>
                    <a:pt x="7" y="6"/>
                  </a:ln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93" name="Freeform 889"/>
            <p:cNvSpPr>
              <a:spLocks/>
            </p:cNvSpPr>
            <p:nvPr/>
          </p:nvSpPr>
          <p:spPr bwMode="auto">
            <a:xfrm>
              <a:off x="372" y="1898"/>
              <a:ext cx="30" cy="16"/>
            </a:xfrm>
            <a:custGeom>
              <a:avLst/>
              <a:gdLst>
                <a:gd name="T0" fmla="*/ 61 w 61"/>
                <a:gd name="T1" fmla="*/ 6 h 32"/>
                <a:gd name="T2" fmla="*/ 46 w 61"/>
                <a:gd name="T3" fmla="*/ 16 h 32"/>
                <a:gd name="T4" fmla="*/ 34 w 61"/>
                <a:gd name="T5" fmla="*/ 27 h 32"/>
                <a:gd name="T6" fmla="*/ 20 w 61"/>
                <a:gd name="T7" fmla="*/ 32 h 32"/>
                <a:gd name="T8" fmla="*/ 9 w 61"/>
                <a:gd name="T9" fmla="*/ 32 h 32"/>
                <a:gd name="T10" fmla="*/ 0 w 61"/>
                <a:gd name="T11" fmla="*/ 29 h 32"/>
                <a:gd name="T12" fmla="*/ 5 w 61"/>
                <a:gd name="T13" fmla="*/ 23 h 32"/>
                <a:gd name="T14" fmla="*/ 12 w 61"/>
                <a:gd name="T15" fmla="*/ 26 h 32"/>
                <a:gd name="T16" fmla="*/ 17 w 61"/>
                <a:gd name="T17" fmla="*/ 26 h 32"/>
                <a:gd name="T18" fmla="*/ 29 w 61"/>
                <a:gd name="T19" fmla="*/ 21 h 32"/>
                <a:gd name="T20" fmla="*/ 41 w 61"/>
                <a:gd name="T21" fmla="*/ 10 h 32"/>
                <a:gd name="T22" fmla="*/ 57 w 61"/>
                <a:gd name="T23" fmla="*/ 0 h 32"/>
                <a:gd name="T24" fmla="*/ 61 w 61"/>
                <a:gd name="T2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32">
                  <a:moveTo>
                    <a:pt x="61" y="6"/>
                  </a:moveTo>
                  <a:lnTo>
                    <a:pt x="46" y="16"/>
                  </a:lnTo>
                  <a:lnTo>
                    <a:pt x="34" y="27"/>
                  </a:lnTo>
                  <a:lnTo>
                    <a:pt x="20" y="32"/>
                  </a:lnTo>
                  <a:lnTo>
                    <a:pt x="9" y="32"/>
                  </a:lnTo>
                  <a:lnTo>
                    <a:pt x="0" y="29"/>
                  </a:lnTo>
                  <a:lnTo>
                    <a:pt x="5" y="23"/>
                  </a:lnTo>
                  <a:lnTo>
                    <a:pt x="12" y="26"/>
                  </a:lnTo>
                  <a:lnTo>
                    <a:pt x="17" y="26"/>
                  </a:lnTo>
                  <a:lnTo>
                    <a:pt x="29" y="21"/>
                  </a:lnTo>
                  <a:lnTo>
                    <a:pt x="41" y="10"/>
                  </a:lnTo>
                  <a:lnTo>
                    <a:pt x="57" y="0"/>
                  </a:lnTo>
                  <a:lnTo>
                    <a:pt x="61" y="6"/>
                  </a:lnTo>
                  <a:close/>
                </a:path>
              </a:pathLst>
            </a:custGeom>
            <a:solidFill>
              <a:srgbClr val="000000"/>
            </a:solidFill>
            <a:ln w="9525">
              <a:solidFill>
                <a:schemeClr val="tx2"/>
              </a:solidFill>
              <a:round/>
              <a:headEnd/>
              <a:tailEnd/>
            </a:ln>
          </p:spPr>
          <p:txBody>
            <a:bodyPr/>
            <a:lstStyle/>
            <a:p>
              <a:endParaRPr lang="en-US" sz="3120"/>
            </a:p>
          </p:txBody>
        </p:sp>
        <p:sp>
          <p:nvSpPr>
            <p:cNvPr id="380794" name="Freeform 890"/>
            <p:cNvSpPr>
              <a:spLocks/>
            </p:cNvSpPr>
            <p:nvPr/>
          </p:nvSpPr>
          <p:spPr bwMode="auto">
            <a:xfrm>
              <a:off x="400" y="1898"/>
              <a:ext cx="2" cy="3"/>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80795" name="Freeform 891"/>
            <p:cNvSpPr>
              <a:spLocks/>
            </p:cNvSpPr>
            <p:nvPr/>
          </p:nvSpPr>
          <p:spPr bwMode="auto">
            <a:xfrm>
              <a:off x="365" y="1885"/>
              <a:ext cx="9" cy="28"/>
            </a:xfrm>
            <a:custGeom>
              <a:avLst/>
              <a:gdLst>
                <a:gd name="T0" fmla="*/ 14 w 19"/>
                <a:gd name="T1" fmla="*/ 55 h 55"/>
                <a:gd name="T2" fmla="*/ 10 w 19"/>
                <a:gd name="T3" fmla="*/ 49 h 55"/>
                <a:gd name="T4" fmla="*/ 5 w 19"/>
                <a:gd name="T5" fmla="*/ 41 h 55"/>
                <a:gd name="T6" fmla="*/ 2 w 19"/>
                <a:gd name="T7" fmla="*/ 27 h 55"/>
                <a:gd name="T8" fmla="*/ 0 w 19"/>
                <a:gd name="T9" fmla="*/ 0 h 55"/>
                <a:gd name="T10" fmla="*/ 8 w 19"/>
                <a:gd name="T11" fmla="*/ 0 h 55"/>
                <a:gd name="T12" fmla="*/ 8 w 19"/>
                <a:gd name="T13" fmla="*/ 27 h 55"/>
                <a:gd name="T14" fmla="*/ 11 w 19"/>
                <a:gd name="T15" fmla="*/ 38 h 55"/>
                <a:gd name="T16" fmla="*/ 14 w 19"/>
                <a:gd name="T17" fmla="*/ 42 h 55"/>
                <a:gd name="T18" fmla="*/ 19 w 19"/>
                <a:gd name="T19" fmla="*/ 49 h 55"/>
                <a:gd name="T20" fmla="*/ 14 w 19"/>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5">
                  <a:moveTo>
                    <a:pt x="14" y="55"/>
                  </a:moveTo>
                  <a:lnTo>
                    <a:pt x="10" y="49"/>
                  </a:lnTo>
                  <a:lnTo>
                    <a:pt x="5" y="41"/>
                  </a:lnTo>
                  <a:lnTo>
                    <a:pt x="2" y="27"/>
                  </a:lnTo>
                  <a:lnTo>
                    <a:pt x="0" y="0"/>
                  </a:lnTo>
                  <a:lnTo>
                    <a:pt x="8" y="0"/>
                  </a:lnTo>
                  <a:lnTo>
                    <a:pt x="8" y="27"/>
                  </a:lnTo>
                  <a:lnTo>
                    <a:pt x="11" y="38"/>
                  </a:lnTo>
                  <a:lnTo>
                    <a:pt x="14" y="42"/>
                  </a:lnTo>
                  <a:lnTo>
                    <a:pt x="19" y="49"/>
                  </a:lnTo>
                  <a:lnTo>
                    <a:pt x="14" y="55"/>
                  </a:lnTo>
                  <a:close/>
                </a:path>
              </a:pathLst>
            </a:custGeom>
            <a:solidFill>
              <a:srgbClr val="000000"/>
            </a:solidFill>
            <a:ln w="9525">
              <a:solidFill>
                <a:schemeClr val="tx2"/>
              </a:solidFill>
              <a:round/>
              <a:headEnd/>
              <a:tailEnd/>
            </a:ln>
          </p:spPr>
          <p:txBody>
            <a:bodyPr/>
            <a:lstStyle/>
            <a:p>
              <a:endParaRPr lang="en-US" sz="3120"/>
            </a:p>
          </p:txBody>
        </p:sp>
        <p:sp>
          <p:nvSpPr>
            <p:cNvPr id="380796" name="Freeform 892"/>
            <p:cNvSpPr>
              <a:spLocks/>
            </p:cNvSpPr>
            <p:nvPr/>
          </p:nvSpPr>
          <p:spPr bwMode="auto">
            <a:xfrm>
              <a:off x="372" y="1910"/>
              <a:ext cx="2" cy="3"/>
            </a:xfrm>
            <a:custGeom>
              <a:avLst/>
              <a:gdLst>
                <a:gd name="T0" fmla="*/ 0 w 5"/>
                <a:gd name="T1" fmla="*/ 6 h 6"/>
                <a:gd name="T2" fmla="*/ 5 w 5"/>
                <a:gd name="T3" fmla="*/ 0 h 6"/>
                <a:gd name="T4" fmla="*/ 0 w 5"/>
                <a:gd name="T5" fmla="*/ 6 h 6"/>
              </a:gdLst>
              <a:ahLst/>
              <a:cxnLst>
                <a:cxn ang="0">
                  <a:pos x="T0" y="T1"/>
                </a:cxn>
                <a:cxn ang="0">
                  <a:pos x="T2" y="T3"/>
                </a:cxn>
                <a:cxn ang="0">
                  <a:pos x="T4" y="T5"/>
                </a:cxn>
              </a:cxnLst>
              <a:rect l="0" t="0" r="r" b="b"/>
              <a:pathLst>
                <a:path w="5" h="6">
                  <a:moveTo>
                    <a:pt x="0" y="6"/>
                  </a:move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797" name="Freeform 893"/>
            <p:cNvSpPr>
              <a:spLocks/>
            </p:cNvSpPr>
            <p:nvPr/>
          </p:nvSpPr>
          <p:spPr bwMode="auto">
            <a:xfrm>
              <a:off x="365" y="1885"/>
              <a:ext cx="5" cy="19"/>
            </a:xfrm>
            <a:custGeom>
              <a:avLst/>
              <a:gdLst>
                <a:gd name="T0" fmla="*/ 8 w 11"/>
                <a:gd name="T1" fmla="*/ 0 h 38"/>
                <a:gd name="T2" fmla="*/ 11 w 11"/>
                <a:gd name="T3" fmla="*/ 38 h 38"/>
                <a:gd name="T4" fmla="*/ 4 w 11"/>
                <a:gd name="T5" fmla="*/ 38 h 38"/>
                <a:gd name="T6" fmla="*/ 0 w 11"/>
                <a:gd name="T7" fmla="*/ 0 h 38"/>
                <a:gd name="T8" fmla="*/ 8 w 11"/>
                <a:gd name="T9" fmla="*/ 0 h 38"/>
              </a:gdLst>
              <a:ahLst/>
              <a:cxnLst>
                <a:cxn ang="0">
                  <a:pos x="T0" y="T1"/>
                </a:cxn>
                <a:cxn ang="0">
                  <a:pos x="T2" y="T3"/>
                </a:cxn>
                <a:cxn ang="0">
                  <a:pos x="T4" y="T5"/>
                </a:cxn>
                <a:cxn ang="0">
                  <a:pos x="T6" y="T7"/>
                </a:cxn>
                <a:cxn ang="0">
                  <a:pos x="T8" y="T9"/>
                </a:cxn>
              </a:cxnLst>
              <a:rect l="0" t="0" r="r" b="b"/>
              <a:pathLst>
                <a:path w="11" h="38">
                  <a:moveTo>
                    <a:pt x="8" y="0"/>
                  </a:moveTo>
                  <a:lnTo>
                    <a:pt x="11" y="38"/>
                  </a:lnTo>
                  <a:lnTo>
                    <a:pt x="4" y="38"/>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0798" name="Freeform 894"/>
            <p:cNvSpPr>
              <a:spLocks/>
            </p:cNvSpPr>
            <p:nvPr/>
          </p:nvSpPr>
          <p:spPr bwMode="auto">
            <a:xfrm>
              <a:off x="365" y="1885"/>
              <a:ext cx="4" cy="1"/>
            </a:xfrm>
            <a:custGeom>
              <a:avLst/>
              <a:gdLst>
                <a:gd name="T0" fmla="*/ 0 w 8"/>
                <a:gd name="T1" fmla="*/ 8 w 8"/>
                <a:gd name="T2" fmla="*/ 0 w 8"/>
                <a:gd name="T3" fmla="*/ 8 w 8"/>
                <a:gd name="T4" fmla="*/ 0 w 8"/>
              </a:gdLst>
              <a:ahLst/>
              <a:cxnLst>
                <a:cxn ang="0">
                  <a:pos x="T0" y="0"/>
                </a:cxn>
                <a:cxn ang="0">
                  <a:pos x="T1" y="0"/>
                </a:cxn>
                <a:cxn ang="0">
                  <a:pos x="T2" y="0"/>
                </a:cxn>
                <a:cxn ang="0">
                  <a:pos x="T3" y="0"/>
                </a:cxn>
                <a:cxn ang="0">
                  <a:pos x="T4" y="0"/>
                </a:cxn>
              </a:cxnLst>
              <a:rect l="0" t="0" r="r" b="b"/>
              <a:pathLst>
                <a:path w="8">
                  <a:moveTo>
                    <a:pt x="0" y="0"/>
                  </a:moveTo>
                  <a:lnTo>
                    <a:pt x="8" y="0"/>
                  </a:lnTo>
                  <a:lnTo>
                    <a:pt x="0" y="0"/>
                  </a:lnTo>
                  <a:lnTo>
                    <a:pt x="8"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799" name="Freeform 895"/>
            <p:cNvSpPr>
              <a:spLocks/>
            </p:cNvSpPr>
            <p:nvPr/>
          </p:nvSpPr>
          <p:spPr bwMode="auto">
            <a:xfrm>
              <a:off x="367" y="1904"/>
              <a:ext cx="22" cy="10"/>
            </a:xfrm>
            <a:custGeom>
              <a:avLst/>
              <a:gdLst>
                <a:gd name="T0" fmla="*/ 6 w 44"/>
                <a:gd name="T1" fmla="*/ 0 h 22"/>
                <a:gd name="T2" fmla="*/ 11 w 44"/>
                <a:gd name="T3" fmla="*/ 11 h 22"/>
                <a:gd name="T4" fmla="*/ 17 w 44"/>
                <a:gd name="T5" fmla="*/ 14 h 22"/>
                <a:gd name="T6" fmla="*/ 29 w 44"/>
                <a:gd name="T7" fmla="*/ 14 h 22"/>
                <a:gd name="T8" fmla="*/ 43 w 44"/>
                <a:gd name="T9" fmla="*/ 9 h 22"/>
                <a:gd name="T10" fmla="*/ 44 w 44"/>
                <a:gd name="T11" fmla="*/ 17 h 22"/>
                <a:gd name="T12" fmla="*/ 29 w 44"/>
                <a:gd name="T13" fmla="*/ 22 h 22"/>
                <a:gd name="T14" fmla="*/ 15 w 44"/>
                <a:gd name="T15" fmla="*/ 22 h 22"/>
                <a:gd name="T16" fmla="*/ 5 w 44"/>
                <a:gd name="T17" fmla="*/ 16 h 22"/>
                <a:gd name="T18" fmla="*/ 0 w 44"/>
                <a:gd name="T19" fmla="*/ 5 h 22"/>
                <a:gd name="T20" fmla="*/ 6 w 4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2">
                  <a:moveTo>
                    <a:pt x="6" y="0"/>
                  </a:moveTo>
                  <a:lnTo>
                    <a:pt x="11" y="11"/>
                  </a:lnTo>
                  <a:lnTo>
                    <a:pt x="17" y="14"/>
                  </a:lnTo>
                  <a:lnTo>
                    <a:pt x="29" y="14"/>
                  </a:lnTo>
                  <a:lnTo>
                    <a:pt x="43" y="9"/>
                  </a:lnTo>
                  <a:lnTo>
                    <a:pt x="44" y="17"/>
                  </a:lnTo>
                  <a:lnTo>
                    <a:pt x="29" y="22"/>
                  </a:lnTo>
                  <a:lnTo>
                    <a:pt x="15" y="22"/>
                  </a:lnTo>
                  <a:lnTo>
                    <a:pt x="5" y="16"/>
                  </a:lnTo>
                  <a:lnTo>
                    <a:pt x="0"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800" name="Freeform 896"/>
            <p:cNvSpPr>
              <a:spLocks/>
            </p:cNvSpPr>
            <p:nvPr/>
          </p:nvSpPr>
          <p:spPr bwMode="auto">
            <a:xfrm>
              <a:off x="366" y="1904"/>
              <a:ext cx="4" cy="2"/>
            </a:xfrm>
            <a:custGeom>
              <a:avLst/>
              <a:gdLst>
                <a:gd name="T0" fmla="*/ 0 w 7"/>
                <a:gd name="T1" fmla="*/ 2 h 5"/>
                <a:gd name="T2" fmla="*/ 1 w 7"/>
                <a:gd name="T3" fmla="*/ 5 h 5"/>
                <a:gd name="T4" fmla="*/ 7 w 7"/>
                <a:gd name="T5" fmla="*/ 0 h 5"/>
                <a:gd name="T6" fmla="*/ 7 w 7"/>
                <a:gd name="T7" fmla="*/ 2 h 5"/>
                <a:gd name="T8" fmla="*/ 0 w 7"/>
                <a:gd name="T9" fmla="*/ 2 h 5"/>
              </a:gdLst>
              <a:ahLst/>
              <a:cxnLst>
                <a:cxn ang="0">
                  <a:pos x="T0" y="T1"/>
                </a:cxn>
                <a:cxn ang="0">
                  <a:pos x="T2" y="T3"/>
                </a:cxn>
                <a:cxn ang="0">
                  <a:pos x="T4" y="T5"/>
                </a:cxn>
                <a:cxn ang="0">
                  <a:pos x="T6" y="T7"/>
                </a:cxn>
                <a:cxn ang="0">
                  <a:pos x="T8" y="T9"/>
                </a:cxn>
              </a:cxnLst>
              <a:rect l="0" t="0" r="r" b="b"/>
              <a:pathLst>
                <a:path w="7" h="5">
                  <a:moveTo>
                    <a:pt x="0" y="2"/>
                  </a:moveTo>
                  <a:lnTo>
                    <a:pt x="1" y="5"/>
                  </a:lnTo>
                  <a:lnTo>
                    <a:pt x="7" y="0"/>
                  </a:lnTo>
                  <a:lnTo>
                    <a:pt x="7" y="2"/>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0801" name="Freeform 897"/>
            <p:cNvSpPr>
              <a:spLocks/>
            </p:cNvSpPr>
            <p:nvPr/>
          </p:nvSpPr>
          <p:spPr bwMode="auto">
            <a:xfrm>
              <a:off x="311" y="1908"/>
              <a:ext cx="78" cy="125"/>
            </a:xfrm>
            <a:custGeom>
              <a:avLst/>
              <a:gdLst>
                <a:gd name="T0" fmla="*/ 157 w 157"/>
                <a:gd name="T1" fmla="*/ 7 h 250"/>
                <a:gd name="T2" fmla="*/ 136 w 157"/>
                <a:gd name="T3" fmla="*/ 22 h 250"/>
                <a:gd name="T4" fmla="*/ 118 w 157"/>
                <a:gd name="T5" fmla="*/ 48 h 250"/>
                <a:gd name="T6" fmla="*/ 101 w 157"/>
                <a:gd name="T7" fmla="*/ 77 h 250"/>
                <a:gd name="T8" fmla="*/ 86 w 157"/>
                <a:gd name="T9" fmla="*/ 113 h 250"/>
                <a:gd name="T10" fmla="*/ 70 w 157"/>
                <a:gd name="T11" fmla="*/ 151 h 250"/>
                <a:gd name="T12" fmla="*/ 54 w 157"/>
                <a:gd name="T13" fmla="*/ 191 h 250"/>
                <a:gd name="T14" fmla="*/ 32 w 157"/>
                <a:gd name="T15" fmla="*/ 223 h 250"/>
                <a:gd name="T16" fmla="*/ 20 w 157"/>
                <a:gd name="T17" fmla="*/ 238 h 250"/>
                <a:gd name="T18" fmla="*/ 5 w 157"/>
                <a:gd name="T19" fmla="*/ 250 h 250"/>
                <a:gd name="T20" fmla="*/ 0 w 157"/>
                <a:gd name="T21" fmla="*/ 244 h 250"/>
                <a:gd name="T22" fmla="*/ 14 w 157"/>
                <a:gd name="T23" fmla="*/ 233 h 250"/>
                <a:gd name="T24" fmla="*/ 26 w 157"/>
                <a:gd name="T25" fmla="*/ 218 h 250"/>
                <a:gd name="T26" fmla="*/ 47 w 157"/>
                <a:gd name="T27" fmla="*/ 186 h 250"/>
                <a:gd name="T28" fmla="*/ 63 w 157"/>
                <a:gd name="T29" fmla="*/ 150 h 250"/>
                <a:gd name="T30" fmla="*/ 78 w 157"/>
                <a:gd name="T31" fmla="*/ 112 h 250"/>
                <a:gd name="T32" fmla="*/ 93 w 157"/>
                <a:gd name="T33" fmla="*/ 75 h 250"/>
                <a:gd name="T34" fmla="*/ 112 w 157"/>
                <a:gd name="T35" fmla="*/ 43 h 250"/>
                <a:gd name="T36" fmla="*/ 130 w 157"/>
                <a:gd name="T37" fmla="*/ 17 h 250"/>
                <a:gd name="T38" fmla="*/ 153 w 157"/>
                <a:gd name="T39" fmla="*/ 0 h 250"/>
                <a:gd name="T40" fmla="*/ 157 w 157"/>
                <a:gd name="T41" fmla="*/ 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250">
                  <a:moveTo>
                    <a:pt x="157" y="7"/>
                  </a:moveTo>
                  <a:lnTo>
                    <a:pt x="136" y="22"/>
                  </a:lnTo>
                  <a:lnTo>
                    <a:pt x="118" y="48"/>
                  </a:lnTo>
                  <a:lnTo>
                    <a:pt x="101" y="77"/>
                  </a:lnTo>
                  <a:lnTo>
                    <a:pt x="86" y="113"/>
                  </a:lnTo>
                  <a:lnTo>
                    <a:pt x="70" y="151"/>
                  </a:lnTo>
                  <a:lnTo>
                    <a:pt x="54" y="191"/>
                  </a:lnTo>
                  <a:lnTo>
                    <a:pt x="32" y="223"/>
                  </a:lnTo>
                  <a:lnTo>
                    <a:pt x="20" y="238"/>
                  </a:lnTo>
                  <a:lnTo>
                    <a:pt x="5" y="250"/>
                  </a:lnTo>
                  <a:lnTo>
                    <a:pt x="0" y="244"/>
                  </a:lnTo>
                  <a:lnTo>
                    <a:pt x="14" y="233"/>
                  </a:lnTo>
                  <a:lnTo>
                    <a:pt x="26" y="218"/>
                  </a:lnTo>
                  <a:lnTo>
                    <a:pt x="47" y="186"/>
                  </a:lnTo>
                  <a:lnTo>
                    <a:pt x="63" y="150"/>
                  </a:lnTo>
                  <a:lnTo>
                    <a:pt x="78" y="112"/>
                  </a:lnTo>
                  <a:lnTo>
                    <a:pt x="93" y="75"/>
                  </a:lnTo>
                  <a:lnTo>
                    <a:pt x="112" y="43"/>
                  </a:lnTo>
                  <a:lnTo>
                    <a:pt x="130" y="17"/>
                  </a:lnTo>
                  <a:lnTo>
                    <a:pt x="153" y="0"/>
                  </a:lnTo>
                  <a:lnTo>
                    <a:pt x="157" y="7"/>
                  </a:lnTo>
                  <a:close/>
                </a:path>
              </a:pathLst>
            </a:custGeom>
            <a:solidFill>
              <a:srgbClr val="000000"/>
            </a:solidFill>
            <a:ln w="9525">
              <a:solidFill>
                <a:schemeClr val="tx2"/>
              </a:solidFill>
              <a:round/>
              <a:headEnd/>
              <a:tailEnd/>
            </a:ln>
          </p:spPr>
          <p:txBody>
            <a:bodyPr/>
            <a:lstStyle/>
            <a:p>
              <a:endParaRPr lang="en-US" sz="3120"/>
            </a:p>
          </p:txBody>
        </p:sp>
        <p:sp>
          <p:nvSpPr>
            <p:cNvPr id="380802" name="Freeform 898"/>
            <p:cNvSpPr>
              <a:spLocks/>
            </p:cNvSpPr>
            <p:nvPr/>
          </p:nvSpPr>
          <p:spPr bwMode="auto">
            <a:xfrm>
              <a:off x="387" y="1908"/>
              <a:ext cx="2" cy="4"/>
            </a:xfrm>
            <a:custGeom>
              <a:avLst/>
              <a:gdLst>
                <a:gd name="T0" fmla="*/ 3 w 4"/>
                <a:gd name="T1" fmla="*/ 0 h 8"/>
                <a:gd name="T2" fmla="*/ 4 w 4"/>
                <a:gd name="T3" fmla="*/ 7 h 8"/>
                <a:gd name="T4" fmla="*/ 0 w 4"/>
                <a:gd name="T5" fmla="*/ 0 h 8"/>
                <a:gd name="T6" fmla="*/ 4 w 4"/>
                <a:gd name="T7" fmla="*/ 8 h 8"/>
                <a:gd name="T8" fmla="*/ 3 w 4"/>
                <a:gd name="T9" fmla="*/ 0 h 8"/>
              </a:gdLst>
              <a:ahLst/>
              <a:cxnLst>
                <a:cxn ang="0">
                  <a:pos x="T0" y="T1"/>
                </a:cxn>
                <a:cxn ang="0">
                  <a:pos x="T2" y="T3"/>
                </a:cxn>
                <a:cxn ang="0">
                  <a:pos x="T4" y="T5"/>
                </a:cxn>
                <a:cxn ang="0">
                  <a:pos x="T6" y="T7"/>
                </a:cxn>
                <a:cxn ang="0">
                  <a:pos x="T8" y="T9"/>
                </a:cxn>
              </a:cxnLst>
              <a:rect l="0" t="0" r="r" b="b"/>
              <a:pathLst>
                <a:path w="4" h="8">
                  <a:moveTo>
                    <a:pt x="3" y="0"/>
                  </a:moveTo>
                  <a:lnTo>
                    <a:pt x="4" y="7"/>
                  </a:lnTo>
                  <a:lnTo>
                    <a:pt x="0" y="0"/>
                  </a:lnTo>
                  <a:lnTo>
                    <a:pt x="4" y="8"/>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0803" name="Freeform 899"/>
            <p:cNvSpPr>
              <a:spLocks/>
            </p:cNvSpPr>
            <p:nvPr/>
          </p:nvSpPr>
          <p:spPr bwMode="auto">
            <a:xfrm>
              <a:off x="288" y="2025"/>
              <a:ext cx="25" cy="11"/>
            </a:xfrm>
            <a:custGeom>
              <a:avLst/>
              <a:gdLst>
                <a:gd name="T0" fmla="*/ 51 w 51"/>
                <a:gd name="T1" fmla="*/ 15 h 21"/>
                <a:gd name="T2" fmla="*/ 42 w 51"/>
                <a:gd name="T3" fmla="*/ 20 h 21"/>
                <a:gd name="T4" fmla="*/ 28 w 51"/>
                <a:gd name="T5" fmla="*/ 21 h 21"/>
                <a:gd name="T6" fmla="*/ 11 w 51"/>
                <a:gd name="T7" fmla="*/ 17 h 21"/>
                <a:gd name="T8" fmla="*/ 5 w 51"/>
                <a:gd name="T9" fmla="*/ 12 h 21"/>
                <a:gd name="T10" fmla="*/ 0 w 51"/>
                <a:gd name="T11" fmla="*/ 4 h 21"/>
                <a:gd name="T12" fmla="*/ 6 w 51"/>
                <a:gd name="T13" fmla="*/ 0 h 21"/>
                <a:gd name="T14" fmla="*/ 11 w 51"/>
                <a:gd name="T15" fmla="*/ 7 h 21"/>
                <a:gd name="T16" fmla="*/ 16 w 51"/>
                <a:gd name="T17" fmla="*/ 10 h 21"/>
                <a:gd name="T18" fmla="*/ 28 w 51"/>
                <a:gd name="T19" fmla="*/ 15 h 21"/>
                <a:gd name="T20" fmla="*/ 39 w 51"/>
                <a:gd name="T21" fmla="*/ 14 h 21"/>
                <a:gd name="T22" fmla="*/ 46 w 51"/>
                <a:gd name="T23" fmla="*/ 9 h 21"/>
                <a:gd name="T24" fmla="*/ 51 w 51"/>
                <a:gd name="T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1">
                  <a:moveTo>
                    <a:pt x="51" y="15"/>
                  </a:moveTo>
                  <a:lnTo>
                    <a:pt x="42" y="20"/>
                  </a:lnTo>
                  <a:lnTo>
                    <a:pt x="28" y="21"/>
                  </a:lnTo>
                  <a:lnTo>
                    <a:pt x="11" y="17"/>
                  </a:lnTo>
                  <a:lnTo>
                    <a:pt x="5" y="12"/>
                  </a:lnTo>
                  <a:lnTo>
                    <a:pt x="0" y="4"/>
                  </a:lnTo>
                  <a:lnTo>
                    <a:pt x="6" y="0"/>
                  </a:lnTo>
                  <a:lnTo>
                    <a:pt x="11" y="7"/>
                  </a:lnTo>
                  <a:lnTo>
                    <a:pt x="16" y="10"/>
                  </a:lnTo>
                  <a:lnTo>
                    <a:pt x="28" y="15"/>
                  </a:lnTo>
                  <a:lnTo>
                    <a:pt x="39" y="14"/>
                  </a:lnTo>
                  <a:lnTo>
                    <a:pt x="46" y="9"/>
                  </a:lnTo>
                  <a:lnTo>
                    <a:pt x="51" y="15"/>
                  </a:lnTo>
                  <a:close/>
                </a:path>
              </a:pathLst>
            </a:custGeom>
            <a:solidFill>
              <a:srgbClr val="000000"/>
            </a:solidFill>
            <a:ln w="9525">
              <a:solidFill>
                <a:schemeClr val="tx2"/>
              </a:solidFill>
              <a:round/>
              <a:headEnd/>
              <a:tailEnd/>
            </a:ln>
          </p:spPr>
          <p:txBody>
            <a:bodyPr/>
            <a:lstStyle/>
            <a:p>
              <a:endParaRPr lang="en-US" sz="3120"/>
            </a:p>
          </p:txBody>
        </p:sp>
        <p:sp>
          <p:nvSpPr>
            <p:cNvPr id="380804" name="Freeform 900"/>
            <p:cNvSpPr>
              <a:spLocks/>
            </p:cNvSpPr>
            <p:nvPr/>
          </p:nvSpPr>
          <p:spPr bwMode="auto">
            <a:xfrm>
              <a:off x="311" y="2030"/>
              <a:ext cx="2" cy="3"/>
            </a:xfrm>
            <a:custGeom>
              <a:avLst/>
              <a:gdLst>
                <a:gd name="T0" fmla="*/ 5 w 5"/>
                <a:gd name="T1" fmla="*/ 6 h 6"/>
                <a:gd name="T2" fmla="*/ 0 w 5"/>
                <a:gd name="T3" fmla="*/ 0 h 6"/>
                <a:gd name="T4" fmla="*/ 5 w 5"/>
                <a:gd name="T5" fmla="*/ 6 h 6"/>
              </a:gdLst>
              <a:ahLst/>
              <a:cxnLst>
                <a:cxn ang="0">
                  <a:pos x="T0" y="T1"/>
                </a:cxn>
                <a:cxn ang="0">
                  <a:pos x="T2" y="T3"/>
                </a:cxn>
                <a:cxn ang="0">
                  <a:pos x="T4" y="T5"/>
                </a:cxn>
              </a:cxnLst>
              <a:rect l="0" t="0" r="r" b="b"/>
              <a:pathLst>
                <a:path w="5" h="6">
                  <a:moveTo>
                    <a:pt x="5" y="6"/>
                  </a:moveTo>
                  <a:lnTo>
                    <a:pt x="0" y="0"/>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80805" name="Freeform 901"/>
            <p:cNvSpPr>
              <a:spLocks/>
            </p:cNvSpPr>
            <p:nvPr/>
          </p:nvSpPr>
          <p:spPr bwMode="auto">
            <a:xfrm>
              <a:off x="285" y="1948"/>
              <a:ext cx="6" cy="79"/>
            </a:xfrm>
            <a:custGeom>
              <a:avLst/>
              <a:gdLst>
                <a:gd name="T0" fmla="*/ 6 w 12"/>
                <a:gd name="T1" fmla="*/ 158 h 158"/>
                <a:gd name="T2" fmla="*/ 2 w 12"/>
                <a:gd name="T3" fmla="*/ 138 h 158"/>
                <a:gd name="T4" fmla="*/ 0 w 12"/>
                <a:gd name="T5" fmla="*/ 120 h 158"/>
                <a:gd name="T6" fmla="*/ 3 w 12"/>
                <a:gd name="T7" fmla="*/ 82 h 158"/>
                <a:gd name="T8" fmla="*/ 6 w 12"/>
                <a:gd name="T9" fmla="*/ 41 h 158"/>
                <a:gd name="T10" fmla="*/ 5 w 12"/>
                <a:gd name="T11" fmla="*/ 21 h 158"/>
                <a:gd name="T12" fmla="*/ 0 w 12"/>
                <a:gd name="T13" fmla="*/ 3 h 158"/>
                <a:gd name="T14" fmla="*/ 6 w 12"/>
                <a:gd name="T15" fmla="*/ 0 h 158"/>
                <a:gd name="T16" fmla="*/ 11 w 12"/>
                <a:gd name="T17" fmla="*/ 21 h 158"/>
                <a:gd name="T18" fmla="*/ 12 w 12"/>
                <a:gd name="T19" fmla="*/ 41 h 158"/>
                <a:gd name="T20" fmla="*/ 9 w 12"/>
                <a:gd name="T21" fmla="*/ 82 h 158"/>
                <a:gd name="T22" fmla="*/ 6 w 12"/>
                <a:gd name="T23" fmla="*/ 120 h 158"/>
                <a:gd name="T24" fmla="*/ 8 w 12"/>
                <a:gd name="T25" fmla="*/ 138 h 158"/>
                <a:gd name="T26" fmla="*/ 12 w 12"/>
                <a:gd name="T27" fmla="*/ 155 h 158"/>
                <a:gd name="T28" fmla="*/ 6 w 12"/>
                <a:gd name="T2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8">
                  <a:moveTo>
                    <a:pt x="6" y="158"/>
                  </a:moveTo>
                  <a:lnTo>
                    <a:pt x="2" y="138"/>
                  </a:lnTo>
                  <a:lnTo>
                    <a:pt x="0" y="120"/>
                  </a:lnTo>
                  <a:lnTo>
                    <a:pt x="3" y="82"/>
                  </a:lnTo>
                  <a:lnTo>
                    <a:pt x="6" y="41"/>
                  </a:lnTo>
                  <a:lnTo>
                    <a:pt x="5" y="21"/>
                  </a:lnTo>
                  <a:lnTo>
                    <a:pt x="0" y="3"/>
                  </a:lnTo>
                  <a:lnTo>
                    <a:pt x="6" y="0"/>
                  </a:lnTo>
                  <a:lnTo>
                    <a:pt x="11" y="21"/>
                  </a:lnTo>
                  <a:lnTo>
                    <a:pt x="12" y="41"/>
                  </a:lnTo>
                  <a:lnTo>
                    <a:pt x="9" y="82"/>
                  </a:lnTo>
                  <a:lnTo>
                    <a:pt x="6" y="120"/>
                  </a:lnTo>
                  <a:lnTo>
                    <a:pt x="8" y="138"/>
                  </a:lnTo>
                  <a:lnTo>
                    <a:pt x="12" y="155"/>
                  </a:lnTo>
                  <a:lnTo>
                    <a:pt x="6" y="158"/>
                  </a:lnTo>
                  <a:close/>
                </a:path>
              </a:pathLst>
            </a:custGeom>
            <a:solidFill>
              <a:srgbClr val="000000"/>
            </a:solidFill>
            <a:ln w="9525">
              <a:solidFill>
                <a:schemeClr val="tx2"/>
              </a:solidFill>
              <a:round/>
              <a:headEnd/>
              <a:tailEnd/>
            </a:ln>
          </p:spPr>
          <p:txBody>
            <a:bodyPr/>
            <a:lstStyle/>
            <a:p>
              <a:endParaRPr lang="en-US" sz="3120"/>
            </a:p>
          </p:txBody>
        </p:sp>
        <p:sp>
          <p:nvSpPr>
            <p:cNvPr id="380806" name="Freeform 902"/>
            <p:cNvSpPr>
              <a:spLocks/>
            </p:cNvSpPr>
            <p:nvPr/>
          </p:nvSpPr>
          <p:spPr bwMode="auto">
            <a:xfrm>
              <a:off x="263" y="1818"/>
              <a:ext cx="25" cy="131"/>
            </a:xfrm>
            <a:custGeom>
              <a:avLst/>
              <a:gdLst>
                <a:gd name="T0" fmla="*/ 44 w 50"/>
                <a:gd name="T1" fmla="*/ 264 h 264"/>
                <a:gd name="T2" fmla="*/ 26 w 50"/>
                <a:gd name="T3" fmla="*/ 200 h 264"/>
                <a:gd name="T4" fmla="*/ 18 w 50"/>
                <a:gd name="T5" fmla="*/ 166 h 264"/>
                <a:gd name="T6" fmla="*/ 12 w 50"/>
                <a:gd name="T7" fmla="*/ 133 h 264"/>
                <a:gd name="T8" fmla="*/ 3 w 50"/>
                <a:gd name="T9" fmla="*/ 67 h 264"/>
                <a:gd name="T10" fmla="*/ 0 w 50"/>
                <a:gd name="T11" fmla="*/ 0 h 264"/>
                <a:gd name="T12" fmla="*/ 6 w 50"/>
                <a:gd name="T13" fmla="*/ 0 h 264"/>
                <a:gd name="T14" fmla="*/ 9 w 50"/>
                <a:gd name="T15" fmla="*/ 67 h 264"/>
                <a:gd name="T16" fmla="*/ 18 w 50"/>
                <a:gd name="T17" fmla="*/ 133 h 264"/>
                <a:gd name="T18" fmla="*/ 24 w 50"/>
                <a:gd name="T19" fmla="*/ 163 h 264"/>
                <a:gd name="T20" fmla="*/ 32 w 50"/>
                <a:gd name="T21" fmla="*/ 197 h 264"/>
                <a:gd name="T22" fmla="*/ 50 w 50"/>
                <a:gd name="T23" fmla="*/ 261 h 264"/>
                <a:gd name="T24" fmla="*/ 44 w 50"/>
                <a:gd name="T25"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64">
                  <a:moveTo>
                    <a:pt x="44" y="264"/>
                  </a:moveTo>
                  <a:lnTo>
                    <a:pt x="26" y="200"/>
                  </a:lnTo>
                  <a:lnTo>
                    <a:pt x="18" y="166"/>
                  </a:lnTo>
                  <a:lnTo>
                    <a:pt x="12" y="133"/>
                  </a:lnTo>
                  <a:lnTo>
                    <a:pt x="3" y="67"/>
                  </a:lnTo>
                  <a:lnTo>
                    <a:pt x="0" y="0"/>
                  </a:lnTo>
                  <a:lnTo>
                    <a:pt x="6" y="0"/>
                  </a:lnTo>
                  <a:lnTo>
                    <a:pt x="9" y="67"/>
                  </a:lnTo>
                  <a:lnTo>
                    <a:pt x="18" y="133"/>
                  </a:lnTo>
                  <a:lnTo>
                    <a:pt x="24" y="163"/>
                  </a:lnTo>
                  <a:lnTo>
                    <a:pt x="32" y="197"/>
                  </a:lnTo>
                  <a:lnTo>
                    <a:pt x="50" y="261"/>
                  </a:lnTo>
                  <a:lnTo>
                    <a:pt x="44" y="264"/>
                  </a:lnTo>
                  <a:close/>
                </a:path>
              </a:pathLst>
            </a:custGeom>
            <a:solidFill>
              <a:srgbClr val="000000"/>
            </a:solidFill>
            <a:ln w="9525">
              <a:solidFill>
                <a:schemeClr val="tx2"/>
              </a:solidFill>
              <a:round/>
              <a:headEnd/>
              <a:tailEnd/>
            </a:ln>
          </p:spPr>
          <p:txBody>
            <a:bodyPr/>
            <a:lstStyle/>
            <a:p>
              <a:endParaRPr lang="en-US" sz="3120"/>
            </a:p>
          </p:txBody>
        </p:sp>
        <p:sp>
          <p:nvSpPr>
            <p:cNvPr id="380807" name="Freeform 903"/>
            <p:cNvSpPr>
              <a:spLocks/>
            </p:cNvSpPr>
            <p:nvPr/>
          </p:nvSpPr>
          <p:spPr bwMode="auto">
            <a:xfrm>
              <a:off x="285" y="1948"/>
              <a:ext cx="3" cy="1"/>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808" name="Freeform 904"/>
            <p:cNvSpPr>
              <a:spLocks/>
            </p:cNvSpPr>
            <p:nvPr/>
          </p:nvSpPr>
          <p:spPr bwMode="auto">
            <a:xfrm>
              <a:off x="262" y="1798"/>
              <a:ext cx="4" cy="20"/>
            </a:xfrm>
            <a:custGeom>
              <a:avLst/>
              <a:gdLst>
                <a:gd name="T0" fmla="*/ 1 w 7"/>
                <a:gd name="T1" fmla="*/ 39 h 39"/>
                <a:gd name="T2" fmla="*/ 0 w 7"/>
                <a:gd name="T3" fmla="*/ 0 h 39"/>
                <a:gd name="T4" fmla="*/ 6 w 7"/>
                <a:gd name="T5" fmla="*/ 0 h 39"/>
                <a:gd name="T6" fmla="*/ 7 w 7"/>
                <a:gd name="T7" fmla="*/ 39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lnTo>
                    <a:pt x="0" y="0"/>
                  </a:lnTo>
                  <a:lnTo>
                    <a:pt x="6" y="0"/>
                  </a:lnTo>
                  <a:lnTo>
                    <a:pt x="7" y="39"/>
                  </a:lnTo>
                  <a:lnTo>
                    <a:pt x="1" y="39"/>
                  </a:lnTo>
                  <a:close/>
                </a:path>
              </a:pathLst>
            </a:custGeom>
            <a:solidFill>
              <a:srgbClr val="000000"/>
            </a:solidFill>
            <a:ln w="9525">
              <a:solidFill>
                <a:schemeClr val="tx2"/>
              </a:solidFill>
              <a:round/>
              <a:headEnd/>
              <a:tailEnd/>
            </a:ln>
          </p:spPr>
          <p:txBody>
            <a:bodyPr/>
            <a:lstStyle/>
            <a:p>
              <a:endParaRPr lang="en-US" sz="3120"/>
            </a:p>
          </p:txBody>
        </p:sp>
        <p:sp>
          <p:nvSpPr>
            <p:cNvPr id="380809" name="Freeform 905"/>
            <p:cNvSpPr>
              <a:spLocks/>
            </p:cNvSpPr>
            <p:nvPr/>
          </p:nvSpPr>
          <p:spPr bwMode="auto">
            <a:xfrm>
              <a:off x="263" y="181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10" name="Freeform 906"/>
            <p:cNvSpPr>
              <a:spLocks/>
            </p:cNvSpPr>
            <p:nvPr/>
          </p:nvSpPr>
          <p:spPr bwMode="auto">
            <a:xfrm>
              <a:off x="262" y="1691"/>
              <a:ext cx="29" cy="107"/>
            </a:xfrm>
            <a:custGeom>
              <a:avLst/>
              <a:gdLst>
                <a:gd name="T0" fmla="*/ 0 w 57"/>
                <a:gd name="T1" fmla="*/ 215 h 215"/>
                <a:gd name="T2" fmla="*/ 0 w 57"/>
                <a:gd name="T3" fmla="*/ 162 h 215"/>
                <a:gd name="T4" fmla="*/ 1 w 57"/>
                <a:gd name="T5" fmla="*/ 131 h 215"/>
                <a:gd name="T6" fmla="*/ 7 w 57"/>
                <a:gd name="T7" fmla="*/ 102 h 215"/>
                <a:gd name="T8" fmla="*/ 13 w 57"/>
                <a:gd name="T9" fmla="*/ 73 h 215"/>
                <a:gd name="T10" fmla="*/ 24 w 57"/>
                <a:gd name="T11" fmla="*/ 47 h 215"/>
                <a:gd name="T12" fmla="*/ 36 w 57"/>
                <a:gd name="T13" fmla="*/ 22 h 215"/>
                <a:gd name="T14" fmla="*/ 51 w 57"/>
                <a:gd name="T15" fmla="*/ 0 h 215"/>
                <a:gd name="T16" fmla="*/ 57 w 57"/>
                <a:gd name="T17" fmla="*/ 5 h 215"/>
                <a:gd name="T18" fmla="*/ 42 w 57"/>
                <a:gd name="T19" fmla="*/ 26 h 215"/>
                <a:gd name="T20" fmla="*/ 30 w 57"/>
                <a:gd name="T21" fmla="*/ 52 h 215"/>
                <a:gd name="T22" fmla="*/ 19 w 57"/>
                <a:gd name="T23" fmla="*/ 76 h 215"/>
                <a:gd name="T24" fmla="*/ 13 w 57"/>
                <a:gd name="T25" fmla="*/ 105 h 215"/>
                <a:gd name="T26" fmla="*/ 7 w 57"/>
                <a:gd name="T27" fmla="*/ 134 h 215"/>
                <a:gd name="T28" fmla="*/ 6 w 57"/>
                <a:gd name="T29" fmla="*/ 162 h 215"/>
                <a:gd name="T30" fmla="*/ 6 w 57"/>
                <a:gd name="T31" fmla="*/ 215 h 215"/>
                <a:gd name="T32" fmla="*/ 0 w 57"/>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215">
                  <a:moveTo>
                    <a:pt x="0" y="215"/>
                  </a:moveTo>
                  <a:lnTo>
                    <a:pt x="0" y="162"/>
                  </a:lnTo>
                  <a:lnTo>
                    <a:pt x="1" y="131"/>
                  </a:lnTo>
                  <a:lnTo>
                    <a:pt x="7" y="102"/>
                  </a:lnTo>
                  <a:lnTo>
                    <a:pt x="13" y="73"/>
                  </a:lnTo>
                  <a:lnTo>
                    <a:pt x="24" y="47"/>
                  </a:lnTo>
                  <a:lnTo>
                    <a:pt x="36" y="22"/>
                  </a:lnTo>
                  <a:lnTo>
                    <a:pt x="51" y="0"/>
                  </a:lnTo>
                  <a:lnTo>
                    <a:pt x="57" y="5"/>
                  </a:lnTo>
                  <a:lnTo>
                    <a:pt x="42" y="26"/>
                  </a:lnTo>
                  <a:lnTo>
                    <a:pt x="30" y="52"/>
                  </a:lnTo>
                  <a:lnTo>
                    <a:pt x="19" y="76"/>
                  </a:lnTo>
                  <a:lnTo>
                    <a:pt x="13" y="105"/>
                  </a:lnTo>
                  <a:lnTo>
                    <a:pt x="7" y="134"/>
                  </a:lnTo>
                  <a:lnTo>
                    <a:pt x="6" y="162"/>
                  </a:lnTo>
                  <a:lnTo>
                    <a:pt x="6" y="215"/>
                  </a:lnTo>
                  <a:lnTo>
                    <a:pt x="0" y="215"/>
                  </a:lnTo>
                  <a:close/>
                </a:path>
              </a:pathLst>
            </a:custGeom>
            <a:solidFill>
              <a:srgbClr val="000000"/>
            </a:solidFill>
            <a:ln w="9525">
              <a:solidFill>
                <a:schemeClr val="tx2"/>
              </a:solidFill>
              <a:round/>
              <a:headEnd/>
              <a:tailEnd/>
            </a:ln>
          </p:spPr>
          <p:txBody>
            <a:bodyPr/>
            <a:lstStyle/>
            <a:p>
              <a:endParaRPr lang="en-US" sz="3120"/>
            </a:p>
          </p:txBody>
        </p:sp>
        <p:sp>
          <p:nvSpPr>
            <p:cNvPr id="380811" name="Freeform 907"/>
            <p:cNvSpPr>
              <a:spLocks/>
            </p:cNvSpPr>
            <p:nvPr/>
          </p:nvSpPr>
          <p:spPr bwMode="auto">
            <a:xfrm>
              <a:off x="262" y="179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12" name="Freeform 908"/>
            <p:cNvSpPr>
              <a:spLocks/>
            </p:cNvSpPr>
            <p:nvPr/>
          </p:nvSpPr>
          <p:spPr bwMode="auto">
            <a:xfrm>
              <a:off x="288" y="1672"/>
              <a:ext cx="17" cy="21"/>
            </a:xfrm>
            <a:custGeom>
              <a:avLst/>
              <a:gdLst>
                <a:gd name="T0" fmla="*/ 0 w 35"/>
                <a:gd name="T1" fmla="*/ 38 h 43"/>
                <a:gd name="T2" fmla="*/ 6 w 35"/>
                <a:gd name="T3" fmla="*/ 43 h 43"/>
                <a:gd name="T4" fmla="*/ 35 w 35"/>
                <a:gd name="T5" fmla="*/ 5 h 43"/>
                <a:gd name="T6" fmla="*/ 29 w 35"/>
                <a:gd name="T7" fmla="*/ 0 h 43"/>
                <a:gd name="T8" fmla="*/ 0 w 35"/>
                <a:gd name="T9" fmla="*/ 38 h 43"/>
              </a:gdLst>
              <a:ahLst/>
              <a:cxnLst>
                <a:cxn ang="0">
                  <a:pos x="T0" y="T1"/>
                </a:cxn>
                <a:cxn ang="0">
                  <a:pos x="T2" y="T3"/>
                </a:cxn>
                <a:cxn ang="0">
                  <a:pos x="T4" y="T5"/>
                </a:cxn>
                <a:cxn ang="0">
                  <a:pos x="T6" y="T7"/>
                </a:cxn>
                <a:cxn ang="0">
                  <a:pos x="T8" y="T9"/>
                </a:cxn>
              </a:cxnLst>
              <a:rect l="0" t="0" r="r" b="b"/>
              <a:pathLst>
                <a:path w="35" h="43">
                  <a:moveTo>
                    <a:pt x="0" y="38"/>
                  </a:moveTo>
                  <a:lnTo>
                    <a:pt x="6" y="43"/>
                  </a:lnTo>
                  <a:lnTo>
                    <a:pt x="35" y="5"/>
                  </a:lnTo>
                  <a:lnTo>
                    <a:pt x="29" y="0"/>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80813" name="Freeform 909"/>
            <p:cNvSpPr>
              <a:spLocks/>
            </p:cNvSpPr>
            <p:nvPr/>
          </p:nvSpPr>
          <p:spPr bwMode="auto">
            <a:xfrm>
              <a:off x="288" y="1691"/>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14" name="Freeform 910"/>
            <p:cNvSpPr>
              <a:spLocks/>
            </p:cNvSpPr>
            <p:nvPr/>
          </p:nvSpPr>
          <p:spPr bwMode="auto">
            <a:xfrm>
              <a:off x="302" y="1672"/>
              <a:ext cx="4" cy="2"/>
            </a:xfrm>
            <a:custGeom>
              <a:avLst/>
              <a:gdLst>
                <a:gd name="T0" fmla="*/ 6 w 8"/>
                <a:gd name="T1" fmla="*/ 5 h 5"/>
                <a:gd name="T2" fmla="*/ 8 w 8"/>
                <a:gd name="T3" fmla="*/ 2 h 5"/>
                <a:gd name="T4" fmla="*/ 0 w 8"/>
                <a:gd name="T5" fmla="*/ 2 h 5"/>
                <a:gd name="T6" fmla="*/ 0 w 8"/>
                <a:gd name="T7" fmla="*/ 0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lnTo>
                    <a:pt x="8" y="2"/>
                  </a:lnTo>
                  <a:lnTo>
                    <a:pt x="0" y="2"/>
                  </a:ln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80815" name="Freeform 911"/>
            <p:cNvSpPr>
              <a:spLocks/>
            </p:cNvSpPr>
            <p:nvPr/>
          </p:nvSpPr>
          <p:spPr bwMode="auto">
            <a:xfrm>
              <a:off x="933" y="1533"/>
              <a:ext cx="195" cy="237"/>
            </a:xfrm>
            <a:custGeom>
              <a:avLst/>
              <a:gdLst>
                <a:gd name="T0" fmla="*/ 49 w 390"/>
                <a:gd name="T1" fmla="*/ 2 h 474"/>
                <a:gd name="T2" fmla="*/ 107 w 390"/>
                <a:gd name="T3" fmla="*/ 5 h 474"/>
                <a:gd name="T4" fmla="*/ 134 w 390"/>
                <a:gd name="T5" fmla="*/ 14 h 474"/>
                <a:gd name="T6" fmla="*/ 168 w 390"/>
                <a:gd name="T7" fmla="*/ 31 h 474"/>
                <a:gd name="T8" fmla="*/ 207 w 390"/>
                <a:gd name="T9" fmla="*/ 61 h 474"/>
                <a:gd name="T10" fmla="*/ 233 w 390"/>
                <a:gd name="T11" fmla="*/ 92 h 474"/>
                <a:gd name="T12" fmla="*/ 267 w 390"/>
                <a:gd name="T13" fmla="*/ 143 h 474"/>
                <a:gd name="T14" fmla="*/ 291 w 390"/>
                <a:gd name="T15" fmla="*/ 181 h 474"/>
                <a:gd name="T16" fmla="*/ 336 w 390"/>
                <a:gd name="T17" fmla="*/ 235 h 474"/>
                <a:gd name="T18" fmla="*/ 355 w 390"/>
                <a:gd name="T19" fmla="*/ 264 h 474"/>
                <a:gd name="T20" fmla="*/ 366 w 390"/>
                <a:gd name="T21" fmla="*/ 297 h 474"/>
                <a:gd name="T22" fmla="*/ 381 w 390"/>
                <a:gd name="T23" fmla="*/ 358 h 474"/>
                <a:gd name="T24" fmla="*/ 390 w 390"/>
                <a:gd name="T25" fmla="*/ 407 h 474"/>
                <a:gd name="T26" fmla="*/ 386 w 390"/>
                <a:gd name="T27" fmla="*/ 437 h 474"/>
                <a:gd name="T28" fmla="*/ 372 w 390"/>
                <a:gd name="T29" fmla="*/ 461 h 474"/>
                <a:gd name="T30" fmla="*/ 351 w 390"/>
                <a:gd name="T31" fmla="*/ 474 h 474"/>
                <a:gd name="T32" fmla="*/ 337 w 390"/>
                <a:gd name="T33" fmla="*/ 467 h 474"/>
                <a:gd name="T34" fmla="*/ 313 w 390"/>
                <a:gd name="T35" fmla="*/ 449 h 474"/>
                <a:gd name="T36" fmla="*/ 308 w 390"/>
                <a:gd name="T37" fmla="*/ 437 h 474"/>
                <a:gd name="T38" fmla="*/ 307 w 390"/>
                <a:gd name="T39" fmla="*/ 432 h 474"/>
                <a:gd name="T40" fmla="*/ 302 w 390"/>
                <a:gd name="T41" fmla="*/ 439 h 474"/>
                <a:gd name="T42" fmla="*/ 293 w 390"/>
                <a:gd name="T43" fmla="*/ 439 h 474"/>
                <a:gd name="T44" fmla="*/ 268 w 390"/>
                <a:gd name="T45" fmla="*/ 423 h 474"/>
                <a:gd name="T46" fmla="*/ 223 w 390"/>
                <a:gd name="T47" fmla="*/ 387 h 474"/>
                <a:gd name="T48" fmla="*/ 209 w 390"/>
                <a:gd name="T49" fmla="*/ 376 h 474"/>
                <a:gd name="T50" fmla="*/ 214 w 390"/>
                <a:gd name="T51" fmla="*/ 340 h 474"/>
                <a:gd name="T52" fmla="*/ 210 w 390"/>
                <a:gd name="T53" fmla="*/ 305 h 474"/>
                <a:gd name="T54" fmla="*/ 203 w 390"/>
                <a:gd name="T55" fmla="*/ 283 h 474"/>
                <a:gd name="T56" fmla="*/ 209 w 390"/>
                <a:gd name="T57" fmla="*/ 299 h 474"/>
                <a:gd name="T58" fmla="*/ 212 w 390"/>
                <a:gd name="T59" fmla="*/ 334 h 474"/>
                <a:gd name="T60" fmla="*/ 207 w 390"/>
                <a:gd name="T61" fmla="*/ 375 h 474"/>
                <a:gd name="T62" fmla="*/ 195 w 390"/>
                <a:gd name="T63" fmla="*/ 384 h 474"/>
                <a:gd name="T64" fmla="*/ 175 w 390"/>
                <a:gd name="T65" fmla="*/ 384 h 474"/>
                <a:gd name="T66" fmla="*/ 165 w 390"/>
                <a:gd name="T67" fmla="*/ 382 h 474"/>
                <a:gd name="T68" fmla="*/ 149 w 390"/>
                <a:gd name="T69" fmla="*/ 375 h 474"/>
                <a:gd name="T70" fmla="*/ 111 w 390"/>
                <a:gd name="T71" fmla="*/ 352 h 474"/>
                <a:gd name="T72" fmla="*/ 56 w 390"/>
                <a:gd name="T73" fmla="*/ 306 h 474"/>
                <a:gd name="T74" fmla="*/ 23 w 390"/>
                <a:gd name="T75" fmla="*/ 283 h 474"/>
                <a:gd name="T76" fmla="*/ 5 w 390"/>
                <a:gd name="T77" fmla="*/ 273 h 474"/>
                <a:gd name="T78" fmla="*/ 1 w 390"/>
                <a:gd name="T79" fmla="*/ 267 h 474"/>
                <a:gd name="T80" fmla="*/ 5 w 390"/>
                <a:gd name="T81" fmla="*/ 177 h 474"/>
                <a:gd name="T82" fmla="*/ 8 w 390"/>
                <a:gd name="T83" fmla="*/ 84 h 474"/>
                <a:gd name="T84" fmla="*/ 5 w 390"/>
                <a:gd name="T85" fmla="*/ 3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0" h="474">
                  <a:moveTo>
                    <a:pt x="9" y="11"/>
                  </a:moveTo>
                  <a:lnTo>
                    <a:pt x="29" y="5"/>
                  </a:lnTo>
                  <a:lnTo>
                    <a:pt x="49" y="2"/>
                  </a:lnTo>
                  <a:lnTo>
                    <a:pt x="69" y="0"/>
                  </a:lnTo>
                  <a:lnTo>
                    <a:pt x="88" y="2"/>
                  </a:lnTo>
                  <a:lnTo>
                    <a:pt x="107" y="5"/>
                  </a:lnTo>
                  <a:lnTo>
                    <a:pt x="116" y="8"/>
                  </a:lnTo>
                  <a:lnTo>
                    <a:pt x="125" y="9"/>
                  </a:lnTo>
                  <a:lnTo>
                    <a:pt x="134" y="14"/>
                  </a:lnTo>
                  <a:lnTo>
                    <a:pt x="143" y="17"/>
                  </a:lnTo>
                  <a:lnTo>
                    <a:pt x="160" y="26"/>
                  </a:lnTo>
                  <a:lnTo>
                    <a:pt x="168" y="31"/>
                  </a:lnTo>
                  <a:lnTo>
                    <a:pt x="177" y="37"/>
                  </a:lnTo>
                  <a:lnTo>
                    <a:pt x="192" y="47"/>
                  </a:lnTo>
                  <a:lnTo>
                    <a:pt x="207" y="61"/>
                  </a:lnTo>
                  <a:lnTo>
                    <a:pt x="214" y="69"/>
                  </a:lnTo>
                  <a:lnTo>
                    <a:pt x="221" y="76"/>
                  </a:lnTo>
                  <a:lnTo>
                    <a:pt x="233" y="92"/>
                  </a:lnTo>
                  <a:lnTo>
                    <a:pt x="246" y="108"/>
                  </a:lnTo>
                  <a:lnTo>
                    <a:pt x="256" y="125"/>
                  </a:lnTo>
                  <a:lnTo>
                    <a:pt x="267" y="143"/>
                  </a:lnTo>
                  <a:lnTo>
                    <a:pt x="271" y="154"/>
                  </a:lnTo>
                  <a:lnTo>
                    <a:pt x="278" y="163"/>
                  </a:lnTo>
                  <a:lnTo>
                    <a:pt x="291" y="181"/>
                  </a:lnTo>
                  <a:lnTo>
                    <a:pt x="307" y="200"/>
                  </a:lnTo>
                  <a:lnTo>
                    <a:pt x="322" y="216"/>
                  </a:lnTo>
                  <a:lnTo>
                    <a:pt x="336" y="235"/>
                  </a:lnTo>
                  <a:lnTo>
                    <a:pt x="343" y="244"/>
                  </a:lnTo>
                  <a:lnTo>
                    <a:pt x="349" y="253"/>
                  </a:lnTo>
                  <a:lnTo>
                    <a:pt x="355" y="264"/>
                  </a:lnTo>
                  <a:lnTo>
                    <a:pt x="360" y="274"/>
                  </a:lnTo>
                  <a:lnTo>
                    <a:pt x="363" y="285"/>
                  </a:lnTo>
                  <a:lnTo>
                    <a:pt x="366" y="297"/>
                  </a:lnTo>
                  <a:lnTo>
                    <a:pt x="371" y="317"/>
                  </a:lnTo>
                  <a:lnTo>
                    <a:pt x="377" y="337"/>
                  </a:lnTo>
                  <a:lnTo>
                    <a:pt x="381" y="358"/>
                  </a:lnTo>
                  <a:lnTo>
                    <a:pt x="386" y="378"/>
                  </a:lnTo>
                  <a:lnTo>
                    <a:pt x="389" y="397"/>
                  </a:lnTo>
                  <a:lnTo>
                    <a:pt x="390" y="407"/>
                  </a:lnTo>
                  <a:lnTo>
                    <a:pt x="389" y="417"/>
                  </a:lnTo>
                  <a:lnTo>
                    <a:pt x="389" y="426"/>
                  </a:lnTo>
                  <a:lnTo>
                    <a:pt x="386" y="437"/>
                  </a:lnTo>
                  <a:lnTo>
                    <a:pt x="383" y="446"/>
                  </a:lnTo>
                  <a:lnTo>
                    <a:pt x="378" y="455"/>
                  </a:lnTo>
                  <a:lnTo>
                    <a:pt x="372" y="461"/>
                  </a:lnTo>
                  <a:lnTo>
                    <a:pt x="361" y="469"/>
                  </a:lnTo>
                  <a:lnTo>
                    <a:pt x="357" y="472"/>
                  </a:lnTo>
                  <a:lnTo>
                    <a:pt x="351" y="474"/>
                  </a:lnTo>
                  <a:lnTo>
                    <a:pt x="346" y="474"/>
                  </a:lnTo>
                  <a:lnTo>
                    <a:pt x="343" y="472"/>
                  </a:lnTo>
                  <a:lnTo>
                    <a:pt x="337" y="467"/>
                  </a:lnTo>
                  <a:lnTo>
                    <a:pt x="331" y="464"/>
                  </a:lnTo>
                  <a:lnTo>
                    <a:pt x="319" y="454"/>
                  </a:lnTo>
                  <a:lnTo>
                    <a:pt x="313" y="449"/>
                  </a:lnTo>
                  <a:lnTo>
                    <a:pt x="310" y="443"/>
                  </a:lnTo>
                  <a:lnTo>
                    <a:pt x="308" y="440"/>
                  </a:lnTo>
                  <a:lnTo>
                    <a:pt x="308" y="437"/>
                  </a:lnTo>
                  <a:lnTo>
                    <a:pt x="307" y="434"/>
                  </a:lnTo>
                  <a:lnTo>
                    <a:pt x="308" y="429"/>
                  </a:lnTo>
                  <a:lnTo>
                    <a:pt x="307" y="432"/>
                  </a:lnTo>
                  <a:lnTo>
                    <a:pt x="305" y="435"/>
                  </a:lnTo>
                  <a:lnTo>
                    <a:pt x="304" y="437"/>
                  </a:lnTo>
                  <a:lnTo>
                    <a:pt x="302" y="439"/>
                  </a:lnTo>
                  <a:lnTo>
                    <a:pt x="299" y="440"/>
                  </a:lnTo>
                  <a:lnTo>
                    <a:pt x="296" y="440"/>
                  </a:lnTo>
                  <a:lnTo>
                    <a:pt x="293" y="439"/>
                  </a:lnTo>
                  <a:lnTo>
                    <a:pt x="288" y="437"/>
                  </a:lnTo>
                  <a:lnTo>
                    <a:pt x="282" y="434"/>
                  </a:lnTo>
                  <a:lnTo>
                    <a:pt x="268" y="423"/>
                  </a:lnTo>
                  <a:lnTo>
                    <a:pt x="253" y="411"/>
                  </a:lnTo>
                  <a:lnTo>
                    <a:pt x="238" y="397"/>
                  </a:lnTo>
                  <a:lnTo>
                    <a:pt x="223" y="387"/>
                  </a:lnTo>
                  <a:lnTo>
                    <a:pt x="215" y="382"/>
                  </a:lnTo>
                  <a:lnTo>
                    <a:pt x="209" y="379"/>
                  </a:lnTo>
                  <a:lnTo>
                    <a:pt x="209" y="376"/>
                  </a:lnTo>
                  <a:lnTo>
                    <a:pt x="210" y="367"/>
                  </a:lnTo>
                  <a:lnTo>
                    <a:pt x="212" y="355"/>
                  </a:lnTo>
                  <a:lnTo>
                    <a:pt x="214" y="340"/>
                  </a:lnTo>
                  <a:lnTo>
                    <a:pt x="212" y="323"/>
                  </a:lnTo>
                  <a:lnTo>
                    <a:pt x="212" y="314"/>
                  </a:lnTo>
                  <a:lnTo>
                    <a:pt x="210" y="305"/>
                  </a:lnTo>
                  <a:lnTo>
                    <a:pt x="209" y="297"/>
                  </a:lnTo>
                  <a:lnTo>
                    <a:pt x="206" y="289"/>
                  </a:lnTo>
                  <a:lnTo>
                    <a:pt x="203" y="283"/>
                  </a:lnTo>
                  <a:lnTo>
                    <a:pt x="198" y="277"/>
                  </a:lnTo>
                  <a:lnTo>
                    <a:pt x="204" y="288"/>
                  </a:lnTo>
                  <a:lnTo>
                    <a:pt x="209" y="299"/>
                  </a:lnTo>
                  <a:lnTo>
                    <a:pt x="210" y="309"/>
                  </a:lnTo>
                  <a:lnTo>
                    <a:pt x="212" y="321"/>
                  </a:lnTo>
                  <a:lnTo>
                    <a:pt x="212" y="334"/>
                  </a:lnTo>
                  <a:lnTo>
                    <a:pt x="212" y="344"/>
                  </a:lnTo>
                  <a:lnTo>
                    <a:pt x="209" y="369"/>
                  </a:lnTo>
                  <a:lnTo>
                    <a:pt x="207" y="375"/>
                  </a:lnTo>
                  <a:lnTo>
                    <a:pt x="204" y="379"/>
                  </a:lnTo>
                  <a:lnTo>
                    <a:pt x="200" y="382"/>
                  </a:lnTo>
                  <a:lnTo>
                    <a:pt x="195" y="384"/>
                  </a:lnTo>
                  <a:lnTo>
                    <a:pt x="189" y="384"/>
                  </a:lnTo>
                  <a:lnTo>
                    <a:pt x="183" y="384"/>
                  </a:lnTo>
                  <a:lnTo>
                    <a:pt x="175" y="384"/>
                  </a:lnTo>
                  <a:lnTo>
                    <a:pt x="169" y="381"/>
                  </a:lnTo>
                  <a:lnTo>
                    <a:pt x="166" y="381"/>
                  </a:lnTo>
                  <a:lnTo>
                    <a:pt x="165" y="382"/>
                  </a:lnTo>
                  <a:lnTo>
                    <a:pt x="160" y="382"/>
                  </a:lnTo>
                  <a:lnTo>
                    <a:pt x="157" y="381"/>
                  </a:lnTo>
                  <a:lnTo>
                    <a:pt x="149" y="375"/>
                  </a:lnTo>
                  <a:lnTo>
                    <a:pt x="142" y="370"/>
                  </a:lnTo>
                  <a:lnTo>
                    <a:pt x="127" y="362"/>
                  </a:lnTo>
                  <a:lnTo>
                    <a:pt x="111" y="352"/>
                  </a:lnTo>
                  <a:lnTo>
                    <a:pt x="98" y="341"/>
                  </a:lnTo>
                  <a:lnTo>
                    <a:pt x="64" y="314"/>
                  </a:lnTo>
                  <a:lnTo>
                    <a:pt x="56" y="306"/>
                  </a:lnTo>
                  <a:lnTo>
                    <a:pt x="47" y="300"/>
                  </a:lnTo>
                  <a:lnTo>
                    <a:pt x="29" y="286"/>
                  </a:lnTo>
                  <a:lnTo>
                    <a:pt x="23" y="283"/>
                  </a:lnTo>
                  <a:lnTo>
                    <a:pt x="15" y="280"/>
                  </a:lnTo>
                  <a:lnTo>
                    <a:pt x="8" y="276"/>
                  </a:lnTo>
                  <a:lnTo>
                    <a:pt x="5" y="273"/>
                  </a:lnTo>
                  <a:lnTo>
                    <a:pt x="3" y="271"/>
                  </a:lnTo>
                  <a:lnTo>
                    <a:pt x="1" y="270"/>
                  </a:lnTo>
                  <a:lnTo>
                    <a:pt x="1" y="267"/>
                  </a:lnTo>
                  <a:lnTo>
                    <a:pt x="0" y="259"/>
                  </a:lnTo>
                  <a:lnTo>
                    <a:pt x="1" y="239"/>
                  </a:lnTo>
                  <a:lnTo>
                    <a:pt x="5" y="177"/>
                  </a:lnTo>
                  <a:lnTo>
                    <a:pt x="8" y="140"/>
                  </a:lnTo>
                  <a:lnTo>
                    <a:pt x="8" y="104"/>
                  </a:lnTo>
                  <a:lnTo>
                    <a:pt x="8" y="84"/>
                  </a:lnTo>
                  <a:lnTo>
                    <a:pt x="8" y="67"/>
                  </a:lnTo>
                  <a:lnTo>
                    <a:pt x="6" y="50"/>
                  </a:lnTo>
                  <a:lnTo>
                    <a:pt x="5" y="35"/>
                  </a:lnTo>
                  <a:lnTo>
                    <a:pt x="9" y="11"/>
                  </a:lnTo>
                  <a:close/>
                </a:path>
              </a:pathLst>
            </a:custGeom>
            <a:solidFill>
              <a:srgbClr val="E8E8E8"/>
            </a:solidFill>
            <a:ln w="9525">
              <a:solidFill>
                <a:schemeClr val="tx2"/>
              </a:solidFill>
              <a:round/>
              <a:headEnd/>
              <a:tailEnd/>
            </a:ln>
          </p:spPr>
          <p:txBody>
            <a:bodyPr/>
            <a:lstStyle/>
            <a:p>
              <a:endParaRPr lang="en-US" sz="3120"/>
            </a:p>
          </p:txBody>
        </p:sp>
        <p:sp>
          <p:nvSpPr>
            <p:cNvPr id="380816" name="Freeform 912"/>
            <p:cNvSpPr>
              <a:spLocks/>
            </p:cNvSpPr>
            <p:nvPr/>
          </p:nvSpPr>
          <p:spPr bwMode="auto">
            <a:xfrm>
              <a:off x="938" y="1532"/>
              <a:ext cx="130" cy="74"/>
            </a:xfrm>
            <a:custGeom>
              <a:avLst/>
              <a:gdLst>
                <a:gd name="T0" fmla="*/ 0 w 261"/>
                <a:gd name="T1" fmla="*/ 9 h 147"/>
                <a:gd name="T2" fmla="*/ 40 w 261"/>
                <a:gd name="T3" fmla="*/ 0 h 147"/>
                <a:gd name="T4" fmla="*/ 79 w 261"/>
                <a:gd name="T5" fmla="*/ 0 h 147"/>
                <a:gd name="T6" fmla="*/ 116 w 261"/>
                <a:gd name="T7" fmla="*/ 7 h 147"/>
                <a:gd name="T8" fmla="*/ 153 w 261"/>
                <a:gd name="T9" fmla="*/ 24 h 147"/>
                <a:gd name="T10" fmla="*/ 185 w 261"/>
                <a:gd name="T11" fmla="*/ 45 h 147"/>
                <a:gd name="T12" fmla="*/ 200 w 261"/>
                <a:gd name="T13" fmla="*/ 61 h 147"/>
                <a:gd name="T14" fmla="*/ 215 w 261"/>
                <a:gd name="T15" fmla="*/ 74 h 147"/>
                <a:gd name="T16" fmla="*/ 240 w 261"/>
                <a:gd name="T17" fmla="*/ 108 h 147"/>
                <a:gd name="T18" fmla="*/ 261 w 261"/>
                <a:gd name="T19" fmla="*/ 143 h 147"/>
                <a:gd name="T20" fmla="*/ 255 w 261"/>
                <a:gd name="T21" fmla="*/ 147 h 147"/>
                <a:gd name="T22" fmla="*/ 233 w 261"/>
                <a:gd name="T23" fmla="*/ 112 h 147"/>
                <a:gd name="T24" fmla="*/ 209 w 261"/>
                <a:gd name="T25" fmla="*/ 79 h 147"/>
                <a:gd name="T26" fmla="*/ 194 w 261"/>
                <a:gd name="T27" fmla="*/ 65 h 147"/>
                <a:gd name="T28" fmla="*/ 180 w 261"/>
                <a:gd name="T29" fmla="*/ 51 h 147"/>
                <a:gd name="T30" fmla="*/ 148 w 261"/>
                <a:gd name="T31" fmla="*/ 30 h 147"/>
                <a:gd name="T32" fmla="*/ 115 w 261"/>
                <a:gd name="T33" fmla="*/ 15 h 147"/>
                <a:gd name="T34" fmla="*/ 78 w 261"/>
                <a:gd name="T35" fmla="*/ 7 h 147"/>
                <a:gd name="T36" fmla="*/ 40 w 261"/>
                <a:gd name="T37" fmla="*/ 7 h 147"/>
                <a:gd name="T38" fmla="*/ 2 w 261"/>
                <a:gd name="T39" fmla="*/ 16 h 147"/>
                <a:gd name="T40" fmla="*/ 0 w 261"/>
                <a:gd name="T41" fmla="*/ 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147">
                  <a:moveTo>
                    <a:pt x="0" y="9"/>
                  </a:moveTo>
                  <a:lnTo>
                    <a:pt x="40" y="0"/>
                  </a:lnTo>
                  <a:lnTo>
                    <a:pt x="79" y="0"/>
                  </a:lnTo>
                  <a:lnTo>
                    <a:pt x="116" y="7"/>
                  </a:lnTo>
                  <a:lnTo>
                    <a:pt x="153" y="24"/>
                  </a:lnTo>
                  <a:lnTo>
                    <a:pt x="185" y="45"/>
                  </a:lnTo>
                  <a:lnTo>
                    <a:pt x="200" y="61"/>
                  </a:lnTo>
                  <a:lnTo>
                    <a:pt x="215" y="74"/>
                  </a:lnTo>
                  <a:lnTo>
                    <a:pt x="240" y="108"/>
                  </a:lnTo>
                  <a:lnTo>
                    <a:pt x="261" y="143"/>
                  </a:lnTo>
                  <a:lnTo>
                    <a:pt x="255" y="147"/>
                  </a:lnTo>
                  <a:lnTo>
                    <a:pt x="233" y="112"/>
                  </a:lnTo>
                  <a:lnTo>
                    <a:pt x="209" y="79"/>
                  </a:lnTo>
                  <a:lnTo>
                    <a:pt x="194" y="65"/>
                  </a:lnTo>
                  <a:lnTo>
                    <a:pt x="180" y="51"/>
                  </a:lnTo>
                  <a:lnTo>
                    <a:pt x="148" y="30"/>
                  </a:lnTo>
                  <a:lnTo>
                    <a:pt x="115" y="15"/>
                  </a:lnTo>
                  <a:lnTo>
                    <a:pt x="78" y="7"/>
                  </a:lnTo>
                  <a:lnTo>
                    <a:pt x="40" y="7"/>
                  </a:lnTo>
                  <a:lnTo>
                    <a:pt x="2" y="16"/>
                  </a:lnTo>
                  <a:lnTo>
                    <a:pt x="0" y="9"/>
                  </a:lnTo>
                  <a:close/>
                </a:path>
              </a:pathLst>
            </a:custGeom>
            <a:solidFill>
              <a:srgbClr val="000000"/>
            </a:solidFill>
            <a:ln w="9525">
              <a:solidFill>
                <a:schemeClr val="tx2"/>
              </a:solidFill>
              <a:round/>
              <a:headEnd/>
              <a:tailEnd/>
            </a:ln>
          </p:spPr>
          <p:txBody>
            <a:bodyPr/>
            <a:lstStyle/>
            <a:p>
              <a:endParaRPr lang="en-US" sz="3120"/>
            </a:p>
          </p:txBody>
        </p:sp>
        <p:sp>
          <p:nvSpPr>
            <p:cNvPr id="380817" name="Freeform 913"/>
            <p:cNvSpPr>
              <a:spLocks/>
            </p:cNvSpPr>
            <p:nvPr/>
          </p:nvSpPr>
          <p:spPr bwMode="auto">
            <a:xfrm>
              <a:off x="1065" y="1604"/>
              <a:ext cx="53" cy="78"/>
            </a:xfrm>
            <a:custGeom>
              <a:avLst/>
              <a:gdLst>
                <a:gd name="T0" fmla="*/ 6 w 105"/>
                <a:gd name="T1" fmla="*/ 0 h 157"/>
                <a:gd name="T2" fmla="*/ 17 w 105"/>
                <a:gd name="T3" fmla="*/ 20 h 157"/>
                <a:gd name="T4" fmla="*/ 30 w 105"/>
                <a:gd name="T5" fmla="*/ 38 h 157"/>
                <a:gd name="T6" fmla="*/ 61 w 105"/>
                <a:gd name="T7" fmla="*/ 73 h 157"/>
                <a:gd name="T8" fmla="*/ 88 w 105"/>
                <a:gd name="T9" fmla="*/ 109 h 157"/>
                <a:gd name="T10" fmla="*/ 99 w 105"/>
                <a:gd name="T11" fmla="*/ 132 h 157"/>
                <a:gd name="T12" fmla="*/ 105 w 105"/>
                <a:gd name="T13" fmla="*/ 155 h 157"/>
                <a:gd name="T14" fmla="*/ 97 w 105"/>
                <a:gd name="T15" fmla="*/ 157 h 157"/>
                <a:gd name="T16" fmla="*/ 91 w 105"/>
                <a:gd name="T17" fmla="*/ 134 h 157"/>
                <a:gd name="T18" fmla="*/ 82 w 105"/>
                <a:gd name="T19" fmla="*/ 114 h 157"/>
                <a:gd name="T20" fmla="*/ 55 w 105"/>
                <a:gd name="T21" fmla="*/ 77 h 157"/>
                <a:gd name="T22" fmla="*/ 24 w 105"/>
                <a:gd name="T23" fmla="*/ 42 h 157"/>
                <a:gd name="T24" fmla="*/ 11 w 105"/>
                <a:gd name="T25" fmla="*/ 24 h 157"/>
                <a:gd name="T26" fmla="*/ 0 w 105"/>
                <a:gd name="T27" fmla="*/ 4 h 157"/>
                <a:gd name="T28" fmla="*/ 6 w 105"/>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57">
                  <a:moveTo>
                    <a:pt x="6" y="0"/>
                  </a:moveTo>
                  <a:lnTo>
                    <a:pt x="17" y="20"/>
                  </a:lnTo>
                  <a:lnTo>
                    <a:pt x="30" y="38"/>
                  </a:lnTo>
                  <a:lnTo>
                    <a:pt x="61" y="73"/>
                  </a:lnTo>
                  <a:lnTo>
                    <a:pt x="88" y="109"/>
                  </a:lnTo>
                  <a:lnTo>
                    <a:pt x="99" y="132"/>
                  </a:lnTo>
                  <a:lnTo>
                    <a:pt x="105" y="155"/>
                  </a:lnTo>
                  <a:lnTo>
                    <a:pt x="97" y="157"/>
                  </a:lnTo>
                  <a:lnTo>
                    <a:pt x="91" y="134"/>
                  </a:lnTo>
                  <a:lnTo>
                    <a:pt x="82" y="114"/>
                  </a:lnTo>
                  <a:lnTo>
                    <a:pt x="55" y="77"/>
                  </a:lnTo>
                  <a:lnTo>
                    <a:pt x="24" y="42"/>
                  </a:lnTo>
                  <a:lnTo>
                    <a:pt x="11" y="24"/>
                  </a:lnTo>
                  <a:lnTo>
                    <a:pt x="0" y="4"/>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818" name="Freeform 914"/>
            <p:cNvSpPr>
              <a:spLocks/>
            </p:cNvSpPr>
            <p:nvPr/>
          </p:nvSpPr>
          <p:spPr bwMode="auto">
            <a:xfrm>
              <a:off x="1065" y="1604"/>
              <a:ext cx="3" cy="2"/>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0819" name="Freeform 915"/>
            <p:cNvSpPr>
              <a:spLocks/>
            </p:cNvSpPr>
            <p:nvPr/>
          </p:nvSpPr>
          <p:spPr bwMode="auto">
            <a:xfrm>
              <a:off x="1114" y="1682"/>
              <a:ext cx="15" cy="79"/>
            </a:xfrm>
            <a:custGeom>
              <a:avLst/>
              <a:gdLst>
                <a:gd name="T0" fmla="*/ 8 w 31"/>
                <a:gd name="T1" fmla="*/ 0 h 158"/>
                <a:gd name="T2" fmla="*/ 19 w 31"/>
                <a:gd name="T3" fmla="*/ 40 h 158"/>
                <a:gd name="T4" fmla="*/ 28 w 31"/>
                <a:gd name="T5" fmla="*/ 81 h 158"/>
                <a:gd name="T6" fmla="*/ 31 w 31"/>
                <a:gd name="T7" fmla="*/ 100 h 158"/>
                <a:gd name="T8" fmla="*/ 31 w 31"/>
                <a:gd name="T9" fmla="*/ 120 h 158"/>
                <a:gd name="T10" fmla="*/ 28 w 31"/>
                <a:gd name="T11" fmla="*/ 138 h 158"/>
                <a:gd name="T12" fmla="*/ 20 w 31"/>
                <a:gd name="T13" fmla="*/ 158 h 158"/>
                <a:gd name="T14" fmla="*/ 13 w 31"/>
                <a:gd name="T15" fmla="*/ 157 h 158"/>
                <a:gd name="T16" fmla="*/ 20 w 31"/>
                <a:gd name="T17" fmla="*/ 137 h 158"/>
                <a:gd name="T18" fmla="*/ 23 w 31"/>
                <a:gd name="T19" fmla="*/ 120 h 158"/>
                <a:gd name="T20" fmla="*/ 23 w 31"/>
                <a:gd name="T21" fmla="*/ 100 h 158"/>
                <a:gd name="T22" fmla="*/ 20 w 31"/>
                <a:gd name="T23" fmla="*/ 82 h 158"/>
                <a:gd name="T24" fmla="*/ 11 w 31"/>
                <a:gd name="T25" fmla="*/ 41 h 158"/>
                <a:gd name="T26" fmla="*/ 0 w 31"/>
                <a:gd name="T27" fmla="*/ 2 h 158"/>
                <a:gd name="T28" fmla="*/ 8 w 31"/>
                <a:gd name="T2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8">
                  <a:moveTo>
                    <a:pt x="8" y="0"/>
                  </a:moveTo>
                  <a:lnTo>
                    <a:pt x="19" y="40"/>
                  </a:lnTo>
                  <a:lnTo>
                    <a:pt x="28" y="81"/>
                  </a:lnTo>
                  <a:lnTo>
                    <a:pt x="31" y="100"/>
                  </a:lnTo>
                  <a:lnTo>
                    <a:pt x="31" y="120"/>
                  </a:lnTo>
                  <a:lnTo>
                    <a:pt x="28" y="138"/>
                  </a:lnTo>
                  <a:lnTo>
                    <a:pt x="20" y="158"/>
                  </a:lnTo>
                  <a:lnTo>
                    <a:pt x="13" y="157"/>
                  </a:lnTo>
                  <a:lnTo>
                    <a:pt x="20" y="137"/>
                  </a:lnTo>
                  <a:lnTo>
                    <a:pt x="23" y="120"/>
                  </a:lnTo>
                  <a:lnTo>
                    <a:pt x="23" y="100"/>
                  </a:lnTo>
                  <a:lnTo>
                    <a:pt x="20" y="82"/>
                  </a:lnTo>
                  <a:lnTo>
                    <a:pt x="11" y="41"/>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0820" name="Freeform 916"/>
            <p:cNvSpPr>
              <a:spLocks/>
            </p:cNvSpPr>
            <p:nvPr/>
          </p:nvSpPr>
          <p:spPr bwMode="auto">
            <a:xfrm>
              <a:off x="1114" y="1682"/>
              <a:ext cx="4" cy="1"/>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0821" name="Freeform 917"/>
            <p:cNvSpPr>
              <a:spLocks/>
            </p:cNvSpPr>
            <p:nvPr/>
          </p:nvSpPr>
          <p:spPr bwMode="auto">
            <a:xfrm>
              <a:off x="1105" y="1760"/>
              <a:ext cx="19" cy="11"/>
            </a:xfrm>
            <a:custGeom>
              <a:avLst/>
              <a:gdLst>
                <a:gd name="T0" fmla="*/ 38 w 38"/>
                <a:gd name="T1" fmla="*/ 4 h 23"/>
                <a:gd name="T2" fmla="*/ 31 w 38"/>
                <a:gd name="T3" fmla="*/ 10 h 23"/>
                <a:gd name="T4" fmla="*/ 20 w 38"/>
                <a:gd name="T5" fmla="*/ 18 h 23"/>
                <a:gd name="T6" fmla="*/ 9 w 38"/>
                <a:gd name="T7" fmla="*/ 23 h 23"/>
                <a:gd name="T8" fmla="*/ 0 w 38"/>
                <a:gd name="T9" fmla="*/ 21 h 23"/>
                <a:gd name="T10" fmla="*/ 0 w 38"/>
                <a:gd name="T11" fmla="*/ 15 h 23"/>
                <a:gd name="T12" fmla="*/ 6 w 38"/>
                <a:gd name="T13" fmla="*/ 16 h 23"/>
                <a:gd name="T14" fmla="*/ 15 w 38"/>
                <a:gd name="T15" fmla="*/ 12 h 23"/>
                <a:gd name="T16" fmla="*/ 26 w 38"/>
                <a:gd name="T17" fmla="*/ 4 h 23"/>
                <a:gd name="T18" fmla="*/ 32 w 38"/>
                <a:gd name="T19" fmla="*/ 0 h 23"/>
                <a:gd name="T20" fmla="*/ 38 w 38"/>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3">
                  <a:moveTo>
                    <a:pt x="38" y="4"/>
                  </a:moveTo>
                  <a:lnTo>
                    <a:pt x="31" y="10"/>
                  </a:lnTo>
                  <a:lnTo>
                    <a:pt x="20" y="18"/>
                  </a:lnTo>
                  <a:lnTo>
                    <a:pt x="9" y="23"/>
                  </a:lnTo>
                  <a:lnTo>
                    <a:pt x="0" y="21"/>
                  </a:lnTo>
                  <a:lnTo>
                    <a:pt x="0" y="15"/>
                  </a:lnTo>
                  <a:lnTo>
                    <a:pt x="6" y="16"/>
                  </a:lnTo>
                  <a:lnTo>
                    <a:pt x="15" y="12"/>
                  </a:lnTo>
                  <a:lnTo>
                    <a:pt x="26" y="4"/>
                  </a:lnTo>
                  <a:lnTo>
                    <a:pt x="32" y="0"/>
                  </a:lnTo>
                  <a:lnTo>
                    <a:pt x="38" y="4"/>
                  </a:lnTo>
                  <a:close/>
                </a:path>
              </a:pathLst>
            </a:custGeom>
            <a:solidFill>
              <a:srgbClr val="000000"/>
            </a:solidFill>
            <a:ln w="9525">
              <a:solidFill>
                <a:schemeClr val="tx2"/>
              </a:solidFill>
              <a:round/>
              <a:headEnd/>
              <a:tailEnd/>
            </a:ln>
          </p:spPr>
          <p:txBody>
            <a:bodyPr/>
            <a:lstStyle/>
            <a:p>
              <a:endParaRPr lang="en-US" sz="3120"/>
            </a:p>
          </p:txBody>
        </p:sp>
        <p:sp>
          <p:nvSpPr>
            <p:cNvPr id="380822" name="Freeform 918"/>
            <p:cNvSpPr>
              <a:spLocks/>
            </p:cNvSpPr>
            <p:nvPr/>
          </p:nvSpPr>
          <p:spPr bwMode="auto">
            <a:xfrm>
              <a:off x="1120" y="1760"/>
              <a:ext cx="4" cy="4"/>
            </a:xfrm>
            <a:custGeom>
              <a:avLst/>
              <a:gdLst>
                <a:gd name="T0" fmla="*/ 7 w 7"/>
                <a:gd name="T1" fmla="*/ 1 h 7"/>
                <a:gd name="T2" fmla="*/ 4 w 7"/>
                <a:gd name="T3" fmla="*/ 7 h 7"/>
                <a:gd name="T4" fmla="*/ 7 w 7"/>
                <a:gd name="T5" fmla="*/ 4 h 7"/>
                <a:gd name="T6" fmla="*/ 1 w 7"/>
                <a:gd name="T7" fmla="*/ 0 h 7"/>
                <a:gd name="T8" fmla="*/ 0 w 7"/>
                <a:gd name="T9" fmla="*/ 0 h 7"/>
                <a:gd name="T10" fmla="*/ 7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7" y="1"/>
                  </a:moveTo>
                  <a:lnTo>
                    <a:pt x="4" y="7"/>
                  </a:lnTo>
                  <a:lnTo>
                    <a:pt x="7" y="4"/>
                  </a:lnTo>
                  <a:lnTo>
                    <a:pt x="1" y="0"/>
                  </a:lnTo>
                  <a:lnTo>
                    <a:pt x="0" y="0"/>
                  </a:lnTo>
                  <a:lnTo>
                    <a:pt x="7" y="1"/>
                  </a:lnTo>
                  <a:close/>
                </a:path>
              </a:pathLst>
            </a:custGeom>
            <a:solidFill>
              <a:srgbClr val="000000"/>
            </a:solidFill>
            <a:ln w="9525">
              <a:solidFill>
                <a:schemeClr val="tx2"/>
              </a:solidFill>
              <a:round/>
              <a:headEnd/>
              <a:tailEnd/>
            </a:ln>
          </p:spPr>
          <p:txBody>
            <a:bodyPr/>
            <a:lstStyle/>
            <a:p>
              <a:endParaRPr lang="en-US" sz="3120"/>
            </a:p>
          </p:txBody>
        </p:sp>
        <p:sp>
          <p:nvSpPr>
            <p:cNvPr id="380823" name="Freeform 919"/>
            <p:cNvSpPr>
              <a:spLocks/>
            </p:cNvSpPr>
            <p:nvPr/>
          </p:nvSpPr>
          <p:spPr bwMode="auto">
            <a:xfrm>
              <a:off x="1085" y="1748"/>
              <a:ext cx="20" cy="23"/>
            </a:xfrm>
            <a:custGeom>
              <a:avLst/>
              <a:gdLst>
                <a:gd name="T0" fmla="*/ 36 w 41"/>
                <a:gd name="T1" fmla="*/ 46 h 46"/>
                <a:gd name="T2" fmla="*/ 12 w 41"/>
                <a:gd name="T3" fmla="*/ 28 h 46"/>
                <a:gd name="T4" fmla="*/ 3 w 41"/>
                <a:gd name="T5" fmla="*/ 17 h 46"/>
                <a:gd name="T6" fmla="*/ 0 w 41"/>
                <a:gd name="T7" fmla="*/ 8 h 46"/>
                <a:gd name="T8" fmla="*/ 1 w 41"/>
                <a:gd name="T9" fmla="*/ 0 h 46"/>
                <a:gd name="T10" fmla="*/ 7 w 41"/>
                <a:gd name="T11" fmla="*/ 0 h 46"/>
                <a:gd name="T12" fmla="*/ 6 w 41"/>
                <a:gd name="T13" fmla="*/ 8 h 46"/>
                <a:gd name="T14" fmla="*/ 9 w 41"/>
                <a:gd name="T15" fmla="*/ 13 h 46"/>
                <a:gd name="T16" fmla="*/ 16 w 41"/>
                <a:gd name="T17" fmla="*/ 22 h 46"/>
                <a:gd name="T18" fmla="*/ 41 w 41"/>
                <a:gd name="T19" fmla="*/ 40 h 46"/>
                <a:gd name="T20" fmla="*/ 36 w 41"/>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6">
                  <a:moveTo>
                    <a:pt x="36" y="46"/>
                  </a:moveTo>
                  <a:lnTo>
                    <a:pt x="12" y="28"/>
                  </a:lnTo>
                  <a:lnTo>
                    <a:pt x="3" y="17"/>
                  </a:lnTo>
                  <a:lnTo>
                    <a:pt x="0" y="8"/>
                  </a:lnTo>
                  <a:lnTo>
                    <a:pt x="1" y="0"/>
                  </a:lnTo>
                  <a:lnTo>
                    <a:pt x="7" y="0"/>
                  </a:lnTo>
                  <a:lnTo>
                    <a:pt x="6" y="8"/>
                  </a:lnTo>
                  <a:lnTo>
                    <a:pt x="9" y="13"/>
                  </a:lnTo>
                  <a:lnTo>
                    <a:pt x="16" y="22"/>
                  </a:lnTo>
                  <a:lnTo>
                    <a:pt x="41" y="40"/>
                  </a:lnTo>
                  <a:lnTo>
                    <a:pt x="36" y="46"/>
                  </a:lnTo>
                  <a:close/>
                </a:path>
              </a:pathLst>
            </a:custGeom>
            <a:solidFill>
              <a:srgbClr val="000000"/>
            </a:solidFill>
            <a:ln w="9525">
              <a:solidFill>
                <a:schemeClr val="tx2"/>
              </a:solidFill>
              <a:round/>
              <a:headEnd/>
              <a:tailEnd/>
            </a:ln>
          </p:spPr>
          <p:txBody>
            <a:bodyPr/>
            <a:lstStyle/>
            <a:p>
              <a:endParaRPr lang="en-US" sz="3120"/>
            </a:p>
          </p:txBody>
        </p:sp>
        <p:sp>
          <p:nvSpPr>
            <p:cNvPr id="380824" name="Freeform 920"/>
            <p:cNvSpPr>
              <a:spLocks/>
            </p:cNvSpPr>
            <p:nvPr/>
          </p:nvSpPr>
          <p:spPr bwMode="auto">
            <a:xfrm>
              <a:off x="1102" y="1767"/>
              <a:ext cx="3" cy="4"/>
            </a:xfrm>
            <a:custGeom>
              <a:avLst/>
              <a:gdLst>
                <a:gd name="T0" fmla="*/ 4 w 6"/>
                <a:gd name="T1" fmla="*/ 6 h 6"/>
                <a:gd name="T2" fmla="*/ 0 w 6"/>
                <a:gd name="T3" fmla="*/ 6 h 6"/>
                <a:gd name="T4" fmla="*/ 1 w 6"/>
                <a:gd name="T5" fmla="*/ 6 h 6"/>
                <a:gd name="T6" fmla="*/ 6 w 6"/>
                <a:gd name="T7" fmla="*/ 0 h 6"/>
                <a:gd name="T8" fmla="*/ 4 w 6"/>
                <a:gd name="T9" fmla="*/ 0 h 6"/>
                <a:gd name="T10" fmla="*/ 4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4" y="6"/>
                  </a:moveTo>
                  <a:lnTo>
                    <a:pt x="0" y="6"/>
                  </a:lnTo>
                  <a:lnTo>
                    <a:pt x="1" y="6"/>
                  </a:lnTo>
                  <a:lnTo>
                    <a:pt x="6" y="0"/>
                  </a:lnTo>
                  <a:lnTo>
                    <a:pt x="4"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80825" name="Freeform 921"/>
            <p:cNvSpPr>
              <a:spLocks/>
            </p:cNvSpPr>
            <p:nvPr/>
          </p:nvSpPr>
          <p:spPr bwMode="auto">
            <a:xfrm>
              <a:off x="1035" y="1721"/>
              <a:ext cx="54" cy="33"/>
            </a:xfrm>
            <a:custGeom>
              <a:avLst/>
              <a:gdLst>
                <a:gd name="T0" fmla="*/ 107 w 107"/>
                <a:gd name="T1" fmla="*/ 56 h 66"/>
                <a:gd name="T2" fmla="*/ 100 w 107"/>
                <a:gd name="T3" fmla="*/ 66 h 66"/>
                <a:gd name="T4" fmla="*/ 87 w 107"/>
                <a:gd name="T5" fmla="*/ 66 h 66"/>
                <a:gd name="T6" fmla="*/ 75 w 107"/>
                <a:gd name="T7" fmla="*/ 59 h 66"/>
                <a:gd name="T8" fmla="*/ 61 w 107"/>
                <a:gd name="T9" fmla="*/ 50 h 66"/>
                <a:gd name="T10" fmla="*/ 31 w 107"/>
                <a:gd name="T11" fmla="*/ 24 h 66"/>
                <a:gd name="T12" fmla="*/ 0 w 107"/>
                <a:gd name="T13" fmla="*/ 6 h 66"/>
                <a:gd name="T14" fmla="*/ 5 w 107"/>
                <a:gd name="T15" fmla="*/ 0 h 66"/>
                <a:gd name="T16" fmla="*/ 35 w 107"/>
                <a:gd name="T17" fmla="*/ 18 h 66"/>
                <a:gd name="T18" fmla="*/ 66 w 107"/>
                <a:gd name="T19" fmla="*/ 44 h 66"/>
                <a:gd name="T20" fmla="*/ 80 w 107"/>
                <a:gd name="T21" fmla="*/ 53 h 66"/>
                <a:gd name="T22" fmla="*/ 90 w 107"/>
                <a:gd name="T23" fmla="*/ 59 h 66"/>
                <a:gd name="T24" fmla="*/ 95 w 107"/>
                <a:gd name="T25" fmla="*/ 59 h 66"/>
                <a:gd name="T26" fmla="*/ 101 w 107"/>
                <a:gd name="T27" fmla="*/ 52 h 66"/>
                <a:gd name="T28" fmla="*/ 107 w 107"/>
                <a:gd name="T29"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66">
                  <a:moveTo>
                    <a:pt x="107" y="56"/>
                  </a:moveTo>
                  <a:lnTo>
                    <a:pt x="100" y="66"/>
                  </a:lnTo>
                  <a:lnTo>
                    <a:pt x="87" y="66"/>
                  </a:lnTo>
                  <a:lnTo>
                    <a:pt x="75" y="59"/>
                  </a:lnTo>
                  <a:lnTo>
                    <a:pt x="61" y="50"/>
                  </a:lnTo>
                  <a:lnTo>
                    <a:pt x="31" y="24"/>
                  </a:lnTo>
                  <a:lnTo>
                    <a:pt x="0" y="6"/>
                  </a:lnTo>
                  <a:lnTo>
                    <a:pt x="5" y="0"/>
                  </a:lnTo>
                  <a:lnTo>
                    <a:pt x="35" y="18"/>
                  </a:lnTo>
                  <a:lnTo>
                    <a:pt x="66" y="44"/>
                  </a:lnTo>
                  <a:lnTo>
                    <a:pt x="80" y="53"/>
                  </a:lnTo>
                  <a:lnTo>
                    <a:pt x="90" y="59"/>
                  </a:lnTo>
                  <a:lnTo>
                    <a:pt x="95" y="59"/>
                  </a:lnTo>
                  <a:lnTo>
                    <a:pt x="101" y="52"/>
                  </a:lnTo>
                  <a:lnTo>
                    <a:pt x="107" y="56"/>
                  </a:lnTo>
                  <a:close/>
                </a:path>
              </a:pathLst>
            </a:custGeom>
            <a:solidFill>
              <a:srgbClr val="000000"/>
            </a:solidFill>
            <a:ln w="9525">
              <a:solidFill>
                <a:schemeClr val="tx2"/>
              </a:solidFill>
              <a:round/>
              <a:headEnd/>
              <a:tailEnd/>
            </a:ln>
          </p:spPr>
          <p:txBody>
            <a:bodyPr/>
            <a:lstStyle/>
            <a:p>
              <a:endParaRPr lang="en-US" sz="3120"/>
            </a:p>
          </p:txBody>
        </p:sp>
        <p:sp>
          <p:nvSpPr>
            <p:cNvPr id="380826" name="Freeform 922"/>
            <p:cNvSpPr>
              <a:spLocks/>
            </p:cNvSpPr>
            <p:nvPr/>
          </p:nvSpPr>
          <p:spPr bwMode="auto">
            <a:xfrm>
              <a:off x="1086" y="1742"/>
              <a:ext cx="3" cy="7"/>
            </a:xfrm>
            <a:custGeom>
              <a:avLst/>
              <a:gdLst>
                <a:gd name="T0" fmla="*/ 6 w 8"/>
                <a:gd name="T1" fmla="*/ 12 h 15"/>
                <a:gd name="T2" fmla="*/ 8 w 8"/>
                <a:gd name="T3" fmla="*/ 0 h 15"/>
                <a:gd name="T4" fmla="*/ 0 w 8"/>
                <a:gd name="T5" fmla="*/ 11 h 15"/>
                <a:gd name="T6" fmla="*/ 6 w 8"/>
                <a:gd name="T7" fmla="*/ 15 h 15"/>
                <a:gd name="T8" fmla="*/ 0 w 8"/>
                <a:gd name="T9" fmla="*/ 12 h 15"/>
                <a:gd name="T10" fmla="*/ 6 w 8"/>
                <a:gd name="T11" fmla="*/ 12 h 15"/>
              </a:gdLst>
              <a:ahLst/>
              <a:cxnLst>
                <a:cxn ang="0">
                  <a:pos x="T0" y="T1"/>
                </a:cxn>
                <a:cxn ang="0">
                  <a:pos x="T2" y="T3"/>
                </a:cxn>
                <a:cxn ang="0">
                  <a:pos x="T4" y="T5"/>
                </a:cxn>
                <a:cxn ang="0">
                  <a:pos x="T6" y="T7"/>
                </a:cxn>
                <a:cxn ang="0">
                  <a:pos x="T8" y="T9"/>
                </a:cxn>
                <a:cxn ang="0">
                  <a:pos x="T10" y="T11"/>
                </a:cxn>
              </a:cxnLst>
              <a:rect l="0" t="0" r="r" b="b"/>
              <a:pathLst>
                <a:path w="8" h="15">
                  <a:moveTo>
                    <a:pt x="6" y="12"/>
                  </a:moveTo>
                  <a:lnTo>
                    <a:pt x="8" y="0"/>
                  </a:lnTo>
                  <a:lnTo>
                    <a:pt x="0" y="11"/>
                  </a:lnTo>
                  <a:lnTo>
                    <a:pt x="6" y="15"/>
                  </a:lnTo>
                  <a:lnTo>
                    <a:pt x="0" y="12"/>
                  </a:lnTo>
                  <a:lnTo>
                    <a:pt x="6" y="12"/>
                  </a:lnTo>
                  <a:close/>
                </a:path>
              </a:pathLst>
            </a:custGeom>
            <a:solidFill>
              <a:srgbClr val="000000"/>
            </a:solidFill>
            <a:ln w="9525">
              <a:solidFill>
                <a:schemeClr val="tx2"/>
              </a:solidFill>
              <a:round/>
              <a:headEnd/>
              <a:tailEnd/>
            </a:ln>
          </p:spPr>
          <p:txBody>
            <a:bodyPr/>
            <a:lstStyle/>
            <a:p>
              <a:endParaRPr lang="en-US" sz="3120"/>
            </a:p>
          </p:txBody>
        </p:sp>
        <p:sp>
          <p:nvSpPr>
            <p:cNvPr id="380827" name="Freeform 923"/>
            <p:cNvSpPr>
              <a:spLocks/>
            </p:cNvSpPr>
            <p:nvPr/>
          </p:nvSpPr>
          <p:spPr bwMode="auto">
            <a:xfrm>
              <a:off x="1031" y="1671"/>
              <a:ext cx="10" cy="52"/>
            </a:xfrm>
            <a:custGeom>
              <a:avLst/>
              <a:gdLst>
                <a:gd name="T0" fmla="*/ 9 w 22"/>
                <a:gd name="T1" fmla="*/ 102 h 105"/>
                <a:gd name="T2" fmla="*/ 12 w 22"/>
                <a:gd name="T3" fmla="*/ 89 h 105"/>
                <a:gd name="T4" fmla="*/ 15 w 22"/>
                <a:gd name="T5" fmla="*/ 64 h 105"/>
                <a:gd name="T6" fmla="*/ 14 w 22"/>
                <a:gd name="T7" fmla="*/ 45 h 105"/>
                <a:gd name="T8" fmla="*/ 12 w 22"/>
                <a:gd name="T9" fmla="*/ 30 h 105"/>
                <a:gd name="T10" fmla="*/ 8 w 22"/>
                <a:gd name="T11" fmla="*/ 15 h 105"/>
                <a:gd name="T12" fmla="*/ 0 w 22"/>
                <a:gd name="T13" fmla="*/ 4 h 105"/>
                <a:gd name="T14" fmla="*/ 6 w 22"/>
                <a:gd name="T15" fmla="*/ 0 h 105"/>
                <a:gd name="T16" fmla="*/ 14 w 22"/>
                <a:gd name="T17" fmla="*/ 12 h 105"/>
                <a:gd name="T18" fmla="*/ 19 w 22"/>
                <a:gd name="T19" fmla="*/ 27 h 105"/>
                <a:gd name="T20" fmla="*/ 20 w 22"/>
                <a:gd name="T21" fmla="*/ 45 h 105"/>
                <a:gd name="T22" fmla="*/ 22 w 22"/>
                <a:gd name="T23" fmla="*/ 64 h 105"/>
                <a:gd name="T24" fmla="*/ 19 w 22"/>
                <a:gd name="T25" fmla="*/ 93 h 105"/>
                <a:gd name="T26" fmla="*/ 15 w 22"/>
                <a:gd name="T27" fmla="*/ 105 h 105"/>
                <a:gd name="T28" fmla="*/ 9 w 22"/>
                <a:gd name="T2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05">
                  <a:moveTo>
                    <a:pt x="9" y="102"/>
                  </a:moveTo>
                  <a:lnTo>
                    <a:pt x="12" y="89"/>
                  </a:lnTo>
                  <a:lnTo>
                    <a:pt x="15" y="64"/>
                  </a:lnTo>
                  <a:lnTo>
                    <a:pt x="14" y="45"/>
                  </a:lnTo>
                  <a:lnTo>
                    <a:pt x="12" y="30"/>
                  </a:lnTo>
                  <a:lnTo>
                    <a:pt x="8" y="15"/>
                  </a:lnTo>
                  <a:lnTo>
                    <a:pt x="0" y="4"/>
                  </a:lnTo>
                  <a:lnTo>
                    <a:pt x="6" y="0"/>
                  </a:lnTo>
                  <a:lnTo>
                    <a:pt x="14" y="12"/>
                  </a:lnTo>
                  <a:lnTo>
                    <a:pt x="19" y="27"/>
                  </a:lnTo>
                  <a:lnTo>
                    <a:pt x="20" y="45"/>
                  </a:lnTo>
                  <a:lnTo>
                    <a:pt x="22" y="64"/>
                  </a:lnTo>
                  <a:lnTo>
                    <a:pt x="19" y="93"/>
                  </a:lnTo>
                  <a:lnTo>
                    <a:pt x="15" y="105"/>
                  </a:lnTo>
                  <a:lnTo>
                    <a:pt x="9" y="102"/>
                  </a:lnTo>
                  <a:close/>
                </a:path>
              </a:pathLst>
            </a:custGeom>
            <a:solidFill>
              <a:srgbClr val="000000"/>
            </a:solidFill>
            <a:ln w="9525">
              <a:solidFill>
                <a:schemeClr val="tx2"/>
              </a:solidFill>
              <a:round/>
              <a:headEnd/>
              <a:tailEnd/>
            </a:ln>
          </p:spPr>
          <p:txBody>
            <a:bodyPr/>
            <a:lstStyle/>
            <a:p>
              <a:endParaRPr lang="en-US" sz="3120"/>
            </a:p>
          </p:txBody>
        </p:sp>
        <p:sp>
          <p:nvSpPr>
            <p:cNvPr id="380828" name="Freeform 924"/>
            <p:cNvSpPr>
              <a:spLocks/>
            </p:cNvSpPr>
            <p:nvPr/>
          </p:nvSpPr>
          <p:spPr bwMode="auto">
            <a:xfrm>
              <a:off x="1034" y="1721"/>
              <a:ext cx="4" cy="3"/>
            </a:xfrm>
            <a:custGeom>
              <a:avLst/>
              <a:gdLst>
                <a:gd name="T0" fmla="*/ 1 w 7"/>
                <a:gd name="T1" fmla="*/ 6 h 6"/>
                <a:gd name="T2" fmla="*/ 0 w 7"/>
                <a:gd name="T3" fmla="*/ 6 h 6"/>
                <a:gd name="T4" fmla="*/ 1 w 7"/>
                <a:gd name="T5" fmla="*/ 2 h 6"/>
                <a:gd name="T6" fmla="*/ 7 w 7"/>
                <a:gd name="T7" fmla="*/ 5 h 6"/>
                <a:gd name="T8" fmla="*/ 6 w 7"/>
                <a:gd name="T9" fmla="*/ 0 h 6"/>
                <a:gd name="T10" fmla="*/ 1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1" y="6"/>
                  </a:moveTo>
                  <a:lnTo>
                    <a:pt x="0" y="6"/>
                  </a:lnTo>
                  <a:lnTo>
                    <a:pt x="1" y="2"/>
                  </a:lnTo>
                  <a:lnTo>
                    <a:pt x="7" y="5"/>
                  </a:lnTo>
                  <a:lnTo>
                    <a:pt x="6"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80829" name="Freeform 925"/>
            <p:cNvSpPr>
              <a:spLocks/>
            </p:cNvSpPr>
            <p:nvPr/>
          </p:nvSpPr>
          <p:spPr bwMode="auto">
            <a:xfrm>
              <a:off x="1030" y="1672"/>
              <a:ext cx="11" cy="45"/>
            </a:xfrm>
            <a:custGeom>
              <a:avLst/>
              <a:gdLst>
                <a:gd name="T0" fmla="*/ 7 w 21"/>
                <a:gd name="T1" fmla="*/ 0 h 92"/>
                <a:gd name="T2" fmla="*/ 18 w 21"/>
                <a:gd name="T3" fmla="*/ 22 h 92"/>
                <a:gd name="T4" fmla="*/ 21 w 21"/>
                <a:gd name="T5" fmla="*/ 44 h 92"/>
                <a:gd name="T6" fmla="*/ 18 w 21"/>
                <a:gd name="T7" fmla="*/ 92 h 92"/>
                <a:gd name="T8" fmla="*/ 10 w 21"/>
                <a:gd name="T9" fmla="*/ 92 h 92"/>
                <a:gd name="T10" fmla="*/ 13 w 21"/>
                <a:gd name="T11" fmla="*/ 44 h 92"/>
                <a:gd name="T12" fmla="*/ 10 w 21"/>
                <a:gd name="T13" fmla="*/ 23 h 92"/>
                <a:gd name="T14" fmla="*/ 0 w 21"/>
                <a:gd name="T15" fmla="*/ 2 h 92"/>
                <a:gd name="T16" fmla="*/ 7 w 21"/>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2">
                  <a:moveTo>
                    <a:pt x="7" y="0"/>
                  </a:moveTo>
                  <a:lnTo>
                    <a:pt x="18" y="22"/>
                  </a:lnTo>
                  <a:lnTo>
                    <a:pt x="21" y="44"/>
                  </a:lnTo>
                  <a:lnTo>
                    <a:pt x="18" y="92"/>
                  </a:lnTo>
                  <a:lnTo>
                    <a:pt x="10" y="92"/>
                  </a:lnTo>
                  <a:lnTo>
                    <a:pt x="13" y="44"/>
                  </a:lnTo>
                  <a:lnTo>
                    <a:pt x="10" y="23"/>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0830" name="Freeform 926"/>
            <p:cNvSpPr>
              <a:spLocks/>
            </p:cNvSpPr>
            <p:nvPr/>
          </p:nvSpPr>
          <p:spPr bwMode="auto">
            <a:xfrm>
              <a:off x="1030" y="1671"/>
              <a:ext cx="4" cy="2"/>
            </a:xfrm>
            <a:custGeom>
              <a:avLst/>
              <a:gdLst>
                <a:gd name="T0" fmla="*/ 7 w 7"/>
                <a:gd name="T1" fmla="*/ 0 h 4"/>
                <a:gd name="T2" fmla="*/ 0 w 7"/>
                <a:gd name="T3" fmla="*/ 3 h 4"/>
                <a:gd name="T4" fmla="*/ 7 w 7"/>
                <a:gd name="T5" fmla="*/ 1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0" y="3"/>
                  </a:lnTo>
                  <a:lnTo>
                    <a:pt x="7" y="1"/>
                  </a:lnTo>
                  <a:lnTo>
                    <a:pt x="1" y="4"/>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0831" name="Freeform 927"/>
            <p:cNvSpPr>
              <a:spLocks/>
            </p:cNvSpPr>
            <p:nvPr/>
          </p:nvSpPr>
          <p:spPr bwMode="auto">
            <a:xfrm>
              <a:off x="1017" y="1717"/>
              <a:ext cx="22" cy="9"/>
            </a:xfrm>
            <a:custGeom>
              <a:avLst/>
              <a:gdLst>
                <a:gd name="T0" fmla="*/ 44 w 44"/>
                <a:gd name="T1" fmla="*/ 2 h 20"/>
                <a:gd name="T2" fmla="*/ 42 w 44"/>
                <a:gd name="T3" fmla="*/ 8 h 20"/>
                <a:gd name="T4" fmla="*/ 38 w 44"/>
                <a:gd name="T5" fmla="*/ 15 h 20"/>
                <a:gd name="T6" fmla="*/ 29 w 44"/>
                <a:gd name="T7" fmla="*/ 20 h 20"/>
                <a:gd name="T8" fmla="*/ 13 w 44"/>
                <a:gd name="T9" fmla="*/ 20 h 20"/>
                <a:gd name="T10" fmla="*/ 0 w 44"/>
                <a:gd name="T11" fmla="*/ 17 h 20"/>
                <a:gd name="T12" fmla="*/ 3 w 44"/>
                <a:gd name="T13" fmla="*/ 11 h 20"/>
                <a:gd name="T14" fmla="*/ 13 w 44"/>
                <a:gd name="T15" fmla="*/ 14 h 20"/>
                <a:gd name="T16" fmla="*/ 26 w 44"/>
                <a:gd name="T17" fmla="*/ 14 h 20"/>
                <a:gd name="T18" fmla="*/ 33 w 44"/>
                <a:gd name="T19" fmla="*/ 9 h 20"/>
                <a:gd name="T20" fmla="*/ 35 w 44"/>
                <a:gd name="T21" fmla="*/ 6 h 20"/>
                <a:gd name="T22" fmla="*/ 36 w 44"/>
                <a:gd name="T23" fmla="*/ 0 h 20"/>
                <a:gd name="T24" fmla="*/ 44 w 44"/>
                <a:gd name="T2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0">
                  <a:moveTo>
                    <a:pt x="44" y="2"/>
                  </a:moveTo>
                  <a:lnTo>
                    <a:pt x="42" y="8"/>
                  </a:lnTo>
                  <a:lnTo>
                    <a:pt x="38" y="15"/>
                  </a:lnTo>
                  <a:lnTo>
                    <a:pt x="29" y="20"/>
                  </a:lnTo>
                  <a:lnTo>
                    <a:pt x="13" y="20"/>
                  </a:lnTo>
                  <a:lnTo>
                    <a:pt x="0" y="17"/>
                  </a:lnTo>
                  <a:lnTo>
                    <a:pt x="3" y="11"/>
                  </a:lnTo>
                  <a:lnTo>
                    <a:pt x="13" y="14"/>
                  </a:lnTo>
                  <a:lnTo>
                    <a:pt x="26" y="14"/>
                  </a:lnTo>
                  <a:lnTo>
                    <a:pt x="33" y="9"/>
                  </a:lnTo>
                  <a:lnTo>
                    <a:pt x="35" y="6"/>
                  </a:lnTo>
                  <a:lnTo>
                    <a:pt x="36" y="0"/>
                  </a:lnTo>
                  <a:lnTo>
                    <a:pt x="44" y="2"/>
                  </a:lnTo>
                  <a:close/>
                </a:path>
              </a:pathLst>
            </a:custGeom>
            <a:solidFill>
              <a:srgbClr val="000000"/>
            </a:solidFill>
            <a:ln w="9525">
              <a:solidFill>
                <a:schemeClr val="tx2"/>
              </a:solidFill>
              <a:round/>
              <a:headEnd/>
              <a:tailEnd/>
            </a:ln>
          </p:spPr>
          <p:txBody>
            <a:bodyPr/>
            <a:lstStyle/>
            <a:p>
              <a:endParaRPr lang="en-US" sz="3120"/>
            </a:p>
          </p:txBody>
        </p:sp>
        <p:sp>
          <p:nvSpPr>
            <p:cNvPr id="380832" name="Rectangle 928"/>
            <p:cNvSpPr>
              <a:spLocks noChangeArrowheads="1"/>
            </p:cNvSpPr>
            <p:nvPr/>
          </p:nvSpPr>
          <p:spPr bwMode="auto">
            <a:xfrm>
              <a:off x="1012" y="1722"/>
              <a:ext cx="6" cy="3"/>
            </a:xfrm>
            <a:prstGeom prst="rect">
              <a:avLst/>
            </a:prstGeom>
            <a:solidFill>
              <a:srgbClr val="000000"/>
            </a:solidFill>
            <a:ln w="9525">
              <a:solidFill>
                <a:schemeClr val="tx2"/>
              </a:solidFill>
              <a:miter lim="800000"/>
              <a:headEnd/>
              <a:tailEnd/>
            </a:ln>
          </p:spPr>
          <p:txBody>
            <a:bodyPr/>
            <a:lstStyle/>
            <a:p>
              <a:endParaRPr lang="en-US" sz="3120"/>
            </a:p>
          </p:txBody>
        </p:sp>
        <p:sp>
          <p:nvSpPr>
            <p:cNvPr id="380833" name="Freeform 929"/>
            <p:cNvSpPr>
              <a:spLocks/>
            </p:cNvSpPr>
            <p:nvPr/>
          </p:nvSpPr>
          <p:spPr bwMode="auto">
            <a:xfrm>
              <a:off x="1017" y="1722"/>
              <a:ext cx="1" cy="3"/>
            </a:xfrm>
            <a:custGeom>
              <a:avLst/>
              <a:gdLst>
                <a:gd name="T0" fmla="*/ 3 w 3"/>
                <a:gd name="T1" fmla="*/ 0 h 6"/>
                <a:gd name="T2" fmla="*/ 1 w 3"/>
                <a:gd name="T3" fmla="*/ 0 h 6"/>
                <a:gd name="T4" fmla="*/ 1 w 3"/>
                <a:gd name="T5" fmla="*/ 6 h 6"/>
                <a:gd name="T6" fmla="*/ 0 w 3"/>
                <a:gd name="T7" fmla="*/ 6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1" y="0"/>
                  </a:lnTo>
                  <a:lnTo>
                    <a:pt x="1" y="6"/>
                  </a:lnTo>
                  <a:lnTo>
                    <a:pt x="0"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0834" name="Freeform 930"/>
            <p:cNvSpPr>
              <a:spLocks/>
            </p:cNvSpPr>
            <p:nvPr/>
          </p:nvSpPr>
          <p:spPr bwMode="auto">
            <a:xfrm>
              <a:off x="980" y="1702"/>
              <a:ext cx="32" cy="23"/>
            </a:xfrm>
            <a:custGeom>
              <a:avLst/>
              <a:gdLst>
                <a:gd name="T0" fmla="*/ 59 w 64"/>
                <a:gd name="T1" fmla="*/ 46 h 46"/>
                <a:gd name="T2" fmla="*/ 29 w 64"/>
                <a:gd name="T3" fmla="*/ 26 h 46"/>
                <a:gd name="T4" fmla="*/ 0 w 64"/>
                <a:gd name="T5" fmla="*/ 6 h 46"/>
                <a:gd name="T6" fmla="*/ 4 w 64"/>
                <a:gd name="T7" fmla="*/ 0 h 46"/>
                <a:gd name="T8" fmla="*/ 33 w 64"/>
                <a:gd name="T9" fmla="*/ 20 h 46"/>
                <a:gd name="T10" fmla="*/ 64 w 64"/>
                <a:gd name="T11" fmla="*/ 40 h 46"/>
                <a:gd name="T12" fmla="*/ 59 w 6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4" h="46">
                  <a:moveTo>
                    <a:pt x="59" y="46"/>
                  </a:moveTo>
                  <a:lnTo>
                    <a:pt x="29" y="26"/>
                  </a:lnTo>
                  <a:lnTo>
                    <a:pt x="0" y="6"/>
                  </a:lnTo>
                  <a:lnTo>
                    <a:pt x="4" y="0"/>
                  </a:lnTo>
                  <a:lnTo>
                    <a:pt x="33" y="20"/>
                  </a:lnTo>
                  <a:lnTo>
                    <a:pt x="64" y="40"/>
                  </a:lnTo>
                  <a:lnTo>
                    <a:pt x="59" y="46"/>
                  </a:lnTo>
                  <a:close/>
                </a:path>
              </a:pathLst>
            </a:custGeom>
            <a:solidFill>
              <a:srgbClr val="000000"/>
            </a:solidFill>
            <a:ln w="9525">
              <a:solidFill>
                <a:schemeClr val="tx2"/>
              </a:solidFill>
              <a:round/>
              <a:headEnd/>
              <a:tailEnd/>
            </a:ln>
          </p:spPr>
          <p:txBody>
            <a:bodyPr/>
            <a:lstStyle/>
            <a:p>
              <a:endParaRPr lang="en-US" sz="3120"/>
            </a:p>
          </p:txBody>
        </p:sp>
        <p:sp>
          <p:nvSpPr>
            <p:cNvPr id="380835" name="Freeform 931"/>
            <p:cNvSpPr>
              <a:spLocks/>
            </p:cNvSpPr>
            <p:nvPr/>
          </p:nvSpPr>
          <p:spPr bwMode="auto">
            <a:xfrm>
              <a:off x="1010" y="1722"/>
              <a:ext cx="2" cy="3"/>
            </a:xfrm>
            <a:custGeom>
              <a:avLst/>
              <a:gdLst>
                <a:gd name="T0" fmla="*/ 3 w 5"/>
                <a:gd name="T1" fmla="*/ 6 h 6"/>
                <a:gd name="T2" fmla="*/ 0 w 5"/>
                <a:gd name="T3" fmla="*/ 6 h 6"/>
                <a:gd name="T4" fmla="*/ 5 w 5"/>
                <a:gd name="T5" fmla="*/ 0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0" y="6"/>
                  </a:lnTo>
                  <a:lnTo>
                    <a:pt x="5" y="0"/>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0836" name="Freeform 932"/>
            <p:cNvSpPr>
              <a:spLocks/>
            </p:cNvSpPr>
            <p:nvPr/>
          </p:nvSpPr>
          <p:spPr bwMode="auto">
            <a:xfrm>
              <a:off x="946" y="1675"/>
              <a:ext cx="37" cy="30"/>
            </a:xfrm>
            <a:custGeom>
              <a:avLst/>
              <a:gdLst>
                <a:gd name="T0" fmla="*/ 69 w 73"/>
                <a:gd name="T1" fmla="*/ 61 h 61"/>
                <a:gd name="T2" fmla="*/ 35 w 73"/>
                <a:gd name="T3" fmla="*/ 32 h 61"/>
                <a:gd name="T4" fmla="*/ 0 w 73"/>
                <a:gd name="T5" fmla="*/ 6 h 61"/>
                <a:gd name="T6" fmla="*/ 4 w 73"/>
                <a:gd name="T7" fmla="*/ 0 h 61"/>
                <a:gd name="T8" fmla="*/ 40 w 73"/>
                <a:gd name="T9" fmla="*/ 26 h 61"/>
                <a:gd name="T10" fmla="*/ 73 w 73"/>
                <a:gd name="T11" fmla="*/ 55 h 61"/>
                <a:gd name="T12" fmla="*/ 69 w 7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73" h="61">
                  <a:moveTo>
                    <a:pt x="69" y="61"/>
                  </a:moveTo>
                  <a:lnTo>
                    <a:pt x="35" y="32"/>
                  </a:lnTo>
                  <a:lnTo>
                    <a:pt x="0" y="6"/>
                  </a:lnTo>
                  <a:lnTo>
                    <a:pt x="4" y="0"/>
                  </a:lnTo>
                  <a:lnTo>
                    <a:pt x="40" y="26"/>
                  </a:lnTo>
                  <a:lnTo>
                    <a:pt x="73" y="55"/>
                  </a:lnTo>
                  <a:lnTo>
                    <a:pt x="69" y="61"/>
                  </a:lnTo>
                  <a:close/>
                </a:path>
              </a:pathLst>
            </a:custGeom>
            <a:solidFill>
              <a:srgbClr val="000000"/>
            </a:solidFill>
            <a:ln w="9525">
              <a:solidFill>
                <a:schemeClr val="tx2"/>
              </a:solidFill>
              <a:round/>
              <a:headEnd/>
              <a:tailEnd/>
            </a:ln>
          </p:spPr>
          <p:txBody>
            <a:bodyPr/>
            <a:lstStyle/>
            <a:p>
              <a:endParaRPr lang="en-US" sz="3120"/>
            </a:p>
          </p:txBody>
        </p:sp>
        <p:sp>
          <p:nvSpPr>
            <p:cNvPr id="380837" name="Freeform 933"/>
            <p:cNvSpPr>
              <a:spLocks/>
            </p:cNvSpPr>
            <p:nvPr/>
          </p:nvSpPr>
          <p:spPr bwMode="auto">
            <a:xfrm>
              <a:off x="980" y="1702"/>
              <a:ext cx="3" cy="3"/>
            </a:xfrm>
            <a:custGeom>
              <a:avLst/>
              <a:gdLst>
                <a:gd name="T0" fmla="*/ 0 w 4"/>
                <a:gd name="T1" fmla="*/ 6 h 6"/>
                <a:gd name="T2" fmla="*/ 4 w 4"/>
                <a:gd name="T3" fmla="*/ 0 h 6"/>
                <a:gd name="T4" fmla="*/ 0 w 4"/>
                <a:gd name="T5" fmla="*/ 6 h 6"/>
              </a:gdLst>
              <a:ahLst/>
              <a:cxnLst>
                <a:cxn ang="0">
                  <a:pos x="T0" y="T1"/>
                </a:cxn>
                <a:cxn ang="0">
                  <a:pos x="T2" y="T3"/>
                </a:cxn>
                <a:cxn ang="0">
                  <a:pos x="T4" y="T5"/>
                </a:cxn>
              </a:cxnLst>
              <a:rect l="0" t="0" r="r" b="b"/>
              <a:pathLst>
                <a:path w="4" h="6">
                  <a:moveTo>
                    <a:pt x="0" y="6"/>
                  </a:moveTo>
                  <a:lnTo>
                    <a:pt x="4"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838" name="Freeform 934"/>
            <p:cNvSpPr>
              <a:spLocks/>
            </p:cNvSpPr>
            <p:nvPr/>
          </p:nvSpPr>
          <p:spPr bwMode="auto">
            <a:xfrm>
              <a:off x="932" y="1666"/>
              <a:ext cx="16" cy="12"/>
            </a:xfrm>
            <a:custGeom>
              <a:avLst/>
              <a:gdLst>
                <a:gd name="T0" fmla="*/ 28 w 32"/>
                <a:gd name="T1" fmla="*/ 22 h 22"/>
                <a:gd name="T2" fmla="*/ 13 w 32"/>
                <a:gd name="T3" fmla="*/ 15 h 22"/>
                <a:gd name="T4" fmla="*/ 7 w 32"/>
                <a:gd name="T5" fmla="*/ 12 h 22"/>
                <a:gd name="T6" fmla="*/ 0 w 32"/>
                <a:gd name="T7" fmla="*/ 6 h 22"/>
                <a:gd name="T8" fmla="*/ 5 w 32"/>
                <a:gd name="T9" fmla="*/ 0 h 22"/>
                <a:gd name="T10" fmla="*/ 11 w 32"/>
                <a:gd name="T11" fmla="*/ 6 h 22"/>
                <a:gd name="T12" fmla="*/ 17 w 32"/>
                <a:gd name="T13" fmla="*/ 9 h 22"/>
                <a:gd name="T14" fmla="*/ 32 w 32"/>
                <a:gd name="T15" fmla="*/ 16 h 22"/>
                <a:gd name="T16" fmla="*/ 28 w 3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28" y="22"/>
                  </a:moveTo>
                  <a:lnTo>
                    <a:pt x="13" y="15"/>
                  </a:lnTo>
                  <a:lnTo>
                    <a:pt x="7" y="12"/>
                  </a:lnTo>
                  <a:lnTo>
                    <a:pt x="0" y="6"/>
                  </a:lnTo>
                  <a:lnTo>
                    <a:pt x="5" y="0"/>
                  </a:lnTo>
                  <a:lnTo>
                    <a:pt x="11" y="6"/>
                  </a:lnTo>
                  <a:lnTo>
                    <a:pt x="17" y="9"/>
                  </a:lnTo>
                  <a:lnTo>
                    <a:pt x="32" y="16"/>
                  </a:lnTo>
                  <a:lnTo>
                    <a:pt x="28" y="22"/>
                  </a:lnTo>
                  <a:close/>
                </a:path>
              </a:pathLst>
            </a:custGeom>
            <a:solidFill>
              <a:srgbClr val="000000"/>
            </a:solidFill>
            <a:ln w="9525">
              <a:solidFill>
                <a:schemeClr val="tx2"/>
              </a:solidFill>
              <a:round/>
              <a:headEnd/>
              <a:tailEnd/>
            </a:ln>
          </p:spPr>
          <p:txBody>
            <a:bodyPr/>
            <a:lstStyle/>
            <a:p>
              <a:endParaRPr lang="en-US" sz="3120"/>
            </a:p>
          </p:txBody>
        </p:sp>
        <p:sp>
          <p:nvSpPr>
            <p:cNvPr id="380839" name="Freeform 935"/>
            <p:cNvSpPr>
              <a:spLocks/>
            </p:cNvSpPr>
            <p:nvPr/>
          </p:nvSpPr>
          <p:spPr bwMode="auto">
            <a:xfrm>
              <a:off x="946" y="1675"/>
              <a:ext cx="2" cy="3"/>
            </a:xfrm>
            <a:custGeom>
              <a:avLst/>
              <a:gdLst>
                <a:gd name="T0" fmla="*/ 4 w 4"/>
                <a:gd name="T1" fmla="*/ 0 h 6"/>
                <a:gd name="T2" fmla="*/ 0 w 4"/>
                <a:gd name="T3" fmla="*/ 6 h 6"/>
                <a:gd name="T4" fmla="*/ 4 w 4"/>
                <a:gd name="T5" fmla="*/ 0 h 6"/>
              </a:gdLst>
              <a:ahLst/>
              <a:cxnLst>
                <a:cxn ang="0">
                  <a:pos x="T0" y="T1"/>
                </a:cxn>
                <a:cxn ang="0">
                  <a:pos x="T2" y="T3"/>
                </a:cxn>
                <a:cxn ang="0">
                  <a:pos x="T4" y="T5"/>
                </a:cxn>
              </a:cxnLst>
              <a:rect l="0" t="0" r="r" b="b"/>
              <a:pathLst>
                <a:path w="4" h="6">
                  <a:moveTo>
                    <a:pt x="4" y="0"/>
                  </a:moveTo>
                  <a:lnTo>
                    <a:pt x="0" y="6"/>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0840" name="Freeform 936"/>
            <p:cNvSpPr>
              <a:spLocks/>
            </p:cNvSpPr>
            <p:nvPr/>
          </p:nvSpPr>
          <p:spPr bwMode="auto">
            <a:xfrm>
              <a:off x="932" y="1551"/>
              <a:ext cx="6" cy="117"/>
            </a:xfrm>
            <a:custGeom>
              <a:avLst/>
              <a:gdLst>
                <a:gd name="T0" fmla="*/ 0 w 13"/>
                <a:gd name="T1" fmla="*/ 235 h 235"/>
                <a:gd name="T2" fmla="*/ 0 w 13"/>
                <a:gd name="T3" fmla="*/ 204 h 235"/>
                <a:gd name="T4" fmla="*/ 3 w 13"/>
                <a:gd name="T5" fmla="*/ 142 h 235"/>
                <a:gd name="T6" fmla="*/ 7 w 13"/>
                <a:gd name="T7" fmla="*/ 67 h 235"/>
                <a:gd name="T8" fmla="*/ 7 w 13"/>
                <a:gd name="T9" fmla="*/ 32 h 235"/>
                <a:gd name="T10" fmla="*/ 3 w 13"/>
                <a:gd name="T11" fmla="*/ 0 h 235"/>
                <a:gd name="T12" fmla="*/ 10 w 13"/>
                <a:gd name="T13" fmla="*/ 0 h 235"/>
                <a:gd name="T14" fmla="*/ 13 w 13"/>
                <a:gd name="T15" fmla="*/ 32 h 235"/>
                <a:gd name="T16" fmla="*/ 13 w 13"/>
                <a:gd name="T17" fmla="*/ 67 h 235"/>
                <a:gd name="T18" fmla="*/ 10 w 13"/>
                <a:gd name="T19" fmla="*/ 142 h 235"/>
                <a:gd name="T20" fmla="*/ 7 w 13"/>
                <a:gd name="T21" fmla="*/ 204 h 235"/>
                <a:gd name="T22" fmla="*/ 7 w 13"/>
                <a:gd name="T23" fmla="*/ 235 h 235"/>
                <a:gd name="T24" fmla="*/ 0 w 13"/>
                <a:gd name="T25"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5">
                  <a:moveTo>
                    <a:pt x="0" y="235"/>
                  </a:moveTo>
                  <a:lnTo>
                    <a:pt x="0" y="204"/>
                  </a:lnTo>
                  <a:lnTo>
                    <a:pt x="3" y="142"/>
                  </a:lnTo>
                  <a:lnTo>
                    <a:pt x="7" y="67"/>
                  </a:lnTo>
                  <a:lnTo>
                    <a:pt x="7" y="32"/>
                  </a:lnTo>
                  <a:lnTo>
                    <a:pt x="3" y="0"/>
                  </a:lnTo>
                  <a:lnTo>
                    <a:pt x="10" y="0"/>
                  </a:lnTo>
                  <a:lnTo>
                    <a:pt x="13" y="32"/>
                  </a:lnTo>
                  <a:lnTo>
                    <a:pt x="13" y="67"/>
                  </a:lnTo>
                  <a:lnTo>
                    <a:pt x="10" y="142"/>
                  </a:lnTo>
                  <a:lnTo>
                    <a:pt x="7" y="204"/>
                  </a:lnTo>
                  <a:lnTo>
                    <a:pt x="7" y="235"/>
                  </a:lnTo>
                  <a:lnTo>
                    <a:pt x="0" y="235"/>
                  </a:lnTo>
                  <a:close/>
                </a:path>
              </a:pathLst>
            </a:custGeom>
            <a:solidFill>
              <a:srgbClr val="000000"/>
            </a:solidFill>
            <a:ln w="9525">
              <a:solidFill>
                <a:schemeClr val="tx2"/>
              </a:solidFill>
              <a:round/>
              <a:headEnd/>
              <a:tailEnd/>
            </a:ln>
          </p:spPr>
          <p:txBody>
            <a:bodyPr/>
            <a:lstStyle/>
            <a:p>
              <a:endParaRPr lang="en-US" sz="3120"/>
            </a:p>
          </p:txBody>
        </p:sp>
        <p:sp>
          <p:nvSpPr>
            <p:cNvPr id="380841" name="Freeform 937"/>
            <p:cNvSpPr>
              <a:spLocks/>
            </p:cNvSpPr>
            <p:nvPr/>
          </p:nvSpPr>
          <p:spPr bwMode="auto">
            <a:xfrm>
              <a:off x="932" y="1666"/>
              <a:ext cx="3" cy="3"/>
            </a:xfrm>
            <a:custGeom>
              <a:avLst/>
              <a:gdLst>
                <a:gd name="T0" fmla="*/ 0 w 7"/>
                <a:gd name="T1" fmla="*/ 6 h 6"/>
                <a:gd name="T2" fmla="*/ 0 w 7"/>
                <a:gd name="T3" fmla="*/ 3 h 6"/>
                <a:gd name="T4" fmla="*/ 7 w 7"/>
                <a:gd name="T5" fmla="*/ 3 h 6"/>
                <a:gd name="T6" fmla="*/ 5 w 7"/>
                <a:gd name="T7" fmla="*/ 0 h 6"/>
                <a:gd name="T8" fmla="*/ 0 w 7"/>
                <a:gd name="T9" fmla="*/ 6 h 6"/>
              </a:gdLst>
              <a:ahLst/>
              <a:cxnLst>
                <a:cxn ang="0">
                  <a:pos x="T0" y="T1"/>
                </a:cxn>
                <a:cxn ang="0">
                  <a:pos x="T2" y="T3"/>
                </a:cxn>
                <a:cxn ang="0">
                  <a:pos x="T4" y="T5"/>
                </a:cxn>
                <a:cxn ang="0">
                  <a:pos x="T6" y="T7"/>
                </a:cxn>
                <a:cxn ang="0">
                  <a:pos x="T8" y="T9"/>
                </a:cxn>
              </a:cxnLst>
              <a:rect l="0" t="0" r="r" b="b"/>
              <a:pathLst>
                <a:path w="7" h="6">
                  <a:moveTo>
                    <a:pt x="0" y="6"/>
                  </a:moveTo>
                  <a:lnTo>
                    <a:pt x="0" y="3"/>
                  </a:lnTo>
                  <a:lnTo>
                    <a:pt x="7" y="3"/>
                  </a:ln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842" name="Freeform 938"/>
            <p:cNvSpPr>
              <a:spLocks/>
            </p:cNvSpPr>
            <p:nvPr/>
          </p:nvSpPr>
          <p:spPr bwMode="auto">
            <a:xfrm>
              <a:off x="934" y="1538"/>
              <a:ext cx="5" cy="13"/>
            </a:xfrm>
            <a:custGeom>
              <a:avLst/>
              <a:gdLst>
                <a:gd name="T0" fmla="*/ 0 w 11"/>
                <a:gd name="T1" fmla="*/ 25 h 28"/>
                <a:gd name="T2" fmla="*/ 7 w 11"/>
                <a:gd name="T3" fmla="*/ 28 h 28"/>
                <a:gd name="T4" fmla="*/ 11 w 11"/>
                <a:gd name="T5" fmla="*/ 3 h 28"/>
                <a:gd name="T6" fmla="*/ 5 w 11"/>
                <a:gd name="T7" fmla="*/ 0 h 28"/>
                <a:gd name="T8" fmla="*/ 0 w 11"/>
                <a:gd name="T9" fmla="*/ 25 h 28"/>
              </a:gdLst>
              <a:ahLst/>
              <a:cxnLst>
                <a:cxn ang="0">
                  <a:pos x="T0" y="T1"/>
                </a:cxn>
                <a:cxn ang="0">
                  <a:pos x="T2" y="T3"/>
                </a:cxn>
                <a:cxn ang="0">
                  <a:pos x="T4" y="T5"/>
                </a:cxn>
                <a:cxn ang="0">
                  <a:pos x="T6" y="T7"/>
                </a:cxn>
                <a:cxn ang="0">
                  <a:pos x="T8" y="T9"/>
                </a:cxn>
              </a:cxnLst>
              <a:rect l="0" t="0" r="r" b="b"/>
              <a:pathLst>
                <a:path w="11" h="28">
                  <a:moveTo>
                    <a:pt x="0" y="25"/>
                  </a:moveTo>
                  <a:lnTo>
                    <a:pt x="7" y="28"/>
                  </a:lnTo>
                  <a:lnTo>
                    <a:pt x="11" y="3"/>
                  </a:lnTo>
                  <a:lnTo>
                    <a:pt x="5" y="0"/>
                  </a:lnTo>
                  <a:lnTo>
                    <a:pt x="0" y="25"/>
                  </a:lnTo>
                  <a:close/>
                </a:path>
              </a:pathLst>
            </a:custGeom>
            <a:solidFill>
              <a:srgbClr val="000000"/>
            </a:solidFill>
            <a:ln w="9525">
              <a:solidFill>
                <a:schemeClr val="tx2"/>
              </a:solidFill>
              <a:round/>
              <a:headEnd/>
              <a:tailEnd/>
            </a:ln>
          </p:spPr>
          <p:txBody>
            <a:bodyPr/>
            <a:lstStyle/>
            <a:p>
              <a:endParaRPr lang="en-US" sz="3120"/>
            </a:p>
          </p:txBody>
        </p:sp>
        <p:sp>
          <p:nvSpPr>
            <p:cNvPr id="380843" name="Freeform 939"/>
            <p:cNvSpPr>
              <a:spLocks/>
            </p:cNvSpPr>
            <p:nvPr/>
          </p:nvSpPr>
          <p:spPr bwMode="auto">
            <a:xfrm>
              <a:off x="934" y="1550"/>
              <a:ext cx="3" cy="1"/>
            </a:xfrm>
            <a:custGeom>
              <a:avLst/>
              <a:gdLst>
                <a:gd name="T0" fmla="*/ 0 w 7"/>
                <a:gd name="T1" fmla="*/ 1 h 3"/>
                <a:gd name="T2" fmla="*/ 0 w 7"/>
                <a:gd name="T3" fmla="*/ 0 h 3"/>
                <a:gd name="T4" fmla="*/ 7 w 7"/>
                <a:gd name="T5" fmla="*/ 3 h 3"/>
                <a:gd name="T6" fmla="*/ 7 w 7"/>
                <a:gd name="T7" fmla="*/ 1 h 3"/>
                <a:gd name="T8" fmla="*/ 0 w 7"/>
                <a:gd name="T9" fmla="*/ 1 h 3"/>
              </a:gdLst>
              <a:ahLst/>
              <a:cxnLst>
                <a:cxn ang="0">
                  <a:pos x="T0" y="T1"/>
                </a:cxn>
                <a:cxn ang="0">
                  <a:pos x="T2" y="T3"/>
                </a:cxn>
                <a:cxn ang="0">
                  <a:pos x="T4" y="T5"/>
                </a:cxn>
                <a:cxn ang="0">
                  <a:pos x="T6" y="T7"/>
                </a:cxn>
                <a:cxn ang="0">
                  <a:pos x="T8" y="T9"/>
                </a:cxn>
              </a:cxnLst>
              <a:rect l="0" t="0" r="r" b="b"/>
              <a:pathLst>
                <a:path w="7" h="3">
                  <a:moveTo>
                    <a:pt x="0" y="1"/>
                  </a:moveTo>
                  <a:lnTo>
                    <a:pt x="0" y="0"/>
                  </a:lnTo>
                  <a:lnTo>
                    <a:pt x="7" y="3"/>
                  </a:lnTo>
                  <a:lnTo>
                    <a:pt x="7"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0844" name="Freeform 940"/>
            <p:cNvSpPr>
              <a:spLocks/>
            </p:cNvSpPr>
            <p:nvPr/>
          </p:nvSpPr>
          <p:spPr bwMode="auto">
            <a:xfrm>
              <a:off x="936" y="1538"/>
              <a:ext cx="4" cy="1"/>
            </a:xfrm>
            <a:custGeom>
              <a:avLst/>
              <a:gdLst>
                <a:gd name="T0" fmla="*/ 6 w 8"/>
                <a:gd name="T1" fmla="*/ 3 h 3"/>
                <a:gd name="T2" fmla="*/ 8 w 8"/>
                <a:gd name="T3" fmla="*/ 2 h 3"/>
                <a:gd name="T4" fmla="*/ 0 w 8"/>
                <a:gd name="T5" fmla="*/ 2 h 3"/>
                <a:gd name="T6" fmla="*/ 0 w 8"/>
                <a:gd name="T7" fmla="*/ 0 h 3"/>
                <a:gd name="T8" fmla="*/ 6 w 8"/>
                <a:gd name="T9" fmla="*/ 3 h 3"/>
              </a:gdLst>
              <a:ahLst/>
              <a:cxnLst>
                <a:cxn ang="0">
                  <a:pos x="T0" y="T1"/>
                </a:cxn>
                <a:cxn ang="0">
                  <a:pos x="T2" y="T3"/>
                </a:cxn>
                <a:cxn ang="0">
                  <a:pos x="T4" y="T5"/>
                </a:cxn>
                <a:cxn ang="0">
                  <a:pos x="T6" y="T7"/>
                </a:cxn>
                <a:cxn ang="0">
                  <a:pos x="T8" y="T9"/>
                </a:cxn>
              </a:cxnLst>
              <a:rect l="0" t="0" r="r" b="b"/>
              <a:pathLst>
                <a:path w="8" h="3">
                  <a:moveTo>
                    <a:pt x="6" y="3"/>
                  </a:moveTo>
                  <a:lnTo>
                    <a:pt x="8" y="2"/>
                  </a:lnTo>
                  <a:lnTo>
                    <a:pt x="0" y="2"/>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0845" name="Freeform 941"/>
            <p:cNvSpPr>
              <a:spLocks/>
            </p:cNvSpPr>
            <p:nvPr/>
          </p:nvSpPr>
          <p:spPr bwMode="auto">
            <a:xfrm>
              <a:off x="794" y="1802"/>
              <a:ext cx="398" cy="628"/>
            </a:xfrm>
            <a:custGeom>
              <a:avLst/>
              <a:gdLst>
                <a:gd name="T0" fmla="*/ 316 w 797"/>
                <a:gd name="T1" fmla="*/ 1182 h 1255"/>
                <a:gd name="T2" fmla="*/ 312 w 797"/>
                <a:gd name="T3" fmla="*/ 1135 h 1255"/>
                <a:gd name="T4" fmla="*/ 324 w 797"/>
                <a:gd name="T5" fmla="*/ 1109 h 1255"/>
                <a:gd name="T6" fmla="*/ 362 w 797"/>
                <a:gd name="T7" fmla="*/ 1047 h 1255"/>
                <a:gd name="T8" fmla="*/ 374 w 797"/>
                <a:gd name="T9" fmla="*/ 1000 h 1255"/>
                <a:gd name="T10" fmla="*/ 354 w 797"/>
                <a:gd name="T11" fmla="*/ 957 h 1255"/>
                <a:gd name="T12" fmla="*/ 272 w 797"/>
                <a:gd name="T13" fmla="*/ 822 h 1255"/>
                <a:gd name="T14" fmla="*/ 252 w 797"/>
                <a:gd name="T15" fmla="*/ 775 h 1255"/>
                <a:gd name="T16" fmla="*/ 238 w 797"/>
                <a:gd name="T17" fmla="*/ 730 h 1255"/>
                <a:gd name="T18" fmla="*/ 160 w 797"/>
                <a:gd name="T19" fmla="*/ 572 h 1255"/>
                <a:gd name="T20" fmla="*/ 113 w 797"/>
                <a:gd name="T21" fmla="*/ 470 h 1255"/>
                <a:gd name="T22" fmla="*/ 69 w 797"/>
                <a:gd name="T23" fmla="*/ 350 h 1255"/>
                <a:gd name="T24" fmla="*/ 17 w 797"/>
                <a:gd name="T25" fmla="*/ 199 h 1255"/>
                <a:gd name="T26" fmla="*/ 11 w 797"/>
                <a:gd name="T27" fmla="*/ 152 h 1255"/>
                <a:gd name="T28" fmla="*/ 6 w 797"/>
                <a:gd name="T29" fmla="*/ 84 h 1255"/>
                <a:gd name="T30" fmla="*/ 0 w 797"/>
                <a:gd name="T31" fmla="*/ 32 h 1255"/>
                <a:gd name="T32" fmla="*/ 3 w 797"/>
                <a:gd name="T33" fmla="*/ 15 h 1255"/>
                <a:gd name="T34" fmla="*/ 20 w 797"/>
                <a:gd name="T35" fmla="*/ 5 h 1255"/>
                <a:gd name="T36" fmla="*/ 46 w 797"/>
                <a:gd name="T37" fmla="*/ 0 h 1255"/>
                <a:gd name="T38" fmla="*/ 89 w 797"/>
                <a:gd name="T39" fmla="*/ 9 h 1255"/>
                <a:gd name="T40" fmla="*/ 125 w 797"/>
                <a:gd name="T41" fmla="*/ 30 h 1255"/>
                <a:gd name="T42" fmla="*/ 153 w 797"/>
                <a:gd name="T43" fmla="*/ 64 h 1255"/>
                <a:gd name="T44" fmla="*/ 167 w 797"/>
                <a:gd name="T45" fmla="*/ 105 h 1255"/>
                <a:gd name="T46" fmla="*/ 182 w 797"/>
                <a:gd name="T47" fmla="*/ 173 h 1255"/>
                <a:gd name="T48" fmla="*/ 202 w 797"/>
                <a:gd name="T49" fmla="*/ 218 h 1255"/>
                <a:gd name="T50" fmla="*/ 295 w 797"/>
                <a:gd name="T51" fmla="*/ 330 h 1255"/>
                <a:gd name="T52" fmla="*/ 354 w 797"/>
                <a:gd name="T53" fmla="*/ 412 h 1255"/>
                <a:gd name="T54" fmla="*/ 441 w 797"/>
                <a:gd name="T55" fmla="*/ 552 h 1255"/>
                <a:gd name="T56" fmla="*/ 513 w 797"/>
                <a:gd name="T57" fmla="*/ 668 h 1255"/>
                <a:gd name="T58" fmla="*/ 562 w 797"/>
                <a:gd name="T59" fmla="*/ 747 h 1255"/>
                <a:gd name="T60" fmla="*/ 583 w 797"/>
                <a:gd name="T61" fmla="*/ 800 h 1255"/>
                <a:gd name="T62" fmla="*/ 603 w 797"/>
                <a:gd name="T63" fmla="*/ 910 h 1255"/>
                <a:gd name="T64" fmla="*/ 609 w 797"/>
                <a:gd name="T65" fmla="*/ 981 h 1255"/>
                <a:gd name="T66" fmla="*/ 607 w 797"/>
                <a:gd name="T67" fmla="*/ 1018 h 1255"/>
                <a:gd name="T68" fmla="*/ 615 w 797"/>
                <a:gd name="T69" fmla="*/ 1032 h 1255"/>
                <a:gd name="T70" fmla="*/ 643 w 797"/>
                <a:gd name="T71" fmla="*/ 1032 h 1255"/>
                <a:gd name="T72" fmla="*/ 697 w 797"/>
                <a:gd name="T73" fmla="*/ 1012 h 1255"/>
                <a:gd name="T74" fmla="*/ 723 w 797"/>
                <a:gd name="T75" fmla="*/ 1009 h 1255"/>
                <a:gd name="T76" fmla="*/ 774 w 797"/>
                <a:gd name="T77" fmla="*/ 1018 h 1255"/>
                <a:gd name="T78" fmla="*/ 791 w 797"/>
                <a:gd name="T79" fmla="*/ 1047 h 1255"/>
                <a:gd name="T80" fmla="*/ 766 w 797"/>
                <a:gd name="T81" fmla="*/ 1093 h 1255"/>
                <a:gd name="T82" fmla="*/ 737 w 797"/>
                <a:gd name="T83" fmla="*/ 1123 h 1255"/>
                <a:gd name="T84" fmla="*/ 707 w 797"/>
                <a:gd name="T85" fmla="*/ 1143 h 1255"/>
                <a:gd name="T86" fmla="*/ 673 w 797"/>
                <a:gd name="T87" fmla="*/ 1164 h 1255"/>
                <a:gd name="T88" fmla="*/ 586 w 797"/>
                <a:gd name="T89" fmla="*/ 1231 h 1255"/>
                <a:gd name="T90" fmla="*/ 539 w 797"/>
                <a:gd name="T91" fmla="*/ 1249 h 1255"/>
                <a:gd name="T92" fmla="*/ 498 w 797"/>
                <a:gd name="T93" fmla="*/ 1255 h 1255"/>
                <a:gd name="T94" fmla="*/ 435 w 797"/>
                <a:gd name="T95" fmla="*/ 1254 h 1255"/>
                <a:gd name="T96" fmla="*/ 327 w 797"/>
                <a:gd name="T97" fmla="*/ 1233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7" h="1255">
                  <a:moveTo>
                    <a:pt x="327" y="1233"/>
                  </a:moveTo>
                  <a:lnTo>
                    <a:pt x="324" y="1217"/>
                  </a:lnTo>
                  <a:lnTo>
                    <a:pt x="319" y="1201"/>
                  </a:lnTo>
                  <a:lnTo>
                    <a:pt x="316" y="1182"/>
                  </a:lnTo>
                  <a:lnTo>
                    <a:pt x="312" y="1161"/>
                  </a:lnTo>
                  <a:lnTo>
                    <a:pt x="312" y="1152"/>
                  </a:lnTo>
                  <a:lnTo>
                    <a:pt x="312" y="1143"/>
                  </a:lnTo>
                  <a:lnTo>
                    <a:pt x="312" y="1135"/>
                  </a:lnTo>
                  <a:lnTo>
                    <a:pt x="312" y="1128"/>
                  </a:lnTo>
                  <a:lnTo>
                    <a:pt x="313" y="1121"/>
                  </a:lnTo>
                  <a:lnTo>
                    <a:pt x="316" y="1118"/>
                  </a:lnTo>
                  <a:lnTo>
                    <a:pt x="324" y="1109"/>
                  </a:lnTo>
                  <a:lnTo>
                    <a:pt x="333" y="1097"/>
                  </a:lnTo>
                  <a:lnTo>
                    <a:pt x="344" y="1082"/>
                  </a:lnTo>
                  <a:lnTo>
                    <a:pt x="353" y="1064"/>
                  </a:lnTo>
                  <a:lnTo>
                    <a:pt x="362" y="1047"/>
                  </a:lnTo>
                  <a:lnTo>
                    <a:pt x="369" y="1029"/>
                  </a:lnTo>
                  <a:lnTo>
                    <a:pt x="374" y="1013"/>
                  </a:lnTo>
                  <a:lnTo>
                    <a:pt x="376" y="1006"/>
                  </a:lnTo>
                  <a:lnTo>
                    <a:pt x="374" y="1000"/>
                  </a:lnTo>
                  <a:lnTo>
                    <a:pt x="373" y="992"/>
                  </a:lnTo>
                  <a:lnTo>
                    <a:pt x="368" y="983"/>
                  </a:lnTo>
                  <a:lnTo>
                    <a:pt x="362" y="971"/>
                  </a:lnTo>
                  <a:lnTo>
                    <a:pt x="354" y="957"/>
                  </a:lnTo>
                  <a:lnTo>
                    <a:pt x="334" y="925"/>
                  </a:lnTo>
                  <a:lnTo>
                    <a:pt x="313" y="890"/>
                  </a:lnTo>
                  <a:lnTo>
                    <a:pt x="292" y="855"/>
                  </a:lnTo>
                  <a:lnTo>
                    <a:pt x="272" y="822"/>
                  </a:lnTo>
                  <a:lnTo>
                    <a:pt x="264" y="806"/>
                  </a:lnTo>
                  <a:lnTo>
                    <a:pt x="258" y="791"/>
                  </a:lnTo>
                  <a:lnTo>
                    <a:pt x="254" y="781"/>
                  </a:lnTo>
                  <a:lnTo>
                    <a:pt x="252" y="775"/>
                  </a:lnTo>
                  <a:lnTo>
                    <a:pt x="252" y="770"/>
                  </a:lnTo>
                  <a:lnTo>
                    <a:pt x="250" y="759"/>
                  </a:lnTo>
                  <a:lnTo>
                    <a:pt x="246" y="746"/>
                  </a:lnTo>
                  <a:lnTo>
                    <a:pt x="238" y="730"/>
                  </a:lnTo>
                  <a:lnTo>
                    <a:pt x="231" y="711"/>
                  </a:lnTo>
                  <a:lnTo>
                    <a:pt x="209" y="668"/>
                  </a:lnTo>
                  <a:lnTo>
                    <a:pt x="185" y="621"/>
                  </a:lnTo>
                  <a:lnTo>
                    <a:pt x="160" y="572"/>
                  </a:lnTo>
                  <a:lnTo>
                    <a:pt x="138" y="526"/>
                  </a:lnTo>
                  <a:lnTo>
                    <a:pt x="128" y="507"/>
                  </a:lnTo>
                  <a:lnTo>
                    <a:pt x="119" y="487"/>
                  </a:lnTo>
                  <a:lnTo>
                    <a:pt x="113" y="470"/>
                  </a:lnTo>
                  <a:lnTo>
                    <a:pt x="109" y="456"/>
                  </a:lnTo>
                  <a:lnTo>
                    <a:pt x="99" y="429"/>
                  </a:lnTo>
                  <a:lnTo>
                    <a:pt x="84" y="391"/>
                  </a:lnTo>
                  <a:lnTo>
                    <a:pt x="69" y="350"/>
                  </a:lnTo>
                  <a:lnTo>
                    <a:pt x="51" y="304"/>
                  </a:lnTo>
                  <a:lnTo>
                    <a:pt x="35" y="260"/>
                  </a:lnTo>
                  <a:lnTo>
                    <a:pt x="22" y="218"/>
                  </a:lnTo>
                  <a:lnTo>
                    <a:pt x="17" y="199"/>
                  </a:lnTo>
                  <a:lnTo>
                    <a:pt x="13" y="181"/>
                  </a:lnTo>
                  <a:lnTo>
                    <a:pt x="11" y="173"/>
                  </a:lnTo>
                  <a:lnTo>
                    <a:pt x="11" y="166"/>
                  </a:lnTo>
                  <a:lnTo>
                    <a:pt x="11" y="152"/>
                  </a:lnTo>
                  <a:lnTo>
                    <a:pt x="11" y="140"/>
                  </a:lnTo>
                  <a:lnTo>
                    <a:pt x="11" y="129"/>
                  </a:lnTo>
                  <a:lnTo>
                    <a:pt x="9" y="106"/>
                  </a:lnTo>
                  <a:lnTo>
                    <a:pt x="6" y="84"/>
                  </a:lnTo>
                  <a:lnTo>
                    <a:pt x="3" y="64"/>
                  </a:lnTo>
                  <a:lnTo>
                    <a:pt x="2" y="47"/>
                  </a:lnTo>
                  <a:lnTo>
                    <a:pt x="0" y="40"/>
                  </a:lnTo>
                  <a:lnTo>
                    <a:pt x="0" y="32"/>
                  </a:lnTo>
                  <a:lnTo>
                    <a:pt x="0" y="26"/>
                  </a:lnTo>
                  <a:lnTo>
                    <a:pt x="2" y="23"/>
                  </a:lnTo>
                  <a:lnTo>
                    <a:pt x="2" y="20"/>
                  </a:lnTo>
                  <a:lnTo>
                    <a:pt x="3" y="15"/>
                  </a:lnTo>
                  <a:lnTo>
                    <a:pt x="6" y="12"/>
                  </a:lnTo>
                  <a:lnTo>
                    <a:pt x="9" y="9"/>
                  </a:lnTo>
                  <a:lnTo>
                    <a:pt x="14" y="6"/>
                  </a:lnTo>
                  <a:lnTo>
                    <a:pt x="20" y="5"/>
                  </a:lnTo>
                  <a:lnTo>
                    <a:pt x="25" y="3"/>
                  </a:lnTo>
                  <a:lnTo>
                    <a:pt x="32" y="1"/>
                  </a:lnTo>
                  <a:lnTo>
                    <a:pt x="38" y="0"/>
                  </a:lnTo>
                  <a:lnTo>
                    <a:pt x="46" y="0"/>
                  </a:lnTo>
                  <a:lnTo>
                    <a:pt x="54" y="0"/>
                  </a:lnTo>
                  <a:lnTo>
                    <a:pt x="63" y="1"/>
                  </a:lnTo>
                  <a:lnTo>
                    <a:pt x="70" y="3"/>
                  </a:lnTo>
                  <a:lnTo>
                    <a:pt x="89" y="9"/>
                  </a:lnTo>
                  <a:lnTo>
                    <a:pt x="98" y="14"/>
                  </a:lnTo>
                  <a:lnTo>
                    <a:pt x="107" y="18"/>
                  </a:lnTo>
                  <a:lnTo>
                    <a:pt x="116" y="23"/>
                  </a:lnTo>
                  <a:lnTo>
                    <a:pt x="125" y="30"/>
                  </a:lnTo>
                  <a:lnTo>
                    <a:pt x="133" y="38"/>
                  </a:lnTo>
                  <a:lnTo>
                    <a:pt x="141" y="46"/>
                  </a:lnTo>
                  <a:lnTo>
                    <a:pt x="147" y="55"/>
                  </a:lnTo>
                  <a:lnTo>
                    <a:pt x="153" y="64"/>
                  </a:lnTo>
                  <a:lnTo>
                    <a:pt x="157" y="75"/>
                  </a:lnTo>
                  <a:lnTo>
                    <a:pt x="160" y="84"/>
                  </a:lnTo>
                  <a:lnTo>
                    <a:pt x="164" y="94"/>
                  </a:lnTo>
                  <a:lnTo>
                    <a:pt x="167" y="105"/>
                  </a:lnTo>
                  <a:lnTo>
                    <a:pt x="171" y="126"/>
                  </a:lnTo>
                  <a:lnTo>
                    <a:pt x="176" y="148"/>
                  </a:lnTo>
                  <a:lnTo>
                    <a:pt x="179" y="166"/>
                  </a:lnTo>
                  <a:lnTo>
                    <a:pt x="182" y="173"/>
                  </a:lnTo>
                  <a:lnTo>
                    <a:pt x="183" y="181"/>
                  </a:lnTo>
                  <a:lnTo>
                    <a:pt x="189" y="195"/>
                  </a:lnTo>
                  <a:lnTo>
                    <a:pt x="194" y="205"/>
                  </a:lnTo>
                  <a:lnTo>
                    <a:pt x="202" y="218"/>
                  </a:lnTo>
                  <a:lnTo>
                    <a:pt x="212" y="230"/>
                  </a:lnTo>
                  <a:lnTo>
                    <a:pt x="243" y="266"/>
                  </a:lnTo>
                  <a:lnTo>
                    <a:pt x="266" y="294"/>
                  </a:lnTo>
                  <a:lnTo>
                    <a:pt x="295" y="330"/>
                  </a:lnTo>
                  <a:lnTo>
                    <a:pt x="312" y="351"/>
                  </a:lnTo>
                  <a:lnTo>
                    <a:pt x="327" y="371"/>
                  </a:lnTo>
                  <a:lnTo>
                    <a:pt x="340" y="393"/>
                  </a:lnTo>
                  <a:lnTo>
                    <a:pt x="354" y="412"/>
                  </a:lnTo>
                  <a:lnTo>
                    <a:pt x="380" y="450"/>
                  </a:lnTo>
                  <a:lnTo>
                    <a:pt x="392" y="469"/>
                  </a:lnTo>
                  <a:lnTo>
                    <a:pt x="403" y="487"/>
                  </a:lnTo>
                  <a:lnTo>
                    <a:pt x="441" y="552"/>
                  </a:lnTo>
                  <a:lnTo>
                    <a:pt x="469" y="601"/>
                  </a:lnTo>
                  <a:lnTo>
                    <a:pt x="481" y="621"/>
                  </a:lnTo>
                  <a:lnTo>
                    <a:pt x="496" y="644"/>
                  </a:lnTo>
                  <a:lnTo>
                    <a:pt x="513" y="668"/>
                  </a:lnTo>
                  <a:lnTo>
                    <a:pt x="530" y="694"/>
                  </a:lnTo>
                  <a:lnTo>
                    <a:pt x="546" y="720"/>
                  </a:lnTo>
                  <a:lnTo>
                    <a:pt x="554" y="733"/>
                  </a:lnTo>
                  <a:lnTo>
                    <a:pt x="562" y="747"/>
                  </a:lnTo>
                  <a:lnTo>
                    <a:pt x="568" y="761"/>
                  </a:lnTo>
                  <a:lnTo>
                    <a:pt x="574" y="775"/>
                  </a:lnTo>
                  <a:lnTo>
                    <a:pt x="578" y="788"/>
                  </a:lnTo>
                  <a:lnTo>
                    <a:pt x="583" y="800"/>
                  </a:lnTo>
                  <a:lnTo>
                    <a:pt x="589" y="828"/>
                  </a:lnTo>
                  <a:lnTo>
                    <a:pt x="594" y="855"/>
                  </a:lnTo>
                  <a:lnTo>
                    <a:pt x="598" y="884"/>
                  </a:lnTo>
                  <a:lnTo>
                    <a:pt x="603" y="910"/>
                  </a:lnTo>
                  <a:lnTo>
                    <a:pt x="606" y="933"/>
                  </a:lnTo>
                  <a:lnTo>
                    <a:pt x="607" y="954"/>
                  </a:lnTo>
                  <a:lnTo>
                    <a:pt x="609" y="971"/>
                  </a:lnTo>
                  <a:lnTo>
                    <a:pt x="609" y="981"/>
                  </a:lnTo>
                  <a:lnTo>
                    <a:pt x="609" y="991"/>
                  </a:lnTo>
                  <a:lnTo>
                    <a:pt x="607" y="1000"/>
                  </a:lnTo>
                  <a:lnTo>
                    <a:pt x="607" y="1009"/>
                  </a:lnTo>
                  <a:lnTo>
                    <a:pt x="607" y="1018"/>
                  </a:lnTo>
                  <a:lnTo>
                    <a:pt x="609" y="1024"/>
                  </a:lnTo>
                  <a:lnTo>
                    <a:pt x="611" y="1027"/>
                  </a:lnTo>
                  <a:lnTo>
                    <a:pt x="612" y="1030"/>
                  </a:lnTo>
                  <a:lnTo>
                    <a:pt x="615" y="1032"/>
                  </a:lnTo>
                  <a:lnTo>
                    <a:pt x="620" y="1033"/>
                  </a:lnTo>
                  <a:lnTo>
                    <a:pt x="624" y="1033"/>
                  </a:lnTo>
                  <a:lnTo>
                    <a:pt x="630" y="1033"/>
                  </a:lnTo>
                  <a:lnTo>
                    <a:pt x="643" y="1032"/>
                  </a:lnTo>
                  <a:lnTo>
                    <a:pt x="653" y="1027"/>
                  </a:lnTo>
                  <a:lnTo>
                    <a:pt x="675" y="1020"/>
                  </a:lnTo>
                  <a:lnTo>
                    <a:pt x="687" y="1015"/>
                  </a:lnTo>
                  <a:lnTo>
                    <a:pt x="697" y="1012"/>
                  </a:lnTo>
                  <a:lnTo>
                    <a:pt x="704" y="1010"/>
                  </a:lnTo>
                  <a:lnTo>
                    <a:pt x="710" y="1009"/>
                  </a:lnTo>
                  <a:lnTo>
                    <a:pt x="716" y="1009"/>
                  </a:lnTo>
                  <a:lnTo>
                    <a:pt x="723" y="1009"/>
                  </a:lnTo>
                  <a:lnTo>
                    <a:pt x="737" y="1009"/>
                  </a:lnTo>
                  <a:lnTo>
                    <a:pt x="751" y="1012"/>
                  </a:lnTo>
                  <a:lnTo>
                    <a:pt x="763" y="1015"/>
                  </a:lnTo>
                  <a:lnTo>
                    <a:pt x="774" y="1018"/>
                  </a:lnTo>
                  <a:lnTo>
                    <a:pt x="791" y="1026"/>
                  </a:lnTo>
                  <a:lnTo>
                    <a:pt x="797" y="1029"/>
                  </a:lnTo>
                  <a:lnTo>
                    <a:pt x="794" y="1038"/>
                  </a:lnTo>
                  <a:lnTo>
                    <a:pt x="791" y="1047"/>
                  </a:lnTo>
                  <a:lnTo>
                    <a:pt x="786" y="1058"/>
                  </a:lnTo>
                  <a:lnTo>
                    <a:pt x="780" y="1071"/>
                  </a:lnTo>
                  <a:lnTo>
                    <a:pt x="771" y="1086"/>
                  </a:lnTo>
                  <a:lnTo>
                    <a:pt x="766" y="1093"/>
                  </a:lnTo>
                  <a:lnTo>
                    <a:pt x="760" y="1100"/>
                  </a:lnTo>
                  <a:lnTo>
                    <a:pt x="754" y="1108"/>
                  </a:lnTo>
                  <a:lnTo>
                    <a:pt x="746" y="1114"/>
                  </a:lnTo>
                  <a:lnTo>
                    <a:pt x="737" y="1123"/>
                  </a:lnTo>
                  <a:lnTo>
                    <a:pt x="729" y="1131"/>
                  </a:lnTo>
                  <a:lnTo>
                    <a:pt x="723" y="1135"/>
                  </a:lnTo>
                  <a:lnTo>
                    <a:pt x="717" y="1138"/>
                  </a:lnTo>
                  <a:lnTo>
                    <a:pt x="707" y="1143"/>
                  </a:lnTo>
                  <a:lnTo>
                    <a:pt x="702" y="1146"/>
                  </a:lnTo>
                  <a:lnTo>
                    <a:pt x="694" y="1149"/>
                  </a:lnTo>
                  <a:lnTo>
                    <a:pt x="684" y="1156"/>
                  </a:lnTo>
                  <a:lnTo>
                    <a:pt x="673" y="1164"/>
                  </a:lnTo>
                  <a:lnTo>
                    <a:pt x="653" y="1178"/>
                  </a:lnTo>
                  <a:lnTo>
                    <a:pt x="618" y="1207"/>
                  </a:lnTo>
                  <a:lnTo>
                    <a:pt x="603" y="1219"/>
                  </a:lnTo>
                  <a:lnTo>
                    <a:pt x="586" y="1231"/>
                  </a:lnTo>
                  <a:lnTo>
                    <a:pt x="569" y="1239"/>
                  </a:lnTo>
                  <a:lnTo>
                    <a:pt x="562" y="1243"/>
                  </a:lnTo>
                  <a:lnTo>
                    <a:pt x="554" y="1246"/>
                  </a:lnTo>
                  <a:lnTo>
                    <a:pt x="539" y="1249"/>
                  </a:lnTo>
                  <a:lnTo>
                    <a:pt x="527" y="1252"/>
                  </a:lnTo>
                  <a:lnTo>
                    <a:pt x="519" y="1254"/>
                  </a:lnTo>
                  <a:lnTo>
                    <a:pt x="511" y="1255"/>
                  </a:lnTo>
                  <a:lnTo>
                    <a:pt x="498" y="1255"/>
                  </a:lnTo>
                  <a:lnTo>
                    <a:pt x="490" y="1255"/>
                  </a:lnTo>
                  <a:lnTo>
                    <a:pt x="481" y="1255"/>
                  </a:lnTo>
                  <a:lnTo>
                    <a:pt x="459" y="1255"/>
                  </a:lnTo>
                  <a:lnTo>
                    <a:pt x="435" y="1254"/>
                  </a:lnTo>
                  <a:lnTo>
                    <a:pt x="409" y="1251"/>
                  </a:lnTo>
                  <a:lnTo>
                    <a:pt x="385" y="1246"/>
                  </a:lnTo>
                  <a:lnTo>
                    <a:pt x="344" y="1237"/>
                  </a:lnTo>
                  <a:lnTo>
                    <a:pt x="327" y="1233"/>
                  </a:lnTo>
                  <a:close/>
                </a:path>
              </a:pathLst>
            </a:custGeom>
            <a:solidFill>
              <a:srgbClr val="990099"/>
            </a:solidFill>
            <a:ln w="9525">
              <a:solidFill>
                <a:schemeClr val="tx2"/>
              </a:solidFill>
              <a:round/>
              <a:headEnd/>
              <a:tailEnd/>
            </a:ln>
          </p:spPr>
          <p:txBody>
            <a:bodyPr/>
            <a:lstStyle/>
            <a:p>
              <a:endParaRPr lang="en-US" sz="3120"/>
            </a:p>
          </p:txBody>
        </p:sp>
        <p:sp>
          <p:nvSpPr>
            <p:cNvPr id="380846" name="Freeform 942"/>
            <p:cNvSpPr>
              <a:spLocks/>
            </p:cNvSpPr>
            <p:nvPr/>
          </p:nvSpPr>
          <p:spPr bwMode="auto">
            <a:xfrm>
              <a:off x="337" y="1669"/>
              <a:ext cx="569" cy="675"/>
            </a:xfrm>
            <a:custGeom>
              <a:avLst/>
              <a:gdLst>
                <a:gd name="T0" fmla="*/ 506 w 1138"/>
                <a:gd name="T1" fmla="*/ 54 h 1349"/>
                <a:gd name="T2" fmla="*/ 481 w 1138"/>
                <a:gd name="T3" fmla="*/ 135 h 1349"/>
                <a:gd name="T4" fmla="*/ 442 w 1138"/>
                <a:gd name="T5" fmla="*/ 245 h 1349"/>
                <a:gd name="T6" fmla="*/ 410 w 1138"/>
                <a:gd name="T7" fmla="*/ 461 h 1349"/>
                <a:gd name="T8" fmla="*/ 500 w 1138"/>
                <a:gd name="T9" fmla="*/ 497 h 1349"/>
                <a:gd name="T10" fmla="*/ 741 w 1138"/>
                <a:gd name="T11" fmla="*/ 447 h 1349"/>
                <a:gd name="T12" fmla="*/ 688 w 1138"/>
                <a:gd name="T13" fmla="*/ 467 h 1349"/>
                <a:gd name="T14" fmla="*/ 693 w 1138"/>
                <a:gd name="T15" fmla="*/ 529 h 1349"/>
                <a:gd name="T16" fmla="*/ 822 w 1138"/>
                <a:gd name="T17" fmla="*/ 576 h 1349"/>
                <a:gd name="T18" fmla="*/ 891 w 1138"/>
                <a:gd name="T19" fmla="*/ 509 h 1349"/>
                <a:gd name="T20" fmla="*/ 1043 w 1138"/>
                <a:gd name="T21" fmla="*/ 502 h 1349"/>
                <a:gd name="T22" fmla="*/ 1104 w 1138"/>
                <a:gd name="T23" fmla="*/ 481 h 1349"/>
                <a:gd name="T24" fmla="*/ 1010 w 1138"/>
                <a:gd name="T25" fmla="*/ 514 h 1349"/>
                <a:gd name="T26" fmla="*/ 877 w 1138"/>
                <a:gd name="T27" fmla="*/ 528 h 1349"/>
                <a:gd name="T28" fmla="*/ 839 w 1138"/>
                <a:gd name="T29" fmla="*/ 589 h 1349"/>
                <a:gd name="T30" fmla="*/ 886 w 1138"/>
                <a:gd name="T31" fmla="*/ 622 h 1349"/>
                <a:gd name="T32" fmla="*/ 751 w 1138"/>
                <a:gd name="T33" fmla="*/ 586 h 1349"/>
                <a:gd name="T34" fmla="*/ 629 w 1138"/>
                <a:gd name="T35" fmla="*/ 516 h 1349"/>
                <a:gd name="T36" fmla="*/ 470 w 1138"/>
                <a:gd name="T37" fmla="*/ 531 h 1349"/>
                <a:gd name="T38" fmla="*/ 508 w 1138"/>
                <a:gd name="T39" fmla="*/ 666 h 1349"/>
                <a:gd name="T40" fmla="*/ 552 w 1138"/>
                <a:gd name="T41" fmla="*/ 786 h 1349"/>
                <a:gd name="T42" fmla="*/ 674 w 1138"/>
                <a:gd name="T43" fmla="*/ 799 h 1349"/>
                <a:gd name="T44" fmla="*/ 751 w 1138"/>
                <a:gd name="T45" fmla="*/ 832 h 1349"/>
                <a:gd name="T46" fmla="*/ 596 w 1138"/>
                <a:gd name="T47" fmla="*/ 831 h 1349"/>
                <a:gd name="T48" fmla="*/ 831 w 1138"/>
                <a:gd name="T49" fmla="*/ 977 h 1349"/>
                <a:gd name="T50" fmla="*/ 723 w 1138"/>
                <a:gd name="T51" fmla="*/ 920 h 1349"/>
                <a:gd name="T52" fmla="*/ 532 w 1138"/>
                <a:gd name="T53" fmla="*/ 796 h 1349"/>
                <a:gd name="T54" fmla="*/ 484 w 1138"/>
                <a:gd name="T55" fmla="*/ 651 h 1349"/>
                <a:gd name="T56" fmla="*/ 406 w 1138"/>
                <a:gd name="T57" fmla="*/ 496 h 1349"/>
                <a:gd name="T58" fmla="*/ 267 w 1138"/>
                <a:gd name="T59" fmla="*/ 404 h 1349"/>
                <a:gd name="T60" fmla="*/ 133 w 1138"/>
                <a:gd name="T61" fmla="*/ 567 h 1349"/>
                <a:gd name="T62" fmla="*/ 142 w 1138"/>
                <a:gd name="T63" fmla="*/ 619 h 1349"/>
                <a:gd name="T64" fmla="*/ 229 w 1138"/>
                <a:gd name="T65" fmla="*/ 776 h 1349"/>
                <a:gd name="T66" fmla="*/ 330 w 1138"/>
                <a:gd name="T67" fmla="*/ 913 h 1349"/>
                <a:gd name="T68" fmla="*/ 449 w 1138"/>
                <a:gd name="T69" fmla="*/ 1028 h 1349"/>
                <a:gd name="T70" fmla="*/ 630 w 1138"/>
                <a:gd name="T71" fmla="*/ 1103 h 1349"/>
                <a:gd name="T72" fmla="*/ 761 w 1138"/>
                <a:gd name="T73" fmla="*/ 1053 h 1349"/>
                <a:gd name="T74" fmla="*/ 764 w 1138"/>
                <a:gd name="T75" fmla="*/ 1063 h 1349"/>
                <a:gd name="T76" fmla="*/ 654 w 1138"/>
                <a:gd name="T77" fmla="*/ 1103 h 1349"/>
                <a:gd name="T78" fmla="*/ 792 w 1138"/>
                <a:gd name="T79" fmla="*/ 1200 h 1349"/>
                <a:gd name="T80" fmla="*/ 1043 w 1138"/>
                <a:gd name="T81" fmla="*/ 1235 h 1349"/>
                <a:gd name="T82" fmla="*/ 1129 w 1138"/>
                <a:gd name="T83" fmla="*/ 1290 h 1349"/>
                <a:gd name="T84" fmla="*/ 1048 w 1138"/>
                <a:gd name="T85" fmla="*/ 1243 h 1349"/>
                <a:gd name="T86" fmla="*/ 838 w 1138"/>
                <a:gd name="T87" fmla="*/ 1246 h 1349"/>
                <a:gd name="T88" fmla="*/ 960 w 1138"/>
                <a:gd name="T89" fmla="*/ 1349 h 1349"/>
                <a:gd name="T90" fmla="*/ 810 w 1138"/>
                <a:gd name="T91" fmla="*/ 1240 h 1349"/>
                <a:gd name="T92" fmla="*/ 584 w 1138"/>
                <a:gd name="T93" fmla="*/ 1118 h 1349"/>
                <a:gd name="T94" fmla="*/ 360 w 1138"/>
                <a:gd name="T95" fmla="*/ 1004 h 1349"/>
                <a:gd name="T96" fmla="*/ 220 w 1138"/>
                <a:gd name="T97" fmla="*/ 896 h 1349"/>
                <a:gd name="T98" fmla="*/ 249 w 1138"/>
                <a:gd name="T99" fmla="*/ 1095 h 1349"/>
                <a:gd name="T100" fmla="*/ 200 w 1138"/>
                <a:gd name="T101" fmla="*/ 940 h 1349"/>
                <a:gd name="T102" fmla="*/ 157 w 1138"/>
                <a:gd name="T103" fmla="*/ 703 h 1349"/>
                <a:gd name="T104" fmla="*/ 61 w 1138"/>
                <a:gd name="T105" fmla="*/ 681 h 1349"/>
                <a:gd name="T106" fmla="*/ 29 w 1138"/>
                <a:gd name="T107" fmla="*/ 802 h 1349"/>
                <a:gd name="T108" fmla="*/ 0 w 1138"/>
                <a:gd name="T109" fmla="*/ 753 h 1349"/>
                <a:gd name="T110" fmla="*/ 81 w 1138"/>
                <a:gd name="T111" fmla="*/ 564 h 1349"/>
                <a:gd name="T112" fmla="*/ 380 w 1138"/>
                <a:gd name="T113" fmla="*/ 229 h 1349"/>
                <a:gd name="T114" fmla="*/ 418 w 1138"/>
                <a:gd name="T115" fmla="*/ 56 h 1349"/>
                <a:gd name="T116" fmla="*/ 447 w 1138"/>
                <a:gd name="T117" fmla="*/ 3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8" h="1349">
                  <a:moveTo>
                    <a:pt x="464" y="0"/>
                  </a:moveTo>
                  <a:lnTo>
                    <a:pt x="468" y="1"/>
                  </a:lnTo>
                  <a:lnTo>
                    <a:pt x="474" y="3"/>
                  </a:lnTo>
                  <a:lnTo>
                    <a:pt x="479" y="4"/>
                  </a:lnTo>
                  <a:lnTo>
                    <a:pt x="484" y="7"/>
                  </a:lnTo>
                  <a:lnTo>
                    <a:pt x="490" y="15"/>
                  </a:lnTo>
                  <a:lnTo>
                    <a:pt x="496" y="24"/>
                  </a:lnTo>
                  <a:lnTo>
                    <a:pt x="500" y="35"/>
                  </a:lnTo>
                  <a:lnTo>
                    <a:pt x="503" y="45"/>
                  </a:lnTo>
                  <a:lnTo>
                    <a:pt x="506" y="54"/>
                  </a:lnTo>
                  <a:lnTo>
                    <a:pt x="506" y="64"/>
                  </a:lnTo>
                  <a:lnTo>
                    <a:pt x="506" y="70"/>
                  </a:lnTo>
                  <a:lnTo>
                    <a:pt x="505" y="76"/>
                  </a:lnTo>
                  <a:lnTo>
                    <a:pt x="502" y="85"/>
                  </a:lnTo>
                  <a:lnTo>
                    <a:pt x="497" y="94"/>
                  </a:lnTo>
                  <a:lnTo>
                    <a:pt x="493" y="103"/>
                  </a:lnTo>
                  <a:lnTo>
                    <a:pt x="488" y="111"/>
                  </a:lnTo>
                  <a:lnTo>
                    <a:pt x="484" y="120"/>
                  </a:lnTo>
                  <a:lnTo>
                    <a:pt x="481" y="131"/>
                  </a:lnTo>
                  <a:lnTo>
                    <a:pt x="481" y="135"/>
                  </a:lnTo>
                  <a:lnTo>
                    <a:pt x="479" y="141"/>
                  </a:lnTo>
                  <a:lnTo>
                    <a:pt x="479" y="187"/>
                  </a:lnTo>
                  <a:lnTo>
                    <a:pt x="479" y="196"/>
                  </a:lnTo>
                  <a:lnTo>
                    <a:pt x="477" y="201"/>
                  </a:lnTo>
                  <a:lnTo>
                    <a:pt x="476" y="204"/>
                  </a:lnTo>
                  <a:lnTo>
                    <a:pt x="473" y="211"/>
                  </a:lnTo>
                  <a:lnTo>
                    <a:pt x="468" y="219"/>
                  </a:lnTo>
                  <a:lnTo>
                    <a:pt x="462" y="225"/>
                  </a:lnTo>
                  <a:lnTo>
                    <a:pt x="456" y="231"/>
                  </a:lnTo>
                  <a:lnTo>
                    <a:pt x="442" y="245"/>
                  </a:lnTo>
                  <a:lnTo>
                    <a:pt x="413" y="272"/>
                  </a:lnTo>
                  <a:lnTo>
                    <a:pt x="387" y="295"/>
                  </a:lnTo>
                  <a:lnTo>
                    <a:pt x="362" y="319"/>
                  </a:lnTo>
                  <a:lnTo>
                    <a:pt x="333" y="345"/>
                  </a:lnTo>
                  <a:lnTo>
                    <a:pt x="349" y="374"/>
                  </a:lnTo>
                  <a:lnTo>
                    <a:pt x="366" y="401"/>
                  </a:lnTo>
                  <a:lnTo>
                    <a:pt x="383" y="427"/>
                  </a:lnTo>
                  <a:lnTo>
                    <a:pt x="391" y="439"/>
                  </a:lnTo>
                  <a:lnTo>
                    <a:pt x="400" y="450"/>
                  </a:lnTo>
                  <a:lnTo>
                    <a:pt x="410" y="461"/>
                  </a:lnTo>
                  <a:lnTo>
                    <a:pt x="421" y="470"/>
                  </a:lnTo>
                  <a:lnTo>
                    <a:pt x="426" y="473"/>
                  </a:lnTo>
                  <a:lnTo>
                    <a:pt x="432" y="477"/>
                  </a:lnTo>
                  <a:lnTo>
                    <a:pt x="436" y="481"/>
                  </a:lnTo>
                  <a:lnTo>
                    <a:pt x="442" y="485"/>
                  </a:lnTo>
                  <a:lnTo>
                    <a:pt x="456" y="490"/>
                  </a:lnTo>
                  <a:lnTo>
                    <a:pt x="470" y="494"/>
                  </a:lnTo>
                  <a:lnTo>
                    <a:pt x="484" y="497"/>
                  </a:lnTo>
                  <a:lnTo>
                    <a:pt x="491" y="497"/>
                  </a:lnTo>
                  <a:lnTo>
                    <a:pt x="500" y="497"/>
                  </a:lnTo>
                  <a:lnTo>
                    <a:pt x="517" y="497"/>
                  </a:lnTo>
                  <a:lnTo>
                    <a:pt x="534" y="496"/>
                  </a:lnTo>
                  <a:lnTo>
                    <a:pt x="549" y="493"/>
                  </a:lnTo>
                  <a:lnTo>
                    <a:pt x="564" y="491"/>
                  </a:lnTo>
                  <a:lnTo>
                    <a:pt x="578" y="487"/>
                  </a:lnTo>
                  <a:lnTo>
                    <a:pt x="593" y="484"/>
                  </a:lnTo>
                  <a:lnTo>
                    <a:pt x="627" y="473"/>
                  </a:lnTo>
                  <a:lnTo>
                    <a:pt x="662" y="465"/>
                  </a:lnTo>
                  <a:lnTo>
                    <a:pt x="705" y="455"/>
                  </a:lnTo>
                  <a:lnTo>
                    <a:pt x="741" y="447"/>
                  </a:lnTo>
                  <a:lnTo>
                    <a:pt x="754" y="446"/>
                  </a:lnTo>
                  <a:lnTo>
                    <a:pt x="757" y="446"/>
                  </a:lnTo>
                  <a:lnTo>
                    <a:pt x="757" y="447"/>
                  </a:lnTo>
                  <a:lnTo>
                    <a:pt x="755" y="449"/>
                  </a:lnTo>
                  <a:lnTo>
                    <a:pt x="749" y="452"/>
                  </a:lnTo>
                  <a:lnTo>
                    <a:pt x="741" y="455"/>
                  </a:lnTo>
                  <a:lnTo>
                    <a:pt x="731" y="456"/>
                  </a:lnTo>
                  <a:lnTo>
                    <a:pt x="711" y="461"/>
                  </a:lnTo>
                  <a:lnTo>
                    <a:pt x="699" y="462"/>
                  </a:lnTo>
                  <a:lnTo>
                    <a:pt x="688" y="467"/>
                  </a:lnTo>
                  <a:lnTo>
                    <a:pt x="679" y="470"/>
                  </a:lnTo>
                  <a:lnTo>
                    <a:pt x="658" y="476"/>
                  </a:lnTo>
                  <a:lnTo>
                    <a:pt x="638" y="482"/>
                  </a:lnTo>
                  <a:lnTo>
                    <a:pt x="629" y="487"/>
                  </a:lnTo>
                  <a:lnTo>
                    <a:pt x="618" y="491"/>
                  </a:lnTo>
                  <a:lnTo>
                    <a:pt x="633" y="496"/>
                  </a:lnTo>
                  <a:lnTo>
                    <a:pt x="645" y="502"/>
                  </a:lnTo>
                  <a:lnTo>
                    <a:pt x="670" y="516"/>
                  </a:lnTo>
                  <a:lnTo>
                    <a:pt x="680" y="522"/>
                  </a:lnTo>
                  <a:lnTo>
                    <a:pt x="693" y="529"/>
                  </a:lnTo>
                  <a:lnTo>
                    <a:pt x="712" y="544"/>
                  </a:lnTo>
                  <a:lnTo>
                    <a:pt x="723" y="552"/>
                  </a:lnTo>
                  <a:lnTo>
                    <a:pt x="734" y="558"/>
                  </a:lnTo>
                  <a:lnTo>
                    <a:pt x="755" y="569"/>
                  </a:lnTo>
                  <a:lnTo>
                    <a:pt x="767" y="573"/>
                  </a:lnTo>
                  <a:lnTo>
                    <a:pt x="780" y="576"/>
                  </a:lnTo>
                  <a:lnTo>
                    <a:pt x="793" y="579"/>
                  </a:lnTo>
                  <a:lnTo>
                    <a:pt x="807" y="579"/>
                  </a:lnTo>
                  <a:lnTo>
                    <a:pt x="815" y="579"/>
                  </a:lnTo>
                  <a:lnTo>
                    <a:pt x="822" y="576"/>
                  </a:lnTo>
                  <a:lnTo>
                    <a:pt x="825" y="575"/>
                  </a:lnTo>
                  <a:lnTo>
                    <a:pt x="828" y="572"/>
                  </a:lnTo>
                  <a:lnTo>
                    <a:pt x="833" y="567"/>
                  </a:lnTo>
                  <a:lnTo>
                    <a:pt x="844" y="555"/>
                  </a:lnTo>
                  <a:lnTo>
                    <a:pt x="853" y="540"/>
                  </a:lnTo>
                  <a:lnTo>
                    <a:pt x="860" y="532"/>
                  </a:lnTo>
                  <a:lnTo>
                    <a:pt x="866" y="525"/>
                  </a:lnTo>
                  <a:lnTo>
                    <a:pt x="874" y="519"/>
                  </a:lnTo>
                  <a:lnTo>
                    <a:pt x="882" y="514"/>
                  </a:lnTo>
                  <a:lnTo>
                    <a:pt x="891" y="509"/>
                  </a:lnTo>
                  <a:lnTo>
                    <a:pt x="900" y="506"/>
                  </a:lnTo>
                  <a:lnTo>
                    <a:pt x="909" y="503"/>
                  </a:lnTo>
                  <a:lnTo>
                    <a:pt x="920" y="503"/>
                  </a:lnTo>
                  <a:lnTo>
                    <a:pt x="932" y="502"/>
                  </a:lnTo>
                  <a:lnTo>
                    <a:pt x="943" y="502"/>
                  </a:lnTo>
                  <a:lnTo>
                    <a:pt x="964" y="505"/>
                  </a:lnTo>
                  <a:lnTo>
                    <a:pt x="984" y="506"/>
                  </a:lnTo>
                  <a:lnTo>
                    <a:pt x="996" y="506"/>
                  </a:lnTo>
                  <a:lnTo>
                    <a:pt x="1008" y="505"/>
                  </a:lnTo>
                  <a:lnTo>
                    <a:pt x="1043" y="502"/>
                  </a:lnTo>
                  <a:lnTo>
                    <a:pt x="1060" y="499"/>
                  </a:lnTo>
                  <a:lnTo>
                    <a:pt x="1068" y="496"/>
                  </a:lnTo>
                  <a:lnTo>
                    <a:pt x="1077" y="493"/>
                  </a:lnTo>
                  <a:lnTo>
                    <a:pt x="1082" y="490"/>
                  </a:lnTo>
                  <a:lnTo>
                    <a:pt x="1086" y="487"/>
                  </a:lnTo>
                  <a:lnTo>
                    <a:pt x="1094" y="481"/>
                  </a:lnTo>
                  <a:lnTo>
                    <a:pt x="1098" y="477"/>
                  </a:lnTo>
                  <a:lnTo>
                    <a:pt x="1101" y="476"/>
                  </a:lnTo>
                  <a:lnTo>
                    <a:pt x="1103" y="477"/>
                  </a:lnTo>
                  <a:lnTo>
                    <a:pt x="1104" y="481"/>
                  </a:lnTo>
                  <a:lnTo>
                    <a:pt x="1103" y="482"/>
                  </a:lnTo>
                  <a:lnTo>
                    <a:pt x="1101" y="484"/>
                  </a:lnTo>
                  <a:lnTo>
                    <a:pt x="1094" y="488"/>
                  </a:lnTo>
                  <a:lnTo>
                    <a:pt x="1083" y="493"/>
                  </a:lnTo>
                  <a:lnTo>
                    <a:pt x="1069" y="499"/>
                  </a:lnTo>
                  <a:lnTo>
                    <a:pt x="1054" y="505"/>
                  </a:lnTo>
                  <a:lnTo>
                    <a:pt x="1039" y="508"/>
                  </a:lnTo>
                  <a:lnTo>
                    <a:pt x="1024" y="512"/>
                  </a:lnTo>
                  <a:lnTo>
                    <a:pt x="1018" y="512"/>
                  </a:lnTo>
                  <a:lnTo>
                    <a:pt x="1010" y="514"/>
                  </a:lnTo>
                  <a:lnTo>
                    <a:pt x="993" y="514"/>
                  </a:lnTo>
                  <a:lnTo>
                    <a:pt x="978" y="512"/>
                  </a:lnTo>
                  <a:lnTo>
                    <a:pt x="946" y="511"/>
                  </a:lnTo>
                  <a:lnTo>
                    <a:pt x="928" y="511"/>
                  </a:lnTo>
                  <a:lnTo>
                    <a:pt x="912" y="512"/>
                  </a:lnTo>
                  <a:lnTo>
                    <a:pt x="905" y="514"/>
                  </a:lnTo>
                  <a:lnTo>
                    <a:pt x="897" y="516"/>
                  </a:lnTo>
                  <a:lnTo>
                    <a:pt x="889" y="520"/>
                  </a:lnTo>
                  <a:lnTo>
                    <a:pt x="882" y="525"/>
                  </a:lnTo>
                  <a:lnTo>
                    <a:pt x="877" y="528"/>
                  </a:lnTo>
                  <a:lnTo>
                    <a:pt x="873" y="532"/>
                  </a:lnTo>
                  <a:lnTo>
                    <a:pt x="866" y="540"/>
                  </a:lnTo>
                  <a:lnTo>
                    <a:pt x="862" y="549"/>
                  </a:lnTo>
                  <a:lnTo>
                    <a:pt x="857" y="558"/>
                  </a:lnTo>
                  <a:lnTo>
                    <a:pt x="853" y="566"/>
                  </a:lnTo>
                  <a:lnTo>
                    <a:pt x="847" y="573"/>
                  </a:lnTo>
                  <a:lnTo>
                    <a:pt x="844" y="576"/>
                  </a:lnTo>
                  <a:lnTo>
                    <a:pt x="839" y="581"/>
                  </a:lnTo>
                  <a:lnTo>
                    <a:pt x="830" y="587"/>
                  </a:lnTo>
                  <a:lnTo>
                    <a:pt x="839" y="589"/>
                  </a:lnTo>
                  <a:lnTo>
                    <a:pt x="848" y="590"/>
                  </a:lnTo>
                  <a:lnTo>
                    <a:pt x="857" y="593"/>
                  </a:lnTo>
                  <a:lnTo>
                    <a:pt x="866" y="598"/>
                  </a:lnTo>
                  <a:lnTo>
                    <a:pt x="876" y="602"/>
                  </a:lnTo>
                  <a:lnTo>
                    <a:pt x="885" y="607"/>
                  </a:lnTo>
                  <a:lnTo>
                    <a:pt x="900" y="617"/>
                  </a:lnTo>
                  <a:lnTo>
                    <a:pt x="923" y="636"/>
                  </a:lnTo>
                  <a:lnTo>
                    <a:pt x="929" y="640"/>
                  </a:lnTo>
                  <a:lnTo>
                    <a:pt x="931" y="642"/>
                  </a:lnTo>
                  <a:lnTo>
                    <a:pt x="886" y="622"/>
                  </a:lnTo>
                  <a:lnTo>
                    <a:pt x="853" y="610"/>
                  </a:lnTo>
                  <a:lnTo>
                    <a:pt x="838" y="604"/>
                  </a:lnTo>
                  <a:lnTo>
                    <a:pt x="822" y="601"/>
                  </a:lnTo>
                  <a:lnTo>
                    <a:pt x="807" y="599"/>
                  </a:lnTo>
                  <a:lnTo>
                    <a:pt x="793" y="598"/>
                  </a:lnTo>
                  <a:lnTo>
                    <a:pt x="778" y="595"/>
                  </a:lnTo>
                  <a:lnTo>
                    <a:pt x="770" y="593"/>
                  </a:lnTo>
                  <a:lnTo>
                    <a:pt x="764" y="592"/>
                  </a:lnTo>
                  <a:lnTo>
                    <a:pt x="757" y="589"/>
                  </a:lnTo>
                  <a:lnTo>
                    <a:pt x="751" y="586"/>
                  </a:lnTo>
                  <a:lnTo>
                    <a:pt x="743" y="582"/>
                  </a:lnTo>
                  <a:lnTo>
                    <a:pt x="735" y="579"/>
                  </a:lnTo>
                  <a:lnTo>
                    <a:pt x="717" y="566"/>
                  </a:lnTo>
                  <a:lnTo>
                    <a:pt x="700" y="554"/>
                  </a:lnTo>
                  <a:lnTo>
                    <a:pt x="683" y="541"/>
                  </a:lnTo>
                  <a:lnTo>
                    <a:pt x="668" y="532"/>
                  </a:lnTo>
                  <a:lnTo>
                    <a:pt x="651" y="523"/>
                  </a:lnTo>
                  <a:lnTo>
                    <a:pt x="642" y="520"/>
                  </a:lnTo>
                  <a:lnTo>
                    <a:pt x="635" y="517"/>
                  </a:lnTo>
                  <a:lnTo>
                    <a:pt x="629" y="516"/>
                  </a:lnTo>
                  <a:lnTo>
                    <a:pt x="624" y="514"/>
                  </a:lnTo>
                  <a:lnTo>
                    <a:pt x="615" y="512"/>
                  </a:lnTo>
                  <a:lnTo>
                    <a:pt x="604" y="511"/>
                  </a:lnTo>
                  <a:lnTo>
                    <a:pt x="592" y="511"/>
                  </a:lnTo>
                  <a:lnTo>
                    <a:pt x="558" y="511"/>
                  </a:lnTo>
                  <a:lnTo>
                    <a:pt x="542" y="512"/>
                  </a:lnTo>
                  <a:lnTo>
                    <a:pt x="528" y="514"/>
                  </a:lnTo>
                  <a:lnTo>
                    <a:pt x="497" y="517"/>
                  </a:lnTo>
                  <a:lnTo>
                    <a:pt x="464" y="522"/>
                  </a:lnTo>
                  <a:lnTo>
                    <a:pt x="470" y="531"/>
                  </a:lnTo>
                  <a:lnTo>
                    <a:pt x="473" y="541"/>
                  </a:lnTo>
                  <a:lnTo>
                    <a:pt x="476" y="551"/>
                  </a:lnTo>
                  <a:lnTo>
                    <a:pt x="479" y="560"/>
                  </a:lnTo>
                  <a:lnTo>
                    <a:pt x="481" y="579"/>
                  </a:lnTo>
                  <a:lnTo>
                    <a:pt x="484" y="590"/>
                  </a:lnTo>
                  <a:lnTo>
                    <a:pt x="485" y="601"/>
                  </a:lnTo>
                  <a:lnTo>
                    <a:pt x="490" y="616"/>
                  </a:lnTo>
                  <a:lnTo>
                    <a:pt x="493" y="630"/>
                  </a:lnTo>
                  <a:lnTo>
                    <a:pt x="503" y="654"/>
                  </a:lnTo>
                  <a:lnTo>
                    <a:pt x="508" y="666"/>
                  </a:lnTo>
                  <a:lnTo>
                    <a:pt x="513" y="678"/>
                  </a:lnTo>
                  <a:lnTo>
                    <a:pt x="516" y="692"/>
                  </a:lnTo>
                  <a:lnTo>
                    <a:pt x="520" y="707"/>
                  </a:lnTo>
                  <a:lnTo>
                    <a:pt x="523" y="724"/>
                  </a:lnTo>
                  <a:lnTo>
                    <a:pt x="528" y="741"/>
                  </a:lnTo>
                  <a:lnTo>
                    <a:pt x="532" y="756"/>
                  </a:lnTo>
                  <a:lnTo>
                    <a:pt x="535" y="762"/>
                  </a:lnTo>
                  <a:lnTo>
                    <a:pt x="540" y="770"/>
                  </a:lnTo>
                  <a:lnTo>
                    <a:pt x="548" y="782"/>
                  </a:lnTo>
                  <a:lnTo>
                    <a:pt x="552" y="786"/>
                  </a:lnTo>
                  <a:lnTo>
                    <a:pt x="558" y="791"/>
                  </a:lnTo>
                  <a:lnTo>
                    <a:pt x="564" y="794"/>
                  </a:lnTo>
                  <a:lnTo>
                    <a:pt x="571" y="797"/>
                  </a:lnTo>
                  <a:lnTo>
                    <a:pt x="578" y="800"/>
                  </a:lnTo>
                  <a:lnTo>
                    <a:pt x="586" y="800"/>
                  </a:lnTo>
                  <a:lnTo>
                    <a:pt x="600" y="802"/>
                  </a:lnTo>
                  <a:lnTo>
                    <a:pt x="613" y="802"/>
                  </a:lnTo>
                  <a:lnTo>
                    <a:pt x="638" y="800"/>
                  </a:lnTo>
                  <a:lnTo>
                    <a:pt x="662" y="799"/>
                  </a:lnTo>
                  <a:lnTo>
                    <a:pt x="674" y="799"/>
                  </a:lnTo>
                  <a:lnTo>
                    <a:pt x="688" y="800"/>
                  </a:lnTo>
                  <a:lnTo>
                    <a:pt x="702" y="802"/>
                  </a:lnTo>
                  <a:lnTo>
                    <a:pt x="714" y="806"/>
                  </a:lnTo>
                  <a:lnTo>
                    <a:pt x="728" y="811"/>
                  </a:lnTo>
                  <a:lnTo>
                    <a:pt x="738" y="817"/>
                  </a:lnTo>
                  <a:lnTo>
                    <a:pt x="749" y="823"/>
                  </a:lnTo>
                  <a:lnTo>
                    <a:pt x="757" y="827"/>
                  </a:lnTo>
                  <a:lnTo>
                    <a:pt x="761" y="832"/>
                  </a:lnTo>
                  <a:lnTo>
                    <a:pt x="763" y="832"/>
                  </a:lnTo>
                  <a:lnTo>
                    <a:pt x="751" y="832"/>
                  </a:lnTo>
                  <a:lnTo>
                    <a:pt x="741" y="829"/>
                  </a:lnTo>
                  <a:lnTo>
                    <a:pt x="722" y="823"/>
                  </a:lnTo>
                  <a:lnTo>
                    <a:pt x="703" y="815"/>
                  </a:lnTo>
                  <a:lnTo>
                    <a:pt x="694" y="814"/>
                  </a:lnTo>
                  <a:lnTo>
                    <a:pt x="682" y="811"/>
                  </a:lnTo>
                  <a:lnTo>
                    <a:pt x="668" y="811"/>
                  </a:lnTo>
                  <a:lnTo>
                    <a:pt x="654" y="809"/>
                  </a:lnTo>
                  <a:lnTo>
                    <a:pt x="629" y="809"/>
                  </a:lnTo>
                  <a:lnTo>
                    <a:pt x="575" y="811"/>
                  </a:lnTo>
                  <a:lnTo>
                    <a:pt x="596" y="831"/>
                  </a:lnTo>
                  <a:lnTo>
                    <a:pt x="616" y="847"/>
                  </a:lnTo>
                  <a:lnTo>
                    <a:pt x="638" y="861"/>
                  </a:lnTo>
                  <a:lnTo>
                    <a:pt x="658" y="873"/>
                  </a:lnTo>
                  <a:lnTo>
                    <a:pt x="680" y="884"/>
                  </a:lnTo>
                  <a:lnTo>
                    <a:pt x="702" y="896"/>
                  </a:lnTo>
                  <a:lnTo>
                    <a:pt x="752" y="919"/>
                  </a:lnTo>
                  <a:lnTo>
                    <a:pt x="770" y="929"/>
                  </a:lnTo>
                  <a:lnTo>
                    <a:pt x="790" y="945"/>
                  </a:lnTo>
                  <a:lnTo>
                    <a:pt x="812" y="961"/>
                  </a:lnTo>
                  <a:lnTo>
                    <a:pt x="831" y="977"/>
                  </a:lnTo>
                  <a:lnTo>
                    <a:pt x="847" y="990"/>
                  </a:lnTo>
                  <a:lnTo>
                    <a:pt x="856" y="999"/>
                  </a:lnTo>
                  <a:lnTo>
                    <a:pt x="857" y="1001"/>
                  </a:lnTo>
                  <a:lnTo>
                    <a:pt x="856" y="1001"/>
                  </a:lnTo>
                  <a:lnTo>
                    <a:pt x="845" y="992"/>
                  </a:lnTo>
                  <a:lnTo>
                    <a:pt x="822" y="974"/>
                  </a:lnTo>
                  <a:lnTo>
                    <a:pt x="810" y="966"/>
                  </a:lnTo>
                  <a:lnTo>
                    <a:pt x="798" y="958"/>
                  </a:lnTo>
                  <a:lnTo>
                    <a:pt x="760" y="937"/>
                  </a:lnTo>
                  <a:lnTo>
                    <a:pt x="723" y="920"/>
                  </a:lnTo>
                  <a:lnTo>
                    <a:pt x="688" y="902"/>
                  </a:lnTo>
                  <a:lnTo>
                    <a:pt x="650" y="882"/>
                  </a:lnTo>
                  <a:lnTo>
                    <a:pt x="624" y="867"/>
                  </a:lnTo>
                  <a:lnTo>
                    <a:pt x="600" y="853"/>
                  </a:lnTo>
                  <a:lnTo>
                    <a:pt x="577" y="838"/>
                  </a:lnTo>
                  <a:lnTo>
                    <a:pt x="568" y="831"/>
                  </a:lnTo>
                  <a:lnTo>
                    <a:pt x="557" y="823"/>
                  </a:lnTo>
                  <a:lnTo>
                    <a:pt x="548" y="814"/>
                  </a:lnTo>
                  <a:lnTo>
                    <a:pt x="540" y="805"/>
                  </a:lnTo>
                  <a:lnTo>
                    <a:pt x="532" y="796"/>
                  </a:lnTo>
                  <a:lnTo>
                    <a:pt x="525" y="785"/>
                  </a:lnTo>
                  <a:lnTo>
                    <a:pt x="520" y="773"/>
                  </a:lnTo>
                  <a:lnTo>
                    <a:pt x="514" y="761"/>
                  </a:lnTo>
                  <a:lnTo>
                    <a:pt x="510" y="747"/>
                  </a:lnTo>
                  <a:lnTo>
                    <a:pt x="506" y="733"/>
                  </a:lnTo>
                  <a:lnTo>
                    <a:pt x="503" y="718"/>
                  </a:lnTo>
                  <a:lnTo>
                    <a:pt x="500" y="703"/>
                  </a:lnTo>
                  <a:lnTo>
                    <a:pt x="496" y="689"/>
                  </a:lnTo>
                  <a:lnTo>
                    <a:pt x="493" y="677"/>
                  </a:lnTo>
                  <a:lnTo>
                    <a:pt x="484" y="651"/>
                  </a:lnTo>
                  <a:lnTo>
                    <a:pt x="471" y="622"/>
                  </a:lnTo>
                  <a:lnTo>
                    <a:pt x="464" y="602"/>
                  </a:lnTo>
                  <a:lnTo>
                    <a:pt x="459" y="584"/>
                  </a:lnTo>
                  <a:lnTo>
                    <a:pt x="453" y="566"/>
                  </a:lnTo>
                  <a:lnTo>
                    <a:pt x="445" y="546"/>
                  </a:lnTo>
                  <a:lnTo>
                    <a:pt x="436" y="531"/>
                  </a:lnTo>
                  <a:lnTo>
                    <a:pt x="432" y="523"/>
                  </a:lnTo>
                  <a:lnTo>
                    <a:pt x="427" y="517"/>
                  </a:lnTo>
                  <a:lnTo>
                    <a:pt x="416" y="506"/>
                  </a:lnTo>
                  <a:lnTo>
                    <a:pt x="406" y="496"/>
                  </a:lnTo>
                  <a:lnTo>
                    <a:pt x="383" y="476"/>
                  </a:lnTo>
                  <a:lnTo>
                    <a:pt x="372" y="465"/>
                  </a:lnTo>
                  <a:lnTo>
                    <a:pt x="360" y="452"/>
                  </a:lnTo>
                  <a:lnTo>
                    <a:pt x="351" y="441"/>
                  </a:lnTo>
                  <a:lnTo>
                    <a:pt x="343" y="430"/>
                  </a:lnTo>
                  <a:lnTo>
                    <a:pt x="331" y="411"/>
                  </a:lnTo>
                  <a:lnTo>
                    <a:pt x="319" y="389"/>
                  </a:lnTo>
                  <a:lnTo>
                    <a:pt x="311" y="379"/>
                  </a:lnTo>
                  <a:lnTo>
                    <a:pt x="304" y="366"/>
                  </a:lnTo>
                  <a:lnTo>
                    <a:pt x="267" y="404"/>
                  </a:lnTo>
                  <a:lnTo>
                    <a:pt x="250" y="421"/>
                  </a:lnTo>
                  <a:lnTo>
                    <a:pt x="235" y="438"/>
                  </a:lnTo>
                  <a:lnTo>
                    <a:pt x="220" y="455"/>
                  </a:lnTo>
                  <a:lnTo>
                    <a:pt x="204" y="473"/>
                  </a:lnTo>
                  <a:lnTo>
                    <a:pt x="189" y="491"/>
                  </a:lnTo>
                  <a:lnTo>
                    <a:pt x="172" y="514"/>
                  </a:lnTo>
                  <a:lnTo>
                    <a:pt x="156" y="537"/>
                  </a:lnTo>
                  <a:lnTo>
                    <a:pt x="139" y="561"/>
                  </a:lnTo>
                  <a:lnTo>
                    <a:pt x="136" y="564"/>
                  </a:lnTo>
                  <a:lnTo>
                    <a:pt x="133" y="567"/>
                  </a:lnTo>
                  <a:lnTo>
                    <a:pt x="127" y="573"/>
                  </a:lnTo>
                  <a:lnTo>
                    <a:pt x="124" y="576"/>
                  </a:lnTo>
                  <a:lnTo>
                    <a:pt x="122" y="579"/>
                  </a:lnTo>
                  <a:lnTo>
                    <a:pt x="121" y="584"/>
                  </a:lnTo>
                  <a:lnTo>
                    <a:pt x="119" y="589"/>
                  </a:lnTo>
                  <a:lnTo>
                    <a:pt x="121" y="595"/>
                  </a:lnTo>
                  <a:lnTo>
                    <a:pt x="124" y="601"/>
                  </a:lnTo>
                  <a:lnTo>
                    <a:pt x="127" y="605"/>
                  </a:lnTo>
                  <a:lnTo>
                    <a:pt x="131" y="610"/>
                  </a:lnTo>
                  <a:lnTo>
                    <a:pt x="142" y="619"/>
                  </a:lnTo>
                  <a:lnTo>
                    <a:pt x="148" y="625"/>
                  </a:lnTo>
                  <a:lnTo>
                    <a:pt x="151" y="631"/>
                  </a:lnTo>
                  <a:lnTo>
                    <a:pt x="169" y="660"/>
                  </a:lnTo>
                  <a:lnTo>
                    <a:pt x="183" y="687"/>
                  </a:lnTo>
                  <a:lnTo>
                    <a:pt x="195" y="716"/>
                  </a:lnTo>
                  <a:lnTo>
                    <a:pt x="211" y="747"/>
                  </a:lnTo>
                  <a:lnTo>
                    <a:pt x="214" y="753"/>
                  </a:lnTo>
                  <a:lnTo>
                    <a:pt x="217" y="759"/>
                  </a:lnTo>
                  <a:lnTo>
                    <a:pt x="223" y="768"/>
                  </a:lnTo>
                  <a:lnTo>
                    <a:pt x="229" y="776"/>
                  </a:lnTo>
                  <a:lnTo>
                    <a:pt x="236" y="783"/>
                  </a:lnTo>
                  <a:lnTo>
                    <a:pt x="252" y="797"/>
                  </a:lnTo>
                  <a:lnTo>
                    <a:pt x="269" y="814"/>
                  </a:lnTo>
                  <a:lnTo>
                    <a:pt x="278" y="824"/>
                  </a:lnTo>
                  <a:lnTo>
                    <a:pt x="287" y="834"/>
                  </a:lnTo>
                  <a:lnTo>
                    <a:pt x="293" y="844"/>
                  </a:lnTo>
                  <a:lnTo>
                    <a:pt x="299" y="855"/>
                  </a:lnTo>
                  <a:lnTo>
                    <a:pt x="310" y="876"/>
                  </a:lnTo>
                  <a:lnTo>
                    <a:pt x="322" y="899"/>
                  </a:lnTo>
                  <a:lnTo>
                    <a:pt x="330" y="913"/>
                  </a:lnTo>
                  <a:lnTo>
                    <a:pt x="336" y="925"/>
                  </a:lnTo>
                  <a:lnTo>
                    <a:pt x="348" y="948"/>
                  </a:lnTo>
                  <a:lnTo>
                    <a:pt x="354" y="957"/>
                  </a:lnTo>
                  <a:lnTo>
                    <a:pt x="363" y="967"/>
                  </a:lnTo>
                  <a:lnTo>
                    <a:pt x="372" y="977"/>
                  </a:lnTo>
                  <a:lnTo>
                    <a:pt x="377" y="980"/>
                  </a:lnTo>
                  <a:lnTo>
                    <a:pt x="384" y="984"/>
                  </a:lnTo>
                  <a:lnTo>
                    <a:pt x="398" y="993"/>
                  </a:lnTo>
                  <a:lnTo>
                    <a:pt x="420" y="1009"/>
                  </a:lnTo>
                  <a:lnTo>
                    <a:pt x="449" y="1028"/>
                  </a:lnTo>
                  <a:lnTo>
                    <a:pt x="481" y="1050"/>
                  </a:lnTo>
                  <a:lnTo>
                    <a:pt x="516" y="1069"/>
                  </a:lnTo>
                  <a:lnTo>
                    <a:pt x="534" y="1079"/>
                  </a:lnTo>
                  <a:lnTo>
                    <a:pt x="552" y="1088"/>
                  </a:lnTo>
                  <a:lnTo>
                    <a:pt x="569" y="1094"/>
                  </a:lnTo>
                  <a:lnTo>
                    <a:pt x="586" y="1100"/>
                  </a:lnTo>
                  <a:lnTo>
                    <a:pt x="601" y="1103"/>
                  </a:lnTo>
                  <a:lnTo>
                    <a:pt x="616" y="1104"/>
                  </a:lnTo>
                  <a:lnTo>
                    <a:pt x="622" y="1103"/>
                  </a:lnTo>
                  <a:lnTo>
                    <a:pt x="630" y="1103"/>
                  </a:lnTo>
                  <a:lnTo>
                    <a:pt x="641" y="1100"/>
                  </a:lnTo>
                  <a:lnTo>
                    <a:pt x="653" y="1097"/>
                  </a:lnTo>
                  <a:lnTo>
                    <a:pt x="659" y="1095"/>
                  </a:lnTo>
                  <a:lnTo>
                    <a:pt x="667" y="1094"/>
                  </a:lnTo>
                  <a:lnTo>
                    <a:pt x="677" y="1092"/>
                  </a:lnTo>
                  <a:lnTo>
                    <a:pt x="688" y="1089"/>
                  </a:lnTo>
                  <a:lnTo>
                    <a:pt x="709" y="1082"/>
                  </a:lnTo>
                  <a:lnTo>
                    <a:pt x="731" y="1074"/>
                  </a:lnTo>
                  <a:lnTo>
                    <a:pt x="749" y="1063"/>
                  </a:lnTo>
                  <a:lnTo>
                    <a:pt x="761" y="1053"/>
                  </a:lnTo>
                  <a:lnTo>
                    <a:pt x="776" y="1036"/>
                  </a:lnTo>
                  <a:lnTo>
                    <a:pt x="783" y="1031"/>
                  </a:lnTo>
                  <a:lnTo>
                    <a:pt x="784" y="1030"/>
                  </a:lnTo>
                  <a:lnTo>
                    <a:pt x="786" y="1031"/>
                  </a:lnTo>
                  <a:lnTo>
                    <a:pt x="784" y="1033"/>
                  </a:lnTo>
                  <a:lnTo>
                    <a:pt x="783" y="1037"/>
                  </a:lnTo>
                  <a:lnTo>
                    <a:pt x="773" y="1053"/>
                  </a:lnTo>
                  <a:lnTo>
                    <a:pt x="770" y="1056"/>
                  </a:lnTo>
                  <a:lnTo>
                    <a:pt x="767" y="1060"/>
                  </a:lnTo>
                  <a:lnTo>
                    <a:pt x="764" y="1063"/>
                  </a:lnTo>
                  <a:lnTo>
                    <a:pt x="761" y="1068"/>
                  </a:lnTo>
                  <a:lnTo>
                    <a:pt x="757" y="1071"/>
                  </a:lnTo>
                  <a:lnTo>
                    <a:pt x="754" y="1072"/>
                  </a:lnTo>
                  <a:lnTo>
                    <a:pt x="746" y="1079"/>
                  </a:lnTo>
                  <a:lnTo>
                    <a:pt x="738" y="1082"/>
                  </a:lnTo>
                  <a:lnTo>
                    <a:pt x="729" y="1085"/>
                  </a:lnTo>
                  <a:lnTo>
                    <a:pt x="712" y="1091"/>
                  </a:lnTo>
                  <a:lnTo>
                    <a:pt x="693" y="1094"/>
                  </a:lnTo>
                  <a:lnTo>
                    <a:pt x="674" y="1098"/>
                  </a:lnTo>
                  <a:lnTo>
                    <a:pt x="654" y="1103"/>
                  </a:lnTo>
                  <a:lnTo>
                    <a:pt x="644" y="1106"/>
                  </a:lnTo>
                  <a:lnTo>
                    <a:pt x="635" y="1109"/>
                  </a:lnTo>
                  <a:lnTo>
                    <a:pt x="648" y="1115"/>
                  </a:lnTo>
                  <a:lnTo>
                    <a:pt x="662" y="1121"/>
                  </a:lnTo>
                  <a:lnTo>
                    <a:pt x="685" y="1130"/>
                  </a:lnTo>
                  <a:lnTo>
                    <a:pt x="709" y="1141"/>
                  </a:lnTo>
                  <a:lnTo>
                    <a:pt x="720" y="1149"/>
                  </a:lnTo>
                  <a:lnTo>
                    <a:pt x="734" y="1158"/>
                  </a:lnTo>
                  <a:lnTo>
                    <a:pt x="773" y="1188"/>
                  </a:lnTo>
                  <a:lnTo>
                    <a:pt x="792" y="1200"/>
                  </a:lnTo>
                  <a:lnTo>
                    <a:pt x="809" y="1212"/>
                  </a:lnTo>
                  <a:lnTo>
                    <a:pt x="827" y="1222"/>
                  </a:lnTo>
                  <a:lnTo>
                    <a:pt x="838" y="1225"/>
                  </a:lnTo>
                  <a:lnTo>
                    <a:pt x="847" y="1228"/>
                  </a:lnTo>
                  <a:lnTo>
                    <a:pt x="857" y="1231"/>
                  </a:lnTo>
                  <a:lnTo>
                    <a:pt x="868" y="1232"/>
                  </a:lnTo>
                  <a:lnTo>
                    <a:pt x="880" y="1234"/>
                  </a:lnTo>
                  <a:lnTo>
                    <a:pt x="892" y="1234"/>
                  </a:lnTo>
                  <a:lnTo>
                    <a:pt x="1034" y="1234"/>
                  </a:lnTo>
                  <a:lnTo>
                    <a:pt x="1043" y="1235"/>
                  </a:lnTo>
                  <a:lnTo>
                    <a:pt x="1051" y="1237"/>
                  </a:lnTo>
                  <a:lnTo>
                    <a:pt x="1056" y="1238"/>
                  </a:lnTo>
                  <a:lnTo>
                    <a:pt x="1060" y="1240"/>
                  </a:lnTo>
                  <a:lnTo>
                    <a:pt x="1069" y="1244"/>
                  </a:lnTo>
                  <a:lnTo>
                    <a:pt x="1079" y="1249"/>
                  </a:lnTo>
                  <a:lnTo>
                    <a:pt x="1088" y="1255"/>
                  </a:lnTo>
                  <a:lnTo>
                    <a:pt x="1095" y="1261"/>
                  </a:lnTo>
                  <a:lnTo>
                    <a:pt x="1103" y="1267"/>
                  </a:lnTo>
                  <a:lnTo>
                    <a:pt x="1117" y="1279"/>
                  </a:lnTo>
                  <a:lnTo>
                    <a:pt x="1129" y="1290"/>
                  </a:lnTo>
                  <a:lnTo>
                    <a:pt x="1138" y="1301"/>
                  </a:lnTo>
                  <a:lnTo>
                    <a:pt x="1114" y="1279"/>
                  </a:lnTo>
                  <a:lnTo>
                    <a:pt x="1101" y="1269"/>
                  </a:lnTo>
                  <a:lnTo>
                    <a:pt x="1089" y="1260"/>
                  </a:lnTo>
                  <a:lnTo>
                    <a:pt x="1083" y="1257"/>
                  </a:lnTo>
                  <a:lnTo>
                    <a:pt x="1077" y="1252"/>
                  </a:lnTo>
                  <a:lnTo>
                    <a:pt x="1071" y="1249"/>
                  </a:lnTo>
                  <a:lnTo>
                    <a:pt x="1063" y="1247"/>
                  </a:lnTo>
                  <a:lnTo>
                    <a:pt x="1056" y="1244"/>
                  </a:lnTo>
                  <a:lnTo>
                    <a:pt x="1048" y="1243"/>
                  </a:lnTo>
                  <a:lnTo>
                    <a:pt x="1040" y="1243"/>
                  </a:lnTo>
                  <a:lnTo>
                    <a:pt x="1031" y="1243"/>
                  </a:lnTo>
                  <a:lnTo>
                    <a:pt x="891" y="1243"/>
                  </a:lnTo>
                  <a:lnTo>
                    <a:pt x="882" y="1241"/>
                  </a:lnTo>
                  <a:lnTo>
                    <a:pt x="874" y="1241"/>
                  </a:lnTo>
                  <a:lnTo>
                    <a:pt x="860" y="1240"/>
                  </a:lnTo>
                  <a:lnTo>
                    <a:pt x="847" y="1237"/>
                  </a:lnTo>
                  <a:lnTo>
                    <a:pt x="841" y="1237"/>
                  </a:lnTo>
                  <a:lnTo>
                    <a:pt x="831" y="1237"/>
                  </a:lnTo>
                  <a:lnTo>
                    <a:pt x="838" y="1246"/>
                  </a:lnTo>
                  <a:lnTo>
                    <a:pt x="845" y="1255"/>
                  </a:lnTo>
                  <a:lnTo>
                    <a:pt x="853" y="1264"/>
                  </a:lnTo>
                  <a:lnTo>
                    <a:pt x="863" y="1275"/>
                  </a:lnTo>
                  <a:lnTo>
                    <a:pt x="874" y="1284"/>
                  </a:lnTo>
                  <a:lnTo>
                    <a:pt x="885" y="1293"/>
                  </a:lnTo>
                  <a:lnTo>
                    <a:pt x="909" y="1311"/>
                  </a:lnTo>
                  <a:lnTo>
                    <a:pt x="931" y="1327"/>
                  </a:lnTo>
                  <a:lnTo>
                    <a:pt x="949" y="1339"/>
                  </a:lnTo>
                  <a:lnTo>
                    <a:pt x="966" y="1349"/>
                  </a:lnTo>
                  <a:lnTo>
                    <a:pt x="960" y="1349"/>
                  </a:lnTo>
                  <a:lnTo>
                    <a:pt x="953" y="1348"/>
                  </a:lnTo>
                  <a:lnTo>
                    <a:pt x="940" y="1345"/>
                  </a:lnTo>
                  <a:lnTo>
                    <a:pt x="928" y="1337"/>
                  </a:lnTo>
                  <a:lnTo>
                    <a:pt x="915" y="1330"/>
                  </a:lnTo>
                  <a:lnTo>
                    <a:pt x="902" y="1321"/>
                  </a:lnTo>
                  <a:lnTo>
                    <a:pt x="889" y="1311"/>
                  </a:lnTo>
                  <a:lnTo>
                    <a:pt x="870" y="1295"/>
                  </a:lnTo>
                  <a:lnTo>
                    <a:pt x="853" y="1279"/>
                  </a:lnTo>
                  <a:lnTo>
                    <a:pt x="838" y="1266"/>
                  </a:lnTo>
                  <a:lnTo>
                    <a:pt x="810" y="1240"/>
                  </a:lnTo>
                  <a:lnTo>
                    <a:pt x="783" y="1216"/>
                  </a:lnTo>
                  <a:lnTo>
                    <a:pt x="767" y="1202"/>
                  </a:lnTo>
                  <a:lnTo>
                    <a:pt x="749" y="1190"/>
                  </a:lnTo>
                  <a:lnTo>
                    <a:pt x="725" y="1173"/>
                  </a:lnTo>
                  <a:lnTo>
                    <a:pt x="702" y="1161"/>
                  </a:lnTo>
                  <a:lnTo>
                    <a:pt x="679" y="1150"/>
                  </a:lnTo>
                  <a:lnTo>
                    <a:pt x="658" y="1141"/>
                  </a:lnTo>
                  <a:lnTo>
                    <a:pt x="635" y="1133"/>
                  </a:lnTo>
                  <a:lnTo>
                    <a:pt x="610" y="1126"/>
                  </a:lnTo>
                  <a:lnTo>
                    <a:pt x="584" y="1118"/>
                  </a:lnTo>
                  <a:lnTo>
                    <a:pt x="557" y="1109"/>
                  </a:lnTo>
                  <a:lnTo>
                    <a:pt x="539" y="1103"/>
                  </a:lnTo>
                  <a:lnTo>
                    <a:pt x="522" y="1095"/>
                  </a:lnTo>
                  <a:lnTo>
                    <a:pt x="506" y="1089"/>
                  </a:lnTo>
                  <a:lnTo>
                    <a:pt x="493" y="1082"/>
                  </a:lnTo>
                  <a:lnTo>
                    <a:pt x="464" y="1065"/>
                  </a:lnTo>
                  <a:lnTo>
                    <a:pt x="432" y="1045"/>
                  </a:lnTo>
                  <a:lnTo>
                    <a:pt x="401" y="1028"/>
                  </a:lnTo>
                  <a:lnTo>
                    <a:pt x="374" y="1013"/>
                  </a:lnTo>
                  <a:lnTo>
                    <a:pt x="360" y="1004"/>
                  </a:lnTo>
                  <a:lnTo>
                    <a:pt x="348" y="995"/>
                  </a:lnTo>
                  <a:lnTo>
                    <a:pt x="337" y="983"/>
                  </a:lnTo>
                  <a:lnTo>
                    <a:pt x="325" y="969"/>
                  </a:lnTo>
                  <a:lnTo>
                    <a:pt x="310" y="948"/>
                  </a:lnTo>
                  <a:lnTo>
                    <a:pt x="297" y="926"/>
                  </a:lnTo>
                  <a:lnTo>
                    <a:pt x="273" y="890"/>
                  </a:lnTo>
                  <a:lnTo>
                    <a:pt x="249" y="853"/>
                  </a:lnTo>
                  <a:lnTo>
                    <a:pt x="235" y="834"/>
                  </a:lnTo>
                  <a:lnTo>
                    <a:pt x="218" y="814"/>
                  </a:lnTo>
                  <a:lnTo>
                    <a:pt x="220" y="896"/>
                  </a:lnTo>
                  <a:lnTo>
                    <a:pt x="221" y="977"/>
                  </a:lnTo>
                  <a:lnTo>
                    <a:pt x="221" y="989"/>
                  </a:lnTo>
                  <a:lnTo>
                    <a:pt x="223" y="999"/>
                  </a:lnTo>
                  <a:lnTo>
                    <a:pt x="227" y="1022"/>
                  </a:lnTo>
                  <a:lnTo>
                    <a:pt x="233" y="1044"/>
                  </a:lnTo>
                  <a:lnTo>
                    <a:pt x="240" y="1063"/>
                  </a:lnTo>
                  <a:lnTo>
                    <a:pt x="247" y="1079"/>
                  </a:lnTo>
                  <a:lnTo>
                    <a:pt x="253" y="1092"/>
                  </a:lnTo>
                  <a:lnTo>
                    <a:pt x="258" y="1103"/>
                  </a:lnTo>
                  <a:lnTo>
                    <a:pt x="249" y="1095"/>
                  </a:lnTo>
                  <a:lnTo>
                    <a:pt x="240" y="1088"/>
                  </a:lnTo>
                  <a:lnTo>
                    <a:pt x="232" y="1077"/>
                  </a:lnTo>
                  <a:lnTo>
                    <a:pt x="226" y="1066"/>
                  </a:lnTo>
                  <a:lnTo>
                    <a:pt x="221" y="1054"/>
                  </a:lnTo>
                  <a:lnTo>
                    <a:pt x="217" y="1044"/>
                  </a:lnTo>
                  <a:lnTo>
                    <a:pt x="214" y="1031"/>
                  </a:lnTo>
                  <a:lnTo>
                    <a:pt x="211" y="1019"/>
                  </a:lnTo>
                  <a:lnTo>
                    <a:pt x="207" y="998"/>
                  </a:lnTo>
                  <a:lnTo>
                    <a:pt x="204" y="977"/>
                  </a:lnTo>
                  <a:lnTo>
                    <a:pt x="200" y="940"/>
                  </a:lnTo>
                  <a:lnTo>
                    <a:pt x="198" y="904"/>
                  </a:lnTo>
                  <a:lnTo>
                    <a:pt x="194" y="862"/>
                  </a:lnTo>
                  <a:lnTo>
                    <a:pt x="191" y="826"/>
                  </a:lnTo>
                  <a:lnTo>
                    <a:pt x="186" y="792"/>
                  </a:lnTo>
                  <a:lnTo>
                    <a:pt x="183" y="776"/>
                  </a:lnTo>
                  <a:lnTo>
                    <a:pt x="179" y="761"/>
                  </a:lnTo>
                  <a:lnTo>
                    <a:pt x="175" y="745"/>
                  </a:lnTo>
                  <a:lnTo>
                    <a:pt x="169" y="732"/>
                  </a:lnTo>
                  <a:lnTo>
                    <a:pt x="165" y="716"/>
                  </a:lnTo>
                  <a:lnTo>
                    <a:pt x="157" y="703"/>
                  </a:lnTo>
                  <a:lnTo>
                    <a:pt x="151" y="689"/>
                  </a:lnTo>
                  <a:lnTo>
                    <a:pt x="142" y="675"/>
                  </a:lnTo>
                  <a:lnTo>
                    <a:pt x="133" y="662"/>
                  </a:lnTo>
                  <a:lnTo>
                    <a:pt x="122" y="649"/>
                  </a:lnTo>
                  <a:lnTo>
                    <a:pt x="111" y="636"/>
                  </a:lnTo>
                  <a:lnTo>
                    <a:pt x="98" y="622"/>
                  </a:lnTo>
                  <a:lnTo>
                    <a:pt x="87" y="637"/>
                  </a:lnTo>
                  <a:lnTo>
                    <a:pt x="76" y="652"/>
                  </a:lnTo>
                  <a:lnTo>
                    <a:pt x="69" y="666"/>
                  </a:lnTo>
                  <a:lnTo>
                    <a:pt x="61" y="681"/>
                  </a:lnTo>
                  <a:lnTo>
                    <a:pt x="56" y="697"/>
                  </a:lnTo>
                  <a:lnTo>
                    <a:pt x="50" y="712"/>
                  </a:lnTo>
                  <a:lnTo>
                    <a:pt x="40" y="747"/>
                  </a:lnTo>
                  <a:lnTo>
                    <a:pt x="37" y="757"/>
                  </a:lnTo>
                  <a:lnTo>
                    <a:pt x="37" y="767"/>
                  </a:lnTo>
                  <a:lnTo>
                    <a:pt x="35" y="776"/>
                  </a:lnTo>
                  <a:lnTo>
                    <a:pt x="34" y="785"/>
                  </a:lnTo>
                  <a:lnTo>
                    <a:pt x="32" y="794"/>
                  </a:lnTo>
                  <a:lnTo>
                    <a:pt x="31" y="797"/>
                  </a:lnTo>
                  <a:lnTo>
                    <a:pt x="29" y="802"/>
                  </a:lnTo>
                  <a:lnTo>
                    <a:pt x="23" y="808"/>
                  </a:lnTo>
                  <a:lnTo>
                    <a:pt x="20" y="811"/>
                  </a:lnTo>
                  <a:lnTo>
                    <a:pt x="15" y="814"/>
                  </a:lnTo>
                  <a:lnTo>
                    <a:pt x="11" y="806"/>
                  </a:lnTo>
                  <a:lnTo>
                    <a:pt x="8" y="800"/>
                  </a:lnTo>
                  <a:lnTo>
                    <a:pt x="5" y="792"/>
                  </a:lnTo>
                  <a:lnTo>
                    <a:pt x="3" y="785"/>
                  </a:lnTo>
                  <a:lnTo>
                    <a:pt x="2" y="777"/>
                  </a:lnTo>
                  <a:lnTo>
                    <a:pt x="0" y="770"/>
                  </a:lnTo>
                  <a:lnTo>
                    <a:pt x="0" y="753"/>
                  </a:lnTo>
                  <a:lnTo>
                    <a:pt x="0" y="738"/>
                  </a:lnTo>
                  <a:lnTo>
                    <a:pt x="3" y="722"/>
                  </a:lnTo>
                  <a:lnTo>
                    <a:pt x="6" y="709"/>
                  </a:lnTo>
                  <a:lnTo>
                    <a:pt x="9" y="697"/>
                  </a:lnTo>
                  <a:lnTo>
                    <a:pt x="15" y="684"/>
                  </a:lnTo>
                  <a:lnTo>
                    <a:pt x="20" y="671"/>
                  </a:lnTo>
                  <a:lnTo>
                    <a:pt x="35" y="643"/>
                  </a:lnTo>
                  <a:lnTo>
                    <a:pt x="50" y="614"/>
                  </a:lnTo>
                  <a:lnTo>
                    <a:pt x="66" y="589"/>
                  </a:lnTo>
                  <a:lnTo>
                    <a:pt x="81" y="564"/>
                  </a:lnTo>
                  <a:lnTo>
                    <a:pt x="98" y="541"/>
                  </a:lnTo>
                  <a:lnTo>
                    <a:pt x="114" y="519"/>
                  </a:lnTo>
                  <a:lnTo>
                    <a:pt x="133" y="497"/>
                  </a:lnTo>
                  <a:lnTo>
                    <a:pt x="172" y="447"/>
                  </a:lnTo>
                  <a:lnTo>
                    <a:pt x="214" y="398"/>
                  </a:lnTo>
                  <a:lnTo>
                    <a:pt x="250" y="357"/>
                  </a:lnTo>
                  <a:lnTo>
                    <a:pt x="288" y="318"/>
                  </a:lnTo>
                  <a:lnTo>
                    <a:pt x="333" y="274"/>
                  </a:lnTo>
                  <a:lnTo>
                    <a:pt x="365" y="243"/>
                  </a:lnTo>
                  <a:lnTo>
                    <a:pt x="380" y="229"/>
                  </a:lnTo>
                  <a:lnTo>
                    <a:pt x="392" y="214"/>
                  </a:lnTo>
                  <a:lnTo>
                    <a:pt x="398" y="207"/>
                  </a:lnTo>
                  <a:lnTo>
                    <a:pt x="403" y="199"/>
                  </a:lnTo>
                  <a:lnTo>
                    <a:pt x="407" y="190"/>
                  </a:lnTo>
                  <a:lnTo>
                    <a:pt x="412" y="182"/>
                  </a:lnTo>
                  <a:lnTo>
                    <a:pt x="415" y="173"/>
                  </a:lnTo>
                  <a:lnTo>
                    <a:pt x="416" y="162"/>
                  </a:lnTo>
                  <a:lnTo>
                    <a:pt x="418" y="152"/>
                  </a:lnTo>
                  <a:lnTo>
                    <a:pt x="418" y="141"/>
                  </a:lnTo>
                  <a:lnTo>
                    <a:pt x="418" y="56"/>
                  </a:lnTo>
                  <a:lnTo>
                    <a:pt x="420" y="48"/>
                  </a:lnTo>
                  <a:lnTo>
                    <a:pt x="421" y="38"/>
                  </a:lnTo>
                  <a:lnTo>
                    <a:pt x="421" y="33"/>
                  </a:lnTo>
                  <a:lnTo>
                    <a:pt x="423" y="29"/>
                  </a:lnTo>
                  <a:lnTo>
                    <a:pt x="427" y="19"/>
                  </a:lnTo>
                  <a:lnTo>
                    <a:pt x="430" y="15"/>
                  </a:lnTo>
                  <a:lnTo>
                    <a:pt x="433" y="12"/>
                  </a:lnTo>
                  <a:lnTo>
                    <a:pt x="438" y="9"/>
                  </a:lnTo>
                  <a:lnTo>
                    <a:pt x="441" y="6"/>
                  </a:lnTo>
                  <a:lnTo>
                    <a:pt x="447" y="3"/>
                  </a:lnTo>
                  <a:lnTo>
                    <a:pt x="452" y="1"/>
                  </a:lnTo>
                  <a:lnTo>
                    <a:pt x="458" y="0"/>
                  </a:lnTo>
                  <a:lnTo>
                    <a:pt x="464" y="0"/>
                  </a:lnTo>
                  <a:close/>
                </a:path>
              </a:pathLst>
            </a:custGeom>
            <a:solidFill>
              <a:srgbClr val="333333"/>
            </a:solidFill>
            <a:ln w="9525">
              <a:solidFill>
                <a:schemeClr val="tx2"/>
              </a:solidFill>
              <a:round/>
              <a:headEnd/>
              <a:tailEnd/>
            </a:ln>
          </p:spPr>
          <p:txBody>
            <a:bodyPr/>
            <a:lstStyle/>
            <a:p>
              <a:endParaRPr lang="en-US" sz="3120"/>
            </a:p>
          </p:txBody>
        </p:sp>
        <p:sp>
          <p:nvSpPr>
            <p:cNvPr id="380847" name="Freeform 943"/>
            <p:cNvSpPr>
              <a:spLocks/>
            </p:cNvSpPr>
            <p:nvPr/>
          </p:nvSpPr>
          <p:spPr bwMode="auto">
            <a:xfrm>
              <a:off x="568" y="1668"/>
              <a:ext cx="23" cy="34"/>
            </a:xfrm>
            <a:custGeom>
              <a:avLst/>
              <a:gdLst>
                <a:gd name="T0" fmla="*/ 2 w 48"/>
                <a:gd name="T1" fmla="*/ 0 h 68"/>
                <a:gd name="T2" fmla="*/ 12 w 48"/>
                <a:gd name="T3" fmla="*/ 3 h 68"/>
                <a:gd name="T4" fmla="*/ 22 w 48"/>
                <a:gd name="T5" fmla="*/ 9 h 68"/>
                <a:gd name="T6" fmla="*/ 29 w 48"/>
                <a:gd name="T7" fmla="*/ 16 h 68"/>
                <a:gd name="T8" fmla="*/ 37 w 48"/>
                <a:gd name="T9" fmla="*/ 27 h 68"/>
                <a:gd name="T10" fmla="*/ 44 w 48"/>
                <a:gd name="T11" fmla="*/ 48 h 68"/>
                <a:gd name="T12" fmla="*/ 48 w 48"/>
                <a:gd name="T13" fmla="*/ 67 h 68"/>
                <a:gd name="T14" fmla="*/ 41 w 48"/>
                <a:gd name="T15" fmla="*/ 68 h 68"/>
                <a:gd name="T16" fmla="*/ 38 w 48"/>
                <a:gd name="T17" fmla="*/ 50 h 68"/>
                <a:gd name="T18" fmla="*/ 31 w 48"/>
                <a:gd name="T19" fmla="*/ 29 h 68"/>
                <a:gd name="T20" fmla="*/ 25 w 48"/>
                <a:gd name="T21" fmla="*/ 21 h 68"/>
                <a:gd name="T22" fmla="*/ 17 w 48"/>
                <a:gd name="T23" fmla="*/ 13 h 68"/>
                <a:gd name="T24" fmla="*/ 11 w 48"/>
                <a:gd name="T25" fmla="*/ 9 h 68"/>
                <a:gd name="T26" fmla="*/ 0 w 48"/>
                <a:gd name="T27" fmla="*/ 6 h 68"/>
                <a:gd name="T28" fmla="*/ 2 w 48"/>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8">
                  <a:moveTo>
                    <a:pt x="2" y="0"/>
                  </a:moveTo>
                  <a:lnTo>
                    <a:pt x="12" y="3"/>
                  </a:lnTo>
                  <a:lnTo>
                    <a:pt x="22" y="9"/>
                  </a:lnTo>
                  <a:lnTo>
                    <a:pt x="29" y="16"/>
                  </a:lnTo>
                  <a:lnTo>
                    <a:pt x="37" y="27"/>
                  </a:lnTo>
                  <a:lnTo>
                    <a:pt x="44" y="48"/>
                  </a:lnTo>
                  <a:lnTo>
                    <a:pt x="48" y="67"/>
                  </a:lnTo>
                  <a:lnTo>
                    <a:pt x="41" y="68"/>
                  </a:lnTo>
                  <a:lnTo>
                    <a:pt x="38" y="50"/>
                  </a:lnTo>
                  <a:lnTo>
                    <a:pt x="31" y="29"/>
                  </a:lnTo>
                  <a:lnTo>
                    <a:pt x="25" y="21"/>
                  </a:lnTo>
                  <a:lnTo>
                    <a:pt x="17" y="13"/>
                  </a:lnTo>
                  <a:lnTo>
                    <a:pt x="11" y="9"/>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848" name="Freeform 944"/>
            <p:cNvSpPr>
              <a:spLocks/>
            </p:cNvSpPr>
            <p:nvPr/>
          </p:nvSpPr>
          <p:spPr bwMode="auto">
            <a:xfrm>
              <a:off x="574" y="1701"/>
              <a:ext cx="17" cy="39"/>
            </a:xfrm>
            <a:custGeom>
              <a:avLst/>
              <a:gdLst>
                <a:gd name="T0" fmla="*/ 34 w 34"/>
                <a:gd name="T1" fmla="*/ 0 h 77"/>
                <a:gd name="T2" fmla="*/ 32 w 34"/>
                <a:gd name="T3" fmla="*/ 10 h 77"/>
                <a:gd name="T4" fmla="*/ 29 w 34"/>
                <a:gd name="T5" fmla="*/ 21 h 77"/>
                <a:gd name="T6" fmla="*/ 20 w 34"/>
                <a:gd name="T7" fmla="*/ 38 h 77"/>
                <a:gd name="T8" fmla="*/ 11 w 34"/>
                <a:gd name="T9" fmla="*/ 56 h 77"/>
                <a:gd name="T10" fmla="*/ 8 w 34"/>
                <a:gd name="T11" fmla="*/ 65 h 77"/>
                <a:gd name="T12" fmla="*/ 6 w 34"/>
                <a:gd name="T13" fmla="*/ 77 h 77"/>
                <a:gd name="T14" fmla="*/ 0 w 34"/>
                <a:gd name="T15" fmla="*/ 77 h 77"/>
                <a:gd name="T16" fmla="*/ 1 w 34"/>
                <a:gd name="T17" fmla="*/ 65 h 77"/>
                <a:gd name="T18" fmla="*/ 5 w 34"/>
                <a:gd name="T19" fmla="*/ 54 h 77"/>
                <a:gd name="T20" fmla="*/ 14 w 34"/>
                <a:gd name="T21" fmla="*/ 36 h 77"/>
                <a:gd name="T22" fmla="*/ 23 w 34"/>
                <a:gd name="T23" fmla="*/ 19 h 77"/>
                <a:gd name="T24" fmla="*/ 26 w 34"/>
                <a:gd name="T25" fmla="*/ 10 h 77"/>
                <a:gd name="T26" fmla="*/ 27 w 34"/>
                <a:gd name="T27" fmla="*/ 0 h 77"/>
                <a:gd name="T28" fmla="*/ 34 w 34"/>
                <a:gd name="T2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7">
                  <a:moveTo>
                    <a:pt x="34" y="0"/>
                  </a:moveTo>
                  <a:lnTo>
                    <a:pt x="32" y="10"/>
                  </a:lnTo>
                  <a:lnTo>
                    <a:pt x="29" y="21"/>
                  </a:lnTo>
                  <a:lnTo>
                    <a:pt x="20" y="38"/>
                  </a:lnTo>
                  <a:lnTo>
                    <a:pt x="11" y="56"/>
                  </a:lnTo>
                  <a:lnTo>
                    <a:pt x="8" y="65"/>
                  </a:lnTo>
                  <a:lnTo>
                    <a:pt x="6" y="77"/>
                  </a:lnTo>
                  <a:lnTo>
                    <a:pt x="0" y="77"/>
                  </a:lnTo>
                  <a:lnTo>
                    <a:pt x="1" y="65"/>
                  </a:lnTo>
                  <a:lnTo>
                    <a:pt x="5" y="54"/>
                  </a:lnTo>
                  <a:lnTo>
                    <a:pt x="14" y="36"/>
                  </a:lnTo>
                  <a:lnTo>
                    <a:pt x="23" y="19"/>
                  </a:lnTo>
                  <a:lnTo>
                    <a:pt x="26" y="10"/>
                  </a:lnTo>
                  <a:lnTo>
                    <a:pt x="27" y="0"/>
                  </a:lnTo>
                  <a:lnTo>
                    <a:pt x="34" y="0"/>
                  </a:lnTo>
                  <a:close/>
                </a:path>
              </a:pathLst>
            </a:custGeom>
            <a:solidFill>
              <a:srgbClr val="000000"/>
            </a:solidFill>
            <a:ln w="9525">
              <a:solidFill>
                <a:schemeClr val="tx2"/>
              </a:solidFill>
              <a:round/>
              <a:headEnd/>
              <a:tailEnd/>
            </a:ln>
          </p:spPr>
          <p:txBody>
            <a:bodyPr/>
            <a:lstStyle/>
            <a:p>
              <a:endParaRPr lang="en-US" sz="3120"/>
            </a:p>
          </p:txBody>
        </p:sp>
        <p:sp>
          <p:nvSpPr>
            <p:cNvPr id="380849" name="Freeform 945"/>
            <p:cNvSpPr>
              <a:spLocks/>
            </p:cNvSpPr>
            <p:nvPr/>
          </p:nvSpPr>
          <p:spPr bwMode="auto">
            <a:xfrm>
              <a:off x="574" y="1740"/>
              <a:ext cx="4"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50" name="Freeform 946"/>
            <p:cNvSpPr>
              <a:spLocks/>
            </p:cNvSpPr>
            <p:nvPr/>
          </p:nvSpPr>
          <p:spPr bwMode="auto">
            <a:xfrm>
              <a:off x="556" y="1762"/>
              <a:ext cx="22" cy="31"/>
            </a:xfrm>
            <a:custGeom>
              <a:avLst/>
              <a:gdLst>
                <a:gd name="T0" fmla="*/ 43 w 43"/>
                <a:gd name="T1" fmla="*/ 0 h 63"/>
                <a:gd name="T2" fmla="*/ 40 w 43"/>
                <a:gd name="T3" fmla="*/ 19 h 63"/>
                <a:gd name="T4" fmla="*/ 31 w 43"/>
                <a:gd name="T5" fmla="*/ 37 h 63"/>
                <a:gd name="T6" fmla="*/ 5 w 43"/>
                <a:gd name="T7" fmla="*/ 63 h 63"/>
                <a:gd name="T8" fmla="*/ 0 w 43"/>
                <a:gd name="T9" fmla="*/ 58 h 63"/>
                <a:gd name="T10" fmla="*/ 26 w 43"/>
                <a:gd name="T11" fmla="*/ 32 h 63"/>
                <a:gd name="T12" fmla="*/ 34 w 43"/>
                <a:gd name="T13" fmla="*/ 17 h 63"/>
                <a:gd name="T14" fmla="*/ 37 w 43"/>
                <a:gd name="T15" fmla="*/ 0 h 63"/>
                <a:gd name="T16" fmla="*/ 43 w 43"/>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3">
                  <a:moveTo>
                    <a:pt x="43" y="0"/>
                  </a:moveTo>
                  <a:lnTo>
                    <a:pt x="40" y="19"/>
                  </a:lnTo>
                  <a:lnTo>
                    <a:pt x="31" y="37"/>
                  </a:lnTo>
                  <a:lnTo>
                    <a:pt x="5" y="63"/>
                  </a:lnTo>
                  <a:lnTo>
                    <a:pt x="0" y="58"/>
                  </a:lnTo>
                  <a:lnTo>
                    <a:pt x="26" y="32"/>
                  </a:lnTo>
                  <a:lnTo>
                    <a:pt x="34" y="17"/>
                  </a:lnTo>
                  <a:lnTo>
                    <a:pt x="37" y="0"/>
                  </a:lnTo>
                  <a:lnTo>
                    <a:pt x="43" y="0"/>
                  </a:lnTo>
                  <a:close/>
                </a:path>
              </a:pathLst>
            </a:custGeom>
            <a:solidFill>
              <a:srgbClr val="000000"/>
            </a:solidFill>
            <a:ln w="9525">
              <a:solidFill>
                <a:schemeClr val="tx2"/>
              </a:solidFill>
              <a:round/>
              <a:headEnd/>
              <a:tailEnd/>
            </a:ln>
          </p:spPr>
          <p:txBody>
            <a:bodyPr/>
            <a:lstStyle/>
            <a:p>
              <a:endParaRPr lang="en-US" sz="3120"/>
            </a:p>
          </p:txBody>
        </p:sp>
        <p:sp>
          <p:nvSpPr>
            <p:cNvPr id="380851" name="Freeform 947"/>
            <p:cNvSpPr>
              <a:spLocks/>
            </p:cNvSpPr>
            <p:nvPr/>
          </p:nvSpPr>
          <p:spPr bwMode="auto">
            <a:xfrm>
              <a:off x="574" y="1762"/>
              <a:ext cx="4"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852" name="Freeform 948"/>
            <p:cNvSpPr>
              <a:spLocks/>
            </p:cNvSpPr>
            <p:nvPr/>
          </p:nvSpPr>
          <p:spPr bwMode="auto">
            <a:xfrm>
              <a:off x="501" y="1791"/>
              <a:ext cx="57" cy="53"/>
            </a:xfrm>
            <a:custGeom>
              <a:avLst/>
              <a:gdLst>
                <a:gd name="T0" fmla="*/ 114 w 114"/>
                <a:gd name="T1" fmla="*/ 5 h 105"/>
                <a:gd name="T2" fmla="*/ 59 w 114"/>
                <a:gd name="T3" fmla="*/ 55 h 105"/>
                <a:gd name="T4" fmla="*/ 4 w 114"/>
                <a:gd name="T5" fmla="*/ 105 h 105"/>
                <a:gd name="T6" fmla="*/ 0 w 114"/>
                <a:gd name="T7" fmla="*/ 101 h 105"/>
                <a:gd name="T8" fmla="*/ 54 w 114"/>
                <a:gd name="T9" fmla="*/ 50 h 105"/>
                <a:gd name="T10" fmla="*/ 109 w 114"/>
                <a:gd name="T11" fmla="*/ 0 h 105"/>
                <a:gd name="T12" fmla="*/ 114 w 114"/>
                <a:gd name="T13" fmla="*/ 5 h 105"/>
              </a:gdLst>
              <a:ahLst/>
              <a:cxnLst>
                <a:cxn ang="0">
                  <a:pos x="T0" y="T1"/>
                </a:cxn>
                <a:cxn ang="0">
                  <a:pos x="T2" y="T3"/>
                </a:cxn>
                <a:cxn ang="0">
                  <a:pos x="T4" y="T5"/>
                </a:cxn>
                <a:cxn ang="0">
                  <a:pos x="T6" y="T7"/>
                </a:cxn>
                <a:cxn ang="0">
                  <a:pos x="T8" y="T9"/>
                </a:cxn>
                <a:cxn ang="0">
                  <a:pos x="T10" y="T11"/>
                </a:cxn>
                <a:cxn ang="0">
                  <a:pos x="T12" y="T13"/>
                </a:cxn>
              </a:cxnLst>
              <a:rect l="0" t="0" r="r" b="b"/>
              <a:pathLst>
                <a:path w="114" h="105">
                  <a:moveTo>
                    <a:pt x="114" y="5"/>
                  </a:moveTo>
                  <a:lnTo>
                    <a:pt x="59" y="55"/>
                  </a:lnTo>
                  <a:lnTo>
                    <a:pt x="4" y="105"/>
                  </a:lnTo>
                  <a:lnTo>
                    <a:pt x="0" y="101"/>
                  </a:lnTo>
                  <a:lnTo>
                    <a:pt x="54" y="50"/>
                  </a:lnTo>
                  <a:lnTo>
                    <a:pt x="109" y="0"/>
                  </a:lnTo>
                  <a:lnTo>
                    <a:pt x="114" y="5"/>
                  </a:lnTo>
                  <a:close/>
                </a:path>
              </a:pathLst>
            </a:custGeom>
            <a:solidFill>
              <a:srgbClr val="000000"/>
            </a:solidFill>
            <a:ln w="9525">
              <a:solidFill>
                <a:schemeClr val="tx2"/>
              </a:solidFill>
              <a:round/>
              <a:headEnd/>
              <a:tailEnd/>
            </a:ln>
          </p:spPr>
          <p:txBody>
            <a:bodyPr/>
            <a:lstStyle/>
            <a:p>
              <a:endParaRPr lang="en-US" sz="3120"/>
            </a:p>
          </p:txBody>
        </p:sp>
        <p:sp>
          <p:nvSpPr>
            <p:cNvPr id="380853" name="Freeform 949"/>
            <p:cNvSpPr>
              <a:spLocks/>
            </p:cNvSpPr>
            <p:nvPr/>
          </p:nvSpPr>
          <p:spPr bwMode="auto">
            <a:xfrm>
              <a:off x="556" y="1791"/>
              <a:ext cx="2"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0854" name="Freeform 950"/>
            <p:cNvSpPr>
              <a:spLocks/>
            </p:cNvSpPr>
            <p:nvPr/>
          </p:nvSpPr>
          <p:spPr bwMode="auto">
            <a:xfrm>
              <a:off x="501" y="1841"/>
              <a:ext cx="85" cy="79"/>
            </a:xfrm>
            <a:custGeom>
              <a:avLst/>
              <a:gdLst>
                <a:gd name="T0" fmla="*/ 4 w 169"/>
                <a:gd name="T1" fmla="*/ 0 h 156"/>
                <a:gd name="T2" fmla="*/ 38 w 169"/>
                <a:gd name="T3" fmla="*/ 56 h 156"/>
                <a:gd name="T4" fmla="*/ 54 w 169"/>
                <a:gd name="T5" fmla="*/ 82 h 156"/>
                <a:gd name="T6" fmla="*/ 71 w 169"/>
                <a:gd name="T7" fmla="*/ 105 h 156"/>
                <a:gd name="T8" fmla="*/ 91 w 169"/>
                <a:gd name="T9" fmla="*/ 124 h 156"/>
                <a:gd name="T10" fmla="*/ 114 w 169"/>
                <a:gd name="T11" fmla="*/ 138 h 156"/>
                <a:gd name="T12" fmla="*/ 126 w 169"/>
                <a:gd name="T13" fmla="*/ 143 h 156"/>
                <a:gd name="T14" fmla="*/ 138 w 169"/>
                <a:gd name="T15" fmla="*/ 147 h 156"/>
                <a:gd name="T16" fmla="*/ 169 w 169"/>
                <a:gd name="T17" fmla="*/ 150 h 156"/>
                <a:gd name="T18" fmla="*/ 169 w 169"/>
                <a:gd name="T19" fmla="*/ 156 h 156"/>
                <a:gd name="T20" fmla="*/ 137 w 169"/>
                <a:gd name="T21" fmla="*/ 153 h 156"/>
                <a:gd name="T22" fmla="*/ 125 w 169"/>
                <a:gd name="T23" fmla="*/ 149 h 156"/>
                <a:gd name="T24" fmla="*/ 109 w 169"/>
                <a:gd name="T25" fmla="*/ 143 h 156"/>
                <a:gd name="T26" fmla="*/ 86 w 169"/>
                <a:gd name="T27" fmla="*/ 129 h 156"/>
                <a:gd name="T28" fmla="*/ 67 w 169"/>
                <a:gd name="T29" fmla="*/ 109 h 156"/>
                <a:gd name="T30" fmla="*/ 50 w 169"/>
                <a:gd name="T31" fmla="*/ 86 h 156"/>
                <a:gd name="T32" fmla="*/ 33 w 169"/>
                <a:gd name="T33" fmla="*/ 60 h 156"/>
                <a:gd name="T34" fmla="*/ 0 w 169"/>
                <a:gd name="T35" fmla="*/ 4 h 156"/>
                <a:gd name="T36" fmla="*/ 4 w 169"/>
                <a:gd name="T3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56">
                  <a:moveTo>
                    <a:pt x="4" y="0"/>
                  </a:moveTo>
                  <a:lnTo>
                    <a:pt x="38" y="56"/>
                  </a:lnTo>
                  <a:lnTo>
                    <a:pt x="54" y="82"/>
                  </a:lnTo>
                  <a:lnTo>
                    <a:pt x="71" y="105"/>
                  </a:lnTo>
                  <a:lnTo>
                    <a:pt x="91" y="124"/>
                  </a:lnTo>
                  <a:lnTo>
                    <a:pt x="114" y="138"/>
                  </a:lnTo>
                  <a:lnTo>
                    <a:pt x="126" y="143"/>
                  </a:lnTo>
                  <a:lnTo>
                    <a:pt x="138" y="147"/>
                  </a:lnTo>
                  <a:lnTo>
                    <a:pt x="169" y="150"/>
                  </a:lnTo>
                  <a:lnTo>
                    <a:pt x="169" y="156"/>
                  </a:lnTo>
                  <a:lnTo>
                    <a:pt x="137" y="153"/>
                  </a:lnTo>
                  <a:lnTo>
                    <a:pt x="125" y="149"/>
                  </a:lnTo>
                  <a:lnTo>
                    <a:pt x="109" y="143"/>
                  </a:lnTo>
                  <a:lnTo>
                    <a:pt x="86" y="129"/>
                  </a:lnTo>
                  <a:lnTo>
                    <a:pt x="67" y="109"/>
                  </a:lnTo>
                  <a:lnTo>
                    <a:pt x="50" y="86"/>
                  </a:lnTo>
                  <a:lnTo>
                    <a:pt x="33" y="6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0855" name="Freeform 951"/>
            <p:cNvSpPr>
              <a:spLocks/>
            </p:cNvSpPr>
            <p:nvPr/>
          </p:nvSpPr>
          <p:spPr bwMode="auto">
            <a:xfrm>
              <a:off x="501" y="1841"/>
              <a:ext cx="3" cy="3"/>
            </a:xfrm>
            <a:custGeom>
              <a:avLst/>
              <a:gdLst>
                <a:gd name="T0" fmla="*/ 2 w 6"/>
                <a:gd name="T1" fmla="*/ 0 h 4"/>
                <a:gd name="T2" fmla="*/ 0 w 6"/>
                <a:gd name="T3" fmla="*/ 1 h 4"/>
                <a:gd name="T4" fmla="*/ 2 w 6"/>
                <a:gd name="T5" fmla="*/ 4 h 4"/>
                <a:gd name="T6" fmla="*/ 6 w 6"/>
                <a:gd name="T7" fmla="*/ 0 h 4"/>
                <a:gd name="T8" fmla="*/ 6 w 6"/>
                <a:gd name="T9" fmla="*/ 4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1"/>
                  </a:lnTo>
                  <a:lnTo>
                    <a:pt x="2" y="4"/>
                  </a:lnTo>
                  <a:lnTo>
                    <a:pt x="6" y="0"/>
                  </a:lnTo>
                  <a:lnTo>
                    <a:pt x="6" y="4"/>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856" name="Freeform 952"/>
            <p:cNvSpPr>
              <a:spLocks/>
            </p:cNvSpPr>
            <p:nvPr/>
          </p:nvSpPr>
          <p:spPr bwMode="auto">
            <a:xfrm>
              <a:off x="586" y="1904"/>
              <a:ext cx="65" cy="16"/>
            </a:xfrm>
            <a:custGeom>
              <a:avLst/>
              <a:gdLst>
                <a:gd name="T0" fmla="*/ 0 w 130"/>
                <a:gd name="T1" fmla="*/ 24 h 30"/>
                <a:gd name="T2" fmla="*/ 35 w 130"/>
                <a:gd name="T3" fmla="*/ 23 h 30"/>
                <a:gd name="T4" fmla="*/ 64 w 130"/>
                <a:gd name="T5" fmla="*/ 17 h 30"/>
                <a:gd name="T6" fmla="*/ 128 w 130"/>
                <a:gd name="T7" fmla="*/ 0 h 30"/>
                <a:gd name="T8" fmla="*/ 130 w 130"/>
                <a:gd name="T9" fmla="*/ 6 h 30"/>
                <a:gd name="T10" fmla="*/ 64 w 130"/>
                <a:gd name="T11" fmla="*/ 23 h 30"/>
                <a:gd name="T12" fmla="*/ 35 w 130"/>
                <a:gd name="T13" fmla="*/ 29 h 30"/>
                <a:gd name="T14" fmla="*/ 0 w 130"/>
                <a:gd name="T15" fmla="*/ 30 h 30"/>
                <a:gd name="T16" fmla="*/ 0 w 130"/>
                <a:gd name="T1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30">
                  <a:moveTo>
                    <a:pt x="0" y="24"/>
                  </a:moveTo>
                  <a:lnTo>
                    <a:pt x="35" y="23"/>
                  </a:lnTo>
                  <a:lnTo>
                    <a:pt x="64" y="17"/>
                  </a:lnTo>
                  <a:lnTo>
                    <a:pt x="128" y="0"/>
                  </a:lnTo>
                  <a:lnTo>
                    <a:pt x="130" y="6"/>
                  </a:lnTo>
                  <a:lnTo>
                    <a:pt x="64" y="23"/>
                  </a:lnTo>
                  <a:lnTo>
                    <a:pt x="35" y="29"/>
                  </a:lnTo>
                  <a:lnTo>
                    <a:pt x="0" y="30"/>
                  </a:lnTo>
                  <a:lnTo>
                    <a:pt x="0" y="24"/>
                  </a:lnTo>
                  <a:close/>
                </a:path>
              </a:pathLst>
            </a:custGeom>
            <a:solidFill>
              <a:srgbClr val="000000"/>
            </a:solidFill>
            <a:ln w="9525">
              <a:solidFill>
                <a:schemeClr val="tx2"/>
              </a:solidFill>
              <a:round/>
              <a:headEnd/>
              <a:tailEnd/>
            </a:ln>
          </p:spPr>
          <p:txBody>
            <a:bodyPr/>
            <a:lstStyle/>
            <a:p>
              <a:endParaRPr lang="en-US" sz="3120"/>
            </a:p>
          </p:txBody>
        </p:sp>
        <p:sp>
          <p:nvSpPr>
            <p:cNvPr id="380857" name="Freeform 953"/>
            <p:cNvSpPr>
              <a:spLocks/>
            </p:cNvSpPr>
            <p:nvPr/>
          </p:nvSpPr>
          <p:spPr bwMode="auto">
            <a:xfrm>
              <a:off x="586" y="1917"/>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858" name="Freeform 954"/>
            <p:cNvSpPr>
              <a:spLocks/>
            </p:cNvSpPr>
            <p:nvPr/>
          </p:nvSpPr>
          <p:spPr bwMode="auto">
            <a:xfrm>
              <a:off x="650" y="1891"/>
              <a:ext cx="65" cy="16"/>
            </a:xfrm>
            <a:custGeom>
              <a:avLst/>
              <a:gdLst>
                <a:gd name="T0" fmla="*/ 0 w 130"/>
                <a:gd name="T1" fmla="*/ 28 h 34"/>
                <a:gd name="T2" fmla="*/ 78 w 130"/>
                <a:gd name="T3" fmla="*/ 10 h 34"/>
                <a:gd name="T4" fmla="*/ 130 w 130"/>
                <a:gd name="T5" fmla="*/ 0 h 34"/>
                <a:gd name="T6" fmla="*/ 130 w 130"/>
                <a:gd name="T7" fmla="*/ 7 h 34"/>
                <a:gd name="T8" fmla="*/ 78 w 130"/>
                <a:gd name="T9" fmla="*/ 16 h 34"/>
                <a:gd name="T10" fmla="*/ 0 w 130"/>
                <a:gd name="T11" fmla="*/ 34 h 34"/>
                <a:gd name="T12" fmla="*/ 0 w 130"/>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130" h="34">
                  <a:moveTo>
                    <a:pt x="0" y="28"/>
                  </a:moveTo>
                  <a:lnTo>
                    <a:pt x="78" y="10"/>
                  </a:lnTo>
                  <a:lnTo>
                    <a:pt x="130" y="0"/>
                  </a:lnTo>
                  <a:lnTo>
                    <a:pt x="130" y="7"/>
                  </a:lnTo>
                  <a:lnTo>
                    <a:pt x="78" y="16"/>
                  </a:lnTo>
                  <a:lnTo>
                    <a:pt x="0" y="34"/>
                  </a:lnTo>
                  <a:lnTo>
                    <a:pt x="0" y="28"/>
                  </a:lnTo>
                  <a:close/>
                </a:path>
              </a:pathLst>
            </a:custGeom>
            <a:solidFill>
              <a:srgbClr val="000000"/>
            </a:solidFill>
            <a:ln w="9525">
              <a:solidFill>
                <a:schemeClr val="tx2"/>
              </a:solidFill>
              <a:round/>
              <a:headEnd/>
              <a:tailEnd/>
            </a:ln>
          </p:spPr>
          <p:txBody>
            <a:bodyPr/>
            <a:lstStyle/>
            <a:p>
              <a:endParaRPr lang="en-US" sz="3120"/>
            </a:p>
          </p:txBody>
        </p:sp>
        <p:sp>
          <p:nvSpPr>
            <p:cNvPr id="380859" name="Freeform 955"/>
            <p:cNvSpPr>
              <a:spLocks/>
            </p:cNvSpPr>
            <p:nvPr/>
          </p:nvSpPr>
          <p:spPr bwMode="auto">
            <a:xfrm>
              <a:off x="685" y="1892"/>
              <a:ext cx="31" cy="10"/>
            </a:xfrm>
            <a:custGeom>
              <a:avLst/>
              <a:gdLst>
                <a:gd name="T0" fmla="*/ 61 w 61"/>
                <a:gd name="T1" fmla="*/ 5 h 21"/>
                <a:gd name="T2" fmla="*/ 60 w 61"/>
                <a:gd name="T3" fmla="*/ 8 h 21"/>
                <a:gd name="T4" fmla="*/ 54 w 61"/>
                <a:gd name="T5" fmla="*/ 11 h 21"/>
                <a:gd name="T6" fmla="*/ 35 w 61"/>
                <a:gd name="T7" fmla="*/ 15 h 21"/>
                <a:gd name="T8" fmla="*/ 3 w 61"/>
                <a:gd name="T9" fmla="*/ 21 h 21"/>
                <a:gd name="T10" fmla="*/ 0 w 61"/>
                <a:gd name="T11" fmla="*/ 17 h 21"/>
                <a:gd name="T12" fmla="*/ 32 w 61"/>
                <a:gd name="T13" fmla="*/ 11 h 21"/>
                <a:gd name="T14" fmla="*/ 51 w 61"/>
                <a:gd name="T15" fmla="*/ 6 h 21"/>
                <a:gd name="T16" fmla="*/ 55 w 61"/>
                <a:gd name="T17" fmla="*/ 3 h 21"/>
                <a:gd name="T18" fmla="*/ 57 w 61"/>
                <a:gd name="T19" fmla="*/ 0 h 21"/>
                <a:gd name="T20" fmla="*/ 61 w 61"/>
                <a:gd name="T21"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1">
                  <a:moveTo>
                    <a:pt x="61" y="5"/>
                  </a:moveTo>
                  <a:lnTo>
                    <a:pt x="60" y="8"/>
                  </a:lnTo>
                  <a:lnTo>
                    <a:pt x="54" y="11"/>
                  </a:lnTo>
                  <a:lnTo>
                    <a:pt x="35" y="15"/>
                  </a:lnTo>
                  <a:lnTo>
                    <a:pt x="3" y="21"/>
                  </a:lnTo>
                  <a:lnTo>
                    <a:pt x="0" y="17"/>
                  </a:lnTo>
                  <a:lnTo>
                    <a:pt x="32" y="11"/>
                  </a:lnTo>
                  <a:lnTo>
                    <a:pt x="51" y="6"/>
                  </a:lnTo>
                  <a:lnTo>
                    <a:pt x="55" y="3"/>
                  </a:lnTo>
                  <a:lnTo>
                    <a:pt x="57" y="0"/>
                  </a:lnTo>
                  <a:lnTo>
                    <a:pt x="61" y="5"/>
                  </a:lnTo>
                  <a:close/>
                </a:path>
              </a:pathLst>
            </a:custGeom>
            <a:solidFill>
              <a:srgbClr val="000000"/>
            </a:solidFill>
            <a:ln w="9525">
              <a:solidFill>
                <a:schemeClr val="tx2"/>
              </a:solidFill>
              <a:round/>
              <a:headEnd/>
              <a:tailEnd/>
            </a:ln>
          </p:spPr>
          <p:txBody>
            <a:bodyPr/>
            <a:lstStyle/>
            <a:p>
              <a:endParaRPr lang="en-US" sz="3120"/>
            </a:p>
          </p:txBody>
        </p:sp>
        <p:sp>
          <p:nvSpPr>
            <p:cNvPr id="380860" name="Freeform 956"/>
            <p:cNvSpPr>
              <a:spLocks/>
            </p:cNvSpPr>
            <p:nvPr/>
          </p:nvSpPr>
          <p:spPr bwMode="auto">
            <a:xfrm>
              <a:off x="713" y="1890"/>
              <a:ext cx="5" cy="4"/>
            </a:xfrm>
            <a:custGeom>
              <a:avLst/>
              <a:gdLst>
                <a:gd name="T0" fmla="*/ 3 w 9"/>
                <a:gd name="T1" fmla="*/ 1 h 8"/>
                <a:gd name="T2" fmla="*/ 9 w 9"/>
                <a:gd name="T3" fmla="*/ 0 h 8"/>
                <a:gd name="T4" fmla="*/ 4 w 9"/>
                <a:gd name="T5" fmla="*/ 8 h 8"/>
                <a:gd name="T6" fmla="*/ 0 w 9"/>
                <a:gd name="T7" fmla="*/ 3 h 8"/>
                <a:gd name="T8" fmla="*/ 3 w 9"/>
                <a:gd name="T9" fmla="*/ 8 h 8"/>
                <a:gd name="T10" fmla="*/ 3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3" y="1"/>
                  </a:moveTo>
                  <a:lnTo>
                    <a:pt x="9" y="0"/>
                  </a:lnTo>
                  <a:lnTo>
                    <a:pt x="4" y="8"/>
                  </a:lnTo>
                  <a:lnTo>
                    <a:pt x="0" y="3"/>
                  </a:lnTo>
                  <a:lnTo>
                    <a:pt x="3" y="8"/>
                  </a:lnTo>
                  <a:lnTo>
                    <a:pt x="3" y="1"/>
                  </a:lnTo>
                  <a:close/>
                </a:path>
              </a:pathLst>
            </a:custGeom>
            <a:solidFill>
              <a:srgbClr val="000000"/>
            </a:solidFill>
            <a:ln w="9525">
              <a:solidFill>
                <a:schemeClr val="tx2"/>
              </a:solidFill>
              <a:round/>
              <a:headEnd/>
              <a:tailEnd/>
            </a:ln>
          </p:spPr>
          <p:txBody>
            <a:bodyPr/>
            <a:lstStyle/>
            <a:p>
              <a:endParaRPr lang="en-US" sz="3120"/>
            </a:p>
          </p:txBody>
        </p:sp>
        <p:sp>
          <p:nvSpPr>
            <p:cNvPr id="380861" name="Freeform 957"/>
            <p:cNvSpPr>
              <a:spLocks/>
            </p:cNvSpPr>
            <p:nvPr/>
          </p:nvSpPr>
          <p:spPr bwMode="auto">
            <a:xfrm>
              <a:off x="645" y="1900"/>
              <a:ext cx="42" cy="17"/>
            </a:xfrm>
            <a:custGeom>
              <a:avLst/>
              <a:gdLst>
                <a:gd name="T0" fmla="*/ 84 w 84"/>
                <a:gd name="T1" fmla="*/ 4 h 33"/>
                <a:gd name="T2" fmla="*/ 43 w 84"/>
                <a:gd name="T3" fmla="*/ 18 h 33"/>
                <a:gd name="T4" fmla="*/ 3 w 84"/>
                <a:gd name="T5" fmla="*/ 33 h 33"/>
                <a:gd name="T6" fmla="*/ 0 w 84"/>
                <a:gd name="T7" fmla="*/ 29 h 33"/>
                <a:gd name="T8" fmla="*/ 40 w 84"/>
                <a:gd name="T9" fmla="*/ 13 h 33"/>
                <a:gd name="T10" fmla="*/ 81 w 84"/>
                <a:gd name="T11" fmla="*/ 0 h 33"/>
                <a:gd name="T12" fmla="*/ 84 w 84"/>
                <a:gd name="T13" fmla="*/ 4 h 33"/>
              </a:gdLst>
              <a:ahLst/>
              <a:cxnLst>
                <a:cxn ang="0">
                  <a:pos x="T0" y="T1"/>
                </a:cxn>
                <a:cxn ang="0">
                  <a:pos x="T2" y="T3"/>
                </a:cxn>
                <a:cxn ang="0">
                  <a:pos x="T4" y="T5"/>
                </a:cxn>
                <a:cxn ang="0">
                  <a:pos x="T6" y="T7"/>
                </a:cxn>
                <a:cxn ang="0">
                  <a:pos x="T8" y="T9"/>
                </a:cxn>
                <a:cxn ang="0">
                  <a:pos x="T10" y="T11"/>
                </a:cxn>
                <a:cxn ang="0">
                  <a:pos x="T12" y="T13"/>
                </a:cxn>
              </a:cxnLst>
              <a:rect l="0" t="0" r="r" b="b"/>
              <a:pathLst>
                <a:path w="84" h="33">
                  <a:moveTo>
                    <a:pt x="84" y="4"/>
                  </a:moveTo>
                  <a:lnTo>
                    <a:pt x="43" y="18"/>
                  </a:lnTo>
                  <a:lnTo>
                    <a:pt x="3" y="33"/>
                  </a:lnTo>
                  <a:lnTo>
                    <a:pt x="0" y="29"/>
                  </a:lnTo>
                  <a:lnTo>
                    <a:pt x="40" y="13"/>
                  </a:lnTo>
                  <a:lnTo>
                    <a:pt x="81" y="0"/>
                  </a:lnTo>
                  <a:lnTo>
                    <a:pt x="84" y="4"/>
                  </a:lnTo>
                  <a:close/>
                </a:path>
              </a:pathLst>
            </a:custGeom>
            <a:solidFill>
              <a:srgbClr val="000000"/>
            </a:solidFill>
            <a:ln w="9525">
              <a:solidFill>
                <a:schemeClr val="tx2"/>
              </a:solidFill>
              <a:round/>
              <a:headEnd/>
              <a:tailEnd/>
            </a:ln>
          </p:spPr>
          <p:txBody>
            <a:bodyPr/>
            <a:lstStyle/>
            <a:p>
              <a:endParaRPr lang="en-US" sz="3120"/>
            </a:p>
          </p:txBody>
        </p:sp>
        <p:sp>
          <p:nvSpPr>
            <p:cNvPr id="380862" name="Freeform 958"/>
            <p:cNvSpPr>
              <a:spLocks/>
            </p:cNvSpPr>
            <p:nvPr/>
          </p:nvSpPr>
          <p:spPr bwMode="auto">
            <a:xfrm>
              <a:off x="685" y="1900"/>
              <a:ext cx="2" cy="2"/>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lnTo>
                    <a:pt x="3"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63" name="Freeform 959"/>
            <p:cNvSpPr>
              <a:spLocks/>
            </p:cNvSpPr>
            <p:nvPr/>
          </p:nvSpPr>
          <p:spPr bwMode="auto">
            <a:xfrm>
              <a:off x="645" y="1914"/>
              <a:ext cx="95" cy="47"/>
            </a:xfrm>
            <a:custGeom>
              <a:avLst/>
              <a:gdLst>
                <a:gd name="T0" fmla="*/ 2 w 191"/>
                <a:gd name="T1" fmla="*/ 0 h 94"/>
                <a:gd name="T2" fmla="*/ 29 w 191"/>
                <a:gd name="T3" fmla="*/ 11 h 94"/>
                <a:gd name="T4" fmla="*/ 55 w 191"/>
                <a:gd name="T5" fmla="*/ 24 h 94"/>
                <a:gd name="T6" fmla="*/ 98 w 191"/>
                <a:gd name="T7" fmla="*/ 55 h 94"/>
                <a:gd name="T8" fmla="*/ 119 w 191"/>
                <a:gd name="T9" fmla="*/ 69 h 94"/>
                <a:gd name="T10" fmla="*/ 139 w 191"/>
                <a:gd name="T11" fmla="*/ 78 h 94"/>
                <a:gd name="T12" fmla="*/ 164 w 191"/>
                <a:gd name="T13" fmla="*/ 85 h 94"/>
                <a:gd name="T14" fmla="*/ 191 w 191"/>
                <a:gd name="T15" fmla="*/ 88 h 94"/>
                <a:gd name="T16" fmla="*/ 191 w 191"/>
                <a:gd name="T17" fmla="*/ 94 h 94"/>
                <a:gd name="T18" fmla="*/ 162 w 191"/>
                <a:gd name="T19" fmla="*/ 91 h 94"/>
                <a:gd name="T20" fmla="*/ 138 w 191"/>
                <a:gd name="T21" fmla="*/ 84 h 94"/>
                <a:gd name="T22" fmla="*/ 115 w 191"/>
                <a:gd name="T23" fmla="*/ 73 h 94"/>
                <a:gd name="T24" fmla="*/ 93 w 191"/>
                <a:gd name="T25" fmla="*/ 59 h 94"/>
                <a:gd name="T26" fmla="*/ 51 w 191"/>
                <a:gd name="T27" fmla="*/ 29 h 94"/>
                <a:gd name="T28" fmla="*/ 28 w 191"/>
                <a:gd name="T29" fmla="*/ 17 h 94"/>
                <a:gd name="T30" fmla="*/ 0 w 191"/>
                <a:gd name="T31" fmla="*/ 6 h 94"/>
                <a:gd name="T32" fmla="*/ 2 w 191"/>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94">
                  <a:moveTo>
                    <a:pt x="2" y="0"/>
                  </a:moveTo>
                  <a:lnTo>
                    <a:pt x="29" y="11"/>
                  </a:lnTo>
                  <a:lnTo>
                    <a:pt x="55" y="24"/>
                  </a:lnTo>
                  <a:lnTo>
                    <a:pt x="98" y="55"/>
                  </a:lnTo>
                  <a:lnTo>
                    <a:pt x="119" y="69"/>
                  </a:lnTo>
                  <a:lnTo>
                    <a:pt x="139" y="78"/>
                  </a:lnTo>
                  <a:lnTo>
                    <a:pt x="164" y="85"/>
                  </a:lnTo>
                  <a:lnTo>
                    <a:pt x="191" y="88"/>
                  </a:lnTo>
                  <a:lnTo>
                    <a:pt x="191" y="94"/>
                  </a:lnTo>
                  <a:lnTo>
                    <a:pt x="162" y="91"/>
                  </a:lnTo>
                  <a:lnTo>
                    <a:pt x="138" y="84"/>
                  </a:lnTo>
                  <a:lnTo>
                    <a:pt x="115" y="73"/>
                  </a:lnTo>
                  <a:lnTo>
                    <a:pt x="93" y="59"/>
                  </a:lnTo>
                  <a:lnTo>
                    <a:pt x="51" y="29"/>
                  </a:lnTo>
                  <a:lnTo>
                    <a:pt x="28" y="17"/>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864" name="Freeform 960"/>
            <p:cNvSpPr>
              <a:spLocks/>
            </p:cNvSpPr>
            <p:nvPr/>
          </p:nvSpPr>
          <p:spPr bwMode="auto">
            <a:xfrm>
              <a:off x="642" y="1914"/>
              <a:ext cx="4" cy="3"/>
            </a:xfrm>
            <a:custGeom>
              <a:avLst/>
              <a:gdLst>
                <a:gd name="T0" fmla="*/ 6 w 9"/>
                <a:gd name="T1" fmla="*/ 2 h 6"/>
                <a:gd name="T2" fmla="*/ 0 w 9"/>
                <a:gd name="T3" fmla="*/ 3 h 6"/>
                <a:gd name="T4" fmla="*/ 6 w 9"/>
                <a:gd name="T5" fmla="*/ 6 h 6"/>
                <a:gd name="T6" fmla="*/ 8 w 9"/>
                <a:gd name="T7" fmla="*/ 0 h 6"/>
                <a:gd name="T8" fmla="*/ 9 w 9"/>
                <a:gd name="T9" fmla="*/ 6 h 6"/>
                <a:gd name="T10" fmla="*/ 6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6" y="2"/>
                  </a:moveTo>
                  <a:lnTo>
                    <a:pt x="0" y="3"/>
                  </a:lnTo>
                  <a:lnTo>
                    <a:pt x="6" y="6"/>
                  </a:lnTo>
                  <a:lnTo>
                    <a:pt x="8" y="0"/>
                  </a:lnTo>
                  <a:lnTo>
                    <a:pt x="9" y="6"/>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0865" name="Freeform 961"/>
            <p:cNvSpPr>
              <a:spLocks/>
            </p:cNvSpPr>
            <p:nvPr/>
          </p:nvSpPr>
          <p:spPr bwMode="auto">
            <a:xfrm>
              <a:off x="740" y="1939"/>
              <a:ext cx="24" cy="22"/>
            </a:xfrm>
            <a:custGeom>
              <a:avLst/>
              <a:gdLst>
                <a:gd name="T0" fmla="*/ 0 w 47"/>
                <a:gd name="T1" fmla="*/ 38 h 44"/>
                <a:gd name="T2" fmla="*/ 15 w 47"/>
                <a:gd name="T3" fmla="*/ 35 h 44"/>
                <a:gd name="T4" fmla="*/ 23 w 47"/>
                <a:gd name="T5" fmla="*/ 28 h 44"/>
                <a:gd name="T6" fmla="*/ 34 w 47"/>
                <a:gd name="T7" fmla="*/ 14 h 44"/>
                <a:gd name="T8" fmla="*/ 43 w 47"/>
                <a:gd name="T9" fmla="*/ 0 h 44"/>
                <a:gd name="T10" fmla="*/ 47 w 47"/>
                <a:gd name="T11" fmla="*/ 5 h 44"/>
                <a:gd name="T12" fmla="*/ 38 w 47"/>
                <a:gd name="T13" fmla="*/ 19 h 44"/>
                <a:gd name="T14" fmla="*/ 27 w 47"/>
                <a:gd name="T15" fmla="*/ 32 h 44"/>
                <a:gd name="T16" fmla="*/ 17 w 47"/>
                <a:gd name="T17" fmla="*/ 41 h 44"/>
                <a:gd name="T18" fmla="*/ 0 w 47"/>
                <a:gd name="T19" fmla="*/ 44 h 44"/>
                <a:gd name="T20" fmla="*/ 0 w 47"/>
                <a:gd name="T2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4">
                  <a:moveTo>
                    <a:pt x="0" y="38"/>
                  </a:moveTo>
                  <a:lnTo>
                    <a:pt x="15" y="35"/>
                  </a:lnTo>
                  <a:lnTo>
                    <a:pt x="23" y="28"/>
                  </a:lnTo>
                  <a:lnTo>
                    <a:pt x="34" y="14"/>
                  </a:lnTo>
                  <a:lnTo>
                    <a:pt x="43" y="0"/>
                  </a:lnTo>
                  <a:lnTo>
                    <a:pt x="47" y="5"/>
                  </a:lnTo>
                  <a:lnTo>
                    <a:pt x="38" y="19"/>
                  </a:lnTo>
                  <a:lnTo>
                    <a:pt x="27" y="32"/>
                  </a:lnTo>
                  <a:lnTo>
                    <a:pt x="17" y="41"/>
                  </a:lnTo>
                  <a:lnTo>
                    <a:pt x="0" y="44"/>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80866" name="Freeform 962"/>
            <p:cNvSpPr>
              <a:spLocks/>
            </p:cNvSpPr>
            <p:nvPr/>
          </p:nvSpPr>
          <p:spPr bwMode="auto">
            <a:xfrm>
              <a:off x="740" y="1958"/>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867" name="Freeform 963"/>
            <p:cNvSpPr>
              <a:spLocks/>
            </p:cNvSpPr>
            <p:nvPr/>
          </p:nvSpPr>
          <p:spPr bwMode="auto">
            <a:xfrm>
              <a:off x="761" y="1919"/>
              <a:ext cx="35" cy="22"/>
            </a:xfrm>
            <a:custGeom>
              <a:avLst/>
              <a:gdLst>
                <a:gd name="T0" fmla="*/ 0 w 70"/>
                <a:gd name="T1" fmla="*/ 39 h 44"/>
                <a:gd name="T2" fmla="*/ 13 w 70"/>
                <a:gd name="T3" fmla="*/ 24 h 44"/>
                <a:gd name="T4" fmla="*/ 30 w 70"/>
                <a:gd name="T5" fmla="*/ 12 h 44"/>
                <a:gd name="T6" fmla="*/ 49 w 70"/>
                <a:gd name="T7" fmla="*/ 4 h 44"/>
                <a:gd name="T8" fmla="*/ 70 w 70"/>
                <a:gd name="T9" fmla="*/ 0 h 44"/>
                <a:gd name="T10" fmla="*/ 70 w 70"/>
                <a:gd name="T11" fmla="*/ 6 h 44"/>
                <a:gd name="T12" fmla="*/ 50 w 70"/>
                <a:gd name="T13" fmla="*/ 10 h 44"/>
                <a:gd name="T14" fmla="*/ 33 w 70"/>
                <a:gd name="T15" fmla="*/ 17 h 44"/>
                <a:gd name="T16" fmla="*/ 18 w 70"/>
                <a:gd name="T17" fmla="*/ 29 h 44"/>
                <a:gd name="T18" fmla="*/ 4 w 70"/>
                <a:gd name="T19" fmla="*/ 44 h 44"/>
                <a:gd name="T20" fmla="*/ 0 w 70"/>
                <a:gd name="T2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4">
                  <a:moveTo>
                    <a:pt x="0" y="39"/>
                  </a:moveTo>
                  <a:lnTo>
                    <a:pt x="13" y="24"/>
                  </a:lnTo>
                  <a:lnTo>
                    <a:pt x="30" y="12"/>
                  </a:lnTo>
                  <a:lnTo>
                    <a:pt x="49" y="4"/>
                  </a:lnTo>
                  <a:lnTo>
                    <a:pt x="70" y="0"/>
                  </a:lnTo>
                  <a:lnTo>
                    <a:pt x="70" y="6"/>
                  </a:lnTo>
                  <a:lnTo>
                    <a:pt x="50" y="10"/>
                  </a:lnTo>
                  <a:lnTo>
                    <a:pt x="33" y="17"/>
                  </a:lnTo>
                  <a:lnTo>
                    <a:pt x="18" y="29"/>
                  </a:lnTo>
                  <a:lnTo>
                    <a:pt x="4" y="44"/>
                  </a:lnTo>
                  <a:lnTo>
                    <a:pt x="0" y="39"/>
                  </a:lnTo>
                  <a:close/>
                </a:path>
              </a:pathLst>
            </a:custGeom>
            <a:solidFill>
              <a:srgbClr val="000000"/>
            </a:solidFill>
            <a:ln w="9525">
              <a:solidFill>
                <a:schemeClr val="tx2"/>
              </a:solidFill>
              <a:round/>
              <a:headEnd/>
              <a:tailEnd/>
            </a:ln>
          </p:spPr>
          <p:txBody>
            <a:bodyPr/>
            <a:lstStyle/>
            <a:p>
              <a:endParaRPr lang="en-US" sz="3120"/>
            </a:p>
          </p:txBody>
        </p:sp>
        <p:sp>
          <p:nvSpPr>
            <p:cNvPr id="380868" name="Freeform 964"/>
            <p:cNvSpPr>
              <a:spLocks/>
            </p:cNvSpPr>
            <p:nvPr/>
          </p:nvSpPr>
          <p:spPr bwMode="auto">
            <a:xfrm>
              <a:off x="761" y="1939"/>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69" name="Freeform 965"/>
            <p:cNvSpPr>
              <a:spLocks/>
            </p:cNvSpPr>
            <p:nvPr/>
          </p:nvSpPr>
          <p:spPr bwMode="auto">
            <a:xfrm>
              <a:off x="796" y="1919"/>
              <a:ext cx="44" cy="5"/>
            </a:xfrm>
            <a:custGeom>
              <a:avLst/>
              <a:gdLst>
                <a:gd name="T0" fmla="*/ 0 w 87"/>
                <a:gd name="T1" fmla="*/ 0 h 10"/>
                <a:gd name="T2" fmla="*/ 23 w 87"/>
                <a:gd name="T3" fmla="*/ 0 h 10"/>
                <a:gd name="T4" fmla="*/ 44 w 87"/>
                <a:gd name="T5" fmla="*/ 3 h 10"/>
                <a:gd name="T6" fmla="*/ 64 w 87"/>
                <a:gd name="T7" fmla="*/ 4 h 10"/>
                <a:gd name="T8" fmla="*/ 87 w 87"/>
                <a:gd name="T9" fmla="*/ 3 h 10"/>
                <a:gd name="T10" fmla="*/ 87 w 87"/>
                <a:gd name="T11" fmla="*/ 9 h 10"/>
                <a:gd name="T12" fmla="*/ 64 w 87"/>
                <a:gd name="T13" fmla="*/ 10 h 10"/>
                <a:gd name="T14" fmla="*/ 44 w 87"/>
                <a:gd name="T15" fmla="*/ 9 h 10"/>
                <a:gd name="T16" fmla="*/ 23 w 87"/>
                <a:gd name="T17" fmla="*/ 6 h 10"/>
                <a:gd name="T18" fmla="*/ 0 w 87"/>
                <a:gd name="T19" fmla="*/ 6 h 10"/>
                <a:gd name="T20" fmla="*/ 0 w 8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
                  <a:moveTo>
                    <a:pt x="0" y="0"/>
                  </a:moveTo>
                  <a:lnTo>
                    <a:pt x="23" y="0"/>
                  </a:lnTo>
                  <a:lnTo>
                    <a:pt x="44" y="3"/>
                  </a:lnTo>
                  <a:lnTo>
                    <a:pt x="64" y="4"/>
                  </a:lnTo>
                  <a:lnTo>
                    <a:pt x="87" y="3"/>
                  </a:lnTo>
                  <a:lnTo>
                    <a:pt x="87" y="9"/>
                  </a:lnTo>
                  <a:lnTo>
                    <a:pt x="64" y="10"/>
                  </a:lnTo>
                  <a:lnTo>
                    <a:pt x="44" y="9"/>
                  </a:lnTo>
                  <a:lnTo>
                    <a:pt x="23" y="6"/>
                  </a:ln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70" name="Freeform 966"/>
            <p:cNvSpPr>
              <a:spLocks/>
            </p:cNvSpPr>
            <p:nvPr/>
          </p:nvSpPr>
          <p:spPr bwMode="auto">
            <a:xfrm>
              <a:off x="796" y="1919"/>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71" name="Freeform 967"/>
            <p:cNvSpPr>
              <a:spLocks/>
            </p:cNvSpPr>
            <p:nvPr/>
          </p:nvSpPr>
          <p:spPr bwMode="auto">
            <a:xfrm>
              <a:off x="840" y="1914"/>
              <a:ext cx="35" cy="9"/>
            </a:xfrm>
            <a:custGeom>
              <a:avLst/>
              <a:gdLst>
                <a:gd name="T0" fmla="*/ 0 w 70"/>
                <a:gd name="T1" fmla="*/ 14 h 20"/>
                <a:gd name="T2" fmla="*/ 36 w 70"/>
                <a:gd name="T3" fmla="*/ 11 h 20"/>
                <a:gd name="T4" fmla="*/ 70 w 70"/>
                <a:gd name="T5" fmla="*/ 0 h 20"/>
                <a:gd name="T6" fmla="*/ 70 w 70"/>
                <a:gd name="T7" fmla="*/ 6 h 20"/>
                <a:gd name="T8" fmla="*/ 36 w 70"/>
                <a:gd name="T9" fmla="*/ 17 h 20"/>
                <a:gd name="T10" fmla="*/ 0 w 70"/>
                <a:gd name="T11" fmla="*/ 20 h 20"/>
                <a:gd name="T12" fmla="*/ 0 w 70"/>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70" h="20">
                  <a:moveTo>
                    <a:pt x="0" y="14"/>
                  </a:moveTo>
                  <a:lnTo>
                    <a:pt x="36" y="11"/>
                  </a:lnTo>
                  <a:lnTo>
                    <a:pt x="70" y="0"/>
                  </a:lnTo>
                  <a:lnTo>
                    <a:pt x="70" y="6"/>
                  </a:lnTo>
                  <a:lnTo>
                    <a:pt x="36" y="17"/>
                  </a:lnTo>
                  <a:lnTo>
                    <a:pt x="0" y="20"/>
                  </a:lnTo>
                  <a:lnTo>
                    <a:pt x="0" y="14"/>
                  </a:lnTo>
                  <a:close/>
                </a:path>
              </a:pathLst>
            </a:custGeom>
            <a:solidFill>
              <a:srgbClr val="000000"/>
            </a:solidFill>
            <a:ln w="9525">
              <a:solidFill>
                <a:schemeClr val="tx2"/>
              </a:solidFill>
              <a:round/>
              <a:headEnd/>
              <a:tailEnd/>
            </a:ln>
          </p:spPr>
          <p:txBody>
            <a:bodyPr/>
            <a:lstStyle/>
            <a:p>
              <a:endParaRPr lang="en-US" sz="3120"/>
            </a:p>
          </p:txBody>
        </p:sp>
        <p:sp>
          <p:nvSpPr>
            <p:cNvPr id="380872" name="Freeform 968"/>
            <p:cNvSpPr>
              <a:spLocks/>
            </p:cNvSpPr>
            <p:nvPr/>
          </p:nvSpPr>
          <p:spPr bwMode="auto">
            <a:xfrm>
              <a:off x="840" y="1920"/>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873" name="Freeform 969"/>
            <p:cNvSpPr>
              <a:spLocks/>
            </p:cNvSpPr>
            <p:nvPr/>
          </p:nvSpPr>
          <p:spPr bwMode="auto">
            <a:xfrm>
              <a:off x="873" y="1906"/>
              <a:ext cx="16" cy="11"/>
            </a:xfrm>
            <a:custGeom>
              <a:avLst/>
              <a:gdLst>
                <a:gd name="T0" fmla="*/ 0 w 32"/>
                <a:gd name="T1" fmla="*/ 17 h 21"/>
                <a:gd name="T2" fmla="*/ 17 w 32"/>
                <a:gd name="T3" fmla="*/ 6 h 21"/>
                <a:gd name="T4" fmla="*/ 27 w 32"/>
                <a:gd name="T5" fmla="*/ 0 h 21"/>
                <a:gd name="T6" fmla="*/ 32 w 32"/>
                <a:gd name="T7" fmla="*/ 4 h 21"/>
                <a:gd name="T8" fmla="*/ 32 w 32"/>
                <a:gd name="T9" fmla="*/ 8 h 21"/>
                <a:gd name="T10" fmla="*/ 26 w 32"/>
                <a:gd name="T11" fmla="*/ 9 h 21"/>
                <a:gd name="T12" fmla="*/ 26 w 32"/>
                <a:gd name="T13" fmla="*/ 6 h 21"/>
                <a:gd name="T14" fmla="*/ 27 w 32"/>
                <a:gd name="T15" fmla="*/ 6 h 21"/>
                <a:gd name="T16" fmla="*/ 21 w 32"/>
                <a:gd name="T17" fmla="*/ 11 h 21"/>
                <a:gd name="T18" fmla="*/ 5 w 32"/>
                <a:gd name="T19" fmla="*/ 21 h 21"/>
                <a:gd name="T20" fmla="*/ 0 w 32"/>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1">
                  <a:moveTo>
                    <a:pt x="0" y="17"/>
                  </a:moveTo>
                  <a:lnTo>
                    <a:pt x="17" y="6"/>
                  </a:lnTo>
                  <a:lnTo>
                    <a:pt x="27" y="0"/>
                  </a:lnTo>
                  <a:lnTo>
                    <a:pt x="32" y="4"/>
                  </a:lnTo>
                  <a:lnTo>
                    <a:pt x="32" y="8"/>
                  </a:lnTo>
                  <a:lnTo>
                    <a:pt x="26" y="9"/>
                  </a:lnTo>
                  <a:lnTo>
                    <a:pt x="26" y="6"/>
                  </a:lnTo>
                  <a:lnTo>
                    <a:pt x="27" y="6"/>
                  </a:lnTo>
                  <a:lnTo>
                    <a:pt x="21" y="11"/>
                  </a:lnTo>
                  <a:lnTo>
                    <a:pt x="5" y="21"/>
                  </a:lnTo>
                  <a:lnTo>
                    <a:pt x="0" y="17"/>
                  </a:lnTo>
                  <a:close/>
                </a:path>
              </a:pathLst>
            </a:custGeom>
            <a:solidFill>
              <a:srgbClr val="000000"/>
            </a:solidFill>
            <a:ln w="9525">
              <a:solidFill>
                <a:schemeClr val="tx2"/>
              </a:solidFill>
              <a:round/>
              <a:headEnd/>
              <a:tailEnd/>
            </a:ln>
          </p:spPr>
          <p:txBody>
            <a:bodyPr/>
            <a:lstStyle/>
            <a:p>
              <a:endParaRPr lang="en-US" sz="3120"/>
            </a:p>
          </p:txBody>
        </p:sp>
        <p:sp>
          <p:nvSpPr>
            <p:cNvPr id="380874" name="Freeform 970"/>
            <p:cNvSpPr>
              <a:spLocks/>
            </p:cNvSpPr>
            <p:nvPr/>
          </p:nvSpPr>
          <p:spPr bwMode="auto">
            <a:xfrm>
              <a:off x="873" y="1914"/>
              <a:ext cx="3" cy="3"/>
            </a:xfrm>
            <a:custGeom>
              <a:avLst/>
              <a:gdLst>
                <a:gd name="T0" fmla="*/ 3 w 5"/>
                <a:gd name="T1" fmla="*/ 6 h 6"/>
                <a:gd name="T2" fmla="*/ 5 w 5"/>
                <a:gd name="T3" fmla="*/ 6 h 6"/>
                <a:gd name="T4" fmla="*/ 0 w 5"/>
                <a:gd name="T5" fmla="*/ 2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6"/>
                  </a:lnTo>
                  <a:lnTo>
                    <a:pt x="0" y="2"/>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0875" name="Freeform 971"/>
            <p:cNvSpPr>
              <a:spLocks/>
            </p:cNvSpPr>
            <p:nvPr/>
          </p:nvSpPr>
          <p:spPr bwMode="auto">
            <a:xfrm>
              <a:off x="841" y="1909"/>
              <a:ext cx="48" cy="18"/>
            </a:xfrm>
            <a:custGeom>
              <a:avLst/>
              <a:gdLst>
                <a:gd name="T0" fmla="*/ 96 w 96"/>
                <a:gd name="T1" fmla="*/ 5 h 37"/>
                <a:gd name="T2" fmla="*/ 95 w 96"/>
                <a:gd name="T3" fmla="*/ 8 h 37"/>
                <a:gd name="T4" fmla="*/ 87 w 96"/>
                <a:gd name="T5" fmla="*/ 12 h 37"/>
                <a:gd name="T6" fmla="*/ 63 w 96"/>
                <a:gd name="T7" fmla="*/ 23 h 37"/>
                <a:gd name="T8" fmla="*/ 32 w 96"/>
                <a:gd name="T9" fmla="*/ 32 h 37"/>
                <a:gd name="T10" fmla="*/ 3 w 96"/>
                <a:gd name="T11" fmla="*/ 37 h 37"/>
                <a:gd name="T12" fmla="*/ 0 w 96"/>
                <a:gd name="T13" fmla="*/ 32 h 37"/>
                <a:gd name="T14" fmla="*/ 29 w 96"/>
                <a:gd name="T15" fmla="*/ 27 h 37"/>
                <a:gd name="T16" fmla="*/ 60 w 96"/>
                <a:gd name="T17" fmla="*/ 18 h 37"/>
                <a:gd name="T18" fmla="*/ 83 w 96"/>
                <a:gd name="T19" fmla="*/ 8 h 37"/>
                <a:gd name="T20" fmla="*/ 90 w 96"/>
                <a:gd name="T21" fmla="*/ 3 h 37"/>
                <a:gd name="T22" fmla="*/ 92 w 96"/>
                <a:gd name="T23" fmla="*/ 0 h 37"/>
                <a:gd name="T24" fmla="*/ 96 w 96"/>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37">
                  <a:moveTo>
                    <a:pt x="96" y="5"/>
                  </a:moveTo>
                  <a:lnTo>
                    <a:pt x="95" y="8"/>
                  </a:lnTo>
                  <a:lnTo>
                    <a:pt x="87" y="12"/>
                  </a:lnTo>
                  <a:lnTo>
                    <a:pt x="63" y="23"/>
                  </a:lnTo>
                  <a:lnTo>
                    <a:pt x="32" y="32"/>
                  </a:lnTo>
                  <a:lnTo>
                    <a:pt x="3" y="37"/>
                  </a:lnTo>
                  <a:lnTo>
                    <a:pt x="0" y="32"/>
                  </a:lnTo>
                  <a:lnTo>
                    <a:pt x="29" y="27"/>
                  </a:lnTo>
                  <a:lnTo>
                    <a:pt x="60" y="18"/>
                  </a:lnTo>
                  <a:lnTo>
                    <a:pt x="83" y="8"/>
                  </a:lnTo>
                  <a:lnTo>
                    <a:pt x="90" y="3"/>
                  </a:lnTo>
                  <a:lnTo>
                    <a:pt x="92" y="0"/>
                  </a:lnTo>
                  <a:lnTo>
                    <a:pt x="96" y="5"/>
                  </a:lnTo>
                  <a:close/>
                </a:path>
              </a:pathLst>
            </a:custGeom>
            <a:solidFill>
              <a:srgbClr val="000000"/>
            </a:solidFill>
            <a:ln w="9525">
              <a:solidFill>
                <a:schemeClr val="tx2"/>
              </a:solidFill>
              <a:round/>
              <a:headEnd/>
              <a:tailEnd/>
            </a:ln>
          </p:spPr>
          <p:txBody>
            <a:bodyPr/>
            <a:lstStyle/>
            <a:p>
              <a:endParaRPr lang="en-US" sz="3120"/>
            </a:p>
          </p:txBody>
        </p:sp>
        <p:sp>
          <p:nvSpPr>
            <p:cNvPr id="380876" name="Freeform 972"/>
            <p:cNvSpPr>
              <a:spLocks/>
            </p:cNvSpPr>
            <p:nvPr/>
          </p:nvSpPr>
          <p:spPr bwMode="auto">
            <a:xfrm>
              <a:off x="886" y="1909"/>
              <a:ext cx="3" cy="2"/>
            </a:xfrm>
            <a:custGeom>
              <a:avLst/>
              <a:gdLst>
                <a:gd name="T0" fmla="*/ 6 w 6"/>
                <a:gd name="T1" fmla="*/ 2 h 5"/>
                <a:gd name="T2" fmla="*/ 6 w 6"/>
                <a:gd name="T3" fmla="*/ 3 h 5"/>
                <a:gd name="T4" fmla="*/ 4 w 6"/>
                <a:gd name="T5" fmla="*/ 5 h 5"/>
                <a:gd name="T6" fmla="*/ 0 w 6"/>
                <a:gd name="T7" fmla="*/ 0 h 5"/>
                <a:gd name="T8" fmla="*/ 0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lnTo>
                    <a:pt x="6" y="3"/>
                  </a:lnTo>
                  <a:lnTo>
                    <a:pt x="4" y="5"/>
                  </a:lnTo>
                  <a:lnTo>
                    <a:pt x="0" y="0"/>
                  </a:lnTo>
                  <a:lnTo>
                    <a:pt x="0" y="3"/>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0877" name="Freeform 973"/>
            <p:cNvSpPr>
              <a:spLocks/>
            </p:cNvSpPr>
            <p:nvPr/>
          </p:nvSpPr>
          <p:spPr bwMode="auto">
            <a:xfrm>
              <a:off x="809" y="1924"/>
              <a:ext cx="32" cy="3"/>
            </a:xfrm>
            <a:custGeom>
              <a:avLst/>
              <a:gdLst>
                <a:gd name="T0" fmla="*/ 66 w 66"/>
                <a:gd name="T1" fmla="*/ 7 h 7"/>
                <a:gd name="T2" fmla="*/ 34 w 66"/>
                <a:gd name="T3" fmla="*/ 7 h 7"/>
                <a:gd name="T4" fmla="*/ 0 w 66"/>
                <a:gd name="T5" fmla="*/ 5 h 7"/>
                <a:gd name="T6" fmla="*/ 0 w 66"/>
                <a:gd name="T7" fmla="*/ 0 h 7"/>
                <a:gd name="T8" fmla="*/ 34 w 66"/>
                <a:gd name="T9" fmla="*/ 2 h 7"/>
                <a:gd name="T10" fmla="*/ 66 w 66"/>
                <a:gd name="T11" fmla="*/ 2 h 7"/>
                <a:gd name="T12" fmla="*/ 66 w 6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6" h="7">
                  <a:moveTo>
                    <a:pt x="66" y="7"/>
                  </a:moveTo>
                  <a:lnTo>
                    <a:pt x="34" y="7"/>
                  </a:lnTo>
                  <a:lnTo>
                    <a:pt x="0" y="5"/>
                  </a:lnTo>
                  <a:lnTo>
                    <a:pt x="0" y="0"/>
                  </a:lnTo>
                  <a:lnTo>
                    <a:pt x="34" y="2"/>
                  </a:lnTo>
                  <a:lnTo>
                    <a:pt x="66" y="2"/>
                  </a:lnTo>
                  <a:lnTo>
                    <a:pt x="66" y="7"/>
                  </a:lnTo>
                  <a:close/>
                </a:path>
              </a:pathLst>
            </a:custGeom>
            <a:solidFill>
              <a:srgbClr val="000000"/>
            </a:solidFill>
            <a:ln w="9525">
              <a:solidFill>
                <a:schemeClr val="tx2"/>
              </a:solidFill>
              <a:round/>
              <a:headEnd/>
              <a:tailEnd/>
            </a:ln>
          </p:spPr>
          <p:txBody>
            <a:bodyPr/>
            <a:lstStyle/>
            <a:p>
              <a:endParaRPr lang="en-US" sz="3120"/>
            </a:p>
          </p:txBody>
        </p:sp>
        <p:sp>
          <p:nvSpPr>
            <p:cNvPr id="380878" name="Freeform 974"/>
            <p:cNvSpPr>
              <a:spLocks/>
            </p:cNvSpPr>
            <p:nvPr/>
          </p:nvSpPr>
          <p:spPr bwMode="auto">
            <a:xfrm>
              <a:off x="841" y="1925"/>
              <a:ext cx="1" cy="2"/>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w="9525">
              <a:solidFill>
                <a:schemeClr val="tx2"/>
              </a:solidFill>
              <a:round/>
              <a:headEnd/>
              <a:tailEnd/>
            </a:ln>
          </p:spPr>
          <p:txBody>
            <a:bodyPr/>
            <a:lstStyle/>
            <a:p>
              <a:endParaRPr lang="en-US" sz="3120"/>
            </a:p>
          </p:txBody>
        </p:sp>
        <p:sp>
          <p:nvSpPr>
            <p:cNvPr id="380879" name="Freeform 975"/>
            <p:cNvSpPr>
              <a:spLocks/>
            </p:cNvSpPr>
            <p:nvPr/>
          </p:nvSpPr>
          <p:spPr bwMode="auto">
            <a:xfrm>
              <a:off x="776" y="1924"/>
              <a:ext cx="33" cy="9"/>
            </a:xfrm>
            <a:custGeom>
              <a:avLst/>
              <a:gdLst>
                <a:gd name="T0" fmla="*/ 65 w 65"/>
                <a:gd name="T1" fmla="*/ 5 h 17"/>
                <a:gd name="T2" fmla="*/ 33 w 65"/>
                <a:gd name="T3" fmla="*/ 7 h 17"/>
                <a:gd name="T4" fmla="*/ 20 w 65"/>
                <a:gd name="T5" fmla="*/ 10 h 17"/>
                <a:gd name="T6" fmla="*/ 4 w 65"/>
                <a:gd name="T7" fmla="*/ 17 h 17"/>
                <a:gd name="T8" fmla="*/ 0 w 65"/>
                <a:gd name="T9" fmla="*/ 13 h 17"/>
                <a:gd name="T10" fmla="*/ 15 w 65"/>
                <a:gd name="T11" fmla="*/ 5 h 17"/>
                <a:gd name="T12" fmla="*/ 33 w 65"/>
                <a:gd name="T13" fmla="*/ 2 h 17"/>
                <a:gd name="T14" fmla="*/ 65 w 65"/>
                <a:gd name="T15" fmla="*/ 0 h 17"/>
                <a:gd name="T16" fmla="*/ 65 w 65"/>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7">
                  <a:moveTo>
                    <a:pt x="65" y="5"/>
                  </a:moveTo>
                  <a:lnTo>
                    <a:pt x="33" y="7"/>
                  </a:lnTo>
                  <a:lnTo>
                    <a:pt x="20" y="10"/>
                  </a:lnTo>
                  <a:lnTo>
                    <a:pt x="4" y="17"/>
                  </a:lnTo>
                  <a:lnTo>
                    <a:pt x="0" y="13"/>
                  </a:lnTo>
                  <a:lnTo>
                    <a:pt x="15" y="5"/>
                  </a:lnTo>
                  <a:lnTo>
                    <a:pt x="33" y="2"/>
                  </a:lnTo>
                  <a:lnTo>
                    <a:pt x="65" y="0"/>
                  </a:lnTo>
                  <a:lnTo>
                    <a:pt x="65" y="5"/>
                  </a:lnTo>
                  <a:close/>
                </a:path>
              </a:pathLst>
            </a:custGeom>
            <a:solidFill>
              <a:srgbClr val="000000"/>
            </a:solidFill>
            <a:ln w="9525">
              <a:solidFill>
                <a:schemeClr val="tx2"/>
              </a:solidFill>
              <a:round/>
              <a:headEnd/>
              <a:tailEnd/>
            </a:ln>
          </p:spPr>
          <p:txBody>
            <a:bodyPr/>
            <a:lstStyle/>
            <a:p>
              <a:endParaRPr lang="en-US" sz="3120"/>
            </a:p>
          </p:txBody>
        </p:sp>
        <p:sp>
          <p:nvSpPr>
            <p:cNvPr id="380880" name="Freeform 976"/>
            <p:cNvSpPr>
              <a:spLocks/>
            </p:cNvSpPr>
            <p:nvPr/>
          </p:nvSpPr>
          <p:spPr bwMode="auto">
            <a:xfrm>
              <a:off x="809" y="1924"/>
              <a:ext cx="1" cy="3"/>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81" name="Freeform 977"/>
            <p:cNvSpPr>
              <a:spLocks/>
            </p:cNvSpPr>
            <p:nvPr/>
          </p:nvSpPr>
          <p:spPr bwMode="auto">
            <a:xfrm>
              <a:off x="749" y="1930"/>
              <a:ext cx="29" cy="35"/>
            </a:xfrm>
            <a:custGeom>
              <a:avLst/>
              <a:gdLst>
                <a:gd name="T0" fmla="*/ 58 w 58"/>
                <a:gd name="T1" fmla="*/ 4 h 68"/>
                <a:gd name="T2" fmla="*/ 49 w 58"/>
                <a:gd name="T3" fmla="*/ 13 h 68"/>
                <a:gd name="T4" fmla="*/ 43 w 58"/>
                <a:gd name="T5" fmla="*/ 21 h 68"/>
                <a:gd name="T6" fmla="*/ 34 w 58"/>
                <a:gd name="T7" fmla="*/ 38 h 68"/>
                <a:gd name="T8" fmla="*/ 23 w 58"/>
                <a:gd name="T9" fmla="*/ 54 h 68"/>
                <a:gd name="T10" fmla="*/ 16 w 58"/>
                <a:gd name="T11" fmla="*/ 62 h 68"/>
                <a:gd name="T12" fmla="*/ 5 w 58"/>
                <a:gd name="T13" fmla="*/ 68 h 68"/>
                <a:gd name="T14" fmla="*/ 0 w 58"/>
                <a:gd name="T15" fmla="*/ 64 h 68"/>
                <a:gd name="T16" fmla="*/ 11 w 58"/>
                <a:gd name="T17" fmla="*/ 57 h 68"/>
                <a:gd name="T18" fmla="*/ 19 w 58"/>
                <a:gd name="T19" fmla="*/ 50 h 68"/>
                <a:gd name="T20" fmla="*/ 29 w 58"/>
                <a:gd name="T21" fmla="*/ 33 h 68"/>
                <a:gd name="T22" fmla="*/ 38 w 58"/>
                <a:gd name="T23" fmla="*/ 16 h 68"/>
                <a:gd name="T24" fmla="*/ 45 w 58"/>
                <a:gd name="T25" fmla="*/ 9 h 68"/>
                <a:gd name="T26" fmla="*/ 54 w 58"/>
                <a:gd name="T27" fmla="*/ 0 h 68"/>
                <a:gd name="T28" fmla="*/ 58 w 58"/>
                <a:gd name="T2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8">
                  <a:moveTo>
                    <a:pt x="58" y="4"/>
                  </a:moveTo>
                  <a:lnTo>
                    <a:pt x="49" y="13"/>
                  </a:lnTo>
                  <a:lnTo>
                    <a:pt x="43" y="21"/>
                  </a:lnTo>
                  <a:lnTo>
                    <a:pt x="34" y="38"/>
                  </a:lnTo>
                  <a:lnTo>
                    <a:pt x="23" y="54"/>
                  </a:lnTo>
                  <a:lnTo>
                    <a:pt x="16" y="62"/>
                  </a:lnTo>
                  <a:lnTo>
                    <a:pt x="5" y="68"/>
                  </a:lnTo>
                  <a:lnTo>
                    <a:pt x="0" y="64"/>
                  </a:lnTo>
                  <a:lnTo>
                    <a:pt x="11" y="57"/>
                  </a:lnTo>
                  <a:lnTo>
                    <a:pt x="19" y="50"/>
                  </a:lnTo>
                  <a:lnTo>
                    <a:pt x="29" y="33"/>
                  </a:lnTo>
                  <a:lnTo>
                    <a:pt x="38" y="16"/>
                  </a:lnTo>
                  <a:lnTo>
                    <a:pt x="45" y="9"/>
                  </a:lnTo>
                  <a:lnTo>
                    <a:pt x="54" y="0"/>
                  </a:lnTo>
                  <a:lnTo>
                    <a:pt x="58" y="4"/>
                  </a:lnTo>
                  <a:close/>
                </a:path>
              </a:pathLst>
            </a:custGeom>
            <a:solidFill>
              <a:srgbClr val="000000"/>
            </a:solidFill>
            <a:ln w="9525">
              <a:solidFill>
                <a:schemeClr val="tx2"/>
              </a:solidFill>
              <a:round/>
              <a:headEnd/>
              <a:tailEnd/>
            </a:ln>
          </p:spPr>
          <p:txBody>
            <a:bodyPr/>
            <a:lstStyle/>
            <a:p>
              <a:endParaRPr lang="en-US" sz="3120"/>
            </a:p>
          </p:txBody>
        </p:sp>
        <p:sp>
          <p:nvSpPr>
            <p:cNvPr id="380882" name="Freeform 978"/>
            <p:cNvSpPr>
              <a:spLocks/>
            </p:cNvSpPr>
            <p:nvPr/>
          </p:nvSpPr>
          <p:spPr bwMode="auto">
            <a:xfrm>
              <a:off x="776" y="1930"/>
              <a:ext cx="2"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83" name="Freeform 979"/>
            <p:cNvSpPr>
              <a:spLocks/>
            </p:cNvSpPr>
            <p:nvPr/>
          </p:nvSpPr>
          <p:spPr bwMode="auto">
            <a:xfrm>
              <a:off x="750" y="1962"/>
              <a:ext cx="53" cy="30"/>
            </a:xfrm>
            <a:custGeom>
              <a:avLst/>
              <a:gdLst>
                <a:gd name="T0" fmla="*/ 1 w 105"/>
                <a:gd name="T1" fmla="*/ 0 h 61"/>
                <a:gd name="T2" fmla="*/ 21 w 105"/>
                <a:gd name="T3" fmla="*/ 3 h 61"/>
                <a:gd name="T4" fmla="*/ 39 w 105"/>
                <a:gd name="T5" fmla="*/ 11 h 61"/>
                <a:gd name="T6" fmla="*/ 75 w 105"/>
                <a:gd name="T7" fmla="*/ 32 h 61"/>
                <a:gd name="T8" fmla="*/ 97 w 105"/>
                <a:gd name="T9" fmla="*/ 49 h 61"/>
                <a:gd name="T10" fmla="*/ 105 w 105"/>
                <a:gd name="T11" fmla="*/ 56 h 61"/>
                <a:gd name="T12" fmla="*/ 101 w 105"/>
                <a:gd name="T13" fmla="*/ 61 h 61"/>
                <a:gd name="T14" fmla="*/ 93 w 105"/>
                <a:gd name="T15" fmla="*/ 53 h 61"/>
                <a:gd name="T16" fmla="*/ 70 w 105"/>
                <a:gd name="T17" fmla="*/ 37 h 61"/>
                <a:gd name="T18" fmla="*/ 38 w 105"/>
                <a:gd name="T19" fmla="*/ 17 h 61"/>
                <a:gd name="T20" fmla="*/ 20 w 105"/>
                <a:gd name="T21" fmla="*/ 9 h 61"/>
                <a:gd name="T22" fmla="*/ 0 w 105"/>
                <a:gd name="T23" fmla="*/ 6 h 61"/>
                <a:gd name="T24" fmla="*/ 1 w 105"/>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61">
                  <a:moveTo>
                    <a:pt x="1" y="0"/>
                  </a:moveTo>
                  <a:lnTo>
                    <a:pt x="21" y="3"/>
                  </a:lnTo>
                  <a:lnTo>
                    <a:pt x="39" y="11"/>
                  </a:lnTo>
                  <a:lnTo>
                    <a:pt x="75" y="32"/>
                  </a:lnTo>
                  <a:lnTo>
                    <a:pt x="97" y="49"/>
                  </a:lnTo>
                  <a:lnTo>
                    <a:pt x="105" y="56"/>
                  </a:lnTo>
                  <a:lnTo>
                    <a:pt x="101" y="61"/>
                  </a:lnTo>
                  <a:lnTo>
                    <a:pt x="93" y="53"/>
                  </a:lnTo>
                  <a:lnTo>
                    <a:pt x="70" y="37"/>
                  </a:lnTo>
                  <a:lnTo>
                    <a:pt x="38" y="17"/>
                  </a:lnTo>
                  <a:lnTo>
                    <a:pt x="20" y="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0884" name="Freeform 980"/>
            <p:cNvSpPr>
              <a:spLocks/>
            </p:cNvSpPr>
            <p:nvPr/>
          </p:nvSpPr>
          <p:spPr bwMode="auto">
            <a:xfrm>
              <a:off x="747" y="1962"/>
              <a:ext cx="4" cy="3"/>
            </a:xfrm>
            <a:custGeom>
              <a:avLst/>
              <a:gdLst>
                <a:gd name="T0" fmla="*/ 4 w 9"/>
                <a:gd name="T1" fmla="*/ 2 h 6"/>
                <a:gd name="T2" fmla="*/ 0 w 9"/>
                <a:gd name="T3" fmla="*/ 5 h 6"/>
                <a:gd name="T4" fmla="*/ 6 w 9"/>
                <a:gd name="T5" fmla="*/ 6 h 6"/>
                <a:gd name="T6" fmla="*/ 7 w 9"/>
                <a:gd name="T7" fmla="*/ 0 h 6"/>
                <a:gd name="T8" fmla="*/ 9 w 9"/>
                <a:gd name="T9" fmla="*/ 6 h 6"/>
                <a:gd name="T10" fmla="*/ 4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4" y="2"/>
                  </a:moveTo>
                  <a:lnTo>
                    <a:pt x="0" y="5"/>
                  </a:lnTo>
                  <a:lnTo>
                    <a:pt x="6" y="6"/>
                  </a:lnTo>
                  <a:lnTo>
                    <a:pt x="7" y="0"/>
                  </a:lnTo>
                  <a:lnTo>
                    <a:pt x="9" y="6"/>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80885" name="Freeform 981"/>
            <p:cNvSpPr>
              <a:spLocks/>
            </p:cNvSpPr>
            <p:nvPr/>
          </p:nvSpPr>
          <p:spPr bwMode="auto">
            <a:xfrm>
              <a:off x="762" y="1973"/>
              <a:ext cx="41" cy="19"/>
            </a:xfrm>
            <a:custGeom>
              <a:avLst/>
              <a:gdLst>
                <a:gd name="T0" fmla="*/ 78 w 81"/>
                <a:gd name="T1" fmla="*/ 38 h 38"/>
                <a:gd name="T2" fmla="*/ 0 w 81"/>
                <a:gd name="T3" fmla="*/ 4 h 38"/>
                <a:gd name="T4" fmla="*/ 3 w 81"/>
                <a:gd name="T5" fmla="*/ 0 h 38"/>
                <a:gd name="T6" fmla="*/ 81 w 81"/>
                <a:gd name="T7" fmla="*/ 33 h 38"/>
                <a:gd name="T8" fmla="*/ 78 w 81"/>
                <a:gd name="T9" fmla="*/ 38 h 38"/>
              </a:gdLst>
              <a:ahLst/>
              <a:cxnLst>
                <a:cxn ang="0">
                  <a:pos x="T0" y="T1"/>
                </a:cxn>
                <a:cxn ang="0">
                  <a:pos x="T2" y="T3"/>
                </a:cxn>
                <a:cxn ang="0">
                  <a:pos x="T4" y="T5"/>
                </a:cxn>
                <a:cxn ang="0">
                  <a:pos x="T6" y="T7"/>
                </a:cxn>
                <a:cxn ang="0">
                  <a:pos x="T8" y="T9"/>
                </a:cxn>
              </a:cxnLst>
              <a:rect l="0" t="0" r="r" b="b"/>
              <a:pathLst>
                <a:path w="81" h="38">
                  <a:moveTo>
                    <a:pt x="78" y="38"/>
                  </a:moveTo>
                  <a:lnTo>
                    <a:pt x="0" y="4"/>
                  </a:lnTo>
                  <a:lnTo>
                    <a:pt x="3" y="0"/>
                  </a:lnTo>
                  <a:lnTo>
                    <a:pt x="81" y="33"/>
                  </a:lnTo>
                  <a:lnTo>
                    <a:pt x="78" y="38"/>
                  </a:lnTo>
                  <a:close/>
                </a:path>
              </a:pathLst>
            </a:custGeom>
            <a:solidFill>
              <a:srgbClr val="000000"/>
            </a:solidFill>
            <a:ln w="9525">
              <a:solidFill>
                <a:schemeClr val="tx2"/>
              </a:solidFill>
              <a:round/>
              <a:headEnd/>
              <a:tailEnd/>
            </a:ln>
          </p:spPr>
          <p:txBody>
            <a:bodyPr/>
            <a:lstStyle/>
            <a:p>
              <a:endParaRPr lang="en-US" sz="3120"/>
            </a:p>
          </p:txBody>
        </p:sp>
        <p:sp>
          <p:nvSpPr>
            <p:cNvPr id="380886" name="Freeform 982"/>
            <p:cNvSpPr>
              <a:spLocks/>
            </p:cNvSpPr>
            <p:nvPr/>
          </p:nvSpPr>
          <p:spPr bwMode="auto">
            <a:xfrm>
              <a:off x="800" y="1990"/>
              <a:ext cx="3" cy="2"/>
            </a:xfrm>
            <a:custGeom>
              <a:avLst/>
              <a:gdLst>
                <a:gd name="T0" fmla="*/ 4 w 4"/>
                <a:gd name="T1" fmla="*/ 0 h 5"/>
                <a:gd name="T2" fmla="*/ 1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1" y="5"/>
                  </a:lnTo>
                  <a:lnTo>
                    <a:pt x="4" y="0"/>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0887" name="Freeform 983"/>
            <p:cNvSpPr>
              <a:spLocks/>
            </p:cNvSpPr>
            <p:nvPr/>
          </p:nvSpPr>
          <p:spPr bwMode="auto">
            <a:xfrm>
              <a:off x="703" y="1958"/>
              <a:ext cx="60" cy="17"/>
            </a:xfrm>
            <a:custGeom>
              <a:avLst/>
              <a:gdLst>
                <a:gd name="T0" fmla="*/ 119 w 119"/>
                <a:gd name="T1" fmla="*/ 35 h 35"/>
                <a:gd name="T2" fmla="*/ 88 w 119"/>
                <a:gd name="T3" fmla="*/ 28 h 35"/>
                <a:gd name="T4" fmla="*/ 59 w 119"/>
                <a:gd name="T5" fmla="*/ 25 h 35"/>
                <a:gd name="T6" fmla="*/ 30 w 119"/>
                <a:gd name="T7" fmla="*/ 19 h 35"/>
                <a:gd name="T8" fmla="*/ 14 w 119"/>
                <a:gd name="T9" fmla="*/ 13 h 35"/>
                <a:gd name="T10" fmla="*/ 0 w 119"/>
                <a:gd name="T11" fmla="*/ 5 h 35"/>
                <a:gd name="T12" fmla="*/ 3 w 119"/>
                <a:gd name="T13" fmla="*/ 0 h 35"/>
                <a:gd name="T14" fmla="*/ 17 w 119"/>
                <a:gd name="T15" fmla="*/ 8 h 35"/>
                <a:gd name="T16" fmla="*/ 30 w 119"/>
                <a:gd name="T17" fmla="*/ 14 h 35"/>
                <a:gd name="T18" fmla="*/ 59 w 119"/>
                <a:gd name="T19" fmla="*/ 20 h 35"/>
                <a:gd name="T20" fmla="*/ 88 w 119"/>
                <a:gd name="T21" fmla="*/ 23 h 35"/>
                <a:gd name="T22" fmla="*/ 119 w 119"/>
                <a:gd name="T23" fmla="*/ 31 h 35"/>
                <a:gd name="T24" fmla="*/ 119 w 119"/>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35">
                  <a:moveTo>
                    <a:pt x="119" y="35"/>
                  </a:moveTo>
                  <a:lnTo>
                    <a:pt x="88" y="28"/>
                  </a:lnTo>
                  <a:lnTo>
                    <a:pt x="59" y="25"/>
                  </a:lnTo>
                  <a:lnTo>
                    <a:pt x="30" y="19"/>
                  </a:lnTo>
                  <a:lnTo>
                    <a:pt x="14" y="13"/>
                  </a:lnTo>
                  <a:lnTo>
                    <a:pt x="0" y="5"/>
                  </a:lnTo>
                  <a:lnTo>
                    <a:pt x="3" y="0"/>
                  </a:lnTo>
                  <a:lnTo>
                    <a:pt x="17" y="8"/>
                  </a:lnTo>
                  <a:lnTo>
                    <a:pt x="30" y="14"/>
                  </a:lnTo>
                  <a:lnTo>
                    <a:pt x="59" y="20"/>
                  </a:lnTo>
                  <a:lnTo>
                    <a:pt x="88" y="23"/>
                  </a:lnTo>
                  <a:lnTo>
                    <a:pt x="119" y="31"/>
                  </a:lnTo>
                  <a:lnTo>
                    <a:pt x="119" y="35"/>
                  </a:lnTo>
                  <a:close/>
                </a:path>
              </a:pathLst>
            </a:custGeom>
            <a:solidFill>
              <a:srgbClr val="000000"/>
            </a:solidFill>
            <a:ln w="9525">
              <a:solidFill>
                <a:schemeClr val="tx2"/>
              </a:solidFill>
              <a:round/>
              <a:headEnd/>
              <a:tailEnd/>
            </a:ln>
          </p:spPr>
          <p:txBody>
            <a:bodyPr/>
            <a:lstStyle/>
            <a:p>
              <a:endParaRPr lang="en-US" sz="3120"/>
            </a:p>
          </p:txBody>
        </p:sp>
        <p:sp>
          <p:nvSpPr>
            <p:cNvPr id="380888" name="Freeform 984"/>
            <p:cNvSpPr>
              <a:spLocks/>
            </p:cNvSpPr>
            <p:nvPr/>
          </p:nvSpPr>
          <p:spPr bwMode="auto">
            <a:xfrm>
              <a:off x="762" y="1973"/>
              <a:ext cx="2" cy="2"/>
            </a:xfrm>
            <a:custGeom>
              <a:avLst/>
              <a:gdLst>
                <a:gd name="T0" fmla="*/ 3 w 3"/>
                <a:gd name="T1" fmla="*/ 0 h 4"/>
                <a:gd name="T2" fmla="*/ 2 w 3"/>
                <a:gd name="T3" fmla="*/ 0 h 4"/>
                <a:gd name="T4" fmla="*/ 2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2" y="0"/>
                  </a:lnTo>
                  <a:lnTo>
                    <a:pt x="2" y="4"/>
                  </a:lnTo>
                  <a:lnTo>
                    <a:pt x="0" y="4"/>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0889" name="Freeform 985"/>
            <p:cNvSpPr>
              <a:spLocks/>
            </p:cNvSpPr>
            <p:nvPr/>
          </p:nvSpPr>
          <p:spPr bwMode="auto">
            <a:xfrm>
              <a:off x="632" y="1924"/>
              <a:ext cx="73" cy="36"/>
            </a:xfrm>
            <a:custGeom>
              <a:avLst/>
              <a:gdLst>
                <a:gd name="T0" fmla="*/ 140 w 145"/>
                <a:gd name="T1" fmla="*/ 72 h 72"/>
                <a:gd name="T2" fmla="*/ 104 w 145"/>
                <a:gd name="T3" fmla="*/ 48 h 72"/>
                <a:gd name="T4" fmla="*/ 73 w 145"/>
                <a:gd name="T5" fmla="*/ 25 h 72"/>
                <a:gd name="T6" fmla="*/ 58 w 145"/>
                <a:gd name="T7" fmla="*/ 17 h 72"/>
                <a:gd name="T8" fmla="*/ 40 w 145"/>
                <a:gd name="T9" fmla="*/ 10 h 72"/>
                <a:gd name="T10" fmla="*/ 23 w 145"/>
                <a:gd name="T11" fmla="*/ 7 h 72"/>
                <a:gd name="T12" fmla="*/ 0 w 145"/>
                <a:gd name="T13" fmla="*/ 5 h 72"/>
                <a:gd name="T14" fmla="*/ 0 w 145"/>
                <a:gd name="T15" fmla="*/ 0 h 72"/>
                <a:gd name="T16" fmla="*/ 23 w 145"/>
                <a:gd name="T17" fmla="*/ 2 h 72"/>
                <a:gd name="T18" fmla="*/ 43 w 145"/>
                <a:gd name="T19" fmla="*/ 5 h 72"/>
                <a:gd name="T20" fmla="*/ 61 w 145"/>
                <a:gd name="T21" fmla="*/ 13 h 72"/>
                <a:gd name="T22" fmla="*/ 78 w 145"/>
                <a:gd name="T23" fmla="*/ 20 h 72"/>
                <a:gd name="T24" fmla="*/ 108 w 145"/>
                <a:gd name="T25" fmla="*/ 43 h 72"/>
                <a:gd name="T26" fmla="*/ 145 w 145"/>
                <a:gd name="T27" fmla="*/ 67 h 72"/>
                <a:gd name="T28" fmla="*/ 140 w 145"/>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72">
                  <a:moveTo>
                    <a:pt x="140" y="72"/>
                  </a:moveTo>
                  <a:lnTo>
                    <a:pt x="104" y="48"/>
                  </a:lnTo>
                  <a:lnTo>
                    <a:pt x="73" y="25"/>
                  </a:lnTo>
                  <a:lnTo>
                    <a:pt x="58" y="17"/>
                  </a:lnTo>
                  <a:lnTo>
                    <a:pt x="40" y="10"/>
                  </a:lnTo>
                  <a:lnTo>
                    <a:pt x="23" y="7"/>
                  </a:lnTo>
                  <a:lnTo>
                    <a:pt x="0" y="5"/>
                  </a:lnTo>
                  <a:lnTo>
                    <a:pt x="0" y="0"/>
                  </a:lnTo>
                  <a:lnTo>
                    <a:pt x="23" y="2"/>
                  </a:lnTo>
                  <a:lnTo>
                    <a:pt x="43" y="5"/>
                  </a:lnTo>
                  <a:lnTo>
                    <a:pt x="61" y="13"/>
                  </a:lnTo>
                  <a:lnTo>
                    <a:pt x="78" y="20"/>
                  </a:lnTo>
                  <a:lnTo>
                    <a:pt x="108" y="43"/>
                  </a:lnTo>
                  <a:lnTo>
                    <a:pt x="145" y="67"/>
                  </a:lnTo>
                  <a:lnTo>
                    <a:pt x="140" y="72"/>
                  </a:lnTo>
                  <a:close/>
                </a:path>
              </a:pathLst>
            </a:custGeom>
            <a:solidFill>
              <a:srgbClr val="000000"/>
            </a:solidFill>
            <a:ln w="9525">
              <a:solidFill>
                <a:schemeClr val="tx2"/>
              </a:solidFill>
              <a:round/>
              <a:headEnd/>
              <a:tailEnd/>
            </a:ln>
          </p:spPr>
          <p:txBody>
            <a:bodyPr/>
            <a:lstStyle/>
            <a:p>
              <a:endParaRPr lang="en-US" sz="3120"/>
            </a:p>
          </p:txBody>
        </p:sp>
        <p:sp>
          <p:nvSpPr>
            <p:cNvPr id="380890" name="Freeform 986"/>
            <p:cNvSpPr>
              <a:spLocks/>
            </p:cNvSpPr>
            <p:nvPr/>
          </p:nvSpPr>
          <p:spPr bwMode="auto">
            <a:xfrm>
              <a:off x="568" y="1924"/>
              <a:ext cx="64" cy="8"/>
            </a:xfrm>
            <a:custGeom>
              <a:avLst/>
              <a:gdLst>
                <a:gd name="T0" fmla="*/ 128 w 128"/>
                <a:gd name="T1" fmla="*/ 5 h 16"/>
                <a:gd name="T2" fmla="*/ 64 w 128"/>
                <a:gd name="T3" fmla="*/ 8 h 16"/>
                <a:gd name="T4" fmla="*/ 0 w 128"/>
                <a:gd name="T5" fmla="*/ 16 h 16"/>
                <a:gd name="T6" fmla="*/ 0 w 128"/>
                <a:gd name="T7" fmla="*/ 11 h 16"/>
                <a:gd name="T8" fmla="*/ 64 w 128"/>
                <a:gd name="T9" fmla="*/ 3 h 16"/>
                <a:gd name="T10" fmla="*/ 128 w 128"/>
                <a:gd name="T11" fmla="*/ 0 h 16"/>
                <a:gd name="T12" fmla="*/ 128 w 128"/>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128" h="16">
                  <a:moveTo>
                    <a:pt x="128" y="5"/>
                  </a:moveTo>
                  <a:lnTo>
                    <a:pt x="64" y="8"/>
                  </a:lnTo>
                  <a:lnTo>
                    <a:pt x="0" y="16"/>
                  </a:lnTo>
                  <a:lnTo>
                    <a:pt x="0" y="11"/>
                  </a:lnTo>
                  <a:lnTo>
                    <a:pt x="64" y="3"/>
                  </a:lnTo>
                  <a:lnTo>
                    <a:pt x="128" y="0"/>
                  </a:lnTo>
                  <a:lnTo>
                    <a:pt x="128" y="5"/>
                  </a:lnTo>
                  <a:close/>
                </a:path>
              </a:pathLst>
            </a:custGeom>
            <a:solidFill>
              <a:srgbClr val="000000"/>
            </a:solidFill>
            <a:ln w="9525">
              <a:solidFill>
                <a:schemeClr val="tx2"/>
              </a:solidFill>
              <a:round/>
              <a:headEnd/>
              <a:tailEnd/>
            </a:ln>
          </p:spPr>
          <p:txBody>
            <a:bodyPr/>
            <a:lstStyle/>
            <a:p>
              <a:endParaRPr lang="en-US" sz="3120"/>
            </a:p>
          </p:txBody>
        </p:sp>
        <p:sp>
          <p:nvSpPr>
            <p:cNvPr id="380891" name="Freeform 987"/>
            <p:cNvSpPr>
              <a:spLocks/>
            </p:cNvSpPr>
            <p:nvPr/>
          </p:nvSpPr>
          <p:spPr bwMode="auto">
            <a:xfrm>
              <a:off x="632" y="1924"/>
              <a:ext cx="1" cy="3"/>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892" name="Freeform 988"/>
            <p:cNvSpPr>
              <a:spLocks/>
            </p:cNvSpPr>
            <p:nvPr/>
          </p:nvSpPr>
          <p:spPr bwMode="auto">
            <a:xfrm>
              <a:off x="567" y="1930"/>
              <a:ext cx="14" cy="41"/>
            </a:xfrm>
            <a:custGeom>
              <a:avLst/>
              <a:gdLst>
                <a:gd name="T0" fmla="*/ 6 w 27"/>
                <a:gd name="T1" fmla="*/ 0 h 80"/>
                <a:gd name="T2" fmla="*/ 15 w 27"/>
                <a:gd name="T3" fmla="*/ 18 h 80"/>
                <a:gd name="T4" fmla="*/ 20 w 27"/>
                <a:gd name="T5" fmla="*/ 38 h 80"/>
                <a:gd name="T6" fmla="*/ 27 w 27"/>
                <a:gd name="T7" fmla="*/ 79 h 80"/>
                <a:gd name="T8" fmla="*/ 21 w 27"/>
                <a:gd name="T9" fmla="*/ 80 h 80"/>
                <a:gd name="T10" fmla="*/ 13 w 27"/>
                <a:gd name="T11" fmla="*/ 39 h 80"/>
                <a:gd name="T12" fmla="*/ 9 w 27"/>
                <a:gd name="T13" fmla="*/ 19 h 80"/>
                <a:gd name="T14" fmla="*/ 0 w 27"/>
                <a:gd name="T15" fmla="*/ 1 h 80"/>
                <a:gd name="T16" fmla="*/ 6 w 27"/>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80">
                  <a:moveTo>
                    <a:pt x="6" y="0"/>
                  </a:moveTo>
                  <a:lnTo>
                    <a:pt x="15" y="18"/>
                  </a:lnTo>
                  <a:lnTo>
                    <a:pt x="20" y="38"/>
                  </a:lnTo>
                  <a:lnTo>
                    <a:pt x="27" y="79"/>
                  </a:lnTo>
                  <a:lnTo>
                    <a:pt x="21" y="80"/>
                  </a:lnTo>
                  <a:lnTo>
                    <a:pt x="13" y="39"/>
                  </a:lnTo>
                  <a:lnTo>
                    <a:pt x="9" y="19"/>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893" name="Freeform 989"/>
            <p:cNvSpPr>
              <a:spLocks/>
            </p:cNvSpPr>
            <p:nvPr/>
          </p:nvSpPr>
          <p:spPr bwMode="auto">
            <a:xfrm>
              <a:off x="566" y="1930"/>
              <a:ext cx="4" cy="2"/>
            </a:xfrm>
            <a:custGeom>
              <a:avLst/>
              <a:gdLst>
                <a:gd name="T0" fmla="*/ 5 w 8"/>
                <a:gd name="T1" fmla="*/ 0 h 5"/>
                <a:gd name="T2" fmla="*/ 0 w 8"/>
                <a:gd name="T3" fmla="*/ 0 h 5"/>
                <a:gd name="T4" fmla="*/ 2 w 8"/>
                <a:gd name="T5" fmla="*/ 3 h 5"/>
                <a:gd name="T6" fmla="*/ 8 w 8"/>
                <a:gd name="T7" fmla="*/ 2 h 5"/>
                <a:gd name="T8" fmla="*/ 5 w 8"/>
                <a:gd name="T9" fmla="*/ 5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lnTo>
                    <a:pt x="0" y="0"/>
                  </a:lnTo>
                  <a:lnTo>
                    <a:pt x="2" y="3"/>
                  </a:lnTo>
                  <a:lnTo>
                    <a:pt x="8" y="2"/>
                  </a:lnTo>
                  <a:lnTo>
                    <a:pt x="5"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894" name="Freeform 990"/>
            <p:cNvSpPr>
              <a:spLocks/>
            </p:cNvSpPr>
            <p:nvPr/>
          </p:nvSpPr>
          <p:spPr bwMode="auto">
            <a:xfrm>
              <a:off x="578" y="1970"/>
              <a:ext cx="20" cy="54"/>
            </a:xfrm>
            <a:custGeom>
              <a:avLst/>
              <a:gdLst>
                <a:gd name="T0" fmla="*/ 6 w 41"/>
                <a:gd name="T1" fmla="*/ 0 h 108"/>
                <a:gd name="T2" fmla="*/ 14 w 41"/>
                <a:gd name="T3" fmla="*/ 29 h 108"/>
                <a:gd name="T4" fmla="*/ 24 w 41"/>
                <a:gd name="T5" fmla="*/ 53 h 108"/>
                <a:gd name="T6" fmla="*/ 34 w 41"/>
                <a:gd name="T7" fmla="*/ 77 h 108"/>
                <a:gd name="T8" fmla="*/ 41 w 41"/>
                <a:gd name="T9" fmla="*/ 106 h 108"/>
                <a:gd name="T10" fmla="*/ 35 w 41"/>
                <a:gd name="T11" fmla="*/ 108 h 108"/>
                <a:gd name="T12" fmla="*/ 28 w 41"/>
                <a:gd name="T13" fmla="*/ 79 h 108"/>
                <a:gd name="T14" fmla="*/ 18 w 41"/>
                <a:gd name="T15" fmla="*/ 55 h 108"/>
                <a:gd name="T16" fmla="*/ 8 w 41"/>
                <a:gd name="T17" fmla="*/ 30 h 108"/>
                <a:gd name="T18" fmla="*/ 0 w 41"/>
                <a:gd name="T19" fmla="*/ 1 h 108"/>
                <a:gd name="T20" fmla="*/ 6 w 41"/>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08">
                  <a:moveTo>
                    <a:pt x="6" y="0"/>
                  </a:moveTo>
                  <a:lnTo>
                    <a:pt x="14" y="29"/>
                  </a:lnTo>
                  <a:lnTo>
                    <a:pt x="24" y="53"/>
                  </a:lnTo>
                  <a:lnTo>
                    <a:pt x="34" y="77"/>
                  </a:lnTo>
                  <a:lnTo>
                    <a:pt x="41" y="106"/>
                  </a:lnTo>
                  <a:lnTo>
                    <a:pt x="35" y="108"/>
                  </a:lnTo>
                  <a:lnTo>
                    <a:pt x="28" y="79"/>
                  </a:lnTo>
                  <a:lnTo>
                    <a:pt x="18" y="55"/>
                  </a:lnTo>
                  <a:lnTo>
                    <a:pt x="8" y="3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895" name="Freeform 991"/>
            <p:cNvSpPr>
              <a:spLocks/>
            </p:cNvSpPr>
            <p:nvPr/>
          </p:nvSpPr>
          <p:spPr bwMode="auto">
            <a:xfrm>
              <a:off x="578" y="1970"/>
              <a:ext cx="3" cy="1"/>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lnTo>
                    <a:pt x="6"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0896" name="Freeform 992"/>
            <p:cNvSpPr>
              <a:spLocks/>
            </p:cNvSpPr>
            <p:nvPr/>
          </p:nvSpPr>
          <p:spPr bwMode="auto">
            <a:xfrm>
              <a:off x="595" y="2023"/>
              <a:ext cx="34" cy="48"/>
            </a:xfrm>
            <a:custGeom>
              <a:avLst/>
              <a:gdLst>
                <a:gd name="T0" fmla="*/ 6 w 69"/>
                <a:gd name="T1" fmla="*/ 0 h 96"/>
                <a:gd name="T2" fmla="*/ 14 w 69"/>
                <a:gd name="T3" fmla="*/ 32 h 96"/>
                <a:gd name="T4" fmla="*/ 26 w 69"/>
                <a:gd name="T5" fmla="*/ 63 h 96"/>
                <a:gd name="T6" fmla="*/ 28 w 69"/>
                <a:gd name="T7" fmla="*/ 67 h 96"/>
                <a:gd name="T8" fmla="*/ 32 w 69"/>
                <a:gd name="T9" fmla="*/ 73 h 96"/>
                <a:gd name="T10" fmla="*/ 37 w 69"/>
                <a:gd name="T11" fmla="*/ 78 h 96"/>
                <a:gd name="T12" fmla="*/ 43 w 69"/>
                <a:gd name="T13" fmla="*/ 82 h 96"/>
                <a:gd name="T14" fmla="*/ 54 w 69"/>
                <a:gd name="T15" fmla="*/ 87 h 96"/>
                <a:gd name="T16" fmla="*/ 69 w 69"/>
                <a:gd name="T17" fmla="*/ 90 h 96"/>
                <a:gd name="T18" fmla="*/ 67 w 69"/>
                <a:gd name="T19" fmla="*/ 96 h 96"/>
                <a:gd name="T20" fmla="*/ 52 w 69"/>
                <a:gd name="T21" fmla="*/ 93 h 96"/>
                <a:gd name="T22" fmla="*/ 38 w 69"/>
                <a:gd name="T23" fmla="*/ 87 h 96"/>
                <a:gd name="T24" fmla="*/ 32 w 69"/>
                <a:gd name="T25" fmla="*/ 82 h 96"/>
                <a:gd name="T26" fmla="*/ 28 w 69"/>
                <a:gd name="T27" fmla="*/ 78 h 96"/>
                <a:gd name="T28" fmla="*/ 23 w 69"/>
                <a:gd name="T29" fmla="*/ 72 h 96"/>
                <a:gd name="T30" fmla="*/ 20 w 69"/>
                <a:gd name="T31" fmla="*/ 64 h 96"/>
                <a:gd name="T32" fmla="*/ 8 w 69"/>
                <a:gd name="T33" fmla="*/ 34 h 96"/>
                <a:gd name="T34" fmla="*/ 0 w 69"/>
                <a:gd name="T35" fmla="*/ 2 h 96"/>
                <a:gd name="T36" fmla="*/ 6 w 69"/>
                <a:gd name="T3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96">
                  <a:moveTo>
                    <a:pt x="6" y="0"/>
                  </a:moveTo>
                  <a:lnTo>
                    <a:pt x="14" y="32"/>
                  </a:lnTo>
                  <a:lnTo>
                    <a:pt x="26" y="63"/>
                  </a:lnTo>
                  <a:lnTo>
                    <a:pt x="28" y="67"/>
                  </a:lnTo>
                  <a:lnTo>
                    <a:pt x="32" y="73"/>
                  </a:lnTo>
                  <a:lnTo>
                    <a:pt x="37" y="78"/>
                  </a:lnTo>
                  <a:lnTo>
                    <a:pt x="43" y="82"/>
                  </a:lnTo>
                  <a:lnTo>
                    <a:pt x="54" y="87"/>
                  </a:lnTo>
                  <a:lnTo>
                    <a:pt x="69" y="90"/>
                  </a:lnTo>
                  <a:lnTo>
                    <a:pt x="67" y="96"/>
                  </a:lnTo>
                  <a:lnTo>
                    <a:pt x="52" y="93"/>
                  </a:lnTo>
                  <a:lnTo>
                    <a:pt x="38" y="87"/>
                  </a:lnTo>
                  <a:lnTo>
                    <a:pt x="32" y="82"/>
                  </a:lnTo>
                  <a:lnTo>
                    <a:pt x="28" y="78"/>
                  </a:lnTo>
                  <a:lnTo>
                    <a:pt x="23" y="72"/>
                  </a:lnTo>
                  <a:lnTo>
                    <a:pt x="20" y="64"/>
                  </a:lnTo>
                  <a:lnTo>
                    <a:pt x="8" y="34"/>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897" name="Freeform 993"/>
            <p:cNvSpPr>
              <a:spLocks/>
            </p:cNvSpPr>
            <p:nvPr/>
          </p:nvSpPr>
          <p:spPr bwMode="auto">
            <a:xfrm>
              <a:off x="595" y="2023"/>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898" name="Freeform 994"/>
            <p:cNvSpPr>
              <a:spLocks/>
            </p:cNvSpPr>
            <p:nvPr/>
          </p:nvSpPr>
          <p:spPr bwMode="auto">
            <a:xfrm>
              <a:off x="629" y="2067"/>
              <a:ext cx="52" cy="4"/>
            </a:xfrm>
            <a:custGeom>
              <a:avLst/>
              <a:gdLst>
                <a:gd name="T0" fmla="*/ 0 w 102"/>
                <a:gd name="T1" fmla="*/ 1 h 7"/>
                <a:gd name="T2" fmla="*/ 52 w 102"/>
                <a:gd name="T3" fmla="*/ 1 h 7"/>
                <a:gd name="T4" fmla="*/ 102 w 102"/>
                <a:gd name="T5" fmla="*/ 0 h 7"/>
                <a:gd name="T6" fmla="*/ 102 w 102"/>
                <a:gd name="T7" fmla="*/ 6 h 7"/>
                <a:gd name="T8" fmla="*/ 52 w 102"/>
                <a:gd name="T9" fmla="*/ 7 h 7"/>
                <a:gd name="T10" fmla="*/ 0 w 102"/>
                <a:gd name="T11" fmla="*/ 7 h 7"/>
                <a:gd name="T12" fmla="*/ 0 w 102"/>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02" h="7">
                  <a:moveTo>
                    <a:pt x="0" y="1"/>
                  </a:moveTo>
                  <a:lnTo>
                    <a:pt x="52" y="1"/>
                  </a:lnTo>
                  <a:lnTo>
                    <a:pt x="102" y="0"/>
                  </a:lnTo>
                  <a:lnTo>
                    <a:pt x="102" y="6"/>
                  </a:lnTo>
                  <a:lnTo>
                    <a:pt x="52" y="7"/>
                  </a:lnTo>
                  <a:lnTo>
                    <a:pt x="0" y="7"/>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0899" name="Freeform 995"/>
            <p:cNvSpPr>
              <a:spLocks/>
            </p:cNvSpPr>
            <p:nvPr/>
          </p:nvSpPr>
          <p:spPr bwMode="auto">
            <a:xfrm>
              <a:off x="680" y="2067"/>
              <a:ext cx="39" cy="20"/>
            </a:xfrm>
            <a:custGeom>
              <a:avLst/>
              <a:gdLst>
                <a:gd name="T0" fmla="*/ 2 w 78"/>
                <a:gd name="T1" fmla="*/ 0 h 39"/>
                <a:gd name="T2" fmla="*/ 16 w 78"/>
                <a:gd name="T3" fmla="*/ 3 h 39"/>
                <a:gd name="T4" fmla="*/ 28 w 78"/>
                <a:gd name="T5" fmla="*/ 7 h 39"/>
                <a:gd name="T6" fmla="*/ 52 w 78"/>
                <a:gd name="T7" fmla="*/ 18 h 39"/>
                <a:gd name="T8" fmla="*/ 72 w 78"/>
                <a:gd name="T9" fmla="*/ 30 h 39"/>
                <a:gd name="T10" fmla="*/ 78 w 78"/>
                <a:gd name="T11" fmla="*/ 35 h 39"/>
                <a:gd name="T12" fmla="*/ 74 w 78"/>
                <a:gd name="T13" fmla="*/ 39 h 39"/>
                <a:gd name="T14" fmla="*/ 68 w 78"/>
                <a:gd name="T15" fmla="*/ 35 h 39"/>
                <a:gd name="T16" fmla="*/ 51 w 78"/>
                <a:gd name="T17" fmla="*/ 24 h 39"/>
                <a:gd name="T18" fmla="*/ 26 w 78"/>
                <a:gd name="T19" fmla="*/ 13 h 39"/>
                <a:gd name="T20" fmla="*/ 14 w 78"/>
                <a:gd name="T21" fmla="*/ 9 h 39"/>
                <a:gd name="T22" fmla="*/ 0 w 78"/>
                <a:gd name="T23" fmla="*/ 6 h 39"/>
                <a:gd name="T24" fmla="*/ 2 w 78"/>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9">
                  <a:moveTo>
                    <a:pt x="2" y="0"/>
                  </a:moveTo>
                  <a:lnTo>
                    <a:pt x="16" y="3"/>
                  </a:lnTo>
                  <a:lnTo>
                    <a:pt x="28" y="7"/>
                  </a:lnTo>
                  <a:lnTo>
                    <a:pt x="52" y="18"/>
                  </a:lnTo>
                  <a:lnTo>
                    <a:pt x="72" y="30"/>
                  </a:lnTo>
                  <a:lnTo>
                    <a:pt x="78" y="35"/>
                  </a:lnTo>
                  <a:lnTo>
                    <a:pt x="74" y="39"/>
                  </a:lnTo>
                  <a:lnTo>
                    <a:pt x="68" y="35"/>
                  </a:lnTo>
                  <a:lnTo>
                    <a:pt x="51" y="24"/>
                  </a:lnTo>
                  <a:lnTo>
                    <a:pt x="26" y="13"/>
                  </a:lnTo>
                  <a:lnTo>
                    <a:pt x="14" y="9"/>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900" name="Freeform 996"/>
            <p:cNvSpPr>
              <a:spLocks/>
            </p:cNvSpPr>
            <p:nvPr/>
          </p:nvSpPr>
          <p:spPr bwMode="auto">
            <a:xfrm>
              <a:off x="677" y="2074"/>
              <a:ext cx="41" cy="13"/>
            </a:xfrm>
            <a:custGeom>
              <a:avLst/>
              <a:gdLst>
                <a:gd name="T0" fmla="*/ 81 w 81"/>
                <a:gd name="T1" fmla="*/ 26 h 26"/>
                <a:gd name="T2" fmla="*/ 58 w 81"/>
                <a:gd name="T3" fmla="*/ 23 h 26"/>
                <a:gd name="T4" fmla="*/ 38 w 81"/>
                <a:gd name="T5" fmla="*/ 17 h 26"/>
                <a:gd name="T6" fmla="*/ 20 w 81"/>
                <a:gd name="T7" fmla="*/ 9 h 26"/>
                <a:gd name="T8" fmla="*/ 0 w 81"/>
                <a:gd name="T9" fmla="*/ 5 h 26"/>
                <a:gd name="T10" fmla="*/ 0 w 81"/>
                <a:gd name="T11" fmla="*/ 0 h 26"/>
                <a:gd name="T12" fmla="*/ 23 w 81"/>
                <a:gd name="T13" fmla="*/ 5 h 26"/>
                <a:gd name="T14" fmla="*/ 41 w 81"/>
                <a:gd name="T15" fmla="*/ 12 h 26"/>
                <a:gd name="T16" fmla="*/ 58 w 81"/>
                <a:gd name="T17" fmla="*/ 18 h 26"/>
                <a:gd name="T18" fmla="*/ 81 w 81"/>
                <a:gd name="T19" fmla="*/ 22 h 26"/>
                <a:gd name="T20" fmla="*/ 81 w 81"/>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6">
                  <a:moveTo>
                    <a:pt x="81" y="26"/>
                  </a:moveTo>
                  <a:lnTo>
                    <a:pt x="58" y="23"/>
                  </a:lnTo>
                  <a:lnTo>
                    <a:pt x="38" y="17"/>
                  </a:lnTo>
                  <a:lnTo>
                    <a:pt x="20" y="9"/>
                  </a:lnTo>
                  <a:lnTo>
                    <a:pt x="0" y="5"/>
                  </a:lnTo>
                  <a:lnTo>
                    <a:pt x="0" y="0"/>
                  </a:lnTo>
                  <a:lnTo>
                    <a:pt x="23" y="5"/>
                  </a:lnTo>
                  <a:lnTo>
                    <a:pt x="41" y="12"/>
                  </a:lnTo>
                  <a:lnTo>
                    <a:pt x="58" y="18"/>
                  </a:lnTo>
                  <a:lnTo>
                    <a:pt x="81" y="22"/>
                  </a:lnTo>
                  <a:lnTo>
                    <a:pt x="81" y="26"/>
                  </a:lnTo>
                  <a:close/>
                </a:path>
              </a:pathLst>
            </a:custGeom>
            <a:solidFill>
              <a:srgbClr val="000000"/>
            </a:solidFill>
            <a:ln w="9525">
              <a:solidFill>
                <a:schemeClr val="tx2"/>
              </a:solidFill>
              <a:round/>
              <a:headEnd/>
              <a:tailEnd/>
            </a:ln>
          </p:spPr>
          <p:txBody>
            <a:bodyPr/>
            <a:lstStyle/>
            <a:p>
              <a:endParaRPr lang="en-US" sz="3120"/>
            </a:p>
          </p:txBody>
        </p:sp>
        <p:sp>
          <p:nvSpPr>
            <p:cNvPr id="380901" name="Freeform 997"/>
            <p:cNvSpPr>
              <a:spLocks/>
            </p:cNvSpPr>
            <p:nvPr/>
          </p:nvSpPr>
          <p:spPr bwMode="auto">
            <a:xfrm>
              <a:off x="716" y="2085"/>
              <a:ext cx="6" cy="3"/>
            </a:xfrm>
            <a:custGeom>
              <a:avLst/>
              <a:gdLst>
                <a:gd name="T0" fmla="*/ 4 w 12"/>
                <a:gd name="T1" fmla="*/ 0 h 6"/>
                <a:gd name="T2" fmla="*/ 12 w 12"/>
                <a:gd name="T3" fmla="*/ 6 h 6"/>
                <a:gd name="T4" fmla="*/ 3 w 12"/>
                <a:gd name="T5" fmla="*/ 4 h 6"/>
                <a:gd name="T6" fmla="*/ 3 w 12"/>
                <a:gd name="T7" fmla="*/ 0 h 6"/>
                <a:gd name="T8" fmla="*/ 0 w 12"/>
                <a:gd name="T9" fmla="*/ 4 h 6"/>
                <a:gd name="T10" fmla="*/ 4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4" y="0"/>
                  </a:moveTo>
                  <a:lnTo>
                    <a:pt x="12" y="6"/>
                  </a:lnTo>
                  <a:lnTo>
                    <a:pt x="3" y="4"/>
                  </a:lnTo>
                  <a:lnTo>
                    <a:pt x="3"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0902" name="Freeform 998"/>
            <p:cNvSpPr>
              <a:spLocks/>
            </p:cNvSpPr>
            <p:nvPr/>
          </p:nvSpPr>
          <p:spPr bwMode="auto">
            <a:xfrm>
              <a:off x="624" y="2073"/>
              <a:ext cx="53" cy="3"/>
            </a:xfrm>
            <a:custGeom>
              <a:avLst/>
              <a:gdLst>
                <a:gd name="T0" fmla="*/ 107 w 107"/>
                <a:gd name="T1" fmla="*/ 6 h 6"/>
                <a:gd name="T2" fmla="*/ 79 w 107"/>
                <a:gd name="T3" fmla="*/ 4 h 6"/>
                <a:gd name="T4" fmla="*/ 54 w 107"/>
                <a:gd name="T5" fmla="*/ 4 h 6"/>
                <a:gd name="T6" fmla="*/ 0 w 107"/>
                <a:gd name="T7" fmla="*/ 6 h 6"/>
                <a:gd name="T8" fmla="*/ 0 w 107"/>
                <a:gd name="T9" fmla="*/ 1 h 6"/>
                <a:gd name="T10" fmla="*/ 54 w 107"/>
                <a:gd name="T11" fmla="*/ 0 h 6"/>
                <a:gd name="T12" fmla="*/ 79 w 107"/>
                <a:gd name="T13" fmla="*/ 0 h 6"/>
                <a:gd name="T14" fmla="*/ 107 w 107"/>
                <a:gd name="T15" fmla="*/ 1 h 6"/>
                <a:gd name="T16" fmla="*/ 107 w 10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6">
                  <a:moveTo>
                    <a:pt x="107" y="6"/>
                  </a:moveTo>
                  <a:lnTo>
                    <a:pt x="79" y="4"/>
                  </a:lnTo>
                  <a:lnTo>
                    <a:pt x="54" y="4"/>
                  </a:lnTo>
                  <a:lnTo>
                    <a:pt x="0" y="6"/>
                  </a:lnTo>
                  <a:lnTo>
                    <a:pt x="0" y="1"/>
                  </a:lnTo>
                  <a:lnTo>
                    <a:pt x="54" y="0"/>
                  </a:lnTo>
                  <a:lnTo>
                    <a:pt x="79" y="0"/>
                  </a:lnTo>
                  <a:lnTo>
                    <a:pt x="107" y="1"/>
                  </a:lnTo>
                  <a:lnTo>
                    <a:pt x="107" y="6"/>
                  </a:lnTo>
                  <a:close/>
                </a:path>
              </a:pathLst>
            </a:custGeom>
            <a:solidFill>
              <a:srgbClr val="000000"/>
            </a:solidFill>
            <a:ln w="9525">
              <a:solidFill>
                <a:schemeClr val="tx2"/>
              </a:solidFill>
              <a:round/>
              <a:headEnd/>
              <a:tailEnd/>
            </a:ln>
          </p:spPr>
          <p:txBody>
            <a:bodyPr/>
            <a:lstStyle/>
            <a:p>
              <a:endParaRPr lang="en-US" sz="3120"/>
            </a:p>
          </p:txBody>
        </p:sp>
        <p:sp>
          <p:nvSpPr>
            <p:cNvPr id="380903" name="Freeform 999"/>
            <p:cNvSpPr>
              <a:spLocks/>
            </p:cNvSpPr>
            <p:nvPr/>
          </p:nvSpPr>
          <p:spPr bwMode="auto">
            <a:xfrm>
              <a:off x="677" y="2074"/>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04" name="Freeform 1000"/>
            <p:cNvSpPr>
              <a:spLocks/>
            </p:cNvSpPr>
            <p:nvPr/>
          </p:nvSpPr>
          <p:spPr bwMode="auto">
            <a:xfrm>
              <a:off x="623" y="2074"/>
              <a:ext cx="90" cy="56"/>
            </a:xfrm>
            <a:custGeom>
              <a:avLst/>
              <a:gdLst>
                <a:gd name="T0" fmla="*/ 5 w 180"/>
                <a:gd name="T1" fmla="*/ 0 h 113"/>
                <a:gd name="T2" fmla="*/ 26 w 180"/>
                <a:gd name="T3" fmla="*/ 20 h 113"/>
                <a:gd name="T4" fmla="*/ 46 w 180"/>
                <a:gd name="T5" fmla="*/ 37 h 113"/>
                <a:gd name="T6" fmla="*/ 86 w 180"/>
                <a:gd name="T7" fmla="*/ 61 h 113"/>
                <a:gd name="T8" fmla="*/ 180 w 180"/>
                <a:gd name="T9" fmla="*/ 107 h 113"/>
                <a:gd name="T10" fmla="*/ 179 w 180"/>
                <a:gd name="T11" fmla="*/ 113 h 113"/>
                <a:gd name="T12" fmla="*/ 84 w 180"/>
                <a:gd name="T13" fmla="*/ 67 h 113"/>
                <a:gd name="T14" fmla="*/ 41 w 180"/>
                <a:gd name="T15" fmla="*/ 41 h 113"/>
                <a:gd name="T16" fmla="*/ 21 w 180"/>
                <a:gd name="T17" fmla="*/ 25 h 113"/>
                <a:gd name="T18" fmla="*/ 0 w 180"/>
                <a:gd name="T19" fmla="*/ 5 h 113"/>
                <a:gd name="T20" fmla="*/ 5 w 180"/>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13">
                  <a:moveTo>
                    <a:pt x="5" y="0"/>
                  </a:moveTo>
                  <a:lnTo>
                    <a:pt x="26" y="20"/>
                  </a:lnTo>
                  <a:lnTo>
                    <a:pt x="46" y="37"/>
                  </a:lnTo>
                  <a:lnTo>
                    <a:pt x="86" y="61"/>
                  </a:lnTo>
                  <a:lnTo>
                    <a:pt x="180" y="107"/>
                  </a:lnTo>
                  <a:lnTo>
                    <a:pt x="179" y="113"/>
                  </a:lnTo>
                  <a:lnTo>
                    <a:pt x="84" y="67"/>
                  </a:lnTo>
                  <a:lnTo>
                    <a:pt x="41" y="41"/>
                  </a:lnTo>
                  <a:lnTo>
                    <a:pt x="21"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05" name="Freeform 1001"/>
            <p:cNvSpPr>
              <a:spLocks/>
            </p:cNvSpPr>
            <p:nvPr/>
          </p:nvSpPr>
          <p:spPr bwMode="auto">
            <a:xfrm>
              <a:off x="620" y="2074"/>
              <a:ext cx="5" cy="2"/>
            </a:xfrm>
            <a:custGeom>
              <a:avLst/>
              <a:gdLst>
                <a:gd name="T0" fmla="*/ 7 w 9"/>
                <a:gd name="T1" fmla="*/ 0 h 5"/>
                <a:gd name="T2" fmla="*/ 0 w 9"/>
                <a:gd name="T3" fmla="*/ 0 h 5"/>
                <a:gd name="T4" fmla="*/ 4 w 9"/>
                <a:gd name="T5" fmla="*/ 5 h 5"/>
                <a:gd name="T6" fmla="*/ 9 w 9"/>
                <a:gd name="T7" fmla="*/ 0 h 5"/>
                <a:gd name="T8" fmla="*/ 7 w 9"/>
                <a:gd name="T9" fmla="*/ 5 h 5"/>
                <a:gd name="T10" fmla="*/ 7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7" y="0"/>
                  </a:moveTo>
                  <a:lnTo>
                    <a:pt x="0" y="0"/>
                  </a:lnTo>
                  <a:lnTo>
                    <a:pt x="4" y="5"/>
                  </a:lnTo>
                  <a:lnTo>
                    <a:pt x="9" y="0"/>
                  </a:lnTo>
                  <a:lnTo>
                    <a:pt x="7" y="5"/>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0906" name="Freeform 1002"/>
            <p:cNvSpPr>
              <a:spLocks/>
            </p:cNvSpPr>
            <p:nvPr/>
          </p:nvSpPr>
          <p:spPr bwMode="auto">
            <a:xfrm>
              <a:off x="711" y="2128"/>
              <a:ext cx="54" cy="43"/>
            </a:xfrm>
            <a:custGeom>
              <a:avLst/>
              <a:gdLst>
                <a:gd name="T0" fmla="*/ 5 w 108"/>
                <a:gd name="T1" fmla="*/ 0 h 85"/>
                <a:gd name="T2" fmla="*/ 23 w 108"/>
                <a:gd name="T3" fmla="*/ 11 h 85"/>
                <a:gd name="T4" fmla="*/ 43 w 108"/>
                <a:gd name="T5" fmla="*/ 26 h 85"/>
                <a:gd name="T6" fmla="*/ 84 w 108"/>
                <a:gd name="T7" fmla="*/ 58 h 85"/>
                <a:gd name="T8" fmla="*/ 108 w 108"/>
                <a:gd name="T9" fmla="*/ 81 h 85"/>
                <a:gd name="T10" fmla="*/ 93 w 108"/>
                <a:gd name="T11" fmla="*/ 78 h 85"/>
                <a:gd name="T12" fmla="*/ 98 w 108"/>
                <a:gd name="T13" fmla="*/ 73 h 85"/>
                <a:gd name="T14" fmla="*/ 104 w 108"/>
                <a:gd name="T15" fmla="*/ 85 h 85"/>
                <a:gd name="T16" fmla="*/ 79 w 108"/>
                <a:gd name="T17" fmla="*/ 63 h 85"/>
                <a:gd name="T18" fmla="*/ 38 w 108"/>
                <a:gd name="T19" fmla="*/ 31 h 85"/>
                <a:gd name="T20" fmla="*/ 18 w 108"/>
                <a:gd name="T21" fmla="*/ 15 h 85"/>
                <a:gd name="T22" fmla="*/ 0 w 108"/>
                <a:gd name="T23" fmla="*/ 5 h 85"/>
                <a:gd name="T24" fmla="*/ 5 w 108"/>
                <a:gd name="T2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85">
                  <a:moveTo>
                    <a:pt x="5" y="0"/>
                  </a:moveTo>
                  <a:lnTo>
                    <a:pt x="23" y="11"/>
                  </a:lnTo>
                  <a:lnTo>
                    <a:pt x="43" y="26"/>
                  </a:lnTo>
                  <a:lnTo>
                    <a:pt x="84" y="58"/>
                  </a:lnTo>
                  <a:lnTo>
                    <a:pt x="108" y="81"/>
                  </a:lnTo>
                  <a:lnTo>
                    <a:pt x="93" y="78"/>
                  </a:lnTo>
                  <a:lnTo>
                    <a:pt x="98" y="73"/>
                  </a:lnTo>
                  <a:lnTo>
                    <a:pt x="104" y="85"/>
                  </a:lnTo>
                  <a:lnTo>
                    <a:pt x="79" y="63"/>
                  </a:lnTo>
                  <a:lnTo>
                    <a:pt x="38" y="31"/>
                  </a:lnTo>
                  <a:lnTo>
                    <a:pt x="18" y="1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07" name="Freeform 1003"/>
            <p:cNvSpPr>
              <a:spLocks/>
            </p:cNvSpPr>
            <p:nvPr/>
          </p:nvSpPr>
          <p:spPr bwMode="auto">
            <a:xfrm>
              <a:off x="711" y="2127"/>
              <a:ext cx="2" cy="3"/>
            </a:xfrm>
            <a:custGeom>
              <a:avLst/>
              <a:gdLst>
                <a:gd name="T0" fmla="*/ 3 w 5"/>
                <a:gd name="T1" fmla="*/ 0 h 6"/>
                <a:gd name="T2" fmla="*/ 5 w 5"/>
                <a:gd name="T3" fmla="*/ 1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1"/>
                  </a:lnTo>
                  <a:lnTo>
                    <a:pt x="0" y="6"/>
                  </a:lnTo>
                  <a:lnTo>
                    <a:pt x="2"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0908" name="Freeform 1004"/>
            <p:cNvSpPr>
              <a:spLocks/>
            </p:cNvSpPr>
            <p:nvPr/>
          </p:nvSpPr>
          <p:spPr bwMode="auto">
            <a:xfrm>
              <a:off x="733" y="2147"/>
              <a:ext cx="27" cy="20"/>
            </a:xfrm>
            <a:custGeom>
              <a:avLst/>
              <a:gdLst>
                <a:gd name="T0" fmla="*/ 49 w 54"/>
                <a:gd name="T1" fmla="*/ 40 h 40"/>
                <a:gd name="T2" fmla="*/ 26 w 54"/>
                <a:gd name="T3" fmla="*/ 22 h 40"/>
                <a:gd name="T4" fmla="*/ 0 w 54"/>
                <a:gd name="T5" fmla="*/ 5 h 40"/>
                <a:gd name="T6" fmla="*/ 5 w 54"/>
                <a:gd name="T7" fmla="*/ 0 h 40"/>
                <a:gd name="T8" fmla="*/ 31 w 54"/>
                <a:gd name="T9" fmla="*/ 17 h 40"/>
                <a:gd name="T10" fmla="*/ 54 w 54"/>
                <a:gd name="T11" fmla="*/ 35 h 40"/>
                <a:gd name="T12" fmla="*/ 49 w 5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54" h="40">
                  <a:moveTo>
                    <a:pt x="49" y="40"/>
                  </a:moveTo>
                  <a:lnTo>
                    <a:pt x="26" y="22"/>
                  </a:lnTo>
                  <a:lnTo>
                    <a:pt x="0" y="5"/>
                  </a:lnTo>
                  <a:lnTo>
                    <a:pt x="5" y="0"/>
                  </a:lnTo>
                  <a:lnTo>
                    <a:pt x="31" y="17"/>
                  </a:lnTo>
                  <a:lnTo>
                    <a:pt x="54" y="35"/>
                  </a:lnTo>
                  <a:lnTo>
                    <a:pt x="49" y="40"/>
                  </a:lnTo>
                  <a:close/>
                </a:path>
              </a:pathLst>
            </a:custGeom>
            <a:solidFill>
              <a:srgbClr val="000000"/>
            </a:solidFill>
            <a:ln w="9525">
              <a:solidFill>
                <a:schemeClr val="tx2"/>
              </a:solidFill>
              <a:round/>
              <a:headEnd/>
              <a:tailEnd/>
            </a:ln>
          </p:spPr>
          <p:txBody>
            <a:bodyPr/>
            <a:lstStyle/>
            <a:p>
              <a:endParaRPr lang="en-US" sz="3120"/>
            </a:p>
          </p:txBody>
        </p:sp>
        <p:sp>
          <p:nvSpPr>
            <p:cNvPr id="380909" name="Freeform 1005"/>
            <p:cNvSpPr>
              <a:spLocks/>
            </p:cNvSpPr>
            <p:nvPr/>
          </p:nvSpPr>
          <p:spPr bwMode="auto">
            <a:xfrm>
              <a:off x="758" y="2165"/>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0910" name="Freeform 1006"/>
            <p:cNvSpPr>
              <a:spLocks/>
            </p:cNvSpPr>
            <p:nvPr/>
          </p:nvSpPr>
          <p:spPr bwMode="auto">
            <a:xfrm>
              <a:off x="661" y="2110"/>
              <a:ext cx="74" cy="39"/>
            </a:xfrm>
            <a:custGeom>
              <a:avLst/>
              <a:gdLst>
                <a:gd name="T0" fmla="*/ 147 w 150"/>
                <a:gd name="T1" fmla="*/ 79 h 79"/>
                <a:gd name="T2" fmla="*/ 74 w 150"/>
                <a:gd name="T3" fmla="*/ 42 h 79"/>
                <a:gd name="T4" fmla="*/ 0 w 150"/>
                <a:gd name="T5" fmla="*/ 4 h 79"/>
                <a:gd name="T6" fmla="*/ 3 w 150"/>
                <a:gd name="T7" fmla="*/ 0 h 79"/>
                <a:gd name="T8" fmla="*/ 77 w 150"/>
                <a:gd name="T9" fmla="*/ 38 h 79"/>
                <a:gd name="T10" fmla="*/ 150 w 150"/>
                <a:gd name="T11" fmla="*/ 74 h 79"/>
                <a:gd name="T12" fmla="*/ 147 w 150"/>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150" h="79">
                  <a:moveTo>
                    <a:pt x="147" y="79"/>
                  </a:moveTo>
                  <a:lnTo>
                    <a:pt x="74" y="42"/>
                  </a:lnTo>
                  <a:lnTo>
                    <a:pt x="0" y="4"/>
                  </a:lnTo>
                  <a:lnTo>
                    <a:pt x="3" y="0"/>
                  </a:lnTo>
                  <a:lnTo>
                    <a:pt x="77" y="38"/>
                  </a:lnTo>
                  <a:lnTo>
                    <a:pt x="150" y="74"/>
                  </a:lnTo>
                  <a:lnTo>
                    <a:pt x="147" y="79"/>
                  </a:lnTo>
                  <a:close/>
                </a:path>
              </a:pathLst>
            </a:custGeom>
            <a:solidFill>
              <a:srgbClr val="000000"/>
            </a:solidFill>
            <a:ln w="9525">
              <a:solidFill>
                <a:schemeClr val="tx2"/>
              </a:solidFill>
              <a:round/>
              <a:headEnd/>
              <a:tailEnd/>
            </a:ln>
          </p:spPr>
          <p:txBody>
            <a:bodyPr/>
            <a:lstStyle/>
            <a:p>
              <a:endParaRPr lang="en-US" sz="3120"/>
            </a:p>
          </p:txBody>
        </p:sp>
        <p:sp>
          <p:nvSpPr>
            <p:cNvPr id="380911" name="Freeform 1007"/>
            <p:cNvSpPr>
              <a:spLocks/>
            </p:cNvSpPr>
            <p:nvPr/>
          </p:nvSpPr>
          <p:spPr bwMode="auto">
            <a:xfrm>
              <a:off x="733" y="2147"/>
              <a:ext cx="2" cy="2"/>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12" name="Freeform 1008"/>
            <p:cNvSpPr>
              <a:spLocks/>
            </p:cNvSpPr>
            <p:nvPr/>
          </p:nvSpPr>
          <p:spPr bwMode="auto">
            <a:xfrm>
              <a:off x="588" y="2035"/>
              <a:ext cx="74" cy="77"/>
            </a:xfrm>
            <a:custGeom>
              <a:avLst/>
              <a:gdLst>
                <a:gd name="T0" fmla="*/ 145 w 148"/>
                <a:gd name="T1" fmla="*/ 153 h 153"/>
                <a:gd name="T2" fmla="*/ 93 w 148"/>
                <a:gd name="T3" fmla="*/ 124 h 153"/>
                <a:gd name="T4" fmla="*/ 51 w 148"/>
                <a:gd name="T5" fmla="*/ 94 h 153"/>
                <a:gd name="T6" fmla="*/ 43 w 148"/>
                <a:gd name="T7" fmla="*/ 85 h 153"/>
                <a:gd name="T8" fmla="*/ 34 w 148"/>
                <a:gd name="T9" fmla="*/ 76 h 153"/>
                <a:gd name="T10" fmla="*/ 19 w 148"/>
                <a:gd name="T11" fmla="*/ 56 h 153"/>
                <a:gd name="T12" fmla="*/ 8 w 148"/>
                <a:gd name="T13" fmla="*/ 30 h 153"/>
                <a:gd name="T14" fmla="*/ 0 w 148"/>
                <a:gd name="T15" fmla="*/ 3 h 153"/>
                <a:gd name="T16" fmla="*/ 5 w 148"/>
                <a:gd name="T17" fmla="*/ 0 h 153"/>
                <a:gd name="T18" fmla="*/ 13 w 148"/>
                <a:gd name="T19" fmla="*/ 27 h 153"/>
                <a:gd name="T20" fmla="*/ 23 w 148"/>
                <a:gd name="T21" fmla="*/ 51 h 153"/>
                <a:gd name="T22" fmla="*/ 39 w 148"/>
                <a:gd name="T23" fmla="*/ 71 h 153"/>
                <a:gd name="T24" fmla="*/ 46 w 148"/>
                <a:gd name="T25" fmla="*/ 80 h 153"/>
                <a:gd name="T26" fmla="*/ 55 w 148"/>
                <a:gd name="T27" fmla="*/ 89 h 153"/>
                <a:gd name="T28" fmla="*/ 98 w 148"/>
                <a:gd name="T29" fmla="*/ 120 h 153"/>
                <a:gd name="T30" fmla="*/ 148 w 148"/>
                <a:gd name="T31" fmla="*/ 149 h 153"/>
                <a:gd name="T32" fmla="*/ 145 w 148"/>
                <a:gd name="T3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153">
                  <a:moveTo>
                    <a:pt x="145" y="153"/>
                  </a:moveTo>
                  <a:lnTo>
                    <a:pt x="93" y="124"/>
                  </a:lnTo>
                  <a:lnTo>
                    <a:pt x="51" y="94"/>
                  </a:lnTo>
                  <a:lnTo>
                    <a:pt x="43" y="85"/>
                  </a:lnTo>
                  <a:lnTo>
                    <a:pt x="34" y="76"/>
                  </a:lnTo>
                  <a:lnTo>
                    <a:pt x="19" y="56"/>
                  </a:lnTo>
                  <a:lnTo>
                    <a:pt x="8" y="30"/>
                  </a:lnTo>
                  <a:lnTo>
                    <a:pt x="0" y="3"/>
                  </a:lnTo>
                  <a:lnTo>
                    <a:pt x="5" y="0"/>
                  </a:lnTo>
                  <a:lnTo>
                    <a:pt x="13" y="27"/>
                  </a:lnTo>
                  <a:lnTo>
                    <a:pt x="23" y="51"/>
                  </a:lnTo>
                  <a:lnTo>
                    <a:pt x="39" y="71"/>
                  </a:lnTo>
                  <a:lnTo>
                    <a:pt x="46" y="80"/>
                  </a:lnTo>
                  <a:lnTo>
                    <a:pt x="55" y="89"/>
                  </a:lnTo>
                  <a:lnTo>
                    <a:pt x="98" y="120"/>
                  </a:lnTo>
                  <a:lnTo>
                    <a:pt x="148" y="149"/>
                  </a:lnTo>
                  <a:lnTo>
                    <a:pt x="145" y="153"/>
                  </a:lnTo>
                  <a:close/>
                </a:path>
              </a:pathLst>
            </a:custGeom>
            <a:solidFill>
              <a:srgbClr val="000000"/>
            </a:solidFill>
            <a:ln w="9525">
              <a:solidFill>
                <a:schemeClr val="tx2"/>
              </a:solidFill>
              <a:round/>
              <a:headEnd/>
              <a:tailEnd/>
            </a:ln>
          </p:spPr>
          <p:txBody>
            <a:bodyPr/>
            <a:lstStyle/>
            <a:p>
              <a:endParaRPr lang="en-US" sz="3120"/>
            </a:p>
          </p:txBody>
        </p:sp>
        <p:sp>
          <p:nvSpPr>
            <p:cNvPr id="380913" name="Freeform 1009"/>
            <p:cNvSpPr>
              <a:spLocks/>
            </p:cNvSpPr>
            <p:nvPr/>
          </p:nvSpPr>
          <p:spPr bwMode="auto">
            <a:xfrm>
              <a:off x="661" y="2110"/>
              <a:ext cx="1" cy="2"/>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lnTo>
                    <a:pt x="3"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0914" name="Freeform 1010"/>
            <p:cNvSpPr>
              <a:spLocks/>
            </p:cNvSpPr>
            <p:nvPr/>
          </p:nvSpPr>
          <p:spPr bwMode="auto">
            <a:xfrm>
              <a:off x="571" y="1980"/>
              <a:ext cx="20" cy="56"/>
            </a:xfrm>
            <a:custGeom>
              <a:avLst/>
              <a:gdLst>
                <a:gd name="T0" fmla="*/ 35 w 40"/>
                <a:gd name="T1" fmla="*/ 112 h 112"/>
                <a:gd name="T2" fmla="*/ 22 w 40"/>
                <a:gd name="T3" fmla="*/ 57 h 112"/>
                <a:gd name="T4" fmla="*/ 0 w 40"/>
                <a:gd name="T5" fmla="*/ 3 h 112"/>
                <a:gd name="T6" fmla="*/ 5 w 40"/>
                <a:gd name="T7" fmla="*/ 0 h 112"/>
                <a:gd name="T8" fmla="*/ 26 w 40"/>
                <a:gd name="T9" fmla="*/ 54 h 112"/>
                <a:gd name="T10" fmla="*/ 40 w 40"/>
                <a:gd name="T11" fmla="*/ 112 h 112"/>
                <a:gd name="T12" fmla="*/ 35 w 40"/>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40" h="112">
                  <a:moveTo>
                    <a:pt x="35" y="112"/>
                  </a:moveTo>
                  <a:lnTo>
                    <a:pt x="22" y="57"/>
                  </a:lnTo>
                  <a:lnTo>
                    <a:pt x="0" y="3"/>
                  </a:lnTo>
                  <a:lnTo>
                    <a:pt x="5" y="0"/>
                  </a:lnTo>
                  <a:lnTo>
                    <a:pt x="26" y="54"/>
                  </a:lnTo>
                  <a:lnTo>
                    <a:pt x="40" y="112"/>
                  </a:lnTo>
                  <a:lnTo>
                    <a:pt x="35" y="112"/>
                  </a:lnTo>
                  <a:close/>
                </a:path>
              </a:pathLst>
            </a:custGeom>
            <a:solidFill>
              <a:srgbClr val="000000"/>
            </a:solidFill>
            <a:ln w="9525">
              <a:solidFill>
                <a:schemeClr val="tx2"/>
              </a:solidFill>
              <a:round/>
              <a:headEnd/>
              <a:tailEnd/>
            </a:ln>
          </p:spPr>
          <p:txBody>
            <a:bodyPr/>
            <a:lstStyle/>
            <a:p>
              <a:endParaRPr lang="en-US" sz="3120"/>
            </a:p>
          </p:txBody>
        </p:sp>
        <p:sp>
          <p:nvSpPr>
            <p:cNvPr id="380915" name="Freeform 1011"/>
            <p:cNvSpPr>
              <a:spLocks/>
            </p:cNvSpPr>
            <p:nvPr/>
          </p:nvSpPr>
          <p:spPr bwMode="auto">
            <a:xfrm>
              <a:off x="588" y="2035"/>
              <a:ext cx="3" cy="2"/>
            </a:xfrm>
            <a:custGeom>
              <a:avLst/>
              <a:gdLst>
                <a:gd name="T0" fmla="*/ 0 w 5"/>
                <a:gd name="T1" fmla="*/ 3 h 3"/>
                <a:gd name="T2" fmla="*/ 0 w 5"/>
                <a:gd name="T3" fmla="*/ 1 h 3"/>
                <a:gd name="T4" fmla="*/ 5 w 5"/>
                <a:gd name="T5" fmla="*/ 1 h 3"/>
                <a:gd name="T6" fmla="*/ 5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1"/>
                  </a:lnTo>
                  <a:lnTo>
                    <a:pt x="5" y="1"/>
                  </a:lnTo>
                  <a:lnTo>
                    <a:pt x="5" y="0"/>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0916" name="Freeform 1012"/>
            <p:cNvSpPr>
              <a:spLocks/>
            </p:cNvSpPr>
            <p:nvPr/>
          </p:nvSpPr>
          <p:spPr bwMode="auto">
            <a:xfrm>
              <a:off x="558" y="1941"/>
              <a:ext cx="15" cy="40"/>
            </a:xfrm>
            <a:custGeom>
              <a:avLst/>
              <a:gdLst>
                <a:gd name="T0" fmla="*/ 26 w 31"/>
                <a:gd name="T1" fmla="*/ 81 h 81"/>
                <a:gd name="T2" fmla="*/ 14 w 31"/>
                <a:gd name="T3" fmla="*/ 41 h 81"/>
                <a:gd name="T4" fmla="*/ 8 w 31"/>
                <a:gd name="T5" fmla="*/ 23 h 81"/>
                <a:gd name="T6" fmla="*/ 0 w 31"/>
                <a:gd name="T7" fmla="*/ 3 h 81"/>
                <a:gd name="T8" fmla="*/ 5 w 31"/>
                <a:gd name="T9" fmla="*/ 0 h 81"/>
                <a:gd name="T10" fmla="*/ 13 w 31"/>
                <a:gd name="T11" fmla="*/ 20 h 81"/>
                <a:gd name="T12" fmla="*/ 19 w 31"/>
                <a:gd name="T13" fmla="*/ 38 h 81"/>
                <a:gd name="T14" fmla="*/ 31 w 31"/>
                <a:gd name="T15" fmla="*/ 78 h 81"/>
                <a:gd name="T16" fmla="*/ 26 w 31"/>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1">
                  <a:moveTo>
                    <a:pt x="26" y="81"/>
                  </a:moveTo>
                  <a:lnTo>
                    <a:pt x="14" y="41"/>
                  </a:lnTo>
                  <a:lnTo>
                    <a:pt x="8" y="23"/>
                  </a:lnTo>
                  <a:lnTo>
                    <a:pt x="0" y="3"/>
                  </a:lnTo>
                  <a:lnTo>
                    <a:pt x="5" y="0"/>
                  </a:lnTo>
                  <a:lnTo>
                    <a:pt x="13" y="20"/>
                  </a:lnTo>
                  <a:lnTo>
                    <a:pt x="19" y="38"/>
                  </a:lnTo>
                  <a:lnTo>
                    <a:pt x="31" y="78"/>
                  </a:lnTo>
                  <a:lnTo>
                    <a:pt x="26" y="81"/>
                  </a:lnTo>
                  <a:close/>
                </a:path>
              </a:pathLst>
            </a:custGeom>
            <a:solidFill>
              <a:srgbClr val="000000"/>
            </a:solidFill>
            <a:ln w="9525">
              <a:solidFill>
                <a:schemeClr val="tx2"/>
              </a:solidFill>
              <a:round/>
              <a:headEnd/>
              <a:tailEnd/>
            </a:ln>
          </p:spPr>
          <p:txBody>
            <a:bodyPr/>
            <a:lstStyle/>
            <a:p>
              <a:endParaRPr lang="en-US" sz="3120"/>
            </a:p>
          </p:txBody>
        </p:sp>
        <p:sp>
          <p:nvSpPr>
            <p:cNvPr id="380917" name="Freeform 1013"/>
            <p:cNvSpPr>
              <a:spLocks/>
            </p:cNvSpPr>
            <p:nvPr/>
          </p:nvSpPr>
          <p:spPr bwMode="auto">
            <a:xfrm>
              <a:off x="571" y="1980"/>
              <a:ext cx="2" cy="1"/>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18" name="Freeform 1014"/>
            <p:cNvSpPr>
              <a:spLocks/>
            </p:cNvSpPr>
            <p:nvPr/>
          </p:nvSpPr>
          <p:spPr bwMode="auto">
            <a:xfrm>
              <a:off x="516" y="1895"/>
              <a:ext cx="44" cy="48"/>
            </a:xfrm>
            <a:custGeom>
              <a:avLst/>
              <a:gdLst>
                <a:gd name="T0" fmla="*/ 83 w 88"/>
                <a:gd name="T1" fmla="*/ 97 h 97"/>
                <a:gd name="T2" fmla="*/ 65 w 88"/>
                <a:gd name="T3" fmla="*/ 70 h 97"/>
                <a:gd name="T4" fmla="*/ 45 w 88"/>
                <a:gd name="T5" fmla="*/ 49 h 97"/>
                <a:gd name="T6" fmla="*/ 22 w 88"/>
                <a:gd name="T7" fmla="*/ 29 h 97"/>
                <a:gd name="T8" fmla="*/ 0 w 88"/>
                <a:gd name="T9" fmla="*/ 5 h 97"/>
                <a:gd name="T10" fmla="*/ 3 w 88"/>
                <a:gd name="T11" fmla="*/ 0 h 97"/>
                <a:gd name="T12" fmla="*/ 25 w 88"/>
                <a:gd name="T13" fmla="*/ 24 h 97"/>
                <a:gd name="T14" fmla="*/ 48 w 88"/>
                <a:gd name="T15" fmla="*/ 44 h 97"/>
                <a:gd name="T16" fmla="*/ 70 w 88"/>
                <a:gd name="T17" fmla="*/ 66 h 97"/>
                <a:gd name="T18" fmla="*/ 88 w 88"/>
                <a:gd name="T19" fmla="*/ 93 h 97"/>
                <a:gd name="T20" fmla="*/ 83 w 88"/>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97">
                  <a:moveTo>
                    <a:pt x="83" y="97"/>
                  </a:moveTo>
                  <a:lnTo>
                    <a:pt x="65" y="70"/>
                  </a:lnTo>
                  <a:lnTo>
                    <a:pt x="45" y="49"/>
                  </a:lnTo>
                  <a:lnTo>
                    <a:pt x="22" y="29"/>
                  </a:lnTo>
                  <a:lnTo>
                    <a:pt x="0" y="5"/>
                  </a:lnTo>
                  <a:lnTo>
                    <a:pt x="3" y="0"/>
                  </a:lnTo>
                  <a:lnTo>
                    <a:pt x="25" y="24"/>
                  </a:lnTo>
                  <a:lnTo>
                    <a:pt x="48" y="44"/>
                  </a:lnTo>
                  <a:lnTo>
                    <a:pt x="70" y="66"/>
                  </a:lnTo>
                  <a:lnTo>
                    <a:pt x="88" y="93"/>
                  </a:lnTo>
                  <a:lnTo>
                    <a:pt x="83" y="97"/>
                  </a:lnTo>
                  <a:close/>
                </a:path>
              </a:pathLst>
            </a:custGeom>
            <a:solidFill>
              <a:srgbClr val="000000"/>
            </a:solidFill>
            <a:ln w="9525">
              <a:solidFill>
                <a:schemeClr val="tx2"/>
              </a:solidFill>
              <a:round/>
              <a:headEnd/>
              <a:tailEnd/>
            </a:ln>
          </p:spPr>
          <p:txBody>
            <a:bodyPr/>
            <a:lstStyle/>
            <a:p>
              <a:endParaRPr lang="en-US" sz="3120"/>
            </a:p>
          </p:txBody>
        </p:sp>
        <p:sp>
          <p:nvSpPr>
            <p:cNvPr id="380919" name="Freeform 1015"/>
            <p:cNvSpPr>
              <a:spLocks/>
            </p:cNvSpPr>
            <p:nvPr/>
          </p:nvSpPr>
          <p:spPr bwMode="auto">
            <a:xfrm>
              <a:off x="487" y="1852"/>
              <a:ext cx="30" cy="45"/>
            </a:xfrm>
            <a:custGeom>
              <a:avLst/>
              <a:gdLst>
                <a:gd name="T0" fmla="*/ 56 w 61"/>
                <a:gd name="T1" fmla="*/ 90 h 90"/>
                <a:gd name="T2" fmla="*/ 39 w 61"/>
                <a:gd name="T3" fmla="*/ 68 h 90"/>
                <a:gd name="T4" fmla="*/ 27 w 61"/>
                <a:gd name="T5" fmla="*/ 49 h 90"/>
                <a:gd name="T6" fmla="*/ 0 w 61"/>
                <a:gd name="T7" fmla="*/ 4 h 90"/>
                <a:gd name="T8" fmla="*/ 4 w 61"/>
                <a:gd name="T9" fmla="*/ 0 h 90"/>
                <a:gd name="T10" fmla="*/ 32 w 61"/>
                <a:gd name="T11" fmla="*/ 44 h 90"/>
                <a:gd name="T12" fmla="*/ 44 w 61"/>
                <a:gd name="T13" fmla="*/ 64 h 90"/>
                <a:gd name="T14" fmla="*/ 61 w 61"/>
                <a:gd name="T15" fmla="*/ 85 h 90"/>
                <a:gd name="T16" fmla="*/ 56 w 61"/>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0">
                  <a:moveTo>
                    <a:pt x="56" y="90"/>
                  </a:moveTo>
                  <a:lnTo>
                    <a:pt x="39" y="68"/>
                  </a:lnTo>
                  <a:lnTo>
                    <a:pt x="27" y="49"/>
                  </a:lnTo>
                  <a:lnTo>
                    <a:pt x="0" y="4"/>
                  </a:lnTo>
                  <a:lnTo>
                    <a:pt x="4" y="0"/>
                  </a:lnTo>
                  <a:lnTo>
                    <a:pt x="32" y="44"/>
                  </a:lnTo>
                  <a:lnTo>
                    <a:pt x="44" y="64"/>
                  </a:lnTo>
                  <a:lnTo>
                    <a:pt x="61" y="85"/>
                  </a:lnTo>
                  <a:lnTo>
                    <a:pt x="56" y="90"/>
                  </a:lnTo>
                  <a:close/>
                </a:path>
              </a:pathLst>
            </a:custGeom>
            <a:solidFill>
              <a:srgbClr val="000000"/>
            </a:solidFill>
            <a:ln w="9525">
              <a:solidFill>
                <a:schemeClr val="tx2"/>
              </a:solidFill>
              <a:round/>
              <a:headEnd/>
              <a:tailEnd/>
            </a:ln>
          </p:spPr>
          <p:txBody>
            <a:bodyPr/>
            <a:lstStyle/>
            <a:p>
              <a:endParaRPr lang="en-US" sz="3120"/>
            </a:p>
          </p:txBody>
        </p:sp>
        <p:sp>
          <p:nvSpPr>
            <p:cNvPr id="380920" name="Freeform 1016"/>
            <p:cNvSpPr>
              <a:spLocks/>
            </p:cNvSpPr>
            <p:nvPr/>
          </p:nvSpPr>
          <p:spPr bwMode="auto">
            <a:xfrm>
              <a:off x="421" y="1852"/>
              <a:ext cx="68" cy="75"/>
            </a:xfrm>
            <a:custGeom>
              <a:avLst/>
              <a:gdLst>
                <a:gd name="T0" fmla="*/ 136 w 136"/>
                <a:gd name="T1" fmla="*/ 4 h 151"/>
                <a:gd name="T2" fmla="*/ 67 w 136"/>
                <a:gd name="T3" fmla="*/ 76 h 151"/>
                <a:gd name="T4" fmla="*/ 5 w 136"/>
                <a:gd name="T5" fmla="*/ 151 h 151"/>
                <a:gd name="T6" fmla="*/ 0 w 136"/>
                <a:gd name="T7" fmla="*/ 146 h 151"/>
                <a:gd name="T8" fmla="*/ 63 w 136"/>
                <a:gd name="T9" fmla="*/ 71 h 151"/>
                <a:gd name="T10" fmla="*/ 132 w 136"/>
                <a:gd name="T11" fmla="*/ 0 h 151"/>
                <a:gd name="T12" fmla="*/ 136 w 136"/>
                <a:gd name="T13" fmla="*/ 4 h 151"/>
              </a:gdLst>
              <a:ahLst/>
              <a:cxnLst>
                <a:cxn ang="0">
                  <a:pos x="T0" y="T1"/>
                </a:cxn>
                <a:cxn ang="0">
                  <a:pos x="T2" y="T3"/>
                </a:cxn>
                <a:cxn ang="0">
                  <a:pos x="T4" y="T5"/>
                </a:cxn>
                <a:cxn ang="0">
                  <a:pos x="T6" y="T7"/>
                </a:cxn>
                <a:cxn ang="0">
                  <a:pos x="T8" y="T9"/>
                </a:cxn>
                <a:cxn ang="0">
                  <a:pos x="T10" y="T11"/>
                </a:cxn>
                <a:cxn ang="0">
                  <a:pos x="T12" y="T13"/>
                </a:cxn>
              </a:cxnLst>
              <a:rect l="0" t="0" r="r" b="b"/>
              <a:pathLst>
                <a:path w="136" h="151">
                  <a:moveTo>
                    <a:pt x="136" y="4"/>
                  </a:moveTo>
                  <a:lnTo>
                    <a:pt x="67" y="76"/>
                  </a:lnTo>
                  <a:lnTo>
                    <a:pt x="5" y="151"/>
                  </a:lnTo>
                  <a:lnTo>
                    <a:pt x="0" y="146"/>
                  </a:lnTo>
                  <a:lnTo>
                    <a:pt x="63" y="71"/>
                  </a:lnTo>
                  <a:lnTo>
                    <a:pt x="132" y="0"/>
                  </a:lnTo>
                  <a:lnTo>
                    <a:pt x="136" y="4"/>
                  </a:lnTo>
                  <a:close/>
                </a:path>
              </a:pathLst>
            </a:custGeom>
            <a:solidFill>
              <a:srgbClr val="000000"/>
            </a:solidFill>
            <a:ln w="9525">
              <a:solidFill>
                <a:schemeClr val="tx2"/>
              </a:solidFill>
              <a:round/>
              <a:headEnd/>
              <a:tailEnd/>
            </a:ln>
          </p:spPr>
          <p:txBody>
            <a:bodyPr/>
            <a:lstStyle/>
            <a:p>
              <a:endParaRPr lang="en-US" sz="3120"/>
            </a:p>
          </p:txBody>
        </p:sp>
        <p:sp>
          <p:nvSpPr>
            <p:cNvPr id="380921" name="Freeform 1017"/>
            <p:cNvSpPr>
              <a:spLocks/>
            </p:cNvSpPr>
            <p:nvPr/>
          </p:nvSpPr>
          <p:spPr bwMode="auto">
            <a:xfrm>
              <a:off x="487" y="1850"/>
              <a:ext cx="2" cy="4"/>
            </a:xfrm>
            <a:custGeom>
              <a:avLst/>
              <a:gdLst>
                <a:gd name="T0" fmla="*/ 4 w 4"/>
                <a:gd name="T1" fmla="*/ 3 h 7"/>
                <a:gd name="T2" fmla="*/ 3 w 4"/>
                <a:gd name="T3" fmla="*/ 0 h 7"/>
                <a:gd name="T4" fmla="*/ 0 w 4"/>
                <a:gd name="T5" fmla="*/ 3 h 7"/>
                <a:gd name="T6" fmla="*/ 4 w 4"/>
                <a:gd name="T7" fmla="*/ 7 h 7"/>
                <a:gd name="T8" fmla="*/ 0 w 4"/>
                <a:gd name="T9" fmla="*/ 7 h 7"/>
                <a:gd name="T10" fmla="*/ 4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4" y="3"/>
                  </a:moveTo>
                  <a:lnTo>
                    <a:pt x="3" y="0"/>
                  </a:lnTo>
                  <a:lnTo>
                    <a:pt x="0" y="3"/>
                  </a:lnTo>
                  <a:lnTo>
                    <a:pt x="4" y="7"/>
                  </a:lnTo>
                  <a:lnTo>
                    <a:pt x="0" y="7"/>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80922" name="Freeform 1018"/>
            <p:cNvSpPr>
              <a:spLocks/>
            </p:cNvSpPr>
            <p:nvPr/>
          </p:nvSpPr>
          <p:spPr bwMode="auto">
            <a:xfrm>
              <a:off x="404" y="1925"/>
              <a:ext cx="19" cy="27"/>
            </a:xfrm>
            <a:custGeom>
              <a:avLst/>
              <a:gdLst>
                <a:gd name="T0" fmla="*/ 38 w 38"/>
                <a:gd name="T1" fmla="*/ 5 h 53"/>
                <a:gd name="T2" fmla="*/ 4 w 38"/>
                <a:gd name="T3" fmla="*/ 53 h 53"/>
                <a:gd name="T4" fmla="*/ 0 w 38"/>
                <a:gd name="T5" fmla="*/ 49 h 53"/>
                <a:gd name="T6" fmla="*/ 33 w 38"/>
                <a:gd name="T7" fmla="*/ 0 h 53"/>
                <a:gd name="T8" fmla="*/ 38 w 38"/>
                <a:gd name="T9" fmla="*/ 5 h 53"/>
              </a:gdLst>
              <a:ahLst/>
              <a:cxnLst>
                <a:cxn ang="0">
                  <a:pos x="T0" y="T1"/>
                </a:cxn>
                <a:cxn ang="0">
                  <a:pos x="T2" y="T3"/>
                </a:cxn>
                <a:cxn ang="0">
                  <a:pos x="T4" y="T5"/>
                </a:cxn>
                <a:cxn ang="0">
                  <a:pos x="T6" y="T7"/>
                </a:cxn>
                <a:cxn ang="0">
                  <a:pos x="T8" y="T9"/>
                </a:cxn>
              </a:cxnLst>
              <a:rect l="0" t="0" r="r" b="b"/>
              <a:pathLst>
                <a:path w="38" h="53">
                  <a:moveTo>
                    <a:pt x="38" y="5"/>
                  </a:moveTo>
                  <a:lnTo>
                    <a:pt x="4" y="53"/>
                  </a:lnTo>
                  <a:lnTo>
                    <a:pt x="0" y="49"/>
                  </a:lnTo>
                  <a:lnTo>
                    <a:pt x="33" y="0"/>
                  </a:lnTo>
                  <a:lnTo>
                    <a:pt x="38" y="5"/>
                  </a:lnTo>
                  <a:close/>
                </a:path>
              </a:pathLst>
            </a:custGeom>
            <a:solidFill>
              <a:srgbClr val="000000"/>
            </a:solidFill>
            <a:ln w="9525">
              <a:solidFill>
                <a:schemeClr val="tx2"/>
              </a:solidFill>
              <a:round/>
              <a:headEnd/>
              <a:tailEnd/>
            </a:ln>
          </p:spPr>
          <p:txBody>
            <a:bodyPr/>
            <a:lstStyle/>
            <a:p>
              <a:endParaRPr lang="en-US" sz="3120"/>
            </a:p>
          </p:txBody>
        </p:sp>
        <p:sp>
          <p:nvSpPr>
            <p:cNvPr id="380923" name="Freeform 1019"/>
            <p:cNvSpPr>
              <a:spLocks/>
            </p:cNvSpPr>
            <p:nvPr/>
          </p:nvSpPr>
          <p:spPr bwMode="auto">
            <a:xfrm>
              <a:off x="421" y="1925"/>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24" name="Freeform 1020"/>
            <p:cNvSpPr>
              <a:spLocks/>
            </p:cNvSpPr>
            <p:nvPr/>
          </p:nvSpPr>
          <p:spPr bwMode="auto">
            <a:xfrm>
              <a:off x="394" y="1949"/>
              <a:ext cx="13" cy="14"/>
            </a:xfrm>
            <a:custGeom>
              <a:avLst/>
              <a:gdLst>
                <a:gd name="T0" fmla="*/ 24 w 24"/>
                <a:gd name="T1" fmla="*/ 4 h 27"/>
                <a:gd name="T2" fmla="*/ 12 w 24"/>
                <a:gd name="T3" fmla="*/ 16 h 27"/>
                <a:gd name="T4" fmla="*/ 9 w 24"/>
                <a:gd name="T5" fmla="*/ 19 h 27"/>
                <a:gd name="T6" fmla="*/ 6 w 24"/>
                <a:gd name="T7" fmla="*/ 27 h 27"/>
                <a:gd name="T8" fmla="*/ 0 w 24"/>
                <a:gd name="T9" fmla="*/ 27 h 27"/>
                <a:gd name="T10" fmla="*/ 3 w 24"/>
                <a:gd name="T11" fmla="*/ 18 h 27"/>
                <a:gd name="T12" fmla="*/ 8 w 24"/>
                <a:gd name="T13" fmla="*/ 12 h 27"/>
                <a:gd name="T14" fmla="*/ 20 w 24"/>
                <a:gd name="T15" fmla="*/ 0 h 27"/>
                <a:gd name="T16" fmla="*/ 24 w 24"/>
                <a:gd name="T1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7">
                  <a:moveTo>
                    <a:pt x="24" y="4"/>
                  </a:moveTo>
                  <a:lnTo>
                    <a:pt x="12" y="16"/>
                  </a:lnTo>
                  <a:lnTo>
                    <a:pt x="9" y="19"/>
                  </a:lnTo>
                  <a:lnTo>
                    <a:pt x="6" y="27"/>
                  </a:lnTo>
                  <a:lnTo>
                    <a:pt x="0" y="27"/>
                  </a:lnTo>
                  <a:lnTo>
                    <a:pt x="3" y="18"/>
                  </a:lnTo>
                  <a:lnTo>
                    <a:pt x="8" y="12"/>
                  </a:lnTo>
                  <a:lnTo>
                    <a:pt x="20" y="0"/>
                  </a:lnTo>
                  <a:lnTo>
                    <a:pt x="24" y="4"/>
                  </a:lnTo>
                  <a:close/>
                </a:path>
              </a:pathLst>
            </a:custGeom>
            <a:solidFill>
              <a:srgbClr val="000000"/>
            </a:solidFill>
            <a:ln w="9525">
              <a:solidFill>
                <a:schemeClr val="tx2"/>
              </a:solidFill>
              <a:round/>
              <a:headEnd/>
              <a:tailEnd/>
            </a:ln>
          </p:spPr>
          <p:txBody>
            <a:bodyPr/>
            <a:lstStyle/>
            <a:p>
              <a:endParaRPr lang="en-US" sz="3120"/>
            </a:p>
          </p:txBody>
        </p:sp>
        <p:sp>
          <p:nvSpPr>
            <p:cNvPr id="380925" name="Freeform 1021"/>
            <p:cNvSpPr>
              <a:spLocks/>
            </p:cNvSpPr>
            <p:nvPr/>
          </p:nvSpPr>
          <p:spPr bwMode="auto">
            <a:xfrm>
              <a:off x="404" y="1949"/>
              <a:ext cx="3"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0926" name="Freeform 1022"/>
            <p:cNvSpPr>
              <a:spLocks/>
            </p:cNvSpPr>
            <p:nvPr/>
          </p:nvSpPr>
          <p:spPr bwMode="auto">
            <a:xfrm>
              <a:off x="394" y="1963"/>
              <a:ext cx="19" cy="23"/>
            </a:xfrm>
            <a:custGeom>
              <a:avLst/>
              <a:gdLst>
                <a:gd name="T0" fmla="*/ 6 w 37"/>
                <a:gd name="T1" fmla="*/ 0 h 46"/>
                <a:gd name="T2" fmla="*/ 11 w 37"/>
                <a:gd name="T3" fmla="*/ 14 h 46"/>
                <a:gd name="T4" fmla="*/ 17 w 37"/>
                <a:gd name="T5" fmla="*/ 21 h 46"/>
                <a:gd name="T6" fmla="*/ 27 w 37"/>
                <a:gd name="T7" fmla="*/ 30 h 46"/>
                <a:gd name="T8" fmla="*/ 37 w 37"/>
                <a:gd name="T9" fmla="*/ 41 h 46"/>
                <a:gd name="T10" fmla="*/ 32 w 37"/>
                <a:gd name="T11" fmla="*/ 46 h 46"/>
                <a:gd name="T12" fmla="*/ 23 w 37"/>
                <a:gd name="T13" fmla="*/ 35 h 46"/>
                <a:gd name="T14" fmla="*/ 12 w 37"/>
                <a:gd name="T15" fmla="*/ 26 h 46"/>
                <a:gd name="T16" fmla="*/ 5 w 37"/>
                <a:gd name="T17" fmla="*/ 15 h 46"/>
                <a:gd name="T18" fmla="*/ 0 w 37"/>
                <a:gd name="T19" fmla="*/ 2 h 46"/>
                <a:gd name="T20" fmla="*/ 6 w 37"/>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6">
                  <a:moveTo>
                    <a:pt x="6" y="0"/>
                  </a:moveTo>
                  <a:lnTo>
                    <a:pt x="11" y="14"/>
                  </a:lnTo>
                  <a:lnTo>
                    <a:pt x="17" y="21"/>
                  </a:lnTo>
                  <a:lnTo>
                    <a:pt x="27" y="30"/>
                  </a:lnTo>
                  <a:lnTo>
                    <a:pt x="37" y="41"/>
                  </a:lnTo>
                  <a:lnTo>
                    <a:pt x="32" y="46"/>
                  </a:lnTo>
                  <a:lnTo>
                    <a:pt x="23" y="35"/>
                  </a:lnTo>
                  <a:lnTo>
                    <a:pt x="12" y="26"/>
                  </a:lnTo>
                  <a:lnTo>
                    <a:pt x="5" y="1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927" name="Freeform 1023"/>
            <p:cNvSpPr>
              <a:spLocks/>
            </p:cNvSpPr>
            <p:nvPr/>
          </p:nvSpPr>
          <p:spPr bwMode="auto">
            <a:xfrm>
              <a:off x="410" y="1984"/>
              <a:ext cx="33" cy="60"/>
            </a:xfrm>
            <a:custGeom>
              <a:avLst/>
              <a:gdLst>
                <a:gd name="T0" fmla="*/ 5 w 66"/>
                <a:gd name="T1" fmla="*/ 0 h 120"/>
                <a:gd name="T2" fmla="*/ 23 w 66"/>
                <a:gd name="T3" fmla="*/ 32 h 120"/>
                <a:gd name="T4" fmla="*/ 37 w 66"/>
                <a:gd name="T5" fmla="*/ 59 h 120"/>
                <a:gd name="T6" fmla="*/ 66 w 66"/>
                <a:gd name="T7" fmla="*/ 119 h 120"/>
                <a:gd name="T8" fmla="*/ 59 w 66"/>
                <a:gd name="T9" fmla="*/ 120 h 120"/>
                <a:gd name="T10" fmla="*/ 31 w 66"/>
                <a:gd name="T11" fmla="*/ 61 h 120"/>
                <a:gd name="T12" fmla="*/ 17 w 66"/>
                <a:gd name="T13" fmla="*/ 34 h 120"/>
                <a:gd name="T14" fmla="*/ 0 w 66"/>
                <a:gd name="T15" fmla="*/ 5 h 120"/>
                <a:gd name="T16" fmla="*/ 5 w 66"/>
                <a:gd name="T1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0">
                  <a:moveTo>
                    <a:pt x="5" y="0"/>
                  </a:moveTo>
                  <a:lnTo>
                    <a:pt x="23" y="32"/>
                  </a:lnTo>
                  <a:lnTo>
                    <a:pt x="37" y="59"/>
                  </a:lnTo>
                  <a:lnTo>
                    <a:pt x="66" y="119"/>
                  </a:lnTo>
                  <a:lnTo>
                    <a:pt x="59" y="120"/>
                  </a:lnTo>
                  <a:lnTo>
                    <a:pt x="31" y="61"/>
                  </a:lnTo>
                  <a:lnTo>
                    <a:pt x="17" y="34"/>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28" name="Freeform 1024"/>
            <p:cNvSpPr>
              <a:spLocks/>
            </p:cNvSpPr>
            <p:nvPr/>
          </p:nvSpPr>
          <p:spPr bwMode="auto">
            <a:xfrm>
              <a:off x="410" y="1984"/>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29" name="Freeform 1025"/>
            <p:cNvSpPr>
              <a:spLocks/>
            </p:cNvSpPr>
            <p:nvPr/>
          </p:nvSpPr>
          <p:spPr bwMode="auto">
            <a:xfrm>
              <a:off x="440" y="2042"/>
              <a:ext cx="32" cy="36"/>
            </a:xfrm>
            <a:custGeom>
              <a:avLst/>
              <a:gdLst>
                <a:gd name="T0" fmla="*/ 5 w 63"/>
                <a:gd name="T1" fmla="*/ 0 h 72"/>
                <a:gd name="T2" fmla="*/ 17 w 63"/>
                <a:gd name="T3" fmla="*/ 20 h 72"/>
                <a:gd name="T4" fmla="*/ 31 w 63"/>
                <a:gd name="T5" fmla="*/ 37 h 72"/>
                <a:gd name="T6" fmla="*/ 63 w 63"/>
                <a:gd name="T7" fmla="*/ 67 h 72"/>
                <a:gd name="T8" fmla="*/ 58 w 63"/>
                <a:gd name="T9" fmla="*/ 72 h 72"/>
                <a:gd name="T10" fmla="*/ 26 w 63"/>
                <a:gd name="T11" fmla="*/ 41 h 72"/>
                <a:gd name="T12" fmla="*/ 13 w 63"/>
                <a:gd name="T13" fmla="*/ 25 h 72"/>
                <a:gd name="T14" fmla="*/ 0 w 63"/>
                <a:gd name="T15" fmla="*/ 5 h 72"/>
                <a:gd name="T16" fmla="*/ 5 w 63"/>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2">
                  <a:moveTo>
                    <a:pt x="5" y="0"/>
                  </a:moveTo>
                  <a:lnTo>
                    <a:pt x="17" y="20"/>
                  </a:lnTo>
                  <a:lnTo>
                    <a:pt x="31" y="37"/>
                  </a:lnTo>
                  <a:lnTo>
                    <a:pt x="63" y="67"/>
                  </a:lnTo>
                  <a:lnTo>
                    <a:pt x="58" y="72"/>
                  </a:lnTo>
                  <a:lnTo>
                    <a:pt x="26" y="41"/>
                  </a:lnTo>
                  <a:lnTo>
                    <a:pt x="13"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30" name="Freeform 1026"/>
            <p:cNvSpPr>
              <a:spLocks/>
            </p:cNvSpPr>
            <p:nvPr/>
          </p:nvSpPr>
          <p:spPr bwMode="auto">
            <a:xfrm>
              <a:off x="440" y="2042"/>
              <a:ext cx="3" cy="2"/>
            </a:xfrm>
            <a:custGeom>
              <a:avLst/>
              <a:gdLst>
                <a:gd name="T0" fmla="*/ 0 w 7"/>
                <a:gd name="T1" fmla="*/ 3 h 5"/>
                <a:gd name="T2" fmla="*/ 0 w 7"/>
                <a:gd name="T3" fmla="*/ 5 h 5"/>
                <a:gd name="T4" fmla="*/ 5 w 7"/>
                <a:gd name="T5" fmla="*/ 0 h 5"/>
                <a:gd name="T6" fmla="*/ 7 w 7"/>
                <a:gd name="T7" fmla="*/ 2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lnTo>
                    <a:pt x="0" y="5"/>
                  </a:lnTo>
                  <a:lnTo>
                    <a:pt x="5" y="0"/>
                  </a:lnTo>
                  <a:lnTo>
                    <a:pt x="7" y="2"/>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0931" name="Freeform 1027"/>
            <p:cNvSpPr>
              <a:spLocks/>
            </p:cNvSpPr>
            <p:nvPr/>
          </p:nvSpPr>
          <p:spPr bwMode="auto">
            <a:xfrm>
              <a:off x="469" y="2076"/>
              <a:ext cx="30" cy="44"/>
            </a:xfrm>
            <a:custGeom>
              <a:avLst/>
              <a:gdLst>
                <a:gd name="T0" fmla="*/ 5 w 60"/>
                <a:gd name="T1" fmla="*/ 0 h 89"/>
                <a:gd name="T2" fmla="*/ 22 w 60"/>
                <a:gd name="T3" fmla="*/ 20 h 89"/>
                <a:gd name="T4" fmla="*/ 36 w 60"/>
                <a:gd name="T5" fmla="*/ 41 h 89"/>
                <a:gd name="T6" fmla="*/ 48 w 60"/>
                <a:gd name="T7" fmla="*/ 64 h 89"/>
                <a:gd name="T8" fmla="*/ 60 w 60"/>
                <a:gd name="T9" fmla="*/ 87 h 89"/>
                <a:gd name="T10" fmla="*/ 54 w 60"/>
                <a:gd name="T11" fmla="*/ 89 h 89"/>
                <a:gd name="T12" fmla="*/ 42 w 60"/>
                <a:gd name="T13" fmla="*/ 66 h 89"/>
                <a:gd name="T14" fmla="*/ 31 w 60"/>
                <a:gd name="T15" fmla="*/ 46 h 89"/>
                <a:gd name="T16" fmla="*/ 17 w 60"/>
                <a:gd name="T17" fmla="*/ 25 h 89"/>
                <a:gd name="T18" fmla="*/ 0 w 60"/>
                <a:gd name="T19" fmla="*/ 5 h 89"/>
                <a:gd name="T20" fmla="*/ 5 w 60"/>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9">
                  <a:moveTo>
                    <a:pt x="5" y="0"/>
                  </a:moveTo>
                  <a:lnTo>
                    <a:pt x="22" y="20"/>
                  </a:lnTo>
                  <a:lnTo>
                    <a:pt x="36" y="41"/>
                  </a:lnTo>
                  <a:lnTo>
                    <a:pt x="48" y="64"/>
                  </a:lnTo>
                  <a:lnTo>
                    <a:pt x="60" y="87"/>
                  </a:lnTo>
                  <a:lnTo>
                    <a:pt x="54" y="89"/>
                  </a:lnTo>
                  <a:lnTo>
                    <a:pt x="42" y="66"/>
                  </a:lnTo>
                  <a:lnTo>
                    <a:pt x="31" y="46"/>
                  </a:lnTo>
                  <a:lnTo>
                    <a:pt x="17"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32" name="Freeform 1028"/>
            <p:cNvSpPr>
              <a:spLocks/>
            </p:cNvSpPr>
            <p:nvPr/>
          </p:nvSpPr>
          <p:spPr bwMode="auto">
            <a:xfrm>
              <a:off x="469" y="2076"/>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33" name="Freeform 1029"/>
            <p:cNvSpPr>
              <a:spLocks/>
            </p:cNvSpPr>
            <p:nvPr/>
          </p:nvSpPr>
          <p:spPr bwMode="auto">
            <a:xfrm>
              <a:off x="496" y="2119"/>
              <a:ext cx="33" cy="44"/>
            </a:xfrm>
            <a:custGeom>
              <a:avLst/>
              <a:gdLst>
                <a:gd name="T0" fmla="*/ 6 w 65"/>
                <a:gd name="T1" fmla="*/ 0 h 88"/>
                <a:gd name="T2" fmla="*/ 30 w 65"/>
                <a:gd name="T3" fmla="*/ 46 h 88"/>
                <a:gd name="T4" fmla="*/ 44 w 65"/>
                <a:gd name="T5" fmla="*/ 67 h 88"/>
                <a:gd name="T6" fmla="*/ 55 w 65"/>
                <a:gd name="T7" fmla="*/ 75 h 88"/>
                <a:gd name="T8" fmla="*/ 65 w 65"/>
                <a:gd name="T9" fmla="*/ 84 h 88"/>
                <a:gd name="T10" fmla="*/ 61 w 65"/>
                <a:gd name="T11" fmla="*/ 88 h 88"/>
                <a:gd name="T12" fmla="*/ 50 w 65"/>
                <a:gd name="T13" fmla="*/ 79 h 88"/>
                <a:gd name="T14" fmla="*/ 40 w 65"/>
                <a:gd name="T15" fmla="*/ 72 h 88"/>
                <a:gd name="T16" fmla="*/ 26 w 65"/>
                <a:gd name="T17" fmla="*/ 50 h 88"/>
                <a:gd name="T18" fmla="*/ 0 w 65"/>
                <a:gd name="T19" fmla="*/ 2 h 88"/>
                <a:gd name="T20" fmla="*/ 6 w 65"/>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88">
                  <a:moveTo>
                    <a:pt x="6" y="0"/>
                  </a:moveTo>
                  <a:lnTo>
                    <a:pt x="30" y="46"/>
                  </a:lnTo>
                  <a:lnTo>
                    <a:pt x="44" y="67"/>
                  </a:lnTo>
                  <a:lnTo>
                    <a:pt x="55" y="75"/>
                  </a:lnTo>
                  <a:lnTo>
                    <a:pt x="65" y="84"/>
                  </a:lnTo>
                  <a:lnTo>
                    <a:pt x="61" y="88"/>
                  </a:lnTo>
                  <a:lnTo>
                    <a:pt x="50" y="79"/>
                  </a:lnTo>
                  <a:lnTo>
                    <a:pt x="40" y="72"/>
                  </a:lnTo>
                  <a:lnTo>
                    <a:pt x="26" y="50"/>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934" name="Freeform 1030"/>
            <p:cNvSpPr>
              <a:spLocks/>
            </p:cNvSpPr>
            <p:nvPr/>
          </p:nvSpPr>
          <p:spPr bwMode="auto">
            <a:xfrm>
              <a:off x="496" y="2119"/>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935" name="Freeform 1031"/>
            <p:cNvSpPr>
              <a:spLocks/>
            </p:cNvSpPr>
            <p:nvPr/>
          </p:nvSpPr>
          <p:spPr bwMode="auto">
            <a:xfrm>
              <a:off x="526" y="2161"/>
              <a:ext cx="119" cy="62"/>
            </a:xfrm>
            <a:custGeom>
              <a:avLst/>
              <a:gdLst>
                <a:gd name="T0" fmla="*/ 4 w 236"/>
                <a:gd name="T1" fmla="*/ 0 h 124"/>
                <a:gd name="T2" fmla="*/ 102 w 236"/>
                <a:gd name="T3" fmla="*/ 65 h 124"/>
                <a:gd name="T4" fmla="*/ 171 w 236"/>
                <a:gd name="T5" fmla="*/ 102 h 124"/>
                <a:gd name="T6" fmla="*/ 206 w 236"/>
                <a:gd name="T7" fmla="*/ 114 h 124"/>
                <a:gd name="T8" fmla="*/ 236 w 236"/>
                <a:gd name="T9" fmla="*/ 118 h 124"/>
                <a:gd name="T10" fmla="*/ 235 w 236"/>
                <a:gd name="T11" fmla="*/ 124 h 124"/>
                <a:gd name="T12" fmla="*/ 204 w 236"/>
                <a:gd name="T13" fmla="*/ 120 h 124"/>
                <a:gd name="T14" fmla="*/ 169 w 236"/>
                <a:gd name="T15" fmla="*/ 108 h 124"/>
                <a:gd name="T16" fmla="*/ 97 w 236"/>
                <a:gd name="T17" fmla="*/ 70 h 124"/>
                <a:gd name="T18" fmla="*/ 0 w 236"/>
                <a:gd name="T19" fmla="*/ 4 h 124"/>
                <a:gd name="T20" fmla="*/ 4 w 236"/>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124">
                  <a:moveTo>
                    <a:pt x="4" y="0"/>
                  </a:moveTo>
                  <a:lnTo>
                    <a:pt x="102" y="65"/>
                  </a:lnTo>
                  <a:lnTo>
                    <a:pt x="171" y="102"/>
                  </a:lnTo>
                  <a:lnTo>
                    <a:pt x="206" y="114"/>
                  </a:lnTo>
                  <a:lnTo>
                    <a:pt x="236" y="118"/>
                  </a:lnTo>
                  <a:lnTo>
                    <a:pt x="235" y="124"/>
                  </a:lnTo>
                  <a:lnTo>
                    <a:pt x="204" y="120"/>
                  </a:lnTo>
                  <a:lnTo>
                    <a:pt x="169" y="108"/>
                  </a:lnTo>
                  <a:lnTo>
                    <a:pt x="97" y="7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0936" name="Freeform 1032"/>
            <p:cNvSpPr>
              <a:spLocks/>
            </p:cNvSpPr>
            <p:nvPr/>
          </p:nvSpPr>
          <p:spPr bwMode="auto">
            <a:xfrm>
              <a:off x="526" y="2161"/>
              <a:ext cx="3" cy="2"/>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0937" name="Freeform 1033"/>
            <p:cNvSpPr>
              <a:spLocks/>
            </p:cNvSpPr>
            <p:nvPr/>
          </p:nvSpPr>
          <p:spPr bwMode="auto">
            <a:xfrm>
              <a:off x="645" y="2215"/>
              <a:ext cx="25" cy="8"/>
            </a:xfrm>
            <a:custGeom>
              <a:avLst/>
              <a:gdLst>
                <a:gd name="T0" fmla="*/ 0 w 51"/>
                <a:gd name="T1" fmla="*/ 10 h 16"/>
                <a:gd name="T2" fmla="*/ 13 w 51"/>
                <a:gd name="T3" fmla="*/ 9 h 16"/>
                <a:gd name="T4" fmla="*/ 25 w 51"/>
                <a:gd name="T5" fmla="*/ 6 h 16"/>
                <a:gd name="T6" fmla="*/ 51 w 51"/>
                <a:gd name="T7" fmla="*/ 0 h 16"/>
                <a:gd name="T8" fmla="*/ 51 w 51"/>
                <a:gd name="T9" fmla="*/ 6 h 16"/>
                <a:gd name="T10" fmla="*/ 25 w 51"/>
                <a:gd name="T11" fmla="*/ 12 h 16"/>
                <a:gd name="T12" fmla="*/ 13 w 51"/>
                <a:gd name="T13" fmla="*/ 15 h 16"/>
                <a:gd name="T14" fmla="*/ 0 w 51"/>
                <a:gd name="T15" fmla="*/ 16 h 16"/>
                <a:gd name="T16" fmla="*/ 0 w 51"/>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6">
                  <a:moveTo>
                    <a:pt x="0" y="10"/>
                  </a:moveTo>
                  <a:lnTo>
                    <a:pt x="13" y="9"/>
                  </a:lnTo>
                  <a:lnTo>
                    <a:pt x="25" y="6"/>
                  </a:lnTo>
                  <a:lnTo>
                    <a:pt x="51" y="0"/>
                  </a:lnTo>
                  <a:lnTo>
                    <a:pt x="51" y="6"/>
                  </a:lnTo>
                  <a:lnTo>
                    <a:pt x="25" y="12"/>
                  </a:lnTo>
                  <a:lnTo>
                    <a:pt x="13" y="15"/>
                  </a:lnTo>
                  <a:lnTo>
                    <a:pt x="0" y="16"/>
                  </a:lnTo>
                  <a:lnTo>
                    <a:pt x="0" y="10"/>
                  </a:lnTo>
                  <a:close/>
                </a:path>
              </a:pathLst>
            </a:custGeom>
            <a:solidFill>
              <a:srgbClr val="000000"/>
            </a:solidFill>
            <a:ln w="9525">
              <a:solidFill>
                <a:schemeClr val="tx2"/>
              </a:solidFill>
              <a:round/>
              <a:headEnd/>
              <a:tailEnd/>
            </a:ln>
          </p:spPr>
          <p:txBody>
            <a:bodyPr/>
            <a:lstStyle/>
            <a:p>
              <a:endParaRPr lang="en-US" sz="3120"/>
            </a:p>
          </p:txBody>
        </p:sp>
        <p:sp>
          <p:nvSpPr>
            <p:cNvPr id="380938" name="Freeform 1034"/>
            <p:cNvSpPr>
              <a:spLocks/>
            </p:cNvSpPr>
            <p:nvPr/>
          </p:nvSpPr>
          <p:spPr bwMode="auto">
            <a:xfrm>
              <a:off x="670" y="2200"/>
              <a:ext cx="42" cy="18"/>
            </a:xfrm>
            <a:custGeom>
              <a:avLst/>
              <a:gdLst>
                <a:gd name="T0" fmla="*/ 0 w 84"/>
                <a:gd name="T1" fmla="*/ 29 h 35"/>
                <a:gd name="T2" fmla="*/ 21 w 84"/>
                <a:gd name="T3" fmla="*/ 24 h 35"/>
                <a:gd name="T4" fmla="*/ 42 w 84"/>
                <a:gd name="T5" fmla="*/ 17 h 35"/>
                <a:gd name="T6" fmla="*/ 64 w 84"/>
                <a:gd name="T7" fmla="*/ 7 h 35"/>
                <a:gd name="T8" fmla="*/ 81 w 84"/>
                <a:gd name="T9" fmla="*/ 0 h 35"/>
                <a:gd name="T10" fmla="*/ 84 w 84"/>
                <a:gd name="T11" fmla="*/ 4 h 35"/>
                <a:gd name="T12" fmla="*/ 65 w 84"/>
                <a:gd name="T13" fmla="*/ 14 h 35"/>
                <a:gd name="T14" fmla="*/ 44 w 84"/>
                <a:gd name="T15" fmla="*/ 23 h 35"/>
                <a:gd name="T16" fmla="*/ 21 w 84"/>
                <a:gd name="T17" fmla="*/ 30 h 35"/>
                <a:gd name="T18" fmla="*/ 0 w 84"/>
                <a:gd name="T19" fmla="*/ 35 h 35"/>
                <a:gd name="T20" fmla="*/ 0 w 84"/>
                <a:gd name="T2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35">
                  <a:moveTo>
                    <a:pt x="0" y="29"/>
                  </a:moveTo>
                  <a:lnTo>
                    <a:pt x="21" y="24"/>
                  </a:lnTo>
                  <a:lnTo>
                    <a:pt x="42" y="17"/>
                  </a:lnTo>
                  <a:lnTo>
                    <a:pt x="64" y="7"/>
                  </a:lnTo>
                  <a:lnTo>
                    <a:pt x="81" y="0"/>
                  </a:lnTo>
                  <a:lnTo>
                    <a:pt x="84" y="4"/>
                  </a:lnTo>
                  <a:lnTo>
                    <a:pt x="65" y="14"/>
                  </a:lnTo>
                  <a:lnTo>
                    <a:pt x="44" y="23"/>
                  </a:lnTo>
                  <a:lnTo>
                    <a:pt x="21" y="30"/>
                  </a:lnTo>
                  <a:lnTo>
                    <a:pt x="0" y="35"/>
                  </a:lnTo>
                  <a:lnTo>
                    <a:pt x="0" y="29"/>
                  </a:lnTo>
                  <a:close/>
                </a:path>
              </a:pathLst>
            </a:custGeom>
            <a:solidFill>
              <a:srgbClr val="000000"/>
            </a:solidFill>
            <a:ln w="9525">
              <a:solidFill>
                <a:schemeClr val="tx2"/>
              </a:solidFill>
              <a:round/>
              <a:headEnd/>
              <a:tailEnd/>
            </a:ln>
          </p:spPr>
          <p:txBody>
            <a:bodyPr/>
            <a:lstStyle/>
            <a:p>
              <a:endParaRPr lang="en-US" sz="3120"/>
            </a:p>
          </p:txBody>
        </p:sp>
        <p:sp>
          <p:nvSpPr>
            <p:cNvPr id="380939" name="Freeform 1035"/>
            <p:cNvSpPr>
              <a:spLocks/>
            </p:cNvSpPr>
            <p:nvPr/>
          </p:nvSpPr>
          <p:spPr bwMode="auto">
            <a:xfrm>
              <a:off x="670" y="221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40" name="Freeform 1036"/>
            <p:cNvSpPr>
              <a:spLocks/>
            </p:cNvSpPr>
            <p:nvPr/>
          </p:nvSpPr>
          <p:spPr bwMode="auto">
            <a:xfrm>
              <a:off x="709" y="2184"/>
              <a:ext cx="21" cy="19"/>
            </a:xfrm>
            <a:custGeom>
              <a:avLst/>
              <a:gdLst>
                <a:gd name="T0" fmla="*/ 0 w 41"/>
                <a:gd name="T1" fmla="*/ 34 h 38"/>
                <a:gd name="T2" fmla="*/ 27 w 41"/>
                <a:gd name="T3" fmla="*/ 6 h 38"/>
                <a:gd name="T4" fmla="*/ 37 w 41"/>
                <a:gd name="T5" fmla="*/ 0 h 38"/>
                <a:gd name="T6" fmla="*/ 41 w 41"/>
                <a:gd name="T7" fmla="*/ 3 h 38"/>
                <a:gd name="T8" fmla="*/ 30 w 41"/>
                <a:gd name="T9" fmla="*/ 25 h 38"/>
                <a:gd name="T10" fmla="*/ 24 w 41"/>
                <a:gd name="T11" fmla="*/ 23 h 38"/>
                <a:gd name="T12" fmla="*/ 35 w 41"/>
                <a:gd name="T13" fmla="*/ 2 h 38"/>
                <a:gd name="T14" fmla="*/ 38 w 41"/>
                <a:gd name="T15" fmla="*/ 6 h 38"/>
                <a:gd name="T16" fmla="*/ 32 w 41"/>
                <a:gd name="T17" fmla="*/ 11 h 38"/>
                <a:gd name="T18" fmla="*/ 5 w 41"/>
                <a:gd name="T19" fmla="*/ 38 h 38"/>
                <a:gd name="T20" fmla="*/ 0 w 41"/>
                <a:gd name="T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8">
                  <a:moveTo>
                    <a:pt x="0" y="34"/>
                  </a:moveTo>
                  <a:lnTo>
                    <a:pt x="27" y="6"/>
                  </a:lnTo>
                  <a:lnTo>
                    <a:pt x="37" y="0"/>
                  </a:lnTo>
                  <a:lnTo>
                    <a:pt x="41" y="3"/>
                  </a:lnTo>
                  <a:lnTo>
                    <a:pt x="30" y="25"/>
                  </a:lnTo>
                  <a:lnTo>
                    <a:pt x="24" y="23"/>
                  </a:lnTo>
                  <a:lnTo>
                    <a:pt x="35" y="2"/>
                  </a:lnTo>
                  <a:lnTo>
                    <a:pt x="38" y="6"/>
                  </a:lnTo>
                  <a:lnTo>
                    <a:pt x="32" y="11"/>
                  </a:lnTo>
                  <a:lnTo>
                    <a:pt x="5" y="38"/>
                  </a:lnTo>
                  <a:lnTo>
                    <a:pt x="0" y="34"/>
                  </a:lnTo>
                  <a:close/>
                </a:path>
              </a:pathLst>
            </a:custGeom>
            <a:solidFill>
              <a:srgbClr val="000000"/>
            </a:solidFill>
            <a:ln w="9525">
              <a:solidFill>
                <a:schemeClr val="tx2"/>
              </a:solidFill>
              <a:round/>
              <a:headEnd/>
              <a:tailEnd/>
            </a:ln>
          </p:spPr>
          <p:txBody>
            <a:bodyPr/>
            <a:lstStyle/>
            <a:p>
              <a:endParaRPr lang="en-US" sz="3120"/>
            </a:p>
          </p:txBody>
        </p:sp>
        <p:sp>
          <p:nvSpPr>
            <p:cNvPr id="380941" name="Freeform 1037"/>
            <p:cNvSpPr>
              <a:spLocks/>
            </p:cNvSpPr>
            <p:nvPr/>
          </p:nvSpPr>
          <p:spPr bwMode="auto">
            <a:xfrm>
              <a:off x="653" y="2195"/>
              <a:ext cx="71" cy="31"/>
            </a:xfrm>
            <a:custGeom>
              <a:avLst/>
              <a:gdLst>
                <a:gd name="T0" fmla="*/ 142 w 142"/>
                <a:gd name="T1" fmla="*/ 5 h 61"/>
                <a:gd name="T2" fmla="*/ 130 w 142"/>
                <a:gd name="T3" fmla="*/ 18 h 61"/>
                <a:gd name="T4" fmla="*/ 115 w 142"/>
                <a:gd name="T5" fmla="*/ 29 h 61"/>
                <a:gd name="T6" fmla="*/ 98 w 142"/>
                <a:gd name="T7" fmla="*/ 37 h 61"/>
                <a:gd name="T8" fmla="*/ 79 w 142"/>
                <a:gd name="T9" fmla="*/ 43 h 61"/>
                <a:gd name="T10" fmla="*/ 41 w 142"/>
                <a:gd name="T11" fmla="*/ 50 h 61"/>
                <a:gd name="T12" fmla="*/ 3 w 142"/>
                <a:gd name="T13" fmla="*/ 61 h 61"/>
                <a:gd name="T14" fmla="*/ 0 w 142"/>
                <a:gd name="T15" fmla="*/ 56 h 61"/>
                <a:gd name="T16" fmla="*/ 38 w 142"/>
                <a:gd name="T17" fmla="*/ 46 h 61"/>
                <a:gd name="T18" fmla="*/ 76 w 142"/>
                <a:gd name="T19" fmla="*/ 38 h 61"/>
                <a:gd name="T20" fmla="*/ 95 w 142"/>
                <a:gd name="T21" fmla="*/ 32 h 61"/>
                <a:gd name="T22" fmla="*/ 110 w 142"/>
                <a:gd name="T23" fmla="*/ 25 h 61"/>
                <a:gd name="T24" fmla="*/ 125 w 142"/>
                <a:gd name="T25" fmla="*/ 14 h 61"/>
                <a:gd name="T26" fmla="*/ 137 w 142"/>
                <a:gd name="T27" fmla="*/ 0 h 61"/>
                <a:gd name="T28" fmla="*/ 142 w 142"/>
                <a:gd name="T29"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61">
                  <a:moveTo>
                    <a:pt x="142" y="5"/>
                  </a:moveTo>
                  <a:lnTo>
                    <a:pt x="130" y="18"/>
                  </a:lnTo>
                  <a:lnTo>
                    <a:pt x="115" y="29"/>
                  </a:lnTo>
                  <a:lnTo>
                    <a:pt x="98" y="37"/>
                  </a:lnTo>
                  <a:lnTo>
                    <a:pt x="79" y="43"/>
                  </a:lnTo>
                  <a:lnTo>
                    <a:pt x="41" y="50"/>
                  </a:lnTo>
                  <a:lnTo>
                    <a:pt x="3" y="61"/>
                  </a:lnTo>
                  <a:lnTo>
                    <a:pt x="0" y="56"/>
                  </a:lnTo>
                  <a:lnTo>
                    <a:pt x="38" y="46"/>
                  </a:lnTo>
                  <a:lnTo>
                    <a:pt x="76" y="38"/>
                  </a:lnTo>
                  <a:lnTo>
                    <a:pt x="95" y="32"/>
                  </a:lnTo>
                  <a:lnTo>
                    <a:pt x="110" y="25"/>
                  </a:lnTo>
                  <a:lnTo>
                    <a:pt x="125" y="14"/>
                  </a:lnTo>
                  <a:lnTo>
                    <a:pt x="137" y="0"/>
                  </a:lnTo>
                  <a:lnTo>
                    <a:pt x="142" y="5"/>
                  </a:lnTo>
                  <a:close/>
                </a:path>
              </a:pathLst>
            </a:custGeom>
            <a:solidFill>
              <a:srgbClr val="000000"/>
            </a:solidFill>
            <a:ln w="9525">
              <a:solidFill>
                <a:schemeClr val="tx2"/>
              </a:solidFill>
              <a:round/>
              <a:headEnd/>
              <a:tailEnd/>
            </a:ln>
          </p:spPr>
          <p:txBody>
            <a:bodyPr/>
            <a:lstStyle/>
            <a:p>
              <a:endParaRPr lang="en-US" sz="3120"/>
            </a:p>
          </p:txBody>
        </p:sp>
        <p:sp>
          <p:nvSpPr>
            <p:cNvPr id="380942" name="Freeform 1038"/>
            <p:cNvSpPr>
              <a:spLocks/>
            </p:cNvSpPr>
            <p:nvPr/>
          </p:nvSpPr>
          <p:spPr bwMode="auto">
            <a:xfrm>
              <a:off x="653" y="2222"/>
              <a:ext cx="50" cy="28"/>
            </a:xfrm>
            <a:custGeom>
              <a:avLst/>
              <a:gdLst>
                <a:gd name="T0" fmla="*/ 2 w 101"/>
                <a:gd name="T1" fmla="*/ 0 h 55"/>
                <a:gd name="T2" fmla="*/ 52 w 101"/>
                <a:gd name="T3" fmla="*/ 21 h 55"/>
                <a:gd name="T4" fmla="*/ 76 w 101"/>
                <a:gd name="T5" fmla="*/ 33 h 55"/>
                <a:gd name="T6" fmla="*/ 101 w 101"/>
                <a:gd name="T7" fmla="*/ 50 h 55"/>
                <a:gd name="T8" fmla="*/ 96 w 101"/>
                <a:gd name="T9" fmla="*/ 55 h 55"/>
                <a:gd name="T10" fmla="*/ 72 w 101"/>
                <a:gd name="T11" fmla="*/ 38 h 55"/>
                <a:gd name="T12" fmla="*/ 50 w 101"/>
                <a:gd name="T13" fmla="*/ 27 h 55"/>
                <a:gd name="T14" fmla="*/ 0 w 101"/>
                <a:gd name="T15" fmla="*/ 6 h 55"/>
                <a:gd name="T16" fmla="*/ 2 w 10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5">
                  <a:moveTo>
                    <a:pt x="2" y="0"/>
                  </a:moveTo>
                  <a:lnTo>
                    <a:pt x="52" y="21"/>
                  </a:lnTo>
                  <a:lnTo>
                    <a:pt x="76" y="33"/>
                  </a:lnTo>
                  <a:lnTo>
                    <a:pt x="101" y="50"/>
                  </a:lnTo>
                  <a:lnTo>
                    <a:pt x="96" y="55"/>
                  </a:lnTo>
                  <a:lnTo>
                    <a:pt x="72" y="38"/>
                  </a:lnTo>
                  <a:lnTo>
                    <a:pt x="50" y="27"/>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0943" name="Freeform 1039"/>
            <p:cNvSpPr>
              <a:spLocks/>
            </p:cNvSpPr>
            <p:nvPr/>
          </p:nvSpPr>
          <p:spPr bwMode="auto">
            <a:xfrm>
              <a:off x="650" y="2222"/>
              <a:ext cx="5" cy="4"/>
            </a:xfrm>
            <a:custGeom>
              <a:avLst/>
              <a:gdLst>
                <a:gd name="T0" fmla="*/ 6 w 9"/>
                <a:gd name="T1" fmla="*/ 1 h 6"/>
                <a:gd name="T2" fmla="*/ 0 w 9"/>
                <a:gd name="T3" fmla="*/ 3 h 6"/>
                <a:gd name="T4" fmla="*/ 6 w 9"/>
                <a:gd name="T5" fmla="*/ 6 h 6"/>
                <a:gd name="T6" fmla="*/ 8 w 9"/>
                <a:gd name="T7" fmla="*/ 0 h 6"/>
                <a:gd name="T8" fmla="*/ 9 w 9"/>
                <a:gd name="T9" fmla="*/ 6 h 6"/>
                <a:gd name="T10" fmla="*/ 6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6" y="1"/>
                  </a:moveTo>
                  <a:lnTo>
                    <a:pt x="0" y="3"/>
                  </a:lnTo>
                  <a:lnTo>
                    <a:pt x="6" y="6"/>
                  </a:lnTo>
                  <a:lnTo>
                    <a:pt x="8" y="0"/>
                  </a:lnTo>
                  <a:lnTo>
                    <a:pt x="9" y="6"/>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80944" name="Freeform 1040"/>
            <p:cNvSpPr>
              <a:spLocks/>
            </p:cNvSpPr>
            <p:nvPr/>
          </p:nvSpPr>
          <p:spPr bwMode="auto">
            <a:xfrm>
              <a:off x="701" y="2248"/>
              <a:ext cx="82" cy="40"/>
            </a:xfrm>
            <a:custGeom>
              <a:avLst/>
              <a:gdLst>
                <a:gd name="T0" fmla="*/ 5 w 163"/>
                <a:gd name="T1" fmla="*/ 0 h 81"/>
                <a:gd name="T2" fmla="*/ 46 w 163"/>
                <a:gd name="T3" fmla="*/ 31 h 81"/>
                <a:gd name="T4" fmla="*/ 81 w 163"/>
                <a:gd name="T5" fmla="*/ 55 h 81"/>
                <a:gd name="T6" fmla="*/ 98 w 163"/>
                <a:gd name="T7" fmla="*/ 63 h 81"/>
                <a:gd name="T8" fmla="*/ 118 w 163"/>
                <a:gd name="T9" fmla="*/ 69 h 81"/>
                <a:gd name="T10" fmla="*/ 139 w 163"/>
                <a:gd name="T11" fmla="*/ 73 h 81"/>
                <a:gd name="T12" fmla="*/ 163 w 163"/>
                <a:gd name="T13" fmla="*/ 75 h 81"/>
                <a:gd name="T14" fmla="*/ 163 w 163"/>
                <a:gd name="T15" fmla="*/ 81 h 81"/>
                <a:gd name="T16" fmla="*/ 137 w 163"/>
                <a:gd name="T17" fmla="*/ 79 h 81"/>
                <a:gd name="T18" fmla="*/ 116 w 163"/>
                <a:gd name="T19" fmla="*/ 75 h 81"/>
                <a:gd name="T20" fmla="*/ 96 w 163"/>
                <a:gd name="T21" fmla="*/ 69 h 81"/>
                <a:gd name="T22" fmla="*/ 76 w 163"/>
                <a:gd name="T23" fmla="*/ 60 h 81"/>
                <a:gd name="T24" fmla="*/ 41 w 163"/>
                <a:gd name="T25" fmla="*/ 35 h 81"/>
                <a:gd name="T26" fmla="*/ 0 w 163"/>
                <a:gd name="T27" fmla="*/ 5 h 81"/>
                <a:gd name="T28" fmla="*/ 5 w 163"/>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81">
                  <a:moveTo>
                    <a:pt x="5" y="0"/>
                  </a:moveTo>
                  <a:lnTo>
                    <a:pt x="46" y="31"/>
                  </a:lnTo>
                  <a:lnTo>
                    <a:pt x="81" y="55"/>
                  </a:lnTo>
                  <a:lnTo>
                    <a:pt x="98" y="63"/>
                  </a:lnTo>
                  <a:lnTo>
                    <a:pt x="118" y="69"/>
                  </a:lnTo>
                  <a:lnTo>
                    <a:pt x="139" y="73"/>
                  </a:lnTo>
                  <a:lnTo>
                    <a:pt x="163" y="75"/>
                  </a:lnTo>
                  <a:lnTo>
                    <a:pt x="163" y="81"/>
                  </a:lnTo>
                  <a:lnTo>
                    <a:pt x="137" y="79"/>
                  </a:lnTo>
                  <a:lnTo>
                    <a:pt x="116" y="75"/>
                  </a:lnTo>
                  <a:lnTo>
                    <a:pt x="96" y="69"/>
                  </a:lnTo>
                  <a:lnTo>
                    <a:pt x="76" y="60"/>
                  </a:lnTo>
                  <a:lnTo>
                    <a:pt x="41" y="3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45" name="Freeform 1041"/>
            <p:cNvSpPr>
              <a:spLocks/>
            </p:cNvSpPr>
            <p:nvPr/>
          </p:nvSpPr>
          <p:spPr bwMode="auto">
            <a:xfrm>
              <a:off x="701" y="2248"/>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46" name="Freeform 1042"/>
            <p:cNvSpPr>
              <a:spLocks/>
            </p:cNvSpPr>
            <p:nvPr/>
          </p:nvSpPr>
          <p:spPr bwMode="auto">
            <a:xfrm>
              <a:off x="783" y="2285"/>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0947" name="Freeform 1043"/>
            <p:cNvSpPr>
              <a:spLocks/>
            </p:cNvSpPr>
            <p:nvPr/>
          </p:nvSpPr>
          <p:spPr bwMode="auto">
            <a:xfrm>
              <a:off x="853" y="2285"/>
              <a:ext cx="53" cy="36"/>
            </a:xfrm>
            <a:custGeom>
              <a:avLst/>
              <a:gdLst>
                <a:gd name="T0" fmla="*/ 1 w 107"/>
                <a:gd name="T1" fmla="*/ 0 h 73"/>
                <a:gd name="T2" fmla="*/ 18 w 107"/>
                <a:gd name="T3" fmla="*/ 3 h 73"/>
                <a:gd name="T4" fmla="*/ 36 w 107"/>
                <a:gd name="T5" fmla="*/ 10 h 73"/>
                <a:gd name="T6" fmla="*/ 56 w 107"/>
                <a:gd name="T7" fmla="*/ 23 h 73"/>
                <a:gd name="T8" fmla="*/ 71 w 107"/>
                <a:gd name="T9" fmla="*/ 35 h 73"/>
                <a:gd name="T10" fmla="*/ 107 w 107"/>
                <a:gd name="T11" fmla="*/ 68 h 73"/>
                <a:gd name="T12" fmla="*/ 102 w 107"/>
                <a:gd name="T13" fmla="*/ 73 h 73"/>
                <a:gd name="T14" fmla="*/ 67 w 107"/>
                <a:gd name="T15" fmla="*/ 39 h 73"/>
                <a:gd name="T16" fmla="*/ 52 w 107"/>
                <a:gd name="T17" fmla="*/ 27 h 73"/>
                <a:gd name="T18" fmla="*/ 35 w 107"/>
                <a:gd name="T19" fmla="*/ 16 h 73"/>
                <a:gd name="T20" fmla="*/ 17 w 107"/>
                <a:gd name="T21" fmla="*/ 9 h 73"/>
                <a:gd name="T22" fmla="*/ 0 w 107"/>
                <a:gd name="T23" fmla="*/ 6 h 73"/>
                <a:gd name="T24" fmla="*/ 1 w 107"/>
                <a:gd name="T2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73">
                  <a:moveTo>
                    <a:pt x="1" y="0"/>
                  </a:moveTo>
                  <a:lnTo>
                    <a:pt x="18" y="3"/>
                  </a:lnTo>
                  <a:lnTo>
                    <a:pt x="36" y="10"/>
                  </a:lnTo>
                  <a:lnTo>
                    <a:pt x="56" y="23"/>
                  </a:lnTo>
                  <a:lnTo>
                    <a:pt x="71" y="35"/>
                  </a:lnTo>
                  <a:lnTo>
                    <a:pt x="107" y="68"/>
                  </a:lnTo>
                  <a:lnTo>
                    <a:pt x="102" y="73"/>
                  </a:lnTo>
                  <a:lnTo>
                    <a:pt x="67" y="39"/>
                  </a:lnTo>
                  <a:lnTo>
                    <a:pt x="52" y="27"/>
                  </a:lnTo>
                  <a:lnTo>
                    <a:pt x="35" y="16"/>
                  </a:lnTo>
                  <a:lnTo>
                    <a:pt x="17" y="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0948" name="Freeform 1044"/>
            <p:cNvSpPr>
              <a:spLocks/>
            </p:cNvSpPr>
            <p:nvPr/>
          </p:nvSpPr>
          <p:spPr bwMode="auto">
            <a:xfrm>
              <a:off x="852" y="2289"/>
              <a:ext cx="54" cy="32"/>
            </a:xfrm>
            <a:custGeom>
              <a:avLst/>
              <a:gdLst>
                <a:gd name="T0" fmla="*/ 106 w 109"/>
                <a:gd name="T1" fmla="*/ 64 h 64"/>
                <a:gd name="T2" fmla="*/ 80 w 109"/>
                <a:gd name="T3" fmla="*/ 41 h 64"/>
                <a:gd name="T4" fmla="*/ 67 w 109"/>
                <a:gd name="T5" fmla="*/ 32 h 64"/>
                <a:gd name="T6" fmla="*/ 55 w 109"/>
                <a:gd name="T7" fmla="*/ 23 h 64"/>
                <a:gd name="T8" fmla="*/ 44 w 109"/>
                <a:gd name="T9" fmla="*/ 15 h 64"/>
                <a:gd name="T10" fmla="*/ 31 w 109"/>
                <a:gd name="T11" fmla="*/ 11 h 64"/>
                <a:gd name="T12" fmla="*/ 17 w 109"/>
                <a:gd name="T13" fmla="*/ 6 h 64"/>
                <a:gd name="T14" fmla="*/ 0 w 109"/>
                <a:gd name="T15" fmla="*/ 4 h 64"/>
                <a:gd name="T16" fmla="*/ 0 w 109"/>
                <a:gd name="T17" fmla="*/ 0 h 64"/>
                <a:gd name="T18" fmla="*/ 17 w 109"/>
                <a:gd name="T19" fmla="*/ 1 h 64"/>
                <a:gd name="T20" fmla="*/ 34 w 109"/>
                <a:gd name="T21" fmla="*/ 6 h 64"/>
                <a:gd name="T22" fmla="*/ 48 w 109"/>
                <a:gd name="T23" fmla="*/ 11 h 64"/>
                <a:gd name="T24" fmla="*/ 60 w 109"/>
                <a:gd name="T25" fmla="*/ 18 h 64"/>
                <a:gd name="T26" fmla="*/ 72 w 109"/>
                <a:gd name="T27" fmla="*/ 27 h 64"/>
                <a:gd name="T28" fmla="*/ 84 w 109"/>
                <a:gd name="T29" fmla="*/ 36 h 64"/>
                <a:gd name="T30" fmla="*/ 109 w 109"/>
                <a:gd name="T31" fmla="*/ 59 h 64"/>
                <a:gd name="T32" fmla="*/ 106 w 109"/>
                <a:gd name="T3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64">
                  <a:moveTo>
                    <a:pt x="106" y="64"/>
                  </a:moveTo>
                  <a:lnTo>
                    <a:pt x="80" y="41"/>
                  </a:lnTo>
                  <a:lnTo>
                    <a:pt x="67" y="32"/>
                  </a:lnTo>
                  <a:lnTo>
                    <a:pt x="55" y="23"/>
                  </a:lnTo>
                  <a:lnTo>
                    <a:pt x="44" y="15"/>
                  </a:lnTo>
                  <a:lnTo>
                    <a:pt x="31" y="11"/>
                  </a:lnTo>
                  <a:lnTo>
                    <a:pt x="17" y="6"/>
                  </a:lnTo>
                  <a:lnTo>
                    <a:pt x="0" y="4"/>
                  </a:lnTo>
                  <a:lnTo>
                    <a:pt x="0" y="0"/>
                  </a:lnTo>
                  <a:lnTo>
                    <a:pt x="17" y="1"/>
                  </a:lnTo>
                  <a:lnTo>
                    <a:pt x="34" y="6"/>
                  </a:lnTo>
                  <a:lnTo>
                    <a:pt x="48" y="11"/>
                  </a:lnTo>
                  <a:lnTo>
                    <a:pt x="60" y="18"/>
                  </a:lnTo>
                  <a:lnTo>
                    <a:pt x="72" y="27"/>
                  </a:lnTo>
                  <a:lnTo>
                    <a:pt x="84" y="36"/>
                  </a:lnTo>
                  <a:lnTo>
                    <a:pt x="109" y="59"/>
                  </a:lnTo>
                  <a:lnTo>
                    <a:pt x="106" y="64"/>
                  </a:lnTo>
                  <a:close/>
                </a:path>
              </a:pathLst>
            </a:custGeom>
            <a:solidFill>
              <a:srgbClr val="000000"/>
            </a:solidFill>
            <a:ln w="9525">
              <a:solidFill>
                <a:schemeClr val="tx2"/>
              </a:solidFill>
              <a:round/>
              <a:headEnd/>
              <a:tailEnd/>
            </a:ln>
          </p:spPr>
          <p:txBody>
            <a:bodyPr/>
            <a:lstStyle/>
            <a:p>
              <a:endParaRPr lang="en-US" sz="3120"/>
            </a:p>
          </p:txBody>
        </p:sp>
        <p:sp>
          <p:nvSpPr>
            <p:cNvPr id="380949" name="Freeform 1045"/>
            <p:cNvSpPr>
              <a:spLocks/>
            </p:cNvSpPr>
            <p:nvPr/>
          </p:nvSpPr>
          <p:spPr bwMode="auto">
            <a:xfrm>
              <a:off x="904" y="2319"/>
              <a:ext cx="2" cy="2"/>
            </a:xfrm>
            <a:custGeom>
              <a:avLst/>
              <a:gdLst>
                <a:gd name="T0" fmla="*/ 5 w 5"/>
                <a:gd name="T1" fmla="*/ 0 h 5"/>
                <a:gd name="T2" fmla="*/ 2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2"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50" name="Rectangle 1046"/>
            <p:cNvSpPr>
              <a:spLocks noChangeArrowheads="1"/>
            </p:cNvSpPr>
            <p:nvPr/>
          </p:nvSpPr>
          <p:spPr bwMode="auto">
            <a:xfrm>
              <a:off x="782" y="2289"/>
              <a:ext cx="70" cy="3"/>
            </a:xfrm>
            <a:prstGeom prst="rect">
              <a:avLst/>
            </a:prstGeom>
            <a:solidFill>
              <a:srgbClr val="000000"/>
            </a:solidFill>
            <a:ln w="9525">
              <a:solidFill>
                <a:schemeClr val="tx2"/>
              </a:solidFill>
              <a:miter lim="800000"/>
              <a:headEnd/>
              <a:tailEnd/>
            </a:ln>
          </p:spPr>
          <p:txBody>
            <a:bodyPr/>
            <a:lstStyle/>
            <a:p>
              <a:endParaRPr lang="en-US" sz="3120"/>
            </a:p>
          </p:txBody>
        </p:sp>
        <p:sp>
          <p:nvSpPr>
            <p:cNvPr id="380951" name="Freeform 1047"/>
            <p:cNvSpPr>
              <a:spLocks/>
            </p:cNvSpPr>
            <p:nvPr/>
          </p:nvSpPr>
          <p:spPr bwMode="auto">
            <a:xfrm>
              <a:off x="852" y="2289"/>
              <a:ext cx="1" cy="3"/>
            </a:xfrm>
            <a:custGeom>
              <a:avLst/>
              <a:gdLst>
                <a:gd name="T0" fmla="*/ 2 h 6"/>
                <a:gd name="T1" fmla="*/ 0 h 6"/>
                <a:gd name="T2" fmla="*/ 6 h 6"/>
                <a:gd name="T3" fmla="*/ 2 h 6"/>
              </a:gdLst>
              <a:ahLst/>
              <a:cxnLst>
                <a:cxn ang="0">
                  <a:pos x="0" y="T0"/>
                </a:cxn>
                <a:cxn ang="0">
                  <a:pos x="0" y="T1"/>
                </a:cxn>
                <a:cxn ang="0">
                  <a:pos x="0" y="T2"/>
                </a:cxn>
                <a:cxn ang="0">
                  <a:pos x="0" y="T3"/>
                </a:cxn>
              </a:cxnLst>
              <a:rect l="0" t="0" r="r" b="b"/>
              <a:pathLst>
                <a:path h="6">
                  <a:moveTo>
                    <a:pt x="0" y="2"/>
                  </a:moveTo>
                  <a:lnTo>
                    <a:pt x="0" y="0"/>
                  </a:lnTo>
                  <a:lnTo>
                    <a:pt x="0" y="6"/>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0952" name="Freeform 1048"/>
            <p:cNvSpPr>
              <a:spLocks/>
            </p:cNvSpPr>
            <p:nvPr/>
          </p:nvSpPr>
          <p:spPr bwMode="auto">
            <a:xfrm>
              <a:off x="752" y="2287"/>
              <a:ext cx="30" cy="5"/>
            </a:xfrm>
            <a:custGeom>
              <a:avLst/>
              <a:gdLst>
                <a:gd name="T0" fmla="*/ 60 w 60"/>
                <a:gd name="T1" fmla="*/ 9 h 9"/>
                <a:gd name="T2" fmla="*/ 29 w 60"/>
                <a:gd name="T3" fmla="*/ 6 h 9"/>
                <a:gd name="T4" fmla="*/ 16 w 60"/>
                <a:gd name="T5" fmla="*/ 5 h 9"/>
                <a:gd name="T6" fmla="*/ 0 w 60"/>
                <a:gd name="T7" fmla="*/ 5 h 9"/>
                <a:gd name="T8" fmla="*/ 0 w 60"/>
                <a:gd name="T9" fmla="*/ 0 h 9"/>
                <a:gd name="T10" fmla="*/ 16 w 60"/>
                <a:gd name="T11" fmla="*/ 0 h 9"/>
                <a:gd name="T12" fmla="*/ 29 w 60"/>
                <a:gd name="T13" fmla="*/ 2 h 9"/>
                <a:gd name="T14" fmla="*/ 60 w 60"/>
                <a:gd name="T15" fmla="*/ 5 h 9"/>
                <a:gd name="T16" fmla="*/ 60 w 6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
                  <a:moveTo>
                    <a:pt x="60" y="9"/>
                  </a:moveTo>
                  <a:lnTo>
                    <a:pt x="29" y="6"/>
                  </a:lnTo>
                  <a:lnTo>
                    <a:pt x="16" y="5"/>
                  </a:lnTo>
                  <a:lnTo>
                    <a:pt x="0" y="5"/>
                  </a:lnTo>
                  <a:lnTo>
                    <a:pt x="0" y="0"/>
                  </a:lnTo>
                  <a:lnTo>
                    <a:pt x="16" y="0"/>
                  </a:lnTo>
                  <a:lnTo>
                    <a:pt x="29" y="2"/>
                  </a:lnTo>
                  <a:lnTo>
                    <a:pt x="60" y="5"/>
                  </a:lnTo>
                  <a:lnTo>
                    <a:pt x="60" y="9"/>
                  </a:lnTo>
                  <a:close/>
                </a:path>
              </a:pathLst>
            </a:custGeom>
            <a:solidFill>
              <a:srgbClr val="000000"/>
            </a:solidFill>
            <a:ln w="9525">
              <a:solidFill>
                <a:schemeClr val="tx2"/>
              </a:solidFill>
              <a:round/>
              <a:headEnd/>
              <a:tailEnd/>
            </a:ln>
          </p:spPr>
          <p:txBody>
            <a:bodyPr/>
            <a:lstStyle/>
            <a:p>
              <a:endParaRPr lang="en-US" sz="3120"/>
            </a:p>
          </p:txBody>
        </p:sp>
        <p:sp>
          <p:nvSpPr>
            <p:cNvPr id="380953" name="Freeform 1049"/>
            <p:cNvSpPr>
              <a:spLocks/>
            </p:cNvSpPr>
            <p:nvPr/>
          </p:nvSpPr>
          <p:spPr bwMode="auto">
            <a:xfrm>
              <a:off x="751" y="2287"/>
              <a:ext cx="69" cy="59"/>
            </a:xfrm>
            <a:custGeom>
              <a:avLst/>
              <a:gdLst>
                <a:gd name="T0" fmla="*/ 5 w 139"/>
                <a:gd name="T1" fmla="*/ 0 h 117"/>
                <a:gd name="T2" fmla="*/ 17 w 139"/>
                <a:gd name="T3" fmla="*/ 19 h 117"/>
                <a:gd name="T4" fmla="*/ 37 w 139"/>
                <a:gd name="T5" fmla="*/ 38 h 117"/>
                <a:gd name="T6" fmla="*/ 81 w 139"/>
                <a:gd name="T7" fmla="*/ 75 h 117"/>
                <a:gd name="T8" fmla="*/ 139 w 139"/>
                <a:gd name="T9" fmla="*/ 113 h 117"/>
                <a:gd name="T10" fmla="*/ 135 w 139"/>
                <a:gd name="T11" fmla="*/ 117 h 117"/>
                <a:gd name="T12" fmla="*/ 77 w 139"/>
                <a:gd name="T13" fmla="*/ 79 h 117"/>
                <a:gd name="T14" fmla="*/ 32 w 139"/>
                <a:gd name="T15" fmla="*/ 43 h 117"/>
                <a:gd name="T16" fmla="*/ 13 w 139"/>
                <a:gd name="T17" fmla="*/ 23 h 117"/>
                <a:gd name="T18" fmla="*/ 0 w 139"/>
                <a:gd name="T19" fmla="*/ 5 h 117"/>
                <a:gd name="T20" fmla="*/ 5 w 139"/>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117">
                  <a:moveTo>
                    <a:pt x="5" y="0"/>
                  </a:moveTo>
                  <a:lnTo>
                    <a:pt x="17" y="19"/>
                  </a:lnTo>
                  <a:lnTo>
                    <a:pt x="37" y="38"/>
                  </a:lnTo>
                  <a:lnTo>
                    <a:pt x="81" y="75"/>
                  </a:lnTo>
                  <a:lnTo>
                    <a:pt x="139" y="113"/>
                  </a:lnTo>
                  <a:lnTo>
                    <a:pt x="135" y="117"/>
                  </a:lnTo>
                  <a:lnTo>
                    <a:pt x="77" y="79"/>
                  </a:lnTo>
                  <a:lnTo>
                    <a:pt x="32" y="43"/>
                  </a:lnTo>
                  <a:lnTo>
                    <a:pt x="13" y="23"/>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54" name="Freeform 1050"/>
            <p:cNvSpPr>
              <a:spLocks/>
            </p:cNvSpPr>
            <p:nvPr/>
          </p:nvSpPr>
          <p:spPr bwMode="auto">
            <a:xfrm>
              <a:off x="749" y="2287"/>
              <a:ext cx="4" cy="2"/>
            </a:xfrm>
            <a:custGeom>
              <a:avLst/>
              <a:gdLst>
                <a:gd name="T0" fmla="*/ 6 w 8"/>
                <a:gd name="T1" fmla="*/ 0 h 5"/>
                <a:gd name="T2" fmla="*/ 0 w 8"/>
                <a:gd name="T3" fmla="*/ 0 h 5"/>
                <a:gd name="T4" fmla="*/ 3 w 8"/>
                <a:gd name="T5" fmla="*/ 5 h 5"/>
                <a:gd name="T6" fmla="*/ 8 w 8"/>
                <a:gd name="T7" fmla="*/ 0 h 5"/>
                <a:gd name="T8" fmla="*/ 6 w 8"/>
                <a:gd name="T9" fmla="*/ 5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lnTo>
                    <a:pt x="0" y="0"/>
                  </a:lnTo>
                  <a:lnTo>
                    <a:pt x="3" y="5"/>
                  </a:lnTo>
                  <a:lnTo>
                    <a:pt x="8" y="0"/>
                  </a:lnTo>
                  <a:lnTo>
                    <a:pt x="6"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955" name="Freeform 1051"/>
            <p:cNvSpPr>
              <a:spLocks/>
            </p:cNvSpPr>
            <p:nvPr/>
          </p:nvSpPr>
          <p:spPr bwMode="auto">
            <a:xfrm>
              <a:off x="770" y="2316"/>
              <a:ext cx="49" cy="30"/>
            </a:xfrm>
            <a:custGeom>
              <a:avLst/>
              <a:gdLst>
                <a:gd name="T0" fmla="*/ 100 w 100"/>
                <a:gd name="T1" fmla="*/ 59 h 59"/>
                <a:gd name="T2" fmla="*/ 87 w 100"/>
                <a:gd name="T3" fmla="*/ 58 h 59"/>
                <a:gd name="T4" fmla="*/ 72 w 100"/>
                <a:gd name="T5" fmla="*/ 53 h 59"/>
                <a:gd name="T6" fmla="*/ 60 w 100"/>
                <a:gd name="T7" fmla="*/ 47 h 59"/>
                <a:gd name="T8" fmla="*/ 45 w 100"/>
                <a:gd name="T9" fmla="*/ 40 h 59"/>
                <a:gd name="T10" fmla="*/ 0 w 100"/>
                <a:gd name="T11" fmla="*/ 5 h 59"/>
                <a:gd name="T12" fmla="*/ 5 w 100"/>
                <a:gd name="T13" fmla="*/ 0 h 59"/>
                <a:gd name="T14" fmla="*/ 49 w 100"/>
                <a:gd name="T15" fmla="*/ 35 h 59"/>
                <a:gd name="T16" fmla="*/ 63 w 100"/>
                <a:gd name="T17" fmla="*/ 43 h 59"/>
                <a:gd name="T18" fmla="*/ 75 w 100"/>
                <a:gd name="T19" fmla="*/ 49 h 59"/>
                <a:gd name="T20" fmla="*/ 87 w 100"/>
                <a:gd name="T21" fmla="*/ 53 h 59"/>
                <a:gd name="T22" fmla="*/ 100 w 100"/>
                <a:gd name="T23" fmla="*/ 55 h 59"/>
                <a:gd name="T24" fmla="*/ 100 w 100"/>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59">
                  <a:moveTo>
                    <a:pt x="100" y="59"/>
                  </a:moveTo>
                  <a:lnTo>
                    <a:pt x="87" y="58"/>
                  </a:lnTo>
                  <a:lnTo>
                    <a:pt x="72" y="53"/>
                  </a:lnTo>
                  <a:lnTo>
                    <a:pt x="60" y="47"/>
                  </a:lnTo>
                  <a:lnTo>
                    <a:pt x="45" y="40"/>
                  </a:lnTo>
                  <a:lnTo>
                    <a:pt x="0" y="5"/>
                  </a:lnTo>
                  <a:lnTo>
                    <a:pt x="5" y="0"/>
                  </a:lnTo>
                  <a:lnTo>
                    <a:pt x="49" y="35"/>
                  </a:lnTo>
                  <a:lnTo>
                    <a:pt x="63" y="43"/>
                  </a:lnTo>
                  <a:lnTo>
                    <a:pt x="75" y="49"/>
                  </a:lnTo>
                  <a:lnTo>
                    <a:pt x="87" y="53"/>
                  </a:lnTo>
                  <a:lnTo>
                    <a:pt x="100" y="55"/>
                  </a:lnTo>
                  <a:lnTo>
                    <a:pt x="100" y="59"/>
                  </a:lnTo>
                  <a:close/>
                </a:path>
              </a:pathLst>
            </a:custGeom>
            <a:solidFill>
              <a:srgbClr val="000000"/>
            </a:solidFill>
            <a:ln w="9525">
              <a:solidFill>
                <a:schemeClr val="tx2"/>
              </a:solidFill>
              <a:round/>
              <a:headEnd/>
              <a:tailEnd/>
            </a:ln>
          </p:spPr>
          <p:txBody>
            <a:bodyPr/>
            <a:lstStyle/>
            <a:p>
              <a:endParaRPr lang="en-US" sz="3120"/>
            </a:p>
          </p:txBody>
        </p:sp>
        <p:sp>
          <p:nvSpPr>
            <p:cNvPr id="380956" name="Freeform 1052"/>
            <p:cNvSpPr>
              <a:spLocks/>
            </p:cNvSpPr>
            <p:nvPr/>
          </p:nvSpPr>
          <p:spPr bwMode="auto">
            <a:xfrm>
              <a:off x="818" y="2343"/>
              <a:ext cx="2" cy="3"/>
            </a:xfrm>
            <a:custGeom>
              <a:avLst/>
              <a:gdLst>
                <a:gd name="T0" fmla="*/ 4 w 4"/>
                <a:gd name="T1" fmla="*/ 0 h 4"/>
                <a:gd name="T2" fmla="*/ 3 w 4"/>
                <a:gd name="T3" fmla="*/ 4 h 4"/>
                <a:gd name="T4" fmla="*/ 3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3" y="4"/>
                  </a:lnTo>
                  <a:lnTo>
                    <a:pt x="3"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0957" name="Freeform 1053"/>
            <p:cNvSpPr>
              <a:spLocks/>
            </p:cNvSpPr>
            <p:nvPr/>
          </p:nvSpPr>
          <p:spPr bwMode="auto">
            <a:xfrm>
              <a:off x="709" y="2264"/>
              <a:ext cx="63" cy="54"/>
            </a:xfrm>
            <a:custGeom>
              <a:avLst/>
              <a:gdLst>
                <a:gd name="T0" fmla="*/ 122 w 125"/>
                <a:gd name="T1" fmla="*/ 110 h 110"/>
                <a:gd name="T2" fmla="*/ 63 w 125"/>
                <a:gd name="T3" fmla="*/ 55 h 110"/>
                <a:gd name="T4" fmla="*/ 34 w 125"/>
                <a:gd name="T5" fmla="*/ 31 h 110"/>
                <a:gd name="T6" fmla="*/ 0 w 125"/>
                <a:gd name="T7" fmla="*/ 5 h 110"/>
                <a:gd name="T8" fmla="*/ 5 w 125"/>
                <a:gd name="T9" fmla="*/ 0 h 110"/>
                <a:gd name="T10" fmla="*/ 38 w 125"/>
                <a:gd name="T11" fmla="*/ 26 h 110"/>
                <a:gd name="T12" fmla="*/ 66 w 125"/>
                <a:gd name="T13" fmla="*/ 50 h 110"/>
                <a:gd name="T14" fmla="*/ 125 w 125"/>
                <a:gd name="T15" fmla="*/ 105 h 110"/>
                <a:gd name="T16" fmla="*/ 122 w 125"/>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10">
                  <a:moveTo>
                    <a:pt x="122" y="110"/>
                  </a:moveTo>
                  <a:lnTo>
                    <a:pt x="63" y="55"/>
                  </a:lnTo>
                  <a:lnTo>
                    <a:pt x="34" y="31"/>
                  </a:lnTo>
                  <a:lnTo>
                    <a:pt x="0" y="5"/>
                  </a:lnTo>
                  <a:lnTo>
                    <a:pt x="5" y="0"/>
                  </a:lnTo>
                  <a:lnTo>
                    <a:pt x="38" y="26"/>
                  </a:lnTo>
                  <a:lnTo>
                    <a:pt x="66" y="50"/>
                  </a:lnTo>
                  <a:lnTo>
                    <a:pt x="125" y="105"/>
                  </a:lnTo>
                  <a:lnTo>
                    <a:pt x="122" y="110"/>
                  </a:lnTo>
                  <a:close/>
                </a:path>
              </a:pathLst>
            </a:custGeom>
            <a:solidFill>
              <a:srgbClr val="000000"/>
            </a:solidFill>
            <a:ln w="9525">
              <a:solidFill>
                <a:schemeClr val="tx2"/>
              </a:solidFill>
              <a:round/>
              <a:headEnd/>
              <a:tailEnd/>
            </a:ln>
          </p:spPr>
          <p:txBody>
            <a:bodyPr/>
            <a:lstStyle/>
            <a:p>
              <a:endParaRPr lang="en-US" sz="3120"/>
            </a:p>
          </p:txBody>
        </p:sp>
        <p:sp>
          <p:nvSpPr>
            <p:cNvPr id="380958" name="Freeform 1054"/>
            <p:cNvSpPr>
              <a:spLocks/>
            </p:cNvSpPr>
            <p:nvPr/>
          </p:nvSpPr>
          <p:spPr bwMode="auto">
            <a:xfrm>
              <a:off x="770" y="2316"/>
              <a:ext cx="2" cy="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0959" name="Freeform 1055"/>
            <p:cNvSpPr>
              <a:spLocks/>
            </p:cNvSpPr>
            <p:nvPr/>
          </p:nvSpPr>
          <p:spPr bwMode="auto">
            <a:xfrm>
              <a:off x="614" y="2223"/>
              <a:ext cx="98" cy="43"/>
            </a:xfrm>
            <a:custGeom>
              <a:avLst/>
              <a:gdLst>
                <a:gd name="T0" fmla="*/ 191 w 196"/>
                <a:gd name="T1" fmla="*/ 86 h 86"/>
                <a:gd name="T2" fmla="*/ 145 w 196"/>
                <a:gd name="T3" fmla="*/ 57 h 86"/>
                <a:gd name="T4" fmla="*/ 101 w 196"/>
                <a:gd name="T5" fmla="*/ 37 h 86"/>
                <a:gd name="T6" fmla="*/ 0 w 196"/>
                <a:gd name="T7" fmla="*/ 5 h 86"/>
                <a:gd name="T8" fmla="*/ 3 w 196"/>
                <a:gd name="T9" fmla="*/ 0 h 86"/>
                <a:gd name="T10" fmla="*/ 104 w 196"/>
                <a:gd name="T11" fmla="*/ 32 h 86"/>
                <a:gd name="T12" fmla="*/ 148 w 196"/>
                <a:gd name="T13" fmla="*/ 52 h 86"/>
                <a:gd name="T14" fmla="*/ 196 w 196"/>
                <a:gd name="T15" fmla="*/ 81 h 86"/>
                <a:gd name="T16" fmla="*/ 191 w 196"/>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86">
                  <a:moveTo>
                    <a:pt x="191" y="86"/>
                  </a:moveTo>
                  <a:lnTo>
                    <a:pt x="145" y="57"/>
                  </a:lnTo>
                  <a:lnTo>
                    <a:pt x="101" y="37"/>
                  </a:lnTo>
                  <a:lnTo>
                    <a:pt x="0" y="5"/>
                  </a:lnTo>
                  <a:lnTo>
                    <a:pt x="3" y="0"/>
                  </a:lnTo>
                  <a:lnTo>
                    <a:pt x="104" y="32"/>
                  </a:lnTo>
                  <a:lnTo>
                    <a:pt x="148" y="52"/>
                  </a:lnTo>
                  <a:lnTo>
                    <a:pt x="196" y="81"/>
                  </a:lnTo>
                  <a:lnTo>
                    <a:pt x="191" y="86"/>
                  </a:lnTo>
                  <a:close/>
                </a:path>
              </a:pathLst>
            </a:custGeom>
            <a:solidFill>
              <a:srgbClr val="000000"/>
            </a:solidFill>
            <a:ln w="9525">
              <a:solidFill>
                <a:schemeClr val="tx2"/>
              </a:solidFill>
              <a:round/>
              <a:headEnd/>
              <a:tailEnd/>
            </a:ln>
          </p:spPr>
          <p:txBody>
            <a:bodyPr/>
            <a:lstStyle/>
            <a:p>
              <a:endParaRPr lang="en-US" sz="3120"/>
            </a:p>
          </p:txBody>
        </p:sp>
        <p:sp>
          <p:nvSpPr>
            <p:cNvPr id="380960" name="Freeform 1056"/>
            <p:cNvSpPr>
              <a:spLocks/>
            </p:cNvSpPr>
            <p:nvPr/>
          </p:nvSpPr>
          <p:spPr bwMode="auto">
            <a:xfrm>
              <a:off x="709" y="2264"/>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61" name="Freeform 1057"/>
            <p:cNvSpPr>
              <a:spLocks/>
            </p:cNvSpPr>
            <p:nvPr/>
          </p:nvSpPr>
          <p:spPr bwMode="auto">
            <a:xfrm>
              <a:off x="551" y="2191"/>
              <a:ext cx="65" cy="35"/>
            </a:xfrm>
            <a:custGeom>
              <a:avLst/>
              <a:gdLst>
                <a:gd name="T0" fmla="*/ 126 w 129"/>
                <a:gd name="T1" fmla="*/ 68 h 68"/>
                <a:gd name="T2" fmla="*/ 91 w 129"/>
                <a:gd name="T3" fmla="*/ 54 h 68"/>
                <a:gd name="T4" fmla="*/ 62 w 129"/>
                <a:gd name="T5" fmla="*/ 41 h 68"/>
                <a:gd name="T6" fmla="*/ 0 w 129"/>
                <a:gd name="T7" fmla="*/ 4 h 68"/>
                <a:gd name="T8" fmla="*/ 4 w 129"/>
                <a:gd name="T9" fmla="*/ 0 h 68"/>
                <a:gd name="T10" fmla="*/ 65 w 129"/>
                <a:gd name="T11" fmla="*/ 36 h 68"/>
                <a:gd name="T12" fmla="*/ 94 w 129"/>
                <a:gd name="T13" fmla="*/ 50 h 68"/>
                <a:gd name="T14" fmla="*/ 129 w 129"/>
                <a:gd name="T15" fmla="*/ 63 h 68"/>
                <a:gd name="T16" fmla="*/ 126 w 129"/>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68">
                  <a:moveTo>
                    <a:pt x="126" y="68"/>
                  </a:moveTo>
                  <a:lnTo>
                    <a:pt x="91" y="54"/>
                  </a:lnTo>
                  <a:lnTo>
                    <a:pt x="62" y="41"/>
                  </a:lnTo>
                  <a:lnTo>
                    <a:pt x="0" y="4"/>
                  </a:lnTo>
                  <a:lnTo>
                    <a:pt x="4" y="0"/>
                  </a:lnTo>
                  <a:lnTo>
                    <a:pt x="65" y="36"/>
                  </a:lnTo>
                  <a:lnTo>
                    <a:pt x="94" y="50"/>
                  </a:lnTo>
                  <a:lnTo>
                    <a:pt x="129" y="63"/>
                  </a:lnTo>
                  <a:lnTo>
                    <a:pt x="126" y="68"/>
                  </a:lnTo>
                  <a:close/>
                </a:path>
              </a:pathLst>
            </a:custGeom>
            <a:solidFill>
              <a:srgbClr val="000000"/>
            </a:solidFill>
            <a:ln w="9525">
              <a:solidFill>
                <a:schemeClr val="tx2"/>
              </a:solidFill>
              <a:round/>
              <a:headEnd/>
              <a:tailEnd/>
            </a:ln>
          </p:spPr>
          <p:txBody>
            <a:bodyPr/>
            <a:lstStyle/>
            <a:p>
              <a:endParaRPr lang="en-US" sz="3120"/>
            </a:p>
          </p:txBody>
        </p:sp>
        <p:sp>
          <p:nvSpPr>
            <p:cNvPr id="380962" name="Freeform 1058"/>
            <p:cNvSpPr>
              <a:spLocks/>
            </p:cNvSpPr>
            <p:nvPr/>
          </p:nvSpPr>
          <p:spPr bwMode="auto">
            <a:xfrm>
              <a:off x="614" y="2223"/>
              <a:ext cx="2"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0963" name="Freeform 1059"/>
            <p:cNvSpPr>
              <a:spLocks/>
            </p:cNvSpPr>
            <p:nvPr/>
          </p:nvSpPr>
          <p:spPr bwMode="auto">
            <a:xfrm>
              <a:off x="498" y="2152"/>
              <a:ext cx="55" cy="42"/>
            </a:xfrm>
            <a:custGeom>
              <a:avLst/>
              <a:gdLst>
                <a:gd name="T0" fmla="*/ 107 w 110"/>
                <a:gd name="T1" fmla="*/ 82 h 82"/>
                <a:gd name="T2" fmla="*/ 77 w 110"/>
                <a:gd name="T3" fmla="*/ 65 h 82"/>
                <a:gd name="T4" fmla="*/ 46 w 110"/>
                <a:gd name="T5" fmla="*/ 50 h 82"/>
                <a:gd name="T6" fmla="*/ 23 w 110"/>
                <a:gd name="T7" fmla="*/ 30 h 82"/>
                <a:gd name="T8" fmla="*/ 0 w 110"/>
                <a:gd name="T9" fmla="*/ 5 h 82"/>
                <a:gd name="T10" fmla="*/ 3 w 110"/>
                <a:gd name="T11" fmla="*/ 0 h 82"/>
                <a:gd name="T12" fmla="*/ 26 w 110"/>
                <a:gd name="T13" fmla="*/ 26 h 82"/>
                <a:gd name="T14" fmla="*/ 51 w 110"/>
                <a:gd name="T15" fmla="*/ 46 h 82"/>
                <a:gd name="T16" fmla="*/ 80 w 110"/>
                <a:gd name="T17" fmla="*/ 61 h 82"/>
                <a:gd name="T18" fmla="*/ 110 w 110"/>
                <a:gd name="T19" fmla="*/ 78 h 82"/>
                <a:gd name="T20" fmla="*/ 107 w 110"/>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2">
                  <a:moveTo>
                    <a:pt x="107" y="82"/>
                  </a:moveTo>
                  <a:lnTo>
                    <a:pt x="77" y="65"/>
                  </a:lnTo>
                  <a:lnTo>
                    <a:pt x="46" y="50"/>
                  </a:lnTo>
                  <a:lnTo>
                    <a:pt x="23" y="30"/>
                  </a:lnTo>
                  <a:lnTo>
                    <a:pt x="0" y="5"/>
                  </a:lnTo>
                  <a:lnTo>
                    <a:pt x="3" y="0"/>
                  </a:lnTo>
                  <a:lnTo>
                    <a:pt x="26" y="26"/>
                  </a:lnTo>
                  <a:lnTo>
                    <a:pt x="51" y="46"/>
                  </a:lnTo>
                  <a:lnTo>
                    <a:pt x="80" y="61"/>
                  </a:lnTo>
                  <a:lnTo>
                    <a:pt x="110" y="78"/>
                  </a:lnTo>
                  <a:lnTo>
                    <a:pt x="107" y="82"/>
                  </a:lnTo>
                  <a:close/>
                </a:path>
              </a:pathLst>
            </a:custGeom>
            <a:solidFill>
              <a:srgbClr val="000000"/>
            </a:solidFill>
            <a:ln w="9525">
              <a:solidFill>
                <a:schemeClr val="tx2"/>
              </a:solidFill>
              <a:round/>
              <a:headEnd/>
              <a:tailEnd/>
            </a:ln>
          </p:spPr>
          <p:txBody>
            <a:bodyPr/>
            <a:lstStyle/>
            <a:p>
              <a:endParaRPr lang="en-US" sz="3120"/>
            </a:p>
          </p:txBody>
        </p:sp>
        <p:sp>
          <p:nvSpPr>
            <p:cNvPr id="380964" name="Freeform 1060"/>
            <p:cNvSpPr>
              <a:spLocks/>
            </p:cNvSpPr>
            <p:nvPr/>
          </p:nvSpPr>
          <p:spPr bwMode="auto">
            <a:xfrm>
              <a:off x="444" y="2076"/>
              <a:ext cx="56" cy="79"/>
            </a:xfrm>
            <a:custGeom>
              <a:avLst/>
              <a:gdLst>
                <a:gd name="T0" fmla="*/ 107 w 111"/>
                <a:gd name="T1" fmla="*/ 159 h 159"/>
                <a:gd name="T2" fmla="*/ 79 w 111"/>
                <a:gd name="T3" fmla="*/ 117 h 159"/>
                <a:gd name="T4" fmla="*/ 55 w 111"/>
                <a:gd name="T5" fmla="*/ 81 h 159"/>
                <a:gd name="T6" fmla="*/ 31 w 111"/>
                <a:gd name="T7" fmla="*/ 44 h 159"/>
                <a:gd name="T8" fmla="*/ 0 w 111"/>
                <a:gd name="T9" fmla="*/ 5 h 159"/>
                <a:gd name="T10" fmla="*/ 5 w 111"/>
                <a:gd name="T11" fmla="*/ 0 h 159"/>
                <a:gd name="T12" fmla="*/ 35 w 111"/>
                <a:gd name="T13" fmla="*/ 40 h 159"/>
                <a:gd name="T14" fmla="*/ 60 w 111"/>
                <a:gd name="T15" fmla="*/ 76 h 159"/>
                <a:gd name="T16" fmla="*/ 84 w 111"/>
                <a:gd name="T17" fmla="*/ 113 h 159"/>
                <a:gd name="T18" fmla="*/ 111 w 111"/>
                <a:gd name="T19" fmla="*/ 154 h 159"/>
                <a:gd name="T20" fmla="*/ 107 w 111"/>
                <a:gd name="T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59">
                  <a:moveTo>
                    <a:pt x="107" y="159"/>
                  </a:moveTo>
                  <a:lnTo>
                    <a:pt x="79" y="117"/>
                  </a:lnTo>
                  <a:lnTo>
                    <a:pt x="55" y="81"/>
                  </a:lnTo>
                  <a:lnTo>
                    <a:pt x="31" y="44"/>
                  </a:lnTo>
                  <a:lnTo>
                    <a:pt x="0" y="5"/>
                  </a:lnTo>
                  <a:lnTo>
                    <a:pt x="5" y="0"/>
                  </a:lnTo>
                  <a:lnTo>
                    <a:pt x="35" y="40"/>
                  </a:lnTo>
                  <a:lnTo>
                    <a:pt x="60" y="76"/>
                  </a:lnTo>
                  <a:lnTo>
                    <a:pt x="84" y="113"/>
                  </a:lnTo>
                  <a:lnTo>
                    <a:pt x="111" y="154"/>
                  </a:lnTo>
                  <a:lnTo>
                    <a:pt x="107" y="159"/>
                  </a:lnTo>
                  <a:close/>
                </a:path>
              </a:pathLst>
            </a:custGeom>
            <a:solidFill>
              <a:srgbClr val="000000"/>
            </a:solidFill>
            <a:ln w="9525">
              <a:solidFill>
                <a:schemeClr val="tx2"/>
              </a:solidFill>
              <a:round/>
              <a:headEnd/>
              <a:tailEnd/>
            </a:ln>
          </p:spPr>
          <p:txBody>
            <a:bodyPr/>
            <a:lstStyle/>
            <a:p>
              <a:endParaRPr lang="en-US" sz="3120"/>
            </a:p>
          </p:txBody>
        </p:sp>
        <p:sp>
          <p:nvSpPr>
            <p:cNvPr id="380965" name="Freeform 1061"/>
            <p:cNvSpPr>
              <a:spLocks/>
            </p:cNvSpPr>
            <p:nvPr/>
          </p:nvSpPr>
          <p:spPr bwMode="auto">
            <a:xfrm>
              <a:off x="497" y="2152"/>
              <a:ext cx="3" cy="3"/>
            </a:xfrm>
            <a:custGeom>
              <a:avLst/>
              <a:gdLst>
                <a:gd name="T0" fmla="*/ 1 w 4"/>
                <a:gd name="T1" fmla="*/ 5 h 5"/>
                <a:gd name="T2" fmla="*/ 0 w 4"/>
                <a:gd name="T3" fmla="*/ 5 h 5"/>
                <a:gd name="T4" fmla="*/ 4 w 4"/>
                <a:gd name="T5" fmla="*/ 0 h 5"/>
                <a:gd name="T6" fmla="*/ 1 w 4"/>
                <a:gd name="T7" fmla="*/ 5 h 5"/>
              </a:gdLst>
              <a:ahLst/>
              <a:cxnLst>
                <a:cxn ang="0">
                  <a:pos x="T0" y="T1"/>
                </a:cxn>
                <a:cxn ang="0">
                  <a:pos x="T2" y="T3"/>
                </a:cxn>
                <a:cxn ang="0">
                  <a:pos x="T4" y="T5"/>
                </a:cxn>
                <a:cxn ang="0">
                  <a:pos x="T6" y="T7"/>
                </a:cxn>
              </a:cxnLst>
              <a:rect l="0" t="0" r="r" b="b"/>
              <a:pathLst>
                <a:path w="4" h="5">
                  <a:moveTo>
                    <a:pt x="1" y="5"/>
                  </a:moveTo>
                  <a:lnTo>
                    <a:pt x="0" y="5"/>
                  </a:lnTo>
                  <a:lnTo>
                    <a:pt x="4" y="0"/>
                  </a:lnTo>
                  <a:lnTo>
                    <a:pt x="1" y="5"/>
                  </a:lnTo>
                  <a:close/>
                </a:path>
              </a:pathLst>
            </a:custGeom>
            <a:solidFill>
              <a:srgbClr val="000000"/>
            </a:solidFill>
            <a:ln w="9525">
              <a:solidFill>
                <a:schemeClr val="tx2"/>
              </a:solidFill>
              <a:round/>
              <a:headEnd/>
              <a:tailEnd/>
            </a:ln>
          </p:spPr>
          <p:txBody>
            <a:bodyPr/>
            <a:lstStyle/>
            <a:p>
              <a:endParaRPr lang="en-US" sz="3120"/>
            </a:p>
          </p:txBody>
        </p:sp>
        <p:sp>
          <p:nvSpPr>
            <p:cNvPr id="380966" name="Freeform 1062"/>
            <p:cNvSpPr>
              <a:spLocks/>
            </p:cNvSpPr>
            <p:nvPr/>
          </p:nvSpPr>
          <p:spPr bwMode="auto">
            <a:xfrm>
              <a:off x="444" y="2076"/>
              <a:ext cx="5" cy="82"/>
            </a:xfrm>
            <a:custGeom>
              <a:avLst/>
              <a:gdLst>
                <a:gd name="T0" fmla="*/ 6 w 9"/>
                <a:gd name="T1" fmla="*/ 0 h 163"/>
                <a:gd name="T2" fmla="*/ 9 w 9"/>
                <a:gd name="T3" fmla="*/ 163 h 163"/>
                <a:gd name="T4" fmla="*/ 3 w 9"/>
                <a:gd name="T5" fmla="*/ 163 h 163"/>
                <a:gd name="T6" fmla="*/ 0 w 9"/>
                <a:gd name="T7" fmla="*/ 0 h 163"/>
                <a:gd name="T8" fmla="*/ 6 w 9"/>
                <a:gd name="T9" fmla="*/ 0 h 163"/>
              </a:gdLst>
              <a:ahLst/>
              <a:cxnLst>
                <a:cxn ang="0">
                  <a:pos x="T0" y="T1"/>
                </a:cxn>
                <a:cxn ang="0">
                  <a:pos x="T2" y="T3"/>
                </a:cxn>
                <a:cxn ang="0">
                  <a:pos x="T4" y="T5"/>
                </a:cxn>
                <a:cxn ang="0">
                  <a:pos x="T6" y="T7"/>
                </a:cxn>
                <a:cxn ang="0">
                  <a:pos x="T8" y="T9"/>
                </a:cxn>
              </a:cxnLst>
              <a:rect l="0" t="0" r="r" b="b"/>
              <a:pathLst>
                <a:path w="9" h="163">
                  <a:moveTo>
                    <a:pt x="6" y="0"/>
                  </a:moveTo>
                  <a:lnTo>
                    <a:pt x="9" y="163"/>
                  </a:lnTo>
                  <a:lnTo>
                    <a:pt x="3" y="163"/>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967" name="Freeform 1063"/>
            <p:cNvSpPr>
              <a:spLocks/>
            </p:cNvSpPr>
            <p:nvPr/>
          </p:nvSpPr>
          <p:spPr bwMode="auto">
            <a:xfrm>
              <a:off x="444" y="2073"/>
              <a:ext cx="3" cy="5"/>
            </a:xfrm>
            <a:custGeom>
              <a:avLst/>
              <a:gdLst>
                <a:gd name="T0" fmla="*/ 5 w 6"/>
                <a:gd name="T1" fmla="*/ 6 h 11"/>
                <a:gd name="T2" fmla="*/ 0 w 6"/>
                <a:gd name="T3" fmla="*/ 0 h 11"/>
                <a:gd name="T4" fmla="*/ 0 w 6"/>
                <a:gd name="T5" fmla="*/ 8 h 11"/>
                <a:gd name="T6" fmla="*/ 6 w 6"/>
                <a:gd name="T7" fmla="*/ 8 h 11"/>
                <a:gd name="T8" fmla="*/ 0 w 6"/>
                <a:gd name="T9" fmla="*/ 11 h 11"/>
                <a:gd name="T10" fmla="*/ 5 w 6"/>
                <a:gd name="T11" fmla="*/ 6 h 11"/>
              </a:gdLst>
              <a:ahLst/>
              <a:cxnLst>
                <a:cxn ang="0">
                  <a:pos x="T0" y="T1"/>
                </a:cxn>
                <a:cxn ang="0">
                  <a:pos x="T2" y="T3"/>
                </a:cxn>
                <a:cxn ang="0">
                  <a:pos x="T4" y="T5"/>
                </a:cxn>
                <a:cxn ang="0">
                  <a:pos x="T6" y="T7"/>
                </a:cxn>
                <a:cxn ang="0">
                  <a:pos x="T8" y="T9"/>
                </a:cxn>
                <a:cxn ang="0">
                  <a:pos x="T10" y="T11"/>
                </a:cxn>
              </a:cxnLst>
              <a:rect l="0" t="0" r="r" b="b"/>
              <a:pathLst>
                <a:path w="6" h="11">
                  <a:moveTo>
                    <a:pt x="5" y="6"/>
                  </a:moveTo>
                  <a:lnTo>
                    <a:pt x="0" y="0"/>
                  </a:lnTo>
                  <a:lnTo>
                    <a:pt x="0" y="8"/>
                  </a:lnTo>
                  <a:lnTo>
                    <a:pt x="6" y="8"/>
                  </a:lnTo>
                  <a:lnTo>
                    <a:pt x="0" y="11"/>
                  </a:lnTo>
                  <a:lnTo>
                    <a:pt x="5" y="6"/>
                  </a:lnTo>
                  <a:close/>
                </a:path>
              </a:pathLst>
            </a:custGeom>
            <a:solidFill>
              <a:srgbClr val="000000"/>
            </a:solidFill>
            <a:ln w="9525">
              <a:solidFill>
                <a:schemeClr val="tx2"/>
              </a:solidFill>
              <a:round/>
              <a:headEnd/>
              <a:tailEnd/>
            </a:ln>
          </p:spPr>
          <p:txBody>
            <a:bodyPr/>
            <a:lstStyle/>
            <a:p>
              <a:endParaRPr lang="en-US" sz="3120"/>
            </a:p>
          </p:txBody>
        </p:sp>
        <p:grpSp>
          <p:nvGrpSpPr>
            <p:cNvPr id="380968" name="Group 1064"/>
            <p:cNvGrpSpPr>
              <a:grpSpLocks/>
            </p:cNvGrpSpPr>
            <p:nvPr/>
          </p:nvGrpSpPr>
          <p:grpSpPr bwMode="auto">
            <a:xfrm>
              <a:off x="335" y="1618"/>
              <a:ext cx="873" cy="811"/>
              <a:chOff x="335" y="1618"/>
              <a:chExt cx="873" cy="811"/>
            </a:xfrm>
          </p:grpSpPr>
          <p:sp>
            <p:nvSpPr>
              <p:cNvPr id="380969" name="Freeform 1065"/>
              <p:cNvSpPr>
                <a:spLocks/>
              </p:cNvSpPr>
              <p:nvPr/>
            </p:nvSpPr>
            <p:spPr bwMode="auto">
              <a:xfrm>
                <a:off x="446" y="2158"/>
                <a:ext cx="21" cy="64"/>
              </a:xfrm>
              <a:custGeom>
                <a:avLst/>
                <a:gdLst>
                  <a:gd name="T0" fmla="*/ 6 w 43"/>
                  <a:gd name="T1" fmla="*/ 0 h 127"/>
                  <a:gd name="T2" fmla="*/ 8 w 43"/>
                  <a:gd name="T3" fmla="*/ 22 h 127"/>
                  <a:gd name="T4" fmla="*/ 12 w 43"/>
                  <a:gd name="T5" fmla="*/ 45 h 127"/>
                  <a:gd name="T6" fmla="*/ 25 w 43"/>
                  <a:gd name="T7" fmla="*/ 86 h 127"/>
                  <a:gd name="T8" fmla="*/ 38 w 43"/>
                  <a:gd name="T9" fmla="*/ 115 h 127"/>
                  <a:gd name="T10" fmla="*/ 43 w 43"/>
                  <a:gd name="T11" fmla="*/ 126 h 127"/>
                  <a:gd name="T12" fmla="*/ 37 w 43"/>
                  <a:gd name="T13" fmla="*/ 127 h 127"/>
                  <a:gd name="T14" fmla="*/ 32 w 43"/>
                  <a:gd name="T15" fmla="*/ 117 h 127"/>
                  <a:gd name="T16" fmla="*/ 18 w 43"/>
                  <a:gd name="T17" fmla="*/ 88 h 127"/>
                  <a:gd name="T18" fmla="*/ 6 w 43"/>
                  <a:gd name="T19" fmla="*/ 47 h 127"/>
                  <a:gd name="T20" fmla="*/ 2 w 43"/>
                  <a:gd name="T21" fmla="*/ 24 h 127"/>
                  <a:gd name="T22" fmla="*/ 0 w 43"/>
                  <a:gd name="T23" fmla="*/ 0 h 127"/>
                  <a:gd name="T24" fmla="*/ 6 w 43"/>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27">
                    <a:moveTo>
                      <a:pt x="6" y="0"/>
                    </a:moveTo>
                    <a:lnTo>
                      <a:pt x="8" y="22"/>
                    </a:lnTo>
                    <a:lnTo>
                      <a:pt x="12" y="45"/>
                    </a:lnTo>
                    <a:lnTo>
                      <a:pt x="25" y="86"/>
                    </a:lnTo>
                    <a:lnTo>
                      <a:pt x="38" y="115"/>
                    </a:lnTo>
                    <a:lnTo>
                      <a:pt x="43" y="126"/>
                    </a:lnTo>
                    <a:lnTo>
                      <a:pt x="37" y="127"/>
                    </a:lnTo>
                    <a:lnTo>
                      <a:pt x="32" y="117"/>
                    </a:lnTo>
                    <a:lnTo>
                      <a:pt x="18" y="88"/>
                    </a:lnTo>
                    <a:lnTo>
                      <a:pt x="6" y="47"/>
                    </a:lnTo>
                    <a:lnTo>
                      <a:pt x="2" y="24"/>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0970" name="Freeform 1066"/>
              <p:cNvSpPr>
                <a:spLocks/>
              </p:cNvSpPr>
              <p:nvPr/>
            </p:nvSpPr>
            <p:spPr bwMode="auto">
              <a:xfrm>
                <a:off x="446" y="215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71" name="Freeform 1067"/>
              <p:cNvSpPr>
                <a:spLocks/>
              </p:cNvSpPr>
              <p:nvPr/>
            </p:nvSpPr>
            <p:spPr bwMode="auto">
              <a:xfrm>
                <a:off x="440" y="2179"/>
                <a:ext cx="26" cy="43"/>
              </a:xfrm>
              <a:custGeom>
                <a:avLst/>
                <a:gdLst>
                  <a:gd name="T0" fmla="*/ 48 w 52"/>
                  <a:gd name="T1" fmla="*/ 87 h 87"/>
                  <a:gd name="T2" fmla="*/ 39 w 52"/>
                  <a:gd name="T3" fmla="*/ 79 h 87"/>
                  <a:gd name="T4" fmla="*/ 29 w 52"/>
                  <a:gd name="T5" fmla="*/ 70 h 87"/>
                  <a:gd name="T6" fmla="*/ 22 w 52"/>
                  <a:gd name="T7" fmla="*/ 61 h 87"/>
                  <a:gd name="T8" fmla="*/ 16 w 52"/>
                  <a:gd name="T9" fmla="*/ 49 h 87"/>
                  <a:gd name="T10" fmla="*/ 7 w 52"/>
                  <a:gd name="T11" fmla="*/ 26 h 87"/>
                  <a:gd name="T12" fmla="*/ 0 w 52"/>
                  <a:gd name="T13" fmla="*/ 0 h 87"/>
                  <a:gd name="T14" fmla="*/ 5 w 52"/>
                  <a:gd name="T15" fmla="*/ 0 h 87"/>
                  <a:gd name="T16" fmla="*/ 11 w 52"/>
                  <a:gd name="T17" fmla="*/ 23 h 87"/>
                  <a:gd name="T18" fmla="*/ 20 w 52"/>
                  <a:gd name="T19" fmla="*/ 46 h 87"/>
                  <a:gd name="T20" fmla="*/ 26 w 52"/>
                  <a:gd name="T21" fmla="*/ 57 h 87"/>
                  <a:gd name="T22" fmla="*/ 34 w 52"/>
                  <a:gd name="T23" fmla="*/ 66 h 87"/>
                  <a:gd name="T24" fmla="*/ 43 w 52"/>
                  <a:gd name="T25" fmla="*/ 75 h 87"/>
                  <a:gd name="T26" fmla="*/ 52 w 52"/>
                  <a:gd name="T27" fmla="*/ 82 h 87"/>
                  <a:gd name="T28" fmla="*/ 48 w 52"/>
                  <a:gd name="T2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48" y="87"/>
                    </a:moveTo>
                    <a:lnTo>
                      <a:pt x="39" y="79"/>
                    </a:lnTo>
                    <a:lnTo>
                      <a:pt x="29" y="70"/>
                    </a:lnTo>
                    <a:lnTo>
                      <a:pt x="22" y="61"/>
                    </a:lnTo>
                    <a:lnTo>
                      <a:pt x="16" y="49"/>
                    </a:lnTo>
                    <a:lnTo>
                      <a:pt x="7" y="26"/>
                    </a:lnTo>
                    <a:lnTo>
                      <a:pt x="0" y="0"/>
                    </a:lnTo>
                    <a:lnTo>
                      <a:pt x="5" y="0"/>
                    </a:lnTo>
                    <a:lnTo>
                      <a:pt x="11" y="23"/>
                    </a:lnTo>
                    <a:lnTo>
                      <a:pt x="20" y="46"/>
                    </a:lnTo>
                    <a:lnTo>
                      <a:pt x="26" y="57"/>
                    </a:lnTo>
                    <a:lnTo>
                      <a:pt x="34" y="66"/>
                    </a:lnTo>
                    <a:lnTo>
                      <a:pt x="43" y="75"/>
                    </a:lnTo>
                    <a:lnTo>
                      <a:pt x="52" y="82"/>
                    </a:lnTo>
                    <a:lnTo>
                      <a:pt x="48" y="87"/>
                    </a:lnTo>
                    <a:close/>
                  </a:path>
                </a:pathLst>
              </a:custGeom>
              <a:solidFill>
                <a:srgbClr val="000000"/>
              </a:solidFill>
              <a:ln w="9525">
                <a:solidFill>
                  <a:schemeClr val="tx2"/>
                </a:solidFill>
                <a:round/>
                <a:headEnd/>
                <a:tailEnd/>
              </a:ln>
            </p:spPr>
            <p:txBody>
              <a:bodyPr/>
              <a:lstStyle/>
              <a:p>
                <a:endParaRPr lang="en-US" sz="3120"/>
              </a:p>
            </p:txBody>
          </p:sp>
          <p:sp>
            <p:nvSpPr>
              <p:cNvPr id="380972" name="Freeform 1068"/>
              <p:cNvSpPr>
                <a:spLocks/>
              </p:cNvSpPr>
              <p:nvPr/>
            </p:nvSpPr>
            <p:spPr bwMode="auto">
              <a:xfrm>
                <a:off x="464" y="2220"/>
                <a:ext cx="3" cy="2"/>
              </a:xfrm>
              <a:custGeom>
                <a:avLst/>
                <a:gdLst>
                  <a:gd name="T0" fmla="*/ 6 w 6"/>
                  <a:gd name="T1" fmla="*/ 2 h 5"/>
                  <a:gd name="T2" fmla="*/ 0 w 6"/>
                  <a:gd name="T3" fmla="*/ 5 h 5"/>
                  <a:gd name="T4" fmla="*/ 4 w 6"/>
                  <a:gd name="T5" fmla="*/ 0 h 5"/>
                  <a:gd name="T6" fmla="*/ 0 w 6"/>
                  <a:gd name="T7" fmla="*/ 3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lnTo>
                      <a:pt x="0" y="5"/>
                    </a:lnTo>
                    <a:lnTo>
                      <a:pt x="4" y="0"/>
                    </a:lnTo>
                    <a:lnTo>
                      <a:pt x="0" y="3"/>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0973" name="Freeform 1069"/>
              <p:cNvSpPr>
                <a:spLocks/>
              </p:cNvSpPr>
              <p:nvPr/>
            </p:nvSpPr>
            <p:spPr bwMode="auto">
              <a:xfrm>
                <a:off x="432" y="2100"/>
                <a:ext cx="11" cy="79"/>
              </a:xfrm>
              <a:custGeom>
                <a:avLst/>
                <a:gdLst>
                  <a:gd name="T0" fmla="*/ 16 w 21"/>
                  <a:gd name="T1" fmla="*/ 158 h 158"/>
                  <a:gd name="T2" fmla="*/ 6 w 21"/>
                  <a:gd name="T3" fmla="*/ 79 h 158"/>
                  <a:gd name="T4" fmla="*/ 0 w 21"/>
                  <a:gd name="T5" fmla="*/ 0 h 158"/>
                  <a:gd name="T6" fmla="*/ 4 w 21"/>
                  <a:gd name="T7" fmla="*/ 0 h 158"/>
                  <a:gd name="T8" fmla="*/ 10 w 21"/>
                  <a:gd name="T9" fmla="*/ 79 h 158"/>
                  <a:gd name="T10" fmla="*/ 21 w 21"/>
                  <a:gd name="T11" fmla="*/ 158 h 158"/>
                  <a:gd name="T12" fmla="*/ 16 w 2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1" h="158">
                    <a:moveTo>
                      <a:pt x="16" y="158"/>
                    </a:moveTo>
                    <a:lnTo>
                      <a:pt x="6" y="79"/>
                    </a:lnTo>
                    <a:lnTo>
                      <a:pt x="0" y="0"/>
                    </a:lnTo>
                    <a:lnTo>
                      <a:pt x="4" y="0"/>
                    </a:lnTo>
                    <a:lnTo>
                      <a:pt x="10" y="79"/>
                    </a:lnTo>
                    <a:lnTo>
                      <a:pt x="21" y="158"/>
                    </a:lnTo>
                    <a:lnTo>
                      <a:pt x="16" y="158"/>
                    </a:lnTo>
                    <a:close/>
                  </a:path>
                </a:pathLst>
              </a:custGeom>
              <a:solidFill>
                <a:srgbClr val="000000"/>
              </a:solidFill>
              <a:ln w="9525">
                <a:solidFill>
                  <a:schemeClr val="tx2"/>
                </a:solidFill>
                <a:round/>
                <a:headEnd/>
                <a:tailEnd/>
              </a:ln>
            </p:spPr>
            <p:txBody>
              <a:bodyPr/>
              <a:lstStyle/>
              <a:p>
                <a:endParaRPr lang="en-US" sz="3120"/>
              </a:p>
            </p:txBody>
          </p:sp>
          <p:sp>
            <p:nvSpPr>
              <p:cNvPr id="380974" name="Freeform 1070"/>
              <p:cNvSpPr>
                <a:spLocks/>
              </p:cNvSpPr>
              <p:nvPr/>
            </p:nvSpPr>
            <p:spPr bwMode="auto">
              <a:xfrm>
                <a:off x="440" y="2179"/>
                <a:ext cx="3"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75" name="Freeform 1071"/>
              <p:cNvSpPr>
                <a:spLocks/>
              </p:cNvSpPr>
              <p:nvPr/>
            </p:nvSpPr>
            <p:spPr bwMode="auto">
              <a:xfrm>
                <a:off x="385" y="1980"/>
                <a:ext cx="49" cy="120"/>
              </a:xfrm>
              <a:custGeom>
                <a:avLst/>
                <a:gdLst>
                  <a:gd name="T0" fmla="*/ 95 w 99"/>
                  <a:gd name="T1" fmla="*/ 240 h 240"/>
                  <a:gd name="T2" fmla="*/ 92 w 99"/>
                  <a:gd name="T3" fmla="*/ 205 h 240"/>
                  <a:gd name="T4" fmla="*/ 87 w 99"/>
                  <a:gd name="T5" fmla="*/ 171 h 240"/>
                  <a:gd name="T6" fmla="*/ 70 w 99"/>
                  <a:gd name="T7" fmla="*/ 112 h 240"/>
                  <a:gd name="T8" fmla="*/ 58 w 99"/>
                  <a:gd name="T9" fmla="*/ 83 h 240"/>
                  <a:gd name="T10" fmla="*/ 43 w 99"/>
                  <a:gd name="T11" fmla="*/ 57 h 240"/>
                  <a:gd name="T12" fmla="*/ 23 w 99"/>
                  <a:gd name="T13" fmla="*/ 31 h 240"/>
                  <a:gd name="T14" fmla="*/ 0 w 99"/>
                  <a:gd name="T15" fmla="*/ 4 h 240"/>
                  <a:gd name="T16" fmla="*/ 3 w 99"/>
                  <a:gd name="T17" fmla="*/ 0 h 240"/>
                  <a:gd name="T18" fmla="*/ 28 w 99"/>
                  <a:gd name="T19" fmla="*/ 27 h 240"/>
                  <a:gd name="T20" fmla="*/ 47 w 99"/>
                  <a:gd name="T21" fmla="*/ 53 h 240"/>
                  <a:gd name="T22" fmla="*/ 63 w 99"/>
                  <a:gd name="T23" fmla="*/ 80 h 240"/>
                  <a:gd name="T24" fmla="*/ 75 w 99"/>
                  <a:gd name="T25" fmla="*/ 109 h 240"/>
                  <a:gd name="T26" fmla="*/ 92 w 99"/>
                  <a:gd name="T27" fmla="*/ 171 h 240"/>
                  <a:gd name="T28" fmla="*/ 96 w 99"/>
                  <a:gd name="T29" fmla="*/ 205 h 240"/>
                  <a:gd name="T30" fmla="*/ 99 w 99"/>
                  <a:gd name="T31" fmla="*/ 240 h 240"/>
                  <a:gd name="T32" fmla="*/ 95 w 99"/>
                  <a:gd name="T3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240">
                    <a:moveTo>
                      <a:pt x="95" y="240"/>
                    </a:moveTo>
                    <a:lnTo>
                      <a:pt x="92" y="205"/>
                    </a:lnTo>
                    <a:lnTo>
                      <a:pt x="87" y="171"/>
                    </a:lnTo>
                    <a:lnTo>
                      <a:pt x="70" y="112"/>
                    </a:lnTo>
                    <a:lnTo>
                      <a:pt x="58" y="83"/>
                    </a:lnTo>
                    <a:lnTo>
                      <a:pt x="43" y="57"/>
                    </a:lnTo>
                    <a:lnTo>
                      <a:pt x="23" y="31"/>
                    </a:lnTo>
                    <a:lnTo>
                      <a:pt x="0" y="4"/>
                    </a:lnTo>
                    <a:lnTo>
                      <a:pt x="3" y="0"/>
                    </a:lnTo>
                    <a:lnTo>
                      <a:pt x="28" y="27"/>
                    </a:lnTo>
                    <a:lnTo>
                      <a:pt x="47" y="53"/>
                    </a:lnTo>
                    <a:lnTo>
                      <a:pt x="63" y="80"/>
                    </a:lnTo>
                    <a:lnTo>
                      <a:pt x="75" y="109"/>
                    </a:lnTo>
                    <a:lnTo>
                      <a:pt x="92" y="171"/>
                    </a:lnTo>
                    <a:lnTo>
                      <a:pt x="96" y="205"/>
                    </a:lnTo>
                    <a:lnTo>
                      <a:pt x="99" y="240"/>
                    </a:lnTo>
                    <a:lnTo>
                      <a:pt x="95" y="240"/>
                    </a:lnTo>
                    <a:close/>
                  </a:path>
                </a:pathLst>
              </a:custGeom>
              <a:solidFill>
                <a:srgbClr val="000000"/>
              </a:solidFill>
              <a:ln w="9525">
                <a:solidFill>
                  <a:schemeClr val="tx2"/>
                </a:solidFill>
                <a:round/>
                <a:headEnd/>
                <a:tailEnd/>
              </a:ln>
            </p:spPr>
            <p:txBody>
              <a:bodyPr/>
              <a:lstStyle/>
              <a:p>
                <a:endParaRPr lang="en-US" sz="3120"/>
              </a:p>
            </p:txBody>
          </p:sp>
          <p:sp>
            <p:nvSpPr>
              <p:cNvPr id="380976" name="Freeform 1072"/>
              <p:cNvSpPr>
                <a:spLocks/>
              </p:cNvSpPr>
              <p:nvPr/>
            </p:nvSpPr>
            <p:spPr bwMode="auto">
              <a:xfrm>
                <a:off x="432" y="2100"/>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77" name="Freeform 1073"/>
              <p:cNvSpPr>
                <a:spLocks/>
              </p:cNvSpPr>
              <p:nvPr/>
            </p:nvSpPr>
            <p:spPr bwMode="auto">
              <a:xfrm>
                <a:off x="355" y="1980"/>
                <a:ext cx="31" cy="63"/>
              </a:xfrm>
              <a:custGeom>
                <a:avLst/>
                <a:gdLst>
                  <a:gd name="T0" fmla="*/ 62 w 62"/>
                  <a:gd name="T1" fmla="*/ 4 h 126"/>
                  <a:gd name="T2" fmla="*/ 41 w 62"/>
                  <a:gd name="T3" fmla="*/ 35 h 126"/>
                  <a:gd name="T4" fmla="*/ 27 w 62"/>
                  <a:gd name="T5" fmla="*/ 60 h 126"/>
                  <a:gd name="T6" fmla="*/ 6 w 62"/>
                  <a:gd name="T7" fmla="*/ 126 h 126"/>
                  <a:gd name="T8" fmla="*/ 0 w 62"/>
                  <a:gd name="T9" fmla="*/ 124 h 126"/>
                  <a:gd name="T10" fmla="*/ 21 w 62"/>
                  <a:gd name="T11" fmla="*/ 59 h 126"/>
                  <a:gd name="T12" fmla="*/ 36 w 62"/>
                  <a:gd name="T13" fmla="*/ 30 h 126"/>
                  <a:gd name="T14" fmla="*/ 58 w 62"/>
                  <a:gd name="T15" fmla="*/ 0 h 126"/>
                  <a:gd name="T16" fmla="*/ 62 w 62"/>
                  <a:gd name="T17"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26">
                    <a:moveTo>
                      <a:pt x="62" y="4"/>
                    </a:moveTo>
                    <a:lnTo>
                      <a:pt x="41" y="35"/>
                    </a:lnTo>
                    <a:lnTo>
                      <a:pt x="27" y="60"/>
                    </a:lnTo>
                    <a:lnTo>
                      <a:pt x="6" y="126"/>
                    </a:lnTo>
                    <a:lnTo>
                      <a:pt x="0" y="124"/>
                    </a:lnTo>
                    <a:lnTo>
                      <a:pt x="21" y="59"/>
                    </a:lnTo>
                    <a:lnTo>
                      <a:pt x="36" y="30"/>
                    </a:lnTo>
                    <a:lnTo>
                      <a:pt x="58" y="0"/>
                    </a:lnTo>
                    <a:lnTo>
                      <a:pt x="62" y="4"/>
                    </a:lnTo>
                    <a:close/>
                  </a:path>
                </a:pathLst>
              </a:custGeom>
              <a:solidFill>
                <a:srgbClr val="000000"/>
              </a:solidFill>
              <a:ln w="9525">
                <a:solidFill>
                  <a:schemeClr val="tx2"/>
                </a:solidFill>
                <a:round/>
                <a:headEnd/>
                <a:tailEnd/>
              </a:ln>
            </p:spPr>
            <p:txBody>
              <a:bodyPr/>
              <a:lstStyle/>
              <a:p>
                <a:endParaRPr lang="en-US" sz="3120"/>
              </a:p>
            </p:txBody>
          </p:sp>
          <p:sp>
            <p:nvSpPr>
              <p:cNvPr id="380978" name="Freeform 1074"/>
              <p:cNvSpPr>
                <a:spLocks/>
              </p:cNvSpPr>
              <p:nvPr/>
            </p:nvSpPr>
            <p:spPr bwMode="auto">
              <a:xfrm>
                <a:off x="384" y="1978"/>
                <a:ext cx="2" cy="4"/>
              </a:xfrm>
              <a:custGeom>
                <a:avLst/>
                <a:gdLst>
                  <a:gd name="T0" fmla="*/ 4 w 4"/>
                  <a:gd name="T1" fmla="*/ 4 h 8"/>
                  <a:gd name="T2" fmla="*/ 1 w 4"/>
                  <a:gd name="T3" fmla="*/ 0 h 8"/>
                  <a:gd name="T4" fmla="*/ 0 w 4"/>
                  <a:gd name="T5" fmla="*/ 4 h 8"/>
                  <a:gd name="T6" fmla="*/ 4 w 4"/>
                  <a:gd name="T7" fmla="*/ 8 h 8"/>
                  <a:gd name="T8" fmla="*/ 1 w 4"/>
                  <a:gd name="T9" fmla="*/ 8 h 8"/>
                  <a:gd name="T10" fmla="*/ 4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4" y="4"/>
                    </a:moveTo>
                    <a:lnTo>
                      <a:pt x="1" y="0"/>
                    </a:lnTo>
                    <a:lnTo>
                      <a:pt x="0" y="4"/>
                    </a:lnTo>
                    <a:lnTo>
                      <a:pt x="4" y="8"/>
                    </a:lnTo>
                    <a:lnTo>
                      <a:pt x="1" y="8"/>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0979" name="Freeform 1075"/>
              <p:cNvSpPr>
                <a:spLocks/>
              </p:cNvSpPr>
              <p:nvPr/>
            </p:nvSpPr>
            <p:spPr bwMode="auto">
              <a:xfrm>
                <a:off x="343" y="2043"/>
                <a:ext cx="15" cy="35"/>
              </a:xfrm>
              <a:custGeom>
                <a:avLst/>
                <a:gdLst>
                  <a:gd name="T0" fmla="*/ 31 w 31"/>
                  <a:gd name="T1" fmla="*/ 0 h 70"/>
                  <a:gd name="T2" fmla="*/ 26 w 31"/>
                  <a:gd name="T3" fmla="*/ 20 h 70"/>
                  <a:gd name="T4" fmla="*/ 25 w 31"/>
                  <a:gd name="T5" fmla="*/ 38 h 70"/>
                  <a:gd name="T6" fmla="*/ 19 w 31"/>
                  <a:gd name="T7" fmla="*/ 55 h 70"/>
                  <a:gd name="T8" fmla="*/ 12 w 31"/>
                  <a:gd name="T9" fmla="*/ 64 h 70"/>
                  <a:gd name="T10" fmla="*/ 5 w 31"/>
                  <a:gd name="T11" fmla="*/ 70 h 70"/>
                  <a:gd name="T12" fmla="*/ 0 w 31"/>
                  <a:gd name="T13" fmla="*/ 65 h 70"/>
                  <a:gd name="T14" fmla="*/ 8 w 31"/>
                  <a:gd name="T15" fmla="*/ 59 h 70"/>
                  <a:gd name="T16" fmla="*/ 12 w 31"/>
                  <a:gd name="T17" fmla="*/ 53 h 70"/>
                  <a:gd name="T18" fmla="*/ 19 w 31"/>
                  <a:gd name="T19" fmla="*/ 38 h 70"/>
                  <a:gd name="T20" fmla="*/ 20 w 31"/>
                  <a:gd name="T21" fmla="*/ 20 h 70"/>
                  <a:gd name="T22" fmla="*/ 25 w 31"/>
                  <a:gd name="T23" fmla="*/ 0 h 70"/>
                  <a:gd name="T24" fmla="*/ 31 w 31"/>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70">
                    <a:moveTo>
                      <a:pt x="31" y="0"/>
                    </a:moveTo>
                    <a:lnTo>
                      <a:pt x="26" y="20"/>
                    </a:lnTo>
                    <a:lnTo>
                      <a:pt x="25" y="38"/>
                    </a:lnTo>
                    <a:lnTo>
                      <a:pt x="19" y="55"/>
                    </a:lnTo>
                    <a:lnTo>
                      <a:pt x="12" y="64"/>
                    </a:lnTo>
                    <a:lnTo>
                      <a:pt x="5" y="70"/>
                    </a:lnTo>
                    <a:lnTo>
                      <a:pt x="0" y="65"/>
                    </a:lnTo>
                    <a:lnTo>
                      <a:pt x="8" y="59"/>
                    </a:lnTo>
                    <a:lnTo>
                      <a:pt x="12" y="53"/>
                    </a:lnTo>
                    <a:lnTo>
                      <a:pt x="19" y="38"/>
                    </a:lnTo>
                    <a:lnTo>
                      <a:pt x="20" y="20"/>
                    </a:lnTo>
                    <a:lnTo>
                      <a:pt x="25" y="0"/>
                    </a:lnTo>
                    <a:lnTo>
                      <a:pt x="31" y="0"/>
                    </a:lnTo>
                    <a:close/>
                  </a:path>
                </a:pathLst>
              </a:custGeom>
              <a:solidFill>
                <a:srgbClr val="000000"/>
              </a:solidFill>
              <a:ln w="9525">
                <a:solidFill>
                  <a:schemeClr val="tx2"/>
                </a:solidFill>
                <a:round/>
                <a:headEnd/>
                <a:tailEnd/>
              </a:ln>
            </p:spPr>
            <p:txBody>
              <a:bodyPr/>
              <a:lstStyle/>
              <a:p>
                <a:endParaRPr lang="en-US" sz="3120"/>
              </a:p>
            </p:txBody>
          </p:sp>
          <p:sp>
            <p:nvSpPr>
              <p:cNvPr id="380980" name="Freeform 1076"/>
              <p:cNvSpPr>
                <a:spLocks/>
              </p:cNvSpPr>
              <p:nvPr/>
            </p:nvSpPr>
            <p:spPr bwMode="auto">
              <a:xfrm>
                <a:off x="355" y="2042"/>
                <a:ext cx="3" cy="1"/>
              </a:xfrm>
              <a:custGeom>
                <a:avLst/>
                <a:gdLst>
                  <a:gd name="T0" fmla="*/ 0 w 6"/>
                  <a:gd name="T1" fmla="*/ 0 h 2"/>
                  <a:gd name="T2" fmla="*/ 0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81" name="Freeform 1077"/>
              <p:cNvSpPr>
                <a:spLocks/>
              </p:cNvSpPr>
              <p:nvPr/>
            </p:nvSpPr>
            <p:spPr bwMode="auto">
              <a:xfrm>
                <a:off x="335" y="2046"/>
                <a:ext cx="10" cy="31"/>
              </a:xfrm>
              <a:custGeom>
                <a:avLst/>
                <a:gdLst>
                  <a:gd name="T0" fmla="*/ 15 w 20"/>
                  <a:gd name="T1" fmla="*/ 62 h 62"/>
                  <a:gd name="T2" fmla="*/ 3 w 20"/>
                  <a:gd name="T3" fmla="*/ 33 h 62"/>
                  <a:gd name="T4" fmla="*/ 0 w 20"/>
                  <a:gd name="T5" fmla="*/ 17 h 62"/>
                  <a:gd name="T6" fmla="*/ 0 w 20"/>
                  <a:gd name="T7" fmla="*/ 0 h 62"/>
                  <a:gd name="T8" fmla="*/ 5 w 20"/>
                  <a:gd name="T9" fmla="*/ 0 h 62"/>
                  <a:gd name="T10" fmla="*/ 5 w 20"/>
                  <a:gd name="T11" fmla="*/ 17 h 62"/>
                  <a:gd name="T12" fmla="*/ 8 w 20"/>
                  <a:gd name="T13" fmla="*/ 30 h 62"/>
                  <a:gd name="T14" fmla="*/ 20 w 20"/>
                  <a:gd name="T15" fmla="*/ 59 h 62"/>
                  <a:gd name="T16" fmla="*/ 15 w 2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2">
                    <a:moveTo>
                      <a:pt x="15" y="62"/>
                    </a:moveTo>
                    <a:lnTo>
                      <a:pt x="3" y="33"/>
                    </a:lnTo>
                    <a:lnTo>
                      <a:pt x="0" y="17"/>
                    </a:lnTo>
                    <a:lnTo>
                      <a:pt x="0" y="0"/>
                    </a:lnTo>
                    <a:lnTo>
                      <a:pt x="5" y="0"/>
                    </a:lnTo>
                    <a:lnTo>
                      <a:pt x="5" y="17"/>
                    </a:lnTo>
                    <a:lnTo>
                      <a:pt x="8" y="30"/>
                    </a:lnTo>
                    <a:lnTo>
                      <a:pt x="20" y="59"/>
                    </a:lnTo>
                    <a:lnTo>
                      <a:pt x="15" y="62"/>
                    </a:lnTo>
                    <a:close/>
                  </a:path>
                </a:pathLst>
              </a:custGeom>
              <a:solidFill>
                <a:srgbClr val="000000"/>
              </a:solidFill>
              <a:ln w="9525">
                <a:solidFill>
                  <a:schemeClr val="tx2"/>
                </a:solidFill>
                <a:round/>
                <a:headEnd/>
                <a:tailEnd/>
              </a:ln>
            </p:spPr>
            <p:txBody>
              <a:bodyPr/>
              <a:lstStyle/>
              <a:p>
                <a:endParaRPr lang="en-US" sz="3120"/>
              </a:p>
            </p:txBody>
          </p:sp>
          <p:sp>
            <p:nvSpPr>
              <p:cNvPr id="380982" name="Freeform 1078"/>
              <p:cNvSpPr>
                <a:spLocks/>
              </p:cNvSpPr>
              <p:nvPr/>
            </p:nvSpPr>
            <p:spPr bwMode="auto">
              <a:xfrm>
                <a:off x="343" y="2076"/>
                <a:ext cx="2" cy="3"/>
              </a:xfrm>
              <a:custGeom>
                <a:avLst/>
                <a:gdLst>
                  <a:gd name="T0" fmla="*/ 5 w 5"/>
                  <a:gd name="T1" fmla="*/ 5 h 6"/>
                  <a:gd name="T2" fmla="*/ 2 w 5"/>
                  <a:gd name="T3" fmla="*/ 6 h 6"/>
                  <a:gd name="T4" fmla="*/ 0 w 5"/>
                  <a:gd name="T5" fmla="*/ 3 h 6"/>
                  <a:gd name="T6" fmla="*/ 5 w 5"/>
                  <a:gd name="T7" fmla="*/ 0 h 6"/>
                  <a:gd name="T8" fmla="*/ 0 w 5"/>
                  <a:gd name="T9" fmla="*/ 0 h 6"/>
                  <a:gd name="T10" fmla="*/ 5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5" y="5"/>
                    </a:moveTo>
                    <a:lnTo>
                      <a:pt x="2" y="6"/>
                    </a:lnTo>
                    <a:lnTo>
                      <a:pt x="0" y="3"/>
                    </a:lnTo>
                    <a:lnTo>
                      <a:pt x="5" y="0"/>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0983" name="Freeform 1079"/>
              <p:cNvSpPr>
                <a:spLocks/>
              </p:cNvSpPr>
              <p:nvPr/>
            </p:nvSpPr>
            <p:spPr bwMode="auto">
              <a:xfrm>
                <a:off x="335" y="1990"/>
                <a:ext cx="19" cy="56"/>
              </a:xfrm>
              <a:custGeom>
                <a:avLst/>
                <a:gdLst>
                  <a:gd name="T0" fmla="*/ 0 w 38"/>
                  <a:gd name="T1" fmla="*/ 111 h 111"/>
                  <a:gd name="T2" fmla="*/ 1 w 38"/>
                  <a:gd name="T3" fmla="*/ 79 h 111"/>
                  <a:gd name="T4" fmla="*/ 9 w 38"/>
                  <a:gd name="T5" fmla="*/ 53 h 111"/>
                  <a:gd name="T6" fmla="*/ 34 w 38"/>
                  <a:gd name="T7" fmla="*/ 0 h 111"/>
                  <a:gd name="T8" fmla="*/ 38 w 38"/>
                  <a:gd name="T9" fmla="*/ 4 h 111"/>
                  <a:gd name="T10" fmla="*/ 14 w 38"/>
                  <a:gd name="T11" fmla="*/ 58 h 111"/>
                  <a:gd name="T12" fmla="*/ 6 w 38"/>
                  <a:gd name="T13" fmla="*/ 82 h 111"/>
                  <a:gd name="T14" fmla="*/ 5 w 38"/>
                  <a:gd name="T15" fmla="*/ 111 h 111"/>
                  <a:gd name="T16" fmla="*/ 0 w 38"/>
                  <a:gd name="T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11">
                    <a:moveTo>
                      <a:pt x="0" y="111"/>
                    </a:moveTo>
                    <a:lnTo>
                      <a:pt x="1" y="79"/>
                    </a:lnTo>
                    <a:lnTo>
                      <a:pt x="9" y="53"/>
                    </a:lnTo>
                    <a:lnTo>
                      <a:pt x="34" y="0"/>
                    </a:lnTo>
                    <a:lnTo>
                      <a:pt x="38" y="4"/>
                    </a:lnTo>
                    <a:lnTo>
                      <a:pt x="14" y="58"/>
                    </a:lnTo>
                    <a:lnTo>
                      <a:pt x="6" y="82"/>
                    </a:lnTo>
                    <a:lnTo>
                      <a:pt x="5" y="111"/>
                    </a:lnTo>
                    <a:lnTo>
                      <a:pt x="0" y="111"/>
                    </a:lnTo>
                    <a:close/>
                  </a:path>
                </a:pathLst>
              </a:custGeom>
              <a:solidFill>
                <a:srgbClr val="000000"/>
              </a:solidFill>
              <a:ln w="9525">
                <a:solidFill>
                  <a:schemeClr val="tx2"/>
                </a:solidFill>
                <a:round/>
                <a:headEnd/>
                <a:tailEnd/>
              </a:ln>
            </p:spPr>
            <p:txBody>
              <a:bodyPr/>
              <a:lstStyle/>
              <a:p>
                <a:endParaRPr lang="en-US" sz="3120"/>
              </a:p>
            </p:txBody>
          </p:sp>
          <p:sp>
            <p:nvSpPr>
              <p:cNvPr id="380984" name="Freeform 1080"/>
              <p:cNvSpPr>
                <a:spLocks/>
              </p:cNvSpPr>
              <p:nvPr/>
            </p:nvSpPr>
            <p:spPr bwMode="auto">
              <a:xfrm>
                <a:off x="335" y="2046"/>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85" name="Freeform 1081"/>
              <p:cNvSpPr>
                <a:spLocks/>
              </p:cNvSpPr>
              <p:nvPr/>
            </p:nvSpPr>
            <p:spPr bwMode="auto">
              <a:xfrm>
                <a:off x="352" y="1892"/>
                <a:ext cx="71" cy="101"/>
              </a:xfrm>
              <a:custGeom>
                <a:avLst/>
                <a:gdLst>
                  <a:gd name="T0" fmla="*/ 0 w 143"/>
                  <a:gd name="T1" fmla="*/ 196 h 200"/>
                  <a:gd name="T2" fmla="*/ 32 w 143"/>
                  <a:gd name="T3" fmla="*/ 140 h 200"/>
                  <a:gd name="T4" fmla="*/ 64 w 143"/>
                  <a:gd name="T5" fmla="*/ 94 h 200"/>
                  <a:gd name="T6" fmla="*/ 138 w 143"/>
                  <a:gd name="T7" fmla="*/ 0 h 200"/>
                  <a:gd name="T8" fmla="*/ 143 w 143"/>
                  <a:gd name="T9" fmla="*/ 4 h 200"/>
                  <a:gd name="T10" fmla="*/ 68 w 143"/>
                  <a:gd name="T11" fmla="*/ 98 h 200"/>
                  <a:gd name="T12" fmla="*/ 36 w 143"/>
                  <a:gd name="T13" fmla="*/ 144 h 200"/>
                  <a:gd name="T14" fmla="*/ 4 w 143"/>
                  <a:gd name="T15" fmla="*/ 200 h 200"/>
                  <a:gd name="T16" fmla="*/ 0 w 143"/>
                  <a:gd name="T17" fmla="*/ 19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200">
                    <a:moveTo>
                      <a:pt x="0" y="196"/>
                    </a:moveTo>
                    <a:lnTo>
                      <a:pt x="32" y="140"/>
                    </a:lnTo>
                    <a:lnTo>
                      <a:pt x="64" y="94"/>
                    </a:lnTo>
                    <a:lnTo>
                      <a:pt x="138" y="0"/>
                    </a:lnTo>
                    <a:lnTo>
                      <a:pt x="143" y="4"/>
                    </a:lnTo>
                    <a:lnTo>
                      <a:pt x="68" y="98"/>
                    </a:lnTo>
                    <a:lnTo>
                      <a:pt x="36" y="144"/>
                    </a:lnTo>
                    <a:lnTo>
                      <a:pt x="4" y="200"/>
                    </a:lnTo>
                    <a:lnTo>
                      <a:pt x="0" y="196"/>
                    </a:lnTo>
                    <a:close/>
                  </a:path>
                </a:pathLst>
              </a:custGeom>
              <a:solidFill>
                <a:srgbClr val="000000"/>
              </a:solidFill>
              <a:ln w="9525">
                <a:solidFill>
                  <a:schemeClr val="tx2"/>
                </a:solidFill>
                <a:round/>
                <a:headEnd/>
                <a:tailEnd/>
              </a:ln>
            </p:spPr>
            <p:txBody>
              <a:bodyPr/>
              <a:lstStyle/>
              <a:p>
                <a:endParaRPr lang="en-US" sz="3120"/>
              </a:p>
            </p:txBody>
          </p:sp>
          <p:sp>
            <p:nvSpPr>
              <p:cNvPr id="380986" name="Freeform 1082"/>
              <p:cNvSpPr>
                <a:spLocks/>
              </p:cNvSpPr>
              <p:nvPr/>
            </p:nvSpPr>
            <p:spPr bwMode="auto">
              <a:xfrm>
                <a:off x="352" y="1990"/>
                <a:ext cx="2"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87" name="Freeform 1083"/>
              <p:cNvSpPr>
                <a:spLocks/>
              </p:cNvSpPr>
              <p:nvPr/>
            </p:nvSpPr>
            <p:spPr bwMode="auto">
              <a:xfrm>
                <a:off x="421" y="1806"/>
                <a:ext cx="83" cy="89"/>
              </a:xfrm>
              <a:custGeom>
                <a:avLst/>
                <a:gdLst>
                  <a:gd name="T0" fmla="*/ 0 w 165"/>
                  <a:gd name="T1" fmla="*/ 174 h 178"/>
                  <a:gd name="T2" fmla="*/ 42 w 165"/>
                  <a:gd name="T3" fmla="*/ 125 h 178"/>
                  <a:gd name="T4" fmla="*/ 78 w 165"/>
                  <a:gd name="T5" fmla="*/ 84 h 178"/>
                  <a:gd name="T6" fmla="*/ 161 w 165"/>
                  <a:gd name="T7" fmla="*/ 0 h 178"/>
                  <a:gd name="T8" fmla="*/ 165 w 165"/>
                  <a:gd name="T9" fmla="*/ 5 h 178"/>
                  <a:gd name="T10" fmla="*/ 83 w 165"/>
                  <a:gd name="T11" fmla="*/ 88 h 178"/>
                  <a:gd name="T12" fmla="*/ 46 w 165"/>
                  <a:gd name="T13" fmla="*/ 129 h 178"/>
                  <a:gd name="T14" fmla="*/ 5 w 165"/>
                  <a:gd name="T15" fmla="*/ 178 h 178"/>
                  <a:gd name="T16" fmla="*/ 0 w 165"/>
                  <a:gd name="T17"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8">
                    <a:moveTo>
                      <a:pt x="0" y="174"/>
                    </a:moveTo>
                    <a:lnTo>
                      <a:pt x="42" y="125"/>
                    </a:lnTo>
                    <a:lnTo>
                      <a:pt x="78" y="84"/>
                    </a:lnTo>
                    <a:lnTo>
                      <a:pt x="161" y="0"/>
                    </a:lnTo>
                    <a:lnTo>
                      <a:pt x="165" y="5"/>
                    </a:lnTo>
                    <a:lnTo>
                      <a:pt x="83" y="88"/>
                    </a:lnTo>
                    <a:lnTo>
                      <a:pt x="46" y="129"/>
                    </a:lnTo>
                    <a:lnTo>
                      <a:pt x="5" y="178"/>
                    </a:lnTo>
                    <a:lnTo>
                      <a:pt x="0" y="174"/>
                    </a:lnTo>
                    <a:close/>
                  </a:path>
                </a:pathLst>
              </a:custGeom>
              <a:solidFill>
                <a:srgbClr val="000000"/>
              </a:solidFill>
              <a:ln w="9525">
                <a:solidFill>
                  <a:schemeClr val="tx2"/>
                </a:solidFill>
                <a:round/>
                <a:headEnd/>
                <a:tailEnd/>
              </a:ln>
            </p:spPr>
            <p:txBody>
              <a:bodyPr/>
              <a:lstStyle/>
              <a:p>
                <a:endParaRPr lang="en-US" sz="3120"/>
              </a:p>
            </p:txBody>
          </p:sp>
          <p:sp>
            <p:nvSpPr>
              <p:cNvPr id="380988" name="Freeform 1084"/>
              <p:cNvSpPr>
                <a:spLocks/>
              </p:cNvSpPr>
              <p:nvPr/>
            </p:nvSpPr>
            <p:spPr bwMode="auto">
              <a:xfrm>
                <a:off x="421" y="1892"/>
                <a:ext cx="2" cy="3"/>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89" name="Freeform 1085"/>
              <p:cNvSpPr>
                <a:spLocks/>
              </p:cNvSpPr>
              <p:nvPr/>
            </p:nvSpPr>
            <p:spPr bwMode="auto">
              <a:xfrm>
                <a:off x="501" y="1740"/>
                <a:ext cx="45" cy="68"/>
              </a:xfrm>
              <a:custGeom>
                <a:avLst/>
                <a:gdLst>
                  <a:gd name="T0" fmla="*/ 0 w 90"/>
                  <a:gd name="T1" fmla="*/ 131 h 136"/>
                  <a:gd name="T2" fmla="*/ 32 w 90"/>
                  <a:gd name="T3" fmla="*/ 101 h 136"/>
                  <a:gd name="T4" fmla="*/ 59 w 90"/>
                  <a:gd name="T5" fmla="*/ 72 h 136"/>
                  <a:gd name="T6" fmla="*/ 70 w 90"/>
                  <a:gd name="T7" fmla="*/ 56 h 136"/>
                  <a:gd name="T8" fmla="*/ 77 w 90"/>
                  <a:gd name="T9" fmla="*/ 38 h 136"/>
                  <a:gd name="T10" fmla="*/ 83 w 90"/>
                  <a:gd name="T11" fmla="*/ 20 h 136"/>
                  <a:gd name="T12" fmla="*/ 85 w 90"/>
                  <a:gd name="T13" fmla="*/ 0 h 136"/>
                  <a:gd name="T14" fmla="*/ 90 w 90"/>
                  <a:gd name="T15" fmla="*/ 0 h 136"/>
                  <a:gd name="T16" fmla="*/ 88 w 90"/>
                  <a:gd name="T17" fmla="*/ 23 h 136"/>
                  <a:gd name="T18" fmla="*/ 82 w 90"/>
                  <a:gd name="T19" fmla="*/ 41 h 136"/>
                  <a:gd name="T20" fmla="*/ 74 w 90"/>
                  <a:gd name="T21" fmla="*/ 61 h 136"/>
                  <a:gd name="T22" fmla="*/ 64 w 90"/>
                  <a:gd name="T23" fmla="*/ 76 h 136"/>
                  <a:gd name="T24" fmla="*/ 36 w 90"/>
                  <a:gd name="T25" fmla="*/ 105 h 136"/>
                  <a:gd name="T26" fmla="*/ 4 w 90"/>
                  <a:gd name="T27" fmla="*/ 136 h 136"/>
                  <a:gd name="T28" fmla="*/ 0 w 90"/>
                  <a:gd name="T29"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36">
                    <a:moveTo>
                      <a:pt x="0" y="131"/>
                    </a:moveTo>
                    <a:lnTo>
                      <a:pt x="32" y="101"/>
                    </a:lnTo>
                    <a:lnTo>
                      <a:pt x="59" y="72"/>
                    </a:lnTo>
                    <a:lnTo>
                      <a:pt x="70" y="56"/>
                    </a:lnTo>
                    <a:lnTo>
                      <a:pt x="77" y="38"/>
                    </a:lnTo>
                    <a:lnTo>
                      <a:pt x="83" y="20"/>
                    </a:lnTo>
                    <a:lnTo>
                      <a:pt x="85" y="0"/>
                    </a:lnTo>
                    <a:lnTo>
                      <a:pt x="90" y="0"/>
                    </a:lnTo>
                    <a:lnTo>
                      <a:pt x="88" y="23"/>
                    </a:lnTo>
                    <a:lnTo>
                      <a:pt x="82" y="41"/>
                    </a:lnTo>
                    <a:lnTo>
                      <a:pt x="74" y="61"/>
                    </a:lnTo>
                    <a:lnTo>
                      <a:pt x="64" y="76"/>
                    </a:lnTo>
                    <a:lnTo>
                      <a:pt x="36" y="105"/>
                    </a:lnTo>
                    <a:lnTo>
                      <a:pt x="4" y="136"/>
                    </a:lnTo>
                    <a:lnTo>
                      <a:pt x="0" y="131"/>
                    </a:lnTo>
                    <a:close/>
                  </a:path>
                </a:pathLst>
              </a:custGeom>
              <a:solidFill>
                <a:srgbClr val="000000"/>
              </a:solidFill>
              <a:ln w="9525">
                <a:solidFill>
                  <a:schemeClr val="tx2"/>
                </a:solidFill>
                <a:round/>
                <a:headEnd/>
                <a:tailEnd/>
              </a:ln>
            </p:spPr>
            <p:txBody>
              <a:bodyPr/>
              <a:lstStyle/>
              <a:p>
                <a:endParaRPr lang="en-US" sz="3120"/>
              </a:p>
            </p:txBody>
          </p:sp>
          <p:sp>
            <p:nvSpPr>
              <p:cNvPr id="380990" name="Freeform 1086"/>
              <p:cNvSpPr>
                <a:spLocks/>
              </p:cNvSpPr>
              <p:nvPr/>
            </p:nvSpPr>
            <p:spPr bwMode="auto">
              <a:xfrm>
                <a:off x="501" y="1806"/>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91" name="Rectangle 1087"/>
              <p:cNvSpPr>
                <a:spLocks noChangeArrowheads="1"/>
              </p:cNvSpPr>
              <p:nvPr/>
            </p:nvSpPr>
            <p:spPr bwMode="auto">
              <a:xfrm>
                <a:off x="544" y="1697"/>
                <a:ext cx="3" cy="43"/>
              </a:xfrm>
              <a:prstGeom prst="rect">
                <a:avLst/>
              </a:prstGeom>
              <a:solidFill>
                <a:srgbClr val="000000"/>
              </a:solidFill>
              <a:ln w="9525">
                <a:solidFill>
                  <a:schemeClr val="tx2"/>
                </a:solidFill>
                <a:miter lim="800000"/>
                <a:headEnd/>
                <a:tailEnd/>
              </a:ln>
            </p:spPr>
            <p:txBody>
              <a:bodyPr/>
              <a:lstStyle/>
              <a:p>
                <a:endParaRPr lang="en-US" sz="3120"/>
              </a:p>
            </p:txBody>
          </p:sp>
          <p:sp>
            <p:nvSpPr>
              <p:cNvPr id="380992" name="Freeform 1088"/>
              <p:cNvSpPr>
                <a:spLocks/>
              </p:cNvSpPr>
              <p:nvPr/>
            </p:nvSpPr>
            <p:spPr bwMode="auto">
              <a:xfrm>
                <a:off x="544" y="1740"/>
                <a:ext cx="3" cy="1"/>
              </a:xfrm>
              <a:custGeom>
                <a:avLst/>
                <a:gdLst>
                  <a:gd name="T0" fmla="*/ 5 w 6"/>
                  <a:gd name="T1" fmla="*/ 6 w 6"/>
                  <a:gd name="T2" fmla="*/ 0 w 6"/>
                  <a:gd name="T3" fmla="*/ 5 w 6"/>
                </a:gdLst>
                <a:ahLst/>
                <a:cxnLst>
                  <a:cxn ang="0">
                    <a:pos x="T0" y="0"/>
                  </a:cxn>
                  <a:cxn ang="0">
                    <a:pos x="T1" y="0"/>
                  </a:cxn>
                  <a:cxn ang="0">
                    <a:pos x="T2" y="0"/>
                  </a:cxn>
                  <a:cxn ang="0">
                    <a:pos x="T3" y="0"/>
                  </a:cxn>
                </a:cxnLst>
                <a:rect l="0" t="0" r="r" b="b"/>
                <a:pathLst>
                  <a:path w="6">
                    <a:moveTo>
                      <a:pt x="5" y="0"/>
                    </a:moveTo>
                    <a:lnTo>
                      <a:pt x="6" y="0"/>
                    </a:lnTo>
                    <a:lnTo>
                      <a:pt x="0" y="0"/>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0993" name="Freeform 1089"/>
              <p:cNvSpPr>
                <a:spLocks/>
              </p:cNvSpPr>
              <p:nvPr/>
            </p:nvSpPr>
            <p:spPr bwMode="auto">
              <a:xfrm>
                <a:off x="544" y="1668"/>
                <a:ext cx="24" cy="29"/>
              </a:xfrm>
              <a:custGeom>
                <a:avLst/>
                <a:gdLst>
                  <a:gd name="T0" fmla="*/ 0 w 49"/>
                  <a:gd name="T1" fmla="*/ 59 h 59"/>
                  <a:gd name="T2" fmla="*/ 1 w 49"/>
                  <a:gd name="T3" fmla="*/ 39 h 59"/>
                  <a:gd name="T4" fmla="*/ 5 w 49"/>
                  <a:gd name="T5" fmla="*/ 30 h 59"/>
                  <a:gd name="T6" fmla="*/ 9 w 49"/>
                  <a:gd name="T7" fmla="*/ 21 h 59"/>
                  <a:gd name="T8" fmla="*/ 15 w 49"/>
                  <a:gd name="T9" fmla="*/ 13 h 59"/>
                  <a:gd name="T10" fmla="*/ 23 w 49"/>
                  <a:gd name="T11" fmla="*/ 7 h 59"/>
                  <a:gd name="T12" fmla="*/ 37 w 49"/>
                  <a:gd name="T13" fmla="*/ 1 h 59"/>
                  <a:gd name="T14" fmla="*/ 49 w 49"/>
                  <a:gd name="T15" fmla="*/ 0 h 59"/>
                  <a:gd name="T16" fmla="*/ 49 w 49"/>
                  <a:gd name="T17" fmla="*/ 6 h 59"/>
                  <a:gd name="T18" fmla="*/ 37 w 49"/>
                  <a:gd name="T19" fmla="*/ 7 h 59"/>
                  <a:gd name="T20" fmla="*/ 27 w 49"/>
                  <a:gd name="T21" fmla="*/ 12 h 59"/>
                  <a:gd name="T22" fmla="*/ 20 w 49"/>
                  <a:gd name="T23" fmla="*/ 18 h 59"/>
                  <a:gd name="T24" fmla="*/ 14 w 49"/>
                  <a:gd name="T25" fmla="*/ 25 h 59"/>
                  <a:gd name="T26" fmla="*/ 9 w 49"/>
                  <a:gd name="T27" fmla="*/ 35 h 59"/>
                  <a:gd name="T28" fmla="*/ 6 w 49"/>
                  <a:gd name="T29" fmla="*/ 42 h 59"/>
                  <a:gd name="T30" fmla="*/ 5 w 49"/>
                  <a:gd name="T31" fmla="*/ 59 h 59"/>
                  <a:gd name="T32" fmla="*/ 0 w 49"/>
                  <a:gd name="T33"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0" y="59"/>
                    </a:moveTo>
                    <a:lnTo>
                      <a:pt x="1" y="39"/>
                    </a:lnTo>
                    <a:lnTo>
                      <a:pt x="5" y="30"/>
                    </a:lnTo>
                    <a:lnTo>
                      <a:pt x="9" y="21"/>
                    </a:lnTo>
                    <a:lnTo>
                      <a:pt x="15" y="13"/>
                    </a:lnTo>
                    <a:lnTo>
                      <a:pt x="23" y="7"/>
                    </a:lnTo>
                    <a:lnTo>
                      <a:pt x="37" y="1"/>
                    </a:lnTo>
                    <a:lnTo>
                      <a:pt x="49" y="0"/>
                    </a:lnTo>
                    <a:lnTo>
                      <a:pt x="49" y="6"/>
                    </a:lnTo>
                    <a:lnTo>
                      <a:pt x="37" y="7"/>
                    </a:lnTo>
                    <a:lnTo>
                      <a:pt x="27" y="12"/>
                    </a:lnTo>
                    <a:lnTo>
                      <a:pt x="20" y="18"/>
                    </a:lnTo>
                    <a:lnTo>
                      <a:pt x="14" y="25"/>
                    </a:lnTo>
                    <a:lnTo>
                      <a:pt x="9" y="35"/>
                    </a:lnTo>
                    <a:lnTo>
                      <a:pt x="6" y="42"/>
                    </a:lnTo>
                    <a:lnTo>
                      <a:pt x="5" y="59"/>
                    </a:lnTo>
                    <a:lnTo>
                      <a:pt x="0" y="59"/>
                    </a:lnTo>
                    <a:close/>
                  </a:path>
                </a:pathLst>
              </a:custGeom>
              <a:solidFill>
                <a:srgbClr val="000000"/>
              </a:solidFill>
              <a:ln w="9525">
                <a:solidFill>
                  <a:schemeClr val="tx2"/>
                </a:solidFill>
                <a:round/>
                <a:headEnd/>
                <a:tailEnd/>
              </a:ln>
            </p:spPr>
            <p:txBody>
              <a:bodyPr/>
              <a:lstStyle/>
              <a:p>
                <a:endParaRPr lang="en-US" sz="3120"/>
              </a:p>
            </p:txBody>
          </p:sp>
          <p:sp>
            <p:nvSpPr>
              <p:cNvPr id="380994" name="Freeform 1090"/>
              <p:cNvSpPr>
                <a:spLocks/>
              </p:cNvSpPr>
              <p:nvPr/>
            </p:nvSpPr>
            <p:spPr bwMode="auto">
              <a:xfrm>
                <a:off x="544" y="1697"/>
                <a:ext cx="3" cy="1"/>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0995" name="Rectangle 1091"/>
              <p:cNvSpPr>
                <a:spLocks noChangeArrowheads="1"/>
              </p:cNvSpPr>
              <p:nvPr/>
            </p:nvSpPr>
            <p:spPr bwMode="auto">
              <a:xfrm>
                <a:off x="567" y="1669"/>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0996" name="Freeform 1092"/>
              <p:cNvSpPr>
                <a:spLocks/>
              </p:cNvSpPr>
              <p:nvPr/>
            </p:nvSpPr>
            <p:spPr bwMode="auto">
              <a:xfrm>
                <a:off x="567" y="1668"/>
                <a:ext cx="3" cy="3"/>
              </a:xfrm>
              <a:custGeom>
                <a:avLst/>
                <a:gdLst>
                  <a:gd name="T0" fmla="*/ 3 w 6"/>
                  <a:gd name="T1" fmla="*/ 6 h 6"/>
                  <a:gd name="T2" fmla="*/ 6 w 6"/>
                  <a:gd name="T3" fmla="*/ 3 h 6"/>
                  <a:gd name="T4" fmla="*/ 0 w 6"/>
                  <a:gd name="T5" fmla="*/ 3 h 6"/>
                  <a:gd name="T6" fmla="*/ 3 w 6"/>
                  <a:gd name="T7" fmla="*/ 0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6" y="3"/>
                    </a:lnTo>
                    <a:lnTo>
                      <a:pt x="0" y="3"/>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0997" name="Freeform 1093"/>
              <p:cNvSpPr>
                <a:spLocks/>
              </p:cNvSpPr>
              <p:nvPr/>
            </p:nvSpPr>
            <p:spPr bwMode="auto">
              <a:xfrm>
                <a:off x="831" y="1619"/>
                <a:ext cx="374" cy="808"/>
              </a:xfrm>
              <a:custGeom>
                <a:avLst/>
                <a:gdLst>
                  <a:gd name="T0" fmla="*/ 250 w 747"/>
                  <a:gd name="T1" fmla="*/ 146 h 1616"/>
                  <a:gd name="T2" fmla="*/ 300 w 747"/>
                  <a:gd name="T3" fmla="*/ 238 h 1616"/>
                  <a:gd name="T4" fmla="*/ 485 w 747"/>
                  <a:gd name="T5" fmla="*/ 323 h 1616"/>
                  <a:gd name="T6" fmla="*/ 594 w 747"/>
                  <a:gd name="T7" fmla="*/ 376 h 1616"/>
                  <a:gd name="T8" fmla="*/ 486 w 747"/>
                  <a:gd name="T9" fmla="*/ 335 h 1616"/>
                  <a:gd name="T10" fmla="*/ 611 w 747"/>
                  <a:gd name="T11" fmla="*/ 414 h 1616"/>
                  <a:gd name="T12" fmla="*/ 558 w 747"/>
                  <a:gd name="T13" fmla="*/ 445 h 1616"/>
                  <a:gd name="T14" fmla="*/ 643 w 747"/>
                  <a:gd name="T15" fmla="*/ 575 h 1616"/>
                  <a:gd name="T16" fmla="*/ 709 w 747"/>
                  <a:gd name="T17" fmla="*/ 694 h 1616"/>
                  <a:gd name="T18" fmla="*/ 652 w 747"/>
                  <a:gd name="T19" fmla="*/ 647 h 1616"/>
                  <a:gd name="T20" fmla="*/ 608 w 747"/>
                  <a:gd name="T21" fmla="*/ 589 h 1616"/>
                  <a:gd name="T22" fmla="*/ 659 w 747"/>
                  <a:gd name="T23" fmla="*/ 764 h 1616"/>
                  <a:gd name="T24" fmla="*/ 649 w 747"/>
                  <a:gd name="T25" fmla="*/ 903 h 1616"/>
                  <a:gd name="T26" fmla="*/ 637 w 747"/>
                  <a:gd name="T27" fmla="*/ 732 h 1616"/>
                  <a:gd name="T28" fmla="*/ 588 w 747"/>
                  <a:gd name="T29" fmla="*/ 604 h 1616"/>
                  <a:gd name="T30" fmla="*/ 570 w 747"/>
                  <a:gd name="T31" fmla="*/ 512 h 1616"/>
                  <a:gd name="T32" fmla="*/ 512 w 747"/>
                  <a:gd name="T33" fmla="*/ 469 h 1616"/>
                  <a:gd name="T34" fmla="*/ 506 w 747"/>
                  <a:gd name="T35" fmla="*/ 443 h 1616"/>
                  <a:gd name="T36" fmla="*/ 482 w 747"/>
                  <a:gd name="T37" fmla="*/ 376 h 1616"/>
                  <a:gd name="T38" fmla="*/ 295 w 747"/>
                  <a:gd name="T39" fmla="*/ 292 h 1616"/>
                  <a:gd name="T40" fmla="*/ 398 w 747"/>
                  <a:gd name="T41" fmla="*/ 615 h 1616"/>
                  <a:gd name="T42" fmla="*/ 378 w 747"/>
                  <a:gd name="T43" fmla="*/ 872 h 1616"/>
                  <a:gd name="T44" fmla="*/ 451 w 747"/>
                  <a:gd name="T45" fmla="*/ 962 h 1616"/>
                  <a:gd name="T46" fmla="*/ 543 w 747"/>
                  <a:gd name="T47" fmla="*/ 1081 h 1616"/>
                  <a:gd name="T48" fmla="*/ 538 w 747"/>
                  <a:gd name="T49" fmla="*/ 1103 h 1616"/>
                  <a:gd name="T50" fmla="*/ 436 w 747"/>
                  <a:gd name="T51" fmla="*/ 968 h 1616"/>
                  <a:gd name="T52" fmla="*/ 363 w 747"/>
                  <a:gd name="T53" fmla="*/ 1158 h 1616"/>
                  <a:gd name="T54" fmla="*/ 437 w 747"/>
                  <a:gd name="T55" fmla="*/ 1329 h 1616"/>
                  <a:gd name="T56" fmla="*/ 556 w 747"/>
                  <a:gd name="T57" fmla="*/ 1437 h 1616"/>
                  <a:gd name="T58" fmla="*/ 540 w 747"/>
                  <a:gd name="T59" fmla="*/ 1446 h 1616"/>
                  <a:gd name="T60" fmla="*/ 530 w 747"/>
                  <a:gd name="T61" fmla="*/ 1554 h 1616"/>
                  <a:gd name="T62" fmla="*/ 506 w 747"/>
                  <a:gd name="T63" fmla="*/ 1554 h 1616"/>
                  <a:gd name="T64" fmla="*/ 512 w 747"/>
                  <a:gd name="T65" fmla="*/ 1517 h 1616"/>
                  <a:gd name="T66" fmla="*/ 503 w 747"/>
                  <a:gd name="T67" fmla="*/ 1411 h 1616"/>
                  <a:gd name="T68" fmla="*/ 428 w 747"/>
                  <a:gd name="T69" fmla="*/ 1530 h 1616"/>
                  <a:gd name="T70" fmla="*/ 401 w 747"/>
                  <a:gd name="T71" fmla="*/ 1560 h 1616"/>
                  <a:gd name="T72" fmla="*/ 398 w 747"/>
                  <a:gd name="T73" fmla="*/ 1481 h 1616"/>
                  <a:gd name="T74" fmla="*/ 421 w 747"/>
                  <a:gd name="T75" fmla="*/ 1362 h 1616"/>
                  <a:gd name="T76" fmla="*/ 347 w 747"/>
                  <a:gd name="T77" fmla="*/ 1180 h 1616"/>
                  <a:gd name="T78" fmla="*/ 297 w 747"/>
                  <a:gd name="T79" fmla="*/ 1000 h 1616"/>
                  <a:gd name="T80" fmla="*/ 215 w 747"/>
                  <a:gd name="T81" fmla="*/ 1091 h 1616"/>
                  <a:gd name="T82" fmla="*/ 186 w 747"/>
                  <a:gd name="T83" fmla="*/ 1158 h 1616"/>
                  <a:gd name="T84" fmla="*/ 144 w 747"/>
                  <a:gd name="T85" fmla="*/ 1122 h 1616"/>
                  <a:gd name="T86" fmla="*/ 7 w 747"/>
                  <a:gd name="T87" fmla="*/ 1137 h 1616"/>
                  <a:gd name="T88" fmla="*/ 151 w 747"/>
                  <a:gd name="T89" fmla="*/ 1105 h 1616"/>
                  <a:gd name="T90" fmla="*/ 231 w 747"/>
                  <a:gd name="T91" fmla="*/ 1015 h 1616"/>
                  <a:gd name="T92" fmla="*/ 338 w 747"/>
                  <a:gd name="T93" fmla="*/ 938 h 1616"/>
                  <a:gd name="T94" fmla="*/ 375 w 747"/>
                  <a:gd name="T95" fmla="*/ 677 h 1616"/>
                  <a:gd name="T96" fmla="*/ 277 w 747"/>
                  <a:gd name="T97" fmla="*/ 410 h 1616"/>
                  <a:gd name="T98" fmla="*/ 230 w 747"/>
                  <a:gd name="T99" fmla="*/ 480 h 1616"/>
                  <a:gd name="T100" fmla="*/ 248 w 747"/>
                  <a:gd name="T101" fmla="*/ 568 h 1616"/>
                  <a:gd name="T102" fmla="*/ 180 w 747"/>
                  <a:gd name="T103" fmla="*/ 548 h 1616"/>
                  <a:gd name="T104" fmla="*/ 189 w 747"/>
                  <a:gd name="T105" fmla="*/ 717 h 1616"/>
                  <a:gd name="T106" fmla="*/ 149 w 747"/>
                  <a:gd name="T107" fmla="*/ 848 h 1616"/>
                  <a:gd name="T108" fmla="*/ 146 w 747"/>
                  <a:gd name="T109" fmla="*/ 874 h 1616"/>
                  <a:gd name="T110" fmla="*/ 42 w 747"/>
                  <a:gd name="T111" fmla="*/ 927 h 1616"/>
                  <a:gd name="T112" fmla="*/ 172 w 747"/>
                  <a:gd name="T113" fmla="*/ 690 h 1616"/>
                  <a:gd name="T114" fmla="*/ 166 w 747"/>
                  <a:gd name="T115" fmla="*/ 531 h 1616"/>
                  <a:gd name="T116" fmla="*/ 262 w 747"/>
                  <a:gd name="T117" fmla="*/ 384 h 1616"/>
                  <a:gd name="T118" fmla="*/ 207 w 747"/>
                  <a:gd name="T119" fmla="*/ 197 h 1616"/>
                  <a:gd name="T120" fmla="*/ 199 w 747"/>
                  <a:gd name="T121" fmla="*/ 28 h 1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1616">
                    <a:moveTo>
                      <a:pt x="212" y="0"/>
                    </a:moveTo>
                    <a:lnTo>
                      <a:pt x="213" y="2"/>
                    </a:lnTo>
                    <a:lnTo>
                      <a:pt x="216" y="5"/>
                    </a:lnTo>
                    <a:lnTo>
                      <a:pt x="222" y="12"/>
                    </a:lnTo>
                    <a:lnTo>
                      <a:pt x="228" y="25"/>
                    </a:lnTo>
                    <a:lnTo>
                      <a:pt x="234" y="38"/>
                    </a:lnTo>
                    <a:lnTo>
                      <a:pt x="241" y="55"/>
                    </a:lnTo>
                    <a:lnTo>
                      <a:pt x="242" y="64"/>
                    </a:lnTo>
                    <a:lnTo>
                      <a:pt x="245" y="72"/>
                    </a:lnTo>
                    <a:lnTo>
                      <a:pt x="248" y="90"/>
                    </a:lnTo>
                    <a:lnTo>
                      <a:pt x="250" y="107"/>
                    </a:lnTo>
                    <a:lnTo>
                      <a:pt x="250" y="146"/>
                    </a:lnTo>
                    <a:lnTo>
                      <a:pt x="250" y="158"/>
                    </a:lnTo>
                    <a:lnTo>
                      <a:pt x="250" y="169"/>
                    </a:lnTo>
                    <a:lnTo>
                      <a:pt x="251" y="178"/>
                    </a:lnTo>
                    <a:lnTo>
                      <a:pt x="253" y="189"/>
                    </a:lnTo>
                    <a:lnTo>
                      <a:pt x="256" y="197"/>
                    </a:lnTo>
                    <a:lnTo>
                      <a:pt x="260" y="206"/>
                    </a:lnTo>
                    <a:lnTo>
                      <a:pt x="265" y="213"/>
                    </a:lnTo>
                    <a:lnTo>
                      <a:pt x="270" y="218"/>
                    </a:lnTo>
                    <a:lnTo>
                      <a:pt x="273" y="221"/>
                    </a:lnTo>
                    <a:lnTo>
                      <a:pt x="282" y="228"/>
                    </a:lnTo>
                    <a:lnTo>
                      <a:pt x="291" y="233"/>
                    </a:lnTo>
                    <a:lnTo>
                      <a:pt x="300" y="238"/>
                    </a:lnTo>
                    <a:lnTo>
                      <a:pt x="309" y="241"/>
                    </a:lnTo>
                    <a:lnTo>
                      <a:pt x="328" y="245"/>
                    </a:lnTo>
                    <a:lnTo>
                      <a:pt x="337" y="248"/>
                    </a:lnTo>
                    <a:lnTo>
                      <a:pt x="347" y="253"/>
                    </a:lnTo>
                    <a:lnTo>
                      <a:pt x="361" y="260"/>
                    </a:lnTo>
                    <a:lnTo>
                      <a:pt x="373" y="268"/>
                    </a:lnTo>
                    <a:lnTo>
                      <a:pt x="393" y="283"/>
                    </a:lnTo>
                    <a:lnTo>
                      <a:pt x="414" y="297"/>
                    </a:lnTo>
                    <a:lnTo>
                      <a:pt x="427" y="303"/>
                    </a:lnTo>
                    <a:lnTo>
                      <a:pt x="440" y="309"/>
                    </a:lnTo>
                    <a:lnTo>
                      <a:pt x="463" y="317"/>
                    </a:lnTo>
                    <a:lnTo>
                      <a:pt x="485" y="323"/>
                    </a:lnTo>
                    <a:lnTo>
                      <a:pt x="509" y="329"/>
                    </a:lnTo>
                    <a:lnTo>
                      <a:pt x="532" y="337"/>
                    </a:lnTo>
                    <a:lnTo>
                      <a:pt x="543" y="340"/>
                    </a:lnTo>
                    <a:lnTo>
                      <a:pt x="553" y="344"/>
                    </a:lnTo>
                    <a:lnTo>
                      <a:pt x="564" y="349"/>
                    </a:lnTo>
                    <a:lnTo>
                      <a:pt x="573" y="355"/>
                    </a:lnTo>
                    <a:lnTo>
                      <a:pt x="582" y="361"/>
                    </a:lnTo>
                    <a:lnTo>
                      <a:pt x="591" y="367"/>
                    </a:lnTo>
                    <a:lnTo>
                      <a:pt x="594" y="372"/>
                    </a:lnTo>
                    <a:lnTo>
                      <a:pt x="599" y="376"/>
                    </a:lnTo>
                    <a:lnTo>
                      <a:pt x="605" y="384"/>
                    </a:lnTo>
                    <a:lnTo>
                      <a:pt x="594" y="376"/>
                    </a:lnTo>
                    <a:lnTo>
                      <a:pt x="584" y="368"/>
                    </a:lnTo>
                    <a:lnTo>
                      <a:pt x="573" y="361"/>
                    </a:lnTo>
                    <a:lnTo>
                      <a:pt x="562" y="355"/>
                    </a:lnTo>
                    <a:lnTo>
                      <a:pt x="546" y="347"/>
                    </a:lnTo>
                    <a:lnTo>
                      <a:pt x="538" y="346"/>
                    </a:lnTo>
                    <a:lnTo>
                      <a:pt x="533" y="344"/>
                    </a:lnTo>
                    <a:lnTo>
                      <a:pt x="521" y="344"/>
                    </a:lnTo>
                    <a:lnTo>
                      <a:pt x="512" y="343"/>
                    </a:lnTo>
                    <a:lnTo>
                      <a:pt x="504" y="341"/>
                    </a:lnTo>
                    <a:lnTo>
                      <a:pt x="498" y="338"/>
                    </a:lnTo>
                    <a:lnTo>
                      <a:pt x="492" y="337"/>
                    </a:lnTo>
                    <a:lnTo>
                      <a:pt x="486" y="335"/>
                    </a:lnTo>
                    <a:lnTo>
                      <a:pt x="477" y="333"/>
                    </a:lnTo>
                    <a:lnTo>
                      <a:pt x="465" y="333"/>
                    </a:lnTo>
                    <a:lnTo>
                      <a:pt x="491" y="355"/>
                    </a:lnTo>
                    <a:lnTo>
                      <a:pt x="503" y="364"/>
                    </a:lnTo>
                    <a:lnTo>
                      <a:pt x="515" y="373"/>
                    </a:lnTo>
                    <a:lnTo>
                      <a:pt x="527" y="381"/>
                    </a:lnTo>
                    <a:lnTo>
                      <a:pt x="541" y="387"/>
                    </a:lnTo>
                    <a:lnTo>
                      <a:pt x="556" y="393"/>
                    </a:lnTo>
                    <a:lnTo>
                      <a:pt x="573" y="397"/>
                    </a:lnTo>
                    <a:lnTo>
                      <a:pt x="588" y="402"/>
                    </a:lnTo>
                    <a:lnTo>
                      <a:pt x="604" y="410"/>
                    </a:lnTo>
                    <a:lnTo>
                      <a:pt x="611" y="414"/>
                    </a:lnTo>
                    <a:lnTo>
                      <a:pt x="619" y="419"/>
                    </a:lnTo>
                    <a:lnTo>
                      <a:pt x="627" y="425"/>
                    </a:lnTo>
                    <a:lnTo>
                      <a:pt x="633" y="432"/>
                    </a:lnTo>
                    <a:lnTo>
                      <a:pt x="608" y="422"/>
                    </a:lnTo>
                    <a:lnTo>
                      <a:pt x="596" y="416"/>
                    </a:lnTo>
                    <a:lnTo>
                      <a:pt x="584" y="411"/>
                    </a:lnTo>
                    <a:lnTo>
                      <a:pt x="570" y="407"/>
                    </a:lnTo>
                    <a:lnTo>
                      <a:pt x="558" y="403"/>
                    </a:lnTo>
                    <a:lnTo>
                      <a:pt x="547" y="400"/>
                    </a:lnTo>
                    <a:lnTo>
                      <a:pt x="537" y="400"/>
                    </a:lnTo>
                    <a:lnTo>
                      <a:pt x="549" y="422"/>
                    </a:lnTo>
                    <a:lnTo>
                      <a:pt x="558" y="445"/>
                    </a:lnTo>
                    <a:lnTo>
                      <a:pt x="569" y="466"/>
                    </a:lnTo>
                    <a:lnTo>
                      <a:pt x="579" y="489"/>
                    </a:lnTo>
                    <a:lnTo>
                      <a:pt x="582" y="493"/>
                    </a:lnTo>
                    <a:lnTo>
                      <a:pt x="585" y="499"/>
                    </a:lnTo>
                    <a:lnTo>
                      <a:pt x="593" y="508"/>
                    </a:lnTo>
                    <a:lnTo>
                      <a:pt x="601" y="518"/>
                    </a:lnTo>
                    <a:lnTo>
                      <a:pt x="608" y="525"/>
                    </a:lnTo>
                    <a:lnTo>
                      <a:pt x="616" y="533"/>
                    </a:lnTo>
                    <a:lnTo>
                      <a:pt x="623" y="542"/>
                    </a:lnTo>
                    <a:lnTo>
                      <a:pt x="631" y="551"/>
                    </a:lnTo>
                    <a:lnTo>
                      <a:pt x="637" y="563"/>
                    </a:lnTo>
                    <a:lnTo>
                      <a:pt x="643" y="575"/>
                    </a:lnTo>
                    <a:lnTo>
                      <a:pt x="648" y="589"/>
                    </a:lnTo>
                    <a:lnTo>
                      <a:pt x="654" y="615"/>
                    </a:lnTo>
                    <a:lnTo>
                      <a:pt x="657" y="629"/>
                    </a:lnTo>
                    <a:lnTo>
                      <a:pt x="660" y="641"/>
                    </a:lnTo>
                    <a:lnTo>
                      <a:pt x="666" y="653"/>
                    </a:lnTo>
                    <a:lnTo>
                      <a:pt x="669" y="659"/>
                    </a:lnTo>
                    <a:lnTo>
                      <a:pt x="674" y="665"/>
                    </a:lnTo>
                    <a:lnTo>
                      <a:pt x="681" y="676"/>
                    </a:lnTo>
                    <a:lnTo>
                      <a:pt x="686" y="679"/>
                    </a:lnTo>
                    <a:lnTo>
                      <a:pt x="689" y="682"/>
                    </a:lnTo>
                    <a:lnTo>
                      <a:pt x="700" y="688"/>
                    </a:lnTo>
                    <a:lnTo>
                      <a:pt x="709" y="694"/>
                    </a:lnTo>
                    <a:lnTo>
                      <a:pt x="729" y="705"/>
                    </a:lnTo>
                    <a:lnTo>
                      <a:pt x="738" y="711"/>
                    </a:lnTo>
                    <a:lnTo>
                      <a:pt x="747" y="718"/>
                    </a:lnTo>
                    <a:lnTo>
                      <a:pt x="739" y="718"/>
                    </a:lnTo>
                    <a:lnTo>
                      <a:pt x="712" y="705"/>
                    </a:lnTo>
                    <a:lnTo>
                      <a:pt x="700" y="699"/>
                    </a:lnTo>
                    <a:lnTo>
                      <a:pt x="688" y="691"/>
                    </a:lnTo>
                    <a:lnTo>
                      <a:pt x="677" y="682"/>
                    </a:lnTo>
                    <a:lnTo>
                      <a:pt x="668" y="673"/>
                    </a:lnTo>
                    <a:lnTo>
                      <a:pt x="663" y="667"/>
                    </a:lnTo>
                    <a:lnTo>
                      <a:pt x="659" y="661"/>
                    </a:lnTo>
                    <a:lnTo>
                      <a:pt x="652" y="647"/>
                    </a:lnTo>
                    <a:lnTo>
                      <a:pt x="649" y="641"/>
                    </a:lnTo>
                    <a:lnTo>
                      <a:pt x="646" y="635"/>
                    </a:lnTo>
                    <a:lnTo>
                      <a:pt x="643" y="623"/>
                    </a:lnTo>
                    <a:lnTo>
                      <a:pt x="637" y="600"/>
                    </a:lnTo>
                    <a:lnTo>
                      <a:pt x="634" y="589"/>
                    </a:lnTo>
                    <a:lnTo>
                      <a:pt x="633" y="583"/>
                    </a:lnTo>
                    <a:lnTo>
                      <a:pt x="631" y="578"/>
                    </a:lnTo>
                    <a:lnTo>
                      <a:pt x="625" y="568"/>
                    </a:lnTo>
                    <a:lnTo>
                      <a:pt x="617" y="557"/>
                    </a:lnTo>
                    <a:lnTo>
                      <a:pt x="611" y="572"/>
                    </a:lnTo>
                    <a:lnTo>
                      <a:pt x="610" y="582"/>
                    </a:lnTo>
                    <a:lnTo>
                      <a:pt x="608" y="589"/>
                    </a:lnTo>
                    <a:lnTo>
                      <a:pt x="607" y="607"/>
                    </a:lnTo>
                    <a:lnTo>
                      <a:pt x="605" y="624"/>
                    </a:lnTo>
                    <a:lnTo>
                      <a:pt x="607" y="633"/>
                    </a:lnTo>
                    <a:lnTo>
                      <a:pt x="608" y="642"/>
                    </a:lnTo>
                    <a:lnTo>
                      <a:pt x="611" y="648"/>
                    </a:lnTo>
                    <a:lnTo>
                      <a:pt x="616" y="655"/>
                    </a:lnTo>
                    <a:lnTo>
                      <a:pt x="625" y="668"/>
                    </a:lnTo>
                    <a:lnTo>
                      <a:pt x="630" y="676"/>
                    </a:lnTo>
                    <a:lnTo>
                      <a:pt x="633" y="685"/>
                    </a:lnTo>
                    <a:lnTo>
                      <a:pt x="648" y="726"/>
                    </a:lnTo>
                    <a:lnTo>
                      <a:pt x="654" y="746"/>
                    </a:lnTo>
                    <a:lnTo>
                      <a:pt x="659" y="764"/>
                    </a:lnTo>
                    <a:lnTo>
                      <a:pt x="662" y="784"/>
                    </a:lnTo>
                    <a:lnTo>
                      <a:pt x="663" y="804"/>
                    </a:lnTo>
                    <a:lnTo>
                      <a:pt x="665" y="814"/>
                    </a:lnTo>
                    <a:lnTo>
                      <a:pt x="665" y="825"/>
                    </a:lnTo>
                    <a:lnTo>
                      <a:pt x="665" y="848"/>
                    </a:lnTo>
                    <a:lnTo>
                      <a:pt x="665" y="863"/>
                    </a:lnTo>
                    <a:lnTo>
                      <a:pt x="663" y="871"/>
                    </a:lnTo>
                    <a:lnTo>
                      <a:pt x="663" y="877"/>
                    </a:lnTo>
                    <a:lnTo>
                      <a:pt x="660" y="884"/>
                    </a:lnTo>
                    <a:lnTo>
                      <a:pt x="657" y="890"/>
                    </a:lnTo>
                    <a:lnTo>
                      <a:pt x="654" y="897"/>
                    </a:lnTo>
                    <a:lnTo>
                      <a:pt x="649" y="903"/>
                    </a:lnTo>
                    <a:lnTo>
                      <a:pt x="652" y="887"/>
                    </a:lnTo>
                    <a:lnTo>
                      <a:pt x="655" y="875"/>
                    </a:lnTo>
                    <a:lnTo>
                      <a:pt x="659" y="863"/>
                    </a:lnTo>
                    <a:lnTo>
                      <a:pt x="660" y="855"/>
                    </a:lnTo>
                    <a:lnTo>
                      <a:pt x="660" y="848"/>
                    </a:lnTo>
                    <a:lnTo>
                      <a:pt x="659" y="825"/>
                    </a:lnTo>
                    <a:lnTo>
                      <a:pt x="657" y="805"/>
                    </a:lnTo>
                    <a:lnTo>
                      <a:pt x="654" y="787"/>
                    </a:lnTo>
                    <a:lnTo>
                      <a:pt x="652" y="778"/>
                    </a:lnTo>
                    <a:lnTo>
                      <a:pt x="649" y="769"/>
                    </a:lnTo>
                    <a:lnTo>
                      <a:pt x="643" y="750"/>
                    </a:lnTo>
                    <a:lnTo>
                      <a:pt x="637" y="732"/>
                    </a:lnTo>
                    <a:lnTo>
                      <a:pt x="622" y="693"/>
                    </a:lnTo>
                    <a:lnTo>
                      <a:pt x="617" y="683"/>
                    </a:lnTo>
                    <a:lnTo>
                      <a:pt x="611" y="674"/>
                    </a:lnTo>
                    <a:lnTo>
                      <a:pt x="601" y="659"/>
                    </a:lnTo>
                    <a:lnTo>
                      <a:pt x="594" y="652"/>
                    </a:lnTo>
                    <a:lnTo>
                      <a:pt x="591" y="644"/>
                    </a:lnTo>
                    <a:lnTo>
                      <a:pt x="590" y="639"/>
                    </a:lnTo>
                    <a:lnTo>
                      <a:pt x="588" y="635"/>
                    </a:lnTo>
                    <a:lnTo>
                      <a:pt x="587" y="630"/>
                    </a:lnTo>
                    <a:lnTo>
                      <a:pt x="587" y="624"/>
                    </a:lnTo>
                    <a:lnTo>
                      <a:pt x="587" y="615"/>
                    </a:lnTo>
                    <a:lnTo>
                      <a:pt x="588" y="604"/>
                    </a:lnTo>
                    <a:lnTo>
                      <a:pt x="593" y="586"/>
                    </a:lnTo>
                    <a:lnTo>
                      <a:pt x="596" y="568"/>
                    </a:lnTo>
                    <a:lnTo>
                      <a:pt x="598" y="559"/>
                    </a:lnTo>
                    <a:lnTo>
                      <a:pt x="598" y="550"/>
                    </a:lnTo>
                    <a:lnTo>
                      <a:pt x="596" y="542"/>
                    </a:lnTo>
                    <a:lnTo>
                      <a:pt x="596" y="537"/>
                    </a:lnTo>
                    <a:lnTo>
                      <a:pt x="594" y="534"/>
                    </a:lnTo>
                    <a:lnTo>
                      <a:pt x="590" y="530"/>
                    </a:lnTo>
                    <a:lnTo>
                      <a:pt x="585" y="525"/>
                    </a:lnTo>
                    <a:lnTo>
                      <a:pt x="575" y="518"/>
                    </a:lnTo>
                    <a:lnTo>
                      <a:pt x="573" y="515"/>
                    </a:lnTo>
                    <a:lnTo>
                      <a:pt x="570" y="512"/>
                    </a:lnTo>
                    <a:lnTo>
                      <a:pt x="565" y="504"/>
                    </a:lnTo>
                    <a:lnTo>
                      <a:pt x="561" y="493"/>
                    </a:lnTo>
                    <a:lnTo>
                      <a:pt x="556" y="483"/>
                    </a:lnTo>
                    <a:lnTo>
                      <a:pt x="550" y="464"/>
                    </a:lnTo>
                    <a:lnTo>
                      <a:pt x="546" y="454"/>
                    </a:lnTo>
                    <a:lnTo>
                      <a:pt x="541" y="446"/>
                    </a:lnTo>
                    <a:lnTo>
                      <a:pt x="535" y="437"/>
                    </a:lnTo>
                    <a:lnTo>
                      <a:pt x="529" y="426"/>
                    </a:lnTo>
                    <a:lnTo>
                      <a:pt x="524" y="432"/>
                    </a:lnTo>
                    <a:lnTo>
                      <a:pt x="521" y="438"/>
                    </a:lnTo>
                    <a:lnTo>
                      <a:pt x="515" y="452"/>
                    </a:lnTo>
                    <a:lnTo>
                      <a:pt x="512" y="469"/>
                    </a:lnTo>
                    <a:lnTo>
                      <a:pt x="509" y="486"/>
                    </a:lnTo>
                    <a:lnTo>
                      <a:pt x="504" y="513"/>
                    </a:lnTo>
                    <a:lnTo>
                      <a:pt x="504" y="525"/>
                    </a:lnTo>
                    <a:lnTo>
                      <a:pt x="503" y="522"/>
                    </a:lnTo>
                    <a:lnTo>
                      <a:pt x="501" y="516"/>
                    </a:lnTo>
                    <a:lnTo>
                      <a:pt x="498" y="502"/>
                    </a:lnTo>
                    <a:lnTo>
                      <a:pt x="497" y="487"/>
                    </a:lnTo>
                    <a:lnTo>
                      <a:pt x="497" y="478"/>
                    </a:lnTo>
                    <a:lnTo>
                      <a:pt x="497" y="472"/>
                    </a:lnTo>
                    <a:lnTo>
                      <a:pt x="498" y="466"/>
                    </a:lnTo>
                    <a:lnTo>
                      <a:pt x="501" y="454"/>
                    </a:lnTo>
                    <a:lnTo>
                      <a:pt x="506" y="443"/>
                    </a:lnTo>
                    <a:lnTo>
                      <a:pt x="509" y="432"/>
                    </a:lnTo>
                    <a:lnTo>
                      <a:pt x="512" y="423"/>
                    </a:lnTo>
                    <a:lnTo>
                      <a:pt x="514" y="419"/>
                    </a:lnTo>
                    <a:lnTo>
                      <a:pt x="514" y="414"/>
                    </a:lnTo>
                    <a:lnTo>
                      <a:pt x="512" y="410"/>
                    </a:lnTo>
                    <a:lnTo>
                      <a:pt x="511" y="405"/>
                    </a:lnTo>
                    <a:lnTo>
                      <a:pt x="509" y="402"/>
                    </a:lnTo>
                    <a:lnTo>
                      <a:pt x="506" y="399"/>
                    </a:lnTo>
                    <a:lnTo>
                      <a:pt x="504" y="397"/>
                    </a:lnTo>
                    <a:lnTo>
                      <a:pt x="495" y="390"/>
                    </a:lnTo>
                    <a:lnTo>
                      <a:pt x="489" y="384"/>
                    </a:lnTo>
                    <a:lnTo>
                      <a:pt x="482" y="376"/>
                    </a:lnTo>
                    <a:lnTo>
                      <a:pt x="469" y="365"/>
                    </a:lnTo>
                    <a:lnTo>
                      <a:pt x="446" y="347"/>
                    </a:lnTo>
                    <a:lnTo>
                      <a:pt x="427" y="333"/>
                    </a:lnTo>
                    <a:lnTo>
                      <a:pt x="407" y="320"/>
                    </a:lnTo>
                    <a:lnTo>
                      <a:pt x="389" y="309"/>
                    </a:lnTo>
                    <a:lnTo>
                      <a:pt x="369" y="300"/>
                    </a:lnTo>
                    <a:lnTo>
                      <a:pt x="347" y="289"/>
                    </a:lnTo>
                    <a:lnTo>
                      <a:pt x="297" y="267"/>
                    </a:lnTo>
                    <a:lnTo>
                      <a:pt x="294" y="267"/>
                    </a:lnTo>
                    <a:lnTo>
                      <a:pt x="291" y="268"/>
                    </a:lnTo>
                    <a:lnTo>
                      <a:pt x="286" y="270"/>
                    </a:lnTo>
                    <a:lnTo>
                      <a:pt x="295" y="292"/>
                    </a:lnTo>
                    <a:lnTo>
                      <a:pt x="302" y="312"/>
                    </a:lnTo>
                    <a:lnTo>
                      <a:pt x="312" y="350"/>
                    </a:lnTo>
                    <a:lnTo>
                      <a:pt x="323" y="388"/>
                    </a:lnTo>
                    <a:lnTo>
                      <a:pt x="331" y="410"/>
                    </a:lnTo>
                    <a:lnTo>
                      <a:pt x="338" y="432"/>
                    </a:lnTo>
                    <a:lnTo>
                      <a:pt x="361" y="487"/>
                    </a:lnTo>
                    <a:lnTo>
                      <a:pt x="372" y="512"/>
                    </a:lnTo>
                    <a:lnTo>
                      <a:pt x="381" y="536"/>
                    </a:lnTo>
                    <a:lnTo>
                      <a:pt x="387" y="562"/>
                    </a:lnTo>
                    <a:lnTo>
                      <a:pt x="392" y="574"/>
                    </a:lnTo>
                    <a:lnTo>
                      <a:pt x="393" y="588"/>
                    </a:lnTo>
                    <a:lnTo>
                      <a:pt x="398" y="615"/>
                    </a:lnTo>
                    <a:lnTo>
                      <a:pt x="398" y="629"/>
                    </a:lnTo>
                    <a:lnTo>
                      <a:pt x="398" y="644"/>
                    </a:lnTo>
                    <a:lnTo>
                      <a:pt x="398" y="729"/>
                    </a:lnTo>
                    <a:lnTo>
                      <a:pt x="398" y="750"/>
                    </a:lnTo>
                    <a:lnTo>
                      <a:pt x="395" y="770"/>
                    </a:lnTo>
                    <a:lnTo>
                      <a:pt x="392" y="788"/>
                    </a:lnTo>
                    <a:lnTo>
                      <a:pt x="387" y="807"/>
                    </a:lnTo>
                    <a:lnTo>
                      <a:pt x="384" y="823"/>
                    </a:lnTo>
                    <a:lnTo>
                      <a:pt x="381" y="842"/>
                    </a:lnTo>
                    <a:lnTo>
                      <a:pt x="379" y="851"/>
                    </a:lnTo>
                    <a:lnTo>
                      <a:pt x="378" y="862"/>
                    </a:lnTo>
                    <a:lnTo>
                      <a:pt x="378" y="872"/>
                    </a:lnTo>
                    <a:lnTo>
                      <a:pt x="376" y="883"/>
                    </a:lnTo>
                    <a:lnTo>
                      <a:pt x="378" y="886"/>
                    </a:lnTo>
                    <a:lnTo>
                      <a:pt x="378" y="889"/>
                    </a:lnTo>
                    <a:lnTo>
                      <a:pt x="381" y="893"/>
                    </a:lnTo>
                    <a:lnTo>
                      <a:pt x="385" y="898"/>
                    </a:lnTo>
                    <a:lnTo>
                      <a:pt x="390" y="901"/>
                    </a:lnTo>
                    <a:lnTo>
                      <a:pt x="402" y="907"/>
                    </a:lnTo>
                    <a:lnTo>
                      <a:pt x="407" y="912"/>
                    </a:lnTo>
                    <a:lnTo>
                      <a:pt x="410" y="913"/>
                    </a:lnTo>
                    <a:lnTo>
                      <a:pt x="411" y="916"/>
                    </a:lnTo>
                    <a:lnTo>
                      <a:pt x="431" y="941"/>
                    </a:lnTo>
                    <a:lnTo>
                      <a:pt x="451" y="962"/>
                    </a:lnTo>
                    <a:lnTo>
                      <a:pt x="460" y="973"/>
                    </a:lnTo>
                    <a:lnTo>
                      <a:pt x="469" y="983"/>
                    </a:lnTo>
                    <a:lnTo>
                      <a:pt x="482" y="992"/>
                    </a:lnTo>
                    <a:lnTo>
                      <a:pt x="494" y="1003"/>
                    </a:lnTo>
                    <a:lnTo>
                      <a:pt x="503" y="1011"/>
                    </a:lnTo>
                    <a:lnTo>
                      <a:pt x="511" y="1018"/>
                    </a:lnTo>
                    <a:lnTo>
                      <a:pt x="517" y="1027"/>
                    </a:lnTo>
                    <a:lnTo>
                      <a:pt x="523" y="1038"/>
                    </a:lnTo>
                    <a:lnTo>
                      <a:pt x="529" y="1047"/>
                    </a:lnTo>
                    <a:lnTo>
                      <a:pt x="533" y="1058"/>
                    </a:lnTo>
                    <a:lnTo>
                      <a:pt x="538" y="1070"/>
                    </a:lnTo>
                    <a:lnTo>
                      <a:pt x="543" y="1081"/>
                    </a:lnTo>
                    <a:lnTo>
                      <a:pt x="546" y="1091"/>
                    </a:lnTo>
                    <a:lnTo>
                      <a:pt x="549" y="1102"/>
                    </a:lnTo>
                    <a:lnTo>
                      <a:pt x="552" y="1122"/>
                    </a:lnTo>
                    <a:lnTo>
                      <a:pt x="553" y="1131"/>
                    </a:lnTo>
                    <a:lnTo>
                      <a:pt x="553" y="1140"/>
                    </a:lnTo>
                    <a:lnTo>
                      <a:pt x="552" y="1146"/>
                    </a:lnTo>
                    <a:lnTo>
                      <a:pt x="550" y="1152"/>
                    </a:lnTo>
                    <a:lnTo>
                      <a:pt x="550" y="1146"/>
                    </a:lnTo>
                    <a:lnTo>
                      <a:pt x="549" y="1138"/>
                    </a:lnTo>
                    <a:lnTo>
                      <a:pt x="547" y="1126"/>
                    </a:lnTo>
                    <a:lnTo>
                      <a:pt x="543" y="1114"/>
                    </a:lnTo>
                    <a:lnTo>
                      <a:pt x="538" y="1103"/>
                    </a:lnTo>
                    <a:lnTo>
                      <a:pt x="527" y="1082"/>
                    </a:lnTo>
                    <a:lnTo>
                      <a:pt x="521" y="1070"/>
                    </a:lnTo>
                    <a:lnTo>
                      <a:pt x="515" y="1058"/>
                    </a:lnTo>
                    <a:lnTo>
                      <a:pt x="509" y="1046"/>
                    </a:lnTo>
                    <a:lnTo>
                      <a:pt x="504" y="1037"/>
                    </a:lnTo>
                    <a:lnTo>
                      <a:pt x="498" y="1027"/>
                    </a:lnTo>
                    <a:lnTo>
                      <a:pt x="491" y="1020"/>
                    </a:lnTo>
                    <a:lnTo>
                      <a:pt x="485" y="1012"/>
                    </a:lnTo>
                    <a:lnTo>
                      <a:pt x="477" y="1006"/>
                    </a:lnTo>
                    <a:lnTo>
                      <a:pt x="457" y="991"/>
                    </a:lnTo>
                    <a:lnTo>
                      <a:pt x="445" y="980"/>
                    </a:lnTo>
                    <a:lnTo>
                      <a:pt x="436" y="968"/>
                    </a:lnTo>
                    <a:lnTo>
                      <a:pt x="418" y="945"/>
                    </a:lnTo>
                    <a:lnTo>
                      <a:pt x="408" y="936"/>
                    </a:lnTo>
                    <a:lnTo>
                      <a:pt x="404" y="932"/>
                    </a:lnTo>
                    <a:lnTo>
                      <a:pt x="399" y="927"/>
                    </a:lnTo>
                    <a:lnTo>
                      <a:pt x="393" y="922"/>
                    </a:lnTo>
                    <a:lnTo>
                      <a:pt x="387" y="919"/>
                    </a:lnTo>
                    <a:lnTo>
                      <a:pt x="379" y="916"/>
                    </a:lnTo>
                    <a:lnTo>
                      <a:pt x="372" y="913"/>
                    </a:lnTo>
                    <a:lnTo>
                      <a:pt x="361" y="1006"/>
                    </a:lnTo>
                    <a:lnTo>
                      <a:pt x="361" y="1142"/>
                    </a:lnTo>
                    <a:lnTo>
                      <a:pt x="361" y="1151"/>
                    </a:lnTo>
                    <a:lnTo>
                      <a:pt x="363" y="1158"/>
                    </a:lnTo>
                    <a:lnTo>
                      <a:pt x="364" y="1166"/>
                    </a:lnTo>
                    <a:lnTo>
                      <a:pt x="366" y="1173"/>
                    </a:lnTo>
                    <a:lnTo>
                      <a:pt x="372" y="1187"/>
                    </a:lnTo>
                    <a:lnTo>
                      <a:pt x="378" y="1199"/>
                    </a:lnTo>
                    <a:lnTo>
                      <a:pt x="387" y="1212"/>
                    </a:lnTo>
                    <a:lnTo>
                      <a:pt x="395" y="1225"/>
                    </a:lnTo>
                    <a:lnTo>
                      <a:pt x="404" y="1239"/>
                    </a:lnTo>
                    <a:lnTo>
                      <a:pt x="411" y="1254"/>
                    </a:lnTo>
                    <a:lnTo>
                      <a:pt x="419" y="1269"/>
                    </a:lnTo>
                    <a:lnTo>
                      <a:pt x="424" y="1285"/>
                    </a:lnTo>
                    <a:lnTo>
                      <a:pt x="433" y="1315"/>
                    </a:lnTo>
                    <a:lnTo>
                      <a:pt x="437" y="1329"/>
                    </a:lnTo>
                    <a:lnTo>
                      <a:pt x="440" y="1335"/>
                    </a:lnTo>
                    <a:lnTo>
                      <a:pt x="445" y="1341"/>
                    </a:lnTo>
                    <a:lnTo>
                      <a:pt x="450" y="1347"/>
                    </a:lnTo>
                    <a:lnTo>
                      <a:pt x="454" y="1353"/>
                    </a:lnTo>
                    <a:lnTo>
                      <a:pt x="460" y="1359"/>
                    </a:lnTo>
                    <a:lnTo>
                      <a:pt x="466" y="1364"/>
                    </a:lnTo>
                    <a:lnTo>
                      <a:pt x="486" y="1376"/>
                    </a:lnTo>
                    <a:lnTo>
                      <a:pt x="503" y="1388"/>
                    </a:lnTo>
                    <a:lnTo>
                      <a:pt x="517" y="1399"/>
                    </a:lnTo>
                    <a:lnTo>
                      <a:pt x="530" y="1411"/>
                    </a:lnTo>
                    <a:lnTo>
                      <a:pt x="543" y="1425"/>
                    </a:lnTo>
                    <a:lnTo>
                      <a:pt x="556" y="1437"/>
                    </a:lnTo>
                    <a:lnTo>
                      <a:pt x="570" y="1452"/>
                    </a:lnTo>
                    <a:lnTo>
                      <a:pt x="585" y="1469"/>
                    </a:lnTo>
                    <a:lnTo>
                      <a:pt x="599" y="1484"/>
                    </a:lnTo>
                    <a:lnTo>
                      <a:pt x="613" y="1501"/>
                    </a:lnTo>
                    <a:lnTo>
                      <a:pt x="628" y="1520"/>
                    </a:lnTo>
                    <a:lnTo>
                      <a:pt x="614" y="1510"/>
                    </a:lnTo>
                    <a:lnTo>
                      <a:pt x="602" y="1501"/>
                    </a:lnTo>
                    <a:lnTo>
                      <a:pt x="591" y="1492"/>
                    </a:lnTo>
                    <a:lnTo>
                      <a:pt x="581" y="1481"/>
                    </a:lnTo>
                    <a:lnTo>
                      <a:pt x="561" y="1461"/>
                    </a:lnTo>
                    <a:lnTo>
                      <a:pt x="540" y="1438"/>
                    </a:lnTo>
                    <a:lnTo>
                      <a:pt x="540" y="1446"/>
                    </a:lnTo>
                    <a:lnTo>
                      <a:pt x="540" y="1452"/>
                    </a:lnTo>
                    <a:lnTo>
                      <a:pt x="540" y="1458"/>
                    </a:lnTo>
                    <a:lnTo>
                      <a:pt x="540" y="1464"/>
                    </a:lnTo>
                    <a:lnTo>
                      <a:pt x="537" y="1475"/>
                    </a:lnTo>
                    <a:lnTo>
                      <a:pt x="533" y="1484"/>
                    </a:lnTo>
                    <a:lnTo>
                      <a:pt x="527" y="1501"/>
                    </a:lnTo>
                    <a:lnTo>
                      <a:pt x="524" y="1511"/>
                    </a:lnTo>
                    <a:lnTo>
                      <a:pt x="524" y="1523"/>
                    </a:lnTo>
                    <a:lnTo>
                      <a:pt x="524" y="1530"/>
                    </a:lnTo>
                    <a:lnTo>
                      <a:pt x="524" y="1534"/>
                    </a:lnTo>
                    <a:lnTo>
                      <a:pt x="527" y="1545"/>
                    </a:lnTo>
                    <a:lnTo>
                      <a:pt x="530" y="1554"/>
                    </a:lnTo>
                    <a:lnTo>
                      <a:pt x="532" y="1558"/>
                    </a:lnTo>
                    <a:lnTo>
                      <a:pt x="532" y="1565"/>
                    </a:lnTo>
                    <a:lnTo>
                      <a:pt x="532" y="1593"/>
                    </a:lnTo>
                    <a:lnTo>
                      <a:pt x="529" y="1589"/>
                    </a:lnTo>
                    <a:lnTo>
                      <a:pt x="526" y="1581"/>
                    </a:lnTo>
                    <a:lnTo>
                      <a:pt x="523" y="1566"/>
                    </a:lnTo>
                    <a:lnTo>
                      <a:pt x="518" y="1549"/>
                    </a:lnTo>
                    <a:lnTo>
                      <a:pt x="517" y="1543"/>
                    </a:lnTo>
                    <a:lnTo>
                      <a:pt x="515" y="1536"/>
                    </a:lnTo>
                    <a:lnTo>
                      <a:pt x="512" y="1540"/>
                    </a:lnTo>
                    <a:lnTo>
                      <a:pt x="509" y="1545"/>
                    </a:lnTo>
                    <a:lnTo>
                      <a:pt x="506" y="1554"/>
                    </a:lnTo>
                    <a:lnTo>
                      <a:pt x="503" y="1563"/>
                    </a:lnTo>
                    <a:lnTo>
                      <a:pt x="500" y="1574"/>
                    </a:lnTo>
                    <a:lnTo>
                      <a:pt x="498" y="1583"/>
                    </a:lnTo>
                    <a:lnTo>
                      <a:pt x="497" y="1587"/>
                    </a:lnTo>
                    <a:lnTo>
                      <a:pt x="495" y="1592"/>
                    </a:lnTo>
                    <a:lnTo>
                      <a:pt x="492" y="1597"/>
                    </a:lnTo>
                    <a:lnTo>
                      <a:pt x="491" y="1601"/>
                    </a:lnTo>
                    <a:lnTo>
                      <a:pt x="488" y="1604"/>
                    </a:lnTo>
                    <a:lnTo>
                      <a:pt x="483" y="1607"/>
                    </a:lnTo>
                    <a:lnTo>
                      <a:pt x="489" y="1583"/>
                    </a:lnTo>
                    <a:lnTo>
                      <a:pt x="497" y="1560"/>
                    </a:lnTo>
                    <a:lnTo>
                      <a:pt x="512" y="1517"/>
                    </a:lnTo>
                    <a:lnTo>
                      <a:pt x="518" y="1498"/>
                    </a:lnTo>
                    <a:lnTo>
                      <a:pt x="520" y="1487"/>
                    </a:lnTo>
                    <a:lnTo>
                      <a:pt x="523" y="1478"/>
                    </a:lnTo>
                    <a:lnTo>
                      <a:pt x="523" y="1469"/>
                    </a:lnTo>
                    <a:lnTo>
                      <a:pt x="524" y="1458"/>
                    </a:lnTo>
                    <a:lnTo>
                      <a:pt x="523" y="1440"/>
                    </a:lnTo>
                    <a:lnTo>
                      <a:pt x="521" y="1434"/>
                    </a:lnTo>
                    <a:lnTo>
                      <a:pt x="518" y="1428"/>
                    </a:lnTo>
                    <a:lnTo>
                      <a:pt x="515" y="1423"/>
                    </a:lnTo>
                    <a:lnTo>
                      <a:pt x="512" y="1418"/>
                    </a:lnTo>
                    <a:lnTo>
                      <a:pt x="508" y="1414"/>
                    </a:lnTo>
                    <a:lnTo>
                      <a:pt x="503" y="1411"/>
                    </a:lnTo>
                    <a:lnTo>
                      <a:pt x="491" y="1403"/>
                    </a:lnTo>
                    <a:lnTo>
                      <a:pt x="466" y="1390"/>
                    </a:lnTo>
                    <a:lnTo>
                      <a:pt x="453" y="1382"/>
                    </a:lnTo>
                    <a:lnTo>
                      <a:pt x="446" y="1379"/>
                    </a:lnTo>
                    <a:lnTo>
                      <a:pt x="440" y="1373"/>
                    </a:lnTo>
                    <a:lnTo>
                      <a:pt x="442" y="1408"/>
                    </a:lnTo>
                    <a:lnTo>
                      <a:pt x="442" y="1435"/>
                    </a:lnTo>
                    <a:lnTo>
                      <a:pt x="440" y="1463"/>
                    </a:lnTo>
                    <a:lnTo>
                      <a:pt x="437" y="1496"/>
                    </a:lnTo>
                    <a:lnTo>
                      <a:pt x="436" y="1508"/>
                    </a:lnTo>
                    <a:lnTo>
                      <a:pt x="433" y="1519"/>
                    </a:lnTo>
                    <a:lnTo>
                      <a:pt x="428" y="1530"/>
                    </a:lnTo>
                    <a:lnTo>
                      <a:pt x="422" y="1540"/>
                    </a:lnTo>
                    <a:lnTo>
                      <a:pt x="414" y="1551"/>
                    </a:lnTo>
                    <a:lnTo>
                      <a:pt x="407" y="1562"/>
                    </a:lnTo>
                    <a:lnTo>
                      <a:pt x="399" y="1571"/>
                    </a:lnTo>
                    <a:lnTo>
                      <a:pt x="392" y="1580"/>
                    </a:lnTo>
                    <a:lnTo>
                      <a:pt x="376" y="1595"/>
                    </a:lnTo>
                    <a:lnTo>
                      <a:pt x="363" y="1606"/>
                    </a:lnTo>
                    <a:lnTo>
                      <a:pt x="349" y="1616"/>
                    </a:lnTo>
                    <a:lnTo>
                      <a:pt x="367" y="1600"/>
                    </a:lnTo>
                    <a:lnTo>
                      <a:pt x="382" y="1584"/>
                    </a:lnTo>
                    <a:lnTo>
                      <a:pt x="396" y="1568"/>
                    </a:lnTo>
                    <a:lnTo>
                      <a:pt x="401" y="1560"/>
                    </a:lnTo>
                    <a:lnTo>
                      <a:pt x="407" y="1551"/>
                    </a:lnTo>
                    <a:lnTo>
                      <a:pt x="411" y="1542"/>
                    </a:lnTo>
                    <a:lnTo>
                      <a:pt x="416" y="1533"/>
                    </a:lnTo>
                    <a:lnTo>
                      <a:pt x="419" y="1523"/>
                    </a:lnTo>
                    <a:lnTo>
                      <a:pt x="422" y="1513"/>
                    </a:lnTo>
                    <a:lnTo>
                      <a:pt x="428" y="1493"/>
                    </a:lnTo>
                    <a:lnTo>
                      <a:pt x="430" y="1469"/>
                    </a:lnTo>
                    <a:lnTo>
                      <a:pt x="430" y="1461"/>
                    </a:lnTo>
                    <a:lnTo>
                      <a:pt x="430" y="1455"/>
                    </a:lnTo>
                    <a:lnTo>
                      <a:pt x="428" y="1440"/>
                    </a:lnTo>
                    <a:lnTo>
                      <a:pt x="413" y="1461"/>
                    </a:lnTo>
                    <a:lnTo>
                      <a:pt x="398" y="1481"/>
                    </a:lnTo>
                    <a:lnTo>
                      <a:pt x="384" y="1499"/>
                    </a:lnTo>
                    <a:lnTo>
                      <a:pt x="369" y="1520"/>
                    </a:lnTo>
                    <a:lnTo>
                      <a:pt x="376" y="1507"/>
                    </a:lnTo>
                    <a:lnTo>
                      <a:pt x="385" y="1492"/>
                    </a:lnTo>
                    <a:lnTo>
                      <a:pt x="395" y="1473"/>
                    </a:lnTo>
                    <a:lnTo>
                      <a:pt x="405" y="1453"/>
                    </a:lnTo>
                    <a:lnTo>
                      <a:pt x="413" y="1432"/>
                    </a:lnTo>
                    <a:lnTo>
                      <a:pt x="416" y="1423"/>
                    </a:lnTo>
                    <a:lnTo>
                      <a:pt x="419" y="1412"/>
                    </a:lnTo>
                    <a:lnTo>
                      <a:pt x="421" y="1403"/>
                    </a:lnTo>
                    <a:lnTo>
                      <a:pt x="422" y="1396"/>
                    </a:lnTo>
                    <a:lnTo>
                      <a:pt x="421" y="1362"/>
                    </a:lnTo>
                    <a:lnTo>
                      <a:pt x="421" y="1348"/>
                    </a:lnTo>
                    <a:lnTo>
                      <a:pt x="419" y="1336"/>
                    </a:lnTo>
                    <a:lnTo>
                      <a:pt x="416" y="1324"/>
                    </a:lnTo>
                    <a:lnTo>
                      <a:pt x="413" y="1312"/>
                    </a:lnTo>
                    <a:lnTo>
                      <a:pt x="401" y="1282"/>
                    </a:lnTo>
                    <a:lnTo>
                      <a:pt x="395" y="1269"/>
                    </a:lnTo>
                    <a:lnTo>
                      <a:pt x="389" y="1257"/>
                    </a:lnTo>
                    <a:lnTo>
                      <a:pt x="378" y="1237"/>
                    </a:lnTo>
                    <a:lnTo>
                      <a:pt x="367" y="1218"/>
                    </a:lnTo>
                    <a:lnTo>
                      <a:pt x="356" y="1199"/>
                    </a:lnTo>
                    <a:lnTo>
                      <a:pt x="352" y="1190"/>
                    </a:lnTo>
                    <a:lnTo>
                      <a:pt x="347" y="1180"/>
                    </a:lnTo>
                    <a:lnTo>
                      <a:pt x="340" y="1160"/>
                    </a:lnTo>
                    <a:lnTo>
                      <a:pt x="337" y="1149"/>
                    </a:lnTo>
                    <a:lnTo>
                      <a:pt x="334" y="1138"/>
                    </a:lnTo>
                    <a:lnTo>
                      <a:pt x="332" y="1126"/>
                    </a:lnTo>
                    <a:lnTo>
                      <a:pt x="332" y="1113"/>
                    </a:lnTo>
                    <a:lnTo>
                      <a:pt x="332" y="1079"/>
                    </a:lnTo>
                    <a:lnTo>
                      <a:pt x="332" y="1050"/>
                    </a:lnTo>
                    <a:lnTo>
                      <a:pt x="335" y="988"/>
                    </a:lnTo>
                    <a:lnTo>
                      <a:pt x="323" y="989"/>
                    </a:lnTo>
                    <a:lnTo>
                      <a:pt x="314" y="992"/>
                    </a:lnTo>
                    <a:lnTo>
                      <a:pt x="305" y="995"/>
                    </a:lnTo>
                    <a:lnTo>
                      <a:pt x="297" y="1000"/>
                    </a:lnTo>
                    <a:lnTo>
                      <a:pt x="280" y="1011"/>
                    </a:lnTo>
                    <a:lnTo>
                      <a:pt x="262" y="1023"/>
                    </a:lnTo>
                    <a:lnTo>
                      <a:pt x="253" y="1027"/>
                    </a:lnTo>
                    <a:lnTo>
                      <a:pt x="245" y="1033"/>
                    </a:lnTo>
                    <a:lnTo>
                      <a:pt x="239" y="1038"/>
                    </a:lnTo>
                    <a:lnTo>
                      <a:pt x="234" y="1043"/>
                    </a:lnTo>
                    <a:lnTo>
                      <a:pt x="231" y="1046"/>
                    </a:lnTo>
                    <a:lnTo>
                      <a:pt x="230" y="1049"/>
                    </a:lnTo>
                    <a:lnTo>
                      <a:pt x="225" y="1055"/>
                    </a:lnTo>
                    <a:lnTo>
                      <a:pt x="222" y="1062"/>
                    </a:lnTo>
                    <a:lnTo>
                      <a:pt x="219" y="1073"/>
                    </a:lnTo>
                    <a:lnTo>
                      <a:pt x="215" y="1091"/>
                    </a:lnTo>
                    <a:lnTo>
                      <a:pt x="210" y="1110"/>
                    </a:lnTo>
                    <a:lnTo>
                      <a:pt x="207" y="1126"/>
                    </a:lnTo>
                    <a:lnTo>
                      <a:pt x="205" y="1143"/>
                    </a:lnTo>
                    <a:lnTo>
                      <a:pt x="201" y="1160"/>
                    </a:lnTo>
                    <a:lnTo>
                      <a:pt x="196" y="1177"/>
                    </a:lnTo>
                    <a:lnTo>
                      <a:pt x="190" y="1193"/>
                    </a:lnTo>
                    <a:lnTo>
                      <a:pt x="186" y="1201"/>
                    </a:lnTo>
                    <a:lnTo>
                      <a:pt x="180" y="1208"/>
                    </a:lnTo>
                    <a:lnTo>
                      <a:pt x="184" y="1192"/>
                    </a:lnTo>
                    <a:lnTo>
                      <a:pt x="186" y="1178"/>
                    </a:lnTo>
                    <a:lnTo>
                      <a:pt x="186" y="1167"/>
                    </a:lnTo>
                    <a:lnTo>
                      <a:pt x="186" y="1158"/>
                    </a:lnTo>
                    <a:lnTo>
                      <a:pt x="186" y="1151"/>
                    </a:lnTo>
                    <a:lnTo>
                      <a:pt x="187" y="1142"/>
                    </a:lnTo>
                    <a:lnTo>
                      <a:pt x="187" y="1137"/>
                    </a:lnTo>
                    <a:lnTo>
                      <a:pt x="189" y="1131"/>
                    </a:lnTo>
                    <a:lnTo>
                      <a:pt x="192" y="1119"/>
                    </a:lnTo>
                    <a:lnTo>
                      <a:pt x="198" y="1076"/>
                    </a:lnTo>
                    <a:lnTo>
                      <a:pt x="183" y="1091"/>
                    </a:lnTo>
                    <a:lnTo>
                      <a:pt x="175" y="1100"/>
                    </a:lnTo>
                    <a:lnTo>
                      <a:pt x="166" y="1108"/>
                    </a:lnTo>
                    <a:lnTo>
                      <a:pt x="158" y="1114"/>
                    </a:lnTo>
                    <a:lnTo>
                      <a:pt x="149" y="1119"/>
                    </a:lnTo>
                    <a:lnTo>
                      <a:pt x="144" y="1122"/>
                    </a:lnTo>
                    <a:lnTo>
                      <a:pt x="138" y="1123"/>
                    </a:lnTo>
                    <a:lnTo>
                      <a:pt x="134" y="1123"/>
                    </a:lnTo>
                    <a:lnTo>
                      <a:pt x="129" y="1123"/>
                    </a:lnTo>
                    <a:lnTo>
                      <a:pt x="64" y="1119"/>
                    </a:lnTo>
                    <a:lnTo>
                      <a:pt x="54" y="1119"/>
                    </a:lnTo>
                    <a:lnTo>
                      <a:pt x="45" y="1120"/>
                    </a:lnTo>
                    <a:lnTo>
                      <a:pt x="38" y="1123"/>
                    </a:lnTo>
                    <a:lnTo>
                      <a:pt x="30" y="1128"/>
                    </a:lnTo>
                    <a:lnTo>
                      <a:pt x="16" y="1137"/>
                    </a:lnTo>
                    <a:lnTo>
                      <a:pt x="9" y="1142"/>
                    </a:lnTo>
                    <a:lnTo>
                      <a:pt x="0" y="1145"/>
                    </a:lnTo>
                    <a:lnTo>
                      <a:pt x="7" y="1137"/>
                    </a:lnTo>
                    <a:lnTo>
                      <a:pt x="13" y="1129"/>
                    </a:lnTo>
                    <a:lnTo>
                      <a:pt x="22" y="1123"/>
                    </a:lnTo>
                    <a:lnTo>
                      <a:pt x="30" y="1117"/>
                    </a:lnTo>
                    <a:lnTo>
                      <a:pt x="39" y="1113"/>
                    </a:lnTo>
                    <a:lnTo>
                      <a:pt x="50" y="1110"/>
                    </a:lnTo>
                    <a:lnTo>
                      <a:pt x="59" y="1108"/>
                    </a:lnTo>
                    <a:lnTo>
                      <a:pt x="70" y="1108"/>
                    </a:lnTo>
                    <a:lnTo>
                      <a:pt x="123" y="1111"/>
                    </a:lnTo>
                    <a:lnTo>
                      <a:pt x="131" y="1111"/>
                    </a:lnTo>
                    <a:lnTo>
                      <a:pt x="138" y="1110"/>
                    </a:lnTo>
                    <a:lnTo>
                      <a:pt x="144" y="1108"/>
                    </a:lnTo>
                    <a:lnTo>
                      <a:pt x="151" y="1105"/>
                    </a:lnTo>
                    <a:lnTo>
                      <a:pt x="155" y="1102"/>
                    </a:lnTo>
                    <a:lnTo>
                      <a:pt x="160" y="1099"/>
                    </a:lnTo>
                    <a:lnTo>
                      <a:pt x="164" y="1094"/>
                    </a:lnTo>
                    <a:lnTo>
                      <a:pt x="169" y="1090"/>
                    </a:lnTo>
                    <a:lnTo>
                      <a:pt x="176" y="1079"/>
                    </a:lnTo>
                    <a:lnTo>
                      <a:pt x="186" y="1067"/>
                    </a:lnTo>
                    <a:lnTo>
                      <a:pt x="193" y="1055"/>
                    </a:lnTo>
                    <a:lnTo>
                      <a:pt x="202" y="1041"/>
                    </a:lnTo>
                    <a:lnTo>
                      <a:pt x="210" y="1033"/>
                    </a:lnTo>
                    <a:lnTo>
                      <a:pt x="216" y="1027"/>
                    </a:lnTo>
                    <a:lnTo>
                      <a:pt x="224" y="1021"/>
                    </a:lnTo>
                    <a:lnTo>
                      <a:pt x="231" y="1015"/>
                    </a:lnTo>
                    <a:lnTo>
                      <a:pt x="239" y="1011"/>
                    </a:lnTo>
                    <a:lnTo>
                      <a:pt x="247" y="1006"/>
                    </a:lnTo>
                    <a:lnTo>
                      <a:pt x="263" y="998"/>
                    </a:lnTo>
                    <a:lnTo>
                      <a:pt x="279" y="991"/>
                    </a:lnTo>
                    <a:lnTo>
                      <a:pt x="288" y="986"/>
                    </a:lnTo>
                    <a:lnTo>
                      <a:pt x="295" y="982"/>
                    </a:lnTo>
                    <a:lnTo>
                      <a:pt x="311" y="971"/>
                    </a:lnTo>
                    <a:lnTo>
                      <a:pt x="318" y="965"/>
                    </a:lnTo>
                    <a:lnTo>
                      <a:pt x="326" y="959"/>
                    </a:lnTo>
                    <a:lnTo>
                      <a:pt x="332" y="951"/>
                    </a:lnTo>
                    <a:lnTo>
                      <a:pt x="335" y="945"/>
                    </a:lnTo>
                    <a:lnTo>
                      <a:pt x="338" y="938"/>
                    </a:lnTo>
                    <a:lnTo>
                      <a:pt x="340" y="930"/>
                    </a:lnTo>
                    <a:lnTo>
                      <a:pt x="341" y="915"/>
                    </a:lnTo>
                    <a:lnTo>
                      <a:pt x="343" y="906"/>
                    </a:lnTo>
                    <a:lnTo>
                      <a:pt x="346" y="897"/>
                    </a:lnTo>
                    <a:lnTo>
                      <a:pt x="355" y="858"/>
                    </a:lnTo>
                    <a:lnTo>
                      <a:pt x="361" y="825"/>
                    </a:lnTo>
                    <a:lnTo>
                      <a:pt x="367" y="790"/>
                    </a:lnTo>
                    <a:lnTo>
                      <a:pt x="372" y="750"/>
                    </a:lnTo>
                    <a:lnTo>
                      <a:pt x="375" y="725"/>
                    </a:lnTo>
                    <a:lnTo>
                      <a:pt x="375" y="712"/>
                    </a:lnTo>
                    <a:lnTo>
                      <a:pt x="375" y="700"/>
                    </a:lnTo>
                    <a:lnTo>
                      <a:pt x="375" y="677"/>
                    </a:lnTo>
                    <a:lnTo>
                      <a:pt x="372" y="650"/>
                    </a:lnTo>
                    <a:lnTo>
                      <a:pt x="366" y="613"/>
                    </a:lnTo>
                    <a:lnTo>
                      <a:pt x="360" y="582"/>
                    </a:lnTo>
                    <a:lnTo>
                      <a:pt x="353" y="551"/>
                    </a:lnTo>
                    <a:lnTo>
                      <a:pt x="344" y="521"/>
                    </a:lnTo>
                    <a:lnTo>
                      <a:pt x="334" y="493"/>
                    </a:lnTo>
                    <a:lnTo>
                      <a:pt x="320" y="464"/>
                    </a:lnTo>
                    <a:lnTo>
                      <a:pt x="312" y="449"/>
                    </a:lnTo>
                    <a:lnTo>
                      <a:pt x="305" y="434"/>
                    </a:lnTo>
                    <a:lnTo>
                      <a:pt x="286" y="402"/>
                    </a:lnTo>
                    <a:lnTo>
                      <a:pt x="280" y="407"/>
                    </a:lnTo>
                    <a:lnTo>
                      <a:pt x="277" y="410"/>
                    </a:lnTo>
                    <a:lnTo>
                      <a:pt x="274" y="414"/>
                    </a:lnTo>
                    <a:lnTo>
                      <a:pt x="271" y="419"/>
                    </a:lnTo>
                    <a:lnTo>
                      <a:pt x="268" y="429"/>
                    </a:lnTo>
                    <a:lnTo>
                      <a:pt x="262" y="440"/>
                    </a:lnTo>
                    <a:lnTo>
                      <a:pt x="257" y="446"/>
                    </a:lnTo>
                    <a:lnTo>
                      <a:pt x="251" y="451"/>
                    </a:lnTo>
                    <a:lnTo>
                      <a:pt x="242" y="461"/>
                    </a:lnTo>
                    <a:lnTo>
                      <a:pt x="238" y="466"/>
                    </a:lnTo>
                    <a:lnTo>
                      <a:pt x="233" y="470"/>
                    </a:lnTo>
                    <a:lnTo>
                      <a:pt x="230" y="475"/>
                    </a:lnTo>
                    <a:lnTo>
                      <a:pt x="230" y="478"/>
                    </a:lnTo>
                    <a:lnTo>
                      <a:pt x="230" y="480"/>
                    </a:lnTo>
                    <a:lnTo>
                      <a:pt x="230" y="486"/>
                    </a:lnTo>
                    <a:lnTo>
                      <a:pt x="231" y="493"/>
                    </a:lnTo>
                    <a:lnTo>
                      <a:pt x="233" y="501"/>
                    </a:lnTo>
                    <a:lnTo>
                      <a:pt x="234" y="508"/>
                    </a:lnTo>
                    <a:lnTo>
                      <a:pt x="239" y="524"/>
                    </a:lnTo>
                    <a:lnTo>
                      <a:pt x="245" y="540"/>
                    </a:lnTo>
                    <a:lnTo>
                      <a:pt x="251" y="554"/>
                    </a:lnTo>
                    <a:lnTo>
                      <a:pt x="257" y="565"/>
                    </a:lnTo>
                    <a:lnTo>
                      <a:pt x="262" y="575"/>
                    </a:lnTo>
                    <a:lnTo>
                      <a:pt x="257" y="574"/>
                    </a:lnTo>
                    <a:lnTo>
                      <a:pt x="253" y="571"/>
                    </a:lnTo>
                    <a:lnTo>
                      <a:pt x="248" y="568"/>
                    </a:lnTo>
                    <a:lnTo>
                      <a:pt x="245" y="563"/>
                    </a:lnTo>
                    <a:lnTo>
                      <a:pt x="239" y="556"/>
                    </a:lnTo>
                    <a:lnTo>
                      <a:pt x="234" y="545"/>
                    </a:lnTo>
                    <a:lnTo>
                      <a:pt x="225" y="522"/>
                    </a:lnTo>
                    <a:lnTo>
                      <a:pt x="221" y="510"/>
                    </a:lnTo>
                    <a:lnTo>
                      <a:pt x="216" y="499"/>
                    </a:lnTo>
                    <a:lnTo>
                      <a:pt x="209" y="505"/>
                    </a:lnTo>
                    <a:lnTo>
                      <a:pt x="201" y="512"/>
                    </a:lnTo>
                    <a:lnTo>
                      <a:pt x="190" y="525"/>
                    </a:lnTo>
                    <a:lnTo>
                      <a:pt x="186" y="533"/>
                    </a:lnTo>
                    <a:lnTo>
                      <a:pt x="183" y="540"/>
                    </a:lnTo>
                    <a:lnTo>
                      <a:pt x="180" y="548"/>
                    </a:lnTo>
                    <a:lnTo>
                      <a:pt x="176" y="556"/>
                    </a:lnTo>
                    <a:lnTo>
                      <a:pt x="175" y="565"/>
                    </a:lnTo>
                    <a:lnTo>
                      <a:pt x="175" y="572"/>
                    </a:lnTo>
                    <a:lnTo>
                      <a:pt x="173" y="591"/>
                    </a:lnTo>
                    <a:lnTo>
                      <a:pt x="175" y="600"/>
                    </a:lnTo>
                    <a:lnTo>
                      <a:pt x="176" y="609"/>
                    </a:lnTo>
                    <a:lnTo>
                      <a:pt x="180" y="629"/>
                    </a:lnTo>
                    <a:lnTo>
                      <a:pt x="192" y="682"/>
                    </a:lnTo>
                    <a:lnTo>
                      <a:pt x="193" y="691"/>
                    </a:lnTo>
                    <a:lnTo>
                      <a:pt x="193" y="700"/>
                    </a:lnTo>
                    <a:lnTo>
                      <a:pt x="192" y="708"/>
                    </a:lnTo>
                    <a:lnTo>
                      <a:pt x="189" y="717"/>
                    </a:lnTo>
                    <a:lnTo>
                      <a:pt x="186" y="725"/>
                    </a:lnTo>
                    <a:lnTo>
                      <a:pt x="181" y="732"/>
                    </a:lnTo>
                    <a:lnTo>
                      <a:pt x="172" y="747"/>
                    </a:lnTo>
                    <a:lnTo>
                      <a:pt x="161" y="761"/>
                    </a:lnTo>
                    <a:lnTo>
                      <a:pt x="152" y="778"/>
                    </a:lnTo>
                    <a:lnTo>
                      <a:pt x="148" y="785"/>
                    </a:lnTo>
                    <a:lnTo>
                      <a:pt x="144" y="795"/>
                    </a:lnTo>
                    <a:lnTo>
                      <a:pt x="143" y="802"/>
                    </a:lnTo>
                    <a:lnTo>
                      <a:pt x="143" y="813"/>
                    </a:lnTo>
                    <a:lnTo>
                      <a:pt x="143" y="822"/>
                    </a:lnTo>
                    <a:lnTo>
                      <a:pt x="144" y="831"/>
                    </a:lnTo>
                    <a:lnTo>
                      <a:pt x="149" y="848"/>
                    </a:lnTo>
                    <a:lnTo>
                      <a:pt x="152" y="857"/>
                    </a:lnTo>
                    <a:lnTo>
                      <a:pt x="154" y="865"/>
                    </a:lnTo>
                    <a:lnTo>
                      <a:pt x="154" y="874"/>
                    </a:lnTo>
                    <a:lnTo>
                      <a:pt x="154" y="878"/>
                    </a:lnTo>
                    <a:lnTo>
                      <a:pt x="154" y="884"/>
                    </a:lnTo>
                    <a:lnTo>
                      <a:pt x="148" y="924"/>
                    </a:lnTo>
                    <a:lnTo>
                      <a:pt x="146" y="916"/>
                    </a:lnTo>
                    <a:lnTo>
                      <a:pt x="146" y="909"/>
                    </a:lnTo>
                    <a:lnTo>
                      <a:pt x="148" y="901"/>
                    </a:lnTo>
                    <a:lnTo>
                      <a:pt x="148" y="893"/>
                    </a:lnTo>
                    <a:lnTo>
                      <a:pt x="148" y="883"/>
                    </a:lnTo>
                    <a:lnTo>
                      <a:pt x="146" y="874"/>
                    </a:lnTo>
                    <a:lnTo>
                      <a:pt x="144" y="865"/>
                    </a:lnTo>
                    <a:lnTo>
                      <a:pt x="141" y="857"/>
                    </a:lnTo>
                    <a:lnTo>
                      <a:pt x="135" y="839"/>
                    </a:lnTo>
                    <a:lnTo>
                      <a:pt x="128" y="820"/>
                    </a:lnTo>
                    <a:lnTo>
                      <a:pt x="123" y="831"/>
                    </a:lnTo>
                    <a:lnTo>
                      <a:pt x="117" y="839"/>
                    </a:lnTo>
                    <a:lnTo>
                      <a:pt x="109" y="851"/>
                    </a:lnTo>
                    <a:lnTo>
                      <a:pt x="88" y="880"/>
                    </a:lnTo>
                    <a:lnTo>
                      <a:pt x="83" y="886"/>
                    </a:lnTo>
                    <a:lnTo>
                      <a:pt x="79" y="892"/>
                    </a:lnTo>
                    <a:lnTo>
                      <a:pt x="67" y="904"/>
                    </a:lnTo>
                    <a:lnTo>
                      <a:pt x="42" y="927"/>
                    </a:lnTo>
                    <a:lnTo>
                      <a:pt x="61" y="904"/>
                    </a:lnTo>
                    <a:lnTo>
                      <a:pt x="77" y="878"/>
                    </a:lnTo>
                    <a:lnTo>
                      <a:pt x="99" y="845"/>
                    </a:lnTo>
                    <a:lnTo>
                      <a:pt x="120" y="808"/>
                    </a:lnTo>
                    <a:lnTo>
                      <a:pt x="131" y="790"/>
                    </a:lnTo>
                    <a:lnTo>
                      <a:pt x="141" y="770"/>
                    </a:lnTo>
                    <a:lnTo>
                      <a:pt x="151" y="750"/>
                    </a:lnTo>
                    <a:lnTo>
                      <a:pt x="160" y="732"/>
                    </a:lnTo>
                    <a:lnTo>
                      <a:pt x="166" y="714"/>
                    </a:lnTo>
                    <a:lnTo>
                      <a:pt x="169" y="705"/>
                    </a:lnTo>
                    <a:lnTo>
                      <a:pt x="170" y="696"/>
                    </a:lnTo>
                    <a:lnTo>
                      <a:pt x="172" y="690"/>
                    </a:lnTo>
                    <a:lnTo>
                      <a:pt x="173" y="682"/>
                    </a:lnTo>
                    <a:lnTo>
                      <a:pt x="172" y="667"/>
                    </a:lnTo>
                    <a:lnTo>
                      <a:pt x="170" y="650"/>
                    </a:lnTo>
                    <a:lnTo>
                      <a:pt x="167" y="633"/>
                    </a:lnTo>
                    <a:lnTo>
                      <a:pt x="163" y="617"/>
                    </a:lnTo>
                    <a:lnTo>
                      <a:pt x="160" y="600"/>
                    </a:lnTo>
                    <a:lnTo>
                      <a:pt x="158" y="585"/>
                    </a:lnTo>
                    <a:lnTo>
                      <a:pt x="158" y="577"/>
                    </a:lnTo>
                    <a:lnTo>
                      <a:pt x="158" y="571"/>
                    </a:lnTo>
                    <a:lnTo>
                      <a:pt x="160" y="554"/>
                    </a:lnTo>
                    <a:lnTo>
                      <a:pt x="164" y="539"/>
                    </a:lnTo>
                    <a:lnTo>
                      <a:pt x="166" y="531"/>
                    </a:lnTo>
                    <a:lnTo>
                      <a:pt x="169" y="525"/>
                    </a:lnTo>
                    <a:lnTo>
                      <a:pt x="176" y="513"/>
                    </a:lnTo>
                    <a:lnTo>
                      <a:pt x="184" y="501"/>
                    </a:lnTo>
                    <a:lnTo>
                      <a:pt x="193" y="490"/>
                    </a:lnTo>
                    <a:lnTo>
                      <a:pt x="212" y="469"/>
                    </a:lnTo>
                    <a:lnTo>
                      <a:pt x="230" y="448"/>
                    </a:lnTo>
                    <a:lnTo>
                      <a:pt x="239" y="437"/>
                    </a:lnTo>
                    <a:lnTo>
                      <a:pt x="247" y="425"/>
                    </a:lnTo>
                    <a:lnTo>
                      <a:pt x="253" y="413"/>
                    </a:lnTo>
                    <a:lnTo>
                      <a:pt x="257" y="399"/>
                    </a:lnTo>
                    <a:lnTo>
                      <a:pt x="260" y="391"/>
                    </a:lnTo>
                    <a:lnTo>
                      <a:pt x="262" y="384"/>
                    </a:lnTo>
                    <a:lnTo>
                      <a:pt x="262" y="375"/>
                    </a:lnTo>
                    <a:lnTo>
                      <a:pt x="262" y="367"/>
                    </a:lnTo>
                    <a:lnTo>
                      <a:pt x="262" y="347"/>
                    </a:lnTo>
                    <a:lnTo>
                      <a:pt x="260" y="340"/>
                    </a:lnTo>
                    <a:lnTo>
                      <a:pt x="259" y="330"/>
                    </a:lnTo>
                    <a:lnTo>
                      <a:pt x="256" y="314"/>
                    </a:lnTo>
                    <a:lnTo>
                      <a:pt x="251" y="298"/>
                    </a:lnTo>
                    <a:lnTo>
                      <a:pt x="245" y="283"/>
                    </a:lnTo>
                    <a:lnTo>
                      <a:pt x="239" y="268"/>
                    </a:lnTo>
                    <a:lnTo>
                      <a:pt x="227" y="239"/>
                    </a:lnTo>
                    <a:lnTo>
                      <a:pt x="213" y="210"/>
                    </a:lnTo>
                    <a:lnTo>
                      <a:pt x="207" y="197"/>
                    </a:lnTo>
                    <a:lnTo>
                      <a:pt x="201" y="181"/>
                    </a:lnTo>
                    <a:lnTo>
                      <a:pt x="196" y="165"/>
                    </a:lnTo>
                    <a:lnTo>
                      <a:pt x="195" y="157"/>
                    </a:lnTo>
                    <a:lnTo>
                      <a:pt x="193" y="149"/>
                    </a:lnTo>
                    <a:lnTo>
                      <a:pt x="192" y="140"/>
                    </a:lnTo>
                    <a:lnTo>
                      <a:pt x="192" y="131"/>
                    </a:lnTo>
                    <a:lnTo>
                      <a:pt x="190" y="113"/>
                    </a:lnTo>
                    <a:lnTo>
                      <a:pt x="190" y="95"/>
                    </a:lnTo>
                    <a:lnTo>
                      <a:pt x="192" y="78"/>
                    </a:lnTo>
                    <a:lnTo>
                      <a:pt x="195" y="60"/>
                    </a:lnTo>
                    <a:lnTo>
                      <a:pt x="196" y="43"/>
                    </a:lnTo>
                    <a:lnTo>
                      <a:pt x="199" y="28"/>
                    </a:lnTo>
                    <a:lnTo>
                      <a:pt x="204" y="15"/>
                    </a:lnTo>
                    <a:lnTo>
                      <a:pt x="207" y="6"/>
                    </a:lnTo>
                    <a:lnTo>
                      <a:pt x="210" y="3"/>
                    </a:lnTo>
                    <a:lnTo>
                      <a:pt x="212" y="0"/>
                    </a:lnTo>
                    <a:close/>
                  </a:path>
                </a:pathLst>
              </a:custGeom>
              <a:solidFill>
                <a:srgbClr val="000000"/>
              </a:solidFill>
              <a:ln w="9525">
                <a:solidFill>
                  <a:schemeClr val="tx2"/>
                </a:solidFill>
                <a:round/>
                <a:headEnd/>
                <a:tailEnd/>
              </a:ln>
            </p:spPr>
            <p:txBody>
              <a:bodyPr/>
              <a:lstStyle/>
              <a:p>
                <a:endParaRPr lang="en-US" sz="3120"/>
              </a:p>
            </p:txBody>
          </p:sp>
          <p:sp>
            <p:nvSpPr>
              <p:cNvPr id="380998" name="Freeform 1094"/>
              <p:cNvSpPr>
                <a:spLocks/>
              </p:cNvSpPr>
              <p:nvPr/>
            </p:nvSpPr>
            <p:spPr bwMode="auto">
              <a:xfrm>
                <a:off x="935" y="1618"/>
                <a:ext cx="22" cy="55"/>
              </a:xfrm>
              <a:custGeom>
                <a:avLst/>
                <a:gdLst>
                  <a:gd name="T0" fmla="*/ 4 w 42"/>
                  <a:gd name="T1" fmla="*/ 0 h 109"/>
                  <a:gd name="T2" fmla="*/ 15 w 42"/>
                  <a:gd name="T3" fmla="*/ 12 h 109"/>
                  <a:gd name="T4" fmla="*/ 29 w 42"/>
                  <a:gd name="T5" fmla="*/ 39 h 109"/>
                  <a:gd name="T6" fmla="*/ 39 w 42"/>
                  <a:gd name="T7" fmla="*/ 73 h 109"/>
                  <a:gd name="T8" fmla="*/ 42 w 42"/>
                  <a:gd name="T9" fmla="*/ 108 h 109"/>
                  <a:gd name="T10" fmla="*/ 36 w 42"/>
                  <a:gd name="T11" fmla="*/ 109 h 109"/>
                  <a:gd name="T12" fmla="*/ 33 w 42"/>
                  <a:gd name="T13" fmla="*/ 74 h 109"/>
                  <a:gd name="T14" fmla="*/ 22 w 42"/>
                  <a:gd name="T15" fmla="*/ 41 h 109"/>
                  <a:gd name="T16" fmla="*/ 10 w 42"/>
                  <a:gd name="T17" fmla="*/ 16 h 109"/>
                  <a:gd name="T18" fmla="*/ 0 w 42"/>
                  <a:gd name="T19" fmla="*/ 4 h 109"/>
                  <a:gd name="T20" fmla="*/ 4 w 42"/>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9">
                    <a:moveTo>
                      <a:pt x="4" y="0"/>
                    </a:moveTo>
                    <a:lnTo>
                      <a:pt x="15" y="12"/>
                    </a:lnTo>
                    <a:lnTo>
                      <a:pt x="29" y="39"/>
                    </a:lnTo>
                    <a:lnTo>
                      <a:pt x="39" y="73"/>
                    </a:lnTo>
                    <a:lnTo>
                      <a:pt x="42" y="108"/>
                    </a:lnTo>
                    <a:lnTo>
                      <a:pt x="36" y="109"/>
                    </a:lnTo>
                    <a:lnTo>
                      <a:pt x="33" y="74"/>
                    </a:lnTo>
                    <a:lnTo>
                      <a:pt x="22" y="41"/>
                    </a:lnTo>
                    <a:lnTo>
                      <a:pt x="10" y="16"/>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0999" name="Rectangle 1095"/>
              <p:cNvSpPr>
                <a:spLocks noChangeArrowheads="1"/>
              </p:cNvSpPr>
              <p:nvPr/>
            </p:nvSpPr>
            <p:spPr bwMode="auto">
              <a:xfrm>
                <a:off x="954" y="1672"/>
                <a:ext cx="3" cy="20"/>
              </a:xfrm>
              <a:prstGeom prst="rect">
                <a:avLst/>
              </a:prstGeom>
              <a:solidFill>
                <a:srgbClr val="000000"/>
              </a:solidFill>
              <a:ln w="9525">
                <a:solidFill>
                  <a:schemeClr val="tx2"/>
                </a:solidFill>
                <a:miter lim="800000"/>
                <a:headEnd/>
                <a:tailEnd/>
              </a:ln>
            </p:spPr>
            <p:txBody>
              <a:bodyPr/>
              <a:lstStyle/>
              <a:p>
                <a:endParaRPr lang="en-US" sz="3120"/>
              </a:p>
            </p:txBody>
          </p:sp>
          <p:sp>
            <p:nvSpPr>
              <p:cNvPr id="381000" name="Freeform 1096"/>
              <p:cNvSpPr>
                <a:spLocks/>
              </p:cNvSpPr>
              <p:nvPr/>
            </p:nvSpPr>
            <p:spPr bwMode="auto">
              <a:xfrm>
                <a:off x="954" y="1672"/>
                <a:ext cx="3" cy="1"/>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01" name="Freeform 1097"/>
              <p:cNvSpPr>
                <a:spLocks/>
              </p:cNvSpPr>
              <p:nvPr/>
            </p:nvSpPr>
            <p:spPr bwMode="auto">
              <a:xfrm>
                <a:off x="954" y="1692"/>
                <a:ext cx="14" cy="39"/>
              </a:xfrm>
              <a:custGeom>
                <a:avLst/>
                <a:gdLst>
                  <a:gd name="T0" fmla="*/ 6 w 29"/>
                  <a:gd name="T1" fmla="*/ 0 h 78"/>
                  <a:gd name="T2" fmla="*/ 8 w 29"/>
                  <a:gd name="T3" fmla="*/ 23 h 78"/>
                  <a:gd name="T4" fmla="*/ 11 w 29"/>
                  <a:gd name="T5" fmla="*/ 41 h 78"/>
                  <a:gd name="T6" fmla="*/ 18 w 29"/>
                  <a:gd name="T7" fmla="*/ 60 h 78"/>
                  <a:gd name="T8" fmla="*/ 21 w 29"/>
                  <a:gd name="T9" fmla="*/ 66 h 78"/>
                  <a:gd name="T10" fmla="*/ 29 w 29"/>
                  <a:gd name="T11" fmla="*/ 73 h 78"/>
                  <a:gd name="T12" fmla="*/ 25 w 29"/>
                  <a:gd name="T13" fmla="*/ 78 h 78"/>
                  <a:gd name="T14" fmla="*/ 17 w 29"/>
                  <a:gd name="T15" fmla="*/ 70 h 78"/>
                  <a:gd name="T16" fmla="*/ 12 w 29"/>
                  <a:gd name="T17" fmla="*/ 61 h 78"/>
                  <a:gd name="T18" fmla="*/ 5 w 29"/>
                  <a:gd name="T19" fmla="*/ 43 h 78"/>
                  <a:gd name="T20" fmla="*/ 2 w 29"/>
                  <a:gd name="T21" fmla="*/ 23 h 78"/>
                  <a:gd name="T22" fmla="*/ 0 w 29"/>
                  <a:gd name="T23" fmla="*/ 0 h 78"/>
                  <a:gd name="T24" fmla="*/ 6 w 29"/>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78">
                    <a:moveTo>
                      <a:pt x="6" y="0"/>
                    </a:moveTo>
                    <a:lnTo>
                      <a:pt x="8" y="23"/>
                    </a:lnTo>
                    <a:lnTo>
                      <a:pt x="11" y="41"/>
                    </a:lnTo>
                    <a:lnTo>
                      <a:pt x="18" y="60"/>
                    </a:lnTo>
                    <a:lnTo>
                      <a:pt x="21" y="66"/>
                    </a:lnTo>
                    <a:lnTo>
                      <a:pt x="29" y="73"/>
                    </a:lnTo>
                    <a:lnTo>
                      <a:pt x="25" y="78"/>
                    </a:lnTo>
                    <a:lnTo>
                      <a:pt x="17" y="70"/>
                    </a:lnTo>
                    <a:lnTo>
                      <a:pt x="12" y="61"/>
                    </a:lnTo>
                    <a:lnTo>
                      <a:pt x="5" y="43"/>
                    </a:lnTo>
                    <a:lnTo>
                      <a:pt x="2" y="23"/>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02" name="Freeform 1098"/>
              <p:cNvSpPr>
                <a:spLocks/>
              </p:cNvSpPr>
              <p:nvPr/>
            </p:nvSpPr>
            <p:spPr bwMode="auto">
              <a:xfrm>
                <a:off x="954" y="169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003" name="Freeform 1099"/>
              <p:cNvSpPr>
                <a:spLocks/>
              </p:cNvSpPr>
              <p:nvPr/>
            </p:nvSpPr>
            <p:spPr bwMode="auto">
              <a:xfrm>
                <a:off x="966" y="1729"/>
                <a:ext cx="39" cy="18"/>
              </a:xfrm>
              <a:custGeom>
                <a:avLst/>
                <a:gdLst>
                  <a:gd name="T0" fmla="*/ 4 w 77"/>
                  <a:gd name="T1" fmla="*/ 0 h 37"/>
                  <a:gd name="T2" fmla="*/ 21 w 77"/>
                  <a:gd name="T3" fmla="*/ 11 h 37"/>
                  <a:gd name="T4" fmla="*/ 38 w 77"/>
                  <a:gd name="T5" fmla="*/ 19 h 37"/>
                  <a:gd name="T6" fmla="*/ 58 w 77"/>
                  <a:gd name="T7" fmla="*/ 23 h 37"/>
                  <a:gd name="T8" fmla="*/ 77 w 77"/>
                  <a:gd name="T9" fmla="*/ 31 h 37"/>
                  <a:gd name="T10" fmla="*/ 76 w 77"/>
                  <a:gd name="T11" fmla="*/ 37 h 37"/>
                  <a:gd name="T12" fmla="*/ 56 w 77"/>
                  <a:gd name="T13" fmla="*/ 29 h 37"/>
                  <a:gd name="T14" fmla="*/ 36 w 77"/>
                  <a:gd name="T15" fmla="*/ 25 h 37"/>
                  <a:gd name="T16" fmla="*/ 19 w 77"/>
                  <a:gd name="T17" fmla="*/ 17 h 37"/>
                  <a:gd name="T18" fmla="*/ 0 w 77"/>
                  <a:gd name="T19" fmla="*/ 5 h 37"/>
                  <a:gd name="T20" fmla="*/ 4 w 77"/>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7">
                    <a:moveTo>
                      <a:pt x="4" y="0"/>
                    </a:moveTo>
                    <a:lnTo>
                      <a:pt x="21" y="11"/>
                    </a:lnTo>
                    <a:lnTo>
                      <a:pt x="38" y="19"/>
                    </a:lnTo>
                    <a:lnTo>
                      <a:pt x="58" y="23"/>
                    </a:lnTo>
                    <a:lnTo>
                      <a:pt x="77" y="31"/>
                    </a:lnTo>
                    <a:lnTo>
                      <a:pt x="76" y="37"/>
                    </a:lnTo>
                    <a:lnTo>
                      <a:pt x="56" y="29"/>
                    </a:lnTo>
                    <a:lnTo>
                      <a:pt x="36" y="25"/>
                    </a:lnTo>
                    <a:lnTo>
                      <a:pt x="19" y="17"/>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004" name="Freeform 1100"/>
              <p:cNvSpPr>
                <a:spLocks/>
              </p:cNvSpPr>
              <p:nvPr/>
            </p:nvSpPr>
            <p:spPr bwMode="auto">
              <a:xfrm>
                <a:off x="966" y="1729"/>
                <a:ext cx="2"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1005" name="Freeform 1101"/>
              <p:cNvSpPr>
                <a:spLocks/>
              </p:cNvSpPr>
              <p:nvPr/>
            </p:nvSpPr>
            <p:spPr bwMode="auto">
              <a:xfrm>
                <a:off x="1003" y="1745"/>
                <a:ext cx="48" cy="30"/>
              </a:xfrm>
              <a:custGeom>
                <a:avLst/>
                <a:gdLst>
                  <a:gd name="T0" fmla="*/ 5 w 96"/>
                  <a:gd name="T1" fmla="*/ 0 h 61"/>
                  <a:gd name="T2" fmla="*/ 29 w 96"/>
                  <a:gd name="T3" fmla="*/ 16 h 61"/>
                  <a:gd name="T4" fmla="*/ 51 w 96"/>
                  <a:gd name="T5" fmla="*/ 31 h 61"/>
                  <a:gd name="T6" fmla="*/ 72 w 96"/>
                  <a:gd name="T7" fmla="*/ 44 h 61"/>
                  <a:gd name="T8" fmla="*/ 96 w 96"/>
                  <a:gd name="T9" fmla="*/ 55 h 61"/>
                  <a:gd name="T10" fmla="*/ 95 w 96"/>
                  <a:gd name="T11" fmla="*/ 61 h 61"/>
                  <a:gd name="T12" fmla="*/ 67 w 96"/>
                  <a:gd name="T13" fmla="*/ 49 h 61"/>
                  <a:gd name="T14" fmla="*/ 46 w 96"/>
                  <a:gd name="T15" fmla="*/ 35 h 61"/>
                  <a:gd name="T16" fmla="*/ 25 w 96"/>
                  <a:gd name="T17" fmla="*/ 20 h 61"/>
                  <a:gd name="T18" fmla="*/ 0 w 96"/>
                  <a:gd name="T19" fmla="*/ 5 h 61"/>
                  <a:gd name="T20" fmla="*/ 5 w 96"/>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61">
                    <a:moveTo>
                      <a:pt x="5" y="0"/>
                    </a:moveTo>
                    <a:lnTo>
                      <a:pt x="29" y="16"/>
                    </a:lnTo>
                    <a:lnTo>
                      <a:pt x="51" y="31"/>
                    </a:lnTo>
                    <a:lnTo>
                      <a:pt x="72" y="44"/>
                    </a:lnTo>
                    <a:lnTo>
                      <a:pt x="96" y="55"/>
                    </a:lnTo>
                    <a:lnTo>
                      <a:pt x="95" y="61"/>
                    </a:lnTo>
                    <a:lnTo>
                      <a:pt x="67" y="49"/>
                    </a:lnTo>
                    <a:lnTo>
                      <a:pt x="46" y="35"/>
                    </a:lnTo>
                    <a:lnTo>
                      <a:pt x="25" y="2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06" name="Freeform 1102"/>
              <p:cNvSpPr>
                <a:spLocks/>
              </p:cNvSpPr>
              <p:nvPr/>
            </p:nvSpPr>
            <p:spPr bwMode="auto">
              <a:xfrm>
                <a:off x="1003" y="1744"/>
                <a:ext cx="2" cy="3"/>
              </a:xfrm>
              <a:custGeom>
                <a:avLst/>
                <a:gdLst>
                  <a:gd name="T0" fmla="*/ 3 w 5"/>
                  <a:gd name="T1" fmla="*/ 0 h 6"/>
                  <a:gd name="T2" fmla="*/ 5 w 5"/>
                  <a:gd name="T3" fmla="*/ 1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1"/>
                    </a:lnTo>
                    <a:lnTo>
                      <a:pt x="0" y="6"/>
                    </a:lnTo>
                    <a:lnTo>
                      <a:pt x="2"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1007" name="Freeform 1103"/>
              <p:cNvSpPr>
                <a:spLocks/>
              </p:cNvSpPr>
              <p:nvPr/>
            </p:nvSpPr>
            <p:spPr bwMode="auto">
              <a:xfrm>
                <a:off x="1050" y="1772"/>
                <a:ext cx="84" cy="40"/>
              </a:xfrm>
              <a:custGeom>
                <a:avLst/>
                <a:gdLst>
                  <a:gd name="T0" fmla="*/ 1 w 168"/>
                  <a:gd name="T1" fmla="*/ 0 h 81"/>
                  <a:gd name="T2" fmla="*/ 46 w 168"/>
                  <a:gd name="T3" fmla="*/ 14 h 81"/>
                  <a:gd name="T4" fmla="*/ 91 w 168"/>
                  <a:gd name="T5" fmla="*/ 26 h 81"/>
                  <a:gd name="T6" fmla="*/ 114 w 168"/>
                  <a:gd name="T7" fmla="*/ 35 h 81"/>
                  <a:gd name="T8" fmla="*/ 136 w 168"/>
                  <a:gd name="T9" fmla="*/ 47 h 81"/>
                  <a:gd name="T10" fmla="*/ 154 w 168"/>
                  <a:gd name="T11" fmla="*/ 59 h 81"/>
                  <a:gd name="T12" fmla="*/ 168 w 168"/>
                  <a:gd name="T13" fmla="*/ 76 h 81"/>
                  <a:gd name="T14" fmla="*/ 163 w 168"/>
                  <a:gd name="T15" fmla="*/ 81 h 81"/>
                  <a:gd name="T16" fmla="*/ 149 w 168"/>
                  <a:gd name="T17" fmla="*/ 64 h 81"/>
                  <a:gd name="T18" fmla="*/ 131 w 168"/>
                  <a:gd name="T19" fmla="*/ 52 h 81"/>
                  <a:gd name="T20" fmla="*/ 113 w 168"/>
                  <a:gd name="T21" fmla="*/ 41 h 81"/>
                  <a:gd name="T22" fmla="*/ 90 w 168"/>
                  <a:gd name="T23" fmla="*/ 32 h 81"/>
                  <a:gd name="T24" fmla="*/ 44 w 168"/>
                  <a:gd name="T25" fmla="*/ 20 h 81"/>
                  <a:gd name="T26" fmla="*/ 0 w 168"/>
                  <a:gd name="T27" fmla="*/ 6 h 81"/>
                  <a:gd name="T28" fmla="*/ 1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1" y="0"/>
                    </a:moveTo>
                    <a:lnTo>
                      <a:pt x="46" y="14"/>
                    </a:lnTo>
                    <a:lnTo>
                      <a:pt x="91" y="26"/>
                    </a:lnTo>
                    <a:lnTo>
                      <a:pt x="114" y="35"/>
                    </a:lnTo>
                    <a:lnTo>
                      <a:pt x="136" y="47"/>
                    </a:lnTo>
                    <a:lnTo>
                      <a:pt x="154" y="59"/>
                    </a:lnTo>
                    <a:lnTo>
                      <a:pt x="168" y="76"/>
                    </a:lnTo>
                    <a:lnTo>
                      <a:pt x="163" y="81"/>
                    </a:lnTo>
                    <a:lnTo>
                      <a:pt x="149" y="64"/>
                    </a:lnTo>
                    <a:lnTo>
                      <a:pt x="131" y="52"/>
                    </a:lnTo>
                    <a:lnTo>
                      <a:pt x="113" y="41"/>
                    </a:lnTo>
                    <a:lnTo>
                      <a:pt x="90" y="32"/>
                    </a:lnTo>
                    <a:lnTo>
                      <a:pt x="44" y="20"/>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1008" name="Freeform 1104"/>
              <p:cNvSpPr>
                <a:spLocks/>
              </p:cNvSpPr>
              <p:nvPr/>
            </p:nvSpPr>
            <p:spPr bwMode="auto">
              <a:xfrm>
                <a:off x="1050" y="1772"/>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1009" name="Freeform 1105"/>
              <p:cNvSpPr>
                <a:spLocks/>
              </p:cNvSpPr>
              <p:nvPr/>
            </p:nvSpPr>
            <p:spPr bwMode="auto">
              <a:xfrm>
                <a:off x="1098" y="1790"/>
                <a:ext cx="36" cy="22"/>
              </a:xfrm>
              <a:custGeom>
                <a:avLst/>
                <a:gdLst>
                  <a:gd name="T0" fmla="*/ 69 w 74"/>
                  <a:gd name="T1" fmla="*/ 44 h 44"/>
                  <a:gd name="T2" fmla="*/ 26 w 74"/>
                  <a:gd name="T3" fmla="*/ 15 h 44"/>
                  <a:gd name="T4" fmla="*/ 11 w 74"/>
                  <a:gd name="T5" fmla="*/ 7 h 44"/>
                  <a:gd name="T6" fmla="*/ 0 w 74"/>
                  <a:gd name="T7" fmla="*/ 4 h 44"/>
                  <a:gd name="T8" fmla="*/ 0 w 74"/>
                  <a:gd name="T9" fmla="*/ 0 h 44"/>
                  <a:gd name="T10" fmla="*/ 14 w 74"/>
                  <a:gd name="T11" fmla="*/ 3 h 44"/>
                  <a:gd name="T12" fmla="*/ 31 w 74"/>
                  <a:gd name="T13" fmla="*/ 10 h 44"/>
                  <a:gd name="T14" fmla="*/ 74 w 74"/>
                  <a:gd name="T15" fmla="*/ 39 h 44"/>
                  <a:gd name="T16" fmla="*/ 69 w 74"/>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4">
                    <a:moveTo>
                      <a:pt x="69" y="44"/>
                    </a:moveTo>
                    <a:lnTo>
                      <a:pt x="26" y="15"/>
                    </a:lnTo>
                    <a:lnTo>
                      <a:pt x="11" y="7"/>
                    </a:lnTo>
                    <a:lnTo>
                      <a:pt x="0" y="4"/>
                    </a:lnTo>
                    <a:lnTo>
                      <a:pt x="0" y="0"/>
                    </a:lnTo>
                    <a:lnTo>
                      <a:pt x="14" y="3"/>
                    </a:lnTo>
                    <a:lnTo>
                      <a:pt x="31" y="10"/>
                    </a:lnTo>
                    <a:lnTo>
                      <a:pt x="74" y="39"/>
                    </a:lnTo>
                    <a:lnTo>
                      <a:pt x="69" y="44"/>
                    </a:lnTo>
                    <a:close/>
                  </a:path>
                </a:pathLst>
              </a:custGeom>
              <a:solidFill>
                <a:srgbClr val="000000"/>
              </a:solidFill>
              <a:ln w="9525">
                <a:solidFill>
                  <a:schemeClr val="tx2"/>
                </a:solidFill>
                <a:round/>
                <a:headEnd/>
                <a:tailEnd/>
              </a:ln>
            </p:spPr>
            <p:txBody>
              <a:bodyPr/>
              <a:lstStyle/>
              <a:p>
                <a:endParaRPr lang="en-US" sz="3120"/>
              </a:p>
            </p:txBody>
          </p:sp>
          <p:sp>
            <p:nvSpPr>
              <p:cNvPr id="381010" name="Freeform 1106"/>
              <p:cNvSpPr>
                <a:spLocks/>
              </p:cNvSpPr>
              <p:nvPr/>
            </p:nvSpPr>
            <p:spPr bwMode="auto">
              <a:xfrm>
                <a:off x="1132" y="1810"/>
                <a:ext cx="2" cy="2"/>
              </a:xfrm>
              <a:custGeom>
                <a:avLst/>
                <a:gdLst>
                  <a:gd name="T0" fmla="*/ 5 w 5"/>
                  <a:gd name="T1" fmla="*/ 0 h 5"/>
                  <a:gd name="T2" fmla="*/ 0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11" name="Freeform 1107"/>
              <p:cNvSpPr>
                <a:spLocks/>
              </p:cNvSpPr>
              <p:nvPr/>
            </p:nvSpPr>
            <p:spPr bwMode="auto">
              <a:xfrm>
                <a:off x="1063" y="1785"/>
                <a:ext cx="35" cy="8"/>
              </a:xfrm>
              <a:custGeom>
                <a:avLst/>
                <a:gdLst>
                  <a:gd name="T0" fmla="*/ 68 w 68"/>
                  <a:gd name="T1" fmla="*/ 15 h 15"/>
                  <a:gd name="T2" fmla="*/ 47 w 68"/>
                  <a:gd name="T3" fmla="*/ 14 h 15"/>
                  <a:gd name="T4" fmla="*/ 32 w 68"/>
                  <a:gd name="T5" fmla="*/ 9 h 15"/>
                  <a:gd name="T6" fmla="*/ 21 w 68"/>
                  <a:gd name="T7" fmla="*/ 6 h 15"/>
                  <a:gd name="T8" fmla="*/ 0 w 68"/>
                  <a:gd name="T9" fmla="*/ 5 h 15"/>
                  <a:gd name="T10" fmla="*/ 0 w 68"/>
                  <a:gd name="T11" fmla="*/ 0 h 15"/>
                  <a:gd name="T12" fmla="*/ 21 w 68"/>
                  <a:gd name="T13" fmla="*/ 1 h 15"/>
                  <a:gd name="T14" fmla="*/ 35 w 68"/>
                  <a:gd name="T15" fmla="*/ 5 h 15"/>
                  <a:gd name="T16" fmla="*/ 47 w 68"/>
                  <a:gd name="T17" fmla="*/ 9 h 15"/>
                  <a:gd name="T18" fmla="*/ 68 w 68"/>
                  <a:gd name="T19" fmla="*/ 11 h 15"/>
                  <a:gd name="T20" fmla="*/ 68 w 68"/>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5">
                    <a:moveTo>
                      <a:pt x="68" y="15"/>
                    </a:moveTo>
                    <a:lnTo>
                      <a:pt x="47" y="14"/>
                    </a:lnTo>
                    <a:lnTo>
                      <a:pt x="32" y="9"/>
                    </a:lnTo>
                    <a:lnTo>
                      <a:pt x="21" y="6"/>
                    </a:lnTo>
                    <a:lnTo>
                      <a:pt x="0" y="5"/>
                    </a:lnTo>
                    <a:lnTo>
                      <a:pt x="0" y="0"/>
                    </a:lnTo>
                    <a:lnTo>
                      <a:pt x="21" y="1"/>
                    </a:lnTo>
                    <a:lnTo>
                      <a:pt x="35" y="5"/>
                    </a:lnTo>
                    <a:lnTo>
                      <a:pt x="47" y="9"/>
                    </a:lnTo>
                    <a:lnTo>
                      <a:pt x="68" y="11"/>
                    </a:lnTo>
                    <a:lnTo>
                      <a:pt x="68" y="15"/>
                    </a:lnTo>
                    <a:close/>
                  </a:path>
                </a:pathLst>
              </a:custGeom>
              <a:solidFill>
                <a:srgbClr val="000000"/>
              </a:solidFill>
              <a:ln w="9525">
                <a:solidFill>
                  <a:schemeClr val="tx2"/>
                </a:solidFill>
                <a:round/>
                <a:headEnd/>
                <a:tailEnd/>
              </a:ln>
            </p:spPr>
            <p:txBody>
              <a:bodyPr/>
              <a:lstStyle/>
              <a:p>
                <a:endParaRPr lang="en-US" sz="3120"/>
              </a:p>
            </p:txBody>
          </p:sp>
          <p:sp>
            <p:nvSpPr>
              <p:cNvPr id="381012" name="Freeform 1108"/>
              <p:cNvSpPr>
                <a:spLocks/>
              </p:cNvSpPr>
              <p:nvPr/>
            </p:nvSpPr>
            <p:spPr bwMode="auto">
              <a:xfrm>
                <a:off x="1098" y="1790"/>
                <a:ext cx="1" cy="3"/>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013" name="Freeform 1109"/>
              <p:cNvSpPr>
                <a:spLocks/>
              </p:cNvSpPr>
              <p:nvPr/>
            </p:nvSpPr>
            <p:spPr bwMode="auto">
              <a:xfrm>
                <a:off x="1062" y="1785"/>
                <a:ext cx="56" cy="34"/>
              </a:xfrm>
              <a:custGeom>
                <a:avLst/>
                <a:gdLst>
                  <a:gd name="T0" fmla="*/ 4 w 111"/>
                  <a:gd name="T1" fmla="*/ 0 h 68"/>
                  <a:gd name="T2" fmla="*/ 30 w 111"/>
                  <a:gd name="T3" fmla="*/ 21 h 68"/>
                  <a:gd name="T4" fmla="*/ 55 w 111"/>
                  <a:gd name="T5" fmla="*/ 40 h 68"/>
                  <a:gd name="T6" fmla="*/ 79 w 111"/>
                  <a:gd name="T7" fmla="*/ 52 h 68"/>
                  <a:gd name="T8" fmla="*/ 111 w 111"/>
                  <a:gd name="T9" fmla="*/ 62 h 68"/>
                  <a:gd name="T10" fmla="*/ 110 w 111"/>
                  <a:gd name="T11" fmla="*/ 68 h 68"/>
                  <a:gd name="T12" fmla="*/ 78 w 111"/>
                  <a:gd name="T13" fmla="*/ 58 h 68"/>
                  <a:gd name="T14" fmla="*/ 50 w 111"/>
                  <a:gd name="T15" fmla="*/ 44 h 68"/>
                  <a:gd name="T16" fmla="*/ 26 w 111"/>
                  <a:gd name="T17" fmla="*/ 26 h 68"/>
                  <a:gd name="T18" fmla="*/ 0 w 111"/>
                  <a:gd name="T19" fmla="*/ 5 h 68"/>
                  <a:gd name="T20" fmla="*/ 4 w 111"/>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68">
                    <a:moveTo>
                      <a:pt x="4" y="0"/>
                    </a:moveTo>
                    <a:lnTo>
                      <a:pt x="30" y="21"/>
                    </a:lnTo>
                    <a:lnTo>
                      <a:pt x="55" y="40"/>
                    </a:lnTo>
                    <a:lnTo>
                      <a:pt x="79" y="52"/>
                    </a:lnTo>
                    <a:lnTo>
                      <a:pt x="111" y="62"/>
                    </a:lnTo>
                    <a:lnTo>
                      <a:pt x="110" y="68"/>
                    </a:lnTo>
                    <a:lnTo>
                      <a:pt x="78" y="58"/>
                    </a:lnTo>
                    <a:lnTo>
                      <a:pt x="50" y="44"/>
                    </a:lnTo>
                    <a:lnTo>
                      <a:pt x="26" y="26"/>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014" name="Freeform 1110"/>
              <p:cNvSpPr>
                <a:spLocks/>
              </p:cNvSpPr>
              <p:nvPr/>
            </p:nvSpPr>
            <p:spPr bwMode="auto">
              <a:xfrm>
                <a:off x="1059" y="1785"/>
                <a:ext cx="5" cy="2"/>
              </a:xfrm>
              <a:custGeom>
                <a:avLst/>
                <a:gdLst>
                  <a:gd name="T0" fmla="*/ 9 w 10"/>
                  <a:gd name="T1" fmla="*/ 0 h 5"/>
                  <a:gd name="T2" fmla="*/ 0 w 10"/>
                  <a:gd name="T3" fmla="*/ 0 h 5"/>
                  <a:gd name="T4" fmla="*/ 6 w 10"/>
                  <a:gd name="T5" fmla="*/ 5 h 5"/>
                  <a:gd name="T6" fmla="*/ 10 w 10"/>
                  <a:gd name="T7" fmla="*/ 0 h 5"/>
                  <a:gd name="T8" fmla="*/ 9 w 10"/>
                  <a:gd name="T9" fmla="*/ 5 h 5"/>
                  <a:gd name="T10" fmla="*/ 9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9" y="0"/>
                    </a:moveTo>
                    <a:lnTo>
                      <a:pt x="0" y="0"/>
                    </a:lnTo>
                    <a:lnTo>
                      <a:pt x="6" y="5"/>
                    </a:lnTo>
                    <a:lnTo>
                      <a:pt x="10" y="0"/>
                    </a:lnTo>
                    <a:lnTo>
                      <a:pt x="9" y="5"/>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1015" name="Freeform 1111"/>
              <p:cNvSpPr>
                <a:spLocks/>
              </p:cNvSpPr>
              <p:nvPr/>
            </p:nvSpPr>
            <p:spPr bwMode="auto">
              <a:xfrm>
                <a:off x="1117" y="1816"/>
                <a:ext cx="31" cy="21"/>
              </a:xfrm>
              <a:custGeom>
                <a:avLst/>
                <a:gdLst>
                  <a:gd name="T0" fmla="*/ 1 w 62"/>
                  <a:gd name="T1" fmla="*/ 0 h 41"/>
                  <a:gd name="T2" fmla="*/ 32 w 62"/>
                  <a:gd name="T3" fmla="*/ 13 h 41"/>
                  <a:gd name="T4" fmla="*/ 48 w 62"/>
                  <a:gd name="T5" fmla="*/ 23 h 41"/>
                  <a:gd name="T6" fmla="*/ 62 w 62"/>
                  <a:gd name="T7" fmla="*/ 37 h 41"/>
                  <a:gd name="T8" fmla="*/ 58 w 62"/>
                  <a:gd name="T9" fmla="*/ 41 h 41"/>
                  <a:gd name="T10" fmla="*/ 44 w 62"/>
                  <a:gd name="T11" fmla="*/ 28 h 41"/>
                  <a:gd name="T12" fmla="*/ 30 w 62"/>
                  <a:gd name="T13" fmla="*/ 19 h 41"/>
                  <a:gd name="T14" fmla="*/ 0 w 62"/>
                  <a:gd name="T15" fmla="*/ 6 h 41"/>
                  <a:gd name="T16" fmla="*/ 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1" y="0"/>
                    </a:moveTo>
                    <a:lnTo>
                      <a:pt x="32" y="13"/>
                    </a:lnTo>
                    <a:lnTo>
                      <a:pt x="48" y="23"/>
                    </a:lnTo>
                    <a:lnTo>
                      <a:pt x="62" y="37"/>
                    </a:lnTo>
                    <a:lnTo>
                      <a:pt x="58" y="41"/>
                    </a:lnTo>
                    <a:lnTo>
                      <a:pt x="44" y="28"/>
                    </a:lnTo>
                    <a:lnTo>
                      <a:pt x="30" y="1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1016" name="Freeform 1112"/>
              <p:cNvSpPr>
                <a:spLocks/>
              </p:cNvSpPr>
              <p:nvPr/>
            </p:nvSpPr>
            <p:spPr bwMode="auto">
              <a:xfrm>
                <a:off x="1117" y="1816"/>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1017" name="Freeform 1113"/>
              <p:cNvSpPr>
                <a:spLocks/>
              </p:cNvSpPr>
              <p:nvPr/>
            </p:nvSpPr>
            <p:spPr bwMode="auto">
              <a:xfrm>
                <a:off x="1099" y="1818"/>
                <a:ext cx="49" cy="19"/>
              </a:xfrm>
              <a:custGeom>
                <a:avLst/>
                <a:gdLst>
                  <a:gd name="T0" fmla="*/ 94 w 97"/>
                  <a:gd name="T1" fmla="*/ 36 h 36"/>
                  <a:gd name="T2" fmla="*/ 45 w 97"/>
                  <a:gd name="T3" fmla="*/ 15 h 36"/>
                  <a:gd name="T4" fmla="*/ 21 w 97"/>
                  <a:gd name="T5" fmla="*/ 8 h 36"/>
                  <a:gd name="T6" fmla="*/ 0 w 97"/>
                  <a:gd name="T7" fmla="*/ 4 h 36"/>
                  <a:gd name="T8" fmla="*/ 0 w 97"/>
                  <a:gd name="T9" fmla="*/ 0 h 36"/>
                  <a:gd name="T10" fmla="*/ 21 w 97"/>
                  <a:gd name="T11" fmla="*/ 3 h 36"/>
                  <a:gd name="T12" fmla="*/ 48 w 97"/>
                  <a:gd name="T13" fmla="*/ 11 h 36"/>
                  <a:gd name="T14" fmla="*/ 97 w 97"/>
                  <a:gd name="T15" fmla="*/ 32 h 36"/>
                  <a:gd name="T16" fmla="*/ 94 w 97"/>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6">
                    <a:moveTo>
                      <a:pt x="94" y="36"/>
                    </a:moveTo>
                    <a:lnTo>
                      <a:pt x="45" y="15"/>
                    </a:lnTo>
                    <a:lnTo>
                      <a:pt x="21" y="8"/>
                    </a:lnTo>
                    <a:lnTo>
                      <a:pt x="0" y="4"/>
                    </a:lnTo>
                    <a:lnTo>
                      <a:pt x="0" y="0"/>
                    </a:lnTo>
                    <a:lnTo>
                      <a:pt x="21" y="3"/>
                    </a:lnTo>
                    <a:lnTo>
                      <a:pt x="48" y="11"/>
                    </a:lnTo>
                    <a:lnTo>
                      <a:pt x="97" y="32"/>
                    </a:lnTo>
                    <a:lnTo>
                      <a:pt x="94" y="36"/>
                    </a:lnTo>
                    <a:close/>
                  </a:path>
                </a:pathLst>
              </a:custGeom>
              <a:solidFill>
                <a:srgbClr val="000000"/>
              </a:solidFill>
              <a:ln w="9525">
                <a:solidFill>
                  <a:schemeClr val="tx2"/>
                </a:solidFill>
                <a:round/>
                <a:headEnd/>
                <a:tailEnd/>
              </a:ln>
            </p:spPr>
            <p:txBody>
              <a:bodyPr/>
              <a:lstStyle/>
              <a:p>
                <a:endParaRPr lang="en-US" sz="3120"/>
              </a:p>
            </p:txBody>
          </p:sp>
          <p:sp>
            <p:nvSpPr>
              <p:cNvPr id="381018" name="Freeform 1114"/>
              <p:cNvSpPr>
                <a:spLocks/>
              </p:cNvSpPr>
              <p:nvPr/>
            </p:nvSpPr>
            <p:spPr bwMode="auto">
              <a:xfrm>
                <a:off x="1146" y="1834"/>
                <a:ext cx="2" cy="3"/>
              </a:xfrm>
              <a:custGeom>
                <a:avLst/>
                <a:gdLst>
                  <a:gd name="T0" fmla="*/ 4 w 4"/>
                  <a:gd name="T1" fmla="*/ 0 h 4"/>
                  <a:gd name="T2" fmla="*/ 1 w 4"/>
                  <a:gd name="T3" fmla="*/ 4 h 4"/>
                  <a:gd name="T4" fmla="*/ 4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1" y="4"/>
                    </a:lnTo>
                    <a:lnTo>
                      <a:pt x="4"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019" name="Freeform 1115"/>
              <p:cNvSpPr>
                <a:spLocks/>
              </p:cNvSpPr>
              <p:nvPr/>
            </p:nvSpPr>
            <p:spPr bwMode="auto">
              <a:xfrm>
                <a:off x="1098" y="1819"/>
                <a:ext cx="24" cy="45"/>
              </a:xfrm>
              <a:custGeom>
                <a:avLst/>
                <a:gdLst>
                  <a:gd name="T0" fmla="*/ 7 w 49"/>
                  <a:gd name="T1" fmla="*/ 0 h 90"/>
                  <a:gd name="T2" fmla="*/ 28 w 49"/>
                  <a:gd name="T3" fmla="*/ 43 h 90"/>
                  <a:gd name="T4" fmla="*/ 49 w 49"/>
                  <a:gd name="T5" fmla="*/ 89 h 90"/>
                  <a:gd name="T6" fmla="*/ 43 w 49"/>
                  <a:gd name="T7" fmla="*/ 90 h 90"/>
                  <a:gd name="T8" fmla="*/ 22 w 49"/>
                  <a:gd name="T9" fmla="*/ 45 h 90"/>
                  <a:gd name="T10" fmla="*/ 0 w 49"/>
                  <a:gd name="T11" fmla="*/ 2 h 90"/>
                  <a:gd name="T12" fmla="*/ 7 w 49"/>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49" h="90">
                    <a:moveTo>
                      <a:pt x="7" y="0"/>
                    </a:moveTo>
                    <a:lnTo>
                      <a:pt x="28" y="43"/>
                    </a:lnTo>
                    <a:lnTo>
                      <a:pt x="49" y="89"/>
                    </a:lnTo>
                    <a:lnTo>
                      <a:pt x="43" y="90"/>
                    </a:lnTo>
                    <a:lnTo>
                      <a:pt x="22" y="45"/>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1020" name="Freeform 1116"/>
              <p:cNvSpPr>
                <a:spLocks/>
              </p:cNvSpPr>
              <p:nvPr/>
            </p:nvSpPr>
            <p:spPr bwMode="auto">
              <a:xfrm>
                <a:off x="1097" y="1818"/>
                <a:ext cx="4" cy="3"/>
              </a:xfrm>
              <a:custGeom>
                <a:avLst/>
                <a:gdLst>
                  <a:gd name="T0" fmla="*/ 5 w 8"/>
                  <a:gd name="T1" fmla="*/ 0 h 4"/>
                  <a:gd name="T2" fmla="*/ 0 w 8"/>
                  <a:gd name="T3" fmla="*/ 0 h 4"/>
                  <a:gd name="T4" fmla="*/ 1 w 8"/>
                  <a:gd name="T5" fmla="*/ 3 h 4"/>
                  <a:gd name="T6" fmla="*/ 8 w 8"/>
                  <a:gd name="T7" fmla="*/ 1 h 4"/>
                  <a:gd name="T8" fmla="*/ 5 w 8"/>
                  <a:gd name="T9" fmla="*/ 4 h 4"/>
                  <a:gd name="T10" fmla="*/ 5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5" y="0"/>
                    </a:moveTo>
                    <a:lnTo>
                      <a:pt x="0" y="0"/>
                    </a:lnTo>
                    <a:lnTo>
                      <a:pt x="1" y="3"/>
                    </a:lnTo>
                    <a:lnTo>
                      <a:pt x="8" y="1"/>
                    </a:lnTo>
                    <a:lnTo>
                      <a:pt x="5"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21" name="Freeform 1117"/>
              <p:cNvSpPr>
                <a:spLocks/>
              </p:cNvSpPr>
              <p:nvPr/>
            </p:nvSpPr>
            <p:spPr bwMode="auto">
              <a:xfrm>
                <a:off x="1119" y="1863"/>
                <a:ext cx="31" cy="38"/>
              </a:xfrm>
              <a:custGeom>
                <a:avLst/>
                <a:gdLst>
                  <a:gd name="T0" fmla="*/ 5 w 63"/>
                  <a:gd name="T1" fmla="*/ 0 h 78"/>
                  <a:gd name="T2" fmla="*/ 18 w 63"/>
                  <a:gd name="T3" fmla="*/ 20 h 78"/>
                  <a:gd name="T4" fmla="*/ 34 w 63"/>
                  <a:gd name="T5" fmla="*/ 37 h 78"/>
                  <a:gd name="T6" fmla="*/ 49 w 63"/>
                  <a:gd name="T7" fmla="*/ 53 h 78"/>
                  <a:gd name="T8" fmla="*/ 63 w 63"/>
                  <a:gd name="T9" fmla="*/ 73 h 78"/>
                  <a:gd name="T10" fmla="*/ 58 w 63"/>
                  <a:gd name="T11" fmla="*/ 78 h 78"/>
                  <a:gd name="T12" fmla="*/ 44 w 63"/>
                  <a:gd name="T13" fmla="*/ 58 h 78"/>
                  <a:gd name="T14" fmla="*/ 29 w 63"/>
                  <a:gd name="T15" fmla="*/ 41 h 78"/>
                  <a:gd name="T16" fmla="*/ 14 w 63"/>
                  <a:gd name="T17" fmla="*/ 25 h 78"/>
                  <a:gd name="T18" fmla="*/ 0 w 63"/>
                  <a:gd name="T19" fmla="*/ 5 h 78"/>
                  <a:gd name="T20" fmla="*/ 5 w 63"/>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78">
                    <a:moveTo>
                      <a:pt x="5" y="0"/>
                    </a:moveTo>
                    <a:lnTo>
                      <a:pt x="18" y="20"/>
                    </a:lnTo>
                    <a:lnTo>
                      <a:pt x="34" y="37"/>
                    </a:lnTo>
                    <a:lnTo>
                      <a:pt x="49" y="53"/>
                    </a:lnTo>
                    <a:lnTo>
                      <a:pt x="63" y="73"/>
                    </a:lnTo>
                    <a:lnTo>
                      <a:pt x="58" y="78"/>
                    </a:lnTo>
                    <a:lnTo>
                      <a:pt x="44" y="58"/>
                    </a:lnTo>
                    <a:lnTo>
                      <a:pt x="29" y="41"/>
                    </a:lnTo>
                    <a:lnTo>
                      <a:pt x="14"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22" name="Freeform 1118"/>
              <p:cNvSpPr>
                <a:spLocks/>
              </p:cNvSpPr>
              <p:nvPr/>
            </p:nvSpPr>
            <p:spPr bwMode="auto">
              <a:xfrm>
                <a:off x="1119" y="1863"/>
                <a:ext cx="3" cy="2"/>
              </a:xfrm>
              <a:custGeom>
                <a:avLst/>
                <a:gdLst>
                  <a:gd name="T0" fmla="*/ 0 w 6"/>
                  <a:gd name="T1" fmla="*/ 3 h 5"/>
                  <a:gd name="T2" fmla="*/ 0 w 6"/>
                  <a:gd name="T3" fmla="*/ 5 h 5"/>
                  <a:gd name="T4" fmla="*/ 5 w 6"/>
                  <a:gd name="T5" fmla="*/ 0 h 5"/>
                  <a:gd name="T6" fmla="*/ 6 w 6"/>
                  <a:gd name="T7" fmla="*/ 2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5" y="0"/>
                    </a:lnTo>
                    <a:lnTo>
                      <a:pt x="6" y="2"/>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1023" name="Freeform 1119"/>
              <p:cNvSpPr>
                <a:spLocks/>
              </p:cNvSpPr>
              <p:nvPr/>
            </p:nvSpPr>
            <p:spPr bwMode="auto">
              <a:xfrm>
                <a:off x="1148" y="1900"/>
                <a:ext cx="21" cy="52"/>
              </a:xfrm>
              <a:custGeom>
                <a:avLst/>
                <a:gdLst>
                  <a:gd name="T0" fmla="*/ 6 w 41"/>
                  <a:gd name="T1" fmla="*/ 0 h 105"/>
                  <a:gd name="T2" fmla="*/ 17 w 41"/>
                  <a:gd name="T3" fmla="*/ 27 h 105"/>
                  <a:gd name="T4" fmla="*/ 21 w 41"/>
                  <a:gd name="T5" fmla="*/ 53 h 105"/>
                  <a:gd name="T6" fmla="*/ 29 w 41"/>
                  <a:gd name="T7" fmla="*/ 79 h 105"/>
                  <a:gd name="T8" fmla="*/ 41 w 41"/>
                  <a:gd name="T9" fmla="*/ 103 h 105"/>
                  <a:gd name="T10" fmla="*/ 35 w 41"/>
                  <a:gd name="T11" fmla="*/ 105 h 105"/>
                  <a:gd name="T12" fmla="*/ 23 w 41"/>
                  <a:gd name="T13" fmla="*/ 80 h 105"/>
                  <a:gd name="T14" fmla="*/ 15 w 41"/>
                  <a:gd name="T15" fmla="*/ 55 h 105"/>
                  <a:gd name="T16" fmla="*/ 11 w 41"/>
                  <a:gd name="T17" fmla="*/ 29 h 105"/>
                  <a:gd name="T18" fmla="*/ 0 w 41"/>
                  <a:gd name="T19" fmla="*/ 1 h 105"/>
                  <a:gd name="T20" fmla="*/ 6 w 41"/>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05">
                    <a:moveTo>
                      <a:pt x="6" y="0"/>
                    </a:moveTo>
                    <a:lnTo>
                      <a:pt x="17" y="27"/>
                    </a:lnTo>
                    <a:lnTo>
                      <a:pt x="21" y="53"/>
                    </a:lnTo>
                    <a:lnTo>
                      <a:pt x="29" y="79"/>
                    </a:lnTo>
                    <a:lnTo>
                      <a:pt x="41" y="103"/>
                    </a:lnTo>
                    <a:lnTo>
                      <a:pt x="35" y="105"/>
                    </a:lnTo>
                    <a:lnTo>
                      <a:pt x="23" y="80"/>
                    </a:lnTo>
                    <a:lnTo>
                      <a:pt x="15" y="55"/>
                    </a:lnTo>
                    <a:lnTo>
                      <a:pt x="11" y="29"/>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24" name="Freeform 1120"/>
              <p:cNvSpPr>
                <a:spLocks/>
              </p:cNvSpPr>
              <p:nvPr/>
            </p:nvSpPr>
            <p:spPr bwMode="auto">
              <a:xfrm>
                <a:off x="1148" y="1899"/>
                <a:ext cx="3" cy="2"/>
              </a:xfrm>
              <a:custGeom>
                <a:avLst/>
                <a:gdLst>
                  <a:gd name="T0" fmla="*/ 5 w 6"/>
                  <a:gd name="T1" fmla="*/ 0 h 5"/>
                  <a:gd name="T2" fmla="*/ 6 w 6"/>
                  <a:gd name="T3" fmla="*/ 2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2"/>
                    </a:lnTo>
                    <a:lnTo>
                      <a:pt x="0" y="3"/>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25" name="Freeform 1121"/>
              <p:cNvSpPr>
                <a:spLocks/>
              </p:cNvSpPr>
              <p:nvPr/>
            </p:nvSpPr>
            <p:spPr bwMode="auto">
              <a:xfrm>
                <a:off x="1166" y="1951"/>
                <a:ext cx="39" cy="29"/>
              </a:xfrm>
              <a:custGeom>
                <a:avLst/>
                <a:gdLst>
                  <a:gd name="T0" fmla="*/ 5 w 80"/>
                  <a:gd name="T1" fmla="*/ 0 h 58"/>
                  <a:gd name="T2" fmla="*/ 14 w 80"/>
                  <a:gd name="T3" fmla="*/ 9 h 58"/>
                  <a:gd name="T4" fmla="*/ 22 w 80"/>
                  <a:gd name="T5" fmla="*/ 16 h 58"/>
                  <a:gd name="T6" fmla="*/ 41 w 80"/>
                  <a:gd name="T7" fmla="*/ 29 h 58"/>
                  <a:gd name="T8" fmla="*/ 61 w 80"/>
                  <a:gd name="T9" fmla="*/ 38 h 58"/>
                  <a:gd name="T10" fmla="*/ 80 w 80"/>
                  <a:gd name="T11" fmla="*/ 53 h 58"/>
                  <a:gd name="T12" fmla="*/ 75 w 80"/>
                  <a:gd name="T13" fmla="*/ 58 h 58"/>
                  <a:gd name="T14" fmla="*/ 57 w 80"/>
                  <a:gd name="T15" fmla="*/ 42 h 58"/>
                  <a:gd name="T16" fmla="*/ 37 w 80"/>
                  <a:gd name="T17" fmla="*/ 33 h 58"/>
                  <a:gd name="T18" fmla="*/ 17 w 80"/>
                  <a:gd name="T19" fmla="*/ 21 h 58"/>
                  <a:gd name="T20" fmla="*/ 9 w 80"/>
                  <a:gd name="T21" fmla="*/ 13 h 58"/>
                  <a:gd name="T22" fmla="*/ 0 w 80"/>
                  <a:gd name="T23" fmla="*/ 4 h 58"/>
                  <a:gd name="T24" fmla="*/ 5 w 8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8">
                    <a:moveTo>
                      <a:pt x="5" y="0"/>
                    </a:moveTo>
                    <a:lnTo>
                      <a:pt x="14" y="9"/>
                    </a:lnTo>
                    <a:lnTo>
                      <a:pt x="22" y="16"/>
                    </a:lnTo>
                    <a:lnTo>
                      <a:pt x="41" y="29"/>
                    </a:lnTo>
                    <a:lnTo>
                      <a:pt x="61" y="38"/>
                    </a:lnTo>
                    <a:lnTo>
                      <a:pt x="80" y="53"/>
                    </a:lnTo>
                    <a:lnTo>
                      <a:pt x="75" y="58"/>
                    </a:lnTo>
                    <a:lnTo>
                      <a:pt x="57" y="42"/>
                    </a:lnTo>
                    <a:lnTo>
                      <a:pt x="37" y="33"/>
                    </a:lnTo>
                    <a:lnTo>
                      <a:pt x="17" y="21"/>
                    </a:lnTo>
                    <a:lnTo>
                      <a:pt x="9" y="13"/>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26" name="Freeform 1122"/>
              <p:cNvSpPr>
                <a:spLocks/>
              </p:cNvSpPr>
              <p:nvPr/>
            </p:nvSpPr>
            <p:spPr bwMode="auto">
              <a:xfrm>
                <a:off x="1166" y="1951"/>
                <a:ext cx="3" cy="2"/>
              </a:xfrm>
              <a:custGeom>
                <a:avLst/>
                <a:gdLst>
                  <a:gd name="T0" fmla="*/ 0 w 6"/>
                  <a:gd name="T1" fmla="*/ 3 h 4"/>
                  <a:gd name="T2" fmla="*/ 0 w 6"/>
                  <a:gd name="T3" fmla="*/ 4 h 4"/>
                  <a:gd name="T4" fmla="*/ 5 w 6"/>
                  <a:gd name="T5" fmla="*/ 0 h 4"/>
                  <a:gd name="T6" fmla="*/ 6 w 6"/>
                  <a:gd name="T7" fmla="*/ 1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lnTo>
                      <a:pt x="0" y="4"/>
                    </a:lnTo>
                    <a:lnTo>
                      <a:pt x="5" y="0"/>
                    </a:lnTo>
                    <a:lnTo>
                      <a:pt x="6"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1027" name="Rectangle 1123"/>
              <p:cNvSpPr>
                <a:spLocks noChangeArrowheads="1"/>
              </p:cNvSpPr>
              <p:nvPr/>
            </p:nvSpPr>
            <p:spPr bwMode="auto">
              <a:xfrm>
                <a:off x="1201" y="1977"/>
                <a:ext cx="4" cy="3"/>
              </a:xfrm>
              <a:prstGeom prst="rect">
                <a:avLst/>
              </a:prstGeom>
              <a:solidFill>
                <a:srgbClr val="000000"/>
              </a:solidFill>
              <a:ln w="9525">
                <a:solidFill>
                  <a:schemeClr val="tx2"/>
                </a:solidFill>
                <a:miter lim="800000"/>
                <a:headEnd/>
                <a:tailEnd/>
              </a:ln>
            </p:spPr>
            <p:txBody>
              <a:bodyPr/>
              <a:lstStyle/>
              <a:p>
                <a:endParaRPr lang="en-US" sz="3120"/>
              </a:p>
            </p:txBody>
          </p:sp>
          <p:sp>
            <p:nvSpPr>
              <p:cNvPr id="381028" name="Freeform 1124"/>
              <p:cNvSpPr>
                <a:spLocks/>
              </p:cNvSpPr>
              <p:nvPr/>
            </p:nvSpPr>
            <p:spPr bwMode="auto">
              <a:xfrm>
                <a:off x="1203" y="1977"/>
                <a:ext cx="5" cy="3"/>
              </a:xfrm>
              <a:custGeom>
                <a:avLst/>
                <a:gdLst>
                  <a:gd name="T0" fmla="*/ 5 w 11"/>
                  <a:gd name="T1" fmla="*/ 2 h 7"/>
                  <a:gd name="T2" fmla="*/ 11 w 11"/>
                  <a:gd name="T3" fmla="*/ 7 h 7"/>
                  <a:gd name="T4" fmla="*/ 3 w 11"/>
                  <a:gd name="T5" fmla="*/ 7 h 7"/>
                  <a:gd name="T6" fmla="*/ 3 w 11"/>
                  <a:gd name="T7" fmla="*/ 0 h 7"/>
                  <a:gd name="T8" fmla="*/ 0 w 11"/>
                  <a:gd name="T9" fmla="*/ 7 h 7"/>
                  <a:gd name="T10" fmla="*/ 5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5" y="2"/>
                    </a:moveTo>
                    <a:lnTo>
                      <a:pt x="11" y="7"/>
                    </a:lnTo>
                    <a:lnTo>
                      <a:pt x="3" y="7"/>
                    </a:lnTo>
                    <a:lnTo>
                      <a:pt x="3" y="0"/>
                    </a:lnTo>
                    <a:lnTo>
                      <a:pt x="0" y="7"/>
                    </a:lnTo>
                    <a:lnTo>
                      <a:pt x="5" y="2"/>
                    </a:lnTo>
                    <a:close/>
                  </a:path>
                </a:pathLst>
              </a:custGeom>
              <a:solidFill>
                <a:srgbClr val="000000"/>
              </a:solidFill>
              <a:ln w="9525">
                <a:solidFill>
                  <a:schemeClr val="tx2"/>
                </a:solidFill>
                <a:round/>
                <a:headEnd/>
                <a:tailEnd/>
              </a:ln>
            </p:spPr>
            <p:txBody>
              <a:bodyPr/>
              <a:lstStyle/>
              <a:p>
                <a:endParaRPr lang="en-US" sz="3120"/>
              </a:p>
            </p:txBody>
          </p:sp>
          <p:sp>
            <p:nvSpPr>
              <p:cNvPr id="381029" name="Freeform 1125"/>
              <p:cNvSpPr>
                <a:spLocks/>
              </p:cNvSpPr>
              <p:nvPr/>
            </p:nvSpPr>
            <p:spPr bwMode="auto">
              <a:xfrm>
                <a:off x="1155" y="1942"/>
                <a:ext cx="46" cy="38"/>
              </a:xfrm>
              <a:custGeom>
                <a:avLst/>
                <a:gdLst>
                  <a:gd name="T0" fmla="*/ 90 w 93"/>
                  <a:gd name="T1" fmla="*/ 77 h 77"/>
                  <a:gd name="T2" fmla="*/ 62 w 93"/>
                  <a:gd name="T3" fmla="*/ 63 h 77"/>
                  <a:gd name="T4" fmla="*/ 36 w 93"/>
                  <a:gd name="T5" fmla="*/ 49 h 77"/>
                  <a:gd name="T6" fmla="*/ 27 w 93"/>
                  <a:gd name="T7" fmla="*/ 40 h 77"/>
                  <a:gd name="T8" fmla="*/ 17 w 93"/>
                  <a:gd name="T9" fmla="*/ 31 h 77"/>
                  <a:gd name="T10" fmla="*/ 0 w 93"/>
                  <a:gd name="T11" fmla="*/ 5 h 77"/>
                  <a:gd name="T12" fmla="*/ 4 w 93"/>
                  <a:gd name="T13" fmla="*/ 0 h 77"/>
                  <a:gd name="T14" fmla="*/ 21 w 93"/>
                  <a:gd name="T15" fmla="*/ 26 h 77"/>
                  <a:gd name="T16" fmla="*/ 30 w 93"/>
                  <a:gd name="T17" fmla="*/ 35 h 77"/>
                  <a:gd name="T18" fmla="*/ 41 w 93"/>
                  <a:gd name="T19" fmla="*/ 45 h 77"/>
                  <a:gd name="T20" fmla="*/ 65 w 93"/>
                  <a:gd name="T21" fmla="*/ 58 h 77"/>
                  <a:gd name="T22" fmla="*/ 93 w 93"/>
                  <a:gd name="T23" fmla="*/ 72 h 77"/>
                  <a:gd name="T24" fmla="*/ 90 w 93"/>
                  <a:gd name="T2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77">
                    <a:moveTo>
                      <a:pt x="90" y="77"/>
                    </a:moveTo>
                    <a:lnTo>
                      <a:pt x="62" y="63"/>
                    </a:lnTo>
                    <a:lnTo>
                      <a:pt x="36" y="49"/>
                    </a:lnTo>
                    <a:lnTo>
                      <a:pt x="27" y="40"/>
                    </a:lnTo>
                    <a:lnTo>
                      <a:pt x="17" y="31"/>
                    </a:lnTo>
                    <a:lnTo>
                      <a:pt x="0" y="5"/>
                    </a:lnTo>
                    <a:lnTo>
                      <a:pt x="4" y="0"/>
                    </a:lnTo>
                    <a:lnTo>
                      <a:pt x="21" y="26"/>
                    </a:lnTo>
                    <a:lnTo>
                      <a:pt x="30" y="35"/>
                    </a:lnTo>
                    <a:lnTo>
                      <a:pt x="41" y="45"/>
                    </a:lnTo>
                    <a:lnTo>
                      <a:pt x="65" y="58"/>
                    </a:lnTo>
                    <a:lnTo>
                      <a:pt x="93" y="72"/>
                    </a:lnTo>
                    <a:lnTo>
                      <a:pt x="90" y="77"/>
                    </a:lnTo>
                    <a:close/>
                  </a:path>
                </a:pathLst>
              </a:custGeom>
              <a:solidFill>
                <a:srgbClr val="000000"/>
              </a:solidFill>
              <a:ln w="9525">
                <a:solidFill>
                  <a:schemeClr val="tx2"/>
                </a:solidFill>
                <a:round/>
                <a:headEnd/>
                <a:tailEnd/>
              </a:ln>
            </p:spPr>
            <p:txBody>
              <a:bodyPr/>
              <a:lstStyle/>
              <a:p>
                <a:endParaRPr lang="en-US" sz="3120"/>
              </a:p>
            </p:txBody>
          </p:sp>
          <p:sp>
            <p:nvSpPr>
              <p:cNvPr id="381030" name="Freeform 1126"/>
              <p:cNvSpPr>
                <a:spLocks/>
              </p:cNvSpPr>
              <p:nvPr/>
            </p:nvSpPr>
            <p:spPr bwMode="auto">
              <a:xfrm>
                <a:off x="1200" y="1977"/>
                <a:ext cx="1" cy="3"/>
              </a:xfrm>
              <a:custGeom>
                <a:avLst/>
                <a:gdLst>
                  <a:gd name="T0" fmla="*/ 1 w 3"/>
                  <a:gd name="T1" fmla="*/ 7 h 7"/>
                  <a:gd name="T2" fmla="*/ 0 w 3"/>
                  <a:gd name="T3" fmla="*/ 7 h 7"/>
                  <a:gd name="T4" fmla="*/ 3 w 3"/>
                  <a:gd name="T5" fmla="*/ 2 h 7"/>
                  <a:gd name="T6" fmla="*/ 1 w 3"/>
                  <a:gd name="T7" fmla="*/ 0 h 7"/>
                  <a:gd name="T8" fmla="*/ 1 w 3"/>
                  <a:gd name="T9" fmla="*/ 7 h 7"/>
                </a:gdLst>
                <a:ahLst/>
                <a:cxnLst>
                  <a:cxn ang="0">
                    <a:pos x="T0" y="T1"/>
                  </a:cxn>
                  <a:cxn ang="0">
                    <a:pos x="T2" y="T3"/>
                  </a:cxn>
                  <a:cxn ang="0">
                    <a:pos x="T4" y="T5"/>
                  </a:cxn>
                  <a:cxn ang="0">
                    <a:pos x="T6" y="T7"/>
                  </a:cxn>
                  <a:cxn ang="0">
                    <a:pos x="T8" y="T9"/>
                  </a:cxn>
                </a:cxnLst>
                <a:rect l="0" t="0" r="r" b="b"/>
                <a:pathLst>
                  <a:path w="3" h="7">
                    <a:moveTo>
                      <a:pt x="1" y="7"/>
                    </a:moveTo>
                    <a:lnTo>
                      <a:pt x="0" y="7"/>
                    </a:lnTo>
                    <a:lnTo>
                      <a:pt x="3" y="2"/>
                    </a:lnTo>
                    <a:lnTo>
                      <a:pt x="1" y="0"/>
                    </a:lnTo>
                    <a:lnTo>
                      <a:pt x="1" y="7"/>
                    </a:lnTo>
                    <a:close/>
                  </a:path>
                </a:pathLst>
              </a:custGeom>
              <a:solidFill>
                <a:srgbClr val="000000"/>
              </a:solidFill>
              <a:ln w="9525">
                <a:solidFill>
                  <a:schemeClr val="tx2"/>
                </a:solidFill>
                <a:round/>
                <a:headEnd/>
                <a:tailEnd/>
              </a:ln>
            </p:spPr>
            <p:txBody>
              <a:bodyPr/>
              <a:lstStyle/>
              <a:p>
                <a:endParaRPr lang="en-US" sz="3120"/>
              </a:p>
            </p:txBody>
          </p:sp>
          <p:sp>
            <p:nvSpPr>
              <p:cNvPr id="381031" name="Freeform 1127"/>
              <p:cNvSpPr>
                <a:spLocks/>
              </p:cNvSpPr>
              <p:nvPr/>
            </p:nvSpPr>
            <p:spPr bwMode="auto">
              <a:xfrm>
                <a:off x="1138" y="1897"/>
                <a:ext cx="19" cy="46"/>
              </a:xfrm>
              <a:custGeom>
                <a:avLst/>
                <a:gdLst>
                  <a:gd name="T0" fmla="*/ 34 w 38"/>
                  <a:gd name="T1" fmla="*/ 92 h 92"/>
                  <a:gd name="T2" fmla="*/ 26 w 38"/>
                  <a:gd name="T3" fmla="*/ 68 h 92"/>
                  <a:gd name="T4" fmla="*/ 20 w 38"/>
                  <a:gd name="T5" fmla="*/ 45 h 92"/>
                  <a:gd name="T6" fmla="*/ 13 w 38"/>
                  <a:gd name="T7" fmla="*/ 24 h 92"/>
                  <a:gd name="T8" fmla="*/ 0 w 38"/>
                  <a:gd name="T9" fmla="*/ 4 h 92"/>
                  <a:gd name="T10" fmla="*/ 5 w 38"/>
                  <a:gd name="T11" fmla="*/ 0 h 92"/>
                  <a:gd name="T12" fmla="*/ 17 w 38"/>
                  <a:gd name="T13" fmla="*/ 21 h 92"/>
                  <a:gd name="T14" fmla="*/ 25 w 38"/>
                  <a:gd name="T15" fmla="*/ 42 h 92"/>
                  <a:gd name="T16" fmla="*/ 31 w 38"/>
                  <a:gd name="T17" fmla="*/ 65 h 92"/>
                  <a:gd name="T18" fmla="*/ 38 w 38"/>
                  <a:gd name="T19" fmla="*/ 89 h 92"/>
                  <a:gd name="T20" fmla="*/ 34 w 38"/>
                  <a:gd name="T2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92">
                    <a:moveTo>
                      <a:pt x="34" y="92"/>
                    </a:moveTo>
                    <a:lnTo>
                      <a:pt x="26" y="68"/>
                    </a:lnTo>
                    <a:lnTo>
                      <a:pt x="20" y="45"/>
                    </a:lnTo>
                    <a:lnTo>
                      <a:pt x="13" y="24"/>
                    </a:lnTo>
                    <a:lnTo>
                      <a:pt x="0" y="4"/>
                    </a:lnTo>
                    <a:lnTo>
                      <a:pt x="5" y="0"/>
                    </a:lnTo>
                    <a:lnTo>
                      <a:pt x="17" y="21"/>
                    </a:lnTo>
                    <a:lnTo>
                      <a:pt x="25" y="42"/>
                    </a:lnTo>
                    <a:lnTo>
                      <a:pt x="31" y="65"/>
                    </a:lnTo>
                    <a:lnTo>
                      <a:pt x="38" y="89"/>
                    </a:lnTo>
                    <a:lnTo>
                      <a:pt x="34" y="92"/>
                    </a:lnTo>
                    <a:close/>
                  </a:path>
                </a:pathLst>
              </a:custGeom>
              <a:solidFill>
                <a:srgbClr val="000000"/>
              </a:solidFill>
              <a:ln w="9525">
                <a:solidFill>
                  <a:schemeClr val="tx2"/>
                </a:solidFill>
                <a:round/>
                <a:headEnd/>
                <a:tailEnd/>
              </a:ln>
            </p:spPr>
            <p:txBody>
              <a:bodyPr/>
              <a:lstStyle/>
              <a:p>
                <a:endParaRPr lang="en-US" sz="3120"/>
              </a:p>
            </p:txBody>
          </p:sp>
          <p:sp>
            <p:nvSpPr>
              <p:cNvPr id="381032" name="Freeform 1128"/>
              <p:cNvSpPr>
                <a:spLocks/>
              </p:cNvSpPr>
              <p:nvPr/>
            </p:nvSpPr>
            <p:spPr bwMode="auto">
              <a:xfrm>
                <a:off x="1155" y="1942"/>
                <a:ext cx="2" cy="2"/>
              </a:xfrm>
              <a:custGeom>
                <a:avLst/>
                <a:gdLst>
                  <a:gd name="T0" fmla="*/ 0 w 4"/>
                  <a:gd name="T1" fmla="*/ 5 h 5"/>
                  <a:gd name="T2" fmla="*/ 0 w 4"/>
                  <a:gd name="T3" fmla="*/ 3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0" y="3"/>
                    </a:lnTo>
                    <a:lnTo>
                      <a:pt x="4"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1033" name="Freeform 1129"/>
              <p:cNvSpPr>
                <a:spLocks/>
              </p:cNvSpPr>
              <p:nvPr/>
            </p:nvSpPr>
            <p:spPr bwMode="auto">
              <a:xfrm>
                <a:off x="1132" y="1897"/>
                <a:ext cx="9" cy="34"/>
              </a:xfrm>
              <a:custGeom>
                <a:avLst/>
                <a:gdLst>
                  <a:gd name="T0" fmla="*/ 18 w 18"/>
                  <a:gd name="T1" fmla="*/ 1 h 68"/>
                  <a:gd name="T2" fmla="*/ 12 w 18"/>
                  <a:gd name="T3" fmla="*/ 16 h 68"/>
                  <a:gd name="T4" fmla="*/ 9 w 18"/>
                  <a:gd name="T5" fmla="*/ 33 h 68"/>
                  <a:gd name="T6" fmla="*/ 6 w 18"/>
                  <a:gd name="T7" fmla="*/ 68 h 68"/>
                  <a:gd name="T8" fmla="*/ 0 w 18"/>
                  <a:gd name="T9" fmla="*/ 68 h 68"/>
                  <a:gd name="T10" fmla="*/ 3 w 18"/>
                  <a:gd name="T11" fmla="*/ 33 h 68"/>
                  <a:gd name="T12" fmla="*/ 6 w 18"/>
                  <a:gd name="T13" fmla="*/ 15 h 68"/>
                  <a:gd name="T14" fmla="*/ 12 w 18"/>
                  <a:gd name="T15" fmla="*/ 0 h 68"/>
                  <a:gd name="T16" fmla="*/ 18 w 18"/>
                  <a:gd name="T17"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68">
                    <a:moveTo>
                      <a:pt x="18" y="1"/>
                    </a:moveTo>
                    <a:lnTo>
                      <a:pt x="12" y="16"/>
                    </a:lnTo>
                    <a:lnTo>
                      <a:pt x="9" y="33"/>
                    </a:lnTo>
                    <a:lnTo>
                      <a:pt x="6" y="68"/>
                    </a:lnTo>
                    <a:lnTo>
                      <a:pt x="0" y="68"/>
                    </a:lnTo>
                    <a:lnTo>
                      <a:pt x="3" y="33"/>
                    </a:lnTo>
                    <a:lnTo>
                      <a:pt x="6" y="15"/>
                    </a:lnTo>
                    <a:lnTo>
                      <a:pt x="12" y="0"/>
                    </a:lnTo>
                    <a:lnTo>
                      <a:pt x="18" y="1"/>
                    </a:lnTo>
                    <a:close/>
                  </a:path>
                </a:pathLst>
              </a:custGeom>
              <a:solidFill>
                <a:srgbClr val="000000"/>
              </a:solidFill>
              <a:ln w="9525">
                <a:solidFill>
                  <a:schemeClr val="tx2"/>
                </a:solidFill>
                <a:round/>
                <a:headEnd/>
                <a:tailEnd/>
              </a:ln>
            </p:spPr>
            <p:txBody>
              <a:bodyPr/>
              <a:lstStyle/>
              <a:p>
                <a:endParaRPr lang="en-US" sz="3120"/>
              </a:p>
            </p:txBody>
          </p:sp>
          <p:sp>
            <p:nvSpPr>
              <p:cNvPr id="381034" name="Freeform 1130"/>
              <p:cNvSpPr>
                <a:spLocks/>
              </p:cNvSpPr>
              <p:nvPr/>
            </p:nvSpPr>
            <p:spPr bwMode="auto">
              <a:xfrm>
                <a:off x="1138" y="1895"/>
                <a:ext cx="3" cy="4"/>
              </a:xfrm>
              <a:custGeom>
                <a:avLst/>
                <a:gdLst>
                  <a:gd name="T0" fmla="*/ 5 w 6"/>
                  <a:gd name="T1" fmla="*/ 5 h 9"/>
                  <a:gd name="T2" fmla="*/ 2 w 6"/>
                  <a:gd name="T3" fmla="*/ 0 h 9"/>
                  <a:gd name="T4" fmla="*/ 0 w 6"/>
                  <a:gd name="T5" fmla="*/ 5 h 9"/>
                  <a:gd name="T6" fmla="*/ 6 w 6"/>
                  <a:gd name="T7" fmla="*/ 6 h 9"/>
                  <a:gd name="T8" fmla="*/ 0 w 6"/>
                  <a:gd name="T9" fmla="*/ 9 h 9"/>
                  <a:gd name="T10" fmla="*/ 5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5" y="5"/>
                    </a:moveTo>
                    <a:lnTo>
                      <a:pt x="2" y="0"/>
                    </a:lnTo>
                    <a:lnTo>
                      <a:pt x="0" y="5"/>
                    </a:lnTo>
                    <a:lnTo>
                      <a:pt x="6" y="6"/>
                    </a:lnTo>
                    <a:lnTo>
                      <a:pt x="0" y="9"/>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1035" name="Freeform 1131"/>
              <p:cNvSpPr>
                <a:spLocks/>
              </p:cNvSpPr>
              <p:nvPr/>
            </p:nvSpPr>
            <p:spPr bwMode="auto">
              <a:xfrm>
                <a:off x="1132" y="1931"/>
                <a:ext cx="17" cy="31"/>
              </a:xfrm>
              <a:custGeom>
                <a:avLst/>
                <a:gdLst>
                  <a:gd name="T0" fmla="*/ 6 w 34"/>
                  <a:gd name="T1" fmla="*/ 0 h 61"/>
                  <a:gd name="T2" fmla="*/ 9 w 34"/>
                  <a:gd name="T3" fmla="*/ 18 h 61"/>
                  <a:gd name="T4" fmla="*/ 15 w 34"/>
                  <a:gd name="T5" fmla="*/ 29 h 61"/>
                  <a:gd name="T6" fmla="*/ 25 w 34"/>
                  <a:gd name="T7" fmla="*/ 41 h 61"/>
                  <a:gd name="T8" fmla="*/ 34 w 34"/>
                  <a:gd name="T9" fmla="*/ 59 h 61"/>
                  <a:gd name="T10" fmla="*/ 28 w 34"/>
                  <a:gd name="T11" fmla="*/ 61 h 61"/>
                  <a:gd name="T12" fmla="*/ 20 w 34"/>
                  <a:gd name="T13" fmla="*/ 46 h 61"/>
                  <a:gd name="T14" fmla="*/ 11 w 34"/>
                  <a:gd name="T15" fmla="*/ 34 h 61"/>
                  <a:gd name="T16" fmla="*/ 3 w 34"/>
                  <a:gd name="T17" fmla="*/ 20 h 61"/>
                  <a:gd name="T18" fmla="*/ 0 w 34"/>
                  <a:gd name="T19" fmla="*/ 2 h 61"/>
                  <a:gd name="T20" fmla="*/ 6 w 34"/>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1">
                    <a:moveTo>
                      <a:pt x="6" y="0"/>
                    </a:moveTo>
                    <a:lnTo>
                      <a:pt x="9" y="18"/>
                    </a:lnTo>
                    <a:lnTo>
                      <a:pt x="15" y="29"/>
                    </a:lnTo>
                    <a:lnTo>
                      <a:pt x="25" y="41"/>
                    </a:lnTo>
                    <a:lnTo>
                      <a:pt x="34" y="59"/>
                    </a:lnTo>
                    <a:lnTo>
                      <a:pt x="28" y="61"/>
                    </a:lnTo>
                    <a:lnTo>
                      <a:pt x="20" y="46"/>
                    </a:lnTo>
                    <a:lnTo>
                      <a:pt x="11" y="34"/>
                    </a:lnTo>
                    <a:lnTo>
                      <a:pt x="3" y="20"/>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36" name="Freeform 1132"/>
              <p:cNvSpPr>
                <a:spLocks/>
              </p:cNvSpPr>
              <p:nvPr/>
            </p:nvSpPr>
            <p:spPr bwMode="auto">
              <a:xfrm>
                <a:off x="1132" y="1931"/>
                <a:ext cx="3" cy="1"/>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037" name="Freeform 1133"/>
              <p:cNvSpPr>
                <a:spLocks/>
              </p:cNvSpPr>
              <p:nvPr/>
            </p:nvSpPr>
            <p:spPr bwMode="auto">
              <a:xfrm>
                <a:off x="1146" y="1961"/>
                <a:ext cx="19" cy="82"/>
              </a:xfrm>
              <a:custGeom>
                <a:avLst/>
                <a:gdLst>
                  <a:gd name="T0" fmla="*/ 6 w 38"/>
                  <a:gd name="T1" fmla="*/ 0 h 165"/>
                  <a:gd name="T2" fmla="*/ 21 w 38"/>
                  <a:gd name="T3" fmla="*/ 43 h 165"/>
                  <a:gd name="T4" fmla="*/ 30 w 38"/>
                  <a:gd name="T5" fmla="*/ 81 h 165"/>
                  <a:gd name="T6" fmla="*/ 36 w 38"/>
                  <a:gd name="T7" fmla="*/ 121 h 165"/>
                  <a:gd name="T8" fmla="*/ 38 w 38"/>
                  <a:gd name="T9" fmla="*/ 165 h 165"/>
                  <a:gd name="T10" fmla="*/ 32 w 38"/>
                  <a:gd name="T11" fmla="*/ 165 h 165"/>
                  <a:gd name="T12" fmla="*/ 30 w 38"/>
                  <a:gd name="T13" fmla="*/ 121 h 165"/>
                  <a:gd name="T14" fmla="*/ 24 w 38"/>
                  <a:gd name="T15" fmla="*/ 83 h 165"/>
                  <a:gd name="T16" fmla="*/ 15 w 38"/>
                  <a:gd name="T17" fmla="*/ 45 h 165"/>
                  <a:gd name="T18" fmla="*/ 0 w 38"/>
                  <a:gd name="T19" fmla="*/ 2 h 165"/>
                  <a:gd name="T20" fmla="*/ 6 w 38"/>
                  <a:gd name="T2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65">
                    <a:moveTo>
                      <a:pt x="6" y="0"/>
                    </a:moveTo>
                    <a:lnTo>
                      <a:pt x="21" y="43"/>
                    </a:lnTo>
                    <a:lnTo>
                      <a:pt x="30" y="81"/>
                    </a:lnTo>
                    <a:lnTo>
                      <a:pt x="36" y="121"/>
                    </a:lnTo>
                    <a:lnTo>
                      <a:pt x="38" y="165"/>
                    </a:lnTo>
                    <a:lnTo>
                      <a:pt x="32" y="165"/>
                    </a:lnTo>
                    <a:lnTo>
                      <a:pt x="30" y="121"/>
                    </a:lnTo>
                    <a:lnTo>
                      <a:pt x="24" y="83"/>
                    </a:lnTo>
                    <a:lnTo>
                      <a:pt x="15" y="4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38" name="Freeform 1134"/>
              <p:cNvSpPr>
                <a:spLocks/>
              </p:cNvSpPr>
              <p:nvPr/>
            </p:nvSpPr>
            <p:spPr bwMode="auto">
              <a:xfrm>
                <a:off x="1146" y="1961"/>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39" name="Freeform 1135"/>
              <p:cNvSpPr>
                <a:spLocks/>
              </p:cNvSpPr>
              <p:nvPr/>
            </p:nvSpPr>
            <p:spPr bwMode="auto">
              <a:xfrm>
                <a:off x="1154" y="2043"/>
                <a:ext cx="11" cy="29"/>
              </a:xfrm>
              <a:custGeom>
                <a:avLst/>
                <a:gdLst>
                  <a:gd name="T0" fmla="*/ 22 w 22"/>
                  <a:gd name="T1" fmla="*/ 0 h 58"/>
                  <a:gd name="T2" fmla="*/ 22 w 22"/>
                  <a:gd name="T3" fmla="*/ 15 h 58"/>
                  <a:gd name="T4" fmla="*/ 19 w 22"/>
                  <a:gd name="T5" fmla="*/ 29 h 58"/>
                  <a:gd name="T6" fmla="*/ 14 w 22"/>
                  <a:gd name="T7" fmla="*/ 42 h 58"/>
                  <a:gd name="T8" fmla="*/ 5 w 22"/>
                  <a:gd name="T9" fmla="*/ 58 h 58"/>
                  <a:gd name="T10" fmla="*/ 0 w 22"/>
                  <a:gd name="T11" fmla="*/ 53 h 58"/>
                  <a:gd name="T12" fmla="*/ 8 w 22"/>
                  <a:gd name="T13" fmla="*/ 41 h 58"/>
                  <a:gd name="T14" fmla="*/ 13 w 22"/>
                  <a:gd name="T15" fmla="*/ 27 h 58"/>
                  <a:gd name="T16" fmla="*/ 16 w 22"/>
                  <a:gd name="T17" fmla="*/ 15 h 58"/>
                  <a:gd name="T18" fmla="*/ 16 w 22"/>
                  <a:gd name="T19" fmla="*/ 0 h 58"/>
                  <a:gd name="T20" fmla="*/ 22 w 22"/>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8">
                    <a:moveTo>
                      <a:pt x="22" y="0"/>
                    </a:moveTo>
                    <a:lnTo>
                      <a:pt x="22" y="15"/>
                    </a:lnTo>
                    <a:lnTo>
                      <a:pt x="19" y="29"/>
                    </a:lnTo>
                    <a:lnTo>
                      <a:pt x="14" y="42"/>
                    </a:lnTo>
                    <a:lnTo>
                      <a:pt x="5" y="58"/>
                    </a:lnTo>
                    <a:lnTo>
                      <a:pt x="0" y="53"/>
                    </a:lnTo>
                    <a:lnTo>
                      <a:pt x="8" y="41"/>
                    </a:lnTo>
                    <a:lnTo>
                      <a:pt x="13" y="27"/>
                    </a:lnTo>
                    <a:lnTo>
                      <a:pt x="16" y="15"/>
                    </a:lnTo>
                    <a:lnTo>
                      <a:pt x="16" y="0"/>
                    </a:lnTo>
                    <a:lnTo>
                      <a:pt x="22" y="0"/>
                    </a:lnTo>
                    <a:close/>
                  </a:path>
                </a:pathLst>
              </a:custGeom>
              <a:solidFill>
                <a:srgbClr val="000000"/>
              </a:solidFill>
              <a:ln w="9525">
                <a:solidFill>
                  <a:schemeClr val="tx2"/>
                </a:solidFill>
                <a:round/>
                <a:headEnd/>
                <a:tailEnd/>
              </a:ln>
            </p:spPr>
            <p:txBody>
              <a:bodyPr/>
              <a:lstStyle/>
              <a:p>
                <a:endParaRPr lang="en-US" sz="3120"/>
              </a:p>
            </p:txBody>
          </p:sp>
          <p:sp>
            <p:nvSpPr>
              <p:cNvPr id="381040" name="Freeform 1136"/>
              <p:cNvSpPr>
                <a:spLocks/>
              </p:cNvSpPr>
              <p:nvPr/>
            </p:nvSpPr>
            <p:spPr bwMode="auto">
              <a:xfrm>
                <a:off x="1162" y="2043"/>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41" name="Freeform 1137"/>
              <p:cNvSpPr>
                <a:spLocks/>
              </p:cNvSpPr>
              <p:nvPr/>
            </p:nvSpPr>
            <p:spPr bwMode="auto">
              <a:xfrm>
                <a:off x="1154" y="2043"/>
                <a:ext cx="8" cy="28"/>
              </a:xfrm>
              <a:custGeom>
                <a:avLst/>
                <a:gdLst>
                  <a:gd name="T0" fmla="*/ 0 w 16"/>
                  <a:gd name="T1" fmla="*/ 53 h 56"/>
                  <a:gd name="T2" fmla="*/ 6 w 16"/>
                  <a:gd name="T3" fmla="*/ 26 h 56"/>
                  <a:gd name="T4" fmla="*/ 9 w 16"/>
                  <a:gd name="T5" fmla="*/ 14 h 56"/>
                  <a:gd name="T6" fmla="*/ 11 w 16"/>
                  <a:gd name="T7" fmla="*/ 0 h 56"/>
                  <a:gd name="T8" fmla="*/ 16 w 16"/>
                  <a:gd name="T9" fmla="*/ 0 h 56"/>
                  <a:gd name="T10" fmla="*/ 14 w 16"/>
                  <a:gd name="T11" fmla="*/ 17 h 56"/>
                  <a:gd name="T12" fmla="*/ 11 w 16"/>
                  <a:gd name="T13" fmla="*/ 29 h 56"/>
                  <a:gd name="T14" fmla="*/ 5 w 16"/>
                  <a:gd name="T15" fmla="*/ 56 h 56"/>
                  <a:gd name="T16" fmla="*/ 0 w 16"/>
                  <a:gd name="T1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0" y="53"/>
                    </a:moveTo>
                    <a:lnTo>
                      <a:pt x="6" y="26"/>
                    </a:lnTo>
                    <a:lnTo>
                      <a:pt x="9" y="14"/>
                    </a:lnTo>
                    <a:lnTo>
                      <a:pt x="11" y="0"/>
                    </a:lnTo>
                    <a:lnTo>
                      <a:pt x="16" y="0"/>
                    </a:lnTo>
                    <a:lnTo>
                      <a:pt x="14" y="17"/>
                    </a:lnTo>
                    <a:lnTo>
                      <a:pt x="11" y="29"/>
                    </a:lnTo>
                    <a:lnTo>
                      <a:pt x="5" y="56"/>
                    </a:lnTo>
                    <a:lnTo>
                      <a:pt x="0" y="53"/>
                    </a:lnTo>
                    <a:close/>
                  </a:path>
                </a:pathLst>
              </a:custGeom>
              <a:solidFill>
                <a:srgbClr val="000000"/>
              </a:solidFill>
              <a:ln w="9525">
                <a:solidFill>
                  <a:schemeClr val="tx2"/>
                </a:solidFill>
                <a:round/>
                <a:headEnd/>
                <a:tailEnd/>
              </a:ln>
            </p:spPr>
            <p:txBody>
              <a:bodyPr/>
              <a:lstStyle/>
              <a:p>
                <a:endParaRPr lang="en-US" sz="3120"/>
              </a:p>
            </p:txBody>
          </p:sp>
          <p:sp>
            <p:nvSpPr>
              <p:cNvPr id="381042" name="Freeform 1138"/>
              <p:cNvSpPr>
                <a:spLocks/>
              </p:cNvSpPr>
              <p:nvPr/>
            </p:nvSpPr>
            <p:spPr bwMode="auto">
              <a:xfrm>
                <a:off x="1154" y="2070"/>
                <a:ext cx="2" cy="2"/>
              </a:xfrm>
              <a:custGeom>
                <a:avLst/>
                <a:gdLst>
                  <a:gd name="T0" fmla="*/ 5 w 5"/>
                  <a:gd name="T1" fmla="*/ 5 h 5"/>
                  <a:gd name="T2" fmla="*/ 0 w 5"/>
                  <a:gd name="T3" fmla="*/ 0 h 5"/>
                  <a:gd name="T4" fmla="*/ 5 w 5"/>
                  <a:gd name="T5" fmla="*/ 3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3"/>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1043" name="Freeform 1139"/>
              <p:cNvSpPr>
                <a:spLocks/>
              </p:cNvSpPr>
              <p:nvPr/>
            </p:nvSpPr>
            <p:spPr bwMode="auto">
              <a:xfrm>
                <a:off x="1140" y="1965"/>
                <a:ext cx="22" cy="78"/>
              </a:xfrm>
              <a:custGeom>
                <a:avLst/>
                <a:gdLst>
                  <a:gd name="T0" fmla="*/ 38 w 43"/>
                  <a:gd name="T1" fmla="*/ 157 h 157"/>
                  <a:gd name="T2" fmla="*/ 35 w 43"/>
                  <a:gd name="T3" fmla="*/ 114 h 157"/>
                  <a:gd name="T4" fmla="*/ 27 w 43"/>
                  <a:gd name="T5" fmla="*/ 79 h 157"/>
                  <a:gd name="T6" fmla="*/ 15 w 43"/>
                  <a:gd name="T7" fmla="*/ 43 h 157"/>
                  <a:gd name="T8" fmla="*/ 0 w 43"/>
                  <a:gd name="T9" fmla="*/ 3 h 157"/>
                  <a:gd name="T10" fmla="*/ 4 w 43"/>
                  <a:gd name="T11" fmla="*/ 0 h 157"/>
                  <a:gd name="T12" fmla="*/ 20 w 43"/>
                  <a:gd name="T13" fmla="*/ 40 h 157"/>
                  <a:gd name="T14" fmla="*/ 32 w 43"/>
                  <a:gd name="T15" fmla="*/ 76 h 157"/>
                  <a:gd name="T16" fmla="*/ 40 w 43"/>
                  <a:gd name="T17" fmla="*/ 114 h 157"/>
                  <a:gd name="T18" fmla="*/ 43 w 43"/>
                  <a:gd name="T19" fmla="*/ 157 h 157"/>
                  <a:gd name="T20" fmla="*/ 38 w 43"/>
                  <a:gd name="T2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57">
                    <a:moveTo>
                      <a:pt x="38" y="157"/>
                    </a:moveTo>
                    <a:lnTo>
                      <a:pt x="35" y="114"/>
                    </a:lnTo>
                    <a:lnTo>
                      <a:pt x="27" y="79"/>
                    </a:lnTo>
                    <a:lnTo>
                      <a:pt x="15" y="43"/>
                    </a:lnTo>
                    <a:lnTo>
                      <a:pt x="0" y="3"/>
                    </a:lnTo>
                    <a:lnTo>
                      <a:pt x="4" y="0"/>
                    </a:lnTo>
                    <a:lnTo>
                      <a:pt x="20" y="40"/>
                    </a:lnTo>
                    <a:lnTo>
                      <a:pt x="32" y="76"/>
                    </a:lnTo>
                    <a:lnTo>
                      <a:pt x="40" y="114"/>
                    </a:lnTo>
                    <a:lnTo>
                      <a:pt x="43" y="157"/>
                    </a:lnTo>
                    <a:lnTo>
                      <a:pt x="38" y="157"/>
                    </a:lnTo>
                    <a:close/>
                  </a:path>
                </a:pathLst>
              </a:custGeom>
              <a:solidFill>
                <a:srgbClr val="000000"/>
              </a:solidFill>
              <a:ln w="9525">
                <a:solidFill>
                  <a:schemeClr val="tx2"/>
                </a:solidFill>
                <a:round/>
                <a:headEnd/>
                <a:tailEnd/>
              </a:ln>
            </p:spPr>
            <p:txBody>
              <a:bodyPr/>
              <a:lstStyle/>
              <a:p>
                <a:endParaRPr lang="en-US" sz="3120"/>
              </a:p>
            </p:txBody>
          </p:sp>
          <p:sp>
            <p:nvSpPr>
              <p:cNvPr id="381044" name="Freeform 1140"/>
              <p:cNvSpPr>
                <a:spLocks/>
              </p:cNvSpPr>
              <p:nvPr/>
            </p:nvSpPr>
            <p:spPr bwMode="auto">
              <a:xfrm>
                <a:off x="1160" y="2043"/>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45" name="Freeform 1141"/>
              <p:cNvSpPr>
                <a:spLocks/>
              </p:cNvSpPr>
              <p:nvPr/>
            </p:nvSpPr>
            <p:spPr bwMode="auto">
              <a:xfrm>
                <a:off x="1123" y="1931"/>
                <a:ext cx="20" cy="35"/>
              </a:xfrm>
              <a:custGeom>
                <a:avLst/>
                <a:gdLst>
                  <a:gd name="T0" fmla="*/ 35 w 39"/>
                  <a:gd name="T1" fmla="*/ 70 h 70"/>
                  <a:gd name="T2" fmla="*/ 24 w 39"/>
                  <a:gd name="T3" fmla="*/ 53 h 70"/>
                  <a:gd name="T4" fmla="*/ 12 w 39"/>
                  <a:gd name="T5" fmla="*/ 38 h 70"/>
                  <a:gd name="T6" fmla="*/ 3 w 39"/>
                  <a:gd name="T7" fmla="*/ 21 h 70"/>
                  <a:gd name="T8" fmla="*/ 1 w 39"/>
                  <a:gd name="T9" fmla="*/ 11 h 70"/>
                  <a:gd name="T10" fmla="*/ 0 w 39"/>
                  <a:gd name="T11" fmla="*/ 0 h 70"/>
                  <a:gd name="T12" fmla="*/ 4 w 39"/>
                  <a:gd name="T13" fmla="*/ 0 h 70"/>
                  <a:gd name="T14" fmla="*/ 6 w 39"/>
                  <a:gd name="T15" fmla="*/ 11 h 70"/>
                  <a:gd name="T16" fmla="*/ 7 w 39"/>
                  <a:gd name="T17" fmla="*/ 18 h 70"/>
                  <a:gd name="T18" fmla="*/ 17 w 39"/>
                  <a:gd name="T19" fmla="*/ 34 h 70"/>
                  <a:gd name="T20" fmla="*/ 29 w 39"/>
                  <a:gd name="T21" fmla="*/ 49 h 70"/>
                  <a:gd name="T22" fmla="*/ 39 w 39"/>
                  <a:gd name="T23" fmla="*/ 67 h 70"/>
                  <a:gd name="T24" fmla="*/ 35 w 39"/>
                  <a:gd name="T2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70">
                    <a:moveTo>
                      <a:pt x="35" y="70"/>
                    </a:moveTo>
                    <a:lnTo>
                      <a:pt x="24" y="53"/>
                    </a:lnTo>
                    <a:lnTo>
                      <a:pt x="12" y="38"/>
                    </a:lnTo>
                    <a:lnTo>
                      <a:pt x="3" y="21"/>
                    </a:lnTo>
                    <a:lnTo>
                      <a:pt x="1" y="11"/>
                    </a:lnTo>
                    <a:lnTo>
                      <a:pt x="0" y="0"/>
                    </a:lnTo>
                    <a:lnTo>
                      <a:pt x="4" y="0"/>
                    </a:lnTo>
                    <a:lnTo>
                      <a:pt x="6" y="11"/>
                    </a:lnTo>
                    <a:lnTo>
                      <a:pt x="7" y="18"/>
                    </a:lnTo>
                    <a:lnTo>
                      <a:pt x="17" y="34"/>
                    </a:lnTo>
                    <a:lnTo>
                      <a:pt x="29" y="49"/>
                    </a:lnTo>
                    <a:lnTo>
                      <a:pt x="39" y="67"/>
                    </a:lnTo>
                    <a:lnTo>
                      <a:pt x="35" y="70"/>
                    </a:lnTo>
                    <a:close/>
                  </a:path>
                </a:pathLst>
              </a:custGeom>
              <a:solidFill>
                <a:srgbClr val="000000"/>
              </a:solidFill>
              <a:ln w="9525">
                <a:solidFill>
                  <a:schemeClr val="tx2"/>
                </a:solidFill>
                <a:round/>
                <a:headEnd/>
                <a:tailEnd/>
              </a:ln>
            </p:spPr>
            <p:txBody>
              <a:bodyPr/>
              <a:lstStyle/>
              <a:p>
                <a:endParaRPr lang="en-US" sz="3120"/>
              </a:p>
            </p:txBody>
          </p:sp>
          <p:sp>
            <p:nvSpPr>
              <p:cNvPr id="381046" name="Freeform 1142"/>
              <p:cNvSpPr>
                <a:spLocks/>
              </p:cNvSpPr>
              <p:nvPr/>
            </p:nvSpPr>
            <p:spPr bwMode="auto">
              <a:xfrm>
                <a:off x="1140" y="1965"/>
                <a:ext cx="3" cy="1"/>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lnTo>
                      <a:pt x="0" y="3"/>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047" name="Freeform 1143"/>
              <p:cNvSpPr>
                <a:spLocks/>
              </p:cNvSpPr>
              <p:nvPr/>
            </p:nvSpPr>
            <p:spPr bwMode="auto">
              <a:xfrm>
                <a:off x="1123" y="1893"/>
                <a:ext cx="8" cy="39"/>
              </a:xfrm>
              <a:custGeom>
                <a:avLst/>
                <a:gdLst>
                  <a:gd name="T0" fmla="*/ 0 w 15"/>
                  <a:gd name="T1" fmla="*/ 75 h 78"/>
                  <a:gd name="T2" fmla="*/ 4 w 15"/>
                  <a:gd name="T3" fmla="*/ 37 h 78"/>
                  <a:gd name="T4" fmla="*/ 10 w 15"/>
                  <a:gd name="T5" fmla="*/ 0 h 78"/>
                  <a:gd name="T6" fmla="*/ 15 w 15"/>
                  <a:gd name="T7" fmla="*/ 3 h 78"/>
                  <a:gd name="T8" fmla="*/ 9 w 15"/>
                  <a:gd name="T9" fmla="*/ 40 h 78"/>
                  <a:gd name="T10" fmla="*/ 4 w 15"/>
                  <a:gd name="T11" fmla="*/ 78 h 78"/>
                  <a:gd name="T12" fmla="*/ 0 w 15"/>
                  <a:gd name="T13" fmla="*/ 75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0" y="75"/>
                    </a:moveTo>
                    <a:lnTo>
                      <a:pt x="4" y="37"/>
                    </a:lnTo>
                    <a:lnTo>
                      <a:pt x="10" y="0"/>
                    </a:lnTo>
                    <a:lnTo>
                      <a:pt x="15" y="3"/>
                    </a:lnTo>
                    <a:lnTo>
                      <a:pt x="9" y="40"/>
                    </a:lnTo>
                    <a:lnTo>
                      <a:pt x="4" y="78"/>
                    </a:lnTo>
                    <a:lnTo>
                      <a:pt x="0" y="75"/>
                    </a:lnTo>
                    <a:close/>
                  </a:path>
                </a:pathLst>
              </a:custGeom>
              <a:solidFill>
                <a:srgbClr val="000000"/>
              </a:solidFill>
              <a:ln w="9525">
                <a:solidFill>
                  <a:schemeClr val="tx2"/>
                </a:solidFill>
                <a:round/>
                <a:headEnd/>
                <a:tailEnd/>
              </a:ln>
            </p:spPr>
            <p:txBody>
              <a:bodyPr/>
              <a:lstStyle/>
              <a:p>
                <a:endParaRPr lang="en-US" sz="3120"/>
              </a:p>
            </p:txBody>
          </p:sp>
          <p:sp>
            <p:nvSpPr>
              <p:cNvPr id="381048" name="Freeform 1144"/>
              <p:cNvSpPr>
                <a:spLocks/>
              </p:cNvSpPr>
              <p:nvPr/>
            </p:nvSpPr>
            <p:spPr bwMode="auto">
              <a:xfrm>
                <a:off x="1123" y="1930"/>
                <a:ext cx="2" cy="2"/>
              </a:xfrm>
              <a:custGeom>
                <a:avLst/>
                <a:gdLst>
                  <a:gd name="T0" fmla="*/ 0 w 4"/>
                  <a:gd name="T1" fmla="*/ 1 h 3"/>
                  <a:gd name="T2" fmla="*/ 0 w 4"/>
                  <a:gd name="T3" fmla="*/ 0 h 3"/>
                  <a:gd name="T4" fmla="*/ 4 w 4"/>
                  <a:gd name="T5" fmla="*/ 3 h 3"/>
                  <a:gd name="T6" fmla="*/ 4 w 4"/>
                  <a:gd name="T7" fmla="*/ 1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0" y="0"/>
                    </a:lnTo>
                    <a:lnTo>
                      <a:pt x="4" y="3"/>
                    </a:lnTo>
                    <a:lnTo>
                      <a:pt x="4"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1049" name="Freeform 1145"/>
              <p:cNvSpPr>
                <a:spLocks/>
              </p:cNvSpPr>
              <p:nvPr/>
            </p:nvSpPr>
            <p:spPr bwMode="auto">
              <a:xfrm>
                <a:off x="1112" y="1870"/>
                <a:ext cx="19" cy="24"/>
              </a:xfrm>
              <a:custGeom>
                <a:avLst/>
                <a:gdLst>
                  <a:gd name="T0" fmla="*/ 32 w 37"/>
                  <a:gd name="T1" fmla="*/ 48 h 48"/>
                  <a:gd name="T2" fmla="*/ 29 w 37"/>
                  <a:gd name="T3" fmla="*/ 34 h 48"/>
                  <a:gd name="T4" fmla="*/ 22 w 37"/>
                  <a:gd name="T5" fmla="*/ 26 h 48"/>
                  <a:gd name="T6" fmla="*/ 11 w 37"/>
                  <a:gd name="T7" fmla="*/ 17 h 48"/>
                  <a:gd name="T8" fmla="*/ 0 w 37"/>
                  <a:gd name="T9" fmla="*/ 5 h 48"/>
                  <a:gd name="T10" fmla="*/ 5 w 37"/>
                  <a:gd name="T11" fmla="*/ 0 h 48"/>
                  <a:gd name="T12" fmla="*/ 14 w 37"/>
                  <a:gd name="T13" fmla="*/ 13 h 48"/>
                  <a:gd name="T14" fmla="*/ 25 w 37"/>
                  <a:gd name="T15" fmla="*/ 22 h 48"/>
                  <a:gd name="T16" fmla="*/ 34 w 37"/>
                  <a:gd name="T17" fmla="*/ 31 h 48"/>
                  <a:gd name="T18" fmla="*/ 37 w 37"/>
                  <a:gd name="T19" fmla="*/ 48 h 48"/>
                  <a:gd name="T20" fmla="*/ 32 w 37"/>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8">
                    <a:moveTo>
                      <a:pt x="32" y="48"/>
                    </a:moveTo>
                    <a:lnTo>
                      <a:pt x="29" y="34"/>
                    </a:lnTo>
                    <a:lnTo>
                      <a:pt x="22" y="26"/>
                    </a:lnTo>
                    <a:lnTo>
                      <a:pt x="11" y="17"/>
                    </a:lnTo>
                    <a:lnTo>
                      <a:pt x="0" y="5"/>
                    </a:lnTo>
                    <a:lnTo>
                      <a:pt x="5" y="0"/>
                    </a:lnTo>
                    <a:lnTo>
                      <a:pt x="14" y="13"/>
                    </a:lnTo>
                    <a:lnTo>
                      <a:pt x="25" y="22"/>
                    </a:lnTo>
                    <a:lnTo>
                      <a:pt x="34" y="31"/>
                    </a:lnTo>
                    <a:lnTo>
                      <a:pt x="37" y="48"/>
                    </a:lnTo>
                    <a:lnTo>
                      <a:pt x="32" y="48"/>
                    </a:lnTo>
                    <a:close/>
                  </a:path>
                </a:pathLst>
              </a:custGeom>
              <a:solidFill>
                <a:srgbClr val="000000"/>
              </a:solidFill>
              <a:ln w="9525">
                <a:solidFill>
                  <a:schemeClr val="tx2"/>
                </a:solidFill>
                <a:round/>
                <a:headEnd/>
                <a:tailEnd/>
              </a:ln>
            </p:spPr>
            <p:txBody>
              <a:bodyPr/>
              <a:lstStyle/>
              <a:p>
                <a:endParaRPr lang="en-US" sz="3120"/>
              </a:p>
            </p:txBody>
          </p:sp>
          <p:sp>
            <p:nvSpPr>
              <p:cNvPr id="381050" name="Freeform 1146"/>
              <p:cNvSpPr>
                <a:spLocks/>
              </p:cNvSpPr>
              <p:nvPr/>
            </p:nvSpPr>
            <p:spPr bwMode="auto">
              <a:xfrm>
                <a:off x="1128" y="1893"/>
                <a:ext cx="3"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1051" name="Freeform 1147"/>
              <p:cNvSpPr>
                <a:spLocks/>
              </p:cNvSpPr>
              <p:nvPr/>
            </p:nvSpPr>
            <p:spPr bwMode="auto">
              <a:xfrm>
                <a:off x="1093" y="1831"/>
                <a:ext cx="22" cy="41"/>
              </a:xfrm>
              <a:custGeom>
                <a:avLst/>
                <a:gdLst>
                  <a:gd name="T0" fmla="*/ 38 w 43"/>
                  <a:gd name="T1" fmla="*/ 80 h 80"/>
                  <a:gd name="T2" fmla="*/ 29 w 43"/>
                  <a:gd name="T3" fmla="*/ 59 h 80"/>
                  <a:gd name="T4" fmla="*/ 23 w 43"/>
                  <a:gd name="T5" fmla="*/ 39 h 80"/>
                  <a:gd name="T6" fmla="*/ 14 w 43"/>
                  <a:gd name="T7" fmla="*/ 23 h 80"/>
                  <a:gd name="T8" fmla="*/ 0 w 43"/>
                  <a:gd name="T9" fmla="*/ 4 h 80"/>
                  <a:gd name="T10" fmla="*/ 5 w 43"/>
                  <a:gd name="T11" fmla="*/ 0 h 80"/>
                  <a:gd name="T12" fmla="*/ 19 w 43"/>
                  <a:gd name="T13" fmla="*/ 18 h 80"/>
                  <a:gd name="T14" fmla="*/ 28 w 43"/>
                  <a:gd name="T15" fmla="*/ 36 h 80"/>
                  <a:gd name="T16" fmla="*/ 34 w 43"/>
                  <a:gd name="T17" fmla="*/ 56 h 80"/>
                  <a:gd name="T18" fmla="*/ 43 w 43"/>
                  <a:gd name="T19" fmla="*/ 77 h 80"/>
                  <a:gd name="T20" fmla="*/ 38 w 43"/>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0">
                    <a:moveTo>
                      <a:pt x="38" y="80"/>
                    </a:moveTo>
                    <a:lnTo>
                      <a:pt x="29" y="59"/>
                    </a:lnTo>
                    <a:lnTo>
                      <a:pt x="23" y="39"/>
                    </a:lnTo>
                    <a:lnTo>
                      <a:pt x="14" y="23"/>
                    </a:lnTo>
                    <a:lnTo>
                      <a:pt x="0" y="4"/>
                    </a:lnTo>
                    <a:lnTo>
                      <a:pt x="5" y="0"/>
                    </a:lnTo>
                    <a:lnTo>
                      <a:pt x="19" y="18"/>
                    </a:lnTo>
                    <a:lnTo>
                      <a:pt x="28" y="36"/>
                    </a:lnTo>
                    <a:lnTo>
                      <a:pt x="34" y="56"/>
                    </a:lnTo>
                    <a:lnTo>
                      <a:pt x="43" y="77"/>
                    </a:lnTo>
                    <a:lnTo>
                      <a:pt x="38" y="80"/>
                    </a:lnTo>
                    <a:close/>
                  </a:path>
                </a:pathLst>
              </a:custGeom>
              <a:solidFill>
                <a:srgbClr val="000000"/>
              </a:solidFill>
              <a:ln w="9525">
                <a:solidFill>
                  <a:schemeClr val="tx2"/>
                </a:solidFill>
                <a:round/>
                <a:headEnd/>
                <a:tailEnd/>
              </a:ln>
            </p:spPr>
            <p:txBody>
              <a:bodyPr/>
              <a:lstStyle/>
              <a:p>
                <a:endParaRPr lang="en-US" sz="3120"/>
              </a:p>
            </p:txBody>
          </p:sp>
          <p:sp>
            <p:nvSpPr>
              <p:cNvPr id="381052" name="Freeform 1148"/>
              <p:cNvSpPr>
                <a:spLocks/>
              </p:cNvSpPr>
              <p:nvPr/>
            </p:nvSpPr>
            <p:spPr bwMode="auto">
              <a:xfrm>
                <a:off x="1112" y="1870"/>
                <a:ext cx="3" cy="2"/>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1053" name="Freeform 1149"/>
              <p:cNvSpPr>
                <a:spLocks/>
              </p:cNvSpPr>
              <p:nvPr/>
            </p:nvSpPr>
            <p:spPr bwMode="auto">
              <a:xfrm>
                <a:off x="1082" y="1831"/>
                <a:ext cx="13" cy="51"/>
              </a:xfrm>
              <a:custGeom>
                <a:avLst/>
                <a:gdLst>
                  <a:gd name="T0" fmla="*/ 28 w 28"/>
                  <a:gd name="T1" fmla="*/ 4 h 100"/>
                  <a:gd name="T2" fmla="*/ 23 w 28"/>
                  <a:gd name="T3" fmla="*/ 13 h 100"/>
                  <a:gd name="T4" fmla="*/ 17 w 28"/>
                  <a:gd name="T5" fmla="*/ 27 h 100"/>
                  <a:gd name="T6" fmla="*/ 11 w 28"/>
                  <a:gd name="T7" fmla="*/ 61 h 100"/>
                  <a:gd name="T8" fmla="*/ 7 w 28"/>
                  <a:gd name="T9" fmla="*/ 100 h 100"/>
                  <a:gd name="T10" fmla="*/ 0 w 28"/>
                  <a:gd name="T11" fmla="*/ 100 h 100"/>
                  <a:gd name="T12" fmla="*/ 5 w 28"/>
                  <a:gd name="T13" fmla="*/ 61 h 100"/>
                  <a:gd name="T14" fmla="*/ 11 w 28"/>
                  <a:gd name="T15" fmla="*/ 26 h 100"/>
                  <a:gd name="T16" fmla="*/ 17 w 28"/>
                  <a:gd name="T17" fmla="*/ 12 h 100"/>
                  <a:gd name="T18" fmla="*/ 23 w 28"/>
                  <a:gd name="T19" fmla="*/ 0 h 100"/>
                  <a:gd name="T20" fmla="*/ 28 w 28"/>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00">
                    <a:moveTo>
                      <a:pt x="28" y="4"/>
                    </a:moveTo>
                    <a:lnTo>
                      <a:pt x="23" y="13"/>
                    </a:lnTo>
                    <a:lnTo>
                      <a:pt x="17" y="27"/>
                    </a:lnTo>
                    <a:lnTo>
                      <a:pt x="11" y="61"/>
                    </a:lnTo>
                    <a:lnTo>
                      <a:pt x="7" y="100"/>
                    </a:lnTo>
                    <a:lnTo>
                      <a:pt x="0" y="100"/>
                    </a:lnTo>
                    <a:lnTo>
                      <a:pt x="5" y="61"/>
                    </a:lnTo>
                    <a:lnTo>
                      <a:pt x="11" y="26"/>
                    </a:lnTo>
                    <a:lnTo>
                      <a:pt x="17" y="12"/>
                    </a:lnTo>
                    <a:lnTo>
                      <a:pt x="23" y="0"/>
                    </a:lnTo>
                    <a:lnTo>
                      <a:pt x="28" y="4"/>
                    </a:lnTo>
                    <a:close/>
                  </a:path>
                </a:pathLst>
              </a:custGeom>
              <a:solidFill>
                <a:srgbClr val="000000"/>
              </a:solidFill>
              <a:ln w="9525">
                <a:solidFill>
                  <a:schemeClr val="tx2"/>
                </a:solidFill>
                <a:round/>
                <a:headEnd/>
                <a:tailEnd/>
              </a:ln>
            </p:spPr>
            <p:txBody>
              <a:bodyPr/>
              <a:lstStyle/>
              <a:p>
                <a:endParaRPr lang="en-US" sz="3120"/>
              </a:p>
            </p:txBody>
          </p:sp>
          <p:sp>
            <p:nvSpPr>
              <p:cNvPr id="381054" name="Freeform 1150"/>
              <p:cNvSpPr>
                <a:spLocks/>
              </p:cNvSpPr>
              <p:nvPr/>
            </p:nvSpPr>
            <p:spPr bwMode="auto">
              <a:xfrm>
                <a:off x="1093" y="1830"/>
                <a:ext cx="2" cy="4"/>
              </a:xfrm>
              <a:custGeom>
                <a:avLst/>
                <a:gdLst>
                  <a:gd name="T0" fmla="*/ 5 w 5"/>
                  <a:gd name="T1" fmla="*/ 3 h 7"/>
                  <a:gd name="T2" fmla="*/ 2 w 5"/>
                  <a:gd name="T3" fmla="*/ 0 h 7"/>
                  <a:gd name="T4" fmla="*/ 0 w 5"/>
                  <a:gd name="T5" fmla="*/ 3 h 7"/>
                  <a:gd name="T6" fmla="*/ 5 w 5"/>
                  <a:gd name="T7" fmla="*/ 7 h 7"/>
                  <a:gd name="T8" fmla="*/ 0 w 5"/>
                  <a:gd name="T9" fmla="*/ 7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2" y="0"/>
                    </a:lnTo>
                    <a:lnTo>
                      <a:pt x="0" y="3"/>
                    </a:lnTo>
                    <a:lnTo>
                      <a:pt x="5" y="7"/>
                    </a:lnTo>
                    <a:lnTo>
                      <a:pt x="0" y="7"/>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1055" name="Freeform 1151"/>
              <p:cNvSpPr>
                <a:spLocks/>
              </p:cNvSpPr>
              <p:nvPr/>
            </p:nvSpPr>
            <p:spPr bwMode="auto">
              <a:xfrm>
                <a:off x="1078" y="1858"/>
                <a:ext cx="6" cy="24"/>
              </a:xfrm>
              <a:custGeom>
                <a:avLst/>
                <a:gdLst>
                  <a:gd name="T0" fmla="*/ 7 w 12"/>
                  <a:gd name="T1" fmla="*/ 49 h 49"/>
                  <a:gd name="T2" fmla="*/ 4 w 12"/>
                  <a:gd name="T3" fmla="*/ 38 h 49"/>
                  <a:gd name="T4" fmla="*/ 1 w 12"/>
                  <a:gd name="T5" fmla="*/ 24 h 49"/>
                  <a:gd name="T6" fmla="*/ 0 w 12"/>
                  <a:gd name="T7" fmla="*/ 0 h 49"/>
                  <a:gd name="T8" fmla="*/ 4 w 12"/>
                  <a:gd name="T9" fmla="*/ 0 h 49"/>
                  <a:gd name="T10" fmla="*/ 6 w 12"/>
                  <a:gd name="T11" fmla="*/ 24 h 49"/>
                  <a:gd name="T12" fmla="*/ 9 w 12"/>
                  <a:gd name="T13" fmla="*/ 38 h 49"/>
                  <a:gd name="T14" fmla="*/ 12 w 12"/>
                  <a:gd name="T15" fmla="*/ 46 h 49"/>
                  <a:gd name="T16" fmla="*/ 7 w 1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9">
                    <a:moveTo>
                      <a:pt x="7" y="49"/>
                    </a:moveTo>
                    <a:lnTo>
                      <a:pt x="4" y="38"/>
                    </a:lnTo>
                    <a:lnTo>
                      <a:pt x="1" y="24"/>
                    </a:lnTo>
                    <a:lnTo>
                      <a:pt x="0" y="0"/>
                    </a:lnTo>
                    <a:lnTo>
                      <a:pt x="4" y="0"/>
                    </a:lnTo>
                    <a:lnTo>
                      <a:pt x="6" y="24"/>
                    </a:lnTo>
                    <a:lnTo>
                      <a:pt x="9" y="38"/>
                    </a:lnTo>
                    <a:lnTo>
                      <a:pt x="12" y="46"/>
                    </a:lnTo>
                    <a:lnTo>
                      <a:pt x="7" y="49"/>
                    </a:lnTo>
                    <a:close/>
                  </a:path>
                </a:pathLst>
              </a:custGeom>
              <a:solidFill>
                <a:srgbClr val="000000"/>
              </a:solidFill>
              <a:ln w="9525">
                <a:solidFill>
                  <a:schemeClr val="tx2"/>
                </a:solidFill>
                <a:round/>
                <a:headEnd/>
                <a:tailEnd/>
              </a:ln>
            </p:spPr>
            <p:txBody>
              <a:bodyPr/>
              <a:lstStyle/>
              <a:p>
                <a:endParaRPr lang="en-US" sz="3120"/>
              </a:p>
            </p:txBody>
          </p:sp>
          <p:sp>
            <p:nvSpPr>
              <p:cNvPr id="381056" name="Freeform 1152"/>
              <p:cNvSpPr>
                <a:spLocks/>
              </p:cNvSpPr>
              <p:nvPr/>
            </p:nvSpPr>
            <p:spPr bwMode="auto">
              <a:xfrm>
                <a:off x="1082" y="1881"/>
                <a:ext cx="3" cy="1"/>
              </a:xfrm>
              <a:custGeom>
                <a:avLst/>
                <a:gdLst>
                  <a:gd name="T0" fmla="*/ 7 w 7"/>
                  <a:gd name="T1" fmla="*/ 1 h 3"/>
                  <a:gd name="T2" fmla="*/ 0 w 7"/>
                  <a:gd name="T3" fmla="*/ 3 h 3"/>
                  <a:gd name="T4" fmla="*/ 5 w 7"/>
                  <a:gd name="T5" fmla="*/ 0 h 3"/>
                  <a:gd name="T6" fmla="*/ 0 w 7"/>
                  <a:gd name="T7" fmla="*/ 1 h 3"/>
                  <a:gd name="T8" fmla="*/ 7 w 7"/>
                  <a:gd name="T9" fmla="*/ 1 h 3"/>
                </a:gdLst>
                <a:ahLst/>
                <a:cxnLst>
                  <a:cxn ang="0">
                    <a:pos x="T0" y="T1"/>
                  </a:cxn>
                  <a:cxn ang="0">
                    <a:pos x="T2" y="T3"/>
                  </a:cxn>
                  <a:cxn ang="0">
                    <a:pos x="T4" y="T5"/>
                  </a:cxn>
                  <a:cxn ang="0">
                    <a:pos x="T6" y="T7"/>
                  </a:cxn>
                  <a:cxn ang="0">
                    <a:pos x="T8" y="T9"/>
                  </a:cxn>
                </a:cxnLst>
                <a:rect l="0" t="0" r="r" b="b"/>
                <a:pathLst>
                  <a:path w="7" h="3">
                    <a:moveTo>
                      <a:pt x="7" y="1"/>
                    </a:moveTo>
                    <a:lnTo>
                      <a:pt x="0" y="3"/>
                    </a:lnTo>
                    <a:lnTo>
                      <a:pt x="5" y="0"/>
                    </a:lnTo>
                    <a:lnTo>
                      <a:pt x="0" y="1"/>
                    </a:lnTo>
                    <a:lnTo>
                      <a:pt x="7" y="1"/>
                    </a:lnTo>
                    <a:close/>
                  </a:path>
                </a:pathLst>
              </a:custGeom>
              <a:solidFill>
                <a:srgbClr val="000000"/>
              </a:solidFill>
              <a:ln w="9525">
                <a:solidFill>
                  <a:schemeClr val="tx2"/>
                </a:solidFill>
                <a:round/>
                <a:headEnd/>
                <a:tailEnd/>
              </a:ln>
            </p:spPr>
            <p:txBody>
              <a:bodyPr/>
              <a:lstStyle/>
              <a:p>
                <a:endParaRPr lang="en-US" sz="3120"/>
              </a:p>
            </p:txBody>
          </p:sp>
          <p:sp>
            <p:nvSpPr>
              <p:cNvPr id="381057" name="Freeform 1153"/>
              <p:cNvSpPr>
                <a:spLocks/>
              </p:cNvSpPr>
              <p:nvPr/>
            </p:nvSpPr>
            <p:spPr bwMode="auto">
              <a:xfrm>
                <a:off x="1078" y="1817"/>
                <a:ext cx="11" cy="42"/>
              </a:xfrm>
              <a:custGeom>
                <a:avLst/>
                <a:gdLst>
                  <a:gd name="T0" fmla="*/ 0 w 21"/>
                  <a:gd name="T1" fmla="*/ 81 h 84"/>
                  <a:gd name="T2" fmla="*/ 4 w 21"/>
                  <a:gd name="T3" fmla="*/ 56 h 84"/>
                  <a:gd name="T4" fmla="*/ 12 w 21"/>
                  <a:gd name="T5" fmla="*/ 35 h 84"/>
                  <a:gd name="T6" fmla="*/ 17 w 21"/>
                  <a:gd name="T7" fmla="*/ 18 h 84"/>
                  <a:gd name="T8" fmla="*/ 14 w 21"/>
                  <a:gd name="T9" fmla="*/ 12 h 84"/>
                  <a:gd name="T10" fmla="*/ 7 w 21"/>
                  <a:gd name="T11" fmla="*/ 4 h 84"/>
                  <a:gd name="T12" fmla="*/ 12 w 21"/>
                  <a:gd name="T13" fmla="*/ 0 h 84"/>
                  <a:gd name="T14" fmla="*/ 18 w 21"/>
                  <a:gd name="T15" fmla="*/ 7 h 84"/>
                  <a:gd name="T16" fmla="*/ 21 w 21"/>
                  <a:gd name="T17" fmla="*/ 18 h 84"/>
                  <a:gd name="T18" fmla="*/ 17 w 21"/>
                  <a:gd name="T19" fmla="*/ 38 h 84"/>
                  <a:gd name="T20" fmla="*/ 9 w 21"/>
                  <a:gd name="T21" fmla="*/ 59 h 84"/>
                  <a:gd name="T22" fmla="*/ 4 w 21"/>
                  <a:gd name="T23" fmla="*/ 84 h 84"/>
                  <a:gd name="T24" fmla="*/ 0 w 21"/>
                  <a:gd name="T25" fmla="*/ 8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84">
                    <a:moveTo>
                      <a:pt x="0" y="81"/>
                    </a:moveTo>
                    <a:lnTo>
                      <a:pt x="4" y="56"/>
                    </a:lnTo>
                    <a:lnTo>
                      <a:pt x="12" y="35"/>
                    </a:lnTo>
                    <a:lnTo>
                      <a:pt x="17" y="18"/>
                    </a:lnTo>
                    <a:lnTo>
                      <a:pt x="14" y="12"/>
                    </a:lnTo>
                    <a:lnTo>
                      <a:pt x="7" y="4"/>
                    </a:lnTo>
                    <a:lnTo>
                      <a:pt x="12" y="0"/>
                    </a:lnTo>
                    <a:lnTo>
                      <a:pt x="18" y="7"/>
                    </a:lnTo>
                    <a:lnTo>
                      <a:pt x="21" y="18"/>
                    </a:lnTo>
                    <a:lnTo>
                      <a:pt x="17" y="38"/>
                    </a:lnTo>
                    <a:lnTo>
                      <a:pt x="9" y="59"/>
                    </a:lnTo>
                    <a:lnTo>
                      <a:pt x="4" y="84"/>
                    </a:lnTo>
                    <a:lnTo>
                      <a:pt x="0" y="81"/>
                    </a:lnTo>
                    <a:close/>
                  </a:path>
                </a:pathLst>
              </a:custGeom>
              <a:solidFill>
                <a:srgbClr val="000000"/>
              </a:solidFill>
              <a:ln w="9525">
                <a:solidFill>
                  <a:schemeClr val="tx2"/>
                </a:solidFill>
                <a:round/>
                <a:headEnd/>
                <a:tailEnd/>
              </a:ln>
            </p:spPr>
            <p:txBody>
              <a:bodyPr/>
              <a:lstStyle/>
              <a:p>
                <a:endParaRPr lang="en-US" sz="3120"/>
              </a:p>
            </p:txBody>
          </p:sp>
          <p:sp>
            <p:nvSpPr>
              <p:cNvPr id="381058" name="Freeform 1154"/>
              <p:cNvSpPr>
                <a:spLocks/>
              </p:cNvSpPr>
              <p:nvPr/>
            </p:nvSpPr>
            <p:spPr bwMode="auto">
              <a:xfrm>
                <a:off x="1078" y="1857"/>
                <a:ext cx="2" cy="2"/>
              </a:xfrm>
              <a:custGeom>
                <a:avLst/>
                <a:gdLst>
                  <a:gd name="T0" fmla="*/ 0 w 4"/>
                  <a:gd name="T1" fmla="*/ 1 h 3"/>
                  <a:gd name="T2" fmla="*/ 0 w 4"/>
                  <a:gd name="T3" fmla="*/ 0 h 3"/>
                  <a:gd name="T4" fmla="*/ 4 w 4"/>
                  <a:gd name="T5" fmla="*/ 3 h 3"/>
                  <a:gd name="T6" fmla="*/ 4 w 4"/>
                  <a:gd name="T7" fmla="*/ 1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0" y="0"/>
                    </a:lnTo>
                    <a:lnTo>
                      <a:pt x="4" y="3"/>
                    </a:lnTo>
                    <a:lnTo>
                      <a:pt x="4"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1059" name="Freeform 1155"/>
              <p:cNvSpPr>
                <a:spLocks/>
              </p:cNvSpPr>
              <p:nvPr/>
            </p:nvSpPr>
            <p:spPr bwMode="auto">
              <a:xfrm>
                <a:off x="1065" y="1801"/>
                <a:ext cx="19" cy="18"/>
              </a:xfrm>
              <a:custGeom>
                <a:avLst/>
                <a:gdLst>
                  <a:gd name="T0" fmla="*/ 35 w 38"/>
                  <a:gd name="T1" fmla="*/ 36 h 36"/>
                  <a:gd name="T2" fmla="*/ 20 w 38"/>
                  <a:gd name="T3" fmla="*/ 23 h 36"/>
                  <a:gd name="T4" fmla="*/ 0 w 38"/>
                  <a:gd name="T5" fmla="*/ 4 h 36"/>
                  <a:gd name="T6" fmla="*/ 3 w 38"/>
                  <a:gd name="T7" fmla="*/ 0 h 36"/>
                  <a:gd name="T8" fmla="*/ 23 w 38"/>
                  <a:gd name="T9" fmla="*/ 18 h 36"/>
                  <a:gd name="T10" fmla="*/ 38 w 38"/>
                  <a:gd name="T11" fmla="*/ 32 h 36"/>
                  <a:gd name="T12" fmla="*/ 35 w 3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5" y="36"/>
                    </a:moveTo>
                    <a:lnTo>
                      <a:pt x="20" y="23"/>
                    </a:lnTo>
                    <a:lnTo>
                      <a:pt x="0" y="4"/>
                    </a:lnTo>
                    <a:lnTo>
                      <a:pt x="3" y="0"/>
                    </a:lnTo>
                    <a:lnTo>
                      <a:pt x="23" y="18"/>
                    </a:lnTo>
                    <a:lnTo>
                      <a:pt x="38" y="32"/>
                    </a:lnTo>
                    <a:lnTo>
                      <a:pt x="35" y="36"/>
                    </a:lnTo>
                    <a:close/>
                  </a:path>
                </a:pathLst>
              </a:custGeom>
              <a:solidFill>
                <a:srgbClr val="000000"/>
              </a:solidFill>
              <a:ln w="9525">
                <a:solidFill>
                  <a:schemeClr val="tx2"/>
                </a:solidFill>
                <a:round/>
                <a:headEnd/>
                <a:tailEnd/>
              </a:ln>
            </p:spPr>
            <p:txBody>
              <a:bodyPr/>
              <a:lstStyle/>
              <a:p>
                <a:endParaRPr lang="en-US" sz="3120"/>
              </a:p>
            </p:txBody>
          </p:sp>
          <p:sp>
            <p:nvSpPr>
              <p:cNvPr id="381060" name="Freeform 1156"/>
              <p:cNvSpPr>
                <a:spLocks/>
              </p:cNvSpPr>
              <p:nvPr/>
            </p:nvSpPr>
            <p:spPr bwMode="auto">
              <a:xfrm>
                <a:off x="1082" y="1817"/>
                <a:ext cx="2" cy="2"/>
              </a:xfrm>
              <a:custGeom>
                <a:avLst/>
                <a:gdLst>
                  <a:gd name="T0" fmla="*/ 5 w 5"/>
                  <a:gd name="T1" fmla="*/ 0 h 4"/>
                  <a:gd name="T2" fmla="*/ 2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4"/>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61" name="Freeform 1157"/>
              <p:cNvSpPr>
                <a:spLocks/>
              </p:cNvSpPr>
              <p:nvPr/>
            </p:nvSpPr>
            <p:spPr bwMode="auto">
              <a:xfrm>
                <a:off x="979" y="1752"/>
                <a:ext cx="87" cy="51"/>
              </a:xfrm>
              <a:custGeom>
                <a:avLst/>
                <a:gdLst>
                  <a:gd name="T0" fmla="*/ 171 w 176"/>
                  <a:gd name="T1" fmla="*/ 103 h 103"/>
                  <a:gd name="T2" fmla="*/ 129 w 176"/>
                  <a:gd name="T3" fmla="*/ 70 h 103"/>
                  <a:gd name="T4" fmla="*/ 90 w 176"/>
                  <a:gd name="T5" fmla="*/ 47 h 103"/>
                  <a:gd name="T6" fmla="*/ 0 w 176"/>
                  <a:gd name="T7" fmla="*/ 5 h 103"/>
                  <a:gd name="T8" fmla="*/ 4 w 176"/>
                  <a:gd name="T9" fmla="*/ 0 h 103"/>
                  <a:gd name="T10" fmla="*/ 94 w 176"/>
                  <a:gd name="T11" fmla="*/ 43 h 103"/>
                  <a:gd name="T12" fmla="*/ 133 w 176"/>
                  <a:gd name="T13" fmla="*/ 65 h 103"/>
                  <a:gd name="T14" fmla="*/ 176 w 176"/>
                  <a:gd name="T15" fmla="*/ 99 h 103"/>
                  <a:gd name="T16" fmla="*/ 171 w 176"/>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03">
                    <a:moveTo>
                      <a:pt x="171" y="103"/>
                    </a:moveTo>
                    <a:lnTo>
                      <a:pt x="129" y="70"/>
                    </a:lnTo>
                    <a:lnTo>
                      <a:pt x="90" y="47"/>
                    </a:lnTo>
                    <a:lnTo>
                      <a:pt x="0" y="5"/>
                    </a:lnTo>
                    <a:lnTo>
                      <a:pt x="4" y="0"/>
                    </a:lnTo>
                    <a:lnTo>
                      <a:pt x="94" y="43"/>
                    </a:lnTo>
                    <a:lnTo>
                      <a:pt x="133" y="65"/>
                    </a:lnTo>
                    <a:lnTo>
                      <a:pt x="176" y="99"/>
                    </a:lnTo>
                    <a:lnTo>
                      <a:pt x="171" y="103"/>
                    </a:lnTo>
                    <a:close/>
                  </a:path>
                </a:pathLst>
              </a:custGeom>
              <a:solidFill>
                <a:srgbClr val="000000"/>
              </a:solidFill>
              <a:ln w="9525">
                <a:solidFill>
                  <a:schemeClr val="tx2"/>
                </a:solidFill>
                <a:round/>
                <a:headEnd/>
                <a:tailEnd/>
              </a:ln>
            </p:spPr>
            <p:txBody>
              <a:bodyPr/>
              <a:lstStyle/>
              <a:p>
                <a:endParaRPr lang="en-US" sz="3120"/>
              </a:p>
            </p:txBody>
          </p:sp>
          <p:sp>
            <p:nvSpPr>
              <p:cNvPr id="381062" name="Freeform 1158"/>
              <p:cNvSpPr>
                <a:spLocks/>
              </p:cNvSpPr>
              <p:nvPr/>
            </p:nvSpPr>
            <p:spPr bwMode="auto">
              <a:xfrm>
                <a:off x="1064" y="1801"/>
                <a:ext cx="2" cy="2"/>
              </a:xfrm>
              <a:custGeom>
                <a:avLst/>
                <a:gdLst>
                  <a:gd name="T0" fmla="*/ 5 w 5"/>
                  <a:gd name="T1" fmla="*/ 0 h 4"/>
                  <a:gd name="T2" fmla="*/ 0 w 5"/>
                  <a:gd name="T3" fmla="*/ 4 h 4"/>
                  <a:gd name="T4" fmla="*/ 2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2"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63" name="Freeform 1159"/>
              <p:cNvSpPr>
                <a:spLocks/>
              </p:cNvSpPr>
              <p:nvPr/>
            </p:nvSpPr>
            <p:spPr bwMode="auto">
              <a:xfrm>
                <a:off x="973" y="1752"/>
                <a:ext cx="7" cy="3"/>
              </a:xfrm>
              <a:custGeom>
                <a:avLst/>
                <a:gdLst>
                  <a:gd name="T0" fmla="*/ 14 w 14"/>
                  <a:gd name="T1" fmla="*/ 5 h 8"/>
                  <a:gd name="T2" fmla="*/ 3 w 14"/>
                  <a:gd name="T3" fmla="*/ 8 h 8"/>
                  <a:gd name="T4" fmla="*/ 0 w 14"/>
                  <a:gd name="T5" fmla="*/ 3 h 8"/>
                  <a:gd name="T6" fmla="*/ 10 w 14"/>
                  <a:gd name="T7" fmla="*/ 0 h 8"/>
                  <a:gd name="T8" fmla="*/ 14 w 14"/>
                  <a:gd name="T9" fmla="*/ 5 h 8"/>
                </a:gdLst>
                <a:ahLst/>
                <a:cxnLst>
                  <a:cxn ang="0">
                    <a:pos x="T0" y="T1"/>
                  </a:cxn>
                  <a:cxn ang="0">
                    <a:pos x="T2" y="T3"/>
                  </a:cxn>
                  <a:cxn ang="0">
                    <a:pos x="T4" y="T5"/>
                  </a:cxn>
                  <a:cxn ang="0">
                    <a:pos x="T6" y="T7"/>
                  </a:cxn>
                  <a:cxn ang="0">
                    <a:pos x="T8" y="T9"/>
                  </a:cxn>
                </a:cxnLst>
                <a:rect l="0" t="0" r="r" b="b"/>
                <a:pathLst>
                  <a:path w="14" h="8">
                    <a:moveTo>
                      <a:pt x="14" y="5"/>
                    </a:moveTo>
                    <a:lnTo>
                      <a:pt x="3" y="8"/>
                    </a:lnTo>
                    <a:lnTo>
                      <a:pt x="0" y="3"/>
                    </a:lnTo>
                    <a:lnTo>
                      <a:pt x="10" y="0"/>
                    </a:lnTo>
                    <a:lnTo>
                      <a:pt x="14" y="5"/>
                    </a:lnTo>
                    <a:close/>
                  </a:path>
                </a:pathLst>
              </a:custGeom>
              <a:solidFill>
                <a:srgbClr val="000000"/>
              </a:solidFill>
              <a:ln w="9525">
                <a:solidFill>
                  <a:schemeClr val="tx2"/>
                </a:solidFill>
                <a:round/>
                <a:headEnd/>
                <a:tailEnd/>
              </a:ln>
            </p:spPr>
            <p:txBody>
              <a:bodyPr/>
              <a:lstStyle/>
              <a:p>
                <a:endParaRPr lang="en-US" sz="3120"/>
              </a:p>
            </p:txBody>
          </p:sp>
          <p:sp>
            <p:nvSpPr>
              <p:cNvPr id="381064" name="Freeform 1160"/>
              <p:cNvSpPr>
                <a:spLocks/>
              </p:cNvSpPr>
              <p:nvPr/>
            </p:nvSpPr>
            <p:spPr bwMode="auto">
              <a:xfrm>
                <a:off x="979" y="1752"/>
                <a:ext cx="1" cy="2"/>
              </a:xfrm>
              <a:custGeom>
                <a:avLst/>
                <a:gdLst>
                  <a:gd name="T0" fmla="*/ 4 w 4"/>
                  <a:gd name="T1" fmla="*/ 0 h 5"/>
                  <a:gd name="T2" fmla="*/ 2 w 4"/>
                  <a:gd name="T3" fmla="*/ 0 h 5"/>
                  <a:gd name="T4" fmla="*/ 0 w 4"/>
                  <a:gd name="T5" fmla="*/ 0 h 5"/>
                  <a:gd name="T6" fmla="*/ 4 w 4"/>
                  <a:gd name="T7" fmla="*/ 5 h 5"/>
                  <a:gd name="T8" fmla="*/ 0 w 4"/>
                  <a:gd name="T9" fmla="*/ 5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2" y="0"/>
                    </a:lnTo>
                    <a:lnTo>
                      <a:pt x="0" y="0"/>
                    </a:lnTo>
                    <a:lnTo>
                      <a:pt x="4" y="5"/>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065" name="Freeform 1161"/>
              <p:cNvSpPr>
                <a:spLocks/>
              </p:cNvSpPr>
              <p:nvPr/>
            </p:nvSpPr>
            <p:spPr bwMode="auto">
              <a:xfrm>
                <a:off x="973" y="1754"/>
                <a:ext cx="29" cy="82"/>
              </a:xfrm>
              <a:custGeom>
                <a:avLst/>
                <a:gdLst>
                  <a:gd name="T0" fmla="*/ 6 w 58"/>
                  <a:gd name="T1" fmla="*/ 0 h 164"/>
                  <a:gd name="T2" fmla="*/ 22 w 58"/>
                  <a:gd name="T3" fmla="*/ 42 h 164"/>
                  <a:gd name="T4" fmla="*/ 32 w 58"/>
                  <a:gd name="T5" fmla="*/ 80 h 164"/>
                  <a:gd name="T6" fmla="*/ 43 w 58"/>
                  <a:gd name="T7" fmla="*/ 118 h 164"/>
                  <a:gd name="T8" fmla="*/ 58 w 58"/>
                  <a:gd name="T9" fmla="*/ 162 h 164"/>
                  <a:gd name="T10" fmla="*/ 52 w 58"/>
                  <a:gd name="T11" fmla="*/ 164 h 164"/>
                  <a:gd name="T12" fmla="*/ 37 w 58"/>
                  <a:gd name="T13" fmla="*/ 120 h 164"/>
                  <a:gd name="T14" fmla="*/ 26 w 58"/>
                  <a:gd name="T15" fmla="*/ 82 h 164"/>
                  <a:gd name="T16" fmla="*/ 16 w 58"/>
                  <a:gd name="T17" fmla="*/ 44 h 164"/>
                  <a:gd name="T18" fmla="*/ 0 w 58"/>
                  <a:gd name="T19" fmla="*/ 1 h 164"/>
                  <a:gd name="T20" fmla="*/ 6 w 58"/>
                  <a:gd name="T2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64">
                    <a:moveTo>
                      <a:pt x="6" y="0"/>
                    </a:moveTo>
                    <a:lnTo>
                      <a:pt x="22" y="42"/>
                    </a:lnTo>
                    <a:lnTo>
                      <a:pt x="32" y="80"/>
                    </a:lnTo>
                    <a:lnTo>
                      <a:pt x="43" y="118"/>
                    </a:lnTo>
                    <a:lnTo>
                      <a:pt x="58" y="162"/>
                    </a:lnTo>
                    <a:lnTo>
                      <a:pt x="52" y="164"/>
                    </a:lnTo>
                    <a:lnTo>
                      <a:pt x="37" y="120"/>
                    </a:lnTo>
                    <a:lnTo>
                      <a:pt x="26" y="82"/>
                    </a:lnTo>
                    <a:lnTo>
                      <a:pt x="16" y="44"/>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66" name="Freeform 1162"/>
              <p:cNvSpPr>
                <a:spLocks/>
              </p:cNvSpPr>
              <p:nvPr/>
            </p:nvSpPr>
            <p:spPr bwMode="auto">
              <a:xfrm>
                <a:off x="972" y="1753"/>
                <a:ext cx="4" cy="2"/>
              </a:xfrm>
              <a:custGeom>
                <a:avLst/>
                <a:gdLst>
                  <a:gd name="T0" fmla="*/ 3 w 7"/>
                  <a:gd name="T1" fmla="*/ 0 h 5"/>
                  <a:gd name="T2" fmla="*/ 0 w 7"/>
                  <a:gd name="T3" fmla="*/ 0 h 5"/>
                  <a:gd name="T4" fmla="*/ 1 w 7"/>
                  <a:gd name="T5" fmla="*/ 3 h 5"/>
                  <a:gd name="T6" fmla="*/ 7 w 7"/>
                  <a:gd name="T7" fmla="*/ 2 h 5"/>
                  <a:gd name="T8" fmla="*/ 6 w 7"/>
                  <a:gd name="T9" fmla="*/ 5 h 5"/>
                  <a:gd name="T10" fmla="*/ 3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3" y="0"/>
                    </a:moveTo>
                    <a:lnTo>
                      <a:pt x="0" y="0"/>
                    </a:lnTo>
                    <a:lnTo>
                      <a:pt x="1" y="3"/>
                    </a:lnTo>
                    <a:lnTo>
                      <a:pt x="7" y="2"/>
                    </a:lnTo>
                    <a:lnTo>
                      <a:pt x="6" y="5"/>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1067" name="Freeform 1163"/>
              <p:cNvSpPr>
                <a:spLocks/>
              </p:cNvSpPr>
              <p:nvPr/>
            </p:nvSpPr>
            <p:spPr bwMode="auto">
              <a:xfrm>
                <a:off x="999" y="1835"/>
                <a:ext cx="32" cy="106"/>
              </a:xfrm>
              <a:custGeom>
                <a:avLst/>
                <a:gdLst>
                  <a:gd name="T0" fmla="*/ 6 w 66"/>
                  <a:gd name="T1" fmla="*/ 0 h 212"/>
                  <a:gd name="T2" fmla="*/ 29 w 66"/>
                  <a:gd name="T3" fmla="*/ 54 h 212"/>
                  <a:gd name="T4" fmla="*/ 47 w 66"/>
                  <a:gd name="T5" fmla="*/ 104 h 212"/>
                  <a:gd name="T6" fmla="*/ 61 w 66"/>
                  <a:gd name="T7" fmla="*/ 154 h 212"/>
                  <a:gd name="T8" fmla="*/ 66 w 66"/>
                  <a:gd name="T9" fmla="*/ 183 h 212"/>
                  <a:gd name="T10" fmla="*/ 66 w 66"/>
                  <a:gd name="T11" fmla="*/ 212 h 212"/>
                  <a:gd name="T12" fmla="*/ 60 w 66"/>
                  <a:gd name="T13" fmla="*/ 212 h 212"/>
                  <a:gd name="T14" fmla="*/ 60 w 66"/>
                  <a:gd name="T15" fmla="*/ 183 h 212"/>
                  <a:gd name="T16" fmla="*/ 55 w 66"/>
                  <a:gd name="T17" fmla="*/ 156 h 212"/>
                  <a:gd name="T18" fmla="*/ 41 w 66"/>
                  <a:gd name="T19" fmla="*/ 105 h 212"/>
                  <a:gd name="T20" fmla="*/ 23 w 66"/>
                  <a:gd name="T21" fmla="*/ 55 h 212"/>
                  <a:gd name="T22" fmla="*/ 0 w 66"/>
                  <a:gd name="T23" fmla="*/ 2 h 212"/>
                  <a:gd name="T24" fmla="*/ 6 w 66"/>
                  <a:gd name="T25"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12">
                    <a:moveTo>
                      <a:pt x="6" y="0"/>
                    </a:moveTo>
                    <a:lnTo>
                      <a:pt x="29" y="54"/>
                    </a:lnTo>
                    <a:lnTo>
                      <a:pt x="47" y="104"/>
                    </a:lnTo>
                    <a:lnTo>
                      <a:pt x="61" y="154"/>
                    </a:lnTo>
                    <a:lnTo>
                      <a:pt x="66" y="183"/>
                    </a:lnTo>
                    <a:lnTo>
                      <a:pt x="66" y="212"/>
                    </a:lnTo>
                    <a:lnTo>
                      <a:pt x="60" y="212"/>
                    </a:lnTo>
                    <a:lnTo>
                      <a:pt x="60" y="183"/>
                    </a:lnTo>
                    <a:lnTo>
                      <a:pt x="55" y="156"/>
                    </a:lnTo>
                    <a:lnTo>
                      <a:pt x="41" y="105"/>
                    </a:lnTo>
                    <a:lnTo>
                      <a:pt x="23" y="5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68" name="Freeform 1164"/>
              <p:cNvSpPr>
                <a:spLocks/>
              </p:cNvSpPr>
              <p:nvPr/>
            </p:nvSpPr>
            <p:spPr bwMode="auto">
              <a:xfrm>
                <a:off x="999" y="1835"/>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1069" name="Rectangle 1165"/>
              <p:cNvSpPr>
                <a:spLocks noChangeArrowheads="1"/>
              </p:cNvSpPr>
              <p:nvPr/>
            </p:nvSpPr>
            <p:spPr bwMode="auto">
              <a:xfrm>
                <a:off x="1028" y="1941"/>
                <a:ext cx="3" cy="43"/>
              </a:xfrm>
              <a:prstGeom prst="rect">
                <a:avLst/>
              </a:prstGeom>
              <a:solidFill>
                <a:srgbClr val="000000"/>
              </a:solidFill>
              <a:ln w="9525">
                <a:solidFill>
                  <a:schemeClr val="tx2"/>
                </a:solidFill>
                <a:miter lim="800000"/>
                <a:headEnd/>
                <a:tailEnd/>
              </a:ln>
            </p:spPr>
            <p:txBody>
              <a:bodyPr/>
              <a:lstStyle/>
              <a:p>
                <a:endParaRPr lang="en-US" sz="3120"/>
              </a:p>
            </p:txBody>
          </p:sp>
          <p:sp>
            <p:nvSpPr>
              <p:cNvPr id="381070" name="Freeform 1166"/>
              <p:cNvSpPr>
                <a:spLocks/>
              </p:cNvSpPr>
              <p:nvPr/>
            </p:nvSpPr>
            <p:spPr bwMode="auto">
              <a:xfrm>
                <a:off x="1028" y="194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71" name="Freeform 1167"/>
              <p:cNvSpPr>
                <a:spLocks/>
              </p:cNvSpPr>
              <p:nvPr/>
            </p:nvSpPr>
            <p:spPr bwMode="auto">
              <a:xfrm>
                <a:off x="1018" y="1984"/>
                <a:ext cx="13" cy="76"/>
              </a:xfrm>
              <a:custGeom>
                <a:avLst/>
                <a:gdLst>
                  <a:gd name="T0" fmla="*/ 28 w 28"/>
                  <a:gd name="T1" fmla="*/ 0 h 154"/>
                  <a:gd name="T2" fmla="*/ 25 w 28"/>
                  <a:gd name="T3" fmla="*/ 41 h 154"/>
                  <a:gd name="T4" fmla="*/ 17 w 28"/>
                  <a:gd name="T5" fmla="*/ 76 h 154"/>
                  <a:gd name="T6" fmla="*/ 11 w 28"/>
                  <a:gd name="T7" fmla="*/ 113 h 154"/>
                  <a:gd name="T8" fmla="*/ 6 w 28"/>
                  <a:gd name="T9" fmla="*/ 154 h 154"/>
                  <a:gd name="T10" fmla="*/ 0 w 28"/>
                  <a:gd name="T11" fmla="*/ 154 h 154"/>
                  <a:gd name="T12" fmla="*/ 5 w 28"/>
                  <a:gd name="T13" fmla="*/ 113 h 154"/>
                  <a:gd name="T14" fmla="*/ 11 w 28"/>
                  <a:gd name="T15" fmla="*/ 76 h 154"/>
                  <a:gd name="T16" fmla="*/ 19 w 28"/>
                  <a:gd name="T17" fmla="*/ 41 h 154"/>
                  <a:gd name="T18" fmla="*/ 22 w 28"/>
                  <a:gd name="T19" fmla="*/ 0 h 154"/>
                  <a:gd name="T20" fmla="*/ 28 w 28"/>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54">
                    <a:moveTo>
                      <a:pt x="28" y="0"/>
                    </a:moveTo>
                    <a:lnTo>
                      <a:pt x="25" y="41"/>
                    </a:lnTo>
                    <a:lnTo>
                      <a:pt x="17" y="76"/>
                    </a:lnTo>
                    <a:lnTo>
                      <a:pt x="11" y="113"/>
                    </a:lnTo>
                    <a:lnTo>
                      <a:pt x="6" y="154"/>
                    </a:lnTo>
                    <a:lnTo>
                      <a:pt x="0" y="154"/>
                    </a:lnTo>
                    <a:lnTo>
                      <a:pt x="5" y="113"/>
                    </a:lnTo>
                    <a:lnTo>
                      <a:pt x="11" y="76"/>
                    </a:lnTo>
                    <a:lnTo>
                      <a:pt x="19" y="41"/>
                    </a:lnTo>
                    <a:lnTo>
                      <a:pt x="22" y="0"/>
                    </a:lnTo>
                    <a:lnTo>
                      <a:pt x="28" y="0"/>
                    </a:lnTo>
                    <a:close/>
                  </a:path>
                </a:pathLst>
              </a:custGeom>
              <a:solidFill>
                <a:srgbClr val="000000"/>
              </a:solidFill>
              <a:ln w="9525">
                <a:solidFill>
                  <a:schemeClr val="tx2"/>
                </a:solidFill>
                <a:round/>
                <a:headEnd/>
                <a:tailEnd/>
              </a:ln>
            </p:spPr>
            <p:txBody>
              <a:bodyPr/>
              <a:lstStyle/>
              <a:p>
                <a:endParaRPr lang="en-US" sz="3120"/>
              </a:p>
            </p:txBody>
          </p:sp>
          <p:sp>
            <p:nvSpPr>
              <p:cNvPr id="381072" name="Freeform 1168"/>
              <p:cNvSpPr>
                <a:spLocks/>
              </p:cNvSpPr>
              <p:nvPr/>
            </p:nvSpPr>
            <p:spPr bwMode="auto">
              <a:xfrm>
                <a:off x="1028" y="1984"/>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73" name="Freeform 1169"/>
              <p:cNvSpPr>
                <a:spLocks/>
              </p:cNvSpPr>
              <p:nvPr/>
            </p:nvSpPr>
            <p:spPr bwMode="auto">
              <a:xfrm>
                <a:off x="1018" y="2060"/>
                <a:ext cx="19" cy="19"/>
              </a:xfrm>
              <a:custGeom>
                <a:avLst/>
                <a:gdLst>
                  <a:gd name="T0" fmla="*/ 6 w 40"/>
                  <a:gd name="T1" fmla="*/ 0 h 36"/>
                  <a:gd name="T2" fmla="*/ 8 w 40"/>
                  <a:gd name="T3" fmla="*/ 6 h 36"/>
                  <a:gd name="T4" fmla="*/ 9 w 40"/>
                  <a:gd name="T5" fmla="*/ 9 h 36"/>
                  <a:gd name="T6" fmla="*/ 19 w 40"/>
                  <a:gd name="T7" fmla="*/ 17 h 36"/>
                  <a:gd name="T8" fmla="*/ 29 w 40"/>
                  <a:gd name="T9" fmla="*/ 23 h 36"/>
                  <a:gd name="T10" fmla="*/ 40 w 40"/>
                  <a:gd name="T11" fmla="*/ 32 h 36"/>
                  <a:gd name="T12" fmla="*/ 35 w 40"/>
                  <a:gd name="T13" fmla="*/ 36 h 36"/>
                  <a:gd name="T14" fmla="*/ 25 w 40"/>
                  <a:gd name="T15" fmla="*/ 27 h 36"/>
                  <a:gd name="T16" fmla="*/ 14 w 40"/>
                  <a:gd name="T17" fmla="*/ 21 h 36"/>
                  <a:gd name="T18" fmla="*/ 5 w 40"/>
                  <a:gd name="T19" fmla="*/ 14 h 36"/>
                  <a:gd name="T20" fmla="*/ 2 w 40"/>
                  <a:gd name="T21" fmla="*/ 7 h 36"/>
                  <a:gd name="T22" fmla="*/ 0 w 40"/>
                  <a:gd name="T23" fmla="*/ 1 h 36"/>
                  <a:gd name="T24" fmla="*/ 6 w 4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6">
                    <a:moveTo>
                      <a:pt x="6" y="0"/>
                    </a:moveTo>
                    <a:lnTo>
                      <a:pt x="8" y="6"/>
                    </a:lnTo>
                    <a:lnTo>
                      <a:pt x="9" y="9"/>
                    </a:lnTo>
                    <a:lnTo>
                      <a:pt x="19" y="17"/>
                    </a:lnTo>
                    <a:lnTo>
                      <a:pt x="29" y="23"/>
                    </a:lnTo>
                    <a:lnTo>
                      <a:pt x="40" y="32"/>
                    </a:lnTo>
                    <a:lnTo>
                      <a:pt x="35" y="36"/>
                    </a:lnTo>
                    <a:lnTo>
                      <a:pt x="25" y="27"/>
                    </a:lnTo>
                    <a:lnTo>
                      <a:pt x="14" y="21"/>
                    </a:lnTo>
                    <a:lnTo>
                      <a:pt x="5" y="14"/>
                    </a:lnTo>
                    <a:lnTo>
                      <a:pt x="2" y="7"/>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74" name="Freeform 1170"/>
              <p:cNvSpPr>
                <a:spLocks/>
              </p:cNvSpPr>
              <p:nvPr/>
            </p:nvSpPr>
            <p:spPr bwMode="auto">
              <a:xfrm>
                <a:off x="1018" y="2060"/>
                <a:ext cx="3"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075" name="Freeform 1171"/>
              <p:cNvSpPr>
                <a:spLocks/>
              </p:cNvSpPr>
              <p:nvPr/>
            </p:nvSpPr>
            <p:spPr bwMode="auto">
              <a:xfrm>
                <a:off x="1035" y="2076"/>
                <a:ext cx="44" cy="46"/>
              </a:xfrm>
              <a:custGeom>
                <a:avLst/>
                <a:gdLst>
                  <a:gd name="T0" fmla="*/ 5 w 87"/>
                  <a:gd name="T1" fmla="*/ 0 h 91"/>
                  <a:gd name="T2" fmla="*/ 43 w 87"/>
                  <a:gd name="T3" fmla="*/ 45 h 91"/>
                  <a:gd name="T4" fmla="*/ 63 w 87"/>
                  <a:gd name="T5" fmla="*/ 67 h 91"/>
                  <a:gd name="T6" fmla="*/ 87 w 87"/>
                  <a:gd name="T7" fmla="*/ 87 h 91"/>
                  <a:gd name="T8" fmla="*/ 83 w 87"/>
                  <a:gd name="T9" fmla="*/ 91 h 91"/>
                  <a:gd name="T10" fmla="*/ 58 w 87"/>
                  <a:gd name="T11" fmla="*/ 71 h 91"/>
                  <a:gd name="T12" fmla="*/ 38 w 87"/>
                  <a:gd name="T13" fmla="*/ 50 h 91"/>
                  <a:gd name="T14" fmla="*/ 0 w 87"/>
                  <a:gd name="T15" fmla="*/ 4 h 91"/>
                  <a:gd name="T16" fmla="*/ 5 w 87"/>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1">
                    <a:moveTo>
                      <a:pt x="5" y="0"/>
                    </a:moveTo>
                    <a:lnTo>
                      <a:pt x="43" y="45"/>
                    </a:lnTo>
                    <a:lnTo>
                      <a:pt x="63" y="67"/>
                    </a:lnTo>
                    <a:lnTo>
                      <a:pt x="87" y="87"/>
                    </a:lnTo>
                    <a:lnTo>
                      <a:pt x="83" y="91"/>
                    </a:lnTo>
                    <a:lnTo>
                      <a:pt x="58" y="71"/>
                    </a:lnTo>
                    <a:lnTo>
                      <a:pt x="38" y="50"/>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76" name="Freeform 1172"/>
              <p:cNvSpPr>
                <a:spLocks/>
              </p:cNvSpPr>
              <p:nvPr/>
            </p:nvSpPr>
            <p:spPr bwMode="auto">
              <a:xfrm>
                <a:off x="1035" y="2076"/>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77" name="Freeform 1173"/>
              <p:cNvSpPr>
                <a:spLocks/>
              </p:cNvSpPr>
              <p:nvPr/>
            </p:nvSpPr>
            <p:spPr bwMode="auto">
              <a:xfrm>
                <a:off x="1076" y="2120"/>
                <a:ext cx="32" cy="75"/>
              </a:xfrm>
              <a:custGeom>
                <a:avLst/>
                <a:gdLst>
                  <a:gd name="T0" fmla="*/ 4 w 64"/>
                  <a:gd name="T1" fmla="*/ 0 h 150"/>
                  <a:gd name="T2" fmla="*/ 20 w 64"/>
                  <a:gd name="T3" fmla="*/ 15 h 150"/>
                  <a:gd name="T4" fmla="*/ 35 w 64"/>
                  <a:gd name="T5" fmla="*/ 36 h 150"/>
                  <a:gd name="T6" fmla="*/ 55 w 64"/>
                  <a:gd name="T7" fmla="*/ 79 h 150"/>
                  <a:gd name="T8" fmla="*/ 64 w 64"/>
                  <a:gd name="T9" fmla="*/ 120 h 150"/>
                  <a:gd name="T10" fmla="*/ 64 w 64"/>
                  <a:gd name="T11" fmla="*/ 136 h 150"/>
                  <a:gd name="T12" fmla="*/ 62 w 64"/>
                  <a:gd name="T13" fmla="*/ 150 h 150"/>
                  <a:gd name="T14" fmla="*/ 56 w 64"/>
                  <a:gd name="T15" fmla="*/ 150 h 150"/>
                  <a:gd name="T16" fmla="*/ 58 w 64"/>
                  <a:gd name="T17" fmla="*/ 136 h 150"/>
                  <a:gd name="T18" fmla="*/ 58 w 64"/>
                  <a:gd name="T19" fmla="*/ 121 h 150"/>
                  <a:gd name="T20" fmla="*/ 49 w 64"/>
                  <a:gd name="T21" fmla="*/ 80 h 150"/>
                  <a:gd name="T22" fmla="*/ 29 w 64"/>
                  <a:gd name="T23" fmla="*/ 38 h 150"/>
                  <a:gd name="T24" fmla="*/ 15 w 64"/>
                  <a:gd name="T25" fmla="*/ 19 h 150"/>
                  <a:gd name="T26" fmla="*/ 0 w 64"/>
                  <a:gd name="T27" fmla="*/ 4 h 150"/>
                  <a:gd name="T28" fmla="*/ 4 w 64"/>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50">
                    <a:moveTo>
                      <a:pt x="4" y="0"/>
                    </a:moveTo>
                    <a:lnTo>
                      <a:pt x="20" y="15"/>
                    </a:lnTo>
                    <a:lnTo>
                      <a:pt x="35" y="36"/>
                    </a:lnTo>
                    <a:lnTo>
                      <a:pt x="55" y="79"/>
                    </a:lnTo>
                    <a:lnTo>
                      <a:pt x="64" y="120"/>
                    </a:lnTo>
                    <a:lnTo>
                      <a:pt x="64" y="136"/>
                    </a:lnTo>
                    <a:lnTo>
                      <a:pt x="62" y="150"/>
                    </a:lnTo>
                    <a:lnTo>
                      <a:pt x="56" y="150"/>
                    </a:lnTo>
                    <a:lnTo>
                      <a:pt x="58" y="136"/>
                    </a:lnTo>
                    <a:lnTo>
                      <a:pt x="58" y="121"/>
                    </a:lnTo>
                    <a:lnTo>
                      <a:pt x="49" y="80"/>
                    </a:lnTo>
                    <a:lnTo>
                      <a:pt x="29" y="38"/>
                    </a:lnTo>
                    <a:lnTo>
                      <a:pt x="15" y="19"/>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078" name="Freeform 1174"/>
              <p:cNvSpPr>
                <a:spLocks/>
              </p:cNvSpPr>
              <p:nvPr/>
            </p:nvSpPr>
            <p:spPr bwMode="auto">
              <a:xfrm>
                <a:off x="1076" y="2120"/>
                <a:ext cx="3"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079" name="Freeform 1175"/>
              <p:cNvSpPr>
                <a:spLocks/>
              </p:cNvSpPr>
              <p:nvPr/>
            </p:nvSpPr>
            <p:spPr bwMode="auto">
              <a:xfrm>
                <a:off x="1087" y="2147"/>
                <a:ext cx="20" cy="48"/>
              </a:xfrm>
              <a:custGeom>
                <a:avLst/>
                <a:gdLst>
                  <a:gd name="T0" fmla="*/ 35 w 40"/>
                  <a:gd name="T1" fmla="*/ 96 h 96"/>
                  <a:gd name="T2" fmla="*/ 32 w 40"/>
                  <a:gd name="T3" fmla="*/ 70 h 96"/>
                  <a:gd name="T4" fmla="*/ 23 w 40"/>
                  <a:gd name="T5" fmla="*/ 49 h 96"/>
                  <a:gd name="T6" fmla="*/ 0 w 40"/>
                  <a:gd name="T7" fmla="*/ 3 h 96"/>
                  <a:gd name="T8" fmla="*/ 5 w 40"/>
                  <a:gd name="T9" fmla="*/ 0 h 96"/>
                  <a:gd name="T10" fmla="*/ 28 w 40"/>
                  <a:gd name="T11" fmla="*/ 46 h 96"/>
                  <a:gd name="T12" fmla="*/ 37 w 40"/>
                  <a:gd name="T13" fmla="*/ 70 h 96"/>
                  <a:gd name="T14" fmla="*/ 40 w 40"/>
                  <a:gd name="T15" fmla="*/ 96 h 96"/>
                  <a:gd name="T16" fmla="*/ 35 w 40"/>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6">
                    <a:moveTo>
                      <a:pt x="35" y="96"/>
                    </a:moveTo>
                    <a:lnTo>
                      <a:pt x="32" y="70"/>
                    </a:lnTo>
                    <a:lnTo>
                      <a:pt x="23" y="49"/>
                    </a:lnTo>
                    <a:lnTo>
                      <a:pt x="0" y="3"/>
                    </a:lnTo>
                    <a:lnTo>
                      <a:pt x="5" y="0"/>
                    </a:lnTo>
                    <a:lnTo>
                      <a:pt x="28" y="46"/>
                    </a:lnTo>
                    <a:lnTo>
                      <a:pt x="37" y="70"/>
                    </a:lnTo>
                    <a:lnTo>
                      <a:pt x="40" y="96"/>
                    </a:lnTo>
                    <a:lnTo>
                      <a:pt x="35" y="96"/>
                    </a:lnTo>
                    <a:close/>
                  </a:path>
                </a:pathLst>
              </a:custGeom>
              <a:solidFill>
                <a:srgbClr val="000000"/>
              </a:solidFill>
              <a:ln w="9525">
                <a:solidFill>
                  <a:schemeClr val="tx2"/>
                </a:solidFill>
                <a:round/>
                <a:headEnd/>
                <a:tailEnd/>
              </a:ln>
            </p:spPr>
            <p:txBody>
              <a:bodyPr/>
              <a:lstStyle/>
              <a:p>
                <a:endParaRPr lang="en-US" sz="3120"/>
              </a:p>
            </p:txBody>
          </p:sp>
          <p:sp>
            <p:nvSpPr>
              <p:cNvPr id="381080" name="Freeform 1176"/>
              <p:cNvSpPr>
                <a:spLocks/>
              </p:cNvSpPr>
              <p:nvPr/>
            </p:nvSpPr>
            <p:spPr bwMode="auto">
              <a:xfrm>
                <a:off x="1105" y="2195"/>
                <a:ext cx="3" cy="1"/>
              </a:xfrm>
              <a:custGeom>
                <a:avLst/>
                <a:gdLst>
                  <a:gd name="T0" fmla="*/ 6 w 6"/>
                  <a:gd name="T1" fmla="*/ 0 w 6"/>
                  <a:gd name="T2" fmla="*/ 5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5" y="0"/>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81" name="Freeform 1177"/>
              <p:cNvSpPr>
                <a:spLocks/>
              </p:cNvSpPr>
              <p:nvPr/>
            </p:nvSpPr>
            <p:spPr bwMode="auto">
              <a:xfrm>
                <a:off x="1058" y="2114"/>
                <a:ext cx="31" cy="35"/>
              </a:xfrm>
              <a:custGeom>
                <a:avLst/>
                <a:gdLst>
                  <a:gd name="T0" fmla="*/ 58 w 63"/>
                  <a:gd name="T1" fmla="*/ 70 h 70"/>
                  <a:gd name="T2" fmla="*/ 46 w 63"/>
                  <a:gd name="T3" fmla="*/ 49 h 70"/>
                  <a:gd name="T4" fmla="*/ 35 w 63"/>
                  <a:gd name="T5" fmla="*/ 34 h 70"/>
                  <a:gd name="T6" fmla="*/ 0 w 63"/>
                  <a:gd name="T7" fmla="*/ 5 h 70"/>
                  <a:gd name="T8" fmla="*/ 5 w 63"/>
                  <a:gd name="T9" fmla="*/ 0 h 70"/>
                  <a:gd name="T10" fmla="*/ 38 w 63"/>
                  <a:gd name="T11" fmla="*/ 29 h 70"/>
                  <a:gd name="T12" fmla="*/ 50 w 63"/>
                  <a:gd name="T13" fmla="*/ 44 h 70"/>
                  <a:gd name="T14" fmla="*/ 63 w 63"/>
                  <a:gd name="T15" fmla="*/ 67 h 70"/>
                  <a:gd name="T16" fmla="*/ 58 w 63"/>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0">
                    <a:moveTo>
                      <a:pt x="58" y="70"/>
                    </a:moveTo>
                    <a:lnTo>
                      <a:pt x="46" y="49"/>
                    </a:lnTo>
                    <a:lnTo>
                      <a:pt x="35" y="34"/>
                    </a:lnTo>
                    <a:lnTo>
                      <a:pt x="0" y="5"/>
                    </a:lnTo>
                    <a:lnTo>
                      <a:pt x="5" y="0"/>
                    </a:lnTo>
                    <a:lnTo>
                      <a:pt x="38" y="29"/>
                    </a:lnTo>
                    <a:lnTo>
                      <a:pt x="50" y="44"/>
                    </a:lnTo>
                    <a:lnTo>
                      <a:pt x="63" y="67"/>
                    </a:lnTo>
                    <a:lnTo>
                      <a:pt x="58" y="70"/>
                    </a:lnTo>
                    <a:close/>
                  </a:path>
                </a:pathLst>
              </a:custGeom>
              <a:solidFill>
                <a:srgbClr val="000000"/>
              </a:solidFill>
              <a:ln w="9525">
                <a:solidFill>
                  <a:schemeClr val="tx2"/>
                </a:solidFill>
                <a:round/>
                <a:headEnd/>
                <a:tailEnd/>
              </a:ln>
            </p:spPr>
            <p:txBody>
              <a:bodyPr/>
              <a:lstStyle/>
              <a:p>
                <a:endParaRPr lang="en-US" sz="3120"/>
              </a:p>
            </p:txBody>
          </p:sp>
          <p:sp>
            <p:nvSpPr>
              <p:cNvPr id="381082" name="Freeform 1178"/>
              <p:cNvSpPr>
                <a:spLocks/>
              </p:cNvSpPr>
              <p:nvPr/>
            </p:nvSpPr>
            <p:spPr bwMode="auto">
              <a:xfrm>
                <a:off x="1087" y="2147"/>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83" name="Freeform 1179"/>
              <p:cNvSpPr>
                <a:spLocks/>
              </p:cNvSpPr>
              <p:nvPr/>
            </p:nvSpPr>
            <p:spPr bwMode="auto">
              <a:xfrm>
                <a:off x="1016" y="2075"/>
                <a:ext cx="44" cy="41"/>
              </a:xfrm>
              <a:custGeom>
                <a:avLst/>
                <a:gdLst>
                  <a:gd name="T0" fmla="*/ 86 w 89"/>
                  <a:gd name="T1" fmla="*/ 82 h 82"/>
                  <a:gd name="T2" fmla="*/ 63 w 89"/>
                  <a:gd name="T3" fmla="*/ 59 h 82"/>
                  <a:gd name="T4" fmla="*/ 44 w 89"/>
                  <a:gd name="T5" fmla="*/ 36 h 82"/>
                  <a:gd name="T6" fmla="*/ 25 w 89"/>
                  <a:gd name="T7" fmla="*/ 18 h 82"/>
                  <a:gd name="T8" fmla="*/ 14 w 89"/>
                  <a:gd name="T9" fmla="*/ 10 h 82"/>
                  <a:gd name="T10" fmla="*/ 0 w 89"/>
                  <a:gd name="T11" fmla="*/ 4 h 82"/>
                  <a:gd name="T12" fmla="*/ 3 w 89"/>
                  <a:gd name="T13" fmla="*/ 0 h 82"/>
                  <a:gd name="T14" fmla="*/ 17 w 89"/>
                  <a:gd name="T15" fmla="*/ 6 h 82"/>
                  <a:gd name="T16" fmla="*/ 29 w 89"/>
                  <a:gd name="T17" fmla="*/ 13 h 82"/>
                  <a:gd name="T18" fmla="*/ 49 w 89"/>
                  <a:gd name="T19" fmla="*/ 32 h 82"/>
                  <a:gd name="T20" fmla="*/ 66 w 89"/>
                  <a:gd name="T21" fmla="*/ 55 h 82"/>
                  <a:gd name="T22" fmla="*/ 89 w 89"/>
                  <a:gd name="T23" fmla="*/ 77 h 82"/>
                  <a:gd name="T24" fmla="*/ 86 w 89"/>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82">
                    <a:moveTo>
                      <a:pt x="86" y="82"/>
                    </a:moveTo>
                    <a:lnTo>
                      <a:pt x="63" y="59"/>
                    </a:lnTo>
                    <a:lnTo>
                      <a:pt x="44" y="36"/>
                    </a:lnTo>
                    <a:lnTo>
                      <a:pt x="25" y="18"/>
                    </a:lnTo>
                    <a:lnTo>
                      <a:pt x="14" y="10"/>
                    </a:lnTo>
                    <a:lnTo>
                      <a:pt x="0" y="4"/>
                    </a:lnTo>
                    <a:lnTo>
                      <a:pt x="3" y="0"/>
                    </a:lnTo>
                    <a:lnTo>
                      <a:pt x="17" y="6"/>
                    </a:lnTo>
                    <a:lnTo>
                      <a:pt x="29" y="13"/>
                    </a:lnTo>
                    <a:lnTo>
                      <a:pt x="49" y="32"/>
                    </a:lnTo>
                    <a:lnTo>
                      <a:pt x="66" y="55"/>
                    </a:lnTo>
                    <a:lnTo>
                      <a:pt x="89" y="77"/>
                    </a:lnTo>
                    <a:lnTo>
                      <a:pt x="86" y="82"/>
                    </a:lnTo>
                    <a:close/>
                  </a:path>
                </a:pathLst>
              </a:custGeom>
              <a:solidFill>
                <a:srgbClr val="000000"/>
              </a:solidFill>
              <a:ln w="9525">
                <a:solidFill>
                  <a:schemeClr val="tx2"/>
                </a:solidFill>
                <a:round/>
                <a:headEnd/>
                <a:tailEnd/>
              </a:ln>
            </p:spPr>
            <p:txBody>
              <a:bodyPr/>
              <a:lstStyle/>
              <a:p>
                <a:endParaRPr lang="en-US" sz="3120"/>
              </a:p>
            </p:txBody>
          </p:sp>
          <p:sp>
            <p:nvSpPr>
              <p:cNvPr id="381084" name="Freeform 1180"/>
              <p:cNvSpPr>
                <a:spLocks/>
              </p:cNvSpPr>
              <p:nvPr/>
            </p:nvSpPr>
            <p:spPr bwMode="auto">
              <a:xfrm>
                <a:off x="1058" y="2114"/>
                <a:ext cx="2" cy="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1085" name="Freeform 1181"/>
              <p:cNvSpPr>
                <a:spLocks/>
              </p:cNvSpPr>
              <p:nvPr/>
            </p:nvSpPr>
            <p:spPr bwMode="auto">
              <a:xfrm>
                <a:off x="1010" y="2076"/>
                <a:ext cx="8" cy="46"/>
              </a:xfrm>
              <a:custGeom>
                <a:avLst/>
                <a:gdLst>
                  <a:gd name="T0" fmla="*/ 17 w 17"/>
                  <a:gd name="T1" fmla="*/ 0 h 93"/>
                  <a:gd name="T2" fmla="*/ 11 w 17"/>
                  <a:gd name="T3" fmla="*/ 0 h 93"/>
                  <a:gd name="T4" fmla="*/ 0 w 17"/>
                  <a:gd name="T5" fmla="*/ 93 h 93"/>
                  <a:gd name="T6" fmla="*/ 6 w 17"/>
                  <a:gd name="T7" fmla="*/ 93 h 93"/>
                  <a:gd name="T8" fmla="*/ 17 w 17"/>
                  <a:gd name="T9" fmla="*/ 0 h 93"/>
                </a:gdLst>
                <a:ahLst/>
                <a:cxnLst>
                  <a:cxn ang="0">
                    <a:pos x="T0" y="T1"/>
                  </a:cxn>
                  <a:cxn ang="0">
                    <a:pos x="T2" y="T3"/>
                  </a:cxn>
                  <a:cxn ang="0">
                    <a:pos x="T4" y="T5"/>
                  </a:cxn>
                  <a:cxn ang="0">
                    <a:pos x="T6" y="T7"/>
                  </a:cxn>
                  <a:cxn ang="0">
                    <a:pos x="T8" y="T9"/>
                  </a:cxn>
                </a:cxnLst>
                <a:rect l="0" t="0" r="r" b="b"/>
                <a:pathLst>
                  <a:path w="17" h="93">
                    <a:moveTo>
                      <a:pt x="17" y="0"/>
                    </a:moveTo>
                    <a:lnTo>
                      <a:pt x="11" y="0"/>
                    </a:lnTo>
                    <a:lnTo>
                      <a:pt x="0" y="93"/>
                    </a:lnTo>
                    <a:lnTo>
                      <a:pt x="6" y="93"/>
                    </a:lnTo>
                    <a:lnTo>
                      <a:pt x="17" y="0"/>
                    </a:lnTo>
                    <a:close/>
                  </a:path>
                </a:pathLst>
              </a:custGeom>
              <a:solidFill>
                <a:srgbClr val="000000"/>
              </a:solidFill>
              <a:ln w="9525">
                <a:solidFill>
                  <a:schemeClr val="tx2"/>
                </a:solidFill>
                <a:round/>
                <a:headEnd/>
                <a:tailEnd/>
              </a:ln>
            </p:spPr>
            <p:txBody>
              <a:bodyPr/>
              <a:lstStyle/>
              <a:p>
                <a:endParaRPr lang="en-US" sz="3120"/>
              </a:p>
            </p:txBody>
          </p:sp>
          <p:sp>
            <p:nvSpPr>
              <p:cNvPr id="381086" name="Freeform 1182"/>
              <p:cNvSpPr>
                <a:spLocks/>
              </p:cNvSpPr>
              <p:nvPr/>
            </p:nvSpPr>
            <p:spPr bwMode="auto">
              <a:xfrm>
                <a:off x="1015" y="2074"/>
                <a:ext cx="3" cy="3"/>
              </a:xfrm>
              <a:custGeom>
                <a:avLst/>
                <a:gdLst>
                  <a:gd name="T0" fmla="*/ 4 w 6"/>
                  <a:gd name="T1" fmla="*/ 2 h 6"/>
                  <a:gd name="T2" fmla="*/ 0 w 6"/>
                  <a:gd name="T3" fmla="*/ 0 h 6"/>
                  <a:gd name="T4" fmla="*/ 0 w 6"/>
                  <a:gd name="T5" fmla="*/ 3 h 6"/>
                  <a:gd name="T6" fmla="*/ 6 w 6"/>
                  <a:gd name="T7" fmla="*/ 3 h 6"/>
                  <a:gd name="T8" fmla="*/ 1 w 6"/>
                  <a:gd name="T9" fmla="*/ 6 h 6"/>
                  <a:gd name="T10" fmla="*/ 4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4" y="2"/>
                    </a:moveTo>
                    <a:lnTo>
                      <a:pt x="0" y="0"/>
                    </a:lnTo>
                    <a:lnTo>
                      <a:pt x="0" y="3"/>
                    </a:lnTo>
                    <a:lnTo>
                      <a:pt x="6" y="3"/>
                    </a:lnTo>
                    <a:lnTo>
                      <a:pt x="1" y="6"/>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81087" name="Rectangle 1183"/>
              <p:cNvSpPr>
                <a:spLocks noChangeArrowheads="1"/>
              </p:cNvSpPr>
              <p:nvPr/>
            </p:nvSpPr>
            <p:spPr bwMode="auto">
              <a:xfrm>
                <a:off x="1010" y="2122"/>
                <a:ext cx="3" cy="68"/>
              </a:xfrm>
              <a:prstGeom prst="rect">
                <a:avLst/>
              </a:prstGeom>
              <a:solidFill>
                <a:srgbClr val="000000"/>
              </a:solidFill>
              <a:ln w="9525">
                <a:solidFill>
                  <a:schemeClr val="tx2"/>
                </a:solidFill>
                <a:miter lim="800000"/>
                <a:headEnd/>
                <a:tailEnd/>
              </a:ln>
            </p:spPr>
            <p:txBody>
              <a:bodyPr/>
              <a:lstStyle/>
              <a:p>
                <a:endParaRPr lang="en-US" sz="3120"/>
              </a:p>
            </p:txBody>
          </p:sp>
          <p:sp>
            <p:nvSpPr>
              <p:cNvPr id="381088" name="Freeform 1184"/>
              <p:cNvSpPr>
                <a:spLocks/>
              </p:cNvSpPr>
              <p:nvPr/>
            </p:nvSpPr>
            <p:spPr bwMode="auto">
              <a:xfrm>
                <a:off x="1010" y="212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089" name="Freeform 1185"/>
              <p:cNvSpPr>
                <a:spLocks/>
              </p:cNvSpPr>
              <p:nvPr/>
            </p:nvSpPr>
            <p:spPr bwMode="auto">
              <a:xfrm>
                <a:off x="1010" y="2190"/>
                <a:ext cx="27" cy="58"/>
              </a:xfrm>
              <a:custGeom>
                <a:avLst/>
                <a:gdLst>
                  <a:gd name="T0" fmla="*/ 6 w 55"/>
                  <a:gd name="T1" fmla="*/ 0 h 115"/>
                  <a:gd name="T2" fmla="*/ 8 w 55"/>
                  <a:gd name="T3" fmla="*/ 16 h 115"/>
                  <a:gd name="T4" fmla="*/ 11 w 55"/>
                  <a:gd name="T5" fmla="*/ 31 h 115"/>
                  <a:gd name="T6" fmla="*/ 21 w 55"/>
                  <a:gd name="T7" fmla="*/ 56 h 115"/>
                  <a:gd name="T8" fmla="*/ 38 w 55"/>
                  <a:gd name="T9" fmla="*/ 82 h 115"/>
                  <a:gd name="T10" fmla="*/ 55 w 55"/>
                  <a:gd name="T11" fmla="*/ 111 h 115"/>
                  <a:gd name="T12" fmla="*/ 50 w 55"/>
                  <a:gd name="T13" fmla="*/ 115 h 115"/>
                  <a:gd name="T14" fmla="*/ 34 w 55"/>
                  <a:gd name="T15" fmla="*/ 86 h 115"/>
                  <a:gd name="T16" fmla="*/ 17 w 55"/>
                  <a:gd name="T17" fmla="*/ 60 h 115"/>
                  <a:gd name="T18" fmla="*/ 5 w 55"/>
                  <a:gd name="T19" fmla="*/ 33 h 115"/>
                  <a:gd name="T20" fmla="*/ 2 w 55"/>
                  <a:gd name="T21" fmla="*/ 18 h 115"/>
                  <a:gd name="T22" fmla="*/ 0 w 55"/>
                  <a:gd name="T23" fmla="*/ 0 h 115"/>
                  <a:gd name="T24" fmla="*/ 6 w 55"/>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115">
                    <a:moveTo>
                      <a:pt x="6" y="0"/>
                    </a:moveTo>
                    <a:lnTo>
                      <a:pt x="8" y="16"/>
                    </a:lnTo>
                    <a:lnTo>
                      <a:pt x="11" y="31"/>
                    </a:lnTo>
                    <a:lnTo>
                      <a:pt x="21" y="56"/>
                    </a:lnTo>
                    <a:lnTo>
                      <a:pt x="38" y="82"/>
                    </a:lnTo>
                    <a:lnTo>
                      <a:pt x="55" y="111"/>
                    </a:lnTo>
                    <a:lnTo>
                      <a:pt x="50" y="115"/>
                    </a:lnTo>
                    <a:lnTo>
                      <a:pt x="34" y="86"/>
                    </a:lnTo>
                    <a:lnTo>
                      <a:pt x="17" y="60"/>
                    </a:lnTo>
                    <a:lnTo>
                      <a:pt x="5" y="33"/>
                    </a:lnTo>
                    <a:lnTo>
                      <a:pt x="2" y="18"/>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90" name="Freeform 1186"/>
              <p:cNvSpPr>
                <a:spLocks/>
              </p:cNvSpPr>
              <p:nvPr/>
            </p:nvSpPr>
            <p:spPr bwMode="auto">
              <a:xfrm>
                <a:off x="1010" y="2190"/>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091" name="Freeform 1187"/>
              <p:cNvSpPr>
                <a:spLocks/>
              </p:cNvSpPr>
              <p:nvPr/>
            </p:nvSpPr>
            <p:spPr bwMode="auto">
              <a:xfrm>
                <a:off x="1035" y="2246"/>
                <a:ext cx="30" cy="56"/>
              </a:xfrm>
              <a:custGeom>
                <a:avLst/>
                <a:gdLst>
                  <a:gd name="T0" fmla="*/ 6 w 60"/>
                  <a:gd name="T1" fmla="*/ 0 h 113"/>
                  <a:gd name="T2" fmla="*/ 19 w 60"/>
                  <a:gd name="T3" fmla="*/ 31 h 113"/>
                  <a:gd name="T4" fmla="*/ 28 w 60"/>
                  <a:gd name="T5" fmla="*/ 61 h 113"/>
                  <a:gd name="T6" fmla="*/ 38 w 60"/>
                  <a:gd name="T7" fmla="*/ 85 h 113"/>
                  <a:gd name="T8" fmla="*/ 48 w 60"/>
                  <a:gd name="T9" fmla="*/ 98 h 113"/>
                  <a:gd name="T10" fmla="*/ 60 w 60"/>
                  <a:gd name="T11" fmla="*/ 108 h 113"/>
                  <a:gd name="T12" fmla="*/ 55 w 60"/>
                  <a:gd name="T13" fmla="*/ 113 h 113"/>
                  <a:gd name="T14" fmla="*/ 43 w 60"/>
                  <a:gd name="T15" fmla="*/ 102 h 113"/>
                  <a:gd name="T16" fmla="*/ 34 w 60"/>
                  <a:gd name="T17" fmla="*/ 90 h 113"/>
                  <a:gd name="T18" fmla="*/ 22 w 60"/>
                  <a:gd name="T19" fmla="*/ 63 h 113"/>
                  <a:gd name="T20" fmla="*/ 13 w 60"/>
                  <a:gd name="T21" fmla="*/ 32 h 113"/>
                  <a:gd name="T22" fmla="*/ 0 w 60"/>
                  <a:gd name="T23" fmla="*/ 2 h 113"/>
                  <a:gd name="T24" fmla="*/ 6 w 60"/>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3">
                    <a:moveTo>
                      <a:pt x="6" y="0"/>
                    </a:moveTo>
                    <a:lnTo>
                      <a:pt x="19" y="31"/>
                    </a:lnTo>
                    <a:lnTo>
                      <a:pt x="28" y="61"/>
                    </a:lnTo>
                    <a:lnTo>
                      <a:pt x="38" y="85"/>
                    </a:lnTo>
                    <a:lnTo>
                      <a:pt x="48" y="98"/>
                    </a:lnTo>
                    <a:lnTo>
                      <a:pt x="60" y="108"/>
                    </a:lnTo>
                    <a:lnTo>
                      <a:pt x="55" y="113"/>
                    </a:lnTo>
                    <a:lnTo>
                      <a:pt x="43" y="102"/>
                    </a:lnTo>
                    <a:lnTo>
                      <a:pt x="34" y="90"/>
                    </a:lnTo>
                    <a:lnTo>
                      <a:pt x="22" y="63"/>
                    </a:lnTo>
                    <a:lnTo>
                      <a:pt x="13" y="32"/>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092" name="Freeform 1188"/>
              <p:cNvSpPr>
                <a:spLocks/>
              </p:cNvSpPr>
              <p:nvPr/>
            </p:nvSpPr>
            <p:spPr bwMode="auto">
              <a:xfrm>
                <a:off x="1035" y="2245"/>
                <a:ext cx="3" cy="3"/>
              </a:xfrm>
              <a:custGeom>
                <a:avLst/>
                <a:gdLst>
                  <a:gd name="T0" fmla="*/ 5 w 6"/>
                  <a:gd name="T1" fmla="*/ 0 h 4"/>
                  <a:gd name="T2" fmla="*/ 6 w 6"/>
                  <a:gd name="T3" fmla="*/ 1 h 4"/>
                  <a:gd name="T4" fmla="*/ 0 w 6"/>
                  <a:gd name="T5" fmla="*/ 3 h 4"/>
                  <a:gd name="T6" fmla="*/ 0 w 6"/>
                  <a:gd name="T7" fmla="*/ 4 h 4"/>
                  <a:gd name="T8" fmla="*/ 5 w 6"/>
                  <a:gd name="T9" fmla="*/ 0 h 4"/>
                </a:gdLst>
                <a:ahLst/>
                <a:cxnLst>
                  <a:cxn ang="0">
                    <a:pos x="T0" y="T1"/>
                  </a:cxn>
                  <a:cxn ang="0">
                    <a:pos x="T2" y="T3"/>
                  </a:cxn>
                  <a:cxn ang="0">
                    <a:pos x="T4" y="T5"/>
                  </a:cxn>
                  <a:cxn ang="0">
                    <a:pos x="T6" y="T7"/>
                  </a:cxn>
                  <a:cxn ang="0">
                    <a:pos x="T8" y="T9"/>
                  </a:cxn>
                </a:cxnLst>
                <a:rect l="0" t="0" r="r" b="b"/>
                <a:pathLst>
                  <a:path w="6" h="4">
                    <a:moveTo>
                      <a:pt x="5" y="0"/>
                    </a:moveTo>
                    <a:lnTo>
                      <a:pt x="6" y="1"/>
                    </a:lnTo>
                    <a:lnTo>
                      <a:pt x="0" y="3"/>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93" name="Freeform 1189"/>
              <p:cNvSpPr>
                <a:spLocks/>
              </p:cNvSpPr>
              <p:nvPr/>
            </p:nvSpPr>
            <p:spPr bwMode="auto">
              <a:xfrm>
                <a:off x="1063" y="2300"/>
                <a:ext cx="61" cy="55"/>
              </a:xfrm>
              <a:custGeom>
                <a:avLst/>
                <a:gdLst>
                  <a:gd name="T0" fmla="*/ 5 w 124"/>
                  <a:gd name="T1" fmla="*/ 0 h 110"/>
                  <a:gd name="T2" fmla="*/ 40 w 124"/>
                  <a:gd name="T3" fmla="*/ 25 h 110"/>
                  <a:gd name="T4" fmla="*/ 55 w 124"/>
                  <a:gd name="T5" fmla="*/ 35 h 110"/>
                  <a:gd name="T6" fmla="*/ 69 w 124"/>
                  <a:gd name="T7" fmla="*/ 47 h 110"/>
                  <a:gd name="T8" fmla="*/ 124 w 124"/>
                  <a:gd name="T9" fmla="*/ 105 h 110"/>
                  <a:gd name="T10" fmla="*/ 119 w 124"/>
                  <a:gd name="T11" fmla="*/ 110 h 110"/>
                  <a:gd name="T12" fmla="*/ 64 w 124"/>
                  <a:gd name="T13" fmla="*/ 52 h 110"/>
                  <a:gd name="T14" fmla="*/ 51 w 124"/>
                  <a:gd name="T15" fmla="*/ 40 h 110"/>
                  <a:gd name="T16" fmla="*/ 35 w 124"/>
                  <a:gd name="T17" fmla="*/ 29 h 110"/>
                  <a:gd name="T18" fmla="*/ 0 w 124"/>
                  <a:gd name="T19" fmla="*/ 5 h 110"/>
                  <a:gd name="T20" fmla="*/ 5 w 124"/>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110">
                    <a:moveTo>
                      <a:pt x="5" y="0"/>
                    </a:moveTo>
                    <a:lnTo>
                      <a:pt x="40" y="25"/>
                    </a:lnTo>
                    <a:lnTo>
                      <a:pt x="55" y="35"/>
                    </a:lnTo>
                    <a:lnTo>
                      <a:pt x="69" y="47"/>
                    </a:lnTo>
                    <a:lnTo>
                      <a:pt x="124" y="105"/>
                    </a:lnTo>
                    <a:lnTo>
                      <a:pt x="119" y="110"/>
                    </a:lnTo>
                    <a:lnTo>
                      <a:pt x="64" y="52"/>
                    </a:lnTo>
                    <a:lnTo>
                      <a:pt x="51" y="40"/>
                    </a:lnTo>
                    <a:lnTo>
                      <a:pt x="35" y="29"/>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94" name="Freeform 1190"/>
              <p:cNvSpPr>
                <a:spLocks/>
              </p:cNvSpPr>
              <p:nvPr/>
            </p:nvSpPr>
            <p:spPr bwMode="auto">
              <a:xfrm>
                <a:off x="1063" y="2300"/>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1095" name="Freeform 1191"/>
              <p:cNvSpPr>
                <a:spLocks/>
              </p:cNvSpPr>
              <p:nvPr/>
            </p:nvSpPr>
            <p:spPr bwMode="auto">
              <a:xfrm>
                <a:off x="1122" y="2353"/>
                <a:ext cx="24" cy="27"/>
              </a:xfrm>
              <a:custGeom>
                <a:avLst/>
                <a:gdLst>
                  <a:gd name="T0" fmla="*/ 5 w 48"/>
                  <a:gd name="T1" fmla="*/ 0 h 55"/>
                  <a:gd name="T2" fmla="*/ 48 w 48"/>
                  <a:gd name="T3" fmla="*/ 50 h 55"/>
                  <a:gd name="T4" fmla="*/ 43 w 48"/>
                  <a:gd name="T5" fmla="*/ 55 h 55"/>
                  <a:gd name="T6" fmla="*/ 0 w 48"/>
                  <a:gd name="T7" fmla="*/ 5 h 55"/>
                  <a:gd name="T8" fmla="*/ 5 w 48"/>
                  <a:gd name="T9" fmla="*/ 0 h 55"/>
                </a:gdLst>
                <a:ahLst/>
                <a:cxnLst>
                  <a:cxn ang="0">
                    <a:pos x="T0" y="T1"/>
                  </a:cxn>
                  <a:cxn ang="0">
                    <a:pos x="T2" y="T3"/>
                  </a:cxn>
                  <a:cxn ang="0">
                    <a:pos x="T4" y="T5"/>
                  </a:cxn>
                  <a:cxn ang="0">
                    <a:pos x="T6" y="T7"/>
                  </a:cxn>
                  <a:cxn ang="0">
                    <a:pos x="T8" y="T9"/>
                  </a:cxn>
                </a:cxnLst>
                <a:rect l="0" t="0" r="r" b="b"/>
                <a:pathLst>
                  <a:path w="48" h="55">
                    <a:moveTo>
                      <a:pt x="5" y="0"/>
                    </a:moveTo>
                    <a:lnTo>
                      <a:pt x="48" y="50"/>
                    </a:lnTo>
                    <a:lnTo>
                      <a:pt x="43" y="5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96" name="Freeform 1192"/>
              <p:cNvSpPr>
                <a:spLocks/>
              </p:cNvSpPr>
              <p:nvPr/>
            </p:nvSpPr>
            <p:spPr bwMode="auto">
              <a:xfrm>
                <a:off x="1122" y="2353"/>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97" name="Freeform 1193"/>
              <p:cNvSpPr>
                <a:spLocks/>
              </p:cNvSpPr>
              <p:nvPr/>
            </p:nvSpPr>
            <p:spPr bwMode="auto">
              <a:xfrm>
                <a:off x="1099" y="2337"/>
                <a:ext cx="47" cy="43"/>
              </a:xfrm>
              <a:custGeom>
                <a:avLst/>
                <a:gdLst>
                  <a:gd name="T0" fmla="*/ 88 w 93"/>
                  <a:gd name="T1" fmla="*/ 85 h 85"/>
                  <a:gd name="T2" fmla="*/ 62 w 93"/>
                  <a:gd name="T3" fmla="*/ 67 h 85"/>
                  <a:gd name="T4" fmla="*/ 42 w 93"/>
                  <a:gd name="T5" fmla="*/ 47 h 85"/>
                  <a:gd name="T6" fmla="*/ 0 w 93"/>
                  <a:gd name="T7" fmla="*/ 4 h 85"/>
                  <a:gd name="T8" fmla="*/ 3 w 93"/>
                  <a:gd name="T9" fmla="*/ 0 h 85"/>
                  <a:gd name="T10" fmla="*/ 45 w 93"/>
                  <a:gd name="T11" fmla="*/ 42 h 85"/>
                  <a:gd name="T12" fmla="*/ 67 w 93"/>
                  <a:gd name="T13" fmla="*/ 62 h 85"/>
                  <a:gd name="T14" fmla="*/ 93 w 93"/>
                  <a:gd name="T15" fmla="*/ 80 h 85"/>
                  <a:gd name="T16" fmla="*/ 88 w 93"/>
                  <a:gd name="T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5">
                    <a:moveTo>
                      <a:pt x="88" y="85"/>
                    </a:moveTo>
                    <a:lnTo>
                      <a:pt x="62" y="67"/>
                    </a:lnTo>
                    <a:lnTo>
                      <a:pt x="42" y="47"/>
                    </a:lnTo>
                    <a:lnTo>
                      <a:pt x="0" y="4"/>
                    </a:lnTo>
                    <a:lnTo>
                      <a:pt x="3" y="0"/>
                    </a:lnTo>
                    <a:lnTo>
                      <a:pt x="45" y="42"/>
                    </a:lnTo>
                    <a:lnTo>
                      <a:pt x="67" y="62"/>
                    </a:lnTo>
                    <a:lnTo>
                      <a:pt x="93" y="80"/>
                    </a:lnTo>
                    <a:lnTo>
                      <a:pt x="88" y="85"/>
                    </a:lnTo>
                    <a:close/>
                  </a:path>
                </a:pathLst>
              </a:custGeom>
              <a:solidFill>
                <a:srgbClr val="000000"/>
              </a:solidFill>
              <a:ln w="9525">
                <a:solidFill>
                  <a:schemeClr val="tx2"/>
                </a:solidFill>
                <a:round/>
                <a:headEnd/>
                <a:tailEnd/>
              </a:ln>
            </p:spPr>
            <p:txBody>
              <a:bodyPr/>
              <a:lstStyle/>
              <a:p>
                <a:endParaRPr lang="en-US" sz="3120"/>
              </a:p>
            </p:txBody>
          </p:sp>
          <p:sp>
            <p:nvSpPr>
              <p:cNvPr id="381098" name="Freeform 1194"/>
              <p:cNvSpPr>
                <a:spLocks/>
              </p:cNvSpPr>
              <p:nvPr/>
            </p:nvSpPr>
            <p:spPr bwMode="auto">
              <a:xfrm>
                <a:off x="1143" y="2378"/>
                <a:ext cx="3" cy="2"/>
              </a:xfrm>
              <a:custGeom>
                <a:avLst/>
                <a:gdLst>
                  <a:gd name="T0" fmla="*/ 5 w 5"/>
                  <a:gd name="T1" fmla="*/ 0 h 5"/>
                  <a:gd name="T2" fmla="*/ 0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1099" name="Freeform 1195"/>
              <p:cNvSpPr>
                <a:spLocks/>
              </p:cNvSpPr>
              <p:nvPr/>
            </p:nvSpPr>
            <p:spPr bwMode="auto">
              <a:xfrm>
                <a:off x="1092" y="2338"/>
                <a:ext cx="10" cy="43"/>
              </a:xfrm>
              <a:custGeom>
                <a:avLst/>
                <a:gdLst>
                  <a:gd name="T0" fmla="*/ 20 w 20"/>
                  <a:gd name="T1" fmla="*/ 0 h 85"/>
                  <a:gd name="T2" fmla="*/ 20 w 20"/>
                  <a:gd name="T3" fmla="*/ 26 h 85"/>
                  <a:gd name="T4" fmla="*/ 16 w 20"/>
                  <a:gd name="T5" fmla="*/ 46 h 85"/>
                  <a:gd name="T6" fmla="*/ 9 w 20"/>
                  <a:gd name="T7" fmla="*/ 63 h 85"/>
                  <a:gd name="T8" fmla="*/ 6 w 20"/>
                  <a:gd name="T9" fmla="*/ 85 h 85"/>
                  <a:gd name="T10" fmla="*/ 0 w 20"/>
                  <a:gd name="T11" fmla="*/ 85 h 85"/>
                  <a:gd name="T12" fmla="*/ 3 w 20"/>
                  <a:gd name="T13" fmla="*/ 63 h 85"/>
                  <a:gd name="T14" fmla="*/ 9 w 20"/>
                  <a:gd name="T15" fmla="*/ 44 h 85"/>
                  <a:gd name="T16" fmla="*/ 14 w 20"/>
                  <a:gd name="T17" fmla="*/ 26 h 85"/>
                  <a:gd name="T18" fmla="*/ 14 w 20"/>
                  <a:gd name="T19" fmla="*/ 0 h 85"/>
                  <a:gd name="T20" fmla="*/ 20 w 20"/>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5">
                    <a:moveTo>
                      <a:pt x="20" y="0"/>
                    </a:moveTo>
                    <a:lnTo>
                      <a:pt x="20" y="26"/>
                    </a:lnTo>
                    <a:lnTo>
                      <a:pt x="16" y="46"/>
                    </a:lnTo>
                    <a:lnTo>
                      <a:pt x="9" y="63"/>
                    </a:lnTo>
                    <a:lnTo>
                      <a:pt x="6" y="85"/>
                    </a:lnTo>
                    <a:lnTo>
                      <a:pt x="0" y="85"/>
                    </a:lnTo>
                    <a:lnTo>
                      <a:pt x="3" y="63"/>
                    </a:lnTo>
                    <a:lnTo>
                      <a:pt x="9" y="44"/>
                    </a:lnTo>
                    <a:lnTo>
                      <a:pt x="14" y="26"/>
                    </a:lnTo>
                    <a:lnTo>
                      <a:pt x="14" y="0"/>
                    </a:lnTo>
                    <a:lnTo>
                      <a:pt x="20" y="0"/>
                    </a:lnTo>
                    <a:close/>
                  </a:path>
                </a:pathLst>
              </a:custGeom>
              <a:solidFill>
                <a:srgbClr val="000000"/>
              </a:solidFill>
              <a:ln w="9525">
                <a:solidFill>
                  <a:schemeClr val="tx2"/>
                </a:solidFill>
                <a:round/>
                <a:headEnd/>
                <a:tailEnd/>
              </a:ln>
            </p:spPr>
            <p:txBody>
              <a:bodyPr/>
              <a:lstStyle/>
              <a:p>
                <a:endParaRPr lang="en-US" sz="3120"/>
              </a:p>
            </p:txBody>
          </p:sp>
          <p:sp>
            <p:nvSpPr>
              <p:cNvPr id="381100" name="Freeform 1196"/>
              <p:cNvSpPr>
                <a:spLocks/>
              </p:cNvSpPr>
              <p:nvPr/>
            </p:nvSpPr>
            <p:spPr bwMode="auto">
              <a:xfrm>
                <a:off x="1098" y="2335"/>
                <a:ext cx="4" cy="5"/>
              </a:xfrm>
              <a:custGeom>
                <a:avLst/>
                <a:gdLst>
                  <a:gd name="T0" fmla="*/ 5 w 6"/>
                  <a:gd name="T1" fmla="*/ 5 h 9"/>
                  <a:gd name="T2" fmla="*/ 0 w 6"/>
                  <a:gd name="T3" fmla="*/ 0 h 9"/>
                  <a:gd name="T4" fmla="*/ 0 w 6"/>
                  <a:gd name="T5" fmla="*/ 6 h 9"/>
                  <a:gd name="T6" fmla="*/ 6 w 6"/>
                  <a:gd name="T7" fmla="*/ 6 h 9"/>
                  <a:gd name="T8" fmla="*/ 2 w 6"/>
                  <a:gd name="T9" fmla="*/ 9 h 9"/>
                  <a:gd name="T10" fmla="*/ 5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5" y="5"/>
                    </a:moveTo>
                    <a:lnTo>
                      <a:pt x="0" y="0"/>
                    </a:lnTo>
                    <a:lnTo>
                      <a:pt x="0" y="6"/>
                    </a:lnTo>
                    <a:lnTo>
                      <a:pt x="6" y="6"/>
                    </a:lnTo>
                    <a:lnTo>
                      <a:pt x="2" y="9"/>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1101" name="Freeform 1197"/>
              <p:cNvSpPr>
                <a:spLocks/>
              </p:cNvSpPr>
              <p:nvPr/>
            </p:nvSpPr>
            <p:spPr bwMode="auto">
              <a:xfrm>
                <a:off x="1092" y="2381"/>
                <a:ext cx="6" cy="20"/>
              </a:xfrm>
              <a:custGeom>
                <a:avLst/>
                <a:gdLst>
                  <a:gd name="T0" fmla="*/ 6 w 14"/>
                  <a:gd name="T1" fmla="*/ 0 h 42"/>
                  <a:gd name="T2" fmla="*/ 9 w 14"/>
                  <a:gd name="T3" fmla="*/ 22 h 42"/>
                  <a:gd name="T4" fmla="*/ 12 w 14"/>
                  <a:gd name="T5" fmla="*/ 31 h 42"/>
                  <a:gd name="T6" fmla="*/ 14 w 14"/>
                  <a:gd name="T7" fmla="*/ 42 h 42"/>
                  <a:gd name="T8" fmla="*/ 8 w 14"/>
                  <a:gd name="T9" fmla="*/ 42 h 42"/>
                  <a:gd name="T10" fmla="*/ 6 w 14"/>
                  <a:gd name="T11" fmla="*/ 32 h 42"/>
                  <a:gd name="T12" fmla="*/ 3 w 14"/>
                  <a:gd name="T13" fmla="*/ 23 h 42"/>
                  <a:gd name="T14" fmla="*/ 0 w 14"/>
                  <a:gd name="T15" fmla="*/ 2 h 42"/>
                  <a:gd name="T16" fmla="*/ 6 w 14"/>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6" y="0"/>
                    </a:moveTo>
                    <a:lnTo>
                      <a:pt x="9" y="22"/>
                    </a:lnTo>
                    <a:lnTo>
                      <a:pt x="12" y="31"/>
                    </a:lnTo>
                    <a:lnTo>
                      <a:pt x="14" y="42"/>
                    </a:lnTo>
                    <a:lnTo>
                      <a:pt x="8" y="42"/>
                    </a:lnTo>
                    <a:lnTo>
                      <a:pt x="6" y="32"/>
                    </a:lnTo>
                    <a:lnTo>
                      <a:pt x="3" y="23"/>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102" name="Freeform 1198"/>
              <p:cNvSpPr>
                <a:spLocks/>
              </p:cNvSpPr>
              <p:nvPr/>
            </p:nvSpPr>
            <p:spPr bwMode="auto">
              <a:xfrm>
                <a:off x="1092" y="2381"/>
                <a:ext cx="3" cy="1"/>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03" name="Rectangle 1199"/>
              <p:cNvSpPr>
                <a:spLocks noChangeArrowheads="1"/>
              </p:cNvSpPr>
              <p:nvPr/>
            </p:nvSpPr>
            <p:spPr bwMode="auto">
              <a:xfrm>
                <a:off x="1095" y="2401"/>
                <a:ext cx="3" cy="15"/>
              </a:xfrm>
              <a:prstGeom prst="rect">
                <a:avLst/>
              </a:prstGeom>
              <a:solidFill>
                <a:srgbClr val="000000"/>
              </a:solidFill>
              <a:ln w="9525">
                <a:solidFill>
                  <a:schemeClr val="tx2"/>
                </a:solidFill>
                <a:miter lim="800000"/>
                <a:headEnd/>
                <a:tailEnd/>
              </a:ln>
            </p:spPr>
            <p:txBody>
              <a:bodyPr/>
              <a:lstStyle/>
              <a:p>
                <a:endParaRPr lang="en-US" sz="3120"/>
              </a:p>
            </p:txBody>
          </p:sp>
          <p:sp>
            <p:nvSpPr>
              <p:cNvPr id="381104" name="Freeform 1200"/>
              <p:cNvSpPr>
                <a:spLocks/>
              </p:cNvSpPr>
              <p:nvPr/>
            </p:nvSpPr>
            <p:spPr bwMode="auto">
              <a:xfrm>
                <a:off x="1095" y="240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105" name="Freeform 1201"/>
              <p:cNvSpPr>
                <a:spLocks/>
              </p:cNvSpPr>
              <p:nvPr/>
            </p:nvSpPr>
            <p:spPr bwMode="auto">
              <a:xfrm>
                <a:off x="1087" y="2387"/>
                <a:ext cx="11" cy="30"/>
              </a:xfrm>
              <a:custGeom>
                <a:avLst/>
                <a:gdLst>
                  <a:gd name="T0" fmla="*/ 17 w 21"/>
                  <a:gd name="T1" fmla="*/ 59 h 59"/>
                  <a:gd name="T2" fmla="*/ 11 w 21"/>
                  <a:gd name="T3" fmla="*/ 47 h 59"/>
                  <a:gd name="T4" fmla="*/ 6 w 21"/>
                  <a:gd name="T5" fmla="*/ 30 h 59"/>
                  <a:gd name="T6" fmla="*/ 0 w 21"/>
                  <a:gd name="T7" fmla="*/ 0 h 59"/>
                  <a:gd name="T8" fmla="*/ 5 w 21"/>
                  <a:gd name="T9" fmla="*/ 0 h 59"/>
                  <a:gd name="T10" fmla="*/ 11 w 21"/>
                  <a:gd name="T11" fmla="*/ 30 h 59"/>
                  <a:gd name="T12" fmla="*/ 15 w 21"/>
                  <a:gd name="T13" fmla="*/ 44 h 59"/>
                  <a:gd name="T14" fmla="*/ 21 w 21"/>
                  <a:gd name="T15" fmla="*/ 56 h 59"/>
                  <a:gd name="T16" fmla="*/ 17 w 21"/>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9">
                    <a:moveTo>
                      <a:pt x="17" y="59"/>
                    </a:moveTo>
                    <a:lnTo>
                      <a:pt x="11" y="47"/>
                    </a:lnTo>
                    <a:lnTo>
                      <a:pt x="6" y="30"/>
                    </a:lnTo>
                    <a:lnTo>
                      <a:pt x="0" y="0"/>
                    </a:lnTo>
                    <a:lnTo>
                      <a:pt x="5" y="0"/>
                    </a:lnTo>
                    <a:lnTo>
                      <a:pt x="11" y="30"/>
                    </a:lnTo>
                    <a:lnTo>
                      <a:pt x="15" y="44"/>
                    </a:lnTo>
                    <a:lnTo>
                      <a:pt x="21" y="56"/>
                    </a:lnTo>
                    <a:lnTo>
                      <a:pt x="17" y="59"/>
                    </a:lnTo>
                    <a:close/>
                  </a:path>
                </a:pathLst>
              </a:custGeom>
              <a:solidFill>
                <a:srgbClr val="000000"/>
              </a:solidFill>
              <a:ln w="9525">
                <a:solidFill>
                  <a:schemeClr val="tx2"/>
                </a:solidFill>
                <a:round/>
                <a:headEnd/>
                <a:tailEnd/>
              </a:ln>
            </p:spPr>
            <p:txBody>
              <a:bodyPr/>
              <a:lstStyle/>
              <a:p>
                <a:endParaRPr lang="en-US" sz="3120"/>
              </a:p>
            </p:txBody>
          </p:sp>
          <p:sp>
            <p:nvSpPr>
              <p:cNvPr id="381106" name="Freeform 1202"/>
              <p:cNvSpPr>
                <a:spLocks/>
              </p:cNvSpPr>
              <p:nvPr/>
            </p:nvSpPr>
            <p:spPr bwMode="auto">
              <a:xfrm>
                <a:off x="1095" y="2415"/>
                <a:ext cx="3" cy="2"/>
              </a:xfrm>
              <a:custGeom>
                <a:avLst/>
                <a:gdLst>
                  <a:gd name="T0" fmla="*/ 6 w 6"/>
                  <a:gd name="T1" fmla="*/ 1 h 3"/>
                  <a:gd name="T2" fmla="*/ 0 w 6"/>
                  <a:gd name="T3" fmla="*/ 3 h 3"/>
                  <a:gd name="T4" fmla="*/ 4 w 6"/>
                  <a:gd name="T5" fmla="*/ 0 h 3"/>
                  <a:gd name="T6" fmla="*/ 0 w 6"/>
                  <a:gd name="T7" fmla="*/ 1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0" y="3"/>
                    </a:lnTo>
                    <a:lnTo>
                      <a:pt x="4" y="0"/>
                    </a:lnTo>
                    <a:lnTo>
                      <a:pt x="0" y="1"/>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81107" name="Freeform 1203"/>
              <p:cNvSpPr>
                <a:spLocks/>
              </p:cNvSpPr>
              <p:nvPr/>
            </p:nvSpPr>
            <p:spPr bwMode="auto">
              <a:xfrm>
                <a:off x="1071" y="2386"/>
                <a:ext cx="18" cy="38"/>
              </a:xfrm>
              <a:custGeom>
                <a:avLst/>
                <a:gdLst>
                  <a:gd name="T0" fmla="*/ 37 w 37"/>
                  <a:gd name="T1" fmla="*/ 5 h 76"/>
                  <a:gd name="T2" fmla="*/ 32 w 37"/>
                  <a:gd name="T3" fmla="*/ 11 h 76"/>
                  <a:gd name="T4" fmla="*/ 29 w 37"/>
                  <a:gd name="T5" fmla="*/ 20 h 76"/>
                  <a:gd name="T6" fmla="*/ 23 w 37"/>
                  <a:gd name="T7" fmla="*/ 38 h 76"/>
                  <a:gd name="T8" fmla="*/ 17 w 37"/>
                  <a:gd name="T9" fmla="*/ 58 h 76"/>
                  <a:gd name="T10" fmla="*/ 5 w 37"/>
                  <a:gd name="T11" fmla="*/ 76 h 76"/>
                  <a:gd name="T12" fmla="*/ 0 w 37"/>
                  <a:gd name="T13" fmla="*/ 72 h 76"/>
                  <a:gd name="T14" fmla="*/ 11 w 37"/>
                  <a:gd name="T15" fmla="*/ 56 h 76"/>
                  <a:gd name="T16" fmla="*/ 17 w 37"/>
                  <a:gd name="T17" fmla="*/ 37 h 76"/>
                  <a:gd name="T18" fmla="*/ 23 w 37"/>
                  <a:gd name="T19" fmla="*/ 18 h 76"/>
                  <a:gd name="T20" fmla="*/ 26 w 37"/>
                  <a:gd name="T21" fmla="*/ 9 h 76"/>
                  <a:gd name="T22" fmla="*/ 32 w 37"/>
                  <a:gd name="T23" fmla="*/ 0 h 76"/>
                  <a:gd name="T24" fmla="*/ 37 w 37"/>
                  <a:gd name="T25"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6">
                    <a:moveTo>
                      <a:pt x="37" y="5"/>
                    </a:moveTo>
                    <a:lnTo>
                      <a:pt x="32" y="11"/>
                    </a:lnTo>
                    <a:lnTo>
                      <a:pt x="29" y="20"/>
                    </a:lnTo>
                    <a:lnTo>
                      <a:pt x="23" y="38"/>
                    </a:lnTo>
                    <a:lnTo>
                      <a:pt x="17" y="58"/>
                    </a:lnTo>
                    <a:lnTo>
                      <a:pt x="5" y="76"/>
                    </a:lnTo>
                    <a:lnTo>
                      <a:pt x="0" y="72"/>
                    </a:lnTo>
                    <a:lnTo>
                      <a:pt x="11" y="56"/>
                    </a:lnTo>
                    <a:lnTo>
                      <a:pt x="17" y="37"/>
                    </a:lnTo>
                    <a:lnTo>
                      <a:pt x="23" y="18"/>
                    </a:lnTo>
                    <a:lnTo>
                      <a:pt x="26" y="9"/>
                    </a:lnTo>
                    <a:lnTo>
                      <a:pt x="32" y="0"/>
                    </a:lnTo>
                    <a:lnTo>
                      <a:pt x="37" y="5"/>
                    </a:lnTo>
                    <a:close/>
                  </a:path>
                </a:pathLst>
              </a:custGeom>
              <a:solidFill>
                <a:srgbClr val="000000"/>
              </a:solidFill>
              <a:ln w="9525">
                <a:solidFill>
                  <a:schemeClr val="tx2"/>
                </a:solidFill>
                <a:round/>
                <a:headEnd/>
                <a:tailEnd/>
              </a:ln>
            </p:spPr>
            <p:txBody>
              <a:bodyPr/>
              <a:lstStyle/>
              <a:p>
                <a:endParaRPr lang="en-US" sz="3120"/>
              </a:p>
            </p:txBody>
          </p:sp>
          <p:sp>
            <p:nvSpPr>
              <p:cNvPr id="381108" name="Freeform 1204"/>
              <p:cNvSpPr>
                <a:spLocks/>
              </p:cNvSpPr>
              <p:nvPr/>
            </p:nvSpPr>
            <p:spPr bwMode="auto">
              <a:xfrm>
                <a:off x="1087" y="2384"/>
                <a:ext cx="2" cy="4"/>
              </a:xfrm>
              <a:custGeom>
                <a:avLst/>
                <a:gdLst>
                  <a:gd name="T0" fmla="*/ 5 w 5"/>
                  <a:gd name="T1" fmla="*/ 6 h 9"/>
                  <a:gd name="T2" fmla="*/ 3 w 5"/>
                  <a:gd name="T3" fmla="*/ 0 h 9"/>
                  <a:gd name="T4" fmla="*/ 0 w 5"/>
                  <a:gd name="T5" fmla="*/ 4 h 9"/>
                  <a:gd name="T6" fmla="*/ 5 w 5"/>
                  <a:gd name="T7" fmla="*/ 9 h 9"/>
                  <a:gd name="T8" fmla="*/ 0 w 5"/>
                  <a:gd name="T9" fmla="*/ 6 h 9"/>
                  <a:gd name="T10" fmla="*/ 5 w 5"/>
                  <a:gd name="T11" fmla="*/ 6 h 9"/>
                </a:gdLst>
                <a:ahLst/>
                <a:cxnLst>
                  <a:cxn ang="0">
                    <a:pos x="T0" y="T1"/>
                  </a:cxn>
                  <a:cxn ang="0">
                    <a:pos x="T2" y="T3"/>
                  </a:cxn>
                  <a:cxn ang="0">
                    <a:pos x="T4" y="T5"/>
                  </a:cxn>
                  <a:cxn ang="0">
                    <a:pos x="T6" y="T7"/>
                  </a:cxn>
                  <a:cxn ang="0">
                    <a:pos x="T8" y="T9"/>
                  </a:cxn>
                  <a:cxn ang="0">
                    <a:pos x="T10" y="T11"/>
                  </a:cxn>
                </a:cxnLst>
                <a:rect l="0" t="0" r="r" b="b"/>
                <a:pathLst>
                  <a:path w="5" h="9">
                    <a:moveTo>
                      <a:pt x="5" y="6"/>
                    </a:moveTo>
                    <a:lnTo>
                      <a:pt x="3" y="0"/>
                    </a:lnTo>
                    <a:lnTo>
                      <a:pt x="0" y="4"/>
                    </a:lnTo>
                    <a:lnTo>
                      <a:pt x="5" y="9"/>
                    </a:lnTo>
                    <a:lnTo>
                      <a:pt x="0" y="6"/>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81109" name="Freeform 1205"/>
              <p:cNvSpPr>
                <a:spLocks/>
              </p:cNvSpPr>
              <p:nvPr/>
            </p:nvSpPr>
            <p:spPr bwMode="auto">
              <a:xfrm>
                <a:off x="1071" y="2339"/>
                <a:ext cx="24" cy="84"/>
              </a:xfrm>
              <a:custGeom>
                <a:avLst/>
                <a:gdLst>
                  <a:gd name="T0" fmla="*/ 0 w 47"/>
                  <a:gd name="T1" fmla="*/ 166 h 169"/>
                  <a:gd name="T2" fmla="*/ 6 w 47"/>
                  <a:gd name="T3" fmla="*/ 141 h 169"/>
                  <a:gd name="T4" fmla="*/ 14 w 47"/>
                  <a:gd name="T5" fmla="*/ 118 h 169"/>
                  <a:gd name="T6" fmla="*/ 29 w 47"/>
                  <a:gd name="T7" fmla="*/ 76 h 169"/>
                  <a:gd name="T8" fmla="*/ 40 w 47"/>
                  <a:gd name="T9" fmla="*/ 36 h 169"/>
                  <a:gd name="T10" fmla="*/ 41 w 47"/>
                  <a:gd name="T11" fmla="*/ 18 h 169"/>
                  <a:gd name="T12" fmla="*/ 40 w 47"/>
                  <a:gd name="T13" fmla="*/ 0 h 169"/>
                  <a:gd name="T14" fmla="*/ 44 w 47"/>
                  <a:gd name="T15" fmla="*/ 0 h 169"/>
                  <a:gd name="T16" fmla="*/ 47 w 47"/>
                  <a:gd name="T17" fmla="*/ 18 h 169"/>
                  <a:gd name="T18" fmla="*/ 44 w 47"/>
                  <a:gd name="T19" fmla="*/ 39 h 169"/>
                  <a:gd name="T20" fmla="*/ 34 w 47"/>
                  <a:gd name="T21" fmla="*/ 79 h 169"/>
                  <a:gd name="T22" fmla="*/ 18 w 47"/>
                  <a:gd name="T23" fmla="*/ 122 h 169"/>
                  <a:gd name="T24" fmla="*/ 11 w 47"/>
                  <a:gd name="T25" fmla="*/ 144 h 169"/>
                  <a:gd name="T26" fmla="*/ 5 w 47"/>
                  <a:gd name="T27" fmla="*/ 169 h 169"/>
                  <a:gd name="T28" fmla="*/ 0 w 47"/>
                  <a:gd name="T29" fmla="*/ 16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9">
                    <a:moveTo>
                      <a:pt x="0" y="166"/>
                    </a:moveTo>
                    <a:lnTo>
                      <a:pt x="6" y="141"/>
                    </a:lnTo>
                    <a:lnTo>
                      <a:pt x="14" y="118"/>
                    </a:lnTo>
                    <a:lnTo>
                      <a:pt x="29" y="76"/>
                    </a:lnTo>
                    <a:lnTo>
                      <a:pt x="40" y="36"/>
                    </a:lnTo>
                    <a:lnTo>
                      <a:pt x="41" y="18"/>
                    </a:lnTo>
                    <a:lnTo>
                      <a:pt x="40" y="0"/>
                    </a:lnTo>
                    <a:lnTo>
                      <a:pt x="44" y="0"/>
                    </a:lnTo>
                    <a:lnTo>
                      <a:pt x="47" y="18"/>
                    </a:lnTo>
                    <a:lnTo>
                      <a:pt x="44" y="39"/>
                    </a:lnTo>
                    <a:lnTo>
                      <a:pt x="34" y="79"/>
                    </a:lnTo>
                    <a:lnTo>
                      <a:pt x="18" y="122"/>
                    </a:lnTo>
                    <a:lnTo>
                      <a:pt x="11" y="144"/>
                    </a:lnTo>
                    <a:lnTo>
                      <a:pt x="5" y="169"/>
                    </a:lnTo>
                    <a:lnTo>
                      <a:pt x="0" y="166"/>
                    </a:lnTo>
                    <a:close/>
                  </a:path>
                </a:pathLst>
              </a:custGeom>
              <a:solidFill>
                <a:srgbClr val="000000"/>
              </a:solidFill>
              <a:ln w="9525">
                <a:solidFill>
                  <a:schemeClr val="tx2"/>
                </a:solidFill>
                <a:round/>
                <a:headEnd/>
                <a:tailEnd/>
              </a:ln>
            </p:spPr>
            <p:txBody>
              <a:bodyPr/>
              <a:lstStyle/>
              <a:p>
                <a:endParaRPr lang="en-US" sz="3120"/>
              </a:p>
            </p:txBody>
          </p:sp>
          <p:sp>
            <p:nvSpPr>
              <p:cNvPr id="381110" name="Freeform 1206"/>
              <p:cNvSpPr>
                <a:spLocks/>
              </p:cNvSpPr>
              <p:nvPr/>
            </p:nvSpPr>
            <p:spPr bwMode="auto">
              <a:xfrm>
                <a:off x="1071" y="2422"/>
                <a:ext cx="2" cy="2"/>
              </a:xfrm>
              <a:custGeom>
                <a:avLst/>
                <a:gdLst>
                  <a:gd name="T0" fmla="*/ 5 w 5"/>
                  <a:gd name="T1" fmla="*/ 4 h 4"/>
                  <a:gd name="T2" fmla="*/ 0 w 5"/>
                  <a:gd name="T3" fmla="*/ 0 h 4"/>
                  <a:gd name="T4" fmla="*/ 5 w 5"/>
                  <a:gd name="T5" fmla="*/ 3 h 4"/>
                  <a:gd name="T6" fmla="*/ 0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0"/>
                    </a:lnTo>
                    <a:lnTo>
                      <a:pt x="5" y="3"/>
                    </a:lnTo>
                    <a:lnTo>
                      <a:pt x="0" y="0"/>
                    </a:lnTo>
                    <a:lnTo>
                      <a:pt x="5" y="4"/>
                    </a:lnTo>
                    <a:close/>
                  </a:path>
                </a:pathLst>
              </a:custGeom>
              <a:solidFill>
                <a:srgbClr val="000000"/>
              </a:solidFill>
              <a:ln w="9525">
                <a:solidFill>
                  <a:schemeClr val="tx2"/>
                </a:solidFill>
                <a:round/>
                <a:headEnd/>
                <a:tailEnd/>
              </a:ln>
            </p:spPr>
            <p:txBody>
              <a:bodyPr/>
              <a:lstStyle/>
              <a:p>
                <a:endParaRPr lang="en-US" sz="3120"/>
              </a:p>
            </p:txBody>
          </p:sp>
          <p:sp>
            <p:nvSpPr>
              <p:cNvPr id="381111" name="Freeform 1207"/>
              <p:cNvSpPr>
                <a:spLocks/>
              </p:cNvSpPr>
              <p:nvPr/>
            </p:nvSpPr>
            <p:spPr bwMode="auto">
              <a:xfrm>
                <a:off x="1050" y="2305"/>
                <a:ext cx="43" cy="34"/>
              </a:xfrm>
              <a:custGeom>
                <a:avLst/>
                <a:gdLst>
                  <a:gd name="T0" fmla="*/ 83 w 87"/>
                  <a:gd name="T1" fmla="*/ 69 h 69"/>
                  <a:gd name="T2" fmla="*/ 81 w 87"/>
                  <a:gd name="T3" fmla="*/ 64 h 69"/>
                  <a:gd name="T4" fmla="*/ 78 w 87"/>
                  <a:gd name="T5" fmla="*/ 60 h 69"/>
                  <a:gd name="T6" fmla="*/ 74 w 87"/>
                  <a:gd name="T7" fmla="*/ 51 h 69"/>
                  <a:gd name="T8" fmla="*/ 51 w 87"/>
                  <a:gd name="T9" fmla="*/ 35 h 69"/>
                  <a:gd name="T10" fmla="*/ 26 w 87"/>
                  <a:gd name="T11" fmla="*/ 22 h 69"/>
                  <a:gd name="T12" fmla="*/ 0 w 87"/>
                  <a:gd name="T13" fmla="*/ 5 h 69"/>
                  <a:gd name="T14" fmla="*/ 5 w 87"/>
                  <a:gd name="T15" fmla="*/ 0 h 69"/>
                  <a:gd name="T16" fmla="*/ 31 w 87"/>
                  <a:gd name="T17" fmla="*/ 17 h 69"/>
                  <a:gd name="T18" fmla="*/ 55 w 87"/>
                  <a:gd name="T19" fmla="*/ 31 h 69"/>
                  <a:gd name="T20" fmla="*/ 77 w 87"/>
                  <a:gd name="T21" fmla="*/ 46 h 69"/>
                  <a:gd name="T22" fmla="*/ 83 w 87"/>
                  <a:gd name="T23" fmla="*/ 55 h 69"/>
                  <a:gd name="T24" fmla="*/ 86 w 87"/>
                  <a:gd name="T25" fmla="*/ 61 h 69"/>
                  <a:gd name="T26" fmla="*/ 87 w 87"/>
                  <a:gd name="T27" fmla="*/ 69 h 69"/>
                  <a:gd name="T28" fmla="*/ 83 w 87"/>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69">
                    <a:moveTo>
                      <a:pt x="83" y="69"/>
                    </a:moveTo>
                    <a:lnTo>
                      <a:pt x="81" y="64"/>
                    </a:lnTo>
                    <a:lnTo>
                      <a:pt x="78" y="60"/>
                    </a:lnTo>
                    <a:lnTo>
                      <a:pt x="74" y="51"/>
                    </a:lnTo>
                    <a:lnTo>
                      <a:pt x="51" y="35"/>
                    </a:lnTo>
                    <a:lnTo>
                      <a:pt x="26" y="22"/>
                    </a:lnTo>
                    <a:lnTo>
                      <a:pt x="0" y="5"/>
                    </a:lnTo>
                    <a:lnTo>
                      <a:pt x="5" y="0"/>
                    </a:lnTo>
                    <a:lnTo>
                      <a:pt x="31" y="17"/>
                    </a:lnTo>
                    <a:lnTo>
                      <a:pt x="55" y="31"/>
                    </a:lnTo>
                    <a:lnTo>
                      <a:pt x="77" y="46"/>
                    </a:lnTo>
                    <a:lnTo>
                      <a:pt x="83" y="55"/>
                    </a:lnTo>
                    <a:lnTo>
                      <a:pt x="86" y="61"/>
                    </a:lnTo>
                    <a:lnTo>
                      <a:pt x="87" y="69"/>
                    </a:lnTo>
                    <a:lnTo>
                      <a:pt x="83" y="69"/>
                    </a:lnTo>
                    <a:close/>
                  </a:path>
                </a:pathLst>
              </a:custGeom>
              <a:solidFill>
                <a:srgbClr val="000000"/>
              </a:solidFill>
              <a:ln w="9525">
                <a:solidFill>
                  <a:schemeClr val="tx2"/>
                </a:solidFill>
                <a:round/>
                <a:headEnd/>
                <a:tailEnd/>
              </a:ln>
            </p:spPr>
            <p:txBody>
              <a:bodyPr/>
              <a:lstStyle/>
              <a:p>
                <a:endParaRPr lang="en-US" sz="3120"/>
              </a:p>
            </p:txBody>
          </p:sp>
          <p:sp>
            <p:nvSpPr>
              <p:cNvPr id="381112" name="Freeform 1208"/>
              <p:cNvSpPr>
                <a:spLocks/>
              </p:cNvSpPr>
              <p:nvPr/>
            </p:nvSpPr>
            <p:spPr bwMode="auto">
              <a:xfrm>
                <a:off x="1091" y="2339"/>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113" name="Freeform 1209"/>
              <p:cNvSpPr>
                <a:spLocks/>
              </p:cNvSpPr>
              <p:nvPr/>
            </p:nvSpPr>
            <p:spPr bwMode="auto">
              <a:xfrm>
                <a:off x="1048" y="2305"/>
                <a:ext cx="5" cy="62"/>
              </a:xfrm>
              <a:custGeom>
                <a:avLst/>
                <a:gdLst>
                  <a:gd name="T0" fmla="*/ 9 w 11"/>
                  <a:gd name="T1" fmla="*/ 0 h 123"/>
                  <a:gd name="T2" fmla="*/ 11 w 11"/>
                  <a:gd name="T3" fmla="*/ 62 h 123"/>
                  <a:gd name="T4" fmla="*/ 6 w 11"/>
                  <a:gd name="T5" fmla="*/ 123 h 123"/>
                  <a:gd name="T6" fmla="*/ 0 w 11"/>
                  <a:gd name="T7" fmla="*/ 123 h 123"/>
                  <a:gd name="T8" fmla="*/ 5 w 11"/>
                  <a:gd name="T9" fmla="*/ 62 h 123"/>
                  <a:gd name="T10" fmla="*/ 3 w 11"/>
                  <a:gd name="T11" fmla="*/ 0 h 123"/>
                  <a:gd name="T12" fmla="*/ 9 w 11"/>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1" h="123">
                    <a:moveTo>
                      <a:pt x="9" y="0"/>
                    </a:moveTo>
                    <a:lnTo>
                      <a:pt x="11" y="62"/>
                    </a:lnTo>
                    <a:lnTo>
                      <a:pt x="6" y="123"/>
                    </a:lnTo>
                    <a:lnTo>
                      <a:pt x="0" y="123"/>
                    </a:lnTo>
                    <a:lnTo>
                      <a:pt x="5" y="62"/>
                    </a:lnTo>
                    <a:lnTo>
                      <a:pt x="3"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1114" name="Freeform 1210"/>
              <p:cNvSpPr>
                <a:spLocks/>
              </p:cNvSpPr>
              <p:nvPr/>
            </p:nvSpPr>
            <p:spPr bwMode="auto">
              <a:xfrm>
                <a:off x="1050" y="2303"/>
                <a:ext cx="3" cy="4"/>
              </a:xfrm>
              <a:custGeom>
                <a:avLst/>
                <a:gdLst>
                  <a:gd name="T0" fmla="*/ 5 w 6"/>
                  <a:gd name="T1" fmla="*/ 3 h 8"/>
                  <a:gd name="T2" fmla="*/ 0 w 6"/>
                  <a:gd name="T3" fmla="*/ 0 h 8"/>
                  <a:gd name="T4" fmla="*/ 0 w 6"/>
                  <a:gd name="T5" fmla="*/ 5 h 8"/>
                  <a:gd name="T6" fmla="*/ 6 w 6"/>
                  <a:gd name="T7" fmla="*/ 5 h 8"/>
                  <a:gd name="T8" fmla="*/ 0 w 6"/>
                  <a:gd name="T9" fmla="*/ 8 h 8"/>
                  <a:gd name="T10" fmla="*/ 5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5" y="3"/>
                    </a:moveTo>
                    <a:lnTo>
                      <a:pt x="0" y="0"/>
                    </a:lnTo>
                    <a:lnTo>
                      <a:pt x="0" y="5"/>
                    </a:lnTo>
                    <a:lnTo>
                      <a:pt x="6" y="5"/>
                    </a:lnTo>
                    <a:lnTo>
                      <a:pt x="0" y="8"/>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1115" name="Freeform 1211"/>
              <p:cNvSpPr>
                <a:spLocks/>
              </p:cNvSpPr>
              <p:nvPr/>
            </p:nvSpPr>
            <p:spPr bwMode="auto">
              <a:xfrm>
                <a:off x="1004" y="2367"/>
                <a:ext cx="47" cy="62"/>
              </a:xfrm>
              <a:custGeom>
                <a:avLst/>
                <a:gdLst>
                  <a:gd name="T0" fmla="*/ 94 w 94"/>
                  <a:gd name="T1" fmla="*/ 0 h 123"/>
                  <a:gd name="T2" fmla="*/ 90 w 94"/>
                  <a:gd name="T3" fmla="*/ 23 h 123"/>
                  <a:gd name="T4" fmla="*/ 78 w 94"/>
                  <a:gd name="T5" fmla="*/ 47 h 123"/>
                  <a:gd name="T6" fmla="*/ 47 w 94"/>
                  <a:gd name="T7" fmla="*/ 85 h 123"/>
                  <a:gd name="T8" fmla="*/ 18 w 94"/>
                  <a:gd name="T9" fmla="*/ 113 h 123"/>
                  <a:gd name="T10" fmla="*/ 4 w 94"/>
                  <a:gd name="T11" fmla="*/ 123 h 123"/>
                  <a:gd name="T12" fmla="*/ 0 w 94"/>
                  <a:gd name="T13" fmla="*/ 119 h 123"/>
                  <a:gd name="T14" fmla="*/ 14 w 94"/>
                  <a:gd name="T15" fmla="*/ 108 h 123"/>
                  <a:gd name="T16" fmla="*/ 43 w 94"/>
                  <a:gd name="T17" fmla="*/ 81 h 123"/>
                  <a:gd name="T18" fmla="*/ 73 w 94"/>
                  <a:gd name="T19" fmla="*/ 43 h 123"/>
                  <a:gd name="T20" fmla="*/ 84 w 94"/>
                  <a:gd name="T21" fmla="*/ 21 h 123"/>
                  <a:gd name="T22" fmla="*/ 88 w 94"/>
                  <a:gd name="T23" fmla="*/ 0 h 123"/>
                  <a:gd name="T24" fmla="*/ 94 w 94"/>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23">
                    <a:moveTo>
                      <a:pt x="94" y="0"/>
                    </a:moveTo>
                    <a:lnTo>
                      <a:pt x="90" y="23"/>
                    </a:lnTo>
                    <a:lnTo>
                      <a:pt x="78" y="47"/>
                    </a:lnTo>
                    <a:lnTo>
                      <a:pt x="47" y="85"/>
                    </a:lnTo>
                    <a:lnTo>
                      <a:pt x="18" y="113"/>
                    </a:lnTo>
                    <a:lnTo>
                      <a:pt x="4" y="123"/>
                    </a:lnTo>
                    <a:lnTo>
                      <a:pt x="0" y="119"/>
                    </a:lnTo>
                    <a:lnTo>
                      <a:pt x="14" y="108"/>
                    </a:lnTo>
                    <a:lnTo>
                      <a:pt x="43" y="81"/>
                    </a:lnTo>
                    <a:lnTo>
                      <a:pt x="73" y="43"/>
                    </a:lnTo>
                    <a:lnTo>
                      <a:pt x="84" y="21"/>
                    </a:lnTo>
                    <a:lnTo>
                      <a:pt x="88" y="0"/>
                    </a:lnTo>
                    <a:lnTo>
                      <a:pt x="94" y="0"/>
                    </a:lnTo>
                    <a:close/>
                  </a:path>
                </a:pathLst>
              </a:custGeom>
              <a:solidFill>
                <a:srgbClr val="000000"/>
              </a:solidFill>
              <a:ln w="9525">
                <a:solidFill>
                  <a:schemeClr val="tx2"/>
                </a:solidFill>
                <a:round/>
                <a:headEnd/>
                <a:tailEnd/>
              </a:ln>
            </p:spPr>
            <p:txBody>
              <a:bodyPr/>
              <a:lstStyle/>
              <a:p>
                <a:endParaRPr lang="en-US" sz="3120"/>
              </a:p>
            </p:txBody>
          </p:sp>
          <p:sp>
            <p:nvSpPr>
              <p:cNvPr id="381116" name="Freeform 1212"/>
              <p:cNvSpPr>
                <a:spLocks/>
              </p:cNvSpPr>
              <p:nvPr/>
            </p:nvSpPr>
            <p:spPr bwMode="auto">
              <a:xfrm>
                <a:off x="1048" y="2367"/>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117" name="Freeform 1213"/>
              <p:cNvSpPr>
                <a:spLocks/>
              </p:cNvSpPr>
              <p:nvPr/>
            </p:nvSpPr>
            <p:spPr bwMode="auto">
              <a:xfrm>
                <a:off x="1004" y="2353"/>
                <a:ext cx="43" cy="76"/>
              </a:xfrm>
              <a:custGeom>
                <a:avLst/>
                <a:gdLst>
                  <a:gd name="T0" fmla="*/ 0 w 85"/>
                  <a:gd name="T1" fmla="*/ 146 h 150"/>
                  <a:gd name="T2" fmla="*/ 33 w 85"/>
                  <a:gd name="T3" fmla="*/ 114 h 150"/>
                  <a:gd name="T4" fmla="*/ 46 w 85"/>
                  <a:gd name="T5" fmla="*/ 97 h 150"/>
                  <a:gd name="T6" fmla="*/ 58 w 85"/>
                  <a:gd name="T7" fmla="*/ 80 h 150"/>
                  <a:gd name="T8" fmla="*/ 67 w 85"/>
                  <a:gd name="T9" fmla="*/ 62 h 150"/>
                  <a:gd name="T10" fmla="*/ 73 w 85"/>
                  <a:gd name="T11" fmla="*/ 42 h 150"/>
                  <a:gd name="T12" fmla="*/ 78 w 85"/>
                  <a:gd name="T13" fmla="*/ 21 h 150"/>
                  <a:gd name="T14" fmla="*/ 81 w 85"/>
                  <a:gd name="T15" fmla="*/ 0 h 150"/>
                  <a:gd name="T16" fmla="*/ 85 w 85"/>
                  <a:gd name="T17" fmla="*/ 0 h 150"/>
                  <a:gd name="T18" fmla="*/ 82 w 85"/>
                  <a:gd name="T19" fmla="*/ 24 h 150"/>
                  <a:gd name="T20" fmla="*/ 78 w 85"/>
                  <a:gd name="T21" fmla="*/ 45 h 150"/>
                  <a:gd name="T22" fmla="*/ 72 w 85"/>
                  <a:gd name="T23" fmla="*/ 67 h 150"/>
                  <a:gd name="T24" fmla="*/ 62 w 85"/>
                  <a:gd name="T25" fmla="*/ 85 h 150"/>
                  <a:gd name="T26" fmla="*/ 50 w 85"/>
                  <a:gd name="T27" fmla="*/ 102 h 150"/>
                  <a:gd name="T28" fmla="*/ 38 w 85"/>
                  <a:gd name="T29" fmla="*/ 118 h 150"/>
                  <a:gd name="T30" fmla="*/ 4 w 85"/>
                  <a:gd name="T31" fmla="*/ 150 h 150"/>
                  <a:gd name="T32" fmla="*/ 0 w 85"/>
                  <a:gd name="T33" fmla="*/ 14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50">
                    <a:moveTo>
                      <a:pt x="0" y="146"/>
                    </a:moveTo>
                    <a:lnTo>
                      <a:pt x="33" y="114"/>
                    </a:lnTo>
                    <a:lnTo>
                      <a:pt x="46" y="97"/>
                    </a:lnTo>
                    <a:lnTo>
                      <a:pt x="58" y="80"/>
                    </a:lnTo>
                    <a:lnTo>
                      <a:pt x="67" y="62"/>
                    </a:lnTo>
                    <a:lnTo>
                      <a:pt x="73" y="42"/>
                    </a:lnTo>
                    <a:lnTo>
                      <a:pt x="78" y="21"/>
                    </a:lnTo>
                    <a:lnTo>
                      <a:pt x="81" y="0"/>
                    </a:lnTo>
                    <a:lnTo>
                      <a:pt x="85" y="0"/>
                    </a:lnTo>
                    <a:lnTo>
                      <a:pt x="82" y="24"/>
                    </a:lnTo>
                    <a:lnTo>
                      <a:pt x="78" y="45"/>
                    </a:lnTo>
                    <a:lnTo>
                      <a:pt x="72" y="67"/>
                    </a:lnTo>
                    <a:lnTo>
                      <a:pt x="62" y="85"/>
                    </a:lnTo>
                    <a:lnTo>
                      <a:pt x="50" y="102"/>
                    </a:lnTo>
                    <a:lnTo>
                      <a:pt x="38" y="118"/>
                    </a:lnTo>
                    <a:lnTo>
                      <a:pt x="4" y="150"/>
                    </a:lnTo>
                    <a:lnTo>
                      <a:pt x="0" y="146"/>
                    </a:lnTo>
                    <a:close/>
                  </a:path>
                </a:pathLst>
              </a:custGeom>
              <a:solidFill>
                <a:srgbClr val="000000"/>
              </a:solidFill>
              <a:ln w="9525">
                <a:solidFill>
                  <a:schemeClr val="tx2"/>
                </a:solidFill>
                <a:round/>
                <a:headEnd/>
                <a:tailEnd/>
              </a:ln>
            </p:spPr>
            <p:txBody>
              <a:bodyPr/>
              <a:lstStyle/>
              <a:p>
                <a:endParaRPr lang="en-US" sz="3120"/>
              </a:p>
            </p:txBody>
          </p:sp>
          <p:sp>
            <p:nvSpPr>
              <p:cNvPr id="381118" name="Freeform 1214"/>
              <p:cNvSpPr>
                <a:spLocks/>
              </p:cNvSpPr>
              <p:nvPr/>
            </p:nvSpPr>
            <p:spPr bwMode="auto">
              <a:xfrm>
                <a:off x="1004" y="2426"/>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1119" name="Freeform 1215"/>
              <p:cNvSpPr>
                <a:spLocks/>
              </p:cNvSpPr>
              <p:nvPr/>
            </p:nvSpPr>
            <p:spPr bwMode="auto">
              <a:xfrm>
                <a:off x="1044" y="2339"/>
                <a:ext cx="3" cy="14"/>
              </a:xfrm>
              <a:custGeom>
                <a:avLst/>
                <a:gdLst>
                  <a:gd name="T0" fmla="*/ 2 w 6"/>
                  <a:gd name="T1" fmla="*/ 29 h 29"/>
                  <a:gd name="T2" fmla="*/ 0 w 6"/>
                  <a:gd name="T3" fmla="*/ 0 h 29"/>
                  <a:gd name="T4" fmla="*/ 5 w 6"/>
                  <a:gd name="T5" fmla="*/ 0 h 29"/>
                  <a:gd name="T6" fmla="*/ 6 w 6"/>
                  <a:gd name="T7" fmla="*/ 29 h 29"/>
                  <a:gd name="T8" fmla="*/ 2 w 6"/>
                  <a:gd name="T9" fmla="*/ 29 h 29"/>
                </a:gdLst>
                <a:ahLst/>
                <a:cxnLst>
                  <a:cxn ang="0">
                    <a:pos x="T0" y="T1"/>
                  </a:cxn>
                  <a:cxn ang="0">
                    <a:pos x="T2" y="T3"/>
                  </a:cxn>
                  <a:cxn ang="0">
                    <a:pos x="T4" y="T5"/>
                  </a:cxn>
                  <a:cxn ang="0">
                    <a:pos x="T6" y="T7"/>
                  </a:cxn>
                  <a:cxn ang="0">
                    <a:pos x="T8" y="T9"/>
                  </a:cxn>
                </a:cxnLst>
                <a:rect l="0" t="0" r="r" b="b"/>
                <a:pathLst>
                  <a:path w="6" h="29">
                    <a:moveTo>
                      <a:pt x="2" y="29"/>
                    </a:moveTo>
                    <a:lnTo>
                      <a:pt x="0" y="0"/>
                    </a:lnTo>
                    <a:lnTo>
                      <a:pt x="5" y="0"/>
                    </a:lnTo>
                    <a:lnTo>
                      <a:pt x="6" y="29"/>
                    </a:lnTo>
                    <a:lnTo>
                      <a:pt x="2" y="29"/>
                    </a:lnTo>
                    <a:close/>
                  </a:path>
                </a:pathLst>
              </a:custGeom>
              <a:solidFill>
                <a:srgbClr val="000000"/>
              </a:solidFill>
              <a:ln w="9525">
                <a:solidFill>
                  <a:schemeClr val="tx2"/>
                </a:solidFill>
                <a:round/>
                <a:headEnd/>
                <a:tailEnd/>
              </a:ln>
            </p:spPr>
            <p:txBody>
              <a:bodyPr/>
              <a:lstStyle/>
              <a:p>
                <a:endParaRPr lang="en-US" sz="3120"/>
              </a:p>
            </p:txBody>
          </p:sp>
          <p:sp>
            <p:nvSpPr>
              <p:cNvPr id="381120" name="Freeform 1216"/>
              <p:cNvSpPr>
                <a:spLocks/>
              </p:cNvSpPr>
              <p:nvPr/>
            </p:nvSpPr>
            <p:spPr bwMode="auto">
              <a:xfrm>
                <a:off x="1044" y="2353"/>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121" name="Freeform 1217"/>
              <p:cNvSpPr>
                <a:spLocks/>
              </p:cNvSpPr>
              <p:nvPr/>
            </p:nvSpPr>
            <p:spPr bwMode="auto">
              <a:xfrm>
                <a:off x="1014" y="2338"/>
                <a:ext cx="32" cy="43"/>
              </a:xfrm>
              <a:custGeom>
                <a:avLst/>
                <a:gdLst>
                  <a:gd name="T0" fmla="*/ 64 w 64"/>
                  <a:gd name="T1" fmla="*/ 5 h 85"/>
                  <a:gd name="T2" fmla="*/ 4 w 64"/>
                  <a:gd name="T3" fmla="*/ 85 h 85"/>
                  <a:gd name="T4" fmla="*/ 0 w 64"/>
                  <a:gd name="T5" fmla="*/ 81 h 85"/>
                  <a:gd name="T6" fmla="*/ 59 w 64"/>
                  <a:gd name="T7" fmla="*/ 0 h 85"/>
                  <a:gd name="T8" fmla="*/ 64 w 64"/>
                  <a:gd name="T9" fmla="*/ 5 h 85"/>
                </a:gdLst>
                <a:ahLst/>
                <a:cxnLst>
                  <a:cxn ang="0">
                    <a:pos x="T0" y="T1"/>
                  </a:cxn>
                  <a:cxn ang="0">
                    <a:pos x="T2" y="T3"/>
                  </a:cxn>
                  <a:cxn ang="0">
                    <a:pos x="T4" y="T5"/>
                  </a:cxn>
                  <a:cxn ang="0">
                    <a:pos x="T6" y="T7"/>
                  </a:cxn>
                  <a:cxn ang="0">
                    <a:pos x="T8" y="T9"/>
                  </a:cxn>
                </a:cxnLst>
                <a:rect l="0" t="0" r="r" b="b"/>
                <a:pathLst>
                  <a:path w="64" h="85">
                    <a:moveTo>
                      <a:pt x="64" y="5"/>
                    </a:moveTo>
                    <a:lnTo>
                      <a:pt x="4" y="85"/>
                    </a:lnTo>
                    <a:lnTo>
                      <a:pt x="0" y="81"/>
                    </a:lnTo>
                    <a:lnTo>
                      <a:pt x="59" y="0"/>
                    </a:lnTo>
                    <a:lnTo>
                      <a:pt x="64" y="5"/>
                    </a:lnTo>
                    <a:close/>
                  </a:path>
                </a:pathLst>
              </a:custGeom>
              <a:solidFill>
                <a:srgbClr val="000000"/>
              </a:solidFill>
              <a:ln w="9525">
                <a:solidFill>
                  <a:schemeClr val="tx2"/>
                </a:solidFill>
                <a:round/>
                <a:headEnd/>
                <a:tailEnd/>
              </a:ln>
            </p:spPr>
            <p:txBody>
              <a:bodyPr/>
              <a:lstStyle/>
              <a:p>
                <a:endParaRPr lang="en-US" sz="3120"/>
              </a:p>
            </p:txBody>
          </p:sp>
          <p:sp>
            <p:nvSpPr>
              <p:cNvPr id="381122" name="Freeform 1218"/>
              <p:cNvSpPr>
                <a:spLocks/>
              </p:cNvSpPr>
              <p:nvPr/>
            </p:nvSpPr>
            <p:spPr bwMode="auto">
              <a:xfrm>
                <a:off x="1044" y="2335"/>
                <a:ext cx="2" cy="5"/>
              </a:xfrm>
              <a:custGeom>
                <a:avLst/>
                <a:gdLst>
                  <a:gd name="T0" fmla="*/ 5 w 5"/>
                  <a:gd name="T1" fmla="*/ 8 h 11"/>
                  <a:gd name="T2" fmla="*/ 5 w 5"/>
                  <a:gd name="T3" fmla="*/ 0 h 11"/>
                  <a:gd name="T4" fmla="*/ 0 w 5"/>
                  <a:gd name="T5" fmla="*/ 6 h 11"/>
                  <a:gd name="T6" fmla="*/ 5 w 5"/>
                  <a:gd name="T7" fmla="*/ 11 h 11"/>
                  <a:gd name="T8" fmla="*/ 0 w 5"/>
                  <a:gd name="T9" fmla="*/ 8 h 11"/>
                  <a:gd name="T10" fmla="*/ 5 w 5"/>
                  <a:gd name="T11" fmla="*/ 8 h 11"/>
                </a:gdLst>
                <a:ahLst/>
                <a:cxnLst>
                  <a:cxn ang="0">
                    <a:pos x="T0" y="T1"/>
                  </a:cxn>
                  <a:cxn ang="0">
                    <a:pos x="T2" y="T3"/>
                  </a:cxn>
                  <a:cxn ang="0">
                    <a:pos x="T4" y="T5"/>
                  </a:cxn>
                  <a:cxn ang="0">
                    <a:pos x="T6" y="T7"/>
                  </a:cxn>
                  <a:cxn ang="0">
                    <a:pos x="T8" y="T9"/>
                  </a:cxn>
                  <a:cxn ang="0">
                    <a:pos x="T10" y="T11"/>
                  </a:cxn>
                </a:cxnLst>
                <a:rect l="0" t="0" r="r" b="b"/>
                <a:pathLst>
                  <a:path w="5" h="11">
                    <a:moveTo>
                      <a:pt x="5" y="8"/>
                    </a:moveTo>
                    <a:lnTo>
                      <a:pt x="5" y="0"/>
                    </a:lnTo>
                    <a:lnTo>
                      <a:pt x="0" y="6"/>
                    </a:lnTo>
                    <a:lnTo>
                      <a:pt x="5" y="11"/>
                    </a:lnTo>
                    <a:lnTo>
                      <a:pt x="0" y="8"/>
                    </a:lnTo>
                    <a:lnTo>
                      <a:pt x="5" y="8"/>
                    </a:lnTo>
                    <a:close/>
                  </a:path>
                </a:pathLst>
              </a:custGeom>
              <a:solidFill>
                <a:srgbClr val="000000"/>
              </a:solidFill>
              <a:ln w="9525">
                <a:solidFill>
                  <a:schemeClr val="tx2"/>
                </a:solidFill>
                <a:round/>
                <a:headEnd/>
                <a:tailEnd/>
              </a:ln>
            </p:spPr>
            <p:txBody>
              <a:bodyPr/>
              <a:lstStyle/>
              <a:p>
                <a:endParaRPr lang="en-US" sz="3120"/>
              </a:p>
            </p:txBody>
          </p:sp>
          <p:sp>
            <p:nvSpPr>
              <p:cNvPr id="381123" name="Freeform 1219"/>
              <p:cNvSpPr>
                <a:spLocks/>
              </p:cNvSpPr>
              <p:nvPr/>
            </p:nvSpPr>
            <p:spPr bwMode="auto">
              <a:xfrm>
                <a:off x="1014" y="2316"/>
                <a:ext cx="29" cy="65"/>
              </a:xfrm>
              <a:custGeom>
                <a:avLst/>
                <a:gdLst>
                  <a:gd name="T0" fmla="*/ 0 w 58"/>
                  <a:gd name="T1" fmla="*/ 125 h 129"/>
                  <a:gd name="T2" fmla="*/ 7 w 58"/>
                  <a:gd name="T3" fmla="*/ 111 h 129"/>
                  <a:gd name="T4" fmla="*/ 26 w 58"/>
                  <a:gd name="T5" fmla="*/ 78 h 129"/>
                  <a:gd name="T6" fmla="*/ 44 w 58"/>
                  <a:gd name="T7" fmla="*/ 37 h 129"/>
                  <a:gd name="T8" fmla="*/ 50 w 58"/>
                  <a:gd name="T9" fmla="*/ 17 h 129"/>
                  <a:gd name="T10" fmla="*/ 53 w 58"/>
                  <a:gd name="T11" fmla="*/ 0 h 129"/>
                  <a:gd name="T12" fmla="*/ 58 w 58"/>
                  <a:gd name="T13" fmla="*/ 3 h 129"/>
                  <a:gd name="T14" fmla="*/ 55 w 58"/>
                  <a:gd name="T15" fmla="*/ 20 h 129"/>
                  <a:gd name="T16" fmla="*/ 48 w 58"/>
                  <a:gd name="T17" fmla="*/ 40 h 129"/>
                  <a:gd name="T18" fmla="*/ 30 w 58"/>
                  <a:gd name="T19" fmla="*/ 82 h 129"/>
                  <a:gd name="T20" fmla="*/ 12 w 58"/>
                  <a:gd name="T21" fmla="*/ 116 h 129"/>
                  <a:gd name="T22" fmla="*/ 4 w 58"/>
                  <a:gd name="T23" fmla="*/ 129 h 129"/>
                  <a:gd name="T24" fmla="*/ 0 w 58"/>
                  <a:gd name="T25"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29">
                    <a:moveTo>
                      <a:pt x="0" y="125"/>
                    </a:moveTo>
                    <a:lnTo>
                      <a:pt x="7" y="111"/>
                    </a:lnTo>
                    <a:lnTo>
                      <a:pt x="26" y="78"/>
                    </a:lnTo>
                    <a:lnTo>
                      <a:pt x="44" y="37"/>
                    </a:lnTo>
                    <a:lnTo>
                      <a:pt x="50" y="17"/>
                    </a:lnTo>
                    <a:lnTo>
                      <a:pt x="53" y="0"/>
                    </a:lnTo>
                    <a:lnTo>
                      <a:pt x="58" y="3"/>
                    </a:lnTo>
                    <a:lnTo>
                      <a:pt x="55" y="20"/>
                    </a:lnTo>
                    <a:lnTo>
                      <a:pt x="48" y="40"/>
                    </a:lnTo>
                    <a:lnTo>
                      <a:pt x="30" y="82"/>
                    </a:lnTo>
                    <a:lnTo>
                      <a:pt x="12" y="116"/>
                    </a:lnTo>
                    <a:lnTo>
                      <a:pt x="4" y="129"/>
                    </a:lnTo>
                    <a:lnTo>
                      <a:pt x="0" y="125"/>
                    </a:lnTo>
                    <a:close/>
                  </a:path>
                </a:pathLst>
              </a:custGeom>
              <a:solidFill>
                <a:srgbClr val="000000"/>
              </a:solidFill>
              <a:ln w="9525">
                <a:solidFill>
                  <a:schemeClr val="tx2"/>
                </a:solidFill>
                <a:round/>
                <a:headEnd/>
                <a:tailEnd/>
              </a:ln>
            </p:spPr>
            <p:txBody>
              <a:bodyPr/>
              <a:lstStyle/>
              <a:p>
                <a:endParaRPr lang="en-US" sz="3120"/>
              </a:p>
            </p:txBody>
          </p:sp>
          <p:sp>
            <p:nvSpPr>
              <p:cNvPr id="381124" name="Freeform 1220"/>
              <p:cNvSpPr>
                <a:spLocks/>
              </p:cNvSpPr>
              <p:nvPr/>
            </p:nvSpPr>
            <p:spPr bwMode="auto">
              <a:xfrm>
                <a:off x="1014" y="2378"/>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1125" name="Freeform 1221"/>
              <p:cNvSpPr>
                <a:spLocks/>
              </p:cNvSpPr>
              <p:nvPr/>
            </p:nvSpPr>
            <p:spPr bwMode="auto">
              <a:xfrm>
                <a:off x="1030" y="2258"/>
                <a:ext cx="13" cy="59"/>
              </a:xfrm>
              <a:custGeom>
                <a:avLst/>
                <a:gdLst>
                  <a:gd name="T0" fmla="*/ 21 w 26"/>
                  <a:gd name="T1" fmla="*/ 118 h 118"/>
                  <a:gd name="T2" fmla="*/ 20 w 26"/>
                  <a:gd name="T3" fmla="*/ 84 h 118"/>
                  <a:gd name="T4" fmla="*/ 18 w 26"/>
                  <a:gd name="T5" fmla="*/ 58 h 118"/>
                  <a:gd name="T6" fmla="*/ 10 w 26"/>
                  <a:gd name="T7" fmla="*/ 34 h 118"/>
                  <a:gd name="T8" fmla="*/ 0 w 26"/>
                  <a:gd name="T9" fmla="*/ 4 h 118"/>
                  <a:gd name="T10" fmla="*/ 4 w 26"/>
                  <a:gd name="T11" fmla="*/ 0 h 118"/>
                  <a:gd name="T12" fmla="*/ 15 w 26"/>
                  <a:gd name="T13" fmla="*/ 31 h 118"/>
                  <a:gd name="T14" fmla="*/ 23 w 26"/>
                  <a:gd name="T15" fmla="*/ 58 h 118"/>
                  <a:gd name="T16" fmla="*/ 24 w 26"/>
                  <a:gd name="T17" fmla="*/ 84 h 118"/>
                  <a:gd name="T18" fmla="*/ 26 w 26"/>
                  <a:gd name="T19" fmla="*/ 118 h 118"/>
                  <a:gd name="T20" fmla="*/ 21 w 26"/>
                  <a:gd name="T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8">
                    <a:moveTo>
                      <a:pt x="21" y="118"/>
                    </a:moveTo>
                    <a:lnTo>
                      <a:pt x="20" y="84"/>
                    </a:lnTo>
                    <a:lnTo>
                      <a:pt x="18" y="58"/>
                    </a:lnTo>
                    <a:lnTo>
                      <a:pt x="10" y="34"/>
                    </a:lnTo>
                    <a:lnTo>
                      <a:pt x="0" y="4"/>
                    </a:lnTo>
                    <a:lnTo>
                      <a:pt x="4" y="0"/>
                    </a:lnTo>
                    <a:lnTo>
                      <a:pt x="15" y="31"/>
                    </a:lnTo>
                    <a:lnTo>
                      <a:pt x="23" y="58"/>
                    </a:lnTo>
                    <a:lnTo>
                      <a:pt x="24" y="84"/>
                    </a:lnTo>
                    <a:lnTo>
                      <a:pt x="26" y="118"/>
                    </a:lnTo>
                    <a:lnTo>
                      <a:pt x="21" y="118"/>
                    </a:lnTo>
                    <a:close/>
                  </a:path>
                </a:pathLst>
              </a:custGeom>
              <a:solidFill>
                <a:srgbClr val="000000"/>
              </a:solidFill>
              <a:ln w="9525">
                <a:solidFill>
                  <a:schemeClr val="tx2"/>
                </a:solidFill>
                <a:round/>
                <a:headEnd/>
                <a:tailEnd/>
              </a:ln>
            </p:spPr>
            <p:txBody>
              <a:bodyPr/>
              <a:lstStyle/>
              <a:p>
                <a:endParaRPr lang="en-US" sz="3120"/>
              </a:p>
            </p:txBody>
          </p:sp>
          <p:sp>
            <p:nvSpPr>
              <p:cNvPr id="381126" name="Freeform 1222"/>
              <p:cNvSpPr>
                <a:spLocks/>
              </p:cNvSpPr>
              <p:nvPr/>
            </p:nvSpPr>
            <p:spPr bwMode="auto">
              <a:xfrm>
                <a:off x="1041" y="2316"/>
                <a:ext cx="2"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1127" name="Freeform 1223"/>
              <p:cNvSpPr>
                <a:spLocks/>
              </p:cNvSpPr>
              <p:nvPr/>
            </p:nvSpPr>
            <p:spPr bwMode="auto">
              <a:xfrm>
                <a:off x="996" y="2175"/>
                <a:ext cx="36" cy="85"/>
              </a:xfrm>
              <a:custGeom>
                <a:avLst/>
                <a:gdLst>
                  <a:gd name="T0" fmla="*/ 69 w 73"/>
                  <a:gd name="T1" fmla="*/ 169 h 169"/>
                  <a:gd name="T2" fmla="*/ 46 w 73"/>
                  <a:gd name="T3" fmla="*/ 126 h 169"/>
                  <a:gd name="T4" fmla="*/ 24 w 73"/>
                  <a:gd name="T5" fmla="*/ 88 h 169"/>
                  <a:gd name="T6" fmla="*/ 8 w 73"/>
                  <a:gd name="T7" fmla="*/ 48 h 169"/>
                  <a:gd name="T8" fmla="*/ 5 w 73"/>
                  <a:gd name="T9" fmla="*/ 36 h 169"/>
                  <a:gd name="T10" fmla="*/ 2 w 73"/>
                  <a:gd name="T11" fmla="*/ 24 h 169"/>
                  <a:gd name="T12" fmla="*/ 0 w 73"/>
                  <a:gd name="T13" fmla="*/ 0 h 169"/>
                  <a:gd name="T14" fmla="*/ 5 w 73"/>
                  <a:gd name="T15" fmla="*/ 0 h 169"/>
                  <a:gd name="T16" fmla="*/ 6 w 73"/>
                  <a:gd name="T17" fmla="*/ 24 h 169"/>
                  <a:gd name="T18" fmla="*/ 9 w 73"/>
                  <a:gd name="T19" fmla="*/ 36 h 169"/>
                  <a:gd name="T20" fmla="*/ 12 w 73"/>
                  <a:gd name="T21" fmla="*/ 45 h 169"/>
                  <a:gd name="T22" fmla="*/ 29 w 73"/>
                  <a:gd name="T23" fmla="*/ 85 h 169"/>
                  <a:gd name="T24" fmla="*/ 50 w 73"/>
                  <a:gd name="T25" fmla="*/ 123 h 169"/>
                  <a:gd name="T26" fmla="*/ 73 w 73"/>
                  <a:gd name="T27" fmla="*/ 165 h 169"/>
                  <a:gd name="T28" fmla="*/ 69 w 73"/>
                  <a:gd name="T2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69">
                    <a:moveTo>
                      <a:pt x="69" y="169"/>
                    </a:moveTo>
                    <a:lnTo>
                      <a:pt x="46" y="126"/>
                    </a:lnTo>
                    <a:lnTo>
                      <a:pt x="24" y="88"/>
                    </a:lnTo>
                    <a:lnTo>
                      <a:pt x="8" y="48"/>
                    </a:lnTo>
                    <a:lnTo>
                      <a:pt x="5" y="36"/>
                    </a:lnTo>
                    <a:lnTo>
                      <a:pt x="2" y="24"/>
                    </a:lnTo>
                    <a:lnTo>
                      <a:pt x="0" y="0"/>
                    </a:lnTo>
                    <a:lnTo>
                      <a:pt x="5" y="0"/>
                    </a:lnTo>
                    <a:lnTo>
                      <a:pt x="6" y="24"/>
                    </a:lnTo>
                    <a:lnTo>
                      <a:pt x="9" y="36"/>
                    </a:lnTo>
                    <a:lnTo>
                      <a:pt x="12" y="45"/>
                    </a:lnTo>
                    <a:lnTo>
                      <a:pt x="29" y="85"/>
                    </a:lnTo>
                    <a:lnTo>
                      <a:pt x="50" y="123"/>
                    </a:lnTo>
                    <a:lnTo>
                      <a:pt x="73" y="165"/>
                    </a:lnTo>
                    <a:lnTo>
                      <a:pt x="69" y="169"/>
                    </a:lnTo>
                    <a:close/>
                  </a:path>
                </a:pathLst>
              </a:custGeom>
              <a:solidFill>
                <a:srgbClr val="000000"/>
              </a:solidFill>
              <a:ln w="9525">
                <a:solidFill>
                  <a:schemeClr val="tx2"/>
                </a:solidFill>
                <a:round/>
                <a:headEnd/>
                <a:tailEnd/>
              </a:ln>
            </p:spPr>
            <p:txBody>
              <a:bodyPr/>
              <a:lstStyle/>
              <a:p>
                <a:endParaRPr lang="en-US" sz="3120"/>
              </a:p>
            </p:txBody>
          </p:sp>
          <p:sp>
            <p:nvSpPr>
              <p:cNvPr id="381128" name="Freeform 1224"/>
              <p:cNvSpPr>
                <a:spLocks/>
              </p:cNvSpPr>
              <p:nvPr/>
            </p:nvSpPr>
            <p:spPr bwMode="auto">
              <a:xfrm>
                <a:off x="1030" y="2258"/>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129" name="Freeform 1225"/>
              <p:cNvSpPr>
                <a:spLocks/>
              </p:cNvSpPr>
              <p:nvPr/>
            </p:nvSpPr>
            <p:spPr bwMode="auto">
              <a:xfrm>
                <a:off x="996" y="2113"/>
                <a:ext cx="3" cy="62"/>
              </a:xfrm>
              <a:custGeom>
                <a:avLst/>
                <a:gdLst>
                  <a:gd name="T0" fmla="*/ 0 w 6"/>
                  <a:gd name="T1" fmla="*/ 125 h 125"/>
                  <a:gd name="T2" fmla="*/ 0 w 6"/>
                  <a:gd name="T3" fmla="*/ 62 h 125"/>
                  <a:gd name="T4" fmla="*/ 2 w 6"/>
                  <a:gd name="T5" fmla="*/ 0 h 125"/>
                  <a:gd name="T6" fmla="*/ 6 w 6"/>
                  <a:gd name="T7" fmla="*/ 0 h 125"/>
                  <a:gd name="T8" fmla="*/ 5 w 6"/>
                  <a:gd name="T9" fmla="*/ 62 h 125"/>
                  <a:gd name="T10" fmla="*/ 6 w 6"/>
                  <a:gd name="T11" fmla="*/ 125 h 125"/>
                  <a:gd name="T12" fmla="*/ 0 w 6"/>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6" h="125">
                    <a:moveTo>
                      <a:pt x="0" y="125"/>
                    </a:moveTo>
                    <a:lnTo>
                      <a:pt x="0" y="62"/>
                    </a:lnTo>
                    <a:lnTo>
                      <a:pt x="2" y="0"/>
                    </a:lnTo>
                    <a:lnTo>
                      <a:pt x="6" y="0"/>
                    </a:lnTo>
                    <a:lnTo>
                      <a:pt x="5" y="62"/>
                    </a:lnTo>
                    <a:lnTo>
                      <a:pt x="6" y="125"/>
                    </a:lnTo>
                    <a:lnTo>
                      <a:pt x="0" y="125"/>
                    </a:lnTo>
                    <a:close/>
                  </a:path>
                </a:pathLst>
              </a:custGeom>
              <a:solidFill>
                <a:srgbClr val="000000"/>
              </a:solidFill>
              <a:ln w="9525">
                <a:solidFill>
                  <a:schemeClr val="tx2"/>
                </a:solidFill>
                <a:round/>
                <a:headEnd/>
                <a:tailEnd/>
              </a:ln>
            </p:spPr>
            <p:txBody>
              <a:bodyPr/>
              <a:lstStyle/>
              <a:p>
                <a:endParaRPr lang="en-US" sz="3120"/>
              </a:p>
            </p:txBody>
          </p:sp>
          <p:sp>
            <p:nvSpPr>
              <p:cNvPr id="381130" name="Freeform 1226"/>
              <p:cNvSpPr>
                <a:spLocks/>
              </p:cNvSpPr>
              <p:nvPr/>
            </p:nvSpPr>
            <p:spPr bwMode="auto">
              <a:xfrm>
                <a:off x="996" y="2175"/>
                <a:ext cx="3" cy="1"/>
              </a:xfrm>
              <a:custGeom>
                <a:avLst/>
                <a:gdLst>
                  <a:gd name="T0" fmla="*/ 0 w 6"/>
                  <a:gd name="T1" fmla="*/ 6 w 6"/>
                  <a:gd name="T2" fmla="*/ 5 w 6"/>
                  <a:gd name="T3" fmla="*/ 0 w 6"/>
                </a:gdLst>
                <a:ahLst/>
                <a:cxnLst>
                  <a:cxn ang="0">
                    <a:pos x="T0" y="0"/>
                  </a:cxn>
                  <a:cxn ang="0">
                    <a:pos x="T1" y="0"/>
                  </a:cxn>
                  <a:cxn ang="0">
                    <a:pos x="T2" y="0"/>
                  </a:cxn>
                  <a:cxn ang="0">
                    <a:pos x="T3" y="0"/>
                  </a:cxn>
                </a:cxnLst>
                <a:rect l="0" t="0" r="r" b="b"/>
                <a:pathLst>
                  <a:path w="6">
                    <a:moveTo>
                      <a:pt x="0" y="0"/>
                    </a:moveTo>
                    <a:lnTo>
                      <a:pt x="6" y="0"/>
                    </a:ln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31" name="Freeform 1227"/>
              <p:cNvSpPr>
                <a:spLocks/>
              </p:cNvSpPr>
              <p:nvPr/>
            </p:nvSpPr>
            <p:spPr bwMode="auto">
              <a:xfrm>
                <a:off x="960" y="2112"/>
                <a:ext cx="39" cy="19"/>
              </a:xfrm>
              <a:custGeom>
                <a:avLst/>
                <a:gdLst>
                  <a:gd name="T0" fmla="*/ 76 w 76"/>
                  <a:gd name="T1" fmla="*/ 5 h 38"/>
                  <a:gd name="T2" fmla="*/ 56 w 76"/>
                  <a:gd name="T3" fmla="*/ 9 h 38"/>
                  <a:gd name="T4" fmla="*/ 40 w 76"/>
                  <a:gd name="T5" fmla="*/ 17 h 38"/>
                  <a:gd name="T6" fmla="*/ 4 w 76"/>
                  <a:gd name="T7" fmla="*/ 38 h 38"/>
                  <a:gd name="T8" fmla="*/ 0 w 76"/>
                  <a:gd name="T9" fmla="*/ 34 h 38"/>
                  <a:gd name="T10" fmla="*/ 35 w 76"/>
                  <a:gd name="T11" fmla="*/ 12 h 38"/>
                  <a:gd name="T12" fmla="*/ 53 w 76"/>
                  <a:gd name="T13" fmla="*/ 5 h 38"/>
                  <a:gd name="T14" fmla="*/ 73 w 76"/>
                  <a:gd name="T15" fmla="*/ 0 h 38"/>
                  <a:gd name="T16" fmla="*/ 76 w 76"/>
                  <a:gd name="T1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38">
                    <a:moveTo>
                      <a:pt x="76" y="5"/>
                    </a:moveTo>
                    <a:lnTo>
                      <a:pt x="56" y="9"/>
                    </a:lnTo>
                    <a:lnTo>
                      <a:pt x="40" y="17"/>
                    </a:lnTo>
                    <a:lnTo>
                      <a:pt x="4" y="38"/>
                    </a:lnTo>
                    <a:lnTo>
                      <a:pt x="0" y="34"/>
                    </a:lnTo>
                    <a:lnTo>
                      <a:pt x="35" y="12"/>
                    </a:lnTo>
                    <a:lnTo>
                      <a:pt x="53" y="5"/>
                    </a:lnTo>
                    <a:lnTo>
                      <a:pt x="73" y="0"/>
                    </a:lnTo>
                    <a:lnTo>
                      <a:pt x="76" y="5"/>
                    </a:lnTo>
                    <a:close/>
                  </a:path>
                </a:pathLst>
              </a:custGeom>
              <a:solidFill>
                <a:srgbClr val="000000"/>
              </a:solidFill>
              <a:ln w="9525">
                <a:solidFill>
                  <a:schemeClr val="tx2"/>
                </a:solidFill>
                <a:round/>
                <a:headEnd/>
                <a:tailEnd/>
              </a:ln>
            </p:spPr>
            <p:txBody>
              <a:bodyPr/>
              <a:lstStyle/>
              <a:p>
                <a:endParaRPr lang="en-US" sz="3120"/>
              </a:p>
            </p:txBody>
          </p:sp>
          <p:sp>
            <p:nvSpPr>
              <p:cNvPr id="381132" name="Freeform 1228"/>
              <p:cNvSpPr>
                <a:spLocks/>
              </p:cNvSpPr>
              <p:nvPr/>
            </p:nvSpPr>
            <p:spPr bwMode="auto">
              <a:xfrm>
                <a:off x="996" y="2112"/>
                <a:ext cx="3" cy="2"/>
              </a:xfrm>
              <a:custGeom>
                <a:avLst/>
                <a:gdLst>
                  <a:gd name="T0" fmla="*/ 4 w 4"/>
                  <a:gd name="T1" fmla="*/ 2 h 5"/>
                  <a:gd name="T2" fmla="*/ 4 w 4"/>
                  <a:gd name="T3" fmla="*/ 0 h 5"/>
                  <a:gd name="T4" fmla="*/ 1 w 4"/>
                  <a:gd name="T5" fmla="*/ 0 h 5"/>
                  <a:gd name="T6" fmla="*/ 4 w 4"/>
                  <a:gd name="T7" fmla="*/ 5 h 5"/>
                  <a:gd name="T8" fmla="*/ 0 w 4"/>
                  <a:gd name="T9" fmla="*/ 2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4" y="0"/>
                    </a:lnTo>
                    <a:lnTo>
                      <a:pt x="1" y="0"/>
                    </a:lnTo>
                    <a:lnTo>
                      <a:pt x="4" y="5"/>
                    </a:lnTo>
                    <a:lnTo>
                      <a:pt x="0" y="2"/>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81133" name="Freeform 1229"/>
              <p:cNvSpPr>
                <a:spLocks/>
              </p:cNvSpPr>
              <p:nvPr/>
            </p:nvSpPr>
            <p:spPr bwMode="auto">
              <a:xfrm>
                <a:off x="939" y="2129"/>
                <a:ext cx="24" cy="27"/>
              </a:xfrm>
              <a:custGeom>
                <a:avLst/>
                <a:gdLst>
                  <a:gd name="T0" fmla="*/ 47 w 47"/>
                  <a:gd name="T1" fmla="*/ 4 h 53"/>
                  <a:gd name="T2" fmla="*/ 20 w 47"/>
                  <a:gd name="T3" fmla="*/ 26 h 53"/>
                  <a:gd name="T4" fmla="*/ 12 w 47"/>
                  <a:gd name="T5" fmla="*/ 35 h 53"/>
                  <a:gd name="T6" fmla="*/ 6 w 47"/>
                  <a:gd name="T7" fmla="*/ 53 h 53"/>
                  <a:gd name="T8" fmla="*/ 0 w 47"/>
                  <a:gd name="T9" fmla="*/ 52 h 53"/>
                  <a:gd name="T10" fmla="*/ 6 w 47"/>
                  <a:gd name="T11" fmla="*/ 33 h 53"/>
                  <a:gd name="T12" fmla="*/ 15 w 47"/>
                  <a:gd name="T13" fmla="*/ 21 h 53"/>
                  <a:gd name="T14" fmla="*/ 43 w 47"/>
                  <a:gd name="T15" fmla="*/ 0 h 53"/>
                  <a:gd name="T16" fmla="*/ 47 w 47"/>
                  <a:gd name="T1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3">
                    <a:moveTo>
                      <a:pt x="47" y="4"/>
                    </a:moveTo>
                    <a:lnTo>
                      <a:pt x="20" y="26"/>
                    </a:lnTo>
                    <a:lnTo>
                      <a:pt x="12" y="35"/>
                    </a:lnTo>
                    <a:lnTo>
                      <a:pt x="6" y="53"/>
                    </a:lnTo>
                    <a:lnTo>
                      <a:pt x="0" y="52"/>
                    </a:lnTo>
                    <a:lnTo>
                      <a:pt x="6" y="33"/>
                    </a:lnTo>
                    <a:lnTo>
                      <a:pt x="15" y="21"/>
                    </a:lnTo>
                    <a:lnTo>
                      <a:pt x="43" y="0"/>
                    </a:lnTo>
                    <a:lnTo>
                      <a:pt x="47" y="4"/>
                    </a:lnTo>
                    <a:close/>
                  </a:path>
                </a:pathLst>
              </a:custGeom>
              <a:solidFill>
                <a:srgbClr val="000000"/>
              </a:solidFill>
              <a:ln w="9525">
                <a:solidFill>
                  <a:schemeClr val="tx2"/>
                </a:solidFill>
                <a:round/>
                <a:headEnd/>
                <a:tailEnd/>
              </a:ln>
            </p:spPr>
            <p:txBody>
              <a:bodyPr/>
              <a:lstStyle/>
              <a:p>
                <a:endParaRPr lang="en-US" sz="3120"/>
              </a:p>
            </p:txBody>
          </p:sp>
          <p:sp>
            <p:nvSpPr>
              <p:cNvPr id="381134" name="Freeform 1230"/>
              <p:cNvSpPr>
                <a:spLocks/>
              </p:cNvSpPr>
              <p:nvPr/>
            </p:nvSpPr>
            <p:spPr bwMode="auto">
              <a:xfrm>
                <a:off x="960" y="2129"/>
                <a:ext cx="3" cy="2"/>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35" name="Freeform 1231"/>
              <p:cNvSpPr>
                <a:spLocks/>
              </p:cNvSpPr>
              <p:nvPr/>
            </p:nvSpPr>
            <p:spPr bwMode="auto">
              <a:xfrm>
                <a:off x="919" y="2156"/>
                <a:ext cx="23" cy="69"/>
              </a:xfrm>
              <a:custGeom>
                <a:avLst/>
                <a:gdLst>
                  <a:gd name="T0" fmla="*/ 46 w 46"/>
                  <a:gd name="T1" fmla="*/ 0 h 139"/>
                  <a:gd name="T2" fmla="*/ 37 w 46"/>
                  <a:gd name="T3" fmla="*/ 37 h 139"/>
                  <a:gd name="T4" fmla="*/ 31 w 46"/>
                  <a:gd name="T5" fmla="*/ 70 h 139"/>
                  <a:gd name="T6" fmla="*/ 23 w 46"/>
                  <a:gd name="T7" fmla="*/ 104 h 139"/>
                  <a:gd name="T8" fmla="*/ 14 w 46"/>
                  <a:gd name="T9" fmla="*/ 122 h 139"/>
                  <a:gd name="T10" fmla="*/ 5 w 46"/>
                  <a:gd name="T11" fmla="*/ 139 h 139"/>
                  <a:gd name="T12" fmla="*/ 0 w 46"/>
                  <a:gd name="T13" fmla="*/ 134 h 139"/>
                  <a:gd name="T14" fmla="*/ 10 w 46"/>
                  <a:gd name="T15" fmla="*/ 119 h 139"/>
                  <a:gd name="T16" fmla="*/ 17 w 46"/>
                  <a:gd name="T17" fmla="*/ 102 h 139"/>
                  <a:gd name="T18" fmla="*/ 25 w 46"/>
                  <a:gd name="T19" fmla="*/ 70 h 139"/>
                  <a:gd name="T20" fmla="*/ 31 w 46"/>
                  <a:gd name="T21" fmla="*/ 37 h 139"/>
                  <a:gd name="T22" fmla="*/ 40 w 46"/>
                  <a:gd name="T23" fmla="*/ 0 h 139"/>
                  <a:gd name="T24" fmla="*/ 46 w 46"/>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39">
                    <a:moveTo>
                      <a:pt x="46" y="0"/>
                    </a:moveTo>
                    <a:lnTo>
                      <a:pt x="37" y="37"/>
                    </a:lnTo>
                    <a:lnTo>
                      <a:pt x="31" y="70"/>
                    </a:lnTo>
                    <a:lnTo>
                      <a:pt x="23" y="104"/>
                    </a:lnTo>
                    <a:lnTo>
                      <a:pt x="14" y="122"/>
                    </a:lnTo>
                    <a:lnTo>
                      <a:pt x="5" y="139"/>
                    </a:lnTo>
                    <a:lnTo>
                      <a:pt x="0" y="134"/>
                    </a:lnTo>
                    <a:lnTo>
                      <a:pt x="10" y="119"/>
                    </a:lnTo>
                    <a:lnTo>
                      <a:pt x="17" y="102"/>
                    </a:lnTo>
                    <a:lnTo>
                      <a:pt x="25" y="70"/>
                    </a:lnTo>
                    <a:lnTo>
                      <a:pt x="31" y="37"/>
                    </a:lnTo>
                    <a:lnTo>
                      <a:pt x="40" y="0"/>
                    </a:lnTo>
                    <a:lnTo>
                      <a:pt x="46" y="0"/>
                    </a:lnTo>
                    <a:close/>
                  </a:path>
                </a:pathLst>
              </a:custGeom>
              <a:solidFill>
                <a:srgbClr val="000000"/>
              </a:solidFill>
              <a:ln w="9525">
                <a:solidFill>
                  <a:schemeClr val="tx2"/>
                </a:solidFill>
                <a:round/>
                <a:headEnd/>
                <a:tailEnd/>
              </a:ln>
            </p:spPr>
            <p:txBody>
              <a:bodyPr/>
              <a:lstStyle/>
              <a:p>
                <a:endParaRPr lang="en-US" sz="3120"/>
              </a:p>
            </p:txBody>
          </p:sp>
          <p:sp>
            <p:nvSpPr>
              <p:cNvPr id="381136" name="Freeform 1232"/>
              <p:cNvSpPr>
                <a:spLocks/>
              </p:cNvSpPr>
              <p:nvPr/>
            </p:nvSpPr>
            <p:spPr bwMode="auto">
              <a:xfrm>
                <a:off x="939" y="2155"/>
                <a:ext cx="3" cy="1"/>
              </a:xfrm>
              <a:custGeom>
                <a:avLst/>
                <a:gdLst>
                  <a:gd name="T0" fmla="*/ 0 w 6"/>
                  <a:gd name="T1" fmla="*/ 0 h 1"/>
                  <a:gd name="T2" fmla="*/ 0 w 6"/>
                  <a:gd name="T3" fmla="*/ 1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1"/>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37" name="Freeform 1233"/>
              <p:cNvSpPr>
                <a:spLocks/>
              </p:cNvSpPr>
              <p:nvPr/>
            </p:nvSpPr>
            <p:spPr bwMode="auto">
              <a:xfrm>
                <a:off x="919" y="2178"/>
                <a:ext cx="9" cy="46"/>
              </a:xfrm>
              <a:custGeom>
                <a:avLst/>
                <a:gdLst>
                  <a:gd name="T0" fmla="*/ 0 w 17"/>
                  <a:gd name="T1" fmla="*/ 90 h 93"/>
                  <a:gd name="T2" fmla="*/ 7 w 17"/>
                  <a:gd name="T3" fmla="*/ 60 h 93"/>
                  <a:gd name="T4" fmla="*/ 7 w 17"/>
                  <a:gd name="T5" fmla="*/ 41 h 93"/>
                  <a:gd name="T6" fmla="*/ 8 w 17"/>
                  <a:gd name="T7" fmla="*/ 23 h 93"/>
                  <a:gd name="T8" fmla="*/ 13 w 17"/>
                  <a:gd name="T9" fmla="*/ 0 h 93"/>
                  <a:gd name="T10" fmla="*/ 17 w 17"/>
                  <a:gd name="T11" fmla="*/ 3 h 93"/>
                  <a:gd name="T12" fmla="*/ 13 w 17"/>
                  <a:gd name="T13" fmla="*/ 26 h 93"/>
                  <a:gd name="T14" fmla="*/ 11 w 17"/>
                  <a:gd name="T15" fmla="*/ 41 h 93"/>
                  <a:gd name="T16" fmla="*/ 11 w 17"/>
                  <a:gd name="T17" fmla="*/ 63 h 93"/>
                  <a:gd name="T18" fmla="*/ 5 w 17"/>
                  <a:gd name="T19" fmla="*/ 93 h 93"/>
                  <a:gd name="T20" fmla="*/ 0 w 17"/>
                  <a:gd name="T21"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3">
                    <a:moveTo>
                      <a:pt x="0" y="90"/>
                    </a:moveTo>
                    <a:lnTo>
                      <a:pt x="7" y="60"/>
                    </a:lnTo>
                    <a:lnTo>
                      <a:pt x="7" y="41"/>
                    </a:lnTo>
                    <a:lnTo>
                      <a:pt x="8" y="23"/>
                    </a:lnTo>
                    <a:lnTo>
                      <a:pt x="13" y="0"/>
                    </a:lnTo>
                    <a:lnTo>
                      <a:pt x="17" y="3"/>
                    </a:lnTo>
                    <a:lnTo>
                      <a:pt x="13" y="26"/>
                    </a:lnTo>
                    <a:lnTo>
                      <a:pt x="11" y="41"/>
                    </a:lnTo>
                    <a:lnTo>
                      <a:pt x="11" y="63"/>
                    </a:lnTo>
                    <a:lnTo>
                      <a:pt x="5" y="93"/>
                    </a:lnTo>
                    <a:lnTo>
                      <a:pt x="0" y="90"/>
                    </a:lnTo>
                    <a:close/>
                  </a:path>
                </a:pathLst>
              </a:custGeom>
              <a:solidFill>
                <a:srgbClr val="000000"/>
              </a:solidFill>
              <a:ln w="9525">
                <a:solidFill>
                  <a:schemeClr val="tx2"/>
                </a:solidFill>
                <a:round/>
                <a:headEnd/>
                <a:tailEnd/>
              </a:ln>
            </p:spPr>
            <p:txBody>
              <a:bodyPr/>
              <a:lstStyle/>
              <a:p>
                <a:endParaRPr lang="en-US" sz="3120"/>
              </a:p>
            </p:txBody>
          </p:sp>
          <p:sp>
            <p:nvSpPr>
              <p:cNvPr id="381138" name="Freeform 1234"/>
              <p:cNvSpPr>
                <a:spLocks/>
              </p:cNvSpPr>
              <p:nvPr/>
            </p:nvSpPr>
            <p:spPr bwMode="auto">
              <a:xfrm>
                <a:off x="919" y="2222"/>
                <a:ext cx="3" cy="3"/>
              </a:xfrm>
              <a:custGeom>
                <a:avLst/>
                <a:gdLst>
                  <a:gd name="T0" fmla="*/ 5 w 5"/>
                  <a:gd name="T1" fmla="*/ 5 h 5"/>
                  <a:gd name="T2" fmla="*/ 0 w 5"/>
                  <a:gd name="T3" fmla="*/ 0 h 5"/>
                  <a:gd name="T4" fmla="*/ 5 w 5"/>
                  <a:gd name="T5" fmla="*/ 3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3"/>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1139" name="Freeform 1235"/>
              <p:cNvSpPr>
                <a:spLocks/>
              </p:cNvSpPr>
              <p:nvPr/>
            </p:nvSpPr>
            <p:spPr bwMode="auto">
              <a:xfrm>
                <a:off x="925" y="2157"/>
                <a:ext cx="6" cy="21"/>
              </a:xfrm>
              <a:custGeom>
                <a:avLst/>
                <a:gdLst>
                  <a:gd name="T0" fmla="*/ 0 w 10"/>
                  <a:gd name="T1" fmla="*/ 43 h 43"/>
                  <a:gd name="T2" fmla="*/ 4 w 10"/>
                  <a:gd name="T3" fmla="*/ 43 h 43"/>
                  <a:gd name="T4" fmla="*/ 10 w 10"/>
                  <a:gd name="T5" fmla="*/ 0 h 43"/>
                  <a:gd name="T6" fmla="*/ 6 w 10"/>
                  <a:gd name="T7" fmla="*/ 0 h 43"/>
                  <a:gd name="T8" fmla="*/ 0 w 10"/>
                  <a:gd name="T9" fmla="*/ 43 h 43"/>
                </a:gdLst>
                <a:ahLst/>
                <a:cxnLst>
                  <a:cxn ang="0">
                    <a:pos x="T0" y="T1"/>
                  </a:cxn>
                  <a:cxn ang="0">
                    <a:pos x="T2" y="T3"/>
                  </a:cxn>
                  <a:cxn ang="0">
                    <a:pos x="T4" y="T5"/>
                  </a:cxn>
                  <a:cxn ang="0">
                    <a:pos x="T6" y="T7"/>
                  </a:cxn>
                  <a:cxn ang="0">
                    <a:pos x="T8" y="T9"/>
                  </a:cxn>
                </a:cxnLst>
                <a:rect l="0" t="0" r="r" b="b"/>
                <a:pathLst>
                  <a:path w="10" h="43">
                    <a:moveTo>
                      <a:pt x="0" y="43"/>
                    </a:moveTo>
                    <a:lnTo>
                      <a:pt x="4" y="43"/>
                    </a:lnTo>
                    <a:lnTo>
                      <a:pt x="10" y="0"/>
                    </a:lnTo>
                    <a:lnTo>
                      <a:pt x="6" y="0"/>
                    </a:lnTo>
                    <a:lnTo>
                      <a:pt x="0" y="43"/>
                    </a:lnTo>
                    <a:close/>
                  </a:path>
                </a:pathLst>
              </a:custGeom>
              <a:solidFill>
                <a:srgbClr val="000000"/>
              </a:solidFill>
              <a:ln w="9525">
                <a:solidFill>
                  <a:schemeClr val="tx2"/>
                </a:solidFill>
                <a:round/>
                <a:headEnd/>
                <a:tailEnd/>
              </a:ln>
            </p:spPr>
            <p:txBody>
              <a:bodyPr/>
              <a:lstStyle/>
              <a:p>
                <a:endParaRPr lang="en-US" sz="3120"/>
              </a:p>
            </p:txBody>
          </p:sp>
          <p:sp>
            <p:nvSpPr>
              <p:cNvPr id="381140" name="Freeform 1236"/>
              <p:cNvSpPr>
                <a:spLocks/>
              </p:cNvSpPr>
              <p:nvPr/>
            </p:nvSpPr>
            <p:spPr bwMode="auto">
              <a:xfrm>
                <a:off x="925" y="2178"/>
                <a:ext cx="3" cy="1"/>
              </a:xfrm>
              <a:custGeom>
                <a:avLst/>
                <a:gdLst>
                  <a:gd name="T0" fmla="*/ 4 w 4"/>
                  <a:gd name="T1" fmla="*/ 3 h 3"/>
                  <a:gd name="T2" fmla="*/ 4 w 4"/>
                  <a:gd name="T3" fmla="*/ 2 h 3"/>
                  <a:gd name="T4" fmla="*/ 0 w 4"/>
                  <a:gd name="T5" fmla="*/ 2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2"/>
                    </a:lnTo>
                    <a:lnTo>
                      <a:pt x="0" y="2"/>
                    </a:lnTo>
                    <a:lnTo>
                      <a:pt x="0" y="0"/>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81141" name="Freeform 1237"/>
              <p:cNvSpPr>
                <a:spLocks/>
              </p:cNvSpPr>
              <p:nvPr/>
            </p:nvSpPr>
            <p:spPr bwMode="auto">
              <a:xfrm>
                <a:off x="895" y="2156"/>
                <a:ext cx="36" cy="26"/>
              </a:xfrm>
              <a:custGeom>
                <a:avLst/>
                <a:gdLst>
                  <a:gd name="T0" fmla="*/ 71 w 71"/>
                  <a:gd name="T1" fmla="*/ 4 h 51"/>
                  <a:gd name="T2" fmla="*/ 39 w 71"/>
                  <a:gd name="T3" fmla="*/ 36 h 51"/>
                  <a:gd name="T4" fmla="*/ 23 w 71"/>
                  <a:gd name="T5" fmla="*/ 47 h 51"/>
                  <a:gd name="T6" fmla="*/ 3 w 71"/>
                  <a:gd name="T7" fmla="*/ 51 h 51"/>
                  <a:gd name="T8" fmla="*/ 0 w 71"/>
                  <a:gd name="T9" fmla="*/ 47 h 51"/>
                  <a:gd name="T10" fmla="*/ 20 w 71"/>
                  <a:gd name="T11" fmla="*/ 42 h 51"/>
                  <a:gd name="T12" fmla="*/ 35 w 71"/>
                  <a:gd name="T13" fmla="*/ 32 h 51"/>
                  <a:gd name="T14" fmla="*/ 67 w 71"/>
                  <a:gd name="T15" fmla="*/ 0 h 51"/>
                  <a:gd name="T16" fmla="*/ 71 w 71"/>
                  <a:gd name="T1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1">
                    <a:moveTo>
                      <a:pt x="71" y="4"/>
                    </a:moveTo>
                    <a:lnTo>
                      <a:pt x="39" y="36"/>
                    </a:lnTo>
                    <a:lnTo>
                      <a:pt x="23" y="47"/>
                    </a:lnTo>
                    <a:lnTo>
                      <a:pt x="3" y="51"/>
                    </a:lnTo>
                    <a:lnTo>
                      <a:pt x="0" y="47"/>
                    </a:lnTo>
                    <a:lnTo>
                      <a:pt x="20" y="42"/>
                    </a:lnTo>
                    <a:lnTo>
                      <a:pt x="35" y="32"/>
                    </a:lnTo>
                    <a:lnTo>
                      <a:pt x="67" y="0"/>
                    </a:lnTo>
                    <a:lnTo>
                      <a:pt x="71" y="4"/>
                    </a:lnTo>
                    <a:close/>
                  </a:path>
                </a:pathLst>
              </a:custGeom>
              <a:solidFill>
                <a:srgbClr val="000000"/>
              </a:solidFill>
              <a:ln w="9525">
                <a:solidFill>
                  <a:schemeClr val="tx2"/>
                </a:solidFill>
                <a:round/>
                <a:headEnd/>
                <a:tailEnd/>
              </a:ln>
            </p:spPr>
            <p:txBody>
              <a:bodyPr/>
              <a:lstStyle/>
              <a:p>
                <a:endParaRPr lang="en-US" sz="3120"/>
              </a:p>
            </p:txBody>
          </p:sp>
          <p:sp>
            <p:nvSpPr>
              <p:cNvPr id="381142" name="Freeform 1238"/>
              <p:cNvSpPr>
                <a:spLocks/>
              </p:cNvSpPr>
              <p:nvPr/>
            </p:nvSpPr>
            <p:spPr bwMode="auto">
              <a:xfrm>
                <a:off x="928" y="2153"/>
                <a:ext cx="3" cy="6"/>
              </a:xfrm>
              <a:custGeom>
                <a:avLst/>
                <a:gdLst>
                  <a:gd name="T0" fmla="*/ 4 w 6"/>
                  <a:gd name="T1" fmla="*/ 8 h 11"/>
                  <a:gd name="T2" fmla="*/ 6 w 6"/>
                  <a:gd name="T3" fmla="*/ 0 h 11"/>
                  <a:gd name="T4" fmla="*/ 0 w 6"/>
                  <a:gd name="T5" fmla="*/ 7 h 11"/>
                  <a:gd name="T6" fmla="*/ 4 w 6"/>
                  <a:gd name="T7" fmla="*/ 11 h 11"/>
                  <a:gd name="T8" fmla="*/ 0 w 6"/>
                  <a:gd name="T9" fmla="*/ 8 h 11"/>
                  <a:gd name="T10" fmla="*/ 4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4" y="8"/>
                    </a:moveTo>
                    <a:lnTo>
                      <a:pt x="6" y="0"/>
                    </a:lnTo>
                    <a:lnTo>
                      <a:pt x="0" y="7"/>
                    </a:lnTo>
                    <a:lnTo>
                      <a:pt x="4" y="11"/>
                    </a:lnTo>
                    <a:lnTo>
                      <a:pt x="0" y="8"/>
                    </a:lnTo>
                    <a:lnTo>
                      <a:pt x="4" y="8"/>
                    </a:lnTo>
                    <a:close/>
                  </a:path>
                </a:pathLst>
              </a:custGeom>
              <a:solidFill>
                <a:srgbClr val="000000"/>
              </a:solidFill>
              <a:ln w="9525">
                <a:solidFill>
                  <a:schemeClr val="tx2"/>
                </a:solidFill>
                <a:round/>
                <a:headEnd/>
                <a:tailEnd/>
              </a:ln>
            </p:spPr>
            <p:txBody>
              <a:bodyPr/>
              <a:lstStyle/>
              <a:p>
                <a:endParaRPr lang="en-US" sz="3120"/>
              </a:p>
            </p:txBody>
          </p:sp>
          <p:sp>
            <p:nvSpPr>
              <p:cNvPr id="381143" name="Freeform 1239"/>
              <p:cNvSpPr>
                <a:spLocks/>
              </p:cNvSpPr>
              <p:nvPr/>
            </p:nvSpPr>
            <p:spPr bwMode="auto">
              <a:xfrm>
                <a:off x="863" y="2178"/>
                <a:ext cx="33" cy="4"/>
              </a:xfrm>
              <a:custGeom>
                <a:avLst/>
                <a:gdLst>
                  <a:gd name="T0" fmla="*/ 65 w 65"/>
                  <a:gd name="T1" fmla="*/ 9 h 9"/>
                  <a:gd name="T2" fmla="*/ 65 w 65"/>
                  <a:gd name="T3" fmla="*/ 5 h 9"/>
                  <a:gd name="T4" fmla="*/ 0 w 65"/>
                  <a:gd name="T5" fmla="*/ 0 h 9"/>
                  <a:gd name="T6" fmla="*/ 0 w 65"/>
                  <a:gd name="T7" fmla="*/ 5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5"/>
                    </a:lnTo>
                    <a:lnTo>
                      <a:pt x="0" y="0"/>
                    </a:lnTo>
                    <a:lnTo>
                      <a:pt x="0" y="5"/>
                    </a:lnTo>
                    <a:lnTo>
                      <a:pt x="65" y="9"/>
                    </a:lnTo>
                    <a:close/>
                  </a:path>
                </a:pathLst>
              </a:custGeom>
              <a:solidFill>
                <a:srgbClr val="000000"/>
              </a:solidFill>
              <a:ln w="9525">
                <a:solidFill>
                  <a:schemeClr val="tx2"/>
                </a:solidFill>
                <a:round/>
                <a:headEnd/>
                <a:tailEnd/>
              </a:ln>
            </p:spPr>
            <p:txBody>
              <a:bodyPr/>
              <a:lstStyle/>
              <a:p>
                <a:endParaRPr lang="en-US" sz="3120"/>
              </a:p>
            </p:txBody>
          </p:sp>
          <p:sp>
            <p:nvSpPr>
              <p:cNvPr id="381144" name="Freeform 1240"/>
              <p:cNvSpPr>
                <a:spLocks/>
              </p:cNvSpPr>
              <p:nvPr/>
            </p:nvSpPr>
            <p:spPr bwMode="auto">
              <a:xfrm>
                <a:off x="895" y="2180"/>
                <a:ext cx="1" cy="2"/>
              </a:xfrm>
              <a:custGeom>
                <a:avLst/>
                <a:gdLst>
                  <a:gd name="T0" fmla="*/ 3 w 3"/>
                  <a:gd name="T1" fmla="*/ 4 h 4"/>
                  <a:gd name="T2" fmla="*/ 1 w 3"/>
                  <a:gd name="T3" fmla="*/ 4 h 4"/>
                  <a:gd name="T4" fmla="*/ 1 w 3"/>
                  <a:gd name="T5" fmla="*/ 0 h 4"/>
                  <a:gd name="T6" fmla="*/ 0 w 3"/>
                  <a:gd name="T7" fmla="*/ 0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1" y="4"/>
                    </a:lnTo>
                    <a:lnTo>
                      <a:pt x="1" y="0"/>
                    </a:lnTo>
                    <a:lnTo>
                      <a:pt x="0" y="0"/>
                    </a:lnTo>
                    <a:lnTo>
                      <a:pt x="3" y="4"/>
                    </a:lnTo>
                    <a:close/>
                  </a:path>
                </a:pathLst>
              </a:custGeom>
              <a:solidFill>
                <a:srgbClr val="000000"/>
              </a:solidFill>
              <a:ln w="9525">
                <a:solidFill>
                  <a:schemeClr val="tx2"/>
                </a:solidFill>
                <a:round/>
                <a:headEnd/>
                <a:tailEnd/>
              </a:ln>
            </p:spPr>
            <p:txBody>
              <a:bodyPr/>
              <a:lstStyle/>
              <a:p>
                <a:endParaRPr lang="en-US" sz="3120"/>
              </a:p>
            </p:txBody>
          </p:sp>
          <p:sp>
            <p:nvSpPr>
              <p:cNvPr id="381145" name="Freeform 1241"/>
              <p:cNvSpPr>
                <a:spLocks/>
              </p:cNvSpPr>
              <p:nvPr/>
            </p:nvSpPr>
            <p:spPr bwMode="auto">
              <a:xfrm>
                <a:off x="829" y="2178"/>
                <a:ext cx="34" cy="15"/>
              </a:xfrm>
              <a:custGeom>
                <a:avLst/>
                <a:gdLst>
                  <a:gd name="T0" fmla="*/ 68 w 68"/>
                  <a:gd name="T1" fmla="*/ 5 h 31"/>
                  <a:gd name="T2" fmla="*/ 51 w 68"/>
                  <a:gd name="T3" fmla="*/ 6 h 31"/>
                  <a:gd name="T4" fmla="*/ 36 w 68"/>
                  <a:gd name="T5" fmla="*/ 12 h 31"/>
                  <a:gd name="T6" fmla="*/ 5 w 68"/>
                  <a:gd name="T7" fmla="*/ 31 h 31"/>
                  <a:gd name="T8" fmla="*/ 0 w 68"/>
                  <a:gd name="T9" fmla="*/ 26 h 31"/>
                  <a:gd name="T10" fmla="*/ 31 w 68"/>
                  <a:gd name="T11" fmla="*/ 8 h 31"/>
                  <a:gd name="T12" fmla="*/ 48 w 68"/>
                  <a:gd name="T13" fmla="*/ 2 h 31"/>
                  <a:gd name="T14" fmla="*/ 68 w 68"/>
                  <a:gd name="T15" fmla="*/ 0 h 31"/>
                  <a:gd name="T16" fmla="*/ 68 w 6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1">
                    <a:moveTo>
                      <a:pt x="68" y="5"/>
                    </a:moveTo>
                    <a:lnTo>
                      <a:pt x="51" y="6"/>
                    </a:lnTo>
                    <a:lnTo>
                      <a:pt x="36" y="12"/>
                    </a:lnTo>
                    <a:lnTo>
                      <a:pt x="5" y="31"/>
                    </a:lnTo>
                    <a:lnTo>
                      <a:pt x="0" y="26"/>
                    </a:lnTo>
                    <a:lnTo>
                      <a:pt x="31" y="8"/>
                    </a:lnTo>
                    <a:lnTo>
                      <a:pt x="48" y="2"/>
                    </a:lnTo>
                    <a:lnTo>
                      <a:pt x="68" y="0"/>
                    </a:lnTo>
                    <a:lnTo>
                      <a:pt x="68" y="5"/>
                    </a:lnTo>
                    <a:close/>
                  </a:path>
                </a:pathLst>
              </a:custGeom>
              <a:solidFill>
                <a:srgbClr val="000000"/>
              </a:solidFill>
              <a:ln w="9525">
                <a:solidFill>
                  <a:schemeClr val="tx2"/>
                </a:solidFill>
                <a:round/>
                <a:headEnd/>
                <a:tailEnd/>
              </a:ln>
            </p:spPr>
            <p:txBody>
              <a:bodyPr/>
              <a:lstStyle/>
              <a:p>
                <a:endParaRPr lang="en-US" sz="3120"/>
              </a:p>
            </p:txBody>
          </p:sp>
          <p:sp>
            <p:nvSpPr>
              <p:cNvPr id="381146" name="Freeform 1242"/>
              <p:cNvSpPr>
                <a:spLocks/>
              </p:cNvSpPr>
              <p:nvPr/>
            </p:nvSpPr>
            <p:spPr bwMode="auto">
              <a:xfrm>
                <a:off x="863" y="2178"/>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47" name="Freeform 1243"/>
              <p:cNvSpPr>
                <a:spLocks/>
              </p:cNvSpPr>
              <p:nvPr/>
            </p:nvSpPr>
            <p:spPr bwMode="auto">
              <a:xfrm>
                <a:off x="829" y="2172"/>
                <a:ext cx="37" cy="21"/>
              </a:xfrm>
              <a:custGeom>
                <a:avLst/>
                <a:gdLst>
                  <a:gd name="T0" fmla="*/ 0 w 74"/>
                  <a:gd name="T1" fmla="*/ 38 h 43"/>
                  <a:gd name="T2" fmla="*/ 14 w 74"/>
                  <a:gd name="T3" fmla="*/ 23 h 43"/>
                  <a:gd name="T4" fmla="*/ 33 w 74"/>
                  <a:gd name="T5" fmla="*/ 11 h 43"/>
                  <a:gd name="T6" fmla="*/ 54 w 74"/>
                  <a:gd name="T7" fmla="*/ 2 h 43"/>
                  <a:gd name="T8" fmla="*/ 63 w 74"/>
                  <a:gd name="T9" fmla="*/ 0 h 43"/>
                  <a:gd name="T10" fmla="*/ 74 w 74"/>
                  <a:gd name="T11" fmla="*/ 0 h 43"/>
                  <a:gd name="T12" fmla="*/ 74 w 74"/>
                  <a:gd name="T13" fmla="*/ 6 h 43"/>
                  <a:gd name="T14" fmla="*/ 63 w 74"/>
                  <a:gd name="T15" fmla="*/ 6 h 43"/>
                  <a:gd name="T16" fmla="*/ 55 w 74"/>
                  <a:gd name="T17" fmla="*/ 8 h 43"/>
                  <a:gd name="T18" fmla="*/ 36 w 74"/>
                  <a:gd name="T19" fmla="*/ 15 h 43"/>
                  <a:gd name="T20" fmla="*/ 19 w 74"/>
                  <a:gd name="T21" fmla="*/ 27 h 43"/>
                  <a:gd name="T22" fmla="*/ 5 w 74"/>
                  <a:gd name="T23" fmla="*/ 43 h 43"/>
                  <a:gd name="T24" fmla="*/ 0 w 74"/>
                  <a:gd name="T2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
                    <a:moveTo>
                      <a:pt x="0" y="38"/>
                    </a:moveTo>
                    <a:lnTo>
                      <a:pt x="14" y="23"/>
                    </a:lnTo>
                    <a:lnTo>
                      <a:pt x="33" y="11"/>
                    </a:lnTo>
                    <a:lnTo>
                      <a:pt x="54" y="2"/>
                    </a:lnTo>
                    <a:lnTo>
                      <a:pt x="63" y="0"/>
                    </a:lnTo>
                    <a:lnTo>
                      <a:pt x="74" y="0"/>
                    </a:lnTo>
                    <a:lnTo>
                      <a:pt x="74" y="6"/>
                    </a:lnTo>
                    <a:lnTo>
                      <a:pt x="63" y="6"/>
                    </a:lnTo>
                    <a:lnTo>
                      <a:pt x="55" y="8"/>
                    </a:lnTo>
                    <a:lnTo>
                      <a:pt x="36" y="15"/>
                    </a:lnTo>
                    <a:lnTo>
                      <a:pt x="19" y="27"/>
                    </a:lnTo>
                    <a:lnTo>
                      <a:pt x="5" y="43"/>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81148" name="Freeform 1244"/>
              <p:cNvSpPr>
                <a:spLocks/>
              </p:cNvSpPr>
              <p:nvPr/>
            </p:nvSpPr>
            <p:spPr bwMode="auto">
              <a:xfrm>
                <a:off x="829" y="2191"/>
                <a:ext cx="3"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1149" name="Freeform 1245"/>
              <p:cNvSpPr>
                <a:spLocks/>
              </p:cNvSpPr>
              <p:nvPr/>
            </p:nvSpPr>
            <p:spPr bwMode="auto">
              <a:xfrm>
                <a:off x="866" y="2172"/>
                <a:ext cx="27" cy="4"/>
              </a:xfrm>
              <a:custGeom>
                <a:avLst/>
                <a:gdLst>
                  <a:gd name="T0" fmla="*/ 0 w 53"/>
                  <a:gd name="T1" fmla="*/ 0 h 9"/>
                  <a:gd name="T2" fmla="*/ 0 w 53"/>
                  <a:gd name="T3" fmla="*/ 6 h 9"/>
                  <a:gd name="T4" fmla="*/ 53 w 53"/>
                  <a:gd name="T5" fmla="*/ 9 h 9"/>
                  <a:gd name="T6" fmla="*/ 53 w 53"/>
                  <a:gd name="T7" fmla="*/ 3 h 9"/>
                  <a:gd name="T8" fmla="*/ 0 w 53"/>
                  <a:gd name="T9" fmla="*/ 0 h 9"/>
                </a:gdLst>
                <a:ahLst/>
                <a:cxnLst>
                  <a:cxn ang="0">
                    <a:pos x="T0" y="T1"/>
                  </a:cxn>
                  <a:cxn ang="0">
                    <a:pos x="T2" y="T3"/>
                  </a:cxn>
                  <a:cxn ang="0">
                    <a:pos x="T4" y="T5"/>
                  </a:cxn>
                  <a:cxn ang="0">
                    <a:pos x="T6" y="T7"/>
                  </a:cxn>
                  <a:cxn ang="0">
                    <a:pos x="T8" y="T9"/>
                  </a:cxn>
                </a:cxnLst>
                <a:rect l="0" t="0" r="r" b="b"/>
                <a:pathLst>
                  <a:path w="53" h="9">
                    <a:moveTo>
                      <a:pt x="0" y="0"/>
                    </a:moveTo>
                    <a:lnTo>
                      <a:pt x="0" y="6"/>
                    </a:lnTo>
                    <a:lnTo>
                      <a:pt x="53" y="9"/>
                    </a:lnTo>
                    <a:lnTo>
                      <a:pt x="53"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50" name="Freeform 1246"/>
              <p:cNvSpPr>
                <a:spLocks/>
              </p:cNvSpPr>
              <p:nvPr/>
            </p:nvSpPr>
            <p:spPr bwMode="auto">
              <a:xfrm>
                <a:off x="866" y="2172"/>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51" name="Freeform 1247"/>
              <p:cNvSpPr>
                <a:spLocks/>
              </p:cNvSpPr>
              <p:nvPr/>
            </p:nvSpPr>
            <p:spPr bwMode="auto">
              <a:xfrm>
                <a:off x="893" y="2139"/>
                <a:ext cx="40" cy="37"/>
              </a:xfrm>
              <a:custGeom>
                <a:avLst/>
                <a:gdLst>
                  <a:gd name="T0" fmla="*/ 0 w 81"/>
                  <a:gd name="T1" fmla="*/ 68 h 74"/>
                  <a:gd name="T2" fmla="*/ 14 w 81"/>
                  <a:gd name="T3" fmla="*/ 67 h 74"/>
                  <a:gd name="T4" fmla="*/ 28 w 81"/>
                  <a:gd name="T5" fmla="*/ 62 h 74"/>
                  <a:gd name="T6" fmla="*/ 34 w 81"/>
                  <a:gd name="T7" fmla="*/ 57 h 74"/>
                  <a:gd name="T8" fmla="*/ 43 w 81"/>
                  <a:gd name="T9" fmla="*/ 48 h 74"/>
                  <a:gd name="T10" fmla="*/ 76 w 81"/>
                  <a:gd name="T11" fmla="*/ 0 h 74"/>
                  <a:gd name="T12" fmla="*/ 81 w 81"/>
                  <a:gd name="T13" fmla="*/ 4 h 74"/>
                  <a:gd name="T14" fmla="*/ 47 w 81"/>
                  <a:gd name="T15" fmla="*/ 53 h 74"/>
                  <a:gd name="T16" fmla="*/ 38 w 81"/>
                  <a:gd name="T17" fmla="*/ 62 h 74"/>
                  <a:gd name="T18" fmla="*/ 29 w 81"/>
                  <a:gd name="T19" fmla="*/ 68 h 74"/>
                  <a:gd name="T20" fmla="*/ 14 w 81"/>
                  <a:gd name="T21" fmla="*/ 73 h 74"/>
                  <a:gd name="T22" fmla="*/ 0 w 81"/>
                  <a:gd name="T23" fmla="*/ 74 h 74"/>
                  <a:gd name="T24" fmla="*/ 0 w 81"/>
                  <a:gd name="T25"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4">
                    <a:moveTo>
                      <a:pt x="0" y="68"/>
                    </a:moveTo>
                    <a:lnTo>
                      <a:pt x="14" y="67"/>
                    </a:lnTo>
                    <a:lnTo>
                      <a:pt x="28" y="62"/>
                    </a:lnTo>
                    <a:lnTo>
                      <a:pt x="34" y="57"/>
                    </a:lnTo>
                    <a:lnTo>
                      <a:pt x="43" y="48"/>
                    </a:lnTo>
                    <a:lnTo>
                      <a:pt x="76" y="0"/>
                    </a:lnTo>
                    <a:lnTo>
                      <a:pt x="81" y="4"/>
                    </a:lnTo>
                    <a:lnTo>
                      <a:pt x="47" y="53"/>
                    </a:lnTo>
                    <a:lnTo>
                      <a:pt x="38" y="62"/>
                    </a:lnTo>
                    <a:lnTo>
                      <a:pt x="29" y="68"/>
                    </a:lnTo>
                    <a:lnTo>
                      <a:pt x="14" y="73"/>
                    </a:lnTo>
                    <a:lnTo>
                      <a:pt x="0" y="74"/>
                    </a:lnTo>
                    <a:lnTo>
                      <a:pt x="0" y="68"/>
                    </a:lnTo>
                    <a:close/>
                  </a:path>
                </a:pathLst>
              </a:custGeom>
              <a:solidFill>
                <a:srgbClr val="000000"/>
              </a:solidFill>
              <a:ln w="9525">
                <a:solidFill>
                  <a:schemeClr val="tx2"/>
                </a:solidFill>
                <a:round/>
                <a:headEnd/>
                <a:tailEnd/>
              </a:ln>
            </p:spPr>
            <p:txBody>
              <a:bodyPr/>
              <a:lstStyle/>
              <a:p>
                <a:endParaRPr lang="en-US" sz="3120"/>
              </a:p>
            </p:txBody>
          </p:sp>
          <p:sp>
            <p:nvSpPr>
              <p:cNvPr id="381152" name="Freeform 1248"/>
              <p:cNvSpPr>
                <a:spLocks/>
              </p:cNvSpPr>
              <p:nvPr/>
            </p:nvSpPr>
            <p:spPr bwMode="auto">
              <a:xfrm>
                <a:off x="893" y="2173"/>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1153" name="Freeform 1249"/>
              <p:cNvSpPr>
                <a:spLocks/>
              </p:cNvSpPr>
              <p:nvPr/>
            </p:nvSpPr>
            <p:spPr bwMode="auto">
              <a:xfrm>
                <a:off x="931" y="2098"/>
                <a:ext cx="64" cy="43"/>
              </a:xfrm>
              <a:custGeom>
                <a:avLst/>
                <a:gdLst>
                  <a:gd name="T0" fmla="*/ 0 w 129"/>
                  <a:gd name="T1" fmla="*/ 83 h 87"/>
                  <a:gd name="T2" fmla="*/ 14 w 129"/>
                  <a:gd name="T3" fmla="*/ 69 h 87"/>
                  <a:gd name="T4" fmla="*/ 29 w 129"/>
                  <a:gd name="T5" fmla="*/ 57 h 87"/>
                  <a:gd name="T6" fmla="*/ 63 w 129"/>
                  <a:gd name="T7" fmla="*/ 38 h 87"/>
                  <a:gd name="T8" fmla="*/ 95 w 129"/>
                  <a:gd name="T9" fmla="*/ 23 h 87"/>
                  <a:gd name="T10" fmla="*/ 109 w 129"/>
                  <a:gd name="T11" fmla="*/ 13 h 87"/>
                  <a:gd name="T12" fmla="*/ 124 w 129"/>
                  <a:gd name="T13" fmla="*/ 0 h 87"/>
                  <a:gd name="T14" fmla="*/ 129 w 129"/>
                  <a:gd name="T15" fmla="*/ 5 h 87"/>
                  <a:gd name="T16" fmla="*/ 113 w 129"/>
                  <a:gd name="T17" fmla="*/ 17 h 87"/>
                  <a:gd name="T18" fmla="*/ 98 w 129"/>
                  <a:gd name="T19" fmla="*/ 28 h 87"/>
                  <a:gd name="T20" fmla="*/ 64 w 129"/>
                  <a:gd name="T21" fmla="*/ 45 h 87"/>
                  <a:gd name="T22" fmla="*/ 34 w 129"/>
                  <a:gd name="T23" fmla="*/ 61 h 87"/>
                  <a:gd name="T24" fmla="*/ 19 w 129"/>
                  <a:gd name="T25" fmla="*/ 73 h 87"/>
                  <a:gd name="T26" fmla="*/ 5 w 129"/>
                  <a:gd name="T27" fmla="*/ 87 h 87"/>
                  <a:gd name="T28" fmla="*/ 0 w 129"/>
                  <a:gd name="T29"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 h="87">
                    <a:moveTo>
                      <a:pt x="0" y="83"/>
                    </a:moveTo>
                    <a:lnTo>
                      <a:pt x="14" y="69"/>
                    </a:lnTo>
                    <a:lnTo>
                      <a:pt x="29" y="57"/>
                    </a:lnTo>
                    <a:lnTo>
                      <a:pt x="63" y="38"/>
                    </a:lnTo>
                    <a:lnTo>
                      <a:pt x="95" y="23"/>
                    </a:lnTo>
                    <a:lnTo>
                      <a:pt x="109" y="13"/>
                    </a:lnTo>
                    <a:lnTo>
                      <a:pt x="124" y="0"/>
                    </a:lnTo>
                    <a:lnTo>
                      <a:pt x="129" y="5"/>
                    </a:lnTo>
                    <a:lnTo>
                      <a:pt x="113" y="17"/>
                    </a:lnTo>
                    <a:lnTo>
                      <a:pt x="98" y="28"/>
                    </a:lnTo>
                    <a:lnTo>
                      <a:pt x="64" y="45"/>
                    </a:lnTo>
                    <a:lnTo>
                      <a:pt x="34" y="61"/>
                    </a:lnTo>
                    <a:lnTo>
                      <a:pt x="19" y="73"/>
                    </a:lnTo>
                    <a:lnTo>
                      <a:pt x="5" y="87"/>
                    </a:lnTo>
                    <a:lnTo>
                      <a:pt x="0" y="83"/>
                    </a:lnTo>
                    <a:close/>
                  </a:path>
                </a:pathLst>
              </a:custGeom>
              <a:solidFill>
                <a:srgbClr val="000000"/>
              </a:solidFill>
              <a:ln w="9525">
                <a:solidFill>
                  <a:schemeClr val="tx2"/>
                </a:solidFill>
                <a:round/>
                <a:headEnd/>
                <a:tailEnd/>
              </a:ln>
            </p:spPr>
            <p:txBody>
              <a:bodyPr/>
              <a:lstStyle/>
              <a:p>
                <a:endParaRPr lang="en-US" sz="3120"/>
              </a:p>
            </p:txBody>
          </p:sp>
          <p:sp>
            <p:nvSpPr>
              <p:cNvPr id="381154" name="Freeform 1250"/>
              <p:cNvSpPr>
                <a:spLocks/>
              </p:cNvSpPr>
              <p:nvPr/>
            </p:nvSpPr>
            <p:spPr bwMode="auto">
              <a:xfrm>
                <a:off x="931" y="2139"/>
                <a:ext cx="2"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55" name="Freeform 1251"/>
              <p:cNvSpPr>
                <a:spLocks/>
              </p:cNvSpPr>
              <p:nvPr/>
            </p:nvSpPr>
            <p:spPr bwMode="auto">
              <a:xfrm>
                <a:off x="992" y="2067"/>
                <a:ext cx="12" cy="33"/>
              </a:xfrm>
              <a:custGeom>
                <a:avLst/>
                <a:gdLst>
                  <a:gd name="T0" fmla="*/ 0 w 23"/>
                  <a:gd name="T1" fmla="*/ 62 h 67"/>
                  <a:gd name="T2" fmla="*/ 9 w 23"/>
                  <a:gd name="T3" fmla="*/ 49 h 67"/>
                  <a:gd name="T4" fmla="*/ 14 w 23"/>
                  <a:gd name="T5" fmla="*/ 33 h 67"/>
                  <a:gd name="T6" fmla="*/ 18 w 23"/>
                  <a:gd name="T7" fmla="*/ 0 h 67"/>
                  <a:gd name="T8" fmla="*/ 23 w 23"/>
                  <a:gd name="T9" fmla="*/ 3 h 67"/>
                  <a:gd name="T10" fmla="*/ 18 w 23"/>
                  <a:gd name="T11" fmla="*/ 37 h 67"/>
                  <a:gd name="T12" fmla="*/ 14 w 23"/>
                  <a:gd name="T13" fmla="*/ 53 h 67"/>
                  <a:gd name="T14" fmla="*/ 5 w 23"/>
                  <a:gd name="T15" fmla="*/ 67 h 67"/>
                  <a:gd name="T16" fmla="*/ 0 w 23"/>
                  <a:gd name="T17"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7">
                    <a:moveTo>
                      <a:pt x="0" y="62"/>
                    </a:moveTo>
                    <a:lnTo>
                      <a:pt x="9" y="49"/>
                    </a:lnTo>
                    <a:lnTo>
                      <a:pt x="14" y="33"/>
                    </a:lnTo>
                    <a:lnTo>
                      <a:pt x="18" y="0"/>
                    </a:lnTo>
                    <a:lnTo>
                      <a:pt x="23" y="3"/>
                    </a:lnTo>
                    <a:lnTo>
                      <a:pt x="18" y="37"/>
                    </a:lnTo>
                    <a:lnTo>
                      <a:pt x="14" y="53"/>
                    </a:lnTo>
                    <a:lnTo>
                      <a:pt x="5" y="67"/>
                    </a:lnTo>
                    <a:lnTo>
                      <a:pt x="0" y="62"/>
                    </a:lnTo>
                    <a:close/>
                  </a:path>
                </a:pathLst>
              </a:custGeom>
              <a:solidFill>
                <a:srgbClr val="000000"/>
              </a:solidFill>
              <a:ln w="9525">
                <a:solidFill>
                  <a:schemeClr val="tx2"/>
                </a:solidFill>
                <a:round/>
                <a:headEnd/>
                <a:tailEnd/>
              </a:ln>
            </p:spPr>
            <p:txBody>
              <a:bodyPr/>
              <a:lstStyle/>
              <a:p>
                <a:endParaRPr lang="en-US" sz="3120"/>
              </a:p>
            </p:txBody>
          </p:sp>
          <p:sp>
            <p:nvSpPr>
              <p:cNvPr id="381156" name="Freeform 1252"/>
              <p:cNvSpPr>
                <a:spLocks/>
              </p:cNvSpPr>
              <p:nvPr/>
            </p:nvSpPr>
            <p:spPr bwMode="auto">
              <a:xfrm>
                <a:off x="992" y="2098"/>
                <a:ext cx="3"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1157" name="Freeform 1253"/>
              <p:cNvSpPr>
                <a:spLocks/>
              </p:cNvSpPr>
              <p:nvPr/>
            </p:nvSpPr>
            <p:spPr bwMode="auto">
              <a:xfrm>
                <a:off x="1002" y="1993"/>
                <a:ext cx="16" cy="75"/>
              </a:xfrm>
              <a:custGeom>
                <a:avLst/>
                <a:gdLst>
                  <a:gd name="T0" fmla="*/ 0 w 32"/>
                  <a:gd name="T1" fmla="*/ 146 h 149"/>
                  <a:gd name="T2" fmla="*/ 17 w 32"/>
                  <a:gd name="T3" fmla="*/ 74 h 149"/>
                  <a:gd name="T4" fmla="*/ 28 w 32"/>
                  <a:gd name="T5" fmla="*/ 0 h 149"/>
                  <a:gd name="T6" fmla="*/ 32 w 32"/>
                  <a:gd name="T7" fmla="*/ 3 h 149"/>
                  <a:gd name="T8" fmla="*/ 22 w 32"/>
                  <a:gd name="T9" fmla="*/ 78 h 149"/>
                  <a:gd name="T10" fmla="*/ 5 w 32"/>
                  <a:gd name="T11" fmla="*/ 149 h 149"/>
                  <a:gd name="T12" fmla="*/ 0 w 32"/>
                  <a:gd name="T13" fmla="*/ 146 h 149"/>
                </a:gdLst>
                <a:ahLst/>
                <a:cxnLst>
                  <a:cxn ang="0">
                    <a:pos x="T0" y="T1"/>
                  </a:cxn>
                  <a:cxn ang="0">
                    <a:pos x="T2" y="T3"/>
                  </a:cxn>
                  <a:cxn ang="0">
                    <a:pos x="T4" y="T5"/>
                  </a:cxn>
                  <a:cxn ang="0">
                    <a:pos x="T6" y="T7"/>
                  </a:cxn>
                  <a:cxn ang="0">
                    <a:pos x="T8" y="T9"/>
                  </a:cxn>
                  <a:cxn ang="0">
                    <a:pos x="T10" y="T11"/>
                  </a:cxn>
                  <a:cxn ang="0">
                    <a:pos x="T12" y="T13"/>
                  </a:cxn>
                </a:cxnLst>
                <a:rect l="0" t="0" r="r" b="b"/>
                <a:pathLst>
                  <a:path w="32" h="149">
                    <a:moveTo>
                      <a:pt x="0" y="146"/>
                    </a:moveTo>
                    <a:lnTo>
                      <a:pt x="17" y="74"/>
                    </a:lnTo>
                    <a:lnTo>
                      <a:pt x="28" y="0"/>
                    </a:lnTo>
                    <a:lnTo>
                      <a:pt x="32" y="3"/>
                    </a:lnTo>
                    <a:lnTo>
                      <a:pt x="22" y="78"/>
                    </a:lnTo>
                    <a:lnTo>
                      <a:pt x="5" y="149"/>
                    </a:lnTo>
                    <a:lnTo>
                      <a:pt x="0" y="146"/>
                    </a:lnTo>
                    <a:close/>
                  </a:path>
                </a:pathLst>
              </a:custGeom>
              <a:solidFill>
                <a:srgbClr val="000000"/>
              </a:solidFill>
              <a:ln w="9525">
                <a:solidFill>
                  <a:schemeClr val="tx2"/>
                </a:solidFill>
                <a:round/>
                <a:headEnd/>
                <a:tailEnd/>
              </a:ln>
            </p:spPr>
            <p:txBody>
              <a:bodyPr/>
              <a:lstStyle/>
              <a:p>
                <a:endParaRPr lang="en-US" sz="3120"/>
              </a:p>
            </p:txBody>
          </p:sp>
          <p:sp>
            <p:nvSpPr>
              <p:cNvPr id="381158" name="Freeform 1254"/>
              <p:cNvSpPr>
                <a:spLocks/>
              </p:cNvSpPr>
              <p:nvPr/>
            </p:nvSpPr>
            <p:spPr bwMode="auto">
              <a:xfrm>
                <a:off x="1002" y="2067"/>
                <a:ext cx="2" cy="1"/>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59" name="Freeform 1255"/>
              <p:cNvSpPr>
                <a:spLocks/>
              </p:cNvSpPr>
              <p:nvPr/>
            </p:nvSpPr>
            <p:spPr bwMode="auto">
              <a:xfrm>
                <a:off x="1015" y="1944"/>
                <a:ext cx="4" cy="50"/>
              </a:xfrm>
              <a:custGeom>
                <a:avLst/>
                <a:gdLst>
                  <a:gd name="T0" fmla="*/ 0 w 7"/>
                  <a:gd name="T1" fmla="*/ 100 h 100"/>
                  <a:gd name="T2" fmla="*/ 3 w 7"/>
                  <a:gd name="T3" fmla="*/ 75 h 100"/>
                  <a:gd name="T4" fmla="*/ 3 w 7"/>
                  <a:gd name="T5" fmla="*/ 50 h 100"/>
                  <a:gd name="T6" fmla="*/ 0 w 7"/>
                  <a:gd name="T7" fmla="*/ 0 h 100"/>
                  <a:gd name="T8" fmla="*/ 4 w 7"/>
                  <a:gd name="T9" fmla="*/ 0 h 100"/>
                  <a:gd name="T10" fmla="*/ 7 w 7"/>
                  <a:gd name="T11" fmla="*/ 50 h 100"/>
                  <a:gd name="T12" fmla="*/ 7 w 7"/>
                  <a:gd name="T13" fmla="*/ 75 h 100"/>
                  <a:gd name="T14" fmla="*/ 4 w 7"/>
                  <a:gd name="T15" fmla="*/ 100 h 100"/>
                  <a:gd name="T16" fmla="*/ 0 w 7"/>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0">
                    <a:moveTo>
                      <a:pt x="0" y="100"/>
                    </a:moveTo>
                    <a:lnTo>
                      <a:pt x="3" y="75"/>
                    </a:lnTo>
                    <a:lnTo>
                      <a:pt x="3" y="50"/>
                    </a:lnTo>
                    <a:lnTo>
                      <a:pt x="0" y="0"/>
                    </a:lnTo>
                    <a:lnTo>
                      <a:pt x="4" y="0"/>
                    </a:lnTo>
                    <a:lnTo>
                      <a:pt x="7" y="50"/>
                    </a:lnTo>
                    <a:lnTo>
                      <a:pt x="7" y="75"/>
                    </a:lnTo>
                    <a:lnTo>
                      <a:pt x="4" y="100"/>
                    </a:lnTo>
                    <a:lnTo>
                      <a:pt x="0" y="100"/>
                    </a:lnTo>
                    <a:close/>
                  </a:path>
                </a:pathLst>
              </a:custGeom>
              <a:solidFill>
                <a:srgbClr val="000000"/>
              </a:solidFill>
              <a:ln w="9525">
                <a:solidFill>
                  <a:schemeClr val="tx2"/>
                </a:solidFill>
                <a:round/>
                <a:headEnd/>
                <a:tailEnd/>
              </a:ln>
            </p:spPr>
            <p:txBody>
              <a:bodyPr/>
              <a:lstStyle/>
              <a:p>
                <a:endParaRPr lang="en-US" sz="3120"/>
              </a:p>
            </p:txBody>
          </p:sp>
          <p:sp>
            <p:nvSpPr>
              <p:cNvPr id="381160" name="Freeform 1256"/>
              <p:cNvSpPr>
                <a:spLocks/>
              </p:cNvSpPr>
              <p:nvPr/>
            </p:nvSpPr>
            <p:spPr bwMode="auto">
              <a:xfrm>
                <a:off x="1015" y="1993"/>
                <a:ext cx="3"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81161" name="Freeform 1257"/>
              <p:cNvSpPr>
                <a:spLocks/>
              </p:cNvSpPr>
              <p:nvPr/>
            </p:nvSpPr>
            <p:spPr bwMode="auto">
              <a:xfrm>
                <a:off x="973" y="1819"/>
                <a:ext cx="45" cy="125"/>
              </a:xfrm>
              <a:custGeom>
                <a:avLst/>
                <a:gdLst>
                  <a:gd name="T0" fmla="*/ 86 w 90"/>
                  <a:gd name="T1" fmla="*/ 250 h 250"/>
                  <a:gd name="T2" fmla="*/ 73 w 90"/>
                  <a:gd name="T3" fmla="*/ 180 h 250"/>
                  <a:gd name="T4" fmla="*/ 66 w 90"/>
                  <a:gd name="T5" fmla="*/ 151 h 250"/>
                  <a:gd name="T6" fmla="*/ 58 w 90"/>
                  <a:gd name="T7" fmla="*/ 122 h 250"/>
                  <a:gd name="T8" fmla="*/ 48 w 90"/>
                  <a:gd name="T9" fmla="*/ 95 h 250"/>
                  <a:gd name="T10" fmla="*/ 34 w 90"/>
                  <a:gd name="T11" fmla="*/ 66 h 250"/>
                  <a:gd name="T12" fmla="*/ 19 w 90"/>
                  <a:gd name="T13" fmla="*/ 35 h 250"/>
                  <a:gd name="T14" fmla="*/ 0 w 90"/>
                  <a:gd name="T15" fmla="*/ 3 h 250"/>
                  <a:gd name="T16" fmla="*/ 5 w 90"/>
                  <a:gd name="T17" fmla="*/ 0 h 250"/>
                  <a:gd name="T18" fmla="*/ 23 w 90"/>
                  <a:gd name="T19" fmla="*/ 32 h 250"/>
                  <a:gd name="T20" fmla="*/ 38 w 90"/>
                  <a:gd name="T21" fmla="*/ 63 h 250"/>
                  <a:gd name="T22" fmla="*/ 52 w 90"/>
                  <a:gd name="T23" fmla="*/ 92 h 250"/>
                  <a:gd name="T24" fmla="*/ 63 w 90"/>
                  <a:gd name="T25" fmla="*/ 119 h 250"/>
                  <a:gd name="T26" fmla="*/ 70 w 90"/>
                  <a:gd name="T27" fmla="*/ 148 h 250"/>
                  <a:gd name="T28" fmla="*/ 78 w 90"/>
                  <a:gd name="T29" fmla="*/ 180 h 250"/>
                  <a:gd name="T30" fmla="*/ 90 w 90"/>
                  <a:gd name="T31" fmla="*/ 250 h 250"/>
                  <a:gd name="T32" fmla="*/ 86 w 90"/>
                  <a:gd name="T3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250">
                    <a:moveTo>
                      <a:pt x="86" y="250"/>
                    </a:moveTo>
                    <a:lnTo>
                      <a:pt x="73" y="180"/>
                    </a:lnTo>
                    <a:lnTo>
                      <a:pt x="66" y="151"/>
                    </a:lnTo>
                    <a:lnTo>
                      <a:pt x="58" y="122"/>
                    </a:lnTo>
                    <a:lnTo>
                      <a:pt x="48" y="95"/>
                    </a:lnTo>
                    <a:lnTo>
                      <a:pt x="34" y="66"/>
                    </a:lnTo>
                    <a:lnTo>
                      <a:pt x="19" y="35"/>
                    </a:lnTo>
                    <a:lnTo>
                      <a:pt x="0" y="3"/>
                    </a:lnTo>
                    <a:lnTo>
                      <a:pt x="5" y="0"/>
                    </a:lnTo>
                    <a:lnTo>
                      <a:pt x="23" y="32"/>
                    </a:lnTo>
                    <a:lnTo>
                      <a:pt x="38" y="63"/>
                    </a:lnTo>
                    <a:lnTo>
                      <a:pt x="52" y="92"/>
                    </a:lnTo>
                    <a:lnTo>
                      <a:pt x="63" y="119"/>
                    </a:lnTo>
                    <a:lnTo>
                      <a:pt x="70" y="148"/>
                    </a:lnTo>
                    <a:lnTo>
                      <a:pt x="78" y="180"/>
                    </a:lnTo>
                    <a:lnTo>
                      <a:pt x="90" y="250"/>
                    </a:lnTo>
                    <a:lnTo>
                      <a:pt x="86" y="250"/>
                    </a:lnTo>
                    <a:close/>
                  </a:path>
                </a:pathLst>
              </a:custGeom>
              <a:solidFill>
                <a:srgbClr val="000000"/>
              </a:solidFill>
              <a:ln w="9525">
                <a:solidFill>
                  <a:schemeClr val="tx2"/>
                </a:solidFill>
                <a:round/>
                <a:headEnd/>
                <a:tailEnd/>
              </a:ln>
            </p:spPr>
            <p:txBody>
              <a:bodyPr/>
              <a:lstStyle/>
              <a:p>
                <a:endParaRPr lang="en-US" sz="3120"/>
              </a:p>
            </p:txBody>
          </p:sp>
          <p:sp>
            <p:nvSpPr>
              <p:cNvPr id="381162" name="Freeform 1258"/>
              <p:cNvSpPr>
                <a:spLocks/>
              </p:cNvSpPr>
              <p:nvPr/>
            </p:nvSpPr>
            <p:spPr bwMode="auto">
              <a:xfrm>
                <a:off x="1015" y="1944"/>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163" name="Freeform 1259"/>
              <p:cNvSpPr>
                <a:spLocks/>
              </p:cNvSpPr>
              <p:nvPr/>
            </p:nvSpPr>
            <p:spPr bwMode="auto">
              <a:xfrm>
                <a:off x="960" y="1819"/>
                <a:ext cx="15" cy="20"/>
              </a:xfrm>
              <a:custGeom>
                <a:avLst/>
                <a:gdLst>
                  <a:gd name="T0" fmla="*/ 29 w 29"/>
                  <a:gd name="T1" fmla="*/ 5 h 40"/>
                  <a:gd name="T2" fmla="*/ 20 w 29"/>
                  <a:gd name="T3" fmla="*/ 13 h 40"/>
                  <a:gd name="T4" fmla="*/ 15 w 29"/>
                  <a:gd name="T5" fmla="*/ 19 h 40"/>
                  <a:gd name="T6" fmla="*/ 12 w 29"/>
                  <a:gd name="T7" fmla="*/ 29 h 40"/>
                  <a:gd name="T8" fmla="*/ 6 w 29"/>
                  <a:gd name="T9" fmla="*/ 40 h 40"/>
                  <a:gd name="T10" fmla="*/ 0 w 29"/>
                  <a:gd name="T11" fmla="*/ 38 h 40"/>
                  <a:gd name="T12" fmla="*/ 6 w 29"/>
                  <a:gd name="T13" fmla="*/ 28 h 40"/>
                  <a:gd name="T14" fmla="*/ 9 w 29"/>
                  <a:gd name="T15" fmla="*/ 17 h 40"/>
                  <a:gd name="T16" fmla="*/ 15 w 29"/>
                  <a:gd name="T17" fmla="*/ 8 h 40"/>
                  <a:gd name="T18" fmla="*/ 24 w 29"/>
                  <a:gd name="T19" fmla="*/ 0 h 40"/>
                  <a:gd name="T20" fmla="*/ 29 w 29"/>
                  <a:gd name="T2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0">
                    <a:moveTo>
                      <a:pt x="29" y="5"/>
                    </a:moveTo>
                    <a:lnTo>
                      <a:pt x="20" y="13"/>
                    </a:lnTo>
                    <a:lnTo>
                      <a:pt x="15" y="19"/>
                    </a:lnTo>
                    <a:lnTo>
                      <a:pt x="12" y="29"/>
                    </a:lnTo>
                    <a:lnTo>
                      <a:pt x="6" y="40"/>
                    </a:lnTo>
                    <a:lnTo>
                      <a:pt x="0" y="38"/>
                    </a:lnTo>
                    <a:lnTo>
                      <a:pt x="6" y="28"/>
                    </a:lnTo>
                    <a:lnTo>
                      <a:pt x="9" y="17"/>
                    </a:lnTo>
                    <a:lnTo>
                      <a:pt x="15" y="8"/>
                    </a:lnTo>
                    <a:lnTo>
                      <a:pt x="24" y="0"/>
                    </a:lnTo>
                    <a:lnTo>
                      <a:pt x="29" y="5"/>
                    </a:lnTo>
                    <a:close/>
                  </a:path>
                </a:pathLst>
              </a:custGeom>
              <a:solidFill>
                <a:srgbClr val="000000"/>
              </a:solidFill>
              <a:ln w="9525">
                <a:solidFill>
                  <a:schemeClr val="tx2"/>
                </a:solidFill>
                <a:round/>
                <a:headEnd/>
                <a:tailEnd/>
              </a:ln>
            </p:spPr>
            <p:txBody>
              <a:bodyPr/>
              <a:lstStyle/>
              <a:p>
                <a:endParaRPr lang="en-US" sz="3120"/>
              </a:p>
            </p:txBody>
          </p:sp>
          <p:sp>
            <p:nvSpPr>
              <p:cNvPr id="381164" name="Freeform 1260"/>
              <p:cNvSpPr>
                <a:spLocks/>
              </p:cNvSpPr>
              <p:nvPr/>
            </p:nvSpPr>
            <p:spPr bwMode="auto">
              <a:xfrm>
                <a:off x="973" y="1818"/>
                <a:ext cx="2" cy="4"/>
              </a:xfrm>
              <a:custGeom>
                <a:avLst/>
                <a:gdLst>
                  <a:gd name="T0" fmla="*/ 5 w 5"/>
                  <a:gd name="T1" fmla="*/ 3 h 8"/>
                  <a:gd name="T2" fmla="*/ 3 w 5"/>
                  <a:gd name="T3" fmla="*/ 0 h 8"/>
                  <a:gd name="T4" fmla="*/ 0 w 5"/>
                  <a:gd name="T5" fmla="*/ 3 h 8"/>
                  <a:gd name="T6" fmla="*/ 5 w 5"/>
                  <a:gd name="T7" fmla="*/ 8 h 8"/>
                  <a:gd name="T8" fmla="*/ 0 w 5"/>
                  <a:gd name="T9" fmla="*/ 6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6"/>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1165" name="Freeform 1261"/>
              <p:cNvSpPr>
                <a:spLocks/>
              </p:cNvSpPr>
              <p:nvPr/>
            </p:nvSpPr>
            <p:spPr bwMode="auto">
              <a:xfrm>
                <a:off x="944" y="1838"/>
                <a:ext cx="19" cy="21"/>
              </a:xfrm>
              <a:custGeom>
                <a:avLst/>
                <a:gdLst>
                  <a:gd name="T0" fmla="*/ 36 w 36"/>
                  <a:gd name="T1" fmla="*/ 5 h 42"/>
                  <a:gd name="T2" fmla="*/ 15 w 36"/>
                  <a:gd name="T3" fmla="*/ 26 h 42"/>
                  <a:gd name="T4" fmla="*/ 9 w 36"/>
                  <a:gd name="T5" fmla="*/ 32 h 42"/>
                  <a:gd name="T6" fmla="*/ 6 w 36"/>
                  <a:gd name="T7" fmla="*/ 42 h 42"/>
                  <a:gd name="T8" fmla="*/ 0 w 36"/>
                  <a:gd name="T9" fmla="*/ 40 h 42"/>
                  <a:gd name="T10" fmla="*/ 3 w 36"/>
                  <a:gd name="T11" fmla="*/ 31 h 42"/>
                  <a:gd name="T12" fmla="*/ 11 w 36"/>
                  <a:gd name="T13" fmla="*/ 22 h 42"/>
                  <a:gd name="T14" fmla="*/ 32 w 36"/>
                  <a:gd name="T15" fmla="*/ 0 h 42"/>
                  <a:gd name="T16" fmla="*/ 36 w 36"/>
                  <a:gd name="T17"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2">
                    <a:moveTo>
                      <a:pt x="36" y="5"/>
                    </a:moveTo>
                    <a:lnTo>
                      <a:pt x="15" y="26"/>
                    </a:lnTo>
                    <a:lnTo>
                      <a:pt x="9" y="32"/>
                    </a:lnTo>
                    <a:lnTo>
                      <a:pt x="6" y="42"/>
                    </a:lnTo>
                    <a:lnTo>
                      <a:pt x="0" y="40"/>
                    </a:lnTo>
                    <a:lnTo>
                      <a:pt x="3" y="31"/>
                    </a:lnTo>
                    <a:lnTo>
                      <a:pt x="11" y="22"/>
                    </a:lnTo>
                    <a:lnTo>
                      <a:pt x="32" y="0"/>
                    </a:lnTo>
                    <a:lnTo>
                      <a:pt x="36" y="5"/>
                    </a:lnTo>
                    <a:close/>
                  </a:path>
                </a:pathLst>
              </a:custGeom>
              <a:solidFill>
                <a:srgbClr val="000000"/>
              </a:solidFill>
              <a:ln w="9525">
                <a:solidFill>
                  <a:schemeClr val="tx2"/>
                </a:solidFill>
                <a:round/>
                <a:headEnd/>
                <a:tailEnd/>
              </a:ln>
            </p:spPr>
            <p:txBody>
              <a:bodyPr/>
              <a:lstStyle/>
              <a:p>
                <a:endParaRPr lang="en-US" sz="3120"/>
              </a:p>
            </p:txBody>
          </p:sp>
          <p:sp>
            <p:nvSpPr>
              <p:cNvPr id="381166" name="Freeform 1262"/>
              <p:cNvSpPr>
                <a:spLocks/>
              </p:cNvSpPr>
              <p:nvPr/>
            </p:nvSpPr>
            <p:spPr bwMode="auto">
              <a:xfrm>
                <a:off x="960" y="1838"/>
                <a:ext cx="3" cy="3"/>
              </a:xfrm>
              <a:custGeom>
                <a:avLst/>
                <a:gdLst>
                  <a:gd name="T0" fmla="*/ 6 w 6"/>
                  <a:gd name="T1" fmla="*/ 2 h 5"/>
                  <a:gd name="T2" fmla="*/ 4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4" y="5"/>
                    </a:lnTo>
                    <a:lnTo>
                      <a:pt x="0" y="0"/>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1167" name="Freeform 1263"/>
              <p:cNvSpPr>
                <a:spLocks/>
              </p:cNvSpPr>
              <p:nvPr/>
            </p:nvSpPr>
            <p:spPr bwMode="auto">
              <a:xfrm>
                <a:off x="944" y="1859"/>
                <a:ext cx="19" cy="48"/>
              </a:xfrm>
              <a:custGeom>
                <a:avLst/>
                <a:gdLst>
                  <a:gd name="T0" fmla="*/ 6 w 38"/>
                  <a:gd name="T1" fmla="*/ 0 h 97"/>
                  <a:gd name="T2" fmla="*/ 11 w 38"/>
                  <a:gd name="T3" fmla="*/ 28 h 97"/>
                  <a:gd name="T4" fmla="*/ 21 w 38"/>
                  <a:gd name="T5" fmla="*/ 59 h 97"/>
                  <a:gd name="T6" fmla="*/ 38 w 38"/>
                  <a:gd name="T7" fmla="*/ 95 h 97"/>
                  <a:gd name="T8" fmla="*/ 32 w 38"/>
                  <a:gd name="T9" fmla="*/ 97 h 97"/>
                  <a:gd name="T10" fmla="*/ 15 w 38"/>
                  <a:gd name="T11" fmla="*/ 60 h 97"/>
                  <a:gd name="T12" fmla="*/ 4 w 38"/>
                  <a:gd name="T13" fmla="*/ 30 h 97"/>
                  <a:gd name="T14" fmla="*/ 0 w 38"/>
                  <a:gd name="T15" fmla="*/ 1 h 97"/>
                  <a:gd name="T16" fmla="*/ 6 w 38"/>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7">
                    <a:moveTo>
                      <a:pt x="6" y="0"/>
                    </a:moveTo>
                    <a:lnTo>
                      <a:pt x="11" y="28"/>
                    </a:lnTo>
                    <a:lnTo>
                      <a:pt x="21" y="59"/>
                    </a:lnTo>
                    <a:lnTo>
                      <a:pt x="38" y="95"/>
                    </a:lnTo>
                    <a:lnTo>
                      <a:pt x="32" y="97"/>
                    </a:lnTo>
                    <a:lnTo>
                      <a:pt x="15" y="60"/>
                    </a:lnTo>
                    <a:lnTo>
                      <a:pt x="4" y="3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168" name="Freeform 1264"/>
              <p:cNvSpPr>
                <a:spLocks/>
              </p:cNvSpPr>
              <p:nvPr/>
            </p:nvSpPr>
            <p:spPr bwMode="auto">
              <a:xfrm>
                <a:off x="944" y="1858"/>
                <a:ext cx="3" cy="2"/>
              </a:xfrm>
              <a:custGeom>
                <a:avLst/>
                <a:gdLst>
                  <a:gd name="T0" fmla="*/ 0 w 6"/>
                  <a:gd name="T1" fmla="*/ 0 h 3"/>
                  <a:gd name="T2" fmla="*/ 0 w 6"/>
                  <a:gd name="T3" fmla="*/ 2 h 3"/>
                  <a:gd name="T4" fmla="*/ 0 w 6"/>
                  <a:gd name="T5" fmla="*/ 3 h 3"/>
                  <a:gd name="T6" fmla="*/ 6 w 6"/>
                  <a:gd name="T7" fmla="*/ 2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2"/>
                    </a:lnTo>
                    <a:lnTo>
                      <a:pt x="0" y="3"/>
                    </a:lnTo>
                    <a:lnTo>
                      <a:pt x="6" y="2"/>
                    </a:lnTo>
                    <a:lnTo>
                      <a:pt x="0" y="0"/>
                    </a:lnTo>
                    <a:close/>
                  </a:path>
                </a:pathLst>
              </a:custGeom>
              <a:solidFill>
                <a:srgbClr val="000000"/>
              </a:solidFill>
              <a:ln w="9525">
                <a:solidFill>
                  <a:schemeClr val="tx2"/>
                </a:solidFill>
                <a:round/>
                <a:headEnd/>
                <a:tailEnd/>
              </a:ln>
            </p:spPr>
            <p:txBody>
              <a:bodyPr/>
              <a:lstStyle/>
              <a:p>
                <a:endParaRPr lang="en-US" sz="3120"/>
              </a:p>
            </p:txBody>
          </p:sp>
        </p:grpSp>
        <p:sp>
          <p:nvSpPr>
            <p:cNvPr id="381169" name="Freeform 1265"/>
            <p:cNvSpPr>
              <a:spLocks/>
            </p:cNvSpPr>
            <p:nvPr/>
          </p:nvSpPr>
          <p:spPr bwMode="auto">
            <a:xfrm>
              <a:off x="938" y="1868"/>
              <a:ext cx="25" cy="40"/>
            </a:xfrm>
            <a:custGeom>
              <a:avLst/>
              <a:gdLst>
                <a:gd name="T0" fmla="*/ 47 w 50"/>
                <a:gd name="T1" fmla="*/ 80 h 80"/>
                <a:gd name="T2" fmla="*/ 37 w 50"/>
                <a:gd name="T3" fmla="*/ 76 h 80"/>
                <a:gd name="T4" fmla="*/ 29 w 50"/>
                <a:gd name="T5" fmla="*/ 68 h 80"/>
                <a:gd name="T6" fmla="*/ 18 w 50"/>
                <a:gd name="T7" fmla="*/ 49 h 80"/>
                <a:gd name="T8" fmla="*/ 0 w 50"/>
                <a:gd name="T9" fmla="*/ 3 h 80"/>
                <a:gd name="T10" fmla="*/ 5 w 50"/>
                <a:gd name="T11" fmla="*/ 0 h 80"/>
                <a:gd name="T12" fmla="*/ 23 w 50"/>
                <a:gd name="T13" fmla="*/ 45 h 80"/>
                <a:gd name="T14" fmla="*/ 34 w 50"/>
                <a:gd name="T15" fmla="*/ 64 h 80"/>
                <a:gd name="T16" fmla="*/ 41 w 50"/>
                <a:gd name="T17" fmla="*/ 71 h 80"/>
                <a:gd name="T18" fmla="*/ 50 w 50"/>
                <a:gd name="T19" fmla="*/ 76 h 80"/>
                <a:gd name="T20" fmla="*/ 47 w 5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80">
                  <a:moveTo>
                    <a:pt x="47" y="80"/>
                  </a:moveTo>
                  <a:lnTo>
                    <a:pt x="37" y="76"/>
                  </a:lnTo>
                  <a:lnTo>
                    <a:pt x="29" y="68"/>
                  </a:lnTo>
                  <a:lnTo>
                    <a:pt x="18" y="49"/>
                  </a:lnTo>
                  <a:lnTo>
                    <a:pt x="0" y="3"/>
                  </a:lnTo>
                  <a:lnTo>
                    <a:pt x="5" y="0"/>
                  </a:lnTo>
                  <a:lnTo>
                    <a:pt x="23" y="45"/>
                  </a:lnTo>
                  <a:lnTo>
                    <a:pt x="34" y="64"/>
                  </a:lnTo>
                  <a:lnTo>
                    <a:pt x="41" y="71"/>
                  </a:lnTo>
                  <a:lnTo>
                    <a:pt x="50" y="76"/>
                  </a:lnTo>
                  <a:lnTo>
                    <a:pt x="47" y="80"/>
                  </a:lnTo>
                  <a:close/>
                </a:path>
              </a:pathLst>
            </a:custGeom>
            <a:solidFill>
              <a:srgbClr val="000000"/>
            </a:solidFill>
            <a:ln w="9525">
              <a:solidFill>
                <a:schemeClr val="tx2"/>
              </a:solidFill>
              <a:round/>
              <a:headEnd/>
              <a:tailEnd/>
            </a:ln>
          </p:spPr>
          <p:txBody>
            <a:bodyPr/>
            <a:lstStyle/>
            <a:p>
              <a:endParaRPr lang="en-US" sz="3120"/>
            </a:p>
          </p:txBody>
        </p:sp>
        <p:sp>
          <p:nvSpPr>
            <p:cNvPr id="381170" name="Freeform 1266"/>
            <p:cNvSpPr>
              <a:spLocks/>
            </p:cNvSpPr>
            <p:nvPr/>
          </p:nvSpPr>
          <p:spPr bwMode="auto">
            <a:xfrm>
              <a:off x="960" y="1906"/>
              <a:ext cx="5" cy="5"/>
            </a:xfrm>
            <a:custGeom>
              <a:avLst/>
              <a:gdLst>
                <a:gd name="T0" fmla="*/ 6 w 9"/>
                <a:gd name="T1" fmla="*/ 1 h 9"/>
                <a:gd name="T2" fmla="*/ 9 w 9"/>
                <a:gd name="T3" fmla="*/ 9 h 9"/>
                <a:gd name="T4" fmla="*/ 1 w 9"/>
                <a:gd name="T5" fmla="*/ 4 h 9"/>
                <a:gd name="T6" fmla="*/ 4 w 9"/>
                <a:gd name="T7" fmla="*/ 0 h 9"/>
                <a:gd name="T8" fmla="*/ 0 w 9"/>
                <a:gd name="T9" fmla="*/ 3 h 9"/>
                <a:gd name="T10" fmla="*/ 6 w 9"/>
                <a:gd name="T11" fmla="*/ 1 h 9"/>
              </a:gdLst>
              <a:ahLst/>
              <a:cxnLst>
                <a:cxn ang="0">
                  <a:pos x="T0" y="T1"/>
                </a:cxn>
                <a:cxn ang="0">
                  <a:pos x="T2" y="T3"/>
                </a:cxn>
                <a:cxn ang="0">
                  <a:pos x="T4" y="T5"/>
                </a:cxn>
                <a:cxn ang="0">
                  <a:pos x="T6" y="T7"/>
                </a:cxn>
                <a:cxn ang="0">
                  <a:pos x="T8" y="T9"/>
                </a:cxn>
                <a:cxn ang="0">
                  <a:pos x="T10" y="T11"/>
                </a:cxn>
              </a:cxnLst>
              <a:rect l="0" t="0" r="r" b="b"/>
              <a:pathLst>
                <a:path w="9" h="9">
                  <a:moveTo>
                    <a:pt x="6" y="1"/>
                  </a:moveTo>
                  <a:lnTo>
                    <a:pt x="9" y="9"/>
                  </a:lnTo>
                  <a:lnTo>
                    <a:pt x="1" y="4"/>
                  </a:lnTo>
                  <a:lnTo>
                    <a:pt x="4" y="0"/>
                  </a:lnTo>
                  <a:lnTo>
                    <a:pt x="0" y="3"/>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81171" name="Freeform 1267"/>
            <p:cNvSpPr>
              <a:spLocks/>
            </p:cNvSpPr>
            <p:nvPr/>
          </p:nvSpPr>
          <p:spPr bwMode="auto">
            <a:xfrm>
              <a:off x="916" y="1868"/>
              <a:ext cx="24" cy="66"/>
            </a:xfrm>
            <a:custGeom>
              <a:avLst/>
              <a:gdLst>
                <a:gd name="T0" fmla="*/ 48 w 48"/>
                <a:gd name="T1" fmla="*/ 4 h 132"/>
                <a:gd name="T2" fmla="*/ 32 w 48"/>
                <a:gd name="T3" fmla="*/ 17 h 132"/>
                <a:gd name="T4" fmla="*/ 22 w 48"/>
                <a:gd name="T5" fmla="*/ 30 h 132"/>
                <a:gd name="T6" fmla="*/ 16 w 48"/>
                <a:gd name="T7" fmla="*/ 42 h 132"/>
                <a:gd name="T8" fmla="*/ 10 w 48"/>
                <a:gd name="T9" fmla="*/ 58 h 132"/>
                <a:gd name="T10" fmla="*/ 6 w 48"/>
                <a:gd name="T11" fmla="*/ 74 h 132"/>
                <a:gd name="T12" fmla="*/ 6 w 48"/>
                <a:gd name="T13" fmla="*/ 93 h 132"/>
                <a:gd name="T14" fmla="*/ 8 w 48"/>
                <a:gd name="T15" fmla="*/ 111 h 132"/>
                <a:gd name="T16" fmla="*/ 13 w 48"/>
                <a:gd name="T17" fmla="*/ 131 h 132"/>
                <a:gd name="T18" fmla="*/ 6 w 48"/>
                <a:gd name="T19" fmla="*/ 132 h 132"/>
                <a:gd name="T20" fmla="*/ 2 w 48"/>
                <a:gd name="T21" fmla="*/ 112 h 132"/>
                <a:gd name="T22" fmla="*/ 0 w 48"/>
                <a:gd name="T23" fmla="*/ 93 h 132"/>
                <a:gd name="T24" fmla="*/ 0 w 48"/>
                <a:gd name="T25" fmla="*/ 74 h 132"/>
                <a:gd name="T26" fmla="*/ 3 w 48"/>
                <a:gd name="T27" fmla="*/ 58 h 132"/>
                <a:gd name="T28" fmla="*/ 10 w 48"/>
                <a:gd name="T29" fmla="*/ 41 h 132"/>
                <a:gd name="T30" fmla="*/ 17 w 48"/>
                <a:gd name="T31" fmla="*/ 26 h 132"/>
                <a:gd name="T32" fmla="*/ 28 w 48"/>
                <a:gd name="T33" fmla="*/ 12 h 132"/>
                <a:gd name="T34" fmla="*/ 43 w 48"/>
                <a:gd name="T35" fmla="*/ 0 h 132"/>
                <a:gd name="T36" fmla="*/ 48 w 48"/>
                <a:gd name="T37"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32">
                  <a:moveTo>
                    <a:pt x="48" y="4"/>
                  </a:moveTo>
                  <a:lnTo>
                    <a:pt x="32" y="17"/>
                  </a:lnTo>
                  <a:lnTo>
                    <a:pt x="22" y="30"/>
                  </a:lnTo>
                  <a:lnTo>
                    <a:pt x="16" y="42"/>
                  </a:lnTo>
                  <a:lnTo>
                    <a:pt x="10" y="58"/>
                  </a:lnTo>
                  <a:lnTo>
                    <a:pt x="6" y="74"/>
                  </a:lnTo>
                  <a:lnTo>
                    <a:pt x="6" y="93"/>
                  </a:lnTo>
                  <a:lnTo>
                    <a:pt x="8" y="111"/>
                  </a:lnTo>
                  <a:lnTo>
                    <a:pt x="13" y="131"/>
                  </a:lnTo>
                  <a:lnTo>
                    <a:pt x="6" y="132"/>
                  </a:lnTo>
                  <a:lnTo>
                    <a:pt x="2" y="112"/>
                  </a:lnTo>
                  <a:lnTo>
                    <a:pt x="0" y="93"/>
                  </a:lnTo>
                  <a:lnTo>
                    <a:pt x="0" y="74"/>
                  </a:lnTo>
                  <a:lnTo>
                    <a:pt x="3" y="58"/>
                  </a:lnTo>
                  <a:lnTo>
                    <a:pt x="10" y="41"/>
                  </a:lnTo>
                  <a:lnTo>
                    <a:pt x="17" y="26"/>
                  </a:lnTo>
                  <a:lnTo>
                    <a:pt x="28" y="12"/>
                  </a:lnTo>
                  <a:lnTo>
                    <a:pt x="43" y="0"/>
                  </a:lnTo>
                  <a:lnTo>
                    <a:pt x="48" y="4"/>
                  </a:lnTo>
                  <a:close/>
                </a:path>
              </a:pathLst>
            </a:custGeom>
            <a:solidFill>
              <a:srgbClr val="000000"/>
            </a:solidFill>
            <a:ln w="9525">
              <a:solidFill>
                <a:schemeClr val="tx2"/>
              </a:solidFill>
              <a:round/>
              <a:headEnd/>
              <a:tailEnd/>
            </a:ln>
          </p:spPr>
          <p:txBody>
            <a:bodyPr/>
            <a:lstStyle/>
            <a:p>
              <a:endParaRPr lang="en-US" sz="3120"/>
            </a:p>
          </p:txBody>
        </p:sp>
        <p:sp>
          <p:nvSpPr>
            <p:cNvPr id="381172" name="Freeform 1268"/>
            <p:cNvSpPr>
              <a:spLocks/>
            </p:cNvSpPr>
            <p:nvPr/>
          </p:nvSpPr>
          <p:spPr bwMode="auto">
            <a:xfrm>
              <a:off x="938" y="1866"/>
              <a:ext cx="2" cy="4"/>
            </a:xfrm>
            <a:custGeom>
              <a:avLst/>
              <a:gdLst>
                <a:gd name="T0" fmla="*/ 5 w 5"/>
                <a:gd name="T1" fmla="*/ 3 h 7"/>
                <a:gd name="T2" fmla="*/ 3 w 5"/>
                <a:gd name="T3" fmla="*/ 0 h 7"/>
                <a:gd name="T4" fmla="*/ 0 w 5"/>
                <a:gd name="T5" fmla="*/ 3 h 7"/>
                <a:gd name="T6" fmla="*/ 5 w 5"/>
                <a:gd name="T7" fmla="*/ 7 h 7"/>
                <a:gd name="T8" fmla="*/ 0 w 5"/>
                <a:gd name="T9" fmla="*/ 6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3" y="0"/>
                  </a:lnTo>
                  <a:lnTo>
                    <a:pt x="0" y="3"/>
                  </a:lnTo>
                  <a:lnTo>
                    <a:pt x="5" y="7"/>
                  </a:lnTo>
                  <a:lnTo>
                    <a:pt x="0" y="6"/>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1173" name="Freeform 1269"/>
            <p:cNvSpPr>
              <a:spLocks/>
            </p:cNvSpPr>
            <p:nvPr/>
          </p:nvSpPr>
          <p:spPr bwMode="auto">
            <a:xfrm>
              <a:off x="919" y="1933"/>
              <a:ext cx="9" cy="28"/>
            </a:xfrm>
            <a:custGeom>
              <a:avLst/>
              <a:gdLst>
                <a:gd name="T0" fmla="*/ 7 w 19"/>
                <a:gd name="T1" fmla="*/ 0 h 54"/>
                <a:gd name="T2" fmla="*/ 0 w 19"/>
                <a:gd name="T3" fmla="*/ 1 h 54"/>
                <a:gd name="T4" fmla="*/ 13 w 19"/>
                <a:gd name="T5" fmla="*/ 54 h 54"/>
                <a:gd name="T6" fmla="*/ 19 w 19"/>
                <a:gd name="T7" fmla="*/ 53 h 54"/>
                <a:gd name="T8" fmla="*/ 7 w 19"/>
                <a:gd name="T9" fmla="*/ 0 h 54"/>
              </a:gdLst>
              <a:ahLst/>
              <a:cxnLst>
                <a:cxn ang="0">
                  <a:pos x="T0" y="T1"/>
                </a:cxn>
                <a:cxn ang="0">
                  <a:pos x="T2" y="T3"/>
                </a:cxn>
                <a:cxn ang="0">
                  <a:pos x="T4" y="T5"/>
                </a:cxn>
                <a:cxn ang="0">
                  <a:pos x="T6" y="T7"/>
                </a:cxn>
                <a:cxn ang="0">
                  <a:pos x="T8" y="T9"/>
                </a:cxn>
              </a:cxnLst>
              <a:rect l="0" t="0" r="r" b="b"/>
              <a:pathLst>
                <a:path w="19" h="54">
                  <a:moveTo>
                    <a:pt x="7" y="0"/>
                  </a:moveTo>
                  <a:lnTo>
                    <a:pt x="0" y="1"/>
                  </a:lnTo>
                  <a:lnTo>
                    <a:pt x="13" y="54"/>
                  </a:lnTo>
                  <a:lnTo>
                    <a:pt x="19" y="53"/>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1174" name="Freeform 1270"/>
            <p:cNvSpPr>
              <a:spLocks/>
            </p:cNvSpPr>
            <p:nvPr/>
          </p:nvSpPr>
          <p:spPr bwMode="auto">
            <a:xfrm>
              <a:off x="919" y="1933"/>
              <a:ext cx="3" cy="1"/>
            </a:xfrm>
            <a:custGeom>
              <a:avLst/>
              <a:gdLst>
                <a:gd name="T0" fmla="*/ 0 w 7"/>
                <a:gd name="T1" fmla="*/ 1 h 1"/>
                <a:gd name="T2" fmla="*/ 7 w 7"/>
                <a:gd name="T3" fmla="*/ 0 h 1"/>
                <a:gd name="T4" fmla="*/ 0 w 7"/>
                <a:gd name="T5" fmla="*/ 1 h 1"/>
              </a:gdLst>
              <a:ahLst/>
              <a:cxnLst>
                <a:cxn ang="0">
                  <a:pos x="T0" y="T1"/>
                </a:cxn>
                <a:cxn ang="0">
                  <a:pos x="T2" y="T3"/>
                </a:cxn>
                <a:cxn ang="0">
                  <a:pos x="T4" y="T5"/>
                </a:cxn>
              </a:cxnLst>
              <a:rect l="0" t="0" r="r" b="b"/>
              <a:pathLst>
                <a:path w="7" h="1">
                  <a:moveTo>
                    <a:pt x="0" y="1"/>
                  </a:moveTo>
                  <a:lnTo>
                    <a:pt x="7"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1175" name="Freeform 1271"/>
            <p:cNvSpPr>
              <a:spLocks/>
            </p:cNvSpPr>
            <p:nvPr/>
          </p:nvSpPr>
          <p:spPr bwMode="auto">
            <a:xfrm>
              <a:off x="901" y="1960"/>
              <a:ext cx="28" cy="65"/>
            </a:xfrm>
            <a:custGeom>
              <a:avLst/>
              <a:gdLst>
                <a:gd name="T0" fmla="*/ 55 w 56"/>
                <a:gd name="T1" fmla="*/ 0 h 129"/>
                <a:gd name="T2" fmla="*/ 56 w 56"/>
                <a:gd name="T3" fmla="*/ 18 h 129"/>
                <a:gd name="T4" fmla="*/ 52 w 56"/>
                <a:gd name="T5" fmla="*/ 33 h 129"/>
                <a:gd name="T6" fmla="*/ 33 w 56"/>
                <a:gd name="T7" fmla="*/ 67 h 129"/>
                <a:gd name="T8" fmla="*/ 14 w 56"/>
                <a:gd name="T9" fmla="*/ 97 h 129"/>
                <a:gd name="T10" fmla="*/ 8 w 56"/>
                <a:gd name="T11" fmla="*/ 111 h 129"/>
                <a:gd name="T12" fmla="*/ 6 w 56"/>
                <a:gd name="T13" fmla="*/ 129 h 129"/>
                <a:gd name="T14" fmla="*/ 0 w 56"/>
                <a:gd name="T15" fmla="*/ 129 h 129"/>
                <a:gd name="T16" fmla="*/ 1 w 56"/>
                <a:gd name="T17" fmla="*/ 111 h 129"/>
                <a:gd name="T18" fmla="*/ 9 w 56"/>
                <a:gd name="T19" fmla="*/ 94 h 129"/>
                <a:gd name="T20" fmla="*/ 29 w 56"/>
                <a:gd name="T21" fmla="*/ 62 h 129"/>
                <a:gd name="T22" fmla="*/ 46 w 56"/>
                <a:gd name="T23" fmla="*/ 32 h 129"/>
                <a:gd name="T24" fmla="*/ 50 w 56"/>
                <a:gd name="T25" fmla="*/ 18 h 129"/>
                <a:gd name="T26" fmla="*/ 49 w 56"/>
                <a:gd name="T27" fmla="*/ 0 h 129"/>
                <a:gd name="T28" fmla="*/ 55 w 56"/>
                <a:gd name="T2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29">
                  <a:moveTo>
                    <a:pt x="55" y="0"/>
                  </a:moveTo>
                  <a:lnTo>
                    <a:pt x="56" y="18"/>
                  </a:lnTo>
                  <a:lnTo>
                    <a:pt x="52" y="33"/>
                  </a:lnTo>
                  <a:lnTo>
                    <a:pt x="33" y="67"/>
                  </a:lnTo>
                  <a:lnTo>
                    <a:pt x="14" y="97"/>
                  </a:lnTo>
                  <a:lnTo>
                    <a:pt x="8" y="111"/>
                  </a:lnTo>
                  <a:lnTo>
                    <a:pt x="6" y="129"/>
                  </a:lnTo>
                  <a:lnTo>
                    <a:pt x="0" y="129"/>
                  </a:lnTo>
                  <a:lnTo>
                    <a:pt x="1" y="111"/>
                  </a:lnTo>
                  <a:lnTo>
                    <a:pt x="9" y="94"/>
                  </a:lnTo>
                  <a:lnTo>
                    <a:pt x="29" y="62"/>
                  </a:lnTo>
                  <a:lnTo>
                    <a:pt x="46" y="32"/>
                  </a:lnTo>
                  <a:lnTo>
                    <a:pt x="50" y="18"/>
                  </a:lnTo>
                  <a:lnTo>
                    <a:pt x="49" y="0"/>
                  </a:lnTo>
                  <a:lnTo>
                    <a:pt x="55" y="0"/>
                  </a:lnTo>
                  <a:close/>
                </a:path>
              </a:pathLst>
            </a:custGeom>
            <a:solidFill>
              <a:srgbClr val="000000"/>
            </a:solidFill>
            <a:ln w="9525">
              <a:solidFill>
                <a:schemeClr val="tx2"/>
              </a:solidFill>
              <a:round/>
              <a:headEnd/>
              <a:tailEnd/>
            </a:ln>
          </p:spPr>
          <p:txBody>
            <a:bodyPr/>
            <a:lstStyle/>
            <a:p>
              <a:endParaRPr lang="en-US" sz="3120"/>
            </a:p>
          </p:txBody>
        </p:sp>
        <p:sp>
          <p:nvSpPr>
            <p:cNvPr id="381176" name="Freeform 1272"/>
            <p:cNvSpPr>
              <a:spLocks/>
            </p:cNvSpPr>
            <p:nvPr/>
          </p:nvSpPr>
          <p:spPr bwMode="auto">
            <a:xfrm>
              <a:off x="901" y="2025"/>
              <a:ext cx="8" cy="36"/>
            </a:xfrm>
            <a:custGeom>
              <a:avLst/>
              <a:gdLst>
                <a:gd name="T0" fmla="*/ 6 w 17"/>
                <a:gd name="T1" fmla="*/ 0 h 73"/>
                <a:gd name="T2" fmla="*/ 8 w 17"/>
                <a:gd name="T3" fmla="*/ 20 h 73"/>
                <a:gd name="T4" fmla="*/ 12 w 17"/>
                <a:gd name="T5" fmla="*/ 37 h 73"/>
                <a:gd name="T6" fmla="*/ 17 w 17"/>
                <a:gd name="T7" fmla="*/ 54 h 73"/>
                <a:gd name="T8" fmla="*/ 17 w 17"/>
                <a:gd name="T9" fmla="*/ 73 h 73"/>
                <a:gd name="T10" fmla="*/ 11 w 17"/>
                <a:gd name="T11" fmla="*/ 73 h 73"/>
                <a:gd name="T12" fmla="*/ 11 w 17"/>
                <a:gd name="T13" fmla="*/ 54 h 73"/>
                <a:gd name="T14" fmla="*/ 6 w 17"/>
                <a:gd name="T15" fmla="*/ 38 h 73"/>
                <a:gd name="T16" fmla="*/ 1 w 17"/>
                <a:gd name="T17" fmla="*/ 22 h 73"/>
                <a:gd name="T18" fmla="*/ 0 w 17"/>
                <a:gd name="T19" fmla="*/ 0 h 73"/>
                <a:gd name="T20" fmla="*/ 6 w 17"/>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3">
                  <a:moveTo>
                    <a:pt x="6" y="0"/>
                  </a:moveTo>
                  <a:lnTo>
                    <a:pt x="8" y="20"/>
                  </a:lnTo>
                  <a:lnTo>
                    <a:pt x="12" y="37"/>
                  </a:lnTo>
                  <a:lnTo>
                    <a:pt x="17" y="54"/>
                  </a:lnTo>
                  <a:lnTo>
                    <a:pt x="17" y="73"/>
                  </a:lnTo>
                  <a:lnTo>
                    <a:pt x="11" y="73"/>
                  </a:lnTo>
                  <a:lnTo>
                    <a:pt x="11" y="54"/>
                  </a:lnTo>
                  <a:lnTo>
                    <a:pt x="6" y="38"/>
                  </a:lnTo>
                  <a:lnTo>
                    <a:pt x="1" y="22"/>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177" name="Freeform 1273"/>
            <p:cNvSpPr>
              <a:spLocks/>
            </p:cNvSpPr>
            <p:nvPr/>
          </p:nvSpPr>
          <p:spPr bwMode="auto">
            <a:xfrm>
              <a:off x="901" y="2025"/>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78" name="Freeform 1274"/>
            <p:cNvSpPr>
              <a:spLocks/>
            </p:cNvSpPr>
            <p:nvPr/>
          </p:nvSpPr>
          <p:spPr bwMode="auto">
            <a:xfrm>
              <a:off x="903" y="2061"/>
              <a:ext cx="6" cy="20"/>
            </a:xfrm>
            <a:custGeom>
              <a:avLst/>
              <a:gdLst>
                <a:gd name="T0" fmla="*/ 13 w 13"/>
                <a:gd name="T1" fmla="*/ 0 h 40"/>
                <a:gd name="T2" fmla="*/ 7 w 13"/>
                <a:gd name="T3" fmla="*/ 0 h 40"/>
                <a:gd name="T4" fmla="*/ 0 w 13"/>
                <a:gd name="T5" fmla="*/ 40 h 40"/>
                <a:gd name="T6" fmla="*/ 7 w 13"/>
                <a:gd name="T7" fmla="*/ 40 h 40"/>
                <a:gd name="T8" fmla="*/ 13 w 13"/>
                <a:gd name="T9" fmla="*/ 0 h 40"/>
              </a:gdLst>
              <a:ahLst/>
              <a:cxnLst>
                <a:cxn ang="0">
                  <a:pos x="T0" y="T1"/>
                </a:cxn>
                <a:cxn ang="0">
                  <a:pos x="T2" y="T3"/>
                </a:cxn>
                <a:cxn ang="0">
                  <a:pos x="T4" y="T5"/>
                </a:cxn>
                <a:cxn ang="0">
                  <a:pos x="T6" y="T7"/>
                </a:cxn>
                <a:cxn ang="0">
                  <a:pos x="T8" y="T9"/>
                </a:cxn>
              </a:cxnLst>
              <a:rect l="0" t="0" r="r" b="b"/>
              <a:pathLst>
                <a:path w="13" h="40">
                  <a:moveTo>
                    <a:pt x="13" y="0"/>
                  </a:moveTo>
                  <a:lnTo>
                    <a:pt x="7" y="0"/>
                  </a:lnTo>
                  <a:lnTo>
                    <a:pt x="0" y="40"/>
                  </a:lnTo>
                  <a:lnTo>
                    <a:pt x="7" y="40"/>
                  </a:lnTo>
                  <a:lnTo>
                    <a:pt x="13" y="0"/>
                  </a:lnTo>
                  <a:close/>
                </a:path>
              </a:pathLst>
            </a:custGeom>
            <a:solidFill>
              <a:srgbClr val="000000"/>
            </a:solidFill>
            <a:ln w="9525">
              <a:solidFill>
                <a:schemeClr val="tx2"/>
              </a:solidFill>
              <a:round/>
              <a:headEnd/>
              <a:tailEnd/>
            </a:ln>
          </p:spPr>
          <p:txBody>
            <a:bodyPr/>
            <a:lstStyle/>
            <a:p>
              <a:endParaRPr lang="en-US" sz="3120"/>
            </a:p>
          </p:txBody>
        </p:sp>
        <p:sp>
          <p:nvSpPr>
            <p:cNvPr id="381179" name="Freeform 1275"/>
            <p:cNvSpPr>
              <a:spLocks/>
            </p:cNvSpPr>
            <p:nvPr/>
          </p:nvSpPr>
          <p:spPr bwMode="auto">
            <a:xfrm>
              <a:off x="906" y="206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1180" name="Freeform 1276"/>
            <p:cNvSpPr>
              <a:spLocks/>
            </p:cNvSpPr>
            <p:nvPr/>
          </p:nvSpPr>
          <p:spPr bwMode="auto">
            <a:xfrm>
              <a:off x="902" y="2066"/>
              <a:ext cx="4" cy="15"/>
            </a:xfrm>
            <a:custGeom>
              <a:avLst/>
              <a:gdLst>
                <a:gd name="T0" fmla="*/ 1 w 8"/>
                <a:gd name="T1" fmla="*/ 31 h 31"/>
                <a:gd name="T2" fmla="*/ 0 w 8"/>
                <a:gd name="T3" fmla="*/ 16 h 31"/>
                <a:gd name="T4" fmla="*/ 1 w 8"/>
                <a:gd name="T5" fmla="*/ 0 h 31"/>
                <a:gd name="T6" fmla="*/ 8 w 8"/>
                <a:gd name="T7" fmla="*/ 0 h 31"/>
                <a:gd name="T8" fmla="*/ 6 w 8"/>
                <a:gd name="T9" fmla="*/ 16 h 31"/>
                <a:gd name="T10" fmla="*/ 6 w 8"/>
                <a:gd name="T11" fmla="*/ 31 h 31"/>
                <a:gd name="T12" fmla="*/ 1 w 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 h="31">
                  <a:moveTo>
                    <a:pt x="1" y="31"/>
                  </a:moveTo>
                  <a:lnTo>
                    <a:pt x="0" y="16"/>
                  </a:lnTo>
                  <a:lnTo>
                    <a:pt x="1" y="0"/>
                  </a:lnTo>
                  <a:lnTo>
                    <a:pt x="8" y="0"/>
                  </a:lnTo>
                  <a:lnTo>
                    <a:pt x="6" y="16"/>
                  </a:lnTo>
                  <a:lnTo>
                    <a:pt x="6" y="31"/>
                  </a:lnTo>
                  <a:lnTo>
                    <a:pt x="1" y="31"/>
                  </a:lnTo>
                  <a:close/>
                </a:path>
              </a:pathLst>
            </a:custGeom>
            <a:solidFill>
              <a:srgbClr val="000000"/>
            </a:solidFill>
            <a:ln w="9525">
              <a:solidFill>
                <a:schemeClr val="tx2"/>
              </a:solidFill>
              <a:round/>
              <a:headEnd/>
              <a:tailEnd/>
            </a:ln>
          </p:spPr>
          <p:txBody>
            <a:bodyPr/>
            <a:lstStyle/>
            <a:p>
              <a:endParaRPr lang="en-US" sz="3120"/>
            </a:p>
          </p:txBody>
        </p:sp>
        <p:sp>
          <p:nvSpPr>
            <p:cNvPr id="381181" name="Freeform 1277"/>
            <p:cNvSpPr>
              <a:spLocks/>
            </p:cNvSpPr>
            <p:nvPr/>
          </p:nvSpPr>
          <p:spPr bwMode="auto">
            <a:xfrm>
              <a:off x="903" y="2081"/>
              <a:ext cx="3" cy="1"/>
            </a:xfrm>
            <a:custGeom>
              <a:avLst/>
              <a:gdLst>
                <a:gd name="T0" fmla="*/ 7 w 7"/>
                <a:gd name="T1" fmla="*/ 0 w 7"/>
                <a:gd name="T2" fmla="*/ 5 w 7"/>
                <a:gd name="T3" fmla="*/ 0 w 7"/>
                <a:gd name="T4" fmla="*/ 7 w 7"/>
              </a:gdLst>
              <a:ahLst/>
              <a:cxnLst>
                <a:cxn ang="0">
                  <a:pos x="T0" y="0"/>
                </a:cxn>
                <a:cxn ang="0">
                  <a:pos x="T1" y="0"/>
                </a:cxn>
                <a:cxn ang="0">
                  <a:pos x="T2" y="0"/>
                </a:cxn>
                <a:cxn ang="0">
                  <a:pos x="T3" y="0"/>
                </a:cxn>
                <a:cxn ang="0">
                  <a:pos x="T4" y="0"/>
                </a:cxn>
              </a:cxnLst>
              <a:rect l="0" t="0" r="r" b="b"/>
              <a:pathLst>
                <a:path w="7">
                  <a:moveTo>
                    <a:pt x="7" y="0"/>
                  </a:moveTo>
                  <a:lnTo>
                    <a:pt x="0" y="0"/>
                  </a:lnTo>
                  <a:lnTo>
                    <a:pt x="5" y="0"/>
                  </a:ln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1182" name="Freeform 1278"/>
            <p:cNvSpPr>
              <a:spLocks/>
            </p:cNvSpPr>
            <p:nvPr/>
          </p:nvSpPr>
          <p:spPr bwMode="auto">
            <a:xfrm>
              <a:off x="893" y="2028"/>
              <a:ext cx="13" cy="38"/>
            </a:xfrm>
            <a:custGeom>
              <a:avLst/>
              <a:gdLst>
                <a:gd name="T0" fmla="*/ 19 w 24"/>
                <a:gd name="T1" fmla="*/ 74 h 74"/>
                <a:gd name="T2" fmla="*/ 18 w 24"/>
                <a:gd name="T3" fmla="*/ 55 h 74"/>
                <a:gd name="T4" fmla="*/ 13 w 24"/>
                <a:gd name="T5" fmla="*/ 38 h 74"/>
                <a:gd name="T6" fmla="*/ 0 w 24"/>
                <a:gd name="T7" fmla="*/ 3 h 74"/>
                <a:gd name="T8" fmla="*/ 4 w 24"/>
                <a:gd name="T9" fmla="*/ 0 h 74"/>
                <a:gd name="T10" fmla="*/ 18 w 24"/>
                <a:gd name="T11" fmla="*/ 35 h 74"/>
                <a:gd name="T12" fmla="*/ 23 w 24"/>
                <a:gd name="T13" fmla="*/ 55 h 74"/>
                <a:gd name="T14" fmla="*/ 24 w 24"/>
                <a:gd name="T15" fmla="*/ 74 h 74"/>
                <a:gd name="T16" fmla="*/ 19 w 24"/>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4">
                  <a:moveTo>
                    <a:pt x="19" y="74"/>
                  </a:moveTo>
                  <a:lnTo>
                    <a:pt x="18" y="55"/>
                  </a:lnTo>
                  <a:lnTo>
                    <a:pt x="13" y="38"/>
                  </a:lnTo>
                  <a:lnTo>
                    <a:pt x="0" y="3"/>
                  </a:lnTo>
                  <a:lnTo>
                    <a:pt x="4" y="0"/>
                  </a:lnTo>
                  <a:lnTo>
                    <a:pt x="18" y="35"/>
                  </a:lnTo>
                  <a:lnTo>
                    <a:pt x="23" y="55"/>
                  </a:lnTo>
                  <a:lnTo>
                    <a:pt x="24" y="74"/>
                  </a:lnTo>
                  <a:lnTo>
                    <a:pt x="19" y="74"/>
                  </a:lnTo>
                  <a:close/>
                </a:path>
              </a:pathLst>
            </a:custGeom>
            <a:solidFill>
              <a:srgbClr val="000000"/>
            </a:solidFill>
            <a:ln w="9525">
              <a:solidFill>
                <a:schemeClr val="tx2"/>
              </a:solidFill>
              <a:round/>
              <a:headEnd/>
              <a:tailEnd/>
            </a:ln>
          </p:spPr>
          <p:txBody>
            <a:bodyPr/>
            <a:lstStyle/>
            <a:p>
              <a:endParaRPr lang="en-US" sz="3120"/>
            </a:p>
          </p:txBody>
        </p:sp>
        <p:sp>
          <p:nvSpPr>
            <p:cNvPr id="381183" name="Freeform 1279"/>
            <p:cNvSpPr>
              <a:spLocks/>
            </p:cNvSpPr>
            <p:nvPr/>
          </p:nvSpPr>
          <p:spPr bwMode="auto">
            <a:xfrm>
              <a:off x="903" y="2066"/>
              <a:ext cx="3" cy="1"/>
            </a:xfrm>
            <a:custGeom>
              <a:avLst/>
              <a:gdLst>
                <a:gd name="T0" fmla="*/ 7 w 7"/>
                <a:gd name="T1" fmla="*/ 5 w 7"/>
                <a:gd name="T2" fmla="*/ 0 w 7"/>
                <a:gd name="T3" fmla="*/ 7 w 7"/>
              </a:gdLst>
              <a:ahLst/>
              <a:cxnLst>
                <a:cxn ang="0">
                  <a:pos x="T0" y="0"/>
                </a:cxn>
                <a:cxn ang="0">
                  <a:pos x="T1" y="0"/>
                </a:cxn>
                <a:cxn ang="0">
                  <a:pos x="T2" y="0"/>
                </a:cxn>
                <a:cxn ang="0">
                  <a:pos x="T3" y="0"/>
                </a:cxn>
              </a:cxnLst>
              <a:rect l="0" t="0" r="r" b="b"/>
              <a:pathLst>
                <a:path w="7">
                  <a:moveTo>
                    <a:pt x="7" y="0"/>
                  </a:moveTo>
                  <a:lnTo>
                    <a:pt x="5" y="0"/>
                  </a:ln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1184" name="Freeform 1280"/>
            <p:cNvSpPr>
              <a:spLocks/>
            </p:cNvSpPr>
            <p:nvPr/>
          </p:nvSpPr>
          <p:spPr bwMode="auto">
            <a:xfrm>
              <a:off x="873" y="2028"/>
              <a:ext cx="23" cy="32"/>
            </a:xfrm>
            <a:custGeom>
              <a:avLst/>
              <a:gdLst>
                <a:gd name="T0" fmla="*/ 44 w 44"/>
                <a:gd name="T1" fmla="*/ 4 h 62"/>
                <a:gd name="T2" fmla="*/ 26 w 44"/>
                <a:gd name="T3" fmla="*/ 35 h 62"/>
                <a:gd name="T4" fmla="*/ 5 w 44"/>
                <a:gd name="T5" fmla="*/ 62 h 62"/>
                <a:gd name="T6" fmla="*/ 0 w 44"/>
                <a:gd name="T7" fmla="*/ 58 h 62"/>
                <a:gd name="T8" fmla="*/ 21 w 44"/>
                <a:gd name="T9" fmla="*/ 30 h 62"/>
                <a:gd name="T10" fmla="*/ 40 w 44"/>
                <a:gd name="T11" fmla="*/ 0 h 62"/>
                <a:gd name="T12" fmla="*/ 44 w 44"/>
                <a:gd name="T13" fmla="*/ 4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44" y="4"/>
                  </a:moveTo>
                  <a:lnTo>
                    <a:pt x="26" y="35"/>
                  </a:lnTo>
                  <a:lnTo>
                    <a:pt x="5" y="62"/>
                  </a:lnTo>
                  <a:lnTo>
                    <a:pt x="0" y="58"/>
                  </a:lnTo>
                  <a:lnTo>
                    <a:pt x="21" y="30"/>
                  </a:lnTo>
                  <a:lnTo>
                    <a:pt x="40" y="0"/>
                  </a:lnTo>
                  <a:lnTo>
                    <a:pt x="44" y="4"/>
                  </a:lnTo>
                  <a:close/>
                </a:path>
              </a:pathLst>
            </a:custGeom>
            <a:solidFill>
              <a:srgbClr val="000000"/>
            </a:solidFill>
            <a:ln w="9525">
              <a:solidFill>
                <a:schemeClr val="tx2"/>
              </a:solidFill>
              <a:round/>
              <a:headEnd/>
              <a:tailEnd/>
            </a:ln>
          </p:spPr>
          <p:txBody>
            <a:bodyPr/>
            <a:lstStyle/>
            <a:p>
              <a:endParaRPr lang="en-US" sz="3120"/>
            </a:p>
          </p:txBody>
        </p:sp>
        <p:sp>
          <p:nvSpPr>
            <p:cNvPr id="381185" name="Freeform 1281"/>
            <p:cNvSpPr>
              <a:spLocks/>
            </p:cNvSpPr>
            <p:nvPr/>
          </p:nvSpPr>
          <p:spPr bwMode="auto">
            <a:xfrm>
              <a:off x="893" y="2026"/>
              <a:ext cx="3" cy="5"/>
            </a:xfrm>
            <a:custGeom>
              <a:avLst/>
              <a:gdLst>
                <a:gd name="T0" fmla="*/ 4 w 4"/>
                <a:gd name="T1" fmla="*/ 5 h 9"/>
                <a:gd name="T2" fmla="*/ 3 w 4"/>
                <a:gd name="T3" fmla="*/ 0 h 9"/>
                <a:gd name="T4" fmla="*/ 0 w 4"/>
                <a:gd name="T5" fmla="*/ 5 h 9"/>
                <a:gd name="T6" fmla="*/ 4 w 4"/>
                <a:gd name="T7" fmla="*/ 9 h 9"/>
                <a:gd name="T8" fmla="*/ 0 w 4"/>
                <a:gd name="T9" fmla="*/ 8 h 9"/>
                <a:gd name="T10" fmla="*/ 4 w 4"/>
                <a:gd name="T11" fmla="*/ 5 h 9"/>
              </a:gdLst>
              <a:ahLst/>
              <a:cxnLst>
                <a:cxn ang="0">
                  <a:pos x="T0" y="T1"/>
                </a:cxn>
                <a:cxn ang="0">
                  <a:pos x="T2" y="T3"/>
                </a:cxn>
                <a:cxn ang="0">
                  <a:pos x="T4" y="T5"/>
                </a:cxn>
                <a:cxn ang="0">
                  <a:pos x="T6" y="T7"/>
                </a:cxn>
                <a:cxn ang="0">
                  <a:pos x="T8" y="T9"/>
                </a:cxn>
                <a:cxn ang="0">
                  <a:pos x="T10" y="T11"/>
                </a:cxn>
              </a:cxnLst>
              <a:rect l="0" t="0" r="r" b="b"/>
              <a:pathLst>
                <a:path w="4" h="9">
                  <a:moveTo>
                    <a:pt x="4" y="5"/>
                  </a:moveTo>
                  <a:lnTo>
                    <a:pt x="3" y="0"/>
                  </a:lnTo>
                  <a:lnTo>
                    <a:pt x="0" y="5"/>
                  </a:lnTo>
                  <a:lnTo>
                    <a:pt x="4" y="9"/>
                  </a:lnTo>
                  <a:lnTo>
                    <a:pt x="0" y="8"/>
                  </a:lnTo>
                  <a:lnTo>
                    <a:pt x="4" y="5"/>
                  </a:lnTo>
                  <a:close/>
                </a:path>
              </a:pathLst>
            </a:custGeom>
            <a:solidFill>
              <a:srgbClr val="000000"/>
            </a:solidFill>
            <a:ln w="9525">
              <a:solidFill>
                <a:schemeClr val="tx2"/>
              </a:solidFill>
              <a:round/>
              <a:headEnd/>
              <a:tailEnd/>
            </a:ln>
          </p:spPr>
          <p:txBody>
            <a:bodyPr/>
            <a:lstStyle/>
            <a:p>
              <a:endParaRPr lang="en-US" sz="3120"/>
            </a:p>
          </p:txBody>
        </p:sp>
        <p:sp>
          <p:nvSpPr>
            <p:cNvPr id="381186" name="Freeform 1282"/>
            <p:cNvSpPr>
              <a:spLocks/>
            </p:cNvSpPr>
            <p:nvPr/>
          </p:nvSpPr>
          <p:spPr bwMode="auto">
            <a:xfrm>
              <a:off x="851" y="2057"/>
              <a:ext cx="25" cy="27"/>
            </a:xfrm>
            <a:custGeom>
              <a:avLst/>
              <a:gdLst>
                <a:gd name="T0" fmla="*/ 51 w 51"/>
                <a:gd name="T1" fmla="*/ 4 h 53"/>
                <a:gd name="T2" fmla="*/ 29 w 51"/>
                <a:gd name="T3" fmla="*/ 30 h 53"/>
                <a:gd name="T4" fmla="*/ 5 w 51"/>
                <a:gd name="T5" fmla="*/ 53 h 53"/>
                <a:gd name="T6" fmla="*/ 0 w 51"/>
                <a:gd name="T7" fmla="*/ 48 h 53"/>
                <a:gd name="T8" fmla="*/ 25 w 51"/>
                <a:gd name="T9" fmla="*/ 26 h 53"/>
                <a:gd name="T10" fmla="*/ 46 w 51"/>
                <a:gd name="T11" fmla="*/ 0 h 53"/>
                <a:gd name="T12" fmla="*/ 51 w 51"/>
                <a:gd name="T13" fmla="*/ 4 h 53"/>
              </a:gdLst>
              <a:ahLst/>
              <a:cxnLst>
                <a:cxn ang="0">
                  <a:pos x="T0" y="T1"/>
                </a:cxn>
                <a:cxn ang="0">
                  <a:pos x="T2" y="T3"/>
                </a:cxn>
                <a:cxn ang="0">
                  <a:pos x="T4" y="T5"/>
                </a:cxn>
                <a:cxn ang="0">
                  <a:pos x="T6" y="T7"/>
                </a:cxn>
                <a:cxn ang="0">
                  <a:pos x="T8" y="T9"/>
                </a:cxn>
                <a:cxn ang="0">
                  <a:pos x="T10" y="T11"/>
                </a:cxn>
                <a:cxn ang="0">
                  <a:pos x="T12" y="T13"/>
                </a:cxn>
              </a:cxnLst>
              <a:rect l="0" t="0" r="r" b="b"/>
              <a:pathLst>
                <a:path w="51" h="53">
                  <a:moveTo>
                    <a:pt x="51" y="4"/>
                  </a:moveTo>
                  <a:lnTo>
                    <a:pt x="29" y="30"/>
                  </a:lnTo>
                  <a:lnTo>
                    <a:pt x="5" y="53"/>
                  </a:lnTo>
                  <a:lnTo>
                    <a:pt x="0" y="48"/>
                  </a:lnTo>
                  <a:lnTo>
                    <a:pt x="25" y="26"/>
                  </a:lnTo>
                  <a:lnTo>
                    <a:pt x="46" y="0"/>
                  </a:lnTo>
                  <a:lnTo>
                    <a:pt x="51" y="4"/>
                  </a:lnTo>
                  <a:close/>
                </a:path>
              </a:pathLst>
            </a:custGeom>
            <a:solidFill>
              <a:srgbClr val="000000"/>
            </a:solidFill>
            <a:ln w="9525">
              <a:solidFill>
                <a:schemeClr val="tx2"/>
              </a:solidFill>
              <a:round/>
              <a:headEnd/>
              <a:tailEnd/>
            </a:ln>
          </p:spPr>
          <p:txBody>
            <a:bodyPr/>
            <a:lstStyle/>
            <a:p>
              <a:endParaRPr lang="en-US" sz="3120"/>
            </a:p>
          </p:txBody>
        </p:sp>
        <p:sp>
          <p:nvSpPr>
            <p:cNvPr id="381187" name="Freeform 1283"/>
            <p:cNvSpPr>
              <a:spLocks/>
            </p:cNvSpPr>
            <p:nvPr/>
          </p:nvSpPr>
          <p:spPr bwMode="auto">
            <a:xfrm>
              <a:off x="873" y="2057"/>
              <a:ext cx="3" cy="3"/>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w="9525">
              <a:solidFill>
                <a:schemeClr val="tx2"/>
              </a:solidFill>
              <a:round/>
              <a:headEnd/>
              <a:tailEnd/>
            </a:ln>
          </p:spPr>
          <p:txBody>
            <a:bodyPr/>
            <a:lstStyle/>
            <a:p>
              <a:endParaRPr lang="en-US" sz="3120"/>
            </a:p>
          </p:txBody>
        </p:sp>
        <p:sp>
          <p:nvSpPr>
            <p:cNvPr id="381188" name="Freeform 1284"/>
            <p:cNvSpPr>
              <a:spLocks/>
            </p:cNvSpPr>
            <p:nvPr/>
          </p:nvSpPr>
          <p:spPr bwMode="auto">
            <a:xfrm>
              <a:off x="851" y="1966"/>
              <a:ext cx="66" cy="118"/>
            </a:xfrm>
            <a:custGeom>
              <a:avLst/>
              <a:gdLst>
                <a:gd name="T0" fmla="*/ 0 w 133"/>
                <a:gd name="T1" fmla="*/ 231 h 236"/>
                <a:gd name="T2" fmla="*/ 57 w 133"/>
                <a:gd name="T3" fmla="*/ 149 h 236"/>
                <a:gd name="T4" fmla="*/ 78 w 133"/>
                <a:gd name="T5" fmla="*/ 113 h 236"/>
                <a:gd name="T6" fmla="*/ 99 w 133"/>
                <a:gd name="T7" fmla="*/ 75 h 236"/>
                <a:gd name="T8" fmla="*/ 116 w 133"/>
                <a:gd name="T9" fmla="*/ 37 h 236"/>
                <a:gd name="T10" fmla="*/ 128 w 133"/>
                <a:gd name="T11" fmla="*/ 0 h 236"/>
                <a:gd name="T12" fmla="*/ 133 w 133"/>
                <a:gd name="T13" fmla="*/ 3 h 236"/>
                <a:gd name="T14" fmla="*/ 121 w 133"/>
                <a:gd name="T15" fmla="*/ 40 h 236"/>
                <a:gd name="T16" fmla="*/ 104 w 133"/>
                <a:gd name="T17" fmla="*/ 79 h 236"/>
                <a:gd name="T18" fmla="*/ 83 w 133"/>
                <a:gd name="T19" fmla="*/ 117 h 236"/>
                <a:gd name="T20" fmla="*/ 61 w 133"/>
                <a:gd name="T21" fmla="*/ 154 h 236"/>
                <a:gd name="T22" fmla="*/ 5 w 133"/>
                <a:gd name="T23" fmla="*/ 236 h 236"/>
                <a:gd name="T24" fmla="*/ 0 w 133"/>
                <a:gd name="T25" fmla="*/ 23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36">
                  <a:moveTo>
                    <a:pt x="0" y="231"/>
                  </a:moveTo>
                  <a:lnTo>
                    <a:pt x="57" y="149"/>
                  </a:lnTo>
                  <a:lnTo>
                    <a:pt x="78" y="113"/>
                  </a:lnTo>
                  <a:lnTo>
                    <a:pt x="99" y="75"/>
                  </a:lnTo>
                  <a:lnTo>
                    <a:pt x="116" y="37"/>
                  </a:lnTo>
                  <a:lnTo>
                    <a:pt x="128" y="0"/>
                  </a:lnTo>
                  <a:lnTo>
                    <a:pt x="133" y="3"/>
                  </a:lnTo>
                  <a:lnTo>
                    <a:pt x="121" y="40"/>
                  </a:lnTo>
                  <a:lnTo>
                    <a:pt x="104" y="79"/>
                  </a:lnTo>
                  <a:lnTo>
                    <a:pt x="83" y="117"/>
                  </a:lnTo>
                  <a:lnTo>
                    <a:pt x="61" y="154"/>
                  </a:lnTo>
                  <a:lnTo>
                    <a:pt x="5" y="236"/>
                  </a:lnTo>
                  <a:lnTo>
                    <a:pt x="0" y="231"/>
                  </a:lnTo>
                  <a:close/>
                </a:path>
              </a:pathLst>
            </a:custGeom>
            <a:solidFill>
              <a:srgbClr val="000000"/>
            </a:solidFill>
            <a:ln w="9525">
              <a:solidFill>
                <a:schemeClr val="tx2"/>
              </a:solidFill>
              <a:round/>
              <a:headEnd/>
              <a:tailEnd/>
            </a:ln>
          </p:spPr>
          <p:txBody>
            <a:bodyPr/>
            <a:lstStyle/>
            <a:p>
              <a:endParaRPr lang="en-US" sz="3120"/>
            </a:p>
          </p:txBody>
        </p:sp>
        <p:sp>
          <p:nvSpPr>
            <p:cNvPr id="381189" name="Freeform 1285"/>
            <p:cNvSpPr>
              <a:spLocks/>
            </p:cNvSpPr>
            <p:nvPr/>
          </p:nvSpPr>
          <p:spPr bwMode="auto">
            <a:xfrm>
              <a:off x="851" y="2082"/>
              <a:ext cx="2"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1190" name="Freeform 1286"/>
            <p:cNvSpPr>
              <a:spLocks/>
            </p:cNvSpPr>
            <p:nvPr/>
          </p:nvSpPr>
          <p:spPr bwMode="auto">
            <a:xfrm>
              <a:off x="908" y="1904"/>
              <a:ext cx="10" cy="63"/>
            </a:xfrm>
            <a:custGeom>
              <a:avLst/>
              <a:gdLst>
                <a:gd name="T0" fmla="*/ 13 w 19"/>
                <a:gd name="T1" fmla="*/ 125 h 125"/>
                <a:gd name="T2" fmla="*/ 15 w 19"/>
                <a:gd name="T3" fmla="*/ 96 h 125"/>
                <a:gd name="T4" fmla="*/ 10 w 19"/>
                <a:gd name="T5" fmla="*/ 62 h 125"/>
                <a:gd name="T6" fmla="*/ 3 w 19"/>
                <a:gd name="T7" fmla="*/ 29 h 125"/>
                <a:gd name="T8" fmla="*/ 0 w 19"/>
                <a:gd name="T9" fmla="*/ 0 h 125"/>
                <a:gd name="T10" fmla="*/ 4 w 19"/>
                <a:gd name="T11" fmla="*/ 0 h 125"/>
                <a:gd name="T12" fmla="*/ 7 w 19"/>
                <a:gd name="T13" fmla="*/ 29 h 125"/>
                <a:gd name="T14" fmla="*/ 15 w 19"/>
                <a:gd name="T15" fmla="*/ 62 h 125"/>
                <a:gd name="T16" fmla="*/ 19 w 19"/>
                <a:gd name="T17" fmla="*/ 96 h 125"/>
                <a:gd name="T18" fmla="*/ 18 w 19"/>
                <a:gd name="T19" fmla="*/ 125 h 125"/>
                <a:gd name="T20" fmla="*/ 13 w 19"/>
                <a:gd name="T2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25">
                  <a:moveTo>
                    <a:pt x="13" y="125"/>
                  </a:moveTo>
                  <a:lnTo>
                    <a:pt x="15" y="96"/>
                  </a:lnTo>
                  <a:lnTo>
                    <a:pt x="10" y="62"/>
                  </a:lnTo>
                  <a:lnTo>
                    <a:pt x="3" y="29"/>
                  </a:lnTo>
                  <a:lnTo>
                    <a:pt x="0" y="0"/>
                  </a:lnTo>
                  <a:lnTo>
                    <a:pt x="4" y="0"/>
                  </a:lnTo>
                  <a:lnTo>
                    <a:pt x="7" y="29"/>
                  </a:lnTo>
                  <a:lnTo>
                    <a:pt x="15" y="62"/>
                  </a:lnTo>
                  <a:lnTo>
                    <a:pt x="19" y="96"/>
                  </a:lnTo>
                  <a:lnTo>
                    <a:pt x="18" y="125"/>
                  </a:lnTo>
                  <a:lnTo>
                    <a:pt x="13" y="125"/>
                  </a:lnTo>
                  <a:close/>
                </a:path>
              </a:pathLst>
            </a:custGeom>
            <a:solidFill>
              <a:srgbClr val="000000"/>
            </a:solidFill>
            <a:ln w="9525">
              <a:solidFill>
                <a:schemeClr val="tx2"/>
              </a:solidFill>
              <a:round/>
              <a:headEnd/>
              <a:tailEnd/>
            </a:ln>
          </p:spPr>
          <p:txBody>
            <a:bodyPr/>
            <a:lstStyle/>
            <a:p>
              <a:endParaRPr lang="en-US" sz="3120"/>
            </a:p>
          </p:txBody>
        </p:sp>
        <p:sp>
          <p:nvSpPr>
            <p:cNvPr id="381191" name="Freeform 1287"/>
            <p:cNvSpPr>
              <a:spLocks/>
            </p:cNvSpPr>
            <p:nvPr/>
          </p:nvSpPr>
          <p:spPr bwMode="auto">
            <a:xfrm>
              <a:off x="915" y="1966"/>
              <a:ext cx="2"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1192" name="Freeform 1288"/>
            <p:cNvSpPr>
              <a:spLocks/>
            </p:cNvSpPr>
            <p:nvPr/>
          </p:nvSpPr>
          <p:spPr bwMode="auto">
            <a:xfrm>
              <a:off x="908" y="1802"/>
              <a:ext cx="55" cy="102"/>
            </a:xfrm>
            <a:custGeom>
              <a:avLst/>
              <a:gdLst>
                <a:gd name="T0" fmla="*/ 0 w 109"/>
                <a:gd name="T1" fmla="*/ 204 h 204"/>
                <a:gd name="T2" fmla="*/ 3 w 109"/>
                <a:gd name="T3" fmla="*/ 186 h 204"/>
                <a:gd name="T4" fmla="*/ 6 w 109"/>
                <a:gd name="T5" fmla="*/ 170 h 204"/>
                <a:gd name="T6" fmla="*/ 19 w 109"/>
                <a:gd name="T7" fmla="*/ 143 h 204"/>
                <a:gd name="T8" fmla="*/ 36 w 109"/>
                <a:gd name="T9" fmla="*/ 120 h 204"/>
                <a:gd name="T10" fmla="*/ 55 w 109"/>
                <a:gd name="T11" fmla="*/ 100 h 204"/>
                <a:gd name="T12" fmla="*/ 73 w 109"/>
                <a:gd name="T13" fmla="*/ 79 h 204"/>
                <a:gd name="T14" fmla="*/ 90 w 109"/>
                <a:gd name="T15" fmla="*/ 56 h 204"/>
                <a:gd name="T16" fmla="*/ 96 w 109"/>
                <a:gd name="T17" fmla="*/ 43 h 204"/>
                <a:gd name="T18" fmla="*/ 100 w 109"/>
                <a:gd name="T19" fmla="*/ 29 h 204"/>
                <a:gd name="T20" fmla="*/ 103 w 109"/>
                <a:gd name="T21" fmla="*/ 15 h 204"/>
                <a:gd name="T22" fmla="*/ 105 w 109"/>
                <a:gd name="T23" fmla="*/ 0 h 204"/>
                <a:gd name="T24" fmla="*/ 109 w 109"/>
                <a:gd name="T25" fmla="*/ 0 h 204"/>
                <a:gd name="T26" fmla="*/ 108 w 109"/>
                <a:gd name="T27" fmla="*/ 18 h 204"/>
                <a:gd name="T28" fmla="*/ 105 w 109"/>
                <a:gd name="T29" fmla="*/ 32 h 204"/>
                <a:gd name="T30" fmla="*/ 100 w 109"/>
                <a:gd name="T31" fmla="*/ 47 h 204"/>
                <a:gd name="T32" fmla="*/ 94 w 109"/>
                <a:gd name="T33" fmla="*/ 61 h 204"/>
                <a:gd name="T34" fmla="*/ 77 w 109"/>
                <a:gd name="T35" fmla="*/ 84 h 204"/>
                <a:gd name="T36" fmla="*/ 59 w 109"/>
                <a:gd name="T37" fmla="*/ 105 h 204"/>
                <a:gd name="T38" fmla="*/ 41 w 109"/>
                <a:gd name="T39" fmla="*/ 125 h 204"/>
                <a:gd name="T40" fmla="*/ 24 w 109"/>
                <a:gd name="T41" fmla="*/ 148 h 204"/>
                <a:gd name="T42" fmla="*/ 10 w 109"/>
                <a:gd name="T43" fmla="*/ 173 h 204"/>
                <a:gd name="T44" fmla="*/ 7 w 109"/>
                <a:gd name="T45" fmla="*/ 189 h 204"/>
                <a:gd name="T46" fmla="*/ 4 w 109"/>
                <a:gd name="T47" fmla="*/ 204 h 204"/>
                <a:gd name="T48" fmla="*/ 0 w 109"/>
                <a:gd name="T4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204">
                  <a:moveTo>
                    <a:pt x="0" y="204"/>
                  </a:moveTo>
                  <a:lnTo>
                    <a:pt x="3" y="186"/>
                  </a:lnTo>
                  <a:lnTo>
                    <a:pt x="6" y="170"/>
                  </a:lnTo>
                  <a:lnTo>
                    <a:pt x="19" y="143"/>
                  </a:lnTo>
                  <a:lnTo>
                    <a:pt x="36" y="120"/>
                  </a:lnTo>
                  <a:lnTo>
                    <a:pt x="55" y="100"/>
                  </a:lnTo>
                  <a:lnTo>
                    <a:pt x="73" y="79"/>
                  </a:lnTo>
                  <a:lnTo>
                    <a:pt x="90" y="56"/>
                  </a:lnTo>
                  <a:lnTo>
                    <a:pt x="96" y="43"/>
                  </a:lnTo>
                  <a:lnTo>
                    <a:pt x="100" y="29"/>
                  </a:lnTo>
                  <a:lnTo>
                    <a:pt x="103" y="15"/>
                  </a:lnTo>
                  <a:lnTo>
                    <a:pt x="105" y="0"/>
                  </a:lnTo>
                  <a:lnTo>
                    <a:pt x="109" y="0"/>
                  </a:lnTo>
                  <a:lnTo>
                    <a:pt x="108" y="18"/>
                  </a:lnTo>
                  <a:lnTo>
                    <a:pt x="105" y="32"/>
                  </a:lnTo>
                  <a:lnTo>
                    <a:pt x="100" y="47"/>
                  </a:lnTo>
                  <a:lnTo>
                    <a:pt x="94" y="61"/>
                  </a:lnTo>
                  <a:lnTo>
                    <a:pt x="77" y="84"/>
                  </a:lnTo>
                  <a:lnTo>
                    <a:pt x="59" y="105"/>
                  </a:lnTo>
                  <a:lnTo>
                    <a:pt x="41" y="125"/>
                  </a:lnTo>
                  <a:lnTo>
                    <a:pt x="24" y="148"/>
                  </a:lnTo>
                  <a:lnTo>
                    <a:pt x="10" y="173"/>
                  </a:lnTo>
                  <a:lnTo>
                    <a:pt x="7" y="189"/>
                  </a:lnTo>
                  <a:lnTo>
                    <a:pt x="4" y="204"/>
                  </a:lnTo>
                  <a:lnTo>
                    <a:pt x="0" y="204"/>
                  </a:lnTo>
                  <a:close/>
                </a:path>
              </a:pathLst>
            </a:custGeom>
            <a:solidFill>
              <a:srgbClr val="000000"/>
            </a:solidFill>
            <a:ln w="9525">
              <a:solidFill>
                <a:schemeClr val="tx2"/>
              </a:solidFill>
              <a:round/>
              <a:headEnd/>
              <a:tailEnd/>
            </a:ln>
          </p:spPr>
          <p:txBody>
            <a:bodyPr/>
            <a:lstStyle/>
            <a:p>
              <a:endParaRPr lang="en-US" sz="3120"/>
            </a:p>
          </p:txBody>
        </p:sp>
        <p:sp>
          <p:nvSpPr>
            <p:cNvPr id="381193" name="Freeform 1289"/>
            <p:cNvSpPr>
              <a:spLocks/>
            </p:cNvSpPr>
            <p:nvPr/>
          </p:nvSpPr>
          <p:spPr bwMode="auto">
            <a:xfrm>
              <a:off x="908" y="1904"/>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94" name="Freeform 1290"/>
            <p:cNvSpPr>
              <a:spLocks/>
            </p:cNvSpPr>
            <p:nvPr/>
          </p:nvSpPr>
          <p:spPr bwMode="auto">
            <a:xfrm>
              <a:off x="925" y="1675"/>
              <a:ext cx="38" cy="127"/>
            </a:xfrm>
            <a:custGeom>
              <a:avLst/>
              <a:gdLst>
                <a:gd name="T0" fmla="*/ 72 w 76"/>
                <a:gd name="T1" fmla="*/ 254 h 254"/>
                <a:gd name="T2" fmla="*/ 69 w 76"/>
                <a:gd name="T3" fmla="*/ 217 h 254"/>
                <a:gd name="T4" fmla="*/ 61 w 76"/>
                <a:gd name="T5" fmla="*/ 187 h 254"/>
                <a:gd name="T6" fmla="*/ 49 w 76"/>
                <a:gd name="T7" fmla="*/ 157 h 254"/>
                <a:gd name="T8" fmla="*/ 37 w 76"/>
                <a:gd name="T9" fmla="*/ 128 h 254"/>
                <a:gd name="T10" fmla="*/ 23 w 76"/>
                <a:gd name="T11" fmla="*/ 99 h 254"/>
                <a:gd name="T12" fmla="*/ 11 w 76"/>
                <a:gd name="T13" fmla="*/ 70 h 254"/>
                <a:gd name="T14" fmla="*/ 3 w 76"/>
                <a:gd name="T15" fmla="*/ 35 h 254"/>
                <a:gd name="T16" fmla="*/ 0 w 76"/>
                <a:gd name="T17" fmla="*/ 0 h 254"/>
                <a:gd name="T18" fmla="*/ 5 w 76"/>
                <a:gd name="T19" fmla="*/ 0 h 254"/>
                <a:gd name="T20" fmla="*/ 8 w 76"/>
                <a:gd name="T21" fmla="*/ 35 h 254"/>
                <a:gd name="T22" fmla="*/ 15 w 76"/>
                <a:gd name="T23" fmla="*/ 67 h 254"/>
                <a:gd name="T24" fmla="*/ 28 w 76"/>
                <a:gd name="T25" fmla="*/ 96 h 254"/>
                <a:gd name="T26" fmla="*/ 41 w 76"/>
                <a:gd name="T27" fmla="*/ 125 h 254"/>
                <a:gd name="T28" fmla="*/ 54 w 76"/>
                <a:gd name="T29" fmla="*/ 154 h 254"/>
                <a:gd name="T30" fmla="*/ 66 w 76"/>
                <a:gd name="T31" fmla="*/ 184 h 254"/>
                <a:gd name="T32" fmla="*/ 73 w 76"/>
                <a:gd name="T33" fmla="*/ 217 h 254"/>
                <a:gd name="T34" fmla="*/ 76 w 76"/>
                <a:gd name="T35" fmla="*/ 254 h 254"/>
                <a:gd name="T36" fmla="*/ 72 w 76"/>
                <a:gd name="T37"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254">
                  <a:moveTo>
                    <a:pt x="72" y="254"/>
                  </a:moveTo>
                  <a:lnTo>
                    <a:pt x="69" y="217"/>
                  </a:lnTo>
                  <a:lnTo>
                    <a:pt x="61" y="187"/>
                  </a:lnTo>
                  <a:lnTo>
                    <a:pt x="49" y="157"/>
                  </a:lnTo>
                  <a:lnTo>
                    <a:pt x="37" y="128"/>
                  </a:lnTo>
                  <a:lnTo>
                    <a:pt x="23" y="99"/>
                  </a:lnTo>
                  <a:lnTo>
                    <a:pt x="11" y="70"/>
                  </a:lnTo>
                  <a:lnTo>
                    <a:pt x="3" y="35"/>
                  </a:lnTo>
                  <a:lnTo>
                    <a:pt x="0" y="0"/>
                  </a:lnTo>
                  <a:lnTo>
                    <a:pt x="5" y="0"/>
                  </a:lnTo>
                  <a:lnTo>
                    <a:pt x="8" y="35"/>
                  </a:lnTo>
                  <a:lnTo>
                    <a:pt x="15" y="67"/>
                  </a:lnTo>
                  <a:lnTo>
                    <a:pt x="28" y="96"/>
                  </a:lnTo>
                  <a:lnTo>
                    <a:pt x="41" y="125"/>
                  </a:lnTo>
                  <a:lnTo>
                    <a:pt x="54" y="154"/>
                  </a:lnTo>
                  <a:lnTo>
                    <a:pt x="66" y="184"/>
                  </a:lnTo>
                  <a:lnTo>
                    <a:pt x="73" y="217"/>
                  </a:lnTo>
                  <a:lnTo>
                    <a:pt x="76" y="254"/>
                  </a:lnTo>
                  <a:lnTo>
                    <a:pt x="72" y="254"/>
                  </a:lnTo>
                  <a:close/>
                </a:path>
              </a:pathLst>
            </a:custGeom>
            <a:solidFill>
              <a:srgbClr val="000000"/>
            </a:solidFill>
            <a:ln w="9525">
              <a:solidFill>
                <a:schemeClr val="tx2"/>
              </a:solidFill>
              <a:round/>
              <a:headEnd/>
              <a:tailEnd/>
            </a:ln>
          </p:spPr>
          <p:txBody>
            <a:bodyPr/>
            <a:lstStyle/>
            <a:p>
              <a:endParaRPr lang="en-US" sz="3120"/>
            </a:p>
          </p:txBody>
        </p:sp>
        <p:sp>
          <p:nvSpPr>
            <p:cNvPr id="381195" name="Freeform 1291"/>
            <p:cNvSpPr>
              <a:spLocks/>
            </p:cNvSpPr>
            <p:nvPr/>
          </p:nvSpPr>
          <p:spPr bwMode="auto">
            <a:xfrm>
              <a:off x="960" y="1802"/>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1196" name="Freeform 1292"/>
            <p:cNvSpPr>
              <a:spLocks/>
            </p:cNvSpPr>
            <p:nvPr/>
          </p:nvSpPr>
          <p:spPr bwMode="auto">
            <a:xfrm>
              <a:off x="925" y="1618"/>
              <a:ext cx="13" cy="57"/>
            </a:xfrm>
            <a:custGeom>
              <a:avLst/>
              <a:gdLst>
                <a:gd name="T0" fmla="*/ 0 w 26"/>
                <a:gd name="T1" fmla="*/ 114 h 114"/>
                <a:gd name="T2" fmla="*/ 2 w 26"/>
                <a:gd name="T3" fmla="*/ 79 h 114"/>
                <a:gd name="T4" fmla="*/ 6 w 26"/>
                <a:gd name="T5" fmla="*/ 42 h 114"/>
                <a:gd name="T6" fmla="*/ 14 w 26"/>
                <a:gd name="T7" fmla="*/ 15 h 114"/>
                <a:gd name="T8" fmla="*/ 22 w 26"/>
                <a:gd name="T9" fmla="*/ 0 h 114"/>
                <a:gd name="T10" fmla="*/ 26 w 26"/>
                <a:gd name="T11" fmla="*/ 4 h 114"/>
                <a:gd name="T12" fmla="*/ 18 w 26"/>
                <a:gd name="T13" fmla="*/ 18 h 114"/>
                <a:gd name="T14" fmla="*/ 11 w 26"/>
                <a:gd name="T15" fmla="*/ 45 h 114"/>
                <a:gd name="T16" fmla="*/ 6 w 26"/>
                <a:gd name="T17" fmla="*/ 79 h 114"/>
                <a:gd name="T18" fmla="*/ 5 w 26"/>
                <a:gd name="T19" fmla="*/ 114 h 114"/>
                <a:gd name="T20" fmla="*/ 0 w 26"/>
                <a:gd name="T2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4">
                  <a:moveTo>
                    <a:pt x="0" y="114"/>
                  </a:moveTo>
                  <a:lnTo>
                    <a:pt x="2" y="79"/>
                  </a:lnTo>
                  <a:lnTo>
                    <a:pt x="6" y="42"/>
                  </a:lnTo>
                  <a:lnTo>
                    <a:pt x="14" y="15"/>
                  </a:lnTo>
                  <a:lnTo>
                    <a:pt x="22" y="0"/>
                  </a:lnTo>
                  <a:lnTo>
                    <a:pt x="26" y="4"/>
                  </a:lnTo>
                  <a:lnTo>
                    <a:pt x="18" y="18"/>
                  </a:lnTo>
                  <a:lnTo>
                    <a:pt x="11" y="45"/>
                  </a:lnTo>
                  <a:lnTo>
                    <a:pt x="6" y="79"/>
                  </a:lnTo>
                  <a:lnTo>
                    <a:pt x="5" y="114"/>
                  </a:lnTo>
                  <a:lnTo>
                    <a:pt x="0" y="114"/>
                  </a:lnTo>
                  <a:close/>
                </a:path>
              </a:pathLst>
            </a:custGeom>
            <a:solidFill>
              <a:srgbClr val="000000"/>
            </a:solidFill>
            <a:ln w="9525">
              <a:solidFill>
                <a:schemeClr val="tx2"/>
              </a:solidFill>
              <a:round/>
              <a:headEnd/>
              <a:tailEnd/>
            </a:ln>
          </p:spPr>
          <p:txBody>
            <a:bodyPr/>
            <a:lstStyle/>
            <a:p>
              <a:endParaRPr lang="en-US" sz="3120"/>
            </a:p>
          </p:txBody>
        </p:sp>
        <p:sp>
          <p:nvSpPr>
            <p:cNvPr id="381197" name="Freeform 1293"/>
            <p:cNvSpPr>
              <a:spLocks/>
            </p:cNvSpPr>
            <p:nvPr/>
          </p:nvSpPr>
          <p:spPr bwMode="auto">
            <a:xfrm>
              <a:off x="925" y="1675"/>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198" name="Freeform 1294"/>
            <p:cNvSpPr>
              <a:spLocks/>
            </p:cNvSpPr>
            <p:nvPr/>
          </p:nvSpPr>
          <p:spPr bwMode="auto">
            <a:xfrm>
              <a:off x="935" y="1618"/>
              <a:ext cx="3" cy="3"/>
            </a:xfrm>
            <a:custGeom>
              <a:avLst/>
              <a:gdLst>
                <a:gd name="T0" fmla="*/ 4 w 6"/>
                <a:gd name="T1" fmla="*/ 4 h 4"/>
                <a:gd name="T2" fmla="*/ 6 w 6"/>
                <a:gd name="T3" fmla="*/ 1 h 4"/>
                <a:gd name="T4" fmla="*/ 0 w 6"/>
                <a:gd name="T5" fmla="*/ 1 h 4"/>
                <a:gd name="T6" fmla="*/ 0 w 6"/>
                <a:gd name="T7" fmla="*/ 0 h 4"/>
                <a:gd name="T8" fmla="*/ 4 w 6"/>
                <a:gd name="T9" fmla="*/ 4 h 4"/>
              </a:gdLst>
              <a:ahLst/>
              <a:cxnLst>
                <a:cxn ang="0">
                  <a:pos x="T0" y="T1"/>
                </a:cxn>
                <a:cxn ang="0">
                  <a:pos x="T2" y="T3"/>
                </a:cxn>
                <a:cxn ang="0">
                  <a:pos x="T4" y="T5"/>
                </a:cxn>
                <a:cxn ang="0">
                  <a:pos x="T6" y="T7"/>
                </a:cxn>
                <a:cxn ang="0">
                  <a:pos x="T8" y="T9"/>
                </a:cxn>
              </a:cxnLst>
              <a:rect l="0" t="0" r="r" b="b"/>
              <a:pathLst>
                <a:path w="6" h="4">
                  <a:moveTo>
                    <a:pt x="4" y="4"/>
                  </a:moveTo>
                  <a:lnTo>
                    <a:pt x="6" y="1"/>
                  </a:lnTo>
                  <a:lnTo>
                    <a:pt x="0" y="1"/>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1199" name="Freeform 1295"/>
            <p:cNvSpPr>
              <a:spLocks/>
            </p:cNvSpPr>
            <p:nvPr/>
          </p:nvSpPr>
          <p:spPr bwMode="auto">
            <a:xfrm>
              <a:off x="957" y="2417"/>
              <a:ext cx="46" cy="15"/>
            </a:xfrm>
            <a:custGeom>
              <a:avLst/>
              <a:gdLst>
                <a:gd name="T0" fmla="*/ 1 w 91"/>
                <a:gd name="T1" fmla="*/ 0 h 28"/>
                <a:gd name="T2" fmla="*/ 91 w 91"/>
                <a:gd name="T3" fmla="*/ 21 h 28"/>
                <a:gd name="T4" fmla="*/ 90 w 91"/>
                <a:gd name="T5" fmla="*/ 28 h 28"/>
                <a:gd name="T6" fmla="*/ 0 w 91"/>
                <a:gd name="T7" fmla="*/ 7 h 28"/>
                <a:gd name="T8" fmla="*/ 1 w 91"/>
                <a:gd name="T9" fmla="*/ 0 h 28"/>
              </a:gdLst>
              <a:ahLst/>
              <a:cxnLst>
                <a:cxn ang="0">
                  <a:pos x="T0" y="T1"/>
                </a:cxn>
                <a:cxn ang="0">
                  <a:pos x="T2" y="T3"/>
                </a:cxn>
                <a:cxn ang="0">
                  <a:pos x="T4" y="T5"/>
                </a:cxn>
                <a:cxn ang="0">
                  <a:pos x="T6" y="T7"/>
                </a:cxn>
                <a:cxn ang="0">
                  <a:pos x="T8" y="T9"/>
                </a:cxn>
              </a:cxnLst>
              <a:rect l="0" t="0" r="r" b="b"/>
              <a:pathLst>
                <a:path w="91" h="28">
                  <a:moveTo>
                    <a:pt x="1" y="0"/>
                  </a:moveTo>
                  <a:lnTo>
                    <a:pt x="91" y="21"/>
                  </a:lnTo>
                  <a:lnTo>
                    <a:pt x="90" y="28"/>
                  </a:ln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1200" name="Freeform 1296"/>
            <p:cNvSpPr>
              <a:spLocks/>
            </p:cNvSpPr>
            <p:nvPr/>
          </p:nvSpPr>
          <p:spPr bwMode="auto">
            <a:xfrm>
              <a:off x="1002" y="2402"/>
              <a:ext cx="108" cy="33"/>
            </a:xfrm>
            <a:custGeom>
              <a:avLst/>
              <a:gdLst>
                <a:gd name="T0" fmla="*/ 1 w 215"/>
                <a:gd name="T1" fmla="*/ 52 h 66"/>
                <a:gd name="T2" fmla="*/ 29 w 215"/>
                <a:gd name="T3" fmla="*/ 56 h 66"/>
                <a:gd name="T4" fmla="*/ 58 w 215"/>
                <a:gd name="T5" fmla="*/ 58 h 66"/>
                <a:gd name="T6" fmla="*/ 85 w 215"/>
                <a:gd name="T7" fmla="*/ 56 h 66"/>
                <a:gd name="T8" fmla="*/ 114 w 215"/>
                <a:gd name="T9" fmla="*/ 52 h 66"/>
                <a:gd name="T10" fmla="*/ 142 w 215"/>
                <a:gd name="T11" fmla="*/ 44 h 66"/>
                <a:gd name="T12" fmla="*/ 165 w 215"/>
                <a:gd name="T13" fmla="*/ 34 h 66"/>
                <a:gd name="T14" fmla="*/ 189 w 215"/>
                <a:gd name="T15" fmla="*/ 18 h 66"/>
                <a:gd name="T16" fmla="*/ 210 w 215"/>
                <a:gd name="T17" fmla="*/ 0 h 66"/>
                <a:gd name="T18" fmla="*/ 215 w 215"/>
                <a:gd name="T19" fmla="*/ 6 h 66"/>
                <a:gd name="T20" fmla="*/ 194 w 215"/>
                <a:gd name="T21" fmla="*/ 24 h 66"/>
                <a:gd name="T22" fmla="*/ 169 w 215"/>
                <a:gd name="T23" fmla="*/ 40 h 66"/>
                <a:gd name="T24" fmla="*/ 143 w 215"/>
                <a:gd name="T25" fmla="*/ 52 h 66"/>
                <a:gd name="T26" fmla="*/ 116 w 215"/>
                <a:gd name="T27" fmla="*/ 59 h 66"/>
                <a:gd name="T28" fmla="*/ 85 w 215"/>
                <a:gd name="T29" fmla="*/ 64 h 66"/>
                <a:gd name="T30" fmla="*/ 58 w 215"/>
                <a:gd name="T31" fmla="*/ 66 h 66"/>
                <a:gd name="T32" fmla="*/ 29 w 215"/>
                <a:gd name="T33" fmla="*/ 64 h 66"/>
                <a:gd name="T34" fmla="*/ 0 w 215"/>
                <a:gd name="T35" fmla="*/ 59 h 66"/>
                <a:gd name="T36" fmla="*/ 1 w 215"/>
                <a:gd name="T37"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66">
                  <a:moveTo>
                    <a:pt x="1" y="52"/>
                  </a:moveTo>
                  <a:lnTo>
                    <a:pt x="29" y="56"/>
                  </a:lnTo>
                  <a:lnTo>
                    <a:pt x="58" y="58"/>
                  </a:lnTo>
                  <a:lnTo>
                    <a:pt x="85" y="56"/>
                  </a:lnTo>
                  <a:lnTo>
                    <a:pt x="114" y="52"/>
                  </a:lnTo>
                  <a:lnTo>
                    <a:pt x="142" y="44"/>
                  </a:lnTo>
                  <a:lnTo>
                    <a:pt x="165" y="34"/>
                  </a:lnTo>
                  <a:lnTo>
                    <a:pt x="189" y="18"/>
                  </a:lnTo>
                  <a:lnTo>
                    <a:pt x="210" y="0"/>
                  </a:lnTo>
                  <a:lnTo>
                    <a:pt x="215" y="6"/>
                  </a:lnTo>
                  <a:lnTo>
                    <a:pt x="194" y="24"/>
                  </a:lnTo>
                  <a:lnTo>
                    <a:pt x="169" y="40"/>
                  </a:lnTo>
                  <a:lnTo>
                    <a:pt x="143" y="52"/>
                  </a:lnTo>
                  <a:lnTo>
                    <a:pt x="116" y="59"/>
                  </a:lnTo>
                  <a:lnTo>
                    <a:pt x="85" y="64"/>
                  </a:lnTo>
                  <a:lnTo>
                    <a:pt x="58" y="66"/>
                  </a:lnTo>
                  <a:lnTo>
                    <a:pt x="29" y="64"/>
                  </a:lnTo>
                  <a:lnTo>
                    <a:pt x="0" y="59"/>
                  </a:lnTo>
                  <a:lnTo>
                    <a:pt x="1" y="52"/>
                  </a:lnTo>
                  <a:close/>
                </a:path>
              </a:pathLst>
            </a:custGeom>
            <a:solidFill>
              <a:srgbClr val="000000"/>
            </a:solidFill>
            <a:ln w="9525">
              <a:solidFill>
                <a:schemeClr val="tx2"/>
              </a:solidFill>
              <a:round/>
              <a:headEnd/>
              <a:tailEnd/>
            </a:ln>
          </p:spPr>
          <p:txBody>
            <a:bodyPr/>
            <a:lstStyle/>
            <a:p>
              <a:endParaRPr lang="en-US" sz="3120"/>
            </a:p>
          </p:txBody>
        </p:sp>
        <p:sp>
          <p:nvSpPr>
            <p:cNvPr id="381201" name="Freeform 1297"/>
            <p:cNvSpPr>
              <a:spLocks/>
            </p:cNvSpPr>
            <p:nvPr/>
          </p:nvSpPr>
          <p:spPr bwMode="auto">
            <a:xfrm>
              <a:off x="1002" y="2428"/>
              <a:ext cx="1" cy="4"/>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1202" name="Freeform 1298"/>
            <p:cNvSpPr>
              <a:spLocks/>
            </p:cNvSpPr>
            <p:nvPr/>
          </p:nvSpPr>
          <p:spPr bwMode="auto">
            <a:xfrm>
              <a:off x="1108" y="2340"/>
              <a:ext cx="77" cy="65"/>
            </a:xfrm>
            <a:custGeom>
              <a:avLst/>
              <a:gdLst>
                <a:gd name="T0" fmla="*/ 0 w 156"/>
                <a:gd name="T1" fmla="*/ 123 h 129"/>
                <a:gd name="T2" fmla="*/ 38 w 156"/>
                <a:gd name="T3" fmla="*/ 93 h 129"/>
                <a:gd name="T4" fmla="*/ 81 w 156"/>
                <a:gd name="T5" fmla="*/ 64 h 129"/>
                <a:gd name="T6" fmla="*/ 121 w 156"/>
                <a:gd name="T7" fmla="*/ 35 h 129"/>
                <a:gd name="T8" fmla="*/ 136 w 156"/>
                <a:gd name="T9" fmla="*/ 20 h 129"/>
                <a:gd name="T10" fmla="*/ 150 w 156"/>
                <a:gd name="T11" fmla="*/ 0 h 129"/>
                <a:gd name="T12" fmla="*/ 156 w 156"/>
                <a:gd name="T13" fmla="*/ 4 h 129"/>
                <a:gd name="T14" fmla="*/ 142 w 156"/>
                <a:gd name="T15" fmla="*/ 24 h 129"/>
                <a:gd name="T16" fmla="*/ 125 w 156"/>
                <a:gd name="T17" fmla="*/ 41 h 129"/>
                <a:gd name="T18" fmla="*/ 86 w 156"/>
                <a:gd name="T19" fmla="*/ 70 h 129"/>
                <a:gd name="T20" fmla="*/ 43 w 156"/>
                <a:gd name="T21" fmla="*/ 99 h 129"/>
                <a:gd name="T22" fmla="*/ 5 w 156"/>
                <a:gd name="T23" fmla="*/ 129 h 129"/>
                <a:gd name="T24" fmla="*/ 0 w 156"/>
                <a:gd name="T25"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29">
                  <a:moveTo>
                    <a:pt x="0" y="123"/>
                  </a:moveTo>
                  <a:lnTo>
                    <a:pt x="38" y="93"/>
                  </a:lnTo>
                  <a:lnTo>
                    <a:pt x="81" y="64"/>
                  </a:lnTo>
                  <a:lnTo>
                    <a:pt x="121" y="35"/>
                  </a:lnTo>
                  <a:lnTo>
                    <a:pt x="136" y="20"/>
                  </a:lnTo>
                  <a:lnTo>
                    <a:pt x="150" y="0"/>
                  </a:lnTo>
                  <a:lnTo>
                    <a:pt x="156" y="4"/>
                  </a:lnTo>
                  <a:lnTo>
                    <a:pt x="142" y="24"/>
                  </a:lnTo>
                  <a:lnTo>
                    <a:pt x="125" y="41"/>
                  </a:lnTo>
                  <a:lnTo>
                    <a:pt x="86" y="70"/>
                  </a:lnTo>
                  <a:lnTo>
                    <a:pt x="43" y="99"/>
                  </a:lnTo>
                  <a:lnTo>
                    <a:pt x="5" y="129"/>
                  </a:lnTo>
                  <a:lnTo>
                    <a:pt x="0" y="123"/>
                  </a:lnTo>
                  <a:close/>
                </a:path>
              </a:pathLst>
            </a:custGeom>
            <a:solidFill>
              <a:srgbClr val="000000"/>
            </a:solidFill>
            <a:ln w="9525">
              <a:solidFill>
                <a:schemeClr val="tx2"/>
              </a:solidFill>
              <a:round/>
              <a:headEnd/>
              <a:tailEnd/>
            </a:ln>
          </p:spPr>
          <p:txBody>
            <a:bodyPr/>
            <a:lstStyle/>
            <a:p>
              <a:endParaRPr lang="en-US" sz="3120"/>
            </a:p>
          </p:txBody>
        </p:sp>
        <p:sp>
          <p:nvSpPr>
            <p:cNvPr id="381203" name="Freeform 1299"/>
            <p:cNvSpPr>
              <a:spLocks/>
            </p:cNvSpPr>
            <p:nvPr/>
          </p:nvSpPr>
          <p:spPr bwMode="auto">
            <a:xfrm>
              <a:off x="1108" y="2402"/>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1204" name="Freeform 1300"/>
            <p:cNvSpPr>
              <a:spLocks/>
            </p:cNvSpPr>
            <p:nvPr/>
          </p:nvSpPr>
          <p:spPr bwMode="auto">
            <a:xfrm>
              <a:off x="1182" y="2320"/>
              <a:ext cx="13" cy="23"/>
            </a:xfrm>
            <a:custGeom>
              <a:avLst/>
              <a:gdLst>
                <a:gd name="T0" fmla="*/ 0 w 24"/>
                <a:gd name="T1" fmla="*/ 41 h 45"/>
                <a:gd name="T2" fmla="*/ 18 w 24"/>
                <a:gd name="T3" fmla="*/ 0 h 45"/>
                <a:gd name="T4" fmla="*/ 24 w 24"/>
                <a:gd name="T5" fmla="*/ 4 h 45"/>
                <a:gd name="T6" fmla="*/ 6 w 24"/>
                <a:gd name="T7" fmla="*/ 45 h 45"/>
                <a:gd name="T8" fmla="*/ 0 w 24"/>
                <a:gd name="T9" fmla="*/ 41 h 45"/>
              </a:gdLst>
              <a:ahLst/>
              <a:cxnLst>
                <a:cxn ang="0">
                  <a:pos x="T0" y="T1"/>
                </a:cxn>
                <a:cxn ang="0">
                  <a:pos x="T2" y="T3"/>
                </a:cxn>
                <a:cxn ang="0">
                  <a:pos x="T4" y="T5"/>
                </a:cxn>
                <a:cxn ang="0">
                  <a:pos x="T6" y="T7"/>
                </a:cxn>
                <a:cxn ang="0">
                  <a:pos x="T8" y="T9"/>
                </a:cxn>
              </a:cxnLst>
              <a:rect l="0" t="0" r="r" b="b"/>
              <a:pathLst>
                <a:path w="24" h="45">
                  <a:moveTo>
                    <a:pt x="0" y="41"/>
                  </a:moveTo>
                  <a:lnTo>
                    <a:pt x="18" y="0"/>
                  </a:lnTo>
                  <a:lnTo>
                    <a:pt x="24" y="4"/>
                  </a:lnTo>
                  <a:lnTo>
                    <a:pt x="6" y="45"/>
                  </a:lnTo>
                  <a:lnTo>
                    <a:pt x="0" y="41"/>
                  </a:lnTo>
                  <a:close/>
                </a:path>
              </a:pathLst>
            </a:custGeom>
            <a:solidFill>
              <a:srgbClr val="000000"/>
            </a:solidFill>
            <a:ln w="9525">
              <a:solidFill>
                <a:schemeClr val="tx2"/>
              </a:solidFill>
              <a:round/>
              <a:headEnd/>
              <a:tailEnd/>
            </a:ln>
          </p:spPr>
          <p:txBody>
            <a:bodyPr/>
            <a:lstStyle/>
            <a:p>
              <a:endParaRPr lang="en-US" sz="3120"/>
            </a:p>
          </p:txBody>
        </p:sp>
        <p:sp>
          <p:nvSpPr>
            <p:cNvPr id="381205" name="Freeform 1301"/>
            <p:cNvSpPr>
              <a:spLocks/>
            </p:cNvSpPr>
            <p:nvPr/>
          </p:nvSpPr>
          <p:spPr bwMode="auto">
            <a:xfrm>
              <a:off x="1182" y="2340"/>
              <a:ext cx="3" cy="3"/>
            </a:xfrm>
            <a:custGeom>
              <a:avLst/>
              <a:gdLst>
                <a:gd name="T0" fmla="*/ 6 w 6"/>
                <a:gd name="T1" fmla="*/ 4 h 4"/>
                <a:gd name="T2" fmla="*/ 0 w 6"/>
                <a:gd name="T3" fmla="*/ 0 h 4"/>
                <a:gd name="T4" fmla="*/ 6 w 6"/>
                <a:gd name="T5" fmla="*/ 4 h 4"/>
              </a:gdLst>
              <a:ahLst/>
              <a:cxnLst>
                <a:cxn ang="0">
                  <a:pos x="T0" y="T1"/>
                </a:cxn>
                <a:cxn ang="0">
                  <a:pos x="T2" y="T3"/>
                </a:cxn>
                <a:cxn ang="0">
                  <a:pos x="T4" y="T5"/>
                </a:cxn>
              </a:cxnLst>
              <a:rect l="0" t="0" r="r" b="b"/>
              <a:pathLst>
                <a:path w="6" h="4">
                  <a:moveTo>
                    <a:pt x="6" y="4"/>
                  </a:move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81206" name="Freeform 1302"/>
            <p:cNvSpPr>
              <a:spLocks/>
            </p:cNvSpPr>
            <p:nvPr/>
          </p:nvSpPr>
          <p:spPr bwMode="auto">
            <a:xfrm>
              <a:off x="1199" y="2113"/>
              <a:ext cx="21" cy="186"/>
            </a:xfrm>
            <a:custGeom>
              <a:avLst/>
              <a:gdLst>
                <a:gd name="T0" fmla="*/ 0 w 42"/>
                <a:gd name="T1" fmla="*/ 370 h 373"/>
                <a:gd name="T2" fmla="*/ 13 w 42"/>
                <a:gd name="T3" fmla="*/ 325 h 373"/>
                <a:gd name="T4" fmla="*/ 22 w 42"/>
                <a:gd name="T5" fmla="*/ 280 h 373"/>
                <a:gd name="T6" fmla="*/ 32 w 42"/>
                <a:gd name="T7" fmla="*/ 189 h 373"/>
                <a:gd name="T8" fmla="*/ 35 w 42"/>
                <a:gd name="T9" fmla="*/ 94 h 373"/>
                <a:gd name="T10" fmla="*/ 34 w 42"/>
                <a:gd name="T11" fmla="*/ 0 h 373"/>
                <a:gd name="T12" fmla="*/ 42 w 42"/>
                <a:gd name="T13" fmla="*/ 0 h 373"/>
                <a:gd name="T14" fmla="*/ 42 w 42"/>
                <a:gd name="T15" fmla="*/ 94 h 373"/>
                <a:gd name="T16" fmla="*/ 38 w 42"/>
                <a:gd name="T17" fmla="*/ 189 h 373"/>
                <a:gd name="T18" fmla="*/ 28 w 42"/>
                <a:gd name="T19" fmla="*/ 283 h 373"/>
                <a:gd name="T20" fmla="*/ 19 w 42"/>
                <a:gd name="T21" fmla="*/ 329 h 373"/>
                <a:gd name="T22" fmla="*/ 6 w 42"/>
                <a:gd name="T23" fmla="*/ 373 h 373"/>
                <a:gd name="T24" fmla="*/ 0 w 42"/>
                <a:gd name="T25" fmla="*/ 37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73">
                  <a:moveTo>
                    <a:pt x="0" y="370"/>
                  </a:moveTo>
                  <a:lnTo>
                    <a:pt x="13" y="325"/>
                  </a:lnTo>
                  <a:lnTo>
                    <a:pt x="22" y="280"/>
                  </a:lnTo>
                  <a:lnTo>
                    <a:pt x="32" y="189"/>
                  </a:lnTo>
                  <a:lnTo>
                    <a:pt x="35" y="94"/>
                  </a:lnTo>
                  <a:lnTo>
                    <a:pt x="34" y="0"/>
                  </a:lnTo>
                  <a:lnTo>
                    <a:pt x="42" y="0"/>
                  </a:lnTo>
                  <a:lnTo>
                    <a:pt x="42" y="94"/>
                  </a:lnTo>
                  <a:lnTo>
                    <a:pt x="38" y="189"/>
                  </a:lnTo>
                  <a:lnTo>
                    <a:pt x="28" y="283"/>
                  </a:lnTo>
                  <a:lnTo>
                    <a:pt x="19" y="329"/>
                  </a:lnTo>
                  <a:lnTo>
                    <a:pt x="6" y="373"/>
                  </a:lnTo>
                  <a:lnTo>
                    <a:pt x="0" y="370"/>
                  </a:lnTo>
                  <a:close/>
                </a:path>
              </a:pathLst>
            </a:custGeom>
            <a:solidFill>
              <a:srgbClr val="000000"/>
            </a:solidFill>
            <a:ln w="9525">
              <a:solidFill>
                <a:schemeClr val="tx2"/>
              </a:solidFill>
              <a:round/>
              <a:headEnd/>
              <a:tailEnd/>
            </a:ln>
          </p:spPr>
          <p:txBody>
            <a:bodyPr/>
            <a:lstStyle/>
            <a:p>
              <a:endParaRPr lang="en-US" sz="3120"/>
            </a:p>
          </p:txBody>
        </p:sp>
        <p:sp>
          <p:nvSpPr>
            <p:cNvPr id="381207" name="Freeform 1303"/>
            <p:cNvSpPr>
              <a:spLocks/>
            </p:cNvSpPr>
            <p:nvPr/>
          </p:nvSpPr>
          <p:spPr bwMode="auto">
            <a:xfrm>
              <a:off x="1116" y="1789"/>
              <a:ext cx="104" cy="324"/>
            </a:xfrm>
            <a:custGeom>
              <a:avLst/>
              <a:gdLst>
                <a:gd name="T0" fmla="*/ 201 w 208"/>
                <a:gd name="T1" fmla="*/ 648 h 648"/>
                <a:gd name="T2" fmla="*/ 200 w 208"/>
                <a:gd name="T3" fmla="*/ 561 h 648"/>
                <a:gd name="T4" fmla="*/ 195 w 208"/>
                <a:gd name="T5" fmla="*/ 518 h 648"/>
                <a:gd name="T6" fmla="*/ 189 w 208"/>
                <a:gd name="T7" fmla="*/ 476 h 648"/>
                <a:gd name="T8" fmla="*/ 174 w 208"/>
                <a:gd name="T9" fmla="*/ 392 h 648"/>
                <a:gd name="T10" fmla="*/ 151 w 208"/>
                <a:gd name="T11" fmla="*/ 308 h 648"/>
                <a:gd name="T12" fmla="*/ 122 w 208"/>
                <a:gd name="T13" fmla="*/ 228 h 648"/>
                <a:gd name="T14" fmla="*/ 89 w 208"/>
                <a:gd name="T15" fmla="*/ 150 h 648"/>
                <a:gd name="T16" fmla="*/ 69 w 208"/>
                <a:gd name="T17" fmla="*/ 112 h 648"/>
                <a:gd name="T18" fmla="*/ 47 w 208"/>
                <a:gd name="T19" fmla="*/ 76 h 648"/>
                <a:gd name="T20" fmla="*/ 0 w 208"/>
                <a:gd name="T21" fmla="*/ 4 h 648"/>
                <a:gd name="T22" fmla="*/ 6 w 208"/>
                <a:gd name="T23" fmla="*/ 0 h 648"/>
                <a:gd name="T24" fmla="*/ 53 w 208"/>
                <a:gd name="T25" fmla="*/ 71 h 648"/>
                <a:gd name="T26" fmla="*/ 75 w 208"/>
                <a:gd name="T27" fmla="*/ 108 h 648"/>
                <a:gd name="T28" fmla="*/ 95 w 208"/>
                <a:gd name="T29" fmla="*/ 146 h 648"/>
                <a:gd name="T30" fmla="*/ 128 w 208"/>
                <a:gd name="T31" fmla="*/ 225 h 648"/>
                <a:gd name="T32" fmla="*/ 157 w 208"/>
                <a:gd name="T33" fmla="*/ 305 h 648"/>
                <a:gd name="T34" fmla="*/ 180 w 208"/>
                <a:gd name="T35" fmla="*/ 389 h 648"/>
                <a:gd name="T36" fmla="*/ 195 w 208"/>
                <a:gd name="T37" fmla="*/ 476 h 648"/>
                <a:gd name="T38" fmla="*/ 201 w 208"/>
                <a:gd name="T39" fmla="*/ 518 h 648"/>
                <a:gd name="T40" fmla="*/ 206 w 208"/>
                <a:gd name="T41" fmla="*/ 561 h 648"/>
                <a:gd name="T42" fmla="*/ 208 w 208"/>
                <a:gd name="T43" fmla="*/ 648 h 648"/>
                <a:gd name="T44" fmla="*/ 201 w 208"/>
                <a:gd name="T45" fmla="*/ 648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8" h="648">
                  <a:moveTo>
                    <a:pt x="201" y="648"/>
                  </a:moveTo>
                  <a:lnTo>
                    <a:pt x="200" y="561"/>
                  </a:lnTo>
                  <a:lnTo>
                    <a:pt x="195" y="518"/>
                  </a:lnTo>
                  <a:lnTo>
                    <a:pt x="189" y="476"/>
                  </a:lnTo>
                  <a:lnTo>
                    <a:pt x="174" y="392"/>
                  </a:lnTo>
                  <a:lnTo>
                    <a:pt x="151" y="308"/>
                  </a:lnTo>
                  <a:lnTo>
                    <a:pt x="122" y="228"/>
                  </a:lnTo>
                  <a:lnTo>
                    <a:pt x="89" y="150"/>
                  </a:lnTo>
                  <a:lnTo>
                    <a:pt x="69" y="112"/>
                  </a:lnTo>
                  <a:lnTo>
                    <a:pt x="47" y="76"/>
                  </a:lnTo>
                  <a:lnTo>
                    <a:pt x="0" y="4"/>
                  </a:lnTo>
                  <a:lnTo>
                    <a:pt x="6" y="0"/>
                  </a:lnTo>
                  <a:lnTo>
                    <a:pt x="53" y="71"/>
                  </a:lnTo>
                  <a:lnTo>
                    <a:pt x="75" y="108"/>
                  </a:lnTo>
                  <a:lnTo>
                    <a:pt x="95" y="146"/>
                  </a:lnTo>
                  <a:lnTo>
                    <a:pt x="128" y="225"/>
                  </a:lnTo>
                  <a:lnTo>
                    <a:pt x="157" y="305"/>
                  </a:lnTo>
                  <a:lnTo>
                    <a:pt x="180" y="389"/>
                  </a:lnTo>
                  <a:lnTo>
                    <a:pt x="195" y="476"/>
                  </a:lnTo>
                  <a:lnTo>
                    <a:pt x="201" y="518"/>
                  </a:lnTo>
                  <a:lnTo>
                    <a:pt x="206" y="561"/>
                  </a:lnTo>
                  <a:lnTo>
                    <a:pt x="208" y="648"/>
                  </a:lnTo>
                  <a:lnTo>
                    <a:pt x="201" y="648"/>
                  </a:lnTo>
                  <a:close/>
                </a:path>
              </a:pathLst>
            </a:custGeom>
            <a:solidFill>
              <a:srgbClr val="000000"/>
            </a:solidFill>
            <a:ln w="9525">
              <a:solidFill>
                <a:schemeClr val="tx2"/>
              </a:solidFill>
              <a:round/>
              <a:headEnd/>
              <a:tailEnd/>
            </a:ln>
          </p:spPr>
          <p:txBody>
            <a:bodyPr/>
            <a:lstStyle/>
            <a:p>
              <a:endParaRPr lang="en-US" sz="3120"/>
            </a:p>
          </p:txBody>
        </p:sp>
        <p:sp>
          <p:nvSpPr>
            <p:cNvPr id="381208" name="Oval 1304"/>
            <p:cNvSpPr>
              <a:spLocks noChangeArrowheads="1"/>
            </p:cNvSpPr>
            <p:nvPr/>
          </p:nvSpPr>
          <p:spPr bwMode="auto">
            <a:xfrm>
              <a:off x="1199" y="2297"/>
              <a:ext cx="4" cy="4"/>
            </a:xfrm>
            <a:prstGeom prst="ellipse">
              <a:avLst/>
            </a:prstGeom>
            <a:solidFill>
              <a:srgbClr val="000000"/>
            </a:solidFill>
            <a:ln w="9525">
              <a:solidFill>
                <a:schemeClr val="tx2"/>
              </a:solidFill>
              <a:round/>
              <a:headEnd/>
              <a:tailEnd/>
            </a:ln>
          </p:spPr>
          <p:txBody>
            <a:bodyPr/>
            <a:lstStyle/>
            <a:p>
              <a:endParaRPr lang="en-US" sz="3120"/>
            </a:p>
          </p:txBody>
        </p:sp>
      </p:grpSp>
      <p:grpSp>
        <p:nvGrpSpPr>
          <p:cNvPr id="381209" name="Group 1305"/>
          <p:cNvGrpSpPr>
            <a:grpSpLocks/>
          </p:cNvGrpSpPr>
          <p:nvPr/>
        </p:nvGrpSpPr>
        <p:grpSpPr bwMode="auto">
          <a:xfrm>
            <a:off x="2468880" y="1280161"/>
            <a:ext cx="2506980" cy="3280410"/>
            <a:chOff x="4007" y="1052"/>
            <a:chExt cx="976" cy="1423"/>
          </a:xfrm>
        </p:grpSpPr>
        <p:sp>
          <p:nvSpPr>
            <p:cNvPr id="381210" name="Freeform 1306"/>
            <p:cNvSpPr>
              <a:spLocks/>
            </p:cNvSpPr>
            <p:nvPr/>
          </p:nvSpPr>
          <p:spPr bwMode="auto">
            <a:xfrm>
              <a:off x="4012" y="1769"/>
              <a:ext cx="904" cy="704"/>
            </a:xfrm>
            <a:custGeom>
              <a:avLst/>
              <a:gdLst>
                <a:gd name="T0" fmla="*/ 196 w 1806"/>
                <a:gd name="T1" fmla="*/ 1348 h 1410"/>
                <a:gd name="T2" fmla="*/ 238 w 1806"/>
                <a:gd name="T3" fmla="*/ 1378 h 1410"/>
                <a:gd name="T4" fmla="*/ 292 w 1806"/>
                <a:gd name="T5" fmla="*/ 1399 h 1410"/>
                <a:gd name="T6" fmla="*/ 330 w 1806"/>
                <a:gd name="T7" fmla="*/ 1407 h 1410"/>
                <a:gd name="T8" fmla="*/ 389 w 1806"/>
                <a:gd name="T9" fmla="*/ 1410 h 1410"/>
                <a:gd name="T10" fmla="*/ 448 w 1806"/>
                <a:gd name="T11" fmla="*/ 1402 h 1410"/>
                <a:gd name="T12" fmla="*/ 508 w 1806"/>
                <a:gd name="T13" fmla="*/ 1387 h 1410"/>
                <a:gd name="T14" fmla="*/ 588 w 1806"/>
                <a:gd name="T15" fmla="*/ 1360 h 1410"/>
                <a:gd name="T16" fmla="*/ 742 w 1806"/>
                <a:gd name="T17" fmla="*/ 1297 h 1410"/>
                <a:gd name="T18" fmla="*/ 861 w 1806"/>
                <a:gd name="T19" fmla="*/ 1250 h 1410"/>
                <a:gd name="T20" fmla="*/ 1154 w 1806"/>
                <a:gd name="T21" fmla="*/ 1148 h 1410"/>
                <a:gd name="T22" fmla="*/ 1278 w 1806"/>
                <a:gd name="T23" fmla="*/ 1101 h 1410"/>
                <a:gd name="T24" fmla="*/ 1400 w 1806"/>
                <a:gd name="T25" fmla="*/ 1048 h 1410"/>
                <a:gd name="T26" fmla="*/ 1483 w 1806"/>
                <a:gd name="T27" fmla="*/ 1005 h 1410"/>
                <a:gd name="T28" fmla="*/ 1542 w 1806"/>
                <a:gd name="T29" fmla="*/ 963 h 1410"/>
                <a:gd name="T30" fmla="*/ 1595 w 1806"/>
                <a:gd name="T31" fmla="*/ 916 h 1410"/>
                <a:gd name="T32" fmla="*/ 1663 w 1806"/>
                <a:gd name="T33" fmla="*/ 847 h 1410"/>
                <a:gd name="T34" fmla="*/ 1734 w 1806"/>
                <a:gd name="T35" fmla="*/ 765 h 1410"/>
                <a:gd name="T36" fmla="*/ 1752 w 1806"/>
                <a:gd name="T37" fmla="*/ 731 h 1410"/>
                <a:gd name="T38" fmla="*/ 1780 w 1806"/>
                <a:gd name="T39" fmla="*/ 654 h 1410"/>
                <a:gd name="T40" fmla="*/ 1799 w 1806"/>
                <a:gd name="T41" fmla="*/ 619 h 1410"/>
                <a:gd name="T42" fmla="*/ 1780 w 1806"/>
                <a:gd name="T43" fmla="*/ 613 h 1410"/>
                <a:gd name="T44" fmla="*/ 1708 w 1806"/>
                <a:gd name="T45" fmla="*/ 598 h 1410"/>
                <a:gd name="T46" fmla="*/ 1663 w 1806"/>
                <a:gd name="T47" fmla="*/ 583 h 1410"/>
                <a:gd name="T48" fmla="*/ 1599 w 1806"/>
                <a:gd name="T49" fmla="*/ 554 h 1410"/>
                <a:gd name="T50" fmla="*/ 1539 w 1806"/>
                <a:gd name="T51" fmla="*/ 520 h 1410"/>
                <a:gd name="T52" fmla="*/ 1464 w 1806"/>
                <a:gd name="T53" fmla="*/ 464 h 1410"/>
                <a:gd name="T54" fmla="*/ 1393 w 1806"/>
                <a:gd name="T55" fmla="*/ 402 h 1410"/>
                <a:gd name="T56" fmla="*/ 1212 w 1806"/>
                <a:gd name="T57" fmla="*/ 240 h 1410"/>
                <a:gd name="T58" fmla="*/ 1141 w 1806"/>
                <a:gd name="T59" fmla="*/ 184 h 1410"/>
                <a:gd name="T60" fmla="*/ 1091 w 1806"/>
                <a:gd name="T61" fmla="*/ 154 h 1410"/>
                <a:gd name="T62" fmla="*/ 1021 w 1806"/>
                <a:gd name="T63" fmla="*/ 118 h 1410"/>
                <a:gd name="T64" fmla="*/ 932 w 1806"/>
                <a:gd name="T65" fmla="*/ 84 h 1410"/>
                <a:gd name="T66" fmla="*/ 822 w 1806"/>
                <a:gd name="T67" fmla="*/ 53 h 1410"/>
                <a:gd name="T68" fmla="*/ 668 w 1806"/>
                <a:gd name="T69" fmla="*/ 23 h 1410"/>
                <a:gd name="T70" fmla="*/ 555 w 1806"/>
                <a:gd name="T71" fmla="*/ 3 h 1410"/>
                <a:gd name="T72" fmla="*/ 484 w 1806"/>
                <a:gd name="T73" fmla="*/ 0 h 1410"/>
                <a:gd name="T74" fmla="*/ 410 w 1806"/>
                <a:gd name="T75" fmla="*/ 8 h 1410"/>
                <a:gd name="T76" fmla="*/ 357 w 1806"/>
                <a:gd name="T77" fmla="*/ 20 h 1410"/>
                <a:gd name="T78" fmla="*/ 304 w 1806"/>
                <a:gd name="T79" fmla="*/ 36 h 1410"/>
                <a:gd name="T80" fmla="*/ 258 w 1806"/>
                <a:gd name="T81" fmla="*/ 60 h 1410"/>
                <a:gd name="T82" fmla="*/ 214 w 1806"/>
                <a:gd name="T83" fmla="*/ 90 h 1410"/>
                <a:gd name="T84" fmla="*/ 188 w 1806"/>
                <a:gd name="T85" fmla="*/ 113 h 1410"/>
                <a:gd name="T86" fmla="*/ 155 w 1806"/>
                <a:gd name="T87" fmla="*/ 152 h 1410"/>
                <a:gd name="T88" fmla="*/ 129 w 1806"/>
                <a:gd name="T89" fmla="*/ 197 h 1410"/>
                <a:gd name="T90" fmla="*/ 90 w 1806"/>
                <a:gd name="T91" fmla="*/ 330 h 1410"/>
                <a:gd name="T92" fmla="*/ 54 w 1806"/>
                <a:gd name="T93" fmla="*/ 484 h 1410"/>
                <a:gd name="T94" fmla="*/ 24 w 1806"/>
                <a:gd name="T95" fmla="*/ 640 h 1410"/>
                <a:gd name="T96" fmla="*/ 6 w 1806"/>
                <a:gd name="T97" fmla="*/ 798 h 1410"/>
                <a:gd name="T98" fmla="*/ 1 w 1806"/>
                <a:gd name="T99" fmla="*/ 955 h 1410"/>
                <a:gd name="T100" fmla="*/ 10 w 1806"/>
                <a:gd name="T101" fmla="*/ 1073 h 1410"/>
                <a:gd name="T102" fmla="*/ 22 w 1806"/>
                <a:gd name="T103" fmla="*/ 1118 h 1410"/>
                <a:gd name="T104" fmla="*/ 43 w 1806"/>
                <a:gd name="T105" fmla="*/ 1164 h 1410"/>
                <a:gd name="T106" fmla="*/ 80 w 1806"/>
                <a:gd name="T107" fmla="*/ 1223 h 1410"/>
                <a:gd name="T108" fmla="*/ 120 w 1806"/>
                <a:gd name="T109" fmla="*/ 1276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6" h="1410">
                  <a:moveTo>
                    <a:pt x="170" y="1324"/>
                  </a:moveTo>
                  <a:lnTo>
                    <a:pt x="187" y="1341"/>
                  </a:lnTo>
                  <a:lnTo>
                    <a:pt x="196" y="1348"/>
                  </a:lnTo>
                  <a:lnTo>
                    <a:pt x="203" y="1354"/>
                  </a:lnTo>
                  <a:lnTo>
                    <a:pt x="220" y="1368"/>
                  </a:lnTo>
                  <a:lnTo>
                    <a:pt x="238" y="1378"/>
                  </a:lnTo>
                  <a:lnTo>
                    <a:pt x="256" y="1386"/>
                  </a:lnTo>
                  <a:lnTo>
                    <a:pt x="274" y="1393"/>
                  </a:lnTo>
                  <a:lnTo>
                    <a:pt x="292" y="1399"/>
                  </a:lnTo>
                  <a:lnTo>
                    <a:pt x="301" y="1402"/>
                  </a:lnTo>
                  <a:lnTo>
                    <a:pt x="312" y="1404"/>
                  </a:lnTo>
                  <a:lnTo>
                    <a:pt x="330" y="1407"/>
                  </a:lnTo>
                  <a:lnTo>
                    <a:pt x="350" y="1410"/>
                  </a:lnTo>
                  <a:lnTo>
                    <a:pt x="369" y="1410"/>
                  </a:lnTo>
                  <a:lnTo>
                    <a:pt x="389" y="1410"/>
                  </a:lnTo>
                  <a:lnTo>
                    <a:pt x="409" y="1408"/>
                  </a:lnTo>
                  <a:lnTo>
                    <a:pt x="428" y="1405"/>
                  </a:lnTo>
                  <a:lnTo>
                    <a:pt x="448" y="1402"/>
                  </a:lnTo>
                  <a:lnTo>
                    <a:pt x="469" y="1398"/>
                  </a:lnTo>
                  <a:lnTo>
                    <a:pt x="489" y="1393"/>
                  </a:lnTo>
                  <a:lnTo>
                    <a:pt x="508" y="1387"/>
                  </a:lnTo>
                  <a:lnTo>
                    <a:pt x="529" y="1381"/>
                  </a:lnTo>
                  <a:lnTo>
                    <a:pt x="549" y="1375"/>
                  </a:lnTo>
                  <a:lnTo>
                    <a:pt x="588" y="1360"/>
                  </a:lnTo>
                  <a:lnTo>
                    <a:pt x="629" y="1345"/>
                  </a:lnTo>
                  <a:lnTo>
                    <a:pt x="706" y="1312"/>
                  </a:lnTo>
                  <a:lnTo>
                    <a:pt x="742" y="1297"/>
                  </a:lnTo>
                  <a:lnTo>
                    <a:pt x="778" y="1282"/>
                  </a:lnTo>
                  <a:lnTo>
                    <a:pt x="819" y="1267"/>
                  </a:lnTo>
                  <a:lnTo>
                    <a:pt x="861" y="1250"/>
                  </a:lnTo>
                  <a:lnTo>
                    <a:pt x="946" y="1222"/>
                  </a:lnTo>
                  <a:lnTo>
                    <a:pt x="1113" y="1163"/>
                  </a:lnTo>
                  <a:lnTo>
                    <a:pt x="1154" y="1148"/>
                  </a:lnTo>
                  <a:lnTo>
                    <a:pt x="1196" y="1133"/>
                  </a:lnTo>
                  <a:lnTo>
                    <a:pt x="1237" y="1118"/>
                  </a:lnTo>
                  <a:lnTo>
                    <a:pt x="1278" y="1101"/>
                  </a:lnTo>
                  <a:lnTo>
                    <a:pt x="1319" y="1085"/>
                  </a:lnTo>
                  <a:lnTo>
                    <a:pt x="1361" y="1067"/>
                  </a:lnTo>
                  <a:lnTo>
                    <a:pt x="1400" y="1048"/>
                  </a:lnTo>
                  <a:lnTo>
                    <a:pt x="1441" y="1029"/>
                  </a:lnTo>
                  <a:lnTo>
                    <a:pt x="1462" y="1017"/>
                  </a:lnTo>
                  <a:lnTo>
                    <a:pt x="1483" y="1005"/>
                  </a:lnTo>
                  <a:lnTo>
                    <a:pt x="1503" y="991"/>
                  </a:lnTo>
                  <a:lnTo>
                    <a:pt x="1522" y="978"/>
                  </a:lnTo>
                  <a:lnTo>
                    <a:pt x="1542" y="963"/>
                  </a:lnTo>
                  <a:lnTo>
                    <a:pt x="1560" y="948"/>
                  </a:lnTo>
                  <a:lnTo>
                    <a:pt x="1578" y="932"/>
                  </a:lnTo>
                  <a:lnTo>
                    <a:pt x="1595" y="916"/>
                  </a:lnTo>
                  <a:lnTo>
                    <a:pt x="1613" y="899"/>
                  </a:lnTo>
                  <a:lnTo>
                    <a:pt x="1630" y="881"/>
                  </a:lnTo>
                  <a:lnTo>
                    <a:pt x="1663" y="847"/>
                  </a:lnTo>
                  <a:lnTo>
                    <a:pt x="1694" y="810"/>
                  </a:lnTo>
                  <a:lnTo>
                    <a:pt x="1726" y="774"/>
                  </a:lnTo>
                  <a:lnTo>
                    <a:pt x="1734" y="765"/>
                  </a:lnTo>
                  <a:lnTo>
                    <a:pt x="1740" y="755"/>
                  </a:lnTo>
                  <a:lnTo>
                    <a:pt x="1746" y="744"/>
                  </a:lnTo>
                  <a:lnTo>
                    <a:pt x="1752" y="731"/>
                  </a:lnTo>
                  <a:lnTo>
                    <a:pt x="1762" y="705"/>
                  </a:lnTo>
                  <a:lnTo>
                    <a:pt x="1771" y="678"/>
                  </a:lnTo>
                  <a:lnTo>
                    <a:pt x="1780" y="654"/>
                  </a:lnTo>
                  <a:lnTo>
                    <a:pt x="1790" y="633"/>
                  </a:lnTo>
                  <a:lnTo>
                    <a:pt x="1794" y="625"/>
                  </a:lnTo>
                  <a:lnTo>
                    <a:pt x="1799" y="619"/>
                  </a:lnTo>
                  <a:lnTo>
                    <a:pt x="1802" y="616"/>
                  </a:lnTo>
                  <a:lnTo>
                    <a:pt x="1806" y="615"/>
                  </a:lnTo>
                  <a:lnTo>
                    <a:pt x="1780" y="613"/>
                  </a:lnTo>
                  <a:lnTo>
                    <a:pt x="1755" y="609"/>
                  </a:lnTo>
                  <a:lnTo>
                    <a:pt x="1731" y="604"/>
                  </a:lnTo>
                  <a:lnTo>
                    <a:pt x="1708" y="598"/>
                  </a:lnTo>
                  <a:lnTo>
                    <a:pt x="1685" y="591"/>
                  </a:lnTo>
                  <a:lnTo>
                    <a:pt x="1673" y="588"/>
                  </a:lnTo>
                  <a:lnTo>
                    <a:pt x="1663" y="583"/>
                  </a:lnTo>
                  <a:lnTo>
                    <a:pt x="1640" y="574"/>
                  </a:lnTo>
                  <a:lnTo>
                    <a:pt x="1619" y="565"/>
                  </a:lnTo>
                  <a:lnTo>
                    <a:pt x="1599" y="554"/>
                  </a:lnTo>
                  <a:lnTo>
                    <a:pt x="1578" y="544"/>
                  </a:lnTo>
                  <a:lnTo>
                    <a:pt x="1559" y="532"/>
                  </a:lnTo>
                  <a:lnTo>
                    <a:pt x="1539" y="520"/>
                  </a:lnTo>
                  <a:lnTo>
                    <a:pt x="1519" y="506"/>
                  </a:lnTo>
                  <a:lnTo>
                    <a:pt x="1501" y="493"/>
                  </a:lnTo>
                  <a:lnTo>
                    <a:pt x="1464" y="464"/>
                  </a:lnTo>
                  <a:lnTo>
                    <a:pt x="1427" y="434"/>
                  </a:lnTo>
                  <a:lnTo>
                    <a:pt x="1411" y="417"/>
                  </a:lnTo>
                  <a:lnTo>
                    <a:pt x="1393" y="402"/>
                  </a:lnTo>
                  <a:lnTo>
                    <a:pt x="1322" y="337"/>
                  </a:lnTo>
                  <a:lnTo>
                    <a:pt x="1249" y="271"/>
                  </a:lnTo>
                  <a:lnTo>
                    <a:pt x="1212" y="240"/>
                  </a:lnTo>
                  <a:lnTo>
                    <a:pt x="1172" y="208"/>
                  </a:lnTo>
                  <a:lnTo>
                    <a:pt x="1157" y="196"/>
                  </a:lnTo>
                  <a:lnTo>
                    <a:pt x="1141" y="184"/>
                  </a:lnTo>
                  <a:lnTo>
                    <a:pt x="1124" y="173"/>
                  </a:lnTo>
                  <a:lnTo>
                    <a:pt x="1107" y="163"/>
                  </a:lnTo>
                  <a:lnTo>
                    <a:pt x="1091" y="154"/>
                  </a:lnTo>
                  <a:lnTo>
                    <a:pt x="1073" y="143"/>
                  </a:lnTo>
                  <a:lnTo>
                    <a:pt x="1039" y="127"/>
                  </a:lnTo>
                  <a:lnTo>
                    <a:pt x="1021" y="118"/>
                  </a:lnTo>
                  <a:lnTo>
                    <a:pt x="1003" y="110"/>
                  </a:lnTo>
                  <a:lnTo>
                    <a:pt x="969" y="96"/>
                  </a:lnTo>
                  <a:lnTo>
                    <a:pt x="932" y="84"/>
                  </a:lnTo>
                  <a:lnTo>
                    <a:pt x="896" y="72"/>
                  </a:lnTo>
                  <a:lnTo>
                    <a:pt x="858" y="63"/>
                  </a:lnTo>
                  <a:lnTo>
                    <a:pt x="822" y="53"/>
                  </a:lnTo>
                  <a:lnTo>
                    <a:pt x="784" y="45"/>
                  </a:lnTo>
                  <a:lnTo>
                    <a:pt x="745" y="38"/>
                  </a:lnTo>
                  <a:lnTo>
                    <a:pt x="668" y="23"/>
                  </a:lnTo>
                  <a:lnTo>
                    <a:pt x="590" y="8"/>
                  </a:lnTo>
                  <a:lnTo>
                    <a:pt x="573" y="5"/>
                  </a:lnTo>
                  <a:lnTo>
                    <a:pt x="555" y="3"/>
                  </a:lnTo>
                  <a:lnTo>
                    <a:pt x="537" y="2"/>
                  </a:lnTo>
                  <a:lnTo>
                    <a:pt x="520" y="0"/>
                  </a:lnTo>
                  <a:lnTo>
                    <a:pt x="484" y="0"/>
                  </a:lnTo>
                  <a:lnTo>
                    <a:pt x="446" y="2"/>
                  </a:lnTo>
                  <a:lnTo>
                    <a:pt x="428" y="5"/>
                  </a:lnTo>
                  <a:lnTo>
                    <a:pt x="410" y="8"/>
                  </a:lnTo>
                  <a:lnTo>
                    <a:pt x="392" y="11"/>
                  </a:lnTo>
                  <a:lnTo>
                    <a:pt x="374" y="15"/>
                  </a:lnTo>
                  <a:lnTo>
                    <a:pt x="357" y="20"/>
                  </a:lnTo>
                  <a:lnTo>
                    <a:pt x="339" y="24"/>
                  </a:lnTo>
                  <a:lnTo>
                    <a:pt x="323" y="30"/>
                  </a:lnTo>
                  <a:lnTo>
                    <a:pt x="304" y="36"/>
                  </a:lnTo>
                  <a:lnTo>
                    <a:pt x="289" y="44"/>
                  </a:lnTo>
                  <a:lnTo>
                    <a:pt x="273" y="51"/>
                  </a:lnTo>
                  <a:lnTo>
                    <a:pt x="258" y="60"/>
                  </a:lnTo>
                  <a:lnTo>
                    <a:pt x="243" y="69"/>
                  </a:lnTo>
                  <a:lnTo>
                    <a:pt x="227" y="80"/>
                  </a:lnTo>
                  <a:lnTo>
                    <a:pt x="214" y="90"/>
                  </a:lnTo>
                  <a:lnTo>
                    <a:pt x="206" y="95"/>
                  </a:lnTo>
                  <a:lnTo>
                    <a:pt x="200" y="101"/>
                  </a:lnTo>
                  <a:lnTo>
                    <a:pt x="188" y="113"/>
                  </a:lnTo>
                  <a:lnTo>
                    <a:pt x="176" y="125"/>
                  </a:lnTo>
                  <a:lnTo>
                    <a:pt x="164" y="139"/>
                  </a:lnTo>
                  <a:lnTo>
                    <a:pt x="155" y="152"/>
                  </a:lnTo>
                  <a:lnTo>
                    <a:pt x="144" y="166"/>
                  </a:lnTo>
                  <a:lnTo>
                    <a:pt x="137" y="181"/>
                  </a:lnTo>
                  <a:lnTo>
                    <a:pt x="129" y="197"/>
                  </a:lnTo>
                  <a:lnTo>
                    <a:pt x="123" y="214"/>
                  </a:lnTo>
                  <a:lnTo>
                    <a:pt x="117" y="231"/>
                  </a:lnTo>
                  <a:lnTo>
                    <a:pt x="90" y="330"/>
                  </a:lnTo>
                  <a:lnTo>
                    <a:pt x="77" y="381"/>
                  </a:lnTo>
                  <a:lnTo>
                    <a:pt x="64" y="432"/>
                  </a:lnTo>
                  <a:lnTo>
                    <a:pt x="54" y="484"/>
                  </a:lnTo>
                  <a:lnTo>
                    <a:pt x="42" y="536"/>
                  </a:lnTo>
                  <a:lnTo>
                    <a:pt x="33" y="588"/>
                  </a:lnTo>
                  <a:lnTo>
                    <a:pt x="24" y="640"/>
                  </a:lnTo>
                  <a:lnTo>
                    <a:pt x="16" y="693"/>
                  </a:lnTo>
                  <a:lnTo>
                    <a:pt x="10" y="746"/>
                  </a:lnTo>
                  <a:lnTo>
                    <a:pt x="6" y="798"/>
                  </a:lnTo>
                  <a:lnTo>
                    <a:pt x="1" y="851"/>
                  </a:lnTo>
                  <a:lnTo>
                    <a:pt x="0" y="904"/>
                  </a:lnTo>
                  <a:lnTo>
                    <a:pt x="1" y="955"/>
                  </a:lnTo>
                  <a:lnTo>
                    <a:pt x="3" y="1006"/>
                  </a:lnTo>
                  <a:lnTo>
                    <a:pt x="7" y="1058"/>
                  </a:lnTo>
                  <a:lnTo>
                    <a:pt x="10" y="1073"/>
                  </a:lnTo>
                  <a:lnTo>
                    <a:pt x="13" y="1088"/>
                  </a:lnTo>
                  <a:lnTo>
                    <a:pt x="18" y="1103"/>
                  </a:lnTo>
                  <a:lnTo>
                    <a:pt x="22" y="1118"/>
                  </a:lnTo>
                  <a:lnTo>
                    <a:pt x="28" y="1134"/>
                  </a:lnTo>
                  <a:lnTo>
                    <a:pt x="36" y="1149"/>
                  </a:lnTo>
                  <a:lnTo>
                    <a:pt x="43" y="1164"/>
                  </a:lnTo>
                  <a:lnTo>
                    <a:pt x="51" y="1180"/>
                  </a:lnTo>
                  <a:lnTo>
                    <a:pt x="69" y="1208"/>
                  </a:lnTo>
                  <a:lnTo>
                    <a:pt x="80" y="1223"/>
                  </a:lnTo>
                  <a:lnTo>
                    <a:pt x="89" y="1237"/>
                  </a:lnTo>
                  <a:lnTo>
                    <a:pt x="110" y="1264"/>
                  </a:lnTo>
                  <a:lnTo>
                    <a:pt x="120" y="1276"/>
                  </a:lnTo>
                  <a:lnTo>
                    <a:pt x="131" y="1289"/>
                  </a:lnTo>
                  <a:lnTo>
                    <a:pt x="170" y="13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11" name="Freeform 1307"/>
            <p:cNvSpPr>
              <a:spLocks/>
            </p:cNvSpPr>
            <p:nvPr/>
          </p:nvSpPr>
          <p:spPr bwMode="auto">
            <a:xfrm>
              <a:off x="4096" y="2408"/>
              <a:ext cx="306" cy="67"/>
            </a:xfrm>
            <a:custGeom>
              <a:avLst/>
              <a:gdLst>
                <a:gd name="T0" fmla="*/ 5 w 613"/>
                <a:gd name="T1" fmla="*/ 44 h 134"/>
                <a:gd name="T2" fmla="*/ 38 w 613"/>
                <a:gd name="T3" fmla="*/ 74 h 134"/>
                <a:gd name="T4" fmla="*/ 54 w 613"/>
                <a:gd name="T5" fmla="*/ 86 h 134"/>
                <a:gd name="T6" fmla="*/ 71 w 613"/>
                <a:gd name="T7" fmla="*/ 95 h 134"/>
                <a:gd name="T8" fmla="*/ 107 w 613"/>
                <a:gd name="T9" fmla="*/ 111 h 134"/>
                <a:gd name="T10" fmla="*/ 145 w 613"/>
                <a:gd name="T11" fmla="*/ 122 h 134"/>
                <a:gd name="T12" fmla="*/ 183 w 613"/>
                <a:gd name="T13" fmla="*/ 126 h 134"/>
                <a:gd name="T14" fmla="*/ 222 w 613"/>
                <a:gd name="T15" fmla="*/ 128 h 134"/>
                <a:gd name="T16" fmla="*/ 261 w 613"/>
                <a:gd name="T17" fmla="*/ 123 h 134"/>
                <a:gd name="T18" fmla="*/ 302 w 613"/>
                <a:gd name="T19" fmla="*/ 116 h 134"/>
                <a:gd name="T20" fmla="*/ 341 w 613"/>
                <a:gd name="T21" fmla="*/ 105 h 134"/>
                <a:gd name="T22" fmla="*/ 382 w 613"/>
                <a:gd name="T23" fmla="*/ 93 h 134"/>
                <a:gd name="T24" fmla="*/ 462 w 613"/>
                <a:gd name="T25" fmla="*/ 63 h 134"/>
                <a:gd name="T26" fmla="*/ 611 w 613"/>
                <a:gd name="T27" fmla="*/ 0 h 134"/>
                <a:gd name="T28" fmla="*/ 613 w 613"/>
                <a:gd name="T29" fmla="*/ 6 h 134"/>
                <a:gd name="T30" fmla="*/ 463 w 613"/>
                <a:gd name="T31" fmla="*/ 69 h 134"/>
                <a:gd name="T32" fmla="*/ 383 w 613"/>
                <a:gd name="T33" fmla="*/ 99 h 134"/>
                <a:gd name="T34" fmla="*/ 343 w 613"/>
                <a:gd name="T35" fmla="*/ 111 h 134"/>
                <a:gd name="T36" fmla="*/ 302 w 613"/>
                <a:gd name="T37" fmla="*/ 122 h 134"/>
                <a:gd name="T38" fmla="*/ 261 w 613"/>
                <a:gd name="T39" fmla="*/ 129 h 134"/>
                <a:gd name="T40" fmla="*/ 222 w 613"/>
                <a:gd name="T41" fmla="*/ 134 h 134"/>
                <a:gd name="T42" fmla="*/ 183 w 613"/>
                <a:gd name="T43" fmla="*/ 132 h 134"/>
                <a:gd name="T44" fmla="*/ 143 w 613"/>
                <a:gd name="T45" fmla="*/ 128 h 134"/>
                <a:gd name="T46" fmla="*/ 106 w 613"/>
                <a:gd name="T47" fmla="*/ 117 h 134"/>
                <a:gd name="T48" fmla="*/ 70 w 613"/>
                <a:gd name="T49" fmla="*/ 101 h 134"/>
                <a:gd name="T50" fmla="*/ 50 w 613"/>
                <a:gd name="T51" fmla="*/ 90 h 134"/>
                <a:gd name="T52" fmla="*/ 33 w 613"/>
                <a:gd name="T53" fmla="*/ 78 h 134"/>
                <a:gd name="T54" fmla="*/ 0 w 613"/>
                <a:gd name="T55" fmla="*/ 48 h 134"/>
                <a:gd name="T56" fmla="*/ 5 w 613"/>
                <a:gd name="T57" fmla="*/ 4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3" h="134">
                  <a:moveTo>
                    <a:pt x="5" y="44"/>
                  </a:moveTo>
                  <a:lnTo>
                    <a:pt x="38" y="74"/>
                  </a:lnTo>
                  <a:lnTo>
                    <a:pt x="54" y="86"/>
                  </a:lnTo>
                  <a:lnTo>
                    <a:pt x="71" y="95"/>
                  </a:lnTo>
                  <a:lnTo>
                    <a:pt x="107" y="111"/>
                  </a:lnTo>
                  <a:lnTo>
                    <a:pt x="145" y="122"/>
                  </a:lnTo>
                  <a:lnTo>
                    <a:pt x="183" y="126"/>
                  </a:lnTo>
                  <a:lnTo>
                    <a:pt x="222" y="128"/>
                  </a:lnTo>
                  <a:lnTo>
                    <a:pt x="261" y="123"/>
                  </a:lnTo>
                  <a:lnTo>
                    <a:pt x="302" y="116"/>
                  </a:lnTo>
                  <a:lnTo>
                    <a:pt x="341" y="105"/>
                  </a:lnTo>
                  <a:lnTo>
                    <a:pt x="382" y="93"/>
                  </a:lnTo>
                  <a:lnTo>
                    <a:pt x="462" y="63"/>
                  </a:lnTo>
                  <a:lnTo>
                    <a:pt x="611" y="0"/>
                  </a:lnTo>
                  <a:lnTo>
                    <a:pt x="613" y="6"/>
                  </a:lnTo>
                  <a:lnTo>
                    <a:pt x="463" y="69"/>
                  </a:lnTo>
                  <a:lnTo>
                    <a:pt x="383" y="99"/>
                  </a:lnTo>
                  <a:lnTo>
                    <a:pt x="343" y="111"/>
                  </a:lnTo>
                  <a:lnTo>
                    <a:pt x="302" y="122"/>
                  </a:lnTo>
                  <a:lnTo>
                    <a:pt x="261" y="129"/>
                  </a:lnTo>
                  <a:lnTo>
                    <a:pt x="222" y="134"/>
                  </a:lnTo>
                  <a:lnTo>
                    <a:pt x="183" y="132"/>
                  </a:lnTo>
                  <a:lnTo>
                    <a:pt x="143" y="128"/>
                  </a:lnTo>
                  <a:lnTo>
                    <a:pt x="106" y="117"/>
                  </a:lnTo>
                  <a:lnTo>
                    <a:pt x="70" y="101"/>
                  </a:lnTo>
                  <a:lnTo>
                    <a:pt x="50" y="90"/>
                  </a:lnTo>
                  <a:lnTo>
                    <a:pt x="33" y="78"/>
                  </a:lnTo>
                  <a:lnTo>
                    <a:pt x="0" y="48"/>
                  </a:lnTo>
                  <a:lnTo>
                    <a:pt x="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12" name="Freeform 1308"/>
            <p:cNvSpPr>
              <a:spLocks/>
            </p:cNvSpPr>
            <p:nvPr/>
          </p:nvSpPr>
          <p:spPr bwMode="auto">
            <a:xfrm>
              <a:off x="4402" y="2281"/>
              <a:ext cx="332" cy="130"/>
            </a:xfrm>
            <a:custGeom>
              <a:avLst/>
              <a:gdLst>
                <a:gd name="T0" fmla="*/ 0 w 664"/>
                <a:gd name="T1" fmla="*/ 255 h 261"/>
                <a:gd name="T2" fmla="*/ 168 w 664"/>
                <a:gd name="T3" fmla="*/ 193 h 261"/>
                <a:gd name="T4" fmla="*/ 334 w 664"/>
                <a:gd name="T5" fmla="*/ 136 h 261"/>
                <a:gd name="T6" fmla="*/ 418 w 664"/>
                <a:gd name="T7" fmla="*/ 106 h 261"/>
                <a:gd name="T8" fmla="*/ 500 w 664"/>
                <a:gd name="T9" fmla="*/ 74 h 261"/>
                <a:gd name="T10" fmla="*/ 663 w 664"/>
                <a:gd name="T11" fmla="*/ 0 h 261"/>
                <a:gd name="T12" fmla="*/ 664 w 664"/>
                <a:gd name="T13" fmla="*/ 6 h 261"/>
                <a:gd name="T14" fmla="*/ 501 w 664"/>
                <a:gd name="T15" fmla="*/ 80 h 261"/>
                <a:gd name="T16" fmla="*/ 420 w 664"/>
                <a:gd name="T17" fmla="*/ 112 h 261"/>
                <a:gd name="T18" fmla="*/ 335 w 664"/>
                <a:gd name="T19" fmla="*/ 142 h 261"/>
                <a:gd name="T20" fmla="*/ 169 w 664"/>
                <a:gd name="T21" fmla="*/ 199 h 261"/>
                <a:gd name="T22" fmla="*/ 2 w 664"/>
                <a:gd name="T23" fmla="*/ 261 h 261"/>
                <a:gd name="T24" fmla="*/ 0 w 664"/>
                <a:gd name="T25" fmla="*/ 25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4" h="261">
                  <a:moveTo>
                    <a:pt x="0" y="255"/>
                  </a:moveTo>
                  <a:lnTo>
                    <a:pt x="168" y="193"/>
                  </a:lnTo>
                  <a:lnTo>
                    <a:pt x="334" y="136"/>
                  </a:lnTo>
                  <a:lnTo>
                    <a:pt x="418" y="106"/>
                  </a:lnTo>
                  <a:lnTo>
                    <a:pt x="500" y="74"/>
                  </a:lnTo>
                  <a:lnTo>
                    <a:pt x="663" y="0"/>
                  </a:lnTo>
                  <a:lnTo>
                    <a:pt x="664" y="6"/>
                  </a:lnTo>
                  <a:lnTo>
                    <a:pt x="501" y="80"/>
                  </a:lnTo>
                  <a:lnTo>
                    <a:pt x="420" y="112"/>
                  </a:lnTo>
                  <a:lnTo>
                    <a:pt x="335" y="142"/>
                  </a:lnTo>
                  <a:lnTo>
                    <a:pt x="169" y="199"/>
                  </a:lnTo>
                  <a:lnTo>
                    <a:pt x="2" y="261"/>
                  </a:lnTo>
                  <a:lnTo>
                    <a:pt x="0"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13" name="Freeform 1309"/>
            <p:cNvSpPr>
              <a:spLocks/>
            </p:cNvSpPr>
            <p:nvPr/>
          </p:nvSpPr>
          <p:spPr bwMode="auto">
            <a:xfrm>
              <a:off x="4402" y="2408"/>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14" name="Freeform 1310"/>
            <p:cNvSpPr>
              <a:spLocks/>
            </p:cNvSpPr>
            <p:nvPr/>
          </p:nvSpPr>
          <p:spPr bwMode="auto">
            <a:xfrm>
              <a:off x="4732" y="2155"/>
              <a:ext cx="144" cy="129"/>
            </a:xfrm>
            <a:custGeom>
              <a:avLst/>
              <a:gdLst>
                <a:gd name="T0" fmla="*/ 0 w 289"/>
                <a:gd name="T1" fmla="*/ 253 h 257"/>
                <a:gd name="T2" fmla="*/ 41 w 289"/>
                <a:gd name="T3" fmla="*/ 230 h 257"/>
                <a:gd name="T4" fmla="*/ 80 w 289"/>
                <a:gd name="T5" fmla="*/ 203 h 257"/>
                <a:gd name="T6" fmla="*/ 118 w 289"/>
                <a:gd name="T7" fmla="*/ 173 h 257"/>
                <a:gd name="T8" fmla="*/ 153 w 289"/>
                <a:gd name="T9" fmla="*/ 141 h 257"/>
                <a:gd name="T10" fmla="*/ 221 w 289"/>
                <a:gd name="T11" fmla="*/ 72 h 257"/>
                <a:gd name="T12" fmla="*/ 284 w 289"/>
                <a:gd name="T13" fmla="*/ 0 h 257"/>
                <a:gd name="T14" fmla="*/ 289 w 289"/>
                <a:gd name="T15" fmla="*/ 4 h 257"/>
                <a:gd name="T16" fmla="*/ 225 w 289"/>
                <a:gd name="T17" fmla="*/ 77 h 257"/>
                <a:gd name="T18" fmla="*/ 157 w 289"/>
                <a:gd name="T19" fmla="*/ 146 h 257"/>
                <a:gd name="T20" fmla="*/ 123 w 289"/>
                <a:gd name="T21" fmla="*/ 178 h 257"/>
                <a:gd name="T22" fmla="*/ 85 w 289"/>
                <a:gd name="T23" fmla="*/ 208 h 257"/>
                <a:gd name="T24" fmla="*/ 46 w 289"/>
                <a:gd name="T25" fmla="*/ 235 h 257"/>
                <a:gd name="T26" fmla="*/ 3 w 289"/>
                <a:gd name="T27" fmla="*/ 257 h 257"/>
                <a:gd name="T28" fmla="*/ 0 w 289"/>
                <a:gd name="T29" fmla="*/ 25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257">
                  <a:moveTo>
                    <a:pt x="0" y="253"/>
                  </a:moveTo>
                  <a:lnTo>
                    <a:pt x="41" y="230"/>
                  </a:lnTo>
                  <a:lnTo>
                    <a:pt x="80" y="203"/>
                  </a:lnTo>
                  <a:lnTo>
                    <a:pt x="118" y="173"/>
                  </a:lnTo>
                  <a:lnTo>
                    <a:pt x="153" y="141"/>
                  </a:lnTo>
                  <a:lnTo>
                    <a:pt x="221" y="72"/>
                  </a:lnTo>
                  <a:lnTo>
                    <a:pt x="284" y="0"/>
                  </a:lnTo>
                  <a:lnTo>
                    <a:pt x="289" y="4"/>
                  </a:lnTo>
                  <a:lnTo>
                    <a:pt x="225" y="77"/>
                  </a:lnTo>
                  <a:lnTo>
                    <a:pt x="157" y="146"/>
                  </a:lnTo>
                  <a:lnTo>
                    <a:pt x="123" y="178"/>
                  </a:lnTo>
                  <a:lnTo>
                    <a:pt x="85" y="208"/>
                  </a:lnTo>
                  <a:lnTo>
                    <a:pt x="46" y="235"/>
                  </a:lnTo>
                  <a:lnTo>
                    <a:pt x="3" y="257"/>
                  </a:lnTo>
                  <a:lnTo>
                    <a:pt x="0"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15" name="Freeform 1311"/>
            <p:cNvSpPr>
              <a:spLocks/>
            </p:cNvSpPr>
            <p:nvPr/>
          </p:nvSpPr>
          <p:spPr bwMode="auto">
            <a:xfrm>
              <a:off x="4732" y="2281"/>
              <a:ext cx="2" cy="3"/>
            </a:xfrm>
            <a:custGeom>
              <a:avLst/>
              <a:gdLst>
                <a:gd name="T0" fmla="*/ 3 w 3"/>
                <a:gd name="T1" fmla="*/ 6 h 6"/>
                <a:gd name="T2" fmla="*/ 0 w 3"/>
                <a:gd name="T3" fmla="*/ 2 h 6"/>
                <a:gd name="T4" fmla="*/ 2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0" y="2"/>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16" name="Freeform 1312"/>
            <p:cNvSpPr>
              <a:spLocks/>
            </p:cNvSpPr>
            <p:nvPr/>
          </p:nvSpPr>
          <p:spPr bwMode="auto">
            <a:xfrm>
              <a:off x="4874" y="2075"/>
              <a:ext cx="42" cy="82"/>
            </a:xfrm>
            <a:custGeom>
              <a:avLst/>
              <a:gdLst>
                <a:gd name="T0" fmla="*/ 0 w 85"/>
                <a:gd name="T1" fmla="*/ 160 h 164"/>
                <a:gd name="T2" fmla="*/ 14 w 85"/>
                <a:gd name="T3" fmla="*/ 140 h 164"/>
                <a:gd name="T4" fmla="*/ 26 w 85"/>
                <a:gd name="T5" fmla="*/ 116 h 164"/>
                <a:gd name="T6" fmla="*/ 45 w 85"/>
                <a:gd name="T7" fmla="*/ 63 h 164"/>
                <a:gd name="T8" fmla="*/ 64 w 85"/>
                <a:gd name="T9" fmla="*/ 18 h 164"/>
                <a:gd name="T10" fmla="*/ 71 w 85"/>
                <a:gd name="T11" fmla="*/ 5 h 164"/>
                <a:gd name="T12" fmla="*/ 80 w 85"/>
                <a:gd name="T13" fmla="*/ 0 h 164"/>
                <a:gd name="T14" fmla="*/ 85 w 85"/>
                <a:gd name="T15" fmla="*/ 5 h 164"/>
                <a:gd name="T16" fmla="*/ 76 w 85"/>
                <a:gd name="T17" fmla="*/ 9 h 164"/>
                <a:gd name="T18" fmla="*/ 68 w 85"/>
                <a:gd name="T19" fmla="*/ 23 h 164"/>
                <a:gd name="T20" fmla="*/ 50 w 85"/>
                <a:gd name="T21" fmla="*/ 66 h 164"/>
                <a:gd name="T22" fmla="*/ 30 w 85"/>
                <a:gd name="T23" fmla="*/ 121 h 164"/>
                <a:gd name="T24" fmla="*/ 18 w 85"/>
                <a:gd name="T25" fmla="*/ 145 h 164"/>
                <a:gd name="T26" fmla="*/ 5 w 85"/>
                <a:gd name="T27" fmla="*/ 164 h 164"/>
                <a:gd name="T28" fmla="*/ 0 w 85"/>
                <a:gd name="T29" fmla="*/ 1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64">
                  <a:moveTo>
                    <a:pt x="0" y="160"/>
                  </a:moveTo>
                  <a:lnTo>
                    <a:pt x="14" y="140"/>
                  </a:lnTo>
                  <a:lnTo>
                    <a:pt x="26" y="116"/>
                  </a:lnTo>
                  <a:lnTo>
                    <a:pt x="45" y="63"/>
                  </a:lnTo>
                  <a:lnTo>
                    <a:pt x="64" y="18"/>
                  </a:lnTo>
                  <a:lnTo>
                    <a:pt x="71" y="5"/>
                  </a:lnTo>
                  <a:lnTo>
                    <a:pt x="80" y="0"/>
                  </a:lnTo>
                  <a:lnTo>
                    <a:pt x="85" y="5"/>
                  </a:lnTo>
                  <a:lnTo>
                    <a:pt x="76" y="9"/>
                  </a:lnTo>
                  <a:lnTo>
                    <a:pt x="68" y="23"/>
                  </a:lnTo>
                  <a:lnTo>
                    <a:pt x="50" y="66"/>
                  </a:lnTo>
                  <a:lnTo>
                    <a:pt x="30" y="121"/>
                  </a:lnTo>
                  <a:lnTo>
                    <a:pt x="18" y="145"/>
                  </a:lnTo>
                  <a:lnTo>
                    <a:pt x="5" y="164"/>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17" name="Freeform 1313"/>
            <p:cNvSpPr>
              <a:spLocks/>
            </p:cNvSpPr>
            <p:nvPr/>
          </p:nvSpPr>
          <p:spPr bwMode="auto">
            <a:xfrm>
              <a:off x="4874" y="2155"/>
              <a:ext cx="2"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18" name="Freeform 1314"/>
            <p:cNvSpPr>
              <a:spLocks/>
            </p:cNvSpPr>
            <p:nvPr/>
          </p:nvSpPr>
          <p:spPr bwMode="auto">
            <a:xfrm>
              <a:off x="4597" y="1872"/>
              <a:ext cx="319" cy="205"/>
            </a:xfrm>
            <a:custGeom>
              <a:avLst/>
              <a:gdLst>
                <a:gd name="T0" fmla="*/ 637 w 637"/>
                <a:gd name="T1" fmla="*/ 412 h 412"/>
                <a:gd name="T2" fmla="*/ 586 w 637"/>
                <a:gd name="T3" fmla="*/ 406 h 412"/>
                <a:gd name="T4" fmla="*/ 538 w 637"/>
                <a:gd name="T5" fmla="*/ 395 h 412"/>
                <a:gd name="T6" fmla="*/ 492 w 637"/>
                <a:gd name="T7" fmla="*/ 380 h 412"/>
                <a:gd name="T8" fmla="*/ 448 w 637"/>
                <a:gd name="T9" fmla="*/ 362 h 412"/>
                <a:gd name="T10" fmla="*/ 408 w 637"/>
                <a:gd name="T11" fmla="*/ 341 h 412"/>
                <a:gd name="T12" fmla="*/ 367 w 637"/>
                <a:gd name="T13" fmla="*/ 317 h 412"/>
                <a:gd name="T14" fmla="*/ 329 w 637"/>
                <a:gd name="T15" fmla="*/ 290 h 412"/>
                <a:gd name="T16" fmla="*/ 292 w 637"/>
                <a:gd name="T17" fmla="*/ 261 h 412"/>
                <a:gd name="T18" fmla="*/ 222 w 637"/>
                <a:gd name="T19" fmla="*/ 199 h 412"/>
                <a:gd name="T20" fmla="*/ 151 w 637"/>
                <a:gd name="T21" fmla="*/ 133 h 412"/>
                <a:gd name="T22" fmla="*/ 77 w 637"/>
                <a:gd name="T23" fmla="*/ 68 h 412"/>
                <a:gd name="T24" fmla="*/ 0 w 637"/>
                <a:gd name="T25" fmla="*/ 5 h 412"/>
                <a:gd name="T26" fmla="*/ 5 w 637"/>
                <a:gd name="T27" fmla="*/ 0 h 412"/>
                <a:gd name="T28" fmla="*/ 82 w 637"/>
                <a:gd name="T29" fmla="*/ 64 h 412"/>
                <a:gd name="T30" fmla="*/ 154 w 637"/>
                <a:gd name="T31" fmla="*/ 128 h 412"/>
                <a:gd name="T32" fmla="*/ 225 w 637"/>
                <a:gd name="T33" fmla="*/ 195 h 412"/>
                <a:gd name="T34" fmla="*/ 296 w 637"/>
                <a:gd name="T35" fmla="*/ 257 h 412"/>
                <a:gd name="T36" fmla="*/ 334 w 637"/>
                <a:gd name="T37" fmla="*/ 285 h 412"/>
                <a:gd name="T38" fmla="*/ 372 w 637"/>
                <a:gd name="T39" fmla="*/ 312 h 412"/>
                <a:gd name="T40" fmla="*/ 411 w 637"/>
                <a:gd name="T41" fmla="*/ 336 h 412"/>
                <a:gd name="T42" fmla="*/ 452 w 637"/>
                <a:gd name="T43" fmla="*/ 357 h 412"/>
                <a:gd name="T44" fmla="*/ 495 w 637"/>
                <a:gd name="T45" fmla="*/ 376 h 412"/>
                <a:gd name="T46" fmla="*/ 541 w 637"/>
                <a:gd name="T47" fmla="*/ 391 h 412"/>
                <a:gd name="T48" fmla="*/ 586 w 637"/>
                <a:gd name="T49" fmla="*/ 401 h 412"/>
                <a:gd name="T50" fmla="*/ 637 w 637"/>
                <a:gd name="T51" fmla="*/ 407 h 412"/>
                <a:gd name="T52" fmla="*/ 637 w 637"/>
                <a:gd name="T53" fmla="*/ 412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7" h="412">
                  <a:moveTo>
                    <a:pt x="637" y="412"/>
                  </a:moveTo>
                  <a:lnTo>
                    <a:pt x="586" y="406"/>
                  </a:lnTo>
                  <a:lnTo>
                    <a:pt x="538" y="395"/>
                  </a:lnTo>
                  <a:lnTo>
                    <a:pt x="492" y="380"/>
                  </a:lnTo>
                  <a:lnTo>
                    <a:pt x="448" y="362"/>
                  </a:lnTo>
                  <a:lnTo>
                    <a:pt x="408" y="341"/>
                  </a:lnTo>
                  <a:lnTo>
                    <a:pt x="367" y="317"/>
                  </a:lnTo>
                  <a:lnTo>
                    <a:pt x="329" y="290"/>
                  </a:lnTo>
                  <a:lnTo>
                    <a:pt x="292" y="261"/>
                  </a:lnTo>
                  <a:lnTo>
                    <a:pt x="222" y="199"/>
                  </a:lnTo>
                  <a:lnTo>
                    <a:pt x="151" y="133"/>
                  </a:lnTo>
                  <a:lnTo>
                    <a:pt x="77" y="68"/>
                  </a:lnTo>
                  <a:lnTo>
                    <a:pt x="0" y="5"/>
                  </a:lnTo>
                  <a:lnTo>
                    <a:pt x="5" y="0"/>
                  </a:lnTo>
                  <a:lnTo>
                    <a:pt x="82" y="64"/>
                  </a:lnTo>
                  <a:lnTo>
                    <a:pt x="154" y="128"/>
                  </a:lnTo>
                  <a:lnTo>
                    <a:pt x="225" y="195"/>
                  </a:lnTo>
                  <a:lnTo>
                    <a:pt x="296" y="257"/>
                  </a:lnTo>
                  <a:lnTo>
                    <a:pt x="334" y="285"/>
                  </a:lnTo>
                  <a:lnTo>
                    <a:pt x="372" y="312"/>
                  </a:lnTo>
                  <a:lnTo>
                    <a:pt x="411" y="336"/>
                  </a:lnTo>
                  <a:lnTo>
                    <a:pt x="452" y="357"/>
                  </a:lnTo>
                  <a:lnTo>
                    <a:pt x="495" y="376"/>
                  </a:lnTo>
                  <a:lnTo>
                    <a:pt x="541" y="391"/>
                  </a:lnTo>
                  <a:lnTo>
                    <a:pt x="586" y="401"/>
                  </a:lnTo>
                  <a:lnTo>
                    <a:pt x="637" y="407"/>
                  </a:lnTo>
                  <a:lnTo>
                    <a:pt x="637" y="4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19" name="Freeform 1315"/>
            <p:cNvSpPr>
              <a:spLocks/>
            </p:cNvSpPr>
            <p:nvPr/>
          </p:nvSpPr>
          <p:spPr bwMode="auto">
            <a:xfrm>
              <a:off x="4914" y="2075"/>
              <a:ext cx="5" cy="2"/>
            </a:xfrm>
            <a:custGeom>
              <a:avLst/>
              <a:gdLst>
                <a:gd name="T0" fmla="*/ 5 w 11"/>
                <a:gd name="T1" fmla="*/ 5 h 5"/>
                <a:gd name="T2" fmla="*/ 11 w 11"/>
                <a:gd name="T3" fmla="*/ 2 h 5"/>
                <a:gd name="T4" fmla="*/ 3 w 11"/>
                <a:gd name="T5" fmla="*/ 0 h 5"/>
                <a:gd name="T6" fmla="*/ 3 w 11"/>
                <a:gd name="T7" fmla="*/ 5 h 5"/>
                <a:gd name="T8" fmla="*/ 0 w 11"/>
                <a:gd name="T9" fmla="*/ 0 h 5"/>
                <a:gd name="T10" fmla="*/ 5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5" y="5"/>
                  </a:moveTo>
                  <a:lnTo>
                    <a:pt x="11" y="2"/>
                  </a:lnTo>
                  <a:lnTo>
                    <a:pt x="3" y="0"/>
                  </a:lnTo>
                  <a:lnTo>
                    <a:pt x="3"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0" name="Freeform 1316"/>
            <p:cNvSpPr>
              <a:spLocks/>
            </p:cNvSpPr>
            <p:nvPr/>
          </p:nvSpPr>
          <p:spPr bwMode="auto">
            <a:xfrm>
              <a:off x="4307" y="1772"/>
              <a:ext cx="292" cy="102"/>
            </a:xfrm>
            <a:custGeom>
              <a:avLst/>
              <a:gdLst>
                <a:gd name="T0" fmla="*/ 579 w 584"/>
                <a:gd name="T1" fmla="*/ 205 h 205"/>
                <a:gd name="T2" fmla="*/ 548 w 584"/>
                <a:gd name="T3" fmla="*/ 181 h 205"/>
                <a:gd name="T4" fmla="*/ 516 w 584"/>
                <a:gd name="T5" fmla="*/ 160 h 205"/>
                <a:gd name="T6" fmla="*/ 446 w 584"/>
                <a:gd name="T7" fmla="*/ 124 h 205"/>
                <a:gd name="T8" fmla="*/ 377 w 584"/>
                <a:gd name="T9" fmla="*/ 93 h 205"/>
                <a:gd name="T10" fmla="*/ 305 w 584"/>
                <a:gd name="T11" fmla="*/ 69 h 205"/>
                <a:gd name="T12" fmla="*/ 231 w 584"/>
                <a:gd name="T13" fmla="*/ 50 h 205"/>
                <a:gd name="T14" fmla="*/ 155 w 584"/>
                <a:gd name="T15" fmla="*/ 33 h 205"/>
                <a:gd name="T16" fmla="*/ 0 w 584"/>
                <a:gd name="T17" fmla="*/ 5 h 205"/>
                <a:gd name="T18" fmla="*/ 0 w 584"/>
                <a:gd name="T19" fmla="*/ 0 h 205"/>
                <a:gd name="T20" fmla="*/ 155 w 584"/>
                <a:gd name="T21" fmla="*/ 29 h 205"/>
                <a:gd name="T22" fmla="*/ 231 w 584"/>
                <a:gd name="T23" fmla="*/ 45 h 205"/>
                <a:gd name="T24" fmla="*/ 308 w 584"/>
                <a:gd name="T25" fmla="*/ 65 h 205"/>
                <a:gd name="T26" fmla="*/ 380 w 584"/>
                <a:gd name="T27" fmla="*/ 89 h 205"/>
                <a:gd name="T28" fmla="*/ 449 w 584"/>
                <a:gd name="T29" fmla="*/ 119 h 205"/>
                <a:gd name="T30" fmla="*/ 519 w 584"/>
                <a:gd name="T31" fmla="*/ 155 h 205"/>
                <a:gd name="T32" fmla="*/ 552 w 584"/>
                <a:gd name="T33" fmla="*/ 176 h 205"/>
                <a:gd name="T34" fmla="*/ 584 w 584"/>
                <a:gd name="T35" fmla="*/ 200 h 205"/>
                <a:gd name="T36" fmla="*/ 579 w 584"/>
                <a:gd name="T3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4" h="205">
                  <a:moveTo>
                    <a:pt x="579" y="205"/>
                  </a:moveTo>
                  <a:lnTo>
                    <a:pt x="548" y="181"/>
                  </a:lnTo>
                  <a:lnTo>
                    <a:pt x="516" y="160"/>
                  </a:lnTo>
                  <a:lnTo>
                    <a:pt x="446" y="124"/>
                  </a:lnTo>
                  <a:lnTo>
                    <a:pt x="377" y="93"/>
                  </a:lnTo>
                  <a:lnTo>
                    <a:pt x="305" y="69"/>
                  </a:lnTo>
                  <a:lnTo>
                    <a:pt x="231" y="50"/>
                  </a:lnTo>
                  <a:lnTo>
                    <a:pt x="155" y="33"/>
                  </a:lnTo>
                  <a:lnTo>
                    <a:pt x="0" y="5"/>
                  </a:lnTo>
                  <a:lnTo>
                    <a:pt x="0" y="0"/>
                  </a:lnTo>
                  <a:lnTo>
                    <a:pt x="155" y="29"/>
                  </a:lnTo>
                  <a:lnTo>
                    <a:pt x="231" y="45"/>
                  </a:lnTo>
                  <a:lnTo>
                    <a:pt x="308" y="65"/>
                  </a:lnTo>
                  <a:lnTo>
                    <a:pt x="380" y="89"/>
                  </a:lnTo>
                  <a:lnTo>
                    <a:pt x="449" y="119"/>
                  </a:lnTo>
                  <a:lnTo>
                    <a:pt x="519" y="155"/>
                  </a:lnTo>
                  <a:lnTo>
                    <a:pt x="552" y="176"/>
                  </a:lnTo>
                  <a:lnTo>
                    <a:pt x="584" y="200"/>
                  </a:lnTo>
                  <a:lnTo>
                    <a:pt x="579" y="2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1" name="Freeform 1317"/>
            <p:cNvSpPr>
              <a:spLocks/>
            </p:cNvSpPr>
            <p:nvPr/>
          </p:nvSpPr>
          <p:spPr bwMode="auto">
            <a:xfrm>
              <a:off x="4597" y="1872"/>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2" name="Freeform 1318"/>
            <p:cNvSpPr>
              <a:spLocks/>
            </p:cNvSpPr>
            <p:nvPr/>
          </p:nvSpPr>
          <p:spPr bwMode="auto">
            <a:xfrm>
              <a:off x="4070" y="1768"/>
              <a:ext cx="237" cy="116"/>
            </a:xfrm>
            <a:custGeom>
              <a:avLst/>
              <a:gdLst>
                <a:gd name="T0" fmla="*/ 476 w 476"/>
                <a:gd name="T1" fmla="*/ 12 h 232"/>
                <a:gd name="T2" fmla="*/ 441 w 476"/>
                <a:gd name="T3" fmla="*/ 7 h 232"/>
                <a:gd name="T4" fmla="*/ 405 w 476"/>
                <a:gd name="T5" fmla="*/ 4 h 232"/>
                <a:gd name="T6" fmla="*/ 369 w 476"/>
                <a:gd name="T7" fmla="*/ 4 h 232"/>
                <a:gd name="T8" fmla="*/ 332 w 476"/>
                <a:gd name="T9" fmla="*/ 6 h 232"/>
                <a:gd name="T10" fmla="*/ 298 w 476"/>
                <a:gd name="T11" fmla="*/ 12 h 232"/>
                <a:gd name="T12" fmla="*/ 261 w 476"/>
                <a:gd name="T13" fmla="*/ 18 h 232"/>
                <a:gd name="T14" fmla="*/ 227 w 476"/>
                <a:gd name="T15" fmla="*/ 28 h 232"/>
                <a:gd name="T16" fmla="*/ 192 w 476"/>
                <a:gd name="T17" fmla="*/ 40 h 232"/>
                <a:gd name="T18" fmla="*/ 160 w 476"/>
                <a:gd name="T19" fmla="*/ 55 h 232"/>
                <a:gd name="T20" fmla="*/ 129 w 476"/>
                <a:gd name="T21" fmla="*/ 73 h 232"/>
                <a:gd name="T22" fmla="*/ 101 w 476"/>
                <a:gd name="T23" fmla="*/ 94 h 232"/>
                <a:gd name="T24" fmla="*/ 74 w 476"/>
                <a:gd name="T25" fmla="*/ 117 h 232"/>
                <a:gd name="T26" fmla="*/ 52 w 476"/>
                <a:gd name="T27" fmla="*/ 143 h 232"/>
                <a:gd name="T28" fmla="*/ 32 w 476"/>
                <a:gd name="T29" fmla="*/ 170 h 232"/>
                <a:gd name="T30" fmla="*/ 18 w 476"/>
                <a:gd name="T31" fmla="*/ 198 h 232"/>
                <a:gd name="T32" fmla="*/ 6 w 476"/>
                <a:gd name="T33" fmla="*/ 232 h 232"/>
                <a:gd name="T34" fmla="*/ 0 w 476"/>
                <a:gd name="T35" fmla="*/ 230 h 232"/>
                <a:gd name="T36" fmla="*/ 12 w 476"/>
                <a:gd name="T37" fmla="*/ 197 h 232"/>
                <a:gd name="T38" fmla="*/ 27 w 476"/>
                <a:gd name="T39" fmla="*/ 165 h 232"/>
                <a:gd name="T40" fmla="*/ 47 w 476"/>
                <a:gd name="T41" fmla="*/ 138 h 232"/>
                <a:gd name="T42" fmla="*/ 70 w 476"/>
                <a:gd name="T43" fmla="*/ 113 h 232"/>
                <a:gd name="T44" fmla="*/ 97 w 476"/>
                <a:gd name="T45" fmla="*/ 90 h 232"/>
                <a:gd name="T46" fmla="*/ 124 w 476"/>
                <a:gd name="T47" fmla="*/ 69 h 232"/>
                <a:gd name="T48" fmla="*/ 156 w 476"/>
                <a:gd name="T49" fmla="*/ 51 h 232"/>
                <a:gd name="T50" fmla="*/ 187 w 476"/>
                <a:gd name="T51" fmla="*/ 36 h 232"/>
                <a:gd name="T52" fmla="*/ 224 w 476"/>
                <a:gd name="T53" fmla="*/ 24 h 232"/>
                <a:gd name="T54" fmla="*/ 258 w 476"/>
                <a:gd name="T55" fmla="*/ 13 h 232"/>
                <a:gd name="T56" fmla="*/ 295 w 476"/>
                <a:gd name="T57" fmla="*/ 7 h 232"/>
                <a:gd name="T58" fmla="*/ 332 w 476"/>
                <a:gd name="T59" fmla="*/ 1 h 232"/>
                <a:gd name="T60" fmla="*/ 369 w 476"/>
                <a:gd name="T61" fmla="*/ 0 h 232"/>
                <a:gd name="T62" fmla="*/ 405 w 476"/>
                <a:gd name="T63" fmla="*/ 0 h 232"/>
                <a:gd name="T64" fmla="*/ 441 w 476"/>
                <a:gd name="T65" fmla="*/ 3 h 232"/>
                <a:gd name="T66" fmla="*/ 476 w 476"/>
                <a:gd name="T67" fmla="*/ 7 h 232"/>
                <a:gd name="T68" fmla="*/ 476 w 476"/>
                <a:gd name="T69" fmla="*/ 1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6" h="232">
                  <a:moveTo>
                    <a:pt x="476" y="12"/>
                  </a:moveTo>
                  <a:lnTo>
                    <a:pt x="441" y="7"/>
                  </a:lnTo>
                  <a:lnTo>
                    <a:pt x="405" y="4"/>
                  </a:lnTo>
                  <a:lnTo>
                    <a:pt x="369" y="4"/>
                  </a:lnTo>
                  <a:lnTo>
                    <a:pt x="332" y="6"/>
                  </a:lnTo>
                  <a:lnTo>
                    <a:pt x="298" y="12"/>
                  </a:lnTo>
                  <a:lnTo>
                    <a:pt x="261" y="18"/>
                  </a:lnTo>
                  <a:lnTo>
                    <a:pt x="227" y="28"/>
                  </a:lnTo>
                  <a:lnTo>
                    <a:pt x="192" y="40"/>
                  </a:lnTo>
                  <a:lnTo>
                    <a:pt x="160" y="55"/>
                  </a:lnTo>
                  <a:lnTo>
                    <a:pt x="129" y="73"/>
                  </a:lnTo>
                  <a:lnTo>
                    <a:pt x="101" y="94"/>
                  </a:lnTo>
                  <a:lnTo>
                    <a:pt x="74" y="117"/>
                  </a:lnTo>
                  <a:lnTo>
                    <a:pt x="52" y="143"/>
                  </a:lnTo>
                  <a:lnTo>
                    <a:pt x="32" y="170"/>
                  </a:lnTo>
                  <a:lnTo>
                    <a:pt x="18" y="198"/>
                  </a:lnTo>
                  <a:lnTo>
                    <a:pt x="6" y="232"/>
                  </a:lnTo>
                  <a:lnTo>
                    <a:pt x="0" y="230"/>
                  </a:lnTo>
                  <a:lnTo>
                    <a:pt x="12" y="197"/>
                  </a:lnTo>
                  <a:lnTo>
                    <a:pt x="27" y="165"/>
                  </a:lnTo>
                  <a:lnTo>
                    <a:pt x="47" y="138"/>
                  </a:lnTo>
                  <a:lnTo>
                    <a:pt x="70" y="113"/>
                  </a:lnTo>
                  <a:lnTo>
                    <a:pt x="97" y="90"/>
                  </a:lnTo>
                  <a:lnTo>
                    <a:pt x="124" y="69"/>
                  </a:lnTo>
                  <a:lnTo>
                    <a:pt x="156" y="51"/>
                  </a:lnTo>
                  <a:lnTo>
                    <a:pt x="187" y="36"/>
                  </a:lnTo>
                  <a:lnTo>
                    <a:pt x="224" y="24"/>
                  </a:lnTo>
                  <a:lnTo>
                    <a:pt x="258" y="13"/>
                  </a:lnTo>
                  <a:lnTo>
                    <a:pt x="295" y="7"/>
                  </a:lnTo>
                  <a:lnTo>
                    <a:pt x="332" y="1"/>
                  </a:lnTo>
                  <a:lnTo>
                    <a:pt x="369" y="0"/>
                  </a:lnTo>
                  <a:lnTo>
                    <a:pt x="405" y="0"/>
                  </a:lnTo>
                  <a:lnTo>
                    <a:pt x="441" y="3"/>
                  </a:lnTo>
                  <a:lnTo>
                    <a:pt x="476" y="7"/>
                  </a:lnTo>
                  <a:lnTo>
                    <a:pt x="47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3" name="Freeform 1319"/>
            <p:cNvSpPr>
              <a:spLocks/>
            </p:cNvSpPr>
            <p:nvPr/>
          </p:nvSpPr>
          <p:spPr bwMode="auto">
            <a:xfrm>
              <a:off x="4307" y="1772"/>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4" name="Freeform 1320"/>
            <p:cNvSpPr>
              <a:spLocks/>
            </p:cNvSpPr>
            <p:nvPr/>
          </p:nvSpPr>
          <p:spPr bwMode="auto">
            <a:xfrm>
              <a:off x="4012" y="1883"/>
              <a:ext cx="61" cy="414"/>
            </a:xfrm>
            <a:custGeom>
              <a:avLst/>
              <a:gdLst>
                <a:gd name="T0" fmla="*/ 122 w 122"/>
                <a:gd name="T1" fmla="*/ 2 h 829"/>
                <a:gd name="T2" fmla="*/ 69 w 122"/>
                <a:gd name="T3" fmla="*/ 203 h 829"/>
                <a:gd name="T4" fmla="*/ 47 w 122"/>
                <a:gd name="T5" fmla="*/ 306 h 829"/>
                <a:gd name="T6" fmla="*/ 38 w 122"/>
                <a:gd name="T7" fmla="*/ 359 h 829"/>
                <a:gd name="T8" fmla="*/ 29 w 122"/>
                <a:gd name="T9" fmla="*/ 411 h 829"/>
                <a:gd name="T10" fmla="*/ 15 w 122"/>
                <a:gd name="T11" fmla="*/ 517 h 829"/>
                <a:gd name="T12" fmla="*/ 6 w 122"/>
                <a:gd name="T13" fmla="*/ 622 h 829"/>
                <a:gd name="T14" fmla="*/ 6 w 122"/>
                <a:gd name="T15" fmla="*/ 726 h 829"/>
                <a:gd name="T16" fmla="*/ 8 w 122"/>
                <a:gd name="T17" fmla="*/ 777 h 829"/>
                <a:gd name="T18" fmla="*/ 12 w 122"/>
                <a:gd name="T19" fmla="*/ 829 h 829"/>
                <a:gd name="T20" fmla="*/ 6 w 122"/>
                <a:gd name="T21" fmla="*/ 829 h 829"/>
                <a:gd name="T22" fmla="*/ 2 w 122"/>
                <a:gd name="T23" fmla="*/ 777 h 829"/>
                <a:gd name="T24" fmla="*/ 0 w 122"/>
                <a:gd name="T25" fmla="*/ 726 h 829"/>
                <a:gd name="T26" fmla="*/ 0 w 122"/>
                <a:gd name="T27" fmla="*/ 622 h 829"/>
                <a:gd name="T28" fmla="*/ 9 w 122"/>
                <a:gd name="T29" fmla="*/ 517 h 829"/>
                <a:gd name="T30" fmla="*/ 23 w 122"/>
                <a:gd name="T31" fmla="*/ 411 h 829"/>
                <a:gd name="T32" fmla="*/ 32 w 122"/>
                <a:gd name="T33" fmla="*/ 359 h 829"/>
                <a:gd name="T34" fmla="*/ 41 w 122"/>
                <a:gd name="T35" fmla="*/ 306 h 829"/>
                <a:gd name="T36" fmla="*/ 63 w 122"/>
                <a:gd name="T37" fmla="*/ 203 h 829"/>
                <a:gd name="T38" fmla="*/ 116 w 122"/>
                <a:gd name="T39" fmla="*/ 0 h 829"/>
                <a:gd name="T40" fmla="*/ 122 w 122"/>
                <a:gd name="T41" fmla="*/ 2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829">
                  <a:moveTo>
                    <a:pt x="122" y="2"/>
                  </a:moveTo>
                  <a:lnTo>
                    <a:pt x="69" y="203"/>
                  </a:lnTo>
                  <a:lnTo>
                    <a:pt x="47" y="306"/>
                  </a:lnTo>
                  <a:lnTo>
                    <a:pt x="38" y="359"/>
                  </a:lnTo>
                  <a:lnTo>
                    <a:pt x="29" y="411"/>
                  </a:lnTo>
                  <a:lnTo>
                    <a:pt x="15" y="517"/>
                  </a:lnTo>
                  <a:lnTo>
                    <a:pt x="6" y="622"/>
                  </a:lnTo>
                  <a:lnTo>
                    <a:pt x="6" y="726"/>
                  </a:lnTo>
                  <a:lnTo>
                    <a:pt x="8" y="777"/>
                  </a:lnTo>
                  <a:lnTo>
                    <a:pt x="12" y="829"/>
                  </a:lnTo>
                  <a:lnTo>
                    <a:pt x="6" y="829"/>
                  </a:lnTo>
                  <a:lnTo>
                    <a:pt x="2" y="777"/>
                  </a:lnTo>
                  <a:lnTo>
                    <a:pt x="0" y="726"/>
                  </a:lnTo>
                  <a:lnTo>
                    <a:pt x="0" y="622"/>
                  </a:lnTo>
                  <a:lnTo>
                    <a:pt x="9" y="517"/>
                  </a:lnTo>
                  <a:lnTo>
                    <a:pt x="23" y="411"/>
                  </a:lnTo>
                  <a:lnTo>
                    <a:pt x="32" y="359"/>
                  </a:lnTo>
                  <a:lnTo>
                    <a:pt x="41" y="306"/>
                  </a:lnTo>
                  <a:lnTo>
                    <a:pt x="63" y="203"/>
                  </a:lnTo>
                  <a:lnTo>
                    <a:pt x="116" y="0"/>
                  </a:lnTo>
                  <a:lnTo>
                    <a:pt x="1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5" name="Freeform 1321"/>
            <p:cNvSpPr>
              <a:spLocks/>
            </p:cNvSpPr>
            <p:nvPr/>
          </p:nvSpPr>
          <p:spPr bwMode="auto">
            <a:xfrm>
              <a:off x="4070" y="1883"/>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6" name="Freeform 1322"/>
            <p:cNvSpPr>
              <a:spLocks/>
            </p:cNvSpPr>
            <p:nvPr/>
          </p:nvSpPr>
          <p:spPr bwMode="auto">
            <a:xfrm>
              <a:off x="4015" y="2297"/>
              <a:ext cx="64" cy="118"/>
            </a:xfrm>
            <a:custGeom>
              <a:avLst/>
              <a:gdLst>
                <a:gd name="T0" fmla="*/ 6 w 128"/>
                <a:gd name="T1" fmla="*/ 0 h 234"/>
                <a:gd name="T2" fmla="*/ 12 w 128"/>
                <a:gd name="T3" fmla="*/ 30 h 234"/>
                <a:gd name="T4" fmla="*/ 21 w 128"/>
                <a:gd name="T5" fmla="*/ 60 h 234"/>
                <a:gd name="T6" fmla="*/ 27 w 128"/>
                <a:gd name="T7" fmla="*/ 75 h 234"/>
                <a:gd name="T8" fmla="*/ 35 w 128"/>
                <a:gd name="T9" fmla="*/ 91 h 234"/>
                <a:gd name="T10" fmla="*/ 48 w 128"/>
                <a:gd name="T11" fmla="*/ 120 h 234"/>
                <a:gd name="T12" fmla="*/ 86 w 128"/>
                <a:gd name="T13" fmla="*/ 177 h 234"/>
                <a:gd name="T14" fmla="*/ 128 w 128"/>
                <a:gd name="T15" fmla="*/ 230 h 234"/>
                <a:gd name="T16" fmla="*/ 124 w 128"/>
                <a:gd name="T17" fmla="*/ 234 h 234"/>
                <a:gd name="T18" fmla="*/ 82 w 128"/>
                <a:gd name="T19" fmla="*/ 182 h 234"/>
                <a:gd name="T20" fmla="*/ 44 w 128"/>
                <a:gd name="T21" fmla="*/ 125 h 234"/>
                <a:gd name="T22" fmla="*/ 29 w 128"/>
                <a:gd name="T23" fmla="*/ 93 h 234"/>
                <a:gd name="T24" fmla="*/ 21 w 128"/>
                <a:gd name="T25" fmla="*/ 76 h 234"/>
                <a:gd name="T26" fmla="*/ 15 w 128"/>
                <a:gd name="T27" fmla="*/ 61 h 234"/>
                <a:gd name="T28" fmla="*/ 6 w 128"/>
                <a:gd name="T29" fmla="*/ 31 h 234"/>
                <a:gd name="T30" fmla="*/ 0 w 128"/>
                <a:gd name="T31" fmla="*/ 1 h 234"/>
                <a:gd name="T32" fmla="*/ 6 w 128"/>
                <a:gd name="T33"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234">
                  <a:moveTo>
                    <a:pt x="6" y="0"/>
                  </a:moveTo>
                  <a:lnTo>
                    <a:pt x="12" y="30"/>
                  </a:lnTo>
                  <a:lnTo>
                    <a:pt x="21" y="60"/>
                  </a:lnTo>
                  <a:lnTo>
                    <a:pt x="27" y="75"/>
                  </a:lnTo>
                  <a:lnTo>
                    <a:pt x="35" y="91"/>
                  </a:lnTo>
                  <a:lnTo>
                    <a:pt x="48" y="120"/>
                  </a:lnTo>
                  <a:lnTo>
                    <a:pt x="86" y="177"/>
                  </a:lnTo>
                  <a:lnTo>
                    <a:pt x="128" y="230"/>
                  </a:lnTo>
                  <a:lnTo>
                    <a:pt x="124" y="234"/>
                  </a:lnTo>
                  <a:lnTo>
                    <a:pt x="82" y="182"/>
                  </a:lnTo>
                  <a:lnTo>
                    <a:pt x="44" y="125"/>
                  </a:lnTo>
                  <a:lnTo>
                    <a:pt x="29" y="93"/>
                  </a:lnTo>
                  <a:lnTo>
                    <a:pt x="21" y="76"/>
                  </a:lnTo>
                  <a:lnTo>
                    <a:pt x="15" y="61"/>
                  </a:lnTo>
                  <a:lnTo>
                    <a:pt x="6" y="31"/>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7" name="Freeform 1323"/>
            <p:cNvSpPr>
              <a:spLocks/>
            </p:cNvSpPr>
            <p:nvPr/>
          </p:nvSpPr>
          <p:spPr bwMode="auto">
            <a:xfrm>
              <a:off x="4076" y="2412"/>
              <a:ext cx="22" cy="20"/>
            </a:xfrm>
            <a:custGeom>
              <a:avLst/>
              <a:gdLst>
                <a:gd name="T0" fmla="*/ 4 w 44"/>
                <a:gd name="T1" fmla="*/ 0 h 39"/>
                <a:gd name="T2" fmla="*/ 0 w 44"/>
                <a:gd name="T3" fmla="*/ 4 h 39"/>
                <a:gd name="T4" fmla="*/ 39 w 44"/>
                <a:gd name="T5" fmla="*/ 39 h 39"/>
                <a:gd name="T6" fmla="*/ 44 w 44"/>
                <a:gd name="T7" fmla="*/ 35 h 39"/>
                <a:gd name="T8" fmla="*/ 4 w 44"/>
                <a:gd name="T9" fmla="*/ 0 h 39"/>
              </a:gdLst>
              <a:ahLst/>
              <a:cxnLst>
                <a:cxn ang="0">
                  <a:pos x="T0" y="T1"/>
                </a:cxn>
                <a:cxn ang="0">
                  <a:pos x="T2" y="T3"/>
                </a:cxn>
                <a:cxn ang="0">
                  <a:pos x="T4" y="T5"/>
                </a:cxn>
                <a:cxn ang="0">
                  <a:pos x="T6" y="T7"/>
                </a:cxn>
                <a:cxn ang="0">
                  <a:pos x="T8" y="T9"/>
                </a:cxn>
              </a:cxnLst>
              <a:rect l="0" t="0" r="r" b="b"/>
              <a:pathLst>
                <a:path w="44" h="39">
                  <a:moveTo>
                    <a:pt x="4" y="0"/>
                  </a:moveTo>
                  <a:lnTo>
                    <a:pt x="0" y="4"/>
                  </a:lnTo>
                  <a:lnTo>
                    <a:pt x="39" y="39"/>
                  </a:lnTo>
                  <a:lnTo>
                    <a:pt x="44" y="3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8" name="Freeform 1324"/>
            <p:cNvSpPr>
              <a:spLocks/>
            </p:cNvSpPr>
            <p:nvPr/>
          </p:nvSpPr>
          <p:spPr bwMode="auto">
            <a:xfrm>
              <a:off x="4076" y="2412"/>
              <a:ext cx="3" cy="3"/>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29" name="Freeform 1325"/>
            <p:cNvSpPr>
              <a:spLocks/>
            </p:cNvSpPr>
            <p:nvPr/>
          </p:nvSpPr>
          <p:spPr bwMode="auto">
            <a:xfrm>
              <a:off x="4096" y="2430"/>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0" name="Freeform 1326"/>
            <p:cNvSpPr>
              <a:spLocks/>
            </p:cNvSpPr>
            <p:nvPr/>
          </p:nvSpPr>
          <p:spPr bwMode="auto">
            <a:xfrm>
              <a:off x="4072" y="2025"/>
              <a:ext cx="500" cy="447"/>
            </a:xfrm>
            <a:custGeom>
              <a:avLst/>
              <a:gdLst>
                <a:gd name="T0" fmla="*/ 24 w 1000"/>
                <a:gd name="T1" fmla="*/ 790 h 895"/>
                <a:gd name="T2" fmla="*/ 16 w 1000"/>
                <a:gd name="T3" fmla="*/ 780 h 895"/>
                <a:gd name="T4" fmla="*/ 9 w 1000"/>
                <a:gd name="T5" fmla="*/ 762 h 895"/>
                <a:gd name="T6" fmla="*/ 3 w 1000"/>
                <a:gd name="T7" fmla="*/ 737 h 895"/>
                <a:gd name="T8" fmla="*/ 0 w 1000"/>
                <a:gd name="T9" fmla="*/ 704 h 895"/>
                <a:gd name="T10" fmla="*/ 0 w 1000"/>
                <a:gd name="T11" fmla="*/ 683 h 895"/>
                <a:gd name="T12" fmla="*/ 7 w 1000"/>
                <a:gd name="T13" fmla="*/ 634 h 895"/>
                <a:gd name="T14" fmla="*/ 18 w 1000"/>
                <a:gd name="T15" fmla="*/ 592 h 895"/>
                <a:gd name="T16" fmla="*/ 30 w 1000"/>
                <a:gd name="T17" fmla="*/ 561 h 895"/>
                <a:gd name="T18" fmla="*/ 51 w 1000"/>
                <a:gd name="T19" fmla="*/ 511 h 895"/>
                <a:gd name="T20" fmla="*/ 78 w 1000"/>
                <a:gd name="T21" fmla="*/ 449 h 895"/>
                <a:gd name="T22" fmla="*/ 107 w 1000"/>
                <a:gd name="T23" fmla="*/ 395 h 895"/>
                <a:gd name="T24" fmla="*/ 137 w 1000"/>
                <a:gd name="T25" fmla="*/ 345 h 895"/>
                <a:gd name="T26" fmla="*/ 169 w 1000"/>
                <a:gd name="T27" fmla="*/ 298 h 895"/>
                <a:gd name="T28" fmla="*/ 202 w 1000"/>
                <a:gd name="T29" fmla="*/ 255 h 895"/>
                <a:gd name="T30" fmla="*/ 241 w 1000"/>
                <a:gd name="T31" fmla="*/ 213 h 895"/>
                <a:gd name="T32" fmla="*/ 284 w 1000"/>
                <a:gd name="T33" fmla="*/ 170 h 895"/>
                <a:gd name="T34" fmla="*/ 350 w 1000"/>
                <a:gd name="T35" fmla="*/ 107 h 895"/>
                <a:gd name="T36" fmla="*/ 407 w 1000"/>
                <a:gd name="T37" fmla="*/ 56 h 895"/>
                <a:gd name="T38" fmla="*/ 445 w 1000"/>
                <a:gd name="T39" fmla="*/ 29 h 895"/>
                <a:gd name="T40" fmla="*/ 483 w 1000"/>
                <a:gd name="T41" fmla="*/ 11 h 895"/>
                <a:gd name="T42" fmla="*/ 502 w 1000"/>
                <a:gd name="T43" fmla="*/ 5 h 895"/>
                <a:gd name="T44" fmla="*/ 524 w 1000"/>
                <a:gd name="T45" fmla="*/ 2 h 895"/>
                <a:gd name="T46" fmla="*/ 560 w 1000"/>
                <a:gd name="T47" fmla="*/ 0 h 895"/>
                <a:gd name="T48" fmla="*/ 585 w 1000"/>
                <a:gd name="T49" fmla="*/ 3 h 895"/>
                <a:gd name="T50" fmla="*/ 629 w 1000"/>
                <a:gd name="T51" fmla="*/ 12 h 895"/>
                <a:gd name="T52" fmla="*/ 662 w 1000"/>
                <a:gd name="T53" fmla="*/ 21 h 895"/>
                <a:gd name="T54" fmla="*/ 732 w 1000"/>
                <a:gd name="T55" fmla="*/ 47 h 895"/>
                <a:gd name="T56" fmla="*/ 782 w 1000"/>
                <a:gd name="T57" fmla="*/ 71 h 895"/>
                <a:gd name="T58" fmla="*/ 830 w 1000"/>
                <a:gd name="T59" fmla="*/ 97 h 895"/>
                <a:gd name="T60" fmla="*/ 860 w 1000"/>
                <a:gd name="T61" fmla="*/ 116 h 895"/>
                <a:gd name="T62" fmla="*/ 902 w 1000"/>
                <a:gd name="T63" fmla="*/ 146 h 895"/>
                <a:gd name="T64" fmla="*/ 926 w 1000"/>
                <a:gd name="T65" fmla="*/ 169 h 895"/>
                <a:gd name="T66" fmla="*/ 949 w 1000"/>
                <a:gd name="T67" fmla="*/ 193 h 895"/>
                <a:gd name="T68" fmla="*/ 967 w 1000"/>
                <a:gd name="T69" fmla="*/ 217 h 895"/>
                <a:gd name="T70" fmla="*/ 982 w 1000"/>
                <a:gd name="T71" fmla="*/ 243 h 895"/>
                <a:gd name="T72" fmla="*/ 993 w 1000"/>
                <a:gd name="T73" fmla="*/ 270 h 895"/>
                <a:gd name="T74" fmla="*/ 999 w 1000"/>
                <a:gd name="T75" fmla="*/ 297 h 895"/>
                <a:gd name="T76" fmla="*/ 1000 w 1000"/>
                <a:gd name="T77" fmla="*/ 326 h 895"/>
                <a:gd name="T78" fmla="*/ 996 w 1000"/>
                <a:gd name="T79" fmla="*/ 356 h 895"/>
                <a:gd name="T80" fmla="*/ 993 w 1000"/>
                <a:gd name="T81" fmla="*/ 371 h 895"/>
                <a:gd name="T82" fmla="*/ 958 w 1000"/>
                <a:gd name="T83" fmla="*/ 488 h 895"/>
                <a:gd name="T84" fmla="*/ 913 w 1000"/>
                <a:gd name="T85" fmla="*/ 654 h 895"/>
                <a:gd name="T86" fmla="*/ 818 w 1000"/>
                <a:gd name="T87" fmla="*/ 714 h 895"/>
                <a:gd name="T88" fmla="*/ 659 w 1000"/>
                <a:gd name="T89" fmla="*/ 773 h 895"/>
                <a:gd name="T90" fmla="*/ 566 w 1000"/>
                <a:gd name="T91" fmla="*/ 806 h 895"/>
                <a:gd name="T92" fmla="*/ 492 w 1000"/>
                <a:gd name="T93" fmla="*/ 838 h 895"/>
                <a:gd name="T94" fmla="*/ 439 w 1000"/>
                <a:gd name="T95" fmla="*/ 860 h 895"/>
                <a:gd name="T96" fmla="*/ 400 w 1000"/>
                <a:gd name="T97" fmla="*/ 874 h 895"/>
                <a:gd name="T98" fmla="*/ 357 w 1000"/>
                <a:gd name="T99" fmla="*/ 883 h 895"/>
                <a:gd name="T100" fmla="*/ 299 w 1000"/>
                <a:gd name="T101" fmla="*/ 890 h 895"/>
                <a:gd name="T102" fmla="*/ 243 w 1000"/>
                <a:gd name="T103" fmla="*/ 895 h 895"/>
                <a:gd name="T104" fmla="*/ 208 w 1000"/>
                <a:gd name="T105" fmla="*/ 895 h 895"/>
                <a:gd name="T106" fmla="*/ 182 w 1000"/>
                <a:gd name="T107" fmla="*/ 890 h 895"/>
                <a:gd name="T108" fmla="*/ 146 w 1000"/>
                <a:gd name="T109" fmla="*/ 881 h 895"/>
                <a:gd name="T110" fmla="*/ 119 w 1000"/>
                <a:gd name="T111" fmla="*/ 866 h 895"/>
                <a:gd name="T112" fmla="*/ 77 w 1000"/>
                <a:gd name="T113" fmla="*/ 836 h 895"/>
                <a:gd name="T114" fmla="*/ 27 w 1000"/>
                <a:gd name="T115" fmla="*/ 79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0" h="895">
                  <a:moveTo>
                    <a:pt x="27" y="793"/>
                  </a:moveTo>
                  <a:lnTo>
                    <a:pt x="24" y="790"/>
                  </a:lnTo>
                  <a:lnTo>
                    <a:pt x="21" y="785"/>
                  </a:lnTo>
                  <a:lnTo>
                    <a:pt x="16" y="780"/>
                  </a:lnTo>
                  <a:lnTo>
                    <a:pt x="13" y="771"/>
                  </a:lnTo>
                  <a:lnTo>
                    <a:pt x="9" y="762"/>
                  </a:lnTo>
                  <a:lnTo>
                    <a:pt x="6" y="750"/>
                  </a:lnTo>
                  <a:lnTo>
                    <a:pt x="3" y="737"/>
                  </a:lnTo>
                  <a:lnTo>
                    <a:pt x="0" y="722"/>
                  </a:lnTo>
                  <a:lnTo>
                    <a:pt x="0" y="704"/>
                  </a:lnTo>
                  <a:lnTo>
                    <a:pt x="0" y="693"/>
                  </a:lnTo>
                  <a:lnTo>
                    <a:pt x="0" y="683"/>
                  </a:lnTo>
                  <a:lnTo>
                    <a:pt x="3" y="660"/>
                  </a:lnTo>
                  <a:lnTo>
                    <a:pt x="7" y="634"/>
                  </a:lnTo>
                  <a:lnTo>
                    <a:pt x="13" y="607"/>
                  </a:lnTo>
                  <a:lnTo>
                    <a:pt x="18" y="592"/>
                  </a:lnTo>
                  <a:lnTo>
                    <a:pt x="24" y="577"/>
                  </a:lnTo>
                  <a:lnTo>
                    <a:pt x="30" y="561"/>
                  </a:lnTo>
                  <a:lnTo>
                    <a:pt x="36" y="544"/>
                  </a:lnTo>
                  <a:lnTo>
                    <a:pt x="51" y="511"/>
                  </a:lnTo>
                  <a:lnTo>
                    <a:pt x="65" y="479"/>
                  </a:lnTo>
                  <a:lnTo>
                    <a:pt x="78" y="449"/>
                  </a:lnTo>
                  <a:lnTo>
                    <a:pt x="93" y="422"/>
                  </a:lnTo>
                  <a:lnTo>
                    <a:pt x="107" y="395"/>
                  </a:lnTo>
                  <a:lnTo>
                    <a:pt x="122" y="369"/>
                  </a:lnTo>
                  <a:lnTo>
                    <a:pt x="137" y="345"/>
                  </a:lnTo>
                  <a:lnTo>
                    <a:pt x="152" y="321"/>
                  </a:lnTo>
                  <a:lnTo>
                    <a:pt x="169" y="298"/>
                  </a:lnTo>
                  <a:lnTo>
                    <a:pt x="185" y="276"/>
                  </a:lnTo>
                  <a:lnTo>
                    <a:pt x="202" y="255"/>
                  </a:lnTo>
                  <a:lnTo>
                    <a:pt x="222" y="234"/>
                  </a:lnTo>
                  <a:lnTo>
                    <a:pt x="241" y="213"/>
                  </a:lnTo>
                  <a:lnTo>
                    <a:pt x="261" y="192"/>
                  </a:lnTo>
                  <a:lnTo>
                    <a:pt x="284" y="170"/>
                  </a:lnTo>
                  <a:lnTo>
                    <a:pt x="306" y="148"/>
                  </a:lnTo>
                  <a:lnTo>
                    <a:pt x="350" y="107"/>
                  </a:lnTo>
                  <a:lnTo>
                    <a:pt x="389" y="71"/>
                  </a:lnTo>
                  <a:lnTo>
                    <a:pt x="407" y="56"/>
                  </a:lnTo>
                  <a:lnTo>
                    <a:pt x="425" y="41"/>
                  </a:lnTo>
                  <a:lnTo>
                    <a:pt x="445" y="29"/>
                  </a:lnTo>
                  <a:lnTo>
                    <a:pt x="463" y="18"/>
                  </a:lnTo>
                  <a:lnTo>
                    <a:pt x="483" y="11"/>
                  </a:lnTo>
                  <a:lnTo>
                    <a:pt x="492" y="8"/>
                  </a:lnTo>
                  <a:lnTo>
                    <a:pt x="502" y="5"/>
                  </a:lnTo>
                  <a:lnTo>
                    <a:pt x="513" y="3"/>
                  </a:lnTo>
                  <a:lnTo>
                    <a:pt x="524" y="2"/>
                  </a:lnTo>
                  <a:lnTo>
                    <a:pt x="548" y="0"/>
                  </a:lnTo>
                  <a:lnTo>
                    <a:pt x="560" y="0"/>
                  </a:lnTo>
                  <a:lnTo>
                    <a:pt x="572" y="2"/>
                  </a:lnTo>
                  <a:lnTo>
                    <a:pt x="585" y="3"/>
                  </a:lnTo>
                  <a:lnTo>
                    <a:pt x="599" y="5"/>
                  </a:lnTo>
                  <a:lnTo>
                    <a:pt x="629" y="12"/>
                  </a:lnTo>
                  <a:lnTo>
                    <a:pt x="646" y="17"/>
                  </a:lnTo>
                  <a:lnTo>
                    <a:pt x="662" y="21"/>
                  </a:lnTo>
                  <a:lnTo>
                    <a:pt x="697" y="33"/>
                  </a:lnTo>
                  <a:lnTo>
                    <a:pt x="732" y="47"/>
                  </a:lnTo>
                  <a:lnTo>
                    <a:pt x="765" y="62"/>
                  </a:lnTo>
                  <a:lnTo>
                    <a:pt x="782" y="71"/>
                  </a:lnTo>
                  <a:lnTo>
                    <a:pt x="798" y="79"/>
                  </a:lnTo>
                  <a:lnTo>
                    <a:pt x="830" y="97"/>
                  </a:lnTo>
                  <a:lnTo>
                    <a:pt x="845" y="106"/>
                  </a:lnTo>
                  <a:lnTo>
                    <a:pt x="860" y="116"/>
                  </a:lnTo>
                  <a:lnTo>
                    <a:pt x="889" y="136"/>
                  </a:lnTo>
                  <a:lnTo>
                    <a:pt x="902" y="146"/>
                  </a:lnTo>
                  <a:lnTo>
                    <a:pt x="914" y="158"/>
                  </a:lnTo>
                  <a:lnTo>
                    <a:pt x="926" y="169"/>
                  </a:lnTo>
                  <a:lnTo>
                    <a:pt x="939" y="181"/>
                  </a:lnTo>
                  <a:lnTo>
                    <a:pt x="949" y="193"/>
                  </a:lnTo>
                  <a:lnTo>
                    <a:pt x="958" y="205"/>
                  </a:lnTo>
                  <a:lnTo>
                    <a:pt x="967" y="217"/>
                  </a:lnTo>
                  <a:lnTo>
                    <a:pt x="975" y="231"/>
                  </a:lnTo>
                  <a:lnTo>
                    <a:pt x="982" y="243"/>
                  </a:lnTo>
                  <a:lnTo>
                    <a:pt x="987" y="256"/>
                  </a:lnTo>
                  <a:lnTo>
                    <a:pt x="993" y="270"/>
                  </a:lnTo>
                  <a:lnTo>
                    <a:pt x="996" y="283"/>
                  </a:lnTo>
                  <a:lnTo>
                    <a:pt x="999" y="297"/>
                  </a:lnTo>
                  <a:lnTo>
                    <a:pt x="1000" y="312"/>
                  </a:lnTo>
                  <a:lnTo>
                    <a:pt x="1000" y="326"/>
                  </a:lnTo>
                  <a:lnTo>
                    <a:pt x="999" y="341"/>
                  </a:lnTo>
                  <a:lnTo>
                    <a:pt x="996" y="356"/>
                  </a:lnTo>
                  <a:lnTo>
                    <a:pt x="994" y="363"/>
                  </a:lnTo>
                  <a:lnTo>
                    <a:pt x="993" y="371"/>
                  </a:lnTo>
                  <a:lnTo>
                    <a:pt x="975" y="431"/>
                  </a:lnTo>
                  <a:lnTo>
                    <a:pt x="958" y="488"/>
                  </a:lnTo>
                  <a:lnTo>
                    <a:pt x="931" y="586"/>
                  </a:lnTo>
                  <a:lnTo>
                    <a:pt x="913" y="654"/>
                  </a:lnTo>
                  <a:lnTo>
                    <a:pt x="907" y="678"/>
                  </a:lnTo>
                  <a:lnTo>
                    <a:pt x="818" y="714"/>
                  </a:lnTo>
                  <a:lnTo>
                    <a:pt x="736" y="744"/>
                  </a:lnTo>
                  <a:lnTo>
                    <a:pt x="659" y="773"/>
                  </a:lnTo>
                  <a:lnTo>
                    <a:pt x="604" y="793"/>
                  </a:lnTo>
                  <a:lnTo>
                    <a:pt x="566" y="806"/>
                  </a:lnTo>
                  <a:lnTo>
                    <a:pt x="533" y="820"/>
                  </a:lnTo>
                  <a:lnTo>
                    <a:pt x="492" y="838"/>
                  </a:lnTo>
                  <a:lnTo>
                    <a:pt x="463" y="850"/>
                  </a:lnTo>
                  <a:lnTo>
                    <a:pt x="439" y="860"/>
                  </a:lnTo>
                  <a:lnTo>
                    <a:pt x="419" y="868"/>
                  </a:lnTo>
                  <a:lnTo>
                    <a:pt x="400" y="874"/>
                  </a:lnTo>
                  <a:lnTo>
                    <a:pt x="380" y="878"/>
                  </a:lnTo>
                  <a:lnTo>
                    <a:pt x="357" y="883"/>
                  </a:lnTo>
                  <a:lnTo>
                    <a:pt x="332" y="886"/>
                  </a:lnTo>
                  <a:lnTo>
                    <a:pt x="299" y="890"/>
                  </a:lnTo>
                  <a:lnTo>
                    <a:pt x="267" y="893"/>
                  </a:lnTo>
                  <a:lnTo>
                    <a:pt x="243" y="895"/>
                  </a:lnTo>
                  <a:lnTo>
                    <a:pt x="223" y="895"/>
                  </a:lnTo>
                  <a:lnTo>
                    <a:pt x="208" y="895"/>
                  </a:lnTo>
                  <a:lnTo>
                    <a:pt x="194" y="893"/>
                  </a:lnTo>
                  <a:lnTo>
                    <a:pt x="182" y="890"/>
                  </a:lnTo>
                  <a:lnTo>
                    <a:pt x="154" y="884"/>
                  </a:lnTo>
                  <a:lnTo>
                    <a:pt x="146" y="881"/>
                  </a:lnTo>
                  <a:lnTo>
                    <a:pt x="139" y="878"/>
                  </a:lnTo>
                  <a:lnTo>
                    <a:pt x="119" y="866"/>
                  </a:lnTo>
                  <a:lnTo>
                    <a:pt x="98" y="851"/>
                  </a:lnTo>
                  <a:lnTo>
                    <a:pt x="77" y="836"/>
                  </a:lnTo>
                  <a:lnTo>
                    <a:pt x="42" y="806"/>
                  </a:lnTo>
                  <a:lnTo>
                    <a:pt x="27" y="79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1" name="Freeform 1327"/>
            <p:cNvSpPr>
              <a:spLocks/>
            </p:cNvSpPr>
            <p:nvPr/>
          </p:nvSpPr>
          <p:spPr bwMode="auto">
            <a:xfrm>
              <a:off x="4106" y="1454"/>
              <a:ext cx="877" cy="625"/>
            </a:xfrm>
            <a:custGeom>
              <a:avLst/>
              <a:gdLst>
                <a:gd name="T0" fmla="*/ 1098 w 1753"/>
                <a:gd name="T1" fmla="*/ 946 h 1251"/>
                <a:gd name="T2" fmla="*/ 1189 w 1753"/>
                <a:gd name="T3" fmla="*/ 1023 h 1251"/>
                <a:gd name="T4" fmla="*/ 1360 w 1753"/>
                <a:gd name="T5" fmla="*/ 1148 h 1251"/>
                <a:gd name="T6" fmla="*/ 1458 w 1753"/>
                <a:gd name="T7" fmla="*/ 1216 h 1251"/>
                <a:gd name="T8" fmla="*/ 1526 w 1753"/>
                <a:gd name="T9" fmla="*/ 1243 h 1251"/>
                <a:gd name="T10" fmla="*/ 1574 w 1753"/>
                <a:gd name="T11" fmla="*/ 1251 h 1251"/>
                <a:gd name="T12" fmla="*/ 1619 w 1753"/>
                <a:gd name="T13" fmla="*/ 1243 h 1251"/>
                <a:gd name="T14" fmla="*/ 1663 w 1753"/>
                <a:gd name="T15" fmla="*/ 1222 h 1251"/>
                <a:gd name="T16" fmla="*/ 1701 w 1753"/>
                <a:gd name="T17" fmla="*/ 1186 h 1251"/>
                <a:gd name="T18" fmla="*/ 1719 w 1753"/>
                <a:gd name="T19" fmla="*/ 1147 h 1251"/>
                <a:gd name="T20" fmla="*/ 1726 w 1753"/>
                <a:gd name="T21" fmla="*/ 1091 h 1251"/>
                <a:gd name="T22" fmla="*/ 1729 w 1753"/>
                <a:gd name="T23" fmla="*/ 986 h 1251"/>
                <a:gd name="T24" fmla="*/ 1746 w 1753"/>
                <a:gd name="T25" fmla="*/ 891 h 1251"/>
                <a:gd name="T26" fmla="*/ 1753 w 1753"/>
                <a:gd name="T27" fmla="*/ 775 h 1251"/>
                <a:gd name="T28" fmla="*/ 1749 w 1753"/>
                <a:gd name="T29" fmla="*/ 696 h 1251"/>
                <a:gd name="T30" fmla="*/ 1732 w 1753"/>
                <a:gd name="T31" fmla="*/ 638 h 1251"/>
                <a:gd name="T32" fmla="*/ 1658 w 1753"/>
                <a:gd name="T33" fmla="*/ 499 h 1251"/>
                <a:gd name="T34" fmla="*/ 1524 w 1753"/>
                <a:gd name="T35" fmla="*/ 287 h 1251"/>
                <a:gd name="T36" fmla="*/ 1486 w 1753"/>
                <a:gd name="T37" fmla="*/ 250 h 1251"/>
                <a:gd name="T38" fmla="*/ 1443 w 1753"/>
                <a:gd name="T39" fmla="*/ 225 h 1251"/>
                <a:gd name="T40" fmla="*/ 1357 w 1753"/>
                <a:gd name="T41" fmla="*/ 195 h 1251"/>
                <a:gd name="T42" fmla="*/ 1224 w 1753"/>
                <a:gd name="T43" fmla="*/ 168 h 1251"/>
                <a:gd name="T44" fmla="*/ 1147 w 1753"/>
                <a:gd name="T45" fmla="*/ 141 h 1251"/>
                <a:gd name="T46" fmla="*/ 1135 w 1753"/>
                <a:gd name="T47" fmla="*/ 121 h 1251"/>
                <a:gd name="T48" fmla="*/ 1129 w 1753"/>
                <a:gd name="T49" fmla="*/ 79 h 1251"/>
                <a:gd name="T50" fmla="*/ 1124 w 1753"/>
                <a:gd name="T51" fmla="*/ 31 h 1251"/>
                <a:gd name="T52" fmla="*/ 1106 w 1753"/>
                <a:gd name="T53" fmla="*/ 5 h 1251"/>
                <a:gd name="T54" fmla="*/ 1083 w 1753"/>
                <a:gd name="T55" fmla="*/ 2 h 1251"/>
                <a:gd name="T56" fmla="*/ 1062 w 1753"/>
                <a:gd name="T57" fmla="*/ 15 h 1251"/>
                <a:gd name="T58" fmla="*/ 1028 w 1753"/>
                <a:gd name="T59" fmla="*/ 52 h 1251"/>
                <a:gd name="T60" fmla="*/ 978 w 1753"/>
                <a:gd name="T61" fmla="*/ 83 h 1251"/>
                <a:gd name="T62" fmla="*/ 923 w 1753"/>
                <a:gd name="T63" fmla="*/ 106 h 1251"/>
                <a:gd name="T64" fmla="*/ 852 w 1753"/>
                <a:gd name="T65" fmla="*/ 118 h 1251"/>
                <a:gd name="T66" fmla="*/ 760 w 1753"/>
                <a:gd name="T67" fmla="*/ 116 h 1251"/>
                <a:gd name="T68" fmla="*/ 677 w 1753"/>
                <a:gd name="T69" fmla="*/ 107 h 1251"/>
                <a:gd name="T70" fmla="*/ 602 w 1753"/>
                <a:gd name="T71" fmla="*/ 115 h 1251"/>
                <a:gd name="T72" fmla="*/ 529 w 1753"/>
                <a:gd name="T73" fmla="*/ 136 h 1251"/>
                <a:gd name="T74" fmla="*/ 397 w 1753"/>
                <a:gd name="T75" fmla="*/ 184 h 1251"/>
                <a:gd name="T76" fmla="*/ 271 w 1753"/>
                <a:gd name="T77" fmla="*/ 226 h 1251"/>
                <a:gd name="T78" fmla="*/ 225 w 1753"/>
                <a:gd name="T79" fmla="*/ 252 h 1251"/>
                <a:gd name="T80" fmla="*/ 170 w 1753"/>
                <a:gd name="T81" fmla="*/ 300 h 1251"/>
                <a:gd name="T82" fmla="*/ 95 w 1753"/>
                <a:gd name="T83" fmla="*/ 397 h 1251"/>
                <a:gd name="T84" fmla="*/ 54 w 1753"/>
                <a:gd name="T85" fmla="*/ 439 h 1251"/>
                <a:gd name="T86" fmla="*/ 30 w 1753"/>
                <a:gd name="T87" fmla="*/ 473 h 1251"/>
                <a:gd name="T88" fmla="*/ 7 w 1753"/>
                <a:gd name="T89" fmla="*/ 532 h 1251"/>
                <a:gd name="T90" fmla="*/ 0 w 1753"/>
                <a:gd name="T91" fmla="*/ 588 h 1251"/>
                <a:gd name="T92" fmla="*/ 3 w 1753"/>
                <a:gd name="T93" fmla="*/ 659 h 1251"/>
                <a:gd name="T94" fmla="*/ 9 w 1753"/>
                <a:gd name="T95" fmla="*/ 725 h 1251"/>
                <a:gd name="T96" fmla="*/ 21 w 1753"/>
                <a:gd name="T97" fmla="*/ 726 h 1251"/>
                <a:gd name="T98" fmla="*/ 123 w 1753"/>
                <a:gd name="T99" fmla="*/ 674 h 1251"/>
                <a:gd name="T100" fmla="*/ 225 w 1753"/>
                <a:gd name="T101" fmla="*/ 645 h 1251"/>
                <a:gd name="T102" fmla="*/ 324 w 1753"/>
                <a:gd name="T103" fmla="*/ 638 h 1251"/>
                <a:gd name="T104" fmla="*/ 425 w 1753"/>
                <a:gd name="T105" fmla="*/ 648 h 1251"/>
                <a:gd name="T106" fmla="*/ 662 w 1753"/>
                <a:gd name="T107" fmla="*/ 692 h 1251"/>
                <a:gd name="T108" fmla="*/ 744 w 1753"/>
                <a:gd name="T109" fmla="*/ 713 h 1251"/>
                <a:gd name="T110" fmla="*/ 852 w 1753"/>
                <a:gd name="T111" fmla="*/ 757 h 1251"/>
                <a:gd name="T112" fmla="*/ 911 w 1753"/>
                <a:gd name="T113" fmla="*/ 790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53" h="1251">
                  <a:moveTo>
                    <a:pt x="1049" y="886"/>
                  </a:moveTo>
                  <a:lnTo>
                    <a:pt x="1064" y="906"/>
                  </a:lnTo>
                  <a:lnTo>
                    <a:pt x="1080" y="925"/>
                  </a:lnTo>
                  <a:lnTo>
                    <a:pt x="1098" y="946"/>
                  </a:lnTo>
                  <a:lnTo>
                    <a:pt x="1120" y="966"/>
                  </a:lnTo>
                  <a:lnTo>
                    <a:pt x="1141" y="986"/>
                  </a:lnTo>
                  <a:lnTo>
                    <a:pt x="1165" y="1005"/>
                  </a:lnTo>
                  <a:lnTo>
                    <a:pt x="1189" y="1023"/>
                  </a:lnTo>
                  <a:lnTo>
                    <a:pt x="1213" y="1043"/>
                  </a:lnTo>
                  <a:lnTo>
                    <a:pt x="1263" y="1079"/>
                  </a:lnTo>
                  <a:lnTo>
                    <a:pt x="1313" y="1115"/>
                  </a:lnTo>
                  <a:lnTo>
                    <a:pt x="1360" y="1148"/>
                  </a:lnTo>
                  <a:lnTo>
                    <a:pt x="1402" y="1180"/>
                  </a:lnTo>
                  <a:lnTo>
                    <a:pt x="1420" y="1193"/>
                  </a:lnTo>
                  <a:lnTo>
                    <a:pt x="1440" y="1205"/>
                  </a:lnTo>
                  <a:lnTo>
                    <a:pt x="1458" y="1216"/>
                  </a:lnTo>
                  <a:lnTo>
                    <a:pt x="1477" y="1227"/>
                  </a:lnTo>
                  <a:lnTo>
                    <a:pt x="1497" y="1234"/>
                  </a:lnTo>
                  <a:lnTo>
                    <a:pt x="1517" y="1240"/>
                  </a:lnTo>
                  <a:lnTo>
                    <a:pt x="1526" y="1243"/>
                  </a:lnTo>
                  <a:lnTo>
                    <a:pt x="1535" y="1246"/>
                  </a:lnTo>
                  <a:lnTo>
                    <a:pt x="1545" y="1248"/>
                  </a:lnTo>
                  <a:lnTo>
                    <a:pt x="1554" y="1249"/>
                  </a:lnTo>
                  <a:lnTo>
                    <a:pt x="1574" y="1251"/>
                  </a:lnTo>
                  <a:lnTo>
                    <a:pt x="1592" y="1249"/>
                  </a:lnTo>
                  <a:lnTo>
                    <a:pt x="1601" y="1248"/>
                  </a:lnTo>
                  <a:lnTo>
                    <a:pt x="1610" y="1246"/>
                  </a:lnTo>
                  <a:lnTo>
                    <a:pt x="1619" y="1243"/>
                  </a:lnTo>
                  <a:lnTo>
                    <a:pt x="1628" y="1240"/>
                  </a:lnTo>
                  <a:lnTo>
                    <a:pt x="1637" y="1237"/>
                  </a:lnTo>
                  <a:lnTo>
                    <a:pt x="1646" y="1233"/>
                  </a:lnTo>
                  <a:lnTo>
                    <a:pt x="1663" y="1222"/>
                  </a:lnTo>
                  <a:lnTo>
                    <a:pt x="1670" y="1216"/>
                  </a:lnTo>
                  <a:lnTo>
                    <a:pt x="1680" y="1210"/>
                  </a:lnTo>
                  <a:lnTo>
                    <a:pt x="1695" y="1193"/>
                  </a:lnTo>
                  <a:lnTo>
                    <a:pt x="1701" y="1186"/>
                  </a:lnTo>
                  <a:lnTo>
                    <a:pt x="1707" y="1177"/>
                  </a:lnTo>
                  <a:lnTo>
                    <a:pt x="1711" y="1166"/>
                  </a:lnTo>
                  <a:lnTo>
                    <a:pt x="1716" y="1157"/>
                  </a:lnTo>
                  <a:lnTo>
                    <a:pt x="1719" y="1147"/>
                  </a:lnTo>
                  <a:lnTo>
                    <a:pt x="1722" y="1136"/>
                  </a:lnTo>
                  <a:lnTo>
                    <a:pt x="1723" y="1124"/>
                  </a:lnTo>
                  <a:lnTo>
                    <a:pt x="1725" y="1114"/>
                  </a:lnTo>
                  <a:lnTo>
                    <a:pt x="1726" y="1091"/>
                  </a:lnTo>
                  <a:lnTo>
                    <a:pt x="1728" y="1068"/>
                  </a:lnTo>
                  <a:lnTo>
                    <a:pt x="1726" y="1025"/>
                  </a:lnTo>
                  <a:lnTo>
                    <a:pt x="1728" y="1005"/>
                  </a:lnTo>
                  <a:lnTo>
                    <a:pt x="1729" y="986"/>
                  </a:lnTo>
                  <a:lnTo>
                    <a:pt x="1732" y="967"/>
                  </a:lnTo>
                  <a:lnTo>
                    <a:pt x="1737" y="948"/>
                  </a:lnTo>
                  <a:lnTo>
                    <a:pt x="1743" y="910"/>
                  </a:lnTo>
                  <a:lnTo>
                    <a:pt x="1746" y="891"/>
                  </a:lnTo>
                  <a:lnTo>
                    <a:pt x="1749" y="871"/>
                  </a:lnTo>
                  <a:lnTo>
                    <a:pt x="1750" y="839"/>
                  </a:lnTo>
                  <a:lnTo>
                    <a:pt x="1753" y="808"/>
                  </a:lnTo>
                  <a:lnTo>
                    <a:pt x="1753" y="775"/>
                  </a:lnTo>
                  <a:lnTo>
                    <a:pt x="1753" y="743"/>
                  </a:lnTo>
                  <a:lnTo>
                    <a:pt x="1753" y="728"/>
                  </a:lnTo>
                  <a:lnTo>
                    <a:pt x="1752" y="711"/>
                  </a:lnTo>
                  <a:lnTo>
                    <a:pt x="1749" y="696"/>
                  </a:lnTo>
                  <a:lnTo>
                    <a:pt x="1746" y="681"/>
                  </a:lnTo>
                  <a:lnTo>
                    <a:pt x="1743" y="666"/>
                  </a:lnTo>
                  <a:lnTo>
                    <a:pt x="1738" y="651"/>
                  </a:lnTo>
                  <a:lnTo>
                    <a:pt x="1732" y="638"/>
                  </a:lnTo>
                  <a:lnTo>
                    <a:pt x="1726" y="624"/>
                  </a:lnTo>
                  <a:lnTo>
                    <a:pt x="1704" y="582"/>
                  </a:lnTo>
                  <a:lnTo>
                    <a:pt x="1681" y="540"/>
                  </a:lnTo>
                  <a:lnTo>
                    <a:pt x="1658" y="499"/>
                  </a:lnTo>
                  <a:lnTo>
                    <a:pt x="1634" y="458"/>
                  </a:lnTo>
                  <a:lnTo>
                    <a:pt x="1584" y="379"/>
                  </a:lnTo>
                  <a:lnTo>
                    <a:pt x="1532" y="297"/>
                  </a:lnTo>
                  <a:lnTo>
                    <a:pt x="1524" y="287"/>
                  </a:lnTo>
                  <a:lnTo>
                    <a:pt x="1515" y="276"/>
                  </a:lnTo>
                  <a:lnTo>
                    <a:pt x="1506" y="267"/>
                  </a:lnTo>
                  <a:lnTo>
                    <a:pt x="1497" y="258"/>
                  </a:lnTo>
                  <a:lnTo>
                    <a:pt x="1486" y="250"/>
                  </a:lnTo>
                  <a:lnTo>
                    <a:pt x="1476" y="243"/>
                  </a:lnTo>
                  <a:lnTo>
                    <a:pt x="1465" y="237"/>
                  </a:lnTo>
                  <a:lnTo>
                    <a:pt x="1455" y="229"/>
                  </a:lnTo>
                  <a:lnTo>
                    <a:pt x="1443" y="225"/>
                  </a:lnTo>
                  <a:lnTo>
                    <a:pt x="1432" y="219"/>
                  </a:lnTo>
                  <a:lnTo>
                    <a:pt x="1408" y="210"/>
                  </a:lnTo>
                  <a:lnTo>
                    <a:pt x="1382" y="202"/>
                  </a:lnTo>
                  <a:lnTo>
                    <a:pt x="1357" y="195"/>
                  </a:lnTo>
                  <a:lnTo>
                    <a:pt x="1331" y="189"/>
                  </a:lnTo>
                  <a:lnTo>
                    <a:pt x="1304" y="184"/>
                  </a:lnTo>
                  <a:lnTo>
                    <a:pt x="1251" y="172"/>
                  </a:lnTo>
                  <a:lnTo>
                    <a:pt x="1224" y="168"/>
                  </a:lnTo>
                  <a:lnTo>
                    <a:pt x="1198" y="160"/>
                  </a:lnTo>
                  <a:lnTo>
                    <a:pt x="1174" y="153"/>
                  </a:lnTo>
                  <a:lnTo>
                    <a:pt x="1150" y="144"/>
                  </a:lnTo>
                  <a:lnTo>
                    <a:pt x="1147" y="141"/>
                  </a:lnTo>
                  <a:lnTo>
                    <a:pt x="1142" y="137"/>
                  </a:lnTo>
                  <a:lnTo>
                    <a:pt x="1141" y="133"/>
                  </a:lnTo>
                  <a:lnTo>
                    <a:pt x="1138" y="128"/>
                  </a:lnTo>
                  <a:lnTo>
                    <a:pt x="1135" y="121"/>
                  </a:lnTo>
                  <a:lnTo>
                    <a:pt x="1133" y="113"/>
                  </a:lnTo>
                  <a:lnTo>
                    <a:pt x="1132" y="104"/>
                  </a:lnTo>
                  <a:lnTo>
                    <a:pt x="1130" y="97"/>
                  </a:lnTo>
                  <a:lnTo>
                    <a:pt x="1129" y="79"/>
                  </a:lnTo>
                  <a:lnTo>
                    <a:pt x="1129" y="62"/>
                  </a:lnTo>
                  <a:lnTo>
                    <a:pt x="1127" y="46"/>
                  </a:lnTo>
                  <a:lnTo>
                    <a:pt x="1126" y="38"/>
                  </a:lnTo>
                  <a:lnTo>
                    <a:pt x="1124" y="31"/>
                  </a:lnTo>
                  <a:lnTo>
                    <a:pt x="1121" y="23"/>
                  </a:lnTo>
                  <a:lnTo>
                    <a:pt x="1117" y="17"/>
                  </a:lnTo>
                  <a:lnTo>
                    <a:pt x="1112" y="9"/>
                  </a:lnTo>
                  <a:lnTo>
                    <a:pt x="1106" y="5"/>
                  </a:lnTo>
                  <a:lnTo>
                    <a:pt x="1101" y="2"/>
                  </a:lnTo>
                  <a:lnTo>
                    <a:pt x="1095" y="0"/>
                  </a:lnTo>
                  <a:lnTo>
                    <a:pt x="1089" y="0"/>
                  </a:lnTo>
                  <a:lnTo>
                    <a:pt x="1083" y="2"/>
                  </a:lnTo>
                  <a:lnTo>
                    <a:pt x="1077" y="3"/>
                  </a:lnTo>
                  <a:lnTo>
                    <a:pt x="1071" y="8"/>
                  </a:lnTo>
                  <a:lnTo>
                    <a:pt x="1067" y="11"/>
                  </a:lnTo>
                  <a:lnTo>
                    <a:pt x="1062" y="15"/>
                  </a:lnTo>
                  <a:lnTo>
                    <a:pt x="1055" y="25"/>
                  </a:lnTo>
                  <a:lnTo>
                    <a:pt x="1046" y="35"/>
                  </a:lnTo>
                  <a:lnTo>
                    <a:pt x="1037" y="43"/>
                  </a:lnTo>
                  <a:lnTo>
                    <a:pt x="1028" y="52"/>
                  </a:lnTo>
                  <a:lnTo>
                    <a:pt x="1018" y="59"/>
                  </a:lnTo>
                  <a:lnTo>
                    <a:pt x="1009" y="65"/>
                  </a:lnTo>
                  <a:lnTo>
                    <a:pt x="988" y="79"/>
                  </a:lnTo>
                  <a:lnTo>
                    <a:pt x="978" y="83"/>
                  </a:lnTo>
                  <a:lnTo>
                    <a:pt x="967" y="89"/>
                  </a:lnTo>
                  <a:lnTo>
                    <a:pt x="957" y="94"/>
                  </a:lnTo>
                  <a:lnTo>
                    <a:pt x="946" y="98"/>
                  </a:lnTo>
                  <a:lnTo>
                    <a:pt x="923" y="106"/>
                  </a:lnTo>
                  <a:lnTo>
                    <a:pt x="911" y="109"/>
                  </a:lnTo>
                  <a:lnTo>
                    <a:pt x="899" y="110"/>
                  </a:lnTo>
                  <a:lnTo>
                    <a:pt x="877" y="115"/>
                  </a:lnTo>
                  <a:lnTo>
                    <a:pt x="852" y="118"/>
                  </a:lnTo>
                  <a:lnTo>
                    <a:pt x="830" y="119"/>
                  </a:lnTo>
                  <a:lnTo>
                    <a:pt x="806" y="119"/>
                  </a:lnTo>
                  <a:lnTo>
                    <a:pt x="783" y="118"/>
                  </a:lnTo>
                  <a:lnTo>
                    <a:pt x="760" y="116"/>
                  </a:lnTo>
                  <a:lnTo>
                    <a:pt x="738" y="115"/>
                  </a:lnTo>
                  <a:lnTo>
                    <a:pt x="717" y="110"/>
                  </a:lnTo>
                  <a:lnTo>
                    <a:pt x="697" y="109"/>
                  </a:lnTo>
                  <a:lnTo>
                    <a:pt x="677" y="107"/>
                  </a:lnTo>
                  <a:lnTo>
                    <a:pt x="658" y="107"/>
                  </a:lnTo>
                  <a:lnTo>
                    <a:pt x="640" y="109"/>
                  </a:lnTo>
                  <a:lnTo>
                    <a:pt x="622" y="110"/>
                  </a:lnTo>
                  <a:lnTo>
                    <a:pt x="602" y="115"/>
                  </a:lnTo>
                  <a:lnTo>
                    <a:pt x="584" y="119"/>
                  </a:lnTo>
                  <a:lnTo>
                    <a:pt x="566" y="124"/>
                  </a:lnTo>
                  <a:lnTo>
                    <a:pt x="548" y="130"/>
                  </a:lnTo>
                  <a:lnTo>
                    <a:pt x="529" y="136"/>
                  </a:lnTo>
                  <a:lnTo>
                    <a:pt x="493" y="150"/>
                  </a:lnTo>
                  <a:lnTo>
                    <a:pt x="459" y="163"/>
                  </a:lnTo>
                  <a:lnTo>
                    <a:pt x="422" y="177"/>
                  </a:lnTo>
                  <a:lnTo>
                    <a:pt x="397" y="184"/>
                  </a:lnTo>
                  <a:lnTo>
                    <a:pt x="371" y="192"/>
                  </a:lnTo>
                  <a:lnTo>
                    <a:pt x="321" y="207"/>
                  </a:lnTo>
                  <a:lnTo>
                    <a:pt x="297" y="216"/>
                  </a:lnTo>
                  <a:lnTo>
                    <a:pt x="271" y="226"/>
                  </a:lnTo>
                  <a:lnTo>
                    <a:pt x="259" y="232"/>
                  </a:lnTo>
                  <a:lnTo>
                    <a:pt x="249" y="238"/>
                  </a:lnTo>
                  <a:lnTo>
                    <a:pt x="237" y="244"/>
                  </a:lnTo>
                  <a:lnTo>
                    <a:pt x="225" y="252"/>
                  </a:lnTo>
                  <a:lnTo>
                    <a:pt x="214" y="258"/>
                  </a:lnTo>
                  <a:lnTo>
                    <a:pt x="205" y="267"/>
                  </a:lnTo>
                  <a:lnTo>
                    <a:pt x="187" y="282"/>
                  </a:lnTo>
                  <a:lnTo>
                    <a:pt x="170" y="300"/>
                  </a:lnTo>
                  <a:lnTo>
                    <a:pt x="155" y="318"/>
                  </a:lnTo>
                  <a:lnTo>
                    <a:pt x="140" y="338"/>
                  </a:lnTo>
                  <a:lnTo>
                    <a:pt x="126" y="357"/>
                  </a:lnTo>
                  <a:lnTo>
                    <a:pt x="95" y="397"/>
                  </a:lnTo>
                  <a:lnTo>
                    <a:pt x="84" y="409"/>
                  </a:lnTo>
                  <a:lnTo>
                    <a:pt x="72" y="421"/>
                  </a:lnTo>
                  <a:lnTo>
                    <a:pt x="60" y="433"/>
                  </a:lnTo>
                  <a:lnTo>
                    <a:pt x="54" y="439"/>
                  </a:lnTo>
                  <a:lnTo>
                    <a:pt x="48" y="446"/>
                  </a:lnTo>
                  <a:lnTo>
                    <a:pt x="40" y="454"/>
                  </a:lnTo>
                  <a:lnTo>
                    <a:pt x="36" y="464"/>
                  </a:lnTo>
                  <a:lnTo>
                    <a:pt x="30" y="473"/>
                  </a:lnTo>
                  <a:lnTo>
                    <a:pt x="25" y="482"/>
                  </a:lnTo>
                  <a:lnTo>
                    <a:pt x="18" y="502"/>
                  </a:lnTo>
                  <a:lnTo>
                    <a:pt x="10" y="520"/>
                  </a:lnTo>
                  <a:lnTo>
                    <a:pt x="7" y="532"/>
                  </a:lnTo>
                  <a:lnTo>
                    <a:pt x="4" y="543"/>
                  </a:lnTo>
                  <a:lnTo>
                    <a:pt x="1" y="565"/>
                  </a:lnTo>
                  <a:lnTo>
                    <a:pt x="0" y="577"/>
                  </a:lnTo>
                  <a:lnTo>
                    <a:pt x="0" y="588"/>
                  </a:lnTo>
                  <a:lnTo>
                    <a:pt x="0" y="612"/>
                  </a:lnTo>
                  <a:lnTo>
                    <a:pt x="0" y="635"/>
                  </a:lnTo>
                  <a:lnTo>
                    <a:pt x="1" y="647"/>
                  </a:lnTo>
                  <a:lnTo>
                    <a:pt x="3" y="659"/>
                  </a:lnTo>
                  <a:lnTo>
                    <a:pt x="7" y="705"/>
                  </a:lnTo>
                  <a:lnTo>
                    <a:pt x="9" y="717"/>
                  </a:lnTo>
                  <a:lnTo>
                    <a:pt x="9" y="722"/>
                  </a:lnTo>
                  <a:lnTo>
                    <a:pt x="9" y="725"/>
                  </a:lnTo>
                  <a:lnTo>
                    <a:pt x="10" y="728"/>
                  </a:lnTo>
                  <a:lnTo>
                    <a:pt x="12" y="729"/>
                  </a:lnTo>
                  <a:lnTo>
                    <a:pt x="16" y="729"/>
                  </a:lnTo>
                  <a:lnTo>
                    <a:pt x="21" y="726"/>
                  </a:lnTo>
                  <a:lnTo>
                    <a:pt x="47" y="710"/>
                  </a:lnTo>
                  <a:lnTo>
                    <a:pt x="72" y="696"/>
                  </a:lnTo>
                  <a:lnTo>
                    <a:pt x="98" y="684"/>
                  </a:lnTo>
                  <a:lnTo>
                    <a:pt x="123" y="674"/>
                  </a:lnTo>
                  <a:lnTo>
                    <a:pt x="149" y="665"/>
                  </a:lnTo>
                  <a:lnTo>
                    <a:pt x="173" y="656"/>
                  </a:lnTo>
                  <a:lnTo>
                    <a:pt x="199" y="650"/>
                  </a:lnTo>
                  <a:lnTo>
                    <a:pt x="225" y="645"/>
                  </a:lnTo>
                  <a:lnTo>
                    <a:pt x="249" y="642"/>
                  </a:lnTo>
                  <a:lnTo>
                    <a:pt x="274" y="639"/>
                  </a:lnTo>
                  <a:lnTo>
                    <a:pt x="299" y="638"/>
                  </a:lnTo>
                  <a:lnTo>
                    <a:pt x="324" y="638"/>
                  </a:lnTo>
                  <a:lnTo>
                    <a:pt x="348" y="639"/>
                  </a:lnTo>
                  <a:lnTo>
                    <a:pt x="374" y="641"/>
                  </a:lnTo>
                  <a:lnTo>
                    <a:pt x="400" y="644"/>
                  </a:lnTo>
                  <a:lnTo>
                    <a:pt x="425" y="648"/>
                  </a:lnTo>
                  <a:lnTo>
                    <a:pt x="493" y="660"/>
                  </a:lnTo>
                  <a:lnTo>
                    <a:pt x="561" y="671"/>
                  </a:lnTo>
                  <a:lnTo>
                    <a:pt x="629" y="684"/>
                  </a:lnTo>
                  <a:lnTo>
                    <a:pt x="662" y="692"/>
                  </a:lnTo>
                  <a:lnTo>
                    <a:pt x="695" y="699"/>
                  </a:lnTo>
                  <a:lnTo>
                    <a:pt x="711" y="704"/>
                  </a:lnTo>
                  <a:lnTo>
                    <a:pt x="727" y="708"/>
                  </a:lnTo>
                  <a:lnTo>
                    <a:pt x="744" y="713"/>
                  </a:lnTo>
                  <a:lnTo>
                    <a:pt x="759" y="719"/>
                  </a:lnTo>
                  <a:lnTo>
                    <a:pt x="791" y="729"/>
                  </a:lnTo>
                  <a:lnTo>
                    <a:pt x="822" y="742"/>
                  </a:lnTo>
                  <a:lnTo>
                    <a:pt x="852" y="757"/>
                  </a:lnTo>
                  <a:lnTo>
                    <a:pt x="868" y="764"/>
                  </a:lnTo>
                  <a:lnTo>
                    <a:pt x="881" y="772"/>
                  </a:lnTo>
                  <a:lnTo>
                    <a:pt x="896" y="781"/>
                  </a:lnTo>
                  <a:lnTo>
                    <a:pt x="911" y="790"/>
                  </a:lnTo>
                  <a:lnTo>
                    <a:pt x="938" y="809"/>
                  </a:lnTo>
                  <a:lnTo>
                    <a:pt x="1049" y="88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2" name="Freeform 1328"/>
            <p:cNvSpPr>
              <a:spLocks/>
            </p:cNvSpPr>
            <p:nvPr/>
          </p:nvSpPr>
          <p:spPr bwMode="auto">
            <a:xfrm>
              <a:off x="4629" y="1896"/>
              <a:ext cx="179" cy="149"/>
            </a:xfrm>
            <a:custGeom>
              <a:avLst/>
              <a:gdLst>
                <a:gd name="T0" fmla="*/ 4 w 357"/>
                <a:gd name="T1" fmla="*/ 0 h 298"/>
                <a:gd name="T2" fmla="*/ 18 w 357"/>
                <a:gd name="T3" fmla="*/ 19 h 298"/>
                <a:gd name="T4" fmla="*/ 36 w 357"/>
                <a:gd name="T5" fmla="*/ 39 h 298"/>
                <a:gd name="T6" fmla="*/ 75 w 357"/>
                <a:gd name="T7" fmla="*/ 79 h 298"/>
                <a:gd name="T8" fmla="*/ 120 w 357"/>
                <a:gd name="T9" fmla="*/ 117 h 298"/>
                <a:gd name="T10" fmla="*/ 169 w 357"/>
                <a:gd name="T11" fmla="*/ 156 h 298"/>
                <a:gd name="T12" fmla="*/ 268 w 357"/>
                <a:gd name="T13" fmla="*/ 229 h 298"/>
                <a:gd name="T14" fmla="*/ 357 w 357"/>
                <a:gd name="T15" fmla="*/ 293 h 298"/>
                <a:gd name="T16" fmla="*/ 353 w 357"/>
                <a:gd name="T17" fmla="*/ 298 h 298"/>
                <a:gd name="T18" fmla="*/ 264 w 357"/>
                <a:gd name="T19" fmla="*/ 233 h 298"/>
                <a:gd name="T20" fmla="*/ 164 w 357"/>
                <a:gd name="T21" fmla="*/ 161 h 298"/>
                <a:gd name="T22" fmla="*/ 116 w 357"/>
                <a:gd name="T23" fmla="*/ 122 h 298"/>
                <a:gd name="T24" fmla="*/ 71 w 357"/>
                <a:gd name="T25" fmla="*/ 84 h 298"/>
                <a:gd name="T26" fmla="*/ 31 w 357"/>
                <a:gd name="T27" fmla="*/ 43 h 298"/>
                <a:gd name="T28" fmla="*/ 13 w 357"/>
                <a:gd name="T29" fmla="*/ 24 h 298"/>
                <a:gd name="T30" fmla="*/ 0 w 357"/>
                <a:gd name="T31" fmla="*/ 4 h 298"/>
                <a:gd name="T32" fmla="*/ 4 w 357"/>
                <a:gd name="T3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7" h="298">
                  <a:moveTo>
                    <a:pt x="4" y="0"/>
                  </a:moveTo>
                  <a:lnTo>
                    <a:pt x="18" y="19"/>
                  </a:lnTo>
                  <a:lnTo>
                    <a:pt x="36" y="39"/>
                  </a:lnTo>
                  <a:lnTo>
                    <a:pt x="75" y="79"/>
                  </a:lnTo>
                  <a:lnTo>
                    <a:pt x="120" y="117"/>
                  </a:lnTo>
                  <a:lnTo>
                    <a:pt x="169" y="156"/>
                  </a:lnTo>
                  <a:lnTo>
                    <a:pt x="268" y="229"/>
                  </a:lnTo>
                  <a:lnTo>
                    <a:pt x="357" y="293"/>
                  </a:lnTo>
                  <a:lnTo>
                    <a:pt x="353" y="298"/>
                  </a:lnTo>
                  <a:lnTo>
                    <a:pt x="264" y="233"/>
                  </a:lnTo>
                  <a:lnTo>
                    <a:pt x="164" y="161"/>
                  </a:lnTo>
                  <a:lnTo>
                    <a:pt x="116" y="122"/>
                  </a:lnTo>
                  <a:lnTo>
                    <a:pt x="71" y="84"/>
                  </a:lnTo>
                  <a:lnTo>
                    <a:pt x="31" y="43"/>
                  </a:lnTo>
                  <a:lnTo>
                    <a:pt x="13" y="2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3" name="Freeform 1329"/>
            <p:cNvSpPr>
              <a:spLocks/>
            </p:cNvSpPr>
            <p:nvPr/>
          </p:nvSpPr>
          <p:spPr bwMode="auto">
            <a:xfrm>
              <a:off x="4805" y="2043"/>
              <a:ext cx="149" cy="37"/>
            </a:xfrm>
            <a:custGeom>
              <a:avLst/>
              <a:gdLst>
                <a:gd name="T0" fmla="*/ 4 w 297"/>
                <a:gd name="T1" fmla="*/ 0 h 74"/>
                <a:gd name="T2" fmla="*/ 42 w 297"/>
                <a:gd name="T3" fmla="*/ 26 h 74"/>
                <a:gd name="T4" fmla="*/ 78 w 297"/>
                <a:gd name="T5" fmla="*/ 44 h 74"/>
                <a:gd name="T6" fmla="*/ 116 w 297"/>
                <a:gd name="T7" fmla="*/ 59 h 74"/>
                <a:gd name="T8" fmla="*/ 136 w 297"/>
                <a:gd name="T9" fmla="*/ 65 h 74"/>
                <a:gd name="T10" fmla="*/ 155 w 297"/>
                <a:gd name="T11" fmla="*/ 68 h 74"/>
                <a:gd name="T12" fmla="*/ 193 w 297"/>
                <a:gd name="T13" fmla="*/ 68 h 74"/>
                <a:gd name="T14" fmla="*/ 229 w 297"/>
                <a:gd name="T15" fmla="*/ 59 h 74"/>
                <a:gd name="T16" fmla="*/ 261 w 297"/>
                <a:gd name="T17" fmla="*/ 43 h 74"/>
                <a:gd name="T18" fmla="*/ 293 w 297"/>
                <a:gd name="T19" fmla="*/ 14 h 74"/>
                <a:gd name="T20" fmla="*/ 297 w 297"/>
                <a:gd name="T21" fmla="*/ 18 h 74"/>
                <a:gd name="T22" fmla="*/ 265 w 297"/>
                <a:gd name="T23" fmla="*/ 47 h 74"/>
                <a:gd name="T24" fmla="*/ 231 w 297"/>
                <a:gd name="T25" fmla="*/ 65 h 74"/>
                <a:gd name="T26" fmla="*/ 193 w 297"/>
                <a:gd name="T27" fmla="*/ 74 h 74"/>
                <a:gd name="T28" fmla="*/ 155 w 297"/>
                <a:gd name="T29" fmla="*/ 74 h 74"/>
                <a:gd name="T30" fmla="*/ 134 w 297"/>
                <a:gd name="T31" fmla="*/ 71 h 74"/>
                <a:gd name="T32" fmla="*/ 115 w 297"/>
                <a:gd name="T33" fmla="*/ 65 h 74"/>
                <a:gd name="T34" fmla="*/ 77 w 297"/>
                <a:gd name="T35" fmla="*/ 50 h 74"/>
                <a:gd name="T36" fmla="*/ 38 w 297"/>
                <a:gd name="T37" fmla="*/ 30 h 74"/>
                <a:gd name="T38" fmla="*/ 0 w 297"/>
                <a:gd name="T39" fmla="*/ 5 h 74"/>
                <a:gd name="T40" fmla="*/ 4 w 297"/>
                <a:gd name="T4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 h="74">
                  <a:moveTo>
                    <a:pt x="4" y="0"/>
                  </a:moveTo>
                  <a:lnTo>
                    <a:pt x="42" y="26"/>
                  </a:lnTo>
                  <a:lnTo>
                    <a:pt x="78" y="44"/>
                  </a:lnTo>
                  <a:lnTo>
                    <a:pt x="116" y="59"/>
                  </a:lnTo>
                  <a:lnTo>
                    <a:pt x="136" y="65"/>
                  </a:lnTo>
                  <a:lnTo>
                    <a:pt x="155" y="68"/>
                  </a:lnTo>
                  <a:lnTo>
                    <a:pt x="193" y="68"/>
                  </a:lnTo>
                  <a:lnTo>
                    <a:pt x="229" y="59"/>
                  </a:lnTo>
                  <a:lnTo>
                    <a:pt x="261" y="43"/>
                  </a:lnTo>
                  <a:lnTo>
                    <a:pt x="293" y="14"/>
                  </a:lnTo>
                  <a:lnTo>
                    <a:pt x="297" y="18"/>
                  </a:lnTo>
                  <a:lnTo>
                    <a:pt x="265" y="47"/>
                  </a:lnTo>
                  <a:lnTo>
                    <a:pt x="231" y="65"/>
                  </a:lnTo>
                  <a:lnTo>
                    <a:pt x="193" y="74"/>
                  </a:lnTo>
                  <a:lnTo>
                    <a:pt x="155" y="74"/>
                  </a:lnTo>
                  <a:lnTo>
                    <a:pt x="134" y="71"/>
                  </a:lnTo>
                  <a:lnTo>
                    <a:pt x="115" y="65"/>
                  </a:lnTo>
                  <a:lnTo>
                    <a:pt x="77" y="50"/>
                  </a:lnTo>
                  <a:lnTo>
                    <a:pt x="38" y="3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4" name="Freeform 1330"/>
            <p:cNvSpPr>
              <a:spLocks/>
            </p:cNvSpPr>
            <p:nvPr/>
          </p:nvSpPr>
          <p:spPr bwMode="auto">
            <a:xfrm>
              <a:off x="4805" y="2043"/>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5" name="Freeform 1331"/>
            <p:cNvSpPr>
              <a:spLocks/>
            </p:cNvSpPr>
            <p:nvPr/>
          </p:nvSpPr>
          <p:spPr bwMode="auto">
            <a:xfrm>
              <a:off x="4952" y="1966"/>
              <a:ext cx="19" cy="86"/>
            </a:xfrm>
            <a:custGeom>
              <a:avLst/>
              <a:gdLst>
                <a:gd name="T0" fmla="*/ 0 w 37"/>
                <a:gd name="T1" fmla="*/ 167 h 171"/>
                <a:gd name="T2" fmla="*/ 12 w 37"/>
                <a:gd name="T3" fmla="*/ 149 h 171"/>
                <a:gd name="T4" fmla="*/ 21 w 37"/>
                <a:gd name="T5" fmla="*/ 129 h 171"/>
                <a:gd name="T6" fmla="*/ 27 w 37"/>
                <a:gd name="T7" fmla="*/ 110 h 171"/>
                <a:gd name="T8" fmla="*/ 30 w 37"/>
                <a:gd name="T9" fmla="*/ 89 h 171"/>
                <a:gd name="T10" fmla="*/ 31 w 37"/>
                <a:gd name="T11" fmla="*/ 43 h 171"/>
                <a:gd name="T12" fmla="*/ 31 w 37"/>
                <a:gd name="T13" fmla="*/ 0 h 171"/>
                <a:gd name="T14" fmla="*/ 37 w 37"/>
                <a:gd name="T15" fmla="*/ 0 h 171"/>
                <a:gd name="T16" fmla="*/ 36 w 37"/>
                <a:gd name="T17" fmla="*/ 43 h 171"/>
                <a:gd name="T18" fmla="*/ 34 w 37"/>
                <a:gd name="T19" fmla="*/ 89 h 171"/>
                <a:gd name="T20" fmla="*/ 31 w 37"/>
                <a:gd name="T21" fmla="*/ 113 h 171"/>
                <a:gd name="T22" fmla="*/ 25 w 37"/>
                <a:gd name="T23" fmla="*/ 132 h 171"/>
                <a:gd name="T24" fmla="*/ 16 w 37"/>
                <a:gd name="T25" fmla="*/ 153 h 171"/>
                <a:gd name="T26" fmla="*/ 4 w 37"/>
                <a:gd name="T27" fmla="*/ 171 h 171"/>
                <a:gd name="T28" fmla="*/ 0 w 37"/>
                <a:gd name="T29" fmla="*/ 16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71">
                  <a:moveTo>
                    <a:pt x="0" y="167"/>
                  </a:moveTo>
                  <a:lnTo>
                    <a:pt x="12" y="149"/>
                  </a:lnTo>
                  <a:lnTo>
                    <a:pt x="21" y="129"/>
                  </a:lnTo>
                  <a:lnTo>
                    <a:pt x="27" y="110"/>
                  </a:lnTo>
                  <a:lnTo>
                    <a:pt x="30" y="89"/>
                  </a:lnTo>
                  <a:lnTo>
                    <a:pt x="31" y="43"/>
                  </a:lnTo>
                  <a:lnTo>
                    <a:pt x="31" y="0"/>
                  </a:lnTo>
                  <a:lnTo>
                    <a:pt x="37" y="0"/>
                  </a:lnTo>
                  <a:lnTo>
                    <a:pt x="36" y="43"/>
                  </a:lnTo>
                  <a:lnTo>
                    <a:pt x="34" y="89"/>
                  </a:lnTo>
                  <a:lnTo>
                    <a:pt x="31" y="113"/>
                  </a:lnTo>
                  <a:lnTo>
                    <a:pt x="25" y="132"/>
                  </a:lnTo>
                  <a:lnTo>
                    <a:pt x="16" y="153"/>
                  </a:lnTo>
                  <a:lnTo>
                    <a:pt x="4" y="171"/>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6" name="Freeform 1332"/>
            <p:cNvSpPr>
              <a:spLocks/>
            </p:cNvSpPr>
            <p:nvPr/>
          </p:nvSpPr>
          <p:spPr bwMode="auto">
            <a:xfrm>
              <a:off x="4952" y="2049"/>
              <a:ext cx="2"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7" name="Freeform 1333"/>
            <p:cNvSpPr>
              <a:spLocks/>
            </p:cNvSpPr>
            <p:nvPr/>
          </p:nvSpPr>
          <p:spPr bwMode="auto">
            <a:xfrm>
              <a:off x="4968" y="1888"/>
              <a:ext cx="12" cy="78"/>
            </a:xfrm>
            <a:custGeom>
              <a:avLst/>
              <a:gdLst>
                <a:gd name="T0" fmla="*/ 0 w 26"/>
                <a:gd name="T1" fmla="*/ 155 h 155"/>
                <a:gd name="T2" fmla="*/ 3 w 26"/>
                <a:gd name="T3" fmla="*/ 116 h 155"/>
                <a:gd name="T4" fmla="*/ 9 w 26"/>
                <a:gd name="T5" fmla="*/ 76 h 155"/>
                <a:gd name="T6" fmla="*/ 21 w 26"/>
                <a:gd name="T7" fmla="*/ 0 h 155"/>
                <a:gd name="T8" fmla="*/ 26 w 26"/>
                <a:gd name="T9" fmla="*/ 3 h 155"/>
                <a:gd name="T10" fmla="*/ 14 w 26"/>
                <a:gd name="T11" fmla="*/ 79 h 155"/>
                <a:gd name="T12" fmla="*/ 8 w 26"/>
                <a:gd name="T13" fmla="*/ 116 h 155"/>
                <a:gd name="T14" fmla="*/ 5 w 26"/>
                <a:gd name="T15" fmla="*/ 155 h 155"/>
                <a:gd name="T16" fmla="*/ 0 w 26"/>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5">
                  <a:moveTo>
                    <a:pt x="0" y="155"/>
                  </a:moveTo>
                  <a:lnTo>
                    <a:pt x="3" y="116"/>
                  </a:lnTo>
                  <a:lnTo>
                    <a:pt x="9" y="76"/>
                  </a:lnTo>
                  <a:lnTo>
                    <a:pt x="21" y="0"/>
                  </a:lnTo>
                  <a:lnTo>
                    <a:pt x="26" y="3"/>
                  </a:lnTo>
                  <a:lnTo>
                    <a:pt x="14" y="79"/>
                  </a:lnTo>
                  <a:lnTo>
                    <a:pt x="8" y="116"/>
                  </a:lnTo>
                  <a:lnTo>
                    <a:pt x="5" y="155"/>
                  </a:lnTo>
                  <a:lnTo>
                    <a:pt x="0"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8" name="Freeform 1334"/>
            <p:cNvSpPr>
              <a:spLocks/>
            </p:cNvSpPr>
            <p:nvPr/>
          </p:nvSpPr>
          <p:spPr bwMode="auto">
            <a:xfrm>
              <a:off x="4968" y="1764"/>
              <a:ext cx="15" cy="125"/>
            </a:xfrm>
            <a:custGeom>
              <a:avLst/>
              <a:gdLst>
                <a:gd name="T0" fmla="*/ 21 w 32"/>
                <a:gd name="T1" fmla="*/ 250 h 250"/>
                <a:gd name="T2" fmla="*/ 27 w 32"/>
                <a:gd name="T3" fmla="*/ 185 h 250"/>
                <a:gd name="T4" fmla="*/ 27 w 32"/>
                <a:gd name="T5" fmla="*/ 122 h 250"/>
                <a:gd name="T6" fmla="*/ 24 w 32"/>
                <a:gd name="T7" fmla="*/ 90 h 250"/>
                <a:gd name="T8" fmla="*/ 20 w 32"/>
                <a:gd name="T9" fmla="*/ 60 h 250"/>
                <a:gd name="T10" fmla="*/ 12 w 32"/>
                <a:gd name="T11" fmla="*/ 32 h 250"/>
                <a:gd name="T12" fmla="*/ 0 w 32"/>
                <a:gd name="T13" fmla="*/ 3 h 250"/>
                <a:gd name="T14" fmla="*/ 5 w 32"/>
                <a:gd name="T15" fmla="*/ 0 h 250"/>
                <a:gd name="T16" fmla="*/ 17 w 32"/>
                <a:gd name="T17" fmla="*/ 29 h 250"/>
                <a:gd name="T18" fmla="*/ 24 w 32"/>
                <a:gd name="T19" fmla="*/ 60 h 250"/>
                <a:gd name="T20" fmla="*/ 29 w 32"/>
                <a:gd name="T21" fmla="*/ 90 h 250"/>
                <a:gd name="T22" fmla="*/ 32 w 32"/>
                <a:gd name="T23" fmla="*/ 122 h 250"/>
                <a:gd name="T24" fmla="*/ 32 w 32"/>
                <a:gd name="T25" fmla="*/ 185 h 250"/>
                <a:gd name="T26" fmla="*/ 26 w 32"/>
                <a:gd name="T27" fmla="*/ 250 h 250"/>
                <a:gd name="T28" fmla="*/ 21 w 32"/>
                <a:gd name="T2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50">
                  <a:moveTo>
                    <a:pt x="21" y="250"/>
                  </a:moveTo>
                  <a:lnTo>
                    <a:pt x="27" y="185"/>
                  </a:lnTo>
                  <a:lnTo>
                    <a:pt x="27" y="122"/>
                  </a:lnTo>
                  <a:lnTo>
                    <a:pt x="24" y="90"/>
                  </a:lnTo>
                  <a:lnTo>
                    <a:pt x="20" y="60"/>
                  </a:lnTo>
                  <a:lnTo>
                    <a:pt x="12" y="32"/>
                  </a:lnTo>
                  <a:lnTo>
                    <a:pt x="0" y="3"/>
                  </a:lnTo>
                  <a:lnTo>
                    <a:pt x="5" y="0"/>
                  </a:lnTo>
                  <a:lnTo>
                    <a:pt x="17" y="29"/>
                  </a:lnTo>
                  <a:lnTo>
                    <a:pt x="24" y="60"/>
                  </a:lnTo>
                  <a:lnTo>
                    <a:pt x="29" y="90"/>
                  </a:lnTo>
                  <a:lnTo>
                    <a:pt x="32" y="122"/>
                  </a:lnTo>
                  <a:lnTo>
                    <a:pt x="32" y="185"/>
                  </a:lnTo>
                  <a:lnTo>
                    <a:pt x="26" y="250"/>
                  </a:lnTo>
                  <a:lnTo>
                    <a:pt x="21"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39" name="Freeform 1335"/>
            <p:cNvSpPr>
              <a:spLocks/>
            </p:cNvSpPr>
            <p:nvPr/>
          </p:nvSpPr>
          <p:spPr bwMode="auto">
            <a:xfrm>
              <a:off x="4978" y="1888"/>
              <a:ext cx="2" cy="2"/>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0" name="Freeform 1336"/>
            <p:cNvSpPr>
              <a:spLocks/>
            </p:cNvSpPr>
            <p:nvPr/>
          </p:nvSpPr>
          <p:spPr bwMode="auto">
            <a:xfrm>
              <a:off x="4870" y="1601"/>
              <a:ext cx="100" cy="165"/>
            </a:xfrm>
            <a:custGeom>
              <a:avLst/>
              <a:gdLst>
                <a:gd name="T0" fmla="*/ 194 w 199"/>
                <a:gd name="T1" fmla="*/ 328 h 328"/>
                <a:gd name="T2" fmla="*/ 149 w 199"/>
                <a:gd name="T3" fmla="*/ 245 h 328"/>
                <a:gd name="T4" fmla="*/ 102 w 199"/>
                <a:gd name="T5" fmla="*/ 165 h 328"/>
                <a:gd name="T6" fmla="*/ 52 w 199"/>
                <a:gd name="T7" fmla="*/ 84 h 328"/>
                <a:gd name="T8" fmla="*/ 0 w 199"/>
                <a:gd name="T9" fmla="*/ 4 h 328"/>
                <a:gd name="T10" fmla="*/ 4 w 199"/>
                <a:gd name="T11" fmla="*/ 0 h 328"/>
                <a:gd name="T12" fmla="*/ 57 w 199"/>
                <a:gd name="T13" fmla="*/ 79 h 328"/>
                <a:gd name="T14" fmla="*/ 107 w 199"/>
                <a:gd name="T15" fmla="*/ 161 h 328"/>
                <a:gd name="T16" fmla="*/ 154 w 199"/>
                <a:gd name="T17" fmla="*/ 242 h 328"/>
                <a:gd name="T18" fmla="*/ 199 w 199"/>
                <a:gd name="T19" fmla="*/ 325 h 328"/>
                <a:gd name="T20" fmla="*/ 194 w 199"/>
                <a:gd name="T21"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328">
                  <a:moveTo>
                    <a:pt x="194" y="328"/>
                  </a:moveTo>
                  <a:lnTo>
                    <a:pt x="149" y="245"/>
                  </a:lnTo>
                  <a:lnTo>
                    <a:pt x="102" y="165"/>
                  </a:lnTo>
                  <a:lnTo>
                    <a:pt x="52" y="84"/>
                  </a:lnTo>
                  <a:lnTo>
                    <a:pt x="0" y="4"/>
                  </a:lnTo>
                  <a:lnTo>
                    <a:pt x="4" y="0"/>
                  </a:lnTo>
                  <a:lnTo>
                    <a:pt x="57" y="79"/>
                  </a:lnTo>
                  <a:lnTo>
                    <a:pt x="107" y="161"/>
                  </a:lnTo>
                  <a:lnTo>
                    <a:pt x="154" y="242"/>
                  </a:lnTo>
                  <a:lnTo>
                    <a:pt x="199" y="325"/>
                  </a:lnTo>
                  <a:lnTo>
                    <a:pt x="194" y="3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1" name="Freeform 1337"/>
            <p:cNvSpPr>
              <a:spLocks/>
            </p:cNvSpPr>
            <p:nvPr/>
          </p:nvSpPr>
          <p:spPr bwMode="auto">
            <a:xfrm>
              <a:off x="4968" y="1764"/>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2" name="Freeform 1338"/>
            <p:cNvSpPr>
              <a:spLocks/>
            </p:cNvSpPr>
            <p:nvPr/>
          </p:nvSpPr>
          <p:spPr bwMode="auto">
            <a:xfrm>
              <a:off x="4680" y="1524"/>
              <a:ext cx="193" cy="80"/>
            </a:xfrm>
            <a:custGeom>
              <a:avLst/>
              <a:gdLst>
                <a:gd name="T0" fmla="*/ 381 w 385"/>
                <a:gd name="T1" fmla="*/ 159 h 159"/>
                <a:gd name="T2" fmla="*/ 366 w 385"/>
                <a:gd name="T3" fmla="*/ 138 h 159"/>
                <a:gd name="T4" fmla="*/ 346 w 385"/>
                <a:gd name="T5" fmla="*/ 120 h 159"/>
                <a:gd name="T6" fmla="*/ 325 w 385"/>
                <a:gd name="T7" fmla="*/ 105 h 159"/>
                <a:gd name="T8" fmla="*/ 305 w 385"/>
                <a:gd name="T9" fmla="*/ 91 h 159"/>
                <a:gd name="T10" fmla="*/ 281 w 385"/>
                <a:gd name="T11" fmla="*/ 81 h 159"/>
                <a:gd name="T12" fmla="*/ 257 w 385"/>
                <a:gd name="T13" fmla="*/ 72 h 159"/>
                <a:gd name="T14" fmla="*/ 209 w 385"/>
                <a:gd name="T15" fmla="*/ 57 h 159"/>
                <a:gd name="T16" fmla="*/ 103 w 385"/>
                <a:gd name="T17" fmla="*/ 34 h 159"/>
                <a:gd name="T18" fmla="*/ 49 w 385"/>
                <a:gd name="T19" fmla="*/ 22 h 159"/>
                <a:gd name="T20" fmla="*/ 0 w 385"/>
                <a:gd name="T21" fmla="*/ 4 h 159"/>
                <a:gd name="T22" fmla="*/ 3 w 385"/>
                <a:gd name="T23" fmla="*/ 0 h 159"/>
                <a:gd name="T24" fmla="*/ 52 w 385"/>
                <a:gd name="T25" fmla="*/ 18 h 159"/>
                <a:gd name="T26" fmla="*/ 103 w 385"/>
                <a:gd name="T27" fmla="*/ 30 h 159"/>
                <a:gd name="T28" fmla="*/ 209 w 385"/>
                <a:gd name="T29" fmla="*/ 52 h 159"/>
                <a:gd name="T30" fmla="*/ 260 w 385"/>
                <a:gd name="T31" fmla="*/ 67 h 159"/>
                <a:gd name="T32" fmla="*/ 284 w 385"/>
                <a:gd name="T33" fmla="*/ 76 h 159"/>
                <a:gd name="T34" fmla="*/ 308 w 385"/>
                <a:gd name="T35" fmla="*/ 87 h 159"/>
                <a:gd name="T36" fmla="*/ 329 w 385"/>
                <a:gd name="T37" fmla="*/ 100 h 159"/>
                <a:gd name="T38" fmla="*/ 350 w 385"/>
                <a:gd name="T39" fmla="*/ 115 h 159"/>
                <a:gd name="T40" fmla="*/ 369 w 385"/>
                <a:gd name="T41" fmla="*/ 134 h 159"/>
                <a:gd name="T42" fmla="*/ 385 w 385"/>
                <a:gd name="T43" fmla="*/ 155 h 159"/>
                <a:gd name="T44" fmla="*/ 381 w 385"/>
                <a:gd name="T4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159">
                  <a:moveTo>
                    <a:pt x="381" y="159"/>
                  </a:moveTo>
                  <a:lnTo>
                    <a:pt x="366" y="138"/>
                  </a:lnTo>
                  <a:lnTo>
                    <a:pt x="346" y="120"/>
                  </a:lnTo>
                  <a:lnTo>
                    <a:pt x="325" y="105"/>
                  </a:lnTo>
                  <a:lnTo>
                    <a:pt x="305" y="91"/>
                  </a:lnTo>
                  <a:lnTo>
                    <a:pt x="281" y="81"/>
                  </a:lnTo>
                  <a:lnTo>
                    <a:pt x="257" y="72"/>
                  </a:lnTo>
                  <a:lnTo>
                    <a:pt x="209" y="57"/>
                  </a:lnTo>
                  <a:lnTo>
                    <a:pt x="103" y="34"/>
                  </a:lnTo>
                  <a:lnTo>
                    <a:pt x="49" y="22"/>
                  </a:lnTo>
                  <a:lnTo>
                    <a:pt x="0" y="4"/>
                  </a:lnTo>
                  <a:lnTo>
                    <a:pt x="3" y="0"/>
                  </a:lnTo>
                  <a:lnTo>
                    <a:pt x="52" y="18"/>
                  </a:lnTo>
                  <a:lnTo>
                    <a:pt x="103" y="30"/>
                  </a:lnTo>
                  <a:lnTo>
                    <a:pt x="209" y="52"/>
                  </a:lnTo>
                  <a:lnTo>
                    <a:pt x="260" y="67"/>
                  </a:lnTo>
                  <a:lnTo>
                    <a:pt x="284" y="76"/>
                  </a:lnTo>
                  <a:lnTo>
                    <a:pt x="308" y="87"/>
                  </a:lnTo>
                  <a:lnTo>
                    <a:pt x="329" y="100"/>
                  </a:lnTo>
                  <a:lnTo>
                    <a:pt x="350" y="115"/>
                  </a:lnTo>
                  <a:lnTo>
                    <a:pt x="369" y="134"/>
                  </a:lnTo>
                  <a:lnTo>
                    <a:pt x="385" y="155"/>
                  </a:lnTo>
                  <a:lnTo>
                    <a:pt x="381"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3" name="Freeform 1339"/>
            <p:cNvSpPr>
              <a:spLocks/>
            </p:cNvSpPr>
            <p:nvPr/>
          </p:nvSpPr>
          <p:spPr bwMode="auto">
            <a:xfrm>
              <a:off x="4870" y="1601"/>
              <a:ext cx="3"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4" name="Freeform 1340"/>
            <p:cNvSpPr>
              <a:spLocks/>
            </p:cNvSpPr>
            <p:nvPr/>
          </p:nvSpPr>
          <p:spPr bwMode="auto">
            <a:xfrm>
              <a:off x="4673" y="1517"/>
              <a:ext cx="9" cy="9"/>
            </a:xfrm>
            <a:custGeom>
              <a:avLst/>
              <a:gdLst>
                <a:gd name="T0" fmla="*/ 12 w 16"/>
                <a:gd name="T1" fmla="*/ 18 h 18"/>
                <a:gd name="T2" fmla="*/ 4 w 16"/>
                <a:gd name="T3" fmla="*/ 14 h 18"/>
                <a:gd name="T4" fmla="*/ 0 w 16"/>
                <a:gd name="T5" fmla="*/ 4 h 18"/>
                <a:gd name="T6" fmla="*/ 4 w 16"/>
                <a:gd name="T7" fmla="*/ 0 h 18"/>
                <a:gd name="T8" fmla="*/ 9 w 16"/>
                <a:gd name="T9" fmla="*/ 9 h 18"/>
                <a:gd name="T10" fmla="*/ 16 w 16"/>
                <a:gd name="T11" fmla="*/ 14 h 18"/>
                <a:gd name="T12" fmla="*/ 12 w 1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2" y="18"/>
                  </a:moveTo>
                  <a:lnTo>
                    <a:pt x="4" y="14"/>
                  </a:lnTo>
                  <a:lnTo>
                    <a:pt x="0" y="4"/>
                  </a:lnTo>
                  <a:lnTo>
                    <a:pt x="4" y="0"/>
                  </a:lnTo>
                  <a:lnTo>
                    <a:pt x="9" y="9"/>
                  </a:lnTo>
                  <a:lnTo>
                    <a:pt x="16" y="14"/>
                  </a:lnTo>
                  <a:lnTo>
                    <a:pt x="1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5" name="Freeform 1341"/>
            <p:cNvSpPr>
              <a:spLocks/>
            </p:cNvSpPr>
            <p:nvPr/>
          </p:nvSpPr>
          <p:spPr bwMode="auto">
            <a:xfrm>
              <a:off x="4679" y="1524"/>
              <a:ext cx="3" cy="2"/>
            </a:xfrm>
            <a:custGeom>
              <a:avLst/>
              <a:gdLst>
                <a:gd name="T0" fmla="*/ 1 w 4"/>
                <a:gd name="T1" fmla="*/ 4 h 4"/>
                <a:gd name="T2" fmla="*/ 0 w 4"/>
                <a:gd name="T3" fmla="*/ 4 h 4"/>
                <a:gd name="T4" fmla="*/ 4 w 4"/>
                <a:gd name="T5" fmla="*/ 0 h 4"/>
                <a:gd name="T6" fmla="*/ 1 w 4"/>
                <a:gd name="T7" fmla="*/ 4 h 4"/>
              </a:gdLst>
              <a:ahLst/>
              <a:cxnLst>
                <a:cxn ang="0">
                  <a:pos x="T0" y="T1"/>
                </a:cxn>
                <a:cxn ang="0">
                  <a:pos x="T2" y="T3"/>
                </a:cxn>
                <a:cxn ang="0">
                  <a:pos x="T4" y="T5"/>
                </a:cxn>
                <a:cxn ang="0">
                  <a:pos x="T6" y="T7"/>
                </a:cxn>
              </a:cxnLst>
              <a:rect l="0" t="0" r="r" b="b"/>
              <a:pathLst>
                <a:path w="4" h="4">
                  <a:moveTo>
                    <a:pt x="1" y="4"/>
                  </a:moveTo>
                  <a:lnTo>
                    <a:pt x="0" y="4"/>
                  </a:lnTo>
                  <a:lnTo>
                    <a:pt x="4"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6" name="Freeform 1342"/>
            <p:cNvSpPr>
              <a:spLocks/>
            </p:cNvSpPr>
            <p:nvPr/>
          </p:nvSpPr>
          <p:spPr bwMode="auto">
            <a:xfrm>
              <a:off x="4658" y="1454"/>
              <a:ext cx="18" cy="64"/>
            </a:xfrm>
            <a:custGeom>
              <a:avLst/>
              <a:gdLst>
                <a:gd name="T0" fmla="*/ 31 w 35"/>
                <a:gd name="T1" fmla="*/ 128 h 128"/>
                <a:gd name="T2" fmla="*/ 28 w 35"/>
                <a:gd name="T3" fmla="*/ 120 h 128"/>
                <a:gd name="T4" fmla="*/ 25 w 35"/>
                <a:gd name="T5" fmla="*/ 111 h 128"/>
                <a:gd name="T6" fmla="*/ 23 w 35"/>
                <a:gd name="T7" fmla="*/ 93 h 128"/>
                <a:gd name="T8" fmla="*/ 22 w 35"/>
                <a:gd name="T9" fmla="*/ 60 h 128"/>
                <a:gd name="T10" fmla="*/ 20 w 35"/>
                <a:gd name="T11" fmla="*/ 44 h 128"/>
                <a:gd name="T12" fmla="*/ 17 w 35"/>
                <a:gd name="T13" fmla="*/ 30 h 128"/>
                <a:gd name="T14" fmla="*/ 10 w 35"/>
                <a:gd name="T15" fmla="*/ 16 h 128"/>
                <a:gd name="T16" fmla="*/ 0 w 35"/>
                <a:gd name="T17" fmla="*/ 4 h 128"/>
                <a:gd name="T18" fmla="*/ 4 w 35"/>
                <a:gd name="T19" fmla="*/ 0 h 128"/>
                <a:gd name="T20" fmla="*/ 14 w 35"/>
                <a:gd name="T21" fmla="*/ 12 h 128"/>
                <a:gd name="T22" fmla="*/ 22 w 35"/>
                <a:gd name="T23" fmla="*/ 27 h 128"/>
                <a:gd name="T24" fmla="*/ 25 w 35"/>
                <a:gd name="T25" fmla="*/ 44 h 128"/>
                <a:gd name="T26" fmla="*/ 26 w 35"/>
                <a:gd name="T27" fmla="*/ 60 h 128"/>
                <a:gd name="T28" fmla="*/ 28 w 35"/>
                <a:gd name="T29" fmla="*/ 93 h 128"/>
                <a:gd name="T30" fmla="*/ 29 w 35"/>
                <a:gd name="T31" fmla="*/ 111 h 128"/>
                <a:gd name="T32" fmla="*/ 32 w 35"/>
                <a:gd name="T33" fmla="*/ 117 h 128"/>
                <a:gd name="T34" fmla="*/ 35 w 35"/>
                <a:gd name="T35" fmla="*/ 125 h 128"/>
                <a:gd name="T36" fmla="*/ 31 w 35"/>
                <a:gd name="T3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28">
                  <a:moveTo>
                    <a:pt x="31" y="128"/>
                  </a:moveTo>
                  <a:lnTo>
                    <a:pt x="28" y="120"/>
                  </a:lnTo>
                  <a:lnTo>
                    <a:pt x="25" y="111"/>
                  </a:lnTo>
                  <a:lnTo>
                    <a:pt x="23" y="93"/>
                  </a:lnTo>
                  <a:lnTo>
                    <a:pt x="22" y="60"/>
                  </a:lnTo>
                  <a:lnTo>
                    <a:pt x="20" y="44"/>
                  </a:lnTo>
                  <a:lnTo>
                    <a:pt x="17" y="30"/>
                  </a:lnTo>
                  <a:lnTo>
                    <a:pt x="10" y="16"/>
                  </a:lnTo>
                  <a:lnTo>
                    <a:pt x="0" y="4"/>
                  </a:lnTo>
                  <a:lnTo>
                    <a:pt x="4" y="0"/>
                  </a:lnTo>
                  <a:lnTo>
                    <a:pt x="14" y="12"/>
                  </a:lnTo>
                  <a:lnTo>
                    <a:pt x="22" y="27"/>
                  </a:lnTo>
                  <a:lnTo>
                    <a:pt x="25" y="44"/>
                  </a:lnTo>
                  <a:lnTo>
                    <a:pt x="26" y="60"/>
                  </a:lnTo>
                  <a:lnTo>
                    <a:pt x="28" y="93"/>
                  </a:lnTo>
                  <a:lnTo>
                    <a:pt x="29" y="111"/>
                  </a:lnTo>
                  <a:lnTo>
                    <a:pt x="32" y="117"/>
                  </a:lnTo>
                  <a:lnTo>
                    <a:pt x="35" y="125"/>
                  </a:lnTo>
                  <a:lnTo>
                    <a:pt x="31"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7" name="Freeform 1343"/>
            <p:cNvSpPr>
              <a:spLocks/>
            </p:cNvSpPr>
            <p:nvPr/>
          </p:nvSpPr>
          <p:spPr bwMode="auto">
            <a:xfrm>
              <a:off x="4673" y="1517"/>
              <a:ext cx="3" cy="2"/>
            </a:xfrm>
            <a:custGeom>
              <a:avLst/>
              <a:gdLst>
                <a:gd name="T0" fmla="*/ 0 w 4"/>
                <a:gd name="T1" fmla="*/ 4 h 4"/>
                <a:gd name="T2" fmla="*/ 0 w 4"/>
                <a:gd name="T3" fmla="*/ 3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0" y="3"/>
                  </a:ln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8" name="Freeform 1344"/>
            <p:cNvSpPr>
              <a:spLocks/>
            </p:cNvSpPr>
            <p:nvPr/>
          </p:nvSpPr>
          <p:spPr bwMode="auto">
            <a:xfrm>
              <a:off x="4636" y="1453"/>
              <a:ext cx="24" cy="10"/>
            </a:xfrm>
            <a:custGeom>
              <a:avLst/>
              <a:gdLst>
                <a:gd name="T0" fmla="*/ 45 w 49"/>
                <a:gd name="T1" fmla="*/ 7 h 19"/>
                <a:gd name="T2" fmla="*/ 36 w 49"/>
                <a:gd name="T3" fmla="*/ 4 h 19"/>
                <a:gd name="T4" fmla="*/ 26 w 49"/>
                <a:gd name="T5" fmla="*/ 6 h 19"/>
                <a:gd name="T6" fmla="*/ 14 w 49"/>
                <a:gd name="T7" fmla="*/ 10 h 19"/>
                <a:gd name="T8" fmla="*/ 5 w 49"/>
                <a:gd name="T9" fmla="*/ 19 h 19"/>
                <a:gd name="T10" fmla="*/ 0 w 49"/>
                <a:gd name="T11" fmla="*/ 15 h 19"/>
                <a:gd name="T12" fmla="*/ 9 w 49"/>
                <a:gd name="T13" fmla="*/ 6 h 19"/>
                <a:gd name="T14" fmla="*/ 23 w 49"/>
                <a:gd name="T15" fmla="*/ 1 h 19"/>
                <a:gd name="T16" fmla="*/ 36 w 49"/>
                <a:gd name="T17" fmla="*/ 0 h 19"/>
                <a:gd name="T18" fmla="*/ 49 w 49"/>
                <a:gd name="T19" fmla="*/ 3 h 19"/>
                <a:gd name="T20" fmla="*/ 45 w 49"/>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9">
                  <a:moveTo>
                    <a:pt x="45" y="7"/>
                  </a:moveTo>
                  <a:lnTo>
                    <a:pt x="36" y="4"/>
                  </a:lnTo>
                  <a:lnTo>
                    <a:pt x="26" y="6"/>
                  </a:lnTo>
                  <a:lnTo>
                    <a:pt x="14" y="10"/>
                  </a:lnTo>
                  <a:lnTo>
                    <a:pt x="5" y="19"/>
                  </a:lnTo>
                  <a:lnTo>
                    <a:pt x="0" y="15"/>
                  </a:lnTo>
                  <a:lnTo>
                    <a:pt x="9" y="6"/>
                  </a:lnTo>
                  <a:lnTo>
                    <a:pt x="23" y="1"/>
                  </a:lnTo>
                  <a:lnTo>
                    <a:pt x="36" y="0"/>
                  </a:lnTo>
                  <a:lnTo>
                    <a:pt x="49" y="3"/>
                  </a:lnTo>
                  <a:lnTo>
                    <a:pt x="4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49" name="Freeform 1345"/>
            <p:cNvSpPr>
              <a:spLocks/>
            </p:cNvSpPr>
            <p:nvPr/>
          </p:nvSpPr>
          <p:spPr bwMode="auto">
            <a:xfrm>
              <a:off x="4658" y="1454"/>
              <a:ext cx="2"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0" name="Freeform 1346"/>
            <p:cNvSpPr>
              <a:spLocks/>
            </p:cNvSpPr>
            <p:nvPr/>
          </p:nvSpPr>
          <p:spPr bwMode="auto">
            <a:xfrm>
              <a:off x="4464" y="1460"/>
              <a:ext cx="174" cy="55"/>
            </a:xfrm>
            <a:custGeom>
              <a:avLst/>
              <a:gdLst>
                <a:gd name="T0" fmla="*/ 347 w 347"/>
                <a:gd name="T1" fmla="*/ 4 h 108"/>
                <a:gd name="T2" fmla="*/ 330 w 347"/>
                <a:gd name="T3" fmla="*/ 23 h 108"/>
                <a:gd name="T4" fmla="*/ 312 w 347"/>
                <a:gd name="T5" fmla="*/ 41 h 108"/>
                <a:gd name="T6" fmla="*/ 292 w 347"/>
                <a:gd name="T7" fmla="*/ 54 h 108"/>
                <a:gd name="T8" fmla="*/ 273 w 347"/>
                <a:gd name="T9" fmla="*/ 68 h 108"/>
                <a:gd name="T10" fmla="*/ 231 w 347"/>
                <a:gd name="T11" fmla="*/ 87 h 108"/>
                <a:gd name="T12" fmla="*/ 208 w 347"/>
                <a:gd name="T13" fmla="*/ 93 h 108"/>
                <a:gd name="T14" fmla="*/ 184 w 347"/>
                <a:gd name="T15" fmla="*/ 99 h 108"/>
                <a:gd name="T16" fmla="*/ 135 w 347"/>
                <a:gd name="T17" fmla="*/ 107 h 108"/>
                <a:gd name="T18" fmla="*/ 89 w 347"/>
                <a:gd name="T19" fmla="*/ 108 h 108"/>
                <a:gd name="T20" fmla="*/ 43 w 347"/>
                <a:gd name="T21" fmla="*/ 105 h 108"/>
                <a:gd name="T22" fmla="*/ 0 w 347"/>
                <a:gd name="T23" fmla="*/ 99 h 108"/>
                <a:gd name="T24" fmla="*/ 0 w 347"/>
                <a:gd name="T25" fmla="*/ 95 h 108"/>
                <a:gd name="T26" fmla="*/ 43 w 347"/>
                <a:gd name="T27" fmla="*/ 101 h 108"/>
                <a:gd name="T28" fmla="*/ 89 w 347"/>
                <a:gd name="T29" fmla="*/ 102 h 108"/>
                <a:gd name="T30" fmla="*/ 135 w 347"/>
                <a:gd name="T31" fmla="*/ 102 h 108"/>
                <a:gd name="T32" fmla="*/ 181 w 347"/>
                <a:gd name="T33" fmla="*/ 95 h 108"/>
                <a:gd name="T34" fmla="*/ 205 w 347"/>
                <a:gd name="T35" fmla="*/ 89 h 108"/>
                <a:gd name="T36" fmla="*/ 226 w 347"/>
                <a:gd name="T37" fmla="*/ 83 h 108"/>
                <a:gd name="T38" fmla="*/ 268 w 347"/>
                <a:gd name="T39" fmla="*/ 63 h 108"/>
                <a:gd name="T40" fmla="*/ 288 w 347"/>
                <a:gd name="T41" fmla="*/ 50 h 108"/>
                <a:gd name="T42" fmla="*/ 308 w 347"/>
                <a:gd name="T43" fmla="*/ 36 h 108"/>
                <a:gd name="T44" fmla="*/ 326 w 347"/>
                <a:gd name="T45" fmla="*/ 18 h 108"/>
                <a:gd name="T46" fmla="*/ 342 w 347"/>
                <a:gd name="T47" fmla="*/ 0 h 108"/>
                <a:gd name="T48" fmla="*/ 347 w 347"/>
                <a:gd name="T4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7" h="108">
                  <a:moveTo>
                    <a:pt x="347" y="4"/>
                  </a:moveTo>
                  <a:lnTo>
                    <a:pt x="330" y="23"/>
                  </a:lnTo>
                  <a:lnTo>
                    <a:pt x="312" y="41"/>
                  </a:lnTo>
                  <a:lnTo>
                    <a:pt x="292" y="54"/>
                  </a:lnTo>
                  <a:lnTo>
                    <a:pt x="273" y="68"/>
                  </a:lnTo>
                  <a:lnTo>
                    <a:pt x="231" y="87"/>
                  </a:lnTo>
                  <a:lnTo>
                    <a:pt x="208" y="93"/>
                  </a:lnTo>
                  <a:lnTo>
                    <a:pt x="184" y="99"/>
                  </a:lnTo>
                  <a:lnTo>
                    <a:pt x="135" y="107"/>
                  </a:lnTo>
                  <a:lnTo>
                    <a:pt x="89" y="108"/>
                  </a:lnTo>
                  <a:lnTo>
                    <a:pt x="43" y="105"/>
                  </a:lnTo>
                  <a:lnTo>
                    <a:pt x="0" y="99"/>
                  </a:lnTo>
                  <a:lnTo>
                    <a:pt x="0" y="95"/>
                  </a:lnTo>
                  <a:lnTo>
                    <a:pt x="43" y="101"/>
                  </a:lnTo>
                  <a:lnTo>
                    <a:pt x="89" y="102"/>
                  </a:lnTo>
                  <a:lnTo>
                    <a:pt x="135" y="102"/>
                  </a:lnTo>
                  <a:lnTo>
                    <a:pt x="181" y="95"/>
                  </a:lnTo>
                  <a:lnTo>
                    <a:pt x="205" y="89"/>
                  </a:lnTo>
                  <a:lnTo>
                    <a:pt x="226" y="83"/>
                  </a:lnTo>
                  <a:lnTo>
                    <a:pt x="268" y="63"/>
                  </a:lnTo>
                  <a:lnTo>
                    <a:pt x="288" y="50"/>
                  </a:lnTo>
                  <a:lnTo>
                    <a:pt x="308" y="36"/>
                  </a:lnTo>
                  <a:lnTo>
                    <a:pt x="326" y="18"/>
                  </a:lnTo>
                  <a:lnTo>
                    <a:pt x="342" y="0"/>
                  </a:lnTo>
                  <a:lnTo>
                    <a:pt x="34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1" name="Freeform 1347"/>
            <p:cNvSpPr>
              <a:spLocks/>
            </p:cNvSpPr>
            <p:nvPr/>
          </p:nvSpPr>
          <p:spPr bwMode="auto">
            <a:xfrm>
              <a:off x="4636" y="1460"/>
              <a:ext cx="2" cy="3"/>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2" name="Freeform 1348"/>
            <p:cNvSpPr>
              <a:spLocks/>
            </p:cNvSpPr>
            <p:nvPr/>
          </p:nvSpPr>
          <p:spPr bwMode="auto">
            <a:xfrm>
              <a:off x="4316" y="1506"/>
              <a:ext cx="148" cy="37"/>
            </a:xfrm>
            <a:custGeom>
              <a:avLst/>
              <a:gdLst>
                <a:gd name="T0" fmla="*/ 296 w 296"/>
                <a:gd name="T1" fmla="*/ 7 h 72"/>
                <a:gd name="T2" fmla="*/ 256 w 296"/>
                <a:gd name="T3" fmla="*/ 4 h 72"/>
                <a:gd name="T4" fmla="*/ 219 w 296"/>
                <a:gd name="T5" fmla="*/ 6 h 72"/>
                <a:gd name="T6" fmla="*/ 182 w 296"/>
                <a:gd name="T7" fmla="*/ 12 h 72"/>
                <a:gd name="T8" fmla="*/ 146 w 296"/>
                <a:gd name="T9" fmla="*/ 21 h 72"/>
                <a:gd name="T10" fmla="*/ 74 w 296"/>
                <a:gd name="T11" fmla="*/ 47 h 72"/>
                <a:gd name="T12" fmla="*/ 3 w 296"/>
                <a:gd name="T13" fmla="*/ 72 h 72"/>
                <a:gd name="T14" fmla="*/ 0 w 296"/>
                <a:gd name="T15" fmla="*/ 68 h 72"/>
                <a:gd name="T16" fmla="*/ 71 w 296"/>
                <a:gd name="T17" fmla="*/ 42 h 72"/>
                <a:gd name="T18" fmla="*/ 143 w 296"/>
                <a:gd name="T19" fmla="*/ 16 h 72"/>
                <a:gd name="T20" fmla="*/ 179 w 296"/>
                <a:gd name="T21" fmla="*/ 7 h 72"/>
                <a:gd name="T22" fmla="*/ 219 w 296"/>
                <a:gd name="T23" fmla="*/ 1 h 72"/>
                <a:gd name="T24" fmla="*/ 256 w 296"/>
                <a:gd name="T25" fmla="*/ 0 h 72"/>
                <a:gd name="T26" fmla="*/ 296 w 296"/>
                <a:gd name="T27" fmla="*/ 3 h 72"/>
                <a:gd name="T28" fmla="*/ 296 w 296"/>
                <a:gd name="T2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6" h="72">
                  <a:moveTo>
                    <a:pt x="296" y="7"/>
                  </a:moveTo>
                  <a:lnTo>
                    <a:pt x="256" y="4"/>
                  </a:lnTo>
                  <a:lnTo>
                    <a:pt x="219" y="6"/>
                  </a:lnTo>
                  <a:lnTo>
                    <a:pt x="182" y="12"/>
                  </a:lnTo>
                  <a:lnTo>
                    <a:pt x="146" y="21"/>
                  </a:lnTo>
                  <a:lnTo>
                    <a:pt x="74" y="47"/>
                  </a:lnTo>
                  <a:lnTo>
                    <a:pt x="3" y="72"/>
                  </a:lnTo>
                  <a:lnTo>
                    <a:pt x="0" y="68"/>
                  </a:lnTo>
                  <a:lnTo>
                    <a:pt x="71" y="42"/>
                  </a:lnTo>
                  <a:lnTo>
                    <a:pt x="143" y="16"/>
                  </a:lnTo>
                  <a:lnTo>
                    <a:pt x="179" y="7"/>
                  </a:lnTo>
                  <a:lnTo>
                    <a:pt x="219" y="1"/>
                  </a:lnTo>
                  <a:lnTo>
                    <a:pt x="256" y="0"/>
                  </a:lnTo>
                  <a:lnTo>
                    <a:pt x="296" y="3"/>
                  </a:lnTo>
                  <a:lnTo>
                    <a:pt x="29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3" name="Freeform 1349"/>
            <p:cNvSpPr>
              <a:spLocks/>
            </p:cNvSpPr>
            <p:nvPr/>
          </p:nvSpPr>
          <p:spPr bwMode="auto">
            <a:xfrm>
              <a:off x="4464" y="1508"/>
              <a:ext cx="1" cy="2"/>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4" name="Freeform 1350"/>
            <p:cNvSpPr>
              <a:spLocks/>
            </p:cNvSpPr>
            <p:nvPr/>
          </p:nvSpPr>
          <p:spPr bwMode="auto">
            <a:xfrm>
              <a:off x="4217" y="1540"/>
              <a:ext cx="101" cy="41"/>
            </a:xfrm>
            <a:custGeom>
              <a:avLst/>
              <a:gdLst>
                <a:gd name="T0" fmla="*/ 202 w 202"/>
                <a:gd name="T1" fmla="*/ 4 h 81"/>
                <a:gd name="T2" fmla="*/ 101 w 202"/>
                <a:gd name="T3" fmla="*/ 36 h 81"/>
                <a:gd name="T4" fmla="*/ 51 w 202"/>
                <a:gd name="T5" fmla="*/ 55 h 81"/>
                <a:gd name="T6" fmla="*/ 27 w 202"/>
                <a:gd name="T7" fmla="*/ 66 h 81"/>
                <a:gd name="T8" fmla="*/ 4 w 202"/>
                <a:gd name="T9" fmla="*/ 81 h 81"/>
                <a:gd name="T10" fmla="*/ 0 w 202"/>
                <a:gd name="T11" fmla="*/ 76 h 81"/>
                <a:gd name="T12" fmla="*/ 22 w 202"/>
                <a:gd name="T13" fmla="*/ 61 h 81"/>
                <a:gd name="T14" fmla="*/ 46 w 202"/>
                <a:gd name="T15" fmla="*/ 51 h 81"/>
                <a:gd name="T16" fmla="*/ 98 w 202"/>
                <a:gd name="T17" fmla="*/ 31 h 81"/>
                <a:gd name="T18" fmla="*/ 199 w 202"/>
                <a:gd name="T19" fmla="*/ 0 h 81"/>
                <a:gd name="T20" fmla="*/ 202 w 202"/>
                <a:gd name="T21"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81">
                  <a:moveTo>
                    <a:pt x="202" y="4"/>
                  </a:moveTo>
                  <a:lnTo>
                    <a:pt x="101" y="36"/>
                  </a:lnTo>
                  <a:lnTo>
                    <a:pt x="51" y="55"/>
                  </a:lnTo>
                  <a:lnTo>
                    <a:pt x="27" y="66"/>
                  </a:lnTo>
                  <a:lnTo>
                    <a:pt x="4" y="81"/>
                  </a:lnTo>
                  <a:lnTo>
                    <a:pt x="0" y="76"/>
                  </a:lnTo>
                  <a:lnTo>
                    <a:pt x="22" y="61"/>
                  </a:lnTo>
                  <a:lnTo>
                    <a:pt x="46" y="51"/>
                  </a:lnTo>
                  <a:lnTo>
                    <a:pt x="98" y="31"/>
                  </a:lnTo>
                  <a:lnTo>
                    <a:pt x="199" y="0"/>
                  </a:lnTo>
                  <a:lnTo>
                    <a:pt x="20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5" name="Freeform 1351"/>
            <p:cNvSpPr>
              <a:spLocks/>
            </p:cNvSpPr>
            <p:nvPr/>
          </p:nvSpPr>
          <p:spPr bwMode="auto">
            <a:xfrm>
              <a:off x="4316" y="1540"/>
              <a:ext cx="2" cy="3"/>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lnTo>
                    <a:pt x="0"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6" name="Freeform 1352"/>
            <p:cNvSpPr>
              <a:spLocks/>
            </p:cNvSpPr>
            <p:nvPr/>
          </p:nvSpPr>
          <p:spPr bwMode="auto">
            <a:xfrm>
              <a:off x="4152" y="1579"/>
              <a:ext cx="67" cy="74"/>
            </a:xfrm>
            <a:custGeom>
              <a:avLst/>
              <a:gdLst>
                <a:gd name="T0" fmla="*/ 134 w 134"/>
                <a:gd name="T1" fmla="*/ 5 h 150"/>
                <a:gd name="T2" fmla="*/ 114 w 134"/>
                <a:gd name="T3" fmla="*/ 19 h 150"/>
                <a:gd name="T4" fmla="*/ 96 w 134"/>
                <a:gd name="T5" fmla="*/ 35 h 150"/>
                <a:gd name="T6" fmla="*/ 80 w 134"/>
                <a:gd name="T7" fmla="*/ 53 h 150"/>
                <a:gd name="T8" fmla="*/ 65 w 134"/>
                <a:gd name="T9" fmla="*/ 71 h 150"/>
                <a:gd name="T10" fmla="*/ 4 w 134"/>
                <a:gd name="T11" fmla="*/ 150 h 150"/>
                <a:gd name="T12" fmla="*/ 0 w 134"/>
                <a:gd name="T13" fmla="*/ 145 h 150"/>
                <a:gd name="T14" fmla="*/ 60 w 134"/>
                <a:gd name="T15" fmla="*/ 67 h 150"/>
                <a:gd name="T16" fmla="*/ 75 w 134"/>
                <a:gd name="T17" fmla="*/ 49 h 150"/>
                <a:gd name="T18" fmla="*/ 92 w 134"/>
                <a:gd name="T19" fmla="*/ 31 h 150"/>
                <a:gd name="T20" fmla="*/ 110 w 134"/>
                <a:gd name="T21" fmla="*/ 14 h 150"/>
                <a:gd name="T22" fmla="*/ 130 w 134"/>
                <a:gd name="T23" fmla="*/ 0 h 150"/>
                <a:gd name="T24" fmla="*/ 134 w 134"/>
                <a:gd name="T25"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50">
                  <a:moveTo>
                    <a:pt x="134" y="5"/>
                  </a:moveTo>
                  <a:lnTo>
                    <a:pt x="114" y="19"/>
                  </a:lnTo>
                  <a:lnTo>
                    <a:pt x="96" y="35"/>
                  </a:lnTo>
                  <a:lnTo>
                    <a:pt x="80" y="53"/>
                  </a:lnTo>
                  <a:lnTo>
                    <a:pt x="65" y="71"/>
                  </a:lnTo>
                  <a:lnTo>
                    <a:pt x="4" y="150"/>
                  </a:lnTo>
                  <a:lnTo>
                    <a:pt x="0" y="145"/>
                  </a:lnTo>
                  <a:lnTo>
                    <a:pt x="60" y="67"/>
                  </a:lnTo>
                  <a:lnTo>
                    <a:pt x="75" y="49"/>
                  </a:lnTo>
                  <a:lnTo>
                    <a:pt x="92" y="31"/>
                  </a:lnTo>
                  <a:lnTo>
                    <a:pt x="110" y="14"/>
                  </a:lnTo>
                  <a:lnTo>
                    <a:pt x="130"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7" name="Freeform 1353"/>
            <p:cNvSpPr>
              <a:spLocks/>
            </p:cNvSpPr>
            <p:nvPr/>
          </p:nvSpPr>
          <p:spPr bwMode="auto">
            <a:xfrm>
              <a:off x="4217" y="1579"/>
              <a:ext cx="2"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8" name="Freeform 1354"/>
            <p:cNvSpPr>
              <a:spLocks/>
            </p:cNvSpPr>
            <p:nvPr/>
          </p:nvSpPr>
          <p:spPr bwMode="auto">
            <a:xfrm>
              <a:off x="4128" y="1651"/>
              <a:ext cx="26" cy="27"/>
            </a:xfrm>
            <a:custGeom>
              <a:avLst/>
              <a:gdLst>
                <a:gd name="T0" fmla="*/ 51 w 51"/>
                <a:gd name="T1" fmla="*/ 5 h 54"/>
                <a:gd name="T2" fmla="*/ 29 w 51"/>
                <a:gd name="T3" fmla="*/ 29 h 54"/>
                <a:gd name="T4" fmla="*/ 15 w 51"/>
                <a:gd name="T5" fmla="*/ 41 h 54"/>
                <a:gd name="T6" fmla="*/ 5 w 51"/>
                <a:gd name="T7" fmla="*/ 54 h 54"/>
                <a:gd name="T8" fmla="*/ 0 w 51"/>
                <a:gd name="T9" fmla="*/ 50 h 54"/>
                <a:gd name="T10" fmla="*/ 11 w 51"/>
                <a:gd name="T11" fmla="*/ 36 h 54"/>
                <a:gd name="T12" fmla="*/ 24 w 51"/>
                <a:gd name="T13" fmla="*/ 24 h 54"/>
                <a:gd name="T14" fmla="*/ 47 w 51"/>
                <a:gd name="T15" fmla="*/ 0 h 54"/>
                <a:gd name="T16" fmla="*/ 51 w 51"/>
                <a:gd name="T17"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4">
                  <a:moveTo>
                    <a:pt x="51" y="5"/>
                  </a:moveTo>
                  <a:lnTo>
                    <a:pt x="29" y="29"/>
                  </a:lnTo>
                  <a:lnTo>
                    <a:pt x="15" y="41"/>
                  </a:lnTo>
                  <a:lnTo>
                    <a:pt x="5" y="54"/>
                  </a:lnTo>
                  <a:lnTo>
                    <a:pt x="0" y="50"/>
                  </a:lnTo>
                  <a:lnTo>
                    <a:pt x="11" y="36"/>
                  </a:lnTo>
                  <a:lnTo>
                    <a:pt x="24" y="24"/>
                  </a:lnTo>
                  <a:lnTo>
                    <a:pt x="47" y="0"/>
                  </a:lnTo>
                  <a:lnTo>
                    <a:pt x="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59" name="Freeform 1355"/>
            <p:cNvSpPr>
              <a:spLocks/>
            </p:cNvSpPr>
            <p:nvPr/>
          </p:nvSpPr>
          <p:spPr bwMode="auto">
            <a:xfrm>
              <a:off x="4152" y="1651"/>
              <a:ext cx="2" cy="2"/>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0" name="Freeform 1356"/>
            <p:cNvSpPr>
              <a:spLocks/>
            </p:cNvSpPr>
            <p:nvPr/>
          </p:nvSpPr>
          <p:spPr bwMode="auto">
            <a:xfrm>
              <a:off x="4110" y="1676"/>
              <a:ext cx="21" cy="38"/>
            </a:xfrm>
            <a:custGeom>
              <a:avLst/>
              <a:gdLst>
                <a:gd name="T0" fmla="*/ 43 w 43"/>
                <a:gd name="T1" fmla="*/ 4 h 75"/>
                <a:gd name="T2" fmla="*/ 21 w 43"/>
                <a:gd name="T3" fmla="*/ 37 h 75"/>
                <a:gd name="T4" fmla="*/ 6 w 43"/>
                <a:gd name="T5" fmla="*/ 75 h 75"/>
                <a:gd name="T6" fmla="*/ 0 w 43"/>
                <a:gd name="T7" fmla="*/ 74 h 75"/>
                <a:gd name="T8" fmla="*/ 15 w 43"/>
                <a:gd name="T9" fmla="*/ 36 h 75"/>
                <a:gd name="T10" fmla="*/ 38 w 43"/>
                <a:gd name="T11" fmla="*/ 0 h 75"/>
                <a:gd name="T12" fmla="*/ 43 w 43"/>
                <a:gd name="T13" fmla="*/ 4 h 75"/>
              </a:gdLst>
              <a:ahLst/>
              <a:cxnLst>
                <a:cxn ang="0">
                  <a:pos x="T0" y="T1"/>
                </a:cxn>
                <a:cxn ang="0">
                  <a:pos x="T2" y="T3"/>
                </a:cxn>
                <a:cxn ang="0">
                  <a:pos x="T4" y="T5"/>
                </a:cxn>
                <a:cxn ang="0">
                  <a:pos x="T6" y="T7"/>
                </a:cxn>
                <a:cxn ang="0">
                  <a:pos x="T8" y="T9"/>
                </a:cxn>
                <a:cxn ang="0">
                  <a:pos x="T10" y="T11"/>
                </a:cxn>
                <a:cxn ang="0">
                  <a:pos x="T12" y="T13"/>
                </a:cxn>
              </a:cxnLst>
              <a:rect l="0" t="0" r="r" b="b"/>
              <a:pathLst>
                <a:path w="43" h="75">
                  <a:moveTo>
                    <a:pt x="43" y="4"/>
                  </a:moveTo>
                  <a:lnTo>
                    <a:pt x="21" y="37"/>
                  </a:lnTo>
                  <a:lnTo>
                    <a:pt x="6" y="75"/>
                  </a:lnTo>
                  <a:lnTo>
                    <a:pt x="0" y="74"/>
                  </a:lnTo>
                  <a:lnTo>
                    <a:pt x="15" y="36"/>
                  </a:lnTo>
                  <a:lnTo>
                    <a:pt x="38" y="0"/>
                  </a:lnTo>
                  <a:lnTo>
                    <a:pt x="4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1" name="Freeform 1357"/>
            <p:cNvSpPr>
              <a:spLocks/>
            </p:cNvSpPr>
            <p:nvPr/>
          </p:nvSpPr>
          <p:spPr bwMode="auto">
            <a:xfrm>
              <a:off x="4128" y="1676"/>
              <a:ext cx="3"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2" name="Freeform 1358"/>
            <p:cNvSpPr>
              <a:spLocks/>
            </p:cNvSpPr>
            <p:nvPr/>
          </p:nvSpPr>
          <p:spPr bwMode="auto">
            <a:xfrm>
              <a:off x="4104" y="1714"/>
              <a:ext cx="9" cy="92"/>
            </a:xfrm>
            <a:custGeom>
              <a:avLst/>
              <a:gdLst>
                <a:gd name="T0" fmla="*/ 18 w 18"/>
                <a:gd name="T1" fmla="*/ 0 h 185"/>
                <a:gd name="T2" fmla="*/ 9 w 18"/>
                <a:gd name="T3" fmla="*/ 45 h 185"/>
                <a:gd name="T4" fmla="*/ 6 w 18"/>
                <a:gd name="T5" fmla="*/ 92 h 185"/>
                <a:gd name="T6" fmla="*/ 11 w 18"/>
                <a:gd name="T7" fmla="*/ 139 h 185"/>
                <a:gd name="T8" fmla="*/ 15 w 18"/>
                <a:gd name="T9" fmla="*/ 185 h 185"/>
                <a:gd name="T10" fmla="*/ 9 w 18"/>
                <a:gd name="T11" fmla="*/ 185 h 185"/>
                <a:gd name="T12" fmla="*/ 5 w 18"/>
                <a:gd name="T13" fmla="*/ 139 h 185"/>
                <a:gd name="T14" fmla="*/ 0 w 18"/>
                <a:gd name="T15" fmla="*/ 92 h 185"/>
                <a:gd name="T16" fmla="*/ 3 w 18"/>
                <a:gd name="T17" fmla="*/ 45 h 185"/>
                <a:gd name="T18" fmla="*/ 12 w 18"/>
                <a:gd name="T19" fmla="*/ 0 h 185"/>
                <a:gd name="T20" fmla="*/ 18 w 18"/>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5">
                  <a:moveTo>
                    <a:pt x="18" y="0"/>
                  </a:moveTo>
                  <a:lnTo>
                    <a:pt x="9" y="45"/>
                  </a:lnTo>
                  <a:lnTo>
                    <a:pt x="6" y="92"/>
                  </a:lnTo>
                  <a:lnTo>
                    <a:pt x="11" y="139"/>
                  </a:lnTo>
                  <a:lnTo>
                    <a:pt x="15" y="185"/>
                  </a:lnTo>
                  <a:lnTo>
                    <a:pt x="9" y="185"/>
                  </a:lnTo>
                  <a:lnTo>
                    <a:pt x="5" y="139"/>
                  </a:lnTo>
                  <a:lnTo>
                    <a:pt x="0" y="92"/>
                  </a:lnTo>
                  <a:lnTo>
                    <a:pt x="3" y="45"/>
                  </a:lnTo>
                  <a:lnTo>
                    <a:pt x="12"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3" name="Freeform 1359"/>
            <p:cNvSpPr>
              <a:spLocks/>
            </p:cNvSpPr>
            <p:nvPr/>
          </p:nvSpPr>
          <p:spPr bwMode="auto">
            <a:xfrm>
              <a:off x="4108" y="1806"/>
              <a:ext cx="9" cy="14"/>
            </a:xfrm>
            <a:custGeom>
              <a:avLst/>
              <a:gdLst>
                <a:gd name="T0" fmla="*/ 6 w 18"/>
                <a:gd name="T1" fmla="*/ 0 h 27"/>
                <a:gd name="T2" fmla="*/ 8 w 18"/>
                <a:gd name="T3" fmla="*/ 20 h 27"/>
                <a:gd name="T4" fmla="*/ 8 w 18"/>
                <a:gd name="T5" fmla="*/ 21 h 27"/>
                <a:gd name="T6" fmla="*/ 17 w 18"/>
                <a:gd name="T7" fmla="*/ 18 h 27"/>
                <a:gd name="T8" fmla="*/ 18 w 18"/>
                <a:gd name="T9" fmla="*/ 24 h 27"/>
                <a:gd name="T10" fmla="*/ 8 w 18"/>
                <a:gd name="T11" fmla="*/ 27 h 27"/>
                <a:gd name="T12" fmla="*/ 2 w 18"/>
                <a:gd name="T13" fmla="*/ 21 h 27"/>
                <a:gd name="T14" fmla="*/ 0 w 18"/>
                <a:gd name="T15" fmla="*/ 0 h 27"/>
                <a:gd name="T16" fmla="*/ 6 w 18"/>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7">
                  <a:moveTo>
                    <a:pt x="6" y="0"/>
                  </a:moveTo>
                  <a:lnTo>
                    <a:pt x="8" y="20"/>
                  </a:lnTo>
                  <a:lnTo>
                    <a:pt x="8" y="21"/>
                  </a:lnTo>
                  <a:lnTo>
                    <a:pt x="17" y="18"/>
                  </a:lnTo>
                  <a:lnTo>
                    <a:pt x="18" y="24"/>
                  </a:lnTo>
                  <a:lnTo>
                    <a:pt x="8" y="27"/>
                  </a:lnTo>
                  <a:lnTo>
                    <a:pt x="2" y="21"/>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4" name="Freeform 1360"/>
            <p:cNvSpPr>
              <a:spLocks/>
            </p:cNvSpPr>
            <p:nvPr/>
          </p:nvSpPr>
          <p:spPr bwMode="auto">
            <a:xfrm>
              <a:off x="4108" y="1806"/>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5" name="Freeform 1361"/>
            <p:cNvSpPr>
              <a:spLocks/>
            </p:cNvSpPr>
            <p:nvPr/>
          </p:nvSpPr>
          <p:spPr bwMode="auto">
            <a:xfrm>
              <a:off x="4116" y="1771"/>
              <a:ext cx="203" cy="47"/>
            </a:xfrm>
            <a:custGeom>
              <a:avLst/>
              <a:gdLst>
                <a:gd name="T0" fmla="*/ 0 w 406"/>
                <a:gd name="T1" fmla="*/ 90 h 94"/>
                <a:gd name="T2" fmla="*/ 53 w 406"/>
                <a:gd name="T3" fmla="*/ 58 h 94"/>
                <a:gd name="T4" fmla="*/ 104 w 406"/>
                <a:gd name="T5" fmla="*/ 36 h 94"/>
                <a:gd name="T6" fmla="*/ 154 w 406"/>
                <a:gd name="T7" fmla="*/ 18 h 94"/>
                <a:gd name="T8" fmla="*/ 180 w 406"/>
                <a:gd name="T9" fmla="*/ 12 h 94"/>
                <a:gd name="T10" fmla="*/ 204 w 406"/>
                <a:gd name="T11" fmla="*/ 7 h 94"/>
                <a:gd name="T12" fmla="*/ 254 w 406"/>
                <a:gd name="T13" fmla="*/ 1 h 94"/>
                <a:gd name="T14" fmla="*/ 305 w 406"/>
                <a:gd name="T15" fmla="*/ 0 h 94"/>
                <a:gd name="T16" fmla="*/ 355 w 406"/>
                <a:gd name="T17" fmla="*/ 3 h 94"/>
                <a:gd name="T18" fmla="*/ 406 w 406"/>
                <a:gd name="T19" fmla="*/ 10 h 94"/>
                <a:gd name="T20" fmla="*/ 405 w 406"/>
                <a:gd name="T21" fmla="*/ 16 h 94"/>
                <a:gd name="T22" fmla="*/ 355 w 406"/>
                <a:gd name="T23" fmla="*/ 9 h 94"/>
                <a:gd name="T24" fmla="*/ 305 w 406"/>
                <a:gd name="T25" fmla="*/ 6 h 94"/>
                <a:gd name="T26" fmla="*/ 254 w 406"/>
                <a:gd name="T27" fmla="*/ 7 h 94"/>
                <a:gd name="T28" fmla="*/ 204 w 406"/>
                <a:gd name="T29" fmla="*/ 13 h 94"/>
                <a:gd name="T30" fmla="*/ 180 w 406"/>
                <a:gd name="T31" fmla="*/ 18 h 94"/>
                <a:gd name="T32" fmla="*/ 156 w 406"/>
                <a:gd name="T33" fmla="*/ 24 h 94"/>
                <a:gd name="T34" fmla="*/ 106 w 406"/>
                <a:gd name="T35" fmla="*/ 42 h 94"/>
                <a:gd name="T36" fmla="*/ 55 w 406"/>
                <a:gd name="T37" fmla="*/ 64 h 94"/>
                <a:gd name="T38" fmla="*/ 3 w 406"/>
                <a:gd name="T39" fmla="*/ 94 h 94"/>
                <a:gd name="T40" fmla="*/ 0 w 406"/>
                <a:gd name="T41"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6" h="94">
                  <a:moveTo>
                    <a:pt x="0" y="90"/>
                  </a:moveTo>
                  <a:lnTo>
                    <a:pt x="53" y="58"/>
                  </a:lnTo>
                  <a:lnTo>
                    <a:pt x="104" y="36"/>
                  </a:lnTo>
                  <a:lnTo>
                    <a:pt x="154" y="18"/>
                  </a:lnTo>
                  <a:lnTo>
                    <a:pt x="180" y="12"/>
                  </a:lnTo>
                  <a:lnTo>
                    <a:pt x="204" y="7"/>
                  </a:lnTo>
                  <a:lnTo>
                    <a:pt x="254" y="1"/>
                  </a:lnTo>
                  <a:lnTo>
                    <a:pt x="305" y="0"/>
                  </a:lnTo>
                  <a:lnTo>
                    <a:pt x="355" y="3"/>
                  </a:lnTo>
                  <a:lnTo>
                    <a:pt x="406" y="10"/>
                  </a:lnTo>
                  <a:lnTo>
                    <a:pt x="405" y="16"/>
                  </a:lnTo>
                  <a:lnTo>
                    <a:pt x="355" y="9"/>
                  </a:lnTo>
                  <a:lnTo>
                    <a:pt x="305" y="6"/>
                  </a:lnTo>
                  <a:lnTo>
                    <a:pt x="254" y="7"/>
                  </a:lnTo>
                  <a:lnTo>
                    <a:pt x="204" y="13"/>
                  </a:lnTo>
                  <a:lnTo>
                    <a:pt x="180" y="18"/>
                  </a:lnTo>
                  <a:lnTo>
                    <a:pt x="156" y="24"/>
                  </a:lnTo>
                  <a:lnTo>
                    <a:pt x="106" y="42"/>
                  </a:lnTo>
                  <a:lnTo>
                    <a:pt x="55" y="64"/>
                  </a:lnTo>
                  <a:lnTo>
                    <a:pt x="3" y="94"/>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6" name="Freeform 1362"/>
            <p:cNvSpPr>
              <a:spLocks/>
            </p:cNvSpPr>
            <p:nvPr/>
          </p:nvSpPr>
          <p:spPr bwMode="auto">
            <a:xfrm>
              <a:off x="4318" y="1776"/>
              <a:ext cx="258" cy="84"/>
            </a:xfrm>
            <a:custGeom>
              <a:avLst/>
              <a:gdLst>
                <a:gd name="T0" fmla="*/ 1 w 516"/>
                <a:gd name="T1" fmla="*/ 0 h 167"/>
                <a:gd name="T2" fmla="*/ 137 w 516"/>
                <a:gd name="T3" fmla="*/ 23 h 167"/>
                <a:gd name="T4" fmla="*/ 205 w 516"/>
                <a:gd name="T5" fmla="*/ 36 h 167"/>
                <a:gd name="T6" fmla="*/ 270 w 516"/>
                <a:gd name="T7" fmla="*/ 51 h 167"/>
                <a:gd name="T8" fmla="*/ 335 w 516"/>
                <a:gd name="T9" fmla="*/ 69 h 167"/>
                <a:gd name="T10" fmla="*/ 398 w 516"/>
                <a:gd name="T11" fmla="*/ 94 h 167"/>
                <a:gd name="T12" fmla="*/ 428 w 516"/>
                <a:gd name="T13" fmla="*/ 109 h 167"/>
                <a:gd name="T14" fmla="*/ 459 w 516"/>
                <a:gd name="T15" fmla="*/ 125 h 167"/>
                <a:gd name="T16" fmla="*/ 489 w 516"/>
                <a:gd name="T17" fmla="*/ 143 h 167"/>
                <a:gd name="T18" fmla="*/ 516 w 516"/>
                <a:gd name="T19" fmla="*/ 163 h 167"/>
                <a:gd name="T20" fmla="*/ 511 w 516"/>
                <a:gd name="T21" fmla="*/ 167 h 167"/>
                <a:gd name="T22" fmla="*/ 484 w 516"/>
                <a:gd name="T23" fmla="*/ 148 h 167"/>
                <a:gd name="T24" fmla="*/ 454 w 516"/>
                <a:gd name="T25" fmla="*/ 130 h 167"/>
                <a:gd name="T26" fmla="*/ 427 w 516"/>
                <a:gd name="T27" fmla="*/ 115 h 167"/>
                <a:gd name="T28" fmla="*/ 397 w 516"/>
                <a:gd name="T29" fmla="*/ 100 h 167"/>
                <a:gd name="T30" fmla="*/ 333 w 516"/>
                <a:gd name="T31" fmla="*/ 75 h 167"/>
                <a:gd name="T32" fmla="*/ 268 w 516"/>
                <a:gd name="T33" fmla="*/ 57 h 167"/>
                <a:gd name="T34" fmla="*/ 204 w 516"/>
                <a:gd name="T35" fmla="*/ 42 h 167"/>
                <a:gd name="T36" fmla="*/ 136 w 516"/>
                <a:gd name="T37" fmla="*/ 29 h 167"/>
                <a:gd name="T38" fmla="*/ 0 w 516"/>
                <a:gd name="T39" fmla="*/ 6 h 167"/>
                <a:gd name="T40" fmla="*/ 1 w 516"/>
                <a:gd name="T4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6" h="167">
                  <a:moveTo>
                    <a:pt x="1" y="0"/>
                  </a:moveTo>
                  <a:lnTo>
                    <a:pt x="137" y="23"/>
                  </a:lnTo>
                  <a:lnTo>
                    <a:pt x="205" y="36"/>
                  </a:lnTo>
                  <a:lnTo>
                    <a:pt x="270" y="51"/>
                  </a:lnTo>
                  <a:lnTo>
                    <a:pt x="335" y="69"/>
                  </a:lnTo>
                  <a:lnTo>
                    <a:pt x="398" y="94"/>
                  </a:lnTo>
                  <a:lnTo>
                    <a:pt x="428" y="109"/>
                  </a:lnTo>
                  <a:lnTo>
                    <a:pt x="459" y="125"/>
                  </a:lnTo>
                  <a:lnTo>
                    <a:pt x="489" y="143"/>
                  </a:lnTo>
                  <a:lnTo>
                    <a:pt x="516" y="163"/>
                  </a:lnTo>
                  <a:lnTo>
                    <a:pt x="511" y="167"/>
                  </a:lnTo>
                  <a:lnTo>
                    <a:pt x="484" y="148"/>
                  </a:lnTo>
                  <a:lnTo>
                    <a:pt x="454" y="130"/>
                  </a:lnTo>
                  <a:lnTo>
                    <a:pt x="427" y="115"/>
                  </a:lnTo>
                  <a:lnTo>
                    <a:pt x="397" y="100"/>
                  </a:lnTo>
                  <a:lnTo>
                    <a:pt x="333" y="75"/>
                  </a:lnTo>
                  <a:lnTo>
                    <a:pt x="268" y="57"/>
                  </a:lnTo>
                  <a:lnTo>
                    <a:pt x="204" y="42"/>
                  </a:lnTo>
                  <a:lnTo>
                    <a:pt x="136" y="2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7" name="Freeform 1363"/>
            <p:cNvSpPr>
              <a:spLocks/>
            </p:cNvSpPr>
            <p:nvPr/>
          </p:nvSpPr>
          <p:spPr bwMode="auto">
            <a:xfrm>
              <a:off x="4318" y="1776"/>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8" name="Freeform 1364"/>
            <p:cNvSpPr>
              <a:spLocks/>
            </p:cNvSpPr>
            <p:nvPr/>
          </p:nvSpPr>
          <p:spPr bwMode="auto">
            <a:xfrm>
              <a:off x="4574" y="1857"/>
              <a:ext cx="57" cy="41"/>
            </a:xfrm>
            <a:custGeom>
              <a:avLst/>
              <a:gdLst>
                <a:gd name="T0" fmla="*/ 5 w 115"/>
                <a:gd name="T1" fmla="*/ 0 h 81"/>
                <a:gd name="T2" fmla="*/ 0 w 115"/>
                <a:gd name="T3" fmla="*/ 4 h 81"/>
                <a:gd name="T4" fmla="*/ 111 w 115"/>
                <a:gd name="T5" fmla="*/ 81 h 81"/>
                <a:gd name="T6" fmla="*/ 115 w 115"/>
                <a:gd name="T7" fmla="*/ 77 h 81"/>
                <a:gd name="T8" fmla="*/ 5 w 115"/>
                <a:gd name="T9" fmla="*/ 0 h 81"/>
              </a:gdLst>
              <a:ahLst/>
              <a:cxnLst>
                <a:cxn ang="0">
                  <a:pos x="T0" y="T1"/>
                </a:cxn>
                <a:cxn ang="0">
                  <a:pos x="T2" y="T3"/>
                </a:cxn>
                <a:cxn ang="0">
                  <a:pos x="T4" y="T5"/>
                </a:cxn>
                <a:cxn ang="0">
                  <a:pos x="T6" y="T7"/>
                </a:cxn>
                <a:cxn ang="0">
                  <a:pos x="T8" y="T9"/>
                </a:cxn>
              </a:cxnLst>
              <a:rect l="0" t="0" r="r" b="b"/>
              <a:pathLst>
                <a:path w="115" h="81">
                  <a:moveTo>
                    <a:pt x="5" y="0"/>
                  </a:moveTo>
                  <a:lnTo>
                    <a:pt x="0" y="4"/>
                  </a:lnTo>
                  <a:lnTo>
                    <a:pt x="111" y="81"/>
                  </a:lnTo>
                  <a:lnTo>
                    <a:pt x="115" y="7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69" name="Freeform 1365"/>
            <p:cNvSpPr>
              <a:spLocks/>
            </p:cNvSpPr>
            <p:nvPr/>
          </p:nvSpPr>
          <p:spPr bwMode="auto">
            <a:xfrm>
              <a:off x="4574" y="1857"/>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0" name="Freeform 1366"/>
            <p:cNvSpPr>
              <a:spLocks/>
            </p:cNvSpPr>
            <p:nvPr/>
          </p:nvSpPr>
          <p:spPr bwMode="auto">
            <a:xfrm>
              <a:off x="4629" y="1896"/>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1" name="Freeform 1367"/>
            <p:cNvSpPr>
              <a:spLocks/>
            </p:cNvSpPr>
            <p:nvPr/>
          </p:nvSpPr>
          <p:spPr bwMode="auto">
            <a:xfrm>
              <a:off x="4663" y="1300"/>
              <a:ext cx="205" cy="307"/>
            </a:xfrm>
            <a:custGeom>
              <a:avLst/>
              <a:gdLst>
                <a:gd name="T0" fmla="*/ 10 w 410"/>
                <a:gd name="T1" fmla="*/ 97 h 613"/>
                <a:gd name="T2" fmla="*/ 7 w 410"/>
                <a:gd name="T3" fmla="*/ 139 h 613"/>
                <a:gd name="T4" fmla="*/ 6 w 410"/>
                <a:gd name="T5" fmla="*/ 179 h 613"/>
                <a:gd name="T6" fmla="*/ 12 w 410"/>
                <a:gd name="T7" fmla="*/ 291 h 613"/>
                <a:gd name="T8" fmla="*/ 16 w 410"/>
                <a:gd name="T9" fmla="*/ 347 h 613"/>
                <a:gd name="T10" fmla="*/ 16 w 410"/>
                <a:gd name="T11" fmla="*/ 402 h 613"/>
                <a:gd name="T12" fmla="*/ 13 w 410"/>
                <a:gd name="T13" fmla="*/ 458 h 613"/>
                <a:gd name="T14" fmla="*/ 3 w 410"/>
                <a:gd name="T15" fmla="*/ 514 h 613"/>
                <a:gd name="T16" fmla="*/ 0 w 410"/>
                <a:gd name="T17" fmla="*/ 532 h 613"/>
                <a:gd name="T18" fmla="*/ 0 w 410"/>
                <a:gd name="T19" fmla="*/ 544 h 613"/>
                <a:gd name="T20" fmla="*/ 3 w 410"/>
                <a:gd name="T21" fmla="*/ 556 h 613"/>
                <a:gd name="T22" fmla="*/ 7 w 410"/>
                <a:gd name="T23" fmla="*/ 567 h 613"/>
                <a:gd name="T24" fmla="*/ 13 w 410"/>
                <a:gd name="T25" fmla="*/ 574 h 613"/>
                <a:gd name="T26" fmla="*/ 22 w 410"/>
                <a:gd name="T27" fmla="*/ 580 h 613"/>
                <a:gd name="T28" fmla="*/ 34 w 410"/>
                <a:gd name="T29" fmla="*/ 585 h 613"/>
                <a:gd name="T30" fmla="*/ 57 w 410"/>
                <a:gd name="T31" fmla="*/ 585 h 613"/>
                <a:gd name="T32" fmla="*/ 101 w 410"/>
                <a:gd name="T33" fmla="*/ 583 h 613"/>
                <a:gd name="T34" fmla="*/ 190 w 410"/>
                <a:gd name="T35" fmla="*/ 574 h 613"/>
                <a:gd name="T36" fmla="*/ 235 w 410"/>
                <a:gd name="T37" fmla="*/ 574 h 613"/>
                <a:gd name="T38" fmla="*/ 265 w 410"/>
                <a:gd name="T39" fmla="*/ 577 h 613"/>
                <a:gd name="T40" fmla="*/ 297 w 410"/>
                <a:gd name="T41" fmla="*/ 583 h 613"/>
                <a:gd name="T42" fmla="*/ 344 w 410"/>
                <a:gd name="T43" fmla="*/ 600 h 613"/>
                <a:gd name="T44" fmla="*/ 375 w 410"/>
                <a:gd name="T45" fmla="*/ 610 h 613"/>
                <a:gd name="T46" fmla="*/ 400 w 410"/>
                <a:gd name="T47" fmla="*/ 613 h 613"/>
                <a:gd name="T48" fmla="*/ 410 w 410"/>
                <a:gd name="T49" fmla="*/ 595 h 613"/>
                <a:gd name="T50" fmla="*/ 410 w 410"/>
                <a:gd name="T51" fmla="*/ 557 h 613"/>
                <a:gd name="T52" fmla="*/ 407 w 410"/>
                <a:gd name="T53" fmla="*/ 502 h 613"/>
                <a:gd name="T54" fmla="*/ 393 w 410"/>
                <a:gd name="T55" fmla="*/ 392 h 613"/>
                <a:gd name="T56" fmla="*/ 387 w 410"/>
                <a:gd name="T57" fmla="*/ 336 h 613"/>
                <a:gd name="T58" fmla="*/ 384 w 410"/>
                <a:gd name="T59" fmla="*/ 307 h 613"/>
                <a:gd name="T60" fmla="*/ 378 w 410"/>
                <a:gd name="T61" fmla="*/ 264 h 613"/>
                <a:gd name="T62" fmla="*/ 375 w 410"/>
                <a:gd name="T63" fmla="*/ 196 h 613"/>
                <a:gd name="T64" fmla="*/ 374 w 410"/>
                <a:gd name="T65" fmla="*/ 130 h 613"/>
                <a:gd name="T66" fmla="*/ 371 w 410"/>
                <a:gd name="T67" fmla="*/ 80 h 613"/>
                <a:gd name="T68" fmla="*/ 368 w 410"/>
                <a:gd name="T69" fmla="*/ 47 h 613"/>
                <a:gd name="T70" fmla="*/ 363 w 410"/>
                <a:gd name="T71" fmla="*/ 27 h 613"/>
                <a:gd name="T72" fmla="*/ 357 w 410"/>
                <a:gd name="T73" fmla="*/ 21 h 613"/>
                <a:gd name="T74" fmla="*/ 345 w 410"/>
                <a:gd name="T75" fmla="*/ 17 h 613"/>
                <a:gd name="T76" fmla="*/ 323 w 410"/>
                <a:gd name="T77" fmla="*/ 9 h 613"/>
                <a:gd name="T78" fmla="*/ 280 w 410"/>
                <a:gd name="T79" fmla="*/ 3 h 613"/>
                <a:gd name="T80" fmla="*/ 243 w 410"/>
                <a:gd name="T81" fmla="*/ 0 h 613"/>
                <a:gd name="T82" fmla="*/ 202 w 410"/>
                <a:gd name="T83" fmla="*/ 0 h 613"/>
                <a:gd name="T84" fmla="*/ 147 w 410"/>
                <a:gd name="T85" fmla="*/ 6 h 613"/>
                <a:gd name="T86" fmla="*/ 108 w 410"/>
                <a:gd name="T87" fmla="*/ 15 h 613"/>
                <a:gd name="T88" fmla="*/ 83 w 410"/>
                <a:gd name="T89" fmla="*/ 23 h 613"/>
                <a:gd name="T90" fmla="*/ 60 w 410"/>
                <a:gd name="T91" fmla="*/ 33 h 613"/>
                <a:gd name="T92" fmla="*/ 30 w 410"/>
                <a:gd name="T93" fmla="*/ 5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0" h="613">
                  <a:moveTo>
                    <a:pt x="15" y="69"/>
                  </a:moveTo>
                  <a:lnTo>
                    <a:pt x="10" y="97"/>
                  </a:lnTo>
                  <a:lnTo>
                    <a:pt x="7" y="125"/>
                  </a:lnTo>
                  <a:lnTo>
                    <a:pt x="7" y="139"/>
                  </a:lnTo>
                  <a:lnTo>
                    <a:pt x="6" y="152"/>
                  </a:lnTo>
                  <a:lnTo>
                    <a:pt x="6" y="179"/>
                  </a:lnTo>
                  <a:lnTo>
                    <a:pt x="9" y="235"/>
                  </a:lnTo>
                  <a:lnTo>
                    <a:pt x="12" y="291"/>
                  </a:lnTo>
                  <a:lnTo>
                    <a:pt x="15" y="319"/>
                  </a:lnTo>
                  <a:lnTo>
                    <a:pt x="16" y="347"/>
                  </a:lnTo>
                  <a:lnTo>
                    <a:pt x="16" y="375"/>
                  </a:lnTo>
                  <a:lnTo>
                    <a:pt x="16" y="402"/>
                  </a:lnTo>
                  <a:lnTo>
                    <a:pt x="16" y="429"/>
                  </a:lnTo>
                  <a:lnTo>
                    <a:pt x="13" y="458"/>
                  </a:lnTo>
                  <a:lnTo>
                    <a:pt x="9" y="485"/>
                  </a:lnTo>
                  <a:lnTo>
                    <a:pt x="3" y="514"/>
                  </a:lnTo>
                  <a:lnTo>
                    <a:pt x="0" y="526"/>
                  </a:lnTo>
                  <a:lnTo>
                    <a:pt x="0" y="532"/>
                  </a:lnTo>
                  <a:lnTo>
                    <a:pt x="0" y="538"/>
                  </a:lnTo>
                  <a:lnTo>
                    <a:pt x="0" y="544"/>
                  </a:lnTo>
                  <a:lnTo>
                    <a:pt x="1" y="550"/>
                  </a:lnTo>
                  <a:lnTo>
                    <a:pt x="3" y="556"/>
                  </a:lnTo>
                  <a:lnTo>
                    <a:pt x="4" y="560"/>
                  </a:lnTo>
                  <a:lnTo>
                    <a:pt x="7" y="567"/>
                  </a:lnTo>
                  <a:lnTo>
                    <a:pt x="10" y="571"/>
                  </a:lnTo>
                  <a:lnTo>
                    <a:pt x="13" y="574"/>
                  </a:lnTo>
                  <a:lnTo>
                    <a:pt x="18" y="579"/>
                  </a:lnTo>
                  <a:lnTo>
                    <a:pt x="22" y="580"/>
                  </a:lnTo>
                  <a:lnTo>
                    <a:pt x="28" y="583"/>
                  </a:lnTo>
                  <a:lnTo>
                    <a:pt x="34" y="585"/>
                  </a:lnTo>
                  <a:lnTo>
                    <a:pt x="42" y="585"/>
                  </a:lnTo>
                  <a:lnTo>
                    <a:pt x="57" y="585"/>
                  </a:lnTo>
                  <a:lnTo>
                    <a:pt x="70" y="585"/>
                  </a:lnTo>
                  <a:lnTo>
                    <a:pt x="101" y="583"/>
                  </a:lnTo>
                  <a:lnTo>
                    <a:pt x="160" y="577"/>
                  </a:lnTo>
                  <a:lnTo>
                    <a:pt x="190" y="574"/>
                  </a:lnTo>
                  <a:lnTo>
                    <a:pt x="220" y="574"/>
                  </a:lnTo>
                  <a:lnTo>
                    <a:pt x="235" y="574"/>
                  </a:lnTo>
                  <a:lnTo>
                    <a:pt x="250" y="576"/>
                  </a:lnTo>
                  <a:lnTo>
                    <a:pt x="265" y="577"/>
                  </a:lnTo>
                  <a:lnTo>
                    <a:pt x="280" y="580"/>
                  </a:lnTo>
                  <a:lnTo>
                    <a:pt x="297" y="583"/>
                  </a:lnTo>
                  <a:lnTo>
                    <a:pt x="313" y="589"/>
                  </a:lnTo>
                  <a:lnTo>
                    <a:pt x="344" y="600"/>
                  </a:lnTo>
                  <a:lnTo>
                    <a:pt x="360" y="606"/>
                  </a:lnTo>
                  <a:lnTo>
                    <a:pt x="375" y="610"/>
                  </a:lnTo>
                  <a:lnTo>
                    <a:pt x="392" y="613"/>
                  </a:lnTo>
                  <a:lnTo>
                    <a:pt x="400" y="613"/>
                  </a:lnTo>
                  <a:lnTo>
                    <a:pt x="409" y="613"/>
                  </a:lnTo>
                  <a:lnTo>
                    <a:pt x="410" y="595"/>
                  </a:lnTo>
                  <a:lnTo>
                    <a:pt x="410" y="576"/>
                  </a:lnTo>
                  <a:lnTo>
                    <a:pt x="410" y="557"/>
                  </a:lnTo>
                  <a:lnTo>
                    <a:pt x="410" y="539"/>
                  </a:lnTo>
                  <a:lnTo>
                    <a:pt x="407" y="502"/>
                  </a:lnTo>
                  <a:lnTo>
                    <a:pt x="403" y="466"/>
                  </a:lnTo>
                  <a:lnTo>
                    <a:pt x="393" y="392"/>
                  </a:lnTo>
                  <a:lnTo>
                    <a:pt x="389" y="356"/>
                  </a:lnTo>
                  <a:lnTo>
                    <a:pt x="387" y="336"/>
                  </a:lnTo>
                  <a:lnTo>
                    <a:pt x="386" y="318"/>
                  </a:lnTo>
                  <a:lnTo>
                    <a:pt x="384" y="307"/>
                  </a:lnTo>
                  <a:lnTo>
                    <a:pt x="383" y="297"/>
                  </a:lnTo>
                  <a:lnTo>
                    <a:pt x="378" y="264"/>
                  </a:lnTo>
                  <a:lnTo>
                    <a:pt x="375" y="229"/>
                  </a:lnTo>
                  <a:lnTo>
                    <a:pt x="375" y="196"/>
                  </a:lnTo>
                  <a:lnTo>
                    <a:pt x="374" y="163"/>
                  </a:lnTo>
                  <a:lnTo>
                    <a:pt x="374" y="130"/>
                  </a:lnTo>
                  <a:lnTo>
                    <a:pt x="372" y="97"/>
                  </a:lnTo>
                  <a:lnTo>
                    <a:pt x="371" y="80"/>
                  </a:lnTo>
                  <a:lnTo>
                    <a:pt x="369" y="63"/>
                  </a:lnTo>
                  <a:lnTo>
                    <a:pt x="368" y="47"/>
                  </a:lnTo>
                  <a:lnTo>
                    <a:pt x="365" y="30"/>
                  </a:lnTo>
                  <a:lnTo>
                    <a:pt x="363" y="27"/>
                  </a:lnTo>
                  <a:lnTo>
                    <a:pt x="360" y="24"/>
                  </a:lnTo>
                  <a:lnTo>
                    <a:pt x="357" y="21"/>
                  </a:lnTo>
                  <a:lnTo>
                    <a:pt x="351" y="18"/>
                  </a:lnTo>
                  <a:lnTo>
                    <a:pt x="345" y="17"/>
                  </a:lnTo>
                  <a:lnTo>
                    <a:pt x="339" y="14"/>
                  </a:lnTo>
                  <a:lnTo>
                    <a:pt x="323" y="9"/>
                  </a:lnTo>
                  <a:lnTo>
                    <a:pt x="303" y="5"/>
                  </a:lnTo>
                  <a:lnTo>
                    <a:pt x="280" y="3"/>
                  </a:lnTo>
                  <a:lnTo>
                    <a:pt x="256" y="0"/>
                  </a:lnTo>
                  <a:lnTo>
                    <a:pt x="243" y="0"/>
                  </a:lnTo>
                  <a:lnTo>
                    <a:pt x="229" y="0"/>
                  </a:lnTo>
                  <a:lnTo>
                    <a:pt x="202" y="0"/>
                  </a:lnTo>
                  <a:lnTo>
                    <a:pt x="175" y="3"/>
                  </a:lnTo>
                  <a:lnTo>
                    <a:pt x="147" y="6"/>
                  </a:lnTo>
                  <a:lnTo>
                    <a:pt x="120" y="12"/>
                  </a:lnTo>
                  <a:lnTo>
                    <a:pt x="108" y="15"/>
                  </a:lnTo>
                  <a:lnTo>
                    <a:pt x="95" y="18"/>
                  </a:lnTo>
                  <a:lnTo>
                    <a:pt x="83" y="23"/>
                  </a:lnTo>
                  <a:lnTo>
                    <a:pt x="70" y="27"/>
                  </a:lnTo>
                  <a:lnTo>
                    <a:pt x="60" y="33"/>
                  </a:lnTo>
                  <a:lnTo>
                    <a:pt x="49" y="39"/>
                  </a:lnTo>
                  <a:lnTo>
                    <a:pt x="30" y="51"/>
                  </a:lnTo>
                  <a:lnTo>
                    <a:pt x="15"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2" name="Freeform 1368"/>
            <p:cNvSpPr>
              <a:spLocks/>
            </p:cNvSpPr>
            <p:nvPr/>
          </p:nvSpPr>
          <p:spPr bwMode="auto">
            <a:xfrm>
              <a:off x="4663" y="1335"/>
              <a:ext cx="10" cy="222"/>
            </a:xfrm>
            <a:custGeom>
              <a:avLst/>
              <a:gdLst>
                <a:gd name="T0" fmla="*/ 18 w 19"/>
                <a:gd name="T1" fmla="*/ 0 h 445"/>
                <a:gd name="T2" fmla="*/ 10 w 19"/>
                <a:gd name="T3" fmla="*/ 56 h 445"/>
                <a:gd name="T4" fmla="*/ 9 w 19"/>
                <a:gd name="T5" fmla="*/ 110 h 445"/>
                <a:gd name="T6" fmla="*/ 12 w 19"/>
                <a:gd name="T7" fmla="*/ 166 h 445"/>
                <a:gd name="T8" fmla="*/ 15 w 19"/>
                <a:gd name="T9" fmla="*/ 222 h 445"/>
                <a:gd name="T10" fmla="*/ 19 w 19"/>
                <a:gd name="T11" fmla="*/ 333 h 445"/>
                <a:gd name="T12" fmla="*/ 16 w 19"/>
                <a:gd name="T13" fmla="*/ 389 h 445"/>
                <a:gd name="T14" fmla="*/ 12 w 19"/>
                <a:gd name="T15" fmla="*/ 416 h 445"/>
                <a:gd name="T16" fmla="*/ 6 w 19"/>
                <a:gd name="T17" fmla="*/ 445 h 445"/>
                <a:gd name="T18" fmla="*/ 0 w 19"/>
                <a:gd name="T19" fmla="*/ 445 h 445"/>
                <a:gd name="T20" fmla="*/ 6 w 19"/>
                <a:gd name="T21" fmla="*/ 416 h 445"/>
                <a:gd name="T22" fmla="*/ 10 w 19"/>
                <a:gd name="T23" fmla="*/ 389 h 445"/>
                <a:gd name="T24" fmla="*/ 13 w 19"/>
                <a:gd name="T25" fmla="*/ 333 h 445"/>
                <a:gd name="T26" fmla="*/ 9 w 19"/>
                <a:gd name="T27" fmla="*/ 222 h 445"/>
                <a:gd name="T28" fmla="*/ 6 w 19"/>
                <a:gd name="T29" fmla="*/ 166 h 445"/>
                <a:gd name="T30" fmla="*/ 3 w 19"/>
                <a:gd name="T31" fmla="*/ 110 h 445"/>
                <a:gd name="T32" fmla="*/ 4 w 19"/>
                <a:gd name="T33" fmla="*/ 56 h 445"/>
                <a:gd name="T34" fmla="*/ 12 w 19"/>
                <a:gd name="T35" fmla="*/ 0 h 445"/>
                <a:gd name="T36" fmla="*/ 18 w 19"/>
                <a:gd name="T3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445">
                  <a:moveTo>
                    <a:pt x="18" y="0"/>
                  </a:moveTo>
                  <a:lnTo>
                    <a:pt x="10" y="56"/>
                  </a:lnTo>
                  <a:lnTo>
                    <a:pt x="9" y="110"/>
                  </a:lnTo>
                  <a:lnTo>
                    <a:pt x="12" y="166"/>
                  </a:lnTo>
                  <a:lnTo>
                    <a:pt x="15" y="222"/>
                  </a:lnTo>
                  <a:lnTo>
                    <a:pt x="19" y="333"/>
                  </a:lnTo>
                  <a:lnTo>
                    <a:pt x="16" y="389"/>
                  </a:lnTo>
                  <a:lnTo>
                    <a:pt x="12" y="416"/>
                  </a:lnTo>
                  <a:lnTo>
                    <a:pt x="6" y="445"/>
                  </a:lnTo>
                  <a:lnTo>
                    <a:pt x="0" y="445"/>
                  </a:lnTo>
                  <a:lnTo>
                    <a:pt x="6" y="416"/>
                  </a:lnTo>
                  <a:lnTo>
                    <a:pt x="10" y="389"/>
                  </a:lnTo>
                  <a:lnTo>
                    <a:pt x="13" y="333"/>
                  </a:lnTo>
                  <a:lnTo>
                    <a:pt x="9" y="222"/>
                  </a:lnTo>
                  <a:lnTo>
                    <a:pt x="6" y="166"/>
                  </a:lnTo>
                  <a:lnTo>
                    <a:pt x="3" y="110"/>
                  </a:lnTo>
                  <a:lnTo>
                    <a:pt x="4" y="56"/>
                  </a:lnTo>
                  <a:lnTo>
                    <a:pt x="12"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3" name="Freeform 1369"/>
            <p:cNvSpPr>
              <a:spLocks/>
            </p:cNvSpPr>
            <p:nvPr/>
          </p:nvSpPr>
          <p:spPr bwMode="auto">
            <a:xfrm>
              <a:off x="4661" y="1557"/>
              <a:ext cx="23" cy="37"/>
            </a:xfrm>
            <a:custGeom>
              <a:avLst/>
              <a:gdLst>
                <a:gd name="T0" fmla="*/ 9 w 45"/>
                <a:gd name="T1" fmla="*/ 0 h 74"/>
                <a:gd name="T2" fmla="*/ 6 w 45"/>
                <a:gd name="T3" fmla="*/ 24 h 74"/>
                <a:gd name="T4" fmla="*/ 7 w 45"/>
                <a:gd name="T5" fmla="*/ 36 h 74"/>
                <a:gd name="T6" fmla="*/ 10 w 45"/>
                <a:gd name="T7" fmla="*/ 46 h 74"/>
                <a:gd name="T8" fmla="*/ 15 w 45"/>
                <a:gd name="T9" fmla="*/ 54 h 74"/>
                <a:gd name="T10" fmla="*/ 22 w 45"/>
                <a:gd name="T11" fmla="*/ 62 h 74"/>
                <a:gd name="T12" fmla="*/ 31 w 45"/>
                <a:gd name="T13" fmla="*/ 66 h 74"/>
                <a:gd name="T14" fmla="*/ 45 w 45"/>
                <a:gd name="T15" fmla="*/ 68 h 74"/>
                <a:gd name="T16" fmla="*/ 43 w 45"/>
                <a:gd name="T17" fmla="*/ 74 h 74"/>
                <a:gd name="T18" fmla="*/ 30 w 45"/>
                <a:gd name="T19" fmla="*/ 72 h 74"/>
                <a:gd name="T20" fmla="*/ 18 w 45"/>
                <a:gd name="T21" fmla="*/ 66 h 74"/>
                <a:gd name="T22" fmla="*/ 10 w 45"/>
                <a:gd name="T23" fmla="*/ 59 h 74"/>
                <a:gd name="T24" fmla="*/ 4 w 45"/>
                <a:gd name="T25" fmla="*/ 48 h 74"/>
                <a:gd name="T26" fmla="*/ 1 w 45"/>
                <a:gd name="T27" fmla="*/ 37 h 74"/>
                <a:gd name="T28" fmla="*/ 0 w 45"/>
                <a:gd name="T29" fmla="*/ 24 h 74"/>
                <a:gd name="T30" fmla="*/ 3 w 45"/>
                <a:gd name="T31" fmla="*/ 0 h 74"/>
                <a:gd name="T32" fmla="*/ 9 w 45"/>
                <a:gd name="T3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74">
                  <a:moveTo>
                    <a:pt x="9" y="0"/>
                  </a:moveTo>
                  <a:lnTo>
                    <a:pt x="6" y="24"/>
                  </a:lnTo>
                  <a:lnTo>
                    <a:pt x="7" y="36"/>
                  </a:lnTo>
                  <a:lnTo>
                    <a:pt x="10" y="46"/>
                  </a:lnTo>
                  <a:lnTo>
                    <a:pt x="15" y="54"/>
                  </a:lnTo>
                  <a:lnTo>
                    <a:pt x="22" y="62"/>
                  </a:lnTo>
                  <a:lnTo>
                    <a:pt x="31" y="66"/>
                  </a:lnTo>
                  <a:lnTo>
                    <a:pt x="45" y="68"/>
                  </a:lnTo>
                  <a:lnTo>
                    <a:pt x="43" y="74"/>
                  </a:lnTo>
                  <a:lnTo>
                    <a:pt x="30" y="72"/>
                  </a:lnTo>
                  <a:lnTo>
                    <a:pt x="18" y="66"/>
                  </a:lnTo>
                  <a:lnTo>
                    <a:pt x="10" y="59"/>
                  </a:lnTo>
                  <a:lnTo>
                    <a:pt x="4" y="48"/>
                  </a:lnTo>
                  <a:lnTo>
                    <a:pt x="1" y="37"/>
                  </a:lnTo>
                  <a:lnTo>
                    <a:pt x="0" y="24"/>
                  </a:lnTo>
                  <a:lnTo>
                    <a:pt x="3"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4" name="Freeform 1370"/>
            <p:cNvSpPr>
              <a:spLocks/>
            </p:cNvSpPr>
            <p:nvPr/>
          </p:nvSpPr>
          <p:spPr bwMode="auto">
            <a:xfrm>
              <a:off x="4663" y="1557"/>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5" name="Freeform 1371"/>
            <p:cNvSpPr>
              <a:spLocks/>
            </p:cNvSpPr>
            <p:nvPr/>
          </p:nvSpPr>
          <p:spPr bwMode="auto">
            <a:xfrm>
              <a:off x="4684" y="1586"/>
              <a:ext cx="119" cy="8"/>
            </a:xfrm>
            <a:custGeom>
              <a:avLst/>
              <a:gdLst>
                <a:gd name="T0" fmla="*/ 0 w 238"/>
                <a:gd name="T1" fmla="*/ 11 h 17"/>
                <a:gd name="T2" fmla="*/ 28 w 238"/>
                <a:gd name="T3" fmla="*/ 11 h 17"/>
                <a:gd name="T4" fmla="*/ 59 w 238"/>
                <a:gd name="T5" fmla="*/ 8 h 17"/>
                <a:gd name="T6" fmla="*/ 118 w 238"/>
                <a:gd name="T7" fmla="*/ 3 h 17"/>
                <a:gd name="T8" fmla="*/ 178 w 238"/>
                <a:gd name="T9" fmla="*/ 0 h 17"/>
                <a:gd name="T10" fmla="*/ 208 w 238"/>
                <a:gd name="T11" fmla="*/ 2 h 17"/>
                <a:gd name="T12" fmla="*/ 238 w 238"/>
                <a:gd name="T13" fmla="*/ 6 h 17"/>
                <a:gd name="T14" fmla="*/ 237 w 238"/>
                <a:gd name="T15" fmla="*/ 12 h 17"/>
                <a:gd name="T16" fmla="*/ 208 w 238"/>
                <a:gd name="T17" fmla="*/ 8 h 17"/>
                <a:gd name="T18" fmla="*/ 178 w 238"/>
                <a:gd name="T19" fmla="*/ 6 h 17"/>
                <a:gd name="T20" fmla="*/ 118 w 238"/>
                <a:gd name="T21" fmla="*/ 9 h 17"/>
                <a:gd name="T22" fmla="*/ 59 w 238"/>
                <a:gd name="T23" fmla="*/ 14 h 17"/>
                <a:gd name="T24" fmla="*/ 28 w 238"/>
                <a:gd name="T25" fmla="*/ 17 h 17"/>
                <a:gd name="T26" fmla="*/ 0 w 238"/>
                <a:gd name="T27" fmla="*/ 17 h 17"/>
                <a:gd name="T28" fmla="*/ 0 w 238"/>
                <a:gd name="T2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17">
                  <a:moveTo>
                    <a:pt x="0" y="11"/>
                  </a:moveTo>
                  <a:lnTo>
                    <a:pt x="28" y="11"/>
                  </a:lnTo>
                  <a:lnTo>
                    <a:pt x="59" y="8"/>
                  </a:lnTo>
                  <a:lnTo>
                    <a:pt x="118" y="3"/>
                  </a:lnTo>
                  <a:lnTo>
                    <a:pt x="178" y="0"/>
                  </a:lnTo>
                  <a:lnTo>
                    <a:pt x="208" y="2"/>
                  </a:lnTo>
                  <a:lnTo>
                    <a:pt x="238" y="6"/>
                  </a:lnTo>
                  <a:lnTo>
                    <a:pt x="237" y="12"/>
                  </a:lnTo>
                  <a:lnTo>
                    <a:pt x="208" y="8"/>
                  </a:lnTo>
                  <a:lnTo>
                    <a:pt x="178" y="6"/>
                  </a:lnTo>
                  <a:lnTo>
                    <a:pt x="118" y="9"/>
                  </a:lnTo>
                  <a:lnTo>
                    <a:pt x="59" y="14"/>
                  </a:lnTo>
                  <a:lnTo>
                    <a:pt x="28" y="17"/>
                  </a:lnTo>
                  <a:lnTo>
                    <a:pt x="0" y="17"/>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6" name="Freeform 1372"/>
            <p:cNvSpPr>
              <a:spLocks/>
            </p:cNvSpPr>
            <p:nvPr/>
          </p:nvSpPr>
          <p:spPr bwMode="auto">
            <a:xfrm>
              <a:off x="4802" y="1589"/>
              <a:ext cx="65" cy="19"/>
            </a:xfrm>
            <a:custGeom>
              <a:avLst/>
              <a:gdLst>
                <a:gd name="T0" fmla="*/ 1 w 130"/>
                <a:gd name="T1" fmla="*/ 0 h 39"/>
                <a:gd name="T2" fmla="*/ 34 w 130"/>
                <a:gd name="T3" fmla="*/ 9 h 39"/>
                <a:gd name="T4" fmla="*/ 65 w 130"/>
                <a:gd name="T5" fmla="*/ 20 h 39"/>
                <a:gd name="T6" fmla="*/ 96 w 130"/>
                <a:gd name="T7" fmla="*/ 30 h 39"/>
                <a:gd name="T8" fmla="*/ 113 w 130"/>
                <a:gd name="T9" fmla="*/ 32 h 39"/>
                <a:gd name="T10" fmla="*/ 130 w 130"/>
                <a:gd name="T11" fmla="*/ 33 h 39"/>
                <a:gd name="T12" fmla="*/ 130 w 130"/>
                <a:gd name="T13" fmla="*/ 39 h 39"/>
                <a:gd name="T14" fmla="*/ 113 w 130"/>
                <a:gd name="T15" fmla="*/ 38 h 39"/>
                <a:gd name="T16" fmla="*/ 95 w 130"/>
                <a:gd name="T17" fmla="*/ 36 h 39"/>
                <a:gd name="T18" fmla="*/ 63 w 130"/>
                <a:gd name="T19" fmla="*/ 26 h 39"/>
                <a:gd name="T20" fmla="*/ 33 w 130"/>
                <a:gd name="T21" fmla="*/ 15 h 39"/>
                <a:gd name="T22" fmla="*/ 0 w 130"/>
                <a:gd name="T23" fmla="*/ 6 h 39"/>
                <a:gd name="T24" fmla="*/ 1 w 13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39">
                  <a:moveTo>
                    <a:pt x="1" y="0"/>
                  </a:moveTo>
                  <a:lnTo>
                    <a:pt x="34" y="9"/>
                  </a:lnTo>
                  <a:lnTo>
                    <a:pt x="65" y="20"/>
                  </a:lnTo>
                  <a:lnTo>
                    <a:pt x="96" y="30"/>
                  </a:lnTo>
                  <a:lnTo>
                    <a:pt x="113" y="32"/>
                  </a:lnTo>
                  <a:lnTo>
                    <a:pt x="130" y="33"/>
                  </a:lnTo>
                  <a:lnTo>
                    <a:pt x="130" y="39"/>
                  </a:lnTo>
                  <a:lnTo>
                    <a:pt x="113" y="38"/>
                  </a:lnTo>
                  <a:lnTo>
                    <a:pt x="95" y="36"/>
                  </a:lnTo>
                  <a:lnTo>
                    <a:pt x="63" y="26"/>
                  </a:lnTo>
                  <a:lnTo>
                    <a:pt x="33" y="15"/>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7" name="Freeform 1373"/>
            <p:cNvSpPr>
              <a:spLocks/>
            </p:cNvSpPr>
            <p:nvPr/>
          </p:nvSpPr>
          <p:spPr bwMode="auto">
            <a:xfrm>
              <a:off x="4802" y="1589"/>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8" name="Freeform 1374"/>
            <p:cNvSpPr>
              <a:spLocks/>
            </p:cNvSpPr>
            <p:nvPr/>
          </p:nvSpPr>
          <p:spPr bwMode="auto">
            <a:xfrm>
              <a:off x="4854" y="1459"/>
              <a:ext cx="15" cy="148"/>
            </a:xfrm>
            <a:custGeom>
              <a:avLst/>
              <a:gdLst>
                <a:gd name="T0" fmla="*/ 25 w 31"/>
                <a:gd name="T1" fmla="*/ 295 h 295"/>
                <a:gd name="T2" fmla="*/ 26 w 31"/>
                <a:gd name="T3" fmla="*/ 258 h 295"/>
                <a:gd name="T4" fmla="*/ 26 w 31"/>
                <a:gd name="T5" fmla="*/ 220 h 295"/>
                <a:gd name="T6" fmla="*/ 19 w 31"/>
                <a:gd name="T7" fmla="*/ 148 h 295"/>
                <a:gd name="T8" fmla="*/ 0 w 31"/>
                <a:gd name="T9" fmla="*/ 0 h 295"/>
                <a:gd name="T10" fmla="*/ 5 w 31"/>
                <a:gd name="T11" fmla="*/ 0 h 295"/>
                <a:gd name="T12" fmla="*/ 23 w 31"/>
                <a:gd name="T13" fmla="*/ 148 h 295"/>
                <a:gd name="T14" fmla="*/ 31 w 31"/>
                <a:gd name="T15" fmla="*/ 220 h 295"/>
                <a:gd name="T16" fmla="*/ 31 w 31"/>
                <a:gd name="T17" fmla="*/ 258 h 295"/>
                <a:gd name="T18" fmla="*/ 29 w 31"/>
                <a:gd name="T19" fmla="*/ 295 h 295"/>
                <a:gd name="T20" fmla="*/ 25 w 31"/>
                <a:gd name="T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5">
                  <a:moveTo>
                    <a:pt x="25" y="295"/>
                  </a:moveTo>
                  <a:lnTo>
                    <a:pt x="26" y="258"/>
                  </a:lnTo>
                  <a:lnTo>
                    <a:pt x="26" y="220"/>
                  </a:lnTo>
                  <a:lnTo>
                    <a:pt x="19" y="148"/>
                  </a:lnTo>
                  <a:lnTo>
                    <a:pt x="0" y="0"/>
                  </a:lnTo>
                  <a:lnTo>
                    <a:pt x="5" y="0"/>
                  </a:lnTo>
                  <a:lnTo>
                    <a:pt x="23" y="148"/>
                  </a:lnTo>
                  <a:lnTo>
                    <a:pt x="31" y="220"/>
                  </a:lnTo>
                  <a:lnTo>
                    <a:pt x="31" y="258"/>
                  </a:lnTo>
                  <a:lnTo>
                    <a:pt x="29" y="295"/>
                  </a:lnTo>
                  <a:lnTo>
                    <a:pt x="25" y="2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79" name="Freeform 1375"/>
            <p:cNvSpPr>
              <a:spLocks/>
            </p:cNvSpPr>
            <p:nvPr/>
          </p:nvSpPr>
          <p:spPr bwMode="auto">
            <a:xfrm>
              <a:off x="4866" y="1605"/>
              <a:ext cx="2" cy="3"/>
            </a:xfrm>
            <a:custGeom>
              <a:avLst/>
              <a:gdLst>
                <a:gd name="T0" fmla="*/ 3 w 4"/>
                <a:gd name="T1" fmla="*/ 6 h 6"/>
                <a:gd name="T2" fmla="*/ 4 w 4"/>
                <a:gd name="T3" fmla="*/ 6 h 6"/>
                <a:gd name="T4" fmla="*/ 4 w 4"/>
                <a:gd name="T5" fmla="*/ 3 h 6"/>
                <a:gd name="T6" fmla="*/ 0 w 4"/>
                <a:gd name="T7" fmla="*/ 3 h 6"/>
                <a:gd name="T8" fmla="*/ 3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4" y="6"/>
                  </a:lnTo>
                  <a:lnTo>
                    <a:pt x="4" y="3"/>
                  </a:lnTo>
                  <a:lnTo>
                    <a:pt x="0" y="3"/>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0" name="Freeform 1376"/>
            <p:cNvSpPr>
              <a:spLocks/>
            </p:cNvSpPr>
            <p:nvPr/>
          </p:nvSpPr>
          <p:spPr bwMode="auto">
            <a:xfrm>
              <a:off x="4853" y="1448"/>
              <a:ext cx="3" cy="11"/>
            </a:xfrm>
            <a:custGeom>
              <a:avLst/>
              <a:gdLst>
                <a:gd name="T0" fmla="*/ 1 w 6"/>
                <a:gd name="T1" fmla="*/ 21 h 21"/>
                <a:gd name="T2" fmla="*/ 0 w 6"/>
                <a:gd name="T3" fmla="*/ 0 h 21"/>
                <a:gd name="T4" fmla="*/ 4 w 6"/>
                <a:gd name="T5" fmla="*/ 0 h 21"/>
                <a:gd name="T6" fmla="*/ 6 w 6"/>
                <a:gd name="T7" fmla="*/ 21 h 21"/>
                <a:gd name="T8" fmla="*/ 1 w 6"/>
                <a:gd name="T9" fmla="*/ 21 h 21"/>
              </a:gdLst>
              <a:ahLst/>
              <a:cxnLst>
                <a:cxn ang="0">
                  <a:pos x="T0" y="T1"/>
                </a:cxn>
                <a:cxn ang="0">
                  <a:pos x="T2" y="T3"/>
                </a:cxn>
                <a:cxn ang="0">
                  <a:pos x="T4" y="T5"/>
                </a:cxn>
                <a:cxn ang="0">
                  <a:pos x="T6" y="T7"/>
                </a:cxn>
                <a:cxn ang="0">
                  <a:pos x="T8" y="T9"/>
                </a:cxn>
              </a:cxnLst>
              <a:rect l="0" t="0" r="r" b="b"/>
              <a:pathLst>
                <a:path w="6" h="21">
                  <a:moveTo>
                    <a:pt x="1" y="21"/>
                  </a:moveTo>
                  <a:lnTo>
                    <a:pt x="0" y="0"/>
                  </a:lnTo>
                  <a:lnTo>
                    <a:pt x="4" y="0"/>
                  </a:lnTo>
                  <a:lnTo>
                    <a:pt x="6" y="21"/>
                  </a:lnTo>
                  <a:lnTo>
                    <a:pt x="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1" name="Freeform 1377"/>
            <p:cNvSpPr>
              <a:spLocks/>
            </p:cNvSpPr>
            <p:nvPr/>
          </p:nvSpPr>
          <p:spPr bwMode="auto">
            <a:xfrm>
              <a:off x="4854" y="1459"/>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2" name="Freeform 1378"/>
            <p:cNvSpPr>
              <a:spLocks/>
            </p:cNvSpPr>
            <p:nvPr/>
          </p:nvSpPr>
          <p:spPr bwMode="auto">
            <a:xfrm>
              <a:off x="4843" y="1315"/>
              <a:ext cx="12" cy="133"/>
            </a:xfrm>
            <a:custGeom>
              <a:avLst/>
              <a:gdLst>
                <a:gd name="T0" fmla="*/ 20 w 24"/>
                <a:gd name="T1" fmla="*/ 267 h 267"/>
                <a:gd name="T2" fmla="*/ 15 w 24"/>
                <a:gd name="T3" fmla="*/ 234 h 267"/>
                <a:gd name="T4" fmla="*/ 12 w 24"/>
                <a:gd name="T5" fmla="*/ 199 h 267"/>
                <a:gd name="T6" fmla="*/ 11 w 24"/>
                <a:gd name="T7" fmla="*/ 133 h 267"/>
                <a:gd name="T8" fmla="*/ 9 w 24"/>
                <a:gd name="T9" fmla="*/ 67 h 267"/>
                <a:gd name="T10" fmla="*/ 6 w 24"/>
                <a:gd name="T11" fmla="*/ 33 h 267"/>
                <a:gd name="T12" fmla="*/ 0 w 24"/>
                <a:gd name="T13" fmla="*/ 0 h 267"/>
                <a:gd name="T14" fmla="*/ 5 w 24"/>
                <a:gd name="T15" fmla="*/ 0 h 267"/>
                <a:gd name="T16" fmla="*/ 11 w 24"/>
                <a:gd name="T17" fmla="*/ 33 h 267"/>
                <a:gd name="T18" fmla="*/ 14 w 24"/>
                <a:gd name="T19" fmla="*/ 67 h 267"/>
                <a:gd name="T20" fmla="*/ 15 w 24"/>
                <a:gd name="T21" fmla="*/ 133 h 267"/>
                <a:gd name="T22" fmla="*/ 17 w 24"/>
                <a:gd name="T23" fmla="*/ 199 h 267"/>
                <a:gd name="T24" fmla="*/ 20 w 24"/>
                <a:gd name="T25" fmla="*/ 234 h 267"/>
                <a:gd name="T26" fmla="*/ 24 w 24"/>
                <a:gd name="T27" fmla="*/ 267 h 267"/>
                <a:gd name="T28" fmla="*/ 20 w 24"/>
                <a:gd name="T29"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7">
                  <a:moveTo>
                    <a:pt x="20" y="267"/>
                  </a:moveTo>
                  <a:lnTo>
                    <a:pt x="15" y="234"/>
                  </a:lnTo>
                  <a:lnTo>
                    <a:pt x="12" y="199"/>
                  </a:lnTo>
                  <a:lnTo>
                    <a:pt x="11" y="133"/>
                  </a:lnTo>
                  <a:lnTo>
                    <a:pt x="9" y="67"/>
                  </a:lnTo>
                  <a:lnTo>
                    <a:pt x="6" y="33"/>
                  </a:lnTo>
                  <a:lnTo>
                    <a:pt x="0" y="0"/>
                  </a:lnTo>
                  <a:lnTo>
                    <a:pt x="5" y="0"/>
                  </a:lnTo>
                  <a:lnTo>
                    <a:pt x="11" y="33"/>
                  </a:lnTo>
                  <a:lnTo>
                    <a:pt x="14" y="67"/>
                  </a:lnTo>
                  <a:lnTo>
                    <a:pt x="15" y="133"/>
                  </a:lnTo>
                  <a:lnTo>
                    <a:pt x="17" y="199"/>
                  </a:lnTo>
                  <a:lnTo>
                    <a:pt x="20" y="234"/>
                  </a:lnTo>
                  <a:lnTo>
                    <a:pt x="24" y="267"/>
                  </a:lnTo>
                  <a:lnTo>
                    <a:pt x="2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3" name="Freeform 1379"/>
            <p:cNvSpPr>
              <a:spLocks/>
            </p:cNvSpPr>
            <p:nvPr/>
          </p:nvSpPr>
          <p:spPr bwMode="auto">
            <a:xfrm>
              <a:off x="4853" y="1448"/>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4" name="Freeform 1380"/>
            <p:cNvSpPr>
              <a:spLocks/>
            </p:cNvSpPr>
            <p:nvPr/>
          </p:nvSpPr>
          <p:spPr bwMode="auto">
            <a:xfrm>
              <a:off x="4676" y="1299"/>
              <a:ext cx="169" cy="28"/>
            </a:xfrm>
            <a:custGeom>
              <a:avLst/>
              <a:gdLst>
                <a:gd name="T0" fmla="*/ 333 w 338"/>
                <a:gd name="T1" fmla="*/ 36 h 57"/>
                <a:gd name="T2" fmla="*/ 332 w 338"/>
                <a:gd name="T3" fmla="*/ 30 h 57"/>
                <a:gd name="T4" fmla="*/ 323 w 338"/>
                <a:gd name="T5" fmla="*/ 24 h 57"/>
                <a:gd name="T6" fmla="*/ 296 w 338"/>
                <a:gd name="T7" fmla="*/ 15 h 57"/>
                <a:gd name="T8" fmla="*/ 253 w 338"/>
                <a:gd name="T9" fmla="*/ 8 h 57"/>
                <a:gd name="T10" fmla="*/ 202 w 338"/>
                <a:gd name="T11" fmla="*/ 6 h 57"/>
                <a:gd name="T12" fmla="*/ 148 w 338"/>
                <a:gd name="T13" fmla="*/ 9 h 57"/>
                <a:gd name="T14" fmla="*/ 95 w 338"/>
                <a:gd name="T15" fmla="*/ 18 h 57"/>
                <a:gd name="T16" fmla="*/ 69 w 338"/>
                <a:gd name="T17" fmla="*/ 24 h 57"/>
                <a:gd name="T18" fmla="*/ 45 w 338"/>
                <a:gd name="T19" fmla="*/ 33 h 57"/>
                <a:gd name="T20" fmla="*/ 22 w 338"/>
                <a:gd name="T21" fmla="*/ 44 h 57"/>
                <a:gd name="T22" fmla="*/ 4 w 338"/>
                <a:gd name="T23" fmla="*/ 57 h 57"/>
                <a:gd name="T24" fmla="*/ 0 w 338"/>
                <a:gd name="T25" fmla="*/ 53 h 57"/>
                <a:gd name="T26" fmla="*/ 18 w 338"/>
                <a:gd name="T27" fmla="*/ 39 h 57"/>
                <a:gd name="T28" fmla="*/ 40 w 338"/>
                <a:gd name="T29" fmla="*/ 29 h 57"/>
                <a:gd name="T30" fmla="*/ 66 w 338"/>
                <a:gd name="T31" fmla="*/ 20 h 57"/>
                <a:gd name="T32" fmla="*/ 92 w 338"/>
                <a:gd name="T33" fmla="*/ 14 h 57"/>
                <a:gd name="T34" fmla="*/ 148 w 338"/>
                <a:gd name="T35" fmla="*/ 5 h 57"/>
                <a:gd name="T36" fmla="*/ 202 w 338"/>
                <a:gd name="T37" fmla="*/ 0 h 57"/>
                <a:gd name="T38" fmla="*/ 253 w 338"/>
                <a:gd name="T39" fmla="*/ 3 h 57"/>
                <a:gd name="T40" fmla="*/ 296 w 338"/>
                <a:gd name="T41" fmla="*/ 11 h 57"/>
                <a:gd name="T42" fmla="*/ 326 w 338"/>
                <a:gd name="T43" fmla="*/ 20 h 57"/>
                <a:gd name="T44" fmla="*/ 335 w 338"/>
                <a:gd name="T45" fmla="*/ 26 h 57"/>
                <a:gd name="T46" fmla="*/ 338 w 338"/>
                <a:gd name="T47" fmla="*/ 32 h 57"/>
                <a:gd name="T48" fmla="*/ 333 w 338"/>
                <a:gd name="T49"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8" h="57">
                  <a:moveTo>
                    <a:pt x="333" y="36"/>
                  </a:moveTo>
                  <a:lnTo>
                    <a:pt x="332" y="30"/>
                  </a:lnTo>
                  <a:lnTo>
                    <a:pt x="323" y="24"/>
                  </a:lnTo>
                  <a:lnTo>
                    <a:pt x="296" y="15"/>
                  </a:lnTo>
                  <a:lnTo>
                    <a:pt x="253" y="8"/>
                  </a:lnTo>
                  <a:lnTo>
                    <a:pt x="202" y="6"/>
                  </a:lnTo>
                  <a:lnTo>
                    <a:pt x="148" y="9"/>
                  </a:lnTo>
                  <a:lnTo>
                    <a:pt x="95" y="18"/>
                  </a:lnTo>
                  <a:lnTo>
                    <a:pt x="69" y="24"/>
                  </a:lnTo>
                  <a:lnTo>
                    <a:pt x="45" y="33"/>
                  </a:lnTo>
                  <a:lnTo>
                    <a:pt x="22" y="44"/>
                  </a:lnTo>
                  <a:lnTo>
                    <a:pt x="4" y="57"/>
                  </a:lnTo>
                  <a:lnTo>
                    <a:pt x="0" y="53"/>
                  </a:lnTo>
                  <a:lnTo>
                    <a:pt x="18" y="39"/>
                  </a:lnTo>
                  <a:lnTo>
                    <a:pt x="40" y="29"/>
                  </a:lnTo>
                  <a:lnTo>
                    <a:pt x="66" y="20"/>
                  </a:lnTo>
                  <a:lnTo>
                    <a:pt x="92" y="14"/>
                  </a:lnTo>
                  <a:lnTo>
                    <a:pt x="148" y="5"/>
                  </a:lnTo>
                  <a:lnTo>
                    <a:pt x="202" y="0"/>
                  </a:lnTo>
                  <a:lnTo>
                    <a:pt x="253" y="3"/>
                  </a:lnTo>
                  <a:lnTo>
                    <a:pt x="296" y="11"/>
                  </a:lnTo>
                  <a:lnTo>
                    <a:pt x="326" y="20"/>
                  </a:lnTo>
                  <a:lnTo>
                    <a:pt x="335" y="26"/>
                  </a:lnTo>
                  <a:lnTo>
                    <a:pt x="338" y="32"/>
                  </a:lnTo>
                  <a:lnTo>
                    <a:pt x="33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5" name="Freeform 1381"/>
            <p:cNvSpPr>
              <a:spLocks/>
            </p:cNvSpPr>
            <p:nvPr/>
          </p:nvSpPr>
          <p:spPr bwMode="auto">
            <a:xfrm>
              <a:off x="4843" y="1314"/>
              <a:ext cx="2" cy="3"/>
            </a:xfrm>
            <a:custGeom>
              <a:avLst/>
              <a:gdLst>
                <a:gd name="T0" fmla="*/ 5 w 5"/>
                <a:gd name="T1" fmla="*/ 1 h 4"/>
                <a:gd name="T2" fmla="*/ 5 w 5"/>
                <a:gd name="T3" fmla="*/ 0 h 4"/>
                <a:gd name="T4" fmla="*/ 0 w 5"/>
                <a:gd name="T5" fmla="*/ 4 h 4"/>
                <a:gd name="T6" fmla="*/ 0 w 5"/>
                <a:gd name="T7" fmla="*/ 1 h 4"/>
                <a:gd name="T8" fmla="*/ 5 w 5"/>
                <a:gd name="T9" fmla="*/ 1 h 4"/>
              </a:gdLst>
              <a:ahLst/>
              <a:cxnLst>
                <a:cxn ang="0">
                  <a:pos x="T0" y="T1"/>
                </a:cxn>
                <a:cxn ang="0">
                  <a:pos x="T2" y="T3"/>
                </a:cxn>
                <a:cxn ang="0">
                  <a:pos x="T4" y="T5"/>
                </a:cxn>
                <a:cxn ang="0">
                  <a:pos x="T6" y="T7"/>
                </a:cxn>
                <a:cxn ang="0">
                  <a:pos x="T8" y="T9"/>
                </a:cxn>
              </a:cxnLst>
              <a:rect l="0" t="0" r="r" b="b"/>
              <a:pathLst>
                <a:path w="5" h="4">
                  <a:moveTo>
                    <a:pt x="5" y="1"/>
                  </a:moveTo>
                  <a:lnTo>
                    <a:pt x="5" y="0"/>
                  </a:lnTo>
                  <a:lnTo>
                    <a:pt x="0" y="4"/>
                  </a:lnTo>
                  <a:lnTo>
                    <a:pt x="0" y="1"/>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6" name="Freeform 1382"/>
            <p:cNvSpPr>
              <a:spLocks/>
            </p:cNvSpPr>
            <p:nvPr/>
          </p:nvSpPr>
          <p:spPr bwMode="auto">
            <a:xfrm>
              <a:off x="4669" y="1325"/>
              <a:ext cx="10" cy="11"/>
            </a:xfrm>
            <a:custGeom>
              <a:avLst/>
              <a:gdLst>
                <a:gd name="T0" fmla="*/ 19 w 19"/>
                <a:gd name="T1" fmla="*/ 4 h 22"/>
                <a:gd name="T2" fmla="*/ 15 w 19"/>
                <a:gd name="T3" fmla="*/ 0 h 22"/>
                <a:gd name="T4" fmla="*/ 0 w 19"/>
                <a:gd name="T5" fmla="*/ 18 h 22"/>
                <a:gd name="T6" fmla="*/ 4 w 19"/>
                <a:gd name="T7" fmla="*/ 22 h 22"/>
                <a:gd name="T8" fmla="*/ 19 w 19"/>
                <a:gd name="T9" fmla="*/ 4 h 22"/>
              </a:gdLst>
              <a:ahLst/>
              <a:cxnLst>
                <a:cxn ang="0">
                  <a:pos x="T0" y="T1"/>
                </a:cxn>
                <a:cxn ang="0">
                  <a:pos x="T2" y="T3"/>
                </a:cxn>
                <a:cxn ang="0">
                  <a:pos x="T4" y="T5"/>
                </a:cxn>
                <a:cxn ang="0">
                  <a:pos x="T6" y="T7"/>
                </a:cxn>
                <a:cxn ang="0">
                  <a:pos x="T8" y="T9"/>
                </a:cxn>
              </a:cxnLst>
              <a:rect l="0" t="0" r="r" b="b"/>
              <a:pathLst>
                <a:path w="19" h="22">
                  <a:moveTo>
                    <a:pt x="19" y="4"/>
                  </a:moveTo>
                  <a:lnTo>
                    <a:pt x="15" y="0"/>
                  </a:lnTo>
                  <a:lnTo>
                    <a:pt x="0" y="18"/>
                  </a:lnTo>
                  <a:lnTo>
                    <a:pt x="4" y="22"/>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7" name="Freeform 1383"/>
            <p:cNvSpPr>
              <a:spLocks/>
            </p:cNvSpPr>
            <p:nvPr/>
          </p:nvSpPr>
          <p:spPr bwMode="auto">
            <a:xfrm>
              <a:off x="4676" y="1325"/>
              <a:ext cx="3" cy="2"/>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8" name="Freeform 1384"/>
            <p:cNvSpPr>
              <a:spLocks/>
            </p:cNvSpPr>
            <p:nvPr/>
          </p:nvSpPr>
          <p:spPr bwMode="auto">
            <a:xfrm>
              <a:off x="4669" y="1334"/>
              <a:ext cx="3" cy="2"/>
            </a:xfrm>
            <a:custGeom>
              <a:avLst/>
              <a:gdLst>
                <a:gd name="T0" fmla="*/ 0 w 6"/>
                <a:gd name="T1" fmla="*/ 0 h 4"/>
                <a:gd name="T2" fmla="*/ 0 w 6"/>
                <a:gd name="T3" fmla="*/ 1 h 4"/>
                <a:gd name="T4" fmla="*/ 6 w 6"/>
                <a:gd name="T5" fmla="*/ 1 h 4"/>
                <a:gd name="T6" fmla="*/ 4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1"/>
                  </a:lnTo>
                  <a:lnTo>
                    <a:pt x="6" y="1"/>
                  </a:ln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89" name="Freeform 1385"/>
            <p:cNvSpPr>
              <a:spLocks/>
            </p:cNvSpPr>
            <p:nvPr/>
          </p:nvSpPr>
          <p:spPr bwMode="auto">
            <a:xfrm>
              <a:off x="4193" y="1314"/>
              <a:ext cx="486" cy="219"/>
            </a:xfrm>
            <a:custGeom>
              <a:avLst/>
              <a:gdLst>
                <a:gd name="T0" fmla="*/ 377 w 972"/>
                <a:gd name="T1" fmla="*/ 412 h 437"/>
                <a:gd name="T2" fmla="*/ 425 w 972"/>
                <a:gd name="T3" fmla="*/ 396 h 437"/>
                <a:gd name="T4" fmla="*/ 466 w 972"/>
                <a:gd name="T5" fmla="*/ 385 h 437"/>
                <a:gd name="T6" fmla="*/ 504 w 972"/>
                <a:gd name="T7" fmla="*/ 385 h 437"/>
                <a:gd name="T8" fmla="*/ 563 w 972"/>
                <a:gd name="T9" fmla="*/ 394 h 437"/>
                <a:gd name="T10" fmla="*/ 619 w 972"/>
                <a:gd name="T11" fmla="*/ 403 h 437"/>
                <a:gd name="T12" fmla="*/ 694 w 972"/>
                <a:gd name="T13" fmla="*/ 399 h 437"/>
                <a:gd name="T14" fmla="*/ 795 w 972"/>
                <a:gd name="T15" fmla="*/ 391 h 437"/>
                <a:gd name="T16" fmla="*/ 869 w 972"/>
                <a:gd name="T17" fmla="*/ 385 h 437"/>
                <a:gd name="T18" fmla="*/ 901 w 972"/>
                <a:gd name="T19" fmla="*/ 379 h 437"/>
                <a:gd name="T20" fmla="*/ 923 w 972"/>
                <a:gd name="T21" fmla="*/ 364 h 437"/>
                <a:gd name="T22" fmla="*/ 942 w 972"/>
                <a:gd name="T23" fmla="*/ 339 h 437"/>
                <a:gd name="T24" fmla="*/ 957 w 972"/>
                <a:gd name="T25" fmla="*/ 307 h 437"/>
                <a:gd name="T26" fmla="*/ 967 w 972"/>
                <a:gd name="T27" fmla="*/ 269 h 437"/>
                <a:gd name="T28" fmla="*/ 972 w 972"/>
                <a:gd name="T29" fmla="*/ 232 h 437"/>
                <a:gd name="T30" fmla="*/ 967 w 972"/>
                <a:gd name="T31" fmla="*/ 176 h 437"/>
                <a:gd name="T32" fmla="*/ 951 w 972"/>
                <a:gd name="T33" fmla="*/ 131 h 437"/>
                <a:gd name="T34" fmla="*/ 929 w 972"/>
                <a:gd name="T35" fmla="*/ 107 h 437"/>
                <a:gd name="T36" fmla="*/ 905 w 972"/>
                <a:gd name="T37" fmla="*/ 101 h 437"/>
                <a:gd name="T38" fmla="*/ 825 w 972"/>
                <a:gd name="T39" fmla="*/ 102 h 437"/>
                <a:gd name="T40" fmla="*/ 723 w 972"/>
                <a:gd name="T41" fmla="*/ 116 h 437"/>
                <a:gd name="T42" fmla="*/ 637 w 972"/>
                <a:gd name="T43" fmla="*/ 132 h 437"/>
                <a:gd name="T44" fmla="*/ 570 w 972"/>
                <a:gd name="T45" fmla="*/ 138 h 437"/>
                <a:gd name="T46" fmla="*/ 462 w 972"/>
                <a:gd name="T47" fmla="*/ 135 h 437"/>
                <a:gd name="T48" fmla="*/ 350 w 972"/>
                <a:gd name="T49" fmla="*/ 117 h 437"/>
                <a:gd name="T50" fmla="*/ 279 w 972"/>
                <a:gd name="T51" fmla="*/ 98 h 437"/>
                <a:gd name="T52" fmla="*/ 181 w 972"/>
                <a:gd name="T53" fmla="*/ 60 h 437"/>
                <a:gd name="T54" fmla="*/ 127 w 972"/>
                <a:gd name="T55" fmla="*/ 30 h 437"/>
                <a:gd name="T56" fmla="*/ 89 w 972"/>
                <a:gd name="T57" fmla="*/ 6 h 437"/>
                <a:gd name="T58" fmla="*/ 69 w 972"/>
                <a:gd name="T59" fmla="*/ 0 h 437"/>
                <a:gd name="T60" fmla="*/ 50 w 972"/>
                <a:gd name="T61" fmla="*/ 6 h 437"/>
                <a:gd name="T62" fmla="*/ 28 w 972"/>
                <a:gd name="T63" fmla="*/ 25 h 437"/>
                <a:gd name="T64" fmla="*/ 9 w 972"/>
                <a:gd name="T65" fmla="*/ 63 h 437"/>
                <a:gd name="T66" fmla="*/ 7 w 972"/>
                <a:gd name="T67" fmla="*/ 89 h 437"/>
                <a:gd name="T68" fmla="*/ 12 w 972"/>
                <a:gd name="T69" fmla="*/ 98 h 437"/>
                <a:gd name="T70" fmla="*/ 24 w 972"/>
                <a:gd name="T71" fmla="*/ 102 h 437"/>
                <a:gd name="T72" fmla="*/ 54 w 972"/>
                <a:gd name="T73" fmla="*/ 123 h 437"/>
                <a:gd name="T74" fmla="*/ 77 w 972"/>
                <a:gd name="T75" fmla="*/ 146 h 437"/>
                <a:gd name="T76" fmla="*/ 87 w 972"/>
                <a:gd name="T77" fmla="*/ 173 h 437"/>
                <a:gd name="T78" fmla="*/ 86 w 972"/>
                <a:gd name="T79" fmla="*/ 185 h 437"/>
                <a:gd name="T80" fmla="*/ 71 w 972"/>
                <a:gd name="T81" fmla="*/ 206 h 437"/>
                <a:gd name="T82" fmla="*/ 44 w 972"/>
                <a:gd name="T83" fmla="*/ 224 h 437"/>
                <a:gd name="T84" fmla="*/ 12 w 972"/>
                <a:gd name="T85" fmla="*/ 233 h 437"/>
                <a:gd name="T86" fmla="*/ 6 w 972"/>
                <a:gd name="T87" fmla="*/ 238 h 437"/>
                <a:gd name="T88" fmla="*/ 0 w 972"/>
                <a:gd name="T89" fmla="*/ 254 h 437"/>
                <a:gd name="T90" fmla="*/ 1 w 972"/>
                <a:gd name="T91" fmla="*/ 289 h 437"/>
                <a:gd name="T92" fmla="*/ 9 w 972"/>
                <a:gd name="T93" fmla="*/ 313 h 437"/>
                <a:gd name="T94" fmla="*/ 21 w 972"/>
                <a:gd name="T95" fmla="*/ 331 h 437"/>
                <a:gd name="T96" fmla="*/ 31 w 972"/>
                <a:gd name="T97" fmla="*/ 337 h 437"/>
                <a:gd name="T98" fmla="*/ 66 w 972"/>
                <a:gd name="T99" fmla="*/ 339 h 437"/>
                <a:gd name="T100" fmla="*/ 111 w 972"/>
                <a:gd name="T101" fmla="*/ 333 h 437"/>
                <a:gd name="T102" fmla="*/ 142 w 972"/>
                <a:gd name="T103" fmla="*/ 336 h 437"/>
                <a:gd name="T104" fmla="*/ 172 w 972"/>
                <a:gd name="T105" fmla="*/ 348 h 437"/>
                <a:gd name="T106" fmla="*/ 216 w 972"/>
                <a:gd name="T107" fmla="*/ 379 h 437"/>
                <a:gd name="T108" fmla="*/ 276 w 972"/>
                <a:gd name="T109" fmla="*/ 426 h 437"/>
                <a:gd name="T110" fmla="*/ 291 w 972"/>
                <a:gd name="T111" fmla="*/ 437 h 437"/>
                <a:gd name="T112" fmla="*/ 299 w 972"/>
                <a:gd name="T113" fmla="*/ 434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2" h="437">
                  <a:moveTo>
                    <a:pt x="344" y="419"/>
                  </a:moveTo>
                  <a:lnTo>
                    <a:pt x="361" y="417"/>
                  </a:lnTo>
                  <a:lnTo>
                    <a:pt x="377" y="412"/>
                  </a:lnTo>
                  <a:lnTo>
                    <a:pt x="394" y="408"/>
                  </a:lnTo>
                  <a:lnTo>
                    <a:pt x="409" y="402"/>
                  </a:lnTo>
                  <a:lnTo>
                    <a:pt x="425" y="396"/>
                  </a:lnTo>
                  <a:lnTo>
                    <a:pt x="440" y="390"/>
                  </a:lnTo>
                  <a:lnTo>
                    <a:pt x="457" y="387"/>
                  </a:lnTo>
                  <a:lnTo>
                    <a:pt x="466" y="385"/>
                  </a:lnTo>
                  <a:lnTo>
                    <a:pt x="474" y="384"/>
                  </a:lnTo>
                  <a:lnTo>
                    <a:pt x="489" y="384"/>
                  </a:lnTo>
                  <a:lnTo>
                    <a:pt x="504" y="385"/>
                  </a:lnTo>
                  <a:lnTo>
                    <a:pt x="517" y="387"/>
                  </a:lnTo>
                  <a:lnTo>
                    <a:pt x="533" y="388"/>
                  </a:lnTo>
                  <a:lnTo>
                    <a:pt x="563" y="394"/>
                  </a:lnTo>
                  <a:lnTo>
                    <a:pt x="593" y="400"/>
                  </a:lnTo>
                  <a:lnTo>
                    <a:pt x="605" y="402"/>
                  </a:lnTo>
                  <a:lnTo>
                    <a:pt x="619" y="403"/>
                  </a:lnTo>
                  <a:lnTo>
                    <a:pt x="644" y="403"/>
                  </a:lnTo>
                  <a:lnTo>
                    <a:pt x="670" y="402"/>
                  </a:lnTo>
                  <a:lnTo>
                    <a:pt x="694" y="399"/>
                  </a:lnTo>
                  <a:lnTo>
                    <a:pt x="720" y="396"/>
                  </a:lnTo>
                  <a:lnTo>
                    <a:pt x="744" y="394"/>
                  </a:lnTo>
                  <a:lnTo>
                    <a:pt x="795" y="391"/>
                  </a:lnTo>
                  <a:lnTo>
                    <a:pt x="821" y="390"/>
                  </a:lnTo>
                  <a:lnTo>
                    <a:pt x="845" y="388"/>
                  </a:lnTo>
                  <a:lnTo>
                    <a:pt x="869" y="385"/>
                  </a:lnTo>
                  <a:lnTo>
                    <a:pt x="881" y="384"/>
                  </a:lnTo>
                  <a:lnTo>
                    <a:pt x="893" y="381"/>
                  </a:lnTo>
                  <a:lnTo>
                    <a:pt x="901" y="379"/>
                  </a:lnTo>
                  <a:lnTo>
                    <a:pt x="908" y="375"/>
                  </a:lnTo>
                  <a:lnTo>
                    <a:pt x="916" y="370"/>
                  </a:lnTo>
                  <a:lnTo>
                    <a:pt x="923" y="364"/>
                  </a:lnTo>
                  <a:lnTo>
                    <a:pt x="929" y="357"/>
                  </a:lnTo>
                  <a:lnTo>
                    <a:pt x="937" y="348"/>
                  </a:lnTo>
                  <a:lnTo>
                    <a:pt x="942" y="339"/>
                  </a:lnTo>
                  <a:lnTo>
                    <a:pt x="948" y="328"/>
                  </a:lnTo>
                  <a:lnTo>
                    <a:pt x="952" y="318"/>
                  </a:lnTo>
                  <a:lnTo>
                    <a:pt x="957" y="307"/>
                  </a:lnTo>
                  <a:lnTo>
                    <a:pt x="961" y="295"/>
                  </a:lnTo>
                  <a:lnTo>
                    <a:pt x="964" y="281"/>
                  </a:lnTo>
                  <a:lnTo>
                    <a:pt x="967" y="269"/>
                  </a:lnTo>
                  <a:lnTo>
                    <a:pt x="969" y="257"/>
                  </a:lnTo>
                  <a:lnTo>
                    <a:pt x="970" y="244"/>
                  </a:lnTo>
                  <a:lnTo>
                    <a:pt x="972" y="232"/>
                  </a:lnTo>
                  <a:lnTo>
                    <a:pt x="972" y="212"/>
                  </a:lnTo>
                  <a:lnTo>
                    <a:pt x="970" y="194"/>
                  </a:lnTo>
                  <a:lnTo>
                    <a:pt x="967" y="176"/>
                  </a:lnTo>
                  <a:lnTo>
                    <a:pt x="963" y="159"/>
                  </a:lnTo>
                  <a:lnTo>
                    <a:pt x="957" y="144"/>
                  </a:lnTo>
                  <a:lnTo>
                    <a:pt x="951" y="131"/>
                  </a:lnTo>
                  <a:lnTo>
                    <a:pt x="945" y="120"/>
                  </a:lnTo>
                  <a:lnTo>
                    <a:pt x="939" y="113"/>
                  </a:lnTo>
                  <a:lnTo>
                    <a:pt x="929" y="107"/>
                  </a:lnTo>
                  <a:lnTo>
                    <a:pt x="923" y="104"/>
                  </a:lnTo>
                  <a:lnTo>
                    <a:pt x="919" y="102"/>
                  </a:lnTo>
                  <a:lnTo>
                    <a:pt x="905" y="101"/>
                  </a:lnTo>
                  <a:lnTo>
                    <a:pt x="890" y="101"/>
                  </a:lnTo>
                  <a:lnTo>
                    <a:pt x="859" y="101"/>
                  </a:lnTo>
                  <a:lnTo>
                    <a:pt x="825" y="102"/>
                  </a:lnTo>
                  <a:lnTo>
                    <a:pt x="791" y="105"/>
                  </a:lnTo>
                  <a:lnTo>
                    <a:pt x="756" y="110"/>
                  </a:lnTo>
                  <a:lnTo>
                    <a:pt x="723" y="116"/>
                  </a:lnTo>
                  <a:lnTo>
                    <a:pt x="694" y="122"/>
                  </a:lnTo>
                  <a:lnTo>
                    <a:pt x="668" y="126"/>
                  </a:lnTo>
                  <a:lnTo>
                    <a:pt x="637" y="132"/>
                  </a:lnTo>
                  <a:lnTo>
                    <a:pt x="605" y="137"/>
                  </a:lnTo>
                  <a:lnTo>
                    <a:pt x="588" y="138"/>
                  </a:lnTo>
                  <a:lnTo>
                    <a:pt x="570" y="138"/>
                  </a:lnTo>
                  <a:lnTo>
                    <a:pt x="536" y="140"/>
                  </a:lnTo>
                  <a:lnTo>
                    <a:pt x="499" y="138"/>
                  </a:lnTo>
                  <a:lnTo>
                    <a:pt x="462" y="135"/>
                  </a:lnTo>
                  <a:lnTo>
                    <a:pt x="425" y="131"/>
                  </a:lnTo>
                  <a:lnTo>
                    <a:pt x="388" y="125"/>
                  </a:lnTo>
                  <a:lnTo>
                    <a:pt x="350" y="117"/>
                  </a:lnTo>
                  <a:lnTo>
                    <a:pt x="314" y="108"/>
                  </a:lnTo>
                  <a:lnTo>
                    <a:pt x="296" y="104"/>
                  </a:lnTo>
                  <a:lnTo>
                    <a:pt x="279" y="98"/>
                  </a:lnTo>
                  <a:lnTo>
                    <a:pt x="244" y="87"/>
                  </a:lnTo>
                  <a:lnTo>
                    <a:pt x="211" y="74"/>
                  </a:lnTo>
                  <a:lnTo>
                    <a:pt x="181" y="60"/>
                  </a:lnTo>
                  <a:lnTo>
                    <a:pt x="152" y="45"/>
                  </a:lnTo>
                  <a:lnTo>
                    <a:pt x="140" y="37"/>
                  </a:lnTo>
                  <a:lnTo>
                    <a:pt x="127" y="30"/>
                  </a:lnTo>
                  <a:lnTo>
                    <a:pt x="108" y="18"/>
                  </a:lnTo>
                  <a:lnTo>
                    <a:pt x="99" y="10"/>
                  </a:lnTo>
                  <a:lnTo>
                    <a:pt x="89" y="6"/>
                  </a:lnTo>
                  <a:lnTo>
                    <a:pt x="80" y="1"/>
                  </a:lnTo>
                  <a:lnTo>
                    <a:pt x="74" y="0"/>
                  </a:lnTo>
                  <a:lnTo>
                    <a:pt x="69" y="0"/>
                  </a:lnTo>
                  <a:lnTo>
                    <a:pt x="59" y="1"/>
                  </a:lnTo>
                  <a:lnTo>
                    <a:pt x="54" y="3"/>
                  </a:lnTo>
                  <a:lnTo>
                    <a:pt x="50" y="6"/>
                  </a:lnTo>
                  <a:lnTo>
                    <a:pt x="44" y="10"/>
                  </a:lnTo>
                  <a:lnTo>
                    <a:pt x="39" y="15"/>
                  </a:lnTo>
                  <a:lnTo>
                    <a:pt x="28" y="25"/>
                  </a:lnTo>
                  <a:lnTo>
                    <a:pt x="21" y="37"/>
                  </a:lnTo>
                  <a:lnTo>
                    <a:pt x="13" y="51"/>
                  </a:lnTo>
                  <a:lnTo>
                    <a:pt x="9" y="63"/>
                  </a:lnTo>
                  <a:lnTo>
                    <a:pt x="6" y="77"/>
                  </a:lnTo>
                  <a:lnTo>
                    <a:pt x="6" y="83"/>
                  </a:lnTo>
                  <a:lnTo>
                    <a:pt x="7" y="89"/>
                  </a:lnTo>
                  <a:lnTo>
                    <a:pt x="9" y="95"/>
                  </a:lnTo>
                  <a:lnTo>
                    <a:pt x="12" y="99"/>
                  </a:lnTo>
                  <a:lnTo>
                    <a:pt x="12" y="98"/>
                  </a:lnTo>
                  <a:lnTo>
                    <a:pt x="13" y="98"/>
                  </a:lnTo>
                  <a:lnTo>
                    <a:pt x="18" y="99"/>
                  </a:lnTo>
                  <a:lnTo>
                    <a:pt x="24" y="102"/>
                  </a:lnTo>
                  <a:lnTo>
                    <a:pt x="38" y="111"/>
                  </a:lnTo>
                  <a:lnTo>
                    <a:pt x="45" y="116"/>
                  </a:lnTo>
                  <a:lnTo>
                    <a:pt x="54" y="123"/>
                  </a:lnTo>
                  <a:lnTo>
                    <a:pt x="62" y="131"/>
                  </a:lnTo>
                  <a:lnTo>
                    <a:pt x="69" y="138"/>
                  </a:lnTo>
                  <a:lnTo>
                    <a:pt x="77" y="146"/>
                  </a:lnTo>
                  <a:lnTo>
                    <a:pt x="81" y="155"/>
                  </a:lnTo>
                  <a:lnTo>
                    <a:pt x="86" y="164"/>
                  </a:lnTo>
                  <a:lnTo>
                    <a:pt x="87" y="173"/>
                  </a:lnTo>
                  <a:lnTo>
                    <a:pt x="87" y="177"/>
                  </a:lnTo>
                  <a:lnTo>
                    <a:pt x="86" y="181"/>
                  </a:lnTo>
                  <a:lnTo>
                    <a:pt x="86" y="185"/>
                  </a:lnTo>
                  <a:lnTo>
                    <a:pt x="83" y="190"/>
                  </a:lnTo>
                  <a:lnTo>
                    <a:pt x="77" y="199"/>
                  </a:lnTo>
                  <a:lnTo>
                    <a:pt x="71" y="206"/>
                  </a:lnTo>
                  <a:lnTo>
                    <a:pt x="62" y="214"/>
                  </a:lnTo>
                  <a:lnTo>
                    <a:pt x="53" y="220"/>
                  </a:lnTo>
                  <a:lnTo>
                    <a:pt x="44" y="224"/>
                  </a:lnTo>
                  <a:lnTo>
                    <a:pt x="33" y="227"/>
                  </a:lnTo>
                  <a:lnTo>
                    <a:pt x="22" y="230"/>
                  </a:lnTo>
                  <a:lnTo>
                    <a:pt x="12" y="233"/>
                  </a:lnTo>
                  <a:lnTo>
                    <a:pt x="10" y="233"/>
                  </a:lnTo>
                  <a:lnTo>
                    <a:pt x="9" y="233"/>
                  </a:lnTo>
                  <a:lnTo>
                    <a:pt x="6" y="238"/>
                  </a:lnTo>
                  <a:lnTo>
                    <a:pt x="3" y="242"/>
                  </a:lnTo>
                  <a:lnTo>
                    <a:pt x="1" y="248"/>
                  </a:lnTo>
                  <a:lnTo>
                    <a:pt x="0" y="254"/>
                  </a:lnTo>
                  <a:lnTo>
                    <a:pt x="0" y="262"/>
                  </a:lnTo>
                  <a:lnTo>
                    <a:pt x="0" y="280"/>
                  </a:lnTo>
                  <a:lnTo>
                    <a:pt x="1" y="289"/>
                  </a:lnTo>
                  <a:lnTo>
                    <a:pt x="3" y="296"/>
                  </a:lnTo>
                  <a:lnTo>
                    <a:pt x="6" y="306"/>
                  </a:lnTo>
                  <a:lnTo>
                    <a:pt x="9" y="313"/>
                  </a:lnTo>
                  <a:lnTo>
                    <a:pt x="12" y="321"/>
                  </a:lnTo>
                  <a:lnTo>
                    <a:pt x="16" y="327"/>
                  </a:lnTo>
                  <a:lnTo>
                    <a:pt x="21" y="331"/>
                  </a:lnTo>
                  <a:lnTo>
                    <a:pt x="22" y="333"/>
                  </a:lnTo>
                  <a:lnTo>
                    <a:pt x="25" y="334"/>
                  </a:lnTo>
                  <a:lnTo>
                    <a:pt x="31" y="337"/>
                  </a:lnTo>
                  <a:lnTo>
                    <a:pt x="39" y="339"/>
                  </a:lnTo>
                  <a:lnTo>
                    <a:pt x="53" y="339"/>
                  </a:lnTo>
                  <a:lnTo>
                    <a:pt x="66" y="339"/>
                  </a:lnTo>
                  <a:lnTo>
                    <a:pt x="81" y="336"/>
                  </a:lnTo>
                  <a:lnTo>
                    <a:pt x="96" y="334"/>
                  </a:lnTo>
                  <a:lnTo>
                    <a:pt x="111" y="333"/>
                  </a:lnTo>
                  <a:lnTo>
                    <a:pt x="127" y="333"/>
                  </a:lnTo>
                  <a:lnTo>
                    <a:pt x="134" y="334"/>
                  </a:lnTo>
                  <a:lnTo>
                    <a:pt x="142" y="336"/>
                  </a:lnTo>
                  <a:lnTo>
                    <a:pt x="152" y="339"/>
                  </a:lnTo>
                  <a:lnTo>
                    <a:pt x="161" y="343"/>
                  </a:lnTo>
                  <a:lnTo>
                    <a:pt x="172" y="348"/>
                  </a:lnTo>
                  <a:lnTo>
                    <a:pt x="181" y="354"/>
                  </a:lnTo>
                  <a:lnTo>
                    <a:pt x="199" y="366"/>
                  </a:lnTo>
                  <a:lnTo>
                    <a:pt x="216" y="379"/>
                  </a:lnTo>
                  <a:lnTo>
                    <a:pt x="249" y="406"/>
                  </a:lnTo>
                  <a:lnTo>
                    <a:pt x="267" y="420"/>
                  </a:lnTo>
                  <a:lnTo>
                    <a:pt x="276" y="426"/>
                  </a:lnTo>
                  <a:lnTo>
                    <a:pt x="285" y="432"/>
                  </a:lnTo>
                  <a:lnTo>
                    <a:pt x="288" y="434"/>
                  </a:lnTo>
                  <a:lnTo>
                    <a:pt x="291" y="437"/>
                  </a:lnTo>
                  <a:lnTo>
                    <a:pt x="296" y="437"/>
                  </a:lnTo>
                  <a:lnTo>
                    <a:pt x="297" y="435"/>
                  </a:lnTo>
                  <a:lnTo>
                    <a:pt x="299" y="434"/>
                  </a:lnTo>
                  <a:lnTo>
                    <a:pt x="344" y="41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0" name="Freeform 1386"/>
            <p:cNvSpPr>
              <a:spLocks/>
            </p:cNvSpPr>
            <p:nvPr/>
          </p:nvSpPr>
          <p:spPr bwMode="auto">
            <a:xfrm>
              <a:off x="4365" y="1505"/>
              <a:ext cx="65" cy="20"/>
            </a:xfrm>
            <a:custGeom>
              <a:avLst/>
              <a:gdLst>
                <a:gd name="T0" fmla="*/ 0 w 132"/>
                <a:gd name="T1" fmla="*/ 34 h 41"/>
                <a:gd name="T2" fmla="*/ 19 w 132"/>
                <a:gd name="T3" fmla="*/ 33 h 41"/>
                <a:gd name="T4" fmla="*/ 34 w 132"/>
                <a:gd name="T5" fmla="*/ 28 h 41"/>
                <a:gd name="T6" fmla="*/ 50 w 132"/>
                <a:gd name="T7" fmla="*/ 24 h 41"/>
                <a:gd name="T8" fmla="*/ 67 w 132"/>
                <a:gd name="T9" fmla="*/ 18 h 41"/>
                <a:gd name="T10" fmla="*/ 82 w 132"/>
                <a:gd name="T11" fmla="*/ 12 h 41"/>
                <a:gd name="T12" fmla="*/ 98 w 132"/>
                <a:gd name="T13" fmla="*/ 6 h 41"/>
                <a:gd name="T14" fmla="*/ 115 w 132"/>
                <a:gd name="T15" fmla="*/ 3 h 41"/>
                <a:gd name="T16" fmla="*/ 123 w 132"/>
                <a:gd name="T17" fmla="*/ 1 h 41"/>
                <a:gd name="T18" fmla="*/ 132 w 132"/>
                <a:gd name="T19" fmla="*/ 0 h 41"/>
                <a:gd name="T20" fmla="*/ 132 w 132"/>
                <a:gd name="T21" fmla="*/ 6 h 41"/>
                <a:gd name="T22" fmla="*/ 124 w 132"/>
                <a:gd name="T23" fmla="*/ 7 h 41"/>
                <a:gd name="T24" fmla="*/ 115 w 132"/>
                <a:gd name="T25" fmla="*/ 9 h 41"/>
                <a:gd name="T26" fmla="*/ 100 w 132"/>
                <a:gd name="T27" fmla="*/ 12 h 41"/>
                <a:gd name="T28" fmla="*/ 83 w 132"/>
                <a:gd name="T29" fmla="*/ 18 h 41"/>
                <a:gd name="T30" fmla="*/ 68 w 132"/>
                <a:gd name="T31" fmla="*/ 24 h 41"/>
                <a:gd name="T32" fmla="*/ 52 w 132"/>
                <a:gd name="T33" fmla="*/ 30 h 41"/>
                <a:gd name="T34" fmla="*/ 35 w 132"/>
                <a:gd name="T35" fmla="*/ 34 h 41"/>
                <a:gd name="T36" fmla="*/ 19 w 132"/>
                <a:gd name="T37" fmla="*/ 39 h 41"/>
                <a:gd name="T38" fmla="*/ 2 w 132"/>
                <a:gd name="T39" fmla="*/ 41 h 41"/>
                <a:gd name="T40" fmla="*/ 0 w 132"/>
                <a:gd name="T4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 h="41">
                  <a:moveTo>
                    <a:pt x="0" y="34"/>
                  </a:moveTo>
                  <a:lnTo>
                    <a:pt x="19" y="33"/>
                  </a:lnTo>
                  <a:lnTo>
                    <a:pt x="34" y="28"/>
                  </a:lnTo>
                  <a:lnTo>
                    <a:pt x="50" y="24"/>
                  </a:lnTo>
                  <a:lnTo>
                    <a:pt x="67" y="18"/>
                  </a:lnTo>
                  <a:lnTo>
                    <a:pt x="82" y="12"/>
                  </a:lnTo>
                  <a:lnTo>
                    <a:pt x="98" y="6"/>
                  </a:lnTo>
                  <a:lnTo>
                    <a:pt x="115" y="3"/>
                  </a:lnTo>
                  <a:lnTo>
                    <a:pt x="123" y="1"/>
                  </a:lnTo>
                  <a:lnTo>
                    <a:pt x="132" y="0"/>
                  </a:lnTo>
                  <a:lnTo>
                    <a:pt x="132" y="6"/>
                  </a:lnTo>
                  <a:lnTo>
                    <a:pt x="124" y="7"/>
                  </a:lnTo>
                  <a:lnTo>
                    <a:pt x="115" y="9"/>
                  </a:lnTo>
                  <a:lnTo>
                    <a:pt x="100" y="12"/>
                  </a:lnTo>
                  <a:lnTo>
                    <a:pt x="83" y="18"/>
                  </a:lnTo>
                  <a:lnTo>
                    <a:pt x="68" y="24"/>
                  </a:lnTo>
                  <a:lnTo>
                    <a:pt x="52" y="30"/>
                  </a:lnTo>
                  <a:lnTo>
                    <a:pt x="35" y="34"/>
                  </a:lnTo>
                  <a:lnTo>
                    <a:pt x="19" y="39"/>
                  </a:lnTo>
                  <a:lnTo>
                    <a:pt x="2" y="4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1" name="Freeform 1387"/>
            <p:cNvSpPr>
              <a:spLocks/>
            </p:cNvSpPr>
            <p:nvPr/>
          </p:nvSpPr>
          <p:spPr bwMode="auto">
            <a:xfrm>
              <a:off x="4430" y="1505"/>
              <a:ext cx="60" cy="11"/>
            </a:xfrm>
            <a:custGeom>
              <a:avLst/>
              <a:gdLst>
                <a:gd name="T0" fmla="*/ 0 w 119"/>
                <a:gd name="T1" fmla="*/ 0 h 22"/>
                <a:gd name="T2" fmla="*/ 15 w 119"/>
                <a:gd name="T3" fmla="*/ 0 h 22"/>
                <a:gd name="T4" fmla="*/ 30 w 119"/>
                <a:gd name="T5" fmla="*/ 1 h 22"/>
                <a:gd name="T6" fmla="*/ 45 w 119"/>
                <a:gd name="T7" fmla="*/ 3 h 22"/>
                <a:gd name="T8" fmla="*/ 59 w 119"/>
                <a:gd name="T9" fmla="*/ 4 h 22"/>
                <a:gd name="T10" fmla="*/ 89 w 119"/>
                <a:gd name="T11" fmla="*/ 10 h 22"/>
                <a:gd name="T12" fmla="*/ 119 w 119"/>
                <a:gd name="T13" fmla="*/ 16 h 22"/>
                <a:gd name="T14" fmla="*/ 119 w 119"/>
                <a:gd name="T15" fmla="*/ 22 h 22"/>
                <a:gd name="T16" fmla="*/ 89 w 119"/>
                <a:gd name="T17" fmla="*/ 16 h 22"/>
                <a:gd name="T18" fmla="*/ 59 w 119"/>
                <a:gd name="T19" fmla="*/ 12 h 22"/>
                <a:gd name="T20" fmla="*/ 43 w 119"/>
                <a:gd name="T21" fmla="*/ 9 h 22"/>
                <a:gd name="T22" fmla="*/ 28 w 119"/>
                <a:gd name="T23" fmla="*/ 7 h 22"/>
                <a:gd name="T24" fmla="*/ 15 w 119"/>
                <a:gd name="T25" fmla="*/ 6 h 22"/>
                <a:gd name="T26" fmla="*/ 0 w 119"/>
                <a:gd name="T27" fmla="*/ 6 h 22"/>
                <a:gd name="T28" fmla="*/ 0 w 119"/>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22">
                  <a:moveTo>
                    <a:pt x="0" y="0"/>
                  </a:moveTo>
                  <a:lnTo>
                    <a:pt x="15" y="0"/>
                  </a:lnTo>
                  <a:lnTo>
                    <a:pt x="30" y="1"/>
                  </a:lnTo>
                  <a:lnTo>
                    <a:pt x="45" y="3"/>
                  </a:lnTo>
                  <a:lnTo>
                    <a:pt x="59" y="4"/>
                  </a:lnTo>
                  <a:lnTo>
                    <a:pt x="89" y="10"/>
                  </a:lnTo>
                  <a:lnTo>
                    <a:pt x="119" y="16"/>
                  </a:lnTo>
                  <a:lnTo>
                    <a:pt x="119" y="22"/>
                  </a:lnTo>
                  <a:lnTo>
                    <a:pt x="89" y="16"/>
                  </a:lnTo>
                  <a:lnTo>
                    <a:pt x="59" y="12"/>
                  </a:lnTo>
                  <a:lnTo>
                    <a:pt x="43" y="9"/>
                  </a:lnTo>
                  <a:lnTo>
                    <a:pt x="28" y="7"/>
                  </a:lnTo>
                  <a:lnTo>
                    <a:pt x="15"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2" name="Freeform 1388"/>
            <p:cNvSpPr>
              <a:spLocks/>
            </p:cNvSpPr>
            <p:nvPr/>
          </p:nvSpPr>
          <p:spPr bwMode="auto">
            <a:xfrm>
              <a:off x="4430" y="150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3" name="Freeform 1389"/>
            <p:cNvSpPr>
              <a:spLocks/>
            </p:cNvSpPr>
            <p:nvPr/>
          </p:nvSpPr>
          <p:spPr bwMode="auto">
            <a:xfrm>
              <a:off x="4490" y="1512"/>
              <a:ext cx="51" cy="6"/>
            </a:xfrm>
            <a:custGeom>
              <a:avLst/>
              <a:gdLst>
                <a:gd name="T0" fmla="*/ 0 w 101"/>
                <a:gd name="T1" fmla="*/ 1 h 10"/>
                <a:gd name="T2" fmla="*/ 12 w 101"/>
                <a:gd name="T3" fmla="*/ 3 h 10"/>
                <a:gd name="T4" fmla="*/ 26 w 101"/>
                <a:gd name="T5" fmla="*/ 4 h 10"/>
                <a:gd name="T6" fmla="*/ 51 w 101"/>
                <a:gd name="T7" fmla="*/ 4 h 10"/>
                <a:gd name="T8" fmla="*/ 77 w 101"/>
                <a:gd name="T9" fmla="*/ 3 h 10"/>
                <a:gd name="T10" fmla="*/ 101 w 101"/>
                <a:gd name="T11" fmla="*/ 0 h 10"/>
                <a:gd name="T12" fmla="*/ 101 w 101"/>
                <a:gd name="T13" fmla="*/ 6 h 10"/>
                <a:gd name="T14" fmla="*/ 78 w 101"/>
                <a:gd name="T15" fmla="*/ 9 h 10"/>
                <a:gd name="T16" fmla="*/ 51 w 101"/>
                <a:gd name="T17" fmla="*/ 10 h 10"/>
                <a:gd name="T18" fmla="*/ 24 w 101"/>
                <a:gd name="T19" fmla="*/ 10 h 10"/>
                <a:gd name="T20" fmla="*/ 12 w 101"/>
                <a:gd name="T21" fmla="*/ 9 h 10"/>
                <a:gd name="T22" fmla="*/ 0 w 101"/>
                <a:gd name="T23" fmla="*/ 7 h 10"/>
                <a:gd name="T24" fmla="*/ 0 w 101"/>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0">
                  <a:moveTo>
                    <a:pt x="0" y="1"/>
                  </a:moveTo>
                  <a:lnTo>
                    <a:pt x="12" y="3"/>
                  </a:lnTo>
                  <a:lnTo>
                    <a:pt x="26" y="4"/>
                  </a:lnTo>
                  <a:lnTo>
                    <a:pt x="51" y="4"/>
                  </a:lnTo>
                  <a:lnTo>
                    <a:pt x="77" y="3"/>
                  </a:lnTo>
                  <a:lnTo>
                    <a:pt x="101" y="0"/>
                  </a:lnTo>
                  <a:lnTo>
                    <a:pt x="101" y="6"/>
                  </a:lnTo>
                  <a:lnTo>
                    <a:pt x="78" y="9"/>
                  </a:lnTo>
                  <a:lnTo>
                    <a:pt x="51" y="10"/>
                  </a:lnTo>
                  <a:lnTo>
                    <a:pt x="24" y="10"/>
                  </a:lnTo>
                  <a:lnTo>
                    <a:pt x="12" y="9"/>
                  </a:lnTo>
                  <a:lnTo>
                    <a:pt x="0" y="7"/>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4" name="Freeform 1390"/>
            <p:cNvSpPr>
              <a:spLocks/>
            </p:cNvSpPr>
            <p:nvPr/>
          </p:nvSpPr>
          <p:spPr bwMode="auto">
            <a:xfrm>
              <a:off x="4490" y="1513"/>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5" name="Freeform 1391"/>
            <p:cNvSpPr>
              <a:spLocks/>
            </p:cNvSpPr>
            <p:nvPr/>
          </p:nvSpPr>
          <p:spPr bwMode="auto">
            <a:xfrm>
              <a:off x="4541" y="1503"/>
              <a:ext cx="99" cy="12"/>
            </a:xfrm>
            <a:custGeom>
              <a:avLst/>
              <a:gdLst>
                <a:gd name="T0" fmla="*/ 0 w 199"/>
                <a:gd name="T1" fmla="*/ 18 h 24"/>
                <a:gd name="T2" fmla="*/ 26 w 199"/>
                <a:gd name="T3" fmla="*/ 15 h 24"/>
                <a:gd name="T4" fmla="*/ 50 w 199"/>
                <a:gd name="T5" fmla="*/ 13 h 24"/>
                <a:gd name="T6" fmla="*/ 101 w 199"/>
                <a:gd name="T7" fmla="*/ 10 h 24"/>
                <a:gd name="T8" fmla="*/ 127 w 199"/>
                <a:gd name="T9" fmla="*/ 9 h 24"/>
                <a:gd name="T10" fmla="*/ 151 w 199"/>
                <a:gd name="T11" fmla="*/ 7 h 24"/>
                <a:gd name="T12" fmla="*/ 175 w 199"/>
                <a:gd name="T13" fmla="*/ 4 h 24"/>
                <a:gd name="T14" fmla="*/ 187 w 199"/>
                <a:gd name="T15" fmla="*/ 3 h 24"/>
                <a:gd name="T16" fmla="*/ 198 w 199"/>
                <a:gd name="T17" fmla="*/ 0 h 24"/>
                <a:gd name="T18" fmla="*/ 199 w 199"/>
                <a:gd name="T19" fmla="*/ 7 h 24"/>
                <a:gd name="T20" fmla="*/ 187 w 199"/>
                <a:gd name="T21" fmla="*/ 9 h 24"/>
                <a:gd name="T22" fmla="*/ 177 w 199"/>
                <a:gd name="T23" fmla="*/ 10 h 24"/>
                <a:gd name="T24" fmla="*/ 152 w 199"/>
                <a:gd name="T25" fmla="*/ 13 h 24"/>
                <a:gd name="T26" fmla="*/ 127 w 199"/>
                <a:gd name="T27" fmla="*/ 16 h 24"/>
                <a:gd name="T28" fmla="*/ 101 w 199"/>
                <a:gd name="T29" fmla="*/ 16 h 24"/>
                <a:gd name="T30" fmla="*/ 51 w 199"/>
                <a:gd name="T31" fmla="*/ 19 h 24"/>
                <a:gd name="T32" fmla="*/ 26 w 199"/>
                <a:gd name="T33" fmla="*/ 21 h 24"/>
                <a:gd name="T34" fmla="*/ 0 w 199"/>
                <a:gd name="T35" fmla="*/ 24 h 24"/>
                <a:gd name="T36" fmla="*/ 0 w 199"/>
                <a:gd name="T3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24">
                  <a:moveTo>
                    <a:pt x="0" y="18"/>
                  </a:moveTo>
                  <a:lnTo>
                    <a:pt x="26" y="15"/>
                  </a:lnTo>
                  <a:lnTo>
                    <a:pt x="50" y="13"/>
                  </a:lnTo>
                  <a:lnTo>
                    <a:pt x="101" y="10"/>
                  </a:lnTo>
                  <a:lnTo>
                    <a:pt x="127" y="9"/>
                  </a:lnTo>
                  <a:lnTo>
                    <a:pt x="151" y="7"/>
                  </a:lnTo>
                  <a:lnTo>
                    <a:pt x="175" y="4"/>
                  </a:lnTo>
                  <a:lnTo>
                    <a:pt x="187" y="3"/>
                  </a:lnTo>
                  <a:lnTo>
                    <a:pt x="198" y="0"/>
                  </a:lnTo>
                  <a:lnTo>
                    <a:pt x="199" y="7"/>
                  </a:lnTo>
                  <a:lnTo>
                    <a:pt x="187" y="9"/>
                  </a:lnTo>
                  <a:lnTo>
                    <a:pt x="177" y="10"/>
                  </a:lnTo>
                  <a:lnTo>
                    <a:pt x="152" y="13"/>
                  </a:lnTo>
                  <a:lnTo>
                    <a:pt x="127" y="16"/>
                  </a:lnTo>
                  <a:lnTo>
                    <a:pt x="101" y="16"/>
                  </a:lnTo>
                  <a:lnTo>
                    <a:pt x="51" y="19"/>
                  </a:lnTo>
                  <a:lnTo>
                    <a:pt x="26" y="21"/>
                  </a:lnTo>
                  <a:lnTo>
                    <a:pt x="0" y="24"/>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6" name="Freeform 1392"/>
            <p:cNvSpPr>
              <a:spLocks/>
            </p:cNvSpPr>
            <p:nvPr/>
          </p:nvSpPr>
          <p:spPr bwMode="auto">
            <a:xfrm>
              <a:off x="4541" y="151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7" name="Freeform 1393"/>
            <p:cNvSpPr>
              <a:spLocks/>
            </p:cNvSpPr>
            <p:nvPr/>
          </p:nvSpPr>
          <p:spPr bwMode="auto">
            <a:xfrm>
              <a:off x="4639" y="1430"/>
              <a:ext cx="42" cy="76"/>
            </a:xfrm>
            <a:custGeom>
              <a:avLst/>
              <a:gdLst>
                <a:gd name="T0" fmla="*/ 0 w 83"/>
                <a:gd name="T1" fmla="*/ 148 h 154"/>
                <a:gd name="T2" fmla="*/ 7 w 83"/>
                <a:gd name="T3" fmla="*/ 146 h 154"/>
                <a:gd name="T4" fmla="*/ 15 w 83"/>
                <a:gd name="T5" fmla="*/ 142 h 154"/>
                <a:gd name="T6" fmla="*/ 22 w 83"/>
                <a:gd name="T7" fmla="*/ 137 h 154"/>
                <a:gd name="T8" fmla="*/ 30 w 83"/>
                <a:gd name="T9" fmla="*/ 131 h 154"/>
                <a:gd name="T10" fmla="*/ 36 w 83"/>
                <a:gd name="T11" fmla="*/ 124 h 154"/>
                <a:gd name="T12" fmla="*/ 42 w 83"/>
                <a:gd name="T13" fmla="*/ 116 h 154"/>
                <a:gd name="T14" fmla="*/ 48 w 83"/>
                <a:gd name="T15" fmla="*/ 107 h 154"/>
                <a:gd name="T16" fmla="*/ 53 w 83"/>
                <a:gd name="T17" fmla="*/ 97 h 154"/>
                <a:gd name="T18" fmla="*/ 57 w 83"/>
                <a:gd name="T19" fmla="*/ 86 h 154"/>
                <a:gd name="T20" fmla="*/ 62 w 83"/>
                <a:gd name="T21" fmla="*/ 76 h 154"/>
                <a:gd name="T22" fmla="*/ 66 w 83"/>
                <a:gd name="T23" fmla="*/ 63 h 154"/>
                <a:gd name="T24" fmla="*/ 69 w 83"/>
                <a:gd name="T25" fmla="*/ 51 h 154"/>
                <a:gd name="T26" fmla="*/ 72 w 83"/>
                <a:gd name="T27" fmla="*/ 39 h 154"/>
                <a:gd name="T28" fmla="*/ 74 w 83"/>
                <a:gd name="T29" fmla="*/ 26 h 154"/>
                <a:gd name="T30" fmla="*/ 75 w 83"/>
                <a:gd name="T31" fmla="*/ 14 h 154"/>
                <a:gd name="T32" fmla="*/ 77 w 83"/>
                <a:gd name="T33" fmla="*/ 0 h 154"/>
                <a:gd name="T34" fmla="*/ 83 w 83"/>
                <a:gd name="T35" fmla="*/ 2 h 154"/>
                <a:gd name="T36" fmla="*/ 81 w 83"/>
                <a:gd name="T37" fmla="*/ 15 h 154"/>
                <a:gd name="T38" fmla="*/ 80 w 83"/>
                <a:gd name="T39" fmla="*/ 27 h 154"/>
                <a:gd name="T40" fmla="*/ 78 w 83"/>
                <a:gd name="T41" fmla="*/ 41 h 154"/>
                <a:gd name="T42" fmla="*/ 75 w 83"/>
                <a:gd name="T43" fmla="*/ 53 h 154"/>
                <a:gd name="T44" fmla="*/ 72 w 83"/>
                <a:gd name="T45" fmla="*/ 65 h 154"/>
                <a:gd name="T46" fmla="*/ 68 w 83"/>
                <a:gd name="T47" fmla="*/ 77 h 154"/>
                <a:gd name="T48" fmla="*/ 63 w 83"/>
                <a:gd name="T49" fmla="*/ 89 h 154"/>
                <a:gd name="T50" fmla="*/ 59 w 83"/>
                <a:gd name="T51" fmla="*/ 100 h 154"/>
                <a:gd name="T52" fmla="*/ 53 w 83"/>
                <a:gd name="T53" fmla="*/ 110 h 154"/>
                <a:gd name="T54" fmla="*/ 47 w 83"/>
                <a:gd name="T55" fmla="*/ 119 h 154"/>
                <a:gd name="T56" fmla="*/ 41 w 83"/>
                <a:gd name="T57" fmla="*/ 128 h 154"/>
                <a:gd name="T58" fmla="*/ 34 w 83"/>
                <a:gd name="T59" fmla="*/ 136 h 154"/>
                <a:gd name="T60" fmla="*/ 27 w 83"/>
                <a:gd name="T61" fmla="*/ 143 h 154"/>
                <a:gd name="T62" fmla="*/ 18 w 83"/>
                <a:gd name="T63" fmla="*/ 148 h 154"/>
                <a:gd name="T64" fmla="*/ 10 w 83"/>
                <a:gd name="T65" fmla="*/ 152 h 154"/>
                <a:gd name="T66" fmla="*/ 1 w 83"/>
                <a:gd name="T67" fmla="*/ 154 h 154"/>
                <a:gd name="T68" fmla="*/ 0 w 83"/>
                <a:gd name="T69"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154">
                  <a:moveTo>
                    <a:pt x="0" y="148"/>
                  </a:moveTo>
                  <a:lnTo>
                    <a:pt x="7" y="146"/>
                  </a:lnTo>
                  <a:lnTo>
                    <a:pt x="15" y="142"/>
                  </a:lnTo>
                  <a:lnTo>
                    <a:pt x="22" y="137"/>
                  </a:lnTo>
                  <a:lnTo>
                    <a:pt x="30" y="131"/>
                  </a:lnTo>
                  <a:lnTo>
                    <a:pt x="36" y="124"/>
                  </a:lnTo>
                  <a:lnTo>
                    <a:pt x="42" y="116"/>
                  </a:lnTo>
                  <a:lnTo>
                    <a:pt x="48" y="107"/>
                  </a:lnTo>
                  <a:lnTo>
                    <a:pt x="53" y="97"/>
                  </a:lnTo>
                  <a:lnTo>
                    <a:pt x="57" y="86"/>
                  </a:lnTo>
                  <a:lnTo>
                    <a:pt x="62" y="76"/>
                  </a:lnTo>
                  <a:lnTo>
                    <a:pt x="66" y="63"/>
                  </a:lnTo>
                  <a:lnTo>
                    <a:pt x="69" y="51"/>
                  </a:lnTo>
                  <a:lnTo>
                    <a:pt x="72" y="39"/>
                  </a:lnTo>
                  <a:lnTo>
                    <a:pt x="74" y="26"/>
                  </a:lnTo>
                  <a:lnTo>
                    <a:pt x="75" y="14"/>
                  </a:lnTo>
                  <a:lnTo>
                    <a:pt x="77" y="0"/>
                  </a:lnTo>
                  <a:lnTo>
                    <a:pt x="83" y="2"/>
                  </a:lnTo>
                  <a:lnTo>
                    <a:pt x="81" y="15"/>
                  </a:lnTo>
                  <a:lnTo>
                    <a:pt x="80" y="27"/>
                  </a:lnTo>
                  <a:lnTo>
                    <a:pt x="78" y="41"/>
                  </a:lnTo>
                  <a:lnTo>
                    <a:pt x="75" y="53"/>
                  </a:lnTo>
                  <a:lnTo>
                    <a:pt x="72" y="65"/>
                  </a:lnTo>
                  <a:lnTo>
                    <a:pt x="68" y="77"/>
                  </a:lnTo>
                  <a:lnTo>
                    <a:pt x="63" y="89"/>
                  </a:lnTo>
                  <a:lnTo>
                    <a:pt x="59" y="100"/>
                  </a:lnTo>
                  <a:lnTo>
                    <a:pt x="53" y="110"/>
                  </a:lnTo>
                  <a:lnTo>
                    <a:pt x="47" y="119"/>
                  </a:lnTo>
                  <a:lnTo>
                    <a:pt x="41" y="128"/>
                  </a:lnTo>
                  <a:lnTo>
                    <a:pt x="34" y="136"/>
                  </a:lnTo>
                  <a:lnTo>
                    <a:pt x="27" y="143"/>
                  </a:lnTo>
                  <a:lnTo>
                    <a:pt x="18" y="148"/>
                  </a:lnTo>
                  <a:lnTo>
                    <a:pt x="10" y="152"/>
                  </a:lnTo>
                  <a:lnTo>
                    <a:pt x="1" y="154"/>
                  </a:lnTo>
                  <a:lnTo>
                    <a:pt x="0"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8" name="Freeform 1394"/>
            <p:cNvSpPr>
              <a:spLocks/>
            </p:cNvSpPr>
            <p:nvPr/>
          </p:nvSpPr>
          <p:spPr bwMode="auto">
            <a:xfrm>
              <a:off x="4639" y="1503"/>
              <a:ext cx="1" cy="4"/>
            </a:xfrm>
            <a:custGeom>
              <a:avLst/>
              <a:gdLst>
                <a:gd name="T0" fmla="*/ 1 w 1"/>
                <a:gd name="T1" fmla="*/ 7 h 7"/>
                <a:gd name="T2" fmla="*/ 1 w 1"/>
                <a:gd name="T3" fmla="*/ 6 h 7"/>
                <a:gd name="T4" fmla="*/ 0 w 1"/>
                <a:gd name="T5" fmla="*/ 0 h 7"/>
                <a:gd name="T6" fmla="*/ 1 w 1"/>
                <a:gd name="T7" fmla="*/ 7 h 7"/>
              </a:gdLst>
              <a:ahLst/>
              <a:cxnLst>
                <a:cxn ang="0">
                  <a:pos x="T0" y="T1"/>
                </a:cxn>
                <a:cxn ang="0">
                  <a:pos x="T2" y="T3"/>
                </a:cxn>
                <a:cxn ang="0">
                  <a:pos x="T4" y="T5"/>
                </a:cxn>
                <a:cxn ang="0">
                  <a:pos x="T6" y="T7"/>
                </a:cxn>
              </a:cxnLst>
              <a:rect l="0" t="0" r="r" b="b"/>
              <a:pathLst>
                <a:path w="1" h="7">
                  <a:moveTo>
                    <a:pt x="1" y="7"/>
                  </a:moveTo>
                  <a:lnTo>
                    <a:pt x="1" y="6"/>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299" name="Freeform 1395"/>
            <p:cNvSpPr>
              <a:spLocks/>
            </p:cNvSpPr>
            <p:nvPr/>
          </p:nvSpPr>
          <p:spPr bwMode="auto">
            <a:xfrm>
              <a:off x="4661" y="1370"/>
              <a:ext cx="20" cy="60"/>
            </a:xfrm>
            <a:custGeom>
              <a:avLst/>
              <a:gdLst>
                <a:gd name="T0" fmla="*/ 31 w 39"/>
                <a:gd name="T1" fmla="*/ 121 h 121"/>
                <a:gd name="T2" fmla="*/ 33 w 39"/>
                <a:gd name="T3" fmla="*/ 101 h 121"/>
                <a:gd name="T4" fmla="*/ 31 w 39"/>
                <a:gd name="T5" fmla="*/ 83 h 121"/>
                <a:gd name="T6" fmla="*/ 28 w 39"/>
                <a:gd name="T7" fmla="*/ 65 h 121"/>
                <a:gd name="T8" fmla="*/ 24 w 39"/>
                <a:gd name="T9" fmla="*/ 48 h 121"/>
                <a:gd name="T10" fmla="*/ 18 w 39"/>
                <a:gd name="T11" fmla="*/ 35 h 121"/>
                <a:gd name="T12" fmla="*/ 12 w 39"/>
                <a:gd name="T13" fmla="*/ 21 h 121"/>
                <a:gd name="T14" fmla="*/ 6 w 39"/>
                <a:gd name="T15" fmla="*/ 11 h 121"/>
                <a:gd name="T16" fmla="*/ 0 w 39"/>
                <a:gd name="T17" fmla="*/ 5 h 121"/>
                <a:gd name="T18" fmla="*/ 4 w 39"/>
                <a:gd name="T19" fmla="*/ 0 h 121"/>
                <a:gd name="T20" fmla="*/ 12 w 39"/>
                <a:gd name="T21" fmla="*/ 8 h 121"/>
                <a:gd name="T22" fmla="*/ 18 w 39"/>
                <a:gd name="T23" fmla="*/ 18 h 121"/>
                <a:gd name="T24" fmla="*/ 24 w 39"/>
                <a:gd name="T25" fmla="*/ 32 h 121"/>
                <a:gd name="T26" fmla="*/ 30 w 39"/>
                <a:gd name="T27" fmla="*/ 47 h 121"/>
                <a:gd name="T28" fmla="*/ 34 w 39"/>
                <a:gd name="T29" fmla="*/ 63 h 121"/>
                <a:gd name="T30" fmla="*/ 37 w 39"/>
                <a:gd name="T31" fmla="*/ 82 h 121"/>
                <a:gd name="T32" fmla="*/ 39 w 39"/>
                <a:gd name="T33" fmla="*/ 101 h 121"/>
                <a:gd name="T34" fmla="*/ 39 w 39"/>
                <a:gd name="T35" fmla="*/ 121 h 121"/>
                <a:gd name="T36" fmla="*/ 31 w 39"/>
                <a:gd name="T3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21">
                  <a:moveTo>
                    <a:pt x="31" y="121"/>
                  </a:moveTo>
                  <a:lnTo>
                    <a:pt x="33" y="101"/>
                  </a:lnTo>
                  <a:lnTo>
                    <a:pt x="31" y="83"/>
                  </a:lnTo>
                  <a:lnTo>
                    <a:pt x="28" y="65"/>
                  </a:lnTo>
                  <a:lnTo>
                    <a:pt x="24" y="48"/>
                  </a:lnTo>
                  <a:lnTo>
                    <a:pt x="18" y="35"/>
                  </a:lnTo>
                  <a:lnTo>
                    <a:pt x="12" y="21"/>
                  </a:lnTo>
                  <a:lnTo>
                    <a:pt x="6" y="11"/>
                  </a:lnTo>
                  <a:lnTo>
                    <a:pt x="0" y="5"/>
                  </a:lnTo>
                  <a:lnTo>
                    <a:pt x="4" y="0"/>
                  </a:lnTo>
                  <a:lnTo>
                    <a:pt x="12" y="8"/>
                  </a:lnTo>
                  <a:lnTo>
                    <a:pt x="18" y="18"/>
                  </a:lnTo>
                  <a:lnTo>
                    <a:pt x="24" y="32"/>
                  </a:lnTo>
                  <a:lnTo>
                    <a:pt x="30" y="47"/>
                  </a:lnTo>
                  <a:lnTo>
                    <a:pt x="34" y="63"/>
                  </a:lnTo>
                  <a:lnTo>
                    <a:pt x="37" y="82"/>
                  </a:lnTo>
                  <a:lnTo>
                    <a:pt x="39" y="101"/>
                  </a:lnTo>
                  <a:lnTo>
                    <a:pt x="39" y="121"/>
                  </a:lnTo>
                  <a:lnTo>
                    <a:pt x="31" y="1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0" name="Freeform 1396"/>
            <p:cNvSpPr>
              <a:spLocks/>
            </p:cNvSpPr>
            <p:nvPr/>
          </p:nvSpPr>
          <p:spPr bwMode="auto">
            <a:xfrm>
              <a:off x="4652" y="1364"/>
              <a:ext cx="12" cy="8"/>
            </a:xfrm>
            <a:custGeom>
              <a:avLst/>
              <a:gdLst>
                <a:gd name="T0" fmla="*/ 20 w 23"/>
                <a:gd name="T1" fmla="*/ 17 h 17"/>
                <a:gd name="T2" fmla="*/ 11 w 23"/>
                <a:gd name="T3" fmla="*/ 11 h 17"/>
                <a:gd name="T4" fmla="*/ 5 w 23"/>
                <a:gd name="T5" fmla="*/ 8 h 17"/>
                <a:gd name="T6" fmla="*/ 0 w 23"/>
                <a:gd name="T7" fmla="*/ 6 h 17"/>
                <a:gd name="T8" fmla="*/ 2 w 23"/>
                <a:gd name="T9" fmla="*/ 0 h 17"/>
                <a:gd name="T10" fmla="*/ 8 w 23"/>
                <a:gd name="T11" fmla="*/ 2 h 17"/>
                <a:gd name="T12" fmla="*/ 14 w 23"/>
                <a:gd name="T13" fmla="*/ 5 h 17"/>
                <a:gd name="T14" fmla="*/ 23 w 23"/>
                <a:gd name="T15" fmla="*/ 11 h 17"/>
                <a:gd name="T16" fmla="*/ 20 w 23"/>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0" y="17"/>
                  </a:moveTo>
                  <a:lnTo>
                    <a:pt x="11" y="11"/>
                  </a:lnTo>
                  <a:lnTo>
                    <a:pt x="5" y="8"/>
                  </a:lnTo>
                  <a:lnTo>
                    <a:pt x="0" y="6"/>
                  </a:lnTo>
                  <a:lnTo>
                    <a:pt x="2" y="0"/>
                  </a:lnTo>
                  <a:lnTo>
                    <a:pt x="8" y="2"/>
                  </a:lnTo>
                  <a:lnTo>
                    <a:pt x="14" y="5"/>
                  </a:lnTo>
                  <a:lnTo>
                    <a:pt x="23" y="11"/>
                  </a:lnTo>
                  <a:lnTo>
                    <a:pt x="2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1" name="Freeform 1397"/>
            <p:cNvSpPr>
              <a:spLocks/>
            </p:cNvSpPr>
            <p:nvPr/>
          </p:nvSpPr>
          <p:spPr bwMode="auto">
            <a:xfrm>
              <a:off x="4661" y="1369"/>
              <a:ext cx="3" cy="3"/>
            </a:xfrm>
            <a:custGeom>
              <a:avLst/>
              <a:gdLst>
                <a:gd name="T0" fmla="*/ 4 w 4"/>
                <a:gd name="T1" fmla="*/ 1 h 6"/>
                <a:gd name="T2" fmla="*/ 4 w 4"/>
                <a:gd name="T3" fmla="*/ 0 h 6"/>
                <a:gd name="T4" fmla="*/ 1 w 4"/>
                <a:gd name="T5" fmla="*/ 6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lnTo>
                    <a:pt x="4" y="0"/>
                  </a:lnTo>
                  <a:lnTo>
                    <a:pt x="1" y="6"/>
                  </a:lnTo>
                  <a:lnTo>
                    <a:pt x="0"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2" name="Freeform 1398"/>
            <p:cNvSpPr>
              <a:spLocks/>
            </p:cNvSpPr>
            <p:nvPr/>
          </p:nvSpPr>
          <p:spPr bwMode="auto">
            <a:xfrm>
              <a:off x="4527" y="1363"/>
              <a:ext cx="126" cy="16"/>
            </a:xfrm>
            <a:custGeom>
              <a:avLst/>
              <a:gdLst>
                <a:gd name="T0" fmla="*/ 250 w 252"/>
                <a:gd name="T1" fmla="*/ 7 h 31"/>
                <a:gd name="T2" fmla="*/ 237 w 252"/>
                <a:gd name="T3" fmla="*/ 6 h 31"/>
                <a:gd name="T4" fmla="*/ 223 w 252"/>
                <a:gd name="T5" fmla="*/ 6 h 31"/>
                <a:gd name="T6" fmla="*/ 192 w 252"/>
                <a:gd name="T7" fmla="*/ 6 h 31"/>
                <a:gd name="T8" fmla="*/ 158 w 252"/>
                <a:gd name="T9" fmla="*/ 7 h 31"/>
                <a:gd name="T10" fmla="*/ 124 w 252"/>
                <a:gd name="T11" fmla="*/ 10 h 31"/>
                <a:gd name="T12" fmla="*/ 90 w 252"/>
                <a:gd name="T13" fmla="*/ 15 h 31"/>
                <a:gd name="T14" fmla="*/ 57 w 252"/>
                <a:gd name="T15" fmla="*/ 21 h 31"/>
                <a:gd name="T16" fmla="*/ 27 w 252"/>
                <a:gd name="T17" fmla="*/ 27 h 31"/>
                <a:gd name="T18" fmla="*/ 1 w 252"/>
                <a:gd name="T19" fmla="*/ 31 h 31"/>
                <a:gd name="T20" fmla="*/ 0 w 252"/>
                <a:gd name="T21" fmla="*/ 25 h 31"/>
                <a:gd name="T22" fmla="*/ 26 w 252"/>
                <a:gd name="T23" fmla="*/ 21 h 31"/>
                <a:gd name="T24" fmla="*/ 56 w 252"/>
                <a:gd name="T25" fmla="*/ 15 h 31"/>
                <a:gd name="T26" fmla="*/ 89 w 252"/>
                <a:gd name="T27" fmla="*/ 9 h 31"/>
                <a:gd name="T28" fmla="*/ 122 w 252"/>
                <a:gd name="T29" fmla="*/ 4 h 31"/>
                <a:gd name="T30" fmla="*/ 158 w 252"/>
                <a:gd name="T31" fmla="*/ 1 h 31"/>
                <a:gd name="T32" fmla="*/ 192 w 252"/>
                <a:gd name="T33" fmla="*/ 0 h 31"/>
                <a:gd name="T34" fmla="*/ 223 w 252"/>
                <a:gd name="T35" fmla="*/ 0 h 31"/>
                <a:gd name="T36" fmla="*/ 238 w 252"/>
                <a:gd name="T37" fmla="*/ 0 h 31"/>
                <a:gd name="T38" fmla="*/ 252 w 252"/>
                <a:gd name="T39" fmla="*/ 1 h 31"/>
                <a:gd name="T40" fmla="*/ 250 w 252"/>
                <a:gd name="T4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31">
                  <a:moveTo>
                    <a:pt x="250" y="7"/>
                  </a:moveTo>
                  <a:lnTo>
                    <a:pt x="237" y="6"/>
                  </a:lnTo>
                  <a:lnTo>
                    <a:pt x="223" y="6"/>
                  </a:lnTo>
                  <a:lnTo>
                    <a:pt x="192" y="6"/>
                  </a:lnTo>
                  <a:lnTo>
                    <a:pt x="158" y="7"/>
                  </a:lnTo>
                  <a:lnTo>
                    <a:pt x="124" y="10"/>
                  </a:lnTo>
                  <a:lnTo>
                    <a:pt x="90" y="15"/>
                  </a:lnTo>
                  <a:lnTo>
                    <a:pt x="57" y="21"/>
                  </a:lnTo>
                  <a:lnTo>
                    <a:pt x="27" y="27"/>
                  </a:lnTo>
                  <a:lnTo>
                    <a:pt x="1" y="31"/>
                  </a:lnTo>
                  <a:lnTo>
                    <a:pt x="0" y="25"/>
                  </a:lnTo>
                  <a:lnTo>
                    <a:pt x="26" y="21"/>
                  </a:lnTo>
                  <a:lnTo>
                    <a:pt x="56" y="15"/>
                  </a:lnTo>
                  <a:lnTo>
                    <a:pt x="89" y="9"/>
                  </a:lnTo>
                  <a:lnTo>
                    <a:pt x="122" y="4"/>
                  </a:lnTo>
                  <a:lnTo>
                    <a:pt x="158" y="1"/>
                  </a:lnTo>
                  <a:lnTo>
                    <a:pt x="192" y="0"/>
                  </a:lnTo>
                  <a:lnTo>
                    <a:pt x="223" y="0"/>
                  </a:lnTo>
                  <a:lnTo>
                    <a:pt x="238" y="0"/>
                  </a:lnTo>
                  <a:lnTo>
                    <a:pt x="252" y="1"/>
                  </a:lnTo>
                  <a:lnTo>
                    <a:pt x="25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3" name="Freeform 1399"/>
            <p:cNvSpPr>
              <a:spLocks/>
            </p:cNvSpPr>
            <p:nvPr/>
          </p:nvSpPr>
          <p:spPr bwMode="auto">
            <a:xfrm>
              <a:off x="4652" y="1364"/>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4" name="Freeform 1400"/>
            <p:cNvSpPr>
              <a:spLocks/>
            </p:cNvSpPr>
            <p:nvPr/>
          </p:nvSpPr>
          <p:spPr bwMode="auto">
            <a:xfrm>
              <a:off x="4256" y="1328"/>
              <a:ext cx="272" cy="58"/>
            </a:xfrm>
            <a:custGeom>
              <a:avLst/>
              <a:gdLst>
                <a:gd name="T0" fmla="*/ 543 w 543"/>
                <a:gd name="T1" fmla="*/ 102 h 116"/>
                <a:gd name="T2" fmla="*/ 513 w 543"/>
                <a:gd name="T3" fmla="*/ 108 h 116"/>
                <a:gd name="T4" fmla="*/ 480 w 543"/>
                <a:gd name="T5" fmla="*/ 113 h 116"/>
                <a:gd name="T6" fmla="*/ 463 w 543"/>
                <a:gd name="T7" fmla="*/ 114 h 116"/>
                <a:gd name="T8" fmla="*/ 445 w 543"/>
                <a:gd name="T9" fmla="*/ 114 h 116"/>
                <a:gd name="T10" fmla="*/ 411 w 543"/>
                <a:gd name="T11" fmla="*/ 116 h 116"/>
                <a:gd name="T12" fmla="*/ 374 w 543"/>
                <a:gd name="T13" fmla="*/ 114 h 116"/>
                <a:gd name="T14" fmla="*/ 337 w 543"/>
                <a:gd name="T15" fmla="*/ 111 h 116"/>
                <a:gd name="T16" fmla="*/ 299 w 543"/>
                <a:gd name="T17" fmla="*/ 107 h 116"/>
                <a:gd name="T18" fmla="*/ 261 w 543"/>
                <a:gd name="T19" fmla="*/ 101 h 116"/>
                <a:gd name="T20" fmla="*/ 225 w 543"/>
                <a:gd name="T21" fmla="*/ 93 h 116"/>
                <a:gd name="T22" fmla="*/ 187 w 543"/>
                <a:gd name="T23" fmla="*/ 84 h 116"/>
                <a:gd name="T24" fmla="*/ 171 w 543"/>
                <a:gd name="T25" fmla="*/ 80 h 116"/>
                <a:gd name="T26" fmla="*/ 152 w 543"/>
                <a:gd name="T27" fmla="*/ 74 h 116"/>
                <a:gd name="T28" fmla="*/ 118 w 543"/>
                <a:gd name="T29" fmla="*/ 63 h 116"/>
                <a:gd name="T30" fmla="*/ 85 w 543"/>
                <a:gd name="T31" fmla="*/ 50 h 116"/>
                <a:gd name="T32" fmla="*/ 54 w 543"/>
                <a:gd name="T33" fmla="*/ 36 h 116"/>
                <a:gd name="T34" fmla="*/ 26 w 543"/>
                <a:gd name="T35" fmla="*/ 21 h 116"/>
                <a:gd name="T36" fmla="*/ 12 w 543"/>
                <a:gd name="T37" fmla="*/ 13 h 116"/>
                <a:gd name="T38" fmla="*/ 0 w 543"/>
                <a:gd name="T39" fmla="*/ 6 h 116"/>
                <a:gd name="T40" fmla="*/ 5 w 543"/>
                <a:gd name="T41" fmla="*/ 0 h 116"/>
                <a:gd name="T42" fmla="*/ 17 w 543"/>
                <a:gd name="T43" fmla="*/ 9 h 116"/>
                <a:gd name="T44" fmla="*/ 29 w 543"/>
                <a:gd name="T45" fmla="*/ 16 h 116"/>
                <a:gd name="T46" fmla="*/ 57 w 543"/>
                <a:gd name="T47" fmla="*/ 31 h 116"/>
                <a:gd name="T48" fmla="*/ 88 w 543"/>
                <a:gd name="T49" fmla="*/ 45 h 116"/>
                <a:gd name="T50" fmla="*/ 121 w 543"/>
                <a:gd name="T51" fmla="*/ 57 h 116"/>
                <a:gd name="T52" fmla="*/ 154 w 543"/>
                <a:gd name="T53" fmla="*/ 68 h 116"/>
                <a:gd name="T54" fmla="*/ 172 w 543"/>
                <a:gd name="T55" fmla="*/ 74 h 116"/>
                <a:gd name="T56" fmla="*/ 190 w 543"/>
                <a:gd name="T57" fmla="*/ 78 h 116"/>
                <a:gd name="T58" fmla="*/ 226 w 543"/>
                <a:gd name="T59" fmla="*/ 87 h 116"/>
                <a:gd name="T60" fmla="*/ 263 w 543"/>
                <a:gd name="T61" fmla="*/ 95 h 116"/>
                <a:gd name="T62" fmla="*/ 300 w 543"/>
                <a:gd name="T63" fmla="*/ 101 h 116"/>
                <a:gd name="T64" fmla="*/ 338 w 543"/>
                <a:gd name="T65" fmla="*/ 105 h 116"/>
                <a:gd name="T66" fmla="*/ 374 w 543"/>
                <a:gd name="T67" fmla="*/ 108 h 116"/>
                <a:gd name="T68" fmla="*/ 411 w 543"/>
                <a:gd name="T69" fmla="*/ 110 h 116"/>
                <a:gd name="T70" fmla="*/ 445 w 543"/>
                <a:gd name="T71" fmla="*/ 108 h 116"/>
                <a:gd name="T72" fmla="*/ 463 w 543"/>
                <a:gd name="T73" fmla="*/ 108 h 116"/>
                <a:gd name="T74" fmla="*/ 478 w 543"/>
                <a:gd name="T75" fmla="*/ 107 h 116"/>
                <a:gd name="T76" fmla="*/ 512 w 543"/>
                <a:gd name="T77" fmla="*/ 102 h 116"/>
                <a:gd name="T78" fmla="*/ 542 w 543"/>
                <a:gd name="T79" fmla="*/ 96 h 116"/>
                <a:gd name="T80" fmla="*/ 543 w 543"/>
                <a:gd name="T81"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3" h="116">
                  <a:moveTo>
                    <a:pt x="543" y="102"/>
                  </a:moveTo>
                  <a:lnTo>
                    <a:pt x="513" y="108"/>
                  </a:lnTo>
                  <a:lnTo>
                    <a:pt x="480" y="113"/>
                  </a:lnTo>
                  <a:lnTo>
                    <a:pt x="463" y="114"/>
                  </a:lnTo>
                  <a:lnTo>
                    <a:pt x="445" y="114"/>
                  </a:lnTo>
                  <a:lnTo>
                    <a:pt x="411" y="116"/>
                  </a:lnTo>
                  <a:lnTo>
                    <a:pt x="374" y="114"/>
                  </a:lnTo>
                  <a:lnTo>
                    <a:pt x="337" y="111"/>
                  </a:lnTo>
                  <a:lnTo>
                    <a:pt x="299" y="107"/>
                  </a:lnTo>
                  <a:lnTo>
                    <a:pt x="261" y="101"/>
                  </a:lnTo>
                  <a:lnTo>
                    <a:pt x="225" y="93"/>
                  </a:lnTo>
                  <a:lnTo>
                    <a:pt x="187" y="84"/>
                  </a:lnTo>
                  <a:lnTo>
                    <a:pt x="171" y="80"/>
                  </a:lnTo>
                  <a:lnTo>
                    <a:pt x="152" y="74"/>
                  </a:lnTo>
                  <a:lnTo>
                    <a:pt x="118" y="63"/>
                  </a:lnTo>
                  <a:lnTo>
                    <a:pt x="85" y="50"/>
                  </a:lnTo>
                  <a:lnTo>
                    <a:pt x="54" y="36"/>
                  </a:lnTo>
                  <a:lnTo>
                    <a:pt x="26" y="21"/>
                  </a:lnTo>
                  <a:lnTo>
                    <a:pt x="12" y="13"/>
                  </a:lnTo>
                  <a:lnTo>
                    <a:pt x="0" y="6"/>
                  </a:lnTo>
                  <a:lnTo>
                    <a:pt x="5" y="0"/>
                  </a:lnTo>
                  <a:lnTo>
                    <a:pt x="17" y="9"/>
                  </a:lnTo>
                  <a:lnTo>
                    <a:pt x="29" y="16"/>
                  </a:lnTo>
                  <a:lnTo>
                    <a:pt x="57" y="31"/>
                  </a:lnTo>
                  <a:lnTo>
                    <a:pt x="88" y="45"/>
                  </a:lnTo>
                  <a:lnTo>
                    <a:pt x="121" y="57"/>
                  </a:lnTo>
                  <a:lnTo>
                    <a:pt x="154" y="68"/>
                  </a:lnTo>
                  <a:lnTo>
                    <a:pt x="172" y="74"/>
                  </a:lnTo>
                  <a:lnTo>
                    <a:pt x="190" y="78"/>
                  </a:lnTo>
                  <a:lnTo>
                    <a:pt x="226" y="87"/>
                  </a:lnTo>
                  <a:lnTo>
                    <a:pt x="263" y="95"/>
                  </a:lnTo>
                  <a:lnTo>
                    <a:pt x="300" y="101"/>
                  </a:lnTo>
                  <a:lnTo>
                    <a:pt x="338" y="105"/>
                  </a:lnTo>
                  <a:lnTo>
                    <a:pt x="374" y="108"/>
                  </a:lnTo>
                  <a:lnTo>
                    <a:pt x="411" y="110"/>
                  </a:lnTo>
                  <a:lnTo>
                    <a:pt x="445" y="108"/>
                  </a:lnTo>
                  <a:lnTo>
                    <a:pt x="463" y="108"/>
                  </a:lnTo>
                  <a:lnTo>
                    <a:pt x="478" y="107"/>
                  </a:lnTo>
                  <a:lnTo>
                    <a:pt x="512" y="102"/>
                  </a:lnTo>
                  <a:lnTo>
                    <a:pt x="542" y="96"/>
                  </a:lnTo>
                  <a:lnTo>
                    <a:pt x="543"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5" name="Freeform 1401"/>
            <p:cNvSpPr>
              <a:spLocks/>
            </p:cNvSpPr>
            <p:nvPr/>
          </p:nvSpPr>
          <p:spPr bwMode="auto">
            <a:xfrm>
              <a:off x="4527" y="1376"/>
              <a:ext cx="1" cy="3"/>
            </a:xfrm>
            <a:custGeom>
              <a:avLst/>
              <a:gdLst>
                <a:gd name="T0" fmla="*/ 1 w 1"/>
                <a:gd name="T1" fmla="*/ 6 h 6"/>
                <a:gd name="T2" fmla="*/ 0 w 1"/>
                <a:gd name="T3" fmla="*/ 0 h 6"/>
                <a:gd name="T4" fmla="*/ 1 w 1"/>
                <a:gd name="T5" fmla="*/ 6 h 6"/>
              </a:gdLst>
              <a:ahLst/>
              <a:cxnLst>
                <a:cxn ang="0">
                  <a:pos x="T0" y="T1"/>
                </a:cxn>
                <a:cxn ang="0">
                  <a:pos x="T2" y="T3"/>
                </a:cxn>
                <a:cxn ang="0">
                  <a:pos x="T4" y="T5"/>
                </a:cxn>
              </a:cxnLst>
              <a:rect l="0" t="0" r="r" b="b"/>
              <a:pathLst>
                <a:path w="1" h="6">
                  <a:moveTo>
                    <a:pt x="1" y="6"/>
                  </a:move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6" name="Freeform 1402"/>
            <p:cNvSpPr>
              <a:spLocks/>
            </p:cNvSpPr>
            <p:nvPr/>
          </p:nvSpPr>
          <p:spPr bwMode="auto">
            <a:xfrm>
              <a:off x="4218" y="1313"/>
              <a:ext cx="40" cy="18"/>
            </a:xfrm>
            <a:custGeom>
              <a:avLst/>
              <a:gdLst>
                <a:gd name="T0" fmla="*/ 77 w 82"/>
                <a:gd name="T1" fmla="*/ 36 h 36"/>
                <a:gd name="T2" fmla="*/ 59 w 82"/>
                <a:gd name="T3" fmla="*/ 22 h 36"/>
                <a:gd name="T4" fmla="*/ 50 w 82"/>
                <a:gd name="T5" fmla="*/ 16 h 36"/>
                <a:gd name="T6" fmla="*/ 39 w 82"/>
                <a:gd name="T7" fmla="*/ 12 h 36"/>
                <a:gd name="T8" fmla="*/ 30 w 82"/>
                <a:gd name="T9" fmla="*/ 7 h 36"/>
                <a:gd name="T10" fmla="*/ 26 w 82"/>
                <a:gd name="T11" fmla="*/ 6 h 36"/>
                <a:gd name="T12" fmla="*/ 21 w 82"/>
                <a:gd name="T13" fmla="*/ 6 h 36"/>
                <a:gd name="T14" fmla="*/ 12 w 82"/>
                <a:gd name="T15" fmla="*/ 7 h 36"/>
                <a:gd name="T16" fmla="*/ 8 w 82"/>
                <a:gd name="T17" fmla="*/ 9 h 36"/>
                <a:gd name="T18" fmla="*/ 3 w 82"/>
                <a:gd name="T19" fmla="*/ 12 h 36"/>
                <a:gd name="T20" fmla="*/ 0 w 82"/>
                <a:gd name="T21" fmla="*/ 6 h 36"/>
                <a:gd name="T22" fmla="*/ 5 w 82"/>
                <a:gd name="T23" fmla="*/ 3 h 36"/>
                <a:gd name="T24" fmla="*/ 11 w 82"/>
                <a:gd name="T25" fmla="*/ 1 h 36"/>
                <a:gd name="T26" fmla="*/ 21 w 82"/>
                <a:gd name="T27" fmla="*/ 0 h 36"/>
                <a:gd name="T28" fmla="*/ 27 w 82"/>
                <a:gd name="T29" fmla="*/ 0 h 36"/>
                <a:gd name="T30" fmla="*/ 32 w 82"/>
                <a:gd name="T31" fmla="*/ 1 h 36"/>
                <a:gd name="T32" fmla="*/ 42 w 82"/>
                <a:gd name="T33" fmla="*/ 6 h 36"/>
                <a:gd name="T34" fmla="*/ 53 w 82"/>
                <a:gd name="T35" fmla="*/ 12 h 36"/>
                <a:gd name="T36" fmla="*/ 63 w 82"/>
                <a:gd name="T37" fmla="*/ 18 h 36"/>
                <a:gd name="T38" fmla="*/ 82 w 82"/>
                <a:gd name="T39" fmla="*/ 31 h 36"/>
                <a:gd name="T40" fmla="*/ 77 w 82"/>
                <a:gd name="T4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36">
                  <a:moveTo>
                    <a:pt x="77" y="36"/>
                  </a:moveTo>
                  <a:lnTo>
                    <a:pt x="59" y="22"/>
                  </a:lnTo>
                  <a:lnTo>
                    <a:pt x="50" y="16"/>
                  </a:lnTo>
                  <a:lnTo>
                    <a:pt x="39" y="12"/>
                  </a:lnTo>
                  <a:lnTo>
                    <a:pt x="30" y="7"/>
                  </a:lnTo>
                  <a:lnTo>
                    <a:pt x="26" y="6"/>
                  </a:lnTo>
                  <a:lnTo>
                    <a:pt x="21" y="6"/>
                  </a:lnTo>
                  <a:lnTo>
                    <a:pt x="12" y="7"/>
                  </a:lnTo>
                  <a:lnTo>
                    <a:pt x="8" y="9"/>
                  </a:lnTo>
                  <a:lnTo>
                    <a:pt x="3" y="12"/>
                  </a:lnTo>
                  <a:lnTo>
                    <a:pt x="0" y="6"/>
                  </a:lnTo>
                  <a:lnTo>
                    <a:pt x="5" y="3"/>
                  </a:lnTo>
                  <a:lnTo>
                    <a:pt x="11" y="1"/>
                  </a:lnTo>
                  <a:lnTo>
                    <a:pt x="21" y="0"/>
                  </a:lnTo>
                  <a:lnTo>
                    <a:pt x="27" y="0"/>
                  </a:lnTo>
                  <a:lnTo>
                    <a:pt x="32" y="1"/>
                  </a:lnTo>
                  <a:lnTo>
                    <a:pt x="42" y="6"/>
                  </a:lnTo>
                  <a:lnTo>
                    <a:pt x="53" y="12"/>
                  </a:lnTo>
                  <a:lnTo>
                    <a:pt x="63" y="18"/>
                  </a:lnTo>
                  <a:lnTo>
                    <a:pt x="82" y="31"/>
                  </a:lnTo>
                  <a:lnTo>
                    <a:pt x="7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7" name="Freeform 1403"/>
            <p:cNvSpPr>
              <a:spLocks/>
            </p:cNvSpPr>
            <p:nvPr/>
          </p:nvSpPr>
          <p:spPr bwMode="auto">
            <a:xfrm>
              <a:off x="4195" y="1317"/>
              <a:ext cx="24" cy="48"/>
            </a:xfrm>
            <a:custGeom>
              <a:avLst/>
              <a:gdLst>
                <a:gd name="T0" fmla="*/ 48 w 48"/>
                <a:gd name="T1" fmla="*/ 5 h 97"/>
                <a:gd name="T2" fmla="*/ 44 w 48"/>
                <a:gd name="T3" fmla="*/ 8 h 97"/>
                <a:gd name="T4" fmla="*/ 38 w 48"/>
                <a:gd name="T5" fmla="*/ 14 h 97"/>
                <a:gd name="T6" fmla="*/ 28 w 48"/>
                <a:gd name="T7" fmla="*/ 24 h 97"/>
                <a:gd name="T8" fmla="*/ 19 w 48"/>
                <a:gd name="T9" fmla="*/ 35 h 97"/>
                <a:gd name="T10" fmla="*/ 13 w 48"/>
                <a:gd name="T11" fmla="*/ 48 h 97"/>
                <a:gd name="T12" fmla="*/ 9 w 48"/>
                <a:gd name="T13" fmla="*/ 61 h 97"/>
                <a:gd name="T14" fmla="*/ 6 w 48"/>
                <a:gd name="T15" fmla="*/ 73 h 97"/>
                <a:gd name="T16" fmla="*/ 6 w 48"/>
                <a:gd name="T17" fmla="*/ 79 h 97"/>
                <a:gd name="T18" fmla="*/ 7 w 48"/>
                <a:gd name="T19" fmla="*/ 83 h 97"/>
                <a:gd name="T20" fmla="*/ 9 w 48"/>
                <a:gd name="T21" fmla="*/ 89 h 97"/>
                <a:gd name="T22" fmla="*/ 12 w 48"/>
                <a:gd name="T23" fmla="*/ 94 h 97"/>
                <a:gd name="T24" fmla="*/ 6 w 48"/>
                <a:gd name="T25" fmla="*/ 97 h 97"/>
                <a:gd name="T26" fmla="*/ 3 w 48"/>
                <a:gd name="T27" fmla="*/ 91 h 97"/>
                <a:gd name="T28" fmla="*/ 1 w 48"/>
                <a:gd name="T29" fmla="*/ 85 h 97"/>
                <a:gd name="T30" fmla="*/ 0 w 48"/>
                <a:gd name="T31" fmla="*/ 79 h 97"/>
                <a:gd name="T32" fmla="*/ 0 w 48"/>
                <a:gd name="T33" fmla="*/ 71 h 97"/>
                <a:gd name="T34" fmla="*/ 3 w 48"/>
                <a:gd name="T35" fmla="*/ 59 h 97"/>
                <a:gd name="T36" fmla="*/ 7 w 48"/>
                <a:gd name="T37" fmla="*/ 45 h 97"/>
                <a:gd name="T38" fmla="*/ 15 w 48"/>
                <a:gd name="T39" fmla="*/ 32 h 97"/>
                <a:gd name="T40" fmla="*/ 24 w 48"/>
                <a:gd name="T41" fmla="*/ 20 h 97"/>
                <a:gd name="T42" fmla="*/ 33 w 48"/>
                <a:gd name="T43" fmla="*/ 9 h 97"/>
                <a:gd name="T44" fmla="*/ 39 w 48"/>
                <a:gd name="T45" fmla="*/ 3 h 97"/>
                <a:gd name="T46" fmla="*/ 45 w 48"/>
                <a:gd name="T47" fmla="*/ 0 h 97"/>
                <a:gd name="T48" fmla="*/ 48 w 48"/>
                <a:gd name="T4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97">
                  <a:moveTo>
                    <a:pt x="48" y="5"/>
                  </a:moveTo>
                  <a:lnTo>
                    <a:pt x="44" y="8"/>
                  </a:lnTo>
                  <a:lnTo>
                    <a:pt x="38" y="14"/>
                  </a:lnTo>
                  <a:lnTo>
                    <a:pt x="28" y="24"/>
                  </a:lnTo>
                  <a:lnTo>
                    <a:pt x="19" y="35"/>
                  </a:lnTo>
                  <a:lnTo>
                    <a:pt x="13" y="48"/>
                  </a:lnTo>
                  <a:lnTo>
                    <a:pt x="9" y="61"/>
                  </a:lnTo>
                  <a:lnTo>
                    <a:pt x="6" y="73"/>
                  </a:lnTo>
                  <a:lnTo>
                    <a:pt x="6" y="79"/>
                  </a:lnTo>
                  <a:lnTo>
                    <a:pt x="7" y="83"/>
                  </a:lnTo>
                  <a:lnTo>
                    <a:pt x="9" y="89"/>
                  </a:lnTo>
                  <a:lnTo>
                    <a:pt x="12" y="94"/>
                  </a:lnTo>
                  <a:lnTo>
                    <a:pt x="6" y="97"/>
                  </a:lnTo>
                  <a:lnTo>
                    <a:pt x="3" y="91"/>
                  </a:lnTo>
                  <a:lnTo>
                    <a:pt x="1" y="85"/>
                  </a:lnTo>
                  <a:lnTo>
                    <a:pt x="0" y="79"/>
                  </a:lnTo>
                  <a:lnTo>
                    <a:pt x="0" y="71"/>
                  </a:lnTo>
                  <a:lnTo>
                    <a:pt x="3" y="59"/>
                  </a:lnTo>
                  <a:lnTo>
                    <a:pt x="7" y="45"/>
                  </a:lnTo>
                  <a:lnTo>
                    <a:pt x="15" y="32"/>
                  </a:lnTo>
                  <a:lnTo>
                    <a:pt x="24" y="20"/>
                  </a:lnTo>
                  <a:lnTo>
                    <a:pt x="33" y="9"/>
                  </a:lnTo>
                  <a:lnTo>
                    <a:pt x="39" y="3"/>
                  </a:lnTo>
                  <a:lnTo>
                    <a:pt x="45" y="0"/>
                  </a:lnTo>
                  <a:lnTo>
                    <a:pt x="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8" name="Freeform 1404"/>
            <p:cNvSpPr>
              <a:spLocks/>
            </p:cNvSpPr>
            <p:nvPr/>
          </p:nvSpPr>
          <p:spPr bwMode="auto">
            <a:xfrm>
              <a:off x="4218" y="1316"/>
              <a:ext cx="1" cy="3"/>
            </a:xfrm>
            <a:custGeom>
              <a:avLst/>
              <a:gdLst>
                <a:gd name="T0" fmla="*/ 0 w 3"/>
                <a:gd name="T1" fmla="*/ 0 h 6"/>
                <a:gd name="T2" fmla="*/ 0 w 3"/>
                <a:gd name="T3" fmla="*/ 1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0" y="1"/>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09" name="Freeform 1405"/>
            <p:cNvSpPr>
              <a:spLocks/>
            </p:cNvSpPr>
            <p:nvPr/>
          </p:nvSpPr>
          <p:spPr bwMode="auto">
            <a:xfrm>
              <a:off x="4198" y="1362"/>
              <a:ext cx="41" cy="48"/>
            </a:xfrm>
            <a:custGeom>
              <a:avLst/>
              <a:gdLst>
                <a:gd name="T0" fmla="*/ 0 w 81"/>
                <a:gd name="T1" fmla="*/ 4 h 96"/>
                <a:gd name="T2" fmla="*/ 0 w 81"/>
                <a:gd name="T3" fmla="*/ 0 h 96"/>
                <a:gd name="T4" fmla="*/ 4 w 81"/>
                <a:gd name="T5" fmla="*/ 0 h 96"/>
                <a:gd name="T6" fmla="*/ 10 w 81"/>
                <a:gd name="T7" fmla="*/ 1 h 96"/>
                <a:gd name="T8" fmla="*/ 16 w 81"/>
                <a:gd name="T9" fmla="*/ 4 h 96"/>
                <a:gd name="T10" fmla="*/ 30 w 81"/>
                <a:gd name="T11" fmla="*/ 13 h 96"/>
                <a:gd name="T12" fmla="*/ 39 w 81"/>
                <a:gd name="T13" fmla="*/ 19 h 96"/>
                <a:gd name="T14" fmla="*/ 47 w 81"/>
                <a:gd name="T15" fmla="*/ 25 h 96"/>
                <a:gd name="T16" fmla="*/ 56 w 81"/>
                <a:gd name="T17" fmla="*/ 33 h 96"/>
                <a:gd name="T18" fmla="*/ 63 w 81"/>
                <a:gd name="T19" fmla="*/ 42 h 96"/>
                <a:gd name="T20" fmla="*/ 69 w 81"/>
                <a:gd name="T21" fmla="*/ 49 h 96"/>
                <a:gd name="T22" fmla="*/ 75 w 81"/>
                <a:gd name="T23" fmla="*/ 58 h 96"/>
                <a:gd name="T24" fmla="*/ 80 w 81"/>
                <a:gd name="T25" fmla="*/ 67 h 96"/>
                <a:gd name="T26" fmla="*/ 81 w 81"/>
                <a:gd name="T27" fmla="*/ 76 h 96"/>
                <a:gd name="T28" fmla="*/ 81 w 81"/>
                <a:gd name="T29" fmla="*/ 82 h 96"/>
                <a:gd name="T30" fmla="*/ 80 w 81"/>
                <a:gd name="T31" fmla="*/ 87 h 96"/>
                <a:gd name="T32" fmla="*/ 80 w 81"/>
                <a:gd name="T33" fmla="*/ 92 h 96"/>
                <a:gd name="T34" fmla="*/ 77 w 81"/>
                <a:gd name="T35" fmla="*/ 96 h 96"/>
                <a:gd name="T36" fmla="*/ 71 w 81"/>
                <a:gd name="T37" fmla="*/ 93 h 96"/>
                <a:gd name="T38" fmla="*/ 74 w 81"/>
                <a:gd name="T39" fmla="*/ 90 h 96"/>
                <a:gd name="T40" fmla="*/ 74 w 81"/>
                <a:gd name="T41" fmla="*/ 86 h 96"/>
                <a:gd name="T42" fmla="*/ 75 w 81"/>
                <a:gd name="T43" fmla="*/ 81 h 96"/>
                <a:gd name="T44" fmla="*/ 74 w 81"/>
                <a:gd name="T45" fmla="*/ 78 h 96"/>
                <a:gd name="T46" fmla="*/ 74 w 81"/>
                <a:gd name="T47" fmla="*/ 70 h 96"/>
                <a:gd name="T48" fmla="*/ 69 w 81"/>
                <a:gd name="T49" fmla="*/ 61 h 96"/>
                <a:gd name="T50" fmla="*/ 65 w 81"/>
                <a:gd name="T51" fmla="*/ 54 h 96"/>
                <a:gd name="T52" fmla="*/ 57 w 81"/>
                <a:gd name="T53" fmla="*/ 45 h 96"/>
                <a:gd name="T54" fmla="*/ 51 w 81"/>
                <a:gd name="T55" fmla="*/ 37 h 96"/>
                <a:gd name="T56" fmla="*/ 42 w 81"/>
                <a:gd name="T57" fmla="*/ 31 h 96"/>
                <a:gd name="T58" fmla="*/ 35 w 81"/>
                <a:gd name="T59" fmla="*/ 24 h 96"/>
                <a:gd name="T60" fmla="*/ 27 w 81"/>
                <a:gd name="T61" fmla="*/ 18 h 96"/>
                <a:gd name="T62" fmla="*/ 13 w 81"/>
                <a:gd name="T63" fmla="*/ 10 h 96"/>
                <a:gd name="T64" fmla="*/ 7 w 81"/>
                <a:gd name="T65" fmla="*/ 7 h 96"/>
                <a:gd name="T66" fmla="*/ 4 w 81"/>
                <a:gd name="T67" fmla="*/ 6 h 96"/>
                <a:gd name="T68" fmla="*/ 4 w 81"/>
                <a:gd name="T69" fmla="*/ 6 h 96"/>
                <a:gd name="T70" fmla="*/ 6 w 81"/>
                <a:gd name="T71" fmla="*/ 4 h 96"/>
                <a:gd name="T72" fmla="*/ 0 w 81"/>
                <a:gd name="T7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6">
                  <a:moveTo>
                    <a:pt x="0" y="4"/>
                  </a:moveTo>
                  <a:lnTo>
                    <a:pt x="0" y="0"/>
                  </a:lnTo>
                  <a:lnTo>
                    <a:pt x="4" y="0"/>
                  </a:lnTo>
                  <a:lnTo>
                    <a:pt x="10" y="1"/>
                  </a:lnTo>
                  <a:lnTo>
                    <a:pt x="16" y="4"/>
                  </a:lnTo>
                  <a:lnTo>
                    <a:pt x="30" y="13"/>
                  </a:lnTo>
                  <a:lnTo>
                    <a:pt x="39" y="19"/>
                  </a:lnTo>
                  <a:lnTo>
                    <a:pt x="47" y="25"/>
                  </a:lnTo>
                  <a:lnTo>
                    <a:pt x="56" y="33"/>
                  </a:lnTo>
                  <a:lnTo>
                    <a:pt x="63" y="42"/>
                  </a:lnTo>
                  <a:lnTo>
                    <a:pt x="69" y="49"/>
                  </a:lnTo>
                  <a:lnTo>
                    <a:pt x="75" y="58"/>
                  </a:lnTo>
                  <a:lnTo>
                    <a:pt x="80" y="67"/>
                  </a:lnTo>
                  <a:lnTo>
                    <a:pt x="81" y="76"/>
                  </a:lnTo>
                  <a:lnTo>
                    <a:pt x="81" y="82"/>
                  </a:lnTo>
                  <a:lnTo>
                    <a:pt x="80" y="87"/>
                  </a:lnTo>
                  <a:lnTo>
                    <a:pt x="80" y="92"/>
                  </a:lnTo>
                  <a:lnTo>
                    <a:pt x="77" y="96"/>
                  </a:lnTo>
                  <a:lnTo>
                    <a:pt x="71" y="93"/>
                  </a:lnTo>
                  <a:lnTo>
                    <a:pt x="74" y="90"/>
                  </a:lnTo>
                  <a:lnTo>
                    <a:pt x="74" y="86"/>
                  </a:lnTo>
                  <a:lnTo>
                    <a:pt x="75" y="81"/>
                  </a:lnTo>
                  <a:lnTo>
                    <a:pt x="74" y="78"/>
                  </a:lnTo>
                  <a:lnTo>
                    <a:pt x="74" y="70"/>
                  </a:lnTo>
                  <a:lnTo>
                    <a:pt x="69" y="61"/>
                  </a:lnTo>
                  <a:lnTo>
                    <a:pt x="65" y="54"/>
                  </a:lnTo>
                  <a:lnTo>
                    <a:pt x="57" y="45"/>
                  </a:lnTo>
                  <a:lnTo>
                    <a:pt x="51" y="37"/>
                  </a:lnTo>
                  <a:lnTo>
                    <a:pt x="42" y="31"/>
                  </a:lnTo>
                  <a:lnTo>
                    <a:pt x="35" y="24"/>
                  </a:lnTo>
                  <a:lnTo>
                    <a:pt x="27" y="18"/>
                  </a:lnTo>
                  <a:lnTo>
                    <a:pt x="13" y="10"/>
                  </a:lnTo>
                  <a:lnTo>
                    <a:pt x="7" y="7"/>
                  </a:lnTo>
                  <a:lnTo>
                    <a:pt x="4" y="6"/>
                  </a:lnTo>
                  <a:lnTo>
                    <a:pt x="4" y="6"/>
                  </a:lnTo>
                  <a:lnTo>
                    <a:pt x="6"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0" name="Freeform 1406"/>
            <p:cNvSpPr>
              <a:spLocks/>
            </p:cNvSpPr>
            <p:nvPr/>
          </p:nvSpPr>
          <p:spPr bwMode="auto">
            <a:xfrm>
              <a:off x="4198" y="1363"/>
              <a:ext cx="3" cy="2"/>
            </a:xfrm>
            <a:custGeom>
              <a:avLst/>
              <a:gdLst>
                <a:gd name="T0" fmla="*/ 0 w 6"/>
                <a:gd name="T1" fmla="*/ 3 h 3"/>
                <a:gd name="T2" fmla="*/ 6 w 6"/>
                <a:gd name="T3" fmla="*/ 1 h 3"/>
                <a:gd name="T4" fmla="*/ 0 w 6"/>
                <a:gd name="T5" fmla="*/ 1 h 3"/>
                <a:gd name="T6" fmla="*/ 6 w 6"/>
                <a:gd name="T7" fmla="*/ 0 h 3"/>
                <a:gd name="T8" fmla="*/ 0 w 6"/>
                <a:gd name="T9" fmla="*/ 3 h 3"/>
              </a:gdLst>
              <a:ahLst/>
              <a:cxnLst>
                <a:cxn ang="0">
                  <a:pos x="T0" y="T1"/>
                </a:cxn>
                <a:cxn ang="0">
                  <a:pos x="T2" y="T3"/>
                </a:cxn>
                <a:cxn ang="0">
                  <a:pos x="T4" y="T5"/>
                </a:cxn>
                <a:cxn ang="0">
                  <a:pos x="T6" y="T7"/>
                </a:cxn>
                <a:cxn ang="0">
                  <a:pos x="T8" y="T9"/>
                </a:cxn>
              </a:cxnLst>
              <a:rect l="0" t="0" r="r" b="b"/>
              <a:pathLst>
                <a:path w="6" h="3">
                  <a:moveTo>
                    <a:pt x="0" y="3"/>
                  </a:moveTo>
                  <a:lnTo>
                    <a:pt x="6" y="1"/>
                  </a:lnTo>
                  <a:lnTo>
                    <a:pt x="0" y="1"/>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1" name="Freeform 1407"/>
            <p:cNvSpPr>
              <a:spLocks/>
            </p:cNvSpPr>
            <p:nvPr/>
          </p:nvSpPr>
          <p:spPr bwMode="auto">
            <a:xfrm>
              <a:off x="4199" y="1409"/>
              <a:ext cx="37" cy="24"/>
            </a:xfrm>
            <a:custGeom>
              <a:avLst/>
              <a:gdLst>
                <a:gd name="T0" fmla="*/ 76 w 76"/>
                <a:gd name="T1" fmla="*/ 3 h 48"/>
                <a:gd name="T2" fmla="*/ 70 w 76"/>
                <a:gd name="T3" fmla="*/ 12 h 48"/>
                <a:gd name="T4" fmla="*/ 62 w 76"/>
                <a:gd name="T5" fmla="*/ 21 h 48"/>
                <a:gd name="T6" fmla="*/ 55 w 76"/>
                <a:gd name="T7" fmla="*/ 29 h 48"/>
                <a:gd name="T8" fmla="*/ 44 w 76"/>
                <a:gd name="T9" fmla="*/ 33 h 48"/>
                <a:gd name="T10" fmla="*/ 35 w 76"/>
                <a:gd name="T11" fmla="*/ 39 h 48"/>
                <a:gd name="T12" fmla="*/ 25 w 76"/>
                <a:gd name="T13" fmla="*/ 42 h 48"/>
                <a:gd name="T14" fmla="*/ 14 w 76"/>
                <a:gd name="T15" fmla="*/ 45 h 48"/>
                <a:gd name="T16" fmla="*/ 2 w 76"/>
                <a:gd name="T17" fmla="*/ 48 h 48"/>
                <a:gd name="T18" fmla="*/ 0 w 76"/>
                <a:gd name="T19" fmla="*/ 42 h 48"/>
                <a:gd name="T20" fmla="*/ 11 w 76"/>
                <a:gd name="T21" fmla="*/ 39 h 48"/>
                <a:gd name="T22" fmla="*/ 21 w 76"/>
                <a:gd name="T23" fmla="*/ 36 h 48"/>
                <a:gd name="T24" fmla="*/ 32 w 76"/>
                <a:gd name="T25" fmla="*/ 33 h 48"/>
                <a:gd name="T26" fmla="*/ 41 w 76"/>
                <a:gd name="T27" fmla="*/ 29 h 48"/>
                <a:gd name="T28" fmla="*/ 50 w 76"/>
                <a:gd name="T29" fmla="*/ 23 h 48"/>
                <a:gd name="T30" fmla="*/ 58 w 76"/>
                <a:gd name="T31" fmla="*/ 17 h 48"/>
                <a:gd name="T32" fmla="*/ 65 w 76"/>
                <a:gd name="T33" fmla="*/ 9 h 48"/>
                <a:gd name="T34" fmla="*/ 71 w 76"/>
                <a:gd name="T35" fmla="*/ 0 h 48"/>
                <a:gd name="T36" fmla="*/ 76 w 76"/>
                <a:gd name="T3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48">
                  <a:moveTo>
                    <a:pt x="76" y="3"/>
                  </a:moveTo>
                  <a:lnTo>
                    <a:pt x="70" y="12"/>
                  </a:lnTo>
                  <a:lnTo>
                    <a:pt x="62" y="21"/>
                  </a:lnTo>
                  <a:lnTo>
                    <a:pt x="55" y="29"/>
                  </a:lnTo>
                  <a:lnTo>
                    <a:pt x="44" y="33"/>
                  </a:lnTo>
                  <a:lnTo>
                    <a:pt x="35" y="39"/>
                  </a:lnTo>
                  <a:lnTo>
                    <a:pt x="25" y="42"/>
                  </a:lnTo>
                  <a:lnTo>
                    <a:pt x="14" y="45"/>
                  </a:lnTo>
                  <a:lnTo>
                    <a:pt x="2" y="48"/>
                  </a:lnTo>
                  <a:lnTo>
                    <a:pt x="0" y="42"/>
                  </a:lnTo>
                  <a:lnTo>
                    <a:pt x="11" y="39"/>
                  </a:lnTo>
                  <a:lnTo>
                    <a:pt x="21" y="36"/>
                  </a:lnTo>
                  <a:lnTo>
                    <a:pt x="32" y="33"/>
                  </a:lnTo>
                  <a:lnTo>
                    <a:pt x="41" y="29"/>
                  </a:lnTo>
                  <a:lnTo>
                    <a:pt x="50" y="23"/>
                  </a:lnTo>
                  <a:lnTo>
                    <a:pt x="58" y="17"/>
                  </a:lnTo>
                  <a:lnTo>
                    <a:pt x="65" y="9"/>
                  </a:lnTo>
                  <a:lnTo>
                    <a:pt x="71" y="0"/>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2" name="Freeform 1408"/>
            <p:cNvSpPr>
              <a:spLocks/>
            </p:cNvSpPr>
            <p:nvPr/>
          </p:nvSpPr>
          <p:spPr bwMode="auto">
            <a:xfrm>
              <a:off x="4192" y="1430"/>
              <a:ext cx="15" cy="53"/>
            </a:xfrm>
            <a:custGeom>
              <a:avLst/>
              <a:gdLst>
                <a:gd name="T0" fmla="*/ 15 w 30"/>
                <a:gd name="T1" fmla="*/ 6 h 107"/>
                <a:gd name="T2" fmla="*/ 15 w 30"/>
                <a:gd name="T3" fmla="*/ 6 h 107"/>
                <a:gd name="T4" fmla="*/ 13 w 30"/>
                <a:gd name="T5" fmla="*/ 6 h 107"/>
                <a:gd name="T6" fmla="*/ 10 w 30"/>
                <a:gd name="T7" fmla="*/ 9 h 107"/>
                <a:gd name="T8" fmla="*/ 9 w 30"/>
                <a:gd name="T9" fmla="*/ 12 h 107"/>
                <a:gd name="T10" fmla="*/ 7 w 30"/>
                <a:gd name="T11" fmla="*/ 18 h 107"/>
                <a:gd name="T12" fmla="*/ 6 w 30"/>
                <a:gd name="T13" fmla="*/ 24 h 107"/>
                <a:gd name="T14" fmla="*/ 6 w 30"/>
                <a:gd name="T15" fmla="*/ 32 h 107"/>
                <a:gd name="T16" fmla="*/ 6 w 30"/>
                <a:gd name="T17" fmla="*/ 50 h 107"/>
                <a:gd name="T18" fmla="*/ 7 w 30"/>
                <a:gd name="T19" fmla="*/ 57 h 107"/>
                <a:gd name="T20" fmla="*/ 9 w 30"/>
                <a:gd name="T21" fmla="*/ 66 h 107"/>
                <a:gd name="T22" fmla="*/ 12 w 30"/>
                <a:gd name="T23" fmla="*/ 74 h 107"/>
                <a:gd name="T24" fmla="*/ 15 w 30"/>
                <a:gd name="T25" fmla="*/ 82 h 107"/>
                <a:gd name="T26" fmla="*/ 18 w 30"/>
                <a:gd name="T27" fmla="*/ 89 h 107"/>
                <a:gd name="T28" fmla="*/ 21 w 30"/>
                <a:gd name="T29" fmla="*/ 95 h 107"/>
                <a:gd name="T30" fmla="*/ 25 w 30"/>
                <a:gd name="T31" fmla="*/ 98 h 107"/>
                <a:gd name="T32" fmla="*/ 27 w 30"/>
                <a:gd name="T33" fmla="*/ 100 h 107"/>
                <a:gd name="T34" fmla="*/ 30 w 30"/>
                <a:gd name="T35" fmla="*/ 101 h 107"/>
                <a:gd name="T36" fmla="*/ 27 w 30"/>
                <a:gd name="T37" fmla="*/ 107 h 107"/>
                <a:gd name="T38" fmla="*/ 24 w 30"/>
                <a:gd name="T39" fmla="*/ 106 h 107"/>
                <a:gd name="T40" fmla="*/ 21 w 30"/>
                <a:gd name="T41" fmla="*/ 104 h 107"/>
                <a:gd name="T42" fmla="*/ 16 w 30"/>
                <a:gd name="T43" fmla="*/ 98 h 107"/>
                <a:gd name="T44" fmla="*/ 12 w 30"/>
                <a:gd name="T45" fmla="*/ 92 h 107"/>
                <a:gd name="T46" fmla="*/ 9 w 30"/>
                <a:gd name="T47" fmla="*/ 85 h 107"/>
                <a:gd name="T48" fmla="*/ 6 w 30"/>
                <a:gd name="T49" fmla="*/ 77 h 107"/>
                <a:gd name="T50" fmla="*/ 3 w 30"/>
                <a:gd name="T51" fmla="*/ 68 h 107"/>
                <a:gd name="T52" fmla="*/ 1 w 30"/>
                <a:gd name="T53" fmla="*/ 59 h 107"/>
                <a:gd name="T54" fmla="*/ 0 w 30"/>
                <a:gd name="T55" fmla="*/ 50 h 107"/>
                <a:gd name="T56" fmla="*/ 0 w 30"/>
                <a:gd name="T57" fmla="*/ 32 h 107"/>
                <a:gd name="T58" fmla="*/ 0 w 30"/>
                <a:gd name="T59" fmla="*/ 24 h 107"/>
                <a:gd name="T60" fmla="*/ 1 w 30"/>
                <a:gd name="T61" fmla="*/ 17 h 107"/>
                <a:gd name="T62" fmla="*/ 3 w 30"/>
                <a:gd name="T63" fmla="*/ 11 h 107"/>
                <a:gd name="T64" fmla="*/ 6 w 30"/>
                <a:gd name="T65" fmla="*/ 5 h 107"/>
                <a:gd name="T66" fmla="*/ 9 w 30"/>
                <a:gd name="T67" fmla="*/ 2 h 107"/>
                <a:gd name="T68" fmla="*/ 12 w 30"/>
                <a:gd name="T69" fmla="*/ 0 h 107"/>
                <a:gd name="T70" fmla="*/ 13 w 30"/>
                <a:gd name="T71" fmla="*/ 0 h 107"/>
                <a:gd name="T72" fmla="*/ 15 w 30"/>
                <a:gd name="T73" fmla="*/ 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107">
                  <a:moveTo>
                    <a:pt x="15" y="6"/>
                  </a:moveTo>
                  <a:lnTo>
                    <a:pt x="15" y="6"/>
                  </a:lnTo>
                  <a:lnTo>
                    <a:pt x="13" y="6"/>
                  </a:lnTo>
                  <a:lnTo>
                    <a:pt x="10" y="9"/>
                  </a:lnTo>
                  <a:lnTo>
                    <a:pt x="9" y="12"/>
                  </a:lnTo>
                  <a:lnTo>
                    <a:pt x="7" y="18"/>
                  </a:lnTo>
                  <a:lnTo>
                    <a:pt x="6" y="24"/>
                  </a:lnTo>
                  <a:lnTo>
                    <a:pt x="6" y="32"/>
                  </a:lnTo>
                  <a:lnTo>
                    <a:pt x="6" y="50"/>
                  </a:lnTo>
                  <a:lnTo>
                    <a:pt x="7" y="57"/>
                  </a:lnTo>
                  <a:lnTo>
                    <a:pt x="9" y="66"/>
                  </a:lnTo>
                  <a:lnTo>
                    <a:pt x="12" y="74"/>
                  </a:lnTo>
                  <a:lnTo>
                    <a:pt x="15" y="82"/>
                  </a:lnTo>
                  <a:lnTo>
                    <a:pt x="18" y="89"/>
                  </a:lnTo>
                  <a:lnTo>
                    <a:pt x="21" y="95"/>
                  </a:lnTo>
                  <a:lnTo>
                    <a:pt x="25" y="98"/>
                  </a:lnTo>
                  <a:lnTo>
                    <a:pt x="27" y="100"/>
                  </a:lnTo>
                  <a:lnTo>
                    <a:pt x="30" y="101"/>
                  </a:lnTo>
                  <a:lnTo>
                    <a:pt x="27" y="107"/>
                  </a:lnTo>
                  <a:lnTo>
                    <a:pt x="24" y="106"/>
                  </a:lnTo>
                  <a:lnTo>
                    <a:pt x="21" y="104"/>
                  </a:lnTo>
                  <a:lnTo>
                    <a:pt x="16" y="98"/>
                  </a:lnTo>
                  <a:lnTo>
                    <a:pt x="12" y="92"/>
                  </a:lnTo>
                  <a:lnTo>
                    <a:pt x="9" y="85"/>
                  </a:lnTo>
                  <a:lnTo>
                    <a:pt x="6" y="77"/>
                  </a:lnTo>
                  <a:lnTo>
                    <a:pt x="3" y="68"/>
                  </a:lnTo>
                  <a:lnTo>
                    <a:pt x="1" y="59"/>
                  </a:lnTo>
                  <a:lnTo>
                    <a:pt x="0" y="50"/>
                  </a:lnTo>
                  <a:lnTo>
                    <a:pt x="0" y="32"/>
                  </a:lnTo>
                  <a:lnTo>
                    <a:pt x="0" y="24"/>
                  </a:lnTo>
                  <a:lnTo>
                    <a:pt x="1" y="17"/>
                  </a:lnTo>
                  <a:lnTo>
                    <a:pt x="3" y="11"/>
                  </a:lnTo>
                  <a:lnTo>
                    <a:pt x="6" y="5"/>
                  </a:lnTo>
                  <a:lnTo>
                    <a:pt x="9" y="2"/>
                  </a:lnTo>
                  <a:lnTo>
                    <a:pt x="12" y="0"/>
                  </a:lnTo>
                  <a:lnTo>
                    <a:pt x="13" y="0"/>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3" name="Freeform 1409"/>
            <p:cNvSpPr>
              <a:spLocks/>
            </p:cNvSpPr>
            <p:nvPr/>
          </p:nvSpPr>
          <p:spPr bwMode="auto">
            <a:xfrm>
              <a:off x="4199" y="1430"/>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4" name="Freeform 1410"/>
            <p:cNvSpPr>
              <a:spLocks/>
            </p:cNvSpPr>
            <p:nvPr/>
          </p:nvSpPr>
          <p:spPr bwMode="auto">
            <a:xfrm>
              <a:off x="4205" y="1479"/>
              <a:ext cx="59" cy="7"/>
            </a:xfrm>
            <a:custGeom>
              <a:avLst/>
              <a:gdLst>
                <a:gd name="T0" fmla="*/ 3 w 118"/>
                <a:gd name="T1" fmla="*/ 1 h 13"/>
                <a:gd name="T2" fmla="*/ 9 w 118"/>
                <a:gd name="T3" fmla="*/ 4 h 13"/>
                <a:gd name="T4" fmla="*/ 15 w 118"/>
                <a:gd name="T5" fmla="*/ 6 h 13"/>
                <a:gd name="T6" fmla="*/ 29 w 118"/>
                <a:gd name="T7" fmla="*/ 6 h 13"/>
                <a:gd name="T8" fmla="*/ 42 w 118"/>
                <a:gd name="T9" fmla="*/ 6 h 13"/>
                <a:gd name="T10" fmla="*/ 57 w 118"/>
                <a:gd name="T11" fmla="*/ 3 h 13"/>
                <a:gd name="T12" fmla="*/ 72 w 118"/>
                <a:gd name="T13" fmla="*/ 1 h 13"/>
                <a:gd name="T14" fmla="*/ 87 w 118"/>
                <a:gd name="T15" fmla="*/ 0 h 13"/>
                <a:gd name="T16" fmla="*/ 103 w 118"/>
                <a:gd name="T17" fmla="*/ 0 h 13"/>
                <a:gd name="T18" fmla="*/ 110 w 118"/>
                <a:gd name="T19" fmla="*/ 1 h 13"/>
                <a:gd name="T20" fmla="*/ 118 w 118"/>
                <a:gd name="T21" fmla="*/ 3 h 13"/>
                <a:gd name="T22" fmla="*/ 116 w 118"/>
                <a:gd name="T23" fmla="*/ 9 h 13"/>
                <a:gd name="T24" fmla="*/ 110 w 118"/>
                <a:gd name="T25" fmla="*/ 7 h 13"/>
                <a:gd name="T26" fmla="*/ 103 w 118"/>
                <a:gd name="T27" fmla="*/ 6 h 13"/>
                <a:gd name="T28" fmla="*/ 87 w 118"/>
                <a:gd name="T29" fmla="*/ 6 h 13"/>
                <a:gd name="T30" fmla="*/ 72 w 118"/>
                <a:gd name="T31" fmla="*/ 7 h 13"/>
                <a:gd name="T32" fmla="*/ 57 w 118"/>
                <a:gd name="T33" fmla="*/ 10 h 13"/>
                <a:gd name="T34" fmla="*/ 44 w 118"/>
                <a:gd name="T35" fmla="*/ 12 h 13"/>
                <a:gd name="T36" fmla="*/ 29 w 118"/>
                <a:gd name="T37" fmla="*/ 13 h 13"/>
                <a:gd name="T38" fmla="*/ 14 w 118"/>
                <a:gd name="T39" fmla="*/ 12 h 13"/>
                <a:gd name="T40" fmla="*/ 6 w 118"/>
                <a:gd name="T41" fmla="*/ 10 h 13"/>
                <a:gd name="T42" fmla="*/ 0 w 118"/>
                <a:gd name="T43" fmla="*/ 7 h 13"/>
                <a:gd name="T44" fmla="*/ 3 w 118"/>
                <a:gd name="T4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3">
                  <a:moveTo>
                    <a:pt x="3" y="1"/>
                  </a:moveTo>
                  <a:lnTo>
                    <a:pt x="9" y="4"/>
                  </a:lnTo>
                  <a:lnTo>
                    <a:pt x="15" y="6"/>
                  </a:lnTo>
                  <a:lnTo>
                    <a:pt x="29" y="6"/>
                  </a:lnTo>
                  <a:lnTo>
                    <a:pt x="42" y="6"/>
                  </a:lnTo>
                  <a:lnTo>
                    <a:pt x="57" y="3"/>
                  </a:lnTo>
                  <a:lnTo>
                    <a:pt x="72" y="1"/>
                  </a:lnTo>
                  <a:lnTo>
                    <a:pt x="87" y="0"/>
                  </a:lnTo>
                  <a:lnTo>
                    <a:pt x="103" y="0"/>
                  </a:lnTo>
                  <a:lnTo>
                    <a:pt x="110" y="1"/>
                  </a:lnTo>
                  <a:lnTo>
                    <a:pt x="118" y="3"/>
                  </a:lnTo>
                  <a:lnTo>
                    <a:pt x="116" y="9"/>
                  </a:lnTo>
                  <a:lnTo>
                    <a:pt x="110" y="7"/>
                  </a:lnTo>
                  <a:lnTo>
                    <a:pt x="103" y="6"/>
                  </a:lnTo>
                  <a:lnTo>
                    <a:pt x="87" y="6"/>
                  </a:lnTo>
                  <a:lnTo>
                    <a:pt x="72" y="7"/>
                  </a:lnTo>
                  <a:lnTo>
                    <a:pt x="57" y="10"/>
                  </a:lnTo>
                  <a:lnTo>
                    <a:pt x="44" y="12"/>
                  </a:lnTo>
                  <a:lnTo>
                    <a:pt x="29" y="13"/>
                  </a:lnTo>
                  <a:lnTo>
                    <a:pt x="14" y="12"/>
                  </a:lnTo>
                  <a:lnTo>
                    <a:pt x="6" y="10"/>
                  </a:lnTo>
                  <a:lnTo>
                    <a:pt x="0" y="7"/>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5" name="Freeform 1411"/>
            <p:cNvSpPr>
              <a:spLocks/>
            </p:cNvSpPr>
            <p:nvPr/>
          </p:nvSpPr>
          <p:spPr bwMode="auto">
            <a:xfrm>
              <a:off x="4205" y="1480"/>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6" name="Freeform 1412"/>
            <p:cNvSpPr>
              <a:spLocks/>
            </p:cNvSpPr>
            <p:nvPr/>
          </p:nvSpPr>
          <p:spPr bwMode="auto">
            <a:xfrm>
              <a:off x="4264" y="1481"/>
              <a:ext cx="73" cy="51"/>
            </a:xfrm>
            <a:custGeom>
              <a:avLst/>
              <a:gdLst>
                <a:gd name="T0" fmla="*/ 2 w 147"/>
                <a:gd name="T1" fmla="*/ 0 h 102"/>
                <a:gd name="T2" fmla="*/ 14 w 147"/>
                <a:gd name="T3" fmla="*/ 3 h 102"/>
                <a:gd name="T4" fmla="*/ 23 w 147"/>
                <a:gd name="T5" fmla="*/ 7 h 102"/>
                <a:gd name="T6" fmla="*/ 33 w 147"/>
                <a:gd name="T7" fmla="*/ 12 h 102"/>
                <a:gd name="T8" fmla="*/ 42 w 147"/>
                <a:gd name="T9" fmla="*/ 18 h 102"/>
                <a:gd name="T10" fmla="*/ 61 w 147"/>
                <a:gd name="T11" fmla="*/ 30 h 102"/>
                <a:gd name="T12" fmla="*/ 77 w 147"/>
                <a:gd name="T13" fmla="*/ 43 h 102"/>
                <a:gd name="T14" fmla="*/ 110 w 147"/>
                <a:gd name="T15" fmla="*/ 72 h 102"/>
                <a:gd name="T16" fmla="*/ 128 w 147"/>
                <a:gd name="T17" fmla="*/ 84 h 102"/>
                <a:gd name="T18" fmla="*/ 137 w 147"/>
                <a:gd name="T19" fmla="*/ 90 h 102"/>
                <a:gd name="T20" fmla="*/ 147 w 147"/>
                <a:gd name="T21" fmla="*/ 96 h 102"/>
                <a:gd name="T22" fmla="*/ 144 w 147"/>
                <a:gd name="T23" fmla="*/ 102 h 102"/>
                <a:gd name="T24" fmla="*/ 133 w 147"/>
                <a:gd name="T25" fmla="*/ 96 h 102"/>
                <a:gd name="T26" fmla="*/ 124 w 147"/>
                <a:gd name="T27" fmla="*/ 90 h 102"/>
                <a:gd name="T28" fmla="*/ 106 w 147"/>
                <a:gd name="T29" fmla="*/ 76 h 102"/>
                <a:gd name="T30" fmla="*/ 73 w 147"/>
                <a:gd name="T31" fmla="*/ 49 h 102"/>
                <a:gd name="T32" fmla="*/ 56 w 147"/>
                <a:gd name="T33" fmla="*/ 36 h 102"/>
                <a:gd name="T34" fmla="*/ 39 w 147"/>
                <a:gd name="T35" fmla="*/ 22 h 102"/>
                <a:gd name="T36" fmla="*/ 30 w 147"/>
                <a:gd name="T37" fmla="*/ 18 h 102"/>
                <a:gd name="T38" fmla="*/ 20 w 147"/>
                <a:gd name="T39" fmla="*/ 13 h 102"/>
                <a:gd name="T40" fmla="*/ 11 w 147"/>
                <a:gd name="T41" fmla="*/ 9 h 102"/>
                <a:gd name="T42" fmla="*/ 0 w 147"/>
                <a:gd name="T43" fmla="*/ 6 h 102"/>
                <a:gd name="T44" fmla="*/ 2 w 147"/>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 h="102">
                  <a:moveTo>
                    <a:pt x="2" y="0"/>
                  </a:moveTo>
                  <a:lnTo>
                    <a:pt x="14" y="3"/>
                  </a:lnTo>
                  <a:lnTo>
                    <a:pt x="23" y="7"/>
                  </a:lnTo>
                  <a:lnTo>
                    <a:pt x="33" y="12"/>
                  </a:lnTo>
                  <a:lnTo>
                    <a:pt x="42" y="18"/>
                  </a:lnTo>
                  <a:lnTo>
                    <a:pt x="61" y="30"/>
                  </a:lnTo>
                  <a:lnTo>
                    <a:pt x="77" y="43"/>
                  </a:lnTo>
                  <a:lnTo>
                    <a:pt x="110" y="72"/>
                  </a:lnTo>
                  <a:lnTo>
                    <a:pt x="128" y="84"/>
                  </a:lnTo>
                  <a:lnTo>
                    <a:pt x="137" y="90"/>
                  </a:lnTo>
                  <a:lnTo>
                    <a:pt x="147" y="96"/>
                  </a:lnTo>
                  <a:lnTo>
                    <a:pt x="144" y="102"/>
                  </a:lnTo>
                  <a:lnTo>
                    <a:pt x="133" y="96"/>
                  </a:lnTo>
                  <a:lnTo>
                    <a:pt x="124" y="90"/>
                  </a:lnTo>
                  <a:lnTo>
                    <a:pt x="106" y="76"/>
                  </a:lnTo>
                  <a:lnTo>
                    <a:pt x="73" y="49"/>
                  </a:lnTo>
                  <a:lnTo>
                    <a:pt x="56" y="36"/>
                  </a:lnTo>
                  <a:lnTo>
                    <a:pt x="39" y="22"/>
                  </a:lnTo>
                  <a:lnTo>
                    <a:pt x="30" y="18"/>
                  </a:lnTo>
                  <a:lnTo>
                    <a:pt x="20" y="13"/>
                  </a:lnTo>
                  <a:lnTo>
                    <a:pt x="11"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7" name="Freeform 1413"/>
            <p:cNvSpPr>
              <a:spLocks/>
            </p:cNvSpPr>
            <p:nvPr/>
          </p:nvSpPr>
          <p:spPr bwMode="auto">
            <a:xfrm>
              <a:off x="4264" y="1481"/>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8" name="Freeform 1414"/>
            <p:cNvSpPr>
              <a:spLocks/>
            </p:cNvSpPr>
            <p:nvPr/>
          </p:nvSpPr>
          <p:spPr bwMode="auto">
            <a:xfrm>
              <a:off x="4335" y="1529"/>
              <a:ext cx="9" cy="5"/>
            </a:xfrm>
            <a:custGeom>
              <a:avLst/>
              <a:gdLst>
                <a:gd name="T0" fmla="*/ 3 w 18"/>
                <a:gd name="T1" fmla="*/ 0 h 11"/>
                <a:gd name="T2" fmla="*/ 6 w 18"/>
                <a:gd name="T3" fmla="*/ 2 h 11"/>
                <a:gd name="T4" fmla="*/ 9 w 18"/>
                <a:gd name="T5" fmla="*/ 5 h 11"/>
                <a:gd name="T6" fmla="*/ 12 w 18"/>
                <a:gd name="T7" fmla="*/ 5 h 11"/>
                <a:gd name="T8" fmla="*/ 10 w 18"/>
                <a:gd name="T9" fmla="*/ 5 h 11"/>
                <a:gd name="T10" fmla="*/ 13 w 18"/>
                <a:gd name="T11" fmla="*/ 3 h 11"/>
                <a:gd name="T12" fmla="*/ 18 w 18"/>
                <a:gd name="T13" fmla="*/ 8 h 11"/>
                <a:gd name="T14" fmla="*/ 15 w 18"/>
                <a:gd name="T15" fmla="*/ 9 h 11"/>
                <a:gd name="T16" fmla="*/ 12 w 18"/>
                <a:gd name="T17" fmla="*/ 11 h 11"/>
                <a:gd name="T18" fmla="*/ 6 w 18"/>
                <a:gd name="T19" fmla="*/ 11 h 11"/>
                <a:gd name="T20" fmla="*/ 1 w 18"/>
                <a:gd name="T21" fmla="*/ 8 h 11"/>
                <a:gd name="T22" fmla="*/ 0 w 18"/>
                <a:gd name="T23" fmla="*/ 6 h 11"/>
                <a:gd name="T24" fmla="*/ 3 w 18"/>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3" y="0"/>
                  </a:moveTo>
                  <a:lnTo>
                    <a:pt x="6" y="2"/>
                  </a:lnTo>
                  <a:lnTo>
                    <a:pt x="9" y="5"/>
                  </a:lnTo>
                  <a:lnTo>
                    <a:pt x="12" y="5"/>
                  </a:lnTo>
                  <a:lnTo>
                    <a:pt x="10" y="5"/>
                  </a:lnTo>
                  <a:lnTo>
                    <a:pt x="13" y="3"/>
                  </a:lnTo>
                  <a:lnTo>
                    <a:pt x="18" y="8"/>
                  </a:lnTo>
                  <a:lnTo>
                    <a:pt x="15" y="9"/>
                  </a:lnTo>
                  <a:lnTo>
                    <a:pt x="12" y="11"/>
                  </a:lnTo>
                  <a:lnTo>
                    <a:pt x="6" y="11"/>
                  </a:lnTo>
                  <a:lnTo>
                    <a:pt x="1"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19" name="Freeform 1415"/>
            <p:cNvSpPr>
              <a:spLocks/>
            </p:cNvSpPr>
            <p:nvPr/>
          </p:nvSpPr>
          <p:spPr bwMode="auto">
            <a:xfrm>
              <a:off x="4335" y="1529"/>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0" name="Freeform 1416"/>
            <p:cNvSpPr>
              <a:spLocks/>
            </p:cNvSpPr>
            <p:nvPr/>
          </p:nvSpPr>
          <p:spPr bwMode="auto">
            <a:xfrm>
              <a:off x="4342" y="1522"/>
              <a:ext cx="23" cy="11"/>
            </a:xfrm>
            <a:custGeom>
              <a:avLst/>
              <a:gdLst>
                <a:gd name="T0" fmla="*/ 0 w 47"/>
                <a:gd name="T1" fmla="*/ 16 h 22"/>
                <a:gd name="T2" fmla="*/ 3 w 47"/>
                <a:gd name="T3" fmla="*/ 22 h 22"/>
                <a:gd name="T4" fmla="*/ 47 w 47"/>
                <a:gd name="T5" fmla="*/ 7 h 22"/>
                <a:gd name="T6" fmla="*/ 45 w 47"/>
                <a:gd name="T7" fmla="*/ 0 h 22"/>
                <a:gd name="T8" fmla="*/ 0 w 47"/>
                <a:gd name="T9" fmla="*/ 16 h 22"/>
              </a:gdLst>
              <a:ahLst/>
              <a:cxnLst>
                <a:cxn ang="0">
                  <a:pos x="T0" y="T1"/>
                </a:cxn>
                <a:cxn ang="0">
                  <a:pos x="T2" y="T3"/>
                </a:cxn>
                <a:cxn ang="0">
                  <a:pos x="T4" y="T5"/>
                </a:cxn>
                <a:cxn ang="0">
                  <a:pos x="T6" y="T7"/>
                </a:cxn>
                <a:cxn ang="0">
                  <a:pos x="T8" y="T9"/>
                </a:cxn>
              </a:cxnLst>
              <a:rect l="0" t="0" r="r" b="b"/>
              <a:pathLst>
                <a:path w="47" h="22">
                  <a:moveTo>
                    <a:pt x="0" y="16"/>
                  </a:moveTo>
                  <a:lnTo>
                    <a:pt x="3" y="22"/>
                  </a:lnTo>
                  <a:lnTo>
                    <a:pt x="47" y="7"/>
                  </a:lnTo>
                  <a:lnTo>
                    <a:pt x="45"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1" name="Freeform 1417"/>
            <p:cNvSpPr>
              <a:spLocks/>
            </p:cNvSpPr>
            <p:nvPr/>
          </p:nvSpPr>
          <p:spPr bwMode="auto">
            <a:xfrm>
              <a:off x="4342" y="1530"/>
              <a:ext cx="2" cy="3"/>
            </a:xfrm>
            <a:custGeom>
              <a:avLst/>
              <a:gdLst>
                <a:gd name="T0" fmla="*/ 0 w 5"/>
                <a:gd name="T1" fmla="*/ 1 h 6"/>
                <a:gd name="T2" fmla="*/ 0 w 5"/>
                <a:gd name="T3" fmla="*/ 0 h 6"/>
                <a:gd name="T4" fmla="*/ 3 w 5"/>
                <a:gd name="T5" fmla="*/ 6 h 6"/>
                <a:gd name="T6" fmla="*/ 5 w 5"/>
                <a:gd name="T7" fmla="*/ 6 h 6"/>
                <a:gd name="T8" fmla="*/ 0 w 5"/>
                <a:gd name="T9" fmla="*/ 1 h 6"/>
              </a:gdLst>
              <a:ahLst/>
              <a:cxnLst>
                <a:cxn ang="0">
                  <a:pos x="T0" y="T1"/>
                </a:cxn>
                <a:cxn ang="0">
                  <a:pos x="T2" y="T3"/>
                </a:cxn>
                <a:cxn ang="0">
                  <a:pos x="T4" y="T5"/>
                </a:cxn>
                <a:cxn ang="0">
                  <a:pos x="T6" y="T7"/>
                </a:cxn>
                <a:cxn ang="0">
                  <a:pos x="T8" y="T9"/>
                </a:cxn>
              </a:cxnLst>
              <a:rect l="0" t="0" r="r" b="b"/>
              <a:pathLst>
                <a:path w="5" h="6">
                  <a:moveTo>
                    <a:pt x="0" y="1"/>
                  </a:moveTo>
                  <a:lnTo>
                    <a:pt x="0" y="0"/>
                  </a:lnTo>
                  <a:lnTo>
                    <a:pt x="3" y="6"/>
                  </a:lnTo>
                  <a:lnTo>
                    <a:pt x="5" y="6"/>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2" name="Freeform 1418"/>
            <p:cNvSpPr>
              <a:spLocks/>
            </p:cNvSpPr>
            <p:nvPr/>
          </p:nvSpPr>
          <p:spPr bwMode="auto">
            <a:xfrm>
              <a:off x="4365" y="1522"/>
              <a:ext cx="1" cy="3"/>
            </a:xfrm>
            <a:custGeom>
              <a:avLst/>
              <a:gdLst>
                <a:gd name="T0" fmla="*/ 0 w 2"/>
                <a:gd name="T1" fmla="*/ 0 h 7"/>
                <a:gd name="T2" fmla="*/ 2 w 2"/>
                <a:gd name="T3" fmla="*/ 7 h 7"/>
                <a:gd name="T4" fmla="*/ 0 w 2"/>
                <a:gd name="T5" fmla="*/ 0 h 7"/>
              </a:gdLst>
              <a:ahLst/>
              <a:cxnLst>
                <a:cxn ang="0">
                  <a:pos x="T0" y="T1"/>
                </a:cxn>
                <a:cxn ang="0">
                  <a:pos x="T2" y="T3"/>
                </a:cxn>
                <a:cxn ang="0">
                  <a:pos x="T4" y="T5"/>
                </a:cxn>
              </a:cxnLst>
              <a:rect l="0" t="0" r="r" b="b"/>
              <a:pathLst>
                <a:path w="2" h="7">
                  <a:moveTo>
                    <a:pt x="0" y="0"/>
                  </a:moveTo>
                  <a:lnTo>
                    <a:pt x="2"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3" name="Freeform 1419"/>
            <p:cNvSpPr>
              <a:spLocks/>
            </p:cNvSpPr>
            <p:nvPr/>
          </p:nvSpPr>
          <p:spPr bwMode="auto">
            <a:xfrm>
              <a:off x="4688" y="1750"/>
              <a:ext cx="205" cy="197"/>
            </a:xfrm>
            <a:custGeom>
              <a:avLst/>
              <a:gdLst>
                <a:gd name="T0" fmla="*/ 1 w 409"/>
                <a:gd name="T1" fmla="*/ 107 h 395"/>
                <a:gd name="T2" fmla="*/ 3 w 409"/>
                <a:gd name="T3" fmla="*/ 159 h 395"/>
                <a:gd name="T4" fmla="*/ 3 w 409"/>
                <a:gd name="T5" fmla="*/ 211 h 395"/>
                <a:gd name="T6" fmla="*/ 4 w 409"/>
                <a:gd name="T7" fmla="*/ 246 h 395"/>
                <a:gd name="T8" fmla="*/ 9 w 409"/>
                <a:gd name="T9" fmla="*/ 270 h 395"/>
                <a:gd name="T10" fmla="*/ 13 w 409"/>
                <a:gd name="T11" fmla="*/ 287 h 395"/>
                <a:gd name="T12" fmla="*/ 24 w 409"/>
                <a:gd name="T13" fmla="*/ 309 h 395"/>
                <a:gd name="T14" fmla="*/ 35 w 409"/>
                <a:gd name="T15" fmla="*/ 323 h 395"/>
                <a:gd name="T16" fmla="*/ 45 w 409"/>
                <a:gd name="T17" fmla="*/ 336 h 395"/>
                <a:gd name="T18" fmla="*/ 60 w 409"/>
                <a:gd name="T19" fmla="*/ 348 h 395"/>
                <a:gd name="T20" fmla="*/ 72 w 409"/>
                <a:gd name="T21" fmla="*/ 357 h 395"/>
                <a:gd name="T22" fmla="*/ 93 w 409"/>
                <a:gd name="T23" fmla="*/ 369 h 395"/>
                <a:gd name="T24" fmla="*/ 115 w 409"/>
                <a:gd name="T25" fmla="*/ 378 h 395"/>
                <a:gd name="T26" fmla="*/ 143 w 409"/>
                <a:gd name="T27" fmla="*/ 388 h 395"/>
                <a:gd name="T28" fmla="*/ 173 w 409"/>
                <a:gd name="T29" fmla="*/ 392 h 395"/>
                <a:gd name="T30" fmla="*/ 220 w 409"/>
                <a:gd name="T31" fmla="*/ 395 h 395"/>
                <a:gd name="T32" fmla="*/ 250 w 409"/>
                <a:gd name="T33" fmla="*/ 392 h 395"/>
                <a:gd name="T34" fmla="*/ 297 w 409"/>
                <a:gd name="T35" fmla="*/ 386 h 395"/>
                <a:gd name="T36" fmla="*/ 318 w 409"/>
                <a:gd name="T37" fmla="*/ 380 h 395"/>
                <a:gd name="T38" fmla="*/ 338 w 409"/>
                <a:gd name="T39" fmla="*/ 372 h 395"/>
                <a:gd name="T40" fmla="*/ 356 w 409"/>
                <a:gd name="T41" fmla="*/ 360 h 395"/>
                <a:gd name="T42" fmla="*/ 373 w 409"/>
                <a:gd name="T43" fmla="*/ 348 h 395"/>
                <a:gd name="T44" fmla="*/ 386 w 409"/>
                <a:gd name="T45" fmla="*/ 332 h 395"/>
                <a:gd name="T46" fmla="*/ 397 w 409"/>
                <a:gd name="T47" fmla="*/ 315 h 395"/>
                <a:gd name="T48" fmla="*/ 403 w 409"/>
                <a:gd name="T49" fmla="*/ 296 h 395"/>
                <a:gd name="T50" fmla="*/ 406 w 409"/>
                <a:gd name="T51" fmla="*/ 276 h 395"/>
                <a:gd name="T52" fmla="*/ 409 w 409"/>
                <a:gd name="T53" fmla="*/ 207 h 395"/>
                <a:gd name="T54" fmla="*/ 407 w 409"/>
                <a:gd name="T55" fmla="*/ 172 h 395"/>
                <a:gd name="T56" fmla="*/ 401 w 409"/>
                <a:gd name="T57" fmla="*/ 137 h 395"/>
                <a:gd name="T58" fmla="*/ 395 w 409"/>
                <a:gd name="T59" fmla="*/ 116 h 395"/>
                <a:gd name="T60" fmla="*/ 388 w 409"/>
                <a:gd name="T61" fmla="*/ 97 h 395"/>
                <a:gd name="T62" fmla="*/ 377 w 409"/>
                <a:gd name="T63" fmla="*/ 80 h 395"/>
                <a:gd name="T64" fmla="*/ 364 w 409"/>
                <a:gd name="T65" fmla="*/ 67 h 395"/>
                <a:gd name="T66" fmla="*/ 349 w 409"/>
                <a:gd name="T67" fmla="*/ 53 h 395"/>
                <a:gd name="T68" fmla="*/ 329 w 409"/>
                <a:gd name="T69" fmla="*/ 43 h 395"/>
                <a:gd name="T70" fmla="*/ 303 w 409"/>
                <a:gd name="T71" fmla="*/ 34 h 395"/>
                <a:gd name="T72" fmla="*/ 276 w 409"/>
                <a:gd name="T73" fmla="*/ 25 h 395"/>
                <a:gd name="T74" fmla="*/ 220 w 409"/>
                <a:gd name="T75" fmla="*/ 14 h 395"/>
                <a:gd name="T76" fmla="*/ 172 w 409"/>
                <a:gd name="T77" fmla="*/ 3 h 395"/>
                <a:gd name="T78" fmla="*/ 140 w 409"/>
                <a:gd name="T79" fmla="*/ 0 h 395"/>
                <a:gd name="T80" fmla="*/ 125 w 409"/>
                <a:gd name="T81" fmla="*/ 0 h 395"/>
                <a:gd name="T82" fmla="*/ 112 w 409"/>
                <a:gd name="T83" fmla="*/ 5 h 395"/>
                <a:gd name="T84" fmla="*/ 96 w 409"/>
                <a:gd name="T85" fmla="*/ 12 h 395"/>
                <a:gd name="T86" fmla="*/ 57 w 409"/>
                <a:gd name="T87" fmla="*/ 41 h 395"/>
                <a:gd name="T88" fmla="*/ 26 w 409"/>
                <a:gd name="T89" fmla="*/ 61 h 395"/>
                <a:gd name="T90" fmla="*/ 13 w 409"/>
                <a:gd name="T91" fmla="*/ 64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9" h="395">
                  <a:moveTo>
                    <a:pt x="0" y="89"/>
                  </a:moveTo>
                  <a:lnTo>
                    <a:pt x="1" y="107"/>
                  </a:lnTo>
                  <a:lnTo>
                    <a:pt x="3" y="124"/>
                  </a:lnTo>
                  <a:lnTo>
                    <a:pt x="3" y="159"/>
                  </a:lnTo>
                  <a:lnTo>
                    <a:pt x="3" y="195"/>
                  </a:lnTo>
                  <a:lnTo>
                    <a:pt x="3" y="211"/>
                  </a:lnTo>
                  <a:lnTo>
                    <a:pt x="3" y="229"/>
                  </a:lnTo>
                  <a:lnTo>
                    <a:pt x="4" y="246"/>
                  </a:lnTo>
                  <a:lnTo>
                    <a:pt x="7" y="263"/>
                  </a:lnTo>
                  <a:lnTo>
                    <a:pt x="9" y="270"/>
                  </a:lnTo>
                  <a:lnTo>
                    <a:pt x="12" y="279"/>
                  </a:lnTo>
                  <a:lnTo>
                    <a:pt x="13" y="287"/>
                  </a:lnTo>
                  <a:lnTo>
                    <a:pt x="16" y="294"/>
                  </a:lnTo>
                  <a:lnTo>
                    <a:pt x="24" y="309"/>
                  </a:lnTo>
                  <a:lnTo>
                    <a:pt x="29" y="315"/>
                  </a:lnTo>
                  <a:lnTo>
                    <a:pt x="35" y="323"/>
                  </a:lnTo>
                  <a:lnTo>
                    <a:pt x="39" y="329"/>
                  </a:lnTo>
                  <a:lnTo>
                    <a:pt x="45" y="336"/>
                  </a:lnTo>
                  <a:lnTo>
                    <a:pt x="53" y="342"/>
                  </a:lnTo>
                  <a:lnTo>
                    <a:pt x="60" y="348"/>
                  </a:lnTo>
                  <a:lnTo>
                    <a:pt x="66" y="353"/>
                  </a:lnTo>
                  <a:lnTo>
                    <a:pt x="72" y="357"/>
                  </a:lnTo>
                  <a:lnTo>
                    <a:pt x="86" y="365"/>
                  </a:lnTo>
                  <a:lnTo>
                    <a:pt x="93" y="369"/>
                  </a:lnTo>
                  <a:lnTo>
                    <a:pt x="101" y="372"/>
                  </a:lnTo>
                  <a:lnTo>
                    <a:pt x="115" y="378"/>
                  </a:lnTo>
                  <a:lnTo>
                    <a:pt x="130" y="383"/>
                  </a:lnTo>
                  <a:lnTo>
                    <a:pt x="143" y="388"/>
                  </a:lnTo>
                  <a:lnTo>
                    <a:pt x="158" y="391"/>
                  </a:lnTo>
                  <a:lnTo>
                    <a:pt x="173" y="392"/>
                  </a:lnTo>
                  <a:lnTo>
                    <a:pt x="205" y="395"/>
                  </a:lnTo>
                  <a:lnTo>
                    <a:pt x="220" y="395"/>
                  </a:lnTo>
                  <a:lnTo>
                    <a:pt x="235" y="394"/>
                  </a:lnTo>
                  <a:lnTo>
                    <a:pt x="250" y="392"/>
                  </a:lnTo>
                  <a:lnTo>
                    <a:pt x="267" y="391"/>
                  </a:lnTo>
                  <a:lnTo>
                    <a:pt x="297" y="386"/>
                  </a:lnTo>
                  <a:lnTo>
                    <a:pt x="308" y="383"/>
                  </a:lnTo>
                  <a:lnTo>
                    <a:pt x="318" y="380"/>
                  </a:lnTo>
                  <a:lnTo>
                    <a:pt x="329" y="377"/>
                  </a:lnTo>
                  <a:lnTo>
                    <a:pt x="338" y="372"/>
                  </a:lnTo>
                  <a:lnTo>
                    <a:pt x="349" y="366"/>
                  </a:lnTo>
                  <a:lnTo>
                    <a:pt x="356" y="360"/>
                  </a:lnTo>
                  <a:lnTo>
                    <a:pt x="365" y="354"/>
                  </a:lnTo>
                  <a:lnTo>
                    <a:pt x="373" y="348"/>
                  </a:lnTo>
                  <a:lnTo>
                    <a:pt x="380" y="341"/>
                  </a:lnTo>
                  <a:lnTo>
                    <a:pt x="386" y="332"/>
                  </a:lnTo>
                  <a:lnTo>
                    <a:pt x="392" y="324"/>
                  </a:lnTo>
                  <a:lnTo>
                    <a:pt x="397" y="315"/>
                  </a:lnTo>
                  <a:lnTo>
                    <a:pt x="400" y="306"/>
                  </a:lnTo>
                  <a:lnTo>
                    <a:pt x="403" y="296"/>
                  </a:lnTo>
                  <a:lnTo>
                    <a:pt x="406" y="287"/>
                  </a:lnTo>
                  <a:lnTo>
                    <a:pt x="406" y="276"/>
                  </a:lnTo>
                  <a:lnTo>
                    <a:pt x="409" y="231"/>
                  </a:lnTo>
                  <a:lnTo>
                    <a:pt x="409" y="207"/>
                  </a:lnTo>
                  <a:lnTo>
                    <a:pt x="407" y="184"/>
                  </a:lnTo>
                  <a:lnTo>
                    <a:pt x="407" y="172"/>
                  </a:lnTo>
                  <a:lnTo>
                    <a:pt x="406" y="160"/>
                  </a:lnTo>
                  <a:lnTo>
                    <a:pt x="401" y="137"/>
                  </a:lnTo>
                  <a:lnTo>
                    <a:pt x="400" y="127"/>
                  </a:lnTo>
                  <a:lnTo>
                    <a:pt x="395" y="116"/>
                  </a:lnTo>
                  <a:lnTo>
                    <a:pt x="392" y="107"/>
                  </a:lnTo>
                  <a:lnTo>
                    <a:pt x="388" y="97"/>
                  </a:lnTo>
                  <a:lnTo>
                    <a:pt x="382" y="89"/>
                  </a:lnTo>
                  <a:lnTo>
                    <a:pt x="377" y="80"/>
                  </a:lnTo>
                  <a:lnTo>
                    <a:pt x="371" y="73"/>
                  </a:lnTo>
                  <a:lnTo>
                    <a:pt x="364" y="67"/>
                  </a:lnTo>
                  <a:lnTo>
                    <a:pt x="356" y="59"/>
                  </a:lnTo>
                  <a:lnTo>
                    <a:pt x="349" y="53"/>
                  </a:lnTo>
                  <a:lnTo>
                    <a:pt x="339" y="49"/>
                  </a:lnTo>
                  <a:lnTo>
                    <a:pt x="329" y="43"/>
                  </a:lnTo>
                  <a:lnTo>
                    <a:pt x="317" y="38"/>
                  </a:lnTo>
                  <a:lnTo>
                    <a:pt x="303" y="34"/>
                  </a:lnTo>
                  <a:lnTo>
                    <a:pt x="290" y="29"/>
                  </a:lnTo>
                  <a:lnTo>
                    <a:pt x="276" y="25"/>
                  </a:lnTo>
                  <a:lnTo>
                    <a:pt x="249" y="18"/>
                  </a:lnTo>
                  <a:lnTo>
                    <a:pt x="220" y="14"/>
                  </a:lnTo>
                  <a:lnTo>
                    <a:pt x="189" y="8"/>
                  </a:lnTo>
                  <a:lnTo>
                    <a:pt x="172" y="3"/>
                  </a:lnTo>
                  <a:lnTo>
                    <a:pt x="157" y="2"/>
                  </a:lnTo>
                  <a:lnTo>
                    <a:pt x="140" y="0"/>
                  </a:lnTo>
                  <a:lnTo>
                    <a:pt x="133" y="0"/>
                  </a:lnTo>
                  <a:lnTo>
                    <a:pt x="125" y="0"/>
                  </a:lnTo>
                  <a:lnTo>
                    <a:pt x="118" y="2"/>
                  </a:lnTo>
                  <a:lnTo>
                    <a:pt x="112" y="5"/>
                  </a:lnTo>
                  <a:lnTo>
                    <a:pt x="104" y="8"/>
                  </a:lnTo>
                  <a:lnTo>
                    <a:pt x="96" y="12"/>
                  </a:lnTo>
                  <a:lnTo>
                    <a:pt x="77" y="26"/>
                  </a:lnTo>
                  <a:lnTo>
                    <a:pt x="57" y="41"/>
                  </a:lnTo>
                  <a:lnTo>
                    <a:pt x="36" y="55"/>
                  </a:lnTo>
                  <a:lnTo>
                    <a:pt x="26" y="61"/>
                  </a:lnTo>
                  <a:lnTo>
                    <a:pt x="13" y="67"/>
                  </a:lnTo>
                  <a:lnTo>
                    <a:pt x="13" y="64"/>
                  </a:lnTo>
                  <a:lnTo>
                    <a:pt x="0" y="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4" name="Freeform 1420"/>
            <p:cNvSpPr>
              <a:spLocks/>
            </p:cNvSpPr>
            <p:nvPr/>
          </p:nvSpPr>
          <p:spPr bwMode="auto">
            <a:xfrm>
              <a:off x="4686" y="1794"/>
              <a:ext cx="33" cy="131"/>
            </a:xfrm>
            <a:custGeom>
              <a:avLst/>
              <a:gdLst>
                <a:gd name="T0" fmla="*/ 6 w 67"/>
                <a:gd name="T1" fmla="*/ 0 h 262"/>
                <a:gd name="T2" fmla="*/ 9 w 67"/>
                <a:gd name="T3" fmla="*/ 35 h 262"/>
                <a:gd name="T4" fmla="*/ 11 w 67"/>
                <a:gd name="T5" fmla="*/ 70 h 262"/>
                <a:gd name="T6" fmla="*/ 11 w 67"/>
                <a:gd name="T7" fmla="*/ 140 h 262"/>
                <a:gd name="T8" fmla="*/ 15 w 67"/>
                <a:gd name="T9" fmla="*/ 174 h 262"/>
                <a:gd name="T10" fmla="*/ 24 w 67"/>
                <a:gd name="T11" fmla="*/ 205 h 262"/>
                <a:gd name="T12" fmla="*/ 31 w 67"/>
                <a:gd name="T13" fmla="*/ 219 h 262"/>
                <a:gd name="T14" fmla="*/ 40 w 67"/>
                <a:gd name="T15" fmla="*/ 232 h 262"/>
                <a:gd name="T16" fmla="*/ 52 w 67"/>
                <a:gd name="T17" fmla="*/ 246 h 262"/>
                <a:gd name="T18" fmla="*/ 67 w 67"/>
                <a:gd name="T19" fmla="*/ 258 h 262"/>
                <a:gd name="T20" fmla="*/ 62 w 67"/>
                <a:gd name="T21" fmla="*/ 262 h 262"/>
                <a:gd name="T22" fmla="*/ 47 w 67"/>
                <a:gd name="T23" fmla="*/ 250 h 262"/>
                <a:gd name="T24" fmla="*/ 35 w 67"/>
                <a:gd name="T25" fmla="*/ 237 h 262"/>
                <a:gd name="T26" fmla="*/ 26 w 67"/>
                <a:gd name="T27" fmla="*/ 223 h 262"/>
                <a:gd name="T28" fmla="*/ 18 w 67"/>
                <a:gd name="T29" fmla="*/ 207 h 262"/>
                <a:gd name="T30" fmla="*/ 9 w 67"/>
                <a:gd name="T31" fmla="*/ 175 h 262"/>
                <a:gd name="T32" fmla="*/ 5 w 67"/>
                <a:gd name="T33" fmla="*/ 140 h 262"/>
                <a:gd name="T34" fmla="*/ 5 w 67"/>
                <a:gd name="T35" fmla="*/ 70 h 262"/>
                <a:gd name="T36" fmla="*/ 3 w 67"/>
                <a:gd name="T37" fmla="*/ 35 h 262"/>
                <a:gd name="T38" fmla="*/ 0 w 67"/>
                <a:gd name="T39" fmla="*/ 0 h 262"/>
                <a:gd name="T40" fmla="*/ 6 w 67"/>
                <a:gd name="T4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262">
                  <a:moveTo>
                    <a:pt x="6" y="0"/>
                  </a:moveTo>
                  <a:lnTo>
                    <a:pt x="9" y="35"/>
                  </a:lnTo>
                  <a:lnTo>
                    <a:pt x="11" y="70"/>
                  </a:lnTo>
                  <a:lnTo>
                    <a:pt x="11" y="140"/>
                  </a:lnTo>
                  <a:lnTo>
                    <a:pt x="15" y="174"/>
                  </a:lnTo>
                  <a:lnTo>
                    <a:pt x="24" y="205"/>
                  </a:lnTo>
                  <a:lnTo>
                    <a:pt x="31" y="219"/>
                  </a:lnTo>
                  <a:lnTo>
                    <a:pt x="40" y="232"/>
                  </a:lnTo>
                  <a:lnTo>
                    <a:pt x="52" y="246"/>
                  </a:lnTo>
                  <a:lnTo>
                    <a:pt x="67" y="258"/>
                  </a:lnTo>
                  <a:lnTo>
                    <a:pt x="62" y="262"/>
                  </a:lnTo>
                  <a:lnTo>
                    <a:pt x="47" y="250"/>
                  </a:lnTo>
                  <a:lnTo>
                    <a:pt x="35" y="237"/>
                  </a:lnTo>
                  <a:lnTo>
                    <a:pt x="26" y="223"/>
                  </a:lnTo>
                  <a:lnTo>
                    <a:pt x="18" y="207"/>
                  </a:lnTo>
                  <a:lnTo>
                    <a:pt x="9" y="175"/>
                  </a:lnTo>
                  <a:lnTo>
                    <a:pt x="5" y="140"/>
                  </a:lnTo>
                  <a:lnTo>
                    <a:pt x="5" y="70"/>
                  </a:lnTo>
                  <a:lnTo>
                    <a:pt x="3" y="35"/>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5" name="Freeform 1421"/>
            <p:cNvSpPr>
              <a:spLocks/>
            </p:cNvSpPr>
            <p:nvPr/>
          </p:nvSpPr>
          <p:spPr bwMode="auto">
            <a:xfrm>
              <a:off x="4717" y="1923"/>
              <a:ext cx="120" cy="25"/>
            </a:xfrm>
            <a:custGeom>
              <a:avLst/>
              <a:gdLst>
                <a:gd name="T0" fmla="*/ 5 w 240"/>
                <a:gd name="T1" fmla="*/ 0 h 50"/>
                <a:gd name="T2" fmla="*/ 29 w 240"/>
                <a:gd name="T3" fmla="*/ 15 h 50"/>
                <a:gd name="T4" fmla="*/ 58 w 240"/>
                <a:gd name="T5" fmla="*/ 28 h 50"/>
                <a:gd name="T6" fmla="*/ 86 w 240"/>
                <a:gd name="T7" fmla="*/ 38 h 50"/>
                <a:gd name="T8" fmla="*/ 116 w 240"/>
                <a:gd name="T9" fmla="*/ 42 h 50"/>
                <a:gd name="T10" fmla="*/ 147 w 240"/>
                <a:gd name="T11" fmla="*/ 44 h 50"/>
                <a:gd name="T12" fmla="*/ 178 w 240"/>
                <a:gd name="T13" fmla="*/ 44 h 50"/>
                <a:gd name="T14" fmla="*/ 240 w 240"/>
                <a:gd name="T15" fmla="*/ 36 h 50"/>
                <a:gd name="T16" fmla="*/ 240 w 240"/>
                <a:gd name="T17" fmla="*/ 42 h 50"/>
                <a:gd name="T18" fmla="*/ 178 w 240"/>
                <a:gd name="T19" fmla="*/ 50 h 50"/>
                <a:gd name="T20" fmla="*/ 147 w 240"/>
                <a:gd name="T21" fmla="*/ 50 h 50"/>
                <a:gd name="T22" fmla="*/ 116 w 240"/>
                <a:gd name="T23" fmla="*/ 48 h 50"/>
                <a:gd name="T24" fmla="*/ 85 w 240"/>
                <a:gd name="T25" fmla="*/ 44 h 50"/>
                <a:gd name="T26" fmla="*/ 56 w 240"/>
                <a:gd name="T27" fmla="*/ 35 h 50"/>
                <a:gd name="T28" fmla="*/ 27 w 240"/>
                <a:gd name="T29" fmla="*/ 21 h 50"/>
                <a:gd name="T30" fmla="*/ 0 w 240"/>
                <a:gd name="T31" fmla="*/ 4 h 50"/>
                <a:gd name="T32" fmla="*/ 5 w 240"/>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50">
                  <a:moveTo>
                    <a:pt x="5" y="0"/>
                  </a:moveTo>
                  <a:lnTo>
                    <a:pt x="29" y="15"/>
                  </a:lnTo>
                  <a:lnTo>
                    <a:pt x="58" y="28"/>
                  </a:lnTo>
                  <a:lnTo>
                    <a:pt x="86" y="38"/>
                  </a:lnTo>
                  <a:lnTo>
                    <a:pt x="116" y="42"/>
                  </a:lnTo>
                  <a:lnTo>
                    <a:pt x="147" y="44"/>
                  </a:lnTo>
                  <a:lnTo>
                    <a:pt x="178" y="44"/>
                  </a:lnTo>
                  <a:lnTo>
                    <a:pt x="240" y="36"/>
                  </a:lnTo>
                  <a:lnTo>
                    <a:pt x="240" y="42"/>
                  </a:lnTo>
                  <a:lnTo>
                    <a:pt x="178" y="50"/>
                  </a:lnTo>
                  <a:lnTo>
                    <a:pt x="147" y="50"/>
                  </a:lnTo>
                  <a:lnTo>
                    <a:pt x="116" y="48"/>
                  </a:lnTo>
                  <a:lnTo>
                    <a:pt x="85" y="44"/>
                  </a:lnTo>
                  <a:lnTo>
                    <a:pt x="56" y="35"/>
                  </a:lnTo>
                  <a:lnTo>
                    <a:pt x="27" y="21"/>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6" name="Freeform 1422"/>
            <p:cNvSpPr>
              <a:spLocks/>
            </p:cNvSpPr>
            <p:nvPr/>
          </p:nvSpPr>
          <p:spPr bwMode="auto">
            <a:xfrm>
              <a:off x="4717" y="1923"/>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7" name="Freeform 1423"/>
            <p:cNvSpPr>
              <a:spLocks/>
            </p:cNvSpPr>
            <p:nvPr/>
          </p:nvSpPr>
          <p:spPr bwMode="auto">
            <a:xfrm>
              <a:off x="4837" y="1887"/>
              <a:ext cx="55" cy="57"/>
            </a:xfrm>
            <a:custGeom>
              <a:avLst/>
              <a:gdLst>
                <a:gd name="T0" fmla="*/ 0 w 110"/>
                <a:gd name="T1" fmla="*/ 108 h 114"/>
                <a:gd name="T2" fmla="*/ 21 w 110"/>
                <a:gd name="T3" fmla="*/ 102 h 114"/>
                <a:gd name="T4" fmla="*/ 41 w 110"/>
                <a:gd name="T5" fmla="*/ 93 h 114"/>
                <a:gd name="T6" fmla="*/ 56 w 110"/>
                <a:gd name="T7" fmla="*/ 84 h 114"/>
                <a:gd name="T8" fmla="*/ 73 w 110"/>
                <a:gd name="T9" fmla="*/ 70 h 114"/>
                <a:gd name="T10" fmla="*/ 86 w 110"/>
                <a:gd name="T11" fmla="*/ 55 h 114"/>
                <a:gd name="T12" fmla="*/ 97 w 110"/>
                <a:gd name="T13" fmla="*/ 39 h 114"/>
                <a:gd name="T14" fmla="*/ 103 w 110"/>
                <a:gd name="T15" fmla="*/ 19 h 114"/>
                <a:gd name="T16" fmla="*/ 106 w 110"/>
                <a:gd name="T17" fmla="*/ 0 h 114"/>
                <a:gd name="T18" fmla="*/ 110 w 110"/>
                <a:gd name="T19" fmla="*/ 3 h 114"/>
                <a:gd name="T20" fmla="*/ 107 w 110"/>
                <a:gd name="T21" fmla="*/ 22 h 114"/>
                <a:gd name="T22" fmla="*/ 101 w 110"/>
                <a:gd name="T23" fmla="*/ 43 h 114"/>
                <a:gd name="T24" fmla="*/ 91 w 110"/>
                <a:gd name="T25" fmla="*/ 60 h 114"/>
                <a:gd name="T26" fmla="*/ 77 w 110"/>
                <a:gd name="T27" fmla="*/ 75 h 114"/>
                <a:gd name="T28" fmla="*/ 61 w 110"/>
                <a:gd name="T29" fmla="*/ 88 h 114"/>
                <a:gd name="T30" fmla="*/ 42 w 110"/>
                <a:gd name="T31" fmla="*/ 99 h 114"/>
                <a:gd name="T32" fmla="*/ 23 w 110"/>
                <a:gd name="T33" fmla="*/ 108 h 114"/>
                <a:gd name="T34" fmla="*/ 2 w 110"/>
                <a:gd name="T35" fmla="*/ 114 h 114"/>
                <a:gd name="T36" fmla="*/ 0 w 110"/>
                <a:gd name="T37"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14">
                  <a:moveTo>
                    <a:pt x="0" y="108"/>
                  </a:moveTo>
                  <a:lnTo>
                    <a:pt x="21" y="102"/>
                  </a:lnTo>
                  <a:lnTo>
                    <a:pt x="41" y="93"/>
                  </a:lnTo>
                  <a:lnTo>
                    <a:pt x="56" y="84"/>
                  </a:lnTo>
                  <a:lnTo>
                    <a:pt x="73" y="70"/>
                  </a:lnTo>
                  <a:lnTo>
                    <a:pt x="86" y="55"/>
                  </a:lnTo>
                  <a:lnTo>
                    <a:pt x="97" y="39"/>
                  </a:lnTo>
                  <a:lnTo>
                    <a:pt x="103" y="19"/>
                  </a:lnTo>
                  <a:lnTo>
                    <a:pt x="106" y="0"/>
                  </a:lnTo>
                  <a:lnTo>
                    <a:pt x="110" y="3"/>
                  </a:lnTo>
                  <a:lnTo>
                    <a:pt x="107" y="22"/>
                  </a:lnTo>
                  <a:lnTo>
                    <a:pt x="101" y="43"/>
                  </a:lnTo>
                  <a:lnTo>
                    <a:pt x="91" y="60"/>
                  </a:lnTo>
                  <a:lnTo>
                    <a:pt x="77" y="75"/>
                  </a:lnTo>
                  <a:lnTo>
                    <a:pt x="61" y="88"/>
                  </a:lnTo>
                  <a:lnTo>
                    <a:pt x="42" y="99"/>
                  </a:lnTo>
                  <a:lnTo>
                    <a:pt x="23" y="108"/>
                  </a:lnTo>
                  <a:lnTo>
                    <a:pt x="2" y="114"/>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8" name="Freeform 1424"/>
            <p:cNvSpPr>
              <a:spLocks/>
            </p:cNvSpPr>
            <p:nvPr/>
          </p:nvSpPr>
          <p:spPr bwMode="auto">
            <a:xfrm>
              <a:off x="4837" y="1941"/>
              <a:ext cx="1" cy="3"/>
            </a:xfrm>
            <a:custGeom>
              <a:avLst/>
              <a:gdLst>
                <a:gd name="T0" fmla="*/ 0 w 2"/>
                <a:gd name="T1" fmla="*/ 6 h 6"/>
                <a:gd name="T2" fmla="*/ 2 w 2"/>
                <a:gd name="T3" fmla="*/ 6 h 6"/>
                <a:gd name="T4" fmla="*/ 0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29" name="Freeform 1425"/>
            <p:cNvSpPr>
              <a:spLocks/>
            </p:cNvSpPr>
            <p:nvPr/>
          </p:nvSpPr>
          <p:spPr bwMode="auto">
            <a:xfrm>
              <a:off x="4881" y="1797"/>
              <a:ext cx="13" cy="91"/>
            </a:xfrm>
            <a:custGeom>
              <a:avLst/>
              <a:gdLst>
                <a:gd name="T0" fmla="*/ 18 w 25"/>
                <a:gd name="T1" fmla="*/ 181 h 181"/>
                <a:gd name="T2" fmla="*/ 21 w 25"/>
                <a:gd name="T3" fmla="*/ 136 h 181"/>
                <a:gd name="T4" fmla="*/ 19 w 25"/>
                <a:gd name="T5" fmla="*/ 88 h 181"/>
                <a:gd name="T6" fmla="*/ 13 w 25"/>
                <a:gd name="T7" fmla="*/ 42 h 181"/>
                <a:gd name="T8" fmla="*/ 7 w 25"/>
                <a:gd name="T9" fmla="*/ 23 h 181"/>
                <a:gd name="T10" fmla="*/ 0 w 25"/>
                <a:gd name="T11" fmla="*/ 3 h 181"/>
                <a:gd name="T12" fmla="*/ 4 w 25"/>
                <a:gd name="T13" fmla="*/ 0 h 181"/>
                <a:gd name="T14" fmla="*/ 12 w 25"/>
                <a:gd name="T15" fmla="*/ 20 h 181"/>
                <a:gd name="T16" fmla="*/ 18 w 25"/>
                <a:gd name="T17" fmla="*/ 42 h 181"/>
                <a:gd name="T18" fmla="*/ 24 w 25"/>
                <a:gd name="T19" fmla="*/ 88 h 181"/>
                <a:gd name="T20" fmla="*/ 25 w 25"/>
                <a:gd name="T21" fmla="*/ 136 h 181"/>
                <a:gd name="T22" fmla="*/ 22 w 25"/>
                <a:gd name="T23" fmla="*/ 181 h 181"/>
                <a:gd name="T24" fmla="*/ 18 w 25"/>
                <a:gd name="T25"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81">
                  <a:moveTo>
                    <a:pt x="18" y="181"/>
                  </a:moveTo>
                  <a:lnTo>
                    <a:pt x="21" y="136"/>
                  </a:lnTo>
                  <a:lnTo>
                    <a:pt x="19" y="88"/>
                  </a:lnTo>
                  <a:lnTo>
                    <a:pt x="13" y="42"/>
                  </a:lnTo>
                  <a:lnTo>
                    <a:pt x="7" y="23"/>
                  </a:lnTo>
                  <a:lnTo>
                    <a:pt x="0" y="3"/>
                  </a:lnTo>
                  <a:lnTo>
                    <a:pt x="4" y="0"/>
                  </a:lnTo>
                  <a:lnTo>
                    <a:pt x="12" y="20"/>
                  </a:lnTo>
                  <a:lnTo>
                    <a:pt x="18" y="42"/>
                  </a:lnTo>
                  <a:lnTo>
                    <a:pt x="24" y="88"/>
                  </a:lnTo>
                  <a:lnTo>
                    <a:pt x="25" y="136"/>
                  </a:lnTo>
                  <a:lnTo>
                    <a:pt x="22" y="181"/>
                  </a:lnTo>
                  <a:lnTo>
                    <a:pt x="18"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0" name="Freeform 1426"/>
            <p:cNvSpPr>
              <a:spLocks/>
            </p:cNvSpPr>
            <p:nvPr/>
          </p:nvSpPr>
          <p:spPr bwMode="auto">
            <a:xfrm>
              <a:off x="4890" y="1887"/>
              <a:ext cx="2" cy="1"/>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1" name="Freeform 1427"/>
            <p:cNvSpPr>
              <a:spLocks/>
            </p:cNvSpPr>
            <p:nvPr/>
          </p:nvSpPr>
          <p:spPr bwMode="auto">
            <a:xfrm>
              <a:off x="4852" y="1770"/>
              <a:ext cx="31" cy="29"/>
            </a:xfrm>
            <a:custGeom>
              <a:avLst/>
              <a:gdLst>
                <a:gd name="T0" fmla="*/ 58 w 62"/>
                <a:gd name="T1" fmla="*/ 59 h 59"/>
                <a:gd name="T2" fmla="*/ 47 w 62"/>
                <a:gd name="T3" fmla="*/ 42 h 59"/>
                <a:gd name="T4" fmla="*/ 35 w 62"/>
                <a:gd name="T5" fmla="*/ 29 h 59"/>
                <a:gd name="T6" fmla="*/ 18 w 62"/>
                <a:gd name="T7" fmla="*/ 15 h 59"/>
                <a:gd name="T8" fmla="*/ 0 w 62"/>
                <a:gd name="T9" fmla="*/ 5 h 59"/>
                <a:gd name="T10" fmla="*/ 3 w 62"/>
                <a:gd name="T11" fmla="*/ 0 h 59"/>
                <a:gd name="T12" fmla="*/ 23 w 62"/>
                <a:gd name="T13" fmla="*/ 11 h 59"/>
                <a:gd name="T14" fmla="*/ 38 w 62"/>
                <a:gd name="T15" fmla="*/ 24 h 59"/>
                <a:gd name="T16" fmla="*/ 52 w 62"/>
                <a:gd name="T17" fmla="*/ 38 h 59"/>
                <a:gd name="T18" fmla="*/ 62 w 62"/>
                <a:gd name="T19" fmla="*/ 54 h 59"/>
                <a:gd name="T20" fmla="*/ 58 w 62"/>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9">
                  <a:moveTo>
                    <a:pt x="58" y="59"/>
                  </a:moveTo>
                  <a:lnTo>
                    <a:pt x="47" y="42"/>
                  </a:lnTo>
                  <a:lnTo>
                    <a:pt x="35" y="29"/>
                  </a:lnTo>
                  <a:lnTo>
                    <a:pt x="18" y="15"/>
                  </a:lnTo>
                  <a:lnTo>
                    <a:pt x="0" y="5"/>
                  </a:lnTo>
                  <a:lnTo>
                    <a:pt x="3" y="0"/>
                  </a:lnTo>
                  <a:lnTo>
                    <a:pt x="23" y="11"/>
                  </a:lnTo>
                  <a:lnTo>
                    <a:pt x="38" y="24"/>
                  </a:lnTo>
                  <a:lnTo>
                    <a:pt x="52" y="38"/>
                  </a:lnTo>
                  <a:lnTo>
                    <a:pt x="62" y="54"/>
                  </a:lnTo>
                  <a:lnTo>
                    <a:pt x="58"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2" name="Freeform 1428"/>
            <p:cNvSpPr>
              <a:spLocks/>
            </p:cNvSpPr>
            <p:nvPr/>
          </p:nvSpPr>
          <p:spPr bwMode="auto">
            <a:xfrm>
              <a:off x="4799" y="1756"/>
              <a:ext cx="55" cy="16"/>
            </a:xfrm>
            <a:custGeom>
              <a:avLst/>
              <a:gdLst>
                <a:gd name="T0" fmla="*/ 107 w 110"/>
                <a:gd name="T1" fmla="*/ 34 h 34"/>
                <a:gd name="T2" fmla="*/ 82 w 110"/>
                <a:gd name="T3" fmla="*/ 23 h 34"/>
                <a:gd name="T4" fmla="*/ 56 w 110"/>
                <a:gd name="T5" fmla="*/ 16 h 34"/>
                <a:gd name="T6" fmla="*/ 0 w 110"/>
                <a:gd name="T7" fmla="*/ 5 h 34"/>
                <a:gd name="T8" fmla="*/ 0 w 110"/>
                <a:gd name="T9" fmla="*/ 0 h 34"/>
                <a:gd name="T10" fmla="*/ 56 w 110"/>
                <a:gd name="T11" fmla="*/ 11 h 34"/>
                <a:gd name="T12" fmla="*/ 85 w 110"/>
                <a:gd name="T13" fmla="*/ 19 h 34"/>
                <a:gd name="T14" fmla="*/ 110 w 110"/>
                <a:gd name="T15" fmla="*/ 29 h 34"/>
                <a:gd name="T16" fmla="*/ 107 w 110"/>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34">
                  <a:moveTo>
                    <a:pt x="107" y="34"/>
                  </a:moveTo>
                  <a:lnTo>
                    <a:pt x="82" y="23"/>
                  </a:lnTo>
                  <a:lnTo>
                    <a:pt x="56" y="16"/>
                  </a:lnTo>
                  <a:lnTo>
                    <a:pt x="0" y="5"/>
                  </a:lnTo>
                  <a:lnTo>
                    <a:pt x="0" y="0"/>
                  </a:lnTo>
                  <a:lnTo>
                    <a:pt x="56" y="11"/>
                  </a:lnTo>
                  <a:lnTo>
                    <a:pt x="85" y="19"/>
                  </a:lnTo>
                  <a:lnTo>
                    <a:pt x="110" y="29"/>
                  </a:lnTo>
                  <a:lnTo>
                    <a:pt x="10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3" name="Freeform 1429"/>
            <p:cNvSpPr>
              <a:spLocks/>
            </p:cNvSpPr>
            <p:nvPr/>
          </p:nvSpPr>
          <p:spPr bwMode="auto">
            <a:xfrm>
              <a:off x="4852" y="1770"/>
              <a:ext cx="2" cy="2"/>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4" name="Freeform 1430"/>
            <p:cNvSpPr>
              <a:spLocks/>
            </p:cNvSpPr>
            <p:nvPr/>
          </p:nvSpPr>
          <p:spPr bwMode="auto">
            <a:xfrm>
              <a:off x="4735" y="1749"/>
              <a:ext cx="64" cy="9"/>
            </a:xfrm>
            <a:custGeom>
              <a:avLst/>
              <a:gdLst>
                <a:gd name="T0" fmla="*/ 127 w 127"/>
                <a:gd name="T1" fmla="*/ 18 h 18"/>
                <a:gd name="T2" fmla="*/ 64 w 127"/>
                <a:gd name="T3" fmla="*/ 4 h 18"/>
                <a:gd name="T4" fmla="*/ 32 w 127"/>
                <a:gd name="T5" fmla="*/ 4 h 18"/>
                <a:gd name="T6" fmla="*/ 19 w 127"/>
                <a:gd name="T7" fmla="*/ 9 h 18"/>
                <a:gd name="T8" fmla="*/ 5 w 127"/>
                <a:gd name="T9" fmla="*/ 15 h 18"/>
                <a:gd name="T10" fmla="*/ 0 w 127"/>
                <a:gd name="T11" fmla="*/ 10 h 18"/>
                <a:gd name="T12" fmla="*/ 14 w 127"/>
                <a:gd name="T13" fmla="*/ 4 h 18"/>
                <a:gd name="T14" fmla="*/ 32 w 127"/>
                <a:gd name="T15" fmla="*/ 0 h 18"/>
                <a:gd name="T16" fmla="*/ 64 w 127"/>
                <a:gd name="T17" fmla="*/ 0 h 18"/>
                <a:gd name="T18" fmla="*/ 127 w 127"/>
                <a:gd name="T19" fmla="*/ 13 h 18"/>
                <a:gd name="T20" fmla="*/ 127 w 127"/>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8">
                  <a:moveTo>
                    <a:pt x="127" y="18"/>
                  </a:moveTo>
                  <a:lnTo>
                    <a:pt x="64" y="4"/>
                  </a:lnTo>
                  <a:lnTo>
                    <a:pt x="32" y="4"/>
                  </a:lnTo>
                  <a:lnTo>
                    <a:pt x="19" y="9"/>
                  </a:lnTo>
                  <a:lnTo>
                    <a:pt x="5" y="15"/>
                  </a:lnTo>
                  <a:lnTo>
                    <a:pt x="0" y="10"/>
                  </a:lnTo>
                  <a:lnTo>
                    <a:pt x="14" y="4"/>
                  </a:lnTo>
                  <a:lnTo>
                    <a:pt x="32" y="0"/>
                  </a:lnTo>
                  <a:lnTo>
                    <a:pt x="64" y="0"/>
                  </a:lnTo>
                  <a:lnTo>
                    <a:pt x="127" y="13"/>
                  </a:lnTo>
                  <a:lnTo>
                    <a:pt x="12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5" name="Freeform 1431"/>
            <p:cNvSpPr>
              <a:spLocks/>
            </p:cNvSpPr>
            <p:nvPr/>
          </p:nvSpPr>
          <p:spPr bwMode="auto">
            <a:xfrm>
              <a:off x="4799" y="1756"/>
              <a:ext cx="1" cy="2"/>
            </a:xfrm>
            <a:custGeom>
              <a:avLst/>
              <a:gdLst>
                <a:gd name="T0" fmla="*/ 5 h 5"/>
                <a:gd name="T1" fmla="*/ 0 h 5"/>
                <a:gd name="T2" fmla="*/ 5 h 5"/>
              </a:gdLst>
              <a:ahLst/>
              <a:cxnLst>
                <a:cxn ang="0">
                  <a:pos x="0" y="T0"/>
                </a:cxn>
                <a:cxn ang="0">
                  <a:pos x="0" y="T1"/>
                </a:cxn>
                <a:cxn ang="0">
                  <a:pos x="0" y="T2"/>
                </a:cxn>
              </a:cxnLst>
              <a:rect l="0" t="0" r="r" b="b"/>
              <a:pathLst>
                <a:path h="5">
                  <a:moveTo>
                    <a:pt x="0" y="5"/>
                  </a:move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6" name="Freeform 1432"/>
            <p:cNvSpPr>
              <a:spLocks/>
            </p:cNvSpPr>
            <p:nvPr/>
          </p:nvSpPr>
          <p:spPr bwMode="auto">
            <a:xfrm>
              <a:off x="4694" y="1754"/>
              <a:ext cx="43" cy="30"/>
            </a:xfrm>
            <a:custGeom>
              <a:avLst/>
              <a:gdLst>
                <a:gd name="T0" fmla="*/ 88 w 88"/>
                <a:gd name="T1" fmla="*/ 5 h 61"/>
                <a:gd name="T2" fmla="*/ 49 w 88"/>
                <a:gd name="T3" fmla="*/ 35 h 61"/>
                <a:gd name="T4" fmla="*/ 28 w 88"/>
                <a:gd name="T5" fmla="*/ 49 h 61"/>
                <a:gd name="T6" fmla="*/ 5 w 88"/>
                <a:gd name="T7" fmla="*/ 61 h 61"/>
                <a:gd name="T8" fmla="*/ 0 w 88"/>
                <a:gd name="T9" fmla="*/ 56 h 61"/>
                <a:gd name="T10" fmla="*/ 23 w 88"/>
                <a:gd name="T11" fmla="*/ 44 h 61"/>
                <a:gd name="T12" fmla="*/ 44 w 88"/>
                <a:gd name="T13" fmla="*/ 31 h 61"/>
                <a:gd name="T14" fmla="*/ 83 w 88"/>
                <a:gd name="T15" fmla="*/ 0 h 61"/>
                <a:gd name="T16" fmla="*/ 88 w 88"/>
                <a:gd name="T17"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1">
                  <a:moveTo>
                    <a:pt x="88" y="5"/>
                  </a:moveTo>
                  <a:lnTo>
                    <a:pt x="49" y="35"/>
                  </a:lnTo>
                  <a:lnTo>
                    <a:pt x="28" y="49"/>
                  </a:lnTo>
                  <a:lnTo>
                    <a:pt x="5" y="61"/>
                  </a:lnTo>
                  <a:lnTo>
                    <a:pt x="0" y="56"/>
                  </a:lnTo>
                  <a:lnTo>
                    <a:pt x="23" y="44"/>
                  </a:lnTo>
                  <a:lnTo>
                    <a:pt x="44" y="31"/>
                  </a:lnTo>
                  <a:lnTo>
                    <a:pt x="83" y="0"/>
                  </a:lnTo>
                  <a:lnTo>
                    <a:pt x="8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7" name="Freeform 1433"/>
            <p:cNvSpPr>
              <a:spLocks/>
            </p:cNvSpPr>
            <p:nvPr/>
          </p:nvSpPr>
          <p:spPr bwMode="auto">
            <a:xfrm>
              <a:off x="4735" y="1754"/>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8" name="Freeform 1434"/>
            <p:cNvSpPr>
              <a:spLocks/>
            </p:cNvSpPr>
            <p:nvPr/>
          </p:nvSpPr>
          <p:spPr bwMode="auto">
            <a:xfrm>
              <a:off x="4694" y="1782"/>
              <a:ext cx="3" cy="4"/>
            </a:xfrm>
            <a:custGeom>
              <a:avLst/>
              <a:gdLst>
                <a:gd name="T0" fmla="*/ 5 w 6"/>
                <a:gd name="T1" fmla="*/ 5 h 8"/>
                <a:gd name="T2" fmla="*/ 0 w 6"/>
                <a:gd name="T3" fmla="*/ 8 h 8"/>
                <a:gd name="T4" fmla="*/ 0 w 6"/>
                <a:gd name="T5" fmla="*/ 2 h 8"/>
                <a:gd name="T6" fmla="*/ 6 w 6"/>
                <a:gd name="T7" fmla="*/ 2 h 8"/>
                <a:gd name="T8" fmla="*/ 0 w 6"/>
                <a:gd name="T9" fmla="*/ 0 h 8"/>
                <a:gd name="T10" fmla="*/ 5 w 6"/>
                <a:gd name="T11" fmla="*/ 5 h 8"/>
              </a:gdLst>
              <a:ahLst/>
              <a:cxnLst>
                <a:cxn ang="0">
                  <a:pos x="T0" y="T1"/>
                </a:cxn>
                <a:cxn ang="0">
                  <a:pos x="T2" y="T3"/>
                </a:cxn>
                <a:cxn ang="0">
                  <a:pos x="T4" y="T5"/>
                </a:cxn>
                <a:cxn ang="0">
                  <a:pos x="T6" y="T7"/>
                </a:cxn>
                <a:cxn ang="0">
                  <a:pos x="T8" y="T9"/>
                </a:cxn>
                <a:cxn ang="0">
                  <a:pos x="T10" y="T11"/>
                </a:cxn>
              </a:cxnLst>
              <a:rect l="0" t="0" r="r" b="b"/>
              <a:pathLst>
                <a:path w="6" h="8">
                  <a:moveTo>
                    <a:pt x="5" y="5"/>
                  </a:moveTo>
                  <a:lnTo>
                    <a:pt x="0" y="8"/>
                  </a:lnTo>
                  <a:lnTo>
                    <a:pt x="0" y="2"/>
                  </a:lnTo>
                  <a:lnTo>
                    <a:pt x="6" y="2"/>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39" name="Freeform 1435"/>
            <p:cNvSpPr>
              <a:spLocks/>
            </p:cNvSpPr>
            <p:nvPr/>
          </p:nvSpPr>
          <p:spPr bwMode="auto">
            <a:xfrm>
              <a:off x="4686" y="1781"/>
              <a:ext cx="10" cy="14"/>
            </a:xfrm>
            <a:custGeom>
              <a:avLst/>
              <a:gdLst>
                <a:gd name="T0" fmla="*/ 20 w 20"/>
                <a:gd name="T1" fmla="*/ 3 h 29"/>
                <a:gd name="T2" fmla="*/ 15 w 20"/>
                <a:gd name="T3" fmla="*/ 0 h 29"/>
                <a:gd name="T4" fmla="*/ 0 w 20"/>
                <a:gd name="T5" fmla="*/ 26 h 29"/>
                <a:gd name="T6" fmla="*/ 5 w 20"/>
                <a:gd name="T7" fmla="*/ 29 h 29"/>
                <a:gd name="T8" fmla="*/ 20 w 20"/>
                <a:gd name="T9" fmla="*/ 3 h 29"/>
              </a:gdLst>
              <a:ahLst/>
              <a:cxnLst>
                <a:cxn ang="0">
                  <a:pos x="T0" y="T1"/>
                </a:cxn>
                <a:cxn ang="0">
                  <a:pos x="T2" y="T3"/>
                </a:cxn>
                <a:cxn ang="0">
                  <a:pos x="T4" y="T5"/>
                </a:cxn>
                <a:cxn ang="0">
                  <a:pos x="T6" y="T7"/>
                </a:cxn>
                <a:cxn ang="0">
                  <a:pos x="T8" y="T9"/>
                </a:cxn>
              </a:cxnLst>
              <a:rect l="0" t="0" r="r" b="b"/>
              <a:pathLst>
                <a:path w="20" h="29">
                  <a:moveTo>
                    <a:pt x="20" y="3"/>
                  </a:moveTo>
                  <a:lnTo>
                    <a:pt x="15" y="0"/>
                  </a:lnTo>
                  <a:lnTo>
                    <a:pt x="0" y="26"/>
                  </a:lnTo>
                  <a:lnTo>
                    <a:pt x="5" y="29"/>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0" name="Freeform 1436"/>
            <p:cNvSpPr>
              <a:spLocks/>
            </p:cNvSpPr>
            <p:nvPr/>
          </p:nvSpPr>
          <p:spPr bwMode="auto">
            <a:xfrm>
              <a:off x="4694" y="1781"/>
              <a:ext cx="3" cy="1"/>
            </a:xfrm>
            <a:custGeom>
              <a:avLst/>
              <a:gdLst>
                <a:gd name="T0" fmla="*/ 6 w 6"/>
                <a:gd name="T1" fmla="*/ 2 h 3"/>
                <a:gd name="T2" fmla="*/ 0 w 6"/>
                <a:gd name="T3" fmla="*/ 0 h 3"/>
                <a:gd name="T4" fmla="*/ 5 w 6"/>
                <a:gd name="T5" fmla="*/ 3 h 3"/>
                <a:gd name="T6" fmla="*/ 0 w 6"/>
                <a:gd name="T7" fmla="*/ 2 h 3"/>
                <a:gd name="T8" fmla="*/ 6 w 6"/>
                <a:gd name="T9" fmla="*/ 2 h 3"/>
              </a:gdLst>
              <a:ahLst/>
              <a:cxnLst>
                <a:cxn ang="0">
                  <a:pos x="T0" y="T1"/>
                </a:cxn>
                <a:cxn ang="0">
                  <a:pos x="T2" y="T3"/>
                </a:cxn>
                <a:cxn ang="0">
                  <a:pos x="T4" y="T5"/>
                </a:cxn>
                <a:cxn ang="0">
                  <a:pos x="T6" y="T7"/>
                </a:cxn>
                <a:cxn ang="0">
                  <a:pos x="T8" y="T9"/>
                </a:cxn>
              </a:cxnLst>
              <a:rect l="0" t="0" r="r" b="b"/>
              <a:pathLst>
                <a:path w="6" h="3">
                  <a:moveTo>
                    <a:pt x="6" y="2"/>
                  </a:moveTo>
                  <a:lnTo>
                    <a:pt x="0" y="0"/>
                  </a:lnTo>
                  <a:lnTo>
                    <a:pt x="5" y="3"/>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1" name="Freeform 1437"/>
            <p:cNvSpPr>
              <a:spLocks/>
            </p:cNvSpPr>
            <p:nvPr/>
          </p:nvSpPr>
          <p:spPr bwMode="auto">
            <a:xfrm>
              <a:off x="4686" y="1793"/>
              <a:ext cx="3" cy="2"/>
            </a:xfrm>
            <a:custGeom>
              <a:avLst/>
              <a:gdLst>
                <a:gd name="T0" fmla="*/ 0 w 6"/>
                <a:gd name="T1" fmla="*/ 0 h 3"/>
                <a:gd name="T2" fmla="*/ 0 w 6"/>
                <a:gd name="T3" fmla="*/ 1 h 3"/>
                <a:gd name="T4" fmla="*/ 6 w 6"/>
                <a:gd name="T5" fmla="*/ 1 h 3"/>
                <a:gd name="T6" fmla="*/ 5 w 6"/>
                <a:gd name="T7" fmla="*/ 3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1"/>
                  </a:lnTo>
                  <a:lnTo>
                    <a:pt x="6" y="1"/>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2" name="Freeform 1438"/>
            <p:cNvSpPr>
              <a:spLocks/>
            </p:cNvSpPr>
            <p:nvPr/>
          </p:nvSpPr>
          <p:spPr bwMode="auto">
            <a:xfrm>
              <a:off x="4301" y="1504"/>
              <a:ext cx="310" cy="288"/>
            </a:xfrm>
            <a:custGeom>
              <a:avLst/>
              <a:gdLst>
                <a:gd name="T0" fmla="*/ 67 w 620"/>
                <a:gd name="T1" fmla="*/ 62 h 576"/>
                <a:gd name="T2" fmla="*/ 97 w 620"/>
                <a:gd name="T3" fmla="*/ 61 h 576"/>
                <a:gd name="T4" fmla="*/ 110 w 620"/>
                <a:gd name="T5" fmla="*/ 56 h 576"/>
                <a:gd name="T6" fmla="*/ 159 w 620"/>
                <a:gd name="T7" fmla="*/ 32 h 576"/>
                <a:gd name="T8" fmla="*/ 210 w 620"/>
                <a:gd name="T9" fmla="*/ 15 h 576"/>
                <a:gd name="T10" fmla="*/ 281 w 620"/>
                <a:gd name="T11" fmla="*/ 2 h 576"/>
                <a:gd name="T12" fmla="*/ 352 w 620"/>
                <a:gd name="T13" fmla="*/ 0 h 576"/>
                <a:gd name="T14" fmla="*/ 403 w 620"/>
                <a:gd name="T15" fmla="*/ 8 h 576"/>
                <a:gd name="T16" fmla="*/ 451 w 620"/>
                <a:gd name="T17" fmla="*/ 21 h 576"/>
                <a:gd name="T18" fmla="*/ 498 w 620"/>
                <a:gd name="T19" fmla="*/ 43 h 576"/>
                <a:gd name="T20" fmla="*/ 540 w 620"/>
                <a:gd name="T21" fmla="*/ 71 h 576"/>
                <a:gd name="T22" fmla="*/ 571 w 620"/>
                <a:gd name="T23" fmla="*/ 100 h 576"/>
                <a:gd name="T24" fmla="*/ 596 w 620"/>
                <a:gd name="T25" fmla="*/ 134 h 576"/>
                <a:gd name="T26" fmla="*/ 604 w 620"/>
                <a:gd name="T27" fmla="*/ 148 h 576"/>
                <a:gd name="T28" fmla="*/ 602 w 620"/>
                <a:gd name="T29" fmla="*/ 155 h 576"/>
                <a:gd name="T30" fmla="*/ 602 w 620"/>
                <a:gd name="T31" fmla="*/ 207 h 576"/>
                <a:gd name="T32" fmla="*/ 610 w 620"/>
                <a:gd name="T33" fmla="*/ 339 h 576"/>
                <a:gd name="T34" fmla="*/ 617 w 620"/>
                <a:gd name="T35" fmla="*/ 415 h 576"/>
                <a:gd name="T36" fmla="*/ 620 w 620"/>
                <a:gd name="T37" fmla="*/ 421 h 576"/>
                <a:gd name="T38" fmla="*/ 605 w 620"/>
                <a:gd name="T39" fmla="*/ 472 h 576"/>
                <a:gd name="T40" fmla="*/ 577 w 620"/>
                <a:gd name="T41" fmla="*/ 516 h 576"/>
                <a:gd name="T42" fmla="*/ 545 w 620"/>
                <a:gd name="T43" fmla="*/ 546 h 576"/>
                <a:gd name="T44" fmla="*/ 509 w 620"/>
                <a:gd name="T45" fmla="*/ 567 h 576"/>
                <a:gd name="T46" fmla="*/ 474 w 620"/>
                <a:gd name="T47" fmla="*/ 574 h 576"/>
                <a:gd name="T48" fmla="*/ 448 w 620"/>
                <a:gd name="T49" fmla="*/ 576 h 576"/>
                <a:gd name="T50" fmla="*/ 420 w 620"/>
                <a:gd name="T51" fmla="*/ 570 h 576"/>
                <a:gd name="T52" fmla="*/ 389 w 620"/>
                <a:gd name="T53" fmla="*/ 559 h 576"/>
                <a:gd name="T54" fmla="*/ 261 w 620"/>
                <a:gd name="T55" fmla="*/ 544 h 576"/>
                <a:gd name="T56" fmla="*/ 184 w 620"/>
                <a:gd name="T57" fmla="*/ 531 h 576"/>
                <a:gd name="T58" fmla="*/ 136 w 620"/>
                <a:gd name="T59" fmla="*/ 517 h 576"/>
                <a:gd name="T60" fmla="*/ 101 w 620"/>
                <a:gd name="T61" fmla="*/ 502 h 576"/>
                <a:gd name="T62" fmla="*/ 68 w 620"/>
                <a:gd name="T63" fmla="*/ 484 h 576"/>
                <a:gd name="T64" fmla="*/ 38 w 620"/>
                <a:gd name="T65" fmla="*/ 461 h 576"/>
                <a:gd name="T66" fmla="*/ 8 w 620"/>
                <a:gd name="T67" fmla="*/ 433 h 576"/>
                <a:gd name="T68" fmla="*/ 3 w 620"/>
                <a:gd name="T69" fmla="*/ 421 h 576"/>
                <a:gd name="T70" fmla="*/ 0 w 620"/>
                <a:gd name="T71" fmla="*/ 377 h 576"/>
                <a:gd name="T72" fmla="*/ 0 w 620"/>
                <a:gd name="T73" fmla="*/ 296 h 576"/>
                <a:gd name="T74" fmla="*/ 5 w 620"/>
                <a:gd name="T75" fmla="*/ 271 h 576"/>
                <a:gd name="T76" fmla="*/ 27 w 620"/>
                <a:gd name="T77" fmla="*/ 259 h 576"/>
                <a:gd name="T78" fmla="*/ 70 w 620"/>
                <a:gd name="T79" fmla="*/ 243 h 576"/>
                <a:gd name="T80" fmla="*/ 83 w 620"/>
                <a:gd name="T81" fmla="*/ 234 h 576"/>
                <a:gd name="T82" fmla="*/ 82 w 620"/>
                <a:gd name="T83" fmla="*/ 226 h 576"/>
                <a:gd name="T84" fmla="*/ 38 w 620"/>
                <a:gd name="T85" fmla="*/ 205 h 576"/>
                <a:gd name="T86" fmla="*/ 18 w 620"/>
                <a:gd name="T87" fmla="*/ 193 h 576"/>
                <a:gd name="T88" fmla="*/ 27 w 620"/>
                <a:gd name="T89" fmla="*/ 169 h 576"/>
                <a:gd name="T90" fmla="*/ 53 w 620"/>
                <a:gd name="T91" fmla="*/ 13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0" h="576">
                  <a:moveTo>
                    <a:pt x="53" y="64"/>
                  </a:moveTo>
                  <a:lnTo>
                    <a:pt x="59" y="62"/>
                  </a:lnTo>
                  <a:lnTo>
                    <a:pt x="67" y="62"/>
                  </a:lnTo>
                  <a:lnTo>
                    <a:pt x="82" y="62"/>
                  </a:lnTo>
                  <a:lnTo>
                    <a:pt x="89" y="61"/>
                  </a:lnTo>
                  <a:lnTo>
                    <a:pt x="97" y="61"/>
                  </a:lnTo>
                  <a:lnTo>
                    <a:pt x="104" y="59"/>
                  </a:lnTo>
                  <a:lnTo>
                    <a:pt x="107" y="58"/>
                  </a:lnTo>
                  <a:lnTo>
                    <a:pt x="110" y="56"/>
                  </a:lnTo>
                  <a:lnTo>
                    <a:pt x="127" y="47"/>
                  </a:lnTo>
                  <a:lnTo>
                    <a:pt x="142" y="40"/>
                  </a:lnTo>
                  <a:lnTo>
                    <a:pt x="159" y="32"/>
                  </a:lnTo>
                  <a:lnTo>
                    <a:pt x="175" y="26"/>
                  </a:lnTo>
                  <a:lnTo>
                    <a:pt x="193" y="20"/>
                  </a:lnTo>
                  <a:lnTo>
                    <a:pt x="210" y="15"/>
                  </a:lnTo>
                  <a:lnTo>
                    <a:pt x="245" y="6"/>
                  </a:lnTo>
                  <a:lnTo>
                    <a:pt x="263" y="3"/>
                  </a:lnTo>
                  <a:lnTo>
                    <a:pt x="281" y="2"/>
                  </a:lnTo>
                  <a:lnTo>
                    <a:pt x="316" y="0"/>
                  </a:lnTo>
                  <a:lnTo>
                    <a:pt x="334" y="0"/>
                  </a:lnTo>
                  <a:lnTo>
                    <a:pt x="352" y="0"/>
                  </a:lnTo>
                  <a:lnTo>
                    <a:pt x="368" y="2"/>
                  </a:lnTo>
                  <a:lnTo>
                    <a:pt x="385" y="5"/>
                  </a:lnTo>
                  <a:lnTo>
                    <a:pt x="403" y="8"/>
                  </a:lnTo>
                  <a:lnTo>
                    <a:pt x="420" y="11"/>
                  </a:lnTo>
                  <a:lnTo>
                    <a:pt x="436" y="17"/>
                  </a:lnTo>
                  <a:lnTo>
                    <a:pt x="451" y="21"/>
                  </a:lnTo>
                  <a:lnTo>
                    <a:pt x="468" y="27"/>
                  </a:lnTo>
                  <a:lnTo>
                    <a:pt x="483" y="35"/>
                  </a:lnTo>
                  <a:lnTo>
                    <a:pt x="498" y="43"/>
                  </a:lnTo>
                  <a:lnTo>
                    <a:pt x="512" y="52"/>
                  </a:lnTo>
                  <a:lnTo>
                    <a:pt x="527" y="61"/>
                  </a:lnTo>
                  <a:lnTo>
                    <a:pt x="540" y="71"/>
                  </a:lnTo>
                  <a:lnTo>
                    <a:pt x="552" y="82"/>
                  </a:lnTo>
                  <a:lnTo>
                    <a:pt x="565" y="94"/>
                  </a:lnTo>
                  <a:lnTo>
                    <a:pt x="571" y="100"/>
                  </a:lnTo>
                  <a:lnTo>
                    <a:pt x="577" y="107"/>
                  </a:lnTo>
                  <a:lnTo>
                    <a:pt x="587" y="121"/>
                  </a:lnTo>
                  <a:lnTo>
                    <a:pt x="596" y="134"/>
                  </a:lnTo>
                  <a:lnTo>
                    <a:pt x="605" y="149"/>
                  </a:lnTo>
                  <a:lnTo>
                    <a:pt x="605" y="148"/>
                  </a:lnTo>
                  <a:lnTo>
                    <a:pt x="604" y="148"/>
                  </a:lnTo>
                  <a:lnTo>
                    <a:pt x="604" y="149"/>
                  </a:lnTo>
                  <a:lnTo>
                    <a:pt x="604" y="151"/>
                  </a:lnTo>
                  <a:lnTo>
                    <a:pt x="602" y="155"/>
                  </a:lnTo>
                  <a:lnTo>
                    <a:pt x="602" y="168"/>
                  </a:lnTo>
                  <a:lnTo>
                    <a:pt x="602" y="186"/>
                  </a:lnTo>
                  <a:lnTo>
                    <a:pt x="602" y="207"/>
                  </a:lnTo>
                  <a:lnTo>
                    <a:pt x="604" y="231"/>
                  </a:lnTo>
                  <a:lnTo>
                    <a:pt x="607" y="285"/>
                  </a:lnTo>
                  <a:lnTo>
                    <a:pt x="610" y="339"/>
                  </a:lnTo>
                  <a:lnTo>
                    <a:pt x="614" y="384"/>
                  </a:lnTo>
                  <a:lnTo>
                    <a:pt x="616" y="403"/>
                  </a:lnTo>
                  <a:lnTo>
                    <a:pt x="617" y="415"/>
                  </a:lnTo>
                  <a:lnTo>
                    <a:pt x="619" y="421"/>
                  </a:lnTo>
                  <a:lnTo>
                    <a:pt x="619" y="422"/>
                  </a:lnTo>
                  <a:lnTo>
                    <a:pt x="620" y="421"/>
                  </a:lnTo>
                  <a:lnTo>
                    <a:pt x="616" y="437"/>
                  </a:lnTo>
                  <a:lnTo>
                    <a:pt x="611" y="455"/>
                  </a:lnTo>
                  <a:lnTo>
                    <a:pt x="605" y="472"/>
                  </a:lnTo>
                  <a:lnTo>
                    <a:pt x="596" y="487"/>
                  </a:lnTo>
                  <a:lnTo>
                    <a:pt x="587" y="502"/>
                  </a:lnTo>
                  <a:lnTo>
                    <a:pt x="577" y="516"/>
                  </a:lnTo>
                  <a:lnTo>
                    <a:pt x="565" y="529"/>
                  </a:lnTo>
                  <a:lnTo>
                    <a:pt x="552" y="541"/>
                  </a:lnTo>
                  <a:lnTo>
                    <a:pt x="545" y="546"/>
                  </a:lnTo>
                  <a:lnTo>
                    <a:pt x="539" y="552"/>
                  </a:lnTo>
                  <a:lnTo>
                    <a:pt x="524" y="559"/>
                  </a:lnTo>
                  <a:lnTo>
                    <a:pt x="509" y="567"/>
                  </a:lnTo>
                  <a:lnTo>
                    <a:pt x="492" y="571"/>
                  </a:lnTo>
                  <a:lnTo>
                    <a:pt x="483" y="574"/>
                  </a:lnTo>
                  <a:lnTo>
                    <a:pt x="474" y="574"/>
                  </a:lnTo>
                  <a:lnTo>
                    <a:pt x="466" y="576"/>
                  </a:lnTo>
                  <a:lnTo>
                    <a:pt x="457" y="576"/>
                  </a:lnTo>
                  <a:lnTo>
                    <a:pt x="448" y="576"/>
                  </a:lnTo>
                  <a:lnTo>
                    <a:pt x="439" y="574"/>
                  </a:lnTo>
                  <a:lnTo>
                    <a:pt x="429" y="573"/>
                  </a:lnTo>
                  <a:lnTo>
                    <a:pt x="420" y="570"/>
                  </a:lnTo>
                  <a:lnTo>
                    <a:pt x="405" y="565"/>
                  </a:lnTo>
                  <a:lnTo>
                    <a:pt x="397" y="562"/>
                  </a:lnTo>
                  <a:lnTo>
                    <a:pt x="389" y="559"/>
                  </a:lnTo>
                  <a:lnTo>
                    <a:pt x="338" y="553"/>
                  </a:lnTo>
                  <a:lnTo>
                    <a:pt x="287" y="549"/>
                  </a:lnTo>
                  <a:lnTo>
                    <a:pt x="261" y="544"/>
                  </a:lnTo>
                  <a:lnTo>
                    <a:pt x="236" y="541"/>
                  </a:lnTo>
                  <a:lnTo>
                    <a:pt x="210" y="537"/>
                  </a:lnTo>
                  <a:lnTo>
                    <a:pt x="184" y="531"/>
                  </a:lnTo>
                  <a:lnTo>
                    <a:pt x="160" y="525"/>
                  </a:lnTo>
                  <a:lnTo>
                    <a:pt x="148" y="522"/>
                  </a:lnTo>
                  <a:lnTo>
                    <a:pt x="136" y="517"/>
                  </a:lnTo>
                  <a:lnTo>
                    <a:pt x="124" y="512"/>
                  </a:lnTo>
                  <a:lnTo>
                    <a:pt x="113" y="508"/>
                  </a:lnTo>
                  <a:lnTo>
                    <a:pt x="101" y="502"/>
                  </a:lnTo>
                  <a:lnTo>
                    <a:pt x="91" y="497"/>
                  </a:lnTo>
                  <a:lnTo>
                    <a:pt x="79" y="490"/>
                  </a:lnTo>
                  <a:lnTo>
                    <a:pt x="68" y="484"/>
                  </a:lnTo>
                  <a:lnTo>
                    <a:pt x="57" y="476"/>
                  </a:lnTo>
                  <a:lnTo>
                    <a:pt x="47" y="469"/>
                  </a:lnTo>
                  <a:lnTo>
                    <a:pt x="38" y="461"/>
                  </a:lnTo>
                  <a:lnTo>
                    <a:pt x="27" y="452"/>
                  </a:lnTo>
                  <a:lnTo>
                    <a:pt x="18" y="443"/>
                  </a:lnTo>
                  <a:lnTo>
                    <a:pt x="8" y="433"/>
                  </a:lnTo>
                  <a:lnTo>
                    <a:pt x="6" y="430"/>
                  </a:lnTo>
                  <a:lnTo>
                    <a:pt x="5" y="427"/>
                  </a:lnTo>
                  <a:lnTo>
                    <a:pt x="3" y="421"/>
                  </a:lnTo>
                  <a:lnTo>
                    <a:pt x="2" y="415"/>
                  </a:lnTo>
                  <a:lnTo>
                    <a:pt x="0" y="410"/>
                  </a:lnTo>
                  <a:lnTo>
                    <a:pt x="0" y="377"/>
                  </a:lnTo>
                  <a:lnTo>
                    <a:pt x="0" y="344"/>
                  </a:lnTo>
                  <a:lnTo>
                    <a:pt x="0" y="312"/>
                  </a:lnTo>
                  <a:lnTo>
                    <a:pt x="0" y="296"/>
                  </a:lnTo>
                  <a:lnTo>
                    <a:pt x="2" y="279"/>
                  </a:lnTo>
                  <a:lnTo>
                    <a:pt x="2" y="276"/>
                  </a:lnTo>
                  <a:lnTo>
                    <a:pt x="5" y="271"/>
                  </a:lnTo>
                  <a:lnTo>
                    <a:pt x="9" y="268"/>
                  </a:lnTo>
                  <a:lnTo>
                    <a:pt x="14" y="265"/>
                  </a:lnTo>
                  <a:lnTo>
                    <a:pt x="27" y="259"/>
                  </a:lnTo>
                  <a:lnTo>
                    <a:pt x="41" y="255"/>
                  </a:lnTo>
                  <a:lnTo>
                    <a:pt x="56" y="249"/>
                  </a:lnTo>
                  <a:lnTo>
                    <a:pt x="70" y="243"/>
                  </a:lnTo>
                  <a:lnTo>
                    <a:pt x="74" y="240"/>
                  </a:lnTo>
                  <a:lnTo>
                    <a:pt x="79" y="237"/>
                  </a:lnTo>
                  <a:lnTo>
                    <a:pt x="83" y="234"/>
                  </a:lnTo>
                  <a:lnTo>
                    <a:pt x="85" y="229"/>
                  </a:lnTo>
                  <a:lnTo>
                    <a:pt x="83" y="228"/>
                  </a:lnTo>
                  <a:lnTo>
                    <a:pt x="82" y="226"/>
                  </a:lnTo>
                  <a:lnTo>
                    <a:pt x="74" y="222"/>
                  </a:lnTo>
                  <a:lnTo>
                    <a:pt x="51" y="211"/>
                  </a:lnTo>
                  <a:lnTo>
                    <a:pt x="38" y="205"/>
                  </a:lnTo>
                  <a:lnTo>
                    <a:pt x="27" y="199"/>
                  </a:lnTo>
                  <a:lnTo>
                    <a:pt x="20" y="195"/>
                  </a:lnTo>
                  <a:lnTo>
                    <a:pt x="18" y="193"/>
                  </a:lnTo>
                  <a:lnTo>
                    <a:pt x="18" y="192"/>
                  </a:lnTo>
                  <a:lnTo>
                    <a:pt x="23" y="180"/>
                  </a:lnTo>
                  <a:lnTo>
                    <a:pt x="27" y="169"/>
                  </a:lnTo>
                  <a:lnTo>
                    <a:pt x="33" y="159"/>
                  </a:lnTo>
                  <a:lnTo>
                    <a:pt x="39" y="149"/>
                  </a:lnTo>
                  <a:lnTo>
                    <a:pt x="53" y="130"/>
                  </a:lnTo>
                  <a:lnTo>
                    <a:pt x="67" y="110"/>
                  </a:lnTo>
                  <a:lnTo>
                    <a:pt x="53" y="6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3" name="Freeform 1439"/>
            <p:cNvSpPr>
              <a:spLocks/>
            </p:cNvSpPr>
            <p:nvPr/>
          </p:nvSpPr>
          <p:spPr bwMode="auto">
            <a:xfrm>
              <a:off x="4232" y="1527"/>
              <a:ext cx="140" cy="97"/>
            </a:xfrm>
            <a:custGeom>
              <a:avLst/>
              <a:gdLst>
                <a:gd name="T0" fmla="*/ 41 w 280"/>
                <a:gd name="T1" fmla="*/ 192 h 194"/>
                <a:gd name="T2" fmla="*/ 84 w 280"/>
                <a:gd name="T3" fmla="*/ 188 h 194"/>
                <a:gd name="T4" fmla="*/ 125 w 280"/>
                <a:gd name="T5" fmla="*/ 180 h 194"/>
                <a:gd name="T6" fmla="*/ 157 w 280"/>
                <a:gd name="T7" fmla="*/ 177 h 194"/>
                <a:gd name="T8" fmla="*/ 178 w 280"/>
                <a:gd name="T9" fmla="*/ 182 h 194"/>
                <a:gd name="T10" fmla="*/ 202 w 280"/>
                <a:gd name="T11" fmla="*/ 183 h 194"/>
                <a:gd name="T12" fmla="*/ 226 w 280"/>
                <a:gd name="T13" fmla="*/ 177 h 194"/>
                <a:gd name="T14" fmla="*/ 235 w 280"/>
                <a:gd name="T15" fmla="*/ 171 h 194"/>
                <a:gd name="T16" fmla="*/ 249 w 280"/>
                <a:gd name="T17" fmla="*/ 159 h 194"/>
                <a:gd name="T18" fmla="*/ 258 w 280"/>
                <a:gd name="T19" fmla="*/ 146 h 194"/>
                <a:gd name="T20" fmla="*/ 267 w 280"/>
                <a:gd name="T21" fmla="*/ 129 h 194"/>
                <a:gd name="T22" fmla="*/ 273 w 280"/>
                <a:gd name="T23" fmla="*/ 113 h 194"/>
                <a:gd name="T24" fmla="*/ 277 w 280"/>
                <a:gd name="T25" fmla="*/ 93 h 194"/>
                <a:gd name="T26" fmla="*/ 280 w 280"/>
                <a:gd name="T27" fmla="*/ 66 h 194"/>
                <a:gd name="T28" fmla="*/ 280 w 280"/>
                <a:gd name="T29" fmla="*/ 28 h 194"/>
                <a:gd name="T30" fmla="*/ 277 w 280"/>
                <a:gd name="T31" fmla="*/ 7 h 194"/>
                <a:gd name="T32" fmla="*/ 273 w 280"/>
                <a:gd name="T33" fmla="*/ 1 h 194"/>
                <a:gd name="T34" fmla="*/ 256 w 280"/>
                <a:gd name="T35" fmla="*/ 4 h 194"/>
                <a:gd name="T36" fmla="*/ 216 w 280"/>
                <a:gd name="T37" fmla="*/ 10 h 194"/>
                <a:gd name="T38" fmla="*/ 161 w 280"/>
                <a:gd name="T39" fmla="*/ 16 h 194"/>
                <a:gd name="T40" fmla="*/ 80 w 280"/>
                <a:gd name="T41" fmla="*/ 21 h 194"/>
                <a:gd name="T42" fmla="*/ 47 w 280"/>
                <a:gd name="T43" fmla="*/ 25 h 194"/>
                <a:gd name="T44" fmla="*/ 36 w 280"/>
                <a:gd name="T45" fmla="*/ 31 h 194"/>
                <a:gd name="T46" fmla="*/ 28 w 280"/>
                <a:gd name="T47" fmla="*/ 39 h 194"/>
                <a:gd name="T48" fmla="*/ 22 w 280"/>
                <a:gd name="T49" fmla="*/ 49 h 194"/>
                <a:gd name="T50" fmla="*/ 15 w 280"/>
                <a:gd name="T51" fmla="*/ 69 h 194"/>
                <a:gd name="T52" fmla="*/ 6 w 280"/>
                <a:gd name="T53" fmla="*/ 108 h 194"/>
                <a:gd name="T54" fmla="*/ 1 w 280"/>
                <a:gd name="T55" fmla="*/ 129 h 194"/>
                <a:gd name="T56" fmla="*/ 0 w 280"/>
                <a:gd name="T57" fmla="*/ 152 h 194"/>
                <a:gd name="T58" fmla="*/ 1 w 280"/>
                <a:gd name="T59" fmla="*/ 168 h 194"/>
                <a:gd name="T60" fmla="*/ 6 w 280"/>
                <a:gd name="T61" fmla="*/ 183 h 194"/>
                <a:gd name="T62" fmla="*/ 12 w 280"/>
                <a:gd name="T63" fmla="*/ 19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194">
                  <a:moveTo>
                    <a:pt x="21" y="194"/>
                  </a:moveTo>
                  <a:lnTo>
                    <a:pt x="41" y="192"/>
                  </a:lnTo>
                  <a:lnTo>
                    <a:pt x="62" y="191"/>
                  </a:lnTo>
                  <a:lnTo>
                    <a:pt x="84" y="188"/>
                  </a:lnTo>
                  <a:lnTo>
                    <a:pt x="105" y="183"/>
                  </a:lnTo>
                  <a:lnTo>
                    <a:pt x="125" y="180"/>
                  </a:lnTo>
                  <a:lnTo>
                    <a:pt x="143" y="177"/>
                  </a:lnTo>
                  <a:lnTo>
                    <a:pt x="157" y="177"/>
                  </a:lnTo>
                  <a:lnTo>
                    <a:pt x="164" y="177"/>
                  </a:lnTo>
                  <a:lnTo>
                    <a:pt x="178" y="182"/>
                  </a:lnTo>
                  <a:lnTo>
                    <a:pt x="190" y="183"/>
                  </a:lnTo>
                  <a:lnTo>
                    <a:pt x="202" y="183"/>
                  </a:lnTo>
                  <a:lnTo>
                    <a:pt x="214" y="182"/>
                  </a:lnTo>
                  <a:lnTo>
                    <a:pt x="226" y="177"/>
                  </a:lnTo>
                  <a:lnTo>
                    <a:pt x="231" y="174"/>
                  </a:lnTo>
                  <a:lnTo>
                    <a:pt x="235" y="171"/>
                  </a:lnTo>
                  <a:lnTo>
                    <a:pt x="246" y="164"/>
                  </a:lnTo>
                  <a:lnTo>
                    <a:pt x="249" y="159"/>
                  </a:lnTo>
                  <a:lnTo>
                    <a:pt x="253" y="155"/>
                  </a:lnTo>
                  <a:lnTo>
                    <a:pt x="258" y="146"/>
                  </a:lnTo>
                  <a:lnTo>
                    <a:pt x="264" y="138"/>
                  </a:lnTo>
                  <a:lnTo>
                    <a:pt x="267" y="129"/>
                  </a:lnTo>
                  <a:lnTo>
                    <a:pt x="270" y="120"/>
                  </a:lnTo>
                  <a:lnTo>
                    <a:pt x="273" y="113"/>
                  </a:lnTo>
                  <a:lnTo>
                    <a:pt x="276" y="103"/>
                  </a:lnTo>
                  <a:lnTo>
                    <a:pt x="277" y="93"/>
                  </a:lnTo>
                  <a:lnTo>
                    <a:pt x="279" y="84"/>
                  </a:lnTo>
                  <a:lnTo>
                    <a:pt x="280" y="66"/>
                  </a:lnTo>
                  <a:lnTo>
                    <a:pt x="280" y="46"/>
                  </a:lnTo>
                  <a:lnTo>
                    <a:pt x="280" y="28"/>
                  </a:lnTo>
                  <a:lnTo>
                    <a:pt x="277" y="10"/>
                  </a:lnTo>
                  <a:lnTo>
                    <a:pt x="277" y="7"/>
                  </a:lnTo>
                  <a:lnTo>
                    <a:pt x="274" y="3"/>
                  </a:lnTo>
                  <a:lnTo>
                    <a:pt x="273" y="1"/>
                  </a:lnTo>
                  <a:lnTo>
                    <a:pt x="270" y="0"/>
                  </a:lnTo>
                  <a:lnTo>
                    <a:pt x="256" y="4"/>
                  </a:lnTo>
                  <a:lnTo>
                    <a:pt x="243" y="7"/>
                  </a:lnTo>
                  <a:lnTo>
                    <a:pt x="216" y="10"/>
                  </a:lnTo>
                  <a:lnTo>
                    <a:pt x="188" y="13"/>
                  </a:lnTo>
                  <a:lnTo>
                    <a:pt x="161" y="16"/>
                  </a:lnTo>
                  <a:lnTo>
                    <a:pt x="107" y="19"/>
                  </a:lnTo>
                  <a:lnTo>
                    <a:pt x="80" y="21"/>
                  </a:lnTo>
                  <a:lnTo>
                    <a:pt x="53" y="24"/>
                  </a:lnTo>
                  <a:lnTo>
                    <a:pt x="47" y="25"/>
                  </a:lnTo>
                  <a:lnTo>
                    <a:pt x="41" y="28"/>
                  </a:lnTo>
                  <a:lnTo>
                    <a:pt x="36" y="31"/>
                  </a:lnTo>
                  <a:lnTo>
                    <a:pt x="33" y="34"/>
                  </a:lnTo>
                  <a:lnTo>
                    <a:pt x="28" y="39"/>
                  </a:lnTo>
                  <a:lnTo>
                    <a:pt x="25" y="45"/>
                  </a:lnTo>
                  <a:lnTo>
                    <a:pt x="22" y="49"/>
                  </a:lnTo>
                  <a:lnTo>
                    <a:pt x="19" y="55"/>
                  </a:lnTo>
                  <a:lnTo>
                    <a:pt x="15" y="69"/>
                  </a:lnTo>
                  <a:lnTo>
                    <a:pt x="12" y="82"/>
                  </a:lnTo>
                  <a:lnTo>
                    <a:pt x="6" y="108"/>
                  </a:lnTo>
                  <a:lnTo>
                    <a:pt x="3" y="119"/>
                  </a:lnTo>
                  <a:lnTo>
                    <a:pt x="1" y="129"/>
                  </a:lnTo>
                  <a:lnTo>
                    <a:pt x="0" y="140"/>
                  </a:lnTo>
                  <a:lnTo>
                    <a:pt x="0" y="152"/>
                  </a:lnTo>
                  <a:lnTo>
                    <a:pt x="0" y="162"/>
                  </a:lnTo>
                  <a:lnTo>
                    <a:pt x="1" y="168"/>
                  </a:lnTo>
                  <a:lnTo>
                    <a:pt x="3" y="173"/>
                  </a:lnTo>
                  <a:lnTo>
                    <a:pt x="6" y="183"/>
                  </a:lnTo>
                  <a:lnTo>
                    <a:pt x="9" y="188"/>
                  </a:lnTo>
                  <a:lnTo>
                    <a:pt x="12" y="192"/>
                  </a:lnTo>
                  <a:lnTo>
                    <a:pt x="21" y="19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4" name="Freeform 1440"/>
            <p:cNvSpPr>
              <a:spLocks/>
            </p:cNvSpPr>
            <p:nvPr/>
          </p:nvSpPr>
          <p:spPr bwMode="auto">
            <a:xfrm>
              <a:off x="4242" y="1614"/>
              <a:ext cx="73" cy="11"/>
            </a:xfrm>
            <a:custGeom>
              <a:avLst/>
              <a:gdLst>
                <a:gd name="T0" fmla="*/ 0 w 145"/>
                <a:gd name="T1" fmla="*/ 17 h 23"/>
                <a:gd name="T2" fmla="*/ 20 w 145"/>
                <a:gd name="T3" fmla="*/ 15 h 23"/>
                <a:gd name="T4" fmla="*/ 41 w 145"/>
                <a:gd name="T5" fmla="*/ 14 h 23"/>
                <a:gd name="T6" fmla="*/ 63 w 145"/>
                <a:gd name="T7" fmla="*/ 11 h 23"/>
                <a:gd name="T8" fmla="*/ 84 w 145"/>
                <a:gd name="T9" fmla="*/ 6 h 23"/>
                <a:gd name="T10" fmla="*/ 104 w 145"/>
                <a:gd name="T11" fmla="*/ 3 h 23"/>
                <a:gd name="T12" fmla="*/ 122 w 145"/>
                <a:gd name="T13" fmla="*/ 0 h 23"/>
                <a:gd name="T14" fmla="*/ 136 w 145"/>
                <a:gd name="T15" fmla="*/ 0 h 23"/>
                <a:gd name="T16" fmla="*/ 145 w 145"/>
                <a:gd name="T17" fmla="*/ 0 h 23"/>
                <a:gd name="T18" fmla="*/ 143 w 145"/>
                <a:gd name="T19" fmla="*/ 8 h 23"/>
                <a:gd name="T20" fmla="*/ 136 w 145"/>
                <a:gd name="T21" fmla="*/ 6 h 23"/>
                <a:gd name="T22" fmla="*/ 122 w 145"/>
                <a:gd name="T23" fmla="*/ 8 h 23"/>
                <a:gd name="T24" fmla="*/ 106 w 145"/>
                <a:gd name="T25" fmla="*/ 9 h 23"/>
                <a:gd name="T26" fmla="*/ 84 w 145"/>
                <a:gd name="T27" fmla="*/ 12 h 23"/>
                <a:gd name="T28" fmla="*/ 63 w 145"/>
                <a:gd name="T29" fmla="*/ 17 h 23"/>
                <a:gd name="T30" fmla="*/ 42 w 145"/>
                <a:gd name="T31" fmla="*/ 20 h 23"/>
                <a:gd name="T32" fmla="*/ 20 w 145"/>
                <a:gd name="T33" fmla="*/ 23 h 23"/>
                <a:gd name="T34" fmla="*/ 0 w 145"/>
                <a:gd name="T35" fmla="*/ 23 h 23"/>
                <a:gd name="T36" fmla="*/ 0 w 145"/>
                <a:gd name="T3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23">
                  <a:moveTo>
                    <a:pt x="0" y="17"/>
                  </a:moveTo>
                  <a:lnTo>
                    <a:pt x="20" y="15"/>
                  </a:lnTo>
                  <a:lnTo>
                    <a:pt x="41" y="14"/>
                  </a:lnTo>
                  <a:lnTo>
                    <a:pt x="63" y="11"/>
                  </a:lnTo>
                  <a:lnTo>
                    <a:pt x="84" y="6"/>
                  </a:lnTo>
                  <a:lnTo>
                    <a:pt x="104" y="3"/>
                  </a:lnTo>
                  <a:lnTo>
                    <a:pt x="122" y="0"/>
                  </a:lnTo>
                  <a:lnTo>
                    <a:pt x="136" y="0"/>
                  </a:lnTo>
                  <a:lnTo>
                    <a:pt x="145" y="0"/>
                  </a:lnTo>
                  <a:lnTo>
                    <a:pt x="143" y="8"/>
                  </a:lnTo>
                  <a:lnTo>
                    <a:pt x="136" y="6"/>
                  </a:lnTo>
                  <a:lnTo>
                    <a:pt x="122" y="8"/>
                  </a:lnTo>
                  <a:lnTo>
                    <a:pt x="106" y="9"/>
                  </a:lnTo>
                  <a:lnTo>
                    <a:pt x="84" y="12"/>
                  </a:lnTo>
                  <a:lnTo>
                    <a:pt x="63" y="17"/>
                  </a:lnTo>
                  <a:lnTo>
                    <a:pt x="42" y="20"/>
                  </a:lnTo>
                  <a:lnTo>
                    <a:pt x="20" y="23"/>
                  </a:lnTo>
                  <a:lnTo>
                    <a:pt x="0" y="23"/>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5" name="Freeform 1441"/>
            <p:cNvSpPr>
              <a:spLocks/>
            </p:cNvSpPr>
            <p:nvPr/>
          </p:nvSpPr>
          <p:spPr bwMode="auto">
            <a:xfrm>
              <a:off x="4314" y="1604"/>
              <a:ext cx="45" cy="16"/>
            </a:xfrm>
            <a:custGeom>
              <a:avLst/>
              <a:gdLst>
                <a:gd name="T0" fmla="*/ 2 w 91"/>
                <a:gd name="T1" fmla="*/ 21 h 33"/>
                <a:gd name="T2" fmla="*/ 14 w 91"/>
                <a:gd name="T3" fmla="*/ 26 h 33"/>
                <a:gd name="T4" fmla="*/ 26 w 91"/>
                <a:gd name="T5" fmla="*/ 27 h 33"/>
                <a:gd name="T6" fmla="*/ 38 w 91"/>
                <a:gd name="T7" fmla="*/ 27 h 33"/>
                <a:gd name="T8" fmla="*/ 50 w 91"/>
                <a:gd name="T9" fmla="*/ 26 h 33"/>
                <a:gd name="T10" fmla="*/ 61 w 91"/>
                <a:gd name="T11" fmla="*/ 21 h 33"/>
                <a:gd name="T12" fmla="*/ 65 w 91"/>
                <a:gd name="T13" fmla="*/ 20 h 33"/>
                <a:gd name="T14" fmla="*/ 70 w 91"/>
                <a:gd name="T15" fmla="*/ 17 h 33"/>
                <a:gd name="T16" fmla="*/ 79 w 91"/>
                <a:gd name="T17" fmla="*/ 9 h 33"/>
                <a:gd name="T18" fmla="*/ 83 w 91"/>
                <a:gd name="T19" fmla="*/ 5 h 33"/>
                <a:gd name="T20" fmla="*/ 86 w 91"/>
                <a:gd name="T21" fmla="*/ 0 h 33"/>
                <a:gd name="T22" fmla="*/ 91 w 91"/>
                <a:gd name="T23" fmla="*/ 3 h 33"/>
                <a:gd name="T24" fmla="*/ 88 w 91"/>
                <a:gd name="T25" fmla="*/ 9 h 33"/>
                <a:gd name="T26" fmla="*/ 83 w 91"/>
                <a:gd name="T27" fmla="*/ 14 h 33"/>
                <a:gd name="T28" fmla="*/ 74 w 91"/>
                <a:gd name="T29" fmla="*/ 21 h 33"/>
                <a:gd name="T30" fmla="*/ 68 w 91"/>
                <a:gd name="T31" fmla="*/ 24 h 33"/>
                <a:gd name="T32" fmla="*/ 62 w 91"/>
                <a:gd name="T33" fmla="*/ 27 h 33"/>
                <a:gd name="T34" fmla="*/ 50 w 91"/>
                <a:gd name="T35" fmla="*/ 32 h 33"/>
                <a:gd name="T36" fmla="*/ 38 w 91"/>
                <a:gd name="T37" fmla="*/ 33 h 33"/>
                <a:gd name="T38" fmla="*/ 26 w 91"/>
                <a:gd name="T39" fmla="*/ 33 h 33"/>
                <a:gd name="T40" fmla="*/ 12 w 91"/>
                <a:gd name="T41" fmla="*/ 32 h 33"/>
                <a:gd name="T42" fmla="*/ 0 w 91"/>
                <a:gd name="T43" fmla="*/ 27 h 33"/>
                <a:gd name="T44" fmla="*/ 2 w 91"/>
                <a:gd name="T4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33">
                  <a:moveTo>
                    <a:pt x="2" y="21"/>
                  </a:moveTo>
                  <a:lnTo>
                    <a:pt x="14" y="26"/>
                  </a:lnTo>
                  <a:lnTo>
                    <a:pt x="26" y="27"/>
                  </a:lnTo>
                  <a:lnTo>
                    <a:pt x="38" y="27"/>
                  </a:lnTo>
                  <a:lnTo>
                    <a:pt x="50" y="26"/>
                  </a:lnTo>
                  <a:lnTo>
                    <a:pt x="61" y="21"/>
                  </a:lnTo>
                  <a:lnTo>
                    <a:pt x="65" y="20"/>
                  </a:lnTo>
                  <a:lnTo>
                    <a:pt x="70" y="17"/>
                  </a:lnTo>
                  <a:lnTo>
                    <a:pt x="79" y="9"/>
                  </a:lnTo>
                  <a:lnTo>
                    <a:pt x="83" y="5"/>
                  </a:lnTo>
                  <a:lnTo>
                    <a:pt x="86" y="0"/>
                  </a:lnTo>
                  <a:lnTo>
                    <a:pt x="91" y="3"/>
                  </a:lnTo>
                  <a:lnTo>
                    <a:pt x="88" y="9"/>
                  </a:lnTo>
                  <a:lnTo>
                    <a:pt x="83" y="14"/>
                  </a:lnTo>
                  <a:lnTo>
                    <a:pt x="74" y="21"/>
                  </a:lnTo>
                  <a:lnTo>
                    <a:pt x="68" y="24"/>
                  </a:lnTo>
                  <a:lnTo>
                    <a:pt x="62" y="27"/>
                  </a:lnTo>
                  <a:lnTo>
                    <a:pt x="50" y="32"/>
                  </a:lnTo>
                  <a:lnTo>
                    <a:pt x="38" y="33"/>
                  </a:lnTo>
                  <a:lnTo>
                    <a:pt x="26" y="33"/>
                  </a:lnTo>
                  <a:lnTo>
                    <a:pt x="12" y="32"/>
                  </a:lnTo>
                  <a:lnTo>
                    <a:pt x="0" y="27"/>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6" name="Freeform 1442"/>
            <p:cNvSpPr>
              <a:spLocks/>
            </p:cNvSpPr>
            <p:nvPr/>
          </p:nvSpPr>
          <p:spPr bwMode="auto">
            <a:xfrm>
              <a:off x="4357" y="1531"/>
              <a:ext cx="17" cy="74"/>
            </a:xfrm>
            <a:custGeom>
              <a:avLst/>
              <a:gdLst>
                <a:gd name="T0" fmla="*/ 0 w 34"/>
                <a:gd name="T1" fmla="*/ 144 h 147"/>
                <a:gd name="T2" fmla="*/ 6 w 34"/>
                <a:gd name="T3" fmla="*/ 135 h 147"/>
                <a:gd name="T4" fmla="*/ 11 w 34"/>
                <a:gd name="T5" fmla="*/ 128 h 147"/>
                <a:gd name="T6" fmla="*/ 14 w 34"/>
                <a:gd name="T7" fmla="*/ 119 h 147"/>
                <a:gd name="T8" fmla="*/ 17 w 34"/>
                <a:gd name="T9" fmla="*/ 111 h 147"/>
                <a:gd name="T10" fmla="*/ 20 w 34"/>
                <a:gd name="T11" fmla="*/ 102 h 147"/>
                <a:gd name="T12" fmla="*/ 23 w 34"/>
                <a:gd name="T13" fmla="*/ 93 h 147"/>
                <a:gd name="T14" fmla="*/ 24 w 34"/>
                <a:gd name="T15" fmla="*/ 84 h 147"/>
                <a:gd name="T16" fmla="*/ 26 w 34"/>
                <a:gd name="T17" fmla="*/ 75 h 147"/>
                <a:gd name="T18" fmla="*/ 27 w 34"/>
                <a:gd name="T19" fmla="*/ 57 h 147"/>
                <a:gd name="T20" fmla="*/ 27 w 34"/>
                <a:gd name="T21" fmla="*/ 37 h 147"/>
                <a:gd name="T22" fmla="*/ 27 w 34"/>
                <a:gd name="T23" fmla="*/ 19 h 147"/>
                <a:gd name="T24" fmla="*/ 24 w 34"/>
                <a:gd name="T25" fmla="*/ 1 h 147"/>
                <a:gd name="T26" fmla="*/ 30 w 34"/>
                <a:gd name="T27" fmla="*/ 0 h 147"/>
                <a:gd name="T28" fmla="*/ 34 w 34"/>
                <a:gd name="T29" fmla="*/ 19 h 147"/>
                <a:gd name="T30" fmla="*/ 34 w 34"/>
                <a:gd name="T31" fmla="*/ 37 h 147"/>
                <a:gd name="T32" fmla="*/ 34 w 34"/>
                <a:gd name="T33" fmla="*/ 57 h 147"/>
                <a:gd name="T34" fmla="*/ 32 w 34"/>
                <a:gd name="T35" fmla="*/ 76 h 147"/>
                <a:gd name="T36" fmla="*/ 30 w 34"/>
                <a:gd name="T37" fmla="*/ 85 h 147"/>
                <a:gd name="T38" fmla="*/ 29 w 34"/>
                <a:gd name="T39" fmla="*/ 94 h 147"/>
                <a:gd name="T40" fmla="*/ 26 w 34"/>
                <a:gd name="T41" fmla="*/ 104 h 147"/>
                <a:gd name="T42" fmla="*/ 23 w 34"/>
                <a:gd name="T43" fmla="*/ 113 h 147"/>
                <a:gd name="T44" fmla="*/ 20 w 34"/>
                <a:gd name="T45" fmla="*/ 122 h 147"/>
                <a:gd name="T46" fmla="*/ 15 w 34"/>
                <a:gd name="T47" fmla="*/ 131 h 147"/>
                <a:gd name="T48" fmla="*/ 11 w 34"/>
                <a:gd name="T49" fmla="*/ 140 h 147"/>
                <a:gd name="T50" fmla="*/ 6 w 34"/>
                <a:gd name="T51" fmla="*/ 147 h 147"/>
                <a:gd name="T52" fmla="*/ 0 w 34"/>
                <a:gd name="T53" fmla="*/ 1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147">
                  <a:moveTo>
                    <a:pt x="0" y="144"/>
                  </a:moveTo>
                  <a:lnTo>
                    <a:pt x="6" y="135"/>
                  </a:lnTo>
                  <a:lnTo>
                    <a:pt x="11" y="128"/>
                  </a:lnTo>
                  <a:lnTo>
                    <a:pt x="14" y="119"/>
                  </a:lnTo>
                  <a:lnTo>
                    <a:pt x="17" y="111"/>
                  </a:lnTo>
                  <a:lnTo>
                    <a:pt x="20" y="102"/>
                  </a:lnTo>
                  <a:lnTo>
                    <a:pt x="23" y="93"/>
                  </a:lnTo>
                  <a:lnTo>
                    <a:pt x="24" y="84"/>
                  </a:lnTo>
                  <a:lnTo>
                    <a:pt x="26" y="75"/>
                  </a:lnTo>
                  <a:lnTo>
                    <a:pt x="27" y="57"/>
                  </a:lnTo>
                  <a:lnTo>
                    <a:pt x="27" y="37"/>
                  </a:lnTo>
                  <a:lnTo>
                    <a:pt x="27" y="19"/>
                  </a:lnTo>
                  <a:lnTo>
                    <a:pt x="24" y="1"/>
                  </a:lnTo>
                  <a:lnTo>
                    <a:pt x="30" y="0"/>
                  </a:lnTo>
                  <a:lnTo>
                    <a:pt x="34" y="19"/>
                  </a:lnTo>
                  <a:lnTo>
                    <a:pt x="34" y="37"/>
                  </a:lnTo>
                  <a:lnTo>
                    <a:pt x="34" y="57"/>
                  </a:lnTo>
                  <a:lnTo>
                    <a:pt x="32" y="76"/>
                  </a:lnTo>
                  <a:lnTo>
                    <a:pt x="30" y="85"/>
                  </a:lnTo>
                  <a:lnTo>
                    <a:pt x="29" y="94"/>
                  </a:lnTo>
                  <a:lnTo>
                    <a:pt x="26" y="104"/>
                  </a:lnTo>
                  <a:lnTo>
                    <a:pt x="23" y="113"/>
                  </a:lnTo>
                  <a:lnTo>
                    <a:pt x="20" y="122"/>
                  </a:lnTo>
                  <a:lnTo>
                    <a:pt x="15" y="131"/>
                  </a:lnTo>
                  <a:lnTo>
                    <a:pt x="11" y="140"/>
                  </a:lnTo>
                  <a:lnTo>
                    <a:pt x="6" y="147"/>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7" name="Freeform 1443"/>
            <p:cNvSpPr>
              <a:spLocks/>
            </p:cNvSpPr>
            <p:nvPr/>
          </p:nvSpPr>
          <p:spPr bwMode="auto">
            <a:xfrm>
              <a:off x="4367" y="1525"/>
              <a:ext cx="5" cy="7"/>
            </a:xfrm>
            <a:custGeom>
              <a:avLst/>
              <a:gdLst>
                <a:gd name="T0" fmla="*/ 4 w 10"/>
                <a:gd name="T1" fmla="*/ 13 h 13"/>
                <a:gd name="T2" fmla="*/ 4 w 10"/>
                <a:gd name="T3" fmla="*/ 12 h 13"/>
                <a:gd name="T4" fmla="*/ 3 w 10"/>
                <a:gd name="T5" fmla="*/ 9 h 13"/>
                <a:gd name="T6" fmla="*/ 1 w 10"/>
                <a:gd name="T7" fmla="*/ 7 h 13"/>
                <a:gd name="T8" fmla="*/ 0 w 10"/>
                <a:gd name="T9" fmla="*/ 6 h 13"/>
                <a:gd name="T10" fmla="*/ 1 w 10"/>
                <a:gd name="T11" fmla="*/ 0 h 13"/>
                <a:gd name="T12" fmla="*/ 4 w 10"/>
                <a:gd name="T13" fmla="*/ 1 h 13"/>
                <a:gd name="T14" fmla="*/ 7 w 10"/>
                <a:gd name="T15" fmla="*/ 4 h 13"/>
                <a:gd name="T16" fmla="*/ 9 w 10"/>
                <a:gd name="T17" fmla="*/ 9 h 13"/>
                <a:gd name="T18" fmla="*/ 10 w 10"/>
                <a:gd name="T19" fmla="*/ 12 h 13"/>
                <a:gd name="T20" fmla="*/ 4 w 10"/>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13"/>
                  </a:moveTo>
                  <a:lnTo>
                    <a:pt x="4" y="12"/>
                  </a:lnTo>
                  <a:lnTo>
                    <a:pt x="3" y="9"/>
                  </a:lnTo>
                  <a:lnTo>
                    <a:pt x="1" y="7"/>
                  </a:lnTo>
                  <a:lnTo>
                    <a:pt x="0" y="6"/>
                  </a:lnTo>
                  <a:lnTo>
                    <a:pt x="1" y="0"/>
                  </a:lnTo>
                  <a:lnTo>
                    <a:pt x="4" y="1"/>
                  </a:lnTo>
                  <a:lnTo>
                    <a:pt x="7" y="4"/>
                  </a:lnTo>
                  <a:lnTo>
                    <a:pt x="9" y="9"/>
                  </a:lnTo>
                  <a:lnTo>
                    <a:pt x="10" y="12"/>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8" name="Freeform 1444"/>
            <p:cNvSpPr>
              <a:spLocks/>
            </p:cNvSpPr>
            <p:nvPr/>
          </p:nvSpPr>
          <p:spPr bwMode="auto">
            <a:xfrm>
              <a:off x="4369" y="1531"/>
              <a:ext cx="3"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49" name="Freeform 1445"/>
            <p:cNvSpPr>
              <a:spLocks/>
            </p:cNvSpPr>
            <p:nvPr/>
          </p:nvSpPr>
          <p:spPr bwMode="auto">
            <a:xfrm>
              <a:off x="4258" y="1525"/>
              <a:ext cx="110" cy="15"/>
            </a:xfrm>
            <a:custGeom>
              <a:avLst/>
              <a:gdLst>
                <a:gd name="T0" fmla="*/ 220 w 220"/>
                <a:gd name="T1" fmla="*/ 6 h 30"/>
                <a:gd name="T2" fmla="*/ 207 w 220"/>
                <a:gd name="T3" fmla="*/ 10 h 30"/>
                <a:gd name="T4" fmla="*/ 193 w 220"/>
                <a:gd name="T5" fmla="*/ 13 h 30"/>
                <a:gd name="T6" fmla="*/ 165 w 220"/>
                <a:gd name="T7" fmla="*/ 16 h 30"/>
                <a:gd name="T8" fmla="*/ 137 w 220"/>
                <a:gd name="T9" fmla="*/ 19 h 30"/>
                <a:gd name="T10" fmla="*/ 110 w 220"/>
                <a:gd name="T11" fmla="*/ 22 h 30"/>
                <a:gd name="T12" fmla="*/ 56 w 220"/>
                <a:gd name="T13" fmla="*/ 25 h 30"/>
                <a:gd name="T14" fmla="*/ 29 w 220"/>
                <a:gd name="T15" fmla="*/ 27 h 30"/>
                <a:gd name="T16" fmla="*/ 2 w 220"/>
                <a:gd name="T17" fmla="*/ 30 h 30"/>
                <a:gd name="T18" fmla="*/ 0 w 220"/>
                <a:gd name="T19" fmla="*/ 24 h 30"/>
                <a:gd name="T20" fmla="*/ 27 w 220"/>
                <a:gd name="T21" fmla="*/ 21 h 30"/>
                <a:gd name="T22" fmla="*/ 56 w 220"/>
                <a:gd name="T23" fmla="*/ 19 h 30"/>
                <a:gd name="T24" fmla="*/ 110 w 220"/>
                <a:gd name="T25" fmla="*/ 16 h 30"/>
                <a:gd name="T26" fmla="*/ 136 w 220"/>
                <a:gd name="T27" fmla="*/ 13 h 30"/>
                <a:gd name="T28" fmla="*/ 163 w 220"/>
                <a:gd name="T29" fmla="*/ 10 h 30"/>
                <a:gd name="T30" fmla="*/ 192 w 220"/>
                <a:gd name="T31" fmla="*/ 7 h 30"/>
                <a:gd name="T32" fmla="*/ 204 w 220"/>
                <a:gd name="T33" fmla="*/ 4 h 30"/>
                <a:gd name="T34" fmla="*/ 219 w 220"/>
                <a:gd name="T35" fmla="*/ 0 h 30"/>
                <a:gd name="T36" fmla="*/ 220 w 220"/>
                <a:gd name="T3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30">
                  <a:moveTo>
                    <a:pt x="220" y="6"/>
                  </a:moveTo>
                  <a:lnTo>
                    <a:pt x="207" y="10"/>
                  </a:lnTo>
                  <a:lnTo>
                    <a:pt x="193" y="13"/>
                  </a:lnTo>
                  <a:lnTo>
                    <a:pt x="165" y="16"/>
                  </a:lnTo>
                  <a:lnTo>
                    <a:pt x="137" y="19"/>
                  </a:lnTo>
                  <a:lnTo>
                    <a:pt x="110" y="22"/>
                  </a:lnTo>
                  <a:lnTo>
                    <a:pt x="56" y="25"/>
                  </a:lnTo>
                  <a:lnTo>
                    <a:pt x="29" y="27"/>
                  </a:lnTo>
                  <a:lnTo>
                    <a:pt x="2" y="30"/>
                  </a:lnTo>
                  <a:lnTo>
                    <a:pt x="0" y="24"/>
                  </a:lnTo>
                  <a:lnTo>
                    <a:pt x="27" y="21"/>
                  </a:lnTo>
                  <a:lnTo>
                    <a:pt x="56" y="19"/>
                  </a:lnTo>
                  <a:lnTo>
                    <a:pt x="110" y="16"/>
                  </a:lnTo>
                  <a:lnTo>
                    <a:pt x="136" y="13"/>
                  </a:lnTo>
                  <a:lnTo>
                    <a:pt x="163" y="10"/>
                  </a:lnTo>
                  <a:lnTo>
                    <a:pt x="192" y="7"/>
                  </a:lnTo>
                  <a:lnTo>
                    <a:pt x="204" y="4"/>
                  </a:lnTo>
                  <a:lnTo>
                    <a:pt x="219" y="0"/>
                  </a:lnTo>
                  <a:lnTo>
                    <a:pt x="2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0" name="Freeform 1446"/>
            <p:cNvSpPr>
              <a:spLocks/>
            </p:cNvSpPr>
            <p:nvPr/>
          </p:nvSpPr>
          <p:spPr bwMode="auto">
            <a:xfrm>
              <a:off x="4367" y="1525"/>
              <a:ext cx="1" cy="3"/>
            </a:xfrm>
            <a:custGeom>
              <a:avLst/>
              <a:gdLst>
                <a:gd name="T0" fmla="*/ 1 w 1"/>
                <a:gd name="T1" fmla="*/ 0 h 6"/>
                <a:gd name="T2" fmla="*/ 0 w 1"/>
                <a:gd name="T3" fmla="*/ 0 h 6"/>
                <a:gd name="T4" fmla="*/ 1 w 1"/>
                <a:gd name="T5" fmla="*/ 6 h 6"/>
                <a:gd name="T6" fmla="*/ 0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lnTo>
                    <a:pt x="0" y="0"/>
                  </a:lnTo>
                  <a:lnTo>
                    <a:pt x="1" y="6"/>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1" name="Freeform 1447"/>
            <p:cNvSpPr>
              <a:spLocks/>
            </p:cNvSpPr>
            <p:nvPr/>
          </p:nvSpPr>
          <p:spPr bwMode="auto">
            <a:xfrm>
              <a:off x="4233" y="1537"/>
              <a:ext cx="25" cy="44"/>
            </a:xfrm>
            <a:custGeom>
              <a:avLst/>
              <a:gdLst>
                <a:gd name="T0" fmla="*/ 52 w 52"/>
                <a:gd name="T1" fmla="*/ 6 h 87"/>
                <a:gd name="T2" fmla="*/ 46 w 52"/>
                <a:gd name="T3" fmla="*/ 7 h 87"/>
                <a:gd name="T4" fmla="*/ 41 w 52"/>
                <a:gd name="T5" fmla="*/ 10 h 87"/>
                <a:gd name="T6" fmla="*/ 38 w 52"/>
                <a:gd name="T7" fmla="*/ 12 h 87"/>
                <a:gd name="T8" fmla="*/ 33 w 52"/>
                <a:gd name="T9" fmla="*/ 16 h 87"/>
                <a:gd name="T10" fmla="*/ 30 w 52"/>
                <a:gd name="T11" fmla="*/ 19 h 87"/>
                <a:gd name="T12" fmla="*/ 27 w 52"/>
                <a:gd name="T13" fmla="*/ 25 h 87"/>
                <a:gd name="T14" fmla="*/ 24 w 52"/>
                <a:gd name="T15" fmla="*/ 30 h 87"/>
                <a:gd name="T16" fmla="*/ 21 w 52"/>
                <a:gd name="T17" fmla="*/ 36 h 87"/>
                <a:gd name="T18" fmla="*/ 17 w 52"/>
                <a:gd name="T19" fmla="*/ 48 h 87"/>
                <a:gd name="T20" fmla="*/ 14 w 52"/>
                <a:gd name="T21" fmla="*/ 61 h 87"/>
                <a:gd name="T22" fmla="*/ 8 w 52"/>
                <a:gd name="T23" fmla="*/ 87 h 87"/>
                <a:gd name="T24" fmla="*/ 0 w 52"/>
                <a:gd name="T25" fmla="*/ 85 h 87"/>
                <a:gd name="T26" fmla="*/ 8 w 52"/>
                <a:gd name="T27" fmla="*/ 60 h 87"/>
                <a:gd name="T28" fmla="*/ 11 w 52"/>
                <a:gd name="T29" fmla="*/ 46 h 87"/>
                <a:gd name="T30" fmla="*/ 15 w 52"/>
                <a:gd name="T31" fmla="*/ 33 h 87"/>
                <a:gd name="T32" fmla="*/ 18 w 52"/>
                <a:gd name="T33" fmla="*/ 27 h 87"/>
                <a:gd name="T34" fmla="*/ 21 w 52"/>
                <a:gd name="T35" fmla="*/ 22 h 87"/>
                <a:gd name="T36" fmla="*/ 24 w 52"/>
                <a:gd name="T37" fmla="*/ 16 h 87"/>
                <a:gd name="T38" fmla="*/ 29 w 52"/>
                <a:gd name="T39" fmla="*/ 12 h 87"/>
                <a:gd name="T40" fmla="*/ 33 w 52"/>
                <a:gd name="T41" fmla="*/ 7 h 87"/>
                <a:gd name="T42" fmla="*/ 38 w 52"/>
                <a:gd name="T43" fmla="*/ 4 h 87"/>
                <a:gd name="T44" fmla="*/ 44 w 52"/>
                <a:gd name="T45" fmla="*/ 1 h 87"/>
                <a:gd name="T46" fmla="*/ 50 w 52"/>
                <a:gd name="T47" fmla="*/ 0 h 87"/>
                <a:gd name="T48" fmla="*/ 52 w 52"/>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87">
                  <a:moveTo>
                    <a:pt x="52" y="6"/>
                  </a:moveTo>
                  <a:lnTo>
                    <a:pt x="46" y="7"/>
                  </a:lnTo>
                  <a:lnTo>
                    <a:pt x="41" y="10"/>
                  </a:lnTo>
                  <a:lnTo>
                    <a:pt x="38" y="12"/>
                  </a:lnTo>
                  <a:lnTo>
                    <a:pt x="33" y="16"/>
                  </a:lnTo>
                  <a:lnTo>
                    <a:pt x="30" y="19"/>
                  </a:lnTo>
                  <a:lnTo>
                    <a:pt x="27" y="25"/>
                  </a:lnTo>
                  <a:lnTo>
                    <a:pt x="24" y="30"/>
                  </a:lnTo>
                  <a:lnTo>
                    <a:pt x="21" y="36"/>
                  </a:lnTo>
                  <a:lnTo>
                    <a:pt x="17" y="48"/>
                  </a:lnTo>
                  <a:lnTo>
                    <a:pt x="14" y="61"/>
                  </a:lnTo>
                  <a:lnTo>
                    <a:pt x="8" y="87"/>
                  </a:lnTo>
                  <a:lnTo>
                    <a:pt x="0" y="85"/>
                  </a:lnTo>
                  <a:lnTo>
                    <a:pt x="8" y="60"/>
                  </a:lnTo>
                  <a:lnTo>
                    <a:pt x="11" y="46"/>
                  </a:lnTo>
                  <a:lnTo>
                    <a:pt x="15" y="33"/>
                  </a:lnTo>
                  <a:lnTo>
                    <a:pt x="18" y="27"/>
                  </a:lnTo>
                  <a:lnTo>
                    <a:pt x="21" y="22"/>
                  </a:lnTo>
                  <a:lnTo>
                    <a:pt x="24" y="16"/>
                  </a:lnTo>
                  <a:lnTo>
                    <a:pt x="29" y="12"/>
                  </a:lnTo>
                  <a:lnTo>
                    <a:pt x="33" y="7"/>
                  </a:lnTo>
                  <a:lnTo>
                    <a:pt x="38" y="4"/>
                  </a:lnTo>
                  <a:lnTo>
                    <a:pt x="44" y="1"/>
                  </a:lnTo>
                  <a:lnTo>
                    <a:pt x="50" y="0"/>
                  </a:lnTo>
                  <a:lnTo>
                    <a:pt x="5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2" name="Freeform 1448"/>
            <p:cNvSpPr>
              <a:spLocks/>
            </p:cNvSpPr>
            <p:nvPr/>
          </p:nvSpPr>
          <p:spPr bwMode="auto">
            <a:xfrm>
              <a:off x="4258" y="1537"/>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3" name="Freeform 1449"/>
            <p:cNvSpPr>
              <a:spLocks/>
            </p:cNvSpPr>
            <p:nvPr/>
          </p:nvSpPr>
          <p:spPr bwMode="auto">
            <a:xfrm>
              <a:off x="4230" y="1580"/>
              <a:ext cx="9" cy="44"/>
            </a:xfrm>
            <a:custGeom>
              <a:avLst/>
              <a:gdLst>
                <a:gd name="T0" fmla="*/ 14 w 20"/>
                <a:gd name="T1" fmla="*/ 2 h 88"/>
                <a:gd name="T2" fmla="*/ 11 w 20"/>
                <a:gd name="T3" fmla="*/ 13 h 88"/>
                <a:gd name="T4" fmla="*/ 9 w 20"/>
                <a:gd name="T5" fmla="*/ 23 h 88"/>
                <a:gd name="T6" fmla="*/ 8 w 20"/>
                <a:gd name="T7" fmla="*/ 34 h 88"/>
                <a:gd name="T8" fmla="*/ 8 w 20"/>
                <a:gd name="T9" fmla="*/ 46 h 88"/>
                <a:gd name="T10" fmla="*/ 8 w 20"/>
                <a:gd name="T11" fmla="*/ 56 h 88"/>
                <a:gd name="T12" fmla="*/ 9 w 20"/>
                <a:gd name="T13" fmla="*/ 61 h 88"/>
                <a:gd name="T14" fmla="*/ 11 w 20"/>
                <a:gd name="T15" fmla="*/ 65 h 88"/>
                <a:gd name="T16" fmla="*/ 14 w 20"/>
                <a:gd name="T17" fmla="*/ 76 h 88"/>
                <a:gd name="T18" fmla="*/ 17 w 20"/>
                <a:gd name="T19" fmla="*/ 80 h 88"/>
                <a:gd name="T20" fmla="*/ 20 w 20"/>
                <a:gd name="T21" fmla="*/ 85 h 88"/>
                <a:gd name="T22" fmla="*/ 15 w 20"/>
                <a:gd name="T23" fmla="*/ 88 h 88"/>
                <a:gd name="T24" fmla="*/ 11 w 20"/>
                <a:gd name="T25" fmla="*/ 83 h 88"/>
                <a:gd name="T26" fmla="*/ 8 w 20"/>
                <a:gd name="T27" fmla="*/ 79 h 88"/>
                <a:gd name="T28" fmla="*/ 5 w 20"/>
                <a:gd name="T29" fmla="*/ 68 h 88"/>
                <a:gd name="T30" fmla="*/ 3 w 20"/>
                <a:gd name="T31" fmla="*/ 62 h 88"/>
                <a:gd name="T32" fmla="*/ 2 w 20"/>
                <a:gd name="T33" fmla="*/ 56 h 88"/>
                <a:gd name="T34" fmla="*/ 0 w 20"/>
                <a:gd name="T35" fmla="*/ 46 h 88"/>
                <a:gd name="T36" fmla="*/ 2 w 20"/>
                <a:gd name="T37" fmla="*/ 34 h 88"/>
                <a:gd name="T38" fmla="*/ 2 w 20"/>
                <a:gd name="T39" fmla="*/ 23 h 88"/>
                <a:gd name="T40" fmla="*/ 5 w 20"/>
                <a:gd name="T41" fmla="*/ 11 h 88"/>
                <a:gd name="T42" fmla="*/ 6 w 20"/>
                <a:gd name="T43" fmla="*/ 0 h 88"/>
                <a:gd name="T44" fmla="*/ 14 w 20"/>
                <a:gd name="T4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88">
                  <a:moveTo>
                    <a:pt x="14" y="2"/>
                  </a:moveTo>
                  <a:lnTo>
                    <a:pt x="11" y="13"/>
                  </a:lnTo>
                  <a:lnTo>
                    <a:pt x="9" y="23"/>
                  </a:lnTo>
                  <a:lnTo>
                    <a:pt x="8" y="34"/>
                  </a:lnTo>
                  <a:lnTo>
                    <a:pt x="8" y="46"/>
                  </a:lnTo>
                  <a:lnTo>
                    <a:pt x="8" y="56"/>
                  </a:lnTo>
                  <a:lnTo>
                    <a:pt x="9" y="61"/>
                  </a:lnTo>
                  <a:lnTo>
                    <a:pt x="11" y="65"/>
                  </a:lnTo>
                  <a:lnTo>
                    <a:pt x="14" y="76"/>
                  </a:lnTo>
                  <a:lnTo>
                    <a:pt x="17" y="80"/>
                  </a:lnTo>
                  <a:lnTo>
                    <a:pt x="20" y="85"/>
                  </a:lnTo>
                  <a:lnTo>
                    <a:pt x="15" y="88"/>
                  </a:lnTo>
                  <a:lnTo>
                    <a:pt x="11" y="83"/>
                  </a:lnTo>
                  <a:lnTo>
                    <a:pt x="8" y="79"/>
                  </a:lnTo>
                  <a:lnTo>
                    <a:pt x="5" y="68"/>
                  </a:lnTo>
                  <a:lnTo>
                    <a:pt x="3" y="62"/>
                  </a:lnTo>
                  <a:lnTo>
                    <a:pt x="2" y="56"/>
                  </a:lnTo>
                  <a:lnTo>
                    <a:pt x="0" y="46"/>
                  </a:lnTo>
                  <a:lnTo>
                    <a:pt x="2" y="34"/>
                  </a:lnTo>
                  <a:lnTo>
                    <a:pt x="2" y="23"/>
                  </a:lnTo>
                  <a:lnTo>
                    <a:pt x="5" y="11"/>
                  </a:lnTo>
                  <a:lnTo>
                    <a:pt x="6"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4" name="Freeform 1450"/>
            <p:cNvSpPr>
              <a:spLocks/>
            </p:cNvSpPr>
            <p:nvPr/>
          </p:nvSpPr>
          <p:spPr bwMode="auto">
            <a:xfrm>
              <a:off x="4233" y="1580"/>
              <a:ext cx="3" cy="1"/>
            </a:xfrm>
            <a:custGeom>
              <a:avLst/>
              <a:gdLst>
                <a:gd name="T0" fmla="*/ 0 w 8"/>
                <a:gd name="T1" fmla="*/ 0 h 2"/>
                <a:gd name="T2" fmla="*/ 8 w 8"/>
                <a:gd name="T3" fmla="*/ 2 h 2"/>
                <a:gd name="T4" fmla="*/ 0 w 8"/>
                <a:gd name="T5" fmla="*/ 0 h 2"/>
              </a:gdLst>
              <a:ahLst/>
              <a:cxnLst>
                <a:cxn ang="0">
                  <a:pos x="T0" y="T1"/>
                </a:cxn>
                <a:cxn ang="0">
                  <a:pos x="T2" y="T3"/>
                </a:cxn>
                <a:cxn ang="0">
                  <a:pos x="T4" y="T5"/>
                </a:cxn>
              </a:cxnLst>
              <a:rect l="0" t="0" r="r" b="b"/>
              <a:pathLst>
                <a:path w="8" h="2">
                  <a:moveTo>
                    <a:pt x="0" y="0"/>
                  </a:moveTo>
                  <a:lnTo>
                    <a:pt x="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5" name="Freeform 1451"/>
            <p:cNvSpPr>
              <a:spLocks/>
            </p:cNvSpPr>
            <p:nvPr/>
          </p:nvSpPr>
          <p:spPr bwMode="auto">
            <a:xfrm>
              <a:off x="4238" y="1622"/>
              <a:ext cx="4" cy="3"/>
            </a:xfrm>
            <a:custGeom>
              <a:avLst/>
              <a:gdLst>
                <a:gd name="T0" fmla="*/ 1 w 9"/>
                <a:gd name="T1" fmla="*/ 0 h 8"/>
                <a:gd name="T2" fmla="*/ 0 w 9"/>
                <a:gd name="T3" fmla="*/ 6 h 8"/>
                <a:gd name="T4" fmla="*/ 9 w 9"/>
                <a:gd name="T5" fmla="*/ 8 h 8"/>
                <a:gd name="T6" fmla="*/ 9 w 9"/>
                <a:gd name="T7" fmla="*/ 2 h 8"/>
                <a:gd name="T8" fmla="*/ 1 w 9"/>
                <a:gd name="T9" fmla="*/ 0 h 8"/>
              </a:gdLst>
              <a:ahLst/>
              <a:cxnLst>
                <a:cxn ang="0">
                  <a:pos x="T0" y="T1"/>
                </a:cxn>
                <a:cxn ang="0">
                  <a:pos x="T2" y="T3"/>
                </a:cxn>
                <a:cxn ang="0">
                  <a:pos x="T4" y="T5"/>
                </a:cxn>
                <a:cxn ang="0">
                  <a:pos x="T6" y="T7"/>
                </a:cxn>
                <a:cxn ang="0">
                  <a:pos x="T8" y="T9"/>
                </a:cxn>
              </a:cxnLst>
              <a:rect l="0" t="0" r="r" b="b"/>
              <a:pathLst>
                <a:path w="9" h="8">
                  <a:moveTo>
                    <a:pt x="1" y="0"/>
                  </a:moveTo>
                  <a:lnTo>
                    <a:pt x="0" y="6"/>
                  </a:lnTo>
                  <a:lnTo>
                    <a:pt x="9" y="8"/>
                  </a:lnTo>
                  <a:lnTo>
                    <a:pt x="9"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6" name="Freeform 1452"/>
            <p:cNvSpPr>
              <a:spLocks/>
            </p:cNvSpPr>
            <p:nvPr/>
          </p:nvSpPr>
          <p:spPr bwMode="auto">
            <a:xfrm>
              <a:off x="4237" y="1622"/>
              <a:ext cx="2" cy="3"/>
            </a:xfrm>
            <a:custGeom>
              <a:avLst/>
              <a:gdLst>
                <a:gd name="T0" fmla="*/ 0 w 5"/>
                <a:gd name="T1" fmla="*/ 5 h 6"/>
                <a:gd name="T2" fmla="*/ 0 w 5"/>
                <a:gd name="T3" fmla="*/ 6 h 6"/>
                <a:gd name="T4" fmla="*/ 2 w 5"/>
                <a:gd name="T5" fmla="*/ 6 h 6"/>
                <a:gd name="T6" fmla="*/ 3 w 5"/>
                <a:gd name="T7" fmla="*/ 0 h 6"/>
                <a:gd name="T8" fmla="*/ 5 w 5"/>
                <a:gd name="T9" fmla="*/ 2 h 6"/>
                <a:gd name="T10" fmla="*/ 0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0" y="5"/>
                  </a:moveTo>
                  <a:lnTo>
                    <a:pt x="0" y="6"/>
                  </a:lnTo>
                  <a:lnTo>
                    <a:pt x="2" y="6"/>
                  </a:lnTo>
                  <a:lnTo>
                    <a:pt x="3" y="0"/>
                  </a:lnTo>
                  <a:lnTo>
                    <a:pt x="5"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7" name="Freeform 1453"/>
            <p:cNvSpPr>
              <a:spLocks/>
            </p:cNvSpPr>
            <p:nvPr/>
          </p:nvSpPr>
          <p:spPr bwMode="auto">
            <a:xfrm>
              <a:off x="4242" y="162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8" name="Freeform 1454"/>
            <p:cNvSpPr>
              <a:spLocks/>
            </p:cNvSpPr>
            <p:nvPr/>
          </p:nvSpPr>
          <p:spPr bwMode="auto">
            <a:xfrm>
              <a:off x="4233" y="1617"/>
              <a:ext cx="133" cy="106"/>
            </a:xfrm>
            <a:custGeom>
              <a:avLst/>
              <a:gdLst>
                <a:gd name="T0" fmla="*/ 39 w 265"/>
                <a:gd name="T1" fmla="*/ 204 h 211"/>
                <a:gd name="T2" fmla="*/ 38 w 265"/>
                <a:gd name="T3" fmla="*/ 204 h 211"/>
                <a:gd name="T4" fmla="*/ 113 w 265"/>
                <a:gd name="T5" fmla="*/ 210 h 211"/>
                <a:gd name="T6" fmla="*/ 149 w 265"/>
                <a:gd name="T7" fmla="*/ 211 h 211"/>
                <a:gd name="T8" fmla="*/ 169 w 265"/>
                <a:gd name="T9" fmla="*/ 211 h 211"/>
                <a:gd name="T10" fmla="*/ 187 w 265"/>
                <a:gd name="T11" fmla="*/ 211 h 211"/>
                <a:gd name="T12" fmla="*/ 199 w 265"/>
                <a:gd name="T13" fmla="*/ 210 h 211"/>
                <a:gd name="T14" fmla="*/ 205 w 265"/>
                <a:gd name="T15" fmla="*/ 208 h 211"/>
                <a:gd name="T16" fmla="*/ 210 w 265"/>
                <a:gd name="T17" fmla="*/ 205 h 211"/>
                <a:gd name="T18" fmla="*/ 220 w 265"/>
                <a:gd name="T19" fmla="*/ 201 h 211"/>
                <a:gd name="T20" fmla="*/ 229 w 265"/>
                <a:gd name="T21" fmla="*/ 193 h 211"/>
                <a:gd name="T22" fmla="*/ 237 w 265"/>
                <a:gd name="T23" fmla="*/ 186 h 211"/>
                <a:gd name="T24" fmla="*/ 243 w 265"/>
                <a:gd name="T25" fmla="*/ 175 h 211"/>
                <a:gd name="T26" fmla="*/ 249 w 265"/>
                <a:gd name="T27" fmla="*/ 164 h 211"/>
                <a:gd name="T28" fmla="*/ 253 w 265"/>
                <a:gd name="T29" fmla="*/ 154 h 211"/>
                <a:gd name="T30" fmla="*/ 258 w 265"/>
                <a:gd name="T31" fmla="*/ 142 h 211"/>
                <a:gd name="T32" fmla="*/ 261 w 265"/>
                <a:gd name="T33" fmla="*/ 130 h 211"/>
                <a:gd name="T34" fmla="*/ 262 w 265"/>
                <a:gd name="T35" fmla="*/ 116 h 211"/>
                <a:gd name="T36" fmla="*/ 264 w 265"/>
                <a:gd name="T37" fmla="*/ 104 h 211"/>
                <a:gd name="T38" fmla="*/ 265 w 265"/>
                <a:gd name="T39" fmla="*/ 91 h 211"/>
                <a:gd name="T40" fmla="*/ 264 w 265"/>
                <a:gd name="T41" fmla="*/ 79 h 211"/>
                <a:gd name="T42" fmla="*/ 264 w 265"/>
                <a:gd name="T43" fmla="*/ 67 h 211"/>
                <a:gd name="T44" fmla="*/ 262 w 265"/>
                <a:gd name="T45" fmla="*/ 55 h 211"/>
                <a:gd name="T46" fmla="*/ 261 w 265"/>
                <a:gd name="T47" fmla="*/ 45 h 211"/>
                <a:gd name="T48" fmla="*/ 258 w 265"/>
                <a:gd name="T49" fmla="*/ 36 h 211"/>
                <a:gd name="T50" fmla="*/ 255 w 265"/>
                <a:gd name="T51" fmla="*/ 26 h 211"/>
                <a:gd name="T52" fmla="*/ 250 w 265"/>
                <a:gd name="T53" fmla="*/ 17 h 211"/>
                <a:gd name="T54" fmla="*/ 244 w 265"/>
                <a:gd name="T55" fmla="*/ 9 h 211"/>
                <a:gd name="T56" fmla="*/ 238 w 265"/>
                <a:gd name="T57" fmla="*/ 3 h 211"/>
                <a:gd name="T58" fmla="*/ 234 w 265"/>
                <a:gd name="T59" fmla="*/ 0 h 211"/>
                <a:gd name="T60" fmla="*/ 229 w 265"/>
                <a:gd name="T61" fmla="*/ 0 h 211"/>
                <a:gd name="T62" fmla="*/ 225 w 265"/>
                <a:gd name="T63" fmla="*/ 0 h 211"/>
                <a:gd name="T64" fmla="*/ 220 w 265"/>
                <a:gd name="T65" fmla="*/ 0 h 211"/>
                <a:gd name="T66" fmla="*/ 214 w 265"/>
                <a:gd name="T67" fmla="*/ 3 h 211"/>
                <a:gd name="T68" fmla="*/ 208 w 265"/>
                <a:gd name="T69" fmla="*/ 5 h 211"/>
                <a:gd name="T70" fmla="*/ 196 w 265"/>
                <a:gd name="T71" fmla="*/ 12 h 211"/>
                <a:gd name="T72" fmla="*/ 184 w 265"/>
                <a:gd name="T73" fmla="*/ 18 h 211"/>
                <a:gd name="T74" fmla="*/ 178 w 265"/>
                <a:gd name="T75" fmla="*/ 21 h 211"/>
                <a:gd name="T76" fmla="*/ 172 w 265"/>
                <a:gd name="T77" fmla="*/ 24 h 211"/>
                <a:gd name="T78" fmla="*/ 148 w 265"/>
                <a:gd name="T79" fmla="*/ 32 h 211"/>
                <a:gd name="T80" fmla="*/ 124 w 265"/>
                <a:gd name="T81" fmla="*/ 39 h 211"/>
                <a:gd name="T82" fmla="*/ 75 w 265"/>
                <a:gd name="T83" fmla="*/ 53 h 211"/>
                <a:gd name="T84" fmla="*/ 48 w 265"/>
                <a:gd name="T85" fmla="*/ 58 h 211"/>
                <a:gd name="T86" fmla="*/ 21 w 265"/>
                <a:gd name="T87" fmla="*/ 64 h 211"/>
                <a:gd name="T88" fmla="*/ 13 w 265"/>
                <a:gd name="T89" fmla="*/ 68 h 211"/>
                <a:gd name="T90" fmla="*/ 7 w 265"/>
                <a:gd name="T91" fmla="*/ 76 h 211"/>
                <a:gd name="T92" fmla="*/ 4 w 265"/>
                <a:gd name="T93" fmla="*/ 83 h 211"/>
                <a:gd name="T94" fmla="*/ 1 w 265"/>
                <a:gd name="T95" fmla="*/ 91 h 211"/>
                <a:gd name="T96" fmla="*/ 0 w 265"/>
                <a:gd name="T97" fmla="*/ 98 h 211"/>
                <a:gd name="T98" fmla="*/ 0 w 265"/>
                <a:gd name="T99" fmla="*/ 104 h 211"/>
                <a:gd name="T100" fmla="*/ 0 w 265"/>
                <a:gd name="T101" fmla="*/ 113 h 211"/>
                <a:gd name="T102" fmla="*/ 0 w 265"/>
                <a:gd name="T103" fmla="*/ 130 h 211"/>
                <a:gd name="T104" fmla="*/ 1 w 265"/>
                <a:gd name="T105" fmla="*/ 139 h 211"/>
                <a:gd name="T106" fmla="*/ 3 w 265"/>
                <a:gd name="T107" fmla="*/ 149 h 211"/>
                <a:gd name="T108" fmla="*/ 4 w 265"/>
                <a:gd name="T109" fmla="*/ 160 h 211"/>
                <a:gd name="T110" fmla="*/ 7 w 265"/>
                <a:gd name="T111" fmla="*/ 171 h 211"/>
                <a:gd name="T112" fmla="*/ 12 w 265"/>
                <a:gd name="T113" fmla="*/ 180 h 211"/>
                <a:gd name="T114" fmla="*/ 18 w 265"/>
                <a:gd name="T115" fmla="*/ 189 h 211"/>
                <a:gd name="T116" fmla="*/ 24 w 265"/>
                <a:gd name="T117" fmla="*/ 198 h 211"/>
                <a:gd name="T118" fmla="*/ 31 w 265"/>
                <a:gd name="T119" fmla="*/ 204 h 211"/>
                <a:gd name="T120" fmla="*/ 39 w 265"/>
                <a:gd name="T121" fmla="*/ 20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211">
                  <a:moveTo>
                    <a:pt x="39" y="204"/>
                  </a:moveTo>
                  <a:lnTo>
                    <a:pt x="38" y="204"/>
                  </a:lnTo>
                  <a:lnTo>
                    <a:pt x="113" y="210"/>
                  </a:lnTo>
                  <a:lnTo>
                    <a:pt x="149" y="211"/>
                  </a:lnTo>
                  <a:lnTo>
                    <a:pt x="169" y="211"/>
                  </a:lnTo>
                  <a:lnTo>
                    <a:pt x="187" y="211"/>
                  </a:lnTo>
                  <a:lnTo>
                    <a:pt x="199" y="210"/>
                  </a:lnTo>
                  <a:lnTo>
                    <a:pt x="205" y="208"/>
                  </a:lnTo>
                  <a:lnTo>
                    <a:pt x="210" y="205"/>
                  </a:lnTo>
                  <a:lnTo>
                    <a:pt x="220" y="201"/>
                  </a:lnTo>
                  <a:lnTo>
                    <a:pt x="229" y="193"/>
                  </a:lnTo>
                  <a:lnTo>
                    <a:pt x="237" y="186"/>
                  </a:lnTo>
                  <a:lnTo>
                    <a:pt x="243" y="175"/>
                  </a:lnTo>
                  <a:lnTo>
                    <a:pt x="249" y="164"/>
                  </a:lnTo>
                  <a:lnTo>
                    <a:pt x="253" y="154"/>
                  </a:lnTo>
                  <a:lnTo>
                    <a:pt x="258" y="142"/>
                  </a:lnTo>
                  <a:lnTo>
                    <a:pt x="261" y="130"/>
                  </a:lnTo>
                  <a:lnTo>
                    <a:pt x="262" y="116"/>
                  </a:lnTo>
                  <a:lnTo>
                    <a:pt x="264" y="104"/>
                  </a:lnTo>
                  <a:lnTo>
                    <a:pt x="265" y="91"/>
                  </a:lnTo>
                  <a:lnTo>
                    <a:pt x="264" y="79"/>
                  </a:lnTo>
                  <a:lnTo>
                    <a:pt x="264" y="67"/>
                  </a:lnTo>
                  <a:lnTo>
                    <a:pt x="262" y="55"/>
                  </a:lnTo>
                  <a:lnTo>
                    <a:pt x="261" y="45"/>
                  </a:lnTo>
                  <a:lnTo>
                    <a:pt x="258" y="36"/>
                  </a:lnTo>
                  <a:lnTo>
                    <a:pt x="255" y="26"/>
                  </a:lnTo>
                  <a:lnTo>
                    <a:pt x="250" y="17"/>
                  </a:lnTo>
                  <a:lnTo>
                    <a:pt x="244" y="9"/>
                  </a:lnTo>
                  <a:lnTo>
                    <a:pt x="238" y="3"/>
                  </a:lnTo>
                  <a:lnTo>
                    <a:pt x="234" y="0"/>
                  </a:lnTo>
                  <a:lnTo>
                    <a:pt x="229" y="0"/>
                  </a:lnTo>
                  <a:lnTo>
                    <a:pt x="225" y="0"/>
                  </a:lnTo>
                  <a:lnTo>
                    <a:pt x="220" y="0"/>
                  </a:lnTo>
                  <a:lnTo>
                    <a:pt x="214" y="3"/>
                  </a:lnTo>
                  <a:lnTo>
                    <a:pt x="208" y="5"/>
                  </a:lnTo>
                  <a:lnTo>
                    <a:pt x="196" y="12"/>
                  </a:lnTo>
                  <a:lnTo>
                    <a:pt x="184" y="18"/>
                  </a:lnTo>
                  <a:lnTo>
                    <a:pt x="178" y="21"/>
                  </a:lnTo>
                  <a:lnTo>
                    <a:pt x="172" y="24"/>
                  </a:lnTo>
                  <a:lnTo>
                    <a:pt x="148" y="32"/>
                  </a:lnTo>
                  <a:lnTo>
                    <a:pt x="124" y="39"/>
                  </a:lnTo>
                  <a:lnTo>
                    <a:pt x="75" y="53"/>
                  </a:lnTo>
                  <a:lnTo>
                    <a:pt x="48" y="58"/>
                  </a:lnTo>
                  <a:lnTo>
                    <a:pt x="21" y="64"/>
                  </a:lnTo>
                  <a:lnTo>
                    <a:pt x="13" y="68"/>
                  </a:lnTo>
                  <a:lnTo>
                    <a:pt x="7" y="76"/>
                  </a:lnTo>
                  <a:lnTo>
                    <a:pt x="4" y="83"/>
                  </a:lnTo>
                  <a:lnTo>
                    <a:pt x="1" y="91"/>
                  </a:lnTo>
                  <a:lnTo>
                    <a:pt x="0" y="98"/>
                  </a:lnTo>
                  <a:lnTo>
                    <a:pt x="0" y="104"/>
                  </a:lnTo>
                  <a:lnTo>
                    <a:pt x="0" y="113"/>
                  </a:lnTo>
                  <a:lnTo>
                    <a:pt x="0" y="130"/>
                  </a:lnTo>
                  <a:lnTo>
                    <a:pt x="1" y="139"/>
                  </a:lnTo>
                  <a:lnTo>
                    <a:pt x="3" y="149"/>
                  </a:lnTo>
                  <a:lnTo>
                    <a:pt x="4" y="160"/>
                  </a:lnTo>
                  <a:lnTo>
                    <a:pt x="7" y="171"/>
                  </a:lnTo>
                  <a:lnTo>
                    <a:pt x="12" y="180"/>
                  </a:lnTo>
                  <a:lnTo>
                    <a:pt x="18" y="189"/>
                  </a:lnTo>
                  <a:lnTo>
                    <a:pt x="24" y="198"/>
                  </a:lnTo>
                  <a:lnTo>
                    <a:pt x="31" y="204"/>
                  </a:lnTo>
                  <a:lnTo>
                    <a:pt x="39" y="20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59" name="Freeform 1455"/>
            <p:cNvSpPr>
              <a:spLocks/>
            </p:cNvSpPr>
            <p:nvPr/>
          </p:nvSpPr>
          <p:spPr bwMode="auto">
            <a:xfrm>
              <a:off x="4252" y="1717"/>
              <a:ext cx="75" cy="7"/>
            </a:xfrm>
            <a:custGeom>
              <a:avLst/>
              <a:gdLst>
                <a:gd name="T0" fmla="*/ 0 w 149"/>
                <a:gd name="T1" fmla="*/ 0 h 13"/>
                <a:gd name="T2" fmla="*/ 75 w 149"/>
                <a:gd name="T3" fmla="*/ 6 h 13"/>
                <a:gd name="T4" fmla="*/ 111 w 149"/>
                <a:gd name="T5" fmla="*/ 7 h 13"/>
                <a:gd name="T6" fmla="*/ 131 w 149"/>
                <a:gd name="T7" fmla="*/ 7 h 13"/>
                <a:gd name="T8" fmla="*/ 149 w 149"/>
                <a:gd name="T9" fmla="*/ 7 h 13"/>
                <a:gd name="T10" fmla="*/ 149 w 149"/>
                <a:gd name="T11" fmla="*/ 13 h 13"/>
                <a:gd name="T12" fmla="*/ 131 w 149"/>
                <a:gd name="T13" fmla="*/ 13 h 13"/>
                <a:gd name="T14" fmla="*/ 111 w 149"/>
                <a:gd name="T15" fmla="*/ 13 h 13"/>
                <a:gd name="T16" fmla="*/ 75 w 149"/>
                <a:gd name="T17" fmla="*/ 12 h 13"/>
                <a:gd name="T18" fmla="*/ 0 w 149"/>
                <a:gd name="T19" fmla="*/ 6 h 13"/>
                <a:gd name="T20" fmla="*/ 0 w 149"/>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13">
                  <a:moveTo>
                    <a:pt x="0" y="0"/>
                  </a:moveTo>
                  <a:lnTo>
                    <a:pt x="75" y="6"/>
                  </a:lnTo>
                  <a:lnTo>
                    <a:pt x="111" y="7"/>
                  </a:lnTo>
                  <a:lnTo>
                    <a:pt x="131" y="7"/>
                  </a:lnTo>
                  <a:lnTo>
                    <a:pt x="149" y="7"/>
                  </a:lnTo>
                  <a:lnTo>
                    <a:pt x="149" y="13"/>
                  </a:lnTo>
                  <a:lnTo>
                    <a:pt x="131" y="13"/>
                  </a:lnTo>
                  <a:lnTo>
                    <a:pt x="111" y="13"/>
                  </a:lnTo>
                  <a:lnTo>
                    <a:pt x="75" y="12"/>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0" name="Freeform 1456"/>
            <p:cNvSpPr>
              <a:spLocks/>
            </p:cNvSpPr>
            <p:nvPr/>
          </p:nvSpPr>
          <p:spPr bwMode="auto">
            <a:xfrm>
              <a:off x="4252" y="1717"/>
              <a:ext cx="1" cy="3"/>
            </a:xfrm>
            <a:custGeom>
              <a:avLst/>
              <a:gdLst>
                <a:gd name="T0" fmla="*/ 0 h 6"/>
                <a:gd name="T1" fmla="*/ 6 h 6"/>
                <a:gd name="T2" fmla="*/ 0 h 6"/>
                <a:gd name="T3" fmla="*/ 6 h 6"/>
                <a:gd name="T4" fmla="*/ 0 h 6"/>
              </a:gdLst>
              <a:ahLst/>
              <a:cxnLst>
                <a:cxn ang="0">
                  <a:pos x="0" y="T0"/>
                </a:cxn>
                <a:cxn ang="0">
                  <a:pos x="0" y="T1"/>
                </a:cxn>
                <a:cxn ang="0">
                  <a:pos x="0" y="T2"/>
                </a:cxn>
                <a:cxn ang="0">
                  <a:pos x="0" y="T3"/>
                </a:cxn>
                <a:cxn ang="0">
                  <a:pos x="0" y="T4"/>
                </a:cxn>
              </a:cxnLst>
              <a:rect l="0" t="0" r="r" b="b"/>
              <a:pathLst>
                <a:path h="6">
                  <a:moveTo>
                    <a:pt x="0" y="0"/>
                  </a:moveTo>
                  <a:lnTo>
                    <a:pt x="0" y="6"/>
                  </a:lnTo>
                  <a:lnTo>
                    <a:pt x="0" y="0"/>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1" name="Freeform 1457"/>
            <p:cNvSpPr>
              <a:spLocks/>
            </p:cNvSpPr>
            <p:nvPr/>
          </p:nvSpPr>
          <p:spPr bwMode="auto">
            <a:xfrm>
              <a:off x="4327" y="1644"/>
              <a:ext cx="41" cy="80"/>
            </a:xfrm>
            <a:custGeom>
              <a:avLst/>
              <a:gdLst>
                <a:gd name="T0" fmla="*/ 0 w 81"/>
                <a:gd name="T1" fmla="*/ 153 h 159"/>
                <a:gd name="T2" fmla="*/ 12 w 81"/>
                <a:gd name="T3" fmla="*/ 152 h 159"/>
                <a:gd name="T4" fmla="*/ 17 w 81"/>
                <a:gd name="T5" fmla="*/ 150 h 159"/>
                <a:gd name="T6" fmla="*/ 21 w 81"/>
                <a:gd name="T7" fmla="*/ 149 h 159"/>
                <a:gd name="T8" fmla="*/ 32 w 81"/>
                <a:gd name="T9" fmla="*/ 143 h 159"/>
                <a:gd name="T10" fmla="*/ 39 w 81"/>
                <a:gd name="T11" fmla="*/ 137 h 159"/>
                <a:gd name="T12" fmla="*/ 47 w 81"/>
                <a:gd name="T13" fmla="*/ 128 h 159"/>
                <a:gd name="T14" fmla="*/ 53 w 81"/>
                <a:gd name="T15" fmla="*/ 119 h 159"/>
                <a:gd name="T16" fmla="*/ 59 w 81"/>
                <a:gd name="T17" fmla="*/ 108 h 159"/>
                <a:gd name="T18" fmla="*/ 63 w 81"/>
                <a:gd name="T19" fmla="*/ 97 h 159"/>
                <a:gd name="T20" fmla="*/ 68 w 81"/>
                <a:gd name="T21" fmla="*/ 85 h 159"/>
                <a:gd name="T22" fmla="*/ 71 w 81"/>
                <a:gd name="T23" fmla="*/ 73 h 159"/>
                <a:gd name="T24" fmla="*/ 72 w 81"/>
                <a:gd name="T25" fmla="*/ 61 h 159"/>
                <a:gd name="T26" fmla="*/ 74 w 81"/>
                <a:gd name="T27" fmla="*/ 48 h 159"/>
                <a:gd name="T28" fmla="*/ 75 w 81"/>
                <a:gd name="T29" fmla="*/ 36 h 159"/>
                <a:gd name="T30" fmla="*/ 74 w 81"/>
                <a:gd name="T31" fmla="*/ 24 h 159"/>
                <a:gd name="T32" fmla="*/ 74 w 81"/>
                <a:gd name="T33" fmla="*/ 12 h 159"/>
                <a:gd name="T34" fmla="*/ 72 w 81"/>
                <a:gd name="T35" fmla="*/ 0 h 159"/>
                <a:gd name="T36" fmla="*/ 78 w 81"/>
                <a:gd name="T37" fmla="*/ 0 h 159"/>
                <a:gd name="T38" fmla="*/ 80 w 81"/>
                <a:gd name="T39" fmla="*/ 10 h 159"/>
                <a:gd name="T40" fmla="*/ 80 w 81"/>
                <a:gd name="T41" fmla="*/ 24 h 159"/>
                <a:gd name="T42" fmla="*/ 81 w 81"/>
                <a:gd name="T43" fmla="*/ 36 h 159"/>
                <a:gd name="T44" fmla="*/ 80 w 81"/>
                <a:gd name="T45" fmla="*/ 49 h 159"/>
                <a:gd name="T46" fmla="*/ 78 w 81"/>
                <a:gd name="T47" fmla="*/ 63 h 159"/>
                <a:gd name="T48" fmla="*/ 77 w 81"/>
                <a:gd name="T49" fmla="*/ 75 h 159"/>
                <a:gd name="T50" fmla="*/ 74 w 81"/>
                <a:gd name="T51" fmla="*/ 88 h 159"/>
                <a:gd name="T52" fmla="*/ 69 w 81"/>
                <a:gd name="T53" fmla="*/ 100 h 159"/>
                <a:gd name="T54" fmla="*/ 65 w 81"/>
                <a:gd name="T55" fmla="*/ 111 h 159"/>
                <a:gd name="T56" fmla="*/ 59 w 81"/>
                <a:gd name="T57" fmla="*/ 123 h 159"/>
                <a:gd name="T58" fmla="*/ 51 w 81"/>
                <a:gd name="T59" fmla="*/ 132 h 159"/>
                <a:gd name="T60" fmla="*/ 44 w 81"/>
                <a:gd name="T61" fmla="*/ 141 h 159"/>
                <a:gd name="T62" fmla="*/ 35 w 81"/>
                <a:gd name="T63" fmla="*/ 149 h 159"/>
                <a:gd name="T64" fmla="*/ 24 w 81"/>
                <a:gd name="T65" fmla="*/ 153 h 159"/>
                <a:gd name="T66" fmla="*/ 18 w 81"/>
                <a:gd name="T67" fmla="*/ 156 h 159"/>
                <a:gd name="T68" fmla="*/ 12 w 81"/>
                <a:gd name="T69" fmla="*/ 158 h 159"/>
                <a:gd name="T70" fmla="*/ 0 w 81"/>
                <a:gd name="T71" fmla="*/ 159 h 159"/>
                <a:gd name="T72" fmla="*/ 0 w 81"/>
                <a:gd name="T73" fmla="*/ 15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9">
                  <a:moveTo>
                    <a:pt x="0" y="153"/>
                  </a:moveTo>
                  <a:lnTo>
                    <a:pt x="12" y="152"/>
                  </a:lnTo>
                  <a:lnTo>
                    <a:pt x="17" y="150"/>
                  </a:lnTo>
                  <a:lnTo>
                    <a:pt x="21" y="149"/>
                  </a:lnTo>
                  <a:lnTo>
                    <a:pt x="32" y="143"/>
                  </a:lnTo>
                  <a:lnTo>
                    <a:pt x="39" y="137"/>
                  </a:lnTo>
                  <a:lnTo>
                    <a:pt x="47" y="128"/>
                  </a:lnTo>
                  <a:lnTo>
                    <a:pt x="53" y="119"/>
                  </a:lnTo>
                  <a:lnTo>
                    <a:pt x="59" y="108"/>
                  </a:lnTo>
                  <a:lnTo>
                    <a:pt x="63" y="97"/>
                  </a:lnTo>
                  <a:lnTo>
                    <a:pt x="68" y="85"/>
                  </a:lnTo>
                  <a:lnTo>
                    <a:pt x="71" y="73"/>
                  </a:lnTo>
                  <a:lnTo>
                    <a:pt x="72" y="61"/>
                  </a:lnTo>
                  <a:lnTo>
                    <a:pt x="74" y="48"/>
                  </a:lnTo>
                  <a:lnTo>
                    <a:pt x="75" y="36"/>
                  </a:lnTo>
                  <a:lnTo>
                    <a:pt x="74" y="24"/>
                  </a:lnTo>
                  <a:lnTo>
                    <a:pt x="74" y="12"/>
                  </a:lnTo>
                  <a:lnTo>
                    <a:pt x="72" y="0"/>
                  </a:lnTo>
                  <a:lnTo>
                    <a:pt x="78" y="0"/>
                  </a:lnTo>
                  <a:lnTo>
                    <a:pt x="80" y="10"/>
                  </a:lnTo>
                  <a:lnTo>
                    <a:pt x="80" y="24"/>
                  </a:lnTo>
                  <a:lnTo>
                    <a:pt x="81" y="36"/>
                  </a:lnTo>
                  <a:lnTo>
                    <a:pt x="80" y="49"/>
                  </a:lnTo>
                  <a:lnTo>
                    <a:pt x="78" y="63"/>
                  </a:lnTo>
                  <a:lnTo>
                    <a:pt x="77" y="75"/>
                  </a:lnTo>
                  <a:lnTo>
                    <a:pt x="74" y="88"/>
                  </a:lnTo>
                  <a:lnTo>
                    <a:pt x="69" y="100"/>
                  </a:lnTo>
                  <a:lnTo>
                    <a:pt x="65" y="111"/>
                  </a:lnTo>
                  <a:lnTo>
                    <a:pt x="59" y="123"/>
                  </a:lnTo>
                  <a:lnTo>
                    <a:pt x="51" y="132"/>
                  </a:lnTo>
                  <a:lnTo>
                    <a:pt x="44" y="141"/>
                  </a:lnTo>
                  <a:lnTo>
                    <a:pt x="35" y="149"/>
                  </a:lnTo>
                  <a:lnTo>
                    <a:pt x="24" y="153"/>
                  </a:lnTo>
                  <a:lnTo>
                    <a:pt x="18" y="156"/>
                  </a:lnTo>
                  <a:lnTo>
                    <a:pt x="12" y="158"/>
                  </a:lnTo>
                  <a:lnTo>
                    <a:pt x="0" y="159"/>
                  </a:lnTo>
                  <a:lnTo>
                    <a:pt x="0"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2" name="Freeform 1458"/>
            <p:cNvSpPr>
              <a:spLocks/>
            </p:cNvSpPr>
            <p:nvPr/>
          </p:nvSpPr>
          <p:spPr bwMode="auto">
            <a:xfrm>
              <a:off x="4327" y="1721"/>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3" name="Freeform 1459"/>
            <p:cNvSpPr>
              <a:spLocks/>
            </p:cNvSpPr>
            <p:nvPr/>
          </p:nvSpPr>
          <p:spPr bwMode="auto">
            <a:xfrm>
              <a:off x="4343" y="1616"/>
              <a:ext cx="23" cy="28"/>
            </a:xfrm>
            <a:custGeom>
              <a:avLst/>
              <a:gdLst>
                <a:gd name="T0" fmla="*/ 40 w 46"/>
                <a:gd name="T1" fmla="*/ 58 h 58"/>
                <a:gd name="T2" fmla="*/ 39 w 46"/>
                <a:gd name="T3" fmla="*/ 50 h 58"/>
                <a:gd name="T4" fmla="*/ 36 w 46"/>
                <a:gd name="T5" fmla="*/ 41 h 58"/>
                <a:gd name="T6" fmla="*/ 33 w 46"/>
                <a:gd name="T7" fmla="*/ 30 h 58"/>
                <a:gd name="T8" fmla="*/ 28 w 46"/>
                <a:gd name="T9" fmla="*/ 21 h 58"/>
                <a:gd name="T10" fmla="*/ 24 w 46"/>
                <a:gd name="T11" fmla="*/ 14 h 58"/>
                <a:gd name="T12" fmla="*/ 16 w 46"/>
                <a:gd name="T13" fmla="*/ 8 h 58"/>
                <a:gd name="T14" fmla="*/ 13 w 46"/>
                <a:gd name="T15" fmla="*/ 6 h 58"/>
                <a:gd name="T16" fmla="*/ 10 w 46"/>
                <a:gd name="T17" fmla="*/ 6 h 58"/>
                <a:gd name="T18" fmla="*/ 6 w 46"/>
                <a:gd name="T19" fmla="*/ 6 h 58"/>
                <a:gd name="T20" fmla="*/ 1 w 46"/>
                <a:gd name="T21" fmla="*/ 6 h 58"/>
                <a:gd name="T22" fmla="*/ 0 w 46"/>
                <a:gd name="T23" fmla="*/ 0 h 58"/>
                <a:gd name="T24" fmla="*/ 6 w 46"/>
                <a:gd name="T25" fmla="*/ 0 h 58"/>
                <a:gd name="T26" fmla="*/ 10 w 46"/>
                <a:gd name="T27" fmla="*/ 0 h 58"/>
                <a:gd name="T28" fmla="*/ 15 w 46"/>
                <a:gd name="T29" fmla="*/ 0 h 58"/>
                <a:gd name="T30" fmla="*/ 21 w 46"/>
                <a:gd name="T31" fmla="*/ 3 h 58"/>
                <a:gd name="T32" fmla="*/ 28 w 46"/>
                <a:gd name="T33" fmla="*/ 9 h 58"/>
                <a:gd name="T34" fmla="*/ 34 w 46"/>
                <a:gd name="T35" fmla="*/ 18 h 58"/>
                <a:gd name="T36" fmla="*/ 39 w 46"/>
                <a:gd name="T37" fmla="*/ 29 h 58"/>
                <a:gd name="T38" fmla="*/ 42 w 46"/>
                <a:gd name="T39" fmla="*/ 38 h 58"/>
                <a:gd name="T40" fmla="*/ 45 w 46"/>
                <a:gd name="T41" fmla="*/ 48 h 58"/>
                <a:gd name="T42" fmla="*/ 46 w 46"/>
                <a:gd name="T43" fmla="*/ 56 h 58"/>
                <a:gd name="T44" fmla="*/ 40 w 46"/>
                <a:gd name="T4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58">
                  <a:moveTo>
                    <a:pt x="40" y="58"/>
                  </a:moveTo>
                  <a:lnTo>
                    <a:pt x="39" y="50"/>
                  </a:lnTo>
                  <a:lnTo>
                    <a:pt x="36" y="41"/>
                  </a:lnTo>
                  <a:lnTo>
                    <a:pt x="33" y="30"/>
                  </a:lnTo>
                  <a:lnTo>
                    <a:pt x="28" y="21"/>
                  </a:lnTo>
                  <a:lnTo>
                    <a:pt x="24" y="14"/>
                  </a:lnTo>
                  <a:lnTo>
                    <a:pt x="16" y="8"/>
                  </a:lnTo>
                  <a:lnTo>
                    <a:pt x="13" y="6"/>
                  </a:lnTo>
                  <a:lnTo>
                    <a:pt x="10" y="6"/>
                  </a:lnTo>
                  <a:lnTo>
                    <a:pt x="6" y="6"/>
                  </a:lnTo>
                  <a:lnTo>
                    <a:pt x="1" y="6"/>
                  </a:lnTo>
                  <a:lnTo>
                    <a:pt x="0" y="0"/>
                  </a:lnTo>
                  <a:lnTo>
                    <a:pt x="6" y="0"/>
                  </a:lnTo>
                  <a:lnTo>
                    <a:pt x="10" y="0"/>
                  </a:lnTo>
                  <a:lnTo>
                    <a:pt x="15" y="0"/>
                  </a:lnTo>
                  <a:lnTo>
                    <a:pt x="21" y="3"/>
                  </a:lnTo>
                  <a:lnTo>
                    <a:pt x="28" y="9"/>
                  </a:lnTo>
                  <a:lnTo>
                    <a:pt x="34" y="18"/>
                  </a:lnTo>
                  <a:lnTo>
                    <a:pt x="39" y="29"/>
                  </a:lnTo>
                  <a:lnTo>
                    <a:pt x="42" y="38"/>
                  </a:lnTo>
                  <a:lnTo>
                    <a:pt x="45" y="48"/>
                  </a:lnTo>
                  <a:lnTo>
                    <a:pt x="46" y="56"/>
                  </a:lnTo>
                  <a:lnTo>
                    <a:pt x="4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4" name="Freeform 1460"/>
            <p:cNvSpPr>
              <a:spLocks/>
            </p:cNvSpPr>
            <p:nvPr/>
          </p:nvSpPr>
          <p:spPr bwMode="auto">
            <a:xfrm>
              <a:off x="4319" y="1616"/>
              <a:ext cx="25" cy="15"/>
            </a:xfrm>
            <a:custGeom>
              <a:avLst/>
              <a:gdLst>
                <a:gd name="T0" fmla="*/ 50 w 50"/>
                <a:gd name="T1" fmla="*/ 6 h 30"/>
                <a:gd name="T2" fmla="*/ 44 w 50"/>
                <a:gd name="T3" fmla="*/ 9 h 30"/>
                <a:gd name="T4" fmla="*/ 40 w 50"/>
                <a:gd name="T5" fmla="*/ 11 h 30"/>
                <a:gd name="T6" fmla="*/ 27 w 50"/>
                <a:gd name="T7" fmla="*/ 17 h 30"/>
                <a:gd name="T8" fmla="*/ 15 w 50"/>
                <a:gd name="T9" fmla="*/ 24 h 30"/>
                <a:gd name="T10" fmla="*/ 9 w 50"/>
                <a:gd name="T11" fmla="*/ 27 h 30"/>
                <a:gd name="T12" fmla="*/ 3 w 50"/>
                <a:gd name="T13" fmla="*/ 30 h 30"/>
                <a:gd name="T14" fmla="*/ 0 w 50"/>
                <a:gd name="T15" fmla="*/ 24 h 30"/>
                <a:gd name="T16" fmla="*/ 6 w 50"/>
                <a:gd name="T17" fmla="*/ 21 h 30"/>
                <a:gd name="T18" fmla="*/ 12 w 50"/>
                <a:gd name="T19" fmla="*/ 18 h 30"/>
                <a:gd name="T20" fmla="*/ 24 w 50"/>
                <a:gd name="T21" fmla="*/ 12 h 30"/>
                <a:gd name="T22" fmla="*/ 37 w 50"/>
                <a:gd name="T23" fmla="*/ 6 h 30"/>
                <a:gd name="T24" fmla="*/ 43 w 50"/>
                <a:gd name="T25" fmla="*/ 3 h 30"/>
                <a:gd name="T26" fmla="*/ 49 w 50"/>
                <a:gd name="T27" fmla="*/ 0 h 30"/>
                <a:gd name="T28" fmla="*/ 50 w 50"/>
                <a:gd name="T29"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30">
                  <a:moveTo>
                    <a:pt x="50" y="6"/>
                  </a:moveTo>
                  <a:lnTo>
                    <a:pt x="44" y="9"/>
                  </a:lnTo>
                  <a:lnTo>
                    <a:pt x="40" y="11"/>
                  </a:lnTo>
                  <a:lnTo>
                    <a:pt x="27" y="17"/>
                  </a:lnTo>
                  <a:lnTo>
                    <a:pt x="15" y="24"/>
                  </a:lnTo>
                  <a:lnTo>
                    <a:pt x="9" y="27"/>
                  </a:lnTo>
                  <a:lnTo>
                    <a:pt x="3" y="30"/>
                  </a:lnTo>
                  <a:lnTo>
                    <a:pt x="0" y="24"/>
                  </a:lnTo>
                  <a:lnTo>
                    <a:pt x="6" y="21"/>
                  </a:lnTo>
                  <a:lnTo>
                    <a:pt x="12" y="18"/>
                  </a:lnTo>
                  <a:lnTo>
                    <a:pt x="24" y="12"/>
                  </a:lnTo>
                  <a:lnTo>
                    <a:pt x="37" y="6"/>
                  </a:lnTo>
                  <a:lnTo>
                    <a:pt x="43" y="3"/>
                  </a:lnTo>
                  <a:lnTo>
                    <a:pt x="49" y="0"/>
                  </a:lnTo>
                  <a:lnTo>
                    <a:pt x="5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5" name="Freeform 1461"/>
            <p:cNvSpPr>
              <a:spLocks/>
            </p:cNvSpPr>
            <p:nvPr/>
          </p:nvSpPr>
          <p:spPr bwMode="auto">
            <a:xfrm>
              <a:off x="4343" y="1616"/>
              <a:ext cx="1"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lnTo>
                    <a:pt x="1"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6" name="Freeform 1462"/>
            <p:cNvSpPr>
              <a:spLocks/>
            </p:cNvSpPr>
            <p:nvPr/>
          </p:nvSpPr>
          <p:spPr bwMode="auto">
            <a:xfrm>
              <a:off x="4270" y="1628"/>
              <a:ext cx="50" cy="17"/>
            </a:xfrm>
            <a:custGeom>
              <a:avLst/>
              <a:gdLst>
                <a:gd name="T0" fmla="*/ 99 w 99"/>
                <a:gd name="T1" fmla="*/ 6 h 35"/>
                <a:gd name="T2" fmla="*/ 75 w 99"/>
                <a:gd name="T3" fmla="*/ 14 h 35"/>
                <a:gd name="T4" fmla="*/ 51 w 99"/>
                <a:gd name="T5" fmla="*/ 21 h 35"/>
                <a:gd name="T6" fmla="*/ 3 w 99"/>
                <a:gd name="T7" fmla="*/ 35 h 35"/>
                <a:gd name="T8" fmla="*/ 0 w 99"/>
                <a:gd name="T9" fmla="*/ 29 h 35"/>
                <a:gd name="T10" fmla="*/ 50 w 99"/>
                <a:gd name="T11" fmla="*/ 15 h 35"/>
                <a:gd name="T12" fmla="*/ 72 w 99"/>
                <a:gd name="T13" fmla="*/ 8 h 35"/>
                <a:gd name="T14" fmla="*/ 96 w 99"/>
                <a:gd name="T15" fmla="*/ 0 h 35"/>
                <a:gd name="T16" fmla="*/ 99 w 99"/>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35">
                  <a:moveTo>
                    <a:pt x="99" y="6"/>
                  </a:moveTo>
                  <a:lnTo>
                    <a:pt x="75" y="14"/>
                  </a:lnTo>
                  <a:lnTo>
                    <a:pt x="51" y="21"/>
                  </a:lnTo>
                  <a:lnTo>
                    <a:pt x="3" y="35"/>
                  </a:lnTo>
                  <a:lnTo>
                    <a:pt x="0" y="29"/>
                  </a:lnTo>
                  <a:lnTo>
                    <a:pt x="50" y="15"/>
                  </a:lnTo>
                  <a:lnTo>
                    <a:pt x="72" y="8"/>
                  </a:lnTo>
                  <a:lnTo>
                    <a:pt x="96" y="0"/>
                  </a:lnTo>
                  <a:lnTo>
                    <a:pt x="9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7" name="Freeform 1463"/>
            <p:cNvSpPr>
              <a:spLocks/>
            </p:cNvSpPr>
            <p:nvPr/>
          </p:nvSpPr>
          <p:spPr bwMode="auto">
            <a:xfrm>
              <a:off x="4319" y="1628"/>
              <a:ext cx="1"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8" name="Freeform 1464"/>
            <p:cNvSpPr>
              <a:spLocks/>
            </p:cNvSpPr>
            <p:nvPr/>
          </p:nvSpPr>
          <p:spPr bwMode="auto">
            <a:xfrm>
              <a:off x="4243" y="1642"/>
              <a:ext cx="29" cy="8"/>
            </a:xfrm>
            <a:custGeom>
              <a:avLst/>
              <a:gdLst>
                <a:gd name="T0" fmla="*/ 58 w 58"/>
                <a:gd name="T1" fmla="*/ 6 h 17"/>
                <a:gd name="T2" fmla="*/ 31 w 58"/>
                <a:gd name="T3" fmla="*/ 11 h 17"/>
                <a:gd name="T4" fmla="*/ 2 w 58"/>
                <a:gd name="T5" fmla="*/ 17 h 17"/>
                <a:gd name="T6" fmla="*/ 0 w 58"/>
                <a:gd name="T7" fmla="*/ 11 h 17"/>
                <a:gd name="T8" fmla="*/ 29 w 58"/>
                <a:gd name="T9" fmla="*/ 5 h 17"/>
                <a:gd name="T10" fmla="*/ 55 w 58"/>
                <a:gd name="T11" fmla="*/ 0 h 17"/>
                <a:gd name="T12" fmla="*/ 58 w 58"/>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58" h="17">
                  <a:moveTo>
                    <a:pt x="58" y="6"/>
                  </a:moveTo>
                  <a:lnTo>
                    <a:pt x="31" y="11"/>
                  </a:lnTo>
                  <a:lnTo>
                    <a:pt x="2" y="17"/>
                  </a:lnTo>
                  <a:lnTo>
                    <a:pt x="0" y="11"/>
                  </a:lnTo>
                  <a:lnTo>
                    <a:pt x="29" y="5"/>
                  </a:lnTo>
                  <a:lnTo>
                    <a:pt x="55" y="0"/>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69" name="Freeform 1465"/>
            <p:cNvSpPr>
              <a:spLocks/>
            </p:cNvSpPr>
            <p:nvPr/>
          </p:nvSpPr>
          <p:spPr bwMode="auto">
            <a:xfrm>
              <a:off x="4270" y="1642"/>
              <a:ext cx="2"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0" name="Freeform 1466"/>
            <p:cNvSpPr>
              <a:spLocks/>
            </p:cNvSpPr>
            <p:nvPr/>
          </p:nvSpPr>
          <p:spPr bwMode="auto">
            <a:xfrm>
              <a:off x="4239" y="1647"/>
              <a:ext cx="6" cy="6"/>
            </a:xfrm>
            <a:custGeom>
              <a:avLst/>
              <a:gdLst>
                <a:gd name="T0" fmla="*/ 10 w 10"/>
                <a:gd name="T1" fmla="*/ 6 h 10"/>
                <a:gd name="T2" fmla="*/ 3 w 10"/>
                <a:gd name="T3" fmla="*/ 10 h 10"/>
                <a:gd name="T4" fmla="*/ 0 w 10"/>
                <a:gd name="T5" fmla="*/ 6 h 10"/>
                <a:gd name="T6" fmla="*/ 6 w 10"/>
                <a:gd name="T7" fmla="*/ 0 h 10"/>
                <a:gd name="T8" fmla="*/ 10 w 10"/>
                <a:gd name="T9" fmla="*/ 6 h 10"/>
              </a:gdLst>
              <a:ahLst/>
              <a:cxnLst>
                <a:cxn ang="0">
                  <a:pos x="T0" y="T1"/>
                </a:cxn>
                <a:cxn ang="0">
                  <a:pos x="T2" y="T3"/>
                </a:cxn>
                <a:cxn ang="0">
                  <a:pos x="T4" y="T5"/>
                </a:cxn>
                <a:cxn ang="0">
                  <a:pos x="T6" y="T7"/>
                </a:cxn>
                <a:cxn ang="0">
                  <a:pos x="T8" y="T9"/>
                </a:cxn>
              </a:cxnLst>
              <a:rect l="0" t="0" r="r" b="b"/>
              <a:pathLst>
                <a:path w="10" h="10">
                  <a:moveTo>
                    <a:pt x="10" y="6"/>
                  </a:moveTo>
                  <a:lnTo>
                    <a:pt x="3" y="10"/>
                  </a:lnTo>
                  <a:lnTo>
                    <a:pt x="0" y="6"/>
                  </a:lnTo>
                  <a:lnTo>
                    <a:pt x="6" y="0"/>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1" name="Freeform 1467"/>
            <p:cNvSpPr>
              <a:spLocks/>
            </p:cNvSpPr>
            <p:nvPr/>
          </p:nvSpPr>
          <p:spPr bwMode="auto">
            <a:xfrm>
              <a:off x="4242" y="1647"/>
              <a:ext cx="3" cy="3"/>
            </a:xfrm>
            <a:custGeom>
              <a:avLst/>
              <a:gdLst>
                <a:gd name="T0" fmla="*/ 1 w 4"/>
                <a:gd name="T1" fmla="*/ 0 h 6"/>
                <a:gd name="T2" fmla="*/ 0 w 4"/>
                <a:gd name="T3" fmla="*/ 0 h 6"/>
                <a:gd name="T4" fmla="*/ 4 w 4"/>
                <a:gd name="T5" fmla="*/ 6 h 6"/>
                <a:gd name="T6" fmla="*/ 3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lnTo>
                    <a:pt x="0" y="0"/>
                  </a:lnTo>
                  <a:lnTo>
                    <a:pt x="4" y="6"/>
                  </a:lnTo>
                  <a:lnTo>
                    <a:pt x="3"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2" name="Freeform 1468"/>
            <p:cNvSpPr>
              <a:spLocks/>
            </p:cNvSpPr>
            <p:nvPr/>
          </p:nvSpPr>
          <p:spPr bwMode="auto">
            <a:xfrm>
              <a:off x="4232" y="1650"/>
              <a:ext cx="10" cy="32"/>
            </a:xfrm>
            <a:custGeom>
              <a:avLst/>
              <a:gdLst>
                <a:gd name="T0" fmla="*/ 19 w 19"/>
                <a:gd name="T1" fmla="*/ 4 h 63"/>
                <a:gd name="T2" fmla="*/ 13 w 19"/>
                <a:gd name="T3" fmla="*/ 10 h 63"/>
                <a:gd name="T4" fmla="*/ 10 w 19"/>
                <a:gd name="T5" fmla="*/ 18 h 63"/>
                <a:gd name="T6" fmla="*/ 7 w 19"/>
                <a:gd name="T7" fmla="*/ 24 h 63"/>
                <a:gd name="T8" fmla="*/ 6 w 19"/>
                <a:gd name="T9" fmla="*/ 31 h 63"/>
                <a:gd name="T10" fmla="*/ 6 w 19"/>
                <a:gd name="T11" fmla="*/ 37 h 63"/>
                <a:gd name="T12" fmla="*/ 6 w 19"/>
                <a:gd name="T13" fmla="*/ 46 h 63"/>
                <a:gd name="T14" fmla="*/ 6 w 19"/>
                <a:gd name="T15" fmla="*/ 63 h 63"/>
                <a:gd name="T16" fmla="*/ 0 w 19"/>
                <a:gd name="T17" fmla="*/ 63 h 63"/>
                <a:gd name="T18" fmla="*/ 0 w 19"/>
                <a:gd name="T19" fmla="*/ 46 h 63"/>
                <a:gd name="T20" fmla="*/ 0 w 19"/>
                <a:gd name="T21" fmla="*/ 37 h 63"/>
                <a:gd name="T22" fmla="*/ 0 w 19"/>
                <a:gd name="T23" fmla="*/ 30 h 63"/>
                <a:gd name="T24" fmla="*/ 1 w 19"/>
                <a:gd name="T25" fmla="*/ 22 h 63"/>
                <a:gd name="T26" fmla="*/ 4 w 19"/>
                <a:gd name="T27" fmla="*/ 15 h 63"/>
                <a:gd name="T28" fmla="*/ 9 w 19"/>
                <a:gd name="T29" fmla="*/ 7 h 63"/>
                <a:gd name="T30" fmla="*/ 13 w 19"/>
                <a:gd name="T31" fmla="*/ 0 h 63"/>
                <a:gd name="T32" fmla="*/ 19 w 19"/>
                <a:gd name="T33"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63">
                  <a:moveTo>
                    <a:pt x="19" y="4"/>
                  </a:moveTo>
                  <a:lnTo>
                    <a:pt x="13" y="10"/>
                  </a:lnTo>
                  <a:lnTo>
                    <a:pt x="10" y="18"/>
                  </a:lnTo>
                  <a:lnTo>
                    <a:pt x="7" y="24"/>
                  </a:lnTo>
                  <a:lnTo>
                    <a:pt x="6" y="31"/>
                  </a:lnTo>
                  <a:lnTo>
                    <a:pt x="6" y="37"/>
                  </a:lnTo>
                  <a:lnTo>
                    <a:pt x="6" y="46"/>
                  </a:lnTo>
                  <a:lnTo>
                    <a:pt x="6" y="63"/>
                  </a:lnTo>
                  <a:lnTo>
                    <a:pt x="0" y="63"/>
                  </a:lnTo>
                  <a:lnTo>
                    <a:pt x="0" y="46"/>
                  </a:lnTo>
                  <a:lnTo>
                    <a:pt x="0" y="37"/>
                  </a:lnTo>
                  <a:lnTo>
                    <a:pt x="0" y="30"/>
                  </a:lnTo>
                  <a:lnTo>
                    <a:pt x="1" y="22"/>
                  </a:lnTo>
                  <a:lnTo>
                    <a:pt x="4" y="15"/>
                  </a:lnTo>
                  <a:lnTo>
                    <a:pt x="9" y="7"/>
                  </a:lnTo>
                  <a:lnTo>
                    <a:pt x="13" y="0"/>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3" name="Freeform 1469"/>
            <p:cNvSpPr>
              <a:spLocks/>
            </p:cNvSpPr>
            <p:nvPr/>
          </p:nvSpPr>
          <p:spPr bwMode="auto">
            <a:xfrm>
              <a:off x="4239" y="1650"/>
              <a:ext cx="3" cy="3"/>
            </a:xfrm>
            <a:custGeom>
              <a:avLst/>
              <a:gdLst>
                <a:gd name="T0" fmla="*/ 2 w 6"/>
                <a:gd name="T1" fmla="*/ 0 h 4"/>
                <a:gd name="T2" fmla="*/ 0 w 6"/>
                <a:gd name="T3" fmla="*/ 0 h 4"/>
                <a:gd name="T4" fmla="*/ 6 w 6"/>
                <a:gd name="T5" fmla="*/ 4 h 4"/>
                <a:gd name="T6" fmla="*/ 5 w 6"/>
                <a:gd name="T7" fmla="*/ 4 h 4"/>
                <a:gd name="T8" fmla="*/ 2 w 6"/>
                <a:gd name="T9" fmla="*/ 0 h 4"/>
              </a:gdLst>
              <a:ahLst/>
              <a:cxnLst>
                <a:cxn ang="0">
                  <a:pos x="T0" y="T1"/>
                </a:cxn>
                <a:cxn ang="0">
                  <a:pos x="T2" y="T3"/>
                </a:cxn>
                <a:cxn ang="0">
                  <a:pos x="T4" y="T5"/>
                </a:cxn>
                <a:cxn ang="0">
                  <a:pos x="T6" y="T7"/>
                </a:cxn>
                <a:cxn ang="0">
                  <a:pos x="T8" y="T9"/>
                </a:cxn>
              </a:cxnLst>
              <a:rect l="0" t="0" r="r" b="b"/>
              <a:pathLst>
                <a:path w="6" h="4">
                  <a:moveTo>
                    <a:pt x="2" y="0"/>
                  </a:moveTo>
                  <a:lnTo>
                    <a:pt x="0" y="0"/>
                  </a:lnTo>
                  <a:lnTo>
                    <a:pt x="6" y="4"/>
                  </a:lnTo>
                  <a:lnTo>
                    <a:pt x="5"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4" name="Freeform 1470"/>
            <p:cNvSpPr>
              <a:spLocks/>
            </p:cNvSpPr>
            <p:nvPr/>
          </p:nvSpPr>
          <p:spPr bwMode="auto">
            <a:xfrm>
              <a:off x="4232" y="1682"/>
              <a:ext cx="18" cy="38"/>
            </a:xfrm>
            <a:custGeom>
              <a:avLst/>
              <a:gdLst>
                <a:gd name="T0" fmla="*/ 6 w 36"/>
                <a:gd name="T1" fmla="*/ 0 h 77"/>
                <a:gd name="T2" fmla="*/ 7 w 36"/>
                <a:gd name="T3" fmla="*/ 9 h 77"/>
                <a:gd name="T4" fmla="*/ 9 w 36"/>
                <a:gd name="T5" fmla="*/ 19 h 77"/>
                <a:gd name="T6" fmla="*/ 10 w 36"/>
                <a:gd name="T7" fmla="*/ 30 h 77"/>
                <a:gd name="T8" fmla="*/ 13 w 36"/>
                <a:gd name="T9" fmla="*/ 39 h 77"/>
                <a:gd name="T10" fmla="*/ 18 w 36"/>
                <a:gd name="T11" fmla="*/ 48 h 77"/>
                <a:gd name="T12" fmla="*/ 24 w 36"/>
                <a:gd name="T13" fmla="*/ 57 h 77"/>
                <a:gd name="T14" fmla="*/ 30 w 36"/>
                <a:gd name="T15" fmla="*/ 65 h 77"/>
                <a:gd name="T16" fmla="*/ 36 w 36"/>
                <a:gd name="T17" fmla="*/ 71 h 77"/>
                <a:gd name="T18" fmla="*/ 33 w 36"/>
                <a:gd name="T19" fmla="*/ 77 h 77"/>
                <a:gd name="T20" fmla="*/ 25 w 36"/>
                <a:gd name="T21" fmla="*/ 69 h 77"/>
                <a:gd name="T22" fmla="*/ 18 w 36"/>
                <a:gd name="T23" fmla="*/ 62 h 77"/>
                <a:gd name="T24" fmla="*/ 12 w 36"/>
                <a:gd name="T25" fmla="*/ 51 h 77"/>
                <a:gd name="T26" fmla="*/ 7 w 36"/>
                <a:gd name="T27" fmla="*/ 42 h 77"/>
                <a:gd name="T28" fmla="*/ 4 w 36"/>
                <a:gd name="T29" fmla="*/ 31 h 77"/>
                <a:gd name="T30" fmla="*/ 1 w 36"/>
                <a:gd name="T31" fmla="*/ 21 h 77"/>
                <a:gd name="T32" fmla="*/ 0 w 36"/>
                <a:gd name="T33" fmla="*/ 10 h 77"/>
                <a:gd name="T34" fmla="*/ 0 w 36"/>
                <a:gd name="T35" fmla="*/ 0 h 77"/>
                <a:gd name="T36" fmla="*/ 6 w 36"/>
                <a:gd name="T3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77">
                  <a:moveTo>
                    <a:pt x="6" y="0"/>
                  </a:moveTo>
                  <a:lnTo>
                    <a:pt x="7" y="9"/>
                  </a:lnTo>
                  <a:lnTo>
                    <a:pt x="9" y="19"/>
                  </a:lnTo>
                  <a:lnTo>
                    <a:pt x="10" y="30"/>
                  </a:lnTo>
                  <a:lnTo>
                    <a:pt x="13" y="39"/>
                  </a:lnTo>
                  <a:lnTo>
                    <a:pt x="18" y="48"/>
                  </a:lnTo>
                  <a:lnTo>
                    <a:pt x="24" y="57"/>
                  </a:lnTo>
                  <a:lnTo>
                    <a:pt x="30" y="65"/>
                  </a:lnTo>
                  <a:lnTo>
                    <a:pt x="36" y="71"/>
                  </a:lnTo>
                  <a:lnTo>
                    <a:pt x="33" y="77"/>
                  </a:lnTo>
                  <a:lnTo>
                    <a:pt x="25" y="69"/>
                  </a:lnTo>
                  <a:lnTo>
                    <a:pt x="18" y="62"/>
                  </a:lnTo>
                  <a:lnTo>
                    <a:pt x="12" y="51"/>
                  </a:lnTo>
                  <a:lnTo>
                    <a:pt x="7" y="42"/>
                  </a:lnTo>
                  <a:lnTo>
                    <a:pt x="4" y="31"/>
                  </a:lnTo>
                  <a:lnTo>
                    <a:pt x="1" y="21"/>
                  </a:lnTo>
                  <a:lnTo>
                    <a:pt x="0" y="1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5" name="Freeform 1471"/>
            <p:cNvSpPr>
              <a:spLocks/>
            </p:cNvSpPr>
            <p:nvPr/>
          </p:nvSpPr>
          <p:spPr bwMode="auto">
            <a:xfrm>
              <a:off x="4232" y="168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6" name="Freeform 1472"/>
            <p:cNvSpPr>
              <a:spLocks/>
            </p:cNvSpPr>
            <p:nvPr/>
          </p:nvSpPr>
          <p:spPr bwMode="auto">
            <a:xfrm>
              <a:off x="4248" y="1717"/>
              <a:ext cx="2" cy="3"/>
            </a:xfrm>
            <a:custGeom>
              <a:avLst/>
              <a:gdLst>
                <a:gd name="T0" fmla="*/ 0 w 3"/>
                <a:gd name="T1" fmla="*/ 6 h 6"/>
                <a:gd name="T2" fmla="*/ 1 w 3"/>
                <a:gd name="T3" fmla="*/ 6 h 6"/>
                <a:gd name="T4" fmla="*/ 1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1" y="6"/>
                  </a:lnTo>
                  <a:lnTo>
                    <a:pt x="1" y="0"/>
                  </a:ln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7" name="Freeform 1473"/>
            <p:cNvSpPr>
              <a:spLocks/>
            </p:cNvSpPr>
            <p:nvPr/>
          </p:nvSpPr>
          <p:spPr bwMode="auto">
            <a:xfrm>
              <a:off x="4253" y="1717"/>
              <a:ext cx="1" cy="3"/>
            </a:xfrm>
            <a:custGeom>
              <a:avLst/>
              <a:gdLst>
                <a:gd name="T0" fmla="*/ 6 h 6"/>
                <a:gd name="T1" fmla="*/ 0 h 6"/>
                <a:gd name="T2" fmla="*/ 6 h 6"/>
                <a:gd name="T3" fmla="*/ 0 h 6"/>
                <a:gd name="T4" fmla="*/ 6 h 6"/>
              </a:gdLst>
              <a:ahLst/>
              <a:cxnLst>
                <a:cxn ang="0">
                  <a:pos x="0" y="T0"/>
                </a:cxn>
                <a:cxn ang="0">
                  <a:pos x="0" y="T1"/>
                </a:cxn>
                <a:cxn ang="0">
                  <a:pos x="0" y="T2"/>
                </a:cxn>
                <a:cxn ang="0">
                  <a:pos x="0" y="T3"/>
                </a:cxn>
                <a:cxn ang="0">
                  <a:pos x="0" y="T4"/>
                </a:cxn>
              </a:cxnLst>
              <a:rect l="0" t="0" r="r" b="b"/>
              <a:pathLst>
                <a:path h="6">
                  <a:moveTo>
                    <a:pt x="0" y="6"/>
                  </a:moveTo>
                  <a:lnTo>
                    <a:pt x="0" y="0"/>
                  </a:lnTo>
                  <a:lnTo>
                    <a:pt x="0" y="6"/>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8" name="Freeform 1474"/>
            <p:cNvSpPr>
              <a:spLocks/>
            </p:cNvSpPr>
            <p:nvPr/>
          </p:nvSpPr>
          <p:spPr bwMode="auto">
            <a:xfrm>
              <a:off x="4559" y="1534"/>
              <a:ext cx="120" cy="112"/>
            </a:xfrm>
            <a:custGeom>
              <a:avLst/>
              <a:gdLst>
                <a:gd name="T0" fmla="*/ 22 w 240"/>
                <a:gd name="T1" fmla="*/ 30 h 223"/>
                <a:gd name="T2" fmla="*/ 44 w 240"/>
                <a:gd name="T3" fmla="*/ 30 h 223"/>
                <a:gd name="T4" fmla="*/ 74 w 240"/>
                <a:gd name="T5" fmla="*/ 24 h 223"/>
                <a:gd name="T6" fmla="*/ 114 w 240"/>
                <a:gd name="T7" fmla="*/ 10 h 223"/>
                <a:gd name="T8" fmla="*/ 143 w 240"/>
                <a:gd name="T9" fmla="*/ 3 h 223"/>
                <a:gd name="T10" fmla="*/ 163 w 240"/>
                <a:gd name="T11" fmla="*/ 0 h 223"/>
                <a:gd name="T12" fmla="*/ 178 w 240"/>
                <a:gd name="T13" fmla="*/ 1 h 223"/>
                <a:gd name="T14" fmla="*/ 193 w 240"/>
                <a:gd name="T15" fmla="*/ 6 h 223"/>
                <a:gd name="T16" fmla="*/ 211 w 240"/>
                <a:gd name="T17" fmla="*/ 21 h 223"/>
                <a:gd name="T18" fmla="*/ 222 w 240"/>
                <a:gd name="T19" fmla="*/ 36 h 223"/>
                <a:gd name="T20" fmla="*/ 231 w 240"/>
                <a:gd name="T21" fmla="*/ 52 h 223"/>
                <a:gd name="T22" fmla="*/ 237 w 240"/>
                <a:gd name="T23" fmla="*/ 72 h 223"/>
                <a:gd name="T24" fmla="*/ 240 w 240"/>
                <a:gd name="T25" fmla="*/ 88 h 223"/>
                <a:gd name="T26" fmla="*/ 240 w 240"/>
                <a:gd name="T27" fmla="*/ 105 h 223"/>
                <a:gd name="T28" fmla="*/ 237 w 240"/>
                <a:gd name="T29" fmla="*/ 131 h 223"/>
                <a:gd name="T30" fmla="*/ 234 w 240"/>
                <a:gd name="T31" fmla="*/ 146 h 223"/>
                <a:gd name="T32" fmla="*/ 223 w 240"/>
                <a:gd name="T33" fmla="*/ 167 h 223"/>
                <a:gd name="T34" fmla="*/ 214 w 240"/>
                <a:gd name="T35" fmla="*/ 179 h 223"/>
                <a:gd name="T36" fmla="*/ 199 w 240"/>
                <a:gd name="T37" fmla="*/ 191 h 223"/>
                <a:gd name="T38" fmla="*/ 175 w 240"/>
                <a:gd name="T39" fmla="*/ 201 h 223"/>
                <a:gd name="T40" fmla="*/ 136 w 240"/>
                <a:gd name="T41" fmla="*/ 210 h 223"/>
                <a:gd name="T42" fmla="*/ 110 w 240"/>
                <a:gd name="T43" fmla="*/ 220 h 223"/>
                <a:gd name="T44" fmla="*/ 96 w 240"/>
                <a:gd name="T45" fmla="*/ 223 h 223"/>
                <a:gd name="T46" fmla="*/ 80 w 240"/>
                <a:gd name="T47" fmla="*/ 221 h 223"/>
                <a:gd name="T48" fmla="*/ 65 w 240"/>
                <a:gd name="T49" fmla="*/ 217 h 223"/>
                <a:gd name="T50" fmla="*/ 50 w 240"/>
                <a:gd name="T51" fmla="*/ 210 h 223"/>
                <a:gd name="T52" fmla="*/ 36 w 240"/>
                <a:gd name="T53" fmla="*/ 200 h 223"/>
                <a:gd name="T54" fmla="*/ 25 w 240"/>
                <a:gd name="T55" fmla="*/ 188 h 223"/>
                <a:gd name="T56" fmla="*/ 16 w 240"/>
                <a:gd name="T57" fmla="*/ 174 h 223"/>
                <a:gd name="T58" fmla="*/ 12 w 240"/>
                <a:gd name="T59" fmla="*/ 161 h 223"/>
                <a:gd name="T60" fmla="*/ 3 w 240"/>
                <a:gd name="T61" fmla="*/ 113 h 223"/>
                <a:gd name="T62" fmla="*/ 0 w 240"/>
                <a:gd name="T63" fmla="*/ 81 h 223"/>
                <a:gd name="T64" fmla="*/ 1 w 240"/>
                <a:gd name="T65" fmla="*/ 48 h 223"/>
                <a:gd name="T66" fmla="*/ 12 w 240"/>
                <a:gd name="T67" fmla="*/ 2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0" h="223">
                  <a:moveTo>
                    <a:pt x="12" y="28"/>
                  </a:moveTo>
                  <a:lnTo>
                    <a:pt x="22" y="30"/>
                  </a:lnTo>
                  <a:lnTo>
                    <a:pt x="33" y="30"/>
                  </a:lnTo>
                  <a:lnTo>
                    <a:pt x="44" y="30"/>
                  </a:lnTo>
                  <a:lnTo>
                    <a:pt x="54" y="28"/>
                  </a:lnTo>
                  <a:lnTo>
                    <a:pt x="74" y="24"/>
                  </a:lnTo>
                  <a:lnTo>
                    <a:pt x="95" y="18"/>
                  </a:lnTo>
                  <a:lnTo>
                    <a:pt x="114" y="10"/>
                  </a:lnTo>
                  <a:lnTo>
                    <a:pt x="134" y="4"/>
                  </a:lnTo>
                  <a:lnTo>
                    <a:pt x="143" y="3"/>
                  </a:lnTo>
                  <a:lnTo>
                    <a:pt x="154" y="1"/>
                  </a:lnTo>
                  <a:lnTo>
                    <a:pt x="163" y="0"/>
                  </a:lnTo>
                  <a:lnTo>
                    <a:pt x="173" y="0"/>
                  </a:lnTo>
                  <a:lnTo>
                    <a:pt x="178" y="1"/>
                  </a:lnTo>
                  <a:lnTo>
                    <a:pt x="182" y="3"/>
                  </a:lnTo>
                  <a:lnTo>
                    <a:pt x="193" y="6"/>
                  </a:lnTo>
                  <a:lnTo>
                    <a:pt x="202" y="13"/>
                  </a:lnTo>
                  <a:lnTo>
                    <a:pt x="211" y="21"/>
                  </a:lnTo>
                  <a:lnTo>
                    <a:pt x="219" y="30"/>
                  </a:lnTo>
                  <a:lnTo>
                    <a:pt x="222" y="36"/>
                  </a:lnTo>
                  <a:lnTo>
                    <a:pt x="225" y="42"/>
                  </a:lnTo>
                  <a:lnTo>
                    <a:pt x="231" y="52"/>
                  </a:lnTo>
                  <a:lnTo>
                    <a:pt x="235" y="64"/>
                  </a:lnTo>
                  <a:lnTo>
                    <a:pt x="237" y="72"/>
                  </a:lnTo>
                  <a:lnTo>
                    <a:pt x="238" y="81"/>
                  </a:lnTo>
                  <a:lnTo>
                    <a:pt x="240" y="88"/>
                  </a:lnTo>
                  <a:lnTo>
                    <a:pt x="240" y="98"/>
                  </a:lnTo>
                  <a:lnTo>
                    <a:pt x="240" y="105"/>
                  </a:lnTo>
                  <a:lnTo>
                    <a:pt x="240" y="114"/>
                  </a:lnTo>
                  <a:lnTo>
                    <a:pt x="237" y="131"/>
                  </a:lnTo>
                  <a:lnTo>
                    <a:pt x="235" y="138"/>
                  </a:lnTo>
                  <a:lnTo>
                    <a:pt x="234" y="146"/>
                  </a:lnTo>
                  <a:lnTo>
                    <a:pt x="228" y="161"/>
                  </a:lnTo>
                  <a:lnTo>
                    <a:pt x="223" y="167"/>
                  </a:lnTo>
                  <a:lnTo>
                    <a:pt x="219" y="173"/>
                  </a:lnTo>
                  <a:lnTo>
                    <a:pt x="214" y="179"/>
                  </a:lnTo>
                  <a:lnTo>
                    <a:pt x="208" y="183"/>
                  </a:lnTo>
                  <a:lnTo>
                    <a:pt x="199" y="191"/>
                  </a:lnTo>
                  <a:lnTo>
                    <a:pt x="187" y="197"/>
                  </a:lnTo>
                  <a:lnTo>
                    <a:pt x="175" y="201"/>
                  </a:lnTo>
                  <a:lnTo>
                    <a:pt x="163" y="204"/>
                  </a:lnTo>
                  <a:lnTo>
                    <a:pt x="136" y="210"/>
                  </a:lnTo>
                  <a:lnTo>
                    <a:pt x="122" y="215"/>
                  </a:lnTo>
                  <a:lnTo>
                    <a:pt x="110" y="220"/>
                  </a:lnTo>
                  <a:lnTo>
                    <a:pt x="102" y="221"/>
                  </a:lnTo>
                  <a:lnTo>
                    <a:pt x="96" y="223"/>
                  </a:lnTo>
                  <a:lnTo>
                    <a:pt x="89" y="223"/>
                  </a:lnTo>
                  <a:lnTo>
                    <a:pt x="80" y="221"/>
                  </a:lnTo>
                  <a:lnTo>
                    <a:pt x="72" y="220"/>
                  </a:lnTo>
                  <a:lnTo>
                    <a:pt x="65" y="217"/>
                  </a:lnTo>
                  <a:lnTo>
                    <a:pt x="57" y="213"/>
                  </a:lnTo>
                  <a:lnTo>
                    <a:pt x="50" y="210"/>
                  </a:lnTo>
                  <a:lnTo>
                    <a:pt x="44" y="206"/>
                  </a:lnTo>
                  <a:lnTo>
                    <a:pt x="36" y="200"/>
                  </a:lnTo>
                  <a:lnTo>
                    <a:pt x="30" y="194"/>
                  </a:lnTo>
                  <a:lnTo>
                    <a:pt x="25" y="188"/>
                  </a:lnTo>
                  <a:lnTo>
                    <a:pt x="21" y="182"/>
                  </a:lnTo>
                  <a:lnTo>
                    <a:pt x="16" y="174"/>
                  </a:lnTo>
                  <a:lnTo>
                    <a:pt x="13" y="168"/>
                  </a:lnTo>
                  <a:lnTo>
                    <a:pt x="12" y="161"/>
                  </a:lnTo>
                  <a:lnTo>
                    <a:pt x="4" y="129"/>
                  </a:lnTo>
                  <a:lnTo>
                    <a:pt x="3" y="113"/>
                  </a:lnTo>
                  <a:lnTo>
                    <a:pt x="0" y="96"/>
                  </a:lnTo>
                  <a:lnTo>
                    <a:pt x="0" y="81"/>
                  </a:lnTo>
                  <a:lnTo>
                    <a:pt x="0" y="64"/>
                  </a:lnTo>
                  <a:lnTo>
                    <a:pt x="1" y="48"/>
                  </a:lnTo>
                  <a:lnTo>
                    <a:pt x="6" y="33"/>
                  </a:lnTo>
                  <a:lnTo>
                    <a:pt x="12" y="2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79" name="Freeform 1475"/>
            <p:cNvSpPr>
              <a:spLocks/>
            </p:cNvSpPr>
            <p:nvPr/>
          </p:nvSpPr>
          <p:spPr bwMode="auto">
            <a:xfrm>
              <a:off x="4565" y="1533"/>
              <a:ext cx="81" cy="19"/>
            </a:xfrm>
            <a:custGeom>
              <a:avLst/>
              <a:gdLst>
                <a:gd name="T0" fmla="*/ 0 w 161"/>
                <a:gd name="T1" fmla="*/ 28 h 37"/>
                <a:gd name="T2" fmla="*/ 10 w 161"/>
                <a:gd name="T3" fmla="*/ 30 h 37"/>
                <a:gd name="T4" fmla="*/ 21 w 161"/>
                <a:gd name="T5" fmla="*/ 30 h 37"/>
                <a:gd name="T6" fmla="*/ 32 w 161"/>
                <a:gd name="T7" fmla="*/ 30 h 37"/>
                <a:gd name="T8" fmla="*/ 42 w 161"/>
                <a:gd name="T9" fmla="*/ 28 h 37"/>
                <a:gd name="T10" fmla="*/ 62 w 161"/>
                <a:gd name="T11" fmla="*/ 24 h 37"/>
                <a:gd name="T12" fmla="*/ 81 w 161"/>
                <a:gd name="T13" fmla="*/ 18 h 37"/>
                <a:gd name="T14" fmla="*/ 101 w 161"/>
                <a:gd name="T15" fmla="*/ 10 h 37"/>
                <a:gd name="T16" fmla="*/ 121 w 161"/>
                <a:gd name="T17" fmla="*/ 4 h 37"/>
                <a:gd name="T18" fmla="*/ 131 w 161"/>
                <a:gd name="T19" fmla="*/ 3 h 37"/>
                <a:gd name="T20" fmla="*/ 140 w 161"/>
                <a:gd name="T21" fmla="*/ 1 h 37"/>
                <a:gd name="T22" fmla="*/ 151 w 161"/>
                <a:gd name="T23" fmla="*/ 0 h 37"/>
                <a:gd name="T24" fmla="*/ 161 w 161"/>
                <a:gd name="T25" fmla="*/ 0 h 37"/>
                <a:gd name="T26" fmla="*/ 161 w 161"/>
                <a:gd name="T27" fmla="*/ 7 h 37"/>
                <a:gd name="T28" fmla="*/ 151 w 161"/>
                <a:gd name="T29" fmla="*/ 7 h 37"/>
                <a:gd name="T30" fmla="*/ 142 w 161"/>
                <a:gd name="T31" fmla="*/ 7 h 37"/>
                <a:gd name="T32" fmla="*/ 131 w 161"/>
                <a:gd name="T33" fmla="*/ 9 h 37"/>
                <a:gd name="T34" fmla="*/ 122 w 161"/>
                <a:gd name="T35" fmla="*/ 10 h 37"/>
                <a:gd name="T36" fmla="*/ 102 w 161"/>
                <a:gd name="T37" fmla="*/ 16 h 37"/>
                <a:gd name="T38" fmla="*/ 83 w 161"/>
                <a:gd name="T39" fmla="*/ 24 h 37"/>
                <a:gd name="T40" fmla="*/ 63 w 161"/>
                <a:gd name="T41" fmla="*/ 30 h 37"/>
                <a:gd name="T42" fmla="*/ 42 w 161"/>
                <a:gd name="T43" fmla="*/ 34 h 37"/>
                <a:gd name="T44" fmla="*/ 32 w 161"/>
                <a:gd name="T45" fmla="*/ 36 h 37"/>
                <a:gd name="T46" fmla="*/ 21 w 161"/>
                <a:gd name="T47" fmla="*/ 37 h 37"/>
                <a:gd name="T48" fmla="*/ 10 w 161"/>
                <a:gd name="T49" fmla="*/ 36 h 37"/>
                <a:gd name="T50" fmla="*/ 0 w 161"/>
                <a:gd name="T51" fmla="*/ 34 h 37"/>
                <a:gd name="T52" fmla="*/ 0 w 161"/>
                <a:gd name="T5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37">
                  <a:moveTo>
                    <a:pt x="0" y="28"/>
                  </a:moveTo>
                  <a:lnTo>
                    <a:pt x="10" y="30"/>
                  </a:lnTo>
                  <a:lnTo>
                    <a:pt x="21" y="30"/>
                  </a:lnTo>
                  <a:lnTo>
                    <a:pt x="32" y="30"/>
                  </a:lnTo>
                  <a:lnTo>
                    <a:pt x="42" y="28"/>
                  </a:lnTo>
                  <a:lnTo>
                    <a:pt x="62" y="24"/>
                  </a:lnTo>
                  <a:lnTo>
                    <a:pt x="81" y="18"/>
                  </a:lnTo>
                  <a:lnTo>
                    <a:pt x="101" y="10"/>
                  </a:lnTo>
                  <a:lnTo>
                    <a:pt x="121" y="4"/>
                  </a:lnTo>
                  <a:lnTo>
                    <a:pt x="131" y="3"/>
                  </a:lnTo>
                  <a:lnTo>
                    <a:pt x="140" y="1"/>
                  </a:lnTo>
                  <a:lnTo>
                    <a:pt x="151" y="0"/>
                  </a:lnTo>
                  <a:lnTo>
                    <a:pt x="161" y="0"/>
                  </a:lnTo>
                  <a:lnTo>
                    <a:pt x="161" y="7"/>
                  </a:lnTo>
                  <a:lnTo>
                    <a:pt x="151" y="7"/>
                  </a:lnTo>
                  <a:lnTo>
                    <a:pt x="142" y="7"/>
                  </a:lnTo>
                  <a:lnTo>
                    <a:pt x="131" y="9"/>
                  </a:lnTo>
                  <a:lnTo>
                    <a:pt x="122" y="10"/>
                  </a:lnTo>
                  <a:lnTo>
                    <a:pt x="102" y="16"/>
                  </a:lnTo>
                  <a:lnTo>
                    <a:pt x="83" y="24"/>
                  </a:lnTo>
                  <a:lnTo>
                    <a:pt x="63" y="30"/>
                  </a:lnTo>
                  <a:lnTo>
                    <a:pt x="42" y="34"/>
                  </a:lnTo>
                  <a:lnTo>
                    <a:pt x="32" y="36"/>
                  </a:lnTo>
                  <a:lnTo>
                    <a:pt x="21" y="37"/>
                  </a:lnTo>
                  <a:lnTo>
                    <a:pt x="10" y="36"/>
                  </a:lnTo>
                  <a:lnTo>
                    <a:pt x="0" y="34"/>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0" name="Freeform 1476"/>
            <p:cNvSpPr>
              <a:spLocks/>
            </p:cNvSpPr>
            <p:nvPr/>
          </p:nvSpPr>
          <p:spPr bwMode="auto">
            <a:xfrm>
              <a:off x="4646" y="1533"/>
              <a:ext cx="33" cy="34"/>
            </a:xfrm>
            <a:custGeom>
              <a:avLst/>
              <a:gdLst>
                <a:gd name="T0" fmla="*/ 0 w 65"/>
                <a:gd name="T1" fmla="*/ 0 h 69"/>
                <a:gd name="T2" fmla="*/ 5 w 65"/>
                <a:gd name="T3" fmla="*/ 1 h 69"/>
                <a:gd name="T4" fmla="*/ 11 w 65"/>
                <a:gd name="T5" fmla="*/ 3 h 69"/>
                <a:gd name="T6" fmla="*/ 21 w 65"/>
                <a:gd name="T7" fmla="*/ 7 h 69"/>
                <a:gd name="T8" fmla="*/ 31 w 65"/>
                <a:gd name="T9" fmla="*/ 13 h 69"/>
                <a:gd name="T10" fmla="*/ 40 w 65"/>
                <a:gd name="T11" fmla="*/ 22 h 69"/>
                <a:gd name="T12" fmla="*/ 47 w 65"/>
                <a:gd name="T13" fmla="*/ 31 h 69"/>
                <a:gd name="T14" fmla="*/ 52 w 65"/>
                <a:gd name="T15" fmla="*/ 37 h 69"/>
                <a:gd name="T16" fmla="*/ 55 w 65"/>
                <a:gd name="T17" fmla="*/ 43 h 69"/>
                <a:gd name="T18" fmla="*/ 61 w 65"/>
                <a:gd name="T19" fmla="*/ 54 h 69"/>
                <a:gd name="T20" fmla="*/ 65 w 65"/>
                <a:gd name="T21" fmla="*/ 66 h 69"/>
                <a:gd name="T22" fmla="*/ 59 w 65"/>
                <a:gd name="T23" fmla="*/ 69 h 69"/>
                <a:gd name="T24" fmla="*/ 55 w 65"/>
                <a:gd name="T25" fmla="*/ 57 h 69"/>
                <a:gd name="T26" fmla="*/ 49 w 65"/>
                <a:gd name="T27" fmla="*/ 46 h 69"/>
                <a:gd name="T28" fmla="*/ 46 w 65"/>
                <a:gd name="T29" fmla="*/ 40 h 69"/>
                <a:gd name="T30" fmla="*/ 43 w 65"/>
                <a:gd name="T31" fmla="*/ 36 h 69"/>
                <a:gd name="T32" fmla="*/ 35 w 65"/>
                <a:gd name="T33" fmla="*/ 27 h 69"/>
                <a:gd name="T34" fmla="*/ 26 w 65"/>
                <a:gd name="T35" fmla="*/ 18 h 69"/>
                <a:gd name="T36" fmla="*/ 18 w 65"/>
                <a:gd name="T37" fmla="*/ 12 h 69"/>
                <a:gd name="T38" fmla="*/ 9 w 65"/>
                <a:gd name="T39" fmla="*/ 9 h 69"/>
                <a:gd name="T40" fmla="*/ 5 w 65"/>
                <a:gd name="T41" fmla="*/ 7 h 69"/>
                <a:gd name="T42" fmla="*/ 0 w 65"/>
                <a:gd name="T43" fmla="*/ 7 h 69"/>
                <a:gd name="T44" fmla="*/ 0 w 65"/>
                <a:gd name="T4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9">
                  <a:moveTo>
                    <a:pt x="0" y="0"/>
                  </a:moveTo>
                  <a:lnTo>
                    <a:pt x="5" y="1"/>
                  </a:lnTo>
                  <a:lnTo>
                    <a:pt x="11" y="3"/>
                  </a:lnTo>
                  <a:lnTo>
                    <a:pt x="21" y="7"/>
                  </a:lnTo>
                  <a:lnTo>
                    <a:pt x="31" y="13"/>
                  </a:lnTo>
                  <a:lnTo>
                    <a:pt x="40" y="22"/>
                  </a:lnTo>
                  <a:lnTo>
                    <a:pt x="47" y="31"/>
                  </a:lnTo>
                  <a:lnTo>
                    <a:pt x="52" y="37"/>
                  </a:lnTo>
                  <a:lnTo>
                    <a:pt x="55" y="43"/>
                  </a:lnTo>
                  <a:lnTo>
                    <a:pt x="61" y="54"/>
                  </a:lnTo>
                  <a:lnTo>
                    <a:pt x="65" y="66"/>
                  </a:lnTo>
                  <a:lnTo>
                    <a:pt x="59" y="69"/>
                  </a:lnTo>
                  <a:lnTo>
                    <a:pt x="55" y="57"/>
                  </a:lnTo>
                  <a:lnTo>
                    <a:pt x="49" y="46"/>
                  </a:lnTo>
                  <a:lnTo>
                    <a:pt x="46" y="40"/>
                  </a:lnTo>
                  <a:lnTo>
                    <a:pt x="43" y="36"/>
                  </a:lnTo>
                  <a:lnTo>
                    <a:pt x="35" y="27"/>
                  </a:lnTo>
                  <a:lnTo>
                    <a:pt x="26" y="18"/>
                  </a:lnTo>
                  <a:lnTo>
                    <a:pt x="18" y="12"/>
                  </a:lnTo>
                  <a:lnTo>
                    <a:pt x="9" y="9"/>
                  </a:lnTo>
                  <a:lnTo>
                    <a:pt x="5" y="7"/>
                  </a:ln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1" name="Freeform 1477"/>
            <p:cNvSpPr>
              <a:spLocks/>
            </p:cNvSpPr>
            <p:nvPr/>
          </p:nvSpPr>
          <p:spPr bwMode="auto">
            <a:xfrm>
              <a:off x="4646" y="1533"/>
              <a:ext cx="1" cy="4"/>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2" name="Freeform 1478"/>
            <p:cNvSpPr>
              <a:spLocks/>
            </p:cNvSpPr>
            <p:nvPr/>
          </p:nvSpPr>
          <p:spPr bwMode="auto">
            <a:xfrm>
              <a:off x="4663" y="1567"/>
              <a:ext cx="18" cy="61"/>
            </a:xfrm>
            <a:custGeom>
              <a:avLst/>
              <a:gdLst>
                <a:gd name="T0" fmla="*/ 31 w 36"/>
                <a:gd name="T1" fmla="*/ 0 h 122"/>
                <a:gd name="T2" fmla="*/ 33 w 36"/>
                <a:gd name="T3" fmla="*/ 8 h 122"/>
                <a:gd name="T4" fmla="*/ 34 w 36"/>
                <a:gd name="T5" fmla="*/ 15 h 122"/>
                <a:gd name="T6" fmla="*/ 36 w 36"/>
                <a:gd name="T7" fmla="*/ 24 h 122"/>
                <a:gd name="T8" fmla="*/ 36 w 36"/>
                <a:gd name="T9" fmla="*/ 34 h 122"/>
                <a:gd name="T10" fmla="*/ 36 w 36"/>
                <a:gd name="T11" fmla="*/ 41 h 122"/>
                <a:gd name="T12" fmla="*/ 36 w 36"/>
                <a:gd name="T13" fmla="*/ 50 h 122"/>
                <a:gd name="T14" fmla="*/ 33 w 36"/>
                <a:gd name="T15" fmla="*/ 67 h 122"/>
                <a:gd name="T16" fmla="*/ 31 w 36"/>
                <a:gd name="T17" fmla="*/ 76 h 122"/>
                <a:gd name="T18" fmla="*/ 30 w 36"/>
                <a:gd name="T19" fmla="*/ 83 h 122"/>
                <a:gd name="T20" fmla="*/ 22 w 36"/>
                <a:gd name="T21" fmla="*/ 98 h 122"/>
                <a:gd name="T22" fmla="*/ 19 w 36"/>
                <a:gd name="T23" fmla="*/ 104 h 122"/>
                <a:gd name="T24" fmla="*/ 15 w 36"/>
                <a:gd name="T25" fmla="*/ 112 h 122"/>
                <a:gd name="T26" fmla="*/ 9 w 36"/>
                <a:gd name="T27" fmla="*/ 116 h 122"/>
                <a:gd name="T28" fmla="*/ 4 w 36"/>
                <a:gd name="T29" fmla="*/ 122 h 122"/>
                <a:gd name="T30" fmla="*/ 0 w 36"/>
                <a:gd name="T31" fmla="*/ 118 h 122"/>
                <a:gd name="T32" fmla="*/ 4 w 36"/>
                <a:gd name="T33" fmla="*/ 112 h 122"/>
                <a:gd name="T34" fmla="*/ 9 w 36"/>
                <a:gd name="T35" fmla="*/ 107 h 122"/>
                <a:gd name="T36" fmla="*/ 13 w 36"/>
                <a:gd name="T37" fmla="*/ 101 h 122"/>
                <a:gd name="T38" fmla="*/ 18 w 36"/>
                <a:gd name="T39" fmla="*/ 95 h 122"/>
                <a:gd name="T40" fmla="*/ 24 w 36"/>
                <a:gd name="T41" fmla="*/ 80 h 122"/>
                <a:gd name="T42" fmla="*/ 25 w 36"/>
                <a:gd name="T43" fmla="*/ 74 h 122"/>
                <a:gd name="T44" fmla="*/ 27 w 36"/>
                <a:gd name="T45" fmla="*/ 67 h 122"/>
                <a:gd name="T46" fmla="*/ 30 w 36"/>
                <a:gd name="T47" fmla="*/ 50 h 122"/>
                <a:gd name="T48" fmla="*/ 30 w 36"/>
                <a:gd name="T49" fmla="*/ 41 h 122"/>
                <a:gd name="T50" fmla="*/ 30 w 36"/>
                <a:gd name="T51" fmla="*/ 34 h 122"/>
                <a:gd name="T52" fmla="*/ 28 w 36"/>
                <a:gd name="T53" fmla="*/ 24 h 122"/>
                <a:gd name="T54" fmla="*/ 28 w 36"/>
                <a:gd name="T55" fmla="*/ 17 h 122"/>
                <a:gd name="T56" fmla="*/ 27 w 36"/>
                <a:gd name="T57" fmla="*/ 9 h 122"/>
                <a:gd name="T58" fmla="*/ 24 w 36"/>
                <a:gd name="T59" fmla="*/ 0 h 122"/>
                <a:gd name="T60" fmla="*/ 31 w 36"/>
                <a:gd name="T6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122">
                  <a:moveTo>
                    <a:pt x="31" y="0"/>
                  </a:moveTo>
                  <a:lnTo>
                    <a:pt x="33" y="8"/>
                  </a:lnTo>
                  <a:lnTo>
                    <a:pt x="34" y="15"/>
                  </a:lnTo>
                  <a:lnTo>
                    <a:pt x="36" y="24"/>
                  </a:lnTo>
                  <a:lnTo>
                    <a:pt x="36" y="34"/>
                  </a:lnTo>
                  <a:lnTo>
                    <a:pt x="36" y="41"/>
                  </a:lnTo>
                  <a:lnTo>
                    <a:pt x="36" y="50"/>
                  </a:lnTo>
                  <a:lnTo>
                    <a:pt x="33" y="67"/>
                  </a:lnTo>
                  <a:lnTo>
                    <a:pt x="31" y="76"/>
                  </a:lnTo>
                  <a:lnTo>
                    <a:pt x="30" y="83"/>
                  </a:lnTo>
                  <a:lnTo>
                    <a:pt x="22" y="98"/>
                  </a:lnTo>
                  <a:lnTo>
                    <a:pt x="19" y="104"/>
                  </a:lnTo>
                  <a:lnTo>
                    <a:pt x="15" y="112"/>
                  </a:lnTo>
                  <a:lnTo>
                    <a:pt x="9" y="116"/>
                  </a:lnTo>
                  <a:lnTo>
                    <a:pt x="4" y="122"/>
                  </a:lnTo>
                  <a:lnTo>
                    <a:pt x="0" y="118"/>
                  </a:lnTo>
                  <a:lnTo>
                    <a:pt x="4" y="112"/>
                  </a:lnTo>
                  <a:lnTo>
                    <a:pt x="9" y="107"/>
                  </a:lnTo>
                  <a:lnTo>
                    <a:pt x="13" y="101"/>
                  </a:lnTo>
                  <a:lnTo>
                    <a:pt x="18" y="95"/>
                  </a:lnTo>
                  <a:lnTo>
                    <a:pt x="24" y="80"/>
                  </a:lnTo>
                  <a:lnTo>
                    <a:pt x="25" y="74"/>
                  </a:lnTo>
                  <a:lnTo>
                    <a:pt x="27" y="67"/>
                  </a:lnTo>
                  <a:lnTo>
                    <a:pt x="30" y="50"/>
                  </a:lnTo>
                  <a:lnTo>
                    <a:pt x="30" y="41"/>
                  </a:lnTo>
                  <a:lnTo>
                    <a:pt x="30" y="34"/>
                  </a:lnTo>
                  <a:lnTo>
                    <a:pt x="28" y="24"/>
                  </a:lnTo>
                  <a:lnTo>
                    <a:pt x="28" y="17"/>
                  </a:lnTo>
                  <a:lnTo>
                    <a:pt x="27" y="9"/>
                  </a:lnTo>
                  <a:lnTo>
                    <a:pt x="24"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3" name="Freeform 1479"/>
            <p:cNvSpPr>
              <a:spLocks/>
            </p:cNvSpPr>
            <p:nvPr/>
          </p:nvSpPr>
          <p:spPr bwMode="auto">
            <a:xfrm>
              <a:off x="4675" y="1565"/>
              <a:ext cx="4" cy="2"/>
            </a:xfrm>
            <a:custGeom>
              <a:avLst/>
              <a:gdLst>
                <a:gd name="T0" fmla="*/ 7 w 7"/>
                <a:gd name="T1" fmla="*/ 2 h 5"/>
                <a:gd name="T2" fmla="*/ 6 w 7"/>
                <a:gd name="T3" fmla="*/ 0 h 5"/>
                <a:gd name="T4" fmla="*/ 7 w 7"/>
                <a:gd name="T5" fmla="*/ 3 h 5"/>
                <a:gd name="T6" fmla="*/ 0 w 7"/>
                <a:gd name="T7" fmla="*/ 3 h 5"/>
                <a:gd name="T8" fmla="*/ 1 w 7"/>
                <a:gd name="T9" fmla="*/ 5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6" y="0"/>
                  </a:lnTo>
                  <a:lnTo>
                    <a:pt x="7" y="3"/>
                  </a:lnTo>
                  <a:lnTo>
                    <a:pt x="0" y="3"/>
                  </a:lnTo>
                  <a:lnTo>
                    <a:pt x="1" y="5"/>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4" name="Freeform 1480"/>
            <p:cNvSpPr>
              <a:spLocks/>
            </p:cNvSpPr>
            <p:nvPr/>
          </p:nvSpPr>
          <p:spPr bwMode="auto">
            <a:xfrm>
              <a:off x="4614" y="1625"/>
              <a:ext cx="51" cy="21"/>
            </a:xfrm>
            <a:custGeom>
              <a:avLst/>
              <a:gdLst>
                <a:gd name="T0" fmla="*/ 103 w 103"/>
                <a:gd name="T1" fmla="*/ 4 h 41"/>
                <a:gd name="T2" fmla="*/ 93 w 103"/>
                <a:gd name="T3" fmla="*/ 12 h 41"/>
                <a:gd name="T4" fmla="*/ 80 w 103"/>
                <a:gd name="T5" fmla="*/ 18 h 41"/>
                <a:gd name="T6" fmla="*/ 68 w 103"/>
                <a:gd name="T7" fmla="*/ 22 h 41"/>
                <a:gd name="T8" fmla="*/ 55 w 103"/>
                <a:gd name="T9" fmla="*/ 25 h 41"/>
                <a:gd name="T10" fmla="*/ 29 w 103"/>
                <a:gd name="T11" fmla="*/ 31 h 41"/>
                <a:gd name="T12" fmla="*/ 16 w 103"/>
                <a:gd name="T13" fmla="*/ 36 h 41"/>
                <a:gd name="T14" fmla="*/ 2 w 103"/>
                <a:gd name="T15" fmla="*/ 41 h 41"/>
                <a:gd name="T16" fmla="*/ 0 w 103"/>
                <a:gd name="T17" fmla="*/ 35 h 41"/>
                <a:gd name="T18" fmla="*/ 14 w 103"/>
                <a:gd name="T19" fmla="*/ 30 h 41"/>
                <a:gd name="T20" fmla="*/ 26 w 103"/>
                <a:gd name="T21" fmla="*/ 25 h 41"/>
                <a:gd name="T22" fmla="*/ 53 w 103"/>
                <a:gd name="T23" fmla="*/ 19 h 41"/>
                <a:gd name="T24" fmla="*/ 65 w 103"/>
                <a:gd name="T25" fmla="*/ 16 h 41"/>
                <a:gd name="T26" fmla="*/ 77 w 103"/>
                <a:gd name="T27" fmla="*/ 12 h 41"/>
                <a:gd name="T28" fmla="*/ 88 w 103"/>
                <a:gd name="T29" fmla="*/ 6 h 41"/>
                <a:gd name="T30" fmla="*/ 99 w 103"/>
                <a:gd name="T31" fmla="*/ 0 h 41"/>
                <a:gd name="T32" fmla="*/ 103 w 103"/>
                <a:gd name="T3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41">
                  <a:moveTo>
                    <a:pt x="103" y="4"/>
                  </a:moveTo>
                  <a:lnTo>
                    <a:pt x="93" y="12"/>
                  </a:lnTo>
                  <a:lnTo>
                    <a:pt x="80" y="18"/>
                  </a:lnTo>
                  <a:lnTo>
                    <a:pt x="68" y="22"/>
                  </a:lnTo>
                  <a:lnTo>
                    <a:pt x="55" y="25"/>
                  </a:lnTo>
                  <a:lnTo>
                    <a:pt x="29" y="31"/>
                  </a:lnTo>
                  <a:lnTo>
                    <a:pt x="16" y="36"/>
                  </a:lnTo>
                  <a:lnTo>
                    <a:pt x="2" y="41"/>
                  </a:lnTo>
                  <a:lnTo>
                    <a:pt x="0" y="35"/>
                  </a:lnTo>
                  <a:lnTo>
                    <a:pt x="14" y="30"/>
                  </a:lnTo>
                  <a:lnTo>
                    <a:pt x="26" y="25"/>
                  </a:lnTo>
                  <a:lnTo>
                    <a:pt x="53" y="19"/>
                  </a:lnTo>
                  <a:lnTo>
                    <a:pt x="65" y="16"/>
                  </a:lnTo>
                  <a:lnTo>
                    <a:pt x="77" y="12"/>
                  </a:lnTo>
                  <a:lnTo>
                    <a:pt x="88" y="6"/>
                  </a:lnTo>
                  <a:lnTo>
                    <a:pt x="99" y="0"/>
                  </a:lnTo>
                  <a:lnTo>
                    <a:pt x="10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5" name="Freeform 1481"/>
            <p:cNvSpPr>
              <a:spLocks/>
            </p:cNvSpPr>
            <p:nvPr/>
          </p:nvSpPr>
          <p:spPr bwMode="auto">
            <a:xfrm>
              <a:off x="4663" y="1625"/>
              <a:ext cx="2"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6" name="Freeform 1482"/>
            <p:cNvSpPr>
              <a:spLocks/>
            </p:cNvSpPr>
            <p:nvPr/>
          </p:nvSpPr>
          <p:spPr bwMode="auto">
            <a:xfrm>
              <a:off x="4564" y="1614"/>
              <a:ext cx="50" cy="33"/>
            </a:xfrm>
            <a:custGeom>
              <a:avLst/>
              <a:gdLst>
                <a:gd name="T0" fmla="*/ 101 w 101"/>
                <a:gd name="T1" fmla="*/ 64 h 67"/>
                <a:gd name="T2" fmla="*/ 95 w 101"/>
                <a:gd name="T3" fmla="*/ 65 h 67"/>
                <a:gd name="T4" fmla="*/ 87 w 101"/>
                <a:gd name="T5" fmla="*/ 67 h 67"/>
                <a:gd name="T6" fmla="*/ 80 w 101"/>
                <a:gd name="T7" fmla="*/ 67 h 67"/>
                <a:gd name="T8" fmla="*/ 71 w 101"/>
                <a:gd name="T9" fmla="*/ 65 h 67"/>
                <a:gd name="T10" fmla="*/ 63 w 101"/>
                <a:gd name="T11" fmla="*/ 64 h 67"/>
                <a:gd name="T12" fmla="*/ 54 w 101"/>
                <a:gd name="T13" fmla="*/ 61 h 67"/>
                <a:gd name="T14" fmla="*/ 47 w 101"/>
                <a:gd name="T15" fmla="*/ 58 h 67"/>
                <a:gd name="T16" fmla="*/ 39 w 101"/>
                <a:gd name="T17" fmla="*/ 53 h 67"/>
                <a:gd name="T18" fmla="*/ 33 w 101"/>
                <a:gd name="T19" fmla="*/ 48 h 67"/>
                <a:gd name="T20" fmla="*/ 25 w 101"/>
                <a:gd name="T21" fmla="*/ 44 h 67"/>
                <a:gd name="T22" fmla="*/ 19 w 101"/>
                <a:gd name="T23" fmla="*/ 38 h 67"/>
                <a:gd name="T24" fmla="*/ 13 w 101"/>
                <a:gd name="T25" fmla="*/ 32 h 67"/>
                <a:gd name="T26" fmla="*/ 9 w 101"/>
                <a:gd name="T27" fmla="*/ 24 h 67"/>
                <a:gd name="T28" fmla="*/ 4 w 101"/>
                <a:gd name="T29" fmla="*/ 17 h 67"/>
                <a:gd name="T30" fmla="*/ 1 w 101"/>
                <a:gd name="T31" fmla="*/ 9 h 67"/>
                <a:gd name="T32" fmla="*/ 0 w 101"/>
                <a:gd name="T33" fmla="*/ 2 h 67"/>
                <a:gd name="T34" fmla="*/ 6 w 101"/>
                <a:gd name="T35" fmla="*/ 0 h 67"/>
                <a:gd name="T36" fmla="*/ 7 w 101"/>
                <a:gd name="T37" fmla="*/ 8 h 67"/>
                <a:gd name="T38" fmla="*/ 10 w 101"/>
                <a:gd name="T39" fmla="*/ 14 h 67"/>
                <a:gd name="T40" fmla="*/ 13 w 101"/>
                <a:gd name="T41" fmla="*/ 21 h 67"/>
                <a:gd name="T42" fmla="*/ 18 w 101"/>
                <a:gd name="T43" fmla="*/ 27 h 67"/>
                <a:gd name="T44" fmla="*/ 24 w 101"/>
                <a:gd name="T45" fmla="*/ 33 h 67"/>
                <a:gd name="T46" fmla="*/ 30 w 101"/>
                <a:gd name="T47" fmla="*/ 39 h 67"/>
                <a:gd name="T48" fmla="*/ 36 w 101"/>
                <a:gd name="T49" fmla="*/ 44 h 67"/>
                <a:gd name="T50" fmla="*/ 42 w 101"/>
                <a:gd name="T51" fmla="*/ 48 h 67"/>
                <a:gd name="T52" fmla="*/ 50 w 101"/>
                <a:gd name="T53" fmla="*/ 51 h 67"/>
                <a:gd name="T54" fmla="*/ 57 w 101"/>
                <a:gd name="T55" fmla="*/ 56 h 67"/>
                <a:gd name="T56" fmla="*/ 65 w 101"/>
                <a:gd name="T57" fmla="*/ 58 h 67"/>
                <a:gd name="T58" fmla="*/ 72 w 101"/>
                <a:gd name="T59" fmla="*/ 59 h 67"/>
                <a:gd name="T60" fmla="*/ 80 w 101"/>
                <a:gd name="T61" fmla="*/ 61 h 67"/>
                <a:gd name="T62" fmla="*/ 86 w 101"/>
                <a:gd name="T63" fmla="*/ 61 h 67"/>
                <a:gd name="T64" fmla="*/ 93 w 101"/>
                <a:gd name="T65" fmla="*/ 59 h 67"/>
                <a:gd name="T66" fmla="*/ 99 w 101"/>
                <a:gd name="T67" fmla="*/ 58 h 67"/>
                <a:gd name="T68" fmla="*/ 101 w 101"/>
                <a:gd name="T69"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67">
                  <a:moveTo>
                    <a:pt x="101" y="64"/>
                  </a:moveTo>
                  <a:lnTo>
                    <a:pt x="95" y="65"/>
                  </a:lnTo>
                  <a:lnTo>
                    <a:pt x="87" y="67"/>
                  </a:lnTo>
                  <a:lnTo>
                    <a:pt x="80" y="67"/>
                  </a:lnTo>
                  <a:lnTo>
                    <a:pt x="71" y="65"/>
                  </a:lnTo>
                  <a:lnTo>
                    <a:pt x="63" y="64"/>
                  </a:lnTo>
                  <a:lnTo>
                    <a:pt x="54" y="61"/>
                  </a:lnTo>
                  <a:lnTo>
                    <a:pt x="47" y="58"/>
                  </a:lnTo>
                  <a:lnTo>
                    <a:pt x="39" y="53"/>
                  </a:lnTo>
                  <a:lnTo>
                    <a:pt x="33" y="48"/>
                  </a:lnTo>
                  <a:lnTo>
                    <a:pt x="25" y="44"/>
                  </a:lnTo>
                  <a:lnTo>
                    <a:pt x="19" y="38"/>
                  </a:lnTo>
                  <a:lnTo>
                    <a:pt x="13" y="32"/>
                  </a:lnTo>
                  <a:lnTo>
                    <a:pt x="9" y="24"/>
                  </a:lnTo>
                  <a:lnTo>
                    <a:pt x="4" y="17"/>
                  </a:lnTo>
                  <a:lnTo>
                    <a:pt x="1" y="9"/>
                  </a:lnTo>
                  <a:lnTo>
                    <a:pt x="0" y="2"/>
                  </a:lnTo>
                  <a:lnTo>
                    <a:pt x="6" y="0"/>
                  </a:lnTo>
                  <a:lnTo>
                    <a:pt x="7" y="8"/>
                  </a:lnTo>
                  <a:lnTo>
                    <a:pt x="10" y="14"/>
                  </a:lnTo>
                  <a:lnTo>
                    <a:pt x="13" y="21"/>
                  </a:lnTo>
                  <a:lnTo>
                    <a:pt x="18" y="27"/>
                  </a:lnTo>
                  <a:lnTo>
                    <a:pt x="24" y="33"/>
                  </a:lnTo>
                  <a:lnTo>
                    <a:pt x="30" y="39"/>
                  </a:lnTo>
                  <a:lnTo>
                    <a:pt x="36" y="44"/>
                  </a:lnTo>
                  <a:lnTo>
                    <a:pt x="42" y="48"/>
                  </a:lnTo>
                  <a:lnTo>
                    <a:pt x="50" y="51"/>
                  </a:lnTo>
                  <a:lnTo>
                    <a:pt x="57" y="56"/>
                  </a:lnTo>
                  <a:lnTo>
                    <a:pt x="65" y="58"/>
                  </a:lnTo>
                  <a:lnTo>
                    <a:pt x="72" y="59"/>
                  </a:lnTo>
                  <a:lnTo>
                    <a:pt x="80" y="61"/>
                  </a:lnTo>
                  <a:lnTo>
                    <a:pt x="86" y="61"/>
                  </a:lnTo>
                  <a:lnTo>
                    <a:pt x="93" y="59"/>
                  </a:lnTo>
                  <a:lnTo>
                    <a:pt x="99" y="58"/>
                  </a:lnTo>
                  <a:lnTo>
                    <a:pt x="101"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7" name="Freeform 1483"/>
            <p:cNvSpPr>
              <a:spLocks/>
            </p:cNvSpPr>
            <p:nvPr/>
          </p:nvSpPr>
          <p:spPr bwMode="auto">
            <a:xfrm>
              <a:off x="4614" y="1643"/>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8" name="Freeform 1484"/>
            <p:cNvSpPr>
              <a:spLocks/>
            </p:cNvSpPr>
            <p:nvPr/>
          </p:nvSpPr>
          <p:spPr bwMode="auto">
            <a:xfrm>
              <a:off x="4558" y="1551"/>
              <a:ext cx="9" cy="64"/>
            </a:xfrm>
            <a:custGeom>
              <a:avLst/>
              <a:gdLst>
                <a:gd name="T0" fmla="*/ 12 w 18"/>
                <a:gd name="T1" fmla="*/ 128 h 128"/>
                <a:gd name="T2" fmla="*/ 4 w 18"/>
                <a:gd name="T3" fmla="*/ 96 h 128"/>
                <a:gd name="T4" fmla="*/ 3 w 18"/>
                <a:gd name="T5" fmla="*/ 81 h 128"/>
                <a:gd name="T6" fmla="*/ 0 w 18"/>
                <a:gd name="T7" fmla="*/ 65 h 128"/>
                <a:gd name="T8" fmla="*/ 0 w 18"/>
                <a:gd name="T9" fmla="*/ 48 h 128"/>
                <a:gd name="T10" fmla="*/ 0 w 18"/>
                <a:gd name="T11" fmla="*/ 31 h 128"/>
                <a:gd name="T12" fmla="*/ 1 w 18"/>
                <a:gd name="T13" fmla="*/ 15 h 128"/>
                <a:gd name="T14" fmla="*/ 6 w 18"/>
                <a:gd name="T15" fmla="*/ 0 h 128"/>
                <a:gd name="T16" fmla="*/ 12 w 18"/>
                <a:gd name="T17" fmla="*/ 1 h 128"/>
                <a:gd name="T18" fmla="*/ 7 w 18"/>
                <a:gd name="T19" fmla="*/ 16 h 128"/>
                <a:gd name="T20" fmla="*/ 6 w 18"/>
                <a:gd name="T21" fmla="*/ 31 h 128"/>
                <a:gd name="T22" fmla="*/ 6 w 18"/>
                <a:gd name="T23" fmla="*/ 48 h 128"/>
                <a:gd name="T24" fmla="*/ 6 w 18"/>
                <a:gd name="T25" fmla="*/ 63 h 128"/>
                <a:gd name="T26" fmla="*/ 9 w 18"/>
                <a:gd name="T27" fmla="*/ 80 h 128"/>
                <a:gd name="T28" fmla="*/ 10 w 18"/>
                <a:gd name="T29" fmla="*/ 95 h 128"/>
                <a:gd name="T30" fmla="*/ 18 w 18"/>
                <a:gd name="T31" fmla="*/ 126 h 128"/>
                <a:gd name="T32" fmla="*/ 12 w 18"/>
                <a:gd name="T3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28">
                  <a:moveTo>
                    <a:pt x="12" y="128"/>
                  </a:moveTo>
                  <a:lnTo>
                    <a:pt x="4" y="96"/>
                  </a:lnTo>
                  <a:lnTo>
                    <a:pt x="3" y="81"/>
                  </a:lnTo>
                  <a:lnTo>
                    <a:pt x="0" y="65"/>
                  </a:lnTo>
                  <a:lnTo>
                    <a:pt x="0" y="48"/>
                  </a:lnTo>
                  <a:lnTo>
                    <a:pt x="0" y="31"/>
                  </a:lnTo>
                  <a:lnTo>
                    <a:pt x="1" y="15"/>
                  </a:lnTo>
                  <a:lnTo>
                    <a:pt x="6" y="0"/>
                  </a:lnTo>
                  <a:lnTo>
                    <a:pt x="12" y="1"/>
                  </a:lnTo>
                  <a:lnTo>
                    <a:pt x="7" y="16"/>
                  </a:lnTo>
                  <a:lnTo>
                    <a:pt x="6" y="31"/>
                  </a:lnTo>
                  <a:lnTo>
                    <a:pt x="6" y="48"/>
                  </a:lnTo>
                  <a:lnTo>
                    <a:pt x="6" y="63"/>
                  </a:lnTo>
                  <a:lnTo>
                    <a:pt x="9" y="80"/>
                  </a:lnTo>
                  <a:lnTo>
                    <a:pt x="10" y="95"/>
                  </a:lnTo>
                  <a:lnTo>
                    <a:pt x="18" y="126"/>
                  </a:lnTo>
                  <a:lnTo>
                    <a:pt x="12"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89" name="Freeform 1485"/>
            <p:cNvSpPr>
              <a:spLocks/>
            </p:cNvSpPr>
            <p:nvPr/>
          </p:nvSpPr>
          <p:spPr bwMode="auto">
            <a:xfrm>
              <a:off x="4564" y="1614"/>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90" name="Freeform 1486"/>
            <p:cNvSpPr>
              <a:spLocks/>
            </p:cNvSpPr>
            <p:nvPr/>
          </p:nvSpPr>
          <p:spPr bwMode="auto">
            <a:xfrm>
              <a:off x="4562" y="1547"/>
              <a:ext cx="4" cy="5"/>
            </a:xfrm>
            <a:custGeom>
              <a:avLst/>
              <a:gdLst>
                <a:gd name="T0" fmla="*/ 0 w 9"/>
                <a:gd name="T1" fmla="*/ 5 h 11"/>
                <a:gd name="T2" fmla="*/ 3 w 9"/>
                <a:gd name="T3" fmla="*/ 11 h 11"/>
                <a:gd name="T4" fmla="*/ 9 w 9"/>
                <a:gd name="T5" fmla="*/ 6 h 11"/>
                <a:gd name="T6" fmla="*/ 6 w 9"/>
                <a:gd name="T7" fmla="*/ 0 h 11"/>
                <a:gd name="T8" fmla="*/ 0 w 9"/>
                <a:gd name="T9" fmla="*/ 5 h 11"/>
              </a:gdLst>
              <a:ahLst/>
              <a:cxnLst>
                <a:cxn ang="0">
                  <a:pos x="T0" y="T1"/>
                </a:cxn>
                <a:cxn ang="0">
                  <a:pos x="T2" y="T3"/>
                </a:cxn>
                <a:cxn ang="0">
                  <a:pos x="T4" y="T5"/>
                </a:cxn>
                <a:cxn ang="0">
                  <a:pos x="T6" y="T7"/>
                </a:cxn>
                <a:cxn ang="0">
                  <a:pos x="T8" y="T9"/>
                </a:cxn>
              </a:cxnLst>
              <a:rect l="0" t="0" r="r" b="b"/>
              <a:pathLst>
                <a:path w="9" h="11">
                  <a:moveTo>
                    <a:pt x="0" y="5"/>
                  </a:moveTo>
                  <a:lnTo>
                    <a:pt x="3" y="11"/>
                  </a:lnTo>
                  <a:lnTo>
                    <a:pt x="9" y="6"/>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91" name="Freeform 1487"/>
            <p:cNvSpPr>
              <a:spLocks/>
            </p:cNvSpPr>
            <p:nvPr/>
          </p:nvSpPr>
          <p:spPr bwMode="auto">
            <a:xfrm>
              <a:off x="4561" y="1549"/>
              <a:ext cx="3" cy="3"/>
            </a:xfrm>
            <a:custGeom>
              <a:avLst/>
              <a:gdLst>
                <a:gd name="T0" fmla="*/ 0 w 6"/>
                <a:gd name="T1" fmla="*/ 3 h 6"/>
                <a:gd name="T2" fmla="*/ 0 w 6"/>
                <a:gd name="T3" fmla="*/ 1 h 6"/>
                <a:gd name="T4" fmla="*/ 1 w 6"/>
                <a:gd name="T5" fmla="*/ 0 h 6"/>
                <a:gd name="T6" fmla="*/ 4 w 6"/>
                <a:gd name="T7" fmla="*/ 6 h 6"/>
                <a:gd name="T8" fmla="*/ 6 w 6"/>
                <a:gd name="T9" fmla="*/ 4 h 6"/>
                <a:gd name="T10" fmla="*/ 0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0" y="3"/>
                  </a:moveTo>
                  <a:lnTo>
                    <a:pt x="0" y="1"/>
                  </a:lnTo>
                  <a:lnTo>
                    <a:pt x="1" y="0"/>
                  </a:lnTo>
                  <a:lnTo>
                    <a:pt x="4" y="6"/>
                  </a:lnTo>
                  <a:lnTo>
                    <a:pt x="6" y="4"/>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92" name="Freeform 1488"/>
            <p:cNvSpPr>
              <a:spLocks/>
            </p:cNvSpPr>
            <p:nvPr/>
          </p:nvSpPr>
          <p:spPr bwMode="auto">
            <a:xfrm>
              <a:off x="4565" y="1547"/>
              <a:ext cx="1" cy="3"/>
            </a:xfrm>
            <a:custGeom>
              <a:avLst/>
              <a:gdLst>
                <a:gd name="T0" fmla="*/ 0 w 3"/>
                <a:gd name="T1" fmla="*/ 0 h 6"/>
                <a:gd name="T2" fmla="*/ 2 w 3"/>
                <a:gd name="T3" fmla="*/ 0 h 6"/>
                <a:gd name="T4" fmla="*/ 2 w 3"/>
                <a:gd name="T5" fmla="*/ 6 h 6"/>
                <a:gd name="T6" fmla="*/ 3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2" y="6"/>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93" name="Freeform 1489"/>
            <p:cNvSpPr>
              <a:spLocks/>
            </p:cNvSpPr>
            <p:nvPr/>
          </p:nvSpPr>
          <p:spPr bwMode="auto">
            <a:xfrm>
              <a:off x="4522" y="1619"/>
              <a:ext cx="151" cy="133"/>
            </a:xfrm>
            <a:custGeom>
              <a:avLst/>
              <a:gdLst>
                <a:gd name="T0" fmla="*/ 44 w 302"/>
                <a:gd name="T1" fmla="*/ 12 h 267"/>
                <a:gd name="T2" fmla="*/ 51 w 302"/>
                <a:gd name="T3" fmla="*/ 5 h 267"/>
                <a:gd name="T4" fmla="*/ 66 w 302"/>
                <a:gd name="T5" fmla="*/ 0 h 267"/>
                <a:gd name="T6" fmla="*/ 83 w 302"/>
                <a:gd name="T7" fmla="*/ 3 h 267"/>
                <a:gd name="T8" fmla="*/ 90 w 302"/>
                <a:gd name="T9" fmla="*/ 6 h 267"/>
                <a:gd name="T10" fmla="*/ 98 w 302"/>
                <a:gd name="T11" fmla="*/ 12 h 267"/>
                <a:gd name="T12" fmla="*/ 116 w 302"/>
                <a:gd name="T13" fmla="*/ 29 h 267"/>
                <a:gd name="T14" fmla="*/ 137 w 302"/>
                <a:gd name="T15" fmla="*/ 42 h 267"/>
                <a:gd name="T16" fmla="*/ 158 w 302"/>
                <a:gd name="T17" fmla="*/ 52 h 267"/>
                <a:gd name="T18" fmla="*/ 181 w 302"/>
                <a:gd name="T19" fmla="*/ 61 h 267"/>
                <a:gd name="T20" fmla="*/ 228 w 302"/>
                <a:gd name="T21" fmla="*/ 71 h 267"/>
                <a:gd name="T22" fmla="*/ 276 w 302"/>
                <a:gd name="T23" fmla="*/ 79 h 267"/>
                <a:gd name="T24" fmla="*/ 287 w 302"/>
                <a:gd name="T25" fmla="*/ 83 h 267"/>
                <a:gd name="T26" fmla="*/ 291 w 302"/>
                <a:gd name="T27" fmla="*/ 89 h 267"/>
                <a:gd name="T28" fmla="*/ 297 w 302"/>
                <a:gd name="T29" fmla="*/ 109 h 267"/>
                <a:gd name="T30" fmla="*/ 302 w 302"/>
                <a:gd name="T31" fmla="*/ 128 h 267"/>
                <a:gd name="T32" fmla="*/ 300 w 302"/>
                <a:gd name="T33" fmla="*/ 152 h 267"/>
                <a:gd name="T34" fmla="*/ 299 w 302"/>
                <a:gd name="T35" fmla="*/ 168 h 267"/>
                <a:gd name="T36" fmla="*/ 294 w 302"/>
                <a:gd name="T37" fmla="*/ 187 h 267"/>
                <a:gd name="T38" fmla="*/ 282 w 302"/>
                <a:gd name="T39" fmla="*/ 217 h 267"/>
                <a:gd name="T40" fmla="*/ 265 w 302"/>
                <a:gd name="T41" fmla="*/ 244 h 267"/>
                <a:gd name="T42" fmla="*/ 256 w 302"/>
                <a:gd name="T43" fmla="*/ 255 h 267"/>
                <a:gd name="T44" fmla="*/ 244 w 302"/>
                <a:gd name="T45" fmla="*/ 262 h 267"/>
                <a:gd name="T46" fmla="*/ 231 w 302"/>
                <a:gd name="T47" fmla="*/ 265 h 267"/>
                <a:gd name="T48" fmla="*/ 216 w 302"/>
                <a:gd name="T49" fmla="*/ 265 h 267"/>
                <a:gd name="T50" fmla="*/ 201 w 302"/>
                <a:gd name="T51" fmla="*/ 261 h 267"/>
                <a:gd name="T52" fmla="*/ 176 w 302"/>
                <a:gd name="T53" fmla="*/ 252 h 267"/>
                <a:gd name="T54" fmla="*/ 160 w 302"/>
                <a:gd name="T55" fmla="*/ 246 h 267"/>
                <a:gd name="T56" fmla="*/ 142 w 302"/>
                <a:gd name="T57" fmla="*/ 244 h 267"/>
                <a:gd name="T58" fmla="*/ 108 w 302"/>
                <a:gd name="T59" fmla="*/ 240 h 267"/>
                <a:gd name="T60" fmla="*/ 60 w 302"/>
                <a:gd name="T61" fmla="*/ 238 h 267"/>
                <a:gd name="T62" fmla="*/ 38 w 302"/>
                <a:gd name="T63" fmla="*/ 235 h 267"/>
                <a:gd name="T64" fmla="*/ 13 w 302"/>
                <a:gd name="T65" fmla="*/ 228 h 267"/>
                <a:gd name="T66" fmla="*/ 6 w 302"/>
                <a:gd name="T67" fmla="*/ 202 h 267"/>
                <a:gd name="T68" fmla="*/ 1 w 302"/>
                <a:gd name="T69" fmla="*/ 178 h 267"/>
                <a:gd name="T70" fmla="*/ 0 w 302"/>
                <a:gd name="T71" fmla="*/ 152 h 267"/>
                <a:gd name="T72" fmla="*/ 1 w 302"/>
                <a:gd name="T73" fmla="*/ 127 h 267"/>
                <a:gd name="T74" fmla="*/ 6 w 302"/>
                <a:gd name="T75" fmla="*/ 101 h 267"/>
                <a:gd name="T76" fmla="*/ 16 w 302"/>
                <a:gd name="T77" fmla="*/ 64 h 267"/>
                <a:gd name="T78" fmla="*/ 30 w 302"/>
                <a:gd name="T79" fmla="*/ 2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2" h="267">
                  <a:moveTo>
                    <a:pt x="42" y="15"/>
                  </a:moveTo>
                  <a:lnTo>
                    <a:pt x="44" y="12"/>
                  </a:lnTo>
                  <a:lnTo>
                    <a:pt x="47" y="9"/>
                  </a:lnTo>
                  <a:lnTo>
                    <a:pt x="51" y="5"/>
                  </a:lnTo>
                  <a:lnTo>
                    <a:pt x="59" y="2"/>
                  </a:lnTo>
                  <a:lnTo>
                    <a:pt x="66" y="0"/>
                  </a:lnTo>
                  <a:lnTo>
                    <a:pt x="74" y="0"/>
                  </a:lnTo>
                  <a:lnTo>
                    <a:pt x="83" y="3"/>
                  </a:lnTo>
                  <a:lnTo>
                    <a:pt x="86" y="5"/>
                  </a:lnTo>
                  <a:lnTo>
                    <a:pt x="90" y="6"/>
                  </a:lnTo>
                  <a:lnTo>
                    <a:pt x="93" y="9"/>
                  </a:lnTo>
                  <a:lnTo>
                    <a:pt x="98" y="12"/>
                  </a:lnTo>
                  <a:lnTo>
                    <a:pt x="107" y="21"/>
                  </a:lnTo>
                  <a:lnTo>
                    <a:pt x="116" y="29"/>
                  </a:lnTo>
                  <a:lnTo>
                    <a:pt x="127" y="36"/>
                  </a:lnTo>
                  <a:lnTo>
                    <a:pt x="137" y="42"/>
                  </a:lnTo>
                  <a:lnTo>
                    <a:pt x="148" y="47"/>
                  </a:lnTo>
                  <a:lnTo>
                    <a:pt x="158" y="52"/>
                  </a:lnTo>
                  <a:lnTo>
                    <a:pt x="170" y="56"/>
                  </a:lnTo>
                  <a:lnTo>
                    <a:pt x="181" y="61"/>
                  </a:lnTo>
                  <a:lnTo>
                    <a:pt x="204" y="67"/>
                  </a:lnTo>
                  <a:lnTo>
                    <a:pt x="228" y="71"/>
                  </a:lnTo>
                  <a:lnTo>
                    <a:pt x="252" y="76"/>
                  </a:lnTo>
                  <a:lnTo>
                    <a:pt x="276" y="79"/>
                  </a:lnTo>
                  <a:lnTo>
                    <a:pt x="281" y="80"/>
                  </a:lnTo>
                  <a:lnTo>
                    <a:pt x="287" y="83"/>
                  </a:lnTo>
                  <a:lnTo>
                    <a:pt x="290" y="86"/>
                  </a:lnTo>
                  <a:lnTo>
                    <a:pt x="291" y="89"/>
                  </a:lnTo>
                  <a:lnTo>
                    <a:pt x="296" y="98"/>
                  </a:lnTo>
                  <a:lnTo>
                    <a:pt x="297" y="109"/>
                  </a:lnTo>
                  <a:lnTo>
                    <a:pt x="300" y="118"/>
                  </a:lnTo>
                  <a:lnTo>
                    <a:pt x="302" y="128"/>
                  </a:lnTo>
                  <a:lnTo>
                    <a:pt x="302" y="148"/>
                  </a:lnTo>
                  <a:lnTo>
                    <a:pt x="300" y="152"/>
                  </a:lnTo>
                  <a:lnTo>
                    <a:pt x="300" y="158"/>
                  </a:lnTo>
                  <a:lnTo>
                    <a:pt x="299" y="168"/>
                  </a:lnTo>
                  <a:lnTo>
                    <a:pt x="296" y="178"/>
                  </a:lnTo>
                  <a:lnTo>
                    <a:pt x="294" y="187"/>
                  </a:lnTo>
                  <a:lnTo>
                    <a:pt x="287" y="207"/>
                  </a:lnTo>
                  <a:lnTo>
                    <a:pt x="282" y="217"/>
                  </a:lnTo>
                  <a:lnTo>
                    <a:pt x="276" y="226"/>
                  </a:lnTo>
                  <a:lnTo>
                    <a:pt x="265" y="244"/>
                  </a:lnTo>
                  <a:lnTo>
                    <a:pt x="261" y="250"/>
                  </a:lnTo>
                  <a:lnTo>
                    <a:pt x="256" y="255"/>
                  </a:lnTo>
                  <a:lnTo>
                    <a:pt x="250" y="259"/>
                  </a:lnTo>
                  <a:lnTo>
                    <a:pt x="244" y="262"/>
                  </a:lnTo>
                  <a:lnTo>
                    <a:pt x="238" y="265"/>
                  </a:lnTo>
                  <a:lnTo>
                    <a:pt x="231" y="265"/>
                  </a:lnTo>
                  <a:lnTo>
                    <a:pt x="223" y="267"/>
                  </a:lnTo>
                  <a:lnTo>
                    <a:pt x="216" y="265"/>
                  </a:lnTo>
                  <a:lnTo>
                    <a:pt x="208" y="264"/>
                  </a:lnTo>
                  <a:lnTo>
                    <a:pt x="201" y="261"/>
                  </a:lnTo>
                  <a:lnTo>
                    <a:pt x="185" y="255"/>
                  </a:lnTo>
                  <a:lnTo>
                    <a:pt x="176" y="252"/>
                  </a:lnTo>
                  <a:lnTo>
                    <a:pt x="169" y="249"/>
                  </a:lnTo>
                  <a:lnTo>
                    <a:pt x="160" y="246"/>
                  </a:lnTo>
                  <a:lnTo>
                    <a:pt x="151" y="246"/>
                  </a:lnTo>
                  <a:lnTo>
                    <a:pt x="142" y="244"/>
                  </a:lnTo>
                  <a:lnTo>
                    <a:pt x="125" y="241"/>
                  </a:lnTo>
                  <a:lnTo>
                    <a:pt x="108" y="240"/>
                  </a:lnTo>
                  <a:lnTo>
                    <a:pt x="75" y="240"/>
                  </a:lnTo>
                  <a:lnTo>
                    <a:pt x="60" y="238"/>
                  </a:lnTo>
                  <a:lnTo>
                    <a:pt x="45" y="237"/>
                  </a:lnTo>
                  <a:lnTo>
                    <a:pt x="38" y="235"/>
                  </a:lnTo>
                  <a:lnTo>
                    <a:pt x="29" y="232"/>
                  </a:lnTo>
                  <a:lnTo>
                    <a:pt x="13" y="228"/>
                  </a:lnTo>
                  <a:lnTo>
                    <a:pt x="9" y="214"/>
                  </a:lnTo>
                  <a:lnTo>
                    <a:pt x="6" y="202"/>
                  </a:lnTo>
                  <a:lnTo>
                    <a:pt x="3" y="190"/>
                  </a:lnTo>
                  <a:lnTo>
                    <a:pt x="1" y="178"/>
                  </a:lnTo>
                  <a:lnTo>
                    <a:pt x="0" y="164"/>
                  </a:lnTo>
                  <a:lnTo>
                    <a:pt x="0" y="152"/>
                  </a:lnTo>
                  <a:lnTo>
                    <a:pt x="1" y="139"/>
                  </a:lnTo>
                  <a:lnTo>
                    <a:pt x="1" y="127"/>
                  </a:lnTo>
                  <a:lnTo>
                    <a:pt x="4" y="113"/>
                  </a:lnTo>
                  <a:lnTo>
                    <a:pt x="6" y="101"/>
                  </a:lnTo>
                  <a:lnTo>
                    <a:pt x="12" y="76"/>
                  </a:lnTo>
                  <a:lnTo>
                    <a:pt x="16" y="64"/>
                  </a:lnTo>
                  <a:lnTo>
                    <a:pt x="21" y="52"/>
                  </a:lnTo>
                  <a:lnTo>
                    <a:pt x="30" y="27"/>
                  </a:lnTo>
                  <a:lnTo>
                    <a:pt x="42" y="15"/>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94" name="Freeform 1490"/>
            <p:cNvSpPr>
              <a:spLocks/>
            </p:cNvSpPr>
            <p:nvPr/>
          </p:nvSpPr>
          <p:spPr bwMode="auto">
            <a:xfrm>
              <a:off x="4542" y="1617"/>
              <a:ext cx="30" cy="10"/>
            </a:xfrm>
            <a:custGeom>
              <a:avLst/>
              <a:gdLst>
                <a:gd name="T0" fmla="*/ 0 w 60"/>
                <a:gd name="T1" fmla="*/ 17 h 20"/>
                <a:gd name="T2" fmla="*/ 2 w 60"/>
                <a:gd name="T3" fmla="*/ 14 h 20"/>
                <a:gd name="T4" fmla="*/ 5 w 60"/>
                <a:gd name="T5" fmla="*/ 9 h 20"/>
                <a:gd name="T6" fmla="*/ 11 w 60"/>
                <a:gd name="T7" fmla="*/ 5 h 20"/>
                <a:gd name="T8" fmla="*/ 18 w 60"/>
                <a:gd name="T9" fmla="*/ 2 h 20"/>
                <a:gd name="T10" fmla="*/ 27 w 60"/>
                <a:gd name="T11" fmla="*/ 0 h 20"/>
                <a:gd name="T12" fmla="*/ 35 w 60"/>
                <a:gd name="T13" fmla="*/ 0 h 20"/>
                <a:gd name="T14" fmla="*/ 44 w 60"/>
                <a:gd name="T15" fmla="*/ 3 h 20"/>
                <a:gd name="T16" fmla="*/ 48 w 60"/>
                <a:gd name="T17" fmla="*/ 5 h 20"/>
                <a:gd name="T18" fmla="*/ 53 w 60"/>
                <a:gd name="T19" fmla="*/ 8 h 20"/>
                <a:gd name="T20" fmla="*/ 57 w 60"/>
                <a:gd name="T21" fmla="*/ 11 h 20"/>
                <a:gd name="T22" fmla="*/ 60 w 60"/>
                <a:gd name="T23" fmla="*/ 14 h 20"/>
                <a:gd name="T24" fmla="*/ 56 w 60"/>
                <a:gd name="T25" fmla="*/ 18 h 20"/>
                <a:gd name="T26" fmla="*/ 53 w 60"/>
                <a:gd name="T27" fmla="*/ 15 h 20"/>
                <a:gd name="T28" fmla="*/ 50 w 60"/>
                <a:gd name="T29" fmla="*/ 12 h 20"/>
                <a:gd name="T30" fmla="*/ 45 w 60"/>
                <a:gd name="T31" fmla="*/ 11 h 20"/>
                <a:gd name="T32" fmla="*/ 42 w 60"/>
                <a:gd name="T33" fmla="*/ 9 h 20"/>
                <a:gd name="T34" fmla="*/ 35 w 60"/>
                <a:gd name="T35" fmla="*/ 6 h 20"/>
                <a:gd name="T36" fmla="*/ 27 w 60"/>
                <a:gd name="T37" fmla="*/ 6 h 20"/>
                <a:gd name="T38" fmla="*/ 20 w 60"/>
                <a:gd name="T39" fmla="*/ 8 h 20"/>
                <a:gd name="T40" fmla="*/ 14 w 60"/>
                <a:gd name="T41" fmla="*/ 9 h 20"/>
                <a:gd name="T42" fmla="*/ 9 w 60"/>
                <a:gd name="T43" fmla="*/ 14 h 20"/>
                <a:gd name="T44" fmla="*/ 8 w 60"/>
                <a:gd name="T45" fmla="*/ 17 h 20"/>
                <a:gd name="T46" fmla="*/ 5 w 60"/>
                <a:gd name="T47" fmla="*/ 20 h 20"/>
                <a:gd name="T48" fmla="*/ 0 w 60"/>
                <a:gd name="T4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20">
                  <a:moveTo>
                    <a:pt x="0" y="17"/>
                  </a:moveTo>
                  <a:lnTo>
                    <a:pt x="2" y="14"/>
                  </a:lnTo>
                  <a:lnTo>
                    <a:pt x="5" y="9"/>
                  </a:lnTo>
                  <a:lnTo>
                    <a:pt x="11" y="5"/>
                  </a:lnTo>
                  <a:lnTo>
                    <a:pt x="18" y="2"/>
                  </a:lnTo>
                  <a:lnTo>
                    <a:pt x="27" y="0"/>
                  </a:lnTo>
                  <a:lnTo>
                    <a:pt x="35" y="0"/>
                  </a:lnTo>
                  <a:lnTo>
                    <a:pt x="44" y="3"/>
                  </a:lnTo>
                  <a:lnTo>
                    <a:pt x="48" y="5"/>
                  </a:lnTo>
                  <a:lnTo>
                    <a:pt x="53" y="8"/>
                  </a:lnTo>
                  <a:lnTo>
                    <a:pt x="57" y="11"/>
                  </a:lnTo>
                  <a:lnTo>
                    <a:pt x="60" y="14"/>
                  </a:lnTo>
                  <a:lnTo>
                    <a:pt x="56" y="18"/>
                  </a:lnTo>
                  <a:lnTo>
                    <a:pt x="53" y="15"/>
                  </a:lnTo>
                  <a:lnTo>
                    <a:pt x="50" y="12"/>
                  </a:lnTo>
                  <a:lnTo>
                    <a:pt x="45" y="11"/>
                  </a:lnTo>
                  <a:lnTo>
                    <a:pt x="42" y="9"/>
                  </a:lnTo>
                  <a:lnTo>
                    <a:pt x="35" y="6"/>
                  </a:lnTo>
                  <a:lnTo>
                    <a:pt x="27" y="6"/>
                  </a:lnTo>
                  <a:lnTo>
                    <a:pt x="20" y="8"/>
                  </a:lnTo>
                  <a:lnTo>
                    <a:pt x="14" y="9"/>
                  </a:lnTo>
                  <a:lnTo>
                    <a:pt x="9" y="14"/>
                  </a:lnTo>
                  <a:lnTo>
                    <a:pt x="8" y="17"/>
                  </a:lnTo>
                  <a:lnTo>
                    <a:pt x="5" y="2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nvGrpSpPr>
            <p:cNvPr id="381395" name="Group 1491"/>
            <p:cNvGrpSpPr>
              <a:grpSpLocks/>
            </p:cNvGrpSpPr>
            <p:nvPr/>
          </p:nvGrpSpPr>
          <p:grpSpPr bwMode="auto">
            <a:xfrm>
              <a:off x="4196" y="1052"/>
              <a:ext cx="698" cy="888"/>
              <a:chOff x="4196" y="1052"/>
              <a:chExt cx="698" cy="888"/>
            </a:xfrm>
          </p:grpSpPr>
          <p:sp>
            <p:nvSpPr>
              <p:cNvPr id="381396" name="Freeform 1492"/>
              <p:cNvSpPr>
                <a:spLocks/>
              </p:cNvSpPr>
              <p:nvPr/>
            </p:nvSpPr>
            <p:spPr bwMode="auto">
              <a:xfrm>
                <a:off x="4570" y="1624"/>
                <a:ext cx="91" cy="35"/>
              </a:xfrm>
              <a:custGeom>
                <a:avLst/>
                <a:gdLst>
                  <a:gd name="T0" fmla="*/ 4 w 181"/>
                  <a:gd name="T1" fmla="*/ 0 h 71"/>
                  <a:gd name="T2" fmla="*/ 13 w 181"/>
                  <a:gd name="T3" fmla="*/ 9 h 71"/>
                  <a:gd name="T4" fmla="*/ 24 w 181"/>
                  <a:gd name="T5" fmla="*/ 15 h 71"/>
                  <a:gd name="T6" fmla="*/ 33 w 181"/>
                  <a:gd name="T7" fmla="*/ 22 h 71"/>
                  <a:gd name="T8" fmla="*/ 44 w 181"/>
                  <a:gd name="T9" fmla="*/ 28 h 71"/>
                  <a:gd name="T10" fmla="*/ 54 w 181"/>
                  <a:gd name="T11" fmla="*/ 34 h 71"/>
                  <a:gd name="T12" fmla="*/ 65 w 181"/>
                  <a:gd name="T13" fmla="*/ 38 h 71"/>
                  <a:gd name="T14" fmla="*/ 75 w 181"/>
                  <a:gd name="T15" fmla="*/ 42 h 71"/>
                  <a:gd name="T16" fmla="*/ 86 w 181"/>
                  <a:gd name="T17" fmla="*/ 47 h 71"/>
                  <a:gd name="T18" fmla="*/ 109 w 181"/>
                  <a:gd name="T19" fmla="*/ 53 h 71"/>
                  <a:gd name="T20" fmla="*/ 133 w 181"/>
                  <a:gd name="T21" fmla="*/ 57 h 71"/>
                  <a:gd name="T22" fmla="*/ 157 w 181"/>
                  <a:gd name="T23" fmla="*/ 62 h 71"/>
                  <a:gd name="T24" fmla="*/ 181 w 181"/>
                  <a:gd name="T25" fmla="*/ 65 h 71"/>
                  <a:gd name="T26" fmla="*/ 181 w 181"/>
                  <a:gd name="T27" fmla="*/ 71 h 71"/>
                  <a:gd name="T28" fmla="*/ 157 w 181"/>
                  <a:gd name="T29" fmla="*/ 68 h 71"/>
                  <a:gd name="T30" fmla="*/ 133 w 181"/>
                  <a:gd name="T31" fmla="*/ 63 h 71"/>
                  <a:gd name="T32" fmla="*/ 109 w 181"/>
                  <a:gd name="T33" fmla="*/ 59 h 71"/>
                  <a:gd name="T34" fmla="*/ 84 w 181"/>
                  <a:gd name="T35" fmla="*/ 53 h 71"/>
                  <a:gd name="T36" fmla="*/ 74 w 181"/>
                  <a:gd name="T37" fmla="*/ 48 h 71"/>
                  <a:gd name="T38" fmla="*/ 62 w 181"/>
                  <a:gd name="T39" fmla="*/ 44 h 71"/>
                  <a:gd name="T40" fmla="*/ 51 w 181"/>
                  <a:gd name="T41" fmla="*/ 39 h 71"/>
                  <a:gd name="T42" fmla="*/ 41 w 181"/>
                  <a:gd name="T43" fmla="*/ 34 h 71"/>
                  <a:gd name="T44" fmla="*/ 30 w 181"/>
                  <a:gd name="T45" fmla="*/ 27 h 71"/>
                  <a:gd name="T46" fmla="*/ 20 w 181"/>
                  <a:gd name="T47" fmla="*/ 21 h 71"/>
                  <a:gd name="T48" fmla="*/ 10 w 181"/>
                  <a:gd name="T49" fmla="*/ 13 h 71"/>
                  <a:gd name="T50" fmla="*/ 0 w 181"/>
                  <a:gd name="T51" fmla="*/ 4 h 71"/>
                  <a:gd name="T52" fmla="*/ 4 w 181"/>
                  <a:gd name="T5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1" h="71">
                    <a:moveTo>
                      <a:pt x="4" y="0"/>
                    </a:moveTo>
                    <a:lnTo>
                      <a:pt x="13" y="9"/>
                    </a:lnTo>
                    <a:lnTo>
                      <a:pt x="24" y="15"/>
                    </a:lnTo>
                    <a:lnTo>
                      <a:pt x="33" y="22"/>
                    </a:lnTo>
                    <a:lnTo>
                      <a:pt x="44" y="28"/>
                    </a:lnTo>
                    <a:lnTo>
                      <a:pt x="54" y="34"/>
                    </a:lnTo>
                    <a:lnTo>
                      <a:pt x="65" y="38"/>
                    </a:lnTo>
                    <a:lnTo>
                      <a:pt x="75" y="42"/>
                    </a:lnTo>
                    <a:lnTo>
                      <a:pt x="86" y="47"/>
                    </a:lnTo>
                    <a:lnTo>
                      <a:pt x="109" y="53"/>
                    </a:lnTo>
                    <a:lnTo>
                      <a:pt x="133" y="57"/>
                    </a:lnTo>
                    <a:lnTo>
                      <a:pt x="157" y="62"/>
                    </a:lnTo>
                    <a:lnTo>
                      <a:pt x="181" y="65"/>
                    </a:lnTo>
                    <a:lnTo>
                      <a:pt x="181" y="71"/>
                    </a:lnTo>
                    <a:lnTo>
                      <a:pt x="157" y="68"/>
                    </a:lnTo>
                    <a:lnTo>
                      <a:pt x="133" y="63"/>
                    </a:lnTo>
                    <a:lnTo>
                      <a:pt x="109" y="59"/>
                    </a:lnTo>
                    <a:lnTo>
                      <a:pt x="84" y="53"/>
                    </a:lnTo>
                    <a:lnTo>
                      <a:pt x="74" y="48"/>
                    </a:lnTo>
                    <a:lnTo>
                      <a:pt x="62" y="44"/>
                    </a:lnTo>
                    <a:lnTo>
                      <a:pt x="51" y="39"/>
                    </a:lnTo>
                    <a:lnTo>
                      <a:pt x="41" y="34"/>
                    </a:lnTo>
                    <a:lnTo>
                      <a:pt x="30" y="27"/>
                    </a:lnTo>
                    <a:lnTo>
                      <a:pt x="20" y="21"/>
                    </a:lnTo>
                    <a:lnTo>
                      <a:pt x="10" y="13"/>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97" name="Freeform 1493"/>
              <p:cNvSpPr>
                <a:spLocks/>
              </p:cNvSpPr>
              <p:nvPr/>
            </p:nvSpPr>
            <p:spPr bwMode="auto">
              <a:xfrm>
                <a:off x="4570" y="1624"/>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98" name="Freeform 1494"/>
              <p:cNvSpPr>
                <a:spLocks/>
              </p:cNvSpPr>
              <p:nvPr/>
            </p:nvSpPr>
            <p:spPr bwMode="auto">
              <a:xfrm>
                <a:off x="4660" y="1656"/>
                <a:ext cx="10" cy="8"/>
              </a:xfrm>
              <a:custGeom>
                <a:avLst/>
                <a:gdLst>
                  <a:gd name="T0" fmla="*/ 1 w 19"/>
                  <a:gd name="T1" fmla="*/ 0 h 15"/>
                  <a:gd name="T2" fmla="*/ 7 w 19"/>
                  <a:gd name="T3" fmla="*/ 1 h 15"/>
                  <a:gd name="T4" fmla="*/ 13 w 19"/>
                  <a:gd name="T5" fmla="*/ 4 h 15"/>
                  <a:gd name="T6" fmla="*/ 16 w 19"/>
                  <a:gd name="T7" fmla="*/ 9 h 15"/>
                  <a:gd name="T8" fmla="*/ 19 w 19"/>
                  <a:gd name="T9" fmla="*/ 12 h 15"/>
                  <a:gd name="T10" fmla="*/ 13 w 19"/>
                  <a:gd name="T11" fmla="*/ 15 h 15"/>
                  <a:gd name="T12" fmla="*/ 12 w 19"/>
                  <a:gd name="T13" fmla="*/ 13 h 15"/>
                  <a:gd name="T14" fmla="*/ 9 w 19"/>
                  <a:gd name="T15" fmla="*/ 10 h 15"/>
                  <a:gd name="T16" fmla="*/ 6 w 19"/>
                  <a:gd name="T17" fmla="*/ 7 h 15"/>
                  <a:gd name="T18" fmla="*/ 0 w 19"/>
                  <a:gd name="T19" fmla="*/ 6 h 15"/>
                  <a:gd name="T20" fmla="*/ 1 w 1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5">
                    <a:moveTo>
                      <a:pt x="1" y="0"/>
                    </a:moveTo>
                    <a:lnTo>
                      <a:pt x="7" y="1"/>
                    </a:lnTo>
                    <a:lnTo>
                      <a:pt x="13" y="4"/>
                    </a:lnTo>
                    <a:lnTo>
                      <a:pt x="16" y="9"/>
                    </a:lnTo>
                    <a:lnTo>
                      <a:pt x="19" y="12"/>
                    </a:lnTo>
                    <a:lnTo>
                      <a:pt x="13" y="15"/>
                    </a:lnTo>
                    <a:lnTo>
                      <a:pt x="12" y="13"/>
                    </a:lnTo>
                    <a:lnTo>
                      <a:pt x="9" y="10"/>
                    </a:lnTo>
                    <a:lnTo>
                      <a:pt x="6" y="7"/>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399" name="Freeform 1495"/>
              <p:cNvSpPr>
                <a:spLocks/>
              </p:cNvSpPr>
              <p:nvPr/>
            </p:nvSpPr>
            <p:spPr bwMode="auto">
              <a:xfrm>
                <a:off x="4660" y="1656"/>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0" name="Freeform 1496"/>
              <p:cNvSpPr>
                <a:spLocks/>
              </p:cNvSpPr>
              <p:nvPr/>
            </p:nvSpPr>
            <p:spPr bwMode="auto">
              <a:xfrm>
                <a:off x="4654" y="1662"/>
                <a:ext cx="21" cy="79"/>
              </a:xfrm>
              <a:custGeom>
                <a:avLst/>
                <a:gdLst>
                  <a:gd name="T0" fmla="*/ 32 w 43"/>
                  <a:gd name="T1" fmla="*/ 0 h 158"/>
                  <a:gd name="T2" fmla="*/ 37 w 43"/>
                  <a:gd name="T3" fmla="*/ 10 h 158"/>
                  <a:gd name="T4" fmla="*/ 38 w 43"/>
                  <a:gd name="T5" fmla="*/ 19 h 158"/>
                  <a:gd name="T6" fmla="*/ 41 w 43"/>
                  <a:gd name="T7" fmla="*/ 30 h 158"/>
                  <a:gd name="T8" fmla="*/ 43 w 43"/>
                  <a:gd name="T9" fmla="*/ 40 h 158"/>
                  <a:gd name="T10" fmla="*/ 43 w 43"/>
                  <a:gd name="T11" fmla="*/ 60 h 158"/>
                  <a:gd name="T12" fmla="*/ 41 w 43"/>
                  <a:gd name="T13" fmla="*/ 64 h 158"/>
                  <a:gd name="T14" fmla="*/ 41 w 43"/>
                  <a:gd name="T15" fmla="*/ 70 h 158"/>
                  <a:gd name="T16" fmla="*/ 40 w 43"/>
                  <a:gd name="T17" fmla="*/ 81 h 158"/>
                  <a:gd name="T18" fmla="*/ 37 w 43"/>
                  <a:gd name="T19" fmla="*/ 92 h 158"/>
                  <a:gd name="T20" fmla="*/ 35 w 43"/>
                  <a:gd name="T21" fmla="*/ 101 h 158"/>
                  <a:gd name="T22" fmla="*/ 28 w 43"/>
                  <a:gd name="T23" fmla="*/ 120 h 158"/>
                  <a:gd name="T24" fmla="*/ 22 w 43"/>
                  <a:gd name="T25" fmla="*/ 131 h 158"/>
                  <a:gd name="T26" fmla="*/ 17 w 43"/>
                  <a:gd name="T27" fmla="*/ 140 h 158"/>
                  <a:gd name="T28" fmla="*/ 6 w 43"/>
                  <a:gd name="T29" fmla="*/ 158 h 158"/>
                  <a:gd name="T30" fmla="*/ 0 w 43"/>
                  <a:gd name="T31" fmla="*/ 155 h 158"/>
                  <a:gd name="T32" fmla="*/ 11 w 43"/>
                  <a:gd name="T33" fmla="*/ 137 h 158"/>
                  <a:gd name="T34" fmla="*/ 17 w 43"/>
                  <a:gd name="T35" fmla="*/ 128 h 158"/>
                  <a:gd name="T36" fmla="*/ 22 w 43"/>
                  <a:gd name="T37" fmla="*/ 119 h 158"/>
                  <a:gd name="T38" fmla="*/ 29 w 43"/>
                  <a:gd name="T39" fmla="*/ 99 h 158"/>
                  <a:gd name="T40" fmla="*/ 31 w 43"/>
                  <a:gd name="T41" fmla="*/ 89 h 158"/>
                  <a:gd name="T42" fmla="*/ 34 w 43"/>
                  <a:gd name="T43" fmla="*/ 80 h 158"/>
                  <a:gd name="T44" fmla="*/ 35 w 43"/>
                  <a:gd name="T45" fmla="*/ 69 h 158"/>
                  <a:gd name="T46" fmla="*/ 35 w 43"/>
                  <a:gd name="T47" fmla="*/ 64 h 158"/>
                  <a:gd name="T48" fmla="*/ 35 w 43"/>
                  <a:gd name="T49" fmla="*/ 60 h 158"/>
                  <a:gd name="T50" fmla="*/ 35 w 43"/>
                  <a:gd name="T51" fmla="*/ 40 h 158"/>
                  <a:gd name="T52" fmla="*/ 35 w 43"/>
                  <a:gd name="T53" fmla="*/ 30 h 158"/>
                  <a:gd name="T54" fmla="*/ 32 w 43"/>
                  <a:gd name="T55" fmla="*/ 21 h 158"/>
                  <a:gd name="T56" fmla="*/ 31 w 43"/>
                  <a:gd name="T57" fmla="*/ 12 h 158"/>
                  <a:gd name="T58" fmla="*/ 26 w 43"/>
                  <a:gd name="T59" fmla="*/ 3 h 158"/>
                  <a:gd name="T60" fmla="*/ 32 w 43"/>
                  <a:gd name="T6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58">
                    <a:moveTo>
                      <a:pt x="32" y="0"/>
                    </a:moveTo>
                    <a:lnTo>
                      <a:pt x="37" y="10"/>
                    </a:lnTo>
                    <a:lnTo>
                      <a:pt x="38" y="19"/>
                    </a:lnTo>
                    <a:lnTo>
                      <a:pt x="41" y="30"/>
                    </a:lnTo>
                    <a:lnTo>
                      <a:pt x="43" y="40"/>
                    </a:lnTo>
                    <a:lnTo>
                      <a:pt x="43" y="60"/>
                    </a:lnTo>
                    <a:lnTo>
                      <a:pt x="41" y="64"/>
                    </a:lnTo>
                    <a:lnTo>
                      <a:pt x="41" y="70"/>
                    </a:lnTo>
                    <a:lnTo>
                      <a:pt x="40" y="81"/>
                    </a:lnTo>
                    <a:lnTo>
                      <a:pt x="37" y="92"/>
                    </a:lnTo>
                    <a:lnTo>
                      <a:pt x="35" y="101"/>
                    </a:lnTo>
                    <a:lnTo>
                      <a:pt x="28" y="120"/>
                    </a:lnTo>
                    <a:lnTo>
                      <a:pt x="22" y="131"/>
                    </a:lnTo>
                    <a:lnTo>
                      <a:pt x="17" y="140"/>
                    </a:lnTo>
                    <a:lnTo>
                      <a:pt x="6" y="158"/>
                    </a:lnTo>
                    <a:lnTo>
                      <a:pt x="0" y="155"/>
                    </a:lnTo>
                    <a:lnTo>
                      <a:pt x="11" y="137"/>
                    </a:lnTo>
                    <a:lnTo>
                      <a:pt x="17" y="128"/>
                    </a:lnTo>
                    <a:lnTo>
                      <a:pt x="22" y="119"/>
                    </a:lnTo>
                    <a:lnTo>
                      <a:pt x="29" y="99"/>
                    </a:lnTo>
                    <a:lnTo>
                      <a:pt x="31" y="89"/>
                    </a:lnTo>
                    <a:lnTo>
                      <a:pt x="34" y="80"/>
                    </a:lnTo>
                    <a:lnTo>
                      <a:pt x="35" y="69"/>
                    </a:lnTo>
                    <a:lnTo>
                      <a:pt x="35" y="64"/>
                    </a:lnTo>
                    <a:lnTo>
                      <a:pt x="35" y="60"/>
                    </a:lnTo>
                    <a:lnTo>
                      <a:pt x="35" y="40"/>
                    </a:lnTo>
                    <a:lnTo>
                      <a:pt x="35" y="30"/>
                    </a:lnTo>
                    <a:lnTo>
                      <a:pt x="32" y="21"/>
                    </a:lnTo>
                    <a:lnTo>
                      <a:pt x="31" y="12"/>
                    </a:lnTo>
                    <a:lnTo>
                      <a:pt x="26" y="3"/>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1" name="Freeform 1497"/>
              <p:cNvSpPr>
                <a:spLocks/>
              </p:cNvSpPr>
              <p:nvPr/>
            </p:nvSpPr>
            <p:spPr bwMode="auto">
              <a:xfrm>
                <a:off x="4667" y="1662"/>
                <a:ext cx="3" cy="2"/>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2" name="Freeform 1498"/>
              <p:cNvSpPr>
                <a:spLocks/>
              </p:cNvSpPr>
              <p:nvPr/>
            </p:nvSpPr>
            <p:spPr bwMode="auto">
              <a:xfrm>
                <a:off x="4630" y="1740"/>
                <a:ext cx="27" cy="13"/>
              </a:xfrm>
              <a:custGeom>
                <a:avLst/>
                <a:gdLst>
                  <a:gd name="T0" fmla="*/ 52 w 52"/>
                  <a:gd name="T1" fmla="*/ 3 h 27"/>
                  <a:gd name="T2" fmla="*/ 48 w 52"/>
                  <a:gd name="T3" fmla="*/ 9 h 27"/>
                  <a:gd name="T4" fmla="*/ 43 w 52"/>
                  <a:gd name="T5" fmla="*/ 15 h 27"/>
                  <a:gd name="T6" fmla="*/ 36 w 52"/>
                  <a:gd name="T7" fmla="*/ 19 h 27"/>
                  <a:gd name="T8" fmla="*/ 30 w 52"/>
                  <a:gd name="T9" fmla="*/ 22 h 27"/>
                  <a:gd name="T10" fmla="*/ 22 w 52"/>
                  <a:gd name="T11" fmla="*/ 25 h 27"/>
                  <a:gd name="T12" fmla="*/ 15 w 52"/>
                  <a:gd name="T13" fmla="*/ 25 h 27"/>
                  <a:gd name="T14" fmla="*/ 7 w 52"/>
                  <a:gd name="T15" fmla="*/ 27 h 27"/>
                  <a:gd name="T16" fmla="*/ 0 w 52"/>
                  <a:gd name="T17" fmla="*/ 25 h 27"/>
                  <a:gd name="T18" fmla="*/ 1 w 52"/>
                  <a:gd name="T19" fmla="*/ 19 h 27"/>
                  <a:gd name="T20" fmla="*/ 7 w 52"/>
                  <a:gd name="T21" fmla="*/ 21 h 27"/>
                  <a:gd name="T22" fmla="*/ 15 w 52"/>
                  <a:gd name="T23" fmla="*/ 19 h 27"/>
                  <a:gd name="T24" fmla="*/ 21 w 52"/>
                  <a:gd name="T25" fmla="*/ 19 h 27"/>
                  <a:gd name="T26" fmla="*/ 27 w 52"/>
                  <a:gd name="T27" fmla="*/ 16 h 27"/>
                  <a:gd name="T28" fmla="*/ 33 w 52"/>
                  <a:gd name="T29" fmla="*/ 13 h 27"/>
                  <a:gd name="T30" fmla="*/ 39 w 52"/>
                  <a:gd name="T31" fmla="*/ 10 h 27"/>
                  <a:gd name="T32" fmla="*/ 43 w 52"/>
                  <a:gd name="T33" fmla="*/ 4 h 27"/>
                  <a:gd name="T34" fmla="*/ 48 w 52"/>
                  <a:gd name="T35" fmla="*/ 0 h 27"/>
                  <a:gd name="T36" fmla="*/ 52 w 52"/>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7">
                    <a:moveTo>
                      <a:pt x="52" y="3"/>
                    </a:moveTo>
                    <a:lnTo>
                      <a:pt x="48" y="9"/>
                    </a:lnTo>
                    <a:lnTo>
                      <a:pt x="43" y="15"/>
                    </a:lnTo>
                    <a:lnTo>
                      <a:pt x="36" y="19"/>
                    </a:lnTo>
                    <a:lnTo>
                      <a:pt x="30" y="22"/>
                    </a:lnTo>
                    <a:lnTo>
                      <a:pt x="22" y="25"/>
                    </a:lnTo>
                    <a:lnTo>
                      <a:pt x="15" y="25"/>
                    </a:lnTo>
                    <a:lnTo>
                      <a:pt x="7" y="27"/>
                    </a:lnTo>
                    <a:lnTo>
                      <a:pt x="0" y="25"/>
                    </a:lnTo>
                    <a:lnTo>
                      <a:pt x="1" y="19"/>
                    </a:lnTo>
                    <a:lnTo>
                      <a:pt x="7" y="21"/>
                    </a:lnTo>
                    <a:lnTo>
                      <a:pt x="15" y="19"/>
                    </a:lnTo>
                    <a:lnTo>
                      <a:pt x="21" y="19"/>
                    </a:lnTo>
                    <a:lnTo>
                      <a:pt x="27" y="16"/>
                    </a:lnTo>
                    <a:lnTo>
                      <a:pt x="33" y="13"/>
                    </a:lnTo>
                    <a:lnTo>
                      <a:pt x="39" y="10"/>
                    </a:lnTo>
                    <a:lnTo>
                      <a:pt x="43" y="4"/>
                    </a:lnTo>
                    <a:lnTo>
                      <a:pt x="48" y="0"/>
                    </a:lnTo>
                    <a:lnTo>
                      <a:pt x="5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3" name="Freeform 1499"/>
              <p:cNvSpPr>
                <a:spLocks/>
              </p:cNvSpPr>
              <p:nvPr/>
            </p:nvSpPr>
            <p:spPr bwMode="auto">
              <a:xfrm>
                <a:off x="4654" y="1740"/>
                <a:ext cx="3" cy="1"/>
              </a:xfrm>
              <a:custGeom>
                <a:avLst/>
                <a:gdLst>
                  <a:gd name="T0" fmla="*/ 6 w 6"/>
                  <a:gd name="T1" fmla="*/ 3 h 3"/>
                  <a:gd name="T2" fmla="*/ 2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2" y="0"/>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4" name="Freeform 1500"/>
              <p:cNvSpPr>
                <a:spLocks/>
              </p:cNvSpPr>
              <p:nvPr/>
            </p:nvSpPr>
            <p:spPr bwMode="auto">
              <a:xfrm>
                <a:off x="4598" y="1740"/>
                <a:ext cx="33" cy="13"/>
              </a:xfrm>
              <a:custGeom>
                <a:avLst/>
                <a:gdLst>
                  <a:gd name="T0" fmla="*/ 65 w 66"/>
                  <a:gd name="T1" fmla="*/ 25 h 25"/>
                  <a:gd name="T2" fmla="*/ 57 w 66"/>
                  <a:gd name="T3" fmla="*/ 24 h 25"/>
                  <a:gd name="T4" fmla="*/ 48 w 66"/>
                  <a:gd name="T5" fmla="*/ 21 h 25"/>
                  <a:gd name="T6" fmla="*/ 33 w 66"/>
                  <a:gd name="T7" fmla="*/ 15 h 25"/>
                  <a:gd name="T8" fmla="*/ 25 w 66"/>
                  <a:gd name="T9" fmla="*/ 12 h 25"/>
                  <a:gd name="T10" fmla="*/ 16 w 66"/>
                  <a:gd name="T11" fmla="*/ 9 h 25"/>
                  <a:gd name="T12" fmla="*/ 9 w 66"/>
                  <a:gd name="T13" fmla="*/ 6 h 25"/>
                  <a:gd name="T14" fmla="*/ 0 w 66"/>
                  <a:gd name="T15" fmla="*/ 6 h 25"/>
                  <a:gd name="T16" fmla="*/ 1 w 66"/>
                  <a:gd name="T17" fmla="*/ 0 h 25"/>
                  <a:gd name="T18" fmla="*/ 9 w 66"/>
                  <a:gd name="T19" fmla="*/ 0 h 25"/>
                  <a:gd name="T20" fmla="*/ 18 w 66"/>
                  <a:gd name="T21" fmla="*/ 3 h 25"/>
                  <a:gd name="T22" fmla="*/ 27 w 66"/>
                  <a:gd name="T23" fmla="*/ 6 h 25"/>
                  <a:gd name="T24" fmla="*/ 36 w 66"/>
                  <a:gd name="T25" fmla="*/ 9 h 25"/>
                  <a:gd name="T26" fmla="*/ 51 w 66"/>
                  <a:gd name="T27" fmla="*/ 15 h 25"/>
                  <a:gd name="T28" fmla="*/ 59 w 66"/>
                  <a:gd name="T29" fmla="*/ 18 h 25"/>
                  <a:gd name="T30" fmla="*/ 66 w 66"/>
                  <a:gd name="T31" fmla="*/ 19 h 25"/>
                  <a:gd name="T32" fmla="*/ 65 w 66"/>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5">
                    <a:moveTo>
                      <a:pt x="65" y="25"/>
                    </a:moveTo>
                    <a:lnTo>
                      <a:pt x="57" y="24"/>
                    </a:lnTo>
                    <a:lnTo>
                      <a:pt x="48" y="21"/>
                    </a:lnTo>
                    <a:lnTo>
                      <a:pt x="33" y="15"/>
                    </a:lnTo>
                    <a:lnTo>
                      <a:pt x="25" y="12"/>
                    </a:lnTo>
                    <a:lnTo>
                      <a:pt x="16" y="9"/>
                    </a:lnTo>
                    <a:lnTo>
                      <a:pt x="9" y="6"/>
                    </a:lnTo>
                    <a:lnTo>
                      <a:pt x="0" y="6"/>
                    </a:lnTo>
                    <a:lnTo>
                      <a:pt x="1" y="0"/>
                    </a:lnTo>
                    <a:lnTo>
                      <a:pt x="9" y="0"/>
                    </a:lnTo>
                    <a:lnTo>
                      <a:pt x="18" y="3"/>
                    </a:lnTo>
                    <a:lnTo>
                      <a:pt x="27" y="6"/>
                    </a:lnTo>
                    <a:lnTo>
                      <a:pt x="36" y="9"/>
                    </a:lnTo>
                    <a:lnTo>
                      <a:pt x="51" y="15"/>
                    </a:lnTo>
                    <a:lnTo>
                      <a:pt x="59" y="18"/>
                    </a:lnTo>
                    <a:lnTo>
                      <a:pt x="66" y="19"/>
                    </a:lnTo>
                    <a:lnTo>
                      <a:pt x="6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5" name="Freeform 1501"/>
              <p:cNvSpPr>
                <a:spLocks/>
              </p:cNvSpPr>
              <p:nvPr/>
            </p:nvSpPr>
            <p:spPr bwMode="auto">
              <a:xfrm>
                <a:off x="4630" y="1750"/>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6" name="Freeform 1502"/>
              <p:cNvSpPr>
                <a:spLocks/>
              </p:cNvSpPr>
              <p:nvPr/>
            </p:nvSpPr>
            <p:spPr bwMode="auto">
              <a:xfrm>
                <a:off x="4593" y="1739"/>
                <a:ext cx="6" cy="4"/>
              </a:xfrm>
              <a:custGeom>
                <a:avLst/>
                <a:gdLst>
                  <a:gd name="T0" fmla="*/ 11 w 12"/>
                  <a:gd name="T1" fmla="*/ 8 h 8"/>
                  <a:gd name="T2" fmla="*/ 0 w 12"/>
                  <a:gd name="T3" fmla="*/ 6 h 8"/>
                  <a:gd name="T4" fmla="*/ 2 w 12"/>
                  <a:gd name="T5" fmla="*/ 0 h 8"/>
                  <a:gd name="T6" fmla="*/ 12 w 12"/>
                  <a:gd name="T7" fmla="*/ 2 h 8"/>
                  <a:gd name="T8" fmla="*/ 11 w 12"/>
                  <a:gd name="T9" fmla="*/ 8 h 8"/>
                </a:gdLst>
                <a:ahLst/>
                <a:cxnLst>
                  <a:cxn ang="0">
                    <a:pos x="T0" y="T1"/>
                  </a:cxn>
                  <a:cxn ang="0">
                    <a:pos x="T2" y="T3"/>
                  </a:cxn>
                  <a:cxn ang="0">
                    <a:pos x="T4" y="T5"/>
                  </a:cxn>
                  <a:cxn ang="0">
                    <a:pos x="T6" y="T7"/>
                  </a:cxn>
                  <a:cxn ang="0">
                    <a:pos x="T8" y="T9"/>
                  </a:cxn>
                </a:cxnLst>
                <a:rect l="0" t="0" r="r" b="b"/>
                <a:pathLst>
                  <a:path w="12" h="8">
                    <a:moveTo>
                      <a:pt x="11" y="8"/>
                    </a:moveTo>
                    <a:lnTo>
                      <a:pt x="0" y="6"/>
                    </a:lnTo>
                    <a:lnTo>
                      <a:pt x="2" y="0"/>
                    </a:lnTo>
                    <a:lnTo>
                      <a:pt x="12" y="2"/>
                    </a:lnTo>
                    <a:lnTo>
                      <a:pt x="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7" name="Freeform 1503"/>
              <p:cNvSpPr>
                <a:spLocks/>
              </p:cNvSpPr>
              <p:nvPr/>
            </p:nvSpPr>
            <p:spPr bwMode="auto">
              <a:xfrm>
                <a:off x="4598" y="1740"/>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8" name="Freeform 1504"/>
              <p:cNvSpPr>
                <a:spLocks/>
              </p:cNvSpPr>
              <p:nvPr/>
            </p:nvSpPr>
            <p:spPr bwMode="auto">
              <a:xfrm>
                <a:off x="4528" y="1731"/>
                <a:ext cx="65" cy="11"/>
              </a:xfrm>
              <a:custGeom>
                <a:avLst/>
                <a:gdLst>
                  <a:gd name="T0" fmla="*/ 128 w 130"/>
                  <a:gd name="T1" fmla="*/ 22 h 22"/>
                  <a:gd name="T2" fmla="*/ 112 w 130"/>
                  <a:gd name="T3" fmla="*/ 19 h 22"/>
                  <a:gd name="T4" fmla="*/ 96 w 130"/>
                  <a:gd name="T5" fmla="*/ 18 h 22"/>
                  <a:gd name="T6" fmla="*/ 63 w 130"/>
                  <a:gd name="T7" fmla="*/ 18 h 22"/>
                  <a:gd name="T8" fmla="*/ 48 w 130"/>
                  <a:gd name="T9" fmla="*/ 16 h 22"/>
                  <a:gd name="T10" fmla="*/ 32 w 130"/>
                  <a:gd name="T11" fmla="*/ 15 h 22"/>
                  <a:gd name="T12" fmla="*/ 24 w 130"/>
                  <a:gd name="T13" fmla="*/ 13 h 22"/>
                  <a:gd name="T14" fmla="*/ 17 w 130"/>
                  <a:gd name="T15" fmla="*/ 10 h 22"/>
                  <a:gd name="T16" fmla="*/ 0 w 130"/>
                  <a:gd name="T17" fmla="*/ 6 h 22"/>
                  <a:gd name="T18" fmla="*/ 3 w 130"/>
                  <a:gd name="T19" fmla="*/ 0 h 22"/>
                  <a:gd name="T20" fmla="*/ 18 w 130"/>
                  <a:gd name="T21" fmla="*/ 4 h 22"/>
                  <a:gd name="T22" fmla="*/ 26 w 130"/>
                  <a:gd name="T23" fmla="*/ 7 h 22"/>
                  <a:gd name="T24" fmla="*/ 33 w 130"/>
                  <a:gd name="T25" fmla="*/ 9 h 22"/>
                  <a:gd name="T26" fmla="*/ 48 w 130"/>
                  <a:gd name="T27" fmla="*/ 10 h 22"/>
                  <a:gd name="T28" fmla="*/ 63 w 130"/>
                  <a:gd name="T29" fmla="*/ 12 h 22"/>
                  <a:gd name="T30" fmla="*/ 96 w 130"/>
                  <a:gd name="T31" fmla="*/ 12 h 22"/>
                  <a:gd name="T32" fmla="*/ 113 w 130"/>
                  <a:gd name="T33" fmla="*/ 13 h 22"/>
                  <a:gd name="T34" fmla="*/ 130 w 130"/>
                  <a:gd name="T35" fmla="*/ 16 h 22"/>
                  <a:gd name="T36" fmla="*/ 128 w 130"/>
                  <a:gd name="T3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22">
                    <a:moveTo>
                      <a:pt x="128" y="22"/>
                    </a:moveTo>
                    <a:lnTo>
                      <a:pt x="112" y="19"/>
                    </a:lnTo>
                    <a:lnTo>
                      <a:pt x="96" y="18"/>
                    </a:lnTo>
                    <a:lnTo>
                      <a:pt x="63" y="18"/>
                    </a:lnTo>
                    <a:lnTo>
                      <a:pt x="48" y="16"/>
                    </a:lnTo>
                    <a:lnTo>
                      <a:pt x="32" y="15"/>
                    </a:lnTo>
                    <a:lnTo>
                      <a:pt x="24" y="13"/>
                    </a:lnTo>
                    <a:lnTo>
                      <a:pt x="17" y="10"/>
                    </a:lnTo>
                    <a:lnTo>
                      <a:pt x="0" y="6"/>
                    </a:lnTo>
                    <a:lnTo>
                      <a:pt x="3" y="0"/>
                    </a:lnTo>
                    <a:lnTo>
                      <a:pt x="18" y="4"/>
                    </a:lnTo>
                    <a:lnTo>
                      <a:pt x="26" y="7"/>
                    </a:lnTo>
                    <a:lnTo>
                      <a:pt x="33" y="9"/>
                    </a:lnTo>
                    <a:lnTo>
                      <a:pt x="48" y="10"/>
                    </a:lnTo>
                    <a:lnTo>
                      <a:pt x="63" y="12"/>
                    </a:lnTo>
                    <a:lnTo>
                      <a:pt x="96" y="12"/>
                    </a:lnTo>
                    <a:lnTo>
                      <a:pt x="113" y="13"/>
                    </a:lnTo>
                    <a:lnTo>
                      <a:pt x="130" y="16"/>
                    </a:lnTo>
                    <a:lnTo>
                      <a:pt x="12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09" name="Freeform 1505"/>
              <p:cNvSpPr>
                <a:spLocks/>
              </p:cNvSpPr>
              <p:nvPr/>
            </p:nvSpPr>
            <p:spPr bwMode="auto">
              <a:xfrm>
                <a:off x="4593" y="1739"/>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0" name="Freeform 1506"/>
              <p:cNvSpPr>
                <a:spLocks/>
              </p:cNvSpPr>
              <p:nvPr/>
            </p:nvSpPr>
            <p:spPr bwMode="auto">
              <a:xfrm>
                <a:off x="4521" y="1631"/>
                <a:ext cx="18" cy="101"/>
              </a:xfrm>
              <a:custGeom>
                <a:avLst/>
                <a:gdLst>
                  <a:gd name="T0" fmla="*/ 13 w 36"/>
                  <a:gd name="T1" fmla="*/ 202 h 202"/>
                  <a:gd name="T2" fmla="*/ 9 w 36"/>
                  <a:gd name="T3" fmla="*/ 190 h 202"/>
                  <a:gd name="T4" fmla="*/ 6 w 36"/>
                  <a:gd name="T5" fmla="*/ 178 h 202"/>
                  <a:gd name="T6" fmla="*/ 3 w 36"/>
                  <a:gd name="T7" fmla="*/ 164 h 202"/>
                  <a:gd name="T8" fmla="*/ 1 w 36"/>
                  <a:gd name="T9" fmla="*/ 152 h 202"/>
                  <a:gd name="T10" fmla="*/ 0 w 36"/>
                  <a:gd name="T11" fmla="*/ 138 h 202"/>
                  <a:gd name="T12" fmla="*/ 0 w 36"/>
                  <a:gd name="T13" fmla="*/ 126 h 202"/>
                  <a:gd name="T14" fmla="*/ 1 w 36"/>
                  <a:gd name="T15" fmla="*/ 113 h 202"/>
                  <a:gd name="T16" fmla="*/ 1 w 36"/>
                  <a:gd name="T17" fmla="*/ 99 h 202"/>
                  <a:gd name="T18" fmla="*/ 4 w 36"/>
                  <a:gd name="T19" fmla="*/ 87 h 202"/>
                  <a:gd name="T20" fmla="*/ 6 w 36"/>
                  <a:gd name="T21" fmla="*/ 74 h 202"/>
                  <a:gd name="T22" fmla="*/ 12 w 36"/>
                  <a:gd name="T23" fmla="*/ 50 h 202"/>
                  <a:gd name="T24" fmla="*/ 16 w 36"/>
                  <a:gd name="T25" fmla="*/ 36 h 202"/>
                  <a:gd name="T26" fmla="*/ 21 w 36"/>
                  <a:gd name="T27" fmla="*/ 24 h 202"/>
                  <a:gd name="T28" fmla="*/ 30 w 36"/>
                  <a:gd name="T29" fmla="*/ 0 h 202"/>
                  <a:gd name="T30" fmla="*/ 36 w 36"/>
                  <a:gd name="T31" fmla="*/ 3 h 202"/>
                  <a:gd name="T32" fmla="*/ 25 w 36"/>
                  <a:gd name="T33" fmla="*/ 27 h 202"/>
                  <a:gd name="T34" fmla="*/ 22 w 36"/>
                  <a:gd name="T35" fmla="*/ 39 h 202"/>
                  <a:gd name="T36" fmla="*/ 18 w 36"/>
                  <a:gd name="T37" fmla="*/ 51 h 202"/>
                  <a:gd name="T38" fmla="*/ 12 w 36"/>
                  <a:gd name="T39" fmla="*/ 75 h 202"/>
                  <a:gd name="T40" fmla="*/ 10 w 36"/>
                  <a:gd name="T41" fmla="*/ 89 h 202"/>
                  <a:gd name="T42" fmla="*/ 7 w 36"/>
                  <a:gd name="T43" fmla="*/ 101 h 202"/>
                  <a:gd name="T44" fmla="*/ 7 w 36"/>
                  <a:gd name="T45" fmla="*/ 113 h 202"/>
                  <a:gd name="T46" fmla="*/ 6 w 36"/>
                  <a:gd name="T47" fmla="*/ 126 h 202"/>
                  <a:gd name="T48" fmla="*/ 6 w 36"/>
                  <a:gd name="T49" fmla="*/ 138 h 202"/>
                  <a:gd name="T50" fmla="*/ 7 w 36"/>
                  <a:gd name="T51" fmla="*/ 151 h 202"/>
                  <a:gd name="T52" fmla="*/ 9 w 36"/>
                  <a:gd name="T53" fmla="*/ 164 h 202"/>
                  <a:gd name="T54" fmla="*/ 12 w 36"/>
                  <a:gd name="T55" fmla="*/ 176 h 202"/>
                  <a:gd name="T56" fmla="*/ 15 w 36"/>
                  <a:gd name="T57" fmla="*/ 188 h 202"/>
                  <a:gd name="T58" fmla="*/ 19 w 36"/>
                  <a:gd name="T59" fmla="*/ 200 h 202"/>
                  <a:gd name="T60" fmla="*/ 13 w 36"/>
                  <a:gd name="T6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02">
                    <a:moveTo>
                      <a:pt x="13" y="202"/>
                    </a:moveTo>
                    <a:lnTo>
                      <a:pt x="9" y="190"/>
                    </a:lnTo>
                    <a:lnTo>
                      <a:pt x="6" y="178"/>
                    </a:lnTo>
                    <a:lnTo>
                      <a:pt x="3" y="164"/>
                    </a:lnTo>
                    <a:lnTo>
                      <a:pt x="1" y="152"/>
                    </a:lnTo>
                    <a:lnTo>
                      <a:pt x="0" y="138"/>
                    </a:lnTo>
                    <a:lnTo>
                      <a:pt x="0" y="126"/>
                    </a:lnTo>
                    <a:lnTo>
                      <a:pt x="1" y="113"/>
                    </a:lnTo>
                    <a:lnTo>
                      <a:pt x="1" y="99"/>
                    </a:lnTo>
                    <a:lnTo>
                      <a:pt x="4" y="87"/>
                    </a:lnTo>
                    <a:lnTo>
                      <a:pt x="6" y="74"/>
                    </a:lnTo>
                    <a:lnTo>
                      <a:pt x="12" y="50"/>
                    </a:lnTo>
                    <a:lnTo>
                      <a:pt x="16" y="36"/>
                    </a:lnTo>
                    <a:lnTo>
                      <a:pt x="21" y="24"/>
                    </a:lnTo>
                    <a:lnTo>
                      <a:pt x="30" y="0"/>
                    </a:lnTo>
                    <a:lnTo>
                      <a:pt x="36" y="3"/>
                    </a:lnTo>
                    <a:lnTo>
                      <a:pt x="25" y="27"/>
                    </a:lnTo>
                    <a:lnTo>
                      <a:pt x="22" y="39"/>
                    </a:lnTo>
                    <a:lnTo>
                      <a:pt x="18" y="51"/>
                    </a:lnTo>
                    <a:lnTo>
                      <a:pt x="12" y="75"/>
                    </a:lnTo>
                    <a:lnTo>
                      <a:pt x="10" y="89"/>
                    </a:lnTo>
                    <a:lnTo>
                      <a:pt x="7" y="101"/>
                    </a:lnTo>
                    <a:lnTo>
                      <a:pt x="7" y="113"/>
                    </a:lnTo>
                    <a:lnTo>
                      <a:pt x="6" y="126"/>
                    </a:lnTo>
                    <a:lnTo>
                      <a:pt x="6" y="138"/>
                    </a:lnTo>
                    <a:lnTo>
                      <a:pt x="7" y="151"/>
                    </a:lnTo>
                    <a:lnTo>
                      <a:pt x="9" y="164"/>
                    </a:lnTo>
                    <a:lnTo>
                      <a:pt x="12" y="176"/>
                    </a:lnTo>
                    <a:lnTo>
                      <a:pt x="15" y="188"/>
                    </a:lnTo>
                    <a:lnTo>
                      <a:pt x="19" y="200"/>
                    </a:lnTo>
                    <a:lnTo>
                      <a:pt x="13"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1" name="Freeform 1507"/>
              <p:cNvSpPr>
                <a:spLocks/>
              </p:cNvSpPr>
              <p:nvPr/>
            </p:nvSpPr>
            <p:spPr bwMode="auto">
              <a:xfrm>
                <a:off x="4528" y="1731"/>
                <a:ext cx="3" cy="3"/>
              </a:xfrm>
              <a:custGeom>
                <a:avLst/>
                <a:gdLst>
                  <a:gd name="T0" fmla="*/ 2 w 6"/>
                  <a:gd name="T1" fmla="*/ 6 h 6"/>
                  <a:gd name="T2" fmla="*/ 0 w 6"/>
                  <a:gd name="T3" fmla="*/ 4 h 6"/>
                  <a:gd name="T4" fmla="*/ 0 w 6"/>
                  <a:gd name="T5" fmla="*/ 3 h 6"/>
                  <a:gd name="T6" fmla="*/ 6 w 6"/>
                  <a:gd name="T7" fmla="*/ 1 h 6"/>
                  <a:gd name="T8" fmla="*/ 5 w 6"/>
                  <a:gd name="T9" fmla="*/ 0 h 6"/>
                  <a:gd name="T10" fmla="*/ 2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2" y="6"/>
                    </a:moveTo>
                    <a:lnTo>
                      <a:pt x="0" y="4"/>
                    </a:lnTo>
                    <a:lnTo>
                      <a:pt x="0" y="3"/>
                    </a:lnTo>
                    <a:lnTo>
                      <a:pt x="6" y="1"/>
                    </a:lnTo>
                    <a:lnTo>
                      <a:pt x="5"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2" name="Freeform 1508"/>
              <p:cNvSpPr>
                <a:spLocks/>
              </p:cNvSpPr>
              <p:nvPr/>
            </p:nvSpPr>
            <p:spPr bwMode="auto">
              <a:xfrm>
                <a:off x="4536" y="1625"/>
                <a:ext cx="8" cy="9"/>
              </a:xfrm>
              <a:custGeom>
                <a:avLst/>
                <a:gdLst>
                  <a:gd name="T0" fmla="*/ 0 w 17"/>
                  <a:gd name="T1" fmla="*/ 12 h 16"/>
                  <a:gd name="T2" fmla="*/ 5 w 17"/>
                  <a:gd name="T3" fmla="*/ 16 h 16"/>
                  <a:gd name="T4" fmla="*/ 17 w 17"/>
                  <a:gd name="T5" fmla="*/ 4 h 16"/>
                  <a:gd name="T6" fmla="*/ 12 w 17"/>
                  <a:gd name="T7" fmla="*/ 0 h 16"/>
                  <a:gd name="T8" fmla="*/ 0 w 17"/>
                  <a:gd name="T9" fmla="*/ 12 h 16"/>
                </a:gdLst>
                <a:ahLst/>
                <a:cxnLst>
                  <a:cxn ang="0">
                    <a:pos x="T0" y="T1"/>
                  </a:cxn>
                  <a:cxn ang="0">
                    <a:pos x="T2" y="T3"/>
                  </a:cxn>
                  <a:cxn ang="0">
                    <a:pos x="T4" y="T5"/>
                  </a:cxn>
                  <a:cxn ang="0">
                    <a:pos x="T6" y="T7"/>
                  </a:cxn>
                  <a:cxn ang="0">
                    <a:pos x="T8" y="T9"/>
                  </a:cxn>
                </a:cxnLst>
                <a:rect l="0" t="0" r="r" b="b"/>
                <a:pathLst>
                  <a:path w="17" h="16">
                    <a:moveTo>
                      <a:pt x="0" y="12"/>
                    </a:moveTo>
                    <a:lnTo>
                      <a:pt x="5" y="16"/>
                    </a:lnTo>
                    <a:lnTo>
                      <a:pt x="17" y="4"/>
                    </a:lnTo>
                    <a:lnTo>
                      <a:pt x="1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3" name="Freeform 1509"/>
              <p:cNvSpPr>
                <a:spLocks/>
              </p:cNvSpPr>
              <p:nvPr/>
            </p:nvSpPr>
            <p:spPr bwMode="auto">
              <a:xfrm>
                <a:off x="4536" y="1631"/>
                <a:ext cx="3" cy="3"/>
              </a:xfrm>
              <a:custGeom>
                <a:avLst/>
                <a:gdLst>
                  <a:gd name="T0" fmla="*/ 0 w 6"/>
                  <a:gd name="T1" fmla="*/ 0 h 4"/>
                  <a:gd name="T2" fmla="*/ 5 w 6"/>
                  <a:gd name="T3" fmla="*/ 4 h 4"/>
                  <a:gd name="T4" fmla="*/ 6 w 6"/>
                  <a:gd name="T5" fmla="*/ 3 h 4"/>
                  <a:gd name="T6" fmla="*/ 0 w 6"/>
                  <a:gd name="T7" fmla="*/ 0 h 4"/>
                </a:gdLst>
                <a:ahLst/>
                <a:cxnLst>
                  <a:cxn ang="0">
                    <a:pos x="T0" y="T1"/>
                  </a:cxn>
                  <a:cxn ang="0">
                    <a:pos x="T2" y="T3"/>
                  </a:cxn>
                  <a:cxn ang="0">
                    <a:pos x="T4" y="T5"/>
                  </a:cxn>
                  <a:cxn ang="0">
                    <a:pos x="T6" y="T7"/>
                  </a:cxn>
                </a:cxnLst>
                <a:rect l="0" t="0" r="r" b="b"/>
                <a:pathLst>
                  <a:path w="6" h="4">
                    <a:moveTo>
                      <a:pt x="0" y="0"/>
                    </a:moveTo>
                    <a:lnTo>
                      <a:pt x="5" y="4"/>
                    </a:ln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4" name="Freeform 1510"/>
              <p:cNvSpPr>
                <a:spLocks/>
              </p:cNvSpPr>
              <p:nvPr/>
            </p:nvSpPr>
            <p:spPr bwMode="auto">
              <a:xfrm>
                <a:off x="4542" y="1625"/>
                <a:ext cx="2" cy="3"/>
              </a:xfrm>
              <a:custGeom>
                <a:avLst/>
                <a:gdLst>
                  <a:gd name="T0" fmla="*/ 5 w 5"/>
                  <a:gd name="T1" fmla="*/ 4 h 4"/>
                  <a:gd name="T2" fmla="*/ 5 w 5"/>
                  <a:gd name="T3" fmla="*/ 3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3"/>
                    </a:ln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5" name="Freeform 1511"/>
              <p:cNvSpPr>
                <a:spLocks/>
              </p:cNvSpPr>
              <p:nvPr/>
            </p:nvSpPr>
            <p:spPr bwMode="auto">
              <a:xfrm>
                <a:off x="4273" y="1054"/>
                <a:ext cx="441" cy="357"/>
              </a:xfrm>
              <a:custGeom>
                <a:avLst/>
                <a:gdLst>
                  <a:gd name="T0" fmla="*/ 771 w 881"/>
                  <a:gd name="T1" fmla="*/ 628 h 714"/>
                  <a:gd name="T2" fmla="*/ 733 w 881"/>
                  <a:gd name="T3" fmla="*/ 620 h 714"/>
                  <a:gd name="T4" fmla="*/ 650 w 881"/>
                  <a:gd name="T5" fmla="*/ 623 h 714"/>
                  <a:gd name="T6" fmla="*/ 465 w 881"/>
                  <a:gd name="T7" fmla="*/ 658 h 714"/>
                  <a:gd name="T8" fmla="*/ 374 w 881"/>
                  <a:gd name="T9" fmla="*/ 658 h 714"/>
                  <a:gd name="T10" fmla="*/ 351 w 881"/>
                  <a:gd name="T11" fmla="*/ 667 h 714"/>
                  <a:gd name="T12" fmla="*/ 309 w 881"/>
                  <a:gd name="T13" fmla="*/ 694 h 714"/>
                  <a:gd name="T14" fmla="*/ 265 w 881"/>
                  <a:gd name="T15" fmla="*/ 709 h 714"/>
                  <a:gd name="T16" fmla="*/ 208 w 881"/>
                  <a:gd name="T17" fmla="*/ 714 h 714"/>
                  <a:gd name="T18" fmla="*/ 152 w 881"/>
                  <a:gd name="T19" fmla="*/ 700 h 714"/>
                  <a:gd name="T20" fmla="*/ 99 w 881"/>
                  <a:gd name="T21" fmla="*/ 673 h 714"/>
                  <a:gd name="T22" fmla="*/ 62 w 881"/>
                  <a:gd name="T23" fmla="*/ 641 h 714"/>
                  <a:gd name="T24" fmla="*/ 28 w 881"/>
                  <a:gd name="T25" fmla="*/ 602 h 714"/>
                  <a:gd name="T26" fmla="*/ 6 w 881"/>
                  <a:gd name="T27" fmla="*/ 557 h 714"/>
                  <a:gd name="T28" fmla="*/ 0 w 881"/>
                  <a:gd name="T29" fmla="*/ 513 h 714"/>
                  <a:gd name="T30" fmla="*/ 13 w 881"/>
                  <a:gd name="T31" fmla="*/ 450 h 714"/>
                  <a:gd name="T32" fmla="*/ 68 w 881"/>
                  <a:gd name="T33" fmla="*/ 348 h 714"/>
                  <a:gd name="T34" fmla="*/ 114 w 881"/>
                  <a:gd name="T35" fmla="*/ 265 h 714"/>
                  <a:gd name="T36" fmla="*/ 114 w 881"/>
                  <a:gd name="T37" fmla="*/ 236 h 714"/>
                  <a:gd name="T38" fmla="*/ 102 w 881"/>
                  <a:gd name="T39" fmla="*/ 195 h 714"/>
                  <a:gd name="T40" fmla="*/ 69 w 881"/>
                  <a:gd name="T41" fmla="*/ 125 h 714"/>
                  <a:gd name="T42" fmla="*/ 68 w 881"/>
                  <a:gd name="T43" fmla="*/ 99 h 714"/>
                  <a:gd name="T44" fmla="*/ 81 w 881"/>
                  <a:gd name="T45" fmla="*/ 85 h 714"/>
                  <a:gd name="T46" fmla="*/ 139 w 881"/>
                  <a:gd name="T47" fmla="*/ 40 h 714"/>
                  <a:gd name="T48" fmla="*/ 173 w 881"/>
                  <a:gd name="T49" fmla="*/ 22 h 714"/>
                  <a:gd name="T50" fmla="*/ 208 w 881"/>
                  <a:gd name="T51" fmla="*/ 22 h 714"/>
                  <a:gd name="T52" fmla="*/ 222 w 881"/>
                  <a:gd name="T53" fmla="*/ 36 h 714"/>
                  <a:gd name="T54" fmla="*/ 240 w 881"/>
                  <a:gd name="T55" fmla="*/ 70 h 714"/>
                  <a:gd name="T56" fmla="*/ 235 w 881"/>
                  <a:gd name="T57" fmla="*/ 36 h 714"/>
                  <a:gd name="T58" fmla="*/ 238 w 881"/>
                  <a:gd name="T59" fmla="*/ 16 h 714"/>
                  <a:gd name="T60" fmla="*/ 256 w 881"/>
                  <a:gd name="T61" fmla="*/ 4 h 714"/>
                  <a:gd name="T62" fmla="*/ 317 w 881"/>
                  <a:gd name="T63" fmla="*/ 0 h 714"/>
                  <a:gd name="T64" fmla="*/ 345 w 881"/>
                  <a:gd name="T65" fmla="*/ 7 h 714"/>
                  <a:gd name="T66" fmla="*/ 360 w 881"/>
                  <a:gd name="T67" fmla="*/ 25 h 714"/>
                  <a:gd name="T68" fmla="*/ 370 w 881"/>
                  <a:gd name="T69" fmla="*/ 82 h 714"/>
                  <a:gd name="T70" fmla="*/ 379 w 881"/>
                  <a:gd name="T71" fmla="*/ 162 h 714"/>
                  <a:gd name="T72" fmla="*/ 406 w 881"/>
                  <a:gd name="T73" fmla="*/ 170 h 714"/>
                  <a:gd name="T74" fmla="*/ 484 w 881"/>
                  <a:gd name="T75" fmla="*/ 170 h 714"/>
                  <a:gd name="T76" fmla="*/ 546 w 881"/>
                  <a:gd name="T77" fmla="*/ 182 h 714"/>
                  <a:gd name="T78" fmla="*/ 602 w 881"/>
                  <a:gd name="T79" fmla="*/ 207 h 714"/>
                  <a:gd name="T80" fmla="*/ 650 w 881"/>
                  <a:gd name="T81" fmla="*/ 236 h 714"/>
                  <a:gd name="T82" fmla="*/ 665 w 881"/>
                  <a:gd name="T83" fmla="*/ 236 h 714"/>
                  <a:gd name="T84" fmla="*/ 683 w 881"/>
                  <a:gd name="T85" fmla="*/ 215 h 714"/>
                  <a:gd name="T86" fmla="*/ 717 w 881"/>
                  <a:gd name="T87" fmla="*/ 138 h 714"/>
                  <a:gd name="T88" fmla="*/ 739 w 881"/>
                  <a:gd name="T89" fmla="*/ 99 h 714"/>
                  <a:gd name="T90" fmla="*/ 757 w 881"/>
                  <a:gd name="T91" fmla="*/ 85 h 714"/>
                  <a:gd name="T92" fmla="*/ 780 w 881"/>
                  <a:gd name="T93" fmla="*/ 82 h 714"/>
                  <a:gd name="T94" fmla="*/ 810 w 881"/>
                  <a:gd name="T95" fmla="*/ 93 h 714"/>
                  <a:gd name="T96" fmla="*/ 845 w 881"/>
                  <a:gd name="T97" fmla="*/ 120 h 714"/>
                  <a:gd name="T98" fmla="*/ 872 w 881"/>
                  <a:gd name="T99" fmla="*/ 155 h 714"/>
                  <a:gd name="T100" fmla="*/ 881 w 881"/>
                  <a:gd name="T101" fmla="*/ 186 h 714"/>
                  <a:gd name="T102" fmla="*/ 875 w 881"/>
                  <a:gd name="T103" fmla="*/ 215 h 714"/>
                  <a:gd name="T104" fmla="*/ 845 w 881"/>
                  <a:gd name="T105" fmla="*/ 275 h 714"/>
                  <a:gd name="T106" fmla="*/ 821 w 881"/>
                  <a:gd name="T107" fmla="*/ 325 h 714"/>
                  <a:gd name="T108" fmla="*/ 812 w 881"/>
                  <a:gd name="T109" fmla="*/ 378 h 714"/>
                  <a:gd name="T110" fmla="*/ 821 w 881"/>
                  <a:gd name="T111" fmla="*/ 418 h 714"/>
                  <a:gd name="T112" fmla="*/ 853 w 881"/>
                  <a:gd name="T113" fmla="*/ 486 h 714"/>
                  <a:gd name="T114" fmla="*/ 845 w 881"/>
                  <a:gd name="T115" fmla="*/ 522 h 714"/>
                  <a:gd name="T116" fmla="*/ 803 w 881"/>
                  <a:gd name="T117" fmla="*/ 551 h 714"/>
                  <a:gd name="T118" fmla="*/ 792 w 881"/>
                  <a:gd name="T119" fmla="*/ 569 h 714"/>
                  <a:gd name="T120" fmla="*/ 786 w 881"/>
                  <a:gd name="T121" fmla="*/ 619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1" h="714">
                    <a:moveTo>
                      <a:pt x="785" y="638"/>
                    </a:moveTo>
                    <a:lnTo>
                      <a:pt x="780" y="634"/>
                    </a:lnTo>
                    <a:lnTo>
                      <a:pt x="776" y="631"/>
                    </a:lnTo>
                    <a:lnTo>
                      <a:pt x="771" y="628"/>
                    </a:lnTo>
                    <a:lnTo>
                      <a:pt x="765" y="626"/>
                    </a:lnTo>
                    <a:lnTo>
                      <a:pt x="750" y="622"/>
                    </a:lnTo>
                    <a:lnTo>
                      <a:pt x="742" y="620"/>
                    </a:lnTo>
                    <a:lnTo>
                      <a:pt x="733" y="620"/>
                    </a:lnTo>
                    <a:lnTo>
                      <a:pt x="715" y="619"/>
                    </a:lnTo>
                    <a:lnTo>
                      <a:pt x="694" y="619"/>
                    </a:lnTo>
                    <a:lnTo>
                      <a:pt x="673" y="620"/>
                    </a:lnTo>
                    <a:lnTo>
                      <a:pt x="650" y="623"/>
                    </a:lnTo>
                    <a:lnTo>
                      <a:pt x="626" y="626"/>
                    </a:lnTo>
                    <a:lnTo>
                      <a:pt x="602" y="629"/>
                    </a:lnTo>
                    <a:lnTo>
                      <a:pt x="554" y="638"/>
                    </a:lnTo>
                    <a:lnTo>
                      <a:pt x="465" y="658"/>
                    </a:lnTo>
                    <a:lnTo>
                      <a:pt x="451" y="659"/>
                    </a:lnTo>
                    <a:lnTo>
                      <a:pt x="434" y="661"/>
                    </a:lnTo>
                    <a:lnTo>
                      <a:pt x="401" y="659"/>
                    </a:lnTo>
                    <a:lnTo>
                      <a:pt x="374" y="658"/>
                    </a:lnTo>
                    <a:lnTo>
                      <a:pt x="365" y="658"/>
                    </a:lnTo>
                    <a:lnTo>
                      <a:pt x="362" y="658"/>
                    </a:lnTo>
                    <a:lnTo>
                      <a:pt x="360" y="659"/>
                    </a:lnTo>
                    <a:lnTo>
                      <a:pt x="351" y="667"/>
                    </a:lnTo>
                    <a:lnTo>
                      <a:pt x="341" y="676"/>
                    </a:lnTo>
                    <a:lnTo>
                      <a:pt x="330" y="682"/>
                    </a:lnTo>
                    <a:lnTo>
                      <a:pt x="320" y="688"/>
                    </a:lnTo>
                    <a:lnTo>
                      <a:pt x="309" y="694"/>
                    </a:lnTo>
                    <a:lnTo>
                      <a:pt x="299" y="698"/>
                    </a:lnTo>
                    <a:lnTo>
                      <a:pt x="288" y="703"/>
                    </a:lnTo>
                    <a:lnTo>
                      <a:pt x="276" y="706"/>
                    </a:lnTo>
                    <a:lnTo>
                      <a:pt x="265" y="709"/>
                    </a:lnTo>
                    <a:lnTo>
                      <a:pt x="255" y="712"/>
                    </a:lnTo>
                    <a:lnTo>
                      <a:pt x="231" y="714"/>
                    </a:lnTo>
                    <a:lnTo>
                      <a:pt x="220" y="714"/>
                    </a:lnTo>
                    <a:lnTo>
                      <a:pt x="208" y="714"/>
                    </a:lnTo>
                    <a:lnTo>
                      <a:pt x="197" y="712"/>
                    </a:lnTo>
                    <a:lnTo>
                      <a:pt x="185" y="711"/>
                    </a:lnTo>
                    <a:lnTo>
                      <a:pt x="163" y="705"/>
                    </a:lnTo>
                    <a:lnTo>
                      <a:pt x="152" y="700"/>
                    </a:lnTo>
                    <a:lnTo>
                      <a:pt x="142" y="697"/>
                    </a:lnTo>
                    <a:lnTo>
                      <a:pt x="121" y="686"/>
                    </a:lnTo>
                    <a:lnTo>
                      <a:pt x="110" y="680"/>
                    </a:lnTo>
                    <a:lnTo>
                      <a:pt x="99" y="673"/>
                    </a:lnTo>
                    <a:lnTo>
                      <a:pt x="89" y="667"/>
                    </a:lnTo>
                    <a:lnTo>
                      <a:pt x="80" y="659"/>
                    </a:lnTo>
                    <a:lnTo>
                      <a:pt x="71" y="650"/>
                    </a:lnTo>
                    <a:lnTo>
                      <a:pt x="62" y="641"/>
                    </a:lnTo>
                    <a:lnTo>
                      <a:pt x="53" y="632"/>
                    </a:lnTo>
                    <a:lnTo>
                      <a:pt x="44" y="623"/>
                    </a:lnTo>
                    <a:lnTo>
                      <a:pt x="36" y="613"/>
                    </a:lnTo>
                    <a:lnTo>
                      <a:pt x="28" y="602"/>
                    </a:lnTo>
                    <a:lnTo>
                      <a:pt x="21" y="590"/>
                    </a:lnTo>
                    <a:lnTo>
                      <a:pt x="15" y="579"/>
                    </a:lnTo>
                    <a:lnTo>
                      <a:pt x="10" y="569"/>
                    </a:lnTo>
                    <a:lnTo>
                      <a:pt x="6" y="557"/>
                    </a:lnTo>
                    <a:lnTo>
                      <a:pt x="3" y="546"/>
                    </a:lnTo>
                    <a:lnTo>
                      <a:pt x="1" y="536"/>
                    </a:lnTo>
                    <a:lnTo>
                      <a:pt x="0" y="525"/>
                    </a:lnTo>
                    <a:lnTo>
                      <a:pt x="0" y="513"/>
                    </a:lnTo>
                    <a:lnTo>
                      <a:pt x="0" y="503"/>
                    </a:lnTo>
                    <a:lnTo>
                      <a:pt x="1" y="492"/>
                    </a:lnTo>
                    <a:lnTo>
                      <a:pt x="6" y="471"/>
                    </a:lnTo>
                    <a:lnTo>
                      <a:pt x="13" y="450"/>
                    </a:lnTo>
                    <a:lnTo>
                      <a:pt x="21" y="429"/>
                    </a:lnTo>
                    <a:lnTo>
                      <a:pt x="31" y="408"/>
                    </a:lnTo>
                    <a:lnTo>
                      <a:pt x="44" y="388"/>
                    </a:lnTo>
                    <a:lnTo>
                      <a:pt x="68" y="348"/>
                    </a:lnTo>
                    <a:lnTo>
                      <a:pt x="92" y="307"/>
                    </a:lnTo>
                    <a:lnTo>
                      <a:pt x="104" y="287"/>
                    </a:lnTo>
                    <a:lnTo>
                      <a:pt x="113" y="268"/>
                    </a:lnTo>
                    <a:lnTo>
                      <a:pt x="114" y="265"/>
                    </a:lnTo>
                    <a:lnTo>
                      <a:pt x="116" y="260"/>
                    </a:lnTo>
                    <a:lnTo>
                      <a:pt x="116" y="253"/>
                    </a:lnTo>
                    <a:lnTo>
                      <a:pt x="116" y="245"/>
                    </a:lnTo>
                    <a:lnTo>
                      <a:pt x="114" y="236"/>
                    </a:lnTo>
                    <a:lnTo>
                      <a:pt x="113" y="227"/>
                    </a:lnTo>
                    <a:lnTo>
                      <a:pt x="110" y="216"/>
                    </a:lnTo>
                    <a:lnTo>
                      <a:pt x="107" y="206"/>
                    </a:lnTo>
                    <a:lnTo>
                      <a:pt x="102" y="195"/>
                    </a:lnTo>
                    <a:lnTo>
                      <a:pt x="92" y="174"/>
                    </a:lnTo>
                    <a:lnTo>
                      <a:pt x="81" y="153"/>
                    </a:lnTo>
                    <a:lnTo>
                      <a:pt x="72" y="134"/>
                    </a:lnTo>
                    <a:lnTo>
                      <a:pt x="69" y="125"/>
                    </a:lnTo>
                    <a:lnTo>
                      <a:pt x="66" y="116"/>
                    </a:lnTo>
                    <a:lnTo>
                      <a:pt x="66" y="108"/>
                    </a:lnTo>
                    <a:lnTo>
                      <a:pt x="66" y="102"/>
                    </a:lnTo>
                    <a:lnTo>
                      <a:pt x="68" y="99"/>
                    </a:lnTo>
                    <a:lnTo>
                      <a:pt x="69" y="96"/>
                    </a:lnTo>
                    <a:lnTo>
                      <a:pt x="71" y="93"/>
                    </a:lnTo>
                    <a:lnTo>
                      <a:pt x="74" y="91"/>
                    </a:lnTo>
                    <a:lnTo>
                      <a:pt x="81" y="85"/>
                    </a:lnTo>
                    <a:lnTo>
                      <a:pt x="89" y="79"/>
                    </a:lnTo>
                    <a:lnTo>
                      <a:pt x="105" y="66"/>
                    </a:lnTo>
                    <a:lnTo>
                      <a:pt x="122" y="52"/>
                    </a:lnTo>
                    <a:lnTo>
                      <a:pt x="139" y="40"/>
                    </a:lnTo>
                    <a:lnTo>
                      <a:pt x="146" y="34"/>
                    </a:lnTo>
                    <a:lnTo>
                      <a:pt x="155" y="30"/>
                    </a:lnTo>
                    <a:lnTo>
                      <a:pt x="164" y="25"/>
                    </a:lnTo>
                    <a:lnTo>
                      <a:pt x="173" y="22"/>
                    </a:lnTo>
                    <a:lnTo>
                      <a:pt x="181" y="21"/>
                    </a:lnTo>
                    <a:lnTo>
                      <a:pt x="190" y="19"/>
                    </a:lnTo>
                    <a:lnTo>
                      <a:pt x="199" y="21"/>
                    </a:lnTo>
                    <a:lnTo>
                      <a:pt x="208" y="22"/>
                    </a:lnTo>
                    <a:lnTo>
                      <a:pt x="211" y="24"/>
                    </a:lnTo>
                    <a:lnTo>
                      <a:pt x="214" y="25"/>
                    </a:lnTo>
                    <a:lnTo>
                      <a:pt x="219" y="30"/>
                    </a:lnTo>
                    <a:lnTo>
                      <a:pt x="222" y="36"/>
                    </a:lnTo>
                    <a:lnTo>
                      <a:pt x="226" y="42"/>
                    </a:lnTo>
                    <a:lnTo>
                      <a:pt x="232" y="58"/>
                    </a:lnTo>
                    <a:lnTo>
                      <a:pt x="240" y="73"/>
                    </a:lnTo>
                    <a:lnTo>
                      <a:pt x="240" y="70"/>
                    </a:lnTo>
                    <a:lnTo>
                      <a:pt x="238" y="61"/>
                    </a:lnTo>
                    <a:lnTo>
                      <a:pt x="237" y="51"/>
                    </a:lnTo>
                    <a:lnTo>
                      <a:pt x="235" y="42"/>
                    </a:lnTo>
                    <a:lnTo>
                      <a:pt x="235" y="36"/>
                    </a:lnTo>
                    <a:lnTo>
                      <a:pt x="235" y="31"/>
                    </a:lnTo>
                    <a:lnTo>
                      <a:pt x="235" y="25"/>
                    </a:lnTo>
                    <a:lnTo>
                      <a:pt x="237" y="21"/>
                    </a:lnTo>
                    <a:lnTo>
                      <a:pt x="238" y="16"/>
                    </a:lnTo>
                    <a:lnTo>
                      <a:pt x="241" y="13"/>
                    </a:lnTo>
                    <a:lnTo>
                      <a:pt x="246" y="10"/>
                    </a:lnTo>
                    <a:lnTo>
                      <a:pt x="250" y="7"/>
                    </a:lnTo>
                    <a:lnTo>
                      <a:pt x="256" y="4"/>
                    </a:lnTo>
                    <a:lnTo>
                      <a:pt x="264" y="3"/>
                    </a:lnTo>
                    <a:lnTo>
                      <a:pt x="290" y="1"/>
                    </a:lnTo>
                    <a:lnTo>
                      <a:pt x="303" y="0"/>
                    </a:lnTo>
                    <a:lnTo>
                      <a:pt x="317" y="0"/>
                    </a:lnTo>
                    <a:lnTo>
                      <a:pt x="330" y="1"/>
                    </a:lnTo>
                    <a:lnTo>
                      <a:pt x="335" y="3"/>
                    </a:lnTo>
                    <a:lnTo>
                      <a:pt x="341" y="6"/>
                    </a:lnTo>
                    <a:lnTo>
                      <a:pt x="345" y="7"/>
                    </a:lnTo>
                    <a:lnTo>
                      <a:pt x="350" y="10"/>
                    </a:lnTo>
                    <a:lnTo>
                      <a:pt x="354" y="15"/>
                    </a:lnTo>
                    <a:lnTo>
                      <a:pt x="357" y="18"/>
                    </a:lnTo>
                    <a:lnTo>
                      <a:pt x="360" y="25"/>
                    </a:lnTo>
                    <a:lnTo>
                      <a:pt x="364" y="34"/>
                    </a:lnTo>
                    <a:lnTo>
                      <a:pt x="365" y="45"/>
                    </a:lnTo>
                    <a:lnTo>
                      <a:pt x="367" y="57"/>
                    </a:lnTo>
                    <a:lnTo>
                      <a:pt x="370" y="82"/>
                    </a:lnTo>
                    <a:lnTo>
                      <a:pt x="373" y="108"/>
                    </a:lnTo>
                    <a:lnTo>
                      <a:pt x="374" y="134"/>
                    </a:lnTo>
                    <a:lnTo>
                      <a:pt x="377" y="155"/>
                    </a:lnTo>
                    <a:lnTo>
                      <a:pt x="379" y="162"/>
                    </a:lnTo>
                    <a:lnTo>
                      <a:pt x="380" y="168"/>
                    </a:lnTo>
                    <a:lnTo>
                      <a:pt x="382" y="171"/>
                    </a:lnTo>
                    <a:lnTo>
                      <a:pt x="385" y="173"/>
                    </a:lnTo>
                    <a:lnTo>
                      <a:pt x="406" y="170"/>
                    </a:lnTo>
                    <a:lnTo>
                      <a:pt x="427" y="168"/>
                    </a:lnTo>
                    <a:lnTo>
                      <a:pt x="448" y="168"/>
                    </a:lnTo>
                    <a:lnTo>
                      <a:pt x="466" y="168"/>
                    </a:lnTo>
                    <a:lnTo>
                      <a:pt x="484" y="170"/>
                    </a:lnTo>
                    <a:lnTo>
                      <a:pt x="501" y="171"/>
                    </a:lnTo>
                    <a:lnTo>
                      <a:pt x="517" y="174"/>
                    </a:lnTo>
                    <a:lnTo>
                      <a:pt x="533" y="177"/>
                    </a:lnTo>
                    <a:lnTo>
                      <a:pt x="546" y="182"/>
                    </a:lnTo>
                    <a:lnTo>
                      <a:pt x="561" y="188"/>
                    </a:lnTo>
                    <a:lnTo>
                      <a:pt x="575" y="194"/>
                    </a:lnTo>
                    <a:lnTo>
                      <a:pt x="588" y="200"/>
                    </a:lnTo>
                    <a:lnTo>
                      <a:pt x="602" y="207"/>
                    </a:lnTo>
                    <a:lnTo>
                      <a:pt x="616" y="215"/>
                    </a:lnTo>
                    <a:lnTo>
                      <a:pt x="641" y="233"/>
                    </a:lnTo>
                    <a:lnTo>
                      <a:pt x="646" y="235"/>
                    </a:lnTo>
                    <a:lnTo>
                      <a:pt x="650" y="236"/>
                    </a:lnTo>
                    <a:lnTo>
                      <a:pt x="655" y="238"/>
                    </a:lnTo>
                    <a:lnTo>
                      <a:pt x="658" y="238"/>
                    </a:lnTo>
                    <a:lnTo>
                      <a:pt x="662" y="238"/>
                    </a:lnTo>
                    <a:lnTo>
                      <a:pt x="665" y="236"/>
                    </a:lnTo>
                    <a:lnTo>
                      <a:pt x="671" y="230"/>
                    </a:lnTo>
                    <a:lnTo>
                      <a:pt x="674" y="227"/>
                    </a:lnTo>
                    <a:lnTo>
                      <a:pt x="677" y="224"/>
                    </a:lnTo>
                    <a:lnTo>
                      <a:pt x="683" y="215"/>
                    </a:lnTo>
                    <a:lnTo>
                      <a:pt x="690" y="203"/>
                    </a:lnTo>
                    <a:lnTo>
                      <a:pt x="696" y="191"/>
                    </a:lnTo>
                    <a:lnTo>
                      <a:pt x="706" y="165"/>
                    </a:lnTo>
                    <a:lnTo>
                      <a:pt x="717" y="138"/>
                    </a:lnTo>
                    <a:lnTo>
                      <a:pt x="723" y="126"/>
                    </a:lnTo>
                    <a:lnTo>
                      <a:pt x="729" y="114"/>
                    </a:lnTo>
                    <a:lnTo>
                      <a:pt x="736" y="103"/>
                    </a:lnTo>
                    <a:lnTo>
                      <a:pt x="739" y="99"/>
                    </a:lnTo>
                    <a:lnTo>
                      <a:pt x="744" y="94"/>
                    </a:lnTo>
                    <a:lnTo>
                      <a:pt x="747" y="90"/>
                    </a:lnTo>
                    <a:lnTo>
                      <a:pt x="753" y="87"/>
                    </a:lnTo>
                    <a:lnTo>
                      <a:pt x="757" y="85"/>
                    </a:lnTo>
                    <a:lnTo>
                      <a:pt x="762" y="84"/>
                    </a:lnTo>
                    <a:lnTo>
                      <a:pt x="768" y="82"/>
                    </a:lnTo>
                    <a:lnTo>
                      <a:pt x="774" y="82"/>
                    </a:lnTo>
                    <a:lnTo>
                      <a:pt x="780" y="82"/>
                    </a:lnTo>
                    <a:lnTo>
                      <a:pt x="786" y="84"/>
                    </a:lnTo>
                    <a:lnTo>
                      <a:pt x="792" y="85"/>
                    </a:lnTo>
                    <a:lnTo>
                      <a:pt x="798" y="87"/>
                    </a:lnTo>
                    <a:lnTo>
                      <a:pt x="810" y="93"/>
                    </a:lnTo>
                    <a:lnTo>
                      <a:pt x="822" y="100"/>
                    </a:lnTo>
                    <a:lnTo>
                      <a:pt x="828" y="105"/>
                    </a:lnTo>
                    <a:lnTo>
                      <a:pt x="834" y="110"/>
                    </a:lnTo>
                    <a:lnTo>
                      <a:pt x="845" y="120"/>
                    </a:lnTo>
                    <a:lnTo>
                      <a:pt x="856" y="131"/>
                    </a:lnTo>
                    <a:lnTo>
                      <a:pt x="865" y="143"/>
                    </a:lnTo>
                    <a:lnTo>
                      <a:pt x="868" y="149"/>
                    </a:lnTo>
                    <a:lnTo>
                      <a:pt x="872" y="155"/>
                    </a:lnTo>
                    <a:lnTo>
                      <a:pt x="875" y="162"/>
                    </a:lnTo>
                    <a:lnTo>
                      <a:pt x="877" y="168"/>
                    </a:lnTo>
                    <a:lnTo>
                      <a:pt x="880" y="180"/>
                    </a:lnTo>
                    <a:lnTo>
                      <a:pt x="881" y="186"/>
                    </a:lnTo>
                    <a:lnTo>
                      <a:pt x="881" y="192"/>
                    </a:lnTo>
                    <a:lnTo>
                      <a:pt x="881" y="198"/>
                    </a:lnTo>
                    <a:lnTo>
                      <a:pt x="880" y="204"/>
                    </a:lnTo>
                    <a:lnTo>
                      <a:pt x="875" y="215"/>
                    </a:lnTo>
                    <a:lnTo>
                      <a:pt x="871" y="227"/>
                    </a:lnTo>
                    <a:lnTo>
                      <a:pt x="865" y="239"/>
                    </a:lnTo>
                    <a:lnTo>
                      <a:pt x="859" y="251"/>
                    </a:lnTo>
                    <a:lnTo>
                      <a:pt x="845" y="275"/>
                    </a:lnTo>
                    <a:lnTo>
                      <a:pt x="839" y="287"/>
                    </a:lnTo>
                    <a:lnTo>
                      <a:pt x="833" y="301"/>
                    </a:lnTo>
                    <a:lnTo>
                      <a:pt x="827" y="313"/>
                    </a:lnTo>
                    <a:lnTo>
                      <a:pt x="821" y="325"/>
                    </a:lnTo>
                    <a:lnTo>
                      <a:pt x="816" y="338"/>
                    </a:lnTo>
                    <a:lnTo>
                      <a:pt x="813" y="351"/>
                    </a:lnTo>
                    <a:lnTo>
                      <a:pt x="812" y="364"/>
                    </a:lnTo>
                    <a:lnTo>
                      <a:pt x="812" y="378"/>
                    </a:lnTo>
                    <a:lnTo>
                      <a:pt x="812" y="384"/>
                    </a:lnTo>
                    <a:lnTo>
                      <a:pt x="813" y="391"/>
                    </a:lnTo>
                    <a:lnTo>
                      <a:pt x="816" y="405"/>
                    </a:lnTo>
                    <a:lnTo>
                      <a:pt x="821" y="418"/>
                    </a:lnTo>
                    <a:lnTo>
                      <a:pt x="827" y="432"/>
                    </a:lnTo>
                    <a:lnTo>
                      <a:pt x="840" y="459"/>
                    </a:lnTo>
                    <a:lnTo>
                      <a:pt x="846" y="473"/>
                    </a:lnTo>
                    <a:lnTo>
                      <a:pt x="853" y="486"/>
                    </a:lnTo>
                    <a:lnTo>
                      <a:pt x="859" y="500"/>
                    </a:lnTo>
                    <a:lnTo>
                      <a:pt x="863" y="515"/>
                    </a:lnTo>
                    <a:lnTo>
                      <a:pt x="854" y="518"/>
                    </a:lnTo>
                    <a:lnTo>
                      <a:pt x="845" y="522"/>
                    </a:lnTo>
                    <a:lnTo>
                      <a:pt x="834" y="527"/>
                    </a:lnTo>
                    <a:lnTo>
                      <a:pt x="822" y="534"/>
                    </a:lnTo>
                    <a:lnTo>
                      <a:pt x="812" y="542"/>
                    </a:lnTo>
                    <a:lnTo>
                      <a:pt x="803" y="551"/>
                    </a:lnTo>
                    <a:lnTo>
                      <a:pt x="798" y="555"/>
                    </a:lnTo>
                    <a:lnTo>
                      <a:pt x="795" y="560"/>
                    </a:lnTo>
                    <a:lnTo>
                      <a:pt x="794" y="564"/>
                    </a:lnTo>
                    <a:lnTo>
                      <a:pt x="792" y="569"/>
                    </a:lnTo>
                    <a:lnTo>
                      <a:pt x="789" y="579"/>
                    </a:lnTo>
                    <a:lnTo>
                      <a:pt x="788" y="589"/>
                    </a:lnTo>
                    <a:lnTo>
                      <a:pt x="786" y="599"/>
                    </a:lnTo>
                    <a:lnTo>
                      <a:pt x="786" y="619"/>
                    </a:lnTo>
                    <a:lnTo>
                      <a:pt x="786" y="638"/>
                    </a:lnTo>
                    <a:lnTo>
                      <a:pt x="785" y="638"/>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6" name="Freeform 1512"/>
              <p:cNvSpPr>
                <a:spLocks/>
              </p:cNvSpPr>
              <p:nvPr/>
            </p:nvSpPr>
            <p:spPr bwMode="auto">
              <a:xfrm>
                <a:off x="4505" y="1362"/>
                <a:ext cx="162" cy="22"/>
              </a:xfrm>
              <a:custGeom>
                <a:avLst/>
                <a:gdLst>
                  <a:gd name="T0" fmla="*/ 320 w 325"/>
                  <a:gd name="T1" fmla="*/ 25 h 45"/>
                  <a:gd name="T2" fmla="*/ 316 w 325"/>
                  <a:gd name="T3" fmla="*/ 21 h 45"/>
                  <a:gd name="T4" fmla="*/ 311 w 325"/>
                  <a:gd name="T5" fmla="*/ 18 h 45"/>
                  <a:gd name="T6" fmla="*/ 306 w 325"/>
                  <a:gd name="T7" fmla="*/ 15 h 45"/>
                  <a:gd name="T8" fmla="*/ 300 w 325"/>
                  <a:gd name="T9" fmla="*/ 13 h 45"/>
                  <a:gd name="T10" fmla="*/ 287 w 325"/>
                  <a:gd name="T11" fmla="*/ 9 h 45"/>
                  <a:gd name="T12" fmla="*/ 278 w 325"/>
                  <a:gd name="T13" fmla="*/ 7 h 45"/>
                  <a:gd name="T14" fmla="*/ 270 w 325"/>
                  <a:gd name="T15" fmla="*/ 7 h 45"/>
                  <a:gd name="T16" fmla="*/ 252 w 325"/>
                  <a:gd name="T17" fmla="*/ 6 h 45"/>
                  <a:gd name="T18" fmla="*/ 233 w 325"/>
                  <a:gd name="T19" fmla="*/ 6 h 45"/>
                  <a:gd name="T20" fmla="*/ 210 w 325"/>
                  <a:gd name="T21" fmla="*/ 7 h 45"/>
                  <a:gd name="T22" fmla="*/ 187 w 325"/>
                  <a:gd name="T23" fmla="*/ 10 h 45"/>
                  <a:gd name="T24" fmla="*/ 165 w 325"/>
                  <a:gd name="T25" fmla="*/ 13 h 45"/>
                  <a:gd name="T26" fmla="*/ 140 w 325"/>
                  <a:gd name="T27" fmla="*/ 16 h 45"/>
                  <a:gd name="T28" fmla="*/ 92 w 325"/>
                  <a:gd name="T29" fmla="*/ 25 h 45"/>
                  <a:gd name="T30" fmla="*/ 2 w 325"/>
                  <a:gd name="T31" fmla="*/ 45 h 45"/>
                  <a:gd name="T32" fmla="*/ 0 w 325"/>
                  <a:gd name="T33" fmla="*/ 39 h 45"/>
                  <a:gd name="T34" fmla="*/ 91 w 325"/>
                  <a:gd name="T35" fmla="*/ 19 h 45"/>
                  <a:gd name="T36" fmla="*/ 139 w 325"/>
                  <a:gd name="T37" fmla="*/ 10 h 45"/>
                  <a:gd name="T38" fmla="*/ 163 w 325"/>
                  <a:gd name="T39" fmla="*/ 7 h 45"/>
                  <a:gd name="T40" fmla="*/ 186 w 325"/>
                  <a:gd name="T41" fmla="*/ 4 h 45"/>
                  <a:gd name="T42" fmla="*/ 210 w 325"/>
                  <a:gd name="T43" fmla="*/ 1 h 45"/>
                  <a:gd name="T44" fmla="*/ 231 w 325"/>
                  <a:gd name="T45" fmla="*/ 0 h 45"/>
                  <a:gd name="T46" fmla="*/ 252 w 325"/>
                  <a:gd name="T47" fmla="*/ 0 h 45"/>
                  <a:gd name="T48" fmla="*/ 272 w 325"/>
                  <a:gd name="T49" fmla="*/ 1 h 45"/>
                  <a:gd name="T50" fmla="*/ 279 w 325"/>
                  <a:gd name="T51" fmla="*/ 1 h 45"/>
                  <a:gd name="T52" fmla="*/ 288 w 325"/>
                  <a:gd name="T53" fmla="*/ 3 h 45"/>
                  <a:gd name="T54" fmla="*/ 302 w 325"/>
                  <a:gd name="T55" fmla="*/ 7 h 45"/>
                  <a:gd name="T56" fmla="*/ 310 w 325"/>
                  <a:gd name="T57" fmla="*/ 9 h 45"/>
                  <a:gd name="T58" fmla="*/ 316 w 325"/>
                  <a:gd name="T59" fmla="*/ 12 h 45"/>
                  <a:gd name="T60" fmla="*/ 320 w 325"/>
                  <a:gd name="T61" fmla="*/ 16 h 45"/>
                  <a:gd name="T62" fmla="*/ 325 w 325"/>
                  <a:gd name="T63" fmla="*/ 21 h 45"/>
                  <a:gd name="T64" fmla="*/ 320 w 325"/>
                  <a:gd name="T6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5" h="45">
                    <a:moveTo>
                      <a:pt x="320" y="25"/>
                    </a:moveTo>
                    <a:lnTo>
                      <a:pt x="316" y="21"/>
                    </a:lnTo>
                    <a:lnTo>
                      <a:pt x="311" y="18"/>
                    </a:lnTo>
                    <a:lnTo>
                      <a:pt x="306" y="15"/>
                    </a:lnTo>
                    <a:lnTo>
                      <a:pt x="300" y="13"/>
                    </a:lnTo>
                    <a:lnTo>
                      <a:pt x="287" y="9"/>
                    </a:lnTo>
                    <a:lnTo>
                      <a:pt x="278" y="7"/>
                    </a:lnTo>
                    <a:lnTo>
                      <a:pt x="270" y="7"/>
                    </a:lnTo>
                    <a:lnTo>
                      <a:pt x="252" y="6"/>
                    </a:lnTo>
                    <a:lnTo>
                      <a:pt x="233" y="6"/>
                    </a:lnTo>
                    <a:lnTo>
                      <a:pt x="210" y="7"/>
                    </a:lnTo>
                    <a:lnTo>
                      <a:pt x="187" y="10"/>
                    </a:lnTo>
                    <a:lnTo>
                      <a:pt x="165" y="13"/>
                    </a:lnTo>
                    <a:lnTo>
                      <a:pt x="140" y="16"/>
                    </a:lnTo>
                    <a:lnTo>
                      <a:pt x="92" y="25"/>
                    </a:lnTo>
                    <a:lnTo>
                      <a:pt x="2" y="45"/>
                    </a:lnTo>
                    <a:lnTo>
                      <a:pt x="0" y="39"/>
                    </a:lnTo>
                    <a:lnTo>
                      <a:pt x="91" y="19"/>
                    </a:lnTo>
                    <a:lnTo>
                      <a:pt x="139" y="10"/>
                    </a:lnTo>
                    <a:lnTo>
                      <a:pt x="163" y="7"/>
                    </a:lnTo>
                    <a:lnTo>
                      <a:pt x="186" y="4"/>
                    </a:lnTo>
                    <a:lnTo>
                      <a:pt x="210" y="1"/>
                    </a:lnTo>
                    <a:lnTo>
                      <a:pt x="231" y="0"/>
                    </a:lnTo>
                    <a:lnTo>
                      <a:pt x="252" y="0"/>
                    </a:lnTo>
                    <a:lnTo>
                      <a:pt x="272" y="1"/>
                    </a:lnTo>
                    <a:lnTo>
                      <a:pt x="279" y="1"/>
                    </a:lnTo>
                    <a:lnTo>
                      <a:pt x="288" y="3"/>
                    </a:lnTo>
                    <a:lnTo>
                      <a:pt x="302" y="7"/>
                    </a:lnTo>
                    <a:lnTo>
                      <a:pt x="310" y="9"/>
                    </a:lnTo>
                    <a:lnTo>
                      <a:pt x="316" y="12"/>
                    </a:lnTo>
                    <a:lnTo>
                      <a:pt x="320" y="16"/>
                    </a:lnTo>
                    <a:lnTo>
                      <a:pt x="325" y="21"/>
                    </a:lnTo>
                    <a:lnTo>
                      <a:pt x="32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7" name="Freeform 1513"/>
              <p:cNvSpPr>
                <a:spLocks/>
              </p:cNvSpPr>
              <p:nvPr/>
            </p:nvSpPr>
            <p:spPr bwMode="auto">
              <a:xfrm>
                <a:off x="4453" y="1381"/>
                <a:ext cx="53" cy="5"/>
              </a:xfrm>
              <a:custGeom>
                <a:avLst/>
                <a:gdLst>
                  <a:gd name="T0" fmla="*/ 106 w 106"/>
                  <a:gd name="T1" fmla="*/ 6 h 9"/>
                  <a:gd name="T2" fmla="*/ 92 w 106"/>
                  <a:gd name="T3" fmla="*/ 7 h 9"/>
                  <a:gd name="T4" fmla="*/ 75 w 106"/>
                  <a:gd name="T5" fmla="*/ 9 h 9"/>
                  <a:gd name="T6" fmla="*/ 42 w 106"/>
                  <a:gd name="T7" fmla="*/ 7 h 9"/>
                  <a:gd name="T8" fmla="*/ 15 w 106"/>
                  <a:gd name="T9" fmla="*/ 6 h 9"/>
                  <a:gd name="T10" fmla="*/ 8 w 106"/>
                  <a:gd name="T11" fmla="*/ 6 h 9"/>
                  <a:gd name="T12" fmla="*/ 5 w 106"/>
                  <a:gd name="T13" fmla="*/ 6 h 9"/>
                  <a:gd name="T14" fmla="*/ 3 w 106"/>
                  <a:gd name="T15" fmla="*/ 7 h 9"/>
                  <a:gd name="T16" fmla="*/ 0 w 106"/>
                  <a:gd name="T17" fmla="*/ 1 h 9"/>
                  <a:gd name="T18" fmla="*/ 3 w 106"/>
                  <a:gd name="T19" fmla="*/ 0 h 9"/>
                  <a:gd name="T20" fmla="*/ 6 w 106"/>
                  <a:gd name="T21" fmla="*/ 0 h 9"/>
                  <a:gd name="T22" fmla="*/ 15 w 106"/>
                  <a:gd name="T23" fmla="*/ 0 h 9"/>
                  <a:gd name="T24" fmla="*/ 42 w 106"/>
                  <a:gd name="T25" fmla="*/ 1 h 9"/>
                  <a:gd name="T26" fmla="*/ 75 w 106"/>
                  <a:gd name="T27" fmla="*/ 3 h 9"/>
                  <a:gd name="T28" fmla="*/ 91 w 106"/>
                  <a:gd name="T29" fmla="*/ 1 h 9"/>
                  <a:gd name="T30" fmla="*/ 104 w 106"/>
                  <a:gd name="T31" fmla="*/ 0 h 9"/>
                  <a:gd name="T32" fmla="*/ 106 w 106"/>
                  <a:gd name="T3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9">
                    <a:moveTo>
                      <a:pt x="106" y="6"/>
                    </a:moveTo>
                    <a:lnTo>
                      <a:pt x="92" y="7"/>
                    </a:lnTo>
                    <a:lnTo>
                      <a:pt x="75" y="9"/>
                    </a:lnTo>
                    <a:lnTo>
                      <a:pt x="42" y="7"/>
                    </a:lnTo>
                    <a:lnTo>
                      <a:pt x="15" y="6"/>
                    </a:lnTo>
                    <a:lnTo>
                      <a:pt x="8" y="6"/>
                    </a:lnTo>
                    <a:lnTo>
                      <a:pt x="5" y="6"/>
                    </a:lnTo>
                    <a:lnTo>
                      <a:pt x="3" y="7"/>
                    </a:lnTo>
                    <a:lnTo>
                      <a:pt x="0" y="1"/>
                    </a:lnTo>
                    <a:lnTo>
                      <a:pt x="3" y="0"/>
                    </a:lnTo>
                    <a:lnTo>
                      <a:pt x="6" y="0"/>
                    </a:lnTo>
                    <a:lnTo>
                      <a:pt x="15" y="0"/>
                    </a:lnTo>
                    <a:lnTo>
                      <a:pt x="42" y="1"/>
                    </a:lnTo>
                    <a:lnTo>
                      <a:pt x="75" y="3"/>
                    </a:lnTo>
                    <a:lnTo>
                      <a:pt x="91" y="1"/>
                    </a:lnTo>
                    <a:lnTo>
                      <a:pt x="104" y="0"/>
                    </a:lnTo>
                    <a:lnTo>
                      <a:pt x="10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8" name="Freeform 1514"/>
              <p:cNvSpPr>
                <a:spLocks/>
              </p:cNvSpPr>
              <p:nvPr/>
            </p:nvSpPr>
            <p:spPr bwMode="auto">
              <a:xfrm>
                <a:off x="4505" y="1381"/>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19" name="Freeform 1515"/>
              <p:cNvSpPr>
                <a:spLocks/>
              </p:cNvSpPr>
              <p:nvPr/>
            </p:nvSpPr>
            <p:spPr bwMode="auto">
              <a:xfrm>
                <a:off x="4286" y="1354"/>
                <a:ext cx="169" cy="58"/>
              </a:xfrm>
              <a:custGeom>
                <a:avLst/>
                <a:gdLst>
                  <a:gd name="T0" fmla="*/ 339 w 339"/>
                  <a:gd name="T1" fmla="*/ 62 h 118"/>
                  <a:gd name="T2" fmla="*/ 328 w 339"/>
                  <a:gd name="T3" fmla="*/ 71 h 118"/>
                  <a:gd name="T4" fmla="*/ 317 w 339"/>
                  <a:gd name="T5" fmla="*/ 78 h 118"/>
                  <a:gd name="T6" fmla="*/ 308 w 339"/>
                  <a:gd name="T7" fmla="*/ 86 h 118"/>
                  <a:gd name="T8" fmla="*/ 296 w 339"/>
                  <a:gd name="T9" fmla="*/ 92 h 118"/>
                  <a:gd name="T10" fmla="*/ 286 w 339"/>
                  <a:gd name="T11" fmla="*/ 98 h 118"/>
                  <a:gd name="T12" fmla="*/ 275 w 339"/>
                  <a:gd name="T13" fmla="*/ 103 h 118"/>
                  <a:gd name="T14" fmla="*/ 265 w 339"/>
                  <a:gd name="T15" fmla="*/ 107 h 118"/>
                  <a:gd name="T16" fmla="*/ 252 w 339"/>
                  <a:gd name="T17" fmla="*/ 110 h 118"/>
                  <a:gd name="T18" fmla="*/ 240 w 339"/>
                  <a:gd name="T19" fmla="*/ 113 h 118"/>
                  <a:gd name="T20" fmla="*/ 230 w 339"/>
                  <a:gd name="T21" fmla="*/ 116 h 118"/>
                  <a:gd name="T22" fmla="*/ 207 w 339"/>
                  <a:gd name="T23" fmla="*/ 118 h 118"/>
                  <a:gd name="T24" fmla="*/ 195 w 339"/>
                  <a:gd name="T25" fmla="*/ 118 h 118"/>
                  <a:gd name="T26" fmla="*/ 183 w 339"/>
                  <a:gd name="T27" fmla="*/ 118 h 118"/>
                  <a:gd name="T28" fmla="*/ 171 w 339"/>
                  <a:gd name="T29" fmla="*/ 116 h 118"/>
                  <a:gd name="T30" fmla="*/ 160 w 339"/>
                  <a:gd name="T31" fmla="*/ 115 h 118"/>
                  <a:gd name="T32" fmla="*/ 138 w 339"/>
                  <a:gd name="T33" fmla="*/ 109 h 118"/>
                  <a:gd name="T34" fmla="*/ 126 w 339"/>
                  <a:gd name="T35" fmla="*/ 104 h 118"/>
                  <a:gd name="T36" fmla="*/ 115 w 339"/>
                  <a:gd name="T37" fmla="*/ 101 h 118"/>
                  <a:gd name="T38" fmla="*/ 94 w 339"/>
                  <a:gd name="T39" fmla="*/ 90 h 118"/>
                  <a:gd name="T40" fmla="*/ 82 w 339"/>
                  <a:gd name="T41" fmla="*/ 84 h 118"/>
                  <a:gd name="T42" fmla="*/ 73 w 339"/>
                  <a:gd name="T43" fmla="*/ 77 h 118"/>
                  <a:gd name="T44" fmla="*/ 62 w 339"/>
                  <a:gd name="T45" fmla="*/ 69 h 118"/>
                  <a:gd name="T46" fmla="*/ 52 w 339"/>
                  <a:gd name="T47" fmla="*/ 62 h 118"/>
                  <a:gd name="T48" fmla="*/ 43 w 339"/>
                  <a:gd name="T49" fmla="*/ 54 h 118"/>
                  <a:gd name="T50" fmla="*/ 34 w 339"/>
                  <a:gd name="T51" fmla="*/ 45 h 118"/>
                  <a:gd name="T52" fmla="*/ 25 w 339"/>
                  <a:gd name="T53" fmla="*/ 36 h 118"/>
                  <a:gd name="T54" fmla="*/ 16 w 339"/>
                  <a:gd name="T55" fmla="*/ 26 h 118"/>
                  <a:gd name="T56" fmla="*/ 8 w 339"/>
                  <a:gd name="T57" fmla="*/ 15 h 118"/>
                  <a:gd name="T58" fmla="*/ 0 w 339"/>
                  <a:gd name="T59" fmla="*/ 5 h 118"/>
                  <a:gd name="T60" fmla="*/ 5 w 339"/>
                  <a:gd name="T61" fmla="*/ 0 h 118"/>
                  <a:gd name="T62" fmla="*/ 13 w 339"/>
                  <a:gd name="T63" fmla="*/ 12 h 118"/>
                  <a:gd name="T64" fmla="*/ 22 w 339"/>
                  <a:gd name="T65" fmla="*/ 21 h 118"/>
                  <a:gd name="T66" fmla="*/ 29 w 339"/>
                  <a:gd name="T67" fmla="*/ 32 h 118"/>
                  <a:gd name="T68" fmla="*/ 38 w 339"/>
                  <a:gd name="T69" fmla="*/ 41 h 118"/>
                  <a:gd name="T70" fmla="*/ 47 w 339"/>
                  <a:gd name="T71" fmla="*/ 50 h 118"/>
                  <a:gd name="T72" fmla="*/ 56 w 339"/>
                  <a:gd name="T73" fmla="*/ 57 h 118"/>
                  <a:gd name="T74" fmla="*/ 67 w 339"/>
                  <a:gd name="T75" fmla="*/ 65 h 118"/>
                  <a:gd name="T76" fmla="*/ 76 w 339"/>
                  <a:gd name="T77" fmla="*/ 72 h 118"/>
                  <a:gd name="T78" fmla="*/ 86 w 339"/>
                  <a:gd name="T79" fmla="*/ 78 h 118"/>
                  <a:gd name="T80" fmla="*/ 97 w 339"/>
                  <a:gd name="T81" fmla="*/ 84 h 118"/>
                  <a:gd name="T82" fmla="*/ 118 w 339"/>
                  <a:gd name="T83" fmla="*/ 95 h 118"/>
                  <a:gd name="T84" fmla="*/ 129 w 339"/>
                  <a:gd name="T85" fmla="*/ 99 h 118"/>
                  <a:gd name="T86" fmla="*/ 139 w 339"/>
                  <a:gd name="T87" fmla="*/ 103 h 118"/>
                  <a:gd name="T88" fmla="*/ 162 w 339"/>
                  <a:gd name="T89" fmla="*/ 109 h 118"/>
                  <a:gd name="T90" fmla="*/ 172 w 339"/>
                  <a:gd name="T91" fmla="*/ 110 h 118"/>
                  <a:gd name="T92" fmla="*/ 185 w 339"/>
                  <a:gd name="T93" fmla="*/ 112 h 118"/>
                  <a:gd name="T94" fmla="*/ 195 w 339"/>
                  <a:gd name="T95" fmla="*/ 112 h 118"/>
                  <a:gd name="T96" fmla="*/ 206 w 339"/>
                  <a:gd name="T97" fmla="*/ 112 h 118"/>
                  <a:gd name="T98" fmla="*/ 228 w 339"/>
                  <a:gd name="T99" fmla="*/ 110 h 118"/>
                  <a:gd name="T100" fmla="*/ 239 w 339"/>
                  <a:gd name="T101" fmla="*/ 107 h 118"/>
                  <a:gd name="T102" fmla="*/ 251 w 339"/>
                  <a:gd name="T103" fmla="*/ 104 h 118"/>
                  <a:gd name="T104" fmla="*/ 262 w 339"/>
                  <a:gd name="T105" fmla="*/ 101 h 118"/>
                  <a:gd name="T106" fmla="*/ 272 w 339"/>
                  <a:gd name="T107" fmla="*/ 98 h 118"/>
                  <a:gd name="T108" fmla="*/ 283 w 339"/>
                  <a:gd name="T109" fmla="*/ 92 h 118"/>
                  <a:gd name="T110" fmla="*/ 293 w 339"/>
                  <a:gd name="T111" fmla="*/ 87 h 118"/>
                  <a:gd name="T112" fmla="*/ 304 w 339"/>
                  <a:gd name="T113" fmla="*/ 81 h 118"/>
                  <a:gd name="T114" fmla="*/ 314 w 339"/>
                  <a:gd name="T115" fmla="*/ 74 h 118"/>
                  <a:gd name="T116" fmla="*/ 323 w 339"/>
                  <a:gd name="T117" fmla="*/ 66 h 118"/>
                  <a:gd name="T118" fmla="*/ 334 w 339"/>
                  <a:gd name="T119" fmla="*/ 57 h 118"/>
                  <a:gd name="T120" fmla="*/ 339 w 339"/>
                  <a:gd name="T121" fmla="*/ 6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9" h="118">
                    <a:moveTo>
                      <a:pt x="339" y="62"/>
                    </a:moveTo>
                    <a:lnTo>
                      <a:pt x="328" y="71"/>
                    </a:lnTo>
                    <a:lnTo>
                      <a:pt x="317" y="78"/>
                    </a:lnTo>
                    <a:lnTo>
                      <a:pt x="308" y="86"/>
                    </a:lnTo>
                    <a:lnTo>
                      <a:pt x="296" y="92"/>
                    </a:lnTo>
                    <a:lnTo>
                      <a:pt x="286" y="98"/>
                    </a:lnTo>
                    <a:lnTo>
                      <a:pt x="275" y="103"/>
                    </a:lnTo>
                    <a:lnTo>
                      <a:pt x="265" y="107"/>
                    </a:lnTo>
                    <a:lnTo>
                      <a:pt x="252" y="110"/>
                    </a:lnTo>
                    <a:lnTo>
                      <a:pt x="240" y="113"/>
                    </a:lnTo>
                    <a:lnTo>
                      <a:pt x="230" y="116"/>
                    </a:lnTo>
                    <a:lnTo>
                      <a:pt x="207" y="118"/>
                    </a:lnTo>
                    <a:lnTo>
                      <a:pt x="195" y="118"/>
                    </a:lnTo>
                    <a:lnTo>
                      <a:pt x="183" y="118"/>
                    </a:lnTo>
                    <a:lnTo>
                      <a:pt x="171" y="116"/>
                    </a:lnTo>
                    <a:lnTo>
                      <a:pt x="160" y="115"/>
                    </a:lnTo>
                    <a:lnTo>
                      <a:pt x="138" y="109"/>
                    </a:lnTo>
                    <a:lnTo>
                      <a:pt x="126" y="104"/>
                    </a:lnTo>
                    <a:lnTo>
                      <a:pt x="115" y="101"/>
                    </a:lnTo>
                    <a:lnTo>
                      <a:pt x="94" y="90"/>
                    </a:lnTo>
                    <a:lnTo>
                      <a:pt x="82" y="84"/>
                    </a:lnTo>
                    <a:lnTo>
                      <a:pt x="73" y="77"/>
                    </a:lnTo>
                    <a:lnTo>
                      <a:pt x="62" y="69"/>
                    </a:lnTo>
                    <a:lnTo>
                      <a:pt x="52" y="62"/>
                    </a:lnTo>
                    <a:lnTo>
                      <a:pt x="43" y="54"/>
                    </a:lnTo>
                    <a:lnTo>
                      <a:pt x="34" y="45"/>
                    </a:lnTo>
                    <a:lnTo>
                      <a:pt x="25" y="36"/>
                    </a:lnTo>
                    <a:lnTo>
                      <a:pt x="16" y="26"/>
                    </a:lnTo>
                    <a:lnTo>
                      <a:pt x="8" y="15"/>
                    </a:lnTo>
                    <a:lnTo>
                      <a:pt x="0" y="5"/>
                    </a:lnTo>
                    <a:lnTo>
                      <a:pt x="5" y="0"/>
                    </a:lnTo>
                    <a:lnTo>
                      <a:pt x="13" y="12"/>
                    </a:lnTo>
                    <a:lnTo>
                      <a:pt x="22" y="21"/>
                    </a:lnTo>
                    <a:lnTo>
                      <a:pt x="29" y="32"/>
                    </a:lnTo>
                    <a:lnTo>
                      <a:pt x="38" y="41"/>
                    </a:lnTo>
                    <a:lnTo>
                      <a:pt x="47" y="50"/>
                    </a:lnTo>
                    <a:lnTo>
                      <a:pt x="56" y="57"/>
                    </a:lnTo>
                    <a:lnTo>
                      <a:pt x="67" y="65"/>
                    </a:lnTo>
                    <a:lnTo>
                      <a:pt x="76" y="72"/>
                    </a:lnTo>
                    <a:lnTo>
                      <a:pt x="86" y="78"/>
                    </a:lnTo>
                    <a:lnTo>
                      <a:pt x="97" y="84"/>
                    </a:lnTo>
                    <a:lnTo>
                      <a:pt x="118" y="95"/>
                    </a:lnTo>
                    <a:lnTo>
                      <a:pt x="129" y="99"/>
                    </a:lnTo>
                    <a:lnTo>
                      <a:pt x="139" y="103"/>
                    </a:lnTo>
                    <a:lnTo>
                      <a:pt x="162" y="109"/>
                    </a:lnTo>
                    <a:lnTo>
                      <a:pt x="172" y="110"/>
                    </a:lnTo>
                    <a:lnTo>
                      <a:pt x="185" y="112"/>
                    </a:lnTo>
                    <a:lnTo>
                      <a:pt x="195" y="112"/>
                    </a:lnTo>
                    <a:lnTo>
                      <a:pt x="206" y="112"/>
                    </a:lnTo>
                    <a:lnTo>
                      <a:pt x="228" y="110"/>
                    </a:lnTo>
                    <a:lnTo>
                      <a:pt x="239" y="107"/>
                    </a:lnTo>
                    <a:lnTo>
                      <a:pt x="251" y="104"/>
                    </a:lnTo>
                    <a:lnTo>
                      <a:pt x="262" y="101"/>
                    </a:lnTo>
                    <a:lnTo>
                      <a:pt x="272" y="98"/>
                    </a:lnTo>
                    <a:lnTo>
                      <a:pt x="283" y="92"/>
                    </a:lnTo>
                    <a:lnTo>
                      <a:pt x="293" y="87"/>
                    </a:lnTo>
                    <a:lnTo>
                      <a:pt x="304" y="81"/>
                    </a:lnTo>
                    <a:lnTo>
                      <a:pt x="314" y="74"/>
                    </a:lnTo>
                    <a:lnTo>
                      <a:pt x="323" y="66"/>
                    </a:lnTo>
                    <a:lnTo>
                      <a:pt x="334" y="57"/>
                    </a:lnTo>
                    <a:lnTo>
                      <a:pt x="33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0" name="Freeform 1516"/>
              <p:cNvSpPr>
                <a:spLocks/>
              </p:cNvSpPr>
              <p:nvPr/>
            </p:nvSpPr>
            <p:spPr bwMode="auto">
              <a:xfrm>
                <a:off x="4453" y="1382"/>
                <a:ext cx="2" cy="3"/>
              </a:xfrm>
              <a:custGeom>
                <a:avLst/>
                <a:gdLst>
                  <a:gd name="T0" fmla="*/ 0 w 5"/>
                  <a:gd name="T1" fmla="*/ 0 h 6"/>
                  <a:gd name="T2" fmla="*/ 5 w 5"/>
                  <a:gd name="T3" fmla="*/ 5 h 6"/>
                  <a:gd name="T4" fmla="*/ 3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5"/>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1" name="Freeform 1517"/>
              <p:cNvSpPr>
                <a:spLocks/>
              </p:cNvSpPr>
              <p:nvPr/>
            </p:nvSpPr>
            <p:spPr bwMode="auto">
              <a:xfrm>
                <a:off x="4272" y="1187"/>
                <a:ext cx="59" cy="169"/>
              </a:xfrm>
              <a:custGeom>
                <a:avLst/>
                <a:gdLst>
                  <a:gd name="T0" fmla="*/ 28 w 119"/>
                  <a:gd name="T1" fmla="*/ 338 h 338"/>
                  <a:gd name="T2" fmla="*/ 21 w 119"/>
                  <a:gd name="T3" fmla="*/ 327 h 338"/>
                  <a:gd name="T4" fmla="*/ 15 w 119"/>
                  <a:gd name="T5" fmla="*/ 315 h 338"/>
                  <a:gd name="T6" fmla="*/ 10 w 119"/>
                  <a:gd name="T7" fmla="*/ 304 h 338"/>
                  <a:gd name="T8" fmla="*/ 6 w 119"/>
                  <a:gd name="T9" fmla="*/ 292 h 338"/>
                  <a:gd name="T10" fmla="*/ 3 w 119"/>
                  <a:gd name="T11" fmla="*/ 282 h 338"/>
                  <a:gd name="T12" fmla="*/ 1 w 119"/>
                  <a:gd name="T13" fmla="*/ 270 h 338"/>
                  <a:gd name="T14" fmla="*/ 0 w 119"/>
                  <a:gd name="T15" fmla="*/ 259 h 338"/>
                  <a:gd name="T16" fmla="*/ 0 w 119"/>
                  <a:gd name="T17" fmla="*/ 247 h 338"/>
                  <a:gd name="T18" fmla="*/ 0 w 119"/>
                  <a:gd name="T19" fmla="*/ 237 h 338"/>
                  <a:gd name="T20" fmla="*/ 1 w 119"/>
                  <a:gd name="T21" fmla="*/ 226 h 338"/>
                  <a:gd name="T22" fmla="*/ 6 w 119"/>
                  <a:gd name="T23" fmla="*/ 204 h 338"/>
                  <a:gd name="T24" fmla="*/ 13 w 119"/>
                  <a:gd name="T25" fmla="*/ 182 h 338"/>
                  <a:gd name="T26" fmla="*/ 21 w 119"/>
                  <a:gd name="T27" fmla="*/ 161 h 338"/>
                  <a:gd name="T28" fmla="*/ 31 w 119"/>
                  <a:gd name="T29" fmla="*/ 140 h 338"/>
                  <a:gd name="T30" fmla="*/ 44 w 119"/>
                  <a:gd name="T31" fmla="*/ 119 h 338"/>
                  <a:gd name="T32" fmla="*/ 68 w 119"/>
                  <a:gd name="T33" fmla="*/ 79 h 338"/>
                  <a:gd name="T34" fmla="*/ 93 w 119"/>
                  <a:gd name="T35" fmla="*/ 39 h 338"/>
                  <a:gd name="T36" fmla="*/ 104 w 119"/>
                  <a:gd name="T37" fmla="*/ 20 h 338"/>
                  <a:gd name="T38" fmla="*/ 113 w 119"/>
                  <a:gd name="T39" fmla="*/ 0 h 338"/>
                  <a:gd name="T40" fmla="*/ 119 w 119"/>
                  <a:gd name="T41" fmla="*/ 3 h 338"/>
                  <a:gd name="T42" fmla="*/ 110 w 119"/>
                  <a:gd name="T43" fmla="*/ 23 h 338"/>
                  <a:gd name="T44" fmla="*/ 98 w 119"/>
                  <a:gd name="T45" fmla="*/ 42 h 338"/>
                  <a:gd name="T46" fmla="*/ 74 w 119"/>
                  <a:gd name="T47" fmla="*/ 83 h 338"/>
                  <a:gd name="T48" fmla="*/ 48 w 119"/>
                  <a:gd name="T49" fmla="*/ 124 h 338"/>
                  <a:gd name="T50" fmla="*/ 37 w 119"/>
                  <a:gd name="T51" fmla="*/ 143 h 338"/>
                  <a:gd name="T52" fmla="*/ 27 w 119"/>
                  <a:gd name="T53" fmla="*/ 164 h 338"/>
                  <a:gd name="T54" fmla="*/ 18 w 119"/>
                  <a:gd name="T55" fmla="*/ 185 h 338"/>
                  <a:gd name="T56" fmla="*/ 12 w 119"/>
                  <a:gd name="T57" fmla="*/ 207 h 338"/>
                  <a:gd name="T58" fmla="*/ 7 w 119"/>
                  <a:gd name="T59" fmla="*/ 228 h 338"/>
                  <a:gd name="T60" fmla="*/ 6 w 119"/>
                  <a:gd name="T61" fmla="*/ 238 h 338"/>
                  <a:gd name="T62" fmla="*/ 6 w 119"/>
                  <a:gd name="T63" fmla="*/ 247 h 338"/>
                  <a:gd name="T64" fmla="*/ 6 w 119"/>
                  <a:gd name="T65" fmla="*/ 258 h 338"/>
                  <a:gd name="T66" fmla="*/ 7 w 119"/>
                  <a:gd name="T67" fmla="*/ 270 h 338"/>
                  <a:gd name="T68" fmla="*/ 9 w 119"/>
                  <a:gd name="T69" fmla="*/ 280 h 338"/>
                  <a:gd name="T70" fmla="*/ 12 w 119"/>
                  <a:gd name="T71" fmla="*/ 291 h 338"/>
                  <a:gd name="T72" fmla="*/ 16 w 119"/>
                  <a:gd name="T73" fmla="*/ 301 h 338"/>
                  <a:gd name="T74" fmla="*/ 21 w 119"/>
                  <a:gd name="T75" fmla="*/ 312 h 338"/>
                  <a:gd name="T76" fmla="*/ 27 w 119"/>
                  <a:gd name="T77" fmla="*/ 323 h 338"/>
                  <a:gd name="T78" fmla="*/ 33 w 119"/>
                  <a:gd name="T79" fmla="*/ 333 h 338"/>
                  <a:gd name="T80" fmla="*/ 28 w 119"/>
                  <a:gd name="T81"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338">
                    <a:moveTo>
                      <a:pt x="28" y="338"/>
                    </a:moveTo>
                    <a:lnTo>
                      <a:pt x="21" y="327"/>
                    </a:lnTo>
                    <a:lnTo>
                      <a:pt x="15" y="315"/>
                    </a:lnTo>
                    <a:lnTo>
                      <a:pt x="10" y="304"/>
                    </a:lnTo>
                    <a:lnTo>
                      <a:pt x="6" y="292"/>
                    </a:lnTo>
                    <a:lnTo>
                      <a:pt x="3" y="282"/>
                    </a:lnTo>
                    <a:lnTo>
                      <a:pt x="1" y="270"/>
                    </a:lnTo>
                    <a:lnTo>
                      <a:pt x="0" y="259"/>
                    </a:lnTo>
                    <a:lnTo>
                      <a:pt x="0" y="247"/>
                    </a:lnTo>
                    <a:lnTo>
                      <a:pt x="0" y="237"/>
                    </a:lnTo>
                    <a:lnTo>
                      <a:pt x="1" y="226"/>
                    </a:lnTo>
                    <a:lnTo>
                      <a:pt x="6" y="204"/>
                    </a:lnTo>
                    <a:lnTo>
                      <a:pt x="13" y="182"/>
                    </a:lnTo>
                    <a:lnTo>
                      <a:pt x="21" y="161"/>
                    </a:lnTo>
                    <a:lnTo>
                      <a:pt x="31" y="140"/>
                    </a:lnTo>
                    <a:lnTo>
                      <a:pt x="44" y="119"/>
                    </a:lnTo>
                    <a:lnTo>
                      <a:pt x="68" y="79"/>
                    </a:lnTo>
                    <a:lnTo>
                      <a:pt x="93" y="39"/>
                    </a:lnTo>
                    <a:lnTo>
                      <a:pt x="104" y="20"/>
                    </a:lnTo>
                    <a:lnTo>
                      <a:pt x="113" y="0"/>
                    </a:lnTo>
                    <a:lnTo>
                      <a:pt x="119" y="3"/>
                    </a:lnTo>
                    <a:lnTo>
                      <a:pt x="110" y="23"/>
                    </a:lnTo>
                    <a:lnTo>
                      <a:pt x="98" y="42"/>
                    </a:lnTo>
                    <a:lnTo>
                      <a:pt x="74" y="83"/>
                    </a:lnTo>
                    <a:lnTo>
                      <a:pt x="48" y="124"/>
                    </a:lnTo>
                    <a:lnTo>
                      <a:pt x="37" y="143"/>
                    </a:lnTo>
                    <a:lnTo>
                      <a:pt x="27" y="164"/>
                    </a:lnTo>
                    <a:lnTo>
                      <a:pt x="18" y="185"/>
                    </a:lnTo>
                    <a:lnTo>
                      <a:pt x="12" y="207"/>
                    </a:lnTo>
                    <a:lnTo>
                      <a:pt x="7" y="228"/>
                    </a:lnTo>
                    <a:lnTo>
                      <a:pt x="6" y="238"/>
                    </a:lnTo>
                    <a:lnTo>
                      <a:pt x="6" y="247"/>
                    </a:lnTo>
                    <a:lnTo>
                      <a:pt x="6" y="258"/>
                    </a:lnTo>
                    <a:lnTo>
                      <a:pt x="7" y="270"/>
                    </a:lnTo>
                    <a:lnTo>
                      <a:pt x="9" y="280"/>
                    </a:lnTo>
                    <a:lnTo>
                      <a:pt x="12" y="291"/>
                    </a:lnTo>
                    <a:lnTo>
                      <a:pt x="16" y="301"/>
                    </a:lnTo>
                    <a:lnTo>
                      <a:pt x="21" y="312"/>
                    </a:lnTo>
                    <a:lnTo>
                      <a:pt x="27" y="323"/>
                    </a:lnTo>
                    <a:lnTo>
                      <a:pt x="33" y="333"/>
                    </a:lnTo>
                    <a:lnTo>
                      <a:pt x="28"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2" name="Freeform 1518"/>
              <p:cNvSpPr>
                <a:spLocks/>
              </p:cNvSpPr>
              <p:nvPr/>
            </p:nvSpPr>
            <p:spPr bwMode="auto">
              <a:xfrm>
                <a:off x="4286" y="1354"/>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3" name="Freeform 1519"/>
              <p:cNvSpPr>
                <a:spLocks/>
              </p:cNvSpPr>
              <p:nvPr/>
            </p:nvSpPr>
            <p:spPr bwMode="auto">
              <a:xfrm>
                <a:off x="4328" y="1172"/>
                <a:ext cx="5" cy="17"/>
              </a:xfrm>
              <a:custGeom>
                <a:avLst/>
                <a:gdLst>
                  <a:gd name="T0" fmla="*/ 0 w 9"/>
                  <a:gd name="T1" fmla="*/ 30 h 33"/>
                  <a:gd name="T2" fmla="*/ 1 w 9"/>
                  <a:gd name="T3" fmla="*/ 27 h 33"/>
                  <a:gd name="T4" fmla="*/ 3 w 9"/>
                  <a:gd name="T5" fmla="*/ 24 h 33"/>
                  <a:gd name="T6" fmla="*/ 3 w 9"/>
                  <a:gd name="T7" fmla="*/ 17 h 33"/>
                  <a:gd name="T8" fmla="*/ 3 w 9"/>
                  <a:gd name="T9" fmla="*/ 9 h 33"/>
                  <a:gd name="T10" fmla="*/ 1 w 9"/>
                  <a:gd name="T11" fmla="*/ 0 h 33"/>
                  <a:gd name="T12" fmla="*/ 7 w 9"/>
                  <a:gd name="T13" fmla="*/ 0 h 33"/>
                  <a:gd name="T14" fmla="*/ 9 w 9"/>
                  <a:gd name="T15" fmla="*/ 8 h 33"/>
                  <a:gd name="T16" fmla="*/ 9 w 9"/>
                  <a:gd name="T17" fmla="*/ 17 h 33"/>
                  <a:gd name="T18" fmla="*/ 9 w 9"/>
                  <a:gd name="T19" fmla="*/ 26 h 33"/>
                  <a:gd name="T20" fmla="*/ 7 w 9"/>
                  <a:gd name="T21" fmla="*/ 30 h 33"/>
                  <a:gd name="T22" fmla="*/ 6 w 9"/>
                  <a:gd name="T23" fmla="*/ 33 h 33"/>
                  <a:gd name="T24" fmla="*/ 0 w 9"/>
                  <a:gd name="T2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3">
                    <a:moveTo>
                      <a:pt x="0" y="30"/>
                    </a:moveTo>
                    <a:lnTo>
                      <a:pt x="1" y="27"/>
                    </a:lnTo>
                    <a:lnTo>
                      <a:pt x="3" y="24"/>
                    </a:lnTo>
                    <a:lnTo>
                      <a:pt x="3" y="17"/>
                    </a:lnTo>
                    <a:lnTo>
                      <a:pt x="3" y="9"/>
                    </a:lnTo>
                    <a:lnTo>
                      <a:pt x="1" y="0"/>
                    </a:lnTo>
                    <a:lnTo>
                      <a:pt x="7" y="0"/>
                    </a:lnTo>
                    <a:lnTo>
                      <a:pt x="9" y="8"/>
                    </a:lnTo>
                    <a:lnTo>
                      <a:pt x="9" y="17"/>
                    </a:lnTo>
                    <a:lnTo>
                      <a:pt x="9" y="26"/>
                    </a:lnTo>
                    <a:lnTo>
                      <a:pt x="7" y="30"/>
                    </a:lnTo>
                    <a:lnTo>
                      <a:pt x="6" y="33"/>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4" name="Freeform 1520"/>
              <p:cNvSpPr>
                <a:spLocks/>
              </p:cNvSpPr>
              <p:nvPr/>
            </p:nvSpPr>
            <p:spPr bwMode="auto">
              <a:xfrm>
                <a:off x="4328" y="1187"/>
                <a:ext cx="3" cy="2"/>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5" name="Freeform 1521"/>
              <p:cNvSpPr>
                <a:spLocks/>
              </p:cNvSpPr>
              <p:nvPr/>
            </p:nvSpPr>
            <p:spPr bwMode="auto">
              <a:xfrm>
                <a:off x="4304" y="1098"/>
                <a:ext cx="28" cy="75"/>
              </a:xfrm>
              <a:custGeom>
                <a:avLst/>
                <a:gdLst>
                  <a:gd name="T0" fmla="*/ 49 w 55"/>
                  <a:gd name="T1" fmla="*/ 150 h 150"/>
                  <a:gd name="T2" fmla="*/ 48 w 55"/>
                  <a:gd name="T3" fmla="*/ 139 h 150"/>
                  <a:gd name="T4" fmla="*/ 45 w 55"/>
                  <a:gd name="T5" fmla="*/ 130 h 150"/>
                  <a:gd name="T6" fmla="*/ 42 w 55"/>
                  <a:gd name="T7" fmla="*/ 119 h 150"/>
                  <a:gd name="T8" fmla="*/ 37 w 55"/>
                  <a:gd name="T9" fmla="*/ 109 h 150"/>
                  <a:gd name="T10" fmla="*/ 27 w 55"/>
                  <a:gd name="T11" fmla="*/ 88 h 150"/>
                  <a:gd name="T12" fmla="*/ 16 w 55"/>
                  <a:gd name="T13" fmla="*/ 67 h 150"/>
                  <a:gd name="T14" fmla="*/ 7 w 55"/>
                  <a:gd name="T15" fmla="*/ 47 h 150"/>
                  <a:gd name="T16" fmla="*/ 4 w 55"/>
                  <a:gd name="T17" fmla="*/ 38 h 150"/>
                  <a:gd name="T18" fmla="*/ 1 w 55"/>
                  <a:gd name="T19" fmla="*/ 29 h 150"/>
                  <a:gd name="T20" fmla="*/ 0 w 55"/>
                  <a:gd name="T21" fmla="*/ 20 h 150"/>
                  <a:gd name="T22" fmla="*/ 1 w 55"/>
                  <a:gd name="T23" fmla="*/ 12 h 150"/>
                  <a:gd name="T24" fmla="*/ 3 w 55"/>
                  <a:gd name="T25" fmla="*/ 9 h 150"/>
                  <a:gd name="T26" fmla="*/ 4 w 55"/>
                  <a:gd name="T27" fmla="*/ 6 h 150"/>
                  <a:gd name="T28" fmla="*/ 7 w 55"/>
                  <a:gd name="T29" fmla="*/ 3 h 150"/>
                  <a:gd name="T30" fmla="*/ 9 w 55"/>
                  <a:gd name="T31" fmla="*/ 0 h 150"/>
                  <a:gd name="T32" fmla="*/ 13 w 55"/>
                  <a:gd name="T33" fmla="*/ 6 h 150"/>
                  <a:gd name="T34" fmla="*/ 12 w 55"/>
                  <a:gd name="T35" fmla="*/ 8 h 150"/>
                  <a:gd name="T36" fmla="*/ 9 w 55"/>
                  <a:gd name="T37" fmla="*/ 9 h 150"/>
                  <a:gd name="T38" fmla="*/ 9 w 55"/>
                  <a:gd name="T39" fmla="*/ 12 h 150"/>
                  <a:gd name="T40" fmla="*/ 7 w 55"/>
                  <a:gd name="T41" fmla="*/ 14 h 150"/>
                  <a:gd name="T42" fmla="*/ 7 w 55"/>
                  <a:gd name="T43" fmla="*/ 20 h 150"/>
                  <a:gd name="T44" fmla="*/ 7 w 55"/>
                  <a:gd name="T45" fmla="*/ 28 h 150"/>
                  <a:gd name="T46" fmla="*/ 10 w 55"/>
                  <a:gd name="T47" fmla="*/ 35 h 150"/>
                  <a:gd name="T48" fmla="*/ 13 w 55"/>
                  <a:gd name="T49" fmla="*/ 44 h 150"/>
                  <a:gd name="T50" fmla="*/ 22 w 55"/>
                  <a:gd name="T51" fmla="*/ 64 h 150"/>
                  <a:gd name="T52" fmla="*/ 33 w 55"/>
                  <a:gd name="T53" fmla="*/ 85 h 150"/>
                  <a:gd name="T54" fmla="*/ 43 w 55"/>
                  <a:gd name="T55" fmla="*/ 106 h 150"/>
                  <a:gd name="T56" fmla="*/ 48 w 55"/>
                  <a:gd name="T57" fmla="*/ 118 h 150"/>
                  <a:gd name="T58" fmla="*/ 51 w 55"/>
                  <a:gd name="T59" fmla="*/ 128 h 150"/>
                  <a:gd name="T60" fmla="*/ 54 w 55"/>
                  <a:gd name="T61" fmla="*/ 138 h 150"/>
                  <a:gd name="T62" fmla="*/ 55 w 55"/>
                  <a:gd name="T63" fmla="*/ 148 h 150"/>
                  <a:gd name="T64" fmla="*/ 49 w 55"/>
                  <a:gd name="T6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50">
                    <a:moveTo>
                      <a:pt x="49" y="150"/>
                    </a:moveTo>
                    <a:lnTo>
                      <a:pt x="48" y="139"/>
                    </a:lnTo>
                    <a:lnTo>
                      <a:pt x="45" y="130"/>
                    </a:lnTo>
                    <a:lnTo>
                      <a:pt x="42" y="119"/>
                    </a:lnTo>
                    <a:lnTo>
                      <a:pt x="37" y="109"/>
                    </a:lnTo>
                    <a:lnTo>
                      <a:pt x="27" y="88"/>
                    </a:lnTo>
                    <a:lnTo>
                      <a:pt x="16" y="67"/>
                    </a:lnTo>
                    <a:lnTo>
                      <a:pt x="7" y="47"/>
                    </a:lnTo>
                    <a:lnTo>
                      <a:pt x="4" y="38"/>
                    </a:lnTo>
                    <a:lnTo>
                      <a:pt x="1" y="29"/>
                    </a:lnTo>
                    <a:lnTo>
                      <a:pt x="0" y="20"/>
                    </a:lnTo>
                    <a:lnTo>
                      <a:pt x="1" y="12"/>
                    </a:lnTo>
                    <a:lnTo>
                      <a:pt x="3" y="9"/>
                    </a:lnTo>
                    <a:lnTo>
                      <a:pt x="4" y="6"/>
                    </a:lnTo>
                    <a:lnTo>
                      <a:pt x="7" y="3"/>
                    </a:lnTo>
                    <a:lnTo>
                      <a:pt x="9" y="0"/>
                    </a:lnTo>
                    <a:lnTo>
                      <a:pt x="13" y="6"/>
                    </a:lnTo>
                    <a:lnTo>
                      <a:pt x="12" y="8"/>
                    </a:lnTo>
                    <a:lnTo>
                      <a:pt x="9" y="9"/>
                    </a:lnTo>
                    <a:lnTo>
                      <a:pt x="9" y="12"/>
                    </a:lnTo>
                    <a:lnTo>
                      <a:pt x="7" y="14"/>
                    </a:lnTo>
                    <a:lnTo>
                      <a:pt x="7" y="20"/>
                    </a:lnTo>
                    <a:lnTo>
                      <a:pt x="7" y="28"/>
                    </a:lnTo>
                    <a:lnTo>
                      <a:pt x="10" y="35"/>
                    </a:lnTo>
                    <a:lnTo>
                      <a:pt x="13" y="44"/>
                    </a:lnTo>
                    <a:lnTo>
                      <a:pt x="22" y="64"/>
                    </a:lnTo>
                    <a:lnTo>
                      <a:pt x="33" y="85"/>
                    </a:lnTo>
                    <a:lnTo>
                      <a:pt x="43" y="106"/>
                    </a:lnTo>
                    <a:lnTo>
                      <a:pt x="48" y="118"/>
                    </a:lnTo>
                    <a:lnTo>
                      <a:pt x="51" y="128"/>
                    </a:lnTo>
                    <a:lnTo>
                      <a:pt x="54" y="138"/>
                    </a:lnTo>
                    <a:lnTo>
                      <a:pt x="55" y="148"/>
                    </a:lnTo>
                    <a:lnTo>
                      <a:pt x="49"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6" name="Freeform 1522"/>
              <p:cNvSpPr>
                <a:spLocks/>
              </p:cNvSpPr>
              <p:nvPr/>
            </p:nvSpPr>
            <p:spPr bwMode="auto">
              <a:xfrm>
                <a:off x="4329" y="1172"/>
                <a:ext cx="3" cy="1"/>
              </a:xfrm>
              <a:custGeom>
                <a:avLst/>
                <a:gdLst>
                  <a:gd name="T0" fmla="*/ 6 w 6"/>
                  <a:gd name="T1" fmla="*/ 0 h 2"/>
                  <a:gd name="T2" fmla="*/ 0 w 6"/>
                  <a:gd name="T3" fmla="*/ 2 h 2"/>
                  <a:gd name="T4" fmla="*/ 0 w 6"/>
                  <a:gd name="T5" fmla="*/ 0 h 2"/>
                  <a:gd name="T6" fmla="*/ 6 w 6"/>
                  <a:gd name="T7" fmla="*/ 0 h 2"/>
                </a:gdLst>
                <a:ahLst/>
                <a:cxnLst>
                  <a:cxn ang="0">
                    <a:pos x="T0" y="T1"/>
                  </a:cxn>
                  <a:cxn ang="0">
                    <a:pos x="T2" y="T3"/>
                  </a:cxn>
                  <a:cxn ang="0">
                    <a:pos x="T4" y="T5"/>
                  </a:cxn>
                  <a:cxn ang="0">
                    <a:pos x="T6" y="T7"/>
                  </a:cxn>
                </a:cxnLst>
                <a:rect l="0" t="0" r="r" b="b"/>
                <a:pathLst>
                  <a:path w="6" h="2">
                    <a:moveTo>
                      <a:pt x="6" y="0"/>
                    </a:moveTo>
                    <a:lnTo>
                      <a:pt x="0" y="2"/>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7" name="Freeform 1523"/>
              <p:cNvSpPr>
                <a:spLocks/>
              </p:cNvSpPr>
              <p:nvPr/>
            </p:nvSpPr>
            <p:spPr bwMode="auto">
              <a:xfrm>
                <a:off x="4310" y="1062"/>
                <a:ext cx="68" cy="39"/>
              </a:xfrm>
              <a:custGeom>
                <a:avLst/>
                <a:gdLst>
                  <a:gd name="T0" fmla="*/ 0 w 138"/>
                  <a:gd name="T1" fmla="*/ 72 h 78"/>
                  <a:gd name="T2" fmla="*/ 8 w 138"/>
                  <a:gd name="T3" fmla="*/ 66 h 78"/>
                  <a:gd name="T4" fmla="*/ 15 w 138"/>
                  <a:gd name="T5" fmla="*/ 62 h 78"/>
                  <a:gd name="T6" fmla="*/ 30 w 138"/>
                  <a:gd name="T7" fmla="*/ 48 h 78"/>
                  <a:gd name="T8" fmla="*/ 47 w 138"/>
                  <a:gd name="T9" fmla="*/ 35 h 78"/>
                  <a:gd name="T10" fmla="*/ 65 w 138"/>
                  <a:gd name="T11" fmla="*/ 21 h 78"/>
                  <a:gd name="T12" fmla="*/ 73 w 138"/>
                  <a:gd name="T13" fmla="*/ 17 h 78"/>
                  <a:gd name="T14" fmla="*/ 82 w 138"/>
                  <a:gd name="T15" fmla="*/ 11 h 78"/>
                  <a:gd name="T16" fmla="*/ 91 w 138"/>
                  <a:gd name="T17" fmla="*/ 6 h 78"/>
                  <a:gd name="T18" fmla="*/ 100 w 138"/>
                  <a:gd name="T19" fmla="*/ 3 h 78"/>
                  <a:gd name="T20" fmla="*/ 109 w 138"/>
                  <a:gd name="T21" fmla="*/ 2 h 78"/>
                  <a:gd name="T22" fmla="*/ 118 w 138"/>
                  <a:gd name="T23" fmla="*/ 0 h 78"/>
                  <a:gd name="T24" fmla="*/ 129 w 138"/>
                  <a:gd name="T25" fmla="*/ 2 h 78"/>
                  <a:gd name="T26" fmla="*/ 138 w 138"/>
                  <a:gd name="T27" fmla="*/ 3 h 78"/>
                  <a:gd name="T28" fmla="*/ 136 w 138"/>
                  <a:gd name="T29" fmla="*/ 9 h 78"/>
                  <a:gd name="T30" fmla="*/ 127 w 138"/>
                  <a:gd name="T31" fmla="*/ 8 h 78"/>
                  <a:gd name="T32" fmla="*/ 118 w 138"/>
                  <a:gd name="T33" fmla="*/ 8 h 78"/>
                  <a:gd name="T34" fmla="*/ 110 w 138"/>
                  <a:gd name="T35" fmla="*/ 8 h 78"/>
                  <a:gd name="T36" fmla="*/ 101 w 138"/>
                  <a:gd name="T37" fmla="*/ 9 h 78"/>
                  <a:gd name="T38" fmla="*/ 94 w 138"/>
                  <a:gd name="T39" fmla="*/ 12 h 78"/>
                  <a:gd name="T40" fmla="*/ 85 w 138"/>
                  <a:gd name="T41" fmla="*/ 17 h 78"/>
                  <a:gd name="T42" fmla="*/ 76 w 138"/>
                  <a:gd name="T43" fmla="*/ 21 h 78"/>
                  <a:gd name="T44" fmla="*/ 68 w 138"/>
                  <a:gd name="T45" fmla="*/ 27 h 78"/>
                  <a:gd name="T46" fmla="*/ 52 w 138"/>
                  <a:gd name="T47" fmla="*/ 39 h 78"/>
                  <a:gd name="T48" fmla="*/ 35 w 138"/>
                  <a:gd name="T49" fmla="*/ 53 h 78"/>
                  <a:gd name="T50" fmla="*/ 20 w 138"/>
                  <a:gd name="T51" fmla="*/ 66 h 78"/>
                  <a:gd name="T52" fmla="*/ 11 w 138"/>
                  <a:gd name="T53" fmla="*/ 72 h 78"/>
                  <a:gd name="T54" fmla="*/ 3 w 138"/>
                  <a:gd name="T55" fmla="*/ 78 h 78"/>
                  <a:gd name="T56" fmla="*/ 0 w 138"/>
                  <a:gd name="T57"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8" h="78">
                    <a:moveTo>
                      <a:pt x="0" y="72"/>
                    </a:moveTo>
                    <a:lnTo>
                      <a:pt x="8" y="66"/>
                    </a:lnTo>
                    <a:lnTo>
                      <a:pt x="15" y="62"/>
                    </a:lnTo>
                    <a:lnTo>
                      <a:pt x="30" y="48"/>
                    </a:lnTo>
                    <a:lnTo>
                      <a:pt x="47" y="35"/>
                    </a:lnTo>
                    <a:lnTo>
                      <a:pt x="65" y="21"/>
                    </a:lnTo>
                    <a:lnTo>
                      <a:pt x="73" y="17"/>
                    </a:lnTo>
                    <a:lnTo>
                      <a:pt x="82" y="11"/>
                    </a:lnTo>
                    <a:lnTo>
                      <a:pt x="91" y="6"/>
                    </a:lnTo>
                    <a:lnTo>
                      <a:pt x="100" y="3"/>
                    </a:lnTo>
                    <a:lnTo>
                      <a:pt x="109" y="2"/>
                    </a:lnTo>
                    <a:lnTo>
                      <a:pt x="118" y="0"/>
                    </a:lnTo>
                    <a:lnTo>
                      <a:pt x="129" y="2"/>
                    </a:lnTo>
                    <a:lnTo>
                      <a:pt x="138" y="3"/>
                    </a:lnTo>
                    <a:lnTo>
                      <a:pt x="136" y="9"/>
                    </a:lnTo>
                    <a:lnTo>
                      <a:pt x="127" y="8"/>
                    </a:lnTo>
                    <a:lnTo>
                      <a:pt x="118" y="8"/>
                    </a:lnTo>
                    <a:lnTo>
                      <a:pt x="110" y="8"/>
                    </a:lnTo>
                    <a:lnTo>
                      <a:pt x="101" y="9"/>
                    </a:lnTo>
                    <a:lnTo>
                      <a:pt x="94" y="12"/>
                    </a:lnTo>
                    <a:lnTo>
                      <a:pt x="85" y="17"/>
                    </a:lnTo>
                    <a:lnTo>
                      <a:pt x="76" y="21"/>
                    </a:lnTo>
                    <a:lnTo>
                      <a:pt x="68" y="27"/>
                    </a:lnTo>
                    <a:lnTo>
                      <a:pt x="52" y="39"/>
                    </a:lnTo>
                    <a:lnTo>
                      <a:pt x="35" y="53"/>
                    </a:lnTo>
                    <a:lnTo>
                      <a:pt x="20" y="66"/>
                    </a:lnTo>
                    <a:lnTo>
                      <a:pt x="11" y="72"/>
                    </a:lnTo>
                    <a:lnTo>
                      <a:pt x="3" y="78"/>
                    </a:lnTo>
                    <a:lnTo>
                      <a:pt x="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8" name="Freeform 1524"/>
              <p:cNvSpPr>
                <a:spLocks/>
              </p:cNvSpPr>
              <p:nvPr/>
            </p:nvSpPr>
            <p:spPr bwMode="auto">
              <a:xfrm>
                <a:off x="4309" y="1098"/>
                <a:ext cx="2" cy="3"/>
              </a:xfrm>
              <a:custGeom>
                <a:avLst/>
                <a:gdLst>
                  <a:gd name="T0" fmla="*/ 0 w 4"/>
                  <a:gd name="T1" fmla="*/ 0 h 6"/>
                  <a:gd name="T2" fmla="*/ 1 w 4"/>
                  <a:gd name="T3" fmla="*/ 0 h 6"/>
                  <a:gd name="T4" fmla="*/ 4 w 4"/>
                  <a:gd name="T5" fmla="*/ 6 h 6"/>
                  <a:gd name="T6" fmla="*/ 0 w 4"/>
                  <a:gd name="T7" fmla="*/ 0 h 6"/>
                </a:gdLst>
                <a:ahLst/>
                <a:cxnLst>
                  <a:cxn ang="0">
                    <a:pos x="T0" y="T1"/>
                  </a:cxn>
                  <a:cxn ang="0">
                    <a:pos x="T2" y="T3"/>
                  </a:cxn>
                  <a:cxn ang="0">
                    <a:pos x="T4" y="T5"/>
                  </a:cxn>
                  <a:cxn ang="0">
                    <a:pos x="T6" y="T7"/>
                  </a:cxn>
                </a:cxnLst>
                <a:rect l="0" t="0" r="r" b="b"/>
                <a:pathLst>
                  <a:path w="4" h="6">
                    <a:moveTo>
                      <a:pt x="0" y="0"/>
                    </a:moveTo>
                    <a:lnTo>
                      <a:pt x="1" y="0"/>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29" name="Freeform 1525"/>
              <p:cNvSpPr>
                <a:spLocks/>
              </p:cNvSpPr>
              <p:nvPr/>
            </p:nvSpPr>
            <p:spPr bwMode="auto">
              <a:xfrm>
                <a:off x="4378" y="1064"/>
                <a:ext cx="17" cy="27"/>
              </a:xfrm>
              <a:custGeom>
                <a:avLst/>
                <a:gdLst>
                  <a:gd name="T0" fmla="*/ 2 w 35"/>
                  <a:gd name="T1" fmla="*/ 0 h 56"/>
                  <a:gd name="T2" fmla="*/ 5 w 35"/>
                  <a:gd name="T3" fmla="*/ 2 h 56"/>
                  <a:gd name="T4" fmla="*/ 8 w 35"/>
                  <a:gd name="T5" fmla="*/ 3 h 56"/>
                  <a:gd name="T6" fmla="*/ 12 w 35"/>
                  <a:gd name="T7" fmla="*/ 9 h 56"/>
                  <a:gd name="T8" fmla="*/ 17 w 35"/>
                  <a:gd name="T9" fmla="*/ 15 h 56"/>
                  <a:gd name="T10" fmla="*/ 21 w 35"/>
                  <a:gd name="T11" fmla="*/ 21 h 56"/>
                  <a:gd name="T12" fmla="*/ 27 w 35"/>
                  <a:gd name="T13" fmla="*/ 38 h 56"/>
                  <a:gd name="T14" fmla="*/ 35 w 35"/>
                  <a:gd name="T15" fmla="*/ 53 h 56"/>
                  <a:gd name="T16" fmla="*/ 29 w 35"/>
                  <a:gd name="T17" fmla="*/ 56 h 56"/>
                  <a:gd name="T18" fmla="*/ 21 w 35"/>
                  <a:gd name="T19" fmla="*/ 41 h 56"/>
                  <a:gd name="T20" fmla="*/ 15 w 35"/>
                  <a:gd name="T21" fmla="*/ 24 h 56"/>
                  <a:gd name="T22" fmla="*/ 11 w 35"/>
                  <a:gd name="T23" fmla="*/ 18 h 56"/>
                  <a:gd name="T24" fmla="*/ 8 w 35"/>
                  <a:gd name="T25" fmla="*/ 12 h 56"/>
                  <a:gd name="T26" fmla="*/ 3 w 35"/>
                  <a:gd name="T27" fmla="*/ 9 h 56"/>
                  <a:gd name="T28" fmla="*/ 2 w 35"/>
                  <a:gd name="T29" fmla="*/ 8 h 56"/>
                  <a:gd name="T30" fmla="*/ 0 w 35"/>
                  <a:gd name="T31" fmla="*/ 6 h 56"/>
                  <a:gd name="T32" fmla="*/ 2 w 35"/>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2" y="0"/>
                    </a:moveTo>
                    <a:lnTo>
                      <a:pt x="5" y="2"/>
                    </a:lnTo>
                    <a:lnTo>
                      <a:pt x="8" y="3"/>
                    </a:lnTo>
                    <a:lnTo>
                      <a:pt x="12" y="9"/>
                    </a:lnTo>
                    <a:lnTo>
                      <a:pt x="17" y="15"/>
                    </a:lnTo>
                    <a:lnTo>
                      <a:pt x="21" y="21"/>
                    </a:lnTo>
                    <a:lnTo>
                      <a:pt x="27" y="38"/>
                    </a:lnTo>
                    <a:lnTo>
                      <a:pt x="35" y="53"/>
                    </a:lnTo>
                    <a:lnTo>
                      <a:pt x="29" y="56"/>
                    </a:lnTo>
                    <a:lnTo>
                      <a:pt x="21" y="41"/>
                    </a:lnTo>
                    <a:lnTo>
                      <a:pt x="15" y="24"/>
                    </a:lnTo>
                    <a:lnTo>
                      <a:pt x="11" y="18"/>
                    </a:lnTo>
                    <a:lnTo>
                      <a:pt x="8" y="12"/>
                    </a:lnTo>
                    <a:lnTo>
                      <a:pt x="3" y="9"/>
                    </a:lnTo>
                    <a:lnTo>
                      <a:pt x="2" y="8"/>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30" name="Freeform 1526"/>
              <p:cNvSpPr>
                <a:spLocks/>
              </p:cNvSpPr>
              <p:nvPr/>
            </p:nvSpPr>
            <p:spPr bwMode="auto">
              <a:xfrm>
                <a:off x="4378" y="1064"/>
                <a:ext cx="1" cy="3"/>
              </a:xfrm>
              <a:custGeom>
                <a:avLst/>
                <a:gdLst>
                  <a:gd name="T0" fmla="*/ 2 w 3"/>
                  <a:gd name="T1" fmla="*/ 0 h 6"/>
                  <a:gd name="T2" fmla="*/ 3 w 3"/>
                  <a:gd name="T3" fmla="*/ 0 h 6"/>
                  <a:gd name="T4" fmla="*/ 2 w 3"/>
                  <a:gd name="T5" fmla="*/ 0 h 6"/>
                  <a:gd name="T6" fmla="*/ 0 w 3"/>
                  <a:gd name="T7" fmla="*/ 6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lnTo>
                      <a:pt x="3" y="0"/>
                    </a:lnTo>
                    <a:lnTo>
                      <a:pt x="2" y="0"/>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31" name="Rectangle 1527"/>
              <p:cNvSpPr>
                <a:spLocks noChangeArrowheads="1"/>
              </p:cNvSpPr>
              <p:nvPr/>
            </p:nvSpPr>
            <p:spPr bwMode="auto">
              <a:xfrm>
                <a:off x="4392" y="1089"/>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1432" name="Freeform 1528"/>
              <p:cNvSpPr>
                <a:spLocks/>
              </p:cNvSpPr>
              <p:nvPr/>
            </p:nvSpPr>
            <p:spPr bwMode="auto">
              <a:xfrm>
                <a:off x="4392" y="1090"/>
                <a:ext cx="3" cy="1"/>
              </a:xfrm>
              <a:custGeom>
                <a:avLst/>
                <a:gdLst>
                  <a:gd name="T0" fmla="*/ 0 w 6"/>
                  <a:gd name="T1" fmla="*/ 3 h 3"/>
                  <a:gd name="T2" fmla="*/ 6 w 6"/>
                  <a:gd name="T3" fmla="*/ 1 h 3"/>
                  <a:gd name="T4" fmla="*/ 0 w 6"/>
                  <a:gd name="T5" fmla="*/ 1 h 3"/>
                  <a:gd name="T6" fmla="*/ 6 w 6"/>
                  <a:gd name="T7" fmla="*/ 0 h 3"/>
                  <a:gd name="T8" fmla="*/ 0 w 6"/>
                  <a:gd name="T9" fmla="*/ 3 h 3"/>
                </a:gdLst>
                <a:ahLst/>
                <a:cxnLst>
                  <a:cxn ang="0">
                    <a:pos x="T0" y="T1"/>
                  </a:cxn>
                  <a:cxn ang="0">
                    <a:pos x="T2" y="T3"/>
                  </a:cxn>
                  <a:cxn ang="0">
                    <a:pos x="T4" y="T5"/>
                  </a:cxn>
                  <a:cxn ang="0">
                    <a:pos x="T6" y="T7"/>
                  </a:cxn>
                  <a:cxn ang="0">
                    <a:pos x="T8" y="T9"/>
                  </a:cxn>
                </a:cxnLst>
                <a:rect l="0" t="0" r="r" b="b"/>
                <a:pathLst>
                  <a:path w="6" h="3">
                    <a:moveTo>
                      <a:pt x="0" y="3"/>
                    </a:moveTo>
                    <a:lnTo>
                      <a:pt x="6" y="1"/>
                    </a:lnTo>
                    <a:lnTo>
                      <a:pt x="0" y="1"/>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33" name="Freeform 1529"/>
              <p:cNvSpPr>
                <a:spLocks/>
              </p:cNvSpPr>
              <p:nvPr/>
            </p:nvSpPr>
            <p:spPr bwMode="auto">
              <a:xfrm>
                <a:off x="4390" y="1054"/>
                <a:ext cx="15" cy="35"/>
              </a:xfrm>
              <a:custGeom>
                <a:avLst/>
                <a:gdLst>
                  <a:gd name="T0" fmla="*/ 5 w 32"/>
                  <a:gd name="T1" fmla="*/ 70 h 70"/>
                  <a:gd name="T2" fmla="*/ 3 w 32"/>
                  <a:gd name="T3" fmla="*/ 63 h 70"/>
                  <a:gd name="T4" fmla="*/ 2 w 32"/>
                  <a:gd name="T5" fmla="*/ 52 h 70"/>
                  <a:gd name="T6" fmla="*/ 0 w 32"/>
                  <a:gd name="T7" fmla="*/ 42 h 70"/>
                  <a:gd name="T8" fmla="*/ 0 w 32"/>
                  <a:gd name="T9" fmla="*/ 36 h 70"/>
                  <a:gd name="T10" fmla="*/ 0 w 32"/>
                  <a:gd name="T11" fmla="*/ 30 h 70"/>
                  <a:gd name="T12" fmla="*/ 0 w 32"/>
                  <a:gd name="T13" fmla="*/ 25 h 70"/>
                  <a:gd name="T14" fmla="*/ 2 w 32"/>
                  <a:gd name="T15" fmla="*/ 21 h 70"/>
                  <a:gd name="T16" fmla="*/ 3 w 32"/>
                  <a:gd name="T17" fmla="*/ 15 h 70"/>
                  <a:gd name="T18" fmla="*/ 6 w 32"/>
                  <a:gd name="T19" fmla="*/ 10 h 70"/>
                  <a:gd name="T20" fmla="*/ 11 w 32"/>
                  <a:gd name="T21" fmla="*/ 7 h 70"/>
                  <a:gd name="T22" fmla="*/ 17 w 32"/>
                  <a:gd name="T23" fmla="*/ 4 h 70"/>
                  <a:gd name="T24" fmla="*/ 23 w 32"/>
                  <a:gd name="T25" fmla="*/ 1 h 70"/>
                  <a:gd name="T26" fmla="*/ 32 w 32"/>
                  <a:gd name="T27" fmla="*/ 0 h 70"/>
                  <a:gd name="T28" fmla="*/ 32 w 32"/>
                  <a:gd name="T29" fmla="*/ 7 h 70"/>
                  <a:gd name="T30" fmla="*/ 24 w 32"/>
                  <a:gd name="T31" fmla="*/ 7 h 70"/>
                  <a:gd name="T32" fmla="*/ 20 w 32"/>
                  <a:gd name="T33" fmla="*/ 10 h 70"/>
                  <a:gd name="T34" fmla="*/ 15 w 32"/>
                  <a:gd name="T35" fmla="*/ 12 h 70"/>
                  <a:gd name="T36" fmla="*/ 11 w 32"/>
                  <a:gd name="T37" fmla="*/ 15 h 70"/>
                  <a:gd name="T38" fmla="*/ 9 w 32"/>
                  <a:gd name="T39" fmla="*/ 19 h 70"/>
                  <a:gd name="T40" fmla="*/ 8 w 32"/>
                  <a:gd name="T41" fmla="*/ 22 h 70"/>
                  <a:gd name="T42" fmla="*/ 6 w 32"/>
                  <a:gd name="T43" fmla="*/ 27 h 70"/>
                  <a:gd name="T44" fmla="*/ 6 w 32"/>
                  <a:gd name="T45" fmla="*/ 31 h 70"/>
                  <a:gd name="T46" fmla="*/ 6 w 32"/>
                  <a:gd name="T47" fmla="*/ 36 h 70"/>
                  <a:gd name="T48" fmla="*/ 6 w 32"/>
                  <a:gd name="T49" fmla="*/ 40 h 70"/>
                  <a:gd name="T50" fmla="*/ 8 w 32"/>
                  <a:gd name="T51" fmla="*/ 51 h 70"/>
                  <a:gd name="T52" fmla="*/ 9 w 32"/>
                  <a:gd name="T53" fmla="*/ 61 h 70"/>
                  <a:gd name="T54" fmla="*/ 11 w 32"/>
                  <a:gd name="T55" fmla="*/ 70 h 70"/>
                  <a:gd name="T56" fmla="*/ 5 w 3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70">
                    <a:moveTo>
                      <a:pt x="5" y="70"/>
                    </a:moveTo>
                    <a:lnTo>
                      <a:pt x="3" y="63"/>
                    </a:lnTo>
                    <a:lnTo>
                      <a:pt x="2" y="52"/>
                    </a:lnTo>
                    <a:lnTo>
                      <a:pt x="0" y="42"/>
                    </a:lnTo>
                    <a:lnTo>
                      <a:pt x="0" y="36"/>
                    </a:lnTo>
                    <a:lnTo>
                      <a:pt x="0" y="30"/>
                    </a:lnTo>
                    <a:lnTo>
                      <a:pt x="0" y="25"/>
                    </a:lnTo>
                    <a:lnTo>
                      <a:pt x="2" y="21"/>
                    </a:lnTo>
                    <a:lnTo>
                      <a:pt x="3" y="15"/>
                    </a:lnTo>
                    <a:lnTo>
                      <a:pt x="6" y="10"/>
                    </a:lnTo>
                    <a:lnTo>
                      <a:pt x="11" y="7"/>
                    </a:lnTo>
                    <a:lnTo>
                      <a:pt x="17" y="4"/>
                    </a:lnTo>
                    <a:lnTo>
                      <a:pt x="23" y="1"/>
                    </a:lnTo>
                    <a:lnTo>
                      <a:pt x="32" y="0"/>
                    </a:lnTo>
                    <a:lnTo>
                      <a:pt x="32" y="7"/>
                    </a:lnTo>
                    <a:lnTo>
                      <a:pt x="24" y="7"/>
                    </a:lnTo>
                    <a:lnTo>
                      <a:pt x="20" y="10"/>
                    </a:lnTo>
                    <a:lnTo>
                      <a:pt x="15" y="12"/>
                    </a:lnTo>
                    <a:lnTo>
                      <a:pt x="11" y="15"/>
                    </a:lnTo>
                    <a:lnTo>
                      <a:pt x="9" y="19"/>
                    </a:lnTo>
                    <a:lnTo>
                      <a:pt x="8" y="22"/>
                    </a:lnTo>
                    <a:lnTo>
                      <a:pt x="6" y="27"/>
                    </a:lnTo>
                    <a:lnTo>
                      <a:pt x="6" y="31"/>
                    </a:lnTo>
                    <a:lnTo>
                      <a:pt x="6" y="36"/>
                    </a:lnTo>
                    <a:lnTo>
                      <a:pt x="6" y="40"/>
                    </a:lnTo>
                    <a:lnTo>
                      <a:pt x="8" y="51"/>
                    </a:lnTo>
                    <a:lnTo>
                      <a:pt x="9" y="61"/>
                    </a:lnTo>
                    <a:lnTo>
                      <a:pt x="11" y="70"/>
                    </a:lnTo>
                    <a:lnTo>
                      <a:pt x="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34" name="Freeform 1530"/>
              <p:cNvSpPr>
                <a:spLocks/>
              </p:cNvSpPr>
              <p:nvPr/>
            </p:nvSpPr>
            <p:spPr bwMode="auto">
              <a:xfrm>
                <a:off x="4392" y="1089"/>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35" name="Freeform 1531"/>
              <p:cNvSpPr>
                <a:spLocks/>
              </p:cNvSpPr>
              <p:nvPr/>
            </p:nvSpPr>
            <p:spPr bwMode="auto">
              <a:xfrm>
                <a:off x="4405" y="1052"/>
                <a:ext cx="48" cy="12"/>
              </a:xfrm>
              <a:custGeom>
                <a:avLst/>
                <a:gdLst>
                  <a:gd name="T0" fmla="*/ 0 w 95"/>
                  <a:gd name="T1" fmla="*/ 3 h 24"/>
                  <a:gd name="T2" fmla="*/ 26 w 95"/>
                  <a:gd name="T3" fmla="*/ 1 h 24"/>
                  <a:gd name="T4" fmla="*/ 39 w 95"/>
                  <a:gd name="T5" fmla="*/ 0 h 24"/>
                  <a:gd name="T6" fmla="*/ 53 w 95"/>
                  <a:gd name="T7" fmla="*/ 0 h 24"/>
                  <a:gd name="T8" fmla="*/ 66 w 95"/>
                  <a:gd name="T9" fmla="*/ 1 h 24"/>
                  <a:gd name="T10" fmla="*/ 72 w 95"/>
                  <a:gd name="T11" fmla="*/ 3 h 24"/>
                  <a:gd name="T12" fmla="*/ 78 w 95"/>
                  <a:gd name="T13" fmla="*/ 6 h 24"/>
                  <a:gd name="T14" fmla="*/ 83 w 95"/>
                  <a:gd name="T15" fmla="*/ 7 h 24"/>
                  <a:gd name="T16" fmla="*/ 87 w 95"/>
                  <a:gd name="T17" fmla="*/ 12 h 24"/>
                  <a:gd name="T18" fmla="*/ 92 w 95"/>
                  <a:gd name="T19" fmla="*/ 15 h 24"/>
                  <a:gd name="T20" fmla="*/ 95 w 95"/>
                  <a:gd name="T21" fmla="*/ 19 h 24"/>
                  <a:gd name="T22" fmla="*/ 90 w 95"/>
                  <a:gd name="T23" fmla="*/ 24 h 24"/>
                  <a:gd name="T24" fmla="*/ 87 w 95"/>
                  <a:gd name="T25" fmla="*/ 19 h 24"/>
                  <a:gd name="T26" fmla="*/ 84 w 95"/>
                  <a:gd name="T27" fmla="*/ 16 h 24"/>
                  <a:gd name="T28" fmla="*/ 80 w 95"/>
                  <a:gd name="T29" fmla="*/ 13 h 24"/>
                  <a:gd name="T30" fmla="*/ 75 w 95"/>
                  <a:gd name="T31" fmla="*/ 12 h 24"/>
                  <a:gd name="T32" fmla="*/ 71 w 95"/>
                  <a:gd name="T33" fmla="*/ 9 h 24"/>
                  <a:gd name="T34" fmla="*/ 65 w 95"/>
                  <a:gd name="T35" fmla="*/ 9 h 24"/>
                  <a:gd name="T36" fmla="*/ 53 w 95"/>
                  <a:gd name="T37" fmla="*/ 7 h 24"/>
                  <a:gd name="T38" fmla="*/ 39 w 95"/>
                  <a:gd name="T39" fmla="*/ 6 h 24"/>
                  <a:gd name="T40" fmla="*/ 27 w 95"/>
                  <a:gd name="T41" fmla="*/ 7 h 24"/>
                  <a:gd name="T42" fmla="*/ 0 w 95"/>
                  <a:gd name="T43" fmla="*/ 10 h 24"/>
                  <a:gd name="T44" fmla="*/ 0 w 95"/>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24">
                    <a:moveTo>
                      <a:pt x="0" y="3"/>
                    </a:moveTo>
                    <a:lnTo>
                      <a:pt x="26" y="1"/>
                    </a:lnTo>
                    <a:lnTo>
                      <a:pt x="39" y="0"/>
                    </a:lnTo>
                    <a:lnTo>
                      <a:pt x="53" y="0"/>
                    </a:lnTo>
                    <a:lnTo>
                      <a:pt x="66" y="1"/>
                    </a:lnTo>
                    <a:lnTo>
                      <a:pt x="72" y="3"/>
                    </a:lnTo>
                    <a:lnTo>
                      <a:pt x="78" y="6"/>
                    </a:lnTo>
                    <a:lnTo>
                      <a:pt x="83" y="7"/>
                    </a:lnTo>
                    <a:lnTo>
                      <a:pt x="87" y="12"/>
                    </a:lnTo>
                    <a:lnTo>
                      <a:pt x="92" y="15"/>
                    </a:lnTo>
                    <a:lnTo>
                      <a:pt x="95" y="19"/>
                    </a:lnTo>
                    <a:lnTo>
                      <a:pt x="90" y="24"/>
                    </a:lnTo>
                    <a:lnTo>
                      <a:pt x="87" y="19"/>
                    </a:lnTo>
                    <a:lnTo>
                      <a:pt x="84" y="16"/>
                    </a:lnTo>
                    <a:lnTo>
                      <a:pt x="80" y="13"/>
                    </a:lnTo>
                    <a:lnTo>
                      <a:pt x="75" y="12"/>
                    </a:lnTo>
                    <a:lnTo>
                      <a:pt x="71" y="9"/>
                    </a:lnTo>
                    <a:lnTo>
                      <a:pt x="65" y="9"/>
                    </a:lnTo>
                    <a:lnTo>
                      <a:pt x="53" y="7"/>
                    </a:lnTo>
                    <a:lnTo>
                      <a:pt x="39" y="6"/>
                    </a:lnTo>
                    <a:lnTo>
                      <a:pt x="27" y="7"/>
                    </a:lnTo>
                    <a:lnTo>
                      <a:pt x="0" y="1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36" name="Freeform 1532"/>
              <p:cNvSpPr>
                <a:spLocks/>
              </p:cNvSpPr>
              <p:nvPr/>
            </p:nvSpPr>
            <p:spPr bwMode="auto">
              <a:xfrm>
                <a:off x="4405" y="1054"/>
                <a:ext cx="1" cy="4"/>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37" name="Freeform 1533"/>
              <p:cNvSpPr>
                <a:spLocks/>
              </p:cNvSpPr>
              <p:nvPr/>
            </p:nvSpPr>
            <p:spPr bwMode="auto">
              <a:xfrm>
                <a:off x="4451" y="1062"/>
                <a:ext cx="16" cy="80"/>
              </a:xfrm>
              <a:custGeom>
                <a:avLst/>
                <a:gdLst>
                  <a:gd name="T0" fmla="*/ 5 w 32"/>
                  <a:gd name="T1" fmla="*/ 0 h 160"/>
                  <a:gd name="T2" fmla="*/ 10 w 32"/>
                  <a:gd name="T3" fmla="*/ 8 h 160"/>
                  <a:gd name="T4" fmla="*/ 13 w 32"/>
                  <a:gd name="T5" fmla="*/ 18 h 160"/>
                  <a:gd name="T6" fmla="*/ 14 w 32"/>
                  <a:gd name="T7" fmla="*/ 29 h 160"/>
                  <a:gd name="T8" fmla="*/ 16 w 32"/>
                  <a:gd name="T9" fmla="*/ 41 h 160"/>
                  <a:gd name="T10" fmla="*/ 19 w 32"/>
                  <a:gd name="T11" fmla="*/ 66 h 160"/>
                  <a:gd name="T12" fmla="*/ 22 w 32"/>
                  <a:gd name="T13" fmla="*/ 92 h 160"/>
                  <a:gd name="T14" fmla="*/ 23 w 32"/>
                  <a:gd name="T15" fmla="*/ 118 h 160"/>
                  <a:gd name="T16" fmla="*/ 26 w 32"/>
                  <a:gd name="T17" fmla="*/ 137 h 160"/>
                  <a:gd name="T18" fmla="*/ 28 w 32"/>
                  <a:gd name="T19" fmla="*/ 146 h 160"/>
                  <a:gd name="T20" fmla="*/ 29 w 32"/>
                  <a:gd name="T21" fmla="*/ 151 h 160"/>
                  <a:gd name="T22" fmla="*/ 29 w 32"/>
                  <a:gd name="T23" fmla="*/ 154 h 160"/>
                  <a:gd name="T24" fmla="*/ 32 w 32"/>
                  <a:gd name="T25" fmla="*/ 154 h 160"/>
                  <a:gd name="T26" fmla="*/ 29 w 32"/>
                  <a:gd name="T27" fmla="*/ 160 h 160"/>
                  <a:gd name="T28" fmla="*/ 26 w 32"/>
                  <a:gd name="T29" fmla="*/ 158 h 160"/>
                  <a:gd name="T30" fmla="*/ 23 w 32"/>
                  <a:gd name="T31" fmla="*/ 154 h 160"/>
                  <a:gd name="T32" fmla="*/ 20 w 32"/>
                  <a:gd name="T33" fmla="*/ 146 h 160"/>
                  <a:gd name="T34" fmla="*/ 19 w 32"/>
                  <a:gd name="T35" fmla="*/ 139 h 160"/>
                  <a:gd name="T36" fmla="*/ 17 w 32"/>
                  <a:gd name="T37" fmla="*/ 118 h 160"/>
                  <a:gd name="T38" fmla="*/ 16 w 32"/>
                  <a:gd name="T39" fmla="*/ 94 h 160"/>
                  <a:gd name="T40" fmla="*/ 13 w 32"/>
                  <a:gd name="T41" fmla="*/ 66 h 160"/>
                  <a:gd name="T42" fmla="*/ 10 w 32"/>
                  <a:gd name="T43" fmla="*/ 41 h 160"/>
                  <a:gd name="T44" fmla="*/ 8 w 32"/>
                  <a:gd name="T45" fmla="*/ 29 h 160"/>
                  <a:gd name="T46" fmla="*/ 6 w 32"/>
                  <a:gd name="T47" fmla="*/ 20 h 160"/>
                  <a:gd name="T48" fmla="*/ 3 w 32"/>
                  <a:gd name="T49" fmla="*/ 11 h 160"/>
                  <a:gd name="T50" fmla="*/ 0 w 32"/>
                  <a:gd name="T51" fmla="*/ 3 h 160"/>
                  <a:gd name="T52" fmla="*/ 5 w 32"/>
                  <a:gd name="T5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60">
                    <a:moveTo>
                      <a:pt x="5" y="0"/>
                    </a:moveTo>
                    <a:lnTo>
                      <a:pt x="10" y="8"/>
                    </a:lnTo>
                    <a:lnTo>
                      <a:pt x="13" y="18"/>
                    </a:lnTo>
                    <a:lnTo>
                      <a:pt x="14" y="29"/>
                    </a:lnTo>
                    <a:lnTo>
                      <a:pt x="16" y="41"/>
                    </a:lnTo>
                    <a:lnTo>
                      <a:pt x="19" y="66"/>
                    </a:lnTo>
                    <a:lnTo>
                      <a:pt x="22" y="92"/>
                    </a:lnTo>
                    <a:lnTo>
                      <a:pt x="23" y="118"/>
                    </a:lnTo>
                    <a:lnTo>
                      <a:pt x="26" y="137"/>
                    </a:lnTo>
                    <a:lnTo>
                      <a:pt x="28" y="146"/>
                    </a:lnTo>
                    <a:lnTo>
                      <a:pt x="29" y="151"/>
                    </a:lnTo>
                    <a:lnTo>
                      <a:pt x="29" y="154"/>
                    </a:lnTo>
                    <a:lnTo>
                      <a:pt x="32" y="154"/>
                    </a:lnTo>
                    <a:lnTo>
                      <a:pt x="29" y="160"/>
                    </a:lnTo>
                    <a:lnTo>
                      <a:pt x="26" y="158"/>
                    </a:lnTo>
                    <a:lnTo>
                      <a:pt x="23" y="154"/>
                    </a:lnTo>
                    <a:lnTo>
                      <a:pt x="20" y="146"/>
                    </a:lnTo>
                    <a:lnTo>
                      <a:pt x="19" y="139"/>
                    </a:lnTo>
                    <a:lnTo>
                      <a:pt x="17" y="118"/>
                    </a:lnTo>
                    <a:lnTo>
                      <a:pt x="16" y="94"/>
                    </a:lnTo>
                    <a:lnTo>
                      <a:pt x="13" y="66"/>
                    </a:lnTo>
                    <a:lnTo>
                      <a:pt x="10" y="41"/>
                    </a:lnTo>
                    <a:lnTo>
                      <a:pt x="8" y="29"/>
                    </a:lnTo>
                    <a:lnTo>
                      <a:pt x="6" y="20"/>
                    </a:lnTo>
                    <a:lnTo>
                      <a:pt x="3" y="1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38" name="Freeform 1534"/>
              <p:cNvSpPr>
                <a:spLocks/>
              </p:cNvSpPr>
              <p:nvPr/>
            </p:nvSpPr>
            <p:spPr bwMode="auto">
              <a:xfrm>
                <a:off x="4451" y="1062"/>
                <a:ext cx="2" cy="2"/>
              </a:xfrm>
              <a:custGeom>
                <a:avLst/>
                <a:gdLst>
                  <a:gd name="T0" fmla="*/ 5 w 5"/>
                  <a:gd name="T1" fmla="*/ 0 h 5"/>
                  <a:gd name="T2" fmla="*/ 0 w 5"/>
                  <a:gd name="T3" fmla="*/ 3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39" name="Freeform 1535"/>
              <p:cNvSpPr>
                <a:spLocks/>
              </p:cNvSpPr>
              <p:nvPr/>
            </p:nvSpPr>
            <p:spPr bwMode="auto">
              <a:xfrm>
                <a:off x="4465" y="1137"/>
                <a:ext cx="131" cy="34"/>
              </a:xfrm>
              <a:custGeom>
                <a:avLst/>
                <a:gdLst>
                  <a:gd name="T0" fmla="*/ 0 w 261"/>
                  <a:gd name="T1" fmla="*/ 5 h 70"/>
                  <a:gd name="T2" fmla="*/ 23 w 261"/>
                  <a:gd name="T3" fmla="*/ 2 h 70"/>
                  <a:gd name="T4" fmla="*/ 44 w 261"/>
                  <a:gd name="T5" fmla="*/ 0 h 70"/>
                  <a:gd name="T6" fmla="*/ 65 w 261"/>
                  <a:gd name="T7" fmla="*/ 0 h 70"/>
                  <a:gd name="T8" fmla="*/ 83 w 261"/>
                  <a:gd name="T9" fmla="*/ 0 h 70"/>
                  <a:gd name="T10" fmla="*/ 101 w 261"/>
                  <a:gd name="T11" fmla="*/ 2 h 70"/>
                  <a:gd name="T12" fmla="*/ 118 w 261"/>
                  <a:gd name="T13" fmla="*/ 3 h 70"/>
                  <a:gd name="T14" fmla="*/ 134 w 261"/>
                  <a:gd name="T15" fmla="*/ 6 h 70"/>
                  <a:gd name="T16" fmla="*/ 150 w 261"/>
                  <a:gd name="T17" fmla="*/ 9 h 70"/>
                  <a:gd name="T18" fmla="*/ 165 w 261"/>
                  <a:gd name="T19" fmla="*/ 14 h 70"/>
                  <a:gd name="T20" fmla="*/ 180 w 261"/>
                  <a:gd name="T21" fmla="*/ 20 h 70"/>
                  <a:gd name="T22" fmla="*/ 193 w 261"/>
                  <a:gd name="T23" fmla="*/ 26 h 70"/>
                  <a:gd name="T24" fmla="*/ 207 w 261"/>
                  <a:gd name="T25" fmla="*/ 33 h 70"/>
                  <a:gd name="T26" fmla="*/ 220 w 261"/>
                  <a:gd name="T27" fmla="*/ 39 h 70"/>
                  <a:gd name="T28" fmla="*/ 234 w 261"/>
                  <a:gd name="T29" fmla="*/ 48 h 70"/>
                  <a:gd name="T30" fmla="*/ 261 w 261"/>
                  <a:gd name="T31" fmla="*/ 65 h 70"/>
                  <a:gd name="T32" fmla="*/ 257 w 261"/>
                  <a:gd name="T33" fmla="*/ 70 h 70"/>
                  <a:gd name="T34" fmla="*/ 230 w 261"/>
                  <a:gd name="T35" fmla="*/ 53 h 70"/>
                  <a:gd name="T36" fmla="*/ 217 w 261"/>
                  <a:gd name="T37" fmla="*/ 45 h 70"/>
                  <a:gd name="T38" fmla="*/ 204 w 261"/>
                  <a:gd name="T39" fmla="*/ 38 h 70"/>
                  <a:gd name="T40" fmla="*/ 190 w 261"/>
                  <a:gd name="T41" fmla="*/ 32 h 70"/>
                  <a:gd name="T42" fmla="*/ 177 w 261"/>
                  <a:gd name="T43" fmla="*/ 26 h 70"/>
                  <a:gd name="T44" fmla="*/ 163 w 261"/>
                  <a:gd name="T45" fmla="*/ 20 h 70"/>
                  <a:gd name="T46" fmla="*/ 148 w 261"/>
                  <a:gd name="T47" fmla="*/ 15 h 70"/>
                  <a:gd name="T48" fmla="*/ 133 w 261"/>
                  <a:gd name="T49" fmla="*/ 12 h 70"/>
                  <a:gd name="T50" fmla="*/ 118 w 261"/>
                  <a:gd name="T51" fmla="*/ 9 h 70"/>
                  <a:gd name="T52" fmla="*/ 101 w 261"/>
                  <a:gd name="T53" fmla="*/ 8 h 70"/>
                  <a:gd name="T54" fmla="*/ 83 w 261"/>
                  <a:gd name="T55" fmla="*/ 6 h 70"/>
                  <a:gd name="T56" fmla="*/ 65 w 261"/>
                  <a:gd name="T57" fmla="*/ 6 h 70"/>
                  <a:gd name="T58" fmla="*/ 44 w 261"/>
                  <a:gd name="T59" fmla="*/ 6 h 70"/>
                  <a:gd name="T60" fmla="*/ 24 w 261"/>
                  <a:gd name="T61" fmla="*/ 9 h 70"/>
                  <a:gd name="T62" fmla="*/ 2 w 261"/>
                  <a:gd name="T63" fmla="*/ 11 h 70"/>
                  <a:gd name="T64" fmla="*/ 0 w 261"/>
                  <a:gd name="T65"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1" h="70">
                    <a:moveTo>
                      <a:pt x="0" y="5"/>
                    </a:moveTo>
                    <a:lnTo>
                      <a:pt x="23" y="2"/>
                    </a:lnTo>
                    <a:lnTo>
                      <a:pt x="44" y="0"/>
                    </a:lnTo>
                    <a:lnTo>
                      <a:pt x="65" y="0"/>
                    </a:lnTo>
                    <a:lnTo>
                      <a:pt x="83" y="0"/>
                    </a:lnTo>
                    <a:lnTo>
                      <a:pt x="101" y="2"/>
                    </a:lnTo>
                    <a:lnTo>
                      <a:pt x="118" y="3"/>
                    </a:lnTo>
                    <a:lnTo>
                      <a:pt x="134" y="6"/>
                    </a:lnTo>
                    <a:lnTo>
                      <a:pt x="150" y="9"/>
                    </a:lnTo>
                    <a:lnTo>
                      <a:pt x="165" y="14"/>
                    </a:lnTo>
                    <a:lnTo>
                      <a:pt x="180" y="20"/>
                    </a:lnTo>
                    <a:lnTo>
                      <a:pt x="193" y="26"/>
                    </a:lnTo>
                    <a:lnTo>
                      <a:pt x="207" y="33"/>
                    </a:lnTo>
                    <a:lnTo>
                      <a:pt x="220" y="39"/>
                    </a:lnTo>
                    <a:lnTo>
                      <a:pt x="234" y="48"/>
                    </a:lnTo>
                    <a:lnTo>
                      <a:pt x="261" y="65"/>
                    </a:lnTo>
                    <a:lnTo>
                      <a:pt x="257" y="70"/>
                    </a:lnTo>
                    <a:lnTo>
                      <a:pt x="230" y="53"/>
                    </a:lnTo>
                    <a:lnTo>
                      <a:pt x="217" y="45"/>
                    </a:lnTo>
                    <a:lnTo>
                      <a:pt x="204" y="38"/>
                    </a:lnTo>
                    <a:lnTo>
                      <a:pt x="190" y="32"/>
                    </a:lnTo>
                    <a:lnTo>
                      <a:pt x="177" y="26"/>
                    </a:lnTo>
                    <a:lnTo>
                      <a:pt x="163" y="20"/>
                    </a:lnTo>
                    <a:lnTo>
                      <a:pt x="148" y="15"/>
                    </a:lnTo>
                    <a:lnTo>
                      <a:pt x="133" y="12"/>
                    </a:lnTo>
                    <a:lnTo>
                      <a:pt x="118" y="9"/>
                    </a:lnTo>
                    <a:lnTo>
                      <a:pt x="101" y="8"/>
                    </a:lnTo>
                    <a:lnTo>
                      <a:pt x="83" y="6"/>
                    </a:lnTo>
                    <a:lnTo>
                      <a:pt x="65" y="6"/>
                    </a:lnTo>
                    <a:lnTo>
                      <a:pt x="44" y="6"/>
                    </a:lnTo>
                    <a:lnTo>
                      <a:pt x="24" y="9"/>
                    </a:lnTo>
                    <a:lnTo>
                      <a:pt x="2" y="11"/>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0" name="Freeform 1536"/>
              <p:cNvSpPr>
                <a:spLocks/>
              </p:cNvSpPr>
              <p:nvPr/>
            </p:nvSpPr>
            <p:spPr bwMode="auto">
              <a:xfrm>
                <a:off x="4465" y="1139"/>
                <a:ext cx="2" cy="3"/>
              </a:xfrm>
              <a:custGeom>
                <a:avLst/>
                <a:gdLst>
                  <a:gd name="T0" fmla="*/ 0 w 3"/>
                  <a:gd name="T1" fmla="*/ 6 h 6"/>
                  <a:gd name="T2" fmla="*/ 2 w 3"/>
                  <a:gd name="T3" fmla="*/ 6 h 6"/>
                  <a:gd name="T4" fmla="*/ 0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2" y="6"/>
                    </a:lnTo>
                    <a:lnTo>
                      <a:pt x="0" y="0"/>
                    </a:ln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1" name="Freeform 1537"/>
              <p:cNvSpPr>
                <a:spLocks/>
              </p:cNvSpPr>
              <p:nvPr/>
            </p:nvSpPr>
            <p:spPr bwMode="auto">
              <a:xfrm>
                <a:off x="4593" y="1100"/>
                <a:ext cx="53" cy="74"/>
              </a:xfrm>
              <a:custGeom>
                <a:avLst/>
                <a:gdLst>
                  <a:gd name="T0" fmla="*/ 3 w 105"/>
                  <a:gd name="T1" fmla="*/ 139 h 150"/>
                  <a:gd name="T2" fmla="*/ 7 w 105"/>
                  <a:gd name="T3" fmla="*/ 142 h 150"/>
                  <a:gd name="T4" fmla="*/ 10 w 105"/>
                  <a:gd name="T5" fmla="*/ 142 h 150"/>
                  <a:gd name="T6" fmla="*/ 15 w 105"/>
                  <a:gd name="T7" fmla="*/ 144 h 150"/>
                  <a:gd name="T8" fmla="*/ 18 w 105"/>
                  <a:gd name="T9" fmla="*/ 144 h 150"/>
                  <a:gd name="T10" fmla="*/ 21 w 105"/>
                  <a:gd name="T11" fmla="*/ 144 h 150"/>
                  <a:gd name="T12" fmla="*/ 24 w 105"/>
                  <a:gd name="T13" fmla="*/ 142 h 150"/>
                  <a:gd name="T14" fmla="*/ 30 w 105"/>
                  <a:gd name="T15" fmla="*/ 138 h 150"/>
                  <a:gd name="T16" fmla="*/ 33 w 105"/>
                  <a:gd name="T17" fmla="*/ 135 h 150"/>
                  <a:gd name="T18" fmla="*/ 36 w 105"/>
                  <a:gd name="T19" fmla="*/ 130 h 150"/>
                  <a:gd name="T20" fmla="*/ 42 w 105"/>
                  <a:gd name="T21" fmla="*/ 122 h 150"/>
                  <a:gd name="T22" fmla="*/ 46 w 105"/>
                  <a:gd name="T23" fmla="*/ 110 h 150"/>
                  <a:gd name="T24" fmla="*/ 53 w 105"/>
                  <a:gd name="T25" fmla="*/ 98 h 150"/>
                  <a:gd name="T26" fmla="*/ 63 w 105"/>
                  <a:gd name="T27" fmla="*/ 73 h 150"/>
                  <a:gd name="T28" fmla="*/ 74 w 105"/>
                  <a:gd name="T29" fmla="*/ 46 h 150"/>
                  <a:gd name="T30" fmla="*/ 80 w 105"/>
                  <a:gd name="T31" fmla="*/ 34 h 150"/>
                  <a:gd name="T32" fmla="*/ 86 w 105"/>
                  <a:gd name="T33" fmla="*/ 22 h 150"/>
                  <a:gd name="T34" fmla="*/ 93 w 105"/>
                  <a:gd name="T35" fmla="*/ 11 h 150"/>
                  <a:gd name="T36" fmla="*/ 98 w 105"/>
                  <a:gd name="T37" fmla="*/ 5 h 150"/>
                  <a:gd name="T38" fmla="*/ 101 w 105"/>
                  <a:gd name="T39" fmla="*/ 0 h 150"/>
                  <a:gd name="T40" fmla="*/ 105 w 105"/>
                  <a:gd name="T41" fmla="*/ 5 h 150"/>
                  <a:gd name="T42" fmla="*/ 102 w 105"/>
                  <a:gd name="T43" fmla="*/ 9 h 150"/>
                  <a:gd name="T44" fmla="*/ 98 w 105"/>
                  <a:gd name="T45" fmla="*/ 14 h 150"/>
                  <a:gd name="T46" fmla="*/ 92 w 105"/>
                  <a:gd name="T47" fmla="*/ 25 h 150"/>
                  <a:gd name="T48" fmla="*/ 86 w 105"/>
                  <a:gd name="T49" fmla="*/ 37 h 150"/>
                  <a:gd name="T50" fmla="*/ 80 w 105"/>
                  <a:gd name="T51" fmla="*/ 49 h 150"/>
                  <a:gd name="T52" fmla="*/ 68 w 105"/>
                  <a:gd name="T53" fmla="*/ 76 h 150"/>
                  <a:gd name="T54" fmla="*/ 57 w 105"/>
                  <a:gd name="T55" fmla="*/ 101 h 150"/>
                  <a:gd name="T56" fmla="*/ 53 w 105"/>
                  <a:gd name="T57" fmla="*/ 113 h 150"/>
                  <a:gd name="T58" fmla="*/ 46 w 105"/>
                  <a:gd name="T59" fmla="*/ 125 h 150"/>
                  <a:gd name="T60" fmla="*/ 40 w 105"/>
                  <a:gd name="T61" fmla="*/ 135 h 150"/>
                  <a:gd name="T62" fmla="*/ 37 w 105"/>
                  <a:gd name="T63" fmla="*/ 139 h 150"/>
                  <a:gd name="T64" fmla="*/ 34 w 105"/>
                  <a:gd name="T65" fmla="*/ 142 h 150"/>
                  <a:gd name="T66" fmla="*/ 27 w 105"/>
                  <a:gd name="T67" fmla="*/ 147 h 150"/>
                  <a:gd name="T68" fmla="*/ 22 w 105"/>
                  <a:gd name="T69" fmla="*/ 150 h 150"/>
                  <a:gd name="T70" fmla="*/ 18 w 105"/>
                  <a:gd name="T71" fmla="*/ 150 h 150"/>
                  <a:gd name="T72" fmla="*/ 13 w 105"/>
                  <a:gd name="T73" fmla="*/ 150 h 150"/>
                  <a:gd name="T74" fmla="*/ 9 w 105"/>
                  <a:gd name="T75" fmla="*/ 148 h 150"/>
                  <a:gd name="T76" fmla="*/ 4 w 105"/>
                  <a:gd name="T77" fmla="*/ 147 h 150"/>
                  <a:gd name="T78" fmla="*/ 0 w 105"/>
                  <a:gd name="T79" fmla="*/ 145 h 150"/>
                  <a:gd name="T80" fmla="*/ 3 w 105"/>
                  <a:gd name="T81"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150">
                    <a:moveTo>
                      <a:pt x="3" y="139"/>
                    </a:moveTo>
                    <a:lnTo>
                      <a:pt x="7" y="142"/>
                    </a:lnTo>
                    <a:lnTo>
                      <a:pt x="10" y="142"/>
                    </a:lnTo>
                    <a:lnTo>
                      <a:pt x="15" y="144"/>
                    </a:lnTo>
                    <a:lnTo>
                      <a:pt x="18" y="144"/>
                    </a:lnTo>
                    <a:lnTo>
                      <a:pt x="21" y="144"/>
                    </a:lnTo>
                    <a:lnTo>
                      <a:pt x="24" y="142"/>
                    </a:lnTo>
                    <a:lnTo>
                      <a:pt x="30" y="138"/>
                    </a:lnTo>
                    <a:lnTo>
                      <a:pt x="33" y="135"/>
                    </a:lnTo>
                    <a:lnTo>
                      <a:pt x="36" y="130"/>
                    </a:lnTo>
                    <a:lnTo>
                      <a:pt x="42" y="122"/>
                    </a:lnTo>
                    <a:lnTo>
                      <a:pt x="46" y="110"/>
                    </a:lnTo>
                    <a:lnTo>
                      <a:pt x="53" y="98"/>
                    </a:lnTo>
                    <a:lnTo>
                      <a:pt x="63" y="73"/>
                    </a:lnTo>
                    <a:lnTo>
                      <a:pt x="74" y="46"/>
                    </a:lnTo>
                    <a:lnTo>
                      <a:pt x="80" y="34"/>
                    </a:lnTo>
                    <a:lnTo>
                      <a:pt x="86" y="22"/>
                    </a:lnTo>
                    <a:lnTo>
                      <a:pt x="93" y="11"/>
                    </a:lnTo>
                    <a:lnTo>
                      <a:pt x="98" y="5"/>
                    </a:lnTo>
                    <a:lnTo>
                      <a:pt x="101" y="0"/>
                    </a:lnTo>
                    <a:lnTo>
                      <a:pt x="105" y="5"/>
                    </a:lnTo>
                    <a:lnTo>
                      <a:pt x="102" y="9"/>
                    </a:lnTo>
                    <a:lnTo>
                      <a:pt x="98" y="14"/>
                    </a:lnTo>
                    <a:lnTo>
                      <a:pt x="92" y="25"/>
                    </a:lnTo>
                    <a:lnTo>
                      <a:pt x="86" y="37"/>
                    </a:lnTo>
                    <a:lnTo>
                      <a:pt x="80" y="49"/>
                    </a:lnTo>
                    <a:lnTo>
                      <a:pt x="68" y="76"/>
                    </a:lnTo>
                    <a:lnTo>
                      <a:pt x="57" y="101"/>
                    </a:lnTo>
                    <a:lnTo>
                      <a:pt x="53" y="113"/>
                    </a:lnTo>
                    <a:lnTo>
                      <a:pt x="46" y="125"/>
                    </a:lnTo>
                    <a:lnTo>
                      <a:pt x="40" y="135"/>
                    </a:lnTo>
                    <a:lnTo>
                      <a:pt x="37" y="139"/>
                    </a:lnTo>
                    <a:lnTo>
                      <a:pt x="34" y="142"/>
                    </a:lnTo>
                    <a:lnTo>
                      <a:pt x="27" y="147"/>
                    </a:lnTo>
                    <a:lnTo>
                      <a:pt x="22" y="150"/>
                    </a:lnTo>
                    <a:lnTo>
                      <a:pt x="18" y="150"/>
                    </a:lnTo>
                    <a:lnTo>
                      <a:pt x="13" y="150"/>
                    </a:lnTo>
                    <a:lnTo>
                      <a:pt x="9" y="148"/>
                    </a:lnTo>
                    <a:lnTo>
                      <a:pt x="4" y="147"/>
                    </a:lnTo>
                    <a:lnTo>
                      <a:pt x="0" y="145"/>
                    </a:lnTo>
                    <a:lnTo>
                      <a:pt x="3"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2" name="Freeform 1538"/>
              <p:cNvSpPr>
                <a:spLocks/>
              </p:cNvSpPr>
              <p:nvPr/>
            </p:nvSpPr>
            <p:spPr bwMode="auto">
              <a:xfrm>
                <a:off x="4593" y="1169"/>
                <a:ext cx="3" cy="3"/>
              </a:xfrm>
              <a:custGeom>
                <a:avLst/>
                <a:gdLst>
                  <a:gd name="T0" fmla="*/ 0 w 4"/>
                  <a:gd name="T1" fmla="*/ 5 h 6"/>
                  <a:gd name="T2" fmla="*/ 0 w 4"/>
                  <a:gd name="T3" fmla="*/ 6 h 6"/>
                  <a:gd name="T4" fmla="*/ 3 w 4"/>
                  <a:gd name="T5" fmla="*/ 0 h 6"/>
                  <a:gd name="T6" fmla="*/ 4 w 4"/>
                  <a:gd name="T7" fmla="*/ 0 h 6"/>
                  <a:gd name="T8" fmla="*/ 0 w 4"/>
                  <a:gd name="T9" fmla="*/ 5 h 6"/>
                </a:gdLst>
                <a:ahLst/>
                <a:cxnLst>
                  <a:cxn ang="0">
                    <a:pos x="T0" y="T1"/>
                  </a:cxn>
                  <a:cxn ang="0">
                    <a:pos x="T2" y="T3"/>
                  </a:cxn>
                  <a:cxn ang="0">
                    <a:pos x="T4" y="T5"/>
                  </a:cxn>
                  <a:cxn ang="0">
                    <a:pos x="T6" y="T7"/>
                  </a:cxn>
                  <a:cxn ang="0">
                    <a:pos x="T8" y="T9"/>
                  </a:cxn>
                </a:cxnLst>
                <a:rect l="0" t="0" r="r" b="b"/>
                <a:pathLst>
                  <a:path w="4" h="6">
                    <a:moveTo>
                      <a:pt x="0" y="5"/>
                    </a:moveTo>
                    <a:lnTo>
                      <a:pt x="0" y="6"/>
                    </a:lnTo>
                    <a:lnTo>
                      <a:pt x="3" y="0"/>
                    </a:ln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3" name="Freeform 1539"/>
              <p:cNvSpPr>
                <a:spLocks/>
              </p:cNvSpPr>
              <p:nvPr/>
            </p:nvSpPr>
            <p:spPr bwMode="auto">
              <a:xfrm>
                <a:off x="4644" y="1094"/>
                <a:ext cx="72" cy="62"/>
              </a:xfrm>
              <a:custGeom>
                <a:avLst/>
                <a:gdLst>
                  <a:gd name="T0" fmla="*/ 0 w 143"/>
                  <a:gd name="T1" fmla="*/ 12 h 125"/>
                  <a:gd name="T2" fmla="*/ 4 w 143"/>
                  <a:gd name="T3" fmla="*/ 9 h 125"/>
                  <a:gd name="T4" fmla="*/ 10 w 143"/>
                  <a:gd name="T5" fmla="*/ 5 h 125"/>
                  <a:gd name="T6" fmla="*/ 15 w 143"/>
                  <a:gd name="T7" fmla="*/ 3 h 125"/>
                  <a:gd name="T8" fmla="*/ 21 w 143"/>
                  <a:gd name="T9" fmla="*/ 2 h 125"/>
                  <a:gd name="T10" fmla="*/ 27 w 143"/>
                  <a:gd name="T11" fmla="*/ 0 h 125"/>
                  <a:gd name="T12" fmla="*/ 33 w 143"/>
                  <a:gd name="T13" fmla="*/ 0 h 125"/>
                  <a:gd name="T14" fmla="*/ 39 w 143"/>
                  <a:gd name="T15" fmla="*/ 0 h 125"/>
                  <a:gd name="T16" fmla="*/ 45 w 143"/>
                  <a:gd name="T17" fmla="*/ 2 h 125"/>
                  <a:gd name="T18" fmla="*/ 51 w 143"/>
                  <a:gd name="T19" fmla="*/ 3 h 125"/>
                  <a:gd name="T20" fmla="*/ 57 w 143"/>
                  <a:gd name="T21" fmla="*/ 5 h 125"/>
                  <a:gd name="T22" fmla="*/ 71 w 143"/>
                  <a:gd name="T23" fmla="*/ 11 h 125"/>
                  <a:gd name="T24" fmla="*/ 83 w 143"/>
                  <a:gd name="T25" fmla="*/ 18 h 125"/>
                  <a:gd name="T26" fmla="*/ 89 w 143"/>
                  <a:gd name="T27" fmla="*/ 24 h 125"/>
                  <a:gd name="T28" fmla="*/ 95 w 143"/>
                  <a:gd name="T29" fmla="*/ 29 h 125"/>
                  <a:gd name="T30" fmla="*/ 107 w 143"/>
                  <a:gd name="T31" fmla="*/ 38 h 125"/>
                  <a:gd name="T32" fmla="*/ 116 w 143"/>
                  <a:gd name="T33" fmla="*/ 50 h 125"/>
                  <a:gd name="T34" fmla="*/ 127 w 143"/>
                  <a:gd name="T35" fmla="*/ 62 h 125"/>
                  <a:gd name="T36" fmla="*/ 130 w 143"/>
                  <a:gd name="T37" fmla="*/ 68 h 125"/>
                  <a:gd name="T38" fmla="*/ 133 w 143"/>
                  <a:gd name="T39" fmla="*/ 74 h 125"/>
                  <a:gd name="T40" fmla="*/ 137 w 143"/>
                  <a:gd name="T41" fmla="*/ 82 h 125"/>
                  <a:gd name="T42" fmla="*/ 139 w 143"/>
                  <a:gd name="T43" fmla="*/ 88 h 125"/>
                  <a:gd name="T44" fmla="*/ 142 w 143"/>
                  <a:gd name="T45" fmla="*/ 101 h 125"/>
                  <a:gd name="T46" fmla="*/ 143 w 143"/>
                  <a:gd name="T47" fmla="*/ 107 h 125"/>
                  <a:gd name="T48" fmla="*/ 143 w 143"/>
                  <a:gd name="T49" fmla="*/ 113 h 125"/>
                  <a:gd name="T50" fmla="*/ 143 w 143"/>
                  <a:gd name="T51" fmla="*/ 119 h 125"/>
                  <a:gd name="T52" fmla="*/ 142 w 143"/>
                  <a:gd name="T53" fmla="*/ 125 h 125"/>
                  <a:gd name="T54" fmla="*/ 136 w 143"/>
                  <a:gd name="T55" fmla="*/ 124 h 125"/>
                  <a:gd name="T56" fmla="*/ 136 w 143"/>
                  <a:gd name="T57" fmla="*/ 119 h 125"/>
                  <a:gd name="T58" fmla="*/ 137 w 143"/>
                  <a:gd name="T59" fmla="*/ 113 h 125"/>
                  <a:gd name="T60" fmla="*/ 137 w 143"/>
                  <a:gd name="T61" fmla="*/ 107 h 125"/>
                  <a:gd name="T62" fmla="*/ 136 w 143"/>
                  <a:gd name="T63" fmla="*/ 103 h 125"/>
                  <a:gd name="T64" fmla="*/ 133 w 143"/>
                  <a:gd name="T65" fmla="*/ 91 h 125"/>
                  <a:gd name="T66" fmla="*/ 131 w 143"/>
                  <a:gd name="T67" fmla="*/ 83 h 125"/>
                  <a:gd name="T68" fmla="*/ 128 w 143"/>
                  <a:gd name="T69" fmla="*/ 77 h 125"/>
                  <a:gd name="T70" fmla="*/ 124 w 143"/>
                  <a:gd name="T71" fmla="*/ 71 h 125"/>
                  <a:gd name="T72" fmla="*/ 121 w 143"/>
                  <a:gd name="T73" fmla="*/ 65 h 125"/>
                  <a:gd name="T74" fmla="*/ 112 w 143"/>
                  <a:gd name="T75" fmla="*/ 55 h 125"/>
                  <a:gd name="T76" fmla="*/ 102 w 143"/>
                  <a:gd name="T77" fmla="*/ 43 h 125"/>
                  <a:gd name="T78" fmla="*/ 90 w 143"/>
                  <a:gd name="T79" fmla="*/ 34 h 125"/>
                  <a:gd name="T80" fmla="*/ 86 w 143"/>
                  <a:gd name="T81" fmla="*/ 29 h 125"/>
                  <a:gd name="T82" fmla="*/ 80 w 143"/>
                  <a:gd name="T83" fmla="*/ 24 h 125"/>
                  <a:gd name="T84" fmla="*/ 68 w 143"/>
                  <a:gd name="T85" fmla="*/ 17 h 125"/>
                  <a:gd name="T86" fmla="*/ 56 w 143"/>
                  <a:gd name="T87" fmla="*/ 11 h 125"/>
                  <a:gd name="T88" fmla="*/ 50 w 143"/>
                  <a:gd name="T89" fmla="*/ 9 h 125"/>
                  <a:gd name="T90" fmla="*/ 44 w 143"/>
                  <a:gd name="T91" fmla="*/ 8 h 125"/>
                  <a:gd name="T92" fmla="*/ 38 w 143"/>
                  <a:gd name="T93" fmla="*/ 6 h 125"/>
                  <a:gd name="T94" fmla="*/ 33 w 143"/>
                  <a:gd name="T95" fmla="*/ 6 h 125"/>
                  <a:gd name="T96" fmla="*/ 27 w 143"/>
                  <a:gd name="T97" fmla="*/ 6 h 125"/>
                  <a:gd name="T98" fmla="*/ 22 w 143"/>
                  <a:gd name="T99" fmla="*/ 8 h 125"/>
                  <a:gd name="T100" fmla="*/ 18 w 143"/>
                  <a:gd name="T101" fmla="*/ 9 h 125"/>
                  <a:gd name="T102" fmla="*/ 13 w 143"/>
                  <a:gd name="T103" fmla="*/ 11 h 125"/>
                  <a:gd name="T104" fmla="*/ 9 w 143"/>
                  <a:gd name="T105" fmla="*/ 14 h 125"/>
                  <a:gd name="T106" fmla="*/ 4 w 143"/>
                  <a:gd name="T107" fmla="*/ 18 h 125"/>
                  <a:gd name="T108" fmla="*/ 0 w 143"/>
                  <a:gd name="T109" fmla="*/ 1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125">
                    <a:moveTo>
                      <a:pt x="0" y="12"/>
                    </a:moveTo>
                    <a:lnTo>
                      <a:pt x="4" y="9"/>
                    </a:lnTo>
                    <a:lnTo>
                      <a:pt x="10" y="5"/>
                    </a:lnTo>
                    <a:lnTo>
                      <a:pt x="15" y="3"/>
                    </a:lnTo>
                    <a:lnTo>
                      <a:pt x="21" y="2"/>
                    </a:lnTo>
                    <a:lnTo>
                      <a:pt x="27" y="0"/>
                    </a:lnTo>
                    <a:lnTo>
                      <a:pt x="33" y="0"/>
                    </a:lnTo>
                    <a:lnTo>
                      <a:pt x="39" y="0"/>
                    </a:lnTo>
                    <a:lnTo>
                      <a:pt x="45" y="2"/>
                    </a:lnTo>
                    <a:lnTo>
                      <a:pt x="51" y="3"/>
                    </a:lnTo>
                    <a:lnTo>
                      <a:pt x="57" y="5"/>
                    </a:lnTo>
                    <a:lnTo>
                      <a:pt x="71" y="11"/>
                    </a:lnTo>
                    <a:lnTo>
                      <a:pt x="83" y="18"/>
                    </a:lnTo>
                    <a:lnTo>
                      <a:pt x="89" y="24"/>
                    </a:lnTo>
                    <a:lnTo>
                      <a:pt x="95" y="29"/>
                    </a:lnTo>
                    <a:lnTo>
                      <a:pt x="107" y="38"/>
                    </a:lnTo>
                    <a:lnTo>
                      <a:pt x="116" y="50"/>
                    </a:lnTo>
                    <a:lnTo>
                      <a:pt x="127" y="62"/>
                    </a:lnTo>
                    <a:lnTo>
                      <a:pt x="130" y="68"/>
                    </a:lnTo>
                    <a:lnTo>
                      <a:pt x="133" y="74"/>
                    </a:lnTo>
                    <a:lnTo>
                      <a:pt x="137" y="82"/>
                    </a:lnTo>
                    <a:lnTo>
                      <a:pt x="139" y="88"/>
                    </a:lnTo>
                    <a:lnTo>
                      <a:pt x="142" y="101"/>
                    </a:lnTo>
                    <a:lnTo>
                      <a:pt x="143" y="107"/>
                    </a:lnTo>
                    <a:lnTo>
                      <a:pt x="143" y="113"/>
                    </a:lnTo>
                    <a:lnTo>
                      <a:pt x="143" y="119"/>
                    </a:lnTo>
                    <a:lnTo>
                      <a:pt x="142" y="125"/>
                    </a:lnTo>
                    <a:lnTo>
                      <a:pt x="136" y="124"/>
                    </a:lnTo>
                    <a:lnTo>
                      <a:pt x="136" y="119"/>
                    </a:lnTo>
                    <a:lnTo>
                      <a:pt x="137" y="113"/>
                    </a:lnTo>
                    <a:lnTo>
                      <a:pt x="137" y="107"/>
                    </a:lnTo>
                    <a:lnTo>
                      <a:pt x="136" y="103"/>
                    </a:lnTo>
                    <a:lnTo>
                      <a:pt x="133" y="91"/>
                    </a:lnTo>
                    <a:lnTo>
                      <a:pt x="131" y="83"/>
                    </a:lnTo>
                    <a:lnTo>
                      <a:pt x="128" y="77"/>
                    </a:lnTo>
                    <a:lnTo>
                      <a:pt x="124" y="71"/>
                    </a:lnTo>
                    <a:lnTo>
                      <a:pt x="121" y="65"/>
                    </a:lnTo>
                    <a:lnTo>
                      <a:pt x="112" y="55"/>
                    </a:lnTo>
                    <a:lnTo>
                      <a:pt x="102" y="43"/>
                    </a:lnTo>
                    <a:lnTo>
                      <a:pt x="90" y="34"/>
                    </a:lnTo>
                    <a:lnTo>
                      <a:pt x="86" y="29"/>
                    </a:lnTo>
                    <a:lnTo>
                      <a:pt x="80" y="24"/>
                    </a:lnTo>
                    <a:lnTo>
                      <a:pt x="68" y="17"/>
                    </a:lnTo>
                    <a:lnTo>
                      <a:pt x="56" y="11"/>
                    </a:lnTo>
                    <a:lnTo>
                      <a:pt x="50" y="9"/>
                    </a:lnTo>
                    <a:lnTo>
                      <a:pt x="44" y="8"/>
                    </a:lnTo>
                    <a:lnTo>
                      <a:pt x="38" y="6"/>
                    </a:lnTo>
                    <a:lnTo>
                      <a:pt x="33" y="6"/>
                    </a:lnTo>
                    <a:lnTo>
                      <a:pt x="27" y="6"/>
                    </a:lnTo>
                    <a:lnTo>
                      <a:pt x="22" y="8"/>
                    </a:lnTo>
                    <a:lnTo>
                      <a:pt x="18" y="9"/>
                    </a:lnTo>
                    <a:lnTo>
                      <a:pt x="13" y="11"/>
                    </a:lnTo>
                    <a:lnTo>
                      <a:pt x="9" y="14"/>
                    </a:lnTo>
                    <a:lnTo>
                      <a:pt x="4" y="18"/>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4" name="Freeform 1540"/>
              <p:cNvSpPr>
                <a:spLocks/>
              </p:cNvSpPr>
              <p:nvPr/>
            </p:nvSpPr>
            <p:spPr bwMode="auto">
              <a:xfrm>
                <a:off x="4644" y="1100"/>
                <a:ext cx="2" cy="3"/>
              </a:xfrm>
              <a:custGeom>
                <a:avLst/>
                <a:gdLst>
                  <a:gd name="T0" fmla="*/ 0 w 4"/>
                  <a:gd name="T1" fmla="*/ 0 h 6"/>
                  <a:gd name="T2" fmla="*/ 4 w 4"/>
                  <a:gd name="T3" fmla="*/ 6 h 6"/>
                  <a:gd name="T4" fmla="*/ 4 w 4"/>
                  <a:gd name="T5" fmla="*/ 5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5" name="Freeform 1541"/>
              <p:cNvSpPr>
                <a:spLocks/>
              </p:cNvSpPr>
              <p:nvPr/>
            </p:nvSpPr>
            <p:spPr bwMode="auto">
              <a:xfrm>
                <a:off x="4678" y="1155"/>
                <a:ext cx="37" cy="101"/>
              </a:xfrm>
              <a:custGeom>
                <a:avLst/>
                <a:gdLst>
                  <a:gd name="T0" fmla="*/ 74 w 74"/>
                  <a:gd name="T1" fmla="*/ 1 h 202"/>
                  <a:gd name="T2" fmla="*/ 69 w 74"/>
                  <a:gd name="T3" fmla="*/ 13 h 202"/>
                  <a:gd name="T4" fmla="*/ 65 w 74"/>
                  <a:gd name="T5" fmla="*/ 26 h 202"/>
                  <a:gd name="T6" fmla="*/ 59 w 74"/>
                  <a:gd name="T7" fmla="*/ 38 h 202"/>
                  <a:gd name="T8" fmla="*/ 53 w 74"/>
                  <a:gd name="T9" fmla="*/ 50 h 202"/>
                  <a:gd name="T10" fmla="*/ 39 w 74"/>
                  <a:gd name="T11" fmla="*/ 74 h 202"/>
                  <a:gd name="T12" fmla="*/ 33 w 74"/>
                  <a:gd name="T13" fmla="*/ 86 h 202"/>
                  <a:gd name="T14" fmla="*/ 25 w 74"/>
                  <a:gd name="T15" fmla="*/ 99 h 202"/>
                  <a:gd name="T16" fmla="*/ 21 w 74"/>
                  <a:gd name="T17" fmla="*/ 111 h 202"/>
                  <a:gd name="T18" fmla="*/ 15 w 74"/>
                  <a:gd name="T19" fmla="*/ 123 h 202"/>
                  <a:gd name="T20" fmla="*/ 10 w 74"/>
                  <a:gd name="T21" fmla="*/ 137 h 202"/>
                  <a:gd name="T22" fmla="*/ 7 w 74"/>
                  <a:gd name="T23" fmla="*/ 149 h 202"/>
                  <a:gd name="T24" fmla="*/ 6 w 74"/>
                  <a:gd name="T25" fmla="*/ 161 h 202"/>
                  <a:gd name="T26" fmla="*/ 6 w 74"/>
                  <a:gd name="T27" fmla="*/ 175 h 202"/>
                  <a:gd name="T28" fmla="*/ 6 w 74"/>
                  <a:gd name="T29" fmla="*/ 181 h 202"/>
                  <a:gd name="T30" fmla="*/ 7 w 74"/>
                  <a:gd name="T31" fmla="*/ 187 h 202"/>
                  <a:gd name="T32" fmla="*/ 10 w 74"/>
                  <a:gd name="T33" fmla="*/ 200 h 202"/>
                  <a:gd name="T34" fmla="*/ 4 w 74"/>
                  <a:gd name="T35" fmla="*/ 202 h 202"/>
                  <a:gd name="T36" fmla="*/ 0 w 74"/>
                  <a:gd name="T37" fmla="*/ 188 h 202"/>
                  <a:gd name="T38" fmla="*/ 0 w 74"/>
                  <a:gd name="T39" fmla="*/ 181 h 202"/>
                  <a:gd name="T40" fmla="*/ 0 w 74"/>
                  <a:gd name="T41" fmla="*/ 175 h 202"/>
                  <a:gd name="T42" fmla="*/ 0 w 74"/>
                  <a:gd name="T43" fmla="*/ 161 h 202"/>
                  <a:gd name="T44" fmla="*/ 1 w 74"/>
                  <a:gd name="T45" fmla="*/ 148 h 202"/>
                  <a:gd name="T46" fmla="*/ 4 w 74"/>
                  <a:gd name="T47" fmla="*/ 134 h 202"/>
                  <a:gd name="T48" fmla="*/ 9 w 74"/>
                  <a:gd name="T49" fmla="*/ 122 h 202"/>
                  <a:gd name="T50" fmla="*/ 15 w 74"/>
                  <a:gd name="T51" fmla="*/ 108 h 202"/>
                  <a:gd name="T52" fmla="*/ 21 w 74"/>
                  <a:gd name="T53" fmla="*/ 96 h 202"/>
                  <a:gd name="T54" fmla="*/ 27 w 74"/>
                  <a:gd name="T55" fmla="*/ 83 h 202"/>
                  <a:gd name="T56" fmla="*/ 33 w 74"/>
                  <a:gd name="T57" fmla="*/ 71 h 202"/>
                  <a:gd name="T58" fmla="*/ 47 w 74"/>
                  <a:gd name="T59" fmla="*/ 47 h 202"/>
                  <a:gd name="T60" fmla="*/ 53 w 74"/>
                  <a:gd name="T61" fmla="*/ 35 h 202"/>
                  <a:gd name="T62" fmla="*/ 59 w 74"/>
                  <a:gd name="T63" fmla="*/ 24 h 202"/>
                  <a:gd name="T64" fmla="*/ 63 w 74"/>
                  <a:gd name="T65" fmla="*/ 12 h 202"/>
                  <a:gd name="T66" fmla="*/ 68 w 74"/>
                  <a:gd name="T67" fmla="*/ 0 h 202"/>
                  <a:gd name="T68" fmla="*/ 74 w 74"/>
                  <a:gd name="T69" fmla="*/ 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202">
                    <a:moveTo>
                      <a:pt x="74" y="1"/>
                    </a:moveTo>
                    <a:lnTo>
                      <a:pt x="69" y="13"/>
                    </a:lnTo>
                    <a:lnTo>
                      <a:pt x="65" y="26"/>
                    </a:lnTo>
                    <a:lnTo>
                      <a:pt x="59" y="38"/>
                    </a:lnTo>
                    <a:lnTo>
                      <a:pt x="53" y="50"/>
                    </a:lnTo>
                    <a:lnTo>
                      <a:pt x="39" y="74"/>
                    </a:lnTo>
                    <a:lnTo>
                      <a:pt x="33" y="86"/>
                    </a:lnTo>
                    <a:lnTo>
                      <a:pt x="25" y="99"/>
                    </a:lnTo>
                    <a:lnTo>
                      <a:pt x="21" y="111"/>
                    </a:lnTo>
                    <a:lnTo>
                      <a:pt x="15" y="123"/>
                    </a:lnTo>
                    <a:lnTo>
                      <a:pt x="10" y="137"/>
                    </a:lnTo>
                    <a:lnTo>
                      <a:pt x="7" y="149"/>
                    </a:lnTo>
                    <a:lnTo>
                      <a:pt x="6" y="161"/>
                    </a:lnTo>
                    <a:lnTo>
                      <a:pt x="6" y="175"/>
                    </a:lnTo>
                    <a:lnTo>
                      <a:pt x="6" y="181"/>
                    </a:lnTo>
                    <a:lnTo>
                      <a:pt x="7" y="187"/>
                    </a:lnTo>
                    <a:lnTo>
                      <a:pt x="10" y="200"/>
                    </a:lnTo>
                    <a:lnTo>
                      <a:pt x="4" y="202"/>
                    </a:lnTo>
                    <a:lnTo>
                      <a:pt x="0" y="188"/>
                    </a:lnTo>
                    <a:lnTo>
                      <a:pt x="0" y="181"/>
                    </a:lnTo>
                    <a:lnTo>
                      <a:pt x="0" y="175"/>
                    </a:lnTo>
                    <a:lnTo>
                      <a:pt x="0" y="161"/>
                    </a:lnTo>
                    <a:lnTo>
                      <a:pt x="1" y="148"/>
                    </a:lnTo>
                    <a:lnTo>
                      <a:pt x="4" y="134"/>
                    </a:lnTo>
                    <a:lnTo>
                      <a:pt x="9" y="122"/>
                    </a:lnTo>
                    <a:lnTo>
                      <a:pt x="15" y="108"/>
                    </a:lnTo>
                    <a:lnTo>
                      <a:pt x="21" y="96"/>
                    </a:lnTo>
                    <a:lnTo>
                      <a:pt x="27" y="83"/>
                    </a:lnTo>
                    <a:lnTo>
                      <a:pt x="33" y="71"/>
                    </a:lnTo>
                    <a:lnTo>
                      <a:pt x="47" y="47"/>
                    </a:lnTo>
                    <a:lnTo>
                      <a:pt x="53" y="35"/>
                    </a:lnTo>
                    <a:lnTo>
                      <a:pt x="59" y="24"/>
                    </a:lnTo>
                    <a:lnTo>
                      <a:pt x="63" y="12"/>
                    </a:lnTo>
                    <a:lnTo>
                      <a:pt x="68" y="0"/>
                    </a:lnTo>
                    <a:lnTo>
                      <a:pt x="7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6" name="Freeform 1542"/>
              <p:cNvSpPr>
                <a:spLocks/>
              </p:cNvSpPr>
              <p:nvPr/>
            </p:nvSpPr>
            <p:spPr bwMode="auto">
              <a:xfrm>
                <a:off x="4712" y="1155"/>
                <a:ext cx="3" cy="2"/>
              </a:xfrm>
              <a:custGeom>
                <a:avLst/>
                <a:gdLst>
                  <a:gd name="T0" fmla="*/ 6 w 6"/>
                  <a:gd name="T1" fmla="*/ 1 h 3"/>
                  <a:gd name="T2" fmla="*/ 6 w 6"/>
                  <a:gd name="T3" fmla="*/ 3 h 3"/>
                  <a:gd name="T4" fmla="*/ 6 w 6"/>
                  <a:gd name="T5" fmla="*/ 1 h 3"/>
                  <a:gd name="T6" fmla="*/ 0 w 6"/>
                  <a:gd name="T7" fmla="*/ 0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6" y="3"/>
                    </a:lnTo>
                    <a:lnTo>
                      <a:pt x="6" y="1"/>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7" name="Freeform 1543"/>
              <p:cNvSpPr>
                <a:spLocks/>
              </p:cNvSpPr>
              <p:nvPr/>
            </p:nvSpPr>
            <p:spPr bwMode="auto">
              <a:xfrm>
                <a:off x="4680" y="1256"/>
                <a:ext cx="27" cy="55"/>
              </a:xfrm>
              <a:custGeom>
                <a:avLst/>
                <a:gdLst>
                  <a:gd name="T0" fmla="*/ 6 w 53"/>
                  <a:gd name="T1" fmla="*/ 0 h 112"/>
                  <a:gd name="T2" fmla="*/ 11 w 53"/>
                  <a:gd name="T3" fmla="*/ 14 h 112"/>
                  <a:gd name="T4" fmla="*/ 17 w 53"/>
                  <a:gd name="T5" fmla="*/ 27 h 112"/>
                  <a:gd name="T6" fmla="*/ 30 w 53"/>
                  <a:gd name="T7" fmla="*/ 54 h 112"/>
                  <a:gd name="T8" fmla="*/ 36 w 53"/>
                  <a:gd name="T9" fmla="*/ 68 h 112"/>
                  <a:gd name="T10" fmla="*/ 43 w 53"/>
                  <a:gd name="T11" fmla="*/ 82 h 112"/>
                  <a:gd name="T12" fmla="*/ 49 w 53"/>
                  <a:gd name="T13" fmla="*/ 97 h 112"/>
                  <a:gd name="T14" fmla="*/ 53 w 53"/>
                  <a:gd name="T15" fmla="*/ 110 h 112"/>
                  <a:gd name="T16" fmla="*/ 47 w 53"/>
                  <a:gd name="T17" fmla="*/ 112 h 112"/>
                  <a:gd name="T18" fmla="*/ 43 w 53"/>
                  <a:gd name="T19" fmla="*/ 98 h 112"/>
                  <a:gd name="T20" fmla="*/ 36 w 53"/>
                  <a:gd name="T21" fmla="*/ 85 h 112"/>
                  <a:gd name="T22" fmla="*/ 30 w 53"/>
                  <a:gd name="T23" fmla="*/ 71 h 112"/>
                  <a:gd name="T24" fmla="*/ 24 w 53"/>
                  <a:gd name="T25" fmla="*/ 57 h 112"/>
                  <a:gd name="T26" fmla="*/ 11 w 53"/>
                  <a:gd name="T27" fmla="*/ 30 h 112"/>
                  <a:gd name="T28" fmla="*/ 5 w 53"/>
                  <a:gd name="T29" fmla="*/ 17 h 112"/>
                  <a:gd name="T30" fmla="*/ 0 w 53"/>
                  <a:gd name="T31" fmla="*/ 2 h 112"/>
                  <a:gd name="T32" fmla="*/ 6 w 53"/>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12">
                    <a:moveTo>
                      <a:pt x="6" y="0"/>
                    </a:moveTo>
                    <a:lnTo>
                      <a:pt x="11" y="14"/>
                    </a:lnTo>
                    <a:lnTo>
                      <a:pt x="17" y="27"/>
                    </a:lnTo>
                    <a:lnTo>
                      <a:pt x="30" y="54"/>
                    </a:lnTo>
                    <a:lnTo>
                      <a:pt x="36" y="68"/>
                    </a:lnTo>
                    <a:lnTo>
                      <a:pt x="43" y="82"/>
                    </a:lnTo>
                    <a:lnTo>
                      <a:pt x="49" y="97"/>
                    </a:lnTo>
                    <a:lnTo>
                      <a:pt x="53" y="110"/>
                    </a:lnTo>
                    <a:lnTo>
                      <a:pt x="47" y="112"/>
                    </a:lnTo>
                    <a:lnTo>
                      <a:pt x="43" y="98"/>
                    </a:lnTo>
                    <a:lnTo>
                      <a:pt x="36" y="85"/>
                    </a:lnTo>
                    <a:lnTo>
                      <a:pt x="30" y="71"/>
                    </a:lnTo>
                    <a:lnTo>
                      <a:pt x="24" y="57"/>
                    </a:lnTo>
                    <a:lnTo>
                      <a:pt x="11" y="30"/>
                    </a:lnTo>
                    <a:lnTo>
                      <a:pt x="5" y="17"/>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8" name="Freeform 1544"/>
              <p:cNvSpPr>
                <a:spLocks/>
              </p:cNvSpPr>
              <p:nvPr/>
            </p:nvSpPr>
            <p:spPr bwMode="auto">
              <a:xfrm>
                <a:off x="4680" y="1256"/>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49" name="Freeform 1545"/>
              <p:cNvSpPr>
                <a:spLocks/>
              </p:cNvSpPr>
              <p:nvPr/>
            </p:nvSpPr>
            <p:spPr bwMode="auto">
              <a:xfrm>
                <a:off x="4670" y="1310"/>
                <a:ext cx="36" cy="25"/>
              </a:xfrm>
              <a:custGeom>
                <a:avLst/>
                <a:gdLst>
                  <a:gd name="T0" fmla="*/ 73 w 73"/>
                  <a:gd name="T1" fmla="*/ 6 h 49"/>
                  <a:gd name="T2" fmla="*/ 64 w 73"/>
                  <a:gd name="T3" fmla="*/ 9 h 49"/>
                  <a:gd name="T4" fmla="*/ 54 w 73"/>
                  <a:gd name="T5" fmla="*/ 13 h 49"/>
                  <a:gd name="T6" fmla="*/ 44 w 73"/>
                  <a:gd name="T7" fmla="*/ 18 h 49"/>
                  <a:gd name="T8" fmla="*/ 32 w 73"/>
                  <a:gd name="T9" fmla="*/ 25 h 49"/>
                  <a:gd name="T10" fmla="*/ 21 w 73"/>
                  <a:gd name="T11" fmla="*/ 33 h 49"/>
                  <a:gd name="T12" fmla="*/ 12 w 73"/>
                  <a:gd name="T13" fmla="*/ 40 h 49"/>
                  <a:gd name="T14" fmla="*/ 9 w 73"/>
                  <a:gd name="T15" fmla="*/ 45 h 49"/>
                  <a:gd name="T16" fmla="*/ 6 w 73"/>
                  <a:gd name="T17" fmla="*/ 49 h 49"/>
                  <a:gd name="T18" fmla="*/ 0 w 73"/>
                  <a:gd name="T19" fmla="*/ 46 h 49"/>
                  <a:gd name="T20" fmla="*/ 5 w 73"/>
                  <a:gd name="T21" fmla="*/ 42 h 49"/>
                  <a:gd name="T22" fmla="*/ 8 w 73"/>
                  <a:gd name="T23" fmla="*/ 36 h 49"/>
                  <a:gd name="T24" fmla="*/ 17 w 73"/>
                  <a:gd name="T25" fmla="*/ 28 h 49"/>
                  <a:gd name="T26" fmla="*/ 29 w 73"/>
                  <a:gd name="T27" fmla="*/ 19 h 49"/>
                  <a:gd name="T28" fmla="*/ 41 w 73"/>
                  <a:gd name="T29" fmla="*/ 13 h 49"/>
                  <a:gd name="T30" fmla="*/ 51 w 73"/>
                  <a:gd name="T31" fmla="*/ 7 h 49"/>
                  <a:gd name="T32" fmla="*/ 61 w 73"/>
                  <a:gd name="T33" fmla="*/ 3 h 49"/>
                  <a:gd name="T34" fmla="*/ 70 w 73"/>
                  <a:gd name="T35" fmla="*/ 0 h 49"/>
                  <a:gd name="T36" fmla="*/ 73 w 73"/>
                  <a:gd name="T37"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49">
                    <a:moveTo>
                      <a:pt x="73" y="6"/>
                    </a:moveTo>
                    <a:lnTo>
                      <a:pt x="64" y="9"/>
                    </a:lnTo>
                    <a:lnTo>
                      <a:pt x="54" y="13"/>
                    </a:lnTo>
                    <a:lnTo>
                      <a:pt x="44" y="18"/>
                    </a:lnTo>
                    <a:lnTo>
                      <a:pt x="32" y="25"/>
                    </a:lnTo>
                    <a:lnTo>
                      <a:pt x="21" y="33"/>
                    </a:lnTo>
                    <a:lnTo>
                      <a:pt x="12" y="40"/>
                    </a:lnTo>
                    <a:lnTo>
                      <a:pt x="9" y="45"/>
                    </a:lnTo>
                    <a:lnTo>
                      <a:pt x="6" y="49"/>
                    </a:lnTo>
                    <a:lnTo>
                      <a:pt x="0" y="46"/>
                    </a:lnTo>
                    <a:lnTo>
                      <a:pt x="5" y="42"/>
                    </a:lnTo>
                    <a:lnTo>
                      <a:pt x="8" y="36"/>
                    </a:lnTo>
                    <a:lnTo>
                      <a:pt x="17" y="28"/>
                    </a:lnTo>
                    <a:lnTo>
                      <a:pt x="29" y="19"/>
                    </a:lnTo>
                    <a:lnTo>
                      <a:pt x="41" y="13"/>
                    </a:lnTo>
                    <a:lnTo>
                      <a:pt x="51" y="7"/>
                    </a:lnTo>
                    <a:lnTo>
                      <a:pt x="61" y="3"/>
                    </a:lnTo>
                    <a:lnTo>
                      <a:pt x="70" y="0"/>
                    </a:lnTo>
                    <a:lnTo>
                      <a:pt x="7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0" name="Freeform 1546"/>
              <p:cNvSpPr>
                <a:spLocks/>
              </p:cNvSpPr>
              <p:nvPr/>
            </p:nvSpPr>
            <p:spPr bwMode="auto">
              <a:xfrm>
                <a:off x="4704" y="1310"/>
                <a:ext cx="3" cy="3"/>
              </a:xfrm>
              <a:custGeom>
                <a:avLst/>
                <a:gdLst>
                  <a:gd name="T0" fmla="*/ 6 w 8"/>
                  <a:gd name="T1" fmla="*/ 1 h 6"/>
                  <a:gd name="T2" fmla="*/ 8 w 8"/>
                  <a:gd name="T3" fmla="*/ 4 h 6"/>
                  <a:gd name="T4" fmla="*/ 5 w 8"/>
                  <a:gd name="T5" fmla="*/ 6 h 6"/>
                  <a:gd name="T6" fmla="*/ 2 w 8"/>
                  <a:gd name="T7" fmla="*/ 0 h 6"/>
                  <a:gd name="T8" fmla="*/ 0 w 8"/>
                  <a:gd name="T9" fmla="*/ 3 h 6"/>
                  <a:gd name="T10" fmla="*/ 6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6" y="1"/>
                    </a:moveTo>
                    <a:lnTo>
                      <a:pt x="8" y="4"/>
                    </a:lnTo>
                    <a:lnTo>
                      <a:pt x="5" y="6"/>
                    </a:lnTo>
                    <a:lnTo>
                      <a:pt x="2" y="0"/>
                    </a:lnTo>
                    <a:lnTo>
                      <a:pt x="0"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1" name="Freeform 1547"/>
              <p:cNvSpPr>
                <a:spLocks/>
              </p:cNvSpPr>
              <p:nvPr/>
            </p:nvSpPr>
            <p:spPr bwMode="auto">
              <a:xfrm>
                <a:off x="4664" y="1333"/>
                <a:ext cx="9" cy="40"/>
              </a:xfrm>
              <a:custGeom>
                <a:avLst/>
                <a:gdLst>
                  <a:gd name="T0" fmla="*/ 16 w 16"/>
                  <a:gd name="T1" fmla="*/ 3 h 80"/>
                  <a:gd name="T2" fmla="*/ 15 w 16"/>
                  <a:gd name="T3" fmla="*/ 8 h 80"/>
                  <a:gd name="T4" fmla="*/ 13 w 16"/>
                  <a:gd name="T5" fmla="*/ 12 h 80"/>
                  <a:gd name="T6" fmla="*/ 10 w 16"/>
                  <a:gd name="T7" fmla="*/ 21 h 80"/>
                  <a:gd name="T8" fmla="*/ 9 w 16"/>
                  <a:gd name="T9" fmla="*/ 31 h 80"/>
                  <a:gd name="T10" fmla="*/ 7 w 16"/>
                  <a:gd name="T11" fmla="*/ 41 h 80"/>
                  <a:gd name="T12" fmla="*/ 7 w 16"/>
                  <a:gd name="T13" fmla="*/ 61 h 80"/>
                  <a:gd name="T14" fmla="*/ 7 w 16"/>
                  <a:gd name="T15" fmla="*/ 80 h 80"/>
                  <a:gd name="T16" fmla="*/ 0 w 16"/>
                  <a:gd name="T17" fmla="*/ 80 h 80"/>
                  <a:gd name="T18" fmla="*/ 1 w 16"/>
                  <a:gd name="T19" fmla="*/ 61 h 80"/>
                  <a:gd name="T20" fmla="*/ 1 w 16"/>
                  <a:gd name="T21" fmla="*/ 41 h 80"/>
                  <a:gd name="T22" fmla="*/ 3 w 16"/>
                  <a:gd name="T23" fmla="*/ 31 h 80"/>
                  <a:gd name="T24" fmla="*/ 4 w 16"/>
                  <a:gd name="T25" fmla="*/ 21 h 80"/>
                  <a:gd name="T26" fmla="*/ 7 w 16"/>
                  <a:gd name="T27" fmla="*/ 11 h 80"/>
                  <a:gd name="T28" fmla="*/ 9 w 16"/>
                  <a:gd name="T29" fmla="*/ 5 h 80"/>
                  <a:gd name="T30" fmla="*/ 10 w 16"/>
                  <a:gd name="T31" fmla="*/ 0 h 80"/>
                  <a:gd name="T32" fmla="*/ 16 w 16"/>
                  <a:gd name="T33"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0">
                    <a:moveTo>
                      <a:pt x="16" y="3"/>
                    </a:moveTo>
                    <a:lnTo>
                      <a:pt x="15" y="8"/>
                    </a:lnTo>
                    <a:lnTo>
                      <a:pt x="13" y="12"/>
                    </a:lnTo>
                    <a:lnTo>
                      <a:pt x="10" y="21"/>
                    </a:lnTo>
                    <a:lnTo>
                      <a:pt x="9" y="31"/>
                    </a:lnTo>
                    <a:lnTo>
                      <a:pt x="7" y="41"/>
                    </a:lnTo>
                    <a:lnTo>
                      <a:pt x="7" y="61"/>
                    </a:lnTo>
                    <a:lnTo>
                      <a:pt x="7" y="80"/>
                    </a:lnTo>
                    <a:lnTo>
                      <a:pt x="0" y="80"/>
                    </a:lnTo>
                    <a:lnTo>
                      <a:pt x="1" y="61"/>
                    </a:lnTo>
                    <a:lnTo>
                      <a:pt x="1" y="41"/>
                    </a:lnTo>
                    <a:lnTo>
                      <a:pt x="3" y="31"/>
                    </a:lnTo>
                    <a:lnTo>
                      <a:pt x="4" y="21"/>
                    </a:lnTo>
                    <a:lnTo>
                      <a:pt x="7" y="11"/>
                    </a:lnTo>
                    <a:lnTo>
                      <a:pt x="9" y="5"/>
                    </a:lnTo>
                    <a:lnTo>
                      <a:pt x="10" y="0"/>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2" name="Freeform 1548"/>
              <p:cNvSpPr>
                <a:spLocks/>
              </p:cNvSpPr>
              <p:nvPr/>
            </p:nvSpPr>
            <p:spPr bwMode="auto">
              <a:xfrm>
                <a:off x="4670" y="1333"/>
                <a:ext cx="3" cy="2"/>
              </a:xfrm>
              <a:custGeom>
                <a:avLst/>
                <a:gdLst>
                  <a:gd name="T0" fmla="*/ 0 w 6"/>
                  <a:gd name="T1" fmla="*/ 0 h 3"/>
                  <a:gd name="T2" fmla="*/ 6 w 6"/>
                  <a:gd name="T3" fmla="*/ 3 h 3"/>
                  <a:gd name="T4" fmla="*/ 0 w 6"/>
                  <a:gd name="T5" fmla="*/ 0 h 3"/>
                </a:gdLst>
                <a:ahLst/>
                <a:cxnLst>
                  <a:cxn ang="0">
                    <a:pos x="T0" y="T1"/>
                  </a:cxn>
                  <a:cxn ang="0">
                    <a:pos x="T2" y="T3"/>
                  </a:cxn>
                  <a:cxn ang="0">
                    <a:pos x="T4" y="T5"/>
                  </a:cxn>
                </a:cxnLst>
                <a:rect l="0" t="0" r="r" b="b"/>
                <a:pathLst>
                  <a:path w="6" h="3">
                    <a:moveTo>
                      <a:pt x="0" y="0"/>
                    </a:move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3" name="Freeform 1549"/>
              <p:cNvSpPr>
                <a:spLocks/>
              </p:cNvSpPr>
              <p:nvPr/>
            </p:nvSpPr>
            <p:spPr bwMode="auto">
              <a:xfrm>
                <a:off x="4665" y="1372"/>
                <a:ext cx="2" cy="3"/>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4" name="Freeform 1550"/>
              <p:cNvSpPr>
                <a:spLocks/>
              </p:cNvSpPr>
              <p:nvPr/>
            </p:nvSpPr>
            <p:spPr bwMode="auto">
              <a:xfrm>
                <a:off x="4664" y="1372"/>
                <a:ext cx="4" cy="5"/>
              </a:xfrm>
              <a:custGeom>
                <a:avLst/>
                <a:gdLst>
                  <a:gd name="T0" fmla="*/ 7 w 7"/>
                  <a:gd name="T1" fmla="*/ 1 h 9"/>
                  <a:gd name="T2" fmla="*/ 6 w 7"/>
                  <a:gd name="T3" fmla="*/ 9 h 9"/>
                  <a:gd name="T4" fmla="*/ 1 w 7"/>
                  <a:gd name="T5" fmla="*/ 4 h 9"/>
                  <a:gd name="T6" fmla="*/ 6 w 7"/>
                  <a:gd name="T7" fmla="*/ 0 h 9"/>
                  <a:gd name="T8" fmla="*/ 0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6" y="9"/>
                    </a:lnTo>
                    <a:lnTo>
                      <a:pt x="1" y="4"/>
                    </a:lnTo>
                    <a:lnTo>
                      <a:pt x="6" y="0"/>
                    </a:lnTo>
                    <a:lnTo>
                      <a:pt x="0"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5" name="Freeform 1551"/>
              <p:cNvSpPr>
                <a:spLocks/>
              </p:cNvSpPr>
              <p:nvPr/>
            </p:nvSpPr>
            <p:spPr bwMode="auto">
              <a:xfrm>
                <a:off x="4665" y="1372"/>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6" name="Freeform 1552"/>
              <p:cNvSpPr>
                <a:spLocks/>
              </p:cNvSpPr>
              <p:nvPr/>
            </p:nvSpPr>
            <p:spPr bwMode="auto">
              <a:xfrm>
                <a:off x="4286" y="1259"/>
                <a:ext cx="171" cy="143"/>
              </a:xfrm>
              <a:custGeom>
                <a:avLst/>
                <a:gdLst>
                  <a:gd name="T0" fmla="*/ 2 w 342"/>
                  <a:gd name="T1" fmla="*/ 125 h 284"/>
                  <a:gd name="T2" fmla="*/ 0 w 342"/>
                  <a:gd name="T3" fmla="*/ 104 h 284"/>
                  <a:gd name="T4" fmla="*/ 2 w 342"/>
                  <a:gd name="T5" fmla="*/ 81 h 284"/>
                  <a:gd name="T6" fmla="*/ 5 w 342"/>
                  <a:gd name="T7" fmla="*/ 62 h 284"/>
                  <a:gd name="T8" fmla="*/ 13 w 342"/>
                  <a:gd name="T9" fmla="*/ 42 h 284"/>
                  <a:gd name="T10" fmla="*/ 25 w 342"/>
                  <a:gd name="T11" fmla="*/ 27 h 284"/>
                  <a:gd name="T12" fmla="*/ 40 w 342"/>
                  <a:gd name="T13" fmla="*/ 13 h 284"/>
                  <a:gd name="T14" fmla="*/ 61 w 342"/>
                  <a:gd name="T15" fmla="*/ 4 h 284"/>
                  <a:gd name="T16" fmla="*/ 83 w 342"/>
                  <a:gd name="T17" fmla="*/ 1 h 284"/>
                  <a:gd name="T18" fmla="*/ 120 w 342"/>
                  <a:gd name="T19" fmla="*/ 0 h 284"/>
                  <a:gd name="T20" fmla="*/ 169 w 342"/>
                  <a:gd name="T21" fmla="*/ 7 h 284"/>
                  <a:gd name="T22" fmla="*/ 194 w 342"/>
                  <a:gd name="T23" fmla="*/ 13 h 284"/>
                  <a:gd name="T24" fmla="*/ 218 w 342"/>
                  <a:gd name="T25" fmla="*/ 21 h 284"/>
                  <a:gd name="T26" fmla="*/ 251 w 342"/>
                  <a:gd name="T27" fmla="*/ 37 h 284"/>
                  <a:gd name="T28" fmla="*/ 271 w 342"/>
                  <a:gd name="T29" fmla="*/ 49 h 284"/>
                  <a:gd name="T30" fmla="*/ 290 w 342"/>
                  <a:gd name="T31" fmla="*/ 65 h 284"/>
                  <a:gd name="T32" fmla="*/ 305 w 342"/>
                  <a:gd name="T33" fmla="*/ 81 h 284"/>
                  <a:gd name="T34" fmla="*/ 319 w 342"/>
                  <a:gd name="T35" fmla="*/ 99 h 284"/>
                  <a:gd name="T36" fmla="*/ 329 w 342"/>
                  <a:gd name="T37" fmla="*/ 119 h 284"/>
                  <a:gd name="T38" fmla="*/ 337 w 342"/>
                  <a:gd name="T39" fmla="*/ 140 h 284"/>
                  <a:gd name="T40" fmla="*/ 340 w 342"/>
                  <a:gd name="T41" fmla="*/ 156 h 284"/>
                  <a:gd name="T42" fmla="*/ 342 w 342"/>
                  <a:gd name="T43" fmla="*/ 175 h 284"/>
                  <a:gd name="T44" fmla="*/ 339 w 342"/>
                  <a:gd name="T45" fmla="*/ 199 h 284"/>
                  <a:gd name="T46" fmla="*/ 334 w 342"/>
                  <a:gd name="T47" fmla="*/ 214 h 284"/>
                  <a:gd name="T48" fmla="*/ 328 w 342"/>
                  <a:gd name="T49" fmla="*/ 226 h 284"/>
                  <a:gd name="T50" fmla="*/ 313 w 342"/>
                  <a:gd name="T51" fmla="*/ 247 h 284"/>
                  <a:gd name="T52" fmla="*/ 290 w 342"/>
                  <a:gd name="T53" fmla="*/ 263 h 284"/>
                  <a:gd name="T54" fmla="*/ 265 w 342"/>
                  <a:gd name="T55" fmla="*/ 275 h 284"/>
                  <a:gd name="T56" fmla="*/ 236 w 342"/>
                  <a:gd name="T57" fmla="*/ 283 h 284"/>
                  <a:gd name="T58" fmla="*/ 207 w 342"/>
                  <a:gd name="T59" fmla="*/ 284 h 284"/>
                  <a:gd name="T60" fmla="*/ 177 w 342"/>
                  <a:gd name="T61" fmla="*/ 283 h 284"/>
                  <a:gd name="T62" fmla="*/ 150 w 342"/>
                  <a:gd name="T63" fmla="*/ 278 h 284"/>
                  <a:gd name="T64" fmla="*/ 127 w 342"/>
                  <a:gd name="T65" fmla="*/ 269 h 284"/>
                  <a:gd name="T66" fmla="*/ 96 w 342"/>
                  <a:gd name="T67" fmla="*/ 254 h 284"/>
                  <a:gd name="T68" fmla="*/ 77 w 342"/>
                  <a:gd name="T69" fmla="*/ 241 h 284"/>
                  <a:gd name="T70" fmla="*/ 59 w 342"/>
                  <a:gd name="T71" fmla="*/ 226 h 284"/>
                  <a:gd name="T72" fmla="*/ 44 w 342"/>
                  <a:gd name="T73" fmla="*/ 209 h 284"/>
                  <a:gd name="T74" fmla="*/ 31 w 342"/>
                  <a:gd name="T75" fmla="*/ 190 h 284"/>
                  <a:gd name="T76" fmla="*/ 20 w 342"/>
                  <a:gd name="T77" fmla="*/ 168 h 284"/>
                  <a:gd name="T78" fmla="*/ 5 w 342"/>
                  <a:gd name="T79" fmla="*/ 13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2" h="284">
                    <a:moveTo>
                      <a:pt x="5" y="135"/>
                    </a:moveTo>
                    <a:lnTo>
                      <a:pt x="2" y="125"/>
                    </a:lnTo>
                    <a:lnTo>
                      <a:pt x="0" y="114"/>
                    </a:lnTo>
                    <a:lnTo>
                      <a:pt x="0" y="104"/>
                    </a:lnTo>
                    <a:lnTo>
                      <a:pt x="0" y="92"/>
                    </a:lnTo>
                    <a:lnTo>
                      <a:pt x="2" y="81"/>
                    </a:lnTo>
                    <a:lnTo>
                      <a:pt x="3" y="71"/>
                    </a:lnTo>
                    <a:lnTo>
                      <a:pt x="5" y="62"/>
                    </a:lnTo>
                    <a:lnTo>
                      <a:pt x="9" y="51"/>
                    </a:lnTo>
                    <a:lnTo>
                      <a:pt x="13" y="42"/>
                    </a:lnTo>
                    <a:lnTo>
                      <a:pt x="19" y="34"/>
                    </a:lnTo>
                    <a:lnTo>
                      <a:pt x="25" y="27"/>
                    </a:lnTo>
                    <a:lnTo>
                      <a:pt x="32" y="19"/>
                    </a:lnTo>
                    <a:lnTo>
                      <a:pt x="40" y="13"/>
                    </a:lnTo>
                    <a:lnTo>
                      <a:pt x="50" y="9"/>
                    </a:lnTo>
                    <a:lnTo>
                      <a:pt x="61" y="4"/>
                    </a:lnTo>
                    <a:lnTo>
                      <a:pt x="73" y="3"/>
                    </a:lnTo>
                    <a:lnTo>
                      <a:pt x="83" y="1"/>
                    </a:lnTo>
                    <a:lnTo>
                      <a:pt x="96" y="0"/>
                    </a:lnTo>
                    <a:lnTo>
                      <a:pt x="120" y="0"/>
                    </a:lnTo>
                    <a:lnTo>
                      <a:pt x="145" y="3"/>
                    </a:lnTo>
                    <a:lnTo>
                      <a:pt x="169" y="7"/>
                    </a:lnTo>
                    <a:lnTo>
                      <a:pt x="182" y="9"/>
                    </a:lnTo>
                    <a:lnTo>
                      <a:pt x="194" y="13"/>
                    </a:lnTo>
                    <a:lnTo>
                      <a:pt x="206" y="16"/>
                    </a:lnTo>
                    <a:lnTo>
                      <a:pt x="218" y="21"/>
                    </a:lnTo>
                    <a:lnTo>
                      <a:pt x="240" y="31"/>
                    </a:lnTo>
                    <a:lnTo>
                      <a:pt x="251" y="37"/>
                    </a:lnTo>
                    <a:lnTo>
                      <a:pt x="262" y="43"/>
                    </a:lnTo>
                    <a:lnTo>
                      <a:pt x="271" y="49"/>
                    </a:lnTo>
                    <a:lnTo>
                      <a:pt x="281" y="57"/>
                    </a:lnTo>
                    <a:lnTo>
                      <a:pt x="290" y="65"/>
                    </a:lnTo>
                    <a:lnTo>
                      <a:pt x="298" y="72"/>
                    </a:lnTo>
                    <a:lnTo>
                      <a:pt x="305" y="81"/>
                    </a:lnTo>
                    <a:lnTo>
                      <a:pt x="313" y="90"/>
                    </a:lnTo>
                    <a:lnTo>
                      <a:pt x="319" y="99"/>
                    </a:lnTo>
                    <a:lnTo>
                      <a:pt x="325" y="108"/>
                    </a:lnTo>
                    <a:lnTo>
                      <a:pt x="329" y="119"/>
                    </a:lnTo>
                    <a:lnTo>
                      <a:pt x="334" y="129"/>
                    </a:lnTo>
                    <a:lnTo>
                      <a:pt x="337" y="140"/>
                    </a:lnTo>
                    <a:lnTo>
                      <a:pt x="340" y="150"/>
                    </a:lnTo>
                    <a:lnTo>
                      <a:pt x="340" y="156"/>
                    </a:lnTo>
                    <a:lnTo>
                      <a:pt x="340" y="162"/>
                    </a:lnTo>
                    <a:lnTo>
                      <a:pt x="342" y="175"/>
                    </a:lnTo>
                    <a:lnTo>
                      <a:pt x="340" y="187"/>
                    </a:lnTo>
                    <a:lnTo>
                      <a:pt x="339" y="199"/>
                    </a:lnTo>
                    <a:lnTo>
                      <a:pt x="337" y="206"/>
                    </a:lnTo>
                    <a:lnTo>
                      <a:pt x="334" y="214"/>
                    </a:lnTo>
                    <a:lnTo>
                      <a:pt x="332" y="220"/>
                    </a:lnTo>
                    <a:lnTo>
                      <a:pt x="328" y="226"/>
                    </a:lnTo>
                    <a:lnTo>
                      <a:pt x="322" y="236"/>
                    </a:lnTo>
                    <a:lnTo>
                      <a:pt x="313" y="247"/>
                    </a:lnTo>
                    <a:lnTo>
                      <a:pt x="302" y="256"/>
                    </a:lnTo>
                    <a:lnTo>
                      <a:pt x="290" y="263"/>
                    </a:lnTo>
                    <a:lnTo>
                      <a:pt x="278" y="269"/>
                    </a:lnTo>
                    <a:lnTo>
                      <a:pt x="265" y="275"/>
                    </a:lnTo>
                    <a:lnTo>
                      <a:pt x="251" y="278"/>
                    </a:lnTo>
                    <a:lnTo>
                      <a:pt x="236" y="283"/>
                    </a:lnTo>
                    <a:lnTo>
                      <a:pt x="221" y="284"/>
                    </a:lnTo>
                    <a:lnTo>
                      <a:pt x="207" y="284"/>
                    </a:lnTo>
                    <a:lnTo>
                      <a:pt x="192" y="284"/>
                    </a:lnTo>
                    <a:lnTo>
                      <a:pt x="177" y="283"/>
                    </a:lnTo>
                    <a:lnTo>
                      <a:pt x="163" y="281"/>
                    </a:lnTo>
                    <a:lnTo>
                      <a:pt x="150" y="278"/>
                    </a:lnTo>
                    <a:lnTo>
                      <a:pt x="139" y="274"/>
                    </a:lnTo>
                    <a:lnTo>
                      <a:pt x="127" y="269"/>
                    </a:lnTo>
                    <a:lnTo>
                      <a:pt x="106" y="260"/>
                    </a:lnTo>
                    <a:lnTo>
                      <a:pt x="96" y="254"/>
                    </a:lnTo>
                    <a:lnTo>
                      <a:pt x="86" y="248"/>
                    </a:lnTo>
                    <a:lnTo>
                      <a:pt x="77" y="241"/>
                    </a:lnTo>
                    <a:lnTo>
                      <a:pt x="68" y="235"/>
                    </a:lnTo>
                    <a:lnTo>
                      <a:pt x="59" y="226"/>
                    </a:lnTo>
                    <a:lnTo>
                      <a:pt x="50" y="218"/>
                    </a:lnTo>
                    <a:lnTo>
                      <a:pt x="44" y="209"/>
                    </a:lnTo>
                    <a:lnTo>
                      <a:pt x="37" y="200"/>
                    </a:lnTo>
                    <a:lnTo>
                      <a:pt x="31" y="190"/>
                    </a:lnTo>
                    <a:lnTo>
                      <a:pt x="25" y="179"/>
                    </a:lnTo>
                    <a:lnTo>
                      <a:pt x="20" y="168"/>
                    </a:lnTo>
                    <a:lnTo>
                      <a:pt x="16" y="156"/>
                    </a:lnTo>
                    <a:lnTo>
                      <a:pt x="5" y="13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7" name="Freeform 1553"/>
              <p:cNvSpPr>
                <a:spLocks/>
              </p:cNvSpPr>
              <p:nvPr/>
            </p:nvSpPr>
            <p:spPr bwMode="auto">
              <a:xfrm>
                <a:off x="4285" y="1259"/>
                <a:ext cx="37" cy="69"/>
              </a:xfrm>
              <a:custGeom>
                <a:avLst/>
                <a:gdLst>
                  <a:gd name="T0" fmla="*/ 5 w 76"/>
                  <a:gd name="T1" fmla="*/ 137 h 137"/>
                  <a:gd name="T2" fmla="*/ 2 w 76"/>
                  <a:gd name="T3" fmla="*/ 126 h 137"/>
                  <a:gd name="T4" fmla="*/ 0 w 76"/>
                  <a:gd name="T5" fmla="*/ 114 h 137"/>
                  <a:gd name="T6" fmla="*/ 0 w 76"/>
                  <a:gd name="T7" fmla="*/ 104 h 137"/>
                  <a:gd name="T8" fmla="*/ 0 w 76"/>
                  <a:gd name="T9" fmla="*/ 92 h 137"/>
                  <a:gd name="T10" fmla="*/ 2 w 76"/>
                  <a:gd name="T11" fmla="*/ 81 h 137"/>
                  <a:gd name="T12" fmla="*/ 3 w 76"/>
                  <a:gd name="T13" fmla="*/ 71 h 137"/>
                  <a:gd name="T14" fmla="*/ 5 w 76"/>
                  <a:gd name="T15" fmla="*/ 60 h 137"/>
                  <a:gd name="T16" fmla="*/ 9 w 76"/>
                  <a:gd name="T17" fmla="*/ 51 h 137"/>
                  <a:gd name="T18" fmla="*/ 14 w 76"/>
                  <a:gd name="T19" fmla="*/ 40 h 137"/>
                  <a:gd name="T20" fmla="*/ 19 w 76"/>
                  <a:gd name="T21" fmla="*/ 31 h 137"/>
                  <a:gd name="T22" fmla="*/ 25 w 76"/>
                  <a:gd name="T23" fmla="*/ 24 h 137"/>
                  <a:gd name="T24" fmla="*/ 32 w 76"/>
                  <a:gd name="T25" fmla="*/ 18 h 137"/>
                  <a:gd name="T26" fmla="*/ 41 w 76"/>
                  <a:gd name="T27" fmla="*/ 10 h 137"/>
                  <a:gd name="T28" fmla="*/ 52 w 76"/>
                  <a:gd name="T29" fmla="*/ 6 h 137"/>
                  <a:gd name="T30" fmla="*/ 62 w 76"/>
                  <a:gd name="T31" fmla="*/ 1 h 137"/>
                  <a:gd name="T32" fmla="*/ 74 w 76"/>
                  <a:gd name="T33" fmla="*/ 0 h 137"/>
                  <a:gd name="T34" fmla="*/ 76 w 76"/>
                  <a:gd name="T35" fmla="*/ 6 h 137"/>
                  <a:gd name="T36" fmla="*/ 64 w 76"/>
                  <a:gd name="T37" fmla="*/ 7 h 137"/>
                  <a:gd name="T38" fmla="*/ 53 w 76"/>
                  <a:gd name="T39" fmla="*/ 12 h 137"/>
                  <a:gd name="T40" fmla="*/ 44 w 76"/>
                  <a:gd name="T41" fmla="*/ 16 h 137"/>
                  <a:gd name="T42" fmla="*/ 37 w 76"/>
                  <a:gd name="T43" fmla="*/ 22 h 137"/>
                  <a:gd name="T44" fmla="*/ 29 w 76"/>
                  <a:gd name="T45" fmla="*/ 28 h 137"/>
                  <a:gd name="T46" fmla="*/ 23 w 76"/>
                  <a:gd name="T47" fmla="*/ 36 h 137"/>
                  <a:gd name="T48" fmla="*/ 19 w 76"/>
                  <a:gd name="T49" fmla="*/ 45 h 137"/>
                  <a:gd name="T50" fmla="*/ 14 w 76"/>
                  <a:gd name="T51" fmla="*/ 53 h 137"/>
                  <a:gd name="T52" fmla="*/ 11 w 76"/>
                  <a:gd name="T53" fmla="*/ 62 h 137"/>
                  <a:gd name="T54" fmla="*/ 9 w 76"/>
                  <a:gd name="T55" fmla="*/ 72 h 137"/>
                  <a:gd name="T56" fmla="*/ 8 w 76"/>
                  <a:gd name="T57" fmla="*/ 83 h 137"/>
                  <a:gd name="T58" fmla="*/ 6 w 76"/>
                  <a:gd name="T59" fmla="*/ 93 h 137"/>
                  <a:gd name="T60" fmla="*/ 6 w 76"/>
                  <a:gd name="T61" fmla="*/ 104 h 137"/>
                  <a:gd name="T62" fmla="*/ 6 w 76"/>
                  <a:gd name="T63" fmla="*/ 114 h 137"/>
                  <a:gd name="T64" fmla="*/ 8 w 76"/>
                  <a:gd name="T65" fmla="*/ 125 h 137"/>
                  <a:gd name="T66" fmla="*/ 11 w 76"/>
                  <a:gd name="T67" fmla="*/ 135 h 137"/>
                  <a:gd name="T68" fmla="*/ 5 w 76"/>
                  <a:gd name="T6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37">
                    <a:moveTo>
                      <a:pt x="5" y="137"/>
                    </a:moveTo>
                    <a:lnTo>
                      <a:pt x="2" y="126"/>
                    </a:lnTo>
                    <a:lnTo>
                      <a:pt x="0" y="114"/>
                    </a:lnTo>
                    <a:lnTo>
                      <a:pt x="0" y="104"/>
                    </a:lnTo>
                    <a:lnTo>
                      <a:pt x="0" y="92"/>
                    </a:lnTo>
                    <a:lnTo>
                      <a:pt x="2" y="81"/>
                    </a:lnTo>
                    <a:lnTo>
                      <a:pt x="3" y="71"/>
                    </a:lnTo>
                    <a:lnTo>
                      <a:pt x="5" y="60"/>
                    </a:lnTo>
                    <a:lnTo>
                      <a:pt x="9" y="51"/>
                    </a:lnTo>
                    <a:lnTo>
                      <a:pt x="14" y="40"/>
                    </a:lnTo>
                    <a:lnTo>
                      <a:pt x="19" y="31"/>
                    </a:lnTo>
                    <a:lnTo>
                      <a:pt x="25" y="24"/>
                    </a:lnTo>
                    <a:lnTo>
                      <a:pt x="32" y="18"/>
                    </a:lnTo>
                    <a:lnTo>
                      <a:pt x="41" y="10"/>
                    </a:lnTo>
                    <a:lnTo>
                      <a:pt x="52" y="6"/>
                    </a:lnTo>
                    <a:lnTo>
                      <a:pt x="62" y="1"/>
                    </a:lnTo>
                    <a:lnTo>
                      <a:pt x="74" y="0"/>
                    </a:lnTo>
                    <a:lnTo>
                      <a:pt x="76" y="6"/>
                    </a:lnTo>
                    <a:lnTo>
                      <a:pt x="64" y="7"/>
                    </a:lnTo>
                    <a:lnTo>
                      <a:pt x="53" y="12"/>
                    </a:lnTo>
                    <a:lnTo>
                      <a:pt x="44" y="16"/>
                    </a:lnTo>
                    <a:lnTo>
                      <a:pt x="37" y="22"/>
                    </a:lnTo>
                    <a:lnTo>
                      <a:pt x="29" y="28"/>
                    </a:lnTo>
                    <a:lnTo>
                      <a:pt x="23" y="36"/>
                    </a:lnTo>
                    <a:lnTo>
                      <a:pt x="19" y="45"/>
                    </a:lnTo>
                    <a:lnTo>
                      <a:pt x="14" y="53"/>
                    </a:lnTo>
                    <a:lnTo>
                      <a:pt x="11" y="62"/>
                    </a:lnTo>
                    <a:lnTo>
                      <a:pt x="9" y="72"/>
                    </a:lnTo>
                    <a:lnTo>
                      <a:pt x="8" y="83"/>
                    </a:lnTo>
                    <a:lnTo>
                      <a:pt x="6" y="93"/>
                    </a:lnTo>
                    <a:lnTo>
                      <a:pt x="6" y="104"/>
                    </a:lnTo>
                    <a:lnTo>
                      <a:pt x="6" y="114"/>
                    </a:lnTo>
                    <a:lnTo>
                      <a:pt x="8" y="125"/>
                    </a:lnTo>
                    <a:lnTo>
                      <a:pt x="11" y="135"/>
                    </a:lnTo>
                    <a:lnTo>
                      <a:pt x="5"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8" name="Freeform 1554"/>
              <p:cNvSpPr>
                <a:spLocks/>
              </p:cNvSpPr>
              <p:nvPr/>
            </p:nvSpPr>
            <p:spPr bwMode="auto">
              <a:xfrm>
                <a:off x="4322" y="1258"/>
                <a:ext cx="136" cy="102"/>
              </a:xfrm>
              <a:custGeom>
                <a:avLst/>
                <a:gdLst>
                  <a:gd name="T0" fmla="*/ 0 w 274"/>
                  <a:gd name="T1" fmla="*/ 3 h 203"/>
                  <a:gd name="T2" fmla="*/ 12 w 274"/>
                  <a:gd name="T3" fmla="*/ 1 h 203"/>
                  <a:gd name="T4" fmla="*/ 25 w 274"/>
                  <a:gd name="T5" fmla="*/ 0 h 203"/>
                  <a:gd name="T6" fmla="*/ 49 w 274"/>
                  <a:gd name="T7" fmla="*/ 0 h 203"/>
                  <a:gd name="T8" fmla="*/ 74 w 274"/>
                  <a:gd name="T9" fmla="*/ 3 h 203"/>
                  <a:gd name="T10" fmla="*/ 98 w 274"/>
                  <a:gd name="T11" fmla="*/ 7 h 203"/>
                  <a:gd name="T12" fmla="*/ 112 w 274"/>
                  <a:gd name="T13" fmla="*/ 9 h 203"/>
                  <a:gd name="T14" fmla="*/ 124 w 274"/>
                  <a:gd name="T15" fmla="*/ 13 h 203"/>
                  <a:gd name="T16" fmla="*/ 136 w 274"/>
                  <a:gd name="T17" fmla="*/ 16 h 203"/>
                  <a:gd name="T18" fmla="*/ 148 w 274"/>
                  <a:gd name="T19" fmla="*/ 21 h 203"/>
                  <a:gd name="T20" fmla="*/ 171 w 274"/>
                  <a:gd name="T21" fmla="*/ 31 h 203"/>
                  <a:gd name="T22" fmla="*/ 181 w 274"/>
                  <a:gd name="T23" fmla="*/ 37 h 203"/>
                  <a:gd name="T24" fmla="*/ 192 w 274"/>
                  <a:gd name="T25" fmla="*/ 43 h 203"/>
                  <a:gd name="T26" fmla="*/ 203 w 274"/>
                  <a:gd name="T27" fmla="*/ 51 h 203"/>
                  <a:gd name="T28" fmla="*/ 212 w 274"/>
                  <a:gd name="T29" fmla="*/ 59 h 203"/>
                  <a:gd name="T30" fmla="*/ 221 w 274"/>
                  <a:gd name="T31" fmla="*/ 66 h 203"/>
                  <a:gd name="T32" fmla="*/ 230 w 274"/>
                  <a:gd name="T33" fmla="*/ 74 h 203"/>
                  <a:gd name="T34" fmla="*/ 237 w 274"/>
                  <a:gd name="T35" fmla="*/ 83 h 203"/>
                  <a:gd name="T36" fmla="*/ 245 w 274"/>
                  <a:gd name="T37" fmla="*/ 92 h 203"/>
                  <a:gd name="T38" fmla="*/ 251 w 274"/>
                  <a:gd name="T39" fmla="*/ 101 h 203"/>
                  <a:gd name="T40" fmla="*/ 257 w 274"/>
                  <a:gd name="T41" fmla="*/ 110 h 203"/>
                  <a:gd name="T42" fmla="*/ 261 w 274"/>
                  <a:gd name="T43" fmla="*/ 120 h 203"/>
                  <a:gd name="T44" fmla="*/ 266 w 274"/>
                  <a:gd name="T45" fmla="*/ 131 h 203"/>
                  <a:gd name="T46" fmla="*/ 269 w 274"/>
                  <a:gd name="T47" fmla="*/ 143 h 203"/>
                  <a:gd name="T48" fmla="*/ 272 w 274"/>
                  <a:gd name="T49" fmla="*/ 153 h 203"/>
                  <a:gd name="T50" fmla="*/ 272 w 274"/>
                  <a:gd name="T51" fmla="*/ 159 h 203"/>
                  <a:gd name="T52" fmla="*/ 272 w 274"/>
                  <a:gd name="T53" fmla="*/ 165 h 203"/>
                  <a:gd name="T54" fmla="*/ 274 w 274"/>
                  <a:gd name="T55" fmla="*/ 178 h 203"/>
                  <a:gd name="T56" fmla="*/ 272 w 274"/>
                  <a:gd name="T57" fmla="*/ 190 h 203"/>
                  <a:gd name="T58" fmla="*/ 271 w 274"/>
                  <a:gd name="T59" fmla="*/ 203 h 203"/>
                  <a:gd name="T60" fmla="*/ 264 w 274"/>
                  <a:gd name="T61" fmla="*/ 202 h 203"/>
                  <a:gd name="T62" fmla="*/ 266 w 274"/>
                  <a:gd name="T63" fmla="*/ 190 h 203"/>
                  <a:gd name="T64" fmla="*/ 266 w 274"/>
                  <a:gd name="T65" fmla="*/ 178 h 203"/>
                  <a:gd name="T66" fmla="*/ 266 w 274"/>
                  <a:gd name="T67" fmla="*/ 165 h 203"/>
                  <a:gd name="T68" fmla="*/ 266 w 274"/>
                  <a:gd name="T69" fmla="*/ 161 h 203"/>
                  <a:gd name="T70" fmla="*/ 264 w 274"/>
                  <a:gd name="T71" fmla="*/ 155 h 203"/>
                  <a:gd name="T72" fmla="*/ 263 w 274"/>
                  <a:gd name="T73" fmla="*/ 144 h 203"/>
                  <a:gd name="T74" fmla="*/ 260 w 274"/>
                  <a:gd name="T75" fmla="*/ 134 h 203"/>
                  <a:gd name="T76" fmla="*/ 255 w 274"/>
                  <a:gd name="T77" fmla="*/ 123 h 203"/>
                  <a:gd name="T78" fmla="*/ 251 w 274"/>
                  <a:gd name="T79" fmla="*/ 113 h 203"/>
                  <a:gd name="T80" fmla="*/ 246 w 274"/>
                  <a:gd name="T81" fmla="*/ 104 h 203"/>
                  <a:gd name="T82" fmla="*/ 239 w 274"/>
                  <a:gd name="T83" fmla="*/ 95 h 203"/>
                  <a:gd name="T84" fmla="*/ 233 w 274"/>
                  <a:gd name="T85" fmla="*/ 86 h 203"/>
                  <a:gd name="T86" fmla="*/ 225 w 274"/>
                  <a:gd name="T87" fmla="*/ 78 h 203"/>
                  <a:gd name="T88" fmla="*/ 216 w 274"/>
                  <a:gd name="T89" fmla="*/ 71 h 203"/>
                  <a:gd name="T90" fmla="*/ 207 w 274"/>
                  <a:gd name="T91" fmla="*/ 63 h 203"/>
                  <a:gd name="T92" fmla="*/ 198 w 274"/>
                  <a:gd name="T93" fmla="*/ 56 h 203"/>
                  <a:gd name="T94" fmla="*/ 189 w 274"/>
                  <a:gd name="T95" fmla="*/ 49 h 203"/>
                  <a:gd name="T96" fmla="*/ 178 w 274"/>
                  <a:gd name="T97" fmla="*/ 43 h 203"/>
                  <a:gd name="T98" fmla="*/ 168 w 274"/>
                  <a:gd name="T99" fmla="*/ 37 h 203"/>
                  <a:gd name="T100" fmla="*/ 145 w 274"/>
                  <a:gd name="T101" fmla="*/ 27 h 203"/>
                  <a:gd name="T102" fmla="*/ 133 w 274"/>
                  <a:gd name="T103" fmla="*/ 22 h 203"/>
                  <a:gd name="T104" fmla="*/ 121 w 274"/>
                  <a:gd name="T105" fmla="*/ 19 h 203"/>
                  <a:gd name="T106" fmla="*/ 109 w 274"/>
                  <a:gd name="T107" fmla="*/ 15 h 203"/>
                  <a:gd name="T108" fmla="*/ 98 w 274"/>
                  <a:gd name="T109" fmla="*/ 13 h 203"/>
                  <a:gd name="T110" fmla="*/ 73 w 274"/>
                  <a:gd name="T111" fmla="*/ 9 h 203"/>
                  <a:gd name="T112" fmla="*/ 49 w 274"/>
                  <a:gd name="T113" fmla="*/ 7 h 203"/>
                  <a:gd name="T114" fmla="*/ 25 w 274"/>
                  <a:gd name="T115" fmla="*/ 7 h 203"/>
                  <a:gd name="T116" fmla="*/ 14 w 274"/>
                  <a:gd name="T117" fmla="*/ 7 h 203"/>
                  <a:gd name="T118" fmla="*/ 2 w 274"/>
                  <a:gd name="T119" fmla="*/ 9 h 203"/>
                  <a:gd name="T120" fmla="*/ 0 w 274"/>
                  <a:gd name="T121" fmla="*/ 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03">
                    <a:moveTo>
                      <a:pt x="0" y="3"/>
                    </a:moveTo>
                    <a:lnTo>
                      <a:pt x="12" y="1"/>
                    </a:lnTo>
                    <a:lnTo>
                      <a:pt x="25" y="0"/>
                    </a:lnTo>
                    <a:lnTo>
                      <a:pt x="49" y="0"/>
                    </a:lnTo>
                    <a:lnTo>
                      <a:pt x="74" y="3"/>
                    </a:lnTo>
                    <a:lnTo>
                      <a:pt x="98" y="7"/>
                    </a:lnTo>
                    <a:lnTo>
                      <a:pt x="112" y="9"/>
                    </a:lnTo>
                    <a:lnTo>
                      <a:pt x="124" y="13"/>
                    </a:lnTo>
                    <a:lnTo>
                      <a:pt x="136" y="16"/>
                    </a:lnTo>
                    <a:lnTo>
                      <a:pt x="148" y="21"/>
                    </a:lnTo>
                    <a:lnTo>
                      <a:pt x="171" y="31"/>
                    </a:lnTo>
                    <a:lnTo>
                      <a:pt x="181" y="37"/>
                    </a:lnTo>
                    <a:lnTo>
                      <a:pt x="192" y="43"/>
                    </a:lnTo>
                    <a:lnTo>
                      <a:pt x="203" y="51"/>
                    </a:lnTo>
                    <a:lnTo>
                      <a:pt x="212" y="59"/>
                    </a:lnTo>
                    <a:lnTo>
                      <a:pt x="221" y="66"/>
                    </a:lnTo>
                    <a:lnTo>
                      <a:pt x="230" y="74"/>
                    </a:lnTo>
                    <a:lnTo>
                      <a:pt x="237" y="83"/>
                    </a:lnTo>
                    <a:lnTo>
                      <a:pt x="245" y="92"/>
                    </a:lnTo>
                    <a:lnTo>
                      <a:pt x="251" y="101"/>
                    </a:lnTo>
                    <a:lnTo>
                      <a:pt x="257" y="110"/>
                    </a:lnTo>
                    <a:lnTo>
                      <a:pt x="261" y="120"/>
                    </a:lnTo>
                    <a:lnTo>
                      <a:pt x="266" y="131"/>
                    </a:lnTo>
                    <a:lnTo>
                      <a:pt x="269" y="143"/>
                    </a:lnTo>
                    <a:lnTo>
                      <a:pt x="272" y="153"/>
                    </a:lnTo>
                    <a:lnTo>
                      <a:pt x="272" y="159"/>
                    </a:lnTo>
                    <a:lnTo>
                      <a:pt x="272" y="165"/>
                    </a:lnTo>
                    <a:lnTo>
                      <a:pt x="274" y="178"/>
                    </a:lnTo>
                    <a:lnTo>
                      <a:pt x="272" y="190"/>
                    </a:lnTo>
                    <a:lnTo>
                      <a:pt x="271" y="203"/>
                    </a:lnTo>
                    <a:lnTo>
                      <a:pt x="264" y="202"/>
                    </a:lnTo>
                    <a:lnTo>
                      <a:pt x="266" y="190"/>
                    </a:lnTo>
                    <a:lnTo>
                      <a:pt x="266" y="178"/>
                    </a:lnTo>
                    <a:lnTo>
                      <a:pt x="266" y="165"/>
                    </a:lnTo>
                    <a:lnTo>
                      <a:pt x="266" y="161"/>
                    </a:lnTo>
                    <a:lnTo>
                      <a:pt x="264" y="155"/>
                    </a:lnTo>
                    <a:lnTo>
                      <a:pt x="263" y="144"/>
                    </a:lnTo>
                    <a:lnTo>
                      <a:pt x="260" y="134"/>
                    </a:lnTo>
                    <a:lnTo>
                      <a:pt x="255" y="123"/>
                    </a:lnTo>
                    <a:lnTo>
                      <a:pt x="251" y="113"/>
                    </a:lnTo>
                    <a:lnTo>
                      <a:pt x="246" y="104"/>
                    </a:lnTo>
                    <a:lnTo>
                      <a:pt x="239" y="95"/>
                    </a:lnTo>
                    <a:lnTo>
                      <a:pt x="233" y="86"/>
                    </a:lnTo>
                    <a:lnTo>
                      <a:pt x="225" y="78"/>
                    </a:lnTo>
                    <a:lnTo>
                      <a:pt x="216" y="71"/>
                    </a:lnTo>
                    <a:lnTo>
                      <a:pt x="207" y="63"/>
                    </a:lnTo>
                    <a:lnTo>
                      <a:pt x="198" y="56"/>
                    </a:lnTo>
                    <a:lnTo>
                      <a:pt x="189" y="49"/>
                    </a:lnTo>
                    <a:lnTo>
                      <a:pt x="178" y="43"/>
                    </a:lnTo>
                    <a:lnTo>
                      <a:pt x="168" y="37"/>
                    </a:lnTo>
                    <a:lnTo>
                      <a:pt x="145" y="27"/>
                    </a:lnTo>
                    <a:lnTo>
                      <a:pt x="133" y="22"/>
                    </a:lnTo>
                    <a:lnTo>
                      <a:pt x="121" y="19"/>
                    </a:lnTo>
                    <a:lnTo>
                      <a:pt x="109" y="15"/>
                    </a:lnTo>
                    <a:lnTo>
                      <a:pt x="98" y="13"/>
                    </a:lnTo>
                    <a:lnTo>
                      <a:pt x="73" y="9"/>
                    </a:lnTo>
                    <a:lnTo>
                      <a:pt x="49" y="7"/>
                    </a:lnTo>
                    <a:lnTo>
                      <a:pt x="25" y="7"/>
                    </a:lnTo>
                    <a:lnTo>
                      <a:pt x="14" y="7"/>
                    </a:lnTo>
                    <a:lnTo>
                      <a:pt x="2" y="9"/>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59" name="Freeform 1555"/>
              <p:cNvSpPr>
                <a:spLocks/>
              </p:cNvSpPr>
              <p:nvPr/>
            </p:nvSpPr>
            <p:spPr bwMode="auto">
              <a:xfrm>
                <a:off x="4322" y="1259"/>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0" name="Freeform 1556"/>
              <p:cNvSpPr>
                <a:spLocks/>
              </p:cNvSpPr>
              <p:nvPr/>
            </p:nvSpPr>
            <p:spPr bwMode="auto">
              <a:xfrm>
                <a:off x="4360" y="1359"/>
                <a:ext cx="97" cy="44"/>
              </a:xfrm>
              <a:custGeom>
                <a:avLst/>
                <a:gdLst>
                  <a:gd name="T0" fmla="*/ 194 w 194"/>
                  <a:gd name="T1" fmla="*/ 1 h 88"/>
                  <a:gd name="T2" fmla="*/ 192 w 194"/>
                  <a:gd name="T3" fmla="*/ 9 h 88"/>
                  <a:gd name="T4" fmla="*/ 189 w 194"/>
                  <a:gd name="T5" fmla="*/ 15 h 88"/>
                  <a:gd name="T6" fmla="*/ 186 w 194"/>
                  <a:gd name="T7" fmla="*/ 22 h 88"/>
                  <a:gd name="T8" fmla="*/ 183 w 194"/>
                  <a:gd name="T9" fmla="*/ 28 h 88"/>
                  <a:gd name="T10" fmla="*/ 175 w 194"/>
                  <a:gd name="T11" fmla="*/ 40 h 88"/>
                  <a:gd name="T12" fmla="*/ 166 w 194"/>
                  <a:gd name="T13" fmla="*/ 49 h 88"/>
                  <a:gd name="T14" fmla="*/ 156 w 194"/>
                  <a:gd name="T15" fmla="*/ 60 h 88"/>
                  <a:gd name="T16" fmla="*/ 144 w 194"/>
                  <a:gd name="T17" fmla="*/ 67 h 88"/>
                  <a:gd name="T18" fmla="*/ 132 w 194"/>
                  <a:gd name="T19" fmla="*/ 73 h 88"/>
                  <a:gd name="T20" fmla="*/ 118 w 194"/>
                  <a:gd name="T21" fmla="*/ 79 h 88"/>
                  <a:gd name="T22" fmla="*/ 103 w 194"/>
                  <a:gd name="T23" fmla="*/ 82 h 88"/>
                  <a:gd name="T24" fmla="*/ 89 w 194"/>
                  <a:gd name="T25" fmla="*/ 87 h 88"/>
                  <a:gd name="T26" fmla="*/ 74 w 194"/>
                  <a:gd name="T27" fmla="*/ 88 h 88"/>
                  <a:gd name="T28" fmla="*/ 59 w 194"/>
                  <a:gd name="T29" fmla="*/ 88 h 88"/>
                  <a:gd name="T30" fmla="*/ 44 w 194"/>
                  <a:gd name="T31" fmla="*/ 88 h 88"/>
                  <a:gd name="T32" fmla="*/ 29 w 194"/>
                  <a:gd name="T33" fmla="*/ 87 h 88"/>
                  <a:gd name="T34" fmla="*/ 15 w 194"/>
                  <a:gd name="T35" fmla="*/ 85 h 88"/>
                  <a:gd name="T36" fmla="*/ 0 w 194"/>
                  <a:gd name="T37" fmla="*/ 82 h 88"/>
                  <a:gd name="T38" fmla="*/ 3 w 194"/>
                  <a:gd name="T39" fmla="*/ 76 h 88"/>
                  <a:gd name="T40" fmla="*/ 17 w 194"/>
                  <a:gd name="T41" fmla="*/ 79 h 88"/>
                  <a:gd name="T42" fmla="*/ 31 w 194"/>
                  <a:gd name="T43" fmla="*/ 81 h 88"/>
                  <a:gd name="T44" fmla="*/ 44 w 194"/>
                  <a:gd name="T45" fmla="*/ 82 h 88"/>
                  <a:gd name="T46" fmla="*/ 59 w 194"/>
                  <a:gd name="T47" fmla="*/ 82 h 88"/>
                  <a:gd name="T48" fmla="*/ 73 w 194"/>
                  <a:gd name="T49" fmla="*/ 82 h 88"/>
                  <a:gd name="T50" fmla="*/ 88 w 194"/>
                  <a:gd name="T51" fmla="*/ 81 h 88"/>
                  <a:gd name="T52" fmla="*/ 101 w 194"/>
                  <a:gd name="T53" fmla="*/ 76 h 88"/>
                  <a:gd name="T54" fmla="*/ 115 w 194"/>
                  <a:gd name="T55" fmla="*/ 73 h 88"/>
                  <a:gd name="T56" fmla="*/ 129 w 194"/>
                  <a:gd name="T57" fmla="*/ 67 h 88"/>
                  <a:gd name="T58" fmla="*/ 141 w 194"/>
                  <a:gd name="T59" fmla="*/ 61 h 88"/>
                  <a:gd name="T60" fmla="*/ 151 w 194"/>
                  <a:gd name="T61" fmla="*/ 54 h 88"/>
                  <a:gd name="T62" fmla="*/ 162 w 194"/>
                  <a:gd name="T63" fmla="*/ 45 h 88"/>
                  <a:gd name="T64" fmla="*/ 171 w 194"/>
                  <a:gd name="T65" fmla="*/ 36 h 88"/>
                  <a:gd name="T66" fmla="*/ 177 w 194"/>
                  <a:gd name="T67" fmla="*/ 25 h 88"/>
                  <a:gd name="T68" fmla="*/ 181 w 194"/>
                  <a:gd name="T69" fmla="*/ 19 h 88"/>
                  <a:gd name="T70" fmla="*/ 183 w 194"/>
                  <a:gd name="T71" fmla="*/ 13 h 88"/>
                  <a:gd name="T72" fmla="*/ 186 w 194"/>
                  <a:gd name="T73" fmla="*/ 7 h 88"/>
                  <a:gd name="T74" fmla="*/ 187 w 194"/>
                  <a:gd name="T75" fmla="*/ 0 h 88"/>
                  <a:gd name="T76" fmla="*/ 194 w 194"/>
                  <a:gd name="T77"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4" h="88">
                    <a:moveTo>
                      <a:pt x="194" y="1"/>
                    </a:moveTo>
                    <a:lnTo>
                      <a:pt x="192" y="9"/>
                    </a:lnTo>
                    <a:lnTo>
                      <a:pt x="189" y="15"/>
                    </a:lnTo>
                    <a:lnTo>
                      <a:pt x="186" y="22"/>
                    </a:lnTo>
                    <a:lnTo>
                      <a:pt x="183" y="28"/>
                    </a:lnTo>
                    <a:lnTo>
                      <a:pt x="175" y="40"/>
                    </a:lnTo>
                    <a:lnTo>
                      <a:pt x="166" y="49"/>
                    </a:lnTo>
                    <a:lnTo>
                      <a:pt x="156" y="60"/>
                    </a:lnTo>
                    <a:lnTo>
                      <a:pt x="144" y="67"/>
                    </a:lnTo>
                    <a:lnTo>
                      <a:pt x="132" y="73"/>
                    </a:lnTo>
                    <a:lnTo>
                      <a:pt x="118" y="79"/>
                    </a:lnTo>
                    <a:lnTo>
                      <a:pt x="103" y="82"/>
                    </a:lnTo>
                    <a:lnTo>
                      <a:pt x="89" y="87"/>
                    </a:lnTo>
                    <a:lnTo>
                      <a:pt x="74" y="88"/>
                    </a:lnTo>
                    <a:lnTo>
                      <a:pt x="59" y="88"/>
                    </a:lnTo>
                    <a:lnTo>
                      <a:pt x="44" y="88"/>
                    </a:lnTo>
                    <a:lnTo>
                      <a:pt x="29" y="87"/>
                    </a:lnTo>
                    <a:lnTo>
                      <a:pt x="15" y="85"/>
                    </a:lnTo>
                    <a:lnTo>
                      <a:pt x="0" y="82"/>
                    </a:lnTo>
                    <a:lnTo>
                      <a:pt x="3" y="76"/>
                    </a:lnTo>
                    <a:lnTo>
                      <a:pt x="17" y="79"/>
                    </a:lnTo>
                    <a:lnTo>
                      <a:pt x="31" y="81"/>
                    </a:lnTo>
                    <a:lnTo>
                      <a:pt x="44" y="82"/>
                    </a:lnTo>
                    <a:lnTo>
                      <a:pt x="59" y="82"/>
                    </a:lnTo>
                    <a:lnTo>
                      <a:pt x="73" y="82"/>
                    </a:lnTo>
                    <a:lnTo>
                      <a:pt x="88" y="81"/>
                    </a:lnTo>
                    <a:lnTo>
                      <a:pt x="101" y="76"/>
                    </a:lnTo>
                    <a:lnTo>
                      <a:pt x="115" y="73"/>
                    </a:lnTo>
                    <a:lnTo>
                      <a:pt x="129" y="67"/>
                    </a:lnTo>
                    <a:lnTo>
                      <a:pt x="141" y="61"/>
                    </a:lnTo>
                    <a:lnTo>
                      <a:pt x="151" y="54"/>
                    </a:lnTo>
                    <a:lnTo>
                      <a:pt x="162" y="45"/>
                    </a:lnTo>
                    <a:lnTo>
                      <a:pt x="171" y="36"/>
                    </a:lnTo>
                    <a:lnTo>
                      <a:pt x="177" y="25"/>
                    </a:lnTo>
                    <a:lnTo>
                      <a:pt x="181" y="19"/>
                    </a:lnTo>
                    <a:lnTo>
                      <a:pt x="183" y="13"/>
                    </a:lnTo>
                    <a:lnTo>
                      <a:pt x="186" y="7"/>
                    </a:lnTo>
                    <a:lnTo>
                      <a:pt x="187" y="0"/>
                    </a:lnTo>
                    <a:lnTo>
                      <a:pt x="19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1" name="Freeform 1557"/>
              <p:cNvSpPr>
                <a:spLocks/>
              </p:cNvSpPr>
              <p:nvPr/>
            </p:nvSpPr>
            <p:spPr bwMode="auto">
              <a:xfrm>
                <a:off x="4454" y="1359"/>
                <a:ext cx="3"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lnTo>
                      <a:pt x="0"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2" name="Freeform 1558"/>
              <p:cNvSpPr>
                <a:spLocks/>
              </p:cNvSpPr>
              <p:nvPr/>
            </p:nvSpPr>
            <p:spPr bwMode="auto">
              <a:xfrm>
                <a:off x="4292" y="1337"/>
                <a:ext cx="70" cy="63"/>
              </a:xfrm>
              <a:custGeom>
                <a:avLst/>
                <a:gdLst>
                  <a:gd name="T0" fmla="*/ 135 w 138"/>
                  <a:gd name="T1" fmla="*/ 126 h 126"/>
                  <a:gd name="T2" fmla="*/ 125 w 138"/>
                  <a:gd name="T3" fmla="*/ 122 h 126"/>
                  <a:gd name="T4" fmla="*/ 113 w 138"/>
                  <a:gd name="T5" fmla="*/ 117 h 126"/>
                  <a:gd name="T6" fmla="*/ 92 w 138"/>
                  <a:gd name="T7" fmla="*/ 108 h 126"/>
                  <a:gd name="T8" fmla="*/ 81 w 138"/>
                  <a:gd name="T9" fmla="*/ 102 h 126"/>
                  <a:gd name="T10" fmla="*/ 72 w 138"/>
                  <a:gd name="T11" fmla="*/ 96 h 126"/>
                  <a:gd name="T12" fmla="*/ 61 w 138"/>
                  <a:gd name="T13" fmla="*/ 89 h 126"/>
                  <a:gd name="T14" fmla="*/ 52 w 138"/>
                  <a:gd name="T15" fmla="*/ 81 h 126"/>
                  <a:gd name="T16" fmla="*/ 43 w 138"/>
                  <a:gd name="T17" fmla="*/ 74 h 126"/>
                  <a:gd name="T18" fmla="*/ 36 w 138"/>
                  <a:gd name="T19" fmla="*/ 65 h 126"/>
                  <a:gd name="T20" fmla="*/ 28 w 138"/>
                  <a:gd name="T21" fmla="*/ 56 h 126"/>
                  <a:gd name="T22" fmla="*/ 21 w 138"/>
                  <a:gd name="T23" fmla="*/ 47 h 126"/>
                  <a:gd name="T24" fmla="*/ 15 w 138"/>
                  <a:gd name="T25" fmla="*/ 36 h 126"/>
                  <a:gd name="T26" fmla="*/ 9 w 138"/>
                  <a:gd name="T27" fmla="*/ 26 h 126"/>
                  <a:gd name="T28" fmla="*/ 4 w 138"/>
                  <a:gd name="T29" fmla="*/ 15 h 126"/>
                  <a:gd name="T30" fmla="*/ 0 w 138"/>
                  <a:gd name="T31" fmla="*/ 3 h 126"/>
                  <a:gd name="T32" fmla="*/ 6 w 138"/>
                  <a:gd name="T33" fmla="*/ 0 h 126"/>
                  <a:gd name="T34" fmla="*/ 10 w 138"/>
                  <a:gd name="T35" fmla="*/ 12 h 126"/>
                  <a:gd name="T36" fmla="*/ 15 w 138"/>
                  <a:gd name="T37" fmla="*/ 23 h 126"/>
                  <a:gd name="T38" fmla="*/ 21 w 138"/>
                  <a:gd name="T39" fmla="*/ 33 h 126"/>
                  <a:gd name="T40" fmla="*/ 27 w 138"/>
                  <a:gd name="T41" fmla="*/ 42 h 126"/>
                  <a:gd name="T42" fmla="*/ 33 w 138"/>
                  <a:gd name="T43" fmla="*/ 53 h 126"/>
                  <a:gd name="T44" fmla="*/ 40 w 138"/>
                  <a:gd name="T45" fmla="*/ 60 h 126"/>
                  <a:gd name="T46" fmla="*/ 48 w 138"/>
                  <a:gd name="T47" fmla="*/ 69 h 126"/>
                  <a:gd name="T48" fmla="*/ 57 w 138"/>
                  <a:gd name="T49" fmla="*/ 77 h 126"/>
                  <a:gd name="T50" fmla="*/ 66 w 138"/>
                  <a:gd name="T51" fmla="*/ 84 h 126"/>
                  <a:gd name="T52" fmla="*/ 75 w 138"/>
                  <a:gd name="T53" fmla="*/ 90 h 126"/>
                  <a:gd name="T54" fmla="*/ 84 w 138"/>
                  <a:gd name="T55" fmla="*/ 96 h 126"/>
                  <a:gd name="T56" fmla="*/ 95 w 138"/>
                  <a:gd name="T57" fmla="*/ 102 h 126"/>
                  <a:gd name="T58" fmla="*/ 116 w 138"/>
                  <a:gd name="T59" fmla="*/ 113 h 126"/>
                  <a:gd name="T60" fmla="*/ 126 w 138"/>
                  <a:gd name="T61" fmla="*/ 116 h 126"/>
                  <a:gd name="T62" fmla="*/ 138 w 138"/>
                  <a:gd name="T63" fmla="*/ 120 h 126"/>
                  <a:gd name="T64" fmla="*/ 135 w 138"/>
                  <a:gd name="T6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26">
                    <a:moveTo>
                      <a:pt x="135" y="126"/>
                    </a:moveTo>
                    <a:lnTo>
                      <a:pt x="125" y="122"/>
                    </a:lnTo>
                    <a:lnTo>
                      <a:pt x="113" y="117"/>
                    </a:lnTo>
                    <a:lnTo>
                      <a:pt x="92" y="108"/>
                    </a:lnTo>
                    <a:lnTo>
                      <a:pt x="81" y="102"/>
                    </a:lnTo>
                    <a:lnTo>
                      <a:pt x="72" y="96"/>
                    </a:lnTo>
                    <a:lnTo>
                      <a:pt x="61" y="89"/>
                    </a:lnTo>
                    <a:lnTo>
                      <a:pt x="52" y="81"/>
                    </a:lnTo>
                    <a:lnTo>
                      <a:pt x="43" y="74"/>
                    </a:lnTo>
                    <a:lnTo>
                      <a:pt x="36" y="65"/>
                    </a:lnTo>
                    <a:lnTo>
                      <a:pt x="28" y="56"/>
                    </a:lnTo>
                    <a:lnTo>
                      <a:pt x="21" y="47"/>
                    </a:lnTo>
                    <a:lnTo>
                      <a:pt x="15" y="36"/>
                    </a:lnTo>
                    <a:lnTo>
                      <a:pt x="9" y="26"/>
                    </a:lnTo>
                    <a:lnTo>
                      <a:pt x="4" y="15"/>
                    </a:lnTo>
                    <a:lnTo>
                      <a:pt x="0" y="3"/>
                    </a:lnTo>
                    <a:lnTo>
                      <a:pt x="6" y="0"/>
                    </a:lnTo>
                    <a:lnTo>
                      <a:pt x="10" y="12"/>
                    </a:lnTo>
                    <a:lnTo>
                      <a:pt x="15" y="23"/>
                    </a:lnTo>
                    <a:lnTo>
                      <a:pt x="21" y="33"/>
                    </a:lnTo>
                    <a:lnTo>
                      <a:pt x="27" y="42"/>
                    </a:lnTo>
                    <a:lnTo>
                      <a:pt x="33" y="53"/>
                    </a:lnTo>
                    <a:lnTo>
                      <a:pt x="40" y="60"/>
                    </a:lnTo>
                    <a:lnTo>
                      <a:pt x="48" y="69"/>
                    </a:lnTo>
                    <a:lnTo>
                      <a:pt x="57" y="77"/>
                    </a:lnTo>
                    <a:lnTo>
                      <a:pt x="66" y="84"/>
                    </a:lnTo>
                    <a:lnTo>
                      <a:pt x="75" y="90"/>
                    </a:lnTo>
                    <a:lnTo>
                      <a:pt x="84" y="96"/>
                    </a:lnTo>
                    <a:lnTo>
                      <a:pt x="95" y="102"/>
                    </a:lnTo>
                    <a:lnTo>
                      <a:pt x="116" y="113"/>
                    </a:lnTo>
                    <a:lnTo>
                      <a:pt x="126" y="116"/>
                    </a:lnTo>
                    <a:lnTo>
                      <a:pt x="138" y="120"/>
                    </a:lnTo>
                    <a:lnTo>
                      <a:pt x="135"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3" name="Freeform 1559"/>
              <p:cNvSpPr>
                <a:spLocks/>
              </p:cNvSpPr>
              <p:nvPr/>
            </p:nvSpPr>
            <p:spPr bwMode="auto">
              <a:xfrm>
                <a:off x="4360" y="1397"/>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4" name="Freeform 1560"/>
              <p:cNvSpPr>
                <a:spLocks/>
              </p:cNvSpPr>
              <p:nvPr/>
            </p:nvSpPr>
            <p:spPr bwMode="auto">
              <a:xfrm>
                <a:off x="4287" y="1326"/>
                <a:ext cx="8" cy="12"/>
              </a:xfrm>
              <a:custGeom>
                <a:avLst/>
                <a:gdLst>
                  <a:gd name="T0" fmla="*/ 12 w 17"/>
                  <a:gd name="T1" fmla="*/ 24 h 24"/>
                  <a:gd name="T2" fmla="*/ 17 w 17"/>
                  <a:gd name="T3" fmla="*/ 21 h 24"/>
                  <a:gd name="T4" fmla="*/ 4 w 17"/>
                  <a:gd name="T5" fmla="*/ 0 h 24"/>
                  <a:gd name="T6" fmla="*/ 0 w 17"/>
                  <a:gd name="T7" fmla="*/ 3 h 24"/>
                  <a:gd name="T8" fmla="*/ 12 w 17"/>
                  <a:gd name="T9" fmla="*/ 24 h 24"/>
                </a:gdLst>
                <a:ahLst/>
                <a:cxnLst>
                  <a:cxn ang="0">
                    <a:pos x="T0" y="T1"/>
                  </a:cxn>
                  <a:cxn ang="0">
                    <a:pos x="T2" y="T3"/>
                  </a:cxn>
                  <a:cxn ang="0">
                    <a:pos x="T4" y="T5"/>
                  </a:cxn>
                  <a:cxn ang="0">
                    <a:pos x="T6" y="T7"/>
                  </a:cxn>
                  <a:cxn ang="0">
                    <a:pos x="T8" y="T9"/>
                  </a:cxn>
                </a:cxnLst>
                <a:rect l="0" t="0" r="r" b="b"/>
                <a:pathLst>
                  <a:path w="17" h="24">
                    <a:moveTo>
                      <a:pt x="12" y="24"/>
                    </a:moveTo>
                    <a:lnTo>
                      <a:pt x="17" y="21"/>
                    </a:lnTo>
                    <a:lnTo>
                      <a:pt x="4" y="0"/>
                    </a:lnTo>
                    <a:lnTo>
                      <a:pt x="0" y="3"/>
                    </a:lnTo>
                    <a:lnTo>
                      <a:pt x="1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5" name="Freeform 1561"/>
              <p:cNvSpPr>
                <a:spLocks/>
              </p:cNvSpPr>
              <p:nvPr/>
            </p:nvSpPr>
            <p:spPr bwMode="auto">
              <a:xfrm>
                <a:off x="4292" y="1337"/>
                <a:ext cx="3" cy="1"/>
              </a:xfrm>
              <a:custGeom>
                <a:avLst/>
                <a:gdLst>
                  <a:gd name="T0" fmla="*/ 6 w 6"/>
                  <a:gd name="T1" fmla="*/ 0 h 3"/>
                  <a:gd name="T2" fmla="*/ 1 w 6"/>
                  <a:gd name="T3" fmla="*/ 3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1" y="3"/>
                    </a:ln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6" name="Freeform 1562"/>
              <p:cNvSpPr>
                <a:spLocks/>
              </p:cNvSpPr>
              <p:nvPr/>
            </p:nvSpPr>
            <p:spPr bwMode="auto">
              <a:xfrm>
                <a:off x="4287" y="1326"/>
                <a:ext cx="3" cy="2"/>
              </a:xfrm>
              <a:custGeom>
                <a:avLst/>
                <a:gdLst>
                  <a:gd name="T0" fmla="*/ 0 w 6"/>
                  <a:gd name="T1" fmla="*/ 3 h 3"/>
                  <a:gd name="T2" fmla="*/ 6 w 6"/>
                  <a:gd name="T3" fmla="*/ 1 h 3"/>
                  <a:gd name="T4" fmla="*/ 4 w 6"/>
                  <a:gd name="T5" fmla="*/ 0 h 3"/>
                  <a:gd name="T6" fmla="*/ 0 w 6"/>
                  <a:gd name="T7" fmla="*/ 3 h 3"/>
                </a:gdLst>
                <a:ahLst/>
                <a:cxnLst>
                  <a:cxn ang="0">
                    <a:pos x="T0" y="T1"/>
                  </a:cxn>
                  <a:cxn ang="0">
                    <a:pos x="T2" y="T3"/>
                  </a:cxn>
                  <a:cxn ang="0">
                    <a:pos x="T4" y="T5"/>
                  </a:cxn>
                  <a:cxn ang="0">
                    <a:pos x="T6" y="T7"/>
                  </a:cxn>
                </a:cxnLst>
                <a:rect l="0" t="0" r="r" b="b"/>
                <a:pathLst>
                  <a:path w="6" h="3">
                    <a:moveTo>
                      <a:pt x="0" y="3"/>
                    </a:moveTo>
                    <a:lnTo>
                      <a:pt x="6" y="1"/>
                    </a:lnTo>
                    <a:lnTo>
                      <a:pt x="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7" name="Freeform 1563"/>
              <p:cNvSpPr>
                <a:spLocks/>
              </p:cNvSpPr>
              <p:nvPr/>
            </p:nvSpPr>
            <p:spPr bwMode="auto">
              <a:xfrm>
                <a:off x="4639" y="1540"/>
                <a:ext cx="33" cy="82"/>
              </a:xfrm>
              <a:custGeom>
                <a:avLst/>
                <a:gdLst>
                  <a:gd name="T0" fmla="*/ 11 w 67"/>
                  <a:gd name="T1" fmla="*/ 5 h 166"/>
                  <a:gd name="T2" fmla="*/ 8 w 67"/>
                  <a:gd name="T3" fmla="*/ 12 h 166"/>
                  <a:gd name="T4" fmla="*/ 5 w 67"/>
                  <a:gd name="T5" fmla="*/ 18 h 166"/>
                  <a:gd name="T6" fmla="*/ 2 w 67"/>
                  <a:gd name="T7" fmla="*/ 30 h 166"/>
                  <a:gd name="T8" fmla="*/ 0 w 67"/>
                  <a:gd name="T9" fmla="*/ 44 h 166"/>
                  <a:gd name="T10" fmla="*/ 0 w 67"/>
                  <a:gd name="T11" fmla="*/ 57 h 166"/>
                  <a:gd name="T12" fmla="*/ 0 w 67"/>
                  <a:gd name="T13" fmla="*/ 69 h 166"/>
                  <a:gd name="T14" fmla="*/ 2 w 67"/>
                  <a:gd name="T15" fmla="*/ 83 h 166"/>
                  <a:gd name="T16" fmla="*/ 6 w 67"/>
                  <a:gd name="T17" fmla="*/ 110 h 166"/>
                  <a:gd name="T18" fmla="*/ 9 w 67"/>
                  <a:gd name="T19" fmla="*/ 119 h 166"/>
                  <a:gd name="T20" fmla="*/ 12 w 67"/>
                  <a:gd name="T21" fmla="*/ 131 h 166"/>
                  <a:gd name="T22" fmla="*/ 17 w 67"/>
                  <a:gd name="T23" fmla="*/ 142 h 166"/>
                  <a:gd name="T24" fmla="*/ 21 w 67"/>
                  <a:gd name="T25" fmla="*/ 152 h 166"/>
                  <a:gd name="T26" fmla="*/ 24 w 67"/>
                  <a:gd name="T27" fmla="*/ 157 h 166"/>
                  <a:gd name="T28" fmla="*/ 27 w 67"/>
                  <a:gd name="T29" fmla="*/ 161 h 166"/>
                  <a:gd name="T30" fmla="*/ 30 w 67"/>
                  <a:gd name="T31" fmla="*/ 163 h 166"/>
                  <a:gd name="T32" fmla="*/ 35 w 67"/>
                  <a:gd name="T33" fmla="*/ 166 h 166"/>
                  <a:gd name="T34" fmla="*/ 38 w 67"/>
                  <a:gd name="T35" fmla="*/ 166 h 166"/>
                  <a:gd name="T36" fmla="*/ 43 w 67"/>
                  <a:gd name="T37" fmla="*/ 164 h 166"/>
                  <a:gd name="T38" fmla="*/ 46 w 67"/>
                  <a:gd name="T39" fmla="*/ 163 h 166"/>
                  <a:gd name="T40" fmla="*/ 50 w 67"/>
                  <a:gd name="T41" fmla="*/ 158 h 166"/>
                  <a:gd name="T42" fmla="*/ 55 w 67"/>
                  <a:gd name="T43" fmla="*/ 151 h 166"/>
                  <a:gd name="T44" fmla="*/ 59 w 67"/>
                  <a:gd name="T45" fmla="*/ 142 h 166"/>
                  <a:gd name="T46" fmla="*/ 62 w 67"/>
                  <a:gd name="T47" fmla="*/ 131 h 166"/>
                  <a:gd name="T48" fmla="*/ 65 w 67"/>
                  <a:gd name="T49" fmla="*/ 121 h 166"/>
                  <a:gd name="T50" fmla="*/ 67 w 67"/>
                  <a:gd name="T51" fmla="*/ 110 h 166"/>
                  <a:gd name="T52" fmla="*/ 67 w 67"/>
                  <a:gd name="T53" fmla="*/ 98 h 166"/>
                  <a:gd name="T54" fmla="*/ 67 w 67"/>
                  <a:gd name="T55" fmla="*/ 86 h 166"/>
                  <a:gd name="T56" fmla="*/ 65 w 67"/>
                  <a:gd name="T57" fmla="*/ 75 h 166"/>
                  <a:gd name="T58" fmla="*/ 62 w 67"/>
                  <a:gd name="T59" fmla="*/ 63 h 166"/>
                  <a:gd name="T60" fmla="*/ 59 w 67"/>
                  <a:gd name="T61" fmla="*/ 51 h 166"/>
                  <a:gd name="T62" fmla="*/ 58 w 67"/>
                  <a:gd name="T63" fmla="*/ 47 h 166"/>
                  <a:gd name="T64" fmla="*/ 55 w 67"/>
                  <a:gd name="T65" fmla="*/ 41 h 166"/>
                  <a:gd name="T66" fmla="*/ 49 w 67"/>
                  <a:gd name="T67" fmla="*/ 30 h 166"/>
                  <a:gd name="T68" fmla="*/ 46 w 67"/>
                  <a:gd name="T69" fmla="*/ 26 h 166"/>
                  <a:gd name="T70" fmla="*/ 43 w 67"/>
                  <a:gd name="T71" fmla="*/ 21 h 166"/>
                  <a:gd name="T72" fmla="*/ 38 w 67"/>
                  <a:gd name="T73" fmla="*/ 17 h 166"/>
                  <a:gd name="T74" fmla="*/ 35 w 67"/>
                  <a:gd name="T75" fmla="*/ 12 h 166"/>
                  <a:gd name="T76" fmla="*/ 30 w 67"/>
                  <a:gd name="T77" fmla="*/ 9 h 166"/>
                  <a:gd name="T78" fmla="*/ 26 w 67"/>
                  <a:gd name="T79" fmla="*/ 6 h 166"/>
                  <a:gd name="T80" fmla="*/ 15 w 67"/>
                  <a:gd name="T81" fmla="*/ 0 h 166"/>
                  <a:gd name="T82" fmla="*/ 11 w 67"/>
                  <a:gd name="T83" fmla="*/ 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166">
                    <a:moveTo>
                      <a:pt x="11" y="5"/>
                    </a:moveTo>
                    <a:lnTo>
                      <a:pt x="8" y="12"/>
                    </a:lnTo>
                    <a:lnTo>
                      <a:pt x="5" y="18"/>
                    </a:lnTo>
                    <a:lnTo>
                      <a:pt x="2" y="30"/>
                    </a:lnTo>
                    <a:lnTo>
                      <a:pt x="0" y="44"/>
                    </a:lnTo>
                    <a:lnTo>
                      <a:pt x="0" y="57"/>
                    </a:lnTo>
                    <a:lnTo>
                      <a:pt x="0" y="69"/>
                    </a:lnTo>
                    <a:lnTo>
                      <a:pt x="2" y="83"/>
                    </a:lnTo>
                    <a:lnTo>
                      <a:pt x="6" y="110"/>
                    </a:lnTo>
                    <a:lnTo>
                      <a:pt x="9" y="119"/>
                    </a:lnTo>
                    <a:lnTo>
                      <a:pt x="12" y="131"/>
                    </a:lnTo>
                    <a:lnTo>
                      <a:pt x="17" y="142"/>
                    </a:lnTo>
                    <a:lnTo>
                      <a:pt x="21" y="152"/>
                    </a:lnTo>
                    <a:lnTo>
                      <a:pt x="24" y="157"/>
                    </a:lnTo>
                    <a:lnTo>
                      <a:pt x="27" y="161"/>
                    </a:lnTo>
                    <a:lnTo>
                      <a:pt x="30" y="163"/>
                    </a:lnTo>
                    <a:lnTo>
                      <a:pt x="35" y="166"/>
                    </a:lnTo>
                    <a:lnTo>
                      <a:pt x="38" y="166"/>
                    </a:lnTo>
                    <a:lnTo>
                      <a:pt x="43" y="164"/>
                    </a:lnTo>
                    <a:lnTo>
                      <a:pt x="46" y="163"/>
                    </a:lnTo>
                    <a:lnTo>
                      <a:pt x="50" y="158"/>
                    </a:lnTo>
                    <a:lnTo>
                      <a:pt x="55" y="151"/>
                    </a:lnTo>
                    <a:lnTo>
                      <a:pt x="59" y="142"/>
                    </a:lnTo>
                    <a:lnTo>
                      <a:pt x="62" y="131"/>
                    </a:lnTo>
                    <a:lnTo>
                      <a:pt x="65" y="121"/>
                    </a:lnTo>
                    <a:lnTo>
                      <a:pt x="67" y="110"/>
                    </a:lnTo>
                    <a:lnTo>
                      <a:pt x="67" y="98"/>
                    </a:lnTo>
                    <a:lnTo>
                      <a:pt x="67" y="86"/>
                    </a:lnTo>
                    <a:lnTo>
                      <a:pt x="65" y="75"/>
                    </a:lnTo>
                    <a:lnTo>
                      <a:pt x="62" y="63"/>
                    </a:lnTo>
                    <a:lnTo>
                      <a:pt x="59" y="51"/>
                    </a:lnTo>
                    <a:lnTo>
                      <a:pt x="58" y="47"/>
                    </a:lnTo>
                    <a:lnTo>
                      <a:pt x="55" y="41"/>
                    </a:lnTo>
                    <a:lnTo>
                      <a:pt x="49" y="30"/>
                    </a:lnTo>
                    <a:lnTo>
                      <a:pt x="46" y="26"/>
                    </a:lnTo>
                    <a:lnTo>
                      <a:pt x="43" y="21"/>
                    </a:lnTo>
                    <a:lnTo>
                      <a:pt x="38" y="17"/>
                    </a:lnTo>
                    <a:lnTo>
                      <a:pt x="35" y="12"/>
                    </a:lnTo>
                    <a:lnTo>
                      <a:pt x="30" y="9"/>
                    </a:lnTo>
                    <a:lnTo>
                      <a:pt x="26" y="6"/>
                    </a:lnTo>
                    <a:lnTo>
                      <a:pt x="15" y="0"/>
                    </a:lnTo>
                    <a:lnTo>
                      <a:pt x="11" y="5"/>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8" name="Freeform 1564"/>
              <p:cNvSpPr>
                <a:spLocks/>
              </p:cNvSpPr>
              <p:nvPr/>
            </p:nvSpPr>
            <p:spPr bwMode="auto">
              <a:xfrm>
                <a:off x="4632" y="1665"/>
                <a:ext cx="34" cy="79"/>
              </a:xfrm>
              <a:custGeom>
                <a:avLst/>
                <a:gdLst>
                  <a:gd name="T0" fmla="*/ 60 w 68"/>
                  <a:gd name="T1" fmla="*/ 1 h 158"/>
                  <a:gd name="T2" fmla="*/ 62 w 68"/>
                  <a:gd name="T3" fmla="*/ 6 h 158"/>
                  <a:gd name="T4" fmla="*/ 65 w 68"/>
                  <a:gd name="T5" fmla="*/ 12 h 158"/>
                  <a:gd name="T6" fmla="*/ 66 w 68"/>
                  <a:gd name="T7" fmla="*/ 18 h 158"/>
                  <a:gd name="T8" fmla="*/ 66 w 68"/>
                  <a:gd name="T9" fmla="*/ 24 h 158"/>
                  <a:gd name="T10" fmla="*/ 68 w 68"/>
                  <a:gd name="T11" fmla="*/ 36 h 158"/>
                  <a:gd name="T12" fmla="*/ 68 w 68"/>
                  <a:gd name="T13" fmla="*/ 49 h 158"/>
                  <a:gd name="T14" fmla="*/ 66 w 68"/>
                  <a:gd name="T15" fmla="*/ 63 h 158"/>
                  <a:gd name="T16" fmla="*/ 63 w 68"/>
                  <a:gd name="T17" fmla="*/ 77 h 158"/>
                  <a:gd name="T18" fmla="*/ 59 w 68"/>
                  <a:gd name="T19" fmla="*/ 90 h 158"/>
                  <a:gd name="T20" fmla="*/ 54 w 68"/>
                  <a:gd name="T21" fmla="*/ 104 h 158"/>
                  <a:gd name="T22" fmla="*/ 48 w 68"/>
                  <a:gd name="T23" fmla="*/ 116 h 158"/>
                  <a:gd name="T24" fmla="*/ 42 w 68"/>
                  <a:gd name="T25" fmla="*/ 126 h 158"/>
                  <a:gd name="T26" fmla="*/ 36 w 68"/>
                  <a:gd name="T27" fmla="*/ 137 h 158"/>
                  <a:gd name="T28" fmla="*/ 30 w 68"/>
                  <a:gd name="T29" fmla="*/ 146 h 158"/>
                  <a:gd name="T30" fmla="*/ 27 w 68"/>
                  <a:gd name="T31" fmla="*/ 149 h 158"/>
                  <a:gd name="T32" fmla="*/ 24 w 68"/>
                  <a:gd name="T33" fmla="*/ 152 h 158"/>
                  <a:gd name="T34" fmla="*/ 18 w 68"/>
                  <a:gd name="T35" fmla="*/ 156 h 158"/>
                  <a:gd name="T36" fmla="*/ 13 w 68"/>
                  <a:gd name="T37" fmla="*/ 158 h 158"/>
                  <a:gd name="T38" fmla="*/ 10 w 68"/>
                  <a:gd name="T39" fmla="*/ 158 h 158"/>
                  <a:gd name="T40" fmla="*/ 9 w 68"/>
                  <a:gd name="T41" fmla="*/ 156 h 158"/>
                  <a:gd name="T42" fmla="*/ 6 w 68"/>
                  <a:gd name="T43" fmla="*/ 153 h 158"/>
                  <a:gd name="T44" fmla="*/ 4 w 68"/>
                  <a:gd name="T45" fmla="*/ 150 h 158"/>
                  <a:gd name="T46" fmla="*/ 1 w 68"/>
                  <a:gd name="T47" fmla="*/ 143 h 158"/>
                  <a:gd name="T48" fmla="*/ 0 w 68"/>
                  <a:gd name="T49" fmla="*/ 135 h 158"/>
                  <a:gd name="T50" fmla="*/ 0 w 68"/>
                  <a:gd name="T51" fmla="*/ 126 h 158"/>
                  <a:gd name="T52" fmla="*/ 0 w 68"/>
                  <a:gd name="T53" fmla="*/ 117 h 158"/>
                  <a:gd name="T54" fmla="*/ 1 w 68"/>
                  <a:gd name="T55" fmla="*/ 108 h 158"/>
                  <a:gd name="T56" fmla="*/ 6 w 68"/>
                  <a:gd name="T57" fmla="*/ 89 h 158"/>
                  <a:gd name="T58" fmla="*/ 12 w 68"/>
                  <a:gd name="T59" fmla="*/ 64 h 158"/>
                  <a:gd name="T60" fmla="*/ 15 w 68"/>
                  <a:gd name="T61" fmla="*/ 52 h 158"/>
                  <a:gd name="T62" fmla="*/ 19 w 68"/>
                  <a:gd name="T63" fmla="*/ 40 h 158"/>
                  <a:gd name="T64" fmla="*/ 22 w 68"/>
                  <a:gd name="T65" fmla="*/ 34 h 158"/>
                  <a:gd name="T66" fmla="*/ 25 w 68"/>
                  <a:gd name="T67" fmla="*/ 28 h 158"/>
                  <a:gd name="T68" fmla="*/ 28 w 68"/>
                  <a:gd name="T69" fmla="*/ 22 h 158"/>
                  <a:gd name="T70" fmla="*/ 33 w 68"/>
                  <a:gd name="T71" fmla="*/ 18 h 158"/>
                  <a:gd name="T72" fmla="*/ 40 w 68"/>
                  <a:gd name="T73" fmla="*/ 7 h 158"/>
                  <a:gd name="T74" fmla="*/ 45 w 68"/>
                  <a:gd name="T75" fmla="*/ 4 h 158"/>
                  <a:gd name="T76" fmla="*/ 51 w 68"/>
                  <a:gd name="T77" fmla="*/ 0 h 158"/>
                  <a:gd name="T78" fmla="*/ 60 w 68"/>
                  <a:gd name="T79"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158">
                    <a:moveTo>
                      <a:pt x="60" y="1"/>
                    </a:moveTo>
                    <a:lnTo>
                      <a:pt x="62" y="6"/>
                    </a:lnTo>
                    <a:lnTo>
                      <a:pt x="65" y="12"/>
                    </a:lnTo>
                    <a:lnTo>
                      <a:pt x="66" y="18"/>
                    </a:lnTo>
                    <a:lnTo>
                      <a:pt x="66" y="24"/>
                    </a:lnTo>
                    <a:lnTo>
                      <a:pt x="68" y="36"/>
                    </a:lnTo>
                    <a:lnTo>
                      <a:pt x="68" y="49"/>
                    </a:lnTo>
                    <a:lnTo>
                      <a:pt x="66" y="63"/>
                    </a:lnTo>
                    <a:lnTo>
                      <a:pt x="63" y="77"/>
                    </a:lnTo>
                    <a:lnTo>
                      <a:pt x="59" y="90"/>
                    </a:lnTo>
                    <a:lnTo>
                      <a:pt x="54" y="104"/>
                    </a:lnTo>
                    <a:lnTo>
                      <a:pt x="48" y="116"/>
                    </a:lnTo>
                    <a:lnTo>
                      <a:pt x="42" y="126"/>
                    </a:lnTo>
                    <a:lnTo>
                      <a:pt x="36" y="137"/>
                    </a:lnTo>
                    <a:lnTo>
                      <a:pt x="30" y="146"/>
                    </a:lnTo>
                    <a:lnTo>
                      <a:pt x="27" y="149"/>
                    </a:lnTo>
                    <a:lnTo>
                      <a:pt x="24" y="152"/>
                    </a:lnTo>
                    <a:lnTo>
                      <a:pt x="18" y="156"/>
                    </a:lnTo>
                    <a:lnTo>
                      <a:pt x="13" y="158"/>
                    </a:lnTo>
                    <a:lnTo>
                      <a:pt x="10" y="158"/>
                    </a:lnTo>
                    <a:lnTo>
                      <a:pt x="9" y="156"/>
                    </a:lnTo>
                    <a:lnTo>
                      <a:pt x="6" y="153"/>
                    </a:lnTo>
                    <a:lnTo>
                      <a:pt x="4" y="150"/>
                    </a:lnTo>
                    <a:lnTo>
                      <a:pt x="1" y="143"/>
                    </a:lnTo>
                    <a:lnTo>
                      <a:pt x="0" y="135"/>
                    </a:lnTo>
                    <a:lnTo>
                      <a:pt x="0" y="126"/>
                    </a:lnTo>
                    <a:lnTo>
                      <a:pt x="0" y="117"/>
                    </a:lnTo>
                    <a:lnTo>
                      <a:pt x="1" y="108"/>
                    </a:lnTo>
                    <a:lnTo>
                      <a:pt x="6" y="89"/>
                    </a:lnTo>
                    <a:lnTo>
                      <a:pt x="12" y="64"/>
                    </a:lnTo>
                    <a:lnTo>
                      <a:pt x="15" y="52"/>
                    </a:lnTo>
                    <a:lnTo>
                      <a:pt x="19" y="40"/>
                    </a:lnTo>
                    <a:lnTo>
                      <a:pt x="22" y="34"/>
                    </a:lnTo>
                    <a:lnTo>
                      <a:pt x="25" y="28"/>
                    </a:lnTo>
                    <a:lnTo>
                      <a:pt x="28" y="22"/>
                    </a:lnTo>
                    <a:lnTo>
                      <a:pt x="33" y="18"/>
                    </a:lnTo>
                    <a:lnTo>
                      <a:pt x="40" y="7"/>
                    </a:lnTo>
                    <a:lnTo>
                      <a:pt x="45" y="4"/>
                    </a:lnTo>
                    <a:lnTo>
                      <a:pt x="51" y="0"/>
                    </a:lnTo>
                    <a:lnTo>
                      <a:pt x="60" y="1"/>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69" name="Freeform 1565"/>
              <p:cNvSpPr>
                <a:spLocks/>
              </p:cNvSpPr>
              <p:nvPr/>
            </p:nvSpPr>
            <p:spPr bwMode="auto">
              <a:xfrm>
                <a:off x="4239" y="1548"/>
                <a:ext cx="27" cy="71"/>
              </a:xfrm>
              <a:custGeom>
                <a:avLst/>
                <a:gdLst>
                  <a:gd name="T0" fmla="*/ 35 w 55"/>
                  <a:gd name="T1" fmla="*/ 1 h 141"/>
                  <a:gd name="T2" fmla="*/ 32 w 55"/>
                  <a:gd name="T3" fmla="*/ 4 h 141"/>
                  <a:gd name="T4" fmla="*/ 29 w 55"/>
                  <a:gd name="T5" fmla="*/ 9 h 141"/>
                  <a:gd name="T6" fmla="*/ 21 w 55"/>
                  <a:gd name="T7" fmla="*/ 24 h 141"/>
                  <a:gd name="T8" fmla="*/ 14 w 55"/>
                  <a:gd name="T9" fmla="*/ 42 h 141"/>
                  <a:gd name="T10" fmla="*/ 8 w 55"/>
                  <a:gd name="T11" fmla="*/ 63 h 141"/>
                  <a:gd name="T12" fmla="*/ 3 w 55"/>
                  <a:gd name="T13" fmla="*/ 84 h 141"/>
                  <a:gd name="T14" fmla="*/ 0 w 55"/>
                  <a:gd name="T15" fmla="*/ 104 h 141"/>
                  <a:gd name="T16" fmla="*/ 0 w 55"/>
                  <a:gd name="T17" fmla="*/ 113 h 141"/>
                  <a:gd name="T18" fmla="*/ 0 w 55"/>
                  <a:gd name="T19" fmla="*/ 117 h 141"/>
                  <a:gd name="T20" fmla="*/ 2 w 55"/>
                  <a:gd name="T21" fmla="*/ 122 h 141"/>
                  <a:gd name="T22" fmla="*/ 3 w 55"/>
                  <a:gd name="T23" fmla="*/ 129 h 141"/>
                  <a:gd name="T24" fmla="*/ 6 w 55"/>
                  <a:gd name="T25" fmla="*/ 135 h 141"/>
                  <a:gd name="T26" fmla="*/ 11 w 55"/>
                  <a:gd name="T27" fmla="*/ 140 h 141"/>
                  <a:gd name="T28" fmla="*/ 14 w 55"/>
                  <a:gd name="T29" fmla="*/ 140 h 141"/>
                  <a:gd name="T30" fmla="*/ 17 w 55"/>
                  <a:gd name="T31" fmla="*/ 141 h 141"/>
                  <a:gd name="T32" fmla="*/ 18 w 55"/>
                  <a:gd name="T33" fmla="*/ 141 h 141"/>
                  <a:gd name="T34" fmla="*/ 21 w 55"/>
                  <a:gd name="T35" fmla="*/ 141 h 141"/>
                  <a:gd name="T36" fmla="*/ 28 w 55"/>
                  <a:gd name="T37" fmla="*/ 138 h 141"/>
                  <a:gd name="T38" fmla="*/ 34 w 55"/>
                  <a:gd name="T39" fmla="*/ 135 h 141"/>
                  <a:gd name="T40" fmla="*/ 38 w 55"/>
                  <a:gd name="T41" fmla="*/ 129 h 141"/>
                  <a:gd name="T42" fmla="*/ 43 w 55"/>
                  <a:gd name="T43" fmla="*/ 125 h 141"/>
                  <a:gd name="T44" fmla="*/ 44 w 55"/>
                  <a:gd name="T45" fmla="*/ 119 h 141"/>
                  <a:gd name="T46" fmla="*/ 50 w 55"/>
                  <a:gd name="T47" fmla="*/ 99 h 141"/>
                  <a:gd name="T48" fmla="*/ 52 w 55"/>
                  <a:gd name="T49" fmla="*/ 90 h 141"/>
                  <a:gd name="T50" fmla="*/ 53 w 55"/>
                  <a:gd name="T51" fmla="*/ 81 h 141"/>
                  <a:gd name="T52" fmla="*/ 55 w 55"/>
                  <a:gd name="T53" fmla="*/ 63 h 141"/>
                  <a:gd name="T54" fmla="*/ 53 w 55"/>
                  <a:gd name="T55" fmla="*/ 45 h 141"/>
                  <a:gd name="T56" fmla="*/ 52 w 55"/>
                  <a:gd name="T57" fmla="*/ 30 h 141"/>
                  <a:gd name="T58" fmla="*/ 50 w 55"/>
                  <a:gd name="T59" fmla="*/ 21 h 141"/>
                  <a:gd name="T60" fmla="*/ 47 w 55"/>
                  <a:gd name="T61" fmla="*/ 13 h 141"/>
                  <a:gd name="T62" fmla="*/ 46 w 55"/>
                  <a:gd name="T63" fmla="*/ 6 h 141"/>
                  <a:gd name="T64" fmla="*/ 43 w 55"/>
                  <a:gd name="T65" fmla="*/ 1 h 141"/>
                  <a:gd name="T66" fmla="*/ 41 w 55"/>
                  <a:gd name="T67" fmla="*/ 0 h 141"/>
                  <a:gd name="T68" fmla="*/ 40 w 55"/>
                  <a:gd name="T69" fmla="*/ 0 h 141"/>
                  <a:gd name="T70" fmla="*/ 37 w 55"/>
                  <a:gd name="T71" fmla="*/ 0 h 141"/>
                  <a:gd name="T72" fmla="*/ 35 w 55"/>
                  <a:gd name="T73" fmla="*/ 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141">
                    <a:moveTo>
                      <a:pt x="35" y="1"/>
                    </a:moveTo>
                    <a:lnTo>
                      <a:pt x="32" y="4"/>
                    </a:lnTo>
                    <a:lnTo>
                      <a:pt x="29" y="9"/>
                    </a:lnTo>
                    <a:lnTo>
                      <a:pt x="21" y="24"/>
                    </a:lnTo>
                    <a:lnTo>
                      <a:pt x="14" y="42"/>
                    </a:lnTo>
                    <a:lnTo>
                      <a:pt x="8" y="63"/>
                    </a:lnTo>
                    <a:lnTo>
                      <a:pt x="3" y="84"/>
                    </a:lnTo>
                    <a:lnTo>
                      <a:pt x="0" y="104"/>
                    </a:lnTo>
                    <a:lnTo>
                      <a:pt x="0" y="113"/>
                    </a:lnTo>
                    <a:lnTo>
                      <a:pt x="0" y="117"/>
                    </a:lnTo>
                    <a:lnTo>
                      <a:pt x="2" y="122"/>
                    </a:lnTo>
                    <a:lnTo>
                      <a:pt x="3" y="129"/>
                    </a:lnTo>
                    <a:lnTo>
                      <a:pt x="6" y="135"/>
                    </a:lnTo>
                    <a:lnTo>
                      <a:pt x="11" y="140"/>
                    </a:lnTo>
                    <a:lnTo>
                      <a:pt x="14" y="140"/>
                    </a:lnTo>
                    <a:lnTo>
                      <a:pt x="17" y="141"/>
                    </a:lnTo>
                    <a:lnTo>
                      <a:pt x="18" y="141"/>
                    </a:lnTo>
                    <a:lnTo>
                      <a:pt x="21" y="141"/>
                    </a:lnTo>
                    <a:lnTo>
                      <a:pt x="28" y="138"/>
                    </a:lnTo>
                    <a:lnTo>
                      <a:pt x="34" y="135"/>
                    </a:lnTo>
                    <a:lnTo>
                      <a:pt x="38" y="129"/>
                    </a:lnTo>
                    <a:lnTo>
                      <a:pt x="43" y="125"/>
                    </a:lnTo>
                    <a:lnTo>
                      <a:pt x="44" y="119"/>
                    </a:lnTo>
                    <a:lnTo>
                      <a:pt x="50" y="99"/>
                    </a:lnTo>
                    <a:lnTo>
                      <a:pt x="52" y="90"/>
                    </a:lnTo>
                    <a:lnTo>
                      <a:pt x="53" y="81"/>
                    </a:lnTo>
                    <a:lnTo>
                      <a:pt x="55" y="63"/>
                    </a:lnTo>
                    <a:lnTo>
                      <a:pt x="53" y="45"/>
                    </a:lnTo>
                    <a:lnTo>
                      <a:pt x="52" y="30"/>
                    </a:lnTo>
                    <a:lnTo>
                      <a:pt x="50" y="21"/>
                    </a:lnTo>
                    <a:lnTo>
                      <a:pt x="47" y="13"/>
                    </a:lnTo>
                    <a:lnTo>
                      <a:pt x="46" y="6"/>
                    </a:lnTo>
                    <a:lnTo>
                      <a:pt x="43" y="1"/>
                    </a:lnTo>
                    <a:lnTo>
                      <a:pt x="41" y="0"/>
                    </a:lnTo>
                    <a:lnTo>
                      <a:pt x="40" y="0"/>
                    </a:lnTo>
                    <a:lnTo>
                      <a:pt x="37" y="0"/>
                    </a:lnTo>
                    <a:lnTo>
                      <a:pt x="35" y="1"/>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0" name="Freeform 1566"/>
              <p:cNvSpPr>
                <a:spLocks/>
              </p:cNvSpPr>
              <p:nvPr/>
            </p:nvSpPr>
            <p:spPr bwMode="auto">
              <a:xfrm>
                <a:off x="4239" y="1653"/>
                <a:ext cx="32" cy="63"/>
              </a:xfrm>
              <a:custGeom>
                <a:avLst/>
                <a:gdLst>
                  <a:gd name="T0" fmla="*/ 10 w 63"/>
                  <a:gd name="T1" fmla="*/ 3 h 127"/>
                  <a:gd name="T2" fmla="*/ 7 w 63"/>
                  <a:gd name="T3" fmla="*/ 11 h 127"/>
                  <a:gd name="T4" fmla="*/ 4 w 63"/>
                  <a:gd name="T5" fmla="*/ 17 h 127"/>
                  <a:gd name="T6" fmla="*/ 3 w 63"/>
                  <a:gd name="T7" fmla="*/ 24 h 127"/>
                  <a:gd name="T8" fmla="*/ 1 w 63"/>
                  <a:gd name="T9" fmla="*/ 32 h 127"/>
                  <a:gd name="T10" fmla="*/ 0 w 63"/>
                  <a:gd name="T11" fmla="*/ 39 h 127"/>
                  <a:gd name="T12" fmla="*/ 0 w 63"/>
                  <a:gd name="T13" fmla="*/ 47 h 127"/>
                  <a:gd name="T14" fmla="*/ 1 w 63"/>
                  <a:gd name="T15" fmla="*/ 56 h 127"/>
                  <a:gd name="T16" fmla="*/ 1 w 63"/>
                  <a:gd name="T17" fmla="*/ 63 h 127"/>
                  <a:gd name="T18" fmla="*/ 6 w 63"/>
                  <a:gd name="T19" fmla="*/ 80 h 127"/>
                  <a:gd name="T20" fmla="*/ 7 w 63"/>
                  <a:gd name="T21" fmla="*/ 87 h 127"/>
                  <a:gd name="T22" fmla="*/ 10 w 63"/>
                  <a:gd name="T23" fmla="*/ 95 h 127"/>
                  <a:gd name="T24" fmla="*/ 16 w 63"/>
                  <a:gd name="T25" fmla="*/ 110 h 127"/>
                  <a:gd name="T26" fmla="*/ 21 w 63"/>
                  <a:gd name="T27" fmla="*/ 116 h 127"/>
                  <a:gd name="T28" fmla="*/ 24 w 63"/>
                  <a:gd name="T29" fmla="*/ 122 h 127"/>
                  <a:gd name="T30" fmla="*/ 27 w 63"/>
                  <a:gd name="T31" fmla="*/ 125 h 127"/>
                  <a:gd name="T32" fmla="*/ 29 w 63"/>
                  <a:gd name="T33" fmla="*/ 127 h 127"/>
                  <a:gd name="T34" fmla="*/ 35 w 63"/>
                  <a:gd name="T35" fmla="*/ 127 h 127"/>
                  <a:gd name="T36" fmla="*/ 38 w 63"/>
                  <a:gd name="T37" fmla="*/ 125 h 127"/>
                  <a:gd name="T38" fmla="*/ 41 w 63"/>
                  <a:gd name="T39" fmla="*/ 124 h 127"/>
                  <a:gd name="T40" fmla="*/ 45 w 63"/>
                  <a:gd name="T41" fmla="*/ 119 h 127"/>
                  <a:gd name="T42" fmla="*/ 51 w 63"/>
                  <a:gd name="T43" fmla="*/ 113 h 127"/>
                  <a:gd name="T44" fmla="*/ 54 w 63"/>
                  <a:gd name="T45" fmla="*/ 109 h 127"/>
                  <a:gd name="T46" fmla="*/ 56 w 63"/>
                  <a:gd name="T47" fmla="*/ 106 h 127"/>
                  <a:gd name="T48" fmla="*/ 59 w 63"/>
                  <a:gd name="T49" fmla="*/ 96 h 127"/>
                  <a:gd name="T50" fmla="*/ 62 w 63"/>
                  <a:gd name="T51" fmla="*/ 87 h 127"/>
                  <a:gd name="T52" fmla="*/ 63 w 63"/>
                  <a:gd name="T53" fmla="*/ 78 h 127"/>
                  <a:gd name="T54" fmla="*/ 63 w 63"/>
                  <a:gd name="T55" fmla="*/ 69 h 127"/>
                  <a:gd name="T56" fmla="*/ 62 w 63"/>
                  <a:gd name="T57" fmla="*/ 51 h 127"/>
                  <a:gd name="T58" fmla="*/ 60 w 63"/>
                  <a:gd name="T59" fmla="*/ 41 h 127"/>
                  <a:gd name="T60" fmla="*/ 59 w 63"/>
                  <a:gd name="T61" fmla="*/ 32 h 127"/>
                  <a:gd name="T62" fmla="*/ 56 w 63"/>
                  <a:gd name="T63" fmla="*/ 24 h 127"/>
                  <a:gd name="T64" fmla="*/ 53 w 63"/>
                  <a:gd name="T65" fmla="*/ 20 h 127"/>
                  <a:gd name="T66" fmla="*/ 51 w 63"/>
                  <a:gd name="T67" fmla="*/ 17 h 127"/>
                  <a:gd name="T68" fmla="*/ 45 w 63"/>
                  <a:gd name="T69" fmla="*/ 11 h 127"/>
                  <a:gd name="T70" fmla="*/ 39 w 63"/>
                  <a:gd name="T71" fmla="*/ 5 h 127"/>
                  <a:gd name="T72" fmla="*/ 32 w 63"/>
                  <a:gd name="T73" fmla="*/ 2 h 127"/>
                  <a:gd name="T74" fmla="*/ 27 w 63"/>
                  <a:gd name="T75" fmla="*/ 0 h 127"/>
                  <a:gd name="T76" fmla="*/ 22 w 63"/>
                  <a:gd name="T77" fmla="*/ 0 h 127"/>
                  <a:gd name="T78" fmla="*/ 21 w 63"/>
                  <a:gd name="T79" fmla="*/ 0 h 127"/>
                  <a:gd name="T80" fmla="*/ 18 w 63"/>
                  <a:gd name="T81" fmla="*/ 2 h 127"/>
                  <a:gd name="T82" fmla="*/ 13 w 63"/>
                  <a:gd name="T83" fmla="*/ 2 h 127"/>
                  <a:gd name="T84" fmla="*/ 10 w 63"/>
                  <a:gd name="T85"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127">
                    <a:moveTo>
                      <a:pt x="10" y="3"/>
                    </a:moveTo>
                    <a:lnTo>
                      <a:pt x="7" y="11"/>
                    </a:lnTo>
                    <a:lnTo>
                      <a:pt x="4" y="17"/>
                    </a:lnTo>
                    <a:lnTo>
                      <a:pt x="3" y="24"/>
                    </a:lnTo>
                    <a:lnTo>
                      <a:pt x="1" y="32"/>
                    </a:lnTo>
                    <a:lnTo>
                      <a:pt x="0" y="39"/>
                    </a:lnTo>
                    <a:lnTo>
                      <a:pt x="0" y="47"/>
                    </a:lnTo>
                    <a:lnTo>
                      <a:pt x="1" y="56"/>
                    </a:lnTo>
                    <a:lnTo>
                      <a:pt x="1" y="63"/>
                    </a:lnTo>
                    <a:lnTo>
                      <a:pt x="6" y="80"/>
                    </a:lnTo>
                    <a:lnTo>
                      <a:pt x="7" y="87"/>
                    </a:lnTo>
                    <a:lnTo>
                      <a:pt x="10" y="95"/>
                    </a:lnTo>
                    <a:lnTo>
                      <a:pt x="16" y="110"/>
                    </a:lnTo>
                    <a:lnTo>
                      <a:pt x="21" y="116"/>
                    </a:lnTo>
                    <a:lnTo>
                      <a:pt x="24" y="122"/>
                    </a:lnTo>
                    <a:lnTo>
                      <a:pt x="27" y="125"/>
                    </a:lnTo>
                    <a:lnTo>
                      <a:pt x="29" y="127"/>
                    </a:lnTo>
                    <a:lnTo>
                      <a:pt x="35" y="127"/>
                    </a:lnTo>
                    <a:lnTo>
                      <a:pt x="38" y="125"/>
                    </a:lnTo>
                    <a:lnTo>
                      <a:pt x="41" y="124"/>
                    </a:lnTo>
                    <a:lnTo>
                      <a:pt x="45" y="119"/>
                    </a:lnTo>
                    <a:lnTo>
                      <a:pt x="51" y="113"/>
                    </a:lnTo>
                    <a:lnTo>
                      <a:pt x="54" y="109"/>
                    </a:lnTo>
                    <a:lnTo>
                      <a:pt x="56" y="106"/>
                    </a:lnTo>
                    <a:lnTo>
                      <a:pt x="59" y="96"/>
                    </a:lnTo>
                    <a:lnTo>
                      <a:pt x="62" y="87"/>
                    </a:lnTo>
                    <a:lnTo>
                      <a:pt x="63" y="78"/>
                    </a:lnTo>
                    <a:lnTo>
                      <a:pt x="63" y="69"/>
                    </a:lnTo>
                    <a:lnTo>
                      <a:pt x="62" y="51"/>
                    </a:lnTo>
                    <a:lnTo>
                      <a:pt x="60" y="41"/>
                    </a:lnTo>
                    <a:lnTo>
                      <a:pt x="59" y="32"/>
                    </a:lnTo>
                    <a:lnTo>
                      <a:pt x="56" y="24"/>
                    </a:lnTo>
                    <a:lnTo>
                      <a:pt x="53" y="20"/>
                    </a:lnTo>
                    <a:lnTo>
                      <a:pt x="51" y="17"/>
                    </a:lnTo>
                    <a:lnTo>
                      <a:pt x="45" y="11"/>
                    </a:lnTo>
                    <a:lnTo>
                      <a:pt x="39" y="5"/>
                    </a:lnTo>
                    <a:lnTo>
                      <a:pt x="32" y="2"/>
                    </a:lnTo>
                    <a:lnTo>
                      <a:pt x="27" y="0"/>
                    </a:lnTo>
                    <a:lnTo>
                      <a:pt x="22" y="0"/>
                    </a:lnTo>
                    <a:lnTo>
                      <a:pt x="21" y="0"/>
                    </a:lnTo>
                    <a:lnTo>
                      <a:pt x="18" y="2"/>
                    </a:lnTo>
                    <a:lnTo>
                      <a:pt x="13" y="2"/>
                    </a:lnTo>
                    <a:lnTo>
                      <a:pt x="10" y="3"/>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1" name="Freeform 1567"/>
              <p:cNvSpPr>
                <a:spLocks/>
              </p:cNvSpPr>
              <p:nvPr/>
            </p:nvSpPr>
            <p:spPr bwMode="auto">
              <a:xfrm>
                <a:off x="4341" y="1602"/>
                <a:ext cx="20" cy="17"/>
              </a:xfrm>
              <a:custGeom>
                <a:avLst/>
                <a:gdLst>
                  <a:gd name="T0" fmla="*/ 0 w 41"/>
                  <a:gd name="T1" fmla="*/ 24 h 35"/>
                  <a:gd name="T2" fmla="*/ 9 w 41"/>
                  <a:gd name="T3" fmla="*/ 20 h 35"/>
                  <a:gd name="T4" fmla="*/ 18 w 41"/>
                  <a:gd name="T5" fmla="*/ 15 h 35"/>
                  <a:gd name="T6" fmla="*/ 26 w 41"/>
                  <a:gd name="T7" fmla="*/ 8 h 35"/>
                  <a:gd name="T8" fmla="*/ 33 w 41"/>
                  <a:gd name="T9" fmla="*/ 0 h 35"/>
                  <a:gd name="T10" fmla="*/ 41 w 41"/>
                  <a:gd name="T11" fmla="*/ 8 h 35"/>
                  <a:gd name="T12" fmla="*/ 33 w 41"/>
                  <a:gd name="T13" fmla="*/ 17 h 35"/>
                  <a:gd name="T14" fmla="*/ 24 w 41"/>
                  <a:gd name="T15" fmla="*/ 24 h 35"/>
                  <a:gd name="T16" fmla="*/ 15 w 41"/>
                  <a:gd name="T17" fmla="*/ 30 h 35"/>
                  <a:gd name="T18" fmla="*/ 5 w 41"/>
                  <a:gd name="T19" fmla="*/ 35 h 35"/>
                  <a:gd name="T20" fmla="*/ 0 w 41"/>
                  <a:gd name="T21"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5">
                    <a:moveTo>
                      <a:pt x="0" y="24"/>
                    </a:moveTo>
                    <a:lnTo>
                      <a:pt x="9" y="20"/>
                    </a:lnTo>
                    <a:lnTo>
                      <a:pt x="18" y="15"/>
                    </a:lnTo>
                    <a:lnTo>
                      <a:pt x="26" y="8"/>
                    </a:lnTo>
                    <a:lnTo>
                      <a:pt x="33" y="0"/>
                    </a:lnTo>
                    <a:lnTo>
                      <a:pt x="41" y="8"/>
                    </a:lnTo>
                    <a:lnTo>
                      <a:pt x="33" y="17"/>
                    </a:lnTo>
                    <a:lnTo>
                      <a:pt x="24" y="24"/>
                    </a:lnTo>
                    <a:lnTo>
                      <a:pt x="15" y="30"/>
                    </a:lnTo>
                    <a:lnTo>
                      <a:pt x="5" y="35"/>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2" name="Freeform 1568"/>
              <p:cNvSpPr>
                <a:spLocks/>
              </p:cNvSpPr>
              <p:nvPr/>
            </p:nvSpPr>
            <p:spPr bwMode="auto">
              <a:xfrm>
                <a:off x="4357" y="1530"/>
                <a:ext cx="18" cy="75"/>
              </a:xfrm>
              <a:custGeom>
                <a:avLst/>
                <a:gdLst>
                  <a:gd name="T0" fmla="*/ 0 w 35"/>
                  <a:gd name="T1" fmla="*/ 144 h 150"/>
                  <a:gd name="T2" fmla="*/ 5 w 35"/>
                  <a:gd name="T3" fmla="*/ 137 h 150"/>
                  <a:gd name="T4" fmla="*/ 9 w 35"/>
                  <a:gd name="T5" fmla="*/ 128 h 150"/>
                  <a:gd name="T6" fmla="*/ 12 w 35"/>
                  <a:gd name="T7" fmla="*/ 120 h 150"/>
                  <a:gd name="T8" fmla="*/ 15 w 35"/>
                  <a:gd name="T9" fmla="*/ 111 h 150"/>
                  <a:gd name="T10" fmla="*/ 18 w 35"/>
                  <a:gd name="T11" fmla="*/ 103 h 150"/>
                  <a:gd name="T12" fmla="*/ 21 w 35"/>
                  <a:gd name="T13" fmla="*/ 94 h 150"/>
                  <a:gd name="T14" fmla="*/ 24 w 35"/>
                  <a:gd name="T15" fmla="*/ 76 h 150"/>
                  <a:gd name="T16" fmla="*/ 24 w 35"/>
                  <a:gd name="T17" fmla="*/ 57 h 150"/>
                  <a:gd name="T18" fmla="*/ 24 w 35"/>
                  <a:gd name="T19" fmla="*/ 39 h 150"/>
                  <a:gd name="T20" fmla="*/ 24 w 35"/>
                  <a:gd name="T21" fmla="*/ 21 h 150"/>
                  <a:gd name="T22" fmla="*/ 21 w 35"/>
                  <a:gd name="T23" fmla="*/ 1 h 150"/>
                  <a:gd name="T24" fmla="*/ 32 w 35"/>
                  <a:gd name="T25" fmla="*/ 0 h 150"/>
                  <a:gd name="T26" fmla="*/ 35 w 35"/>
                  <a:gd name="T27" fmla="*/ 19 h 150"/>
                  <a:gd name="T28" fmla="*/ 35 w 35"/>
                  <a:gd name="T29" fmla="*/ 39 h 150"/>
                  <a:gd name="T30" fmla="*/ 35 w 35"/>
                  <a:gd name="T31" fmla="*/ 58 h 150"/>
                  <a:gd name="T32" fmla="*/ 35 w 35"/>
                  <a:gd name="T33" fmla="*/ 78 h 150"/>
                  <a:gd name="T34" fmla="*/ 32 w 35"/>
                  <a:gd name="T35" fmla="*/ 96 h 150"/>
                  <a:gd name="T36" fmla="*/ 29 w 35"/>
                  <a:gd name="T37" fmla="*/ 107 h 150"/>
                  <a:gd name="T38" fmla="*/ 26 w 35"/>
                  <a:gd name="T39" fmla="*/ 116 h 150"/>
                  <a:gd name="T40" fmla="*/ 23 w 35"/>
                  <a:gd name="T41" fmla="*/ 125 h 150"/>
                  <a:gd name="T42" fmla="*/ 18 w 35"/>
                  <a:gd name="T43" fmla="*/ 134 h 150"/>
                  <a:gd name="T44" fmla="*/ 14 w 35"/>
                  <a:gd name="T45" fmla="*/ 143 h 150"/>
                  <a:gd name="T46" fmla="*/ 9 w 35"/>
                  <a:gd name="T47" fmla="*/ 150 h 150"/>
                  <a:gd name="T48" fmla="*/ 0 w 35"/>
                  <a:gd name="T49"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50">
                    <a:moveTo>
                      <a:pt x="0" y="144"/>
                    </a:moveTo>
                    <a:lnTo>
                      <a:pt x="5" y="137"/>
                    </a:lnTo>
                    <a:lnTo>
                      <a:pt x="9" y="128"/>
                    </a:lnTo>
                    <a:lnTo>
                      <a:pt x="12" y="120"/>
                    </a:lnTo>
                    <a:lnTo>
                      <a:pt x="15" y="111"/>
                    </a:lnTo>
                    <a:lnTo>
                      <a:pt x="18" y="103"/>
                    </a:lnTo>
                    <a:lnTo>
                      <a:pt x="21" y="94"/>
                    </a:lnTo>
                    <a:lnTo>
                      <a:pt x="24" y="76"/>
                    </a:lnTo>
                    <a:lnTo>
                      <a:pt x="24" y="57"/>
                    </a:lnTo>
                    <a:lnTo>
                      <a:pt x="24" y="39"/>
                    </a:lnTo>
                    <a:lnTo>
                      <a:pt x="24" y="21"/>
                    </a:lnTo>
                    <a:lnTo>
                      <a:pt x="21" y="1"/>
                    </a:lnTo>
                    <a:lnTo>
                      <a:pt x="32" y="0"/>
                    </a:lnTo>
                    <a:lnTo>
                      <a:pt x="35" y="19"/>
                    </a:lnTo>
                    <a:lnTo>
                      <a:pt x="35" y="39"/>
                    </a:lnTo>
                    <a:lnTo>
                      <a:pt x="35" y="58"/>
                    </a:lnTo>
                    <a:lnTo>
                      <a:pt x="35" y="78"/>
                    </a:lnTo>
                    <a:lnTo>
                      <a:pt x="32" y="96"/>
                    </a:lnTo>
                    <a:lnTo>
                      <a:pt x="29" y="107"/>
                    </a:lnTo>
                    <a:lnTo>
                      <a:pt x="26" y="116"/>
                    </a:lnTo>
                    <a:lnTo>
                      <a:pt x="23" y="125"/>
                    </a:lnTo>
                    <a:lnTo>
                      <a:pt x="18" y="134"/>
                    </a:lnTo>
                    <a:lnTo>
                      <a:pt x="14" y="143"/>
                    </a:lnTo>
                    <a:lnTo>
                      <a:pt x="9" y="150"/>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3" name="Freeform 1569"/>
              <p:cNvSpPr>
                <a:spLocks/>
              </p:cNvSpPr>
              <p:nvPr/>
            </p:nvSpPr>
            <p:spPr bwMode="auto">
              <a:xfrm>
                <a:off x="4357" y="1602"/>
                <a:ext cx="5" cy="4"/>
              </a:xfrm>
              <a:custGeom>
                <a:avLst/>
                <a:gdLst>
                  <a:gd name="T0" fmla="*/ 8 w 9"/>
                  <a:gd name="T1" fmla="*/ 8 h 8"/>
                  <a:gd name="T2" fmla="*/ 9 w 9"/>
                  <a:gd name="T3" fmla="*/ 6 h 8"/>
                  <a:gd name="T4" fmla="*/ 0 w 9"/>
                  <a:gd name="T5" fmla="*/ 0 h 8"/>
                  <a:gd name="T6" fmla="*/ 8 w 9"/>
                  <a:gd name="T7" fmla="*/ 8 h 8"/>
                </a:gdLst>
                <a:ahLst/>
                <a:cxnLst>
                  <a:cxn ang="0">
                    <a:pos x="T0" y="T1"/>
                  </a:cxn>
                  <a:cxn ang="0">
                    <a:pos x="T2" y="T3"/>
                  </a:cxn>
                  <a:cxn ang="0">
                    <a:pos x="T4" y="T5"/>
                  </a:cxn>
                  <a:cxn ang="0">
                    <a:pos x="T6" y="T7"/>
                  </a:cxn>
                </a:cxnLst>
                <a:rect l="0" t="0" r="r" b="b"/>
                <a:pathLst>
                  <a:path w="9" h="8">
                    <a:moveTo>
                      <a:pt x="8" y="8"/>
                    </a:moveTo>
                    <a:lnTo>
                      <a:pt x="9" y="6"/>
                    </a:lnTo>
                    <a:lnTo>
                      <a:pt x="0" y="0"/>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4" name="Freeform 1570"/>
              <p:cNvSpPr>
                <a:spLocks/>
              </p:cNvSpPr>
              <p:nvPr/>
            </p:nvSpPr>
            <p:spPr bwMode="auto">
              <a:xfrm>
                <a:off x="4366" y="1523"/>
                <a:ext cx="7" cy="8"/>
              </a:xfrm>
              <a:custGeom>
                <a:avLst/>
                <a:gdLst>
                  <a:gd name="T0" fmla="*/ 3 w 14"/>
                  <a:gd name="T1" fmla="*/ 17 h 17"/>
                  <a:gd name="T2" fmla="*/ 3 w 14"/>
                  <a:gd name="T3" fmla="*/ 14 h 17"/>
                  <a:gd name="T4" fmla="*/ 2 w 14"/>
                  <a:gd name="T5" fmla="*/ 12 h 17"/>
                  <a:gd name="T6" fmla="*/ 2 w 14"/>
                  <a:gd name="T7" fmla="*/ 11 h 17"/>
                  <a:gd name="T8" fmla="*/ 0 w 14"/>
                  <a:gd name="T9" fmla="*/ 11 h 17"/>
                  <a:gd name="T10" fmla="*/ 3 w 14"/>
                  <a:gd name="T11" fmla="*/ 0 h 17"/>
                  <a:gd name="T12" fmla="*/ 6 w 14"/>
                  <a:gd name="T13" fmla="*/ 2 h 17"/>
                  <a:gd name="T14" fmla="*/ 11 w 14"/>
                  <a:gd name="T15" fmla="*/ 5 h 17"/>
                  <a:gd name="T16" fmla="*/ 14 w 14"/>
                  <a:gd name="T17" fmla="*/ 9 h 17"/>
                  <a:gd name="T18" fmla="*/ 14 w 14"/>
                  <a:gd name="T19" fmla="*/ 14 h 17"/>
                  <a:gd name="T20" fmla="*/ 3 w 1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3" y="17"/>
                    </a:moveTo>
                    <a:lnTo>
                      <a:pt x="3" y="14"/>
                    </a:lnTo>
                    <a:lnTo>
                      <a:pt x="2" y="12"/>
                    </a:lnTo>
                    <a:lnTo>
                      <a:pt x="2" y="11"/>
                    </a:lnTo>
                    <a:lnTo>
                      <a:pt x="0" y="11"/>
                    </a:lnTo>
                    <a:lnTo>
                      <a:pt x="3" y="0"/>
                    </a:lnTo>
                    <a:lnTo>
                      <a:pt x="6" y="2"/>
                    </a:lnTo>
                    <a:lnTo>
                      <a:pt x="11" y="5"/>
                    </a:lnTo>
                    <a:lnTo>
                      <a:pt x="14" y="9"/>
                    </a:lnTo>
                    <a:lnTo>
                      <a:pt x="14" y="14"/>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5" name="Freeform 1571"/>
              <p:cNvSpPr>
                <a:spLocks/>
              </p:cNvSpPr>
              <p:nvPr/>
            </p:nvSpPr>
            <p:spPr bwMode="auto">
              <a:xfrm>
                <a:off x="4368" y="1530"/>
                <a:ext cx="5" cy="1"/>
              </a:xfrm>
              <a:custGeom>
                <a:avLst/>
                <a:gdLst>
                  <a:gd name="T0" fmla="*/ 11 w 11"/>
                  <a:gd name="T1" fmla="*/ 0 h 3"/>
                  <a:gd name="T2" fmla="*/ 0 w 11"/>
                  <a:gd name="T3" fmla="*/ 3 h 3"/>
                  <a:gd name="T4" fmla="*/ 0 w 11"/>
                  <a:gd name="T5" fmla="*/ 1 h 3"/>
                  <a:gd name="T6" fmla="*/ 11 w 11"/>
                  <a:gd name="T7" fmla="*/ 0 h 3"/>
                </a:gdLst>
                <a:ahLst/>
                <a:cxnLst>
                  <a:cxn ang="0">
                    <a:pos x="T0" y="T1"/>
                  </a:cxn>
                  <a:cxn ang="0">
                    <a:pos x="T2" y="T3"/>
                  </a:cxn>
                  <a:cxn ang="0">
                    <a:pos x="T4" y="T5"/>
                  </a:cxn>
                  <a:cxn ang="0">
                    <a:pos x="T6" y="T7"/>
                  </a:cxn>
                </a:cxnLst>
                <a:rect l="0" t="0" r="r" b="b"/>
                <a:pathLst>
                  <a:path w="11" h="3">
                    <a:moveTo>
                      <a:pt x="11" y="0"/>
                    </a:moveTo>
                    <a:lnTo>
                      <a:pt x="0" y="3"/>
                    </a:lnTo>
                    <a:lnTo>
                      <a:pt x="0"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6" name="Oval 1572"/>
              <p:cNvSpPr>
                <a:spLocks noChangeArrowheads="1"/>
              </p:cNvSpPr>
              <p:nvPr/>
            </p:nvSpPr>
            <p:spPr bwMode="auto">
              <a:xfrm>
                <a:off x="4364" y="1523"/>
                <a:ext cx="6"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7" name="Oval 1573"/>
              <p:cNvSpPr>
                <a:spLocks noChangeArrowheads="1"/>
              </p:cNvSpPr>
              <p:nvPr/>
            </p:nvSpPr>
            <p:spPr bwMode="auto">
              <a:xfrm>
                <a:off x="4339" y="1614"/>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8" name="Freeform 1574"/>
              <p:cNvSpPr>
                <a:spLocks/>
              </p:cNvSpPr>
              <p:nvPr/>
            </p:nvSpPr>
            <p:spPr bwMode="auto">
              <a:xfrm>
                <a:off x="4327" y="1644"/>
                <a:ext cx="41" cy="81"/>
              </a:xfrm>
              <a:custGeom>
                <a:avLst/>
                <a:gdLst>
                  <a:gd name="T0" fmla="*/ 0 w 83"/>
                  <a:gd name="T1" fmla="*/ 152 h 163"/>
                  <a:gd name="T2" fmla="*/ 12 w 83"/>
                  <a:gd name="T3" fmla="*/ 151 h 163"/>
                  <a:gd name="T4" fmla="*/ 17 w 83"/>
                  <a:gd name="T5" fmla="*/ 149 h 163"/>
                  <a:gd name="T6" fmla="*/ 21 w 83"/>
                  <a:gd name="T7" fmla="*/ 148 h 163"/>
                  <a:gd name="T8" fmla="*/ 30 w 83"/>
                  <a:gd name="T9" fmla="*/ 143 h 163"/>
                  <a:gd name="T10" fmla="*/ 38 w 83"/>
                  <a:gd name="T11" fmla="*/ 137 h 163"/>
                  <a:gd name="T12" fmla="*/ 45 w 83"/>
                  <a:gd name="T13" fmla="*/ 128 h 163"/>
                  <a:gd name="T14" fmla="*/ 51 w 83"/>
                  <a:gd name="T15" fmla="*/ 119 h 163"/>
                  <a:gd name="T16" fmla="*/ 57 w 83"/>
                  <a:gd name="T17" fmla="*/ 110 h 163"/>
                  <a:gd name="T18" fmla="*/ 62 w 83"/>
                  <a:gd name="T19" fmla="*/ 98 h 163"/>
                  <a:gd name="T20" fmla="*/ 65 w 83"/>
                  <a:gd name="T21" fmla="*/ 87 h 163"/>
                  <a:gd name="T22" fmla="*/ 68 w 83"/>
                  <a:gd name="T23" fmla="*/ 75 h 163"/>
                  <a:gd name="T24" fmla="*/ 71 w 83"/>
                  <a:gd name="T25" fmla="*/ 62 h 163"/>
                  <a:gd name="T26" fmla="*/ 72 w 83"/>
                  <a:gd name="T27" fmla="*/ 50 h 163"/>
                  <a:gd name="T28" fmla="*/ 72 w 83"/>
                  <a:gd name="T29" fmla="*/ 38 h 163"/>
                  <a:gd name="T30" fmla="*/ 72 w 83"/>
                  <a:gd name="T31" fmla="*/ 26 h 163"/>
                  <a:gd name="T32" fmla="*/ 72 w 83"/>
                  <a:gd name="T33" fmla="*/ 14 h 163"/>
                  <a:gd name="T34" fmla="*/ 71 w 83"/>
                  <a:gd name="T35" fmla="*/ 2 h 163"/>
                  <a:gd name="T36" fmla="*/ 81 w 83"/>
                  <a:gd name="T37" fmla="*/ 0 h 163"/>
                  <a:gd name="T38" fmla="*/ 83 w 83"/>
                  <a:gd name="T39" fmla="*/ 12 h 163"/>
                  <a:gd name="T40" fmla="*/ 83 w 83"/>
                  <a:gd name="T41" fmla="*/ 26 h 163"/>
                  <a:gd name="T42" fmla="*/ 83 w 83"/>
                  <a:gd name="T43" fmla="*/ 38 h 163"/>
                  <a:gd name="T44" fmla="*/ 83 w 83"/>
                  <a:gd name="T45" fmla="*/ 51 h 163"/>
                  <a:gd name="T46" fmla="*/ 81 w 83"/>
                  <a:gd name="T47" fmla="*/ 65 h 163"/>
                  <a:gd name="T48" fmla="*/ 78 w 83"/>
                  <a:gd name="T49" fmla="*/ 77 h 163"/>
                  <a:gd name="T50" fmla="*/ 75 w 83"/>
                  <a:gd name="T51" fmla="*/ 90 h 163"/>
                  <a:gd name="T52" fmla="*/ 72 w 83"/>
                  <a:gd name="T53" fmla="*/ 102 h 163"/>
                  <a:gd name="T54" fmla="*/ 66 w 83"/>
                  <a:gd name="T55" fmla="*/ 114 h 163"/>
                  <a:gd name="T56" fmla="*/ 60 w 83"/>
                  <a:gd name="T57" fmla="*/ 125 h 163"/>
                  <a:gd name="T58" fmla="*/ 54 w 83"/>
                  <a:gd name="T59" fmla="*/ 136 h 163"/>
                  <a:gd name="T60" fmla="*/ 45 w 83"/>
                  <a:gd name="T61" fmla="*/ 145 h 163"/>
                  <a:gd name="T62" fmla="*/ 36 w 83"/>
                  <a:gd name="T63" fmla="*/ 152 h 163"/>
                  <a:gd name="T64" fmla="*/ 26 w 83"/>
                  <a:gd name="T65" fmla="*/ 157 h 163"/>
                  <a:gd name="T66" fmla="*/ 20 w 83"/>
                  <a:gd name="T67" fmla="*/ 160 h 163"/>
                  <a:gd name="T68" fmla="*/ 14 w 83"/>
                  <a:gd name="T69" fmla="*/ 161 h 163"/>
                  <a:gd name="T70" fmla="*/ 0 w 83"/>
                  <a:gd name="T71" fmla="*/ 163 h 163"/>
                  <a:gd name="T72" fmla="*/ 0 w 83"/>
                  <a:gd name="T73" fmla="*/ 15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163">
                    <a:moveTo>
                      <a:pt x="0" y="152"/>
                    </a:moveTo>
                    <a:lnTo>
                      <a:pt x="12" y="151"/>
                    </a:lnTo>
                    <a:lnTo>
                      <a:pt x="17" y="149"/>
                    </a:lnTo>
                    <a:lnTo>
                      <a:pt x="21" y="148"/>
                    </a:lnTo>
                    <a:lnTo>
                      <a:pt x="30" y="143"/>
                    </a:lnTo>
                    <a:lnTo>
                      <a:pt x="38" y="137"/>
                    </a:lnTo>
                    <a:lnTo>
                      <a:pt x="45" y="128"/>
                    </a:lnTo>
                    <a:lnTo>
                      <a:pt x="51" y="119"/>
                    </a:lnTo>
                    <a:lnTo>
                      <a:pt x="57" y="110"/>
                    </a:lnTo>
                    <a:lnTo>
                      <a:pt x="62" y="98"/>
                    </a:lnTo>
                    <a:lnTo>
                      <a:pt x="65" y="87"/>
                    </a:lnTo>
                    <a:lnTo>
                      <a:pt x="68" y="75"/>
                    </a:lnTo>
                    <a:lnTo>
                      <a:pt x="71" y="62"/>
                    </a:lnTo>
                    <a:lnTo>
                      <a:pt x="72" y="50"/>
                    </a:lnTo>
                    <a:lnTo>
                      <a:pt x="72" y="38"/>
                    </a:lnTo>
                    <a:lnTo>
                      <a:pt x="72" y="26"/>
                    </a:lnTo>
                    <a:lnTo>
                      <a:pt x="72" y="14"/>
                    </a:lnTo>
                    <a:lnTo>
                      <a:pt x="71" y="2"/>
                    </a:lnTo>
                    <a:lnTo>
                      <a:pt x="81" y="0"/>
                    </a:lnTo>
                    <a:lnTo>
                      <a:pt x="83" y="12"/>
                    </a:lnTo>
                    <a:lnTo>
                      <a:pt x="83" y="26"/>
                    </a:lnTo>
                    <a:lnTo>
                      <a:pt x="83" y="38"/>
                    </a:lnTo>
                    <a:lnTo>
                      <a:pt x="83" y="51"/>
                    </a:lnTo>
                    <a:lnTo>
                      <a:pt x="81" y="65"/>
                    </a:lnTo>
                    <a:lnTo>
                      <a:pt x="78" y="77"/>
                    </a:lnTo>
                    <a:lnTo>
                      <a:pt x="75" y="90"/>
                    </a:lnTo>
                    <a:lnTo>
                      <a:pt x="72" y="102"/>
                    </a:lnTo>
                    <a:lnTo>
                      <a:pt x="66" y="114"/>
                    </a:lnTo>
                    <a:lnTo>
                      <a:pt x="60" y="125"/>
                    </a:lnTo>
                    <a:lnTo>
                      <a:pt x="54" y="136"/>
                    </a:lnTo>
                    <a:lnTo>
                      <a:pt x="45" y="145"/>
                    </a:lnTo>
                    <a:lnTo>
                      <a:pt x="36" y="152"/>
                    </a:lnTo>
                    <a:lnTo>
                      <a:pt x="26" y="157"/>
                    </a:lnTo>
                    <a:lnTo>
                      <a:pt x="20" y="160"/>
                    </a:lnTo>
                    <a:lnTo>
                      <a:pt x="14" y="161"/>
                    </a:lnTo>
                    <a:lnTo>
                      <a:pt x="0" y="163"/>
                    </a:lnTo>
                    <a:lnTo>
                      <a:pt x="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79" name="Freeform 1575"/>
              <p:cNvSpPr>
                <a:spLocks/>
              </p:cNvSpPr>
              <p:nvPr/>
            </p:nvSpPr>
            <p:spPr bwMode="auto">
              <a:xfrm>
                <a:off x="4343" y="1614"/>
                <a:ext cx="25" cy="31"/>
              </a:xfrm>
              <a:custGeom>
                <a:avLst/>
                <a:gdLst>
                  <a:gd name="T0" fmla="*/ 39 w 49"/>
                  <a:gd name="T1" fmla="*/ 62 h 62"/>
                  <a:gd name="T2" fmla="*/ 37 w 49"/>
                  <a:gd name="T3" fmla="*/ 53 h 62"/>
                  <a:gd name="T4" fmla="*/ 34 w 49"/>
                  <a:gd name="T5" fmla="*/ 44 h 62"/>
                  <a:gd name="T6" fmla="*/ 31 w 49"/>
                  <a:gd name="T7" fmla="*/ 35 h 62"/>
                  <a:gd name="T8" fmla="*/ 27 w 49"/>
                  <a:gd name="T9" fmla="*/ 26 h 62"/>
                  <a:gd name="T10" fmla="*/ 22 w 49"/>
                  <a:gd name="T11" fmla="*/ 18 h 62"/>
                  <a:gd name="T12" fmla="*/ 15 w 49"/>
                  <a:gd name="T13" fmla="*/ 12 h 62"/>
                  <a:gd name="T14" fmla="*/ 13 w 49"/>
                  <a:gd name="T15" fmla="*/ 12 h 62"/>
                  <a:gd name="T16" fmla="*/ 10 w 49"/>
                  <a:gd name="T17" fmla="*/ 11 h 62"/>
                  <a:gd name="T18" fmla="*/ 7 w 49"/>
                  <a:gd name="T19" fmla="*/ 11 h 62"/>
                  <a:gd name="T20" fmla="*/ 3 w 49"/>
                  <a:gd name="T21" fmla="*/ 11 h 62"/>
                  <a:gd name="T22" fmla="*/ 0 w 49"/>
                  <a:gd name="T23" fmla="*/ 0 h 62"/>
                  <a:gd name="T24" fmla="*/ 6 w 49"/>
                  <a:gd name="T25" fmla="*/ 0 h 62"/>
                  <a:gd name="T26" fmla="*/ 12 w 49"/>
                  <a:gd name="T27" fmla="*/ 0 h 62"/>
                  <a:gd name="T28" fmla="*/ 16 w 49"/>
                  <a:gd name="T29" fmla="*/ 2 h 62"/>
                  <a:gd name="T30" fmla="*/ 22 w 49"/>
                  <a:gd name="T31" fmla="*/ 5 h 62"/>
                  <a:gd name="T32" fmla="*/ 30 w 49"/>
                  <a:gd name="T33" fmla="*/ 11 h 62"/>
                  <a:gd name="T34" fmla="*/ 36 w 49"/>
                  <a:gd name="T35" fmla="*/ 20 h 62"/>
                  <a:gd name="T36" fmla="*/ 42 w 49"/>
                  <a:gd name="T37" fmla="*/ 30 h 62"/>
                  <a:gd name="T38" fmla="*/ 45 w 49"/>
                  <a:gd name="T39" fmla="*/ 41 h 62"/>
                  <a:gd name="T40" fmla="*/ 48 w 49"/>
                  <a:gd name="T41" fmla="*/ 50 h 62"/>
                  <a:gd name="T42" fmla="*/ 49 w 49"/>
                  <a:gd name="T43" fmla="*/ 59 h 62"/>
                  <a:gd name="T44" fmla="*/ 39 w 49"/>
                  <a:gd name="T4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62">
                    <a:moveTo>
                      <a:pt x="39" y="62"/>
                    </a:moveTo>
                    <a:lnTo>
                      <a:pt x="37" y="53"/>
                    </a:lnTo>
                    <a:lnTo>
                      <a:pt x="34" y="44"/>
                    </a:lnTo>
                    <a:lnTo>
                      <a:pt x="31" y="35"/>
                    </a:lnTo>
                    <a:lnTo>
                      <a:pt x="27" y="26"/>
                    </a:lnTo>
                    <a:lnTo>
                      <a:pt x="22" y="18"/>
                    </a:lnTo>
                    <a:lnTo>
                      <a:pt x="15" y="12"/>
                    </a:lnTo>
                    <a:lnTo>
                      <a:pt x="13" y="12"/>
                    </a:lnTo>
                    <a:lnTo>
                      <a:pt x="10" y="11"/>
                    </a:lnTo>
                    <a:lnTo>
                      <a:pt x="7" y="11"/>
                    </a:lnTo>
                    <a:lnTo>
                      <a:pt x="3" y="11"/>
                    </a:lnTo>
                    <a:lnTo>
                      <a:pt x="0" y="0"/>
                    </a:lnTo>
                    <a:lnTo>
                      <a:pt x="6" y="0"/>
                    </a:lnTo>
                    <a:lnTo>
                      <a:pt x="12" y="0"/>
                    </a:lnTo>
                    <a:lnTo>
                      <a:pt x="16" y="2"/>
                    </a:lnTo>
                    <a:lnTo>
                      <a:pt x="22" y="5"/>
                    </a:lnTo>
                    <a:lnTo>
                      <a:pt x="30" y="11"/>
                    </a:lnTo>
                    <a:lnTo>
                      <a:pt x="36" y="20"/>
                    </a:lnTo>
                    <a:lnTo>
                      <a:pt x="42" y="30"/>
                    </a:lnTo>
                    <a:lnTo>
                      <a:pt x="45" y="41"/>
                    </a:lnTo>
                    <a:lnTo>
                      <a:pt x="48" y="50"/>
                    </a:lnTo>
                    <a:lnTo>
                      <a:pt x="49" y="59"/>
                    </a:lnTo>
                    <a:lnTo>
                      <a:pt x="3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0" name="Freeform 1576"/>
              <p:cNvSpPr>
                <a:spLocks/>
              </p:cNvSpPr>
              <p:nvPr/>
            </p:nvSpPr>
            <p:spPr bwMode="auto">
              <a:xfrm>
                <a:off x="4362" y="1644"/>
                <a:ext cx="6" cy="1"/>
              </a:xfrm>
              <a:custGeom>
                <a:avLst/>
                <a:gdLst>
                  <a:gd name="T0" fmla="*/ 10 w 10"/>
                  <a:gd name="T1" fmla="*/ 0 h 3"/>
                  <a:gd name="T2" fmla="*/ 0 w 10"/>
                  <a:gd name="T3" fmla="*/ 3 h 3"/>
                  <a:gd name="T4" fmla="*/ 0 w 10"/>
                  <a:gd name="T5" fmla="*/ 2 h 3"/>
                  <a:gd name="T6" fmla="*/ 10 w 10"/>
                  <a:gd name="T7" fmla="*/ 0 h 3"/>
                </a:gdLst>
                <a:ahLst/>
                <a:cxnLst>
                  <a:cxn ang="0">
                    <a:pos x="T0" y="T1"/>
                  </a:cxn>
                  <a:cxn ang="0">
                    <a:pos x="T2" y="T3"/>
                  </a:cxn>
                  <a:cxn ang="0">
                    <a:pos x="T4" y="T5"/>
                  </a:cxn>
                  <a:cxn ang="0">
                    <a:pos x="T6" y="T7"/>
                  </a:cxn>
                </a:cxnLst>
                <a:rect l="0" t="0" r="r" b="b"/>
                <a:pathLst>
                  <a:path w="10" h="3">
                    <a:moveTo>
                      <a:pt x="10" y="0"/>
                    </a:moveTo>
                    <a:lnTo>
                      <a:pt x="0" y="3"/>
                    </a:lnTo>
                    <a:lnTo>
                      <a:pt x="0"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1" name="Oval 1577"/>
              <p:cNvSpPr>
                <a:spLocks noChangeArrowheads="1"/>
              </p:cNvSpPr>
              <p:nvPr/>
            </p:nvSpPr>
            <p:spPr bwMode="auto">
              <a:xfrm>
                <a:off x="4341" y="1614"/>
                <a:ext cx="6"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2" name="Oval 1578"/>
              <p:cNvSpPr>
                <a:spLocks noChangeArrowheads="1"/>
              </p:cNvSpPr>
              <p:nvPr/>
            </p:nvSpPr>
            <p:spPr bwMode="auto">
              <a:xfrm>
                <a:off x="4325" y="1720"/>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3" name="Freeform 1579"/>
              <p:cNvSpPr>
                <a:spLocks/>
              </p:cNvSpPr>
              <p:nvPr/>
            </p:nvSpPr>
            <p:spPr bwMode="auto">
              <a:xfrm>
                <a:off x="4556" y="1551"/>
                <a:ext cx="12" cy="65"/>
              </a:xfrm>
              <a:custGeom>
                <a:avLst/>
                <a:gdLst>
                  <a:gd name="T0" fmla="*/ 18 w 24"/>
                  <a:gd name="T1" fmla="*/ 3 h 131"/>
                  <a:gd name="T2" fmla="*/ 15 w 24"/>
                  <a:gd name="T3" fmla="*/ 12 h 131"/>
                  <a:gd name="T4" fmla="*/ 13 w 24"/>
                  <a:gd name="T5" fmla="*/ 18 h 131"/>
                  <a:gd name="T6" fmla="*/ 12 w 24"/>
                  <a:gd name="T7" fmla="*/ 34 h 131"/>
                  <a:gd name="T8" fmla="*/ 10 w 24"/>
                  <a:gd name="T9" fmla="*/ 49 h 131"/>
                  <a:gd name="T10" fmla="*/ 12 w 24"/>
                  <a:gd name="T11" fmla="*/ 66 h 131"/>
                  <a:gd name="T12" fmla="*/ 15 w 24"/>
                  <a:gd name="T13" fmla="*/ 81 h 131"/>
                  <a:gd name="T14" fmla="*/ 16 w 24"/>
                  <a:gd name="T15" fmla="*/ 96 h 131"/>
                  <a:gd name="T16" fmla="*/ 24 w 24"/>
                  <a:gd name="T17" fmla="*/ 128 h 131"/>
                  <a:gd name="T18" fmla="*/ 13 w 24"/>
                  <a:gd name="T19" fmla="*/ 131 h 131"/>
                  <a:gd name="T20" fmla="*/ 6 w 24"/>
                  <a:gd name="T21" fmla="*/ 99 h 131"/>
                  <a:gd name="T22" fmla="*/ 3 w 24"/>
                  <a:gd name="T23" fmla="*/ 83 h 131"/>
                  <a:gd name="T24" fmla="*/ 1 w 24"/>
                  <a:gd name="T25" fmla="*/ 66 h 131"/>
                  <a:gd name="T26" fmla="*/ 0 w 24"/>
                  <a:gd name="T27" fmla="*/ 49 h 131"/>
                  <a:gd name="T28" fmla="*/ 1 w 24"/>
                  <a:gd name="T29" fmla="*/ 33 h 131"/>
                  <a:gd name="T30" fmla="*/ 3 w 24"/>
                  <a:gd name="T31" fmla="*/ 18 h 131"/>
                  <a:gd name="T32" fmla="*/ 4 w 24"/>
                  <a:gd name="T33" fmla="*/ 9 h 131"/>
                  <a:gd name="T34" fmla="*/ 7 w 24"/>
                  <a:gd name="T35" fmla="*/ 0 h 131"/>
                  <a:gd name="T36" fmla="*/ 18 w 24"/>
                  <a:gd name="T37"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31">
                    <a:moveTo>
                      <a:pt x="18" y="3"/>
                    </a:moveTo>
                    <a:lnTo>
                      <a:pt x="15" y="12"/>
                    </a:lnTo>
                    <a:lnTo>
                      <a:pt x="13" y="18"/>
                    </a:lnTo>
                    <a:lnTo>
                      <a:pt x="12" y="34"/>
                    </a:lnTo>
                    <a:lnTo>
                      <a:pt x="10" y="49"/>
                    </a:lnTo>
                    <a:lnTo>
                      <a:pt x="12" y="66"/>
                    </a:lnTo>
                    <a:lnTo>
                      <a:pt x="15" y="81"/>
                    </a:lnTo>
                    <a:lnTo>
                      <a:pt x="16" y="96"/>
                    </a:lnTo>
                    <a:lnTo>
                      <a:pt x="24" y="128"/>
                    </a:lnTo>
                    <a:lnTo>
                      <a:pt x="13" y="131"/>
                    </a:lnTo>
                    <a:lnTo>
                      <a:pt x="6" y="99"/>
                    </a:lnTo>
                    <a:lnTo>
                      <a:pt x="3" y="83"/>
                    </a:lnTo>
                    <a:lnTo>
                      <a:pt x="1" y="66"/>
                    </a:lnTo>
                    <a:lnTo>
                      <a:pt x="0" y="49"/>
                    </a:lnTo>
                    <a:lnTo>
                      <a:pt x="1" y="33"/>
                    </a:lnTo>
                    <a:lnTo>
                      <a:pt x="3" y="18"/>
                    </a:lnTo>
                    <a:lnTo>
                      <a:pt x="4" y="9"/>
                    </a:lnTo>
                    <a:lnTo>
                      <a:pt x="7" y="0"/>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4" name="Freeform 1580"/>
              <p:cNvSpPr>
                <a:spLocks/>
              </p:cNvSpPr>
              <p:nvPr/>
            </p:nvSpPr>
            <p:spPr bwMode="auto">
              <a:xfrm>
                <a:off x="4562" y="1616"/>
                <a:ext cx="6" cy="5"/>
              </a:xfrm>
              <a:custGeom>
                <a:avLst/>
                <a:gdLst>
                  <a:gd name="T0" fmla="*/ 12 w 12"/>
                  <a:gd name="T1" fmla="*/ 0 h 11"/>
                  <a:gd name="T2" fmla="*/ 12 w 12"/>
                  <a:gd name="T3" fmla="*/ 5 h 11"/>
                  <a:gd name="T4" fmla="*/ 12 w 12"/>
                  <a:gd name="T5" fmla="*/ 5 h 11"/>
                  <a:gd name="T6" fmla="*/ 12 w 12"/>
                  <a:gd name="T7" fmla="*/ 6 h 11"/>
                  <a:gd name="T8" fmla="*/ 3 w 12"/>
                  <a:gd name="T9" fmla="*/ 11 h 11"/>
                  <a:gd name="T10" fmla="*/ 1 w 12"/>
                  <a:gd name="T11" fmla="*/ 8 h 11"/>
                  <a:gd name="T12" fmla="*/ 1 w 12"/>
                  <a:gd name="T13" fmla="*/ 5 h 11"/>
                  <a:gd name="T14" fmla="*/ 0 w 12"/>
                  <a:gd name="T15" fmla="*/ 0 h 11"/>
                  <a:gd name="T16" fmla="*/ 12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12" y="0"/>
                    </a:moveTo>
                    <a:lnTo>
                      <a:pt x="12" y="5"/>
                    </a:lnTo>
                    <a:lnTo>
                      <a:pt x="12" y="5"/>
                    </a:lnTo>
                    <a:lnTo>
                      <a:pt x="12" y="6"/>
                    </a:lnTo>
                    <a:lnTo>
                      <a:pt x="3" y="11"/>
                    </a:lnTo>
                    <a:lnTo>
                      <a:pt x="1" y="8"/>
                    </a:lnTo>
                    <a:lnTo>
                      <a:pt x="1" y="5"/>
                    </a:lnTo>
                    <a:lnTo>
                      <a:pt x="0"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5" name="Freeform 1581"/>
              <p:cNvSpPr>
                <a:spLocks/>
              </p:cNvSpPr>
              <p:nvPr/>
            </p:nvSpPr>
            <p:spPr bwMode="auto">
              <a:xfrm>
                <a:off x="4562" y="1615"/>
                <a:ext cx="6" cy="1"/>
              </a:xfrm>
              <a:custGeom>
                <a:avLst/>
                <a:gdLst>
                  <a:gd name="T0" fmla="*/ 12 w 12"/>
                  <a:gd name="T1" fmla="*/ 0 h 3"/>
                  <a:gd name="T2" fmla="*/ 12 w 12"/>
                  <a:gd name="T3" fmla="*/ 1 h 3"/>
                  <a:gd name="T4" fmla="*/ 0 w 12"/>
                  <a:gd name="T5" fmla="*/ 1 h 3"/>
                  <a:gd name="T6" fmla="*/ 1 w 12"/>
                  <a:gd name="T7" fmla="*/ 3 h 3"/>
                  <a:gd name="T8" fmla="*/ 12 w 12"/>
                  <a:gd name="T9" fmla="*/ 0 h 3"/>
                </a:gdLst>
                <a:ahLst/>
                <a:cxnLst>
                  <a:cxn ang="0">
                    <a:pos x="T0" y="T1"/>
                  </a:cxn>
                  <a:cxn ang="0">
                    <a:pos x="T2" y="T3"/>
                  </a:cxn>
                  <a:cxn ang="0">
                    <a:pos x="T4" y="T5"/>
                  </a:cxn>
                  <a:cxn ang="0">
                    <a:pos x="T6" y="T7"/>
                  </a:cxn>
                  <a:cxn ang="0">
                    <a:pos x="T8" y="T9"/>
                  </a:cxn>
                </a:cxnLst>
                <a:rect l="0" t="0" r="r" b="b"/>
                <a:pathLst>
                  <a:path w="12" h="3">
                    <a:moveTo>
                      <a:pt x="12" y="0"/>
                    </a:moveTo>
                    <a:lnTo>
                      <a:pt x="12" y="1"/>
                    </a:lnTo>
                    <a:lnTo>
                      <a:pt x="0" y="1"/>
                    </a:lnTo>
                    <a:lnTo>
                      <a:pt x="1"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6" name="Oval 1582"/>
              <p:cNvSpPr>
                <a:spLocks noChangeArrowheads="1"/>
              </p:cNvSpPr>
              <p:nvPr/>
            </p:nvSpPr>
            <p:spPr bwMode="auto">
              <a:xfrm>
                <a:off x="4564" y="1617"/>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7" name="Oval 1583"/>
              <p:cNvSpPr>
                <a:spLocks noChangeArrowheads="1"/>
              </p:cNvSpPr>
              <p:nvPr/>
            </p:nvSpPr>
            <p:spPr bwMode="auto">
              <a:xfrm>
                <a:off x="4560" y="1549"/>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8" name="Freeform 1584"/>
              <p:cNvSpPr>
                <a:spLocks/>
              </p:cNvSpPr>
              <p:nvPr/>
            </p:nvSpPr>
            <p:spPr bwMode="auto">
              <a:xfrm>
                <a:off x="4519" y="1631"/>
                <a:ext cx="21" cy="102"/>
              </a:xfrm>
              <a:custGeom>
                <a:avLst/>
                <a:gdLst>
                  <a:gd name="T0" fmla="*/ 13 w 41"/>
                  <a:gd name="T1" fmla="*/ 203 h 203"/>
                  <a:gd name="T2" fmla="*/ 9 w 41"/>
                  <a:gd name="T3" fmla="*/ 191 h 203"/>
                  <a:gd name="T4" fmla="*/ 6 w 41"/>
                  <a:gd name="T5" fmla="*/ 179 h 203"/>
                  <a:gd name="T6" fmla="*/ 3 w 41"/>
                  <a:gd name="T7" fmla="*/ 166 h 203"/>
                  <a:gd name="T8" fmla="*/ 1 w 41"/>
                  <a:gd name="T9" fmla="*/ 152 h 203"/>
                  <a:gd name="T10" fmla="*/ 1 w 41"/>
                  <a:gd name="T11" fmla="*/ 140 h 203"/>
                  <a:gd name="T12" fmla="*/ 0 w 41"/>
                  <a:gd name="T13" fmla="*/ 126 h 203"/>
                  <a:gd name="T14" fmla="*/ 1 w 41"/>
                  <a:gd name="T15" fmla="*/ 113 h 203"/>
                  <a:gd name="T16" fmla="*/ 3 w 41"/>
                  <a:gd name="T17" fmla="*/ 99 h 203"/>
                  <a:gd name="T18" fmla="*/ 4 w 41"/>
                  <a:gd name="T19" fmla="*/ 87 h 203"/>
                  <a:gd name="T20" fmla="*/ 6 w 41"/>
                  <a:gd name="T21" fmla="*/ 74 h 203"/>
                  <a:gd name="T22" fmla="*/ 12 w 41"/>
                  <a:gd name="T23" fmla="*/ 50 h 203"/>
                  <a:gd name="T24" fmla="*/ 16 w 41"/>
                  <a:gd name="T25" fmla="*/ 36 h 203"/>
                  <a:gd name="T26" fmla="*/ 21 w 41"/>
                  <a:gd name="T27" fmla="*/ 24 h 203"/>
                  <a:gd name="T28" fmla="*/ 30 w 41"/>
                  <a:gd name="T29" fmla="*/ 0 h 203"/>
                  <a:gd name="T30" fmla="*/ 41 w 41"/>
                  <a:gd name="T31" fmla="*/ 4 h 203"/>
                  <a:gd name="T32" fmla="*/ 30 w 41"/>
                  <a:gd name="T33" fmla="*/ 27 h 203"/>
                  <a:gd name="T34" fmla="*/ 27 w 41"/>
                  <a:gd name="T35" fmla="*/ 39 h 203"/>
                  <a:gd name="T36" fmla="*/ 22 w 41"/>
                  <a:gd name="T37" fmla="*/ 51 h 203"/>
                  <a:gd name="T38" fmla="*/ 16 w 41"/>
                  <a:gd name="T39" fmla="*/ 77 h 203"/>
                  <a:gd name="T40" fmla="*/ 15 w 41"/>
                  <a:gd name="T41" fmla="*/ 89 h 203"/>
                  <a:gd name="T42" fmla="*/ 13 w 41"/>
                  <a:gd name="T43" fmla="*/ 101 h 203"/>
                  <a:gd name="T44" fmla="*/ 12 w 41"/>
                  <a:gd name="T45" fmla="*/ 114 h 203"/>
                  <a:gd name="T46" fmla="*/ 10 w 41"/>
                  <a:gd name="T47" fmla="*/ 126 h 203"/>
                  <a:gd name="T48" fmla="*/ 12 w 41"/>
                  <a:gd name="T49" fmla="*/ 138 h 203"/>
                  <a:gd name="T50" fmla="*/ 12 w 41"/>
                  <a:gd name="T51" fmla="*/ 152 h 203"/>
                  <a:gd name="T52" fmla="*/ 13 w 41"/>
                  <a:gd name="T53" fmla="*/ 164 h 203"/>
                  <a:gd name="T54" fmla="*/ 16 w 41"/>
                  <a:gd name="T55" fmla="*/ 176 h 203"/>
                  <a:gd name="T56" fmla="*/ 19 w 41"/>
                  <a:gd name="T57" fmla="*/ 188 h 203"/>
                  <a:gd name="T58" fmla="*/ 24 w 41"/>
                  <a:gd name="T59" fmla="*/ 200 h 203"/>
                  <a:gd name="T60" fmla="*/ 13 w 41"/>
                  <a:gd name="T6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203">
                    <a:moveTo>
                      <a:pt x="13" y="203"/>
                    </a:moveTo>
                    <a:lnTo>
                      <a:pt x="9" y="191"/>
                    </a:lnTo>
                    <a:lnTo>
                      <a:pt x="6" y="179"/>
                    </a:lnTo>
                    <a:lnTo>
                      <a:pt x="3" y="166"/>
                    </a:lnTo>
                    <a:lnTo>
                      <a:pt x="1" y="152"/>
                    </a:lnTo>
                    <a:lnTo>
                      <a:pt x="1" y="140"/>
                    </a:lnTo>
                    <a:lnTo>
                      <a:pt x="0" y="126"/>
                    </a:lnTo>
                    <a:lnTo>
                      <a:pt x="1" y="113"/>
                    </a:lnTo>
                    <a:lnTo>
                      <a:pt x="3" y="99"/>
                    </a:lnTo>
                    <a:lnTo>
                      <a:pt x="4" y="87"/>
                    </a:lnTo>
                    <a:lnTo>
                      <a:pt x="6" y="74"/>
                    </a:lnTo>
                    <a:lnTo>
                      <a:pt x="12" y="50"/>
                    </a:lnTo>
                    <a:lnTo>
                      <a:pt x="16" y="36"/>
                    </a:lnTo>
                    <a:lnTo>
                      <a:pt x="21" y="24"/>
                    </a:lnTo>
                    <a:lnTo>
                      <a:pt x="30" y="0"/>
                    </a:lnTo>
                    <a:lnTo>
                      <a:pt x="41" y="4"/>
                    </a:lnTo>
                    <a:lnTo>
                      <a:pt x="30" y="27"/>
                    </a:lnTo>
                    <a:lnTo>
                      <a:pt x="27" y="39"/>
                    </a:lnTo>
                    <a:lnTo>
                      <a:pt x="22" y="51"/>
                    </a:lnTo>
                    <a:lnTo>
                      <a:pt x="16" y="77"/>
                    </a:lnTo>
                    <a:lnTo>
                      <a:pt x="15" y="89"/>
                    </a:lnTo>
                    <a:lnTo>
                      <a:pt x="13" y="101"/>
                    </a:lnTo>
                    <a:lnTo>
                      <a:pt x="12" y="114"/>
                    </a:lnTo>
                    <a:lnTo>
                      <a:pt x="10" y="126"/>
                    </a:lnTo>
                    <a:lnTo>
                      <a:pt x="12" y="138"/>
                    </a:lnTo>
                    <a:lnTo>
                      <a:pt x="12" y="152"/>
                    </a:lnTo>
                    <a:lnTo>
                      <a:pt x="13" y="164"/>
                    </a:lnTo>
                    <a:lnTo>
                      <a:pt x="16" y="176"/>
                    </a:lnTo>
                    <a:lnTo>
                      <a:pt x="19" y="188"/>
                    </a:lnTo>
                    <a:lnTo>
                      <a:pt x="24" y="200"/>
                    </a:lnTo>
                    <a:lnTo>
                      <a:pt x="13" y="2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89" name="Freeform 1585"/>
              <p:cNvSpPr>
                <a:spLocks/>
              </p:cNvSpPr>
              <p:nvPr/>
            </p:nvSpPr>
            <p:spPr bwMode="auto">
              <a:xfrm>
                <a:off x="4535" y="1625"/>
                <a:ext cx="10" cy="9"/>
              </a:xfrm>
              <a:custGeom>
                <a:avLst/>
                <a:gdLst>
                  <a:gd name="T0" fmla="*/ 0 w 20"/>
                  <a:gd name="T1" fmla="*/ 12 h 20"/>
                  <a:gd name="T2" fmla="*/ 8 w 20"/>
                  <a:gd name="T3" fmla="*/ 20 h 20"/>
                  <a:gd name="T4" fmla="*/ 20 w 20"/>
                  <a:gd name="T5" fmla="*/ 8 h 20"/>
                  <a:gd name="T6" fmla="*/ 13 w 20"/>
                  <a:gd name="T7" fmla="*/ 0 h 20"/>
                  <a:gd name="T8" fmla="*/ 0 w 20"/>
                  <a:gd name="T9" fmla="*/ 12 h 20"/>
                </a:gdLst>
                <a:ahLst/>
                <a:cxnLst>
                  <a:cxn ang="0">
                    <a:pos x="T0" y="T1"/>
                  </a:cxn>
                  <a:cxn ang="0">
                    <a:pos x="T2" y="T3"/>
                  </a:cxn>
                  <a:cxn ang="0">
                    <a:pos x="T4" y="T5"/>
                  </a:cxn>
                  <a:cxn ang="0">
                    <a:pos x="T6" y="T7"/>
                  </a:cxn>
                  <a:cxn ang="0">
                    <a:pos x="T8" y="T9"/>
                  </a:cxn>
                </a:cxnLst>
                <a:rect l="0" t="0" r="r" b="b"/>
                <a:pathLst>
                  <a:path w="20" h="20">
                    <a:moveTo>
                      <a:pt x="0" y="12"/>
                    </a:moveTo>
                    <a:lnTo>
                      <a:pt x="8" y="20"/>
                    </a:lnTo>
                    <a:lnTo>
                      <a:pt x="20" y="8"/>
                    </a:lnTo>
                    <a:lnTo>
                      <a:pt x="13"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0" name="Freeform 1586"/>
              <p:cNvSpPr>
                <a:spLocks/>
              </p:cNvSpPr>
              <p:nvPr/>
            </p:nvSpPr>
            <p:spPr bwMode="auto">
              <a:xfrm>
                <a:off x="4534" y="1631"/>
                <a:ext cx="6" cy="3"/>
              </a:xfrm>
              <a:custGeom>
                <a:avLst/>
                <a:gdLst>
                  <a:gd name="T0" fmla="*/ 0 w 11"/>
                  <a:gd name="T1" fmla="*/ 2 h 8"/>
                  <a:gd name="T2" fmla="*/ 0 w 11"/>
                  <a:gd name="T3" fmla="*/ 0 h 8"/>
                  <a:gd name="T4" fmla="*/ 1 w 11"/>
                  <a:gd name="T5" fmla="*/ 0 h 8"/>
                  <a:gd name="T6" fmla="*/ 9 w 11"/>
                  <a:gd name="T7" fmla="*/ 8 h 8"/>
                  <a:gd name="T8" fmla="*/ 11 w 11"/>
                  <a:gd name="T9" fmla="*/ 6 h 8"/>
                  <a:gd name="T10" fmla="*/ 0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0" y="2"/>
                    </a:moveTo>
                    <a:lnTo>
                      <a:pt x="0" y="0"/>
                    </a:lnTo>
                    <a:lnTo>
                      <a:pt x="1" y="0"/>
                    </a:lnTo>
                    <a:lnTo>
                      <a:pt x="9" y="8"/>
                    </a:lnTo>
                    <a:lnTo>
                      <a:pt x="11"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1" name="Freeform 1587"/>
              <p:cNvSpPr>
                <a:spLocks/>
              </p:cNvSpPr>
              <p:nvPr/>
            </p:nvSpPr>
            <p:spPr bwMode="auto">
              <a:xfrm>
                <a:off x="4541" y="1616"/>
                <a:ext cx="32" cy="12"/>
              </a:xfrm>
              <a:custGeom>
                <a:avLst/>
                <a:gdLst>
                  <a:gd name="T0" fmla="*/ 0 w 65"/>
                  <a:gd name="T1" fmla="*/ 18 h 22"/>
                  <a:gd name="T2" fmla="*/ 3 w 65"/>
                  <a:gd name="T3" fmla="*/ 13 h 22"/>
                  <a:gd name="T4" fmla="*/ 6 w 65"/>
                  <a:gd name="T5" fmla="*/ 10 h 22"/>
                  <a:gd name="T6" fmla="*/ 12 w 65"/>
                  <a:gd name="T7" fmla="*/ 4 h 22"/>
                  <a:gd name="T8" fmla="*/ 20 w 65"/>
                  <a:gd name="T9" fmla="*/ 1 h 22"/>
                  <a:gd name="T10" fmla="*/ 30 w 65"/>
                  <a:gd name="T11" fmla="*/ 0 h 22"/>
                  <a:gd name="T12" fmla="*/ 38 w 65"/>
                  <a:gd name="T13" fmla="*/ 0 h 22"/>
                  <a:gd name="T14" fmla="*/ 47 w 65"/>
                  <a:gd name="T15" fmla="*/ 3 h 22"/>
                  <a:gd name="T16" fmla="*/ 51 w 65"/>
                  <a:gd name="T17" fmla="*/ 4 h 22"/>
                  <a:gd name="T18" fmla="*/ 56 w 65"/>
                  <a:gd name="T19" fmla="*/ 7 h 22"/>
                  <a:gd name="T20" fmla="*/ 60 w 65"/>
                  <a:gd name="T21" fmla="*/ 10 h 22"/>
                  <a:gd name="T22" fmla="*/ 65 w 65"/>
                  <a:gd name="T23" fmla="*/ 13 h 22"/>
                  <a:gd name="T24" fmla="*/ 57 w 65"/>
                  <a:gd name="T25" fmla="*/ 21 h 22"/>
                  <a:gd name="T26" fmla="*/ 54 w 65"/>
                  <a:gd name="T27" fmla="*/ 19 h 22"/>
                  <a:gd name="T28" fmla="*/ 50 w 65"/>
                  <a:gd name="T29" fmla="*/ 16 h 22"/>
                  <a:gd name="T30" fmla="*/ 47 w 65"/>
                  <a:gd name="T31" fmla="*/ 13 h 22"/>
                  <a:gd name="T32" fmla="*/ 44 w 65"/>
                  <a:gd name="T33" fmla="*/ 13 h 22"/>
                  <a:gd name="T34" fmla="*/ 36 w 65"/>
                  <a:gd name="T35" fmla="*/ 10 h 22"/>
                  <a:gd name="T36" fmla="*/ 30 w 65"/>
                  <a:gd name="T37" fmla="*/ 10 h 22"/>
                  <a:gd name="T38" fmla="*/ 23 w 65"/>
                  <a:gd name="T39" fmla="*/ 12 h 22"/>
                  <a:gd name="T40" fmla="*/ 18 w 65"/>
                  <a:gd name="T41" fmla="*/ 13 h 22"/>
                  <a:gd name="T42" fmla="*/ 14 w 65"/>
                  <a:gd name="T43" fmla="*/ 18 h 22"/>
                  <a:gd name="T44" fmla="*/ 11 w 65"/>
                  <a:gd name="T45" fmla="*/ 19 h 22"/>
                  <a:gd name="T46" fmla="*/ 9 w 65"/>
                  <a:gd name="T47" fmla="*/ 22 h 22"/>
                  <a:gd name="T48" fmla="*/ 0 w 65"/>
                  <a:gd name="T4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0" y="18"/>
                    </a:moveTo>
                    <a:lnTo>
                      <a:pt x="3" y="13"/>
                    </a:lnTo>
                    <a:lnTo>
                      <a:pt x="6" y="10"/>
                    </a:lnTo>
                    <a:lnTo>
                      <a:pt x="12" y="4"/>
                    </a:lnTo>
                    <a:lnTo>
                      <a:pt x="20" y="1"/>
                    </a:lnTo>
                    <a:lnTo>
                      <a:pt x="30" y="0"/>
                    </a:lnTo>
                    <a:lnTo>
                      <a:pt x="38" y="0"/>
                    </a:lnTo>
                    <a:lnTo>
                      <a:pt x="47" y="3"/>
                    </a:lnTo>
                    <a:lnTo>
                      <a:pt x="51" y="4"/>
                    </a:lnTo>
                    <a:lnTo>
                      <a:pt x="56" y="7"/>
                    </a:lnTo>
                    <a:lnTo>
                      <a:pt x="60" y="10"/>
                    </a:lnTo>
                    <a:lnTo>
                      <a:pt x="65" y="13"/>
                    </a:lnTo>
                    <a:lnTo>
                      <a:pt x="57" y="21"/>
                    </a:lnTo>
                    <a:lnTo>
                      <a:pt x="54" y="19"/>
                    </a:lnTo>
                    <a:lnTo>
                      <a:pt x="50" y="16"/>
                    </a:lnTo>
                    <a:lnTo>
                      <a:pt x="47" y="13"/>
                    </a:lnTo>
                    <a:lnTo>
                      <a:pt x="44" y="13"/>
                    </a:lnTo>
                    <a:lnTo>
                      <a:pt x="36" y="10"/>
                    </a:lnTo>
                    <a:lnTo>
                      <a:pt x="30" y="10"/>
                    </a:lnTo>
                    <a:lnTo>
                      <a:pt x="23" y="12"/>
                    </a:lnTo>
                    <a:lnTo>
                      <a:pt x="18" y="13"/>
                    </a:lnTo>
                    <a:lnTo>
                      <a:pt x="14" y="18"/>
                    </a:lnTo>
                    <a:lnTo>
                      <a:pt x="11" y="19"/>
                    </a:lnTo>
                    <a:lnTo>
                      <a:pt x="9" y="22"/>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2" name="Freeform 1588"/>
              <p:cNvSpPr>
                <a:spLocks/>
              </p:cNvSpPr>
              <p:nvPr/>
            </p:nvSpPr>
            <p:spPr bwMode="auto">
              <a:xfrm>
                <a:off x="4541" y="1625"/>
                <a:ext cx="4" cy="3"/>
              </a:xfrm>
              <a:custGeom>
                <a:avLst/>
                <a:gdLst>
                  <a:gd name="T0" fmla="*/ 9 w 9"/>
                  <a:gd name="T1" fmla="*/ 8 h 8"/>
                  <a:gd name="T2" fmla="*/ 9 w 9"/>
                  <a:gd name="T3" fmla="*/ 6 h 8"/>
                  <a:gd name="T4" fmla="*/ 0 w 9"/>
                  <a:gd name="T5" fmla="*/ 2 h 8"/>
                  <a:gd name="T6" fmla="*/ 2 w 9"/>
                  <a:gd name="T7" fmla="*/ 0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lnTo>
                      <a:pt x="9" y="6"/>
                    </a:lnTo>
                    <a:lnTo>
                      <a:pt x="0" y="2"/>
                    </a:lnTo>
                    <a:lnTo>
                      <a:pt x="2" y="0"/>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3" name="Oval 1589"/>
              <p:cNvSpPr>
                <a:spLocks noChangeArrowheads="1"/>
              </p:cNvSpPr>
              <p:nvPr/>
            </p:nvSpPr>
            <p:spPr bwMode="auto">
              <a:xfrm>
                <a:off x="4568" y="1622"/>
                <a:ext cx="6"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4" name="Oval 1590"/>
              <p:cNvSpPr>
                <a:spLocks noChangeArrowheads="1"/>
              </p:cNvSpPr>
              <p:nvPr/>
            </p:nvSpPr>
            <p:spPr bwMode="auto">
              <a:xfrm>
                <a:off x="4526" y="1729"/>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5" name="Freeform 1591"/>
              <p:cNvSpPr>
                <a:spLocks/>
              </p:cNvSpPr>
              <p:nvPr/>
            </p:nvSpPr>
            <p:spPr bwMode="auto">
              <a:xfrm>
                <a:off x="4281" y="1245"/>
                <a:ext cx="54" cy="27"/>
              </a:xfrm>
              <a:custGeom>
                <a:avLst/>
                <a:gdLst>
                  <a:gd name="T0" fmla="*/ 0 w 107"/>
                  <a:gd name="T1" fmla="*/ 51 h 54"/>
                  <a:gd name="T2" fmla="*/ 4 w 107"/>
                  <a:gd name="T3" fmla="*/ 45 h 54"/>
                  <a:gd name="T4" fmla="*/ 9 w 107"/>
                  <a:gd name="T5" fmla="*/ 39 h 54"/>
                  <a:gd name="T6" fmla="*/ 15 w 107"/>
                  <a:gd name="T7" fmla="*/ 33 h 54"/>
                  <a:gd name="T8" fmla="*/ 21 w 107"/>
                  <a:gd name="T9" fmla="*/ 29 h 54"/>
                  <a:gd name="T10" fmla="*/ 33 w 107"/>
                  <a:gd name="T11" fmla="*/ 20 h 54"/>
                  <a:gd name="T12" fmla="*/ 47 w 107"/>
                  <a:gd name="T13" fmla="*/ 12 h 54"/>
                  <a:gd name="T14" fmla="*/ 62 w 107"/>
                  <a:gd name="T15" fmla="*/ 6 h 54"/>
                  <a:gd name="T16" fmla="*/ 69 w 107"/>
                  <a:gd name="T17" fmla="*/ 5 h 54"/>
                  <a:gd name="T18" fmla="*/ 78 w 107"/>
                  <a:gd name="T19" fmla="*/ 3 h 54"/>
                  <a:gd name="T20" fmla="*/ 93 w 107"/>
                  <a:gd name="T21" fmla="*/ 0 h 54"/>
                  <a:gd name="T22" fmla="*/ 107 w 107"/>
                  <a:gd name="T23" fmla="*/ 0 h 54"/>
                  <a:gd name="T24" fmla="*/ 107 w 107"/>
                  <a:gd name="T25" fmla="*/ 6 h 54"/>
                  <a:gd name="T26" fmla="*/ 93 w 107"/>
                  <a:gd name="T27" fmla="*/ 6 h 54"/>
                  <a:gd name="T28" fmla="*/ 78 w 107"/>
                  <a:gd name="T29" fmla="*/ 9 h 54"/>
                  <a:gd name="T30" fmla="*/ 71 w 107"/>
                  <a:gd name="T31" fmla="*/ 11 h 54"/>
                  <a:gd name="T32" fmla="*/ 63 w 107"/>
                  <a:gd name="T33" fmla="*/ 12 h 54"/>
                  <a:gd name="T34" fmla="*/ 50 w 107"/>
                  <a:gd name="T35" fmla="*/ 18 h 54"/>
                  <a:gd name="T36" fmla="*/ 36 w 107"/>
                  <a:gd name="T37" fmla="*/ 26 h 54"/>
                  <a:gd name="T38" fmla="*/ 24 w 107"/>
                  <a:gd name="T39" fmla="*/ 33 h 54"/>
                  <a:gd name="T40" fmla="*/ 19 w 107"/>
                  <a:gd name="T41" fmla="*/ 38 h 54"/>
                  <a:gd name="T42" fmla="*/ 13 w 107"/>
                  <a:gd name="T43" fmla="*/ 44 h 54"/>
                  <a:gd name="T44" fmla="*/ 9 w 107"/>
                  <a:gd name="T45" fmla="*/ 48 h 54"/>
                  <a:gd name="T46" fmla="*/ 6 w 107"/>
                  <a:gd name="T47" fmla="*/ 54 h 54"/>
                  <a:gd name="T48" fmla="*/ 0 w 107"/>
                  <a:gd name="T49"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54">
                    <a:moveTo>
                      <a:pt x="0" y="51"/>
                    </a:moveTo>
                    <a:lnTo>
                      <a:pt x="4" y="45"/>
                    </a:lnTo>
                    <a:lnTo>
                      <a:pt x="9" y="39"/>
                    </a:lnTo>
                    <a:lnTo>
                      <a:pt x="15" y="33"/>
                    </a:lnTo>
                    <a:lnTo>
                      <a:pt x="21" y="29"/>
                    </a:lnTo>
                    <a:lnTo>
                      <a:pt x="33" y="20"/>
                    </a:lnTo>
                    <a:lnTo>
                      <a:pt x="47" y="12"/>
                    </a:lnTo>
                    <a:lnTo>
                      <a:pt x="62" y="6"/>
                    </a:lnTo>
                    <a:lnTo>
                      <a:pt x="69" y="5"/>
                    </a:lnTo>
                    <a:lnTo>
                      <a:pt x="78" y="3"/>
                    </a:lnTo>
                    <a:lnTo>
                      <a:pt x="93" y="0"/>
                    </a:lnTo>
                    <a:lnTo>
                      <a:pt x="107" y="0"/>
                    </a:lnTo>
                    <a:lnTo>
                      <a:pt x="107" y="6"/>
                    </a:lnTo>
                    <a:lnTo>
                      <a:pt x="93" y="6"/>
                    </a:lnTo>
                    <a:lnTo>
                      <a:pt x="78" y="9"/>
                    </a:lnTo>
                    <a:lnTo>
                      <a:pt x="71" y="11"/>
                    </a:lnTo>
                    <a:lnTo>
                      <a:pt x="63" y="12"/>
                    </a:lnTo>
                    <a:lnTo>
                      <a:pt x="50" y="18"/>
                    </a:lnTo>
                    <a:lnTo>
                      <a:pt x="36" y="26"/>
                    </a:lnTo>
                    <a:lnTo>
                      <a:pt x="24" y="33"/>
                    </a:lnTo>
                    <a:lnTo>
                      <a:pt x="19" y="38"/>
                    </a:lnTo>
                    <a:lnTo>
                      <a:pt x="13" y="44"/>
                    </a:lnTo>
                    <a:lnTo>
                      <a:pt x="9" y="48"/>
                    </a:lnTo>
                    <a:lnTo>
                      <a:pt x="6" y="54"/>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6" name="Freeform 1592"/>
              <p:cNvSpPr>
                <a:spLocks/>
              </p:cNvSpPr>
              <p:nvPr/>
            </p:nvSpPr>
            <p:spPr bwMode="auto">
              <a:xfrm>
                <a:off x="4335" y="1245"/>
                <a:ext cx="43" cy="8"/>
              </a:xfrm>
              <a:custGeom>
                <a:avLst/>
                <a:gdLst>
                  <a:gd name="T0" fmla="*/ 0 w 86"/>
                  <a:gd name="T1" fmla="*/ 0 h 17"/>
                  <a:gd name="T2" fmla="*/ 21 w 86"/>
                  <a:gd name="T3" fmla="*/ 0 h 17"/>
                  <a:gd name="T4" fmla="*/ 42 w 86"/>
                  <a:gd name="T5" fmla="*/ 3 h 17"/>
                  <a:gd name="T6" fmla="*/ 63 w 86"/>
                  <a:gd name="T7" fmla="*/ 6 h 17"/>
                  <a:gd name="T8" fmla="*/ 86 w 86"/>
                  <a:gd name="T9" fmla="*/ 11 h 17"/>
                  <a:gd name="T10" fmla="*/ 86 w 86"/>
                  <a:gd name="T11" fmla="*/ 17 h 17"/>
                  <a:gd name="T12" fmla="*/ 63 w 86"/>
                  <a:gd name="T13" fmla="*/ 12 h 17"/>
                  <a:gd name="T14" fmla="*/ 42 w 86"/>
                  <a:gd name="T15" fmla="*/ 9 h 17"/>
                  <a:gd name="T16" fmla="*/ 21 w 86"/>
                  <a:gd name="T17" fmla="*/ 8 h 17"/>
                  <a:gd name="T18" fmla="*/ 0 w 86"/>
                  <a:gd name="T19" fmla="*/ 6 h 17"/>
                  <a:gd name="T20" fmla="*/ 0 w 8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7">
                    <a:moveTo>
                      <a:pt x="0" y="0"/>
                    </a:moveTo>
                    <a:lnTo>
                      <a:pt x="21" y="0"/>
                    </a:lnTo>
                    <a:lnTo>
                      <a:pt x="42" y="3"/>
                    </a:lnTo>
                    <a:lnTo>
                      <a:pt x="63" y="6"/>
                    </a:lnTo>
                    <a:lnTo>
                      <a:pt x="86" y="11"/>
                    </a:lnTo>
                    <a:lnTo>
                      <a:pt x="86" y="17"/>
                    </a:lnTo>
                    <a:lnTo>
                      <a:pt x="63" y="12"/>
                    </a:lnTo>
                    <a:lnTo>
                      <a:pt x="42" y="9"/>
                    </a:lnTo>
                    <a:lnTo>
                      <a:pt x="21" y="8"/>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7" name="Freeform 1593"/>
              <p:cNvSpPr>
                <a:spLocks/>
              </p:cNvSpPr>
              <p:nvPr/>
            </p:nvSpPr>
            <p:spPr bwMode="auto">
              <a:xfrm>
                <a:off x="4335" y="124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8" name="Freeform 1594"/>
              <p:cNvSpPr>
                <a:spLocks/>
              </p:cNvSpPr>
              <p:nvPr/>
            </p:nvSpPr>
            <p:spPr bwMode="auto">
              <a:xfrm>
                <a:off x="4377" y="1250"/>
                <a:ext cx="11" cy="6"/>
              </a:xfrm>
              <a:custGeom>
                <a:avLst/>
                <a:gdLst>
                  <a:gd name="T0" fmla="*/ 3 w 22"/>
                  <a:gd name="T1" fmla="*/ 0 h 12"/>
                  <a:gd name="T2" fmla="*/ 0 w 22"/>
                  <a:gd name="T3" fmla="*/ 6 h 12"/>
                  <a:gd name="T4" fmla="*/ 21 w 22"/>
                  <a:gd name="T5" fmla="*/ 12 h 12"/>
                  <a:gd name="T6" fmla="*/ 22 w 22"/>
                  <a:gd name="T7" fmla="*/ 6 h 12"/>
                  <a:gd name="T8" fmla="*/ 3 w 22"/>
                  <a:gd name="T9" fmla="*/ 0 h 12"/>
                </a:gdLst>
                <a:ahLst/>
                <a:cxnLst>
                  <a:cxn ang="0">
                    <a:pos x="T0" y="T1"/>
                  </a:cxn>
                  <a:cxn ang="0">
                    <a:pos x="T2" y="T3"/>
                  </a:cxn>
                  <a:cxn ang="0">
                    <a:pos x="T4" y="T5"/>
                  </a:cxn>
                  <a:cxn ang="0">
                    <a:pos x="T6" y="T7"/>
                  </a:cxn>
                  <a:cxn ang="0">
                    <a:pos x="T8" y="T9"/>
                  </a:cxn>
                </a:cxnLst>
                <a:rect l="0" t="0" r="r" b="b"/>
                <a:pathLst>
                  <a:path w="22" h="12">
                    <a:moveTo>
                      <a:pt x="3" y="0"/>
                    </a:moveTo>
                    <a:lnTo>
                      <a:pt x="0" y="6"/>
                    </a:lnTo>
                    <a:lnTo>
                      <a:pt x="21" y="12"/>
                    </a:lnTo>
                    <a:lnTo>
                      <a:pt x="2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499" name="Freeform 1595"/>
              <p:cNvSpPr>
                <a:spLocks/>
              </p:cNvSpPr>
              <p:nvPr/>
            </p:nvSpPr>
            <p:spPr bwMode="auto">
              <a:xfrm>
                <a:off x="4377" y="1250"/>
                <a:ext cx="1" cy="3"/>
              </a:xfrm>
              <a:custGeom>
                <a:avLst/>
                <a:gdLst>
                  <a:gd name="T0" fmla="*/ 1 w 3"/>
                  <a:gd name="T1" fmla="*/ 0 h 6"/>
                  <a:gd name="T2" fmla="*/ 3 w 3"/>
                  <a:gd name="T3" fmla="*/ 0 h 6"/>
                  <a:gd name="T4" fmla="*/ 0 w 3"/>
                  <a:gd name="T5" fmla="*/ 6 h 6"/>
                  <a:gd name="T6" fmla="*/ 1 w 3"/>
                  <a:gd name="T7" fmla="*/ 6 h 6"/>
                  <a:gd name="T8" fmla="*/ 1 w 3"/>
                  <a:gd name="T9" fmla="*/ 0 h 6"/>
                </a:gdLst>
                <a:ahLst/>
                <a:cxnLst>
                  <a:cxn ang="0">
                    <a:pos x="T0" y="T1"/>
                  </a:cxn>
                  <a:cxn ang="0">
                    <a:pos x="T2" y="T3"/>
                  </a:cxn>
                  <a:cxn ang="0">
                    <a:pos x="T4" y="T5"/>
                  </a:cxn>
                  <a:cxn ang="0">
                    <a:pos x="T6" y="T7"/>
                  </a:cxn>
                  <a:cxn ang="0">
                    <a:pos x="T8" y="T9"/>
                  </a:cxn>
                </a:cxnLst>
                <a:rect l="0" t="0" r="r" b="b"/>
                <a:pathLst>
                  <a:path w="3" h="6">
                    <a:moveTo>
                      <a:pt x="1" y="0"/>
                    </a:moveTo>
                    <a:lnTo>
                      <a:pt x="3" y="0"/>
                    </a:ln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0" name="Freeform 1596"/>
              <p:cNvSpPr>
                <a:spLocks/>
              </p:cNvSpPr>
              <p:nvPr/>
            </p:nvSpPr>
            <p:spPr bwMode="auto">
              <a:xfrm>
                <a:off x="4387" y="1253"/>
                <a:ext cx="26" cy="12"/>
              </a:xfrm>
              <a:custGeom>
                <a:avLst/>
                <a:gdLst>
                  <a:gd name="T0" fmla="*/ 1 w 51"/>
                  <a:gd name="T1" fmla="*/ 0 h 24"/>
                  <a:gd name="T2" fmla="*/ 7 w 51"/>
                  <a:gd name="T3" fmla="*/ 3 h 24"/>
                  <a:gd name="T4" fmla="*/ 13 w 51"/>
                  <a:gd name="T5" fmla="*/ 6 h 24"/>
                  <a:gd name="T6" fmla="*/ 27 w 51"/>
                  <a:gd name="T7" fmla="*/ 9 h 24"/>
                  <a:gd name="T8" fmla="*/ 39 w 51"/>
                  <a:gd name="T9" fmla="*/ 13 h 24"/>
                  <a:gd name="T10" fmla="*/ 51 w 51"/>
                  <a:gd name="T11" fmla="*/ 18 h 24"/>
                  <a:gd name="T12" fmla="*/ 48 w 51"/>
                  <a:gd name="T13" fmla="*/ 24 h 24"/>
                  <a:gd name="T14" fmla="*/ 37 w 51"/>
                  <a:gd name="T15" fmla="*/ 19 h 24"/>
                  <a:gd name="T16" fmla="*/ 25 w 51"/>
                  <a:gd name="T17" fmla="*/ 15 h 24"/>
                  <a:gd name="T18" fmla="*/ 12 w 51"/>
                  <a:gd name="T19" fmla="*/ 12 h 24"/>
                  <a:gd name="T20" fmla="*/ 6 w 51"/>
                  <a:gd name="T21" fmla="*/ 9 h 24"/>
                  <a:gd name="T22" fmla="*/ 0 w 51"/>
                  <a:gd name="T23" fmla="*/ 6 h 24"/>
                  <a:gd name="T24" fmla="*/ 1 w 5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4">
                    <a:moveTo>
                      <a:pt x="1" y="0"/>
                    </a:moveTo>
                    <a:lnTo>
                      <a:pt x="7" y="3"/>
                    </a:lnTo>
                    <a:lnTo>
                      <a:pt x="13" y="6"/>
                    </a:lnTo>
                    <a:lnTo>
                      <a:pt x="27" y="9"/>
                    </a:lnTo>
                    <a:lnTo>
                      <a:pt x="39" y="13"/>
                    </a:lnTo>
                    <a:lnTo>
                      <a:pt x="51" y="18"/>
                    </a:lnTo>
                    <a:lnTo>
                      <a:pt x="48" y="24"/>
                    </a:lnTo>
                    <a:lnTo>
                      <a:pt x="37" y="19"/>
                    </a:lnTo>
                    <a:lnTo>
                      <a:pt x="25" y="15"/>
                    </a:lnTo>
                    <a:lnTo>
                      <a:pt x="12" y="12"/>
                    </a:lnTo>
                    <a:lnTo>
                      <a:pt x="6" y="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1" name="Freeform 1597"/>
              <p:cNvSpPr>
                <a:spLocks/>
              </p:cNvSpPr>
              <p:nvPr/>
            </p:nvSpPr>
            <p:spPr bwMode="auto">
              <a:xfrm>
                <a:off x="4387" y="1253"/>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2" name="Freeform 1598"/>
              <p:cNvSpPr>
                <a:spLocks/>
              </p:cNvSpPr>
              <p:nvPr/>
            </p:nvSpPr>
            <p:spPr bwMode="auto">
              <a:xfrm>
                <a:off x="4411" y="1262"/>
                <a:ext cx="55" cy="50"/>
              </a:xfrm>
              <a:custGeom>
                <a:avLst/>
                <a:gdLst>
                  <a:gd name="T0" fmla="*/ 3 w 109"/>
                  <a:gd name="T1" fmla="*/ 0 h 99"/>
                  <a:gd name="T2" fmla="*/ 20 w 109"/>
                  <a:gd name="T3" fmla="*/ 10 h 99"/>
                  <a:gd name="T4" fmla="*/ 29 w 109"/>
                  <a:gd name="T5" fmla="*/ 15 h 99"/>
                  <a:gd name="T6" fmla="*/ 38 w 109"/>
                  <a:gd name="T7" fmla="*/ 19 h 99"/>
                  <a:gd name="T8" fmla="*/ 53 w 109"/>
                  <a:gd name="T9" fmla="*/ 30 h 99"/>
                  <a:gd name="T10" fmla="*/ 68 w 109"/>
                  <a:gd name="T11" fmla="*/ 42 h 99"/>
                  <a:gd name="T12" fmla="*/ 75 w 109"/>
                  <a:gd name="T13" fmla="*/ 48 h 99"/>
                  <a:gd name="T14" fmla="*/ 81 w 109"/>
                  <a:gd name="T15" fmla="*/ 54 h 99"/>
                  <a:gd name="T16" fmla="*/ 88 w 109"/>
                  <a:gd name="T17" fmla="*/ 62 h 99"/>
                  <a:gd name="T18" fmla="*/ 94 w 109"/>
                  <a:gd name="T19" fmla="*/ 68 h 99"/>
                  <a:gd name="T20" fmla="*/ 98 w 109"/>
                  <a:gd name="T21" fmla="*/ 74 h 99"/>
                  <a:gd name="T22" fmla="*/ 103 w 109"/>
                  <a:gd name="T23" fmla="*/ 81 h 99"/>
                  <a:gd name="T24" fmla="*/ 106 w 109"/>
                  <a:gd name="T25" fmla="*/ 89 h 99"/>
                  <a:gd name="T26" fmla="*/ 109 w 109"/>
                  <a:gd name="T27" fmla="*/ 98 h 99"/>
                  <a:gd name="T28" fmla="*/ 103 w 109"/>
                  <a:gd name="T29" fmla="*/ 99 h 99"/>
                  <a:gd name="T30" fmla="*/ 100 w 109"/>
                  <a:gd name="T31" fmla="*/ 92 h 99"/>
                  <a:gd name="T32" fmla="*/ 97 w 109"/>
                  <a:gd name="T33" fmla="*/ 84 h 99"/>
                  <a:gd name="T34" fmla="*/ 94 w 109"/>
                  <a:gd name="T35" fmla="*/ 78 h 99"/>
                  <a:gd name="T36" fmla="*/ 88 w 109"/>
                  <a:gd name="T37" fmla="*/ 71 h 99"/>
                  <a:gd name="T38" fmla="*/ 83 w 109"/>
                  <a:gd name="T39" fmla="*/ 65 h 99"/>
                  <a:gd name="T40" fmla="*/ 77 w 109"/>
                  <a:gd name="T41" fmla="*/ 59 h 99"/>
                  <a:gd name="T42" fmla="*/ 71 w 109"/>
                  <a:gd name="T43" fmla="*/ 53 h 99"/>
                  <a:gd name="T44" fmla="*/ 63 w 109"/>
                  <a:gd name="T45" fmla="*/ 47 h 99"/>
                  <a:gd name="T46" fmla="*/ 50 w 109"/>
                  <a:gd name="T47" fmla="*/ 36 h 99"/>
                  <a:gd name="T48" fmla="*/ 33 w 109"/>
                  <a:gd name="T49" fmla="*/ 25 h 99"/>
                  <a:gd name="T50" fmla="*/ 26 w 109"/>
                  <a:gd name="T51" fmla="*/ 21 h 99"/>
                  <a:gd name="T52" fmla="*/ 17 w 109"/>
                  <a:gd name="T53" fmla="*/ 15 h 99"/>
                  <a:gd name="T54" fmla="*/ 0 w 109"/>
                  <a:gd name="T55" fmla="*/ 6 h 99"/>
                  <a:gd name="T56" fmla="*/ 3 w 109"/>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99">
                    <a:moveTo>
                      <a:pt x="3" y="0"/>
                    </a:moveTo>
                    <a:lnTo>
                      <a:pt x="20" y="10"/>
                    </a:lnTo>
                    <a:lnTo>
                      <a:pt x="29" y="15"/>
                    </a:lnTo>
                    <a:lnTo>
                      <a:pt x="38" y="19"/>
                    </a:lnTo>
                    <a:lnTo>
                      <a:pt x="53" y="30"/>
                    </a:lnTo>
                    <a:lnTo>
                      <a:pt x="68" y="42"/>
                    </a:lnTo>
                    <a:lnTo>
                      <a:pt x="75" y="48"/>
                    </a:lnTo>
                    <a:lnTo>
                      <a:pt x="81" y="54"/>
                    </a:lnTo>
                    <a:lnTo>
                      <a:pt x="88" y="62"/>
                    </a:lnTo>
                    <a:lnTo>
                      <a:pt x="94" y="68"/>
                    </a:lnTo>
                    <a:lnTo>
                      <a:pt x="98" y="74"/>
                    </a:lnTo>
                    <a:lnTo>
                      <a:pt x="103" y="81"/>
                    </a:lnTo>
                    <a:lnTo>
                      <a:pt x="106" y="89"/>
                    </a:lnTo>
                    <a:lnTo>
                      <a:pt x="109" y="98"/>
                    </a:lnTo>
                    <a:lnTo>
                      <a:pt x="103" y="99"/>
                    </a:lnTo>
                    <a:lnTo>
                      <a:pt x="100" y="92"/>
                    </a:lnTo>
                    <a:lnTo>
                      <a:pt x="97" y="84"/>
                    </a:lnTo>
                    <a:lnTo>
                      <a:pt x="94" y="78"/>
                    </a:lnTo>
                    <a:lnTo>
                      <a:pt x="88" y="71"/>
                    </a:lnTo>
                    <a:lnTo>
                      <a:pt x="83" y="65"/>
                    </a:lnTo>
                    <a:lnTo>
                      <a:pt x="77" y="59"/>
                    </a:lnTo>
                    <a:lnTo>
                      <a:pt x="71" y="53"/>
                    </a:lnTo>
                    <a:lnTo>
                      <a:pt x="63" y="47"/>
                    </a:lnTo>
                    <a:lnTo>
                      <a:pt x="50" y="36"/>
                    </a:lnTo>
                    <a:lnTo>
                      <a:pt x="33" y="25"/>
                    </a:lnTo>
                    <a:lnTo>
                      <a:pt x="26" y="21"/>
                    </a:lnTo>
                    <a:lnTo>
                      <a:pt x="17" y="15"/>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3" name="Freeform 1599"/>
              <p:cNvSpPr>
                <a:spLocks/>
              </p:cNvSpPr>
              <p:nvPr/>
            </p:nvSpPr>
            <p:spPr bwMode="auto">
              <a:xfrm>
                <a:off x="4411" y="1262"/>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4" name="Freeform 1600"/>
              <p:cNvSpPr>
                <a:spLocks/>
              </p:cNvSpPr>
              <p:nvPr/>
            </p:nvSpPr>
            <p:spPr bwMode="auto">
              <a:xfrm>
                <a:off x="4453" y="1311"/>
                <a:ext cx="17" cy="73"/>
              </a:xfrm>
              <a:custGeom>
                <a:avLst/>
                <a:gdLst>
                  <a:gd name="T0" fmla="*/ 26 w 33"/>
                  <a:gd name="T1" fmla="*/ 0 h 144"/>
                  <a:gd name="T2" fmla="*/ 29 w 33"/>
                  <a:gd name="T3" fmla="*/ 18 h 144"/>
                  <a:gd name="T4" fmla="*/ 32 w 33"/>
                  <a:gd name="T5" fmla="*/ 37 h 144"/>
                  <a:gd name="T6" fmla="*/ 33 w 33"/>
                  <a:gd name="T7" fmla="*/ 58 h 144"/>
                  <a:gd name="T8" fmla="*/ 33 w 33"/>
                  <a:gd name="T9" fmla="*/ 80 h 144"/>
                  <a:gd name="T10" fmla="*/ 32 w 33"/>
                  <a:gd name="T11" fmla="*/ 89 h 144"/>
                  <a:gd name="T12" fmla="*/ 30 w 33"/>
                  <a:gd name="T13" fmla="*/ 99 h 144"/>
                  <a:gd name="T14" fmla="*/ 27 w 33"/>
                  <a:gd name="T15" fmla="*/ 108 h 144"/>
                  <a:gd name="T16" fmla="*/ 26 w 33"/>
                  <a:gd name="T17" fmla="*/ 117 h 144"/>
                  <a:gd name="T18" fmla="*/ 21 w 33"/>
                  <a:gd name="T19" fmla="*/ 125 h 144"/>
                  <a:gd name="T20" fmla="*/ 17 w 33"/>
                  <a:gd name="T21" fmla="*/ 132 h 144"/>
                  <a:gd name="T22" fmla="*/ 11 w 33"/>
                  <a:gd name="T23" fmla="*/ 138 h 144"/>
                  <a:gd name="T24" fmla="*/ 5 w 33"/>
                  <a:gd name="T25" fmla="*/ 144 h 144"/>
                  <a:gd name="T26" fmla="*/ 0 w 33"/>
                  <a:gd name="T27" fmla="*/ 140 h 144"/>
                  <a:gd name="T28" fmla="*/ 6 w 33"/>
                  <a:gd name="T29" fmla="*/ 134 h 144"/>
                  <a:gd name="T30" fmla="*/ 12 w 33"/>
                  <a:gd name="T31" fmla="*/ 128 h 144"/>
                  <a:gd name="T32" fmla="*/ 15 w 33"/>
                  <a:gd name="T33" fmla="*/ 122 h 144"/>
                  <a:gd name="T34" fmla="*/ 20 w 33"/>
                  <a:gd name="T35" fmla="*/ 114 h 144"/>
                  <a:gd name="T36" fmla="*/ 21 w 33"/>
                  <a:gd name="T37" fmla="*/ 107 h 144"/>
                  <a:gd name="T38" fmla="*/ 24 w 33"/>
                  <a:gd name="T39" fmla="*/ 98 h 144"/>
                  <a:gd name="T40" fmla="*/ 26 w 33"/>
                  <a:gd name="T41" fmla="*/ 89 h 144"/>
                  <a:gd name="T42" fmla="*/ 27 w 33"/>
                  <a:gd name="T43" fmla="*/ 80 h 144"/>
                  <a:gd name="T44" fmla="*/ 27 w 33"/>
                  <a:gd name="T45" fmla="*/ 58 h 144"/>
                  <a:gd name="T46" fmla="*/ 26 w 33"/>
                  <a:gd name="T47" fmla="*/ 39 h 144"/>
                  <a:gd name="T48" fmla="*/ 23 w 33"/>
                  <a:gd name="T49" fmla="*/ 19 h 144"/>
                  <a:gd name="T50" fmla="*/ 18 w 33"/>
                  <a:gd name="T51" fmla="*/ 1 h 144"/>
                  <a:gd name="T52" fmla="*/ 26 w 33"/>
                  <a:gd name="T5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4">
                    <a:moveTo>
                      <a:pt x="26" y="0"/>
                    </a:moveTo>
                    <a:lnTo>
                      <a:pt x="29" y="18"/>
                    </a:lnTo>
                    <a:lnTo>
                      <a:pt x="32" y="37"/>
                    </a:lnTo>
                    <a:lnTo>
                      <a:pt x="33" y="58"/>
                    </a:lnTo>
                    <a:lnTo>
                      <a:pt x="33" y="80"/>
                    </a:lnTo>
                    <a:lnTo>
                      <a:pt x="32" y="89"/>
                    </a:lnTo>
                    <a:lnTo>
                      <a:pt x="30" y="99"/>
                    </a:lnTo>
                    <a:lnTo>
                      <a:pt x="27" y="108"/>
                    </a:lnTo>
                    <a:lnTo>
                      <a:pt x="26" y="117"/>
                    </a:lnTo>
                    <a:lnTo>
                      <a:pt x="21" y="125"/>
                    </a:lnTo>
                    <a:lnTo>
                      <a:pt x="17" y="132"/>
                    </a:lnTo>
                    <a:lnTo>
                      <a:pt x="11" y="138"/>
                    </a:lnTo>
                    <a:lnTo>
                      <a:pt x="5" y="144"/>
                    </a:lnTo>
                    <a:lnTo>
                      <a:pt x="0" y="140"/>
                    </a:lnTo>
                    <a:lnTo>
                      <a:pt x="6" y="134"/>
                    </a:lnTo>
                    <a:lnTo>
                      <a:pt x="12" y="128"/>
                    </a:lnTo>
                    <a:lnTo>
                      <a:pt x="15" y="122"/>
                    </a:lnTo>
                    <a:lnTo>
                      <a:pt x="20" y="114"/>
                    </a:lnTo>
                    <a:lnTo>
                      <a:pt x="21" y="107"/>
                    </a:lnTo>
                    <a:lnTo>
                      <a:pt x="24" y="98"/>
                    </a:lnTo>
                    <a:lnTo>
                      <a:pt x="26" y="89"/>
                    </a:lnTo>
                    <a:lnTo>
                      <a:pt x="27" y="80"/>
                    </a:lnTo>
                    <a:lnTo>
                      <a:pt x="27" y="58"/>
                    </a:lnTo>
                    <a:lnTo>
                      <a:pt x="26" y="39"/>
                    </a:lnTo>
                    <a:lnTo>
                      <a:pt x="23" y="19"/>
                    </a:lnTo>
                    <a:lnTo>
                      <a:pt x="18"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5" name="Freeform 1601"/>
              <p:cNvSpPr>
                <a:spLocks/>
              </p:cNvSpPr>
              <p:nvPr/>
            </p:nvSpPr>
            <p:spPr bwMode="auto">
              <a:xfrm>
                <a:off x="4462" y="1311"/>
                <a:ext cx="4" cy="1"/>
              </a:xfrm>
              <a:custGeom>
                <a:avLst/>
                <a:gdLst>
                  <a:gd name="T0" fmla="*/ 8 w 8"/>
                  <a:gd name="T1" fmla="*/ 0 h 1"/>
                  <a:gd name="T2" fmla="*/ 0 w 8"/>
                  <a:gd name="T3" fmla="*/ 1 h 1"/>
                  <a:gd name="T4" fmla="*/ 2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0" y="1"/>
                    </a:lnTo>
                    <a:lnTo>
                      <a:pt x="2"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6" name="Oval 1602"/>
              <p:cNvSpPr>
                <a:spLocks noChangeArrowheads="1"/>
              </p:cNvSpPr>
              <p:nvPr/>
            </p:nvSpPr>
            <p:spPr bwMode="auto">
              <a:xfrm>
                <a:off x="4453" y="1381"/>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7" name="Oval 1603"/>
              <p:cNvSpPr>
                <a:spLocks noChangeArrowheads="1"/>
              </p:cNvSpPr>
              <p:nvPr/>
            </p:nvSpPr>
            <p:spPr bwMode="auto">
              <a:xfrm>
                <a:off x="4281" y="1270"/>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8" name="Freeform 1604"/>
              <p:cNvSpPr>
                <a:spLocks/>
              </p:cNvSpPr>
              <p:nvPr/>
            </p:nvSpPr>
            <p:spPr bwMode="auto">
              <a:xfrm>
                <a:off x="4457" y="1333"/>
                <a:ext cx="114" cy="50"/>
              </a:xfrm>
              <a:custGeom>
                <a:avLst/>
                <a:gdLst>
                  <a:gd name="T0" fmla="*/ 0 w 229"/>
                  <a:gd name="T1" fmla="*/ 95 h 100"/>
                  <a:gd name="T2" fmla="*/ 10 w 229"/>
                  <a:gd name="T3" fmla="*/ 83 h 100"/>
                  <a:gd name="T4" fmla="*/ 22 w 229"/>
                  <a:gd name="T5" fmla="*/ 71 h 100"/>
                  <a:gd name="T6" fmla="*/ 34 w 229"/>
                  <a:gd name="T7" fmla="*/ 61 h 100"/>
                  <a:gd name="T8" fmla="*/ 46 w 229"/>
                  <a:gd name="T9" fmla="*/ 50 h 100"/>
                  <a:gd name="T10" fmla="*/ 60 w 229"/>
                  <a:gd name="T11" fmla="*/ 41 h 100"/>
                  <a:gd name="T12" fmla="*/ 73 w 229"/>
                  <a:gd name="T13" fmla="*/ 32 h 100"/>
                  <a:gd name="T14" fmla="*/ 87 w 229"/>
                  <a:gd name="T15" fmla="*/ 25 h 100"/>
                  <a:gd name="T16" fmla="*/ 102 w 229"/>
                  <a:gd name="T17" fmla="*/ 17 h 100"/>
                  <a:gd name="T18" fmla="*/ 117 w 229"/>
                  <a:gd name="T19" fmla="*/ 12 h 100"/>
                  <a:gd name="T20" fmla="*/ 132 w 229"/>
                  <a:gd name="T21" fmla="*/ 8 h 100"/>
                  <a:gd name="T22" fmla="*/ 140 w 229"/>
                  <a:gd name="T23" fmla="*/ 5 h 100"/>
                  <a:gd name="T24" fmla="*/ 149 w 229"/>
                  <a:gd name="T25" fmla="*/ 3 h 100"/>
                  <a:gd name="T26" fmla="*/ 164 w 229"/>
                  <a:gd name="T27" fmla="*/ 2 h 100"/>
                  <a:gd name="T28" fmla="*/ 181 w 229"/>
                  <a:gd name="T29" fmla="*/ 0 h 100"/>
                  <a:gd name="T30" fmla="*/ 196 w 229"/>
                  <a:gd name="T31" fmla="*/ 0 h 100"/>
                  <a:gd name="T32" fmla="*/ 212 w 229"/>
                  <a:gd name="T33" fmla="*/ 2 h 100"/>
                  <a:gd name="T34" fmla="*/ 229 w 229"/>
                  <a:gd name="T35" fmla="*/ 3 h 100"/>
                  <a:gd name="T36" fmla="*/ 229 w 229"/>
                  <a:gd name="T37" fmla="*/ 11 h 100"/>
                  <a:gd name="T38" fmla="*/ 212 w 229"/>
                  <a:gd name="T39" fmla="*/ 8 h 100"/>
                  <a:gd name="T40" fmla="*/ 196 w 229"/>
                  <a:gd name="T41" fmla="*/ 6 h 100"/>
                  <a:gd name="T42" fmla="*/ 181 w 229"/>
                  <a:gd name="T43" fmla="*/ 6 h 100"/>
                  <a:gd name="T44" fmla="*/ 164 w 229"/>
                  <a:gd name="T45" fmla="*/ 8 h 100"/>
                  <a:gd name="T46" fmla="*/ 149 w 229"/>
                  <a:gd name="T47" fmla="*/ 11 h 100"/>
                  <a:gd name="T48" fmla="*/ 141 w 229"/>
                  <a:gd name="T49" fmla="*/ 12 h 100"/>
                  <a:gd name="T50" fmla="*/ 134 w 229"/>
                  <a:gd name="T51" fmla="*/ 14 h 100"/>
                  <a:gd name="T52" fmla="*/ 119 w 229"/>
                  <a:gd name="T53" fmla="*/ 18 h 100"/>
                  <a:gd name="T54" fmla="*/ 105 w 229"/>
                  <a:gd name="T55" fmla="*/ 23 h 100"/>
                  <a:gd name="T56" fmla="*/ 90 w 229"/>
                  <a:gd name="T57" fmla="*/ 31 h 100"/>
                  <a:gd name="T58" fmla="*/ 76 w 229"/>
                  <a:gd name="T59" fmla="*/ 38 h 100"/>
                  <a:gd name="T60" fmla="*/ 63 w 229"/>
                  <a:gd name="T61" fmla="*/ 46 h 100"/>
                  <a:gd name="T62" fmla="*/ 51 w 229"/>
                  <a:gd name="T63" fmla="*/ 55 h 100"/>
                  <a:gd name="T64" fmla="*/ 37 w 229"/>
                  <a:gd name="T65" fmla="*/ 65 h 100"/>
                  <a:gd name="T66" fmla="*/ 27 w 229"/>
                  <a:gd name="T67" fmla="*/ 76 h 100"/>
                  <a:gd name="T68" fmla="*/ 15 w 229"/>
                  <a:gd name="T69" fmla="*/ 88 h 100"/>
                  <a:gd name="T70" fmla="*/ 4 w 229"/>
                  <a:gd name="T71" fmla="*/ 100 h 100"/>
                  <a:gd name="T72" fmla="*/ 0 w 229"/>
                  <a:gd name="T73" fmla="*/ 9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9" h="100">
                    <a:moveTo>
                      <a:pt x="0" y="95"/>
                    </a:moveTo>
                    <a:lnTo>
                      <a:pt x="10" y="83"/>
                    </a:lnTo>
                    <a:lnTo>
                      <a:pt x="22" y="71"/>
                    </a:lnTo>
                    <a:lnTo>
                      <a:pt x="34" y="61"/>
                    </a:lnTo>
                    <a:lnTo>
                      <a:pt x="46" y="50"/>
                    </a:lnTo>
                    <a:lnTo>
                      <a:pt x="60" y="41"/>
                    </a:lnTo>
                    <a:lnTo>
                      <a:pt x="73" y="32"/>
                    </a:lnTo>
                    <a:lnTo>
                      <a:pt x="87" y="25"/>
                    </a:lnTo>
                    <a:lnTo>
                      <a:pt x="102" y="17"/>
                    </a:lnTo>
                    <a:lnTo>
                      <a:pt x="117" y="12"/>
                    </a:lnTo>
                    <a:lnTo>
                      <a:pt x="132" y="8"/>
                    </a:lnTo>
                    <a:lnTo>
                      <a:pt x="140" y="5"/>
                    </a:lnTo>
                    <a:lnTo>
                      <a:pt x="149" y="3"/>
                    </a:lnTo>
                    <a:lnTo>
                      <a:pt x="164" y="2"/>
                    </a:lnTo>
                    <a:lnTo>
                      <a:pt x="181" y="0"/>
                    </a:lnTo>
                    <a:lnTo>
                      <a:pt x="196" y="0"/>
                    </a:lnTo>
                    <a:lnTo>
                      <a:pt x="212" y="2"/>
                    </a:lnTo>
                    <a:lnTo>
                      <a:pt x="229" y="3"/>
                    </a:lnTo>
                    <a:lnTo>
                      <a:pt x="229" y="11"/>
                    </a:lnTo>
                    <a:lnTo>
                      <a:pt x="212" y="8"/>
                    </a:lnTo>
                    <a:lnTo>
                      <a:pt x="196" y="6"/>
                    </a:lnTo>
                    <a:lnTo>
                      <a:pt x="181" y="6"/>
                    </a:lnTo>
                    <a:lnTo>
                      <a:pt x="164" y="8"/>
                    </a:lnTo>
                    <a:lnTo>
                      <a:pt x="149" y="11"/>
                    </a:lnTo>
                    <a:lnTo>
                      <a:pt x="141" y="12"/>
                    </a:lnTo>
                    <a:lnTo>
                      <a:pt x="134" y="14"/>
                    </a:lnTo>
                    <a:lnTo>
                      <a:pt x="119" y="18"/>
                    </a:lnTo>
                    <a:lnTo>
                      <a:pt x="105" y="23"/>
                    </a:lnTo>
                    <a:lnTo>
                      <a:pt x="90" y="31"/>
                    </a:lnTo>
                    <a:lnTo>
                      <a:pt x="76" y="38"/>
                    </a:lnTo>
                    <a:lnTo>
                      <a:pt x="63" y="46"/>
                    </a:lnTo>
                    <a:lnTo>
                      <a:pt x="51" y="55"/>
                    </a:lnTo>
                    <a:lnTo>
                      <a:pt x="37" y="65"/>
                    </a:lnTo>
                    <a:lnTo>
                      <a:pt x="27" y="76"/>
                    </a:lnTo>
                    <a:lnTo>
                      <a:pt x="15" y="88"/>
                    </a:lnTo>
                    <a:lnTo>
                      <a:pt x="4" y="10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09" name="Oval 1605"/>
              <p:cNvSpPr>
                <a:spLocks noChangeArrowheads="1"/>
              </p:cNvSpPr>
              <p:nvPr/>
            </p:nvSpPr>
            <p:spPr bwMode="auto">
              <a:xfrm>
                <a:off x="4570" y="1335"/>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0" name="Oval 1606"/>
              <p:cNvSpPr>
                <a:spLocks noChangeArrowheads="1"/>
              </p:cNvSpPr>
              <p:nvPr/>
            </p:nvSpPr>
            <p:spPr bwMode="auto">
              <a:xfrm>
                <a:off x="4457" y="1380"/>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1" name="Freeform 1607"/>
              <p:cNvSpPr>
                <a:spLocks/>
              </p:cNvSpPr>
              <p:nvPr/>
            </p:nvSpPr>
            <p:spPr bwMode="auto">
              <a:xfrm>
                <a:off x="4392" y="1091"/>
                <a:ext cx="43" cy="64"/>
              </a:xfrm>
              <a:custGeom>
                <a:avLst/>
                <a:gdLst>
                  <a:gd name="T0" fmla="*/ 6 w 86"/>
                  <a:gd name="T1" fmla="*/ 0 h 128"/>
                  <a:gd name="T2" fmla="*/ 18 w 86"/>
                  <a:gd name="T3" fmla="*/ 37 h 128"/>
                  <a:gd name="T4" fmla="*/ 25 w 86"/>
                  <a:gd name="T5" fmla="*/ 55 h 128"/>
                  <a:gd name="T6" fmla="*/ 28 w 86"/>
                  <a:gd name="T7" fmla="*/ 65 h 128"/>
                  <a:gd name="T8" fmla="*/ 33 w 86"/>
                  <a:gd name="T9" fmla="*/ 74 h 128"/>
                  <a:gd name="T10" fmla="*/ 37 w 86"/>
                  <a:gd name="T11" fmla="*/ 82 h 128"/>
                  <a:gd name="T12" fmla="*/ 42 w 86"/>
                  <a:gd name="T13" fmla="*/ 91 h 128"/>
                  <a:gd name="T14" fmla="*/ 48 w 86"/>
                  <a:gd name="T15" fmla="*/ 98 h 128"/>
                  <a:gd name="T16" fmla="*/ 54 w 86"/>
                  <a:gd name="T17" fmla="*/ 104 h 128"/>
                  <a:gd name="T18" fmla="*/ 60 w 86"/>
                  <a:gd name="T19" fmla="*/ 110 h 128"/>
                  <a:gd name="T20" fmla="*/ 68 w 86"/>
                  <a:gd name="T21" fmla="*/ 115 h 128"/>
                  <a:gd name="T22" fmla="*/ 77 w 86"/>
                  <a:gd name="T23" fmla="*/ 119 h 128"/>
                  <a:gd name="T24" fmla="*/ 86 w 86"/>
                  <a:gd name="T25" fmla="*/ 122 h 128"/>
                  <a:gd name="T26" fmla="*/ 84 w 86"/>
                  <a:gd name="T27" fmla="*/ 128 h 128"/>
                  <a:gd name="T28" fmla="*/ 75 w 86"/>
                  <a:gd name="T29" fmla="*/ 125 h 128"/>
                  <a:gd name="T30" fmla="*/ 65 w 86"/>
                  <a:gd name="T31" fmla="*/ 121 h 128"/>
                  <a:gd name="T32" fmla="*/ 57 w 86"/>
                  <a:gd name="T33" fmla="*/ 115 h 128"/>
                  <a:gd name="T34" fmla="*/ 50 w 86"/>
                  <a:gd name="T35" fmla="*/ 109 h 128"/>
                  <a:gd name="T36" fmla="*/ 42 w 86"/>
                  <a:gd name="T37" fmla="*/ 103 h 128"/>
                  <a:gd name="T38" fmla="*/ 37 w 86"/>
                  <a:gd name="T39" fmla="*/ 94 h 128"/>
                  <a:gd name="T40" fmla="*/ 31 w 86"/>
                  <a:gd name="T41" fmla="*/ 85 h 128"/>
                  <a:gd name="T42" fmla="*/ 27 w 86"/>
                  <a:gd name="T43" fmla="*/ 77 h 128"/>
                  <a:gd name="T44" fmla="*/ 22 w 86"/>
                  <a:gd name="T45" fmla="*/ 67 h 128"/>
                  <a:gd name="T46" fmla="*/ 19 w 86"/>
                  <a:gd name="T47" fmla="*/ 58 h 128"/>
                  <a:gd name="T48" fmla="*/ 12 w 86"/>
                  <a:gd name="T49" fmla="*/ 38 h 128"/>
                  <a:gd name="T50" fmla="*/ 0 w 86"/>
                  <a:gd name="T51" fmla="*/ 2 h 128"/>
                  <a:gd name="T52" fmla="*/ 6 w 86"/>
                  <a:gd name="T5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128">
                    <a:moveTo>
                      <a:pt x="6" y="0"/>
                    </a:moveTo>
                    <a:lnTo>
                      <a:pt x="18" y="37"/>
                    </a:lnTo>
                    <a:lnTo>
                      <a:pt x="25" y="55"/>
                    </a:lnTo>
                    <a:lnTo>
                      <a:pt x="28" y="65"/>
                    </a:lnTo>
                    <a:lnTo>
                      <a:pt x="33" y="74"/>
                    </a:lnTo>
                    <a:lnTo>
                      <a:pt x="37" y="82"/>
                    </a:lnTo>
                    <a:lnTo>
                      <a:pt x="42" y="91"/>
                    </a:lnTo>
                    <a:lnTo>
                      <a:pt x="48" y="98"/>
                    </a:lnTo>
                    <a:lnTo>
                      <a:pt x="54" y="104"/>
                    </a:lnTo>
                    <a:lnTo>
                      <a:pt x="60" y="110"/>
                    </a:lnTo>
                    <a:lnTo>
                      <a:pt x="68" y="115"/>
                    </a:lnTo>
                    <a:lnTo>
                      <a:pt x="77" y="119"/>
                    </a:lnTo>
                    <a:lnTo>
                      <a:pt x="86" y="122"/>
                    </a:lnTo>
                    <a:lnTo>
                      <a:pt x="84" y="128"/>
                    </a:lnTo>
                    <a:lnTo>
                      <a:pt x="75" y="125"/>
                    </a:lnTo>
                    <a:lnTo>
                      <a:pt x="65" y="121"/>
                    </a:lnTo>
                    <a:lnTo>
                      <a:pt x="57" y="115"/>
                    </a:lnTo>
                    <a:lnTo>
                      <a:pt x="50" y="109"/>
                    </a:lnTo>
                    <a:lnTo>
                      <a:pt x="42" y="103"/>
                    </a:lnTo>
                    <a:lnTo>
                      <a:pt x="37" y="94"/>
                    </a:lnTo>
                    <a:lnTo>
                      <a:pt x="31" y="85"/>
                    </a:lnTo>
                    <a:lnTo>
                      <a:pt x="27" y="77"/>
                    </a:lnTo>
                    <a:lnTo>
                      <a:pt x="22" y="67"/>
                    </a:lnTo>
                    <a:lnTo>
                      <a:pt x="19" y="58"/>
                    </a:lnTo>
                    <a:lnTo>
                      <a:pt x="12" y="38"/>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2" name="Oval 1608"/>
              <p:cNvSpPr>
                <a:spLocks noChangeArrowheads="1"/>
              </p:cNvSpPr>
              <p:nvPr/>
            </p:nvSpPr>
            <p:spPr bwMode="auto">
              <a:xfrm>
                <a:off x="4433" y="1152"/>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3" name="Oval 1609"/>
              <p:cNvSpPr>
                <a:spLocks noChangeArrowheads="1"/>
              </p:cNvSpPr>
              <p:nvPr/>
            </p:nvSpPr>
            <p:spPr bwMode="auto">
              <a:xfrm>
                <a:off x="4392" y="1089"/>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4" name="Freeform 1610"/>
              <p:cNvSpPr>
                <a:spLocks/>
              </p:cNvSpPr>
              <p:nvPr/>
            </p:nvSpPr>
            <p:spPr bwMode="auto">
              <a:xfrm>
                <a:off x="4613" y="1371"/>
                <a:ext cx="47" cy="114"/>
              </a:xfrm>
              <a:custGeom>
                <a:avLst/>
                <a:gdLst>
                  <a:gd name="T0" fmla="*/ 66 w 94"/>
                  <a:gd name="T1" fmla="*/ 1 h 227"/>
                  <a:gd name="T2" fmla="*/ 72 w 94"/>
                  <a:gd name="T3" fmla="*/ 9 h 227"/>
                  <a:gd name="T4" fmla="*/ 77 w 94"/>
                  <a:gd name="T5" fmla="*/ 16 h 227"/>
                  <a:gd name="T6" fmla="*/ 80 w 94"/>
                  <a:gd name="T7" fmla="*/ 21 h 227"/>
                  <a:gd name="T8" fmla="*/ 81 w 94"/>
                  <a:gd name="T9" fmla="*/ 24 h 227"/>
                  <a:gd name="T10" fmla="*/ 83 w 94"/>
                  <a:gd name="T11" fmla="*/ 28 h 227"/>
                  <a:gd name="T12" fmla="*/ 83 w 94"/>
                  <a:gd name="T13" fmla="*/ 31 h 227"/>
                  <a:gd name="T14" fmla="*/ 89 w 94"/>
                  <a:gd name="T15" fmla="*/ 69 h 227"/>
                  <a:gd name="T16" fmla="*/ 92 w 94"/>
                  <a:gd name="T17" fmla="*/ 86 h 227"/>
                  <a:gd name="T18" fmla="*/ 94 w 94"/>
                  <a:gd name="T19" fmla="*/ 102 h 227"/>
                  <a:gd name="T20" fmla="*/ 94 w 94"/>
                  <a:gd name="T21" fmla="*/ 111 h 227"/>
                  <a:gd name="T22" fmla="*/ 92 w 94"/>
                  <a:gd name="T23" fmla="*/ 120 h 227"/>
                  <a:gd name="T24" fmla="*/ 90 w 94"/>
                  <a:gd name="T25" fmla="*/ 138 h 227"/>
                  <a:gd name="T26" fmla="*/ 84 w 94"/>
                  <a:gd name="T27" fmla="*/ 158 h 227"/>
                  <a:gd name="T28" fmla="*/ 77 w 94"/>
                  <a:gd name="T29" fmla="*/ 180 h 227"/>
                  <a:gd name="T30" fmla="*/ 72 w 94"/>
                  <a:gd name="T31" fmla="*/ 190 h 227"/>
                  <a:gd name="T32" fmla="*/ 68 w 94"/>
                  <a:gd name="T33" fmla="*/ 197 h 227"/>
                  <a:gd name="T34" fmla="*/ 57 w 94"/>
                  <a:gd name="T35" fmla="*/ 211 h 227"/>
                  <a:gd name="T36" fmla="*/ 48 w 94"/>
                  <a:gd name="T37" fmla="*/ 218 h 227"/>
                  <a:gd name="T38" fmla="*/ 44 w 94"/>
                  <a:gd name="T39" fmla="*/ 223 h 227"/>
                  <a:gd name="T40" fmla="*/ 32 w 94"/>
                  <a:gd name="T41" fmla="*/ 226 h 227"/>
                  <a:gd name="T42" fmla="*/ 23 w 94"/>
                  <a:gd name="T43" fmla="*/ 227 h 227"/>
                  <a:gd name="T44" fmla="*/ 17 w 94"/>
                  <a:gd name="T45" fmla="*/ 226 h 227"/>
                  <a:gd name="T46" fmla="*/ 14 w 94"/>
                  <a:gd name="T47" fmla="*/ 224 h 227"/>
                  <a:gd name="T48" fmla="*/ 12 w 94"/>
                  <a:gd name="T49" fmla="*/ 223 h 227"/>
                  <a:gd name="T50" fmla="*/ 11 w 94"/>
                  <a:gd name="T51" fmla="*/ 221 h 227"/>
                  <a:gd name="T52" fmla="*/ 7 w 94"/>
                  <a:gd name="T53" fmla="*/ 217 h 227"/>
                  <a:gd name="T54" fmla="*/ 3 w 94"/>
                  <a:gd name="T55" fmla="*/ 206 h 227"/>
                  <a:gd name="T56" fmla="*/ 1 w 94"/>
                  <a:gd name="T57" fmla="*/ 194 h 227"/>
                  <a:gd name="T58" fmla="*/ 0 w 94"/>
                  <a:gd name="T59" fmla="*/ 183 h 227"/>
                  <a:gd name="T60" fmla="*/ 0 w 94"/>
                  <a:gd name="T61" fmla="*/ 173 h 227"/>
                  <a:gd name="T62" fmla="*/ 0 w 94"/>
                  <a:gd name="T63" fmla="*/ 162 h 227"/>
                  <a:gd name="T64" fmla="*/ 0 w 94"/>
                  <a:gd name="T65" fmla="*/ 152 h 227"/>
                  <a:gd name="T66" fmla="*/ 1 w 94"/>
                  <a:gd name="T67" fmla="*/ 131 h 227"/>
                  <a:gd name="T68" fmla="*/ 4 w 94"/>
                  <a:gd name="T69" fmla="*/ 111 h 227"/>
                  <a:gd name="T70" fmla="*/ 6 w 94"/>
                  <a:gd name="T71" fmla="*/ 87 h 227"/>
                  <a:gd name="T72" fmla="*/ 7 w 94"/>
                  <a:gd name="T73" fmla="*/ 75 h 227"/>
                  <a:gd name="T74" fmla="*/ 9 w 94"/>
                  <a:gd name="T75" fmla="*/ 63 h 227"/>
                  <a:gd name="T76" fmla="*/ 11 w 94"/>
                  <a:gd name="T77" fmla="*/ 52 h 227"/>
                  <a:gd name="T78" fmla="*/ 12 w 94"/>
                  <a:gd name="T79" fmla="*/ 48 h 227"/>
                  <a:gd name="T80" fmla="*/ 15 w 94"/>
                  <a:gd name="T81" fmla="*/ 42 h 227"/>
                  <a:gd name="T82" fmla="*/ 20 w 94"/>
                  <a:gd name="T83" fmla="*/ 31 h 227"/>
                  <a:gd name="T84" fmla="*/ 26 w 94"/>
                  <a:gd name="T85" fmla="*/ 21 h 227"/>
                  <a:gd name="T86" fmla="*/ 30 w 94"/>
                  <a:gd name="T87" fmla="*/ 15 h 227"/>
                  <a:gd name="T88" fmla="*/ 36 w 94"/>
                  <a:gd name="T89" fmla="*/ 9 h 227"/>
                  <a:gd name="T90" fmla="*/ 41 w 94"/>
                  <a:gd name="T91" fmla="*/ 6 h 227"/>
                  <a:gd name="T92" fmla="*/ 44 w 94"/>
                  <a:gd name="T93" fmla="*/ 3 h 227"/>
                  <a:gd name="T94" fmla="*/ 48 w 94"/>
                  <a:gd name="T95" fmla="*/ 1 h 227"/>
                  <a:gd name="T96" fmla="*/ 51 w 94"/>
                  <a:gd name="T97" fmla="*/ 0 h 227"/>
                  <a:gd name="T98" fmla="*/ 57 w 94"/>
                  <a:gd name="T99" fmla="*/ 0 h 227"/>
                  <a:gd name="T100" fmla="*/ 66 w 94"/>
                  <a:gd name="T101" fmla="*/ 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227">
                    <a:moveTo>
                      <a:pt x="66" y="1"/>
                    </a:moveTo>
                    <a:lnTo>
                      <a:pt x="72" y="9"/>
                    </a:lnTo>
                    <a:lnTo>
                      <a:pt x="77" y="16"/>
                    </a:lnTo>
                    <a:lnTo>
                      <a:pt x="80" y="21"/>
                    </a:lnTo>
                    <a:lnTo>
                      <a:pt x="81" y="24"/>
                    </a:lnTo>
                    <a:lnTo>
                      <a:pt x="83" y="28"/>
                    </a:lnTo>
                    <a:lnTo>
                      <a:pt x="83" y="31"/>
                    </a:lnTo>
                    <a:lnTo>
                      <a:pt x="89" y="69"/>
                    </a:lnTo>
                    <a:lnTo>
                      <a:pt x="92" y="86"/>
                    </a:lnTo>
                    <a:lnTo>
                      <a:pt x="94" y="102"/>
                    </a:lnTo>
                    <a:lnTo>
                      <a:pt x="94" y="111"/>
                    </a:lnTo>
                    <a:lnTo>
                      <a:pt x="92" y="120"/>
                    </a:lnTo>
                    <a:lnTo>
                      <a:pt x="90" y="138"/>
                    </a:lnTo>
                    <a:lnTo>
                      <a:pt x="84" y="158"/>
                    </a:lnTo>
                    <a:lnTo>
                      <a:pt x="77" y="180"/>
                    </a:lnTo>
                    <a:lnTo>
                      <a:pt x="72" y="190"/>
                    </a:lnTo>
                    <a:lnTo>
                      <a:pt x="68" y="197"/>
                    </a:lnTo>
                    <a:lnTo>
                      <a:pt x="57" y="211"/>
                    </a:lnTo>
                    <a:lnTo>
                      <a:pt x="48" y="218"/>
                    </a:lnTo>
                    <a:lnTo>
                      <a:pt x="44" y="223"/>
                    </a:lnTo>
                    <a:lnTo>
                      <a:pt x="32" y="226"/>
                    </a:lnTo>
                    <a:lnTo>
                      <a:pt x="23" y="227"/>
                    </a:lnTo>
                    <a:lnTo>
                      <a:pt x="17" y="226"/>
                    </a:lnTo>
                    <a:lnTo>
                      <a:pt x="14" y="224"/>
                    </a:lnTo>
                    <a:lnTo>
                      <a:pt x="12" y="223"/>
                    </a:lnTo>
                    <a:lnTo>
                      <a:pt x="11" y="221"/>
                    </a:lnTo>
                    <a:lnTo>
                      <a:pt x="7" y="217"/>
                    </a:lnTo>
                    <a:lnTo>
                      <a:pt x="3" y="206"/>
                    </a:lnTo>
                    <a:lnTo>
                      <a:pt x="1" y="194"/>
                    </a:lnTo>
                    <a:lnTo>
                      <a:pt x="0" y="183"/>
                    </a:lnTo>
                    <a:lnTo>
                      <a:pt x="0" y="173"/>
                    </a:lnTo>
                    <a:lnTo>
                      <a:pt x="0" y="162"/>
                    </a:lnTo>
                    <a:lnTo>
                      <a:pt x="0" y="152"/>
                    </a:lnTo>
                    <a:lnTo>
                      <a:pt x="1" y="131"/>
                    </a:lnTo>
                    <a:lnTo>
                      <a:pt x="4" y="111"/>
                    </a:lnTo>
                    <a:lnTo>
                      <a:pt x="6" y="87"/>
                    </a:lnTo>
                    <a:lnTo>
                      <a:pt x="7" y="75"/>
                    </a:lnTo>
                    <a:lnTo>
                      <a:pt x="9" y="63"/>
                    </a:lnTo>
                    <a:lnTo>
                      <a:pt x="11" y="52"/>
                    </a:lnTo>
                    <a:lnTo>
                      <a:pt x="12" y="48"/>
                    </a:lnTo>
                    <a:lnTo>
                      <a:pt x="15" y="42"/>
                    </a:lnTo>
                    <a:lnTo>
                      <a:pt x="20" y="31"/>
                    </a:lnTo>
                    <a:lnTo>
                      <a:pt x="26" y="21"/>
                    </a:lnTo>
                    <a:lnTo>
                      <a:pt x="30" y="15"/>
                    </a:lnTo>
                    <a:lnTo>
                      <a:pt x="36" y="9"/>
                    </a:lnTo>
                    <a:lnTo>
                      <a:pt x="41" y="6"/>
                    </a:lnTo>
                    <a:lnTo>
                      <a:pt x="44" y="3"/>
                    </a:lnTo>
                    <a:lnTo>
                      <a:pt x="48" y="1"/>
                    </a:lnTo>
                    <a:lnTo>
                      <a:pt x="51" y="0"/>
                    </a:lnTo>
                    <a:lnTo>
                      <a:pt x="57" y="0"/>
                    </a:lnTo>
                    <a:lnTo>
                      <a:pt x="66" y="1"/>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5" name="Freeform 1611"/>
              <p:cNvSpPr>
                <a:spLocks/>
              </p:cNvSpPr>
              <p:nvPr/>
            </p:nvSpPr>
            <p:spPr bwMode="auto">
              <a:xfrm>
                <a:off x="4613" y="1370"/>
                <a:ext cx="55" cy="127"/>
              </a:xfrm>
              <a:custGeom>
                <a:avLst/>
                <a:gdLst>
                  <a:gd name="T0" fmla="*/ 69 w 110"/>
                  <a:gd name="T1" fmla="*/ 3 h 255"/>
                  <a:gd name="T2" fmla="*/ 72 w 110"/>
                  <a:gd name="T3" fmla="*/ 5 h 255"/>
                  <a:gd name="T4" fmla="*/ 77 w 110"/>
                  <a:gd name="T5" fmla="*/ 6 h 255"/>
                  <a:gd name="T6" fmla="*/ 83 w 110"/>
                  <a:gd name="T7" fmla="*/ 12 h 255"/>
                  <a:gd name="T8" fmla="*/ 89 w 110"/>
                  <a:gd name="T9" fmla="*/ 18 h 255"/>
                  <a:gd name="T10" fmla="*/ 94 w 110"/>
                  <a:gd name="T11" fmla="*/ 24 h 255"/>
                  <a:gd name="T12" fmla="*/ 97 w 110"/>
                  <a:gd name="T13" fmla="*/ 35 h 255"/>
                  <a:gd name="T14" fmla="*/ 100 w 110"/>
                  <a:gd name="T15" fmla="*/ 47 h 255"/>
                  <a:gd name="T16" fmla="*/ 106 w 110"/>
                  <a:gd name="T17" fmla="*/ 70 h 255"/>
                  <a:gd name="T18" fmla="*/ 107 w 110"/>
                  <a:gd name="T19" fmla="*/ 80 h 255"/>
                  <a:gd name="T20" fmla="*/ 109 w 110"/>
                  <a:gd name="T21" fmla="*/ 92 h 255"/>
                  <a:gd name="T22" fmla="*/ 110 w 110"/>
                  <a:gd name="T23" fmla="*/ 104 h 255"/>
                  <a:gd name="T24" fmla="*/ 110 w 110"/>
                  <a:gd name="T25" fmla="*/ 116 h 255"/>
                  <a:gd name="T26" fmla="*/ 110 w 110"/>
                  <a:gd name="T27" fmla="*/ 128 h 255"/>
                  <a:gd name="T28" fmla="*/ 110 w 110"/>
                  <a:gd name="T29" fmla="*/ 139 h 255"/>
                  <a:gd name="T30" fmla="*/ 107 w 110"/>
                  <a:gd name="T31" fmla="*/ 163 h 255"/>
                  <a:gd name="T32" fmla="*/ 104 w 110"/>
                  <a:gd name="T33" fmla="*/ 173 h 255"/>
                  <a:gd name="T34" fmla="*/ 100 w 110"/>
                  <a:gd name="T35" fmla="*/ 185 h 255"/>
                  <a:gd name="T36" fmla="*/ 95 w 110"/>
                  <a:gd name="T37" fmla="*/ 196 h 255"/>
                  <a:gd name="T38" fmla="*/ 90 w 110"/>
                  <a:gd name="T39" fmla="*/ 207 h 255"/>
                  <a:gd name="T40" fmla="*/ 80 w 110"/>
                  <a:gd name="T41" fmla="*/ 225 h 255"/>
                  <a:gd name="T42" fmla="*/ 75 w 110"/>
                  <a:gd name="T43" fmla="*/ 235 h 255"/>
                  <a:gd name="T44" fmla="*/ 72 w 110"/>
                  <a:gd name="T45" fmla="*/ 240 h 255"/>
                  <a:gd name="T46" fmla="*/ 69 w 110"/>
                  <a:gd name="T47" fmla="*/ 243 h 255"/>
                  <a:gd name="T48" fmla="*/ 62 w 110"/>
                  <a:gd name="T49" fmla="*/ 250 h 255"/>
                  <a:gd name="T50" fmla="*/ 59 w 110"/>
                  <a:gd name="T51" fmla="*/ 252 h 255"/>
                  <a:gd name="T52" fmla="*/ 54 w 110"/>
                  <a:gd name="T53" fmla="*/ 255 h 255"/>
                  <a:gd name="T54" fmla="*/ 50 w 110"/>
                  <a:gd name="T55" fmla="*/ 255 h 255"/>
                  <a:gd name="T56" fmla="*/ 47 w 110"/>
                  <a:gd name="T57" fmla="*/ 255 h 255"/>
                  <a:gd name="T58" fmla="*/ 42 w 110"/>
                  <a:gd name="T59" fmla="*/ 253 h 255"/>
                  <a:gd name="T60" fmla="*/ 36 w 110"/>
                  <a:gd name="T61" fmla="*/ 252 h 255"/>
                  <a:gd name="T62" fmla="*/ 33 w 110"/>
                  <a:gd name="T63" fmla="*/ 249 h 255"/>
                  <a:gd name="T64" fmla="*/ 29 w 110"/>
                  <a:gd name="T65" fmla="*/ 246 h 255"/>
                  <a:gd name="T66" fmla="*/ 24 w 110"/>
                  <a:gd name="T67" fmla="*/ 243 h 255"/>
                  <a:gd name="T68" fmla="*/ 21 w 110"/>
                  <a:gd name="T69" fmla="*/ 240 h 255"/>
                  <a:gd name="T70" fmla="*/ 18 w 110"/>
                  <a:gd name="T71" fmla="*/ 237 h 255"/>
                  <a:gd name="T72" fmla="*/ 15 w 110"/>
                  <a:gd name="T73" fmla="*/ 232 h 255"/>
                  <a:gd name="T74" fmla="*/ 11 w 110"/>
                  <a:gd name="T75" fmla="*/ 225 h 255"/>
                  <a:gd name="T76" fmla="*/ 7 w 110"/>
                  <a:gd name="T77" fmla="*/ 217 h 255"/>
                  <a:gd name="T78" fmla="*/ 4 w 110"/>
                  <a:gd name="T79" fmla="*/ 208 h 255"/>
                  <a:gd name="T80" fmla="*/ 3 w 110"/>
                  <a:gd name="T81" fmla="*/ 199 h 255"/>
                  <a:gd name="T82" fmla="*/ 1 w 110"/>
                  <a:gd name="T83" fmla="*/ 190 h 255"/>
                  <a:gd name="T84" fmla="*/ 0 w 110"/>
                  <a:gd name="T85" fmla="*/ 179 h 255"/>
                  <a:gd name="T86" fmla="*/ 0 w 110"/>
                  <a:gd name="T87" fmla="*/ 170 h 255"/>
                  <a:gd name="T88" fmla="*/ 1 w 110"/>
                  <a:gd name="T89" fmla="*/ 151 h 255"/>
                  <a:gd name="T90" fmla="*/ 4 w 110"/>
                  <a:gd name="T91" fmla="*/ 112 h 255"/>
                  <a:gd name="T92" fmla="*/ 7 w 110"/>
                  <a:gd name="T93" fmla="*/ 88 h 255"/>
                  <a:gd name="T94" fmla="*/ 9 w 110"/>
                  <a:gd name="T95" fmla="*/ 76 h 255"/>
                  <a:gd name="T96" fmla="*/ 9 w 110"/>
                  <a:gd name="T97" fmla="*/ 65 h 255"/>
                  <a:gd name="T98" fmla="*/ 12 w 110"/>
                  <a:gd name="T99" fmla="*/ 53 h 255"/>
                  <a:gd name="T100" fmla="*/ 14 w 110"/>
                  <a:gd name="T101" fmla="*/ 48 h 255"/>
                  <a:gd name="T102" fmla="*/ 15 w 110"/>
                  <a:gd name="T103" fmla="*/ 42 h 255"/>
                  <a:gd name="T104" fmla="*/ 20 w 110"/>
                  <a:gd name="T105" fmla="*/ 32 h 255"/>
                  <a:gd name="T106" fmla="*/ 27 w 110"/>
                  <a:gd name="T107" fmla="*/ 21 h 255"/>
                  <a:gd name="T108" fmla="*/ 32 w 110"/>
                  <a:gd name="T109" fmla="*/ 15 h 255"/>
                  <a:gd name="T110" fmla="*/ 36 w 110"/>
                  <a:gd name="T111" fmla="*/ 11 h 255"/>
                  <a:gd name="T112" fmla="*/ 41 w 110"/>
                  <a:gd name="T113" fmla="*/ 6 h 255"/>
                  <a:gd name="T114" fmla="*/ 45 w 110"/>
                  <a:gd name="T115" fmla="*/ 3 h 255"/>
                  <a:gd name="T116" fmla="*/ 53 w 110"/>
                  <a:gd name="T117" fmla="*/ 0 h 255"/>
                  <a:gd name="T118" fmla="*/ 57 w 110"/>
                  <a:gd name="T119" fmla="*/ 0 h 255"/>
                  <a:gd name="T120" fmla="*/ 69 w 110"/>
                  <a:gd name="T121"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255">
                    <a:moveTo>
                      <a:pt x="69" y="3"/>
                    </a:moveTo>
                    <a:lnTo>
                      <a:pt x="72" y="5"/>
                    </a:lnTo>
                    <a:lnTo>
                      <a:pt x="77" y="6"/>
                    </a:lnTo>
                    <a:lnTo>
                      <a:pt x="83" y="12"/>
                    </a:lnTo>
                    <a:lnTo>
                      <a:pt x="89" y="18"/>
                    </a:lnTo>
                    <a:lnTo>
                      <a:pt x="94" y="24"/>
                    </a:lnTo>
                    <a:lnTo>
                      <a:pt x="97" y="35"/>
                    </a:lnTo>
                    <a:lnTo>
                      <a:pt x="100" y="47"/>
                    </a:lnTo>
                    <a:lnTo>
                      <a:pt x="106" y="70"/>
                    </a:lnTo>
                    <a:lnTo>
                      <a:pt x="107" y="80"/>
                    </a:lnTo>
                    <a:lnTo>
                      <a:pt x="109" y="92"/>
                    </a:lnTo>
                    <a:lnTo>
                      <a:pt x="110" y="104"/>
                    </a:lnTo>
                    <a:lnTo>
                      <a:pt x="110" y="116"/>
                    </a:lnTo>
                    <a:lnTo>
                      <a:pt x="110" y="128"/>
                    </a:lnTo>
                    <a:lnTo>
                      <a:pt x="110" y="139"/>
                    </a:lnTo>
                    <a:lnTo>
                      <a:pt x="107" y="163"/>
                    </a:lnTo>
                    <a:lnTo>
                      <a:pt x="104" y="173"/>
                    </a:lnTo>
                    <a:lnTo>
                      <a:pt x="100" y="185"/>
                    </a:lnTo>
                    <a:lnTo>
                      <a:pt x="95" y="196"/>
                    </a:lnTo>
                    <a:lnTo>
                      <a:pt x="90" y="207"/>
                    </a:lnTo>
                    <a:lnTo>
                      <a:pt x="80" y="225"/>
                    </a:lnTo>
                    <a:lnTo>
                      <a:pt x="75" y="235"/>
                    </a:lnTo>
                    <a:lnTo>
                      <a:pt x="72" y="240"/>
                    </a:lnTo>
                    <a:lnTo>
                      <a:pt x="69" y="243"/>
                    </a:lnTo>
                    <a:lnTo>
                      <a:pt x="62" y="250"/>
                    </a:lnTo>
                    <a:lnTo>
                      <a:pt x="59" y="252"/>
                    </a:lnTo>
                    <a:lnTo>
                      <a:pt x="54" y="255"/>
                    </a:lnTo>
                    <a:lnTo>
                      <a:pt x="50" y="255"/>
                    </a:lnTo>
                    <a:lnTo>
                      <a:pt x="47" y="255"/>
                    </a:lnTo>
                    <a:lnTo>
                      <a:pt x="42" y="253"/>
                    </a:lnTo>
                    <a:lnTo>
                      <a:pt x="36" y="252"/>
                    </a:lnTo>
                    <a:lnTo>
                      <a:pt x="33" y="249"/>
                    </a:lnTo>
                    <a:lnTo>
                      <a:pt x="29" y="246"/>
                    </a:lnTo>
                    <a:lnTo>
                      <a:pt x="24" y="243"/>
                    </a:lnTo>
                    <a:lnTo>
                      <a:pt x="21" y="240"/>
                    </a:lnTo>
                    <a:lnTo>
                      <a:pt x="18" y="237"/>
                    </a:lnTo>
                    <a:lnTo>
                      <a:pt x="15" y="232"/>
                    </a:lnTo>
                    <a:lnTo>
                      <a:pt x="11" y="225"/>
                    </a:lnTo>
                    <a:lnTo>
                      <a:pt x="7" y="217"/>
                    </a:lnTo>
                    <a:lnTo>
                      <a:pt x="4" y="208"/>
                    </a:lnTo>
                    <a:lnTo>
                      <a:pt x="3" y="199"/>
                    </a:lnTo>
                    <a:lnTo>
                      <a:pt x="1" y="190"/>
                    </a:lnTo>
                    <a:lnTo>
                      <a:pt x="0" y="179"/>
                    </a:lnTo>
                    <a:lnTo>
                      <a:pt x="0" y="170"/>
                    </a:lnTo>
                    <a:lnTo>
                      <a:pt x="1" y="151"/>
                    </a:lnTo>
                    <a:lnTo>
                      <a:pt x="4" y="112"/>
                    </a:lnTo>
                    <a:lnTo>
                      <a:pt x="7" y="88"/>
                    </a:lnTo>
                    <a:lnTo>
                      <a:pt x="9" y="76"/>
                    </a:lnTo>
                    <a:lnTo>
                      <a:pt x="9" y="65"/>
                    </a:lnTo>
                    <a:lnTo>
                      <a:pt x="12" y="53"/>
                    </a:lnTo>
                    <a:lnTo>
                      <a:pt x="14" y="48"/>
                    </a:lnTo>
                    <a:lnTo>
                      <a:pt x="15" y="42"/>
                    </a:lnTo>
                    <a:lnTo>
                      <a:pt x="20" y="32"/>
                    </a:lnTo>
                    <a:lnTo>
                      <a:pt x="27" y="21"/>
                    </a:lnTo>
                    <a:lnTo>
                      <a:pt x="32" y="15"/>
                    </a:lnTo>
                    <a:lnTo>
                      <a:pt x="36" y="11"/>
                    </a:lnTo>
                    <a:lnTo>
                      <a:pt x="41" y="6"/>
                    </a:lnTo>
                    <a:lnTo>
                      <a:pt x="45" y="3"/>
                    </a:lnTo>
                    <a:lnTo>
                      <a:pt x="53" y="0"/>
                    </a:lnTo>
                    <a:lnTo>
                      <a:pt x="57" y="0"/>
                    </a:lnTo>
                    <a:lnTo>
                      <a:pt x="6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6" name="Freeform 1612"/>
              <p:cNvSpPr>
                <a:spLocks/>
              </p:cNvSpPr>
              <p:nvPr/>
            </p:nvSpPr>
            <p:spPr bwMode="auto">
              <a:xfrm>
                <a:off x="4647" y="1370"/>
                <a:ext cx="14" cy="13"/>
              </a:xfrm>
              <a:custGeom>
                <a:avLst/>
                <a:gdLst>
                  <a:gd name="T0" fmla="*/ 3 w 27"/>
                  <a:gd name="T1" fmla="*/ 0 h 26"/>
                  <a:gd name="T2" fmla="*/ 6 w 27"/>
                  <a:gd name="T3" fmla="*/ 2 h 26"/>
                  <a:gd name="T4" fmla="*/ 10 w 27"/>
                  <a:gd name="T5" fmla="*/ 3 h 26"/>
                  <a:gd name="T6" fmla="*/ 18 w 27"/>
                  <a:gd name="T7" fmla="*/ 9 h 26"/>
                  <a:gd name="T8" fmla="*/ 24 w 27"/>
                  <a:gd name="T9" fmla="*/ 17 h 26"/>
                  <a:gd name="T10" fmla="*/ 27 w 27"/>
                  <a:gd name="T11" fmla="*/ 23 h 26"/>
                  <a:gd name="T12" fmla="*/ 22 w 27"/>
                  <a:gd name="T13" fmla="*/ 26 h 26"/>
                  <a:gd name="T14" fmla="*/ 18 w 27"/>
                  <a:gd name="T15" fmla="*/ 20 h 26"/>
                  <a:gd name="T16" fmla="*/ 13 w 27"/>
                  <a:gd name="T17" fmla="*/ 14 h 26"/>
                  <a:gd name="T18" fmla="*/ 6 w 27"/>
                  <a:gd name="T19" fmla="*/ 9 h 26"/>
                  <a:gd name="T20" fmla="*/ 3 w 27"/>
                  <a:gd name="T21" fmla="*/ 8 h 26"/>
                  <a:gd name="T22" fmla="*/ 0 w 27"/>
                  <a:gd name="T23" fmla="*/ 6 h 26"/>
                  <a:gd name="T24" fmla="*/ 3 w 27"/>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6">
                    <a:moveTo>
                      <a:pt x="3" y="0"/>
                    </a:moveTo>
                    <a:lnTo>
                      <a:pt x="6" y="2"/>
                    </a:lnTo>
                    <a:lnTo>
                      <a:pt x="10" y="3"/>
                    </a:lnTo>
                    <a:lnTo>
                      <a:pt x="18" y="9"/>
                    </a:lnTo>
                    <a:lnTo>
                      <a:pt x="24" y="17"/>
                    </a:lnTo>
                    <a:lnTo>
                      <a:pt x="27" y="23"/>
                    </a:lnTo>
                    <a:lnTo>
                      <a:pt x="22" y="26"/>
                    </a:lnTo>
                    <a:lnTo>
                      <a:pt x="18" y="20"/>
                    </a:lnTo>
                    <a:lnTo>
                      <a:pt x="13" y="14"/>
                    </a:lnTo>
                    <a:lnTo>
                      <a:pt x="6" y="9"/>
                    </a:lnTo>
                    <a:lnTo>
                      <a:pt x="3"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7" name="Freeform 1613"/>
              <p:cNvSpPr>
                <a:spLocks/>
              </p:cNvSpPr>
              <p:nvPr/>
            </p:nvSpPr>
            <p:spPr bwMode="auto">
              <a:xfrm>
                <a:off x="4657" y="1382"/>
                <a:ext cx="13" cy="92"/>
              </a:xfrm>
              <a:custGeom>
                <a:avLst/>
                <a:gdLst>
                  <a:gd name="T0" fmla="*/ 10 w 26"/>
                  <a:gd name="T1" fmla="*/ 0 h 184"/>
                  <a:gd name="T2" fmla="*/ 13 w 26"/>
                  <a:gd name="T3" fmla="*/ 11 h 184"/>
                  <a:gd name="T4" fmla="*/ 16 w 26"/>
                  <a:gd name="T5" fmla="*/ 21 h 184"/>
                  <a:gd name="T6" fmla="*/ 22 w 26"/>
                  <a:gd name="T7" fmla="*/ 44 h 184"/>
                  <a:gd name="T8" fmla="*/ 23 w 26"/>
                  <a:gd name="T9" fmla="*/ 56 h 184"/>
                  <a:gd name="T10" fmla="*/ 25 w 26"/>
                  <a:gd name="T11" fmla="*/ 68 h 184"/>
                  <a:gd name="T12" fmla="*/ 26 w 26"/>
                  <a:gd name="T13" fmla="*/ 80 h 184"/>
                  <a:gd name="T14" fmla="*/ 26 w 26"/>
                  <a:gd name="T15" fmla="*/ 92 h 184"/>
                  <a:gd name="T16" fmla="*/ 26 w 26"/>
                  <a:gd name="T17" fmla="*/ 104 h 184"/>
                  <a:gd name="T18" fmla="*/ 26 w 26"/>
                  <a:gd name="T19" fmla="*/ 116 h 184"/>
                  <a:gd name="T20" fmla="*/ 23 w 26"/>
                  <a:gd name="T21" fmla="*/ 139 h 184"/>
                  <a:gd name="T22" fmla="*/ 20 w 26"/>
                  <a:gd name="T23" fmla="*/ 151 h 184"/>
                  <a:gd name="T24" fmla="*/ 16 w 26"/>
                  <a:gd name="T25" fmla="*/ 163 h 184"/>
                  <a:gd name="T26" fmla="*/ 11 w 26"/>
                  <a:gd name="T27" fmla="*/ 174 h 184"/>
                  <a:gd name="T28" fmla="*/ 7 w 26"/>
                  <a:gd name="T29" fmla="*/ 184 h 184"/>
                  <a:gd name="T30" fmla="*/ 0 w 26"/>
                  <a:gd name="T31" fmla="*/ 181 h 184"/>
                  <a:gd name="T32" fmla="*/ 5 w 26"/>
                  <a:gd name="T33" fmla="*/ 171 h 184"/>
                  <a:gd name="T34" fmla="*/ 10 w 26"/>
                  <a:gd name="T35" fmla="*/ 160 h 184"/>
                  <a:gd name="T36" fmla="*/ 14 w 26"/>
                  <a:gd name="T37" fmla="*/ 149 h 184"/>
                  <a:gd name="T38" fmla="*/ 17 w 26"/>
                  <a:gd name="T39" fmla="*/ 139 h 184"/>
                  <a:gd name="T40" fmla="*/ 20 w 26"/>
                  <a:gd name="T41" fmla="*/ 115 h 184"/>
                  <a:gd name="T42" fmla="*/ 20 w 26"/>
                  <a:gd name="T43" fmla="*/ 104 h 184"/>
                  <a:gd name="T44" fmla="*/ 20 w 26"/>
                  <a:gd name="T45" fmla="*/ 92 h 184"/>
                  <a:gd name="T46" fmla="*/ 20 w 26"/>
                  <a:gd name="T47" fmla="*/ 80 h 184"/>
                  <a:gd name="T48" fmla="*/ 19 w 26"/>
                  <a:gd name="T49" fmla="*/ 68 h 184"/>
                  <a:gd name="T50" fmla="*/ 17 w 26"/>
                  <a:gd name="T51" fmla="*/ 58 h 184"/>
                  <a:gd name="T52" fmla="*/ 16 w 26"/>
                  <a:gd name="T53" fmla="*/ 46 h 184"/>
                  <a:gd name="T54" fmla="*/ 10 w 26"/>
                  <a:gd name="T55" fmla="*/ 23 h 184"/>
                  <a:gd name="T56" fmla="*/ 7 w 26"/>
                  <a:gd name="T57" fmla="*/ 12 h 184"/>
                  <a:gd name="T58" fmla="*/ 3 w 26"/>
                  <a:gd name="T59" fmla="*/ 2 h 184"/>
                  <a:gd name="T60" fmla="*/ 10 w 26"/>
                  <a:gd name="T6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184">
                    <a:moveTo>
                      <a:pt x="10" y="0"/>
                    </a:moveTo>
                    <a:lnTo>
                      <a:pt x="13" y="11"/>
                    </a:lnTo>
                    <a:lnTo>
                      <a:pt x="16" y="21"/>
                    </a:lnTo>
                    <a:lnTo>
                      <a:pt x="22" y="44"/>
                    </a:lnTo>
                    <a:lnTo>
                      <a:pt x="23" y="56"/>
                    </a:lnTo>
                    <a:lnTo>
                      <a:pt x="25" y="68"/>
                    </a:lnTo>
                    <a:lnTo>
                      <a:pt x="26" y="80"/>
                    </a:lnTo>
                    <a:lnTo>
                      <a:pt x="26" y="92"/>
                    </a:lnTo>
                    <a:lnTo>
                      <a:pt x="26" y="104"/>
                    </a:lnTo>
                    <a:lnTo>
                      <a:pt x="26" y="116"/>
                    </a:lnTo>
                    <a:lnTo>
                      <a:pt x="23" y="139"/>
                    </a:lnTo>
                    <a:lnTo>
                      <a:pt x="20" y="151"/>
                    </a:lnTo>
                    <a:lnTo>
                      <a:pt x="16" y="163"/>
                    </a:lnTo>
                    <a:lnTo>
                      <a:pt x="11" y="174"/>
                    </a:lnTo>
                    <a:lnTo>
                      <a:pt x="7" y="184"/>
                    </a:lnTo>
                    <a:lnTo>
                      <a:pt x="0" y="181"/>
                    </a:lnTo>
                    <a:lnTo>
                      <a:pt x="5" y="171"/>
                    </a:lnTo>
                    <a:lnTo>
                      <a:pt x="10" y="160"/>
                    </a:lnTo>
                    <a:lnTo>
                      <a:pt x="14" y="149"/>
                    </a:lnTo>
                    <a:lnTo>
                      <a:pt x="17" y="139"/>
                    </a:lnTo>
                    <a:lnTo>
                      <a:pt x="20" y="115"/>
                    </a:lnTo>
                    <a:lnTo>
                      <a:pt x="20" y="104"/>
                    </a:lnTo>
                    <a:lnTo>
                      <a:pt x="20" y="92"/>
                    </a:lnTo>
                    <a:lnTo>
                      <a:pt x="20" y="80"/>
                    </a:lnTo>
                    <a:lnTo>
                      <a:pt x="19" y="68"/>
                    </a:lnTo>
                    <a:lnTo>
                      <a:pt x="17" y="58"/>
                    </a:lnTo>
                    <a:lnTo>
                      <a:pt x="16" y="46"/>
                    </a:lnTo>
                    <a:lnTo>
                      <a:pt x="10" y="23"/>
                    </a:lnTo>
                    <a:lnTo>
                      <a:pt x="7" y="12"/>
                    </a:lnTo>
                    <a:lnTo>
                      <a:pt x="3"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8" name="Freeform 1614"/>
              <p:cNvSpPr>
                <a:spLocks/>
              </p:cNvSpPr>
              <p:nvPr/>
            </p:nvSpPr>
            <p:spPr bwMode="auto">
              <a:xfrm>
                <a:off x="4658" y="1381"/>
                <a:ext cx="3" cy="2"/>
              </a:xfrm>
              <a:custGeom>
                <a:avLst/>
                <a:gdLst>
                  <a:gd name="T0" fmla="*/ 5 w 7"/>
                  <a:gd name="T1" fmla="*/ 0 h 3"/>
                  <a:gd name="T2" fmla="*/ 7 w 7"/>
                  <a:gd name="T3" fmla="*/ 1 h 3"/>
                  <a:gd name="T4" fmla="*/ 0 w 7"/>
                  <a:gd name="T5" fmla="*/ 3 h 3"/>
                  <a:gd name="T6" fmla="*/ 5 w 7"/>
                  <a:gd name="T7" fmla="*/ 0 h 3"/>
                </a:gdLst>
                <a:ahLst/>
                <a:cxnLst>
                  <a:cxn ang="0">
                    <a:pos x="T0" y="T1"/>
                  </a:cxn>
                  <a:cxn ang="0">
                    <a:pos x="T2" y="T3"/>
                  </a:cxn>
                  <a:cxn ang="0">
                    <a:pos x="T4" y="T5"/>
                  </a:cxn>
                  <a:cxn ang="0">
                    <a:pos x="T6" y="T7"/>
                  </a:cxn>
                </a:cxnLst>
                <a:rect l="0" t="0" r="r" b="b"/>
                <a:pathLst>
                  <a:path w="7" h="3">
                    <a:moveTo>
                      <a:pt x="5" y="0"/>
                    </a:moveTo>
                    <a:lnTo>
                      <a:pt x="7" y="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19" name="Freeform 1615"/>
              <p:cNvSpPr>
                <a:spLocks/>
              </p:cNvSpPr>
              <p:nvPr/>
            </p:nvSpPr>
            <p:spPr bwMode="auto">
              <a:xfrm>
                <a:off x="4630" y="1473"/>
                <a:ext cx="30" cy="26"/>
              </a:xfrm>
              <a:custGeom>
                <a:avLst/>
                <a:gdLst>
                  <a:gd name="T0" fmla="*/ 59 w 59"/>
                  <a:gd name="T1" fmla="*/ 3 h 53"/>
                  <a:gd name="T2" fmla="*/ 48 w 59"/>
                  <a:gd name="T3" fmla="*/ 21 h 53"/>
                  <a:gd name="T4" fmla="*/ 42 w 59"/>
                  <a:gd name="T5" fmla="*/ 32 h 53"/>
                  <a:gd name="T6" fmla="*/ 39 w 59"/>
                  <a:gd name="T7" fmla="*/ 36 h 53"/>
                  <a:gd name="T8" fmla="*/ 36 w 59"/>
                  <a:gd name="T9" fmla="*/ 41 h 53"/>
                  <a:gd name="T10" fmla="*/ 30 w 59"/>
                  <a:gd name="T11" fmla="*/ 47 h 53"/>
                  <a:gd name="T12" fmla="*/ 25 w 59"/>
                  <a:gd name="T13" fmla="*/ 50 h 53"/>
                  <a:gd name="T14" fmla="*/ 21 w 59"/>
                  <a:gd name="T15" fmla="*/ 53 h 53"/>
                  <a:gd name="T16" fmla="*/ 16 w 59"/>
                  <a:gd name="T17" fmla="*/ 53 h 53"/>
                  <a:gd name="T18" fmla="*/ 10 w 59"/>
                  <a:gd name="T19" fmla="*/ 53 h 53"/>
                  <a:gd name="T20" fmla="*/ 6 w 59"/>
                  <a:gd name="T21" fmla="*/ 51 h 53"/>
                  <a:gd name="T22" fmla="*/ 0 w 59"/>
                  <a:gd name="T23" fmla="*/ 50 h 53"/>
                  <a:gd name="T24" fmla="*/ 3 w 59"/>
                  <a:gd name="T25" fmla="*/ 44 h 53"/>
                  <a:gd name="T26" fmla="*/ 7 w 59"/>
                  <a:gd name="T27" fmla="*/ 45 h 53"/>
                  <a:gd name="T28" fmla="*/ 12 w 59"/>
                  <a:gd name="T29" fmla="*/ 47 h 53"/>
                  <a:gd name="T30" fmla="*/ 15 w 59"/>
                  <a:gd name="T31" fmla="*/ 47 h 53"/>
                  <a:gd name="T32" fmla="*/ 18 w 59"/>
                  <a:gd name="T33" fmla="*/ 47 h 53"/>
                  <a:gd name="T34" fmla="*/ 22 w 59"/>
                  <a:gd name="T35" fmla="*/ 45 h 53"/>
                  <a:gd name="T36" fmla="*/ 25 w 59"/>
                  <a:gd name="T37" fmla="*/ 42 h 53"/>
                  <a:gd name="T38" fmla="*/ 31 w 59"/>
                  <a:gd name="T39" fmla="*/ 36 h 53"/>
                  <a:gd name="T40" fmla="*/ 34 w 59"/>
                  <a:gd name="T41" fmla="*/ 32 h 53"/>
                  <a:gd name="T42" fmla="*/ 37 w 59"/>
                  <a:gd name="T43" fmla="*/ 27 h 53"/>
                  <a:gd name="T44" fmla="*/ 42 w 59"/>
                  <a:gd name="T45" fmla="*/ 18 h 53"/>
                  <a:gd name="T46" fmla="*/ 52 w 59"/>
                  <a:gd name="T47" fmla="*/ 0 h 53"/>
                  <a:gd name="T48" fmla="*/ 59 w 59"/>
                  <a:gd name="T4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3">
                    <a:moveTo>
                      <a:pt x="59" y="3"/>
                    </a:moveTo>
                    <a:lnTo>
                      <a:pt x="48" y="21"/>
                    </a:lnTo>
                    <a:lnTo>
                      <a:pt x="42" y="32"/>
                    </a:lnTo>
                    <a:lnTo>
                      <a:pt x="39" y="36"/>
                    </a:lnTo>
                    <a:lnTo>
                      <a:pt x="36" y="41"/>
                    </a:lnTo>
                    <a:lnTo>
                      <a:pt x="30" y="47"/>
                    </a:lnTo>
                    <a:lnTo>
                      <a:pt x="25" y="50"/>
                    </a:lnTo>
                    <a:lnTo>
                      <a:pt x="21" y="53"/>
                    </a:lnTo>
                    <a:lnTo>
                      <a:pt x="16" y="53"/>
                    </a:lnTo>
                    <a:lnTo>
                      <a:pt x="10" y="53"/>
                    </a:lnTo>
                    <a:lnTo>
                      <a:pt x="6" y="51"/>
                    </a:lnTo>
                    <a:lnTo>
                      <a:pt x="0" y="50"/>
                    </a:lnTo>
                    <a:lnTo>
                      <a:pt x="3" y="44"/>
                    </a:lnTo>
                    <a:lnTo>
                      <a:pt x="7" y="45"/>
                    </a:lnTo>
                    <a:lnTo>
                      <a:pt x="12" y="47"/>
                    </a:lnTo>
                    <a:lnTo>
                      <a:pt x="15" y="47"/>
                    </a:lnTo>
                    <a:lnTo>
                      <a:pt x="18" y="47"/>
                    </a:lnTo>
                    <a:lnTo>
                      <a:pt x="22" y="45"/>
                    </a:lnTo>
                    <a:lnTo>
                      <a:pt x="25" y="42"/>
                    </a:lnTo>
                    <a:lnTo>
                      <a:pt x="31" y="36"/>
                    </a:lnTo>
                    <a:lnTo>
                      <a:pt x="34" y="32"/>
                    </a:lnTo>
                    <a:lnTo>
                      <a:pt x="37" y="27"/>
                    </a:lnTo>
                    <a:lnTo>
                      <a:pt x="42" y="18"/>
                    </a:lnTo>
                    <a:lnTo>
                      <a:pt x="52" y="0"/>
                    </a:lnTo>
                    <a:lnTo>
                      <a:pt x="5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0" name="Freeform 1616"/>
              <p:cNvSpPr>
                <a:spLocks/>
              </p:cNvSpPr>
              <p:nvPr/>
            </p:nvSpPr>
            <p:spPr bwMode="auto">
              <a:xfrm>
                <a:off x="4657" y="1473"/>
                <a:ext cx="3" cy="1"/>
              </a:xfrm>
              <a:custGeom>
                <a:avLst/>
                <a:gdLst>
                  <a:gd name="T0" fmla="*/ 7 w 7"/>
                  <a:gd name="T1" fmla="*/ 3 h 3"/>
                  <a:gd name="T2" fmla="*/ 0 w 7"/>
                  <a:gd name="T3" fmla="*/ 0 h 3"/>
                  <a:gd name="T4" fmla="*/ 7 w 7"/>
                  <a:gd name="T5" fmla="*/ 3 h 3"/>
                </a:gdLst>
                <a:ahLst/>
                <a:cxnLst>
                  <a:cxn ang="0">
                    <a:pos x="T0" y="T1"/>
                  </a:cxn>
                  <a:cxn ang="0">
                    <a:pos x="T2" y="T3"/>
                  </a:cxn>
                  <a:cxn ang="0">
                    <a:pos x="T4" y="T5"/>
                  </a:cxn>
                </a:cxnLst>
                <a:rect l="0" t="0" r="r" b="b"/>
                <a:pathLst>
                  <a:path w="7" h="3">
                    <a:moveTo>
                      <a:pt x="7" y="3"/>
                    </a:moveTo>
                    <a:lnTo>
                      <a:pt x="0" y="0"/>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1" name="Freeform 1617"/>
              <p:cNvSpPr>
                <a:spLocks/>
              </p:cNvSpPr>
              <p:nvPr/>
            </p:nvSpPr>
            <p:spPr bwMode="auto">
              <a:xfrm>
                <a:off x="4611" y="1426"/>
                <a:ext cx="21" cy="71"/>
              </a:xfrm>
              <a:custGeom>
                <a:avLst/>
                <a:gdLst>
                  <a:gd name="T0" fmla="*/ 38 w 41"/>
                  <a:gd name="T1" fmla="*/ 143 h 143"/>
                  <a:gd name="T2" fmla="*/ 33 w 41"/>
                  <a:gd name="T3" fmla="*/ 140 h 143"/>
                  <a:gd name="T4" fmla="*/ 29 w 41"/>
                  <a:gd name="T5" fmla="*/ 137 h 143"/>
                  <a:gd name="T6" fmla="*/ 26 w 41"/>
                  <a:gd name="T7" fmla="*/ 134 h 143"/>
                  <a:gd name="T8" fmla="*/ 23 w 41"/>
                  <a:gd name="T9" fmla="*/ 131 h 143"/>
                  <a:gd name="T10" fmla="*/ 20 w 41"/>
                  <a:gd name="T11" fmla="*/ 126 h 143"/>
                  <a:gd name="T12" fmla="*/ 17 w 41"/>
                  <a:gd name="T13" fmla="*/ 123 h 143"/>
                  <a:gd name="T14" fmla="*/ 10 w 41"/>
                  <a:gd name="T15" fmla="*/ 114 h 143"/>
                  <a:gd name="T16" fmla="*/ 7 w 41"/>
                  <a:gd name="T17" fmla="*/ 107 h 143"/>
                  <a:gd name="T18" fmla="*/ 4 w 41"/>
                  <a:gd name="T19" fmla="*/ 98 h 143"/>
                  <a:gd name="T20" fmla="*/ 3 w 41"/>
                  <a:gd name="T21" fmla="*/ 89 h 143"/>
                  <a:gd name="T22" fmla="*/ 1 w 41"/>
                  <a:gd name="T23" fmla="*/ 78 h 143"/>
                  <a:gd name="T24" fmla="*/ 0 w 41"/>
                  <a:gd name="T25" fmla="*/ 67 h 143"/>
                  <a:gd name="T26" fmla="*/ 0 w 41"/>
                  <a:gd name="T27" fmla="*/ 58 h 143"/>
                  <a:gd name="T28" fmla="*/ 1 w 41"/>
                  <a:gd name="T29" fmla="*/ 37 h 143"/>
                  <a:gd name="T30" fmla="*/ 4 w 41"/>
                  <a:gd name="T31" fmla="*/ 0 h 143"/>
                  <a:gd name="T32" fmla="*/ 10 w 41"/>
                  <a:gd name="T33" fmla="*/ 1 h 143"/>
                  <a:gd name="T34" fmla="*/ 7 w 41"/>
                  <a:gd name="T35" fmla="*/ 39 h 143"/>
                  <a:gd name="T36" fmla="*/ 6 w 41"/>
                  <a:gd name="T37" fmla="*/ 58 h 143"/>
                  <a:gd name="T38" fmla="*/ 6 w 41"/>
                  <a:gd name="T39" fmla="*/ 67 h 143"/>
                  <a:gd name="T40" fmla="*/ 7 w 41"/>
                  <a:gd name="T41" fmla="*/ 78 h 143"/>
                  <a:gd name="T42" fmla="*/ 9 w 41"/>
                  <a:gd name="T43" fmla="*/ 87 h 143"/>
                  <a:gd name="T44" fmla="*/ 10 w 41"/>
                  <a:gd name="T45" fmla="*/ 96 h 143"/>
                  <a:gd name="T46" fmla="*/ 14 w 41"/>
                  <a:gd name="T47" fmla="*/ 104 h 143"/>
                  <a:gd name="T48" fmla="*/ 17 w 41"/>
                  <a:gd name="T49" fmla="*/ 111 h 143"/>
                  <a:gd name="T50" fmla="*/ 21 w 41"/>
                  <a:gd name="T51" fmla="*/ 119 h 143"/>
                  <a:gd name="T52" fmla="*/ 24 w 41"/>
                  <a:gd name="T53" fmla="*/ 123 h 143"/>
                  <a:gd name="T54" fmla="*/ 27 w 41"/>
                  <a:gd name="T55" fmla="*/ 126 h 143"/>
                  <a:gd name="T56" fmla="*/ 30 w 41"/>
                  <a:gd name="T57" fmla="*/ 129 h 143"/>
                  <a:gd name="T58" fmla="*/ 33 w 41"/>
                  <a:gd name="T59" fmla="*/ 132 h 143"/>
                  <a:gd name="T60" fmla="*/ 38 w 41"/>
                  <a:gd name="T61" fmla="*/ 134 h 143"/>
                  <a:gd name="T62" fmla="*/ 41 w 41"/>
                  <a:gd name="T63" fmla="*/ 137 h 143"/>
                  <a:gd name="T64" fmla="*/ 38 w 41"/>
                  <a:gd name="T6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43">
                    <a:moveTo>
                      <a:pt x="38" y="143"/>
                    </a:moveTo>
                    <a:lnTo>
                      <a:pt x="33" y="140"/>
                    </a:lnTo>
                    <a:lnTo>
                      <a:pt x="29" y="137"/>
                    </a:lnTo>
                    <a:lnTo>
                      <a:pt x="26" y="134"/>
                    </a:lnTo>
                    <a:lnTo>
                      <a:pt x="23" y="131"/>
                    </a:lnTo>
                    <a:lnTo>
                      <a:pt x="20" y="126"/>
                    </a:lnTo>
                    <a:lnTo>
                      <a:pt x="17" y="123"/>
                    </a:lnTo>
                    <a:lnTo>
                      <a:pt x="10" y="114"/>
                    </a:lnTo>
                    <a:lnTo>
                      <a:pt x="7" y="107"/>
                    </a:lnTo>
                    <a:lnTo>
                      <a:pt x="4" y="98"/>
                    </a:lnTo>
                    <a:lnTo>
                      <a:pt x="3" y="89"/>
                    </a:lnTo>
                    <a:lnTo>
                      <a:pt x="1" y="78"/>
                    </a:lnTo>
                    <a:lnTo>
                      <a:pt x="0" y="67"/>
                    </a:lnTo>
                    <a:lnTo>
                      <a:pt x="0" y="58"/>
                    </a:lnTo>
                    <a:lnTo>
                      <a:pt x="1" y="37"/>
                    </a:lnTo>
                    <a:lnTo>
                      <a:pt x="4" y="0"/>
                    </a:lnTo>
                    <a:lnTo>
                      <a:pt x="10" y="1"/>
                    </a:lnTo>
                    <a:lnTo>
                      <a:pt x="7" y="39"/>
                    </a:lnTo>
                    <a:lnTo>
                      <a:pt x="6" y="58"/>
                    </a:lnTo>
                    <a:lnTo>
                      <a:pt x="6" y="67"/>
                    </a:lnTo>
                    <a:lnTo>
                      <a:pt x="7" y="78"/>
                    </a:lnTo>
                    <a:lnTo>
                      <a:pt x="9" y="87"/>
                    </a:lnTo>
                    <a:lnTo>
                      <a:pt x="10" y="96"/>
                    </a:lnTo>
                    <a:lnTo>
                      <a:pt x="14" y="104"/>
                    </a:lnTo>
                    <a:lnTo>
                      <a:pt x="17" y="111"/>
                    </a:lnTo>
                    <a:lnTo>
                      <a:pt x="21" y="119"/>
                    </a:lnTo>
                    <a:lnTo>
                      <a:pt x="24" y="123"/>
                    </a:lnTo>
                    <a:lnTo>
                      <a:pt x="27" y="126"/>
                    </a:lnTo>
                    <a:lnTo>
                      <a:pt x="30" y="129"/>
                    </a:lnTo>
                    <a:lnTo>
                      <a:pt x="33" y="132"/>
                    </a:lnTo>
                    <a:lnTo>
                      <a:pt x="38" y="134"/>
                    </a:lnTo>
                    <a:lnTo>
                      <a:pt x="41" y="137"/>
                    </a:lnTo>
                    <a:lnTo>
                      <a:pt x="38"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2" name="Freeform 1618"/>
              <p:cNvSpPr>
                <a:spLocks/>
              </p:cNvSpPr>
              <p:nvPr/>
            </p:nvSpPr>
            <p:spPr bwMode="auto">
              <a:xfrm>
                <a:off x="4630" y="1494"/>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3" name="Freeform 1619"/>
              <p:cNvSpPr>
                <a:spLocks/>
              </p:cNvSpPr>
              <p:nvPr/>
            </p:nvSpPr>
            <p:spPr bwMode="auto">
              <a:xfrm>
                <a:off x="4614" y="1380"/>
                <a:ext cx="13" cy="46"/>
              </a:xfrm>
              <a:custGeom>
                <a:avLst/>
                <a:gdLst>
                  <a:gd name="T0" fmla="*/ 0 w 28"/>
                  <a:gd name="T1" fmla="*/ 92 h 92"/>
                  <a:gd name="T2" fmla="*/ 3 w 28"/>
                  <a:gd name="T3" fmla="*/ 68 h 92"/>
                  <a:gd name="T4" fmla="*/ 5 w 28"/>
                  <a:gd name="T5" fmla="*/ 56 h 92"/>
                  <a:gd name="T6" fmla="*/ 5 w 28"/>
                  <a:gd name="T7" fmla="*/ 43 h 92"/>
                  <a:gd name="T8" fmla="*/ 8 w 28"/>
                  <a:gd name="T9" fmla="*/ 33 h 92"/>
                  <a:gd name="T10" fmla="*/ 10 w 28"/>
                  <a:gd name="T11" fmla="*/ 27 h 92"/>
                  <a:gd name="T12" fmla="*/ 11 w 28"/>
                  <a:gd name="T13" fmla="*/ 21 h 92"/>
                  <a:gd name="T14" fmla="*/ 17 w 28"/>
                  <a:gd name="T15" fmla="*/ 10 h 92"/>
                  <a:gd name="T16" fmla="*/ 23 w 28"/>
                  <a:gd name="T17" fmla="*/ 0 h 92"/>
                  <a:gd name="T18" fmla="*/ 28 w 28"/>
                  <a:gd name="T19" fmla="*/ 4 h 92"/>
                  <a:gd name="T20" fmla="*/ 22 w 28"/>
                  <a:gd name="T21" fmla="*/ 15 h 92"/>
                  <a:gd name="T22" fmla="*/ 17 w 28"/>
                  <a:gd name="T23" fmla="*/ 24 h 92"/>
                  <a:gd name="T24" fmla="*/ 16 w 28"/>
                  <a:gd name="T25" fmla="*/ 30 h 92"/>
                  <a:gd name="T26" fmla="*/ 14 w 28"/>
                  <a:gd name="T27" fmla="*/ 34 h 92"/>
                  <a:gd name="T28" fmla="*/ 11 w 28"/>
                  <a:gd name="T29" fmla="*/ 45 h 92"/>
                  <a:gd name="T30" fmla="*/ 11 w 28"/>
                  <a:gd name="T31" fmla="*/ 57 h 92"/>
                  <a:gd name="T32" fmla="*/ 10 w 28"/>
                  <a:gd name="T33" fmla="*/ 68 h 92"/>
                  <a:gd name="T34" fmla="*/ 6 w 28"/>
                  <a:gd name="T35" fmla="*/ 92 h 92"/>
                  <a:gd name="T36" fmla="*/ 0 w 28"/>
                  <a:gd name="T3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2">
                    <a:moveTo>
                      <a:pt x="0" y="92"/>
                    </a:moveTo>
                    <a:lnTo>
                      <a:pt x="3" y="68"/>
                    </a:lnTo>
                    <a:lnTo>
                      <a:pt x="5" y="56"/>
                    </a:lnTo>
                    <a:lnTo>
                      <a:pt x="5" y="43"/>
                    </a:lnTo>
                    <a:lnTo>
                      <a:pt x="8" y="33"/>
                    </a:lnTo>
                    <a:lnTo>
                      <a:pt x="10" y="27"/>
                    </a:lnTo>
                    <a:lnTo>
                      <a:pt x="11" y="21"/>
                    </a:lnTo>
                    <a:lnTo>
                      <a:pt x="17" y="10"/>
                    </a:lnTo>
                    <a:lnTo>
                      <a:pt x="23" y="0"/>
                    </a:lnTo>
                    <a:lnTo>
                      <a:pt x="28" y="4"/>
                    </a:lnTo>
                    <a:lnTo>
                      <a:pt x="22" y="15"/>
                    </a:lnTo>
                    <a:lnTo>
                      <a:pt x="17" y="24"/>
                    </a:lnTo>
                    <a:lnTo>
                      <a:pt x="16" y="30"/>
                    </a:lnTo>
                    <a:lnTo>
                      <a:pt x="14" y="34"/>
                    </a:lnTo>
                    <a:lnTo>
                      <a:pt x="11" y="45"/>
                    </a:lnTo>
                    <a:lnTo>
                      <a:pt x="11" y="57"/>
                    </a:lnTo>
                    <a:lnTo>
                      <a:pt x="10" y="68"/>
                    </a:lnTo>
                    <a:lnTo>
                      <a:pt x="6" y="92"/>
                    </a:lnTo>
                    <a:lnTo>
                      <a:pt x="0"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4" name="Freeform 1620"/>
              <p:cNvSpPr>
                <a:spLocks/>
              </p:cNvSpPr>
              <p:nvPr/>
            </p:nvSpPr>
            <p:spPr bwMode="auto">
              <a:xfrm>
                <a:off x="4614" y="1426"/>
                <a:ext cx="3" cy="1"/>
              </a:xfrm>
              <a:custGeom>
                <a:avLst/>
                <a:gdLst>
                  <a:gd name="T0" fmla="*/ 6 w 6"/>
                  <a:gd name="T1" fmla="*/ 1 h 1"/>
                  <a:gd name="T2" fmla="*/ 6 w 6"/>
                  <a:gd name="T3" fmla="*/ 0 h 1"/>
                  <a:gd name="T4" fmla="*/ 0 w 6"/>
                  <a:gd name="T5" fmla="*/ 0 h 1"/>
                  <a:gd name="T6" fmla="*/ 6 w 6"/>
                  <a:gd name="T7" fmla="*/ 1 h 1"/>
                </a:gdLst>
                <a:ahLst/>
                <a:cxnLst>
                  <a:cxn ang="0">
                    <a:pos x="T0" y="T1"/>
                  </a:cxn>
                  <a:cxn ang="0">
                    <a:pos x="T2" y="T3"/>
                  </a:cxn>
                  <a:cxn ang="0">
                    <a:pos x="T4" y="T5"/>
                  </a:cxn>
                  <a:cxn ang="0">
                    <a:pos x="T6" y="T7"/>
                  </a:cxn>
                </a:cxnLst>
                <a:rect l="0" t="0" r="r" b="b"/>
                <a:pathLst>
                  <a:path w="6" h="1">
                    <a:moveTo>
                      <a:pt x="6" y="1"/>
                    </a:moveTo>
                    <a:lnTo>
                      <a:pt x="6" y="0"/>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5" name="Freeform 1621"/>
              <p:cNvSpPr>
                <a:spLocks/>
              </p:cNvSpPr>
              <p:nvPr/>
            </p:nvSpPr>
            <p:spPr bwMode="auto">
              <a:xfrm>
                <a:off x="4625" y="1369"/>
                <a:ext cx="17" cy="13"/>
              </a:xfrm>
              <a:custGeom>
                <a:avLst/>
                <a:gdLst>
                  <a:gd name="T0" fmla="*/ 0 w 33"/>
                  <a:gd name="T1" fmla="*/ 23 h 27"/>
                  <a:gd name="T2" fmla="*/ 6 w 33"/>
                  <a:gd name="T3" fmla="*/ 15 h 27"/>
                  <a:gd name="T4" fmla="*/ 11 w 33"/>
                  <a:gd name="T5" fmla="*/ 11 h 27"/>
                  <a:gd name="T6" fmla="*/ 15 w 33"/>
                  <a:gd name="T7" fmla="*/ 6 h 27"/>
                  <a:gd name="T8" fmla="*/ 20 w 33"/>
                  <a:gd name="T9" fmla="*/ 5 h 27"/>
                  <a:gd name="T10" fmla="*/ 27 w 33"/>
                  <a:gd name="T11" fmla="*/ 0 h 27"/>
                  <a:gd name="T12" fmla="*/ 33 w 33"/>
                  <a:gd name="T13" fmla="*/ 0 h 27"/>
                  <a:gd name="T14" fmla="*/ 33 w 33"/>
                  <a:gd name="T15" fmla="*/ 6 h 27"/>
                  <a:gd name="T16" fmla="*/ 29 w 33"/>
                  <a:gd name="T17" fmla="*/ 6 h 27"/>
                  <a:gd name="T18" fmla="*/ 23 w 33"/>
                  <a:gd name="T19" fmla="*/ 9 h 27"/>
                  <a:gd name="T20" fmla="*/ 20 w 33"/>
                  <a:gd name="T21" fmla="*/ 12 h 27"/>
                  <a:gd name="T22" fmla="*/ 15 w 33"/>
                  <a:gd name="T23" fmla="*/ 15 h 27"/>
                  <a:gd name="T24" fmla="*/ 11 w 33"/>
                  <a:gd name="T25" fmla="*/ 20 h 27"/>
                  <a:gd name="T26" fmla="*/ 5 w 33"/>
                  <a:gd name="T27" fmla="*/ 27 h 27"/>
                  <a:gd name="T28" fmla="*/ 0 w 33"/>
                  <a:gd name="T2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7">
                    <a:moveTo>
                      <a:pt x="0" y="23"/>
                    </a:moveTo>
                    <a:lnTo>
                      <a:pt x="6" y="15"/>
                    </a:lnTo>
                    <a:lnTo>
                      <a:pt x="11" y="11"/>
                    </a:lnTo>
                    <a:lnTo>
                      <a:pt x="15" y="6"/>
                    </a:lnTo>
                    <a:lnTo>
                      <a:pt x="20" y="5"/>
                    </a:lnTo>
                    <a:lnTo>
                      <a:pt x="27" y="0"/>
                    </a:lnTo>
                    <a:lnTo>
                      <a:pt x="33" y="0"/>
                    </a:lnTo>
                    <a:lnTo>
                      <a:pt x="33" y="6"/>
                    </a:lnTo>
                    <a:lnTo>
                      <a:pt x="29" y="6"/>
                    </a:lnTo>
                    <a:lnTo>
                      <a:pt x="23" y="9"/>
                    </a:lnTo>
                    <a:lnTo>
                      <a:pt x="20" y="12"/>
                    </a:lnTo>
                    <a:lnTo>
                      <a:pt x="15" y="15"/>
                    </a:lnTo>
                    <a:lnTo>
                      <a:pt x="11" y="20"/>
                    </a:lnTo>
                    <a:lnTo>
                      <a:pt x="5" y="27"/>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6" name="Freeform 1622"/>
              <p:cNvSpPr>
                <a:spLocks/>
              </p:cNvSpPr>
              <p:nvPr/>
            </p:nvSpPr>
            <p:spPr bwMode="auto">
              <a:xfrm>
                <a:off x="4625" y="1380"/>
                <a:ext cx="2"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7" name="Freeform 1623"/>
              <p:cNvSpPr>
                <a:spLocks/>
              </p:cNvSpPr>
              <p:nvPr/>
            </p:nvSpPr>
            <p:spPr bwMode="auto">
              <a:xfrm>
                <a:off x="4641" y="1369"/>
                <a:ext cx="7" cy="4"/>
              </a:xfrm>
              <a:custGeom>
                <a:avLst/>
                <a:gdLst>
                  <a:gd name="T0" fmla="*/ 3 w 15"/>
                  <a:gd name="T1" fmla="*/ 0 h 9"/>
                  <a:gd name="T2" fmla="*/ 0 w 15"/>
                  <a:gd name="T3" fmla="*/ 6 h 9"/>
                  <a:gd name="T4" fmla="*/ 12 w 15"/>
                  <a:gd name="T5" fmla="*/ 9 h 9"/>
                  <a:gd name="T6" fmla="*/ 15 w 15"/>
                  <a:gd name="T7" fmla="*/ 3 h 9"/>
                  <a:gd name="T8" fmla="*/ 3 w 15"/>
                  <a:gd name="T9" fmla="*/ 0 h 9"/>
                </a:gdLst>
                <a:ahLst/>
                <a:cxnLst>
                  <a:cxn ang="0">
                    <a:pos x="T0" y="T1"/>
                  </a:cxn>
                  <a:cxn ang="0">
                    <a:pos x="T2" y="T3"/>
                  </a:cxn>
                  <a:cxn ang="0">
                    <a:pos x="T4" y="T5"/>
                  </a:cxn>
                  <a:cxn ang="0">
                    <a:pos x="T6" y="T7"/>
                  </a:cxn>
                  <a:cxn ang="0">
                    <a:pos x="T8" y="T9"/>
                  </a:cxn>
                </a:cxnLst>
                <a:rect l="0" t="0" r="r" b="b"/>
                <a:pathLst>
                  <a:path w="15" h="9">
                    <a:moveTo>
                      <a:pt x="3" y="0"/>
                    </a:moveTo>
                    <a:lnTo>
                      <a:pt x="0" y="6"/>
                    </a:lnTo>
                    <a:lnTo>
                      <a:pt x="12" y="9"/>
                    </a:lnTo>
                    <a:lnTo>
                      <a:pt x="15"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8" name="Freeform 1624"/>
              <p:cNvSpPr>
                <a:spLocks/>
              </p:cNvSpPr>
              <p:nvPr/>
            </p:nvSpPr>
            <p:spPr bwMode="auto">
              <a:xfrm>
                <a:off x="4641" y="1369"/>
                <a:ext cx="1" cy="3"/>
              </a:xfrm>
              <a:custGeom>
                <a:avLst/>
                <a:gdLst>
                  <a:gd name="T0" fmla="*/ 1 w 3"/>
                  <a:gd name="T1" fmla="*/ 0 h 6"/>
                  <a:gd name="T2" fmla="*/ 3 w 3"/>
                  <a:gd name="T3" fmla="*/ 0 h 6"/>
                  <a:gd name="T4" fmla="*/ 0 w 3"/>
                  <a:gd name="T5" fmla="*/ 6 h 6"/>
                  <a:gd name="T6" fmla="*/ 1 w 3"/>
                  <a:gd name="T7" fmla="*/ 6 h 6"/>
                  <a:gd name="T8" fmla="*/ 1 w 3"/>
                  <a:gd name="T9" fmla="*/ 0 h 6"/>
                </a:gdLst>
                <a:ahLst/>
                <a:cxnLst>
                  <a:cxn ang="0">
                    <a:pos x="T0" y="T1"/>
                  </a:cxn>
                  <a:cxn ang="0">
                    <a:pos x="T2" y="T3"/>
                  </a:cxn>
                  <a:cxn ang="0">
                    <a:pos x="T4" y="T5"/>
                  </a:cxn>
                  <a:cxn ang="0">
                    <a:pos x="T6" y="T7"/>
                  </a:cxn>
                  <a:cxn ang="0">
                    <a:pos x="T8" y="T9"/>
                  </a:cxn>
                </a:cxnLst>
                <a:rect l="0" t="0" r="r" b="b"/>
                <a:pathLst>
                  <a:path w="3" h="6">
                    <a:moveTo>
                      <a:pt x="1" y="0"/>
                    </a:moveTo>
                    <a:lnTo>
                      <a:pt x="3" y="0"/>
                    </a:ln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29" name="Freeform 1625"/>
              <p:cNvSpPr>
                <a:spLocks/>
              </p:cNvSpPr>
              <p:nvPr/>
            </p:nvSpPr>
            <p:spPr bwMode="auto">
              <a:xfrm>
                <a:off x="4647" y="1370"/>
                <a:ext cx="1"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0" name="Freeform 1626"/>
              <p:cNvSpPr>
                <a:spLocks/>
              </p:cNvSpPr>
              <p:nvPr/>
            </p:nvSpPr>
            <p:spPr bwMode="auto">
              <a:xfrm>
                <a:off x="4706" y="1841"/>
                <a:ext cx="153" cy="72"/>
              </a:xfrm>
              <a:custGeom>
                <a:avLst/>
                <a:gdLst>
                  <a:gd name="T0" fmla="*/ 0 w 306"/>
                  <a:gd name="T1" fmla="*/ 73 h 144"/>
                  <a:gd name="T2" fmla="*/ 3 w 306"/>
                  <a:gd name="T3" fmla="*/ 60 h 144"/>
                  <a:gd name="T4" fmla="*/ 6 w 306"/>
                  <a:gd name="T5" fmla="*/ 54 h 144"/>
                  <a:gd name="T6" fmla="*/ 10 w 306"/>
                  <a:gd name="T7" fmla="*/ 48 h 144"/>
                  <a:gd name="T8" fmla="*/ 13 w 306"/>
                  <a:gd name="T9" fmla="*/ 43 h 144"/>
                  <a:gd name="T10" fmla="*/ 18 w 306"/>
                  <a:gd name="T11" fmla="*/ 39 h 144"/>
                  <a:gd name="T12" fmla="*/ 28 w 306"/>
                  <a:gd name="T13" fmla="*/ 30 h 144"/>
                  <a:gd name="T14" fmla="*/ 39 w 306"/>
                  <a:gd name="T15" fmla="*/ 22 h 144"/>
                  <a:gd name="T16" fmla="*/ 52 w 306"/>
                  <a:gd name="T17" fmla="*/ 16 h 144"/>
                  <a:gd name="T18" fmla="*/ 66 w 306"/>
                  <a:gd name="T19" fmla="*/ 10 h 144"/>
                  <a:gd name="T20" fmla="*/ 80 w 306"/>
                  <a:gd name="T21" fmla="*/ 6 h 144"/>
                  <a:gd name="T22" fmla="*/ 95 w 306"/>
                  <a:gd name="T23" fmla="*/ 3 h 144"/>
                  <a:gd name="T24" fmla="*/ 111 w 306"/>
                  <a:gd name="T25" fmla="*/ 1 h 144"/>
                  <a:gd name="T26" fmla="*/ 126 w 306"/>
                  <a:gd name="T27" fmla="*/ 0 h 144"/>
                  <a:gd name="T28" fmla="*/ 141 w 306"/>
                  <a:gd name="T29" fmla="*/ 0 h 144"/>
                  <a:gd name="T30" fmla="*/ 172 w 306"/>
                  <a:gd name="T31" fmla="*/ 0 h 144"/>
                  <a:gd name="T32" fmla="*/ 187 w 306"/>
                  <a:gd name="T33" fmla="*/ 1 h 144"/>
                  <a:gd name="T34" fmla="*/ 200 w 306"/>
                  <a:gd name="T35" fmla="*/ 3 h 144"/>
                  <a:gd name="T36" fmla="*/ 237 w 306"/>
                  <a:gd name="T37" fmla="*/ 10 h 144"/>
                  <a:gd name="T38" fmla="*/ 255 w 306"/>
                  <a:gd name="T39" fmla="*/ 15 h 144"/>
                  <a:gd name="T40" fmla="*/ 264 w 306"/>
                  <a:gd name="T41" fmla="*/ 18 h 144"/>
                  <a:gd name="T42" fmla="*/ 273 w 306"/>
                  <a:gd name="T43" fmla="*/ 22 h 144"/>
                  <a:gd name="T44" fmla="*/ 280 w 306"/>
                  <a:gd name="T45" fmla="*/ 25 h 144"/>
                  <a:gd name="T46" fmla="*/ 288 w 306"/>
                  <a:gd name="T47" fmla="*/ 31 h 144"/>
                  <a:gd name="T48" fmla="*/ 294 w 306"/>
                  <a:gd name="T49" fmla="*/ 37 h 144"/>
                  <a:gd name="T50" fmla="*/ 300 w 306"/>
                  <a:gd name="T51" fmla="*/ 43 h 144"/>
                  <a:gd name="T52" fmla="*/ 303 w 306"/>
                  <a:gd name="T53" fmla="*/ 51 h 144"/>
                  <a:gd name="T54" fmla="*/ 304 w 306"/>
                  <a:gd name="T55" fmla="*/ 55 h 144"/>
                  <a:gd name="T56" fmla="*/ 306 w 306"/>
                  <a:gd name="T57" fmla="*/ 58 h 144"/>
                  <a:gd name="T58" fmla="*/ 306 w 306"/>
                  <a:gd name="T59" fmla="*/ 69 h 144"/>
                  <a:gd name="T60" fmla="*/ 304 w 306"/>
                  <a:gd name="T61" fmla="*/ 80 h 144"/>
                  <a:gd name="T62" fmla="*/ 301 w 306"/>
                  <a:gd name="T63" fmla="*/ 90 h 144"/>
                  <a:gd name="T64" fmla="*/ 297 w 306"/>
                  <a:gd name="T65" fmla="*/ 99 h 144"/>
                  <a:gd name="T66" fmla="*/ 294 w 306"/>
                  <a:gd name="T67" fmla="*/ 104 h 144"/>
                  <a:gd name="T68" fmla="*/ 291 w 306"/>
                  <a:gd name="T69" fmla="*/ 108 h 144"/>
                  <a:gd name="T70" fmla="*/ 286 w 306"/>
                  <a:gd name="T71" fmla="*/ 111 h 144"/>
                  <a:gd name="T72" fmla="*/ 282 w 306"/>
                  <a:gd name="T73" fmla="*/ 116 h 144"/>
                  <a:gd name="T74" fmla="*/ 273 w 306"/>
                  <a:gd name="T75" fmla="*/ 122 h 144"/>
                  <a:gd name="T76" fmla="*/ 264 w 306"/>
                  <a:gd name="T77" fmla="*/ 128 h 144"/>
                  <a:gd name="T78" fmla="*/ 253 w 306"/>
                  <a:gd name="T79" fmla="*/ 132 h 144"/>
                  <a:gd name="T80" fmla="*/ 243 w 306"/>
                  <a:gd name="T81" fmla="*/ 135 h 144"/>
                  <a:gd name="T82" fmla="*/ 227 w 306"/>
                  <a:gd name="T83" fmla="*/ 138 h 144"/>
                  <a:gd name="T84" fmla="*/ 212 w 306"/>
                  <a:gd name="T85" fmla="*/ 141 h 144"/>
                  <a:gd name="T86" fmla="*/ 196 w 306"/>
                  <a:gd name="T87" fmla="*/ 143 h 144"/>
                  <a:gd name="T88" fmla="*/ 181 w 306"/>
                  <a:gd name="T89" fmla="*/ 144 h 144"/>
                  <a:gd name="T90" fmla="*/ 164 w 306"/>
                  <a:gd name="T91" fmla="*/ 144 h 144"/>
                  <a:gd name="T92" fmla="*/ 149 w 306"/>
                  <a:gd name="T93" fmla="*/ 143 h 144"/>
                  <a:gd name="T94" fmla="*/ 132 w 306"/>
                  <a:gd name="T95" fmla="*/ 141 h 144"/>
                  <a:gd name="T96" fmla="*/ 117 w 306"/>
                  <a:gd name="T97" fmla="*/ 138 h 144"/>
                  <a:gd name="T98" fmla="*/ 101 w 306"/>
                  <a:gd name="T99" fmla="*/ 135 h 144"/>
                  <a:gd name="T100" fmla="*/ 86 w 306"/>
                  <a:gd name="T101" fmla="*/ 131 h 144"/>
                  <a:gd name="T102" fmla="*/ 71 w 306"/>
                  <a:gd name="T103" fmla="*/ 125 h 144"/>
                  <a:gd name="T104" fmla="*/ 57 w 306"/>
                  <a:gd name="T105" fmla="*/ 119 h 144"/>
                  <a:gd name="T106" fmla="*/ 42 w 306"/>
                  <a:gd name="T107" fmla="*/ 111 h 144"/>
                  <a:gd name="T108" fmla="*/ 28 w 306"/>
                  <a:gd name="T109" fmla="*/ 104 h 144"/>
                  <a:gd name="T110" fmla="*/ 16 w 306"/>
                  <a:gd name="T111" fmla="*/ 95 h 144"/>
                  <a:gd name="T112" fmla="*/ 4 w 306"/>
                  <a:gd name="T113" fmla="*/ 86 h 144"/>
                  <a:gd name="T114" fmla="*/ 0 w 306"/>
                  <a:gd name="T115" fmla="*/ 7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144">
                    <a:moveTo>
                      <a:pt x="0" y="73"/>
                    </a:moveTo>
                    <a:lnTo>
                      <a:pt x="3" y="60"/>
                    </a:lnTo>
                    <a:lnTo>
                      <a:pt x="6" y="54"/>
                    </a:lnTo>
                    <a:lnTo>
                      <a:pt x="10" y="48"/>
                    </a:lnTo>
                    <a:lnTo>
                      <a:pt x="13" y="43"/>
                    </a:lnTo>
                    <a:lnTo>
                      <a:pt x="18" y="39"/>
                    </a:lnTo>
                    <a:lnTo>
                      <a:pt x="28" y="30"/>
                    </a:lnTo>
                    <a:lnTo>
                      <a:pt x="39" y="22"/>
                    </a:lnTo>
                    <a:lnTo>
                      <a:pt x="52" y="16"/>
                    </a:lnTo>
                    <a:lnTo>
                      <a:pt x="66" y="10"/>
                    </a:lnTo>
                    <a:lnTo>
                      <a:pt x="80" y="6"/>
                    </a:lnTo>
                    <a:lnTo>
                      <a:pt x="95" y="3"/>
                    </a:lnTo>
                    <a:lnTo>
                      <a:pt x="111" y="1"/>
                    </a:lnTo>
                    <a:lnTo>
                      <a:pt x="126" y="0"/>
                    </a:lnTo>
                    <a:lnTo>
                      <a:pt x="141" y="0"/>
                    </a:lnTo>
                    <a:lnTo>
                      <a:pt x="172" y="0"/>
                    </a:lnTo>
                    <a:lnTo>
                      <a:pt x="187" y="1"/>
                    </a:lnTo>
                    <a:lnTo>
                      <a:pt x="200" y="3"/>
                    </a:lnTo>
                    <a:lnTo>
                      <a:pt x="237" y="10"/>
                    </a:lnTo>
                    <a:lnTo>
                      <a:pt x="255" y="15"/>
                    </a:lnTo>
                    <a:lnTo>
                      <a:pt x="264" y="18"/>
                    </a:lnTo>
                    <a:lnTo>
                      <a:pt x="273" y="22"/>
                    </a:lnTo>
                    <a:lnTo>
                      <a:pt x="280" y="25"/>
                    </a:lnTo>
                    <a:lnTo>
                      <a:pt x="288" y="31"/>
                    </a:lnTo>
                    <a:lnTo>
                      <a:pt x="294" y="37"/>
                    </a:lnTo>
                    <a:lnTo>
                      <a:pt x="300" y="43"/>
                    </a:lnTo>
                    <a:lnTo>
                      <a:pt x="303" y="51"/>
                    </a:lnTo>
                    <a:lnTo>
                      <a:pt x="304" y="55"/>
                    </a:lnTo>
                    <a:lnTo>
                      <a:pt x="306" y="58"/>
                    </a:lnTo>
                    <a:lnTo>
                      <a:pt x="306" y="69"/>
                    </a:lnTo>
                    <a:lnTo>
                      <a:pt x="304" y="80"/>
                    </a:lnTo>
                    <a:lnTo>
                      <a:pt x="301" y="90"/>
                    </a:lnTo>
                    <a:lnTo>
                      <a:pt x="297" y="99"/>
                    </a:lnTo>
                    <a:lnTo>
                      <a:pt x="294" y="104"/>
                    </a:lnTo>
                    <a:lnTo>
                      <a:pt x="291" y="108"/>
                    </a:lnTo>
                    <a:lnTo>
                      <a:pt x="286" y="111"/>
                    </a:lnTo>
                    <a:lnTo>
                      <a:pt x="282" y="116"/>
                    </a:lnTo>
                    <a:lnTo>
                      <a:pt x="273" y="122"/>
                    </a:lnTo>
                    <a:lnTo>
                      <a:pt x="264" y="128"/>
                    </a:lnTo>
                    <a:lnTo>
                      <a:pt x="253" y="132"/>
                    </a:lnTo>
                    <a:lnTo>
                      <a:pt x="243" y="135"/>
                    </a:lnTo>
                    <a:lnTo>
                      <a:pt x="227" y="138"/>
                    </a:lnTo>
                    <a:lnTo>
                      <a:pt x="212" y="141"/>
                    </a:lnTo>
                    <a:lnTo>
                      <a:pt x="196" y="143"/>
                    </a:lnTo>
                    <a:lnTo>
                      <a:pt x="181" y="144"/>
                    </a:lnTo>
                    <a:lnTo>
                      <a:pt x="164" y="144"/>
                    </a:lnTo>
                    <a:lnTo>
                      <a:pt x="149" y="143"/>
                    </a:lnTo>
                    <a:lnTo>
                      <a:pt x="132" y="141"/>
                    </a:lnTo>
                    <a:lnTo>
                      <a:pt x="117" y="138"/>
                    </a:lnTo>
                    <a:lnTo>
                      <a:pt x="101" y="135"/>
                    </a:lnTo>
                    <a:lnTo>
                      <a:pt x="86" y="131"/>
                    </a:lnTo>
                    <a:lnTo>
                      <a:pt x="71" y="125"/>
                    </a:lnTo>
                    <a:lnTo>
                      <a:pt x="57" y="119"/>
                    </a:lnTo>
                    <a:lnTo>
                      <a:pt x="42" y="111"/>
                    </a:lnTo>
                    <a:lnTo>
                      <a:pt x="28" y="104"/>
                    </a:lnTo>
                    <a:lnTo>
                      <a:pt x="16" y="95"/>
                    </a:lnTo>
                    <a:lnTo>
                      <a:pt x="4" y="86"/>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1" name="Freeform 1627"/>
              <p:cNvSpPr>
                <a:spLocks/>
              </p:cNvSpPr>
              <p:nvPr/>
            </p:nvSpPr>
            <p:spPr bwMode="auto">
              <a:xfrm>
                <a:off x="4710" y="1839"/>
                <a:ext cx="89" cy="27"/>
              </a:xfrm>
              <a:custGeom>
                <a:avLst/>
                <a:gdLst>
                  <a:gd name="T0" fmla="*/ 0 w 176"/>
                  <a:gd name="T1" fmla="*/ 50 h 54"/>
                  <a:gd name="T2" fmla="*/ 10 w 176"/>
                  <a:gd name="T3" fmla="*/ 36 h 54"/>
                  <a:gd name="T4" fmla="*/ 30 w 176"/>
                  <a:gd name="T5" fmla="*/ 24 h 54"/>
                  <a:gd name="T6" fmla="*/ 74 w 176"/>
                  <a:gd name="T7" fmla="*/ 8 h 54"/>
                  <a:gd name="T8" fmla="*/ 99 w 176"/>
                  <a:gd name="T9" fmla="*/ 3 h 54"/>
                  <a:gd name="T10" fmla="*/ 126 w 176"/>
                  <a:gd name="T11" fmla="*/ 0 h 54"/>
                  <a:gd name="T12" fmla="*/ 176 w 176"/>
                  <a:gd name="T13" fmla="*/ 0 h 54"/>
                  <a:gd name="T14" fmla="*/ 176 w 176"/>
                  <a:gd name="T15" fmla="*/ 6 h 54"/>
                  <a:gd name="T16" fmla="*/ 126 w 176"/>
                  <a:gd name="T17" fmla="*/ 6 h 54"/>
                  <a:gd name="T18" fmla="*/ 99 w 176"/>
                  <a:gd name="T19" fmla="*/ 9 h 54"/>
                  <a:gd name="T20" fmla="*/ 75 w 176"/>
                  <a:gd name="T21" fmla="*/ 14 h 54"/>
                  <a:gd name="T22" fmla="*/ 31 w 176"/>
                  <a:gd name="T23" fmla="*/ 30 h 54"/>
                  <a:gd name="T24" fmla="*/ 15 w 176"/>
                  <a:gd name="T25" fmla="*/ 41 h 54"/>
                  <a:gd name="T26" fmla="*/ 4 w 176"/>
                  <a:gd name="T27" fmla="*/ 54 h 54"/>
                  <a:gd name="T28" fmla="*/ 0 w 176"/>
                  <a:gd name="T29"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54">
                    <a:moveTo>
                      <a:pt x="0" y="50"/>
                    </a:moveTo>
                    <a:lnTo>
                      <a:pt x="10" y="36"/>
                    </a:lnTo>
                    <a:lnTo>
                      <a:pt x="30" y="24"/>
                    </a:lnTo>
                    <a:lnTo>
                      <a:pt x="74" y="8"/>
                    </a:lnTo>
                    <a:lnTo>
                      <a:pt x="99" y="3"/>
                    </a:lnTo>
                    <a:lnTo>
                      <a:pt x="126" y="0"/>
                    </a:lnTo>
                    <a:lnTo>
                      <a:pt x="176" y="0"/>
                    </a:lnTo>
                    <a:lnTo>
                      <a:pt x="176" y="6"/>
                    </a:lnTo>
                    <a:lnTo>
                      <a:pt x="126" y="6"/>
                    </a:lnTo>
                    <a:lnTo>
                      <a:pt x="99" y="9"/>
                    </a:lnTo>
                    <a:lnTo>
                      <a:pt x="75" y="14"/>
                    </a:lnTo>
                    <a:lnTo>
                      <a:pt x="31" y="30"/>
                    </a:lnTo>
                    <a:lnTo>
                      <a:pt x="15" y="41"/>
                    </a:lnTo>
                    <a:lnTo>
                      <a:pt x="4" y="54"/>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2" name="Freeform 1628"/>
              <p:cNvSpPr>
                <a:spLocks/>
              </p:cNvSpPr>
              <p:nvPr/>
            </p:nvSpPr>
            <p:spPr bwMode="auto">
              <a:xfrm>
                <a:off x="4798" y="1839"/>
                <a:ext cx="81" cy="57"/>
              </a:xfrm>
              <a:custGeom>
                <a:avLst/>
                <a:gdLst>
                  <a:gd name="T0" fmla="*/ 1 w 161"/>
                  <a:gd name="T1" fmla="*/ 0 h 115"/>
                  <a:gd name="T2" fmla="*/ 30 w 161"/>
                  <a:gd name="T3" fmla="*/ 5 h 115"/>
                  <a:gd name="T4" fmla="*/ 59 w 161"/>
                  <a:gd name="T5" fmla="*/ 14 h 115"/>
                  <a:gd name="T6" fmla="*/ 87 w 161"/>
                  <a:gd name="T7" fmla="*/ 26 h 115"/>
                  <a:gd name="T8" fmla="*/ 114 w 161"/>
                  <a:gd name="T9" fmla="*/ 42 h 115"/>
                  <a:gd name="T10" fmla="*/ 136 w 161"/>
                  <a:gd name="T11" fmla="*/ 60 h 115"/>
                  <a:gd name="T12" fmla="*/ 152 w 161"/>
                  <a:gd name="T13" fmla="*/ 78 h 115"/>
                  <a:gd name="T14" fmla="*/ 161 w 161"/>
                  <a:gd name="T15" fmla="*/ 98 h 115"/>
                  <a:gd name="T16" fmla="*/ 161 w 161"/>
                  <a:gd name="T17" fmla="*/ 115 h 115"/>
                  <a:gd name="T18" fmla="*/ 155 w 161"/>
                  <a:gd name="T19" fmla="*/ 115 h 115"/>
                  <a:gd name="T20" fmla="*/ 155 w 161"/>
                  <a:gd name="T21" fmla="*/ 100 h 115"/>
                  <a:gd name="T22" fmla="*/ 148 w 161"/>
                  <a:gd name="T23" fmla="*/ 83 h 115"/>
                  <a:gd name="T24" fmla="*/ 131 w 161"/>
                  <a:gd name="T25" fmla="*/ 65 h 115"/>
                  <a:gd name="T26" fmla="*/ 110 w 161"/>
                  <a:gd name="T27" fmla="*/ 47 h 115"/>
                  <a:gd name="T28" fmla="*/ 86 w 161"/>
                  <a:gd name="T29" fmla="*/ 32 h 115"/>
                  <a:gd name="T30" fmla="*/ 57 w 161"/>
                  <a:gd name="T31" fmla="*/ 20 h 115"/>
                  <a:gd name="T32" fmla="*/ 28 w 161"/>
                  <a:gd name="T33" fmla="*/ 11 h 115"/>
                  <a:gd name="T34" fmla="*/ 0 w 161"/>
                  <a:gd name="T35" fmla="*/ 6 h 115"/>
                  <a:gd name="T36" fmla="*/ 1 w 161"/>
                  <a:gd name="T3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15">
                    <a:moveTo>
                      <a:pt x="1" y="0"/>
                    </a:moveTo>
                    <a:lnTo>
                      <a:pt x="30" y="5"/>
                    </a:lnTo>
                    <a:lnTo>
                      <a:pt x="59" y="14"/>
                    </a:lnTo>
                    <a:lnTo>
                      <a:pt x="87" y="26"/>
                    </a:lnTo>
                    <a:lnTo>
                      <a:pt x="114" y="42"/>
                    </a:lnTo>
                    <a:lnTo>
                      <a:pt x="136" y="60"/>
                    </a:lnTo>
                    <a:lnTo>
                      <a:pt x="152" y="78"/>
                    </a:lnTo>
                    <a:lnTo>
                      <a:pt x="161" y="98"/>
                    </a:lnTo>
                    <a:lnTo>
                      <a:pt x="161" y="115"/>
                    </a:lnTo>
                    <a:lnTo>
                      <a:pt x="155" y="115"/>
                    </a:lnTo>
                    <a:lnTo>
                      <a:pt x="155" y="100"/>
                    </a:lnTo>
                    <a:lnTo>
                      <a:pt x="148" y="83"/>
                    </a:lnTo>
                    <a:lnTo>
                      <a:pt x="131" y="65"/>
                    </a:lnTo>
                    <a:lnTo>
                      <a:pt x="110" y="47"/>
                    </a:lnTo>
                    <a:lnTo>
                      <a:pt x="86" y="32"/>
                    </a:lnTo>
                    <a:lnTo>
                      <a:pt x="57" y="20"/>
                    </a:lnTo>
                    <a:lnTo>
                      <a:pt x="28" y="11"/>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3" name="Freeform 1629"/>
              <p:cNvSpPr>
                <a:spLocks/>
              </p:cNvSpPr>
              <p:nvPr/>
            </p:nvSpPr>
            <p:spPr bwMode="auto">
              <a:xfrm>
                <a:off x="4798" y="1839"/>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4" name="Freeform 1630"/>
              <p:cNvSpPr>
                <a:spLocks/>
              </p:cNvSpPr>
              <p:nvPr/>
            </p:nvSpPr>
            <p:spPr bwMode="auto">
              <a:xfrm>
                <a:off x="4747" y="1895"/>
                <a:ext cx="132" cy="45"/>
              </a:xfrm>
              <a:custGeom>
                <a:avLst/>
                <a:gdLst>
                  <a:gd name="T0" fmla="*/ 262 w 262"/>
                  <a:gd name="T1" fmla="*/ 2 h 89"/>
                  <a:gd name="T2" fmla="*/ 255 w 262"/>
                  <a:gd name="T3" fmla="*/ 21 h 89"/>
                  <a:gd name="T4" fmla="*/ 243 w 262"/>
                  <a:gd name="T5" fmla="*/ 39 h 89"/>
                  <a:gd name="T6" fmla="*/ 231 w 262"/>
                  <a:gd name="T7" fmla="*/ 53 h 89"/>
                  <a:gd name="T8" fmla="*/ 217 w 262"/>
                  <a:gd name="T9" fmla="*/ 63 h 89"/>
                  <a:gd name="T10" fmla="*/ 202 w 262"/>
                  <a:gd name="T11" fmla="*/ 72 h 89"/>
                  <a:gd name="T12" fmla="*/ 187 w 262"/>
                  <a:gd name="T13" fmla="*/ 80 h 89"/>
                  <a:gd name="T14" fmla="*/ 169 w 262"/>
                  <a:gd name="T15" fmla="*/ 84 h 89"/>
                  <a:gd name="T16" fmla="*/ 149 w 262"/>
                  <a:gd name="T17" fmla="*/ 87 h 89"/>
                  <a:gd name="T18" fmla="*/ 113 w 262"/>
                  <a:gd name="T19" fmla="*/ 89 h 89"/>
                  <a:gd name="T20" fmla="*/ 74 w 262"/>
                  <a:gd name="T21" fmla="*/ 84 h 89"/>
                  <a:gd name="T22" fmla="*/ 36 w 262"/>
                  <a:gd name="T23" fmla="*/ 77 h 89"/>
                  <a:gd name="T24" fmla="*/ 0 w 262"/>
                  <a:gd name="T25" fmla="*/ 66 h 89"/>
                  <a:gd name="T26" fmla="*/ 3 w 262"/>
                  <a:gd name="T27" fmla="*/ 62 h 89"/>
                  <a:gd name="T28" fmla="*/ 36 w 262"/>
                  <a:gd name="T29" fmla="*/ 72 h 89"/>
                  <a:gd name="T30" fmla="*/ 74 w 262"/>
                  <a:gd name="T31" fmla="*/ 80 h 89"/>
                  <a:gd name="T32" fmla="*/ 113 w 262"/>
                  <a:gd name="T33" fmla="*/ 84 h 89"/>
                  <a:gd name="T34" fmla="*/ 149 w 262"/>
                  <a:gd name="T35" fmla="*/ 83 h 89"/>
                  <a:gd name="T36" fmla="*/ 166 w 262"/>
                  <a:gd name="T37" fmla="*/ 80 h 89"/>
                  <a:gd name="T38" fmla="*/ 184 w 262"/>
                  <a:gd name="T39" fmla="*/ 75 h 89"/>
                  <a:gd name="T40" fmla="*/ 197 w 262"/>
                  <a:gd name="T41" fmla="*/ 68 h 89"/>
                  <a:gd name="T42" fmla="*/ 212 w 262"/>
                  <a:gd name="T43" fmla="*/ 59 h 89"/>
                  <a:gd name="T44" fmla="*/ 226 w 262"/>
                  <a:gd name="T45" fmla="*/ 48 h 89"/>
                  <a:gd name="T46" fmla="*/ 238 w 262"/>
                  <a:gd name="T47" fmla="*/ 35 h 89"/>
                  <a:gd name="T48" fmla="*/ 249 w 262"/>
                  <a:gd name="T49" fmla="*/ 20 h 89"/>
                  <a:gd name="T50" fmla="*/ 256 w 262"/>
                  <a:gd name="T51" fmla="*/ 0 h 89"/>
                  <a:gd name="T52" fmla="*/ 262 w 262"/>
                  <a:gd name="T53"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2" h="89">
                    <a:moveTo>
                      <a:pt x="262" y="2"/>
                    </a:moveTo>
                    <a:lnTo>
                      <a:pt x="255" y="21"/>
                    </a:lnTo>
                    <a:lnTo>
                      <a:pt x="243" y="39"/>
                    </a:lnTo>
                    <a:lnTo>
                      <a:pt x="231" y="53"/>
                    </a:lnTo>
                    <a:lnTo>
                      <a:pt x="217" y="63"/>
                    </a:lnTo>
                    <a:lnTo>
                      <a:pt x="202" y="72"/>
                    </a:lnTo>
                    <a:lnTo>
                      <a:pt x="187" y="80"/>
                    </a:lnTo>
                    <a:lnTo>
                      <a:pt x="169" y="84"/>
                    </a:lnTo>
                    <a:lnTo>
                      <a:pt x="149" y="87"/>
                    </a:lnTo>
                    <a:lnTo>
                      <a:pt x="113" y="89"/>
                    </a:lnTo>
                    <a:lnTo>
                      <a:pt x="74" y="84"/>
                    </a:lnTo>
                    <a:lnTo>
                      <a:pt x="36" y="77"/>
                    </a:lnTo>
                    <a:lnTo>
                      <a:pt x="0" y="66"/>
                    </a:lnTo>
                    <a:lnTo>
                      <a:pt x="3" y="62"/>
                    </a:lnTo>
                    <a:lnTo>
                      <a:pt x="36" y="72"/>
                    </a:lnTo>
                    <a:lnTo>
                      <a:pt x="74" y="80"/>
                    </a:lnTo>
                    <a:lnTo>
                      <a:pt x="113" y="84"/>
                    </a:lnTo>
                    <a:lnTo>
                      <a:pt x="149" y="83"/>
                    </a:lnTo>
                    <a:lnTo>
                      <a:pt x="166" y="80"/>
                    </a:lnTo>
                    <a:lnTo>
                      <a:pt x="184" y="75"/>
                    </a:lnTo>
                    <a:lnTo>
                      <a:pt x="197" y="68"/>
                    </a:lnTo>
                    <a:lnTo>
                      <a:pt x="212" y="59"/>
                    </a:lnTo>
                    <a:lnTo>
                      <a:pt x="226" y="48"/>
                    </a:lnTo>
                    <a:lnTo>
                      <a:pt x="238" y="35"/>
                    </a:lnTo>
                    <a:lnTo>
                      <a:pt x="249" y="20"/>
                    </a:lnTo>
                    <a:lnTo>
                      <a:pt x="256" y="0"/>
                    </a:lnTo>
                    <a:lnTo>
                      <a:pt x="26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5" name="Freeform 1631"/>
              <p:cNvSpPr>
                <a:spLocks/>
              </p:cNvSpPr>
              <p:nvPr/>
            </p:nvSpPr>
            <p:spPr bwMode="auto">
              <a:xfrm>
                <a:off x="4876" y="1895"/>
                <a:ext cx="3" cy="1"/>
              </a:xfrm>
              <a:custGeom>
                <a:avLst/>
                <a:gdLst>
                  <a:gd name="T0" fmla="*/ 6 w 6"/>
                  <a:gd name="T1" fmla="*/ 2 h 2"/>
                  <a:gd name="T2" fmla="*/ 0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6" name="Freeform 1632"/>
              <p:cNvSpPr>
                <a:spLocks/>
              </p:cNvSpPr>
              <p:nvPr/>
            </p:nvSpPr>
            <p:spPr bwMode="auto">
              <a:xfrm>
                <a:off x="4703" y="1878"/>
                <a:ext cx="46" cy="50"/>
              </a:xfrm>
              <a:custGeom>
                <a:avLst/>
                <a:gdLst>
                  <a:gd name="T0" fmla="*/ 89 w 92"/>
                  <a:gd name="T1" fmla="*/ 99 h 99"/>
                  <a:gd name="T2" fmla="*/ 69 w 92"/>
                  <a:gd name="T3" fmla="*/ 92 h 99"/>
                  <a:gd name="T4" fmla="*/ 49 w 92"/>
                  <a:gd name="T5" fmla="*/ 83 h 99"/>
                  <a:gd name="T6" fmla="*/ 37 w 92"/>
                  <a:gd name="T7" fmla="*/ 71 h 99"/>
                  <a:gd name="T8" fmla="*/ 22 w 92"/>
                  <a:gd name="T9" fmla="*/ 59 h 99"/>
                  <a:gd name="T10" fmla="*/ 13 w 92"/>
                  <a:gd name="T11" fmla="*/ 45 h 99"/>
                  <a:gd name="T12" fmla="*/ 6 w 92"/>
                  <a:gd name="T13" fmla="*/ 30 h 99"/>
                  <a:gd name="T14" fmla="*/ 1 w 92"/>
                  <a:gd name="T15" fmla="*/ 14 h 99"/>
                  <a:gd name="T16" fmla="*/ 0 w 92"/>
                  <a:gd name="T17" fmla="*/ 0 h 99"/>
                  <a:gd name="T18" fmla="*/ 4 w 92"/>
                  <a:gd name="T19" fmla="*/ 0 h 99"/>
                  <a:gd name="T20" fmla="*/ 6 w 92"/>
                  <a:gd name="T21" fmla="*/ 14 h 99"/>
                  <a:gd name="T22" fmla="*/ 10 w 92"/>
                  <a:gd name="T23" fmla="*/ 27 h 99"/>
                  <a:gd name="T24" fmla="*/ 18 w 92"/>
                  <a:gd name="T25" fmla="*/ 41 h 99"/>
                  <a:gd name="T26" fmla="*/ 27 w 92"/>
                  <a:gd name="T27" fmla="*/ 54 h 99"/>
                  <a:gd name="T28" fmla="*/ 40 w 92"/>
                  <a:gd name="T29" fmla="*/ 66 h 99"/>
                  <a:gd name="T30" fmla="*/ 54 w 92"/>
                  <a:gd name="T31" fmla="*/ 78 h 99"/>
                  <a:gd name="T32" fmla="*/ 72 w 92"/>
                  <a:gd name="T33" fmla="*/ 87 h 99"/>
                  <a:gd name="T34" fmla="*/ 92 w 92"/>
                  <a:gd name="T35" fmla="*/ 95 h 99"/>
                  <a:gd name="T36" fmla="*/ 89 w 92"/>
                  <a:gd name="T3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9">
                    <a:moveTo>
                      <a:pt x="89" y="99"/>
                    </a:moveTo>
                    <a:lnTo>
                      <a:pt x="69" y="92"/>
                    </a:lnTo>
                    <a:lnTo>
                      <a:pt x="49" y="83"/>
                    </a:lnTo>
                    <a:lnTo>
                      <a:pt x="37" y="71"/>
                    </a:lnTo>
                    <a:lnTo>
                      <a:pt x="22" y="59"/>
                    </a:lnTo>
                    <a:lnTo>
                      <a:pt x="13" y="45"/>
                    </a:lnTo>
                    <a:lnTo>
                      <a:pt x="6" y="30"/>
                    </a:lnTo>
                    <a:lnTo>
                      <a:pt x="1" y="14"/>
                    </a:lnTo>
                    <a:lnTo>
                      <a:pt x="0" y="0"/>
                    </a:lnTo>
                    <a:lnTo>
                      <a:pt x="4" y="0"/>
                    </a:lnTo>
                    <a:lnTo>
                      <a:pt x="6" y="14"/>
                    </a:lnTo>
                    <a:lnTo>
                      <a:pt x="10" y="27"/>
                    </a:lnTo>
                    <a:lnTo>
                      <a:pt x="18" y="41"/>
                    </a:lnTo>
                    <a:lnTo>
                      <a:pt x="27" y="54"/>
                    </a:lnTo>
                    <a:lnTo>
                      <a:pt x="40" y="66"/>
                    </a:lnTo>
                    <a:lnTo>
                      <a:pt x="54" y="78"/>
                    </a:lnTo>
                    <a:lnTo>
                      <a:pt x="72" y="87"/>
                    </a:lnTo>
                    <a:lnTo>
                      <a:pt x="92" y="95"/>
                    </a:lnTo>
                    <a:lnTo>
                      <a:pt x="8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7" name="Freeform 1633"/>
              <p:cNvSpPr>
                <a:spLocks/>
              </p:cNvSpPr>
              <p:nvPr/>
            </p:nvSpPr>
            <p:spPr bwMode="auto">
              <a:xfrm>
                <a:off x="4747" y="1926"/>
                <a:ext cx="2" cy="2"/>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lnTo>
                      <a:pt x="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8" name="Freeform 1634"/>
              <p:cNvSpPr>
                <a:spLocks/>
              </p:cNvSpPr>
              <p:nvPr/>
            </p:nvSpPr>
            <p:spPr bwMode="auto">
              <a:xfrm>
                <a:off x="4703" y="1863"/>
                <a:ext cx="10" cy="17"/>
              </a:xfrm>
              <a:custGeom>
                <a:avLst/>
                <a:gdLst>
                  <a:gd name="T0" fmla="*/ 0 w 19"/>
                  <a:gd name="T1" fmla="*/ 28 h 33"/>
                  <a:gd name="T2" fmla="*/ 4 w 19"/>
                  <a:gd name="T3" fmla="*/ 33 h 33"/>
                  <a:gd name="T4" fmla="*/ 19 w 19"/>
                  <a:gd name="T5" fmla="*/ 4 h 33"/>
                  <a:gd name="T6" fmla="*/ 15 w 19"/>
                  <a:gd name="T7" fmla="*/ 0 h 33"/>
                  <a:gd name="T8" fmla="*/ 0 w 19"/>
                  <a:gd name="T9" fmla="*/ 28 h 33"/>
                </a:gdLst>
                <a:ahLst/>
                <a:cxnLst>
                  <a:cxn ang="0">
                    <a:pos x="T0" y="T1"/>
                  </a:cxn>
                  <a:cxn ang="0">
                    <a:pos x="T2" y="T3"/>
                  </a:cxn>
                  <a:cxn ang="0">
                    <a:pos x="T4" y="T5"/>
                  </a:cxn>
                  <a:cxn ang="0">
                    <a:pos x="T6" y="T7"/>
                  </a:cxn>
                  <a:cxn ang="0">
                    <a:pos x="T8" y="T9"/>
                  </a:cxn>
                </a:cxnLst>
                <a:rect l="0" t="0" r="r" b="b"/>
                <a:pathLst>
                  <a:path w="19" h="33">
                    <a:moveTo>
                      <a:pt x="0" y="28"/>
                    </a:moveTo>
                    <a:lnTo>
                      <a:pt x="4" y="33"/>
                    </a:lnTo>
                    <a:lnTo>
                      <a:pt x="19" y="4"/>
                    </a:lnTo>
                    <a:lnTo>
                      <a:pt x="15"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39" name="Freeform 1635"/>
              <p:cNvSpPr>
                <a:spLocks/>
              </p:cNvSpPr>
              <p:nvPr/>
            </p:nvSpPr>
            <p:spPr bwMode="auto">
              <a:xfrm>
                <a:off x="4703" y="1878"/>
                <a:ext cx="2" cy="2"/>
              </a:xfrm>
              <a:custGeom>
                <a:avLst/>
                <a:gdLst>
                  <a:gd name="T0" fmla="*/ 0 w 4"/>
                  <a:gd name="T1" fmla="*/ 2 h 5"/>
                  <a:gd name="T2" fmla="*/ 0 w 4"/>
                  <a:gd name="T3" fmla="*/ 0 h 5"/>
                  <a:gd name="T4" fmla="*/ 4 w 4"/>
                  <a:gd name="T5" fmla="*/ 5 h 5"/>
                  <a:gd name="T6" fmla="*/ 4 w 4"/>
                  <a:gd name="T7" fmla="*/ 2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lnTo>
                      <a:pt x="0" y="0"/>
                    </a:lnTo>
                    <a:lnTo>
                      <a:pt x="4" y="5"/>
                    </a:lnTo>
                    <a:lnTo>
                      <a:pt x="4"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0" name="Freeform 1636"/>
              <p:cNvSpPr>
                <a:spLocks/>
              </p:cNvSpPr>
              <p:nvPr/>
            </p:nvSpPr>
            <p:spPr bwMode="auto">
              <a:xfrm>
                <a:off x="4710" y="1863"/>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1" name="Freeform 1637"/>
              <p:cNvSpPr>
                <a:spLocks/>
              </p:cNvSpPr>
              <p:nvPr/>
            </p:nvSpPr>
            <p:spPr bwMode="auto">
              <a:xfrm>
                <a:off x="4198" y="1437"/>
                <a:ext cx="12" cy="33"/>
              </a:xfrm>
              <a:custGeom>
                <a:avLst/>
                <a:gdLst>
                  <a:gd name="T0" fmla="*/ 3 w 24"/>
                  <a:gd name="T1" fmla="*/ 3 h 67"/>
                  <a:gd name="T2" fmla="*/ 0 w 24"/>
                  <a:gd name="T3" fmla="*/ 9 h 67"/>
                  <a:gd name="T4" fmla="*/ 0 w 24"/>
                  <a:gd name="T5" fmla="*/ 17 h 67"/>
                  <a:gd name="T6" fmla="*/ 0 w 24"/>
                  <a:gd name="T7" fmla="*/ 24 h 67"/>
                  <a:gd name="T8" fmla="*/ 0 w 24"/>
                  <a:gd name="T9" fmla="*/ 30 h 67"/>
                  <a:gd name="T10" fmla="*/ 4 w 24"/>
                  <a:gd name="T11" fmla="*/ 44 h 67"/>
                  <a:gd name="T12" fmla="*/ 12 w 24"/>
                  <a:gd name="T13" fmla="*/ 58 h 67"/>
                  <a:gd name="T14" fmla="*/ 13 w 24"/>
                  <a:gd name="T15" fmla="*/ 61 h 67"/>
                  <a:gd name="T16" fmla="*/ 16 w 24"/>
                  <a:gd name="T17" fmla="*/ 64 h 67"/>
                  <a:gd name="T18" fmla="*/ 18 w 24"/>
                  <a:gd name="T19" fmla="*/ 65 h 67"/>
                  <a:gd name="T20" fmla="*/ 19 w 24"/>
                  <a:gd name="T21" fmla="*/ 65 h 67"/>
                  <a:gd name="T22" fmla="*/ 21 w 24"/>
                  <a:gd name="T23" fmla="*/ 67 h 67"/>
                  <a:gd name="T24" fmla="*/ 22 w 24"/>
                  <a:gd name="T25" fmla="*/ 65 h 67"/>
                  <a:gd name="T26" fmla="*/ 22 w 24"/>
                  <a:gd name="T27" fmla="*/ 64 h 67"/>
                  <a:gd name="T28" fmla="*/ 24 w 24"/>
                  <a:gd name="T29" fmla="*/ 55 h 67"/>
                  <a:gd name="T30" fmla="*/ 24 w 24"/>
                  <a:gd name="T31" fmla="*/ 47 h 67"/>
                  <a:gd name="T32" fmla="*/ 22 w 24"/>
                  <a:gd name="T33" fmla="*/ 38 h 67"/>
                  <a:gd name="T34" fmla="*/ 22 w 24"/>
                  <a:gd name="T35" fmla="*/ 30 h 67"/>
                  <a:gd name="T36" fmla="*/ 19 w 24"/>
                  <a:gd name="T37" fmla="*/ 21 h 67"/>
                  <a:gd name="T38" fmla="*/ 18 w 24"/>
                  <a:gd name="T39" fmla="*/ 18 h 67"/>
                  <a:gd name="T40" fmla="*/ 16 w 24"/>
                  <a:gd name="T41" fmla="*/ 14 h 67"/>
                  <a:gd name="T42" fmla="*/ 12 w 24"/>
                  <a:gd name="T43" fmla="*/ 8 h 67"/>
                  <a:gd name="T44" fmla="*/ 6 w 24"/>
                  <a:gd name="T45" fmla="*/ 0 h 67"/>
                  <a:gd name="T46" fmla="*/ 4 w 24"/>
                  <a:gd name="T47" fmla="*/ 0 h 67"/>
                  <a:gd name="T48" fmla="*/ 3 w 24"/>
                  <a:gd name="T49" fmla="*/ 0 h 67"/>
                  <a:gd name="T50" fmla="*/ 3 w 24"/>
                  <a:gd name="T51" fmla="*/ 2 h 67"/>
                  <a:gd name="T52" fmla="*/ 3 w 24"/>
                  <a:gd name="T53" fmla="*/ 5 h 67"/>
                  <a:gd name="T54" fmla="*/ 3 w 24"/>
                  <a:gd name="T55"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67">
                    <a:moveTo>
                      <a:pt x="3" y="3"/>
                    </a:moveTo>
                    <a:lnTo>
                      <a:pt x="0" y="9"/>
                    </a:lnTo>
                    <a:lnTo>
                      <a:pt x="0" y="17"/>
                    </a:lnTo>
                    <a:lnTo>
                      <a:pt x="0" y="24"/>
                    </a:lnTo>
                    <a:lnTo>
                      <a:pt x="0" y="30"/>
                    </a:lnTo>
                    <a:lnTo>
                      <a:pt x="4" y="44"/>
                    </a:lnTo>
                    <a:lnTo>
                      <a:pt x="12" y="58"/>
                    </a:lnTo>
                    <a:lnTo>
                      <a:pt x="13" y="61"/>
                    </a:lnTo>
                    <a:lnTo>
                      <a:pt x="16" y="64"/>
                    </a:lnTo>
                    <a:lnTo>
                      <a:pt x="18" y="65"/>
                    </a:lnTo>
                    <a:lnTo>
                      <a:pt x="19" y="65"/>
                    </a:lnTo>
                    <a:lnTo>
                      <a:pt x="21" y="67"/>
                    </a:lnTo>
                    <a:lnTo>
                      <a:pt x="22" y="65"/>
                    </a:lnTo>
                    <a:lnTo>
                      <a:pt x="22" y="64"/>
                    </a:lnTo>
                    <a:lnTo>
                      <a:pt x="24" y="55"/>
                    </a:lnTo>
                    <a:lnTo>
                      <a:pt x="24" y="47"/>
                    </a:lnTo>
                    <a:lnTo>
                      <a:pt x="22" y="38"/>
                    </a:lnTo>
                    <a:lnTo>
                      <a:pt x="22" y="30"/>
                    </a:lnTo>
                    <a:lnTo>
                      <a:pt x="19" y="21"/>
                    </a:lnTo>
                    <a:lnTo>
                      <a:pt x="18" y="18"/>
                    </a:lnTo>
                    <a:lnTo>
                      <a:pt x="16" y="14"/>
                    </a:lnTo>
                    <a:lnTo>
                      <a:pt x="12" y="8"/>
                    </a:lnTo>
                    <a:lnTo>
                      <a:pt x="6" y="0"/>
                    </a:lnTo>
                    <a:lnTo>
                      <a:pt x="4" y="0"/>
                    </a:lnTo>
                    <a:lnTo>
                      <a:pt x="3" y="0"/>
                    </a:lnTo>
                    <a:lnTo>
                      <a:pt x="3" y="2"/>
                    </a:lnTo>
                    <a:lnTo>
                      <a:pt x="3" y="5"/>
                    </a:lnTo>
                    <a:lnTo>
                      <a:pt x="3" y="3"/>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2" name="Freeform 1638"/>
              <p:cNvSpPr>
                <a:spLocks/>
              </p:cNvSpPr>
              <p:nvPr/>
            </p:nvSpPr>
            <p:spPr bwMode="auto">
              <a:xfrm>
                <a:off x="4197" y="1436"/>
                <a:ext cx="14" cy="43"/>
              </a:xfrm>
              <a:custGeom>
                <a:avLst/>
                <a:gdLst>
                  <a:gd name="T0" fmla="*/ 6 w 28"/>
                  <a:gd name="T1" fmla="*/ 0 h 86"/>
                  <a:gd name="T2" fmla="*/ 5 w 28"/>
                  <a:gd name="T3" fmla="*/ 1 h 86"/>
                  <a:gd name="T4" fmla="*/ 3 w 28"/>
                  <a:gd name="T5" fmla="*/ 3 h 86"/>
                  <a:gd name="T6" fmla="*/ 2 w 28"/>
                  <a:gd name="T7" fmla="*/ 12 h 86"/>
                  <a:gd name="T8" fmla="*/ 0 w 28"/>
                  <a:gd name="T9" fmla="*/ 22 h 86"/>
                  <a:gd name="T10" fmla="*/ 0 w 28"/>
                  <a:gd name="T11" fmla="*/ 30 h 86"/>
                  <a:gd name="T12" fmla="*/ 2 w 28"/>
                  <a:gd name="T13" fmla="*/ 36 h 86"/>
                  <a:gd name="T14" fmla="*/ 3 w 28"/>
                  <a:gd name="T15" fmla="*/ 51 h 86"/>
                  <a:gd name="T16" fmla="*/ 5 w 28"/>
                  <a:gd name="T17" fmla="*/ 57 h 86"/>
                  <a:gd name="T18" fmla="*/ 8 w 28"/>
                  <a:gd name="T19" fmla="*/ 65 h 86"/>
                  <a:gd name="T20" fmla="*/ 11 w 28"/>
                  <a:gd name="T21" fmla="*/ 71 h 86"/>
                  <a:gd name="T22" fmla="*/ 15 w 28"/>
                  <a:gd name="T23" fmla="*/ 77 h 86"/>
                  <a:gd name="T24" fmla="*/ 20 w 28"/>
                  <a:gd name="T25" fmla="*/ 81 h 86"/>
                  <a:gd name="T26" fmla="*/ 24 w 28"/>
                  <a:gd name="T27" fmla="*/ 86 h 86"/>
                  <a:gd name="T28" fmla="*/ 26 w 28"/>
                  <a:gd name="T29" fmla="*/ 81 h 86"/>
                  <a:gd name="T30" fmla="*/ 28 w 28"/>
                  <a:gd name="T31" fmla="*/ 77 h 86"/>
                  <a:gd name="T32" fmla="*/ 28 w 28"/>
                  <a:gd name="T33" fmla="*/ 68 h 86"/>
                  <a:gd name="T34" fmla="*/ 26 w 28"/>
                  <a:gd name="T35" fmla="*/ 48 h 86"/>
                  <a:gd name="T36" fmla="*/ 21 w 28"/>
                  <a:gd name="T37" fmla="*/ 25 h 86"/>
                  <a:gd name="T38" fmla="*/ 15 w 28"/>
                  <a:gd name="T39" fmla="*/ 10 h 86"/>
                  <a:gd name="T40" fmla="*/ 12 w 28"/>
                  <a:gd name="T41" fmla="*/ 7 h 86"/>
                  <a:gd name="T42" fmla="*/ 6 w 28"/>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86">
                    <a:moveTo>
                      <a:pt x="6" y="0"/>
                    </a:moveTo>
                    <a:lnTo>
                      <a:pt x="5" y="1"/>
                    </a:lnTo>
                    <a:lnTo>
                      <a:pt x="3" y="3"/>
                    </a:lnTo>
                    <a:lnTo>
                      <a:pt x="2" y="12"/>
                    </a:lnTo>
                    <a:lnTo>
                      <a:pt x="0" y="22"/>
                    </a:lnTo>
                    <a:lnTo>
                      <a:pt x="0" y="30"/>
                    </a:lnTo>
                    <a:lnTo>
                      <a:pt x="2" y="36"/>
                    </a:lnTo>
                    <a:lnTo>
                      <a:pt x="3" y="51"/>
                    </a:lnTo>
                    <a:lnTo>
                      <a:pt x="5" y="57"/>
                    </a:lnTo>
                    <a:lnTo>
                      <a:pt x="8" y="65"/>
                    </a:lnTo>
                    <a:lnTo>
                      <a:pt x="11" y="71"/>
                    </a:lnTo>
                    <a:lnTo>
                      <a:pt x="15" y="77"/>
                    </a:lnTo>
                    <a:lnTo>
                      <a:pt x="20" y="81"/>
                    </a:lnTo>
                    <a:lnTo>
                      <a:pt x="24" y="86"/>
                    </a:lnTo>
                    <a:lnTo>
                      <a:pt x="26" y="81"/>
                    </a:lnTo>
                    <a:lnTo>
                      <a:pt x="28" y="77"/>
                    </a:lnTo>
                    <a:lnTo>
                      <a:pt x="28" y="68"/>
                    </a:lnTo>
                    <a:lnTo>
                      <a:pt x="26" y="48"/>
                    </a:lnTo>
                    <a:lnTo>
                      <a:pt x="21" y="25"/>
                    </a:lnTo>
                    <a:lnTo>
                      <a:pt x="15" y="10"/>
                    </a:lnTo>
                    <a:lnTo>
                      <a:pt x="12"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3" name="Freeform 1639"/>
              <p:cNvSpPr>
                <a:spLocks/>
              </p:cNvSpPr>
              <p:nvPr/>
            </p:nvSpPr>
            <p:spPr bwMode="auto">
              <a:xfrm>
                <a:off x="4196" y="1435"/>
                <a:ext cx="14" cy="46"/>
              </a:xfrm>
              <a:custGeom>
                <a:avLst/>
                <a:gdLst>
                  <a:gd name="T0" fmla="*/ 11 w 29"/>
                  <a:gd name="T1" fmla="*/ 6 h 92"/>
                  <a:gd name="T2" fmla="*/ 11 w 29"/>
                  <a:gd name="T3" fmla="*/ 6 h 92"/>
                  <a:gd name="T4" fmla="*/ 9 w 29"/>
                  <a:gd name="T5" fmla="*/ 7 h 92"/>
                  <a:gd name="T6" fmla="*/ 8 w 29"/>
                  <a:gd name="T7" fmla="*/ 15 h 92"/>
                  <a:gd name="T8" fmla="*/ 6 w 29"/>
                  <a:gd name="T9" fmla="*/ 25 h 92"/>
                  <a:gd name="T10" fmla="*/ 6 w 29"/>
                  <a:gd name="T11" fmla="*/ 33 h 92"/>
                  <a:gd name="T12" fmla="*/ 8 w 29"/>
                  <a:gd name="T13" fmla="*/ 39 h 92"/>
                  <a:gd name="T14" fmla="*/ 9 w 29"/>
                  <a:gd name="T15" fmla="*/ 54 h 92"/>
                  <a:gd name="T16" fmla="*/ 11 w 29"/>
                  <a:gd name="T17" fmla="*/ 60 h 92"/>
                  <a:gd name="T18" fmla="*/ 14 w 29"/>
                  <a:gd name="T19" fmla="*/ 66 h 92"/>
                  <a:gd name="T20" fmla="*/ 17 w 29"/>
                  <a:gd name="T21" fmla="*/ 72 h 92"/>
                  <a:gd name="T22" fmla="*/ 20 w 29"/>
                  <a:gd name="T23" fmla="*/ 78 h 92"/>
                  <a:gd name="T24" fmla="*/ 24 w 29"/>
                  <a:gd name="T25" fmla="*/ 83 h 92"/>
                  <a:gd name="T26" fmla="*/ 29 w 29"/>
                  <a:gd name="T27" fmla="*/ 86 h 92"/>
                  <a:gd name="T28" fmla="*/ 26 w 29"/>
                  <a:gd name="T29" fmla="*/ 92 h 92"/>
                  <a:gd name="T30" fmla="*/ 20 w 29"/>
                  <a:gd name="T31" fmla="*/ 87 h 92"/>
                  <a:gd name="T32" fmla="*/ 15 w 29"/>
                  <a:gd name="T33" fmla="*/ 81 h 92"/>
                  <a:gd name="T34" fmla="*/ 11 w 29"/>
                  <a:gd name="T35" fmla="*/ 75 h 92"/>
                  <a:gd name="T36" fmla="*/ 8 w 29"/>
                  <a:gd name="T37" fmla="*/ 69 h 92"/>
                  <a:gd name="T38" fmla="*/ 5 w 29"/>
                  <a:gd name="T39" fmla="*/ 62 h 92"/>
                  <a:gd name="T40" fmla="*/ 3 w 29"/>
                  <a:gd name="T41" fmla="*/ 54 h 92"/>
                  <a:gd name="T42" fmla="*/ 0 w 29"/>
                  <a:gd name="T43" fmla="*/ 40 h 92"/>
                  <a:gd name="T44" fmla="*/ 0 w 29"/>
                  <a:gd name="T45" fmla="*/ 33 h 92"/>
                  <a:gd name="T46" fmla="*/ 0 w 29"/>
                  <a:gd name="T47" fmla="*/ 25 h 92"/>
                  <a:gd name="T48" fmla="*/ 2 w 29"/>
                  <a:gd name="T49" fmla="*/ 15 h 92"/>
                  <a:gd name="T50" fmla="*/ 3 w 29"/>
                  <a:gd name="T51" fmla="*/ 6 h 92"/>
                  <a:gd name="T52" fmla="*/ 5 w 29"/>
                  <a:gd name="T53" fmla="*/ 1 h 92"/>
                  <a:gd name="T54" fmla="*/ 8 w 29"/>
                  <a:gd name="T55" fmla="*/ 0 h 92"/>
                  <a:gd name="T56" fmla="*/ 11 w 29"/>
                  <a:gd name="T5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92">
                    <a:moveTo>
                      <a:pt x="11" y="6"/>
                    </a:moveTo>
                    <a:lnTo>
                      <a:pt x="11" y="6"/>
                    </a:lnTo>
                    <a:lnTo>
                      <a:pt x="9" y="7"/>
                    </a:lnTo>
                    <a:lnTo>
                      <a:pt x="8" y="15"/>
                    </a:lnTo>
                    <a:lnTo>
                      <a:pt x="6" y="25"/>
                    </a:lnTo>
                    <a:lnTo>
                      <a:pt x="6" y="33"/>
                    </a:lnTo>
                    <a:lnTo>
                      <a:pt x="8" y="39"/>
                    </a:lnTo>
                    <a:lnTo>
                      <a:pt x="9" y="54"/>
                    </a:lnTo>
                    <a:lnTo>
                      <a:pt x="11" y="60"/>
                    </a:lnTo>
                    <a:lnTo>
                      <a:pt x="14" y="66"/>
                    </a:lnTo>
                    <a:lnTo>
                      <a:pt x="17" y="72"/>
                    </a:lnTo>
                    <a:lnTo>
                      <a:pt x="20" y="78"/>
                    </a:lnTo>
                    <a:lnTo>
                      <a:pt x="24" y="83"/>
                    </a:lnTo>
                    <a:lnTo>
                      <a:pt x="29" y="86"/>
                    </a:lnTo>
                    <a:lnTo>
                      <a:pt x="26" y="92"/>
                    </a:lnTo>
                    <a:lnTo>
                      <a:pt x="20" y="87"/>
                    </a:lnTo>
                    <a:lnTo>
                      <a:pt x="15" y="81"/>
                    </a:lnTo>
                    <a:lnTo>
                      <a:pt x="11" y="75"/>
                    </a:lnTo>
                    <a:lnTo>
                      <a:pt x="8" y="69"/>
                    </a:lnTo>
                    <a:lnTo>
                      <a:pt x="5" y="62"/>
                    </a:lnTo>
                    <a:lnTo>
                      <a:pt x="3" y="54"/>
                    </a:lnTo>
                    <a:lnTo>
                      <a:pt x="0" y="40"/>
                    </a:lnTo>
                    <a:lnTo>
                      <a:pt x="0" y="33"/>
                    </a:lnTo>
                    <a:lnTo>
                      <a:pt x="0" y="25"/>
                    </a:lnTo>
                    <a:lnTo>
                      <a:pt x="2" y="15"/>
                    </a:lnTo>
                    <a:lnTo>
                      <a:pt x="3" y="6"/>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4" name="Freeform 1640"/>
              <p:cNvSpPr>
                <a:spLocks/>
              </p:cNvSpPr>
              <p:nvPr/>
            </p:nvSpPr>
            <p:spPr bwMode="auto">
              <a:xfrm>
                <a:off x="4208" y="1460"/>
                <a:ext cx="4" cy="20"/>
              </a:xfrm>
              <a:custGeom>
                <a:avLst/>
                <a:gdLst>
                  <a:gd name="T0" fmla="*/ 0 w 10"/>
                  <a:gd name="T1" fmla="*/ 36 h 39"/>
                  <a:gd name="T2" fmla="*/ 2 w 10"/>
                  <a:gd name="T3" fmla="*/ 32 h 39"/>
                  <a:gd name="T4" fmla="*/ 3 w 10"/>
                  <a:gd name="T5" fmla="*/ 29 h 39"/>
                  <a:gd name="T6" fmla="*/ 3 w 10"/>
                  <a:gd name="T7" fmla="*/ 20 h 39"/>
                  <a:gd name="T8" fmla="*/ 2 w 10"/>
                  <a:gd name="T9" fmla="*/ 1 h 39"/>
                  <a:gd name="T10" fmla="*/ 8 w 10"/>
                  <a:gd name="T11" fmla="*/ 0 h 39"/>
                  <a:gd name="T12" fmla="*/ 10 w 10"/>
                  <a:gd name="T13" fmla="*/ 18 h 39"/>
                  <a:gd name="T14" fmla="*/ 10 w 10"/>
                  <a:gd name="T15" fmla="*/ 29 h 39"/>
                  <a:gd name="T16" fmla="*/ 8 w 10"/>
                  <a:gd name="T17" fmla="*/ 35 h 39"/>
                  <a:gd name="T18" fmla="*/ 7 w 10"/>
                  <a:gd name="T19" fmla="*/ 39 h 39"/>
                  <a:gd name="T20" fmla="*/ 0 w 10"/>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9">
                    <a:moveTo>
                      <a:pt x="0" y="36"/>
                    </a:moveTo>
                    <a:lnTo>
                      <a:pt x="2" y="32"/>
                    </a:lnTo>
                    <a:lnTo>
                      <a:pt x="3" y="29"/>
                    </a:lnTo>
                    <a:lnTo>
                      <a:pt x="3" y="20"/>
                    </a:lnTo>
                    <a:lnTo>
                      <a:pt x="2" y="1"/>
                    </a:lnTo>
                    <a:lnTo>
                      <a:pt x="8" y="0"/>
                    </a:lnTo>
                    <a:lnTo>
                      <a:pt x="10" y="18"/>
                    </a:lnTo>
                    <a:lnTo>
                      <a:pt x="10" y="29"/>
                    </a:lnTo>
                    <a:lnTo>
                      <a:pt x="8" y="35"/>
                    </a:lnTo>
                    <a:lnTo>
                      <a:pt x="7" y="3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5" name="Freeform 1641"/>
              <p:cNvSpPr>
                <a:spLocks/>
              </p:cNvSpPr>
              <p:nvPr/>
            </p:nvSpPr>
            <p:spPr bwMode="auto">
              <a:xfrm>
                <a:off x="4208" y="1478"/>
                <a:ext cx="3" cy="4"/>
              </a:xfrm>
              <a:custGeom>
                <a:avLst/>
                <a:gdLst>
                  <a:gd name="T0" fmla="*/ 2 w 7"/>
                  <a:gd name="T1" fmla="*/ 6 h 7"/>
                  <a:gd name="T2" fmla="*/ 5 w 7"/>
                  <a:gd name="T3" fmla="*/ 7 h 7"/>
                  <a:gd name="T4" fmla="*/ 7 w 7"/>
                  <a:gd name="T5" fmla="*/ 4 h 7"/>
                  <a:gd name="T6" fmla="*/ 0 w 7"/>
                  <a:gd name="T7" fmla="*/ 1 h 7"/>
                  <a:gd name="T8" fmla="*/ 5 w 7"/>
                  <a:gd name="T9" fmla="*/ 0 h 7"/>
                  <a:gd name="T10" fmla="*/ 2 w 7"/>
                  <a:gd name="T11" fmla="*/ 6 h 7"/>
                </a:gdLst>
                <a:ahLst/>
                <a:cxnLst>
                  <a:cxn ang="0">
                    <a:pos x="T0" y="T1"/>
                  </a:cxn>
                  <a:cxn ang="0">
                    <a:pos x="T2" y="T3"/>
                  </a:cxn>
                  <a:cxn ang="0">
                    <a:pos x="T4" y="T5"/>
                  </a:cxn>
                  <a:cxn ang="0">
                    <a:pos x="T6" y="T7"/>
                  </a:cxn>
                  <a:cxn ang="0">
                    <a:pos x="T8" y="T9"/>
                  </a:cxn>
                  <a:cxn ang="0">
                    <a:pos x="T10" y="T11"/>
                  </a:cxn>
                </a:cxnLst>
                <a:rect l="0" t="0" r="r" b="b"/>
                <a:pathLst>
                  <a:path w="7" h="7">
                    <a:moveTo>
                      <a:pt x="2" y="6"/>
                    </a:moveTo>
                    <a:lnTo>
                      <a:pt x="5" y="7"/>
                    </a:lnTo>
                    <a:lnTo>
                      <a:pt x="7" y="4"/>
                    </a:lnTo>
                    <a:lnTo>
                      <a:pt x="0" y="1"/>
                    </a:lnTo>
                    <a:lnTo>
                      <a:pt x="5"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6" name="Freeform 1642"/>
              <p:cNvSpPr>
                <a:spLocks/>
              </p:cNvSpPr>
              <p:nvPr/>
            </p:nvSpPr>
            <p:spPr bwMode="auto">
              <a:xfrm>
                <a:off x="4206" y="1448"/>
                <a:ext cx="6" cy="13"/>
              </a:xfrm>
              <a:custGeom>
                <a:avLst/>
                <a:gdLst>
                  <a:gd name="T0" fmla="*/ 5 w 11"/>
                  <a:gd name="T1" fmla="*/ 25 h 25"/>
                  <a:gd name="T2" fmla="*/ 0 w 11"/>
                  <a:gd name="T3" fmla="*/ 1 h 25"/>
                  <a:gd name="T4" fmla="*/ 6 w 11"/>
                  <a:gd name="T5" fmla="*/ 0 h 25"/>
                  <a:gd name="T6" fmla="*/ 11 w 11"/>
                  <a:gd name="T7" fmla="*/ 24 h 25"/>
                  <a:gd name="T8" fmla="*/ 5 w 11"/>
                  <a:gd name="T9" fmla="*/ 25 h 25"/>
                </a:gdLst>
                <a:ahLst/>
                <a:cxnLst>
                  <a:cxn ang="0">
                    <a:pos x="T0" y="T1"/>
                  </a:cxn>
                  <a:cxn ang="0">
                    <a:pos x="T2" y="T3"/>
                  </a:cxn>
                  <a:cxn ang="0">
                    <a:pos x="T4" y="T5"/>
                  </a:cxn>
                  <a:cxn ang="0">
                    <a:pos x="T6" y="T7"/>
                  </a:cxn>
                  <a:cxn ang="0">
                    <a:pos x="T8" y="T9"/>
                  </a:cxn>
                </a:cxnLst>
                <a:rect l="0" t="0" r="r" b="b"/>
                <a:pathLst>
                  <a:path w="11" h="25">
                    <a:moveTo>
                      <a:pt x="5" y="25"/>
                    </a:moveTo>
                    <a:lnTo>
                      <a:pt x="0" y="1"/>
                    </a:lnTo>
                    <a:lnTo>
                      <a:pt x="6" y="0"/>
                    </a:lnTo>
                    <a:lnTo>
                      <a:pt x="11" y="24"/>
                    </a:lnTo>
                    <a:lnTo>
                      <a:pt x="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7" name="Freeform 1643"/>
              <p:cNvSpPr>
                <a:spLocks/>
              </p:cNvSpPr>
              <p:nvPr/>
            </p:nvSpPr>
            <p:spPr bwMode="auto">
              <a:xfrm>
                <a:off x="4208" y="1460"/>
                <a:ext cx="4"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8" name="Freeform 1644"/>
              <p:cNvSpPr>
                <a:spLocks/>
              </p:cNvSpPr>
              <p:nvPr/>
            </p:nvSpPr>
            <p:spPr bwMode="auto">
              <a:xfrm>
                <a:off x="4199" y="1436"/>
                <a:ext cx="10" cy="14"/>
              </a:xfrm>
              <a:custGeom>
                <a:avLst/>
                <a:gdLst>
                  <a:gd name="T0" fmla="*/ 15 w 21"/>
                  <a:gd name="T1" fmla="*/ 29 h 29"/>
                  <a:gd name="T2" fmla="*/ 9 w 21"/>
                  <a:gd name="T3" fmla="*/ 15 h 29"/>
                  <a:gd name="T4" fmla="*/ 6 w 21"/>
                  <a:gd name="T5" fmla="*/ 11 h 29"/>
                  <a:gd name="T6" fmla="*/ 0 w 21"/>
                  <a:gd name="T7" fmla="*/ 3 h 29"/>
                  <a:gd name="T8" fmla="*/ 6 w 21"/>
                  <a:gd name="T9" fmla="*/ 0 h 29"/>
                  <a:gd name="T10" fmla="*/ 11 w 21"/>
                  <a:gd name="T11" fmla="*/ 8 h 29"/>
                  <a:gd name="T12" fmla="*/ 15 w 21"/>
                  <a:gd name="T13" fmla="*/ 11 h 29"/>
                  <a:gd name="T14" fmla="*/ 21 w 21"/>
                  <a:gd name="T15" fmla="*/ 26 h 29"/>
                  <a:gd name="T16" fmla="*/ 15 w 2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5" y="29"/>
                    </a:moveTo>
                    <a:lnTo>
                      <a:pt x="9" y="15"/>
                    </a:lnTo>
                    <a:lnTo>
                      <a:pt x="6" y="11"/>
                    </a:lnTo>
                    <a:lnTo>
                      <a:pt x="0" y="3"/>
                    </a:lnTo>
                    <a:lnTo>
                      <a:pt x="6" y="0"/>
                    </a:lnTo>
                    <a:lnTo>
                      <a:pt x="11" y="8"/>
                    </a:lnTo>
                    <a:lnTo>
                      <a:pt x="15" y="11"/>
                    </a:lnTo>
                    <a:lnTo>
                      <a:pt x="21" y="26"/>
                    </a:lnTo>
                    <a:lnTo>
                      <a:pt x="15"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49" name="Freeform 1645"/>
              <p:cNvSpPr>
                <a:spLocks/>
              </p:cNvSpPr>
              <p:nvPr/>
            </p:nvSpPr>
            <p:spPr bwMode="auto">
              <a:xfrm>
                <a:off x="4206" y="1448"/>
                <a:ext cx="3" cy="2"/>
              </a:xfrm>
              <a:custGeom>
                <a:avLst/>
                <a:gdLst>
                  <a:gd name="T0" fmla="*/ 6 w 6"/>
                  <a:gd name="T1" fmla="*/ 0 h 3"/>
                  <a:gd name="T2" fmla="*/ 0 w 6"/>
                  <a:gd name="T3" fmla="*/ 3 h 3"/>
                  <a:gd name="T4" fmla="*/ 0 w 6"/>
                  <a:gd name="T5" fmla="*/ 1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0" name="Freeform 1646"/>
              <p:cNvSpPr>
                <a:spLocks/>
              </p:cNvSpPr>
              <p:nvPr/>
            </p:nvSpPr>
            <p:spPr bwMode="auto">
              <a:xfrm>
                <a:off x="4199" y="1434"/>
                <a:ext cx="3" cy="4"/>
              </a:xfrm>
              <a:custGeom>
                <a:avLst/>
                <a:gdLst>
                  <a:gd name="T0" fmla="*/ 6 w 6"/>
                  <a:gd name="T1" fmla="*/ 3 h 8"/>
                  <a:gd name="T2" fmla="*/ 3 w 6"/>
                  <a:gd name="T3" fmla="*/ 0 h 8"/>
                  <a:gd name="T4" fmla="*/ 2 w 6"/>
                  <a:gd name="T5" fmla="*/ 2 h 8"/>
                  <a:gd name="T6" fmla="*/ 5 w 6"/>
                  <a:gd name="T7" fmla="*/ 8 h 8"/>
                  <a:gd name="T8" fmla="*/ 0 w 6"/>
                  <a:gd name="T9" fmla="*/ 6 h 8"/>
                  <a:gd name="T10" fmla="*/ 6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6" y="3"/>
                    </a:moveTo>
                    <a:lnTo>
                      <a:pt x="3" y="0"/>
                    </a:lnTo>
                    <a:lnTo>
                      <a:pt x="2" y="2"/>
                    </a:lnTo>
                    <a:lnTo>
                      <a:pt x="5" y="8"/>
                    </a:lnTo>
                    <a:lnTo>
                      <a:pt x="0" y="6"/>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1" name="Freeform 1647"/>
              <p:cNvSpPr>
                <a:spLocks/>
              </p:cNvSpPr>
              <p:nvPr/>
            </p:nvSpPr>
            <p:spPr bwMode="auto">
              <a:xfrm>
                <a:off x="4212" y="1321"/>
                <a:ext cx="15" cy="32"/>
              </a:xfrm>
              <a:custGeom>
                <a:avLst/>
                <a:gdLst>
                  <a:gd name="T0" fmla="*/ 18 w 32"/>
                  <a:gd name="T1" fmla="*/ 3 h 64"/>
                  <a:gd name="T2" fmla="*/ 15 w 32"/>
                  <a:gd name="T3" fmla="*/ 5 h 64"/>
                  <a:gd name="T4" fmla="*/ 14 w 32"/>
                  <a:gd name="T5" fmla="*/ 6 h 64"/>
                  <a:gd name="T6" fmla="*/ 12 w 32"/>
                  <a:gd name="T7" fmla="*/ 11 h 64"/>
                  <a:gd name="T8" fmla="*/ 8 w 32"/>
                  <a:gd name="T9" fmla="*/ 20 h 64"/>
                  <a:gd name="T10" fmla="*/ 5 w 32"/>
                  <a:gd name="T11" fmla="*/ 26 h 64"/>
                  <a:gd name="T12" fmla="*/ 3 w 32"/>
                  <a:gd name="T13" fmla="*/ 30 h 64"/>
                  <a:gd name="T14" fmla="*/ 2 w 32"/>
                  <a:gd name="T15" fmla="*/ 36 h 64"/>
                  <a:gd name="T16" fmla="*/ 0 w 32"/>
                  <a:gd name="T17" fmla="*/ 42 h 64"/>
                  <a:gd name="T18" fmla="*/ 0 w 32"/>
                  <a:gd name="T19" fmla="*/ 49 h 64"/>
                  <a:gd name="T20" fmla="*/ 0 w 32"/>
                  <a:gd name="T21" fmla="*/ 55 h 64"/>
                  <a:gd name="T22" fmla="*/ 0 w 32"/>
                  <a:gd name="T23" fmla="*/ 56 h 64"/>
                  <a:gd name="T24" fmla="*/ 2 w 32"/>
                  <a:gd name="T25" fmla="*/ 59 h 64"/>
                  <a:gd name="T26" fmla="*/ 5 w 32"/>
                  <a:gd name="T27" fmla="*/ 64 h 64"/>
                  <a:gd name="T28" fmla="*/ 11 w 32"/>
                  <a:gd name="T29" fmla="*/ 59 h 64"/>
                  <a:gd name="T30" fmla="*/ 14 w 32"/>
                  <a:gd name="T31" fmla="*/ 55 h 64"/>
                  <a:gd name="T32" fmla="*/ 17 w 32"/>
                  <a:gd name="T33" fmla="*/ 52 h 64"/>
                  <a:gd name="T34" fmla="*/ 21 w 32"/>
                  <a:gd name="T35" fmla="*/ 44 h 64"/>
                  <a:gd name="T36" fmla="*/ 24 w 32"/>
                  <a:gd name="T37" fmla="*/ 36 h 64"/>
                  <a:gd name="T38" fmla="*/ 27 w 32"/>
                  <a:gd name="T39" fmla="*/ 27 h 64"/>
                  <a:gd name="T40" fmla="*/ 30 w 32"/>
                  <a:gd name="T41" fmla="*/ 18 h 64"/>
                  <a:gd name="T42" fmla="*/ 32 w 32"/>
                  <a:gd name="T43" fmla="*/ 11 h 64"/>
                  <a:gd name="T44" fmla="*/ 32 w 32"/>
                  <a:gd name="T45" fmla="*/ 2 h 64"/>
                  <a:gd name="T46" fmla="*/ 29 w 32"/>
                  <a:gd name="T47" fmla="*/ 2 h 64"/>
                  <a:gd name="T48" fmla="*/ 24 w 32"/>
                  <a:gd name="T49" fmla="*/ 0 h 64"/>
                  <a:gd name="T50" fmla="*/ 18 w 32"/>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64">
                    <a:moveTo>
                      <a:pt x="18" y="3"/>
                    </a:moveTo>
                    <a:lnTo>
                      <a:pt x="15" y="5"/>
                    </a:lnTo>
                    <a:lnTo>
                      <a:pt x="14" y="6"/>
                    </a:lnTo>
                    <a:lnTo>
                      <a:pt x="12" y="11"/>
                    </a:lnTo>
                    <a:lnTo>
                      <a:pt x="8" y="20"/>
                    </a:lnTo>
                    <a:lnTo>
                      <a:pt x="5" y="26"/>
                    </a:lnTo>
                    <a:lnTo>
                      <a:pt x="3" y="30"/>
                    </a:lnTo>
                    <a:lnTo>
                      <a:pt x="2" y="36"/>
                    </a:lnTo>
                    <a:lnTo>
                      <a:pt x="0" y="42"/>
                    </a:lnTo>
                    <a:lnTo>
                      <a:pt x="0" y="49"/>
                    </a:lnTo>
                    <a:lnTo>
                      <a:pt x="0" y="55"/>
                    </a:lnTo>
                    <a:lnTo>
                      <a:pt x="0" y="56"/>
                    </a:lnTo>
                    <a:lnTo>
                      <a:pt x="2" y="59"/>
                    </a:lnTo>
                    <a:lnTo>
                      <a:pt x="5" y="64"/>
                    </a:lnTo>
                    <a:lnTo>
                      <a:pt x="11" y="59"/>
                    </a:lnTo>
                    <a:lnTo>
                      <a:pt x="14" y="55"/>
                    </a:lnTo>
                    <a:lnTo>
                      <a:pt x="17" y="52"/>
                    </a:lnTo>
                    <a:lnTo>
                      <a:pt x="21" y="44"/>
                    </a:lnTo>
                    <a:lnTo>
                      <a:pt x="24" y="36"/>
                    </a:lnTo>
                    <a:lnTo>
                      <a:pt x="27" y="27"/>
                    </a:lnTo>
                    <a:lnTo>
                      <a:pt x="30" y="18"/>
                    </a:lnTo>
                    <a:lnTo>
                      <a:pt x="32" y="11"/>
                    </a:lnTo>
                    <a:lnTo>
                      <a:pt x="32" y="2"/>
                    </a:lnTo>
                    <a:lnTo>
                      <a:pt x="29" y="2"/>
                    </a:lnTo>
                    <a:lnTo>
                      <a:pt x="24" y="0"/>
                    </a:lnTo>
                    <a:lnTo>
                      <a:pt x="18" y="3"/>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2" name="Freeform 1648"/>
              <p:cNvSpPr>
                <a:spLocks/>
              </p:cNvSpPr>
              <p:nvPr/>
            </p:nvSpPr>
            <p:spPr bwMode="auto">
              <a:xfrm>
                <a:off x="4203" y="1321"/>
                <a:ext cx="25" cy="38"/>
              </a:xfrm>
              <a:custGeom>
                <a:avLst/>
                <a:gdLst>
                  <a:gd name="T0" fmla="*/ 40 w 50"/>
                  <a:gd name="T1" fmla="*/ 2 h 76"/>
                  <a:gd name="T2" fmla="*/ 35 w 50"/>
                  <a:gd name="T3" fmla="*/ 5 h 76"/>
                  <a:gd name="T4" fmla="*/ 31 w 50"/>
                  <a:gd name="T5" fmla="*/ 8 h 76"/>
                  <a:gd name="T6" fmla="*/ 26 w 50"/>
                  <a:gd name="T7" fmla="*/ 12 h 76"/>
                  <a:gd name="T8" fmla="*/ 22 w 50"/>
                  <a:gd name="T9" fmla="*/ 15 h 76"/>
                  <a:gd name="T10" fmla="*/ 19 w 50"/>
                  <a:gd name="T11" fmla="*/ 20 h 76"/>
                  <a:gd name="T12" fmla="*/ 16 w 50"/>
                  <a:gd name="T13" fmla="*/ 24 h 76"/>
                  <a:gd name="T14" fmla="*/ 12 w 50"/>
                  <a:gd name="T15" fmla="*/ 29 h 76"/>
                  <a:gd name="T16" fmla="*/ 9 w 50"/>
                  <a:gd name="T17" fmla="*/ 33 h 76"/>
                  <a:gd name="T18" fmla="*/ 5 w 50"/>
                  <a:gd name="T19" fmla="*/ 44 h 76"/>
                  <a:gd name="T20" fmla="*/ 2 w 50"/>
                  <a:gd name="T21" fmla="*/ 53 h 76"/>
                  <a:gd name="T22" fmla="*/ 0 w 50"/>
                  <a:gd name="T23" fmla="*/ 65 h 76"/>
                  <a:gd name="T24" fmla="*/ 0 w 50"/>
                  <a:gd name="T25" fmla="*/ 76 h 76"/>
                  <a:gd name="T26" fmla="*/ 6 w 50"/>
                  <a:gd name="T27" fmla="*/ 74 h 76"/>
                  <a:gd name="T28" fmla="*/ 9 w 50"/>
                  <a:gd name="T29" fmla="*/ 73 h 76"/>
                  <a:gd name="T30" fmla="*/ 12 w 50"/>
                  <a:gd name="T31" fmla="*/ 73 h 76"/>
                  <a:gd name="T32" fmla="*/ 17 w 50"/>
                  <a:gd name="T33" fmla="*/ 70 h 76"/>
                  <a:gd name="T34" fmla="*/ 22 w 50"/>
                  <a:gd name="T35" fmla="*/ 65 h 76"/>
                  <a:gd name="T36" fmla="*/ 26 w 50"/>
                  <a:gd name="T37" fmla="*/ 62 h 76"/>
                  <a:gd name="T38" fmla="*/ 29 w 50"/>
                  <a:gd name="T39" fmla="*/ 58 h 76"/>
                  <a:gd name="T40" fmla="*/ 37 w 50"/>
                  <a:gd name="T41" fmla="*/ 47 h 76"/>
                  <a:gd name="T42" fmla="*/ 41 w 50"/>
                  <a:gd name="T43" fmla="*/ 36 h 76"/>
                  <a:gd name="T44" fmla="*/ 46 w 50"/>
                  <a:gd name="T45" fmla="*/ 24 h 76"/>
                  <a:gd name="T46" fmla="*/ 47 w 50"/>
                  <a:gd name="T47" fmla="*/ 12 h 76"/>
                  <a:gd name="T48" fmla="*/ 50 w 50"/>
                  <a:gd name="T49" fmla="*/ 2 h 76"/>
                  <a:gd name="T50" fmla="*/ 47 w 50"/>
                  <a:gd name="T51" fmla="*/ 2 h 76"/>
                  <a:gd name="T52" fmla="*/ 44 w 50"/>
                  <a:gd name="T53" fmla="*/ 2 h 76"/>
                  <a:gd name="T54" fmla="*/ 41 w 50"/>
                  <a:gd name="T55" fmla="*/ 0 h 76"/>
                  <a:gd name="T56" fmla="*/ 40 w 50"/>
                  <a:gd name="T57"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76">
                    <a:moveTo>
                      <a:pt x="40" y="2"/>
                    </a:moveTo>
                    <a:lnTo>
                      <a:pt x="35" y="5"/>
                    </a:lnTo>
                    <a:lnTo>
                      <a:pt x="31" y="8"/>
                    </a:lnTo>
                    <a:lnTo>
                      <a:pt x="26" y="12"/>
                    </a:lnTo>
                    <a:lnTo>
                      <a:pt x="22" y="15"/>
                    </a:lnTo>
                    <a:lnTo>
                      <a:pt x="19" y="20"/>
                    </a:lnTo>
                    <a:lnTo>
                      <a:pt x="16" y="24"/>
                    </a:lnTo>
                    <a:lnTo>
                      <a:pt x="12" y="29"/>
                    </a:lnTo>
                    <a:lnTo>
                      <a:pt x="9" y="33"/>
                    </a:lnTo>
                    <a:lnTo>
                      <a:pt x="5" y="44"/>
                    </a:lnTo>
                    <a:lnTo>
                      <a:pt x="2" y="53"/>
                    </a:lnTo>
                    <a:lnTo>
                      <a:pt x="0" y="65"/>
                    </a:lnTo>
                    <a:lnTo>
                      <a:pt x="0" y="76"/>
                    </a:lnTo>
                    <a:lnTo>
                      <a:pt x="6" y="74"/>
                    </a:lnTo>
                    <a:lnTo>
                      <a:pt x="9" y="73"/>
                    </a:lnTo>
                    <a:lnTo>
                      <a:pt x="12" y="73"/>
                    </a:lnTo>
                    <a:lnTo>
                      <a:pt x="17" y="70"/>
                    </a:lnTo>
                    <a:lnTo>
                      <a:pt x="22" y="65"/>
                    </a:lnTo>
                    <a:lnTo>
                      <a:pt x="26" y="62"/>
                    </a:lnTo>
                    <a:lnTo>
                      <a:pt x="29" y="58"/>
                    </a:lnTo>
                    <a:lnTo>
                      <a:pt x="37" y="47"/>
                    </a:lnTo>
                    <a:lnTo>
                      <a:pt x="41" y="36"/>
                    </a:lnTo>
                    <a:lnTo>
                      <a:pt x="46" y="24"/>
                    </a:lnTo>
                    <a:lnTo>
                      <a:pt x="47" y="12"/>
                    </a:lnTo>
                    <a:lnTo>
                      <a:pt x="50" y="2"/>
                    </a:lnTo>
                    <a:lnTo>
                      <a:pt x="47" y="2"/>
                    </a:lnTo>
                    <a:lnTo>
                      <a:pt x="44" y="2"/>
                    </a:lnTo>
                    <a:lnTo>
                      <a:pt x="41" y="0"/>
                    </a:lnTo>
                    <a:lnTo>
                      <a:pt x="4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3" name="Freeform 1649"/>
              <p:cNvSpPr>
                <a:spLocks/>
              </p:cNvSpPr>
              <p:nvPr/>
            </p:nvSpPr>
            <p:spPr bwMode="auto">
              <a:xfrm>
                <a:off x="4202" y="1320"/>
                <a:ext cx="22" cy="39"/>
              </a:xfrm>
              <a:custGeom>
                <a:avLst/>
                <a:gdLst>
                  <a:gd name="T0" fmla="*/ 44 w 44"/>
                  <a:gd name="T1" fmla="*/ 4 h 77"/>
                  <a:gd name="T2" fmla="*/ 40 w 44"/>
                  <a:gd name="T3" fmla="*/ 9 h 77"/>
                  <a:gd name="T4" fmla="*/ 35 w 44"/>
                  <a:gd name="T5" fmla="*/ 12 h 77"/>
                  <a:gd name="T6" fmla="*/ 31 w 44"/>
                  <a:gd name="T7" fmla="*/ 15 h 77"/>
                  <a:gd name="T8" fmla="*/ 28 w 44"/>
                  <a:gd name="T9" fmla="*/ 19 h 77"/>
                  <a:gd name="T10" fmla="*/ 23 w 44"/>
                  <a:gd name="T11" fmla="*/ 22 h 77"/>
                  <a:gd name="T12" fmla="*/ 20 w 44"/>
                  <a:gd name="T13" fmla="*/ 27 h 77"/>
                  <a:gd name="T14" fmla="*/ 17 w 44"/>
                  <a:gd name="T15" fmla="*/ 31 h 77"/>
                  <a:gd name="T16" fmla="*/ 15 w 44"/>
                  <a:gd name="T17" fmla="*/ 36 h 77"/>
                  <a:gd name="T18" fmla="*/ 11 w 44"/>
                  <a:gd name="T19" fmla="*/ 45 h 77"/>
                  <a:gd name="T20" fmla="*/ 8 w 44"/>
                  <a:gd name="T21" fmla="*/ 56 h 77"/>
                  <a:gd name="T22" fmla="*/ 6 w 44"/>
                  <a:gd name="T23" fmla="*/ 66 h 77"/>
                  <a:gd name="T24" fmla="*/ 6 w 44"/>
                  <a:gd name="T25" fmla="*/ 77 h 77"/>
                  <a:gd name="T26" fmla="*/ 0 w 44"/>
                  <a:gd name="T27" fmla="*/ 77 h 77"/>
                  <a:gd name="T28" fmla="*/ 0 w 44"/>
                  <a:gd name="T29" fmla="*/ 65 h 77"/>
                  <a:gd name="T30" fmla="*/ 2 w 44"/>
                  <a:gd name="T31" fmla="*/ 54 h 77"/>
                  <a:gd name="T32" fmla="*/ 5 w 44"/>
                  <a:gd name="T33" fmla="*/ 43 h 77"/>
                  <a:gd name="T34" fmla="*/ 9 w 44"/>
                  <a:gd name="T35" fmla="*/ 33 h 77"/>
                  <a:gd name="T36" fmla="*/ 12 w 44"/>
                  <a:gd name="T37" fmla="*/ 28 h 77"/>
                  <a:gd name="T38" fmla="*/ 15 w 44"/>
                  <a:gd name="T39" fmla="*/ 24 h 77"/>
                  <a:gd name="T40" fmla="*/ 19 w 44"/>
                  <a:gd name="T41" fmla="*/ 19 h 77"/>
                  <a:gd name="T42" fmla="*/ 23 w 44"/>
                  <a:gd name="T43" fmla="*/ 15 h 77"/>
                  <a:gd name="T44" fmla="*/ 26 w 44"/>
                  <a:gd name="T45" fmla="*/ 10 h 77"/>
                  <a:gd name="T46" fmla="*/ 31 w 44"/>
                  <a:gd name="T47" fmla="*/ 7 h 77"/>
                  <a:gd name="T48" fmla="*/ 35 w 44"/>
                  <a:gd name="T49" fmla="*/ 3 h 77"/>
                  <a:gd name="T50" fmla="*/ 40 w 44"/>
                  <a:gd name="T51" fmla="*/ 0 h 77"/>
                  <a:gd name="T52" fmla="*/ 44 w 44"/>
                  <a:gd name="T53"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77">
                    <a:moveTo>
                      <a:pt x="44" y="4"/>
                    </a:moveTo>
                    <a:lnTo>
                      <a:pt x="40" y="9"/>
                    </a:lnTo>
                    <a:lnTo>
                      <a:pt x="35" y="12"/>
                    </a:lnTo>
                    <a:lnTo>
                      <a:pt x="31" y="15"/>
                    </a:lnTo>
                    <a:lnTo>
                      <a:pt x="28" y="19"/>
                    </a:lnTo>
                    <a:lnTo>
                      <a:pt x="23" y="22"/>
                    </a:lnTo>
                    <a:lnTo>
                      <a:pt x="20" y="27"/>
                    </a:lnTo>
                    <a:lnTo>
                      <a:pt x="17" y="31"/>
                    </a:lnTo>
                    <a:lnTo>
                      <a:pt x="15" y="36"/>
                    </a:lnTo>
                    <a:lnTo>
                      <a:pt x="11" y="45"/>
                    </a:lnTo>
                    <a:lnTo>
                      <a:pt x="8" y="56"/>
                    </a:lnTo>
                    <a:lnTo>
                      <a:pt x="6" y="66"/>
                    </a:lnTo>
                    <a:lnTo>
                      <a:pt x="6" y="77"/>
                    </a:lnTo>
                    <a:lnTo>
                      <a:pt x="0" y="77"/>
                    </a:lnTo>
                    <a:lnTo>
                      <a:pt x="0" y="65"/>
                    </a:lnTo>
                    <a:lnTo>
                      <a:pt x="2" y="54"/>
                    </a:lnTo>
                    <a:lnTo>
                      <a:pt x="5" y="43"/>
                    </a:lnTo>
                    <a:lnTo>
                      <a:pt x="9" y="33"/>
                    </a:lnTo>
                    <a:lnTo>
                      <a:pt x="12" y="28"/>
                    </a:lnTo>
                    <a:lnTo>
                      <a:pt x="15" y="24"/>
                    </a:lnTo>
                    <a:lnTo>
                      <a:pt x="19" y="19"/>
                    </a:lnTo>
                    <a:lnTo>
                      <a:pt x="23" y="15"/>
                    </a:lnTo>
                    <a:lnTo>
                      <a:pt x="26" y="10"/>
                    </a:lnTo>
                    <a:lnTo>
                      <a:pt x="31" y="7"/>
                    </a:lnTo>
                    <a:lnTo>
                      <a:pt x="35" y="3"/>
                    </a:lnTo>
                    <a:lnTo>
                      <a:pt x="40" y="0"/>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4" name="Freeform 1650"/>
              <p:cNvSpPr>
                <a:spLocks/>
              </p:cNvSpPr>
              <p:nvPr/>
            </p:nvSpPr>
            <p:spPr bwMode="auto">
              <a:xfrm>
                <a:off x="4203" y="1321"/>
                <a:ext cx="27" cy="39"/>
              </a:xfrm>
              <a:custGeom>
                <a:avLst/>
                <a:gdLst>
                  <a:gd name="T0" fmla="*/ 0 w 53"/>
                  <a:gd name="T1" fmla="*/ 73 h 79"/>
                  <a:gd name="T2" fmla="*/ 5 w 53"/>
                  <a:gd name="T3" fmla="*/ 71 h 79"/>
                  <a:gd name="T4" fmla="*/ 8 w 53"/>
                  <a:gd name="T5" fmla="*/ 70 h 79"/>
                  <a:gd name="T6" fmla="*/ 11 w 53"/>
                  <a:gd name="T7" fmla="*/ 70 h 79"/>
                  <a:gd name="T8" fmla="*/ 16 w 53"/>
                  <a:gd name="T9" fmla="*/ 67 h 79"/>
                  <a:gd name="T10" fmla="*/ 20 w 53"/>
                  <a:gd name="T11" fmla="*/ 64 h 79"/>
                  <a:gd name="T12" fmla="*/ 23 w 53"/>
                  <a:gd name="T13" fmla="*/ 59 h 79"/>
                  <a:gd name="T14" fmla="*/ 28 w 53"/>
                  <a:gd name="T15" fmla="*/ 56 h 79"/>
                  <a:gd name="T16" fmla="*/ 34 w 53"/>
                  <a:gd name="T17" fmla="*/ 45 h 79"/>
                  <a:gd name="T18" fmla="*/ 38 w 53"/>
                  <a:gd name="T19" fmla="*/ 35 h 79"/>
                  <a:gd name="T20" fmla="*/ 43 w 53"/>
                  <a:gd name="T21" fmla="*/ 23 h 79"/>
                  <a:gd name="T22" fmla="*/ 44 w 53"/>
                  <a:gd name="T23" fmla="*/ 12 h 79"/>
                  <a:gd name="T24" fmla="*/ 47 w 53"/>
                  <a:gd name="T25" fmla="*/ 0 h 79"/>
                  <a:gd name="T26" fmla="*/ 53 w 53"/>
                  <a:gd name="T27" fmla="*/ 2 h 79"/>
                  <a:gd name="T28" fmla="*/ 50 w 53"/>
                  <a:gd name="T29" fmla="*/ 14 h 79"/>
                  <a:gd name="T30" fmla="*/ 49 w 53"/>
                  <a:gd name="T31" fmla="*/ 26 h 79"/>
                  <a:gd name="T32" fmla="*/ 44 w 53"/>
                  <a:gd name="T33" fmla="*/ 38 h 79"/>
                  <a:gd name="T34" fmla="*/ 38 w 53"/>
                  <a:gd name="T35" fmla="*/ 49 h 79"/>
                  <a:gd name="T36" fmla="*/ 32 w 53"/>
                  <a:gd name="T37" fmla="*/ 59 h 79"/>
                  <a:gd name="T38" fmla="*/ 28 w 53"/>
                  <a:gd name="T39" fmla="*/ 64 h 79"/>
                  <a:gd name="T40" fmla="*/ 23 w 53"/>
                  <a:gd name="T41" fmla="*/ 68 h 79"/>
                  <a:gd name="T42" fmla="*/ 19 w 53"/>
                  <a:gd name="T43" fmla="*/ 71 h 79"/>
                  <a:gd name="T44" fmla="*/ 14 w 53"/>
                  <a:gd name="T45" fmla="*/ 76 h 79"/>
                  <a:gd name="T46" fmla="*/ 11 w 53"/>
                  <a:gd name="T47" fmla="*/ 76 h 79"/>
                  <a:gd name="T48" fmla="*/ 8 w 53"/>
                  <a:gd name="T49" fmla="*/ 77 h 79"/>
                  <a:gd name="T50" fmla="*/ 0 w 53"/>
                  <a:gd name="T51" fmla="*/ 79 h 79"/>
                  <a:gd name="T52" fmla="*/ 0 w 53"/>
                  <a:gd name="T53"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9">
                    <a:moveTo>
                      <a:pt x="0" y="73"/>
                    </a:moveTo>
                    <a:lnTo>
                      <a:pt x="5" y="71"/>
                    </a:lnTo>
                    <a:lnTo>
                      <a:pt x="8" y="70"/>
                    </a:lnTo>
                    <a:lnTo>
                      <a:pt x="11" y="70"/>
                    </a:lnTo>
                    <a:lnTo>
                      <a:pt x="16" y="67"/>
                    </a:lnTo>
                    <a:lnTo>
                      <a:pt x="20" y="64"/>
                    </a:lnTo>
                    <a:lnTo>
                      <a:pt x="23" y="59"/>
                    </a:lnTo>
                    <a:lnTo>
                      <a:pt x="28" y="56"/>
                    </a:lnTo>
                    <a:lnTo>
                      <a:pt x="34" y="45"/>
                    </a:lnTo>
                    <a:lnTo>
                      <a:pt x="38" y="35"/>
                    </a:lnTo>
                    <a:lnTo>
                      <a:pt x="43" y="23"/>
                    </a:lnTo>
                    <a:lnTo>
                      <a:pt x="44" y="12"/>
                    </a:lnTo>
                    <a:lnTo>
                      <a:pt x="47" y="0"/>
                    </a:lnTo>
                    <a:lnTo>
                      <a:pt x="53" y="2"/>
                    </a:lnTo>
                    <a:lnTo>
                      <a:pt x="50" y="14"/>
                    </a:lnTo>
                    <a:lnTo>
                      <a:pt x="49" y="26"/>
                    </a:lnTo>
                    <a:lnTo>
                      <a:pt x="44" y="38"/>
                    </a:lnTo>
                    <a:lnTo>
                      <a:pt x="38" y="49"/>
                    </a:lnTo>
                    <a:lnTo>
                      <a:pt x="32" y="59"/>
                    </a:lnTo>
                    <a:lnTo>
                      <a:pt x="28" y="64"/>
                    </a:lnTo>
                    <a:lnTo>
                      <a:pt x="23" y="68"/>
                    </a:lnTo>
                    <a:lnTo>
                      <a:pt x="19" y="71"/>
                    </a:lnTo>
                    <a:lnTo>
                      <a:pt x="14" y="76"/>
                    </a:lnTo>
                    <a:lnTo>
                      <a:pt x="11" y="76"/>
                    </a:lnTo>
                    <a:lnTo>
                      <a:pt x="8" y="77"/>
                    </a:lnTo>
                    <a:lnTo>
                      <a:pt x="0" y="79"/>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5" name="Freeform 1651"/>
              <p:cNvSpPr>
                <a:spLocks/>
              </p:cNvSpPr>
              <p:nvPr/>
            </p:nvSpPr>
            <p:spPr bwMode="auto">
              <a:xfrm>
                <a:off x="4202" y="1357"/>
                <a:ext cx="3" cy="4"/>
              </a:xfrm>
              <a:custGeom>
                <a:avLst/>
                <a:gdLst>
                  <a:gd name="T0" fmla="*/ 0 w 6"/>
                  <a:gd name="T1" fmla="*/ 3 h 7"/>
                  <a:gd name="T2" fmla="*/ 0 w 6"/>
                  <a:gd name="T3" fmla="*/ 7 h 7"/>
                  <a:gd name="T4" fmla="*/ 3 w 6"/>
                  <a:gd name="T5" fmla="*/ 6 h 7"/>
                  <a:gd name="T6" fmla="*/ 3 w 6"/>
                  <a:gd name="T7" fmla="*/ 0 h 7"/>
                  <a:gd name="T8" fmla="*/ 6 w 6"/>
                  <a:gd name="T9" fmla="*/ 3 h 7"/>
                  <a:gd name="T10" fmla="*/ 0 w 6"/>
                  <a:gd name="T11" fmla="*/ 3 h 7"/>
                </a:gdLst>
                <a:ahLst/>
                <a:cxnLst>
                  <a:cxn ang="0">
                    <a:pos x="T0" y="T1"/>
                  </a:cxn>
                  <a:cxn ang="0">
                    <a:pos x="T2" y="T3"/>
                  </a:cxn>
                  <a:cxn ang="0">
                    <a:pos x="T4" y="T5"/>
                  </a:cxn>
                  <a:cxn ang="0">
                    <a:pos x="T6" y="T7"/>
                  </a:cxn>
                  <a:cxn ang="0">
                    <a:pos x="T8" y="T9"/>
                  </a:cxn>
                  <a:cxn ang="0">
                    <a:pos x="T10" y="T11"/>
                  </a:cxn>
                </a:cxnLst>
                <a:rect l="0" t="0" r="r" b="b"/>
                <a:pathLst>
                  <a:path w="6" h="7">
                    <a:moveTo>
                      <a:pt x="0" y="3"/>
                    </a:moveTo>
                    <a:lnTo>
                      <a:pt x="0" y="7"/>
                    </a:lnTo>
                    <a:lnTo>
                      <a:pt x="3" y="6"/>
                    </a:lnTo>
                    <a:lnTo>
                      <a:pt x="3"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6" name="Freeform 1652"/>
              <p:cNvSpPr>
                <a:spLocks/>
              </p:cNvSpPr>
              <p:nvPr/>
            </p:nvSpPr>
            <p:spPr bwMode="auto">
              <a:xfrm>
                <a:off x="4222" y="1320"/>
                <a:ext cx="6" cy="3"/>
              </a:xfrm>
              <a:custGeom>
                <a:avLst/>
                <a:gdLst>
                  <a:gd name="T0" fmla="*/ 12 w 12"/>
                  <a:gd name="T1" fmla="*/ 8 h 8"/>
                  <a:gd name="T2" fmla="*/ 9 w 12"/>
                  <a:gd name="T3" fmla="*/ 8 h 8"/>
                  <a:gd name="T4" fmla="*/ 6 w 12"/>
                  <a:gd name="T5" fmla="*/ 8 h 8"/>
                  <a:gd name="T6" fmla="*/ 5 w 12"/>
                  <a:gd name="T7" fmla="*/ 6 h 8"/>
                  <a:gd name="T8" fmla="*/ 2 w 12"/>
                  <a:gd name="T9" fmla="*/ 8 h 8"/>
                  <a:gd name="T10" fmla="*/ 0 w 12"/>
                  <a:gd name="T11" fmla="*/ 2 h 8"/>
                  <a:gd name="T12" fmla="*/ 3 w 12"/>
                  <a:gd name="T13" fmla="*/ 0 h 8"/>
                  <a:gd name="T14" fmla="*/ 8 w 12"/>
                  <a:gd name="T15" fmla="*/ 2 h 8"/>
                  <a:gd name="T16" fmla="*/ 9 w 12"/>
                  <a:gd name="T17" fmla="*/ 2 h 8"/>
                  <a:gd name="T18" fmla="*/ 11 w 12"/>
                  <a:gd name="T19" fmla="*/ 2 h 8"/>
                  <a:gd name="T20" fmla="*/ 12 w 12"/>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
                    <a:moveTo>
                      <a:pt x="12" y="8"/>
                    </a:moveTo>
                    <a:lnTo>
                      <a:pt x="9" y="8"/>
                    </a:lnTo>
                    <a:lnTo>
                      <a:pt x="6" y="8"/>
                    </a:lnTo>
                    <a:lnTo>
                      <a:pt x="5" y="6"/>
                    </a:lnTo>
                    <a:lnTo>
                      <a:pt x="2" y="8"/>
                    </a:lnTo>
                    <a:lnTo>
                      <a:pt x="0" y="2"/>
                    </a:lnTo>
                    <a:lnTo>
                      <a:pt x="3" y="0"/>
                    </a:lnTo>
                    <a:lnTo>
                      <a:pt x="8" y="2"/>
                    </a:lnTo>
                    <a:lnTo>
                      <a:pt x="9" y="2"/>
                    </a:lnTo>
                    <a:lnTo>
                      <a:pt x="11" y="2"/>
                    </a:lnTo>
                    <a:lnTo>
                      <a:pt x="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7" name="Freeform 1653"/>
              <p:cNvSpPr>
                <a:spLocks/>
              </p:cNvSpPr>
              <p:nvPr/>
            </p:nvSpPr>
            <p:spPr bwMode="auto">
              <a:xfrm>
                <a:off x="4227" y="1320"/>
                <a:ext cx="3" cy="3"/>
              </a:xfrm>
              <a:custGeom>
                <a:avLst/>
                <a:gdLst>
                  <a:gd name="T0" fmla="*/ 6 w 6"/>
                  <a:gd name="T1" fmla="*/ 3 h 6"/>
                  <a:gd name="T2" fmla="*/ 6 w 6"/>
                  <a:gd name="T3" fmla="*/ 0 h 6"/>
                  <a:gd name="T4" fmla="*/ 2 w 6"/>
                  <a:gd name="T5" fmla="*/ 0 h 6"/>
                  <a:gd name="T6" fmla="*/ 3 w 6"/>
                  <a:gd name="T7" fmla="*/ 6 h 6"/>
                  <a:gd name="T8" fmla="*/ 0 w 6"/>
                  <a:gd name="T9" fmla="*/ 1 h 6"/>
                  <a:gd name="T10" fmla="*/ 6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6" y="3"/>
                    </a:moveTo>
                    <a:lnTo>
                      <a:pt x="6" y="0"/>
                    </a:lnTo>
                    <a:lnTo>
                      <a:pt x="2" y="0"/>
                    </a:lnTo>
                    <a:lnTo>
                      <a:pt x="3" y="6"/>
                    </a:lnTo>
                    <a:lnTo>
                      <a:pt x="0" y="1"/>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8" name="Freeform 1654"/>
              <p:cNvSpPr>
                <a:spLocks/>
              </p:cNvSpPr>
              <p:nvPr/>
            </p:nvSpPr>
            <p:spPr bwMode="auto">
              <a:xfrm>
                <a:off x="4221" y="1320"/>
                <a:ext cx="3" cy="3"/>
              </a:xfrm>
              <a:custGeom>
                <a:avLst/>
                <a:gdLst>
                  <a:gd name="T0" fmla="*/ 1 w 4"/>
                  <a:gd name="T1" fmla="*/ 0 h 6"/>
                  <a:gd name="T2" fmla="*/ 0 w 4"/>
                  <a:gd name="T3" fmla="*/ 0 h 6"/>
                  <a:gd name="T4" fmla="*/ 4 w 4"/>
                  <a:gd name="T5" fmla="*/ 4 h 6"/>
                  <a:gd name="T6" fmla="*/ 3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lnTo>
                      <a:pt x="0" y="0"/>
                    </a:lnTo>
                    <a:lnTo>
                      <a:pt x="4" y="4"/>
                    </a:lnTo>
                    <a:lnTo>
                      <a:pt x="3"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59" name="Freeform 1655"/>
              <p:cNvSpPr>
                <a:spLocks/>
              </p:cNvSpPr>
              <p:nvPr/>
            </p:nvSpPr>
            <p:spPr bwMode="auto">
              <a:xfrm>
                <a:off x="4247" y="1555"/>
                <a:ext cx="18" cy="56"/>
              </a:xfrm>
              <a:custGeom>
                <a:avLst/>
                <a:gdLst>
                  <a:gd name="T0" fmla="*/ 30 w 36"/>
                  <a:gd name="T1" fmla="*/ 0 h 111"/>
                  <a:gd name="T2" fmla="*/ 27 w 36"/>
                  <a:gd name="T3" fmla="*/ 0 h 111"/>
                  <a:gd name="T4" fmla="*/ 23 w 36"/>
                  <a:gd name="T5" fmla="*/ 1 h 111"/>
                  <a:gd name="T6" fmla="*/ 20 w 36"/>
                  <a:gd name="T7" fmla="*/ 4 h 111"/>
                  <a:gd name="T8" fmla="*/ 17 w 36"/>
                  <a:gd name="T9" fmla="*/ 7 h 111"/>
                  <a:gd name="T10" fmla="*/ 14 w 36"/>
                  <a:gd name="T11" fmla="*/ 12 h 111"/>
                  <a:gd name="T12" fmla="*/ 11 w 36"/>
                  <a:gd name="T13" fmla="*/ 18 h 111"/>
                  <a:gd name="T14" fmla="*/ 6 w 36"/>
                  <a:gd name="T15" fmla="*/ 30 h 111"/>
                  <a:gd name="T16" fmla="*/ 3 w 36"/>
                  <a:gd name="T17" fmla="*/ 43 h 111"/>
                  <a:gd name="T18" fmla="*/ 0 w 36"/>
                  <a:gd name="T19" fmla="*/ 57 h 111"/>
                  <a:gd name="T20" fmla="*/ 0 w 36"/>
                  <a:gd name="T21" fmla="*/ 72 h 111"/>
                  <a:gd name="T22" fmla="*/ 0 w 36"/>
                  <a:gd name="T23" fmla="*/ 78 h 111"/>
                  <a:gd name="T24" fmla="*/ 0 w 36"/>
                  <a:gd name="T25" fmla="*/ 86 h 111"/>
                  <a:gd name="T26" fmla="*/ 3 w 36"/>
                  <a:gd name="T27" fmla="*/ 95 h 111"/>
                  <a:gd name="T28" fmla="*/ 6 w 36"/>
                  <a:gd name="T29" fmla="*/ 101 h 111"/>
                  <a:gd name="T30" fmla="*/ 9 w 36"/>
                  <a:gd name="T31" fmla="*/ 105 h 111"/>
                  <a:gd name="T32" fmla="*/ 12 w 36"/>
                  <a:gd name="T33" fmla="*/ 110 h 111"/>
                  <a:gd name="T34" fmla="*/ 15 w 36"/>
                  <a:gd name="T35" fmla="*/ 111 h 111"/>
                  <a:gd name="T36" fmla="*/ 18 w 36"/>
                  <a:gd name="T37" fmla="*/ 111 h 111"/>
                  <a:gd name="T38" fmla="*/ 20 w 36"/>
                  <a:gd name="T39" fmla="*/ 110 h 111"/>
                  <a:gd name="T40" fmla="*/ 21 w 36"/>
                  <a:gd name="T41" fmla="*/ 108 h 111"/>
                  <a:gd name="T42" fmla="*/ 26 w 36"/>
                  <a:gd name="T43" fmla="*/ 102 h 111"/>
                  <a:gd name="T44" fmla="*/ 29 w 36"/>
                  <a:gd name="T45" fmla="*/ 95 h 111"/>
                  <a:gd name="T46" fmla="*/ 30 w 36"/>
                  <a:gd name="T47" fmla="*/ 87 h 111"/>
                  <a:gd name="T48" fmla="*/ 33 w 36"/>
                  <a:gd name="T49" fmla="*/ 80 h 111"/>
                  <a:gd name="T50" fmla="*/ 35 w 36"/>
                  <a:gd name="T51" fmla="*/ 63 h 111"/>
                  <a:gd name="T52" fmla="*/ 36 w 36"/>
                  <a:gd name="T53" fmla="*/ 45 h 111"/>
                  <a:gd name="T54" fmla="*/ 35 w 36"/>
                  <a:gd name="T55" fmla="*/ 34 h 111"/>
                  <a:gd name="T56" fmla="*/ 35 w 36"/>
                  <a:gd name="T57" fmla="*/ 24 h 111"/>
                  <a:gd name="T58" fmla="*/ 32 w 36"/>
                  <a:gd name="T59" fmla="*/ 10 h 111"/>
                  <a:gd name="T60" fmla="*/ 30 w 36"/>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111">
                    <a:moveTo>
                      <a:pt x="30" y="0"/>
                    </a:moveTo>
                    <a:lnTo>
                      <a:pt x="27" y="0"/>
                    </a:lnTo>
                    <a:lnTo>
                      <a:pt x="23" y="1"/>
                    </a:lnTo>
                    <a:lnTo>
                      <a:pt x="20" y="4"/>
                    </a:lnTo>
                    <a:lnTo>
                      <a:pt x="17" y="7"/>
                    </a:lnTo>
                    <a:lnTo>
                      <a:pt x="14" y="12"/>
                    </a:lnTo>
                    <a:lnTo>
                      <a:pt x="11" y="18"/>
                    </a:lnTo>
                    <a:lnTo>
                      <a:pt x="6" y="30"/>
                    </a:lnTo>
                    <a:lnTo>
                      <a:pt x="3" y="43"/>
                    </a:lnTo>
                    <a:lnTo>
                      <a:pt x="0" y="57"/>
                    </a:lnTo>
                    <a:lnTo>
                      <a:pt x="0" y="72"/>
                    </a:lnTo>
                    <a:lnTo>
                      <a:pt x="0" y="78"/>
                    </a:lnTo>
                    <a:lnTo>
                      <a:pt x="0" y="86"/>
                    </a:lnTo>
                    <a:lnTo>
                      <a:pt x="3" y="95"/>
                    </a:lnTo>
                    <a:lnTo>
                      <a:pt x="6" y="101"/>
                    </a:lnTo>
                    <a:lnTo>
                      <a:pt x="9" y="105"/>
                    </a:lnTo>
                    <a:lnTo>
                      <a:pt x="12" y="110"/>
                    </a:lnTo>
                    <a:lnTo>
                      <a:pt x="15" y="111"/>
                    </a:lnTo>
                    <a:lnTo>
                      <a:pt x="18" y="111"/>
                    </a:lnTo>
                    <a:lnTo>
                      <a:pt x="20" y="110"/>
                    </a:lnTo>
                    <a:lnTo>
                      <a:pt x="21" y="108"/>
                    </a:lnTo>
                    <a:lnTo>
                      <a:pt x="26" y="102"/>
                    </a:lnTo>
                    <a:lnTo>
                      <a:pt x="29" y="95"/>
                    </a:lnTo>
                    <a:lnTo>
                      <a:pt x="30" y="87"/>
                    </a:lnTo>
                    <a:lnTo>
                      <a:pt x="33" y="80"/>
                    </a:lnTo>
                    <a:lnTo>
                      <a:pt x="35" y="63"/>
                    </a:lnTo>
                    <a:lnTo>
                      <a:pt x="36" y="45"/>
                    </a:lnTo>
                    <a:lnTo>
                      <a:pt x="35" y="34"/>
                    </a:lnTo>
                    <a:lnTo>
                      <a:pt x="35" y="24"/>
                    </a:lnTo>
                    <a:lnTo>
                      <a:pt x="32" y="10"/>
                    </a:lnTo>
                    <a:lnTo>
                      <a:pt x="30" y="0"/>
                    </a:lnTo>
                    <a:close/>
                  </a:path>
                </a:pathLst>
              </a:custGeom>
              <a:solidFill>
                <a:srgbClr val="7612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60" name="Freeform 1656"/>
              <p:cNvSpPr>
                <a:spLocks/>
              </p:cNvSpPr>
              <p:nvPr/>
            </p:nvSpPr>
            <p:spPr bwMode="auto">
              <a:xfrm>
                <a:off x="4245" y="1654"/>
                <a:ext cx="26" cy="48"/>
              </a:xfrm>
              <a:custGeom>
                <a:avLst/>
                <a:gdLst>
                  <a:gd name="T0" fmla="*/ 15 w 51"/>
                  <a:gd name="T1" fmla="*/ 0 h 97"/>
                  <a:gd name="T2" fmla="*/ 9 w 51"/>
                  <a:gd name="T3" fmla="*/ 8 h 97"/>
                  <a:gd name="T4" fmla="*/ 6 w 51"/>
                  <a:gd name="T5" fmla="*/ 17 h 97"/>
                  <a:gd name="T6" fmla="*/ 3 w 51"/>
                  <a:gd name="T7" fmla="*/ 24 h 97"/>
                  <a:gd name="T8" fmla="*/ 0 w 51"/>
                  <a:gd name="T9" fmla="*/ 33 h 97"/>
                  <a:gd name="T10" fmla="*/ 0 w 51"/>
                  <a:gd name="T11" fmla="*/ 42 h 97"/>
                  <a:gd name="T12" fmla="*/ 0 w 51"/>
                  <a:gd name="T13" fmla="*/ 51 h 97"/>
                  <a:gd name="T14" fmla="*/ 1 w 51"/>
                  <a:gd name="T15" fmla="*/ 56 h 97"/>
                  <a:gd name="T16" fmla="*/ 1 w 51"/>
                  <a:gd name="T17" fmla="*/ 60 h 97"/>
                  <a:gd name="T18" fmla="*/ 4 w 51"/>
                  <a:gd name="T19" fmla="*/ 69 h 97"/>
                  <a:gd name="T20" fmla="*/ 10 w 51"/>
                  <a:gd name="T21" fmla="*/ 80 h 97"/>
                  <a:gd name="T22" fmla="*/ 15 w 51"/>
                  <a:gd name="T23" fmla="*/ 84 h 97"/>
                  <a:gd name="T24" fmla="*/ 18 w 51"/>
                  <a:gd name="T25" fmla="*/ 90 h 97"/>
                  <a:gd name="T26" fmla="*/ 23 w 51"/>
                  <a:gd name="T27" fmla="*/ 93 h 97"/>
                  <a:gd name="T28" fmla="*/ 29 w 51"/>
                  <a:gd name="T29" fmla="*/ 97 h 97"/>
                  <a:gd name="T30" fmla="*/ 32 w 51"/>
                  <a:gd name="T31" fmla="*/ 97 h 97"/>
                  <a:gd name="T32" fmla="*/ 33 w 51"/>
                  <a:gd name="T33" fmla="*/ 97 h 97"/>
                  <a:gd name="T34" fmla="*/ 36 w 51"/>
                  <a:gd name="T35" fmla="*/ 97 h 97"/>
                  <a:gd name="T36" fmla="*/ 39 w 51"/>
                  <a:gd name="T37" fmla="*/ 95 h 97"/>
                  <a:gd name="T38" fmla="*/ 44 w 51"/>
                  <a:gd name="T39" fmla="*/ 92 h 97"/>
                  <a:gd name="T40" fmla="*/ 45 w 51"/>
                  <a:gd name="T41" fmla="*/ 89 h 97"/>
                  <a:gd name="T42" fmla="*/ 50 w 51"/>
                  <a:gd name="T43" fmla="*/ 83 h 97"/>
                  <a:gd name="T44" fmla="*/ 50 w 51"/>
                  <a:gd name="T45" fmla="*/ 80 h 97"/>
                  <a:gd name="T46" fmla="*/ 51 w 51"/>
                  <a:gd name="T47" fmla="*/ 75 h 97"/>
                  <a:gd name="T48" fmla="*/ 51 w 51"/>
                  <a:gd name="T49" fmla="*/ 68 h 97"/>
                  <a:gd name="T50" fmla="*/ 50 w 51"/>
                  <a:gd name="T51" fmla="*/ 51 h 97"/>
                  <a:gd name="T52" fmla="*/ 47 w 51"/>
                  <a:gd name="T53" fmla="*/ 35 h 97"/>
                  <a:gd name="T54" fmla="*/ 47 w 51"/>
                  <a:gd name="T55" fmla="*/ 30 h 97"/>
                  <a:gd name="T56" fmla="*/ 45 w 51"/>
                  <a:gd name="T57" fmla="*/ 26 h 97"/>
                  <a:gd name="T58" fmla="*/ 39 w 51"/>
                  <a:gd name="T59" fmla="*/ 17 h 97"/>
                  <a:gd name="T60" fmla="*/ 36 w 51"/>
                  <a:gd name="T61" fmla="*/ 11 h 97"/>
                  <a:gd name="T62" fmla="*/ 33 w 51"/>
                  <a:gd name="T63" fmla="*/ 9 h 97"/>
                  <a:gd name="T64" fmla="*/ 30 w 51"/>
                  <a:gd name="T65" fmla="*/ 6 h 97"/>
                  <a:gd name="T66" fmla="*/ 26 w 51"/>
                  <a:gd name="T67" fmla="*/ 3 h 97"/>
                  <a:gd name="T68" fmla="*/ 20 w 51"/>
                  <a:gd name="T69" fmla="*/ 0 h 97"/>
                  <a:gd name="T70" fmla="*/ 15 w 51"/>
                  <a:gd name="T7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 h="97">
                    <a:moveTo>
                      <a:pt x="15" y="0"/>
                    </a:moveTo>
                    <a:lnTo>
                      <a:pt x="9" y="8"/>
                    </a:lnTo>
                    <a:lnTo>
                      <a:pt x="6" y="17"/>
                    </a:lnTo>
                    <a:lnTo>
                      <a:pt x="3" y="24"/>
                    </a:lnTo>
                    <a:lnTo>
                      <a:pt x="0" y="33"/>
                    </a:lnTo>
                    <a:lnTo>
                      <a:pt x="0" y="42"/>
                    </a:lnTo>
                    <a:lnTo>
                      <a:pt x="0" y="51"/>
                    </a:lnTo>
                    <a:lnTo>
                      <a:pt x="1" y="56"/>
                    </a:lnTo>
                    <a:lnTo>
                      <a:pt x="1" y="60"/>
                    </a:lnTo>
                    <a:lnTo>
                      <a:pt x="4" y="69"/>
                    </a:lnTo>
                    <a:lnTo>
                      <a:pt x="10" y="80"/>
                    </a:lnTo>
                    <a:lnTo>
                      <a:pt x="15" y="84"/>
                    </a:lnTo>
                    <a:lnTo>
                      <a:pt x="18" y="90"/>
                    </a:lnTo>
                    <a:lnTo>
                      <a:pt x="23" y="93"/>
                    </a:lnTo>
                    <a:lnTo>
                      <a:pt x="29" y="97"/>
                    </a:lnTo>
                    <a:lnTo>
                      <a:pt x="32" y="97"/>
                    </a:lnTo>
                    <a:lnTo>
                      <a:pt x="33" y="97"/>
                    </a:lnTo>
                    <a:lnTo>
                      <a:pt x="36" y="97"/>
                    </a:lnTo>
                    <a:lnTo>
                      <a:pt x="39" y="95"/>
                    </a:lnTo>
                    <a:lnTo>
                      <a:pt x="44" y="92"/>
                    </a:lnTo>
                    <a:lnTo>
                      <a:pt x="45" y="89"/>
                    </a:lnTo>
                    <a:lnTo>
                      <a:pt x="50" y="83"/>
                    </a:lnTo>
                    <a:lnTo>
                      <a:pt x="50" y="80"/>
                    </a:lnTo>
                    <a:lnTo>
                      <a:pt x="51" y="75"/>
                    </a:lnTo>
                    <a:lnTo>
                      <a:pt x="51" y="68"/>
                    </a:lnTo>
                    <a:lnTo>
                      <a:pt x="50" y="51"/>
                    </a:lnTo>
                    <a:lnTo>
                      <a:pt x="47" y="35"/>
                    </a:lnTo>
                    <a:lnTo>
                      <a:pt x="47" y="30"/>
                    </a:lnTo>
                    <a:lnTo>
                      <a:pt x="45" y="26"/>
                    </a:lnTo>
                    <a:lnTo>
                      <a:pt x="39" y="17"/>
                    </a:lnTo>
                    <a:lnTo>
                      <a:pt x="36" y="11"/>
                    </a:lnTo>
                    <a:lnTo>
                      <a:pt x="33" y="9"/>
                    </a:lnTo>
                    <a:lnTo>
                      <a:pt x="30" y="6"/>
                    </a:lnTo>
                    <a:lnTo>
                      <a:pt x="26" y="3"/>
                    </a:lnTo>
                    <a:lnTo>
                      <a:pt x="20" y="0"/>
                    </a:lnTo>
                    <a:lnTo>
                      <a:pt x="15" y="0"/>
                    </a:lnTo>
                    <a:close/>
                  </a:path>
                </a:pathLst>
              </a:custGeom>
              <a:solidFill>
                <a:srgbClr val="7612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61" name="Rectangle 1657"/>
              <p:cNvSpPr>
                <a:spLocks noChangeArrowheads="1"/>
              </p:cNvSpPr>
              <p:nvPr/>
            </p:nvSpPr>
            <p:spPr bwMode="auto">
              <a:xfrm>
                <a:off x="4693" y="1781"/>
                <a:ext cx="5"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1562" name="Freeform 1658"/>
              <p:cNvSpPr>
                <a:spLocks/>
              </p:cNvSpPr>
              <p:nvPr/>
            </p:nvSpPr>
            <p:spPr bwMode="auto">
              <a:xfrm>
                <a:off x="4694" y="1753"/>
                <a:ext cx="45" cy="32"/>
              </a:xfrm>
              <a:custGeom>
                <a:avLst/>
                <a:gdLst>
                  <a:gd name="T0" fmla="*/ 0 w 89"/>
                  <a:gd name="T1" fmla="*/ 54 h 63"/>
                  <a:gd name="T2" fmla="*/ 23 w 89"/>
                  <a:gd name="T3" fmla="*/ 44 h 63"/>
                  <a:gd name="T4" fmla="*/ 44 w 89"/>
                  <a:gd name="T5" fmla="*/ 30 h 63"/>
                  <a:gd name="T6" fmla="*/ 83 w 89"/>
                  <a:gd name="T7" fmla="*/ 0 h 63"/>
                  <a:gd name="T8" fmla="*/ 89 w 89"/>
                  <a:gd name="T9" fmla="*/ 9 h 63"/>
                  <a:gd name="T10" fmla="*/ 50 w 89"/>
                  <a:gd name="T11" fmla="*/ 39 h 63"/>
                  <a:gd name="T12" fmla="*/ 29 w 89"/>
                  <a:gd name="T13" fmla="*/ 53 h 63"/>
                  <a:gd name="T14" fmla="*/ 6 w 89"/>
                  <a:gd name="T15" fmla="*/ 63 h 63"/>
                  <a:gd name="T16" fmla="*/ 0 w 89"/>
                  <a:gd name="T17"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3">
                    <a:moveTo>
                      <a:pt x="0" y="54"/>
                    </a:moveTo>
                    <a:lnTo>
                      <a:pt x="23" y="44"/>
                    </a:lnTo>
                    <a:lnTo>
                      <a:pt x="44" y="30"/>
                    </a:lnTo>
                    <a:lnTo>
                      <a:pt x="83" y="0"/>
                    </a:lnTo>
                    <a:lnTo>
                      <a:pt x="89" y="9"/>
                    </a:lnTo>
                    <a:lnTo>
                      <a:pt x="50" y="39"/>
                    </a:lnTo>
                    <a:lnTo>
                      <a:pt x="29" y="53"/>
                    </a:lnTo>
                    <a:lnTo>
                      <a:pt x="6" y="63"/>
                    </a:lnTo>
                    <a:lnTo>
                      <a:pt x="0" y="5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63" name="Freeform 1659"/>
              <p:cNvSpPr>
                <a:spLocks/>
              </p:cNvSpPr>
              <p:nvPr/>
            </p:nvSpPr>
            <p:spPr bwMode="auto">
              <a:xfrm>
                <a:off x="4693" y="1781"/>
                <a:ext cx="5" cy="6"/>
              </a:xfrm>
              <a:custGeom>
                <a:avLst/>
                <a:gdLst>
                  <a:gd name="T0" fmla="*/ 0 w 10"/>
                  <a:gd name="T1" fmla="*/ 5 h 14"/>
                  <a:gd name="T2" fmla="*/ 0 w 10"/>
                  <a:gd name="T3" fmla="*/ 14 h 14"/>
                  <a:gd name="T4" fmla="*/ 9 w 10"/>
                  <a:gd name="T5" fmla="*/ 9 h 14"/>
                  <a:gd name="T6" fmla="*/ 3 w 10"/>
                  <a:gd name="T7" fmla="*/ 0 h 14"/>
                  <a:gd name="T8" fmla="*/ 10 w 10"/>
                  <a:gd name="T9" fmla="*/ 5 h 14"/>
                  <a:gd name="T10" fmla="*/ 0 w 10"/>
                  <a:gd name="T11" fmla="*/ 5 h 14"/>
                </a:gdLst>
                <a:ahLst/>
                <a:cxnLst>
                  <a:cxn ang="0">
                    <a:pos x="T0" y="T1"/>
                  </a:cxn>
                  <a:cxn ang="0">
                    <a:pos x="T2" y="T3"/>
                  </a:cxn>
                  <a:cxn ang="0">
                    <a:pos x="T4" y="T5"/>
                  </a:cxn>
                  <a:cxn ang="0">
                    <a:pos x="T6" y="T7"/>
                  </a:cxn>
                  <a:cxn ang="0">
                    <a:pos x="T8" y="T9"/>
                  </a:cxn>
                  <a:cxn ang="0">
                    <a:pos x="T10" y="T11"/>
                  </a:cxn>
                </a:cxnLst>
                <a:rect l="0" t="0" r="r" b="b"/>
                <a:pathLst>
                  <a:path w="10" h="14">
                    <a:moveTo>
                      <a:pt x="0" y="5"/>
                    </a:moveTo>
                    <a:lnTo>
                      <a:pt x="0" y="14"/>
                    </a:lnTo>
                    <a:lnTo>
                      <a:pt x="9" y="9"/>
                    </a:lnTo>
                    <a:lnTo>
                      <a:pt x="3" y="0"/>
                    </a:lnTo>
                    <a:lnTo>
                      <a:pt x="10" y="5"/>
                    </a:lnTo>
                    <a:lnTo>
                      <a:pt x="0" y="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64" name="Freeform 1660"/>
              <p:cNvSpPr>
                <a:spLocks/>
              </p:cNvSpPr>
              <p:nvPr/>
            </p:nvSpPr>
            <p:spPr bwMode="auto">
              <a:xfrm>
                <a:off x="4736" y="1748"/>
                <a:ext cx="63" cy="12"/>
              </a:xfrm>
              <a:custGeom>
                <a:avLst/>
                <a:gdLst>
                  <a:gd name="T0" fmla="*/ 0 w 127"/>
                  <a:gd name="T1" fmla="*/ 11 h 24"/>
                  <a:gd name="T2" fmla="*/ 18 w 127"/>
                  <a:gd name="T3" fmla="*/ 3 h 24"/>
                  <a:gd name="T4" fmla="*/ 32 w 127"/>
                  <a:gd name="T5" fmla="*/ 0 h 24"/>
                  <a:gd name="T6" fmla="*/ 63 w 127"/>
                  <a:gd name="T7" fmla="*/ 0 h 24"/>
                  <a:gd name="T8" fmla="*/ 127 w 127"/>
                  <a:gd name="T9" fmla="*/ 14 h 24"/>
                  <a:gd name="T10" fmla="*/ 125 w 127"/>
                  <a:gd name="T11" fmla="*/ 24 h 24"/>
                  <a:gd name="T12" fmla="*/ 62 w 127"/>
                  <a:gd name="T13" fmla="*/ 11 h 24"/>
                  <a:gd name="T14" fmla="*/ 32 w 127"/>
                  <a:gd name="T15" fmla="*/ 11 h 24"/>
                  <a:gd name="T16" fmla="*/ 20 w 127"/>
                  <a:gd name="T17" fmla="*/ 14 h 24"/>
                  <a:gd name="T18" fmla="*/ 6 w 127"/>
                  <a:gd name="T19" fmla="*/ 20 h 24"/>
                  <a:gd name="T20" fmla="*/ 0 w 127"/>
                  <a:gd name="T2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4">
                    <a:moveTo>
                      <a:pt x="0" y="11"/>
                    </a:moveTo>
                    <a:lnTo>
                      <a:pt x="18" y="3"/>
                    </a:lnTo>
                    <a:lnTo>
                      <a:pt x="32" y="0"/>
                    </a:lnTo>
                    <a:lnTo>
                      <a:pt x="63" y="0"/>
                    </a:lnTo>
                    <a:lnTo>
                      <a:pt x="127" y="14"/>
                    </a:lnTo>
                    <a:lnTo>
                      <a:pt x="125" y="24"/>
                    </a:lnTo>
                    <a:lnTo>
                      <a:pt x="62" y="11"/>
                    </a:lnTo>
                    <a:lnTo>
                      <a:pt x="32" y="11"/>
                    </a:lnTo>
                    <a:lnTo>
                      <a:pt x="20" y="14"/>
                    </a:lnTo>
                    <a:lnTo>
                      <a:pt x="6" y="20"/>
                    </a:lnTo>
                    <a:lnTo>
                      <a:pt x="0" y="1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65" name="Freeform 1661"/>
              <p:cNvSpPr>
                <a:spLocks/>
              </p:cNvSpPr>
              <p:nvPr/>
            </p:nvSpPr>
            <p:spPr bwMode="auto">
              <a:xfrm>
                <a:off x="4736" y="1753"/>
                <a:ext cx="3" cy="5"/>
              </a:xfrm>
              <a:custGeom>
                <a:avLst/>
                <a:gdLst>
                  <a:gd name="T0" fmla="*/ 0 w 6"/>
                  <a:gd name="T1" fmla="*/ 0 h 9"/>
                  <a:gd name="T2" fmla="*/ 6 w 6"/>
                  <a:gd name="T3" fmla="*/ 9 h 9"/>
                  <a:gd name="T4" fmla="*/ 0 w 6"/>
                  <a:gd name="T5" fmla="*/ 0 h 9"/>
                </a:gdLst>
                <a:ahLst/>
                <a:cxnLst>
                  <a:cxn ang="0">
                    <a:pos x="T0" y="T1"/>
                  </a:cxn>
                  <a:cxn ang="0">
                    <a:pos x="T2" y="T3"/>
                  </a:cxn>
                  <a:cxn ang="0">
                    <a:pos x="T4" y="T5"/>
                  </a:cxn>
                </a:cxnLst>
                <a:rect l="0" t="0" r="r" b="b"/>
                <a:pathLst>
                  <a:path w="6" h="9">
                    <a:moveTo>
                      <a:pt x="0" y="0"/>
                    </a:moveTo>
                    <a:lnTo>
                      <a:pt x="6" y="9"/>
                    </a:lnTo>
                    <a:lnTo>
                      <a:pt x="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66" name="Freeform 1662"/>
              <p:cNvSpPr>
                <a:spLocks/>
              </p:cNvSpPr>
              <p:nvPr/>
            </p:nvSpPr>
            <p:spPr bwMode="auto">
              <a:xfrm>
                <a:off x="4799" y="1755"/>
                <a:ext cx="55" cy="20"/>
              </a:xfrm>
              <a:custGeom>
                <a:avLst/>
                <a:gdLst>
                  <a:gd name="T0" fmla="*/ 2 w 112"/>
                  <a:gd name="T1" fmla="*/ 0 h 39"/>
                  <a:gd name="T2" fmla="*/ 58 w 112"/>
                  <a:gd name="T3" fmla="*/ 10 h 39"/>
                  <a:gd name="T4" fmla="*/ 85 w 112"/>
                  <a:gd name="T5" fmla="*/ 18 h 39"/>
                  <a:gd name="T6" fmla="*/ 112 w 112"/>
                  <a:gd name="T7" fmla="*/ 29 h 39"/>
                  <a:gd name="T8" fmla="*/ 109 w 112"/>
                  <a:gd name="T9" fmla="*/ 39 h 39"/>
                  <a:gd name="T10" fmla="*/ 83 w 112"/>
                  <a:gd name="T11" fmla="*/ 29 h 39"/>
                  <a:gd name="T12" fmla="*/ 56 w 112"/>
                  <a:gd name="T13" fmla="*/ 21 h 39"/>
                  <a:gd name="T14" fmla="*/ 0 w 112"/>
                  <a:gd name="T15" fmla="*/ 10 h 39"/>
                  <a:gd name="T16" fmla="*/ 2 w 112"/>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39">
                    <a:moveTo>
                      <a:pt x="2" y="0"/>
                    </a:moveTo>
                    <a:lnTo>
                      <a:pt x="58" y="10"/>
                    </a:lnTo>
                    <a:lnTo>
                      <a:pt x="85" y="18"/>
                    </a:lnTo>
                    <a:lnTo>
                      <a:pt x="112" y="29"/>
                    </a:lnTo>
                    <a:lnTo>
                      <a:pt x="109" y="39"/>
                    </a:lnTo>
                    <a:lnTo>
                      <a:pt x="83" y="29"/>
                    </a:lnTo>
                    <a:lnTo>
                      <a:pt x="56" y="21"/>
                    </a:lnTo>
                    <a:lnTo>
                      <a:pt x="0" y="10"/>
                    </a:lnTo>
                    <a:lnTo>
                      <a:pt x="2"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67" name="Freeform 1663"/>
              <p:cNvSpPr>
                <a:spLocks/>
              </p:cNvSpPr>
              <p:nvPr/>
            </p:nvSpPr>
            <p:spPr bwMode="auto">
              <a:xfrm>
                <a:off x="4799" y="1755"/>
                <a:ext cx="1" cy="5"/>
              </a:xfrm>
              <a:custGeom>
                <a:avLst/>
                <a:gdLst>
                  <a:gd name="T0" fmla="*/ 0 w 2"/>
                  <a:gd name="T1" fmla="*/ 10 h 10"/>
                  <a:gd name="T2" fmla="*/ 2 w 2"/>
                  <a:gd name="T3" fmla="*/ 0 h 10"/>
                  <a:gd name="T4" fmla="*/ 0 w 2"/>
                  <a:gd name="T5" fmla="*/ 10 h 10"/>
                </a:gdLst>
                <a:ahLst/>
                <a:cxnLst>
                  <a:cxn ang="0">
                    <a:pos x="T0" y="T1"/>
                  </a:cxn>
                  <a:cxn ang="0">
                    <a:pos x="T2" y="T3"/>
                  </a:cxn>
                  <a:cxn ang="0">
                    <a:pos x="T4" y="T5"/>
                  </a:cxn>
                </a:cxnLst>
                <a:rect l="0" t="0" r="r" b="b"/>
                <a:pathLst>
                  <a:path w="2" h="10">
                    <a:moveTo>
                      <a:pt x="0" y="10"/>
                    </a:moveTo>
                    <a:lnTo>
                      <a:pt x="2" y="0"/>
                    </a:lnTo>
                    <a:lnTo>
                      <a:pt x="0" y="1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68" name="Freeform 1664"/>
              <p:cNvSpPr>
                <a:spLocks/>
              </p:cNvSpPr>
              <p:nvPr/>
            </p:nvSpPr>
            <p:spPr bwMode="auto">
              <a:xfrm>
                <a:off x="4852" y="1769"/>
                <a:ext cx="33" cy="31"/>
              </a:xfrm>
              <a:custGeom>
                <a:avLst/>
                <a:gdLst>
                  <a:gd name="T0" fmla="*/ 6 w 65"/>
                  <a:gd name="T1" fmla="*/ 0 h 61"/>
                  <a:gd name="T2" fmla="*/ 26 w 65"/>
                  <a:gd name="T3" fmla="*/ 10 h 61"/>
                  <a:gd name="T4" fmla="*/ 41 w 65"/>
                  <a:gd name="T5" fmla="*/ 24 h 61"/>
                  <a:gd name="T6" fmla="*/ 55 w 65"/>
                  <a:gd name="T7" fmla="*/ 39 h 61"/>
                  <a:gd name="T8" fmla="*/ 65 w 65"/>
                  <a:gd name="T9" fmla="*/ 55 h 61"/>
                  <a:gd name="T10" fmla="*/ 56 w 65"/>
                  <a:gd name="T11" fmla="*/ 61 h 61"/>
                  <a:gd name="T12" fmla="*/ 46 w 65"/>
                  <a:gd name="T13" fmla="*/ 45 h 61"/>
                  <a:gd name="T14" fmla="*/ 34 w 65"/>
                  <a:gd name="T15" fmla="*/ 31 h 61"/>
                  <a:gd name="T16" fmla="*/ 20 w 65"/>
                  <a:gd name="T17" fmla="*/ 19 h 61"/>
                  <a:gd name="T18" fmla="*/ 0 w 65"/>
                  <a:gd name="T19" fmla="*/ 9 h 61"/>
                  <a:gd name="T20" fmla="*/ 6 w 65"/>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1">
                    <a:moveTo>
                      <a:pt x="6" y="0"/>
                    </a:moveTo>
                    <a:lnTo>
                      <a:pt x="26" y="10"/>
                    </a:lnTo>
                    <a:lnTo>
                      <a:pt x="41" y="24"/>
                    </a:lnTo>
                    <a:lnTo>
                      <a:pt x="55" y="39"/>
                    </a:lnTo>
                    <a:lnTo>
                      <a:pt x="65" y="55"/>
                    </a:lnTo>
                    <a:lnTo>
                      <a:pt x="56" y="61"/>
                    </a:lnTo>
                    <a:lnTo>
                      <a:pt x="46" y="45"/>
                    </a:lnTo>
                    <a:lnTo>
                      <a:pt x="34" y="31"/>
                    </a:lnTo>
                    <a:lnTo>
                      <a:pt x="20" y="19"/>
                    </a:lnTo>
                    <a:lnTo>
                      <a:pt x="0" y="9"/>
                    </a:lnTo>
                    <a:lnTo>
                      <a:pt x="6"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69" name="Freeform 1665"/>
              <p:cNvSpPr>
                <a:spLocks/>
              </p:cNvSpPr>
              <p:nvPr/>
            </p:nvSpPr>
            <p:spPr bwMode="auto">
              <a:xfrm>
                <a:off x="4852" y="1769"/>
                <a:ext cx="3" cy="6"/>
              </a:xfrm>
              <a:custGeom>
                <a:avLst/>
                <a:gdLst>
                  <a:gd name="T0" fmla="*/ 5 w 6"/>
                  <a:gd name="T1" fmla="*/ 0 h 10"/>
                  <a:gd name="T2" fmla="*/ 6 w 6"/>
                  <a:gd name="T3" fmla="*/ 0 h 10"/>
                  <a:gd name="T4" fmla="*/ 0 w 6"/>
                  <a:gd name="T5" fmla="*/ 9 h 10"/>
                  <a:gd name="T6" fmla="*/ 2 w 6"/>
                  <a:gd name="T7" fmla="*/ 10 h 10"/>
                  <a:gd name="T8" fmla="*/ 5 w 6"/>
                  <a:gd name="T9" fmla="*/ 0 h 10"/>
                </a:gdLst>
                <a:ahLst/>
                <a:cxnLst>
                  <a:cxn ang="0">
                    <a:pos x="T0" y="T1"/>
                  </a:cxn>
                  <a:cxn ang="0">
                    <a:pos x="T2" y="T3"/>
                  </a:cxn>
                  <a:cxn ang="0">
                    <a:pos x="T4" y="T5"/>
                  </a:cxn>
                  <a:cxn ang="0">
                    <a:pos x="T6" y="T7"/>
                  </a:cxn>
                  <a:cxn ang="0">
                    <a:pos x="T8" y="T9"/>
                  </a:cxn>
                </a:cxnLst>
                <a:rect l="0" t="0" r="r" b="b"/>
                <a:pathLst>
                  <a:path w="6" h="10">
                    <a:moveTo>
                      <a:pt x="5" y="0"/>
                    </a:moveTo>
                    <a:lnTo>
                      <a:pt x="6" y="0"/>
                    </a:lnTo>
                    <a:lnTo>
                      <a:pt x="0" y="9"/>
                    </a:lnTo>
                    <a:lnTo>
                      <a:pt x="2" y="10"/>
                    </a:lnTo>
                    <a:lnTo>
                      <a:pt x="5"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0" name="Freeform 1666"/>
              <p:cNvSpPr>
                <a:spLocks/>
              </p:cNvSpPr>
              <p:nvPr/>
            </p:nvSpPr>
            <p:spPr bwMode="auto">
              <a:xfrm>
                <a:off x="4880" y="1797"/>
                <a:ext cx="13" cy="28"/>
              </a:xfrm>
              <a:custGeom>
                <a:avLst/>
                <a:gdLst>
                  <a:gd name="T0" fmla="*/ 9 w 26"/>
                  <a:gd name="T1" fmla="*/ 0 h 56"/>
                  <a:gd name="T2" fmla="*/ 20 w 26"/>
                  <a:gd name="T3" fmla="*/ 29 h 56"/>
                  <a:gd name="T4" fmla="*/ 26 w 26"/>
                  <a:gd name="T5" fmla="*/ 55 h 56"/>
                  <a:gd name="T6" fmla="*/ 15 w 26"/>
                  <a:gd name="T7" fmla="*/ 56 h 56"/>
                  <a:gd name="T8" fmla="*/ 9 w 26"/>
                  <a:gd name="T9" fmla="*/ 30 h 56"/>
                  <a:gd name="T10" fmla="*/ 0 w 26"/>
                  <a:gd name="T11" fmla="*/ 6 h 56"/>
                  <a:gd name="T12" fmla="*/ 9 w 2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6" h="56">
                    <a:moveTo>
                      <a:pt x="9" y="0"/>
                    </a:moveTo>
                    <a:lnTo>
                      <a:pt x="20" y="29"/>
                    </a:lnTo>
                    <a:lnTo>
                      <a:pt x="26" y="55"/>
                    </a:lnTo>
                    <a:lnTo>
                      <a:pt x="15" y="56"/>
                    </a:lnTo>
                    <a:lnTo>
                      <a:pt x="9" y="30"/>
                    </a:lnTo>
                    <a:lnTo>
                      <a:pt x="0" y="6"/>
                    </a:lnTo>
                    <a:lnTo>
                      <a:pt x="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1" name="Freeform 1667"/>
              <p:cNvSpPr>
                <a:spLocks/>
              </p:cNvSpPr>
              <p:nvPr/>
            </p:nvSpPr>
            <p:spPr bwMode="auto">
              <a:xfrm>
                <a:off x="4880" y="1797"/>
                <a:ext cx="5" cy="3"/>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2" name="Freeform 1668"/>
              <p:cNvSpPr>
                <a:spLocks/>
              </p:cNvSpPr>
              <p:nvPr/>
            </p:nvSpPr>
            <p:spPr bwMode="auto">
              <a:xfrm>
                <a:off x="4888" y="1823"/>
                <a:ext cx="4" cy="4"/>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3" name="Freeform 1669"/>
              <p:cNvSpPr>
                <a:spLocks/>
              </p:cNvSpPr>
              <p:nvPr/>
            </p:nvSpPr>
            <p:spPr bwMode="auto">
              <a:xfrm>
                <a:off x="4888" y="1823"/>
                <a:ext cx="5" cy="7"/>
              </a:xfrm>
              <a:custGeom>
                <a:avLst/>
                <a:gdLst>
                  <a:gd name="T0" fmla="*/ 0 w 11"/>
                  <a:gd name="T1" fmla="*/ 4 h 13"/>
                  <a:gd name="T2" fmla="*/ 3 w 11"/>
                  <a:gd name="T3" fmla="*/ 13 h 13"/>
                  <a:gd name="T4" fmla="*/ 9 w 11"/>
                  <a:gd name="T5" fmla="*/ 7 h 13"/>
                  <a:gd name="T6" fmla="*/ 2 w 11"/>
                  <a:gd name="T7" fmla="*/ 0 h 13"/>
                  <a:gd name="T8" fmla="*/ 11 w 11"/>
                  <a:gd name="T9" fmla="*/ 3 h 13"/>
                  <a:gd name="T10" fmla="*/ 0 w 11"/>
                  <a:gd name="T11" fmla="*/ 4 h 13"/>
                </a:gdLst>
                <a:ahLst/>
                <a:cxnLst>
                  <a:cxn ang="0">
                    <a:pos x="T0" y="T1"/>
                  </a:cxn>
                  <a:cxn ang="0">
                    <a:pos x="T2" y="T3"/>
                  </a:cxn>
                  <a:cxn ang="0">
                    <a:pos x="T4" y="T5"/>
                  </a:cxn>
                  <a:cxn ang="0">
                    <a:pos x="T6" y="T7"/>
                  </a:cxn>
                  <a:cxn ang="0">
                    <a:pos x="T8" y="T9"/>
                  </a:cxn>
                  <a:cxn ang="0">
                    <a:pos x="T10" y="T11"/>
                  </a:cxn>
                </a:cxnLst>
                <a:rect l="0" t="0" r="r" b="b"/>
                <a:pathLst>
                  <a:path w="11" h="13">
                    <a:moveTo>
                      <a:pt x="0" y="4"/>
                    </a:moveTo>
                    <a:lnTo>
                      <a:pt x="3" y="13"/>
                    </a:lnTo>
                    <a:lnTo>
                      <a:pt x="9" y="7"/>
                    </a:lnTo>
                    <a:lnTo>
                      <a:pt x="2" y="0"/>
                    </a:lnTo>
                    <a:lnTo>
                      <a:pt x="11" y="3"/>
                    </a:lnTo>
                    <a:lnTo>
                      <a:pt x="0" y="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4" name="Oval 1670"/>
              <p:cNvSpPr>
                <a:spLocks noChangeArrowheads="1"/>
              </p:cNvSpPr>
              <p:nvPr/>
            </p:nvSpPr>
            <p:spPr bwMode="auto">
              <a:xfrm>
                <a:off x="4888" y="1822"/>
                <a:ext cx="6" cy="5"/>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5" name="Oval 1671"/>
              <p:cNvSpPr>
                <a:spLocks noChangeArrowheads="1"/>
              </p:cNvSpPr>
              <p:nvPr/>
            </p:nvSpPr>
            <p:spPr bwMode="auto">
              <a:xfrm>
                <a:off x="4694" y="1779"/>
                <a:ext cx="5" cy="5"/>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6" name="Freeform 1672"/>
              <p:cNvSpPr>
                <a:spLocks/>
              </p:cNvSpPr>
              <p:nvPr/>
            </p:nvSpPr>
            <p:spPr bwMode="auto">
              <a:xfrm>
                <a:off x="4683" y="1585"/>
                <a:ext cx="120" cy="10"/>
              </a:xfrm>
              <a:custGeom>
                <a:avLst/>
                <a:gdLst>
                  <a:gd name="T0" fmla="*/ 0 w 240"/>
                  <a:gd name="T1" fmla="*/ 10 h 21"/>
                  <a:gd name="T2" fmla="*/ 30 w 240"/>
                  <a:gd name="T3" fmla="*/ 10 h 21"/>
                  <a:gd name="T4" fmla="*/ 59 w 240"/>
                  <a:gd name="T5" fmla="*/ 7 h 21"/>
                  <a:gd name="T6" fmla="*/ 120 w 240"/>
                  <a:gd name="T7" fmla="*/ 3 h 21"/>
                  <a:gd name="T8" fmla="*/ 178 w 240"/>
                  <a:gd name="T9" fmla="*/ 0 h 21"/>
                  <a:gd name="T10" fmla="*/ 209 w 240"/>
                  <a:gd name="T11" fmla="*/ 1 h 21"/>
                  <a:gd name="T12" fmla="*/ 240 w 240"/>
                  <a:gd name="T13" fmla="*/ 6 h 21"/>
                  <a:gd name="T14" fmla="*/ 239 w 240"/>
                  <a:gd name="T15" fmla="*/ 16 h 21"/>
                  <a:gd name="T16" fmla="*/ 207 w 240"/>
                  <a:gd name="T17" fmla="*/ 12 h 21"/>
                  <a:gd name="T18" fmla="*/ 178 w 240"/>
                  <a:gd name="T19" fmla="*/ 10 h 21"/>
                  <a:gd name="T20" fmla="*/ 120 w 240"/>
                  <a:gd name="T21" fmla="*/ 13 h 21"/>
                  <a:gd name="T22" fmla="*/ 59 w 240"/>
                  <a:gd name="T23" fmla="*/ 18 h 21"/>
                  <a:gd name="T24" fmla="*/ 30 w 240"/>
                  <a:gd name="T25" fmla="*/ 21 h 21"/>
                  <a:gd name="T26" fmla="*/ 0 w 240"/>
                  <a:gd name="T27" fmla="*/ 21 h 21"/>
                  <a:gd name="T28" fmla="*/ 0 w 240"/>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0" h="21">
                    <a:moveTo>
                      <a:pt x="0" y="10"/>
                    </a:moveTo>
                    <a:lnTo>
                      <a:pt x="30" y="10"/>
                    </a:lnTo>
                    <a:lnTo>
                      <a:pt x="59" y="7"/>
                    </a:lnTo>
                    <a:lnTo>
                      <a:pt x="120" y="3"/>
                    </a:lnTo>
                    <a:lnTo>
                      <a:pt x="178" y="0"/>
                    </a:lnTo>
                    <a:lnTo>
                      <a:pt x="209" y="1"/>
                    </a:lnTo>
                    <a:lnTo>
                      <a:pt x="240" y="6"/>
                    </a:lnTo>
                    <a:lnTo>
                      <a:pt x="239" y="16"/>
                    </a:lnTo>
                    <a:lnTo>
                      <a:pt x="207" y="12"/>
                    </a:lnTo>
                    <a:lnTo>
                      <a:pt x="178" y="10"/>
                    </a:lnTo>
                    <a:lnTo>
                      <a:pt x="120" y="13"/>
                    </a:lnTo>
                    <a:lnTo>
                      <a:pt x="59" y="18"/>
                    </a:lnTo>
                    <a:lnTo>
                      <a:pt x="30" y="21"/>
                    </a:lnTo>
                    <a:lnTo>
                      <a:pt x="0" y="2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7" name="Freeform 1673"/>
              <p:cNvSpPr>
                <a:spLocks/>
              </p:cNvSpPr>
              <p:nvPr/>
            </p:nvSpPr>
            <p:spPr bwMode="auto">
              <a:xfrm>
                <a:off x="4802" y="1588"/>
                <a:ext cx="63" cy="22"/>
              </a:xfrm>
              <a:custGeom>
                <a:avLst/>
                <a:gdLst>
                  <a:gd name="T0" fmla="*/ 1 w 125"/>
                  <a:gd name="T1" fmla="*/ 0 h 43"/>
                  <a:gd name="T2" fmla="*/ 31 w 125"/>
                  <a:gd name="T3" fmla="*/ 7 h 43"/>
                  <a:gd name="T4" fmla="*/ 60 w 125"/>
                  <a:gd name="T5" fmla="*/ 19 h 43"/>
                  <a:gd name="T6" fmla="*/ 90 w 125"/>
                  <a:gd name="T7" fmla="*/ 28 h 43"/>
                  <a:gd name="T8" fmla="*/ 125 w 125"/>
                  <a:gd name="T9" fmla="*/ 33 h 43"/>
                  <a:gd name="T10" fmla="*/ 124 w 125"/>
                  <a:gd name="T11" fmla="*/ 43 h 43"/>
                  <a:gd name="T12" fmla="*/ 89 w 125"/>
                  <a:gd name="T13" fmla="*/ 39 h 43"/>
                  <a:gd name="T14" fmla="*/ 59 w 125"/>
                  <a:gd name="T15" fmla="*/ 30 h 43"/>
                  <a:gd name="T16" fmla="*/ 30 w 125"/>
                  <a:gd name="T17" fmla="*/ 18 h 43"/>
                  <a:gd name="T18" fmla="*/ 0 w 125"/>
                  <a:gd name="T19" fmla="*/ 10 h 43"/>
                  <a:gd name="T20" fmla="*/ 1 w 125"/>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43">
                    <a:moveTo>
                      <a:pt x="1" y="0"/>
                    </a:moveTo>
                    <a:lnTo>
                      <a:pt x="31" y="7"/>
                    </a:lnTo>
                    <a:lnTo>
                      <a:pt x="60" y="19"/>
                    </a:lnTo>
                    <a:lnTo>
                      <a:pt x="90" y="28"/>
                    </a:lnTo>
                    <a:lnTo>
                      <a:pt x="125" y="33"/>
                    </a:lnTo>
                    <a:lnTo>
                      <a:pt x="124" y="43"/>
                    </a:lnTo>
                    <a:lnTo>
                      <a:pt x="89" y="39"/>
                    </a:lnTo>
                    <a:lnTo>
                      <a:pt x="59" y="30"/>
                    </a:lnTo>
                    <a:lnTo>
                      <a:pt x="30" y="18"/>
                    </a:lnTo>
                    <a:lnTo>
                      <a:pt x="0" y="1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8" name="Freeform 1674"/>
              <p:cNvSpPr>
                <a:spLocks/>
              </p:cNvSpPr>
              <p:nvPr/>
            </p:nvSpPr>
            <p:spPr bwMode="auto">
              <a:xfrm>
                <a:off x="4802" y="1588"/>
                <a:ext cx="1" cy="5"/>
              </a:xfrm>
              <a:custGeom>
                <a:avLst/>
                <a:gdLst>
                  <a:gd name="T0" fmla="*/ 1 w 1"/>
                  <a:gd name="T1" fmla="*/ 0 h 10"/>
                  <a:gd name="T2" fmla="*/ 0 w 1"/>
                  <a:gd name="T3" fmla="*/ 10 h 10"/>
                  <a:gd name="T4" fmla="*/ 1 w 1"/>
                  <a:gd name="T5" fmla="*/ 0 h 10"/>
                </a:gdLst>
                <a:ahLst/>
                <a:cxnLst>
                  <a:cxn ang="0">
                    <a:pos x="T0" y="T1"/>
                  </a:cxn>
                  <a:cxn ang="0">
                    <a:pos x="T2" y="T3"/>
                  </a:cxn>
                  <a:cxn ang="0">
                    <a:pos x="T4" y="T5"/>
                  </a:cxn>
                </a:cxnLst>
                <a:rect l="0" t="0" r="r" b="b"/>
                <a:pathLst>
                  <a:path w="1" h="10">
                    <a:moveTo>
                      <a:pt x="1" y="0"/>
                    </a:moveTo>
                    <a:lnTo>
                      <a:pt x="0" y="1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79" name="Oval 1675"/>
              <p:cNvSpPr>
                <a:spLocks noChangeArrowheads="1"/>
              </p:cNvSpPr>
              <p:nvPr/>
            </p:nvSpPr>
            <p:spPr bwMode="auto">
              <a:xfrm>
                <a:off x="4863" y="1604"/>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0" name="Oval 1676"/>
              <p:cNvSpPr>
                <a:spLocks noChangeArrowheads="1"/>
              </p:cNvSpPr>
              <p:nvPr/>
            </p:nvSpPr>
            <p:spPr bwMode="auto">
              <a:xfrm>
                <a:off x="4681" y="1590"/>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1" name="Freeform 1677"/>
              <p:cNvSpPr>
                <a:spLocks/>
              </p:cNvSpPr>
              <p:nvPr/>
            </p:nvSpPr>
            <p:spPr bwMode="auto">
              <a:xfrm>
                <a:off x="4338" y="1503"/>
                <a:ext cx="184" cy="31"/>
              </a:xfrm>
              <a:custGeom>
                <a:avLst/>
                <a:gdLst>
                  <a:gd name="T0" fmla="*/ 0 w 366"/>
                  <a:gd name="T1" fmla="*/ 58 h 64"/>
                  <a:gd name="T2" fmla="*/ 45 w 366"/>
                  <a:gd name="T3" fmla="*/ 43 h 64"/>
                  <a:gd name="T4" fmla="*/ 89 w 366"/>
                  <a:gd name="T5" fmla="*/ 29 h 64"/>
                  <a:gd name="T6" fmla="*/ 111 w 366"/>
                  <a:gd name="T7" fmla="*/ 23 h 64"/>
                  <a:gd name="T8" fmla="*/ 134 w 366"/>
                  <a:gd name="T9" fmla="*/ 17 h 64"/>
                  <a:gd name="T10" fmla="*/ 157 w 366"/>
                  <a:gd name="T11" fmla="*/ 11 h 64"/>
                  <a:gd name="T12" fmla="*/ 179 w 366"/>
                  <a:gd name="T13" fmla="*/ 6 h 64"/>
                  <a:gd name="T14" fmla="*/ 202 w 366"/>
                  <a:gd name="T15" fmla="*/ 3 h 64"/>
                  <a:gd name="T16" fmla="*/ 224 w 366"/>
                  <a:gd name="T17" fmla="*/ 0 h 64"/>
                  <a:gd name="T18" fmla="*/ 247 w 366"/>
                  <a:gd name="T19" fmla="*/ 0 h 64"/>
                  <a:gd name="T20" fmla="*/ 270 w 366"/>
                  <a:gd name="T21" fmla="*/ 0 h 64"/>
                  <a:gd name="T22" fmla="*/ 292 w 366"/>
                  <a:gd name="T23" fmla="*/ 2 h 64"/>
                  <a:gd name="T24" fmla="*/ 304 w 366"/>
                  <a:gd name="T25" fmla="*/ 2 h 64"/>
                  <a:gd name="T26" fmla="*/ 317 w 366"/>
                  <a:gd name="T27" fmla="*/ 5 h 64"/>
                  <a:gd name="T28" fmla="*/ 341 w 366"/>
                  <a:gd name="T29" fmla="*/ 9 h 64"/>
                  <a:gd name="T30" fmla="*/ 353 w 366"/>
                  <a:gd name="T31" fmla="*/ 11 h 64"/>
                  <a:gd name="T32" fmla="*/ 366 w 366"/>
                  <a:gd name="T33" fmla="*/ 15 h 64"/>
                  <a:gd name="T34" fmla="*/ 363 w 366"/>
                  <a:gd name="T35" fmla="*/ 21 h 64"/>
                  <a:gd name="T36" fmla="*/ 351 w 366"/>
                  <a:gd name="T37" fmla="*/ 17 h 64"/>
                  <a:gd name="T38" fmla="*/ 341 w 366"/>
                  <a:gd name="T39" fmla="*/ 15 h 64"/>
                  <a:gd name="T40" fmla="*/ 317 w 366"/>
                  <a:gd name="T41" fmla="*/ 11 h 64"/>
                  <a:gd name="T42" fmla="*/ 304 w 366"/>
                  <a:gd name="T43" fmla="*/ 9 h 64"/>
                  <a:gd name="T44" fmla="*/ 292 w 366"/>
                  <a:gd name="T45" fmla="*/ 8 h 64"/>
                  <a:gd name="T46" fmla="*/ 270 w 366"/>
                  <a:gd name="T47" fmla="*/ 6 h 64"/>
                  <a:gd name="T48" fmla="*/ 247 w 366"/>
                  <a:gd name="T49" fmla="*/ 6 h 64"/>
                  <a:gd name="T50" fmla="*/ 224 w 366"/>
                  <a:gd name="T51" fmla="*/ 8 h 64"/>
                  <a:gd name="T52" fmla="*/ 202 w 366"/>
                  <a:gd name="T53" fmla="*/ 9 h 64"/>
                  <a:gd name="T54" fmla="*/ 179 w 366"/>
                  <a:gd name="T55" fmla="*/ 14 h 64"/>
                  <a:gd name="T56" fmla="*/ 157 w 366"/>
                  <a:gd name="T57" fmla="*/ 17 h 64"/>
                  <a:gd name="T58" fmla="*/ 135 w 366"/>
                  <a:gd name="T59" fmla="*/ 23 h 64"/>
                  <a:gd name="T60" fmla="*/ 113 w 366"/>
                  <a:gd name="T61" fmla="*/ 29 h 64"/>
                  <a:gd name="T62" fmla="*/ 92 w 366"/>
                  <a:gd name="T63" fmla="*/ 35 h 64"/>
                  <a:gd name="T64" fmla="*/ 46 w 366"/>
                  <a:gd name="T65" fmla="*/ 49 h 64"/>
                  <a:gd name="T66" fmla="*/ 1 w 366"/>
                  <a:gd name="T67" fmla="*/ 64 h 64"/>
                  <a:gd name="T68" fmla="*/ 0 w 366"/>
                  <a:gd name="T69"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64">
                    <a:moveTo>
                      <a:pt x="0" y="58"/>
                    </a:moveTo>
                    <a:lnTo>
                      <a:pt x="45" y="43"/>
                    </a:lnTo>
                    <a:lnTo>
                      <a:pt x="89" y="29"/>
                    </a:lnTo>
                    <a:lnTo>
                      <a:pt x="111" y="23"/>
                    </a:lnTo>
                    <a:lnTo>
                      <a:pt x="134" y="17"/>
                    </a:lnTo>
                    <a:lnTo>
                      <a:pt x="157" y="11"/>
                    </a:lnTo>
                    <a:lnTo>
                      <a:pt x="179" y="6"/>
                    </a:lnTo>
                    <a:lnTo>
                      <a:pt x="202" y="3"/>
                    </a:lnTo>
                    <a:lnTo>
                      <a:pt x="224" y="0"/>
                    </a:lnTo>
                    <a:lnTo>
                      <a:pt x="247" y="0"/>
                    </a:lnTo>
                    <a:lnTo>
                      <a:pt x="270" y="0"/>
                    </a:lnTo>
                    <a:lnTo>
                      <a:pt x="292" y="2"/>
                    </a:lnTo>
                    <a:lnTo>
                      <a:pt x="304" y="2"/>
                    </a:lnTo>
                    <a:lnTo>
                      <a:pt x="317" y="5"/>
                    </a:lnTo>
                    <a:lnTo>
                      <a:pt x="341" y="9"/>
                    </a:lnTo>
                    <a:lnTo>
                      <a:pt x="353" y="11"/>
                    </a:lnTo>
                    <a:lnTo>
                      <a:pt x="366" y="15"/>
                    </a:lnTo>
                    <a:lnTo>
                      <a:pt x="363" y="21"/>
                    </a:lnTo>
                    <a:lnTo>
                      <a:pt x="351" y="17"/>
                    </a:lnTo>
                    <a:lnTo>
                      <a:pt x="341" y="15"/>
                    </a:lnTo>
                    <a:lnTo>
                      <a:pt x="317" y="11"/>
                    </a:lnTo>
                    <a:lnTo>
                      <a:pt x="304" y="9"/>
                    </a:lnTo>
                    <a:lnTo>
                      <a:pt x="292" y="8"/>
                    </a:lnTo>
                    <a:lnTo>
                      <a:pt x="270" y="6"/>
                    </a:lnTo>
                    <a:lnTo>
                      <a:pt x="247" y="6"/>
                    </a:lnTo>
                    <a:lnTo>
                      <a:pt x="224" y="8"/>
                    </a:lnTo>
                    <a:lnTo>
                      <a:pt x="202" y="9"/>
                    </a:lnTo>
                    <a:lnTo>
                      <a:pt x="179" y="14"/>
                    </a:lnTo>
                    <a:lnTo>
                      <a:pt x="157" y="17"/>
                    </a:lnTo>
                    <a:lnTo>
                      <a:pt x="135" y="23"/>
                    </a:lnTo>
                    <a:lnTo>
                      <a:pt x="113" y="29"/>
                    </a:lnTo>
                    <a:lnTo>
                      <a:pt x="92" y="35"/>
                    </a:lnTo>
                    <a:lnTo>
                      <a:pt x="46" y="49"/>
                    </a:lnTo>
                    <a:lnTo>
                      <a:pt x="1" y="64"/>
                    </a:ln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2" name="Freeform 1678"/>
              <p:cNvSpPr>
                <a:spLocks/>
              </p:cNvSpPr>
              <p:nvPr/>
            </p:nvSpPr>
            <p:spPr bwMode="auto">
              <a:xfrm>
                <a:off x="4520" y="1510"/>
                <a:ext cx="38" cy="21"/>
              </a:xfrm>
              <a:custGeom>
                <a:avLst/>
                <a:gdLst>
                  <a:gd name="T0" fmla="*/ 3 w 76"/>
                  <a:gd name="T1" fmla="*/ 0 h 41"/>
                  <a:gd name="T2" fmla="*/ 9 w 76"/>
                  <a:gd name="T3" fmla="*/ 2 h 41"/>
                  <a:gd name="T4" fmla="*/ 18 w 76"/>
                  <a:gd name="T5" fmla="*/ 6 h 41"/>
                  <a:gd name="T6" fmla="*/ 40 w 76"/>
                  <a:gd name="T7" fmla="*/ 17 h 41"/>
                  <a:gd name="T8" fmla="*/ 76 w 76"/>
                  <a:gd name="T9" fmla="*/ 35 h 41"/>
                  <a:gd name="T10" fmla="*/ 73 w 76"/>
                  <a:gd name="T11" fmla="*/ 41 h 41"/>
                  <a:gd name="T12" fmla="*/ 37 w 76"/>
                  <a:gd name="T13" fmla="*/ 21 h 41"/>
                  <a:gd name="T14" fmla="*/ 15 w 76"/>
                  <a:gd name="T15" fmla="*/ 12 h 41"/>
                  <a:gd name="T16" fmla="*/ 8 w 76"/>
                  <a:gd name="T17" fmla="*/ 8 h 41"/>
                  <a:gd name="T18" fmla="*/ 0 w 76"/>
                  <a:gd name="T19" fmla="*/ 6 h 41"/>
                  <a:gd name="T20" fmla="*/ 3 w 76"/>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41">
                    <a:moveTo>
                      <a:pt x="3" y="0"/>
                    </a:moveTo>
                    <a:lnTo>
                      <a:pt x="9" y="2"/>
                    </a:lnTo>
                    <a:lnTo>
                      <a:pt x="18" y="6"/>
                    </a:lnTo>
                    <a:lnTo>
                      <a:pt x="40" y="17"/>
                    </a:lnTo>
                    <a:lnTo>
                      <a:pt x="76" y="35"/>
                    </a:lnTo>
                    <a:lnTo>
                      <a:pt x="73" y="41"/>
                    </a:lnTo>
                    <a:lnTo>
                      <a:pt x="37" y="21"/>
                    </a:lnTo>
                    <a:lnTo>
                      <a:pt x="15" y="12"/>
                    </a:lnTo>
                    <a:lnTo>
                      <a:pt x="8"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3" name="Freeform 1679"/>
              <p:cNvSpPr>
                <a:spLocks/>
              </p:cNvSpPr>
              <p:nvPr/>
            </p:nvSpPr>
            <p:spPr bwMode="auto">
              <a:xfrm>
                <a:off x="4520" y="1510"/>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4" name="Freeform 1680"/>
              <p:cNvSpPr>
                <a:spLocks/>
              </p:cNvSpPr>
              <p:nvPr/>
            </p:nvSpPr>
            <p:spPr bwMode="auto">
              <a:xfrm>
                <a:off x="4556" y="1528"/>
                <a:ext cx="26" cy="22"/>
              </a:xfrm>
              <a:custGeom>
                <a:avLst/>
                <a:gdLst>
                  <a:gd name="T0" fmla="*/ 5 w 53"/>
                  <a:gd name="T1" fmla="*/ 0 h 45"/>
                  <a:gd name="T2" fmla="*/ 18 w 53"/>
                  <a:gd name="T3" fmla="*/ 9 h 45"/>
                  <a:gd name="T4" fmla="*/ 30 w 53"/>
                  <a:gd name="T5" fmla="*/ 20 h 45"/>
                  <a:gd name="T6" fmla="*/ 41 w 53"/>
                  <a:gd name="T7" fmla="*/ 30 h 45"/>
                  <a:gd name="T8" fmla="*/ 53 w 53"/>
                  <a:gd name="T9" fmla="*/ 41 h 45"/>
                  <a:gd name="T10" fmla="*/ 49 w 53"/>
                  <a:gd name="T11" fmla="*/ 45 h 45"/>
                  <a:gd name="T12" fmla="*/ 38 w 53"/>
                  <a:gd name="T13" fmla="*/ 35 h 45"/>
                  <a:gd name="T14" fmla="*/ 26 w 53"/>
                  <a:gd name="T15" fmla="*/ 24 h 45"/>
                  <a:gd name="T16" fmla="*/ 14 w 53"/>
                  <a:gd name="T17" fmla="*/ 15 h 45"/>
                  <a:gd name="T18" fmla="*/ 0 w 53"/>
                  <a:gd name="T19" fmla="*/ 6 h 45"/>
                  <a:gd name="T20" fmla="*/ 5 w 53"/>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45">
                    <a:moveTo>
                      <a:pt x="5" y="0"/>
                    </a:moveTo>
                    <a:lnTo>
                      <a:pt x="18" y="9"/>
                    </a:lnTo>
                    <a:lnTo>
                      <a:pt x="30" y="20"/>
                    </a:lnTo>
                    <a:lnTo>
                      <a:pt x="41" y="30"/>
                    </a:lnTo>
                    <a:lnTo>
                      <a:pt x="53" y="41"/>
                    </a:lnTo>
                    <a:lnTo>
                      <a:pt x="49" y="45"/>
                    </a:lnTo>
                    <a:lnTo>
                      <a:pt x="38" y="35"/>
                    </a:lnTo>
                    <a:lnTo>
                      <a:pt x="26" y="24"/>
                    </a:lnTo>
                    <a:lnTo>
                      <a:pt x="14" y="15"/>
                    </a:ln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5" name="Freeform 1681"/>
              <p:cNvSpPr>
                <a:spLocks/>
              </p:cNvSpPr>
              <p:nvPr/>
            </p:nvSpPr>
            <p:spPr bwMode="auto">
              <a:xfrm>
                <a:off x="4556" y="1528"/>
                <a:ext cx="2" cy="3"/>
              </a:xfrm>
              <a:custGeom>
                <a:avLst/>
                <a:gdLst>
                  <a:gd name="T0" fmla="*/ 5 w 5"/>
                  <a:gd name="T1" fmla="*/ 0 h 6"/>
                  <a:gd name="T2" fmla="*/ 0 w 5"/>
                  <a:gd name="T3" fmla="*/ 6 h 6"/>
                  <a:gd name="T4" fmla="*/ 2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6"/>
                    </a:lnTo>
                    <a:lnTo>
                      <a:pt x="2"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6" name="Oval 1682"/>
              <p:cNvSpPr>
                <a:spLocks noChangeArrowheads="1"/>
              </p:cNvSpPr>
              <p:nvPr/>
            </p:nvSpPr>
            <p:spPr bwMode="auto">
              <a:xfrm>
                <a:off x="4580" y="1547"/>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7" name="Oval 1683"/>
              <p:cNvSpPr>
                <a:spLocks noChangeArrowheads="1"/>
              </p:cNvSpPr>
              <p:nvPr/>
            </p:nvSpPr>
            <p:spPr bwMode="auto">
              <a:xfrm>
                <a:off x="4338" y="1531"/>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8" name="Freeform 1684"/>
              <p:cNvSpPr>
                <a:spLocks/>
              </p:cNvSpPr>
              <p:nvPr/>
            </p:nvSpPr>
            <p:spPr bwMode="auto">
              <a:xfrm>
                <a:off x="4239" y="1548"/>
                <a:ext cx="27" cy="69"/>
              </a:xfrm>
              <a:custGeom>
                <a:avLst/>
                <a:gdLst>
                  <a:gd name="T0" fmla="*/ 35 w 55"/>
                  <a:gd name="T1" fmla="*/ 1 h 138"/>
                  <a:gd name="T2" fmla="*/ 32 w 55"/>
                  <a:gd name="T3" fmla="*/ 3 h 138"/>
                  <a:gd name="T4" fmla="*/ 29 w 55"/>
                  <a:gd name="T5" fmla="*/ 6 h 138"/>
                  <a:gd name="T6" fmla="*/ 26 w 55"/>
                  <a:gd name="T7" fmla="*/ 13 h 138"/>
                  <a:gd name="T8" fmla="*/ 21 w 55"/>
                  <a:gd name="T9" fmla="*/ 21 h 138"/>
                  <a:gd name="T10" fmla="*/ 18 w 55"/>
                  <a:gd name="T11" fmla="*/ 30 h 138"/>
                  <a:gd name="T12" fmla="*/ 14 w 55"/>
                  <a:gd name="T13" fmla="*/ 40 h 138"/>
                  <a:gd name="T14" fmla="*/ 8 w 55"/>
                  <a:gd name="T15" fmla="*/ 63 h 138"/>
                  <a:gd name="T16" fmla="*/ 5 w 55"/>
                  <a:gd name="T17" fmla="*/ 75 h 138"/>
                  <a:gd name="T18" fmla="*/ 2 w 55"/>
                  <a:gd name="T19" fmla="*/ 86 h 138"/>
                  <a:gd name="T20" fmla="*/ 0 w 55"/>
                  <a:gd name="T21" fmla="*/ 98 h 138"/>
                  <a:gd name="T22" fmla="*/ 0 w 55"/>
                  <a:gd name="T23" fmla="*/ 108 h 138"/>
                  <a:gd name="T24" fmla="*/ 0 w 55"/>
                  <a:gd name="T25" fmla="*/ 117 h 138"/>
                  <a:gd name="T26" fmla="*/ 0 w 55"/>
                  <a:gd name="T27" fmla="*/ 120 h 138"/>
                  <a:gd name="T28" fmla="*/ 0 w 55"/>
                  <a:gd name="T29" fmla="*/ 125 h 138"/>
                  <a:gd name="T30" fmla="*/ 2 w 55"/>
                  <a:gd name="T31" fmla="*/ 128 h 138"/>
                  <a:gd name="T32" fmla="*/ 3 w 55"/>
                  <a:gd name="T33" fmla="*/ 131 h 138"/>
                  <a:gd name="T34" fmla="*/ 5 w 55"/>
                  <a:gd name="T35" fmla="*/ 132 h 138"/>
                  <a:gd name="T36" fmla="*/ 6 w 55"/>
                  <a:gd name="T37" fmla="*/ 134 h 138"/>
                  <a:gd name="T38" fmla="*/ 9 w 55"/>
                  <a:gd name="T39" fmla="*/ 137 h 138"/>
                  <a:gd name="T40" fmla="*/ 12 w 55"/>
                  <a:gd name="T41" fmla="*/ 137 h 138"/>
                  <a:gd name="T42" fmla="*/ 18 w 55"/>
                  <a:gd name="T43" fmla="*/ 138 h 138"/>
                  <a:gd name="T44" fmla="*/ 23 w 55"/>
                  <a:gd name="T45" fmla="*/ 138 h 138"/>
                  <a:gd name="T46" fmla="*/ 29 w 55"/>
                  <a:gd name="T47" fmla="*/ 137 h 138"/>
                  <a:gd name="T48" fmla="*/ 32 w 55"/>
                  <a:gd name="T49" fmla="*/ 135 h 138"/>
                  <a:gd name="T50" fmla="*/ 34 w 55"/>
                  <a:gd name="T51" fmla="*/ 134 h 138"/>
                  <a:gd name="T52" fmla="*/ 38 w 55"/>
                  <a:gd name="T53" fmla="*/ 129 h 138"/>
                  <a:gd name="T54" fmla="*/ 41 w 55"/>
                  <a:gd name="T55" fmla="*/ 123 h 138"/>
                  <a:gd name="T56" fmla="*/ 44 w 55"/>
                  <a:gd name="T57" fmla="*/ 117 h 138"/>
                  <a:gd name="T58" fmla="*/ 49 w 55"/>
                  <a:gd name="T59" fmla="*/ 99 h 138"/>
                  <a:gd name="T60" fmla="*/ 52 w 55"/>
                  <a:gd name="T61" fmla="*/ 90 h 138"/>
                  <a:gd name="T62" fmla="*/ 53 w 55"/>
                  <a:gd name="T63" fmla="*/ 81 h 138"/>
                  <a:gd name="T64" fmla="*/ 55 w 55"/>
                  <a:gd name="T65" fmla="*/ 63 h 138"/>
                  <a:gd name="T66" fmla="*/ 53 w 55"/>
                  <a:gd name="T67" fmla="*/ 43 h 138"/>
                  <a:gd name="T68" fmla="*/ 52 w 55"/>
                  <a:gd name="T69" fmla="*/ 30 h 138"/>
                  <a:gd name="T70" fmla="*/ 49 w 55"/>
                  <a:gd name="T71" fmla="*/ 15 h 138"/>
                  <a:gd name="T72" fmla="*/ 47 w 55"/>
                  <a:gd name="T73" fmla="*/ 12 h 138"/>
                  <a:gd name="T74" fmla="*/ 46 w 55"/>
                  <a:gd name="T75" fmla="*/ 9 h 138"/>
                  <a:gd name="T76" fmla="*/ 44 w 55"/>
                  <a:gd name="T77" fmla="*/ 4 h 138"/>
                  <a:gd name="T78" fmla="*/ 41 w 55"/>
                  <a:gd name="T79" fmla="*/ 3 h 138"/>
                  <a:gd name="T80" fmla="*/ 40 w 55"/>
                  <a:gd name="T81" fmla="*/ 1 h 138"/>
                  <a:gd name="T82" fmla="*/ 38 w 55"/>
                  <a:gd name="T83" fmla="*/ 0 h 138"/>
                  <a:gd name="T84" fmla="*/ 35 w 55"/>
                  <a:gd name="T85"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38">
                    <a:moveTo>
                      <a:pt x="35" y="1"/>
                    </a:moveTo>
                    <a:lnTo>
                      <a:pt x="32" y="3"/>
                    </a:lnTo>
                    <a:lnTo>
                      <a:pt x="29" y="6"/>
                    </a:lnTo>
                    <a:lnTo>
                      <a:pt x="26" y="13"/>
                    </a:lnTo>
                    <a:lnTo>
                      <a:pt x="21" y="21"/>
                    </a:lnTo>
                    <a:lnTo>
                      <a:pt x="18" y="30"/>
                    </a:lnTo>
                    <a:lnTo>
                      <a:pt x="14" y="40"/>
                    </a:lnTo>
                    <a:lnTo>
                      <a:pt x="8" y="63"/>
                    </a:lnTo>
                    <a:lnTo>
                      <a:pt x="5" y="75"/>
                    </a:lnTo>
                    <a:lnTo>
                      <a:pt x="2" y="86"/>
                    </a:lnTo>
                    <a:lnTo>
                      <a:pt x="0" y="98"/>
                    </a:lnTo>
                    <a:lnTo>
                      <a:pt x="0" y="108"/>
                    </a:lnTo>
                    <a:lnTo>
                      <a:pt x="0" y="117"/>
                    </a:lnTo>
                    <a:lnTo>
                      <a:pt x="0" y="120"/>
                    </a:lnTo>
                    <a:lnTo>
                      <a:pt x="0" y="125"/>
                    </a:lnTo>
                    <a:lnTo>
                      <a:pt x="2" y="128"/>
                    </a:lnTo>
                    <a:lnTo>
                      <a:pt x="3" y="131"/>
                    </a:lnTo>
                    <a:lnTo>
                      <a:pt x="5" y="132"/>
                    </a:lnTo>
                    <a:lnTo>
                      <a:pt x="6" y="134"/>
                    </a:lnTo>
                    <a:lnTo>
                      <a:pt x="9" y="137"/>
                    </a:lnTo>
                    <a:lnTo>
                      <a:pt x="12" y="137"/>
                    </a:lnTo>
                    <a:lnTo>
                      <a:pt x="18" y="138"/>
                    </a:lnTo>
                    <a:lnTo>
                      <a:pt x="23" y="138"/>
                    </a:lnTo>
                    <a:lnTo>
                      <a:pt x="29" y="137"/>
                    </a:lnTo>
                    <a:lnTo>
                      <a:pt x="32" y="135"/>
                    </a:lnTo>
                    <a:lnTo>
                      <a:pt x="34" y="134"/>
                    </a:lnTo>
                    <a:lnTo>
                      <a:pt x="38" y="129"/>
                    </a:lnTo>
                    <a:lnTo>
                      <a:pt x="41" y="123"/>
                    </a:lnTo>
                    <a:lnTo>
                      <a:pt x="44" y="117"/>
                    </a:lnTo>
                    <a:lnTo>
                      <a:pt x="49" y="99"/>
                    </a:lnTo>
                    <a:lnTo>
                      <a:pt x="52" y="90"/>
                    </a:lnTo>
                    <a:lnTo>
                      <a:pt x="53" y="81"/>
                    </a:lnTo>
                    <a:lnTo>
                      <a:pt x="55" y="63"/>
                    </a:lnTo>
                    <a:lnTo>
                      <a:pt x="53" y="43"/>
                    </a:lnTo>
                    <a:lnTo>
                      <a:pt x="52" y="30"/>
                    </a:lnTo>
                    <a:lnTo>
                      <a:pt x="49" y="15"/>
                    </a:lnTo>
                    <a:lnTo>
                      <a:pt x="47" y="12"/>
                    </a:lnTo>
                    <a:lnTo>
                      <a:pt x="46" y="9"/>
                    </a:lnTo>
                    <a:lnTo>
                      <a:pt x="44" y="4"/>
                    </a:lnTo>
                    <a:lnTo>
                      <a:pt x="41" y="3"/>
                    </a:lnTo>
                    <a:lnTo>
                      <a:pt x="40" y="1"/>
                    </a:lnTo>
                    <a:lnTo>
                      <a:pt x="38" y="0"/>
                    </a:lnTo>
                    <a:lnTo>
                      <a:pt x="3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89" name="Freeform 1685"/>
              <p:cNvSpPr>
                <a:spLocks/>
              </p:cNvSpPr>
              <p:nvPr/>
            </p:nvSpPr>
            <p:spPr bwMode="auto">
              <a:xfrm>
                <a:off x="4239" y="1548"/>
                <a:ext cx="27" cy="69"/>
              </a:xfrm>
              <a:custGeom>
                <a:avLst/>
                <a:gdLst>
                  <a:gd name="T0" fmla="*/ 35 w 55"/>
                  <a:gd name="T1" fmla="*/ 1 h 138"/>
                  <a:gd name="T2" fmla="*/ 32 w 55"/>
                  <a:gd name="T3" fmla="*/ 3 h 138"/>
                  <a:gd name="T4" fmla="*/ 29 w 55"/>
                  <a:gd name="T5" fmla="*/ 6 h 138"/>
                  <a:gd name="T6" fmla="*/ 26 w 55"/>
                  <a:gd name="T7" fmla="*/ 13 h 138"/>
                  <a:gd name="T8" fmla="*/ 21 w 55"/>
                  <a:gd name="T9" fmla="*/ 21 h 138"/>
                  <a:gd name="T10" fmla="*/ 18 w 55"/>
                  <a:gd name="T11" fmla="*/ 30 h 138"/>
                  <a:gd name="T12" fmla="*/ 14 w 55"/>
                  <a:gd name="T13" fmla="*/ 40 h 138"/>
                  <a:gd name="T14" fmla="*/ 8 w 55"/>
                  <a:gd name="T15" fmla="*/ 63 h 138"/>
                  <a:gd name="T16" fmla="*/ 5 w 55"/>
                  <a:gd name="T17" fmla="*/ 75 h 138"/>
                  <a:gd name="T18" fmla="*/ 2 w 55"/>
                  <a:gd name="T19" fmla="*/ 86 h 138"/>
                  <a:gd name="T20" fmla="*/ 0 w 55"/>
                  <a:gd name="T21" fmla="*/ 98 h 138"/>
                  <a:gd name="T22" fmla="*/ 0 w 55"/>
                  <a:gd name="T23" fmla="*/ 108 h 138"/>
                  <a:gd name="T24" fmla="*/ 0 w 55"/>
                  <a:gd name="T25" fmla="*/ 117 h 138"/>
                  <a:gd name="T26" fmla="*/ 0 w 55"/>
                  <a:gd name="T27" fmla="*/ 120 h 138"/>
                  <a:gd name="T28" fmla="*/ 0 w 55"/>
                  <a:gd name="T29" fmla="*/ 125 h 138"/>
                  <a:gd name="T30" fmla="*/ 2 w 55"/>
                  <a:gd name="T31" fmla="*/ 128 h 138"/>
                  <a:gd name="T32" fmla="*/ 3 w 55"/>
                  <a:gd name="T33" fmla="*/ 131 h 138"/>
                  <a:gd name="T34" fmla="*/ 5 w 55"/>
                  <a:gd name="T35" fmla="*/ 132 h 138"/>
                  <a:gd name="T36" fmla="*/ 6 w 55"/>
                  <a:gd name="T37" fmla="*/ 134 h 138"/>
                  <a:gd name="T38" fmla="*/ 9 w 55"/>
                  <a:gd name="T39" fmla="*/ 137 h 138"/>
                  <a:gd name="T40" fmla="*/ 12 w 55"/>
                  <a:gd name="T41" fmla="*/ 137 h 138"/>
                  <a:gd name="T42" fmla="*/ 18 w 55"/>
                  <a:gd name="T43" fmla="*/ 138 h 138"/>
                  <a:gd name="T44" fmla="*/ 23 w 55"/>
                  <a:gd name="T45" fmla="*/ 138 h 138"/>
                  <a:gd name="T46" fmla="*/ 29 w 55"/>
                  <a:gd name="T47" fmla="*/ 137 h 138"/>
                  <a:gd name="T48" fmla="*/ 32 w 55"/>
                  <a:gd name="T49" fmla="*/ 135 h 138"/>
                  <a:gd name="T50" fmla="*/ 34 w 55"/>
                  <a:gd name="T51" fmla="*/ 134 h 138"/>
                  <a:gd name="T52" fmla="*/ 38 w 55"/>
                  <a:gd name="T53" fmla="*/ 129 h 138"/>
                  <a:gd name="T54" fmla="*/ 41 w 55"/>
                  <a:gd name="T55" fmla="*/ 123 h 138"/>
                  <a:gd name="T56" fmla="*/ 44 w 55"/>
                  <a:gd name="T57" fmla="*/ 117 h 138"/>
                  <a:gd name="T58" fmla="*/ 49 w 55"/>
                  <a:gd name="T59" fmla="*/ 99 h 138"/>
                  <a:gd name="T60" fmla="*/ 52 w 55"/>
                  <a:gd name="T61" fmla="*/ 90 h 138"/>
                  <a:gd name="T62" fmla="*/ 53 w 55"/>
                  <a:gd name="T63" fmla="*/ 81 h 138"/>
                  <a:gd name="T64" fmla="*/ 55 w 55"/>
                  <a:gd name="T65" fmla="*/ 63 h 138"/>
                  <a:gd name="T66" fmla="*/ 53 w 55"/>
                  <a:gd name="T67" fmla="*/ 43 h 138"/>
                  <a:gd name="T68" fmla="*/ 52 w 55"/>
                  <a:gd name="T69" fmla="*/ 30 h 138"/>
                  <a:gd name="T70" fmla="*/ 49 w 55"/>
                  <a:gd name="T71" fmla="*/ 15 h 138"/>
                  <a:gd name="T72" fmla="*/ 47 w 55"/>
                  <a:gd name="T73" fmla="*/ 12 h 138"/>
                  <a:gd name="T74" fmla="*/ 46 w 55"/>
                  <a:gd name="T75" fmla="*/ 9 h 138"/>
                  <a:gd name="T76" fmla="*/ 44 w 55"/>
                  <a:gd name="T77" fmla="*/ 4 h 138"/>
                  <a:gd name="T78" fmla="*/ 41 w 55"/>
                  <a:gd name="T79" fmla="*/ 3 h 138"/>
                  <a:gd name="T80" fmla="*/ 40 w 55"/>
                  <a:gd name="T81" fmla="*/ 1 h 138"/>
                  <a:gd name="T82" fmla="*/ 38 w 55"/>
                  <a:gd name="T83" fmla="*/ 0 h 138"/>
                  <a:gd name="T84" fmla="*/ 35 w 55"/>
                  <a:gd name="T85"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38">
                    <a:moveTo>
                      <a:pt x="35" y="1"/>
                    </a:moveTo>
                    <a:lnTo>
                      <a:pt x="32" y="3"/>
                    </a:lnTo>
                    <a:lnTo>
                      <a:pt x="29" y="6"/>
                    </a:lnTo>
                    <a:lnTo>
                      <a:pt x="26" y="13"/>
                    </a:lnTo>
                    <a:lnTo>
                      <a:pt x="21" y="21"/>
                    </a:lnTo>
                    <a:lnTo>
                      <a:pt x="18" y="30"/>
                    </a:lnTo>
                    <a:lnTo>
                      <a:pt x="14" y="40"/>
                    </a:lnTo>
                    <a:lnTo>
                      <a:pt x="8" y="63"/>
                    </a:lnTo>
                    <a:lnTo>
                      <a:pt x="5" y="75"/>
                    </a:lnTo>
                    <a:lnTo>
                      <a:pt x="2" y="86"/>
                    </a:lnTo>
                    <a:lnTo>
                      <a:pt x="0" y="98"/>
                    </a:lnTo>
                    <a:lnTo>
                      <a:pt x="0" y="108"/>
                    </a:lnTo>
                    <a:lnTo>
                      <a:pt x="0" y="117"/>
                    </a:lnTo>
                    <a:lnTo>
                      <a:pt x="0" y="120"/>
                    </a:lnTo>
                    <a:lnTo>
                      <a:pt x="0" y="125"/>
                    </a:lnTo>
                    <a:lnTo>
                      <a:pt x="2" y="128"/>
                    </a:lnTo>
                    <a:lnTo>
                      <a:pt x="3" y="131"/>
                    </a:lnTo>
                    <a:lnTo>
                      <a:pt x="5" y="132"/>
                    </a:lnTo>
                    <a:lnTo>
                      <a:pt x="6" y="134"/>
                    </a:lnTo>
                    <a:lnTo>
                      <a:pt x="9" y="137"/>
                    </a:lnTo>
                    <a:lnTo>
                      <a:pt x="12" y="137"/>
                    </a:lnTo>
                    <a:lnTo>
                      <a:pt x="18" y="138"/>
                    </a:lnTo>
                    <a:lnTo>
                      <a:pt x="23" y="138"/>
                    </a:lnTo>
                    <a:lnTo>
                      <a:pt x="29" y="137"/>
                    </a:lnTo>
                    <a:lnTo>
                      <a:pt x="32" y="135"/>
                    </a:lnTo>
                    <a:lnTo>
                      <a:pt x="34" y="134"/>
                    </a:lnTo>
                    <a:lnTo>
                      <a:pt x="38" y="129"/>
                    </a:lnTo>
                    <a:lnTo>
                      <a:pt x="41" y="123"/>
                    </a:lnTo>
                    <a:lnTo>
                      <a:pt x="44" y="117"/>
                    </a:lnTo>
                    <a:lnTo>
                      <a:pt x="49" y="99"/>
                    </a:lnTo>
                    <a:lnTo>
                      <a:pt x="52" y="90"/>
                    </a:lnTo>
                    <a:lnTo>
                      <a:pt x="53" y="81"/>
                    </a:lnTo>
                    <a:lnTo>
                      <a:pt x="55" y="63"/>
                    </a:lnTo>
                    <a:lnTo>
                      <a:pt x="53" y="43"/>
                    </a:lnTo>
                    <a:lnTo>
                      <a:pt x="52" y="30"/>
                    </a:lnTo>
                    <a:lnTo>
                      <a:pt x="49" y="15"/>
                    </a:lnTo>
                    <a:lnTo>
                      <a:pt x="47" y="12"/>
                    </a:lnTo>
                    <a:lnTo>
                      <a:pt x="46" y="9"/>
                    </a:lnTo>
                    <a:lnTo>
                      <a:pt x="44" y="4"/>
                    </a:lnTo>
                    <a:lnTo>
                      <a:pt x="41" y="3"/>
                    </a:lnTo>
                    <a:lnTo>
                      <a:pt x="40" y="1"/>
                    </a:lnTo>
                    <a:lnTo>
                      <a:pt x="38" y="0"/>
                    </a:lnTo>
                    <a:lnTo>
                      <a:pt x="35"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1590" name="Freeform 1686"/>
              <p:cNvSpPr>
                <a:spLocks/>
              </p:cNvSpPr>
              <p:nvPr/>
            </p:nvSpPr>
            <p:spPr bwMode="auto">
              <a:xfrm>
                <a:off x="4240" y="1652"/>
                <a:ext cx="31" cy="63"/>
              </a:xfrm>
              <a:custGeom>
                <a:avLst/>
                <a:gdLst>
                  <a:gd name="T0" fmla="*/ 9 w 62"/>
                  <a:gd name="T1" fmla="*/ 4 h 126"/>
                  <a:gd name="T2" fmla="*/ 6 w 62"/>
                  <a:gd name="T3" fmla="*/ 10 h 126"/>
                  <a:gd name="T4" fmla="*/ 5 w 62"/>
                  <a:gd name="T5" fmla="*/ 15 h 126"/>
                  <a:gd name="T6" fmla="*/ 2 w 62"/>
                  <a:gd name="T7" fmla="*/ 30 h 126"/>
                  <a:gd name="T8" fmla="*/ 0 w 62"/>
                  <a:gd name="T9" fmla="*/ 37 h 126"/>
                  <a:gd name="T10" fmla="*/ 0 w 62"/>
                  <a:gd name="T11" fmla="*/ 45 h 126"/>
                  <a:gd name="T12" fmla="*/ 2 w 62"/>
                  <a:gd name="T13" fmla="*/ 61 h 126"/>
                  <a:gd name="T14" fmla="*/ 3 w 62"/>
                  <a:gd name="T15" fmla="*/ 78 h 126"/>
                  <a:gd name="T16" fmla="*/ 6 w 62"/>
                  <a:gd name="T17" fmla="*/ 87 h 126"/>
                  <a:gd name="T18" fmla="*/ 8 w 62"/>
                  <a:gd name="T19" fmla="*/ 94 h 126"/>
                  <a:gd name="T20" fmla="*/ 15 w 62"/>
                  <a:gd name="T21" fmla="*/ 110 h 126"/>
                  <a:gd name="T22" fmla="*/ 23 w 62"/>
                  <a:gd name="T23" fmla="*/ 123 h 126"/>
                  <a:gd name="T24" fmla="*/ 26 w 62"/>
                  <a:gd name="T25" fmla="*/ 126 h 126"/>
                  <a:gd name="T26" fmla="*/ 28 w 62"/>
                  <a:gd name="T27" fmla="*/ 126 h 126"/>
                  <a:gd name="T28" fmla="*/ 34 w 62"/>
                  <a:gd name="T29" fmla="*/ 126 h 126"/>
                  <a:gd name="T30" fmla="*/ 37 w 62"/>
                  <a:gd name="T31" fmla="*/ 126 h 126"/>
                  <a:gd name="T32" fmla="*/ 40 w 62"/>
                  <a:gd name="T33" fmla="*/ 125 h 126"/>
                  <a:gd name="T34" fmla="*/ 44 w 62"/>
                  <a:gd name="T35" fmla="*/ 120 h 126"/>
                  <a:gd name="T36" fmla="*/ 50 w 62"/>
                  <a:gd name="T37" fmla="*/ 113 h 126"/>
                  <a:gd name="T38" fmla="*/ 52 w 62"/>
                  <a:gd name="T39" fmla="*/ 110 h 126"/>
                  <a:gd name="T40" fmla="*/ 55 w 62"/>
                  <a:gd name="T41" fmla="*/ 105 h 126"/>
                  <a:gd name="T42" fmla="*/ 58 w 62"/>
                  <a:gd name="T43" fmla="*/ 97 h 126"/>
                  <a:gd name="T44" fmla="*/ 61 w 62"/>
                  <a:gd name="T45" fmla="*/ 88 h 126"/>
                  <a:gd name="T46" fmla="*/ 61 w 62"/>
                  <a:gd name="T47" fmla="*/ 79 h 126"/>
                  <a:gd name="T48" fmla="*/ 62 w 62"/>
                  <a:gd name="T49" fmla="*/ 70 h 126"/>
                  <a:gd name="T50" fmla="*/ 61 w 62"/>
                  <a:gd name="T51" fmla="*/ 52 h 126"/>
                  <a:gd name="T52" fmla="*/ 59 w 62"/>
                  <a:gd name="T53" fmla="*/ 42 h 126"/>
                  <a:gd name="T54" fmla="*/ 58 w 62"/>
                  <a:gd name="T55" fmla="*/ 33 h 126"/>
                  <a:gd name="T56" fmla="*/ 53 w 62"/>
                  <a:gd name="T57" fmla="*/ 25 h 126"/>
                  <a:gd name="T58" fmla="*/ 52 w 62"/>
                  <a:gd name="T59" fmla="*/ 21 h 126"/>
                  <a:gd name="T60" fmla="*/ 49 w 62"/>
                  <a:gd name="T61" fmla="*/ 18 h 126"/>
                  <a:gd name="T62" fmla="*/ 44 w 62"/>
                  <a:gd name="T63" fmla="*/ 10 h 126"/>
                  <a:gd name="T64" fmla="*/ 38 w 62"/>
                  <a:gd name="T65" fmla="*/ 6 h 126"/>
                  <a:gd name="T66" fmla="*/ 31 w 62"/>
                  <a:gd name="T67" fmla="*/ 3 h 126"/>
                  <a:gd name="T68" fmla="*/ 26 w 62"/>
                  <a:gd name="T69" fmla="*/ 1 h 126"/>
                  <a:gd name="T70" fmla="*/ 21 w 62"/>
                  <a:gd name="T71" fmla="*/ 0 h 126"/>
                  <a:gd name="T72" fmla="*/ 20 w 62"/>
                  <a:gd name="T73" fmla="*/ 1 h 126"/>
                  <a:gd name="T74" fmla="*/ 15 w 62"/>
                  <a:gd name="T75" fmla="*/ 1 h 126"/>
                  <a:gd name="T76" fmla="*/ 12 w 62"/>
                  <a:gd name="T77" fmla="*/ 3 h 126"/>
                  <a:gd name="T78" fmla="*/ 9 w 62"/>
                  <a:gd name="T79"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126">
                    <a:moveTo>
                      <a:pt x="9" y="4"/>
                    </a:moveTo>
                    <a:lnTo>
                      <a:pt x="6" y="10"/>
                    </a:lnTo>
                    <a:lnTo>
                      <a:pt x="5" y="15"/>
                    </a:lnTo>
                    <a:lnTo>
                      <a:pt x="2" y="30"/>
                    </a:lnTo>
                    <a:lnTo>
                      <a:pt x="0" y="37"/>
                    </a:lnTo>
                    <a:lnTo>
                      <a:pt x="0" y="45"/>
                    </a:lnTo>
                    <a:lnTo>
                      <a:pt x="2" y="61"/>
                    </a:lnTo>
                    <a:lnTo>
                      <a:pt x="3" y="78"/>
                    </a:lnTo>
                    <a:lnTo>
                      <a:pt x="6" y="87"/>
                    </a:lnTo>
                    <a:lnTo>
                      <a:pt x="8" y="94"/>
                    </a:lnTo>
                    <a:lnTo>
                      <a:pt x="15" y="110"/>
                    </a:lnTo>
                    <a:lnTo>
                      <a:pt x="23" y="123"/>
                    </a:lnTo>
                    <a:lnTo>
                      <a:pt x="26" y="126"/>
                    </a:lnTo>
                    <a:lnTo>
                      <a:pt x="28" y="126"/>
                    </a:lnTo>
                    <a:lnTo>
                      <a:pt x="34" y="126"/>
                    </a:lnTo>
                    <a:lnTo>
                      <a:pt x="37" y="126"/>
                    </a:lnTo>
                    <a:lnTo>
                      <a:pt x="40" y="125"/>
                    </a:lnTo>
                    <a:lnTo>
                      <a:pt x="44" y="120"/>
                    </a:lnTo>
                    <a:lnTo>
                      <a:pt x="50" y="113"/>
                    </a:lnTo>
                    <a:lnTo>
                      <a:pt x="52" y="110"/>
                    </a:lnTo>
                    <a:lnTo>
                      <a:pt x="55" y="105"/>
                    </a:lnTo>
                    <a:lnTo>
                      <a:pt x="58" y="97"/>
                    </a:lnTo>
                    <a:lnTo>
                      <a:pt x="61" y="88"/>
                    </a:lnTo>
                    <a:lnTo>
                      <a:pt x="61" y="79"/>
                    </a:lnTo>
                    <a:lnTo>
                      <a:pt x="62" y="70"/>
                    </a:lnTo>
                    <a:lnTo>
                      <a:pt x="61" y="52"/>
                    </a:lnTo>
                    <a:lnTo>
                      <a:pt x="59" y="42"/>
                    </a:lnTo>
                    <a:lnTo>
                      <a:pt x="58" y="33"/>
                    </a:lnTo>
                    <a:lnTo>
                      <a:pt x="53" y="25"/>
                    </a:lnTo>
                    <a:lnTo>
                      <a:pt x="52" y="21"/>
                    </a:lnTo>
                    <a:lnTo>
                      <a:pt x="49" y="18"/>
                    </a:lnTo>
                    <a:lnTo>
                      <a:pt x="44" y="10"/>
                    </a:lnTo>
                    <a:lnTo>
                      <a:pt x="38" y="6"/>
                    </a:lnTo>
                    <a:lnTo>
                      <a:pt x="31" y="3"/>
                    </a:lnTo>
                    <a:lnTo>
                      <a:pt x="26" y="1"/>
                    </a:lnTo>
                    <a:lnTo>
                      <a:pt x="21" y="0"/>
                    </a:lnTo>
                    <a:lnTo>
                      <a:pt x="20" y="1"/>
                    </a:lnTo>
                    <a:lnTo>
                      <a:pt x="15" y="1"/>
                    </a:lnTo>
                    <a:lnTo>
                      <a:pt x="12" y="3"/>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91" name="Freeform 1687"/>
              <p:cNvSpPr>
                <a:spLocks/>
              </p:cNvSpPr>
              <p:nvPr/>
            </p:nvSpPr>
            <p:spPr bwMode="auto">
              <a:xfrm>
                <a:off x="4240" y="1652"/>
                <a:ext cx="31" cy="63"/>
              </a:xfrm>
              <a:custGeom>
                <a:avLst/>
                <a:gdLst>
                  <a:gd name="T0" fmla="*/ 9 w 62"/>
                  <a:gd name="T1" fmla="*/ 4 h 126"/>
                  <a:gd name="T2" fmla="*/ 6 w 62"/>
                  <a:gd name="T3" fmla="*/ 10 h 126"/>
                  <a:gd name="T4" fmla="*/ 5 w 62"/>
                  <a:gd name="T5" fmla="*/ 15 h 126"/>
                  <a:gd name="T6" fmla="*/ 2 w 62"/>
                  <a:gd name="T7" fmla="*/ 30 h 126"/>
                  <a:gd name="T8" fmla="*/ 0 w 62"/>
                  <a:gd name="T9" fmla="*/ 37 h 126"/>
                  <a:gd name="T10" fmla="*/ 0 w 62"/>
                  <a:gd name="T11" fmla="*/ 45 h 126"/>
                  <a:gd name="T12" fmla="*/ 2 w 62"/>
                  <a:gd name="T13" fmla="*/ 61 h 126"/>
                  <a:gd name="T14" fmla="*/ 3 w 62"/>
                  <a:gd name="T15" fmla="*/ 78 h 126"/>
                  <a:gd name="T16" fmla="*/ 6 w 62"/>
                  <a:gd name="T17" fmla="*/ 87 h 126"/>
                  <a:gd name="T18" fmla="*/ 8 w 62"/>
                  <a:gd name="T19" fmla="*/ 94 h 126"/>
                  <a:gd name="T20" fmla="*/ 15 w 62"/>
                  <a:gd name="T21" fmla="*/ 110 h 126"/>
                  <a:gd name="T22" fmla="*/ 23 w 62"/>
                  <a:gd name="T23" fmla="*/ 123 h 126"/>
                  <a:gd name="T24" fmla="*/ 26 w 62"/>
                  <a:gd name="T25" fmla="*/ 126 h 126"/>
                  <a:gd name="T26" fmla="*/ 28 w 62"/>
                  <a:gd name="T27" fmla="*/ 126 h 126"/>
                  <a:gd name="T28" fmla="*/ 34 w 62"/>
                  <a:gd name="T29" fmla="*/ 126 h 126"/>
                  <a:gd name="T30" fmla="*/ 37 w 62"/>
                  <a:gd name="T31" fmla="*/ 126 h 126"/>
                  <a:gd name="T32" fmla="*/ 40 w 62"/>
                  <a:gd name="T33" fmla="*/ 125 h 126"/>
                  <a:gd name="T34" fmla="*/ 44 w 62"/>
                  <a:gd name="T35" fmla="*/ 120 h 126"/>
                  <a:gd name="T36" fmla="*/ 50 w 62"/>
                  <a:gd name="T37" fmla="*/ 113 h 126"/>
                  <a:gd name="T38" fmla="*/ 52 w 62"/>
                  <a:gd name="T39" fmla="*/ 110 h 126"/>
                  <a:gd name="T40" fmla="*/ 55 w 62"/>
                  <a:gd name="T41" fmla="*/ 105 h 126"/>
                  <a:gd name="T42" fmla="*/ 58 w 62"/>
                  <a:gd name="T43" fmla="*/ 97 h 126"/>
                  <a:gd name="T44" fmla="*/ 61 w 62"/>
                  <a:gd name="T45" fmla="*/ 88 h 126"/>
                  <a:gd name="T46" fmla="*/ 61 w 62"/>
                  <a:gd name="T47" fmla="*/ 79 h 126"/>
                  <a:gd name="T48" fmla="*/ 62 w 62"/>
                  <a:gd name="T49" fmla="*/ 70 h 126"/>
                  <a:gd name="T50" fmla="*/ 61 w 62"/>
                  <a:gd name="T51" fmla="*/ 52 h 126"/>
                  <a:gd name="T52" fmla="*/ 59 w 62"/>
                  <a:gd name="T53" fmla="*/ 42 h 126"/>
                  <a:gd name="T54" fmla="*/ 58 w 62"/>
                  <a:gd name="T55" fmla="*/ 33 h 126"/>
                  <a:gd name="T56" fmla="*/ 53 w 62"/>
                  <a:gd name="T57" fmla="*/ 25 h 126"/>
                  <a:gd name="T58" fmla="*/ 52 w 62"/>
                  <a:gd name="T59" fmla="*/ 21 h 126"/>
                  <a:gd name="T60" fmla="*/ 49 w 62"/>
                  <a:gd name="T61" fmla="*/ 18 h 126"/>
                  <a:gd name="T62" fmla="*/ 44 w 62"/>
                  <a:gd name="T63" fmla="*/ 10 h 126"/>
                  <a:gd name="T64" fmla="*/ 38 w 62"/>
                  <a:gd name="T65" fmla="*/ 6 h 126"/>
                  <a:gd name="T66" fmla="*/ 31 w 62"/>
                  <a:gd name="T67" fmla="*/ 3 h 126"/>
                  <a:gd name="T68" fmla="*/ 26 w 62"/>
                  <a:gd name="T69" fmla="*/ 1 h 126"/>
                  <a:gd name="T70" fmla="*/ 21 w 62"/>
                  <a:gd name="T71" fmla="*/ 0 h 126"/>
                  <a:gd name="T72" fmla="*/ 20 w 62"/>
                  <a:gd name="T73" fmla="*/ 1 h 126"/>
                  <a:gd name="T74" fmla="*/ 15 w 62"/>
                  <a:gd name="T75" fmla="*/ 1 h 126"/>
                  <a:gd name="T76" fmla="*/ 12 w 62"/>
                  <a:gd name="T77" fmla="*/ 3 h 126"/>
                  <a:gd name="T78" fmla="*/ 9 w 62"/>
                  <a:gd name="T79"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126">
                    <a:moveTo>
                      <a:pt x="9" y="4"/>
                    </a:moveTo>
                    <a:lnTo>
                      <a:pt x="6" y="10"/>
                    </a:lnTo>
                    <a:lnTo>
                      <a:pt x="5" y="15"/>
                    </a:lnTo>
                    <a:lnTo>
                      <a:pt x="2" y="30"/>
                    </a:lnTo>
                    <a:lnTo>
                      <a:pt x="0" y="37"/>
                    </a:lnTo>
                    <a:lnTo>
                      <a:pt x="0" y="45"/>
                    </a:lnTo>
                    <a:lnTo>
                      <a:pt x="2" y="61"/>
                    </a:lnTo>
                    <a:lnTo>
                      <a:pt x="3" y="78"/>
                    </a:lnTo>
                    <a:lnTo>
                      <a:pt x="6" y="87"/>
                    </a:lnTo>
                    <a:lnTo>
                      <a:pt x="8" y="94"/>
                    </a:lnTo>
                    <a:lnTo>
                      <a:pt x="15" y="110"/>
                    </a:lnTo>
                    <a:lnTo>
                      <a:pt x="23" y="123"/>
                    </a:lnTo>
                    <a:lnTo>
                      <a:pt x="26" y="126"/>
                    </a:lnTo>
                    <a:lnTo>
                      <a:pt x="28" y="126"/>
                    </a:lnTo>
                    <a:lnTo>
                      <a:pt x="34" y="126"/>
                    </a:lnTo>
                    <a:lnTo>
                      <a:pt x="37" y="126"/>
                    </a:lnTo>
                    <a:lnTo>
                      <a:pt x="40" y="125"/>
                    </a:lnTo>
                    <a:lnTo>
                      <a:pt x="44" y="120"/>
                    </a:lnTo>
                    <a:lnTo>
                      <a:pt x="50" y="113"/>
                    </a:lnTo>
                    <a:lnTo>
                      <a:pt x="52" y="110"/>
                    </a:lnTo>
                    <a:lnTo>
                      <a:pt x="55" y="105"/>
                    </a:lnTo>
                    <a:lnTo>
                      <a:pt x="58" y="97"/>
                    </a:lnTo>
                    <a:lnTo>
                      <a:pt x="61" y="88"/>
                    </a:lnTo>
                    <a:lnTo>
                      <a:pt x="61" y="79"/>
                    </a:lnTo>
                    <a:lnTo>
                      <a:pt x="62" y="70"/>
                    </a:lnTo>
                    <a:lnTo>
                      <a:pt x="61" y="52"/>
                    </a:lnTo>
                    <a:lnTo>
                      <a:pt x="59" y="42"/>
                    </a:lnTo>
                    <a:lnTo>
                      <a:pt x="58" y="33"/>
                    </a:lnTo>
                    <a:lnTo>
                      <a:pt x="53" y="25"/>
                    </a:lnTo>
                    <a:lnTo>
                      <a:pt x="52" y="21"/>
                    </a:lnTo>
                    <a:lnTo>
                      <a:pt x="49" y="18"/>
                    </a:lnTo>
                    <a:lnTo>
                      <a:pt x="44" y="10"/>
                    </a:lnTo>
                    <a:lnTo>
                      <a:pt x="38" y="6"/>
                    </a:lnTo>
                    <a:lnTo>
                      <a:pt x="31" y="3"/>
                    </a:lnTo>
                    <a:lnTo>
                      <a:pt x="26" y="1"/>
                    </a:lnTo>
                    <a:lnTo>
                      <a:pt x="21" y="0"/>
                    </a:lnTo>
                    <a:lnTo>
                      <a:pt x="20" y="1"/>
                    </a:lnTo>
                    <a:lnTo>
                      <a:pt x="15" y="1"/>
                    </a:lnTo>
                    <a:lnTo>
                      <a:pt x="12" y="3"/>
                    </a:lnTo>
                    <a:lnTo>
                      <a:pt x="9"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1592" name="Freeform 1688"/>
              <p:cNvSpPr>
                <a:spLocks/>
              </p:cNvSpPr>
              <p:nvPr/>
            </p:nvSpPr>
            <p:spPr bwMode="auto">
              <a:xfrm>
                <a:off x="4639" y="1541"/>
                <a:ext cx="33" cy="81"/>
              </a:xfrm>
              <a:custGeom>
                <a:avLst/>
                <a:gdLst>
                  <a:gd name="T0" fmla="*/ 12 w 67"/>
                  <a:gd name="T1" fmla="*/ 2 h 163"/>
                  <a:gd name="T2" fmla="*/ 9 w 67"/>
                  <a:gd name="T3" fmla="*/ 8 h 163"/>
                  <a:gd name="T4" fmla="*/ 6 w 67"/>
                  <a:gd name="T5" fmla="*/ 15 h 163"/>
                  <a:gd name="T6" fmla="*/ 2 w 67"/>
                  <a:gd name="T7" fmla="*/ 27 h 163"/>
                  <a:gd name="T8" fmla="*/ 0 w 67"/>
                  <a:gd name="T9" fmla="*/ 41 h 163"/>
                  <a:gd name="T10" fmla="*/ 0 w 67"/>
                  <a:gd name="T11" fmla="*/ 53 h 163"/>
                  <a:gd name="T12" fmla="*/ 2 w 67"/>
                  <a:gd name="T13" fmla="*/ 66 h 163"/>
                  <a:gd name="T14" fmla="*/ 3 w 67"/>
                  <a:gd name="T15" fmla="*/ 80 h 163"/>
                  <a:gd name="T16" fmla="*/ 8 w 67"/>
                  <a:gd name="T17" fmla="*/ 107 h 163"/>
                  <a:gd name="T18" fmla="*/ 9 w 67"/>
                  <a:gd name="T19" fmla="*/ 116 h 163"/>
                  <a:gd name="T20" fmla="*/ 12 w 67"/>
                  <a:gd name="T21" fmla="*/ 128 h 163"/>
                  <a:gd name="T22" fmla="*/ 17 w 67"/>
                  <a:gd name="T23" fmla="*/ 139 h 163"/>
                  <a:gd name="T24" fmla="*/ 21 w 67"/>
                  <a:gd name="T25" fmla="*/ 149 h 163"/>
                  <a:gd name="T26" fmla="*/ 24 w 67"/>
                  <a:gd name="T27" fmla="*/ 154 h 163"/>
                  <a:gd name="T28" fmla="*/ 27 w 67"/>
                  <a:gd name="T29" fmla="*/ 157 h 163"/>
                  <a:gd name="T30" fmla="*/ 32 w 67"/>
                  <a:gd name="T31" fmla="*/ 160 h 163"/>
                  <a:gd name="T32" fmla="*/ 35 w 67"/>
                  <a:gd name="T33" fmla="*/ 161 h 163"/>
                  <a:gd name="T34" fmla="*/ 38 w 67"/>
                  <a:gd name="T35" fmla="*/ 163 h 163"/>
                  <a:gd name="T36" fmla="*/ 43 w 67"/>
                  <a:gd name="T37" fmla="*/ 161 h 163"/>
                  <a:gd name="T38" fmla="*/ 46 w 67"/>
                  <a:gd name="T39" fmla="*/ 160 h 163"/>
                  <a:gd name="T40" fmla="*/ 50 w 67"/>
                  <a:gd name="T41" fmla="*/ 155 h 163"/>
                  <a:gd name="T42" fmla="*/ 53 w 67"/>
                  <a:gd name="T43" fmla="*/ 152 h 163"/>
                  <a:gd name="T44" fmla="*/ 56 w 67"/>
                  <a:gd name="T45" fmla="*/ 148 h 163"/>
                  <a:gd name="T46" fmla="*/ 59 w 67"/>
                  <a:gd name="T47" fmla="*/ 139 h 163"/>
                  <a:gd name="T48" fmla="*/ 64 w 67"/>
                  <a:gd name="T49" fmla="*/ 130 h 163"/>
                  <a:gd name="T50" fmla="*/ 65 w 67"/>
                  <a:gd name="T51" fmla="*/ 118 h 163"/>
                  <a:gd name="T52" fmla="*/ 67 w 67"/>
                  <a:gd name="T53" fmla="*/ 107 h 163"/>
                  <a:gd name="T54" fmla="*/ 67 w 67"/>
                  <a:gd name="T55" fmla="*/ 95 h 163"/>
                  <a:gd name="T56" fmla="*/ 67 w 67"/>
                  <a:gd name="T57" fmla="*/ 83 h 163"/>
                  <a:gd name="T58" fmla="*/ 65 w 67"/>
                  <a:gd name="T59" fmla="*/ 71 h 163"/>
                  <a:gd name="T60" fmla="*/ 64 w 67"/>
                  <a:gd name="T61" fmla="*/ 60 h 163"/>
                  <a:gd name="T62" fmla="*/ 59 w 67"/>
                  <a:gd name="T63" fmla="*/ 50 h 163"/>
                  <a:gd name="T64" fmla="*/ 56 w 67"/>
                  <a:gd name="T65" fmla="*/ 39 h 163"/>
                  <a:gd name="T66" fmla="*/ 50 w 67"/>
                  <a:gd name="T67" fmla="*/ 29 h 163"/>
                  <a:gd name="T68" fmla="*/ 44 w 67"/>
                  <a:gd name="T69" fmla="*/ 20 h 163"/>
                  <a:gd name="T70" fmla="*/ 36 w 67"/>
                  <a:gd name="T71" fmla="*/ 12 h 163"/>
                  <a:gd name="T72" fmla="*/ 32 w 67"/>
                  <a:gd name="T73" fmla="*/ 9 h 163"/>
                  <a:gd name="T74" fmla="*/ 27 w 67"/>
                  <a:gd name="T75" fmla="*/ 6 h 163"/>
                  <a:gd name="T76" fmla="*/ 18 w 67"/>
                  <a:gd name="T77" fmla="*/ 0 h 163"/>
                  <a:gd name="T78" fmla="*/ 12 w 67"/>
                  <a:gd name="T79"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163">
                    <a:moveTo>
                      <a:pt x="12" y="2"/>
                    </a:moveTo>
                    <a:lnTo>
                      <a:pt x="9" y="8"/>
                    </a:lnTo>
                    <a:lnTo>
                      <a:pt x="6" y="15"/>
                    </a:lnTo>
                    <a:lnTo>
                      <a:pt x="2" y="27"/>
                    </a:lnTo>
                    <a:lnTo>
                      <a:pt x="0" y="41"/>
                    </a:lnTo>
                    <a:lnTo>
                      <a:pt x="0" y="53"/>
                    </a:lnTo>
                    <a:lnTo>
                      <a:pt x="2" y="66"/>
                    </a:lnTo>
                    <a:lnTo>
                      <a:pt x="3" y="80"/>
                    </a:lnTo>
                    <a:lnTo>
                      <a:pt x="8" y="107"/>
                    </a:lnTo>
                    <a:lnTo>
                      <a:pt x="9" y="116"/>
                    </a:lnTo>
                    <a:lnTo>
                      <a:pt x="12" y="128"/>
                    </a:lnTo>
                    <a:lnTo>
                      <a:pt x="17" y="139"/>
                    </a:lnTo>
                    <a:lnTo>
                      <a:pt x="21" y="149"/>
                    </a:lnTo>
                    <a:lnTo>
                      <a:pt x="24" y="154"/>
                    </a:lnTo>
                    <a:lnTo>
                      <a:pt x="27" y="157"/>
                    </a:lnTo>
                    <a:lnTo>
                      <a:pt x="32" y="160"/>
                    </a:lnTo>
                    <a:lnTo>
                      <a:pt x="35" y="161"/>
                    </a:lnTo>
                    <a:lnTo>
                      <a:pt x="38" y="163"/>
                    </a:lnTo>
                    <a:lnTo>
                      <a:pt x="43" y="161"/>
                    </a:lnTo>
                    <a:lnTo>
                      <a:pt x="46" y="160"/>
                    </a:lnTo>
                    <a:lnTo>
                      <a:pt x="50" y="155"/>
                    </a:lnTo>
                    <a:lnTo>
                      <a:pt x="53" y="152"/>
                    </a:lnTo>
                    <a:lnTo>
                      <a:pt x="56" y="148"/>
                    </a:lnTo>
                    <a:lnTo>
                      <a:pt x="59" y="139"/>
                    </a:lnTo>
                    <a:lnTo>
                      <a:pt x="64" y="130"/>
                    </a:lnTo>
                    <a:lnTo>
                      <a:pt x="65" y="118"/>
                    </a:lnTo>
                    <a:lnTo>
                      <a:pt x="67" y="107"/>
                    </a:lnTo>
                    <a:lnTo>
                      <a:pt x="67" y="95"/>
                    </a:lnTo>
                    <a:lnTo>
                      <a:pt x="67" y="83"/>
                    </a:lnTo>
                    <a:lnTo>
                      <a:pt x="65" y="71"/>
                    </a:lnTo>
                    <a:lnTo>
                      <a:pt x="64" y="60"/>
                    </a:lnTo>
                    <a:lnTo>
                      <a:pt x="59" y="50"/>
                    </a:lnTo>
                    <a:lnTo>
                      <a:pt x="56" y="39"/>
                    </a:lnTo>
                    <a:lnTo>
                      <a:pt x="50" y="29"/>
                    </a:lnTo>
                    <a:lnTo>
                      <a:pt x="44" y="20"/>
                    </a:lnTo>
                    <a:lnTo>
                      <a:pt x="36" y="12"/>
                    </a:lnTo>
                    <a:lnTo>
                      <a:pt x="32" y="9"/>
                    </a:lnTo>
                    <a:lnTo>
                      <a:pt x="27" y="6"/>
                    </a:lnTo>
                    <a:lnTo>
                      <a:pt x="18"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93" name="Freeform 1689"/>
              <p:cNvSpPr>
                <a:spLocks/>
              </p:cNvSpPr>
              <p:nvPr/>
            </p:nvSpPr>
            <p:spPr bwMode="auto">
              <a:xfrm>
                <a:off x="4639" y="1541"/>
                <a:ext cx="33" cy="81"/>
              </a:xfrm>
              <a:custGeom>
                <a:avLst/>
                <a:gdLst>
                  <a:gd name="T0" fmla="*/ 12 w 67"/>
                  <a:gd name="T1" fmla="*/ 2 h 163"/>
                  <a:gd name="T2" fmla="*/ 9 w 67"/>
                  <a:gd name="T3" fmla="*/ 8 h 163"/>
                  <a:gd name="T4" fmla="*/ 6 w 67"/>
                  <a:gd name="T5" fmla="*/ 15 h 163"/>
                  <a:gd name="T6" fmla="*/ 2 w 67"/>
                  <a:gd name="T7" fmla="*/ 27 h 163"/>
                  <a:gd name="T8" fmla="*/ 0 w 67"/>
                  <a:gd name="T9" fmla="*/ 41 h 163"/>
                  <a:gd name="T10" fmla="*/ 0 w 67"/>
                  <a:gd name="T11" fmla="*/ 53 h 163"/>
                  <a:gd name="T12" fmla="*/ 2 w 67"/>
                  <a:gd name="T13" fmla="*/ 66 h 163"/>
                  <a:gd name="T14" fmla="*/ 3 w 67"/>
                  <a:gd name="T15" fmla="*/ 80 h 163"/>
                  <a:gd name="T16" fmla="*/ 8 w 67"/>
                  <a:gd name="T17" fmla="*/ 107 h 163"/>
                  <a:gd name="T18" fmla="*/ 9 w 67"/>
                  <a:gd name="T19" fmla="*/ 116 h 163"/>
                  <a:gd name="T20" fmla="*/ 12 w 67"/>
                  <a:gd name="T21" fmla="*/ 128 h 163"/>
                  <a:gd name="T22" fmla="*/ 17 w 67"/>
                  <a:gd name="T23" fmla="*/ 139 h 163"/>
                  <a:gd name="T24" fmla="*/ 21 w 67"/>
                  <a:gd name="T25" fmla="*/ 149 h 163"/>
                  <a:gd name="T26" fmla="*/ 24 w 67"/>
                  <a:gd name="T27" fmla="*/ 154 h 163"/>
                  <a:gd name="T28" fmla="*/ 27 w 67"/>
                  <a:gd name="T29" fmla="*/ 157 h 163"/>
                  <a:gd name="T30" fmla="*/ 32 w 67"/>
                  <a:gd name="T31" fmla="*/ 160 h 163"/>
                  <a:gd name="T32" fmla="*/ 35 w 67"/>
                  <a:gd name="T33" fmla="*/ 161 h 163"/>
                  <a:gd name="T34" fmla="*/ 38 w 67"/>
                  <a:gd name="T35" fmla="*/ 163 h 163"/>
                  <a:gd name="T36" fmla="*/ 43 w 67"/>
                  <a:gd name="T37" fmla="*/ 161 h 163"/>
                  <a:gd name="T38" fmla="*/ 46 w 67"/>
                  <a:gd name="T39" fmla="*/ 160 h 163"/>
                  <a:gd name="T40" fmla="*/ 50 w 67"/>
                  <a:gd name="T41" fmla="*/ 155 h 163"/>
                  <a:gd name="T42" fmla="*/ 53 w 67"/>
                  <a:gd name="T43" fmla="*/ 152 h 163"/>
                  <a:gd name="T44" fmla="*/ 56 w 67"/>
                  <a:gd name="T45" fmla="*/ 148 h 163"/>
                  <a:gd name="T46" fmla="*/ 59 w 67"/>
                  <a:gd name="T47" fmla="*/ 139 h 163"/>
                  <a:gd name="T48" fmla="*/ 64 w 67"/>
                  <a:gd name="T49" fmla="*/ 130 h 163"/>
                  <a:gd name="T50" fmla="*/ 65 w 67"/>
                  <a:gd name="T51" fmla="*/ 118 h 163"/>
                  <a:gd name="T52" fmla="*/ 67 w 67"/>
                  <a:gd name="T53" fmla="*/ 107 h 163"/>
                  <a:gd name="T54" fmla="*/ 67 w 67"/>
                  <a:gd name="T55" fmla="*/ 95 h 163"/>
                  <a:gd name="T56" fmla="*/ 67 w 67"/>
                  <a:gd name="T57" fmla="*/ 83 h 163"/>
                  <a:gd name="T58" fmla="*/ 65 w 67"/>
                  <a:gd name="T59" fmla="*/ 71 h 163"/>
                  <a:gd name="T60" fmla="*/ 64 w 67"/>
                  <a:gd name="T61" fmla="*/ 60 h 163"/>
                  <a:gd name="T62" fmla="*/ 59 w 67"/>
                  <a:gd name="T63" fmla="*/ 50 h 163"/>
                  <a:gd name="T64" fmla="*/ 56 w 67"/>
                  <a:gd name="T65" fmla="*/ 39 h 163"/>
                  <a:gd name="T66" fmla="*/ 50 w 67"/>
                  <a:gd name="T67" fmla="*/ 29 h 163"/>
                  <a:gd name="T68" fmla="*/ 44 w 67"/>
                  <a:gd name="T69" fmla="*/ 20 h 163"/>
                  <a:gd name="T70" fmla="*/ 36 w 67"/>
                  <a:gd name="T71" fmla="*/ 12 h 163"/>
                  <a:gd name="T72" fmla="*/ 32 w 67"/>
                  <a:gd name="T73" fmla="*/ 9 h 163"/>
                  <a:gd name="T74" fmla="*/ 27 w 67"/>
                  <a:gd name="T75" fmla="*/ 6 h 163"/>
                  <a:gd name="T76" fmla="*/ 18 w 67"/>
                  <a:gd name="T77" fmla="*/ 0 h 163"/>
                  <a:gd name="T78" fmla="*/ 12 w 67"/>
                  <a:gd name="T79"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163">
                    <a:moveTo>
                      <a:pt x="12" y="2"/>
                    </a:moveTo>
                    <a:lnTo>
                      <a:pt x="9" y="8"/>
                    </a:lnTo>
                    <a:lnTo>
                      <a:pt x="6" y="15"/>
                    </a:lnTo>
                    <a:lnTo>
                      <a:pt x="2" y="27"/>
                    </a:lnTo>
                    <a:lnTo>
                      <a:pt x="0" y="41"/>
                    </a:lnTo>
                    <a:lnTo>
                      <a:pt x="0" y="53"/>
                    </a:lnTo>
                    <a:lnTo>
                      <a:pt x="2" y="66"/>
                    </a:lnTo>
                    <a:lnTo>
                      <a:pt x="3" y="80"/>
                    </a:lnTo>
                    <a:lnTo>
                      <a:pt x="8" y="107"/>
                    </a:lnTo>
                    <a:lnTo>
                      <a:pt x="9" y="116"/>
                    </a:lnTo>
                    <a:lnTo>
                      <a:pt x="12" y="128"/>
                    </a:lnTo>
                    <a:lnTo>
                      <a:pt x="17" y="139"/>
                    </a:lnTo>
                    <a:lnTo>
                      <a:pt x="21" y="149"/>
                    </a:lnTo>
                    <a:lnTo>
                      <a:pt x="24" y="154"/>
                    </a:lnTo>
                    <a:lnTo>
                      <a:pt x="27" y="157"/>
                    </a:lnTo>
                    <a:lnTo>
                      <a:pt x="32" y="160"/>
                    </a:lnTo>
                    <a:lnTo>
                      <a:pt x="35" y="161"/>
                    </a:lnTo>
                    <a:lnTo>
                      <a:pt x="38" y="163"/>
                    </a:lnTo>
                    <a:lnTo>
                      <a:pt x="43" y="161"/>
                    </a:lnTo>
                    <a:lnTo>
                      <a:pt x="46" y="160"/>
                    </a:lnTo>
                    <a:lnTo>
                      <a:pt x="50" y="155"/>
                    </a:lnTo>
                    <a:lnTo>
                      <a:pt x="53" y="152"/>
                    </a:lnTo>
                    <a:lnTo>
                      <a:pt x="56" y="148"/>
                    </a:lnTo>
                    <a:lnTo>
                      <a:pt x="59" y="139"/>
                    </a:lnTo>
                    <a:lnTo>
                      <a:pt x="64" y="130"/>
                    </a:lnTo>
                    <a:lnTo>
                      <a:pt x="65" y="118"/>
                    </a:lnTo>
                    <a:lnTo>
                      <a:pt x="67" y="107"/>
                    </a:lnTo>
                    <a:lnTo>
                      <a:pt x="67" y="95"/>
                    </a:lnTo>
                    <a:lnTo>
                      <a:pt x="67" y="83"/>
                    </a:lnTo>
                    <a:lnTo>
                      <a:pt x="65" y="71"/>
                    </a:lnTo>
                    <a:lnTo>
                      <a:pt x="64" y="60"/>
                    </a:lnTo>
                    <a:lnTo>
                      <a:pt x="59" y="50"/>
                    </a:lnTo>
                    <a:lnTo>
                      <a:pt x="56" y="39"/>
                    </a:lnTo>
                    <a:lnTo>
                      <a:pt x="50" y="29"/>
                    </a:lnTo>
                    <a:lnTo>
                      <a:pt x="44" y="20"/>
                    </a:lnTo>
                    <a:lnTo>
                      <a:pt x="36" y="12"/>
                    </a:lnTo>
                    <a:lnTo>
                      <a:pt x="32" y="9"/>
                    </a:lnTo>
                    <a:lnTo>
                      <a:pt x="27" y="6"/>
                    </a:lnTo>
                    <a:lnTo>
                      <a:pt x="18" y="0"/>
                    </a:lnTo>
                    <a:lnTo>
                      <a:pt x="12"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1594" name="Freeform 1690"/>
              <p:cNvSpPr>
                <a:spLocks/>
              </p:cNvSpPr>
              <p:nvPr/>
            </p:nvSpPr>
            <p:spPr bwMode="auto">
              <a:xfrm>
                <a:off x="4631" y="1665"/>
                <a:ext cx="36" cy="79"/>
              </a:xfrm>
              <a:custGeom>
                <a:avLst/>
                <a:gdLst>
                  <a:gd name="T0" fmla="*/ 62 w 71"/>
                  <a:gd name="T1" fmla="*/ 3 h 158"/>
                  <a:gd name="T2" fmla="*/ 65 w 71"/>
                  <a:gd name="T3" fmla="*/ 9 h 158"/>
                  <a:gd name="T4" fmla="*/ 67 w 71"/>
                  <a:gd name="T5" fmla="*/ 13 h 158"/>
                  <a:gd name="T6" fmla="*/ 68 w 71"/>
                  <a:gd name="T7" fmla="*/ 19 h 158"/>
                  <a:gd name="T8" fmla="*/ 70 w 71"/>
                  <a:gd name="T9" fmla="*/ 24 h 158"/>
                  <a:gd name="T10" fmla="*/ 71 w 71"/>
                  <a:gd name="T11" fmla="*/ 30 h 158"/>
                  <a:gd name="T12" fmla="*/ 71 w 71"/>
                  <a:gd name="T13" fmla="*/ 36 h 158"/>
                  <a:gd name="T14" fmla="*/ 71 w 71"/>
                  <a:gd name="T15" fmla="*/ 49 h 158"/>
                  <a:gd name="T16" fmla="*/ 70 w 71"/>
                  <a:gd name="T17" fmla="*/ 61 h 158"/>
                  <a:gd name="T18" fmla="*/ 67 w 71"/>
                  <a:gd name="T19" fmla="*/ 75 h 158"/>
                  <a:gd name="T20" fmla="*/ 62 w 71"/>
                  <a:gd name="T21" fmla="*/ 87 h 158"/>
                  <a:gd name="T22" fmla="*/ 58 w 71"/>
                  <a:gd name="T23" fmla="*/ 99 h 158"/>
                  <a:gd name="T24" fmla="*/ 53 w 71"/>
                  <a:gd name="T25" fmla="*/ 111 h 158"/>
                  <a:gd name="T26" fmla="*/ 48 w 71"/>
                  <a:gd name="T27" fmla="*/ 122 h 158"/>
                  <a:gd name="T28" fmla="*/ 42 w 71"/>
                  <a:gd name="T29" fmla="*/ 132 h 158"/>
                  <a:gd name="T30" fmla="*/ 36 w 71"/>
                  <a:gd name="T31" fmla="*/ 141 h 158"/>
                  <a:gd name="T32" fmla="*/ 30 w 71"/>
                  <a:gd name="T33" fmla="*/ 147 h 158"/>
                  <a:gd name="T34" fmla="*/ 26 w 71"/>
                  <a:gd name="T35" fmla="*/ 153 h 158"/>
                  <a:gd name="T36" fmla="*/ 20 w 71"/>
                  <a:gd name="T37" fmla="*/ 156 h 158"/>
                  <a:gd name="T38" fmla="*/ 17 w 71"/>
                  <a:gd name="T39" fmla="*/ 158 h 158"/>
                  <a:gd name="T40" fmla="*/ 12 w 71"/>
                  <a:gd name="T41" fmla="*/ 158 h 158"/>
                  <a:gd name="T42" fmla="*/ 9 w 71"/>
                  <a:gd name="T43" fmla="*/ 156 h 158"/>
                  <a:gd name="T44" fmla="*/ 6 w 71"/>
                  <a:gd name="T45" fmla="*/ 153 h 158"/>
                  <a:gd name="T46" fmla="*/ 5 w 71"/>
                  <a:gd name="T47" fmla="*/ 150 h 158"/>
                  <a:gd name="T48" fmla="*/ 2 w 71"/>
                  <a:gd name="T49" fmla="*/ 143 h 158"/>
                  <a:gd name="T50" fmla="*/ 0 w 71"/>
                  <a:gd name="T51" fmla="*/ 132 h 158"/>
                  <a:gd name="T52" fmla="*/ 2 w 71"/>
                  <a:gd name="T53" fmla="*/ 122 h 158"/>
                  <a:gd name="T54" fmla="*/ 3 w 71"/>
                  <a:gd name="T55" fmla="*/ 110 h 158"/>
                  <a:gd name="T56" fmla="*/ 8 w 71"/>
                  <a:gd name="T57" fmla="*/ 89 h 158"/>
                  <a:gd name="T58" fmla="*/ 14 w 71"/>
                  <a:gd name="T59" fmla="*/ 64 h 158"/>
                  <a:gd name="T60" fmla="*/ 18 w 71"/>
                  <a:gd name="T61" fmla="*/ 52 h 158"/>
                  <a:gd name="T62" fmla="*/ 23 w 71"/>
                  <a:gd name="T63" fmla="*/ 40 h 158"/>
                  <a:gd name="T64" fmla="*/ 26 w 71"/>
                  <a:gd name="T65" fmla="*/ 34 h 158"/>
                  <a:gd name="T66" fmla="*/ 29 w 71"/>
                  <a:gd name="T67" fmla="*/ 28 h 158"/>
                  <a:gd name="T68" fmla="*/ 32 w 71"/>
                  <a:gd name="T69" fmla="*/ 22 h 158"/>
                  <a:gd name="T70" fmla="*/ 35 w 71"/>
                  <a:gd name="T71" fmla="*/ 18 h 158"/>
                  <a:gd name="T72" fmla="*/ 42 w 71"/>
                  <a:gd name="T73" fmla="*/ 7 h 158"/>
                  <a:gd name="T74" fmla="*/ 48 w 71"/>
                  <a:gd name="T75" fmla="*/ 4 h 158"/>
                  <a:gd name="T76" fmla="*/ 53 w 71"/>
                  <a:gd name="T77" fmla="*/ 0 h 158"/>
                  <a:gd name="T78" fmla="*/ 62 w 71"/>
                  <a:gd name="T7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58">
                    <a:moveTo>
                      <a:pt x="62" y="3"/>
                    </a:moveTo>
                    <a:lnTo>
                      <a:pt x="65" y="9"/>
                    </a:lnTo>
                    <a:lnTo>
                      <a:pt x="67" y="13"/>
                    </a:lnTo>
                    <a:lnTo>
                      <a:pt x="68" y="19"/>
                    </a:lnTo>
                    <a:lnTo>
                      <a:pt x="70" y="24"/>
                    </a:lnTo>
                    <a:lnTo>
                      <a:pt x="71" y="30"/>
                    </a:lnTo>
                    <a:lnTo>
                      <a:pt x="71" y="36"/>
                    </a:lnTo>
                    <a:lnTo>
                      <a:pt x="71" y="49"/>
                    </a:lnTo>
                    <a:lnTo>
                      <a:pt x="70" y="61"/>
                    </a:lnTo>
                    <a:lnTo>
                      <a:pt x="67" y="75"/>
                    </a:lnTo>
                    <a:lnTo>
                      <a:pt x="62" y="87"/>
                    </a:lnTo>
                    <a:lnTo>
                      <a:pt x="58" y="99"/>
                    </a:lnTo>
                    <a:lnTo>
                      <a:pt x="53" y="111"/>
                    </a:lnTo>
                    <a:lnTo>
                      <a:pt x="48" y="122"/>
                    </a:lnTo>
                    <a:lnTo>
                      <a:pt x="42" y="132"/>
                    </a:lnTo>
                    <a:lnTo>
                      <a:pt x="36" y="141"/>
                    </a:lnTo>
                    <a:lnTo>
                      <a:pt x="30" y="147"/>
                    </a:lnTo>
                    <a:lnTo>
                      <a:pt x="26" y="153"/>
                    </a:lnTo>
                    <a:lnTo>
                      <a:pt x="20" y="156"/>
                    </a:lnTo>
                    <a:lnTo>
                      <a:pt x="17" y="158"/>
                    </a:lnTo>
                    <a:lnTo>
                      <a:pt x="12" y="158"/>
                    </a:lnTo>
                    <a:lnTo>
                      <a:pt x="9" y="156"/>
                    </a:lnTo>
                    <a:lnTo>
                      <a:pt x="6" y="153"/>
                    </a:lnTo>
                    <a:lnTo>
                      <a:pt x="5" y="150"/>
                    </a:lnTo>
                    <a:lnTo>
                      <a:pt x="2" y="143"/>
                    </a:lnTo>
                    <a:lnTo>
                      <a:pt x="0" y="132"/>
                    </a:lnTo>
                    <a:lnTo>
                      <a:pt x="2" y="122"/>
                    </a:lnTo>
                    <a:lnTo>
                      <a:pt x="3" y="110"/>
                    </a:lnTo>
                    <a:lnTo>
                      <a:pt x="8" y="89"/>
                    </a:lnTo>
                    <a:lnTo>
                      <a:pt x="14" y="64"/>
                    </a:lnTo>
                    <a:lnTo>
                      <a:pt x="18" y="52"/>
                    </a:lnTo>
                    <a:lnTo>
                      <a:pt x="23" y="40"/>
                    </a:lnTo>
                    <a:lnTo>
                      <a:pt x="26" y="34"/>
                    </a:lnTo>
                    <a:lnTo>
                      <a:pt x="29" y="28"/>
                    </a:lnTo>
                    <a:lnTo>
                      <a:pt x="32" y="22"/>
                    </a:lnTo>
                    <a:lnTo>
                      <a:pt x="35" y="18"/>
                    </a:lnTo>
                    <a:lnTo>
                      <a:pt x="42" y="7"/>
                    </a:lnTo>
                    <a:lnTo>
                      <a:pt x="48" y="4"/>
                    </a:lnTo>
                    <a:lnTo>
                      <a:pt x="53" y="0"/>
                    </a:lnTo>
                    <a:lnTo>
                      <a:pt x="6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95" name="Freeform 1691"/>
              <p:cNvSpPr>
                <a:spLocks/>
              </p:cNvSpPr>
              <p:nvPr/>
            </p:nvSpPr>
            <p:spPr bwMode="auto">
              <a:xfrm>
                <a:off x="4631" y="1665"/>
                <a:ext cx="36" cy="79"/>
              </a:xfrm>
              <a:custGeom>
                <a:avLst/>
                <a:gdLst>
                  <a:gd name="T0" fmla="*/ 62 w 71"/>
                  <a:gd name="T1" fmla="*/ 3 h 158"/>
                  <a:gd name="T2" fmla="*/ 65 w 71"/>
                  <a:gd name="T3" fmla="*/ 9 h 158"/>
                  <a:gd name="T4" fmla="*/ 67 w 71"/>
                  <a:gd name="T5" fmla="*/ 13 h 158"/>
                  <a:gd name="T6" fmla="*/ 68 w 71"/>
                  <a:gd name="T7" fmla="*/ 19 h 158"/>
                  <a:gd name="T8" fmla="*/ 70 w 71"/>
                  <a:gd name="T9" fmla="*/ 24 h 158"/>
                  <a:gd name="T10" fmla="*/ 71 w 71"/>
                  <a:gd name="T11" fmla="*/ 30 h 158"/>
                  <a:gd name="T12" fmla="*/ 71 w 71"/>
                  <a:gd name="T13" fmla="*/ 36 h 158"/>
                  <a:gd name="T14" fmla="*/ 71 w 71"/>
                  <a:gd name="T15" fmla="*/ 49 h 158"/>
                  <a:gd name="T16" fmla="*/ 70 w 71"/>
                  <a:gd name="T17" fmla="*/ 61 h 158"/>
                  <a:gd name="T18" fmla="*/ 67 w 71"/>
                  <a:gd name="T19" fmla="*/ 75 h 158"/>
                  <a:gd name="T20" fmla="*/ 62 w 71"/>
                  <a:gd name="T21" fmla="*/ 87 h 158"/>
                  <a:gd name="T22" fmla="*/ 58 w 71"/>
                  <a:gd name="T23" fmla="*/ 99 h 158"/>
                  <a:gd name="T24" fmla="*/ 53 w 71"/>
                  <a:gd name="T25" fmla="*/ 111 h 158"/>
                  <a:gd name="T26" fmla="*/ 48 w 71"/>
                  <a:gd name="T27" fmla="*/ 122 h 158"/>
                  <a:gd name="T28" fmla="*/ 42 w 71"/>
                  <a:gd name="T29" fmla="*/ 132 h 158"/>
                  <a:gd name="T30" fmla="*/ 36 w 71"/>
                  <a:gd name="T31" fmla="*/ 141 h 158"/>
                  <a:gd name="T32" fmla="*/ 30 w 71"/>
                  <a:gd name="T33" fmla="*/ 147 h 158"/>
                  <a:gd name="T34" fmla="*/ 26 w 71"/>
                  <a:gd name="T35" fmla="*/ 153 h 158"/>
                  <a:gd name="T36" fmla="*/ 20 w 71"/>
                  <a:gd name="T37" fmla="*/ 156 h 158"/>
                  <a:gd name="T38" fmla="*/ 17 w 71"/>
                  <a:gd name="T39" fmla="*/ 158 h 158"/>
                  <a:gd name="T40" fmla="*/ 12 w 71"/>
                  <a:gd name="T41" fmla="*/ 158 h 158"/>
                  <a:gd name="T42" fmla="*/ 9 w 71"/>
                  <a:gd name="T43" fmla="*/ 156 h 158"/>
                  <a:gd name="T44" fmla="*/ 6 w 71"/>
                  <a:gd name="T45" fmla="*/ 153 h 158"/>
                  <a:gd name="T46" fmla="*/ 5 w 71"/>
                  <a:gd name="T47" fmla="*/ 150 h 158"/>
                  <a:gd name="T48" fmla="*/ 2 w 71"/>
                  <a:gd name="T49" fmla="*/ 143 h 158"/>
                  <a:gd name="T50" fmla="*/ 0 w 71"/>
                  <a:gd name="T51" fmla="*/ 132 h 158"/>
                  <a:gd name="T52" fmla="*/ 2 w 71"/>
                  <a:gd name="T53" fmla="*/ 122 h 158"/>
                  <a:gd name="T54" fmla="*/ 3 w 71"/>
                  <a:gd name="T55" fmla="*/ 110 h 158"/>
                  <a:gd name="T56" fmla="*/ 8 w 71"/>
                  <a:gd name="T57" fmla="*/ 89 h 158"/>
                  <a:gd name="T58" fmla="*/ 14 w 71"/>
                  <a:gd name="T59" fmla="*/ 64 h 158"/>
                  <a:gd name="T60" fmla="*/ 18 w 71"/>
                  <a:gd name="T61" fmla="*/ 52 h 158"/>
                  <a:gd name="T62" fmla="*/ 23 w 71"/>
                  <a:gd name="T63" fmla="*/ 40 h 158"/>
                  <a:gd name="T64" fmla="*/ 26 w 71"/>
                  <a:gd name="T65" fmla="*/ 34 h 158"/>
                  <a:gd name="T66" fmla="*/ 29 w 71"/>
                  <a:gd name="T67" fmla="*/ 28 h 158"/>
                  <a:gd name="T68" fmla="*/ 32 w 71"/>
                  <a:gd name="T69" fmla="*/ 22 h 158"/>
                  <a:gd name="T70" fmla="*/ 35 w 71"/>
                  <a:gd name="T71" fmla="*/ 18 h 158"/>
                  <a:gd name="T72" fmla="*/ 42 w 71"/>
                  <a:gd name="T73" fmla="*/ 7 h 158"/>
                  <a:gd name="T74" fmla="*/ 48 w 71"/>
                  <a:gd name="T75" fmla="*/ 4 h 158"/>
                  <a:gd name="T76" fmla="*/ 53 w 71"/>
                  <a:gd name="T77" fmla="*/ 0 h 158"/>
                  <a:gd name="T78" fmla="*/ 62 w 71"/>
                  <a:gd name="T7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58">
                    <a:moveTo>
                      <a:pt x="62" y="3"/>
                    </a:moveTo>
                    <a:lnTo>
                      <a:pt x="65" y="9"/>
                    </a:lnTo>
                    <a:lnTo>
                      <a:pt x="67" y="13"/>
                    </a:lnTo>
                    <a:lnTo>
                      <a:pt x="68" y="19"/>
                    </a:lnTo>
                    <a:lnTo>
                      <a:pt x="70" y="24"/>
                    </a:lnTo>
                    <a:lnTo>
                      <a:pt x="71" y="30"/>
                    </a:lnTo>
                    <a:lnTo>
                      <a:pt x="71" y="36"/>
                    </a:lnTo>
                    <a:lnTo>
                      <a:pt x="71" y="49"/>
                    </a:lnTo>
                    <a:lnTo>
                      <a:pt x="70" y="61"/>
                    </a:lnTo>
                    <a:lnTo>
                      <a:pt x="67" y="75"/>
                    </a:lnTo>
                    <a:lnTo>
                      <a:pt x="62" y="87"/>
                    </a:lnTo>
                    <a:lnTo>
                      <a:pt x="58" y="99"/>
                    </a:lnTo>
                    <a:lnTo>
                      <a:pt x="53" y="111"/>
                    </a:lnTo>
                    <a:lnTo>
                      <a:pt x="48" y="122"/>
                    </a:lnTo>
                    <a:lnTo>
                      <a:pt x="42" y="132"/>
                    </a:lnTo>
                    <a:lnTo>
                      <a:pt x="36" y="141"/>
                    </a:lnTo>
                    <a:lnTo>
                      <a:pt x="30" y="147"/>
                    </a:lnTo>
                    <a:lnTo>
                      <a:pt x="26" y="153"/>
                    </a:lnTo>
                    <a:lnTo>
                      <a:pt x="20" y="156"/>
                    </a:lnTo>
                    <a:lnTo>
                      <a:pt x="17" y="158"/>
                    </a:lnTo>
                    <a:lnTo>
                      <a:pt x="12" y="158"/>
                    </a:lnTo>
                    <a:lnTo>
                      <a:pt x="9" y="156"/>
                    </a:lnTo>
                    <a:lnTo>
                      <a:pt x="6" y="153"/>
                    </a:lnTo>
                    <a:lnTo>
                      <a:pt x="5" y="150"/>
                    </a:lnTo>
                    <a:lnTo>
                      <a:pt x="2" y="143"/>
                    </a:lnTo>
                    <a:lnTo>
                      <a:pt x="0" y="132"/>
                    </a:lnTo>
                    <a:lnTo>
                      <a:pt x="2" y="122"/>
                    </a:lnTo>
                    <a:lnTo>
                      <a:pt x="3" y="110"/>
                    </a:lnTo>
                    <a:lnTo>
                      <a:pt x="8" y="89"/>
                    </a:lnTo>
                    <a:lnTo>
                      <a:pt x="14" y="64"/>
                    </a:lnTo>
                    <a:lnTo>
                      <a:pt x="18" y="52"/>
                    </a:lnTo>
                    <a:lnTo>
                      <a:pt x="23" y="40"/>
                    </a:lnTo>
                    <a:lnTo>
                      <a:pt x="26" y="34"/>
                    </a:lnTo>
                    <a:lnTo>
                      <a:pt x="29" y="28"/>
                    </a:lnTo>
                    <a:lnTo>
                      <a:pt x="32" y="22"/>
                    </a:lnTo>
                    <a:lnTo>
                      <a:pt x="35" y="18"/>
                    </a:lnTo>
                    <a:lnTo>
                      <a:pt x="42" y="7"/>
                    </a:lnTo>
                    <a:lnTo>
                      <a:pt x="48" y="4"/>
                    </a:lnTo>
                    <a:lnTo>
                      <a:pt x="53" y="0"/>
                    </a:lnTo>
                    <a:lnTo>
                      <a:pt x="62" y="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grpSp>
        <p:sp>
          <p:nvSpPr>
            <p:cNvPr id="381596" name="Freeform 1692"/>
            <p:cNvSpPr>
              <a:spLocks/>
            </p:cNvSpPr>
            <p:nvPr/>
          </p:nvSpPr>
          <p:spPr bwMode="auto">
            <a:xfrm>
              <a:off x="4269" y="1807"/>
              <a:ext cx="366" cy="209"/>
            </a:xfrm>
            <a:custGeom>
              <a:avLst/>
              <a:gdLst>
                <a:gd name="T0" fmla="*/ 715 w 732"/>
                <a:gd name="T1" fmla="*/ 346 h 419"/>
                <a:gd name="T2" fmla="*/ 683 w 732"/>
                <a:gd name="T3" fmla="*/ 285 h 419"/>
                <a:gd name="T4" fmla="*/ 652 w 732"/>
                <a:gd name="T5" fmla="*/ 236 h 419"/>
                <a:gd name="T6" fmla="*/ 617 w 732"/>
                <a:gd name="T7" fmla="*/ 191 h 419"/>
                <a:gd name="T8" fmla="*/ 567 w 732"/>
                <a:gd name="T9" fmla="*/ 146 h 419"/>
                <a:gd name="T10" fmla="*/ 513 w 732"/>
                <a:gd name="T11" fmla="*/ 116 h 419"/>
                <a:gd name="T12" fmla="*/ 416 w 732"/>
                <a:gd name="T13" fmla="*/ 77 h 419"/>
                <a:gd name="T14" fmla="*/ 333 w 732"/>
                <a:gd name="T15" fmla="*/ 48 h 419"/>
                <a:gd name="T16" fmla="*/ 228 w 732"/>
                <a:gd name="T17" fmla="*/ 22 h 419"/>
                <a:gd name="T18" fmla="*/ 108 w 732"/>
                <a:gd name="T19" fmla="*/ 4 h 419"/>
                <a:gd name="T20" fmla="*/ 50 w 732"/>
                <a:gd name="T21" fmla="*/ 0 h 419"/>
                <a:gd name="T22" fmla="*/ 16 w 732"/>
                <a:gd name="T23" fmla="*/ 3 h 419"/>
                <a:gd name="T24" fmla="*/ 0 w 732"/>
                <a:gd name="T25" fmla="*/ 50 h 419"/>
                <a:gd name="T26" fmla="*/ 108 w 732"/>
                <a:gd name="T27" fmla="*/ 33 h 419"/>
                <a:gd name="T28" fmla="*/ 161 w 732"/>
                <a:gd name="T29" fmla="*/ 35 h 419"/>
                <a:gd name="T30" fmla="*/ 184 w 732"/>
                <a:gd name="T31" fmla="*/ 41 h 419"/>
                <a:gd name="T32" fmla="*/ 191 w 732"/>
                <a:gd name="T33" fmla="*/ 54 h 419"/>
                <a:gd name="T34" fmla="*/ 190 w 732"/>
                <a:gd name="T35" fmla="*/ 77 h 419"/>
                <a:gd name="T36" fmla="*/ 176 w 732"/>
                <a:gd name="T37" fmla="*/ 123 h 419"/>
                <a:gd name="T38" fmla="*/ 149 w 732"/>
                <a:gd name="T39" fmla="*/ 181 h 419"/>
                <a:gd name="T40" fmla="*/ 146 w 732"/>
                <a:gd name="T41" fmla="*/ 203 h 419"/>
                <a:gd name="T42" fmla="*/ 160 w 732"/>
                <a:gd name="T43" fmla="*/ 173 h 419"/>
                <a:gd name="T44" fmla="*/ 179 w 732"/>
                <a:gd name="T45" fmla="*/ 135 h 419"/>
                <a:gd name="T46" fmla="*/ 200 w 732"/>
                <a:gd name="T47" fmla="*/ 105 h 419"/>
                <a:gd name="T48" fmla="*/ 213 w 732"/>
                <a:gd name="T49" fmla="*/ 80 h 419"/>
                <a:gd name="T50" fmla="*/ 213 w 732"/>
                <a:gd name="T51" fmla="*/ 56 h 419"/>
                <a:gd name="T52" fmla="*/ 208 w 732"/>
                <a:gd name="T53" fmla="*/ 44 h 419"/>
                <a:gd name="T54" fmla="*/ 320 w 732"/>
                <a:gd name="T55" fmla="*/ 72 h 419"/>
                <a:gd name="T56" fmla="*/ 336 w 732"/>
                <a:gd name="T57" fmla="*/ 81 h 419"/>
                <a:gd name="T58" fmla="*/ 332 w 732"/>
                <a:gd name="T59" fmla="*/ 101 h 419"/>
                <a:gd name="T60" fmla="*/ 314 w 732"/>
                <a:gd name="T61" fmla="*/ 161 h 419"/>
                <a:gd name="T62" fmla="*/ 305 w 732"/>
                <a:gd name="T63" fmla="*/ 188 h 419"/>
                <a:gd name="T64" fmla="*/ 288 w 732"/>
                <a:gd name="T65" fmla="*/ 209 h 419"/>
                <a:gd name="T66" fmla="*/ 268 w 732"/>
                <a:gd name="T67" fmla="*/ 223 h 419"/>
                <a:gd name="T68" fmla="*/ 277 w 732"/>
                <a:gd name="T69" fmla="*/ 223 h 419"/>
                <a:gd name="T70" fmla="*/ 297 w 732"/>
                <a:gd name="T71" fmla="*/ 209 h 419"/>
                <a:gd name="T72" fmla="*/ 303 w 732"/>
                <a:gd name="T73" fmla="*/ 260 h 419"/>
                <a:gd name="T74" fmla="*/ 305 w 732"/>
                <a:gd name="T75" fmla="*/ 295 h 419"/>
                <a:gd name="T76" fmla="*/ 314 w 732"/>
                <a:gd name="T77" fmla="*/ 218 h 419"/>
                <a:gd name="T78" fmla="*/ 326 w 732"/>
                <a:gd name="T79" fmla="*/ 158 h 419"/>
                <a:gd name="T80" fmla="*/ 336 w 732"/>
                <a:gd name="T81" fmla="*/ 190 h 419"/>
                <a:gd name="T82" fmla="*/ 338 w 732"/>
                <a:gd name="T83" fmla="*/ 179 h 419"/>
                <a:gd name="T84" fmla="*/ 338 w 732"/>
                <a:gd name="T85" fmla="*/ 138 h 419"/>
                <a:gd name="T86" fmla="*/ 348 w 732"/>
                <a:gd name="T87" fmla="*/ 98 h 419"/>
                <a:gd name="T88" fmla="*/ 357 w 732"/>
                <a:gd name="T89" fmla="*/ 90 h 419"/>
                <a:gd name="T90" fmla="*/ 439 w 732"/>
                <a:gd name="T91" fmla="*/ 119 h 419"/>
                <a:gd name="T92" fmla="*/ 523 w 732"/>
                <a:gd name="T93" fmla="*/ 157 h 419"/>
                <a:gd name="T94" fmla="*/ 561 w 732"/>
                <a:gd name="T95" fmla="*/ 181 h 419"/>
                <a:gd name="T96" fmla="*/ 594 w 732"/>
                <a:gd name="T97" fmla="*/ 209 h 419"/>
                <a:gd name="T98" fmla="*/ 635 w 732"/>
                <a:gd name="T99" fmla="*/ 259 h 419"/>
                <a:gd name="T100" fmla="*/ 673 w 732"/>
                <a:gd name="T101" fmla="*/ 318 h 419"/>
                <a:gd name="T102" fmla="*/ 723 w 732"/>
                <a:gd name="T103"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2" h="419">
                  <a:moveTo>
                    <a:pt x="732" y="386"/>
                  </a:moveTo>
                  <a:lnTo>
                    <a:pt x="724" y="366"/>
                  </a:lnTo>
                  <a:lnTo>
                    <a:pt x="715" y="346"/>
                  </a:lnTo>
                  <a:lnTo>
                    <a:pt x="705" y="325"/>
                  </a:lnTo>
                  <a:lnTo>
                    <a:pt x="694" y="306"/>
                  </a:lnTo>
                  <a:lnTo>
                    <a:pt x="683" y="285"/>
                  </a:lnTo>
                  <a:lnTo>
                    <a:pt x="671" y="265"/>
                  </a:lnTo>
                  <a:lnTo>
                    <a:pt x="659" y="245"/>
                  </a:lnTo>
                  <a:lnTo>
                    <a:pt x="652" y="236"/>
                  </a:lnTo>
                  <a:lnTo>
                    <a:pt x="646" y="227"/>
                  </a:lnTo>
                  <a:lnTo>
                    <a:pt x="631" y="209"/>
                  </a:lnTo>
                  <a:lnTo>
                    <a:pt x="617" y="191"/>
                  </a:lnTo>
                  <a:lnTo>
                    <a:pt x="600" y="175"/>
                  </a:lnTo>
                  <a:lnTo>
                    <a:pt x="584" y="160"/>
                  </a:lnTo>
                  <a:lnTo>
                    <a:pt x="567" y="146"/>
                  </a:lnTo>
                  <a:lnTo>
                    <a:pt x="549" y="134"/>
                  </a:lnTo>
                  <a:lnTo>
                    <a:pt x="531" y="123"/>
                  </a:lnTo>
                  <a:lnTo>
                    <a:pt x="513" y="116"/>
                  </a:lnTo>
                  <a:lnTo>
                    <a:pt x="481" y="102"/>
                  </a:lnTo>
                  <a:lnTo>
                    <a:pt x="449" y="89"/>
                  </a:lnTo>
                  <a:lnTo>
                    <a:pt x="416" y="77"/>
                  </a:lnTo>
                  <a:lnTo>
                    <a:pt x="385" y="65"/>
                  </a:lnTo>
                  <a:lnTo>
                    <a:pt x="359" y="56"/>
                  </a:lnTo>
                  <a:lnTo>
                    <a:pt x="333" y="48"/>
                  </a:lnTo>
                  <a:lnTo>
                    <a:pt x="306" y="41"/>
                  </a:lnTo>
                  <a:lnTo>
                    <a:pt x="280" y="35"/>
                  </a:lnTo>
                  <a:lnTo>
                    <a:pt x="228" y="22"/>
                  </a:lnTo>
                  <a:lnTo>
                    <a:pt x="178" y="13"/>
                  </a:lnTo>
                  <a:lnTo>
                    <a:pt x="130" y="6"/>
                  </a:lnTo>
                  <a:lnTo>
                    <a:pt x="108" y="4"/>
                  </a:lnTo>
                  <a:lnTo>
                    <a:pt x="87" y="3"/>
                  </a:lnTo>
                  <a:lnTo>
                    <a:pt x="68" y="1"/>
                  </a:lnTo>
                  <a:lnTo>
                    <a:pt x="50" y="0"/>
                  </a:lnTo>
                  <a:lnTo>
                    <a:pt x="33" y="0"/>
                  </a:lnTo>
                  <a:lnTo>
                    <a:pt x="18" y="1"/>
                  </a:lnTo>
                  <a:lnTo>
                    <a:pt x="16" y="3"/>
                  </a:lnTo>
                  <a:lnTo>
                    <a:pt x="15" y="9"/>
                  </a:lnTo>
                  <a:lnTo>
                    <a:pt x="9" y="25"/>
                  </a:lnTo>
                  <a:lnTo>
                    <a:pt x="0" y="50"/>
                  </a:lnTo>
                  <a:lnTo>
                    <a:pt x="28" y="45"/>
                  </a:lnTo>
                  <a:lnTo>
                    <a:pt x="80" y="36"/>
                  </a:lnTo>
                  <a:lnTo>
                    <a:pt x="108" y="33"/>
                  </a:lnTo>
                  <a:lnTo>
                    <a:pt x="136" y="33"/>
                  </a:lnTo>
                  <a:lnTo>
                    <a:pt x="149" y="33"/>
                  </a:lnTo>
                  <a:lnTo>
                    <a:pt x="161" y="35"/>
                  </a:lnTo>
                  <a:lnTo>
                    <a:pt x="172" y="36"/>
                  </a:lnTo>
                  <a:lnTo>
                    <a:pt x="182" y="39"/>
                  </a:lnTo>
                  <a:lnTo>
                    <a:pt x="184" y="41"/>
                  </a:lnTo>
                  <a:lnTo>
                    <a:pt x="187" y="42"/>
                  </a:lnTo>
                  <a:lnTo>
                    <a:pt x="190" y="48"/>
                  </a:lnTo>
                  <a:lnTo>
                    <a:pt x="191" y="54"/>
                  </a:lnTo>
                  <a:lnTo>
                    <a:pt x="191" y="60"/>
                  </a:lnTo>
                  <a:lnTo>
                    <a:pt x="191" y="69"/>
                  </a:lnTo>
                  <a:lnTo>
                    <a:pt x="190" y="77"/>
                  </a:lnTo>
                  <a:lnTo>
                    <a:pt x="187" y="93"/>
                  </a:lnTo>
                  <a:lnTo>
                    <a:pt x="182" y="108"/>
                  </a:lnTo>
                  <a:lnTo>
                    <a:pt x="176" y="123"/>
                  </a:lnTo>
                  <a:lnTo>
                    <a:pt x="161" y="151"/>
                  </a:lnTo>
                  <a:lnTo>
                    <a:pt x="155" y="166"/>
                  </a:lnTo>
                  <a:lnTo>
                    <a:pt x="149" y="181"/>
                  </a:lnTo>
                  <a:lnTo>
                    <a:pt x="148" y="188"/>
                  </a:lnTo>
                  <a:lnTo>
                    <a:pt x="146" y="196"/>
                  </a:lnTo>
                  <a:lnTo>
                    <a:pt x="146" y="203"/>
                  </a:lnTo>
                  <a:lnTo>
                    <a:pt x="146" y="211"/>
                  </a:lnTo>
                  <a:lnTo>
                    <a:pt x="155" y="185"/>
                  </a:lnTo>
                  <a:lnTo>
                    <a:pt x="160" y="173"/>
                  </a:lnTo>
                  <a:lnTo>
                    <a:pt x="166" y="160"/>
                  </a:lnTo>
                  <a:lnTo>
                    <a:pt x="172" y="148"/>
                  </a:lnTo>
                  <a:lnTo>
                    <a:pt x="179" y="135"/>
                  </a:lnTo>
                  <a:lnTo>
                    <a:pt x="187" y="125"/>
                  </a:lnTo>
                  <a:lnTo>
                    <a:pt x="196" y="113"/>
                  </a:lnTo>
                  <a:lnTo>
                    <a:pt x="200" y="105"/>
                  </a:lnTo>
                  <a:lnTo>
                    <a:pt x="206" y="98"/>
                  </a:lnTo>
                  <a:lnTo>
                    <a:pt x="210" y="89"/>
                  </a:lnTo>
                  <a:lnTo>
                    <a:pt x="213" y="80"/>
                  </a:lnTo>
                  <a:lnTo>
                    <a:pt x="214" y="69"/>
                  </a:lnTo>
                  <a:lnTo>
                    <a:pt x="214" y="60"/>
                  </a:lnTo>
                  <a:lnTo>
                    <a:pt x="213" y="56"/>
                  </a:lnTo>
                  <a:lnTo>
                    <a:pt x="213" y="51"/>
                  </a:lnTo>
                  <a:lnTo>
                    <a:pt x="211" y="47"/>
                  </a:lnTo>
                  <a:lnTo>
                    <a:pt x="208" y="44"/>
                  </a:lnTo>
                  <a:lnTo>
                    <a:pt x="258" y="56"/>
                  </a:lnTo>
                  <a:lnTo>
                    <a:pt x="299" y="66"/>
                  </a:lnTo>
                  <a:lnTo>
                    <a:pt x="320" y="72"/>
                  </a:lnTo>
                  <a:lnTo>
                    <a:pt x="336" y="78"/>
                  </a:lnTo>
                  <a:lnTo>
                    <a:pt x="336" y="80"/>
                  </a:lnTo>
                  <a:lnTo>
                    <a:pt x="336" y="81"/>
                  </a:lnTo>
                  <a:lnTo>
                    <a:pt x="336" y="83"/>
                  </a:lnTo>
                  <a:lnTo>
                    <a:pt x="336" y="86"/>
                  </a:lnTo>
                  <a:lnTo>
                    <a:pt x="332" y="101"/>
                  </a:lnTo>
                  <a:lnTo>
                    <a:pt x="326" y="120"/>
                  </a:lnTo>
                  <a:lnTo>
                    <a:pt x="320" y="138"/>
                  </a:lnTo>
                  <a:lnTo>
                    <a:pt x="314" y="161"/>
                  </a:lnTo>
                  <a:lnTo>
                    <a:pt x="311" y="172"/>
                  </a:lnTo>
                  <a:lnTo>
                    <a:pt x="306" y="184"/>
                  </a:lnTo>
                  <a:lnTo>
                    <a:pt x="305" y="188"/>
                  </a:lnTo>
                  <a:lnTo>
                    <a:pt x="302" y="194"/>
                  </a:lnTo>
                  <a:lnTo>
                    <a:pt x="293" y="205"/>
                  </a:lnTo>
                  <a:lnTo>
                    <a:pt x="288" y="209"/>
                  </a:lnTo>
                  <a:lnTo>
                    <a:pt x="282" y="214"/>
                  </a:lnTo>
                  <a:lnTo>
                    <a:pt x="276" y="218"/>
                  </a:lnTo>
                  <a:lnTo>
                    <a:pt x="268" y="223"/>
                  </a:lnTo>
                  <a:lnTo>
                    <a:pt x="270" y="224"/>
                  </a:lnTo>
                  <a:lnTo>
                    <a:pt x="273" y="224"/>
                  </a:lnTo>
                  <a:lnTo>
                    <a:pt x="277" y="223"/>
                  </a:lnTo>
                  <a:lnTo>
                    <a:pt x="282" y="221"/>
                  </a:lnTo>
                  <a:lnTo>
                    <a:pt x="288" y="218"/>
                  </a:lnTo>
                  <a:lnTo>
                    <a:pt x="297" y="209"/>
                  </a:lnTo>
                  <a:lnTo>
                    <a:pt x="306" y="205"/>
                  </a:lnTo>
                  <a:lnTo>
                    <a:pt x="306" y="232"/>
                  </a:lnTo>
                  <a:lnTo>
                    <a:pt x="303" y="260"/>
                  </a:lnTo>
                  <a:lnTo>
                    <a:pt x="302" y="291"/>
                  </a:lnTo>
                  <a:lnTo>
                    <a:pt x="300" y="318"/>
                  </a:lnTo>
                  <a:lnTo>
                    <a:pt x="305" y="295"/>
                  </a:lnTo>
                  <a:lnTo>
                    <a:pt x="308" y="276"/>
                  </a:lnTo>
                  <a:lnTo>
                    <a:pt x="311" y="236"/>
                  </a:lnTo>
                  <a:lnTo>
                    <a:pt x="314" y="218"/>
                  </a:lnTo>
                  <a:lnTo>
                    <a:pt x="317" y="199"/>
                  </a:lnTo>
                  <a:lnTo>
                    <a:pt x="320" y="179"/>
                  </a:lnTo>
                  <a:lnTo>
                    <a:pt x="326" y="158"/>
                  </a:lnTo>
                  <a:lnTo>
                    <a:pt x="330" y="169"/>
                  </a:lnTo>
                  <a:lnTo>
                    <a:pt x="333" y="179"/>
                  </a:lnTo>
                  <a:lnTo>
                    <a:pt x="336" y="190"/>
                  </a:lnTo>
                  <a:lnTo>
                    <a:pt x="342" y="200"/>
                  </a:lnTo>
                  <a:lnTo>
                    <a:pt x="339" y="190"/>
                  </a:lnTo>
                  <a:lnTo>
                    <a:pt x="338" y="179"/>
                  </a:lnTo>
                  <a:lnTo>
                    <a:pt x="338" y="158"/>
                  </a:lnTo>
                  <a:lnTo>
                    <a:pt x="338" y="149"/>
                  </a:lnTo>
                  <a:lnTo>
                    <a:pt x="338" y="138"/>
                  </a:lnTo>
                  <a:lnTo>
                    <a:pt x="341" y="122"/>
                  </a:lnTo>
                  <a:lnTo>
                    <a:pt x="344" y="108"/>
                  </a:lnTo>
                  <a:lnTo>
                    <a:pt x="348" y="98"/>
                  </a:lnTo>
                  <a:lnTo>
                    <a:pt x="353" y="92"/>
                  </a:lnTo>
                  <a:lnTo>
                    <a:pt x="354" y="90"/>
                  </a:lnTo>
                  <a:lnTo>
                    <a:pt x="357" y="90"/>
                  </a:lnTo>
                  <a:lnTo>
                    <a:pt x="383" y="98"/>
                  </a:lnTo>
                  <a:lnTo>
                    <a:pt x="410" y="108"/>
                  </a:lnTo>
                  <a:lnTo>
                    <a:pt x="439" y="119"/>
                  </a:lnTo>
                  <a:lnTo>
                    <a:pt x="468" y="129"/>
                  </a:lnTo>
                  <a:lnTo>
                    <a:pt x="496" y="143"/>
                  </a:lnTo>
                  <a:lnTo>
                    <a:pt x="523" y="157"/>
                  </a:lnTo>
                  <a:lnTo>
                    <a:pt x="537" y="164"/>
                  </a:lnTo>
                  <a:lnTo>
                    <a:pt x="549" y="173"/>
                  </a:lnTo>
                  <a:lnTo>
                    <a:pt x="561" y="181"/>
                  </a:lnTo>
                  <a:lnTo>
                    <a:pt x="573" y="190"/>
                  </a:lnTo>
                  <a:lnTo>
                    <a:pt x="584" y="199"/>
                  </a:lnTo>
                  <a:lnTo>
                    <a:pt x="594" y="209"/>
                  </a:lnTo>
                  <a:lnTo>
                    <a:pt x="605" y="220"/>
                  </a:lnTo>
                  <a:lnTo>
                    <a:pt x="615" y="232"/>
                  </a:lnTo>
                  <a:lnTo>
                    <a:pt x="635" y="259"/>
                  </a:lnTo>
                  <a:lnTo>
                    <a:pt x="646" y="273"/>
                  </a:lnTo>
                  <a:lnTo>
                    <a:pt x="655" y="288"/>
                  </a:lnTo>
                  <a:lnTo>
                    <a:pt x="673" y="318"/>
                  </a:lnTo>
                  <a:lnTo>
                    <a:pt x="689" y="351"/>
                  </a:lnTo>
                  <a:lnTo>
                    <a:pt x="706" y="384"/>
                  </a:lnTo>
                  <a:lnTo>
                    <a:pt x="723" y="419"/>
                  </a:lnTo>
                  <a:lnTo>
                    <a:pt x="732" y="3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97" name="Freeform 1693"/>
            <p:cNvSpPr>
              <a:spLocks/>
            </p:cNvSpPr>
            <p:nvPr/>
          </p:nvSpPr>
          <p:spPr bwMode="auto">
            <a:xfrm>
              <a:off x="4510" y="2260"/>
              <a:ext cx="15" cy="18"/>
            </a:xfrm>
            <a:custGeom>
              <a:avLst/>
              <a:gdLst>
                <a:gd name="T0" fmla="*/ 0 w 28"/>
                <a:gd name="T1" fmla="*/ 18 h 36"/>
                <a:gd name="T2" fmla="*/ 0 w 28"/>
                <a:gd name="T3" fmla="*/ 22 h 36"/>
                <a:gd name="T4" fmla="*/ 1 w 28"/>
                <a:gd name="T5" fmla="*/ 27 h 36"/>
                <a:gd name="T6" fmla="*/ 1 w 28"/>
                <a:gd name="T7" fmla="*/ 36 h 36"/>
                <a:gd name="T8" fmla="*/ 4 w 28"/>
                <a:gd name="T9" fmla="*/ 33 h 36"/>
                <a:gd name="T10" fmla="*/ 7 w 28"/>
                <a:gd name="T11" fmla="*/ 30 h 36"/>
                <a:gd name="T12" fmla="*/ 10 w 28"/>
                <a:gd name="T13" fmla="*/ 27 h 36"/>
                <a:gd name="T14" fmla="*/ 15 w 28"/>
                <a:gd name="T15" fmla="*/ 25 h 36"/>
                <a:gd name="T16" fmla="*/ 18 w 28"/>
                <a:gd name="T17" fmla="*/ 25 h 36"/>
                <a:gd name="T18" fmla="*/ 22 w 28"/>
                <a:gd name="T19" fmla="*/ 25 h 36"/>
                <a:gd name="T20" fmla="*/ 25 w 28"/>
                <a:gd name="T21" fmla="*/ 27 h 36"/>
                <a:gd name="T22" fmla="*/ 27 w 28"/>
                <a:gd name="T23" fmla="*/ 28 h 36"/>
                <a:gd name="T24" fmla="*/ 28 w 28"/>
                <a:gd name="T25" fmla="*/ 30 h 36"/>
                <a:gd name="T26" fmla="*/ 28 w 28"/>
                <a:gd name="T27" fmla="*/ 22 h 36"/>
                <a:gd name="T28" fmla="*/ 28 w 28"/>
                <a:gd name="T29" fmla="*/ 15 h 36"/>
                <a:gd name="T30" fmla="*/ 27 w 28"/>
                <a:gd name="T31" fmla="*/ 7 h 36"/>
                <a:gd name="T32" fmla="*/ 27 w 28"/>
                <a:gd name="T33" fmla="*/ 0 h 36"/>
                <a:gd name="T34" fmla="*/ 0 w 28"/>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36">
                  <a:moveTo>
                    <a:pt x="0" y="18"/>
                  </a:moveTo>
                  <a:lnTo>
                    <a:pt x="0" y="22"/>
                  </a:lnTo>
                  <a:lnTo>
                    <a:pt x="1" y="27"/>
                  </a:lnTo>
                  <a:lnTo>
                    <a:pt x="1" y="36"/>
                  </a:lnTo>
                  <a:lnTo>
                    <a:pt x="4" y="33"/>
                  </a:lnTo>
                  <a:lnTo>
                    <a:pt x="7" y="30"/>
                  </a:lnTo>
                  <a:lnTo>
                    <a:pt x="10" y="27"/>
                  </a:lnTo>
                  <a:lnTo>
                    <a:pt x="15" y="25"/>
                  </a:lnTo>
                  <a:lnTo>
                    <a:pt x="18" y="25"/>
                  </a:lnTo>
                  <a:lnTo>
                    <a:pt x="22" y="25"/>
                  </a:lnTo>
                  <a:lnTo>
                    <a:pt x="25" y="27"/>
                  </a:lnTo>
                  <a:lnTo>
                    <a:pt x="27" y="28"/>
                  </a:lnTo>
                  <a:lnTo>
                    <a:pt x="28" y="30"/>
                  </a:lnTo>
                  <a:lnTo>
                    <a:pt x="28" y="22"/>
                  </a:lnTo>
                  <a:lnTo>
                    <a:pt x="28" y="15"/>
                  </a:lnTo>
                  <a:lnTo>
                    <a:pt x="27" y="7"/>
                  </a:lnTo>
                  <a:lnTo>
                    <a:pt x="27" y="0"/>
                  </a:lnTo>
                  <a:lnTo>
                    <a:pt x="0" y="18"/>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98" name="Freeform 1694"/>
            <p:cNvSpPr>
              <a:spLocks/>
            </p:cNvSpPr>
            <p:nvPr/>
          </p:nvSpPr>
          <p:spPr bwMode="auto">
            <a:xfrm>
              <a:off x="4269" y="1991"/>
              <a:ext cx="29" cy="70"/>
            </a:xfrm>
            <a:custGeom>
              <a:avLst/>
              <a:gdLst>
                <a:gd name="T0" fmla="*/ 53 w 57"/>
                <a:gd name="T1" fmla="*/ 141 h 141"/>
                <a:gd name="T2" fmla="*/ 56 w 57"/>
                <a:gd name="T3" fmla="*/ 130 h 141"/>
                <a:gd name="T4" fmla="*/ 57 w 57"/>
                <a:gd name="T5" fmla="*/ 121 h 141"/>
                <a:gd name="T6" fmla="*/ 57 w 57"/>
                <a:gd name="T7" fmla="*/ 112 h 141"/>
                <a:gd name="T8" fmla="*/ 56 w 57"/>
                <a:gd name="T9" fmla="*/ 104 h 141"/>
                <a:gd name="T10" fmla="*/ 53 w 57"/>
                <a:gd name="T11" fmla="*/ 97 h 141"/>
                <a:gd name="T12" fmla="*/ 50 w 57"/>
                <a:gd name="T13" fmla="*/ 89 h 141"/>
                <a:gd name="T14" fmla="*/ 47 w 57"/>
                <a:gd name="T15" fmla="*/ 82 h 141"/>
                <a:gd name="T16" fmla="*/ 42 w 57"/>
                <a:gd name="T17" fmla="*/ 74 h 141"/>
                <a:gd name="T18" fmla="*/ 31 w 57"/>
                <a:gd name="T19" fmla="*/ 61 h 141"/>
                <a:gd name="T20" fmla="*/ 21 w 57"/>
                <a:gd name="T21" fmla="*/ 47 h 141"/>
                <a:gd name="T22" fmla="*/ 10 w 57"/>
                <a:gd name="T23" fmla="*/ 34 h 141"/>
                <a:gd name="T24" fmla="*/ 0 w 57"/>
                <a:gd name="T25" fmla="*/ 19 h 141"/>
                <a:gd name="T26" fmla="*/ 0 w 57"/>
                <a:gd name="T27" fmla="*/ 15 h 141"/>
                <a:gd name="T28" fmla="*/ 0 w 57"/>
                <a:gd name="T29" fmla="*/ 11 h 141"/>
                <a:gd name="T30" fmla="*/ 1 w 57"/>
                <a:gd name="T31" fmla="*/ 5 h 141"/>
                <a:gd name="T32" fmla="*/ 1 w 57"/>
                <a:gd name="T33" fmla="*/ 0 h 141"/>
                <a:gd name="T34" fmla="*/ 1 w 57"/>
                <a:gd name="T35" fmla="*/ 5 h 141"/>
                <a:gd name="T36" fmla="*/ 4 w 57"/>
                <a:gd name="T37" fmla="*/ 9 h 141"/>
                <a:gd name="T38" fmla="*/ 12 w 57"/>
                <a:gd name="T39" fmla="*/ 23 h 141"/>
                <a:gd name="T40" fmla="*/ 27 w 57"/>
                <a:gd name="T41" fmla="*/ 44 h 141"/>
                <a:gd name="T42" fmla="*/ 34 w 57"/>
                <a:gd name="T43" fmla="*/ 53 h 141"/>
                <a:gd name="T44" fmla="*/ 40 w 57"/>
                <a:gd name="T45" fmla="*/ 64 h 141"/>
                <a:gd name="T46" fmla="*/ 51 w 57"/>
                <a:gd name="T47" fmla="*/ 83 h 141"/>
                <a:gd name="T48" fmla="*/ 54 w 57"/>
                <a:gd name="T49" fmla="*/ 94 h 141"/>
                <a:gd name="T50" fmla="*/ 56 w 57"/>
                <a:gd name="T51" fmla="*/ 100 h 141"/>
                <a:gd name="T52" fmla="*/ 56 w 57"/>
                <a:gd name="T53" fmla="*/ 104 h 141"/>
                <a:gd name="T54" fmla="*/ 57 w 57"/>
                <a:gd name="T55" fmla="*/ 115 h 141"/>
                <a:gd name="T56" fmla="*/ 57 w 57"/>
                <a:gd name="T57" fmla="*/ 127 h 141"/>
                <a:gd name="T58" fmla="*/ 53 w 57"/>
                <a:gd name="T5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141">
                  <a:moveTo>
                    <a:pt x="53" y="141"/>
                  </a:moveTo>
                  <a:lnTo>
                    <a:pt x="56" y="130"/>
                  </a:lnTo>
                  <a:lnTo>
                    <a:pt x="57" y="121"/>
                  </a:lnTo>
                  <a:lnTo>
                    <a:pt x="57" y="112"/>
                  </a:lnTo>
                  <a:lnTo>
                    <a:pt x="56" y="104"/>
                  </a:lnTo>
                  <a:lnTo>
                    <a:pt x="53" y="97"/>
                  </a:lnTo>
                  <a:lnTo>
                    <a:pt x="50" y="89"/>
                  </a:lnTo>
                  <a:lnTo>
                    <a:pt x="47" y="82"/>
                  </a:lnTo>
                  <a:lnTo>
                    <a:pt x="42" y="74"/>
                  </a:lnTo>
                  <a:lnTo>
                    <a:pt x="31" y="61"/>
                  </a:lnTo>
                  <a:lnTo>
                    <a:pt x="21" y="47"/>
                  </a:lnTo>
                  <a:lnTo>
                    <a:pt x="10" y="34"/>
                  </a:lnTo>
                  <a:lnTo>
                    <a:pt x="0" y="19"/>
                  </a:lnTo>
                  <a:lnTo>
                    <a:pt x="0" y="15"/>
                  </a:lnTo>
                  <a:lnTo>
                    <a:pt x="0" y="11"/>
                  </a:lnTo>
                  <a:lnTo>
                    <a:pt x="1" y="5"/>
                  </a:lnTo>
                  <a:lnTo>
                    <a:pt x="1" y="0"/>
                  </a:lnTo>
                  <a:lnTo>
                    <a:pt x="1" y="5"/>
                  </a:lnTo>
                  <a:lnTo>
                    <a:pt x="4" y="9"/>
                  </a:lnTo>
                  <a:lnTo>
                    <a:pt x="12" y="23"/>
                  </a:lnTo>
                  <a:lnTo>
                    <a:pt x="27" y="44"/>
                  </a:lnTo>
                  <a:lnTo>
                    <a:pt x="34" y="53"/>
                  </a:lnTo>
                  <a:lnTo>
                    <a:pt x="40" y="64"/>
                  </a:lnTo>
                  <a:lnTo>
                    <a:pt x="51" y="83"/>
                  </a:lnTo>
                  <a:lnTo>
                    <a:pt x="54" y="94"/>
                  </a:lnTo>
                  <a:lnTo>
                    <a:pt x="56" y="100"/>
                  </a:lnTo>
                  <a:lnTo>
                    <a:pt x="56" y="104"/>
                  </a:lnTo>
                  <a:lnTo>
                    <a:pt x="57" y="115"/>
                  </a:lnTo>
                  <a:lnTo>
                    <a:pt x="57" y="127"/>
                  </a:lnTo>
                  <a:lnTo>
                    <a:pt x="53"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599" name="Freeform 1695"/>
            <p:cNvSpPr>
              <a:spLocks/>
            </p:cNvSpPr>
            <p:nvPr/>
          </p:nvSpPr>
          <p:spPr bwMode="auto">
            <a:xfrm>
              <a:off x="4267" y="1998"/>
              <a:ext cx="33" cy="64"/>
            </a:xfrm>
            <a:custGeom>
              <a:avLst/>
              <a:gdLst>
                <a:gd name="T0" fmla="*/ 53 w 67"/>
                <a:gd name="T1" fmla="*/ 124 h 127"/>
                <a:gd name="T2" fmla="*/ 58 w 67"/>
                <a:gd name="T3" fmla="*/ 106 h 127"/>
                <a:gd name="T4" fmla="*/ 56 w 67"/>
                <a:gd name="T5" fmla="*/ 91 h 127"/>
                <a:gd name="T6" fmla="*/ 50 w 67"/>
                <a:gd name="T7" fmla="*/ 77 h 127"/>
                <a:gd name="T8" fmla="*/ 42 w 67"/>
                <a:gd name="T9" fmla="*/ 64 h 127"/>
                <a:gd name="T10" fmla="*/ 21 w 67"/>
                <a:gd name="T11" fmla="*/ 37 h 127"/>
                <a:gd name="T12" fmla="*/ 0 w 67"/>
                <a:gd name="T13" fmla="*/ 8 h 127"/>
                <a:gd name="T14" fmla="*/ 8 w 67"/>
                <a:gd name="T15" fmla="*/ 0 h 127"/>
                <a:gd name="T16" fmla="*/ 29 w 67"/>
                <a:gd name="T17" fmla="*/ 29 h 127"/>
                <a:gd name="T18" fmla="*/ 50 w 67"/>
                <a:gd name="T19" fmla="*/ 56 h 127"/>
                <a:gd name="T20" fmla="*/ 59 w 67"/>
                <a:gd name="T21" fmla="*/ 73 h 127"/>
                <a:gd name="T22" fmla="*/ 65 w 67"/>
                <a:gd name="T23" fmla="*/ 88 h 127"/>
                <a:gd name="T24" fmla="*/ 67 w 67"/>
                <a:gd name="T25" fmla="*/ 106 h 127"/>
                <a:gd name="T26" fmla="*/ 62 w 67"/>
                <a:gd name="T27" fmla="*/ 127 h 127"/>
                <a:gd name="T28" fmla="*/ 53 w 67"/>
                <a:gd name="T29"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27">
                  <a:moveTo>
                    <a:pt x="53" y="124"/>
                  </a:moveTo>
                  <a:lnTo>
                    <a:pt x="58" y="106"/>
                  </a:lnTo>
                  <a:lnTo>
                    <a:pt x="56" y="91"/>
                  </a:lnTo>
                  <a:lnTo>
                    <a:pt x="50" y="77"/>
                  </a:lnTo>
                  <a:lnTo>
                    <a:pt x="42" y="64"/>
                  </a:lnTo>
                  <a:lnTo>
                    <a:pt x="21" y="37"/>
                  </a:lnTo>
                  <a:lnTo>
                    <a:pt x="0" y="8"/>
                  </a:lnTo>
                  <a:lnTo>
                    <a:pt x="8" y="0"/>
                  </a:lnTo>
                  <a:lnTo>
                    <a:pt x="29" y="29"/>
                  </a:lnTo>
                  <a:lnTo>
                    <a:pt x="50" y="56"/>
                  </a:lnTo>
                  <a:lnTo>
                    <a:pt x="59" y="73"/>
                  </a:lnTo>
                  <a:lnTo>
                    <a:pt x="65" y="88"/>
                  </a:lnTo>
                  <a:lnTo>
                    <a:pt x="67" y="106"/>
                  </a:lnTo>
                  <a:lnTo>
                    <a:pt x="62" y="127"/>
                  </a:lnTo>
                  <a:lnTo>
                    <a:pt x="53"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0" name="Freeform 1696"/>
            <p:cNvSpPr>
              <a:spLocks/>
            </p:cNvSpPr>
            <p:nvPr/>
          </p:nvSpPr>
          <p:spPr bwMode="auto">
            <a:xfrm>
              <a:off x="4267" y="1991"/>
              <a:ext cx="5" cy="9"/>
            </a:xfrm>
            <a:custGeom>
              <a:avLst/>
              <a:gdLst>
                <a:gd name="T0" fmla="*/ 0 w 11"/>
                <a:gd name="T1" fmla="*/ 19 h 19"/>
                <a:gd name="T2" fmla="*/ 0 w 11"/>
                <a:gd name="T3" fmla="*/ 9 h 19"/>
                <a:gd name="T4" fmla="*/ 2 w 11"/>
                <a:gd name="T5" fmla="*/ 0 h 19"/>
                <a:gd name="T6" fmla="*/ 11 w 11"/>
                <a:gd name="T7" fmla="*/ 0 h 19"/>
                <a:gd name="T8" fmla="*/ 9 w 11"/>
                <a:gd name="T9" fmla="*/ 9 h 19"/>
                <a:gd name="T10" fmla="*/ 9 w 11"/>
                <a:gd name="T11" fmla="*/ 19 h 19"/>
                <a:gd name="T12" fmla="*/ 0 w 1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1" h="19">
                  <a:moveTo>
                    <a:pt x="0" y="19"/>
                  </a:moveTo>
                  <a:lnTo>
                    <a:pt x="0" y="9"/>
                  </a:lnTo>
                  <a:lnTo>
                    <a:pt x="2" y="0"/>
                  </a:lnTo>
                  <a:lnTo>
                    <a:pt x="11" y="0"/>
                  </a:lnTo>
                  <a:lnTo>
                    <a:pt x="9" y="9"/>
                  </a:lnTo>
                  <a:lnTo>
                    <a:pt x="9"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1" name="Freeform 1697"/>
            <p:cNvSpPr>
              <a:spLocks/>
            </p:cNvSpPr>
            <p:nvPr/>
          </p:nvSpPr>
          <p:spPr bwMode="auto">
            <a:xfrm>
              <a:off x="4267" y="1998"/>
              <a:ext cx="4" cy="4"/>
            </a:xfrm>
            <a:custGeom>
              <a:avLst/>
              <a:gdLst>
                <a:gd name="T0" fmla="*/ 0 w 9"/>
                <a:gd name="T1" fmla="*/ 8 h 8"/>
                <a:gd name="T2" fmla="*/ 0 w 9"/>
                <a:gd name="T3" fmla="*/ 4 h 8"/>
                <a:gd name="T4" fmla="*/ 9 w 9"/>
                <a:gd name="T5" fmla="*/ 4 h 8"/>
                <a:gd name="T6" fmla="*/ 8 w 9"/>
                <a:gd name="T7" fmla="*/ 0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0" y="4"/>
                  </a:lnTo>
                  <a:lnTo>
                    <a:pt x="9" y="4"/>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2" name="Freeform 1698"/>
            <p:cNvSpPr>
              <a:spLocks/>
            </p:cNvSpPr>
            <p:nvPr/>
          </p:nvSpPr>
          <p:spPr bwMode="auto">
            <a:xfrm>
              <a:off x="4267" y="1989"/>
              <a:ext cx="18" cy="25"/>
            </a:xfrm>
            <a:custGeom>
              <a:avLst/>
              <a:gdLst>
                <a:gd name="T0" fmla="*/ 9 w 34"/>
                <a:gd name="T1" fmla="*/ 0 h 50"/>
                <a:gd name="T2" fmla="*/ 19 w 34"/>
                <a:gd name="T3" fmla="*/ 23 h 50"/>
                <a:gd name="T4" fmla="*/ 34 w 34"/>
                <a:gd name="T5" fmla="*/ 44 h 50"/>
                <a:gd name="T6" fmla="*/ 25 w 34"/>
                <a:gd name="T7" fmla="*/ 50 h 50"/>
                <a:gd name="T8" fmla="*/ 10 w 34"/>
                <a:gd name="T9" fmla="*/ 29 h 50"/>
                <a:gd name="T10" fmla="*/ 0 w 34"/>
                <a:gd name="T11" fmla="*/ 6 h 50"/>
                <a:gd name="T12" fmla="*/ 9 w 3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4" h="50">
                  <a:moveTo>
                    <a:pt x="9" y="0"/>
                  </a:moveTo>
                  <a:lnTo>
                    <a:pt x="19" y="23"/>
                  </a:lnTo>
                  <a:lnTo>
                    <a:pt x="34" y="44"/>
                  </a:lnTo>
                  <a:lnTo>
                    <a:pt x="25" y="50"/>
                  </a:lnTo>
                  <a:lnTo>
                    <a:pt x="10" y="29"/>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3" name="Freeform 1699"/>
            <p:cNvSpPr>
              <a:spLocks/>
            </p:cNvSpPr>
            <p:nvPr/>
          </p:nvSpPr>
          <p:spPr bwMode="auto">
            <a:xfrm>
              <a:off x="4267" y="1982"/>
              <a:ext cx="5" cy="10"/>
            </a:xfrm>
            <a:custGeom>
              <a:avLst/>
              <a:gdLst>
                <a:gd name="T0" fmla="*/ 0 w 9"/>
                <a:gd name="T1" fmla="*/ 18 h 21"/>
                <a:gd name="T2" fmla="*/ 1 w 9"/>
                <a:gd name="T3" fmla="*/ 0 h 21"/>
                <a:gd name="T4" fmla="*/ 9 w 9"/>
                <a:gd name="T5" fmla="*/ 15 h 21"/>
                <a:gd name="T6" fmla="*/ 0 w 9"/>
                <a:gd name="T7" fmla="*/ 21 h 21"/>
                <a:gd name="T8" fmla="*/ 9 w 9"/>
                <a:gd name="T9" fmla="*/ 18 h 21"/>
                <a:gd name="T10" fmla="*/ 0 w 9"/>
                <a:gd name="T11" fmla="*/ 18 h 21"/>
              </a:gdLst>
              <a:ahLst/>
              <a:cxnLst>
                <a:cxn ang="0">
                  <a:pos x="T0" y="T1"/>
                </a:cxn>
                <a:cxn ang="0">
                  <a:pos x="T2" y="T3"/>
                </a:cxn>
                <a:cxn ang="0">
                  <a:pos x="T4" y="T5"/>
                </a:cxn>
                <a:cxn ang="0">
                  <a:pos x="T6" y="T7"/>
                </a:cxn>
                <a:cxn ang="0">
                  <a:pos x="T8" y="T9"/>
                </a:cxn>
                <a:cxn ang="0">
                  <a:pos x="T10" y="T11"/>
                </a:cxn>
              </a:cxnLst>
              <a:rect l="0" t="0" r="r" b="b"/>
              <a:pathLst>
                <a:path w="9" h="21">
                  <a:moveTo>
                    <a:pt x="0" y="18"/>
                  </a:moveTo>
                  <a:lnTo>
                    <a:pt x="1" y="0"/>
                  </a:lnTo>
                  <a:lnTo>
                    <a:pt x="9" y="15"/>
                  </a:lnTo>
                  <a:lnTo>
                    <a:pt x="0" y="21"/>
                  </a:lnTo>
                  <a:lnTo>
                    <a:pt x="9"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4" name="Freeform 1700"/>
            <p:cNvSpPr>
              <a:spLocks/>
            </p:cNvSpPr>
            <p:nvPr/>
          </p:nvSpPr>
          <p:spPr bwMode="auto">
            <a:xfrm>
              <a:off x="4280" y="2011"/>
              <a:ext cx="20" cy="43"/>
            </a:xfrm>
            <a:custGeom>
              <a:avLst/>
              <a:gdLst>
                <a:gd name="T0" fmla="*/ 9 w 40"/>
                <a:gd name="T1" fmla="*/ 0 h 86"/>
                <a:gd name="T2" fmla="*/ 23 w 40"/>
                <a:gd name="T3" fmla="*/ 18 h 86"/>
                <a:gd name="T4" fmla="*/ 32 w 40"/>
                <a:gd name="T5" fmla="*/ 42 h 86"/>
                <a:gd name="T6" fmla="*/ 38 w 40"/>
                <a:gd name="T7" fmla="*/ 63 h 86"/>
                <a:gd name="T8" fmla="*/ 40 w 40"/>
                <a:gd name="T9" fmla="*/ 86 h 86"/>
                <a:gd name="T10" fmla="*/ 29 w 40"/>
                <a:gd name="T11" fmla="*/ 86 h 86"/>
                <a:gd name="T12" fmla="*/ 28 w 40"/>
                <a:gd name="T13" fmla="*/ 65 h 86"/>
                <a:gd name="T14" fmla="*/ 21 w 40"/>
                <a:gd name="T15" fmla="*/ 44 h 86"/>
                <a:gd name="T16" fmla="*/ 14 w 40"/>
                <a:gd name="T17" fmla="*/ 24 h 86"/>
                <a:gd name="T18" fmla="*/ 0 w 40"/>
                <a:gd name="T19" fmla="*/ 6 h 86"/>
                <a:gd name="T20" fmla="*/ 9 w 4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86">
                  <a:moveTo>
                    <a:pt x="9" y="0"/>
                  </a:moveTo>
                  <a:lnTo>
                    <a:pt x="23" y="18"/>
                  </a:lnTo>
                  <a:lnTo>
                    <a:pt x="32" y="42"/>
                  </a:lnTo>
                  <a:lnTo>
                    <a:pt x="38" y="63"/>
                  </a:lnTo>
                  <a:lnTo>
                    <a:pt x="40" y="86"/>
                  </a:lnTo>
                  <a:lnTo>
                    <a:pt x="29" y="86"/>
                  </a:lnTo>
                  <a:lnTo>
                    <a:pt x="28" y="65"/>
                  </a:lnTo>
                  <a:lnTo>
                    <a:pt x="21" y="44"/>
                  </a:lnTo>
                  <a:lnTo>
                    <a:pt x="14" y="24"/>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5" name="Freeform 1701"/>
            <p:cNvSpPr>
              <a:spLocks/>
            </p:cNvSpPr>
            <p:nvPr/>
          </p:nvSpPr>
          <p:spPr bwMode="auto">
            <a:xfrm>
              <a:off x="4280" y="2011"/>
              <a:ext cx="5" cy="3"/>
            </a:xfrm>
            <a:custGeom>
              <a:avLst/>
              <a:gdLst>
                <a:gd name="T0" fmla="*/ 0 w 9"/>
                <a:gd name="T1" fmla="*/ 6 h 6"/>
                <a:gd name="T2" fmla="*/ 9 w 9"/>
                <a:gd name="T3" fmla="*/ 0 h 6"/>
                <a:gd name="T4" fmla="*/ 0 w 9"/>
                <a:gd name="T5" fmla="*/ 6 h 6"/>
              </a:gdLst>
              <a:ahLst/>
              <a:cxnLst>
                <a:cxn ang="0">
                  <a:pos x="T0" y="T1"/>
                </a:cxn>
                <a:cxn ang="0">
                  <a:pos x="T2" y="T3"/>
                </a:cxn>
                <a:cxn ang="0">
                  <a:pos x="T4" y="T5"/>
                </a:cxn>
              </a:cxnLst>
              <a:rect l="0" t="0" r="r" b="b"/>
              <a:pathLst>
                <a:path w="9" h="6">
                  <a:moveTo>
                    <a:pt x="0" y="6"/>
                  </a:moveTo>
                  <a:lnTo>
                    <a:pt x="9"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6" name="Freeform 1702"/>
            <p:cNvSpPr>
              <a:spLocks/>
            </p:cNvSpPr>
            <p:nvPr/>
          </p:nvSpPr>
          <p:spPr bwMode="auto">
            <a:xfrm>
              <a:off x="4292" y="2053"/>
              <a:ext cx="8" cy="8"/>
            </a:xfrm>
            <a:custGeom>
              <a:avLst/>
              <a:gdLst>
                <a:gd name="T0" fmla="*/ 15 w 15"/>
                <a:gd name="T1" fmla="*/ 2 h 16"/>
                <a:gd name="T2" fmla="*/ 4 w 15"/>
                <a:gd name="T3" fmla="*/ 0 h 16"/>
                <a:gd name="T4" fmla="*/ 0 w 15"/>
                <a:gd name="T5" fmla="*/ 14 h 16"/>
                <a:gd name="T6" fmla="*/ 10 w 15"/>
                <a:gd name="T7" fmla="*/ 16 h 16"/>
                <a:gd name="T8" fmla="*/ 15 w 15"/>
                <a:gd name="T9" fmla="*/ 2 h 16"/>
              </a:gdLst>
              <a:ahLst/>
              <a:cxnLst>
                <a:cxn ang="0">
                  <a:pos x="T0" y="T1"/>
                </a:cxn>
                <a:cxn ang="0">
                  <a:pos x="T2" y="T3"/>
                </a:cxn>
                <a:cxn ang="0">
                  <a:pos x="T4" y="T5"/>
                </a:cxn>
                <a:cxn ang="0">
                  <a:pos x="T6" y="T7"/>
                </a:cxn>
                <a:cxn ang="0">
                  <a:pos x="T8" y="T9"/>
                </a:cxn>
              </a:cxnLst>
              <a:rect l="0" t="0" r="r" b="b"/>
              <a:pathLst>
                <a:path w="15" h="16">
                  <a:moveTo>
                    <a:pt x="15" y="2"/>
                  </a:moveTo>
                  <a:lnTo>
                    <a:pt x="4" y="0"/>
                  </a:lnTo>
                  <a:lnTo>
                    <a:pt x="0" y="14"/>
                  </a:lnTo>
                  <a:lnTo>
                    <a:pt x="10" y="16"/>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7" name="Freeform 1703"/>
            <p:cNvSpPr>
              <a:spLocks/>
            </p:cNvSpPr>
            <p:nvPr/>
          </p:nvSpPr>
          <p:spPr bwMode="auto">
            <a:xfrm>
              <a:off x="4292" y="2060"/>
              <a:ext cx="6" cy="2"/>
            </a:xfrm>
            <a:custGeom>
              <a:avLst/>
              <a:gdLst>
                <a:gd name="T0" fmla="*/ 10 w 10"/>
                <a:gd name="T1" fmla="*/ 2 h 3"/>
                <a:gd name="T2" fmla="*/ 1 w 10"/>
                <a:gd name="T3" fmla="*/ 0 h 3"/>
                <a:gd name="T4" fmla="*/ 10 w 10"/>
                <a:gd name="T5" fmla="*/ 3 h 3"/>
                <a:gd name="T6" fmla="*/ 0 w 10"/>
                <a:gd name="T7" fmla="*/ 0 h 3"/>
                <a:gd name="T8" fmla="*/ 10 w 10"/>
                <a:gd name="T9" fmla="*/ 2 h 3"/>
              </a:gdLst>
              <a:ahLst/>
              <a:cxnLst>
                <a:cxn ang="0">
                  <a:pos x="T0" y="T1"/>
                </a:cxn>
                <a:cxn ang="0">
                  <a:pos x="T2" y="T3"/>
                </a:cxn>
                <a:cxn ang="0">
                  <a:pos x="T4" y="T5"/>
                </a:cxn>
                <a:cxn ang="0">
                  <a:pos x="T6" y="T7"/>
                </a:cxn>
                <a:cxn ang="0">
                  <a:pos x="T8" y="T9"/>
                </a:cxn>
              </a:cxnLst>
              <a:rect l="0" t="0" r="r" b="b"/>
              <a:pathLst>
                <a:path w="10" h="3">
                  <a:moveTo>
                    <a:pt x="10" y="2"/>
                  </a:moveTo>
                  <a:lnTo>
                    <a:pt x="1" y="0"/>
                  </a:lnTo>
                  <a:lnTo>
                    <a:pt x="10" y="3"/>
                  </a:lnTo>
                  <a:lnTo>
                    <a:pt x="0" y="0"/>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8" name="Freeform 1704"/>
            <p:cNvSpPr>
              <a:spLocks/>
            </p:cNvSpPr>
            <p:nvPr/>
          </p:nvSpPr>
          <p:spPr bwMode="auto">
            <a:xfrm>
              <a:off x="4466" y="2070"/>
              <a:ext cx="139" cy="59"/>
            </a:xfrm>
            <a:custGeom>
              <a:avLst/>
              <a:gdLst>
                <a:gd name="T0" fmla="*/ 279 w 279"/>
                <a:gd name="T1" fmla="*/ 0 h 117"/>
                <a:gd name="T2" fmla="*/ 261 w 279"/>
                <a:gd name="T3" fmla="*/ 13 h 117"/>
                <a:gd name="T4" fmla="*/ 252 w 279"/>
                <a:gd name="T5" fmla="*/ 21 h 117"/>
                <a:gd name="T6" fmla="*/ 243 w 279"/>
                <a:gd name="T7" fmla="*/ 28 h 117"/>
                <a:gd name="T8" fmla="*/ 234 w 279"/>
                <a:gd name="T9" fmla="*/ 34 h 117"/>
                <a:gd name="T10" fmla="*/ 223 w 279"/>
                <a:gd name="T11" fmla="*/ 39 h 117"/>
                <a:gd name="T12" fmla="*/ 212 w 279"/>
                <a:gd name="T13" fmla="*/ 43 h 117"/>
                <a:gd name="T14" fmla="*/ 200 w 279"/>
                <a:gd name="T15" fmla="*/ 45 h 117"/>
                <a:gd name="T16" fmla="*/ 184 w 279"/>
                <a:gd name="T17" fmla="*/ 46 h 117"/>
                <a:gd name="T18" fmla="*/ 167 w 279"/>
                <a:gd name="T19" fmla="*/ 48 h 117"/>
                <a:gd name="T20" fmla="*/ 158 w 279"/>
                <a:gd name="T21" fmla="*/ 48 h 117"/>
                <a:gd name="T22" fmla="*/ 149 w 279"/>
                <a:gd name="T23" fmla="*/ 49 h 117"/>
                <a:gd name="T24" fmla="*/ 142 w 279"/>
                <a:gd name="T25" fmla="*/ 52 h 117"/>
                <a:gd name="T26" fmla="*/ 134 w 279"/>
                <a:gd name="T27" fmla="*/ 54 h 117"/>
                <a:gd name="T28" fmla="*/ 117 w 279"/>
                <a:gd name="T29" fmla="*/ 63 h 117"/>
                <a:gd name="T30" fmla="*/ 101 w 279"/>
                <a:gd name="T31" fmla="*/ 72 h 117"/>
                <a:gd name="T32" fmla="*/ 69 w 279"/>
                <a:gd name="T33" fmla="*/ 91 h 117"/>
                <a:gd name="T34" fmla="*/ 52 w 279"/>
                <a:gd name="T35" fmla="*/ 101 h 117"/>
                <a:gd name="T36" fmla="*/ 36 w 279"/>
                <a:gd name="T37" fmla="*/ 108 h 117"/>
                <a:gd name="T38" fmla="*/ 18 w 279"/>
                <a:gd name="T39" fmla="*/ 114 h 117"/>
                <a:gd name="T40" fmla="*/ 9 w 279"/>
                <a:gd name="T41" fmla="*/ 116 h 117"/>
                <a:gd name="T42" fmla="*/ 0 w 279"/>
                <a:gd name="T43" fmla="*/ 117 h 117"/>
                <a:gd name="T44" fmla="*/ 7 w 279"/>
                <a:gd name="T45" fmla="*/ 116 h 117"/>
                <a:gd name="T46" fmla="*/ 13 w 279"/>
                <a:gd name="T47" fmla="*/ 114 h 117"/>
                <a:gd name="T48" fmla="*/ 28 w 279"/>
                <a:gd name="T49" fmla="*/ 116 h 117"/>
                <a:gd name="T50" fmla="*/ 36 w 279"/>
                <a:gd name="T51" fmla="*/ 116 h 117"/>
                <a:gd name="T52" fmla="*/ 42 w 279"/>
                <a:gd name="T53" fmla="*/ 114 h 117"/>
                <a:gd name="T54" fmla="*/ 49 w 279"/>
                <a:gd name="T55" fmla="*/ 113 h 117"/>
                <a:gd name="T56" fmla="*/ 55 w 279"/>
                <a:gd name="T57" fmla="*/ 110 h 117"/>
                <a:gd name="T58" fmla="*/ 66 w 279"/>
                <a:gd name="T59" fmla="*/ 102 h 117"/>
                <a:gd name="T60" fmla="*/ 78 w 279"/>
                <a:gd name="T61" fmla="*/ 96 h 117"/>
                <a:gd name="T62" fmla="*/ 102 w 279"/>
                <a:gd name="T63" fmla="*/ 84 h 117"/>
                <a:gd name="T64" fmla="*/ 125 w 279"/>
                <a:gd name="T65" fmla="*/ 73 h 117"/>
                <a:gd name="T66" fmla="*/ 149 w 279"/>
                <a:gd name="T67" fmla="*/ 66 h 117"/>
                <a:gd name="T68" fmla="*/ 173 w 279"/>
                <a:gd name="T69" fmla="*/ 58 h 117"/>
                <a:gd name="T70" fmla="*/ 197 w 279"/>
                <a:gd name="T71" fmla="*/ 54 h 117"/>
                <a:gd name="T72" fmla="*/ 223 w 279"/>
                <a:gd name="T73" fmla="*/ 51 h 117"/>
                <a:gd name="T74" fmla="*/ 249 w 279"/>
                <a:gd name="T75" fmla="*/ 49 h 117"/>
                <a:gd name="T76" fmla="*/ 279 w 279"/>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9" h="117">
                  <a:moveTo>
                    <a:pt x="279" y="0"/>
                  </a:moveTo>
                  <a:lnTo>
                    <a:pt x="261" y="13"/>
                  </a:lnTo>
                  <a:lnTo>
                    <a:pt x="252" y="21"/>
                  </a:lnTo>
                  <a:lnTo>
                    <a:pt x="243" y="28"/>
                  </a:lnTo>
                  <a:lnTo>
                    <a:pt x="234" y="34"/>
                  </a:lnTo>
                  <a:lnTo>
                    <a:pt x="223" y="39"/>
                  </a:lnTo>
                  <a:lnTo>
                    <a:pt x="212" y="43"/>
                  </a:lnTo>
                  <a:lnTo>
                    <a:pt x="200" y="45"/>
                  </a:lnTo>
                  <a:lnTo>
                    <a:pt x="184" y="46"/>
                  </a:lnTo>
                  <a:lnTo>
                    <a:pt x="167" y="48"/>
                  </a:lnTo>
                  <a:lnTo>
                    <a:pt x="158" y="48"/>
                  </a:lnTo>
                  <a:lnTo>
                    <a:pt x="149" y="49"/>
                  </a:lnTo>
                  <a:lnTo>
                    <a:pt x="142" y="52"/>
                  </a:lnTo>
                  <a:lnTo>
                    <a:pt x="134" y="54"/>
                  </a:lnTo>
                  <a:lnTo>
                    <a:pt x="117" y="63"/>
                  </a:lnTo>
                  <a:lnTo>
                    <a:pt x="101" y="72"/>
                  </a:lnTo>
                  <a:lnTo>
                    <a:pt x="69" y="91"/>
                  </a:lnTo>
                  <a:lnTo>
                    <a:pt x="52" y="101"/>
                  </a:lnTo>
                  <a:lnTo>
                    <a:pt x="36" y="108"/>
                  </a:lnTo>
                  <a:lnTo>
                    <a:pt x="18" y="114"/>
                  </a:lnTo>
                  <a:lnTo>
                    <a:pt x="9" y="116"/>
                  </a:lnTo>
                  <a:lnTo>
                    <a:pt x="0" y="117"/>
                  </a:lnTo>
                  <a:lnTo>
                    <a:pt x="7" y="116"/>
                  </a:lnTo>
                  <a:lnTo>
                    <a:pt x="13" y="114"/>
                  </a:lnTo>
                  <a:lnTo>
                    <a:pt x="28" y="116"/>
                  </a:lnTo>
                  <a:lnTo>
                    <a:pt x="36" y="116"/>
                  </a:lnTo>
                  <a:lnTo>
                    <a:pt x="42" y="114"/>
                  </a:lnTo>
                  <a:lnTo>
                    <a:pt x="49" y="113"/>
                  </a:lnTo>
                  <a:lnTo>
                    <a:pt x="55" y="110"/>
                  </a:lnTo>
                  <a:lnTo>
                    <a:pt x="66" y="102"/>
                  </a:lnTo>
                  <a:lnTo>
                    <a:pt x="78" y="96"/>
                  </a:lnTo>
                  <a:lnTo>
                    <a:pt x="102" y="84"/>
                  </a:lnTo>
                  <a:lnTo>
                    <a:pt x="125" y="73"/>
                  </a:lnTo>
                  <a:lnTo>
                    <a:pt x="149" y="66"/>
                  </a:lnTo>
                  <a:lnTo>
                    <a:pt x="173" y="58"/>
                  </a:lnTo>
                  <a:lnTo>
                    <a:pt x="197" y="54"/>
                  </a:lnTo>
                  <a:lnTo>
                    <a:pt x="223" y="51"/>
                  </a:lnTo>
                  <a:lnTo>
                    <a:pt x="249" y="49"/>
                  </a:lnTo>
                  <a:lnTo>
                    <a:pt x="2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09" name="Freeform 1705"/>
            <p:cNvSpPr>
              <a:spLocks/>
            </p:cNvSpPr>
            <p:nvPr/>
          </p:nvSpPr>
          <p:spPr bwMode="auto">
            <a:xfrm>
              <a:off x="4325" y="2275"/>
              <a:ext cx="127" cy="25"/>
            </a:xfrm>
            <a:custGeom>
              <a:avLst/>
              <a:gdLst>
                <a:gd name="T0" fmla="*/ 0 w 253"/>
                <a:gd name="T1" fmla="*/ 50 h 50"/>
                <a:gd name="T2" fmla="*/ 30 w 253"/>
                <a:gd name="T3" fmla="*/ 39 h 50"/>
                <a:gd name="T4" fmla="*/ 62 w 253"/>
                <a:gd name="T5" fmla="*/ 28 h 50"/>
                <a:gd name="T6" fmla="*/ 92 w 253"/>
                <a:gd name="T7" fmla="*/ 19 h 50"/>
                <a:gd name="T8" fmla="*/ 124 w 253"/>
                <a:gd name="T9" fmla="*/ 12 h 50"/>
                <a:gd name="T10" fmla="*/ 140 w 253"/>
                <a:gd name="T11" fmla="*/ 7 h 50"/>
                <a:gd name="T12" fmla="*/ 155 w 253"/>
                <a:gd name="T13" fmla="*/ 6 h 50"/>
                <a:gd name="T14" fmla="*/ 172 w 253"/>
                <a:gd name="T15" fmla="*/ 3 h 50"/>
                <a:gd name="T16" fmla="*/ 189 w 253"/>
                <a:gd name="T17" fmla="*/ 1 h 50"/>
                <a:gd name="T18" fmla="*/ 220 w 253"/>
                <a:gd name="T19" fmla="*/ 0 h 50"/>
                <a:gd name="T20" fmla="*/ 237 w 253"/>
                <a:gd name="T21" fmla="*/ 0 h 50"/>
                <a:gd name="T22" fmla="*/ 253 w 253"/>
                <a:gd name="T23" fmla="*/ 1 h 50"/>
                <a:gd name="T24" fmla="*/ 250 w 253"/>
                <a:gd name="T25" fmla="*/ 4 h 50"/>
                <a:gd name="T26" fmla="*/ 247 w 253"/>
                <a:gd name="T27" fmla="*/ 6 h 50"/>
                <a:gd name="T28" fmla="*/ 241 w 253"/>
                <a:gd name="T29" fmla="*/ 12 h 50"/>
                <a:gd name="T30" fmla="*/ 235 w 253"/>
                <a:gd name="T31" fmla="*/ 16 h 50"/>
                <a:gd name="T32" fmla="*/ 231 w 253"/>
                <a:gd name="T33" fmla="*/ 18 h 50"/>
                <a:gd name="T34" fmla="*/ 228 w 253"/>
                <a:gd name="T35" fmla="*/ 18 h 50"/>
                <a:gd name="T36" fmla="*/ 199 w 253"/>
                <a:gd name="T37" fmla="*/ 16 h 50"/>
                <a:gd name="T38" fmla="*/ 186 w 253"/>
                <a:gd name="T39" fmla="*/ 15 h 50"/>
                <a:gd name="T40" fmla="*/ 170 w 253"/>
                <a:gd name="T41" fmla="*/ 15 h 50"/>
                <a:gd name="T42" fmla="*/ 143 w 253"/>
                <a:gd name="T43" fmla="*/ 16 h 50"/>
                <a:gd name="T44" fmla="*/ 130 w 253"/>
                <a:gd name="T45" fmla="*/ 18 h 50"/>
                <a:gd name="T46" fmla="*/ 115 w 253"/>
                <a:gd name="T47" fmla="*/ 19 h 50"/>
                <a:gd name="T48" fmla="*/ 101 w 253"/>
                <a:gd name="T49" fmla="*/ 22 h 50"/>
                <a:gd name="T50" fmla="*/ 87 w 253"/>
                <a:gd name="T51" fmla="*/ 24 h 50"/>
                <a:gd name="T52" fmla="*/ 62 w 253"/>
                <a:gd name="T53" fmla="*/ 31 h 50"/>
                <a:gd name="T54" fmla="*/ 35 w 253"/>
                <a:gd name="T55" fmla="*/ 39 h 50"/>
                <a:gd name="T56" fmla="*/ 7 w 253"/>
                <a:gd name="T57" fmla="*/ 50 h 50"/>
                <a:gd name="T58" fmla="*/ 0 w 253"/>
                <a:gd name="T5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3" h="50">
                  <a:moveTo>
                    <a:pt x="0" y="50"/>
                  </a:moveTo>
                  <a:lnTo>
                    <a:pt x="30" y="39"/>
                  </a:lnTo>
                  <a:lnTo>
                    <a:pt x="62" y="28"/>
                  </a:lnTo>
                  <a:lnTo>
                    <a:pt x="92" y="19"/>
                  </a:lnTo>
                  <a:lnTo>
                    <a:pt x="124" y="12"/>
                  </a:lnTo>
                  <a:lnTo>
                    <a:pt x="140" y="7"/>
                  </a:lnTo>
                  <a:lnTo>
                    <a:pt x="155" y="6"/>
                  </a:lnTo>
                  <a:lnTo>
                    <a:pt x="172" y="3"/>
                  </a:lnTo>
                  <a:lnTo>
                    <a:pt x="189" y="1"/>
                  </a:lnTo>
                  <a:lnTo>
                    <a:pt x="220" y="0"/>
                  </a:lnTo>
                  <a:lnTo>
                    <a:pt x="237" y="0"/>
                  </a:lnTo>
                  <a:lnTo>
                    <a:pt x="253" y="1"/>
                  </a:lnTo>
                  <a:lnTo>
                    <a:pt x="250" y="4"/>
                  </a:lnTo>
                  <a:lnTo>
                    <a:pt x="247" y="6"/>
                  </a:lnTo>
                  <a:lnTo>
                    <a:pt x="241" y="12"/>
                  </a:lnTo>
                  <a:lnTo>
                    <a:pt x="235" y="16"/>
                  </a:lnTo>
                  <a:lnTo>
                    <a:pt x="231" y="18"/>
                  </a:lnTo>
                  <a:lnTo>
                    <a:pt x="228" y="18"/>
                  </a:lnTo>
                  <a:lnTo>
                    <a:pt x="199" y="16"/>
                  </a:lnTo>
                  <a:lnTo>
                    <a:pt x="186" y="15"/>
                  </a:lnTo>
                  <a:lnTo>
                    <a:pt x="170" y="15"/>
                  </a:lnTo>
                  <a:lnTo>
                    <a:pt x="143" y="16"/>
                  </a:lnTo>
                  <a:lnTo>
                    <a:pt x="130" y="18"/>
                  </a:lnTo>
                  <a:lnTo>
                    <a:pt x="115" y="19"/>
                  </a:lnTo>
                  <a:lnTo>
                    <a:pt x="101" y="22"/>
                  </a:lnTo>
                  <a:lnTo>
                    <a:pt x="87" y="24"/>
                  </a:lnTo>
                  <a:lnTo>
                    <a:pt x="62" y="31"/>
                  </a:lnTo>
                  <a:lnTo>
                    <a:pt x="35" y="39"/>
                  </a:lnTo>
                  <a:lnTo>
                    <a:pt x="7"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0" name="Freeform 1706"/>
            <p:cNvSpPr>
              <a:spLocks/>
            </p:cNvSpPr>
            <p:nvPr/>
          </p:nvSpPr>
          <p:spPr bwMode="auto">
            <a:xfrm>
              <a:off x="4325" y="2274"/>
              <a:ext cx="127" cy="29"/>
            </a:xfrm>
            <a:custGeom>
              <a:avLst/>
              <a:gdLst>
                <a:gd name="T0" fmla="*/ 0 w 255"/>
                <a:gd name="T1" fmla="*/ 48 h 59"/>
                <a:gd name="T2" fmla="*/ 64 w 255"/>
                <a:gd name="T3" fmla="*/ 27 h 59"/>
                <a:gd name="T4" fmla="*/ 126 w 255"/>
                <a:gd name="T5" fmla="*/ 9 h 59"/>
                <a:gd name="T6" fmla="*/ 191 w 255"/>
                <a:gd name="T7" fmla="*/ 0 h 59"/>
                <a:gd name="T8" fmla="*/ 255 w 255"/>
                <a:gd name="T9" fmla="*/ 0 h 59"/>
                <a:gd name="T10" fmla="*/ 255 w 255"/>
                <a:gd name="T11" fmla="*/ 10 h 59"/>
                <a:gd name="T12" fmla="*/ 191 w 255"/>
                <a:gd name="T13" fmla="*/ 10 h 59"/>
                <a:gd name="T14" fmla="*/ 127 w 255"/>
                <a:gd name="T15" fmla="*/ 19 h 59"/>
                <a:gd name="T16" fmla="*/ 65 w 255"/>
                <a:gd name="T17" fmla="*/ 37 h 59"/>
                <a:gd name="T18" fmla="*/ 2 w 255"/>
                <a:gd name="T19" fmla="*/ 59 h 59"/>
                <a:gd name="T20" fmla="*/ 0 w 255"/>
                <a:gd name="T21"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59">
                  <a:moveTo>
                    <a:pt x="0" y="48"/>
                  </a:moveTo>
                  <a:lnTo>
                    <a:pt x="64" y="27"/>
                  </a:lnTo>
                  <a:lnTo>
                    <a:pt x="126" y="9"/>
                  </a:lnTo>
                  <a:lnTo>
                    <a:pt x="191" y="0"/>
                  </a:lnTo>
                  <a:lnTo>
                    <a:pt x="255" y="0"/>
                  </a:lnTo>
                  <a:lnTo>
                    <a:pt x="255" y="10"/>
                  </a:lnTo>
                  <a:lnTo>
                    <a:pt x="191" y="10"/>
                  </a:lnTo>
                  <a:lnTo>
                    <a:pt x="127" y="19"/>
                  </a:lnTo>
                  <a:lnTo>
                    <a:pt x="65" y="37"/>
                  </a:lnTo>
                  <a:lnTo>
                    <a:pt x="2" y="59"/>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1" name="Freeform 1707"/>
            <p:cNvSpPr>
              <a:spLocks/>
            </p:cNvSpPr>
            <p:nvPr/>
          </p:nvSpPr>
          <p:spPr bwMode="auto">
            <a:xfrm>
              <a:off x="4439" y="2275"/>
              <a:ext cx="15" cy="12"/>
            </a:xfrm>
            <a:custGeom>
              <a:avLst/>
              <a:gdLst>
                <a:gd name="T0" fmla="*/ 30 w 30"/>
                <a:gd name="T1" fmla="*/ 8 h 24"/>
                <a:gd name="T2" fmla="*/ 18 w 30"/>
                <a:gd name="T3" fmla="*/ 18 h 24"/>
                <a:gd name="T4" fmla="*/ 11 w 30"/>
                <a:gd name="T5" fmla="*/ 23 h 24"/>
                <a:gd name="T6" fmla="*/ 3 w 30"/>
                <a:gd name="T7" fmla="*/ 24 h 24"/>
                <a:gd name="T8" fmla="*/ 0 w 30"/>
                <a:gd name="T9" fmla="*/ 15 h 24"/>
                <a:gd name="T10" fmla="*/ 6 w 30"/>
                <a:gd name="T11" fmla="*/ 14 h 24"/>
                <a:gd name="T12" fmla="*/ 11 w 30"/>
                <a:gd name="T13" fmla="*/ 11 h 24"/>
                <a:gd name="T14" fmla="*/ 23 w 30"/>
                <a:gd name="T15" fmla="*/ 0 h 24"/>
                <a:gd name="T16" fmla="*/ 30 w 30"/>
                <a:gd name="T1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4">
                  <a:moveTo>
                    <a:pt x="30" y="8"/>
                  </a:moveTo>
                  <a:lnTo>
                    <a:pt x="18" y="18"/>
                  </a:lnTo>
                  <a:lnTo>
                    <a:pt x="11" y="23"/>
                  </a:lnTo>
                  <a:lnTo>
                    <a:pt x="3" y="24"/>
                  </a:lnTo>
                  <a:lnTo>
                    <a:pt x="0" y="15"/>
                  </a:lnTo>
                  <a:lnTo>
                    <a:pt x="6" y="14"/>
                  </a:lnTo>
                  <a:lnTo>
                    <a:pt x="11" y="11"/>
                  </a:lnTo>
                  <a:lnTo>
                    <a:pt x="23" y="0"/>
                  </a:lnTo>
                  <a:lnTo>
                    <a:pt x="3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2" name="Freeform 1708"/>
            <p:cNvSpPr>
              <a:spLocks/>
            </p:cNvSpPr>
            <p:nvPr/>
          </p:nvSpPr>
          <p:spPr bwMode="auto">
            <a:xfrm>
              <a:off x="4450" y="2274"/>
              <a:ext cx="10" cy="5"/>
            </a:xfrm>
            <a:custGeom>
              <a:avLst/>
              <a:gdLst>
                <a:gd name="T0" fmla="*/ 4 w 20"/>
                <a:gd name="T1" fmla="*/ 0 h 10"/>
                <a:gd name="T2" fmla="*/ 20 w 20"/>
                <a:gd name="T3" fmla="*/ 0 h 10"/>
                <a:gd name="T4" fmla="*/ 7 w 20"/>
                <a:gd name="T5" fmla="*/ 9 h 10"/>
                <a:gd name="T6" fmla="*/ 0 w 20"/>
                <a:gd name="T7" fmla="*/ 1 h 10"/>
                <a:gd name="T8" fmla="*/ 4 w 20"/>
                <a:gd name="T9" fmla="*/ 10 h 10"/>
                <a:gd name="T10" fmla="*/ 4 w 20"/>
                <a:gd name="T11" fmla="*/ 0 h 10"/>
              </a:gdLst>
              <a:ahLst/>
              <a:cxnLst>
                <a:cxn ang="0">
                  <a:pos x="T0" y="T1"/>
                </a:cxn>
                <a:cxn ang="0">
                  <a:pos x="T2" y="T3"/>
                </a:cxn>
                <a:cxn ang="0">
                  <a:pos x="T4" y="T5"/>
                </a:cxn>
                <a:cxn ang="0">
                  <a:pos x="T6" y="T7"/>
                </a:cxn>
                <a:cxn ang="0">
                  <a:pos x="T8" y="T9"/>
                </a:cxn>
                <a:cxn ang="0">
                  <a:pos x="T10" y="T11"/>
                </a:cxn>
              </a:cxnLst>
              <a:rect l="0" t="0" r="r" b="b"/>
              <a:pathLst>
                <a:path w="20" h="10">
                  <a:moveTo>
                    <a:pt x="4" y="0"/>
                  </a:moveTo>
                  <a:lnTo>
                    <a:pt x="20" y="0"/>
                  </a:lnTo>
                  <a:lnTo>
                    <a:pt x="7" y="9"/>
                  </a:lnTo>
                  <a:lnTo>
                    <a:pt x="0" y="1"/>
                  </a:lnTo>
                  <a:lnTo>
                    <a:pt x="4" y="1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3" name="Freeform 1709"/>
            <p:cNvSpPr>
              <a:spLocks/>
            </p:cNvSpPr>
            <p:nvPr/>
          </p:nvSpPr>
          <p:spPr bwMode="auto">
            <a:xfrm>
              <a:off x="4328" y="2281"/>
              <a:ext cx="111" cy="22"/>
            </a:xfrm>
            <a:custGeom>
              <a:avLst/>
              <a:gdLst>
                <a:gd name="T0" fmla="*/ 224 w 224"/>
                <a:gd name="T1" fmla="*/ 12 h 44"/>
                <a:gd name="T2" fmla="*/ 166 w 224"/>
                <a:gd name="T3" fmla="*/ 11 h 44"/>
                <a:gd name="T4" fmla="*/ 112 w 224"/>
                <a:gd name="T5" fmla="*/ 14 h 44"/>
                <a:gd name="T6" fmla="*/ 58 w 224"/>
                <a:gd name="T7" fmla="*/ 26 h 44"/>
                <a:gd name="T8" fmla="*/ 5 w 224"/>
                <a:gd name="T9" fmla="*/ 44 h 44"/>
                <a:gd name="T10" fmla="*/ 0 w 224"/>
                <a:gd name="T11" fmla="*/ 35 h 44"/>
                <a:gd name="T12" fmla="*/ 53 w 224"/>
                <a:gd name="T13" fmla="*/ 17 h 44"/>
                <a:gd name="T14" fmla="*/ 109 w 224"/>
                <a:gd name="T15" fmla="*/ 5 h 44"/>
                <a:gd name="T16" fmla="*/ 166 w 224"/>
                <a:gd name="T17" fmla="*/ 0 h 44"/>
                <a:gd name="T18" fmla="*/ 224 w 224"/>
                <a:gd name="T19" fmla="*/ 3 h 44"/>
                <a:gd name="T20" fmla="*/ 224 w 224"/>
                <a:gd name="T21"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4">
                  <a:moveTo>
                    <a:pt x="224" y="12"/>
                  </a:moveTo>
                  <a:lnTo>
                    <a:pt x="166" y="11"/>
                  </a:lnTo>
                  <a:lnTo>
                    <a:pt x="112" y="14"/>
                  </a:lnTo>
                  <a:lnTo>
                    <a:pt x="58" y="26"/>
                  </a:lnTo>
                  <a:lnTo>
                    <a:pt x="5" y="44"/>
                  </a:lnTo>
                  <a:lnTo>
                    <a:pt x="0" y="35"/>
                  </a:lnTo>
                  <a:lnTo>
                    <a:pt x="53" y="17"/>
                  </a:lnTo>
                  <a:lnTo>
                    <a:pt x="109" y="5"/>
                  </a:lnTo>
                  <a:lnTo>
                    <a:pt x="166" y="0"/>
                  </a:lnTo>
                  <a:lnTo>
                    <a:pt x="224" y="3"/>
                  </a:lnTo>
                  <a:lnTo>
                    <a:pt x="2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4" name="Freeform 1710"/>
            <p:cNvSpPr>
              <a:spLocks/>
            </p:cNvSpPr>
            <p:nvPr/>
          </p:nvSpPr>
          <p:spPr bwMode="auto">
            <a:xfrm>
              <a:off x="4439" y="2282"/>
              <a:ext cx="1" cy="5"/>
            </a:xfrm>
            <a:custGeom>
              <a:avLst/>
              <a:gdLst>
                <a:gd name="T0" fmla="*/ 3 w 3"/>
                <a:gd name="T1" fmla="*/ 9 h 9"/>
                <a:gd name="T2" fmla="*/ 2 w 3"/>
                <a:gd name="T3" fmla="*/ 9 h 9"/>
                <a:gd name="T4" fmla="*/ 2 w 3"/>
                <a:gd name="T5" fmla="*/ 0 h 9"/>
                <a:gd name="T6" fmla="*/ 0 w 3"/>
                <a:gd name="T7" fmla="*/ 0 h 9"/>
                <a:gd name="T8" fmla="*/ 3 w 3"/>
                <a:gd name="T9" fmla="*/ 9 h 9"/>
              </a:gdLst>
              <a:ahLst/>
              <a:cxnLst>
                <a:cxn ang="0">
                  <a:pos x="T0" y="T1"/>
                </a:cxn>
                <a:cxn ang="0">
                  <a:pos x="T2" y="T3"/>
                </a:cxn>
                <a:cxn ang="0">
                  <a:pos x="T4" y="T5"/>
                </a:cxn>
                <a:cxn ang="0">
                  <a:pos x="T6" y="T7"/>
                </a:cxn>
                <a:cxn ang="0">
                  <a:pos x="T8" y="T9"/>
                </a:cxn>
              </a:cxnLst>
              <a:rect l="0" t="0" r="r" b="b"/>
              <a:pathLst>
                <a:path w="3" h="9">
                  <a:moveTo>
                    <a:pt x="3" y="9"/>
                  </a:moveTo>
                  <a:lnTo>
                    <a:pt x="2" y="9"/>
                  </a:lnTo>
                  <a:lnTo>
                    <a:pt x="2" y="0"/>
                  </a:lnTo>
                  <a:lnTo>
                    <a:pt x="0" y="0"/>
                  </a:lnTo>
                  <a:lnTo>
                    <a:pt x="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5" name="Freeform 1711"/>
            <p:cNvSpPr>
              <a:spLocks/>
            </p:cNvSpPr>
            <p:nvPr/>
          </p:nvSpPr>
          <p:spPr bwMode="auto">
            <a:xfrm>
              <a:off x="4328" y="2298"/>
              <a:ext cx="2" cy="5"/>
            </a:xfrm>
            <a:custGeom>
              <a:avLst/>
              <a:gdLst>
                <a:gd name="T0" fmla="*/ 5 w 5"/>
                <a:gd name="T1" fmla="*/ 9 h 11"/>
                <a:gd name="T2" fmla="*/ 3 w 5"/>
                <a:gd name="T3" fmla="*/ 11 h 11"/>
                <a:gd name="T4" fmla="*/ 3 w 5"/>
                <a:gd name="T5" fmla="*/ 0 h 11"/>
                <a:gd name="T6" fmla="*/ 0 w 5"/>
                <a:gd name="T7" fmla="*/ 0 h 11"/>
                <a:gd name="T8" fmla="*/ 5 w 5"/>
                <a:gd name="T9" fmla="*/ 9 h 11"/>
              </a:gdLst>
              <a:ahLst/>
              <a:cxnLst>
                <a:cxn ang="0">
                  <a:pos x="T0" y="T1"/>
                </a:cxn>
                <a:cxn ang="0">
                  <a:pos x="T2" y="T3"/>
                </a:cxn>
                <a:cxn ang="0">
                  <a:pos x="T4" y="T5"/>
                </a:cxn>
                <a:cxn ang="0">
                  <a:pos x="T6" y="T7"/>
                </a:cxn>
                <a:cxn ang="0">
                  <a:pos x="T8" y="T9"/>
                </a:cxn>
              </a:cxnLst>
              <a:rect l="0" t="0" r="r" b="b"/>
              <a:pathLst>
                <a:path w="5" h="11">
                  <a:moveTo>
                    <a:pt x="5" y="9"/>
                  </a:moveTo>
                  <a:lnTo>
                    <a:pt x="3" y="11"/>
                  </a:lnTo>
                  <a:lnTo>
                    <a:pt x="3" y="0"/>
                  </a:lnTo>
                  <a:lnTo>
                    <a:pt x="0" y="0"/>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6" name="Freeform 1712"/>
            <p:cNvSpPr>
              <a:spLocks/>
            </p:cNvSpPr>
            <p:nvPr/>
          </p:nvSpPr>
          <p:spPr bwMode="auto">
            <a:xfrm>
              <a:off x="4325" y="2298"/>
              <a:ext cx="1" cy="5"/>
            </a:xfrm>
            <a:custGeom>
              <a:avLst/>
              <a:gdLst>
                <a:gd name="T0" fmla="*/ 0 w 2"/>
                <a:gd name="T1" fmla="*/ 11 h 11"/>
                <a:gd name="T2" fmla="*/ 0 w 2"/>
                <a:gd name="T3" fmla="*/ 0 h 11"/>
                <a:gd name="T4" fmla="*/ 2 w 2"/>
                <a:gd name="T5" fmla="*/ 11 h 11"/>
                <a:gd name="T6" fmla="*/ 0 w 2"/>
                <a:gd name="T7" fmla="*/ 0 h 11"/>
                <a:gd name="T8" fmla="*/ 0 w 2"/>
                <a:gd name="T9" fmla="*/ 11 h 11"/>
              </a:gdLst>
              <a:ahLst/>
              <a:cxnLst>
                <a:cxn ang="0">
                  <a:pos x="T0" y="T1"/>
                </a:cxn>
                <a:cxn ang="0">
                  <a:pos x="T2" y="T3"/>
                </a:cxn>
                <a:cxn ang="0">
                  <a:pos x="T4" y="T5"/>
                </a:cxn>
                <a:cxn ang="0">
                  <a:pos x="T6" y="T7"/>
                </a:cxn>
                <a:cxn ang="0">
                  <a:pos x="T8" y="T9"/>
                </a:cxn>
              </a:cxnLst>
              <a:rect l="0" t="0" r="r" b="b"/>
              <a:pathLst>
                <a:path w="2" h="11">
                  <a:moveTo>
                    <a:pt x="0" y="11"/>
                  </a:moveTo>
                  <a:lnTo>
                    <a:pt x="0" y="0"/>
                  </a:lnTo>
                  <a:lnTo>
                    <a:pt x="2" y="11"/>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7" name="Freeform 1713"/>
            <p:cNvSpPr>
              <a:spLocks/>
            </p:cNvSpPr>
            <p:nvPr/>
          </p:nvSpPr>
          <p:spPr bwMode="auto">
            <a:xfrm>
              <a:off x="4502" y="2312"/>
              <a:ext cx="24" cy="67"/>
            </a:xfrm>
            <a:custGeom>
              <a:avLst/>
              <a:gdLst>
                <a:gd name="T0" fmla="*/ 38 w 48"/>
                <a:gd name="T1" fmla="*/ 0 h 134"/>
                <a:gd name="T2" fmla="*/ 35 w 48"/>
                <a:gd name="T3" fmla="*/ 9 h 134"/>
                <a:gd name="T4" fmla="*/ 32 w 48"/>
                <a:gd name="T5" fmla="*/ 17 h 134"/>
                <a:gd name="T6" fmla="*/ 26 w 48"/>
                <a:gd name="T7" fmla="*/ 33 h 134"/>
                <a:gd name="T8" fmla="*/ 11 w 48"/>
                <a:gd name="T9" fmla="*/ 66 h 134"/>
                <a:gd name="T10" fmla="*/ 5 w 48"/>
                <a:gd name="T11" fmla="*/ 83 h 134"/>
                <a:gd name="T12" fmla="*/ 3 w 48"/>
                <a:gd name="T13" fmla="*/ 91 h 134"/>
                <a:gd name="T14" fmla="*/ 2 w 48"/>
                <a:gd name="T15" fmla="*/ 100 h 134"/>
                <a:gd name="T16" fmla="*/ 0 w 48"/>
                <a:gd name="T17" fmla="*/ 107 h 134"/>
                <a:gd name="T18" fmla="*/ 0 w 48"/>
                <a:gd name="T19" fmla="*/ 116 h 134"/>
                <a:gd name="T20" fmla="*/ 0 w 48"/>
                <a:gd name="T21" fmla="*/ 125 h 134"/>
                <a:gd name="T22" fmla="*/ 2 w 48"/>
                <a:gd name="T23" fmla="*/ 134 h 134"/>
                <a:gd name="T24" fmla="*/ 5 w 48"/>
                <a:gd name="T25" fmla="*/ 125 h 134"/>
                <a:gd name="T26" fmla="*/ 6 w 48"/>
                <a:gd name="T27" fmla="*/ 116 h 134"/>
                <a:gd name="T28" fmla="*/ 12 w 48"/>
                <a:gd name="T29" fmla="*/ 100 h 134"/>
                <a:gd name="T30" fmla="*/ 18 w 48"/>
                <a:gd name="T31" fmla="*/ 86 h 134"/>
                <a:gd name="T32" fmla="*/ 24 w 48"/>
                <a:gd name="T33" fmla="*/ 72 h 134"/>
                <a:gd name="T34" fmla="*/ 38 w 48"/>
                <a:gd name="T35" fmla="*/ 47 h 134"/>
                <a:gd name="T36" fmla="*/ 44 w 48"/>
                <a:gd name="T37" fmla="*/ 35 h 134"/>
                <a:gd name="T38" fmla="*/ 48 w 48"/>
                <a:gd name="T39" fmla="*/ 21 h 134"/>
                <a:gd name="T40" fmla="*/ 38 w 48"/>
                <a:gd name="T4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34">
                  <a:moveTo>
                    <a:pt x="38" y="0"/>
                  </a:moveTo>
                  <a:lnTo>
                    <a:pt x="35" y="9"/>
                  </a:lnTo>
                  <a:lnTo>
                    <a:pt x="32" y="17"/>
                  </a:lnTo>
                  <a:lnTo>
                    <a:pt x="26" y="33"/>
                  </a:lnTo>
                  <a:lnTo>
                    <a:pt x="11" y="66"/>
                  </a:lnTo>
                  <a:lnTo>
                    <a:pt x="5" y="83"/>
                  </a:lnTo>
                  <a:lnTo>
                    <a:pt x="3" y="91"/>
                  </a:lnTo>
                  <a:lnTo>
                    <a:pt x="2" y="100"/>
                  </a:lnTo>
                  <a:lnTo>
                    <a:pt x="0" y="107"/>
                  </a:lnTo>
                  <a:lnTo>
                    <a:pt x="0" y="116"/>
                  </a:lnTo>
                  <a:lnTo>
                    <a:pt x="0" y="125"/>
                  </a:lnTo>
                  <a:lnTo>
                    <a:pt x="2" y="134"/>
                  </a:lnTo>
                  <a:lnTo>
                    <a:pt x="5" y="125"/>
                  </a:lnTo>
                  <a:lnTo>
                    <a:pt x="6" y="116"/>
                  </a:lnTo>
                  <a:lnTo>
                    <a:pt x="12" y="100"/>
                  </a:lnTo>
                  <a:lnTo>
                    <a:pt x="18" y="86"/>
                  </a:lnTo>
                  <a:lnTo>
                    <a:pt x="24" y="72"/>
                  </a:lnTo>
                  <a:lnTo>
                    <a:pt x="38" y="47"/>
                  </a:lnTo>
                  <a:lnTo>
                    <a:pt x="44" y="35"/>
                  </a:lnTo>
                  <a:lnTo>
                    <a:pt x="48" y="2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8" name="Freeform 1714"/>
            <p:cNvSpPr>
              <a:spLocks/>
            </p:cNvSpPr>
            <p:nvPr/>
          </p:nvSpPr>
          <p:spPr bwMode="auto">
            <a:xfrm>
              <a:off x="4453" y="2035"/>
              <a:ext cx="460" cy="359"/>
            </a:xfrm>
            <a:custGeom>
              <a:avLst/>
              <a:gdLst>
                <a:gd name="T0" fmla="*/ 80 w 919"/>
                <a:gd name="T1" fmla="*/ 520 h 717"/>
                <a:gd name="T2" fmla="*/ 104 w 919"/>
                <a:gd name="T3" fmla="*/ 488 h 717"/>
                <a:gd name="T4" fmla="*/ 137 w 919"/>
                <a:gd name="T5" fmla="*/ 460 h 717"/>
                <a:gd name="T6" fmla="*/ 190 w 919"/>
                <a:gd name="T7" fmla="*/ 419 h 717"/>
                <a:gd name="T8" fmla="*/ 235 w 919"/>
                <a:gd name="T9" fmla="*/ 372 h 717"/>
                <a:gd name="T10" fmla="*/ 291 w 919"/>
                <a:gd name="T11" fmla="*/ 302 h 717"/>
                <a:gd name="T12" fmla="*/ 315 w 919"/>
                <a:gd name="T13" fmla="*/ 262 h 717"/>
                <a:gd name="T14" fmla="*/ 347 w 919"/>
                <a:gd name="T15" fmla="*/ 225 h 717"/>
                <a:gd name="T16" fmla="*/ 383 w 919"/>
                <a:gd name="T17" fmla="*/ 184 h 717"/>
                <a:gd name="T18" fmla="*/ 415 w 919"/>
                <a:gd name="T19" fmla="*/ 157 h 717"/>
                <a:gd name="T20" fmla="*/ 450 w 919"/>
                <a:gd name="T21" fmla="*/ 134 h 717"/>
                <a:gd name="T22" fmla="*/ 495 w 919"/>
                <a:gd name="T23" fmla="*/ 112 h 717"/>
                <a:gd name="T24" fmla="*/ 534 w 919"/>
                <a:gd name="T25" fmla="*/ 100 h 717"/>
                <a:gd name="T26" fmla="*/ 596 w 919"/>
                <a:gd name="T27" fmla="*/ 89 h 717"/>
                <a:gd name="T28" fmla="*/ 640 w 919"/>
                <a:gd name="T29" fmla="*/ 89 h 717"/>
                <a:gd name="T30" fmla="*/ 688 w 919"/>
                <a:gd name="T31" fmla="*/ 95 h 717"/>
                <a:gd name="T32" fmla="*/ 736 w 919"/>
                <a:gd name="T33" fmla="*/ 106 h 717"/>
                <a:gd name="T34" fmla="*/ 818 w 919"/>
                <a:gd name="T35" fmla="*/ 136 h 717"/>
                <a:gd name="T36" fmla="*/ 860 w 919"/>
                <a:gd name="T37" fmla="*/ 145 h 717"/>
                <a:gd name="T38" fmla="*/ 892 w 919"/>
                <a:gd name="T39" fmla="*/ 148 h 717"/>
                <a:gd name="T40" fmla="*/ 909 w 919"/>
                <a:gd name="T41" fmla="*/ 145 h 717"/>
                <a:gd name="T42" fmla="*/ 916 w 919"/>
                <a:gd name="T43" fmla="*/ 137 h 717"/>
                <a:gd name="T44" fmla="*/ 918 w 919"/>
                <a:gd name="T45" fmla="*/ 121 h 717"/>
                <a:gd name="T46" fmla="*/ 906 w 919"/>
                <a:gd name="T47" fmla="*/ 110 h 717"/>
                <a:gd name="T48" fmla="*/ 865 w 919"/>
                <a:gd name="T49" fmla="*/ 103 h 717"/>
                <a:gd name="T50" fmla="*/ 815 w 919"/>
                <a:gd name="T51" fmla="*/ 101 h 717"/>
                <a:gd name="T52" fmla="*/ 789 w 919"/>
                <a:gd name="T53" fmla="*/ 95 h 717"/>
                <a:gd name="T54" fmla="*/ 749 w 919"/>
                <a:gd name="T55" fmla="*/ 79 h 717"/>
                <a:gd name="T56" fmla="*/ 699 w 919"/>
                <a:gd name="T57" fmla="*/ 62 h 717"/>
                <a:gd name="T58" fmla="*/ 647 w 919"/>
                <a:gd name="T59" fmla="*/ 53 h 717"/>
                <a:gd name="T60" fmla="*/ 542 w 919"/>
                <a:gd name="T61" fmla="*/ 49 h 717"/>
                <a:gd name="T62" fmla="*/ 487 w 919"/>
                <a:gd name="T63" fmla="*/ 52 h 717"/>
                <a:gd name="T64" fmla="*/ 456 w 919"/>
                <a:gd name="T65" fmla="*/ 38 h 717"/>
                <a:gd name="T66" fmla="*/ 423 w 919"/>
                <a:gd name="T67" fmla="*/ 11 h 717"/>
                <a:gd name="T68" fmla="*/ 415 w 919"/>
                <a:gd name="T69" fmla="*/ 3 h 717"/>
                <a:gd name="T70" fmla="*/ 406 w 919"/>
                <a:gd name="T71" fmla="*/ 18 h 717"/>
                <a:gd name="T72" fmla="*/ 409 w 919"/>
                <a:gd name="T73" fmla="*/ 26 h 717"/>
                <a:gd name="T74" fmla="*/ 429 w 919"/>
                <a:gd name="T75" fmla="*/ 42 h 717"/>
                <a:gd name="T76" fmla="*/ 475 w 919"/>
                <a:gd name="T77" fmla="*/ 70 h 717"/>
                <a:gd name="T78" fmla="*/ 480 w 919"/>
                <a:gd name="T79" fmla="*/ 79 h 717"/>
                <a:gd name="T80" fmla="*/ 430 w 919"/>
                <a:gd name="T81" fmla="*/ 109 h 717"/>
                <a:gd name="T82" fmla="*/ 386 w 919"/>
                <a:gd name="T83" fmla="*/ 143 h 717"/>
                <a:gd name="T84" fmla="*/ 324 w 919"/>
                <a:gd name="T85" fmla="*/ 205 h 717"/>
                <a:gd name="T86" fmla="*/ 272 w 919"/>
                <a:gd name="T87" fmla="*/ 273 h 717"/>
                <a:gd name="T88" fmla="*/ 223 w 919"/>
                <a:gd name="T89" fmla="*/ 339 h 717"/>
                <a:gd name="T90" fmla="*/ 189 w 919"/>
                <a:gd name="T91" fmla="*/ 377 h 717"/>
                <a:gd name="T92" fmla="*/ 109 w 919"/>
                <a:gd name="T93" fmla="*/ 449 h 717"/>
                <a:gd name="T94" fmla="*/ 72 w 919"/>
                <a:gd name="T95" fmla="*/ 490 h 717"/>
                <a:gd name="T96" fmla="*/ 51 w 919"/>
                <a:gd name="T97" fmla="*/ 521 h 717"/>
                <a:gd name="T98" fmla="*/ 23 w 919"/>
                <a:gd name="T99" fmla="*/ 592 h 717"/>
                <a:gd name="T100" fmla="*/ 6 w 919"/>
                <a:gd name="T101" fmla="*/ 642 h 717"/>
                <a:gd name="T102" fmla="*/ 0 w 919"/>
                <a:gd name="T103" fmla="*/ 674 h 717"/>
                <a:gd name="T104" fmla="*/ 5 w 919"/>
                <a:gd name="T105" fmla="*/ 717 h 717"/>
                <a:gd name="T106" fmla="*/ 14 w 919"/>
                <a:gd name="T107" fmla="*/ 716 h 717"/>
                <a:gd name="T108" fmla="*/ 38 w 919"/>
                <a:gd name="T109" fmla="*/ 621 h 717"/>
                <a:gd name="T110" fmla="*/ 65 w 919"/>
                <a:gd name="T111" fmla="*/ 54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9" h="717">
                  <a:moveTo>
                    <a:pt x="65" y="547"/>
                  </a:moveTo>
                  <a:lnTo>
                    <a:pt x="72" y="534"/>
                  </a:lnTo>
                  <a:lnTo>
                    <a:pt x="80" y="520"/>
                  </a:lnTo>
                  <a:lnTo>
                    <a:pt x="88" y="508"/>
                  </a:lnTo>
                  <a:lnTo>
                    <a:pt x="97" y="497"/>
                  </a:lnTo>
                  <a:lnTo>
                    <a:pt x="104" y="488"/>
                  </a:lnTo>
                  <a:lnTo>
                    <a:pt x="115" y="479"/>
                  </a:lnTo>
                  <a:lnTo>
                    <a:pt x="125" y="470"/>
                  </a:lnTo>
                  <a:lnTo>
                    <a:pt x="137" y="460"/>
                  </a:lnTo>
                  <a:lnTo>
                    <a:pt x="157" y="448"/>
                  </a:lnTo>
                  <a:lnTo>
                    <a:pt x="174" y="433"/>
                  </a:lnTo>
                  <a:lnTo>
                    <a:pt x="190" y="419"/>
                  </a:lnTo>
                  <a:lnTo>
                    <a:pt x="207" y="404"/>
                  </a:lnTo>
                  <a:lnTo>
                    <a:pt x="220" y="387"/>
                  </a:lnTo>
                  <a:lnTo>
                    <a:pt x="235" y="372"/>
                  </a:lnTo>
                  <a:lnTo>
                    <a:pt x="249" y="356"/>
                  </a:lnTo>
                  <a:lnTo>
                    <a:pt x="263" y="338"/>
                  </a:lnTo>
                  <a:lnTo>
                    <a:pt x="291" y="302"/>
                  </a:lnTo>
                  <a:lnTo>
                    <a:pt x="302" y="287"/>
                  </a:lnTo>
                  <a:lnTo>
                    <a:pt x="311" y="267"/>
                  </a:lnTo>
                  <a:lnTo>
                    <a:pt x="315" y="262"/>
                  </a:lnTo>
                  <a:lnTo>
                    <a:pt x="321" y="255"/>
                  </a:lnTo>
                  <a:lnTo>
                    <a:pt x="334" y="243"/>
                  </a:lnTo>
                  <a:lnTo>
                    <a:pt x="347" y="225"/>
                  </a:lnTo>
                  <a:lnTo>
                    <a:pt x="361" y="208"/>
                  </a:lnTo>
                  <a:lnTo>
                    <a:pt x="376" y="192"/>
                  </a:lnTo>
                  <a:lnTo>
                    <a:pt x="383" y="184"/>
                  </a:lnTo>
                  <a:lnTo>
                    <a:pt x="391" y="177"/>
                  </a:lnTo>
                  <a:lnTo>
                    <a:pt x="407" y="163"/>
                  </a:lnTo>
                  <a:lnTo>
                    <a:pt x="415" y="157"/>
                  </a:lnTo>
                  <a:lnTo>
                    <a:pt x="424" y="151"/>
                  </a:lnTo>
                  <a:lnTo>
                    <a:pt x="441" y="139"/>
                  </a:lnTo>
                  <a:lnTo>
                    <a:pt x="450" y="134"/>
                  </a:lnTo>
                  <a:lnTo>
                    <a:pt x="459" y="130"/>
                  </a:lnTo>
                  <a:lnTo>
                    <a:pt x="477" y="119"/>
                  </a:lnTo>
                  <a:lnTo>
                    <a:pt x="495" y="112"/>
                  </a:lnTo>
                  <a:lnTo>
                    <a:pt x="515" y="104"/>
                  </a:lnTo>
                  <a:lnTo>
                    <a:pt x="524" y="101"/>
                  </a:lnTo>
                  <a:lnTo>
                    <a:pt x="534" y="100"/>
                  </a:lnTo>
                  <a:lnTo>
                    <a:pt x="554" y="95"/>
                  </a:lnTo>
                  <a:lnTo>
                    <a:pt x="575" y="91"/>
                  </a:lnTo>
                  <a:lnTo>
                    <a:pt x="596" y="89"/>
                  </a:lnTo>
                  <a:lnTo>
                    <a:pt x="617" y="88"/>
                  </a:lnTo>
                  <a:lnTo>
                    <a:pt x="628" y="88"/>
                  </a:lnTo>
                  <a:lnTo>
                    <a:pt x="640" y="89"/>
                  </a:lnTo>
                  <a:lnTo>
                    <a:pt x="652" y="91"/>
                  </a:lnTo>
                  <a:lnTo>
                    <a:pt x="664" y="92"/>
                  </a:lnTo>
                  <a:lnTo>
                    <a:pt x="688" y="95"/>
                  </a:lnTo>
                  <a:lnTo>
                    <a:pt x="712" y="100"/>
                  </a:lnTo>
                  <a:lnTo>
                    <a:pt x="724" y="101"/>
                  </a:lnTo>
                  <a:lnTo>
                    <a:pt x="736" y="106"/>
                  </a:lnTo>
                  <a:lnTo>
                    <a:pt x="777" y="122"/>
                  </a:lnTo>
                  <a:lnTo>
                    <a:pt x="797" y="130"/>
                  </a:lnTo>
                  <a:lnTo>
                    <a:pt x="818" y="136"/>
                  </a:lnTo>
                  <a:lnTo>
                    <a:pt x="839" y="142"/>
                  </a:lnTo>
                  <a:lnTo>
                    <a:pt x="850" y="143"/>
                  </a:lnTo>
                  <a:lnTo>
                    <a:pt x="860" y="145"/>
                  </a:lnTo>
                  <a:lnTo>
                    <a:pt x="871" y="146"/>
                  </a:lnTo>
                  <a:lnTo>
                    <a:pt x="881" y="148"/>
                  </a:lnTo>
                  <a:lnTo>
                    <a:pt x="892" y="148"/>
                  </a:lnTo>
                  <a:lnTo>
                    <a:pt x="903" y="146"/>
                  </a:lnTo>
                  <a:lnTo>
                    <a:pt x="906" y="146"/>
                  </a:lnTo>
                  <a:lnTo>
                    <a:pt x="909" y="145"/>
                  </a:lnTo>
                  <a:lnTo>
                    <a:pt x="910" y="143"/>
                  </a:lnTo>
                  <a:lnTo>
                    <a:pt x="913" y="142"/>
                  </a:lnTo>
                  <a:lnTo>
                    <a:pt x="916" y="137"/>
                  </a:lnTo>
                  <a:lnTo>
                    <a:pt x="918" y="131"/>
                  </a:lnTo>
                  <a:lnTo>
                    <a:pt x="919" y="127"/>
                  </a:lnTo>
                  <a:lnTo>
                    <a:pt x="918" y="121"/>
                  </a:lnTo>
                  <a:lnTo>
                    <a:pt x="916" y="116"/>
                  </a:lnTo>
                  <a:lnTo>
                    <a:pt x="913" y="113"/>
                  </a:lnTo>
                  <a:lnTo>
                    <a:pt x="906" y="110"/>
                  </a:lnTo>
                  <a:lnTo>
                    <a:pt x="898" y="107"/>
                  </a:lnTo>
                  <a:lnTo>
                    <a:pt x="881" y="104"/>
                  </a:lnTo>
                  <a:lnTo>
                    <a:pt x="865" y="103"/>
                  </a:lnTo>
                  <a:lnTo>
                    <a:pt x="848" y="103"/>
                  </a:lnTo>
                  <a:lnTo>
                    <a:pt x="832" y="103"/>
                  </a:lnTo>
                  <a:lnTo>
                    <a:pt x="815" y="101"/>
                  </a:lnTo>
                  <a:lnTo>
                    <a:pt x="806" y="100"/>
                  </a:lnTo>
                  <a:lnTo>
                    <a:pt x="797" y="98"/>
                  </a:lnTo>
                  <a:lnTo>
                    <a:pt x="789" y="95"/>
                  </a:lnTo>
                  <a:lnTo>
                    <a:pt x="782" y="92"/>
                  </a:lnTo>
                  <a:lnTo>
                    <a:pt x="765" y="85"/>
                  </a:lnTo>
                  <a:lnTo>
                    <a:pt x="749" y="79"/>
                  </a:lnTo>
                  <a:lnTo>
                    <a:pt x="732" y="73"/>
                  </a:lnTo>
                  <a:lnTo>
                    <a:pt x="715" y="67"/>
                  </a:lnTo>
                  <a:lnTo>
                    <a:pt x="699" y="62"/>
                  </a:lnTo>
                  <a:lnTo>
                    <a:pt x="682" y="59"/>
                  </a:lnTo>
                  <a:lnTo>
                    <a:pt x="664" y="55"/>
                  </a:lnTo>
                  <a:lnTo>
                    <a:pt x="647" y="53"/>
                  </a:lnTo>
                  <a:lnTo>
                    <a:pt x="613" y="49"/>
                  </a:lnTo>
                  <a:lnTo>
                    <a:pt x="577" y="47"/>
                  </a:lnTo>
                  <a:lnTo>
                    <a:pt x="542" y="49"/>
                  </a:lnTo>
                  <a:lnTo>
                    <a:pt x="506" y="52"/>
                  </a:lnTo>
                  <a:lnTo>
                    <a:pt x="494" y="52"/>
                  </a:lnTo>
                  <a:lnTo>
                    <a:pt x="487" y="52"/>
                  </a:lnTo>
                  <a:lnTo>
                    <a:pt x="481" y="49"/>
                  </a:lnTo>
                  <a:lnTo>
                    <a:pt x="468" y="44"/>
                  </a:lnTo>
                  <a:lnTo>
                    <a:pt x="456" y="38"/>
                  </a:lnTo>
                  <a:lnTo>
                    <a:pt x="444" y="29"/>
                  </a:lnTo>
                  <a:lnTo>
                    <a:pt x="433" y="20"/>
                  </a:lnTo>
                  <a:lnTo>
                    <a:pt x="423" y="11"/>
                  </a:lnTo>
                  <a:lnTo>
                    <a:pt x="415" y="0"/>
                  </a:lnTo>
                  <a:lnTo>
                    <a:pt x="415" y="2"/>
                  </a:lnTo>
                  <a:lnTo>
                    <a:pt x="415" y="3"/>
                  </a:lnTo>
                  <a:lnTo>
                    <a:pt x="412" y="8"/>
                  </a:lnTo>
                  <a:lnTo>
                    <a:pt x="407" y="12"/>
                  </a:lnTo>
                  <a:lnTo>
                    <a:pt x="406" y="18"/>
                  </a:lnTo>
                  <a:lnTo>
                    <a:pt x="406" y="21"/>
                  </a:lnTo>
                  <a:lnTo>
                    <a:pt x="406" y="24"/>
                  </a:lnTo>
                  <a:lnTo>
                    <a:pt x="409" y="26"/>
                  </a:lnTo>
                  <a:lnTo>
                    <a:pt x="412" y="29"/>
                  </a:lnTo>
                  <a:lnTo>
                    <a:pt x="420" y="35"/>
                  </a:lnTo>
                  <a:lnTo>
                    <a:pt x="429" y="42"/>
                  </a:lnTo>
                  <a:lnTo>
                    <a:pt x="453" y="55"/>
                  </a:lnTo>
                  <a:lnTo>
                    <a:pt x="472" y="67"/>
                  </a:lnTo>
                  <a:lnTo>
                    <a:pt x="475" y="70"/>
                  </a:lnTo>
                  <a:lnTo>
                    <a:pt x="478" y="74"/>
                  </a:lnTo>
                  <a:lnTo>
                    <a:pt x="480" y="77"/>
                  </a:lnTo>
                  <a:lnTo>
                    <a:pt x="480" y="79"/>
                  </a:lnTo>
                  <a:lnTo>
                    <a:pt x="478" y="80"/>
                  </a:lnTo>
                  <a:lnTo>
                    <a:pt x="453" y="94"/>
                  </a:lnTo>
                  <a:lnTo>
                    <a:pt x="430" y="109"/>
                  </a:lnTo>
                  <a:lnTo>
                    <a:pt x="418" y="116"/>
                  </a:lnTo>
                  <a:lnTo>
                    <a:pt x="407" y="125"/>
                  </a:lnTo>
                  <a:lnTo>
                    <a:pt x="386" y="143"/>
                  </a:lnTo>
                  <a:lnTo>
                    <a:pt x="365" y="161"/>
                  </a:lnTo>
                  <a:lnTo>
                    <a:pt x="346" y="183"/>
                  </a:lnTo>
                  <a:lnTo>
                    <a:pt x="324" y="205"/>
                  </a:lnTo>
                  <a:lnTo>
                    <a:pt x="303" y="229"/>
                  </a:lnTo>
                  <a:lnTo>
                    <a:pt x="288" y="252"/>
                  </a:lnTo>
                  <a:lnTo>
                    <a:pt x="272" y="273"/>
                  </a:lnTo>
                  <a:lnTo>
                    <a:pt x="254" y="300"/>
                  </a:lnTo>
                  <a:lnTo>
                    <a:pt x="237" y="321"/>
                  </a:lnTo>
                  <a:lnTo>
                    <a:pt x="223" y="339"/>
                  </a:lnTo>
                  <a:lnTo>
                    <a:pt x="211" y="354"/>
                  </a:lnTo>
                  <a:lnTo>
                    <a:pt x="201" y="366"/>
                  </a:lnTo>
                  <a:lnTo>
                    <a:pt x="189" y="377"/>
                  </a:lnTo>
                  <a:lnTo>
                    <a:pt x="163" y="401"/>
                  </a:lnTo>
                  <a:lnTo>
                    <a:pt x="134" y="425"/>
                  </a:lnTo>
                  <a:lnTo>
                    <a:pt x="109" y="449"/>
                  </a:lnTo>
                  <a:lnTo>
                    <a:pt x="95" y="463"/>
                  </a:lnTo>
                  <a:lnTo>
                    <a:pt x="83" y="476"/>
                  </a:lnTo>
                  <a:lnTo>
                    <a:pt x="72" y="490"/>
                  </a:lnTo>
                  <a:lnTo>
                    <a:pt x="62" y="505"/>
                  </a:lnTo>
                  <a:lnTo>
                    <a:pt x="54" y="517"/>
                  </a:lnTo>
                  <a:lnTo>
                    <a:pt x="51" y="521"/>
                  </a:lnTo>
                  <a:lnTo>
                    <a:pt x="48" y="529"/>
                  </a:lnTo>
                  <a:lnTo>
                    <a:pt x="39" y="552"/>
                  </a:lnTo>
                  <a:lnTo>
                    <a:pt x="23" y="592"/>
                  </a:lnTo>
                  <a:lnTo>
                    <a:pt x="15" y="612"/>
                  </a:lnTo>
                  <a:lnTo>
                    <a:pt x="8" y="633"/>
                  </a:lnTo>
                  <a:lnTo>
                    <a:pt x="6" y="642"/>
                  </a:lnTo>
                  <a:lnTo>
                    <a:pt x="3" y="653"/>
                  </a:lnTo>
                  <a:lnTo>
                    <a:pt x="1" y="663"/>
                  </a:lnTo>
                  <a:lnTo>
                    <a:pt x="0" y="674"/>
                  </a:lnTo>
                  <a:lnTo>
                    <a:pt x="0" y="695"/>
                  </a:lnTo>
                  <a:lnTo>
                    <a:pt x="1" y="707"/>
                  </a:lnTo>
                  <a:lnTo>
                    <a:pt x="5" y="717"/>
                  </a:lnTo>
                  <a:lnTo>
                    <a:pt x="9" y="717"/>
                  </a:lnTo>
                  <a:lnTo>
                    <a:pt x="12" y="717"/>
                  </a:lnTo>
                  <a:lnTo>
                    <a:pt x="14" y="716"/>
                  </a:lnTo>
                  <a:lnTo>
                    <a:pt x="21" y="683"/>
                  </a:lnTo>
                  <a:lnTo>
                    <a:pt x="29" y="653"/>
                  </a:lnTo>
                  <a:lnTo>
                    <a:pt x="38" y="621"/>
                  </a:lnTo>
                  <a:lnTo>
                    <a:pt x="42" y="604"/>
                  </a:lnTo>
                  <a:lnTo>
                    <a:pt x="48" y="588"/>
                  </a:lnTo>
                  <a:lnTo>
                    <a:pt x="65" y="5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19" name="Freeform 1715"/>
            <p:cNvSpPr>
              <a:spLocks/>
            </p:cNvSpPr>
            <p:nvPr/>
          </p:nvSpPr>
          <p:spPr bwMode="auto">
            <a:xfrm>
              <a:off x="4318" y="2309"/>
              <a:ext cx="158" cy="128"/>
            </a:xfrm>
            <a:custGeom>
              <a:avLst/>
              <a:gdLst>
                <a:gd name="T0" fmla="*/ 315 w 315"/>
                <a:gd name="T1" fmla="*/ 0 h 256"/>
                <a:gd name="T2" fmla="*/ 308 w 315"/>
                <a:gd name="T3" fmla="*/ 9 h 256"/>
                <a:gd name="T4" fmla="*/ 299 w 315"/>
                <a:gd name="T5" fmla="*/ 16 h 256"/>
                <a:gd name="T6" fmla="*/ 290 w 315"/>
                <a:gd name="T7" fmla="*/ 22 h 256"/>
                <a:gd name="T8" fmla="*/ 284 w 315"/>
                <a:gd name="T9" fmla="*/ 25 h 256"/>
                <a:gd name="T10" fmla="*/ 279 w 315"/>
                <a:gd name="T11" fmla="*/ 27 h 256"/>
                <a:gd name="T12" fmla="*/ 220 w 315"/>
                <a:gd name="T13" fmla="*/ 46 h 256"/>
                <a:gd name="T14" fmla="*/ 193 w 315"/>
                <a:gd name="T15" fmla="*/ 55 h 256"/>
                <a:gd name="T16" fmla="*/ 176 w 315"/>
                <a:gd name="T17" fmla="*/ 60 h 256"/>
                <a:gd name="T18" fmla="*/ 160 w 315"/>
                <a:gd name="T19" fmla="*/ 63 h 256"/>
                <a:gd name="T20" fmla="*/ 148 w 315"/>
                <a:gd name="T21" fmla="*/ 64 h 256"/>
                <a:gd name="T22" fmla="*/ 133 w 315"/>
                <a:gd name="T23" fmla="*/ 69 h 256"/>
                <a:gd name="T24" fmla="*/ 122 w 315"/>
                <a:gd name="T25" fmla="*/ 70 h 256"/>
                <a:gd name="T26" fmla="*/ 112 w 315"/>
                <a:gd name="T27" fmla="*/ 75 h 256"/>
                <a:gd name="T28" fmla="*/ 101 w 315"/>
                <a:gd name="T29" fmla="*/ 81 h 256"/>
                <a:gd name="T30" fmla="*/ 89 w 315"/>
                <a:gd name="T31" fmla="*/ 87 h 256"/>
                <a:gd name="T32" fmla="*/ 80 w 315"/>
                <a:gd name="T33" fmla="*/ 95 h 256"/>
                <a:gd name="T34" fmla="*/ 71 w 315"/>
                <a:gd name="T35" fmla="*/ 102 h 256"/>
                <a:gd name="T36" fmla="*/ 62 w 315"/>
                <a:gd name="T37" fmla="*/ 110 h 256"/>
                <a:gd name="T38" fmla="*/ 59 w 315"/>
                <a:gd name="T39" fmla="*/ 114 h 256"/>
                <a:gd name="T40" fmla="*/ 56 w 315"/>
                <a:gd name="T41" fmla="*/ 119 h 256"/>
                <a:gd name="T42" fmla="*/ 48 w 315"/>
                <a:gd name="T43" fmla="*/ 131 h 256"/>
                <a:gd name="T44" fmla="*/ 42 w 315"/>
                <a:gd name="T45" fmla="*/ 140 h 256"/>
                <a:gd name="T46" fmla="*/ 39 w 315"/>
                <a:gd name="T47" fmla="*/ 147 h 256"/>
                <a:gd name="T48" fmla="*/ 36 w 315"/>
                <a:gd name="T49" fmla="*/ 155 h 256"/>
                <a:gd name="T50" fmla="*/ 32 w 315"/>
                <a:gd name="T51" fmla="*/ 170 h 256"/>
                <a:gd name="T52" fmla="*/ 21 w 315"/>
                <a:gd name="T53" fmla="*/ 195 h 256"/>
                <a:gd name="T54" fmla="*/ 16 w 315"/>
                <a:gd name="T55" fmla="*/ 209 h 256"/>
                <a:gd name="T56" fmla="*/ 10 w 315"/>
                <a:gd name="T57" fmla="*/ 227 h 256"/>
                <a:gd name="T58" fmla="*/ 6 w 315"/>
                <a:gd name="T59" fmla="*/ 244 h 256"/>
                <a:gd name="T60" fmla="*/ 3 w 315"/>
                <a:gd name="T61" fmla="*/ 251 h 256"/>
                <a:gd name="T62" fmla="*/ 0 w 315"/>
                <a:gd name="T63" fmla="*/ 256 h 256"/>
                <a:gd name="T64" fmla="*/ 12 w 315"/>
                <a:gd name="T65" fmla="*/ 233 h 256"/>
                <a:gd name="T66" fmla="*/ 24 w 315"/>
                <a:gd name="T67" fmla="*/ 207 h 256"/>
                <a:gd name="T68" fmla="*/ 36 w 315"/>
                <a:gd name="T69" fmla="*/ 182 h 256"/>
                <a:gd name="T70" fmla="*/ 50 w 315"/>
                <a:gd name="T71" fmla="*/ 156 h 256"/>
                <a:gd name="T72" fmla="*/ 66 w 315"/>
                <a:gd name="T73" fmla="*/ 132 h 256"/>
                <a:gd name="T74" fmla="*/ 74 w 315"/>
                <a:gd name="T75" fmla="*/ 122 h 256"/>
                <a:gd name="T76" fmla="*/ 83 w 315"/>
                <a:gd name="T77" fmla="*/ 113 h 256"/>
                <a:gd name="T78" fmla="*/ 92 w 315"/>
                <a:gd name="T79" fmla="*/ 104 h 256"/>
                <a:gd name="T80" fmla="*/ 98 w 315"/>
                <a:gd name="T81" fmla="*/ 99 h 256"/>
                <a:gd name="T82" fmla="*/ 102 w 315"/>
                <a:gd name="T83" fmla="*/ 96 h 256"/>
                <a:gd name="T84" fmla="*/ 113 w 315"/>
                <a:gd name="T85" fmla="*/ 90 h 256"/>
                <a:gd name="T86" fmla="*/ 125 w 315"/>
                <a:gd name="T87" fmla="*/ 85 h 256"/>
                <a:gd name="T88" fmla="*/ 149 w 315"/>
                <a:gd name="T89" fmla="*/ 78 h 256"/>
                <a:gd name="T90" fmla="*/ 172 w 315"/>
                <a:gd name="T91" fmla="*/ 72 h 256"/>
                <a:gd name="T92" fmla="*/ 217 w 315"/>
                <a:gd name="T93" fmla="*/ 64 h 256"/>
                <a:gd name="T94" fmla="*/ 238 w 315"/>
                <a:gd name="T95" fmla="*/ 60 h 256"/>
                <a:gd name="T96" fmla="*/ 250 w 315"/>
                <a:gd name="T97" fmla="*/ 57 h 256"/>
                <a:gd name="T98" fmla="*/ 261 w 315"/>
                <a:gd name="T99" fmla="*/ 52 h 256"/>
                <a:gd name="T100" fmla="*/ 271 w 315"/>
                <a:gd name="T101" fmla="*/ 49 h 256"/>
                <a:gd name="T102" fmla="*/ 284 w 315"/>
                <a:gd name="T103" fmla="*/ 45 h 256"/>
                <a:gd name="T104" fmla="*/ 294 w 315"/>
                <a:gd name="T105" fmla="*/ 39 h 256"/>
                <a:gd name="T106" fmla="*/ 306 w 315"/>
                <a:gd name="T107" fmla="*/ 33 h 256"/>
                <a:gd name="T108" fmla="*/ 315 w 315"/>
                <a:gd name="T10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 h="256">
                  <a:moveTo>
                    <a:pt x="315" y="0"/>
                  </a:moveTo>
                  <a:lnTo>
                    <a:pt x="308" y="9"/>
                  </a:lnTo>
                  <a:lnTo>
                    <a:pt x="299" y="16"/>
                  </a:lnTo>
                  <a:lnTo>
                    <a:pt x="290" y="22"/>
                  </a:lnTo>
                  <a:lnTo>
                    <a:pt x="284" y="25"/>
                  </a:lnTo>
                  <a:lnTo>
                    <a:pt x="279" y="27"/>
                  </a:lnTo>
                  <a:lnTo>
                    <a:pt x="220" y="46"/>
                  </a:lnTo>
                  <a:lnTo>
                    <a:pt x="193" y="55"/>
                  </a:lnTo>
                  <a:lnTo>
                    <a:pt x="176" y="60"/>
                  </a:lnTo>
                  <a:lnTo>
                    <a:pt x="160" y="63"/>
                  </a:lnTo>
                  <a:lnTo>
                    <a:pt x="148" y="64"/>
                  </a:lnTo>
                  <a:lnTo>
                    <a:pt x="133" y="69"/>
                  </a:lnTo>
                  <a:lnTo>
                    <a:pt x="122" y="70"/>
                  </a:lnTo>
                  <a:lnTo>
                    <a:pt x="112" y="75"/>
                  </a:lnTo>
                  <a:lnTo>
                    <a:pt x="101" y="81"/>
                  </a:lnTo>
                  <a:lnTo>
                    <a:pt x="89" y="87"/>
                  </a:lnTo>
                  <a:lnTo>
                    <a:pt x="80" y="95"/>
                  </a:lnTo>
                  <a:lnTo>
                    <a:pt x="71" y="102"/>
                  </a:lnTo>
                  <a:lnTo>
                    <a:pt x="62" y="110"/>
                  </a:lnTo>
                  <a:lnTo>
                    <a:pt x="59" y="114"/>
                  </a:lnTo>
                  <a:lnTo>
                    <a:pt x="56" y="119"/>
                  </a:lnTo>
                  <a:lnTo>
                    <a:pt x="48" y="131"/>
                  </a:lnTo>
                  <a:lnTo>
                    <a:pt x="42" y="140"/>
                  </a:lnTo>
                  <a:lnTo>
                    <a:pt x="39" y="147"/>
                  </a:lnTo>
                  <a:lnTo>
                    <a:pt x="36" y="155"/>
                  </a:lnTo>
                  <a:lnTo>
                    <a:pt x="32" y="170"/>
                  </a:lnTo>
                  <a:lnTo>
                    <a:pt x="21" y="195"/>
                  </a:lnTo>
                  <a:lnTo>
                    <a:pt x="16" y="209"/>
                  </a:lnTo>
                  <a:lnTo>
                    <a:pt x="10" y="227"/>
                  </a:lnTo>
                  <a:lnTo>
                    <a:pt x="6" y="244"/>
                  </a:lnTo>
                  <a:lnTo>
                    <a:pt x="3" y="251"/>
                  </a:lnTo>
                  <a:lnTo>
                    <a:pt x="0" y="256"/>
                  </a:lnTo>
                  <a:lnTo>
                    <a:pt x="12" y="233"/>
                  </a:lnTo>
                  <a:lnTo>
                    <a:pt x="24" y="207"/>
                  </a:lnTo>
                  <a:lnTo>
                    <a:pt x="36" y="182"/>
                  </a:lnTo>
                  <a:lnTo>
                    <a:pt x="50" y="156"/>
                  </a:lnTo>
                  <a:lnTo>
                    <a:pt x="66" y="132"/>
                  </a:lnTo>
                  <a:lnTo>
                    <a:pt x="74" y="122"/>
                  </a:lnTo>
                  <a:lnTo>
                    <a:pt x="83" y="113"/>
                  </a:lnTo>
                  <a:lnTo>
                    <a:pt x="92" y="104"/>
                  </a:lnTo>
                  <a:lnTo>
                    <a:pt x="98" y="99"/>
                  </a:lnTo>
                  <a:lnTo>
                    <a:pt x="102" y="96"/>
                  </a:lnTo>
                  <a:lnTo>
                    <a:pt x="113" y="90"/>
                  </a:lnTo>
                  <a:lnTo>
                    <a:pt x="125" y="85"/>
                  </a:lnTo>
                  <a:lnTo>
                    <a:pt x="149" y="78"/>
                  </a:lnTo>
                  <a:lnTo>
                    <a:pt x="172" y="72"/>
                  </a:lnTo>
                  <a:lnTo>
                    <a:pt x="217" y="64"/>
                  </a:lnTo>
                  <a:lnTo>
                    <a:pt x="238" y="60"/>
                  </a:lnTo>
                  <a:lnTo>
                    <a:pt x="250" y="57"/>
                  </a:lnTo>
                  <a:lnTo>
                    <a:pt x="261" y="52"/>
                  </a:lnTo>
                  <a:lnTo>
                    <a:pt x="271" y="49"/>
                  </a:lnTo>
                  <a:lnTo>
                    <a:pt x="284" y="45"/>
                  </a:lnTo>
                  <a:lnTo>
                    <a:pt x="294" y="39"/>
                  </a:lnTo>
                  <a:lnTo>
                    <a:pt x="306" y="33"/>
                  </a:lnTo>
                  <a:lnTo>
                    <a:pt x="3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0" name="Freeform 1716"/>
            <p:cNvSpPr>
              <a:spLocks/>
            </p:cNvSpPr>
            <p:nvPr/>
          </p:nvSpPr>
          <p:spPr bwMode="auto">
            <a:xfrm>
              <a:off x="4455" y="2308"/>
              <a:ext cx="22" cy="16"/>
            </a:xfrm>
            <a:custGeom>
              <a:avLst/>
              <a:gdLst>
                <a:gd name="T0" fmla="*/ 43 w 43"/>
                <a:gd name="T1" fmla="*/ 7 h 33"/>
                <a:gd name="T2" fmla="*/ 27 w 43"/>
                <a:gd name="T3" fmla="*/ 24 h 33"/>
                <a:gd name="T4" fmla="*/ 18 w 43"/>
                <a:gd name="T5" fmla="*/ 30 h 33"/>
                <a:gd name="T6" fmla="*/ 4 w 43"/>
                <a:gd name="T7" fmla="*/ 33 h 33"/>
                <a:gd name="T8" fmla="*/ 0 w 43"/>
                <a:gd name="T9" fmla="*/ 24 h 33"/>
                <a:gd name="T10" fmla="*/ 12 w 43"/>
                <a:gd name="T11" fmla="*/ 21 h 33"/>
                <a:gd name="T12" fmla="*/ 19 w 43"/>
                <a:gd name="T13" fmla="*/ 16 h 33"/>
                <a:gd name="T14" fmla="*/ 36 w 43"/>
                <a:gd name="T15" fmla="*/ 0 h 33"/>
                <a:gd name="T16" fmla="*/ 43 w 43"/>
                <a:gd name="T17"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3">
                  <a:moveTo>
                    <a:pt x="43" y="7"/>
                  </a:moveTo>
                  <a:lnTo>
                    <a:pt x="27" y="24"/>
                  </a:lnTo>
                  <a:lnTo>
                    <a:pt x="18" y="30"/>
                  </a:lnTo>
                  <a:lnTo>
                    <a:pt x="4" y="33"/>
                  </a:lnTo>
                  <a:lnTo>
                    <a:pt x="0" y="24"/>
                  </a:lnTo>
                  <a:lnTo>
                    <a:pt x="12" y="21"/>
                  </a:lnTo>
                  <a:lnTo>
                    <a:pt x="19" y="16"/>
                  </a:lnTo>
                  <a:lnTo>
                    <a:pt x="36" y="0"/>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1" name="Freeform 1717"/>
            <p:cNvSpPr>
              <a:spLocks/>
            </p:cNvSpPr>
            <p:nvPr/>
          </p:nvSpPr>
          <p:spPr bwMode="auto">
            <a:xfrm>
              <a:off x="4427" y="2320"/>
              <a:ext cx="31" cy="15"/>
            </a:xfrm>
            <a:custGeom>
              <a:avLst/>
              <a:gdLst>
                <a:gd name="T0" fmla="*/ 62 w 62"/>
                <a:gd name="T1" fmla="*/ 9 h 30"/>
                <a:gd name="T2" fmla="*/ 5 w 62"/>
                <a:gd name="T3" fmla="*/ 30 h 30"/>
                <a:gd name="T4" fmla="*/ 0 w 62"/>
                <a:gd name="T5" fmla="*/ 21 h 30"/>
                <a:gd name="T6" fmla="*/ 58 w 62"/>
                <a:gd name="T7" fmla="*/ 0 h 30"/>
                <a:gd name="T8" fmla="*/ 62 w 62"/>
                <a:gd name="T9" fmla="*/ 9 h 30"/>
              </a:gdLst>
              <a:ahLst/>
              <a:cxnLst>
                <a:cxn ang="0">
                  <a:pos x="T0" y="T1"/>
                </a:cxn>
                <a:cxn ang="0">
                  <a:pos x="T2" y="T3"/>
                </a:cxn>
                <a:cxn ang="0">
                  <a:pos x="T4" y="T5"/>
                </a:cxn>
                <a:cxn ang="0">
                  <a:pos x="T6" y="T7"/>
                </a:cxn>
                <a:cxn ang="0">
                  <a:pos x="T8" y="T9"/>
                </a:cxn>
              </a:cxnLst>
              <a:rect l="0" t="0" r="r" b="b"/>
              <a:pathLst>
                <a:path w="62" h="30">
                  <a:moveTo>
                    <a:pt x="62" y="9"/>
                  </a:moveTo>
                  <a:lnTo>
                    <a:pt x="5" y="30"/>
                  </a:lnTo>
                  <a:lnTo>
                    <a:pt x="0" y="21"/>
                  </a:lnTo>
                  <a:lnTo>
                    <a:pt x="58" y="0"/>
                  </a:lnTo>
                  <a:lnTo>
                    <a:pt x="6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2" name="Freeform 1718"/>
            <p:cNvSpPr>
              <a:spLocks/>
            </p:cNvSpPr>
            <p:nvPr/>
          </p:nvSpPr>
          <p:spPr bwMode="auto">
            <a:xfrm>
              <a:off x="4455" y="2320"/>
              <a:ext cx="3" cy="4"/>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lnTo>
                    <a:pt x="4"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3" name="Freeform 1719"/>
            <p:cNvSpPr>
              <a:spLocks/>
            </p:cNvSpPr>
            <p:nvPr/>
          </p:nvSpPr>
          <p:spPr bwMode="auto">
            <a:xfrm>
              <a:off x="4382" y="2330"/>
              <a:ext cx="47" cy="15"/>
            </a:xfrm>
            <a:custGeom>
              <a:avLst/>
              <a:gdLst>
                <a:gd name="T0" fmla="*/ 94 w 94"/>
                <a:gd name="T1" fmla="*/ 9 h 30"/>
                <a:gd name="T2" fmla="*/ 50 w 94"/>
                <a:gd name="T3" fmla="*/ 22 h 30"/>
                <a:gd name="T4" fmla="*/ 5 w 94"/>
                <a:gd name="T5" fmla="*/ 30 h 30"/>
                <a:gd name="T6" fmla="*/ 0 w 94"/>
                <a:gd name="T7" fmla="*/ 21 h 30"/>
                <a:gd name="T8" fmla="*/ 45 w 94"/>
                <a:gd name="T9" fmla="*/ 13 h 30"/>
                <a:gd name="T10" fmla="*/ 89 w 94"/>
                <a:gd name="T11" fmla="*/ 0 h 30"/>
                <a:gd name="T12" fmla="*/ 94 w 94"/>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94" h="30">
                  <a:moveTo>
                    <a:pt x="94" y="9"/>
                  </a:moveTo>
                  <a:lnTo>
                    <a:pt x="50" y="22"/>
                  </a:lnTo>
                  <a:lnTo>
                    <a:pt x="5" y="30"/>
                  </a:lnTo>
                  <a:lnTo>
                    <a:pt x="0" y="21"/>
                  </a:lnTo>
                  <a:lnTo>
                    <a:pt x="45" y="13"/>
                  </a:lnTo>
                  <a:lnTo>
                    <a:pt x="89" y="0"/>
                  </a:lnTo>
                  <a:lnTo>
                    <a:pt x="9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4" name="Freeform 1720"/>
            <p:cNvSpPr>
              <a:spLocks/>
            </p:cNvSpPr>
            <p:nvPr/>
          </p:nvSpPr>
          <p:spPr bwMode="auto">
            <a:xfrm>
              <a:off x="4427" y="2330"/>
              <a:ext cx="2" cy="5"/>
            </a:xfrm>
            <a:custGeom>
              <a:avLst/>
              <a:gdLst>
                <a:gd name="T0" fmla="*/ 5 w 5"/>
                <a:gd name="T1" fmla="*/ 9 h 9"/>
                <a:gd name="T2" fmla="*/ 0 w 5"/>
                <a:gd name="T3" fmla="*/ 0 h 9"/>
                <a:gd name="T4" fmla="*/ 5 w 5"/>
                <a:gd name="T5" fmla="*/ 9 h 9"/>
              </a:gdLst>
              <a:ahLst/>
              <a:cxnLst>
                <a:cxn ang="0">
                  <a:pos x="T0" y="T1"/>
                </a:cxn>
                <a:cxn ang="0">
                  <a:pos x="T2" y="T3"/>
                </a:cxn>
                <a:cxn ang="0">
                  <a:pos x="T4" y="T5"/>
                </a:cxn>
              </a:cxnLst>
              <a:rect l="0" t="0" r="r" b="b"/>
              <a:pathLst>
                <a:path w="5" h="9">
                  <a:moveTo>
                    <a:pt x="5" y="9"/>
                  </a:moveTo>
                  <a:lnTo>
                    <a:pt x="0" y="0"/>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5" name="Freeform 1721"/>
            <p:cNvSpPr>
              <a:spLocks/>
            </p:cNvSpPr>
            <p:nvPr/>
          </p:nvSpPr>
          <p:spPr bwMode="auto">
            <a:xfrm>
              <a:off x="4344" y="2341"/>
              <a:ext cx="40" cy="30"/>
            </a:xfrm>
            <a:custGeom>
              <a:avLst/>
              <a:gdLst>
                <a:gd name="T0" fmla="*/ 82 w 82"/>
                <a:gd name="T1" fmla="*/ 9 h 60"/>
                <a:gd name="T2" fmla="*/ 64 w 82"/>
                <a:gd name="T3" fmla="*/ 16 h 60"/>
                <a:gd name="T4" fmla="*/ 41 w 82"/>
                <a:gd name="T5" fmla="*/ 28 h 60"/>
                <a:gd name="T6" fmla="*/ 21 w 82"/>
                <a:gd name="T7" fmla="*/ 44 h 60"/>
                <a:gd name="T8" fmla="*/ 8 w 82"/>
                <a:gd name="T9" fmla="*/ 60 h 60"/>
                <a:gd name="T10" fmla="*/ 0 w 82"/>
                <a:gd name="T11" fmla="*/ 53 h 60"/>
                <a:gd name="T12" fmla="*/ 14 w 82"/>
                <a:gd name="T13" fmla="*/ 36 h 60"/>
                <a:gd name="T14" fmla="*/ 33 w 82"/>
                <a:gd name="T15" fmla="*/ 21 h 60"/>
                <a:gd name="T16" fmla="*/ 57 w 82"/>
                <a:gd name="T17" fmla="*/ 7 h 60"/>
                <a:gd name="T18" fmla="*/ 77 w 82"/>
                <a:gd name="T19" fmla="*/ 0 h 60"/>
                <a:gd name="T20" fmla="*/ 82 w 82"/>
                <a:gd name="T2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60">
                  <a:moveTo>
                    <a:pt x="82" y="9"/>
                  </a:moveTo>
                  <a:lnTo>
                    <a:pt x="64" y="16"/>
                  </a:lnTo>
                  <a:lnTo>
                    <a:pt x="41" y="28"/>
                  </a:lnTo>
                  <a:lnTo>
                    <a:pt x="21" y="44"/>
                  </a:lnTo>
                  <a:lnTo>
                    <a:pt x="8" y="60"/>
                  </a:lnTo>
                  <a:lnTo>
                    <a:pt x="0" y="53"/>
                  </a:lnTo>
                  <a:lnTo>
                    <a:pt x="14" y="36"/>
                  </a:lnTo>
                  <a:lnTo>
                    <a:pt x="33" y="21"/>
                  </a:lnTo>
                  <a:lnTo>
                    <a:pt x="57" y="7"/>
                  </a:lnTo>
                  <a:lnTo>
                    <a:pt x="77" y="0"/>
                  </a:lnTo>
                  <a:lnTo>
                    <a:pt x="8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6" name="Freeform 1722"/>
            <p:cNvSpPr>
              <a:spLocks/>
            </p:cNvSpPr>
            <p:nvPr/>
          </p:nvSpPr>
          <p:spPr bwMode="auto">
            <a:xfrm>
              <a:off x="4382" y="2341"/>
              <a:ext cx="2" cy="4"/>
            </a:xfrm>
            <a:custGeom>
              <a:avLst/>
              <a:gdLst>
                <a:gd name="T0" fmla="*/ 0 w 5"/>
                <a:gd name="T1" fmla="*/ 0 h 9"/>
                <a:gd name="T2" fmla="*/ 5 w 5"/>
                <a:gd name="T3" fmla="*/ 9 h 9"/>
                <a:gd name="T4" fmla="*/ 0 w 5"/>
                <a:gd name="T5" fmla="*/ 0 h 9"/>
              </a:gdLst>
              <a:ahLst/>
              <a:cxnLst>
                <a:cxn ang="0">
                  <a:pos x="T0" y="T1"/>
                </a:cxn>
                <a:cxn ang="0">
                  <a:pos x="T2" y="T3"/>
                </a:cxn>
                <a:cxn ang="0">
                  <a:pos x="T4" y="T5"/>
                </a:cxn>
              </a:cxnLst>
              <a:rect l="0" t="0" r="r" b="b"/>
              <a:pathLst>
                <a:path w="5" h="9">
                  <a:moveTo>
                    <a:pt x="0" y="0"/>
                  </a:moveTo>
                  <a:lnTo>
                    <a:pt x="5"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7" name="Freeform 1723"/>
            <p:cNvSpPr>
              <a:spLocks/>
            </p:cNvSpPr>
            <p:nvPr/>
          </p:nvSpPr>
          <p:spPr bwMode="auto">
            <a:xfrm>
              <a:off x="4325" y="2367"/>
              <a:ext cx="23" cy="40"/>
            </a:xfrm>
            <a:custGeom>
              <a:avLst/>
              <a:gdLst>
                <a:gd name="T0" fmla="*/ 45 w 45"/>
                <a:gd name="T1" fmla="*/ 6 h 79"/>
                <a:gd name="T2" fmla="*/ 32 w 45"/>
                <a:gd name="T3" fmla="*/ 27 h 79"/>
                <a:gd name="T4" fmla="*/ 26 w 45"/>
                <a:gd name="T5" fmla="*/ 39 h 79"/>
                <a:gd name="T6" fmla="*/ 10 w 45"/>
                <a:gd name="T7" fmla="*/ 79 h 79"/>
                <a:gd name="T8" fmla="*/ 0 w 45"/>
                <a:gd name="T9" fmla="*/ 78 h 79"/>
                <a:gd name="T10" fmla="*/ 15 w 45"/>
                <a:gd name="T11" fmla="*/ 37 h 79"/>
                <a:gd name="T12" fmla="*/ 23 w 45"/>
                <a:gd name="T13" fmla="*/ 21 h 79"/>
                <a:gd name="T14" fmla="*/ 36 w 45"/>
                <a:gd name="T15" fmla="*/ 0 h 79"/>
                <a:gd name="T16" fmla="*/ 45 w 45"/>
                <a:gd name="T17"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79">
                  <a:moveTo>
                    <a:pt x="45" y="6"/>
                  </a:moveTo>
                  <a:lnTo>
                    <a:pt x="32" y="27"/>
                  </a:lnTo>
                  <a:lnTo>
                    <a:pt x="26" y="39"/>
                  </a:lnTo>
                  <a:lnTo>
                    <a:pt x="10" y="79"/>
                  </a:lnTo>
                  <a:lnTo>
                    <a:pt x="0" y="78"/>
                  </a:lnTo>
                  <a:lnTo>
                    <a:pt x="15" y="37"/>
                  </a:lnTo>
                  <a:lnTo>
                    <a:pt x="23" y="21"/>
                  </a:lnTo>
                  <a:lnTo>
                    <a:pt x="36" y="0"/>
                  </a:lnTo>
                  <a:lnTo>
                    <a:pt x="4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8" name="Freeform 1724"/>
            <p:cNvSpPr>
              <a:spLocks/>
            </p:cNvSpPr>
            <p:nvPr/>
          </p:nvSpPr>
          <p:spPr bwMode="auto">
            <a:xfrm>
              <a:off x="4315" y="2406"/>
              <a:ext cx="16" cy="31"/>
            </a:xfrm>
            <a:custGeom>
              <a:avLst/>
              <a:gdLst>
                <a:gd name="T0" fmla="*/ 31 w 31"/>
                <a:gd name="T1" fmla="*/ 1 h 62"/>
                <a:gd name="T2" fmla="*/ 10 w 31"/>
                <a:gd name="T3" fmla="*/ 62 h 62"/>
                <a:gd name="T4" fmla="*/ 0 w 31"/>
                <a:gd name="T5" fmla="*/ 60 h 62"/>
                <a:gd name="T6" fmla="*/ 21 w 31"/>
                <a:gd name="T7" fmla="*/ 0 h 62"/>
                <a:gd name="T8" fmla="*/ 31 w 31"/>
                <a:gd name="T9" fmla="*/ 1 h 62"/>
              </a:gdLst>
              <a:ahLst/>
              <a:cxnLst>
                <a:cxn ang="0">
                  <a:pos x="T0" y="T1"/>
                </a:cxn>
                <a:cxn ang="0">
                  <a:pos x="T2" y="T3"/>
                </a:cxn>
                <a:cxn ang="0">
                  <a:pos x="T4" y="T5"/>
                </a:cxn>
                <a:cxn ang="0">
                  <a:pos x="T6" y="T7"/>
                </a:cxn>
                <a:cxn ang="0">
                  <a:pos x="T8" y="T9"/>
                </a:cxn>
              </a:cxnLst>
              <a:rect l="0" t="0" r="r" b="b"/>
              <a:pathLst>
                <a:path w="31" h="62">
                  <a:moveTo>
                    <a:pt x="31" y="1"/>
                  </a:moveTo>
                  <a:lnTo>
                    <a:pt x="10" y="62"/>
                  </a:lnTo>
                  <a:lnTo>
                    <a:pt x="0" y="60"/>
                  </a:lnTo>
                  <a:lnTo>
                    <a:pt x="21"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29" name="Freeform 1725"/>
            <p:cNvSpPr>
              <a:spLocks/>
            </p:cNvSpPr>
            <p:nvPr/>
          </p:nvSpPr>
          <p:spPr bwMode="auto">
            <a:xfrm>
              <a:off x="4325" y="2406"/>
              <a:ext cx="6" cy="1"/>
            </a:xfrm>
            <a:custGeom>
              <a:avLst/>
              <a:gdLst>
                <a:gd name="T0" fmla="*/ 0 w 10"/>
                <a:gd name="T1" fmla="*/ 0 h 1"/>
                <a:gd name="T2" fmla="*/ 10 w 10"/>
                <a:gd name="T3" fmla="*/ 1 h 1"/>
                <a:gd name="T4" fmla="*/ 0 w 10"/>
                <a:gd name="T5" fmla="*/ 0 h 1"/>
              </a:gdLst>
              <a:ahLst/>
              <a:cxnLst>
                <a:cxn ang="0">
                  <a:pos x="T0" y="T1"/>
                </a:cxn>
                <a:cxn ang="0">
                  <a:pos x="T2" y="T3"/>
                </a:cxn>
                <a:cxn ang="0">
                  <a:pos x="T4" y="T5"/>
                </a:cxn>
              </a:cxnLst>
              <a:rect l="0" t="0" r="r" b="b"/>
              <a:pathLst>
                <a:path w="10" h="1">
                  <a:moveTo>
                    <a:pt x="0" y="0"/>
                  </a:move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0" name="Freeform 1726"/>
            <p:cNvSpPr>
              <a:spLocks/>
            </p:cNvSpPr>
            <p:nvPr/>
          </p:nvSpPr>
          <p:spPr bwMode="auto">
            <a:xfrm>
              <a:off x="4316" y="2349"/>
              <a:ext cx="65" cy="90"/>
            </a:xfrm>
            <a:custGeom>
              <a:avLst/>
              <a:gdLst>
                <a:gd name="T0" fmla="*/ 0 w 132"/>
                <a:gd name="T1" fmla="*/ 174 h 180"/>
                <a:gd name="T2" fmla="*/ 24 w 132"/>
                <a:gd name="T3" fmla="*/ 125 h 180"/>
                <a:gd name="T4" fmla="*/ 50 w 132"/>
                <a:gd name="T5" fmla="*/ 74 h 180"/>
                <a:gd name="T6" fmla="*/ 67 w 132"/>
                <a:gd name="T7" fmla="*/ 50 h 180"/>
                <a:gd name="T8" fmla="*/ 83 w 132"/>
                <a:gd name="T9" fmla="*/ 29 h 180"/>
                <a:gd name="T10" fmla="*/ 104 w 132"/>
                <a:gd name="T11" fmla="*/ 12 h 180"/>
                <a:gd name="T12" fmla="*/ 115 w 132"/>
                <a:gd name="T13" fmla="*/ 5 h 180"/>
                <a:gd name="T14" fmla="*/ 127 w 132"/>
                <a:gd name="T15" fmla="*/ 0 h 180"/>
                <a:gd name="T16" fmla="*/ 132 w 132"/>
                <a:gd name="T17" fmla="*/ 9 h 180"/>
                <a:gd name="T18" fmla="*/ 120 w 132"/>
                <a:gd name="T19" fmla="*/ 14 h 180"/>
                <a:gd name="T20" fmla="*/ 110 w 132"/>
                <a:gd name="T21" fmla="*/ 22 h 180"/>
                <a:gd name="T22" fmla="*/ 91 w 132"/>
                <a:gd name="T23" fmla="*/ 37 h 180"/>
                <a:gd name="T24" fmla="*/ 74 w 132"/>
                <a:gd name="T25" fmla="*/ 58 h 180"/>
                <a:gd name="T26" fmla="*/ 59 w 132"/>
                <a:gd name="T27" fmla="*/ 80 h 180"/>
                <a:gd name="T28" fmla="*/ 33 w 132"/>
                <a:gd name="T29" fmla="*/ 131 h 180"/>
                <a:gd name="T30" fmla="*/ 9 w 132"/>
                <a:gd name="T31" fmla="*/ 180 h 180"/>
                <a:gd name="T32" fmla="*/ 0 w 132"/>
                <a:gd name="T33"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80">
                  <a:moveTo>
                    <a:pt x="0" y="174"/>
                  </a:moveTo>
                  <a:lnTo>
                    <a:pt x="24" y="125"/>
                  </a:lnTo>
                  <a:lnTo>
                    <a:pt x="50" y="74"/>
                  </a:lnTo>
                  <a:lnTo>
                    <a:pt x="67" y="50"/>
                  </a:lnTo>
                  <a:lnTo>
                    <a:pt x="83" y="29"/>
                  </a:lnTo>
                  <a:lnTo>
                    <a:pt x="104" y="12"/>
                  </a:lnTo>
                  <a:lnTo>
                    <a:pt x="115" y="5"/>
                  </a:lnTo>
                  <a:lnTo>
                    <a:pt x="127" y="0"/>
                  </a:lnTo>
                  <a:lnTo>
                    <a:pt x="132" y="9"/>
                  </a:lnTo>
                  <a:lnTo>
                    <a:pt x="120" y="14"/>
                  </a:lnTo>
                  <a:lnTo>
                    <a:pt x="110" y="22"/>
                  </a:lnTo>
                  <a:lnTo>
                    <a:pt x="91" y="37"/>
                  </a:lnTo>
                  <a:lnTo>
                    <a:pt x="74" y="58"/>
                  </a:lnTo>
                  <a:lnTo>
                    <a:pt x="59" y="80"/>
                  </a:lnTo>
                  <a:lnTo>
                    <a:pt x="33" y="131"/>
                  </a:lnTo>
                  <a:lnTo>
                    <a:pt x="9" y="180"/>
                  </a:lnTo>
                  <a:lnTo>
                    <a:pt x="0"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1" name="Freeform 1727"/>
            <p:cNvSpPr>
              <a:spLocks/>
            </p:cNvSpPr>
            <p:nvPr/>
          </p:nvSpPr>
          <p:spPr bwMode="auto">
            <a:xfrm>
              <a:off x="4315" y="2436"/>
              <a:ext cx="5" cy="3"/>
            </a:xfrm>
            <a:custGeom>
              <a:avLst/>
              <a:gdLst>
                <a:gd name="T0" fmla="*/ 0 w 10"/>
                <a:gd name="T1" fmla="*/ 1 h 6"/>
                <a:gd name="T2" fmla="*/ 10 w 10"/>
                <a:gd name="T3" fmla="*/ 6 h 6"/>
                <a:gd name="T4" fmla="*/ 1 w 10"/>
                <a:gd name="T5" fmla="*/ 0 h 6"/>
                <a:gd name="T6" fmla="*/ 10 w 10"/>
                <a:gd name="T7" fmla="*/ 3 h 6"/>
                <a:gd name="T8" fmla="*/ 0 w 10"/>
                <a:gd name="T9" fmla="*/ 1 h 6"/>
              </a:gdLst>
              <a:ahLst/>
              <a:cxnLst>
                <a:cxn ang="0">
                  <a:pos x="T0" y="T1"/>
                </a:cxn>
                <a:cxn ang="0">
                  <a:pos x="T2" y="T3"/>
                </a:cxn>
                <a:cxn ang="0">
                  <a:pos x="T4" y="T5"/>
                </a:cxn>
                <a:cxn ang="0">
                  <a:pos x="T6" y="T7"/>
                </a:cxn>
                <a:cxn ang="0">
                  <a:pos x="T8" y="T9"/>
                </a:cxn>
              </a:cxnLst>
              <a:rect l="0" t="0" r="r" b="b"/>
              <a:pathLst>
                <a:path w="10" h="6">
                  <a:moveTo>
                    <a:pt x="0" y="1"/>
                  </a:moveTo>
                  <a:lnTo>
                    <a:pt x="10" y="6"/>
                  </a:lnTo>
                  <a:lnTo>
                    <a:pt x="1" y="0"/>
                  </a:lnTo>
                  <a:lnTo>
                    <a:pt x="1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2" name="Freeform 1728"/>
            <p:cNvSpPr>
              <a:spLocks/>
            </p:cNvSpPr>
            <p:nvPr/>
          </p:nvSpPr>
          <p:spPr bwMode="auto">
            <a:xfrm>
              <a:off x="4381" y="2324"/>
              <a:ext cx="92" cy="30"/>
            </a:xfrm>
            <a:custGeom>
              <a:avLst/>
              <a:gdLst>
                <a:gd name="T0" fmla="*/ 0 w 184"/>
                <a:gd name="T1" fmla="*/ 51 h 62"/>
                <a:gd name="T2" fmla="*/ 24 w 184"/>
                <a:gd name="T3" fmla="*/ 45 h 62"/>
                <a:gd name="T4" fmla="*/ 47 w 184"/>
                <a:gd name="T5" fmla="*/ 39 h 62"/>
                <a:gd name="T6" fmla="*/ 92 w 184"/>
                <a:gd name="T7" fmla="*/ 32 h 62"/>
                <a:gd name="T8" fmla="*/ 136 w 184"/>
                <a:gd name="T9" fmla="*/ 20 h 62"/>
                <a:gd name="T10" fmla="*/ 156 w 184"/>
                <a:gd name="T11" fmla="*/ 12 h 62"/>
                <a:gd name="T12" fmla="*/ 178 w 184"/>
                <a:gd name="T13" fmla="*/ 0 h 62"/>
                <a:gd name="T14" fmla="*/ 184 w 184"/>
                <a:gd name="T15" fmla="*/ 9 h 62"/>
                <a:gd name="T16" fmla="*/ 160 w 184"/>
                <a:gd name="T17" fmla="*/ 21 h 62"/>
                <a:gd name="T18" fmla="*/ 137 w 184"/>
                <a:gd name="T19" fmla="*/ 30 h 62"/>
                <a:gd name="T20" fmla="*/ 94 w 184"/>
                <a:gd name="T21" fmla="*/ 42 h 62"/>
                <a:gd name="T22" fmla="*/ 48 w 184"/>
                <a:gd name="T23" fmla="*/ 50 h 62"/>
                <a:gd name="T24" fmla="*/ 26 w 184"/>
                <a:gd name="T25" fmla="*/ 56 h 62"/>
                <a:gd name="T26" fmla="*/ 2 w 184"/>
                <a:gd name="T27" fmla="*/ 62 h 62"/>
                <a:gd name="T28" fmla="*/ 0 w 184"/>
                <a:gd name="T29"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4" h="62">
                  <a:moveTo>
                    <a:pt x="0" y="51"/>
                  </a:moveTo>
                  <a:lnTo>
                    <a:pt x="24" y="45"/>
                  </a:lnTo>
                  <a:lnTo>
                    <a:pt x="47" y="39"/>
                  </a:lnTo>
                  <a:lnTo>
                    <a:pt x="92" y="32"/>
                  </a:lnTo>
                  <a:lnTo>
                    <a:pt x="136" y="20"/>
                  </a:lnTo>
                  <a:lnTo>
                    <a:pt x="156" y="12"/>
                  </a:lnTo>
                  <a:lnTo>
                    <a:pt x="178" y="0"/>
                  </a:lnTo>
                  <a:lnTo>
                    <a:pt x="184" y="9"/>
                  </a:lnTo>
                  <a:lnTo>
                    <a:pt x="160" y="21"/>
                  </a:lnTo>
                  <a:lnTo>
                    <a:pt x="137" y="30"/>
                  </a:lnTo>
                  <a:lnTo>
                    <a:pt x="94" y="42"/>
                  </a:lnTo>
                  <a:lnTo>
                    <a:pt x="48" y="50"/>
                  </a:lnTo>
                  <a:lnTo>
                    <a:pt x="26" y="56"/>
                  </a:lnTo>
                  <a:lnTo>
                    <a:pt x="2" y="62"/>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3" name="Freeform 1729"/>
            <p:cNvSpPr>
              <a:spLocks/>
            </p:cNvSpPr>
            <p:nvPr/>
          </p:nvSpPr>
          <p:spPr bwMode="auto">
            <a:xfrm>
              <a:off x="4375" y="2349"/>
              <a:ext cx="6" cy="5"/>
            </a:xfrm>
            <a:custGeom>
              <a:avLst/>
              <a:gdLst>
                <a:gd name="T0" fmla="*/ 7 w 12"/>
                <a:gd name="T1" fmla="*/ 0 h 11"/>
                <a:gd name="T2" fmla="*/ 0 w 12"/>
                <a:gd name="T3" fmla="*/ 3 h 11"/>
                <a:gd name="T4" fmla="*/ 10 w 12"/>
                <a:gd name="T5" fmla="*/ 0 h 11"/>
                <a:gd name="T6" fmla="*/ 12 w 12"/>
                <a:gd name="T7" fmla="*/ 11 h 11"/>
                <a:gd name="T8" fmla="*/ 12 w 12"/>
                <a:gd name="T9" fmla="*/ 9 h 11"/>
                <a:gd name="T10" fmla="*/ 7 w 12"/>
                <a:gd name="T11" fmla="*/ 0 h 11"/>
              </a:gdLst>
              <a:ahLst/>
              <a:cxnLst>
                <a:cxn ang="0">
                  <a:pos x="T0" y="T1"/>
                </a:cxn>
                <a:cxn ang="0">
                  <a:pos x="T2" y="T3"/>
                </a:cxn>
                <a:cxn ang="0">
                  <a:pos x="T4" y="T5"/>
                </a:cxn>
                <a:cxn ang="0">
                  <a:pos x="T6" y="T7"/>
                </a:cxn>
                <a:cxn ang="0">
                  <a:pos x="T8" y="T9"/>
                </a:cxn>
                <a:cxn ang="0">
                  <a:pos x="T10" y="T11"/>
                </a:cxn>
              </a:cxnLst>
              <a:rect l="0" t="0" r="r" b="b"/>
              <a:pathLst>
                <a:path w="12" h="11">
                  <a:moveTo>
                    <a:pt x="7" y="0"/>
                  </a:moveTo>
                  <a:lnTo>
                    <a:pt x="0" y="3"/>
                  </a:lnTo>
                  <a:lnTo>
                    <a:pt x="10" y="0"/>
                  </a:lnTo>
                  <a:lnTo>
                    <a:pt x="12" y="11"/>
                  </a:lnTo>
                  <a:lnTo>
                    <a:pt x="12" y="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4" name="Freeform 1730"/>
            <p:cNvSpPr>
              <a:spLocks/>
            </p:cNvSpPr>
            <p:nvPr/>
          </p:nvSpPr>
          <p:spPr bwMode="auto">
            <a:xfrm>
              <a:off x="4469" y="2309"/>
              <a:ext cx="9" cy="18"/>
            </a:xfrm>
            <a:custGeom>
              <a:avLst/>
              <a:gdLst>
                <a:gd name="T0" fmla="*/ 0 w 18"/>
                <a:gd name="T1" fmla="*/ 33 h 38"/>
                <a:gd name="T2" fmla="*/ 9 w 18"/>
                <a:gd name="T3" fmla="*/ 38 h 38"/>
                <a:gd name="T4" fmla="*/ 18 w 18"/>
                <a:gd name="T5" fmla="*/ 5 h 38"/>
                <a:gd name="T6" fmla="*/ 9 w 18"/>
                <a:gd name="T7" fmla="*/ 0 h 38"/>
                <a:gd name="T8" fmla="*/ 0 w 18"/>
                <a:gd name="T9" fmla="*/ 33 h 38"/>
              </a:gdLst>
              <a:ahLst/>
              <a:cxnLst>
                <a:cxn ang="0">
                  <a:pos x="T0" y="T1"/>
                </a:cxn>
                <a:cxn ang="0">
                  <a:pos x="T2" y="T3"/>
                </a:cxn>
                <a:cxn ang="0">
                  <a:pos x="T4" y="T5"/>
                </a:cxn>
                <a:cxn ang="0">
                  <a:pos x="T6" y="T7"/>
                </a:cxn>
                <a:cxn ang="0">
                  <a:pos x="T8" y="T9"/>
                </a:cxn>
              </a:cxnLst>
              <a:rect l="0" t="0" r="r" b="b"/>
              <a:pathLst>
                <a:path w="18" h="38">
                  <a:moveTo>
                    <a:pt x="0" y="33"/>
                  </a:moveTo>
                  <a:lnTo>
                    <a:pt x="9" y="38"/>
                  </a:lnTo>
                  <a:lnTo>
                    <a:pt x="18" y="5"/>
                  </a:lnTo>
                  <a:lnTo>
                    <a:pt x="9" y="0"/>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5" name="Freeform 1731"/>
            <p:cNvSpPr>
              <a:spLocks/>
            </p:cNvSpPr>
            <p:nvPr/>
          </p:nvSpPr>
          <p:spPr bwMode="auto">
            <a:xfrm>
              <a:off x="4469" y="2324"/>
              <a:ext cx="4" cy="4"/>
            </a:xfrm>
            <a:custGeom>
              <a:avLst/>
              <a:gdLst>
                <a:gd name="T0" fmla="*/ 7 w 9"/>
                <a:gd name="T1" fmla="*/ 9 h 9"/>
                <a:gd name="T2" fmla="*/ 9 w 9"/>
                <a:gd name="T3" fmla="*/ 8 h 9"/>
                <a:gd name="T4" fmla="*/ 0 w 9"/>
                <a:gd name="T5" fmla="*/ 3 h 9"/>
                <a:gd name="T6" fmla="*/ 1 w 9"/>
                <a:gd name="T7" fmla="*/ 0 h 9"/>
                <a:gd name="T8" fmla="*/ 7 w 9"/>
                <a:gd name="T9" fmla="*/ 9 h 9"/>
              </a:gdLst>
              <a:ahLst/>
              <a:cxnLst>
                <a:cxn ang="0">
                  <a:pos x="T0" y="T1"/>
                </a:cxn>
                <a:cxn ang="0">
                  <a:pos x="T2" y="T3"/>
                </a:cxn>
                <a:cxn ang="0">
                  <a:pos x="T4" y="T5"/>
                </a:cxn>
                <a:cxn ang="0">
                  <a:pos x="T6" y="T7"/>
                </a:cxn>
                <a:cxn ang="0">
                  <a:pos x="T8" y="T9"/>
                </a:cxn>
              </a:cxnLst>
              <a:rect l="0" t="0" r="r" b="b"/>
              <a:pathLst>
                <a:path w="9" h="9">
                  <a:moveTo>
                    <a:pt x="7" y="9"/>
                  </a:moveTo>
                  <a:lnTo>
                    <a:pt x="9" y="8"/>
                  </a:lnTo>
                  <a:lnTo>
                    <a:pt x="0" y="3"/>
                  </a:lnTo>
                  <a:lnTo>
                    <a:pt x="1" y="0"/>
                  </a:lnTo>
                  <a:lnTo>
                    <a:pt x="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6" name="Freeform 1732"/>
            <p:cNvSpPr>
              <a:spLocks/>
            </p:cNvSpPr>
            <p:nvPr/>
          </p:nvSpPr>
          <p:spPr bwMode="auto">
            <a:xfrm>
              <a:off x="4473" y="2308"/>
              <a:ext cx="5" cy="4"/>
            </a:xfrm>
            <a:custGeom>
              <a:avLst/>
              <a:gdLst>
                <a:gd name="T0" fmla="*/ 9 w 9"/>
                <a:gd name="T1" fmla="*/ 6 h 7"/>
                <a:gd name="T2" fmla="*/ 0 w 9"/>
                <a:gd name="T3" fmla="*/ 0 h 7"/>
                <a:gd name="T4" fmla="*/ 7 w 9"/>
                <a:gd name="T5" fmla="*/ 7 h 7"/>
                <a:gd name="T6" fmla="*/ 0 w 9"/>
                <a:gd name="T7" fmla="*/ 1 h 7"/>
                <a:gd name="T8" fmla="*/ 9 w 9"/>
                <a:gd name="T9" fmla="*/ 6 h 7"/>
              </a:gdLst>
              <a:ahLst/>
              <a:cxnLst>
                <a:cxn ang="0">
                  <a:pos x="T0" y="T1"/>
                </a:cxn>
                <a:cxn ang="0">
                  <a:pos x="T2" y="T3"/>
                </a:cxn>
                <a:cxn ang="0">
                  <a:pos x="T4" y="T5"/>
                </a:cxn>
                <a:cxn ang="0">
                  <a:pos x="T6" y="T7"/>
                </a:cxn>
                <a:cxn ang="0">
                  <a:pos x="T8" y="T9"/>
                </a:cxn>
              </a:cxnLst>
              <a:rect l="0" t="0" r="r" b="b"/>
              <a:pathLst>
                <a:path w="9" h="7">
                  <a:moveTo>
                    <a:pt x="9" y="6"/>
                  </a:moveTo>
                  <a:lnTo>
                    <a:pt x="0" y="0"/>
                  </a:lnTo>
                  <a:lnTo>
                    <a:pt x="7" y="7"/>
                  </a:lnTo>
                  <a:lnTo>
                    <a:pt x="0" y="1"/>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7" name="Freeform 1733"/>
            <p:cNvSpPr>
              <a:spLocks/>
            </p:cNvSpPr>
            <p:nvPr/>
          </p:nvSpPr>
          <p:spPr bwMode="auto">
            <a:xfrm>
              <a:off x="4076" y="2412"/>
              <a:ext cx="22" cy="20"/>
            </a:xfrm>
            <a:custGeom>
              <a:avLst/>
              <a:gdLst>
                <a:gd name="T0" fmla="*/ 4 w 44"/>
                <a:gd name="T1" fmla="*/ 0 h 39"/>
                <a:gd name="T2" fmla="*/ 0 w 44"/>
                <a:gd name="T3" fmla="*/ 4 h 39"/>
                <a:gd name="T4" fmla="*/ 39 w 44"/>
                <a:gd name="T5" fmla="*/ 39 h 39"/>
                <a:gd name="T6" fmla="*/ 44 w 44"/>
                <a:gd name="T7" fmla="*/ 35 h 39"/>
                <a:gd name="T8" fmla="*/ 4 w 44"/>
                <a:gd name="T9" fmla="*/ 0 h 39"/>
              </a:gdLst>
              <a:ahLst/>
              <a:cxnLst>
                <a:cxn ang="0">
                  <a:pos x="T0" y="T1"/>
                </a:cxn>
                <a:cxn ang="0">
                  <a:pos x="T2" y="T3"/>
                </a:cxn>
                <a:cxn ang="0">
                  <a:pos x="T4" y="T5"/>
                </a:cxn>
                <a:cxn ang="0">
                  <a:pos x="T6" y="T7"/>
                </a:cxn>
                <a:cxn ang="0">
                  <a:pos x="T8" y="T9"/>
                </a:cxn>
              </a:cxnLst>
              <a:rect l="0" t="0" r="r" b="b"/>
              <a:pathLst>
                <a:path w="44" h="39">
                  <a:moveTo>
                    <a:pt x="4" y="0"/>
                  </a:moveTo>
                  <a:lnTo>
                    <a:pt x="0" y="4"/>
                  </a:lnTo>
                  <a:lnTo>
                    <a:pt x="39" y="39"/>
                  </a:lnTo>
                  <a:lnTo>
                    <a:pt x="44" y="3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8" name="Freeform 1734"/>
            <p:cNvSpPr>
              <a:spLocks/>
            </p:cNvSpPr>
            <p:nvPr/>
          </p:nvSpPr>
          <p:spPr bwMode="auto">
            <a:xfrm>
              <a:off x="4096" y="2408"/>
              <a:ext cx="306" cy="67"/>
            </a:xfrm>
            <a:custGeom>
              <a:avLst/>
              <a:gdLst>
                <a:gd name="T0" fmla="*/ 5 w 613"/>
                <a:gd name="T1" fmla="*/ 44 h 134"/>
                <a:gd name="T2" fmla="*/ 38 w 613"/>
                <a:gd name="T3" fmla="*/ 74 h 134"/>
                <a:gd name="T4" fmla="*/ 54 w 613"/>
                <a:gd name="T5" fmla="*/ 86 h 134"/>
                <a:gd name="T6" fmla="*/ 71 w 613"/>
                <a:gd name="T7" fmla="*/ 95 h 134"/>
                <a:gd name="T8" fmla="*/ 107 w 613"/>
                <a:gd name="T9" fmla="*/ 111 h 134"/>
                <a:gd name="T10" fmla="*/ 145 w 613"/>
                <a:gd name="T11" fmla="*/ 122 h 134"/>
                <a:gd name="T12" fmla="*/ 183 w 613"/>
                <a:gd name="T13" fmla="*/ 126 h 134"/>
                <a:gd name="T14" fmla="*/ 222 w 613"/>
                <a:gd name="T15" fmla="*/ 128 h 134"/>
                <a:gd name="T16" fmla="*/ 261 w 613"/>
                <a:gd name="T17" fmla="*/ 123 h 134"/>
                <a:gd name="T18" fmla="*/ 302 w 613"/>
                <a:gd name="T19" fmla="*/ 116 h 134"/>
                <a:gd name="T20" fmla="*/ 341 w 613"/>
                <a:gd name="T21" fmla="*/ 105 h 134"/>
                <a:gd name="T22" fmla="*/ 382 w 613"/>
                <a:gd name="T23" fmla="*/ 93 h 134"/>
                <a:gd name="T24" fmla="*/ 462 w 613"/>
                <a:gd name="T25" fmla="*/ 63 h 134"/>
                <a:gd name="T26" fmla="*/ 611 w 613"/>
                <a:gd name="T27" fmla="*/ 0 h 134"/>
                <a:gd name="T28" fmla="*/ 613 w 613"/>
                <a:gd name="T29" fmla="*/ 6 h 134"/>
                <a:gd name="T30" fmla="*/ 463 w 613"/>
                <a:gd name="T31" fmla="*/ 69 h 134"/>
                <a:gd name="T32" fmla="*/ 383 w 613"/>
                <a:gd name="T33" fmla="*/ 99 h 134"/>
                <a:gd name="T34" fmla="*/ 343 w 613"/>
                <a:gd name="T35" fmla="*/ 111 h 134"/>
                <a:gd name="T36" fmla="*/ 302 w 613"/>
                <a:gd name="T37" fmla="*/ 122 h 134"/>
                <a:gd name="T38" fmla="*/ 261 w 613"/>
                <a:gd name="T39" fmla="*/ 129 h 134"/>
                <a:gd name="T40" fmla="*/ 222 w 613"/>
                <a:gd name="T41" fmla="*/ 134 h 134"/>
                <a:gd name="T42" fmla="*/ 183 w 613"/>
                <a:gd name="T43" fmla="*/ 132 h 134"/>
                <a:gd name="T44" fmla="*/ 143 w 613"/>
                <a:gd name="T45" fmla="*/ 128 h 134"/>
                <a:gd name="T46" fmla="*/ 106 w 613"/>
                <a:gd name="T47" fmla="*/ 117 h 134"/>
                <a:gd name="T48" fmla="*/ 70 w 613"/>
                <a:gd name="T49" fmla="*/ 101 h 134"/>
                <a:gd name="T50" fmla="*/ 50 w 613"/>
                <a:gd name="T51" fmla="*/ 90 h 134"/>
                <a:gd name="T52" fmla="*/ 33 w 613"/>
                <a:gd name="T53" fmla="*/ 78 h 134"/>
                <a:gd name="T54" fmla="*/ 0 w 613"/>
                <a:gd name="T55" fmla="*/ 48 h 134"/>
                <a:gd name="T56" fmla="*/ 5 w 613"/>
                <a:gd name="T57" fmla="*/ 4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3" h="134">
                  <a:moveTo>
                    <a:pt x="5" y="44"/>
                  </a:moveTo>
                  <a:lnTo>
                    <a:pt x="38" y="74"/>
                  </a:lnTo>
                  <a:lnTo>
                    <a:pt x="54" y="86"/>
                  </a:lnTo>
                  <a:lnTo>
                    <a:pt x="71" y="95"/>
                  </a:lnTo>
                  <a:lnTo>
                    <a:pt x="107" y="111"/>
                  </a:lnTo>
                  <a:lnTo>
                    <a:pt x="145" y="122"/>
                  </a:lnTo>
                  <a:lnTo>
                    <a:pt x="183" y="126"/>
                  </a:lnTo>
                  <a:lnTo>
                    <a:pt x="222" y="128"/>
                  </a:lnTo>
                  <a:lnTo>
                    <a:pt x="261" y="123"/>
                  </a:lnTo>
                  <a:lnTo>
                    <a:pt x="302" y="116"/>
                  </a:lnTo>
                  <a:lnTo>
                    <a:pt x="341" y="105"/>
                  </a:lnTo>
                  <a:lnTo>
                    <a:pt x="382" y="93"/>
                  </a:lnTo>
                  <a:lnTo>
                    <a:pt x="462" y="63"/>
                  </a:lnTo>
                  <a:lnTo>
                    <a:pt x="611" y="0"/>
                  </a:lnTo>
                  <a:lnTo>
                    <a:pt x="613" y="6"/>
                  </a:lnTo>
                  <a:lnTo>
                    <a:pt x="463" y="69"/>
                  </a:lnTo>
                  <a:lnTo>
                    <a:pt x="383" y="99"/>
                  </a:lnTo>
                  <a:lnTo>
                    <a:pt x="343" y="111"/>
                  </a:lnTo>
                  <a:lnTo>
                    <a:pt x="302" y="122"/>
                  </a:lnTo>
                  <a:lnTo>
                    <a:pt x="261" y="129"/>
                  </a:lnTo>
                  <a:lnTo>
                    <a:pt x="222" y="134"/>
                  </a:lnTo>
                  <a:lnTo>
                    <a:pt x="183" y="132"/>
                  </a:lnTo>
                  <a:lnTo>
                    <a:pt x="143" y="128"/>
                  </a:lnTo>
                  <a:lnTo>
                    <a:pt x="106" y="117"/>
                  </a:lnTo>
                  <a:lnTo>
                    <a:pt x="70" y="101"/>
                  </a:lnTo>
                  <a:lnTo>
                    <a:pt x="50" y="90"/>
                  </a:lnTo>
                  <a:lnTo>
                    <a:pt x="33" y="78"/>
                  </a:lnTo>
                  <a:lnTo>
                    <a:pt x="0" y="48"/>
                  </a:lnTo>
                  <a:lnTo>
                    <a:pt x="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39" name="Freeform 1735"/>
            <p:cNvSpPr>
              <a:spLocks/>
            </p:cNvSpPr>
            <p:nvPr/>
          </p:nvSpPr>
          <p:spPr bwMode="auto">
            <a:xfrm>
              <a:off x="4096" y="2430"/>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0" name="Freeform 1736"/>
            <p:cNvSpPr>
              <a:spLocks/>
            </p:cNvSpPr>
            <p:nvPr/>
          </p:nvSpPr>
          <p:spPr bwMode="auto">
            <a:xfrm>
              <a:off x="4402" y="2364"/>
              <a:ext cx="122" cy="47"/>
            </a:xfrm>
            <a:custGeom>
              <a:avLst/>
              <a:gdLst>
                <a:gd name="T0" fmla="*/ 0 w 245"/>
                <a:gd name="T1" fmla="*/ 87 h 93"/>
                <a:gd name="T2" fmla="*/ 121 w 245"/>
                <a:gd name="T3" fmla="*/ 42 h 93"/>
                <a:gd name="T4" fmla="*/ 243 w 245"/>
                <a:gd name="T5" fmla="*/ 0 h 93"/>
                <a:gd name="T6" fmla="*/ 245 w 245"/>
                <a:gd name="T7" fmla="*/ 6 h 93"/>
                <a:gd name="T8" fmla="*/ 123 w 245"/>
                <a:gd name="T9" fmla="*/ 48 h 93"/>
                <a:gd name="T10" fmla="*/ 2 w 245"/>
                <a:gd name="T11" fmla="*/ 93 h 93"/>
                <a:gd name="T12" fmla="*/ 0 w 245"/>
                <a:gd name="T13" fmla="*/ 87 h 93"/>
              </a:gdLst>
              <a:ahLst/>
              <a:cxnLst>
                <a:cxn ang="0">
                  <a:pos x="T0" y="T1"/>
                </a:cxn>
                <a:cxn ang="0">
                  <a:pos x="T2" y="T3"/>
                </a:cxn>
                <a:cxn ang="0">
                  <a:pos x="T4" y="T5"/>
                </a:cxn>
                <a:cxn ang="0">
                  <a:pos x="T6" y="T7"/>
                </a:cxn>
                <a:cxn ang="0">
                  <a:pos x="T8" y="T9"/>
                </a:cxn>
                <a:cxn ang="0">
                  <a:pos x="T10" y="T11"/>
                </a:cxn>
                <a:cxn ang="0">
                  <a:pos x="T12" y="T13"/>
                </a:cxn>
              </a:cxnLst>
              <a:rect l="0" t="0" r="r" b="b"/>
              <a:pathLst>
                <a:path w="245" h="93">
                  <a:moveTo>
                    <a:pt x="0" y="87"/>
                  </a:moveTo>
                  <a:lnTo>
                    <a:pt x="121" y="42"/>
                  </a:lnTo>
                  <a:lnTo>
                    <a:pt x="243" y="0"/>
                  </a:lnTo>
                  <a:lnTo>
                    <a:pt x="245" y="6"/>
                  </a:lnTo>
                  <a:lnTo>
                    <a:pt x="123" y="48"/>
                  </a:lnTo>
                  <a:lnTo>
                    <a:pt x="2" y="93"/>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1" name="Freeform 1737"/>
            <p:cNvSpPr>
              <a:spLocks/>
            </p:cNvSpPr>
            <p:nvPr/>
          </p:nvSpPr>
          <p:spPr bwMode="auto">
            <a:xfrm>
              <a:off x="4402" y="2408"/>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2" name="Freeform 1738"/>
            <p:cNvSpPr>
              <a:spLocks/>
            </p:cNvSpPr>
            <p:nvPr/>
          </p:nvSpPr>
          <p:spPr bwMode="auto">
            <a:xfrm>
              <a:off x="4070" y="1831"/>
              <a:ext cx="31" cy="53"/>
            </a:xfrm>
            <a:custGeom>
              <a:avLst/>
              <a:gdLst>
                <a:gd name="T0" fmla="*/ 62 w 62"/>
                <a:gd name="T1" fmla="*/ 5 h 106"/>
                <a:gd name="T2" fmla="*/ 44 w 62"/>
                <a:gd name="T3" fmla="*/ 27 h 106"/>
                <a:gd name="T4" fmla="*/ 27 w 62"/>
                <a:gd name="T5" fmla="*/ 51 h 106"/>
                <a:gd name="T6" fmla="*/ 15 w 62"/>
                <a:gd name="T7" fmla="*/ 77 h 106"/>
                <a:gd name="T8" fmla="*/ 6 w 62"/>
                <a:gd name="T9" fmla="*/ 106 h 106"/>
                <a:gd name="T10" fmla="*/ 0 w 62"/>
                <a:gd name="T11" fmla="*/ 104 h 106"/>
                <a:gd name="T12" fmla="*/ 9 w 62"/>
                <a:gd name="T13" fmla="*/ 75 h 106"/>
                <a:gd name="T14" fmla="*/ 23 w 62"/>
                <a:gd name="T15" fmla="*/ 48 h 106"/>
                <a:gd name="T16" fmla="*/ 40 w 62"/>
                <a:gd name="T17" fmla="*/ 23 h 106"/>
                <a:gd name="T18" fmla="*/ 58 w 62"/>
                <a:gd name="T19" fmla="*/ 0 h 106"/>
                <a:gd name="T20" fmla="*/ 62 w 62"/>
                <a:gd name="T21"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62" y="5"/>
                  </a:moveTo>
                  <a:lnTo>
                    <a:pt x="44" y="27"/>
                  </a:lnTo>
                  <a:lnTo>
                    <a:pt x="27" y="51"/>
                  </a:lnTo>
                  <a:lnTo>
                    <a:pt x="15" y="77"/>
                  </a:lnTo>
                  <a:lnTo>
                    <a:pt x="6" y="106"/>
                  </a:lnTo>
                  <a:lnTo>
                    <a:pt x="0" y="104"/>
                  </a:lnTo>
                  <a:lnTo>
                    <a:pt x="9" y="75"/>
                  </a:lnTo>
                  <a:lnTo>
                    <a:pt x="23" y="48"/>
                  </a:lnTo>
                  <a:lnTo>
                    <a:pt x="40" y="23"/>
                  </a:lnTo>
                  <a:lnTo>
                    <a:pt x="58" y="0"/>
                  </a:lnTo>
                  <a:lnTo>
                    <a:pt x="6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3" name="Freeform 1739"/>
            <p:cNvSpPr>
              <a:spLocks/>
            </p:cNvSpPr>
            <p:nvPr/>
          </p:nvSpPr>
          <p:spPr bwMode="auto">
            <a:xfrm>
              <a:off x="4012" y="1883"/>
              <a:ext cx="61" cy="414"/>
            </a:xfrm>
            <a:custGeom>
              <a:avLst/>
              <a:gdLst>
                <a:gd name="T0" fmla="*/ 122 w 122"/>
                <a:gd name="T1" fmla="*/ 2 h 829"/>
                <a:gd name="T2" fmla="*/ 69 w 122"/>
                <a:gd name="T3" fmla="*/ 203 h 829"/>
                <a:gd name="T4" fmla="*/ 47 w 122"/>
                <a:gd name="T5" fmla="*/ 306 h 829"/>
                <a:gd name="T6" fmla="*/ 38 w 122"/>
                <a:gd name="T7" fmla="*/ 359 h 829"/>
                <a:gd name="T8" fmla="*/ 29 w 122"/>
                <a:gd name="T9" fmla="*/ 411 h 829"/>
                <a:gd name="T10" fmla="*/ 15 w 122"/>
                <a:gd name="T11" fmla="*/ 517 h 829"/>
                <a:gd name="T12" fmla="*/ 6 w 122"/>
                <a:gd name="T13" fmla="*/ 622 h 829"/>
                <a:gd name="T14" fmla="*/ 6 w 122"/>
                <a:gd name="T15" fmla="*/ 726 h 829"/>
                <a:gd name="T16" fmla="*/ 8 w 122"/>
                <a:gd name="T17" fmla="*/ 777 h 829"/>
                <a:gd name="T18" fmla="*/ 12 w 122"/>
                <a:gd name="T19" fmla="*/ 829 h 829"/>
                <a:gd name="T20" fmla="*/ 6 w 122"/>
                <a:gd name="T21" fmla="*/ 829 h 829"/>
                <a:gd name="T22" fmla="*/ 2 w 122"/>
                <a:gd name="T23" fmla="*/ 777 h 829"/>
                <a:gd name="T24" fmla="*/ 0 w 122"/>
                <a:gd name="T25" fmla="*/ 726 h 829"/>
                <a:gd name="T26" fmla="*/ 0 w 122"/>
                <a:gd name="T27" fmla="*/ 622 h 829"/>
                <a:gd name="T28" fmla="*/ 9 w 122"/>
                <a:gd name="T29" fmla="*/ 517 h 829"/>
                <a:gd name="T30" fmla="*/ 23 w 122"/>
                <a:gd name="T31" fmla="*/ 411 h 829"/>
                <a:gd name="T32" fmla="*/ 32 w 122"/>
                <a:gd name="T33" fmla="*/ 359 h 829"/>
                <a:gd name="T34" fmla="*/ 41 w 122"/>
                <a:gd name="T35" fmla="*/ 306 h 829"/>
                <a:gd name="T36" fmla="*/ 63 w 122"/>
                <a:gd name="T37" fmla="*/ 203 h 829"/>
                <a:gd name="T38" fmla="*/ 116 w 122"/>
                <a:gd name="T39" fmla="*/ 0 h 829"/>
                <a:gd name="T40" fmla="*/ 122 w 122"/>
                <a:gd name="T41" fmla="*/ 2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829">
                  <a:moveTo>
                    <a:pt x="122" y="2"/>
                  </a:moveTo>
                  <a:lnTo>
                    <a:pt x="69" y="203"/>
                  </a:lnTo>
                  <a:lnTo>
                    <a:pt x="47" y="306"/>
                  </a:lnTo>
                  <a:lnTo>
                    <a:pt x="38" y="359"/>
                  </a:lnTo>
                  <a:lnTo>
                    <a:pt x="29" y="411"/>
                  </a:lnTo>
                  <a:lnTo>
                    <a:pt x="15" y="517"/>
                  </a:lnTo>
                  <a:lnTo>
                    <a:pt x="6" y="622"/>
                  </a:lnTo>
                  <a:lnTo>
                    <a:pt x="6" y="726"/>
                  </a:lnTo>
                  <a:lnTo>
                    <a:pt x="8" y="777"/>
                  </a:lnTo>
                  <a:lnTo>
                    <a:pt x="12" y="829"/>
                  </a:lnTo>
                  <a:lnTo>
                    <a:pt x="6" y="829"/>
                  </a:lnTo>
                  <a:lnTo>
                    <a:pt x="2" y="777"/>
                  </a:lnTo>
                  <a:lnTo>
                    <a:pt x="0" y="726"/>
                  </a:lnTo>
                  <a:lnTo>
                    <a:pt x="0" y="622"/>
                  </a:lnTo>
                  <a:lnTo>
                    <a:pt x="9" y="517"/>
                  </a:lnTo>
                  <a:lnTo>
                    <a:pt x="23" y="411"/>
                  </a:lnTo>
                  <a:lnTo>
                    <a:pt x="32" y="359"/>
                  </a:lnTo>
                  <a:lnTo>
                    <a:pt x="41" y="306"/>
                  </a:lnTo>
                  <a:lnTo>
                    <a:pt x="63" y="203"/>
                  </a:lnTo>
                  <a:lnTo>
                    <a:pt x="116" y="0"/>
                  </a:lnTo>
                  <a:lnTo>
                    <a:pt x="1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4" name="Freeform 1740"/>
            <p:cNvSpPr>
              <a:spLocks/>
            </p:cNvSpPr>
            <p:nvPr/>
          </p:nvSpPr>
          <p:spPr bwMode="auto">
            <a:xfrm>
              <a:off x="4070" y="1883"/>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5" name="Freeform 1741"/>
            <p:cNvSpPr>
              <a:spLocks/>
            </p:cNvSpPr>
            <p:nvPr/>
          </p:nvSpPr>
          <p:spPr bwMode="auto">
            <a:xfrm>
              <a:off x="4015" y="2297"/>
              <a:ext cx="49" cy="100"/>
            </a:xfrm>
            <a:custGeom>
              <a:avLst/>
              <a:gdLst>
                <a:gd name="T0" fmla="*/ 6 w 100"/>
                <a:gd name="T1" fmla="*/ 0 h 198"/>
                <a:gd name="T2" fmla="*/ 11 w 100"/>
                <a:gd name="T3" fmla="*/ 25 h 198"/>
                <a:gd name="T4" fmla="*/ 18 w 100"/>
                <a:gd name="T5" fmla="*/ 49 h 198"/>
                <a:gd name="T6" fmla="*/ 39 w 100"/>
                <a:gd name="T7" fmla="*/ 100 h 198"/>
                <a:gd name="T8" fmla="*/ 67 w 100"/>
                <a:gd name="T9" fmla="*/ 149 h 198"/>
                <a:gd name="T10" fmla="*/ 100 w 100"/>
                <a:gd name="T11" fmla="*/ 194 h 198"/>
                <a:gd name="T12" fmla="*/ 95 w 100"/>
                <a:gd name="T13" fmla="*/ 198 h 198"/>
                <a:gd name="T14" fmla="*/ 62 w 100"/>
                <a:gd name="T15" fmla="*/ 153 h 198"/>
                <a:gd name="T16" fmla="*/ 33 w 100"/>
                <a:gd name="T17" fmla="*/ 102 h 198"/>
                <a:gd name="T18" fmla="*/ 12 w 100"/>
                <a:gd name="T19" fmla="*/ 51 h 198"/>
                <a:gd name="T20" fmla="*/ 5 w 100"/>
                <a:gd name="T21" fmla="*/ 27 h 198"/>
                <a:gd name="T22" fmla="*/ 0 w 100"/>
                <a:gd name="T23" fmla="*/ 1 h 198"/>
                <a:gd name="T24" fmla="*/ 6 w 100"/>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98">
                  <a:moveTo>
                    <a:pt x="6" y="0"/>
                  </a:moveTo>
                  <a:lnTo>
                    <a:pt x="11" y="25"/>
                  </a:lnTo>
                  <a:lnTo>
                    <a:pt x="18" y="49"/>
                  </a:lnTo>
                  <a:lnTo>
                    <a:pt x="39" y="100"/>
                  </a:lnTo>
                  <a:lnTo>
                    <a:pt x="67" y="149"/>
                  </a:lnTo>
                  <a:lnTo>
                    <a:pt x="100" y="194"/>
                  </a:lnTo>
                  <a:lnTo>
                    <a:pt x="95" y="198"/>
                  </a:lnTo>
                  <a:lnTo>
                    <a:pt x="62" y="153"/>
                  </a:lnTo>
                  <a:lnTo>
                    <a:pt x="33" y="102"/>
                  </a:lnTo>
                  <a:lnTo>
                    <a:pt x="12" y="51"/>
                  </a:lnTo>
                  <a:lnTo>
                    <a:pt x="5" y="27"/>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6" name="Oval 1742"/>
            <p:cNvSpPr>
              <a:spLocks noChangeArrowheads="1"/>
            </p:cNvSpPr>
            <p:nvPr/>
          </p:nvSpPr>
          <p:spPr bwMode="auto">
            <a:xfrm>
              <a:off x="4098" y="1830"/>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7" name="Freeform 1743"/>
            <p:cNvSpPr>
              <a:spLocks/>
            </p:cNvSpPr>
            <p:nvPr/>
          </p:nvSpPr>
          <p:spPr bwMode="auto">
            <a:xfrm>
              <a:off x="4224" y="1886"/>
              <a:ext cx="46" cy="197"/>
            </a:xfrm>
            <a:custGeom>
              <a:avLst/>
              <a:gdLst>
                <a:gd name="T0" fmla="*/ 24 w 92"/>
                <a:gd name="T1" fmla="*/ 0 h 393"/>
                <a:gd name="T2" fmla="*/ 22 w 92"/>
                <a:gd name="T3" fmla="*/ 12 h 393"/>
                <a:gd name="T4" fmla="*/ 21 w 92"/>
                <a:gd name="T5" fmla="*/ 24 h 393"/>
                <a:gd name="T6" fmla="*/ 22 w 92"/>
                <a:gd name="T7" fmla="*/ 35 h 393"/>
                <a:gd name="T8" fmla="*/ 24 w 92"/>
                <a:gd name="T9" fmla="*/ 45 h 393"/>
                <a:gd name="T10" fmla="*/ 27 w 92"/>
                <a:gd name="T11" fmla="*/ 56 h 393"/>
                <a:gd name="T12" fmla="*/ 30 w 92"/>
                <a:gd name="T13" fmla="*/ 66 h 393"/>
                <a:gd name="T14" fmla="*/ 39 w 92"/>
                <a:gd name="T15" fmla="*/ 87 h 393"/>
                <a:gd name="T16" fmla="*/ 49 w 92"/>
                <a:gd name="T17" fmla="*/ 107 h 393"/>
                <a:gd name="T18" fmla="*/ 60 w 92"/>
                <a:gd name="T19" fmla="*/ 127 h 393"/>
                <a:gd name="T20" fmla="*/ 71 w 92"/>
                <a:gd name="T21" fmla="*/ 146 h 393"/>
                <a:gd name="T22" fmla="*/ 81 w 92"/>
                <a:gd name="T23" fmla="*/ 167 h 393"/>
                <a:gd name="T24" fmla="*/ 84 w 92"/>
                <a:gd name="T25" fmla="*/ 173 h 393"/>
                <a:gd name="T26" fmla="*/ 86 w 92"/>
                <a:gd name="T27" fmla="*/ 181 h 393"/>
                <a:gd name="T28" fmla="*/ 89 w 92"/>
                <a:gd name="T29" fmla="*/ 194 h 393"/>
                <a:gd name="T30" fmla="*/ 92 w 92"/>
                <a:gd name="T31" fmla="*/ 209 h 393"/>
                <a:gd name="T32" fmla="*/ 92 w 92"/>
                <a:gd name="T33" fmla="*/ 223 h 393"/>
                <a:gd name="T34" fmla="*/ 92 w 92"/>
                <a:gd name="T35" fmla="*/ 238 h 393"/>
                <a:gd name="T36" fmla="*/ 90 w 92"/>
                <a:gd name="T37" fmla="*/ 252 h 393"/>
                <a:gd name="T38" fmla="*/ 89 w 92"/>
                <a:gd name="T39" fmla="*/ 267 h 393"/>
                <a:gd name="T40" fmla="*/ 86 w 92"/>
                <a:gd name="T41" fmla="*/ 280 h 393"/>
                <a:gd name="T42" fmla="*/ 78 w 92"/>
                <a:gd name="T43" fmla="*/ 309 h 393"/>
                <a:gd name="T44" fmla="*/ 69 w 92"/>
                <a:gd name="T45" fmla="*/ 337 h 393"/>
                <a:gd name="T46" fmla="*/ 62 w 92"/>
                <a:gd name="T47" fmla="*/ 366 h 393"/>
                <a:gd name="T48" fmla="*/ 52 w 92"/>
                <a:gd name="T49" fmla="*/ 393 h 393"/>
                <a:gd name="T50" fmla="*/ 56 w 92"/>
                <a:gd name="T51" fmla="*/ 366 h 393"/>
                <a:gd name="T52" fmla="*/ 59 w 92"/>
                <a:gd name="T53" fmla="*/ 339 h 393"/>
                <a:gd name="T54" fmla="*/ 68 w 92"/>
                <a:gd name="T55" fmla="*/ 285 h 393"/>
                <a:gd name="T56" fmla="*/ 71 w 92"/>
                <a:gd name="T57" fmla="*/ 256 h 393"/>
                <a:gd name="T58" fmla="*/ 72 w 92"/>
                <a:gd name="T59" fmla="*/ 243 h 393"/>
                <a:gd name="T60" fmla="*/ 72 w 92"/>
                <a:gd name="T61" fmla="*/ 229 h 393"/>
                <a:gd name="T62" fmla="*/ 72 w 92"/>
                <a:gd name="T63" fmla="*/ 203 h 393"/>
                <a:gd name="T64" fmla="*/ 69 w 92"/>
                <a:gd name="T65" fmla="*/ 190 h 393"/>
                <a:gd name="T66" fmla="*/ 66 w 92"/>
                <a:gd name="T67" fmla="*/ 176 h 393"/>
                <a:gd name="T68" fmla="*/ 65 w 92"/>
                <a:gd name="T69" fmla="*/ 169 h 393"/>
                <a:gd name="T70" fmla="*/ 62 w 92"/>
                <a:gd name="T71" fmla="*/ 161 h 393"/>
                <a:gd name="T72" fmla="*/ 56 w 92"/>
                <a:gd name="T73" fmla="*/ 148 h 393"/>
                <a:gd name="T74" fmla="*/ 46 w 92"/>
                <a:gd name="T75" fmla="*/ 134 h 393"/>
                <a:gd name="T76" fmla="*/ 37 w 92"/>
                <a:gd name="T77" fmla="*/ 122 h 393"/>
                <a:gd name="T78" fmla="*/ 28 w 92"/>
                <a:gd name="T79" fmla="*/ 109 h 393"/>
                <a:gd name="T80" fmla="*/ 19 w 92"/>
                <a:gd name="T81" fmla="*/ 96 h 393"/>
                <a:gd name="T82" fmla="*/ 10 w 92"/>
                <a:gd name="T83" fmla="*/ 83 h 393"/>
                <a:gd name="T84" fmla="*/ 7 w 92"/>
                <a:gd name="T85" fmla="*/ 75 h 393"/>
                <a:gd name="T86" fmla="*/ 4 w 92"/>
                <a:gd name="T87" fmla="*/ 68 h 393"/>
                <a:gd name="T88" fmla="*/ 3 w 92"/>
                <a:gd name="T89" fmla="*/ 62 h 393"/>
                <a:gd name="T90" fmla="*/ 0 w 92"/>
                <a:gd name="T91" fmla="*/ 56 h 393"/>
                <a:gd name="T92" fmla="*/ 0 w 92"/>
                <a:gd name="T93" fmla="*/ 48 h 393"/>
                <a:gd name="T94" fmla="*/ 0 w 92"/>
                <a:gd name="T95" fmla="*/ 42 h 393"/>
                <a:gd name="T96" fmla="*/ 24 w 92"/>
                <a:gd name="T97"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393">
                  <a:moveTo>
                    <a:pt x="24" y="0"/>
                  </a:moveTo>
                  <a:lnTo>
                    <a:pt x="22" y="12"/>
                  </a:lnTo>
                  <a:lnTo>
                    <a:pt x="21" y="24"/>
                  </a:lnTo>
                  <a:lnTo>
                    <a:pt x="22" y="35"/>
                  </a:lnTo>
                  <a:lnTo>
                    <a:pt x="24" y="45"/>
                  </a:lnTo>
                  <a:lnTo>
                    <a:pt x="27" y="56"/>
                  </a:lnTo>
                  <a:lnTo>
                    <a:pt x="30" y="66"/>
                  </a:lnTo>
                  <a:lnTo>
                    <a:pt x="39" y="87"/>
                  </a:lnTo>
                  <a:lnTo>
                    <a:pt x="49" y="107"/>
                  </a:lnTo>
                  <a:lnTo>
                    <a:pt x="60" y="127"/>
                  </a:lnTo>
                  <a:lnTo>
                    <a:pt x="71" y="146"/>
                  </a:lnTo>
                  <a:lnTo>
                    <a:pt x="81" y="167"/>
                  </a:lnTo>
                  <a:lnTo>
                    <a:pt x="84" y="173"/>
                  </a:lnTo>
                  <a:lnTo>
                    <a:pt x="86" y="181"/>
                  </a:lnTo>
                  <a:lnTo>
                    <a:pt x="89" y="194"/>
                  </a:lnTo>
                  <a:lnTo>
                    <a:pt x="92" y="209"/>
                  </a:lnTo>
                  <a:lnTo>
                    <a:pt x="92" y="223"/>
                  </a:lnTo>
                  <a:lnTo>
                    <a:pt x="92" y="238"/>
                  </a:lnTo>
                  <a:lnTo>
                    <a:pt x="90" y="252"/>
                  </a:lnTo>
                  <a:lnTo>
                    <a:pt x="89" y="267"/>
                  </a:lnTo>
                  <a:lnTo>
                    <a:pt x="86" y="280"/>
                  </a:lnTo>
                  <a:lnTo>
                    <a:pt x="78" y="309"/>
                  </a:lnTo>
                  <a:lnTo>
                    <a:pt x="69" y="337"/>
                  </a:lnTo>
                  <a:lnTo>
                    <a:pt x="62" y="366"/>
                  </a:lnTo>
                  <a:lnTo>
                    <a:pt x="52" y="393"/>
                  </a:lnTo>
                  <a:lnTo>
                    <a:pt x="56" y="366"/>
                  </a:lnTo>
                  <a:lnTo>
                    <a:pt x="59" y="339"/>
                  </a:lnTo>
                  <a:lnTo>
                    <a:pt x="68" y="285"/>
                  </a:lnTo>
                  <a:lnTo>
                    <a:pt x="71" y="256"/>
                  </a:lnTo>
                  <a:lnTo>
                    <a:pt x="72" y="243"/>
                  </a:lnTo>
                  <a:lnTo>
                    <a:pt x="72" y="229"/>
                  </a:lnTo>
                  <a:lnTo>
                    <a:pt x="72" y="203"/>
                  </a:lnTo>
                  <a:lnTo>
                    <a:pt x="69" y="190"/>
                  </a:lnTo>
                  <a:lnTo>
                    <a:pt x="66" y="176"/>
                  </a:lnTo>
                  <a:lnTo>
                    <a:pt x="65" y="169"/>
                  </a:lnTo>
                  <a:lnTo>
                    <a:pt x="62" y="161"/>
                  </a:lnTo>
                  <a:lnTo>
                    <a:pt x="56" y="148"/>
                  </a:lnTo>
                  <a:lnTo>
                    <a:pt x="46" y="134"/>
                  </a:lnTo>
                  <a:lnTo>
                    <a:pt x="37" y="122"/>
                  </a:lnTo>
                  <a:lnTo>
                    <a:pt x="28" y="109"/>
                  </a:lnTo>
                  <a:lnTo>
                    <a:pt x="19" y="96"/>
                  </a:lnTo>
                  <a:lnTo>
                    <a:pt x="10" y="83"/>
                  </a:lnTo>
                  <a:lnTo>
                    <a:pt x="7" y="75"/>
                  </a:lnTo>
                  <a:lnTo>
                    <a:pt x="4" y="68"/>
                  </a:lnTo>
                  <a:lnTo>
                    <a:pt x="3" y="62"/>
                  </a:lnTo>
                  <a:lnTo>
                    <a:pt x="0" y="56"/>
                  </a:lnTo>
                  <a:lnTo>
                    <a:pt x="0" y="48"/>
                  </a:lnTo>
                  <a:lnTo>
                    <a:pt x="0" y="42"/>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8" name="Freeform 1744"/>
            <p:cNvSpPr>
              <a:spLocks/>
            </p:cNvSpPr>
            <p:nvPr/>
          </p:nvSpPr>
          <p:spPr bwMode="auto">
            <a:xfrm>
              <a:off x="4024" y="2065"/>
              <a:ext cx="45" cy="27"/>
            </a:xfrm>
            <a:custGeom>
              <a:avLst/>
              <a:gdLst>
                <a:gd name="T0" fmla="*/ 89 w 89"/>
                <a:gd name="T1" fmla="*/ 0 h 52"/>
                <a:gd name="T2" fmla="*/ 77 w 89"/>
                <a:gd name="T3" fmla="*/ 4 h 52"/>
                <a:gd name="T4" fmla="*/ 62 w 89"/>
                <a:gd name="T5" fmla="*/ 7 h 52"/>
                <a:gd name="T6" fmla="*/ 47 w 89"/>
                <a:gd name="T7" fmla="*/ 10 h 52"/>
                <a:gd name="T8" fmla="*/ 31 w 89"/>
                <a:gd name="T9" fmla="*/ 15 h 52"/>
                <a:gd name="T10" fmla="*/ 24 w 89"/>
                <a:gd name="T11" fmla="*/ 18 h 52"/>
                <a:gd name="T12" fmla="*/ 18 w 89"/>
                <a:gd name="T13" fmla="*/ 19 h 52"/>
                <a:gd name="T14" fmla="*/ 12 w 89"/>
                <a:gd name="T15" fmla="*/ 24 h 52"/>
                <a:gd name="T16" fmla="*/ 7 w 89"/>
                <a:gd name="T17" fmla="*/ 27 h 52"/>
                <a:gd name="T18" fmla="*/ 4 w 89"/>
                <a:gd name="T19" fmla="*/ 33 h 52"/>
                <a:gd name="T20" fmla="*/ 1 w 89"/>
                <a:gd name="T21" fmla="*/ 37 h 52"/>
                <a:gd name="T22" fmla="*/ 0 w 89"/>
                <a:gd name="T23" fmla="*/ 42 h 52"/>
                <a:gd name="T24" fmla="*/ 0 w 89"/>
                <a:gd name="T25" fmla="*/ 45 h 52"/>
                <a:gd name="T26" fmla="*/ 0 w 89"/>
                <a:gd name="T27" fmla="*/ 52 h 52"/>
                <a:gd name="T28" fmla="*/ 9 w 89"/>
                <a:gd name="T29" fmla="*/ 45 h 52"/>
                <a:gd name="T30" fmla="*/ 19 w 89"/>
                <a:gd name="T31" fmla="*/ 39 h 52"/>
                <a:gd name="T32" fmla="*/ 30 w 89"/>
                <a:gd name="T33" fmla="*/ 33 h 52"/>
                <a:gd name="T34" fmla="*/ 34 w 89"/>
                <a:gd name="T35" fmla="*/ 30 h 52"/>
                <a:gd name="T36" fmla="*/ 39 w 89"/>
                <a:gd name="T37" fmla="*/ 28 h 52"/>
                <a:gd name="T38" fmla="*/ 45 w 89"/>
                <a:gd name="T39" fmla="*/ 27 h 52"/>
                <a:gd name="T40" fmla="*/ 51 w 89"/>
                <a:gd name="T41" fmla="*/ 25 h 52"/>
                <a:gd name="T42" fmla="*/ 62 w 89"/>
                <a:gd name="T43" fmla="*/ 22 h 52"/>
                <a:gd name="T44" fmla="*/ 74 w 89"/>
                <a:gd name="T45" fmla="*/ 22 h 52"/>
                <a:gd name="T46" fmla="*/ 86 w 89"/>
                <a:gd name="T47" fmla="*/ 22 h 52"/>
                <a:gd name="T48" fmla="*/ 89 w 89"/>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52">
                  <a:moveTo>
                    <a:pt x="89" y="0"/>
                  </a:moveTo>
                  <a:lnTo>
                    <a:pt x="77" y="4"/>
                  </a:lnTo>
                  <a:lnTo>
                    <a:pt x="62" y="7"/>
                  </a:lnTo>
                  <a:lnTo>
                    <a:pt x="47" y="10"/>
                  </a:lnTo>
                  <a:lnTo>
                    <a:pt x="31" y="15"/>
                  </a:lnTo>
                  <a:lnTo>
                    <a:pt x="24" y="18"/>
                  </a:lnTo>
                  <a:lnTo>
                    <a:pt x="18" y="19"/>
                  </a:lnTo>
                  <a:lnTo>
                    <a:pt x="12" y="24"/>
                  </a:lnTo>
                  <a:lnTo>
                    <a:pt x="7" y="27"/>
                  </a:lnTo>
                  <a:lnTo>
                    <a:pt x="4" y="33"/>
                  </a:lnTo>
                  <a:lnTo>
                    <a:pt x="1" y="37"/>
                  </a:lnTo>
                  <a:lnTo>
                    <a:pt x="0" y="42"/>
                  </a:lnTo>
                  <a:lnTo>
                    <a:pt x="0" y="45"/>
                  </a:lnTo>
                  <a:lnTo>
                    <a:pt x="0" y="52"/>
                  </a:lnTo>
                  <a:lnTo>
                    <a:pt x="9" y="45"/>
                  </a:lnTo>
                  <a:lnTo>
                    <a:pt x="19" y="39"/>
                  </a:lnTo>
                  <a:lnTo>
                    <a:pt x="30" y="33"/>
                  </a:lnTo>
                  <a:lnTo>
                    <a:pt x="34" y="30"/>
                  </a:lnTo>
                  <a:lnTo>
                    <a:pt x="39" y="28"/>
                  </a:lnTo>
                  <a:lnTo>
                    <a:pt x="45" y="27"/>
                  </a:lnTo>
                  <a:lnTo>
                    <a:pt x="51" y="25"/>
                  </a:lnTo>
                  <a:lnTo>
                    <a:pt x="62" y="22"/>
                  </a:lnTo>
                  <a:lnTo>
                    <a:pt x="74" y="22"/>
                  </a:lnTo>
                  <a:lnTo>
                    <a:pt x="86" y="22"/>
                  </a:lnTo>
                  <a:lnTo>
                    <a:pt x="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49" name="Freeform 1745"/>
            <p:cNvSpPr>
              <a:spLocks/>
            </p:cNvSpPr>
            <p:nvPr/>
          </p:nvSpPr>
          <p:spPr bwMode="auto">
            <a:xfrm>
              <a:off x="4015" y="1809"/>
              <a:ext cx="218" cy="504"/>
            </a:xfrm>
            <a:custGeom>
              <a:avLst/>
              <a:gdLst>
                <a:gd name="T0" fmla="*/ 208 w 438"/>
                <a:gd name="T1" fmla="*/ 392 h 1008"/>
                <a:gd name="T2" fmla="*/ 234 w 438"/>
                <a:gd name="T3" fmla="*/ 339 h 1008"/>
                <a:gd name="T4" fmla="*/ 246 w 438"/>
                <a:gd name="T5" fmla="*/ 303 h 1008"/>
                <a:gd name="T6" fmla="*/ 257 w 438"/>
                <a:gd name="T7" fmla="*/ 246 h 1008"/>
                <a:gd name="T8" fmla="*/ 258 w 438"/>
                <a:gd name="T9" fmla="*/ 187 h 1008"/>
                <a:gd name="T10" fmla="*/ 249 w 438"/>
                <a:gd name="T11" fmla="*/ 127 h 1008"/>
                <a:gd name="T12" fmla="*/ 240 w 438"/>
                <a:gd name="T13" fmla="*/ 91 h 1008"/>
                <a:gd name="T14" fmla="*/ 243 w 438"/>
                <a:gd name="T15" fmla="*/ 76 h 1008"/>
                <a:gd name="T16" fmla="*/ 297 w 438"/>
                <a:gd name="T17" fmla="*/ 65 h 1008"/>
                <a:gd name="T18" fmla="*/ 406 w 438"/>
                <a:gd name="T19" fmla="*/ 55 h 1008"/>
                <a:gd name="T20" fmla="*/ 427 w 438"/>
                <a:gd name="T21" fmla="*/ 46 h 1008"/>
                <a:gd name="T22" fmla="*/ 436 w 438"/>
                <a:gd name="T23" fmla="*/ 8 h 1008"/>
                <a:gd name="T24" fmla="*/ 406 w 438"/>
                <a:gd name="T25" fmla="*/ 0 h 1008"/>
                <a:gd name="T26" fmla="*/ 334 w 438"/>
                <a:gd name="T27" fmla="*/ 5 h 1008"/>
                <a:gd name="T28" fmla="*/ 240 w 438"/>
                <a:gd name="T29" fmla="*/ 14 h 1008"/>
                <a:gd name="T30" fmla="*/ 213 w 438"/>
                <a:gd name="T31" fmla="*/ 15 h 1008"/>
                <a:gd name="T32" fmla="*/ 189 w 438"/>
                <a:gd name="T33" fmla="*/ 6 h 1008"/>
                <a:gd name="T34" fmla="*/ 169 w 438"/>
                <a:gd name="T35" fmla="*/ 11 h 1008"/>
                <a:gd name="T36" fmla="*/ 162 w 438"/>
                <a:gd name="T37" fmla="*/ 18 h 1008"/>
                <a:gd name="T38" fmla="*/ 157 w 438"/>
                <a:gd name="T39" fmla="*/ 37 h 1008"/>
                <a:gd name="T40" fmla="*/ 165 w 438"/>
                <a:gd name="T41" fmla="*/ 58 h 1008"/>
                <a:gd name="T42" fmla="*/ 177 w 438"/>
                <a:gd name="T43" fmla="*/ 73 h 1008"/>
                <a:gd name="T44" fmla="*/ 198 w 438"/>
                <a:gd name="T45" fmla="*/ 101 h 1008"/>
                <a:gd name="T46" fmla="*/ 211 w 438"/>
                <a:gd name="T47" fmla="*/ 134 h 1008"/>
                <a:gd name="T48" fmla="*/ 217 w 438"/>
                <a:gd name="T49" fmla="*/ 168 h 1008"/>
                <a:gd name="T50" fmla="*/ 222 w 438"/>
                <a:gd name="T51" fmla="*/ 249 h 1008"/>
                <a:gd name="T52" fmla="*/ 219 w 438"/>
                <a:gd name="T53" fmla="*/ 296 h 1008"/>
                <a:gd name="T54" fmla="*/ 205 w 438"/>
                <a:gd name="T55" fmla="*/ 342 h 1008"/>
                <a:gd name="T56" fmla="*/ 186 w 438"/>
                <a:gd name="T57" fmla="*/ 388 h 1008"/>
                <a:gd name="T58" fmla="*/ 159 w 438"/>
                <a:gd name="T59" fmla="*/ 431 h 1008"/>
                <a:gd name="T60" fmla="*/ 118 w 438"/>
                <a:gd name="T61" fmla="*/ 485 h 1008"/>
                <a:gd name="T62" fmla="*/ 21 w 438"/>
                <a:gd name="T63" fmla="*/ 600 h 1008"/>
                <a:gd name="T64" fmla="*/ 6 w 438"/>
                <a:gd name="T65" fmla="*/ 632 h 1008"/>
                <a:gd name="T66" fmla="*/ 0 w 438"/>
                <a:gd name="T67" fmla="*/ 672 h 1008"/>
                <a:gd name="T68" fmla="*/ 3 w 438"/>
                <a:gd name="T69" fmla="*/ 696 h 1008"/>
                <a:gd name="T70" fmla="*/ 5 w 438"/>
                <a:gd name="T71" fmla="*/ 666 h 1008"/>
                <a:gd name="T72" fmla="*/ 15 w 438"/>
                <a:gd name="T73" fmla="*/ 641 h 1008"/>
                <a:gd name="T74" fmla="*/ 30 w 438"/>
                <a:gd name="T75" fmla="*/ 618 h 1008"/>
                <a:gd name="T76" fmla="*/ 59 w 438"/>
                <a:gd name="T77" fmla="*/ 580 h 1008"/>
                <a:gd name="T78" fmla="*/ 68 w 438"/>
                <a:gd name="T79" fmla="*/ 607 h 1008"/>
                <a:gd name="T80" fmla="*/ 51 w 438"/>
                <a:gd name="T81" fmla="*/ 735 h 1008"/>
                <a:gd name="T82" fmla="*/ 38 w 438"/>
                <a:gd name="T83" fmla="*/ 841 h 1008"/>
                <a:gd name="T84" fmla="*/ 38 w 438"/>
                <a:gd name="T85" fmla="*/ 906 h 1008"/>
                <a:gd name="T86" fmla="*/ 35 w 438"/>
                <a:gd name="T87" fmla="*/ 931 h 1008"/>
                <a:gd name="T88" fmla="*/ 20 w 438"/>
                <a:gd name="T89" fmla="*/ 983 h 1008"/>
                <a:gd name="T90" fmla="*/ 17 w 438"/>
                <a:gd name="T91" fmla="*/ 1001 h 1008"/>
                <a:gd name="T92" fmla="*/ 36 w 438"/>
                <a:gd name="T93" fmla="*/ 960 h 1008"/>
                <a:gd name="T94" fmla="*/ 45 w 438"/>
                <a:gd name="T95" fmla="*/ 910 h 1008"/>
                <a:gd name="T96" fmla="*/ 65 w 438"/>
                <a:gd name="T97" fmla="*/ 745 h 1008"/>
                <a:gd name="T98" fmla="*/ 83 w 438"/>
                <a:gd name="T99" fmla="*/ 647 h 1008"/>
                <a:gd name="T100" fmla="*/ 101 w 438"/>
                <a:gd name="T101" fmla="*/ 583 h 1008"/>
                <a:gd name="T102" fmla="*/ 118 w 438"/>
                <a:gd name="T103" fmla="*/ 538 h 1008"/>
                <a:gd name="T104" fmla="*/ 150 w 438"/>
                <a:gd name="T105" fmla="*/ 481 h 1008"/>
                <a:gd name="T106" fmla="*/ 180 w 438"/>
                <a:gd name="T107" fmla="*/ 442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1008">
                  <a:moveTo>
                    <a:pt x="186" y="431"/>
                  </a:moveTo>
                  <a:lnTo>
                    <a:pt x="198" y="409"/>
                  </a:lnTo>
                  <a:lnTo>
                    <a:pt x="208" y="392"/>
                  </a:lnTo>
                  <a:lnTo>
                    <a:pt x="217" y="374"/>
                  </a:lnTo>
                  <a:lnTo>
                    <a:pt x="226" y="357"/>
                  </a:lnTo>
                  <a:lnTo>
                    <a:pt x="234" y="339"/>
                  </a:lnTo>
                  <a:lnTo>
                    <a:pt x="240" y="321"/>
                  </a:lnTo>
                  <a:lnTo>
                    <a:pt x="243" y="312"/>
                  </a:lnTo>
                  <a:lnTo>
                    <a:pt x="246" y="303"/>
                  </a:lnTo>
                  <a:lnTo>
                    <a:pt x="251" y="284"/>
                  </a:lnTo>
                  <a:lnTo>
                    <a:pt x="254" y="266"/>
                  </a:lnTo>
                  <a:lnTo>
                    <a:pt x="257" y="246"/>
                  </a:lnTo>
                  <a:lnTo>
                    <a:pt x="258" y="226"/>
                  </a:lnTo>
                  <a:lnTo>
                    <a:pt x="260" y="207"/>
                  </a:lnTo>
                  <a:lnTo>
                    <a:pt x="258" y="187"/>
                  </a:lnTo>
                  <a:lnTo>
                    <a:pt x="257" y="168"/>
                  </a:lnTo>
                  <a:lnTo>
                    <a:pt x="254" y="148"/>
                  </a:lnTo>
                  <a:lnTo>
                    <a:pt x="249" y="127"/>
                  </a:lnTo>
                  <a:lnTo>
                    <a:pt x="243" y="106"/>
                  </a:lnTo>
                  <a:lnTo>
                    <a:pt x="242" y="97"/>
                  </a:lnTo>
                  <a:lnTo>
                    <a:pt x="240" y="91"/>
                  </a:lnTo>
                  <a:lnTo>
                    <a:pt x="240" y="85"/>
                  </a:lnTo>
                  <a:lnTo>
                    <a:pt x="242" y="80"/>
                  </a:lnTo>
                  <a:lnTo>
                    <a:pt x="243" y="76"/>
                  </a:lnTo>
                  <a:lnTo>
                    <a:pt x="246" y="73"/>
                  </a:lnTo>
                  <a:lnTo>
                    <a:pt x="251" y="71"/>
                  </a:lnTo>
                  <a:lnTo>
                    <a:pt x="297" y="65"/>
                  </a:lnTo>
                  <a:lnTo>
                    <a:pt x="344" y="59"/>
                  </a:lnTo>
                  <a:lnTo>
                    <a:pt x="388" y="55"/>
                  </a:lnTo>
                  <a:lnTo>
                    <a:pt x="406" y="55"/>
                  </a:lnTo>
                  <a:lnTo>
                    <a:pt x="423" y="53"/>
                  </a:lnTo>
                  <a:lnTo>
                    <a:pt x="424" y="52"/>
                  </a:lnTo>
                  <a:lnTo>
                    <a:pt x="427" y="46"/>
                  </a:lnTo>
                  <a:lnTo>
                    <a:pt x="430" y="37"/>
                  </a:lnTo>
                  <a:lnTo>
                    <a:pt x="433" y="28"/>
                  </a:lnTo>
                  <a:lnTo>
                    <a:pt x="436" y="8"/>
                  </a:lnTo>
                  <a:lnTo>
                    <a:pt x="438" y="2"/>
                  </a:lnTo>
                  <a:lnTo>
                    <a:pt x="438" y="0"/>
                  </a:lnTo>
                  <a:lnTo>
                    <a:pt x="406" y="0"/>
                  </a:lnTo>
                  <a:lnTo>
                    <a:pt x="388" y="0"/>
                  </a:lnTo>
                  <a:lnTo>
                    <a:pt x="370" y="2"/>
                  </a:lnTo>
                  <a:lnTo>
                    <a:pt x="334" y="5"/>
                  </a:lnTo>
                  <a:lnTo>
                    <a:pt x="299" y="8"/>
                  </a:lnTo>
                  <a:lnTo>
                    <a:pt x="267" y="11"/>
                  </a:lnTo>
                  <a:lnTo>
                    <a:pt x="240" y="14"/>
                  </a:lnTo>
                  <a:lnTo>
                    <a:pt x="222" y="15"/>
                  </a:lnTo>
                  <a:lnTo>
                    <a:pt x="216" y="15"/>
                  </a:lnTo>
                  <a:lnTo>
                    <a:pt x="213" y="15"/>
                  </a:lnTo>
                  <a:lnTo>
                    <a:pt x="204" y="11"/>
                  </a:lnTo>
                  <a:lnTo>
                    <a:pt x="196" y="8"/>
                  </a:lnTo>
                  <a:lnTo>
                    <a:pt x="189" y="6"/>
                  </a:lnTo>
                  <a:lnTo>
                    <a:pt x="181" y="8"/>
                  </a:lnTo>
                  <a:lnTo>
                    <a:pt x="175" y="9"/>
                  </a:lnTo>
                  <a:lnTo>
                    <a:pt x="169" y="11"/>
                  </a:lnTo>
                  <a:lnTo>
                    <a:pt x="165" y="14"/>
                  </a:lnTo>
                  <a:lnTo>
                    <a:pt x="163" y="17"/>
                  </a:lnTo>
                  <a:lnTo>
                    <a:pt x="162" y="18"/>
                  </a:lnTo>
                  <a:lnTo>
                    <a:pt x="159" y="25"/>
                  </a:lnTo>
                  <a:lnTo>
                    <a:pt x="157" y="29"/>
                  </a:lnTo>
                  <a:lnTo>
                    <a:pt x="157" y="37"/>
                  </a:lnTo>
                  <a:lnTo>
                    <a:pt x="159" y="43"/>
                  </a:lnTo>
                  <a:lnTo>
                    <a:pt x="160" y="50"/>
                  </a:lnTo>
                  <a:lnTo>
                    <a:pt x="165" y="58"/>
                  </a:lnTo>
                  <a:lnTo>
                    <a:pt x="169" y="65"/>
                  </a:lnTo>
                  <a:lnTo>
                    <a:pt x="172" y="68"/>
                  </a:lnTo>
                  <a:lnTo>
                    <a:pt x="177" y="73"/>
                  </a:lnTo>
                  <a:lnTo>
                    <a:pt x="184" y="82"/>
                  </a:lnTo>
                  <a:lnTo>
                    <a:pt x="192" y="92"/>
                  </a:lnTo>
                  <a:lnTo>
                    <a:pt x="198" y="101"/>
                  </a:lnTo>
                  <a:lnTo>
                    <a:pt x="204" y="112"/>
                  </a:lnTo>
                  <a:lnTo>
                    <a:pt x="207" y="122"/>
                  </a:lnTo>
                  <a:lnTo>
                    <a:pt x="211" y="134"/>
                  </a:lnTo>
                  <a:lnTo>
                    <a:pt x="213" y="145"/>
                  </a:lnTo>
                  <a:lnTo>
                    <a:pt x="216" y="156"/>
                  </a:lnTo>
                  <a:lnTo>
                    <a:pt x="217" y="168"/>
                  </a:lnTo>
                  <a:lnTo>
                    <a:pt x="219" y="180"/>
                  </a:lnTo>
                  <a:lnTo>
                    <a:pt x="220" y="202"/>
                  </a:lnTo>
                  <a:lnTo>
                    <a:pt x="222" y="249"/>
                  </a:lnTo>
                  <a:lnTo>
                    <a:pt x="222" y="264"/>
                  </a:lnTo>
                  <a:lnTo>
                    <a:pt x="220" y="281"/>
                  </a:lnTo>
                  <a:lnTo>
                    <a:pt x="219" y="296"/>
                  </a:lnTo>
                  <a:lnTo>
                    <a:pt x="214" y="312"/>
                  </a:lnTo>
                  <a:lnTo>
                    <a:pt x="211" y="327"/>
                  </a:lnTo>
                  <a:lnTo>
                    <a:pt x="205" y="342"/>
                  </a:lnTo>
                  <a:lnTo>
                    <a:pt x="199" y="357"/>
                  </a:lnTo>
                  <a:lnTo>
                    <a:pt x="193" y="372"/>
                  </a:lnTo>
                  <a:lnTo>
                    <a:pt x="186" y="388"/>
                  </a:lnTo>
                  <a:lnTo>
                    <a:pt x="177" y="403"/>
                  </a:lnTo>
                  <a:lnTo>
                    <a:pt x="168" y="418"/>
                  </a:lnTo>
                  <a:lnTo>
                    <a:pt x="159" y="431"/>
                  </a:lnTo>
                  <a:lnTo>
                    <a:pt x="139" y="458"/>
                  </a:lnTo>
                  <a:lnTo>
                    <a:pt x="128" y="472"/>
                  </a:lnTo>
                  <a:lnTo>
                    <a:pt x="118" y="485"/>
                  </a:lnTo>
                  <a:lnTo>
                    <a:pt x="70" y="541"/>
                  </a:lnTo>
                  <a:lnTo>
                    <a:pt x="47" y="568"/>
                  </a:lnTo>
                  <a:lnTo>
                    <a:pt x="21" y="600"/>
                  </a:lnTo>
                  <a:lnTo>
                    <a:pt x="15" y="609"/>
                  </a:lnTo>
                  <a:lnTo>
                    <a:pt x="9" y="620"/>
                  </a:lnTo>
                  <a:lnTo>
                    <a:pt x="6" y="632"/>
                  </a:lnTo>
                  <a:lnTo>
                    <a:pt x="2" y="645"/>
                  </a:lnTo>
                  <a:lnTo>
                    <a:pt x="0" y="659"/>
                  </a:lnTo>
                  <a:lnTo>
                    <a:pt x="0" y="672"/>
                  </a:lnTo>
                  <a:lnTo>
                    <a:pt x="0" y="678"/>
                  </a:lnTo>
                  <a:lnTo>
                    <a:pt x="0" y="684"/>
                  </a:lnTo>
                  <a:lnTo>
                    <a:pt x="3" y="696"/>
                  </a:lnTo>
                  <a:lnTo>
                    <a:pt x="3" y="686"/>
                  </a:lnTo>
                  <a:lnTo>
                    <a:pt x="3" y="675"/>
                  </a:lnTo>
                  <a:lnTo>
                    <a:pt x="5" y="666"/>
                  </a:lnTo>
                  <a:lnTo>
                    <a:pt x="8" y="657"/>
                  </a:lnTo>
                  <a:lnTo>
                    <a:pt x="11" y="650"/>
                  </a:lnTo>
                  <a:lnTo>
                    <a:pt x="15" y="641"/>
                  </a:lnTo>
                  <a:lnTo>
                    <a:pt x="20" y="633"/>
                  </a:lnTo>
                  <a:lnTo>
                    <a:pt x="24" y="626"/>
                  </a:lnTo>
                  <a:lnTo>
                    <a:pt x="30" y="618"/>
                  </a:lnTo>
                  <a:lnTo>
                    <a:pt x="36" y="610"/>
                  </a:lnTo>
                  <a:lnTo>
                    <a:pt x="47" y="595"/>
                  </a:lnTo>
                  <a:lnTo>
                    <a:pt x="59" y="580"/>
                  </a:lnTo>
                  <a:lnTo>
                    <a:pt x="70" y="565"/>
                  </a:lnTo>
                  <a:lnTo>
                    <a:pt x="70" y="586"/>
                  </a:lnTo>
                  <a:lnTo>
                    <a:pt x="68" y="607"/>
                  </a:lnTo>
                  <a:lnTo>
                    <a:pt x="63" y="650"/>
                  </a:lnTo>
                  <a:lnTo>
                    <a:pt x="57" y="693"/>
                  </a:lnTo>
                  <a:lnTo>
                    <a:pt x="51" y="735"/>
                  </a:lnTo>
                  <a:lnTo>
                    <a:pt x="45" y="778"/>
                  </a:lnTo>
                  <a:lnTo>
                    <a:pt x="39" y="820"/>
                  </a:lnTo>
                  <a:lnTo>
                    <a:pt x="38" y="841"/>
                  </a:lnTo>
                  <a:lnTo>
                    <a:pt x="38" y="862"/>
                  </a:lnTo>
                  <a:lnTo>
                    <a:pt x="38" y="883"/>
                  </a:lnTo>
                  <a:lnTo>
                    <a:pt x="38" y="906"/>
                  </a:lnTo>
                  <a:lnTo>
                    <a:pt x="38" y="912"/>
                  </a:lnTo>
                  <a:lnTo>
                    <a:pt x="38" y="918"/>
                  </a:lnTo>
                  <a:lnTo>
                    <a:pt x="35" y="931"/>
                  </a:lnTo>
                  <a:lnTo>
                    <a:pt x="32" y="943"/>
                  </a:lnTo>
                  <a:lnTo>
                    <a:pt x="27" y="957"/>
                  </a:lnTo>
                  <a:lnTo>
                    <a:pt x="20" y="983"/>
                  </a:lnTo>
                  <a:lnTo>
                    <a:pt x="15" y="996"/>
                  </a:lnTo>
                  <a:lnTo>
                    <a:pt x="14" y="1008"/>
                  </a:lnTo>
                  <a:lnTo>
                    <a:pt x="17" y="1001"/>
                  </a:lnTo>
                  <a:lnTo>
                    <a:pt x="20" y="992"/>
                  </a:lnTo>
                  <a:lnTo>
                    <a:pt x="27" y="975"/>
                  </a:lnTo>
                  <a:lnTo>
                    <a:pt x="36" y="960"/>
                  </a:lnTo>
                  <a:lnTo>
                    <a:pt x="39" y="951"/>
                  </a:lnTo>
                  <a:lnTo>
                    <a:pt x="41" y="943"/>
                  </a:lnTo>
                  <a:lnTo>
                    <a:pt x="45" y="910"/>
                  </a:lnTo>
                  <a:lnTo>
                    <a:pt x="50" y="877"/>
                  </a:lnTo>
                  <a:lnTo>
                    <a:pt x="57" y="811"/>
                  </a:lnTo>
                  <a:lnTo>
                    <a:pt x="65" y="745"/>
                  </a:lnTo>
                  <a:lnTo>
                    <a:pt x="70" y="711"/>
                  </a:lnTo>
                  <a:lnTo>
                    <a:pt x="76" y="678"/>
                  </a:lnTo>
                  <a:lnTo>
                    <a:pt x="83" y="647"/>
                  </a:lnTo>
                  <a:lnTo>
                    <a:pt x="91" y="615"/>
                  </a:lnTo>
                  <a:lnTo>
                    <a:pt x="95" y="600"/>
                  </a:lnTo>
                  <a:lnTo>
                    <a:pt x="101" y="583"/>
                  </a:lnTo>
                  <a:lnTo>
                    <a:pt x="106" y="568"/>
                  </a:lnTo>
                  <a:lnTo>
                    <a:pt x="112" y="553"/>
                  </a:lnTo>
                  <a:lnTo>
                    <a:pt x="118" y="538"/>
                  </a:lnTo>
                  <a:lnTo>
                    <a:pt x="125" y="525"/>
                  </a:lnTo>
                  <a:lnTo>
                    <a:pt x="140" y="496"/>
                  </a:lnTo>
                  <a:lnTo>
                    <a:pt x="150" y="481"/>
                  </a:lnTo>
                  <a:lnTo>
                    <a:pt x="159" y="467"/>
                  </a:lnTo>
                  <a:lnTo>
                    <a:pt x="169" y="454"/>
                  </a:lnTo>
                  <a:lnTo>
                    <a:pt x="180" y="442"/>
                  </a:lnTo>
                  <a:lnTo>
                    <a:pt x="186"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0" name="Freeform 1746"/>
            <p:cNvSpPr>
              <a:spLocks/>
            </p:cNvSpPr>
            <p:nvPr/>
          </p:nvSpPr>
          <p:spPr bwMode="auto">
            <a:xfrm>
              <a:off x="4010" y="1747"/>
              <a:ext cx="917" cy="647"/>
            </a:xfrm>
            <a:custGeom>
              <a:avLst/>
              <a:gdLst>
                <a:gd name="T0" fmla="*/ 1378 w 1834"/>
                <a:gd name="T1" fmla="*/ 378 h 1296"/>
                <a:gd name="T2" fmla="*/ 1277 w 1834"/>
                <a:gd name="T3" fmla="*/ 205 h 1296"/>
                <a:gd name="T4" fmla="*/ 1124 w 1834"/>
                <a:gd name="T5" fmla="*/ 118 h 1296"/>
                <a:gd name="T6" fmla="*/ 832 w 1834"/>
                <a:gd name="T7" fmla="*/ 71 h 1296"/>
                <a:gd name="T8" fmla="*/ 637 w 1834"/>
                <a:gd name="T9" fmla="*/ 24 h 1296"/>
                <a:gd name="T10" fmla="*/ 519 w 1834"/>
                <a:gd name="T11" fmla="*/ 0 h 1296"/>
                <a:gd name="T12" fmla="*/ 346 w 1834"/>
                <a:gd name="T13" fmla="*/ 29 h 1296"/>
                <a:gd name="T14" fmla="*/ 246 w 1834"/>
                <a:gd name="T15" fmla="*/ 61 h 1296"/>
                <a:gd name="T16" fmla="*/ 205 w 1834"/>
                <a:gd name="T17" fmla="*/ 119 h 1296"/>
                <a:gd name="T18" fmla="*/ 231 w 1834"/>
                <a:gd name="T19" fmla="*/ 148 h 1296"/>
                <a:gd name="T20" fmla="*/ 340 w 1834"/>
                <a:gd name="T21" fmla="*/ 112 h 1296"/>
                <a:gd name="T22" fmla="*/ 450 w 1834"/>
                <a:gd name="T23" fmla="*/ 98 h 1296"/>
                <a:gd name="T24" fmla="*/ 408 w 1834"/>
                <a:gd name="T25" fmla="*/ 231 h 1296"/>
                <a:gd name="T26" fmla="*/ 308 w 1834"/>
                <a:gd name="T27" fmla="*/ 398 h 1296"/>
                <a:gd name="T28" fmla="*/ 146 w 1834"/>
                <a:gd name="T29" fmla="*/ 588 h 1296"/>
                <a:gd name="T30" fmla="*/ 47 w 1834"/>
                <a:gd name="T31" fmla="*/ 794 h 1296"/>
                <a:gd name="T32" fmla="*/ 0 w 1834"/>
                <a:gd name="T33" fmla="*/ 1026 h 1296"/>
                <a:gd name="T34" fmla="*/ 11 w 1834"/>
                <a:gd name="T35" fmla="*/ 1109 h 1296"/>
                <a:gd name="T36" fmla="*/ 27 w 1834"/>
                <a:gd name="T37" fmla="*/ 970 h 1296"/>
                <a:gd name="T38" fmla="*/ 74 w 1834"/>
                <a:gd name="T39" fmla="*/ 803 h 1296"/>
                <a:gd name="T40" fmla="*/ 125 w 1834"/>
                <a:gd name="T41" fmla="*/ 666 h 1296"/>
                <a:gd name="T42" fmla="*/ 239 w 1834"/>
                <a:gd name="T43" fmla="*/ 528 h 1296"/>
                <a:gd name="T44" fmla="*/ 424 w 1834"/>
                <a:gd name="T45" fmla="*/ 333 h 1296"/>
                <a:gd name="T46" fmla="*/ 527 w 1834"/>
                <a:gd name="T47" fmla="*/ 142 h 1296"/>
                <a:gd name="T48" fmla="*/ 604 w 1834"/>
                <a:gd name="T49" fmla="*/ 89 h 1296"/>
                <a:gd name="T50" fmla="*/ 758 w 1834"/>
                <a:gd name="T51" fmla="*/ 146 h 1296"/>
                <a:gd name="T52" fmla="*/ 975 w 1834"/>
                <a:gd name="T53" fmla="*/ 210 h 1296"/>
                <a:gd name="T54" fmla="*/ 1138 w 1834"/>
                <a:gd name="T55" fmla="*/ 253 h 1296"/>
                <a:gd name="T56" fmla="*/ 1236 w 1834"/>
                <a:gd name="T57" fmla="*/ 333 h 1296"/>
                <a:gd name="T58" fmla="*/ 1265 w 1834"/>
                <a:gd name="T59" fmla="*/ 434 h 1296"/>
                <a:gd name="T60" fmla="*/ 1227 w 1834"/>
                <a:gd name="T61" fmla="*/ 577 h 1296"/>
                <a:gd name="T62" fmla="*/ 1046 w 1834"/>
                <a:gd name="T63" fmla="*/ 811 h 1296"/>
                <a:gd name="T64" fmla="*/ 915 w 1834"/>
                <a:gd name="T65" fmla="*/ 999 h 1296"/>
                <a:gd name="T66" fmla="*/ 782 w 1834"/>
                <a:gd name="T67" fmla="*/ 1108 h 1296"/>
                <a:gd name="T68" fmla="*/ 651 w 1834"/>
                <a:gd name="T69" fmla="*/ 1162 h 1296"/>
                <a:gd name="T70" fmla="*/ 595 w 1834"/>
                <a:gd name="T71" fmla="*/ 1243 h 1296"/>
                <a:gd name="T72" fmla="*/ 593 w 1834"/>
                <a:gd name="T73" fmla="*/ 1246 h 1296"/>
                <a:gd name="T74" fmla="*/ 646 w 1834"/>
                <a:gd name="T75" fmla="*/ 1178 h 1296"/>
                <a:gd name="T76" fmla="*/ 806 w 1834"/>
                <a:gd name="T77" fmla="*/ 1115 h 1296"/>
                <a:gd name="T78" fmla="*/ 936 w 1834"/>
                <a:gd name="T79" fmla="*/ 1034 h 1296"/>
                <a:gd name="T80" fmla="*/ 998 w 1834"/>
                <a:gd name="T81" fmla="*/ 983 h 1296"/>
                <a:gd name="T82" fmla="*/ 1016 w 1834"/>
                <a:gd name="T83" fmla="*/ 1129 h 1296"/>
                <a:gd name="T84" fmla="*/ 1067 w 1834"/>
                <a:gd name="T85" fmla="*/ 1233 h 1296"/>
                <a:gd name="T86" fmla="*/ 1078 w 1834"/>
                <a:gd name="T87" fmla="*/ 1207 h 1296"/>
                <a:gd name="T88" fmla="*/ 1035 w 1834"/>
                <a:gd name="T89" fmla="*/ 1086 h 1296"/>
                <a:gd name="T90" fmla="*/ 1043 w 1834"/>
                <a:gd name="T91" fmla="*/ 930 h 1296"/>
                <a:gd name="T92" fmla="*/ 1144 w 1834"/>
                <a:gd name="T93" fmla="*/ 776 h 1296"/>
                <a:gd name="T94" fmla="*/ 1295 w 1834"/>
                <a:gd name="T95" fmla="*/ 586 h 1296"/>
                <a:gd name="T96" fmla="*/ 1345 w 1834"/>
                <a:gd name="T97" fmla="*/ 470 h 1296"/>
                <a:gd name="T98" fmla="*/ 1375 w 1834"/>
                <a:gd name="T99" fmla="*/ 472 h 1296"/>
                <a:gd name="T100" fmla="*/ 1475 w 1834"/>
                <a:gd name="T101" fmla="*/ 571 h 1296"/>
                <a:gd name="T102" fmla="*/ 1650 w 1834"/>
                <a:gd name="T103" fmla="*/ 638 h 1296"/>
                <a:gd name="T104" fmla="*/ 1804 w 1834"/>
                <a:gd name="T105" fmla="*/ 684 h 1296"/>
                <a:gd name="T106" fmla="*/ 1831 w 1834"/>
                <a:gd name="T107" fmla="*/ 675 h 1296"/>
                <a:gd name="T108" fmla="*/ 1801 w 1834"/>
                <a:gd name="T109" fmla="*/ 635 h 1296"/>
                <a:gd name="T110" fmla="*/ 1565 w 1834"/>
                <a:gd name="T111" fmla="*/ 562 h 1296"/>
                <a:gd name="T112" fmla="*/ 1463 w 1834"/>
                <a:gd name="T113" fmla="*/ 494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4" h="1296">
                  <a:moveTo>
                    <a:pt x="1441" y="475"/>
                  </a:moveTo>
                  <a:lnTo>
                    <a:pt x="1435" y="469"/>
                  </a:lnTo>
                  <a:lnTo>
                    <a:pt x="1432" y="466"/>
                  </a:lnTo>
                  <a:lnTo>
                    <a:pt x="1429" y="463"/>
                  </a:lnTo>
                  <a:lnTo>
                    <a:pt x="1417" y="445"/>
                  </a:lnTo>
                  <a:lnTo>
                    <a:pt x="1398" y="410"/>
                  </a:lnTo>
                  <a:lnTo>
                    <a:pt x="1387" y="395"/>
                  </a:lnTo>
                  <a:lnTo>
                    <a:pt x="1378" y="378"/>
                  </a:lnTo>
                  <a:lnTo>
                    <a:pt x="1360" y="345"/>
                  </a:lnTo>
                  <a:lnTo>
                    <a:pt x="1345" y="311"/>
                  </a:lnTo>
                  <a:lnTo>
                    <a:pt x="1328" y="279"/>
                  </a:lnTo>
                  <a:lnTo>
                    <a:pt x="1319" y="262"/>
                  </a:lnTo>
                  <a:lnTo>
                    <a:pt x="1310" y="247"/>
                  </a:lnTo>
                  <a:lnTo>
                    <a:pt x="1300" y="232"/>
                  </a:lnTo>
                  <a:lnTo>
                    <a:pt x="1289" y="219"/>
                  </a:lnTo>
                  <a:lnTo>
                    <a:pt x="1277" y="205"/>
                  </a:lnTo>
                  <a:lnTo>
                    <a:pt x="1263" y="192"/>
                  </a:lnTo>
                  <a:lnTo>
                    <a:pt x="1250" y="180"/>
                  </a:lnTo>
                  <a:lnTo>
                    <a:pt x="1233" y="169"/>
                  </a:lnTo>
                  <a:lnTo>
                    <a:pt x="1210" y="156"/>
                  </a:lnTo>
                  <a:lnTo>
                    <a:pt x="1189" y="143"/>
                  </a:lnTo>
                  <a:lnTo>
                    <a:pt x="1168" y="134"/>
                  </a:lnTo>
                  <a:lnTo>
                    <a:pt x="1147" y="125"/>
                  </a:lnTo>
                  <a:lnTo>
                    <a:pt x="1124" y="118"/>
                  </a:lnTo>
                  <a:lnTo>
                    <a:pt x="1102" y="110"/>
                  </a:lnTo>
                  <a:lnTo>
                    <a:pt x="1079" y="104"/>
                  </a:lnTo>
                  <a:lnTo>
                    <a:pt x="1054" y="98"/>
                  </a:lnTo>
                  <a:lnTo>
                    <a:pt x="1031" y="92"/>
                  </a:lnTo>
                  <a:lnTo>
                    <a:pt x="986" y="86"/>
                  </a:lnTo>
                  <a:lnTo>
                    <a:pt x="945" y="82"/>
                  </a:lnTo>
                  <a:lnTo>
                    <a:pt x="869" y="76"/>
                  </a:lnTo>
                  <a:lnTo>
                    <a:pt x="832" y="71"/>
                  </a:lnTo>
                  <a:lnTo>
                    <a:pt x="794" y="67"/>
                  </a:lnTo>
                  <a:lnTo>
                    <a:pt x="774" y="64"/>
                  </a:lnTo>
                  <a:lnTo>
                    <a:pt x="753" y="59"/>
                  </a:lnTo>
                  <a:lnTo>
                    <a:pt x="731" y="55"/>
                  </a:lnTo>
                  <a:lnTo>
                    <a:pt x="708" y="50"/>
                  </a:lnTo>
                  <a:lnTo>
                    <a:pt x="684" y="41"/>
                  </a:lnTo>
                  <a:lnTo>
                    <a:pt x="649" y="31"/>
                  </a:lnTo>
                  <a:lnTo>
                    <a:pt x="637" y="24"/>
                  </a:lnTo>
                  <a:lnTo>
                    <a:pt x="631" y="21"/>
                  </a:lnTo>
                  <a:lnTo>
                    <a:pt x="626" y="20"/>
                  </a:lnTo>
                  <a:lnTo>
                    <a:pt x="596" y="12"/>
                  </a:lnTo>
                  <a:lnTo>
                    <a:pt x="581" y="8"/>
                  </a:lnTo>
                  <a:lnTo>
                    <a:pt x="566" y="3"/>
                  </a:lnTo>
                  <a:lnTo>
                    <a:pt x="551" y="0"/>
                  </a:lnTo>
                  <a:lnTo>
                    <a:pt x="534" y="0"/>
                  </a:lnTo>
                  <a:lnTo>
                    <a:pt x="519" y="0"/>
                  </a:lnTo>
                  <a:lnTo>
                    <a:pt x="512" y="2"/>
                  </a:lnTo>
                  <a:lnTo>
                    <a:pt x="503" y="5"/>
                  </a:lnTo>
                  <a:lnTo>
                    <a:pt x="468" y="15"/>
                  </a:lnTo>
                  <a:lnTo>
                    <a:pt x="450" y="20"/>
                  </a:lnTo>
                  <a:lnTo>
                    <a:pt x="432" y="23"/>
                  </a:lnTo>
                  <a:lnTo>
                    <a:pt x="398" y="24"/>
                  </a:lnTo>
                  <a:lnTo>
                    <a:pt x="364" y="27"/>
                  </a:lnTo>
                  <a:lnTo>
                    <a:pt x="346" y="29"/>
                  </a:lnTo>
                  <a:lnTo>
                    <a:pt x="328" y="32"/>
                  </a:lnTo>
                  <a:lnTo>
                    <a:pt x="309" y="37"/>
                  </a:lnTo>
                  <a:lnTo>
                    <a:pt x="293" y="41"/>
                  </a:lnTo>
                  <a:lnTo>
                    <a:pt x="276" y="46"/>
                  </a:lnTo>
                  <a:lnTo>
                    <a:pt x="269" y="49"/>
                  </a:lnTo>
                  <a:lnTo>
                    <a:pt x="261" y="53"/>
                  </a:lnTo>
                  <a:lnTo>
                    <a:pt x="254" y="56"/>
                  </a:lnTo>
                  <a:lnTo>
                    <a:pt x="246" y="61"/>
                  </a:lnTo>
                  <a:lnTo>
                    <a:pt x="240" y="65"/>
                  </a:lnTo>
                  <a:lnTo>
                    <a:pt x="234" y="71"/>
                  </a:lnTo>
                  <a:lnTo>
                    <a:pt x="223" y="82"/>
                  </a:lnTo>
                  <a:lnTo>
                    <a:pt x="219" y="89"/>
                  </a:lnTo>
                  <a:lnTo>
                    <a:pt x="214" y="95"/>
                  </a:lnTo>
                  <a:lnTo>
                    <a:pt x="211" y="103"/>
                  </a:lnTo>
                  <a:lnTo>
                    <a:pt x="208" y="110"/>
                  </a:lnTo>
                  <a:lnTo>
                    <a:pt x="205" y="119"/>
                  </a:lnTo>
                  <a:lnTo>
                    <a:pt x="204" y="128"/>
                  </a:lnTo>
                  <a:lnTo>
                    <a:pt x="204" y="136"/>
                  </a:lnTo>
                  <a:lnTo>
                    <a:pt x="204" y="139"/>
                  </a:lnTo>
                  <a:lnTo>
                    <a:pt x="213" y="145"/>
                  </a:lnTo>
                  <a:lnTo>
                    <a:pt x="217" y="146"/>
                  </a:lnTo>
                  <a:lnTo>
                    <a:pt x="222" y="148"/>
                  </a:lnTo>
                  <a:lnTo>
                    <a:pt x="226" y="148"/>
                  </a:lnTo>
                  <a:lnTo>
                    <a:pt x="231" y="148"/>
                  </a:lnTo>
                  <a:lnTo>
                    <a:pt x="240" y="146"/>
                  </a:lnTo>
                  <a:lnTo>
                    <a:pt x="249" y="145"/>
                  </a:lnTo>
                  <a:lnTo>
                    <a:pt x="257" y="140"/>
                  </a:lnTo>
                  <a:lnTo>
                    <a:pt x="266" y="137"/>
                  </a:lnTo>
                  <a:lnTo>
                    <a:pt x="275" y="134"/>
                  </a:lnTo>
                  <a:lnTo>
                    <a:pt x="296" y="128"/>
                  </a:lnTo>
                  <a:lnTo>
                    <a:pt x="317" y="121"/>
                  </a:lnTo>
                  <a:lnTo>
                    <a:pt x="340" y="112"/>
                  </a:lnTo>
                  <a:lnTo>
                    <a:pt x="361" y="104"/>
                  </a:lnTo>
                  <a:lnTo>
                    <a:pt x="383" y="98"/>
                  </a:lnTo>
                  <a:lnTo>
                    <a:pt x="394" y="97"/>
                  </a:lnTo>
                  <a:lnTo>
                    <a:pt x="405" y="95"/>
                  </a:lnTo>
                  <a:lnTo>
                    <a:pt x="417" y="95"/>
                  </a:lnTo>
                  <a:lnTo>
                    <a:pt x="427" y="95"/>
                  </a:lnTo>
                  <a:lnTo>
                    <a:pt x="438" y="97"/>
                  </a:lnTo>
                  <a:lnTo>
                    <a:pt x="450" y="98"/>
                  </a:lnTo>
                  <a:lnTo>
                    <a:pt x="450" y="113"/>
                  </a:lnTo>
                  <a:lnTo>
                    <a:pt x="448" y="127"/>
                  </a:lnTo>
                  <a:lnTo>
                    <a:pt x="445" y="140"/>
                  </a:lnTo>
                  <a:lnTo>
                    <a:pt x="442" y="154"/>
                  </a:lnTo>
                  <a:lnTo>
                    <a:pt x="438" y="168"/>
                  </a:lnTo>
                  <a:lnTo>
                    <a:pt x="433" y="181"/>
                  </a:lnTo>
                  <a:lnTo>
                    <a:pt x="421" y="207"/>
                  </a:lnTo>
                  <a:lnTo>
                    <a:pt x="408" y="231"/>
                  </a:lnTo>
                  <a:lnTo>
                    <a:pt x="394" y="256"/>
                  </a:lnTo>
                  <a:lnTo>
                    <a:pt x="379" y="281"/>
                  </a:lnTo>
                  <a:lnTo>
                    <a:pt x="367" y="306"/>
                  </a:lnTo>
                  <a:lnTo>
                    <a:pt x="356" y="326"/>
                  </a:lnTo>
                  <a:lnTo>
                    <a:pt x="346" y="344"/>
                  </a:lnTo>
                  <a:lnTo>
                    <a:pt x="334" y="363"/>
                  </a:lnTo>
                  <a:lnTo>
                    <a:pt x="322" y="381"/>
                  </a:lnTo>
                  <a:lnTo>
                    <a:pt x="308" y="398"/>
                  </a:lnTo>
                  <a:lnTo>
                    <a:pt x="294" y="416"/>
                  </a:lnTo>
                  <a:lnTo>
                    <a:pt x="266" y="449"/>
                  </a:lnTo>
                  <a:lnTo>
                    <a:pt x="235" y="482"/>
                  </a:lnTo>
                  <a:lnTo>
                    <a:pt x="205" y="517"/>
                  </a:lnTo>
                  <a:lnTo>
                    <a:pt x="190" y="534"/>
                  </a:lnTo>
                  <a:lnTo>
                    <a:pt x="175" y="552"/>
                  </a:lnTo>
                  <a:lnTo>
                    <a:pt x="160" y="570"/>
                  </a:lnTo>
                  <a:lnTo>
                    <a:pt x="146" y="588"/>
                  </a:lnTo>
                  <a:lnTo>
                    <a:pt x="134" y="607"/>
                  </a:lnTo>
                  <a:lnTo>
                    <a:pt x="122" y="627"/>
                  </a:lnTo>
                  <a:lnTo>
                    <a:pt x="110" y="648"/>
                  </a:lnTo>
                  <a:lnTo>
                    <a:pt x="100" y="668"/>
                  </a:lnTo>
                  <a:lnTo>
                    <a:pt x="89" y="689"/>
                  </a:lnTo>
                  <a:lnTo>
                    <a:pt x="79" y="710"/>
                  </a:lnTo>
                  <a:lnTo>
                    <a:pt x="62" y="752"/>
                  </a:lnTo>
                  <a:lnTo>
                    <a:pt x="47" y="794"/>
                  </a:lnTo>
                  <a:lnTo>
                    <a:pt x="33" y="833"/>
                  </a:lnTo>
                  <a:lnTo>
                    <a:pt x="23" y="871"/>
                  </a:lnTo>
                  <a:lnTo>
                    <a:pt x="15" y="904"/>
                  </a:lnTo>
                  <a:lnTo>
                    <a:pt x="11" y="927"/>
                  </a:lnTo>
                  <a:lnTo>
                    <a:pt x="8" y="942"/>
                  </a:lnTo>
                  <a:lnTo>
                    <a:pt x="6" y="957"/>
                  </a:lnTo>
                  <a:lnTo>
                    <a:pt x="3" y="992"/>
                  </a:lnTo>
                  <a:lnTo>
                    <a:pt x="0" y="1026"/>
                  </a:lnTo>
                  <a:lnTo>
                    <a:pt x="0" y="1059"/>
                  </a:lnTo>
                  <a:lnTo>
                    <a:pt x="0" y="1074"/>
                  </a:lnTo>
                  <a:lnTo>
                    <a:pt x="0" y="1086"/>
                  </a:lnTo>
                  <a:lnTo>
                    <a:pt x="2" y="1097"/>
                  </a:lnTo>
                  <a:lnTo>
                    <a:pt x="5" y="1103"/>
                  </a:lnTo>
                  <a:lnTo>
                    <a:pt x="8" y="1108"/>
                  </a:lnTo>
                  <a:lnTo>
                    <a:pt x="9" y="1109"/>
                  </a:lnTo>
                  <a:lnTo>
                    <a:pt x="11" y="1109"/>
                  </a:lnTo>
                  <a:lnTo>
                    <a:pt x="12" y="1108"/>
                  </a:lnTo>
                  <a:lnTo>
                    <a:pt x="15" y="1105"/>
                  </a:lnTo>
                  <a:lnTo>
                    <a:pt x="17" y="1094"/>
                  </a:lnTo>
                  <a:lnTo>
                    <a:pt x="18" y="1080"/>
                  </a:lnTo>
                  <a:lnTo>
                    <a:pt x="18" y="1067"/>
                  </a:lnTo>
                  <a:lnTo>
                    <a:pt x="18" y="1038"/>
                  </a:lnTo>
                  <a:lnTo>
                    <a:pt x="18" y="1025"/>
                  </a:lnTo>
                  <a:lnTo>
                    <a:pt x="27" y="970"/>
                  </a:lnTo>
                  <a:lnTo>
                    <a:pt x="32" y="936"/>
                  </a:lnTo>
                  <a:lnTo>
                    <a:pt x="35" y="918"/>
                  </a:lnTo>
                  <a:lnTo>
                    <a:pt x="41" y="900"/>
                  </a:lnTo>
                  <a:lnTo>
                    <a:pt x="47" y="877"/>
                  </a:lnTo>
                  <a:lnTo>
                    <a:pt x="56" y="848"/>
                  </a:lnTo>
                  <a:lnTo>
                    <a:pt x="60" y="835"/>
                  </a:lnTo>
                  <a:lnTo>
                    <a:pt x="68" y="820"/>
                  </a:lnTo>
                  <a:lnTo>
                    <a:pt x="74" y="803"/>
                  </a:lnTo>
                  <a:lnTo>
                    <a:pt x="76" y="796"/>
                  </a:lnTo>
                  <a:lnTo>
                    <a:pt x="79" y="788"/>
                  </a:lnTo>
                  <a:lnTo>
                    <a:pt x="85" y="761"/>
                  </a:lnTo>
                  <a:lnTo>
                    <a:pt x="88" y="749"/>
                  </a:lnTo>
                  <a:lnTo>
                    <a:pt x="92" y="735"/>
                  </a:lnTo>
                  <a:lnTo>
                    <a:pt x="101" y="711"/>
                  </a:lnTo>
                  <a:lnTo>
                    <a:pt x="112" y="689"/>
                  </a:lnTo>
                  <a:lnTo>
                    <a:pt x="125" y="666"/>
                  </a:lnTo>
                  <a:lnTo>
                    <a:pt x="131" y="654"/>
                  </a:lnTo>
                  <a:lnTo>
                    <a:pt x="139" y="644"/>
                  </a:lnTo>
                  <a:lnTo>
                    <a:pt x="152" y="622"/>
                  </a:lnTo>
                  <a:lnTo>
                    <a:pt x="169" y="603"/>
                  </a:lnTo>
                  <a:lnTo>
                    <a:pt x="186" y="583"/>
                  </a:lnTo>
                  <a:lnTo>
                    <a:pt x="202" y="564"/>
                  </a:lnTo>
                  <a:lnTo>
                    <a:pt x="220" y="546"/>
                  </a:lnTo>
                  <a:lnTo>
                    <a:pt x="239" y="528"/>
                  </a:lnTo>
                  <a:lnTo>
                    <a:pt x="276" y="491"/>
                  </a:lnTo>
                  <a:lnTo>
                    <a:pt x="314" y="457"/>
                  </a:lnTo>
                  <a:lnTo>
                    <a:pt x="334" y="437"/>
                  </a:lnTo>
                  <a:lnTo>
                    <a:pt x="353" y="418"/>
                  </a:lnTo>
                  <a:lnTo>
                    <a:pt x="371" y="398"/>
                  </a:lnTo>
                  <a:lnTo>
                    <a:pt x="389" y="377"/>
                  </a:lnTo>
                  <a:lnTo>
                    <a:pt x="408" y="356"/>
                  </a:lnTo>
                  <a:lnTo>
                    <a:pt x="424" y="333"/>
                  </a:lnTo>
                  <a:lnTo>
                    <a:pt x="439" y="311"/>
                  </a:lnTo>
                  <a:lnTo>
                    <a:pt x="454" y="288"/>
                  </a:lnTo>
                  <a:lnTo>
                    <a:pt x="469" y="265"/>
                  </a:lnTo>
                  <a:lnTo>
                    <a:pt x="481" y="241"/>
                  </a:lnTo>
                  <a:lnTo>
                    <a:pt x="495" y="217"/>
                  </a:lnTo>
                  <a:lnTo>
                    <a:pt x="507" y="193"/>
                  </a:lnTo>
                  <a:lnTo>
                    <a:pt x="518" y="168"/>
                  </a:lnTo>
                  <a:lnTo>
                    <a:pt x="527" y="142"/>
                  </a:lnTo>
                  <a:lnTo>
                    <a:pt x="536" y="116"/>
                  </a:lnTo>
                  <a:lnTo>
                    <a:pt x="540" y="103"/>
                  </a:lnTo>
                  <a:lnTo>
                    <a:pt x="545" y="91"/>
                  </a:lnTo>
                  <a:lnTo>
                    <a:pt x="560" y="88"/>
                  </a:lnTo>
                  <a:lnTo>
                    <a:pt x="575" y="86"/>
                  </a:lnTo>
                  <a:lnTo>
                    <a:pt x="589" y="88"/>
                  </a:lnTo>
                  <a:lnTo>
                    <a:pt x="596" y="89"/>
                  </a:lnTo>
                  <a:lnTo>
                    <a:pt x="604" y="89"/>
                  </a:lnTo>
                  <a:lnTo>
                    <a:pt x="617" y="94"/>
                  </a:lnTo>
                  <a:lnTo>
                    <a:pt x="632" y="97"/>
                  </a:lnTo>
                  <a:lnTo>
                    <a:pt x="646" y="103"/>
                  </a:lnTo>
                  <a:lnTo>
                    <a:pt x="660" y="107"/>
                  </a:lnTo>
                  <a:lnTo>
                    <a:pt x="687" y="119"/>
                  </a:lnTo>
                  <a:lnTo>
                    <a:pt x="715" y="131"/>
                  </a:lnTo>
                  <a:lnTo>
                    <a:pt x="744" y="142"/>
                  </a:lnTo>
                  <a:lnTo>
                    <a:pt x="758" y="146"/>
                  </a:lnTo>
                  <a:lnTo>
                    <a:pt x="773" y="150"/>
                  </a:lnTo>
                  <a:lnTo>
                    <a:pt x="794" y="153"/>
                  </a:lnTo>
                  <a:lnTo>
                    <a:pt x="815" y="159"/>
                  </a:lnTo>
                  <a:lnTo>
                    <a:pt x="836" y="163"/>
                  </a:lnTo>
                  <a:lnTo>
                    <a:pt x="856" y="169"/>
                  </a:lnTo>
                  <a:lnTo>
                    <a:pt x="897" y="183"/>
                  </a:lnTo>
                  <a:lnTo>
                    <a:pt x="936" y="196"/>
                  </a:lnTo>
                  <a:lnTo>
                    <a:pt x="975" y="210"/>
                  </a:lnTo>
                  <a:lnTo>
                    <a:pt x="1016" y="223"/>
                  </a:lnTo>
                  <a:lnTo>
                    <a:pt x="1057" y="234"/>
                  </a:lnTo>
                  <a:lnTo>
                    <a:pt x="1076" y="238"/>
                  </a:lnTo>
                  <a:lnTo>
                    <a:pt x="1099" y="243"/>
                  </a:lnTo>
                  <a:lnTo>
                    <a:pt x="1108" y="244"/>
                  </a:lnTo>
                  <a:lnTo>
                    <a:pt x="1118" y="247"/>
                  </a:lnTo>
                  <a:lnTo>
                    <a:pt x="1129" y="250"/>
                  </a:lnTo>
                  <a:lnTo>
                    <a:pt x="1138" y="253"/>
                  </a:lnTo>
                  <a:lnTo>
                    <a:pt x="1158" y="262"/>
                  </a:lnTo>
                  <a:lnTo>
                    <a:pt x="1174" y="272"/>
                  </a:lnTo>
                  <a:lnTo>
                    <a:pt x="1183" y="278"/>
                  </a:lnTo>
                  <a:lnTo>
                    <a:pt x="1191" y="284"/>
                  </a:lnTo>
                  <a:lnTo>
                    <a:pt x="1206" y="296"/>
                  </a:lnTo>
                  <a:lnTo>
                    <a:pt x="1220" y="309"/>
                  </a:lnTo>
                  <a:lnTo>
                    <a:pt x="1232" y="324"/>
                  </a:lnTo>
                  <a:lnTo>
                    <a:pt x="1236" y="333"/>
                  </a:lnTo>
                  <a:lnTo>
                    <a:pt x="1242" y="341"/>
                  </a:lnTo>
                  <a:lnTo>
                    <a:pt x="1250" y="359"/>
                  </a:lnTo>
                  <a:lnTo>
                    <a:pt x="1257" y="377"/>
                  </a:lnTo>
                  <a:lnTo>
                    <a:pt x="1262" y="395"/>
                  </a:lnTo>
                  <a:lnTo>
                    <a:pt x="1263" y="406"/>
                  </a:lnTo>
                  <a:lnTo>
                    <a:pt x="1265" y="415"/>
                  </a:lnTo>
                  <a:lnTo>
                    <a:pt x="1265" y="425"/>
                  </a:lnTo>
                  <a:lnTo>
                    <a:pt x="1265" y="434"/>
                  </a:lnTo>
                  <a:lnTo>
                    <a:pt x="1265" y="445"/>
                  </a:lnTo>
                  <a:lnTo>
                    <a:pt x="1263" y="455"/>
                  </a:lnTo>
                  <a:lnTo>
                    <a:pt x="1262" y="466"/>
                  </a:lnTo>
                  <a:lnTo>
                    <a:pt x="1260" y="476"/>
                  </a:lnTo>
                  <a:lnTo>
                    <a:pt x="1253" y="505"/>
                  </a:lnTo>
                  <a:lnTo>
                    <a:pt x="1244" y="531"/>
                  </a:lnTo>
                  <a:lnTo>
                    <a:pt x="1236" y="555"/>
                  </a:lnTo>
                  <a:lnTo>
                    <a:pt x="1227" y="577"/>
                  </a:lnTo>
                  <a:lnTo>
                    <a:pt x="1217" y="598"/>
                  </a:lnTo>
                  <a:lnTo>
                    <a:pt x="1206" y="618"/>
                  </a:lnTo>
                  <a:lnTo>
                    <a:pt x="1194" y="636"/>
                  </a:lnTo>
                  <a:lnTo>
                    <a:pt x="1182" y="656"/>
                  </a:lnTo>
                  <a:lnTo>
                    <a:pt x="1168" y="672"/>
                  </a:lnTo>
                  <a:lnTo>
                    <a:pt x="1155" y="690"/>
                  </a:lnTo>
                  <a:lnTo>
                    <a:pt x="1123" y="726"/>
                  </a:lnTo>
                  <a:lnTo>
                    <a:pt x="1046" y="811"/>
                  </a:lnTo>
                  <a:lnTo>
                    <a:pt x="1037" y="824"/>
                  </a:lnTo>
                  <a:lnTo>
                    <a:pt x="1023" y="845"/>
                  </a:lnTo>
                  <a:lnTo>
                    <a:pt x="999" y="883"/>
                  </a:lnTo>
                  <a:lnTo>
                    <a:pt x="974" y="922"/>
                  </a:lnTo>
                  <a:lnTo>
                    <a:pt x="960" y="942"/>
                  </a:lnTo>
                  <a:lnTo>
                    <a:pt x="946" y="961"/>
                  </a:lnTo>
                  <a:lnTo>
                    <a:pt x="931" y="979"/>
                  </a:lnTo>
                  <a:lnTo>
                    <a:pt x="915" y="999"/>
                  </a:lnTo>
                  <a:lnTo>
                    <a:pt x="898" y="1017"/>
                  </a:lnTo>
                  <a:lnTo>
                    <a:pt x="881" y="1035"/>
                  </a:lnTo>
                  <a:lnTo>
                    <a:pt x="863" y="1052"/>
                  </a:lnTo>
                  <a:lnTo>
                    <a:pt x="844" y="1067"/>
                  </a:lnTo>
                  <a:lnTo>
                    <a:pt x="835" y="1074"/>
                  </a:lnTo>
                  <a:lnTo>
                    <a:pt x="824" y="1082"/>
                  </a:lnTo>
                  <a:lnTo>
                    <a:pt x="804" y="1095"/>
                  </a:lnTo>
                  <a:lnTo>
                    <a:pt x="782" y="1108"/>
                  </a:lnTo>
                  <a:lnTo>
                    <a:pt x="761" y="1118"/>
                  </a:lnTo>
                  <a:lnTo>
                    <a:pt x="738" y="1127"/>
                  </a:lnTo>
                  <a:lnTo>
                    <a:pt x="714" y="1135"/>
                  </a:lnTo>
                  <a:lnTo>
                    <a:pt x="700" y="1138"/>
                  </a:lnTo>
                  <a:lnTo>
                    <a:pt x="688" y="1142"/>
                  </a:lnTo>
                  <a:lnTo>
                    <a:pt x="675" y="1148"/>
                  </a:lnTo>
                  <a:lnTo>
                    <a:pt x="663" y="1154"/>
                  </a:lnTo>
                  <a:lnTo>
                    <a:pt x="651" y="1162"/>
                  </a:lnTo>
                  <a:lnTo>
                    <a:pt x="640" y="1171"/>
                  </a:lnTo>
                  <a:lnTo>
                    <a:pt x="629" y="1180"/>
                  </a:lnTo>
                  <a:lnTo>
                    <a:pt x="619" y="1190"/>
                  </a:lnTo>
                  <a:lnTo>
                    <a:pt x="614" y="1196"/>
                  </a:lnTo>
                  <a:lnTo>
                    <a:pt x="610" y="1202"/>
                  </a:lnTo>
                  <a:lnTo>
                    <a:pt x="604" y="1216"/>
                  </a:lnTo>
                  <a:lnTo>
                    <a:pt x="599" y="1230"/>
                  </a:lnTo>
                  <a:lnTo>
                    <a:pt x="595" y="1243"/>
                  </a:lnTo>
                  <a:lnTo>
                    <a:pt x="590" y="1257"/>
                  </a:lnTo>
                  <a:lnTo>
                    <a:pt x="586" y="1270"/>
                  </a:lnTo>
                  <a:lnTo>
                    <a:pt x="581" y="1284"/>
                  </a:lnTo>
                  <a:lnTo>
                    <a:pt x="578" y="1290"/>
                  </a:lnTo>
                  <a:lnTo>
                    <a:pt x="574" y="1296"/>
                  </a:lnTo>
                  <a:lnTo>
                    <a:pt x="581" y="1281"/>
                  </a:lnTo>
                  <a:lnTo>
                    <a:pt x="587" y="1264"/>
                  </a:lnTo>
                  <a:lnTo>
                    <a:pt x="593" y="1246"/>
                  </a:lnTo>
                  <a:lnTo>
                    <a:pt x="599" y="1230"/>
                  </a:lnTo>
                  <a:lnTo>
                    <a:pt x="607" y="1214"/>
                  </a:lnTo>
                  <a:lnTo>
                    <a:pt x="611" y="1207"/>
                  </a:lnTo>
                  <a:lnTo>
                    <a:pt x="616" y="1199"/>
                  </a:lnTo>
                  <a:lnTo>
                    <a:pt x="622" y="1193"/>
                  </a:lnTo>
                  <a:lnTo>
                    <a:pt x="629" y="1187"/>
                  </a:lnTo>
                  <a:lnTo>
                    <a:pt x="637" y="1183"/>
                  </a:lnTo>
                  <a:lnTo>
                    <a:pt x="646" y="1178"/>
                  </a:lnTo>
                  <a:lnTo>
                    <a:pt x="654" y="1175"/>
                  </a:lnTo>
                  <a:lnTo>
                    <a:pt x="663" y="1171"/>
                  </a:lnTo>
                  <a:lnTo>
                    <a:pt x="678" y="1162"/>
                  </a:lnTo>
                  <a:lnTo>
                    <a:pt x="694" y="1153"/>
                  </a:lnTo>
                  <a:lnTo>
                    <a:pt x="711" y="1145"/>
                  </a:lnTo>
                  <a:lnTo>
                    <a:pt x="759" y="1132"/>
                  </a:lnTo>
                  <a:lnTo>
                    <a:pt x="786" y="1123"/>
                  </a:lnTo>
                  <a:lnTo>
                    <a:pt x="806" y="1115"/>
                  </a:lnTo>
                  <a:lnTo>
                    <a:pt x="844" y="1095"/>
                  </a:lnTo>
                  <a:lnTo>
                    <a:pt x="860" y="1085"/>
                  </a:lnTo>
                  <a:lnTo>
                    <a:pt x="875" y="1076"/>
                  </a:lnTo>
                  <a:lnTo>
                    <a:pt x="889" y="1068"/>
                  </a:lnTo>
                  <a:lnTo>
                    <a:pt x="903" y="1059"/>
                  </a:lnTo>
                  <a:lnTo>
                    <a:pt x="915" y="1050"/>
                  </a:lnTo>
                  <a:lnTo>
                    <a:pt x="925" y="1043"/>
                  </a:lnTo>
                  <a:lnTo>
                    <a:pt x="936" y="1034"/>
                  </a:lnTo>
                  <a:lnTo>
                    <a:pt x="945" y="1023"/>
                  </a:lnTo>
                  <a:lnTo>
                    <a:pt x="954" y="1014"/>
                  </a:lnTo>
                  <a:lnTo>
                    <a:pt x="963" y="1002"/>
                  </a:lnTo>
                  <a:lnTo>
                    <a:pt x="972" y="990"/>
                  </a:lnTo>
                  <a:lnTo>
                    <a:pt x="981" y="978"/>
                  </a:lnTo>
                  <a:lnTo>
                    <a:pt x="1001" y="948"/>
                  </a:lnTo>
                  <a:lnTo>
                    <a:pt x="999" y="964"/>
                  </a:lnTo>
                  <a:lnTo>
                    <a:pt x="998" y="983"/>
                  </a:lnTo>
                  <a:lnTo>
                    <a:pt x="998" y="1001"/>
                  </a:lnTo>
                  <a:lnTo>
                    <a:pt x="998" y="1019"/>
                  </a:lnTo>
                  <a:lnTo>
                    <a:pt x="998" y="1037"/>
                  </a:lnTo>
                  <a:lnTo>
                    <a:pt x="1001" y="1055"/>
                  </a:lnTo>
                  <a:lnTo>
                    <a:pt x="1002" y="1074"/>
                  </a:lnTo>
                  <a:lnTo>
                    <a:pt x="1005" y="1092"/>
                  </a:lnTo>
                  <a:lnTo>
                    <a:pt x="1010" y="1111"/>
                  </a:lnTo>
                  <a:lnTo>
                    <a:pt x="1016" y="1129"/>
                  </a:lnTo>
                  <a:lnTo>
                    <a:pt x="1020" y="1147"/>
                  </a:lnTo>
                  <a:lnTo>
                    <a:pt x="1023" y="1156"/>
                  </a:lnTo>
                  <a:lnTo>
                    <a:pt x="1028" y="1163"/>
                  </a:lnTo>
                  <a:lnTo>
                    <a:pt x="1035" y="1181"/>
                  </a:lnTo>
                  <a:lnTo>
                    <a:pt x="1043" y="1198"/>
                  </a:lnTo>
                  <a:lnTo>
                    <a:pt x="1052" y="1213"/>
                  </a:lnTo>
                  <a:lnTo>
                    <a:pt x="1063" y="1230"/>
                  </a:lnTo>
                  <a:lnTo>
                    <a:pt x="1067" y="1233"/>
                  </a:lnTo>
                  <a:lnTo>
                    <a:pt x="1070" y="1234"/>
                  </a:lnTo>
                  <a:lnTo>
                    <a:pt x="1073" y="1233"/>
                  </a:lnTo>
                  <a:lnTo>
                    <a:pt x="1075" y="1231"/>
                  </a:lnTo>
                  <a:lnTo>
                    <a:pt x="1078" y="1228"/>
                  </a:lnTo>
                  <a:lnTo>
                    <a:pt x="1079" y="1224"/>
                  </a:lnTo>
                  <a:lnTo>
                    <a:pt x="1081" y="1217"/>
                  </a:lnTo>
                  <a:lnTo>
                    <a:pt x="1079" y="1213"/>
                  </a:lnTo>
                  <a:lnTo>
                    <a:pt x="1078" y="1207"/>
                  </a:lnTo>
                  <a:lnTo>
                    <a:pt x="1073" y="1196"/>
                  </a:lnTo>
                  <a:lnTo>
                    <a:pt x="1067" y="1187"/>
                  </a:lnTo>
                  <a:lnTo>
                    <a:pt x="1063" y="1180"/>
                  </a:lnTo>
                  <a:lnTo>
                    <a:pt x="1055" y="1162"/>
                  </a:lnTo>
                  <a:lnTo>
                    <a:pt x="1049" y="1144"/>
                  </a:lnTo>
                  <a:lnTo>
                    <a:pt x="1043" y="1126"/>
                  </a:lnTo>
                  <a:lnTo>
                    <a:pt x="1038" y="1106"/>
                  </a:lnTo>
                  <a:lnTo>
                    <a:pt x="1035" y="1086"/>
                  </a:lnTo>
                  <a:lnTo>
                    <a:pt x="1032" y="1067"/>
                  </a:lnTo>
                  <a:lnTo>
                    <a:pt x="1029" y="1047"/>
                  </a:lnTo>
                  <a:lnTo>
                    <a:pt x="1029" y="1028"/>
                  </a:lnTo>
                  <a:lnTo>
                    <a:pt x="1029" y="1008"/>
                  </a:lnTo>
                  <a:lnTo>
                    <a:pt x="1031" y="987"/>
                  </a:lnTo>
                  <a:lnTo>
                    <a:pt x="1034" y="967"/>
                  </a:lnTo>
                  <a:lnTo>
                    <a:pt x="1037" y="949"/>
                  </a:lnTo>
                  <a:lnTo>
                    <a:pt x="1043" y="930"/>
                  </a:lnTo>
                  <a:lnTo>
                    <a:pt x="1046" y="921"/>
                  </a:lnTo>
                  <a:lnTo>
                    <a:pt x="1049" y="912"/>
                  </a:lnTo>
                  <a:lnTo>
                    <a:pt x="1058" y="894"/>
                  </a:lnTo>
                  <a:lnTo>
                    <a:pt x="1067" y="877"/>
                  </a:lnTo>
                  <a:lnTo>
                    <a:pt x="1085" y="850"/>
                  </a:lnTo>
                  <a:lnTo>
                    <a:pt x="1103" y="824"/>
                  </a:lnTo>
                  <a:lnTo>
                    <a:pt x="1123" y="800"/>
                  </a:lnTo>
                  <a:lnTo>
                    <a:pt x="1144" y="776"/>
                  </a:lnTo>
                  <a:lnTo>
                    <a:pt x="1188" y="726"/>
                  </a:lnTo>
                  <a:lnTo>
                    <a:pt x="1209" y="702"/>
                  </a:lnTo>
                  <a:lnTo>
                    <a:pt x="1230" y="677"/>
                  </a:lnTo>
                  <a:lnTo>
                    <a:pt x="1250" y="653"/>
                  </a:lnTo>
                  <a:lnTo>
                    <a:pt x="1260" y="639"/>
                  </a:lnTo>
                  <a:lnTo>
                    <a:pt x="1269" y="627"/>
                  </a:lnTo>
                  <a:lnTo>
                    <a:pt x="1287" y="600"/>
                  </a:lnTo>
                  <a:lnTo>
                    <a:pt x="1295" y="586"/>
                  </a:lnTo>
                  <a:lnTo>
                    <a:pt x="1304" y="573"/>
                  </a:lnTo>
                  <a:lnTo>
                    <a:pt x="1312" y="559"/>
                  </a:lnTo>
                  <a:lnTo>
                    <a:pt x="1318" y="546"/>
                  </a:lnTo>
                  <a:lnTo>
                    <a:pt x="1325" y="531"/>
                  </a:lnTo>
                  <a:lnTo>
                    <a:pt x="1330" y="516"/>
                  </a:lnTo>
                  <a:lnTo>
                    <a:pt x="1336" y="500"/>
                  </a:lnTo>
                  <a:lnTo>
                    <a:pt x="1340" y="485"/>
                  </a:lnTo>
                  <a:lnTo>
                    <a:pt x="1345" y="470"/>
                  </a:lnTo>
                  <a:lnTo>
                    <a:pt x="1348" y="454"/>
                  </a:lnTo>
                  <a:lnTo>
                    <a:pt x="1348" y="452"/>
                  </a:lnTo>
                  <a:lnTo>
                    <a:pt x="1349" y="454"/>
                  </a:lnTo>
                  <a:lnTo>
                    <a:pt x="1355" y="455"/>
                  </a:lnTo>
                  <a:lnTo>
                    <a:pt x="1360" y="458"/>
                  </a:lnTo>
                  <a:lnTo>
                    <a:pt x="1364" y="461"/>
                  </a:lnTo>
                  <a:lnTo>
                    <a:pt x="1369" y="466"/>
                  </a:lnTo>
                  <a:lnTo>
                    <a:pt x="1375" y="472"/>
                  </a:lnTo>
                  <a:lnTo>
                    <a:pt x="1386" y="482"/>
                  </a:lnTo>
                  <a:lnTo>
                    <a:pt x="1396" y="494"/>
                  </a:lnTo>
                  <a:lnTo>
                    <a:pt x="1405" y="507"/>
                  </a:lnTo>
                  <a:lnTo>
                    <a:pt x="1425" y="531"/>
                  </a:lnTo>
                  <a:lnTo>
                    <a:pt x="1435" y="541"/>
                  </a:lnTo>
                  <a:lnTo>
                    <a:pt x="1447" y="552"/>
                  </a:lnTo>
                  <a:lnTo>
                    <a:pt x="1466" y="565"/>
                  </a:lnTo>
                  <a:lnTo>
                    <a:pt x="1475" y="571"/>
                  </a:lnTo>
                  <a:lnTo>
                    <a:pt x="1484" y="577"/>
                  </a:lnTo>
                  <a:lnTo>
                    <a:pt x="1503" y="588"/>
                  </a:lnTo>
                  <a:lnTo>
                    <a:pt x="1523" y="598"/>
                  </a:lnTo>
                  <a:lnTo>
                    <a:pt x="1544" y="606"/>
                  </a:lnTo>
                  <a:lnTo>
                    <a:pt x="1564" y="613"/>
                  </a:lnTo>
                  <a:lnTo>
                    <a:pt x="1585" y="621"/>
                  </a:lnTo>
                  <a:lnTo>
                    <a:pt x="1606" y="627"/>
                  </a:lnTo>
                  <a:lnTo>
                    <a:pt x="1650" y="638"/>
                  </a:lnTo>
                  <a:lnTo>
                    <a:pt x="1693" y="647"/>
                  </a:lnTo>
                  <a:lnTo>
                    <a:pt x="1736" y="657"/>
                  </a:lnTo>
                  <a:lnTo>
                    <a:pt x="1757" y="663"/>
                  </a:lnTo>
                  <a:lnTo>
                    <a:pt x="1767" y="668"/>
                  </a:lnTo>
                  <a:lnTo>
                    <a:pt x="1778" y="671"/>
                  </a:lnTo>
                  <a:lnTo>
                    <a:pt x="1784" y="674"/>
                  </a:lnTo>
                  <a:lnTo>
                    <a:pt x="1790" y="677"/>
                  </a:lnTo>
                  <a:lnTo>
                    <a:pt x="1804" y="684"/>
                  </a:lnTo>
                  <a:lnTo>
                    <a:pt x="1810" y="687"/>
                  </a:lnTo>
                  <a:lnTo>
                    <a:pt x="1813" y="687"/>
                  </a:lnTo>
                  <a:lnTo>
                    <a:pt x="1817" y="687"/>
                  </a:lnTo>
                  <a:lnTo>
                    <a:pt x="1820" y="687"/>
                  </a:lnTo>
                  <a:lnTo>
                    <a:pt x="1823" y="686"/>
                  </a:lnTo>
                  <a:lnTo>
                    <a:pt x="1825" y="683"/>
                  </a:lnTo>
                  <a:lnTo>
                    <a:pt x="1828" y="680"/>
                  </a:lnTo>
                  <a:lnTo>
                    <a:pt x="1831" y="675"/>
                  </a:lnTo>
                  <a:lnTo>
                    <a:pt x="1832" y="671"/>
                  </a:lnTo>
                  <a:lnTo>
                    <a:pt x="1834" y="666"/>
                  </a:lnTo>
                  <a:lnTo>
                    <a:pt x="1834" y="662"/>
                  </a:lnTo>
                  <a:lnTo>
                    <a:pt x="1834" y="656"/>
                  </a:lnTo>
                  <a:lnTo>
                    <a:pt x="1832" y="651"/>
                  </a:lnTo>
                  <a:lnTo>
                    <a:pt x="1828" y="648"/>
                  </a:lnTo>
                  <a:lnTo>
                    <a:pt x="1823" y="645"/>
                  </a:lnTo>
                  <a:lnTo>
                    <a:pt x="1801" y="635"/>
                  </a:lnTo>
                  <a:lnTo>
                    <a:pt x="1778" y="627"/>
                  </a:lnTo>
                  <a:lnTo>
                    <a:pt x="1754" y="618"/>
                  </a:lnTo>
                  <a:lnTo>
                    <a:pt x="1730" y="612"/>
                  </a:lnTo>
                  <a:lnTo>
                    <a:pt x="1683" y="598"/>
                  </a:lnTo>
                  <a:lnTo>
                    <a:pt x="1635" y="586"/>
                  </a:lnTo>
                  <a:lnTo>
                    <a:pt x="1610" y="579"/>
                  </a:lnTo>
                  <a:lnTo>
                    <a:pt x="1588" y="571"/>
                  </a:lnTo>
                  <a:lnTo>
                    <a:pt x="1565" y="562"/>
                  </a:lnTo>
                  <a:lnTo>
                    <a:pt x="1543" y="552"/>
                  </a:lnTo>
                  <a:lnTo>
                    <a:pt x="1521" y="540"/>
                  </a:lnTo>
                  <a:lnTo>
                    <a:pt x="1511" y="534"/>
                  </a:lnTo>
                  <a:lnTo>
                    <a:pt x="1502" y="528"/>
                  </a:lnTo>
                  <a:lnTo>
                    <a:pt x="1491" y="520"/>
                  </a:lnTo>
                  <a:lnTo>
                    <a:pt x="1482" y="513"/>
                  </a:lnTo>
                  <a:lnTo>
                    <a:pt x="1472" y="503"/>
                  </a:lnTo>
                  <a:lnTo>
                    <a:pt x="1463" y="494"/>
                  </a:lnTo>
                  <a:lnTo>
                    <a:pt x="1441" y="4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1" name="Freeform 1747"/>
            <p:cNvSpPr>
              <a:spLocks/>
            </p:cNvSpPr>
            <p:nvPr/>
          </p:nvSpPr>
          <p:spPr bwMode="auto">
            <a:xfrm>
              <a:off x="4707" y="1950"/>
              <a:ext cx="25" cy="36"/>
            </a:xfrm>
            <a:custGeom>
              <a:avLst/>
              <a:gdLst>
                <a:gd name="T0" fmla="*/ 44 w 51"/>
                <a:gd name="T1" fmla="*/ 72 h 72"/>
                <a:gd name="T2" fmla="*/ 32 w 51"/>
                <a:gd name="T3" fmla="*/ 60 h 72"/>
                <a:gd name="T4" fmla="*/ 20 w 51"/>
                <a:gd name="T5" fmla="*/ 41 h 72"/>
                <a:gd name="T6" fmla="*/ 0 w 51"/>
                <a:gd name="T7" fmla="*/ 6 h 72"/>
                <a:gd name="T8" fmla="*/ 9 w 51"/>
                <a:gd name="T9" fmla="*/ 0 h 72"/>
                <a:gd name="T10" fmla="*/ 27 w 51"/>
                <a:gd name="T11" fmla="*/ 35 h 72"/>
                <a:gd name="T12" fmla="*/ 39 w 51"/>
                <a:gd name="T13" fmla="*/ 53 h 72"/>
                <a:gd name="T14" fmla="*/ 51 w 51"/>
                <a:gd name="T15" fmla="*/ 65 h 72"/>
                <a:gd name="T16" fmla="*/ 44 w 51"/>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72">
                  <a:moveTo>
                    <a:pt x="44" y="72"/>
                  </a:moveTo>
                  <a:lnTo>
                    <a:pt x="32" y="60"/>
                  </a:lnTo>
                  <a:lnTo>
                    <a:pt x="20" y="41"/>
                  </a:lnTo>
                  <a:lnTo>
                    <a:pt x="0" y="6"/>
                  </a:lnTo>
                  <a:lnTo>
                    <a:pt x="9" y="0"/>
                  </a:lnTo>
                  <a:lnTo>
                    <a:pt x="27" y="35"/>
                  </a:lnTo>
                  <a:lnTo>
                    <a:pt x="39" y="53"/>
                  </a:lnTo>
                  <a:lnTo>
                    <a:pt x="51" y="65"/>
                  </a:lnTo>
                  <a:lnTo>
                    <a:pt x="44"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2" name="Freeform 1748"/>
            <p:cNvSpPr>
              <a:spLocks/>
            </p:cNvSpPr>
            <p:nvPr/>
          </p:nvSpPr>
          <p:spPr bwMode="auto">
            <a:xfrm>
              <a:off x="4624" y="1830"/>
              <a:ext cx="87" cy="123"/>
            </a:xfrm>
            <a:custGeom>
              <a:avLst/>
              <a:gdLst>
                <a:gd name="T0" fmla="*/ 164 w 173"/>
                <a:gd name="T1" fmla="*/ 247 h 247"/>
                <a:gd name="T2" fmla="*/ 144 w 173"/>
                <a:gd name="T3" fmla="*/ 215 h 247"/>
                <a:gd name="T4" fmla="*/ 126 w 173"/>
                <a:gd name="T5" fmla="*/ 181 h 247"/>
                <a:gd name="T6" fmla="*/ 95 w 173"/>
                <a:gd name="T7" fmla="*/ 116 h 247"/>
                <a:gd name="T8" fmla="*/ 77 w 173"/>
                <a:gd name="T9" fmla="*/ 84 h 247"/>
                <a:gd name="T10" fmla="*/ 55 w 173"/>
                <a:gd name="T11" fmla="*/ 56 h 247"/>
                <a:gd name="T12" fmla="*/ 43 w 173"/>
                <a:gd name="T13" fmla="*/ 42 h 247"/>
                <a:gd name="T14" fmla="*/ 30 w 173"/>
                <a:gd name="T15" fmla="*/ 30 h 247"/>
                <a:gd name="T16" fmla="*/ 0 w 173"/>
                <a:gd name="T17" fmla="*/ 8 h 247"/>
                <a:gd name="T18" fmla="*/ 7 w 173"/>
                <a:gd name="T19" fmla="*/ 0 h 247"/>
                <a:gd name="T20" fmla="*/ 37 w 173"/>
                <a:gd name="T21" fmla="*/ 23 h 247"/>
                <a:gd name="T22" fmla="*/ 51 w 173"/>
                <a:gd name="T23" fmla="*/ 35 h 247"/>
                <a:gd name="T24" fmla="*/ 63 w 173"/>
                <a:gd name="T25" fmla="*/ 48 h 247"/>
                <a:gd name="T26" fmla="*/ 84 w 173"/>
                <a:gd name="T27" fmla="*/ 78 h 247"/>
                <a:gd name="T28" fmla="*/ 104 w 173"/>
                <a:gd name="T29" fmla="*/ 110 h 247"/>
                <a:gd name="T30" fmla="*/ 135 w 173"/>
                <a:gd name="T31" fmla="*/ 175 h 247"/>
                <a:gd name="T32" fmla="*/ 154 w 173"/>
                <a:gd name="T33" fmla="*/ 209 h 247"/>
                <a:gd name="T34" fmla="*/ 173 w 173"/>
                <a:gd name="T35" fmla="*/ 241 h 247"/>
                <a:gd name="T36" fmla="*/ 164 w 173"/>
                <a:gd name="T3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47">
                  <a:moveTo>
                    <a:pt x="164" y="247"/>
                  </a:moveTo>
                  <a:lnTo>
                    <a:pt x="144" y="215"/>
                  </a:lnTo>
                  <a:lnTo>
                    <a:pt x="126" y="181"/>
                  </a:lnTo>
                  <a:lnTo>
                    <a:pt x="95" y="116"/>
                  </a:lnTo>
                  <a:lnTo>
                    <a:pt x="77" y="84"/>
                  </a:lnTo>
                  <a:lnTo>
                    <a:pt x="55" y="56"/>
                  </a:lnTo>
                  <a:lnTo>
                    <a:pt x="43" y="42"/>
                  </a:lnTo>
                  <a:lnTo>
                    <a:pt x="30" y="30"/>
                  </a:lnTo>
                  <a:lnTo>
                    <a:pt x="0" y="8"/>
                  </a:lnTo>
                  <a:lnTo>
                    <a:pt x="7" y="0"/>
                  </a:lnTo>
                  <a:lnTo>
                    <a:pt x="37" y="23"/>
                  </a:lnTo>
                  <a:lnTo>
                    <a:pt x="51" y="35"/>
                  </a:lnTo>
                  <a:lnTo>
                    <a:pt x="63" y="48"/>
                  </a:lnTo>
                  <a:lnTo>
                    <a:pt x="84" y="78"/>
                  </a:lnTo>
                  <a:lnTo>
                    <a:pt x="104" y="110"/>
                  </a:lnTo>
                  <a:lnTo>
                    <a:pt x="135" y="175"/>
                  </a:lnTo>
                  <a:lnTo>
                    <a:pt x="154" y="209"/>
                  </a:lnTo>
                  <a:lnTo>
                    <a:pt x="173" y="241"/>
                  </a:lnTo>
                  <a:lnTo>
                    <a:pt x="164" y="2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3" name="Freeform 1749"/>
            <p:cNvSpPr>
              <a:spLocks/>
            </p:cNvSpPr>
            <p:nvPr/>
          </p:nvSpPr>
          <p:spPr bwMode="auto">
            <a:xfrm>
              <a:off x="4707" y="1950"/>
              <a:ext cx="4" cy="3"/>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4" name="Freeform 1750"/>
            <p:cNvSpPr>
              <a:spLocks/>
            </p:cNvSpPr>
            <p:nvPr/>
          </p:nvSpPr>
          <p:spPr bwMode="auto">
            <a:xfrm>
              <a:off x="4536" y="1793"/>
              <a:ext cx="92" cy="40"/>
            </a:xfrm>
            <a:custGeom>
              <a:avLst/>
              <a:gdLst>
                <a:gd name="T0" fmla="*/ 178 w 184"/>
                <a:gd name="T1" fmla="*/ 80 h 80"/>
                <a:gd name="T2" fmla="*/ 134 w 184"/>
                <a:gd name="T3" fmla="*/ 54 h 80"/>
                <a:gd name="T4" fmla="*/ 92 w 184"/>
                <a:gd name="T5" fmla="*/ 36 h 80"/>
                <a:gd name="T6" fmla="*/ 48 w 184"/>
                <a:gd name="T7" fmla="*/ 21 h 80"/>
                <a:gd name="T8" fmla="*/ 0 w 184"/>
                <a:gd name="T9" fmla="*/ 9 h 80"/>
                <a:gd name="T10" fmla="*/ 3 w 184"/>
                <a:gd name="T11" fmla="*/ 0 h 80"/>
                <a:gd name="T12" fmla="*/ 51 w 184"/>
                <a:gd name="T13" fmla="*/ 12 h 80"/>
                <a:gd name="T14" fmla="*/ 97 w 184"/>
                <a:gd name="T15" fmla="*/ 27 h 80"/>
                <a:gd name="T16" fmla="*/ 140 w 184"/>
                <a:gd name="T17" fmla="*/ 45 h 80"/>
                <a:gd name="T18" fmla="*/ 184 w 184"/>
                <a:gd name="T19" fmla="*/ 71 h 80"/>
                <a:gd name="T20" fmla="*/ 178 w 184"/>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80">
                  <a:moveTo>
                    <a:pt x="178" y="80"/>
                  </a:moveTo>
                  <a:lnTo>
                    <a:pt x="134" y="54"/>
                  </a:lnTo>
                  <a:lnTo>
                    <a:pt x="92" y="36"/>
                  </a:lnTo>
                  <a:lnTo>
                    <a:pt x="48" y="21"/>
                  </a:lnTo>
                  <a:lnTo>
                    <a:pt x="0" y="9"/>
                  </a:lnTo>
                  <a:lnTo>
                    <a:pt x="3" y="0"/>
                  </a:lnTo>
                  <a:lnTo>
                    <a:pt x="51" y="12"/>
                  </a:lnTo>
                  <a:lnTo>
                    <a:pt x="97" y="27"/>
                  </a:lnTo>
                  <a:lnTo>
                    <a:pt x="140" y="45"/>
                  </a:lnTo>
                  <a:lnTo>
                    <a:pt x="184" y="71"/>
                  </a:lnTo>
                  <a:lnTo>
                    <a:pt x="178"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5" name="Freeform 1751"/>
            <p:cNvSpPr>
              <a:spLocks/>
            </p:cNvSpPr>
            <p:nvPr/>
          </p:nvSpPr>
          <p:spPr bwMode="auto">
            <a:xfrm>
              <a:off x="4624" y="1829"/>
              <a:ext cx="4" cy="4"/>
            </a:xfrm>
            <a:custGeom>
              <a:avLst/>
              <a:gdLst>
                <a:gd name="T0" fmla="*/ 7 w 7"/>
                <a:gd name="T1" fmla="*/ 1 h 9"/>
                <a:gd name="T2" fmla="*/ 7 w 7"/>
                <a:gd name="T3" fmla="*/ 0 h 9"/>
                <a:gd name="T4" fmla="*/ 1 w 7"/>
                <a:gd name="T5" fmla="*/ 9 h 9"/>
                <a:gd name="T6" fmla="*/ 0 w 7"/>
                <a:gd name="T7" fmla="*/ 9 h 9"/>
                <a:gd name="T8" fmla="*/ 7 w 7"/>
                <a:gd name="T9" fmla="*/ 1 h 9"/>
              </a:gdLst>
              <a:ahLst/>
              <a:cxnLst>
                <a:cxn ang="0">
                  <a:pos x="T0" y="T1"/>
                </a:cxn>
                <a:cxn ang="0">
                  <a:pos x="T2" y="T3"/>
                </a:cxn>
                <a:cxn ang="0">
                  <a:pos x="T4" y="T5"/>
                </a:cxn>
                <a:cxn ang="0">
                  <a:pos x="T6" y="T7"/>
                </a:cxn>
                <a:cxn ang="0">
                  <a:pos x="T8" y="T9"/>
                </a:cxn>
              </a:cxnLst>
              <a:rect l="0" t="0" r="r" b="b"/>
              <a:pathLst>
                <a:path w="7" h="9">
                  <a:moveTo>
                    <a:pt x="7" y="1"/>
                  </a:moveTo>
                  <a:lnTo>
                    <a:pt x="7" y="0"/>
                  </a:lnTo>
                  <a:lnTo>
                    <a:pt x="1" y="9"/>
                  </a:lnTo>
                  <a:lnTo>
                    <a:pt x="0" y="9"/>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6" name="Freeform 1752"/>
            <p:cNvSpPr>
              <a:spLocks/>
            </p:cNvSpPr>
            <p:nvPr/>
          </p:nvSpPr>
          <p:spPr bwMode="auto">
            <a:xfrm>
              <a:off x="4524" y="1790"/>
              <a:ext cx="14" cy="8"/>
            </a:xfrm>
            <a:custGeom>
              <a:avLst/>
              <a:gdLst>
                <a:gd name="T0" fmla="*/ 24 w 27"/>
                <a:gd name="T1" fmla="*/ 15 h 15"/>
                <a:gd name="T2" fmla="*/ 27 w 27"/>
                <a:gd name="T3" fmla="*/ 6 h 15"/>
                <a:gd name="T4" fmla="*/ 3 w 27"/>
                <a:gd name="T5" fmla="*/ 0 h 15"/>
                <a:gd name="T6" fmla="*/ 0 w 27"/>
                <a:gd name="T7" fmla="*/ 9 h 15"/>
                <a:gd name="T8" fmla="*/ 24 w 27"/>
                <a:gd name="T9" fmla="*/ 15 h 15"/>
              </a:gdLst>
              <a:ahLst/>
              <a:cxnLst>
                <a:cxn ang="0">
                  <a:pos x="T0" y="T1"/>
                </a:cxn>
                <a:cxn ang="0">
                  <a:pos x="T2" y="T3"/>
                </a:cxn>
                <a:cxn ang="0">
                  <a:pos x="T4" y="T5"/>
                </a:cxn>
                <a:cxn ang="0">
                  <a:pos x="T6" y="T7"/>
                </a:cxn>
                <a:cxn ang="0">
                  <a:pos x="T8" y="T9"/>
                </a:cxn>
              </a:cxnLst>
              <a:rect l="0" t="0" r="r" b="b"/>
              <a:pathLst>
                <a:path w="27" h="15">
                  <a:moveTo>
                    <a:pt x="24" y="15"/>
                  </a:moveTo>
                  <a:lnTo>
                    <a:pt x="27" y="6"/>
                  </a:lnTo>
                  <a:lnTo>
                    <a:pt x="3" y="0"/>
                  </a:lnTo>
                  <a:lnTo>
                    <a:pt x="0" y="9"/>
                  </a:lnTo>
                  <a:lnTo>
                    <a:pt x="2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7" name="Freeform 1753"/>
            <p:cNvSpPr>
              <a:spLocks/>
            </p:cNvSpPr>
            <p:nvPr/>
          </p:nvSpPr>
          <p:spPr bwMode="auto">
            <a:xfrm>
              <a:off x="4536" y="1793"/>
              <a:ext cx="2" cy="5"/>
            </a:xfrm>
            <a:custGeom>
              <a:avLst/>
              <a:gdLst>
                <a:gd name="T0" fmla="*/ 0 w 3"/>
                <a:gd name="T1" fmla="*/ 9 h 9"/>
                <a:gd name="T2" fmla="*/ 3 w 3"/>
                <a:gd name="T3" fmla="*/ 0 h 9"/>
                <a:gd name="T4" fmla="*/ 0 w 3"/>
                <a:gd name="T5" fmla="*/ 9 h 9"/>
              </a:gdLst>
              <a:ahLst/>
              <a:cxnLst>
                <a:cxn ang="0">
                  <a:pos x="T0" y="T1"/>
                </a:cxn>
                <a:cxn ang="0">
                  <a:pos x="T2" y="T3"/>
                </a:cxn>
                <a:cxn ang="0">
                  <a:pos x="T4" y="T5"/>
                </a:cxn>
              </a:cxnLst>
              <a:rect l="0" t="0" r="r" b="b"/>
              <a:pathLst>
                <a:path w="3" h="9">
                  <a:moveTo>
                    <a:pt x="0" y="9"/>
                  </a:moveTo>
                  <a:lnTo>
                    <a:pt x="3"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8" name="Freeform 1754"/>
            <p:cNvSpPr>
              <a:spLocks/>
            </p:cNvSpPr>
            <p:nvPr/>
          </p:nvSpPr>
          <p:spPr bwMode="auto">
            <a:xfrm>
              <a:off x="4363" y="1769"/>
              <a:ext cx="162" cy="26"/>
            </a:xfrm>
            <a:custGeom>
              <a:avLst/>
              <a:gdLst>
                <a:gd name="T0" fmla="*/ 323 w 323"/>
                <a:gd name="T1" fmla="*/ 51 h 51"/>
                <a:gd name="T2" fmla="*/ 239 w 323"/>
                <a:gd name="T3" fmla="*/ 40 h 51"/>
                <a:gd name="T4" fmla="*/ 163 w 323"/>
                <a:gd name="T5" fmla="*/ 34 h 51"/>
                <a:gd name="T6" fmla="*/ 86 w 323"/>
                <a:gd name="T7" fmla="*/ 25 h 51"/>
                <a:gd name="T8" fmla="*/ 0 w 323"/>
                <a:gd name="T9" fmla="*/ 9 h 51"/>
                <a:gd name="T10" fmla="*/ 3 w 323"/>
                <a:gd name="T11" fmla="*/ 0 h 51"/>
                <a:gd name="T12" fmla="*/ 89 w 323"/>
                <a:gd name="T13" fmla="*/ 16 h 51"/>
                <a:gd name="T14" fmla="*/ 163 w 323"/>
                <a:gd name="T15" fmla="*/ 25 h 51"/>
                <a:gd name="T16" fmla="*/ 239 w 323"/>
                <a:gd name="T17" fmla="*/ 31 h 51"/>
                <a:gd name="T18" fmla="*/ 323 w 323"/>
                <a:gd name="T19" fmla="*/ 42 h 51"/>
                <a:gd name="T20" fmla="*/ 323 w 323"/>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3" h="51">
                  <a:moveTo>
                    <a:pt x="323" y="51"/>
                  </a:moveTo>
                  <a:lnTo>
                    <a:pt x="239" y="40"/>
                  </a:lnTo>
                  <a:lnTo>
                    <a:pt x="163" y="34"/>
                  </a:lnTo>
                  <a:lnTo>
                    <a:pt x="86" y="25"/>
                  </a:lnTo>
                  <a:lnTo>
                    <a:pt x="0" y="9"/>
                  </a:lnTo>
                  <a:lnTo>
                    <a:pt x="3" y="0"/>
                  </a:lnTo>
                  <a:lnTo>
                    <a:pt x="89" y="16"/>
                  </a:lnTo>
                  <a:lnTo>
                    <a:pt x="163" y="25"/>
                  </a:lnTo>
                  <a:lnTo>
                    <a:pt x="239" y="31"/>
                  </a:lnTo>
                  <a:lnTo>
                    <a:pt x="323" y="42"/>
                  </a:lnTo>
                  <a:lnTo>
                    <a:pt x="323"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59" name="Freeform 1755"/>
            <p:cNvSpPr>
              <a:spLocks/>
            </p:cNvSpPr>
            <p:nvPr/>
          </p:nvSpPr>
          <p:spPr bwMode="auto">
            <a:xfrm>
              <a:off x="4524" y="1790"/>
              <a:ext cx="1" cy="5"/>
            </a:xfrm>
            <a:custGeom>
              <a:avLst/>
              <a:gdLst>
                <a:gd name="T0" fmla="*/ 3 w 3"/>
                <a:gd name="T1" fmla="*/ 0 h 9"/>
                <a:gd name="T2" fmla="*/ 1 w 3"/>
                <a:gd name="T3" fmla="*/ 0 h 9"/>
                <a:gd name="T4" fmla="*/ 1 w 3"/>
                <a:gd name="T5" fmla="*/ 9 h 9"/>
                <a:gd name="T6" fmla="*/ 0 w 3"/>
                <a:gd name="T7" fmla="*/ 9 h 9"/>
                <a:gd name="T8" fmla="*/ 3 w 3"/>
                <a:gd name="T9" fmla="*/ 0 h 9"/>
              </a:gdLst>
              <a:ahLst/>
              <a:cxnLst>
                <a:cxn ang="0">
                  <a:pos x="T0" y="T1"/>
                </a:cxn>
                <a:cxn ang="0">
                  <a:pos x="T2" y="T3"/>
                </a:cxn>
                <a:cxn ang="0">
                  <a:pos x="T4" y="T5"/>
                </a:cxn>
                <a:cxn ang="0">
                  <a:pos x="T6" y="T7"/>
                </a:cxn>
                <a:cxn ang="0">
                  <a:pos x="T8" y="T9"/>
                </a:cxn>
              </a:cxnLst>
              <a:rect l="0" t="0" r="r" b="b"/>
              <a:pathLst>
                <a:path w="3" h="9">
                  <a:moveTo>
                    <a:pt x="3" y="0"/>
                  </a:moveTo>
                  <a:lnTo>
                    <a:pt x="1" y="0"/>
                  </a:lnTo>
                  <a:lnTo>
                    <a:pt x="1" y="9"/>
                  </a:lnTo>
                  <a:lnTo>
                    <a:pt x="0"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0" name="Freeform 1756"/>
            <p:cNvSpPr>
              <a:spLocks/>
            </p:cNvSpPr>
            <p:nvPr/>
          </p:nvSpPr>
          <p:spPr bwMode="auto">
            <a:xfrm>
              <a:off x="4333" y="1759"/>
              <a:ext cx="32" cy="15"/>
            </a:xfrm>
            <a:custGeom>
              <a:avLst/>
              <a:gdLst>
                <a:gd name="T0" fmla="*/ 59 w 63"/>
                <a:gd name="T1" fmla="*/ 29 h 29"/>
                <a:gd name="T2" fmla="*/ 0 w 63"/>
                <a:gd name="T3" fmla="*/ 9 h 29"/>
                <a:gd name="T4" fmla="*/ 5 w 63"/>
                <a:gd name="T5" fmla="*/ 0 h 29"/>
                <a:gd name="T6" fmla="*/ 63 w 63"/>
                <a:gd name="T7" fmla="*/ 20 h 29"/>
                <a:gd name="T8" fmla="*/ 59 w 63"/>
                <a:gd name="T9" fmla="*/ 29 h 29"/>
              </a:gdLst>
              <a:ahLst/>
              <a:cxnLst>
                <a:cxn ang="0">
                  <a:pos x="T0" y="T1"/>
                </a:cxn>
                <a:cxn ang="0">
                  <a:pos x="T2" y="T3"/>
                </a:cxn>
                <a:cxn ang="0">
                  <a:pos x="T4" y="T5"/>
                </a:cxn>
                <a:cxn ang="0">
                  <a:pos x="T6" y="T7"/>
                </a:cxn>
                <a:cxn ang="0">
                  <a:pos x="T8" y="T9"/>
                </a:cxn>
              </a:cxnLst>
              <a:rect l="0" t="0" r="r" b="b"/>
              <a:pathLst>
                <a:path w="63" h="29">
                  <a:moveTo>
                    <a:pt x="59" y="29"/>
                  </a:moveTo>
                  <a:lnTo>
                    <a:pt x="0" y="9"/>
                  </a:lnTo>
                  <a:lnTo>
                    <a:pt x="5" y="0"/>
                  </a:lnTo>
                  <a:lnTo>
                    <a:pt x="63" y="20"/>
                  </a:lnTo>
                  <a:lnTo>
                    <a:pt x="5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1" name="Freeform 1757"/>
            <p:cNvSpPr>
              <a:spLocks/>
            </p:cNvSpPr>
            <p:nvPr/>
          </p:nvSpPr>
          <p:spPr bwMode="auto">
            <a:xfrm>
              <a:off x="4322" y="1754"/>
              <a:ext cx="13" cy="10"/>
            </a:xfrm>
            <a:custGeom>
              <a:avLst/>
              <a:gdLst>
                <a:gd name="T0" fmla="*/ 23 w 28"/>
                <a:gd name="T1" fmla="*/ 20 h 20"/>
                <a:gd name="T2" fmla="*/ 0 w 28"/>
                <a:gd name="T3" fmla="*/ 9 h 20"/>
                <a:gd name="T4" fmla="*/ 5 w 28"/>
                <a:gd name="T5" fmla="*/ 0 h 20"/>
                <a:gd name="T6" fmla="*/ 28 w 28"/>
                <a:gd name="T7" fmla="*/ 11 h 20"/>
                <a:gd name="T8" fmla="*/ 23 w 28"/>
                <a:gd name="T9" fmla="*/ 20 h 20"/>
              </a:gdLst>
              <a:ahLst/>
              <a:cxnLst>
                <a:cxn ang="0">
                  <a:pos x="T0" y="T1"/>
                </a:cxn>
                <a:cxn ang="0">
                  <a:pos x="T2" y="T3"/>
                </a:cxn>
                <a:cxn ang="0">
                  <a:pos x="T4" y="T5"/>
                </a:cxn>
                <a:cxn ang="0">
                  <a:pos x="T6" y="T7"/>
                </a:cxn>
                <a:cxn ang="0">
                  <a:pos x="T8" y="T9"/>
                </a:cxn>
              </a:cxnLst>
              <a:rect l="0" t="0" r="r" b="b"/>
              <a:pathLst>
                <a:path w="28" h="20">
                  <a:moveTo>
                    <a:pt x="23" y="20"/>
                  </a:moveTo>
                  <a:lnTo>
                    <a:pt x="0" y="9"/>
                  </a:lnTo>
                  <a:lnTo>
                    <a:pt x="5" y="0"/>
                  </a:lnTo>
                  <a:lnTo>
                    <a:pt x="28" y="11"/>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2" name="Freeform 1758"/>
            <p:cNvSpPr>
              <a:spLocks/>
            </p:cNvSpPr>
            <p:nvPr/>
          </p:nvSpPr>
          <p:spPr bwMode="auto">
            <a:xfrm>
              <a:off x="4333" y="1759"/>
              <a:ext cx="2" cy="5"/>
            </a:xfrm>
            <a:custGeom>
              <a:avLst/>
              <a:gdLst>
                <a:gd name="T0" fmla="*/ 0 w 5"/>
                <a:gd name="T1" fmla="*/ 9 h 9"/>
                <a:gd name="T2" fmla="*/ 5 w 5"/>
                <a:gd name="T3" fmla="*/ 0 h 9"/>
                <a:gd name="T4" fmla="*/ 0 w 5"/>
                <a:gd name="T5" fmla="*/ 9 h 9"/>
              </a:gdLst>
              <a:ahLst/>
              <a:cxnLst>
                <a:cxn ang="0">
                  <a:pos x="T0" y="T1"/>
                </a:cxn>
                <a:cxn ang="0">
                  <a:pos x="T2" y="T3"/>
                </a:cxn>
                <a:cxn ang="0">
                  <a:pos x="T4" y="T5"/>
                </a:cxn>
              </a:cxnLst>
              <a:rect l="0" t="0" r="r" b="b"/>
              <a:pathLst>
                <a:path w="5" h="9">
                  <a:moveTo>
                    <a:pt x="0" y="9"/>
                  </a:moveTo>
                  <a:lnTo>
                    <a:pt x="5"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3" name="Freeform 1759"/>
            <p:cNvSpPr>
              <a:spLocks/>
            </p:cNvSpPr>
            <p:nvPr/>
          </p:nvSpPr>
          <p:spPr bwMode="auto">
            <a:xfrm>
              <a:off x="4261" y="1744"/>
              <a:ext cx="63" cy="15"/>
            </a:xfrm>
            <a:custGeom>
              <a:avLst/>
              <a:gdLst>
                <a:gd name="T0" fmla="*/ 124 w 127"/>
                <a:gd name="T1" fmla="*/ 30 h 30"/>
                <a:gd name="T2" fmla="*/ 64 w 127"/>
                <a:gd name="T3" fmla="*/ 14 h 30"/>
                <a:gd name="T4" fmla="*/ 33 w 127"/>
                <a:gd name="T5" fmla="*/ 9 h 30"/>
                <a:gd name="T6" fmla="*/ 3 w 127"/>
                <a:gd name="T7" fmla="*/ 15 h 30"/>
                <a:gd name="T8" fmla="*/ 0 w 127"/>
                <a:gd name="T9" fmla="*/ 6 h 30"/>
                <a:gd name="T10" fmla="*/ 33 w 127"/>
                <a:gd name="T11" fmla="*/ 0 h 30"/>
                <a:gd name="T12" fmla="*/ 67 w 127"/>
                <a:gd name="T13" fmla="*/ 5 h 30"/>
                <a:gd name="T14" fmla="*/ 127 w 127"/>
                <a:gd name="T15" fmla="*/ 21 h 30"/>
                <a:gd name="T16" fmla="*/ 124 w 127"/>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0">
                  <a:moveTo>
                    <a:pt x="124" y="30"/>
                  </a:moveTo>
                  <a:lnTo>
                    <a:pt x="64" y="14"/>
                  </a:lnTo>
                  <a:lnTo>
                    <a:pt x="33" y="9"/>
                  </a:lnTo>
                  <a:lnTo>
                    <a:pt x="3" y="15"/>
                  </a:lnTo>
                  <a:lnTo>
                    <a:pt x="0" y="6"/>
                  </a:lnTo>
                  <a:lnTo>
                    <a:pt x="33" y="0"/>
                  </a:lnTo>
                  <a:lnTo>
                    <a:pt x="67" y="5"/>
                  </a:lnTo>
                  <a:lnTo>
                    <a:pt x="127" y="21"/>
                  </a:lnTo>
                  <a:lnTo>
                    <a:pt x="124"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4" name="Freeform 1760"/>
            <p:cNvSpPr>
              <a:spLocks/>
            </p:cNvSpPr>
            <p:nvPr/>
          </p:nvSpPr>
          <p:spPr bwMode="auto">
            <a:xfrm>
              <a:off x="4224" y="1747"/>
              <a:ext cx="38" cy="13"/>
            </a:xfrm>
            <a:custGeom>
              <a:avLst/>
              <a:gdLst>
                <a:gd name="T0" fmla="*/ 75 w 75"/>
                <a:gd name="T1" fmla="*/ 9 h 27"/>
                <a:gd name="T2" fmla="*/ 40 w 75"/>
                <a:gd name="T3" fmla="*/ 20 h 27"/>
                <a:gd name="T4" fmla="*/ 4 w 75"/>
                <a:gd name="T5" fmla="*/ 27 h 27"/>
                <a:gd name="T6" fmla="*/ 0 w 75"/>
                <a:gd name="T7" fmla="*/ 18 h 27"/>
                <a:gd name="T8" fmla="*/ 36 w 75"/>
                <a:gd name="T9" fmla="*/ 11 h 27"/>
                <a:gd name="T10" fmla="*/ 71 w 75"/>
                <a:gd name="T11" fmla="*/ 0 h 27"/>
                <a:gd name="T12" fmla="*/ 75 w 75"/>
                <a:gd name="T13" fmla="*/ 9 h 27"/>
              </a:gdLst>
              <a:ahLst/>
              <a:cxnLst>
                <a:cxn ang="0">
                  <a:pos x="T0" y="T1"/>
                </a:cxn>
                <a:cxn ang="0">
                  <a:pos x="T2" y="T3"/>
                </a:cxn>
                <a:cxn ang="0">
                  <a:pos x="T4" y="T5"/>
                </a:cxn>
                <a:cxn ang="0">
                  <a:pos x="T6" y="T7"/>
                </a:cxn>
                <a:cxn ang="0">
                  <a:pos x="T8" y="T9"/>
                </a:cxn>
                <a:cxn ang="0">
                  <a:pos x="T10" y="T11"/>
                </a:cxn>
                <a:cxn ang="0">
                  <a:pos x="T12" y="T13"/>
                </a:cxn>
              </a:cxnLst>
              <a:rect l="0" t="0" r="r" b="b"/>
              <a:pathLst>
                <a:path w="75" h="27">
                  <a:moveTo>
                    <a:pt x="75" y="9"/>
                  </a:moveTo>
                  <a:lnTo>
                    <a:pt x="40" y="20"/>
                  </a:lnTo>
                  <a:lnTo>
                    <a:pt x="4" y="27"/>
                  </a:lnTo>
                  <a:lnTo>
                    <a:pt x="0" y="18"/>
                  </a:lnTo>
                  <a:lnTo>
                    <a:pt x="36" y="11"/>
                  </a:lnTo>
                  <a:lnTo>
                    <a:pt x="71" y="0"/>
                  </a:lnTo>
                  <a:lnTo>
                    <a:pt x="7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5" name="Freeform 1761"/>
            <p:cNvSpPr>
              <a:spLocks/>
            </p:cNvSpPr>
            <p:nvPr/>
          </p:nvSpPr>
          <p:spPr bwMode="auto">
            <a:xfrm>
              <a:off x="4260" y="1747"/>
              <a:ext cx="2" cy="4"/>
            </a:xfrm>
            <a:custGeom>
              <a:avLst/>
              <a:gdLst>
                <a:gd name="T0" fmla="*/ 1 w 4"/>
                <a:gd name="T1" fmla="*/ 0 h 9"/>
                <a:gd name="T2" fmla="*/ 0 w 4"/>
                <a:gd name="T3" fmla="*/ 0 h 9"/>
                <a:gd name="T4" fmla="*/ 4 w 4"/>
                <a:gd name="T5" fmla="*/ 9 h 9"/>
                <a:gd name="T6" fmla="*/ 1 w 4"/>
                <a:gd name="T7" fmla="*/ 0 h 9"/>
              </a:gdLst>
              <a:ahLst/>
              <a:cxnLst>
                <a:cxn ang="0">
                  <a:pos x="T0" y="T1"/>
                </a:cxn>
                <a:cxn ang="0">
                  <a:pos x="T2" y="T3"/>
                </a:cxn>
                <a:cxn ang="0">
                  <a:pos x="T4" y="T5"/>
                </a:cxn>
                <a:cxn ang="0">
                  <a:pos x="T6" y="T7"/>
                </a:cxn>
              </a:cxnLst>
              <a:rect l="0" t="0" r="r" b="b"/>
              <a:pathLst>
                <a:path w="4" h="9">
                  <a:moveTo>
                    <a:pt x="1" y="0"/>
                  </a:moveTo>
                  <a:lnTo>
                    <a:pt x="0" y="0"/>
                  </a:lnTo>
                  <a:lnTo>
                    <a:pt x="4" y="9"/>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6" name="Freeform 1762"/>
            <p:cNvSpPr>
              <a:spLocks/>
            </p:cNvSpPr>
            <p:nvPr/>
          </p:nvSpPr>
          <p:spPr bwMode="auto">
            <a:xfrm>
              <a:off x="4109" y="1756"/>
              <a:ext cx="117" cy="55"/>
            </a:xfrm>
            <a:custGeom>
              <a:avLst/>
              <a:gdLst>
                <a:gd name="T0" fmla="*/ 234 w 234"/>
                <a:gd name="T1" fmla="*/ 9 h 110"/>
                <a:gd name="T2" fmla="*/ 167 w 234"/>
                <a:gd name="T3" fmla="*/ 14 h 110"/>
                <a:gd name="T4" fmla="*/ 131 w 234"/>
                <a:gd name="T5" fmla="*/ 19 h 110"/>
                <a:gd name="T6" fmla="*/ 96 w 234"/>
                <a:gd name="T7" fmla="*/ 26 h 110"/>
                <a:gd name="T8" fmla="*/ 65 w 234"/>
                <a:gd name="T9" fmla="*/ 40 h 110"/>
                <a:gd name="T10" fmla="*/ 51 w 234"/>
                <a:gd name="T11" fmla="*/ 47 h 110"/>
                <a:gd name="T12" fmla="*/ 39 w 234"/>
                <a:gd name="T13" fmla="*/ 58 h 110"/>
                <a:gd name="T14" fmla="*/ 30 w 234"/>
                <a:gd name="T15" fmla="*/ 67 h 110"/>
                <a:gd name="T16" fmla="*/ 21 w 234"/>
                <a:gd name="T17" fmla="*/ 80 h 110"/>
                <a:gd name="T18" fmla="*/ 13 w 234"/>
                <a:gd name="T19" fmla="*/ 92 h 110"/>
                <a:gd name="T20" fmla="*/ 10 w 234"/>
                <a:gd name="T21" fmla="*/ 110 h 110"/>
                <a:gd name="T22" fmla="*/ 0 w 234"/>
                <a:gd name="T23" fmla="*/ 109 h 110"/>
                <a:gd name="T24" fmla="*/ 3 w 234"/>
                <a:gd name="T25" fmla="*/ 91 h 110"/>
                <a:gd name="T26" fmla="*/ 12 w 234"/>
                <a:gd name="T27" fmla="*/ 74 h 110"/>
                <a:gd name="T28" fmla="*/ 21 w 234"/>
                <a:gd name="T29" fmla="*/ 61 h 110"/>
                <a:gd name="T30" fmla="*/ 31 w 234"/>
                <a:gd name="T31" fmla="*/ 50 h 110"/>
                <a:gd name="T32" fmla="*/ 44 w 234"/>
                <a:gd name="T33" fmla="*/ 40 h 110"/>
                <a:gd name="T34" fmla="*/ 59 w 234"/>
                <a:gd name="T35" fmla="*/ 31 h 110"/>
                <a:gd name="T36" fmla="*/ 92 w 234"/>
                <a:gd name="T37" fmla="*/ 17 h 110"/>
                <a:gd name="T38" fmla="*/ 128 w 234"/>
                <a:gd name="T39" fmla="*/ 9 h 110"/>
                <a:gd name="T40" fmla="*/ 164 w 234"/>
                <a:gd name="T41" fmla="*/ 5 h 110"/>
                <a:gd name="T42" fmla="*/ 234 w 234"/>
                <a:gd name="T43" fmla="*/ 0 h 110"/>
                <a:gd name="T44" fmla="*/ 234 w 234"/>
                <a:gd name="T4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4" h="110">
                  <a:moveTo>
                    <a:pt x="234" y="9"/>
                  </a:moveTo>
                  <a:lnTo>
                    <a:pt x="167" y="14"/>
                  </a:lnTo>
                  <a:lnTo>
                    <a:pt x="131" y="19"/>
                  </a:lnTo>
                  <a:lnTo>
                    <a:pt x="96" y="26"/>
                  </a:lnTo>
                  <a:lnTo>
                    <a:pt x="65" y="40"/>
                  </a:lnTo>
                  <a:lnTo>
                    <a:pt x="51" y="47"/>
                  </a:lnTo>
                  <a:lnTo>
                    <a:pt x="39" y="58"/>
                  </a:lnTo>
                  <a:lnTo>
                    <a:pt x="30" y="67"/>
                  </a:lnTo>
                  <a:lnTo>
                    <a:pt x="21" y="80"/>
                  </a:lnTo>
                  <a:lnTo>
                    <a:pt x="13" y="92"/>
                  </a:lnTo>
                  <a:lnTo>
                    <a:pt x="10" y="110"/>
                  </a:lnTo>
                  <a:lnTo>
                    <a:pt x="0" y="109"/>
                  </a:lnTo>
                  <a:lnTo>
                    <a:pt x="3" y="91"/>
                  </a:lnTo>
                  <a:lnTo>
                    <a:pt x="12" y="74"/>
                  </a:lnTo>
                  <a:lnTo>
                    <a:pt x="21" y="61"/>
                  </a:lnTo>
                  <a:lnTo>
                    <a:pt x="31" y="50"/>
                  </a:lnTo>
                  <a:lnTo>
                    <a:pt x="44" y="40"/>
                  </a:lnTo>
                  <a:lnTo>
                    <a:pt x="59" y="31"/>
                  </a:lnTo>
                  <a:lnTo>
                    <a:pt x="92" y="17"/>
                  </a:lnTo>
                  <a:lnTo>
                    <a:pt x="128" y="9"/>
                  </a:lnTo>
                  <a:lnTo>
                    <a:pt x="164" y="5"/>
                  </a:lnTo>
                  <a:lnTo>
                    <a:pt x="234" y="0"/>
                  </a:lnTo>
                  <a:lnTo>
                    <a:pt x="2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7" name="Freeform 1763"/>
            <p:cNvSpPr>
              <a:spLocks/>
            </p:cNvSpPr>
            <p:nvPr/>
          </p:nvSpPr>
          <p:spPr bwMode="auto">
            <a:xfrm>
              <a:off x="4224" y="1756"/>
              <a:ext cx="3" cy="4"/>
            </a:xfrm>
            <a:custGeom>
              <a:avLst/>
              <a:gdLst>
                <a:gd name="T0" fmla="*/ 4 w 4"/>
                <a:gd name="T1" fmla="*/ 9 h 9"/>
                <a:gd name="T2" fmla="*/ 3 w 4"/>
                <a:gd name="T3" fmla="*/ 9 h 9"/>
                <a:gd name="T4" fmla="*/ 3 w 4"/>
                <a:gd name="T5" fmla="*/ 0 h 9"/>
                <a:gd name="T6" fmla="*/ 0 w 4"/>
                <a:gd name="T7" fmla="*/ 0 h 9"/>
                <a:gd name="T8" fmla="*/ 4 w 4"/>
                <a:gd name="T9" fmla="*/ 9 h 9"/>
              </a:gdLst>
              <a:ahLst/>
              <a:cxnLst>
                <a:cxn ang="0">
                  <a:pos x="T0" y="T1"/>
                </a:cxn>
                <a:cxn ang="0">
                  <a:pos x="T2" y="T3"/>
                </a:cxn>
                <a:cxn ang="0">
                  <a:pos x="T4" y="T5"/>
                </a:cxn>
                <a:cxn ang="0">
                  <a:pos x="T6" y="T7"/>
                </a:cxn>
                <a:cxn ang="0">
                  <a:pos x="T8" y="T9"/>
                </a:cxn>
              </a:cxnLst>
              <a:rect l="0" t="0" r="r" b="b"/>
              <a:pathLst>
                <a:path w="4" h="9">
                  <a:moveTo>
                    <a:pt x="4" y="9"/>
                  </a:moveTo>
                  <a:lnTo>
                    <a:pt x="3" y="9"/>
                  </a:lnTo>
                  <a:lnTo>
                    <a:pt x="3" y="0"/>
                  </a:lnTo>
                  <a:lnTo>
                    <a:pt x="0" y="0"/>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8" name="Freeform 1764"/>
            <p:cNvSpPr>
              <a:spLocks/>
            </p:cNvSpPr>
            <p:nvPr/>
          </p:nvSpPr>
          <p:spPr bwMode="auto">
            <a:xfrm>
              <a:off x="4110" y="1811"/>
              <a:ext cx="38" cy="13"/>
            </a:xfrm>
            <a:custGeom>
              <a:avLst/>
              <a:gdLst>
                <a:gd name="T0" fmla="*/ 6 w 75"/>
                <a:gd name="T1" fmla="*/ 4 h 24"/>
                <a:gd name="T2" fmla="*/ 21 w 75"/>
                <a:gd name="T3" fmla="*/ 13 h 24"/>
                <a:gd name="T4" fmla="*/ 30 w 75"/>
                <a:gd name="T5" fmla="*/ 13 h 24"/>
                <a:gd name="T6" fmla="*/ 39 w 75"/>
                <a:gd name="T7" fmla="*/ 12 h 24"/>
                <a:gd name="T8" fmla="*/ 74 w 75"/>
                <a:gd name="T9" fmla="*/ 0 h 24"/>
                <a:gd name="T10" fmla="*/ 75 w 75"/>
                <a:gd name="T11" fmla="*/ 10 h 24"/>
                <a:gd name="T12" fmla="*/ 41 w 75"/>
                <a:gd name="T13" fmla="*/ 23 h 24"/>
                <a:gd name="T14" fmla="*/ 30 w 75"/>
                <a:gd name="T15" fmla="*/ 24 h 24"/>
                <a:gd name="T16" fmla="*/ 19 w 75"/>
                <a:gd name="T17" fmla="*/ 24 h 24"/>
                <a:gd name="T18" fmla="*/ 0 w 75"/>
                <a:gd name="T19" fmla="*/ 13 h 24"/>
                <a:gd name="T20" fmla="*/ 6 w 75"/>
                <a:gd name="T2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24">
                  <a:moveTo>
                    <a:pt x="6" y="4"/>
                  </a:moveTo>
                  <a:lnTo>
                    <a:pt x="21" y="13"/>
                  </a:lnTo>
                  <a:lnTo>
                    <a:pt x="30" y="13"/>
                  </a:lnTo>
                  <a:lnTo>
                    <a:pt x="39" y="12"/>
                  </a:lnTo>
                  <a:lnTo>
                    <a:pt x="74" y="0"/>
                  </a:lnTo>
                  <a:lnTo>
                    <a:pt x="75" y="10"/>
                  </a:lnTo>
                  <a:lnTo>
                    <a:pt x="41" y="23"/>
                  </a:lnTo>
                  <a:lnTo>
                    <a:pt x="30" y="24"/>
                  </a:lnTo>
                  <a:lnTo>
                    <a:pt x="19" y="24"/>
                  </a:lnTo>
                  <a:lnTo>
                    <a:pt x="0" y="13"/>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69" name="Freeform 1765"/>
            <p:cNvSpPr>
              <a:spLocks/>
            </p:cNvSpPr>
            <p:nvPr/>
          </p:nvSpPr>
          <p:spPr bwMode="auto">
            <a:xfrm>
              <a:off x="4109" y="1814"/>
              <a:ext cx="5" cy="4"/>
            </a:xfrm>
            <a:custGeom>
              <a:avLst/>
              <a:gdLst>
                <a:gd name="T0" fmla="*/ 0 w 10"/>
                <a:gd name="T1" fmla="*/ 5 h 9"/>
                <a:gd name="T2" fmla="*/ 0 w 10"/>
                <a:gd name="T3" fmla="*/ 8 h 9"/>
                <a:gd name="T4" fmla="*/ 3 w 10"/>
                <a:gd name="T5" fmla="*/ 9 h 9"/>
                <a:gd name="T6" fmla="*/ 9 w 10"/>
                <a:gd name="T7" fmla="*/ 0 h 9"/>
                <a:gd name="T8" fmla="*/ 10 w 10"/>
                <a:gd name="T9" fmla="*/ 5 h 9"/>
                <a:gd name="T10" fmla="*/ 0 w 10"/>
                <a:gd name="T11" fmla="*/ 5 h 9"/>
              </a:gdLst>
              <a:ahLst/>
              <a:cxnLst>
                <a:cxn ang="0">
                  <a:pos x="T0" y="T1"/>
                </a:cxn>
                <a:cxn ang="0">
                  <a:pos x="T2" y="T3"/>
                </a:cxn>
                <a:cxn ang="0">
                  <a:pos x="T4" y="T5"/>
                </a:cxn>
                <a:cxn ang="0">
                  <a:pos x="T6" y="T7"/>
                </a:cxn>
                <a:cxn ang="0">
                  <a:pos x="T8" y="T9"/>
                </a:cxn>
                <a:cxn ang="0">
                  <a:pos x="T10" y="T11"/>
                </a:cxn>
              </a:cxnLst>
              <a:rect l="0" t="0" r="r" b="b"/>
              <a:pathLst>
                <a:path w="10" h="9">
                  <a:moveTo>
                    <a:pt x="0" y="5"/>
                  </a:moveTo>
                  <a:lnTo>
                    <a:pt x="0" y="8"/>
                  </a:lnTo>
                  <a:lnTo>
                    <a:pt x="3" y="9"/>
                  </a:lnTo>
                  <a:lnTo>
                    <a:pt x="9" y="0"/>
                  </a:lnTo>
                  <a:lnTo>
                    <a:pt x="1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0" name="Freeform 1766"/>
            <p:cNvSpPr>
              <a:spLocks/>
            </p:cNvSpPr>
            <p:nvPr/>
          </p:nvSpPr>
          <p:spPr bwMode="auto">
            <a:xfrm>
              <a:off x="4147" y="1792"/>
              <a:ext cx="88" cy="25"/>
            </a:xfrm>
            <a:custGeom>
              <a:avLst/>
              <a:gdLst>
                <a:gd name="T0" fmla="*/ 0 w 175"/>
                <a:gd name="T1" fmla="*/ 39 h 49"/>
                <a:gd name="T2" fmla="*/ 42 w 175"/>
                <a:gd name="T3" fmla="*/ 25 h 49"/>
                <a:gd name="T4" fmla="*/ 86 w 175"/>
                <a:gd name="T5" fmla="*/ 9 h 49"/>
                <a:gd name="T6" fmla="*/ 130 w 175"/>
                <a:gd name="T7" fmla="*/ 0 h 49"/>
                <a:gd name="T8" fmla="*/ 152 w 175"/>
                <a:gd name="T9" fmla="*/ 0 h 49"/>
                <a:gd name="T10" fmla="*/ 175 w 175"/>
                <a:gd name="T11" fmla="*/ 3 h 49"/>
                <a:gd name="T12" fmla="*/ 173 w 175"/>
                <a:gd name="T13" fmla="*/ 13 h 49"/>
                <a:gd name="T14" fmla="*/ 151 w 175"/>
                <a:gd name="T15" fmla="*/ 10 h 49"/>
                <a:gd name="T16" fmla="*/ 131 w 175"/>
                <a:gd name="T17" fmla="*/ 10 h 49"/>
                <a:gd name="T18" fmla="*/ 87 w 175"/>
                <a:gd name="T19" fmla="*/ 19 h 49"/>
                <a:gd name="T20" fmla="*/ 43 w 175"/>
                <a:gd name="T21" fmla="*/ 36 h 49"/>
                <a:gd name="T22" fmla="*/ 1 w 175"/>
                <a:gd name="T23" fmla="*/ 49 h 49"/>
                <a:gd name="T24" fmla="*/ 0 w 175"/>
                <a:gd name="T25"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9">
                  <a:moveTo>
                    <a:pt x="0" y="39"/>
                  </a:moveTo>
                  <a:lnTo>
                    <a:pt x="42" y="25"/>
                  </a:lnTo>
                  <a:lnTo>
                    <a:pt x="86" y="9"/>
                  </a:lnTo>
                  <a:lnTo>
                    <a:pt x="130" y="0"/>
                  </a:lnTo>
                  <a:lnTo>
                    <a:pt x="152" y="0"/>
                  </a:lnTo>
                  <a:lnTo>
                    <a:pt x="175" y="3"/>
                  </a:lnTo>
                  <a:lnTo>
                    <a:pt x="173" y="13"/>
                  </a:lnTo>
                  <a:lnTo>
                    <a:pt x="151" y="10"/>
                  </a:lnTo>
                  <a:lnTo>
                    <a:pt x="131" y="10"/>
                  </a:lnTo>
                  <a:lnTo>
                    <a:pt x="87" y="19"/>
                  </a:lnTo>
                  <a:lnTo>
                    <a:pt x="43" y="36"/>
                  </a:lnTo>
                  <a:lnTo>
                    <a:pt x="1" y="4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1" name="Freeform 1767"/>
            <p:cNvSpPr>
              <a:spLocks/>
            </p:cNvSpPr>
            <p:nvPr/>
          </p:nvSpPr>
          <p:spPr bwMode="auto">
            <a:xfrm>
              <a:off x="4147" y="1811"/>
              <a:ext cx="1" cy="6"/>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lnTo>
                    <a:pt x="1"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2" name="Freeform 1768"/>
            <p:cNvSpPr>
              <a:spLocks/>
            </p:cNvSpPr>
            <p:nvPr/>
          </p:nvSpPr>
          <p:spPr bwMode="auto">
            <a:xfrm>
              <a:off x="4191" y="1796"/>
              <a:ext cx="46" cy="105"/>
            </a:xfrm>
            <a:custGeom>
              <a:avLst/>
              <a:gdLst>
                <a:gd name="T0" fmla="*/ 92 w 92"/>
                <a:gd name="T1" fmla="*/ 0 h 211"/>
                <a:gd name="T2" fmla="*/ 91 w 92"/>
                <a:gd name="T3" fmla="*/ 29 h 211"/>
                <a:gd name="T4" fmla="*/ 85 w 92"/>
                <a:gd name="T5" fmla="*/ 56 h 211"/>
                <a:gd name="T6" fmla="*/ 74 w 92"/>
                <a:gd name="T7" fmla="*/ 85 h 211"/>
                <a:gd name="T8" fmla="*/ 64 w 92"/>
                <a:gd name="T9" fmla="*/ 110 h 211"/>
                <a:gd name="T10" fmla="*/ 9 w 92"/>
                <a:gd name="T11" fmla="*/ 211 h 211"/>
                <a:gd name="T12" fmla="*/ 0 w 92"/>
                <a:gd name="T13" fmla="*/ 205 h 211"/>
                <a:gd name="T14" fmla="*/ 55 w 92"/>
                <a:gd name="T15" fmla="*/ 104 h 211"/>
                <a:gd name="T16" fmla="*/ 65 w 92"/>
                <a:gd name="T17" fmla="*/ 80 h 211"/>
                <a:gd name="T18" fmla="*/ 74 w 92"/>
                <a:gd name="T19" fmla="*/ 55 h 211"/>
                <a:gd name="T20" fmla="*/ 80 w 92"/>
                <a:gd name="T21" fmla="*/ 29 h 211"/>
                <a:gd name="T22" fmla="*/ 82 w 92"/>
                <a:gd name="T23" fmla="*/ 0 h 211"/>
                <a:gd name="T24" fmla="*/ 92 w 92"/>
                <a:gd name="T2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1">
                  <a:moveTo>
                    <a:pt x="92" y="0"/>
                  </a:moveTo>
                  <a:lnTo>
                    <a:pt x="91" y="29"/>
                  </a:lnTo>
                  <a:lnTo>
                    <a:pt x="85" y="56"/>
                  </a:lnTo>
                  <a:lnTo>
                    <a:pt x="74" y="85"/>
                  </a:lnTo>
                  <a:lnTo>
                    <a:pt x="64" y="110"/>
                  </a:lnTo>
                  <a:lnTo>
                    <a:pt x="9" y="211"/>
                  </a:lnTo>
                  <a:lnTo>
                    <a:pt x="0" y="205"/>
                  </a:lnTo>
                  <a:lnTo>
                    <a:pt x="55" y="104"/>
                  </a:lnTo>
                  <a:lnTo>
                    <a:pt x="65" y="80"/>
                  </a:lnTo>
                  <a:lnTo>
                    <a:pt x="74" y="55"/>
                  </a:lnTo>
                  <a:lnTo>
                    <a:pt x="80" y="29"/>
                  </a:lnTo>
                  <a:lnTo>
                    <a:pt x="82" y="0"/>
                  </a:lnTo>
                  <a:lnTo>
                    <a:pt x="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3" name="Freeform 1769"/>
            <p:cNvSpPr>
              <a:spLocks/>
            </p:cNvSpPr>
            <p:nvPr/>
          </p:nvSpPr>
          <p:spPr bwMode="auto">
            <a:xfrm>
              <a:off x="4232" y="1793"/>
              <a:ext cx="5" cy="6"/>
            </a:xfrm>
            <a:custGeom>
              <a:avLst/>
              <a:gdLst>
                <a:gd name="T0" fmla="*/ 6 w 10"/>
                <a:gd name="T1" fmla="*/ 0 h 10"/>
                <a:gd name="T2" fmla="*/ 10 w 10"/>
                <a:gd name="T3" fmla="*/ 1 h 10"/>
                <a:gd name="T4" fmla="*/ 10 w 10"/>
                <a:gd name="T5" fmla="*/ 4 h 10"/>
                <a:gd name="T6" fmla="*/ 0 w 10"/>
                <a:gd name="T7" fmla="*/ 4 h 10"/>
                <a:gd name="T8" fmla="*/ 4 w 10"/>
                <a:gd name="T9" fmla="*/ 10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lnTo>
                    <a:pt x="10" y="1"/>
                  </a:lnTo>
                  <a:lnTo>
                    <a:pt x="10" y="4"/>
                  </a:lnTo>
                  <a:lnTo>
                    <a:pt x="0" y="4"/>
                  </a:lnTo>
                  <a:lnTo>
                    <a:pt x="4" y="1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4" name="Freeform 1770"/>
            <p:cNvSpPr>
              <a:spLocks/>
            </p:cNvSpPr>
            <p:nvPr/>
          </p:nvSpPr>
          <p:spPr bwMode="auto">
            <a:xfrm>
              <a:off x="4081" y="1898"/>
              <a:ext cx="115" cy="144"/>
            </a:xfrm>
            <a:custGeom>
              <a:avLst/>
              <a:gdLst>
                <a:gd name="T0" fmla="*/ 229 w 229"/>
                <a:gd name="T1" fmla="*/ 6 h 288"/>
                <a:gd name="T2" fmla="*/ 208 w 229"/>
                <a:gd name="T3" fmla="*/ 44 h 288"/>
                <a:gd name="T4" fmla="*/ 184 w 229"/>
                <a:gd name="T5" fmla="*/ 80 h 288"/>
                <a:gd name="T6" fmla="*/ 155 w 229"/>
                <a:gd name="T7" fmla="*/ 116 h 288"/>
                <a:gd name="T8" fmla="*/ 125 w 229"/>
                <a:gd name="T9" fmla="*/ 151 h 288"/>
                <a:gd name="T10" fmla="*/ 65 w 229"/>
                <a:gd name="T11" fmla="*/ 217 h 288"/>
                <a:gd name="T12" fmla="*/ 38 w 229"/>
                <a:gd name="T13" fmla="*/ 252 h 288"/>
                <a:gd name="T14" fmla="*/ 9 w 229"/>
                <a:gd name="T15" fmla="*/ 288 h 288"/>
                <a:gd name="T16" fmla="*/ 0 w 229"/>
                <a:gd name="T17" fmla="*/ 282 h 288"/>
                <a:gd name="T18" fmla="*/ 29 w 229"/>
                <a:gd name="T19" fmla="*/ 246 h 288"/>
                <a:gd name="T20" fmla="*/ 57 w 229"/>
                <a:gd name="T21" fmla="*/ 210 h 288"/>
                <a:gd name="T22" fmla="*/ 118 w 229"/>
                <a:gd name="T23" fmla="*/ 143 h 288"/>
                <a:gd name="T24" fmla="*/ 148 w 229"/>
                <a:gd name="T25" fmla="*/ 109 h 288"/>
                <a:gd name="T26" fmla="*/ 175 w 229"/>
                <a:gd name="T27" fmla="*/ 74 h 288"/>
                <a:gd name="T28" fmla="*/ 199 w 229"/>
                <a:gd name="T29" fmla="*/ 38 h 288"/>
                <a:gd name="T30" fmla="*/ 220 w 229"/>
                <a:gd name="T31" fmla="*/ 0 h 288"/>
                <a:gd name="T32" fmla="*/ 229 w 229"/>
                <a:gd name="T33" fmla="*/ 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9" h="288">
                  <a:moveTo>
                    <a:pt x="229" y="6"/>
                  </a:moveTo>
                  <a:lnTo>
                    <a:pt x="208" y="44"/>
                  </a:lnTo>
                  <a:lnTo>
                    <a:pt x="184" y="80"/>
                  </a:lnTo>
                  <a:lnTo>
                    <a:pt x="155" y="116"/>
                  </a:lnTo>
                  <a:lnTo>
                    <a:pt x="125" y="151"/>
                  </a:lnTo>
                  <a:lnTo>
                    <a:pt x="65" y="217"/>
                  </a:lnTo>
                  <a:lnTo>
                    <a:pt x="38" y="252"/>
                  </a:lnTo>
                  <a:lnTo>
                    <a:pt x="9" y="288"/>
                  </a:lnTo>
                  <a:lnTo>
                    <a:pt x="0" y="282"/>
                  </a:lnTo>
                  <a:lnTo>
                    <a:pt x="29" y="246"/>
                  </a:lnTo>
                  <a:lnTo>
                    <a:pt x="57" y="210"/>
                  </a:lnTo>
                  <a:lnTo>
                    <a:pt x="118" y="143"/>
                  </a:lnTo>
                  <a:lnTo>
                    <a:pt x="148" y="109"/>
                  </a:lnTo>
                  <a:lnTo>
                    <a:pt x="175" y="74"/>
                  </a:lnTo>
                  <a:lnTo>
                    <a:pt x="199" y="38"/>
                  </a:lnTo>
                  <a:lnTo>
                    <a:pt x="220" y="0"/>
                  </a:lnTo>
                  <a:lnTo>
                    <a:pt x="22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5" name="Freeform 1771"/>
            <p:cNvSpPr>
              <a:spLocks/>
            </p:cNvSpPr>
            <p:nvPr/>
          </p:nvSpPr>
          <p:spPr bwMode="auto">
            <a:xfrm>
              <a:off x="4191" y="1898"/>
              <a:ext cx="5" cy="3"/>
            </a:xfrm>
            <a:custGeom>
              <a:avLst/>
              <a:gdLst>
                <a:gd name="T0" fmla="*/ 9 w 9"/>
                <a:gd name="T1" fmla="*/ 6 h 6"/>
                <a:gd name="T2" fmla="*/ 0 w 9"/>
                <a:gd name="T3" fmla="*/ 0 h 6"/>
                <a:gd name="T4" fmla="*/ 9 w 9"/>
                <a:gd name="T5" fmla="*/ 6 h 6"/>
              </a:gdLst>
              <a:ahLst/>
              <a:cxnLst>
                <a:cxn ang="0">
                  <a:pos x="T0" y="T1"/>
                </a:cxn>
                <a:cxn ang="0">
                  <a:pos x="T2" y="T3"/>
                </a:cxn>
                <a:cxn ang="0">
                  <a:pos x="T4" y="T5"/>
                </a:cxn>
              </a:cxnLst>
              <a:rect l="0" t="0" r="r" b="b"/>
              <a:pathLst>
                <a:path w="9" h="6">
                  <a:moveTo>
                    <a:pt x="9" y="6"/>
                  </a:moveTo>
                  <a:lnTo>
                    <a:pt x="0" y="0"/>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6" name="Freeform 1772"/>
            <p:cNvSpPr>
              <a:spLocks/>
            </p:cNvSpPr>
            <p:nvPr/>
          </p:nvSpPr>
          <p:spPr bwMode="auto">
            <a:xfrm>
              <a:off x="4015" y="2039"/>
              <a:ext cx="70" cy="160"/>
            </a:xfrm>
            <a:custGeom>
              <a:avLst/>
              <a:gdLst>
                <a:gd name="T0" fmla="*/ 142 w 142"/>
                <a:gd name="T1" fmla="*/ 6 h 319"/>
                <a:gd name="T2" fmla="*/ 116 w 142"/>
                <a:gd name="T3" fmla="*/ 45 h 319"/>
                <a:gd name="T4" fmla="*/ 94 w 142"/>
                <a:gd name="T5" fmla="*/ 86 h 319"/>
                <a:gd name="T6" fmla="*/ 74 w 142"/>
                <a:gd name="T7" fmla="*/ 128 h 319"/>
                <a:gd name="T8" fmla="*/ 57 w 142"/>
                <a:gd name="T9" fmla="*/ 167 h 319"/>
                <a:gd name="T10" fmla="*/ 29 w 142"/>
                <a:gd name="T11" fmla="*/ 248 h 319"/>
                <a:gd name="T12" fmla="*/ 11 w 142"/>
                <a:gd name="T13" fmla="*/ 319 h 319"/>
                <a:gd name="T14" fmla="*/ 0 w 142"/>
                <a:gd name="T15" fmla="*/ 318 h 319"/>
                <a:gd name="T16" fmla="*/ 18 w 142"/>
                <a:gd name="T17" fmla="*/ 247 h 319"/>
                <a:gd name="T18" fmla="*/ 47 w 142"/>
                <a:gd name="T19" fmla="*/ 166 h 319"/>
                <a:gd name="T20" fmla="*/ 65 w 142"/>
                <a:gd name="T21" fmla="*/ 123 h 319"/>
                <a:gd name="T22" fmla="*/ 85 w 142"/>
                <a:gd name="T23" fmla="*/ 80 h 319"/>
                <a:gd name="T24" fmla="*/ 107 w 142"/>
                <a:gd name="T25" fmla="*/ 39 h 319"/>
                <a:gd name="T26" fmla="*/ 133 w 142"/>
                <a:gd name="T27" fmla="*/ 0 h 319"/>
                <a:gd name="T28" fmla="*/ 142 w 142"/>
                <a:gd name="T29" fmla="*/ 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319">
                  <a:moveTo>
                    <a:pt x="142" y="6"/>
                  </a:moveTo>
                  <a:lnTo>
                    <a:pt x="116" y="45"/>
                  </a:lnTo>
                  <a:lnTo>
                    <a:pt x="94" y="86"/>
                  </a:lnTo>
                  <a:lnTo>
                    <a:pt x="74" y="128"/>
                  </a:lnTo>
                  <a:lnTo>
                    <a:pt x="57" y="167"/>
                  </a:lnTo>
                  <a:lnTo>
                    <a:pt x="29" y="248"/>
                  </a:lnTo>
                  <a:lnTo>
                    <a:pt x="11" y="319"/>
                  </a:lnTo>
                  <a:lnTo>
                    <a:pt x="0" y="318"/>
                  </a:lnTo>
                  <a:lnTo>
                    <a:pt x="18" y="247"/>
                  </a:lnTo>
                  <a:lnTo>
                    <a:pt x="47" y="166"/>
                  </a:lnTo>
                  <a:lnTo>
                    <a:pt x="65" y="123"/>
                  </a:lnTo>
                  <a:lnTo>
                    <a:pt x="85" y="80"/>
                  </a:lnTo>
                  <a:lnTo>
                    <a:pt x="107" y="39"/>
                  </a:lnTo>
                  <a:lnTo>
                    <a:pt x="133" y="0"/>
                  </a:lnTo>
                  <a:lnTo>
                    <a:pt x="14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7" name="Freeform 1773"/>
            <p:cNvSpPr>
              <a:spLocks/>
            </p:cNvSpPr>
            <p:nvPr/>
          </p:nvSpPr>
          <p:spPr bwMode="auto">
            <a:xfrm>
              <a:off x="4081" y="2039"/>
              <a:ext cx="4" cy="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8" name="Freeform 1774"/>
            <p:cNvSpPr>
              <a:spLocks/>
            </p:cNvSpPr>
            <p:nvPr/>
          </p:nvSpPr>
          <p:spPr bwMode="auto">
            <a:xfrm>
              <a:off x="4007" y="2198"/>
              <a:ext cx="13" cy="106"/>
            </a:xfrm>
            <a:custGeom>
              <a:avLst/>
              <a:gdLst>
                <a:gd name="T0" fmla="*/ 26 w 26"/>
                <a:gd name="T1" fmla="*/ 1 h 212"/>
                <a:gd name="T2" fmla="*/ 17 w 26"/>
                <a:gd name="T3" fmla="*/ 54 h 212"/>
                <a:gd name="T4" fmla="*/ 11 w 26"/>
                <a:gd name="T5" fmla="*/ 123 h 212"/>
                <a:gd name="T6" fmla="*/ 11 w 26"/>
                <a:gd name="T7" fmla="*/ 183 h 212"/>
                <a:gd name="T8" fmla="*/ 15 w 26"/>
                <a:gd name="T9" fmla="*/ 197 h 212"/>
                <a:gd name="T10" fmla="*/ 15 w 26"/>
                <a:gd name="T11" fmla="*/ 200 h 212"/>
                <a:gd name="T12" fmla="*/ 17 w 26"/>
                <a:gd name="T13" fmla="*/ 202 h 212"/>
                <a:gd name="T14" fmla="*/ 15 w 26"/>
                <a:gd name="T15" fmla="*/ 212 h 212"/>
                <a:gd name="T16" fmla="*/ 9 w 26"/>
                <a:gd name="T17" fmla="*/ 209 h 212"/>
                <a:gd name="T18" fmla="*/ 6 w 26"/>
                <a:gd name="T19" fmla="*/ 203 h 212"/>
                <a:gd name="T20" fmla="*/ 0 w 26"/>
                <a:gd name="T21" fmla="*/ 183 h 212"/>
                <a:gd name="T22" fmla="*/ 0 w 26"/>
                <a:gd name="T23" fmla="*/ 123 h 212"/>
                <a:gd name="T24" fmla="*/ 6 w 26"/>
                <a:gd name="T25" fmla="*/ 54 h 212"/>
                <a:gd name="T26" fmla="*/ 15 w 26"/>
                <a:gd name="T27" fmla="*/ 0 h 212"/>
                <a:gd name="T28" fmla="*/ 26 w 26"/>
                <a:gd name="T29"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12">
                  <a:moveTo>
                    <a:pt x="26" y="1"/>
                  </a:moveTo>
                  <a:lnTo>
                    <a:pt x="17" y="54"/>
                  </a:lnTo>
                  <a:lnTo>
                    <a:pt x="11" y="123"/>
                  </a:lnTo>
                  <a:lnTo>
                    <a:pt x="11" y="183"/>
                  </a:lnTo>
                  <a:lnTo>
                    <a:pt x="15" y="197"/>
                  </a:lnTo>
                  <a:lnTo>
                    <a:pt x="15" y="200"/>
                  </a:lnTo>
                  <a:lnTo>
                    <a:pt x="17" y="202"/>
                  </a:lnTo>
                  <a:lnTo>
                    <a:pt x="15" y="212"/>
                  </a:lnTo>
                  <a:lnTo>
                    <a:pt x="9" y="209"/>
                  </a:lnTo>
                  <a:lnTo>
                    <a:pt x="6" y="203"/>
                  </a:lnTo>
                  <a:lnTo>
                    <a:pt x="0" y="183"/>
                  </a:lnTo>
                  <a:lnTo>
                    <a:pt x="0" y="123"/>
                  </a:lnTo>
                  <a:lnTo>
                    <a:pt x="6" y="54"/>
                  </a:lnTo>
                  <a:lnTo>
                    <a:pt x="15" y="0"/>
                  </a:lnTo>
                  <a:lnTo>
                    <a:pt x="2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79" name="Freeform 1775"/>
            <p:cNvSpPr>
              <a:spLocks/>
            </p:cNvSpPr>
            <p:nvPr/>
          </p:nvSpPr>
          <p:spPr bwMode="auto">
            <a:xfrm>
              <a:off x="4015" y="2198"/>
              <a:ext cx="5" cy="1"/>
            </a:xfrm>
            <a:custGeom>
              <a:avLst/>
              <a:gdLst>
                <a:gd name="T0" fmla="*/ 0 w 11"/>
                <a:gd name="T1" fmla="*/ 0 h 1"/>
                <a:gd name="T2" fmla="*/ 11 w 11"/>
                <a:gd name="T3" fmla="*/ 1 h 1"/>
                <a:gd name="T4" fmla="*/ 0 w 11"/>
                <a:gd name="T5" fmla="*/ 0 h 1"/>
              </a:gdLst>
              <a:ahLst/>
              <a:cxnLst>
                <a:cxn ang="0">
                  <a:pos x="T0" y="T1"/>
                </a:cxn>
                <a:cxn ang="0">
                  <a:pos x="T2" y="T3"/>
                </a:cxn>
                <a:cxn ang="0">
                  <a:pos x="T4" y="T5"/>
                </a:cxn>
              </a:cxnLst>
              <a:rect l="0" t="0" r="r" b="b"/>
              <a:pathLst>
                <a:path w="11" h="1">
                  <a:moveTo>
                    <a:pt x="0" y="0"/>
                  </a:moveTo>
                  <a:lnTo>
                    <a:pt x="1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0" name="Freeform 1776"/>
            <p:cNvSpPr>
              <a:spLocks/>
            </p:cNvSpPr>
            <p:nvPr/>
          </p:nvSpPr>
          <p:spPr bwMode="auto">
            <a:xfrm>
              <a:off x="4013" y="2258"/>
              <a:ext cx="8" cy="45"/>
            </a:xfrm>
            <a:custGeom>
              <a:avLst/>
              <a:gdLst>
                <a:gd name="T0" fmla="*/ 0 w 17"/>
                <a:gd name="T1" fmla="*/ 83 h 91"/>
                <a:gd name="T2" fmla="*/ 3 w 17"/>
                <a:gd name="T3" fmla="*/ 79 h 91"/>
                <a:gd name="T4" fmla="*/ 6 w 17"/>
                <a:gd name="T5" fmla="*/ 69 h 91"/>
                <a:gd name="T6" fmla="*/ 8 w 17"/>
                <a:gd name="T7" fmla="*/ 42 h 91"/>
                <a:gd name="T8" fmla="*/ 8 w 17"/>
                <a:gd name="T9" fmla="*/ 0 h 91"/>
                <a:gd name="T10" fmla="*/ 17 w 17"/>
                <a:gd name="T11" fmla="*/ 0 h 91"/>
                <a:gd name="T12" fmla="*/ 17 w 17"/>
                <a:gd name="T13" fmla="*/ 42 h 91"/>
                <a:gd name="T14" fmla="*/ 15 w 17"/>
                <a:gd name="T15" fmla="*/ 72 h 91"/>
                <a:gd name="T16" fmla="*/ 12 w 17"/>
                <a:gd name="T17" fmla="*/ 85 h 91"/>
                <a:gd name="T18" fmla="*/ 8 w 17"/>
                <a:gd name="T19" fmla="*/ 91 h 91"/>
                <a:gd name="T20" fmla="*/ 0 w 17"/>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1">
                  <a:moveTo>
                    <a:pt x="0" y="83"/>
                  </a:moveTo>
                  <a:lnTo>
                    <a:pt x="3" y="79"/>
                  </a:lnTo>
                  <a:lnTo>
                    <a:pt x="6" y="69"/>
                  </a:lnTo>
                  <a:lnTo>
                    <a:pt x="8" y="42"/>
                  </a:lnTo>
                  <a:lnTo>
                    <a:pt x="8" y="0"/>
                  </a:lnTo>
                  <a:lnTo>
                    <a:pt x="17" y="0"/>
                  </a:lnTo>
                  <a:lnTo>
                    <a:pt x="17" y="42"/>
                  </a:lnTo>
                  <a:lnTo>
                    <a:pt x="15" y="72"/>
                  </a:lnTo>
                  <a:lnTo>
                    <a:pt x="12" y="85"/>
                  </a:lnTo>
                  <a:lnTo>
                    <a:pt x="8" y="91"/>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1" name="Freeform 1777"/>
            <p:cNvSpPr>
              <a:spLocks/>
            </p:cNvSpPr>
            <p:nvPr/>
          </p:nvSpPr>
          <p:spPr bwMode="auto">
            <a:xfrm>
              <a:off x="4013" y="2299"/>
              <a:ext cx="4" cy="5"/>
            </a:xfrm>
            <a:custGeom>
              <a:avLst/>
              <a:gdLst>
                <a:gd name="T0" fmla="*/ 3 w 8"/>
                <a:gd name="T1" fmla="*/ 10 h 10"/>
                <a:gd name="T2" fmla="*/ 6 w 8"/>
                <a:gd name="T3" fmla="*/ 10 h 10"/>
                <a:gd name="T4" fmla="*/ 8 w 8"/>
                <a:gd name="T5" fmla="*/ 9 h 10"/>
                <a:gd name="T6" fmla="*/ 0 w 8"/>
                <a:gd name="T7" fmla="*/ 1 h 10"/>
                <a:gd name="T8" fmla="*/ 5 w 8"/>
                <a:gd name="T9" fmla="*/ 0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lnTo>
                    <a:pt x="6" y="10"/>
                  </a:lnTo>
                  <a:lnTo>
                    <a:pt x="8" y="9"/>
                  </a:lnTo>
                  <a:lnTo>
                    <a:pt x="0" y="1"/>
                  </a:lnTo>
                  <a:lnTo>
                    <a:pt x="5" y="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2" name="Freeform 1778"/>
            <p:cNvSpPr>
              <a:spLocks/>
            </p:cNvSpPr>
            <p:nvPr/>
          </p:nvSpPr>
          <p:spPr bwMode="auto">
            <a:xfrm>
              <a:off x="4017" y="2170"/>
              <a:ext cx="23" cy="89"/>
            </a:xfrm>
            <a:custGeom>
              <a:avLst/>
              <a:gdLst>
                <a:gd name="T0" fmla="*/ 0 w 46"/>
                <a:gd name="T1" fmla="*/ 175 h 178"/>
                <a:gd name="T2" fmla="*/ 13 w 46"/>
                <a:gd name="T3" fmla="*/ 86 h 178"/>
                <a:gd name="T4" fmla="*/ 21 w 46"/>
                <a:gd name="T5" fmla="*/ 51 h 178"/>
                <a:gd name="T6" fmla="*/ 37 w 46"/>
                <a:gd name="T7" fmla="*/ 0 h 178"/>
                <a:gd name="T8" fmla="*/ 46 w 46"/>
                <a:gd name="T9" fmla="*/ 4 h 178"/>
                <a:gd name="T10" fmla="*/ 30 w 46"/>
                <a:gd name="T11" fmla="*/ 56 h 178"/>
                <a:gd name="T12" fmla="*/ 22 w 46"/>
                <a:gd name="T13" fmla="*/ 89 h 178"/>
                <a:gd name="T14" fmla="*/ 9 w 46"/>
                <a:gd name="T15" fmla="*/ 178 h 178"/>
                <a:gd name="T16" fmla="*/ 0 w 46"/>
                <a:gd name="T17" fmla="*/ 17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78">
                  <a:moveTo>
                    <a:pt x="0" y="175"/>
                  </a:moveTo>
                  <a:lnTo>
                    <a:pt x="13" y="86"/>
                  </a:lnTo>
                  <a:lnTo>
                    <a:pt x="21" y="51"/>
                  </a:lnTo>
                  <a:lnTo>
                    <a:pt x="37" y="0"/>
                  </a:lnTo>
                  <a:lnTo>
                    <a:pt x="46" y="4"/>
                  </a:lnTo>
                  <a:lnTo>
                    <a:pt x="30" y="56"/>
                  </a:lnTo>
                  <a:lnTo>
                    <a:pt x="22" y="89"/>
                  </a:lnTo>
                  <a:lnTo>
                    <a:pt x="9" y="178"/>
                  </a:lnTo>
                  <a:lnTo>
                    <a:pt x="0"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3" name="Freeform 1779"/>
            <p:cNvSpPr>
              <a:spLocks/>
            </p:cNvSpPr>
            <p:nvPr/>
          </p:nvSpPr>
          <p:spPr bwMode="auto">
            <a:xfrm>
              <a:off x="4017" y="2257"/>
              <a:ext cx="4" cy="2"/>
            </a:xfrm>
            <a:custGeom>
              <a:avLst/>
              <a:gdLst>
                <a:gd name="T0" fmla="*/ 0 w 9"/>
                <a:gd name="T1" fmla="*/ 1 h 3"/>
                <a:gd name="T2" fmla="*/ 0 w 9"/>
                <a:gd name="T3" fmla="*/ 0 h 3"/>
                <a:gd name="T4" fmla="*/ 9 w 9"/>
                <a:gd name="T5" fmla="*/ 3 h 3"/>
                <a:gd name="T6" fmla="*/ 9 w 9"/>
                <a:gd name="T7" fmla="*/ 1 h 3"/>
                <a:gd name="T8" fmla="*/ 0 w 9"/>
                <a:gd name="T9" fmla="*/ 1 h 3"/>
              </a:gdLst>
              <a:ahLst/>
              <a:cxnLst>
                <a:cxn ang="0">
                  <a:pos x="T0" y="T1"/>
                </a:cxn>
                <a:cxn ang="0">
                  <a:pos x="T2" y="T3"/>
                </a:cxn>
                <a:cxn ang="0">
                  <a:pos x="T4" y="T5"/>
                </a:cxn>
                <a:cxn ang="0">
                  <a:pos x="T6" y="T7"/>
                </a:cxn>
                <a:cxn ang="0">
                  <a:pos x="T8" y="T9"/>
                </a:cxn>
              </a:cxnLst>
              <a:rect l="0" t="0" r="r" b="b"/>
              <a:pathLst>
                <a:path w="9" h="3">
                  <a:moveTo>
                    <a:pt x="0" y="1"/>
                  </a:moveTo>
                  <a:lnTo>
                    <a:pt x="0" y="0"/>
                  </a:lnTo>
                  <a:lnTo>
                    <a:pt x="9" y="3"/>
                  </a:lnTo>
                  <a:lnTo>
                    <a:pt x="9"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4" name="Freeform 1780"/>
            <p:cNvSpPr>
              <a:spLocks/>
            </p:cNvSpPr>
            <p:nvPr/>
          </p:nvSpPr>
          <p:spPr bwMode="auto">
            <a:xfrm>
              <a:off x="4036" y="2140"/>
              <a:ext cx="15" cy="32"/>
            </a:xfrm>
            <a:custGeom>
              <a:avLst/>
              <a:gdLst>
                <a:gd name="T0" fmla="*/ 0 w 31"/>
                <a:gd name="T1" fmla="*/ 58 h 64"/>
                <a:gd name="T2" fmla="*/ 12 w 31"/>
                <a:gd name="T3" fmla="*/ 30 h 64"/>
                <a:gd name="T4" fmla="*/ 18 w 31"/>
                <a:gd name="T5" fmla="*/ 15 h 64"/>
                <a:gd name="T6" fmla="*/ 21 w 31"/>
                <a:gd name="T7" fmla="*/ 0 h 64"/>
                <a:gd name="T8" fmla="*/ 31 w 31"/>
                <a:gd name="T9" fmla="*/ 4 h 64"/>
                <a:gd name="T10" fmla="*/ 28 w 31"/>
                <a:gd name="T11" fmla="*/ 19 h 64"/>
                <a:gd name="T12" fmla="*/ 21 w 31"/>
                <a:gd name="T13" fmla="*/ 36 h 64"/>
                <a:gd name="T14" fmla="*/ 9 w 31"/>
                <a:gd name="T15" fmla="*/ 64 h 64"/>
                <a:gd name="T16" fmla="*/ 0 w 31"/>
                <a:gd name="T17"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4">
                  <a:moveTo>
                    <a:pt x="0" y="58"/>
                  </a:moveTo>
                  <a:lnTo>
                    <a:pt x="12" y="30"/>
                  </a:lnTo>
                  <a:lnTo>
                    <a:pt x="18" y="15"/>
                  </a:lnTo>
                  <a:lnTo>
                    <a:pt x="21" y="0"/>
                  </a:lnTo>
                  <a:lnTo>
                    <a:pt x="31" y="4"/>
                  </a:lnTo>
                  <a:lnTo>
                    <a:pt x="28" y="19"/>
                  </a:lnTo>
                  <a:lnTo>
                    <a:pt x="21" y="36"/>
                  </a:lnTo>
                  <a:lnTo>
                    <a:pt x="9" y="64"/>
                  </a:ln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5" name="Freeform 1781"/>
            <p:cNvSpPr>
              <a:spLocks/>
            </p:cNvSpPr>
            <p:nvPr/>
          </p:nvSpPr>
          <p:spPr bwMode="auto">
            <a:xfrm>
              <a:off x="4036" y="2169"/>
              <a:ext cx="4" cy="3"/>
            </a:xfrm>
            <a:custGeom>
              <a:avLst/>
              <a:gdLst>
                <a:gd name="T0" fmla="*/ 0 w 9"/>
                <a:gd name="T1" fmla="*/ 2 h 6"/>
                <a:gd name="T2" fmla="*/ 0 w 9"/>
                <a:gd name="T3" fmla="*/ 0 h 6"/>
                <a:gd name="T4" fmla="*/ 9 w 9"/>
                <a:gd name="T5" fmla="*/ 6 h 6"/>
                <a:gd name="T6" fmla="*/ 0 w 9"/>
                <a:gd name="T7" fmla="*/ 2 h 6"/>
              </a:gdLst>
              <a:ahLst/>
              <a:cxnLst>
                <a:cxn ang="0">
                  <a:pos x="T0" y="T1"/>
                </a:cxn>
                <a:cxn ang="0">
                  <a:pos x="T2" y="T3"/>
                </a:cxn>
                <a:cxn ang="0">
                  <a:pos x="T4" y="T5"/>
                </a:cxn>
                <a:cxn ang="0">
                  <a:pos x="T6" y="T7"/>
                </a:cxn>
              </a:cxnLst>
              <a:rect l="0" t="0" r="r" b="b"/>
              <a:pathLst>
                <a:path w="9" h="6">
                  <a:moveTo>
                    <a:pt x="0" y="2"/>
                  </a:moveTo>
                  <a:lnTo>
                    <a:pt x="0" y="0"/>
                  </a:lnTo>
                  <a:lnTo>
                    <a:pt x="9"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6" name="Freeform 1782"/>
            <p:cNvSpPr>
              <a:spLocks/>
            </p:cNvSpPr>
            <p:nvPr/>
          </p:nvSpPr>
          <p:spPr bwMode="auto">
            <a:xfrm>
              <a:off x="4046" y="1973"/>
              <a:ext cx="122" cy="169"/>
            </a:xfrm>
            <a:custGeom>
              <a:avLst/>
              <a:gdLst>
                <a:gd name="T0" fmla="*/ 0 w 243"/>
                <a:gd name="T1" fmla="*/ 333 h 337"/>
                <a:gd name="T2" fmla="*/ 7 w 243"/>
                <a:gd name="T3" fmla="*/ 306 h 337"/>
                <a:gd name="T4" fmla="*/ 16 w 243"/>
                <a:gd name="T5" fmla="*/ 280 h 337"/>
                <a:gd name="T6" fmla="*/ 25 w 243"/>
                <a:gd name="T7" fmla="*/ 254 h 337"/>
                <a:gd name="T8" fmla="*/ 35 w 243"/>
                <a:gd name="T9" fmla="*/ 230 h 337"/>
                <a:gd name="T10" fmla="*/ 61 w 243"/>
                <a:gd name="T11" fmla="*/ 187 h 337"/>
                <a:gd name="T12" fmla="*/ 91 w 243"/>
                <a:gd name="T13" fmla="*/ 146 h 337"/>
                <a:gd name="T14" fmla="*/ 126 w 243"/>
                <a:gd name="T15" fmla="*/ 107 h 337"/>
                <a:gd name="T16" fmla="*/ 162 w 243"/>
                <a:gd name="T17" fmla="*/ 71 h 337"/>
                <a:gd name="T18" fmla="*/ 236 w 243"/>
                <a:gd name="T19" fmla="*/ 0 h 337"/>
                <a:gd name="T20" fmla="*/ 243 w 243"/>
                <a:gd name="T21" fmla="*/ 7 h 337"/>
                <a:gd name="T22" fmla="*/ 170 w 243"/>
                <a:gd name="T23" fmla="*/ 78 h 337"/>
                <a:gd name="T24" fmla="*/ 133 w 243"/>
                <a:gd name="T25" fmla="*/ 114 h 337"/>
                <a:gd name="T26" fmla="*/ 99 w 243"/>
                <a:gd name="T27" fmla="*/ 153 h 337"/>
                <a:gd name="T28" fmla="*/ 68 w 243"/>
                <a:gd name="T29" fmla="*/ 194 h 337"/>
                <a:gd name="T30" fmla="*/ 44 w 243"/>
                <a:gd name="T31" fmla="*/ 236 h 337"/>
                <a:gd name="T32" fmla="*/ 34 w 243"/>
                <a:gd name="T33" fmla="*/ 260 h 337"/>
                <a:gd name="T34" fmla="*/ 25 w 243"/>
                <a:gd name="T35" fmla="*/ 284 h 337"/>
                <a:gd name="T36" fmla="*/ 16 w 243"/>
                <a:gd name="T37" fmla="*/ 310 h 337"/>
                <a:gd name="T38" fmla="*/ 10 w 243"/>
                <a:gd name="T39" fmla="*/ 337 h 337"/>
                <a:gd name="T40" fmla="*/ 0 w 243"/>
                <a:gd name="T41" fmla="*/ 33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3" h="337">
                  <a:moveTo>
                    <a:pt x="0" y="333"/>
                  </a:moveTo>
                  <a:lnTo>
                    <a:pt x="7" y="306"/>
                  </a:lnTo>
                  <a:lnTo>
                    <a:pt x="16" y="280"/>
                  </a:lnTo>
                  <a:lnTo>
                    <a:pt x="25" y="254"/>
                  </a:lnTo>
                  <a:lnTo>
                    <a:pt x="35" y="230"/>
                  </a:lnTo>
                  <a:lnTo>
                    <a:pt x="61" y="187"/>
                  </a:lnTo>
                  <a:lnTo>
                    <a:pt x="91" y="146"/>
                  </a:lnTo>
                  <a:lnTo>
                    <a:pt x="126" y="107"/>
                  </a:lnTo>
                  <a:lnTo>
                    <a:pt x="162" y="71"/>
                  </a:lnTo>
                  <a:lnTo>
                    <a:pt x="236" y="0"/>
                  </a:lnTo>
                  <a:lnTo>
                    <a:pt x="243" y="7"/>
                  </a:lnTo>
                  <a:lnTo>
                    <a:pt x="170" y="78"/>
                  </a:lnTo>
                  <a:lnTo>
                    <a:pt x="133" y="114"/>
                  </a:lnTo>
                  <a:lnTo>
                    <a:pt x="99" y="153"/>
                  </a:lnTo>
                  <a:lnTo>
                    <a:pt x="68" y="194"/>
                  </a:lnTo>
                  <a:lnTo>
                    <a:pt x="44" y="236"/>
                  </a:lnTo>
                  <a:lnTo>
                    <a:pt x="34" y="260"/>
                  </a:lnTo>
                  <a:lnTo>
                    <a:pt x="25" y="284"/>
                  </a:lnTo>
                  <a:lnTo>
                    <a:pt x="16" y="310"/>
                  </a:lnTo>
                  <a:lnTo>
                    <a:pt x="10" y="337"/>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7" name="Freeform 1783"/>
            <p:cNvSpPr>
              <a:spLocks/>
            </p:cNvSpPr>
            <p:nvPr/>
          </p:nvSpPr>
          <p:spPr bwMode="auto">
            <a:xfrm>
              <a:off x="4046" y="2140"/>
              <a:ext cx="5" cy="2"/>
            </a:xfrm>
            <a:custGeom>
              <a:avLst/>
              <a:gdLst>
                <a:gd name="T0" fmla="*/ 10 w 10"/>
                <a:gd name="T1" fmla="*/ 4 h 4"/>
                <a:gd name="T2" fmla="*/ 0 w 10"/>
                <a:gd name="T3" fmla="*/ 0 h 4"/>
                <a:gd name="T4" fmla="*/ 10 w 10"/>
                <a:gd name="T5" fmla="*/ 4 h 4"/>
              </a:gdLst>
              <a:ahLst/>
              <a:cxnLst>
                <a:cxn ang="0">
                  <a:pos x="T0" y="T1"/>
                </a:cxn>
                <a:cxn ang="0">
                  <a:pos x="T2" y="T3"/>
                </a:cxn>
                <a:cxn ang="0">
                  <a:pos x="T4" y="T5"/>
                </a:cxn>
              </a:cxnLst>
              <a:rect l="0" t="0" r="r" b="b"/>
              <a:pathLst>
                <a:path w="10" h="4">
                  <a:moveTo>
                    <a:pt x="10" y="4"/>
                  </a:moveTo>
                  <a:lnTo>
                    <a:pt x="0"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8" name="Freeform 1784"/>
            <p:cNvSpPr>
              <a:spLocks/>
            </p:cNvSpPr>
            <p:nvPr/>
          </p:nvSpPr>
          <p:spPr bwMode="auto">
            <a:xfrm>
              <a:off x="4164" y="1790"/>
              <a:ext cx="121" cy="187"/>
            </a:xfrm>
            <a:custGeom>
              <a:avLst/>
              <a:gdLst>
                <a:gd name="T0" fmla="*/ 0 w 241"/>
                <a:gd name="T1" fmla="*/ 366 h 373"/>
                <a:gd name="T2" fmla="*/ 41 w 241"/>
                <a:gd name="T3" fmla="*/ 327 h 373"/>
                <a:gd name="T4" fmla="*/ 77 w 241"/>
                <a:gd name="T5" fmla="*/ 286 h 373"/>
                <a:gd name="T6" fmla="*/ 110 w 241"/>
                <a:gd name="T7" fmla="*/ 242 h 373"/>
                <a:gd name="T8" fmla="*/ 142 w 241"/>
                <a:gd name="T9" fmla="*/ 197 h 373"/>
                <a:gd name="T10" fmla="*/ 169 w 241"/>
                <a:gd name="T11" fmla="*/ 150 h 373"/>
                <a:gd name="T12" fmla="*/ 193 w 241"/>
                <a:gd name="T13" fmla="*/ 102 h 373"/>
                <a:gd name="T14" fmla="*/ 214 w 241"/>
                <a:gd name="T15" fmla="*/ 52 h 373"/>
                <a:gd name="T16" fmla="*/ 232 w 241"/>
                <a:gd name="T17" fmla="*/ 0 h 373"/>
                <a:gd name="T18" fmla="*/ 241 w 241"/>
                <a:gd name="T19" fmla="*/ 4 h 373"/>
                <a:gd name="T20" fmla="*/ 223 w 241"/>
                <a:gd name="T21" fmla="*/ 57 h 373"/>
                <a:gd name="T22" fmla="*/ 202 w 241"/>
                <a:gd name="T23" fmla="*/ 108 h 373"/>
                <a:gd name="T24" fmla="*/ 178 w 241"/>
                <a:gd name="T25" fmla="*/ 156 h 373"/>
                <a:gd name="T26" fmla="*/ 149 w 241"/>
                <a:gd name="T27" fmla="*/ 205 h 373"/>
                <a:gd name="T28" fmla="*/ 118 w 241"/>
                <a:gd name="T29" fmla="*/ 250 h 373"/>
                <a:gd name="T30" fmla="*/ 84 w 241"/>
                <a:gd name="T31" fmla="*/ 293 h 373"/>
                <a:gd name="T32" fmla="*/ 48 w 241"/>
                <a:gd name="T33" fmla="*/ 334 h 373"/>
                <a:gd name="T34" fmla="*/ 7 w 241"/>
                <a:gd name="T35" fmla="*/ 373 h 373"/>
                <a:gd name="T36" fmla="*/ 0 w 241"/>
                <a:gd name="T37" fmla="*/ 36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1" h="373">
                  <a:moveTo>
                    <a:pt x="0" y="366"/>
                  </a:moveTo>
                  <a:lnTo>
                    <a:pt x="41" y="327"/>
                  </a:lnTo>
                  <a:lnTo>
                    <a:pt x="77" y="286"/>
                  </a:lnTo>
                  <a:lnTo>
                    <a:pt x="110" y="242"/>
                  </a:lnTo>
                  <a:lnTo>
                    <a:pt x="142" y="197"/>
                  </a:lnTo>
                  <a:lnTo>
                    <a:pt x="169" y="150"/>
                  </a:lnTo>
                  <a:lnTo>
                    <a:pt x="193" y="102"/>
                  </a:lnTo>
                  <a:lnTo>
                    <a:pt x="214" y="52"/>
                  </a:lnTo>
                  <a:lnTo>
                    <a:pt x="232" y="0"/>
                  </a:lnTo>
                  <a:lnTo>
                    <a:pt x="241" y="4"/>
                  </a:lnTo>
                  <a:lnTo>
                    <a:pt x="223" y="57"/>
                  </a:lnTo>
                  <a:lnTo>
                    <a:pt x="202" y="108"/>
                  </a:lnTo>
                  <a:lnTo>
                    <a:pt x="178" y="156"/>
                  </a:lnTo>
                  <a:lnTo>
                    <a:pt x="149" y="205"/>
                  </a:lnTo>
                  <a:lnTo>
                    <a:pt x="118" y="250"/>
                  </a:lnTo>
                  <a:lnTo>
                    <a:pt x="84" y="293"/>
                  </a:lnTo>
                  <a:lnTo>
                    <a:pt x="48" y="334"/>
                  </a:lnTo>
                  <a:lnTo>
                    <a:pt x="7" y="373"/>
                  </a:lnTo>
                  <a:lnTo>
                    <a:pt x="0" y="3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89" name="Freeform 1785"/>
            <p:cNvSpPr>
              <a:spLocks/>
            </p:cNvSpPr>
            <p:nvPr/>
          </p:nvSpPr>
          <p:spPr bwMode="auto">
            <a:xfrm>
              <a:off x="4164" y="1973"/>
              <a:ext cx="4" cy="4"/>
            </a:xfrm>
            <a:custGeom>
              <a:avLst/>
              <a:gdLst>
                <a:gd name="T0" fmla="*/ 7 w 7"/>
                <a:gd name="T1" fmla="*/ 7 h 7"/>
                <a:gd name="T2" fmla="*/ 0 w 7"/>
                <a:gd name="T3" fmla="*/ 0 h 7"/>
                <a:gd name="T4" fmla="*/ 7 w 7"/>
                <a:gd name="T5" fmla="*/ 7 h 7"/>
              </a:gdLst>
              <a:ahLst/>
              <a:cxnLst>
                <a:cxn ang="0">
                  <a:pos x="T0" y="T1"/>
                </a:cxn>
                <a:cxn ang="0">
                  <a:pos x="T2" y="T3"/>
                </a:cxn>
                <a:cxn ang="0">
                  <a:pos x="T4" y="T5"/>
                </a:cxn>
              </a:cxnLst>
              <a:rect l="0" t="0" r="r" b="b"/>
              <a:pathLst>
                <a:path w="7" h="7">
                  <a:moveTo>
                    <a:pt x="7" y="7"/>
                  </a:moveTo>
                  <a:lnTo>
                    <a:pt x="0" y="0"/>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0" name="Freeform 1786"/>
            <p:cNvSpPr>
              <a:spLocks/>
            </p:cNvSpPr>
            <p:nvPr/>
          </p:nvSpPr>
          <p:spPr bwMode="auto">
            <a:xfrm>
              <a:off x="4282" y="1787"/>
              <a:ext cx="114" cy="37"/>
            </a:xfrm>
            <a:custGeom>
              <a:avLst/>
              <a:gdLst>
                <a:gd name="T0" fmla="*/ 0 w 228"/>
                <a:gd name="T1" fmla="*/ 3 h 74"/>
                <a:gd name="T2" fmla="*/ 15 w 228"/>
                <a:gd name="T3" fmla="*/ 1 h 74"/>
                <a:gd name="T4" fmla="*/ 29 w 228"/>
                <a:gd name="T5" fmla="*/ 0 h 74"/>
                <a:gd name="T6" fmla="*/ 59 w 228"/>
                <a:gd name="T7" fmla="*/ 3 h 74"/>
                <a:gd name="T8" fmla="*/ 86 w 228"/>
                <a:gd name="T9" fmla="*/ 10 h 74"/>
                <a:gd name="T10" fmla="*/ 118 w 228"/>
                <a:gd name="T11" fmla="*/ 21 h 74"/>
                <a:gd name="T12" fmla="*/ 173 w 228"/>
                <a:gd name="T13" fmla="*/ 45 h 74"/>
                <a:gd name="T14" fmla="*/ 198 w 228"/>
                <a:gd name="T15" fmla="*/ 55 h 74"/>
                <a:gd name="T16" fmla="*/ 228 w 228"/>
                <a:gd name="T17" fmla="*/ 63 h 74"/>
                <a:gd name="T18" fmla="*/ 226 w 228"/>
                <a:gd name="T19" fmla="*/ 74 h 74"/>
                <a:gd name="T20" fmla="*/ 196 w 228"/>
                <a:gd name="T21" fmla="*/ 66 h 74"/>
                <a:gd name="T22" fmla="*/ 167 w 228"/>
                <a:gd name="T23" fmla="*/ 54 h 74"/>
                <a:gd name="T24" fmla="*/ 112 w 228"/>
                <a:gd name="T25" fmla="*/ 30 h 74"/>
                <a:gd name="T26" fmla="*/ 84 w 228"/>
                <a:gd name="T27" fmla="*/ 21 h 74"/>
                <a:gd name="T28" fmla="*/ 57 w 228"/>
                <a:gd name="T29" fmla="*/ 13 h 74"/>
                <a:gd name="T30" fmla="*/ 29 w 228"/>
                <a:gd name="T31" fmla="*/ 10 h 74"/>
                <a:gd name="T32" fmla="*/ 15 w 228"/>
                <a:gd name="T33" fmla="*/ 12 h 74"/>
                <a:gd name="T34" fmla="*/ 1 w 228"/>
                <a:gd name="T35" fmla="*/ 13 h 74"/>
                <a:gd name="T36" fmla="*/ 0 w 228"/>
                <a:gd name="T37"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74">
                  <a:moveTo>
                    <a:pt x="0" y="3"/>
                  </a:moveTo>
                  <a:lnTo>
                    <a:pt x="15" y="1"/>
                  </a:lnTo>
                  <a:lnTo>
                    <a:pt x="29" y="0"/>
                  </a:lnTo>
                  <a:lnTo>
                    <a:pt x="59" y="3"/>
                  </a:lnTo>
                  <a:lnTo>
                    <a:pt x="86" y="10"/>
                  </a:lnTo>
                  <a:lnTo>
                    <a:pt x="118" y="21"/>
                  </a:lnTo>
                  <a:lnTo>
                    <a:pt x="173" y="45"/>
                  </a:lnTo>
                  <a:lnTo>
                    <a:pt x="198" y="55"/>
                  </a:lnTo>
                  <a:lnTo>
                    <a:pt x="228" y="63"/>
                  </a:lnTo>
                  <a:lnTo>
                    <a:pt x="226" y="74"/>
                  </a:lnTo>
                  <a:lnTo>
                    <a:pt x="196" y="66"/>
                  </a:lnTo>
                  <a:lnTo>
                    <a:pt x="167" y="54"/>
                  </a:lnTo>
                  <a:lnTo>
                    <a:pt x="112" y="30"/>
                  </a:lnTo>
                  <a:lnTo>
                    <a:pt x="84" y="21"/>
                  </a:lnTo>
                  <a:lnTo>
                    <a:pt x="57" y="13"/>
                  </a:lnTo>
                  <a:lnTo>
                    <a:pt x="29" y="10"/>
                  </a:lnTo>
                  <a:lnTo>
                    <a:pt x="15" y="12"/>
                  </a:lnTo>
                  <a:lnTo>
                    <a:pt x="1" y="1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1" name="Freeform 1787"/>
            <p:cNvSpPr>
              <a:spLocks/>
            </p:cNvSpPr>
            <p:nvPr/>
          </p:nvSpPr>
          <p:spPr bwMode="auto">
            <a:xfrm>
              <a:off x="4280" y="1789"/>
              <a:ext cx="5" cy="5"/>
            </a:xfrm>
            <a:custGeom>
              <a:avLst/>
              <a:gdLst>
                <a:gd name="T0" fmla="*/ 0 w 9"/>
                <a:gd name="T1" fmla="*/ 3 h 10"/>
                <a:gd name="T2" fmla="*/ 2 w 9"/>
                <a:gd name="T3" fmla="*/ 0 h 10"/>
                <a:gd name="T4" fmla="*/ 5 w 9"/>
                <a:gd name="T5" fmla="*/ 0 h 10"/>
                <a:gd name="T6" fmla="*/ 6 w 9"/>
                <a:gd name="T7" fmla="*/ 10 h 10"/>
                <a:gd name="T8" fmla="*/ 9 w 9"/>
                <a:gd name="T9" fmla="*/ 7 h 10"/>
                <a:gd name="T10" fmla="*/ 0 w 9"/>
                <a:gd name="T11" fmla="*/ 3 h 10"/>
              </a:gdLst>
              <a:ahLst/>
              <a:cxnLst>
                <a:cxn ang="0">
                  <a:pos x="T0" y="T1"/>
                </a:cxn>
                <a:cxn ang="0">
                  <a:pos x="T2" y="T3"/>
                </a:cxn>
                <a:cxn ang="0">
                  <a:pos x="T4" y="T5"/>
                </a:cxn>
                <a:cxn ang="0">
                  <a:pos x="T6" y="T7"/>
                </a:cxn>
                <a:cxn ang="0">
                  <a:pos x="T8" y="T9"/>
                </a:cxn>
                <a:cxn ang="0">
                  <a:pos x="T10" y="T11"/>
                </a:cxn>
              </a:cxnLst>
              <a:rect l="0" t="0" r="r" b="b"/>
              <a:pathLst>
                <a:path w="9" h="10">
                  <a:moveTo>
                    <a:pt x="0" y="3"/>
                  </a:moveTo>
                  <a:lnTo>
                    <a:pt x="2" y="0"/>
                  </a:lnTo>
                  <a:lnTo>
                    <a:pt x="5" y="0"/>
                  </a:lnTo>
                  <a:lnTo>
                    <a:pt x="6" y="10"/>
                  </a:lnTo>
                  <a:lnTo>
                    <a:pt x="9"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2" name="Freeform 1788"/>
            <p:cNvSpPr>
              <a:spLocks/>
            </p:cNvSpPr>
            <p:nvPr/>
          </p:nvSpPr>
          <p:spPr bwMode="auto">
            <a:xfrm>
              <a:off x="4396" y="1819"/>
              <a:ext cx="163" cy="52"/>
            </a:xfrm>
            <a:custGeom>
              <a:avLst/>
              <a:gdLst>
                <a:gd name="T0" fmla="*/ 2 w 326"/>
                <a:gd name="T1" fmla="*/ 0 h 104"/>
                <a:gd name="T2" fmla="*/ 44 w 326"/>
                <a:gd name="T3" fmla="*/ 8 h 104"/>
                <a:gd name="T4" fmla="*/ 85 w 326"/>
                <a:gd name="T5" fmla="*/ 20 h 104"/>
                <a:gd name="T6" fmla="*/ 165 w 326"/>
                <a:gd name="T7" fmla="*/ 47 h 104"/>
                <a:gd name="T8" fmla="*/ 245 w 326"/>
                <a:gd name="T9" fmla="*/ 74 h 104"/>
                <a:gd name="T10" fmla="*/ 286 w 326"/>
                <a:gd name="T11" fmla="*/ 84 h 104"/>
                <a:gd name="T12" fmla="*/ 326 w 326"/>
                <a:gd name="T13" fmla="*/ 93 h 104"/>
                <a:gd name="T14" fmla="*/ 325 w 326"/>
                <a:gd name="T15" fmla="*/ 104 h 104"/>
                <a:gd name="T16" fmla="*/ 284 w 326"/>
                <a:gd name="T17" fmla="*/ 95 h 104"/>
                <a:gd name="T18" fmla="*/ 243 w 326"/>
                <a:gd name="T19" fmla="*/ 84 h 104"/>
                <a:gd name="T20" fmla="*/ 163 w 326"/>
                <a:gd name="T21" fmla="*/ 57 h 104"/>
                <a:gd name="T22" fmla="*/ 83 w 326"/>
                <a:gd name="T23" fmla="*/ 30 h 104"/>
                <a:gd name="T24" fmla="*/ 43 w 326"/>
                <a:gd name="T25" fmla="*/ 18 h 104"/>
                <a:gd name="T26" fmla="*/ 0 w 326"/>
                <a:gd name="T27" fmla="*/ 11 h 104"/>
                <a:gd name="T28" fmla="*/ 2 w 326"/>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04">
                  <a:moveTo>
                    <a:pt x="2" y="0"/>
                  </a:moveTo>
                  <a:lnTo>
                    <a:pt x="44" y="8"/>
                  </a:lnTo>
                  <a:lnTo>
                    <a:pt x="85" y="20"/>
                  </a:lnTo>
                  <a:lnTo>
                    <a:pt x="165" y="47"/>
                  </a:lnTo>
                  <a:lnTo>
                    <a:pt x="245" y="74"/>
                  </a:lnTo>
                  <a:lnTo>
                    <a:pt x="286" y="84"/>
                  </a:lnTo>
                  <a:lnTo>
                    <a:pt x="326" y="93"/>
                  </a:lnTo>
                  <a:lnTo>
                    <a:pt x="325" y="104"/>
                  </a:lnTo>
                  <a:lnTo>
                    <a:pt x="284" y="95"/>
                  </a:lnTo>
                  <a:lnTo>
                    <a:pt x="243" y="84"/>
                  </a:lnTo>
                  <a:lnTo>
                    <a:pt x="163" y="57"/>
                  </a:lnTo>
                  <a:lnTo>
                    <a:pt x="83" y="30"/>
                  </a:lnTo>
                  <a:lnTo>
                    <a:pt x="43" y="18"/>
                  </a:lnTo>
                  <a:lnTo>
                    <a:pt x="0" y="1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3" name="Freeform 1789"/>
            <p:cNvSpPr>
              <a:spLocks/>
            </p:cNvSpPr>
            <p:nvPr/>
          </p:nvSpPr>
          <p:spPr bwMode="auto">
            <a:xfrm>
              <a:off x="4396" y="1819"/>
              <a:ext cx="1" cy="5"/>
            </a:xfrm>
            <a:custGeom>
              <a:avLst/>
              <a:gdLst>
                <a:gd name="T0" fmla="*/ 0 w 2"/>
                <a:gd name="T1" fmla="*/ 11 h 11"/>
                <a:gd name="T2" fmla="*/ 2 w 2"/>
                <a:gd name="T3" fmla="*/ 0 h 11"/>
                <a:gd name="T4" fmla="*/ 0 w 2"/>
                <a:gd name="T5" fmla="*/ 11 h 11"/>
              </a:gdLst>
              <a:ahLst/>
              <a:cxnLst>
                <a:cxn ang="0">
                  <a:pos x="T0" y="T1"/>
                </a:cxn>
                <a:cxn ang="0">
                  <a:pos x="T2" y="T3"/>
                </a:cxn>
                <a:cxn ang="0">
                  <a:pos x="T4" y="T5"/>
                </a:cxn>
              </a:cxnLst>
              <a:rect l="0" t="0" r="r" b="b"/>
              <a:pathLst>
                <a:path w="2" h="11">
                  <a:moveTo>
                    <a:pt x="0" y="11"/>
                  </a:moveTo>
                  <a:lnTo>
                    <a:pt x="2"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4" name="Freeform 1790"/>
            <p:cNvSpPr>
              <a:spLocks/>
            </p:cNvSpPr>
            <p:nvPr/>
          </p:nvSpPr>
          <p:spPr bwMode="auto">
            <a:xfrm>
              <a:off x="4558" y="1866"/>
              <a:ext cx="87" cy="119"/>
            </a:xfrm>
            <a:custGeom>
              <a:avLst/>
              <a:gdLst>
                <a:gd name="T0" fmla="*/ 1 w 173"/>
                <a:gd name="T1" fmla="*/ 0 h 238"/>
                <a:gd name="T2" fmla="*/ 42 w 173"/>
                <a:gd name="T3" fmla="*/ 11 h 238"/>
                <a:gd name="T4" fmla="*/ 65 w 173"/>
                <a:gd name="T5" fmla="*/ 18 h 238"/>
                <a:gd name="T6" fmla="*/ 81 w 173"/>
                <a:gd name="T7" fmla="*/ 29 h 238"/>
                <a:gd name="T8" fmla="*/ 113 w 173"/>
                <a:gd name="T9" fmla="*/ 55 h 238"/>
                <a:gd name="T10" fmla="*/ 140 w 173"/>
                <a:gd name="T11" fmla="*/ 83 h 238"/>
                <a:gd name="T12" fmla="*/ 149 w 173"/>
                <a:gd name="T13" fmla="*/ 100 h 238"/>
                <a:gd name="T14" fmla="*/ 158 w 173"/>
                <a:gd name="T15" fmla="*/ 119 h 238"/>
                <a:gd name="T16" fmla="*/ 170 w 173"/>
                <a:gd name="T17" fmla="*/ 157 h 238"/>
                <a:gd name="T18" fmla="*/ 173 w 173"/>
                <a:gd name="T19" fmla="*/ 177 h 238"/>
                <a:gd name="T20" fmla="*/ 173 w 173"/>
                <a:gd name="T21" fmla="*/ 196 h 238"/>
                <a:gd name="T22" fmla="*/ 172 w 173"/>
                <a:gd name="T23" fmla="*/ 217 h 238"/>
                <a:gd name="T24" fmla="*/ 167 w 173"/>
                <a:gd name="T25" fmla="*/ 238 h 238"/>
                <a:gd name="T26" fmla="*/ 157 w 173"/>
                <a:gd name="T27" fmla="*/ 237 h 238"/>
                <a:gd name="T28" fmla="*/ 161 w 173"/>
                <a:gd name="T29" fmla="*/ 217 h 238"/>
                <a:gd name="T30" fmla="*/ 163 w 173"/>
                <a:gd name="T31" fmla="*/ 196 h 238"/>
                <a:gd name="T32" fmla="*/ 163 w 173"/>
                <a:gd name="T33" fmla="*/ 177 h 238"/>
                <a:gd name="T34" fmla="*/ 160 w 173"/>
                <a:gd name="T35" fmla="*/ 159 h 238"/>
                <a:gd name="T36" fmla="*/ 148 w 173"/>
                <a:gd name="T37" fmla="*/ 121 h 238"/>
                <a:gd name="T38" fmla="*/ 140 w 173"/>
                <a:gd name="T39" fmla="*/ 106 h 238"/>
                <a:gd name="T40" fmla="*/ 131 w 173"/>
                <a:gd name="T41" fmla="*/ 89 h 238"/>
                <a:gd name="T42" fmla="*/ 105 w 173"/>
                <a:gd name="T43" fmla="*/ 62 h 238"/>
                <a:gd name="T44" fmla="*/ 75 w 173"/>
                <a:gd name="T45" fmla="*/ 38 h 238"/>
                <a:gd name="T46" fmla="*/ 59 w 173"/>
                <a:gd name="T47" fmla="*/ 27 h 238"/>
                <a:gd name="T48" fmla="*/ 41 w 173"/>
                <a:gd name="T49" fmla="*/ 21 h 238"/>
                <a:gd name="T50" fmla="*/ 0 w 173"/>
                <a:gd name="T51" fmla="*/ 11 h 238"/>
                <a:gd name="T52" fmla="*/ 1 w 173"/>
                <a:gd name="T5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238">
                  <a:moveTo>
                    <a:pt x="1" y="0"/>
                  </a:moveTo>
                  <a:lnTo>
                    <a:pt x="42" y="11"/>
                  </a:lnTo>
                  <a:lnTo>
                    <a:pt x="65" y="18"/>
                  </a:lnTo>
                  <a:lnTo>
                    <a:pt x="81" y="29"/>
                  </a:lnTo>
                  <a:lnTo>
                    <a:pt x="113" y="55"/>
                  </a:lnTo>
                  <a:lnTo>
                    <a:pt x="140" y="83"/>
                  </a:lnTo>
                  <a:lnTo>
                    <a:pt x="149" y="100"/>
                  </a:lnTo>
                  <a:lnTo>
                    <a:pt x="158" y="119"/>
                  </a:lnTo>
                  <a:lnTo>
                    <a:pt x="170" y="157"/>
                  </a:lnTo>
                  <a:lnTo>
                    <a:pt x="173" y="177"/>
                  </a:lnTo>
                  <a:lnTo>
                    <a:pt x="173" y="196"/>
                  </a:lnTo>
                  <a:lnTo>
                    <a:pt x="172" y="217"/>
                  </a:lnTo>
                  <a:lnTo>
                    <a:pt x="167" y="238"/>
                  </a:lnTo>
                  <a:lnTo>
                    <a:pt x="157" y="237"/>
                  </a:lnTo>
                  <a:lnTo>
                    <a:pt x="161" y="217"/>
                  </a:lnTo>
                  <a:lnTo>
                    <a:pt x="163" y="196"/>
                  </a:lnTo>
                  <a:lnTo>
                    <a:pt x="163" y="177"/>
                  </a:lnTo>
                  <a:lnTo>
                    <a:pt x="160" y="159"/>
                  </a:lnTo>
                  <a:lnTo>
                    <a:pt x="148" y="121"/>
                  </a:lnTo>
                  <a:lnTo>
                    <a:pt x="140" y="106"/>
                  </a:lnTo>
                  <a:lnTo>
                    <a:pt x="131" y="89"/>
                  </a:lnTo>
                  <a:lnTo>
                    <a:pt x="105" y="62"/>
                  </a:lnTo>
                  <a:lnTo>
                    <a:pt x="75" y="38"/>
                  </a:lnTo>
                  <a:lnTo>
                    <a:pt x="59" y="27"/>
                  </a:lnTo>
                  <a:lnTo>
                    <a:pt x="41" y="21"/>
                  </a:lnTo>
                  <a:lnTo>
                    <a:pt x="0" y="1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5" name="Freeform 1791"/>
            <p:cNvSpPr>
              <a:spLocks/>
            </p:cNvSpPr>
            <p:nvPr/>
          </p:nvSpPr>
          <p:spPr bwMode="auto">
            <a:xfrm>
              <a:off x="4558" y="1866"/>
              <a:ext cx="1" cy="5"/>
            </a:xfrm>
            <a:custGeom>
              <a:avLst/>
              <a:gdLst>
                <a:gd name="T0" fmla="*/ 1 w 1"/>
                <a:gd name="T1" fmla="*/ 0 h 11"/>
                <a:gd name="T2" fmla="*/ 0 w 1"/>
                <a:gd name="T3" fmla="*/ 11 h 11"/>
                <a:gd name="T4" fmla="*/ 1 w 1"/>
                <a:gd name="T5" fmla="*/ 0 h 11"/>
              </a:gdLst>
              <a:ahLst/>
              <a:cxnLst>
                <a:cxn ang="0">
                  <a:pos x="T0" y="T1"/>
                </a:cxn>
                <a:cxn ang="0">
                  <a:pos x="T2" y="T3"/>
                </a:cxn>
                <a:cxn ang="0">
                  <a:pos x="T4" y="T5"/>
                </a:cxn>
              </a:cxnLst>
              <a:rect l="0" t="0" r="r" b="b"/>
              <a:pathLst>
                <a:path w="1" h="11">
                  <a:moveTo>
                    <a:pt x="1" y="0"/>
                  </a:moveTo>
                  <a:lnTo>
                    <a:pt x="0" y="1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6" name="Freeform 1792"/>
            <p:cNvSpPr>
              <a:spLocks/>
            </p:cNvSpPr>
            <p:nvPr/>
          </p:nvSpPr>
          <p:spPr bwMode="auto">
            <a:xfrm>
              <a:off x="4531" y="1984"/>
              <a:ext cx="111" cy="170"/>
            </a:xfrm>
            <a:custGeom>
              <a:avLst/>
              <a:gdLst>
                <a:gd name="T0" fmla="*/ 222 w 222"/>
                <a:gd name="T1" fmla="*/ 1 h 340"/>
                <a:gd name="T2" fmla="*/ 207 w 222"/>
                <a:gd name="T3" fmla="*/ 56 h 340"/>
                <a:gd name="T4" fmla="*/ 191 w 222"/>
                <a:gd name="T5" fmla="*/ 105 h 340"/>
                <a:gd name="T6" fmla="*/ 169 w 222"/>
                <a:gd name="T7" fmla="*/ 146 h 340"/>
                <a:gd name="T8" fmla="*/ 145 w 222"/>
                <a:gd name="T9" fmla="*/ 182 h 340"/>
                <a:gd name="T10" fmla="*/ 117 w 222"/>
                <a:gd name="T11" fmla="*/ 220 h 340"/>
                <a:gd name="T12" fmla="*/ 85 w 222"/>
                <a:gd name="T13" fmla="*/ 256 h 340"/>
                <a:gd name="T14" fmla="*/ 8 w 222"/>
                <a:gd name="T15" fmla="*/ 340 h 340"/>
                <a:gd name="T16" fmla="*/ 0 w 222"/>
                <a:gd name="T17" fmla="*/ 333 h 340"/>
                <a:gd name="T18" fmla="*/ 77 w 222"/>
                <a:gd name="T19" fmla="*/ 248 h 340"/>
                <a:gd name="T20" fmla="*/ 109 w 222"/>
                <a:gd name="T21" fmla="*/ 212 h 340"/>
                <a:gd name="T22" fmla="*/ 136 w 222"/>
                <a:gd name="T23" fmla="*/ 176 h 340"/>
                <a:gd name="T24" fmla="*/ 160 w 222"/>
                <a:gd name="T25" fmla="*/ 140 h 340"/>
                <a:gd name="T26" fmla="*/ 182 w 222"/>
                <a:gd name="T27" fmla="*/ 101 h 340"/>
                <a:gd name="T28" fmla="*/ 197 w 222"/>
                <a:gd name="T29" fmla="*/ 54 h 340"/>
                <a:gd name="T30" fmla="*/ 212 w 222"/>
                <a:gd name="T31" fmla="*/ 0 h 340"/>
                <a:gd name="T32" fmla="*/ 222 w 222"/>
                <a:gd name="T33" fmla="*/ 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340">
                  <a:moveTo>
                    <a:pt x="222" y="1"/>
                  </a:moveTo>
                  <a:lnTo>
                    <a:pt x="207" y="56"/>
                  </a:lnTo>
                  <a:lnTo>
                    <a:pt x="191" y="105"/>
                  </a:lnTo>
                  <a:lnTo>
                    <a:pt x="169" y="146"/>
                  </a:lnTo>
                  <a:lnTo>
                    <a:pt x="145" y="182"/>
                  </a:lnTo>
                  <a:lnTo>
                    <a:pt x="117" y="220"/>
                  </a:lnTo>
                  <a:lnTo>
                    <a:pt x="85" y="256"/>
                  </a:lnTo>
                  <a:lnTo>
                    <a:pt x="8" y="340"/>
                  </a:lnTo>
                  <a:lnTo>
                    <a:pt x="0" y="333"/>
                  </a:lnTo>
                  <a:lnTo>
                    <a:pt x="77" y="248"/>
                  </a:lnTo>
                  <a:lnTo>
                    <a:pt x="109" y="212"/>
                  </a:lnTo>
                  <a:lnTo>
                    <a:pt x="136" y="176"/>
                  </a:lnTo>
                  <a:lnTo>
                    <a:pt x="160" y="140"/>
                  </a:lnTo>
                  <a:lnTo>
                    <a:pt x="182" y="101"/>
                  </a:lnTo>
                  <a:lnTo>
                    <a:pt x="197" y="54"/>
                  </a:lnTo>
                  <a:lnTo>
                    <a:pt x="212" y="0"/>
                  </a:lnTo>
                  <a:lnTo>
                    <a:pt x="2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7" name="Freeform 1793"/>
            <p:cNvSpPr>
              <a:spLocks/>
            </p:cNvSpPr>
            <p:nvPr/>
          </p:nvSpPr>
          <p:spPr bwMode="auto">
            <a:xfrm>
              <a:off x="4636" y="1984"/>
              <a:ext cx="6" cy="1"/>
            </a:xfrm>
            <a:custGeom>
              <a:avLst/>
              <a:gdLst>
                <a:gd name="T0" fmla="*/ 10 w 10"/>
                <a:gd name="T1" fmla="*/ 1 h 1"/>
                <a:gd name="T2" fmla="*/ 0 w 10"/>
                <a:gd name="T3" fmla="*/ 0 h 1"/>
                <a:gd name="T4" fmla="*/ 10 w 10"/>
                <a:gd name="T5" fmla="*/ 1 h 1"/>
              </a:gdLst>
              <a:ahLst/>
              <a:cxnLst>
                <a:cxn ang="0">
                  <a:pos x="T0" y="T1"/>
                </a:cxn>
                <a:cxn ang="0">
                  <a:pos x="T2" y="T3"/>
                </a:cxn>
                <a:cxn ang="0">
                  <a:pos x="T4" y="T5"/>
                </a:cxn>
              </a:cxnLst>
              <a:rect l="0" t="0" r="r" b="b"/>
              <a:pathLst>
                <a:path w="10" h="1">
                  <a:moveTo>
                    <a:pt x="10" y="1"/>
                  </a:moveTo>
                  <a:lnTo>
                    <a:pt x="0" y="0"/>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8" name="Freeform 1794"/>
            <p:cNvSpPr>
              <a:spLocks/>
            </p:cNvSpPr>
            <p:nvPr/>
          </p:nvSpPr>
          <p:spPr bwMode="auto">
            <a:xfrm>
              <a:off x="4507" y="2150"/>
              <a:ext cx="28" cy="40"/>
            </a:xfrm>
            <a:custGeom>
              <a:avLst/>
              <a:gdLst>
                <a:gd name="T0" fmla="*/ 55 w 55"/>
                <a:gd name="T1" fmla="*/ 6 h 78"/>
                <a:gd name="T2" fmla="*/ 33 w 55"/>
                <a:gd name="T3" fmla="*/ 40 h 78"/>
                <a:gd name="T4" fmla="*/ 9 w 55"/>
                <a:gd name="T5" fmla="*/ 78 h 78"/>
                <a:gd name="T6" fmla="*/ 0 w 55"/>
                <a:gd name="T7" fmla="*/ 72 h 78"/>
                <a:gd name="T8" fmla="*/ 24 w 55"/>
                <a:gd name="T9" fmla="*/ 34 h 78"/>
                <a:gd name="T10" fmla="*/ 46 w 55"/>
                <a:gd name="T11" fmla="*/ 0 h 78"/>
                <a:gd name="T12" fmla="*/ 55 w 55"/>
                <a:gd name="T13" fmla="*/ 6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55" y="6"/>
                  </a:moveTo>
                  <a:lnTo>
                    <a:pt x="33" y="40"/>
                  </a:lnTo>
                  <a:lnTo>
                    <a:pt x="9" y="78"/>
                  </a:lnTo>
                  <a:lnTo>
                    <a:pt x="0" y="72"/>
                  </a:lnTo>
                  <a:lnTo>
                    <a:pt x="24" y="34"/>
                  </a:lnTo>
                  <a:lnTo>
                    <a:pt x="46" y="0"/>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699" name="Freeform 1795"/>
            <p:cNvSpPr>
              <a:spLocks/>
            </p:cNvSpPr>
            <p:nvPr/>
          </p:nvSpPr>
          <p:spPr bwMode="auto">
            <a:xfrm>
              <a:off x="4365" y="2187"/>
              <a:ext cx="147" cy="129"/>
            </a:xfrm>
            <a:custGeom>
              <a:avLst/>
              <a:gdLst>
                <a:gd name="T0" fmla="*/ 293 w 293"/>
                <a:gd name="T1" fmla="*/ 6 h 259"/>
                <a:gd name="T2" fmla="*/ 240 w 293"/>
                <a:gd name="T3" fmla="*/ 83 h 259"/>
                <a:gd name="T4" fmla="*/ 207 w 293"/>
                <a:gd name="T5" fmla="*/ 124 h 259"/>
                <a:gd name="T6" fmla="*/ 172 w 293"/>
                <a:gd name="T7" fmla="*/ 160 h 259"/>
                <a:gd name="T8" fmla="*/ 136 w 293"/>
                <a:gd name="T9" fmla="*/ 191 h 259"/>
                <a:gd name="T10" fmla="*/ 95 w 293"/>
                <a:gd name="T11" fmla="*/ 220 h 259"/>
                <a:gd name="T12" fmla="*/ 74 w 293"/>
                <a:gd name="T13" fmla="*/ 232 h 259"/>
                <a:gd name="T14" fmla="*/ 53 w 293"/>
                <a:gd name="T15" fmla="*/ 243 h 259"/>
                <a:gd name="T16" fmla="*/ 4 w 293"/>
                <a:gd name="T17" fmla="*/ 259 h 259"/>
                <a:gd name="T18" fmla="*/ 0 w 293"/>
                <a:gd name="T19" fmla="*/ 250 h 259"/>
                <a:gd name="T20" fmla="*/ 47 w 293"/>
                <a:gd name="T21" fmla="*/ 234 h 259"/>
                <a:gd name="T22" fmla="*/ 68 w 293"/>
                <a:gd name="T23" fmla="*/ 223 h 259"/>
                <a:gd name="T24" fmla="*/ 87 w 293"/>
                <a:gd name="T25" fmla="*/ 212 h 259"/>
                <a:gd name="T26" fmla="*/ 128 w 293"/>
                <a:gd name="T27" fmla="*/ 184 h 259"/>
                <a:gd name="T28" fmla="*/ 164 w 293"/>
                <a:gd name="T29" fmla="*/ 152 h 259"/>
                <a:gd name="T30" fmla="*/ 199 w 293"/>
                <a:gd name="T31" fmla="*/ 116 h 259"/>
                <a:gd name="T32" fmla="*/ 231 w 293"/>
                <a:gd name="T33" fmla="*/ 77 h 259"/>
                <a:gd name="T34" fmla="*/ 284 w 293"/>
                <a:gd name="T35" fmla="*/ 0 h 259"/>
                <a:gd name="T36" fmla="*/ 293 w 293"/>
                <a:gd name="T37" fmla="*/ 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259">
                  <a:moveTo>
                    <a:pt x="293" y="6"/>
                  </a:moveTo>
                  <a:lnTo>
                    <a:pt x="240" y="83"/>
                  </a:lnTo>
                  <a:lnTo>
                    <a:pt x="207" y="124"/>
                  </a:lnTo>
                  <a:lnTo>
                    <a:pt x="172" y="160"/>
                  </a:lnTo>
                  <a:lnTo>
                    <a:pt x="136" y="191"/>
                  </a:lnTo>
                  <a:lnTo>
                    <a:pt x="95" y="220"/>
                  </a:lnTo>
                  <a:lnTo>
                    <a:pt x="74" y="232"/>
                  </a:lnTo>
                  <a:lnTo>
                    <a:pt x="53" y="243"/>
                  </a:lnTo>
                  <a:lnTo>
                    <a:pt x="4" y="259"/>
                  </a:lnTo>
                  <a:lnTo>
                    <a:pt x="0" y="250"/>
                  </a:lnTo>
                  <a:lnTo>
                    <a:pt x="47" y="234"/>
                  </a:lnTo>
                  <a:lnTo>
                    <a:pt x="68" y="223"/>
                  </a:lnTo>
                  <a:lnTo>
                    <a:pt x="87" y="212"/>
                  </a:lnTo>
                  <a:lnTo>
                    <a:pt x="128" y="184"/>
                  </a:lnTo>
                  <a:lnTo>
                    <a:pt x="164" y="152"/>
                  </a:lnTo>
                  <a:lnTo>
                    <a:pt x="199" y="116"/>
                  </a:lnTo>
                  <a:lnTo>
                    <a:pt x="231" y="77"/>
                  </a:lnTo>
                  <a:lnTo>
                    <a:pt x="284" y="0"/>
                  </a:lnTo>
                  <a:lnTo>
                    <a:pt x="29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0" name="Freeform 1796"/>
            <p:cNvSpPr>
              <a:spLocks/>
            </p:cNvSpPr>
            <p:nvPr/>
          </p:nvSpPr>
          <p:spPr bwMode="auto">
            <a:xfrm>
              <a:off x="4507" y="2187"/>
              <a:ext cx="5" cy="3"/>
            </a:xfrm>
            <a:custGeom>
              <a:avLst/>
              <a:gdLst>
                <a:gd name="T0" fmla="*/ 9 w 9"/>
                <a:gd name="T1" fmla="*/ 6 h 6"/>
                <a:gd name="T2" fmla="*/ 0 w 9"/>
                <a:gd name="T3" fmla="*/ 0 h 6"/>
                <a:gd name="T4" fmla="*/ 9 w 9"/>
                <a:gd name="T5" fmla="*/ 6 h 6"/>
              </a:gdLst>
              <a:ahLst/>
              <a:cxnLst>
                <a:cxn ang="0">
                  <a:pos x="T0" y="T1"/>
                </a:cxn>
                <a:cxn ang="0">
                  <a:pos x="T2" y="T3"/>
                </a:cxn>
                <a:cxn ang="0">
                  <a:pos x="T4" y="T5"/>
                </a:cxn>
              </a:cxnLst>
              <a:rect l="0" t="0" r="r" b="b"/>
              <a:pathLst>
                <a:path w="9" h="6">
                  <a:moveTo>
                    <a:pt x="9" y="6"/>
                  </a:moveTo>
                  <a:lnTo>
                    <a:pt x="0" y="0"/>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1" name="Freeform 1797"/>
            <p:cNvSpPr>
              <a:spLocks/>
            </p:cNvSpPr>
            <p:nvPr/>
          </p:nvSpPr>
          <p:spPr bwMode="auto">
            <a:xfrm>
              <a:off x="4317" y="2312"/>
              <a:ext cx="51" cy="32"/>
            </a:xfrm>
            <a:custGeom>
              <a:avLst/>
              <a:gdLst>
                <a:gd name="T0" fmla="*/ 101 w 101"/>
                <a:gd name="T1" fmla="*/ 9 h 65"/>
                <a:gd name="T2" fmla="*/ 88 w 101"/>
                <a:gd name="T3" fmla="*/ 12 h 65"/>
                <a:gd name="T4" fmla="*/ 77 w 101"/>
                <a:gd name="T5" fmla="*/ 17 h 65"/>
                <a:gd name="T6" fmla="*/ 52 w 101"/>
                <a:gd name="T7" fmla="*/ 29 h 65"/>
                <a:gd name="T8" fmla="*/ 29 w 101"/>
                <a:gd name="T9" fmla="*/ 45 h 65"/>
                <a:gd name="T10" fmla="*/ 8 w 101"/>
                <a:gd name="T11" fmla="*/ 65 h 65"/>
                <a:gd name="T12" fmla="*/ 0 w 101"/>
                <a:gd name="T13" fmla="*/ 57 h 65"/>
                <a:gd name="T14" fmla="*/ 21 w 101"/>
                <a:gd name="T15" fmla="*/ 38 h 65"/>
                <a:gd name="T16" fmla="*/ 46 w 101"/>
                <a:gd name="T17" fmla="*/ 20 h 65"/>
                <a:gd name="T18" fmla="*/ 71 w 101"/>
                <a:gd name="T19" fmla="*/ 8 h 65"/>
                <a:gd name="T20" fmla="*/ 83 w 101"/>
                <a:gd name="T21" fmla="*/ 3 h 65"/>
                <a:gd name="T22" fmla="*/ 97 w 101"/>
                <a:gd name="T23" fmla="*/ 0 h 65"/>
                <a:gd name="T24" fmla="*/ 101 w 101"/>
                <a:gd name="T25"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65">
                  <a:moveTo>
                    <a:pt x="101" y="9"/>
                  </a:moveTo>
                  <a:lnTo>
                    <a:pt x="88" y="12"/>
                  </a:lnTo>
                  <a:lnTo>
                    <a:pt x="77" y="17"/>
                  </a:lnTo>
                  <a:lnTo>
                    <a:pt x="52" y="29"/>
                  </a:lnTo>
                  <a:lnTo>
                    <a:pt x="29" y="45"/>
                  </a:lnTo>
                  <a:lnTo>
                    <a:pt x="8" y="65"/>
                  </a:lnTo>
                  <a:lnTo>
                    <a:pt x="0" y="57"/>
                  </a:lnTo>
                  <a:lnTo>
                    <a:pt x="21" y="38"/>
                  </a:lnTo>
                  <a:lnTo>
                    <a:pt x="46" y="20"/>
                  </a:lnTo>
                  <a:lnTo>
                    <a:pt x="71" y="8"/>
                  </a:lnTo>
                  <a:lnTo>
                    <a:pt x="83" y="3"/>
                  </a:lnTo>
                  <a:lnTo>
                    <a:pt x="97" y="0"/>
                  </a:lnTo>
                  <a:lnTo>
                    <a:pt x="10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2" name="Freeform 1798"/>
            <p:cNvSpPr>
              <a:spLocks/>
            </p:cNvSpPr>
            <p:nvPr/>
          </p:nvSpPr>
          <p:spPr bwMode="auto">
            <a:xfrm>
              <a:off x="4365" y="2312"/>
              <a:ext cx="3" cy="4"/>
            </a:xfrm>
            <a:custGeom>
              <a:avLst/>
              <a:gdLst>
                <a:gd name="T0" fmla="*/ 4 w 4"/>
                <a:gd name="T1" fmla="*/ 9 h 9"/>
                <a:gd name="T2" fmla="*/ 0 w 4"/>
                <a:gd name="T3" fmla="*/ 0 h 9"/>
                <a:gd name="T4" fmla="*/ 4 w 4"/>
                <a:gd name="T5" fmla="*/ 9 h 9"/>
              </a:gdLst>
              <a:ahLst/>
              <a:cxnLst>
                <a:cxn ang="0">
                  <a:pos x="T0" y="T1"/>
                </a:cxn>
                <a:cxn ang="0">
                  <a:pos x="T2" y="T3"/>
                </a:cxn>
                <a:cxn ang="0">
                  <a:pos x="T4" y="T5"/>
                </a:cxn>
              </a:cxnLst>
              <a:rect l="0" t="0" r="r" b="b"/>
              <a:pathLst>
                <a:path w="4" h="9">
                  <a:moveTo>
                    <a:pt x="4" y="9"/>
                  </a:moveTo>
                  <a:lnTo>
                    <a:pt x="0" y="0"/>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3" name="Freeform 1799"/>
            <p:cNvSpPr>
              <a:spLocks/>
            </p:cNvSpPr>
            <p:nvPr/>
          </p:nvSpPr>
          <p:spPr bwMode="auto">
            <a:xfrm>
              <a:off x="4295" y="2340"/>
              <a:ext cx="27" cy="56"/>
            </a:xfrm>
            <a:custGeom>
              <a:avLst/>
              <a:gdLst>
                <a:gd name="T0" fmla="*/ 54 w 54"/>
                <a:gd name="T1" fmla="*/ 6 h 112"/>
                <a:gd name="T2" fmla="*/ 39 w 54"/>
                <a:gd name="T3" fmla="*/ 30 h 112"/>
                <a:gd name="T4" fmla="*/ 30 w 54"/>
                <a:gd name="T5" fmla="*/ 56 h 112"/>
                <a:gd name="T6" fmla="*/ 21 w 54"/>
                <a:gd name="T7" fmla="*/ 83 h 112"/>
                <a:gd name="T8" fmla="*/ 9 w 54"/>
                <a:gd name="T9" fmla="*/ 112 h 112"/>
                <a:gd name="T10" fmla="*/ 0 w 54"/>
                <a:gd name="T11" fmla="*/ 107 h 112"/>
                <a:gd name="T12" fmla="*/ 11 w 54"/>
                <a:gd name="T13" fmla="*/ 82 h 112"/>
                <a:gd name="T14" fmla="*/ 20 w 54"/>
                <a:gd name="T15" fmla="*/ 55 h 112"/>
                <a:gd name="T16" fmla="*/ 30 w 54"/>
                <a:gd name="T17" fmla="*/ 26 h 112"/>
                <a:gd name="T18" fmla="*/ 45 w 54"/>
                <a:gd name="T19" fmla="*/ 0 h 112"/>
                <a:gd name="T20" fmla="*/ 54 w 54"/>
                <a:gd name="T21"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12">
                  <a:moveTo>
                    <a:pt x="54" y="6"/>
                  </a:moveTo>
                  <a:lnTo>
                    <a:pt x="39" y="30"/>
                  </a:lnTo>
                  <a:lnTo>
                    <a:pt x="30" y="56"/>
                  </a:lnTo>
                  <a:lnTo>
                    <a:pt x="21" y="83"/>
                  </a:lnTo>
                  <a:lnTo>
                    <a:pt x="9" y="112"/>
                  </a:lnTo>
                  <a:lnTo>
                    <a:pt x="0" y="107"/>
                  </a:lnTo>
                  <a:lnTo>
                    <a:pt x="11" y="82"/>
                  </a:lnTo>
                  <a:lnTo>
                    <a:pt x="20" y="55"/>
                  </a:lnTo>
                  <a:lnTo>
                    <a:pt x="30" y="26"/>
                  </a:lnTo>
                  <a:lnTo>
                    <a:pt x="45" y="0"/>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4" name="Freeform 1800"/>
            <p:cNvSpPr>
              <a:spLocks/>
            </p:cNvSpPr>
            <p:nvPr/>
          </p:nvSpPr>
          <p:spPr bwMode="auto">
            <a:xfrm>
              <a:off x="4295" y="2333"/>
              <a:ext cx="39" cy="63"/>
            </a:xfrm>
            <a:custGeom>
              <a:avLst/>
              <a:gdLst>
                <a:gd name="T0" fmla="*/ 0 w 79"/>
                <a:gd name="T1" fmla="*/ 119 h 125"/>
                <a:gd name="T2" fmla="*/ 14 w 79"/>
                <a:gd name="T3" fmla="*/ 87 h 125"/>
                <a:gd name="T4" fmla="*/ 26 w 79"/>
                <a:gd name="T5" fmla="*/ 53 h 125"/>
                <a:gd name="T6" fmla="*/ 42 w 79"/>
                <a:gd name="T7" fmla="*/ 22 h 125"/>
                <a:gd name="T8" fmla="*/ 57 w 79"/>
                <a:gd name="T9" fmla="*/ 9 h 125"/>
                <a:gd name="T10" fmla="*/ 72 w 79"/>
                <a:gd name="T11" fmla="*/ 0 h 125"/>
                <a:gd name="T12" fmla="*/ 79 w 79"/>
                <a:gd name="T13" fmla="*/ 9 h 125"/>
                <a:gd name="T14" fmla="*/ 63 w 79"/>
                <a:gd name="T15" fmla="*/ 18 h 125"/>
                <a:gd name="T16" fmla="*/ 50 w 79"/>
                <a:gd name="T17" fmla="*/ 30 h 125"/>
                <a:gd name="T18" fmla="*/ 35 w 79"/>
                <a:gd name="T19" fmla="*/ 59 h 125"/>
                <a:gd name="T20" fmla="*/ 23 w 79"/>
                <a:gd name="T21" fmla="*/ 92 h 125"/>
                <a:gd name="T22" fmla="*/ 9 w 79"/>
                <a:gd name="T23" fmla="*/ 125 h 125"/>
                <a:gd name="T24" fmla="*/ 0 w 79"/>
                <a:gd name="T2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5">
                  <a:moveTo>
                    <a:pt x="0" y="119"/>
                  </a:moveTo>
                  <a:lnTo>
                    <a:pt x="14" y="87"/>
                  </a:lnTo>
                  <a:lnTo>
                    <a:pt x="26" y="53"/>
                  </a:lnTo>
                  <a:lnTo>
                    <a:pt x="42" y="22"/>
                  </a:lnTo>
                  <a:lnTo>
                    <a:pt x="57" y="9"/>
                  </a:lnTo>
                  <a:lnTo>
                    <a:pt x="72" y="0"/>
                  </a:lnTo>
                  <a:lnTo>
                    <a:pt x="79" y="9"/>
                  </a:lnTo>
                  <a:lnTo>
                    <a:pt x="63" y="18"/>
                  </a:lnTo>
                  <a:lnTo>
                    <a:pt x="50" y="30"/>
                  </a:lnTo>
                  <a:lnTo>
                    <a:pt x="35" y="59"/>
                  </a:lnTo>
                  <a:lnTo>
                    <a:pt x="23" y="92"/>
                  </a:lnTo>
                  <a:lnTo>
                    <a:pt x="9" y="125"/>
                  </a:lnTo>
                  <a:lnTo>
                    <a:pt x="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5" name="Freeform 1801"/>
            <p:cNvSpPr>
              <a:spLocks/>
            </p:cNvSpPr>
            <p:nvPr/>
          </p:nvSpPr>
          <p:spPr bwMode="auto">
            <a:xfrm>
              <a:off x="4295" y="2393"/>
              <a:ext cx="4" cy="3"/>
            </a:xfrm>
            <a:custGeom>
              <a:avLst/>
              <a:gdLst>
                <a:gd name="T0" fmla="*/ 9 w 9"/>
                <a:gd name="T1" fmla="*/ 6 h 6"/>
                <a:gd name="T2" fmla="*/ 0 w 9"/>
                <a:gd name="T3" fmla="*/ 0 h 6"/>
                <a:gd name="T4" fmla="*/ 9 w 9"/>
                <a:gd name="T5" fmla="*/ 6 h 6"/>
                <a:gd name="T6" fmla="*/ 0 w 9"/>
                <a:gd name="T7" fmla="*/ 1 h 6"/>
                <a:gd name="T8" fmla="*/ 9 w 9"/>
                <a:gd name="T9" fmla="*/ 6 h 6"/>
              </a:gdLst>
              <a:ahLst/>
              <a:cxnLst>
                <a:cxn ang="0">
                  <a:pos x="T0" y="T1"/>
                </a:cxn>
                <a:cxn ang="0">
                  <a:pos x="T2" y="T3"/>
                </a:cxn>
                <a:cxn ang="0">
                  <a:pos x="T4" y="T5"/>
                </a:cxn>
                <a:cxn ang="0">
                  <a:pos x="T6" y="T7"/>
                </a:cxn>
                <a:cxn ang="0">
                  <a:pos x="T8" y="T9"/>
                </a:cxn>
              </a:cxnLst>
              <a:rect l="0" t="0" r="r" b="b"/>
              <a:pathLst>
                <a:path w="9" h="6">
                  <a:moveTo>
                    <a:pt x="9" y="6"/>
                  </a:moveTo>
                  <a:lnTo>
                    <a:pt x="0" y="0"/>
                  </a:lnTo>
                  <a:lnTo>
                    <a:pt x="9" y="6"/>
                  </a:lnTo>
                  <a:lnTo>
                    <a:pt x="0" y="1"/>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6" name="Freeform 1802"/>
            <p:cNvSpPr>
              <a:spLocks/>
            </p:cNvSpPr>
            <p:nvPr/>
          </p:nvSpPr>
          <p:spPr bwMode="auto">
            <a:xfrm>
              <a:off x="4331" y="2317"/>
              <a:ext cx="35" cy="21"/>
            </a:xfrm>
            <a:custGeom>
              <a:avLst/>
              <a:gdLst>
                <a:gd name="T0" fmla="*/ 0 w 71"/>
                <a:gd name="T1" fmla="*/ 33 h 42"/>
                <a:gd name="T2" fmla="*/ 19 w 71"/>
                <a:gd name="T3" fmla="*/ 25 h 42"/>
                <a:gd name="T4" fmla="*/ 34 w 71"/>
                <a:gd name="T5" fmla="*/ 16 h 42"/>
                <a:gd name="T6" fmla="*/ 50 w 71"/>
                <a:gd name="T7" fmla="*/ 7 h 42"/>
                <a:gd name="T8" fmla="*/ 70 w 71"/>
                <a:gd name="T9" fmla="*/ 0 h 42"/>
                <a:gd name="T10" fmla="*/ 71 w 71"/>
                <a:gd name="T11" fmla="*/ 10 h 42"/>
                <a:gd name="T12" fmla="*/ 55 w 71"/>
                <a:gd name="T13" fmla="*/ 16 h 42"/>
                <a:gd name="T14" fmla="*/ 40 w 71"/>
                <a:gd name="T15" fmla="*/ 25 h 42"/>
                <a:gd name="T16" fmla="*/ 25 w 71"/>
                <a:gd name="T17" fmla="*/ 34 h 42"/>
                <a:gd name="T18" fmla="*/ 7 w 71"/>
                <a:gd name="T19" fmla="*/ 42 h 42"/>
                <a:gd name="T20" fmla="*/ 0 w 71"/>
                <a:gd name="T2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2">
                  <a:moveTo>
                    <a:pt x="0" y="33"/>
                  </a:moveTo>
                  <a:lnTo>
                    <a:pt x="19" y="25"/>
                  </a:lnTo>
                  <a:lnTo>
                    <a:pt x="34" y="16"/>
                  </a:lnTo>
                  <a:lnTo>
                    <a:pt x="50" y="7"/>
                  </a:lnTo>
                  <a:lnTo>
                    <a:pt x="70" y="0"/>
                  </a:lnTo>
                  <a:lnTo>
                    <a:pt x="71" y="10"/>
                  </a:lnTo>
                  <a:lnTo>
                    <a:pt x="55" y="16"/>
                  </a:lnTo>
                  <a:lnTo>
                    <a:pt x="40" y="25"/>
                  </a:lnTo>
                  <a:lnTo>
                    <a:pt x="25" y="34"/>
                  </a:lnTo>
                  <a:lnTo>
                    <a:pt x="7" y="42"/>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7" name="Freeform 1803"/>
            <p:cNvSpPr>
              <a:spLocks/>
            </p:cNvSpPr>
            <p:nvPr/>
          </p:nvSpPr>
          <p:spPr bwMode="auto">
            <a:xfrm>
              <a:off x="4331" y="2333"/>
              <a:ext cx="3" cy="5"/>
            </a:xfrm>
            <a:custGeom>
              <a:avLst/>
              <a:gdLst>
                <a:gd name="T0" fmla="*/ 0 w 7"/>
                <a:gd name="T1" fmla="*/ 0 h 9"/>
                <a:gd name="T2" fmla="*/ 7 w 7"/>
                <a:gd name="T3" fmla="*/ 9 h 9"/>
                <a:gd name="T4" fmla="*/ 0 w 7"/>
                <a:gd name="T5" fmla="*/ 0 h 9"/>
              </a:gdLst>
              <a:ahLst/>
              <a:cxnLst>
                <a:cxn ang="0">
                  <a:pos x="T0" y="T1"/>
                </a:cxn>
                <a:cxn ang="0">
                  <a:pos x="T2" y="T3"/>
                </a:cxn>
                <a:cxn ang="0">
                  <a:pos x="T4" y="T5"/>
                </a:cxn>
              </a:cxnLst>
              <a:rect l="0" t="0" r="r" b="b"/>
              <a:pathLst>
                <a:path w="7" h="9">
                  <a:moveTo>
                    <a:pt x="0" y="0"/>
                  </a:moveTo>
                  <a:lnTo>
                    <a:pt x="7"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8" name="Freeform 1804"/>
            <p:cNvSpPr>
              <a:spLocks/>
            </p:cNvSpPr>
            <p:nvPr/>
          </p:nvSpPr>
          <p:spPr bwMode="auto">
            <a:xfrm>
              <a:off x="4365" y="2302"/>
              <a:ext cx="49" cy="20"/>
            </a:xfrm>
            <a:custGeom>
              <a:avLst/>
              <a:gdLst>
                <a:gd name="T0" fmla="*/ 0 w 96"/>
                <a:gd name="T1" fmla="*/ 30 h 40"/>
                <a:gd name="T2" fmla="*/ 48 w 96"/>
                <a:gd name="T3" fmla="*/ 16 h 40"/>
                <a:gd name="T4" fmla="*/ 95 w 96"/>
                <a:gd name="T5" fmla="*/ 0 h 40"/>
                <a:gd name="T6" fmla="*/ 96 w 96"/>
                <a:gd name="T7" fmla="*/ 10 h 40"/>
                <a:gd name="T8" fmla="*/ 50 w 96"/>
                <a:gd name="T9" fmla="*/ 27 h 40"/>
                <a:gd name="T10" fmla="*/ 1 w 96"/>
                <a:gd name="T11" fmla="*/ 40 h 40"/>
                <a:gd name="T12" fmla="*/ 0 w 96"/>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96" h="40">
                  <a:moveTo>
                    <a:pt x="0" y="30"/>
                  </a:moveTo>
                  <a:lnTo>
                    <a:pt x="48" y="16"/>
                  </a:lnTo>
                  <a:lnTo>
                    <a:pt x="95" y="0"/>
                  </a:lnTo>
                  <a:lnTo>
                    <a:pt x="96" y="10"/>
                  </a:lnTo>
                  <a:lnTo>
                    <a:pt x="50" y="27"/>
                  </a:lnTo>
                  <a:lnTo>
                    <a:pt x="1" y="4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09" name="Freeform 1805"/>
            <p:cNvSpPr>
              <a:spLocks/>
            </p:cNvSpPr>
            <p:nvPr/>
          </p:nvSpPr>
          <p:spPr bwMode="auto">
            <a:xfrm>
              <a:off x="4365" y="2317"/>
              <a:ext cx="1" cy="5"/>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lnTo>
                    <a:pt x="1"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0" name="Freeform 1806"/>
            <p:cNvSpPr>
              <a:spLocks/>
            </p:cNvSpPr>
            <p:nvPr/>
          </p:nvSpPr>
          <p:spPr bwMode="auto">
            <a:xfrm>
              <a:off x="4411" y="2219"/>
              <a:ext cx="101" cy="87"/>
            </a:xfrm>
            <a:custGeom>
              <a:avLst/>
              <a:gdLst>
                <a:gd name="T0" fmla="*/ 0 w 201"/>
                <a:gd name="T1" fmla="*/ 166 h 175"/>
                <a:gd name="T2" fmla="*/ 69 w 201"/>
                <a:gd name="T3" fmla="*/ 126 h 175"/>
                <a:gd name="T4" fmla="*/ 119 w 201"/>
                <a:gd name="T5" fmla="*/ 92 h 175"/>
                <a:gd name="T6" fmla="*/ 137 w 201"/>
                <a:gd name="T7" fmla="*/ 75 h 175"/>
                <a:gd name="T8" fmla="*/ 155 w 201"/>
                <a:gd name="T9" fmla="*/ 54 h 175"/>
                <a:gd name="T10" fmla="*/ 193 w 201"/>
                <a:gd name="T11" fmla="*/ 0 h 175"/>
                <a:gd name="T12" fmla="*/ 201 w 201"/>
                <a:gd name="T13" fmla="*/ 7 h 175"/>
                <a:gd name="T14" fmla="*/ 163 w 201"/>
                <a:gd name="T15" fmla="*/ 62 h 175"/>
                <a:gd name="T16" fmla="*/ 145 w 201"/>
                <a:gd name="T17" fmla="*/ 83 h 175"/>
                <a:gd name="T18" fmla="*/ 125 w 201"/>
                <a:gd name="T19" fmla="*/ 101 h 175"/>
                <a:gd name="T20" fmla="*/ 75 w 201"/>
                <a:gd name="T21" fmla="*/ 135 h 175"/>
                <a:gd name="T22" fmla="*/ 6 w 201"/>
                <a:gd name="T23" fmla="*/ 175 h 175"/>
                <a:gd name="T24" fmla="*/ 0 w 201"/>
                <a:gd name="T25"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75">
                  <a:moveTo>
                    <a:pt x="0" y="166"/>
                  </a:moveTo>
                  <a:lnTo>
                    <a:pt x="69" y="126"/>
                  </a:lnTo>
                  <a:lnTo>
                    <a:pt x="119" y="92"/>
                  </a:lnTo>
                  <a:lnTo>
                    <a:pt x="137" y="75"/>
                  </a:lnTo>
                  <a:lnTo>
                    <a:pt x="155" y="54"/>
                  </a:lnTo>
                  <a:lnTo>
                    <a:pt x="193" y="0"/>
                  </a:lnTo>
                  <a:lnTo>
                    <a:pt x="201" y="7"/>
                  </a:lnTo>
                  <a:lnTo>
                    <a:pt x="163" y="62"/>
                  </a:lnTo>
                  <a:lnTo>
                    <a:pt x="145" y="83"/>
                  </a:lnTo>
                  <a:lnTo>
                    <a:pt x="125" y="101"/>
                  </a:lnTo>
                  <a:lnTo>
                    <a:pt x="75" y="135"/>
                  </a:lnTo>
                  <a:lnTo>
                    <a:pt x="6" y="175"/>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1" name="Freeform 1807"/>
            <p:cNvSpPr>
              <a:spLocks/>
            </p:cNvSpPr>
            <p:nvPr/>
          </p:nvSpPr>
          <p:spPr bwMode="auto">
            <a:xfrm>
              <a:off x="4411" y="2302"/>
              <a:ext cx="4" cy="5"/>
            </a:xfrm>
            <a:custGeom>
              <a:avLst/>
              <a:gdLst>
                <a:gd name="T0" fmla="*/ 4 w 6"/>
                <a:gd name="T1" fmla="*/ 10 h 10"/>
                <a:gd name="T2" fmla="*/ 6 w 6"/>
                <a:gd name="T3" fmla="*/ 9 h 10"/>
                <a:gd name="T4" fmla="*/ 0 w 6"/>
                <a:gd name="T5" fmla="*/ 0 h 10"/>
                <a:gd name="T6" fmla="*/ 3 w 6"/>
                <a:gd name="T7" fmla="*/ 0 h 10"/>
                <a:gd name="T8" fmla="*/ 4 w 6"/>
                <a:gd name="T9" fmla="*/ 10 h 10"/>
              </a:gdLst>
              <a:ahLst/>
              <a:cxnLst>
                <a:cxn ang="0">
                  <a:pos x="T0" y="T1"/>
                </a:cxn>
                <a:cxn ang="0">
                  <a:pos x="T2" y="T3"/>
                </a:cxn>
                <a:cxn ang="0">
                  <a:pos x="T4" y="T5"/>
                </a:cxn>
                <a:cxn ang="0">
                  <a:pos x="T6" y="T7"/>
                </a:cxn>
                <a:cxn ang="0">
                  <a:pos x="T8" y="T9"/>
                </a:cxn>
              </a:cxnLst>
              <a:rect l="0" t="0" r="r" b="b"/>
              <a:pathLst>
                <a:path w="6" h="10">
                  <a:moveTo>
                    <a:pt x="4" y="10"/>
                  </a:moveTo>
                  <a:lnTo>
                    <a:pt x="6" y="9"/>
                  </a:lnTo>
                  <a:lnTo>
                    <a:pt x="0" y="0"/>
                  </a:lnTo>
                  <a:lnTo>
                    <a:pt x="3" y="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2" name="Freeform 1808"/>
            <p:cNvSpPr>
              <a:spLocks/>
            </p:cNvSpPr>
            <p:nvPr/>
          </p:nvSpPr>
          <p:spPr bwMode="auto">
            <a:xfrm>
              <a:off x="4506" y="2220"/>
              <a:ext cx="38" cy="142"/>
            </a:xfrm>
            <a:custGeom>
              <a:avLst/>
              <a:gdLst>
                <a:gd name="T0" fmla="*/ 13 w 75"/>
                <a:gd name="T1" fmla="*/ 0 h 283"/>
                <a:gd name="T2" fmla="*/ 10 w 75"/>
                <a:gd name="T3" fmla="*/ 35 h 283"/>
                <a:gd name="T4" fmla="*/ 10 w 75"/>
                <a:gd name="T5" fmla="*/ 71 h 283"/>
                <a:gd name="T6" fmla="*/ 12 w 75"/>
                <a:gd name="T7" fmla="*/ 107 h 283"/>
                <a:gd name="T8" fmla="*/ 18 w 75"/>
                <a:gd name="T9" fmla="*/ 144 h 283"/>
                <a:gd name="T10" fmla="*/ 27 w 75"/>
                <a:gd name="T11" fmla="*/ 181 h 283"/>
                <a:gd name="T12" fmla="*/ 40 w 75"/>
                <a:gd name="T13" fmla="*/ 212 h 283"/>
                <a:gd name="T14" fmla="*/ 55 w 75"/>
                <a:gd name="T15" fmla="*/ 247 h 283"/>
                <a:gd name="T16" fmla="*/ 75 w 75"/>
                <a:gd name="T17" fmla="*/ 277 h 283"/>
                <a:gd name="T18" fmla="*/ 66 w 75"/>
                <a:gd name="T19" fmla="*/ 283 h 283"/>
                <a:gd name="T20" fmla="*/ 46 w 75"/>
                <a:gd name="T21" fmla="*/ 253 h 283"/>
                <a:gd name="T22" fmla="*/ 31 w 75"/>
                <a:gd name="T23" fmla="*/ 218 h 283"/>
                <a:gd name="T24" fmla="*/ 16 w 75"/>
                <a:gd name="T25" fmla="*/ 182 h 283"/>
                <a:gd name="T26" fmla="*/ 7 w 75"/>
                <a:gd name="T27" fmla="*/ 146 h 283"/>
                <a:gd name="T28" fmla="*/ 1 w 75"/>
                <a:gd name="T29" fmla="*/ 108 h 283"/>
                <a:gd name="T30" fmla="*/ 0 w 75"/>
                <a:gd name="T31" fmla="*/ 71 h 283"/>
                <a:gd name="T32" fmla="*/ 0 w 75"/>
                <a:gd name="T33" fmla="*/ 35 h 283"/>
                <a:gd name="T34" fmla="*/ 3 w 75"/>
                <a:gd name="T35" fmla="*/ 0 h 283"/>
                <a:gd name="T36" fmla="*/ 13 w 75"/>
                <a:gd name="T3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83">
                  <a:moveTo>
                    <a:pt x="13" y="0"/>
                  </a:moveTo>
                  <a:lnTo>
                    <a:pt x="10" y="35"/>
                  </a:lnTo>
                  <a:lnTo>
                    <a:pt x="10" y="71"/>
                  </a:lnTo>
                  <a:lnTo>
                    <a:pt x="12" y="107"/>
                  </a:lnTo>
                  <a:lnTo>
                    <a:pt x="18" y="144"/>
                  </a:lnTo>
                  <a:lnTo>
                    <a:pt x="27" y="181"/>
                  </a:lnTo>
                  <a:lnTo>
                    <a:pt x="40" y="212"/>
                  </a:lnTo>
                  <a:lnTo>
                    <a:pt x="55" y="247"/>
                  </a:lnTo>
                  <a:lnTo>
                    <a:pt x="75" y="277"/>
                  </a:lnTo>
                  <a:lnTo>
                    <a:pt x="66" y="283"/>
                  </a:lnTo>
                  <a:lnTo>
                    <a:pt x="46" y="253"/>
                  </a:lnTo>
                  <a:lnTo>
                    <a:pt x="31" y="218"/>
                  </a:lnTo>
                  <a:lnTo>
                    <a:pt x="16" y="182"/>
                  </a:lnTo>
                  <a:lnTo>
                    <a:pt x="7" y="146"/>
                  </a:lnTo>
                  <a:lnTo>
                    <a:pt x="1" y="108"/>
                  </a:lnTo>
                  <a:lnTo>
                    <a:pt x="0" y="71"/>
                  </a:lnTo>
                  <a:lnTo>
                    <a:pt x="0" y="35"/>
                  </a:lnTo>
                  <a:lnTo>
                    <a:pt x="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3" name="Freeform 1809"/>
            <p:cNvSpPr>
              <a:spLocks/>
            </p:cNvSpPr>
            <p:nvPr/>
          </p:nvSpPr>
          <p:spPr bwMode="auto">
            <a:xfrm>
              <a:off x="4507" y="2211"/>
              <a:ext cx="6" cy="12"/>
            </a:xfrm>
            <a:custGeom>
              <a:avLst/>
              <a:gdLst>
                <a:gd name="T0" fmla="*/ 1 w 12"/>
                <a:gd name="T1" fmla="*/ 15 h 22"/>
                <a:gd name="T2" fmla="*/ 12 w 12"/>
                <a:gd name="T3" fmla="*/ 0 h 22"/>
                <a:gd name="T4" fmla="*/ 10 w 12"/>
                <a:gd name="T5" fmla="*/ 18 h 22"/>
                <a:gd name="T6" fmla="*/ 0 w 12"/>
                <a:gd name="T7" fmla="*/ 18 h 22"/>
                <a:gd name="T8" fmla="*/ 9 w 12"/>
                <a:gd name="T9" fmla="*/ 22 h 22"/>
                <a:gd name="T10" fmla="*/ 1 w 12"/>
                <a:gd name="T11" fmla="*/ 15 h 22"/>
              </a:gdLst>
              <a:ahLst/>
              <a:cxnLst>
                <a:cxn ang="0">
                  <a:pos x="T0" y="T1"/>
                </a:cxn>
                <a:cxn ang="0">
                  <a:pos x="T2" y="T3"/>
                </a:cxn>
                <a:cxn ang="0">
                  <a:pos x="T4" y="T5"/>
                </a:cxn>
                <a:cxn ang="0">
                  <a:pos x="T6" y="T7"/>
                </a:cxn>
                <a:cxn ang="0">
                  <a:pos x="T8" y="T9"/>
                </a:cxn>
                <a:cxn ang="0">
                  <a:pos x="T10" y="T11"/>
                </a:cxn>
              </a:cxnLst>
              <a:rect l="0" t="0" r="r" b="b"/>
              <a:pathLst>
                <a:path w="12" h="22">
                  <a:moveTo>
                    <a:pt x="1" y="15"/>
                  </a:moveTo>
                  <a:lnTo>
                    <a:pt x="12" y="0"/>
                  </a:lnTo>
                  <a:lnTo>
                    <a:pt x="10" y="18"/>
                  </a:lnTo>
                  <a:lnTo>
                    <a:pt x="0" y="18"/>
                  </a:lnTo>
                  <a:lnTo>
                    <a:pt x="9" y="22"/>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4" name="Freeform 1810"/>
            <p:cNvSpPr>
              <a:spLocks/>
            </p:cNvSpPr>
            <p:nvPr/>
          </p:nvSpPr>
          <p:spPr bwMode="auto">
            <a:xfrm>
              <a:off x="4540" y="2354"/>
              <a:ext cx="13" cy="13"/>
            </a:xfrm>
            <a:custGeom>
              <a:avLst/>
              <a:gdLst>
                <a:gd name="T0" fmla="*/ 6 w 25"/>
                <a:gd name="T1" fmla="*/ 10 h 26"/>
                <a:gd name="T2" fmla="*/ 10 w 25"/>
                <a:gd name="T3" fmla="*/ 16 h 26"/>
                <a:gd name="T4" fmla="*/ 10 w 25"/>
                <a:gd name="T5" fmla="*/ 14 h 26"/>
                <a:gd name="T6" fmla="*/ 15 w 25"/>
                <a:gd name="T7" fmla="*/ 8 h 26"/>
                <a:gd name="T8" fmla="*/ 16 w 25"/>
                <a:gd name="T9" fmla="*/ 0 h 26"/>
                <a:gd name="T10" fmla="*/ 25 w 25"/>
                <a:gd name="T11" fmla="*/ 3 h 26"/>
                <a:gd name="T12" fmla="*/ 24 w 25"/>
                <a:gd name="T13" fmla="*/ 13 h 26"/>
                <a:gd name="T14" fmla="*/ 18 w 25"/>
                <a:gd name="T15" fmla="*/ 22 h 26"/>
                <a:gd name="T16" fmla="*/ 9 w 25"/>
                <a:gd name="T17" fmla="*/ 26 h 26"/>
                <a:gd name="T18" fmla="*/ 0 w 25"/>
                <a:gd name="T19" fmla="*/ 19 h 26"/>
                <a:gd name="T20" fmla="*/ 6 w 25"/>
                <a:gd name="T2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6">
                  <a:moveTo>
                    <a:pt x="6" y="10"/>
                  </a:moveTo>
                  <a:lnTo>
                    <a:pt x="10" y="16"/>
                  </a:lnTo>
                  <a:lnTo>
                    <a:pt x="10" y="14"/>
                  </a:lnTo>
                  <a:lnTo>
                    <a:pt x="15" y="8"/>
                  </a:lnTo>
                  <a:lnTo>
                    <a:pt x="16" y="0"/>
                  </a:lnTo>
                  <a:lnTo>
                    <a:pt x="25" y="3"/>
                  </a:lnTo>
                  <a:lnTo>
                    <a:pt x="24" y="13"/>
                  </a:lnTo>
                  <a:lnTo>
                    <a:pt x="18" y="22"/>
                  </a:lnTo>
                  <a:lnTo>
                    <a:pt x="9" y="26"/>
                  </a:lnTo>
                  <a:lnTo>
                    <a:pt x="0" y="19"/>
                  </a:lnTo>
                  <a:lnTo>
                    <a:pt x="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5" name="Freeform 1811"/>
            <p:cNvSpPr>
              <a:spLocks/>
            </p:cNvSpPr>
            <p:nvPr/>
          </p:nvSpPr>
          <p:spPr bwMode="auto">
            <a:xfrm>
              <a:off x="4539" y="2358"/>
              <a:ext cx="5" cy="5"/>
            </a:xfrm>
            <a:custGeom>
              <a:avLst/>
              <a:gdLst>
                <a:gd name="T0" fmla="*/ 0 w 9"/>
                <a:gd name="T1" fmla="*/ 7 h 9"/>
                <a:gd name="T2" fmla="*/ 2 w 9"/>
                <a:gd name="T3" fmla="*/ 9 h 9"/>
                <a:gd name="T4" fmla="*/ 8 w 9"/>
                <a:gd name="T5" fmla="*/ 0 h 9"/>
                <a:gd name="T6" fmla="*/ 9 w 9"/>
                <a:gd name="T7" fmla="*/ 1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lnTo>
                    <a:pt x="2" y="9"/>
                  </a:lnTo>
                  <a:lnTo>
                    <a:pt x="8" y="0"/>
                  </a:lnTo>
                  <a:lnTo>
                    <a:pt x="9" y="1"/>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6" name="Freeform 1812"/>
            <p:cNvSpPr>
              <a:spLocks/>
            </p:cNvSpPr>
            <p:nvPr/>
          </p:nvSpPr>
          <p:spPr bwMode="auto">
            <a:xfrm>
              <a:off x="4539" y="2335"/>
              <a:ext cx="14" cy="20"/>
            </a:xfrm>
            <a:custGeom>
              <a:avLst/>
              <a:gdLst>
                <a:gd name="T0" fmla="*/ 18 w 27"/>
                <a:gd name="T1" fmla="*/ 40 h 40"/>
                <a:gd name="T2" fmla="*/ 15 w 27"/>
                <a:gd name="T3" fmla="*/ 33 h 40"/>
                <a:gd name="T4" fmla="*/ 11 w 27"/>
                <a:gd name="T5" fmla="*/ 22 h 40"/>
                <a:gd name="T6" fmla="*/ 0 w 27"/>
                <a:gd name="T7" fmla="*/ 6 h 40"/>
                <a:gd name="T8" fmla="*/ 9 w 27"/>
                <a:gd name="T9" fmla="*/ 0 h 40"/>
                <a:gd name="T10" fmla="*/ 20 w 27"/>
                <a:gd name="T11" fmla="*/ 16 h 40"/>
                <a:gd name="T12" fmla="*/ 24 w 27"/>
                <a:gd name="T13" fmla="*/ 28 h 40"/>
                <a:gd name="T14" fmla="*/ 27 w 27"/>
                <a:gd name="T15" fmla="*/ 37 h 40"/>
                <a:gd name="T16" fmla="*/ 18 w 27"/>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0">
                  <a:moveTo>
                    <a:pt x="18" y="40"/>
                  </a:moveTo>
                  <a:lnTo>
                    <a:pt x="15" y="33"/>
                  </a:lnTo>
                  <a:lnTo>
                    <a:pt x="11" y="22"/>
                  </a:lnTo>
                  <a:lnTo>
                    <a:pt x="0" y="6"/>
                  </a:lnTo>
                  <a:lnTo>
                    <a:pt x="9" y="0"/>
                  </a:lnTo>
                  <a:lnTo>
                    <a:pt x="20" y="16"/>
                  </a:lnTo>
                  <a:lnTo>
                    <a:pt x="24" y="28"/>
                  </a:lnTo>
                  <a:lnTo>
                    <a:pt x="27" y="37"/>
                  </a:lnTo>
                  <a:lnTo>
                    <a:pt x="18"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7" name="Freeform 1813"/>
            <p:cNvSpPr>
              <a:spLocks/>
            </p:cNvSpPr>
            <p:nvPr/>
          </p:nvSpPr>
          <p:spPr bwMode="auto">
            <a:xfrm>
              <a:off x="4548" y="2354"/>
              <a:ext cx="5" cy="1"/>
            </a:xfrm>
            <a:custGeom>
              <a:avLst/>
              <a:gdLst>
                <a:gd name="T0" fmla="*/ 9 w 9"/>
                <a:gd name="T1" fmla="*/ 3 h 3"/>
                <a:gd name="T2" fmla="*/ 9 w 9"/>
                <a:gd name="T3" fmla="*/ 2 h 3"/>
                <a:gd name="T4" fmla="*/ 9 w 9"/>
                <a:gd name="T5" fmla="*/ 0 h 3"/>
                <a:gd name="T6" fmla="*/ 0 w 9"/>
                <a:gd name="T7" fmla="*/ 3 h 3"/>
                <a:gd name="T8" fmla="*/ 0 w 9"/>
                <a:gd name="T9" fmla="*/ 0 h 3"/>
                <a:gd name="T10" fmla="*/ 9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9" y="3"/>
                  </a:moveTo>
                  <a:lnTo>
                    <a:pt x="9" y="2"/>
                  </a:lnTo>
                  <a:lnTo>
                    <a:pt x="9" y="0"/>
                  </a:lnTo>
                  <a:lnTo>
                    <a:pt x="0" y="3"/>
                  </a:lnTo>
                  <a:lnTo>
                    <a:pt x="0" y="0"/>
                  </a:lnTo>
                  <a:lnTo>
                    <a:pt x="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8" name="Freeform 1814"/>
            <p:cNvSpPr>
              <a:spLocks/>
            </p:cNvSpPr>
            <p:nvPr/>
          </p:nvSpPr>
          <p:spPr bwMode="auto">
            <a:xfrm>
              <a:off x="4522" y="2184"/>
              <a:ext cx="24" cy="154"/>
            </a:xfrm>
            <a:custGeom>
              <a:avLst/>
              <a:gdLst>
                <a:gd name="T0" fmla="*/ 33 w 47"/>
                <a:gd name="T1" fmla="*/ 309 h 309"/>
                <a:gd name="T2" fmla="*/ 19 w 47"/>
                <a:gd name="T3" fmla="*/ 273 h 309"/>
                <a:gd name="T4" fmla="*/ 9 w 47"/>
                <a:gd name="T5" fmla="*/ 234 h 309"/>
                <a:gd name="T6" fmla="*/ 3 w 47"/>
                <a:gd name="T7" fmla="*/ 193 h 309"/>
                <a:gd name="T8" fmla="*/ 0 w 47"/>
                <a:gd name="T9" fmla="*/ 154 h 309"/>
                <a:gd name="T10" fmla="*/ 1 w 47"/>
                <a:gd name="T11" fmla="*/ 112 h 309"/>
                <a:gd name="T12" fmla="*/ 7 w 47"/>
                <a:gd name="T13" fmla="*/ 72 h 309"/>
                <a:gd name="T14" fmla="*/ 19 w 47"/>
                <a:gd name="T15" fmla="*/ 36 h 309"/>
                <a:gd name="T16" fmla="*/ 29 w 47"/>
                <a:gd name="T17" fmla="*/ 17 h 309"/>
                <a:gd name="T18" fmla="*/ 38 w 47"/>
                <a:gd name="T19" fmla="*/ 0 h 309"/>
                <a:gd name="T20" fmla="*/ 47 w 47"/>
                <a:gd name="T21" fmla="*/ 6 h 309"/>
                <a:gd name="T22" fmla="*/ 38 w 47"/>
                <a:gd name="T23" fmla="*/ 23 h 309"/>
                <a:gd name="T24" fmla="*/ 29 w 47"/>
                <a:gd name="T25" fmla="*/ 41 h 309"/>
                <a:gd name="T26" fmla="*/ 16 w 47"/>
                <a:gd name="T27" fmla="*/ 77 h 309"/>
                <a:gd name="T28" fmla="*/ 10 w 47"/>
                <a:gd name="T29" fmla="*/ 115 h 309"/>
                <a:gd name="T30" fmla="*/ 9 w 47"/>
                <a:gd name="T31" fmla="*/ 154 h 309"/>
                <a:gd name="T32" fmla="*/ 12 w 47"/>
                <a:gd name="T33" fmla="*/ 193 h 309"/>
                <a:gd name="T34" fmla="*/ 18 w 47"/>
                <a:gd name="T35" fmla="*/ 231 h 309"/>
                <a:gd name="T36" fmla="*/ 29 w 47"/>
                <a:gd name="T37" fmla="*/ 268 h 309"/>
                <a:gd name="T38" fmla="*/ 42 w 47"/>
                <a:gd name="T39" fmla="*/ 304 h 309"/>
                <a:gd name="T40" fmla="*/ 33 w 47"/>
                <a:gd name="T41"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309">
                  <a:moveTo>
                    <a:pt x="33" y="309"/>
                  </a:moveTo>
                  <a:lnTo>
                    <a:pt x="19" y="273"/>
                  </a:lnTo>
                  <a:lnTo>
                    <a:pt x="9" y="234"/>
                  </a:lnTo>
                  <a:lnTo>
                    <a:pt x="3" y="193"/>
                  </a:lnTo>
                  <a:lnTo>
                    <a:pt x="0" y="154"/>
                  </a:lnTo>
                  <a:lnTo>
                    <a:pt x="1" y="112"/>
                  </a:lnTo>
                  <a:lnTo>
                    <a:pt x="7" y="72"/>
                  </a:lnTo>
                  <a:lnTo>
                    <a:pt x="19" y="36"/>
                  </a:lnTo>
                  <a:lnTo>
                    <a:pt x="29" y="17"/>
                  </a:lnTo>
                  <a:lnTo>
                    <a:pt x="38" y="0"/>
                  </a:lnTo>
                  <a:lnTo>
                    <a:pt x="47" y="6"/>
                  </a:lnTo>
                  <a:lnTo>
                    <a:pt x="38" y="23"/>
                  </a:lnTo>
                  <a:lnTo>
                    <a:pt x="29" y="41"/>
                  </a:lnTo>
                  <a:lnTo>
                    <a:pt x="16" y="77"/>
                  </a:lnTo>
                  <a:lnTo>
                    <a:pt x="10" y="115"/>
                  </a:lnTo>
                  <a:lnTo>
                    <a:pt x="9" y="154"/>
                  </a:lnTo>
                  <a:lnTo>
                    <a:pt x="12" y="193"/>
                  </a:lnTo>
                  <a:lnTo>
                    <a:pt x="18" y="231"/>
                  </a:lnTo>
                  <a:lnTo>
                    <a:pt x="29" y="268"/>
                  </a:lnTo>
                  <a:lnTo>
                    <a:pt x="42" y="304"/>
                  </a:lnTo>
                  <a:lnTo>
                    <a:pt x="33" y="3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19" name="Freeform 1815"/>
            <p:cNvSpPr>
              <a:spLocks/>
            </p:cNvSpPr>
            <p:nvPr/>
          </p:nvSpPr>
          <p:spPr bwMode="auto">
            <a:xfrm>
              <a:off x="4539" y="2335"/>
              <a:ext cx="5" cy="3"/>
            </a:xfrm>
            <a:custGeom>
              <a:avLst/>
              <a:gdLst>
                <a:gd name="T0" fmla="*/ 0 w 9"/>
                <a:gd name="T1" fmla="*/ 6 h 6"/>
                <a:gd name="T2" fmla="*/ 9 w 9"/>
                <a:gd name="T3" fmla="*/ 1 h 6"/>
                <a:gd name="T4" fmla="*/ 9 w 9"/>
                <a:gd name="T5" fmla="*/ 0 h 6"/>
                <a:gd name="T6" fmla="*/ 0 w 9"/>
                <a:gd name="T7" fmla="*/ 6 h 6"/>
              </a:gdLst>
              <a:ahLst/>
              <a:cxnLst>
                <a:cxn ang="0">
                  <a:pos x="T0" y="T1"/>
                </a:cxn>
                <a:cxn ang="0">
                  <a:pos x="T2" y="T3"/>
                </a:cxn>
                <a:cxn ang="0">
                  <a:pos x="T4" y="T5"/>
                </a:cxn>
                <a:cxn ang="0">
                  <a:pos x="T6" y="T7"/>
                </a:cxn>
              </a:cxnLst>
              <a:rect l="0" t="0" r="r" b="b"/>
              <a:pathLst>
                <a:path w="9" h="6">
                  <a:moveTo>
                    <a:pt x="0" y="6"/>
                  </a:moveTo>
                  <a:lnTo>
                    <a:pt x="9" y="1"/>
                  </a:lnTo>
                  <a:lnTo>
                    <a:pt x="9"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0" name="Freeform 1816"/>
            <p:cNvSpPr>
              <a:spLocks/>
            </p:cNvSpPr>
            <p:nvPr/>
          </p:nvSpPr>
          <p:spPr bwMode="auto">
            <a:xfrm>
              <a:off x="4541" y="1973"/>
              <a:ext cx="145" cy="214"/>
            </a:xfrm>
            <a:custGeom>
              <a:avLst/>
              <a:gdLst>
                <a:gd name="T0" fmla="*/ 0 w 289"/>
                <a:gd name="T1" fmla="*/ 422 h 430"/>
                <a:gd name="T2" fmla="*/ 18 w 289"/>
                <a:gd name="T3" fmla="*/ 395 h 430"/>
                <a:gd name="T4" fmla="*/ 36 w 289"/>
                <a:gd name="T5" fmla="*/ 369 h 430"/>
                <a:gd name="T6" fmla="*/ 77 w 289"/>
                <a:gd name="T7" fmla="*/ 320 h 430"/>
                <a:gd name="T8" fmla="*/ 161 w 289"/>
                <a:gd name="T9" fmla="*/ 222 h 430"/>
                <a:gd name="T10" fmla="*/ 202 w 289"/>
                <a:gd name="T11" fmla="*/ 172 h 430"/>
                <a:gd name="T12" fmla="*/ 235 w 289"/>
                <a:gd name="T13" fmla="*/ 118 h 430"/>
                <a:gd name="T14" fmla="*/ 250 w 289"/>
                <a:gd name="T15" fmla="*/ 91 h 430"/>
                <a:gd name="T16" fmla="*/ 262 w 289"/>
                <a:gd name="T17" fmla="*/ 62 h 430"/>
                <a:gd name="T18" fmla="*/ 273 w 289"/>
                <a:gd name="T19" fmla="*/ 32 h 430"/>
                <a:gd name="T20" fmla="*/ 280 w 289"/>
                <a:gd name="T21" fmla="*/ 0 h 430"/>
                <a:gd name="T22" fmla="*/ 289 w 289"/>
                <a:gd name="T23" fmla="*/ 5 h 430"/>
                <a:gd name="T24" fmla="*/ 282 w 289"/>
                <a:gd name="T25" fmla="*/ 36 h 430"/>
                <a:gd name="T26" fmla="*/ 271 w 289"/>
                <a:gd name="T27" fmla="*/ 67 h 430"/>
                <a:gd name="T28" fmla="*/ 259 w 289"/>
                <a:gd name="T29" fmla="*/ 97 h 430"/>
                <a:gd name="T30" fmla="*/ 244 w 289"/>
                <a:gd name="T31" fmla="*/ 124 h 430"/>
                <a:gd name="T32" fmla="*/ 209 w 289"/>
                <a:gd name="T33" fmla="*/ 180 h 430"/>
                <a:gd name="T34" fmla="*/ 169 w 289"/>
                <a:gd name="T35" fmla="*/ 229 h 430"/>
                <a:gd name="T36" fmla="*/ 84 w 289"/>
                <a:gd name="T37" fmla="*/ 327 h 430"/>
                <a:gd name="T38" fmla="*/ 43 w 289"/>
                <a:gd name="T39" fmla="*/ 377 h 430"/>
                <a:gd name="T40" fmla="*/ 25 w 289"/>
                <a:gd name="T41" fmla="*/ 402 h 430"/>
                <a:gd name="T42" fmla="*/ 7 w 289"/>
                <a:gd name="T43" fmla="*/ 430 h 430"/>
                <a:gd name="T44" fmla="*/ 0 w 289"/>
                <a:gd name="T45" fmla="*/ 42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430">
                  <a:moveTo>
                    <a:pt x="0" y="422"/>
                  </a:moveTo>
                  <a:lnTo>
                    <a:pt x="18" y="395"/>
                  </a:lnTo>
                  <a:lnTo>
                    <a:pt x="36" y="369"/>
                  </a:lnTo>
                  <a:lnTo>
                    <a:pt x="77" y="320"/>
                  </a:lnTo>
                  <a:lnTo>
                    <a:pt x="161" y="222"/>
                  </a:lnTo>
                  <a:lnTo>
                    <a:pt x="202" y="172"/>
                  </a:lnTo>
                  <a:lnTo>
                    <a:pt x="235" y="118"/>
                  </a:lnTo>
                  <a:lnTo>
                    <a:pt x="250" y="91"/>
                  </a:lnTo>
                  <a:lnTo>
                    <a:pt x="262" y="62"/>
                  </a:lnTo>
                  <a:lnTo>
                    <a:pt x="273" y="32"/>
                  </a:lnTo>
                  <a:lnTo>
                    <a:pt x="280" y="0"/>
                  </a:lnTo>
                  <a:lnTo>
                    <a:pt x="289" y="5"/>
                  </a:lnTo>
                  <a:lnTo>
                    <a:pt x="282" y="36"/>
                  </a:lnTo>
                  <a:lnTo>
                    <a:pt x="271" y="67"/>
                  </a:lnTo>
                  <a:lnTo>
                    <a:pt x="259" y="97"/>
                  </a:lnTo>
                  <a:lnTo>
                    <a:pt x="244" y="124"/>
                  </a:lnTo>
                  <a:lnTo>
                    <a:pt x="209" y="180"/>
                  </a:lnTo>
                  <a:lnTo>
                    <a:pt x="169" y="229"/>
                  </a:lnTo>
                  <a:lnTo>
                    <a:pt x="84" y="327"/>
                  </a:lnTo>
                  <a:lnTo>
                    <a:pt x="43" y="377"/>
                  </a:lnTo>
                  <a:lnTo>
                    <a:pt x="25" y="402"/>
                  </a:lnTo>
                  <a:lnTo>
                    <a:pt x="7" y="430"/>
                  </a:lnTo>
                  <a:lnTo>
                    <a:pt x="0" y="4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1" name="Freeform 1817"/>
            <p:cNvSpPr>
              <a:spLocks/>
            </p:cNvSpPr>
            <p:nvPr/>
          </p:nvSpPr>
          <p:spPr bwMode="auto">
            <a:xfrm>
              <a:off x="4683" y="1971"/>
              <a:ext cx="10" cy="8"/>
            </a:xfrm>
            <a:custGeom>
              <a:avLst/>
              <a:gdLst>
                <a:gd name="T0" fmla="*/ 2 w 20"/>
                <a:gd name="T1" fmla="*/ 0 h 17"/>
                <a:gd name="T2" fmla="*/ 12 w 20"/>
                <a:gd name="T3" fmla="*/ 2 h 17"/>
                <a:gd name="T4" fmla="*/ 20 w 20"/>
                <a:gd name="T5" fmla="*/ 8 h 17"/>
                <a:gd name="T6" fmla="*/ 14 w 20"/>
                <a:gd name="T7" fmla="*/ 17 h 17"/>
                <a:gd name="T8" fmla="*/ 6 w 20"/>
                <a:gd name="T9" fmla="*/ 11 h 17"/>
                <a:gd name="T10" fmla="*/ 0 w 20"/>
                <a:gd name="T11" fmla="*/ 11 h 17"/>
                <a:gd name="T12" fmla="*/ 2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 y="0"/>
                  </a:moveTo>
                  <a:lnTo>
                    <a:pt x="12" y="2"/>
                  </a:lnTo>
                  <a:lnTo>
                    <a:pt x="20" y="8"/>
                  </a:lnTo>
                  <a:lnTo>
                    <a:pt x="14" y="17"/>
                  </a:lnTo>
                  <a:lnTo>
                    <a:pt x="6" y="11"/>
                  </a:lnTo>
                  <a:lnTo>
                    <a:pt x="0" y="1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2" name="Freeform 1818"/>
            <p:cNvSpPr>
              <a:spLocks/>
            </p:cNvSpPr>
            <p:nvPr/>
          </p:nvSpPr>
          <p:spPr bwMode="auto">
            <a:xfrm>
              <a:off x="4682" y="1970"/>
              <a:ext cx="4" cy="6"/>
            </a:xfrm>
            <a:custGeom>
              <a:avLst/>
              <a:gdLst>
                <a:gd name="T0" fmla="*/ 0 w 9"/>
                <a:gd name="T1" fmla="*/ 4 h 12"/>
                <a:gd name="T2" fmla="*/ 2 w 9"/>
                <a:gd name="T3" fmla="*/ 0 h 12"/>
                <a:gd name="T4" fmla="*/ 5 w 9"/>
                <a:gd name="T5" fmla="*/ 1 h 12"/>
                <a:gd name="T6" fmla="*/ 3 w 9"/>
                <a:gd name="T7" fmla="*/ 12 h 12"/>
                <a:gd name="T8" fmla="*/ 9 w 9"/>
                <a:gd name="T9" fmla="*/ 9 h 12"/>
                <a:gd name="T10" fmla="*/ 0 w 9"/>
                <a:gd name="T11" fmla="*/ 4 h 12"/>
              </a:gdLst>
              <a:ahLst/>
              <a:cxnLst>
                <a:cxn ang="0">
                  <a:pos x="T0" y="T1"/>
                </a:cxn>
                <a:cxn ang="0">
                  <a:pos x="T2" y="T3"/>
                </a:cxn>
                <a:cxn ang="0">
                  <a:pos x="T4" y="T5"/>
                </a:cxn>
                <a:cxn ang="0">
                  <a:pos x="T6" y="T7"/>
                </a:cxn>
                <a:cxn ang="0">
                  <a:pos x="T8" y="T9"/>
                </a:cxn>
                <a:cxn ang="0">
                  <a:pos x="T10" y="T11"/>
                </a:cxn>
              </a:cxnLst>
              <a:rect l="0" t="0" r="r" b="b"/>
              <a:pathLst>
                <a:path w="9" h="12">
                  <a:moveTo>
                    <a:pt x="0" y="4"/>
                  </a:moveTo>
                  <a:lnTo>
                    <a:pt x="2" y="0"/>
                  </a:lnTo>
                  <a:lnTo>
                    <a:pt x="5" y="1"/>
                  </a:lnTo>
                  <a:lnTo>
                    <a:pt x="3" y="12"/>
                  </a:lnTo>
                  <a:lnTo>
                    <a:pt x="9" y="9"/>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3" name="Freeform 1819"/>
            <p:cNvSpPr>
              <a:spLocks/>
            </p:cNvSpPr>
            <p:nvPr/>
          </p:nvSpPr>
          <p:spPr bwMode="auto">
            <a:xfrm>
              <a:off x="4689" y="1976"/>
              <a:ext cx="46" cy="49"/>
            </a:xfrm>
            <a:custGeom>
              <a:avLst/>
              <a:gdLst>
                <a:gd name="T0" fmla="*/ 8 w 92"/>
                <a:gd name="T1" fmla="*/ 0 h 98"/>
                <a:gd name="T2" fmla="*/ 31 w 92"/>
                <a:gd name="T3" fmla="*/ 21 h 98"/>
                <a:gd name="T4" fmla="*/ 50 w 92"/>
                <a:gd name="T5" fmla="*/ 45 h 98"/>
                <a:gd name="T6" fmla="*/ 70 w 92"/>
                <a:gd name="T7" fmla="*/ 70 h 98"/>
                <a:gd name="T8" fmla="*/ 80 w 92"/>
                <a:gd name="T9" fmla="*/ 80 h 98"/>
                <a:gd name="T10" fmla="*/ 92 w 92"/>
                <a:gd name="T11" fmla="*/ 91 h 98"/>
                <a:gd name="T12" fmla="*/ 85 w 92"/>
                <a:gd name="T13" fmla="*/ 98 h 98"/>
                <a:gd name="T14" fmla="*/ 73 w 92"/>
                <a:gd name="T15" fmla="*/ 88 h 98"/>
                <a:gd name="T16" fmla="*/ 62 w 92"/>
                <a:gd name="T17" fmla="*/ 77 h 98"/>
                <a:gd name="T18" fmla="*/ 43 w 92"/>
                <a:gd name="T19" fmla="*/ 53 h 98"/>
                <a:gd name="T20" fmla="*/ 23 w 92"/>
                <a:gd name="T21" fmla="*/ 29 h 98"/>
                <a:gd name="T22" fmla="*/ 0 w 92"/>
                <a:gd name="T23" fmla="*/ 8 h 98"/>
                <a:gd name="T24" fmla="*/ 8 w 92"/>
                <a:gd name="T2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8">
                  <a:moveTo>
                    <a:pt x="8" y="0"/>
                  </a:moveTo>
                  <a:lnTo>
                    <a:pt x="31" y="21"/>
                  </a:lnTo>
                  <a:lnTo>
                    <a:pt x="50" y="45"/>
                  </a:lnTo>
                  <a:lnTo>
                    <a:pt x="70" y="70"/>
                  </a:lnTo>
                  <a:lnTo>
                    <a:pt x="80" y="80"/>
                  </a:lnTo>
                  <a:lnTo>
                    <a:pt x="92" y="91"/>
                  </a:lnTo>
                  <a:lnTo>
                    <a:pt x="85" y="98"/>
                  </a:lnTo>
                  <a:lnTo>
                    <a:pt x="73" y="88"/>
                  </a:lnTo>
                  <a:lnTo>
                    <a:pt x="62" y="77"/>
                  </a:lnTo>
                  <a:lnTo>
                    <a:pt x="43" y="53"/>
                  </a:lnTo>
                  <a:lnTo>
                    <a:pt x="23" y="29"/>
                  </a:lnTo>
                  <a:lnTo>
                    <a:pt x="0" y="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4" name="Freeform 1820"/>
            <p:cNvSpPr>
              <a:spLocks/>
            </p:cNvSpPr>
            <p:nvPr/>
          </p:nvSpPr>
          <p:spPr bwMode="auto">
            <a:xfrm>
              <a:off x="4689" y="1975"/>
              <a:ext cx="4" cy="4"/>
            </a:xfrm>
            <a:custGeom>
              <a:avLst/>
              <a:gdLst>
                <a:gd name="T0" fmla="*/ 8 w 8"/>
                <a:gd name="T1" fmla="*/ 0 h 9"/>
                <a:gd name="T2" fmla="*/ 8 w 8"/>
                <a:gd name="T3" fmla="*/ 1 h 9"/>
                <a:gd name="T4" fmla="*/ 0 w 8"/>
                <a:gd name="T5" fmla="*/ 9 h 9"/>
                <a:gd name="T6" fmla="*/ 2 w 8"/>
                <a:gd name="T7" fmla="*/ 9 h 9"/>
                <a:gd name="T8" fmla="*/ 8 w 8"/>
                <a:gd name="T9" fmla="*/ 0 h 9"/>
              </a:gdLst>
              <a:ahLst/>
              <a:cxnLst>
                <a:cxn ang="0">
                  <a:pos x="T0" y="T1"/>
                </a:cxn>
                <a:cxn ang="0">
                  <a:pos x="T2" y="T3"/>
                </a:cxn>
                <a:cxn ang="0">
                  <a:pos x="T4" y="T5"/>
                </a:cxn>
                <a:cxn ang="0">
                  <a:pos x="T6" y="T7"/>
                </a:cxn>
                <a:cxn ang="0">
                  <a:pos x="T8" y="T9"/>
                </a:cxn>
              </a:cxnLst>
              <a:rect l="0" t="0" r="r" b="b"/>
              <a:pathLst>
                <a:path w="8" h="9">
                  <a:moveTo>
                    <a:pt x="8" y="0"/>
                  </a:moveTo>
                  <a:lnTo>
                    <a:pt x="8" y="1"/>
                  </a:lnTo>
                  <a:lnTo>
                    <a:pt x="0" y="9"/>
                  </a:lnTo>
                  <a:lnTo>
                    <a:pt x="2" y="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5" name="Freeform 1821"/>
            <p:cNvSpPr>
              <a:spLocks/>
            </p:cNvSpPr>
            <p:nvPr/>
          </p:nvSpPr>
          <p:spPr bwMode="auto">
            <a:xfrm>
              <a:off x="4732" y="2020"/>
              <a:ext cx="167" cy="65"/>
            </a:xfrm>
            <a:custGeom>
              <a:avLst/>
              <a:gdLst>
                <a:gd name="T0" fmla="*/ 6 w 334"/>
                <a:gd name="T1" fmla="*/ 0 h 130"/>
                <a:gd name="T2" fmla="*/ 43 w 334"/>
                <a:gd name="T3" fmla="*/ 26 h 130"/>
                <a:gd name="T4" fmla="*/ 62 w 334"/>
                <a:gd name="T5" fmla="*/ 36 h 130"/>
                <a:gd name="T6" fmla="*/ 82 w 334"/>
                <a:gd name="T7" fmla="*/ 47 h 130"/>
                <a:gd name="T8" fmla="*/ 120 w 334"/>
                <a:gd name="T9" fmla="*/ 62 h 130"/>
                <a:gd name="T10" fmla="*/ 162 w 334"/>
                <a:gd name="T11" fmla="*/ 74 h 130"/>
                <a:gd name="T12" fmla="*/ 248 w 334"/>
                <a:gd name="T13" fmla="*/ 95 h 130"/>
                <a:gd name="T14" fmla="*/ 292 w 334"/>
                <a:gd name="T15" fmla="*/ 106 h 130"/>
                <a:gd name="T16" fmla="*/ 334 w 334"/>
                <a:gd name="T17" fmla="*/ 119 h 130"/>
                <a:gd name="T18" fmla="*/ 332 w 334"/>
                <a:gd name="T19" fmla="*/ 130 h 130"/>
                <a:gd name="T20" fmla="*/ 290 w 334"/>
                <a:gd name="T21" fmla="*/ 116 h 130"/>
                <a:gd name="T22" fmla="*/ 246 w 334"/>
                <a:gd name="T23" fmla="*/ 106 h 130"/>
                <a:gd name="T24" fmla="*/ 160 w 334"/>
                <a:gd name="T25" fmla="*/ 85 h 130"/>
                <a:gd name="T26" fmla="*/ 118 w 334"/>
                <a:gd name="T27" fmla="*/ 72 h 130"/>
                <a:gd name="T28" fmla="*/ 76 w 334"/>
                <a:gd name="T29" fmla="*/ 56 h 130"/>
                <a:gd name="T30" fmla="*/ 56 w 334"/>
                <a:gd name="T31" fmla="*/ 45 h 130"/>
                <a:gd name="T32" fmla="*/ 37 w 334"/>
                <a:gd name="T33" fmla="*/ 35 h 130"/>
                <a:gd name="T34" fmla="*/ 0 w 334"/>
                <a:gd name="T35" fmla="*/ 9 h 130"/>
                <a:gd name="T36" fmla="*/ 6 w 334"/>
                <a:gd name="T3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130">
                  <a:moveTo>
                    <a:pt x="6" y="0"/>
                  </a:moveTo>
                  <a:lnTo>
                    <a:pt x="43" y="26"/>
                  </a:lnTo>
                  <a:lnTo>
                    <a:pt x="62" y="36"/>
                  </a:lnTo>
                  <a:lnTo>
                    <a:pt x="82" y="47"/>
                  </a:lnTo>
                  <a:lnTo>
                    <a:pt x="120" y="62"/>
                  </a:lnTo>
                  <a:lnTo>
                    <a:pt x="162" y="74"/>
                  </a:lnTo>
                  <a:lnTo>
                    <a:pt x="248" y="95"/>
                  </a:lnTo>
                  <a:lnTo>
                    <a:pt x="292" y="106"/>
                  </a:lnTo>
                  <a:lnTo>
                    <a:pt x="334" y="119"/>
                  </a:lnTo>
                  <a:lnTo>
                    <a:pt x="332" y="130"/>
                  </a:lnTo>
                  <a:lnTo>
                    <a:pt x="290" y="116"/>
                  </a:lnTo>
                  <a:lnTo>
                    <a:pt x="246" y="106"/>
                  </a:lnTo>
                  <a:lnTo>
                    <a:pt x="160" y="85"/>
                  </a:lnTo>
                  <a:lnTo>
                    <a:pt x="118" y="72"/>
                  </a:lnTo>
                  <a:lnTo>
                    <a:pt x="76" y="56"/>
                  </a:lnTo>
                  <a:lnTo>
                    <a:pt x="56" y="45"/>
                  </a:lnTo>
                  <a:lnTo>
                    <a:pt x="37" y="35"/>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6" name="Freeform 1822"/>
            <p:cNvSpPr>
              <a:spLocks/>
            </p:cNvSpPr>
            <p:nvPr/>
          </p:nvSpPr>
          <p:spPr bwMode="auto">
            <a:xfrm>
              <a:off x="4731" y="2020"/>
              <a:ext cx="4" cy="5"/>
            </a:xfrm>
            <a:custGeom>
              <a:avLst/>
              <a:gdLst>
                <a:gd name="T0" fmla="*/ 0 w 7"/>
                <a:gd name="T1" fmla="*/ 9 h 9"/>
                <a:gd name="T2" fmla="*/ 1 w 7"/>
                <a:gd name="T3" fmla="*/ 9 h 9"/>
                <a:gd name="T4" fmla="*/ 7 w 7"/>
                <a:gd name="T5" fmla="*/ 0 h 9"/>
                <a:gd name="T6" fmla="*/ 7 w 7"/>
                <a:gd name="T7" fmla="*/ 2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lnTo>
                    <a:pt x="1" y="9"/>
                  </a:lnTo>
                  <a:lnTo>
                    <a:pt x="7" y="0"/>
                  </a:lnTo>
                  <a:lnTo>
                    <a:pt x="7" y="2"/>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7" name="Freeform 1823"/>
            <p:cNvSpPr>
              <a:spLocks/>
            </p:cNvSpPr>
            <p:nvPr/>
          </p:nvSpPr>
          <p:spPr bwMode="auto">
            <a:xfrm>
              <a:off x="4897" y="2080"/>
              <a:ext cx="28" cy="13"/>
            </a:xfrm>
            <a:custGeom>
              <a:avLst/>
              <a:gdLst>
                <a:gd name="T0" fmla="*/ 6 w 56"/>
                <a:gd name="T1" fmla="*/ 0 h 27"/>
                <a:gd name="T2" fmla="*/ 32 w 56"/>
                <a:gd name="T3" fmla="*/ 14 h 27"/>
                <a:gd name="T4" fmla="*/ 41 w 56"/>
                <a:gd name="T5" fmla="*/ 17 h 27"/>
                <a:gd name="T6" fmla="*/ 44 w 56"/>
                <a:gd name="T7" fmla="*/ 15 h 27"/>
                <a:gd name="T8" fmla="*/ 48 w 56"/>
                <a:gd name="T9" fmla="*/ 11 h 27"/>
                <a:gd name="T10" fmla="*/ 56 w 56"/>
                <a:gd name="T11" fmla="*/ 18 h 27"/>
                <a:gd name="T12" fmla="*/ 50 w 56"/>
                <a:gd name="T13" fmla="*/ 24 h 27"/>
                <a:gd name="T14" fmla="*/ 41 w 56"/>
                <a:gd name="T15" fmla="*/ 27 h 27"/>
                <a:gd name="T16" fmla="*/ 26 w 56"/>
                <a:gd name="T17" fmla="*/ 23 h 27"/>
                <a:gd name="T18" fmla="*/ 0 w 56"/>
                <a:gd name="T19" fmla="*/ 9 h 27"/>
                <a:gd name="T20" fmla="*/ 6 w 56"/>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27">
                  <a:moveTo>
                    <a:pt x="6" y="0"/>
                  </a:moveTo>
                  <a:lnTo>
                    <a:pt x="32" y="14"/>
                  </a:lnTo>
                  <a:lnTo>
                    <a:pt x="41" y="17"/>
                  </a:lnTo>
                  <a:lnTo>
                    <a:pt x="44" y="15"/>
                  </a:lnTo>
                  <a:lnTo>
                    <a:pt x="48" y="11"/>
                  </a:lnTo>
                  <a:lnTo>
                    <a:pt x="56" y="18"/>
                  </a:lnTo>
                  <a:lnTo>
                    <a:pt x="50" y="24"/>
                  </a:lnTo>
                  <a:lnTo>
                    <a:pt x="41" y="27"/>
                  </a:lnTo>
                  <a:lnTo>
                    <a:pt x="26" y="23"/>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8" name="Freeform 1824"/>
            <p:cNvSpPr>
              <a:spLocks/>
            </p:cNvSpPr>
            <p:nvPr/>
          </p:nvSpPr>
          <p:spPr bwMode="auto">
            <a:xfrm>
              <a:off x="4897" y="2080"/>
              <a:ext cx="5" cy="5"/>
            </a:xfrm>
            <a:custGeom>
              <a:avLst/>
              <a:gdLst>
                <a:gd name="T0" fmla="*/ 3 w 9"/>
                <a:gd name="T1" fmla="*/ 0 h 11"/>
                <a:gd name="T2" fmla="*/ 9 w 9"/>
                <a:gd name="T3" fmla="*/ 2 h 11"/>
                <a:gd name="T4" fmla="*/ 6 w 9"/>
                <a:gd name="T5" fmla="*/ 0 h 11"/>
                <a:gd name="T6" fmla="*/ 0 w 9"/>
                <a:gd name="T7" fmla="*/ 9 h 11"/>
                <a:gd name="T8" fmla="*/ 1 w 9"/>
                <a:gd name="T9" fmla="*/ 11 h 11"/>
                <a:gd name="T10" fmla="*/ 3 w 9"/>
                <a:gd name="T11" fmla="*/ 0 h 11"/>
              </a:gdLst>
              <a:ahLst/>
              <a:cxnLst>
                <a:cxn ang="0">
                  <a:pos x="T0" y="T1"/>
                </a:cxn>
                <a:cxn ang="0">
                  <a:pos x="T2" y="T3"/>
                </a:cxn>
                <a:cxn ang="0">
                  <a:pos x="T4" y="T5"/>
                </a:cxn>
                <a:cxn ang="0">
                  <a:pos x="T6" y="T7"/>
                </a:cxn>
                <a:cxn ang="0">
                  <a:pos x="T8" y="T9"/>
                </a:cxn>
                <a:cxn ang="0">
                  <a:pos x="T10" y="T11"/>
                </a:cxn>
              </a:cxnLst>
              <a:rect l="0" t="0" r="r" b="b"/>
              <a:pathLst>
                <a:path w="9" h="11">
                  <a:moveTo>
                    <a:pt x="3" y="0"/>
                  </a:moveTo>
                  <a:lnTo>
                    <a:pt x="9" y="2"/>
                  </a:lnTo>
                  <a:lnTo>
                    <a:pt x="6" y="0"/>
                  </a:lnTo>
                  <a:lnTo>
                    <a:pt x="0" y="9"/>
                  </a:lnTo>
                  <a:lnTo>
                    <a:pt x="1" y="1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29" name="Freeform 1825"/>
            <p:cNvSpPr>
              <a:spLocks/>
            </p:cNvSpPr>
            <p:nvPr/>
          </p:nvSpPr>
          <p:spPr bwMode="auto">
            <a:xfrm>
              <a:off x="4919" y="2067"/>
              <a:ext cx="10" cy="21"/>
            </a:xfrm>
            <a:custGeom>
              <a:avLst/>
              <a:gdLst>
                <a:gd name="T0" fmla="*/ 4 w 19"/>
                <a:gd name="T1" fmla="*/ 36 h 42"/>
                <a:gd name="T2" fmla="*/ 9 w 19"/>
                <a:gd name="T3" fmla="*/ 28 h 42"/>
                <a:gd name="T4" fmla="*/ 10 w 19"/>
                <a:gd name="T5" fmla="*/ 21 h 42"/>
                <a:gd name="T6" fmla="*/ 9 w 19"/>
                <a:gd name="T7" fmla="*/ 13 h 42"/>
                <a:gd name="T8" fmla="*/ 0 w 19"/>
                <a:gd name="T9" fmla="*/ 7 h 42"/>
                <a:gd name="T10" fmla="*/ 7 w 19"/>
                <a:gd name="T11" fmla="*/ 0 h 42"/>
                <a:gd name="T12" fmla="*/ 16 w 19"/>
                <a:gd name="T13" fmla="*/ 7 h 42"/>
                <a:gd name="T14" fmla="*/ 19 w 19"/>
                <a:gd name="T15" fmla="*/ 21 h 42"/>
                <a:gd name="T16" fmla="*/ 18 w 19"/>
                <a:gd name="T17" fmla="*/ 33 h 42"/>
                <a:gd name="T18" fmla="*/ 13 w 19"/>
                <a:gd name="T19" fmla="*/ 42 h 42"/>
                <a:gd name="T20" fmla="*/ 4 w 19"/>
                <a:gd name="T2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4" y="36"/>
                  </a:moveTo>
                  <a:lnTo>
                    <a:pt x="9" y="28"/>
                  </a:lnTo>
                  <a:lnTo>
                    <a:pt x="10" y="21"/>
                  </a:lnTo>
                  <a:lnTo>
                    <a:pt x="9" y="13"/>
                  </a:lnTo>
                  <a:lnTo>
                    <a:pt x="0" y="7"/>
                  </a:lnTo>
                  <a:lnTo>
                    <a:pt x="7" y="0"/>
                  </a:lnTo>
                  <a:lnTo>
                    <a:pt x="16" y="7"/>
                  </a:lnTo>
                  <a:lnTo>
                    <a:pt x="19" y="21"/>
                  </a:lnTo>
                  <a:lnTo>
                    <a:pt x="18" y="33"/>
                  </a:lnTo>
                  <a:lnTo>
                    <a:pt x="13" y="42"/>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30" name="Freeform 1826"/>
            <p:cNvSpPr>
              <a:spLocks/>
            </p:cNvSpPr>
            <p:nvPr/>
          </p:nvSpPr>
          <p:spPr bwMode="auto">
            <a:xfrm>
              <a:off x="4739" y="1992"/>
              <a:ext cx="183" cy="79"/>
            </a:xfrm>
            <a:custGeom>
              <a:avLst/>
              <a:gdLst>
                <a:gd name="T0" fmla="*/ 362 w 367"/>
                <a:gd name="T1" fmla="*/ 157 h 157"/>
                <a:gd name="T2" fmla="*/ 317 w 367"/>
                <a:gd name="T3" fmla="*/ 139 h 157"/>
                <a:gd name="T4" fmla="*/ 270 w 367"/>
                <a:gd name="T5" fmla="*/ 125 h 157"/>
                <a:gd name="T6" fmla="*/ 175 w 367"/>
                <a:gd name="T7" fmla="*/ 98 h 157"/>
                <a:gd name="T8" fmla="*/ 127 w 367"/>
                <a:gd name="T9" fmla="*/ 83 h 157"/>
                <a:gd name="T10" fmla="*/ 81 w 367"/>
                <a:gd name="T11" fmla="*/ 65 h 157"/>
                <a:gd name="T12" fmla="*/ 39 w 367"/>
                <a:gd name="T13" fmla="*/ 41 h 157"/>
                <a:gd name="T14" fmla="*/ 18 w 367"/>
                <a:gd name="T15" fmla="*/ 26 h 157"/>
                <a:gd name="T16" fmla="*/ 0 w 367"/>
                <a:gd name="T17" fmla="*/ 8 h 157"/>
                <a:gd name="T18" fmla="*/ 8 w 367"/>
                <a:gd name="T19" fmla="*/ 0 h 157"/>
                <a:gd name="T20" fmla="*/ 26 w 367"/>
                <a:gd name="T21" fmla="*/ 19 h 157"/>
                <a:gd name="T22" fmla="*/ 45 w 367"/>
                <a:gd name="T23" fmla="*/ 34 h 157"/>
                <a:gd name="T24" fmla="*/ 88 w 367"/>
                <a:gd name="T25" fmla="*/ 56 h 157"/>
                <a:gd name="T26" fmla="*/ 131 w 367"/>
                <a:gd name="T27" fmla="*/ 74 h 157"/>
                <a:gd name="T28" fmla="*/ 178 w 367"/>
                <a:gd name="T29" fmla="*/ 89 h 157"/>
                <a:gd name="T30" fmla="*/ 273 w 367"/>
                <a:gd name="T31" fmla="*/ 116 h 157"/>
                <a:gd name="T32" fmla="*/ 321 w 367"/>
                <a:gd name="T33" fmla="*/ 130 h 157"/>
                <a:gd name="T34" fmla="*/ 367 w 367"/>
                <a:gd name="T35" fmla="*/ 148 h 157"/>
                <a:gd name="T36" fmla="*/ 362 w 367"/>
                <a:gd name="T3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7" h="157">
                  <a:moveTo>
                    <a:pt x="362" y="157"/>
                  </a:moveTo>
                  <a:lnTo>
                    <a:pt x="317" y="139"/>
                  </a:lnTo>
                  <a:lnTo>
                    <a:pt x="270" y="125"/>
                  </a:lnTo>
                  <a:lnTo>
                    <a:pt x="175" y="98"/>
                  </a:lnTo>
                  <a:lnTo>
                    <a:pt x="127" y="83"/>
                  </a:lnTo>
                  <a:lnTo>
                    <a:pt x="81" y="65"/>
                  </a:lnTo>
                  <a:lnTo>
                    <a:pt x="39" y="41"/>
                  </a:lnTo>
                  <a:lnTo>
                    <a:pt x="18" y="26"/>
                  </a:lnTo>
                  <a:lnTo>
                    <a:pt x="0" y="8"/>
                  </a:lnTo>
                  <a:lnTo>
                    <a:pt x="8" y="0"/>
                  </a:lnTo>
                  <a:lnTo>
                    <a:pt x="26" y="19"/>
                  </a:lnTo>
                  <a:lnTo>
                    <a:pt x="45" y="34"/>
                  </a:lnTo>
                  <a:lnTo>
                    <a:pt x="88" y="56"/>
                  </a:lnTo>
                  <a:lnTo>
                    <a:pt x="131" y="74"/>
                  </a:lnTo>
                  <a:lnTo>
                    <a:pt x="178" y="89"/>
                  </a:lnTo>
                  <a:lnTo>
                    <a:pt x="273" y="116"/>
                  </a:lnTo>
                  <a:lnTo>
                    <a:pt x="321" y="130"/>
                  </a:lnTo>
                  <a:lnTo>
                    <a:pt x="367" y="148"/>
                  </a:lnTo>
                  <a:lnTo>
                    <a:pt x="362"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31" name="Freeform 1827"/>
            <p:cNvSpPr>
              <a:spLocks/>
            </p:cNvSpPr>
            <p:nvPr/>
          </p:nvSpPr>
          <p:spPr bwMode="auto">
            <a:xfrm>
              <a:off x="4919" y="2066"/>
              <a:ext cx="4" cy="5"/>
            </a:xfrm>
            <a:custGeom>
              <a:avLst/>
              <a:gdLst>
                <a:gd name="T0" fmla="*/ 7 w 7"/>
                <a:gd name="T1" fmla="*/ 2 h 9"/>
                <a:gd name="T2" fmla="*/ 6 w 7"/>
                <a:gd name="T3" fmla="*/ 0 h 9"/>
                <a:gd name="T4" fmla="*/ 1 w 7"/>
                <a:gd name="T5" fmla="*/ 9 h 9"/>
                <a:gd name="T6" fmla="*/ 0 w 7"/>
                <a:gd name="T7" fmla="*/ 9 h 9"/>
                <a:gd name="T8" fmla="*/ 7 w 7"/>
                <a:gd name="T9" fmla="*/ 2 h 9"/>
              </a:gdLst>
              <a:ahLst/>
              <a:cxnLst>
                <a:cxn ang="0">
                  <a:pos x="T0" y="T1"/>
                </a:cxn>
                <a:cxn ang="0">
                  <a:pos x="T2" y="T3"/>
                </a:cxn>
                <a:cxn ang="0">
                  <a:pos x="T4" y="T5"/>
                </a:cxn>
                <a:cxn ang="0">
                  <a:pos x="T6" y="T7"/>
                </a:cxn>
                <a:cxn ang="0">
                  <a:pos x="T8" y="T9"/>
                </a:cxn>
              </a:cxnLst>
              <a:rect l="0" t="0" r="r" b="b"/>
              <a:pathLst>
                <a:path w="7" h="9">
                  <a:moveTo>
                    <a:pt x="7" y="2"/>
                  </a:moveTo>
                  <a:lnTo>
                    <a:pt x="6" y="0"/>
                  </a:lnTo>
                  <a:lnTo>
                    <a:pt x="1" y="9"/>
                  </a:lnTo>
                  <a:lnTo>
                    <a:pt x="0" y="9"/>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32" name="Freeform 1828"/>
            <p:cNvSpPr>
              <a:spLocks/>
            </p:cNvSpPr>
            <p:nvPr/>
          </p:nvSpPr>
          <p:spPr bwMode="auto">
            <a:xfrm>
              <a:off x="4729" y="1982"/>
              <a:ext cx="14" cy="14"/>
            </a:xfrm>
            <a:custGeom>
              <a:avLst/>
              <a:gdLst>
                <a:gd name="T0" fmla="*/ 21 w 28"/>
                <a:gd name="T1" fmla="*/ 27 h 27"/>
                <a:gd name="T2" fmla="*/ 28 w 28"/>
                <a:gd name="T3" fmla="*/ 19 h 27"/>
                <a:gd name="T4" fmla="*/ 6 w 28"/>
                <a:gd name="T5" fmla="*/ 0 h 27"/>
                <a:gd name="T6" fmla="*/ 0 w 28"/>
                <a:gd name="T7" fmla="*/ 7 h 27"/>
                <a:gd name="T8" fmla="*/ 21 w 28"/>
                <a:gd name="T9" fmla="*/ 27 h 27"/>
              </a:gdLst>
              <a:ahLst/>
              <a:cxnLst>
                <a:cxn ang="0">
                  <a:pos x="T0" y="T1"/>
                </a:cxn>
                <a:cxn ang="0">
                  <a:pos x="T2" y="T3"/>
                </a:cxn>
                <a:cxn ang="0">
                  <a:pos x="T4" y="T5"/>
                </a:cxn>
                <a:cxn ang="0">
                  <a:pos x="T6" y="T7"/>
                </a:cxn>
                <a:cxn ang="0">
                  <a:pos x="T8" y="T9"/>
                </a:cxn>
              </a:cxnLst>
              <a:rect l="0" t="0" r="r" b="b"/>
              <a:pathLst>
                <a:path w="28" h="27">
                  <a:moveTo>
                    <a:pt x="21" y="27"/>
                  </a:moveTo>
                  <a:lnTo>
                    <a:pt x="28" y="19"/>
                  </a:lnTo>
                  <a:lnTo>
                    <a:pt x="6" y="0"/>
                  </a:lnTo>
                  <a:lnTo>
                    <a:pt x="0" y="7"/>
                  </a:lnTo>
                  <a:lnTo>
                    <a:pt x="2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33" name="Freeform 1829"/>
            <p:cNvSpPr>
              <a:spLocks/>
            </p:cNvSpPr>
            <p:nvPr/>
          </p:nvSpPr>
          <p:spPr bwMode="auto">
            <a:xfrm>
              <a:off x="4739" y="1992"/>
              <a:ext cx="4" cy="4"/>
            </a:xfrm>
            <a:custGeom>
              <a:avLst/>
              <a:gdLst>
                <a:gd name="T0" fmla="*/ 0 w 8"/>
                <a:gd name="T1" fmla="*/ 8 h 8"/>
                <a:gd name="T2" fmla="*/ 1 w 8"/>
                <a:gd name="T3" fmla="*/ 8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1" y="8"/>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1734" name="Freeform 1830"/>
            <p:cNvSpPr>
              <a:spLocks/>
            </p:cNvSpPr>
            <p:nvPr/>
          </p:nvSpPr>
          <p:spPr bwMode="auto">
            <a:xfrm>
              <a:off x="4728" y="1982"/>
              <a:ext cx="4" cy="4"/>
            </a:xfrm>
            <a:custGeom>
              <a:avLst/>
              <a:gdLst>
                <a:gd name="T0" fmla="*/ 7 w 7"/>
                <a:gd name="T1" fmla="*/ 0 h 7"/>
                <a:gd name="T2" fmla="*/ 0 w 7"/>
                <a:gd name="T3" fmla="*/ 7 h 7"/>
                <a:gd name="T4" fmla="*/ 1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7"/>
                  </a:lnTo>
                  <a:lnTo>
                    <a:pt x="1" y="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sp>
        <p:nvSpPr>
          <p:cNvPr id="381735" name="Rectangle 1831"/>
          <p:cNvSpPr>
            <a:spLocks noChangeArrowheads="1"/>
          </p:cNvSpPr>
          <p:nvPr/>
        </p:nvSpPr>
        <p:spPr bwMode="auto">
          <a:xfrm>
            <a:off x="2771776" y="4882516"/>
            <a:ext cx="2341244" cy="984884"/>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36" name="Rectangle 1832"/>
          <p:cNvSpPr>
            <a:spLocks noChangeArrowheads="1"/>
          </p:cNvSpPr>
          <p:nvPr/>
        </p:nvSpPr>
        <p:spPr bwMode="auto">
          <a:xfrm>
            <a:off x="5109211" y="4882516"/>
            <a:ext cx="2343150" cy="984884"/>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37" name="Rectangle 1833"/>
          <p:cNvSpPr>
            <a:spLocks noChangeArrowheads="1"/>
          </p:cNvSpPr>
          <p:nvPr/>
        </p:nvSpPr>
        <p:spPr bwMode="auto">
          <a:xfrm>
            <a:off x="7454266" y="4882516"/>
            <a:ext cx="2339340" cy="984884"/>
          </a:xfrm>
          <a:prstGeom prst="rect">
            <a:avLst/>
          </a:prstGeom>
          <a:solidFill>
            <a:srgbClr val="99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38" name="Rectangle 1834"/>
          <p:cNvSpPr>
            <a:spLocks noChangeArrowheads="1"/>
          </p:cNvSpPr>
          <p:nvPr/>
        </p:nvSpPr>
        <p:spPr bwMode="auto">
          <a:xfrm>
            <a:off x="9789796" y="4882516"/>
            <a:ext cx="2341244" cy="984884"/>
          </a:xfrm>
          <a:prstGeom prst="rect">
            <a:avLst/>
          </a:prstGeom>
          <a:solidFill>
            <a:srgbClr val="33CC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39" name="Rectangle 1835"/>
          <p:cNvSpPr>
            <a:spLocks noChangeArrowheads="1"/>
          </p:cNvSpPr>
          <p:nvPr/>
        </p:nvSpPr>
        <p:spPr bwMode="auto">
          <a:xfrm>
            <a:off x="2771776" y="5871210"/>
            <a:ext cx="2341244" cy="984886"/>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40" name="Rectangle 1836"/>
          <p:cNvSpPr>
            <a:spLocks noChangeArrowheads="1"/>
          </p:cNvSpPr>
          <p:nvPr/>
        </p:nvSpPr>
        <p:spPr bwMode="auto">
          <a:xfrm>
            <a:off x="5109211" y="5871210"/>
            <a:ext cx="2343150" cy="984886"/>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41" name="Rectangle 1837"/>
          <p:cNvSpPr>
            <a:spLocks noChangeArrowheads="1"/>
          </p:cNvSpPr>
          <p:nvPr/>
        </p:nvSpPr>
        <p:spPr bwMode="auto">
          <a:xfrm>
            <a:off x="7454266" y="5871210"/>
            <a:ext cx="2339340" cy="984886"/>
          </a:xfrm>
          <a:prstGeom prst="rect">
            <a:avLst/>
          </a:prstGeom>
          <a:solidFill>
            <a:srgbClr val="99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42" name="Rectangle 1838"/>
          <p:cNvSpPr>
            <a:spLocks noChangeArrowheads="1"/>
          </p:cNvSpPr>
          <p:nvPr/>
        </p:nvSpPr>
        <p:spPr bwMode="auto">
          <a:xfrm>
            <a:off x="9789796" y="5871210"/>
            <a:ext cx="2341244" cy="984886"/>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43" name="Rectangle 1839"/>
          <p:cNvSpPr>
            <a:spLocks noChangeArrowheads="1"/>
          </p:cNvSpPr>
          <p:nvPr/>
        </p:nvSpPr>
        <p:spPr bwMode="auto">
          <a:xfrm>
            <a:off x="2771776" y="6850381"/>
            <a:ext cx="2341244" cy="986790"/>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44" name="Rectangle 1840"/>
          <p:cNvSpPr>
            <a:spLocks noChangeArrowheads="1"/>
          </p:cNvSpPr>
          <p:nvPr/>
        </p:nvSpPr>
        <p:spPr bwMode="auto">
          <a:xfrm>
            <a:off x="5109211" y="6850381"/>
            <a:ext cx="2343150" cy="986790"/>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45" name="Rectangle 1841"/>
          <p:cNvSpPr>
            <a:spLocks noChangeArrowheads="1"/>
          </p:cNvSpPr>
          <p:nvPr/>
        </p:nvSpPr>
        <p:spPr bwMode="auto">
          <a:xfrm>
            <a:off x="7454266" y="6850381"/>
            <a:ext cx="2339340" cy="986790"/>
          </a:xfrm>
          <a:prstGeom prst="rect">
            <a:avLst/>
          </a:prstGeom>
          <a:solidFill>
            <a:srgbClr val="33CC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46" name="Rectangle 1842"/>
          <p:cNvSpPr>
            <a:spLocks noChangeArrowheads="1"/>
          </p:cNvSpPr>
          <p:nvPr/>
        </p:nvSpPr>
        <p:spPr bwMode="auto">
          <a:xfrm>
            <a:off x="9789796" y="6850381"/>
            <a:ext cx="2341244" cy="986790"/>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1747" name="Text Box 1843"/>
          <p:cNvSpPr txBox="1">
            <a:spLocks noChangeArrowheads="1"/>
          </p:cNvSpPr>
          <p:nvPr/>
        </p:nvSpPr>
        <p:spPr bwMode="auto">
          <a:xfrm>
            <a:off x="4962526" y="7063741"/>
            <a:ext cx="260604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35000" algn="l"/>
              </a:tabLst>
              <a:defRPr>
                <a:solidFill>
                  <a:schemeClr val="tx1"/>
                </a:solidFill>
                <a:latin typeface="Arial" panose="020B0604020202020204" pitchFamily="34" charset="0"/>
              </a:defRPr>
            </a:lvl1pPr>
            <a:lvl2pPr>
              <a:tabLst>
                <a:tab pos="635000" algn="l"/>
              </a:tabLst>
              <a:defRPr>
                <a:solidFill>
                  <a:schemeClr val="tx1"/>
                </a:solidFill>
                <a:latin typeface="Arial" panose="020B0604020202020204" pitchFamily="34" charset="0"/>
              </a:defRPr>
            </a:lvl2pPr>
            <a:lvl3pPr>
              <a:tabLst>
                <a:tab pos="635000" algn="l"/>
              </a:tabLst>
              <a:defRPr>
                <a:solidFill>
                  <a:schemeClr val="tx1"/>
                </a:solidFill>
                <a:latin typeface="Arial" panose="020B0604020202020204" pitchFamily="34" charset="0"/>
              </a:defRPr>
            </a:lvl3pPr>
            <a:lvl4pPr>
              <a:tabLst>
                <a:tab pos="635000" algn="l"/>
              </a:tabLst>
              <a:defRPr>
                <a:solidFill>
                  <a:schemeClr val="tx1"/>
                </a:solidFill>
                <a:latin typeface="Arial" panose="020B0604020202020204" pitchFamily="34" charset="0"/>
              </a:defRPr>
            </a:lvl4pPr>
            <a:lvl5pPr>
              <a:tabLst>
                <a:tab pos="635000" algn="l"/>
              </a:tabLst>
              <a:defRPr>
                <a:solidFill>
                  <a:schemeClr val="tx1"/>
                </a:solidFill>
                <a:latin typeface="Arial" panose="020B0604020202020204" pitchFamily="34" charset="0"/>
              </a:defRPr>
            </a:lvl5pPr>
            <a:lvl6pPr fontAlgn="base">
              <a:spcBef>
                <a:spcPct val="0"/>
              </a:spcBef>
              <a:spcAft>
                <a:spcPct val="0"/>
              </a:spcAft>
              <a:tabLst>
                <a:tab pos="635000" algn="l"/>
              </a:tabLst>
              <a:defRPr>
                <a:solidFill>
                  <a:schemeClr val="tx1"/>
                </a:solidFill>
                <a:latin typeface="Arial" panose="020B0604020202020204" pitchFamily="34" charset="0"/>
              </a:defRPr>
            </a:lvl6pPr>
            <a:lvl7pPr fontAlgn="base">
              <a:spcBef>
                <a:spcPct val="0"/>
              </a:spcBef>
              <a:spcAft>
                <a:spcPct val="0"/>
              </a:spcAft>
              <a:tabLst>
                <a:tab pos="635000" algn="l"/>
              </a:tabLst>
              <a:defRPr>
                <a:solidFill>
                  <a:schemeClr val="tx1"/>
                </a:solidFill>
                <a:latin typeface="Arial" panose="020B0604020202020204" pitchFamily="34" charset="0"/>
              </a:defRPr>
            </a:lvl7pPr>
            <a:lvl8pPr fontAlgn="base">
              <a:spcBef>
                <a:spcPct val="0"/>
              </a:spcBef>
              <a:spcAft>
                <a:spcPct val="0"/>
              </a:spcAft>
              <a:tabLst>
                <a:tab pos="635000" algn="l"/>
              </a:tabLst>
              <a:defRPr>
                <a:solidFill>
                  <a:schemeClr val="tx1"/>
                </a:solidFill>
                <a:latin typeface="Arial" panose="020B0604020202020204" pitchFamily="34" charset="0"/>
              </a:defRPr>
            </a:lvl8pPr>
            <a:lvl9pPr fontAlgn="base">
              <a:spcBef>
                <a:spcPct val="0"/>
              </a:spcBef>
              <a:spcAft>
                <a:spcPct val="0"/>
              </a:spcAft>
              <a:tabLst>
                <a:tab pos="635000"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aVF inferior</a:t>
            </a:r>
          </a:p>
        </p:txBody>
      </p:sp>
      <p:sp>
        <p:nvSpPr>
          <p:cNvPr id="381748" name="Text Box 1844"/>
          <p:cNvSpPr txBox="1">
            <a:spLocks noChangeArrowheads="1"/>
          </p:cNvSpPr>
          <p:nvPr/>
        </p:nvSpPr>
        <p:spPr bwMode="auto">
          <a:xfrm>
            <a:off x="2794636" y="7063741"/>
            <a:ext cx="225742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III inferior</a:t>
            </a:r>
          </a:p>
        </p:txBody>
      </p:sp>
      <p:sp>
        <p:nvSpPr>
          <p:cNvPr id="381749" name="Text Box 1845"/>
          <p:cNvSpPr txBox="1">
            <a:spLocks noChangeArrowheads="1"/>
          </p:cNvSpPr>
          <p:nvPr/>
        </p:nvSpPr>
        <p:spPr bwMode="auto">
          <a:xfrm>
            <a:off x="7490460" y="7063741"/>
            <a:ext cx="228600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V</a:t>
            </a:r>
            <a:r>
              <a:rPr lang="en-US" altLang="en-US" sz="2880" b="1" baseline="-25000">
                <a:latin typeface="Century Gothic" panose="020B0502020202020204" pitchFamily="34" charset="0"/>
              </a:rPr>
              <a:t>3</a:t>
            </a:r>
            <a:r>
              <a:rPr lang="en-US" altLang="en-US" sz="2880" b="1">
                <a:latin typeface="Century Gothic" panose="020B0502020202020204" pitchFamily="34" charset="0"/>
              </a:rPr>
              <a:t> anterior</a:t>
            </a:r>
          </a:p>
        </p:txBody>
      </p:sp>
      <p:sp>
        <p:nvSpPr>
          <p:cNvPr id="381750" name="Text Box 1846"/>
          <p:cNvSpPr txBox="1">
            <a:spLocks noChangeArrowheads="1"/>
          </p:cNvSpPr>
          <p:nvPr/>
        </p:nvSpPr>
        <p:spPr bwMode="auto">
          <a:xfrm>
            <a:off x="9820276" y="7065646"/>
            <a:ext cx="224218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6 </a:t>
            </a:r>
            <a:r>
              <a:rPr lang="en-US" altLang="en-US" sz="2880" b="1">
                <a:solidFill>
                  <a:schemeClr val="bg1"/>
                </a:solidFill>
                <a:latin typeface="Century Gothic" panose="020B0502020202020204" pitchFamily="34" charset="0"/>
              </a:rPr>
              <a:t>lateral</a:t>
            </a:r>
          </a:p>
        </p:txBody>
      </p:sp>
      <p:sp>
        <p:nvSpPr>
          <p:cNvPr id="381751" name="Text Box 1847"/>
          <p:cNvSpPr txBox="1">
            <a:spLocks noChangeArrowheads="1"/>
          </p:cNvSpPr>
          <p:nvPr/>
        </p:nvSpPr>
        <p:spPr bwMode="auto">
          <a:xfrm>
            <a:off x="5133976" y="6075046"/>
            <a:ext cx="2225040"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35000" algn="l"/>
              </a:tabLst>
              <a:defRPr>
                <a:solidFill>
                  <a:schemeClr val="tx1"/>
                </a:solidFill>
                <a:latin typeface="Arial" panose="020B0604020202020204" pitchFamily="34" charset="0"/>
              </a:defRPr>
            </a:lvl1pPr>
            <a:lvl2pPr>
              <a:tabLst>
                <a:tab pos="635000" algn="l"/>
              </a:tabLst>
              <a:defRPr>
                <a:solidFill>
                  <a:schemeClr val="tx1"/>
                </a:solidFill>
                <a:latin typeface="Arial" panose="020B0604020202020204" pitchFamily="34" charset="0"/>
              </a:defRPr>
            </a:lvl2pPr>
            <a:lvl3pPr>
              <a:tabLst>
                <a:tab pos="635000" algn="l"/>
              </a:tabLst>
              <a:defRPr>
                <a:solidFill>
                  <a:schemeClr val="tx1"/>
                </a:solidFill>
                <a:latin typeface="Arial" panose="020B0604020202020204" pitchFamily="34" charset="0"/>
              </a:defRPr>
            </a:lvl3pPr>
            <a:lvl4pPr>
              <a:tabLst>
                <a:tab pos="635000" algn="l"/>
              </a:tabLst>
              <a:defRPr>
                <a:solidFill>
                  <a:schemeClr val="tx1"/>
                </a:solidFill>
                <a:latin typeface="Arial" panose="020B0604020202020204" pitchFamily="34" charset="0"/>
              </a:defRPr>
            </a:lvl4pPr>
            <a:lvl5pPr>
              <a:tabLst>
                <a:tab pos="635000" algn="l"/>
              </a:tabLst>
              <a:defRPr>
                <a:solidFill>
                  <a:schemeClr val="tx1"/>
                </a:solidFill>
                <a:latin typeface="Arial" panose="020B0604020202020204" pitchFamily="34" charset="0"/>
              </a:defRPr>
            </a:lvl5pPr>
            <a:lvl6pPr fontAlgn="base">
              <a:spcBef>
                <a:spcPct val="0"/>
              </a:spcBef>
              <a:spcAft>
                <a:spcPct val="0"/>
              </a:spcAft>
              <a:tabLst>
                <a:tab pos="635000" algn="l"/>
              </a:tabLst>
              <a:defRPr>
                <a:solidFill>
                  <a:schemeClr val="tx1"/>
                </a:solidFill>
                <a:latin typeface="Arial" panose="020B0604020202020204" pitchFamily="34" charset="0"/>
              </a:defRPr>
            </a:lvl6pPr>
            <a:lvl7pPr fontAlgn="base">
              <a:spcBef>
                <a:spcPct val="0"/>
              </a:spcBef>
              <a:spcAft>
                <a:spcPct val="0"/>
              </a:spcAft>
              <a:tabLst>
                <a:tab pos="635000" algn="l"/>
              </a:tabLst>
              <a:defRPr>
                <a:solidFill>
                  <a:schemeClr val="tx1"/>
                </a:solidFill>
                <a:latin typeface="Arial" panose="020B0604020202020204" pitchFamily="34" charset="0"/>
              </a:defRPr>
            </a:lvl7pPr>
            <a:lvl8pPr fontAlgn="base">
              <a:spcBef>
                <a:spcPct val="0"/>
              </a:spcBef>
              <a:spcAft>
                <a:spcPct val="0"/>
              </a:spcAft>
              <a:tabLst>
                <a:tab pos="635000" algn="l"/>
              </a:tabLst>
              <a:defRPr>
                <a:solidFill>
                  <a:schemeClr val="tx1"/>
                </a:solidFill>
                <a:latin typeface="Arial" panose="020B0604020202020204" pitchFamily="34" charset="0"/>
              </a:defRPr>
            </a:lvl8pPr>
            <a:lvl9pPr fontAlgn="base">
              <a:spcBef>
                <a:spcPct val="0"/>
              </a:spcBef>
              <a:spcAft>
                <a:spcPct val="0"/>
              </a:spcAft>
              <a:tabLst>
                <a:tab pos="635000"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aVL	 lateral</a:t>
            </a:r>
          </a:p>
        </p:txBody>
      </p:sp>
      <p:sp>
        <p:nvSpPr>
          <p:cNvPr id="381752" name="Text Box 1848"/>
          <p:cNvSpPr txBox="1">
            <a:spLocks noChangeArrowheads="1"/>
          </p:cNvSpPr>
          <p:nvPr/>
        </p:nvSpPr>
        <p:spPr bwMode="auto">
          <a:xfrm>
            <a:off x="2794636" y="6076951"/>
            <a:ext cx="225742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II inferior</a:t>
            </a:r>
          </a:p>
        </p:txBody>
      </p:sp>
      <p:sp>
        <p:nvSpPr>
          <p:cNvPr id="381753" name="Text Box 1849"/>
          <p:cNvSpPr txBox="1">
            <a:spLocks noChangeArrowheads="1"/>
          </p:cNvSpPr>
          <p:nvPr/>
        </p:nvSpPr>
        <p:spPr bwMode="auto">
          <a:xfrm>
            <a:off x="7469506" y="6076951"/>
            <a:ext cx="228790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2</a:t>
            </a:r>
            <a:r>
              <a:rPr lang="en-US" altLang="en-US" sz="2880" b="1">
                <a:solidFill>
                  <a:schemeClr val="bg1"/>
                </a:solidFill>
                <a:latin typeface="Century Gothic" panose="020B0502020202020204" pitchFamily="34" charset="0"/>
              </a:rPr>
              <a:t> septal</a:t>
            </a:r>
          </a:p>
        </p:txBody>
      </p:sp>
      <p:sp>
        <p:nvSpPr>
          <p:cNvPr id="381754" name="Text Box 1850"/>
          <p:cNvSpPr txBox="1">
            <a:spLocks noChangeArrowheads="1"/>
          </p:cNvSpPr>
          <p:nvPr/>
        </p:nvSpPr>
        <p:spPr bwMode="auto">
          <a:xfrm>
            <a:off x="9820276" y="6076951"/>
            <a:ext cx="233553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5</a:t>
            </a:r>
            <a:r>
              <a:rPr lang="en-US" altLang="en-US" sz="2880" b="1">
                <a:solidFill>
                  <a:schemeClr val="bg1"/>
                </a:solidFill>
                <a:latin typeface="Century Gothic" panose="020B0502020202020204" pitchFamily="34" charset="0"/>
              </a:rPr>
              <a:t> lateral</a:t>
            </a:r>
          </a:p>
        </p:txBody>
      </p:sp>
      <p:sp>
        <p:nvSpPr>
          <p:cNvPr id="381755" name="Text Box 1851"/>
          <p:cNvSpPr txBox="1">
            <a:spLocks noChangeArrowheads="1"/>
          </p:cNvSpPr>
          <p:nvPr/>
        </p:nvSpPr>
        <p:spPr bwMode="auto">
          <a:xfrm>
            <a:off x="5133976" y="5082541"/>
            <a:ext cx="222504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87388" algn="l"/>
              </a:tabLst>
              <a:defRPr>
                <a:solidFill>
                  <a:schemeClr val="tx1"/>
                </a:solidFill>
                <a:latin typeface="Arial" panose="020B0604020202020204" pitchFamily="34" charset="0"/>
              </a:defRPr>
            </a:lvl1pPr>
            <a:lvl2pPr>
              <a:tabLst>
                <a:tab pos="687388" algn="l"/>
              </a:tabLst>
              <a:defRPr>
                <a:solidFill>
                  <a:schemeClr val="tx1"/>
                </a:solidFill>
                <a:latin typeface="Arial" panose="020B0604020202020204" pitchFamily="34" charset="0"/>
              </a:defRPr>
            </a:lvl2pPr>
            <a:lvl3pPr>
              <a:tabLst>
                <a:tab pos="687388" algn="l"/>
              </a:tabLst>
              <a:defRPr>
                <a:solidFill>
                  <a:schemeClr val="tx1"/>
                </a:solidFill>
                <a:latin typeface="Arial" panose="020B0604020202020204" pitchFamily="34" charset="0"/>
              </a:defRPr>
            </a:lvl3pPr>
            <a:lvl4pPr>
              <a:tabLst>
                <a:tab pos="687388" algn="l"/>
              </a:tabLst>
              <a:defRPr>
                <a:solidFill>
                  <a:schemeClr val="tx1"/>
                </a:solidFill>
                <a:latin typeface="Arial" panose="020B0604020202020204" pitchFamily="34" charset="0"/>
              </a:defRPr>
            </a:lvl4pPr>
            <a:lvl5pPr>
              <a:tabLst>
                <a:tab pos="687388" algn="l"/>
              </a:tabLst>
              <a:defRPr>
                <a:solidFill>
                  <a:schemeClr val="tx1"/>
                </a:solidFill>
                <a:latin typeface="Arial" panose="020B0604020202020204" pitchFamily="34" charset="0"/>
              </a:defRPr>
            </a:lvl5pPr>
            <a:lvl6pPr fontAlgn="base">
              <a:spcBef>
                <a:spcPct val="0"/>
              </a:spcBef>
              <a:spcAft>
                <a:spcPct val="0"/>
              </a:spcAft>
              <a:tabLst>
                <a:tab pos="687388" algn="l"/>
              </a:tabLst>
              <a:defRPr>
                <a:solidFill>
                  <a:schemeClr val="tx1"/>
                </a:solidFill>
                <a:latin typeface="Arial" panose="020B0604020202020204" pitchFamily="34" charset="0"/>
              </a:defRPr>
            </a:lvl6pPr>
            <a:lvl7pPr fontAlgn="base">
              <a:spcBef>
                <a:spcPct val="0"/>
              </a:spcBef>
              <a:spcAft>
                <a:spcPct val="0"/>
              </a:spcAft>
              <a:tabLst>
                <a:tab pos="687388" algn="l"/>
              </a:tabLst>
              <a:defRPr>
                <a:solidFill>
                  <a:schemeClr val="tx1"/>
                </a:solidFill>
                <a:latin typeface="Arial" panose="020B0604020202020204" pitchFamily="34" charset="0"/>
              </a:defRPr>
            </a:lvl7pPr>
            <a:lvl8pPr fontAlgn="base">
              <a:spcBef>
                <a:spcPct val="0"/>
              </a:spcBef>
              <a:spcAft>
                <a:spcPct val="0"/>
              </a:spcAft>
              <a:tabLst>
                <a:tab pos="687388" algn="l"/>
              </a:tabLst>
              <a:defRPr>
                <a:solidFill>
                  <a:schemeClr val="tx1"/>
                </a:solidFill>
                <a:latin typeface="Arial" panose="020B0604020202020204" pitchFamily="34" charset="0"/>
              </a:defRPr>
            </a:lvl8pPr>
            <a:lvl9pPr fontAlgn="base">
              <a:spcBef>
                <a:spcPct val="0"/>
              </a:spcBef>
              <a:spcAft>
                <a:spcPct val="0"/>
              </a:spcAft>
              <a:tabLst>
                <a:tab pos="68738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aVR</a:t>
            </a:r>
          </a:p>
        </p:txBody>
      </p:sp>
      <p:sp>
        <p:nvSpPr>
          <p:cNvPr id="381756" name="Text Box 1852"/>
          <p:cNvSpPr txBox="1">
            <a:spLocks noChangeArrowheads="1"/>
          </p:cNvSpPr>
          <p:nvPr/>
        </p:nvSpPr>
        <p:spPr bwMode="auto">
          <a:xfrm>
            <a:off x="2794636" y="5082541"/>
            <a:ext cx="234886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 lateral</a:t>
            </a:r>
          </a:p>
        </p:txBody>
      </p:sp>
      <p:sp>
        <p:nvSpPr>
          <p:cNvPr id="381757" name="Text Box 1853"/>
          <p:cNvSpPr txBox="1">
            <a:spLocks noChangeArrowheads="1"/>
          </p:cNvSpPr>
          <p:nvPr/>
        </p:nvSpPr>
        <p:spPr bwMode="auto">
          <a:xfrm>
            <a:off x="7469506" y="5082541"/>
            <a:ext cx="228790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1 </a:t>
            </a:r>
            <a:r>
              <a:rPr lang="en-US" altLang="en-US" sz="2880" b="1">
                <a:solidFill>
                  <a:schemeClr val="bg1"/>
                </a:solidFill>
                <a:latin typeface="Century Gothic" panose="020B0502020202020204" pitchFamily="34" charset="0"/>
              </a:rPr>
              <a:t>septal</a:t>
            </a:r>
          </a:p>
        </p:txBody>
      </p:sp>
      <p:sp>
        <p:nvSpPr>
          <p:cNvPr id="381758" name="Text Box 1854"/>
          <p:cNvSpPr txBox="1">
            <a:spLocks noChangeArrowheads="1"/>
          </p:cNvSpPr>
          <p:nvPr/>
        </p:nvSpPr>
        <p:spPr bwMode="auto">
          <a:xfrm>
            <a:off x="9858376" y="5082541"/>
            <a:ext cx="224409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V</a:t>
            </a:r>
            <a:r>
              <a:rPr lang="en-US" altLang="en-US" sz="2880" b="1" baseline="-25000">
                <a:latin typeface="Century Gothic" panose="020B0502020202020204" pitchFamily="34" charset="0"/>
              </a:rPr>
              <a:t>4 </a:t>
            </a:r>
            <a:r>
              <a:rPr lang="en-US" altLang="en-US" sz="2880" b="1">
                <a:latin typeface="Century Gothic" panose="020B0502020202020204" pitchFamily="34" charset="0"/>
              </a:rPr>
              <a:t>anterior</a:t>
            </a:r>
          </a:p>
        </p:txBody>
      </p:sp>
    </p:spTree>
    <p:extLst>
      <p:ext uri="{BB962C8B-B14F-4D97-AF65-F5344CB8AC3E}">
        <p14:creationId xmlns:p14="http://schemas.microsoft.com/office/powerpoint/2010/main" val="10343586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3000"/>
                                        <p:tgtEl>
                                          <p:spTgt spid="381752"/>
                                        </p:tgtEl>
                                      </p:cBhvr>
                                    </p:animEffect>
                                    <p:set>
                                      <p:cBhvr>
                                        <p:cTn id="7" dur="1" fill="hold">
                                          <p:stCondLst>
                                            <p:cond delay="2999"/>
                                          </p:stCondLst>
                                        </p:cTn>
                                        <p:tgtEl>
                                          <p:spTgt spid="38175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3000"/>
                                        <p:tgtEl>
                                          <p:spTgt spid="381739"/>
                                        </p:tgtEl>
                                      </p:cBhvr>
                                    </p:animEffect>
                                    <p:set>
                                      <p:cBhvr>
                                        <p:cTn id="10" dur="1" fill="hold">
                                          <p:stCondLst>
                                            <p:cond delay="2999"/>
                                          </p:stCondLst>
                                        </p:cTn>
                                        <p:tgtEl>
                                          <p:spTgt spid="381739"/>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3000"/>
                                        <p:tgtEl>
                                          <p:spTgt spid="381748"/>
                                        </p:tgtEl>
                                      </p:cBhvr>
                                    </p:animEffect>
                                    <p:set>
                                      <p:cBhvr>
                                        <p:cTn id="13" dur="1" fill="hold">
                                          <p:stCondLst>
                                            <p:cond delay="2999"/>
                                          </p:stCondLst>
                                        </p:cTn>
                                        <p:tgtEl>
                                          <p:spTgt spid="381748"/>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3000"/>
                                        <p:tgtEl>
                                          <p:spTgt spid="381743"/>
                                        </p:tgtEl>
                                      </p:cBhvr>
                                    </p:animEffect>
                                    <p:set>
                                      <p:cBhvr>
                                        <p:cTn id="16" dur="1" fill="hold">
                                          <p:stCondLst>
                                            <p:cond delay="2999"/>
                                          </p:stCondLst>
                                        </p:cTn>
                                        <p:tgtEl>
                                          <p:spTgt spid="381743"/>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3000"/>
                                        <p:tgtEl>
                                          <p:spTgt spid="381755"/>
                                        </p:tgtEl>
                                      </p:cBhvr>
                                    </p:animEffect>
                                    <p:set>
                                      <p:cBhvr>
                                        <p:cTn id="19" dur="1" fill="hold">
                                          <p:stCondLst>
                                            <p:cond delay="2999"/>
                                          </p:stCondLst>
                                        </p:cTn>
                                        <p:tgtEl>
                                          <p:spTgt spid="381755"/>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3000"/>
                                        <p:tgtEl>
                                          <p:spTgt spid="381736"/>
                                        </p:tgtEl>
                                      </p:cBhvr>
                                    </p:animEffect>
                                    <p:set>
                                      <p:cBhvr>
                                        <p:cTn id="22" dur="1" fill="hold">
                                          <p:stCondLst>
                                            <p:cond delay="2999"/>
                                          </p:stCondLst>
                                        </p:cTn>
                                        <p:tgtEl>
                                          <p:spTgt spid="381736"/>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3000"/>
                                        <p:tgtEl>
                                          <p:spTgt spid="381757"/>
                                        </p:tgtEl>
                                      </p:cBhvr>
                                    </p:animEffect>
                                    <p:set>
                                      <p:cBhvr>
                                        <p:cTn id="25" dur="1" fill="hold">
                                          <p:stCondLst>
                                            <p:cond delay="2999"/>
                                          </p:stCondLst>
                                        </p:cTn>
                                        <p:tgtEl>
                                          <p:spTgt spid="381757"/>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3000"/>
                                        <p:tgtEl>
                                          <p:spTgt spid="381741"/>
                                        </p:tgtEl>
                                      </p:cBhvr>
                                    </p:animEffect>
                                    <p:set>
                                      <p:cBhvr>
                                        <p:cTn id="28" dur="1" fill="hold">
                                          <p:stCondLst>
                                            <p:cond delay="2999"/>
                                          </p:stCondLst>
                                        </p:cTn>
                                        <p:tgtEl>
                                          <p:spTgt spid="381741"/>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3000"/>
                                        <p:tgtEl>
                                          <p:spTgt spid="381737"/>
                                        </p:tgtEl>
                                      </p:cBhvr>
                                    </p:animEffect>
                                    <p:set>
                                      <p:cBhvr>
                                        <p:cTn id="31" dur="1" fill="hold">
                                          <p:stCondLst>
                                            <p:cond delay="2999"/>
                                          </p:stCondLst>
                                        </p:cTn>
                                        <p:tgtEl>
                                          <p:spTgt spid="381737"/>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3000"/>
                                        <p:tgtEl>
                                          <p:spTgt spid="381753"/>
                                        </p:tgtEl>
                                      </p:cBhvr>
                                    </p:animEffect>
                                    <p:set>
                                      <p:cBhvr>
                                        <p:cTn id="34" dur="1" fill="hold">
                                          <p:stCondLst>
                                            <p:cond delay="2999"/>
                                          </p:stCondLst>
                                        </p:cTn>
                                        <p:tgtEl>
                                          <p:spTgt spid="381753"/>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3000"/>
                                        <p:tgtEl>
                                          <p:spTgt spid="381749"/>
                                        </p:tgtEl>
                                      </p:cBhvr>
                                    </p:animEffect>
                                    <p:set>
                                      <p:cBhvr>
                                        <p:cTn id="37" dur="1" fill="hold">
                                          <p:stCondLst>
                                            <p:cond delay="2999"/>
                                          </p:stCondLst>
                                        </p:cTn>
                                        <p:tgtEl>
                                          <p:spTgt spid="381749"/>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3000"/>
                                        <p:tgtEl>
                                          <p:spTgt spid="381745"/>
                                        </p:tgtEl>
                                      </p:cBhvr>
                                    </p:animEffect>
                                    <p:set>
                                      <p:cBhvr>
                                        <p:cTn id="40" dur="1" fill="hold">
                                          <p:stCondLst>
                                            <p:cond delay="2999"/>
                                          </p:stCondLst>
                                        </p:cTn>
                                        <p:tgtEl>
                                          <p:spTgt spid="381745"/>
                                        </p:tgtEl>
                                        <p:attrNameLst>
                                          <p:attrName>style.visibility</p:attrName>
                                        </p:attrNameLst>
                                      </p:cBhvr>
                                      <p:to>
                                        <p:strVal val="hidden"/>
                                      </p:to>
                                    </p:set>
                                  </p:childTnLst>
                                </p:cTn>
                              </p:par>
                              <p:par>
                                <p:cTn id="41" presetID="10" presetClass="exit" presetSubtype="0" fill="hold" grpId="0" nodeType="withEffect">
                                  <p:stCondLst>
                                    <p:cond delay="0"/>
                                  </p:stCondLst>
                                  <p:childTnLst>
                                    <p:animEffect transition="out" filter="fade">
                                      <p:cBhvr>
                                        <p:cTn id="42" dur="3000"/>
                                        <p:tgtEl>
                                          <p:spTgt spid="381758"/>
                                        </p:tgtEl>
                                      </p:cBhvr>
                                    </p:animEffect>
                                    <p:set>
                                      <p:cBhvr>
                                        <p:cTn id="43" dur="1" fill="hold">
                                          <p:stCondLst>
                                            <p:cond delay="2999"/>
                                          </p:stCondLst>
                                        </p:cTn>
                                        <p:tgtEl>
                                          <p:spTgt spid="381758"/>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3000"/>
                                        <p:tgtEl>
                                          <p:spTgt spid="381738"/>
                                        </p:tgtEl>
                                      </p:cBhvr>
                                    </p:animEffect>
                                    <p:set>
                                      <p:cBhvr>
                                        <p:cTn id="46" dur="1" fill="hold">
                                          <p:stCondLst>
                                            <p:cond delay="2999"/>
                                          </p:stCondLst>
                                        </p:cTn>
                                        <p:tgtEl>
                                          <p:spTgt spid="381738"/>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3000"/>
                                        <p:tgtEl>
                                          <p:spTgt spid="381747"/>
                                        </p:tgtEl>
                                      </p:cBhvr>
                                    </p:animEffect>
                                    <p:set>
                                      <p:cBhvr>
                                        <p:cTn id="49" dur="1" fill="hold">
                                          <p:stCondLst>
                                            <p:cond delay="2999"/>
                                          </p:stCondLst>
                                        </p:cTn>
                                        <p:tgtEl>
                                          <p:spTgt spid="381747"/>
                                        </p:tgtEl>
                                        <p:attrNameLst>
                                          <p:attrName>style.visibility</p:attrName>
                                        </p:attrNameLst>
                                      </p:cBhvr>
                                      <p:to>
                                        <p:strVal val="hidden"/>
                                      </p:to>
                                    </p:set>
                                  </p:childTnLst>
                                </p:cTn>
                              </p:par>
                              <p:par>
                                <p:cTn id="50" presetID="10" presetClass="exit" presetSubtype="0" fill="hold" grpId="0" nodeType="withEffect">
                                  <p:stCondLst>
                                    <p:cond delay="0"/>
                                  </p:stCondLst>
                                  <p:childTnLst>
                                    <p:animEffect transition="out" filter="fade">
                                      <p:cBhvr>
                                        <p:cTn id="51" dur="3000"/>
                                        <p:tgtEl>
                                          <p:spTgt spid="381744"/>
                                        </p:tgtEl>
                                      </p:cBhvr>
                                    </p:animEffect>
                                    <p:set>
                                      <p:cBhvr>
                                        <p:cTn id="52" dur="1" fill="hold">
                                          <p:stCondLst>
                                            <p:cond delay="2999"/>
                                          </p:stCondLst>
                                        </p:cTn>
                                        <p:tgtEl>
                                          <p:spTgt spid="381744"/>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3000"/>
                                        <p:tgtEl>
                                          <p:spTgt spid="381209"/>
                                        </p:tgtEl>
                                      </p:cBhvr>
                                    </p:animEffect>
                                    <p:set>
                                      <p:cBhvr>
                                        <p:cTn id="55" dur="1" fill="hold">
                                          <p:stCondLst>
                                            <p:cond delay="2999"/>
                                          </p:stCondLst>
                                        </p:cTn>
                                        <p:tgtEl>
                                          <p:spTgt spid="381209"/>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3000"/>
                                        <p:tgtEl>
                                          <p:spTgt spid="379963"/>
                                        </p:tgtEl>
                                      </p:cBhvr>
                                    </p:animEffect>
                                    <p:set>
                                      <p:cBhvr>
                                        <p:cTn id="58" dur="1" fill="hold">
                                          <p:stCondLst>
                                            <p:cond delay="2999"/>
                                          </p:stCondLst>
                                        </p:cTn>
                                        <p:tgtEl>
                                          <p:spTgt spid="379963"/>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3000"/>
                                        <p:tgtEl>
                                          <p:spTgt spid="380587"/>
                                        </p:tgtEl>
                                      </p:cBhvr>
                                    </p:animEffect>
                                    <p:set>
                                      <p:cBhvr>
                                        <p:cTn id="61" dur="1" fill="hold">
                                          <p:stCondLst>
                                            <p:cond delay="2999"/>
                                          </p:stCondLst>
                                        </p:cTn>
                                        <p:tgtEl>
                                          <p:spTgt spid="38058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736" grpId="0" animBg="1"/>
      <p:bldP spid="381737" grpId="0" animBg="1"/>
      <p:bldP spid="381738" grpId="0" animBg="1"/>
      <p:bldP spid="381739" grpId="0" animBg="1"/>
      <p:bldP spid="381741" grpId="0" animBg="1"/>
      <p:bldP spid="381743" grpId="0" animBg="1"/>
      <p:bldP spid="381744" grpId="0" animBg="1"/>
      <p:bldP spid="381745" grpId="0" animBg="1"/>
      <p:bldP spid="381747" grpId="0"/>
      <p:bldP spid="381748" grpId="0"/>
      <p:bldP spid="381749" grpId="0"/>
      <p:bldP spid="381752" grpId="0"/>
      <p:bldP spid="381753" grpId="0"/>
      <p:bldP spid="381755" grpId="0"/>
      <p:bldP spid="381757" grpId="0"/>
      <p:bldP spid="38175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2"/>
          <p:cNvSpPr>
            <a:spLocks noGrp="1" noChangeArrowheads="1"/>
          </p:cNvSpPr>
          <p:nvPr>
            <p:ph type="title"/>
          </p:nvPr>
        </p:nvSpPr>
        <p:spPr/>
        <p:txBody>
          <a:bodyPr/>
          <a:lstStyle/>
          <a:p>
            <a:r>
              <a:rPr lang="en-US" altLang="en-US"/>
              <a:t>Lateral MI</a:t>
            </a:r>
          </a:p>
        </p:txBody>
      </p:sp>
      <p:pic>
        <p:nvPicPr>
          <p:cNvPr id="382979" name="Picture 3" descr="lateral"/>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834640" y="2834640"/>
            <a:ext cx="9326880" cy="445960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82980" name="Oval 4"/>
          <p:cNvSpPr>
            <a:spLocks noChangeArrowheads="1"/>
          </p:cNvSpPr>
          <p:nvPr/>
        </p:nvSpPr>
        <p:spPr bwMode="auto">
          <a:xfrm>
            <a:off x="3657600" y="3291840"/>
            <a:ext cx="548640" cy="457200"/>
          </a:xfrm>
          <a:prstGeom prst="ellipse">
            <a:avLst/>
          </a:prstGeom>
          <a:noFill/>
          <a:ln w="38100">
            <a:solidFill>
              <a:schemeClr va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2981" name="Oval 5"/>
          <p:cNvSpPr>
            <a:spLocks noChangeArrowheads="1"/>
          </p:cNvSpPr>
          <p:nvPr/>
        </p:nvSpPr>
        <p:spPr bwMode="auto">
          <a:xfrm>
            <a:off x="5852160" y="4663440"/>
            <a:ext cx="548640" cy="457200"/>
          </a:xfrm>
          <a:prstGeom prst="ellipse">
            <a:avLst/>
          </a:prstGeom>
          <a:noFill/>
          <a:ln w="38100">
            <a:solidFill>
              <a:schemeClr va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2982" name="Oval 6"/>
          <p:cNvSpPr>
            <a:spLocks noChangeArrowheads="1"/>
          </p:cNvSpPr>
          <p:nvPr/>
        </p:nvSpPr>
        <p:spPr bwMode="auto">
          <a:xfrm>
            <a:off x="10149840" y="4663440"/>
            <a:ext cx="548640" cy="457200"/>
          </a:xfrm>
          <a:prstGeom prst="ellipse">
            <a:avLst/>
          </a:prstGeom>
          <a:noFill/>
          <a:ln w="38100">
            <a:solidFill>
              <a:schemeClr va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2983" name="Oval 7"/>
          <p:cNvSpPr>
            <a:spLocks noChangeArrowheads="1"/>
          </p:cNvSpPr>
          <p:nvPr/>
        </p:nvSpPr>
        <p:spPr bwMode="auto">
          <a:xfrm>
            <a:off x="10881360" y="6126480"/>
            <a:ext cx="548640" cy="457200"/>
          </a:xfrm>
          <a:prstGeom prst="ellipse">
            <a:avLst/>
          </a:prstGeom>
          <a:noFill/>
          <a:ln w="38100">
            <a:solidFill>
              <a:schemeClr va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Tree>
    <p:extLst>
      <p:ext uri="{BB962C8B-B14F-4D97-AF65-F5344CB8AC3E}">
        <p14:creationId xmlns:p14="http://schemas.microsoft.com/office/powerpoint/2010/main" val="33827884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82980"/>
                                        </p:tgtEl>
                                        <p:attrNameLst>
                                          <p:attrName>style.visibility</p:attrName>
                                        </p:attrNameLst>
                                      </p:cBhvr>
                                      <p:to>
                                        <p:strVal val="visible"/>
                                      </p:to>
                                    </p:set>
                                    <p:animEffect transition="in" filter="blinds(horizontal)">
                                      <p:cBhvr>
                                        <p:cTn id="7" dur="500"/>
                                        <p:tgtEl>
                                          <p:spTgt spid="382980"/>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82981"/>
                                        </p:tgtEl>
                                        <p:attrNameLst>
                                          <p:attrName>style.visibility</p:attrName>
                                        </p:attrNameLst>
                                      </p:cBhvr>
                                      <p:to>
                                        <p:strVal val="visible"/>
                                      </p:to>
                                    </p:set>
                                    <p:animEffect transition="in" filter="blinds(horizontal)">
                                      <p:cBhvr>
                                        <p:cTn id="10" dur="500"/>
                                        <p:tgtEl>
                                          <p:spTgt spid="382981"/>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82982"/>
                                        </p:tgtEl>
                                        <p:attrNameLst>
                                          <p:attrName>style.visibility</p:attrName>
                                        </p:attrNameLst>
                                      </p:cBhvr>
                                      <p:to>
                                        <p:strVal val="visible"/>
                                      </p:to>
                                    </p:set>
                                    <p:animEffect transition="in" filter="blinds(horizontal)">
                                      <p:cBhvr>
                                        <p:cTn id="13" dur="500"/>
                                        <p:tgtEl>
                                          <p:spTgt spid="382982"/>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382983"/>
                                        </p:tgtEl>
                                        <p:attrNameLst>
                                          <p:attrName>style.visibility</p:attrName>
                                        </p:attrNameLst>
                                      </p:cBhvr>
                                      <p:to>
                                        <p:strVal val="visible"/>
                                      </p:to>
                                    </p:set>
                                    <p:animEffect transition="in" filter="blinds(horizontal)">
                                      <p:cBhvr>
                                        <p:cTn id="16" dur="500"/>
                                        <p:tgtEl>
                                          <p:spTgt spid="3829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980" grpId="0" animBg="1"/>
      <p:bldP spid="382981" grpId="0" animBg="1"/>
      <p:bldP spid="382982" grpId="0" animBg="1"/>
      <p:bldP spid="38298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2"/>
          <p:cNvSpPr>
            <a:spLocks noGrp="1" noChangeArrowheads="1"/>
          </p:cNvSpPr>
          <p:nvPr>
            <p:ph type="title"/>
          </p:nvPr>
        </p:nvSpPr>
        <p:spPr>
          <a:xfrm>
            <a:off x="2103120" y="0"/>
            <a:ext cx="10424160" cy="1371600"/>
          </a:xfrm>
        </p:spPr>
        <p:txBody>
          <a:bodyPr/>
          <a:lstStyle/>
          <a:p>
            <a:r>
              <a:rPr lang="en-US" altLang="en-US" sz="7200"/>
              <a:t>Septal MI Localization</a:t>
            </a:r>
          </a:p>
        </p:txBody>
      </p:sp>
      <p:sp>
        <p:nvSpPr>
          <p:cNvPr id="385027" name="Rectangle 3"/>
          <p:cNvSpPr>
            <a:spLocks noChangeArrowheads="1"/>
          </p:cNvSpPr>
          <p:nvPr/>
        </p:nvSpPr>
        <p:spPr bwMode="auto">
          <a:xfrm>
            <a:off x="6149340" y="3238500"/>
            <a:ext cx="5716" cy="819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28" name="Freeform 4"/>
          <p:cNvSpPr>
            <a:spLocks/>
          </p:cNvSpPr>
          <p:nvPr/>
        </p:nvSpPr>
        <p:spPr bwMode="auto">
          <a:xfrm>
            <a:off x="6149340" y="3320416"/>
            <a:ext cx="5716" cy="1904"/>
          </a:xfrm>
          <a:custGeom>
            <a:avLst/>
            <a:gdLst>
              <a:gd name="T0" fmla="*/ 5 w 6"/>
              <a:gd name="T1" fmla="*/ 6 w 6"/>
              <a:gd name="T2" fmla="*/ 0 w 6"/>
              <a:gd name="T3" fmla="*/ 5 w 6"/>
            </a:gdLst>
            <a:ahLst/>
            <a:cxnLst>
              <a:cxn ang="0">
                <a:pos x="T0" y="0"/>
              </a:cxn>
              <a:cxn ang="0">
                <a:pos x="T1" y="0"/>
              </a:cxn>
              <a:cxn ang="0">
                <a:pos x="T2" y="0"/>
              </a:cxn>
              <a:cxn ang="0">
                <a:pos x="T3" y="0"/>
              </a:cxn>
            </a:cxnLst>
            <a:rect l="0" t="0" r="r" b="b"/>
            <a:pathLst>
              <a:path w="6">
                <a:moveTo>
                  <a:pt x="5" y="0"/>
                </a:moveTo>
                <a:lnTo>
                  <a:pt x="6" y="0"/>
                </a:ln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29" name="Freeform 5"/>
          <p:cNvSpPr>
            <a:spLocks/>
          </p:cNvSpPr>
          <p:nvPr/>
        </p:nvSpPr>
        <p:spPr bwMode="auto">
          <a:xfrm>
            <a:off x="6149340" y="3238500"/>
            <a:ext cx="5716" cy="1906"/>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30" name="Rectangle 6"/>
          <p:cNvSpPr>
            <a:spLocks noChangeArrowheads="1"/>
          </p:cNvSpPr>
          <p:nvPr/>
        </p:nvSpPr>
        <p:spPr bwMode="auto">
          <a:xfrm>
            <a:off x="6193156" y="3183256"/>
            <a:ext cx="5714" cy="190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31" name="Rectangle 7"/>
          <p:cNvSpPr>
            <a:spLocks noChangeArrowheads="1"/>
          </p:cNvSpPr>
          <p:nvPr/>
        </p:nvSpPr>
        <p:spPr bwMode="auto">
          <a:xfrm>
            <a:off x="7418070" y="3777616"/>
            <a:ext cx="7620"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32" name="Freeform 8"/>
          <p:cNvSpPr>
            <a:spLocks/>
          </p:cNvSpPr>
          <p:nvPr/>
        </p:nvSpPr>
        <p:spPr bwMode="auto">
          <a:xfrm>
            <a:off x="7248526" y="3571876"/>
            <a:ext cx="3810" cy="3810"/>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33" name="Freeform 9"/>
          <p:cNvSpPr>
            <a:spLocks/>
          </p:cNvSpPr>
          <p:nvPr/>
        </p:nvSpPr>
        <p:spPr bwMode="auto">
          <a:xfrm>
            <a:off x="7189471" y="3469006"/>
            <a:ext cx="3810" cy="3810"/>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34" name="Freeform 10"/>
          <p:cNvSpPr>
            <a:spLocks/>
          </p:cNvSpPr>
          <p:nvPr/>
        </p:nvSpPr>
        <p:spPr bwMode="auto">
          <a:xfrm>
            <a:off x="7155181" y="3438526"/>
            <a:ext cx="3810" cy="3810"/>
          </a:xfrm>
          <a:custGeom>
            <a:avLst/>
            <a:gdLst>
              <a:gd name="T0" fmla="*/ 4 w 4"/>
              <a:gd name="T1" fmla="*/ 0 h 4"/>
              <a:gd name="T2" fmla="*/ 0 w 4"/>
              <a:gd name="T3" fmla="*/ 4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1"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35" name="Freeform 11"/>
          <p:cNvSpPr>
            <a:spLocks/>
          </p:cNvSpPr>
          <p:nvPr/>
        </p:nvSpPr>
        <p:spPr bwMode="auto">
          <a:xfrm>
            <a:off x="7143751" y="4042411"/>
            <a:ext cx="3810" cy="3810"/>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36" name="Rectangle 12"/>
          <p:cNvSpPr>
            <a:spLocks noChangeArrowheads="1"/>
          </p:cNvSpPr>
          <p:nvPr/>
        </p:nvSpPr>
        <p:spPr bwMode="auto">
          <a:xfrm>
            <a:off x="7050406" y="4059556"/>
            <a:ext cx="5714" cy="12954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37" name="Freeform 13"/>
          <p:cNvSpPr>
            <a:spLocks/>
          </p:cNvSpPr>
          <p:nvPr/>
        </p:nvSpPr>
        <p:spPr bwMode="auto">
          <a:xfrm>
            <a:off x="7021830" y="4162426"/>
            <a:ext cx="5716" cy="1904"/>
          </a:xfrm>
          <a:custGeom>
            <a:avLst/>
            <a:gdLst>
              <a:gd name="T0" fmla="*/ 0 w 6"/>
              <a:gd name="T1" fmla="*/ 6 w 6"/>
              <a:gd name="T2" fmla="*/ 4 w 6"/>
              <a:gd name="T3" fmla="*/ 0 w 6"/>
            </a:gdLst>
            <a:ahLst/>
            <a:cxnLst>
              <a:cxn ang="0">
                <a:pos x="T0" y="0"/>
              </a:cxn>
              <a:cxn ang="0">
                <a:pos x="T1" y="0"/>
              </a:cxn>
              <a:cxn ang="0">
                <a:pos x="T2" y="0"/>
              </a:cxn>
              <a:cxn ang="0">
                <a:pos x="T3" y="0"/>
              </a:cxn>
            </a:cxnLst>
            <a:rect l="0" t="0" r="r" b="b"/>
            <a:pathLst>
              <a:path w="6">
                <a:moveTo>
                  <a:pt x="0" y="0"/>
                </a:moveTo>
                <a:lnTo>
                  <a:pt x="6"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38" name="Freeform 14"/>
          <p:cNvSpPr>
            <a:spLocks/>
          </p:cNvSpPr>
          <p:nvPr/>
        </p:nvSpPr>
        <p:spPr bwMode="auto">
          <a:xfrm>
            <a:off x="6955156" y="3510916"/>
            <a:ext cx="5714" cy="3810"/>
          </a:xfrm>
          <a:custGeom>
            <a:avLst/>
            <a:gdLst>
              <a:gd name="T0" fmla="*/ 6 w 6"/>
              <a:gd name="T1" fmla="*/ 2 h 5"/>
              <a:gd name="T2" fmla="*/ 5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5"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39" name="Freeform 15"/>
          <p:cNvSpPr>
            <a:spLocks/>
          </p:cNvSpPr>
          <p:nvPr/>
        </p:nvSpPr>
        <p:spPr bwMode="auto">
          <a:xfrm>
            <a:off x="6844666" y="3949066"/>
            <a:ext cx="5714" cy="1904"/>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lnTo>
                  <a:pt x="5"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40" name="Rectangle 16"/>
          <p:cNvSpPr>
            <a:spLocks noChangeArrowheads="1"/>
          </p:cNvSpPr>
          <p:nvPr/>
        </p:nvSpPr>
        <p:spPr bwMode="auto">
          <a:xfrm>
            <a:off x="6905626" y="3086100"/>
            <a:ext cx="5714"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41" name="Freeform 17"/>
          <p:cNvSpPr>
            <a:spLocks/>
          </p:cNvSpPr>
          <p:nvPr/>
        </p:nvSpPr>
        <p:spPr bwMode="auto">
          <a:xfrm>
            <a:off x="2701290" y="3499486"/>
            <a:ext cx="7620" cy="1904"/>
          </a:xfrm>
          <a:custGeom>
            <a:avLst/>
            <a:gdLst>
              <a:gd name="T0" fmla="*/ 7 w 7"/>
              <a:gd name="T1" fmla="*/ 0 h 2"/>
              <a:gd name="T2" fmla="*/ 0 w 7"/>
              <a:gd name="T3" fmla="*/ 0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lnTo>
                  <a:pt x="0" y="0"/>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42" name="Freeform 18"/>
          <p:cNvSpPr>
            <a:spLocks/>
          </p:cNvSpPr>
          <p:nvPr/>
        </p:nvSpPr>
        <p:spPr bwMode="auto">
          <a:xfrm>
            <a:off x="2377440" y="3857626"/>
            <a:ext cx="5716" cy="5714"/>
          </a:xfrm>
          <a:custGeom>
            <a:avLst/>
            <a:gdLst>
              <a:gd name="T0" fmla="*/ 0 w 6"/>
              <a:gd name="T1" fmla="*/ 4 h 4"/>
              <a:gd name="T2" fmla="*/ 0 w 6"/>
              <a:gd name="T3" fmla="*/ 3 h 4"/>
              <a:gd name="T4" fmla="*/ 6 w 6"/>
              <a:gd name="T5" fmla="*/ 0 h 4"/>
              <a:gd name="T6" fmla="*/ 0 w 6"/>
              <a:gd name="T7" fmla="*/ 4 h 4"/>
            </a:gdLst>
            <a:ahLst/>
            <a:cxnLst>
              <a:cxn ang="0">
                <a:pos x="T0" y="T1"/>
              </a:cxn>
              <a:cxn ang="0">
                <a:pos x="T2" y="T3"/>
              </a:cxn>
              <a:cxn ang="0">
                <a:pos x="T4" y="T5"/>
              </a:cxn>
              <a:cxn ang="0">
                <a:pos x="T6" y="T7"/>
              </a:cxn>
            </a:cxnLst>
            <a:rect l="0" t="0" r="r" b="b"/>
            <a:pathLst>
              <a:path w="6" h="4">
                <a:moveTo>
                  <a:pt x="0" y="4"/>
                </a:moveTo>
                <a:lnTo>
                  <a:pt x="0" y="3"/>
                </a:lnTo>
                <a:lnTo>
                  <a:pt x="6"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43" name="Rectangle 19"/>
          <p:cNvSpPr>
            <a:spLocks noChangeArrowheads="1"/>
          </p:cNvSpPr>
          <p:nvPr/>
        </p:nvSpPr>
        <p:spPr bwMode="auto">
          <a:xfrm>
            <a:off x="2404110" y="3185160"/>
            <a:ext cx="7620"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44" name="Freeform 20"/>
          <p:cNvSpPr>
            <a:spLocks/>
          </p:cNvSpPr>
          <p:nvPr/>
        </p:nvSpPr>
        <p:spPr bwMode="auto">
          <a:xfrm>
            <a:off x="3800476" y="3270886"/>
            <a:ext cx="7620" cy="1904"/>
          </a:xfrm>
          <a:custGeom>
            <a:avLst/>
            <a:gdLst>
              <a:gd name="T0" fmla="*/ 8 w 8"/>
              <a:gd name="T1" fmla="*/ 2 h 2"/>
              <a:gd name="T2" fmla="*/ 0 w 8"/>
              <a:gd name="T3" fmla="*/ 0 h 2"/>
              <a:gd name="T4" fmla="*/ 0 w 8"/>
              <a:gd name="T5" fmla="*/ 2 h 2"/>
              <a:gd name="T6" fmla="*/ 8 w 8"/>
              <a:gd name="T7" fmla="*/ 2 h 2"/>
            </a:gdLst>
            <a:ahLst/>
            <a:cxnLst>
              <a:cxn ang="0">
                <a:pos x="T0" y="T1"/>
              </a:cxn>
              <a:cxn ang="0">
                <a:pos x="T2" y="T3"/>
              </a:cxn>
              <a:cxn ang="0">
                <a:pos x="T4" y="T5"/>
              </a:cxn>
              <a:cxn ang="0">
                <a:pos x="T6" y="T7"/>
              </a:cxn>
            </a:cxnLst>
            <a:rect l="0" t="0" r="r" b="b"/>
            <a:pathLst>
              <a:path w="8" h="2">
                <a:moveTo>
                  <a:pt x="8" y="2"/>
                </a:moveTo>
                <a:lnTo>
                  <a:pt x="0" y="0"/>
                </a:lnTo>
                <a:lnTo>
                  <a:pt x="0" y="2"/>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45" name="Rectangle 21"/>
          <p:cNvSpPr>
            <a:spLocks noChangeArrowheads="1"/>
          </p:cNvSpPr>
          <p:nvPr/>
        </p:nvSpPr>
        <p:spPr bwMode="auto">
          <a:xfrm>
            <a:off x="3611880" y="2929890"/>
            <a:ext cx="7620"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46" name="Freeform 22"/>
          <p:cNvSpPr>
            <a:spLocks/>
          </p:cNvSpPr>
          <p:nvPr/>
        </p:nvSpPr>
        <p:spPr bwMode="auto">
          <a:xfrm>
            <a:off x="2948940" y="3240406"/>
            <a:ext cx="5716" cy="1904"/>
          </a:xfrm>
          <a:custGeom>
            <a:avLst/>
            <a:gdLst>
              <a:gd name="T0" fmla="*/ 7 w 7"/>
              <a:gd name="T1" fmla="*/ 0 h 1"/>
              <a:gd name="T2" fmla="*/ 0 w 7"/>
              <a:gd name="T3" fmla="*/ 0 h 1"/>
              <a:gd name="T4" fmla="*/ 0 w 7"/>
              <a:gd name="T5" fmla="*/ 1 h 1"/>
              <a:gd name="T6" fmla="*/ 7 w 7"/>
              <a:gd name="T7" fmla="*/ 0 h 1"/>
            </a:gdLst>
            <a:ahLst/>
            <a:cxnLst>
              <a:cxn ang="0">
                <a:pos x="T0" y="T1"/>
              </a:cxn>
              <a:cxn ang="0">
                <a:pos x="T2" y="T3"/>
              </a:cxn>
              <a:cxn ang="0">
                <a:pos x="T4" y="T5"/>
              </a:cxn>
              <a:cxn ang="0">
                <a:pos x="T6" y="T7"/>
              </a:cxn>
            </a:cxnLst>
            <a:rect l="0" t="0" r="r" b="b"/>
            <a:pathLst>
              <a:path w="7" h="1">
                <a:moveTo>
                  <a:pt x="7" y="0"/>
                </a:moveTo>
                <a:lnTo>
                  <a:pt x="0" y="0"/>
                </a:lnTo>
                <a:lnTo>
                  <a:pt x="0"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47" name="Rectangle 23"/>
          <p:cNvSpPr>
            <a:spLocks noChangeArrowheads="1"/>
          </p:cNvSpPr>
          <p:nvPr/>
        </p:nvSpPr>
        <p:spPr bwMode="auto">
          <a:xfrm>
            <a:off x="2922270" y="3314701"/>
            <a:ext cx="7620" cy="419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48" name="Freeform 24"/>
          <p:cNvSpPr>
            <a:spLocks/>
          </p:cNvSpPr>
          <p:nvPr/>
        </p:nvSpPr>
        <p:spPr bwMode="auto">
          <a:xfrm>
            <a:off x="3067050" y="3627120"/>
            <a:ext cx="1906" cy="5716"/>
          </a:xfrm>
          <a:custGeom>
            <a:avLst/>
            <a:gdLst>
              <a:gd name="T0" fmla="*/ 0 w 2"/>
              <a:gd name="T1" fmla="*/ 0 h 6"/>
              <a:gd name="T2" fmla="*/ 0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49" name="Freeform 25"/>
          <p:cNvSpPr>
            <a:spLocks/>
          </p:cNvSpPr>
          <p:nvPr/>
        </p:nvSpPr>
        <p:spPr bwMode="auto">
          <a:xfrm>
            <a:off x="3124200" y="3937636"/>
            <a:ext cx="1906" cy="5714"/>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lnTo>
                  <a:pt x="0" y="6"/>
                </a:lnTo>
                <a:lnTo>
                  <a:pt x="2"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50" name="Freeform 26"/>
          <p:cNvSpPr>
            <a:spLocks/>
          </p:cNvSpPr>
          <p:nvPr/>
        </p:nvSpPr>
        <p:spPr bwMode="auto">
          <a:xfrm>
            <a:off x="2891791" y="3697606"/>
            <a:ext cx="3810" cy="3810"/>
          </a:xfrm>
          <a:custGeom>
            <a:avLst/>
            <a:gdLst>
              <a:gd name="T0" fmla="*/ 5 w 5"/>
              <a:gd name="T1" fmla="*/ 0 h 4"/>
              <a:gd name="T2" fmla="*/ 0 w 5"/>
              <a:gd name="T3" fmla="*/ 4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51" name="Freeform 27"/>
          <p:cNvSpPr>
            <a:spLocks/>
          </p:cNvSpPr>
          <p:nvPr/>
        </p:nvSpPr>
        <p:spPr bwMode="auto">
          <a:xfrm>
            <a:off x="2579370" y="3739516"/>
            <a:ext cx="7620" cy="1904"/>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52" name="Freeform 28"/>
          <p:cNvSpPr>
            <a:spLocks/>
          </p:cNvSpPr>
          <p:nvPr/>
        </p:nvSpPr>
        <p:spPr bwMode="auto">
          <a:xfrm>
            <a:off x="3055620" y="4229100"/>
            <a:ext cx="1906" cy="5716"/>
          </a:xfrm>
          <a:custGeom>
            <a:avLst/>
            <a:gdLst>
              <a:gd name="T0" fmla="*/ 0 w 1"/>
              <a:gd name="T1" fmla="*/ 6 h 6"/>
              <a:gd name="T2" fmla="*/ 1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lnTo>
                  <a:pt x="1" y="6"/>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53" name="Freeform 29"/>
          <p:cNvSpPr>
            <a:spLocks/>
          </p:cNvSpPr>
          <p:nvPr/>
        </p:nvSpPr>
        <p:spPr bwMode="auto">
          <a:xfrm>
            <a:off x="3204210" y="4181476"/>
            <a:ext cx="5716" cy="3810"/>
          </a:xfrm>
          <a:custGeom>
            <a:avLst/>
            <a:gdLst>
              <a:gd name="T0" fmla="*/ 6 w 6"/>
              <a:gd name="T1" fmla="*/ 2 h 5"/>
              <a:gd name="T2" fmla="*/ 5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5"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54" name="Rectangle 30"/>
          <p:cNvSpPr>
            <a:spLocks noChangeArrowheads="1"/>
          </p:cNvSpPr>
          <p:nvPr/>
        </p:nvSpPr>
        <p:spPr bwMode="auto">
          <a:xfrm>
            <a:off x="3320416" y="4352926"/>
            <a:ext cx="135254"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55" name="Freeform 31"/>
          <p:cNvSpPr>
            <a:spLocks/>
          </p:cNvSpPr>
          <p:nvPr/>
        </p:nvSpPr>
        <p:spPr bwMode="auto">
          <a:xfrm>
            <a:off x="3453766" y="4352926"/>
            <a:ext cx="1904" cy="5714"/>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56" name="Freeform 32"/>
          <p:cNvSpPr>
            <a:spLocks/>
          </p:cNvSpPr>
          <p:nvPr/>
        </p:nvSpPr>
        <p:spPr bwMode="auto">
          <a:xfrm>
            <a:off x="3318510" y="4360546"/>
            <a:ext cx="1906" cy="5714"/>
          </a:xfrm>
          <a:custGeom>
            <a:avLst/>
            <a:gdLst>
              <a:gd name="T0" fmla="*/ 6 h 6"/>
              <a:gd name="T1" fmla="*/ 2 h 6"/>
              <a:gd name="T2" fmla="*/ 0 h 6"/>
              <a:gd name="T3" fmla="*/ 6 h 6"/>
            </a:gdLst>
            <a:ahLst/>
            <a:cxnLst>
              <a:cxn ang="0">
                <a:pos x="0" y="T0"/>
              </a:cxn>
              <a:cxn ang="0">
                <a:pos x="0" y="T1"/>
              </a:cxn>
              <a:cxn ang="0">
                <a:pos x="0" y="T2"/>
              </a:cxn>
              <a:cxn ang="0">
                <a:pos x="0" y="T3"/>
              </a:cxn>
            </a:cxnLst>
            <a:rect l="0" t="0" r="r" b="b"/>
            <a:pathLst>
              <a:path h="6">
                <a:moveTo>
                  <a:pt x="0" y="6"/>
                </a:moveTo>
                <a:lnTo>
                  <a:pt x="0" y="2"/>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57" name="Freeform 33"/>
          <p:cNvSpPr>
            <a:spLocks/>
          </p:cNvSpPr>
          <p:nvPr/>
        </p:nvSpPr>
        <p:spPr bwMode="auto">
          <a:xfrm>
            <a:off x="2878456" y="4173856"/>
            <a:ext cx="3810" cy="5714"/>
          </a:xfrm>
          <a:custGeom>
            <a:avLst/>
            <a:gdLst>
              <a:gd name="T0" fmla="*/ 4 w 4"/>
              <a:gd name="T1" fmla="*/ 0 h 4"/>
              <a:gd name="T2" fmla="*/ 1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1" y="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58" name="Freeform 34"/>
          <p:cNvSpPr>
            <a:spLocks/>
          </p:cNvSpPr>
          <p:nvPr/>
        </p:nvSpPr>
        <p:spPr bwMode="auto">
          <a:xfrm>
            <a:off x="3590926" y="3733800"/>
            <a:ext cx="5714" cy="1906"/>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59" name="Rectangle 35"/>
          <p:cNvSpPr>
            <a:spLocks noChangeArrowheads="1"/>
          </p:cNvSpPr>
          <p:nvPr/>
        </p:nvSpPr>
        <p:spPr bwMode="auto">
          <a:xfrm>
            <a:off x="3609976" y="3082290"/>
            <a:ext cx="5714"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60" name="Oval 36"/>
          <p:cNvSpPr>
            <a:spLocks noChangeArrowheads="1"/>
          </p:cNvSpPr>
          <p:nvPr/>
        </p:nvSpPr>
        <p:spPr bwMode="auto">
          <a:xfrm>
            <a:off x="4099560" y="4417696"/>
            <a:ext cx="5716"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61" name="Oval 37"/>
          <p:cNvSpPr>
            <a:spLocks noChangeArrowheads="1"/>
          </p:cNvSpPr>
          <p:nvPr/>
        </p:nvSpPr>
        <p:spPr bwMode="auto">
          <a:xfrm>
            <a:off x="3651886" y="4604386"/>
            <a:ext cx="5714"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62" name="Freeform 38"/>
          <p:cNvSpPr>
            <a:spLocks/>
          </p:cNvSpPr>
          <p:nvPr/>
        </p:nvSpPr>
        <p:spPr bwMode="auto">
          <a:xfrm>
            <a:off x="4145280" y="4025266"/>
            <a:ext cx="7620" cy="1904"/>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63" name="Oval 39"/>
          <p:cNvSpPr>
            <a:spLocks noChangeArrowheads="1"/>
          </p:cNvSpPr>
          <p:nvPr/>
        </p:nvSpPr>
        <p:spPr bwMode="auto">
          <a:xfrm>
            <a:off x="3954780" y="3406140"/>
            <a:ext cx="7620"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64" name="Freeform 40"/>
          <p:cNvSpPr>
            <a:spLocks/>
          </p:cNvSpPr>
          <p:nvPr/>
        </p:nvSpPr>
        <p:spPr bwMode="auto">
          <a:xfrm>
            <a:off x="9477376" y="4375786"/>
            <a:ext cx="5714" cy="1904"/>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65" name="Freeform 41"/>
          <p:cNvSpPr>
            <a:spLocks/>
          </p:cNvSpPr>
          <p:nvPr/>
        </p:nvSpPr>
        <p:spPr bwMode="auto">
          <a:xfrm>
            <a:off x="11292840" y="3745230"/>
            <a:ext cx="5716" cy="1906"/>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66" name="Freeform 42"/>
          <p:cNvSpPr>
            <a:spLocks/>
          </p:cNvSpPr>
          <p:nvPr/>
        </p:nvSpPr>
        <p:spPr bwMode="auto">
          <a:xfrm>
            <a:off x="9669780" y="3457576"/>
            <a:ext cx="1906" cy="5714"/>
          </a:xfrm>
          <a:custGeom>
            <a:avLst/>
            <a:gdLst>
              <a:gd name="T0" fmla="*/ 3 w 3"/>
              <a:gd name="T1" fmla="*/ 6 h 6"/>
              <a:gd name="T2" fmla="*/ 0 w 3"/>
              <a:gd name="T3" fmla="*/ 2 h 6"/>
              <a:gd name="T4" fmla="*/ 2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0" y="2"/>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67" name="Freeform 43"/>
          <p:cNvSpPr>
            <a:spLocks/>
          </p:cNvSpPr>
          <p:nvPr/>
        </p:nvSpPr>
        <p:spPr bwMode="auto">
          <a:xfrm>
            <a:off x="9936481" y="2529840"/>
            <a:ext cx="3810" cy="5716"/>
          </a:xfrm>
          <a:custGeom>
            <a:avLst/>
            <a:gdLst>
              <a:gd name="T0" fmla="*/ 0 w 5"/>
              <a:gd name="T1" fmla="*/ 6 h 6"/>
              <a:gd name="T2" fmla="*/ 5 w 5"/>
              <a:gd name="T3" fmla="*/ 1 h 6"/>
              <a:gd name="T4" fmla="*/ 5 w 5"/>
              <a:gd name="T5" fmla="*/ 0 h 6"/>
              <a:gd name="T6" fmla="*/ 0 w 5"/>
              <a:gd name="T7" fmla="*/ 6 h 6"/>
            </a:gdLst>
            <a:ahLst/>
            <a:cxnLst>
              <a:cxn ang="0">
                <a:pos x="T0" y="T1"/>
              </a:cxn>
              <a:cxn ang="0">
                <a:pos x="T2" y="T3"/>
              </a:cxn>
              <a:cxn ang="0">
                <a:pos x="T4" y="T5"/>
              </a:cxn>
              <a:cxn ang="0">
                <a:pos x="T6" y="T7"/>
              </a:cxn>
            </a:cxnLst>
            <a:rect l="0" t="0" r="r" b="b"/>
            <a:pathLst>
              <a:path w="5" h="6">
                <a:moveTo>
                  <a:pt x="0" y="6"/>
                </a:moveTo>
                <a:lnTo>
                  <a:pt x="5" y="1"/>
                </a:ln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68" name="Freeform 44"/>
          <p:cNvSpPr>
            <a:spLocks/>
          </p:cNvSpPr>
          <p:nvPr/>
        </p:nvSpPr>
        <p:spPr bwMode="auto">
          <a:xfrm>
            <a:off x="9892666" y="2684146"/>
            <a:ext cx="5714" cy="1904"/>
          </a:xfrm>
          <a:custGeom>
            <a:avLst/>
            <a:gdLst>
              <a:gd name="T0" fmla="*/ 6 w 6"/>
              <a:gd name="T1" fmla="*/ 3 h 3"/>
              <a:gd name="T2" fmla="*/ 1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1" y="0"/>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69" name="Freeform 45"/>
          <p:cNvSpPr>
            <a:spLocks/>
          </p:cNvSpPr>
          <p:nvPr/>
        </p:nvSpPr>
        <p:spPr bwMode="auto">
          <a:xfrm>
            <a:off x="11127106" y="3423286"/>
            <a:ext cx="3810" cy="3810"/>
          </a:xfrm>
          <a:custGeom>
            <a:avLst/>
            <a:gdLst>
              <a:gd name="T0" fmla="*/ 4 w 4"/>
              <a:gd name="T1" fmla="*/ 0 h 5"/>
              <a:gd name="T2" fmla="*/ 0 w 4"/>
              <a:gd name="T3" fmla="*/ 5 h 5"/>
              <a:gd name="T4" fmla="*/ 0 w 4"/>
              <a:gd name="T5" fmla="*/ 3 h 5"/>
              <a:gd name="T6" fmla="*/ 4 w 4"/>
              <a:gd name="T7" fmla="*/ 0 h 5"/>
            </a:gdLst>
            <a:ahLst/>
            <a:cxnLst>
              <a:cxn ang="0">
                <a:pos x="T0" y="T1"/>
              </a:cxn>
              <a:cxn ang="0">
                <a:pos x="T2" y="T3"/>
              </a:cxn>
              <a:cxn ang="0">
                <a:pos x="T4" y="T5"/>
              </a:cxn>
              <a:cxn ang="0">
                <a:pos x="T6" y="T7"/>
              </a:cxn>
            </a:cxnLst>
            <a:rect l="0" t="0" r="r" b="b"/>
            <a:pathLst>
              <a:path w="4" h="5">
                <a:moveTo>
                  <a:pt x="4" y="0"/>
                </a:moveTo>
                <a:lnTo>
                  <a:pt x="0" y="5"/>
                </a:lnTo>
                <a:lnTo>
                  <a:pt x="0"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70" name="Freeform 46"/>
          <p:cNvSpPr>
            <a:spLocks/>
          </p:cNvSpPr>
          <p:nvPr/>
        </p:nvSpPr>
        <p:spPr bwMode="auto">
          <a:xfrm>
            <a:off x="10046970" y="3074670"/>
            <a:ext cx="1906" cy="7620"/>
          </a:xfrm>
          <a:custGeom>
            <a:avLst/>
            <a:gdLst>
              <a:gd name="T0" fmla="*/ 2 w 2"/>
              <a:gd name="T1" fmla="*/ 0 h 8"/>
              <a:gd name="T2" fmla="*/ 0 w 2"/>
              <a:gd name="T3" fmla="*/ 6 h 8"/>
              <a:gd name="T4" fmla="*/ 0 w 2"/>
              <a:gd name="T5" fmla="*/ 8 h 8"/>
              <a:gd name="T6" fmla="*/ 2 w 2"/>
              <a:gd name="T7" fmla="*/ 0 h 8"/>
            </a:gdLst>
            <a:ahLst/>
            <a:cxnLst>
              <a:cxn ang="0">
                <a:pos x="T0" y="T1"/>
              </a:cxn>
              <a:cxn ang="0">
                <a:pos x="T2" y="T3"/>
              </a:cxn>
              <a:cxn ang="0">
                <a:pos x="T4" y="T5"/>
              </a:cxn>
              <a:cxn ang="0">
                <a:pos x="T6" y="T7"/>
              </a:cxn>
            </a:cxnLst>
            <a:rect l="0" t="0" r="r" b="b"/>
            <a:pathLst>
              <a:path w="2" h="8">
                <a:moveTo>
                  <a:pt x="2" y="0"/>
                </a:moveTo>
                <a:lnTo>
                  <a:pt x="0" y="6"/>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71" name="Rectangle 47"/>
          <p:cNvSpPr>
            <a:spLocks noChangeArrowheads="1"/>
          </p:cNvSpPr>
          <p:nvPr/>
        </p:nvSpPr>
        <p:spPr bwMode="auto">
          <a:xfrm>
            <a:off x="9928860" y="3270886"/>
            <a:ext cx="1906"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72" name="Rectangle 48"/>
          <p:cNvSpPr>
            <a:spLocks noChangeArrowheads="1"/>
          </p:cNvSpPr>
          <p:nvPr/>
        </p:nvSpPr>
        <p:spPr bwMode="auto">
          <a:xfrm>
            <a:off x="9923146" y="3270886"/>
            <a:ext cx="7620"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73" name="Rectangle 49"/>
          <p:cNvSpPr>
            <a:spLocks noChangeArrowheads="1"/>
          </p:cNvSpPr>
          <p:nvPr/>
        </p:nvSpPr>
        <p:spPr bwMode="auto">
          <a:xfrm>
            <a:off x="10067926" y="4377690"/>
            <a:ext cx="7620" cy="95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074" name="Freeform 50"/>
          <p:cNvSpPr>
            <a:spLocks/>
          </p:cNvSpPr>
          <p:nvPr/>
        </p:nvSpPr>
        <p:spPr bwMode="auto">
          <a:xfrm>
            <a:off x="10104120" y="4509136"/>
            <a:ext cx="7620" cy="7620"/>
          </a:xfrm>
          <a:custGeom>
            <a:avLst/>
            <a:gdLst>
              <a:gd name="T0" fmla="*/ 0 w 9"/>
              <a:gd name="T1" fmla="*/ 0 h 7"/>
              <a:gd name="T2" fmla="*/ 9 w 9"/>
              <a:gd name="T3" fmla="*/ 6 h 7"/>
              <a:gd name="T4" fmla="*/ 8 w 9"/>
              <a:gd name="T5" fmla="*/ 7 h 7"/>
              <a:gd name="T6" fmla="*/ 0 w 9"/>
              <a:gd name="T7" fmla="*/ 0 h 7"/>
            </a:gdLst>
            <a:ahLst/>
            <a:cxnLst>
              <a:cxn ang="0">
                <a:pos x="T0" y="T1"/>
              </a:cxn>
              <a:cxn ang="0">
                <a:pos x="T2" y="T3"/>
              </a:cxn>
              <a:cxn ang="0">
                <a:pos x="T4" y="T5"/>
              </a:cxn>
              <a:cxn ang="0">
                <a:pos x="T6" y="T7"/>
              </a:cxn>
            </a:cxnLst>
            <a:rect l="0" t="0" r="r" b="b"/>
            <a:pathLst>
              <a:path w="9" h="7">
                <a:moveTo>
                  <a:pt x="0" y="0"/>
                </a:moveTo>
                <a:lnTo>
                  <a:pt x="9" y="6"/>
                </a:lnTo>
                <a:lnTo>
                  <a:pt x="8"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75" name="Oval 51"/>
          <p:cNvSpPr>
            <a:spLocks noChangeArrowheads="1"/>
          </p:cNvSpPr>
          <p:nvPr/>
        </p:nvSpPr>
        <p:spPr bwMode="auto">
          <a:xfrm>
            <a:off x="10443210" y="450342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76" name="Oval 52"/>
          <p:cNvSpPr>
            <a:spLocks noChangeArrowheads="1"/>
          </p:cNvSpPr>
          <p:nvPr/>
        </p:nvSpPr>
        <p:spPr bwMode="auto">
          <a:xfrm>
            <a:off x="9593580" y="459486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77" name="Freeform 53"/>
          <p:cNvSpPr>
            <a:spLocks/>
          </p:cNvSpPr>
          <p:nvPr/>
        </p:nvSpPr>
        <p:spPr bwMode="auto">
          <a:xfrm>
            <a:off x="9477376" y="4375786"/>
            <a:ext cx="5714" cy="1904"/>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78" name="Oval 54"/>
          <p:cNvSpPr>
            <a:spLocks noChangeArrowheads="1"/>
          </p:cNvSpPr>
          <p:nvPr/>
        </p:nvSpPr>
        <p:spPr bwMode="auto">
          <a:xfrm>
            <a:off x="9566910" y="456057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79" name="Freeform 55"/>
          <p:cNvSpPr>
            <a:spLocks/>
          </p:cNvSpPr>
          <p:nvPr/>
        </p:nvSpPr>
        <p:spPr bwMode="auto">
          <a:xfrm>
            <a:off x="10062211" y="3341370"/>
            <a:ext cx="3810" cy="9526"/>
          </a:xfrm>
          <a:custGeom>
            <a:avLst/>
            <a:gdLst>
              <a:gd name="T0" fmla="*/ 5 w 5"/>
              <a:gd name="T1" fmla="*/ 0 h 9"/>
              <a:gd name="T2" fmla="*/ 2 w 5"/>
              <a:gd name="T3" fmla="*/ 9 h 9"/>
              <a:gd name="T4" fmla="*/ 0 w 5"/>
              <a:gd name="T5" fmla="*/ 9 h 9"/>
              <a:gd name="T6" fmla="*/ 5 w 5"/>
              <a:gd name="T7" fmla="*/ 0 h 9"/>
            </a:gdLst>
            <a:ahLst/>
            <a:cxnLst>
              <a:cxn ang="0">
                <a:pos x="T0" y="T1"/>
              </a:cxn>
              <a:cxn ang="0">
                <a:pos x="T2" y="T3"/>
              </a:cxn>
              <a:cxn ang="0">
                <a:pos x="T4" y="T5"/>
              </a:cxn>
              <a:cxn ang="0">
                <a:pos x="T6" y="T7"/>
              </a:cxn>
            </a:cxnLst>
            <a:rect l="0" t="0" r="r" b="b"/>
            <a:pathLst>
              <a:path w="5" h="9">
                <a:moveTo>
                  <a:pt x="5" y="0"/>
                </a:moveTo>
                <a:lnTo>
                  <a:pt x="2" y="9"/>
                </a:lnTo>
                <a:lnTo>
                  <a:pt x="0"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80" name="Freeform 56"/>
          <p:cNvSpPr>
            <a:spLocks/>
          </p:cNvSpPr>
          <p:nvPr/>
        </p:nvSpPr>
        <p:spPr bwMode="auto">
          <a:xfrm>
            <a:off x="10460356" y="4095750"/>
            <a:ext cx="7620" cy="7620"/>
          </a:xfrm>
          <a:custGeom>
            <a:avLst/>
            <a:gdLst>
              <a:gd name="T0" fmla="*/ 0 w 9"/>
              <a:gd name="T1" fmla="*/ 0 h 7"/>
              <a:gd name="T2" fmla="*/ 9 w 9"/>
              <a:gd name="T3" fmla="*/ 6 h 7"/>
              <a:gd name="T4" fmla="*/ 8 w 9"/>
              <a:gd name="T5" fmla="*/ 7 h 7"/>
              <a:gd name="T6" fmla="*/ 0 w 9"/>
              <a:gd name="T7" fmla="*/ 0 h 7"/>
            </a:gdLst>
            <a:ahLst/>
            <a:cxnLst>
              <a:cxn ang="0">
                <a:pos x="T0" y="T1"/>
              </a:cxn>
              <a:cxn ang="0">
                <a:pos x="T2" y="T3"/>
              </a:cxn>
              <a:cxn ang="0">
                <a:pos x="T4" y="T5"/>
              </a:cxn>
              <a:cxn ang="0">
                <a:pos x="T6" y="T7"/>
              </a:cxn>
            </a:cxnLst>
            <a:rect l="0" t="0" r="r" b="b"/>
            <a:pathLst>
              <a:path w="9" h="7">
                <a:moveTo>
                  <a:pt x="0" y="0"/>
                </a:moveTo>
                <a:lnTo>
                  <a:pt x="9" y="6"/>
                </a:lnTo>
                <a:lnTo>
                  <a:pt x="8"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81" name="Freeform 57"/>
          <p:cNvSpPr>
            <a:spLocks/>
          </p:cNvSpPr>
          <p:nvPr/>
        </p:nvSpPr>
        <p:spPr bwMode="auto">
          <a:xfrm>
            <a:off x="10052686" y="4457700"/>
            <a:ext cx="9524" cy="7620"/>
          </a:xfrm>
          <a:custGeom>
            <a:avLst/>
            <a:gdLst>
              <a:gd name="T0" fmla="*/ 0 w 9"/>
              <a:gd name="T1" fmla="*/ 0 h 8"/>
              <a:gd name="T2" fmla="*/ 9 w 9"/>
              <a:gd name="T3" fmla="*/ 6 h 8"/>
              <a:gd name="T4" fmla="*/ 8 w 9"/>
              <a:gd name="T5" fmla="*/ 8 h 8"/>
              <a:gd name="T6" fmla="*/ 0 w 9"/>
              <a:gd name="T7" fmla="*/ 0 h 8"/>
            </a:gdLst>
            <a:ahLst/>
            <a:cxnLst>
              <a:cxn ang="0">
                <a:pos x="T0" y="T1"/>
              </a:cxn>
              <a:cxn ang="0">
                <a:pos x="T2" y="T3"/>
              </a:cxn>
              <a:cxn ang="0">
                <a:pos x="T4" y="T5"/>
              </a:cxn>
              <a:cxn ang="0">
                <a:pos x="T6" y="T7"/>
              </a:cxn>
            </a:cxnLst>
            <a:rect l="0" t="0" r="r" b="b"/>
            <a:pathLst>
              <a:path w="9" h="8">
                <a:moveTo>
                  <a:pt x="0" y="0"/>
                </a:moveTo>
                <a:lnTo>
                  <a:pt x="9" y="6"/>
                </a:lnTo>
                <a:lnTo>
                  <a:pt x="8"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82" name="Freeform 58"/>
          <p:cNvSpPr>
            <a:spLocks/>
          </p:cNvSpPr>
          <p:nvPr/>
        </p:nvSpPr>
        <p:spPr bwMode="auto">
          <a:xfrm>
            <a:off x="10479406" y="4160520"/>
            <a:ext cx="9524" cy="5716"/>
          </a:xfrm>
          <a:custGeom>
            <a:avLst/>
            <a:gdLst>
              <a:gd name="T0" fmla="*/ 0 w 9"/>
              <a:gd name="T1" fmla="*/ 0 h 8"/>
              <a:gd name="T2" fmla="*/ 7 w 9"/>
              <a:gd name="T3" fmla="*/ 8 h 8"/>
              <a:gd name="T4" fmla="*/ 9 w 9"/>
              <a:gd name="T5" fmla="*/ 6 h 8"/>
              <a:gd name="T6" fmla="*/ 0 w 9"/>
              <a:gd name="T7" fmla="*/ 0 h 8"/>
            </a:gdLst>
            <a:ahLst/>
            <a:cxnLst>
              <a:cxn ang="0">
                <a:pos x="T0" y="T1"/>
              </a:cxn>
              <a:cxn ang="0">
                <a:pos x="T2" y="T3"/>
              </a:cxn>
              <a:cxn ang="0">
                <a:pos x="T4" y="T5"/>
              </a:cxn>
              <a:cxn ang="0">
                <a:pos x="T6" y="T7"/>
              </a:cxn>
            </a:cxnLst>
            <a:rect l="0" t="0" r="r" b="b"/>
            <a:pathLst>
              <a:path w="9" h="8">
                <a:moveTo>
                  <a:pt x="0" y="0"/>
                </a:moveTo>
                <a:lnTo>
                  <a:pt x="7" y="8"/>
                </a:ln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nvGrpSpPr>
          <p:cNvPr id="385083" name="Group 59"/>
          <p:cNvGrpSpPr>
            <a:grpSpLocks/>
          </p:cNvGrpSpPr>
          <p:nvPr/>
        </p:nvGrpSpPr>
        <p:grpSpPr bwMode="auto">
          <a:xfrm>
            <a:off x="9418320" y="1097280"/>
            <a:ext cx="2832736" cy="3404236"/>
            <a:chOff x="1982" y="1023"/>
            <a:chExt cx="972" cy="1425"/>
          </a:xfrm>
        </p:grpSpPr>
        <p:grpSp>
          <p:nvGrpSpPr>
            <p:cNvPr id="385084" name="Group 60"/>
            <p:cNvGrpSpPr>
              <a:grpSpLocks/>
            </p:cNvGrpSpPr>
            <p:nvPr/>
          </p:nvGrpSpPr>
          <p:grpSpPr bwMode="auto">
            <a:xfrm>
              <a:off x="1983" y="1023"/>
              <a:ext cx="971" cy="1425"/>
              <a:chOff x="1983" y="1023"/>
              <a:chExt cx="971" cy="1425"/>
            </a:xfrm>
          </p:grpSpPr>
          <p:sp>
            <p:nvSpPr>
              <p:cNvPr id="385085" name="Freeform 61"/>
              <p:cNvSpPr>
                <a:spLocks/>
              </p:cNvSpPr>
              <p:nvPr/>
            </p:nvSpPr>
            <p:spPr bwMode="auto">
              <a:xfrm>
                <a:off x="2096" y="1277"/>
                <a:ext cx="166" cy="306"/>
              </a:xfrm>
              <a:custGeom>
                <a:avLst/>
                <a:gdLst>
                  <a:gd name="T0" fmla="*/ 295 w 331"/>
                  <a:gd name="T1" fmla="*/ 17 h 611"/>
                  <a:gd name="T2" fmla="*/ 258 w 331"/>
                  <a:gd name="T3" fmla="*/ 9 h 611"/>
                  <a:gd name="T4" fmla="*/ 222 w 331"/>
                  <a:gd name="T5" fmla="*/ 3 h 611"/>
                  <a:gd name="T6" fmla="*/ 185 w 331"/>
                  <a:gd name="T7" fmla="*/ 0 h 611"/>
                  <a:gd name="T8" fmla="*/ 148 w 331"/>
                  <a:gd name="T9" fmla="*/ 2 h 611"/>
                  <a:gd name="T10" fmla="*/ 91 w 331"/>
                  <a:gd name="T11" fmla="*/ 8 h 611"/>
                  <a:gd name="T12" fmla="*/ 51 w 331"/>
                  <a:gd name="T13" fmla="*/ 16 h 611"/>
                  <a:gd name="T14" fmla="*/ 26 w 331"/>
                  <a:gd name="T15" fmla="*/ 25 h 611"/>
                  <a:gd name="T16" fmla="*/ 15 w 331"/>
                  <a:gd name="T17" fmla="*/ 33 h 611"/>
                  <a:gd name="T18" fmla="*/ 9 w 331"/>
                  <a:gd name="T19" fmla="*/ 43 h 611"/>
                  <a:gd name="T20" fmla="*/ 6 w 331"/>
                  <a:gd name="T21" fmla="*/ 77 h 611"/>
                  <a:gd name="T22" fmla="*/ 6 w 331"/>
                  <a:gd name="T23" fmla="*/ 159 h 611"/>
                  <a:gd name="T24" fmla="*/ 4 w 331"/>
                  <a:gd name="T25" fmla="*/ 306 h 611"/>
                  <a:gd name="T26" fmla="*/ 1 w 331"/>
                  <a:gd name="T27" fmla="*/ 386 h 611"/>
                  <a:gd name="T28" fmla="*/ 0 w 331"/>
                  <a:gd name="T29" fmla="*/ 451 h 611"/>
                  <a:gd name="T30" fmla="*/ 1 w 331"/>
                  <a:gd name="T31" fmla="*/ 542 h 611"/>
                  <a:gd name="T32" fmla="*/ 1 w 331"/>
                  <a:gd name="T33" fmla="*/ 611 h 611"/>
                  <a:gd name="T34" fmla="*/ 21 w 331"/>
                  <a:gd name="T35" fmla="*/ 553 h 611"/>
                  <a:gd name="T36" fmla="*/ 35 w 331"/>
                  <a:gd name="T37" fmla="*/ 526 h 611"/>
                  <a:gd name="T38" fmla="*/ 52 w 331"/>
                  <a:gd name="T39" fmla="*/ 503 h 611"/>
                  <a:gd name="T40" fmla="*/ 71 w 331"/>
                  <a:gd name="T41" fmla="*/ 483 h 611"/>
                  <a:gd name="T42" fmla="*/ 94 w 331"/>
                  <a:gd name="T43" fmla="*/ 468 h 611"/>
                  <a:gd name="T44" fmla="*/ 114 w 331"/>
                  <a:gd name="T45" fmla="*/ 460 h 611"/>
                  <a:gd name="T46" fmla="*/ 130 w 331"/>
                  <a:gd name="T47" fmla="*/ 457 h 611"/>
                  <a:gd name="T48" fmla="*/ 153 w 331"/>
                  <a:gd name="T49" fmla="*/ 455 h 611"/>
                  <a:gd name="T50" fmla="*/ 165 w 331"/>
                  <a:gd name="T51" fmla="*/ 457 h 611"/>
                  <a:gd name="T52" fmla="*/ 187 w 331"/>
                  <a:gd name="T53" fmla="*/ 468 h 611"/>
                  <a:gd name="T54" fmla="*/ 196 w 331"/>
                  <a:gd name="T55" fmla="*/ 475 h 611"/>
                  <a:gd name="T56" fmla="*/ 224 w 331"/>
                  <a:gd name="T57" fmla="*/ 503 h 611"/>
                  <a:gd name="T58" fmla="*/ 236 w 331"/>
                  <a:gd name="T59" fmla="*/ 485 h 611"/>
                  <a:gd name="T60" fmla="*/ 240 w 331"/>
                  <a:gd name="T61" fmla="*/ 466 h 611"/>
                  <a:gd name="T62" fmla="*/ 246 w 331"/>
                  <a:gd name="T63" fmla="*/ 451 h 611"/>
                  <a:gd name="T64" fmla="*/ 253 w 331"/>
                  <a:gd name="T65" fmla="*/ 421 h 611"/>
                  <a:gd name="T66" fmla="*/ 260 w 331"/>
                  <a:gd name="T67" fmla="*/ 384 h 611"/>
                  <a:gd name="T68" fmla="*/ 270 w 331"/>
                  <a:gd name="T69" fmla="*/ 307 h 611"/>
                  <a:gd name="T70" fmla="*/ 275 w 331"/>
                  <a:gd name="T71" fmla="*/ 296 h 611"/>
                  <a:gd name="T72" fmla="*/ 277 w 331"/>
                  <a:gd name="T73" fmla="*/ 292 h 611"/>
                  <a:gd name="T74" fmla="*/ 283 w 331"/>
                  <a:gd name="T75" fmla="*/ 235 h 611"/>
                  <a:gd name="T76" fmla="*/ 292 w 331"/>
                  <a:gd name="T77" fmla="*/ 158 h 611"/>
                  <a:gd name="T78" fmla="*/ 303 w 331"/>
                  <a:gd name="T79" fmla="*/ 107 h 611"/>
                  <a:gd name="T80" fmla="*/ 311 w 331"/>
                  <a:gd name="T81" fmla="*/ 82 h 611"/>
                  <a:gd name="T82" fmla="*/ 323 w 331"/>
                  <a:gd name="T83" fmla="*/ 6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611">
                    <a:moveTo>
                      <a:pt x="331" y="29"/>
                    </a:moveTo>
                    <a:lnTo>
                      <a:pt x="295" y="17"/>
                    </a:lnTo>
                    <a:lnTo>
                      <a:pt x="277" y="12"/>
                    </a:lnTo>
                    <a:lnTo>
                      <a:pt x="258" y="9"/>
                    </a:lnTo>
                    <a:lnTo>
                      <a:pt x="241" y="6"/>
                    </a:lnTo>
                    <a:lnTo>
                      <a:pt x="222" y="3"/>
                    </a:lnTo>
                    <a:lnTo>
                      <a:pt x="204" y="2"/>
                    </a:lnTo>
                    <a:lnTo>
                      <a:pt x="185" y="0"/>
                    </a:lnTo>
                    <a:lnTo>
                      <a:pt x="167" y="0"/>
                    </a:lnTo>
                    <a:lnTo>
                      <a:pt x="148" y="2"/>
                    </a:lnTo>
                    <a:lnTo>
                      <a:pt x="110" y="5"/>
                    </a:lnTo>
                    <a:lnTo>
                      <a:pt x="91" y="8"/>
                    </a:lnTo>
                    <a:lnTo>
                      <a:pt x="71" y="12"/>
                    </a:lnTo>
                    <a:lnTo>
                      <a:pt x="51" y="16"/>
                    </a:lnTo>
                    <a:lnTo>
                      <a:pt x="32" y="22"/>
                    </a:lnTo>
                    <a:lnTo>
                      <a:pt x="26" y="25"/>
                    </a:lnTo>
                    <a:lnTo>
                      <a:pt x="20" y="28"/>
                    </a:lnTo>
                    <a:lnTo>
                      <a:pt x="15" y="33"/>
                    </a:lnTo>
                    <a:lnTo>
                      <a:pt x="10" y="39"/>
                    </a:lnTo>
                    <a:lnTo>
                      <a:pt x="9" y="43"/>
                    </a:lnTo>
                    <a:lnTo>
                      <a:pt x="7" y="51"/>
                    </a:lnTo>
                    <a:lnTo>
                      <a:pt x="6" y="77"/>
                    </a:lnTo>
                    <a:lnTo>
                      <a:pt x="6" y="114"/>
                    </a:lnTo>
                    <a:lnTo>
                      <a:pt x="6" y="159"/>
                    </a:lnTo>
                    <a:lnTo>
                      <a:pt x="4" y="258"/>
                    </a:lnTo>
                    <a:lnTo>
                      <a:pt x="4" y="306"/>
                    </a:lnTo>
                    <a:lnTo>
                      <a:pt x="3" y="350"/>
                    </a:lnTo>
                    <a:lnTo>
                      <a:pt x="1" y="386"/>
                    </a:lnTo>
                    <a:lnTo>
                      <a:pt x="0" y="420"/>
                    </a:lnTo>
                    <a:lnTo>
                      <a:pt x="0" y="451"/>
                    </a:lnTo>
                    <a:lnTo>
                      <a:pt x="0" y="482"/>
                    </a:lnTo>
                    <a:lnTo>
                      <a:pt x="1" y="542"/>
                    </a:lnTo>
                    <a:lnTo>
                      <a:pt x="1" y="576"/>
                    </a:lnTo>
                    <a:lnTo>
                      <a:pt x="1" y="611"/>
                    </a:lnTo>
                    <a:lnTo>
                      <a:pt x="10" y="580"/>
                    </a:lnTo>
                    <a:lnTo>
                      <a:pt x="21" y="553"/>
                    </a:lnTo>
                    <a:lnTo>
                      <a:pt x="27" y="539"/>
                    </a:lnTo>
                    <a:lnTo>
                      <a:pt x="35" y="526"/>
                    </a:lnTo>
                    <a:lnTo>
                      <a:pt x="43" y="514"/>
                    </a:lnTo>
                    <a:lnTo>
                      <a:pt x="52" y="503"/>
                    </a:lnTo>
                    <a:lnTo>
                      <a:pt x="62" y="492"/>
                    </a:lnTo>
                    <a:lnTo>
                      <a:pt x="71" y="483"/>
                    </a:lnTo>
                    <a:lnTo>
                      <a:pt x="82" y="475"/>
                    </a:lnTo>
                    <a:lnTo>
                      <a:pt x="94" y="468"/>
                    </a:lnTo>
                    <a:lnTo>
                      <a:pt x="108" y="463"/>
                    </a:lnTo>
                    <a:lnTo>
                      <a:pt x="114" y="460"/>
                    </a:lnTo>
                    <a:lnTo>
                      <a:pt x="122" y="459"/>
                    </a:lnTo>
                    <a:lnTo>
                      <a:pt x="130" y="457"/>
                    </a:lnTo>
                    <a:lnTo>
                      <a:pt x="137" y="457"/>
                    </a:lnTo>
                    <a:lnTo>
                      <a:pt x="153" y="455"/>
                    </a:lnTo>
                    <a:lnTo>
                      <a:pt x="159" y="455"/>
                    </a:lnTo>
                    <a:lnTo>
                      <a:pt x="165" y="457"/>
                    </a:lnTo>
                    <a:lnTo>
                      <a:pt x="176" y="462"/>
                    </a:lnTo>
                    <a:lnTo>
                      <a:pt x="187" y="468"/>
                    </a:lnTo>
                    <a:lnTo>
                      <a:pt x="192" y="472"/>
                    </a:lnTo>
                    <a:lnTo>
                      <a:pt x="196" y="475"/>
                    </a:lnTo>
                    <a:lnTo>
                      <a:pt x="215" y="494"/>
                    </a:lnTo>
                    <a:lnTo>
                      <a:pt x="224" y="503"/>
                    </a:lnTo>
                    <a:lnTo>
                      <a:pt x="235" y="511"/>
                    </a:lnTo>
                    <a:lnTo>
                      <a:pt x="236" y="485"/>
                    </a:lnTo>
                    <a:lnTo>
                      <a:pt x="238" y="472"/>
                    </a:lnTo>
                    <a:lnTo>
                      <a:pt x="240" y="466"/>
                    </a:lnTo>
                    <a:lnTo>
                      <a:pt x="243" y="460"/>
                    </a:lnTo>
                    <a:lnTo>
                      <a:pt x="246" y="451"/>
                    </a:lnTo>
                    <a:lnTo>
                      <a:pt x="249" y="442"/>
                    </a:lnTo>
                    <a:lnTo>
                      <a:pt x="253" y="421"/>
                    </a:lnTo>
                    <a:lnTo>
                      <a:pt x="257" y="403"/>
                    </a:lnTo>
                    <a:lnTo>
                      <a:pt x="260" y="384"/>
                    </a:lnTo>
                    <a:lnTo>
                      <a:pt x="264" y="346"/>
                    </a:lnTo>
                    <a:lnTo>
                      <a:pt x="270" y="307"/>
                    </a:lnTo>
                    <a:lnTo>
                      <a:pt x="272" y="301"/>
                    </a:lnTo>
                    <a:lnTo>
                      <a:pt x="275" y="296"/>
                    </a:lnTo>
                    <a:lnTo>
                      <a:pt x="275" y="295"/>
                    </a:lnTo>
                    <a:lnTo>
                      <a:pt x="277" y="292"/>
                    </a:lnTo>
                    <a:lnTo>
                      <a:pt x="278" y="287"/>
                    </a:lnTo>
                    <a:lnTo>
                      <a:pt x="283" y="235"/>
                    </a:lnTo>
                    <a:lnTo>
                      <a:pt x="288" y="182"/>
                    </a:lnTo>
                    <a:lnTo>
                      <a:pt x="292" y="158"/>
                    </a:lnTo>
                    <a:lnTo>
                      <a:pt x="297" y="131"/>
                    </a:lnTo>
                    <a:lnTo>
                      <a:pt x="303" y="107"/>
                    </a:lnTo>
                    <a:lnTo>
                      <a:pt x="306" y="94"/>
                    </a:lnTo>
                    <a:lnTo>
                      <a:pt x="311" y="82"/>
                    </a:lnTo>
                    <a:lnTo>
                      <a:pt x="315" y="73"/>
                    </a:lnTo>
                    <a:lnTo>
                      <a:pt x="323" y="60"/>
                    </a:lnTo>
                    <a:lnTo>
                      <a:pt x="331" y="2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86" name="Freeform 62"/>
              <p:cNvSpPr>
                <a:spLocks/>
              </p:cNvSpPr>
              <p:nvPr/>
            </p:nvSpPr>
            <p:spPr bwMode="auto">
              <a:xfrm>
                <a:off x="2112" y="1276"/>
                <a:ext cx="151" cy="17"/>
              </a:xfrm>
              <a:custGeom>
                <a:avLst/>
                <a:gdLst>
                  <a:gd name="T0" fmla="*/ 298 w 301"/>
                  <a:gd name="T1" fmla="*/ 36 h 36"/>
                  <a:gd name="T2" fmla="*/ 263 w 301"/>
                  <a:gd name="T3" fmla="*/ 23 h 36"/>
                  <a:gd name="T4" fmla="*/ 244 w 301"/>
                  <a:gd name="T5" fmla="*/ 19 h 36"/>
                  <a:gd name="T6" fmla="*/ 227 w 301"/>
                  <a:gd name="T7" fmla="*/ 15 h 36"/>
                  <a:gd name="T8" fmla="*/ 209 w 301"/>
                  <a:gd name="T9" fmla="*/ 12 h 36"/>
                  <a:gd name="T10" fmla="*/ 191 w 301"/>
                  <a:gd name="T11" fmla="*/ 9 h 36"/>
                  <a:gd name="T12" fmla="*/ 173 w 301"/>
                  <a:gd name="T13" fmla="*/ 8 h 36"/>
                  <a:gd name="T14" fmla="*/ 154 w 301"/>
                  <a:gd name="T15" fmla="*/ 8 h 36"/>
                  <a:gd name="T16" fmla="*/ 136 w 301"/>
                  <a:gd name="T17" fmla="*/ 8 h 36"/>
                  <a:gd name="T18" fmla="*/ 117 w 301"/>
                  <a:gd name="T19" fmla="*/ 8 h 36"/>
                  <a:gd name="T20" fmla="*/ 79 w 301"/>
                  <a:gd name="T21" fmla="*/ 11 h 36"/>
                  <a:gd name="T22" fmla="*/ 60 w 301"/>
                  <a:gd name="T23" fmla="*/ 14 h 36"/>
                  <a:gd name="T24" fmla="*/ 41 w 301"/>
                  <a:gd name="T25" fmla="*/ 19 h 36"/>
                  <a:gd name="T26" fmla="*/ 21 w 301"/>
                  <a:gd name="T27" fmla="*/ 23 h 36"/>
                  <a:gd name="T28" fmla="*/ 1 w 301"/>
                  <a:gd name="T29" fmla="*/ 28 h 36"/>
                  <a:gd name="T30" fmla="*/ 0 w 301"/>
                  <a:gd name="T31" fmla="*/ 22 h 36"/>
                  <a:gd name="T32" fmla="*/ 20 w 301"/>
                  <a:gd name="T33" fmla="*/ 15 h 36"/>
                  <a:gd name="T34" fmla="*/ 38 w 301"/>
                  <a:gd name="T35" fmla="*/ 12 h 36"/>
                  <a:gd name="T36" fmla="*/ 58 w 301"/>
                  <a:gd name="T37" fmla="*/ 8 h 36"/>
                  <a:gd name="T38" fmla="*/ 79 w 301"/>
                  <a:gd name="T39" fmla="*/ 5 h 36"/>
                  <a:gd name="T40" fmla="*/ 116 w 301"/>
                  <a:gd name="T41" fmla="*/ 2 h 36"/>
                  <a:gd name="T42" fmla="*/ 136 w 301"/>
                  <a:gd name="T43" fmla="*/ 0 h 36"/>
                  <a:gd name="T44" fmla="*/ 154 w 301"/>
                  <a:gd name="T45" fmla="*/ 0 h 36"/>
                  <a:gd name="T46" fmla="*/ 173 w 301"/>
                  <a:gd name="T47" fmla="*/ 2 h 36"/>
                  <a:gd name="T48" fmla="*/ 191 w 301"/>
                  <a:gd name="T49" fmla="*/ 3 h 36"/>
                  <a:gd name="T50" fmla="*/ 210 w 301"/>
                  <a:gd name="T51" fmla="*/ 6 h 36"/>
                  <a:gd name="T52" fmla="*/ 229 w 301"/>
                  <a:gd name="T53" fmla="*/ 9 h 36"/>
                  <a:gd name="T54" fmla="*/ 247 w 301"/>
                  <a:gd name="T55" fmla="*/ 12 h 36"/>
                  <a:gd name="T56" fmla="*/ 266 w 301"/>
                  <a:gd name="T57" fmla="*/ 17 h 36"/>
                  <a:gd name="T58" fmla="*/ 301 w 301"/>
                  <a:gd name="T59" fmla="*/ 29 h 36"/>
                  <a:gd name="T60" fmla="*/ 298 w 301"/>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1" h="36">
                    <a:moveTo>
                      <a:pt x="298" y="36"/>
                    </a:moveTo>
                    <a:lnTo>
                      <a:pt x="263" y="23"/>
                    </a:lnTo>
                    <a:lnTo>
                      <a:pt x="244" y="19"/>
                    </a:lnTo>
                    <a:lnTo>
                      <a:pt x="227" y="15"/>
                    </a:lnTo>
                    <a:lnTo>
                      <a:pt x="209" y="12"/>
                    </a:lnTo>
                    <a:lnTo>
                      <a:pt x="191" y="9"/>
                    </a:lnTo>
                    <a:lnTo>
                      <a:pt x="173" y="8"/>
                    </a:lnTo>
                    <a:lnTo>
                      <a:pt x="154" y="8"/>
                    </a:lnTo>
                    <a:lnTo>
                      <a:pt x="136" y="8"/>
                    </a:lnTo>
                    <a:lnTo>
                      <a:pt x="117" y="8"/>
                    </a:lnTo>
                    <a:lnTo>
                      <a:pt x="79" y="11"/>
                    </a:lnTo>
                    <a:lnTo>
                      <a:pt x="60" y="14"/>
                    </a:lnTo>
                    <a:lnTo>
                      <a:pt x="41" y="19"/>
                    </a:lnTo>
                    <a:lnTo>
                      <a:pt x="21" y="23"/>
                    </a:lnTo>
                    <a:lnTo>
                      <a:pt x="1" y="28"/>
                    </a:lnTo>
                    <a:lnTo>
                      <a:pt x="0" y="22"/>
                    </a:lnTo>
                    <a:lnTo>
                      <a:pt x="20" y="15"/>
                    </a:lnTo>
                    <a:lnTo>
                      <a:pt x="38" y="12"/>
                    </a:lnTo>
                    <a:lnTo>
                      <a:pt x="58" y="8"/>
                    </a:lnTo>
                    <a:lnTo>
                      <a:pt x="79" y="5"/>
                    </a:lnTo>
                    <a:lnTo>
                      <a:pt x="116" y="2"/>
                    </a:lnTo>
                    <a:lnTo>
                      <a:pt x="136" y="0"/>
                    </a:lnTo>
                    <a:lnTo>
                      <a:pt x="154" y="0"/>
                    </a:lnTo>
                    <a:lnTo>
                      <a:pt x="173" y="2"/>
                    </a:lnTo>
                    <a:lnTo>
                      <a:pt x="191" y="3"/>
                    </a:lnTo>
                    <a:lnTo>
                      <a:pt x="210" y="6"/>
                    </a:lnTo>
                    <a:lnTo>
                      <a:pt x="229" y="9"/>
                    </a:lnTo>
                    <a:lnTo>
                      <a:pt x="247" y="12"/>
                    </a:lnTo>
                    <a:lnTo>
                      <a:pt x="266" y="17"/>
                    </a:lnTo>
                    <a:lnTo>
                      <a:pt x="301" y="29"/>
                    </a:lnTo>
                    <a:lnTo>
                      <a:pt x="298"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87" name="Freeform 63"/>
              <p:cNvSpPr>
                <a:spLocks/>
              </p:cNvSpPr>
              <p:nvPr/>
            </p:nvSpPr>
            <p:spPr bwMode="auto">
              <a:xfrm>
                <a:off x="2100" y="1286"/>
                <a:ext cx="13" cy="12"/>
              </a:xfrm>
              <a:custGeom>
                <a:avLst/>
                <a:gdLst>
                  <a:gd name="T0" fmla="*/ 27 w 27"/>
                  <a:gd name="T1" fmla="*/ 6 h 23"/>
                  <a:gd name="T2" fmla="*/ 20 w 27"/>
                  <a:gd name="T3" fmla="*/ 9 h 23"/>
                  <a:gd name="T4" fmla="*/ 16 w 27"/>
                  <a:gd name="T5" fmla="*/ 12 h 23"/>
                  <a:gd name="T6" fmla="*/ 10 w 27"/>
                  <a:gd name="T7" fmla="*/ 17 h 23"/>
                  <a:gd name="T8" fmla="*/ 5 w 27"/>
                  <a:gd name="T9" fmla="*/ 23 h 23"/>
                  <a:gd name="T10" fmla="*/ 0 w 27"/>
                  <a:gd name="T11" fmla="*/ 18 h 23"/>
                  <a:gd name="T12" fmla="*/ 5 w 27"/>
                  <a:gd name="T13" fmla="*/ 12 h 23"/>
                  <a:gd name="T14" fmla="*/ 11 w 27"/>
                  <a:gd name="T15" fmla="*/ 6 h 23"/>
                  <a:gd name="T16" fmla="*/ 17 w 27"/>
                  <a:gd name="T17" fmla="*/ 3 h 23"/>
                  <a:gd name="T18" fmla="*/ 24 w 27"/>
                  <a:gd name="T19" fmla="*/ 0 h 23"/>
                  <a:gd name="T20" fmla="*/ 27 w 27"/>
                  <a:gd name="T21"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3">
                    <a:moveTo>
                      <a:pt x="27" y="6"/>
                    </a:moveTo>
                    <a:lnTo>
                      <a:pt x="20" y="9"/>
                    </a:lnTo>
                    <a:lnTo>
                      <a:pt x="16" y="12"/>
                    </a:lnTo>
                    <a:lnTo>
                      <a:pt x="10" y="17"/>
                    </a:lnTo>
                    <a:lnTo>
                      <a:pt x="5" y="23"/>
                    </a:lnTo>
                    <a:lnTo>
                      <a:pt x="0" y="18"/>
                    </a:lnTo>
                    <a:lnTo>
                      <a:pt x="5" y="12"/>
                    </a:lnTo>
                    <a:lnTo>
                      <a:pt x="11" y="6"/>
                    </a:lnTo>
                    <a:lnTo>
                      <a:pt x="17" y="3"/>
                    </a:lnTo>
                    <a:lnTo>
                      <a:pt x="24" y="0"/>
                    </a:lnTo>
                    <a:lnTo>
                      <a:pt x="2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88" name="Freeform 64"/>
              <p:cNvSpPr>
                <a:spLocks/>
              </p:cNvSpPr>
              <p:nvPr/>
            </p:nvSpPr>
            <p:spPr bwMode="auto">
              <a:xfrm>
                <a:off x="2112" y="1286"/>
                <a:ext cx="1" cy="3"/>
              </a:xfrm>
              <a:custGeom>
                <a:avLst/>
                <a:gdLst>
                  <a:gd name="T0" fmla="*/ 0 w 3"/>
                  <a:gd name="T1" fmla="*/ 0 h 6"/>
                  <a:gd name="T2" fmla="*/ 3 w 3"/>
                  <a:gd name="T3" fmla="*/ 6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1"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89" name="Freeform 65"/>
              <p:cNvSpPr>
                <a:spLocks/>
              </p:cNvSpPr>
              <p:nvPr/>
            </p:nvSpPr>
            <p:spPr bwMode="auto">
              <a:xfrm>
                <a:off x="2096" y="1296"/>
                <a:ext cx="7" cy="156"/>
              </a:xfrm>
              <a:custGeom>
                <a:avLst/>
                <a:gdLst>
                  <a:gd name="T0" fmla="*/ 16 w 16"/>
                  <a:gd name="T1" fmla="*/ 3 h 313"/>
                  <a:gd name="T2" fmla="*/ 14 w 16"/>
                  <a:gd name="T3" fmla="*/ 6 h 313"/>
                  <a:gd name="T4" fmla="*/ 12 w 16"/>
                  <a:gd name="T5" fmla="*/ 14 h 313"/>
                  <a:gd name="T6" fmla="*/ 11 w 16"/>
                  <a:gd name="T7" fmla="*/ 40 h 313"/>
                  <a:gd name="T8" fmla="*/ 11 w 16"/>
                  <a:gd name="T9" fmla="*/ 77 h 313"/>
                  <a:gd name="T10" fmla="*/ 11 w 16"/>
                  <a:gd name="T11" fmla="*/ 122 h 313"/>
                  <a:gd name="T12" fmla="*/ 11 w 16"/>
                  <a:gd name="T13" fmla="*/ 221 h 313"/>
                  <a:gd name="T14" fmla="*/ 9 w 16"/>
                  <a:gd name="T15" fmla="*/ 269 h 313"/>
                  <a:gd name="T16" fmla="*/ 8 w 16"/>
                  <a:gd name="T17" fmla="*/ 313 h 313"/>
                  <a:gd name="T18" fmla="*/ 0 w 16"/>
                  <a:gd name="T19" fmla="*/ 313 h 313"/>
                  <a:gd name="T20" fmla="*/ 3 w 16"/>
                  <a:gd name="T21" fmla="*/ 269 h 313"/>
                  <a:gd name="T22" fmla="*/ 3 w 16"/>
                  <a:gd name="T23" fmla="*/ 221 h 313"/>
                  <a:gd name="T24" fmla="*/ 3 w 16"/>
                  <a:gd name="T25" fmla="*/ 122 h 313"/>
                  <a:gd name="T26" fmla="*/ 3 w 16"/>
                  <a:gd name="T27" fmla="*/ 77 h 313"/>
                  <a:gd name="T28" fmla="*/ 5 w 16"/>
                  <a:gd name="T29" fmla="*/ 40 h 313"/>
                  <a:gd name="T30" fmla="*/ 6 w 16"/>
                  <a:gd name="T31" fmla="*/ 14 h 313"/>
                  <a:gd name="T32" fmla="*/ 6 w 16"/>
                  <a:gd name="T33" fmla="*/ 6 h 313"/>
                  <a:gd name="T34" fmla="*/ 8 w 16"/>
                  <a:gd name="T35" fmla="*/ 0 h 313"/>
                  <a:gd name="T36" fmla="*/ 16 w 16"/>
                  <a:gd name="T37" fmla="*/ 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13">
                    <a:moveTo>
                      <a:pt x="16" y="3"/>
                    </a:moveTo>
                    <a:lnTo>
                      <a:pt x="14" y="6"/>
                    </a:lnTo>
                    <a:lnTo>
                      <a:pt x="12" y="14"/>
                    </a:lnTo>
                    <a:lnTo>
                      <a:pt x="11" y="40"/>
                    </a:lnTo>
                    <a:lnTo>
                      <a:pt x="11" y="77"/>
                    </a:lnTo>
                    <a:lnTo>
                      <a:pt x="11" y="122"/>
                    </a:lnTo>
                    <a:lnTo>
                      <a:pt x="11" y="221"/>
                    </a:lnTo>
                    <a:lnTo>
                      <a:pt x="9" y="269"/>
                    </a:lnTo>
                    <a:lnTo>
                      <a:pt x="8" y="313"/>
                    </a:lnTo>
                    <a:lnTo>
                      <a:pt x="0" y="313"/>
                    </a:lnTo>
                    <a:lnTo>
                      <a:pt x="3" y="269"/>
                    </a:lnTo>
                    <a:lnTo>
                      <a:pt x="3" y="221"/>
                    </a:lnTo>
                    <a:lnTo>
                      <a:pt x="3" y="122"/>
                    </a:lnTo>
                    <a:lnTo>
                      <a:pt x="3" y="77"/>
                    </a:lnTo>
                    <a:lnTo>
                      <a:pt x="5" y="40"/>
                    </a:lnTo>
                    <a:lnTo>
                      <a:pt x="6" y="14"/>
                    </a:lnTo>
                    <a:lnTo>
                      <a:pt x="6" y="6"/>
                    </a:lnTo>
                    <a:lnTo>
                      <a:pt x="8" y="0"/>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0" name="Freeform 66"/>
              <p:cNvSpPr>
                <a:spLocks/>
              </p:cNvSpPr>
              <p:nvPr/>
            </p:nvSpPr>
            <p:spPr bwMode="auto">
              <a:xfrm>
                <a:off x="2099" y="1296"/>
                <a:ext cx="4" cy="2"/>
              </a:xfrm>
              <a:custGeom>
                <a:avLst/>
                <a:gdLst>
                  <a:gd name="T0" fmla="*/ 1 w 8"/>
                  <a:gd name="T1" fmla="*/ 0 h 5"/>
                  <a:gd name="T2" fmla="*/ 0 w 8"/>
                  <a:gd name="T3" fmla="*/ 2 h 5"/>
                  <a:gd name="T4" fmla="*/ 0 w 8"/>
                  <a:gd name="T5" fmla="*/ 0 h 5"/>
                  <a:gd name="T6" fmla="*/ 8 w 8"/>
                  <a:gd name="T7" fmla="*/ 3 h 5"/>
                  <a:gd name="T8" fmla="*/ 6 w 8"/>
                  <a:gd name="T9" fmla="*/ 5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0"/>
                    </a:lnTo>
                    <a:lnTo>
                      <a:pt x="8" y="3"/>
                    </a:lnTo>
                    <a:lnTo>
                      <a:pt x="6"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1" name="Freeform 67"/>
              <p:cNvSpPr>
                <a:spLocks/>
              </p:cNvSpPr>
              <p:nvPr/>
            </p:nvSpPr>
            <p:spPr bwMode="auto">
              <a:xfrm>
                <a:off x="2095" y="1452"/>
                <a:ext cx="4" cy="131"/>
              </a:xfrm>
              <a:custGeom>
                <a:avLst/>
                <a:gdLst>
                  <a:gd name="T0" fmla="*/ 9 w 9"/>
                  <a:gd name="T1" fmla="*/ 0 h 261"/>
                  <a:gd name="T2" fmla="*/ 7 w 9"/>
                  <a:gd name="T3" fmla="*/ 36 h 261"/>
                  <a:gd name="T4" fmla="*/ 6 w 9"/>
                  <a:gd name="T5" fmla="*/ 70 h 261"/>
                  <a:gd name="T6" fmla="*/ 6 w 9"/>
                  <a:gd name="T7" fmla="*/ 101 h 261"/>
                  <a:gd name="T8" fmla="*/ 6 w 9"/>
                  <a:gd name="T9" fmla="*/ 132 h 261"/>
                  <a:gd name="T10" fmla="*/ 7 w 9"/>
                  <a:gd name="T11" fmla="*/ 192 h 261"/>
                  <a:gd name="T12" fmla="*/ 7 w 9"/>
                  <a:gd name="T13" fmla="*/ 226 h 261"/>
                  <a:gd name="T14" fmla="*/ 7 w 9"/>
                  <a:gd name="T15" fmla="*/ 261 h 261"/>
                  <a:gd name="T16" fmla="*/ 0 w 9"/>
                  <a:gd name="T17" fmla="*/ 261 h 261"/>
                  <a:gd name="T18" fmla="*/ 1 w 9"/>
                  <a:gd name="T19" fmla="*/ 226 h 261"/>
                  <a:gd name="T20" fmla="*/ 1 w 9"/>
                  <a:gd name="T21" fmla="*/ 192 h 261"/>
                  <a:gd name="T22" fmla="*/ 0 w 9"/>
                  <a:gd name="T23" fmla="*/ 132 h 261"/>
                  <a:gd name="T24" fmla="*/ 0 w 9"/>
                  <a:gd name="T25" fmla="*/ 101 h 261"/>
                  <a:gd name="T26" fmla="*/ 0 w 9"/>
                  <a:gd name="T27" fmla="*/ 70 h 261"/>
                  <a:gd name="T28" fmla="*/ 0 w 9"/>
                  <a:gd name="T29" fmla="*/ 36 h 261"/>
                  <a:gd name="T30" fmla="*/ 1 w 9"/>
                  <a:gd name="T31" fmla="*/ 0 h 261"/>
                  <a:gd name="T32" fmla="*/ 9 w 9"/>
                  <a:gd name="T3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61">
                    <a:moveTo>
                      <a:pt x="9" y="0"/>
                    </a:moveTo>
                    <a:lnTo>
                      <a:pt x="7" y="36"/>
                    </a:lnTo>
                    <a:lnTo>
                      <a:pt x="6" y="70"/>
                    </a:lnTo>
                    <a:lnTo>
                      <a:pt x="6" y="101"/>
                    </a:lnTo>
                    <a:lnTo>
                      <a:pt x="6" y="132"/>
                    </a:lnTo>
                    <a:lnTo>
                      <a:pt x="7" y="192"/>
                    </a:lnTo>
                    <a:lnTo>
                      <a:pt x="7" y="226"/>
                    </a:lnTo>
                    <a:lnTo>
                      <a:pt x="7" y="261"/>
                    </a:lnTo>
                    <a:lnTo>
                      <a:pt x="0" y="261"/>
                    </a:lnTo>
                    <a:lnTo>
                      <a:pt x="1" y="226"/>
                    </a:lnTo>
                    <a:lnTo>
                      <a:pt x="1" y="192"/>
                    </a:lnTo>
                    <a:lnTo>
                      <a:pt x="0" y="132"/>
                    </a:lnTo>
                    <a:lnTo>
                      <a:pt x="0" y="101"/>
                    </a:lnTo>
                    <a:lnTo>
                      <a:pt x="0" y="70"/>
                    </a:lnTo>
                    <a:lnTo>
                      <a:pt x="0" y="36"/>
                    </a:lnTo>
                    <a:lnTo>
                      <a:pt x="1"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2" name="Freeform 68"/>
              <p:cNvSpPr>
                <a:spLocks/>
              </p:cNvSpPr>
              <p:nvPr/>
            </p:nvSpPr>
            <p:spPr bwMode="auto">
              <a:xfrm>
                <a:off x="2096" y="1452"/>
                <a:ext cx="3"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3" name="Freeform 69"/>
              <p:cNvSpPr>
                <a:spLocks/>
              </p:cNvSpPr>
              <p:nvPr/>
            </p:nvSpPr>
            <p:spPr bwMode="auto">
              <a:xfrm>
                <a:off x="2095" y="1503"/>
                <a:ext cx="78" cy="80"/>
              </a:xfrm>
              <a:custGeom>
                <a:avLst/>
                <a:gdLst>
                  <a:gd name="T0" fmla="*/ 0 w 156"/>
                  <a:gd name="T1" fmla="*/ 158 h 161"/>
                  <a:gd name="T2" fmla="*/ 10 w 156"/>
                  <a:gd name="T3" fmla="*/ 128 h 161"/>
                  <a:gd name="T4" fmla="*/ 21 w 156"/>
                  <a:gd name="T5" fmla="*/ 99 h 161"/>
                  <a:gd name="T6" fmla="*/ 27 w 156"/>
                  <a:gd name="T7" fmla="*/ 85 h 161"/>
                  <a:gd name="T8" fmla="*/ 35 w 156"/>
                  <a:gd name="T9" fmla="*/ 71 h 161"/>
                  <a:gd name="T10" fmla="*/ 43 w 156"/>
                  <a:gd name="T11" fmla="*/ 61 h 161"/>
                  <a:gd name="T12" fmla="*/ 52 w 156"/>
                  <a:gd name="T13" fmla="*/ 48 h 161"/>
                  <a:gd name="T14" fmla="*/ 61 w 156"/>
                  <a:gd name="T15" fmla="*/ 37 h 161"/>
                  <a:gd name="T16" fmla="*/ 72 w 156"/>
                  <a:gd name="T17" fmla="*/ 28 h 161"/>
                  <a:gd name="T18" fmla="*/ 83 w 156"/>
                  <a:gd name="T19" fmla="*/ 20 h 161"/>
                  <a:gd name="T20" fmla="*/ 95 w 156"/>
                  <a:gd name="T21" fmla="*/ 13 h 161"/>
                  <a:gd name="T22" fmla="*/ 109 w 156"/>
                  <a:gd name="T23" fmla="*/ 8 h 161"/>
                  <a:gd name="T24" fmla="*/ 116 w 156"/>
                  <a:gd name="T25" fmla="*/ 5 h 161"/>
                  <a:gd name="T26" fmla="*/ 123 w 156"/>
                  <a:gd name="T27" fmla="*/ 3 h 161"/>
                  <a:gd name="T28" fmla="*/ 131 w 156"/>
                  <a:gd name="T29" fmla="*/ 2 h 161"/>
                  <a:gd name="T30" fmla="*/ 140 w 156"/>
                  <a:gd name="T31" fmla="*/ 0 h 161"/>
                  <a:gd name="T32" fmla="*/ 156 w 156"/>
                  <a:gd name="T33" fmla="*/ 0 h 161"/>
                  <a:gd name="T34" fmla="*/ 156 w 156"/>
                  <a:gd name="T35" fmla="*/ 7 h 161"/>
                  <a:gd name="T36" fmla="*/ 140 w 156"/>
                  <a:gd name="T37" fmla="*/ 8 h 161"/>
                  <a:gd name="T38" fmla="*/ 133 w 156"/>
                  <a:gd name="T39" fmla="*/ 10 h 161"/>
                  <a:gd name="T40" fmla="*/ 125 w 156"/>
                  <a:gd name="T41" fmla="*/ 10 h 161"/>
                  <a:gd name="T42" fmla="*/ 119 w 156"/>
                  <a:gd name="T43" fmla="*/ 13 h 161"/>
                  <a:gd name="T44" fmla="*/ 111 w 156"/>
                  <a:gd name="T45" fmla="*/ 14 h 161"/>
                  <a:gd name="T46" fmla="*/ 99 w 156"/>
                  <a:gd name="T47" fmla="*/ 19 h 161"/>
                  <a:gd name="T48" fmla="*/ 88 w 156"/>
                  <a:gd name="T49" fmla="*/ 27 h 161"/>
                  <a:gd name="T50" fmla="*/ 75 w 156"/>
                  <a:gd name="T51" fmla="*/ 34 h 161"/>
                  <a:gd name="T52" fmla="*/ 66 w 156"/>
                  <a:gd name="T53" fmla="*/ 44 h 161"/>
                  <a:gd name="T54" fmla="*/ 57 w 156"/>
                  <a:gd name="T55" fmla="*/ 53 h 161"/>
                  <a:gd name="T56" fmla="*/ 49 w 156"/>
                  <a:gd name="T57" fmla="*/ 64 h 161"/>
                  <a:gd name="T58" fmla="*/ 41 w 156"/>
                  <a:gd name="T59" fmla="*/ 76 h 161"/>
                  <a:gd name="T60" fmla="*/ 34 w 156"/>
                  <a:gd name="T61" fmla="*/ 88 h 161"/>
                  <a:gd name="T62" fmla="*/ 27 w 156"/>
                  <a:gd name="T63" fmla="*/ 102 h 161"/>
                  <a:gd name="T64" fmla="*/ 17 w 156"/>
                  <a:gd name="T65" fmla="*/ 130 h 161"/>
                  <a:gd name="T66" fmla="*/ 7 w 156"/>
                  <a:gd name="T67" fmla="*/ 161 h 161"/>
                  <a:gd name="T68" fmla="*/ 0 w 156"/>
                  <a:gd name="T69" fmla="*/ 15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61">
                    <a:moveTo>
                      <a:pt x="0" y="158"/>
                    </a:moveTo>
                    <a:lnTo>
                      <a:pt x="10" y="128"/>
                    </a:lnTo>
                    <a:lnTo>
                      <a:pt x="21" y="99"/>
                    </a:lnTo>
                    <a:lnTo>
                      <a:pt x="27" y="85"/>
                    </a:lnTo>
                    <a:lnTo>
                      <a:pt x="35" y="71"/>
                    </a:lnTo>
                    <a:lnTo>
                      <a:pt x="43" y="61"/>
                    </a:lnTo>
                    <a:lnTo>
                      <a:pt x="52" y="48"/>
                    </a:lnTo>
                    <a:lnTo>
                      <a:pt x="61" y="37"/>
                    </a:lnTo>
                    <a:lnTo>
                      <a:pt x="72" y="28"/>
                    </a:lnTo>
                    <a:lnTo>
                      <a:pt x="83" y="20"/>
                    </a:lnTo>
                    <a:lnTo>
                      <a:pt x="95" y="13"/>
                    </a:lnTo>
                    <a:lnTo>
                      <a:pt x="109" y="8"/>
                    </a:lnTo>
                    <a:lnTo>
                      <a:pt x="116" y="5"/>
                    </a:lnTo>
                    <a:lnTo>
                      <a:pt x="123" y="3"/>
                    </a:lnTo>
                    <a:lnTo>
                      <a:pt x="131" y="2"/>
                    </a:lnTo>
                    <a:lnTo>
                      <a:pt x="140" y="0"/>
                    </a:lnTo>
                    <a:lnTo>
                      <a:pt x="156" y="0"/>
                    </a:lnTo>
                    <a:lnTo>
                      <a:pt x="156" y="7"/>
                    </a:lnTo>
                    <a:lnTo>
                      <a:pt x="140" y="8"/>
                    </a:lnTo>
                    <a:lnTo>
                      <a:pt x="133" y="10"/>
                    </a:lnTo>
                    <a:lnTo>
                      <a:pt x="125" y="10"/>
                    </a:lnTo>
                    <a:lnTo>
                      <a:pt x="119" y="13"/>
                    </a:lnTo>
                    <a:lnTo>
                      <a:pt x="111" y="14"/>
                    </a:lnTo>
                    <a:lnTo>
                      <a:pt x="99" y="19"/>
                    </a:lnTo>
                    <a:lnTo>
                      <a:pt x="88" y="27"/>
                    </a:lnTo>
                    <a:lnTo>
                      <a:pt x="75" y="34"/>
                    </a:lnTo>
                    <a:lnTo>
                      <a:pt x="66" y="44"/>
                    </a:lnTo>
                    <a:lnTo>
                      <a:pt x="57" y="53"/>
                    </a:lnTo>
                    <a:lnTo>
                      <a:pt x="49" y="64"/>
                    </a:lnTo>
                    <a:lnTo>
                      <a:pt x="41" y="76"/>
                    </a:lnTo>
                    <a:lnTo>
                      <a:pt x="34" y="88"/>
                    </a:lnTo>
                    <a:lnTo>
                      <a:pt x="27" y="102"/>
                    </a:lnTo>
                    <a:lnTo>
                      <a:pt x="17" y="130"/>
                    </a:lnTo>
                    <a:lnTo>
                      <a:pt x="7" y="161"/>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4" name="Freeform 70"/>
              <p:cNvSpPr>
                <a:spLocks/>
              </p:cNvSpPr>
              <p:nvPr/>
            </p:nvSpPr>
            <p:spPr bwMode="auto">
              <a:xfrm>
                <a:off x="2095" y="1582"/>
                <a:ext cx="4" cy="1"/>
              </a:xfrm>
              <a:custGeom>
                <a:avLst/>
                <a:gdLst>
                  <a:gd name="T0" fmla="*/ 0 w 7"/>
                  <a:gd name="T1" fmla="*/ 1 h 3"/>
                  <a:gd name="T2" fmla="*/ 7 w 7"/>
                  <a:gd name="T3" fmla="*/ 3 h 3"/>
                  <a:gd name="T4" fmla="*/ 0 w 7"/>
                  <a:gd name="T5" fmla="*/ 0 h 3"/>
                  <a:gd name="T6" fmla="*/ 7 w 7"/>
                  <a:gd name="T7" fmla="*/ 1 h 3"/>
                  <a:gd name="T8" fmla="*/ 0 w 7"/>
                  <a:gd name="T9" fmla="*/ 1 h 3"/>
                </a:gdLst>
                <a:ahLst/>
                <a:cxnLst>
                  <a:cxn ang="0">
                    <a:pos x="T0" y="T1"/>
                  </a:cxn>
                  <a:cxn ang="0">
                    <a:pos x="T2" y="T3"/>
                  </a:cxn>
                  <a:cxn ang="0">
                    <a:pos x="T4" y="T5"/>
                  </a:cxn>
                  <a:cxn ang="0">
                    <a:pos x="T6" y="T7"/>
                  </a:cxn>
                  <a:cxn ang="0">
                    <a:pos x="T8" y="T9"/>
                  </a:cxn>
                </a:cxnLst>
                <a:rect l="0" t="0" r="r" b="b"/>
                <a:pathLst>
                  <a:path w="7" h="3">
                    <a:moveTo>
                      <a:pt x="0" y="1"/>
                    </a:moveTo>
                    <a:lnTo>
                      <a:pt x="7" y="3"/>
                    </a:lnTo>
                    <a:lnTo>
                      <a:pt x="0" y="0"/>
                    </a:lnTo>
                    <a:lnTo>
                      <a:pt x="7"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5" name="Freeform 71"/>
              <p:cNvSpPr>
                <a:spLocks/>
              </p:cNvSpPr>
              <p:nvPr/>
            </p:nvSpPr>
            <p:spPr bwMode="auto">
              <a:xfrm>
                <a:off x="2173" y="1503"/>
                <a:ext cx="42" cy="30"/>
              </a:xfrm>
              <a:custGeom>
                <a:avLst/>
                <a:gdLst>
                  <a:gd name="T0" fmla="*/ 0 w 83"/>
                  <a:gd name="T1" fmla="*/ 0 h 61"/>
                  <a:gd name="T2" fmla="*/ 6 w 83"/>
                  <a:gd name="T3" fmla="*/ 0 h 61"/>
                  <a:gd name="T4" fmla="*/ 14 w 83"/>
                  <a:gd name="T5" fmla="*/ 2 h 61"/>
                  <a:gd name="T6" fmla="*/ 25 w 83"/>
                  <a:gd name="T7" fmla="*/ 7 h 61"/>
                  <a:gd name="T8" fmla="*/ 35 w 83"/>
                  <a:gd name="T9" fmla="*/ 13 h 61"/>
                  <a:gd name="T10" fmla="*/ 40 w 83"/>
                  <a:gd name="T11" fmla="*/ 17 h 61"/>
                  <a:gd name="T12" fmla="*/ 45 w 83"/>
                  <a:gd name="T13" fmla="*/ 22 h 61"/>
                  <a:gd name="T14" fmla="*/ 65 w 83"/>
                  <a:gd name="T15" fmla="*/ 40 h 61"/>
                  <a:gd name="T16" fmla="*/ 74 w 83"/>
                  <a:gd name="T17" fmla="*/ 48 h 61"/>
                  <a:gd name="T18" fmla="*/ 83 w 83"/>
                  <a:gd name="T19" fmla="*/ 56 h 61"/>
                  <a:gd name="T20" fmla="*/ 79 w 83"/>
                  <a:gd name="T21" fmla="*/ 61 h 61"/>
                  <a:gd name="T22" fmla="*/ 69 w 83"/>
                  <a:gd name="T23" fmla="*/ 53 h 61"/>
                  <a:gd name="T24" fmla="*/ 59 w 83"/>
                  <a:gd name="T25" fmla="*/ 45 h 61"/>
                  <a:gd name="T26" fmla="*/ 40 w 83"/>
                  <a:gd name="T27" fmla="*/ 27 h 61"/>
                  <a:gd name="T28" fmla="*/ 35 w 83"/>
                  <a:gd name="T29" fmla="*/ 22 h 61"/>
                  <a:gd name="T30" fmla="*/ 31 w 83"/>
                  <a:gd name="T31" fmla="*/ 19 h 61"/>
                  <a:gd name="T32" fmla="*/ 22 w 83"/>
                  <a:gd name="T33" fmla="*/ 13 h 61"/>
                  <a:gd name="T34" fmla="*/ 11 w 83"/>
                  <a:gd name="T35" fmla="*/ 8 h 61"/>
                  <a:gd name="T36" fmla="*/ 6 w 83"/>
                  <a:gd name="T37" fmla="*/ 8 h 61"/>
                  <a:gd name="T38" fmla="*/ 0 w 83"/>
                  <a:gd name="T39" fmla="*/ 7 h 61"/>
                  <a:gd name="T40" fmla="*/ 0 w 83"/>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61">
                    <a:moveTo>
                      <a:pt x="0" y="0"/>
                    </a:moveTo>
                    <a:lnTo>
                      <a:pt x="6" y="0"/>
                    </a:lnTo>
                    <a:lnTo>
                      <a:pt x="14" y="2"/>
                    </a:lnTo>
                    <a:lnTo>
                      <a:pt x="25" y="7"/>
                    </a:lnTo>
                    <a:lnTo>
                      <a:pt x="35" y="13"/>
                    </a:lnTo>
                    <a:lnTo>
                      <a:pt x="40" y="17"/>
                    </a:lnTo>
                    <a:lnTo>
                      <a:pt x="45" y="22"/>
                    </a:lnTo>
                    <a:lnTo>
                      <a:pt x="65" y="40"/>
                    </a:lnTo>
                    <a:lnTo>
                      <a:pt x="74" y="48"/>
                    </a:lnTo>
                    <a:lnTo>
                      <a:pt x="83" y="56"/>
                    </a:lnTo>
                    <a:lnTo>
                      <a:pt x="79" y="61"/>
                    </a:lnTo>
                    <a:lnTo>
                      <a:pt x="69" y="53"/>
                    </a:lnTo>
                    <a:lnTo>
                      <a:pt x="59" y="45"/>
                    </a:lnTo>
                    <a:lnTo>
                      <a:pt x="40" y="27"/>
                    </a:lnTo>
                    <a:lnTo>
                      <a:pt x="35" y="22"/>
                    </a:lnTo>
                    <a:lnTo>
                      <a:pt x="31" y="19"/>
                    </a:lnTo>
                    <a:lnTo>
                      <a:pt x="22" y="13"/>
                    </a:lnTo>
                    <a:lnTo>
                      <a:pt x="11" y="8"/>
                    </a:lnTo>
                    <a:lnTo>
                      <a:pt x="6" y="8"/>
                    </a:ln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6" name="Freeform 72"/>
              <p:cNvSpPr>
                <a:spLocks/>
              </p:cNvSpPr>
              <p:nvPr/>
            </p:nvSpPr>
            <p:spPr bwMode="auto">
              <a:xfrm>
                <a:off x="2173" y="1503"/>
                <a:ext cx="1" cy="3"/>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7" name="Freeform 73"/>
              <p:cNvSpPr>
                <a:spLocks/>
              </p:cNvSpPr>
              <p:nvPr/>
            </p:nvSpPr>
            <p:spPr bwMode="auto">
              <a:xfrm>
                <a:off x="2212" y="1506"/>
                <a:ext cx="7" cy="26"/>
              </a:xfrm>
              <a:custGeom>
                <a:avLst/>
                <a:gdLst>
                  <a:gd name="T0" fmla="*/ 0 w 14"/>
                  <a:gd name="T1" fmla="*/ 50 h 52"/>
                  <a:gd name="T2" fmla="*/ 1 w 14"/>
                  <a:gd name="T3" fmla="*/ 26 h 52"/>
                  <a:gd name="T4" fmla="*/ 3 w 14"/>
                  <a:gd name="T5" fmla="*/ 12 h 52"/>
                  <a:gd name="T6" fmla="*/ 4 w 14"/>
                  <a:gd name="T7" fmla="*/ 6 h 52"/>
                  <a:gd name="T8" fmla="*/ 6 w 14"/>
                  <a:gd name="T9" fmla="*/ 0 h 52"/>
                  <a:gd name="T10" fmla="*/ 14 w 14"/>
                  <a:gd name="T11" fmla="*/ 3 h 52"/>
                  <a:gd name="T12" fmla="*/ 11 w 14"/>
                  <a:gd name="T13" fmla="*/ 7 h 52"/>
                  <a:gd name="T14" fmla="*/ 9 w 14"/>
                  <a:gd name="T15" fmla="*/ 13 h 52"/>
                  <a:gd name="T16" fmla="*/ 8 w 14"/>
                  <a:gd name="T17" fmla="*/ 26 h 52"/>
                  <a:gd name="T18" fmla="*/ 6 w 14"/>
                  <a:gd name="T19" fmla="*/ 52 h 52"/>
                  <a:gd name="T20" fmla="*/ 0 w 14"/>
                  <a:gd name="T2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2">
                    <a:moveTo>
                      <a:pt x="0" y="50"/>
                    </a:moveTo>
                    <a:lnTo>
                      <a:pt x="1" y="26"/>
                    </a:lnTo>
                    <a:lnTo>
                      <a:pt x="3" y="12"/>
                    </a:lnTo>
                    <a:lnTo>
                      <a:pt x="4" y="6"/>
                    </a:lnTo>
                    <a:lnTo>
                      <a:pt x="6" y="0"/>
                    </a:lnTo>
                    <a:lnTo>
                      <a:pt x="14" y="3"/>
                    </a:lnTo>
                    <a:lnTo>
                      <a:pt x="11" y="7"/>
                    </a:lnTo>
                    <a:lnTo>
                      <a:pt x="9" y="13"/>
                    </a:lnTo>
                    <a:lnTo>
                      <a:pt x="8" y="26"/>
                    </a:lnTo>
                    <a:lnTo>
                      <a:pt x="6" y="52"/>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8" name="Freeform 74"/>
              <p:cNvSpPr>
                <a:spLocks/>
              </p:cNvSpPr>
              <p:nvPr/>
            </p:nvSpPr>
            <p:spPr bwMode="auto">
              <a:xfrm>
                <a:off x="2212" y="1531"/>
                <a:ext cx="3" cy="5"/>
              </a:xfrm>
              <a:custGeom>
                <a:avLst/>
                <a:gdLst>
                  <a:gd name="T0" fmla="*/ 0 w 6"/>
                  <a:gd name="T1" fmla="*/ 5 h 9"/>
                  <a:gd name="T2" fmla="*/ 6 w 6"/>
                  <a:gd name="T3" fmla="*/ 9 h 9"/>
                  <a:gd name="T4" fmla="*/ 6 w 6"/>
                  <a:gd name="T5" fmla="*/ 3 h 9"/>
                  <a:gd name="T6" fmla="*/ 0 w 6"/>
                  <a:gd name="T7" fmla="*/ 1 h 9"/>
                  <a:gd name="T8" fmla="*/ 4 w 6"/>
                  <a:gd name="T9" fmla="*/ 0 h 9"/>
                  <a:gd name="T10" fmla="*/ 0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0" y="5"/>
                    </a:moveTo>
                    <a:lnTo>
                      <a:pt x="6" y="9"/>
                    </a:lnTo>
                    <a:lnTo>
                      <a:pt x="6" y="3"/>
                    </a:lnTo>
                    <a:lnTo>
                      <a:pt x="0" y="1"/>
                    </a:ln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099" name="Freeform 75"/>
              <p:cNvSpPr>
                <a:spLocks/>
              </p:cNvSpPr>
              <p:nvPr/>
            </p:nvSpPr>
            <p:spPr bwMode="auto">
              <a:xfrm>
                <a:off x="2216" y="1430"/>
                <a:ext cx="17" cy="78"/>
              </a:xfrm>
              <a:custGeom>
                <a:avLst/>
                <a:gdLst>
                  <a:gd name="T0" fmla="*/ 0 w 34"/>
                  <a:gd name="T1" fmla="*/ 153 h 156"/>
                  <a:gd name="T2" fmla="*/ 1 w 34"/>
                  <a:gd name="T3" fmla="*/ 143 h 156"/>
                  <a:gd name="T4" fmla="*/ 4 w 34"/>
                  <a:gd name="T5" fmla="*/ 134 h 156"/>
                  <a:gd name="T6" fmla="*/ 9 w 34"/>
                  <a:gd name="T7" fmla="*/ 115 h 156"/>
                  <a:gd name="T8" fmla="*/ 13 w 34"/>
                  <a:gd name="T9" fmla="*/ 97 h 156"/>
                  <a:gd name="T10" fmla="*/ 17 w 34"/>
                  <a:gd name="T11" fmla="*/ 78 h 156"/>
                  <a:gd name="T12" fmla="*/ 21 w 34"/>
                  <a:gd name="T13" fmla="*/ 40 h 156"/>
                  <a:gd name="T14" fmla="*/ 26 w 34"/>
                  <a:gd name="T15" fmla="*/ 0 h 156"/>
                  <a:gd name="T16" fmla="*/ 34 w 34"/>
                  <a:gd name="T17" fmla="*/ 1 h 156"/>
                  <a:gd name="T18" fmla="*/ 27 w 34"/>
                  <a:gd name="T19" fmla="*/ 41 h 156"/>
                  <a:gd name="T20" fmla="*/ 23 w 34"/>
                  <a:gd name="T21" fmla="*/ 78 h 156"/>
                  <a:gd name="T22" fmla="*/ 20 w 34"/>
                  <a:gd name="T23" fmla="*/ 98 h 156"/>
                  <a:gd name="T24" fmla="*/ 17 w 34"/>
                  <a:gd name="T25" fmla="*/ 117 h 156"/>
                  <a:gd name="T26" fmla="*/ 12 w 34"/>
                  <a:gd name="T27" fmla="*/ 136 h 156"/>
                  <a:gd name="T28" fmla="*/ 9 w 34"/>
                  <a:gd name="T29" fmla="*/ 145 h 156"/>
                  <a:gd name="T30" fmla="*/ 6 w 34"/>
                  <a:gd name="T31" fmla="*/ 156 h 156"/>
                  <a:gd name="T32" fmla="*/ 0 w 34"/>
                  <a:gd name="T33" fmla="*/ 15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56">
                    <a:moveTo>
                      <a:pt x="0" y="153"/>
                    </a:moveTo>
                    <a:lnTo>
                      <a:pt x="1" y="143"/>
                    </a:lnTo>
                    <a:lnTo>
                      <a:pt x="4" y="134"/>
                    </a:lnTo>
                    <a:lnTo>
                      <a:pt x="9" y="115"/>
                    </a:lnTo>
                    <a:lnTo>
                      <a:pt x="13" y="97"/>
                    </a:lnTo>
                    <a:lnTo>
                      <a:pt x="17" y="78"/>
                    </a:lnTo>
                    <a:lnTo>
                      <a:pt x="21" y="40"/>
                    </a:lnTo>
                    <a:lnTo>
                      <a:pt x="26" y="0"/>
                    </a:lnTo>
                    <a:lnTo>
                      <a:pt x="34" y="1"/>
                    </a:lnTo>
                    <a:lnTo>
                      <a:pt x="27" y="41"/>
                    </a:lnTo>
                    <a:lnTo>
                      <a:pt x="23" y="78"/>
                    </a:lnTo>
                    <a:lnTo>
                      <a:pt x="20" y="98"/>
                    </a:lnTo>
                    <a:lnTo>
                      <a:pt x="17" y="117"/>
                    </a:lnTo>
                    <a:lnTo>
                      <a:pt x="12" y="136"/>
                    </a:lnTo>
                    <a:lnTo>
                      <a:pt x="9" y="145"/>
                    </a:lnTo>
                    <a:lnTo>
                      <a:pt x="6" y="156"/>
                    </a:lnTo>
                    <a:lnTo>
                      <a:pt x="0"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0" name="Freeform 76"/>
              <p:cNvSpPr>
                <a:spLocks/>
              </p:cNvSpPr>
              <p:nvPr/>
            </p:nvSpPr>
            <p:spPr bwMode="auto">
              <a:xfrm>
                <a:off x="2215" y="1506"/>
                <a:ext cx="4" cy="2"/>
              </a:xfrm>
              <a:custGeom>
                <a:avLst/>
                <a:gdLst>
                  <a:gd name="T0" fmla="*/ 0 w 8"/>
                  <a:gd name="T1" fmla="*/ 0 h 3"/>
                  <a:gd name="T2" fmla="*/ 2 w 8"/>
                  <a:gd name="T3" fmla="*/ 0 h 3"/>
                  <a:gd name="T4" fmla="*/ 8 w 8"/>
                  <a:gd name="T5" fmla="*/ 3 h 3"/>
                  <a:gd name="T6" fmla="*/ 0 w 8"/>
                  <a:gd name="T7" fmla="*/ 0 h 3"/>
                </a:gdLst>
                <a:ahLst/>
                <a:cxnLst>
                  <a:cxn ang="0">
                    <a:pos x="T0" y="T1"/>
                  </a:cxn>
                  <a:cxn ang="0">
                    <a:pos x="T2" y="T3"/>
                  </a:cxn>
                  <a:cxn ang="0">
                    <a:pos x="T4" y="T5"/>
                  </a:cxn>
                  <a:cxn ang="0">
                    <a:pos x="T6" y="T7"/>
                  </a:cxn>
                </a:cxnLst>
                <a:rect l="0" t="0" r="r" b="b"/>
                <a:pathLst>
                  <a:path w="8" h="3">
                    <a:moveTo>
                      <a:pt x="0" y="0"/>
                    </a:moveTo>
                    <a:lnTo>
                      <a:pt x="2" y="0"/>
                    </a:lnTo>
                    <a:lnTo>
                      <a:pt x="8"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1" name="Freeform 77"/>
              <p:cNvSpPr>
                <a:spLocks/>
              </p:cNvSpPr>
              <p:nvPr/>
            </p:nvSpPr>
            <p:spPr bwMode="auto">
              <a:xfrm>
                <a:off x="2229" y="1420"/>
                <a:ext cx="8" cy="11"/>
              </a:xfrm>
              <a:custGeom>
                <a:avLst/>
                <a:gdLst>
                  <a:gd name="T0" fmla="*/ 0 w 15"/>
                  <a:gd name="T1" fmla="*/ 20 h 21"/>
                  <a:gd name="T2" fmla="*/ 3 w 15"/>
                  <a:gd name="T3" fmla="*/ 14 h 21"/>
                  <a:gd name="T4" fmla="*/ 6 w 15"/>
                  <a:gd name="T5" fmla="*/ 9 h 21"/>
                  <a:gd name="T6" fmla="*/ 6 w 15"/>
                  <a:gd name="T7" fmla="*/ 7 h 21"/>
                  <a:gd name="T8" fmla="*/ 8 w 15"/>
                  <a:gd name="T9" fmla="*/ 4 h 21"/>
                  <a:gd name="T10" fmla="*/ 9 w 15"/>
                  <a:gd name="T11" fmla="*/ 0 h 21"/>
                  <a:gd name="T12" fmla="*/ 15 w 15"/>
                  <a:gd name="T13" fmla="*/ 3 h 21"/>
                  <a:gd name="T14" fmla="*/ 14 w 15"/>
                  <a:gd name="T15" fmla="*/ 7 h 21"/>
                  <a:gd name="T16" fmla="*/ 12 w 15"/>
                  <a:gd name="T17" fmla="*/ 10 h 21"/>
                  <a:gd name="T18" fmla="*/ 11 w 15"/>
                  <a:gd name="T19" fmla="*/ 12 h 21"/>
                  <a:gd name="T20" fmla="*/ 9 w 15"/>
                  <a:gd name="T21" fmla="*/ 17 h 21"/>
                  <a:gd name="T22" fmla="*/ 8 w 15"/>
                  <a:gd name="T23" fmla="*/ 21 h 21"/>
                  <a:gd name="T24" fmla="*/ 0 w 15"/>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0" y="20"/>
                    </a:moveTo>
                    <a:lnTo>
                      <a:pt x="3" y="14"/>
                    </a:lnTo>
                    <a:lnTo>
                      <a:pt x="6" y="9"/>
                    </a:lnTo>
                    <a:lnTo>
                      <a:pt x="6" y="7"/>
                    </a:lnTo>
                    <a:lnTo>
                      <a:pt x="8" y="4"/>
                    </a:lnTo>
                    <a:lnTo>
                      <a:pt x="9" y="0"/>
                    </a:lnTo>
                    <a:lnTo>
                      <a:pt x="15" y="3"/>
                    </a:lnTo>
                    <a:lnTo>
                      <a:pt x="14" y="7"/>
                    </a:lnTo>
                    <a:lnTo>
                      <a:pt x="12" y="10"/>
                    </a:lnTo>
                    <a:lnTo>
                      <a:pt x="11" y="12"/>
                    </a:lnTo>
                    <a:lnTo>
                      <a:pt x="9" y="17"/>
                    </a:lnTo>
                    <a:lnTo>
                      <a:pt x="8" y="21"/>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2" name="Freeform 78"/>
              <p:cNvSpPr>
                <a:spLocks/>
              </p:cNvSpPr>
              <p:nvPr/>
            </p:nvSpPr>
            <p:spPr bwMode="auto">
              <a:xfrm>
                <a:off x="2229" y="1430"/>
                <a:ext cx="4" cy="1"/>
              </a:xfrm>
              <a:custGeom>
                <a:avLst/>
                <a:gdLst>
                  <a:gd name="T0" fmla="*/ 0 w 8"/>
                  <a:gd name="T1" fmla="*/ 0 h 1"/>
                  <a:gd name="T2" fmla="*/ 8 w 8"/>
                  <a:gd name="T3" fmla="*/ 1 h 1"/>
                  <a:gd name="T4" fmla="*/ 0 w 8"/>
                  <a:gd name="T5" fmla="*/ 0 h 1"/>
                </a:gdLst>
                <a:ahLst/>
                <a:cxnLst>
                  <a:cxn ang="0">
                    <a:pos x="T0" y="T1"/>
                  </a:cxn>
                  <a:cxn ang="0">
                    <a:pos x="T2" y="T3"/>
                  </a:cxn>
                  <a:cxn ang="0">
                    <a:pos x="T4" y="T5"/>
                  </a:cxn>
                </a:cxnLst>
                <a:rect l="0" t="0" r="r" b="b"/>
                <a:pathLst>
                  <a:path w="8" h="1">
                    <a:moveTo>
                      <a:pt x="0" y="0"/>
                    </a:moveTo>
                    <a:lnTo>
                      <a:pt x="8"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3" name="Freeform 79"/>
              <p:cNvSpPr>
                <a:spLocks/>
              </p:cNvSpPr>
              <p:nvPr/>
            </p:nvSpPr>
            <p:spPr bwMode="auto">
              <a:xfrm>
                <a:off x="2234" y="1317"/>
                <a:ext cx="19" cy="104"/>
              </a:xfrm>
              <a:custGeom>
                <a:avLst/>
                <a:gdLst>
                  <a:gd name="T0" fmla="*/ 0 w 39"/>
                  <a:gd name="T1" fmla="*/ 207 h 207"/>
                  <a:gd name="T2" fmla="*/ 5 w 39"/>
                  <a:gd name="T3" fmla="*/ 155 h 207"/>
                  <a:gd name="T4" fmla="*/ 9 w 39"/>
                  <a:gd name="T5" fmla="*/ 102 h 207"/>
                  <a:gd name="T6" fmla="*/ 13 w 39"/>
                  <a:gd name="T7" fmla="*/ 76 h 207"/>
                  <a:gd name="T8" fmla="*/ 17 w 39"/>
                  <a:gd name="T9" fmla="*/ 51 h 207"/>
                  <a:gd name="T10" fmla="*/ 23 w 39"/>
                  <a:gd name="T11" fmla="*/ 25 h 207"/>
                  <a:gd name="T12" fmla="*/ 28 w 39"/>
                  <a:gd name="T13" fmla="*/ 13 h 207"/>
                  <a:gd name="T14" fmla="*/ 31 w 39"/>
                  <a:gd name="T15" fmla="*/ 0 h 207"/>
                  <a:gd name="T16" fmla="*/ 39 w 39"/>
                  <a:gd name="T17" fmla="*/ 3 h 207"/>
                  <a:gd name="T18" fmla="*/ 34 w 39"/>
                  <a:gd name="T19" fmla="*/ 16 h 207"/>
                  <a:gd name="T20" fmla="*/ 31 w 39"/>
                  <a:gd name="T21" fmla="*/ 28 h 207"/>
                  <a:gd name="T22" fmla="*/ 25 w 39"/>
                  <a:gd name="T23" fmla="*/ 53 h 207"/>
                  <a:gd name="T24" fmla="*/ 20 w 39"/>
                  <a:gd name="T25" fmla="*/ 78 h 207"/>
                  <a:gd name="T26" fmla="*/ 16 w 39"/>
                  <a:gd name="T27" fmla="*/ 104 h 207"/>
                  <a:gd name="T28" fmla="*/ 11 w 39"/>
                  <a:gd name="T29" fmla="*/ 155 h 207"/>
                  <a:gd name="T30" fmla="*/ 6 w 39"/>
                  <a:gd name="T31" fmla="*/ 207 h 207"/>
                  <a:gd name="T32" fmla="*/ 0 w 39"/>
                  <a:gd name="T3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07">
                    <a:moveTo>
                      <a:pt x="0" y="207"/>
                    </a:moveTo>
                    <a:lnTo>
                      <a:pt x="5" y="155"/>
                    </a:lnTo>
                    <a:lnTo>
                      <a:pt x="9" y="102"/>
                    </a:lnTo>
                    <a:lnTo>
                      <a:pt x="13" y="76"/>
                    </a:lnTo>
                    <a:lnTo>
                      <a:pt x="17" y="51"/>
                    </a:lnTo>
                    <a:lnTo>
                      <a:pt x="23" y="25"/>
                    </a:lnTo>
                    <a:lnTo>
                      <a:pt x="28" y="13"/>
                    </a:lnTo>
                    <a:lnTo>
                      <a:pt x="31" y="0"/>
                    </a:lnTo>
                    <a:lnTo>
                      <a:pt x="39" y="3"/>
                    </a:lnTo>
                    <a:lnTo>
                      <a:pt x="34" y="16"/>
                    </a:lnTo>
                    <a:lnTo>
                      <a:pt x="31" y="28"/>
                    </a:lnTo>
                    <a:lnTo>
                      <a:pt x="25" y="53"/>
                    </a:lnTo>
                    <a:lnTo>
                      <a:pt x="20" y="78"/>
                    </a:lnTo>
                    <a:lnTo>
                      <a:pt x="16" y="104"/>
                    </a:lnTo>
                    <a:lnTo>
                      <a:pt x="11" y="155"/>
                    </a:lnTo>
                    <a:lnTo>
                      <a:pt x="6" y="207"/>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4" name="Freeform 80"/>
              <p:cNvSpPr>
                <a:spLocks/>
              </p:cNvSpPr>
              <p:nvPr/>
            </p:nvSpPr>
            <p:spPr bwMode="auto">
              <a:xfrm>
                <a:off x="2234" y="1420"/>
                <a:ext cx="3" cy="1"/>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5" name="Freeform 81"/>
              <p:cNvSpPr>
                <a:spLocks/>
              </p:cNvSpPr>
              <p:nvPr/>
            </p:nvSpPr>
            <p:spPr bwMode="auto">
              <a:xfrm>
                <a:off x="2250" y="1306"/>
                <a:ext cx="10" cy="13"/>
              </a:xfrm>
              <a:custGeom>
                <a:avLst/>
                <a:gdLst>
                  <a:gd name="T0" fmla="*/ 0 w 18"/>
                  <a:gd name="T1" fmla="*/ 21 h 24"/>
                  <a:gd name="T2" fmla="*/ 4 w 18"/>
                  <a:gd name="T3" fmla="*/ 12 h 24"/>
                  <a:gd name="T4" fmla="*/ 12 w 18"/>
                  <a:gd name="T5" fmla="*/ 0 h 24"/>
                  <a:gd name="T6" fmla="*/ 18 w 18"/>
                  <a:gd name="T7" fmla="*/ 4 h 24"/>
                  <a:gd name="T8" fmla="*/ 9 w 18"/>
                  <a:gd name="T9" fmla="*/ 15 h 24"/>
                  <a:gd name="T10" fmla="*/ 4 w 18"/>
                  <a:gd name="T11" fmla="*/ 24 h 24"/>
                  <a:gd name="T12" fmla="*/ 0 w 18"/>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21"/>
                    </a:moveTo>
                    <a:lnTo>
                      <a:pt x="4" y="12"/>
                    </a:lnTo>
                    <a:lnTo>
                      <a:pt x="12" y="0"/>
                    </a:lnTo>
                    <a:lnTo>
                      <a:pt x="18" y="4"/>
                    </a:lnTo>
                    <a:lnTo>
                      <a:pt x="9" y="15"/>
                    </a:lnTo>
                    <a:lnTo>
                      <a:pt x="4" y="2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6" name="Freeform 82"/>
              <p:cNvSpPr>
                <a:spLocks/>
              </p:cNvSpPr>
              <p:nvPr/>
            </p:nvSpPr>
            <p:spPr bwMode="auto">
              <a:xfrm>
                <a:off x="2250" y="1317"/>
                <a:ext cx="3" cy="2"/>
              </a:xfrm>
              <a:custGeom>
                <a:avLst/>
                <a:gdLst>
                  <a:gd name="T0" fmla="*/ 0 w 8"/>
                  <a:gd name="T1" fmla="*/ 0 h 3"/>
                  <a:gd name="T2" fmla="*/ 2 w 8"/>
                  <a:gd name="T3" fmla="*/ 0 h 3"/>
                  <a:gd name="T4" fmla="*/ 6 w 8"/>
                  <a:gd name="T5" fmla="*/ 3 h 3"/>
                  <a:gd name="T6" fmla="*/ 8 w 8"/>
                  <a:gd name="T7" fmla="*/ 3 h 3"/>
                  <a:gd name="T8" fmla="*/ 0 w 8"/>
                  <a:gd name="T9" fmla="*/ 0 h 3"/>
                </a:gdLst>
                <a:ahLst/>
                <a:cxnLst>
                  <a:cxn ang="0">
                    <a:pos x="T0" y="T1"/>
                  </a:cxn>
                  <a:cxn ang="0">
                    <a:pos x="T2" y="T3"/>
                  </a:cxn>
                  <a:cxn ang="0">
                    <a:pos x="T4" y="T5"/>
                  </a:cxn>
                  <a:cxn ang="0">
                    <a:pos x="T6" y="T7"/>
                  </a:cxn>
                  <a:cxn ang="0">
                    <a:pos x="T8" y="T9"/>
                  </a:cxn>
                </a:cxnLst>
                <a:rect l="0" t="0" r="r" b="b"/>
                <a:pathLst>
                  <a:path w="8" h="3">
                    <a:moveTo>
                      <a:pt x="0" y="0"/>
                    </a:moveTo>
                    <a:lnTo>
                      <a:pt x="2" y="0"/>
                    </a:lnTo>
                    <a:lnTo>
                      <a:pt x="6" y="3"/>
                    </a:lnTo>
                    <a:lnTo>
                      <a:pt x="8"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7" name="Freeform 83"/>
              <p:cNvSpPr>
                <a:spLocks/>
              </p:cNvSpPr>
              <p:nvPr/>
            </p:nvSpPr>
            <p:spPr bwMode="auto">
              <a:xfrm>
                <a:off x="2257" y="1291"/>
                <a:ext cx="6" cy="17"/>
              </a:xfrm>
              <a:custGeom>
                <a:avLst/>
                <a:gdLst>
                  <a:gd name="T0" fmla="*/ 0 w 14"/>
                  <a:gd name="T1" fmla="*/ 32 h 34"/>
                  <a:gd name="T2" fmla="*/ 6 w 14"/>
                  <a:gd name="T3" fmla="*/ 34 h 34"/>
                  <a:gd name="T4" fmla="*/ 14 w 14"/>
                  <a:gd name="T5" fmla="*/ 1 h 34"/>
                  <a:gd name="T6" fmla="*/ 8 w 14"/>
                  <a:gd name="T7" fmla="*/ 0 h 34"/>
                  <a:gd name="T8" fmla="*/ 0 w 14"/>
                  <a:gd name="T9" fmla="*/ 32 h 34"/>
                </a:gdLst>
                <a:ahLst/>
                <a:cxnLst>
                  <a:cxn ang="0">
                    <a:pos x="T0" y="T1"/>
                  </a:cxn>
                  <a:cxn ang="0">
                    <a:pos x="T2" y="T3"/>
                  </a:cxn>
                  <a:cxn ang="0">
                    <a:pos x="T4" y="T5"/>
                  </a:cxn>
                  <a:cxn ang="0">
                    <a:pos x="T6" y="T7"/>
                  </a:cxn>
                  <a:cxn ang="0">
                    <a:pos x="T8" y="T9"/>
                  </a:cxn>
                </a:cxnLst>
                <a:rect l="0" t="0" r="r" b="b"/>
                <a:pathLst>
                  <a:path w="14" h="34">
                    <a:moveTo>
                      <a:pt x="0" y="32"/>
                    </a:moveTo>
                    <a:lnTo>
                      <a:pt x="6" y="34"/>
                    </a:lnTo>
                    <a:lnTo>
                      <a:pt x="14" y="1"/>
                    </a:lnTo>
                    <a:lnTo>
                      <a:pt x="8"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8" name="Freeform 84"/>
              <p:cNvSpPr>
                <a:spLocks/>
              </p:cNvSpPr>
              <p:nvPr/>
            </p:nvSpPr>
            <p:spPr bwMode="auto">
              <a:xfrm>
                <a:off x="2257" y="1306"/>
                <a:ext cx="3" cy="3"/>
              </a:xfrm>
              <a:custGeom>
                <a:avLst/>
                <a:gdLst>
                  <a:gd name="T0" fmla="*/ 6 w 6"/>
                  <a:gd name="T1" fmla="*/ 4 h 4"/>
                  <a:gd name="T2" fmla="*/ 6 w 6"/>
                  <a:gd name="T3" fmla="*/ 3 h 4"/>
                  <a:gd name="T4" fmla="*/ 0 w 6"/>
                  <a:gd name="T5" fmla="*/ 1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3"/>
                    </a:lnTo>
                    <a:lnTo>
                      <a:pt x="0" y="1"/>
                    </a:lnTo>
                    <a:lnTo>
                      <a:pt x="0" y="0"/>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09" name="Rectangle 85"/>
              <p:cNvSpPr>
                <a:spLocks noChangeArrowheads="1"/>
              </p:cNvSpPr>
              <p:nvPr/>
            </p:nvSpPr>
            <p:spPr bwMode="auto">
              <a:xfrm>
                <a:off x="2260" y="129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110" name="Freeform 86"/>
              <p:cNvSpPr>
                <a:spLocks/>
              </p:cNvSpPr>
              <p:nvPr/>
            </p:nvSpPr>
            <p:spPr bwMode="auto">
              <a:xfrm>
                <a:off x="2260" y="1291"/>
                <a:ext cx="3" cy="1"/>
              </a:xfrm>
              <a:custGeom>
                <a:avLst/>
                <a:gdLst>
                  <a:gd name="T0" fmla="*/ 6 w 6"/>
                  <a:gd name="T1" fmla="*/ 1 h 1"/>
                  <a:gd name="T2" fmla="*/ 0 w 6"/>
                  <a:gd name="T3" fmla="*/ 1 h 1"/>
                  <a:gd name="T4" fmla="*/ 0 w 6"/>
                  <a:gd name="T5" fmla="*/ 0 h 1"/>
                  <a:gd name="T6" fmla="*/ 6 w 6"/>
                  <a:gd name="T7" fmla="*/ 1 h 1"/>
                </a:gdLst>
                <a:ahLst/>
                <a:cxnLst>
                  <a:cxn ang="0">
                    <a:pos x="T0" y="T1"/>
                  </a:cxn>
                  <a:cxn ang="0">
                    <a:pos x="T2" y="T3"/>
                  </a:cxn>
                  <a:cxn ang="0">
                    <a:pos x="T4" y="T5"/>
                  </a:cxn>
                  <a:cxn ang="0">
                    <a:pos x="T6" y="T7"/>
                  </a:cxn>
                </a:cxnLst>
                <a:rect l="0" t="0" r="r" b="b"/>
                <a:pathLst>
                  <a:path w="6" h="1">
                    <a:moveTo>
                      <a:pt x="6" y="1"/>
                    </a:moveTo>
                    <a:lnTo>
                      <a:pt x="0" y="1"/>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11" name="Freeform 87"/>
              <p:cNvSpPr>
                <a:spLocks/>
              </p:cNvSpPr>
              <p:nvPr/>
            </p:nvSpPr>
            <p:spPr bwMode="auto">
              <a:xfrm>
                <a:off x="2100" y="1282"/>
                <a:ext cx="157" cy="48"/>
              </a:xfrm>
              <a:custGeom>
                <a:avLst/>
                <a:gdLst>
                  <a:gd name="T0" fmla="*/ 313 w 313"/>
                  <a:gd name="T1" fmla="*/ 37 h 96"/>
                  <a:gd name="T2" fmla="*/ 311 w 313"/>
                  <a:gd name="T3" fmla="*/ 34 h 96"/>
                  <a:gd name="T4" fmla="*/ 307 w 313"/>
                  <a:gd name="T5" fmla="*/ 30 h 96"/>
                  <a:gd name="T6" fmla="*/ 301 w 313"/>
                  <a:gd name="T7" fmla="*/ 27 h 96"/>
                  <a:gd name="T8" fmla="*/ 293 w 313"/>
                  <a:gd name="T9" fmla="*/ 24 h 96"/>
                  <a:gd name="T10" fmla="*/ 279 w 313"/>
                  <a:gd name="T11" fmla="*/ 17 h 96"/>
                  <a:gd name="T12" fmla="*/ 273 w 313"/>
                  <a:gd name="T13" fmla="*/ 16 h 96"/>
                  <a:gd name="T14" fmla="*/ 237 w 313"/>
                  <a:gd name="T15" fmla="*/ 10 h 96"/>
                  <a:gd name="T16" fmla="*/ 206 w 313"/>
                  <a:gd name="T17" fmla="*/ 3 h 96"/>
                  <a:gd name="T18" fmla="*/ 192 w 313"/>
                  <a:gd name="T19" fmla="*/ 2 h 96"/>
                  <a:gd name="T20" fmla="*/ 178 w 313"/>
                  <a:gd name="T21" fmla="*/ 0 h 96"/>
                  <a:gd name="T22" fmla="*/ 154 w 313"/>
                  <a:gd name="T23" fmla="*/ 0 h 96"/>
                  <a:gd name="T24" fmla="*/ 130 w 313"/>
                  <a:gd name="T25" fmla="*/ 2 h 96"/>
                  <a:gd name="T26" fmla="*/ 104 w 313"/>
                  <a:gd name="T27" fmla="*/ 2 h 96"/>
                  <a:gd name="T28" fmla="*/ 90 w 313"/>
                  <a:gd name="T29" fmla="*/ 3 h 96"/>
                  <a:gd name="T30" fmla="*/ 58 w 313"/>
                  <a:gd name="T31" fmla="*/ 10 h 96"/>
                  <a:gd name="T32" fmla="*/ 39 w 313"/>
                  <a:gd name="T33" fmla="*/ 14 h 96"/>
                  <a:gd name="T34" fmla="*/ 22 w 313"/>
                  <a:gd name="T35" fmla="*/ 19 h 96"/>
                  <a:gd name="T36" fmla="*/ 14 w 313"/>
                  <a:gd name="T37" fmla="*/ 22 h 96"/>
                  <a:gd name="T38" fmla="*/ 8 w 313"/>
                  <a:gd name="T39" fmla="*/ 25 h 96"/>
                  <a:gd name="T40" fmla="*/ 3 w 313"/>
                  <a:gd name="T41" fmla="*/ 28 h 96"/>
                  <a:gd name="T42" fmla="*/ 2 w 313"/>
                  <a:gd name="T43" fmla="*/ 31 h 96"/>
                  <a:gd name="T44" fmla="*/ 0 w 313"/>
                  <a:gd name="T45" fmla="*/ 33 h 96"/>
                  <a:gd name="T46" fmla="*/ 0 w 313"/>
                  <a:gd name="T47" fmla="*/ 40 h 96"/>
                  <a:gd name="T48" fmla="*/ 0 w 313"/>
                  <a:gd name="T49" fmla="*/ 48 h 96"/>
                  <a:gd name="T50" fmla="*/ 3 w 313"/>
                  <a:gd name="T51" fmla="*/ 56 h 96"/>
                  <a:gd name="T52" fmla="*/ 7 w 313"/>
                  <a:gd name="T53" fmla="*/ 61 h 96"/>
                  <a:gd name="T54" fmla="*/ 11 w 313"/>
                  <a:gd name="T55" fmla="*/ 65 h 96"/>
                  <a:gd name="T56" fmla="*/ 17 w 313"/>
                  <a:gd name="T57" fmla="*/ 70 h 96"/>
                  <a:gd name="T58" fmla="*/ 28 w 313"/>
                  <a:gd name="T59" fmla="*/ 74 h 96"/>
                  <a:gd name="T60" fmla="*/ 48 w 313"/>
                  <a:gd name="T61" fmla="*/ 82 h 96"/>
                  <a:gd name="T62" fmla="*/ 65 w 313"/>
                  <a:gd name="T63" fmla="*/ 87 h 96"/>
                  <a:gd name="T64" fmla="*/ 73 w 313"/>
                  <a:gd name="T65" fmla="*/ 88 h 96"/>
                  <a:gd name="T66" fmla="*/ 82 w 313"/>
                  <a:gd name="T67" fmla="*/ 90 h 96"/>
                  <a:gd name="T68" fmla="*/ 92 w 313"/>
                  <a:gd name="T69" fmla="*/ 91 h 96"/>
                  <a:gd name="T70" fmla="*/ 103 w 313"/>
                  <a:gd name="T71" fmla="*/ 93 h 96"/>
                  <a:gd name="T72" fmla="*/ 123 w 313"/>
                  <a:gd name="T73" fmla="*/ 95 h 96"/>
                  <a:gd name="T74" fmla="*/ 140 w 313"/>
                  <a:gd name="T75" fmla="*/ 96 h 96"/>
                  <a:gd name="T76" fmla="*/ 157 w 313"/>
                  <a:gd name="T77" fmla="*/ 96 h 96"/>
                  <a:gd name="T78" fmla="*/ 177 w 313"/>
                  <a:gd name="T79" fmla="*/ 95 h 96"/>
                  <a:gd name="T80" fmla="*/ 191 w 313"/>
                  <a:gd name="T81" fmla="*/ 95 h 96"/>
                  <a:gd name="T82" fmla="*/ 202 w 313"/>
                  <a:gd name="T83" fmla="*/ 95 h 96"/>
                  <a:gd name="T84" fmla="*/ 214 w 313"/>
                  <a:gd name="T85" fmla="*/ 93 h 96"/>
                  <a:gd name="T86" fmla="*/ 228 w 313"/>
                  <a:gd name="T87" fmla="*/ 90 h 96"/>
                  <a:gd name="T88" fmla="*/ 237 w 313"/>
                  <a:gd name="T89" fmla="*/ 88 h 96"/>
                  <a:gd name="T90" fmla="*/ 245 w 313"/>
                  <a:gd name="T91" fmla="*/ 85 h 96"/>
                  <a:gd name="T92" fmla="*/ 262 w 313"/>
                  <a:gd name="T93" fmla="*/ 79 h 96"/>
                  <a:gd name="T94" fmla="*/ 270 w 313"/>
                  <a:gd name="T95" fmla="*/ 76 h 96"/>
                  <a:gd name="T96" fmla="*/ 287 w 313"/>
                  <a:gd name="T97" fmla="*/ 65 h 96"/>
                  <a:gd name="T98" fmla="*/ 296 w 313"/>
                  <a:gd name="T99" fmla="*/ 59 h 96"/>
                  <a:gd name="T100" fmla="*/ 305 w 313"/>
                  <a:gd name="T101" fmla="*/ 51 h 96"/>
                  <a:gd name="T102" fmla="*/ 311 w 313"/>
                  <a:gd name="T103" fmla="*/ 45 h 96"/>
                  <a:gd name="T104" fmla="*/ 313 w 313"/>
                  <a:gd name="T105" fmla="*/ 42 h 96"/>
                  <a:gd name="T106" fmla="*/ 313 w 313"/>
                  <a:gd name="T107" fmla="*/ 3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96">
                    <a:moveTo>
                      <a:pt x="313" y="37"/>
                    </a:moveTo>
                    <a:lnTo>
                      <a:pt x="311" y="34"/>
                    </a:lnTo>
                    <a:lnTo>
                      <a:pt x="307" y="30"/>
                    </a:lnTo>
                    <a:lnTo>
                      <a:pt x="301" y="27"/>
                    </a:lnTo>
                    <a:lnTo>
                      <a:pt x="293" y="24"/>
                    </a:lnTo>
                    <a:lnTo>
                      <a:pt x="279" y="17"/>
                    </a:lnTo>
                    <a:lnTo>
                      <a:pt x="273" y="16"/>
                    </a:lnTo>
                    <a:lnTo>
                      <a:pt x="237" y="10"/>
                    </a:lnTo>
                    <a:lnTo>
                      <a:pt x="206" y="3"/>
                    </a:lnTo>
                    <a:lnTo>
                      <a:pt x="192" y="2"/>
                    </a:lnTo>
                    <a:lnTo>
                      <a:pt x="178" y="0"/>
                    </a:lnTo>
                    <a:lnTo>
                      <a:pt x="154" y="0"/>
                    </a:lnTo>
                    <a:lnTo>
                      <a:pt x="130" y="2"/>
                    </a:lnTo>
                    <a:lnTo>
                      <a:pt x="104" y="2"/>
                    </a:lnTo>
                    <a:lnTo>
                      <a:pt x="90" y="3"/>
                    </a:lnTo>
                    <a:lnTo>
                      <a:pt x="58" y="10"/>
                    </a:lnTo>
                    <a:lnTo>
                      <a:pt x="39" y="14"/>
                    </a:lnTo>
                    <a:lnTo>
                      <a:pt x="22" y="19"/>
                    </a:lnTo>
                    <a:lnTo>
                      <a:pt x="14" y="22"/>
                    </a:lnTo>
                    <a:lnTo>
                      <a:pt x="8" y="25"/>
                    </a:lnTo>
                    <a:lnTo>
                      <a:pt x="3" y="28"/>
                    </a:lnTo>
                    <a:lnTo>
                      <a:pt x="2" y="31"/>
                    </a:lnTo>
                    <a:lnTo>
                      <a:pt x="0" y="33"/>
                    </a:lnTo>
                    <a:lnTo>
                      <a:pt x="0" y="40"/>
                    </a:lnTo>
                    <a:lnTo>
                      <a:pt x="0" y="48"/>
                    </a:lnTo>
                    <a:lnTo>
                      <a:pt x="3" y="56"/>
                    </a:lnTo>
                    <a:lnTo>
                      <a:pt x="7" y="61"/>
                    </a:lnTo>
                    <a:lnTo>
                      <a:pt x="11" y="65"/>
                    </a:lnTo>
                    <a:lnTo>
                      <a:pt x="17" y="70"/>
                    </a:lnTo>
                    <a:lnTo>
                      <a:pt x="28" y="74"/>
                    </a:lnTo>
                    <a:lnTo>
                      <a:pt x="48" y="82"/>
                    </a:lnTo>
                    <a:lnTo>
                      <a:pt x="65" y="87"/>
                    </a:lnTo>
                    <a:lnTo>
                      <a:pt x="73" y="88"/>
                    </a:lnTo>
                    <a:lnTo>
                      <a:pt x="82" y="90"/>
                    </a:lnTo>
                    <a:lnTo>
                      <a:pt x="92" y="91"/>
                    </a:lnTo>
                    <a:lnTo>
                      <a:pt x="103" y="93"/>
                    </a:lnTo>
                    <a:lnTo>
                      <a:pt x="123" y="95"/>
                    </a:lnTo>
                    <a:lnTo>
                      <a:pt x="140" y="96"/>
                    </a:lnTo>
                    <a:lnTo>
                      <a:pt x="157" y="96"/>
                    </a:lnTo>
                    <a:lnTo>
                      <a:pt x="177" y="95"/>
                    </a:lnTo>
                    <a:lnTo>
                      <a:pt x="191" y="95"/>
                    </a:lnTo>
                    <a:lnTo>
                      <a:pt x="202" y="95"/>
                    </a:lnTo>
                    <a:lnTo>
                      <a:pt x="214" y="93"/>
                    </a:lnTo>
                    <a:lnTo>
                      <a:pt x="228" y="90"/>
                    </a:lnTo>
                    <a:lnTo>
                      <a:pt x="237" y="88"/>
                    </a:lnTo>
                    <a:lnTo>
                      <a:pt x="245" y="85"/>
                    </a:lnTo>
                    <a:lnTo>
                      <a:pt x="262" y="79"/>
                    </a:lnTo>
                    <a:lnTo>
                      <a:pt x="270" y="76"/>
                    </a:lnTo>
                    <a:lnTo>
                      <a:pt x="287" y="65"/>
                    </a:lnTo>
                    <a:lnTo>
                      <a:pt x="296" y="59"/>
                    </a:lnTo>
                    <a:lnTo>
                      <a:pt x="305" y="51"/>
                    </a:lnTo>
                    <a:lnTo>
                      <a:pt x="311" y="45"/>
                    </a:lnTo>
                    <a:lnTo>
                      <a:pt x="313" y="42"/>
                    </a:lnTo>
                    <a:lnTo>
                      <a:pt x="3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12" name="Freeform 88"/>
              <p:cNvSpPr>
                <a:spLocks/>
              </p:cNvSpPr>
              <p:nvPr/>
            </p:nvSpPr>
            <p:spPr bwMode="auto">
              <a:xfrm>
                <a:off x="2100" y="1282"/>
                <a:ext cx="157" cy="48"/>
              </a:xfrm>
              <a:custGeom>
                <a:avLst/>
                <a:gdLst>
                  <a:gd name="T0" fmla="*/ 313 w 313"/>
                  <a:gd name="T1" fmla="*/ 37 h 96"/>
                  <a:gd name="T2" fmla="*/ 311 w 313"/>
                  <a:gd name="T3" fmla="*/ 34 h 96"/>
                  <a:gd name="T4" fmla="*/ 307 w 313"/>
                  <a:gd name="T5" fmla="*/ 30 h 96"/>
                  <a:gd name="T6" fmla="*/ 301 w 313"/>
                  <a:gd name="T7" fmla="*/ 27 h 96"/>
                  <a:gd name="T8" fmla="*/ 293 w 313"/>
                  <a:gd name="T9" fmla="*/ 24 h 96"/>
                  <a:gd name="T10" fmla="*/ 279 w 313"/>
                  <a:gd name="T11" fmla="*/ 17 h 96"/>
                  <a:gd name="T12" fmla="*/ 273 w 313"/>
                  <a:gd name="T13" fmla="*/ 16 h 96"/>
                  <a:gd name="T14" fmla="*/ 237 w 313"/>
                  <a:gd name="T15" fmla="*/ 10 h 96"/>
                  <a:gd name="T16" fmla="*/ 206 w 313"/>
                  <a:gd name="T17" fmla="*/ 3 h 96"/>
                  <a:gd name="T18" fmla="*/ 192 w 313"/>
                  <a:gd name="T19" fmla="*/ 2 h 96"/>
                  <a:gd name="T20" fmla="*/ 178 w 313"/>
                  <a:gd name="T21" fmla="*/ 0 h 96"/>
                  <a:gd name="T22" fmla="*/ 154 w 313"/>
                  <a:gd name="T23" fmla="*/ 0 h 96"/>
                  <a:gd name="T24" fmla="*/ 130 w 313"/>
                  <a:gd name="T25" fmla="*/ 2 h 96"/>
                  <a:gd name="T26" fmla="*/ 104 w 313"/>
                  <a:gd name="T27" fmla="*/ 2 h 96"/>
                  <a:gd name="T28" fmla="*/ 90 w 313"/>
                  <a:gd name="T29" fmla="*/ 3 h 96"/>
                  <a:gd name="T30" fmla="*/ 58 w 313"/>
                  <a:gd name="T31" fmla="*/ 10 h 96"/>
                  <a:gd name="T32" fmla="*/ 39 w 313"/>
                  <a:gd name="T33" fmla="*/ 14 h 96"/>
                  <a:gd name="T34" fmla="*/ 22 w 313"/>
                  <a:gd name="T35" fmla="*/ 19 h 96"/>
                  <a:gd name="T36" fmla="*/ 14 w 313"/>
                  <a:gd name="T37" fmla="*/ 22 h 96"/>
                  <a:gd name="T38" fmla="*/ 8 w 313"/>
                  <a:gd name="T39" fmla="*/ 25 h 96"/>
                  <a:gd name="T40" fmla="*/ 3 w 313"/>
                  <a:gd name="T41" fmla="*/ 28 h 96"/>
                  <a:gd name="T42" fmla="*/ 2 w 313"/>
                  <a:gd name="T43" fmla="*/ 31 h 96"/>
                  <a:gd name="T44" fmla="*/ 0 w 313"/>
                  <a:gd name="T45" fmla="*/ 33 h 96"/>
                  <a:gd name="T46" fmla="*/ 0 w 313"/>
                  <a:gd name="T47" fmla="*/ 40 h 96"/>
                  <a:gd name="T48" fmla="*/ 0 w 313"/>
                  <a:gd name="T49" fmla="*/ 48 h 96"/>
                  <a:gd name="T50" fmla="*/ 3 w 313"/>
                  <a:gd name="T51" fmla="*/ 56 h 96"/>
                  <a:gd name="T52" fmla="*/ 7 w 313"/>
                  <a:gd name="T53" fmla="*/ 61 h 96"/>
                  <a:gd name="T54" fmla="*/ 11 w 313"/>
                  <a:gd name="T55" fmla="*/ 65 h 96"/>
                  <a:gd name="T56" fmla="*/ 17 w 313"/>
                  <a:gd name="T57" fmla="*/ 70 h 96"/>
                  <a:gd name="T58" fmla="*/ 28 w 313"/>
                  <a:gd name="T59" fmla="*/ 74 h 96"/>
                  <a:gd name="T60" fmla="*/ 48 w 313"/>
                  <a:gd name="T61" fmla="*/ 82 h 96"/>
                  <a:gd name="T62" fmla="*/ 65 w 313"/>
                  <a:gd name="T63" fmla="*/ 87 h 96"/>
                  <a:gd name="T64" fmla="*/ 73 w 313"/>
                  <a:gd name="T65" fmla="*/ 88 h 96"/>
                  <a:gd name="T66" fmla="*/ 82 w 313"/>
                  <a:gd name="T67" fmla="*/ 90 h 96"/>
                  <a:gd name="T68" fmla="*/ 92 w 313"/>
                  <a:gd name="T69" fmla="*/ 91 h 96"/>
                  <a:gd name="T70" fmla="*/ 103 w 313"/>
                  <a:gd name="T71" fmla="*/ 93 h 96"/>
                  <a:gd name="T72" fmla="*/ 123 w 313"/>
                  <a:gd name="T73" fmla="*/ 95 h 96"/>
                  <a:gd name="T74" fmla="*/ 140 w 313"/>
                  <a:gd name="T75" fmla="*/ 96 h 96"/>
                  <a:gd name="T76" fmla="*/ 157 w 313"/>
                  <a:gd name="T77" fmla="*/ 96 h 96"/>
                  <a:gd name="T78" fmla="*/ 177 w 313"/>
                  <a:gd name="T79" fmla="*/ 95 h 96"/>
                  <a:gd name="T80" fmla="*/ 191 w 313"/>
                  <a:gd name="T81" fmla="*/ 95 h 96"/>
                  <a:gd name="T82" fmla="*/ 202 w 313"/>
                  <a:gd name="T83" fmla="*/ 95 h 96"/>
                  <a:gd name="T84" fmla="*/ 214 w 313"/>
                  <a:gd name="T85" fmla="*/ 93 h 96"/>
                  <a:gd name="T86" fmla="*/ 228 w 313"/>
                  <a:gd name="T87" fmla="*/ 90 h 96"/>
                  <a:gd name="T88" fmla="*/ 237 w 313"/>
                  <a:gd name="T89" fmla="*/ 88 h 96"/>
                  <a:gd name="T90" fmla="*/ 245 w 313"/>
                  <a:gd name="T91" fmla="*/ 85 h 96"/>
                  <a:gd name="T92" fmla="*/ 262 w 313"/>
                  <a:gd name="T93" fmla="*/ 79 h 96"/>
                  <a:gd name="T94" fmla="*/ 270 w 313"/>
                  <a:gd name="T95" fmla="*/ 76 h 96"/>
                  <a:gd name="T96" fmla="*/ 287 w 313"/>
                  <a:gd name="T97" fmla="*/ 65 h 96"/>
                  <a:gd name="T98" fmla="*/ 296 w 313"/>
                  <a:gd name="T99" fmla="*/ 59 h 96"/>
                  <a:gd name="T100" fmla="*/ 305 w 313"/>
                  <a:gd name="T101" fmla="*/ 51 h 96"/>
                  <a:gd name="T102" fmla="*/ 311 w 313"/>
                  <a:gd name="T103" fmla="*/ 45 h 96"/>
                  <a:gd name="T104" fmla="*/ 313 w 313"/>
                  <a:gd name="T105" fmla="*/ 42 h 96"/>
                  <a:gd name="T106" fmla="*/ 313 w 313"/>
                  <a:gd name="T107" fmla="*/ 3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96">
                    <a:moveTo>
                      <a:pt x="313" y="37"/>
                    </a:moveTo>
                    <a:lnTo>
                      <a:pt x="311" y="34"/>
                    </a:lnTo>
                    <a:lnTo>
                      <a:pt x="307" y="30"/>
                    </a:lnTo>
                    <a:lnTo>
                      <a:pt x="301" y="27"/>
                    </a:lnTo>
                    <a:lnTo>
                      <a:pt x="293" y="24"/>
                    </a:lnTo>
                    <a:lnTo>
                      <a:pt x="279" y="17"/>
                    </a:lnTo>
                    <a:lnTo>
                      <a:pt x="273" y="16"/>
                    </a:lnTo>
                    <a:lnTo>
                      <a:pt x="237" y="10"/>
                    </a:lnTo>
                    <a:lnTo>
                      <a:pt x="206" y="3"/>
                    </a:lnTo>
                    <a:lnTo>
                      <a:pt x="192" y="2"/>
                    </a:lnTo>
                    <a:lnTo>
                      <a:pt x="178" y="0"/>
                    </a:lnTo>
                    <a:lnTo>
                      <a:pt x="154" y="0"/>
                    </a:lnTo>
                    <a:lnTo>
                      <a:pt x="130" y="2"/>
                    </a:lnTo>
                    <a:lnTo>
                      <a:pt x="104" y="2"/>
                    </a:lnTo>
                    <a:lnTo>
                      <a:pt x="90" y="3"/>
                    </a:lnTo>
                    <a:lnTo>
                      <a:pt x="58" y="10"/>
                    </a:lnTo>
                    <a:lnTo>
                      <a:pt x="39" y="14"/>
                    </a:lnTo>
                    <a:lnTo>
                      <a:pt x="22" y="19"/>
                    </a:lnTo>
                    <a:lnTo>
                      <a:pt x="14" y="22"/>
                    </a:lnTo>
                    <a:lnTo>
                      <a:pt x="8" y="25"/>
                    </a:lnTo>
                    <a:lnTo>
                      <a:pt x="3" y="28"/>
                    </a:lnTo>
                    <a:lnTo>
                      <a:pt x="2" y="31"/>
                    </a:lnTo>
                    <a:lnTo>
                      <a:pt x="0" y="33"/>
                    </a:lnTo>
                    <a:lnTo>
                      <a:pt x="0" y="40"/>
                    </a:lnTo>
                    <a:lnTo>
                      <a:pt x="0" y="48"/>
                    </a:lnTo>
                    <a:lnTo>
                      <a:pt x="3" y="56"/>
                    </a:lnTo>
                    <a:lnTo>
                      <a:pt x="7" y="61"/>
                    </a:lnTo>
                    <a:lnTo>
                      <a:pt x="11" y="65"/>
                    </a:lnTo>
                    <a:lnTo>
                      <a:pt x="17" y="70"/>
                    </a:lnTo>
                    <a:lnTo>
                      <a:pt x="28" y="74"/>
                    </a:lnTo>
                    <a:lnTo>
                      <a:pt x="48" y="82"/>
                    </a:lnTo>
                    <a:lnTo>
                      <a:pt x="65" y="87"/>
                    </a:lnTo>
                    <a:lnTo>
                      <a:pt x="73" y="88"/>
                    </a:lnTo>
                    <a:lnTo>
                      <a:pt x="82" y="90"/>
                    </a:lnTo>
                    <a:lnTo>
                      <a:pt x="92" y="91"/>
                    </a:lnTo>
                    <a:lnTo>
                      <a:pt x="103" y="93"/>
                    </a:lnTo>
                    <a:lnTo>
                      <a:pt x="123" y="95"/>
                    </a:lnTo>
                    <a:lnTo>
                      <a:pt x="140" y="96"/>
                    </a:lnTo>
                    <a:lnTo>
                      <a:pt x="157" y="96"/>
                    </a:lnTo>
                    <a:lnTo>
                      <a:pt x="177" y="95"/>
                    </a:lnTo>
                    <a:lnTo>
                      <a:pt x="191" y="95"/>
                    </a:lnTo>
                    <a:lnTo>
                      <a:pt x="202" y="95"/>
                    </a:lnTo>
                    <a:lnTo>
                      <a:pt x="214" y="93"/>
                    </a:lnTo>
                    <a:lnTo>
                      <a:pt x="228" y="90"/>
                    </a:lnTo>
                    <a:lnTo>
                      <a:pt x="237" y="88"/>
                    </a:lnTo>
                    <a:lnTo>
                      <a:pt x="245" y="85"/>
                    </a:lnTo>
                    <a:lnTo>
                      <a:pt x="262" y="79"/>
                    </a:lnTo>
                    <a:lnTo>
                      <a:pt x="270" y="76"/>
                    </a:lnTo>
                    <a:lnTo>
                      <a:pt x="287" y="65"/>
                    </a:lnTo>
                    <a:lnTo>
                      <a:pt x="296" y="59"/>
                    </a:lnTo>
                    <a:lnTo>
                      <a:pt x="305" y="51"/>
                    </a:lnTo>
                    <a:lnTo>
                      <a:pt x="311" y="45"/>
                    </a:lnTo>
                    <a:lnTo>
                      <a:pt x="313" y="42"/>
                    </a:lnTo>
                    <a:lnTo>
                      <a:pt x="313" y="3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5113" name="Freeform 89"/>
              <p:cNvSpPr>
                <a:spLocks/>
              </p:cNvSpPr>
              <p:nvPr/>
            </p:nvSpPr>
            <p:spPr bwMode="auto">
              <a:xfrm>
                <a:off x="2021" y="1642"/>
                <a:ext cx="932" cy="803"/>
              </a:xfrm>
              <a:custGeom>
                <a:avLst/>
                <a:gdLst>
                  <a:gd name="T0" fmla="*/ 4 w 1864"/>
                  <a:gd name="T1" fmla="*/ 650 h 1607"/>
                  <a:gd name="T2" fmla="*/ 0 w 1864"/>
                  <a:gd name="T3" fmla="*/ 696 h 1607"/>
                  <a:gd name="T4" fmla="*/ 18 w 1864"/>
                  <a:gd name="T5" fmla="*/ 749 h 1607"/>
                  <a:gd name="T6" fmla="*/ 61 w 1864"/>
                  <a:gd name="T7" fmla="*/ 835 h 1607"/>
                  <a:gd name="T8" fmla="*/ 75 w 1864"/>
                  <a:gd name="T9" fmla="*/ 840 h 1607"/>
                  <a:gd name="T10" fmla="*/ 100 w 1864"/>
                  <a:gd name="T11" fmla="*/ 894 h 1607"/>
                  <a:gd name="T12" fmla="*/ 157 w 1864"/>
                  <a:gd name="T13" fmla="*/ 991 h 1607"/>
                  <a:gd name="T14" fmla="*/ 209 w 1864"/>
                  <a:gd name="T15" fmla="*/ 1056 h 1607"/>
                  <a:gd name="T16" fmla="*/ 288 w 1864"/>
                  <a:gd name="T17" fmla="*/ 1133 h 1607"/>
                  <a:gd name="T18" fmla="*/ 377 w 1864"/>
                  <a:gd name="T19" fmla="*/ 1201 h 1607"/>
                  <a:gd name="T20" fmla="*/ 474 w 1864"/>
                  <a:gd name="T21" fmla="*/ 1258 h 1607"/>
                  <a:gd name="T22" fmla="*/ 629 w 1864"/>
                  <a:gd name="T23" fmla="*/ 1329 h 1607"/>
                  <a:gd name="T24" fmla="*/ 764 w 1864"/>
                  <a:gd name="T25" fmla="*/ 1374 h 1607"/>
                  <a:gd name="T26" fmla="*/ 838 w 1864"/>
                  <a:gd name="T27" fmla="*/ 1400 h 1607"/>
                  <a:gd name="T28" fmla="*/ 991 w 1864"/>
                  <a:gd name="T29" fmla="*/ 1459 h 1607"/>
                  <a:gd name="T30" fmla="*/ 1298 w 1864"/>
                  <a:gd name="T31" fmla="*/ 1568 h 1607"/>
                  <a:gd name="T32" fmla="*/ 1426 w 1864"/>
                  <a:gd name="T33" fmla="*/ 1601 h 1607"/>
                  <a:gd name="T34" fmla="*/ 1483 w 1864"/>
                  <a:gd name="T35" fmla="*/ 1607 h 1607"/>
                  <a:gd name="T36" fmla="*/ 1541 w 1864"/>
                  <a:gd name="T37" fmla="*/ 1601 h 1607"/>
                  <a:gd name="T38" fmla="*/ 1595 w 1864"/>
                  <a:gd name="T39" fmla="*/ 1582 h 1607"/>
                  <a:gd name="T40" fmla="*/ 1641 w 1864"/>
                  <a:gd name="T41" fmla="*/ 1548 h 1607"/>
                  <a:gd name="T42" fmla="*/ 1723 w 1864"/>
                  <a:gd name="T43" fmla="*/ 1490 h 1607"/>
                  <a:gd name="T44" fmla="*/ 1771 w 1864"/>
                  <a:gd name="T45" fmla="*/ 1451 h 1607"/>
                  <a:gd name="T46" fmla="*/ 1793 w 1864"/>
                  <a:gd name="T47" fmla="*/ 1422 h 1607"/>
                  <a:gd name="T48" fmla="*/ 1835 w 1864"/>
                  <a:gd name="T49" fmla="*/ 1311 h 1607"/>
                  <a:gd name="T50" fmla="*/ 1852 w 1864"/>
                  <a:gd name="T51" fmla="*/ 1226 h 1607"/>
                  <a:gd name="T52" fmla="*/ 1859 w 1864"/>
                  <a:gd name="T53" fmla="*/ 1138 h 1607"/>
                  <a:gd name="T54" fmla="*/ 1864 w 1864"/>
                  <a:gd name="T55" fmla="*/ 959 h 1607"/>
                  <a:gd name="T56" fmla="*/ 1853 w 1864"/>
                  <a:gd name="T57" fmla="*/ 807 h 1607"/>
                  <a:gd name="T58" fmla="*/ 1824 w 1864"/>
                  <a:gd name="T59" fmla="*/ 658 h 1607"/>
                  <a:gd name="T60" fmla="*/ 1802 w 1864"/>
                  <a:gd name="T61" fmla="*/ 584 h 1607"/>
                  <a:gd name="T62" fmla="*/ 1743 w 1864"/>
                  <a:gd name="T63" fmla="*/ 443 h 1607"/>
                  <a:gd name="T64" fmla="*/ 1666 w 1864"/>
                  <a:gd name="T65" fmla="*/ 315 h 1607"/>
                  <a:gd name="T66" fmla="*/ 1596 w 1864"/>
                  <a:gd name="T67" fmla="*/ 227 h 1607"/>
                  <a:gd name="T68" fmla="*/ 1486 w 1864"/>
                  <a:gd name="T69" fmla="*/ 125 h 1607"/>
                  <a:gd name="T70" fmla="*/ 1392 w 1864"/>
                  <a:gd name="T71" fmla="*/ 63 h 1607"/>
                  <a:gd name="T72" fmla="*/ 1288 w 1864"/>
                  <a:gd name="T73" fmla="*/ 13 h 1607"/>
                  <a:gd name="T74" fmla="*/ 1212 w 1864"/>
                  <a:gd name="T75" fmla="*/ 28 h 1607"/>
                  <a:gd name="T76" fmla="*/ 1157 w 1864"/>
                  <a:gd name="T77" fmla="*/ 56 h 1607"/>
                  <a:gd name="T78" fmla="*/ 1096 w 1864"/>
                  <a:gd name="T79" fmla="*/ 71 h 1607"/>
                  <a:gd name="T80" fmla="*/ 1017 w 1864"/>
                  <a:gd name="T81" fmla="*/ 79 h 1607"/>
                  <a:gd name="T82" fmla="*/ 887 w 1864"/>
                  <a:gd name="T83" fmla="*/ 70 h 1607"/>
                  <a:gd name="T84" fmla="*/ 734 w 1864"/>
                  <a:gd name="T85" fmla="*/ 46 h 1607"/>
                  <a:gd name="T86" fmla="*/ 646 w 1864"/>
                  <a:gd name="T87" fmla="*/ 25 h 1607"/>
                  <a:gd name="T88" fmla="*/ 595 w 1864"/>
                  <a:gd name="T89" fmla="*/ 23 h 1607"/>
                  <a:gd name="T90" fmla="*/ 564 w 1864"/>
                  <a:gd name="T91" fmla="*/ 33 h 1607"/>
                  <a:gd name="T92" fmla="*/ 460 w 1864"/>
                  <a:gd name="T93" fmla="*/ 84 h 1607"/>
                  <a:gd name="T94" fmla="*/ 409 w 1864"/>
                  <a:gd name="T95" fmla="*/ 122 h 1607"/>
                  <a:gd name="T96" fmla="*/ 369 w 1864"/>
                  <a:gd name="T97" fmla="*/ 187 h 1607"/>
                  <a:gd name="T98" fmla="*/ 315 w 1864"/>
                  <a:gd name="T99" fmla="*/ 290 h 1607"/>
                  <a:gd name="T100" fmla="*/ 259 w 1864"/>
                  <a:gd name="T101" fmla="*/ 369 h 1607"/>
                  <a:gd name="T102" fmla="*/ 197 w 1864"/>
                  <a:gd name="T103" fmla="*/ 428 h 1607"/>
                  <a:gd name="T104" fmla="*/ 118 w 1864"/>
                  <a:gd name="T105" fmla="*/ 489 h 1607"/>
                  <a:gd name="T106" fmla="*/ 76 w 1864"/>
                  <a:gd name="T107" fmla="*/ 536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4" h="1607">
                    <a:moveTo>
                      <a:pt x="10" y="628"/>
                    </a:moveTo>
                    <a:lnTo>
                      <a:pt x="7" y="636"/>
                    </a:lnTo>
                    <a:lnTo>
                      <a:pt x="5" y="642"/>
                    </a:lnTo>
                    <a:lnTo>
                      <a:pt x="4" y="650"/>
                    </a:lnTo>
                    <a:lnTo>
                      <a:pt x="2" y="656"/>
                    </a:lnTo>
                    <a:lnTo>
                      <a:pt x="0" y="670"/>
                    </a:lnTo>
                    <a:lnTo>
                      <a:pt x="0" y="684"/>
                    </a:lnTo>
                    <a:lnTo>
                      <a:pt x="0" y="696"/>
                    </a:lnTo>
                    <a:lnTo>
                      <a:pt x="4" y="710"/>
                    </a:lnTo>
                    <a:lnTo>
                      <a:pt x="7" y="723"/>
                    </a:lnTo>
                    <a:lnTo>
                      <a:pt x="11" y="736"/>
                    </a:lnTo>
                    <a:lnTo>
                      <a:pt x="18" y="749"/>
                    </a:lnTo>
                    <a:lnTo>
                      <a:pt x="22" y="761"/>
                    </a:lnTo>
                    <a:lnTo>
                      <a:pt x="36" y="786"/>
                    </a:lnTo>
                    <a:lnTo>
                      <a:pt x="48" y="810"/>
                    </a:lnTo>
                    <a:lnTo>
                      <a:pt x="61" y="835"/>
                    </a:lnTo>
                    <a:lnTo>
                      <a:pt x="62" y="837"/>
                    </a:lnTo>
                    <a:lnTo>
                      <a:pt x="64" y="837"/>
                    </a:lnTo>
                    <a:lnTo>
                      <a:pt x="69" y="838"/>
                    </a:lnTo>
                    <a:lnTo>
                      <a:pt x="75" y="840"/>
                    </a:lnTo>
                    <a:lnTo>
                      <a:pt x="76" y="840"/>
                    </a:lnTo>
                    <a:lnTo>
                      <a:pt x="76" y="841"/>
                    </a:lnTo>
                    <a:lnTo>
                      <a:pt x="89" y="868"/>
                    </a:lnTo>
                    <a:lnTo>
                      <a:pt x="100" y="894"/>
                    </a:lnTo>
                    <a:lnTo>
                      <a:pt x="113" y="919"/>
                    </a:lnTo>
                    <a:lnTo>
                      <a:pt x="127" y="943"/>
                    </a:lnTo>
                    <a:lnTo>
                      <a:pt x="141" y="968"/>
                    </a:lnTo>
                    <a:lnTo>
                      <a:pt x="157" y="991"/>
                    </a:lnTo>
                    <a:lnTo>
                      <a:pt x="174" y="1013"/>
                    </a:lnTo>
                    <a:lnTo>
                      <a:pt x="183" y="1023"/>
                    </a:lnTo>
                    <a:lnTo>
                      <a:pt x="191" y="1034"/>
                    </a:lnTo>
                    <a:lnTo>
                      <a:pt x="209" y="1056"/>
                    </a:lnTo>
                    <a:lnTo>
                      <a:pt x="228" y="1076"/>
                    </a:lnTo>
                    <a:lnTo>
                      <a:pt x="248" y="1096"/>
                    </a:lnTo>
                    <a:lnTo>
                      <a:pt x="268" y="1115"/>
                    </a:lnTo>
                    <a:lnTo>
                      <a:pt x="288" y="1133"/>
                    </a:lnTo>
                    <a:lnTo>
                      <a:pt x="310" y="1152"/>
                    </a:lnTo>
                    <a:lnTo>
                      <a:pt x="332" y="1169"/>
                    </a:lnTo>
                    <a:lnTo>
                      <a:pt x="355" y="1186"/>
                    </a:lnTo>
                    <a:lnTo>
                      <a:pt x="377" y="1201"/>
                    </a:lnTo>
                    <a:lnTo>
                      <a:pt x="401" y="1216"/>
                    </a:lnTo>
                    <a:lnTo>
                      <a:pt x="425" y="1230"/>
                    </a:lnTo>
                    <a:lnTo>
                      <a:pt x="449" y="1246"/>
                    </a:lnTo>
                    <a:lnTo>
                      <a:pt x="474" y="1258"/>
                    </a:lnTo>
                    <a:lnTo>
                      <a:pt x="499" y="1272"/>
                    </a:lnTo>
                    <a:lnTo>
                      <a:pt x="550" y="1297"/>
                    </a:lnTo>
                    <a:lnTo>
                      <a:pt x="603" y="1318"/>
                    </a:lnTo>
                    <a:lnTo>
                      <a:pt x="629" y="1329"/>
                    </a:lnTo>
                    <a:lnTo>
                      <a:pt x="655" y="1338"/>
                    </a:lnTo>
                    <a:lnTo>
                      <a:pt x="683" y="1348"/>
                    </a:lnTo>
                    <a:lnTo>
                      <a:pt x="709" y="1357"/>
                    </a:lnTo>
                    <a:lnTo>
                      <a:pt x="764" y="1374"/>
                    </a:lnTo>
                    <a:lnTo>
                      <a:pt x="784" y="1380"/>
                    </a:lnTo>
                    <a:lnTo>
                      <a:pt x="802" y="1388"/>
                    </a:lnTo>
                    <a:lnTo>
                      <a:pt x="821" y="1394"/>
                    </a:lnTo>
                    <a:lnTo>
                      <a:pt x="838" y="1400"/>
                    </a:lnTo>
                    <a:lnTo>
                      <a:pt x="867" y="1414"/>
                    </a:lnTo>
                    <a:lnTo>
                      <a:pt x="897" y="1426"/>
                    </a:lnTo>
                    <a:lnTo>
                      <a:pt x="929" y="1437"/>
                    </a:lnTo>
                    <a:lnTo>
                      <a:pt x="991" y="1459"/>
                    </a:lnTo>
                    <a:lnTo>
                      <a:pt x="1051" y="1480"/>
                    </a:lnTo>
                    <a:lnTo>
                      <a:pt x="1174" y="1527"/>
                    </a:lnTo>
                    <a:lnTo>
                      <a:pt x="1234" y="1548"/>
                    </a:lnTo>
                    <a:lnTo>
                      <a:pt x="1298" y="1568"/>
                    </a:lnTo>
                    <a:lnTo>
                      <a:pt x="1328" y="1578"/>
                    </a:lnTo>
                    <a:lnTo>
                      <a:pt x="1361" y="1587"/>
                    </a:lnTo>
                    <a:lnTo>
                      <a:pt x="1393" y="1595"/>
                    </a:lnTo>
                    <a:lnTo>
                      <a:pt x="1426" y="1601"/>
                    </a:lnTo>
                    <a:lnTo>
                      <a:pt x="1440" y="1604"/>
                    </a:lnTo>
                    <a:lnTo>
                      <a:pt x="1454" y="1605"/>
                    </a:lnTo>
                    <a:lnTo>
                      <a:pt x="1468" y="1607"/>
                    </a:lnTo>
                    <a:lnTo>
                      <a:pt x="1483" y="1607"/>
                    </a:lnTo>
                    <a:lnTo>
                      <a:pt x="1497" y="1607"/>
                    </a:lnTo>
                    <a:lnTo>
                      <a:pt x="1511" y="1605"/>
                    </a:lnTo>
                    <a:lnTo>
                      <a:pt x="1527" y="1604"/>
                    </a:lnTo>
                    <a:lnTo>
                      <a:pt x="1541" y="1601"/>
                    </a:lnTo>
                    <a:lnTo>
                      <a:pt x="1554" y="1598"/>
                    </a:lnTo>
                    <a:lnTo>
                      <a:pt x="1568" y="1593"/>
                    </a:lnTo>
                    <a:lnTo>
                      <a:pt x="1582" y="1588"/>
                    </a:lnTo>
                    <a:lnTo>
                      <a:pt x="1595" y="1582"/>
                    </a:lnTo>
                    <a:lnTo>
                      <a:pt x="1607" y="1575"/>
                    </a:lnTo>
                    <a:lnTo>
                      <a:pt x="1619" y="1567"/>
                    </a:lnTo>
                    <a:lnTo>
                      <a:pt x="1630" y="1558"/>
                    </a:lnTo>
                    <a:lnTo>
                      <a:pt x="1641" y="1548"/>
                    </a:lnTo>
                    <a:lnTo>
                      <a:pt x="1650" y="1541"/>
                    </a:lnTo>
                    <a:lnTo>
                      <a:pt x="1660" y="1531"/>
                    </a:lnTo>
                    <a:lnTo>
                      <a:pt x="1680" y="1517"/>
                    </a:lnTo>
                    <a:lnTo>
                      <a:pt x="1723" y="1490"/>
                    </a:lnTo>
                    <a:lnTo>
                      <a:pt x="1743" y="1474"/>
                    </a:lnTo>
                    <a:lnTo>
                      <a:pt x="1754" y="1466"/>
                    </a:lnTo>
                    <a:lnTo>
                      <a:pt x="1763" y="1459"/>
                    </a:lnTo>
                    <a:lnTo>
                      <a:pt x="1771" y="1451"/>
                    </a:lnTo>
                    <a:lnTo>
                      <a:pt x="1779" y="1442"/>
                    </a:lnTo>
                    <a:lnTo>
                      <a:pt x="1787" y="1433"/>
                    </a:lnTo>
                    <a:lnTo>
                      <a:pt x="1790" y="1426"/>
                    </a:lnTo>
                    <a:lnTo>
                      <a:pt x="1793" y="1422"/>
                    </a:lnTo>
                    <a:lnTo>
                      <a:pt x="1805" y="1395"/>
                    </a:lnTo>
                    <a:lnTo>
                      <a:pt x="1816" y="1368"/>
                    </a:lnTo>
                    <a:lnTo>
                      <a:pt x="1827" y="1340"/>
                    </a:lnTo>
                    <a:lnTo>
                      <a:pt x="1835" y="1311"/>
                    </a:lnTo>
                    <a:lnTo>
                      <a:pt x="1838" y="1297"/>
                    </a:lnTo>
                    <a:lnTo>
                      <a:pt x="1841" y="1283"/>
                    </a:lnTo>
                    <a:lnTo>
                      <a:pt x="1847" y="1253"/>
                    </a:lnTo>
                    <a:lnTo>
                      <a:pt x="1852" y="1226"/>
                    </a:lnTo>
                    <a:lnTo>
                      <a:pt x="1853" y="1210"/>
                    </a:lnTo>
                    <a:lnTo>
                      <a:pt x="1855" y="1196"/>
                    </a:lnTo>
                    <a:lnTo>
                      <a:pt x="1858" y="1167"/>
                    </a:lnTo>
                    <a:lnTo>
                      <a:pt x="1859" y="1138"/>
                    </a:lnTo>
                    <a:lnTo>
                      <a:pt x="1861" y="1107"/>
                    </a:lnTo>
                    <a:lnTo>
                      <a:pt x="1862" y="1078"/>
                    </a:lnTo>
                    <a:lnTo>
                      <a:pt x="1862" y="1019"/>
                    </a:lnTo>
                    <a:lnTo>
                      <a:pt x="1864" y="959"/>
                    </a:lnTo>
                    <a:lnTo>
                      <a:pt x="1862" y="920"/>
                    </a:lnTo>
                    <a:lnTo>
                      <a:pt x="1861" y="883"/>
                    </a:lnTo>
                    <a:lnTo>
                      <a:pt x="1858" y="844"/>
                    </a:lnTo>
                    <a:lnTo>
                      <a:pt x="1853" y="807"/>
                    </a:lnTo>
                    <a:lnTo>
                      <a:pt x="1849" y="769"/>
                    </a:lnTo>
                    <a:lnTo>
                      <a:pt x="1842" y="732"/>
                    </a:lnTo>
                    <a:lnTo>
                      <a:pt x="1833" y="695"/>
                    </a:lnTo>
                    <a:lnTo>
                      <a:pt x="1824" y="658"/>
                    </a:lnTo>
                    <a:lnTo>
                      <a:pt x="1819" y="639"/>
                    </a:lnTo>
                    <a:lnTo>
                      <a:pt x="1814" y="621"/>
                    </a:lnTo>
                    <a:lnTo>
                      <a:pt x="1808" y="602"/>
                    </a:lnTo>
                    <a:lnTo>
                      <a:pt x="1802" y="584"/>
                    </a:lnTo>
                    <a:lnTo>
                      <a:pt x="1790" y="548"/>
                    </a:lnTo>
                    <a:lnTo>
                      <a:pt x="1776" y="513"/>
                    </a:lnTo>
                    <a:lnTo>
                      <a:pt x="1760" y="479"/>
                    </a:lnTo>
                    <a:lnTo>
                      <a:pt x="1743" y="443"/>
                    </a:lnTo>
                    <a:lnTo>
                      <a:pt x="1726" y="411"/>
                    </a:lnTo>
                    <a:lnTo>
                      <a:pt x="1708" y="378"/>
                    </a:lnTo>
                    <a:lnTo>
                      <a:pt x="1688" y="346"/>
                    </a:lnTo>
                    <a:lnTo>
                      <a:pt x="1666" y="315"/>
                    </a:lnTo>
                    <a:lnTo>
                      <a:pt x="1655" y="300"/>
                    </a:lnTo>
                    <a:lnTo>
                      <a:pt x="1644" y="284"/>
                    </a:lnTo>
                    <a:lnTo>
                      <a:pt x="1621" y="255"/>
                    </a:lnTo>
                    <a:lnTo>
                      <a:pt x="1596" y="227"/>
                    </a:lnTo>
                    <a:lnTo>
                      <a:pt x="1570" y="199"/>
                    </a:lnTo>
                    <a:lnTo>
                      <a:pt x="1544" y="175"/>
                    </a:lnTo>
                    <a:lnTo>
                      <a:pt x="1516" y="150"/>
                    </a:lnTo>
                    <a:lnTo>
                      <a:pt x="1486" y="125"/>
                    </a:lnTo>
                    <a:lnTo>
                      <a:pt x="1457" y="104"/>
                    </a:lnTo>
                    <a:lnTo>
                      <a:pt x="1441" y="93"/>
                    </a:lnTo>
                    <a:lnTo>
                      <a:pt x="1424" y="82"/>
                    </a:lnTo>
                    <a:lnTo>
                      <a:pt x="1392" y="63"/>
                    </a:lnTo>
                    <a:lnTo>
                      <a:pt x="1359" y="45"/>
                    </a:lnTo>
                    <a:lnTo>
                      <a:pt x="1324" y="28"/>
                    </a:lnTo>
                    <a:lnTo>
                      <a:pt x="1307" y="20"/>
                    </a:lnTo>
                    <a:lnTo>
                      <a:pt x="1288" y="13"/>
                    </a:lnTo>
                    <a:lnTo>
                      <a:pt x="1253" y="0"/>
                    </a:lnTo>
                    <a:lnTo>
                      <a:pt x="1239" y="11"/>
                    </a:lnTo>
                    <a:lnTo>
                      <a:pt x="1226" y="20"/>
                    </a:lnTo>
                    <a:lnTo>
                      <a:pt x="1212" y="28"/>
                    </a:lnTo>
                    <a:lnTo>
                      <a:pt x="1198" y="37"/>
                    </a:lnTo>
                    <a:lnTo>
                      <a:pt x="1185" y="43"/>
                    </a:lnTo>
                    <a:lnTo>
                      <a:pt x="1171" y="50"/>
                    </a:lnTo>
                    <a:lnTo>
                      <a:pt x="1157" y="56"/>
                    </a:lnTo>
                    <a:lnTo>
                      <a:pt x="1141" y="60"/>
                    </a:lnTo>
                    <a:lnTo>
                      <a:pt x="1126" y="65"/>
                    </a:lnTo>
                    <a:lnTo>
                      <a:pt x="1112" y="68"/>
                    </a:lnTo>
                    <a:lnTo>
                      <a:pt x="1096" y="71"/>
                    </a:lnTo>
                    <a:lnTo>
                      <a:pt x="1081" y="74"/>
                    </a:lnTo>
                    <a:lnTo>
                      <a:pt x="1064" y="76"/>
                    </a:lnTo>
                    <a:lnTo>
                      <a:pt x="1048" y="77"/>
                    </a:lnTo>
                    <a:lnTo>
                      <a:pt x="1017" y="79"/>
                    </a:lnTo>
                    <a:lnTo>
                      <a:pt x="985" y="77"/>
                    </a:lnTo>
                    <a:lnTo>
                      <a:pt x="952" y="76"/>
                    </a:lnTo>
                    <a:lnTo>
                      <a:pt x="920" y="74"/>
                    </a:lnTo>
                    <a:lnTo>
                      <a:pt x="887" y="70"/>
                    </a:lnTo>
                    <a:lnTo>
                      <a:pt x="822" y="60"/>
                    </a:lnTo>
                    <a:lnTo>
                      <a:pt x="760" y="53"/>
                    </a:lnTo>
                    <a:lnTo>
                      <a:pt x="748" y="50"/>
                    </a:lnTo>
                    <a:lnTo>
                      <a:pt x="734" y="46"/>
                    </a:lnTo>
                    <a:lnTo>
                      <a:pt x="709" y="40"/>
                    </a:lnTo>
                    <a:lnTo>
                      <a:pt x="685" y="34"/>
                    </a:lnTo>
                    <a:lnTo>
                      <a:pt x="658" y="28"/>
                    </a:lnTo>
                    <a:lnTo>
                      <a:pt x="646" y="25"/>
                    </a:lnTo>
                    <a:lnTo>
                      <a:pt x="634" y="23"/>
                    </a:lnTo>
                    <a:lnTo>
                      <a:pt x="621" y="22"/>
                    </a:lnTo>
                    <a:lnTo>
                      <a:pt x="609" y="22"/>
                    </a:lnTo>
                    <a:lnTo>
                      <a:pt x="595" y="23"/>
                    </a:lnTo>
                    <a:lnTo>
                      <a:pt x="582" y="26"/>
                    </a:lnTo>
                    <a:lnTo>
                      <a:pt x="576" y="28"/>
                    </a:lnTo>
                    <a:lnTo>
                      <a:pt x="570" y="31"/>
                    </a:lnTo>
                    <a:lnTo>
                      <a:pt x="564" y="33"/>
                    </a:lnTo>
                    <a:lnTo>
                      <a:pt x="558" y="36"/>
                    </a:lnTo>
                    <a:lnTo>
                      <a:pt x="510" y="60"/>
                    </a:lnTo>
                    <a:lnTo>
                      <a:pt x="485" y="71"/>
                    </a:lnTo>
                    <a:lnTo>
                      <a:pt x="460" y="84"/>
                    </a:lnTo>
                    <a:lnTo>
                      <a:pt x="439" y="97"/>
                    </a:lnTo>
                    <a:lnTo>
                      <a:pt x="428" y="105"/>
                    </a:lnTo>
                    <a:lnTo>
                      <a:pt x="418" y="113"/>
                    </a:lnTo>
                    <a:lnTo>
                      <a:pt x="409" y="122"/>
                    </a:lnTo>
                    <a:lnTo>
                      <a:pt x="401" y="131"/>
                    </a:lnTo>
                    <a:lnTo>
                      <a:pt x="394" y="141"/>
                    </a:lnTo>
                    <a:lnTo>
                      <a:pt x="387" y="151"/>
                    </a:lnTo>
                    <a:lnTo>
                      <a:pt x="369" y="187"/>
                    </a:lnTo>
                    <a:lnTo>
                      <a:pt x="352" y="222"/>
                    </a:lnTo>
                    <a:lnTo>
                      <a:pt x="333" y="256"/>
                    </a:lnTo>
                    <a:lnTo>
                      <a:pt x="324" y="273"/>
                    </a:lnTo>
                    <a:lnTo>
                      <a:pt x="315" y="290"/>
                    </a:lnTo>
                    <a:lnTo>
                      <a:pt x="295" y="323"/>
                    </a:lnTo>
                    <a:lnTo>
                      <a:pt x="284" y="338"/>
                    </a:lnTo>
                    <a:lnTo>
                      <a:pt x="273" y="354"/>
                    </a:lnTo>
                    <a:lnTo>
                      <a:pt x="259" y="369"/>
                    </a:lnTo>
                    <a:lnTo>
                      <a:pt x="247" y="384"/>
                    </a:lnTo>
                    <a:lnTo>
                      <a:pt x="231" y="398"/>
                    </a:lnTo>
                    <a:lnTo>
                      <a:pt x="216" y="412"/>
                    </a:lnTo>
                    <a:lnTo>
                      <a:pt x="197" y="428"/>
                    </a:lnTo>
                    <a:lnTo>
                      <a:pt x="177" y="443"/>
                    </a:lnTo>
                    <a:lnTo>
                      <a:pt x="137" y="474"/>
                    </a:lnTo>
                    <a:lnTo>
                      <a:pt x="127" y="482"/>
                    </a:lnTo>
                    <a:lnTo>
                      <a:pt x="118" y="489"/>
                    </a:lnTo>
                    <a:lnTo>
                      <a:pt x="101" y="506"/>
                    </a:lnTo>
                    <a:lnTo>
                      <a:pt x="92" y="516"/>
                    </a:lnTo>
                    <a:lnTo>
                      <a:pt x="84" y="525"/>
                    </a:lnTo>
                    <a:lnTo>
                      <a:pt x="76" y="536"/>
                    </a:lnTo>
                    <a:lnTo>
                      <a:pt x="69" y="545"/>
                    </a:lnTo>
                    <a:lnTo>
                      <a:pt x="10" y="628"/>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14" name="Freeform 90"/>
              <p:cNvSpPr>
                <a:spLocks/>
              </p:cNvSpPr>
              <p:nvPr/>
            </p:nvSpPr>
            <p:spPr bwMode="auto">
              <a:xfrm>
                <a:off x="2018" y="1955"/>
                <a:ext cx="35" cy="106"/>
              </a:xfrm>
              <a:custGeom>
                <a:avLst/>
                <a:gdLst>
                  <a:gd name="T0" fmla="*/ 19 w 70"/>
                  <a:gd name="T1" fmla="*/ 1 h 211"/>
                  <a:gd name="T2" fmla="*/ 14 w 70"/>
                  <a:gd name="T3" fmla="*/ 15 h 211"/>
                  <a:gd name="T4" fmla="*/ 10 w 70"/>
                  <a:gd name="T5" fmla="*/ 29 h 211"/>
                  <a:gd name="T6" fmla="*/ 8 w 70"/>
                  <a:gd name="T7" fmla="*/ 57 h 211"/>
                  <a:gd name="T8" fmla="*/ 13 w 70"/>
                  <a:gd name="T9" fmla="*/ 83 h 211"/>
                  <a:gd name="T10" fmla="*/ 20 w 70"/>
                  <a:gd name="T11" fmla="*/ 108 h 211"/>
                  <a:gd name="T12" fmla="*/ 44 w 70"/>
                  <a:gd name="T13" fmla="*/ 157 h 211"/>
                  <a:gd name="T14" fmla="*/ 70 w 70"/>
                  <a:gd name="T15" fmla="*/ 207 h 211"/>
                  <a:gd name="T16" fmla="*/ 64 w 70"/>
                  <a:gd name="T17" fmla="*/ 211 h 211"/>
                  <a:gd name="T18" fmla="*/ 37 w 70"/>
                  <a:gd name="T19" fmla="*/ 162 h 211"/>
                  <a:gd name="T20" fmla="*/ 13 w 70"/>
                  <a:gd name="T21" fmla="*/ 109 h 211"/>
                  <a:gd name="T22" fmla="*/ 5 w 70"/>
                  <a:gd name="T23" fmla="*/ 85 h 211"/>
                  <a:gd name="T24" fmla="*/ 0 w 70"/>
                  <a:gd name="T25" fmla="*/ 57 h 211"/>
                  <a:gd name="T26" fmla="*/ 2 w 70"/>
                  <a:gd name="T27" fmla="*/ 29 h 211"/>
                  <a:gd name="T28" fmla="*/ 6 w 70"/>
                  <a:gd name="T29" fmla="*/ 14 h 211"/>
                  <a:gd name="T30" fmla="*/ 11 w 70"/>
                  <a:gd name="T31" fmla="*/ 0 h 211"/>
                  <a:gd name="T32" fmla="*/ 19 w 70"/>
                  <a:gd name="T33" fmla="*/ 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211">
                    <a:moveTo>
                      <a:pt x="19" y="1"/>
                    </a:moveTo>
                    <a:lnTo>
                      <a:pt x="14" y="15"/>
                    </a:lnTo>
                    <a:lnTo>
                      <a:pt x="10" y="29"/>
                    </a:lnTo>
                    <a:lnTo>
                      <a:pt x="8" y="57"/>
                    </a:lnTo>
                    <a:lnTo>
                      <a:pt x="13" y="83"/>
                    </a:lnTo>
                    <a:lnTo>
                      <a:pt x="20" y="108"/>
                    </a:lnTo>
                    <a:lnTo>
                      <a:pt x="44" y="157"/>
                    </a:lnTo>
                    <a:lnTo>
                      <a:pt x="70" y="207"/>
                    </a:lnTo>
                    <a:lnTo>
                      <a:pt x="64" y="211"/>
                    </a:lnTo>
                    <a:lnTo>
                      <a:pt x="37" y="162"/>
                    </a:lnTo>
                    <a:lnTo>
                      <a:pt x="13" y="109"/>
                    </a:lnTo>
                    <a:lnTo>
                      <a:pt x="5" y="85"/>
                    </a:lnTo>
                    <a:lnTo>
                      <a:pt x="0" y="57"/>
                    </a:lnTo>
                    <a:lnTo>
                      <a:pt x="2" y="29"/>
                    </a:lnTo>
                    <a:lnTo>
                      <a:pt x="6" y="14"/>
                    </a:lnTo>
                    <a:lnTo>
                      <a:pt x="11" y="0"/>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15" name="Freeform 91"/>
              <p:cNvSpPr>
                <a:spLocks/>
              </p:cNvSpPr>
              <p:nvPr/>
            </p:nvSpPr>
            <p:spPr bwMode="auto">
              <a:xfrm>
                <a:off x="2051" y="2058"/>
                <a:ext cx="8" cy="7"/>
              </a:xfrm>
              <a:custGeom>
                <a:avLst/>
                <a:gdLst>
                  <a:gd name="T0" fmla="*/ 2 w 17"/>
                  <a:gd name="T1" fmla="*/ 0 h 14"/>
                  <a:gd name="T2" fmla="*/ 10 w 17"/>
                  <a:gd name="T3" fmla="*/ 3 h 14"/>
                  <a:gd name="T4" fmla="*/ 17 w 17"/>
                  <a:gd name="T5" fmla="*/ 6 h 14"/>
                  <a:gd name="T6" fmla="*/ 16 w 17"/>
                  <a:gd name="T7" fmla="*/ 14 h 14"/>
                  <a:gd name="T8" fmla="*/ 8 w 17"/>
                  <a:gd name="T9" fmla="*/ 11 h 14"/>
                  <a:gd name="T10" fmla="*/ 0 w 17"/>
                  <a:gd name="T11" fmla="*/ 8 h 14"/>
                  <a:gd name="T12" fmla="*/ 2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2" y="0"/>
                    </a:moveTo>
                    <a:lnTo>
                      <a:pt x="10" y="3"/>
                    </a:lnTo>
                    <a:lnTo>
                      <a:pt x="17" y="6"/>
                    </a:lnTo>
                    <a:lnTo>
                      <a:pt x="16" y="14"/>
                    </a:lnTo>
                    <a:lnTo>
                      <a:pt x="8" y="11"/>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16" name="Freeform 92"/>
              <p:cNvSpPr>
                <a:spLocks/>
              </p:cNvSpPr>
              <p:nvPr/>
            </p:nvSpPr>
            <p:spPr bwMode="auto">
              <a:xfrm>
                <a:off x="2050" y="2058"/>
                <a:ext cx="3" cy="4"/>
              </a:xfrm>
              <a:custGeom>
                <a:avLst/>
                <a:gdLst>
                  <a:gd name="T0" fmla="*/ 0 w 6"/>
                  <a:gd name="T1" fmla="*/ 6 h 8"/>
                  <a:gd name="T2" fmla="*/ 1 w 6"/>
                  <a:gd name="T3" fmla="*/ 8 h 8"/>
                  <a:gd name="T4" fmla="*/ 3 w 6"/>
                  <a:gd name="T5" fmla="*/ 0 h 8"/>
                  <a:gd name="T6" fmla="*/ 6 w 6"/>
                  <a:gd name="T7" fmla="*/ 2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lnTo>
                      <a:pt x="1" y="8"/>
                    </a:lnTo>
                    <a:lnTo>
                      <a:pt x="3" y="0"/>
                    </a:lnTo>
                    <a:lnTo>
                      <a:pt x="6"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17" name="Freeform 93"/>
              <p:cNvSpPr>
                <a:spLocks/>
              </p:cNvSpPr>
              <p:nvPr/>
            </p:nvSpPr>
            <p:spPr bwMode="auto">
              <a:xfrm>
                <a:off x="2057" y="2063"/>
                <a:ext cx="346" cy="267"/>
              </a:xfrm>
              <a:custGeom>
                <a:avLst/>
                <a:gdLst>
                  <a:gd name="T0" fmla="*/ 7 w 692"/>
                  <a:gd name="T1" fmla="*/ 0 h 536"/>
                  <a:gd name="T2" fmla="*/ 31 w 692"/>
                  <a:gd name="T3" fmla="*/ 53 h 536"/>
                  <a:gd name="T4" fmla="*/ 58 w 692"/>
                  <a:gd name="T5" fmla="*/ 101 h 536"/>
                  <a:gd name="T6" fmla="*/ 88 w 692"/>
                  <a:gd name="T7" fmla="*/ 149 h 536"/>
                  <a:gd name="T8" fmla="*/ 122 w 692"/>
                  <a:gd name="T9" fmla="*/ 192 h 536"/>
                  <a:gd name="T10" fmla="*/ 159 w 692"/>
                  <a:gd name="T11" fmla="*/ 233 h 536"/>
                  <a:gd name="T12" fmla="*/ 196 w 692"/>
                  <a:gd name="T13" fmla="*/ 270 h 536"/>
                  <a:gd name="T14" fmla="*/ 240 w 692"/>
                  <a:gd name="T15" fmla="*/ 308 h 536"/>
                  <a:gd name="T16" fmla="*/ 283 w 692"/>
                  <a:gd name="T17" fmla="*/ 340 h 536"/>
                  <a:gd name="T18" fmla="*/ 331 w 692"/>
                  <a:gd name="T19" fmla="*/ 372 h 536"/>
                  <a:gd name="T20" fmla="*/ 379 w 692"/>
                  <a:gd name="T21" fmla="*/ 400 h 536"/>
                  <a:gd name="T22" fmla="*/ 428 w 692"/>
                  <a:gd name="T23" fmla="*/ 428 h 536"/>
                  <a:gd name="T24" fmla="*/ 478 w 692"/>
                  <a:gd name="T25" fmla="*/ 451 h 536"/>
                  <a:gd name="T26" fmla="*/ 583 w 692"/>
                  <a:gd name="T27" fmla="*/ 494 h 536"/>
                  <a:gd name="T28" fmla="*/ 637 w 692"/>
                  <a:gd name="T29" fmla="*/ 513 h 536"/>
                  <a:gd name="T30" fmla="*/ 692 w 692"/>
                  <a:gd name="T31" fmla="*/ 528 h 536"/>
                  <a:gd name="T32" fmla="*/ 690 w 692"/>
                  <a:gd name="T33" fmla="*/ 536 h 536"/>
                  <a:gd name="T34" fmla="*/ 636 w 692"/>
                  <a:gd name="T35" fmla="*/ 521 h 536"/>
                  <a:gd name="T36" fmla="*/ 582 w 692"/>
                  <a:gd name="T37" fmla="*/ 502 h 536"/>
                  <a:gd name="T38" fmla="*/ 476 w 692"/>
                  <a:gd name="T39" fmla="*/ 459 h 536"/>
                  <a:gd name="T40" fmla="*/ 424 w 692"/>
                  <a:gd name="T41" fmla="*/ 434 h 536"/>
                  <a:gd name="T42" fmla="*/ 374 w 692"/>
                  <a:gd name="T43" fmla="*/ 406 h 536"/>
                  <a:gd name="T44" fmla="*/ 326 w 692"/>
                  <a:gd name="T45" fmla="*/ 379 h 536"/>
                  <a:gd name="T46" fmla="*/ 278 w 692"/>
                  <a:gd name="T47" fmla="*/ 346 h 536"/>
                  <a:gd name="T48" fmla="*/ 235 w 692"/>
                  <a:gd name="T49" fmla="*/ 314 h 536"/>
                  <a:gd name="T50" fmla="*/ 192 w 692"/>
                  <a:gd name="T51" fmla="*/ 277 h 536"/>
                  <a:gd name="T52" fmla="*/ 153 w 692"/>
                  <a:gd name="T53" fmla="*/ 238 h 536"/>
                  <a:gd name="T54" fmla="*/ 116 w 692"/>
                  <a:gd name="T55" fmla="*/ 196 h 536"/>
                  <a:gd name="T56" fmla="*/ 82 w 692"/>
                  <a:gd name="T57" fmla="*/ 153 h 536"/>
                  <a:gd name="T58" fmla="*/ 52 w 692"/>
                  <a:gd name="T59" fmla="*/ 105 h 536"/>
                  <a:gd name="T60" fmla="*/ 23 w 692"/>
                  <a:gd name="T61" fmla="*/ 54 h 536"/>
                  <a:gd name="T62" fmla="*/ 0 w 692"/>
                  <a:gd name="T63" fmla="*/ 2 h 536"/>
                  <a:gd name="T64" fmla="*/ 7 w 692"/>
                  <a:gd name="T65"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536">
                    <a:moveTo>
                      <a:pt x="7" y="0"/>
                    </a:moveTo>
                    <a:lnTo>
                      <a:pt x="31" y="53"/>
                    </a:lnTo>
                    <a:lnTo>
                      <a:pt x="58" y="101"/>
                    </a:lnTo>
                    <a:lnTo>
                      <a:pt x="88" y="149"/>
                    </a:lnTo>
                    <a:lnTo>
                      <a:pt x="122" y="192"/>
                    </a:lnTo>
                    <a:lnTo>
                      <a:pt x="159" y="233"/>
                    </a:lnTo>
                    <a:lnTo>
                      <a:pt x="196" y="270"/>
                    </a:lnTo>
                    <a:lnTo>
                      <a:pt x="240" y="308"/>
                    </a:lnTo>
                    <a:lnTo>
                      <a:pt x="283" y="340"/>
                    </a:lnTo>
                    <a:lnTo>
                      <a:pt x="331" y="372"/>
                    </a:lnTo>
                    <a:lnTo>
                      <a:pt x="379" y="400"/>
                    </a:lnTo>
                    <a:lnTo>
                      <a:pt x="428" y="428"/>
                    </a:lnTo>
                    <a:lnTo>
                      <a:pt x="478" y="451"/>
                    </a:lnTo>
                    <a:lnTo>
                      <a:pt x="583" y="494"/>
                    </a:lnTo>
                    <a:lnTo>
                      <a:pt x="637" y="513"/>
                    </a:lnTo>
                    <a:lnTo>
                      <a:pt x="692" y="528"/>
                    </a:lnTo>
                    <a:lnTo>
                      <a:pt x="690" y="536"/>
                    </a:lnTo>
                    <a:lnTo>
                      <a:pt x="636" y="521"/>
                    </a:lnTo>
                    <a:lnTo>
                      <a:pt x="582" y="502"/>
                    </a:lnTo>
                    <a:lnTo>
                      <a:pt x="476" y="459"/>
                    </a:lnTo>
                    <a:lnTo>
                      <a:pt x="424" y="434"/>
                    </a:lnTo>
                    <a:lnTo>
                      <a:pt x="374" y="406"/>
                    </a:lnTo>
                    <a:lnTo>
                      <a:pt x="326" y="379"/>
                    </a:lnTo>
                    <a:lnTo>
                      <a:pt x="278" y="346"/>
                    </a:lnTo>
                    <a:lnTo>
                      <a:pt x="235" y="314"/>
                    </a:lnTo>
                    <a:lnTo>
                      <a:pt x="192" y="277"/>
                    </a:lnTo>
                    <a:lnTo>
                      <a:pt x="153" y="238"/>
                    </a:lnTo>
                    <a:lnTo>
                      <a:pt x="116" y="196"/>
                    </a:lnTo>
                    <a:lnTo>
                      <a:pt x="82" y="153"/>
                    </a:lnTo>
                    <a:lnTo>
                      <a:pt x="52" y="105"/>
                    </a:lnTo>
                    <a:lnTo>
                      <a:pt x="23" y="54"/>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18" name="Freeform 94"/>
              <p:cNvSpPr>
                <a:spLocks/>
              </p:cNvSpPr>
              <p:nvPr/>
            </p:nvSpPr>
            <p:spPr bwMode="auto">
              <a:xfrm>
                <a:off x="2057" y="2061"/>
                <a:ext cx="4" cy="4"/>
              </a:xfrm>
              <a:custGeom>
                <a:avLst/>
                <a:gdLst>
                  <a:gd name="T0" fmla="*/ 4 w 7"/>
                  <a:gd name="T1" fmla="*/ 0 h 8"/>
                  <a:gd name="T2" fmla="*/ 6 w 7"/>
                  <a:gd name="T3" fmla="*/ 2 h 8"/>
                  <a:gd name="T4" fmla="*/ 7 w 7"/>
                  <a:gd name="T5" fmla="*/ 3 h 8"/>
                  <a:gd name="T6" fmla="*/ 0 w 7"/>
                  <a:gd name="T7" fmla="*/ 5 h 8"/>
                  <a:gd name="T8" fmla="*/ 3 w 7"/>
                  <a:gd name="T9" fmla="*/ 8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lnTo>
                      <a:pt x="6" y="2"/>
                    </a:lnTo>
                    <a:lnTo>
                      <a:pt x="7" y="3"/>
                    </a:lnTo>
                    <a:lnTo>
                      <a:pt x="0" y="5"/>
                    </a:lnTo>
                    <a:lnTo>
                      <a:pt x="3"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19" name="Freeform 95"/>
              <p:cNvSpPr>
                <a:spLocks/>
              </p:cNvSpPr>
              <p:nvPr/>
            </p:nvSpPr>
            <p:spPr bwMode="auto">
              <a:xfrm>
                <a:off x="2402" y="2327"/>
                <a:ext cx="20" cy="11"/>
              </a:xfrm>
              <a:custGeom>
                <a:avLst/>
                <a:gdLst>
                  <a:gd name="T0" fmla="*/ 2 w 40"/>
                  <a:gd name="T1" fmla="*/ 0 h 23"/>
                  <a:gd name="T2" fmla="*/ 40 w 40"/>
                  <a:gd name="T3" fmla="*/ 16 h 23"/>
                  <a:gd name="T4" fmla="*/ 39 w 40"/>
                  <a:gd name="T5" fmla="*/ 23 h 23"/>
                  <a:gd name="T6" fmla="*/ 0 w 40"/>
                  <a:gd name="T7" fmla="*/ 8 h 23"/>
                  <a:gd name="T8" fmla="*/ 2 w 40"/>
                  <a:gd name="T9" fmla="*/ 0 h 23"/>
                </a:gdLst>
                <a:ahLst/>
                <a:cxnLst>
                  <a:cxn ang="0">
                    <a:pos x="T0" y="T1"/>
                  </a:cxn>
                  <a:cxn ang="0">
                    <a:pos x="T2" y="T3"/>
                  </a:cxn>
                  <a:cxn ang="0">
                    <a:pos x="T4" y="T5"/>
                  </a:cxn>
                  <a:cxn ang="0">
                    <a:pos x="T6" y="T7"/>
                  </a:cxn>
                  <a:cxn ang="0">
                    <a:pos x="T8" y="T9"/>
                  </a:cxn>
                </a:cxnLst>
                <a:rect l="0" t="0" r="r" b="b"/>
                <a:pathLst>
                  <a:path w="40" h="23">
                    <a:moveTo>
                      <a:pt x="2" y="0"/>
                    </a:moveTo>
                    <a:lnTo>
                      <a:pt x="40" y="16"/>
                    </a:lnTo>
                    <a:lnTo>
                      <a:pt x="39" y="23"/>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0" name="Freeform 96"/>
              <p:cNvSpPr>
                <a:spLocks/>
              </p:cNvSpPr>
              <p:nvPr/>
            </p:nvSpPr>
            <p:spPr bwMode="auto">
              <a:xfrm>
                <a:off x="2402" y="2327"/>
                <a:ext cx="1" cy="3"/>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1" name="Freeform 97"/>
              <p:cNvSpPr>
                <a:spLocks/>
              </p:cNvSpPr>
              <p:nvPr/>
            </p:nvSpPr>
            <p:spPr bwMode="auto">
              <a:xfrm>
                <a:off x="2421" y="2334"/>
                <a:ext cx="65" cy="29"/>
              </a:xfrm>
              <a:custGeom>
                <a:avLst/>
                <a:gdLst>
                  <a:gd name="T0" fmla="*/ 1 w 128"/>
                  <a:gd name="T1" fmla="*/ 0 h 57"/>
                  <a:gd name="T2" fmla="*/ 66 w 128"/>
                  <a:gd name="T3" fmla="*/ 26 h 57"/>
                  <a:gd name="T4" fmla="*/ 128 w 128"/>
                  <a:gd name="T5" fmla="*/ 49 h 57"/>
                  <a:gd name="T6" fmla="*/ 127 w 128"/>
                  <a:gd name="T7" fmla="*/ 57 h 57"/>
                  <a:gd name="T8" fmla="*/ 65 w 128"/>
                  <a:gd name="T9" fmla="*/ 34 h 57"/>
                  <a:gd name="T10" fmla="*/ 0 w 128"/>
                  <a:gd name="T11" fmla="*/ 7 h 57"/>
                  <a:gd name="T12" fmla="*/ 1 w 128"/>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28" h="57">
                    <a:moveTo>
                      <a:pt x="1" y="0"/>
                    </a:moveTo>
                    <a:lnTo>
                      <a:pt x="66" y="26"/>
                    </a:lnTo>
                    <a:lnTo>
                      <a:pt x="128" y="49"/>
                    </a:lnTo>
                    <a:lnTo>
                      <a:pt x="127" y="57"/>
                    </a:lnTo>
                    <a:lnTo>
                      <a:pt x="65" y="34"/>
                    </a:lnTo>
                    <a:lnTo>
                      <a:pt x="0"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2" name="Freeform 98"/>
              <p:cNvSpPr>
                <a:spLocks/>
              </p:cNvSpPr>
              <p:nvPr/>
            </p:nvSpPr>
            <p:spPr bwMode="auto">
              <a:xfrm>
                <a:off x="2421" y="2334"/>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lnTo>
                      <a:pt x="0"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3" name="Freeform 99"/>
              <p:cNvSpPr>
                <a:spLocks/>
              </p:cNvSpPr>
              <p:nvPr/>
            </p:nvSpPr>
            <p:spPr bwMode="auto">
              <a:xfrm>
                <a:off x="2485" y="2359"/>
                <a:ext cx="249" cy="86"/>
              </a:xfrm>
              <a:custGeom>
                <a:avLst/>
                <a:gdLst>
                  <a:gd name="T0" fmla="*/ 1 w 498"/>
                  <a:gd name="T1" fmla="*/ 0 h 171"/>
                  <a:gd name="T2" fmla="*/ 123 w 498"/>
                  <a:gd name="T3" fmla="*/ 43 h 171"/>
                  <a:gd name="T4" fmla="*/ 246 w 498"/>
                  <a:gd name="T5" fmla="*/ 88 h 171"/>
                  <a:gd name="T6" fmla="*/ 306 w 498"/>
                  <a:gd name="T7" fmla="*/ 111 h 171"/>
                  <a:gd name="T8" fmla="*/ 368 w 498"/>
                  <a:gd name="T9" fmla="*/ 131 h 171"/>
                  <a:gd name="T10" fmla="*/ 433 w 498"/>
                  <a:gd name="T11" fmla="*/ 148 h 171"/>
                  <a:gd name="T12" fmla="*/ 498 w 498"/>
                  <a:gd name="T13" fmla="*/ 164 h 171"/>
                  <a:gd name="T14" fmla="*/ 496 w 498"/>
                  <a:gd name="T15" fmla="*/ 171 h 171"/>
                  <a:gd name="T16" fmla="*/ 431 w 498"/>
                  <a:gd name="T17" fmla="*/ 156 h 171"/>
                  <a:gd name="T18" fmla="*/ 366 w 498"/>
                  <a:gd name="T19" fmla="*/ 139 h 171"/>
                  <a:gd name="T20" fmla="*/ 305 w 498"/>
                  <a:gd name="T21" fmla="*/ 119 h 171"/>
                  <a:gd name="T22" fmla="*/ 244 w 498"/>
                  <a:gd name="T23" fmla="*/ 96 h 171"/>
                  <a:gd name="T24" fmla="*/ 122 w 498"/>
                  <a:gd name="T25" fmla="*/ 51 h 171"/>
                  <a:gd name="T26" fmla="*/ 0 w 498"/>
                  <a:gd name="T27" fmla="*/ 8 h 171"/>
                  <a:gd name="T28" fmla="*/ 1 w 498"/>
                  <a:gd name="T2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8" h="171">
                    <a:moveTo>
                      <a:pt x="1" y="0"/>
                    </a:moveTo>
                    <a:lnTo>
                      <a:pt x="123" y="43"/>
                    </a:lnTo>
                    <a:lnTo>
                      <a:pt x="246" y="88"/>
                    </a:lnTo>
                    <a:lnTo>
                      <a:pt x="306" y="111"/>
                    </a:lnTo>
                    <a:lnTo>
                      <a:pt x="368" y="131"/>
                    </a:lnTo>
                    <a:lnTo>
                      <a:pt x="433" y="148"/>
                    </a:lnTo>
                    <a:lnTo>
                      <a:pt x="498" y="164"/>
                    </a:lnTo>
                    <a:lnTo>
                      <a:pt x="496" y="171"/>
                    </a:lnTo>
                    <a:lnTo>
                      <a:pt x="431" y="156"/>
                    </a:lnTo>
                    <a:lnTo>
                      <a:pt x="366" y="139"/>
                    </a:lnTo>
                    <a:lnTo>
                      <a:pt x="305" y="119"/>
                    </a:lnTo>
                    <a:lnTo>
                      <a:pt x="244" y="96"/>
                    </a:lnTo>
                    <a:lnTo>
                      <a:pt x="122" y="51"/>
                    </a:lnTo>
                    <a:lnTo>
                      <a:pt x="0" y="8"/>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4" name="Freeform 100"/>
              <p:cNvSpPr>
                <a:spLocks/>
              </p:cNvSpPr>
              <p:nvPr/>
            </p:nvSpPr>
            <p:spPr bwMode="auto">
              <a:xfrm>
                <a:off x="2485" y="2359"/>
                <a:ext cx="1" cy="4"/>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lnTo>
                      <a:pt x="1"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5" name="Freeform 101"/>
              <p:cNvSpPr>
                <a:spLocks/>
              </p:cNvSpPr>
              <p:nvPr/>
            </p:nvSpPr>
            <p:spPr bwMode="auto">
              <a:xfrm>
                <a:off x="2733" y="2415"/>
                <a:ext cx="109" cy="33"/>
              </a:xfrm>
              <a:custGeom>
                <a:avLst/>
                <a:gdLst>
                  <a:gd name="T0" fmla="*/ 2 w 219"/>
                  <a:gd name="T1" fmla="*/ 53 h 67"/>
                  <a:gd name="T2" fmla="*/ 30 w 219"/>
                  <a:gd name="T3" fmla="*/ 57 h 67"/>
                  <a:gd name="T4" fmla="*/ 59 w 219"/>
                  <a:gd name="T5" fmla="*/ 59 h 67"/>
                  <a:gd name="T6" fmla="*/ 87 w 219"/>
                  <a:gd name="T7" fmla="*/ 57 h 67"/>
                  <a:gd name="T8" fmla="*/ 117 w 219"/>
                  <a:gd name="T9" fmla="*/ 53 h 67"/>
                  <a:gd name="T10" fmla="*/ 144 w 219"/>
                  <a:gd name="T11" fmla="*/ 45 h 67"/>
                  <a:gd name="T12" fmla="*/ 168 w 219"/>
                  <a:gd name="T13" fmla="*/ 34 h 67"/>
                  <a:gd name="T14" fmla="*/ 192 w 219"/>
                  <a:gd name="T15" fmla="*/ 19 h 67"/>
                  <a:gd name="T16" fmla="*/ 214 w 219"/>
                  <a:gd name="T17" fmla="*/ 0 h 67"/>
                  <a:gd name="T18" fmla="*/ 219 w 219"/>
                  <a:gd name="T19" fmla="*/ 6 h 67"/>
                  <a:gd name="T20" fmla="*/ 197 w 219"/>
                  <a:gd name="T21" fmla="*/ 25 h 67"/>
                  <a:gd name="T22" fmla="*/ 172 w 219"/>
                  <a:gd name="T23" fmla="*/ 40 h 67"/>
                  <a:gd name="T24" fmla="*/ 146 w 219"/>
                  <a:gd name="T25" fmla="*/ 53 h 67"/>
                  <a:gd name="T26" fmla="*/ 118 w 219"/>
                  <a:gd name="T27" fmla="*/ 60 h 67"/>
                  <a:gd name="T28" fmla="*/ 87 w 219"/>
                  <a:gd name="T29" fmla="*/ 65 h 67"/>
                  <a:gd name="T30" fmla="*/ 59 w 219"/>
                  <a:gd name="T31" fmla="*/ 67 h 67"/>
                  <a:gd name="T32" fmla="*/ 30 w 219"/>
                  <a:gd name="T33" fmla="*/ 65 h 67"/>
                  <a:gd name="T34" fmla="*/ 0 w 219"/>
                  <a:gd name="T35" fmla="*/ 60 h 67"/>
                  <a:gd name="T36" fmla="*/ 2 w 219"/>
                  <a:gd name="T37"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67">
                    <a:moveTo>
                      <a:pt x="2" y="53"/>
                    </a:moveTo>
                    <a:lnTo>
                      <a:pt x="30" y="57"/>
                    </a:lnTo>
                    <a:lnTo>
                      <a:pt x="59" y="59"/>
                    </a:lnTo>
                    <a:lnTo>
                      <a:pt x="87" y="57"/>
                    </a:lnTo>
                    <a:lnTo>
                      <a:pt x="117" y="53"/>
                    </a:lnTo>
                    <a:lnTo>
                      <a:pt x="144" y="45"/>
                    </a:lnTo>
                    <a:lnTo>
                      <a:pt x="168" y="34"/>
                    </a:lnTo>
                    <a:lnTo>
                      <a:pt x="192" y="19"/>
                    </a:lnTo>
                    <a:lnTo>
                      <a:pt x="214" y="0"/>
                    </a:lnTo>
                    <a:lnTo>
                      <a:pt x="219" y="6"/>
                    </a:lnTo>
                    <a:lnTo>
                      <a:pt x="197" y="25"/>
                    </a:lnTo>
                    <a:lnTo>
                      <a:pt x="172" y="40"/>
                    </a:lnTo>
                    <a:lnTo>
                      <a:pt x="146" y="53"/>
                    </a:lnTo>
                    <a:lnTo>
                      <a:pt x="118" y="60"/>
                    </a:lnTo>
                    <a:lnTo>
                      <a:pt x="87" y="65"/>
                    </a:lnTo>
                    <a:lnTo>
                      <a:pt x="59" y="67"/>
                    </a:lnTo>
                    <a:lnTo>
                      <a:pt x="30" y="65"/>
                    </a:lnTo>
                    <a:lnTo>
                      <a:pt x="0" y="60"/>
                    </a:lnTo>
                    <a:lnTo>
                      <a:pt x="2"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6" name="Freeform 102"/>
              <p:cNvSpPr>
                <a:spLocks/>
              </p:cNvSpPr>
              <p:nvPr/>
            </p:nvSpPr>
            <p:spPr bwMode="auto">
              <a:xfrm>
                <a:off x="2733" y="2441"/>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7" name="Freeform 103"/>
              <p:cNvSpPr>
                <a:spLocks/>
              </p:cNvSpPr>
              <p:nvPr/>
            </p:nvSpPr>
            <p:spPr bwMode="auto">
              <a:xfrm>
                <a:off x="2840" y="2352"/>
                <a:ext cx="79" cy="66"/>
              </a:xfrm>
              <a:custGeom>
                <a:avLst/>
                <a:gdLst>
                  <a:gd name="T0" fmla="*/ 0 w 158"/>
                  <a:gd name="T1" fmla="*/ 125 h 131"/>
                  <a:gd name="T2" fmla="*/ 39 w 158"/>
                  <a:gd name="T3" fmla="*/ 94 h 131"/>
                  <a:gd name="T4" fmla="*/ 82 w 158"/>
                  <a:gd name="T5" fmla="*/ 65 h 131"/>
                  <a:gd name="T6" fmla="*/ 122 w 158"/>
                  <a:gd name="T7" fmla="*/ 36 h 131"/>
                  <a:gd name="T8" fmla="*/ 138 w 158"/>
                  <a:gd name="T9" fmla="*/ 20 h 131"/>
                  <a:gd name="T10" fmla="*/ 152 w 158"/>
                  <a:gd name="T11" fmla="*/ 0 h 131"/>
                  <a:gd name="T12" fmla="*/ 158 w 158"/>
                  <a:gd name="T13" fmla="*/ 5 h 131"/>
                  <a:gd name="T14" fmla="*/ 144 w 158"/>
                  <a:gd name="T15" fmla="*/ 25 h 131"/>
                  <a:gd name="T16" fmla="*/ 127 w 158"/>
                  <a:gd name="T17" fmla="*/ 42 h 131"/>
                  <a:gd name="T18" fmla="*/ 87 w 158"/>
                  <a:gd name="T19" fmla="*/ 71 h 131"/>
                  <a:gd name="T20" fmla="*/ 43 w 158"/>
                  <a:gd name="T21" fmla="*/ 100 h 131"/>
                  <a:gd name="T22" fmla="*/ 5 w 158"/>
                  <a:gd name="T23" fmla="*/ 131 h 131"/>
                  <a:gd name="T24" fmla="*/ 0 w 158"/>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1">
                    <a:moveTo>
                      <a:pt x="0" y="125"/>
                    </a:moveTo>
                    <a:lnTo>
                      <a:pt x="39" y="94"/>
                    </a:lnTo>
                    <a:lnTo>
                      <a:pt x="82" y="65"/>
                    </a:lnTo>
                    <a:lnTo>
                      <a:pt x="122" y="36"/>
                    </a:lnTo>
                    <a:lnTo>
                      <a:pt x="138" y="20"/>
                    </a:lnTo>
                    <a:lnTo>
                      <a:pt x="152" y="0"/>
                    </a:lnTo>
                    <a:lnTo>
                      <a:pt x="158" y="5"/>
                    </a:lnTo>
                    <a:lnTo>
                      <a:pt x="144" y="25"/>
                    </a:lnTo>
                    <a:lnTo>
                      <a:pt x="127" y="42"/>
                    </a:lnTo>
                    <a:lnTo>
                      <a:pt x="87" y="71"/>
                    </a:lnTo>
                    <a:lnTo>
                      <a:pt x="43" y="100"/>
                    </a:lnTo>
                    <a:lnTo>
                      <a:pt x="5" y="131"/>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8" name="Freeform 104"/>
              <p:cNvSpPr>
                <a:spLocks/>
              </p:cNvSpPr>
              <p:nvPr/>
            </p:nvSpPr>
            <p:spPr bwMode="auto">
              <a:xfrm>
                <a:off x="2840" y="2415"/>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29" name="Freeform 105"/>
              <p:cNvSpPr>
                <a:spLocks/>
              </p:cNvSpPr>
              <p:nvPr/>
            </p:nvSpPr>
            <p:spPr bwMode="auto">
              <a:xfrm>
                <a:off x="2916" y="2121"/>
                <a:ext cx="38" cy="233"/>
              </a:xfrm>
              <a:custGeom>
                <a:avLst/>
                <a:gdLst>
                  <a:gd name="T0" fmla="*/ 0 w 76"/>
                  <a:gd name="T1" fmla="*/ 461 h 466"/>
                  <a:gd name="T2" fmla="*/ 23 w 76"/>
                  <a:gd name="T3" fmla="*/ 407 h 466"/>
                  <a:gd name="T4" fmla="*/ 41 w 76"/>
                  <a:gd name="T5" fmla="*/ 350 h 466"/>
                  <a:gd name="T6" fmla="*/ 54 w 76"/>
                  <a:gd name="T7" fmla="*/ 293 h 466"/>
                  <a:gd name="T8" fmla="*/ 62 w 76"/>
                  <a:gd name="T9" fmla="*/ 236 h 466"/>
                  <a:gd name="T10" fmla="*/ 66 w 76"/>
                  <a:gd name="T11" fmla="*/ 179 h 466"/>
                  <a:gd name="T12" fmla="*/ 69 w 76"/>
                  <a:gd name="T13" fmla="*/ 119 h 466"/>
                  <a:gd name="T14" fmla="*/ 68 w 76"/>
                  <a:gd name="T15" fmla="*/ 0 h 466"/>
                  <a:gd name="T16" fmla="*/ 76 w 76"/>
                  <a:gd name="T17" fmla="*/ 0 h 466"/>
                  <a:gd name="T18" fmla="*/ 76 w 76"/>
                  <a:gd name="T19" fmla="*/ 119 h 466"/>
                  <a:gd name="T20" fmla="*/ 72 w 76"/>
                  <a:gd name="T21" fmla="*/ 179 h 466"/>
                  <a:gd name="T22" fmla="*/ 68 w 76"/>
                  <a:gd name="T23" fmla="*/ 239 h 466"/>
                  <a:gd name="T24" fmla="*/ 60 w 76"/>
                  <a:gd name="T25" fmla="*/ 296 h 466"/>
                  <a:gd name="T26" fmla="*/ 48 w 76"/>
                  <a:gd name="T27" fmla="*/ 353 h 466"/>
                  <a:gd name="T28" fmla="*/ 29 w 76"/>
                  <a:gd name="T29" fmla="*/ 412 h 466"/>
                  <a:gd name="T30" fmla="*/ 6 w 76"/>
                  <a:gd name="T31" fmla="*/ 466 h 466"/>
                  <a:gd name="T32" fmla="*/ 0 w 76"/>
                  <a:gd name="T33" fmla="*/ 46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66">
                    <a:moveTo>
                      <a:pt x="0" y="461"/>
                    </a:moveTo>
                    <a:lnTo>
                      <a:pt x="23" y="407"/>
                    </a:lnTo>
                    <a:lnTo>
                      <a:pt x="41" y="350"/>
                    </a:lnTo>
                    <a:lnTo>
                      <a:pt x="54" y="293"/>
                    </a:lnTo>
                    <a:lnTo>
                      <a:pt x="62" y="236"/>
                    </a:lnTo>
                    <a:lnTo>
                      <a:pt x="66" y="179"/>
                    </a:lnTo>
                    <a:lnTo>
                      <a:pt x="69" y="119"/>
                    </a:lnTo>
                    <a:lnTo>
                      <a:pt x="68" y="0"/>
                    </a:lnTo>
                    <a:lnTo>
                      <a:pt x="76" y="0"/>
                    </a:lnTo>
                    <a:lnTo>
                      <a:pt x="76" y="119"/>
                    </a:lnTo>
                    <a:lnTo>
                      <a:pt x="72" y="179"/>
                    </a:lnTo>
                    <a:lnTo>
                      <a:pt x="68" y="239"/>
                    </a:lnTo>
                    <a:lnTo>
                      <a:pt x="60" y="296"/>
                    </a:lnTo>
                    <a:lnTo>
                      <a:pt x="48" y="353"/>
                    </a:lnTo>
                    <a:lnTo>
                      <a:pt x="29" y="412"/>
                    </a:lnTo>
                    <a:lnTo>
                      <a:pt x="6" y="466"/>
                    </a:lnTo>
                    <a:lnTo>
                      <a:pt x="0"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0" name="Freeform 106"/>
              <p:cNvSpPr>
                <a:spLocks/>
              </p:cNvSpPr>
              <p:nvPr/>
            </p:nvSpPr>
            <p:spPr bwMode="auto">
              <a:xfrm>
                <a:off x="2916" y="2352"/>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1" name="Freeform 107"/>
              <p:cNvSpPr>
                <a:spLocks/>
              </p:cNvSpPr>
              <p:nvPr/>
            </p:nvSpPr>
            <p:spPr bwMode="auto">
              <a:xfrm>
                <a:off x="2646" y="1641"/>
                <a:ext cx="308" cy="480"/>
              </a:xfrm>
              <a:custGeom>
                <a:avLst/>
                <a:gdLst>
                  <a:gd name="T0" fmla="*/ 609 w 616"/>
                  <a:gd name="T1" fmla="*/ 962 h 962"/>
                  <a:gd name="T2" fmla="*/ 608 w 616"/>
                  <a:gd name="T3" fmla="*/ 886 h 962"/>
                  <a:gd name="T4" fmla="*/ 600 w 616"/>
                  <a:gd name="T5" fmla="*/ 809 h 962"/>
                  <a:gd name="T6" fmla="*/ 588 w 616"/>
                  <a:gd name="T7" fmla="*/ 735 h 962"/>
                  <a:gd name="T8" fmla="*/ 571 w 616"/>
                  <a:gd name="T9" fmla="*/ 661 h 962"/>
                  <a:gd name="T10" fmla="*/ 549 w 616"/>
                  <a:gd name="T11" fmla="*/ 588 h 962"/>
                  <a:gd name="T12" fmla="*/ 523 w 616"/>
                  <a:gd name="T13" fmla="*/ 517 h 962"/>
                  <a:gd name="T14" fmla="*/ 490 w 616"/>
                  <a:gd name="T15" fmla="*/ 449 h 962"/>
                  <a:gd name="T16" fmla="*/ 473 w 616"/>
                  <a:gd name="T17" fmla="*/ 417 h 962"/>
                  <a:gd name="T18" fmla="*/ 455 w 616"/>
                  <a:gd name="T19" fmla="*/ 383 h 962"/>
                  <a:gd name="T20" fmla="*/ 434 w 616"/>
                  <a:gd name="T21" fmla="*/ 352 h 962"/>
                  <a:gd name="T22" fmla="*/ 413 w 616"/>
                  <a:gd name="T23" fmla="*/ 321 h 962"/>
                  <a:gd name="T24" fmla="*/ 391 w 616"/>
                  <a:gd name="T25" fmla="*/ 290 h 962"/>
                  <a:gd name="T26" fmla="*/ 368 w 616"/>
                  <a:gd name="T27" fmla="*/ 261 h 962"/>
                  <a:gd name="T28" fmla="*/ 317 w 616"/>
                  <a:gd name="T29" fmla="*/ 205 h 962"/>
                  <a:gd name="T30" fmla="*/ 263 w 616"/>
                  <a:gd name="T31" fmla="*/ 154 h 962"/>
                  <a:gd name="T32" fmla="*/ 204 w 616"/>
                  <a:gd name="T33" fmla="*/ 110 h 962"/>
                  <a:gd name="T34" fmla="*/ 139 w 616"/>
                  <a:gd name="T35" fmla="*/ 68 h 962"/>
                  <a:gd name="T36" fmla="*/ 106 w 616"/>
                  <a:gd name="T37" fmla="*/ 51 h 962"/>
                  <a:gd name="T38" fmla="*/ 71 w 616"/>
                  <a:gd name="T39" fmla="*/ 34 h 962"/>
                  <a:gd name="T40" fmla="*/ 37 w 616"/>
                  <a:gd name="T41" fmla="*/ 19 h 962"/>
                  <a:gd name="T42" fmla="*/ 0 w 616"/>
                  <a:gd name="T43" fmla="*/ 6 h 962"/>
                  <a:gd name="T44" fmla="*/ 3 w 616"/>
                  <a:gd name="T45" fmla="*/ 0 h 962"/>
                  <a:gd name="T46" fmla="*/ 40 w 616"/>
                  <a:gd name="T47" fmla="*/ 12 h 962"/>
                  <a:gd name="T48" fmla="*/ 75 w 616"/>
                  <a:gd name="T49" fmla="*/ 28 h 962"/>
                  <a:gd name="T50" fmla="*/ 111 w 616"/>
                  <a:gd name="T51" fmla="*/ 45 h 962"/>
                  <a:gd name="T52" fmla="*/ 143 w 616"/>
                  <a:gd name="T53" fmla="*/ 62 h 962"/>
                  <a:gd name="T54" fmla="*/ 208 w 616"/>
                  <a:gd name="T55" fmla="*/ 103 h 962"/>
                  <a:gd name="T56" fmla="*/ 267 w 616"/>
                  <a:gd name="T57" fmla="*/ 148 h 962"/>
                  <a:gd name="T58" fmla="*/ 321 w 616"/>
                  <a:gd name="T59" fmla="*/ 199 h 962"/>
                  <a:gd name="T60" fmla="*/ 373 w 616"/>
                  <a:gd name="T61" fmla="*/ 255 h 962"/>
                  <a:gd name="T62" fmla="*/ 396 w 616"/>
                  <a:gd name="T63" fmla="*/ 284 h 962"/>
                  <a:gd name="T64" fmla="*/ 419 w 616"/>
                  <a:gd name="T65" fmla="*/ 316 h 962"/>
                  <a:gd name="T66" fmla="*/ 441 w 616"/>
                  <a:gd name="T67" fmla="*/ 347 h 962"/>
                  <a:gd name="T68" fmla="*/ 461 w 616"/>
                  <a:gd name="T69" fmla="*/ 378 h 962"/>
                  <a:gd name="T70" fmla="*/ 479 w 616"/>
                  <a:gd name="T71" fmla="*/ 412 h 962"/>
                  <a:gd name="T72" fmla="*/ 496 w 616"/>
                  <a:gd name="T73" fmla="*/ 445 h 962"/>
                  <a:gd name="T74" fmla="*/ 529 w 616"/>
                  <a:gd name="T75" fmla="*/ 514 h 962"/>
                  <a:gd name="T76" fmla="*/ 555 w 616"/>
                  <a:gd name="T77" fmla="*/ 585 h 962"/>
                  <a:gd name="T78" fmla="*/ 577 w 616"/>
                  <a:gd name="T79" fmla="*/ 658 h 962"/>
                  <a:gd name="T80" fmla="*/ 594 w 616"/>
                  <a:gd name="T81" fmla="*/ 735 h 962"/>
                  <a:gd name="T82" fmla="*/ 606 w 616"/>
                  <a:gd name="T83" fmla="*/ 809 h 962"/>
                  <a:gd name="T84" fmla="*/ 614 w 616"/>
                  <a:gd name="T85" fmla="*/ 886 h 962"/>
                  <a:gd name="T86" fmla="*/ 616 w 616"/>
                  <a:gd name="T87" fmla="*/ 962 h 962"/>
                  <a:gd name="T88" fmla="*/ 609 w 616"/>
                  <a:gd name="T89" fmla="*/ 962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62">
                    <a:moveTo>
                      <a:pt x="609" y="962"/>
                    </a:moveTo>
                    <a:lnTo>
                      <a:pt x="608" y="886"/>
                    </a:lnTo>
                    <a:lnTo>
                      <a:pt x="600" y="809"/>
                    </a:lnTo>
                    <a:lnTo>
                      <a:pt x="588" y="735"/>
                    </a:lnTo>
                    <a:lnTo>
                      <a:pt x="571" y="661"/>
                    </a:lnTo>
                    <a:lnTo>
                      <a:pt x="549" y="588"/>
                    </a:lnTo>
                    <a:lnTo>
                      <a:pt x="523" y="517"/>
                    </a:lnTo>
                    <a:lnTo>
                      <a:pt x="490" y="449"/>
                    </a:lnTo>
                    <a:lnTo>
                      <a:pt x="473" y="417"/>
                    </a:lnTo>
                    <a:lnTo>
                      <a:pt x="455" y="383"/>
                    </a:lnTo>
                    <a:lnTo>
                      <a:pt x="434" y="352"/>
                    </a:lnTo>
                    <a:lnTo>
                      <a:pt x="413" y="321"/>
                    </a:lnTo>
                    <a:lnTo>
                      <a:pt x="391" y="290"/>
                    </a:lnTo>
                    <a:lnTo>
                      <a:pt x="368" y="261"/>
                    </a:lnTo>
                    <a:lnTo>
                      <a:pt x="317" y="205"/>
                    </a:lnTo>
                    <a:lnTo>
                      <a:pt x="263" y="154"/>
                    </a:lnTo>
                    <a:lnTo>
                      <a:pt x="204" y="110"/>
                    </a:lnTo>
                    <a:lnTo>
                      <a:pt x="139" y="68"/>
                    </a:lnTo>
                    <a:lnTo>
                      <a:pt x="106" y="51"/>
                    </a:lnTo>
                    <a:lnTo>
                      <a:pt x="71" y="34"/>
                    </a:lnTo>
                    <a:lnTo>
                      <a:pt x="37" y="19"/>
                    </a:lnTo>
                    <a:lnTo>
                      <a:pt x="0" y="6"/>
                    </a:lnTo>
                    <a:lnTo>
                      <a:pt x="3" y="0"/>
                    </a:lnTo>
                    <a:lnTo>
                      <a:pt x="40" y="12"/>
                    </a:lnTo>
                    <a:lnTo>
                      <a:pt x="75" y="28"/>
                    </a:lnTo>
                    <a:lnTo>
                      <a:pt x="111" y="45"/>
                    </a:lnTo>
                    <a:lnTo>
                      <a:pt x="143" y="62"/>
                    </a:lnTo>
                    <a:lnTo>
                      <a:pt x="208" y="103"/>
                    </a:lnTo>
                    <a:lnTo>
                      <a:pt x="267" y="148"/>
                    </a:lnTo>
                    <a:lnTo>
                      <a:pt x="321" y="199"/>
                    </a:lnTo>
                    <a:lnTo>
                      <a:pt x="373" y="255"/>
                    </a:lnTo>
                    <a:lnTo>
                      <a:pt x="396" y="284"/>
                    </a:lnTo>
                    <a:lnTo>
                      <a:pt x="419" y="316"/>
                    </a:lnTo>
                    <a:lnTo>
                      <a:pt x="441" y="347"/>
                    </a:lnTo>
                    <a:lnTo>
                      <a:pt x="461" y="378"/>
                    </a:lnTo>
                    <a:lnTo>
                      <a:pt x="479" y="412"/>
                    </a:lnTo>
                    <a:lnTo>
                      <a:pt x="496" y="445"/>
                    </a:lnTo>
                    <a:lnTo>
                      <a:pt x="529" y="514"/>
                    </a:lnTo>
                    <a:lnTo>
                      <a:pt x="555" y="585"/>
                    </a:lnTo>
                    <a:lnTo>
                      <a:pt x="577" y="658"/>
                    </a:lnTo>
                    <a:lnTo>
                      <a:pt x="594" y="735"/>
                    </a:lnTo>
                    <a:lnTo>
                      <a:pt x="606" y="809"/>
                    </a:lnTo>
                    <a:lnTo>
                      <a:pt x="614" y="886"/>
                    </a:lnTo>
                    <a:lnTo>
                      <a:pt x="616" y="962"/>
                    </a:lnTo>
                    <a:lnTo>
                      <a:pt x="609" y="9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2" name="Freeform 108"/>
              <p:cNvSpPr>
                <a:spLocks/>
              </p:cNvSpPr>
              <p:nvPr/>
            </p:nvSpPr>
            <p:spPr bwMode="auto">
              <a:xfrm>
                <a:off x="2950" y="2121"/>
                <a:ext cx="4" cy="1"/>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3" name="Freeform 109"/>
              <p:cNvSpPr>
                <a:spLocks/>
              </p:cNvSpPr>
              <p:nvPr/>
            </p:nvSpPr>
            <p:spPr bwMode="auto">
              <a:xfrm>
                <a:off x="2401" y="1641"/>
                <a:ext cx="246" cy="42"/>
              </a:xfrm>
              <a:custGeom>
                <a:avLst/>
                <a:gdLst>
                  <a:gd name="T0" fmla="*/ 493 w 493"/>
                  <a:gd name="T1" fmla="*/ 6 h 85"/>
                  <a:gd name="T2" fmla="*/ 468 w 493"/>
                  <a:gd name="T3" fmla="*/ 26 h 85"/>
                  <a:gd name="T4" fmla="*/ 440 w 493"/>
                  <a:gd name="T5" fmla="*/ 42 h 85"/>
                  <a:gd name="T6" fmla="*/ 412 w 493"/>
                  <a:gd name="T7" fmla="*/ 56 h 85"/>
                  <a:gd name="T8" fmla="*/ 383 w 493"/>
                  <a:gd name="T9" fmla="*/ 66 h 85"/>
                  <a:gd name="T10" fmla="*/ 321 w 493"/>
                  <a:gd name="T11" fmla="*/ 80 h 85"/>
                  <a:gd name="T12" fmla="*/ 256 w 493"/>
                  <a:gd name="T13" fmla="*/ 85 h 85"/>
                  <a:gd name="T14" fmla="*/ 192 w 493"/>
                  <a:gd name="T15" fmla="*/ 82 h 85"/>
                  <a:gd name="T16" fmla="*/ 127 w 493"/>
                  <a:gd name="T17" fmla="*/ 76 h 85"/>
                  <a:gd name="T18" fmla="*/ 62 w 493"/>
                  <a:gd name="T19" fmla="*/ 66 h 85"/>
                  <a:gd name="T20" fmla="*/ 0 w 493"/>
                  <a:gd name="T21" fmla="*/ 57 h 85"/>
                  <a:gd name="T22" fmla="*/ 0 w 493"/>
                  <a:gd name="T23" fmla="*/ 51 h 85"/>
                  <a:gd name="T24" fmla="*/ 62 w 493"/>
                  <a:gd name="T25" fmla="*/ 60 h 85"/>
                  <a:gd name="T26" fmla="*/ 127 w 493"/>
                  <a:gd name="T27" fmla="*/ 70 h 85"/>
                  <a:gd name="T28" fmla="*/ 192 w 493"/>
                  <a:gd name="T29" fmla="*/ 76 h 85"/>
                  <a:gd name="T30" fmla="*/ 256 w 493"/>
                  <a:gd name="T31" fmla="*/ 79 h 85"/>
                  <a:gd name="T32" fmla="*/ 318 w 493"/>
                  <a:gd name="T33" fmla="*/ 74 h 85"/>
                  <a:gd name="T34" fmla="*/ 380 w 493"/>
                  <a:gd name="T35" fmla="*/ 60 h 85"/>
                  <a:gd name="T36" fmla="*/ 408 w 493"/>
                  <a:gd name="T37" fmla="*/ 49 h 85"/>
                  <a:gd name="T38" fmla="*/ 435 w 493"/>
                  <a:gd name="T39" fmla="*/ 36 h 85"/>
                  <a:gd name="T40" fmla="*/ 463 w 493"/>
                  <a:gd name="T41" fmla="*/ 20 h 85"/>
                  <a:gd name="T42" fmla="*/ 488 w 493"/>
                  <a:gd name="T43" fmla="*/ 0 h 85"/>
                  <a:gd name="T44" fmla="*/ 493 w 493"/>
                  <a:gd name="T4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3" h="85">
                    <a:moveTo>
                      <a:pt x="493" y="6"/>
                    </a:moveTo>
                    <a:lnTo>
                      <a:pt x="468" y="26"/>
                    </a:lnTo>
                    <a:lnTo>
                      <a:pt x="440" y="42"/>
                    </a:lnTo>
                    <a:lnTo>
                      <a:pt x="412" y="56"/>
                    </a:lnTo>
                    <a:lnTo>
                      <a:pt x="383" y="66"/>
                    </a:lnTo>
                    <a:lnTo>
                      <a:pt x="321" y="80"/>
                    </a:lnTo>
                    <a:lnTo>
                      <a:pt x="256" y="85"/>
                    </a:lnTo>
                    <a:lnTo>
                      <a:pt x="192" y="82"/>
                    </a:lnTo>
                    <a:lnTo>
                      <a:pt x="127" y="76"/>
                    </a:lnTo>
                    <a:lnTo>
                      <a:pt x="62" y="66"/>
                    </a:lnTo>
                    <a:lnTo>
                      <a:pt x="0" y="57"/>
                    </a:lnTo>
                    <a:lnTo>
                      <a:pt x="0" y="51"/>
                    </a:lnTo>
                    <a:lnTo>
                      <a:pt x="62" y="60"/>
                    </a:lnTo>
                    <a:lnTo>
                      <a:pt x="127" y="70"/>
                    </a:lnTo>
                    <a:lnTo>
                      <a:pt x="192" y="76"/>
                    </a:lnTo>
                    <a:lnTo>
                      <a:pt x="256" y="79"/>
                    </a:lnTo>
                    <a:lnTo>
                      <a:pt x="318" y="74"/>
                    </a:lnTo>
                    <a:lnTo>
                      <a:pt x="380" y="60"/>
                    </a:lnTo>
                    <a:lnTo>
                      <a:pt x="408" y="49"/>
                    </a:lnTo>
                    <a:lnTo>
                      <a:pt x="435" y="36"/>
                    </a:lnTo>
                    <a:lnTo>
                      <a:pt x="463" y="20"/>
                    </a:lnTo>
                    <a:lnTo>
                      <a:pt x="488" y="0"/>
                    </a:lnTo>
                    <a:lnTo>
                      <a:pt x="49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4" name="Freeform 110"/>
              <p:cNvSpPr>
                <a:spLocks/>
              </p:cNvSpPr>
              <p:nvPr/>
            </p:nvSpPr>
            <p:spPr bwMode="auto">
              <a:xfrm>
                <a:off x="2645" y="1640"/>
                <a:ext cx="2" cy="4"/>
              </a:xfrm>
              <a:custGeom>
                <a:avLst/>
                <a:gdLst>
                  <a:gd name="T0" fmla="*/ 5 w 5"/>
                  <a:gd name="T1" fmla="*/ 1 h 7"/>
                  <a:gd name="T2" fmla="*/ 2 w 5"/>
                  <a:gd name="T3" fmla="*/ 0 h 7"/>
                  <a:gd name="T4" fmla="*/ 0 w 5"/>
                  <a:gd name="T5" fmla="*/ 1 h 7"/>
                  <a:gd name="T6" fmla="*/ 5 w 5"/>
                  <a:gd name="T7" fmla="*/ 7 h 7"/>
                  <a:gd name="T8" fmla="*/ 2 w 5"/>
                  <a:gd name="T9" fmla="*/ 7 h 7"/>
                  <a:gd name="T10" fmla="*/ 5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5" y="1"/>
                    </a:moveTo>
                    <a:lnTo>
                      <a:pt x="2" y="0"/>
                    </a:lnTo>
                    <a:lnTo>
                      <a:pt x="0" y="1"/>
                    </a:lnTo>
                    <a:lnTo>
                      <a:pt x="5" y="7"/>
                    </a:lnTo>
                    <a:lnTo>
                      <a:pt x="2" y="7"/>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5" name="Freeform 111"/>
              <p:cNvSpPr>
                <a:spLocks/>
              </p:cNvSpPr>
              <p:nvPr/>
            </p:nvSpPr>
            <p:spPr bwMode="auto">
              <a:xfrm>
                <a:off x="2298" y="1651"/>
                <a:ext cx="104" cy="18"/>
              </a:xfrm>
              <a:custGeom>
                <a:avLst/>
                <a:gdLst>
                  <a:gd name="T0" fmla="*/ 204 w 207"/>
                  <a:gd name="T1" fmla="*/ 35 h 35"/>
                  <a:gd name="T2" fmla="*/ 153 w 207"/>
                  <a:gd name="T3" fmla="*/ 24 h 35"/>
                  <a:gd name="T4" fmla="*/ 102 w 207"/>
                  <a:gd name="T5" fmla="*/ 10 h 35"/>
                  <a:gd name="T6" fmla="*/ 79 w 207"/>
                  <a:gd name="T7" fmla="*/ 7 h 35"/>
                  <a:gd name="T8" fmla="*/ 52 w 207"/>
                  <a:gd name="T9" fmla="*/ 6 h 35"/>
                  <a:gd name="T10" fmla="*/ 29 w 207"/>
                  <a:gd name="T11" fmla="*/ 10 h 35"/>
                  <a:gd name="T12" fmla="*/ 4 w 207"/>
                  <a:gd name="T13" fmla="*/ 20 h 35"/>
                  <a:gd name="T14" fmla="*/ 0 w 207"/>
                  <a:gd name="T15" fmla="*/ 14 h 35"/>
                  <a:gd name="T16" fmla="*/ 26 w 207"/>
                  <a:gd name="T17" fmla="*/ 4 h 35"/>
                  <a:gd name="T18" fmla="*/ 52 w 207"/>
                  <a:gd name="T19" fmla="*/ 0 h 35"/>
                  <a:gd name="T20" fmla="*/ 79 w 207"/>
                  <a:gd name="T21" fmla="*/ 1 h 35"/>
                  <a:gd name="T22" fmla="*/ 105 w 207"/>
                  <a:gd name="T23" fmla="*/ 4 h 35"/>
                  <a:gd name="T24" fmla="*/ 156 w 207"/>
                  <a:gd name="T25" fmla="*/ 18 h 35"/>
                  <a:gd name="T26" fmla="*/ 207 w 207"/>
                  <a:gd name="T27" fmla="*/ 29 h 35"/>
                  <a:gd name="T28" fmla="*/ 204 w 207"/>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5">
                    <a:moveTo>
                      <a:pt x="204" y="35"/>
                    </a:moveTo>
                    <a:lnTo>
                      <a:pt x="153" y="24"/>
                    </a:lnTo>
                    <a:lnTo>
                      <a:pt x="102" y="10"/>
                    </a:lnTo>
                    <a:lnTo>
                      <a:pt x="79" y="7"/>
                    </a:lnTo>
                    <a:lnTo>
                      <a:pt x="52" y="6"/>
                    </a:lnTo>
                    <a:lnTo>
                      <a:pt x="29" y="10"/>
                    </a:lnTo>
                    <a:lnTo>
                      <a:pt x="4" y="20"/>
                    </a:lnTo>
                    <a:lnTo>
                      <a:pt x="0" y="14"/>
                    </a:lnTo>
                    <a:lnTo>
                      <a:pt x="26" y="4"/>
                    </a:lnTo>
                    <a:lnTo>
                      <a:pt x="52" y="0"/>
                    </a:lnTo>
                    <a:lnTo>
                      <a:pt x="79" y="1"/>
                    </a:lnTo>
                    <a:lnTo>
                      <a:pt x="105" y="4"/>
                    </a:lnTo>
                    <a:lnTo>
                      <a:pt x="156" y="18"/>
                    </a:lnTo>
                    <a:lnTo>
                      <a:pt x="207" y="29"/>
                    </a:lnTo>
                    <a:lnTo>
                      <a:pt x="204"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6" name="Freeform 112"/>
              <p:cNvSpPr>
                <a:spLocks/>
              </p:cNvSpPr>
              <p:nvPr/>
            </p:nvSpPr>
            <p:spPr bwMode="auto">
              <a:xfrm>
                <a:off x="2400" y="1666"/>
                <a:ext cx="2" cy="3"/>
              </a:xfrm>
              <a:custGeom>
                <a:avLst/>
                <a:gdLst>
                  <a:gd name="T0" fmla="*/ 1 w 3"/>
                  <a:gd name="T1" fmla="*/ 6 h 6"/>
                  <a:gd name="T2" fmla="*/ 0 w 3"/>
                  <a:gd name="T3" fmla="*/ 6 h 6"/>
                  <a:gd name="T4" fmla="*/ 3 w 3"/>
                  <a:gd name="T5" fmla="*/ 0 h 6"/>
                  <a:gd name="T6" fmla="*/ 1 w 3"/>
                  <a:gd name="T7" fmla="*/ 0 h 6"/>
                  <a:gd name="T8" fmla="*/ 1 w 3"/>
                  <a:gd name="T9" fmla="*/ 6 h 6"/>
                </a:gdLst>
                <a:ahLst/>
                <a:cxnLst>
                  <a:cxn ang="0">
                    <a:pos x="T0" y="T1"/>
                  </a:cxn>
                  <a:cxn ang="0">
                    <a:pos x="T2" y="T3"/>
                  </a:cxn>
                  <a:cxn ang="0">
                    <a:pos x="T4" y="T5"/>
                  </a:cxn>
                  <a:cxn ang="0">
                    <a:pos x="T6" y="T7"/>
                  </a:cxn>
                  <a:cxn ang="0">
                    <a:pos x="T8" y="T9"/>
                  </a:cxn>
                </a:cxnLst>
                <a:rect l="0" t="0" r="r" b="b"/>
                <a:pathLst>
                  <a:path w="3" h="6">
                    <a:moveTo>
                      <a:pt x="1" y="6"/>
                    </a:moveTo>
                    <a:lnTo>
                      <a:pt x="0" y="6"/>
                    </a:lnTo>
                    <a:lnTo>
                      <a:pt x="3" y="0"/>
                    </a:lnTo>
                    <a:lnTo>
                      <a:pt x="1"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7" name="Freeform 113"/>
              <p:cNvSpPr>
                <a:spLocks/>
              </p:cNvSpPr>
              <p:nvPr/>
            </p:nvSpPr>
            <p:spPr bwMode="auto">
              <a:xfrm>
                <a:off x="2213" y="1658"/>
                <a:ext cx="88" cy="61"/>
              </a:xfrm>
              <a:custGeom>
                <a:avLst/>
                <a:gdLst>
                  <a:gd name="T0" fmla="*/ 175 w 175"/>
                  <a:gd name="T1" fmla="*/ 6 h 122"/>
                  <a:gd name="T2" fmla="*/ 78 w 175"/>
                  <a:gd name="T3" fmla="*/ 54 h 122"/>
                  <a:gd name="T4" fmla="*/ 36 w 175"/>
                  <a:gd name="T5" fmla="*/ 83 h 122"/>
                  <a:gd name="T6" fmla="*/ 28 w 175"/>
                  <a:gd name="T7" fmla="*/ 92 h 122"/>
                  <a:gd name="T8" fmla="*/ 20 w 175"/>
                  <a:gd name="T9" fmla="*/ 101 h 122"/>
                  <a:gd name="T10" fmla="*/ 7 w 175"/>
                  <a:gd name="T11" fmla="*/ 122 h 122"/>
                  <a:gd name="T12" fmla="*/ 0 w 175"/>
                  <a:gd name="T13" fmla="*/ 117 h 122"/>
                  <a:gd name="T14" fmla="*/ 14 w 175"/>
                  <a:gd name="T15" fmla="*/ 97 h 122"/>
                  <a:gd name="T16" fmla="*/ 22 w 175"/>
                  <a:gd name="T17" fmla="*/ 88 h 122"/>
                  <a:gd name="T18" fmla="*/ 31 w 175"/>
                  <a:gd name="T19" fmla="*/ 77 h 122"/>
                  <a:gd name="T20" fmla="*/ 73 w 175"/>
                  <a:gd name="T21" fmla="*/ 47 h 122"/>
                  <a:gd name="T22" fmla="*/ 171 w 175"/>
                  <a:gd name="T23" fmla="*/ 0 h 122"/>
                  <a:gd name="T24" fmla="*/ 175 w 175"/>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122">
                    <a:moveTo>
                      <a:pt x="175" y="6"/>
                    </a:moveTo>
                    <a:lnTo>
                      <a:pt x="78" y="54"/>
                    </a:lnTo>
                    <a:lnTo>
                      <a:pt x="36" y="83"/>
                    </a:lnTo>
                    <a:lnTo>
                      <a:pt x="28" y="92"/>
                    </a:lnTo>
                    <a:lnTo>
                      <a:pt x="20" y="101"/>
                    </a:lnTo>
                    <a:lnTo>
                      <a:pt x="7" y="122"/>
                    </a:lnTo>
                    <a:lnTo>
                      <a:pt x="0" y="117"/>
                    </a:lnTo>
                    <a:lnTo>
                      <a:pt x="14" y="97"/>
                    </a:lnTo>
                    <a:lnTo>
                      <a:pt x="22" y="88"/>
                    </a:lnTo>
                    <a:lnTo>
                      <a:pt x="31" y="77"/>
                    </a:lnTo>
                    <a:lnTo>
                      <a:pt x="73" y="47"/>
                    </a:lnTo>
                    <a:lnTo>
                      <a:pt x="171" y="0"/>
                    </a:lnTo>
                    <a:lnTo>
                      <a:pt x="17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8" name="Freeform 114"/>
              <p:cNvSpPr>
                <a:spLocks/>
              </p:cNvSpPr>
              <p:nvPr/>
            </p:nvSpPr>
            <p:spPr bwMode="auto">
              <a:xfrm>
                <a:off x="2298" y="1658"/>
                <a:ext cx="3"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39" name="Freeform 115"/>
              <p:cNvSpPr>
                <a:spLocks/>
              </p:cNvSpPr>
              <p:nvPr/>
            </p:nvSpPr>
            <p:spPr bwMode="auto">
              <a:xfrm>
                <a:off x="2127" y="1717"/>
                <a:ext cx="89" cy="133"/>
              </a:xfrm>
              <a:custGeom>
                <a:avLst/>
                <a:gdLst>
                  <a:gd name="T0" fmla="*/ 178 w 178"/>
                  <a:gd name="T1" fmla="*/ 5 h 265"/>
                  <a:gd name="T2" fmla="*/ 140 w 178"/>
                  <a:gd name="T3" fmla="*/ 76 h 265"/>
                  <a:gd name="T4" fmla="*/ 105 w 178"/>
                  <a:gd name="T5" fmla="*/ 143 h 265"/>
                  <a:gd name="T6" fmla="*/ 85 w 178"/>
                  <a:gd name="T7" fmla="*/ 176 h 265"/>
                  <a:gd name="T8" fmla="*/ 74 w 178"/>
                  <a:gd name="T9" fmla="*/ 191 h 265"/>
                  <a:gd name="T10" fmla="*/ 61 w 178"/>
                  <a:gd name="T11" fmla="*/ 207 h 265"/>
                  <a:gd name="T12" fmla="*/ 37 w 178"/>
                  <a:gd name="T13" fmla="*/ 238 h 265"/>
                  <a:gd name="T14" fmla="*/ 4 w 178"/>
                  <a:gd name="T15" fmla="*/ 265 h 265"/>
                  <a:gd name="T16" fmla="*/ 0 w 178"/>
                  <a:gd name="T17" fmla="*/ 259 h 265"/>
                  <a:gd name="T18" fmla="*/ 30 w 178"/>
                  <a:gd name="T19" fmla="*/ 233 h 265"/>
                  <a:gd name="T20" fmla="*/ 55 w 178"/>
                  <a:gd name="T21" fmla="*/ 202 h 265"/>
                  <a:gd name="T22" fmla="*/ 68 w 178"/>
                  <a:gd name="T23" fmla="*/ 187 h 265"/>
                  <a:gd name="T24" fmla="*/ 78 w 178"/>
                  <a:gd name="T25" fmla="*/ 171 h 265"/>
                  <a:gd name="T26" fmla="*/ 99 w 178"/>
                  <a:gd name="T27" fmla="*/ 139 h 265"/>
                  <a:gd name="T28" fmla="*/ 134 w 178"/>
                  <a:gd name="T29" fmla="*/ 71 h 265"/>
                  <a:gd name="T30" fmla="*/ 171 w 178"/>
                  <a:gd name="T31" fmla="*/ 0 h 265"/>
                  <a:gd name="T32" fmla="*/ 178 w 178"/>
                  <a:gd name="T33" fmla="*/ 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 h="265">
                    <a:moveTo>
                      <a:pt x="178" y="5"/>
                    </a:moveTo>
                    <a:lnTo>
                      <a:pt x="140" y="76"/>
                    </a:lnTo>
                    <a:lnTo>
                      <a:pt x="105" y="143"/>
                    </a:lnTo>
                    <a:lnTo>
                      <a:pt x="85" y="176"/>
                    </a:lnTo>
                    <a:lnTo>
                      <a:pt x="74" y="191"/>
                    </a:lnTo>
                    <a:lnTo>
                      <a:pt x="61" y="207"/>
                    </a:lnTo>
                    <a:lnTo>
                      <a:pt x="37" y="238"/>
                    </a:lnTo>
                    <a:lnTo>
                      <a:pt x="4" y="265"/>
                    </a:lnTo>
                    <a:lnTo>
                      <a:pt x="0" y="259"/>
                    </a:lnTo>
                    <a:lnTo>
                      <a:pt x="30" y="233"/>
                    </a:lnTo>
                    <a:lnTo>
                      <a:pt x="55" y="202"/>
                    </a:lnTo>
                    <a:lnTo>
                      <a:pt x="68" y="187"/>
                    </a:lnTo>
                    <a:lnTo>
                      <a:pt x="78" y="171"/>
                    </a:lnTo>
                    <a:lnTo>
                      <a:pt x="99" y="139"/>
                    </a:lnTo>
                    <a:lnTo>
                      <a:pt x="134" y="71"/>
                    </a:lnTo>
                    <a:lnTo>
                      <a:pt x="171" y="0"/>
                    </a:lnTo>
                    <a:lnTo>
                      <a:pt x="17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40" name="Freeform 116"/>
              <p:cNvSpPr>
                <a:spLocks/>
              </p:cNvSpPr>
              <p:nvPr/>
            </p:nvSpPr>
            <p:spPr bwMode="auto">
              <a:xfrm>
                <a:off x="2213" y="1717"/>
                <a:ext cx="3" cy="2"/>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41" name="Freeform 117"/>
              <p:cNvSpPr>
                <a:spLocks/>
              </p:cNvSpPr>
              <p:nvPr/>
            </p:nvSpPr>
            <p:spPr bwMode="auto">
              <a:xfrm>
                <a:off x="2054" y="1847"/>
                <a:ext cx="76" cy="69"/>
              </a:xfrm>
              <a:custGeom>
                <a:avLst/>
                <a:gdLst>
                  <a:gd name="T0" fmla="*/ 152 w 152"/>
                  <a:gd name="T1" fmla="*/ 6 h 139"/>
                  <a:gd name="T2" fmla="*/ 73 w 152"/>
                  <a:gd name="T3" fmla="*/ 68 h 139"/>
                  <a:gd name="T4" fmla="*/ 39 w 152"/>
                  <a:gd name="T5" fmla="*/ 101 h 139"/>
                  <a:gd name="T6" fmla="*/ 7 w 152"/>
                  <a:gd name="T7" fmla="*/ 139 h 139"/>
                  <a:gd name="T8" fmla="*/ 0 w 152"/>
                  <a:gd name="T9" fmla="*/ 134 h 139"/>
                  <a:gd name="T10" fmla="*/ 33 w 152"/>
                  <a:gd name="T11" fmla="*/ 96 h 139"/>
                  <a:gd name="T12" fmla="*/ 69 w 152"/>
                  <a:gd name="T13" fmla="*/ 62 h 139"/>
                  <a:gd name="T14" fmla="*/ 148 w 152"/>
                  <a:gd name="T15" fmla="*/ 0 h 139"/>
                  <a:gd name="T16" fmla="*/ 152 w 152"/>
                  <a:gd name="T17" fmla="*/ 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39">
                    <a:moveTo>
                      <a:pt x="152" y="6"/>
                    </a:moveTo>
                    <a:lnTo>
                      <a:pt x="73" y="68"/>
                    </a:lnTo>
                    <a:lnTo>
                      <a:pt x="39" y="101"/>
                    </a:lnTo>
                    <a:lnTo>
                      <a:pt x="7" y="139"/>
                    </a:lnTo>
                    <a:lnTo>
                      <a:pt x="0" y="134"/>
                    </a:lnTo>
                    <a:lnTo>
                      <a:pt x="33" y="96"/>
                    </a:lnTo>
                    <a:lnTo>
                      <a:pt x="69" y="62"/>
                    </a:lnTo>
                    <a:lnTo>
                      <a:pt x="148" y="0"/>
                    </a:lnTo>
                    <a:lnTo>
                      <a:pt x="15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42" name="Freeform 118"/>
              <p:cNvSpPr>
                <a:spLocks/>
              </p:cNvSpPr>
              <p:nvPr/>
            </p:nvSpPr>
            <p:spPr bwMode="auto">
              <a:xfrm>
                <a:off x="2127" y="1847"/>
                <a:ext cx="3" cy="3"/>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lnTo>
                      <a:pt x="0" y="0"/>
                    </a:lnTo>
                    <a:lnTo>
                      <a:pt x="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43" name="Freeform 119"/>
              <p:cNvSpPr>
                <a:spLocks/>
              </p:cNvSpPr>
              <p:nvPr/>
            </p:nvSpPr>
            <p:spPr bwMode="auto">
              <a:xfrm>
                <a:off x="2024" y="1914"/>
                <a:ext cx="33" cy="44"/>
              </a:xfrm>
              <a:custGeom>
                <a:avLst/>
                <a:gdLst>
                  <a:gd name="T0" fmla="*/ 65 w 65"/>
                  <a:gd name="T1" fmla="*/ 5 h 88"/>
                  <a:gd name="T2" fmla="*/ 58 w 65"/>
                  <a:gd name="T3" fmla="*/ 0 h 88"/>
                  <a:gd name="T4" fmla="*/ 0 w 65"/>
                  <a:gd name="T5" fmla="*/ 84 h 88"/>
                  <a:gd name="T6" fmla="*/ 6 w 65"/>
                  <a:gd name="T7" fmla="*/ 88 h 88"/>
                  <a:gd name="T8" fmla="*/ 65 w 65"/>
                  <a:gd name="T9" fmla="*/ 5 h 88"/>
                </a:gdLst>
                <a:ahLst/>
                <a:cxnLst>
                  <a:cxn ang="0">
                    <a:pos x="T0" y="T1"/>
                  </a:cxn>
                  <a:cxn ang="0">
                    <a:pos x="T2" y="T3"/>
                  </a:cxn>
                  <a:cxn ang="0">
                    <a:pos x="T4" y="T5"/>
                  </a:cxn>
                  <a:cxn ang="0">
                    <a:pos x="T6" y="T7"/>
                  </a:cxn>
                  <a:cxn ang="0">
                    <a:pos x="T8" y="T9"/>
                  </a:cxn>
                </a:cxnLst>
                <a:rect l="0" t="0" r="r" b="b"/>
                <a:pathLst>
                  <a:path w="65" h="88">
                    <a:moveTo>
                      <a:pt x="65" y="5"/>
                    </a:moveTo>
                    <a:lnTo>
                      <a:pt x="58" y="0"/>
                    </a:lnTo>
                    <a:lnTo>
                      <a:pt x="0" y="84"/>
                    </a:lnTo>
                    <a:lnTo>
                      <a:pt x="6" y="88"/>
                    </a:lnTo>
                    <a:lnTo>
                      <a:pt x="6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44" name="Freeform 120"/>
              <p:cNvSpPr>
                <a:spLocks/>
              </p:cNvSpPr>
              <p:nvPr/>
            </p:nvSpPr>
            <p:spPr bwMode="auto">
              <a:xfrm>
                <a:off x="2054" y="1914"/>
                <a:ext cx="3" cy="2"/>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45" name="Rectangle 121"/>
              <p:cNvSpPr>
                <a:spLocks noChangeArrowheads="1"/>
              </p:cNvSpPr>
              <p:nvPr/>
            </p:nvSpPr>
            <p:spPr bwMode="auto">
              <a:xfrm>
                <a:off x="2024" y="1955"/>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146" name="Freeform 122"/>
              <p:cNvSpPr>
                <a:spLocks/>
              </p:cNvSpPr>
              <p:nvPr/>
            </p:nvSpPr>
            <p:spPr bwMode="auto">
              <a:xfrm>
                <a:off x="2024" y="1955"/>
                <a:ext cx="4" cy="3"/>
              </a:xfrm>
              <a:custGeom>
                <a:avLst/>
                <a:gdLst>
                  <a:gd name="T0" fmla="*/ 6 w 7"/>
                  <a:gd name="T1" fmla="*/ 4 h 4"/>
                  <a:gd name="T2" fmla="*/ 7 w 7"/>
                  <a:gd name="T3" fmla="*/ 1 h 4"/>
                  <a:gd name="T4" fmla="*/ 0 w 7"/>
                  <a:gd name="T5" fmla="*/ 1 h 4"/>
                  <a:gd name="T6" fmla="*/ 7 w 7"/>
                  <a:gd name="T7" fmla="*/ 1 h 4"/>
                  <a:gd name="T8" fmla="*/ 0 w 7"/>
                  <a:gd name="T9" fmla="*/ 0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lnTo>
                      <a:pt x="7" y="1"/>
                    </a:lnTo>
                    <a:lnTo>
                      <a:pt x="0" y="1"/>
                    </a:lnTo>
                    <a:lnTo>
                      <a:pt x="7" y="1"/>
                    </a:lnTo>
                    <a:lnTo>
                      <a:pt x="0" y="0"/>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47" name="Freeform 123"/>
              <p:cNvSpPr>
                <a:spLocks/>
              </p:cNvSpPr>
              <p:nvPr/>
            </p:nvSpPr>
            <p:spPr bwMode="auto">
              <a:xfrm>
                <a:off x="2204" y="1025"/>
                <a:ext cx="499" cy="712"/>
              </a:xfrm>
              <a:custGeom>
                <a:avLst/>
                <a:gdLst>
                  <a:gd name="T0" fmla="*/ 69 w 998"/>
                  <a:gd name="T1" fmla="*/ 599 h 1425"/>
                  <a:gd name="T2" fmla="*/ 25 w 998"/>
                  <a:gd name="T3" fmla="*/ 735 h 1425"/>
                  <a:gd name="T4" fmla="*/ 1 w 998"/>
                  <a:gd name="T5" fmla="*/ 865 h 1425"/>
                  <a:gd name="T6" fmla="*/ 15 w 998"/>
                  <a:gd name="T7" fmla="*/ 1047 h 1425"/>
                  <a:gd name="T8" fmla="*/ 46 w 998"/>
                  <a:gd name="T9" fmla="*/ 1195 h 1425"/>
                  <a:gd name="T10" fmla="*/ 74 w 998"/>
                  <a:gd name="T11" fmla="*/ 1285 h 1425"/>
                  <a:gd name="T12" fmla="*/ 119 w 998"/>
                  <a:gd name="T13" fmla="*/ 1365 h 1425"/>
                  <a:gd name="T14" fmla="*/ 162 w 998"/>
                  <a:gd name="T15" fmla="*/ 1410 h 1425"/>
                  <a:gd name="T16" fmla="*/ 212 w 998"/>
                  <a:gd name="T17" fmla="*/ 1425 h 1425"/>
                  <a:gd name="T18" fmla="*/ 281 w 998"/>
                  <a:gd name="T19" fmla="*/ 1419 h 1425"/>
                  <a:gd name="T20" fmla="*/ 357 w 998"/>
                  <a:gd name="T21" fmla="*/ 1396 h 1425"/>
                  <a:gd name="T22" fmla="*/ 394 w 998"/>
                  <a:gd name="T23" fmla="*/ 1369 h 1425"/>
                  <a:gd name="T24" fmla="*/ 427 w 998"/>
                  <a:gd name="T25" fmla="*/ 1322 h 1425"/>
                  <a:gd name="T26" fmla="*/ 459 w 998"/>
                  <a:gd name="T27" fmla="*/ 1220 h 1425"/>
                  <a:gd name="T28" fmla="*/ 469 w 998"/>
                  <a:gd name="T29" fmla="*/ 1132 h 1425"/>
                  <a:gd name="T30" fmla="*/ 449 w 998"/>
                  <a:gd name="T31" fmla="*/ 1041 h 1425"/>
                  <a:gd name="T32" fmla="*/ 441 w 998"/>
                  <a:gd name="T33" fmla="*/ 899 h 1425"/>
                  <a:gd name="T34" fmla="*/ 450 w 998"/>
                  <a:gd name="T35" fmla="*/ 777 h 1425"/>
                  <a:gd name="T36" fmla="*/ 486 w 998"/>
                  <a:gd name="T37" fmla="*/ 670 h 1425"/>
                  <a:gd name="T38" fmla="*/ 546 w 998"/>
                  <a:gd name="T39" fmla="*/ 578 h 1425"/>
                  <a:gd name="T40" fmla="*/ 634 w 998"/>
                  <a:gd name="T41" fmla="*/ 554 h 1425"/>
                  <a:gd name="T42" fmla="*/ 819 w 998"/>
                  <a:gd name="T43" fmla="*/ 607 h 1425"/>
                  <a:gd name="T44" fmla="*/ 921 w 998"/>
                  <a:gd name="T45" fmla="*/ 582 h 1425"/>
                  <a:gd name="T46" fmla="*/ 997 w 998"/>
                  <a:gd name="T47" fmla="*/ 544 h 1425"/>
                  <a:gd name="T48" fmla="*/ 990 w 998"/>
                  <a:gd name="T49" fmla="*/ 500 h 1425"/>
                  <a:gd name="T50" fmla="*/ 932 w 998"/>
                  <a:gd name="T51" fmla="*/ 371 h 1425"/>
                  <a:gd name="T52" fmla="*/ 873 w 998"/>
                  <a:gd name="T53" fmla="*/ 284 h 1425"/>
                  <a:gd name="T54" fmla="*/ 860 w 998"/>
                  <a:gd name="T55" fmla="*/ 238 h 1425"/>
                  <a:gd name="T56" fmla="*/ 882 w 998"/>
                  <a:gd name="T57" fmla="*/ 136 h 1425"/>
                  <a:gd name="T58" fmla="*/ 891 w 998"/>
                  <a:gd name="T59" fmla="*/ 64 h 1425"/>
                  <a:gd name="T60" fmla="*/ 854 w 998"/>
                  <a:gd name="T61" fmla="*/ 33 h 1425"/>
                  <a:gd name="T62" fmla="*/ 778 w 998"/>
                  <a:gd name="T63" fmla="*/ 2 h 1425"/>
                  <a:gd name="T64" fmla="*/ 743 w 998"/>
                  <a:gd name="T65" fmla="*/ 59 h 1425"/>
                  <a:gd name="T66" fmla="*/ 735 w 998"/>
                  <a:gd name="T67" fmla="*/ 16 h 1425"/>
                  <a:gd name="T68" fmla="*/ 710 w 998"/>
                  <a:gd name="T69" fmla="*/ 5 h 1425"/>
                  <a:gd name="T70" fmla="*/ 622 w 998"/>
                  <a:gd name="T71" fmla="*/ 16 h 1425"/>
                  <a:gd name="T72" fmla="*/ 600 w 998"/>
                  <a:gd name="T73" fmla="*/ 54 h 1425"/>
                  <a:gd name="T74" fmla="*/ 588 w 998"/>
                  <a:gd name="T75" fmla="*/ 150 h 1425"/>
                  <a:gd name="T76" fmla="*/ 568 w 998"/>
                  <a:gd name="T77" fmla="*/ 190 h 1425"/>
                  <a:gd name="T78" fmla="*/ 545 w 998"/>
                  <a:gd name="T79" fmla="*/ 196 h 1425"/>
                  <a:gd name="T80" fmla="*/ 484 w 998"/>
                  <a:gd name="T81" fmla="*/ 201 h 1425"/>
                  <a:gd name="T82" fmla="*/ 336 w 998"/>
                  <a:gd name="T83" fmla="*/ 241 h 1425"/>
                  <a:gd name="T84" fmla="*/ 308 w 998"/>
                  <a:gd name="T85" fmla="*/ 240 h 1425"/>
                  <a:gd name="T86" fmla="*/ 274 w 998"/>
                  <a:gd name="T87" fmla="*/ 195 h 1425"/>
                  <a:gd name="T88" fmla="*/ 227 w 998"/>
                  <a:gd name="T89" fmla="*/ 110 h 1425"/>
                  <a:gd name="T90" fmla="*/ 207 w 998"/>
                  <a:gd name="T91" fmla="*/ 101 h 1425"/>
                  <a:gd name="T92" fmla="*/ 150 w 998"/>
                  <a:gd name="T93" fmla="*/ 118 h 1425"/>
                  <a:gd name="T94" fmla="*/ 103 w 998"/>
                  <a:gd name="T95" fmla="*/ 155 h 1425"/>
                  <a:gd name="T96" fmla="*/ 82 w 998"/>
                  <a:gd name="T97" fmla="*/ 190 h 1425"/>
                  <a:gd name="T98" fmla="*/ 142 w 998"/>
                  <a:gd name="T99" fmla="*/ 287 h 1425"/>
                  <a:gd name="T100" fmla="*/ 162 w 998"/>
                  <a:gd name="T101" fmla="*/ 374 h 1425"/>
                  <a:gd name="T102" fmla="*/ 156 w 998"/>
                  <a:gd name="T103" fmla="*/ 411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8" h="1425">
                    <a:moveTo>
                      <a:pt x="133" y="470"/>
                    </a:moveTo>
                    <a:lnTo>
                      <a:pt x="110" y="513"/>
                    </a:lnTo>
                    <a:lnTo>
                      <a:pt x="99" y="533"/>
                    </a:lnTo>
                    <a:lnTo>
                      <a:pt x="88" y="554"/>
                    </a:lnTo>
                    <a:lnTo>
                      <a:pt x="69" y="599"/>
                    </a:lnTo>
                    <a:lnTo>
                      <a:pt x="60" y="621"/>
                    </a:lnTo>
                    <a:lnTo>
                      <a:pt x="52" y="644"/>
                    </a:lnTo>
                    <a:lnTo>
                      <a:pt x="45" y="666"/>
                    </a:lnTo>
                    <a:lnTo>
                      <a:pt x="37" y="689"/>
                    </a:lnTo>
                    <a:lnTo>
                      <a:pt x="25" y="735"/>
                    </a:lnTo>
                    <a:lnTo>
                      <a:pt x="14" y="783"/>
                    </a:lnTo>
                    <a:lnTo>
                      <a:pt x="9" y="806"/>
                    </a:lnTo>
                    <a:lnTo>
                      <a:pt x="4" y="829"/>
                    </a:lnTo>
                    <a:lnTo>
                      <a:pt x="3" y="848"/>
                    </a:lnTo>
                    <a:lnTo>
                      <a:pt x="1" y="865"/>
                    </a:lnTo>
                    <a:lnTo>
                      <a:pt x="0" y="900"/>
                    </a:lnTo>
                    <a:lnTo>
                      <a:pt x="1" y="937"/>
                    </a:lnTo>
                    <a:lnTo>
                      <a:pt x="4" y="974"/>
                    </a:lnTo>
                    <a:lnTo>
                      <a:pt x="9" y="1010"/>
                    </a:lnTo>
                    <a:lnTo>
                      <a:pt x="15" y="1047"/>
                    </a:lnTo>
                    <a:lnTo>
                      <a:pt x="29" y="1121"/>
                    </a:lnTo>
                    <a:lnTo>
                      <a:pt x="31" y="1122"/>
                    </a:lnTo>
                    <a:lnTo>
                      <a:pt x="32" y="1121"/>
                    </a:lnTo>
                    <a:lnTo>
                      <a:pt x="38" y="1158"/>
                    </a:lnTo>
                    <a:lnTo>
                      <a:pt x="46" y="1195"/>
                    </a:lnTo>
                    <a:lnTo>
                      <a:pt x="51" y="1214"/>
                    </a:lnTo>
                    <a:lnTo>
                      <a:pt x="55" y="1232"/>
                    </a:lnTo>
                    <a:lnTo>
                      <a:pt x="62" y="1249"/>
                    </a:lnTo>
                    <a:lnTo>
                      <a:pt x="68" y="1268"/>
                    </a:lnTo>
                    <a:lnTo>
                      <a:pt x="74" y="1285"/>
                    </a:lnTo>
                    <a:lnTo>
                      <a:pt x="82" y="1302"/>
                    </a:lnTo>
                    <a:lnTo>
                      <a:pt x="90" y="1319"/>
                    </a:lnTo>
                    <a:lnTo>
                      <a:pt x="99" y="1334"/>
                    </a:lnTo>
                    <a:lnTo>
                      <a:pt x="108" y="1349"/>
                    </a:lnTo>
                    <a:lnTo>
                      <a:pt x="119" y="1365"/>
                    </a:lnTo>
                    <a:lnTo>
                      <a:pt x="130" y="1379"/>
                    </a:lnTo>
                    <a:lnTo>
                      <a:pt x="142" y="1393"/>
                    </a:lnTo>
                    <a:lnTo>
                      <a:pt x="147" y="1397"/>
                    </a:lnTo>
                    <a:lnTo>
                      <a:pt x="151" y="1402"/>
                    </a:lnTo>
                    <a:lnTo>
                      <a:pt x="162" y="1410"/>
                    </a:lnTo>
                    <a:lnTo>
                      <a:pt x="168" y="1413"/>
                    </a:lnTo>
                    <a:lnTo>
                      <a:pt x="173" y="1416"/>
                    </a:lnTo>
                    <a:lnTo>
                      <a:pt x="185" y="1420"/>
                    </a:lnTo>
                    <a:lnTo>
                      <a:pt x="198" y="1423"/>
                    </a:lnTo>
                    <a:lnTo>
                      <a:pt x="212" y="1425"/>
                    </a:lnTo>
                    <a:lnTo>
                      <a:pt x="224" y="1425"/>
                    </a:lnTo>
                    <a:lnTo>
                      <a:pt x="238" y="1425"/>
                    </a:lnTo>
                    <a:lnTo>
                      <a:pt x="254" y="1423"/>
                    </a:lnTo>
                    <a:lnTo>
                      <a:pt x="268" y="1422"/>
                    </a:lnTo>
                    <a:lnTo>
                      <a:pt x="281" y="1419"/>
                    </a:lnTo>
                    <a:lnTo>
                      <a:pt x="295" y="1416"/>
                    </a:lnTo>
                    <a:lnTo>
                      <a:pt x="309" y="1413"/>
                    </a:lnTo>
                    <a:lnTo>
                      <a:pt x="323" y="1408"/>
                    </a:lnTo>
                    <a:lnTo>
                      <a:pt x="350" y="1399"/>
                    </a:lnTo>
                    <a:lnTo>
                      <a:pt x="357" y="1396"/>
                    </a:lnTo>
                    <a:lnTo>
                      <a:pt x="363" y="1393"/>
                    </a:lnTo>
                    <a:lnTo>
                      <a:pt x="371" y="1388"/>
                    </a:lnTo>
                    <a:lnTo>
                      <a:pt x="377" y="1385"/>
                    </a:lnTo>
                    <a:lnTo>
                      <a:pt x="390" y="1374"/>
                    </a:lnTo>
                    <a:lnTo>
                      <a:pt x="394" y="1369"/>
                    </a:lnTo>
                    <a:lnTo>
                      <a:pt x="399" y="1363"/>
                    </a:lnTo>
                    <a:lnTo>
                      <a:pt x="405" y="1357"/>
                    </a:lnTo>
                    <a:lnTo>
                      <a:pt x="410" y="1349"/>
                    </a:lnTo>
                    <a:lnTo>
                      <a:pt x="418" y="1335"/>
                    </a:lnTo>
                    <a:lnTo>
                      <a:pt x="427" y="1322"/>
                    </a:lnTo>
                    <a:lnTo>
                      <a:pt x="433" y="1305"/>
                    </a:lnTo>
                    <a:lnTo>
                      <a:pt x="439" y="1289"/>
                    </a:lnTo>
                    <a:lnTo>
                      <a:pt x="446" y="1272"/>
                    </a:lnTo>
                    <a:lnTo>
                      <a:pt x="455" y="1237"/>
                    </a:lnTo>
                    <a:lnTo>
                      <a:pt x="459" y="1220"/>
                    </a:lnTo>
                    <a:lnTo>
                      <a:pt x="463" y="1201"/>
                    </a:lnTo>
                    <a:lnTo>
                      <a:pt x="469" y="1167"/>
                    </a:lnTo>
                    <a:lnTo>
                      <a:pt x="470" y="1156"/>
                    </a:lnTo>
                    <a:lnTo>
                      <a:pt x="470" y="1144"/>
                    </a:lnTo>
                    <a:lnTo>
                      <a:pt x="469" y="1132"/>
                    </a:lnTo>
                    <a:lnTo>
                      <a:pt x="469" y="1126"/>
                    </a:lnTo>
                    <a:lnTo>
                      <a:pt x="467" y="1119"/>
                    </a:lnTo>
                    <a:lnTo>
                      <a:pt x="452" y="1061"/>
                    </a:lnTo>
                    <a:lnTo>
                      <a:pt x="450" y="1051"/>
                    </a:lnTo>
                    <a:lnTo>
                      <a:pt x="449" y="1041"/>
                    </a:lnTo>
                    <a:lnTo>
                      <a:pt x="442" y="1011"/>
                    </a:lnTo>
                    <a:lnTo>
                      <a:pt x="442" y="994"/>
                    </a:lnTo>
                    <a:lnTo>
                      <a:pt x="442" y="965"/>
                    </a:lnTo>
                    <a:lnTo>
                      <a:pt x="442" y="920"/>
                    </a:lnTo>
                    <a:lnTo>
                      <a:pt x="441" y="899"/>
                    </a:lnTo>
                    <a:lnTo>
                      <a:pt x="441" y="879"/>
                    </a:lnTo>
                    <a:lnTo>
                      <a:pt x="442" y="837"/>
                    </a:lnTo>
                    <a:lnTo>
                      <a:pt x="444" y="817"/>
                    </a:lnTo>
                    <a:lnTo>
                      <a:pt x="446" y="797"/>
                    </a:lnTo>
                    <a:lnTo>
                      <a:pt x="450" y="777"/>
                    </a:lnTo>
                    <a:lnTo>
                      <a:pt x="453" y="758"/>
                    </a:lnTo>
                    <a:lnTo>
                      <a:pt x="461" y="729"/>
                    </a:lnTo>
                    <a:lnTo>
                      <a:pt x="472" y="700"/>
                    </a:lnTo>
                    <a:lnTo>
                      <a:pt x="478" y="686"/>
                    </a:lnTo>
                    <a:lnTo>
                      <a:pt x="486" y="670"/>
                    </a:lnTo>
                    <a:lnTo>
                      <a:pt x="492" y="656"/>
                    </a:lnTo>
                    <a:lnTo>
                      <a:pt x="500" y="642"/>
                    </a:lnTo>
                    <a:lnTo>
                      <a:pt x="517" y="616"/>
                    </a:lnTo>
                    <a:lnTo>
                      <a:pt x="537" y="590"/>
                    </a:lnTo>
                    <a:lnTo>
                      <a:pt x="546" y="578"/>
                    </a:lnTo>
                    <a:lnTo>
                      <a:pt x="557" y="565"/>
                    </a:lnTo>
                    <a:lnTo>
                      <a:pt x="568" y="554"/>
                    </a:lnTo>
                    <a:lnTo>
                      <a:pt x="579" y="544"/>
                    </a:lnTo>
                    <a:lnTo>
                      <a:pt x="610" y="550"/>
                    </a:lnTo>
                    <a:lnTo>
                      <a:pt x="634" y="554"/>
                    </a:lnTo>
                    <a:lnTo>
                      <a:pt x="681" y="564"/>
                    </a:lnTo>
                    <a:lnTo>
                      <a:pt x="707" y="570"/>
                    </a:lnTo>
                    <a:lnTo>
                      <a:pt x="736" y="579"/>
                    </a:lnTo>
                    <a:lnTo>
                      <a:pt x="774" y="590"/>
                    </a:lnTo>
                    <a:lnTo>
                      <a:pt x="819" y="607"/>
                    </a:lnTo>
                    <a:lnTo>
                      <a:pt x="828" y="605"/>
                    </a:lnTo>
                    <a:lnTo>
                      <a:pt x="845" y="602"/>
                    </a:lnTo>
                    <a:lnTo>
                      <a:pt x="873" y="596"/>
                    </a:lnTo>
                    <a:lnTo>
                      <a:pt x="907" y="587"/>
                    </a:lnTo>
                    <a:lnTo>
                      <a:pt x="921" y="582"/>
                    </a:lnTo>
                    <a:lnTo>
                      <a:pt x="935" y="578"/>
                    </a:lnTo>
                    <a:lnTo>
                      <a:pt x="947" y="573"/>
                    </a:lnTo>
                    <a:lnTo>
                      <a:pt x="962" y="565"/>
                    </a:lnTo>
                    <a:lnTo>
                      <a:pt x="978" y="556"/>
                    </a:lnTo>
                    <a:lnTo>
                      <a:pt x="997" y="544"/>
                    </a:lnTo>
                    <a:lnTo>
                      <a:pt x="998" y="541"/>
                    </a:lnTo>
                    <a:lnTo>
                      <a:pt x="998" y="534"/>
                    </a:lnTo>
                    <a:lnTo>
                      <a:pt x="997" y="525"/>
                    </a:lnTo>
                    <a:lnTo>
                      <a:pt x="993" y="513"/>
                    </a:lnTo>
                    <a:lnTo>
                      <a:pt x="990" y="500"/>
                    </a:lnTo>
                    <a:lnTo>
                      <a:pt x="984" y="485"/>
                    </a:lnTo>
                    <a:lnTo>
                      <a:pt x="970" y="450"/>
                    </a:lnTo>
                    <a:lnTo>
                      <a:pt x="962" y="431"/>
                    </a:lnTo>
                    <a:lnTo>
                      <a:pt x="953" y="411"/>
                    </a:lnTo>
                    <a:lnTo>
                      <a:pt x="932" y="371"/>
                    </a:lnTo>
                    <a:lnTo>
                      <a:pt x="907" y="332"/>
                    </a:lnTo>
                    <a:lnTo>
                      <a:pt x="894" y="314"/>
                    </a:lnTo>
                    <a:lnTo>
                      <a:pt x="882" y="295"/>
                    </a:lnTo>
                    <a:lnTo>
                      <a:pt x="879" y="292"/>
                    </a:lnTo>
                    <a:lnTo>
                      <a:pt x="873" y="284"/>
                    </a:lnTo>
                    <a:lnTo>
                      <a:pt x="870" y="277"/>
                    </a:lnTo>
                    <a:lnTo>
                      <a:pt x="865" y="269"/>
                    </a:lnTo>
                    <a:lnTo>
                      <a:pt x="863" y="261"/>
                    </a:lnTo>
                    <a:lnTo>
                      <a:pt x="862" y="254"/>
                    </a:lnTo>
                    <a:lnTo>
                      <a:pt x="860" y="238"/>
                    </a:lnTo>
                    <a:lnTo>
                      <a:pt x="862" y="223"/>
                    </a:lnTo>
                    <a:lnTo>
                      <a:pt x="865" y="209"/>
                    </a:lnTo>
                    <a:lnTo>
                      <a:pt x="868" y="193"/>
                    </a:lnTo>
                    <a:lnTo>
                      <a:pt x="876" y="162"/>
                    </a:lnTo>
                    <a:lnTo>
                      <a:pt x="882" y="136"/>
                    </a:lnTo>
                    <a:lnTo>
                      <a:pt x="887" y="113"/>
                    </a:lnTo>
                    <a:lnTo>
                      <a:pt x="890" y="91"/>
                    </a:lnTo>
                    <a:lnTo>
                      <a:pt x="893" y="70"/>
                    </a:lnTo>
                    <a:lnTo>
                      <a:pt x="893" y="67"/>
                    </a:lnTo>
                    <a:lnTo>
                      <a:pt x="891" y="64"/>
                    </a:lnTo>
                    <a:lnTo>
                      <a:pt x="888" y="59"/>
                    </a:lnTo>
                    <a:lnTo>
                      <a:pt x="882" y="53"/>
                    </a:lnTo>
                    <a:lnTo>
                      <a:pt x="874" y="47"/>
                    </a:lnTo>
                    <a:lnTo>
                      <a:pt x="865" y="39"/>
                    </a:lnTo>
                    <a:lnTo>
                      <a:pt x="854" y="33"/>
                    </a:lnTo>
                    <a:lnTo>
                      <a:pt x="831" y="22"/>
                    </a:lnTo>
                    <a:lnTo>
                      <a:pt x="808" y="11"/>
                    </a:lnTo>
                    <a:lnTo>
                      <a:pt x="797" y="8"/>
                    </a:lnTo>
                    <a:lnTo>
                      <a:pt x="786" y="3"/>
                    </a:lnTo>
                    <a:lnTo>
                      <a:pt x="778" y="2"/>
                    </a:lnTo>
                    <a:lnTo>
                      <a:pt x="771" y="0"/>
                    </a:lnTo>
                    <a:lnTo>
                      <a:pt x="766" y="2"/>
                    </a:lnTo>
                    <a:lnTo>
                      <a:pt x="764" y="3"/>
                    </a:lnTo>
                    <a:lnTo>
                      <a:pt x="750" y="34"/>
                    </a:lnTo>
                    <a:lnTo>
                      <a:pt x="743" y="59"/>
                    </a:lnTo>
                    <a:lnTo>
                      <a:pt x="740" y="68"/>
                    </a:lnTo>
                    <a:lnTo>
                      <a:pt x="738" y="71"/>
                    </a:lnTo>
                    <a:lnTo>
                      <a:pt x="738" y="74"/>
                    </a:lnTo>
                    <a:lnTo>
                      <a:pt x="736" y="34"/>
                    </a:lnTo>
                    <a:lnTo>
                      <a:pt x="735" y="16"/>
                    </a:lnTo>
                    <a:lnTo>
                      <a:pt x="733" y="10"/>
                    </a:lnTo>
                    <a:lnTo>
                      <a:pt x="732" y="8"/>
                    </a:lnTo>
                    <a:lnTo>
                      <a:pt x="726" y="7"/>
                    </a:lnTo>
                    <a:lnTo>
                      <a:pt x="718" y="5"/>
                    </a:lnTo>
                    <a:lnTo>
                      <a:pt x="710" y="5"/>
                    </a:lnTo>
                    <a:lnTo>
                      <a:pt x="701" y="5"/>
                    </a:lnTo>
                    <a:lnTo>
                      <a:pt x="681" y="7"/>
                    </a:lnTo>
                    <a:lnTo>
                      <a:pt x="659" y="10"/>
                    </a:lnTo>
                    <a:lnTo>
                      <a:pt x="639" y="13"/>
                    </a:lnTo>
                    <a:lnTo>
                      <a:pt x="622" y="16"/>
                    </a:lnTo>
                    <a:lnTo>
                      <a:pt x="610" y="20"/>
                    </a:lnTo>
                    <a:lnTo>
                      <a:pt x="603" y="22"/>
                    </a:lnTo>
                    <a:lnTo>
                      <a:pt x="603" y="25"/>
                    </a:lnTo>
                    <a:lnTo>
                      <a:pt x="602" y="33"/>
                    </a:lnTo>
                    <a:lnTo>
                      <a:pt x="600" y="54"/>
                    </a:lnTo>
                    <a:lnTo>
                      <a:pt x="599" y="84"/>
                    </a:lnTo>
                    <a:lnTo>
                      <a:pt x="597" y="101"/>
                    </a:lnTo>
                    <a:lnTo>
                      <a:pt x="594" y="118"/>
                    </a:lnTo>
                    <a:lnTo>
                      <a:pt x="593" y="133"/>
                    </a:lnTo>
                    <a:lnTo>
                      <a:pt x="588" y="150"/>
                    </a:lnTo>
                    <a:lnTo>
                      <a:pt x="585" y="164"/>
                    </a:lnTo>
                    <a:lnTo>
                      <a:pt x="579" y="176"/>
                    </a:lnTo>
                    <a:lnTo>
                      <a:pt x="576" y="183"/>
                    </a:lnTo>
                    <a:lnTo>
                      <a:pt x="572" y="187"/>
                    </a:lnTo>
                    <a:lnTo>
                      <a:pt x="568" y="190"/>
                    </a:lnTo>
                    <a:lnTo>
                      <a:pt x="565" y="193"/>
                    </a:lnTo>
                    <a:lnTo>
                      <a:pt x="560" y="196"/>
                    </a:lnTo>
                    <a:lnTo>
                      <a:pt x="555" y="198"/>
                    </a:lnTo>
                    <a:lnTo>
                      <a:pt x="551" y="198"/>
                    </a:lnTo>
                    <a:lnTo>
                      <a:pt x="545" y="196"/>
                    </a:lnTo>
                    <a:lnTo>
                      <a:pt x="538" y="196"/>
                    </a:lnTo>
                    <a:lnTo>
                      <a:pt x="531" y="196"/>
                    </a:lnTo>
                    <a:lnTo>
                      <a:pt x="520" y="196"/>
                    </a:lnTo>
                    <a:lnTo>
                      <a:pt x="509" y="198"/>
                    </a:lnTo>
                    <a:lnTo>
                      <a:pt x="484" y="201"/>
                    </a:lnTo>
                    <a:lnTo>
                      <a:pt x="455" y="207"/>
                    </a:lnTo>
                    <a:lnTo>
                      <a:pt x="424" y="215"/>
                    </a:lnTo>
                    <a:lnTo>
                      <a:pt x="393" y="223"/>
                    </a:lnTo>
                    <a:lnTo>
                      <a:pt x="362" y="232"/>
                    </a:lnTo>
                    <a:lnTo>
                      <a:pt x="336" y="241"/>
                    </a:lnTo>
                    <a:lnTo>
                      <a:pt x="325" y="244"/>
                    </a:lnTo>
                    <a:lnTo>
                      <a:pt x="320" y="244"/>
                    </a:lnTo>
                    <a:lnTo>
                      <a:pt x="316" y="243"/>
                    </a:lnTo>
                    <a:lnTo>
                      <a:pt x="312" y="241"/>
                    </a:lnTo>
                    <a:lnTo>
                      <a:pt x="308" y="240"/>
                    </a:lnTo>
                    <a:lnTo>
                      <a:pt x="300" y="233"/>
                    </a:lnTo>
                    <a:lnTo>
                      <a:pt x="292" y="226"/>
                    </a:lnTo>
                    <a:lnTo>
                      <a:pt x="286" y="216"/>
                    </a:lnTo>
                    <a:lnTo>
                      <a:pt x="280" y="207"/>
                    </a:lnTo>
                    <a:lnTo>
                      <a:pt x="274" y="195"/>
                    </a:lnTo>
                    <a:lnTo>
                      <a:pt x="263" y="170"/>
                    </a:lnTo>
                    <a:lnTo>
                      <a:pt x="250" y="144"/>
                    </a:lnTo>
                    <a:lnTo>
                      <a:pt x="243" y="132"/>
                    </a:lnTo>
                    <a:lnTo>
                      <a:pt x="235" y="121"/>
                    </a:lnTo>
                    <a:lnTo>
                      <a:pt x="227" y="110"/>
                    </a:lnTo>
                    <a:lnTo>
                      <a:pt x="223" y="107"/>
                    </a:lnTo>
                    <a:lnTo>
                      <a:pt x="218" y="102"/>
                    </a:lnTo>
                    <a:lnTo>
                      <a:pt x="216" y="101"/>
                    </a:lnTo>
                    <a:lnTo>
                      <a:pt x="215" y="101"/>
                    </a:lnTo>
                    <a:lnTo>
                      <a:pt x="207" y="101"/>
                    </a:lnTo>
                    <a:lnTo>
                      <a:pt x="198" y="102"/>
                    </a:lnTo>
                    <a:lnTo>
                      <a:pt x="189" y="104"/>
                    </a:lnTo>
                    <a:lnTo>
                      <a:pt x="170" y="110"/>
                    </a:lnTo>
                    <a:lnTo>
                      <a:pt x="158" y="113"/>
                    </a:lnTo>
                    <a:lnTo>
                      <a:pt x="150" y="118"/>
                    </a:lnTo>
                    <a:lnTo>
                      <a:pt x="144" y="121"/>
                    </a:lnTo>
                    <a:lnTo>
                      <a:pt x="136" y="127"/>
                    </a:lnTo>
                    <a:lnTo>
                      <a:pt x="128" y="132"/>
                    </a:lnTo>
                    <a:lnTo>
                      <a:pt x="116" y="144"/>
                    </a:lnTo>
                    <a:lnTo>
                      <a:pt x="103" y="155"/>
                    </a:lnTo>
                    <a:lnTo>
                      <a:pt x="93" y="167"/>
                    </a:lnTo>
                    <a:lnTo>
                      <a:pt x="86" y="178"/>
                    </a:lnTo>
                    <a:lnTo>
                      <a:pt x="82" y="186"/>
                    </a:lnTo>
                    <a:lnTo>
                      <a:pt x="82" y="187"/>
                    </a:lnTo>
                    <a:lnTo>
                      <a:pt x="82" y="190"/>
                    </a:lnTo>
                    <a:lnTo>
                      <a:pt x="99" y="216"/>
                    </a:lnTo>
                    <a:lnTo>
                      <a:pt x="114" y="241"/>
                    </a:lnTo>
                    <a:lnTo>
                      <a:pt x="125" y="257"/>
                    </a:lnTo>
                    <a:lnTo>
                      <a:pt x="134" y="272"/>
                    </a:lnTo>
                    <a:lnTo>
                      <a:pt x="142" y="287"/>
                    </a:lnTo>
                    <a:lnTo>
                      <a:pt x="148" y="301"/>
                    </a:lnTo>
                    <a:lnTo>
                      <a:pt x="153" y="317"/>
                    </a:lnTo>
                    <a:lnTo>
                      <a:pt x="158" y="334"/>
                    </a:lnTo>
                    <a:lnTo>
                      <a:pt x="161" y="352"/>
                    </a:lnTo>
                    <a:lnTo>
                      <a:pt x="162" y="374"/>
                    </a:lnTo>
                    <a:lnTo>
                      <a:pt x="162" y="383"/>
                    </a:lnTo>
                    <a:lnTo>
                      <a:pt x="162" y="392"/>
                    </a:lnTo>
                    <a:lnTo>
                      <a:pt x="161" y="397"/>
                    </a:lnTo>
                    <a:lnTo>
                      <a:pt x="159" y="402"/>
                    </a:lnTo>
                    <a:lnTo>
                      <a:pt x="156" y="411"/>
                    </a:lnTo>
                    <a:lnTo>
                      <a:pt x="150" y="428"/>
                    </a:lnTo>
                    <a:lnTo>
                      <a:pt x="148" y="437"/>
                    </a:lnTo>
                    <a:lnTo>
                      <a:pt x="145" y="445"/>
                    </a:lnTo>
                    <a:lnTo>
                      <a:pt x="133" y="47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48" name="Freeform 124"/>
              <p:cNvSpPr>
                <a:spLocks/>
              </p:cNvSpPr>
              <p:nvPr/>
            </p:nvSpPr>
            <p:spPr bwMode="auto">
              <a:xfrm>
                <a:off x="2205" y="1259"/>
                <a:ext cx="67" cy="181"/>
              </a:xfrm>
              <a:custGeom>
                <a:avLst/>
                <a:gdLst>
                  <a:gd name="T0" fmla="*/ 135 w 135"/>
                  <a:gd name="T1" fmla="*/ 3 h 363"/>
                  <a:gd name="T2" fmla="*/ 112 w 135"/>
                  <a:gd name="T3" fmla="*/ 46 h 363"/>
                  <a:gd name="T4" fmla="*/ 101 w 135"/>
                  <a:gd name="T5" fmla="*/ 66 h 363"/>
                  <a:gd name="T6" fmla="*/ 90 w 135"/>
                  <a:gd name="T7" fmla="*/ 88 h 363"/>
                  <a:gd name="T8" fmla="*/ 72 w 135"/>
                  <a:gd name="T9" fmla="*/ 133 h 363"/>
                  <a:gd name="T10" fmla="*/ 62 w 135"/>
                  <a:gd name="T11" fmla="*/ 154 h 363"/>
                  <a:gd name="T12" fmla="*/ 54 w 135"/>
                  <a:gd name="T13" fmla="*/ 176 h 363"/>
                  <a:gd name="T14" fmla="*/ 47 w 135"/>
                  <a:gd name="T15" fmla="*/ 199 h 363"/>
                  <a:gd name="T16" fmla="*/ 39 w 135"/>
                  <a:gd name="T17" fmla="*/ 222 h 363"/>
                  <a:gd name="T18" fmla="*/ 27 w 135"/>
                  <a:gd name="T19" fmla="*/ 269 h 363"/>
                  <a:gd name="T20" fmla="*/ 16 w 135"/>
                  <a:gd name="T21" fmla="*/ 315 h 363"/>
                  <a:gd name="T22" fmla="*/ 11 w 135"/>
                  <a:gd name="T23" fmla="*/ 338 h 363"/>
                  <a:gd name="T24" fmla="*/ 8 w 135"/>
                  <a:gd name="T25" fmla="*/ 363 h 363"/>
                  <a:gd name="T26" fmla="*/ 0 w 135"/>
                  <a:gd name="T27" fmla="*/ 361 h 363"/>
                  <a:gd name="T28" fmla="*/ 5 w 135"/>
                  <a:gd name="T29" fmla="*/ 338 h 363"/>
                  <a:gd name="T30" fmla="*/ 10 w 135"/>
                  <a:gd name="T31" fmla="*/ 313 h 363"/>
                  <a:gd name="T32" fmla="*/ 20 w 135"/>
                  <a:gd name="T33" fmla="*/ 267 h 363"/>
                  <a:gd name="T34" fmla="*/ 33 w 135"/>
                  <a:gd name="T35" fmla="*/ 219 h 363"/>
                  <a:gd name="T36" fmla="*/ 41 w 135"/>
                  <a:gd name="T37" fmla="*/ 198 h 363"/>
                  <a:gd name="T38" fmla="*/ 48 w 135"/>
                  <a:gd name="T39" fmla="*/ 174 h 363"/>
                  <a:gd name="T40" fmla="*/ 56 w 135"/>
                  <a:gd name="T41" fmla="*/ 151 h 363"/>
                  <a:gd name="T42" fmla="*/ 65 w 135"/>
                  <a:gd name="T43" fmla="*/ 130 h 363"/>
                  <a:gd name="T44" fmla="*/ 84 w 135"/>
                  <a:gd name="T45" fmla="*/ 85 h 363"/>
                  <a:gd name="T46" fmla="*/ 95 w 135"/>
                  <a:gd name="T47" fmla="*/ 63 h 363"/>
                  <a:gd name="T48" fmla="*/ 106 w 135"/>
                  <a:gd name="T49" fmla="*/ 43 h 363"/>
                  <a:gd name="T50" fmla="*/ 129 w 135"/>
                  <a:gd name="T51" fmla="*/ 0 h 363"/>
                  <a:gd name="T52" fmla="*/ 135 w 135"/>
                  <a:gd name="T53" fmla="*/ 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5" h="363">
                    <a:moveTo>
                      <a:pt x="135" y="3"/>
                    </a:moveTo>
                    <a:lnTo>
                      <a:pt x="112" y="46"/>
                    </a:lnTo>
                    <a:lnTo>
                      <a:pt x="101" y="66"/>
                    </a:lnTo>
                    <a:lnTo>
                      <a:pt x="90" y="88"/>
                    </a:lnTo>
                    <a:lnTo>
                      <a:pt x="72" y="133"/>
                    </a:lnTo>
                    <a:lnTo>
                      <a:pt x="62" y="154"/>
                    </a:lnTo>
                    <a:lnTo>
                      <a:pt x="54" y="176"/>
                    </a:lnTo>
                    <a:lnTo>
                      <a:pt x="47" y="199"/>
                    </a:lnTo>
                    <a:lnTo>
                      <a:pt x="39" y="222"/>
                    </a:lnTo>
                    <a:lnTo>
                      <a:pt x="27" y="269"/>
                    </a:lnTo>
                    <a:lnTo>
                      <a:pt x="16" y="315"/>
                    </a:lnTo>
                    <a:lnTo>
                      <a:pt x="11" y="338"/>
                    </a:lnTo>
                    <a:lnTo>
                      <a:pt x="8" y="363"/>
                    </a:lnTo>
                    <a:lnTo>
                      <a:pt x="0" y="361"/>
                    </a:lnTo>
                    <a:lnTo>
                      <a:pt x="5" y="338"/>
                    </a:lnTo>
                    <a:lnTo>
                      <a:pt x="10" y="313"/>
                    </a:lnTo>
                    <a:lnTo>
                      <a:pt x="20" y="267"/>
                    </a:lnTo>
                    <a:lnTo>
                      <a:pt x="33" y="219"/>
                    </a:lnTo>
                    <a:lnTo>
                      <a:pt x="41" y="198"/>
                    </a:lnTo>
                    <a:lnTo>
                      <a:pt x="48" y="174"/>
                    </a:lnTo>
                    <a:lnTo>
                      <a:pt x="56" y="151"/>
                    </a:lnTo>
                    <a:lnTo>
                      <a:pt x="65" y="130"/>
                    </a:lnTo>
                    <a:lnTo>
                      <a:pt x="84" y="85"/>
                    </a:lnTo>
                    <a:lnTo>
                      <a:pt x="95" y="63"/>
                    </a:lnTo>
                    <a:lnTo>
                      <a:pt x="106" y="43"/>
                    </a:lnTo>
                    <a:lnTo>
                      <a:pt x="129" y="0"/>
                    </a:lnTo>
                    <a:lnTo>
                      <a:pt x="13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49" name="Freeform 125"/>
              <p:cNvSpPr>
                <a:spLocks/>
              </p:cNvSpPr>
              <p:nvPr/>
            </p:nvSpPr>
            <p:spPr bwMode="auto">
              <a:xfrm>
                <a:off x="2202" y="1439"/>
                <a:ext cx="19" cy="147"/>
              </a:xfrm>
              <a:custGeom>
                <a:avLst/>
                <a:gdLst>
                  <a:gd name="T0" fmla="*/ 12 w 37"/>
                  <a:gd name="T1" fmla="*/ 2 h 293"/>
                  <a:gd name="T2" fmla="*/ 9 w 37"/>
                  <a:gd name="T3" fmla="*/ 19 h 293"/>
                  <a:gd name="T4" fmla="*/ 7 w 37"/>
                  <a:gd name="T5" fmla="*/ 36 h 293"/>
                  <a:gd name="T6" fmla="*/ 6 w 37"/>
                  <a:gd name="T7" fmla="*/ 71 h 293"/>
                  <a:gd name="T8" fmla="*/ 7 w 37"/>
                  <a:gd name="T9" fmla="*/ 108 h 293"/>
                  <a:gd name="T10" fmla="*/ 10 w 37"/>
                  <a:gd name="T11" fmla="*/ 144 h 293"/>
                  <a:gd name="T12" fmla="*/ 15 w 37"/>
                  <a:gd name="T13" fmla="*/ 181 h 293"/>
                  <a:gd name="T14" fmla="*/ 21 w 37"/>
                  <a:gd name="T15" fmla="*/ 218 h 293"/>
                  <a:gd name="T16" fmla="*/ 37 w 37"/>
                  <a:gd name="T17" fmla="*/ 292 h 293"/>
                  <a:gd name="T18" fmla="*/ 29 w 37"/>
                  <a:gd name="T19" fmla="*/ 293 h 293"/>
                  <a:gd name="T20" fmla="*/ 14 w 37"/>
                  <a:gd name="T21" fmla="*/ 219 h 293"/>
                  <a:gd name="T22" fmla="*/ 7 w 37"/>
                  <a:gd name="T23" fmla="*/ 182 h 293"/>
                  <a:gd name="T24" fmla="*/ 3 w 37"/>
                  <a:gd name="T25" fmla="*/ 145 h 293"/>
                  <a:gd name="T26" fmla="*/ 0 w 37"/>
                  <a:gd name="T27" fmla="*/ 108 h 293"/>
                  <a:gd name="T28" fmla="*/ 0 w 37"/>
                  <a:gd name="T29" fmla="*/ 71 h 293"/>
                  <a:gd name="T30" fmla="*/ 0 w 37"/>
                  <a:gd name="T31" fmla="*/ 36 h 293"/>
                  <a:gd name="T32" fmla="*/ 3 w 37"/>
                  <a:gd name="T33" fmla="*/ 19 h 293"/>
                  <a:gd name="T34" fmla="*/ 4 w 37"/>
                  <a:gd name="T35" fmla="*/ 0 h 293"/>
                  <a:gd name="T36" fmla="*/ 12 w 37"/>
                  <a:gd name="T37" fmla="*/ 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93">
                    <a:moveTo>
                      <a:pt x="12" y="2"/>
                    </a:moveTo>
                    <a:lnTo>
                      <a:pt x="9" y="19"/>
                    </a:lnTo>
                    <a:lnTo>
                      <a:pt x="7" y="36"/>
                    </a:lnTo>
                    <a:lnTo>
                      <a:pt x="6" y="71"/>
                    </a:lnTo>
                    <a:lnTo>
                      <a:pt x="7" y="108"/>
                    </a:lnTo>
                    <a:lnTo>
                      <a:pt x="10" y="144"/>
                    </a:lnTo>
                    <a:lnTo>
                      <a:pt x="15" y="181"/>
                    </a:lnTo>
                    <a:lnTo>
                      <a:pt x="21" y="218"/>
                    </a:lnTo>
                    <a:lnTo>
                      <a:pt x="37" y="292"/>
                    </a:lnTo>
                    <a:lnTo>
                      <a:pt x="29" y="293"/>
                    </a:lnTo>
                    <a:lnTo>
                      <a:pt x="14" y="219"/>
                    </a:lnTo>
                    <a:lnTo>
                      <a:pt x="7" y="182"/>
                    </a:lnTo>
                    <a:lnTo>
                      <a:pt x="3" y="145"/>
                    </a:lnTo>
                    <a:lnTo>
                      <a:pt x="0" y="108"/>
                    </a:lnTo>
                    <a:lnTo>
                      <a:pt x="0" y="71"/>
                    </a:lnTo>
                    <a:lnTo>
                      <a:pt x="0" y="36"/>
                    </a:lnTo>
                    <a:lnTo>
                      <a:pt x="3" y="19"/>
                    </a:lnTo>
                    <a:lnTo>
                      <a:pt x="4"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0" name="Freeform 126"/>
              <p:cNvSpPr>
                <a:spLocks/>
              </p:cNvSpPr>
              <p:nvPr/>
            </p:nvSpPr>
            <p:spPr bwMode="auto">
              <a:xfrm>
                <a:off x="2205" y="1439"/>
                <a:ext cx="4" cy="1"/>
              </a:xfrm>
              <a:custGeom>
                <a:avLst/>
                <a:gdLst>
                  <a:gd name="T0" fmla="*/ 0 w 8"/>
                  <a:gd name="T1" fmla="*/ 0 h 2"/>
                  <a:gd name="T2" fmla="*/ 8 w 8"/>
                  <a:gd name="T3" fmla="*/ 2 h 2"/>
                  <a:gd name="T4" fmla="*/ 0 w 8"/>
                  <a:gd name="T5" fmla="*/ 0 h 2"/>
                </a:gdLst>
                <a:ahLst/>
                <a:cxnLst>
                  <a:cxn ang="0">
                    <a:pos x="T0" y="T1"/>
                  </a:cxn>
                  <a:cxn ang="0">
                    <a:pos x="T2" y="T3"/>
                  </a:cxn>
                  <a:cxn ang="0">
                    <a:pos x="T4" y="T5"/>
                  </a:cxn>
                </a:cxnLst>
                <a:rect l="0" t="0" r="r" b="b"/>
                <a:pathLst>
                  <a:path w="8" h="2">
                    <a:moveTo>
                      <a:pt x="0" y="0"/>
                    </a:moveTo>
                    <a:lnTo>
                      <a:pt x="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1" name="Freeform 127"/>
              <p:cNvSpPr>
                <a:spLocks/>
              </p:cNvSpPr>
              <p:nvPr/>
            </p:nvSpPr>
            <p:spPr bwMode="auto">
              <a:xfrm>
                <a:off x="2217" y="1584"/>
                <a:ext cx="5" cy="3"/>
              </a:xfrm>
              <a:custGeom>
                <a:avLst/>
                <a:gdLst>
                  <a:gd name="T0" fmla="*/ 6 w 9"/>
                  <a:gd name="T1" fmla="*/ 0 h 7"/>
                  <a:gd name="T2" fmla="*/ 6 w 9"/>
                  <a:gd name="T3" fmla="*/ 2 h 7"/>
                  <a:gd name="T4" fmla="*/ 3 w 9"/>
                  <a:gd name="T5" fmla="*/ 0 h 7"/>
                  <a:gd name="T6" fmla="*/ 3 w 9"/>
                  <a:gd name="T7" fmla="*/ 0 h 7"/>
                  <a:gd name="T8" fmla="*/ 9 w 9"/>
                  <a:gd name="T9" fmla="*/ 5 h 7"/>
                  <a:gd name="T10" fmla="*/ 6 w 9"/>
                  <a:gd name="T11" fmla="*/ 7 h 7"/>
                  <a:gd name="T12" fmla="*/ 2 w 9"/>
                  <a:gd name="T13" fmla="*/ 7 h 7"/>
                  <a:gd name="T14" fmla="*/ 0 w 9"/>
                  <a:gd name="T15" fmla="*/ 3 h 7"/>
                  <a:gd name="T16" fmla="*/ 6 w 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6" y="0"/>
                    </a:moveTo>
                    <a:lnTo>
                      <a:pt x="6" y="2"/>
                    </a:lnTo>
                    <a:lnTo>
                      <a:pt x="3" y="0"/>
                    </a:lnTo>
                    <a:lnTo>
                      <a:pt x="3" y="0"/>
                    </a:lnTo>
                    <a:lnTo>
                      <a:pt x="9" y="5"/>
                    </a:lnTo>
                    <a:lnTo>
                      <a:pt x="6" y="7"/>
                    </a:lnTo>
                    <a:lnTo>
                      <a:pt x="2" y="7"/>
                    </a:ln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2" name="Freeform 128"/>
              <p:cNvSpPr>
                <a:spLocks/>
              </p:cNvSpPr>
              <p:nvPr/>
            </p:nvSpPr>
            <p:spPr bwMode="auto">
              <a:xfrm>
                <a:off x="2217" y="1584"/>
                <a:ext cx="4" cy="2"/>
              </a:xfrm>
              <a:custGeom>
                <a:avLst/>
                <a:gdLst>
                  <a:gd name="T0" fmla="*/ 0 w 8"/>
                  <a:gd name="T1" fmla="*/ 3 h 3"/>
                  <a:gd name="T2" fmla="*/ 6 w 8"/>
                  <a:gd name="T3" fmla="*/ 0 h 3"/>
                  <a:gd name="T4" fmla="*/ 8 w 8"/>
                  <a:gd name="T5" fmla="*/ 2 h 3"/>
                  <a:gd name="T6" fmla="*/ 0 w 8"/>
                  <a:gd name="T7" fmla="*/ 3 h 3"/>
                </a:gdLst>
                <a:ahLst/>
                <a:cxnLst>
                  <a:cxn ang="0">
                    <a:pos x="T0" y="T1"/>
                  </a:cxn>
                  <a:cxn ang="0">
                    <a:pos x="T2" y="T3"/>
                  </a:cxn>
                  <a:cxn ang="0">
                    <a:pos x="T4" y="T5"/>
                  </a:cxn>
                  <a:cxn ang="0">
                    <a:pos x="T6" y="T7"/>
                  </a:cxn>
                </a:cxnLst>
                <a:rect l="0" t="0" r="r" b="b"/>
                <a:pathLst>
                  <a:path w="8" h="3">
                    <a:moveTo>
                      <a:pt x="0" y="3"/>
                    </a:moveTo>
                    <a:lnTo>
                      <a:pt x="6" y="0"/>
                    </a:lnTo>
                    <a:lnTo>
                      <a:pt x="8"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3" name="Freeform 129"/>
              <p:cNvSpPr>
                <a:spLocks/>
              </p:cNvSpPr>
              <p:nvPr/>
            </p:nvSpPr>
            <p:spPr bwMode="auto">
              <a:xfrm>
                <a:off x="2219" y="1585"/>
                <a:ext cx="58" cy="137"/>
              </a:xfrm>
              <a:custGeom>
                <a:avLst/>
                <a:gdLst>
                  <a:gd name="T0" fmla="*/ 6 w 116"/>
                  <a:gd name="T1" fmla="*/ 0 h 275"/>
                  <a:gd name="T2" fmla="*/ 13 w 116"/>
                  <a:gd name="T3" fmla="*/ 37 h 275"/>
                  <a:gd name="T4" fmla="*/ 20 w 116"/>
                  <a:gd name="T5" fmla="*/ 74 h 275"/>
                  <a:gd name="T6" fmla="*/ 25 w 116"/>
                  <a:gd name="T7" fmla="*/ 91 h 275"/>
                  <a:gd name="T8" fmla="*/ 30 w 116"/>
                  <a:gd name="T9" fmla="*/ 110 h 275"/>
                  <a:gd name="T10" fmla="*/ 36 w 116"/>
                  <a:gd name="T11" fmla="*/ 128 h 275"/>
                  <a:gd name="T12" fmla="*/ 42 w 116"/>
                  <a:gd name="T13" fmla="*/ 145 h 275"/>
                  <a:gd name="T14" fmla="*/ 48 w 116"/>
                  <a:gd name="T15" fmla="*/ 162 h 275"/>
                  <a:gd name="T16" fmla="*/ 56 w 116"/>
                  <a:gd name="T17" fmla="*/ 179 h 275"/>
                  <a:gd name="T18" fmla="*/ 64 w 116"/>
                  <a:gd name="T19" fmla="*/ 196 h 275"/>
                  <a:gd name="T20" fmla="*/ 73 w 116"/>
                  <a:gd name="T21" fmla="*/ 211 h 275"/>
                  <a:gd name="T22" fmla="*/ 82 w 116"/>
                  <a:gd name="T23" fmla="*/ 227 h 275"/>
                  <a:gd name="T24" fmla="*/ 93 w 116"/>
                  <a:gd name="T25" fmla="*/ 242 h 275"/>
                  <a:gd name="T26" fmla="*/ 104 w 116"/>
                  <a:gd name="T27" fmla="*/ 256 h 275"/>
                  <a:gd name="T28" fmla="*/ 116 w 116"/>
                  <a:gd name="T29" fmla="*/ 270 h 275"/>
                  <a:gd name="T30" fmla="*/ 110 w 116"/>
                  <a:gd name="T31" fmla="*/ 275 h 275"/>
                  <a:gd name="T32" fmla="*/ 98 w 116"/>
                  <a:gd name="T33" fmla="*/ 261 h 275"/>
                  <a:gd name="T34" fmla="*/ 87 w 116"/>
                  <a:gd name="T35" fmla="*/ 245 h 275"/>
                  <a:gd name="T36" fmla="*/ 76 w 116"/>
                  <a:gd name="T37" fmla="*/ 231 h 275"/>
                  <a:gd name="T38" fmla="*/ 67 w 116"/>
                  <a:gd name="T39" fmla="*/ 214 h 275"/>
                  <a:gd name="T40" fmla="*/ 57 w 116"/>
                  <a:gd name="T41" fmla="*/ 199 h 275"/>
                  <a:gd name="T42" fmla="*/ 50 w 116"/>
                  <a:gd name="T43" fmla="*/ 182 h 275"/>
                  <a:gd name="T44" fmla="*/ 42 w 116"/>
                  <a:gd name="T45" fmla="*/ 165 h 275"/>
                  <a:gd name="T46" fmla="*/ 34 w 116"/>
                  <a:gd name="T47" fmla="*/ 148 h 275"/>
                  <a:gd name="T48" fmla="*/ 28 w 116"/>
                  <a:gd name="T49" fmla="*/ 130 h 275"/>
                  <a:gd name="T50" fmla="*/ 23 w 116"/>
                  <a:gd name="T51" fmla="*/ 113 h 275"/>
                  <a:gd name="T52" fmla="*/ 19 w 116"/>
                  <a:gd name="T53" fmla="*/ 94 h 275"/>
                  <a:gd name="T54" fmla="*/ 14 w 116"/>
                  <a:gd name="T55" fmla="*/ 76 h 275"/>
                  <a:gd name="T56" fmla="*/ 6 w 116"/>
                  <a:gd name="T57" fmla="*/ 39 h 275"/>
                  <a:gd name="T58" fmla="*/ 0 w 116"/>
                  <a:gd name="T59" fmla="*/ 1 h 275"/>
                  <a:gd name="T60" fmla="*/ 6 w 116"/>
                  <a:gd name="T61"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275">
                    <a:moveTo>
                      <a:pt x="6" y="0"/>
                    </a:moveTo>
                    <a:lnTo>
                      <a:pt x="13" y="37"/>
                    </a:lnTo>
                    <a:lnTo>
                      <a:pt x="20" y="74"/>
                    </a:lnTo>
                    <a:lnTo>
                      <a:pt x="25" y="91"/>
                    </a:lnTo>
                    <a:lnTo>
                      <a:pt x="30" y="110"/>
                    </a:lnTo>
                    <a:lnTo>
                      <a:pt x="36" y="128"/>
                    </a:lnTo>
                    <a:lnTo>
                      <a:pt x="42" y="145"/>
                    </a:lnTo>
                    <a:lnTo>
                      <a:pt x="48" y="162"/>
                    </a:lnTo>
                    <a:lnTo>
                      <a:pt x="56" y="179"/>
                    </a:lnTo>
                    <a:lnTo>
                      <a:pt x="64" y="196"/>
                    </a:lnTo>
                    <a:lnTo>
                      <a:pt x="73" y="211"/>
                    </a:lnTo>
                    <a:lnTo>
                      <a:pt x="82" y="227"/>
                    </a:lnTo>
                    <a:lnTo>
                      <a:pt x="93" y="242"/>
                    </a:lnTo>
                    <a:lnTo>
                      <a:pt x="104" y="256"/>
                    </a:lnTo>
                    <a:lnTo>
                      <a:pt x="116" y="270"/>
                    </a:lnTo>
                    <a:lnTo>
                      <a:pt x="110" y="275"/>
                    </a:lnTo>
                    <a:lnTo>
                      <a:pt x="98" y="261"/>
                    </a:lnTo>
                    <a:lnTo>
                      <a:pt x="87" y="245"/>
                    </a:lnTo>
                    <a:lnTo>
                      <a:pt x="76" y="231"/>
                    </a:lnTo>
                    <a:lnTo>
                      <a:pt x="67" y="214"/>
                    </a:lnTo>
                    <a:lnTo>
                      <a:pt x="57" y="199"/>
                    </a:lnTo>
                    <a:lnTo>
                      <a:pt x="50" y="182"/>
                    </a:lnTo>
                    <a:lnTo>
                      <a:pt x="42" y="165"/>
                    </a:lnTo>
                    <a:lnTo>
                      <a:pt x="34" y="148"/>
                    </a:lnTo>
                    <a:lnTo>
                      <a:pt x="28" y="130"/>
                    </a:lnTo>
                    <a:lnTo>
                      <a:pt x="23" y="113"/>
                    </a:lnTo>
                    <a:lnTo>
                      <a:pt x="19" y="94"/>
                    </a:lnTo>
                    <a:lnTo>
                      <a:pt x="14" y="76"/>
                    </a:lnTo>
                    <a:lnTo>
                      <a:pt x="6" y="39"/>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4" name="Freeform 130"/>
              <p:cNvSpPr>
                <a:spLocks/>
              </p:cNvSpPr>
              <p:nvPr/>
            </p:nvSpPr>
            <p:spPr bwMode="auto">
              <a:xfrm>
                <a:off x="2219" y="1581"/>
                <a:ext cx="3" cy="6"/>
              </a:xfrm>
              <a:custGeom>
                <a:avLst/>
                <a:gdLst>
                  <a:gd name="T0" fmla="*/ 0 w 6"/>
                  <a:gd name="T1" fmla="*/ 6 h 11"/>
                  <a:gd name="T2" fmla="*/ 5 w 6"/>
                  <a:gd name="T3" fmla="*/ 0 h 11"/>
                  <a:gd name="T4" fmla="*/ 6 w 6"/>
                  <a:gd name="T5" fmla="*/ 8 h 11"/>
                  <a:gd name="T6" fmla="*/ 0 w 6"/>
                  <a:gd name="T7" fmla="*/ 9 h 11"/>
                  <a:gd name="T8" fmla="*/ 6 w 6"/>
                  <a:gd name="T9" fmla="*/ 11 h 11"/>
                  <a:gd name="T10" fmla="*/ 0 w 6"/>
                  <a:gd name="T11" fmla="*/ 6 h 11"/>
                </a:gdLst>
                <a:ahLst/>
                <a:cxnLst>
                  <a:cxn ang="0">
                    <a:pos x="T0" y="T1"/>
                  </a:cxn>
                  <a:cxn ang="0">
                    <a:pos x="T2" y="T3"/>
                  </a:cxn>
                  <a:cxn ang="0">
                    <a:pos x="T4" y="T5"/>
                  </a:cxn>
                  <a:cxn ang="0">
                    <a:pos x="T6" y="T7"/>
                  </a:cxn>
                  <a:cxn ang="0">
                    <a:pos x="T8" y="T9"/>
                  </a:cxn>
                  <a:cxn ang="0">
                    <a:pos x="T10" y="T11"/>
                  </a:cxn>
                </a:cxnLst>
                <a:rect l="0" t="0" r="r" b="b"/>
                <a:pathLst>
                  <a:path w="6" h="11">
                    <a:moveTo>
                      <a:pt x="0" y="6"/>
                    </a:moveTo>
                    <a:lnTo>
                      <a:pt x="5" y="0"/>
                    </a:lnTo>
                    <a:lnTo>
                      <a:pt x="6" y="8"/>
                    </a:lnTo>
                    <a:lnTo>
                      <a:pt x="0" y="9"/>
                    </a:lnTo>
                    <a:lnTo>
                      <a:pt x="6"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5" name="Freeform 131"/>
              <p:cNvSpPr>
                <a:spLocks/>
              </p:cNvSpPr>
              <p:nvPr/>
            </p:nvSpPr>
            <p:spPr bwMode="auto">
              <a:xfrm>
                <a:off x="2274" y="1720"/>
                <a:ext cx="106" cy="19"/>
              </a:xfrm>
              <a:custGeom>
                <a:avLst/>
                <a:gdLst>
                  <a:gd name="T0" fmla="*/ 5 w 212"/>
                  <a:gd name="T1" fmla="*/ 0 h 39"/>
                  <a:gd name="T2" fmla="*/ 9 w 212"/>
                  <a:gd name="T3" fmla="*/ 5 h 39"/>
                  <a:gd name="T4" fmla="*/ 14 w 212"/>
                  <a:gd name="T5" fmla="*/ 8 h 39"/>
                  <a:gd name="T6" fmla="*/ 25 w 212"/>
                  <a:gd name="T7" fmla="*/ 15 h 39"/>
                  <a:gd name="T8" fmla="*/ 31 w 212"/>
                  <a:gd name="T9" fmla="*/ 19 h 39"/>
                  <a:gd name="T10" fmla="*/ 36 w 212"/>
                  <a:gd name="T11" fmla="*/ 22 h 39"/>
                  <a:gd name="T12" fmla="*/ 48 w 212"/>
                  <a:gd name="T13" fmla="*/ 26 h 39"/>
                  <a:gd name="T14" fmla="*/ 59 w 212"/>
                  <a:gd name="T15" fmla="*/ 28 h 39"/>
                  <a:gd name="T16" fmla="*/ 73 w 212"/>
                  <a:gd name="T17" fmla="*/ 31 h 39"/>
                  <a:gd name="T18" fmla="*/ 85 w 212"/>
                  <a:gd name="T19" fmla="*/ 31 h 39"/>
                  <a:gd name="T20" fmla="*/ 99 w 212"/>
                  <a:gd name="T21" fmla="*/ 31 h 39"/>
                  <a:gd name="T22" fmla="*/ 113 w 212"/>
                  <a:gd name="T23" fmla="*/ 29 h 39"/>
                  <a:gd name="T24" fmla="*/ 129 w 212"/>
                  <a:gd name="T25" fmla="*/ 28 h 39"/>
                  <a:gd name="T26" fmla="*/ 141 w 212"/>
                  <a:gd name="T27" fmla="*/ 25 h 39"/>
                  <a:gd name="T28" fmla="*/ 155 w 212"/>
                  <a:gd name="T29" fmla="*/ 22 h 39"/>
                  <a:gd name="T30" fmla="*/ 170 w 212"/>
                  <a:gd name="T31" fmla="*/ 19 h 39"/>
                  <a:gd name="T32" fmla="*/ 183 w 212"/>
                  <a:gd name="T33" fmla="*/ 14 h 39"/>
                  <a:gd name="T34" fmla="*/ 211 w 212"/>
                  <a:gd name="T35" fmla="*/ 5 h 39"/>
                  <a:gd name="T36" fmla="*/ 212 w 212"/>
                  <a:gd name="T37" fmla="*/ 11 h 39"/>
                  <a:gd name="T38" fmla="*/ 186 w 212"/>
                  <a:gd name="T39" fmla="*/ 20 h 39"/>
                  <a:gd name="T40" fmla="*/ 172 w 212"/>
                  <a:gd name="T41" fmla="*/ 25 h 39"/>
                  <a:gd name="T42" fmla="*/ 158 w 212"/>
                  <a:gd name="T43" fmla="*/ 29 h 39"/>
                  <a:gd name="T44" fmla="*/ 142 w 212"/>
                  <a:gd name="T45" fmla="*/ 32 h 39"/>
                  <a:gd name="T46" fmla="*/ 129 w 212"/>
                  <a:gd name="T47" fmla="*/ 34 h 39"/>
                  <a:gd name="T48" fmla="*/ 115 w 212"/>
                  <a:gd name="T49" fmla="*/ 37 h 39"/>
                  <a:gd name="T50" fmla="*/ 99 w 212"/>
                  <a:gd name="T51" fmla="*/ 39 h 39"/>
                  <a:gd name="T52" fmla="*/ 85 w 212"/>
                  <a:gd name="T53" fmla="*/ 39 h 39"/>
                  <a:gd name="T54" fmla="*/ 71 w 212"/>
                  <a:gd name="T55" fmla="*/ 37 h 39"/>
                  <a:gd name="T56" fmla="*/ 59 w 212"/>
                  <a:gd name="T57" fmla="*/ 36 h 39"/>
                  <a:gd name="T58" fmla="*/ 45 w 212"/>
                  <a:gd name="T59" fmla="*/ 32 h 39"/>
                  <a:gd name="T60" fmla="*/ 33 w 212"/>
                  <a:gd name="T61" fmla="*/ 28 h 39"/>
                  <a:gd name="T62" fmla="*/ 28 w 212"/>
                  <a:gd name="T63" fmla="*/ 25 h 39"/>
                  <a:gd name="T64" fmla="*/ 22 w 212"/>
                  <a:gd name="T65" fmla="*/ 22 h 39"/>
                  <a:gd name="T66" fmla="*/ 11 w 212"/>
                  <a:gd name="T67" fmla="*/ 14 h 39"/>
                  <a:gd name="T68" fmla="*/ 5 w 212"/>
                  <a:gd name="T69" fmla="*/ 9 h 39"/>
                  <a:gd name="T70" fmla="*/ 0 w 212"/>
                  <a:gd name="T71" fmla="*/ 5 h 39"/>
                  <a:gd name="T72" fmla="*/ 5 w 212"/>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 h="39">
                    <a:moveTo>
                      <a:pt x="5" y="0"/>
                    </a:moveTo>
                    <a:lnTo>
                      <a:pt x="9" y="5"/>
                    </a:lnTo>
                    <a:lnTo>
                      <a:pt x="14" y="8"/>
                    </a:lnTo>
                    <a:lnTo>
                      <a:pt x="25" y="15"/>
                    </a:lnTo>
                    <a:lnTo>
                      <a:pt x="31" y="19"/>
                    </a:lnTo>
                    <a:lnTo>
                      <a:pt x="36" y="22"/>
                    </a:lnTo>
                    <a:lnTo>
                      <a:pt x="48" y="26"/>
                    </a:lnTo>
                    <a:lnTo>
                      <a:pt x="59" y="28"/>
                    </a:lnTo>
                    <a:lnTo>
                      <a:pt x="73" y="31"/>
                    </a:lnTo>
                    <a:lnTo>
                      <a:pt x="85" y="31"/>
                    </a:lnTo>
                    <a:lnTo>
                      <a:pt x="99" y="31"/>
                    </a:lnTo>
                    <a:lnTo>
                      <a:pt x="113" y="29"/>
                    </a:lnTo>
                    <a:lnTo>
                      <a:pt x="129" y="28"/>
                    </a:lnTo>
                    <a:lnTo>
                      <a:pt x="141" y="25"/>
                    </a:lnTo>
                    <a:lnTo>
                      <a:pt x="155" y="22"/>
                    </a:lnTo>
                    <a:lnTo>
                      <a:pt x="170" y="19"/>
                    </a:lnTo>
                    <a:lnTo>
                      <a:pt x="183" y="14"/>
                    </a:lnTo>
                    <a:lnTo>
                      <a:pt x="211" y="5"/>
                    </a:lnTo>
                    <a:lnTo>
                      <a:pt x="212" y="11"/>
                    </a:lnTo>
                    <a:lnTo>
                      <a:pt x="186" y="20"/>
                    </a:lnTo>
                    <a:lnTo>
                      <a:pt x="172" y="25"/>
                    </a:lnTo>
                    <a:lnTo>
                      <a:pt x="158" y="29"/>
                    </a:lnTo>
                    <a:lnTo>
                      <a:pt x="142" y="32"/>
                    </a:lnTo>
                    <a:lnTo>
                      <a:pt x="129" y="34"/>
                    </a:lnTo>
                    <a:lnTo>
                      <a:pt x="115" y="37"/>
                    </a:lnTo>
                    <a:lnTo>
                      <a:pt x="99" y="39"/>
                    </a:lnTo>
                    <a:lnTo>
                      <a:pt x="85" y="39"/>
                    </a:lnTo>
                    <a:lnTo>
                      <a:pt x="71" y="37"/>
                    </a:lnTo>
                    <a:lnTo>
                      <a:pt x="59" y="36"/>
                    </a:lnTo>
                    <a:lnTo>
                      <a:pt x="45" y="32"/>
                    </a:lnTo>
                    <a:lnTo>
                      <a:pt x="33" y="28"/>
                    </a:lnTo>
                    <a:lnTo>
                      <a:pt x="28" y="25"/>
                    </a:lnTo>
                    <a:lnTo>
                      <a:pt x="22" y="22"/>
                    </a:lnTo>
                    <a:lnTo>
                      <a:pt x="11" y="14"/>
                    </a:lnTo>
                    <a:lnTo>
                      <a:pt x="5" y="9"/>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6" name="Freeform 132"/>
              <p:cNvSpPr>
                <a:spLocks/>
              </p:cNvSpPr>
              <p:nvPr/>
            </p:nvSpPr>
            <p:spPr bwMode="auto">
              <a:xfrm>
                <a:off x="2274" y="1720"/>
                <a:ext cx="3" cy="2"/>
              </a:xfrm>
              <a:custGeom>
                <a:avLst/>
                <a:gdLst>
                  <a:gd name="T0" fmla="*/ 0 w 6"/>
                  <a:gd name="T1" fmla="*/ 5 h 5"/>
                  <a:gd name="T2" fmla="*/ 5 w 6"/>
                  <a:gd name="T3" fmla="*/ 0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5" y="0"/>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7" name="Freeform 133"/>
              <p:cNvSpPr>
                <a:spLocks/>
              </p:cNvSpPr>
              <p:nvPr/>
            </p:nvSpPr>
            <p:spPr bwMode="auto">
              <a:xfrm>
                <a:off x="2379" y="1608"/>
                <a:ext cx="61" cy="117"/>
              </a:xfrm>
              <a:custGeom>
                <a:avLst/>
                <a:gdLst>
                  <a:gd name="T0" fmla="*/ 0 w 122"/>
                  <a:gd name="T1" fmla="*/ 229 h 235"/>
                  <a:gd name="T2" fmla="*/ 6 w 122"/>
                  <a:gd name="T3" fmla="*/ 226 h 235"/>
                  <a:gd name="T4" fmla="*/ 12 w 122"/>
                  <a:gd name="T5" fmla="*/ 223 h 235"/>
                  <a:gd name="T6" fmla="*/ 20 w 122"/>
                  <a:gd name="T7" fmla="*/ 219 h 235"/>
                  <a:gd name="T8" fmla="*/ 24 w 122"/>
                  <a:gd name="T9" fmla="*/ 215 h 235"/>
                  <a:gd name="T10" fmla="*/ 37 w 122"/>
                  <a:gd name="T11" fmla="*/ 206 h 235"/>
                  <a:gd name="T12" fmla="*/ 41 w 122"/>
                  <a:gd name="T13" fmla="*/ 199 h 235"/>
                  <a:gd name="T14" fmla="*/ 48 w 122"/>
                  <a:gd name="T15" fmla="*/ 193 h 235"/>
                  <a:gd name="T16" fmla="*/ 52 w 122"/>
                  <a:gd name="T17" fmla="*/ 187 h 235"/>
                  <a:gd name="T18" fmla="*/ 57 w 122"/>
                  <a:gd name="T19" fmla="*/ 181 h 235"/>
                  <a:gd name="T20" fmla="*/ 65 w 122"/>
                  <a:gd name="T21" fmla="*/ 167 h 235"/>
                  <a:gd name="T22" fmla="*/ 74 w 122"/>
                  <a:gd name="T23" fmla="*/ 153 h 235"/>
                  <a:gd name="T24" fmla="*/ 80 w 122"/>
                  <a:gd name="T25" fmla="*/ 136 h 235"/>
                  <a:gd name="T26" fmla="*/ 86 w 122"/>
                  <a:gd name="T27" fmla="*/ 121 h 235"/>
                  <a:gd name="T28" fmla="*/ 92 w 122"/>
                  <a:gd name="T29" fmla="*/ 104 h 235"/>
                  <a:gd name="T30" fmla="*/ 102 w 122"/>
                  <a:gd name="T31" fmla="*/ 70 h 235"/>
                  <a:gd name="T32" fmla="*/ 105 w 122"/>
                  <a:gd name="T33" fmla="*/ 51 h 235"/>
                  <a:gd name="T34" fmla="*/ 109 w 122"/>
                  <a:gd name="T35" fmla="*/ 34 h 235"/>
                  <a:gd name="T36" fmla="*/ 116 w 122"/>
                  <a:gd name="T37" fmla="*/ 0 h 235"/>
                  <a:gd name="T38" fmla="*/ 122 w 122"/>
                  <a:gd name="T39" fmla="*/ 2 h 235"/>
                  <a:gd name="T40" fmla="*/ 116 w 122"/>
                  <a:gd name="T41" fmla="*/ 36 h 235"/>
                  <a:gd name="T42" fmla="*/ 113 w 122"/>
                  <a:gd name="T43" fmla="*/ 53 h 235"/>
                  <a:gd name="T44" fmla="*/ 108 w 122"/>
                  <a:gd name="T45" fmla="*/ 71 h 235"/>
                  <a:gd name="T46" fmla="*/ 99 w 122"/>
                  <a:gd name="T47" fmla="*/ 107 h 235"/>
                  <a:gd name="T48" fmla="*/ 92 w 122"/>
                  <a:gd name="T49" fmla="*/ 124 h 235"/>
                  <a:gd name="T50" fmla="*/ 86 w 122"/>
                  <a:gd name="T51" fmla="*/ 139 h 235"/>
                  <a:gd name="T52" fmla="*/ 80 w 122"/>
                  <a:gd name="T53" fmla="*/ 156 h 235"/>
                  <a:gd name="T54" fmla="*/ 71 w 122"/>
                  <a:gd name="T55" fmla="*/ 172 h 235"/>
                  <a:gd name="T56" fmla="*/ 63 w 122"/>
                  <a:gd name="T57" fmla="*/ 185 h 235"/>
                  <a:gd name="T58" fmla="*/ 57 w 122"/>
                  <a:gd name="T59" fmla="*/ 192 h 235"/>
                  <a:gd name="T60" fmla="*/ 52 w 122"/>
                  <a:gd name="T61" fmla="*/ 198 h 235"/>
                  <a:gd name="T62" fmla="*/ 48 w 122"/>
                  <a:gd name="T63" fmla="*/ 204 h 235"/>
                  <a:gd name="T64" fmla="*/ 41 w 122"/>
                  <a:gd name="T65" fmla="*/ 210 h 235"/>
                  <a:gd name="T66" fmla="*/ 29 w 122"/>
                  <a:gd name="T67" fmla="*/ 219 h 235"/>
                  <a:gd name="T68" fmla="*/ 23 w 122"/>
                  <a:gd name="T69" fmla="*/ 224 h 235"/>
                  <a:gd name="T70" fmla="*/ 15 w 122"/>
                  <a:gd name="T71" fmla="*/ 229 h 235"/>
                  <a:gd name="T72" fmla="*/ 9 w 122"/>
                  <a:gd name="T73" fmla="*/ 232 h 235"/>
                  <a:gd name="T74" fmla="*/ 1 w 122"/>
                  <a:gd name="T75" fmla="*/ 235 h 235"/>
                  <a:gd name="T76" fmla="*/ 0 w 122"/>
                  <a:gd name="T77" fmla="*/ 2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235">
                    <a:moveTo>
                      <a:pt x="0" y="229"/>
                    </a:moveTo>
                    <a:lnTo>
                      <a:pt x="6" y="226"/>
                    </a:lnTo>
                    <a:lnTo>
                      <a:pt x="12" y="223"/>
                    </a:lnTo>
                    <a:lnTo>
                      <a:pt x="20" y="219"/>
                    </a:lnTo>
                    <a:lnTo>
                      <a:pt x="24" y="215"/>
                    </a:lnTo>
                    <a:lnTo>
                      <a:pt x="37" y="206"/>
                    </a:lnTo>
                    <a:lnTo>
                      <a:pt x="41" y="199"/>
                    </a:lnTo>
                    <a:lnTo>
                      <a:pt x="48" y="193"/>
                    </a:lnTo>
                    <a:lnTo>
                      <a:pt x="52" y="187"/>
                    </a:lnTo>
                    <a:lnTo>
                      <a:pt x="57" y="181"/>
                    </a:lnTo>
                    <a:lnTo>
                      <a:pt x="65" y="167"/>
                    </a:lnTo>
                    <a:lnTo>
                      <a:pt x="74" y="153"/>
                    </a:lnTo>
                    <a:lnTo>
                      <a:pt x="80" y="136"/>
                    </a:lnTo>
                    <a:lnTo>
                      <a:pt x="86" y="121"/>
                    </a:lnTo>
                    <a:lnTo>
                      <a:pt x="92" y="104"/>
                    </a:lnTo>
                    <a:lnTo>
                      <a:pt x="102" y="70"/>
                    </a:lnTo>
                    <a:lnTo>
                      <a:pt x="105" y="51"/>
                    </a:lnTo>
                    <a:lnTo>
                      <a:pt x="109" y="34"/>
                    </a:lnTo>
                    <a:lnTo>
                      <a:pt x="116" y="0"/>
                    </a:lnTo>
                    <a:lnTo>
                      <a:pt x="122" y="2"/>
                    </a:lnTo>
                    <a:lnTo>
                      <a:pt x="116" y="36"/>
                    </a:lnTo>
                    <a:lnTo>
                      <a:pt x="113" y="53"/>
                    </a:lnTo>
                    <a:lnTo>
                      <a:pt x="108" y="71"/>
                    </a:lnTo>
                    <a:lnTo>
                      <a:pt x="99" y="107"/>
                    </a:lnTo>
                    <a:lnTo>
                      <a:pt x="92" y="124"/>
                    </a:lnTo>
                    <a:lnTo>
                      <a:pt x="86" y="139"/>
                    </a:lnTo>
                    <a:lnTo>
                      <a:pt x="80" y="156"/>
                    </a:lnTo>
                    <a:lnTo>
                      <a:pt x="71" y="172"/>
                    </a:lnTo>
                    <a:lnTo>
                      <a:pt x="63" y="185"/>
                    </a:lnTo>
                    <a:lnTo>
                      <a:pt x="57" y="192"/>
                    </a:lnTo>
                    <a:lnTo>
                      <a:pt x="52" y="198"/>
                    </a:lnTo>
                    <a:lnTo>
                      <a:pt x="48" y="204"/>
                    </a:lnTo>
                    <a:lnTo>
                      <a:pt x="41" y="210"/>
                    </a:lnTo>
                    <a:lnTo>
                      <a:pt x="29" y="219"/>
                    </a:lnTo>
                    <a:lnTo>
                      <a:pt x="23" y="224"/>
                    </a:lnTo>
                    <a:lnTo>
                      <a:pt x="15" y="229"/>
                    </a:lnTo>
                    <a:lnTo>
                      <a:pt x="9" y="232"/>
                    </a:lnTo>
                    <a:lnTo>
                      <a:pt x="1" y="235"/>
                    </a:lnTo>
                    <a:lnTo>
                      <a:pt x="0"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8" name="Freeform 134"/>
              <p:cNvSpPr>
                <a:spLocks/>
              </p:cNvSpPr>
              <p:nvPr/>
            </p:nvSpPr>
            <p:spPr bwMode="auto">
              <a:xfrm>
                <a:off x="2379" y="1722"/>
                <a:ext cx="1" cy="3"/>
              </a:xfrm>
              <a:custGeom>
                <a:avLst/>
                <a:gdLst>
                  <a:gd name="T0" fmla="*/ 1 w 1"/>
                  <a:gd name="T1" fmla="*/ 6 h 6"/>
                  <a:gd name="T2" fmla="*/ 0 w 1"/>
                  <a:gd name="T3" fmla="*/ 0 h 6"/>
                  <a:gd name="T4" fmla="*/ 1 w 1"/>
                  <a:gd name="T5" fmla="*/ 6 h 6"/>
                </a:gdLst>
                <a:ahLst/>
                <a:cxnLst>
                  <a:cxn ang="0">
                    <a:pos x="T0" y="T1"/>
                  </a:cxn>
                  <a:cxn ang="0">
                    <a:pos x="T2" y="T3"/>
                  </a:cxn>
                  <a:cxn ang="0">
                    <a:pos x="T4" y="T5"/>
                  </a:cxn>
                </a:cxnLst>
                <a:rect l="0" t="0" r="r" b="b"/>
                <a:pathLst>
                  <a:path w="1" h="6">
                    <a:moveTo>
                      <a:pt x="1" y="6"/>
                    </a:move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59" name="Freeform 135"/>
              <p:cNvSpPr>
                <a:spLocks/>
              </p:cNvSpPr>
              <p:nvPr/>
            </p:nvSpPr>
            <p:spPr bwMode="auto">
              <a:xfrm>
                <a:off x="2436" y="1583"/>
                <a:ext cx="5" cy="26"/>
              </a:xfrm>
              <a:custGeom>
                <a:avLst/>
                <a:gdLst>
                  <a:gd name="T0" fmla="*/ 2 w 9"/>
                  <a:gd name="T1" fmla="*/ 49 h 51"/>
                  <a:gd name="T2" fmla="*/ 2 w 9"/>
                  <a:gd name="T3" fmla="*/ 38 h 51"/>
                  <a:gd name="T4" fmla="*/ 3 w 9"/>
                  <a:gd name="T5" fmla="*/ 26 h 51"/>
                  <a:gd name="T6" fmla="*/ 2 w 9"/>
                  <a:gd name="T7" fmla="*/ 14 h 51"/>
                  <a:gd name="T8" fmla="*/ 0 w 9"/>
                  <a:gd name="T9" fmla="*/ 8 h 51"/>
                  <a:gd name="T10" fmla="*/ 0 w 9"/>
                  <a:gd name="T11" fmla="*/ 1 h 51"/>
                  <a:gd name="T12" fmla="*/ 6 w 9"/>
                  <a:gd name="T13" fmla="*/ 0 h 51"/>
                  <a:gd name="T14" fmla="*/ 8 w 9"/>
                  <a:gd name="T15" fmla="*/ 6 h 51"/>
                  <a:gd name="T16" fmla="*/ 8 w 9"/>
                  <a:gd name="T17" fmla="*/ 14 h 51"/>
                  <a:gd name="T18" fmla="*/ 9 w 9"/>
                  <a:gd name="T19" fmla="*/ 26 h 51"/>
                  <a:gd name="T20" fmla="*/ 9 w 9"/>
                  <a:gd name="T21" fmla="*/ 38 h 51"/>
                  <a:gd name="T22" fmla="*/ 8 w 9"/>
                  <a:gd name="T23" fmla="*/ 51 h 51"/>
                  <a:gd name="T24" fmla="*/ 2 w 9"/>
                  <a:gd name="T2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1">
                    <a:moveTo>
                      <a:pt x="2" y="49"/>
                    </a:moveTo>
                    <a:lnTo>
                      <a:pt x="2" y="38"/>
                    </a:lnTo>
                    <a:lnTo>
                      <a:pt x="3" y="26"/>
                    </a:lnTo>
                    <a:lnTo>
                      <a:pt x="2" y="14"/>
                    </a:lnTo>
                    <a:lnTo>
                      <a:pt x="0" y="8"/>
                    </a:lnTo>
                    <a:lnTo>
                      <a:pt x="0" y="1"/>
                    </a:lnTo>
                    <a:lnTo>
                      <a:pt x="6" y="0"/>
                    </a:lnTo>
                    <a:lnTo>
                      <a:pt x="8" y="6"/>
                    </a:lnTo>
                    <a:lnTo>
                      <a:pt x="8" y="14"/>
                    </a:lnTo>
                    <a:lnTo>
                      <a:pt x="9" y="26"/>
                    </a:lnTo>
                    <a:lnTo>
                      <a:pt x="9" y="38"/>
                    </a:lnTo>
                    <a:lnTo>
                      <a:pt x="8" y="51"/>
                    </a:lnTo>
                    <a:lnTo>
                      <a:pt x="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0" name="Freeform 136"/>
              <p:cNvSpPr>
                <a:spLocks/>
              </p:cNvSpPr>
              <p:nvPr/>
            </p:nvSpPr>
            <p:spPr bwMode="auto">
              <a:xfrm>
                <a:off x="2437" y="1608"/>
                <a:ext cx="3"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1" name="Freeform 137"/>
              <p:cNvSpPr>
                <a:spLocks/>
              </p:cNvSpPr>
              <p:nvPr/>
            </p:nvSpPr>
            <p:spPr bwMode="auto">
              <a:xfrm>
                <a:off x="2424" y="1529"/>
                <a:ext cx="15" cy="56"/>
              </a:xfrm>
              <a:custGeom>
                <a:avLst/>
                <a:gdLst>
                  <a:gd name="T0" fmla="*/ 25 w 31"/>
                  <a:gd name="T1" fmla="*/ 111 h 111"/>
                  <a:gd name="T2" fmla="*/ 10 w 31"/>
                  <a:gd name="T3" fmla="*/ 52 h 111"/>
                  <a:gd name="T4" fmla="*/ 8 w 31"/>
                  <a:gd name="T5" fmla="*/ 43 h 111"/>
                  <a:gd name="T6" fmla="*/ 5 w 31"/>
                  <a:gd name="T7" fmla="*/ 32 h 111"/>
                  <a:gd name="T8" fmla="*/ 0 w 31"/>
                  <a:gd name="T9" fmla="*/ 1 h 111"/>
                  <a:gd name="T10" fmla="*/ 7 w 31"/>
                  <a:gd name="T11" fmla="*/ 0 h 111"/>
                  <a:gd name="T12" fmla="*/ 13 w 31"/>
                  <a:gd name="T13" fmla="*/ 31 h 111"/>
                  <a:gd name="T14" fmla="*/ 14 w 31"/>
                  <a:gd name="T15" fmla="*/ 41 h 111"/>
                  <a:gd name="T16" fmla="*/ 16 w 31"/>
                  <a:gd name="T17" fmla="*/ 51 h 111"/>
                  <a:gd name="T18" fmla="*/ 31 w 31"/>
                  <a:gd name="T19" fmla="*/ 108 h 111"/>
                  <a:gd name="T20" fmla="*/ 25 w 3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1">
                    <a:moveTo>
                      <a:pt x="25" y="111"/>
                    </a:moveTo>
                    <a:lnTo>
                      <a:pt x="10" y="52"/>
                    </a:lnTo>
                    <a:lnTo>
                      <a:pt x="8" y="43"/>
                    </a:lnTo>
                    <a:lnTo>
                      <a:pt x="5" y="32"/>
                    </a:lnTo>
                    <a:lnTo>
                      <a:pt x="0" y="1"/>
                    </a:lnTo>
                    <a:lnTo>
                      <a:pt x="7" y="0"/>
                    </a:lnTo>
                    <a:lnTo>
                      <a:pt x="13" y="31"/>
                    </a:lnTo>
                    <a:lnTo>
                      <a:pt x="14" y="41"/>
                    </a:lnTo>
                    <a:lnTo>
                      <a:pt x="16" y="51"/>
                    </a:lnTo>
                    <a:lnTo>
                      <a:pt x="31" y="108"/>
                    </a:lnTo>
                    <a:lnTo>
                      <a:pt x="25"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2" name="Freeform 138"/>
              <p:cNvSpPr>
                <a:spLocks/>
              </p:cNvSpPr>
              <p:nvPr/>
            </p:nvSpPr>
            <p:spPr bwMode="auto">
              <a:xfrm>
                <a:off x="2436" y="1583"/>
                <a:ext cx="3" cy="2"/>
              </a:xfrm>
              <a:custGeom>
                <a:avLst/>
                <a:gdLst>
                  <a:gd name="T0" fmla="*/ 6 w 6"/>
                  <a:gd name="T1" fmla="*/ 0 h 3"/>
                  <a:gd name="T2" fmla="*/ 0 w 6"/>
                  <a:gd name="T3" fmla="*/ 3 h 3"/>
                  <a:gd name="T4" fmla="*/ 0 w 6"/>
                  <a:gd name="T5" fmla="*/ 1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3" name="Freeform 139"/>
              <p:cNvSpPr>
                <a:spLocks/>
              </p:cNvSpPr>
              <p:nvPr/>
            </p:nvSpPr>
            <p:spPr bwMode="auto">
              <a:xfrm>
                <a:off x="2423" y="1485"/>
                <a:ext cx="4" cy="45"/>
              </a:xfrm>
              <a:custGeom>
                <a:avLst/>
                <a:gdLst>
                  <a:gd name="T0" fmla="*/ 1 w 8"/>
                  <a:gd name="T1" fmla="*/ 91 h 91"/>
                  <a:gd name="T2" fmla="*/ 0 w 8"/>
                  <a:gd name="T3" fmla="*/ 74 h 91"/>
                  <a:gd name="T4" fmla="*/ 1 w 8"/>
                  <a:gd name="T5" fmla="*/ 45 h 91"/>
                  <a:gd name="T6" fmla="*/ 1 w 8"/>
                  <a:gd name="T7" fmla="*/ 0 h 91"/>
                  <a:gd name="T8" fmla="*/ 8 w 8"/>
                  <a:gd name="T9" fmla="*/ 0 h 91"/>
                  <a:gd name="T10" fmla="*/ 8 w 8"/>
                  <a:gd name="T11" fmla="*/ 45 h 91"/>
                  <a:gd name="T12" fmla="*/ 8 w 8"/>
                  <a:gd name="T13" fmla="*/ 74 h 91"/>
                  <a:gd name="T14" fmla="*/ 8 w 8"/>
                  <a:gd name="T15" fmla="*/ 91 h 91"/>
                  <a:gd name="T16" fmla="*/ 1 w 8"/>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1">
                    <a:moveTo>
                      <a:pt x="1" y="91"/>
                    </a:moveTo>
                    <a:lnTo>
                      <a:pt x="0" y="74"/>
                    </a:lnTo>
                    <a:lnTo>
                      <a:pt x="1" y="45"/>
                    </a:lnTo>
                    <a:lnTo>
                      <a:pt x="1" y="0"/>
                    </a:lnTo>
                    <a:lnTo>
                      <a:pt x="8" y="0"/>
                    </a:lnTo>
                    <a:lnTo>
                      <a:pt x="8" y="45"/>
                    </a:lnTo>
                    <a:lnTo>
                      <a:pt x="8" y="74"/>
                    </a:lnTo>
                    <a:lnTo>
                      <a:pt x="8" y="91"/>
                    </a:lnTo>
                    <a:lnTo>
                      <a:pt x="1"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4" name="Freeform 140"/>
              <p:cNvSpPr>
                <a:spLocks/>
              </p:cNvSpPr>
              <p:nvPr/>
            </p:nvSpPr>
            <p:spPr bwMode="auto">
              <a:xfrm>
                <a:off x="2424" y="1529"/>
                <a:ext cx="3" cy="1"/>
              </a:xfrm>
              <a:custGeom>
                <a:avLst/>
                <a:gdLst>
                  <a:gd name="T0" fmla="*/ 0 w 7"/>
                  <a:gd name="T1" fmla="*/ 1 h 1"/>
                  <a:gd name="T2" fmla="*/ 7 w 7"/>
                  <a:gd name="T3" fmla="*/ 1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1"/>
                    </a:lnTo>
                    <a:lnTo>
                      <a:pt x="7"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5" name="Freeform 141"/>
              <p:cNvSpPr>
                <a:spLocks/>
              </p:cNvSpPr>
              <p:nvPr/>
            </p:nvSpPr>
            <p:spPr bwMode="auto">
              <a:xfrm>
                <a:off x="2423" y="1403"/>
                <a:ext cx="9" cy="82"/>
              </a:xfrm>
              <a:custGeom>
                <a:avLst/>
                <a:gdLst>
                  <a:gd name="T0" fmla="*/ 1 w 18"/>
                  <a:gd name="T1" fmla="*/ 163 h 163"/>
                  <a:gd name="T2" fmla="*/ 0 w 18"/>
                  <a:gd name="T3" fmla="*/ 142 h 163"/>
                  <a:gd name="T4" fmla="*/ 0 w 18"/>
                  <a:gd name="T5" fmla="*/ 122 h 163"/>
                  <a:gd name="T6" fmla="*/ 1 w 18"/>
                  <a:gd name="T7" fmla="*/ 80 h 163"/>
                  <a:gd name="T8" fmla="*/ 3 w 18"/>
                  <a:gd name="T9" fmla="*/ 60 h 163"/>
                  <a:gd name="T10" fmla="*/ 4 w 18"/>
                  <a:gd name="T11" fmla="*/ 40 h 163"/>
                  <a:gd name="T12" fmla="*/ 8 w 18"/>
                  <a:gd name="T13" fmla="*/ 20 h 163"/>
                  <a:gd name="T14" fmla="*/ 12 w 18"/>
                  <a:gd name="T15" fmla="*/ 0 h 163"/>
                  <a:gd name="T16" fmla="*/ 18 w 18"/>
                  <a:gd name="T17" fmla="*/ 1 h 163"/>
                  <a:gd name="T18" fmla="*/ 15 w 18"/>
                  <a:gd name="T19" fmla="*/ 21 h 163"/>
                  <a:gd name="T20" fmla="*/ 11 w 18"/>
                  <a:gd name="T21" fmla="*/ 41 h 163"/>
                  <a:gd name="T22" fmla="*/ 9 w 18"/>
                  <a:gd name="T23" fmla="*/ 61 h 163"/>
                  <a:gd name="T24" fmla="*/ 8 w 18"/>
                  <a:gd name="T25" fmla="*/ 81 h 163"/>
                  <a:gd name="T26" fmla="*/ 6 w 18"/>
                  <a:gd name="T27" fmla="*/ 122 h 163"/>
                  <a:gd name="T28" fmla="*/ 6 w 18"/>
                  <a:gd name="T29" fmla="*/ 142 h 163"/>
                  <a:gd name="T30" fmla="*/ 8 w 18"/>
                  <a:gd name="T31" fmla="*/ 163 h 163"/>
                  <a:gd name="T32" fmla="*/ 1 w 18"/>
                  <a:gd name="T3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3">
                    <a:moveTo>
                      <a:pt x="1" y="163"/>
                    </a:moveTo>
                    <a:lnTo>
                      <a:pt x="0" y="142"/>
                    </a:lnTo>
                    <a:lnTo>
                      <a:pt x="0" y="122"/>
                    </a:lnTo>
                    <a:lnTo>
                      <a:pt x="1" y="80"/>
                    </a:lnTo>
                    <a:lnTo>
                      <a:pt x="3" y="60"/>
                    </a:lnTo>
                    <a:lnTo>
                      <a:pt x="4" y="40"/>
                    </a:lnTo>
                    <a:lnTo>
                      <a:pt x="8" y="20"/>
                    </a:lnTo>
                    <a:lnTo>
                      <a:pt x="12" y="0"/>
                    </a:lnTo>
                    <a:lnTo>
                      <a:pt x="18" y="1"/>
                    </a:lnTo>
                    <a:lnTo>
                      <a:pt x="15" y="21"/>
                    </a:lnTo>
                    <a:lnTo>
                      <a:pt x="11" y="41"/>
                    </a:lnTo>
                    <a:lnTo>
                      <a:pt x="9" y="61"/>
                    </a:lnTo>
                    <a:lnTo>
                      <a:pt x="8" y="81"/>
                    </a:lnTo>
                    <a:lnTo>
                      <a:pt x="6" y="122"/>
                    </a:lnTo>
                    <a:lnTo>
                      <a:pt x="6" y="142"/>
                    </a:lnTo>
                    <a:lnTo>
                      <a:pt x="8" y="163"/>
                    </a:lnTo>
                    <a:lnTo>
                      <a:pt x="1"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6" name="Freeform 142"/>
              <p:cNvSpPr>
                <a:spLocks/>
              </p:cNvSpPr>
              <p:nvPr/>
            </p:nvSpPr>
            <p:spPr bwMode="auto">
              <a:xfrm>
                <a:off x="2424" y="1485"/>
                <a:ext cx="3"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7" name="Freeform 143"/>
              <p:cNvSpPr>
                <a:spLocks/>
              </p:cNvSpPr>
              <p:nvPr/>
            </p:nvSpPr>
            <p:spPr bwMode="auto">
              <a:xfrm>
                <a:off x="2429" y="1295"/>
                <a:ext cx="66" cy="109"/>
              </a:xfrm>
              <a:custGeom>
                <a:avLst/>
                <a:gdLst>
                  <a:gd name="T0" fmla="*/ 0 w 132"/>
                  <a:gd name="T1" fmla="*/ 216 h 217"/>
                  <a:gd name="T2" fmla="*/ 8 w 132"/>
                  <a:gd name="T3" fmla="*/ 186 h 217"/>
                  <a:gd name="T4" fmla="*/ 19 w 132"/>
                  <a:gd name="T5" fmla="*/ 157 h 217"/>
                  <a:gd name="T6" fmla="*/ 25 w 132"/>
                  <a:gd name="T7" fmla="*/ 143 h 217"/>
                  <a:gd name="T8" fmla="*/ 33 w 132"/>
                  <a:gd name="T9" fmla="*/ 128 h 217"/>
                  <a:gd name="T10" fmla="*/ 39 w 132"/>
                  <a:gd name="T11" fmla="*/ 114 h 217"/>
                  <a:gd name="T12" fmla="*/ 47 w 132"/>
                  <a:gd name="T13" fmla="*/ 100 h 217"/>
                  <a:gd name="T14" fmla="*/ 65 w 132"/>
                  <a:gd name="T15" fmla="*/ 74 h 217"/>
                  <a:gd name="T16" fmla="*/ 84 w 132"/>
                  <a:gd name="T17" fmla="*/ 47 h 217"/>
                  <a:gd name="T18" fmla="*/ 93 w 132"/>
                  <a:gd name="T19" fmla="*/ 35 h 217"/>
                  <a:gd name="T20" fmla="*/ 104 w 132"/>
                  <a:gd name="T21" fmla="*/ 23 h 217"/>
                  <a:gd name="T22" fmla="*/ 115 w 132"/>
                  <a:gd name="T23" fmla="*/ 12 h 217"/>
                  <a:gd name="T24" fmla="*/ 127 w 132"/>
                  <a:gd name="T25" fmla="*/ 0 h 217"/>
                  <a:gd name="T26" fmla="*/ 132 w 132"/>
                  <a:gd name="T27" fmla="*/ 6 h 217"/>
                  <a:gd name="T28" fmla="*/ 121 w 132"/>
                  <a:gd name="T29" fmla="*/ 17 h 217"/>
                  <a:gd name="T30" fmla="*/ 110 w 132"/>
                  <a:gd name="T31" fmla="*/ 27 h 217"/>
                  <a:gd name="T32" fmla="*/ 99 w 132"/>
                  <a:gd name="T33" fmla="*/ 40 h 217"/>
                  <a:gd name="T34" fmla="*/ 88 w 132"/>
                  <a:gd name="T35" fmla="*/ 52 h 217"/>
                  <a:gd name="T36" fmla="*/ 70 w 132"/>
                  <a:gd name="T37" fmla="*/ 77 h 217"/>
                  <a:gd name="T38" fmla="*/ 53 w 132"/>
                  <a:gd name="T39" fmla="*/ 105 h 217"/>
                  <a:gd name="T40" fmla="*/ 45 w 132"/>
                  <a:gd name="T41" fmla="*/ 118 h 217"/>
                  <a:gd name="T42" fmla="*/ 39 w 132"/>
                  <a:gd name="T43" fmla="*/ 131 h 217"/>
                  <a:gd name="T44" fmla="*/ 31 w 132"/>
                  <a:gd name="T45" fmla="*/ 146 h 217"/>
                  <a:gd name="T46" fmla="*/ 25 w 132"/>
                  <a:gd name="T47" fmla="*/ 160 h 217"/>
                  <a:gd name="T48" fmla="*/ 14 w 132"/>
                  <a:gd name="T49" fmla="*/ 188 h 217"/>
                  <a:gd name="T50" fmla="*/ 6 w 132"/>
                  <a:gd name="T51" fmla="*/ 217 h 217"/>
                  <a:gd name="T52" fmla="*/ 0 w 132"/>
                  <a:gd name="T53"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217">
                    <a:moveTo>
                      <a:pt x="0" y="216"/>
                    </a:moveTo>
                    <a:lnTo>
                      <a:pt x="8" y="186"/>
                    </a:lnTo>
                    <a:lnTo>
                      <a:pt x="19" y="157"/>
                    </a:lnTo>
                    <a:lnTo>
                      <a:pt x="25" y="143"/>
                    </a:lnTo>
                    <a:lnTo>
                      <a:pt x="33" y="128"/>
                    </a:lnTo>
                    <a:lnTo>
                      <a:pt x="39" y="114"/>
                    </a:lnTo>
                    <a:lnTo>
                      <a:pt x="47" y="100"/>
                    </a:lnTo>
                    <a:lnTo>
                      <a:pt x="65" y="74"/>
                    </a:lnTo>
                    <a:lnTo>
                      <a:pt x="84" y="47"/>
                    </a:lnTo>
                    <a:lnTo>
                      <a:pt x="93" y="35"/>
                    </a:lnTo>
                    <a:lnTo>
                      <a:pt x="104" y="23"/>
                    </a:lnTo>
                    <a:lnTo>
                      <a:pt x="115" y="12"/>
                    </a:lnTo>
                    <a:lnTo>
                      <a:pt x="127" y="0"/>
                    </a:lnTo>
                    <a:lnTo>
                      <a:pt x="132" y="6"/>
                    </a:lnTo>
                    <a:lnTo>
                      <a:pt x="121" y="17"/>
                    </a:lnTo>
                    <a:lnTo>
                      <a:pt x="110" y="27"/>
                    </a:lnTo>
                    <a:lnTo>
                      <a:pt x="99" y="40"/>
                    </a:lnTo>
                    <a:lnTo>
                      <a:pt x="88" y="52"/>
                    </a:lnTo>
                    <a:lnTo>
                      <a:pt x="70" y="77"/>
                    </a:lnTo>
                    <a:lnTo>
                      <a:pt x="53" y="105"/>
                    </a:lnTo>
                    <a:lnTo>
                      <a:pt x="45" y="118"/>
                    </a:lnTo>
                    <a:lnTo>
                      <a:pt x="39" y="131"/>
                    </a:lnTo>
                    <a:lnTo>
                      <a:pt x="31" y="146"/>
                    </a:lnTo>
                    <a:lnTo>
                      <a:pt x="25" y="160"/>
                    </a:lnTo>
                    <a:lnTo>
                      <a:pt x="14" y="188"/>
                    </a:lnTo>
                    <a:lnTo>
                      <a:pt x="6" y="217"/>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8" name="Freeform 144"/>
              <p:cNvSpPr>
                <a:spLocks/>
              </p:cNvSpPr>
              <p:nvPr/>
            </p:nvSpPr>
            <p:spPr bwMode="auto">
              <a:xfrm>
                <a:off x="2429" y="1403"/>
                <a:ext cx="3" cy="1"/>
              </a:xfrm>
              <a:custGeom>
                <a:avLst/>
                <a:gdLst>
                  <a:gd name="T0" fmla="*/ 0 w 6"/>
                  <a:gd name="T1" fmla="*/ 0 h 1"/>
                  <a:gd name="T2" fmla="*/ 6 w 6"/>
                  <a:gd name="T3" fmla="*/ 1 h 1"/>
                  <a:gd name="T4" fmla="*/ 0 w 6"/>
                  <a:gd name="T5" fmla="*/ 0 h 1"/>
                </a:gdLst>
                <a:ahLst/>
                <a:cxnLst>
                  <a:cxn ang="0">
                    <a:pos x="T0" y="T1"/>
                  </a:cxn>
                  <a:cxn ang="0">
                    <a:pos x="T2" y="T3"/>
                  </a:cxn>
                  <a:cxn ang="0">
                    <a:pos x="T4" y="T5"/>
                  </a:cxn>
                </a:cxnLst>
                <a:rect l="0" t="0" r="r" b="b"/>
                <a:pathLst>
                  <a:path w="6" h="1">
                    <a:moveTo>
                      <a:pt x="0" y="0"/>
                    </a:moveTo>
                    <a:lnTo>
                      <a:pt x="6"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69" name="Freeform 145"/>
              <p:cNvSpPr>
                <a:spLocks/>
              </p:cNvSpPr>
              <p:nvPr/>
            </p:nvSpPr>
            <p:spPr bwMode="auto">
              <a:xfrm>
                <a:off x="2493" y="1295"/>
                <a:ext cx="121" cy="35"/>
              </a:xfrm>
              <a:custGeom>
                <a:avLst/>
                <a:gdLst>
                  <a:gd name="T0" fmla="*/ 1 w 241"/>
                  <a:gd name="T1" fmla="*/ 0 h 69"/>
                  <a:gd name="T2" fmla="*/ 31 w 241"/>
                  <a:gd name="T3" fmla="*/ 6 h 69"/>
                  <a:gd name="T4" fmla="*/ 55 w 241"/>
                  <a:gd name="T5" fmla="*/ 10 h 69"/>
                  <a:gd name="T6" fmla="*/ 102 w 241"/>
                  <a:gd name="T7" fmla="*/ 20 h 69"/>
                  <a:gd name="T8" fmla="*/ 128 w 241"/>
                  <a:gd name="T9" fmla="*/ 26 h 69"/>
                  <a:gd name="T10" fmla="*/ 159 w 241"/>
                  <a:gd name="T11" fmla="*/ 35 h 69"/>
                  <a:gd name="T12" fmla="*/ 195 w 241"/>
                  <a:gd name="T13" fmla="*/ 46 h 69"/>
                  <a:gd name="T14" fmla="*/ 241 w 241"/>
                  <a:gd name="T15" fmla="*/ 63 h 69"/>
                  <a:gd name="T16" fmla="*/ 238 w 241"/>
                  <a:gd name="T17" fmla="*/ 69 h 69"/>
                  <a:gd name="T18" fmla="*/ 193 w 241"/>
                  <a:gd name="T19" fmla="*/ 52 h 69"/>
                  <a:gd name="T20" fmla="*/ 156 w 241"/>
                  <a:gd name="T21" fmla="*/ 41 h 69"/>
                  <a:gd name="T22" fmla="*/ 127 w 241"/>
                  <a:gd name="T23" fmla="*/ 32 h 69"/>
                  <a:gd name="T24" fmla="*/ 102 w 241"/>
                  <a:gd name="T25" fmla="*/ 26 h 69"/>
                  <a:gd name="T26" fmla="*/ 54 w 241"/>
                  <a:gd name="T27" fmla="*/ 18 h 69"/>
                  <a:gd name="T28" fmla="*/ 29 w 241"/>
                  <a:gd name="T29" fmla="*/ 12 h 69"/>
                  <a:gd name="T30" fmla="*/ 0 w 241"/>
                  <a:gd name="T31" fmla="*/ 6 h 69"/>
                  <a:gd name="T32" fmla="*/ 1 w 24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69">
                    <a:moveTo>
                      <a:pt x="1" y="0"/>
                    </a:moveTo>
                    <a:lnTo>
                      <a:pt x="31" y="6"/>
                    </a:lnTo>
                    <a:lnTo>
                      <a:pt x="55" y="10"/>
                    </a:lnTo>
                    <a:lnTo>
                      <a:pt x="102" y="20"/>
                    </a:lnTo>
                    <a:lnTo>
                      <a:pt x="128" y="26"/>
                    </a:lnTo>
                    <a:lnTo>
                      <a:pt x="159" y="35"/>
                    </a:lnTo>
                    <a:lnTo>
                      <a:pt x="195" y="46"/>
                    </a:lnTo>
                    <a:lnTo>
                      <a:pt x="241" y="63"/>
                    </a:lnTo>
                    <a:lnTo>
                      <a:pt x="238" y="69"/>
                    </a:lnTo>
                    <a:lnTo>
                      <a:pt x="193" y="52"/>
                    </a:lnTo>
                    <a:lnTo>
                      <a:pt x="156" y="41"/>
                    </a:lnTo>
                    <a:lnTo>
                      <a:pt x="127" y="32"/>
                    </a:lnTo>
                    <a:lnTo>
                      <a:pt x="102" y="26"/>
                    </a:lnTo>
                    <a:lnTo>
                      <a:pt x="54" y="18"/>
                    </a:lnTo>
                    <a:lnTo>
                      <a:pt x="29" y="12"/>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0" name="Freeform 146"/>
              <p:cNvSpPr>
                <a:spLocks/>
              </p:cNvSpPr>
              <p:nvPr/>
            </p:nvSpPr>
            <p:spPr bwMode="auto">
              <a:xfrm>
                <a:off x="2493" y="1294"/>
                <a:ext cx="2" cy="4"/>
              </a:xfrm>
              <a:custGeom>
                <a:avLst/>
                <a:gdLst>
                  <a:gd name="T0" fmla="*/ 0 w 5"/>
                  <a:gd name="T1" fmla="*/ 2 h 8"/>
                  <a:gd name="T2" fmla="*/ 2 w 5"/>
                  <a:gd name="T3" fmla="*/ 0 h 8"/>
                  <a:gd name="T4" fmla="*/ 3 w 5"/>
                  <a:gd name="T5" fmla="*/ 2 h 8"/>
                  <a:gd name="T6" fmla="*/ 2 w 5"/>
                  <a:gd name="T7" fmla="*/ 8 h 8"/>
                  <a:gd name="T8" fmla="*/ 5 w 5"/>
                  <a:gd name="T9" fmla="*/ 8 h 8"/>
                  <a:gd name="T10" fmla="*/ 0 w 5"/>
                  <a:gd name="T11" fmla="*/ 2 h 8"/>
                </a:gdLst>
                <a:ahLst/>
                <a:cxnLst>
                  <a:cxn ang="0">
                    <a:pos x="T0" y="T1"/>
                  </a:cxn>
                  <a:cxn ang="0">
                    <a:pos x="T2" y="T3"/>
                  </a:cxn>
                  <a:cxn ang="0">
                    <a:pos x="T4" y="T5"/>
                  </a:cxn>
                  <a:cxn ang="0">
                    <a:pos x="T6" y="T7"/>
                  </a:cxn>
                  <a:cxn ang="0">
                    <a:pos x="T8" y="T9"/>
                  </a:cxn>
                  <a:cxn ang="0">
                    <a:pos x="T10" y="T11"/>
                  </a:cxn>
                </a:cxnLst>
                <a:rect l="0" t="0" r="r" b="b"/>
                <a:pathLst>
                  <a:path w="5" h="8">
                    <a:moveTo>
                      <a:pt x="0" y="2"/>
                    </a:moveTo>
                    <a:lnTo>
                      <a:pt x="2" y="0"/>
                    </a:lnTo>
                    <a:lnTo>
                      <a:pt x="3" y="2"/>
                    </a:lnTo>
                    <a:lnTo>
                      <a:pt x="2" y="8"/>
                    </a:lnTo>
                    <a:lnTo>
                      <a:pt x="5" y="8"/>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1" name="Freeform 147"/>
              <p:cNvSpPr>
                <a:spLocks/>
              </p:cNvSpPr>
              <p:nvPr/>
            </p:nvSpPr>
            <p:spPr bwMode="auto">
              <a:xfrm>
                <a:off x="2613" y="1321"/>
                <a:ext cx="27" cy="9"/>
              </a:xfrm>
              <a:custGeom>
                <a:avLst/>
                <a:gdLst>
                  <a:gd name="T0" fmla="*/ 0 w 54"/>
                  <a:gd name="T1" fmla="*/ 9 h 17"/>
                  <a:gd name="T2" fmla="*/ 7 w 54"/>
                  <a:gd name="T3" fmla="*/ 9 h 17"/>
                  <a:gd name="T4" fmla="*/ 26 w 54"/>
                  <a:gd name="T5" fmla="*/ 5 h 17"/>
                  <a:gd name="T6" fmla="*/ 54 w 54"/>
                  <a:gd name="T7" fmla="*/ 0 h 17"/>
                  <a:gd name="T8" fmla="*/ 54 w 54"/>
                  <a:gd name="T9" fmla="*/ 6 h 17"/>
                  <a:gd name="T10" fmla="*/ 27 w 54"/>
                  <a:gd name="T11" fmla="*/ 12 h 17"/>
                  <a:gd name="T12" fmla="*/ 9 w 54"/>
                  <a:gd name="T13" fmla="*/ 16 h 17"/>
                  <a:gd name="T14" fmla="*/ 0 w 54"/>
                  <a:gd name="T15" fmla="*/ 17 h 17"/>
                  <a:gd name="T16" fmla="*/ 0 w 54"/>
                  <a:gd name="T1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
                    <a:moveTo>
                      <a:pt x="0" y="9"/>
                    </a:moveTo>
                    <a:lnTo>
                      <a:pt x="7" y="9"/>
                    </a:lnTo>
                    <a:lnTo>
                      <a:pt x="26" y="5"/>
                    </a:lnTo>
                    <a:lnTo>
                      <a:pt x="54" y="0"/>
                    </a:lnTo>
                    <a:lnTo>
                      <a:pt x="54" y="6"/>
                    </a:lnTo>
                    <a:lnTo>
                      <a:pt x="27" y="12"/>
                    </a:lnTo>
                    <a:lnTo>
                      <a:pt x="9" y="16"/>
                    </a:lnTo>
                    <a:lnTo>
                      <a:pt x="0" y="17"/>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2" name="Freeform 148"/>
              <p:cNvSpPr>
                <a:spLocks/>
              </p:cNvSpPr>
              <p:nvPr/>
            </p:nvSpPr>
            <p:spPr bwMode="auto">
              <a:xfrm>
                <a:off x="2612" y="1326"/>
                <a:ext cx="2" cy="4"/>
              </a:xfrm>
              <a:custGeom>
                <a:avLst/>
                <a:gdLst>
                  <a:gd name="T0" fmla="*/ 0 w 3"/>
                  <a:gd name="T1" fmla="*/ 8 h 8"/>
                  <a:gd name="T2" fmla="*/ 2 w 3"/>
                  <a:gd name="T3" fmla="*/ 8 h 8"/>
                  <a:gd name="T4" fmla="*/ 2 w 3"/>
                  <a:gd name="T5" fmla="*/ 0 h 8"/>
                  <a:gd name="T6" fmla="*/ 3 w 3"/>
                  <a:gd name="T7" fmla="*/ 2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lnTo>
                      <a:pt x="2" y="8"/>
                    </a:lnTo>
                    <a:lnTo>
                      <a:pt x="2" y="0"/>
                    </a:lnTo>
                    <a:lnTo>
                      <a:pt x="3" y="2"/>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3" name="Freeform 149"/>
              <p:cNvSpPr>
                <a:spLocks/>
              </p:cNvSpPr>
              <p:nvPr/>
            </p:nvSpPr>
            <p:spPr bwMode="auto">
              <a:xfrm>
                <a:off x="2640" y="1295"/>
                <a:ext cx="63" cy="29"/>
              </a:xfrm>
              <a:custGeom>
                <a:avLst/>
                <a:gdLst>
                  <a:gd name="T0" fmla="*/ 0 w 127"/>
                  <a:gd name="T1" fmla="*/ 52 h 58"/>
                  <a:gd name="T2" fmla="*/ 34 w 127"/>
                  <a:gd name="T3" fmla="*/ 43 h 58"/>
                  <a:gd name="T4" fmla="*/ 48 w 127"/>
                  <a:gd name="T5" fmla="*/ 38 h 58"/>
                  <a:gd name="T6" fmla="*/ 62 w 127"/>
                  <a:gd name="T7" fmla="*/ 34 h 58"/>
                  <a:gd name="T8" fmla="*/ 74 w 127"/>
                  <a:gd name="T9" fmla="*/ 29 h 58"/>
                  <a:gd name="T10" fmla="*/ 90 w 127"/>
                  <a:gd name="T11" fmla="*/ 21 h 58"/>
                  <a:gd name="T12" fmla="*/ 105 w 127"/>
                  <a:gd name="T13" fmla="*/ 12 h 58"/>
                  <a:gd name="T14" fmla="*/ 122 w 127"/>
                  <a:gd name="T15" fmla="*/ 0 h 58"/>
                  <a:gd name="T16" fmla="*/ 127 w 127"/>
                  <a:gd name="T17" fmla="*/ 6 h 58"/>
                  <a:gd name="T18" fmla="*/ 108 w 127"/>
                  <a:gd name="T19" fmla="*/ 18 h 58"/>
                  <a:gd name="T20" fmla="*/ 93 w 127"/>
                  <a:gd name="T21" fmla="*/ 27 h 58"/>
                  <a:gd name="T22" fmla="*/ 78 w 127"/>
                  <a:gd name="T23" fmla="*/ 35 h 58"/>
                  <a:gd name="T24" fmla="*/ 64 w 127"/>
                  <a:gd name="T25" fmla="*/ 41 h 58"/>
                  <a:gd name="T26" fmla="*/ 51 w 127"/>
                  <a:gd name="T27" fmla="*/ 44 h 58"/>
                  <a:gd name="T28" fmla="*/ 36 w 127"/>
                  <a:gd name="T29" fmla="*/ 49 h 58"/>
                  <a:gd name="T30" fmla="*/ 3 w 127"/>
                  <a:gd name="T31" fmla="*/ 58 h 58"/>
                  <a:gd name="T32" fmla="*/ 0 w 127"/>
                  <a:gd name="T33"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58">
                    <a:moveTo>
                      <a:pt x="0" y="52"/>
                    </a:moveTo>
                    <a:lnTo>
                      <a:pt x="34" y="43"/>
                    </a:lnTo>
                    <a:lnTo>
                      <a:pt x="48" y="38"/>
                    </a:lnTo>
                    <a:lnTo>
                      <a:pt x="62" y="34"/>
                    </a:lnTo>
                    <a:lnTo>
                      <a:pt x="74" y="29"/>
                    </a:lnTo>
                    <a:lnTo>
                      <a:pt x="90" y="21"/>
                    </a:lnTo>
                    <a:lnTo>
                      <a:pt x="105" y="12"/>
                    </a:lnTo>
                    <a:lnTo>
                      <a:pt x="122" y="0"/>
                    </a:lnTo>
                    <a:lnTo>
                      <a:pt x="127" y="6"/>
                    </a:lnTo>
                    <a:lnTo>
                      <a:pt x="108" y="18"/>
                    </a:lnTo>
                    <a:lnTo>
                      <a:pt x="93" y="27"/>
                    </a:lnTo>
                    <a:lnTo>
                      <a:pt x="78" y="35"/>
                    </a:lnTo>
                    <a:lnTo>
                      <a:pt x="64" y="41"/>
                    </a:lnTo>
                    <a:lnTo>
                      <a:pt x="51" y="44"/>
                    </a:lnTo>
                    <a:lnTo>
                      <a:pt x="36" y="49"/>
                    </a:lnTo>
                    <a:lnTo>
                      <a:pt x="3" y="58"/>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4" name="Freeform 150"/>
              <p:cNvSpPr>
                <a:spLocks/>
              </p:cNvSpPr>
              <p:nvPr/>
            </p:nvSpPr>
            <p:spPr bwMode="auto">
              <a:xfrm>
                <a:off x="2640" y="1321"/>
                <a:ext cx="1" cy="3"/>
              </a:xfrm>
              <a:custGeom>
                <a:avLst/>
                <a:gdLst>
                  <a:gd name="T0" fmla="*/ 2 w 3"/>
                  <a:gd name="T1" fmla="*/ 6 h 6"/>
                  <a:gd name="T2" fmla="*/ 3 w 3"/>
                  <a:gd name="T3" fmla="*/ 6 h 6"/>
                  <a:gd name="T4" fmla="*/ 0 w 3"/>
                  <a:gd name="T5" fmla="*/ 0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3" y="6"/>
                    </a:lnTo>
                    <a:lnTo>
                      <a:pt x="0" y="0"/>
                    </a:lnTo>
                    <a:lnTo>
                      <a:pt x="2"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5" name="Freeform 151"/>
              <p:cNvSpPr>
                <a:spLocks/>
              </p:cNvSpPr>
              <p:nvPr/>
            </p:nvSpPr>
            <p:spPr bwMode="auto">
              <a:xfrm>
                <a:off x="2643" y="1171"/>
                <a:ext cx="62" cy="126"/>
              </a:xfrm>
              <a:custGeom>
                <a:avLst/>
                <a:gdLst>
                  <a:gd name="T0" fmla="*/ 114 w 122"/>
                  <a:gd name="T1" fmla="*/ 248 h 251"/>
                  <a:gd name="T2" fmla="*/ 114 w 122"/>
                  <a:gd name="T3" fmla="*/ 245 h 251"/>
                  <a:gd name="T4" fmla="*/ 116 w 122"/>
                  <a:gd name="T5" fmla="*/ 240 h 251"/>
                  <a:gd name="T6" fmla="*/ 114 w 122"/>
                  <a:gd name="T7" fmla="*/ 231 h 251"/>
                  <a:gd name="T8" fmla="*/ 111 w 122"/>
                  <a:gd name="T9" fmla="*/ 220 h 251"/>
                  <a:gd name="T10" fmla="*/ 108 w 122"/>
                  <a:gd name="T11" fmla="*/ 206 h 251"/>
                  <a:gd name="T12" fmla="*/ 102 w 122"/>
                  <a:gd name="T13" fmla="*/ 193 h 251"/>
                  <a:gd name="T14" fmla="*/ 88 w 122"/>
                  <a:gd name="T15" fmla="*/ 157 h 251"/>
                  <a:gd name="T16" fmla="*/ 80 w 122"/>
                  <a:gd name="T17" fmla="*/ 139 h 251"/>
                  <a:gd name="T18" fmla="*/ 71 w 122"/>
                  <a:gd name="T19" fmla="*/ 118 h 251"/>
                  <a:gd name="T20" fmla="*/ 49 w 122"/>
                  <a:gd name="T21" fmla="*/ 80 h 251"/>
                  <a:gd name="T22" fmla="*/ 25 w 122"/>
                  <a:gd name="T23" fmla="*/ 40 h 251"/>
                  <a:gd name="T24" fmla="*/ 12 w 122"/>
                  <a:gd name="T25" fmla="*/ 21 h 251"/>
                  <a:gd name="T26" fmla="*/ 0 w 122"/>
                  <a:gd name="T27" fmla="*/ 4 h 251"/>
                  <a:gd name="T28" fmla="*/ 5 w 122"/>
                  <a:gd name="T29" fmla="*/ 0 h 251"/>
                  <a:gd name="T30" fmla="*/ 18 w 122"/>
                  <a:gd name="T31" fmla="*/ 17 h 251"/>
                  <a:gd name="T32" fmla="*/ 31 w 122"/>
                  <a:gd name="T33" fmla="*/ 37 h 251"/>
                  <a:gd name="T34" fmla="*/ 56 w 122"/>
                  <a:gd name="T35" fmla="*/ 75 h 251"/>
                  <a:gd name="T36" fmla="*/ 77 w 122"/>
                  <a:gd name="T37" fmla="*/ 115 h 251"/>
                  <a:gd name="T38" fmla="*/ 87 w 122"/>
                  <a:gd name="T39" fmla="*/ 135 h 251"/>
                  <a:gd name="T40" fmla="*/ 94 w 122"/>
                  <a:gd name="T41" fmla="*/ 156 h 251"/>
                  <a:gd name="T42" fmla="*/ 108 w 122"/>
                  <a:gd name="T43" fmla="*/ 189 h 251"/>
                  <a:gd name="T44" fmla="*/ 114 w 122"/>
                  <a:gd name="T45" fmla="*/ 205 h 251"/>
                  <a:gd name="T46" fmla="*/ 118 w 122"/>
                  <a:gd name="T47" fmla="*/ 219 h 251"/>
                  <a:gd name="T48" fmla="*/ 121 w 122"/>
                  <a:gd name="T49" fmla="*/ 230 h 251"/>
                  <a:gd name="T50" fmla="*/ 122 w 122"/>
                  <a:gd name="T51" fmla="*/ 239 h 251"/>
                  <a:gd name="T52" fmla="*/ 122 w 122"/>
                  <a:gd name="T53" fmla="*/ 247 h 251"/>
                  <a:gd name="T54" fmla="*/ 119 w 122"/>
                  <a:gd name="T55" fmla="*/ 251 h 251"/>
                  <a:gd name="T56" fmla="*/ 114 w 122"/>
                  <a:gd name="T57"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251">
                    <a:moveTo>
                      <a:pt x="114" y="248"/>
                    </a:moveTo>
                    <a:lnTo>
                      <a:pt x="114" y="245"/>
                    </a:lnTo>
                    <a:lnTo>
                      <a:pt x="116" y="240"/>
                    </a:lnTo>
                    <a:lnTo>
                      <a:pt x="114" y="231"/>
                    </a:lnTo>
                    <a:lnTo>
                      <a:pt x="111" y="220"/>
                    </a:lnTo>
                    <a:lnTo>
                      <a:pt x="108" y="206"/>
                    </a:lnTo>
                    <a:lnTo>
                      <a:pt x="102" y="193"/>
                    </a:lnTo>
                    <a:lnTo>
                      <a:pt x="88" y="157"/>
                    </a:lnTo>
                    <a:lnTo>
                      <a:pt x="80" y="139"/>
                    </a:lnTo>
                    <a:lnTo>
                      <a:pt x="71" y="118"/>
                    </a:lnTo>
                    <a:lnTo>
                      <a:pt x="49" y="80"/>
                    </a:lnTo>
                    <a:lnTo>
                      <a:pt x="25" y="40"/>
                    </a:lnTo>
                    <a:lnTo>
                      <a:pt x="12" y="21"/>
                    </a:lnTo>
                    <a:lnTo>
                      <a:pt x="0" y="4"/>
                    </a:lnTo>
                    <a:lnTo>
                      <a:pt x="5" y="0"/>
                    </a:lnTo>
                    <a:lnTo>
                      <a:pt x="18" y="17"/>
                    </a:lnTo>
                    <a:lnTo>
                      <a:pt x="31" y="37"/>
                    </a:lnTo>
                    <a:lnTo>
                      <a:pt x="56" y="75"/>
                    </a:lnTo>
                    <a:lnTo>
                      <a:pt x="77" y="115"/>
                    </a:lnTo>
                    <a:lnTo>
                      <a:pt x="87" y="135"/>
                    </a:lnTo>
                    <a:lnTo>
                      <a:pt x="94" y="156"/>
                    </a:lnTo>
                    <a:lnTo>
                      <a:pt x="108" y="189"/>
                    </a:lnTo>
                    <a:lnTo>
                      <a:pt x="114" y="205"/>
                    </a:lnTo>
                    <a:lnTo>
                      <a:pt x="118" y="219"/>
                    </a:lnTo>
                    <a:lnTo>
                      <a:pt x="121" y="230"/>
                    </a:lnTo>
                    <a:lnTo>
                      <a:pt x="122" y="239"/>
                    </a:lnTo>
                    <a:lnTo>
                      <a:pt x="122" y="247"/>
                    </a:lnTo>
                    <a:lnTo>
                      <a:pt x="119" y="251"/>
                    </a:lnTo>
                    <a:lnTo>
                      <a:pt x="114"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6" name="Freeform 152"/>
              <p:cNvSpPr>
                <a:spLocks/>
              </p:cNvSpPr>
              <p:nvPr/>
            </p:nvSpPr>
            <p:spPr bwMode="auto">
              <a:xfrm>
                <a:off x="2701" y="1295"/>
                <a:ext cx="2" cy="3"/>
              </a:xfrm>
              <a:custGeom>
                <a:avLst/>
                <a:gdLst>
                  <a:gd name="T0" fmla="*/ 5 w 5"/>
                  <a:gd name="T1" fmla="*/ 6 h 6"/>
                  <a:gd name="T2" fmla="*/ 5 w 5"/>
                  <a:gd name="T3" fmla="*/ 4 h 6"/>
                  <a:gd name="T4" fmla="*/ 0 w 5"/>
                  <a:gd name="T5" fmla="*/ 1 h 6"/>
                  <a:gd name="T6" fmla="*/ 0 w 5"/>
                  <a:gd name="T7" fmla="*/ 0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lnTo>
                      <a:pt x="5" y="4"/>
                    </a:lnTo>
                    <a:lnTo>
                      <a:pt x="0" y="1"/>
                    </a:lnTo>
                    <a:lnTo>
                      <a:pt x="0"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7" name="Freeform 153"/>
              <p:cNvSpPr>
                <a:spLocks/>
              </p:cNvSpPr>
              <p:nvPr/>
            </p:nvSpPr>
            <p:spPr bwMode="auto">
              <a:xfrm>
                <a:off x="2640" y="1166"/>
                <a:ext cx="6" cy="7"/>
              </a:xfrm>
              <a:custGeom>
                <a:avLst/>
                <a:gdLst>
                  <a:gd name="T0" fmla="*/ 8 w 13"/>
                  <a:gd name="T1" fmla="*/ 14 h 14"/>
                  <a:gd name="T2" fmla="*/ 5 w 13"/>
                  <a:gd name="T3" fmla="*/ 12 h 14"/>
                  <a:gd name="T4" fmla="*/ 0 w 13"/>
                  <a:gd name="T5" fmla="*/ 3 h 14"/>
                  <a:gd name="T6" fmla="*/ 5 w 13"/>
                  <a:gd name="T7" fmla="*/ 0 h 14"/>
                  <a:gd name="T8" fmla="*/ 11 w 13"/>
                  <a:gd name="T9" fmla="*/ 8 h 14"/>
                  <a:gd name="T10" fmla="*/ 13 w 13"/>
                  <a:gd name="T11" fmla="*/ 11 h 14"/>
                  <a:gd name="T12" fmla="*/ 8 w 1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8" y="14"/>
                    </a:moveTo>
                    <a:lnTo>
                      <a:pt x="5" y="12"/>
                    </a:lnTo>
                    <a:lnTo>
                      <a:pt x="0" y="3"/>
                    </a:lnTo>
                    <a:lnTo>
                      <a:pt x="5" y="0"/>
                    </a:lnTo>
                    <a:lnTo>
                      <a:pt x="11" y="8"/>
                    </a:lnTo>
                    <a:lnTo>
                      <a:pt x="13" y="11"/>
                    </a:lnTo>
                    <a:lnTo>
                      <a:pt x="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8" name="Freeform 154"/>
              <p:cNvSpPr>
                <a:spLocks/>
              </p:cNvSpPr>
              <p:nvPr/>
            </p:nvSpPr>
            <p:spPr bwMode="auto">
              <a:xfrm>
                <a:off x="2643" y="1171"/>
                <a:ext cx="3" cy="3"/>
              </a:xfrm>
              <a:custGeom>
                <a:avLst/>
                <a:gdLst>
                  <a:gd name="T0" fmla="*/ 0 w 5"/>
                  <a:gd name="T1" fmla="*/ 4 h 4"/>
                  <a:gd name="T2" fmla="*/ 0 w 5"/>
                  <a:gd name="T3" fmla="*/ 3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3"/>
                    </a:ln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79" name="Freeform 155"/>
              <p:cNvSpPr>
                <a:spLocks/>
              </p:cNvSpPr>
              <p:nvPr/>
            </p:nvSpPr>
            <p:spPr bwMode="auto">
              <a:xfrm>
                <a:off x="2633" y="1105"/>
                <a:ext cx="10" cy="62"/>
              </a:xfrm>
              <a:custGeom>
                <a:avLst/>
                <a:gdLst>
                  <a:gd name="T0" fmla="*/ 13 w 22"/>
                  <a:gd name="T1" fmla="*/ 125 h 125"/>
                  <a:gd name="T2" fmla="*/ 10 w 22"/>
                  <a:gd name="T3" fmla="*/ 117 h 125"/>
                  <a:gd name="T4" fmla="*/ 5 w 22"/>
                  <a:gd name="T5" fmla="*/ 109 h 125"/>
                  <a:gd name="T6" fmla="*/ 3 w 22"/>
                  <a:gd name="T7" fmla="*/ 102 h 125"/>
                  <a:gd name="T8" fmla="*/ 2 w 22"/>
                  <a:gd name="T9" fmla="*/ 94 h 125"/>
                  <a:gd name="T10" fmla="*/ 0 w 22"/>
                  <a:gd name="T11" fmla="*/ 77 h 125"/>
                  <a:gd name="T12" fmla="*/ 2 w 22"/>
                  <a:gd name="T13" fmla="*/ 62 h 125"/>
                  <a:gd name="T14" fmla="*/ 5 w 22"/>
                  <a:gd name="T15" fmla="*/ 46 h 125"/>
                  <a:gd name="T16" fmla="*/ 8 w 22"/>
                  <a:gd name="T17" fmla="*/ 31 h 125"/>
                  <a:gd name="T18" fmla="*/ 16 w 22"/>
                  <a:gd name="T19" fmla="*/ 0 h 125"/>
                  <a:gd name="T20" fmla="*/ 22 w 22"/>
                  <a:gd name="T21" fmla="*/ 3 h 125"/>
                  <a:gd name="T22" fmla="*/ 14 w 22"/>
                  <a:gd name="T23" fmla="*/ 34 h 125"/>
                  <a:gd name="T24" fmla="*/ 11 w 22"/>
                  <a:gd name="T25" fmla="*/ 48 h 125"/>
                  <a:gd name="T26" fmla="*/ 8 w 22"/>
                  <a:gd name="T27" fmla="*/ 63 h 125"/>
                  <a:gd name="T28" fmla="*/ 6 w 22"/>
                  <a:gd name="T29" fmla="*/ 77 h 125"/>
                  <a:gd name="T30" fmla="*/ 8 w 22"/>
                  <a:gd name="T31" fmla="*/ 93 h 125"/>
                  <a:gd name="T32" fmla="*/ 10 w 22"/>
                  <a:gd name="T33" fmla="*/ 99 h 125"/>
                  <a:gd name="T34" fmla="*/ 11 w 22"/>
                  <a:gd name="T35" fmla="*/ 106 h 125"/>
                  <a:gd name="T36" fmla="*/ 16 w 22"/>
                  <a:gd name="T37" fmla="*/ 114 h 125"/>
                  <a:gd name="T38" fmla="*/ 19 w 22"/>
                  <a:gd name="T39" fmla="*/ 122 h 125"/>
                  <a:gd name="T40" fmla="*/ 13 w 22"/>
                  <a:gd name="T4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25">
                    <a:moveTo>
                      <a:pt x="13" y="125"/>
                    </a:moveTo>
                    <a:lnTo>
                      <a:pt x="10" y="117"/>
                    </a:lnTo>
                    <a:lnTo>
                      <a:pt x="5" y="109"/>
                    </a:lnTo>
                    <a:lnTo>
                      <a:pt x="3" y="102"/>
                    </a:lnTo>
                    <a:lnTo>
                      <a:pt x="2" y="94"/>
                    </a:lnTo>
                    <a:lnTo>
                      <a:pt x="0" y="77"/>
                    </a:lnTo>
                    <a:lnTo>
                      <a:pt x="2" y="62"/>
                    </a:lnTo>
                    <a:lnTo>
                      <a:pt x="5" y="46"/>
                    </a:lnTo>
                    <a:lnTo>
                      <a:pt x="8" y="31"/>
                    </a:lnTo>
                    <a:lnTo>
                      <a:pt x="16" y="0"/>
                    </a:lnTo>
                    <a:lnTo>
                      <a:pt x="22" y="3"/>
                    </a:lnTo>
                    <a:lnTo>
                      <a:pt x="14" y="34"/>
                    </a:lnTo>
                    <a:lnTo>
                      <a:pt x="11" y="48"/>
                    </a:lnTo>
                    <a:lnTo>
                      <a:pt x="8" y="63"/>
                    </a:lnTo>
                    <a:lnTo>
                      <a:pt x="6" y="77"/>
                    </a:lnTo>
                    <a:lnTo>
                      <a:pt x="8" y="93"/>
                    </a:lnTo>
                    <a:lnTo>
                      <a:pt x="10" y="99"/>
                    </a:lnTo>
                    <a:lnTo>
                      <a:pt x="11" y="106"/>
                    </a:lnTo>
                    <a:lnTo>
                      <a:pt x="16" y="114"/>
                    </a:lnTo>
                    <a:lnTo>
                      <a:pt x="19" y="122"/>
                    </a:lnTo>
                    <a:lnTo>
                      <a:pt x="13"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0" name="Freeform 156"/>
              <p:cNvSpPr>
                <a:spLocks/>
              </p:cNvSpPr>
              <p:nvPr/>
            </p:nvSpPr>
            <p:spPr bwMode="auto">
              <a:xfrm>
                <a:off x="2639" y="1166"/>
                <a:ext cx="3" cy="1"/>
              </a:xfrm>
              <a:custGeom>
                <a:avLst/>
                <a:gdLst>
                  <a:gd name="T0" fmla="*/ 1 w 6"/>
                  <a:gd name="T1" fmla="*/ 3 h 3"/>
                  <a:gd name="T2" fmla="*/ 0 w 6"/>
                  <a:gd name="T3" fmla="*/ 3 h 3"/>
                  <a:gd name="T4" fmla="*/ 6 w 6"/>
                  <a:gd name="T5" fmla="*/ 0 h 3"/>
                  <a:gd name="T6" fmla="*/ 1 w 6"/>
                  <a:gd name="T7" fmla="*/ 3 h 3"/>
                </a:gdLst>
                <a:ahLst/>
                <a:cxnLst>
                  <a:cxn ang="0">
                    <a:pos x="T0" y="T1"/>
                  </a:cxn>
                  <a:cxn ang="0">
                    <a:pos x="T2" y="T3"/>
                  </a:cxn>
                  <a:cxn ang="0">
                    <a:pos x="T4" y="T5"/>
                  </a:cxn>
                  <a:cxn ang="0">
                    <a:pos x="T6" y="T7"/>
                  </a:cxn>
                </a:cxnLst>
                <a:rect l="0" t="0" r="r" b="b"/>
                <a:pathLst>
                  <a:path w="6" h="3">
                    <a:moveTo>
                      <a:pt x="1" y="3"/>
                    </a:moveTo>
                    <a:lnTo>
                      <a:pt x="0" y="3"/>
                    </a:lnTo>
                    <a:lnTo>
                      <a:pt x="6"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1" name="Freeform 157"/>
              <p:cNvSpPr>
                <a:spLocks/>
              </p:cNvSpPr>
              <p:nvPr/>
            </p:nvSpPr>
            <p:spPr bwMode="auto">
              <a:xfrm>
                <a:off x="2640" y="1059"/>
                <a:ext cx="12" cy="47"/>
              </a:xfrm>
              <a:custGeom>
                <a:avLst/>
                <a:gdLst>
                  <a:gd name="T0" fmla="*/ 0 w 23"/>
                  <a:gd name="T1" fmla="*/ 93 h 96"/>
                  <a:gd name="T2" fmla="*/ 6 w 23"/>
                  <a:gd name="T3" fmla="*/ 68 h 96"/>
                  <a:gd name="T4" fmla="*/ 9 w 23"/>
                  <a:gd name="T5" fmla="*/ 45 h 96"/>
                  <a:gd name="T6" fmla="*/ 14 w 23"/>
                  <a:gd name="T7" fmla="*/ 23 h 96"/>
                  <a:gd name="T8" fmla="*/ 15 w 23"/>
                  <a:gd name="T9" fmla="*/ 0 h 96"/>
                  <a:gd name="T10" fmla="*/ 23 w 23"/>
                  <a:gd name="T11" fmla="*/ 2 h 96"/>
                  <a:gd name="T12" fmla="*/ 20 w 23"/>
                  <a:gd name="T13" fmla="*/ 23 h 96"/>
                  <a:gd name="T14" fmla="*/ 17 w 23"/>
                  <a:gd name="T15" fmla="*/ 47 h 96"/>
                  <a:gd name="T16" fmla="*/ 12 w 23"/>
                  <a:gd name="T17" fmla="*/ 70 h 96"/>
                  <a:gd name="T18" fmla="*/ 6 w 23"/>
                  <a:gd name="T19" fmla="*/ 96 h 96"/>
                  <a:gd name="T20" fmla="*/ 0 w 23"/>
                  <a:gd name="T21"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96">
                    <a:moveTo>
                      <a:pt x="0" y="93"/>
                    </a:moveTo>
                    <a:lnTo>
                      <a:pt x="6" y="68"/>
                    </a:lnTo>
                    <a:lnTo>
                      <a:pt x="9" y="45"/>
                    </a:lnTo>
                    <a:lnTo>
                      <a:pt x="14" y="23"/>
                    </a:lnTo>
                    <a:lnTo>
                      <a:pt x="15" y="0"/>
                    </a:lnTo>
                    <a:lnTo>
                      <a:pt x="23" y="2"/>
                    </a:lnTo>
                    <a:lnTo>
                      <a:pt x="20" y="23"/>
                    </a:lnTo>
                    <a:lnTo>
                      <a:pt x="17" y="47"/>
                    </a:lnTo>
                    <a:lnTo>
                      <a:pt x="12" y="70"/>
                    </a:lnTo>
                    <a:lnTo>
                      <a:pt x="6" y="96"/>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2" name="Freeform 158"/>
              <p:cNvSpPr>
                <a:spLocks/>
              </p:cNvSpPr>
              <p:nvPr/>
            </p:nvSpPr>
            <p:spPr bwMode="auto">
              <a:xfrm>
                <a:off x="2640" y="1105"/>
                <a:ext cx="3" cy="1"/>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3" name="Freeform 159"/>
              <p:cNvSpPr>
                <a:spLocks/>
              </p:cNvSpPr>
              <p:nvPr/>
            </p:nvSpPr>
            <p:spPr bwMode="auto">
              <a:xfrm>
                <a:off x="2585" y="1023"/>
                <a:ext cx="67" cy="36"/>
              </a:xfrm>
              <a:custGeom>
                <a:avLst/>
                <a:gdLst>
                  <a:gd name="T0" fmla="*/ 127 w 135"/>
                  <a:gd name="T1" fmla="*/ 73 h 73"/>
                  <a:gd name="T2" fmla="*/ 127 w 135"/>
                  <a:gd name="T3" fmla="*/ 70 h 73"/>
                  <a:gd name="T4" fmla="*/ 127 w 135"/>
                  <a:gd name="T5" fmla="*/ 68 h 73"/>
                  <a:gd name="T6" fmla="*/ 124 w 135"/>
                  <a:gd name="T7" fmla="*/ 64 h 73"/>
                  <a:gd name="T8" fmla="*/ 118 w 135"/>
                  <a:gd name="T9" fmla="*/ 57 h 73"/>
                  <a:gd name="T10" fmla="*/ 110 w 135"/>
                  <a:gd name="T11" fmla="*/ 51 h 73"/>
                  <a:gd name="T12" fmla="*/ 102 w 135"/>
                  <a:gd name="T13" fmla="*/ 45 h 73"/>
                  <a:gd name="T14" fmla="*/ 92 w 135"/>
                  <a:gd name="T15" fmla="*/ 39 h 73"/>
                  <a:gd name="T16" fmla="*/ 68 w 135"/>
                  <a:gd name="T17" fmla="*/ 28 h 73"/>
                  <a:gd name="T18" fmla="*/ 45 w 135"/>
                  <a:gd name="T19" fmla="*/ 17 h 73"/>
                  <a:gd name="T20" fmla="*/ 34 w 135"/>
                  <a:gd name="T21" fmla="*/ 14 h 73"/>
                  <a:gd name="T22" fmla="*/ 23 w 135"/>
                  <a:gd name="T23" fmla="*/ 11 h 73"/>
                  <a:gd name="T24" fmla="*/ 16 w 135"/>
                  <a:gd name="T25" fmla="*/ 8 h 73"/>
                  <a:gd name="T26" fmla="*/ 10 w 135"/>
                  <a:gd name="T27" fmla="*/ 8 h 73"/>
                  <a:gd name="T28" fmla="*/ 6 w 135"/>
                  <a:gd name="T29" fmla="*/ 8 h 73"/>
                  <a:gd name="T30" fmla="*/ 5 w 135"/>
                  <a:gd name="T31" fmla="*/ 8 h 73"/>
                  <a:gd name="T32" fmla="*/ 0 w 135"/>
                  <a:gd name="T33" fmla="*/ 3 h 73"/>
                  <a:gd name="T34" fmla="*/ 3 w 135"/>
                  <a:gd name="T35" fmla="*/ 2 h 73"/>
                  <a:gd name="T36" fmla="*/ 11 w 135"/>
                  <a:gd name="T37" fmla="*/ 0 h 73"/>
                  <a:gd name="T38" fmla="*/ 17 w 135"/>
                  <a:gd name="T39" fmla="*/ 2 h 73"/>
                  <a:gd name="T40" fmla="*/ 27 w 135"/>
                  <a:gd name="T41" fmla="*/ 3 h 73"/>
                  <a:gd name="T42" fmla="*/ 36 w 135"/>
                  <a:gd name="T43" fmla="*/ 8 h 73"/>
                  <a:gd name="T44" fmla="*/ 47 w 135"/>
                  <a:gd name="T45" fmla="*/ 11 h 73"/>
                  <a:gd name="T46" fmla="*/ 71 w 135"/>
                  <a:gd name="T47" fmla="*/ 22 h 73"/>
                  <a:gd name="T48" fmla="*/ 95 w 135"/>
                  <a:gd name="T49" fmla="*/ 34 h 73"/>
                  <a:gd name="T50" fmla="*/ 106 w 135"/>
                  <a:gd name="T51" fmla="*/ 40 h 73"/>
                  <a:gd name="T52" fmla="*/ 115 w 135"/>
                  <a:gd name="T53" fmla="*/ 47 h 73"/>
                  <a:gd name="T54" fmla="*/ 123 w 135"/>
                  <a:gd name="T55" fmla="*/ 53 h 73"/>
                  <a:gd name="T56" fmla="*/ 129 w 135"/>
                  <a:gd name="T57" fmla="*/ 59 h 73"/>
                  <a:gd name="T58" fmla="*/ 133 w 135"/>
                  <a:gd name="T59" fmla="*/ 65 h 73"/>
                  <a:gd name="T60" fmla="*/ 135 w 135"/>
                  <a:gd name="T61" fmla="*/ 68 h 73"/>
                  <a:gd name="T62" fmla="*/ 135 w 135"/>
                  <a:gd name="T63" fmla="*/ 73 h 73"/>
                  <a:gd name="T64" fmla="*/ 127 w 135"/>
                  <a:gd name="T6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73">
                    <a:moveTo>
                      <a:pt x="127" y="73"/>
                    </a:moveTo>
                    <a:lnTo>
                      <a:pt x="127" y="70"/>
                    </a:lnTo>
                    <a:lnTo>
                      <a:pt x="127" y="68"/>
                    </a:lnTo>
                    <a:lnTo>
                      <a:pt x="124" y="64"/>
                    </a:lnTo>
                    <a:lnTo>
                      <a:pt x="118" y="57"/>
                    </a:lnTo>
                    <a:lnTo>
                      <a:pt x="110" y="51"/>
                    </a:lnTo>
                    <a:lnTo>
                      <a:pt x="102" y="45"/>
                    </a:lnTo>
                    <a:lnTo>
                      <a:pt x="92" y="39"/>
                    </a:lnTo>
                    <a:lnTo>
                      <a:pt x="68" y="28"/>
                    </a:lnTo>
                    <a:lnTo>
                      <a:pt x="45" y="17"/>
                    </a:lnTo>
                    <a:lnTo>
                      <a:pt x="34" y="14"/>
                    </a:lnTo>
                    <a:lnTo>
                      <a:pt x="23" y="11"/>
                    </a:lnTo>
                    <a:lnTo>
                      <a:pt x="16" y="8"/>
                    </a:lnTo>
                    <a:lnTo>
                      <a:pt x="10" y="8"/>
                    </a:lnTo>
                    <a:lnTo>
                      <a:pt x="6" y="8"/>
                    </a:lnTo>
                    <a:lnTo>
                      <a:pt x="5" y="8"/>
                    </a:lnTo>
                    <a:lnTo>
                      <a:pt x="0" y="3"/>
                    </a:lnTo>
                    <a:lnTo>
                      <a:pt x="3" y="2"/>
                    </a:lnTo>
                    <a:lnTo>
                      <a:pt x="11" y="0"/>
                    </a:lnTo>
                    <a:lnTo>
                      <a:pt x="17" y="2"/>
                    </a:lnTo>
                    <a:lnTo>
                      <a:pt x="27" y="3"/>
                    </a:lnTo>
                    <a:lnTo>
                      <a:pt x="36" y="8"/>
                    </a:lnTo>
                    <a:lnTo>
                      <a:pt x="47" y="11"/>
                    </a:lnTo>
                    <a:lnTo>
                      <a:pt x="71" y="22"/>
                    </a:lnTo>
                    <a:lnTo>
                      <a:pt x="95" y="34"/>
                    </a:lnTo>
                    <a:lnTo>
                      <a:pt x="106" y="40"/>
                    </a:lnTo>
                    <a:lnTo>
                      <a:pt x="115" y="47"/>
                    </a:lnTo>
                    <a:lnTo>
                      <a:pt x="123" y="53"/>
                    </a:lnTo>
                    <a:lnTo>
                      <a:pt x="129" y="59"/>
                    </a:lnTo>
                    <a:lnTo>
                      <a:pt x="133" y="65"/>
                    </a:lnTo>
                    <a:lnTo>
                      <a:pt x="135" y="68"/>
                    </a:lnTo>
                    <a:lnTo>
                      <a:pt x="135" y="73"/>
                    </a:lnTo>
                    <a:lnTo>
                      <a:pt x="127"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4" name="Freeform 160"/>
              <p:cNvSpPr>
                <a:spLocks/>
              </p:cNvSpPr>
              <p:nvPr/>
            </p:nvSpPr>
            <p:spPr bwMode="auto">
              <a:xfrm>
                <a:off x="2648" y="1059"/>
                <a:ext cx="4" cy="1"/>
              </a:xfrm>
              <a:custGeom>
                <a:avLst/>
                <a:gdLst>
                  <a:gd name="T0" fmla="*/ 8 w 8"/>
                  <a:gd name="T1" fmla="*/ 2 h 2"/>
                  <a:gd name="T2" fmla="*/ 0 w 8"/>
                  <a:gd name="T3" fmla="*/ 2 h 2"/>
                  <a:gd name="T4" fmla="*/ 0 w 8"/>
                  <a:gd name="T5" fmla="*/ 0 h 2"/>
                  <a:gd name="T6" fmla="*/ 8 w 8"/>
                  <a:gd name="T7" fmla="*/ 2 h 2"/>
                </a:gdLst>
                <a:ahLst/>
                <a:cxnLst>
                  <a:cxn ang="0">
                    <a:pos x="T0" y="T1"/>
                  </a:cxn>
                  <a:cxn ang="0">
                    <a:pos x="T2" y="T3"/>
                  </a:cxn>
                  <a:cxn ang="0">
                    <a:pos x="T4" y="T5"/>
                  </a:cxn>
                  <a:cxn ang="0">
                    <a:pos x="T6" y="T7"/>
                  </a:cxn>
                </a:cxnLst>
                <a:rect l="0" t="0" r="r" b="b"/>
                <a:pathLst>
                  <a:path w="8" h="2">
                    <a:moveTo>
                      <a:pt x="8" y="2"/>
                    </a:moveTo>
                    <a:lnTo>
                      <a:pt x="0" y="2"/>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5" name="Freeform 161"/>
              <p:cNvSpPr>
                <a:spLocks/>
              </p:cNvSpPr>
              <p:nvPr/>
            </p:nvSpPr>
            <p:spPr bwMode="auto">
              <a:xfrm>
                <a:off x="2571" y="1025"/>
                <a:ext cx="17" cy="37"/>
              </a:xfrm>
              <a:custGeom>
                <a:avLst/>
                <a:gdLst>
                  <a:gd name="T0" fmla="*/ 32 w 32"/>
                  <a:gd name="T1" fmla="*/ 1 h 72"/>
                  <a:gd name="T2" fmla="*/ 19 w 32"/>
                  <a:gd name="T3" fmla="*/ 34 h 72"/>
                  <a:gd name="T4" fmla="*/ 11 w 32"/>
                  <a:gd name="T5" fmla="*/ 57 h 72"/>
                  <a:gd name="T6" fmla="*/ 8 w 32"/>
                  <a:gd name="T7" fmla="*/ 68 h 72"/>
                  <a:gd name="T8" fmla="*/ 8 w 32"/>
                  <a:gd name="T9" fmla="*/ 69 h 72"/>
                  <a:gd name="T10" fmla="*/ 6 w 32"/>
                  <a:gd name="T11" fmla="*/ 72 h 72"/>
                  <a:gd name="T12" fmla="*/ 0 w 32"/>
                  <a:gd name="T13" fmla="*/ 72 h 72"/>
                  <a:gd name="T14" fmla="*/ 0 w 32"/>
                  <a:gd name="T15" fmla="*/ 69 h 72"/>
                  <a:gd name="T16" fmla="*/ 0 w 32"/>
                  <a:gd name="T17" fmla="*/ 65 h 72"/>
                  <a:gd name="T18" fmla="*/ 3 w 32"/>
                  <a:gd name="T19" fmla="*/ 55 h 72"/>
                  <a:gd name="T20" fmla="*/ 12 w 32"/>
                  <a:gd name="T21" fmla="*/ 31 h 72"/>
                  <a:gd name="T22" fmla="*/ 26 w 32"/>
                  <a:gd name="T23" fmla="*/ 0 h 72"/>
                  <a:gd name="T24" fmla="*/ 32 w 32"/>
                  <a:gd name="T25"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2">
                    <a:moveTo>
                      <a:pt x="32" y="1"/>
                    </a:moveTo>
                    <a:lnTo>
                      <a:pt x="19" y="34"/>
                    </a:lnTo>
                    <a:lnTo>
                      <a:pt x="11" y="57"/>
                    </a:lnTo>
                    <a:lnTo>
                      <a:pt x="8" y="68"/>
                    </a:lnTo>
                    <a:lnTo>
                      <a:pt x="8" y="69"/>
                    </a:lnTo>
                    <a:lnTo>
                      <a:pt x="6" y="72"/>
                    </a:lnTo>
                    <a:lnTo>
                      <a:pt x="0" y="72"/>
                    </a:lnTo>
                    <a:lnTo>
                      <a:pt x="0" y="69"/>
                    </a:lnTo>
                    <a:lnTo>
                      <a:pt x="0" y="65"/>
                    </a:lnTo>
                    <a:lnTo>
                      <a:pt x="3" y="55"/>
                    </a:lnTo>
                    <a:lnTo>
                      <a:pt x="12" y="31"/>
                    </a:lnTo>
                    <a:lnTo>
                      <a:pt x="26" y="0"/>
                    </a:lnTo>
                    <a:lnTo>
                      <a:pt x="3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6" name="Freeform 162"/>
              <p:cNvSpPr>
                <a:spLocks/>
              </p:cNvSpPr>
              <p:nvPr/>
            </p:nvSpPr>
            <p:spPr bwMode="auto">
              <a:xfrm>
                <a:off x="2585" y="1025"/>
                <a:ext cx="3" cy="2"/>
              </a:xfrm>
              <a:custGeom>
                <a:avLst/>
                <a:gdLst>
                  <a:gd name="T0" fmla="*/ 0 w 6"/>
                  <a:gd name="T1" fmla="*/ 0 h 5"/>
                  <a:gd name="T2" fmla="*/ 0 w 6"/>
                  <a:gd name="T3" fmla="*/ 2 h 5"/>
                  <a:gd name="T4" fmla="*/ 6 w 6"/>
                  <a:gd name="T5" fmla="*/ 3 h 5"/>
                  <a:gd name="T6" fmla="*/ 5 w 6"/>
                  <a:gd name="T7" fmla="*/ 5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lnTo>
                      <a:pt x="0" y="2"/>
                    </a:lnTo>
                    <a:lnTo>
                      <a:pt x="6" y="3"/>
                    </a:ln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7" name="Freeform 163"/>
              <p:cNvSpPr>
                <a:spLocks/>
              </p:cNvSpPr>
              <p:nvPr/>
            </p:nvSpPr>
            <p:spPr bwMode="auto">
              <a:xfrm>
                <a:off x="2568" y="1028"/>
                <a:ext cx="7" cy="34"/>
              </a:xfrm>
              <a:custGeom>
                <a:avLst/>
                <a:gdLst>
                  <a:gd name="T0" fmla="*/ 6 w 12"/>
                  <a:gd name="T1" fmla="*/ 67 h 67"/>
                  <a:gd name="T2" fmla="*/ 3 w 12"/>
                  <a:gd name="T3" fmla="*/ 29 h 67"/>
                  <a:gd name="T4" fmla="*/ 1 w 12"/>
                  <a:gd name="T5" fmla="*/ 10 h 67"/>
                  <a:gd name="T6" fmla="*/ 1 w 12"/>
                  <a:gd name="T7" fmla="*/ 4 h 67"/>
                  <a:gd name="T8" fmla="*/ 0 w 12"/>
                  <a:gd name="T9" fmla="*/ 3 h 67"/>
                  <a:gd name="T10" fmla="*/ 6 w 12"/>
                  <a:gd name="T11" fmla="*/ 0 h 67"/>
                  <a:gd name="T12" fmla="*/ 7 w 12"/>
                  <a:gd name="T13" fmla="*/ 3 h 67"/>
                  <a:gd name="T14" fmla="*/ 9 w 12"/>
                  <a:gd name="T15" fmla="*/ 9 h 67"/>
                  <a:gd name="T16" fmla="*/ 11 w 12"/>
                  <a:gd name="T17" fmla="*/ 27 h 67"/>
                  <a:gd name="T18" fmla="*/ 12 w 12"/>
                  <a:gd name="T19" fmla="*/ 67 h 67"/>
                  <a:gd name="T20" fmla="*/ 6 w 12"/>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7">
                    <a:moveTo>
                      <a:pt x="6" y="67"/>
                    </a:moveTo>
                    <a:lnTo>
                      <a:pt x="3" y="29"/>
                    </a:lnTo>
                    <a:lnTo>
                      <a:pt x="1" y="10"/>
                    </a:lnTo>
                    <a:lnTo>
                      <a:pt x="1" y="4"/>
                    </a:lnTo>
                    <a:lnTo>
                      <a:pt x="0" y="3"/>
                    </a:lnTo>
                    <a:lnTo>
                      <a:pt x="6" y="0"/>
                    </a:lnTo>
                    <a:lnTo>
                      <a:pt x="7" y="3"/>
                    </a:lnTo>
                    <a:lnTo>
                      <a:pt x="9" y="9"/>
                    </a:lnTo>
                    <a:lnTo>
                      <a:pt x="11" y="27"/>
                    </a:lnTo>
                    <a:lnTo>
                      <a:pt x="12"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8" name="Freeform 164"/>
              <p:cNvSpPr>
                <a:spLocks/>
              </p:cNvSpPr>
              <p:nvPr/>
            </p:nvSpPr>
            <p:spPr bwMode="auto">
              <a:xfrm>
                <a:off x="2571" y="1062"/>
                <a:ext cx="4" cy="1"/>
              </a:xfrm>
              <a:custGeom>
                <a:avLst/>
                <a:gdLst>
                  <a:gd name="T0" fmla="*/ 6 w 6"/>
                  <a:gd name="T1" fmla="*/ 0 w 6"/>
                  <a:gd name="T2" fmla="*/ 6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6"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89" name="Freeform 165"/>
              <p:cNvSpPr>
                <a:spLocks/>
              </p:cNvSpPr>
              <p:nvPr/>
            </p:nvSpPr>
            <p:spPr bwMode="auto">
              <a:xfrm>
                <a:off x="2505" y="1025"/>
                <a:ext cx="66" cy="12"/>
              </a:xfrm>
              <a:custGeom>
                <a:avLst/>
                <a:gdLst>
                  <a:gd name="T0" fmla="*/ 128 w 131"/>
                  <a:gd name="T1" fmla="*/ 9 h 23"/>
                  <a:gd name="T2" fmla="*/ 124 w 131"/>
                  <a:gd name="T3" fmla="*/ 8 h 23"/>
                  <a:gd name="T4" fmla="*/ 116 w 131"/>
                  <a:gd name="T5" fmla="*/ 6 h 23"/>
                  <a:gd name="T6" fmla="*/ 108 w 131"/>
                  <a:gd name="T7" fmla="*/ 6 h 23"/>
                  <a:gd name="T8" fmla="*/ 99 w 131"/>
                  <a:gd name="T9" fmla="*/ 6 h 23"/>
                  <a:gd name="T10" fmla="*/ 79 w 131"/>
                  <a:gd name="T11" fmla="*/ 8 h 23"/>
                  <a:gd name="T12" fmla="*/ 59 w 131"/>
                  <a:gd name="T13" fmla="*/ 11 h 23"/>
                  <a:gd name="T14" fmla="*/ 39 w 131"/>
                  <a:gd name="T15" fmla="*/ 14 h 23"/>
                  <a:gd name="T16" fmla="*/ 22 w 131"/>
                  <a:gd name="T17" fmla="*/ 18 h 23"/>
                  <a:gd name="T18" fmla="*/ 9 w 131"/>
                  <a:gd name="T19" fmla="*/ 22 h 23"/>
                  <a:gd name="T20" fmla="*/ 3 w 131"/>
                  <a:gd name="T21" fmla="*/ 23 h 23"/>
                  <a:gd name="T22" fmla="*/ 0 w 131"/>
                  <a:gd name="T23" fmla="*/ 17 h 23"/>
                  <a:gd name="T24" fmla="*/ 8 w 131"/>
                  <a:gd name="T25" fmla="*/ 15 h 23"/>
                  <a:gd name="T26" fmla="*/ 20 w 131"/>
                  <a:gd name="T27" fmla="*/ 11 h 23"/>
                  <a:gd name="T28" fmla="*/ 37 w 131"/>
                  <a:gd name="T29" fmla="*/ 8 h 23"/>
                  <a:gd name="T30" fmla="*/ 57 w 131"/>
                  <a:gd name="T31" fmla="*/ 5 h 23"/>
                  <a:gd name="T32" fmla="*/ 77 w 131"/>
                  <a:gd name="T33" fmla="*/ 1 h 23"/>
                  <a:gd name="T34" fmla="*/ 97 w 131"/>
                  <a:gd name="T35" fmla="*/ 0 h 23"/>
                  <a:gd name="T36" fmla="*/ 108 w 131"/>
                  <a:gd name="T37" fmla="*/ 0 h 23"/>
                  <a:gd name="T38" fmla="*/ 116 w 131"/>
                  <a:gd name="T39" fmla="*/ 0 h 23"/>
                  <a:gd name="T40" fmla="*/ 125 w 131"/>
                  <a:gd name="T41" fmla="*/ 1 h 23"/>
                  <a:gd name="T42" fmla="*/ 131 w 131"/>
                  <a:gd name="T43" fmla="*/ 3 h 23"/>
                  <a:gd name="T44" fmla="*/ 128 w 131"/>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3">
                    <a:moveTo>
                      <a:pt x="128" y="9"/>
                    </a:moveTo>
                    <a:lnTo>
                      <a:pt x="124" y="8"/>
                    </a:lnTo>
                    <a:lnTo>
                      <a:pt x="116" y="6"/>
                    </a:lnTo>
                    <a:lnTo>
                      <a:pt x="108" y="6"/>
                    </a:lnTo>
                    <a:lnTo>
                      <a:pt x="99" y="6"/>
                    </a:lnTo>
                    <a:lnTo>
                      <a:pt x="79" y="8"/>
                    </a:lnTo>
                    <a:lnTo>
                      <a:pt x="59" y="11"/>
                    </a:lnTo>
                    <a:lnTo>
                      <a:pt x="39" y="14"/>
                    </a:lnTo>
                    <a:lnTo>
                      <a:pt x="22" y="18"/>
                    </a:lnTo>
                    <a:lnTo>
                      <a:pt x="9" y="22"/>
                    </a:lnTo>
                    <a:lnTo>
                      <a:pt x="3" y="23"/>
                    </a:lnTo>
                    <a:lnTo>
                      <a:pt x="0" y="17"/>
                    </a:lnTo>
                    <a:lnTo>
                      <a:pt x="8" y="15"/>
                    </a:lnTo>
                    <a:lnTo>
                      <a:pt x="20" y="11"/>
                    </a:lnTo>
                    <a:lnTo>
                      <a:pt x="37" y="8"/>
                    </a:lnTo>
                    <a:lnTo>
                      <a:pt x="57" y="5"/>
                    </a:lnTo>
                    <a:lnTo>
                      <a:pt x="77" y="1"/>
                    </a:lnTo>
                    <a:lnTo>
                      <a:pt x="97" y="0"/>
                    </a:lnTo>
                    <a:lnTo>
                      <a:pt x="108" y="0"/>
                    </a:lnTo>
                    <a:lnTo>
                      <a:pt x="116" y="0"/>
                    </a:lnTo>
                    <a:lnTo>
                      <a:pt x="125" y="1"/>
                    </a:lnTo>
                    <a:lnTo>
                      <a:pt x="131" y="3"/>
                    </a:lnTo>
                    <a:lnTo>
                      <a:pt x="12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0" name="Freeform 166"/>
              <p:cNvSpPr>
                <a:spLocks/>
              </p:cNvSpPr>
              <p:nvPr/>
            </p:nvSpPr>
            <p:spPr bwMode="auto">
              <a:xfrm>
                <a:off x="2568" y="1027"/>
                <a:ext cx="3" cy="3"/>
              </a:xfrm>
              <a:custGeom>
                <a:avLst/>
                <a:gdLst>
                  <a:gd name="T0" fmla="*/ 6 w 6"/>
                  <a:gd name="T1" fmla="*/ 2 h 6"/>
                  <a:gd name="T2" fmla="*/ 6 w 6"/>
                  <a:gd name="T3" fmla="*/ 0 h 6"/>
                  <a:gd name="T4" fmla="*/ 4 w 6"/>
                  <a:gd name="T5" fmla="*/ 0 h 6"/>
                  <a:gd name="T6" fmla="*/ 1 w 6"/>
                  <a:gd name="T7" fmla="*/ 6 h 6"/>
                  <a:gd name="T8" fmla="*/ 0 w 6"/>
                  <a:gd name="T9" fmla="*/ 5 h 6"/>
                  <a:gd name="T10" fmla="*/ 6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6" y="2"/>
                    </a:moveTo>
                    <a:lnTo>
                      <a:pt x="6" y="0"/>
                    </a:lnTo>
                    <a:lnTo>
                      <a:pt x="4" y="0"/>
                    </a:lnTo>
                    <a:lnTo>
                      <a:pt x="1" y="6"/>
                    </a:lnTo>
                    <a:lnTo>
                      <a:pt x="0" y="5"/>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1" name="Freeform 167"/>
              <p:cNvSpPr>
                <a:spLocks/>
              </p:cNvSpPr>
              <p:nvPr/>
            </p:nvSpPr>
            <p:spPr bwMode="auto">
              <a:xfrm>
                <a:off x="2476" y="1035"/>
                <a:ext cx="31" cy="90"/>
              </a:xfrm>
              <a:custGeom>
                <a:avLst/>
                <a:gdLst>
                  <a:gd name="T0" fmla="*/ 61 w 61"/>
                  <a:gd name="T1" fmla="*/ 2 h 179"/>
                  <a:gd name="T2" fmla="*/ 61 w 61"/>
                  <a:gd name="T3" fmla="*/ 5 h 179"/>
                  <a:gd name="T4" fmla="*/ 60 w 61"/>
                  <a:gd name="T5" fmla="*/ 11 h 179"/>
                  <a:gd name="T6" fmla="*/ 58 w 61"/>
                  <a:gd name="T7" fmla="*/ 32 h 179"/>
                  <a:gd name="T8" fmla="*/ 57 w 61"/>
                  <a:gd name="T9" fmla="*/ 62 h 179"/>
                  <a:gd name="T10" fmla="*/ 55 w 61"/>
                  <a:gd name="T11" fmla="*/ 79 h 179"/>
                  <a:gd name="T12" fmla="*/ 54 w 61"/>
                  <a:gd name="T13" fmla="*/ 96 h 179"/>
                  <a:gd name="T14" fmla="*/ 51 w 61"/>
                  <a:gd name="T15" fmla="*/ 113 h 179"/>
                  <a:gd name="T16" fmla="*/ 46 w 61"/>
                  <a:gd name="T17" fmla="*/ 128 h 179"/>
                  <a:gd name="T18" fmla="*/ 43 w 61"/>
                  <a:gd name="T19" fmla="*/ 144 h 179"/>
                  <a:gd name="T20" fmla="*/ 37 w 61"/>
                  <a:gd name="T21" fmla="*/ 156 h 179"/>
                  <a:gd name="T22" fmla="*/ 34 w 61"/>
                  <a:gd name="T23" fmla="*/ 162 h 179"/>
                  <a:gd name="T24" fmla="*/ 31 w 61"/>
                  <a:gd name="T25" fmla="*/ 167 h 179"/>
                  <a:gd name="T26" fmla="*/ 26 w 61"/>
                  <a:gd name="T27" fmla="*/ 171 h 179"/>
                  <a:gd name="T28" fmla="*/ 21 w 61"/>
                  <a:gd name="T29" fmla="*/ 174 h 179"/>
                  <a:gd name="T30" fmla="*/ 17 w 61"/>
                  <a:gd name="T31" fmla="*/ 177 h 179"/>
                  <a:gd name="T32" fmla="*/ 10 w 61"/>
                  <a:gd name="T33" fmla="*/ 179 h 179"/>
                  <a:gd name="T34" fmla="*/ 6 w 61"/>
                  <a:gd name="T35" fmla="*/ 179 h 179"/>
                  <a:gd name="T36" fmla="*/ 0 w 61"/>
                  <a:gd name="T37" fmla="*/ 179 h 179"/>
                  <a:gd name="T38" fmla="*/ 0 w 61"/>
                  <a:gd name="T39" fmla="*/ 171 h 179"/>
                  <a:gd name="T40" fmla="*/ 6 w 61"/>
                  <a:gd name="T41" fmla="*/ 173 h 179"/>
                  <a:gd name="T42" fmla="*/ 9 w 61"/>
                  <a:gd name="T43" fmla="*/ 173 h 179"/>
                  <a:gd name="T44" fmla="*/ 14 w 61"/>
                  <a:gd name="T45" fmla="*/ 171 h 179"/>
                  <a:gd name="T46" fmla="*/ 18 w 61"/>
                  <a:gd name="T47" fmla="*/ 170 h 179"/>
                  <a:gd name="T48" fmla="*/ 21 w 61"/>
                  <a:gd name="T49" fmla="*/ 167 h 179"/>
                  <a:gd name="T50" fmla="*/ 24 w 61"/>
                  <a:gd name="T51" fmla="*/ 162 h 179"/>
                  <a:gd name="T52" fmla="*/ 27 w 61"/>
                  <a:gd name="T53" fmla="*/ 157 h 179"/>
                  <a:gd name="T54" fmla="*/ 31 w 61"/>
                  <a:gd name="T55" fmla="*/ 153 h 179"/>
                  <a:gd name="T56" fmla="*/ 35 w 61"/>
                  <a:gd name="T57" fmla="*/ 140 h 179"/>
                  <a:gd name="T58" fmla="*/ 40 w 61"/>
                  <a:gd name="T59" fmla="*/ 127 h 179"/>
                  <a:gd name="T60" fmla="*/ 43 w 61"/>
                  <a:gd name="T61" fmla="*/ 111 h 179"/>
                  <a:gd name="T62" fmla="*/ 46 w 61"/>
                  <a:gd name="T63" fmla="*/ 94 h 179"/>
                  <a:gd name="T64" fmla="*/ 49 w 61"/>
                  <a:gd name="T65" fmla="*/ 79 h 179"/>
                  <a:gd name="T66" fmla="*/ 51 w 61"/>
                  <a:gd name="T67" fmla="*/ 62 h 179"/>
                  <a:gd name="T68" fmla="*/ 52 w 61"/>
                  <a:gd name="T69" fmla="*/ 32 h 179"/>
                  <a:gd name="T70" fmla="*/ 54 w 61"/>
                  <a:gd name="T71" fmla="*/ 9 h 179"/>
                  <a:gd name="T72" fmla="*/ 54 w 61"/>
                  <a:gd name="T73" fmla="*/ 3 h 179"/>
                  <a:gd name="T74" fmla="*/ 55 w 61"/>
                  <a:gd name="T75" fmla="*/ 0 h 179"/>
                  <a:gd name="T76" fmla="*/ 61 w 61"/>
                  <a:gd name="T77"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79">
                    <a:moveTo>
                      <a:pt x="61" y="2"/>
                    </a:moveTo>
                    <a:lnTo>
                      <a:pt x="61" y="5"/>
                    </a:lnTo>
                    <a:lnTo>
                      <a:pt x="60" y="11"/>
                    </a:lnTo>
                    <a:lnTo>
                      <a:pt x="58" y="32"/>
                    </a:lnTo>
                    <a:lnTo>
                      <a:pt x="57" y="62"/>
                    </a:lnTo>
                    <a:lnTo>
                      <a:pt x="55" y="79"/>
                    </a:lnTo>
                    <a:lnTo>
                      <a:pt x="54" y="96"/>
                    </a:lnTo>
                    <a:lnTo>
                      <a:pt x="51" y="113"/>
                    </a:lnTo>
                    <a:lnTo>
                      <a:pt x="46" y="128"/>
                    </a:lnTo>
                    <a:lnTo>
                      <a:pt x="43" y="144"/>
                    </a:lnTo>
                    <a:lnTo>
                      <a:pt x="37" y="156"/>
                    </a:lnTo>
                    <a:lnTo>
                      <a:pt x="34" y="162"/>
                    </a:lnTo>
                    <a:lnTo>
                      <a:pt x="31" y="167"/>
                    </a:lnTo>
                    <a:lnTo>
                      <a:pt x="26" y="171"/>
                    </a:lnTo>
                    <a:lnTo>
                      <a:pt x="21" y="174"/>
                    </a:lnTo>
                    <a:lnTo>
                      <a:pt x="17" y="177"/>
                    </a:lnTo>
                    <a:lnTo>
                      <a:pt x="10" y="179"/>
                    </a:lnTo>
                    <a:lnTo>
                      <a:pt x="6" y="179"/>
                    </a:lnTo>
                    <a:lnTo>
                      <a:pt x="0" y="179"/>
                    </a:lnTo>
                    <a:lnTo>
                      <a:pt x="0" y="171"/>
                    </a:lnTo>
                    <a:lnTo>
                      <a:pt x="6" y="173"/>
                    </a:lnTo>
                    <a:lnTo>
                      <a:pt x="9" y="173"/>
                    </a:lnTo>
                    <a:lnTo>
                      <a:pt x="14" y="171"/>
                    </a:lnTo>
                    <a:lnTo>
                      <a:pt x="18" y="170"/>
                    </a:lnTo>
                    <a:lnTo>
                      <a:pt x="21" y="167"/>
                    </a:lnTo>
                    <a:lnTo>
                      <a:pt x="24" y="162"/>
                    </a:lnTo>
                    <a:lnTo>
                      <a:pt x="27" y="157"/>
                    </a:lnTo>
                    <a:lnTo>
                      <a:pt x="31" y="153"/>
                    </a:lnTo>
                    <a:lnTo>
                      <a:pt x="35" y="140"/>
                    </a:lnTo>
                    <a:lnTo>
                      <a:pt x="40" y="127"/>
                    </a:lnTo>
                    <a:lnTo>
                      <a:pt x="43" y="111"/>
                    </a:lnTo>
                    <a:lnTo>
                      <a:pt x="46" y="94"/>
                    </a:lnTo>
                    <a:lnTo>
                      <a:pt x="49" y="79"/>
                    </a:lnTo>
                    <a:lnTo>
                      <a:pt x="51" y="62"/>
                    </a:lnTo>
                    <a:lnTo>
                      <a:pt x="52" y="32"/>
                    </a:lnTo>
                    <a:lnTo>
                      <a:pt x="54" y="9"/>
                    </a:lnTo>
                    <a:lnTo>
                      <a:pt x="54" y="3"/>
                    </a:lnTo>
                    <a:lnTo>
                      <a:pt x="55" y="0"/>
                    </a:lnTo>
                    <a:lnTo>
                      <a:pt x="6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2" name="Freeform 168"/>
              <p:cNvSpPr>
                <a:spLocks/>
              </p:cNvSpPr>
              <p:nvPr/>
            </p:nvSpPr>
            <p:spPr bwMode="auto">
              <a:xfrm>
                <a:off x="2504" y="1034"/>
                <a:ext cx="3" cy="3"/>
              </a:xfrm>
              <a:custGeom>
                <a:avLst/>
                <a:gdLst>
                  <a:gd name="T0" fmla="*/ 2 w 6"/>
                  <a:gd name="T1" fmla="*/ 0 h 6"/>
                  <a:gd name="T2" fmla="*/ 0 w 6"/>
                  <a:gd name="T3" fmla="*/ 1 h 6"/>
                  <a:gd name="T4" fmla="*/ 0 w 6"/>
                  <a:gd name="T5" fmla="*/ 3 h 6"/>
                  <a:gd name="T6" fmla="*/ 6 w 6"/>
                  <a:gd name="T7" fmla="*/ 5 h 6"/>
                  <a:gd name="T8" fmla="*/ 5 w 6"/>
                  <a:gd name="T9" fmla="*/ 6 h 6"/>
                  <a:gd name="T10" fmla="*/ 2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2" y="0"/>
                    </a:moveTo>
                    <a:lnTo>
                      <a:pt x="0" y="1"/>
                    </a:lnTo>
                    <a:lnTo>
                      <a:pt x="0" y="3"/>
                    </a:lnTo>
                    <a:lnTo>
                      <a:pt x="6" y="5"/>
                    </a:lnTo>
                    <a:lnTo>
                      <a:pt x="5"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3" name="Freeform 169"/>
              <p:cNvSpPr>
                <a:spLocks/>
              </p:cNvSpPr>
              <p:nvPr/>
            </p:nvSpPr>
            <p:spPr bwMode="auto">
              <a:xfrm>
                <a:off x="2371" y="1121"/>
                <a:ext cx="105" cy="26"/>
              </a:xfrm>
              <a:custGeom>
                <a:avLst/>
                <a:gdLst>
                  <a:gd name="T0" fmla="*/ 211 w 211"/>
                  <a:gd name="T1" fmla="*/ 8 h 51"/>
                  <a:gd name="T2" fmla="*/ 204 w 211"/>
                  <a:gd name="T3" fmla="*/ 6 h 51"/>
                  <a:gd name="T4" fmla="*/ 197 w 211"/>
                  <a:gd name="T5" fmla="*/ 6 h 51"/>
                  <a:gd name="T6" fmla="*/ 187 w 211"/>
                  <a:gd name="T7" fmla="*/ 6 h 51"/>
                  <a:gd name="T8" fmla="*/ 177 w 211"/>
                  <a:gd name="T9" fmla="*/ 8 h 51"/>
                  <a:gd name="T10" fmla="*/ 150 w 211"/>
                  <a:gd name="T11" fmla="*/ 13 h 51"/>
                  <a:gd name="T12" fmla="*/ 121 w 211"/>
                  <a:gd name="T13" fmla="*/ 17 h 51"/>
                  <a:gd name="T14" fmla="*/ 90 w 211"/>
                  <a:gd name="T15" fmla="*/ 25 h 51"/>
                  <a:gd name="T16" fmla="*/ 60 w 211"/>
                  <a:gd name="T17" fmla="*/ 34 h 51"/>
                  <a:gd name="T18" fmla="*/ 29 w 211"/>
                  <a:gd name="T19" fmla="*/ 42 h 51"/>
                  <a:gd name="T20" fmla="*/ 3 w 211"/>
                  <a:gd name="T21" fmla="*/ 51 h 51"/>
                  <a:gd name="T22" fmla="*/ 0 w 211"/>
                  <a:gd name="T23" fmla="*/ 45 h 51"/>
                  <a:gd name="T24" fmla="*/ 28 w 211"/>
                  <a:gd name="T25" fmla="*/ 36 h 51"/>
                  <a:gd name="T26" fmla="*/ 57 w 211"/>
                  <a:gd name="T27" fmla="*/ 27 h 51"/>
                  <a:gd name="T28" fmla="*/ 88 w 211"/>
                  <a:gd name="T29" fmla="*/ 19 h 51"/>
                  <a:gd name="T30" fmla="*/ 119 w 211"/>
                  <a:gd name="T31" fmla="*/ 11 h 51"/>
                  <a:gd name="T32" fmla="*/ 149 w 211"/>
                  <a:gd name="T33" fmla="*/ 5 h 51"/>
                  <a:gd name="T34" fmla="*/ 175 w 211"/>
                  <a:gd name="T35" fmla="*/ 2 h 51"/>
                  <a:gd name="T36" fmla="*/ 186 w 211"/>
                  <a:gd name="T37" fmla="*/ 0 h 51"/>
                  <a:gd name="T38" fmla="*/ 197 w 211"/>
                  <a:gd name="T39" fmla="*/ 0 h 51"/>
                  <a:gd name="T40" fmla="*/ 204 w 211"/>
                  <a:gd name="T41" fmla="*/ 0 h 51"/>
                  <a:gd name="T42" fmla="*/ 211 w 211"/>
                  <a:gd name="T43" fmla="*/ 0 h 51"/>
                  <a:gd name="T44" fmla="*/ 211 w 211"/>
                  <a:gd name="T45" fmla="*/ 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51">
                    <a:moveTo>
                      <a:pt x="211" y="8"/>
                    </a:moveTo>
                    <a:lnTo>
                      <a:pt x="204" y="6"/>
                    </a:lnTo>
                    <a:lnTo>
                      <a:pt x="197" y="6"/>
                    </a:lnTo>
                    <a:lnTo>
                      <a:pt x="187" y="6"/>
                    </a:lnTo>
                    <a:lnTo>
                      <a:pt x="177" y="8"/>
                    </a:lnTo>
                    <a:lnTo>
                      <a:pt x="150" y="13"/>
                    </a:lnTo>
                    <a:lnTo>
                      <a:pt x="121" y="17"/>
                    </a:lnTo>
                    <a:lnTo>
                      <a:pt x="90" y="25"/>
                    </a:lnTo>
                    <a:lnTo>
                      <a:pt x="60" y="34"/>
                    </a:lnTo>
                    <a:lnTo>
                      <a:pt x="29" y="42"/>
                    </a:lnTo>
                    <a:lnTo>
                      <a:pt x="3" y="51"/>
                    </a:lnTo>
                    <a:lnTo>
                      <a:pt x="0" y="45"/>
                    </a:lnTo>
                    <a:lnTo>
                      <a:pt x="28" y="36"/>
                    </a:lnTo>
                    <a:lnTo>
                      <a:pt x="57" y="27"/>
                    </a:lnTo>
                    <a:lnTo>
                      <a:pt x="88" y="19"/>
                    </a:lnTo>
                    <a:lnTo>
                      <a:pt x="119" y="11"/>
                    </a:lnTo>
                    <a:lnTo>
                      <a:pt x="149" y="5"/>
                    </a:lnTo>
                    <a:lnTo>
                      <a:pt x="175" y="2"/>
                    </a:lnTo>
                    <a:lnTo>
                      <a:pt x="186" y="0"/>
                    </a:lnTo>
                    <a:lnTo>
                      <a:pt x="197" y="0"/>
                    </a:lnTo>
                    <a:lnTo>
                      <a:pt x="204" y="0"/>
                    </a:lnTo>
                    <a:lnTo>
                      <a:pt x="211" y="0"/>
                    </a:lnTo>
                    <a:lnTo>
                      <a:pt x="2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4" name="Freeform 170"/>
              <p:cNvSpPr>
                <a:spLocks/>
              </p:cNvSpPr>
              <p:nvPr/>
            </p:nvSpPr>
            <p:spPr bwMode="auto">
              <a:xfrm>
                <a:off x="2476" y="1121"/>
                <a:ext cx="1" cy="4"/>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5" name="Freeform 171"/>
              <p:cNvSpPr>
                <a:spLocks/>
              </p:cNvSpPr>
              <p:nvPr/>
            </p:nvSpPr>
            <p:spPr bwMode="auto">
              <a:xfrm>
                <a:off x="2312" y="1074"/>
                <a:ext cx="60" cy="74"/>
              </a:xfrm>
              <a:custGeom>
                <a:avLst/>
                <a:gdLst>
                  <a:gd name="T0" fmla="*/ 120 w 120"/>
                  <a:gd name="T1" fmla="*/ 145 h 148"/>
                  <a:gd name="T2" fmla="*/ 110 w 120"/>
                  <a:gd name="T3" fmla="*/ 148 h 148"/>
                  <a:gd name="T4" fmla="*/ 104 w 120"/>
                  <a:gd name="T5" fmla="*/ 148 h 148"/>
                  <a:gd name="T6" fmla="*/ 100 w 120"/>
                  <a:gd name="T7" fmla="*/ 147 h 148"/>
                  <a:gd name="T8" fmla="*/ 95 w 120"/>
                  <a:gd name="T9" fmla="*/ 145 h 148"/>
                  <a:gd name="T10" fmla="*/ 90 w 120"/>
                  <a:gd name="T11" fmla="*/ 144 h 148"/>
                  <a:gd name="T12" fmla="*/ 81 w 120"/>
                  <a:gd name="T13" fmla="*/ 138 h 148"/>
                  <a:gd name="T14" fmla="*/ 75 w 120"/>
                  <a:gd name="T15" fmla="*/ 130 h 148"/>
                  <a:gd name="T16" fmla="*/ 67 w 120"/>
                  <a:gd name="T17" fmla="*/ 121 h 148"/>
                  <a:gd name="T18" fmla="*/ 61 w 120"/>
                  <a:gd name="T19" fmla="*/ 110 h 148"/>
                  <a:gd name="T20" fmla="*/ 55 w 120"/>
                  <a:gd name="T21" fmla="*/ 97 h 148"/>
                  <a:gd name="T22" fmla="*/ 44 w 120"/>
                  <a:gd name="T23" fmla="*/ 73 h 148"/>
                  <a:gd name="T24" fmla="*/ 31 w 120"/>
                  <a:gd name="T25" fmla="*/ 46 h 148"/>
                  <a:gd name="T26" fmla="*/ 24 w 120"/>
                  <a:gd name="T27" fmla="*/ 36 h 148"/>
                  <a:gd name="T28" fmla="*/ 17 w 120"/>
                  <a:gd name="T29" fmla="*/ 25 h 148"/>
                  <a:gd name="T30" fmla="*/ 8 w 120"/>
                  <a:gd name="T31" fmla="*/ 14 h 148"/>
                  <a:gd name="T32" fmla="*/ 5 w 120"/>
                  <a:gd name="T33" fmla="*/ 9 h 148"/>
                  <a:gd name="T34" fmla="*/ 0 w 120"/>
                  <a:gd name="T35" fmla="*/ 6 h 148"/>
                  <a:gd name="T36" fmla="*/ 5 w 120"/>
                  <a:gd name="T37" fmla="*/ 0 h 148"/>
                  <a:gd name="T38" fmla="*/ 10 w 120"/>
                  <a:gd name="T39" fmla="*/ 5 h 148"/>
                  <a:gd name="T40" fmla="*/ 14 w 120"/>
                  <a:gd name="T41" fmla="*/ 9 h 148"/>
                  <a:gd name="T42" fmla="*/ 22 w 120"/>
                  <a:gd name="T43" fmla="*/ 20 h 148"/>
                  <a:gd name="T44" fmla="*/ 30 w 120"/>
                  <a:gd name="T45" fmla="*/ 31 h 148"/>
                  <a:gd name="T46" fmla="*/ 38 w 120"/>
                  <a:gd name="T47" fmla="*/ 43 h 148"/>
                  <a:gd name="T48" fmla="*/ 50 w 120"/>
                  <a:gd name="T49" fmla="*/ 70 h 148"/>
                  <a:gd name="T50" fmla="*/ 61 w 120"/>
                  <a:gd name="T51" fmla="*/ 94 h 148"/>
                  <a:gd name="T52" fmla="*/ 67 w 120"/>
                  <a:gd name="T53" fmla="*/ 107 h 148"/>
                  <a:gd name="T54" fmla="*/ 73 w 120"/>
                  <a:gd name="T55" fmla="*/ 116 h 148"/>
                  <a:gd name="T56" fmla="*/ 79 w 120"/>
                  <a:gd name="T57" fmla="*/ 125 h 148"/>
                  <a:gd name="T58" fmla="*/ 86 w 120"/>
                  <a:gd name="T59" fmla="*/ 133 h 148"/>
                  <a:gd name="T60" fmla="*/ 93 w 120"/>
                  <a:gd name="T61" fmla="*/ 138 h 148"/>
                  <a:gd name="T62" fmla="*/ 96 w 120"/>
                  <a:gd name="T63" fmla="*/ 139 h 148"/>
                  <a:gd name="T64" fmla="*/ 101 w 120"/>
                  <a:gd name="T65" fmla="*/ 141 h 148"/>
                  <a:gd name="T66" fmla="*/ 104 w 120"/>
                  <a:gd name="T67" fmla="*/ 142 h 148"/>
                  <a:gd name="T68" fmla="*/ 109 w 120"/>
                  <a:gd name="T69" fmla="*/ 142 h 148"/>
                  <a:gd name="T70" fmla="*/ 118 w 120"/>
                  <a:gd name="T71" fmla="*/ 139 h 148"/>
                  <a:gd name="T72" fmla="*/ 120 w 120"/>
                  <a:gd name="T7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148">
                    <a:moveTo>
                      <a:pt x="120" y="145"/>
                    </a:moveTo>
                    <a:lnTo>
                      <a:pt x="110" y="148"/>
                    </a:lnTo>
                    <a:lnTo>
                      <a:pt x="104" y="148"/>
                    </a:lnTo>
                    <a:lnTo>
                      <a:pt x="100" y="147"/>
                    </a:lnTo>
                    <a:lnTo>
                      <a:pt x="95" y="145"/>
                    </a:lnTo>
                    <a:lnTo>
                      <a:pt x="90" y="144"/>
                    </a:lnTo>
                    <a:lnTo>
                      <a:pt x="81" y="138"/>
                    </a:lnTo>
                    <a:lnTo>
                      <a:pt x="75" y="130"/>
                    </a:lnTo>
                    <a:lnTo>
                      <a:pt x="67" y="121"/>
                    </a:lnTo>
                    <a:lnTo>
                      <a:pt x="61" y="110"/>
                    </a:lnTo>
                    <a:lnTo>
                      <a:pt x="55" y="97"/>
                    </a:lnTo>
                    <a:lnTo>
                      <a:pt x="44" y="73"/>
                    </a:lnTo>
                    <a:lnTo>
                      <a:pt x="31" y="46"/>
                    </a:lnTo>
                    <a:lnTo>
                      <a:pt x="24" y="36"/>
                    </a:lnTo>
                    <a:lnTo>
                      <a:pt x="17" y="25"/>
                    </a:lnTo>
                    <a:lnTo>
                      <a:pt x="8" y="14"/>
                    </a:lnTo>
                    <a:lnTo>
                      <a:pt x="5" y="9"/>
                    </a:lnTo>
                    <a:lnTo>
                      <a:pt x="0" y="6"/>
                    </a:lnTo>
                    <a:lnTo>
                      <a:pt x="5" y="0"/>
                    </a:lnTo>
                    <a:lnTo>
                      <a:pt x="10" y="5"/>
                    </a:lnTo>
                    <a:lnTo>
                      <a:pt x="14" y="9"/>
                    </a:lnTo>
                    <a:lnTo>
                      <a:pt x="22" y="20"/>
                    </a:lnTo>
                    <a:lnTo>
                      <a:pt x="30" y="31"/>
                    </a:lnTo>
                    <a:lnTo>
                      <a:pt x="38" y="43"/>
                    </a:lnTo>
                    <a:lnTo>
                      <a:pt x="50" y="70"/>
                    </a:lnTo>
                    <a:lnTo>
                      <a:pt x="61" y="94"/>
                    </a:lnTo>
                    <a:lnTo>
                      <a:pt x="67" y="107"/>
                    </a:lnTo>
                    <a:lnTo>
                      <a:pt x="73" y="116"/>
                    </a:lnTo>
                    <a:lnTo>
                      <a:pt x="79" y="125"/>
                    </a:lnTo>
                    <a:lnTo>
                      <a:pt x="86" y="133"/>
                    </a:lnTo>
                    <a:lnTo>
                      <a:pt x="93" y="138"/>
                    </a:lnTo>
                    <a:lnTo>
                      <a:pt x="96" y="139"/>
                    </a:lnTo>
                    <a:lnTo>
                      <a:pt x="101" y="141"/>
                    </a:lnTo>
                    <a:lnTo>
                      <a:pt x="104" y="142"/>
                    </a:lnTo>
                    <a:lnTo>
                      <a:pt x="109" y="142"/>
                    </a:lnTo>
                    <a:lnTo>
                      <a:pt x="118" y="139"/>
                    </a:lnTo>
                    <a:lnTo>
                      <a:pt x="12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6" name="Freeform 172"/>
              <p:cNvSpPr>
                <a:spLocks/>
              </p:cNvSpPr>
              <p:nvPr/>
            </p:nvSpPr>
            <p:spPr bwMode="auto">
              <a:xfrm>
                <a:off x="2371" y="1144"/>
                <a:ext cx="2" cy="3"/>
              </a:xfrm>
              <a:custGeom>
                <a:avLst/>
                <a:gdLst>
                  <a:gd name="T0" fmla="*/ 3 w 3"/>
                  <a:gd name="T1" fmla="*/ 6 h 6"/>
                  <a:gd name="T2" fmla="*/ 2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2" y="6"/>
                    </a:ln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7" name="Freeform 173"/>
              <p:cNvSpPr>
                <a:spLocks/>
              </p:cNvSpPr>
              <p:nvPr/>
            </p:nvSpPr>
            <p:spPr bwMode="auto">
              <a:xfrm>
                <a:off x="2282" y="1073"/>
                <a:ext cx="32" cy="10"/>
              </a:xfrm>
              <a:custGeom>
                <a:avLst/>
                <a:gdLst>
                  <a:gd name="T0" fmla="*/ 60 w 64"/>
                  <a:gd name="T1" fmla="*/ 7 h 18"/>
                  <a:gd name="T2" fmla="*/ 60 w 64"/>
                  <a:gd name="T3" fmla="*/ 7 h 18"/>
                  <a:gd name="T4" fmla="*/ 59 w 64"/>
                  <a:gd name="T5" fmla="*/ 6 h 18"/>
                  <a:gd name="T6" fmla="*/ 51 w 64"/>
                  <a:gd name="T7" fmla="*/ 6 h 18"/>
                  <a:gd name="T8" fmla="*/ 43 w 64"/>
                  <a:gd name="T9" fmla="*/ 7 h 18"/>
                  <a:gd name="T10" fmla="*/ 34 w 64"/>
                  <a:gd name="T11" fmla="*/ 9 h 18"/>
                  <a:gd name="T12" fmla="*/ 16 w 64"/>
                  <a:gd name="T13" fmla="*/ 15 h 18"/>
                  <a:gd name="T14" fmla="*/ 3 w 64"/>
                  <a:gd name="T15" fmla="*/ 18 h 18"/>
                  <a:gd name="T16" fmla="*/ 0 w 64"/>
                  <a:gd name="T17" fmla="*/ 12 h 18"/>
                  <a:gd name="T18" fmla="*/ 12 w 64"/>
                  <a:gd name="T19" fmla="*/ 9 h 18"/>
                  <a:gd name="T20" fmla="*/ 31 w 64"/>
                  <a:gd name="T21" fmla="*/ 3 h 18"/>
                  <a:gd name="T22" fmla="*/ 42 w 64"/>
                  <a:gd name="T23" fmla="*/ 1 h 18"/>
                  <a:gd name="T24" fmla="*/ 51 w 64"/>
                  <a:gd name="T25" fmla="*/ 0 h 18"/>
                  <a:gd name="T26" fmla="*/ 59 w 64"/>
                  <a:gd name="T27" fmla="*/ 0 h 18"/>
                  <a:gd name="T28" fmla="*/ 62 w 64"/>
                  <a:gd name="T29" fmla="*/ 0 h 18"/>
                  <a:gd name="T30" fmla="*/ 64 w 64"/>
                  <a:gd name="T31" fmla="*/ 1 h 18"/>
                  <a:gd name="T32" fmla="*/ 60 w 64"/>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8">
                    <a:moveTo>
                      <a:pt x="60" y="7"/>
                    </a:moveTo>
                    <a:lnTo>
                      <a:pt x="60" y="7"/>
                    </a:lnTo>
                    <a:lnTo>
                      <a:pt x="59" y="6"/>
                    </a:lnTo>
                    <a:lnTo>
                      <a:pt x="51" y="6"/>
                    </a:lnTo>
                    <a:lnTo>
                      <a:pt x="43" y="7"/>
                    </a:lnTo>
                    <a:lnTo>
                      <a:pt x="34" y="9"/>
                    </a:lnTo>
                    <a:lnTo>
                      <a:pt x="16" y="15"/>
                    </a:lnTo>
                    <a:lnTo>
                      <a:pt x="3" y="18"/>
                    </a:lnTo>
                    <a:lnTo>
                      <a:pt x="0" y="12"/>
                    </a:lnTo>
                    <a:lnTo>
                      <a:pt x="12" y="9"/>
                    </a:lnTo>
                    <a:lnTo>
                      <a:pt x="31" y="3"/>
                    </a:lnTo>
                    <a:lnTo>
                      <a:pt x="42" y="1"/>
                    </a:lnTo>
                    <a:lnTo>
                      <a:pt x="51" y="0"/>
                    </a:lnTo>
                    <a:lnTo>
                      <a:pt x="59" y="0"/>
                    </a:lnTo>
                    <a:lnTo>
                      <a:pt x="62" y="0"/>
                    </a:lnTo>
                    <a:lnTo>
                      <a:pt x="64" y="1"/>
                    </a:lnTo>
                    <a:lnTo>
                      <a:pt x="6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8" name="Freeform 174"/>
              <p:cNvSpPr>
                <a:spLocks/>
              </p:cNvSpPr>
              <p:nvPr/>
            </p:nvSpPr>
            <p:spPr bwMode="auto">
              <a:xfrm>
                <a:off x="2312" y="1074"/>
                <a:ext cx="3" cy="3"/>
              </a:xfrm>
              <a:custGeom>
                <a:avLst/>
                <a:gdLst>
                  <a:gd name="T0" fmla="*/ 5 w 5"/>
                  <a:gd name="T1" fmla="*/ 0 h 6"/>
                  <a:gd name="T2" fmla="*/ 4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4" y="0"/>
                    </a:ln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199" name="Freeform 175"/>
              <p:cNvSpPr>
                <a:spLocks/>
              </p:cNvSpPr>
              <p:nvPr/>
            </p:nvSpPr>
            <p:spPr bwMode="auto">
              <a:xfrm>
                <a:off x="2243" y="1079"/>
                <a:ext cx="41" cy="41"/>
              </a:xfrm>
              <a:custGeom>
                <a:avLst/>
                <a:gdLst>
                  <a:gd name="T0" fmla="*/ 82 w 82"/>
                  <a:gd name="T1" fmla="*/ 6 h 80"/>
                  <a:gd name="T2" fmla="*/ 76 w 82"/>
                  <a:gd name="T3" fmla="*/ 11 h 80"/>
                  <a:gd name="T4" fmla="*/ 68 w 82"/>
                  <a:gd name="T5" fmla="*/ 14 h 80"/>
                  <a:gd name="T6" fmla="*/ 61 w 82"/>
                  <a:gd name="T7" fmla="*/ 18 h 80"/>
                  <a:gd name="T8" fmla="*/ 54 w 82"/>
                  <a:gd name="T9" fmla="*/ 25 h 80"/>
                  <a:gd name="T10" fmla="*/ 40 w 82"/>
                  <a:gd name="T11" fmla="*/ 35 h 80"/>
                  <a:gd name="T12" fmla="*/ 28 w 82"/>
                  <a:gd name="T13" fmla="*/ 48 h 80"/>
                  <a:gd name="T14" fmla="*/ 19 w 82"/>
                  <a:gd name="T15" fmla="*/ 59 h 80"/>
                  <a:gd name="T16" fmla="*/ 11 w 82"/>
                  <a:gd name="T17" fmla="*/ 69 h 80"/>
                  <a:gd name="T18" fmla="*/ 8 w 82"/>
                  <a:gd name="T19" fmla="*/ 77 h 80"/>
                  <a:gd name="T20" fmla="*/ 8 w 82"/>
                  <a:gd name="T21" fmla="*/ 77 h 80"/>
                  <a:gd name="T22" fmla="*/ 8 w 82"/>
                  <a:gd name="T23" fmla="*/ 79 h 80"/>
                  <a:gd name="T24" fmla="*/ 0 w 82"/>
                  <a:gd name="T25" fmla="*/ 80 h 80"/>
                  <a:gd name="T26" fmla="*/ 0 w 82"/>
                  <a:gd name="T27" fmla="*/ 79 h 80"/>
                  <a:gd name="T28" fmla="*/ 2 w 82"/>
                  <a:gd name="T29" fmla="*/ 74 h 80"/>
                  <a:gd name="T30" fmla="*/ 6 w 82"/>
                  <a:gd name="T31" fmla="*/ 65 h 80"/>
                  <a:gd name="T32" fmla="*/ 14 w 82"/>
                  <a:gd name="T33" fmla="*/ 56 h 80"/>
                  <a:gd name="T34" fmla="*/ 23 w 82"/>
                  <a:gd name="T35" fmla="*/ 43 h 80"/>
                  <a:gd name="T36" fmla="*/ 36 w 82"/>
                  <a:gd name="T37" fmla="*/ 31 h 80"/>
                  <a:gd name="T38" fmla="*/ 50 w 82"/>
                  <a:gd name="T39" fmla="*/ 20 h 80"/>
                  <a:gd name="T40" fmla="*/ 56 w 82"/>
                  <a:gd name="T41" fmla="*/ 14 h 80"/>
                  <a:gd name="T42" fmla="*/ 64 w 82"/>
                  <a:gd name="T43" fmla="*/ 9 h 80"/>
                  <a:gd name="T44" fmla="*/ 71 w 82"/>
                  <a:gd name="T45" fmla="*/ 5 h 80"/>
                  <a:gd name="T46" fmla="*/ 79 w 82"/>
                  <a:gd name="T47" fmla="*/ 0 h 80"/>
                  <a:gd name="T48" fmla="*/ 82 w 82"/>
                  <a:gd name="T49"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0">
                    <a:moveTo>
                      <a:pt x="82" y="6"/>
                    </a:moveTo>
                    <a:lnTo>
                      <a:pt x="76" y="11"/>
                    </a:lnTo>
                    <a:lnTo>
                      <a:pt x="68" y="14"/>
                    </a:lnTo>
                    <a:lnTo>
                      <a:pt x="61" y="18"/>
                    </a:lnTo>
                    <a:lnTo>
                      <a:pt x="54" y="25"/>
                    </a:lnTo>
                    <a:lnTo>
                      <a:pt x="40" y="35"/>
                    </a:lnTo>
                    <a:lnTo>
                      <a:pt x="28" y="48"/>
                    </a:lnTo>
                    <a:lnTo>
                      <a:pt x="19" y="59"/>
                    </a:lnTo>
                    <a:lnTo>
                      <a:pt x="11" y="69"/>
                    </a:lnTo>
                    <a:lnTo>
                      <a:pt x="8" y="77"/>
                    </a:lnTo>
                    <a:lnTo>
                      <a:pt x="8" y="77"/>
                    </a:lnTo>
                    <a:lnTo>
                      <a:pt x="8" y="79"/>
                    </a:lnTo>
                    <a:lnTo>
                      <a:pt x="0" y="80"/>
                    </a:lnTo>
                    <a:lnTo>
                      <a:pt x="0" y="79"/>
                    </a:lnTo>
                    <a:lnTo>
                      <a:pt x="2" y="74"/>
                    </a:lnTo>
                    <a:lnTo>
                      <a:pt x="6" y="65"/>
                    </a:lnTo>
                    <a:lnTo>
                      <a:pt x="14" y="56"/>
                    </a:lnTo>
                    <a:lnTo>
                      <a:pt x="23" y="43"/>
                    </a:lnTo>
                    <a:lnTo>
                      <a:pt x="36" y="31"/>
                    </a:lnTo>
                    <a:lnTo>
                      <a:pt x="50" y="20"/>
                    </a:lnTo>
                    <a:lnTo>
                      <a:pt x="56" y="14"/>
                    </a:lnTo>
                    <a:lnTo>
                      <a:pt x="64" y="9"/>
                    </a:lnTo>
                    <a:lnTo>
                      <a:pt x="71" y="5"/>
                    </a:lnTo>
                    <a:lnTo>
                      <a:pt x="79" y="0"/>
                    </a:lnTo>
                    <a:lnTo>
                      <a:pt x="8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0" name="Freeform 176"/>
              <p:cNvSpPr>
                <a:spLocks/>
              </p:cNvSpPr>
              <p:nvPr/>
            </p:nvSpPr>
            <p:spPr bwMode="auto">
              <a:xfrm>
                <a:off x="2282" y="1079"/>
                <a:ext cx="2" cy="4"/>
              </a:xfrm>
              <a:custGeom>
                <a:avLst/>
                <a:gdLst>
                  <a:gd name="T0" fmla="*/ 0 w 3"/>
                  <a:gd name="T1" fmla="*/ 0 h 6"/>
                  <a:gd name="T2" fmla="*/ 3 w 3"/>
                  <a:gd name="T3" fmla="*/ 6 h 6"/>
                  <a:gd name="T4" fmla="*/ 0 w 3"/>
                  <a:gd name="T5" fmla="*/ 0 h 6"/>
                </a:gdLst>
                <a:ahLst/>
                <a:cxnLst>
                  <a:cxn ang="0">
                    <a:pos x="T0" y="T1"/>
                  </a:cxn>
                  <a:cxn ang="0">
                    <a:pos x="T2" y="T3"/>
                  </a:cxn>
                  <a:cxn ang="0">
                    <a:pos x="T4" y="T5"/>
                  </a:cxn>
                </a:cxnLst>
                <a:rect l="0" t="0" r="r" b="b"/>
                <a:pathLst>
                  <a:path w="3" h="6">
                    <a:moveTo>
                      <a:pt x="0" y="0"/>
                    </a:move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1" name="Freeform 177"/>
              <p:cNvSpPr>
                <a:spLocks/>
              </p:cNvSpPr>
              <p:nvPr/>
            </p:nvSpPr>
            <p:spPr bwMode="auto">
              <a:xfrm>
                <a:off x="2243" y="1118"/>
                <a:ext cx="20" cy="28"/>
              </a:xfrm>
              <a:custGeom>
                <a:avLst/>
                <a:gdLst>
                  <a:gd name="T0" fmla="*/ 4 w 38"/>
                  <a:gd name="T1" fmla="*/ 0 h 56"/>
                  <a:gd name="T2" fmla="*/ 21 w 38"/>
                  <a:gd name="T3" fmla="*/ 28 h 56"/>
                  <a:gd name="T4" fmla="*/ 38 w 38"/>
                  <a:gd name="T5" fmla="*/ 51 h 56"/>
                  <a:gd name="T6" fmla="*/ 32 w 38"/>
                  <a:gd name="T7" fmla="*/ 56 h 56"/>
                  <a:gd name="T8" fmla="*/ 17 w 38"/>
                  <a:gd name="T9" fmla="*/ 31 h 56"/>
                  <a:gd name="T10" fmla="*/ 0 w 38"/>
                  <a:gd name="T11" fmla="*/ 5 h 56"/>
                  <a:gd name="T12" fmla="*/ 4 w 38"/>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38" h="56">
                    <a:moveTo>
                      <a:pt x="4" y="0"/>
                    </a:moveTo>
                    <a:lnTo>
                      <a:pt x="21" y="28"/>
                    </a:lnTo>
                    <a:lnTo>
                      <a:pt x="38" y="51"/>
                    </a:lnTo>
                    <a:lnTo>
                      <a:pt x="32" y="56"/>
                    </a:lnTo>
                    <a:lnTo>
                      <a:pt x="17" y="31"/>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2" name="Freeform 178"/>
              <p:cNvSpPr>
                <a:spLocks/>
              </p:cNvSpPr>
              <p:nvPr/>
            </p:nvSpPr>
            <p:spPr bwMode="auto">
              <a:xfrm>
                <a:off x="2243" y="1118"/>
                <a:ext cx="3" cy="2"/>
              </a:xfrm>
              <a:custGeom>
                <a:avLst/>
                <a:gdLst>
                  <a:gd name="T0" fmla="*/ 0 w 8"/>
                  <a:gd name="T1" fmla="*/ 3 h 5"/>
                  <a:gd name="T2" fmla="*/ 0 w 8"/>
                  <a:gd name="T3" fmla="*/ 5 h 5"/>
                  <a:gd name="T4" fmla="*/ 2 w 8"/>
                  <a:gd name="T5" fmla="*/ 5 h 5"/>
                  <a:gd name="T6" fmla="*/ 6 w 8"/>
                  <a:gd name="T7" fmla="*/ 0 h 5"/>
                  <a:gd name="T8" fmla="*/ 8 w 8"/>
                  <a:gd name="T9" fmla="*/ 2 h 5"/>
                  <a:gd name="T10" fmla="*/ 0 w 8"/>
                  <a:gd name="T11" fmla="*/ 3 h 5"/>
                </a:gdLst>
                <a:ahLst/>
                <a:cxnLst>
                  <a:cxn ang="0">
                    <a:pos x="T0" y="T1"/>
                  </a:cxn>
                  <a:cxn ang="0">
                    <a:pos x="T2" y="T3"/>
                  </a:cxn>
                  <a:cxn ang="0">
                    <a:pos x="T4" y="T5"/>
                  </a:cxn>
                  <a:cxn ang="0">
                    <a:pos x="T6" y="T7"/>
                  </a:cxn>
                  <a:cxn ang="0">
                    <a:pos x="T8" y="T9"/>
                  </a:cxn>
                  <a:cxn ang="0">
                    <a:pos x="T10" y="T11"/>
                  </a:cxn>
                </a:cxnLst>
                <a:rect l="0" t="0" r="r" b="b"/>
                <a:pathLst>
                  <a:path w="8" h="5">
                    <a:moveTo>
                      <a:pt x="0" y="3"/>
                    </a:moveTo>
                    <a:lnTo>
                      <a:pt x="0" y="5"/>
                    </a:lnTo>
                    <a:lnTo>
                      <a:pt x="2" y="5"/>
                    </a:lnTo>
                    <a:lnTo>
                      <a:pt x="6" y="0"/>
                    </a:lnTo>
                    <a:lnTo>
                      <a:pt x="8"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3" name="Freeform 179"/>
              <p:cNvSpPr>
                <a:spLocks/>
              </p:cNvSpPr>
              <p:nvPr/>
            </p:nvSpPr>
            <p:spPr bwMode="auto">
              <a:xfrm>
                <a:off x="2260" y="1144"/>
                <a:ext cx="27" cy="67"/>
              </a:xfrm>
              <a:custGeom>
                <a:avLst/>
                <a:gdLst>
                  <a:gd name="T0" fmla="*/ 6 w 56"/>
                  <a:gd name="T1" fmla="*/ 0 h 136"/>
                  <a:gd name="T2" fmla="*/ 17 w 56"/>
                  <a:gd name="T3" fmla="*/ 17 h 136"/>
                  <a:gd name="T4" fmla="*/ 27 w 56"/>
                  <a:gd name="T5" fmla="*/ 32 h 136"/>
                  <a:gd name="T6" fmla="*/ 34 w 56"/>
                  <a:gd name="T7" fmla="*/ 48 h 136"/>
                  <a:gd name="T8" fmla="*/ 40 w 56"/>
                  <a:gd name="T9" fmla="*/ 62 h 136"/>
                  <a:gd name="T10" fmla="*/ 45 w 56"/>
                  <a:gd name="T11" fmla="*/ 77 h 136"/>
                  <a:gd name="T12" fmla="*/ 50 w 56"/>
                  <a:gd name="T13" fmla="*/ 94 h 136"/>
                  <a:gd name="T14" fmla="*/ 53 w 56"/>
                  <a:gd name="T15" fmla="*/ 114 h 136"/>
                  <a:gd name="T16" fmla="*/ 56 w 56"/>
                  <a:gd name="T17" fmla="*/ 136 h 136"/>
                  <a:gd name="T18" fmla="*/ 48 w 56"/>
                  <a:gd name="T19" fmla="*/ 136 h 136"/>
                  <a:gd name="T20" fmla="*/ 47 w 56"/>
                  <a:gd name="T21" fmla="*/ 114 h 136"/>
                  <a:gd name="T22" fmla="*/ 44 w 56"/>
                  <a:gd name="T23" fmla="*/ 96 h 136"/>
                  <a:gd name="T24" fmla="*/ 39 w 56"/>
                  <a:gd name="T25" fmla="*/ 80 h 136"/>
                  <a:gd name="T26" fmla="*/ 34 w 56"/>
                  <a:gd name="T27" fmla="*/ 65 h 136"/>
                  <a:gd name="T28" fmla="*/ 28 w 56"/>
                  <a:gd name="T29" fmla="*/ 51 h 136"/>
                  <a:gd name="T30" fmla="*/ 20 w 56"/>
                  <a:gd name="T31" fmla="*/ 36 h 136"/>
                  <a:gd name="T32" fmla="*/ 11 w 56"/>
                  <a:gd name="T33" fmla="*/ 22 h 136"/>
                  <a:gd name="T34" fmla="*/ 0 w 56"/>
                  <a:gd name="T35" fmla="*/ 5 h 136"/>
                  <a:gd name="T36" fmla="*/ 6 w 56"/>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36">
                    <a:moveTo>
                      <a:pt x="6" y="0"/>
                    </a:moveTo>
                    <a:lnTo>
                      <a:pt x="17" y="17"/>
                    </a:lnTo>
                    <a:lnTo>
                      <a:pt x="27" y="32"/>
                    </a:lnTo>
                    <a:lnTo>
                      <a:pt x="34" y="48"/>
                    </a:lnTo>
                    <a:lnTo>
                      <a:pt x="40" y="62"/>
                    </a:lnTo>
                    <a:lnTo>
                      <a:pt x="45" y="77"/>
                    </a:lnTo>
                    <a:lnTo>
                      <a:pt x="50" y="94"/>
                    </a:lnTo>
                    <a:lnTo>
                      <a:pt x="53" y="114"/>
                    </a:lnTo>
                    <a:lnTo>
                      <a:pt x="56" y="136"/>
                    </a:lnTo>
                    <a:lnTo>
                      <a:pt x="48" y="136"/>
                    </a:lnTo>
                    <a:lnTo>
                      <a:pt x="47" y="114"/>
                    </a:lnTo>
                    <a:lnTo>
                      <a:pt x="44" y="96"/>
                    </a:lnTo>
                    <a:lnTo>
                      <a:pt x="39" y="80"/>
                    </a:lnTo>
                    <a:lnTo>
                      <a:pt x="34" y="65"/>
                    </a:lnTo>
                    <a:lnTo>
                      <a:pt x="28" y="51"/>
                    </a:lnTo>
                    <a:lnTo>
                      <a:pt x="20" y="36"/>
                    </a:lnTo>
                    <a:lnTo>
                      <a:pt x="11" y="22"/>
                    </a:lnTo>
                    <a:lnTo>
                      <a:pt x="0"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4" name="Freeform 180"/>
              <p:cNvSpPr>
                <a:spLocks/>
              </p:cNvSpPr>
              <p:nvPr/>
            </p:nvSpPr>
            <p:spPr bwMode="auto">
              <a:xfrm>
                <a:off x="2260" y="1144"/>
                <a:ext cx="3" cy="2"/>
              </a:xfrm>
              <a:custGeom>
                <a:avLst/>
                <a:gdLst>
                  <a:gd name="T0" fmla="*/ 0 w 6"/>
                  <a:gd name="T1" fmla="*/ 5 h 5"/>
                  <a:gd name="T2" fmla="*/ 6 w 6"/>
                  <a:gd name="T3" fmla="*/ 0 h 5"/>
                  <a:gd name="T4" fmla="*/ 0 w 6"/>
                  <a:gd name="T5" fmla="*/ 5 h 5"/>
                </a:gdLst>
                <a:ahLst/>
                <a:cxnLst>
                  <a:cxn ang="0">
                    <a:pos x="T0" y="T1"/>
                  </a:cxn>
                  <a:cxn ang="0">
                    <a:pos x="T2" y="T3"/>
                  </a:cxn>
                  <a:cxn ang="0">
                    <a:pos x="T4" y="T5"/>
                  </a:cxn>
                </a:cxnLst>
                <a:rect l="0" t="0" r="r" b="b"/>
                <a:pathLst>
                  <a:path w="6" h="5">
                    <a:moveTo>
                      <a:pt x="0" y="5"/>
                    </a:move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5" name="Freeform 181"/>
              <p:cNvSpPr>
                <a:spLocks/>
              </p:cNvSpPr>
              <p:nvPr/>
            </p:nvSpPr>
            <p:spPr bwMode="auto">
              <a:xfrm>
                <a:off x="2275" y="1211"/>
                <a:ext cx="12" cy="37"/>
              </a:xfrm>
              <a:custGeom>
                <a:avLst/>
                <a:gdLst>
                  <a:gd name="T0" fmla="*/ 25 w 25"/>
                  <a:gd name="T1" fmla="*/ 0 h 72"/>
                  <a:gd name="T2" fmla="*/ 25 w 25"/>
                  <a:gd name="T3" fmla="*/ 9 h 72"/>
                  <a:gd name="T4" fmla="*/ 23 w 25"/>
                  <a:gd name="T5" fmla="*/ 20 h 72"/>
                  <a:gd name="T6" fmla="*/ 22 w 25"/>
                  <a:gd name="T7" fmla="*/ 25 h 72"/>
                  <a:gd name="T8" fmla="*/ 20 w 25"/>
                  <a:gd name="T9" fmla="*/ 29 h 72"/>
                  <a:gd name="T10" fmla="*/ 17 w 25"/>
                  <a:gd name="T11" fmla="*/ 38 h 72"/>
                  <a:gd name="T12" fmla="*/ 11 w 25"/>
                  <a:gd name="T13" fmla="*/ 55 h 72"/>
                  <a:gd name="T14" fmla="*/ 9 w 25"/>
                  <a:gd name="T15" fmla="*/ 63 h 72"/>
                  <a:gd name="T16" fmla="*/ 6 w 25"/>
                  <a:gd name="T17" fmla="*/ 72 h 72"/>
                  <a:gd name="T18" fmla="*/ 0 w 25"/>
                  <a:gd name="T19" fmla="*/ 71 h 72"/>
                  <a:gd name="T20" fmla="*/ 2 w 25"/>
                  <a:gd name="T21" fmla="*/ 62 h 72"/>
                  <a:gd name="T22" fmla="*/ 5 w 25"/>
                  <a:gd name="T23" fmla="*/ 52 h 72"/>
                  <a:gd name="T24" fmla="*/ 11 w 25"/>
                  <a:gd name="T25" fmla="*/ 35 h 72"/>
                  <a:gd name="T26" fmla="*/ 14 w 25"/>
                  <a:gd name="T27" fmla="*/ 28 h 72"/>
                  <a:gd name="T28" fmla="*/ 16 w 25"/>
                  <a:gd name="T29" fmla="*/ 23 h 72"/>
                  <a:gd name="T30" fmla="*/ 16 w 25"/>
                  <a:gd name="T31" fmla="*/ 18 h 72"/>
                  <a:gd name="T32" fmla="*/ 17 w 25"/>
                  <a:gd name="T33" fmla="*/ 9 h 72"/>
                  <a:gd name="T34" fmla="*/ 17 w 25"/>
                  <a:gd name="T35" fmla="*/ 0 h 72"/>
                  <a:gd name="T36" fmla="*/ 25 w 25"/>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72">
                    <a:moveTo>
                      <a:pt x="25" y="0"/>
                    </a:moveTo>
                    <a:lnTo>
                      <a:pt x="25" y="9"/>
                    </a:lnTo>
                    <a:lnTo>
                      <a:pt x="23" y="20"/>
                    </a:lnTo>
                    <a:lnTo>
                      <a:pt x="22" y="25"/>
                    </a:lnTo>
                    <a:lnTo>
                      <a:pt x="20" y="29"/>
                    </a:lnTo>
                    <a:lnTo>
                      <a:pt x="17" y="38"/>
                    </a:lnTo>
                    <a:lnTo>
                      <a:pt x="11" y="55"/>
                    </a:lnTo>
                    <a:lnTo>
                      <a:pt x="9" y="63"/>
                    </a:lnTo>
                    <a:lnTo>
                      <a:pt x="6" y="72"/>
                    </a:lnTo>
                    <a:lnTo>
                      <a:pt x="0" y="71"/>
                    </a:lnTo>
                    <a:lnTo>
                      <a:pt x="2" y="62"/>
                    </a:lnTo>
                    <a:lnTo>
                      <a:pt x="5" y="52"/>
                    </a:lnTo>
                    <a:lnTo>
                      <a:pt x="11" y="35"/>
                    </a:lnTo>
                    <a:lnTo>
                      <a:pt x="14" y="28"/>
                    </a:lnTo>
                    <a:lnTo>
                      <a:pt x="16" y="23"/>
                    </a:lnTo>
                    <a:lnTo>
                      <a:pt x="16" y="18"/>
                    </a:lnTo>
                    <a:lnTo>
                      <a:pt x="17" y="9"/>
                    </a:lnTo>
                    <a:lnTo>
                      <a:pt x="17"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6" name="Freeform 182"/>
              <p:cNvSpPr>
                <a:spLocks/>
              </p:cNvSpPr>
              <p:nvPr/>
            </p:nvSpPr>
            <p:spPr bwMode="auto">
              <a:xfrm>
                <a:off x="2284" y="1211"/>
                <a:ext cx="3"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7" name="Freeform 183"/>
              <p:cNvSpPr>
                <a:spLocks/>
              </p:cNvSpPr>
              <p:nvPr/>
            </p:nvSpPr>
            <p:spPr bwMode="auto">
              <a:xfrm>
                <a:off x="2269" y="1246"/>
                <a:ext cx="9" cy="14"/>
              </a:xfrm>
              <a:custGeom>
                <a:avLst/>
                <a:gdLst>
                  <a:gd name="T0" fmla="*/ 18 w 18"/>
                  <a:gd name="T1" fmla="*/ 3 h 28"/>
                  <a:gd name="T2" fmla="*/ 12 w 18"/>
                  <a:gd name="T3" fmla="*/ 0 h 28"/>
                  <a:gd name="T4" fmla="*/ 0 w 18"/>
                  <a:gd name="T5" fmla="*/ 25 h 28"/>
                  <a:gd name="T6" fmla="*/ 6 w 18"/>
                  <a:gd name="T7" fmla="*/ 28 h 28"/>
                  <a:gd name="T8" fmla="*/ 18 w 18"/>
                  <a:gd name="T9" fmla="*/ 3 h 28"/>
                </a:gdLst>
                <a:ahLst/>
                <a:cxnLst>
                  <a:cxn ang="0">
                    <a:pos x="T0" y="T1"/>
                  </a:cxn>
                  <a:cxn ang="0">
                    <a:pos x="T2" y="T3"/>
                  </a:cxn>
                  <a:cxn ang="0">
                    <a:pos x="T4" y="T5"/>
                  </a:cxn>
                  <a:cxn ang="0">
                    <a:pos x="T6" y="T7"/>
                  </a:cxn>
                  <a:cxn ang="0">
                    <a:pos x="T8" y="T9"/>
                  </a:cxn>
                </a:cxnLst>
                <a:rect l="0" t="0" r="r" b="b"/>
                <a:pathLst>
                  <a:path w="18" h="28">
                    <a:moveTo>
                      <a:pt x="18" y="3"/>
                    </a:moveTo>
                    <a:lnTo>
                      <a:pt x="12" y="0"/>
                    </a:lnTo>
                    <a:lnTo>
                      <a:pt x="0" y="25"/>
                    </a:lnTo>
                    <a:lnTo>
                      <a:pt x="6" y="28"/>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8" name="Freeform 184"/>
              <p:cNvSpPr>
                <a:spLocks/>
              </p:cNvSpPr>
              <p:nvPr/>
            </p:nvSpPr>
            <p:spPr bwMode="auto">
              <a:xfrm>
                <a:off x="2275" y="1246"/>
                <a:ext cx="3" cy="2"/>
              </a:xfrm>
              <a:custGeom>
                <a:avLst/>
                <a:gdLst>
                  <a:gd name="T0" fmla="*/ 6 w 6"/>
                  <a:gd name="T1" fmla="*/ 3 h 3"/>
                  <a:gd name="T2" fmla="*/ 0 w 6"/>
                  <a:gd name="T3" fmla="*/ 0 h 3"/>
                  <a:gd name="T4" fmla="*/ 0 w 6"/>
                  <a:gd name="T5" fmla="*/ 2 h 3"/>
                  <a:gd name="T6" fmla="*/ 6 w 6"/>
                  <a:gd name="T7" fmla="*/ 3 h 3"/>
                </a:gdLst>
                <a:ahLst/>
                <a:cxnLst>
                  <a:cxn ang="0">
                    <a:pos x="T0" y="T1"/>
                  </a:cxn>
                  <a:cxn ang="0">
                    <a:pos x="T2" y="T3"/>
                  </a:cxn>
                  <a:cxn ang="0">
                    <a:pos x="T4" y="T5"/>
                  </a:cxn>
                  <a:cxn ang="0">
                    <a:pos x="T6" y="T7"/>
                  </a:cxn>
                </a:cxnLst>
                <a:rect l="0" t="0" r="r" b="b"/>
                <a:pathLst>
                  <a:path w="6" h="3">
                    <a:moveTo>
                      <a:pt x="6" y="3"/>
                    </a:move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09" name="Rectangle 185"/>
              <p:cNvSpPr>
                <a:spLocks noChangeArrowheads="1"/>
              </p:cNvSpPr>
              <p:nvPr/>
            </p:nvSpPr>
            <p:spPr bwMode="auto">
              <a:xfrm>
                <a:off x="2269" y="1259"/>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210" name="Freeform 186"/>
              <p:cNvSpPr>
                <a:spLocks/>
              </p:cNvSpPr>
              <p:nvPr/>
            </p:nvSpPr>
            <p:spPr bwMode="auto">
              <a:xfrm>
                <a:off x="2269" y="1259"/>
                <a:ext cx="4" cy="1"/>
              </a:xfrm>
              <a:custGeom>
                <a:avLst/>
                <a:gdLst>
                  <a:gd name="T0" fmla="*/ 6 w 8"/>
                  <a:gd name="T1" fmla="*/ 3 h 3"/>
                  <a:gd name="T2" fmla="*/ 8 w 8"/>
                  <a:gd name="T3" fmla="*/ 2 h 3"/>
                  <a:gd name="T4" fmla="*/ 0 w 8"/>
                  <a:gd name="T5" fmla="*/ 2 h 3"/>
                  <a:gd name="T6" fmla="*/ 6 w 8"/>
                  <a:gd name="T7" fmla="*/ 2 h 3"/>
                  <a:gd name="T8" fmla="*/ 0 w 8"/>
                  <a:gd name="T9" fmla="*/ 0 h 3"/>
                  <a:gd name="T10" fmla="*/ 6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6" y="3"/>
                    </a:moveTo>
                    <a:lnTo>
                      <a:pt x="8" y="2"/>
                    </a:lnTo>
                    <a:lnTo>
                      <a:pt x="0" y="2"/>
                    </a:lnTo>
                    <a:lnTo>
                      <a:pt x="6" y="2"/>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11" name="Freeform 187"/>
              <p:cNvSpPr>
                <a:spLocks/>
              </p:cNvSpPr>
              <p:nvPr/>
            </p:nvSpPr>
            <p:spPr bwMode="auto">
              <a:xfrm>
                <a:off x="2415" y="1262"/>
                <a:ext cx="406" cy="489"/>
              </a:xfrm>
              <a:custGeom>
                <a:avLst/>
                <a:gdLst>
                  <a:gd name="T0" fmla="*/ 137 w 813"/>
                  <a:gd name="T1" fmla="*/ 94 h 979"/>
                  <a:gd name="T2" fmla="*/ 186 w 813"/>
                  <a:gd name="T3" fmla="*/ 70 h 979"/>
                  <a:gd name="T4" fmla="*/ 248 w 813"/>
                  <a:gd name="T5" fmla="*/ 73 h 979"/>
                  <a:gd name="T6" fmla="*/ 301 w 813"/>
                  <a:gd name="T7" fmla="*/ 90 h 979"/>
                  <a:gd name="T8" fmla="*/ 359 w 813"/>
                  <a:gd name="T9" fmla="*/ 121 h 979"/>
                  <a:gd name="T10" fmla="*/ 417 w 813"/>
                  <a:gd name="T11" fmla="*/ 127 h 979"/>
                  <a:gd name="T12" fmla="*/ 486 w 813"/>
                  <a:gd name="T13" fmla="*/ 111 h 979"/>
                  <a:gd name="T14" fmla="*/ 592 w 813"/>
                  <a:gd name="T15" fmla="*/ 67 h 979"/>
                  <a:gd name="T16" fmla="*/ 725 w 813"/>
                  <a:gd name="T17" fmla="*/ 9 h 979"/>
                  <a:gd name="T18" fmla="*/ 756 w 813"/>
                  <a:gd name="T19" fmla="*/ 2 h 979"/>
                  <a:gd name="T20" fmla="*/ 782 w 813"/>
                  <a:gd name="T21" fmla="*/ 19 h 979"/>
                  <a:gd name="T22" fmla="*/ 800 w 813"/>
                  <a:gd name="T23" fmla="*/ 47 h 979"/>
                  <a:gd name="T24" fmla="*/ 808 w 813"/>
                  <a:gd name="T25" fmla="*/ 87 h 979"/>
                  <a:gd name="T26" fmla="*/ 799 w 813"/>
                  <a:gd name="T27" fmla="*/ 107 h 979"/>
                  <a:gd name="T28" fmla="*/ 670 w 813"/>
                  <a:gd name="T29" fmla="*/ 159 h 979"/>
                  <a:gd name="T30" fmla="*/ 618 w 813"/>
                  <a:gd name="T31" fmla="*/ 201 h 979"/>
                  <a:gd name="T32" fmla="*/ 627 w 813"/>
                  <a:gd name="T33" fmla="*/ 224 h 979"/>
                  <a:gd name="T34" fmla="*/ 657 w 813"/>
                  <a:gd name="T35" fmla="*/ 247 h 979"/>
                  <a:gd name="T36" fmla="*/ 712 w 813"/>
                  <a:gd name="T37" fmla="*/ 261 h 979"/>
                  <a:gd name="T38" fmla="*/ 797 w 813"/>
                  <a:gd name="T39" fmla="*/ 269 h 979"/>
                  <a:gd name="T40" fmla="*/ 810 w 813"/>
                  <a:gd name="T41" fmla="*/ 281 h 979"/>
                  <a:gd name="T42" fmla="*/ 813 w 813"/>
                  <a:gd name="T43" fmla="*/ 315 h 979"/>
                  <a:gd name="T44" fmla="*/ 800 w 813"/>
                  <a:gd name="T45" fmla="*/ 361 h 979"/>
                  <a:gd name="T46" fmla="*/ 785 w 813"/>
                  <a:gd name="T47" fmla="*/ 377 h 979"/>
                  <a:gd name="T48" fmla="*/ 686 w 813"/>
                  <a:gd name="T49" fmla="*/ 369 h 979"/>
                  <a:gd name="T50" fmla="*/ 571 w 813"/>
                  <a:gd name="T51" fmla="*/ 381 h 979"/>
                  <a:gd name="T52" fmla="*/ 520 w 813"/>
                  <a:gd name="T53" fmla="*/ 394 h 979"/>
                  <a:gd name="T54" fmla="*/ 497 w 813"/>
                  <a:gd name="T55" fmla="*/ 412 h 979"/>
                  <a:gd name="T56" fmla="*/ 492 w 813"/>
                  <a:gd name="T57" fmla="*/ 435 h 979"/>
                  <a:gd name="T58" fmla="*/ 505 w 813"/>
                  <a:gd name="T59" fmla="*/ 588 h 979"/>
                  <a:gd name="T60" fmla="*/ 506 w 813"/>
                  <a:gd name="T61" fmla="*/ 692 h 979"/>
                  <a:gd name="T62" fmla="*/ 496 w 813"/>
                  <a:gd name="T63" fmla="*/ 775 h 979"/>
                  <a:gd name="T64" fmla="*/ 477 w 813"/>
                  <a:gd name="T65" fmla="*/ 834 h 979"/>
                  <a:gd name="T66" fmla="*/ 451 w 813"/>
                  <a:gd name="T67" fmla="*/ 877 h 979"/>
                  <a:gd name="T68" fmla="*/ 409 w 813"/>
                  <a:gd name="T69" fmla="*/ 925 h 979"/>
                  <a:gd name="T70" fmla="*/ 353 w 813"/>
                  <a:gd name="T71" fmla="*/ 957 h 979"/>
                  <a:gd name="T72" fmla="*/ 291 w 813"/>
                  <a:gd name="T73" fmla="*/ 974 h 979"/>
                  <a:gd name="T74" fmla="*/ 214 w 813"/>
                  <a:gd name="T75" fmla="*/ 979 h 979"/>
                  <a:gd name="T76" fmla="*/ 149 w 813"/>
                  <a:gd name="T77" fmla="*/ 965 h 979"/>
                  <a:gd name="T78" fmla="*/ 92 w 813"/>
                  <a:gd name="T79" fmla="*/ 932 h 979"/>
                  <a:gd name="T80" fmla="*/ 14 w 813"/>
                  <a:gd name="T81" fmla="*/ 877 h 979"/>
                  <a:gd name="T82" fmla="*/ 0 w 813"/>
                  <a:gd name="T83" fmla="*/ 865 h 979"/>
                  <a:gd name="T84" fmla="*/ 28 w 813"/>
                  <a:gd name="T85" fmla="*/ 770 h 979"/>
                  <a:gd name="T86" fmla="*/ 47 w 813"/>
                  <a:gd name="T87" fmla="*/ 678 h 979"/>
                  <a:gd name="T88" fmla="*/ 44 w 813"/>
                  <a:gd name="T89" fmla="*/ 633 h 979"/>
                  <a:gd name="T90" fmla="*/ 24 w 813"/>
                  <a:gd name="T91" fmla="*/ 547 h 979"/>
                  <a:gd name="T92" fmla="*/ 17 w 813"/>
                  <a:gd name="T93" fmla="*/ 428 h 979"/>
                  <a:gd name="T94" fmla="*/ 24 w 813"/>
                  <a:gd name="T95" fmla="*/ 327 h 979"/>
                  <a:gd name="T96" fmla="*/ 37 w 813"/>
                  <a:gd name="T97" fmla="*/ 263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3" h="979">
                    <a:moveTo>
                      <a:pt x="78" y="168"/>
                    </a:moveTo>
                    <a:lnTo>
                      <a:pt x="101" y="139"/>
                    </a:lnTo>
                    <a:lnTo>
                      <a:pt x="126" y="107"/>
                    </a:lnTo>
                    <a:lnTo>
                      <a:pt x="137" y="94"/>
                    </a:lnTo>
                    <a:lnTo>
                      <a:pt x="147" y="82"/>
                    </a:lnTo>
                    <a:lnTo>
                      <a:pt x="155" y="74"/>
                    </a:lnTo>
                    <a:lnTo>
                      <a:pt x="160" y="73"/>
                    </a:lnTo>
                    <a:lnTo>
                      <a:pt x="186" y="70"/>
                    </a:lnTo>
                    <a:lnTo>
                      <a:pt x="209" y="70"/>
                    </a:lnTo>
                    <a:lnTo>
                      <a:pt x="229" y="71"/>
                    </a:lnTo>
                    <a:lnTo>
                      <a:pt x="239" y="71"/>
                    </a:lnTo>
                    <a:lnTo>
                      <a:pt x="248" y="73"/>
                    </a:lnTo>
                    <a:lnTo>
                      <a:pt x="263" y="76"/>
                    </a:lnTo>
                    <a:lnTo>
                      <a:pt x="277" y="80"/>
                    </a:lnTo>
                    <a:lnTo>
                      <a:pt x="288" y="85"/>
                    </a:lnTo>
                    <a:lnTo>
                      <a:pt x="301" y="90"/>
                    </a:lnTo>
                    <a:lnTo>
                      <a:pt x="319" y="101"/>
                    </a:lnTo>
                    <a:lnTo>
                      <a:pt x="339" y="111"/>
                    </a:lnTo>
                    <a:lnTo>
                      <a:pt x="349" y="116"/>
                    </a:lnTo>
                    <a:lnTo>
                      <a:pt x="359" y="121"/>
                    </a:lnTo>
                    <a:lnTo>
                      <a:pt x="370" y="124"/>
                    </a:lnTo>
                    <a:lnTo>
                      <a:pt x="384" y="127"/>
                    </a:lnTo>
                    <a:lnTo>
                      <a:pt x="400" y="127"/>
                    </a:lnTo>
                    <a:lnTo>
                      <a:pt x="417" y="127"/>
                    </a:lnTo>
                    <a:lnTo>
                      <a:pt x="434" y="125"/>
                    </a:lnTo>
                    <a:lnTo>
                      <a:pt x="451" y="122"/>
                    </a:lnTo>
                    <a:lnTo>
                      <a:pt x="468" y="118"/>
                    </a:lnTo>
                    <a:lnTo>
                      <a:pt x="486" y="111"/>
                    </a:lnTo>
                    <a:lnTo>
                      <a:pt x="503" y="105"/>
                    </a:lnTo>
                    <a:lnTo>
                      <a:pt x="520" y="99"/>
                    </a:lnTo>
                    <a:lnTo>
                      <a:pt x="556" y="82"/>
                    </a:lnTo>
                    <a:lnTo>
                      <a:pt x="592" y="67"/>
                    </a:lnTo>
                    <a:lnTo>
                      <a:pt x="626" y="50"/>
                    </a:lnTo>
                    <a:lnTo>
                      <a:pt x="660" y="36"/>
                    </a:lnTo>
                    <a:lnTo>
                      <a:pt x="705" y="19"/>
                    </a:lnTo>
                    <a:lnTo>
                      <a:pt x="725" y="9"/>
                    </a:lnTo>
                    <a:lnTo>
                      <a:pt x="746" y="0"/>
                    </a:lnTo>
                    <a:lnTo>
                      <a:pt x="748" y="0"/>
                    </a:lnTo>
                    <a:lnTo>
                      <a:pt x="749" y="0"/>
                    </a:lnTo>
                    <a:lnTo>
                      <a:pt x="756" y="2"/>
                    </a:lnTo>
                    <a:lnTo>
                      <a:pt x="763" y="5"/>
                    </a:lnTo>
                    <a:lnTo>
                      <a:pt x="770" y="9"/>
                    </a:lnTo>
                    <a:lnTo>
                      <a:pt x="776" y="14"/>
                    </a:lnTo>
                    <a:lnTo>
                      <a:pt x="782" y="19"/>
                    </a:lnTo>
                    <a:lnTo>
                      <a:pt x="788" y="25"/>
                    </a:lnTo>
                    <a:lnTo>
                      <a:pt x="793" y="31"/>
                    </a:lnTo>
                    <a:lnTo>
                      <a:pt x="796" y="39"/>
                    </a:lnTo>
                    <a:lnTo>
                      <a:pt x="800" y="47"/>
                    </a:lnTo>
                    <a:lnTo>
                      <a:pt x="804" y="54"/>
                    </a:lnTo>
                    <a:lnTo>
                      <a:pt x="805" y="62"/>
                    </a:lnTo>
                    <a:lnTo>
                      <a:pt x="807" y="70"/>
                    </a:lnTo>
                    <a:lnTo>
                      <a:pt x="808" y="87"/>
                    </a:lnTo>
                    <a:lnTo>
                      <a:pt x="807" y="94"/>
                    </a:lnTo>
                    <a:lnTo>
                      <a:pt x="805" y="102"/>
                    </a:lnTo>
                    <a:lnTo>
                      <a:pt x="804" y="104"/>
                    </a:lnTo>
                    <a:lnTo>
                      <a:pt x="799" y="107"/>
                    </a:lnTo>
                    <a:lnTo>
                      <a:pt x="783" y="113"/>
                    </a:lnTo>
                    <a:lnTo>
                      <a:pt x="732" y="133"/>
                    </a:lnTo>
                    <a:lnTo>
                      <a:pt x="701" y="145"/>
                    </a:lnTo>
                    <a:lnTo>
                      <a:pt x="670" y="159"/>
                    </a:lnTo>
                    <a:lnTo>
                      <a:pt x="641" y="172"/>
                    </a:lnTo>
                    <a:lnTo>
                      <a:pt x="616" y="185"/>
                    </a:lnTo>
                    <a:lnTo>
                      <a:pt x="616" y="193"/>
                    </a:lnTo>
                    <a:lnTo>
                      <a:pt x="618" y="201"/>
                    </a:lnTo>
                    <a:lnTo>
                      <a:pt x="619" y="207"/>
                    </a:lnTo>
                    <a:lnTo>
                      <a:pt x="621" y="213"/>
                    </a:lnTo>
                    <a:lnTo>
                      <a:pt x="624" y="219"/>
                    </a:lnTo>
                    <a:lnTo>
                      <a:pt x="627" y="224"/>
                    </a:lnTo>
                    <a:lnTo>
                      <a:pt x="632" y="229"/>
                    </a:lnTo>
                    <a:lnTo>
                      <a:pt x="636" y="233"/>
                    </a:lnTo>
                    <a:lnTo>
                      <a:pt x="646" y="241"/>
                    </a:lnTo>
                    <a:lnTo>
                      <a:pt x="657" y="247"/>
                    </a:lnTo>
                    <a:lnTo>
                      <a:pt x="670" y="253"/>
                    </a:lnTo>
                    <a:lnTo>
                      <a:pt x="684" y="256"/>
                    </a:lnTo>
                    <a:lnTo>
                      <a:pt x="698" y="260"/>
                    </a:lnTo>
                    <a:lnTo>
                      <a:pt x="712" y="261"/>
                    </a:lnTo>
                    <a:lnTo>
                      <a:pt x="743" y="264"/>
                    </a:lnTo>
                    <a:lnTo>
                      <a:pt x="773" y="266"/>
                    </a:lnTo>
                    <a:lnTo>
                      <a:pt x="785" y="267"/>
                    </a:lnTo>
                    <a:lnTo>
                      <a:pt x="797" y="269"/>
                    </a:lnTo>
                    <a:lnTo>
                      <a:pt x="800" y="269"/>
                    </a:lnTo>
                    <a:lnTo>
                      <a:pt x="804" y="270"/>
                    </a:lnTo>
                    <a:lnTo>
                      <a:pt x="807" y="275"/>
                    </a:lnTo>
                    <a:lnTo>
                      <a:pt x="810" y="281"/>
                    </a:lnTo>
                    <a:lnTo>
                      <a:pt x="811" y="287"/>
                    </a:lnTo>
                    <a:lnTo>
                      <a:pt x="813" y="297"/>
                    </a:lnTo>
                    <a:lnTo>
                      <a:pt x="813" y="306"/>
                    </a:lnTo>
                    <a:lnTo>
                      <a:pt x="813" y="315"/>
                    </a:lnTo>
                    <a:lnTo>
                      <a:pt x="811" y="326"/>
                    </a:lnTo>
                    <a:lnTo>
                      <a:pt x="807" y="346"/>
                    </a:lnTo>
                    <a:lnTo>
                      <a:pt x="804" y="354"/>
                    </a:lnTo>
                    <a:lnTo>
                      <a:pt x="800" y="361"/>
                    </a:lnTo>
                    <a:lnTo>
                      <a:pt x="796" y="369"/>
                    </a:lnTo>
                    <a:lnTo>
                      <a:pt x="793" y="374"/>
                    </a:lnTo>
                    <a:lnTo>
                      <a:pt x="788" y="377"/>
                    </a:lnTo>
                    <a:lnTo>
                      <a:pt x="785" y="377"/>
                    </a:lnTo>
                    <a:lnTo>
                      <a:pt x="783" y="377"/>
                    </a:lnTo>
                    <a:lnTo>
                      <a:pt x="749" y="372"/>
                    </a:lnTo>
                    <a:lnTo>
                      <a:pt x="717" y="371"/>
                    </a:lnTo>
                    <a:lnTo>
                      <a:pt x="686" y="369"/>
                    </a:lnTo>
                    <a:lnTo>
                      <a:pt x="657" y="371"/>
                    </a:lnTo>
                    <a:lnTo>
                      <a:pt x="629" y="372"/>
                    </a:lnTo>
                    <a:lnTo>
                      <a:pt x="599" y="377"/>
                    </a:lnTo>
                    <a:lnTo>
                      <a:pt x="571" y="381"/>
                    </a:lnTo>
                    <a:lnTo>
                      <a:pt x="542" y="386"/>
                    </a:lnTo>
                    <a:lnTo>
                      <a:pt x="534" y="388"/>
                    </a:lnTo>
                    <a:lnTo>
                      <a:pt x="528" y="391"/>
                    </a:lnTo>
                    <a:lnTo>
                      <a:pt x="520" y="394"/>
                    </a:lnTo>
                    <a:lnTo>
                      <a:pt x="514" y="397"/>
                    </a:lnTo>
                    <a:lnTo>
                      <a:pt x="508" y="402"/>
                    </a:lnTo>
                    <a:lnTo>
                      <a:pt x="502" y="406"/>
                    </a:lnTo>
                    <a:lnTo>
                      <a:pt x="497" y="412"/>
                    </a:lnTo>
                    <a:lnTo>
                      <a:pt x="492" y="419"/>
                    </a:lnTo>
                    <a:lnTo>
                      <a:pt x="492" y="420"/>
                    </a:lnTo>
                    <a:lnTo>
                      <a:pt x="492" y="425"/>
                    </a:lnTo>
                    <a:lnTo>
                      <a:pt x="492" y="435"/>
                    </a:lnTo>
                    <a:lnTo>
                      <a:pt x="496" y="473"/>
                    </a:lnTo>
                    <a:lnTo>
                      <a:pt x="502" y="525"/>
                    </a:lnTo>
                    <a:lnTo>
                      <a:pt x="503" y="556"/>
                    </a:lnTo>
                    <a:lnTo>
                      <a:pt x="505" y="588"/>
                    </a:lnTo>
                    <a:lnTo>
                      <a:pt x="506" y="605"/>
                    </a:lnTo>
                    <a:lnTo>
                      <a:pt x="506" y="622"/>
                    </a:lnTo>
                    <a:lnTo>
                      <a:pt x="506" y="658"/>
                    </a:lnTo>
                    <a:lnTo>
                      <a:pt x="506" y="692"/>
                    </a:lnTo>
                    <a:lnTo>
                      <a:pt x="503" y="727"/>
                    </a:lnTo>
                    <a:lnTo>
                      <a:pt x="502" y="744"/>
                    </a:lnTo>
                    <a:lnTo>
                      <a:pt x="499" y="760"/>
                    </a:lnTo>
                    <a:lnTo>
                      <a:pt x="496" y="775"/>
                    </a:lnTo>
                    <a:lnTo>
                      <a:pt x="492" y="790"/>
                    </a:lnTo>
                    <a:lnTo>
                      <a:pt x="488" y="806"/>
                    </a:lnTo>
                    <a:lnTo>
                      <a:pt x="483" y="820"/>
                    </a:lnTo>
                    <a:lnTo>
                      <a:pt x="477" y="834"/>
                    </a:lnTo>
                    <a:lnTo>
                      <a:pt x="471" y="846"/>
                    </a:lnTo>
                    <a:lnTo>
                      <a:pt x="465" y="857"/>
                    </a:lnTo>
                    <a:lnTo>
                      <a:pt x="458" y="868"/>
                    </a:lnTo>
                    <a:lnTo>
                      <a:pt x="451" y="877"/>
                    </a:lnTo>
                    <a:lnTo>
                      <a:pt x="443" y="888"/>
                    </a:lnTo>
                    <a:lnTo>
                      <a:pt x="427" y="906"/>
                    </a:lnTo>
                    <a:lnTo>
                      <a:pt x="418" y="916"/>
                    </a:lnTo>
                    <a:lnTo>
                      <a:pt x="409" y="925"/>
                    </a:lnTo>
                    <a:lnTo>
                      <a:pt x="387" y="940"/>
                    </a:lnTo>
                    <a:lnTo>
                      <a:pt x="376" y="946"/>
                    </a:lnTo>
                    <a:lnTo>
                      <a:pt x="366" y="953"/>
                    </a:lnTo>
                    <a:lnTo>
                      <a:pt x="353" y="957"/>
                    </a:lnTo>
                    <a:lnTo>
                      <a:pt x="341" y="962"/>
                    </a:lnTo>
                    <a:lnTo>
                      <a:pt x="328" y="966"/>
                    </a:lnTo>
                    <a:lnTo>
                      <a:pt x="314" y="970"/>
                    </a:lnTo>
                    <a:lnTo>
                      <a:pt x="291" y="974"/>
                    </a:lnTo>
                    <a:lnTo>
                      <a:pt x="270" y="977"/>
                    </a:lnTo>
                    <a:lnTo>
                      <a:pt x="246" y="979"/>
                    </a:lnTo>
                    <a:lnTo>
                      <a:pt x="225" y="979"/>
                    </a:lnTo>
                    <a:lnTo>
                      <a:pt x="214" y="979"/>
                    </a:lnTo>
                    <a:lnTo>
                      <a:pt x="202" y="977"/>
                    </a:lnTo>
                    <a:lnTo>
                      <a:pt x="181" y="974"/>
                    </a:lnTo>
                    <a:lnTo>
                      <a:pt x="160" y="968"/>
                    </a:lnTo>
                    <a:lnTo>
                      <a:pt x="149" y="965"/>
                    </a:lnTo>
                    <a:lnTo>
                      <a:pt x="140" y="960"/>
                    </a:lnTo>
                    <a:lnTo>
                      <a:pt x="123" y="951"/>
                    </a:lnTo>
                    <a:lnTo>
                      <a:pt x="107" y="942"/>
                    </a:lnTo>
                    <a:lnTo>
                      <a:pt x="92" y="932"/>
                    </a:lnTo>
                    <a:lnTo>
                      <a:pt x="78" y="922"/>
                    </a:lnTo>
                    <a:lnTo>
                      <a:pt x="47" y="899"/>
                    </a:lnTo>
                    <a:lnTo>
                      <a:pt x="31" y="888"/>
                    </a:lnTo>
                    <a:lnTo>
                      <a:pt x="14" y="877"/>
                    </a:lnTo>
                    <a:lnTo>
                      <a:pt x="10" y="874"/>
                    </a:lnTo>
                    <a:lnTo>
                      <a:pt x="5" y="871"/>
                    </a:lnTo>
                    <a:lnTo>
                      <a:pt x="0" y="866"/>
                    </a:lnTo>
                    <a:lnTo>
                      <a:pt x="0" y="865"/>
                    </a:lnTo>
                    <a:lnTo>
                      <a:pt x="0" y="861"/>
                    </a:lnTo>
                    <a:lnTo>
                      <a:pt x="6" y="841"/>
                    </a:lnTo>
                    <a:lnTo>
                      <a:pt x="20" y="797"/>
                    </a:lnTo>
                    <a:lnTo>
                      <a:pt x="28" y="770"/>
                    </a:lnTo>
                    <a:lnTo>
                      <a:pt x="36" y="743"/>
                    </a:lnTo>
                    <a:lnTo>
                      <a:pt x="42" y="715"/>
                    </a:lnTo>
                    <a:lnTo>
                      <a:pt x="47" y="692"/>
                    </a:lnTo>
                    <a:lnTo>
                      <a:pt x="47" y="678"/>
                    </a:lnTo>
                    <a:lnTo>
                      <a:pt x="48" y="662"/>
                    </a:lnTo>
                    <a:lnTo>
                      <a:pt x="47" y="647"/>
                    </a:lnTo>
                    <a:lnTo>
                      <a:pt x="45" y="639"/>
                    </a:lnTo>
                    <a:lnTo>
                      <a:pt x="44" y="633"/>
                    </a:lnTo>
                    <a:lnTo>
                      <a:pt x="34" y="598"/>
                    </a:lnTo>
                    <a:lnTo>
                      <a:pt x="30" y="581"/>
                    </a:lnTo>
                    <a:lnTo>
                      <a:pt x="27" y="564"/>
                    </a:lnTo>
                    <a:lnTo>
                      <a:pt x="24" y="547"/>
                    </a:lnTo>
                    <a:lnTo>
                      <a:pt x="22" y="530"/>
                    </a:lnTo>
                    <a:lnTo>
                      <a:pt x="20" y="511"/>
                    </a:lnTo>
                    <a:lnTo>
                      <a:pt x="19" y="493"/>
                    </a:lnTo>
                    <a:lnTo>
                      <a:pt x="17" y="428"/>
                    </a:lnTo>
                    <a:lnTo>
                      <a:pt x="17" y="394"/>
                    </a:lnTo>
                    <a:lnTo>
                      <a:pt x="20" y="361"/>
                    </a:lnTo>
                    <a:lnTo>
                      <a:pt x="20" y="344"/>
                    </a:lnTo>
                    <a:lnTo>
                      <a:pt x="24" y="327"/>
                    </a:lnTo>
                    <a:lnTo>
                      <a:pt x="25" y="312"/>
                    </a:lnTo>
                    <a:lnTo>
                      <a:pt x="28" y="295"/>
                    </a:lnTo>
                    <a:lnTo>
                      <a:pt x="33" y="280"/>
                    </a:lnTo>
                    <a:lnTo>
                      <a:pt x="37" y="263"/>
                    </a:lnTo>
                    <a:lnTo>
                      <a:pt x="48" y="232"/>
                    </a:lnTo>
                    <a:lnTo>
                      <a:pt x="78" y="168"/>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12" name="Freeform 188"/>
              <p:cNvSpPr>
                <a:spLocks/>
              </p:cNvSpPr>
              <p:nvPr/>
            </p:nvSpPr>
            <p:spPr bwMode="auto">
              <a:xfrm>
                <a:off x="2452" y="1296"/>
                <a:ext cx="44" cy="51"/>
              </a:xfrm>
              <a:custGeom>
                <a:avLst/>
                <a:gdLst>
                  <a:gd name="T0" fmla="*/ 0 w 86"/>
                  <a:gd name="T1" fmla="*/ 97 h 104"/>
                  <a:gd name="T2" fmla="*/ 48 w 86"/>
                  <a:gd name="T3" fmla="*/ 36 h 104"/>
                  <a:gd name="T4" fmla="*/ 69 w 86"/>
                  <a:gd name="T5" fmla="*/ 11 h 104"/>
                  <a:gd name="T6" fmla="*/ 82 w 86"/>
                  <a:gd name="T7" fmla="*/ 0 h 104"/>
                  <a:gd name="T8" fmla="*/ 86 w 86"/>
                  <a:gd name="T9" fmla="*/ 6 h 104"/>
                  <a:gd name="T10" fmla="*/ 74 w 86"/>
                  <a:gd name="T11" fmla="*/ 17 h 104"/>
                  <a:gd name="T12" fmla="*/ 52 w 86"/>
                  <a:gd name="T13" fmla="*/ 42 h 104"/>
                  <a:gd name="T14" fmla="*/ 4 w 86"/>
                  <a:gd name="T15" fmla="*/ 104 h 104"/>
                  <a:gd name="T16" fmla="*/ 0 w 86"/>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04">
                    <a:moveTo>
                      <a:pt x="0" y="97"/>
                    </a:moveTo>
                    <a:lnTo>
                      <a:pt x="48" y="36"/>
                    </a:lnTo>
                    <a:lnTo>
                      <a:pt x="69" y="11"/>
                    </a:lnTo>
                    <a:lnTo>
                      <a:pt x="82" y="0"/>
                    </a:lnTo>
                    <a:lnTo>
                      <a:pt x="86" y="6"/>
                    </a:lnTo>
                    <a:lnTo>
                      <a:pt x="74" y="17"/>
                    </a:lnTo>
                    <a:lnTo>
                      <a:pt x="52" y="42"/>
                    </a:lnTo>
                    <a:lnTo>
                      <a:pt x="4" y="104"/>
                    </a:lnTo>
                    <a:lnTo>
                      <a:pt x="0"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13" name="Freeform 189"/>
              <p:cNvSpPr>
                <a:spLocks/>
              </p:cNvSpPr>
              <p:nvPr/>
            </p:nvSpPr>
            <p:spPr bwMode="auto">
              <a:xfrm>
                <a:off x="2495" y="1295"/>
                <a:ext cx="112" cy="31"/>
              </a:xfrm>
              <a:custGeom>
                <a:avLst/>
                <a:gdLst>
                  <a:gd name="T0" fmla="*/ 0 w 224"/>
                  <a:gd name="T1" fmla="*/ 1 h 63"/>
                  <a:gd name="T2" fmla="*/ 49 w 224"/>
                  <a:gd name="T3" fmla="*/ 0 h 63"/>
                  <a:gd name="T4" fmla="*/ 86 w 224"/>
                  <a:gd name="T5" fmla="*/ 3 h 63"/>
                  <a:gd name="T6" fmla="*/ 116 w 224"/>
                  <a:gd name="T7" fmla="*/ 10 h 63"/>
                  <a:gd name="T8" fmla="*/ 141 w 224"/>
                  <a:gd name="T9" fmla="*/ 20 h 63"/>
                  <a:gd name="T10" fmla="*/ 179 w 224"/>
                  <a:gd name="T11" fmla="*/ 41 h 63"/>
                  <a:gd name="T12" fmla="*/ 199 w 224"/>
                  <a:gd name="T13" fmla="*/ 51 h 63"/>
                  <a:gd name="T14" fmla="*/ 224 w 224"/>
                  <a:gd name="T15" fmla="*/ 55 h 63"/>
                  <a:gd name="T16" fmla="*/ 223 w 224"/>
                  <a:gd name="T17" fmla="*/ 63 h 63"/>
                  <a:gd name="T18" fmla="*/ 198 w 224"/>
                  <a:gd name="T19" fmla="*/ 58 h 63"/>
                  <a:gd name="T20" fmla="*/ 175 w 224"/>
                  <a:gd name="T21" fmla="*/ 47 h 63"/>
                  <a:gd name="T22" fmla="*/ 136 w 224"/>
                  <a:gd name="T23" fmla="*/ 26 h 63"/>
                  <a:gd name="T24" fmla="*/ 114 w 224"/>
                  <a:gd name="T25" fmla="*/ 18 h 63"/>
                  <a:gd name="T26" fmla="*/ 85 w 224"/>
                  <a:gd name="T27" fmla="*/ 10 h 63"/>
                  <a:gd name="T28" fmla="*/ 49 w 224"/>
                  <a:gd name="T29" fmla="*/ 7 h 63"/>
                  <a:gd name="T30" fmla="*/ 0 w 224"/>
                  <a:gd name="T31" fmla="*/ 9 h 63"/>
                  <a:gd name="T32" fmla="*/ 0 w 224"/>
                  <a:gd name="T33"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63">
                    <a:moveTo>
                      <a:pt x="0" y="1"/>
                    </a:moveTo>
                    <a:lnTo>
                      <a:pt x="49" y="0"/>
                    </a:lnTo>
                    <a:lnTo>
                      <a:pt x="86" y="3"/>
                    </a:lnTo>
                    <a:lnTo>
                      <a:pt x="116" y="10"/>
                    </a:lnTo>
                    <a:lnTo>
                      <a:pt x="141" y="20"/>
                    </a:lnTo>
                    <a:lnTo>
                      <a:pt x="179" y="41"/>
                    </a:lnTo>
                    <a:lnTo>
                      <a:pt x="199" y="51"/>
                    </a:lnTo>
                    <a:lnTo>
                      <a:pt x="224" y="55"/>
                    </a:lnTo>
                    <a:lnTo>
                      <a:pt x="223" y="63"/>
                    </a:lnTo>
                    <a:lnTo>
                      <a:pt x="198" y="58"/>
                    </a:lnTo>
                    <a:lnTo>
                      <a:pt x="175" y="47"/>
                    </a:lnTo>
                    <a:lnTo>
                      <a:pt x="136" y="26"/>
                    </a:lnTo>
                    <a:lnTo>
                      <a:pt x="114" y="18"/>
                    </a:lnTo>
                    <a:lnTo>
                      <a:pt x="85" y="10"/>
                    </a:lnTo>
                    <a:lnTo>
                      <a:pt x="49" y="7"/>
                    </a:lnTo>
                    <a:lnTo>
                      <a:pt x="0" y="9"/>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14" name="Freeform 190"/>
              <p:cNvSpPr>
                <a:spLocks/>
              </p:cNvSpPr>
              <p:nvPr/>
            </p:nvSpPr>
            <p:spPr bwMode="auto">
              <a:xfrm>
                <a:off x="2493" y="1296"/>
                <a:ext cx="3" cy="3"/>
              </a:xfrm>
              <a:custGeom>
                <a:avLst/>
                <a:gdLst>
                  <a:gd name="T0" fmla="*/ 0 w 4"/>
                  <a:gd name="T1" fmla="*/ 0 h 8"/>
                  <a:gd name="T2" fmla="*/ 3 w 4"/>
                  <a:gd name="T3" fmla="*/ 0 h 8"/>
                  <a:gd name="T4" fmla="*/ 3 w 4"/>
                  <a:gd name="T5" fmla="*/ 8 h 8"/>
                  <a:gd name="T6" fmla="*/ 4 w 4"/>
                  <a:gd name="T7" fmla="*/ 6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lnTo>
                      <a:pt x="3" y="0"/>
                    </a:lnTo>
                    <a:lnTo>
                      <a:pt x="3" y="8"/>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15" name="Freeform 191"/>
              <p:cNvSpPr>
                <a:spLocks/>
              </p:cNvSpPr>
              <p:nvPr/>
            </p:nvSpPr>
            <p:spPr bwMode="auto">
              <a:xfrm>
                <a:off x="2607" y="1278"/>
                <a:ext cx="139" cy="49"/>
              </a:xfrm>
              <a:custGeom>
                <a:avLst/>
                <a:gdLst>
                  <a:gd name="T0" fmla="*/ 0 w 277"/>
                  <a:gd name="T1" fmla="*/ 89 h 98"/>
                  <a:gd name="T2" fmla="*/ 33 w 277"/>
                  <a:gd name="T3" fmla="*/ 91 h 98"/>
                  <a:gd name="T4" fmla="*/ 67 w 277"/>
                  <a:gd name="T5" fmla="*/ 86 h 98"/>
                  <a:gd name="T6" fmla="*/ 101 w 277"/>
                  <a:gd name="T7" fmla="*/ 75 h 98"/>
                  <a:gd name="T8" fmla="*/ 136 w 277"/>
                  <a:gd name="T9" fmla="*/ 61 h 98"/>
                  <a:gd name="T10" fmla="*/ 276 w 277"/>
                  <a:gd name="T11" fmla="*/ 0 h 98"/>
                  <a:gd name="T12" fmla="*/ 277 w 277"/>
                  <a:gd name="T13" fmla="*/ 7 h 98"/>
                  <a:gd name="T14" fmla="*/ 138 w 277"/>
                  <a:gd name="T15" fmla="*/ 69 h 98"/>
                  <a:gd name="T16" fmla="*/ 102 w 277"/>
                  <a:gd name="T17" fmla="*/ 83 h 98"/>
                  <a:gd name="T18" fmla="*/ 68 w 277"/>
                  <a:gd name="T19" fmla="*/ 94 h 98"/>
                  <a:gd name="T20" fmla="*/ 33 w 277"/>
                  <a:gd name="T21" fmla="*/ 98 h 98"/>
                  <a:gd name="T22" fmla="*/ 0 w 277"/>
                  <a:gd name="T23" fmla="*/ 97 h 98"/>
                  <a:gd name="T24" fmla="*/ 0 w 277"/>
                  <a:gd name="T25"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98">
                    <a:moveTo>
                      <a:pt x="0" y="89"/>
                    </a:moveTo>
                    <a:lnTo>
                      <a:pt x="33" y="91"/>
                    </a:lnTo>
                    <a:lnTo>
                      <a:pt x="67" y="86"/>
                    </a:lnTo>
                    <a:lnTo>
                      <a:pt x="101" y="75"/>
                    </a:lnTo>
                    <a:lnTo>
                      <a:pt x="136" y="61"/>
                    </a:lnTo>
                    <a:lnTo>
                      <a:pt x="276" y="0"/>
                    </a:lnTo>
                    <a:lnTo>
                      <a:pt x="277" y="7"/>
                    </a:lnTo>
                    <a:lnTo>
                      <a:pt x="138" y="69"/>
                    </a:lnTo>
                    <a:lnTo>
                      <a:pt x="102" y="83"/>
                    </a:lnTo>
                    <a:lnTo>
                      <a:pt x="68" y="94"/>
                    </a:lnTo>
                    <a:lnTo>
                      <a:pt x="33" y="98"/>
                    </a:lnTo>
                    <a:lnTo>
                      <a:pt x="0" y="97"/>
                    </a:lnTo>
                    <a:lnTo>
                      <a:pt x="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16" name="Freeform 192"/>
              <p:cNvSpPr>
                <a:spLocks/>
              </p:cNvSpPr>
              <p:nvPr/>
            </p:nvSpPr>
            <p:spPr bwMode="auto">
              <a:xfrm>
                <a:off x="2606" y="1323"/>
                <a:ext cx="1" cy="3"/>
              </a:xfrm>
              <a:custGeom>
                <a:avLst/>
                <a:gdLst>
                  <a:gd name="T0" fmla="*/ 0 w 1"/>
                  <a:gd name="T1" fmla="*/ 8 h 8"/>
                  <a:gd name="T2" fmla="*/ 1 w 1"/>
                  <a:gd name="T3" fmla="*/ 8 h 8"/>
                  <a:gd name="T4" fmla="*/ 1 w 1"/>
                  <a:gd name="T5" fmla="*/ 0 h 8"/>
                  <a:gd name="T6" fmla="*/ 0 w 1"/>
                  <a:gd name="T7" fmla="*/ 8 h 8"/>
                </a:gdLst>
                <a:ahLst/>
                <a:cxnLst>
                  <a:cxn ang="0">
                    <a:pos x="T0" y="T1"/>
                  </a:cxn>
                  <a:cxn ang="0">
                    <a:pos x="T2" y="T3"/>
                  </a:cxn>
                  <a:cxn ang="0">
                    <a:pos x="T4" y="T5"/>
                  </a:cxn>
                  <a:cxn ang="0">
                    <a:pos x="T6" y="T7"/>
                  </a:cxn>
                </a:cxnLst>
                <a:rect l="0" t="0" r="r" b="b"/>
                <a:pathLst>
                  <a:path w="1" h="8">
                    <a:moveTo>
                      <a:pt x="0" y="8"/>
                    </a:moveTo>
                    <a:lnTo>
                      <a:pt x="1" y="8"/>
                    </a:lnTo>
                    <a:lnTo>
                      <a:pt x="1"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17" name="Freeform 193"/>
              <p:cNvSpPr>
                <a:spLocks/>
              </p:cNvSpPr>
              <p:nvPr/>
            </p:nvSpPr>
            <p:spPr bwMode="auto">
              <a:xfrm>
                <a:off x="2745" y="1260"/>
                <a:ext cx="44" cy="22"/>
              </a:xfrm>
              <a:custGeom>
                <a:avLst/>
                <a:gdLst>
                  <a:gd name="T0" fmla="*/ 0 w 88"/>
                  <a:gd name="T1" fmla="*/ 36 h 43"/>
                  <a:gd name="T2" fmla="*/ 86 w 88"/>
                  <a:gd name="T3" fmla="*/ 0 h 43"/>
                  <a:gd name="T4" fmla="*/ 88 w 88"/>
                  <a:gd name="T5" fmla="*/ 8 h 43"/>
                  <a:gd name="T6" fmla="*/ 1 w 88"/>
                  <a:gd name="T7" fmla="*/ 43 h 43"/>
                  <a:gd name="T8" fmla="*/ 0 w 88"/>
                  <a:gd name="T9" fmla="*/ 36 h 43"/>
                </a:gdLst>
                <a:ahLst/>
                <a:cxnLst>
                  <a:cxn ang="0">
                    <a:pos x="T0" y="T1"/>
                  </a:cxn>
                  <a:cxn ang="0">
                    <a:pos x="T2" y="T3"/>
                  </a:cxn>
                  <a:cxn ang="0">
                    <a:pos x="T4" y="T5"/>
                  </a:cxn>
                  <a:cxn ang="0">
                    <a:pos x="T6" y="T7"/>
                  </a:cxn>
                  <a:cxn ang="0">
                    <a:pos x="T8" y="T9"/>
                  </a:cxn>
                </a:cxnLst>
                <a:rect l="0" t="0" r="r" b="b"/>
                <a:pathLst>
                  <a:path w="88" h="43">
                    <a:moveTo>
                      <a:pt x="0" y="36"/>
                    </a:moveTo>
                    <a:lnTo>
                      <a:pt x="86" y="0"/>
                    </a:lnTo>
                    <a:lnTo>
                      <a:pt x="88" y="8"/>
                    </a:lnTo>
                    <a:lnTo>
                      <a:pt x="1" y="4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18" name="Freeform 194"/>
              <p:cNvSpPr>
                <a:spLocks/>
              </p:cNvSpPr>
              <p:nvPr/>
            </p:nvSpPr>
            <p:spPr bwMode="auto">
              <a:xfrm>
                <a:off x="2745" y="1278"/>
                <a:ext cx="1" cy="4"/>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lnTo>
                      <a:pt x="1"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19" name="Rectangle 195"/>
              <p:cNvSpPr>
                <a:spLocks noChangeArrowheads="1"/>
              </p:cNvSpPr>
              <p:nvPr/>
            </p:nvSpPr>
            <p:spPr bwMode="auto">
              <a:xfrm>
                <a:off x="2788" y="1260"/>
                <a:ext cx="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220" name="Freeform 196"/>
              <p:cNvSpPr>
                <a:spLocks/>
              </p:cNvSpPr>
              <p:nvPr/>
            </p:nvSpPr>
            <p:spPr bwMode="auto">
              <a:xfrm>
                <a:off x="2788" y="1260"/>
                <a:ext cx="1" cy="4"/>
              </a:xfrm>
              <a:custGeom>
                <a:avLst/>
                <a:gdLst>
                  <a:gd name="T0" fmla="*/ 0 w 2"/>
                  <a:gd name="T1" fmla="*/ 0 h 8"/>
                  <a:gd name="T2" fmla="*/ 0 w 2"/>
                  <a:gd name="T3" fmla="*/ 8 h 8"/>
                  <a:gd name="T4" fmla="*/ 2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0" y="8"/>
                    </a:lnTo>
                    <a:lnTo>
                      <a:pt x="2"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21" name="Freeform 197"/>
              <p:cNvSpPr>
                <a:spLocks/>
              </p:cNvSpPr>
              <p:nvPr/>
            </p:nvSpPr>
            <p:spPr bwMode="auto">
              <a:xfrm>
                <a:off x="2788" y="1260"/>
                <a:ext cx="33" cy="53"/>
              </a:xfrm>
              <a:custGeom>
                <a:avLst/>
                <a:gdLst>
                  <a:gd name="T0" fmla="*/ 2 w 65"/>
                  <a:gd name="T1" fmla="*/ 0 h 105"/>
                  <a:gd name="T2" fmla="*/ 17 w 65"/>
                  <a:gd name="T3" fmla="*/ 5 h 105"/>
                  <a:gd name="T4" fmla="*/ 31 w 65"/>
                  <a:gd name="T5" fmla="*/ 14 h 105"/>
                  <a:gd name="T6" fmla="*/ 44 w 65"/>
                  <a:gd name="T7" fmla="*/ 26 h 105"/>
                  <a:gd name="T8" fmla="*/ 53 w 65"/>
                  <a:gd name="T9" fmla="*/ 40 h 105"/>
                  <a:gd name="T10" fmla="*/ 59 w 65"/>
                  <a:gd name="T11" fmla="*/ 57 h 105"/>
                  <a:gd name="T12" fmla="*/ 64 w 65"/>
                  <a:gd name="T13" fmla="*/ 73 h 105"/>
                  <a:gd name="T14" fmla="*/ 65 w 65"/>
                  <a:gd name="T15" fmla="*/ 90 h 105"/>
                  <a:gd name="T16" fmla="*/ 62 w 65"/>
                  <a:gd name="T17" fmla="*/ 105 h 105"/>
                  <a:gd name="T18" fmla="*/ 54 w 65"/>
                  <a:gd name="T19" fmla="*/ 105 h 105"/>
                  <a:gd name="T20" fmla="*/ 58 w 65"/>
                  <a:gd name="T21" fmla="*/ 90 h 105"/>
                  <a:gd name="T22" fmla="*/ 56 w 65"/>
                  <a:gd name="T23" fmla="*/ 74 h 105"/>
                  <a:gd name="T24" fmla="*/ 51 w 65"/>
                  <a:gd name="T25" fmla="*/ 59 h 105"/>
                  <a:gd name="T26" fmla="*/ 47 w 65"/>
                  <a:gd name="T27" fmla="*/ 45 h 105"/>
                  <a:gd name="T28" fmla="*/ 37 w 65"/>
                  <a:gd name="T29" fmla="*/ 31 h 105"/>
                  <a:gd name="T30" fmla="*/ 27 w 65"/>
                  <a:gd name="T31" fmla="*/ 20 h 105"/>
                  <a:gd name="T32" fmla="*/ 16 w 65"/>
                  <a:gd name="T33" fmla="*/ 12 h 105"/>
                  <a:gd name="T34" fmla="*/ 0 w 65"/>
                  <a:gd name="T35" fmla="*/ 8 h 105"/>
                  <a:gd name="T36" fmla="*/ 2 w 65"/>
                  <a:gd name="T3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05">
                    <a:moveTo>
                      <a:pt x="2" y="0"/>
                    </a:moveTo>
                    <a:lnTo>
                      <a:pt x="17" y="5"/>
                    </a:lnTo>
                    <a:lnTo>
                      <a:pt x="31" y="14"/>
                    </a:lnTo>
                    <a:lnTo>
                      <a:pt x="44" y="26"/>
                    </a:lnTo>
                    <a:lnTo>
                      <a:pt x="53" y="40"/>
                    </a:lnTo>
                    <a:lnTo>
                      <a:pt x="59" y="57"/>
                    </a:lnTo>
                    <a:lnTo>
                      <a:pt x="64" y="73"/>
                    </a:lnTo>
                    <a:lnTo>
                      <a:pt x="65" y="90"/>
                    </a:lnTo>
                    <a:lnTo>
                      <a:pt x="62" y="105"/>
                    </a:lnTo>
                    <a:lnTo>
                      <a:pt x="54" y="105"/>
                    </a:lnTo>
                    <a:lnTo>
                      <a:pt x="58" y="90"/>
                    </a:lnTo>
                    <a:lnTo>
                      <a:pt x="56" y="74"/>
                    </a:lnTo>
                    <a:lnTo>
                      <a:pt x="51" y="59"/>
                    </a:lnTo>
                    <a:lnTo>
                      <a:pt x="47" y="45"/>
                    </a:lnTo>
                    <a:lnTo>
                      <a:pt x="37" y="31"/>
                    </a:lnTo>
                    <a:lnTo>
                      <a:pt x="27" y="20"/>
                    </a:lnTo>
                    <a:lnTo>
                      <a:pt x="16" y="12"/>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22" name="Freeform 198"/>
              <p:cNvSpPr>
                <a:spLocks/>
              </p:cNvSpPr>
              <p:nvPr/>
            </p:nvSpPr>
            <p:spPr bwMode="auto">
              <a:xfrm>
                <a:off x="2788" y="1260"/>
                <a:ext cx="1" cy="4"/>
              </a:xfrm>
              <a:custGeom>
                <a:avLst/>
                <a:gdLst>
                  <a:gd name="T0" fmla="*/ 2 w 2"/>
                  <a:gd name="T1" fmla="*/ 0 h 8"/>
                  <a:gd name="T2" fmla="*/ 0 w 2"/>
                  <a:gd name="T3" fmla="*/ 8 h 8"/>
                  <a:gd name="T4" fmla="*/ 2 w 2"/>
                  <a:gd name="T5" fmla="*/ 8 h 8"/>
                  <a:gd name="T6" fmla="*/ 2 w 2"/>
                  <a:gd name="T7" fmla="*/ 0 h 8"/>
                </a:gdLst>
                <a:ahLst/>
                <a:cxnLst>
                  <a:cxn ang="0">
                    <a:pos x="T0" y="T1"/>
                  </a:cxn>
                  <a:cxn ang="0">
                    <a:pos x="T2" y="T3"/>
                  </a:cxn>
                  <a:cxn ang="0">
                    <a:pos x="T4" y="T5"/>
                  </a:cxn>
                  <a:cxn ang="0">
                    <a:pos x="T6" y="T7"/>
                  </a:cxn>
                </a:cxnLst>
                <a:rect l="0" t="0" r="r" b="b"/>
                <a:pathLst>
                  <a:path w="2" h="8">
                    <a:moveTo>
                      <a:pt x="2" y="0"/>
                    </a:moveTo>
                    <a:lnTo>
                      <a:pt x="0" y="8"/>
                    </a:lnTo>
                    <a:lnTo>
                      <a:pt x="2"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23" name="Freeform 199"/>
              <p:cNvSpPr>
                <a:spLocks/>
              </p:cNvSpPr>
              <p:nvPr/>
            </p:nvSpPr>
            <p:spPr bwMode="auto">
              <a:xfrm>
                <a:off x="2722" y="1311"/>
                <a:ext cx="96" cy="45"/>
              </a:xfrm>
              <a:custGeom>
                <a:avLst/>
                <a:gdLst>
                  <a:gd name="T0" fmla="*/ 194 w 194"/>
                  <a:gd name="T1" fmla="*/ 6 h 90"/>
                  <a:gd name="T2" fmla="*/ 172 w 194"/>
                  <a:gd name="T3" fmla="*/ 17 h 90"/>
                  <a:gd name="T4" fmla="*/ 119 w 194"/>
                  <a:gd name="T5" fmla="*/ 37 h 90"/>
                  <a:gd name="T6" fmla="*/ 57 w 194"/>
                  <a:gd name="T7" fmla="*/ 62 h 90"/>
                  <a:gd name="T8" fmla="*/ 5 w 194"/>
                  <a:gd name="T9" fmla="*/ 90 h 90"/>
                  <a:gd name="T10" fmla="*/ 0 w 194"/>
                  <a:gd name="T11" fmla="*/ 83 h 90"/>
                  <a:gd name="T12" fmla="*/ 53 w 194"/>
                  <a:gd name="T13" fmla="*/ 56 h 90"/>
                  <a:gd name="T14" fmla="*/ 115 w 194"/>
                  <a:gd name="T15" fmla="*/ 31 h 90"/>
                  <a:gd name="T16" fmla="*/ 167 w 194"/>
                  <a:gd name="T17" fmla="*/ 11 h 90"/>
                  <a:gd name="T18" fmla="*/ 189 w 194"/>
                  <a:gd name="T19" fmla="*/ 0 h 90"/>
                  <a:gd name="T20" fmla="*/ 194 w 194"/>
                  <a:gd name="T21"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90">
                    <a:moveTo>
                      <a:pt x="194" y="6"/>
                    </a:moveTo>
                    <a:lnTo>
                      <a:pt x="172" y="17"/>
                    </a:lnTo>
                    <a:lnTo>
                      <a:pt x="119" y="37"/>
                    </a:lnTo>
                    <a:lnTo>
                      <a:pt x="57" y="62"/>
                    </a:lnTo>
                    <a:lnTo>
                      <a:pt x="5" y="90"/>
                    </a:lnTo>
                    <a:lnTo>
                      <a:pt x="0" y="83"/>
                    </a:lnTo>
                    <a:lnTo>
                      <a:pt x="53" y="56"/>
                    </a:lnTo>
                    <a:lnTo>
                      <a:pt x="115" y="31"/>
                    </a:lnTo>
                    <a:lnTo>
                      <a:pt x="167" y="11"/>
                    </a:lnTo>
                    <a:lnTo>
                      <a:pt x="189" y="0"/>
                    </a:lnTo>
                    <a:lnTo>
                      <a:pt x="19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24" name="Freeform 200"/>
              <p:cNvSpPr>
                <a:spLocks/>
              </p:cNvSpPr>
              <p:nvPr/>
            </p:nvSpPr>
            <p:spPr bwMode="auto">
              <a:xfrm>
                <a:off x="2815" y="1311"/>
                <a:ext cx="4" cy="3"/>
              </a:xfrm>
              <a:custGeom>
                <a:avLst/>
                <a:gdLst>
                  <a:gd name="T0" fmla="*/ 8 w 8"/>
                  <a:gd name="T1" fmla="*/ 3 h 6"/>
                  <a:gd name="T2" fmla="*/ 8 w 8"/>
                  <a:gd name="T3" fmla="*/ 6 h 6"/>
                  <a:gd name="T4" fmla="*/ 7 w 8"/>
                  <a:gd name="T5" fmla="*/ 6 h 6"/>
                  <a:gd name="T6" fmla="*/ 2 w 8"/>
                  <a:gd name="T7" fmla="*/ 0 h 6"/>
                  <a:gd name="T8" fmla="*/ 0 w 8"/>
                  <a:gd name="T9" fmla="*/ 3 h 6"/>
                  <a:gd name="T10" fmla="*/ 8 w 8"/>
                  <a:gd name="T11" fmla="*/ 3 h 6"/>
                </a:gdLst>
                <a:ahLst/>
                <a:cxnLst>
                  <a:cxn ang="0">
                    <a:pos x="T0" y="T1"/>
                  </a:cxn>
                  <a:cxn ang="0">
                    <a:pos x="T2" y="T3"/>
                  </a:cxn>
                  <a:cxn ang="0">
                    <a:pos x="T4" y="T5"/>
                  </a:cxn>
                  <a:cxn ang="0">
                    <a:pos x="T6" y="T7"/>
                  </a:cxn>
                  <a:cxn ang="0">
                    <a:pos x="T8" y="T9"/>
                  </a:cxn>
                  <a:cxn ang="0">
                    <a:pos x="T10" y="T11"/>
                  </a:cxn>
                </a:cxnLst>
                <a:rect l="0" t="0" r="r" b="b"/>
                <a:pathLst>
                  <a:path w="8" h="6">
                    <a:moveTo>
                      <a:pt x="8" y="3"/>
                    </a:moveTo>
                    <a:lnTo>
                      <a:pt x="8" y="6"/>
                    </a:lnTo>
                    <a:lnTo>
                      <a:pt x="7" y="6"/>
                    </a:lnTo>
                    <a:lnTo>
                      <a:pt x="2" y="0"/>
                    </a:lnTo>
                    <a:lnTo>
                      <a:pt x="0"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25" name="Freeform 201"/>
              <p:cNvSpPr>
                <a:spLocks/>
              </p:cNvSpPr>
              <p:nvPr/>
            </p:nvSpPr>
            <p:spPr bwMode="auto">
              <a:xfrm>
                <a:off x="2721" y="1354"/>
                <a:ext cx="93" cy="44"/>
              </a:xfrm>
              <a:custGeom>
                <a:avLst/>
                <a:gdLst>
                  <a:gd name="T0" fmla="*/ 7 w 185"/>
                  <a:gd name="T1" fmla="*/ 0 h 88"/>
                  <a:gd name="T2" fmla="*/ 9 w 185"/>
                  <a:gd name="T3" fmla="*/ 16 h 88"/>
                  <a:gd name="T4" fmla="*/ 11 w 185"/>
                  <a:gd name="T5" fmla="*/ 22 h 88"/>
                  <a:gd name="T6" fmla="*/ 12 w 185"/>
                  <a:gd name="T7" fmla="*/ 27 h 88"/>
                  <a:gd name="T8" fmla="*/ 18 w 185"/>
                  <a:gd name="T9" fmla="*/ 37 h 88"/>
                  <a:gd name="T10" fmla="*/ 26 w 185"/>
                  <a:gd name="T11" fmla="*/ 45 h 88"/>
                  <a:gd name="T12" fmla="*/ 35 w 185"/>
                  <a:gd name="T13" fmla="*/ 53 h 88"/>
                  <a:gd name="T14" fmla="*/ 45 w 185"/>
                  <a:gd name="T15" fmla="*/ 59 h 88"/>
                  <a:gd name="T16" fmla="*/ 71 w 185"/>
                  <a:gd name="T17" fmla="*/ 68 h 88"/>
                  <a:gd name="T18" fmla="*/ 100 w 185"/>
                  <a:gd name="T19" fmla="*/ 73 h 88"/>
                  <a:gd name="T20" fmla="*/ 131 w 185"/>
                  <a:gd name="T21" fmla="*/ 76 h 88"/>
                  <a:gd name="T22" fmla="*/ 161 w 185"/>
                  <a:gd name="T23" fmla="*/ 78 h 88"/>
                  <a:gd name="T24" fmla="*/ 185 w 185"/>
                  <a:gd name="T25" fmla="*/ 81 h 88"/>
                  <a:gd name="T26" fmla="*/ 185 w 185"/>
                  <a:gd name="T27" fmla="*/ 88 h 88"/>
                  <a:gd name="T28" fmla="*/ 161 w 185"/>
                  <a:gd name="T29" fmla="*/ 85 h 88"/>
                  <a:gd name="T30" fmla="*/ 131 w 185"/>
                  <a:gd name="T31" fmla="*/ 84 h 88"/>
                  <a:gd name="T32" fmla="*/ 99 w 185"/>
                  <a:gd name="T33" fmla="*/ 81 h 88"/>
                  <a:gd name="T34" fmla="*/ 69 w 185"/>
                  <a:gd name="T35" fmla="*/ 76 h 88"/>
                  <a:gd name="T36" fmla="*/ 43 w 185"/>
                  <a:gd name="T37" fmla="*/ 67 h 88"/>
                  <a:gd name="T38" fmla="*/ 31 w 185"/>
                  <a:gd name="T39" fmla="*/ 59 h 88"/>
                  <a:gd name="T40" fmla="*/ 21 w 185"/>
                  <a:gd name="T41" fmla="*/ 51 h 88"/>
                  <a:gd name="T42" fmla="*/ 12 w 185"/>
                  <a:gd name="T43" fmla="*/ 42 h 88"/>
                  <a:gd name="T44" fmla="*/ 6 w 185"/>
                  <a:gd name="T45" fmla="*/ 31 h 88"/>
                  <a:gd name="T46" fmla="*/ 3 w 185"/>
                  <a:gd name="T47" fmla="*/ 24 h 88"/>
                  <a:gd name="T48" fmla="*/ 1 w 185"/>
                  <a:gd name="T49" fmla="*/ 17 h 88"/>
                  <a:gd name="T50" fmla="*/ 0 w 185"/>
                  <a:gd name="T51" fmla="*/ 2 h 88"/>
                  <a:gd name="T52" fmla="*/ 7 w 185"/>
                  <a:gd name="T5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88">
                    <a:moveTo>
                      <a:pt x="7" y="0"/>
                    </a:moveTo>
                    <a:lnTo>
                      <a:pt x="9" y="16"/>
                    </a:lnTo>
                    <a:lnTo>
                      <a:pt x="11" y="22"/>
                    </a:lnTo>
                    <a:lnTo>
                      <a:pt x="12" y="27"/>
                    </a:lnTo>
                    <a:lnTo>
                      <a:pt x="18" y="37"/>
                    </a:lnTo>
                    <a:lnTo>
                      <a:pt x="26" y="45"/>
                    </a:lnTo>
                    <a:lnTo>
                      <a:pt x="35" y="53"/>
                    </a:lnTo>
                    <a:lnTo>
                      <a:pt x="45" y="59"/>
                    </a:lnTo>
                    <a:lnTo>
                      <a:pt x="71" y="68"/>
                    </a:lnTo>
                    <a:lnTo>
                      <a:pt x="100" y="73"/>
                    </a:lnTo>
                    <a:lnTo>
                      <a:pt x="131" y="76"/>
                    </a:lnTo>
                    <a:lnTo>
                      <a:pt x="161" y="78"/>
                    </a:lnTo>
                    <a:lnTo>
                      <a:pt x="185" y="81"/>
                    </a:lnTo>
                    <a:lnTo>
                      <a:pt x="185" y="88"/>
                    </a:lnTo>
                    <a:lnTo>
                      <a:pt x="161" y="85"/>
                    </a:lnTo>
                    <a:lnTo>
                      <a:pt x="131" y="84"/>
                    </a:lnTo>
                    <a:lnTo>
                      <a:pt x="99" y="81"/>
                    </a:lnTo>
                    <a:lnTo>
                      <a:pt x="69" y="76"/>
                    </a:lnTo>
                    <a:lnTo>
                      <a:pt x="43" y="67"/>
                    </a:lnTo>
                    <a:lnTo>
                      <a:pt x="31" y="59"/>
                    </a:lnTo>
                    <a:lnTo>
                      <a:pt x="21" y="51"/>
                    </a:lnTo>
                    <a:lnTo>
                      <a:pt x="12" y="42"/>
                    </a:lnTo>
                    <a:lnTo>
                      <a:pt x="6" y="31"/>
                    </a:lnTo>
                    <a:lnTo>
                      <a:pt x="3" y="24"/>
                    </a:lnTo>
                    <a:lnTo>
                      <a:pt x="1" y="17"/>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26" name="Freeform 202"/>
              <p:cNvSpPr>
                <a:spLocks/>
              </p:cNvSpPr>
              <p:nvPr/>
            </p:nvSpPr>
            <p:spPr bwMode="auto">
              <a:xfrm>
                <a:off x="2721" y="1353"/>
                <a:ext cx="4" cy="3"/>
              </a:xfrm>
              <a:custGeom>
                <a:avLst/>
                <a:gdLst>
                  <a:gd name="T0" fmla="*/ 1 w 7"/>
                  <a:gd name="T1" fmla="*/ 0 h 7"/>
                  <a:gd name="T2" fmla="*/ 0 w 7"/>
                  <a:gd name="T3" fmla="*/ 2 h 7"/>
                  <a:gd name="T4" fmla="*/ 0 w 7"/>
                  <a:gd name="T5" fmla="*/ 5 h 7"/>
                  <a:gd name="T6" fmla="*/ 7 w 7"/>
                  <a:gd name="T7" fmla="*/ 3 h 7"/>
                  <a:gd name="T8" fmla="*/ 6 w 7"/>
                  <a:gd name="T9" fmla="*/ 7 h 7"/>
                  <a:gd name="T10" fmla="*/ 1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1" y="0"/>
                    </a:moveTo>
                    <a:lnTo>
                      <a:pt x="0" y="2"/>
                    </a:lnTo>
                    <a:lnTo>
                      <a:pt x="0" y="5"/>
                    </a:lnTo>
                    <a:lnTo>
                      <a:pt x="7" y="3"/>
                    </a:lnTo>
                    <a:lnTo>
                      <a:pt x="6"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27" name="Freeform 203"/>
              <p:cNvSpPr>
                <a:spLocks/>
              </p:cNvSpPr>
              <p:nvPr/>
            </p:nvSpPr>
            <p:spPr bwMode="auto">
              <a:xfrm>
                <a:off x="2806" y="1394"/>
                <a:ext cx="16" cy="57"/>
              </a:xfrm>
              <a:custGeom>
                <a:avLst/>
                <a:gdLst>
                  <a:gd name="T0" fmla="*/ 17 w 32"/>
                  <a:gd name="T1" fmla="*/ 0 h 114"/>
                  <a:gd name="T2" fmla="*/ 28 w 32"/>
                  <a:gd name="T3" fmla="*/ 7 h 114"/>
                  <a:gd name="T4" fmla="*/ 32 w 32"/>
                  <a:gd name="T5" fmla="*/ 21 h 114"/>
                  <a:gd name="T6" fmla="*/ 32 w 32"/>
                  <a:gd name="T7" fmla="*/ 60 h 114"/>
                  <a:gd name="T8" fmla="*/ 28 w 32"/>
                  <a:gd name="T9" fmla="*/ 78 h 114"/>
                  <a:gd name="T10" fmla="*/ 22 w 32"/>
                  <a:gd name="T11" fmla="*/ 98 h 114"/>
                  <a:gd name="T12" fmla="*/ 14 w 32"/>
                  <a:gd name="T13" fmla="*/ 111 h 114"/>
                  <a:gd name="T14" fmla="*/ 8 w 32"/>
                  <a:gd name="T15" fmla="*/ 114 h 114"/>
                  <a:gd name="T16" fmla="*/ 3 w 32"/>
                  <a:gd name="T17" fmla="*/ 114 h 114"/>
                  <a:gd name="T18" fmla="*/ 0 w 32"/>
                  <a:gd name="T19" fmla="*/ 108 h 114"/>
                  <a:gd name="T20" fmla="*/ 5 w 32"/>
                  <a:gd name="T21" fmla="*/ 108 h 114"/>
                  <a:gd name="T22" fmla="*/ 8 w 32"/>
                  <a:gd name="T23" fmla="*/ 106 h 114"/>
                  <a:gd name="T24" fmla="*/ 15 w 32"/>
                  <a:gd name="T25" fmla="*/ 94 h 114"/>
                  <a:gd name="T26" fmla="*/ 20 w 32"/>
                  <a:gd name="T27" fmla="*/ 77 h 114"/>
                  <a:gd name="T28" fmla="*/ 25 w 32"/>
                  <a:gd name="T29" fmla="*/ 60 h 114"/>
                  <a:gd name="T30" fmla="*/ 25 w 32"/>
                  <a:gd name="T31" fmla="*/ 21 h 114"/>
                  <a:gd name="T32" fmla="*/ 22 w 32"/>
                  <a:gd name="T33" fmla="*/ 12 h 114"/>
                  <a:gd name="T34" fmla="*/ 12 w 32"/>
                  <a:gd name="T35" fmla="*/ 6 h 114"/>
                  <a:gd name="T36" fmla="*/ 17 w 32"/>
                  <a:gd name="T3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14">
                    <a:moveTo>
                      <a:pt x="17" y="0"/>
                    </a:moveTo>
                    <a:lnTo>
                      <a:pt x="28" y="7"/>
                    </a:lnTo>
                    <a:lnTo>
                      <a:pt x="32" y="21"/>
                    </a:lnTo>
                    <a:lnTo>
                      <a:pt x="32" y="60"/>
                    </a:lnTo>
                    <a:lnTo>
                      <a:pt x="28" y="78"/>
                    </a:lnTo>
                    <a:lnTo>
                      <a:pt x="22" y="98"/>
                    </a:lnTo>
                    <a:lnTo>
                      <a:pt x="14" y="111"/>
                    </a:lnTo>
                    <a:lnTo>
                      <a:pt x="8" y="114"/>
                    </a:lnTo>
                    <a:lnTo>
                      <a:pt x="3" y="114"/>
                    </a:lnTo>
                    <a:lnTo>
                      <a:pt x="0" y="108"/>
                    </a:lnTo>
                    <a:lnTo>
                      <a:pt x="5" y="108"/>
                    </a:lnTo>
                    <a:lnTo>
                      <a:pt x="8" y="106"/>
                    </a:lnTo>
                    <a:lnTo>
                      <a:pt x="15" y="94"/>
                    </a:lnTo>
                    <a:lnTo>
                      <a:pt x="20" y="77"/>
                    </a:lnTo>
                    <a:lnTo>
                      <a:pt x="25" y="60"/>
                    </a:lnTo>
                    <a:lnTo>
                      <a:pt x="25" y="21"/>
                    </a:lnTo>
                    <a:lnTo>
                      <a:pt x="22" y="12"/>
                    </a:lnTo>
                    <a:lnTo>
                      <a:pt x="12" y="6"/>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28" name="Freeform 204"/>
              <p:cNvSpPr>
                <a:spLocks/>
              </p:cNvSpPr>
              <p:nvPr/>
            </p:nvSpPr>
            <p:spPr bwMode="auto">
              <a:xfrm>
                <a:off x="2812" y="1394"/>
                <a:ext cx="2" cy="4"/>
              </a:xfrm>
              <a:custGeom>
                <a:avLst/>
                <a:gdLst>
                  <a:gd name="T0" fmla="*/ 3 w 5"/>
                  <a:gd name="T1" fmla="*/ 0 h 7"/>
                  <a:gd name="T2" fmla="*/ 5 w 5"/>
                  <a:gd name="T3" fmla="*/ 0 h 7"/>
                  <a:gd name="T4" fmla="*/ 0 w 5"/>
                  <a:gd name="T5" fmla="*/ 6 h 7"/>
                  <a:gd name="T6" fmla="*/ 3 w 5"/>
                  <a:gd name="T7" fmla="*/ 7 h 7"/>
                  <a:gd name="T8" fmla="*/ 3 w 5"/>
                  <a:gd name="T9" fmla="*/ 0 h 7"/>
                </a:gdLst>
                <a:ahLst/>
                <a:cxnLst>
                  <a:cxn ang="0">
                    <a:pos x="T0" y="T1"/>
                  </a:cxn>
                  <a:cxn ang="0">
                    <a:pos x="T2" y="T3"/>
                  </a:cxn>
                  <a:cxn ang="0">
                    <a:pos x="T4" y="T5"/>
                  </a:cxn>
                  <a:cxn ang="0">
                    <a:pos x="T6" y="T7"/>
                  </a:cxn>
                  <a:cxn ang="0">
                    <a:pos x="T8" y="T9"/>
                  </a:cxn>
                </a:cxnLst>
                <a:rect l="0" t="0" r="r" b="b"/>
                <a:pathLst>
                  <a:path w="5" h="7">
                    <a:moveTo>
                      <a:pt x="3" y="0"/>
                    </a:moveTo>
                    <a:lnTo>
                      <a:pt x="5" y="0"/>
                    </a:lnTo>
                    <a:lnTo>
                      <a:pt x="0" y="6"/>
                    </a:lnTo>
                    <a:lnTo>
                      <a:pt x="3" y="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29" name="Freeform 205"/>
              <p:cNvSpPr>
                <a:spLocks/>
              </p:cNvSpPr>
              <p:nvPr/>
            </p:nvSpPr>
            <p:spPr bwMode="auto">
              <a:xfrm>
                <a:off x="2685" y="1445"/>
                <a:ext cx="122" cy="11"/>
              </a:xfrm>
              <a:custGeom>
                <a:avLst/>
                <a:gdLst>
                  <a:gd name="T0" fmla="*/ 243 w 243"/>
                  <a:gd name="T1" fmla="*/ 14 h 23"/>
                  <a:gd name="T2" fmla="*/ 208 w 243"/>
                  <a:gd name="T3" fmla="*/ 9 h 23"/>
                  <a:gd name="T4" fmla="*/ 177 w 243"/>
                  <a:gd name="T5" fmla="*/ 6 h 23"/>
                  <a:gd name="T6" fmla="*/ 117 w 243"/>
                  <a:gd name="T7" fmla="*/ 8 h 23"/>
                  <a:gd name="T8" fmla="*/ 61 w 243"/>
                  <a:gd name="T9" fmla="*/ 14 h 23"/>
                  <a:gd name="T10" fmla="*/ 4 w 243"/>
                  <a:gd name="T11" fmla="*/ 23 h 23"/>
                  <a:gd name="T12" fmla="*/ 0 w 243"/>
                  <a:gd name="T13" fmla="*/ 17 h 23"/>
                  <a:gd name="T14" fmla="*/ 58 w 243"/>
                  <a:gd name="T15" fmla="*/ 8 h 23"/>
                  <a:gd name="T16" fmla="*/ 117 w 243"/>
                  <a:gd name="T17" fmla="*/ 2 h 23"/>
                  <a:gd name="T18" fmla="*/ 177 w 243"/>
                  <a:gd name="T19" fmla="*/ 0 h 23"/>
                  <a:gd name="T20" fmla="*/ 208 w 243"/>
                  <a:gd name="T21" fmla="*/ 3 h 23"/>
                  <a:gd name="T22" fmla="*/ 243 w 243"/>
                  <a:gd name="T23" fmla="*/ 8 h 23"/>
                  <a:gd name="T24" fmla="*/ 243 w 243"/>
                  <a:gd name="T2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23">
                    <a:moveTo>
                      <a:pt x="243" y="14"/>
                    </a:moveTo>
                    <a:lnTo>
                      <a:pt x="208" y="9"/>
                    </a:lnTo>
                    <a:lnTo>
                      <a:pt x="177" y="6"/>
                    </a:lnTo>
                    <a:lnTo>
                      <a:pt x="117" y="8"/>
                    </a:lnTo>
                    <a:lnTo>
                      <a:pt x="61" y="14"/>
                    </a:lnTo>
                    <a:lnTo>
                      <a:pt x="4" y="23"/>
                    </a:lnTo>
                    <a:lnTo>
                      <a:pt x="0" y="17"/>
                    </a:lnTo>
                    <a:lnTo>
                      <a:pt x="58" y="8"/>
                    </a:lnTo>
                    <a:lnTo>
                      <a:pt x="117" y="2"/>
                    </a:lnTo>
                    <a:lnTo>
                      <a:pt x="177" y="0"/>
                    </a:lnTo>
                    <a:lnTo>
                      <a:pt x="208" y="3"/>
                    </a:lnTo>
                    <a:lnTo>
                      <a:pt x="243" y="8"/>
                    </a:lnTo>
                    <a:lnTo>
                      <a:pt x="24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0" name="Freeform 206"/>
              <p:cNvSpPr>
                <a:spLocks/>
              </p:cNvSpPr>
              <p:nvPr/>
            </p:nvSpPr>
            <p:spPr bwMode="auto">
              <a:xfrm>
                <a:off x="2806" y="1448"/>
                <a:ext cx="2" cy="3"/>
              </a:xfrm>
              <a:custGeom>
                <a:avLst/>
                <a:gdLst>
                  <a:gd name="T0" fmla="*/ 3 w 3"/>
                  <a:gd name="T1" fmla="*/ 6 h 6"/>
                  <a:gd name="T2" fmla="*/ 1 w 3"/>
                  <a:gd name="T3" fmla="*/ 6 h 6"/>
                  <a:gd name="T4" fmla="*/ 1 w 3"/>
                  <a:gd name="T5" fmla="*/ 0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1" y="6"/>
                    </a:lnTo>
                    <a:lnTo>
                      <a:pt x="1" y="0"/>
                    </a:ln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1" name="Freeform 207"/>
              <p:cNvSpPr>
                <a:spLocks/>
              </p:cNvSpPr>
              <p:nvPr/>
            </p:nvSpPr>
            <p:spPr bwMode="auto">
              <a:xfrm>
                <a:off x="2660" y="1453"/>
                <a:ext cx="27" cy="19"/>
              </a:xfrm>
              <a:custGeom>
                <a:avLst/>
                <a:gdLst>
                  <a:gd name="T0" fmla="*/ 55 w 55"/>
                  <a:gd name="T1" fmla="*/ 6 h 39"/>
                  <a:gd name="T2" fmla="*/ 41 w 55"/>
                  <a:gd name="T3" fmla="*/ 11 h 39"/>
                  <a:gd name="T4" fmla="*/ 27 w 55"/>
                  <a:gd name="T5" fmla="*/ 17 h 39"/>
                  <a:gd name="T6" fmla="*/ 16 w 55"/>
                  <a:gd name="T7" fmla="*/ 26 h 39"/>
                  <a:gd name="T8" fmla="*/ 7 w 55"/>
                  <a:gd name="T9" fmla="*/ 39 h 39"/>
                  <a:gd name="T10" fmla="*/ 0 w 55"/>
                  <a:gd name="T11" fmla="*/ 34 h 39"/>
                  <a:gd name="T12" fmla="*/ 10 w 55"/>
                  <a:gd name="T13" fmla="*/ 22 h 39"/>
                  <a:gd name="T14" fmla="*/ 22 w 55"/>
                  <a:gd name="T15" fmla="*/ 11 h 39"/>
                  <a:gd name="T16" fmla="*/ 36 w 55"/>
                  <a:gd name="T17" fmla="*/ 5 h 39"/>
                  <a:gd name="T18" fmla="*/ 51 w 55"/>
                  <a:gd name="T19" fmla="*/ 0 h 39"/>
                  <a:gd name="T20" fmla="*/ 55 w 5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9">
                    <a:moveTo>
                      <a:pt x="55" y="6"/>
                    </a:moveTo>
                    <a:lnTo>
                      <a:pt x="41" y="11"/>
                    </a:lnTo>
                    <a:lnTo>
                      <a:pt x="27" y="17"/>
                    </a:lnTo>
                    <a:lnTo>
                      <a:pt x="16" y="26"/>
                    </a:lnTo>
                    <a:lnTo>
                      <a:pt x="7" y="39"/>
                    </a:lnTo>
                    <a:lnTo>
                      <a:pt x="0" y="34"/>
                    </a:lnTo>
                    <a:lnTo>
                      <a:pt x="10" y="22"/>
                    </a:lnTo>
                    <a:lnTo>
                      <a:pt x="22" y="11"/>
                    </a:lnTo>
                    <a:lnTo>
                      <a:pt x="36" y="5"/>
                    </a:lnTo>
                    <a:lnTo>
                      <a:pt x="51" y="0"/>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2" name="Freeform 208"/>
              <p:cNvSpPr>
                <a:spLocks/>
              </p:cNvSpPr>
              <p:nvPr/>
            </p:nvSpPr>
            <p:spPr bwMode="auto">
              <a:xfrm>
                <a:off x="2685" y="1453"/>
                <a:ext cx="2"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3" name="Freeform 209"/>
              <p:cNvSpPr>
                <a:spLocks/>
              </p:cNvSpPr>
              <p:nvPr/>
            </p:nvSpPr>
            <p:spPr bwMode="auto">
              <a:xfrm>
                <a:off x="2648" y="1471"/>
                <a:ext cx="22" cy="213"/>
              </a:xfrm>
              <a:custGeom>
                <a:avLst/>
                <a:gdLst>
                  <a:gd name="T0" fmla="*/ 30 w 44"/>
                  <a:gd name="T1" fmla="*/ 0 h 426"/>
                  <a:gd name="T2" fmla="*/ 30 w 44"/>
                  <a:gd name="T3" fmla="*/ 16 h 426"/>
                  <a:gd name="T4" fmla="*/ 33 w 44"/>
                  <a:gd name="T5" fmla="*/ 54 h 426"/>
                  <a:gd name="T6" fmla="*/ 37 w 44"/>
                  <a:gd name="T7" fmla="*/ 106 h 426"/>
                  <a:gd name="T8" fmla="*/ 42 w 44"/>
                  <a:gd name="T9" fmla="*/ 169 h 426"/>
                  <a:gd name="T10" fmla="*/ 44 w 44"/>
                  <a:gd name="T11" fmla="*/ 239 h 426"/>
                  <a:gd name="T12" fmla="*/ 40 w 44"/>
                  <a:gd name="T13" fmla="*/ 308 h 426"/>
                  <a:gd name="T14" fmla="*/ 30 w 44"/>
                  <a:gd name="T15" fmla="*/ 371 h 426"/>
                  <a:gd name="T16" fmla="*/ 20 w 44"/>
                  <a:gd name="T17" fmla="*/ 401 h 426"/>
                  <a:gd name="T18" fmla="*/ 8 w 44"/>
                  <a:gd name="T19" fmla="*/ 426 h 426"/>
                  <a:gd name="T20" fmla="*/ 0 w 44"/>
                  <a:gd name="T21" fmla="*/ 424 h 426"/>
                  <a:gd name="T22" fmla="*/ 13 w 44"/>
                  <a:gd name="T23" fmla="*/ 399 h 426"/>
                  <a:gd name="T24" fmla="*/ 22 w 44"/>
                  <a:gd name="T25" fmla="*/ 370 h 426"/>
                  <a:gd name="T26" fmla="*/ 33 w 44"/>
                  <a:gd name="T27" fmla="*/ 308 h 426"/>
                  <a:gd name="T28" fmla="*/ 36 w 44"/>
                  <a:gd name="T29" fmla="*/ 239 h 426"/>
                  <a:gd name="T30" fmla="*/ 34 w 44"/>
                  <a:gd name="T31" fmla="*/ 169 h 426"/>
                  <a:gd name="T32" fmla="*/ 30 w 44"/>
                  <a:gd name="T33" fmla="*/ 106 h 426"/>
                  <a:gd name="T34" fmla="*/ 25 w 44"/>
                  <a:gd name="T35" fmla="*/ 54 h 426"/>
                  <a:gd name="T36" fmla="*/ 22 w 44"/>
                  <a:gd name="T37" fmla="*/ 16 h 426"/>
                  <a:gd name="T38" fmla="*/ 22 w 44"/>
                  <a:gd name="T39" fmla="*/ 0 h 426"/>
                  <a:gd name="T40" fmla="*/ 30 w 44"/>
                  <a:gd name="T41"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26">
                    <a:moveTo>
                      <a:pt x="30" y="0"/>
                    </a:moveTo>
                    <a:lnTo>
                      <a:pt x="30" y="16"/>
                    </a:lnTo>
                    <a:lnTo>
                      <a:pt x="33" y="54"/>
                    </a:lnTo>
                    <a:lnTo>
                      <a:pt x="37" y="106"/>
                    </a:lnTo>
                    <a:lnTo>
                      <a:pt x="42" y="169"/>
                    </a:lnTo>
                    <a:lnTo>
                      <a:pt x="44" y="239"/>
                    </a:lnTo>
                    <a:lnTo>
                      <a:pt x="40" y="308"/>
                    </a:lnTo>
                    <a:lnTo>
                      <a:pt x="30" y="371"/>
                    </a:lnTo>
                    <a:lnTo>
                      <a:pt x="20" y="401"/>
                    </a:lnTo>
                    <a:lnTo>
                      <a:pt x="8" y="426"/>
                    </a:lnTo>
                    <a:lnTo>
                      <a:pt x="0" y="424"/>
                    </a:lnTo>
                    <a:lnTo>
                      <a:pt x="13" y="399"/>
                    </a:lnTo>
                    <a:lnTo>
                      <a:pt x="22" y="370"/>
                    </a:lnTo>
                    <a:lnTo>
                      <a:pt x="33" y="308"/>
                    </a:lnTo>
                    <a:lnTo>
                      <a:pt x="36" y="239"/>
                    </a:lnTo>
                    <a:lnTo>
                      <a:pt x="34" y="169"/>
                    </a:lnTo>
                    <a:lnTo>
                      <a:pt x="30" y="106"/>
                    </a:lnTo>
                    <a:lnTo>
                      <a:pt x="25" y="54"/>
                    </a:lnTo>
                    <a:lnTo>
                      <a:pt x="22" y="16"/>
                    </a:lnTo>
                    <a:lnTo>
                      <a:pt x="2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4" name="Freeform 210"/>
              <p:cNvSpPr>
                <a:spLocks/>
              </p:cNvSpPr>
              <p:nvPr/>
            </p:nvSpPr>
            <p:spPr bwMode="auto">
              <a:xfrm>
                <a:off x="2659" y="1470"/>
                <a:ext cx="4" cy="2"/>
              </a:xfrm>
              <a:custGeom>
                <a:avLst/>
                <a:gdLst>
                  <a:gd name="T0" fmla="*/ 1 w 8"/>
                  <a:gd name="T1" fmla="*/ 0 h 5"/>
                  <a:gd name="T2" fmla="*/ 0 w 8"/>
                  <a:gd name="T3" fmla="*/ 2 h 5"/>
                  <a:gd name="T4" fmla="*/ 8 w 8"/>
                  <a:gd name="T5" fmla="*/ 2 h 5"/>
                  <a:gd name="T6" fmla="*/ 8 w 8"/>
                  <a:gd name="T7" fmla="*/ 5 h 5"/>
                  <a:gd name="T8" fmla="*/ 1 w 8"/>
                  <a:gd name="T9" fmla="*/ 0 h 5"/>
                </a:gdLst>
                <a:ahLst/>
                <a:cxnLst>
                  <a:cxn ang="0">
                    <a:pos x="T0" y="T1"/>
                  </a:cxn>
                  <a:cxn ang="0">
                    <a:pos x="T2" y="T3"/>
                  </a:cxn>
                  <a:cxn ang="0">
                    <a:pos x="T4" y="T5"/>
                  </a:cxn>
                  <a:cxn ang="0">
                    <a:pos x="T6" y="T7"/>
                  </a:cxn>
                  <a:cxn ang="0">
                    <a:pos x="T8" y="T9"/>
                  </a:cxn>
                </a:cxnLst>
                <a:rect l="0" t="0" r="r" b="b"/>
                <a:pathLst>
                  <a:path w="8" h="5">
                    <a:moveTo>
                      <a:pt x="1" y="0"/>
                    </a:moveTo>
                    <a:lnTo>
                      <a:pt x="0" y="2"/>
                    </a:lnTo>
                    <a:lnTo>
                      <a:pt x="8" y="2"/>
                    </a:lnTo>
                    <a:lnTo>
                      <a:pt x="8"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5" name="Freeform 211"/>
              <p:cNvSpPr>
                <a:spLocks/>
              </p:cNvSpPr>
              <p:nvPr/>
            </p:nvSpPr>
            <p:spPr bwMode="auto">
              <a:xfrm>
                <a:off x="2571" y="1683"/>
                <a:ext cx="81" cy="65"/>
              </a:xfrm>
              <a:custGeom>
                <a:avLst/>
                <a:gdLst>
                  <a:gd name="T0" fmla="*/ 161 w 161"/>
                  <a:gd name="T1" fmla="*/ 5 h 130"/>
                  <a:gd name="T2" fmla="*/ 149 w 161"/>
                  <a:gd name="T3" fmla="*/ 28 h 130"/>
                  <a:gd name="T4" fmla="*/ 133 w 161"/>
                  <a:gd name="T5" fmla="*/ 48 h 130"/>
                  <a:gd name="T6" fmla="*/ 116 w 161"/>
                  <a:gd name="T7" fmla="*/ 66 h 130"/>
                  <a:gd name="T8" fmla="*/ 96 w 161"/>
                  <a:gd name="T9" fmla="*/ 85 h 130"/>
                  <a:gd name="T10" fmla="*/ 76 w 161"/>
                  <a:gd name="T11" fmla="*/ 99 h 130"/>
                  <a:gd name="T12" fmla="*/ 54 w 161"/>
                  <a:gd name="T13" fmla="*/ 113 h 130"/>
                  <a:gd name="T14" fmla="*/ 29 w 161"/>
                  <a:gd name="T15" fmla="*/ 122 h 130"/>
                  <a:gd name="T16" fmla="*/ 3 w 161"/>
                  <a:gd name="T17" fmla="*/ 130 h 130"/>
                  <a:gd name="T18" fmla="*/ 0 w 161"/>
                  <a:gd name="T19" fmla="*/ 123 h 130"/>
                  <a:gd name="T20" fmla="*/ 25 w 161"/>
                  <a:gd name="T21" fmla="*/ 116 h 130"/>
                  <a:gd name="T22" fmla="*/ 49 w 161"/>
                  <a:gd name="T23" fmla="*/ 106 h 130"/>
                  <a:gd name="T24" fmla="*/ 71 w 161"/>
                  <a:gd name="T25" fmla="*/ 93 h 130"/>
                  <a:gd name="T26" fmla="*/ 91 w 161"/>
                  <a:gd name="T27" fmla="*/ 79 h 130"/>
                  <a:gd name="T28" fmla="*/ 110 w 161"/>
                  <a:gd name="T29" fmla="*/ 62 h 130"/>
                  <a:gd name="T30" fmla="*/ 127 w 161"/>
                  <a:gd name="T31" fmla="*/ 43 h 130"/>
                  <a:gd name="T32" fmla="*/ 142 w 161"/>
                  <a:gd name="T33" fmla="*/ 23 h 130"/>
                  <a:gd name="T34" fmla="*/ 155 w 161"/>
                  <a:gd name="T35" fmla="*/ 0 h 130"/>
                  <a:gd name="T36" fmla="*/ 161 w 161"/>
                  <a:gd name="T37" fmla="*/ 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30">
                    <a:moveTo>
                      <a:pt x="161" y="5"/>
                    </a:moveTo>
                    <a:lnTo>
                      <a:pt x="149" y="28"/>
                    </a:lnTo>
                    <a:lnTo>
                      <a:pt x="133" y="48"/>
                    </a:lnTo>
                    <a:lnTo>
                      <a:pt x="116" y="66"/>
                    </a:lnTo>
                    <a:lnTo>
                      <a:pt x="96" y="85"/>
                    </a:lnTo>
                    <a:lnTo>
                      <a:pt x="76" y="99"/>
                    </a:lnTo>
                    <a:lnTo>
                      <a:pt x="54" y="113"/>
                    </a:lnTo>
                    <a:lnTo>
                      <a:pt x="29" y="122"/>
                    </a:lnTo>
                    <a:lnTo>
                      <a:pt x="3" y="130"/>
                    </a:lnTo>
                    <a:lnTo>
                      <a:pt x="0" y="123"/>
                    </a:lnTo>
                    <a:lnTo>
                      <a:pt x="25" y="116"/>
                    </a:lnTo>
                    <a:lnTo>
                      <a:pt x="49" y="106"/>
                    </a:lnTo>
                    <a:lnTo>
                      <a:pt x="71" y="93"/>
                    </a:lnTo>
                    <a:lnTo>
                      <a:pt x="91" y="79"/>
                    </a:lnTo>
                    <a:lnTo>
                      <a:pt x="110" y="62"/>
                    </a:lnTo>
                    <a:lnTo>
                      <a:pt x="127" y="43"/>
                    </a:lnTo>
                    <a:lnTo>
                      <a:pt x="142" y="23"/>
                    </a:lnTo>
                    <a:lnTo>
                      <a:pt x="155" y="0"/>
                    </a:lnTo>
                    <a:lnTo>
                      <a:pt x="16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6" name="Freeform 212"/>
              <p:cNvSpPr>
                <a:spLocks/>
              </p:cNvSpPr>
              <p:nvPr/>
            </p:nvSpPr>
            <p:spPr bwMode="auto">
              <a:xfrm>
                <a:off x="2648" y="1683"/>
                <a:ext cx="4" cy="7"/>
              </a:xfrm>
              <a:custGeom>
                <a:avLst/>
                <a:gdLst>
                  <a:gd name="T0" fmla="*/ 8 w 8"/>
                  <a:gd name="T1" fmla="*/ 2 h 14"/>
                  <a:gd name="T2" fmla="*/ 2 w 8"/>
                  <a:gd name="T3" fmla="*/ 14 h 14"/>
                  <a:gd name="T4" fmla="*/ 8 w 8"/>
                  <a:gd name="T5" fmla="*/ 5 h 14"/>
                  <a:gd name="T6" fmla="*/ 2 w 8"/>
                  <a:gd name="T7" fmla="*/ 0 h 14"/>
                  <a:gd name="T8" fmla="*/ 0 w 8"/>
                  <a:gd name="T9" fmla="*/ 0 h 14"/>
                  <a:gd name="T10" fmla="*/ 8 w 8"/>
                  <a:gd name="T11" fmla="*/ 2 h 14"/>
                </a:gdLst>
                <a:ahLst/>
                <a:cxnLst>
                  <a:cxn ang="0">
                    <a:pos x="T0" y="T1"/>
                  </a:cxn>
                  <a:cxn ang="0">
                    <a:pos x="T2" y="T3"/>
                  </a:cxn>
                  <a:cxn ang="0">
                    <a:pos x="T4" y="T5"/>
                  </a:cxn>
                  <a:cxn ang="0">
                    <a:pos x="T6" y="T7"/>
                  </a:cxn>
                  <a:cxn ang="0">
                    <a:pos x="T8" y="T9"/>
                  </a:cxn>
                  <a:cxn ang="0">
                    <a:pos x="T10" y="T11"/>
                  </a:cxn>
                </a:cxnLst>
                <a:rect l="0" t="0" r="r" b="b"/>
                <a:pathLst>
                  <a:path w="8" h="14">
                    <a:moveTo>
                      <a:pt x="8" y="2"/>
                    </a:moveTo>
                    <a:lnTo>
                      <a:pt x="2" y="14"/>
                    </a:lnTo>
                    <a:lnTo>
                      <a:pt x="8" y="5"/>
                    </a:lnTo>
                    <a:lnTo>
                      <a:pt x="2" y="0"/>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7" name="Freeform 213"/>
              <p:cNvSpPr>
                <a:spLocks/>
              </p:cNvSpPr>
              <p:nvPr/>
            </p:nvSpPr>
            <p:spPr bwMode="auto">
              <a:xfrm>
                <a:off x="2484" y="1740"/>
                <a:ext cx="89" cy="12"/>
              </a:xfrm>
              <a:custGeom>
                <a:avLst/>
                <a:gdLst>
                  <a:gd name="T0" fmla="*/ 178 w 178"/>
                  <a:gd name="T1" fmla="*/ 16 h 25"/>
                  <a:gd name="T2" fmla="*/ 133 w 178"/>
                  <a:gd name="T3" fmla="*/ 22 h 25"/>
                  <a:gd name="T4" fmla="*/ 108 w 178"/>
                  <a:gd name="T5" fmla="*/ 25 h 25"/>
                  <a:gd name="T6" fmla="*/ 87 w 178"/>
                  <a:gd name="T7" fmla="*/ 25 h 25"/>
                  <a:gd name="T8" fmla="*/ 40 w 178"/>
                  <a:gd name="T9" fmla="*/ 20 h 25"/>
                  <a:gd name="T10" fmla="*/ 0 w 178"/>
                  <a:gd name="T11" fmla="*/ 6 h 25"/>
                  <a:gd name="T12" fmla="*/ 3 w 178"/>
                  <a:gd name="T13" fmla="*/ 0 h 25"/>
                  <a:gd name="T14" fmla="*/ 43 w 178"/>
                  <a:gd name="T15" fmla="*/ 14 h 25"/>
                  <a:gd name="T16" fmla="*/ 87 w 178"/>
                  <a:gd name="T17" fmla="*/ 19 h 25"/>
                  <a:gd name="T18" fmla="*/ 108 w 178"/>
                  <a:gd name="T19" fmla="*/ 19 h 25"/>
                  <a:gd name="T20" fmla="*/ 130 w 178"/>
                  <a:gd name="T21" fmla="*/ 16 h 25"/>
                  <a:gd name="T22" fmla="*/ 175 w 178"/>
                  <a:gd name="T23" fmla="*/ 9 h 25"/>
                  <a:gd name="T24" fmla="*/ 178 w 178"/>
                  <a:gd name="T25"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25">
                    <a:moveTo>
                      <a:pt x="178" y="16"/>
                    </a:moveTo>
                    <a:lnTo>
                      <a:pt x="133" y="22"/>
                    </a:lnTo>
                    <a:lnTo>
                      <a:pt x="108" y="25"/>
                    </a:lnTo>
                    <a:lnTo>
                      <a:pt x="87" y="25"/>
                    </a:lnTo>
                    <a:lnTo>
                      <a:pt x="40" y="20"/>
                    </a:lnTo>
                    <a:lnTo>
                      <a:pt x="0" y="6"/>
                    </a:lnTo>
                    <a:lnTo>
                      <a:pt x="3" y="0"/>
                    </a:lnTo>
                    <a:lnTo>
                      <a:pt x="43" y="14"/>
                    </a:lnTo>
                    <a:lnTo>
                      <a:pt x="87" y="19"/>
                    </a:lnTo>
                    <a:lnTo>
                      <a:pt x="108" y="19"/>
                    </a:lnTo>
                    <a:lnTo>
                      <a:pt x="130" y="16"/>
                    </a:lnTo>
                    <a:lnTo>
                      <a:pt x="175" y="9"/>
                    </a:lnTo>
                    <a:lnTo>
                      <a:pt x="17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8" name="Freeform 214"/>
              <p:cNvSpPr>
                <a:spLocks/>
              </p:cNvSpPr>
              <p:nvPr/>
            </p:nvSpPr>
            <p:spPr bwMode="auto">
              <a:xfrm>
                <a:off x="2571" y="1745"/>
                <a:ext cx="2" cy="3"/>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lnTo>
                      <a:pt x="0" y="0"/>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39" name="Freeform 215"/>
              <p:cNvSpPr>
                <a:spLocks/>
              </p:cNvSpPr>
              <p:nvPr/>
            </p:nvSpPr>
            <p:spPr bwMode="auto">
              <a:xfrm>
                <a:off x="2421" y="1698"/>
                <a:ext cx="65" cy="45"/>
              </a:xfrm>
              <a:custGeom>
                <a:avLst/>
                <a:gdLst>
                  <a:gd name="T0" fmla="*/ 126 w 130"/>
                  <a:gd name="T1" fmla="*/ 89 h 89"/>
                  <a:gd name="T2" fmla="*/ 93 w 130"/>
                  <a:gd name="T3" fmla="*/ 71 h 89"/>
                  <a:gd name="T4" fmla="*/ 64 w 130"/>
                  <a:gd name="T5" fmla="*/ 51 h 89"/>
                  <a:gd name="T6" fmla="*/ 0 w 130"/>
                  <a:gd name="T7" fmla="*/ 6 h 89"/>
                  <a:gd name="T8" fmla="*/ 5 w 130"/>
                  <a:gd name="T9" fmla="*/ 0 h 89"/>
                  <a:gd name="T10" fmla="*/ 68 w 130"/>
                  <a:gd name="T11" fmla="*/ 45 h 89"/>
                  <a:gd name="T12" fmla="*/ 98 w 130"/>
                  <a:gd name="T13" fmla="*/ 65 h 89"/>
                  <a:gd name="T14" fmla="*/ 130 w 130"/>
                  <a:gd name="T15" fmla="*/ 83 h 89"/>
                  <a:gd name="T16" fmla="*/ 126 w 130"/>
                  <a:gd name="T1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89">
                    <a:moveTo>
                      <a:pt x="126" y="89"/>
                    </a:moveTo>
                    <a:lnTo>
                      <a:pt x="93" y="71"/>
                    </a:lnTo>
                    <a:lnTo>
                      <a:pt x="64" y="51"/>
                    </a:lnTo>
                    <a:lnTo>
                      <a:pt x="0" y="6"/>
                    </a:lnTo>
                    <a:lnTo>
                      <a:pt x="5" y="0"/>
                    </a:lnTo>
                    <a:lnTo>
                      <a:pt x="68" y="45"/>
                    </a:lnTo>
                    <a:lnTo>
                      <a:pt x="98" y="65"/>
                    </a:lnTo>
                    <a:lnTo>
                      <a:pt x="130" y="83"/>
                    </a:lnTo>
                    <a:lnTo>
                      <a:pt x="126"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0" name="Freeform 216"/>
              <p:cNvSpPr>
                <a:spLocks/>
              </p:cNvSpPr>
              <p:nvPr/>
            </p:nvSpPr>
            <p:spPr bwMode="auto">
              <a:xfrm>
                <a:off x="2483" y="1740"/>
                <a:ext cx="3" cy="3"/>
              </a:xfrm>
              <a:custGeom>
                <a:avLst/>
                <a:gdLst>
                  <a:gd name="T0" fmla="*/ 1 w 4"/>
                  <a:gd name="T1" fmla="*/ 6 h 6"/>
                  <a:gd name="T2" fmla="*/ 0 w 4"/>
                  <a:gd name="T3" fmla="*/ 6 h 6"/>
                  <a:gd name="T4" fmla="*/ 4 w 4"/>
                  <a:gd name="T5" fmla="*/ 0 h 6"/>
                  <a:gd name="T6" fmla="*/ 1 w 4"/>
                  <a:gd name="T7" fmla="*/ 6 h 6"/>
                </a:gdLst>
                <a:ahLst/>
                <a:cxnLst>
                  <a:cxn ang="0">
                    <a:pos x="T0" y="T1"/>
                  </a:cxn>
                  <a:cxn ang="0">
                    <a:pos x="T2" y="T3"/>
                  </a:cxn>
                  <a:cxn ang="0">
                    <a:pos x="T4" y="T5"/>
                  </a:cxn>
                  <a:cxn ang="0">
                    <a:pos x="T6" y="T7"/>
                  </a:cxn>
                </a:cxnLst>
                <a:rect l="0" t="0" r="r" b="b"/>
                <a:pathLst>
                  <a:path w="4" h="6">
                    <a:moveTo>
                      <a:pt x="1" y="6"/>
                    </a:moveTo>
                    <a:lnTo>
                      <a:pt x="0" y="6"/>
                    </a:lnTo>
                    <a:lnTo>
                      <a:pt x="4"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1" name="Freeform 217"/>
              <p:cNvSpPr>
                <a:spLocks/>
              </p:cNvSpPr>
              <p:nvPr/>
            </p:nvSpPr>
            <p:spPr bwMode="auto">
              <a:xfrm>
                <a:off x="2413" y="1691"/>
                <a:ext cx="10" cy="11"/>
              </a:xfrm>
              <a:custGeom>
                <a:avLst/>
                <a:gdLst>
                  <a:gd name="T0" fmla="*/ 15 w 20"/>
                  <a:gd name="T1" fmla="*/ 22 h 22"/>
                  <a:gd name="T2" fmla="*/ 6 w 20"/>
                  <a:gd name="T3" fmla="*/ 16 h 22"/>
                  <a:gd name="T4" fmla="*/ 0 w 20"/>
                  <a:gd name="T5" fmla="*/ 7 h 22"/>
                  <a:gd name="T6" fmla="*/ 4 w 20"/>
                  <a:gd name="T7" fmla="*/ 0 h 22"/>
                  <a:gd name="T8" fmla="*/ 10 w 20"/>
                  <a:gd name="T9" fmla="*/ 10 h 22"/>
                  <a:gd name="T10" fmla="*/ 20 w 20"/>
                  <a:gd name="T11" fmla="*/ 16 h 22"/>
                  <a:gd name="T12" fmla="*/ 15 w 2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15" y="22"/>
                    </a:moveTo>
                    <a:lnTo>
                      <a:pt x="6" y="16"/>
                    </a:lnTo>
                    <a:lnTo>
                      <a:pt x="0" y="7"/>
                    </a:lnTo>
                    <a:lnTo>
                      <a:pt x="4" y="0"/>
                    </a:lnTo>
                    <a:lnTo>
                      <a:pt x="10" y="10"/>
                    </a:lnTo>
                    <a:lnTo>
                      <a:pt x="20" y="16"/>
                    </a:lnTo>
                    <a:lnTo>
                      <a:pt x="1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2" name="Freeform 218"/>
              <p:cNvSpPr>
                <a:spLocks/>
              </p:cNvSpPr>
              <p:nvPr/>
            </p:nvSpPr>
            <p:spPr bwMode="auto">
              <a:xfrm>
                <a:off x="2421" y="1698"/>
                <a:ext cx="2" cy="4"/>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3" name="Freeform 219"/>
              <p:cNvSpPr>
                <a:spLocks/>
              </p:cNvSpPr>
              <p:nvPr/>
            </p:nvSpPr>
            <p:spPr bwMode="auto">
              <a:xfrm>
                <a:off x="2413" y="1607"/>
                <a:ext cx="27" cy="87"/>
              </a:xfrm>
              <a:custGeom>
                <a:avLst/>
                <a:gdLst>
                  <a:gd name="T0" fmla="*/ 0 w 54"/>
                  <a:gd name="T1" fmla="*/ 170 h 175"/>
                  <a:gd name="T2" fmla="*/ 21 w 54"/>
                  <a:gd name="T3" fmla="*/ 105 h 175"/>
                  <a:gd name="T4" fmla="*/ 37 w 54"/>
                  <a:gd name="T5" fmla="*/ 51 h 175"/>
                  <a:gd name="T6" fmla="*/ 48 w 54"/>
                  <a:gd name="T7" fmla="*/ 0 h 175"/>
                  <a:gd name="T8" fmla="*/ 54 w 54"/>
                  <a:gd name="T9" fmla="*/ 3 h 175"/>
                  <a:gd name="T10" fmla="*/ 43 w 54"/>
                  <a:gd name="T11" fmla="*/ 54 h 175"/>
                  <a:gd name="T12" fmla="*/ 28 w 54"/>
                  <a:gd name="T13" fmla="*/ 108 h 175"/>
                  <a:gd name="T14" fmla="*/ 6 w 54"/>
                  <a:gd name="T15" fmla="*/ 175 h 175"/>
                  <a:gd name="T16" fmla="*/ 0 w 54"/>
                  <a:gd name="T17" fmla="*/ 17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5">
                    <a:moveTo>
                      <a:pt x="0" y="170"/>
                    </a:moveTo>
                    <a:lnTo>
                      <a:pt x="21" y="105"/>
                    </a:lnTo>
                    <a:lnTo>
                      <a:pt x="37" y="51"/>
                    </a:lnTo>
                    <a:lnTo>
                      <a:pt x="48" y="0"/>
                    </a:lnTo>
                    <a:lnTo>
                      <a:pt x="54" y="3"/>
                    </a:lnTo>
                    <a:lnTo>
                      <a:pt x="43" y="54"/>
                    </a:lnTo>
                    <a:lnTo>
                      <a:pt x="28" y="108"/>
                    </a:lnTo>
                    <a:lnTo>
                      <a:pt x="6" y="175"/>
                    </a:lnTo>
                    <a:lnTo>
                      <a:pt x="0"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4" name="Freeform 220"/>
              <p:cNvSpPr>
                <a:spLocks/>
              </p:cNvSpPr>
              <p:nvPr/>
            </p:nvSpPr>
            <p:spPr bwMode="auto">
              <a:xfrm>
                <a:off x="2412" y="1691"/>
                <a:ext cx="4" cy="3"/>
              </a:xfrm>
              <a:custGeom>
                <a:avLst/>
                <a:gdLst>
                  <a:gd name="T0" fmla="*/ 2 w 8"/>
                  <a:gd name="T1" fmla="*/ 7 h 7"/>
                  <a:gd name="T2" fmla="*/ 0 w 8"/>
                  <a:gd name="T3" fmla="*/ 5 h 7"/>
                  <a:gd name="T4" fmla="*/ 2 w 8"/>
                  <a:gd name="T5" fmla="*/ 2 h 7"/>
                  <a:gd name="T6" fmla="*/ 8 w 8"/>
                  <a:gd name="T7" fmla="*/ 7 h 7"/>
                  <a:gd name="T8" fmla="*/ 6 w 8"/>
                  <a:gd name="T9" fmla="*/ 0 h 7"/>
                  <a:gd name="T10" fmla="*/ 2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2" y="7"/>
                    </a:moveTo>
                    <a:lnTo>
                      <a:pt x="0" y="5"/>
                    </a:lnTo>
                    <a:lnTo>
                      <a:pt x="2" y="2"/>
                    </a:lnTo>
                    <a:lnTo>
                      <a:pt x="8" y="7"/>
                    </a:lnTo>
                    <a:lnTo>
                      <a:pt x="6"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5" name="Freeform 221"/>
              <p:cNvSpPr>
                <a:spLocks/>
              </p:cNvSpPr>
              <p:nvPr/>
            </p:nvSpPr>
            <p:spPr bwMode="auto">
              <a:xfrm>
                <a:off x="2435" y="1578"/>
                <a:ext cx="5" cy="29"/>
              </a:xfrm>
              <a:custGeom>
                <a:avLst/>
                <a:gdLst>
                  <a:gd name="T0" fmla="*/ 3 w 9"/>
                  <a:gd name="T1" fmla="*/ 59 h 59"/>
                  <a:gd name="T2" fmla="*/ 3 w 9"/>
                  <a:gd name="T3" fmla="*/ 29 h 59"/>
                  <a:gd name="T4" fmla="*/ 0 w 9"/>
                  <a:gd name="T5" fmla="*/ 0 h 59"/>
                  <a:gd name="T6" fmla="*/ 6 w 9"/>
                  <a:gd name="T7" fmla="*/ 0 h 59"/>
                  <a:gd name="T8" fmla="*/ 9 w 9"/>
                  <a:gd name="T9" fmla="*/ 29 h 59"/>
                  <a:gd name="T10" fmla="*/ 9 w 9"/>
                  <a:gd name="T11" fmla="*/ 59 h 59"/>
                  <a:gd name="T12" fmla="*/ 3 w 9"/>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3" y="59"/>
                    </a:moveTo>
                    <a:lnTo>
                      <a:pt x="3" y="29"/>
                    </a:lnTo>
                    <a:lnTo>
                      <a:pt x="0" y="0"/>
                    </a:lnTo>
                    <a:lnTo>
                      <a:pt x="6" y="0"/>
                    </a:lnTo>
                    <a:lnTo>
                      <a:pt x="9" y="29"/>
                    </a:lnTo>
                    <a:lnTo>
                      <a:pt x="9" y="59"/>
                    </a:lnTo>
                    <a:lnTo>
                      <a:pt x="3"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6" name="Freeform 222"/>
              <p:cNvSpPr>
                <a:spLocks/>
              </p:cNvSpPr>
              <p:nvPr/>
            </p:nvSpPr>
            <p:spPr bwMode="auto">
              <a:xfrm>
                <a:off x="2437" y="1607"/>
                <a:ext cx="3" cy="1"/>
              </a:xfrm>
              <a:custGeom>
                <a:avLst/>
                <a:gdLst>
                  <a:gd name="T0" fmla="*/ 6 w 6"/>
                  <a:gd name="T1" fmla="*/ 3 h 3"/>
                  <a:gd name="T2" fmla="*/ 6 w 6"/>
                  <a:gd name="T3" fmla="*/ 2 h 3"/>
                  <a:gd name="T4" fmla="*/ 0 w 6"/>
                  <a:gd name="T5" fmla="*/ 2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2"/>
                    </a:lnTo>
                    <a:lnTo>
                      <a:pt x="0" y="2"/>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7" name="Freeform 223"/>
              <p:cNvSpPr>
                <a:spLocks/>
              </p:cNvSpPr>
              <p:nvPr/>
            </p:nvSpPr>
            <p:spPr bwMode="auto">
              <a:xfrm>
                <a:off x="2423" y="1508"/>
                <a:ext cx="15" cy="71"/>
              </a:xfrm>
              <a:custGeom>
                <a:avLst/>
                <a:gdLst>
                  <a:gd name="T0" fmla="*/ 25 w 31"/>
                  <a:gd name="T1" fmla="*/ 142 h 142"/>
                  <a:gd name="T2" fmla="*/ 15 w 31"/>
                  <a:gd name="T3" fmla="*/ 106 h 142"/>
                  <a:gd name="T4" fmla="*/ 8 w 31"/>
                  <a:gd name="T5" fmla="*/ 71 h 142"/>
                  <a:gd name="T6" fmla="*/ 3 w 31"/>
                  <a:gd name="T7" fmla="*/ 37 h 142"/>
                  <a:gd name="T8" fmla="*/ 0 w 31"/>
                  <a:gd name="T9" fmla="*/ 0 h 142"/>
                  <a:gd name="T10" fmla="*/ 6 w 31"/>
                  <a:gd name="T11" fmla="*/ 0 h 142"/>
                  <a:gd name="T12" fmla="*/ 9 w 31"/>
                  <a:gd name="T13" fmla="*/ 37 h 142"/>
                  <a:gd name="T14" fmla="*/ 14 w 31"/>
                  <a:gd name="T15" fmla="*/ 71 h 142"/>
                  <a:gd name="T16" fmla="*/ 21 w 31"/>
                  <a:gd name="T17" fmla="*/ 103 h 142"/>
                  <a:gd name="T18" fmla="*/ 31 w 31"/>
                  <a:gd name="T19" fmla="*/ 139 h 142"/>
                  <a:gd name="T20" fmla="*/ 25 w 31"/>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2">
                    <a:moveTo>
                      <a:pt x="25" y="142"/>
                    </a:moveTo>
                    <a:lnTo>
                      <a:pt x="15" y="106"/>
                    </a:lnTo>
                    <a:lnTo>
                      <a:pt x="8" y="71"/>
                    </a:lnTo>
                    <a:lnTo>
                      <a:pt x="3" y="37"/>
                    </a:lnTo>
                    <a:lnTo>
                      <a:pt x="0" y="0"/>
                    </a:lnTo>
                    <a:lnTo>
                      <a:pt x="6" y="0"/>
                    </a:lnTo>
                    <a:lnTo>
                      <a:pt x="9" y="37"/>
                    </a:lnTo>
                    <a:lnTo>
                      <a:pt x="14" y="71"/>
                    </a:lnTo>
                    <a:lnTo>
                      <a:pt x="21" y="103"/>
                    </a:lnTo>
                    <a:lnTo>
                      <a:pt x="31" y="139"/>
                    </a:lnTo>
                    <a:lnTo>
                      <a:pt x="25"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8" name="Freeform 224"/>
              <p:cNvSpPr>
                <a:spLocks/>
              </p:cNvSpPr>
              <p:nvPr/>
            </p:nvSpPr>
            <p:spPr bwMode="auto">
              <a:xfrm>
                <a:off x="2435" y="1577"/>
                <a:ext cx="3" cy="2"/>
              </a:xfrm>
              <a:custGeom>
                <a:avLst/>
                <a:gdLst>
                  <a:gd name="T0" fmla="*/ 6 w 6"/>
                  <a:gd name="T1" fmla="*/ 1 h 3"/>
                  <a:gd name="T2" fmla="*/ 6 w 6"/>
                  <a:gd name="T3" fmla="*/ 0 h 3"/>
                  <a:gd name="T4" fmla="*/ 0 w 6"/>
                  <a:gd name="T5" fmla="*/ 3 h 3"/>
                  <a:gd name="T6" fmla="*/ 0 w 6"/>
                  <a:gd name="T7" fmla="*/ 1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6" y="0"/>
                    </a:lnTo>
                    <a:lnTo>
                      <a:pt x="0" y="3"/>
                    </a:lnTo>
                    <a:lnTo>
                      <a:pt x="0"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49" name="Freeform 225"/>
              <p:cNvSpPr>
                <a:spLocks/>
              </p:cNvSpPr>
              <p:nvPr/>
            </p:nvSpPr>
            <p:spPr bwMode="auto">
              <a:xfrm>
                <a:off x="2421" y="1377"/>
                <a:ext cx="20" cy="131"/>
              </a:xfrm>
              <a:custGeom>
                <a:avLst/>
                <a:gdLst>
                  <a:gd name="T0" fmla="*/ 3 w 38"/>
                  <a:gd name="T1" fmla="*/ 263 h 263"/>
                  <a:gd name="T2" fmla="*/ 0 w 38"/>
                  <a:gd name="T3" fmla="*/ 198 h 263"/>
                  <a:gd name="T4" fmla="*/ 3 w 38"/>
                  <a:gd name="T5" fmla="*/ 131 h 263"/>
                  <a:gd name="T6" fmla="*/ 12 w 38"/>
                  <a:gd name="T7" fmla="*/ 63 h 263"/>
                  <a:gd name="T8" fmla="*/ 21 w 38"/>
                  <a:gd name="T9" fmla="*/ 31 h 263"/>
                  <a:gd name="T10" fmla="*/ 32 w 38"/>
                  <a:gd name="T11" fmla="*/ 0 h 263"/>
                  <a:gd name="T12" fmla="*/ 38 w 38"/>
                  <a:gd name="T13" fmla="*/ 5 h 263"/>
                  <a:gd name="T14" fmla="*/ 28 w 38"/>
                  <a:gd name="T15" fmla="*/ 36 h 263"/>
                  <a:gd name="T16" fmla="*/ 18 w 38"/>
                  <a:gd name="T17" fmla="*/ 67 h 263"/>
                  <a:gd name="T18" fmla="*/ 9 w 38"/>
                  <a:gd name="T19" fmla="*/ 131 h 263"/>
                  <a:gd name="T20" fmla="*/ 7 w 38"/>
                  <a:gd name="T21" fmla="*/ 198 h 263"/>
                  <a:gd name="T22" fmla="*/ 9 w 38"/>
                  <a:gd name="T23" fmla="*/ 263 h 263"/>
                  <a:gd name="T24" fmla="*/ 3 w 38"/>
                  <a:gd name="T2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3">
                    <a:moveTo>
                      <a:pt x="3" y="263"/>
                    </a:moveTo>
                    <a:lnTo>
                      <a:pt x="0" y="198"/>
                    </a:lnTo>
                    <a:lnTo>
                      <a:pt x="3" y="131"/>
                    </a:lnTo>
                    <a:lnTo>
                      <a:pt x="12" y="63"/>
                    </a:lnTo>
                    <a:lnTo>
                      <a:pt x="21" y="31"/>
                    </a:lnTo>
                    <a:lnTo>
                      <a:pt x="32" y="0"/>
                    </a:lnTo>
                    <a:lnTo>
                      <a:pt x="38" y="5"/>
                    </a:lnTo>
                    <a:lnTo>
                      <a:pt x="28" y="36"/>
                    </a:lnTo>
                    <a:lnTo>
                      <a:pt x="18" y="67"/>
                    </a:lnTo>
                    <a:lnTo>
                      <a:pt x="9" y="131"/>
                    </a:lnTo>
                    <a:lnTo>
                      <a:pt x="7" y="198"/>
                    </a:lnTo>
                    <a:lnTo>
                      <a:pt x="9" y="263"/>
                    </a:lnTo>
                    <a:lnTo>
                      <a:pt x="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50" name="Freeform 226"/>
              <p:cNvSpPr>
                <a:spLocks/>
              </p:cNvSpPr>
              <p:nvPr/>
            </p:nvSpPr>
            <p:spPr bwMode="auto">
              <a:xfrm>
                <a:off x="2423" y="150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51" name="Freeform 227"/>
              <p:cNvSpPr>
                <a:spLocks/>
              </p:cNvSpPr>
              <p:nvPr/>
            </p:nvSpPr>
            <p:spPr bwMode="auto">
              <a:xfrm>
                <a:off x="2438" y="1345"/>
                <a:ext cx="17" cy="34"/>
              </a:xfrm>
              <a:custGeom>
                <a:avLst/>
                <a:gdLst>
                  <a:gd name="T0" fmla="*/ 0 w 36"/>
                  <a:gd name="T1" fmla="*/ 63 h 68"/>
                  <a:gd name="T2" fmla="*/ 6 w 36"/>
                  <a:gd name="T3" fmla="*/ 68 h 68"/>
                  <a:gd name="T4" fmla="*/ 36 w 36"/>
                  <a:gd name="T5" fmla="*/ 5 h 68"/>
                  <a:gd name="T6" fmla="*/ 30 w 36"/>
                  <a:gd name="T7" fmla="*/ 0 h 68"/>
                  <a:gd name="T8" fmla="*/ 0 w 36"/>
                  <a:gd name="T9" fmla="*/ 63 h 68"/>
                </a:gdLst>
                <a:ahLst/>
                <a:cxnLst>
                  <a:cxn ang="0">
                    <a:pos x="T0" y="T1"/>
                  </a:cxn>
                  <a:cxn ang="0">
                    <a:pos x="T2" y="T3"/>
                  </a:cxn>
                  <a:cxn ang="0">
                    <a:pos x="T4" y="T5"/>
                  </a:cxn>
                  <a:cxn ang="0">
                    <a:pos x="T6" y="T7"/>
                  </a:cxn>
                  <a:cxn ang="0">
                    <a:pos x="T8" y="T9"/>
                  </a:cxn>
                </a:cxnLst>
                <a:rect l="0" t="0" r="r" b="b"/>
                <a:pathLst>
                  <a:path w="36" h="68">
                    <a:moveTo>
                      <a:pt x="0" y="63"/>
                    </a:moveTo>
                    <a:lnTo>
                      <a:pt x="6" y="68"/>
                    </a:lnTo>
                    <a:lnTo>
                      <a:pt x="36" y="5"/>
                    </a:lnTo>
                    <a:lnTo>
                      <a:pt x="30" y="0"/>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52" name="Freeform 228"/>
              <p:cNvSpPr>
                <a:spLocks/>
              </p:cNvSpPr>
              <p:nvPr/>
            </p:nvSpPr>
            <p:spPr bwMode="auto">
              <a:xfrm>
                <a:off x="2438" y="1377"/>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53" name="Rectangle 229"/>
              <p:cNvSpPr>
                <a:spLocks noChangeArrowheads="1"/>
              </p:cNvSpPr>
              <p:nvPr/>
            </p:nvSpPr>
            <p:spPr bwMode="auto">
              <a:xfrm>
                <a:off x="2452" y="1345"/>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254" name="Freeform 230"/>
              <p:cNvSpPr>
                <a:spLocks/>
              </p:cNvSpPr>
              <p:nvPr/>
            </p:nvSpPr>
            <p:spPr bwMode="auto">
              <a:xfrm>
                <a:off x="2452" y="1345"/>
                <a:ext cx="4" cy="2"/>
              </a:xfrm>
              <a:custGeom>
                <a:avLst/>
                <a:gdLst>
                  <a:gd name="T0" fmla="*/ 6 w 7"/>
                  <a:gd name="T1" fmla="*/ 5 h 5"/>
                  <a:gd name="T2" fmla="*/ 7 w 7"/>
                  <a:gd name="T3" fmla="*/ 1 h 5"/>
                  <a:gd name="T4" fmla="*/ 0 w 7"/>
                  <a:gd name="T5" fmla="*/ 1 h 5"/>
                  <a:gd name="T6" fmla="*/ 0 w 7"/>
                  <a:gd name="T7" fmla="*/ 0 h 5"/>
                  <a:gd name="T8" fmla="*/ 6 w 7"/>
                  <a:gd name="T9" fmla="*/ 5 h 5"/>
                </a:gdLst>
                <a:ahLst/>
                <a:cxnLst>
                  <a:cxn ang="0">
                    <a:pos x="T0" y="T1"/>
                  </a:cxn>
                  <a:cxn ang="0">
                    <a:pos x="T2" y="T3"/>
                  </a:cxn>
                  <a:cxn ang="0">
                    <a:pos x="T4" y="T5"/>
                  </a:cxn>
                  <a:cxn ang="0">
                    <a:pos x="T6" y="T7"/>
                  </a:cxn>
                  <a:cxn ang="0">
                    <a:pos x="T8" y="T9"/>
                  </a:cxn>
                </a:cxnLst>
                <a:rect l="0" t="0" r="r" b="b"/>
                <a:pathLst>
                  <a:path w="7" h="5">
                    <a:moveTo>
                      <a:pt x="6" y="5"/>
                    </a:moveTo>
                    <a:lnTo>
                      <a:pt x="7" y="1"/>
                    </a:lnTo>
                    <a:lnTo>
                      <a:pt x="0" y="1"/>
                    </a:ln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55" name="Freeform 231"/>
              <p:cNvSpPr>
                <a:spLocks/>
              </p:cNvSpPr>
              <p:nvPr/>
            </p:nvSpPr>
            <p:spPr bwMode="auto">
              <a:xfrm>
                <a:off x="2570" y="1060"/>
                <a:ext cx="5" cy="66"/>
              </a:xfrm>
              <a:custGeom>
                <a:avLst/>
                <a:gdLst>
                  <a:gd name="T0" fmla="*/ 9 w 9"/>
                  <a:gd name="T1" fmla="*/ 0 h 132"/>
                  <a:gd name="T2" fmla="*/ 8 w 9"/>
                  <a:gd name="T3" fmla="*/ 45 h 132"/>
                  <a:gd name="T4" fmla="*/ 6 w 9"/>
                  <a:gd name="T5" fmla="*/ 78 h 132"/>
                  <a:gd name="T6" fmla="*/ 8 w 9"/>
                  <a:gd name="T7" fmla="*/ 105 h 132"/>
                  <a:gd name="T8" fmla="*/ 9 w 9"/>
                  <a:gd name="T9" fmla="*/ 132 h 132"/>
                  <a:gd name="T10" fmla="*/ 1 w 9"/>
                  <a:gd name="T11" fmla="*/ 132 h 132"/>
                  <a:gd name="T12" fmla="*/ 0 w 9"/>
                  <a:gd name="T13" fmla="*/ 105 h 132"/>
                  <a:gd name="T14" fmla="*/ 0 w 9"/>
                  <a:gd name="T15" fmla="*/ 78 h 132"/>
                  <a:gd name="T16" fmla="*/ 0 w 9"/>
                  <a:gd name="T17" fmla="*/ 45 h 132"/>
                  <a:gd name="T18" fmla="*/ 3 w 9"/>
                  <a:gd name="T19" fmla="*/ 0 h 132"/>
                  <a:gd name="T20" fmla="*/ 9 w 9"/>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2">
                    <a:moveTo>
                      <a:pt x="9" y="0"/>
                    </a:moveTo>
                    <a:lnTo>
                      <a:pt x="8" y="45"/>
                    </a:lnTo>
                    <a:lnTo>
                      <a:pt x="6" y="78"/>
                    </a:lnTo>
                    <a:lnTo>
                      <a:pt x="8" y="105"/>
                    </a:lnTo>
                    <a:lnTo>
                      <a:pt x="9" y="132"/>
                    </a:lnTo>
                    <a:lnTo>
                      <a:pt x="1" y="132"/>
                    </a:lnTo>
                    <a:lnTo>
                      <a:pt x="0" y="105"/>
                    </a:lnTo>
                    <a:lnTo>
                      <a:pt x="0" y="78"/>
                    </a:lnTo>
                    <a:lnTo>
                      <a:pt x="0" y="45"/>
                    </a:lnTo>
                    <a:lnTo>
                      <a:pt x="3"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56" name="Oval 232"/>
              <p:cNvSpPr>
                <a:spLocks noChangeArrowheads="1"/>
              </p:cNvSpPr>
              <p:nvPr/>
            </p:nvSpPr>
            <p:spPr bwMode="auto">
              <a:xfrm>
                <a:off x="2571" y="1123"/>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57" name="Oval 233"/>
              <p:cNvSpPr>
                <a:spLocks noChangeArrowheads="1"/>
              </p:cNvSpPr>
              <p:nvPr/>
            </p:nvSpPr>
            <p:spPr bwMode="auto">
              <a:xfrm>
                <a:off x="2571" y="1059"/>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58" name="Freeform 234"/>
              <p:cNvSpPr>
                <a:spLocks/>
              </p:cNvSpPr>
              <p:nvPr/>
            </p:nvSpPr>
            <p:spPr bwMode="auto">
              <a:xfrm>
                <a:off x="2487" y="1269"/>
                <a:ext cx="57" cy="34"/>
              </a:xfrm>
              <a:custGeom>
                <a:avLst/>
                <a:gdLst>
                  <a:gd name="T0" fmla="*/ 0 w 113"/>
                  <a:gd name="T1" fmla="*/ 61 h 66"/>
                  <a:gd name="T2" fmla="*/ 11 w 113"/>
                  <a:gd name="T3" fmla="*/ 49 h 66"/>
                  <a:gd name="T4" fmla="*/ 17 w 113"/>
                  <a:gd name="T5" fmla="*/ 43 h 66"/>
                  <a:gd name="T6" fmla="*/ 23 w 113"/>
                  <a:gd name="T7" fmla="*/ 38 h 66"/>
                  <a:gd name="T8" fmla="*/ 36 w 113"/>
                  <a:gd name="T9" fmla="*/ 29 h 66"/>
                  <a:gd name="T10" fmla="*/ 50 w 113"/>
                  <a:gd name="T11" fmla="*/ 20 h 66"/>
                  <a:gd name="T12" fmla="*/ 65 w 113"/>
                  <a:gd name="T13" fmla="*/ 14 h 66"/>
                  <a:gd name="T14" fmla="*/ 81 w 113"/>
                  <a:gd name="T15" fmla="*/ 7 h 66"/>
                  <a:gd name="T16" fmla="*/ 96 w 113"/>
                  <a:gd name="T17" fmla="*/ 3 h 66"/>
                  <a:gd name="T18" fmla="*/ 110 w 113"/>
                  <a:gd name="T19" fmla="*/ 0 h 66"/>
                  <a:gd name="T20" fmla="*/ 113 w 113"/>
                  <a:gd name="T21" fmla="*/ 6 h 66"/>
                  <a:gd name="T22" fmla="*/ 98 w 113"/>
                  <a:gd name="T23" fmla="*/ 9 h 66"/>
                  <a:gd name="T24" fmla="*/ 82 w 113"/>
                  <a:gd name="T25" fmla="*/ 15 h 66"/>
                  <a:gd name="T26" fmla="*/ 68 w 113"/>
                  <a:gd name="T27" fmla="*/ 20 h 66"/>
                  <a:gd name="T28" fmla="*/ 53 w 113"/>
                  <a:gd name="T29" fmla="*/ 26 h 66"/>
                  <a:gd name="T30" fmla="*/ 40 w 113"/>
                  <a:gd name="T31" fmla="*/ 35 h 66"/>
                  <a:gd name="T32" fmla="*/ 27 w 113"/>
                  <a:gd name="T33" fmla="*/ 43 h 66"/>
                  <a:gd name="T34" fmla="*/ 22 w 113"/>
                  <a:gd name="T35" fmla="*/ 49 h 66"/>
                  <a:gd name="T36" fmla="*/ 16 w 113"/>
                  <a:gd name="T37" fmla="*/ 54 h 66"/>
                  <a:gd name="T38" fmla="*/ 6 w 113"/>
                  <a:gd name="T39" fmla="*/ 66 h 66"/>
                  <a:gd name="T40" fmla="*/ 0 w 113"/>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66">
                    <a:moveTo>
                      <a:pt x="0" y="61"/>
                    </a:moveTo>
                    <a:lnTo>
                      <a:pt x="11" y="49"/>
                    </a:lnTo>
                    <a:lnTo>
                      <a:pt x="17" y="43"/>
                    </a:lnTo>
                    <a:lnTo>
                      <a:pt x="23" y="38"/>
                    </a:lnTo>
                    <a:lnTo>
                      <a:pt x="36" y="29"/>
                    </a:lnTo>
                    <a:lnTo>
                      <a:pt x="50" y="20"/>
                    </a:lnTo>
                    <a:lnTo>
                      <a:pt x="65" y="14"/>
                    </a:lnTo>
                    <a:lnTo>
                      <a:pt x="81" y="7"/>
                    </a:lnTo>
                    <a:lnTo>
                      <a:pt x="96" y="3"/>
                    </a:lnTo>
                    <a:lnTo>
                      <a:pt x="110" y="0"/>
                    </a:lnTo>
                    <a:lnTo>
                      <a:pt x="113" y="6"/>
                    </a:lnTo>
                    <a:lnTo>
                      <a:pt x="98" y="9"/>
                    </a:lnTo>
                    <a:lnTo>
                      <a:pt x="82" y="15"/>
                    </a:lnTo>
                    <a:lnTo>
                      <a:pt x="68" y="20"/>
                    </a:lnTo>
                    <a:lnTo>
                      <a:pt x="53" y="26"/>
                    </a:lnTo>
                    <a:lnTo>
                      <a:pt x="40" y="35"/>
                    </a:lnTo>
                    <a:lnTo>
                      <a:pt x="27" y="43"/>
                    </a:lnTo>
                    <a:lnTo>
                      <a:pt x="22" y="49"/>
                    </a:lnTo>
                    <a:lnTo>
                      <a:pt x="16" y="54"/>
                    </a:lnTo>
                    <a:lnTo>
                      <a:pt x="6" y="66"/>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59" name="Oval 235"/>
              <p:cNvSpPr>
                <a:spLocks noChangeArrowheads="1"/>
              </p:cNvSpPr>
              <p:nvPr/>
            </p:nvSpPr>
            <p:spPr bwMode="auto">
              <a:xfrm>
                <a:off x="2541" y="1269"/>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60" name="Oval 236"/>
              <p:cNvSpPr>
                <a:spLocks noChangeArrowheads="1"/>
              </p:cNvSpPr>
              <p:nvPr/>
            </p:nvSpPr>
            <p:spPr bwMode="auto">
              <a:xfrm>
                <a:off x="2487" y="1299"/>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61" name="Freeform 237"/>
              <p:cNvSpPr>
                <a:spLocks/>
              </p:cNvSpPr>
              <p:nvPr/>
            </p:nvSpPr>
            <p:spPr bwMode="auto">
              <a:xfrm>
                <a:off x="2510" y="1030"/>
                <a:ext cx="58" cy="12"/>
              </a:xfrm>
              <a:custGeom>
                <a:avLst/>
                <a:gdLst>
                  <a:gd name="T0" fmla="*/ 34 w 114"/>
                  <a:gd name="T1" fmla="*/ 5 h 23"/>
                  <a:gd name="T2" fmla="*/ 24 w 114"/>
                  <a:gd name="T3" fmla="*/ 8 h 23"/>
                  <a:gd name="T4" fmla="*/ 17 w 114"/>
                  <a:gd name="T5" fmla="*/ 11 h 23"/>
                  <a:gd name="T6" fmla="*/ 0 w 114"/>
                  <a:gd name="T7" fmla="*/ 17 h 23"/>
                  <a:gd name="T8" fmla="*/ 14 w 114"/>
                  <a:gd name="T9" fmla="*/ 19 h 23"/>
                  <a:gd name="T10" fmla="*/ 28 w 114"/>
                  <a:gd name="T11" fmla="*/ 22 h 23"/>
                  <a:gd name="T12" fmla="*/ 43 w 114"/>
                  <a:gd name="T13" fmla="*/ 23 h 23"/>
                  <a:gd name="T14" fmla="*/ 58 w 114"/>
                  <a:gd name="T15" fmla="*/ 22 h 23"/>
                  <a:gd name="T16" fmla="*/ 66 w 114"/>
                  <a:gd name="T17" fmla="*/ 22 h 23"/>
                  <a:gd name="T18" fmla="*/ 74 w 114"/>
                  <a:gd name="T19" fmla="*/ 20 h 23"/>
                  <a:gd name="T20" fmla="*/ 88 w 114"/>
                  <a:gd name="T21" fmla="*/ 17 h 23"/>
                  <a:gd name="T22" fmla="*/ 96 w 114"/>
                  <a:gd name="T23" fmla="*/ 14 h 23"/>
                  <a:gd name="T24" fmla="*/ 102 w 114"/>
                  <a:gd name="T25" fmla="*/ 11 h 23"/>
                  <a:gd name="T26" fmla="*/ 108 w 114"/>
                  <a:gd name="T27" fmla="*/ 8 h 23"/>
                  <a:gd name="T28" fmla="*/ 114 w 114"/>
                  <a:gd name="T29" fmla="*/ 3 h 23"/>
                  <a:gd name="T30" fmla="*/ 111 w 114"/>
                  <a:gd name="T31" fmla="*/ 2 h 23"/>
                  <a:gd name="T32" fmla="*/ 105 w 114"/>
                  <a:gd name="T33" fmla="*/ 0 h 23"/>
                  <a:gd name="T34" fmla="*/ 89 w 114"/>
                  <a:gd name="T35" fmla="*/ 0 h 23"/>
                  <a:gd name="T36" fmla="*/ 71 w 114"/>
                  <a:gd name="T37" fmla="*/ 0 h 23"/>
                  <a:gd name="T38" fmla="*/ 51 w 114"/>
                  <a:gd name="T39" fmla="*/ 3 h 23"/>
                  <a:gd name="T40" fmla="*/ 34 w 114"/>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23">
                    <a:moveTo>
                      <a:pt x="34" y="5"/>
                    </a:moveTo>
                    <a:lnTo>
                      <a:pt x="24" y="8"/>
                    </a:lnTo>
                    <a:lnTo>
                      <a:pt x="17" y="11"/>
                    </a:lnTo>
                    <a:lnTo>
                      <a:pt x="0" y="17"/>
                    </a:lnTo>
                    <a:lnTo>
                      <a:pt x="14" y="19"/>
                    </a:lnTo>
                    <a:lnTo>
                      <a:pt x="28" y="22"/>
                    </a:lnTo>
                    <a:lnTo>
                      <a:pt x="43" y="23"/>
                    </a:lnTo>
                    <a:lnTo>
                      <a:pt x="58" y="22"/>
                    </a:lnTo>
                    <a:lnTo>
                      <a:pt x="66" y="22"/>
                    </a:lnTo>
                    <a:lnTo>
                      <a:pt x="74" y="20"/>
                    </a:lnTo>
                    <a:lnTo>
                      <a:pt x="88" y="17"/>
                    </a:lnTo>
                    <a:lnTo>
                      <a:pt x="96" y="14"/>
                    </a:lnTo>
                    <a:lnTo>
                      <a:pt x="102" y="11"/>
                    </a:lnTo>
                    <a:lnTo>
                      <a:pt x="108" y="8"/>
                    </a:lnTo>
                    <a:lnTo>
                      <a:pt x="114" y="3"/>
                    </a:lnTo>
                    <a:lnTo>
                      <a:pt x="111" y="2"/>
                    </a:lnTo>
                    <a:lnTo>
                      <a:pt x="105" y="0"/>
                    </a:lnTo>
                    <a:lnTo>
                      <a:pt x="89" y="0"/>
                    </a:lnTo>
                    <a:lnTo>
                      <a:pt x="71" y="0"/>
                    </a:lnTo>
                    <a:lnTo>
                      <a:pt x="51" y="3"/>
                    </a:lnTo>
                    <a:lnTo>
                      <a:pt x="34"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62" name="Freeform 238"/>
              <p:cNvSpPr>
                <a:spLocks/>
              </p:cNvSpPr>
              <p:nvPr/>
            </p:nvSpPr>
            <p:spPr bwMode="auto">
              <a:xfrm>
                <a:off x="2510" y="1030"/>
                <a:ext cx="58" cy="12"/>
              </a:xfrm>
              <a:custGeom>
                <a:avLst/>
                <a:gdLst>
                  <a:gd name="T0" fmla="*/ 34 w 114"/>
                  <a:gd name="T1" fmla="*/ 5 h 23"/>
                  <a:gd name="T2" fmla="*/ 24 w 114"/>
                  <a:gd name="T3" fmla="*/ 8 h 23"/>
                  <a:gd name="T4" fmla="*/ 17 w 114"/>
                  <a:gd name="T5" fmla="*/ 11 h 23"/>
                  <a:gd name="T6" fmla="*/ 0 w 114"/>
                  <a:gd name="T7" fmla="*/ 17 h 23"/>
                  <a:gd name="T8" fmla="*/ 14 w 114"/>
                  <a:gd name="T9" fmla="*/ 19 h 23"/>
                  <a:gd name="T10" fmla="*/ 28 w 114"/>
                  <a:gd name="T11" fmla="*/ 22 h 23"/>
                  <a:gd name="T12" fmla="*/ 43 w 114"/>
                  <a:gd name="T13" fmla="*/ 23 h 23"/>
                  <a:gd name="T14" fmla="*/ 58 w 114"/>
                  <a:gd name="T15" fmla="*/ 22 h 23"/>
                  <a:gd name="T16" fmla="*/ 66 w 114"/>
                  <a:gd name="T17" fmla="*/ 22 h 23"/>
                  <a:gd name="T18" fmla="*/ 74 w 114"/>
                  <a:gd name="T19" fmla="*/ 20 h 23"/>
                  <a:gd name="T20" fmla="*/ 88 w 114"/>
                  <a:gd name="T21" fmla="*/ 17 h 23"/>
                  <a:gd name="T22" fmla="*/ 96 w 114"/>
                  <a:gd name="T23" fmla="*/ 14 h 23"/>
                  <a:gd name="T24" fmla="*/ 102 w 114"/>
                  <a:gd name="T25" fmla="*/ 11 h 23"/>
                  <a:gd name="T26" fmla="*/ 108 w 114"/>
                  <a:gd name="T27" fmla="*/ 8 h 23"/>
                  <a:gd name="T28" fmla="*/ 114 w 114"/>
                  <a:gd name="T29" fmla="*/ 3 h 23"/>
                  <a:gd name="T30" fmla="*/ 111 w 114"/>
                  <a:gd name="T31" fmla="*/ 2 h 23"/>
                  <a:gd name="T32" fmla="*/ 105 w 114"/>
                  <a:gd name="T33" fmla="*/ 0 h 23"/>
                  <a:gd name="T34" fmla="*/ 89 w 114"/>
                  <a:gd name="T35" fmla="*/ 0 h 23"/>
                  <a:gd name="T36" fmla="*/ 71 w 114"/>
                  <a:gd name="T37" fmla="*/ 0 h 23"/>
                  <a:gd name="T38" fmla="*/ 51 w 114"/>
                  <a:gd name="T39" fmla="*/ 3 h 23"/>
                  <a:gd name="T40" fmla="*/ 34 w 114"/>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23">
                    <a:moveTo>
                      <a:pt x="34" y="5"/>
                    </a:moveTo>
                    <a:lnTo>
                      <a:pt x="24" y="8"/>
                    </a:lnTo>
                    <a:lnTo>
                      <a:pt x="17" y="11"/>
                    </a:lnTo>
                    <a:lnTo>
                      <a:pt x="0" y="17"/>
                    </a:lnTo>
                    <a:lnTo>
                      <a:pt x="14" y="19"/>
                    </a:lnTo>
                    <a:lnTo>
                      <a:pt x="28" y="22"/>
                    </a:lnTo>
                    <a:lnTo>
                      <a:pt x="43" y="23"/>
                    </a:lnTo>
                    <a:lnTo>
                      <a:pt x="58" y="22"/>
                    </a:lnTo>
                    <a:lnTo>
                      <a:pt x="66" y="22"/>
                    </a:lnTo>
                    <a:lnTo>
                      <a:pt x="74" y="20"/>
                    </a:lnTo>
                    <a:lnTo>
                      <a:pt x="88" y="17"/>
                    </a:lnTo>
                    <a:lnTo>
                      <a:pt x="96" y="14"/>
                    </a:lnTo>
                    <a:lnTo>
                      <a:pt x="102" y="11"/>
                    </a:lnTo>
                    <a:lnTo>
                      <a:pt x="108" y="8"/>
                    </a:lnTo>
                    <a:lnTo>
                      <a:pt x="114" y="3"/>
                    </a:lnTo>
                    <a:lnTo>
                      <a:pt x="111" y="2"/>
                    </a:lnTo>
                    <a:lnTo>
                      <a:pt x="105" y="0"/>
                    </a:lnTo>
                    <a:lnTo>
                      <a:pt x="89" y="0"/>
                    </a:lnTo>
                    <a:lnTo>
                      <a:pt x="71" y="0"/>
                    </a:lnTo>
                    <a:lnTo>
                      <a:pt x="51" y="3"/>
                    </a:lnTo>
                    <a:lnTo>
                      <a:pt x="34" y="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5263" name="Freeform 239"/>
              <p:cNvSpPr>
                <a:spLocks/>
              </p:cNvSpPr>
              <p:nvPr/>
            </p:nvSpPr>
            <p:spPr bwMode="auto">
              <a:xfrm>
                <a:off x="2635" y="1394"/>
                <a:ext cx="26" cy="82"/>
              </a:xfrm>
              <a:custGeom>
                <a:avLst/>
                <a:gdLst>
                  <a:gd name="T0" fmla="*/ 46 w 52"/>
                  <a:gd name="T1" fmla="*/ 165 h 165"/>
                  <a:gd name="T2" fmla="*/ 42 w 52"/>
                  <a:gd name="T3" fmla="*/ 145 h 165"/>
                  <a:gd name="T4" fmla="*/ 37 w 52"/>
                  <a:gd name="T5" fmla="*/ 124 h 165"/>
                  <a:gd name="T6" fmla="*/ 29 w 52"/>
                  <a:gd name="T7" fmla="*/ 82 h 165"/>
                  <a:gd name="T8" fmla="*/ 23 w 52"/>
                  <a:gd name="T9" fmla="*/ 62 h 165"/>
                  <a:gd name="T10" fmla="*/ 18 w 52"/>
                  <a:gd name="T11" fmla="*/ 42 h 165"/>
                  <a:gd name="T12" fmla="*/ 9 w 52"/>
                  <a:gd name="T13" fmla="*/ 23 h 165"/>
                  <a:gd name="T14" fmla="*/ 0 w 52"/>
                  <a:gd name="T15" fmla="*/ 3 h 165"/>
                  <a:gd name="T16" fmla="*/ 6 w 52"/>
                  <a:gd name="T17" fmla="*/ 0 h 165"/>
                  <a:gd name="T18" fmla="*/ 15 w 52"/>
                  <a:gd name="T19" fmla="*/ 20 h 165"/>
                  <a:gd name="T20" fmla="*/ 25 w 52"/>
                  <a:gd name="T21" fmla="*/ 40 h 165"/>
                  <a:gd name="T22" fmla="*/ 31 w 52"/>
                  <a:gd name="T23" fmla="*/ 60 h 165"/>
                  <a:gd name="T24" fmla="*/ 35 w 52"/>
                  <a:gd name="T25" fmla="*/ 80 h 165"/>
                  <a:gd name="T26" fmla="*/ 45 w 52"/>
                  <a:gd name="T27" fmla="*/ 122 h 165"/>
                  <a:gd name="T28" fmla="*/ 48 w 52"/>
                  <a:gd name="T29" fmla="*/ 144 h 165"/>
                  <a:gd name="T30" fmla="*/ 52 w 52"/>
                  <a:gd name="T31" fmla="*/ 164 h 165"/>
                  <a:gd name="T32" fmla="*/ 46 w 52"/>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65">
                    <a:moveTo>
                      <a:pt x="46" y="165"/>
                    </a:moveTo>
                    <a:lnTo>
                      <a:pt x="42" y="145"/>
                    </a:lnTo>
                    <a:lnTo>
                      <a:pt x="37" y="124"/>
                    </a:lnTo>
                    <a:lnTo>
                      <a:pt x="29" y="82"/>
                    </a:lnTo>
                    <a:lnTo>
                      <a:pt x="23" y="62"/>
                    </a:lnTo>
                    <a:lnTo>
                      <a:pt x="18" y="42"/>
                    </a:lnTo>
                    <a:lnTo>
                      <a:pt x="9" y="23"/>
                    </a:lnTo>
                    <a:lnTo>
                      <a:pt x="0" y="3"/>
                    </a:lnTo>
                    <a:lnTo>
                      <a:pt x="6" y="0"/>
                    </a:lnTo>
                    <a:lnTo>
                      <a:pt x="15" y="20"/>
                    </a:lnTo>
                    <a:lnTo>
                      <a:pt x="25" y="40"/>
                    </a:lnTo>
                    <a:lnTo>
                      <a:pt x="31" y="60"/>
                    </a:lnTo>
                    <a:lnTo>
                      <a:pt x="35" y="80"/>
                    </a:lnTo>
                    <a:lnTo>
                      <a:pt x="45" y="122"/>
                    </a:lnTo>
                    <a:lnTo>
                      <a:pt x="48" y="144"/>
                    </a:lnTo>
                    <a:lnTo>
                      <a:pt x="52" y="164"/>
                    </a:lnTo>
                    <a:lnTo>
                      <a:pt x="46"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64" name="Oval 240"/>
              <p:cNvSpPr>
                <a:spLocks noChangeArrowheads="1"/>
              </p:cNvSpPr>
              <p:nvPr/>
            </p:nvSpPr>
            <p:spPr bwMode="auto">
              <a:xfrm>
                <a:off x="2635" y="1393"/>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65" name="Oval 241"/>
              <p:cNvSpPr>
                <a:spLocks noChangeArrowheads="1"/>
              </p:cNvSpPr>
              <p:nvPr/>
            </p:nvSpPr>
            <p:spPr bwMode="auto">
              <a:xfrm>
                <a:off x="2658" y="1474"/>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66" name="Freeform 242"/>
              <p:cNvSpPr>
                <a:spLocks/>
              </p:cNvSpPr>
              <p:nvPr/>
            </p:nvSpPr>
            <p:spPr bwMode="auto">
              <a:xfrm>
                <a:off x="2590" y="1030"/>
                <a:ext cx="56" cy="28"/>
              </a:xfrm>
              <a:custGeom>
                <a:avLst/>
                <a:gdLst>
                  <a:gd name="T0" fmla="*/ 0 w 112"/>
                  <a:gd name="T1" fmla="*/ 0 h 56"/>
                  <a:gd name="T2" fmla="*/ 12 w 112"/>
                  <a:gd name="T3" fmla="*/ 11 h 56"/>
                  <a:gd name="T4" fmla="*/ 26 w 112"/>
                  <a:gd name="T5" fmla="*/ 20 h 56"/>
                  <a:gd name="T6" fmla="*/ 40 w 112"/>
                  <a:gd name="T7" fmla="*/ 28 h 56"/>
                  <a:gd name="T8" fmla="*/ 53 w 112"/>
                  <a:gd name="T9" fmla="*/ 36 h 56"/>
                  <a:gd name="T10" fmla="*/ 67 w 112"/>
                  <a:gd name="T11" fmla="*/ 42 h 56"/>
                  <a:gd name="T12" fmla="*/ 82 w 112"/>
                  <a:gd name="T13" fmla="*/ 46 h 56"/>
                  <a:gd name="T14" fmla="*/ 96 w 112"/>
                  <a:gd name="T15" fmla="*/ 51 h 56"/>
                  <a:gd name="T16" fmla="*/ 112 w 112"/>
                  <a:gd name="T17" fmla="*/ 56 h 56"/>
                  <a:gd name="T18" fmla="*/ 110 w 112"/>
                  <a:gd name="T19" fmla="*/ 54 h 56"/>
                  <a:gd name="T20" fmla="*/ 107 w 112"/>
                  <a:gd name="T21" fmla="*/ 51 h 56"/>
                  <a:gd name="T22" fmla="*/ 98 w 112"/>
                  <a:gd name="T23" fmla="*/ 43 h 56"/>
                  <a:gd name="T24" fmla="*/ 84 w 112"/>
                  <a:gd name="T25" fmla="*/ 34 h 56"/>
                  <a:gd name="T26" fmla="*/ 68 w 112"/>
                  <a:gd name="T27" fmla="*/ 23 h 56"/>
                  <a:gd name="T28" fmla="*/ 50 w 112"/>
                  <a:gd name="T29" fmla="*/ 16 h 56"/>
                  <a:gd name="T30" fmla="*/ 31 w 112"/>
                  <a:gd name="T31" fmla="*/ 8 h 56"/>
                  <a:gd name="T32" fmla="*/ 22 w 112"/>
                  <a:gd name="T33" fmla="*/ 5 h 56"/>
                  <a:gd name="T34" fmla="*/ 14 w 112"/>
                  <a:gd name="T35" fmla="*/ 2 h 56"/>
                  <a:gd name="T36" fmla="*/ 6 w 112"/>
                  <a:gd name="T37" fmla="*/ 2 h 56"/>
                  <a:gd name="T38" fmla="*/ 0 w 112"/>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56">
                    <a:moveTo>
                      <a:pt x="0" y="0"/>
                    </a:moveTo>
                    <a:lnTo>
                      <a:pt x="12" y="11"/>
                    </a:lnTo>
                    <a:lnTo>
                      <a:pt x="26" y="20"/>
                    </a:lnTo>
                    <a:lnTo>
                      <a:pt x="40" y="28"/>
                    </a:lnTo>
                    <a:lnTo>
                      <a:pt x="53" y="36"/>
                    </a:lnTo>
                    <a:lnTo>
                      <a:pt x="67" y="42"/>
                    </a:lnTo>
                    <a:lnTo>
                      <a:pt x="82" y="46"/>
                    </a:lnTo>
                    <a:lnTo>
                      <a:pt x="96" y="51"/>
                    </a:lnTo>
                    <a:lnTo>
                      <a:pt x="112" y="56"/>
                    </a:lnTo>
                    <a:lnTo>
                      <a:pt x="110" y="54"/>
                    </a:lnTo>
                    <a:lnTo>
                      <a:pt x="107" y="51"/>
                    </a:lnTo>
                    <a:lnTo>
                      <a:pt x="98" y="43"/>
                    </a:lnTo>
                    <a:lnTo>
                      <a:pt x="84" y="34"/>
                    </a:lnTo>
                    <a:lnTo>
                      <a:pt x="68" y="23"/>
                    </a:lnTo>
                    <a:lnTo>
                      <a:pt x="50" y="16"/>
                    </a:lnTo>
                    <a:lnTo>
                      <a:pt x="31" y="8"/>
                    </a:lnTo>
                    <a:lnTo>
                      <a:pt x="22" y="5"/>
                    </a:lnTo>
                    <a:lnTo>
                      <a:pt x="14" y="2"/>
                    </a:lnTo>
                    <a:lnTo>
                      <a:pt x="6" y="2"/>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67" name="Freeform 243"/>
              <p:cNvSpPr>
                <a:spLocks/>
              </p:cNvSpPr>
              <p:nvPr/>
            </p:nvSpPr>
            <p:spPr bwMode="auto">
              <a:xfrm>
                <a:off x="2590" y="1030"/>
                <a:ext cx="56" cy="28"/>
              </a:xfrm>
              <a:custGeom>
                <a:avLst/>
                <a:gdLst>
                  <a:gd name="T0" fmla="*/ 0 w 112"/>
                  <a:gd name="T1" fmla="*/ 0 h 56"/>
                  <a:gd name="T2" fmla="*/ 12 w 112"/>
                  <a:gd name="T3" fmla="*/ 11 h 56"/>
                  <a:gd name="T4" fmla="*/ 26 w 112"/>
                  <a:gd name="T5" fmla="*/ 20 h 56"/>
                  <a:gd name="T6" fmla="*/ 40 w 112"/>
                  <a:gd name="T7" fmla="*/ 28 h 56"/>
                  <a:gd name="T8" fmla="*/ 53 w 112"/>
                  <a:gd name="T9" fmla="*/ 36 h 56"/>
                  <a:gd name="T10" fmla="*/ 67 w 112"/>
                  <a:gd name="T11" fmla="*/ 42 h 56"/>
                  <a:gd name="T12" fmla="*/ 82 w 112"/>
                  <a:gd name="T13" fmla="*/ 46 h 56"/>
                  <a:gd name="T14" fmla="*/ 96 w 112"/>
                  <a:gd name="T15" fmla="*/ 51 h 56"/>
                  <a:gd name="T16" fmla="*/ 112 w 112"/>
                  <a:gd name="T17" fmla="*/ 56 h 56"/>
                  <a:gd name="T18" fmla="*/ 110 w 112"/>
                  <a:gd name="T19" fmla="*/ 54 h 56"/>
                  <a:gd name="T20" fmla="*/ 107 w 112"/>
                  <a:gd name="T21" fmla="*/ 51 h 56"/>
                  <a:gd name="T22" fmla="*/ 98 w 112"/>
                  <a:gd name="T23" fmla="*/ 43 h 56"/>
                  <a:gd name="T24" fmla="*/ 84 w 112"/>
                  <a:gd name="T25" fmla="*/ 34 h 56"/>
                  <a:gd name="T26" fmla="*/ 68 w 112"/>
                  <a:gd name="T27" fmla="*/ 23 h 56"/>
                  <a:gd name="T28" fmla="*/ 50 w 112"/>
                  <a:gd name="T29" fmla="*/ 16 h 56"/>
                  <a:gd name="T30" fmla="*/ 31 w 112"/>
                  <a:gd name="T31" fmla="*/ 8 h 56"/>
                  <a:gd name="T32" fmla="*/ 22 w 112"/>
                  <a:gd name="T33" fmla="*/ 5 h 56"/>
                  <a:gd name="T34" fmla="*/ 14 w 112"/>
                  <a:gd name="T35" fmla="*/ 2 h 56"/>
                  <a:gd name="T36" fmla="*/ 6 w 112"/>
                  <a:gd name="T37" fmla="*/ 2 h 56"/>
                  <a:gd name="T38" fmla="*/ 0 w 112"/>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56">
                    <a:moveTo>
                      <a:pt x="0" y="0"/>
                    </a:moveTo>
                    <a:lnTo>
                      <a:pt x="12" y="11"/>
                    </a:lnTo>
                    <a:lnTo>
                      <a:pt x="26" y="20"/>
                    </a:lnTo>
                    <a:lnTo>
                      <a:pt x="40" y="28"/>
                    </a:lnTo>
                    <a:lnTo>
                      <a:pt x="53" y="36"/>
                    </a:lnTo>
                    <a:lnTo>
                      <a:pt x="67" y="42"/>
                    </a:lnTo>
                    <a:lnTo>
                      <a:pt x="82" y="46"/>
                    </a:lnTo>
                    <a:lnTo>
                      <a:pt x="96" y="51"/>
                    </a:lnTo>
                    <a:lnTo>
                      <a:pt x="112" y="56"/>
                    </a:lnTo>
                    <a:lnTo>
                      <a:pt x="110" y="54"/>
                    </a:lnTo>
                    <a:lnTo>
                      <a:pt x="107" y="51"/>
                    </a:lnTo>
                    <a:lnTo>
                      <a:pt x="98" y="43"/>
                    </a:lnTo>
                    <a:lnTo>
                      <a:pt x="84" y="34"/>
                    </a:lnTo>
                    <a:lnTo>
                      <a:pt x="68" y="23"/>
                    </a:lnTo>
                    <a:lnTo>
                      <a:pt x="50" y="16"/>
                    </a:lnTo>
                    <a:lnTo>
                      <a:pt x="31" y="8"/>
                    </a:lnTo>
                    <a:lnTo>
                      <a:pt x="22" y="5"/>
                    </a:lnTo>
                    <a:lnTo>
                      <a:pt x="14" y="2"/>
                    </a:lnTo>
                    <a:lnTo>
                      <a:pt x="6" y="2"/>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5268" name="Freeform 244"/>
              <p:cNvSpPr>
                <a:spLocks/>
              </p:cNvSpPr>
              <p:nvPr/>
            </p:nvSpPr>
            <p:spPr bwMode="auto">
              <a:xfrm>
                <a:off x="1983" y="1471"/>
                <a:ext cx="283" cy="571"/>
              </a:xfrm>
              <a:custGeom>
                <a:avLst/>
                <a:gdLst>
                  <a:gd name="T0" fmla="*/ 147 w 567"/>
                  <a:gd name="T1" fmla="*/ 338 h 1142"/>
                  <a:gd name="T2" fmla="*/ 194 w 567"/>
                  <a:gd name="T3" fmla="*/ 273 h 1142"/>
                  <a:gd name="T4" fmla="*/ 238 w 567"/>
                  <a:gd name="T5" fmla="*/ 163 h 1142"/>
                  <a:gd name="T6" fmla="*/ 290 w 567"/>
                  <a:gd name="T7" fmla="*/ 74 h 1142"/>
                  <a:gd name="T8" fmla="*/ 338 w 567"/>
                  <a:gd name="T9" fmla="*/ 21 h 1142"/>
                  <a:gd name="T10" fmla="*/ 375 w 567"/>
                  <a:gd name="T11" fmla="*/ 3 h 1142"/>
                  <a:gd name="T12" fmla="*/ 403 w 567"/>
                  <a:gd name="T13" fmla="*/ 1 h 1142"/>
                  <a:gd name="T14" fmla="*/ 424 w 567"/>
                  <a:gd name="T15" fmla="*/ 12 h 1142"/>
                  <a:gd name="T16" fmla="*/ 444 w 567"/>
                  <a:gd name="T17" fmla="*/ 75 h 1142"/>
                  <a:gd name="T18" fmla="*/ 480 w 567"/>
                  <a:gd name="T19" fmla="*/ 257 h 1142"/>
                  <a:gd name="T20" fmla="*/ 506 w 567"/>
                  <a:gd name="T21" fmla="*/ 358 h 1142"/>
                  <a:gd name="T22" fmla="*/ 548 w 567"/>
                  <a:gd name="T23" fmla="*/ 452 h 1142"/>
                  <a:gd name="T24" fmla="*/ 560 w 567"/>
                  <a:gd name="T25" fmla="*/ 490 h 1142"/>
                  <a:gd name="T26" fmla="*/ 563 w 567"/>
                  <a:gd name="T27" fmla="*/ 563 h 1142"/>
                  <a:gd name="T28" fmla="*/ 553 w 567"/>
                  <a:gd name="T29" fmla="*/ 597 h 1142"/>
                  <a:gd name="T30" fmla="*/ 536 w 567"/>
                  <a:gd name="T31" fmla="*/ 628 h 1142"/>
                  <a:gd name="T32" fmla="*/ 485 w 567"/>
                  <a:gd name="T33" fmla="*/ 683 h 1142"/>
                  <a:gd name="T34" fmla="*/ 454 w 567"/>
                  <a:gd name="T35" fmla="*/ 697 h 1142"/>
                  <a:gd name="T36" fmla="*/ 435 w 567"/>
                  <a:gd name="T37" fmla="*/ 703 h 1142"/>
                  <a:gd name="T38" fmla="*/ 416 w 567"/>
                  <a:gd name="T39" fmla="*/ 726 h 1142"/>
                  <a:gd name="T40" fmla="*/ 406 w 567"/>
                  <a:gd name="T41" fmla="*/ 730 h 1142"/>
                  <a:gd name="T42" fmla="*/ 393 w 567"/>
                  <a:gd name="T43" fmla="*/ 717 h 1142"/>
                  <a:gd name="T44" fmla="*/ 390 w 567"/>
                  <a:gd name="T45" fmla="*/ 717 h 1142"/>
                  <a:gd name="T46" fmla="*/ 401 w 567"/>
                  <a:gd name="T47" fmla="*/ 737 h 1142"/>
                  <a:gd name="T48" fmla="*/ 392 w 567"/>
                  <a:gd name="T49" fmla="*/ 759 h 1142"/>
                  <a:gd name="T50" fmla="*/ 361 w 567"/>
                  <a:gd name="T51" fmla="*/ 785 h 1142"/>
                  <a:gd name="T52" fmla="*/ 307 w 567"/>
                  <a:gd name="T53" fmla="*/ 848 h 1142"/>
                  <a:gd name="T54" fmla="*/ 274 w 567"/>
                  <a:gd name="T55" fmla="*/ 873 h 1142"/>
                  <a:gd name="T56" fmla="*/ 240 w 567"/>
                  <a:gd name="T57" fmla="*/ 895 h 1142"/>
                  <a:gd name="T58" fmla="*/ 226 w 567"/>
                  <a:gd name="T59" fmla="*/ 892 h 1142"/>
                  <a:gd name="T60" fmla="*/ 214 w 567"/>
                  <a:gd name="T61" fmla="*/ 873 h 1142"/>
                  <a:gd name="T62" fmla="*/ 214 w 567"/>
                  <a:gd name="T63" fmla="*/ 850 h 1142"/>
                  <a:gd name="T64" fmla="*/ 215 w 567"/>
                  <a:gd name="T65" fmla="*/ 881 h 1142"/>
                  <a:gd name="T66" fmla="*/ 229 w 567"/>
                  <a:gd name="T67" fmla="*/ 893 h 1142"/>
                  <a:gd name="T68" fmla="*/ 255 w 567"/>
                  <a:gd name="T69" fmla="*/ 890 h 1142"/>
                  <a:gd name="T70" fmla="*/ 232 w 567"/>
                  <a:gd name="T71" fmla="*/ 906 h 1142"/>
                  <a:gd name="T72" fmla="*/ 206 w 567"/>
                  <a:gd name="T73" fmla="*/ 946 h 1142"/>
                  <a:gd name="T74" fmla="*/ 166 w 567"/>
                  <a:gd name="T75" fmla="*/ 1038 h 1142"/>
                  <a:gd name="T76" fmla="*/ 127 w 567"/>
                  <a:gd name="T77" fmla="*/ 1108 h 1142"/>
                  <a:gd name="T78" fmla="*/ 101 w 567"/>
                  <a:gd name="T79" fmla="*/ 1136 h 1142"/>
                  <a:gd name="T80" fmla="*/ 79 w 567"/>
                  <a:gd name="T81" fmla="*/ 1142 h 1142"/>
                  <a:gd name="T82" fmla="*/ 57 w 567"/>
                  <a:gd name="T83" fmla="*/ 1128 h 1142"/>
                  <a:gd name="T84" fmla="*/ 48 w 567"/>
                  <a:gd name="T85" fmla="*/ 1098 h 1142"/>
                  <a:gd name="T86" fmla="*/ 53 w 567"/>
                  <a:gd name="T87" fmla="*/ 1029 h 1142"/>
                  <a:gd name="T88" fmla="*/ 51 w 567"/>
                  <a:gd name="T89" fmla="*/ 978 h 1142"/>
                  <a:gd name="T90" fmla="*/ 22 w 567"/>
                  <a:gd name="T91" fmla="*/ 868 h 1142"/>
                  <a:gd name="T92" fmla="*/ 5 w 567"/>
                  <a:gd name="T93" fmla="*/ 736 h 1142"/>
                  <a:gd name="T94" fmla="*/ 2 w 567"/>
                  <a:gd name="T95" fmla="*/ 649 h 1142"/>
                  <a:gd name="T96" fmla="*/ 3 w 567"/>
                  <a:gd name="T97" fmla="*/ 578 h 1142"/>
                  <a:gd name="T98" fmla="*/ 16 w 567"/>
                  <a:gd name="T99" fmla="*/ 521 h 1142"/>
                  <a:gd name="T100" fmla="*/ 39 w 567"/>
                  <a:gd name="T101" fmla="*/ 469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7" h="1142">
                    <a:moveTo>
                      <a:pt x="84" y="407"/>
                    </a:moveTo>
                    <a:lnTo>
                      <a:pt x="99" y="388"/>
                    </a:lnTo>
                    <a:lnTo>
                      <a:pt x="116" y="371"/>
                    </a:lnTo>
                    <a:lnTo>
                      <a:pt x="147" y="338"/>
                    </a:lnTo>
                    <a:lnTo>
                      <a:pt x="163" y="321"/>
                    </a:lnTo>
                    <a:lnTo>
                      <a:pt x="177" y="302"/>
                    </a:lnTo>
                    <a:lnTo>
                      <a:pt x="189" y="282"/>
                    </a:lnTo>
                    <a:lnTo>
                      <a:pt x="194" y="273"/>
                    </a:lnTo>
                    <a:lnTo>
                      <a:pt x="198" y="262"/>
                    </a:lnTo>
                    <a:lnTo>
                      <a:pt x="211" y="228"/>
                    </a:lnTo>
                    <a:lnTo>
                      <a:pt x="225" y="196"/>
                    </a:lnTo>
                    <a:lnTo>
                      <a:pt x="238" y="163"/>
                    </a:lnTo>
                    <a:lnTo>
                      <a:pt x="254" y="132"/>
                    </a:lnTo>
                    <a:lnTo>
                      <a:pt x="271" y="101"/>
                    </a:lnTo>
                    <a:lnTo>
                      <a:pt x="280" y="87"/>
                    </a:lnTo>
                    <a:lnTo>
                      <a:pt x="290" y="74"/>
                    </a:lnTo>
                    <a:lnTo>
                      <a:pt x="300" y="60"/>
                    </a:lnTo>
                    <a:lnTo>
                      <a:pt x="313" y="46"/>
                    </a:lnTo>
                    <a:lnTo>
                      <a:pt x="325" y="33"/>
                    </a:lnTo>
                    <a:lnTo>
                      <a:pt x="338" y="21"/>
                    </a:lnTo>
                    <a:lnTo>
                      <a:pt x="348" y="13"/>
                    </a:lnTo>
                    <a:lnTo>
                      <a:pt x="355" y="9"/>
                    </a:lnTo>
                    <a:lnTo>
                      <a:pt x="361" y="6"/>
                    </a:lnTo>
                    <a:lnTo>
                      <a:pt x="375" y="3"/>
                    </a:lnTo>
                    <a:lnTo>
                      <a:pt x="382" y="1"/>
                    </a:lnTo>
                    <a:lnTo>
                      <a:pt x="390" y="0"/>
                    </a:lnTo>
                    <a:lnTo>
                      <a:pt x="396" y="0"/>
                    </a:lnTo>
                    <a:lnTo>
                      <a:pt x="403" y="1"/>
                    </a:lnTo>
                    <a:lnTo>
                      <a:pt x="409" y="3"/>
                    </a:lnTo>
                    <a:lnTo>
                      <a:pt x="415" y="4"/>
                    </a:lnTo>
                    <a:lnTo>
                      <a:pt x="420" y="7"/>
                    </a:lnTo>
                    <a:lnTo>
                      <a:pt x="424" y="12"/>
                    </a:lnTo>
                    <a:lnTo>
                      <a:pt x="427" y="18"/>
                    </a:lnTo>
                    <a:lnTo>
                      <a:pt x="430" y="24"/>
                    </a:lnTo>
                    <a:lnTo>
                      <a:pt x="438" y="50"/>
                    </a:lnTo>
                    <a:lnTo>
                      <a:pt x="444" y="75"/>
                    </a:lnTo>
                    <a:lnTo>
                      <a:pt x="450" y="101"/>
                    </a:lnTo>
                    <a:lnTo>
                      <a:pt x="455" y="128"/>
                    </a:lnTo>
                    <a:lnTo>
                      <a:pt x="474" y="231"/>
                    </a:lnTo>
                    <a:lnTo>
                      <a:pt x="480" y="257"/>
                    </a:lnTo>
                    <a:lnTo>
                      <a:pt x="485" y="282"/>
                    </a:lnTo>
                    <a:lnTo>
                      <a:pt x="491" y="308"/>
                    </a:lnTo>
                    <a:lnTo>
                      <a:pt x="498" y="333"/>
                    </a:lnTo>
                    <a:lnTo>
                      <a:pt x="506" y="358"/>
                    </a:lnTo>
                    <a:lnTo>
                      <a:pt x="516" y="382"/>
                    </a:lnTo>
                    <a:lnTo>
                      <a:pt x="526" y="407"/>
                    </a:lnTo>
                    <a:lnTo>
                      <a:pt x="539" y="432"/>
                    </a:lnTo>
                    <a:lnTo>
                      <a:pt x="548" y="452"/>
                    </a:lnTo>
                    <a:lnTo>
                      <a:pt x="553" y="461"/>
                    </a:lnTo>
                    <a:lnTo>
                      <a:pt x="556" y="470"/>
                    </a:lnTo>
                    <a:lnTo>
                      <a:pt x="559" y="481"/>
                    </a:lnTo>
                    <a:lnTo>
                      <a:pt x="560" y="490"/>
                    </a:lnTo>
                    <a:lnTo>
                      <a:pt x="565" y="509"/>
                    </a:lnTo>
                    <a:lnTo>
                      <a:pt x="567" y="527"/>
                    </a:lnTo>
                    <a:lnTo>
                      <a:pt x="565" y="546"/>
                    </a:lnTo>
                    <a:lnTo>
                      <a:pt x="563" y="563"/>
                    </a:lnTo>
                    <a:lnTo>
                      <a:pt x="562" y="572"/>
                    </a:lnTo>
                    <a:lnTo>
                      <a:pt x="559" y="580"/>
                    </a:lnTo>
                    <a:lnTo>
                      <a:pt x="556" y="589"/>
                    </a:lnTo>
                    <a:lnTo>
                      <a:pt x="553" y="597"/>
                    </a:lnTo>
                    <a:lnTo>
                      <a:pt x="550" y="605"/>
                    </a:lnTo>
                    <a:lnTo>
                      <a:pt x="545" y="612"/>
                    </a:lnTo>
                    <a:lnTo>
                      <a:pt x="540" y="620"/>
                    </a:lnTo>
                    <a:lnTo>
                      <a:pt x="536" y="628"/>
                    </a:lnTo>
                    <a:lnTo>
                      <a:pt x="525" y="643"/>
                    </a:lnTo>
                    <a:lnTo>
                      <a:pt x="512" y="657"/>
                    </a:lnTo>
                    <a:lnTo>
                      <a:pt x="500" y="671"/>
                    </a:lnTo>
                    <a:lnTo>
                      <a:pt x="485" y="683"/>
                    </a:lnTo>
                    <a:lnTo>
                      <a:pt x="468" y="696"/>
                    </a:lnTo>
                    <a:lnTo>
                      <a:pt x="464" y="696"/>
                    </a:lnTo>
                    <a:lnTo>
                      <a:pt x="461" y="697"/>
                    </a:lnTo>
                    <a:lnTo>
                      <a:pt x="454" y="697"/>
                    </a:lnTo>
                    <a:lnTo>
                      <a:pt x="447" y="696"/>
                    </a:lnTo>
                    <a:lnTo>
                      <a:pt x="443" y="697"/>
                    </a:lnTo>
                    <a:lnTo>
                      <a:pt x="441" y="699"/>
                    </a:lnTo>
                    <a:lnTo>
                      <a:pt x="435" y="703"/>
                    </a:lnTo>
                    <a:lnTo>
                      <a:pt x="430" y="710"/>
                    </a:lnTo>
                    <a:lnTo>
                      <a:pt x="426" y="716"/>
                    </a:lnTo>
                    <a:lnTo>
                      <a:pt x="421" y="722"/>
                    </a:lnTo>
                    <a:lnTo>
                      <a:pt x="416" y="726"/>
                    </a:lnTo>
                    <a:lnTo>
                      <a:pt x="415" y="728"/>
                    </a:lnTo>
                    <a:lnTo>
                      <a:pt x="412" y="730"/>
                    </a:lnTo>
                    <a:lnTo>
                      <a:pt x="409" y="730"/>
                    </a:lnTo>
                    <a:lnTo>
                      <a:pt x="406" y="730"/>
                    </a:lnTo>
                    <a:lnTo>
                      <a:pt x="401" y="728"/>
                    </a:lnTo>
                    <a:lnTo>
                      <a:pt x="398" y="725"/>
                    </a:lnTo>
                    <a:lnTo>
                      <a:pt x="395" y="722"/>
                    </a:lnTo>
                    <a:lnTo>
                      <a:pt x="393" y="717"/>
                    </a:lnTo>
                    <a:lnTo>
                      <a:pt x="390" y="711"/>
                    </a:lnTo>
                    <a:lnTo>
                      <a:pt x="390" y="706"/>
                    </a:lnTo>
                    <a:lnTo>
                      <a:pt x="389" y="713"/>
                    </a:lnTo>
                    <a:lnTo>
                      <a:pt x="390" y="717"/>
                    </a:lnTo>
                    <a:lnTo>
                      <a:pt x="392" y="722"/>
                    </a:lnTo>
                    <a:lnTo>
                      <a:pt x="395" y="726"/>
                    </a:lnTo>
                    <a:lnTo>
                      <a:pt x="399" y="733"/>
                    </a:lnTo>
                    <a:lnTo>
                      <a:pt x="401" y="737"/>
                    </a:lnTo>
                    <a:lnTo>
                      <a:pt x="401" y="740"/>
                    </a:lnTo>
                    <a:lnTo>
                      <a:pt x="399" y="748"/>
                    </a:lnTo>
                    <a:lnTo>
                      <a:pt x="396" y="753"/>
                    </a:lnTo>
                    <a:lnTo>
                      <a:pt x="392" y="759"/>
                    </a:lnTo>
                    <a:lnTo>
                      <a:pt x="385" y="764"/>
                    </a:lnTo>
                    <a:lnTo>
                      <a:pt x="373" y="774"/>
                    </a:lnTo>
                    <a:lnTo>
                      <a:pt x="367" y="779"/>
                    </a:lnTo>
                    <a:lnTo>
                      <a:pt x="361" y="785"/>
                    </a:lnTo>
                    <a:lnTo>
                      <a:pt x="347" y="802"/>
                    </a:lnTo>
                    <a:lnTo>
                      <a:pt x="328" y="825"/>
                    </a:lnTo>
                    <a:lnTo>
                      <a:pt x="317" y="838"/>
                    </a:lnTo>
                    <a:lnTo>
                      <a:pt x="307" y="848"/>
                    </a:lnTo>
                    <a:lnTo>
                      <a:pt x="300" y="855"/>
                    </a:lnTo>
                    <a:lnTo>
                      <a:pt x="294" y="859"/>
                    </a:lnTo>
                    <a:lnTo>
                      <a:pt x="282" y="868"/>
                    </a:lnTo>
                    <a:lnTo>
                      <a:pt x="274" y="873"/>
                    </a:lnTo>
                    <a:lnTo>
                      <a:pt x="266" y="879"/>
                    </a:lnTo>
                    <a:lnTo>
                      <a:pt x="254" y="890"/>
                    </a:lnTo>
                    <a:lnTo>
                      <a:pt x="246" y="893"/>
                    </a:lnTo>
                    <a:lnTo>
                      <a:pt x="240" y="895"/>
                    </a:lnTo>
                    <a:lnTo>
                      <a:pt x="237" y="895"/>
                    </a:lnTo>
                    <a:lnTo>
                      <a:pt x="232" y="895"/>
                    </a:lnTo>
                    <a:lnTo>
                      <a:pt x="229" y="893"/>
                    </a:lnTo>
                    <a:lnTo>
                      <a:pt x="226" y="892"/>
                    </a:lnTo>
                    <a:lnTo>
                      <a:pt x="220" y="885"/>
                    </a:lnTo>
                    <a:lnTo>
                      <a:pt x="215" y="881"/>
                    </a:lnTo>
                    <a:lnTo>
                      <a:pt x="214" y="876"/>
                    </a:lnTo>
                    <a:lnTo>
                      <a:pt x="214" y="873"/>
                    </a:lnTo>
                    <a:lnTo>
                      <a:pt x="212" y="867"/>
                    </a:lnTo>
                    <a:lnTo>
                      <a:pt x="212" y="853"/>
                    </a:lnTo>
                    <a:lnTo>
                      <a:pt x="212" y="839"/>
                    </a:lnTo>
                    <a:lnTo>
                      <a:pt x="214" y="850"/>
                    </a:lnTo>
                    <a:lnTo>
                      <a:pt x="214" y="861"/>
                    </a:lnTo>
                    <a:lnTo>
                      <a:pt x="214" y="870"/>
                    </a:lnTo>
                    <a:lnTo>
                      <a:pt x="215" y="878"/>
                    </a:lnTo>
                    <a:lnTo>
                      <a:pt x="215" y="881"/>
                    </a:lnTo>
                    <a:lnTo>
                      <a:pt x="217" y="884"/>
                    </a:lnTo>
                    <a:lnTo>
                      <a:pt x="221" y="889"/>
                    </a:lnTo>
                    <a:lnTo>
                      <a:pt x="225" y="892"/>
                    </a:lnTo>
                    <a:lnTo>
                      <a:pt x="229" y="893"/>
                    </a:lnTo>
                    <a:lnTo>
                      <a:pt x="235" y="895"/>
                    </a:lnTo>
                    <a:lnTo>
                      <a:pt x="242" y="893"/>
                    </a:lnTo>
                    <a:lnTo>
                      <a:pt x="249" y="892"/>
                    </a:lnTo>
                    <a:lnTo>
                      <a:pt x="255" y="890"/>
                    </a:lnTo>
                    <a:lnTo>
                      <a:pt x="249" y="892"/>
                    </a:lnTo>
                    <a:lnTo>
                      <a:pt x="243" y="896"/>
                    </a:lnTo>
                    <a:lnTo>
                      <a:pt x="238" y="899"/>
                    </a:lnTo>
                    <a:lnTo>
                      <a:pt x="232" y="906"/>
                    </a:lnTo>
                    <a:lnTo>
                      <a:pt x="228" y="910"/>
                    </a:lnTo>
                    <a:lnTo>
                      <a:pt x="223" y="916"/>
                    </a:lnTo>
                    <a:lnTo>
                      <a:pt x="214" y="930"/>
                    </a:lnTo>
                    <a:lnTo>
                      <a:pt x="206" y="946"/>
                    </a:lnTo>
                    <a:lnTo>
                      <a:pt x="198" y="963"/>
                    </a:lnTo>
                    <a:lnTo>
                      <a:pt x="190" y="981"/>
                    </a:lnTo>
                    <a:lnTo>
                      <a:pt x="183" y="1000"/>
                    </a:lnTo>
                    <a:lnTo>
                      <a:pt x="166" y="1038"/>
                    </a:lnTo>
                    <a:lnTo>
                      <a:pt x="158" y="1057"/>
                    </a:lnTo>
                    <a:lnTo>
                      <a:pt x="149" y="1075"/>
                    </a:lnTo>
                    <a:lnTo>
                      <a:pt x="138" y="1092"/>
                    </a:lnTo>
                    <a:lnTo>
                      <a:pt x="127" y="1108"/>
                    </a:lnTo>
                    <a:lnTo>
                      <a:pt x="121" y="1115"/>
                    </a:lnTo>
                    <a:lnTo>
                      <a:pt x="115" y="1123"/>
                    </a:lnTo>
                    <a:lnTo>
                      <a:pt x="108" y="1129"/>
                    </a:lnTo>
                    <a:lnTo>
                      <a:pt x="101" y="1136"/>
                    </a:lnTo>
                    <a:lnTo>
                      <a:pt x="98" y="1139"/>
                    </a:lnTo>
                    <a:lnTo>
                      <a:pt x="91" y="1140"/>
                    </a:lnTo>
                    <a:lnTo>
                      <a:pt x="85" y="1142"/>
                    </a:lnTo>
                    <a:lnTo>
                      <a:pt x="79" y="1142"/>
                    </a:lnTo>
                    <a:lnTo>
                      <a:pt x="71" y="1140"/>
                    </a:lnTo>
                    <a:lnTo>
                      <a:pt x="65" y="1137"/>
                    </a:lnTo>
                    <a:lnTo>
                      <a:pt x="59" y="1132"/>
                    </a:lnTo>
                    <a:lnTo>
                      <a:pt x="57" y="1128"/>
                    </a:lnTo>
                    <a:lnTo>
                      <a:pt x="54" y="1125"/>
                    </a:lnTo>
                    <a:lnTo>
                      <a:pt x="51" y="1115"/>
                    </a:lnTo>
                    <a:lnTo>
                      <a:pt x="50" y="1108"/>
                    </a:lnTo>
                    <a:lnTo>
                      <a:pt x="48" y="1098"/>
                    </a:lnTo>
                    <a:lnTo>
                      <a:pt x="48" y="1089"/>
                    </a:lnTo>
                    <a:lnTo>
                      <a:pt x="48" y="1069"/>
                    </a:lnTo>
                    <a:lnTo>
                      <a:pt x="51" y="1049"/>
                    </a:lnTo>
                    <a:lnTo>
                      <a:pt x="53" y="1029"/>
                    </a:lnTo>
                    <a:lnTo>
                      <a:pt x="54" y="1007"/>
                    </a:lnTo>
                    <a:lnTo>
                      <a:pt x="53" y="998"/>
                    </a:lnTo>
                    <a:lnTo>
                      <a:pt x="53" y="987"/>
                    </a:lnTo>
                    <a:lnTo>
                      <a:pt x="51" y="978"/>
                    </a:lnTo>
                    <a:lnTo>
                      <a:pt x="48" y="967"/>
                    </a:lnTo>
                    <a:lnTo>
                      <a:pt x="39" y="935"/>
                    </a:lnTo>
                    <a:lnTo>
                      <a:pt x="30" y="902"/>
                    </a:lnTo>
                    <a:lnTo>
                      <a:pt x="22" y="868"/>
                    </a:lnTo>
                    <a:lnTo>
                      <a:pt x="16" y="836"/>
                    </a:lnTo>
                    <a:lnTo>
                      <a:pt x="9" y="802"/>
                    </a:lnTo>
                    <a:lnTo>
                      <a:pt x="6" y="770"/>
                    </a:lnTo>
                    <a:lnTo>
                      <a:pt x="5" y="736"/>
                    </a:lnTo>
                    <a:lnTo>
                      <a:pt x="3" y="702"/>
                    </a:lnTo>
                    <a:lnTo>
                      <a:pt x="3" y="682"/>
                    </a:lnTo>
                    <a:lnTo>
                      <a:pt x="2" y="662"/>
                    </a:lnTo>
                    <a:lnTo>
                      <a:pt x="2" y="649"/>
                    </a:lnTo>
                    <a:lnTo>
                      <a:pt x="0" y="635"/>
                    </a:lnTo>
                    <a:lnTo>
                      <a:pt x="2" y="608"/>
                    </a:lnTo>
                    <a:lnTo>
                      <a:pt x="2" y="594"/>
                    </a:lnTo>
                    <a:lnTo>
                      <a:pt x="3" y="578"/>
                    </a:lnTo>
                    <a:lnTo>
                      <a:pt x="6" y="564"/>
                    </a:lnTo>
                    <a:lnTo>
                      <a:pt x="9" y="549"/>
                    </a:lnTo>
                    <a:lnTo>
                      <a:pt x="12" y="535"/>
                    </a:lnTo>
                    <a:lnTo>
                      <a:pt x="16" y="521"/>
                    </a:lnTo>
                    <a:lnTo>
                      <a:pt x="20" y="507"/>
                    </a:lnTo>
                    <a:lnTo>
                      <a:pt x="26" y="493"/>
                    </a:lnTo>
                    <a:lnTo>
                      <a:pt x="33" y="481"/>
                    </a:lnTo>
                    <a:lnTo>
                      <a:pt x="39" y="469"/>
                    </a:lnTo>
                    <a:lnTo>
                      <a:pt x="47" y="456"/>
                    </a:lnTo>
                    <a:lnTo>
                      <a:pt x="54" y="446"/>
                    </a:lnTo>
                    <a:lnTo>
                      <a:pt x="84" y="40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69" name="Freeform 245"/>
              <p:cNvSpPr>
                <a:spLocks/>
              </p:cNvSpPr>
              <p:nvPr/>
            </p:nvSpPr>
            <p:spPr bwMode="auto">
              <a:xfrm>
                <a:off x="2023" y="1601"/>
                <a:ext cx="60" cy="75"/>
              </a:xfrm>
              <a:custGeom>
                <a:avLst/>
                <a:gdLst>
                  <a:gd name="T0" fmla="*/ 0 w 120"/>
                  <a:gd name="T1" fmla="*/ 144 h 150"/>
                  <a:gd name="T2" fmla="*/ 63 w 120"/>
                  <a:gd name="T3" fmla="*/ 74 h 150"/>
                  <a:gd name="T4" fmla="*/ 92 w 120"/>
                  <a:gd name="T5" fmla="*/ 40 h 150"/>
                  <a:gd name="T6" fmla="*/ 105 w 120"/>
                  <a:gd name="T7" fmla="*/ 20 h 150"/>
                  <a:gd name="T8" fmla="*/ 114 w 120"/>
                  <a:gd name="T9" fmla="*/ 0 h 150"/>
                  <a:gd name="T10" fmla="*/ 120 w 120"/>
                  <a:gd name="T11" fmla="*/ 5 h 150"/>
                  <a:gd name="T12" fmla="*/ 111 w 120"/>
                  <a:gd name="T13" fmla="*/ 25 h 150"/>
                  <a:gd name="T14" fmla="*/ 99 w 120"/>
                  <a:gd name="T15" fmla="*/ 45 h 150"/>
                  <a:gd name="T16" fmla="*/ 68 w 120"/>
                  <a:gd name="T17" fmla="*/ 81 h 150"/>
                  <a:gd name="T18" fmla="*/ 4 w 120"/>
                  <a:gd name="T19" fmla="*/ 150 h 150"/>
                  <a:gd name="T20" fmla="*/ 0 w 120"/>
                  <a:gd name="T21"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50">
                    <a:moveTo>
                      <a:pt x="0" y="144"/>
                    </a:moveTo>
                    <a:lnTo>
                      <a:pt x="63" y="74"/>
                    </a:lnTo>
                    <a:lnTo>
                      <a:pt x="92" y="40"/>
                    </a:lnTo>
                    <a:lnTo>
                      <a:pt x="105" y="20"/>
                    </a:lnTo>
                    <a:lnTo>
                      <a:pt x="114" y="0"/>
                    </a:lnTo>
                    <a:lnTo>
                      <a:pt x="120" y="5"/>
                    </a:lnTo>
                    <a:lnTo>
                      <a:pt x="111" y="25"/>
                    </a:lnTo>
                    <a:lnTo>
                      <a:pt x="99" y="45"/>
                    </a:lnTo>
                    <a:lnTo>
                      <a:pt x="68" y="81"/>
                    </a:lnTo>
                    <a:lnTo>
                      <a:pt x="4" y="150"/>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0" name="Freeform 246"/>
              <p:cNvSpPr>
                <a:spLocks/>
              </p:cNvSpPr>
              <p:nvPr/>
            </p:nvSpPr>
            <p:spPr bwMode="auto">
              <a:xfrm>
                <a:off x="2080" y="1479"/>
                <a:ext cx="72" cy="124"/>
              </a:xfrm>
              <a:custGeom>
                <a:avLst/>
                <a:gdLst>
                  <a:gd name="T0" fmla="*/ 0 w 144"/>
                  <a:gd name="T1" fmla="*/ 244 h 249"/>
                  <a:gd name="T2" fmla="*/ 26 w 144"/>
                  <a:gd name="T3" fmla="*/ 178 h 249"/>
                  <a:gd name="T4" fmla="*/ 56 w 144"/>
                  <a:gd name="T5" fmla="*/ 115 h 249"/>
                  <a:gd name="T6" fmla="*/ 73 w 144"/>
                  <a:gd name="T7" fmla="*/ 84 h 249"/>
                  <a:gd name="T8" fmla="*/ 91 w 144"/>
                  <a:gd name="T9" fmla="*/ 55 h 249"/>
                  <a:gd name="T10" fmla="*/ 115 w 144"/>
                  <a:gd name="T11" fmla="*/ 27 h 249"/>
                  <a:gd name="T12" fmla="*/ 139 w 144"/>
                  <a:gd name="T13" fmla="*/ 0 h 249"/>
                  <a:gd name="T14" fmla="*/ 144 w 144"/>
                  <a:gd name="T15" fmla="*/ 7 h 249"/>
                  <a:gd name="T16" fmla="*/ 119 w 144"/>
                  <a:gd name="T17" fmla="*/ 33 h 249"/>
                  <a:gd name="T18" fmla="*/ 98 w 144"/>
                  <a:gd name="T19" fmla="*/ 59 h 249"/>
                  <a:gd name="T20" fmla="*/ 79 w 144"/>
                  <a:gd name="T21" fmla="*/ 88 h 249"/>
                  <a:gd name="T22" fmla="*/ 62 w 144"/>
                  <a:gd name="T23" fmla="*/ 119 h 249"/>
                  <a:gd name="T24" fmla="*/ 33 w 144"/>
                  <a:gd name="T25" fmla="*/ 183 h 249"/>
                  <a:gd name="T26" fmla="*/ 6 w 144"/>
                  <a:gd name="T27" fmla="*/ 249 h 249"/>
                  <a:gd name="T28" fmla="*/ 0 w 144"/>
                  <a:gd name="T29" fmla="*/ 24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49">
                    <a:moveTo>
                      <a:pt x="0" y="244"/>
                    </a:moveTo>
                    <a:lnTo>
                      <a:pt x="26" y="178"/>
                    </a:lnTo>
                    <a:lnTo>
                      <a:pt x="56" y="115"/>
                    </a:lnTo>
                    <a:lnTo>
                      <a:pt x="73" y="84"/>
                    </a:lnTo>
                    <a:lnTo>
                      <a:pt x="91" y="55"/>
                    </a:lnTo>
                    <a:lnTo>
                      <a:pt x="115" y="27"/>
                    </a:lnTo>
                    <a:lnTo>
                      <a:pt x="139" y="0"/>
                    </a:lnTo>
                    <a:lnTo>
                      <a:pt x="144" y="7"/>
                    </a:lnTo>
                    <a:lnTo>
                      <a:pt x="119" y="33"/>
                    </a:lnTo>
                    <a:lnTo>
                      <a:pt x="98" y="59"/>
                    </a:lnTo>
                    <a:lnTo>
                      <a:pt x="79" y="88"/>
                    </a:lnTo>
                    <a:lnTo>
                      <a:pt x="62" y="119"/>
                    </a:lnTo>
                    <a:lnTo>
                      <a:pt x="33" y="183"/>
                    </a:lnTo>
                    <a:lnTo>
                      <a:pt x="6" y="249"/>
                    </a:lnTo>
                    <a:lnTo>
                      <a:pt x="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1" name="Freeform 247"/>
              <p:cNvSpPr>
                <a:spLocks/>
              </p:cNvSpPr>
              <p:nvPr/>
            </p:nvSpPr>
            <p:spPr bwMode="auto">
              <a:xfrm>
                <a:off x="2080" y="1601"/>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2" name="Freeform 248"/>
              <p:cNvSpPr>
                <a:spLocks/>
              </p:cNvSpPr>
              <p:nvPr/>
            </p:nvSpPr>
            <p:spPr bwMode="auto">
              <a:xfrm>
                <a:off x="2150" y="1469"/>
                <a:ext cx="49" cy="16"/>
              </a:xfrm>
              <a:custGeom>
                <a:avLst/>
                <a:gdLst>
                  <a:gd name="T0" fmla="*/ 0 w 99"/>
                  <a:gd name="T1" fmla="*/ 20 h 31"/>
                  <a:gd name="T2" fmla="*/ 11 w 99"/>
                  <a:gd name="T3" fmla="*/ 13 h 31"/>
                  <a:gd name="T4" fmla="*/ 27 w 99"/>
                  <a:gd name="T5" fmla="*/ 7 h 31"/>
                  <a:gd name="T6" fmla="*/ 41 w 99"/>
                  <a:gd name="T7" fmla="*/ 2 h 31"/>
                  <a:gd name="T8" fmla="*/ 55 w 99"/>
                  <a:gd name="T9" fmla="*/ 0 h 31"/>
                  <a:gd name="T10" fmla="*/ 69 w 99"/>
                  <a:gd name="T11" fmla="*/ 2 h 31"/>
                  <a:gd name="T12" fmla="*/ 82 w 99"/>
                  <a:gd name="T13" fmla="*/ 5 h 31"/>
                  <a:gd name="T14" fmla="*/ 93 w 99"/>
                  <a:gd name="T15" fmla="*/ 14 h 31"/>
                  <a:gd name="T16" fmla="*/ 99 w 99"/>
                  <a:gd name="T17" fmla="*/ 27 h 31"/>
                  <a:gd name="T18" fmla="*/ 93 w 99"/>
                  <a:gd name="T19" fmla="*/ 31 h 31"/>
                  <a:gd name="T20" fmla="*/ 87 w 99"/>
                  <a:gd name="T21" fmla="*/ 19 h 31"/>
                  <a:gd name="T22" fmla="*/ 78 w 99"/>
                  <a:gd name="T23" fmla="*/ 11 h 31"/>
                  <a:gd name="T24" fmla="*/ 67 w 99"/>
                  <a:gd name="T25" fmla="*/ 10 h 31"/>
                  <a:gd name="T26" fmla="*/ 55 w 99"/>
                  <a:gd name="T27" fmla="*/ 8 h 31"/>
                  <a:gd name="T28" fmla="*/ 42 w 99"/>
                  <a:gd name="T29" fmla="*/ 10 h 31"/>
                  <a:gd name="T30" fmla="*/ 28 w 99"/>
                  <a:gd name="T31" fmla="*/ 14 h 31"/>
                  <a:gd name="T32" fmla="*/ 16 w 99"/>
                  <a:gd name="T33" fmla="*/ 19 h 31"/>
                  <a:gd name="T34" fmla="*/ 5 w 99"/>
                  <a:gd name="T35" fmla="*/ 27 h 31"/>
                  <a:gd name="T36" fmla="*/ 0 w 99"/>
                  <a:gd name="T3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1">
                    <a:moveTo>
                      <a:pt x="0" y="20"/>
                    </a:moveTo>
                    <a:lnTo>
                      <a:pt x="11" y="13"/>
                    </a:lnTo>
                    <a:lnTo>
                      <a:pt x="27" y="7"/>
                    </a:lnTo>
                    <a:lnTo>
                      <a:pt x="41" y="2"/>
                    </a:lnTo>
                    <a:lnTo>
                      <a:pt x="55" y="0"/>
                    </a:lnTo>
                    <a:lnTo>
                      <a:pt x="69" y="2"/>
                    </a:lnTo>
                    <a:lnTo>
                      <a:pt x="82" y="5"/>
                    </a:lnTo>
                    <a:lnTo>
                      <a:pt x="93" y="14"/>
                    </a:lnTo>
                    <a:lnTo>
                      <a:pt x="99" y="27"/>
                    </a:lnTo>
                    <a:lnTo>
                      <a:pt x="93" y="31"/>
                    </a:lnTo>
                    <a:lnTo>
                      <a:pt x="87" y="19"/>
                    </a:lnTo>
                    <a:lnTo>
                      <a:pt x="78" y="11"/>
                    </a:lnTo>
                    <a:lnTo>
                      <a:pt x="67" y="10"/>
                    </a:lnTo>
                    <a:lnTo>
                      <a:pt x="55" y="8"/>
                    </a:lnTo>
                    <a:lnTo>
                      <a:pt x="42" y="10"/>
                    </a:lnTo>
                    <a:lnTo>
                      <a:pt x="28" y="14"/>
                    </a:lnTo>
                    <a:lnTo>
                      <a:pt x="16" y="19"/>
                    </a:lnTo>
                    <a:lnTo>
                      <a:pt x="5" y="27"/>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3" name="Freeform 249"/>
              <p:cNvSpPr>
                <a:spLocks/>
              </p:cNvSpPr>
              <p:nvPr/>
            </p:nvSpPr>
            <p:spPr bwMode="auto">
              <a:xfrm>
                <a:off x="2150" y="1479"/>
                <a:ext cx="2" cy="3"/>
              </a:xfrm>
              <a:custGeom>
                <a:avLst/>
                <a:gdLst>
                  <a:gd name="T0" fmla="*/ 0 w 5"/>
                  <a:gd name="T1" fmla="*/ 0 h 7"/>
                  <a:gd name="T2" fmla="*/ 5 w 5"/>
                  <a:gd name="T3" fmla="*/ 7 h 7"/>
                  <a:gd name="T4" fmla="*/ 0 w 5"/>
                  <a:gd name="T5" fmla="*/ 0 h 7"/>
                </a:gdLst>
                <a:ahLst/>
                <a:cxnLst>
                  <a:cxn ang="0">
                    <a:pos x="T0" y="T1"/>
                  </a:cxn>
                  <a:cxn ang="0">
                    <a:pos x="T2" y="T3"/>
                  </a:cxn>
                  <a:cxn ang="0">
                    <a:pos x="T4" y="T5"/>
                  </a:cxn>
                </a:cxnLst>
                <a:rect l="0" t="0" r="r" b="b"/>
                <a:pathLst>
                  <a:path w="5" h="7">
                    <a:moveTo>
                      <a:pt x="0" y="0"/>
                    </a:moveTo>
                    <a:lnTo>
                      <a:pt x="5"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4" name="Freeform 250"/>
              <p:cNvSpPr>
                <a:spLocks/>
              </p:cNvSpPr>
              <p:nvPr/>
            </p:nvSpPr>
            <p:spPr bwMode="auto">
              <a:xfrm>
                <a:off x="2195" y="1483"/>
                <a:ext cx="58" cy="205"/>
              </a:xfrm>
              <a:custGeom>
                <a:avLst/>
                <a:gdLst>
                  <a:gd name="T0" fmla="*/ 7 w 114"/>
                  <a:gd name="T1" fmla="*/ 0 h 409"/>
                  <a:gd name="T2" fmla="*/ 21 w 114"/>
                  <a:gd name="T3" fmla="*/ 51 h 409"/>
                  <a:gd name="T4" fmla="*/ 32 w 114"/>
                  <a:gd name="T5" fmla="*/ 104 h 409"/>
                  <a:gd name="T6" fmla="*/ 51 w 114"/>
                  <a:gd name="T7" fmla="*/ 207 h 409"/>
                  <a:gd name="T8" fmla="*/ 76 w 114"/>
                  <a:gd name="T9" fmla="*/ 309 h 409"/>
                  <a:gd name="T10" fmla="*/ 93 w 114"/>
                  <a:gd name="T11" fmla="*/ 358 h 409"/>
                  <a:gd name="T12" fmla="*/ 103 w 114"/>
                  <a:gd name="T13" fmla="*/ 383 h 409"/>
                  <a:gd name="T14" fmla="*/ 114 w 114"/>
                  <a:gd name="T15" fmla="*/ 405 h 409"/>
                  <a:gd name="T16" fmla="*/ 108 w 114"/>
                  <a:gd name="T17" fmla="*/ 409 h 409"/>
                  <a:gd name="T18" fmla="*/ 96 w 114"/>
                  <a:gd name="T19" fmla="*/ 385 h 409"/>
                  <a:gd name="T20" fmla="*/ 85 w 114"/>
                  <a:gd name="T21" fmla="*/ 360 h 409"/>
                  <a:gd name="T22" fmla="*/ 68 w 114"/>
                  <a:gd name="T23" fmla="*/ 310 h 409"/>
                  <a:gd name="T24" fmla="*/ 43 w 114"/>
                  <a:gd name="T25" fmla="*/ 209 h 409"/>
                  <a:gd name="T26" fmla="*/ 24 w 114"/>
                  <a:gd name="T27" fmla="*/ 105 h 409"/>
                  <a:gd name="T28" fmla="*/ 14 w 114"/>
                  <a:gd name="T29" fmla="*/ 53 h 409"/>
                  <a:gd name="T30" fmla="*/ 0 w 114"/>
                  <a:gd name="T31" fmla="*/ 2 h 409"/>
                  <a:gd name="T32" fmla="*/ 7 w 114"/>
                  <a:gd name="T33"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409">
                    <a:moveTo>
                      <a:pt x="7" y="0"/>
                    </a:moveTo>
                    <a:lnTo>
                      <a:pt x="21" y="51"/>
                    </a:lnTo>
                    <a:lnTo>
                      <a:pt x="32" y="104"/>
                    </a:lnTo>
                    <a:lnTo>
                      <a:pt x="51" y="207"/>
                    </a:lnTo>
                    <a:lnTo>
                      <a:pt x="76" y="309"/>
                    </a:lnTo>
                    <a:lnTo>
                      <a:pt x="93" y="358"/>
                    </a:lnTo>
                    <a:lnTo>
                      <a:pt x="103" y="383"/>
                    </a:lnTo>
                    <a:lnTo>
                      <a:pt x="114" y="405"/>
                    </a:lnTo>
                    <a:lnTo>
                      <a:pt x="108" y="409"/>
                    </a:lnTo>
                    <a:lnTo>
                      <a:pt x="96" y="385"/>
                    </a:lnTo>
                    <a:lnTo>
                      <a:pt x="85" y="360"/>
                    </a:lnTo>
                    <a:lnTo>
                      <a:pt x="68" y="310"/>
                    </a:lnTo>
                    <a:lnTo>
                      <a:pt x="43" y="209"/>
                    </a:lnTo>
                    <a:lnTo>
                      <a:pt x="24" y="105"/>
                    </a:lnTo>
                    <a:lnTo>
                      <a:pt x="14" y="53"/>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5" name="Freeform 251"/>
              <p:cNvSpPr>
                <a:spLocks/>
              </p:cNvSpPr>
              <p:nvPr/>
            </p:nvSpPr>
            <p:spPr bwMode="auto">
              <a:xfrm>
                <a:off x="2195" y="1482"/>
                <a:ext cx="4" cy="3"/>
              </a:xfrm>
              <a:custGeom>
                <a:avLst/>
                <a:gdLst>
                  <a:gd name="T0" fmla="*/ 7 w 7"/>
                  <a:gd name="T1" fmla="*/ 0 h 4"/>
                  <a:gd name="T2" fmla="*/ 7 w 7"/>
                  <a:gd name="T3" fmla="*/ 1 h 4"/>
                  <a:gd name="T4" fmla="*/ 0 w 7"/>
                  <a:gd name="T5" fmla="*/ 3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7" y="1"/>
                    </a:lnTo>
                    <a:lnTo>
                      <a:pt x="0" y="3"/>
                    </a:lnTo>
                    <a:lnTo>
                      <a:pt x="1"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6" name="Freeform 252"/>
              <p:cNvSpPr>
                <a:spLocks/>
              </p:cNvSpPr>
              <p:nvPr/>
            </p:nvSpPr>
            <p:spPr bwMode="auto">
              <a:xfrm>
                <a:off x="2215" y="1685"/>
                <a:ext cx="52" cy="135"/>
              </a:xfrm>
              <a:custGeom>
                <a:avLst/>
                <a:gdLst>
                  <a:gd name="T0" fmla="*/ 76 w 104"/>
                  <a:gd name="T1" fmla="*/ 0 h 268"/>
                  <a:gd name="T2" fmla="*/ 87 w 104"/>
                  <a:gd name="T3" fmla="*/ 21 h 268"/>
                  <a:gd name="T4" fmla="*/ 95 w 104"/>
                  <a:gd name="T5" fmla="*/ 41 h 268"/>
                  <a:gd name="T6" fmla="*/ 104 w 104"/>
                  <a:gd name="T7" fmla="*/ 80 h 268"/>
                  <a:gd name="T8" fmla="*/ 104 w 104"/>
                  <a:gd name="T9" fmla="*/ 117 h 268"/>
                  <a:gd name="T10" fmla="*/ 98 w 104"/>
                  <a:gd name="T11" fmla="*/ 151 h 268"/>
                  <a:gd name="T12" fmla="*/ 84 w 104"/>
                  <a:gd name="T13" fmla="*/ 186 h 268"/>
                  <a:gd name="T14" fmla="*/ 64 w 104"/>
                  <a:gd name="T15" fmla="*/ 217 h 268"/>
                  <a:gd name="T16" fmla="*/ 36 w 104"/>
                  <a:gd name="T17" fmla="*/ 243 h 268"/>
                  <a:gd name="T18" fmla="*/ 5 w 104"/>
                  <a:gd name="T19" fmla="*/ 268 h 268"/>
                  <a:gd name="T20" fmla="*/ 0 w 104"/>
                  <a:gd name="T21" fmla="*/ 262 h 268"/>
                  <a:gd name="T22" fmla="*/ 31 w 104"/>
                  <a:gd name="T23" fmla="*/ 237 h 268"/>
                  <a:gd name="T24" fmla="*/ 58 w 104"/>
                  <a:gd name="T25" fmla="*/ 213 h 268"/>
                  <a:gd name="T26" fmla="*/ 78 w 104"/>
                  <a:gd name="T27" fmla="*/ 182 h 268"/>
                  <a:gd name="T28" fmla="*/ 90 w 104"/>
                  <a:gd name="T29" fmla="*/ 149 h 268"/>
                  <a:gd name="T30" fmla="*/ 96 w 104"/>
                  <a:gd name="T31" fmla="*/ 117 h 268"/>
                  <a:gd name="T32" fmla="*/ 96 w 104"/>
                  <a:gd name="T33" fmla="*/ 81 h 268"/>
                  <a:gd name="T34" fmla="*/ 87 w 104"/>
                  <a:gd name="T35" fmla="*/ 43 h 268"/>
                  <a:gd name="T36" fmla="*/ 79 w 104"/>
                  <a:gd name="T37" fmla="*/ 23 h 268"/>
                  <a:gd name="T38" fmla="*/ 70 w 104"/>
                  <a:gd name="T39" fmla="*/ 4 h 268"/>
                  <a:gd name="T40" fmla="*/ 76 w 104"/>
                  <a:gd name="T41"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68">
                    <a:moveTo>
                      <a:pt x="76" y="0"/>
                    </a:moveTo>
                    <a:lnTo>
                      <a:pt x="87" y="21"/>
                    </a:lnTo>
                    <a:lnTo>
                      <a:pt x="95" y="41"/>
                    </a:lnTo>
                    <a:lnTo>
                      <a:pt x="104" y="80"/>
                    </a:lnTo>
                    <a:lnTo>
                      <a:pt x="104" y="117"/>
                    </a:lnTo>
                    <a:lnTo>
                      <a:pt x="98" y="151"/>
                    </a:lnTo>
                    <a:lnTo>
                      <a:pt x="84" y="186"/>
                    </a:lnTo>
                    <a:lnTo>
                      <a:pt x="64" y="217"/>
                    </a:lnTo>
                    <a:lnTo>
                      <a:pt x="36" y="243"/>
                    </a:lnTo>
                    <a:lnTo>
                      <a:pt x="5" y="268"/>
                    </a:lnTo>
                    <a:lnTo>
                      <a:pt x="0" y="262"/>
                    </a:lnTo>
                    <a:lnTo>
                      <a:pt x="31" y="237"/>
                    </a:lnTo>
                    <a:lnTo>
                      <a:pt x="58" y="213"/>
                    </a:lnTo>
                    <a:lnTo>
                      <a:pt x="78" y="182"/>
                    </a:lnTo>
                    <a:lnTo>
                      <a:pt x="90" y="149"/>
                    </a:lnTo>
                    <a:lnTo>
                      <a:pt x="96" y="117"/>
                    </a:lnTo>
                    <a:lnTo>
                      <a:pt x="96" y="81"/>
                    </a:lnTo>
                    <a:lnTo>
                      <a:pt x="87" y="43"/>
                    </a:lnTo>
                    <a:lnTo>
                      <a:pt x="79" y="23"/>
                    </a:lnTo>
                    <a:lnTo>
                      <a:pt x="7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7" name="Freeform 253"/>
              <p:cNvSpPr>
                <a:spLocks/>
              </p:cNvSpPr>
              <p:nvPr/>
            </p:nvSpPr>
            <p:spPr bwMode="auto">
              <a:xfrm>
                <a:off x="2250" y="1685"/>
                <a:ext cx="3" cy="3"/>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lnTo>
                      <a:pt x="0"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8" name="Freeform 254"/>
              <p:cNvSpPr>
                <a:spLocks/>
              </p:cNvSpPr>
              <p:nvPr/>
            </p:nvSpPr>
            <p:spPr bwMode="auto">
              <a:xfrm>
                <a:off x="2202" y="1816"/>
                <a:ext cx="15" cy="5"/>
              </a:xfrm>
              <a:custGeom>
                <a:avLst/>
                <a:gdLst>
                  <a:gd name="T0" fmla="*/ 31 w 31"/>
                  <a:gd name="T1" fmla="*/ 6 h 9"/>
                  <a:gd name="T2" fmla="*/ 25 w 31"/>
                  <a:gd name="T3" fmla="*/ 9 h 9"/>
                  <a:gd name="T4" fmla="*/ 16 w 31"/>
                  <a:gd name="T5" fmla="*/ 8 h 9"/>
                  <a:gd name="T6" fmla="*/ 9 w 31"/>
                  <a:gd name="T7" fmla="*/ 8 h 9"/>
                  <a:gd name="T8" fmla="*/ 3 w 31"/>
                  <a:gd name="T9" fmla="*/ 9 h 9"/>
                  <a:gd name="T10" fmla="*/ 0 w 31"/>
                  <a:gd name="T11" fmla="*/ 3 h 9"/>
                  <a:gd name="T12" fmla="*/ 6 w 31"/>
                  <a:gd name="T13" fmla="*/ 2 h 9"/>
                  <a:gd name="T14" fmla="*/ 16 w 31"/>
                  <a:gd name="T15" fmla="*/ 2 h 9"/>
                  <a:gd name="T16" fmla="*/ 22 w 31"/>
                  <a:gd name="T17" fmla="*/ 3 h 9"/>
                  <a:gd name="T18" fmla="*/ 28 w 31"/>
                  <a:gd name="T19" fmla="*/ 0 h 9"/>
                  <a:gd name="T20" fmla="*/ 31 w 31"/>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9">
                    <a:moveTo>
                      <a:pt x="31" y="6"/>
                    </a:moveTo>
                    <a:lnTo>
                      <a:pt x="25" y="9"/>
                    </a:lnTo>
                    <a:lnTo>
                      <a:pt x="16" y="8"/>
                    </a:lnTo>
                    <a:lnTo>
                      <a:pt x="9" y="8"/>
                    </a:lnTo>
                    <a:lnTo>
                      <a:pt x="3" y="9"/>
                    </a:lnTo>
                    <a:lnTo>
                      <a:pt x="0" y="3"/>
                    </a:lnTo>
                    <a:lnTo>
                      <a:pt x="6" y="2"/>
                    </a:lnTo>
                    <a:lnTo>
                      <a:pt x="16" y="2"/>
                    </a:lnTo>
                    <a:lnTo>
                      <a:pt x="22" y="3"/>
                    </a:lnTo>
                    <a:lnTo>
                      <a:pt x="28" y="0"/>
                    </a:lnTo>
                    <a:lnTo>
                      <a:pt x="3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79" name="Freeform 255"/>
              <p:cNvSpPr>
                <a:spLocks/>
              </p:cNvSpPr>
              <p:nvPr/>
            </p:nvSpPr>
            <p:spPr bwMode="auto">
              <a:xfrm>
                <a:off x="2215" y="1816"/>
                <a:ext cx="2" cy="4"/>
              </a:xfrm>
              <a:custGeom>
                <a:avLst/>
                <a:gdLst>
                  <a:gd name="T0" fmla="*/ 5 w 5"/>
                  <a:gd name="T1" fmla="*/ 6 h 6"/>
                  <a:gd name="T2" fmla="*/ 2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2" y="0"/>
                    </a:lnTo>
                    <a:lnTo>
                      <a:pt x="0"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80" name="Freeform 256"/>
              <p:cNvSpPr>
                <a:spLocks/>
              </p:cNvSpPr>
              <p:nvPr/>
            </p:nvSpPr>
            <p:spPr bwMode="auto">
              <a:xfrm>
                <a:off x="2180" y="1819"/>
                <a:ext cx="24" cy="18"/>
              </a:xfrm>
              <a:custGeom>
                <a:avLst/>
                <a:gdLst>
                  <a:gd name="T0" fmla="*/ 48 w 48"/>
                  <a:gd name="T1" fmla="*/ 4 h 37"/>
                  <a:gd name="T2" fmla="*/ 38 w 48"/>
                  <a:gd name="T3" fmla="*/ 15 h 37"/>
                  <a:gd name="T4" fmla="*/ 29 w 48"/>
                  <a:gd name="T5" fmla="*/ 29 h 37"/>
                  <a:gd name="T6" fmla="*/ 18 w 48"/>
                  <a:gd name="T7" fmla="*/ 37 h 37"/>
                  <a:gd name="T8" fmla="*/ 8 w 48"/>
                  <a:gd name="T9" fmla="*/ 37 h 37"/>
                  <a:gd name="T10" fmla="*/ 0 w 48"/>
                  <a:gd name="T11" fmla="*/ 32 h 37"/>
                  <a:gd name="T12" fmla="*/ 4 w 48"/>
                  <a:gd name="T13" fmla="*/ 26 h 37"/>
                  <a:gd name="T14" fmla="*/ 11 w 48"/>
                  <a:gd name="T15" fmla="*/ 30 h 37"/>
                  <a:gd name="T16" fmla="*/ 15 w 48"/>
                  <a:gd name="T17" fmla="*/ 30 h 37"/>
                  <a:gd name="T18" fmla="*/ 23 w 48"/>
                  <a:gd name="T19" fmla="*/ 24 h 37"/>
                  <a:gd name="T20" fmla="*/ 32 w 48"/>
                  <a:gd name="T21" fmla="*/ 10 h 37"/>
                  <a:gd name="T22" fmla="*/ 42 w 48"/>
                  <a:gd name="T23" fmla="*/ 0 h 37"/>
                  <a:gd name="T24" fmla="*/ 48 w 48"/>
                  <a:gd name="T2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7">
                    <a:moveTo>
                      <a:pt x="48" y="4"/>
                    </a:moveTo>
                    <a:lnTo>
                      <a:pt x="38" y="15"/>
                    </a:lnTo>
                    <a:lnTo>
                      <a:pt x="29" y="29"/>
                    </a:lnTo>
                    <a:lnTo>
                      <a:pt x="18" y="37"/>
                    </a:lnTo>
                    <a:lnTo>
                      <a:pt x="8" y="37"/>
                    </a:lnTo>
                    <a:lnTo>
                      <a:pt x="0" y="32"/>
                    </a:lnTo>
                    <a:lnTo>
                      <a:pt x="4" y="26"/>
                    </a:lnTo>
                    <a:lnTo>
                      <a:pt x="11" y="30"/>
                    </a:lnTo>
                    <a:lnTo>
                      <a:pt x="15" y="30"/>
                    </a:lnTo>
                    <a:lnTo>
                      <a:pt x="23" y="24"/>
                    </a:lnTo>
                    <a:lnTo>
                      <a:pt x="32" y="10"/>
                    </a:lnTo>
                    <a:lnTo>
                      <a:pt x="42" y="0"/>
                    </a:lnTo>
                    <a:lnTo>
                      <a:pt x="4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81" name="Freeform 257"/>
              <p:cNvSpPr>
                <a:spLocks/>
              </p:cNvSpPr>
              <p:nvPr/>
            </p:nvSpPr>
            <p:spPr bwMode="auto">
              <a:xfrm>
                <a:off x="2201" y="1818"/>
                <a:ext cx="3" cy="3"/>
              </a:xfrm>
              <a:custGeom>
                <a:avLst/>
                <a:gdLst>
                  <a:gd name="T0" fmla="*/ 1 w 6"/>
                  <a:gd name="T1" fmla="*/ 0 h 6"/>
                  <a:gd name="T2" fmla="*/ 0 w 6"/>
                  <a:gd name="T3" fmla="*/ 2 h 6"/>
                  <a:gd name="T4" fmla="*/ 6 w 6"/>
                  <a:gd name="T5" fmla="*/ 6 h 6"/>
                  <a:gd name="T6" fmla="*/ 4 w 6"/>
                  <a:gd name="T7" fmla="*/ 6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2"/>
                    </a:lnTo>
                    <a:lnTo>
                      <a:pt x="6" y="6"/>
                    </a:lnTo>
                    <a:lnTo>
                      <a:pt x="4"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82" name="Freeform 258"/>
              <p:cNvSpPr>
                <a:spLocks/>
              </p:cNvSpPr>
              <p:nvPr/>
            </p:nvSpPr>
            <p:spPr bwMode="auto">
              <a:xfrm>
                <a:off x="2176" y="1823"/>
                <a:ext cx="7" cy="12"/>
              </a:xfrm>
              <a:custGeom>
                <a:avLst/>
                <a:gdLst>
                  <a:gd name="T0" fmla="*/ 8 w 14"/>
                  <a:gd name="T1" fmla="*/ 23 h 23"/>
                  <a:gd name="T2" fmla="*/ 2 w 14"/>
                  <a:gd name="T3" fmla="*/ 14 h 23"/>
                  <a:gd name="T4" fmla="*/ 0 w 14"/>
                  <a:gd name="T5" fmla="*/ 3 h 23"/>
                  <a:gd name="T6" fmla="*/ 6 w 14"/>
                  <a:gd name="T7" fmla="*/ 0 h 23"/>
                  <a:gd name="T8" fmla="*/ 8 w 14"/>
                  <a:gd name="T9" fmla="*/ 11 h 23"/>
                  <a:gd name="T10" fmla="*/ 14 w 14"/>
                  <a:gd name="T11" fmla="*/ 18 h 23"/>
                  <a:gd name="T12" fmla="*/ 8 w 1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8" y="23"/>
                    </a:moveTo>
                    <a:lnTo>
                      <a:pt x="2" y="14"/>
                    </a:lnTo>
                    <a:lnTo>
                      <a:pt x="0" y="3"/>
                    </a:lnTo>
                    <a:lnTo>
                      <a:pt x="6" y="0"/>
                    </a:lnTo>
                    <a:lnTo>
                      <a:pt x="8" y="11"/>
                    </a:lnTo>
                    <a:lnTo>
                      <a:pt x="14" y="18"/>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83" name="Freeform 259"/>
              <p:cNvSpPr>
                <a:spLocks/>
              </p:cNvSpPr>
              <p:nvPr/>
            </p:nvSpPr>
            <p:spPr bwMode="auto">
              <a:xfrm>
                <a:off x="2180" y="1832"/>
                <a:ext cx="3" cy="3"/>
              </a:xfrm>
              <a:custGeom>
                <a:avLst/>
                <a:gdLst>
                  <a:gd name="T0" fmla="*/ 0 w 6"/>
                  <a:gd name="T1" fmla="*/ 6 h 6"/>
                  <a:gd name="T2" fmla="*/ 6 w 6"/>
                  <a:gd name="T3" fmla="*/ 1 h 6"/>
                  <a:gd name="T4" fmla="*/ 4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1"/>
                    </a:lnTo>
                    <a:lnTo>
                      <a:pt x="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84" name="Freeform 260"/>
              <p:cNvSpPr>
                <a:spLocks/>
              </p:cNvSpPr>
              <p:nvPr/>
            </p:nvSpPr>
            <p:spPr bwMode="auto">
              <a:xfrm>
                <a:off x="2175" y="1824"/>
                <a:ext cx="10" cy="18"/>
              </a:xfrm>
              <a:custGeom>
                <a:avLst/>
                <a:gdLst>
                  <a:gd name="T0" fmla="*/ 8 w 19"/>
                  <a:gd name="T1" fmla="*/ 0 h 36"/>
                  <a:gd name="T2" fmla="*/ 8 w 19"/>
                  <a:gd name="T3" fmla="*/ 11 h 36"/>
                  <a:gd name="T4" fmla="*/ 11 w 19"/>
                  <a:gd name="T5" fmla="*/ 17 h 36"/>
                  <a:gd name="T6" fmla="*/ 18 w 19"/>
                  <a:gd name="T7" fmla="*/ 25 h 36"/>
                  <a:gd name="T8" fmla="*/ 19 w 19"/>
                  <a:gd name="T9" fmla="*/ 34 h 36"/>
                  <a:gd name="T10" fmla="*/ 11 w 19"/>
                  <a:gd name="T11" fmla="*/ 36 h 36"/>
                  <a:gd name="T12" fmla="*/ 11 w 19"/>
                  <a:gd name="T13" fmla="*/ 30 h 36"/>
                  <a:gd name="T14" fmla="*/ 5 w 19"/>
                  <a:gd name="T15" fmla="*/ 22 h 36"/>
                  <a:gd name="T16" fmla="*/ 0 w 19"/>
                  <a:gd name="T17" fmla="*/ 13 h 36"/>
                  <a:gd name="T18" fmla="*/ 0 w 19"/>
                  <a:gd name="T19" fmla="*/ 0 h 36"/>
                  <a:gd name="T20" fmla="*/ 8 w 19"/>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8" y="0"/>
                    </a:moveTo>
                    <a:lnTo>
                      <a:pt x="8" y="11"/>
                    </a:lnTo>
                    <a:lnTo>
                      <a:pt x="11" y="17"/>
                    </a:lnTo>
                    <a:lnTo>
                      <a:pt x="18" y="25"/>
                    </a:lnTo>
                    <a:lnTo>
                      <a:pt x="19" y="34"/>
                    </a:lnTo>
                    <a:lnTo>
                      <a:pt x="11" y="36"/>
                    </a:lnTo>
                    <a:lnTo>
                      <a:pt x="11" y="30"/>
                    </a:lnTo>
                    <a:lnTo>
                      <a:pt x="5" y="22"/>
                    </a:lnTo>
                    <a:lnTo>
                      <a:pt x="0" y="13"/>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grpSp>
          <p:nvGrpSpPr>
            <p:cNvPr id="385285" name="Group 261"/>
            <p:cNvGrpSpPr>
              <a:grpSpLocks/>
            </p:cNvGrpSpPr>
            <p:nvPr/>
          </p:nvGrpSpPr>
          <p:grpSpPr bwMode="auto">
            <a:xfrm>
              <a:off x="1982" y="1532"/>
              <a:ext cx="880" cy="825"/>
              <a:chOff x="1982" y="1532"/>
              <a:chExt cx="880" cy="825"/>
            </a:xfrm>
          </p:grpSpPr>
          <p:sp>
            <p:nvSpPr>
              <p:cNvPr id="385286" name="Freeform 262"/>
              <p:cNvSpPr>
                <a:spLocks/>
              </p:cNvSpPr>
              <p:nvPr/>
            </p:nvSpPr>
            <p:spPr bwMode="auto">
              <a:xfrm>
                <a:off x="2175" y="1823"/>
                <a:ext cx="4" cy="2"/>
              </a:xfrm>
              <a:custGeom>
                <a:avLst/>
                <a:gdLst>
                  <a:gd name="T0" fmla="*/ 8 w 8"/>
                  <a:gd name="T1" fmla="*/ 0 h 3"/>
                  <a:gd name="T2" fmla="*/ 0 w 8"/>
                  <a:gd name="T3" fmla="*/ 1 h 3"/>
                  <a:gd name="T4" fmla="*/ 8 w 8"/>
                  <a:gd name="T5" fmla="*/ 1 h 3"/>
                  <a:gd name="T6" fmla="*/ 2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lnTo>
                      <a:pt x="0" y="1"/>
                    </a:lnTo>
                    <a:lnTo>
                      <a:pt x="8" y="1"/>
                    </a:lnTo>
                    <a:lnTo>
                      <a:pt x="2" y="3"/>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87" name="Freeform 263"/>
              <p:cNvSpPr>
                <a:spLocks/>
              </p:cNvSpPr>
              <p:nvPr/>
            </p:nvSpPr>
            <p:spPr bwMode="auto">
              <a:xfrm>
                <a:off x="2161" y="1841"/>
                <a:ext cx="24" cy="24"/>
              </a:xfrm>
              <a:custGeom>
                <a:avLst/>
                <a:gdLst>
                  <a:gd name="T0" fmla="*/ 46 w 46"/>
                  <a:gd name="T1" fmla="*/ 0 h 48"/>
                  <a:gd name="T2" fmla="*/ 45 w 46"/>
                  <a:gd name="T3" fmla="*/ 7 h 48"/>
                  <a:gd name="T4" fmla="*/ 41 w 46"/>
                  <a:gd name="T5" fmla="*/ 16 h 48"/>
                  <a:gd name="T6" fmla="*/ 29 w 46"/>
                  <a:gd name="T7" fmla="*/ 27 h 48"/>
                  <a:gd name="T8" fmla="*/ 4 w 46"/>
                  <a:gd name="T9" fmla="*/ 48 h 48"/>
                  <a:gd name="T10" fmla="*/ 0 w 46"/>
                  <a:gd name="T11" fmla="*/ 42 h 48"/>
                  <a:gd name="T12" fmla="*/ 24 w 46"/>
                  <a:gd name="T13" fmla="*/ 20 h 48"/>
                  <a:gd name="T14" fmla="*/ 35 w 46"/>
                  <a:gd name="T15" fmla="*/ 11 h 48"/>
                  <a:gd name="T16" fmla="*/ 37 w 46"/>
                  <a:gd name="T17" fmla="*/ 5 h 48"/>
                  <a:gd name="T18" fmla="*/ 38 w 46"/>
                  <a:gd name="T19" fmla="*/ 0 h 48"/>
                  <a:gd name="T20" fmla="*/ 46 w 46"/>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8">
                    <a:moveTo>
                      <a:pt x="46" y="0"/>
                    </a:moveTo>
                    <a:lnTo>
                      <a:pt x="45" y="7"/>
                    </a:lnTo>
                    <a:lnTo>
                      <a:pt x="41" y="16"/>
                    </a:lnTo>
                    <a:lnTo>
                      <a:pt x="29" y="27"/>
                    </a:lnTo>
                    <a:lnTo>
                      <a:pt x="4" y="48"/>
                    </a:lnTo>
                    <a:lnTo>
                      <a:pt x="0" y="42"/>
                    </a:lnTo>
                    <a:lnTo>
                      <a:pt x="24" y="20"/>
                    </a:lnTo>
                    <a:lnTo>
                      <a:pt x="35" y="11"/>
                    </a:lnTo>
                    <a:lnTo>
                      <a:pt x="37" y="5"/>
                    </a:lnTo>
                    <a:lnTo>
                      <a:pt x="38"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88" name="Freeform 264"/>
              <p:cNvSpPr>
                <a:spLocks/>
              </p:cNvSpPr>
              <p:nvPr/>
            </p:nvSpPr>
            <p:spPr bwMode="auto">
              <a:xfrm>
                <a:off x="2181" y="1841"/>
                <a:ext cx="4" cy="1"/>
              </a:xfrm>
              <a:custGeom>
                <a:avLst/>
                <a:gdLst>
                  <a:gd name="T0" fmla="*/ 8 w 8"/>
                  <a:gd name="T1" fmla="*/ 0 h 2"/>
                  <a:gd name="T2" fmla="*/ 0 w 8"/>
                  <a:gd name="T3" fmla="*/ 0 h 2"/>
                  <a:gd name="T4" fmla="*/ 0 w 8"/>
                  <a:gd name="T5" fmla="*/ 2 h 2"/>
                  <a:gd name="T6" fmla="*/ 8 w 8"/>
                  <a:gd name="T7" fmla="*/ 0 h 2"/>
                </a:gdLst>
                <a:ahLst/>
                <a:cxnLst>
                  <a:cxn ang="0">
                    <a:pos x="T0" y="T1"/>
                  </a:cxn>
                  <a:cxn ang="0">
                    <a:pos x="T2" y="T3"/>
                  </a:cxn>
                  <a:cxn ang="0">
                    <a:pos x="T4" y="T5"/>
                  </a:cxn>
                  <a:cxn ang="0">
                    <a:pos x="T6" y="T7"/>
                  </a:cxn>
                </a:cxnLst>
                <a:rect l="0" t="0" r="r" b="b"/>
                <a:pathLst>
                  <a:path w="8" h="2">
                    <a:moveTo>
                      <a:pt x="8" y="0"/>
                    </a:moveTo>
                    <a:lnTo>
                      <a:pt x="0" y="0"/>
                    </a:lnTo>
                    <a:lnTo>
                      <a:pt x="0"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89" name="Freeform 265"/>
              <p:cNvSpPr>
                <a:spLocks/>
              </p:cNvSpPr>
              <p:nvPr/>
            </p:nvSpPr>
            <p:spPr bwMode="auto">
              <a:xfrm>
                <a:off x="2122" y="1863"/>
                <a:ext cx="42" cy="44"/>
              </a:xfrm>
              <a:custGeom>
                <a:avLst/>
                <a:gdLst>
                  <a:gd name="T0" fmla="*/ 85 w 85"/>
                  <a:gd name="T1" fmla="*/ 4 h 88"/>
                  <a:gd name="T2" fmla="*/ 52 w 85"/>
                  <a:gd name="T3" fmla="*/ 44 h 88"/>
                  <a:gd name="T4" fmla="*/ 29 w 85"/>
                  <a:gd name="T5" fmla="*/ 68 h 88"/>
                  <a:gd name="T6" fmla="*/ 4 w 85"/>
                  <a:gd name="T7" fmla="*/ 88 h 88"/>
                  <a:gd name="T8" fmla="*/ 0 w 85"/>
                  <a:gd name="T9" fmla="*/ 81 h 88"/>
                  <a:gd name="T10" fmla="*/ 24 w 85"/>
                  <a:gd name="T11" fmla="*/ 61 h 88"/>
                  <a:gd name="T12" fmla="*/ 46 w 85"/>
                  <a:gd name="T13" fmla="*/ 40 h 88"/>
                  <a:gd name="T14" fmla="*/ 79 w 85"/>
                  <a:gd name="T15" fmla="*/ 0 h 88"/>
                  <a:gd name="T16" fmla="*/ 85 w 85"/>
                  <a:gd name="T17"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8">
                    <a:moveTo>
                      <a:pt x="85" y="4"/>
                    </a:moveTo>
                    <a:lnTo>
                      <a:pt x="52" y="44"/>
                    </a:lnTo>
                    <a:lnTo>
                      <a:pt x="29" y="68"/>
                    </a:lnTo>
                    <a:lnTo>
                      <a:pt x="4" y="88"/>
                    </a:lnTo>
                    <a:lnTo>
                      <a:pt x="0" y="81"/>
                    </a:lnTo>
                    <a:lnTo>
                      <a:pt x="24" y="61"/>
                    </a:lnTo>
                    <a:lnTo>
                      <a:pt x="46" y="40"/>
                    </a:lnTo>
                    <a:lnTo>
                      <a:pt x="79" y="0"/>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0" name="Freeform 266"/>
              <p:cNvSpPr>
                <a:spLocks/>
              </p:cNvSpPr>
              <p:nvPr/>
            </p:nvSpPr>
            <p:spPr bwMode="auto">
              <a:xfrm>
                <a:off x="2161" y="1862"/>
                <a:ext cx="3" cy="3"/>
              </a:xfrm>
              <a:custGeom>
                <a:avLst/>
                <a:gdLst>
                  <a:gd name="T0" fmla="*/ 0 w 6"/>
                  <a:gd name="T1" fmla="*/ 0 h 6"/>
                  <a:gd name="T2" fmla="*/ 0 w 6"/>
                  <a:gd name="T3" fmla="*/ 2 h 6"/>
                  <a:gd name="T4" fmla="*/ 6 w 6"/>
                  <a:gd name="T5" fmla="*/ 6 h 6"/>
                  <a:gd name="T6" fmla="*/ 4 w 6"/>
                  <a:gd name="T7" fmla="*/ 6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lnTo>
                      <a:pt x="0" y="2"/>
                    </a:lnTo>
                    <a:lnTo>
                      <a:pt x="6" y="6"/>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1" name="Freeform 267"/>
              <p:cNvSpPr>
                <a:spLocks/>
              </p:cNvSpPr>
              <p:nvPr/>
            </p:nvSpPr>
            <p:spPr bwMode="auto">
              <a:xfrm>
                <a:off x="2093" y="1904"/>
                <a:ext cx="31" cy="16"/>
              </a:xfrm>
              <a:custGeom>
                <a:avLst/>
                <a:gdLst>
                  <a:gd name="T0" fmla="*/ 62 w 62"/>
                  <a:gd name="T1" fmla="*/ 7 h 33"/>
                  <a:gd name="T2" fmla="*/ 47 w 62"/>
                  <a:gd name="T3" fmla="*/ 17 h 33"/>
                  <a:gd name="T4" fmla="*/ 34 w 62"/>
                  <a:gd name="T5" fmla="*/ 28 h 33"/>
                  <a:gd name="T6" fmla="*/ 21 w 62"/>
                  <a:gd name="T7" fmla="*/ 33 h 33"/>
                  <a:gd name="T8" fmla="*/ 10 w 62"/>
                  <a:gd name="T9" fmla="*/ 33 h 33"/>
                  <a:gd name="T10" fmla="*/ 0 w 62"/>
                  <a:gd name="T11" fmla="*/ 30 h 33"/>
                  <a:gd name="T12" fmla="*/ 5 w 62"/>
                  <a:gd name="T13" fmla="*/ 24 h 33"/>
                  <a:gd name="T14" fmla="*/ 13 w 62"/>
                  <a:gd name="T15" fmla="*/ 27 h 33"/>
                  <a:gd name="T16" fmla="*/ 17 w 62"/>
                  <a:gd name="T17" fmla="*/ 27 h 33"/>
                  <a:gd name="T18" fmla="*/ 30 w 62"/>
                  <a:gd name="T19" fmla="*/ 22 h 33"/>
                  <a:gd name="T20" fmla="*/ 42 w 62"/>
                  <a:gd name="T21" fmla="*/ 11 h 33"/>
                  <a:gd name="T22" fmla="*/ 58 w 62"/>
                  <a:gd name="T23" fmla="*/ 0 h 33"/>
                  <a:gd name="T24" fmla="*/ 62 w 62"/>
                  <a:gd name="T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33">
                    <a:moveTo>
                      <a:pt x="62" y="7"/>
                    </a:moveTo>
                    <a:lnTo>
                      <a:pt x="47" y="17"/>
                    </a:lnTo>
                    <a:lnTo>
                      <a:pt x="34" y="28"/>
                    </a:lnTo>
                    <a:lnTo>
                      <a:pt x="21" y="33"/>
                    </a:lnTo>
                    <a:lnTo>
                      <a:pt x="10" y="33"/>
                    </a:lnTo>
                    <a:lnTo>
                      <a:pt x="0" y="30"/>
                    </a:lnTo>
                    <a:lnTo>
                      <a:pt x="5" y="24"/>
                    </a:lnTo>
                    <a:lnTo>
                      <a:pt x="13" y="27"/>
                    </a:lnTo>
                    <a:lnTo>
                      <a:pt x="17" y="27"/>
                    </a:lnTo>
                    <a:lnTo>
                      <a:pt x="30" y="22"/>
                    </a:lnTo>
                    <a:lnTo>
                      <a:pt x="42" y="11"/>
                    </a:lnTo>
                    <a:lnTo>
                      <a:pt x="58" y="0"/>
                    </a:lnTo>
                    <a:lnTo>
                      <a:pt x="6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2" name="Freeform 268"/>
              <p:cNvSpPr>
                <a:spLocks/>
              </p:cNvSpPr>
              <p:nvPr/>
            </p:nvSpPr>
            <p:spPr bwMode="auto">
              <a:xfrm>
                <a:off x="2122" y="1904"/>
                <a:ext cx="2" cy="3"/>
              </a:xfrm>
              <a:custGeom>
                <a:avLst/>
                <a:gdLst>
                  <a:gd name="T0" fmla="*/ 4 w 4"/>
                  <a:gd name="T1" fmla="*/ 7 h 7"/>
                  <a:gd name="T2" fmla="*/ 0 w 4"/>
                  <a:gd name="T3" fmla="*/ 0 h 7"/>
                  <a:gd name="T4" fmla="*/ 4 w 4"/>
                  <a:gd name="T5" fmla="*/ 7 h 7"/>
                </a:gdLst>
                <a:ahLst/>
                <a:cxnLst>
                  <a:cxn ang="0">
                    <a:pos x="T0" y="T1"/>
                  </a:cxn>
                  <a:cxn ang="0">
                    <a:pos x="T2" y="T3"/>
                  </a:cxn>
                  <a:cxn ang="0">
                    <a:pos x="T4" y="T5"/>
                  </a:cxn>
                </a:cxnLst>
                <a:rect l="0" t="0" r="r" b="b"/>
                <a:pathLst>
                  <a:path w="4" h="7">
                    <a:moveTo>
                      <a:pt x="4" y="7"/>
                    </a:moveTo>
                    <a:lnTo>
                      <a:pt x="0"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3" name="Freeform 269"/>
              <p:cNvSpPr>
                <a:spLocks/>
              </p:cNvSpPr>
              <p:nvPr/>
            </p:nvSpPr>
            <p:spPr bwMode="auto">
              <a:xfrm>
                <a:off x="2086" y="1891"/>
                <a:ext cx="10" cy="27"/>
              </a:xfrm>
              <a:custGeom>
                <a:avLst/>
                <a:gdLst>
                  <a:gd name="T0" fmla="*/ 14 w 19"/>
                  <a:gd name="T1" fmla="*/ 56 h 56"/>
                  <a:gd name="T2" fmla="*/ 10 w 19"/>
                  <a:gd name="T3" fmla="*/ 50 h 56"/>
                  <a:gd name="T4" fmla="*/ 5 w 19"/>
                  <a:gd name="T5" fmla="*/ 42 h 56"/>
                  <a:gd name="T6" fmla="*/ 2 w 19"/>
                  <a:gd name="T7" fmla="*/ 28 h 56"/>
                  <a:gd name="T8" fmla="*/ 0 w 19"/>
                  <a:gd name="T9" fmla="*/ 0 h 56"/>
                  <a:gd name="T10" fmla="*/ 8 w 19"/>
                  <a:gd name="T11" fmla="*/ 0 h 56"/>
                  <a:gd name="T12" fmla="*/ 8 w 19"/>
                  <a:gd name="T13" fmla="*/ 28 h 56"/>
                  <a:gd name="T14" fmla="*/ 11 w 19"/>
                  <a:gd name="T15" fmla="*/ 39 h 56"/>
                  <a:gd name="T16" fmla="*/ 14 w 19"/>
                  <a:gd name="T17" fmla="*/ 43 h 56"/>
                  <a:gd name="T18" fmla="*/ 19 w 19"/>
                  <a:gd name="T19" fmla="*/ 50 h 56"/>
                  <a:gd name="T20" fmla="*/ 14 w 19"/>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6">
                    <a:moveTo>
                      <a:pt x="14" y="56"/>
                    </a:moveTo>
                    <a:lnTo>
                      <a:pt x="10" y="50"/>
                    </a:lnTo>
                    <a:lnTo>
                      <a:pt x="5" y="42"/>
                    </a:lnTo>
                    <a:lnTo>
                      <a:pt x="2" y="28"/>
                    </a:lnTo>
                    <a:lnTo>
                      <a:pt x="0" y="0"/>
                    </a:lnTo>
                    <a:lnTo>
                      <a:pt x="8" y="0"/>
                    </a:lnTo>
                    <a:lnTo>
                      <a:pt x="8" y="28"/>
                    </a:lnTo>
                    <a:lnTo>
                      <a:pt x="11" y="39"/>
                    </a:lnTo>
                    <a:lnTo>
                      <a:pt x="14" y="43"/>
                    </a:lnTo>
                    <a:lnTo>
                      <a:pt x="19" y="50"/>
                    </a:lnTo>
                    <a:lnTo>
                      <a:pt x="14"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4" name="Freeform 270"/>
              <p:cNvSpPr>
                <a:spLocks/>
              </p:cNvSpPr>
              <p:nvPr/>
            </p:nvSpPr>
            <p:spPr bwMode="auto">
              <a:xfrm>
                <a:off x="2093" y="1915"/>
                <a:ext cx="3" cy="3"/>
              </a:xfrm>
              <a:custGeom>
                <a:avLst/>
                <a:gdLst>
                  <a:gd name="T0" fmla="*/ 0 w 5"/>
                  <a:gd name="T1" fmla="*/ 6 h 6"/>
                  <a:gd name="T2" fmla="*/ 5 w 5"/>
                  <a:gd name="T3" fmla="*/ 0 h 6"/>
                  <a:gd name="T4" fmla="*/ 0 w 5"/>
                  <a:gd name="T5" fmla="*/ 6 h 6"/>
                </a:gdLst>
                <a:ahLst/>
                <a:cxnLst>
                  <a:cxn ang="0">
                    <a:pos x="T0" y="T1"/>
                  </a:cxn>
                  <a:cxn ang="0">
                    <a:pos x="T2" y="T3"/>
                  </a:cxn>
                  <a:cxn ang="0">
                    <a:pos x="T4" y="T5"/>
                  </a:cxn>
                </a:cxnLst>
                <a:rect l="0" t="0" r="r" b="b"/>
                <a:pathLst>
                  <a:path w="5" h="6">
                    <a:moveTo>
                      <a:pt x="0" y="6"/>
                    </a:move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5" name="Freeform 271"/>
              <p:cNvSpPr>
                <a:spLocks/>
              </p:cNvSpPr>
              <p:nvPr/>
            </p:nvSpPr>
            <p:spPr bwMode="auto">
              <a:xfrm>
                <a:off x="2086" y="1891"/>
                <a:ext cx="6" cy="19"/>
              </a:xfrm>
              <a:custGeom>
                <a:avLst/>
                <a:gdLst>
                  <a:gd name="T0" fmla="*/ 8 w 11"/>
                  <a:gd name="T1" fmla="*/ 0 h 39"/>
                  <a:gd name="T2" fmla="*/ 11 w 11"/>
                  <a:gd name="T3" fmla="*/ 39 h 39"/>
                  <a:gd name="T4" fmla="*/ 4 w 11"/>
                  <a:gd name="T5" fmla="*/ 39 h 39"/>
                  <a:gd name="T6" fmla="*/ 0 w 11"/>
                  <a:gd name="T7" fmla="*/ 0 h 39"/>
                  <a:gd name="T8" fmla="*/ 8 w 11"/>
                  <a:gd name="T9" fmla="*/ 0 h 39"/>
                </a:gdLst>
                <a:ahLst/>
                <a:cxnLst>
                  <a:cxn ang="0">
                    <a:pos x="T0" y="T1"/>
                  </a:cxn>
                  <a:cxn ang="0">
                    <a:pos x="T2" y="T3"/>
                  </a:cxn>
                  <a:cxn ang="0">
                    <a:pos x="T4" y="T5"/>
                  </a:cxn>
                  <a:cxn ang="0">
                    <a:pos x="T6" y="T7"/>
                  </a:cxn>
                  <a:cxn ang="0">
                    <a:pos x="T8" y="T9"/>
                  </a:cxn>
                </a:cxnLst>
                <a:rect l="0" t="0" r="r" b="b"/>
                <a:pathLst>
                  <a:path w="11" h="39">
                    <a:moveTo>
                      <a:pt x="8" y="0"/>
                    </a:moveTo>
                    <a:lnTo>
                      <a:pt x="11" y="39"/>
                    </a:lnTo>
                    <a:lnTo>
                      <a:pt x="4" y="39"/>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6" name="Freeform 272"/>
              <p:cNvSpPr>
                <a:spLocks/>
              </p:cNvSpPr>
              <p:nvPr/>
            </p:nvSpPr>
            <p:spPr bwMode="auto">
              <a:xfrm>
                <a:off x="2086" y="1891"/>
                <a:ext cx="4" cy="1"/>
              </a:xfrm>
              <a:custGeom>
                <a:avLst/>
                <a:gdLst>
                  <a:gd name="T0" fmla="*/ 0 w 8"/>
                  <a:gd name="T1" fmla="*/ 8 w 8"/>
                  <a:gd name="T2" fmla="*/ 0 w 8"/>
                  <a:gd name="T3" fmla="*/ 8 w 8"/>
                  <a:gd name="T4" fmla="*/ 0 w 8"/>
                </a:gdLst>
                <a:ahLst/>
                <a:cxnLst>
                  <a:cxn ang="0">
                    <a:pos x="T0" y="0"/>
                  </a:cxn>
                  <a:cxn ang="0">
                    <a:pos x="T1" y="0"/>
                  </a:cxn>
                  <a:cxn ang="0">
                    <a:pos x="T2" y="0"/>
                  </a:cxn>
                  <a:cxn ang="0">
                    <a:pos x="T3" y="0"/>
                  </a:cxn>
                  <a:cxn ang="0">
                    <a:pos x="T4" y="0"/>
                  </a:cxn>
                </a:cxnLst>
                <a:rect l="0" t="0" r="r" b="b"/>
                <a:pathLst>
                  <a:path w="8">
                    <a:moveTo>
                      <a:pt x="0" y="0"/>
                    </a:moveTo>
                    <a:lnTo>
                      <a:pt x="8" y="0"/>
                    </a:lnTo>
                    <a:lnTo>
                      <a:pt x="0" y="0"/>
                    </a:lnTo>
                    <a:lnTo>
                      <a:pt x="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7" name="Freeform 273"/>
              <p:cNvSpPr>
                <a:spLocks/>
              </p:cNvSpPr>
              <p:nvPr/>
            </p:nvSpPr>
            <p:spPr bwMode="auto">
              <a:xfrm>
                <a:off x="2089" y="1909"/>
                <a:ext cx="22" cy="11"/>
              </a:xfrm>
              <a:custGeom>
                <a:avLst/>
                <a:gdLst>
                  <a:gd name="T0" fmla="*/ 6 w 45"/>
                  <a:gd name="T1" fmla="*/ 0 h 22"/>
                  <a:gd name="T2" fmla="*/ 11 w 45"/>
                  <a:gd name="T3" fmla="*/ 11 h 22"/>
                  <a:gd name="T4" fmla="*/ 17 w 45"/>
                  <a:gd name="T5" fmla="*/ 14 h 22"/>
                  <a:gd name="T6" fmla="*/ 30 w 45"/>
                  <a:gd name="T7" fmla="*/ 14 h 22"/>
                  <a:gd name="T8" fmla="*/ 43 w 45"/>
                  <a:gd name="T9" fmla="*/ 9 h 22"/>
                  <a:gd name="T10" fmla="*/ 45 w 45"/>
                  <a:gd name="T11" fmla="*/ 17 h 22"/>
                  <a:gd name="T12" fmla="*/ 30 w 45"/>
                  <a:gd name="T13" fmla="*/ 22 h 22"/>
                  <a:gd name="T14" fmla="*/ 16 w 45"/>
                  <a:gd name="T15" fmla="*/ 22 h 22"/>
                  <a:gd name="T16" fmla="*/ 5 w 45"/>
                  <a:gd name="T17" fmla="*/ 16 h 22"/>
                  <a:gd name="T18" fmla="*/ 0 w 45"/>
                  <a:gd name="T19" fmla="*/ 5 h 22"/>
                  <a:gd name="T20" fmla="*/ 6 w 45"/>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2">
                    <a:moveTo>
                      <a:pt x="6" y="0"/>
                    </a:moveTo>
                    <a:lnTo>
                      <a:pt x="11" y="11"/>
                    </a:lnTo>
                    <a:lnTo>
                      <a:pt x="17" y="14"/>
                    </a:lnTo>
                    <a:lnTo>
                      <a:pt x="30" y="14"/>
                    </a:lnTo>
                    <a:lnTo>
                      <a:pt x="43" y="9"/>
                    </a:lnTo>
                    <a:lnTo>
                      <a:pt x="45" y="17"/>
                    </a:lnTo>
                    <a:lnTo>
                      <a:pt x="30" y="22"/>
                    </a:lnTo>
                    <a:lnTo>
                      <a:pt x="16" y="22"/>
                    </a:lnTo>
                    <a:lnTo>
                      <a:pt x="5" y="16"/>
                    </a:lnTo>
                    <a:lnTo>
                      <a:pt x="0"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8" name="Freeform 274"/>
              <p:cNvSpPr>
                <a:spLocks/>
              </p:cNvSpPr>
              <p:nvPr/>
            </p:nvSpPr>
            <p:spPr bwMode="auto">
              <a:xfrm>
                <a:off x="2088" y="1909"/>
                <a:ext cx="4" cy="2"/>
              </a:xfrm>
              <a:custGeom>
                <a:avLst/>
                <a:gdLst>
                  <a:gd name="T0" fmla="*/ 0 w 7"/>
                  <a:gd name="T1" fmla="*/ 2 h 5"/>
                  <a:gd name="T2" fmla="*/ 1 w 7"/>
                  <a:gd name="T3" fmla="*/ 5 h 5"/>
                  <a:gd name="T4" fmla="*/ 7 w 7"/>
                  <a:gd name="T5" fmla="*/ 0 h 5"/>
                  <a:gd name="T6" fmla="*/ 7 w 7"/>
                  <a:gd name="T7" fmla="*/ 2 h 5"/>
                  <a:gd name="T8" fmla="*/ 0 w 7"/>
                  <a:gd name="T9" fmla="*/ 2 h 5"/>
                </a:gdLst>
                <a:ahLst/>
                <a:cxnLst>
                  <a:cxn ang="0">
                    <a:pos x="T0" y="T1"/>
                  </a:cxn>
                  <a:cxn ang="0">
                    <a:pos x="T2" y="T3"/>
                  </a:cxn>
                  <a:cxn ang="0">
                    <a:pos x="T4" y="T5"/>
                  </a:cxn>
                  <a:cxn ang="0">
                    <a:pos x="T6" y="T7"/>
                  </a:cxn>
                  <a:cxn ang="0">
                    <a:pos x="T8" y="T9"/>
                  </a:cxn>
                </a:cxnLst>
                <a:rect l="0" t="0" r="r" b="b"/>
                <a:pathLst>
                  <a:path w="7" h="5">
                    <a:moveTo>
                      <a:pt x="0" y="2"/>
                    </a:moveTo>
                    <a:lnTo>
                      <a:pt x="1" y="5"/>
                    </a:lnTo>
                    <a:lnTo>
                      <a:pt x="7" y="0"/>
                    </a:lnTo>
                    <a:lnTo>
                      <a:pt x="7"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299" name="Freeform 275"/>
              <p:cNvSpPr>
                <a:spLocks/>
              </p:cNvSpPr>
              <p:nvPr/>
            </p:nvSpPr>
            <p:spPr bwMode="auto">
              <a:xfrm>
                <a:off x="2031" y="1914"/>
                <a:ext cx="80" cy="126"/>
              </a:xfrm>
              <a:custGeom>
                <a:avLst/>
                <a:gdLst>
                  <a:gd name="T0" fmla="*/ 159 w 159"/>
                  <a:gd name="T1" fmla="*/ 7 h 254"/>
                  <a:gd name="T2" fmla="*/ 137 w 159"/>
                  <a:gd name="T3" fmla="*/ 22 h 254"/>
                  <a:gd name="T4" fmla="*/ 119 w 159"/>
                  <a:gd name="T5" fmla="*/ 48 h 254"/>
                  <a:gd name="T6" fmla="*/ 102 w 159"/>
                  <a:gd name="T7" fmla="*/ 78 h 254"/>
                  <a:gd name="T8" fmla="*/ 86 w 159"/>
                  <a:gd name="T9" fmla="*/ 115 h 254"/>
                  <a:gd name="T10" fmla="*/ 71 w 159"/>
                  <a:gd name="T11" fmla="*/ 153 h 254"/>
                  <a:gd name="T12" fmla="*/ 54 w 159"/>
                  <a:gd name="T13" fmla="*/ 193 h 254"/>
                  <a:gd name="T14" fmla="*/ 32 w 159"/>
                  <a:gd name="T15" fmla="*/ 226 h 254"/>
                  <a:gd name="T16" fmla="*/ 20 w 159"/>
                  <a:gd name="T17" fmla="*/ 241 h 254"/>
                  <a:gd name="T18" fmla="*/ 4 w 159"/>
                  <a:gd name="T19" fmla="*/ 254 h 254"/>
                  <a:gd name="T20" fmla="*/ 0 w 159"/>
                  <a:gd name="T21" fmla="*/ 247 h 254"/>
                  <a:gd name="T22" fmla="*/ 14 w 159"/>
                  <a:gd name="T23" fmla="*/ 237 h 254"/>
                  <a:gd name="T24" fmla="*/ 26 w 159"/>
                  <a:gd name="T25" fmla="*/ 221 h 254"/>
                  <a:gd name="T26" fmla="*/ 48 w 159"/>
                  <a:gd name="T27" fmla="*/ 189 h 254"/>
                  <a:gd name="T28" fmla="*/ 63 w 159"/>
                  <a:gd name="T29" fmla="*/ 152 h 254"/>
                  <a:gd name="T30" fmla="*/ 79 w 159"/>
                  <a:gd name="T31" fmla="*/ 113 h 254"/>
                  <a:gd name="T32" fmla="*/ 94 w 159"/>
                  <a:gd name="T33" fmla="*/ 76 h 254"/>
                  <a:gd name="T34" fmla="*/ 113 w 159"/>
                  <a:gd name="T35" fmla="*/ 44 h 254"/>
                  <a:gd name="T36" fmla="*/ 131 w 159"/>
                  <a:gd name="T37" fmla="*/ 17 h 254"/>
                  <a:gd name="T38" fmla="*/ 154 w 159"/>
                  <a:gd name="T39" fmla="*/ 0 h 254"/>
                  <a:gd name="T40" fmla="*/ 159 w 159"/>
                  <a:gd name="T41"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254">
                    <a:moveTo>
                      <a:pt x="159" y="7"/>
                    </a:moveTo>
                    <a:lnTo>
                      <a:pt x="137" y="22"/>
                    </a:lnTo>
                    <a:lnTo>
                      <a:pt x="119" y="48"/>
                    </a:lnTo>
                    <a:lnTo>
                      <a:pt x="102" y="78"/>
                    </a:lnTo>
                    <a:lnTo>
                      <a:pt x="86" y="115"/>
                    </a:lnTo>
                    <a:lnTo>
                      <a:pt x="71" y="153"/>
                    </a:lnTo>
                    <a:lnTo>
                      <a:pt x="54" y="193"/>
                    </a:lnTo>
                    <a:lnTo>
                      <a:pt x="32" y="226"/>
                    </a:lnTo>
                    <a:lnTo>
                      <a:pt x="20" y="241"/>
                    </a:lnTo>
                    <a:lnTo>
                      <a:pt x="4" y="254"/>
                    </a:lnTo>
                    <a:lnTo>
                      <a:pt x="0" y="247"/>
                    </a:lnTo>
                    <a:lnTo>
                      <a:pt x="14" y="237"/>
                    </a:lnTo>
                    <a:lnTo>
                      <a:pt x="26" y="221"/>
                    </a:lnTo>
                    <a:lnTo>
                      <a:pt x="48" y="189"/>
                    </a:lnTo>
                    <a:lnTo>
                      <a:pt x="63" y="152"/>
                    </a:lnTo>
                    <a:lnTo>
                      <a:pt x="79" y="113"/>
                    </a:lnTo>
                    <a:lnTo>
                      <a:pt x="94" y="76"/>
                    </a:lnTo>
                    <a:lnTo>
                      <a:pt x="113" y="44"/>
                    </a:lnTo>
                    <a:lnTo>
                      <a:pt x="131" y="17"/>
                    </a:lnTo>
                    <a:lnTo>
                      <a:pt x="154" y="0"/>
                    </a:lnTo>
                    <a:lnTo>
                      <a:pt x="15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0" name="Freeform 276"/>
              <p:cNvSpPr>
                <a:spLocks/>
              </p:cNvSpPr>
              <p:nvPr/>
            </p:nvSpPr>
            <p:spPr bwMode="auto">
              <a:xfrm>
                <a:off x="2109" y="1914"/>
                <a:ext cx="2" cy="4"/>
              </a:xfrm>
              <a:custGeom>
                <a:avLst/>
                <a:gdLst>
                  <a:gd name="T0" fmla="*/ 3 w 5"/>
                  <a:gd name="T1" fmla="*/ 0 h 8"/>
                  <a:gd name="T2" fmla="*/ 5 w 5"/>
                  <a:gd name="T3" fmla="*/ 7 h 8"/>
                  <a:gd name="T4" fmla="*/ 0 w 5"/>
                  <a:gd name="T5" fmla="*/ 0 h 8"/>
                  <a:gd name="T6" fmla="*/ 5 w 5"/>
                  <a:gd name="T7" fmla="*/ 8 h 8"/>
                  <a:gd name="T8" fmla="*/ 3 w 5"/>
                  <a:gd name="T9" fmla="*/ 0 h 8"/>
                </a:gdLst>
                <a:ahLst/>
                <a:cxnLst>
                  <a:cxn ang="0">
                    <a:pos x="T0" y="T1"/>
                  </a:cxn>
                  <a:cxn ang="0">
                    <a:pos x="T2" y="T3"/>
                  </a:cxn>
                  <a:cxn ang="0">
                    <a:pos x="T4" y="T5"/>
                  </a:cxn>
                  <a:cxn ang="0">
                    <a:pos x="T6" y="T7"/>
                  </a:cxn>
                  <a:cxn ang="0">
                    <a:pos x="T8" y="T9"/>
                  </a:cxn>
                </a:cxnLst>
                <a:rect l="0" t="0" r="r" b="b"/>
                <a:pathLst>
                  <a:path w="5" h="8">
                    <a:moveTo>
                      <a:pt x="3" y="0"/>
                    </a:moveTo>
                    <a:lnTo>
                      <a:pt x="5" y="7"/>
                    </a:lnTo>
                    <a:lnTo>
                      <a:pt x="0" y="0"/>
                    </a:lnTo>
                    <a:lnTo>
                      <a:pt x="5"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1" name="Freeform 277"/>
              <p:cNvSpPr>
                <a:spLocks/>
              </p:cNvSpPr>
              <p:nvPr/>
            </p:nvSpPr>
            <p:spPr bwMode="auto">
              <a:xfrm>
                <a:off x="2008" y="2033"/>
                <a:ext cx="26" cy="10"/>
              </a:xfrm>
              <a:custGeom>
                <a:avLst/>
                <a:gdLst>
                  <a:gd name="T0" fmla="*/ 51 w 51"/>
                  <a:gd name="T1" fmla="*/ 16 h 22"/>
                  <a:gd name="T2" fmla="*/ 42 w 51"/>
                  <a:gd name="T3" fmla="*/ 20 h 22"/>
                  <a:gd name="T4" fmla="*/ 28 w 51"/>
                  <a:gd name="T5" fmla="*/ 22 h 22"/>
                  <a:gd name="T6" fmla="*/ 11 w 51"/>
                  <a:gd name="T7" fmla="*/ 17 h 22"/>
                  <a:gd name="T8" fmla="*/ 5 w 51"/>
                  <a:gd name="T9" fmla="*/ 13 h 22"/>
                  <a:gd name="T10" fmla="*/ 0 w 51"/>
                  <a:gd name="T11" fmla="*/ 5 h 22"/>
                  <a:gd name="T12" fmla="*/ 6 w 51"/>
                  <a:gd name="T13" fmla="*/ 0 h 22"/>
                  <a:gd name="T14" fmla="*/ 11 w 51"/>
                  <a:gd name="T15" fmla="*/ 8 h 22"/>
                  <a:gd name="T16" fmla="*/ 16 w 51"/>
                  <a:gd name="T17" fmla="*/ 11 h 22"/>
                  <a:gd name="T18" fmla="*/ 28 w 51"/>
                  <a:gd name="T19" fmla="*/ 16 h 22"/>
                  <a:gd name="T20" fmla="*/ 39 w 51"/>
                  <a:gd name="T21" fmla="*/ 14 h 22"/>
                  <a:gd name="T22" fmla="*/ 47 w 51"/>
                  <a:gd name="T23" fmla="*/ 9 h 22"/>
                  <a:gd name="T24" fmla="*/ 51 w 51"/>
                  <a:gd name="T2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2">
                    <a:moveTo>
                      <a:pt x="51" y="16"/>
                    </a:moveTo>
                    <a:lnTo>
                      <a:pt x="42" y="20"/>
                    </a:lnTo>
                    <a:lnTo>
                      <a:pt x="28" y="22"/>
                    </a:lnTo>
                    <a:lnTo>
                      <a:pt x="11" y="17"/>
                    </a:lnTo>
                    <a:lnTo>
                      <a:pt x="5" y="13"/>
                    </a:lnTo>
                    <a:lnTo>
                      <a:pt x="0" y="5"/>
                    </a:lnTo>
                    <a:lnTo>
                      <a:pt x="6" y="0"/>
                    </a:lnTo>
                    <a:lnTo>
                      <a:pt x="11" y="8"/>
                    </a:lnTo>
                    <a:lnTo>
                      <a:pt x="16" y="11"/>
                    </a:lnTo>
                    <a:lnTo>
                      <a:pt x="28" y="16"/>
                    </a:lnTo>
                    <a:lnTo>
                      <a:pt x="39" y="14"/>
                    </a:lnTo>
                    <a:lnTo>
                      <a:pt x="47" y="9"/>
                    </a:lnTo>
                    <a:lnTo>
                      <a:pt x="5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2" name="Freeform 278"/>
              <p:cNvSpPr>
                <a:spLocks/>
              </p:cNvSpPr>
              <p:nvPr/>
            </p:nvSpPr>
            <p:spPr bwMode="auto">
              <a:xfrm>
                <a:off x="2031" y="2037"/>
                <a:ext cx="3" cy="3"/>
              </a:xfrm>
              <a:custGeom>
                <a:avLst/>
                <a:gdLst>
                  <a:gd name="T0" fmla="*/ 4 w 4"/>
                  <a:gd name="T1" fmla="*/ 7 h 7"/>
                  <a:gd name="T2" fmla="*/ 0 w 4"/>
                  <a:gd name="T3" fmla="*/ 0 h 7"/>
                  <a:gd name="T4" fmla="*/ 4 w 4"/>
                  <a:gd name="T5" fmla="*/ 7 h 7"/>
                </a:gdLst>
                <a:ahLst/>
                <a:cxnLst>
                  <a:cxn ang="0">
                    <a:pos x="T0" y="T1"/>
                  </a:cxn>
                  <a:cxn ang="0">
                    <a:pos x="T2" y="T3"/>
                  </a:cxn>
                  <a:cxn ang="0">
                    <a:pos x="T4" y="T5"/>
                  </a:cxn>
                </a:cxnLst>
                <a:rect l="0" t="0" r="r" b="b"/>
                <a:pathLst>
                  <a:path w="4" h="7">
                    <a:moveTo>
                      <a:pt x="4" y="7"/>
                    </a:moveTo>
                    <a:lnTo>
                      <a:pt x="0"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3" name="Freeform 279"/>
              <p:cNvSpPr>
                <a:spLocks/>
              </p:cNvSpPr>
              <p:nvPr/>
            </p:nvSpPr>
            <p:spPr bwMode="auto">
              <a:xfrm>
                <a:off x="2005" y="1954"/>
                <a:ext cx="6" cy="80"/>
              </a:xfrm>
              <a:custGeom>
                <a:avLst/>
                <a:gdLst>
                  <a:gd name="T0" fmla="*/ 6 w 12"/>
                  <a:gd name="T1" fmla="*/ 160 h 160"/>
                  <a:gd name="T2" fmla="*/ 2 w 12"/>
                  <a:gd name="T3" fmla="*/ 140 h 160"/>
                  <a:gd name="T4" fmla="*/ 0 w 12"/>
                  <a:gd name="T5" fmla="*/ 122 h 160"/>
                  <a:gd name="T6" fmla="*/ 3 w 12"/>
                  <a:gd name="T7" fmla="*/ 83 h 160"/>
                  <a:gd name="T8" fmla="*/ 6 w 12"/>
                  <a:gd name="T9" fmla="*/ 41 h 160"/>
                  <a:gd name="T10" fmla="*/ 5 w 12"/>
                  <a:gd name="T11" fmla="*/ 21 h 160"/>
                  <a:gd name="T12" fmla="*/ 0 w 12"/>
                  <a:gd name="T13" fmla="*/ 3 h 160"/>
                  <a:gd name="T14" fmla="*/ 6 w 12"/>
                  <a:gd name="T15" fmla="*/ 0 h 160"/>
                  <a:gd name="T16" fmla="*/ 11 w 12"/>
                  <a:gd name="T17" fmla="*/ 21 h 160"/>
                  <a:gd name="T18" fmla="*/ 12 w 12"/>
                  <a:gd name="T19" fmla="*/ 41 h 160"/>
                  <a:gd name="T20" fmla="*/ 9 w 12"/>
                  <a:gd name="T21" fmla="*/ 83 h 160"/>
                  <a:gd name="T22" fmla="*/ 6 w 12"/>
                  <a:gd name="T23" fmla="*/ 122 h 160"/>
                  <a:gd name="T24" fmla="*/ 8 w 12"/>
                  <a:gd name="T25" fmla="*/ 140 h 160"/>
                  <a:gd name="T26" fmla="*/ 12 w 12"/>
                  <a:gd name="T27" fmla="*/ 157 h 160"/>
                  <a:gd name="T28" fmla="*/ 6 w 12"/>
                  <a:gd name="T2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0">
                    <a:moveTo>
                      <a:pt x="6" y="160"/>
                    </a:moveTo>
                    <a:lnTo>
                      <a:pt x="2" y="140"/>
                    </a:lnTo>
                    <a:lnTo>
                      <a:pt x="0" y="122"/>
                    </a:lnTo>
                    <a:lnTo>
                      <a:pt x="3" y="83"/>
                    </a:lnTo>
                    <a:lnTo>
                      <a:pt x="6" y="41"/>
                    </a:lnTo>
                    <a:lnTo>
                      <a:pt x="5" y="21"/>
                    </a:lnTo>
                    <a:lnTo>
                      <a:pt x="0" y="3"/>
                    </a:lnTo>
                    <a:lnTo>
                      <a:pt x="6" y="0"/>
                    </a:lnTo>
                    <a:lnTo>
                      <a:pt x="11" y="21"/>
                    </a:lnTo>
                    <a:lnTo>
                      <a:pt x="12" y="41"/>
                    </a:lnTo>
                    <a:lnTo>
                      <a:pt x="9" y="83"/>
                    </a:lnTo>
                    <a:lnTo>
                      <a:pt x="6" y="122"/>
                    </a:lnTo>
                    <a:lnTo>
                      <a:pt x="8" y="140"/>
                    </a:lnTo>
                    <a:lnTo>
                      <a:pt x="12" y="157"/>
                    </a:lnTo>
                    <a:lnTo>
                      <a:pt x="6"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4" name="Freeform 280"/>
              <p:cNvSpPr>
                <a:spLocks/>
              </p:cNvSpPr>
              <p:nvPr/>
            </p:nvSpPr>
            <p:spPr bwMode="auto">
              <a:xfrm>
                <a:off x="2008" y="2033"/>
                <a:ext cx="3" cy="2"/>
              </a:xfrm>
              <a:custGeom>
                <a:avLst/>
                <a:gdLst>
                  <a:gd name="T0" fmla="*/ 0 w 6"/>
                  <a:gd name="T1" fmla="*/ 5 h 5"/>
                  <a:gd name="T2" fmla="*/ 0 w 6"/>
                  <a:gd name="T3" fmla="*/ 3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0" y="3"/>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5" name="Freeform 281"/>
              <p:cNvSpPr>
                <a:spLocks/>
              </p:cNvSpPr>
              <p:nvPr/>
            </p:nvSpPr>
            <p:spPr bwMode="auto">
              <a:xfrm>
                <a:off x="1983" y="1822"/>
                <a:ext cx="25" cy="133"/>
              </a:xfrm>
              <a:custGeom>
                <a:avLst/>
                <a:gdLst>
                  <a:gd name="T0" fmla="*/ 45 w 51"/>
                  <a:gd name="T1" fmla="*/ 267 h 267"/>
                  <a:gd name="T2" fmla="*/ 26 w 51"/>
                  <a:gd name="T3" fmla="*/ 202 h 267"/>
                  <a:gd name="T4" fmla="*/ 19 w 51"/>
                  <a:gd name="T5" fmla="*/ 168 h 267"/>
                  <a:gd name="T6" fmla="*/ 12 w 51"/>
                  <a:gd name="T7" fmla="*/ 134 h 267"/>
                  <a:gd name="T8" fmla="*/ 3 w 51"/>
                  <a:gd name="T9" fmla="*/ 68 h 267"/>
                  <a:gd name="T10" fmla="*/ 0 w 51"/>
                  <a:gd name="T11" fmla="*/ 0 h 267"/>
                  <a:gd name="T12" fmla="*/ 6 w 51"/>
                  <a:gd name="T13" fmla="*/ 0 h 267"/>
                  <a:gd name="T14" fmla="*/ 9 w 51"/>
                  <a:gd name="T15" fmla="*/ 68 h 267"/>
                  <a:gd name="T16" fmla="*/ 19 w 51"/>
                  <a:gd name="T17" fmla="*/ 134 h 267"/>
                  <a:gd name="T18" fmla="*/ 25 w 51"/>
                  <a:gd name="T19" fmla="*/ 165 h 267"/>
                  <a:gd name="T20" fmla="*/ 33 w 51"/>
                  <a:gd name="T21" fmla="*/ 199 h 267"/>
                  <a:gd name="T22" fmla="*/ 51 w 51"/>
                  <a:gd name="T23" fmla="*/ 264 h 267"/>
                  <a:gd name="T24" fmla="*/ 45 w 51"/>
                  <a:gd name="T25"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67">
                    <a:moveTo>
                      <a:pt x="45" y="267"/>
                    </a:moveTo>
                    <a:lnTo>
                      <a:pt x="26" y="202"/>
                    </a:lnTo>
                    <a:lnTo>
                      <a:pt x="19" y="168"/>
                    </a:lnTo>
                    <a:lnTo>
                      <a:pt x="12" y="134"/>
                    </a:lnTo>
                    <a:lnTo>
                      <a:pt x="3" y="68"/>
                    </a:lnTo>
                    <a:lnTo>
                      <a:pt x="0" y="0"/>
                    </a:lnTo>
                    <a:lnTo>
                      <a:pt x="6" y="0"/>
                    </a:lnTo>
                    <a:lnTo>
                      <a:pt x="9" y="68"/>
                    </a:lnTo>
                    <a:lnTo>
                      <a:pt x="19" y="134"/>
                    </a:lnTo>
                    <a:lnTo>
                      <a:pt x="25" y="165"/>
                    </a:lnTo>
                    <a:lnTo>
                      <a:pt x="33" y="199"/>
                    </a:lnTo>
                    <a:lnTo>
                      <a:pt x="51" y="264"/>
                    </a:lnTo>
                    <a:lnTo>
                      <a:pt x="45"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6" name="Freeform 282"/>
              <p:cNvSpPr>
                <a:spLocks/>
              </p:cNvSpPr>
              <p:nvPr/>
            </p:nvSpPr>
            <p:spPr bwMode="auto">
              <a:xfrm>
                <a:off x="2005" y="1954"/>
                <a:ext cx="3" cy="1"/>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7" name="Freeform 283"/>
              <p:cNvSpPr>
                <a:spLocks/>
              </p:cNvSpPr>
              <p:nvPr/>
            </p:nvSpPr>
            <p:spPr bwMode="auto">
              <a:xfrm>
                <a:off x="1982" y="1802"/>
                <a:ext cx="4" cy="20"/>
              </a:xfrm>
              <a:custGeom>
                <a:avLst/>
                <a:gdLst>
                  <a:gd name="T0" fmla="*/ 1 w 7"/>
                  <a:gd name="T1" fmla="*/ 40 h 40"/>
                  <a:gd name="T2" fmla="*/ 0 w 7"/>
                  <a:gd name="T3" fmla="*/ 0 h 40"/>
                  <a:gd name="T4" fmla="*/ 6 w 7"/>
                  <a:gd name="T5" fmla="*/ 0 h 40"/>
                  <a:gd name="T6" fmla="*/ 7 w 7"/>
                  <a:gd name="T7" fmla="*/ 40 h 40"/>
                  <a:gd name="T8" fmla="*/ 1 w 7"/>
                  <a:gd name="T9" fmla="*/ 40 h 40"/>
                </a:gdLst>
                <a:ahLst/>
                <a:cxnLst>
                  <a:cxn ang="0">
                    <a:pos x="T0" y="T1"/>
                  </a:cxn>
                  <a:cxn ang="0">
                    <a:pos x="T2" y="T3"/>
                  </a:cxn>
                  <a:cxn ang="0">
                    <a:pos x="T4" y="T5"/>
                  </a:cxn>
                  <a:cxn ang="0">
                    <a:pos x="T6" y="T7"/>
                  </a:cxn>
                  <a:cxn ang="0">
                    <a:pos x="T8" y="T9"/>
                  </a:cxn>
                </a:cxnLst>
                <a:rect l="0" t="0" r="r" b="b"/>
                <a:pathLst>
                  <a:path w="7" h="40">
                    <a:moveTo>
                      <a:pt x="1" y="40"/>
                    </a:moveTo>
                    <a:lnTo>
                      <a:pt x="0" y="0"/>
                    </a:lnTo>
                    <a:lnTo>
                      <a:pt x="6" y="0"/>
                    </a:lnTo>
                    <a:lnTo>
                      <a:pt x="7" y="40"/>
                    </a:lnTo>
                    <a:lnTo>
                      <a:pt x="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8" name="Freeform 284"/>
              <p:cNvSpPr>
                <a:spLocks/>
              </p:cNvSpPr>
              <p:nvPr/>
            </p:nvSpPr>
            <p:spPr bwMode="auto">
              <a:xfrm>
                <a:off x="1983" y="182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09" name="Freeform 285"/>
              <p:cNvSpPr>
                <a:spLocks/>
              </p:cNvSpPr>
              <p:nvPr/>
            </p:nvSpPr>
            <p:spPr bwMode="auto">
              <a:xfrm>
                <a:off x="1982" y="1693"/>
                <a:ext cx="29" cy="109"/>
              </a:xfrm>
              <a:custGeom>
                <a:avLst/>
                <a:gdLst>
                  <a:gd name="T0" fmla="*/ 0 w 58"/>
                  <a:gd name="T1" fmla="*/ 218 h 218"/>
                  <a:gd name="T2" fmla="*/ 0 w 58"/>
                  <a:gd name="T3" fmla="*/ 164 h 218"/>
                  <a:gd name="T4" fmla="*/ 1 w 58"/>
                  <a:gd name="T5" fmla="*/ 133 h 218"/>
                  <a:gd name="T6" fmla="*/ 7 w 58"/>
                  <a:gd name="T7" fmla="*/ 103 h 218"/>
                  <a:gd name="T8" fmla="*/ 13 w 58"/>
                  <a:gd name="T9" fmla="*/ 74 h 218"/>
                  <a:gd name="T10" fmla="*/ 24 w 58"/>
                  <a:gd name="T11" fmla="*/ 48 h 218"/>
                  <a:gd name="T12" fmla="*/ 37 w 58"/>
                  <a:gd name="T13" fmla="*/ 22 h 218"/>
                  <a:gd name="T14" fmla="*/ 52 w 58"/>
                  <a:gd name="T15" fmla="*/ 0 h 218"/>
                  <a:gd name="T16" fmla="*/ 58 w 58"/>
                  <a:gd name="T17" fmla="*/ 5 h 218"/>
                  <a:gd name="T18" fmla="*/ 43 w 58"/>
                  <a:gd name="T19" fmla="*/ 26 h 218"/>
                  <a:gd name="T20" fmla="*/ 31 w 58"/>
                  <a:gd name="T21" fmla="*/ 53 h 218"/>
                  <a:gd name="T22" fmla="*/ 20 w 58"/>
                  <a:gd name="T23" fmla="*/ 77 h 218"/>
                  <a:gd name="T24" fmla="*/ 13 w 58"/>
                  <a:gd name="T25" fmla="*/ 107 h 218"/>
                  <a:gd name="T26" fmla="*/ 7 w 58"/>
                  <a:gd name="T27" fmla="*/ 136 h 218"/>
                  <a:gd name="T28" fmla="*/ 6 w 58"/>
                  <a:gd name="T29" fmla="*/ 164 h 218"/>
                  <a:gd name="T30" fmla="*/ 6 w 58"/>
                  <a:gd name="T31" fmla="*/ 218 h 218"/>
                  <a:gd name="T32" fmla="*/ 0 w 58"/>
                  <a:gd name="T3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218">
                    <a:moveTo>
                      <a:pt x="0" y="218"/>
                    </a:moveTo>
                    <a:lnTo>
                      <a:pt x="0" y="164"/>
                    </a:lnTo>
                    <a:lnTo>
                      <a:pt x="1" y="133"/>
                    </a:lnTo>
                    <a:lnTo>
                      <a:pt x="7" y="103"/>
                    </a:lnTo>
                    <a:lnTo>
                      <a:pt x="13" y="74"/>
                    </a:lnTo>
                    <a:lnTo>
                      <a:pt x="24" y="48"/>
                    </a:lnTo>
                    <a:lnTo>
                      <a:pt x="37" y="22"/>
                    </a:lnTo>
                    <a:lnTo>
                      <a:pt x="52" y="0"/>
                    </a:lnTo>
                    <a:lnTo>
                      <a:pt x="58" y="5"/>
                    </a:lnTo>
                    <a:lnTo>
                      <a:pt x="43" y="26"/>
                    </a:lnTo>
                    <a:lnTo>
                      <a:pt x="31" y="53"/>
                    </a:lnTo>
                    <a:lnTo>
                      <a:pt x="20" y="77"/>
                    </a:lnTo>
                    <a:lnTo>
                      <a:pt x="13" y="107"/>
                    </a:lnTo>
                    <a:lnTo>
                      <a:pt x="7" y="136"/>
                    </a:lnTo>
                    <a:lnTo>
                      <a:pt x="6" y="164"/>
                    </a:lnTo>
                    <a:lnTo>
                      <a:pt x="6" y="218"/>
                    </a:lnTo>
                    <a:lnTo>
                      <a:pt x="0"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10" name="Freeform 286"/>
              <p:cNvSpPr>
                <a:spLocks/>
              </p:cNvSpPr>
              <p:nvPr/>
            </p:nvSpPr>
            <p:spPr bwMode="auto">
              <a:xfrm>
                <a:off x="1982" y="180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11" name="Freeform 287"/>
              <p:cNvSpPr>
                <a:spLocks/>
              </p:cNvSpPr>
              <p:nvPr/>
            </p:nvSpPr>
            <p:spPr bwMode="auto">
              <a:xfrm>
                <a:off x="2008" y="1674"/>
                <a:ext cx="18" cy="21"/>
              </a:xfrm>
              <a:custGeom>
                <a:avLst/>
                <a:gdLst>
                  <a:gd name="T0" fmla="*/ 0 w 36"/>
                  <a:gd name="T1" fmla="*/ 39 h 44"/>
                  <a:gd name="T2" fmla="*/ 6 w 36"/>
                  <a:gd name="T3" fmla="*/ 44 h 44"/>
                  <a:gd name="T4" fmla="*/ 36 w 36"/>
                  <a:gd name="T5" fmla="*/ 5 h 44"/>
                  <a:gd name="T6" fmla="*/ 30 w 36"/>
                  <a:gd name="T7" fmla="*/ 0 h 44"/>
                  <a:gd name="T8" fmla="*/ 0 w 36"/>
                  <a:gd name="T9" fmla="*/ 39 h 44"/>
                </a:gdLst>
                <a:ahLst/>
                <a:cxnLst>
                  <a:cxn ang="0">
                    <a:pos x="T0" y="T1"/>
                  </a:cxn>
                  <a:cxn ang="0">
                    <a:pos x="T2" y="T3"/>
                  </a:cxn>
                  <a:cxn ang="0">
                    <a:pos x="T4" y="T5"/>
                  </a:cxn>
                  <a:cxn ang="0">
                    <a:pos x="T6" y="T7"/>
                  </a:cxn>
                  <a:cxn ang="0">
                    <a:pos x="T8" y="T9"/>
                  </a:cxn>
                </a:cxnLst>
                <a:rect l="0" t="0" r="r" b="b"/>
                <a:pathLst>
                  <a:path w="36" h="44">
                    <a:moveTo>
                      <a:pt x="0" y="39"/>
                    </a:moveTo>
                    <a:lnTo>
                      <a:pt x="6" y="44"/>
                    </a:lnTo>
                    <a:lnTo>
                      <a:pt x="36" y="5"/>
                    </a:lnTo>
                    <a:lnTo>
                      <a:pt x="30" y="0"/>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12" name="Freeform 288"/>
              <p:cNvSpPr>
                <a:spLocks/>
              </p:cNvSpPr>
              <p:nvPr/>
            </p:nvSpPr>
            <p:spPr bwMode="auto">
              <a:xfrm>
                <a:off x="2008" y="1693"/>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13" name="Rectangle 289"/>
              <p:cNvSpPr>
                <a:spLocks noChangeArrowheads="1"/>
              </p:cNvSpPr>
              <p:nvPr/>
            </p:nvSpPr>
            <p:spPr bwMode="auto">
              <a:xfrm>
                <a:off x="2023" y="1674"/>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314" name="Freeform 290"/>
              <p:cNvSpPr>
                <a:spLocks/>
              </p:cNvSpPr>
              <p:nvPr/>
            </p:nvSpPr>
            <p:spPr bwMode="auto">
              <a:xfrm>
                <a:off x="2023" y="1674"/>
                <a:ext cx="4" cy="2"/>
              </a:xfrm>
              <a:custGeom>
                <a:avLst/>
                <a:gdLst>
                  <a:gd name="T0" fmla="*/ 6 w 7"/>
                  <a:gd name="T1" fmla="*/ 5 h 5"/>
                  <a:gd name="T2" fmla="*/ 7 w 7"/>
                  <a:gd name="T3" fmla="*/ 2 h 5"/>
                  <a:gd name="T4" fmla="*/ 0 w 7"/>
                  <a:gd name="T5" fmla="*/ 2 h 5"/>
                  <a:gd name="T6" fmla="*/ 0 w 7"/>
                  <a:gd name="T7" fmla="*/ 0 h 5"/>
                  <a:gd name="T8" fmla="*/ 6 w 7"/>
                  <a:gd name="T9" fmla="*/ 5 h 5"/>
                </a:gdLst>
                <a:ahLst/>
                <a:cxnLst>
                  <a:cxn ang="0">
                    <a:pos x="T0" y="T1"/>
                  </a:cxn>
                  <a:cxn ang="0">
                    <a:pos x="T2" y="T3"/>
                  </a:cxn>
                  <a:cxn ang="0">
                    <a:pos x="T4" y="T5"/>
                  </a:cxn>
                  <a:cxn ang="0">
                    <a:pos x="T6" y="T7"/>
                  </a:cxn>
                  <a:cxn ang="0">
                    <a:pos x="T8" y="T9"/>
                  </a:cxn>
                </a:cxnLst>
                <a:rect l="0" t="0" r="r" b="b"/>
                <a:pathLst>
                  <a:path w="7" h="5">
                    <a:moveTo>
                      <a:pt x="6" y="5"/>
                    </a:moveTo>
                    <a:lnTo>
                      <a:pt x="7" y="2"/>
                    </a:lnTo>
                    <a:lnTo>
                      <a:pt x="0" y="2"/>
                    </a:ln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15" name="Freeform 291"/>
              <p:cNvSpPr>
                <a:spLocks/>
              </p:cNvSpPr>
              <p:nvPr/>
            </p:nvSpPr>
            <p:spPr bwMode="auto">
              <a:xfrm>
                <a:off x="2663" y="1533"/>
                <a:ext cx="198" cy="240"/>
              </a:xfrm>
              <a:custGeom>
                <a:avLst/>
                <a:gdLst>
                  <a:gd name="T0" fmla="*/ 49 w 396"/>
                  <a:gd name="T1" fmla="*/ 1 h 480"/>
                  <a:gd name="T2" fmla="*/ 108 w 396"/>
                  <a:gd name="T3" fmla="*/ 4 h 480"/>
                  <a:gd name="T4" fmla="*/ 136 w 396"/>
                  <a:gd name="T5" fmla="*/ 13 h 480"/>
                  <a:gd name="T6" fmla="*/ 170 w 396"/>
                  <a:gd name="T7" fmla="*/ 30 h 480"/>
                  <a:gd name="T8" fmla="*/ 210 w 396"/>
                  <a:gd name="T9" fmla="*/ 61 h 480"/>
                  <a:gd name="T10" fmla="*/ 236 w 396"/>
                  <a:gd name="T11" fmla="*/ 92 h 480"/>
                  <a:gd name="T12" fmla="*/ 270 w 396"/>
                  <a:gd name="T13" fmla="*/ 145 h 480"/>
                  <a:gd name="T14" fmla="*/ 295 w 396"/>
                  <a:gd name="T15" fmla="*/ 183 h 480"/>
                  <a:gd name="T16" fmla="*/ 340 w 396"/>
                  <a:gd name="T17" fmla="*/ 237 h 480"/>
                  <a:gd name="T18" fmla="*/ 360 w 396"/>
                  <a:gd name="T19" fmla="*/ 267 h 480"/>
                  <a:gd name="T20" fmla="*/ 371 w 396"/>
                  <a:gd name="T21" fmla="*/ 301 h 480"/>
                  <a:gd name="T22" fmla="*/ 387 w 396"/>
                  <a:gd name="T23" fmla="*/ 362 h 480"/>
                  <a:gd name="T24" fmla="*/ 396 w 396"/>
                  <a:gd name="T25" fmla="*/ 412 h 480"/>
                  <a:gd name="T26" fmla="*/ 391 w 396"/>
                  <a:gd name="T27" fmla="*/ 443 h 480"/>
                  <a:gd name="T28" fmla="*/ 377 w 396"/>
                  <a:gd name="T29" fmla="*/ 467 h 480"/>
                  <a:gd name="T30" fmla="*/ 356 w 396"/>
                  <a:gd name="T31" fmla="*/ 480 h 480"/>
                  <a:gd name="T32" fmla="*/ 342 w 396"/>
                  <a:gd name="T33" fmla="*/ 473 h 480"/>
                  <a:gd name="T34" fmla="*/ 317 w 396"/>
                  <a:gd name="T35" fmla="*/ 455 h 480"/>
                  <a:gd name="T36" fmla="*/ 312 w 396"/>
                  <a:gd name="T37" fmla="*/ 443 h 480"/>
                  <a:gd name="T38" fmla="*/ 311 w 396"/>
                  <a:gd name="T39" fmla="*/ 438 h 480"/>
                  <a:gd name="T40" fmla="*/ 306 w 396"/>
                  <a:gd name="T41" fmla="*/ 444 h 480"/>
                  <a:gd name="T42" fmla="*/ 297 w 396"/>
                  <a:gd name="T43" fmla="*/ 444 h 480"/>
                  <a:gd name="T44" fmla="*/ 272 w 396"/>
                  <a:gd name="T45" fmla="*/ 429 h 480"/>
                  <a:gd name="T46" fmla="*/ 226 w 396"/>
                  <a:gd name="T47" fmla="*/ 392 h 480"/>
                  <a:gd name="T48" fmla="*/ 212 w 396"/>
                  <a:gd name="T49" fmla="*/ 381 h 480"/>
                  <a:gd name="T50" fmla="*/ 216 w 396"/>
                  <a:gd name="T51" fmla="*/ 344 h 480"/>
                  <a:gd name="T52" fmla="*/ 213 w 396"/>
                  <a:gd name="T53" fmla="*/ 308 h 480"/>
                  <a:gd name="T54" fmla="*/ 205 w 396"/>
                  <a:gd name="T55" fmla="*/ 287 h 480"/>
                  <a:gd name="T56" fmla="*/ 212 w 396"/>
                  <a:gd name="T57" fmla="*/ 302 h 480"/>
                  <a:gd name="T58" fmla="*/ 215 w 396"/>
                  <a:gd name="T59" fmla="*/ 338 h 480"/>
                  <a:gd name="T60" fmla="*/ 210 w 396"/>
                  <a:gd name="T61" fmla="*/ 379 h 480"/>
                  <a:gd name="T62" fmla="*/ 198 w 396"/>
                  <a:gd name="T63" fmla="*/ 388 h 480"/>
                  <a:gd name="T64" fmla="*/ 178 w 396"/>
                  <a:gd name="T65" fmla="*/ 388 h 480"/>
                  <a:gd name="T66" fmla="*/ 167 w 396"/>
                  <a:gd name="T67" fmla="*/ 387 h 480"/>
                  <a:gd name="T68" fmla="*/ 151 w 396"/>
                  <a:gd name="T69" fmla="*/ 379 h 480"/>
                  <a:gd name="T70" fmla="*/ 113 w 396"/>
                  <a:gd name="T71" fmla="*/ 356 h 480"/>
                  <a:gd name="T72" fmla="*/ 57 w 396"/>
                  <a:gd name="T73" fmla="*/ 310 h 480"/>
                  <a:gd name="T74" fmla="*/ 23 w 396"/>
                  <a:gd name="T75" fmla="*/ 287 h 480"/>
                  <a:gd name="T76" fmla="*/ 4 w 396"/>
                  <a:gd name="T77" fmla="*/ 276 h 480"/>
                  <a:gd name="T78" fmla="*/ 1 w 396"/>
                  <a:gd name="T79" fmla="*/ 270 h 480"/>
                  <a:gd name="T80" fmla="*/ 4 w 396"/>
                  <a:gd name="T81" fmla="*/ 179 h 480"/>
                  <a:gd name="T82" fmla="*/ 7 w 396"/>
                  <a:gd name="T83" fmla="*/ 84 h 480"/>
                  <a:gd name="T84" fmla="*/ 4 w 396"/>
                  <a:gd name="T85" fmla="*/ 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480">
                    <a:moveTo>
                      <a:pt x="9" y="10"/>
                    </a:moveTo>
                    <a:lnTo>
                      <a:pt x="29" y="4"/>
                    </a:lnTo>
                    <a:lnTo>
                      <a:pt x="49" y="1"/>
                    </a:lnTo>
                    <a:lnTo>
                      <a:pt x="69" y="0"/>
                    </a:lnTo>
                    <a:lnTo>
                      <a:pt x="89" y="1"/>
                    </a:lnTo>
                    <a:lnTo>
                      <a:pt x="108" y="4"/>
                    </a:lnTo>
                    <a:lnTo>
                      <a:pt x="117" y="7"/>
                    </a:lnTo>
                    <a:lnTo>
                      <a:pt x="127" y="9"/>
                    </a:lnTo>
                    <a:lnTo>
                      <a:pt x="136" y="13"/>
                    </a:lnTo>
                    <a:lnTo>
                      <a:pt x="145" y="17"/>
                    </a:lnTo>
                    <a:lnTo>
                      <a:pt x="162" y="26"/>
                    </a:lnTo>
                    <a:lnTo>
                      <a:pt x="170" y="30"/>
                    </a:lnTo>
                    <a:lnTo>
                      <a:pt x="179" y="37"/>
                    </a:lnTo>
                    <a:lnTo>
                      <a:pt x="195" y="47"/>
                    </a:lnTo>
                    <a:lnTo>
                      <a:pt x="210" y="61"/>
                    </a:lnTo>
                    <a:lnTo>
                      <a:pt x="216" y="69"/>
                    </a:lnTo>
                    <a:lnTo>
                      <a:pt x="224" y="77"/>
                    </a:lnTo>
                    <a:lnTo>
                      <a:pt x="236" y="92"/>
                    </a:lnTo>
                    <a:lnTo>
                      <a:pt x="249" y="109"/>
                    </a:lnTo>
                    <a:lnTo>
                      <a:pt x="260" y="126"/>
                    </a:lnTo>
                    <a:lnTo>
                      <a:pt x="270" y="145"/>
                    </a:lnTo>
                    <a:lnTo>
                      <a:pt x="275" y="155"/>
                    </a:lnTo>
                    <a:lnTo>
                      <a:pt x="281" y="165"/>
                    </a:lnTo>
                    <a:lnTo>
                      <a:pt x="295" y="183"/>
                    </a:lnTo>
                    <a:lnTo>
                      <a:pt x="311" y="202"/>
                    </a:lnTo>
                    <a:lnTo>
                      <a:pt x="326" y="219"/>
                    </a:lnTo>
                    <a:lnTo>
                      <a:pt x="340" y="237"/>
                    </a:lnTo>
                    <a:lnTo>
                      <a:pt x="348" y="246"/>
                    </a:lnTo>
                    <a:lnTo>
                      <a:pt x="354" y="256"/>
                    </a:lnTo>
                    <a:lnTo>
                      <a:pt x="360" y="267"/>
                    </a:lnTo>
                    <a:lnTo>
                      <a:pt x="365" y="277"/>
                    </a:lnTo>
                    <a:lnTo>
                      <a:pt x="368" y="288"/>
                    </a:lnTo>
                    <a:lnTo>
                      <a:pt x="371" y="301"/>
                    </a:lnTo>
                    <a:lnTo>
                      <a:pt x="376" y="321"/>
                    </a:lnTo>
                    <a:lnTo>
                      <a:pt x="382" y="341"/>
                    </a:lnTo>
                    <a:lnTo>
                      <a:pt x="387" y="362"/>
                    </a:lnTo>
                    <a:lnTo>
                      <a:pt x="391" y="382"/>
                    </a:lnTo>
                    <a:lnTo>
                      <a:pt x="394" y="402"/>
                    </a:lnTo>
                    <a:lnTo>
                      <a:pt x="396" y="412"/>
                    </a:lnTo>
                    <a:lnTo>
                      <a:pt x="394" y="422"/>
                    </a:lnTo>
                    <a:lnTo>
                      <a:pt x="394" y="432"/>
                    </a:lnTo>
                    <a:lnTo>
                      <a:pt x="391" y="443"/>
                    </a:lnTo>
                    <a:lnTo>
                      <a:pt x="388" y="452"/>
                    </a:lnTo>
                    <a:lnTo>
                      <a:pt x="383" y="461"/>
                    </a:lnTo>
                    <a:lnTo>
                      <a:pt x="377" y="467"/>
                    </a:lnTo>
                    <a:lnTo>
                      <a:pt x="366" y="475"/>
                    </a:lnTo>
                    <a:lnTo>
                      <a:pt x="362" y="478"/>
                    </a:lnTo>
                    <a:lnTo>
                      <a:pt x="356" y="480"/>
                    </a:lnTo>
                    <a:lnTo>
                      <a:pt x="351" y="480"/>
                    </a:lnTo>
                    <a:lnTo>
                      <a:pt x="348" y="478"/>
                    </a:lnTo>
                    <a:lnTo>
                      <a:pt x="342" y="473"/>
                    </a:lnTo>
                    <a:lnTo>
                      <a:pt x="335" y="470"/>
                    </a:lnTo>
                    <a:lnTo>
                      <a:pt x="323" y="459"/>
                    </a:lnTo>
                    <a:lnTo>
                      <a:pt x="317" y="455"/>
                    </a:lnTo>
                    <a:lnTo>
                      <a:pt x="314" y="449"/>
                    </a:lnTo>
                    <a:lnTo>
                      <a:pt x="312" y="446"/>
                    </a:lnTo>
                    <a:lnTo>
                      <a:pt x="312" y="443"/>
                    </a:lnTo>
                    <a:lnTo>
                      <a:pt x="311" y="439"/>
                    </a:lnTo>
                    <a:lnTo>
                      <a:pt x="312" y="435"/>
                    </a:lnTo>
                    <a:lnTo>
                      <a:pt x="311" y="438"/>
                    </a:lnTo>
                    <a:lnTo>
                      <a:pt x="309" y="441"/>
                    </a:lnTo>
                    <a:lnTo>
                      <a:pt x="308" y="443"/>
                    </a:lnTo>
                    <a:lnTo>
                      <a:pt x="306" y="444"/>
                    </a:lnTo>
                    <a:lnTo>
                      <a:pt x="303" y="446"/>
                    </a:lnTo>
                    <a:lnTo>
                      <a:pt x="300" y="446"/>
                    </a:lnTo>
                    <a:lnTo>
                      <a:pt x="297" y="444"/>
                    </a:lnTo>
                    <a:lnTo>
                      <a:pt x="292" y="443"/>
                    </a:lnTo>
                    <a:lnTo>
                      <a:pt x="286" y="439"/>
                    </a:lnTo>
                    <a:lnTo>
                      <a:pt x="272" y="429"/>
                    </a:lnTo>
                    <a:lnTo>
                      <a:pt x="257" y="416"/>
                    </a:lnTo>
                    <a:lnTo>
                      <a:pt x="241" y="402"/>
                    </a:lnTo>
                    <a:lnTo>
                      <a:pt x="226" y="392"/>
                    </a:lnTo>
                    <a:lnTo>
                      <a:pt x="218" y="387"/>
                    </a:lnTo>
                    <a:lnTo>
                      <a:pt x="212" y="384"/>
                    </a:lnTo>
                    <a:lnTo>
                      <a:pt x="212" y="381"/>
                    </a:lnTo>
                    <a:lnTo>
                      <a:pt x="213" y="372"/>
                    </a:lnTo>
                    <a:lnTo>
                      <a:pt x="215" y="359"/>
                    </a:lnTo>
                    <a:lnTo>
                      <a:pt x="216" y="344"/>
                    </a:lnTo>
                    <a:lnTo>
                      <a:pt x="215" y="327"/>
                    </a:lnTo>
                    <a:lnTo>
                      <a:pt x="215" y="317"/>
                    </a:lnTo>
                    <a:lnTo>
                      <a:pt x="213" y="308"/>
                    </a:lnTo>
                    <a:lnTo>
                      <a:pt x="212" y="301"/>
                    </a:lnTo>
                    <a:lnTo>
                      <a:pt x="209" y="293"/>
                    </a:lnTo>
                    <a:lnTo>
                      <a:pt x="205" y="287"/>
                    </a:lnTo>
                    <a:lnTo>
                      <a:pt x="201" y="280"/>
                    </a:lnTo>
                    <a:lnTo>
                      <a:pt x="207" y="291"/>
                    </a:lnTo>
                    <a:lnTo>
                      <a:pt x="212" y="302"/>
                    </a:lnTo>
                    <a:lnTo>
                      <a:pt x="213" y="313"/>
                    </a:lnTo>
                    <a:lnTo>
                      <a:pt x="215" y="325"/>
                    </a:lnTo>
                    <a:lnTo>
                      <a:pt x="215" y="338"/>
                    </a:lnTo>
                    <a:lnTo>
                      <a:pt x="215" y="348"/>
                    </a:lnTo>
                    <a:lnTo>
                      <a:pt x="212" y="373"/>
                    </a:lnTo>
                    <a:lnTo>
                      <a:pt x="210" y="379"/>
                    </a:lnTo>
                    <a:lnTo>
                      <a:pt x="207" y="384"/>
                    </a:lnTo>
                    <a:lnTo>
                      <a:pt x="202" y="387"/>
                    </a:lnTo>
                    <a:lnTo>
                      <a:pt x="198" y="388"/>
                    </a:lnTo>
                    <a:lnTo>
                      <a:pt x="192" y="388"/>
                    </a:lnTo>
                    <a:lnTo>
                      <a:pt x="185" y="388"/>
                    </a:lnTo>
                    <a:lnTo>
                      <a:pt x="178" y="388"/>
                    </a:lnTo>
                    <a:lnTo>
                      <a:pt x="171" y="385"/>
                    </a:lnTo>
                    <a:lnTo>
                      <a:pt x="168" y="385"/>
                    </a:lnTo>
                    <a:lnTo>
                      <a:pt x="167" y="387"/>
                    </a:lnTo>
                    <a:lnTo>
                      <a:pt x="162" y="387"/>
                    </a:lnTo>
                    <a:lnTo>
                      <a:pt x="159" y="385"/>
                    </a:lnTo>
                    <a:lnTo>
                      <a:pt x="151" y="379"/>
                    </a:lnTo>
                    <a:lnTo>
                      <a:pt x="144" y="375"/>
                    </a:lnTo>
                    <a:lnTo>
                      <a:pt x="128" y="367"/>
                    </a:lnTo>
                    <a:lnTo>
                      <a:pt x="113" y="356"/>
                    </a:lnTo>
                    <a:lnTo>
                      <a:pt x="99" y="345"/>
                    </a:lnTo>
                    <a:lnTo>
                      <a:pt x="65" y="317"/>
                    </a:lnTo>
                    <a:lnTo>
                      <a:pt x="57" y="310"/>
                    </a:lnTo>
                    <a:lnTo>
                      <a:pt x="48" y="304"/>
                    </a:lnTo>
                    <a:lnTo>
                      <a:pt x="29" y="290"/>
                    </a:lnTo>
                    <a:lnTo>
                      <a:pt x="23" y="287"/>
                    </a:lnTo>
                    <a:lnTo>
                      <a:pt x="15" y="284"/>
                    </a:lnTo>
                    <a:lnTo>
                      <a:pt x="7" y="279"/>
                    </a:lnTo>
                    <a:lnTo>
                      <a:pt x="4" y="276"/>
                    </a:lnTo>
                    <a:lnTo>
                      <a:pt x="3" y="274"/>
                    </a:lnTo>
                    <a:lnTo>
                      <a:pt x="1" y="273"/>
                    </a:lnTo>
                    <a:lnTo>
                      <a:pt x="1" y="270"/>
                    </a:lnTo>
                    <a:lnTo>
                      <a:pt x="0" y="262"/>
                    </a:lnTo>
                    <a:lnTo>
                      <a:pt x="1" y="242"/>
                    </a:lnTo>
                    <a:lnTo>
                      <a:pt x="4" y="179"/>
                    </a:lnTo>
                    <a:lnTo>
                      <a:pt x="7" y="142"/>
                    </a:lnTo>
                    <a:lnTo>
                      <a:pt x="7" y="104"/>
                    </a:lnTo>
                    <a:lnTo>
                      <a:pt x="7" y="84"/>
                    </a:lnTo>
                    <a:lnTo>
                      <a:pt x="7" y="67"/>
                    </a:lnTo>
                    <a:lnTo>
                      <a:pt x="6" y="50"/>
                    </a:lnTo>
                    <a:lnTo>
                      <a:pt x="4" y="35"/>
                    </a:lnTo>
                    <a:lnTo>
                      <a:pt x="9" y="1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16" name="Freeform 292"/>
              <p:cNvSpPr>
                <a:spLocks/>
              </p:cNvSpPr>
              <p:nvPr/>
            </p:nvSpPr>
            <p:spPr bwMode="auto">
              <a:xfrm>
                <a:off x="2667" y="1532"/>
                <a:ext cx="133" cy="75"/>
              </a:xfrm>
              <a:custGeom>
                <a:avLst/>
                <a:gdLst>
                  <a:gd name="T0" fmla="*/ 0 w 265"/>
                  <a:gd name="T1" fmla="*/ 9 h 150"/>
                  <a:gd name="T2" fmla="*/ 40 w 265"/>
                  <a:gd name="T3" fmla="*/ 0 h 150"/>
                  <a:gd name="T4" fmla="*/ 80 w 265"/>
                  <a:gd name="T5" fmla="*/ 0 h 150"/>
                  <a:gd name="T6" fmla="*/ 118 w 265"/>
                  <a:gd name="T7" fmla="*/ 8 h 150"/>
                  <a:gd name="T8" fmla="*/ 155 w 265"/>
                  <a:gd name="T9" fmla="*/ 25 h 150"/>
                  <a:gd name="T10" fmla="*/ 187 w 265"/>
                  <a:gd name="T11" fmla="*/ 46 h 150"/>
                  <a:gd name="T12" fmla="*/ 203 w 265"/>
                  <a:gd name="T13" fmla="*/ 62 h 150"/>
                  <a:gd name="T14" fmla="*/ 218 w 265"/>
                  <a:gd name="T15" fmla="*/ 76 h 150"/>
                  <a:gd name="T16" fmla="*/ 243 w 265"/>
                  <a:gd name="T17" fmla="*/ 110 h 150"/>
                  <a:gd name="T18" fmla="*/ 265 w 265"/>
                  <a:gd name="T19" fmla="*/ 145 h 150"/>
                  <a:gd name="T20" fmla="*/ 258 w 265"/>
                  <a:gd name="T21" fmla="*/ 150 h 150"/>
                  <a:gd name="T22" fmla="*/ 237 w 265"/>
                  <a:gd name="T23" fmla="*/ 114 h 150"/>
                  <a:gd name="T24" fmla="*/ 212 w 265"/>
                  <a:gd name="T25" fmla="*/ 80 h 150"/>
                  <a:gd name="T26" fmla="*/ 196 w 265"/>
                  <a:gd name="T27" fmla="*/ 66 h 150"/>
                  <a:gd name="T28" fmla="*/ 183 w 265"/>
                  <a:gd name="T29" fmla="*/ 52 h 150"/>
                  <a:gd name="T30" fmla="*/ 150 w 265"/>
                  <a:gd name="T31" fmla="*/ 31 h 150"/>
                  <a:gd name="T32" fmla="*/ 116 w 265"/>
                  <a:gd name="T33" fmla="*/ 15 h 150"/>
                  <a:gd name="T34" fmla="*/ 79 w 265"/>
                  <a:gd name="T35" fmla="*/ 8 h 150"/>
                  <a:gd name="T36" fmla="*/ 40 w 265"/>
                  <a:gd name="T37" fmla="*/ 8 h 150"/>
                  <a:gd name="T38" fmla="*/ 1 w 265"/>
                  <a:gd name="T39" fmla="*/ 17 h 150"/>
                  <a:gd name="T40" fmla="*/ 0 w 265"/>
                  <a:gd name="T41" fmla="*/ 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150">
                    <a:moveTo>
                      <a:pt x="0" y="9"/>
                    </a:moveTo>
                    <a:lnTo>
                      <a:pt x="40" y="0"/>
                    </a:lnTo>
                    <a:lnTo>
                      <a:pt x="80" y="0"/>
                    </a:lnTo>
                    <a:lnTo>
                      <a:pt x="118" y="8"/>
                    </a:lnTo>
                    <a:lnTo>
                      <a:pt x="155" y="25"/>
                    </a:lnTo>
                    <a:lnTo>
                      <a:pt x="187" y="46"/>
                    </a:lnTo>
                    <a:lnTo>
                      <a:pt x="203" y="62"/>
                    </a:lnTo>
                    <a:lnTo>
                      <a:pt x="218" y="76"/>
                    </a:lnTo>
                    <a:lnTo>
                      <a:pt x="243" y="110"/>
                    </a:lnTo>
                    <a:lnTo>
                      <a:pt x="265" y="145"/>
                    </a:lnTo>
                    <a:lnTo>
                      <a:pt x="258" y="150"/>
                    </a:lnTo>
                    <a:lnTo>
                      <a:pt x="237" y="114"/>
                    </a:lnTo>
                    <a:lnTo>
                      <a:pt x="212" y="80"/>
                    </a:lnTo>
                    <a:lnTo>
                      <a:pt x="196" y="66"/>
                    </a:lnTo>
                    <a:lnTo>
                      <a:pt x="183" y="52"/>
                    </a:lnTo>
                    <a:lnTo>
                      <a:pt x="150" y="31"/>
                    </a:lnTo>
                    <a:lnTo>
                      <a:pt x="116" y="15"/>
                    </a:lnTo>
                    <a:lnTo>
                      <a:pt x="79" y="8"/>
                    </a:lnTo>
                    <a:lnTo>
                      <a:pt x="40" y="8"/>
                    </a:lnTo>
                    <a:lnTo>
                      <a:pt x="1" y="17"/>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17" name="Freeform 293"/>
              <p:cNvSpPr>
                <a:spLocks/>
              </p:cNvSpPr>
              <p:nvPr/>
            </p:nvSpPr>
            <p:spPr bwMode="auto">
              <a:xfrm>
                <a:off x="2797" y="1605"/>
                <a:ext cx="53" cy="80"/>
              </a:xfrm>
              <a:custGeom>
                <a:avLst/>
                <a:gdLst>
                  <a:gd name="T0" fmla="*/ 7 w 107"/>
                  <a:gd name="T1" fmla="*/ 0 h 159"/>
                  <a:gd name="T2" fmla="*/ 17 w 107"/>
                  <a:gd name="T3" fmla="*/ 20 h 159"/>
                  <a:gd name="T4" fmla="*/ 31 w 107"/>
                  <a:gd name="T5" fmla="*/ 39 h 159"/>
                  <a:gd name="T6" fmla="*/ 62 w 107"/>
                  <a:gd name="T7" fmla="*/ 74 h 159"/>
                  <a:gd name="T8" fmla="*/ 90 w 107"/>
                  <a:gd name="T9" fmla="*/ 111 h 159"/>
                  <a:gd name="T10" fmla="*/ 101 w 107"/>
                  <a:gd name="T11" fmla="*/ 134 h 159"/>
                  <a:gd name="T12" fmla="*/ 107 w 107"/>
                  <a:gd name="T13" fmla="*/ 158 h 159"/>
                  <a:gd name="T14" fmla="*/ 99 w 107"/>
                  <a:gd name="T15" fmla="*/ 159 h 159"/>
                  <a:gd name="T16" fmla="*/ 93 w 107"/>
                  <a:gd name="T17" fmla="*/ 136 h 159"/>
                  <a:gd name="T18" fmla="*/ 84 w 107"/>
                  <a:gd name="T19" fmla="*/ 116 h 159"/>
                  <a:gd name="T20" fmla="*/ 56 w 107"/>
                  <a:gd name="T21" fmla="*/ 79 h 159"/>
                  <a:gd name="T22" fmla="*/ 25 w 107"/>
                  <a:gd name="T23" fmla="*/ 43 h 159"/>
                  <a:gd name="T24" fmla="*/ 11 w 107"/>
                  <a:gd name="T25" fmla="*/ 25 h 159"/>
                  <a:gd name="T26" fmla="*/ 0 w 107"/>
                  <a:gd name="T27" fmla="*/ 5 h 159"/>
                  <a:gd name="T28" fmla="*/ 7 w 107"/>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159">
                    <a:moveTo>
                      <a:pt x="7" y="0"/>
                    </a:moveTo>
                    <a:lnTo>
                      <a:pt x="17" y="20"/>
                    </a:lnTo>
                    <a:lnTo>
                      <a:pt x="31" y="39"/>
                    </a:lnTo>
                    <a:lnTo>
                      <a:pt x="62" y="74"/>
                    </a:lnTo>
                    <a:lnTo>
                      <a:pt x="90" y="111"/>
                    </a:lnTo>
                    <a:lnTo>
                      <a:pt x="101" y="134"/>
                    </a:lnTo>
                    <a:lnTo>
                      <a:pt x="107" y="158"/>
                    </a:lnTo>
                    <a:lnTo>
                      <a:pt x="99" y="159"/>
                    </a:lnTo>
                    <a:lnTo>
                      <a:pt x="93" y="136"/>
                    </a:lnTo>
                    <a:lnTo>
                      <a:pt x="84" y="116"/>
                    </a:lnTo>
                    <a:lnTo>
                      <a:pt x="56" y="79"/>
                    </a:lnTo>
                    <a:lnTo>
                      <a:pt x="25" y="43"/>
                    </a:lnTo>
                    <a:lnTo>
                      <a:pt x="11" y="25"/>
                    </a:lnTo>
                    <a:lnTo>
                      <a:pt x="0"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18" name="Freeform 294"/>
              <p:cNvSpPr>
                <a:spLocks/>
              </p:cNvSpPr>
              <p:nvPr/>
            </p:nvSpPr>
            <p:spPr bwMode="auto">
              <a:xfrm>
                <a:off x="2797" y="1605"/>
                <a:ext cx="3" cy="2"/>
              </a:xfrm>
              <a:custGeom>
                <a:avLst/>
                <a:gdLst>
                  <a:gd name="T0" fmla="*/ 0 w 7"/>
                  <a:gd name="T1" fmla="*/ 5 h 5"/>
                  <a:gd name="T2" fmla="*/ 7 w 7"/>
                  <a:gd name="T3" fmla="*/ 0 h 5"/>
                  <a:gd name="T4" fmla="*/ 0 w 7"/>
                  <a:gd name="T5" fmla="*/ 5 h 5"/>
                </a:gdLst>
                <a:ahLst/>
                <a:cxnLst>
                  <a:cxn ang="0">
                    <a:pos x="T0" y="T1"/>
                  </a:cxn>
                  <a:cxn ang="0">
                    <a:pos x="T2" y="T3"/>
                  </a:cxn>
                  <a:cxn ang="0">
                    <a:pos x="T4" y="T5"/>
                  </a:cxn>
                </a:cxnLst>
                <a:rect l="0" t="0" r="r" b="b"/>
                <a:pathLst>
                  <a:path w="7" h="5">
                    <a:moveTo>
                      <a:pt x="0" y="5"/>
                    </a:moveTo>
                    <a:lnTo>
                      <a:pt x="7"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19" name="Freeform 295"/>
              <p:cNvSpPr>
                <a:spLocks/>
              </p:cNvSpPr>
              <p:nvPr/>
            </p:nvSpPr>
            <p:spPr bwMode="auto">
              <a:xfrm>
                <a:off x="2846" y="1684"/>
                <a:ext cx="16" cy="80"/>
              </a:xfrm>
              <a:custGeom>
                <a:avLst/>
                <a:gdLst>
                  <a:gd name="T0" fmla="*/ 8 w 31"/>
                  <a:gd name="T1" fmla="*/ 0 h 160"/>
                  <a:gd name="T2" fmla="*/ 19 w 31"/>
                  <a:gd name="T3" fmla="*/ 40 h 160"/>
                  <a:gd name="T4" fmla="*/ 28 w 31"/>
                  <a:gd name="T5" fmla="*/ 81 h 160"/>
                  <a:gd name="T6" fmla="*/ 31 w 31"/>
                  <a:gd name="T7" fmla="*/ 101 h 160"/>
                  <a:gd name="T8" fmla="*/ 31 w 31"/>
                  <a:gd name="T9" fmla="*/ 121 h 160"/>
                  <a:gd name="T10" fmla="*/ 28 w 31"/>
                  <a:gd name="T11" fmla="*/ 140 h 160"/>
                  <a:gd name="T12" fmla="*/ 21 w 31"/>
                  <a:gd name="T13" fmla="*/ 160 h 160"/>
                  <a:gd name="T14" fmla="*/ 13 w 31"/>
                  <a:gd name="T15" fmla="*/ 158 h 160"/>
                  <a:gd name="T16" fmla="*/ 21 w 31"/>
                  <a:gd name="T17" fmla="*/ 138 h 160"/>
                  <a:gd name="T18" fmla="*/ 24 w 31"/>
                  <a:gd name="T19" fmla="*/ 121 h 160"/>
                  <a:gd name="T20" fmla="*/ 24 w 31"/>
                  <a:gd name="T21" fmla="*/ 101 h 160"/>
                  <a:gd name="T22" fmla="*/ 21 w 31"/>
                  <a:gd name="T23" fmla="*/ 83 h 160"/>
                  <a:gd name="T24" fmla="*/ 11 w 31"/>
                  <a:gd name="T25" fmla="*/ 41 h 160"/>
                  <a:gd name="T26" fmla="*/ 0 w 31"/>
                  <a:gd name="T27" fmla="*/ 1 h 160"/>
                  <a:gd name="T28" fmla="*/ 8 w 3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60">
                    <a:moveTo>
                      <a:pt x="8" y="0"/>
                    </a:moveTo>
                    <a:lnTo>
                      <a:pt x="19" y="40"/>
                    </a:lnTo>
                    <a:lnTo>
                      <a:pt x="28" y="81"/>
                    </a:lnTo>
                    <a:lnTo>
                      <a:pt x="31" y="101"/>
                    </a:lnTo>
                    <a:lnTo>
                      <a:pt x="31" y="121"/>
                    </a:lnTo>
                    <a:lnTo>
                      <a:pt x="28" y="140"/>
                    </a:lnTo>
                    <a:lnTo>
                      <a:pt x="21" y="160"/>
                    </a:lnTo>
                    <a:lnTo>
                      <a:pt x="13" y="158"/>
                    </a:lnTo>
                    <a:lnTo>
                      <a:pt x="21" y="138"/>
                    </a:lnTo>
                    <a:lnTo>
                      <a:pt x="24" y="121"/>
                    </a:lnTo>
                    <a:lnTo>
                      <a:pt x="24" y="101"/>
                    </a:lnTo>
                    <a:lnTo>
                      <a:pt x="21" y="83"/>
                    </a:lnTo>
                    <a:lnTo>
                      <a:pt x="11" y="41"/>
                    </a:lnTo>
                    <a:lnTo>
                      <a:pt x="0"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0" name="Freeform 296"/>
              <p:cNvSpPr>
                <a:spLocks/>
              </p:cNvSpPr>
              <p:nvPr/>
            </p:nvSpPr>
            <p:spPr bwMode="auto">
              <a:xfrm>
                <a:off x="2846" y="1684"/>
                <a:ext cx="4" cy="1"/>
              </a:xfrm>
              <a:custGeom>
                <a:avLst/>
                <a:gdLst>
                  <a:gd name="T0" fmla="*/ 8 w 8"/>
                  <a:gd name="T1" fmla="*/ 0 h 1"/>
                  <a:gd name="T2" fmla="*/ 0 w 8"/>
                  <a:gd name="T3" fmla="*/ 1 h 1"/>
                  <a:gd name="T4" fmla="*/ 8 w 8"/>
                  <a:gd name="T5" fmla="*/ 0 h 1"/>
                </a:gdLst>
                <a:ahLst/>
                <a:cxnLst>
                  <a:cxn ang="0">
                    <a:pos x="T0" y="T1"/>
                  </a:cxn>
                  <a:cxn ang="0">
                    <a:pos x="T2" y="T3"/>
                  </a:cxn>
                  <a:cxn ang="0">
                    <a:pos x="T4" y="T5"/>
                  </a:cxn>
                </a:cxnLst>
                <a:rect l="0" t="0" r="r" b="b"/>
                <a:pathLst>
                  <a:path w="8" h="1">
                    <a:moveTo>
                      <a:pt x="8" y="0"/>
                    </a:moveTo>
                    <a:lnTo>
                      <a:pt x="0"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1" name="Freeform 297"/>
              <p:cNvSpPr>
                <a:spLocks/>
              </p:cNvSpPr>
              <p:nvPr/>
            </p:nvSpPr>
            <p:spPr bwMode="auto">
              <a:xfrm>
                <a:off x="2837" y="1763"/>
                <a:ext cx="19" cy="12"/>
              </a:xfrm>
              <a:custGeom>
                <a:avLst/>
                <a:gdLst>
                  <a:gd name="T0" fmla="*/ 39 w 39"/>
                  <a:gd name="T1" fmla="*/ 5 h 24"/>
                  <a:gd name="T2" fmla="*/ 31 w 39"/>
                  <a:gd name="T3" fmla="*/ 11 h 24"/>
                  <a:gd name="T4" fmla="*/ 20 w 39"/>
                  <a:gd name="T5" fmla="*/ 19 h 24"/>
                  <a:gd name="T6" fmla="*/ 9 w 39"/>
                  <a:gd name="T7" fmla="*/ 24 h 24"/>
                  <a:gd name="T8" fmla="*/ 0 w 39"/>
                  <a:gd name="T9" fmla="*/ 22 h 24"/>
                  <a:gd name="T10" fmla="*/ 0 w 39"/>
                  <a:gd name="T11" fmla="*/ 16 h 24"/>
                  <a:gd name="T12" fmla="*/ 6 w 39"/>
                  <a:gd name="T13" fmla="*/ 17 h 24"/>
                  <a:gd name="T14" fmla="*/ 15 w 39"/>
                  <a:gd name="T15" fmla="*/ 13 h 24"/>
                  <a:gd name="T16" fmla="*/ 26 w 39"/>
                  <a:gd name="T17" fmla="*/ 5 h 24"/>
                  <a:gd name="T18" fmla="*/ 32 w 39"/>
                  <a:gd name="T19" fmla="*/ 0 h 24"/>
                  <a:gd name="T20" fmla="*/ 39 w 39"/>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4">
                    <a:moveTo>
                      <a:pt x="39" y="5"/>
                    </a:moveTo>
                    <a:lnTo>
                      <a:pt x="31" y="11"/>
                    </a:lnTo>
                    <a:lnTo>
                      <a:pt x="20" y="19"/>
                    </a:lnTo>
                    <a:lnTo>
                      <a:pt x="9" y="24"/>
                    </a:lnTo>
                    <a:lnTo>
                      <a:pt x="0" y="22"/>
                    </a:lnTo>
                    <a:lnTo>
                      <a:pt x="0" y="16"/>
                    </a:lnTo>
                    <a:lnTo>
                      <a:pt x="6" y="17"/>
                    </a:lnTo>
                    <a:lnTo>
                      <a:pt x="15" y="13"/>
                    </a:lnTo>
                    <a:lnTo>
                      <a:pt x="26" y="5"/>
                    </a:lnTo>
                    <a:lnTo>
                      <a:pt x="32" y="0"/>
                    </a:lnTo>
                    <a:lnTo>
                      <a:pt x="3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2" name="Freeform 298"/>
              <p:cNvSpPr>
                <a:spLocks/>
              </p:cNvSpPr>
              <p:nvPr/>
            </p:nvSpPr>
            <p:spPr bwMode="auto">
              <a:xfrm>
                <a:off x="2852" y="1763"/>
                <a:ext cx="4" cy="4"/>
              </a:xfrm>
              <a:custGeom>
                <a:avLst/>
                <a:gdLst>
                  <a:gd name="T0" fmla="*/ 8 w 8"/>
                  <a:gd name="T1" fmla="*/ 2 h 8"/>
                  <a:gd name="T2" fmla="*/ 4 w 8"/>
                  <a:gd name="T3" fmla="*/ 8 h 8"/>
                  <a:gd name="T4" fmla="*/ 8 w 8"/>
                  <a:gd name="T5" fmla="*/ 5 h 8"/>
                  <a:gd name="T6" fmla="*/ 1 w 8"/>
                  <a:gd name="T7" fmla="*/ 0 h 8"/>
                  <a:gd name="T8" fmla="*/ 0 w 8"/>
                  <a:gd name="T9" fmla="*/ 0 h 8"/>
                  <a:gd name="T10" fmla="*/ 8 w 8"/>
                  <a:gd name="T11" fmla="*/ 2 h 8"/>
                </a:gdLst>
                <a:ahLst/>
                <a:cxnLst>
                  <a:cxn ang="0">
                    <a:pos x="T0" y="T1"/>
                  </a:cxn>
                  <a:cxn ang="0">
                    <a:pos x="T2" y="T3"/>
                  </a:cxn>
                  <a:cxn ang="0">
                    <a:pos x="T4" y="T5"/>
                  </a:cxn>
                  <a:cxn ang="0">
                    <a:pos x="T6" y="T7"/>
                  </a:cxn>
                  <a:cxn ang="0">
                    <a:pos x="T8" y="T9"/>
                  </a:cxn>
                  <a:cxn ang="0">
                    <a:pos x="T10" y="T11"/>
                  </a:cxn>
                </a:cxnLst>
                <a:rect l="0" t="0" r="r" b="b"/>
                <a:pathLst>
                  <a:path w="8" h="8">
                    <a:moveTo>
                      <a:pt x="8" y="2"/>
                    </a:moveTo>
                    <a:lnTo>
                      <a:pt x="4" y="8"/>
                    </a:lnTo>
                    <a:lnTo>
                      <a:pt x="8" y="5"/>
                    </a:lnTo>
                    <a:lnTo>
                      <a:pt x="1" y="0"/>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3" name="Freeform 299"/>
              <p:cNvSpPr>
                <a:spLocks/>
              </p:cNvSpPr>
              <p:nvPr/>
            </p:nvSpPr>
            <p:spPr bwMode="auto">
              <a:xfrm>
                <a:off x="2817" y="1751"/>
                <a:ext cx="21" cy="23"/>
              </a:xfrm>
              <a:custGeom>
                <a:avLst/>
                <a:gdLst>
                  <a:gd name="T0" fmla="*/ 37 w 41"/>
                  <a:gd name="T1" fmla="*/ 46 h 46"/>
                  <a:gd name="T2" fmla="*/ 12 w 41"/>
                  <a:gd name="T3" fmla="*/ 28 h 46"/>
                  <a:gd name="T4" fmla="*/ 3 w 41"/>
                  <a:gd name="T5" fmla="*/ 17 h 46"/>
                  <a:gd name="T6" fmla="*/ 0 w 41"/>
                  <a:gd name="T7" fmla="*/ 8 h 46"/>
                  <a:gd name="T8" fmla="*/ 1 w 41"/>
                  <a:gd name="T9" fmla="*/ 0 h 46"/>
                  <a:gd name="T10" fmla="*/ 7 w 41"/>
                  <a:gd name="T11" fmla="*/ 0 h 46"/>
                  <a:gd name="T12" fmla="*/ 6 w 41"/>
                  <a:gd name="T13" fmla="*/ 8 h 46"/>
                  <a:gd name="T14" fmla="*/ 9 w 41"/>
                  <a:gd name="T15" fmla="*/ 12 h 46"/>
                  <a:gd name="T16" fmla="*/ 17 w 41"/>
                  <a:gd name="T17" fmla="*/ 21 h 46"/>
                  <a:gd name="T18" fmla="*/ 41 w 41"/>
                  <a:gd name="T19" fmla="*/ 40 h 46"/>
                  <a:gd name="T20" fmla="*/ 37 w 41"/>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6">
                    <a:moveTo>
                      <a:pt x="37" y="46"/>
                    </a:moveTo>
                    <a:lnTo>
                      <a:pt x="12" y="28"/>
                    </a:lnTo>
                    <a:lnTo>
                      <a:pt x="3" y="17"/>
                    </a:lnTo>
                    <a:lnTo>
                      <a:pt x="0" y="8"/>
                    </a:lnTo>
                    <a:lnTo>
                      <a:pt x="1" y="0"/>
                    </a:lnTo>
                    <a:lnTo>
                      <a:pt x="7" y="0"/>
                    </a:lnTo>
                    <a:lnTo>
                      <a:pt x="6" y="8"/>
                    </a:lnTo>
                    <a:lnTo>
                      <a:pt x="9" y="12"/>
                    </a:lnTo>
                    <a:lnTo>
                      <a:pt x="17" y="21"/>
                    </a:lnTo>
                    <a:lnTo>
                      <a:pt x="41" y="40"/>
                    </a:lnTo>
                    <a:lnTo>
                      <a:pt x="37"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4" name="Freeform 300"/>
              <p:cNvSpPr>
                <a:spLocks/>
              </p:cNvSpPr>
              <p:nvPr/>
            </p:nvSpPr>
            <p:spPr bwMode="auto">
              <a:xfrm>
                <a:off x="2835" y="1771"/>
                <a:ext cx="3" cy="3"/>
              </a:xfrm>
              <a:custGeom>
                <a:avLst/>
                <a:gdLst>
                  <a:gd name="T0" fmla="*/ 5 w 6"/>
                  <a:gd name="T1" fmla="*/ 6 h 6"/>
                  <a:gd name="T2" fmla="*/ 0 w 6"/>
                  <a:gd name="T3" fmla="*/ 6 h 6"/>
                  <a:gd name="T4" fmla="*/ 2 w 6"/>
                  <a:gd name="T5" fmla="*/ 6 h 6"/>
                  <a:gd name="T6" fmla="*/ 6 w 6"/>
                  <a:gd name="T7" fmla="*/ 0 h 6"/>
                  <a:gd name="T8" fmla="*/ 5 w 6"/>
                  <a:gd name="T9" fmla="*/ 0 h 6"/>
                  <a:gd name="T10" fmla="*/ 5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5" y="6"/>
                    </a:moveTo>
                    <a:lnTo>
                      <a:pt x="0" y="6"/>
                    </a:lnTo>
                    <a:lnTo>
                      <a:pt x="2" y="6"/>
                    </a:lnTo>
                    <a:lnTo>
                      <a:pt x="6" y="0"/>
                    </a:lnTo>
                    <a:lnTo>
                      <a:pt x="5"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5" name="Freeform 301"/>
              <p:cNvSpPr>
                <a:spLocks/>
              </p:cNvSpPr>
              <p:nvPr/>
            </p:nvSpPr>
            <p:spPr bwMode="auto">
              <a:xfrm>
                <a:off x="2766" y="1724"/>
                <a:ext cx="55" cy="33"/>
              </a:xfrm>
              <a:custGeom>
                <a:avLst/>
                <a:gdLst>
                  <a:gd name="T0" fmla="*/ 108 w 108"/>
                  <a:gd name="T1" fmla="*/ 57 h 66"/>
                  <a:gd name="T2" fmla="*/ 101 w 108"/>
                  <a:gd name="T3" fmla="*/ 66 h 66"/>
                  <a:gd name="T4" fmla="*/ 88 w 108"/>
                  <a:gd name="T5" fmla="*/ 66 h 66"/>
                  <a:gd name="T6" fmla="*/ 76 w 108"/>
                  <a:gd name="T7" fmla="*/ 60 h 66"/>
                  <a:gd name="T8" fmla="*/ 62 w 108"/>
                  <a:gd name="T9" fmla="*/ 51 h 66"/>
                  <a:gd name="T10" fmla="*/ 31 w 108"/>
                  <a:gd name="T11" fmla="*/ 24 h 66"/>
                  <a:gd name="T12" fmla="*/ 0 w 108"/>
                  <a:gd name="T13" fmla="*/ 6 h 66"/>
                  <a:gd name="T14" fmla="*/ 5 w 108"/>
                  <a:gd name="T15" fmla="*/ 0 h 66"/>
                  <a:gd name="T16" fmla="*/ 36 w 108"/>
                  <a:gd name="T17" fmla="*/ 18 h 66"/>
                  <a:gd name="T18" fmla="*/ 67 w 108"/>
                  <a:gd name="T19" fmla="*/ 45 h 66"/>
                  <a:gd name="T20" fmla="*/ 80 w 108"/>
                  <a:gd name="T21" fmla="*/ 54 h 66"/>
                  <a:gd name="T22" fmla="*/ 91 w 108"/>
                  <a:gd name="T23" fmla="*/ 60 h 66"/>
                  <a:gd name="T24" fmla="*/ 96 w 108"/>
                  <a:gd name="T25" fmla="*/ 60 h 66"/>
                  <a:gd name="T26" fmla="*/ 102 w 108"/>
                  <a:gd name="T27" fmla="*/ 52 h 66"/>
                  <a:gd name="T28" fmla="*/ 108 w 108"/>
                  <a:gd name="T29"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66">
                    <a:moveTo>
                      <a:pt x="108" y="57"/>
                    </a:moveTo>
                    <a:lnTo>
                      <a:pt x="101" y="66"/>
                    </a:lnTo>
                    <a:lnTo>
                      <a:pt x="88" y="66"/>
                    </a:lnTo>
                    <a:lnTo>
                      <a:pt x="76" y="60"/>
                    </a:lnTo>
                    <a:lnTo>
                      <a:pt x="62" y="51"/>
                    </a:lnTo>
                    <a:lnTo>
                      <a:pt x="31" y="24"/>
                    </a:lnTo>
                    <a:lnTo>
                      <a:pt x="0" y="6"/>
                    </a:lnTo>
                    <a:lnTo>
                      <a:pt x="5" y="0"/>
                    </a:lnTo>
                    <a:lnTo>
                      <a:pt x="36" y="18"/>
                    </a:lnTo>
                    <a:lnTo>
                      <a:pt x="67" y="45"/>
                    </a:lnTo>
                    <a:lnTo>
                      <a:pt x="80" y="54"/>
                    </a:lnTo>
                    <a:lnTo>
                      <a:pt x="91" y="60"/>
                    </a:lnTo>
                    <a:lnTo>
                      <a:pt x="96" y="60"/>
                    </a:lnTo>
                    <a:lnTo>
                      <a:pt x="102" y="52"/>
                    </a:lnTo>
                    <a:lnTo>
                      <a:pt x="108"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6" name="Freeform 302"/>
              <p:cNvSpPr>
                <a:spLocks/>
              </p:cNvSpPr>
              <p:nvPr/>
            </p:nvSpPr>
            <p:spPr bwMode="auto">
              <a:xfrm>
                <a:off x="2818" y="1745"/>
                <a:ext cx="3" cy="7"/>
              </a:xfrm>
              <a:custGeom>
                <a:avLst/>
                <a:gdLst>
                  <a:gd name="T0" fmla="*/ 6 w 8"/>
                  <a:gd name="T1" fmla="*/ 13 h 16"/>
                  <a:gd name="T2" fmla="*/ 8 w 8"/>
                  <a:gd name="T3" fmla="*/ 0 h 16"/>
                  <a:gd name="T4" fmla="*/ 0 w 8"/>
                  <a:gd name="T5" fmla="*/ 11 h 16"/>
                  <a:gd name="T6" fmla="*/ 6 w 8"/>
                  <a:gd name="T7" fmla="*/ 16 h 16"/>
                  <a:gd name="T8" fmla="*/ 0 w 8"/>
                  <a:gd name="T9" fmla="*/ 13 h 16"/>
                  <a:gd name="T10" fmla="*/ 6 w 8"/>
                  <a:gd name="T11" fmla="*/ 13 h 16"/>
                </a:gdLst>
                <a:ahLst/>
                <a:cxnLst>
                  <a:cxn ang="0">
                    <a:pos x="T0" y="T1"/>
                  </a:cxn>
                  <a:cxn ang="0">
                    <a:pos x="T2" y="T3"/>
                  </a:cxn>
                  <a:cxn ang="0">
                    <a:pos x="T4" y="T5"/>
                  </a:cxn>
                  <a:cxn ang="0">
                    <a:pos x="T6" y="T7"/>
                  </a:cxn>
                  <a:cxn ang="0">
                    <a:pos x="T8" y="T9"/>
                  </a:cxn>
                  <a:cxn ang="0">
                    <a:pos x="T10" y="T11"/>
                  </a:cxn>
                </a:cxnLst>
                <a:rect l="0" t="0" r="r" b="b"/>
                <a:pathLst>
                  <a:path w="8" h="16">
                    <a:moveTo>
                      <a:pt x="6" y="13"/>
                    </a:moveTo>
                    <a:lnTo>
                      <a:pt x="8" y="0"/>
                    </a:lnTo>
                    <a:lnTo>
                      <a:pt x="0" y="11"/>
                    </a:lnTo>
                    <a:lnTo>
                      <a:pt x="6" y="16"/>
                    </a:lnTo>
                    <a:lnTo>
                      <a:pt x="0" y="13"/>
                    </a:lnTo>
                    <a:lnTo>
                      <a:pt x="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7" name="Freeform 303"/>
              <p:cNvSpPr>
                <a:spLocks/>
              </p:cNvSpPr>
              <p:nvPr/>
            </p:nvSpPr>
            <p:spPr bwMode="auto">
              <a:xfrm>
                <a:off x="2762" y="1673"/>
                <a:ext cx="11" cy="53"/>
              </a:xfrm>
              <a:custGeom>
                <a:avLst/>
                <a:gdLst>
                  <a:gd name="T0" fmla="*/ 9 w 21"/>
                  <a:gd name="T1" fmla="*/ 103 h 106"/>
                  <a:gd name="T2" fmla="*/ 12 w 21"/>
                  <a:gd name="T3" fmla="*/ 91 h 106"/>
                  <a:gd name="T4" fmla="*/ 15 w 21"/>
                  <a:gd name="T5" fmla="*/ 65 h 106"/>
                  <a:gd name="T6" fmla="*/ 14 w 21"/>
                  <a:gd name="T7" fmla="*/ 46 h 106"/>
                  <a:gd name="T8" fmla="*/ 12 w 21"/>
                  <a:gd name="T9" fmla="*/ 31 h 106"/>
                  <a:gd name="T10" fmla="*/ 7 w 21"/>
                  <a:gd name="T11" fmla="*/ 15 h 106"/>
                  <a:gd name="T12" fmla="*/ 0 w 21"/>
                  <a:gd name="T13" fmla="*/ 5 h 106"/>
                  <a:gd name="T14" fmla="*/ 6 w 21"/>
                  <a:gd name="T15" fmla="*/ 0 h 106"/>
                  <a:gd name="T16" fmla="*/ 14 w 21"/>
                  <a:gd name="T17" fmla="*/ 12 h 106"/>
                  <a:gd name="T18" fmla="*/ 18 w 21"/>
                  <a:gd name="T19" fmla="*/ 28 h 106"/>
                  <a:gd name="T20" fmla="*/ 20 w 21"/>
                  <a:gd name="T21" fmla="*/ 46 h 106"/>
                  <a:gd name="T22" fmla="*/ 21 w 21"/>
                  <a:gd name="T23" fmla="*/ 65 h 106"/>
                  <a:gd name="T24" fmla="*/ 18 w 21"/>
                  <a:gd name="T25" fmla="*/ 94 h 106"/>
                  <a:gd name="T26" fmla="*/ 15 w 21"/>
                  <a:gd name="T27" fmla="*/ 106 h 106"/>
                  <a:gd name="T28" fmla="*/ 9 w 21"/>
                  <a:gd name="T29"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06">
                    <a:moveTo>
                      <a:pt x="9" y="103"/>
                    </a:moveTo>
                    <a:lnTo>
                      <a:pt x="12" y="91"/>
                    </a:lnTo>
                    <a:lnTo>
                      <a:pt x="15" y="65"/>
                    </a:lnTo>
                    <a:lnTo>
                      <a:pt x="14" y="46"/>
                    </a:lnTo>
                    <a:lnTo>
                      <a:pt x="12" y="31"/>
                    </a:lnTo>
                    <a:lnTo>
                      <a:pt x="7" y="15"/>
                    </a:lnTo>
                    <a:lnTo>
                      <a:pt x="0" y="5"/>
                    </a:lnTo>
                    <a:lnTo>
                      <a:pt x="6" y="0"/>
                    </a:lnTo>
                    <a:lnTo>
                      <a:pt x="14" y="12"/>
                    </a:lnTo>
                    <a:lnTo>
                      <a:pt x="18" y="28"/>
                    </a:lnTo>
                    <a:lnTo>
                      <a:pt x="20" y="46"/>
                    </a:lnTo>
                    <a:lnTo>
                      <a:pt x="21" y="65"/>
                    </a:lnTo>
                    <a:lnTo>
                      <a:pt x="18" y="94"/>
                    </a:lnTo>
                    <a:lnTo>
                      <a:pt x="15" y="106"/>
                    </a:lnTo>
                    <a:lnTo>
                      <a:pt x="9"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8" name="Freeform 304"/>
              <p:cNvSpPr>
                <a:spLocks/>
              </p:cNvSpPr>
              <p:nvPr/>
            </p:nvSpPr>
            <p:spPr bwMode="auto">
              <a:xfrm>
                <a:off x="2766" y="1724"/>
                <a:ext cx="4" cy="3"/>
              </a:xfrm>
              <a:custGeom>
                <a:avLst/>
                <a:gdLst>
                  <a:gd name="T0" fmla="*/ 2 w 8"/>
                  <a:gd name="T1" fmla="*/ 6 h 6"/>
                  <a:gd name="T2" fmla="*/ 0 w 8"/>
                  <a:gd name="T3" fmla="*/ 6 h 6"/>
                  <a:gd name="T4" fmla="*/ 2 w 8"/>
                  <a:gd name="T5" fmla="*/ 1 h 6"/>
                  <a:gd name="T6" fmla="*/ 8 w 8"/>
                  <a:gd name="T7" fmla="*/ 4 h 6"/>
                  <a:gd name="T8" fmla="*/ 7 w 8"/>
                  <a:gd name="T9" fmla="*/ 0 h 6"/>
                  <a:gd name="T10" fmla="*/ 2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2" y="6"/>
                    </a:moveTo>
                    <a:lnTo>
                      <a:pt x="0" y="6"/>
                    </a:lnTo>
                    <a:lnTo>
                      <a:pt x="2" y="1"/>
                    </a:lnTo>
                    <a:lnTo>
                      <a:pt x="8" y="4"/>
                    </a:lnTo>
                    <a:lnTo>
                      <a:pt x="7"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29" name="Freeform 305"/>
              <p:cNvSpPr>
                <a:spLocks/>
              </p:cNvSpPr>
              <p:nvPr/>
            </p:nvSpPr>
            <p:spPr bwMode="auto">
              <a:xfrm>
                <a:off x="2761" y="1674"/>
                <a:ext cx="11" cy="46"/>
              </a:xfrm>
              <a:custGeom>
                <a:avLst/>
                <a:gdLst>
                  <a:gd name="T0" fmla="*/ 8 w 22"/>
                  <a:gd name="T1" fmla="*/ 0 h 93"/>
                  <a:gd name="T2" fmla="*/ 19 w 22"/>
                  <a:gd name="T3" fmla="*/ 22 h 93"/>
                  <a:gd name="T4" fmla="*/ 22 w 22"/>
                  <a:gd name="T5" fmla="*/ 45 h 93"/>
                  <a:gd name="T6" fmla="*/ 19 w 22"/>
                  <a:gd name="T7" fmla="*/ 93 h 93"/>
                  <a:gd name="T8" fmla="*/ 11 w 22"/>
                  <a:gd name="T9" fmla="*/ 93 h 93"/>
                  <a:gd name="T10" fmla="*/ 14 w 22"/>
                  <a:gd name="T11" fmla="*/ 45 h 93"/>
                  <a:gd name="T12" fmla="*/ 11 w 22"/>
                  <a:gd name="T13" fmla="*/ 24 h 93"/>
                  <a:gd name="T14" fmla="*/ 0 w 22"/>
                  <a:gd name="T15" fmla="*/ 2 h 93"/>
                  <a:gd name="T16" fmla="*/ 8 w 22"/>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3">
                    <a:moveTo>
                      <a:pt x="8" y="0"/>
                    </a:moveTo>
                    <a:lnTo>
                      <a:pt x="19" y="22"/>
                    </a:lnTo>
                    <a:lnTo>
                      <a:pt x="22" y="45"/>
                    </a:lnTo>
                    <a:lnTo>
                      <a:pt x="19" y="93"/>
                    </a:lnTo>
                    <a:lnTo>
                      <a:pt x="11" y="93"/>
                    </a:lnTo>
                    <a:lnTo>
                      <a:pt x="14" y="45"/>
                    </a:lnTo>
                    <a:lnTo>
                      <a:pt x="11" y="24"/>
                    </a:lnTo>
                    <a:lnTo>
                      <a:pt x="0"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30" name="Freeform 306"/>
              <p:cNvSpPr>
                <a:spLocks/>
              </p:cNvSpPr>
              <p:nvPr/>
            </p:nvSpPr>
            <p:spPr bwMode="auto">
              <a:xfrm>
                <a:off x="2761" y="1673"/>
                <a:ext cx="4" cy="2"/>
              </a:xfrm>
              <a:custGeom>
                <a:avLst/>
                <a:gdLst>
                  <a:gd name="T0" fmla="*/ 8 w 8"/>
                  <a:gd name="T1" fmla="*/ 0 h 5"/>
                  <a:gd name="T2" fmla="*/ 0 w 8"/>
                  <a:gd name="T3" fmla="*/ 3 h 5"/>
                  <a:gd name="T4" fmla="*/ 8 w 8"/>
                  <a:gd name="T5" fmla="*/ 1 h 5"/>
                  <a:gd name="T6" fmla="*/ 2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lnTo>
                      <a:pt x="0" y="3"/>
                    </a:lnTo>
                    <a:lnTo>
                      <a:pt x="8" y="1"/>
                    </a:lnTo>
                    <a:lnTo>
                      <a:pt x="2"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31" name="Freeform 307"/>
              <p:cNvSpPr>
                <a:spLocks/>
              </p:cNvSpPr>
              <p:nvPr/>
            </p:nvSpPr>
            <p:spPr bwMode="auto">
              <a:xfrm>
                <a:off x="2748" y="1719"/>
                <a:ext cx="22" cy="10"/>
              </a:xfrm>
              <a:custGeom>
                <a:avLst/>
                <a:gdLst>
                  <a:gd name="T0" fmla="*/ 45 w 45"/>
                  <a:gd name="T1" fmla="*/ 1 h 20"/>
                  <a:gd name="T2" fmla="*/ 43 w 45"/>
                  <a:gd name="T3" fmla="*/ 7 h 20"/>
                  <a:gd name="T4" fmla="*/ 39 w 45"/>
                  <a:gd name="T5" fmla="*/ 15 h 20"/>
                  <a:gd name="T6" fmla="*/ 29 w 45"/>
                  <a:gd name="T7" fmla="*/ 20 h 20"/>
                  <a:gd name="T8" fmla="*/ 14 w 45"/>
                  <a:gd name="T9" fmla="*/ 20 h 20"/>
                  <a:gd name="T10" fmla="*/ 0 w 45"/>
                  <a:gd name="T11" fmla="*/ 16 h 20"/>
                  <a:gd name="T12" fmla="*/ 3 w 45"/>
                  <a:gd name="T13" fmla="*/ 10 h 20"/>
                  <a:gd name="T14" fmla="*/ 14 w 45"/>
                  <a:gd name="T15" fmla="*/ 13 h 20"/>
                  <a:gd name="T16" fmla="*/ 26 w 45"/>
                  <a:gd name="T17" fmla="*/ 13 h 20"/>
                  <a:gd name="T18" fmla="*/ 34 w 45"/>
                  <a:gd name="T19" fmla="*/ 9 h 20"/>
                  <a:gd name="T20" fmla="*/ 35 w 45"/>
                  <a:gd name="T21" fmla="*/ 6 h 20"/>
                  <a:gd name="T22" fmla="*/ 37 w 45"/>
                  <a:gd name="T23" fmla="*/ 0 h 20"/>
                  <a:gd name="T24" fmla="*/ 45 w 45"/>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20">
                    <a:moveTo>
                      <a:pt x="45" y="1"/>
                    </a:moveTo>
                    <a:lnTo>
                      <a:pt x="43" y="7"/>
                    </a:lnTo>
                    <a:lnTo>
                      <a:pt x="39" y="15"/>
                    </a:lnTo>
                    <a:lnTo>
                      <a:pt x="29" y="20"/>
                    </a:lnTo>
                    <a:lnTo>
                      <a:pt x="14" y="20"/>
                    </a:lnTo>
                    <a:lnTo>
                      <a:pt x="0" y="16"/>
                    </a:lnTo>
                    <a:lnTo>
                      <a:pt x="3" y="10"/>
                    </a:lnTo>
                    <a:lnTo>
                      <a:pt x="14" y="13"/>
                    </a:lnTo>
                    <a:lnTo>
                      <a:pt x="26" y="13"/>
                    </a:lnTo>
                    <a:lnTo>
                      <a:pt x="34" y="9"/>
                    </a:lnTo>
                    <a:lnTo>
                      <a:pt x="35" y="6"/>
                    </a:lnTo>
                    <a:lnTo>
                      <a:pt x="37" y="0"/>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32" name="Freeform 308"/>
              <p:cNvSpPr>
                <a:spLocks/>
              </p:cNvSpPr>
              <p:nvPr/>
            </p:nvSpPr>
            <p:spPr bwMode="auto">
              <a:xfrm>
                <a:off x="2766" y="1719"/>
                <a:ext cx="4" cy="1"/>
              </a:xfrm>
              <a:custGeom>
                <a:avLst/>
                <a:gdLst>
                  <a:gd name="T0" fmla="*/ 8 w 8"/>
                  <a:gd name="T1" fmla="*/ 1 h 1"/>
                  <a:gd name="T2" fmla="*/ 0 w 8"/>
                  <a:gd name="T3" fmla="*/ 0 h 1"/>
                  <a:gd name="T4" fmla="*/ 0 w 8"/>
                  <a:gd name="T5" fmla="*/ 1 h 1"/>
                  <a:gd name="T6" fmla="*/ 8 w 8"/>
                  <a:gd name="T7" fmla="*/ 1 h 1"/>
                </a:gdLst>
                <a:ahLst/>
                <a:cxnLst>
                  <a:cxn ang="0">
                    <a:pos x="T0" y="T1"/>
                  </a:cxn>
                  <a:cxn ang="0">
                    <a:pos x="T2" y="T3"/>
                  </a:cxn>
                  <a:cxn ang="0">
                    <a:pos x="T4" y="T5"/>
                  </a:cxn>
                  <a:cxn ang="0">
                    <a:pos x="T6" y="T7"/>
                  </a:cxn>
                </a:cxnLst>
                <a:rect l="0" t="0" r="r" b="b"/>
                <a:pathLst>
                  <a:path w="8" h="1">
                    <a:moveTo>
                      <a:pt x="8" y="1"/>
                    </a:moveTo>
                    <a:lnTo>
                      <a:pt x="0" y="0"/>
                    </a:lnTo>
                    <a:lnTo>
                      <a:pt x="0"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33" name="Rectangle 309"/>
              <p:cNvSpPr>
                <a:spLocks noChangeArrowheads="1"/>
              </p:cNvSpPr>
              <p:nvPr/>
            </p:nvSpPr>
            <p:spPr bwMode="auto">
              <a:xfrm>
                <a:off x="2743" y="1725"/>
                <a:ext cx="6"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334" name="Freeform 310"/>
              <p:cNvSpPr>
                <a:spLocks/>
              </p:cNvSpPr>
              <p:nvPr/>
            </p:nvSpPr>
            <p:spPr bwMode="auto">
              <a:xfrm>
                <a:off x="2748" y="1725"/>
                <a:ext cx="1" cy="3"/>
              </a:xfrm>
              <a:custGeom>
                <a:avLst/>
                <a:gdLst>
                  <a:gd name="T0" fmla="*/ 3 w 3"/>
                  <a:gd name="T1" fmla="*/ 0 h 6"/>
                  <a:gd name="T2" fmla="*/ 1 w 3"/>
                  <a:gd name="T3" fmla="*/ 0 h 6"/>
                  <a:gd name="T4" fmla="*/ 1 w 3"/>
                  <a:gd name="T5" fmla="*/ 6 h 6"/>
                  <a:gd name="T6" fmla="*/ 0 w 3"/>
                  <a:gd name="T7" fmla="*/ 6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1" y="0"/>
                    </a:lnTo>
                    <a:lnTo>
                      <a:pt x="1" y="6"/>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35" name="Freeform 311"/>
              <p:cNvSpPr>
                <a:spLocks/>
              </p:cNvSpPr>
              <p:nvPr/>
            </p:nvSpPr>
            <p:spPr bwMode="auto">
              <a:xfrm>
                <a:off x="2711" y="1705"/>
                <a:ext cx="32" cy="23"/>
              </a:xfrm>
              <a:custGeom>
                <a:avLst/>
                <a:gdLst>
                  <a:gd name="T0" fmla="*/ 60 w 65"/>
                  <a:gd name="T1" fmla="*/ 46 h 46"/>
                  <a:gd name="T2" fmla="*/ 29 w 65"/>
                  <a:gd name="T3" fmla="*/ 26 h 46"/>
                  <a:gd name="T4" fmla="*/ 0 w 65"/>
                  <a:gd name="T5" fmla="*/ 6 h 46"/>
                  <a:gd name="T6" fmla="*/ 4 w 65"/>
                  <a:gd name="T7" fmla="*/ 0 h 46"/>
                  <a:gd name="T8" fmla="*/ 34 w 65"/>
                  <a:gd name="T9" fmla="*/ 20 h 46"/>
                  <a:gd name="T10" fmla="*/ 65 w 65"/>
                  <a:gd name="T11" fmla="*/ 40 h 46"/>
                  <a:gd name="T12" fmla="*/ 60 w 6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5" h="46">
                    <a:moveTo>
                      <a:pt x="60" y="46"/>
                    </a:moveTo>
                    <a:lnTo>
                      <a:pt x="29" y="26"/>
                    </a:lnTo>
                    <a:lnTo>
                      <a:pt x="0" y="6"/>
                    </a:lnTo>
                    <a:lnTo>
                      <a:pt x="4" y="0"/>
                    </a:lnTo>
                    <a:lnTo>
                      <a:pt x="34" y="20"/>
                    </a:lnTo>
                    <a:lnTo>
                      <a:pt x="65" y="40"/>
                    </a:lnTo>
                    <a:lnTo>
                      <a:pt x="6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36" name="Freeform 312"/>
              <p:cNvSpPr>
                <a:spLocks/>
              </p:cNvSpPr>
              <p:nvPr/>
            </p:nvSpPr>
            <p:spPr bwMode="auto">
              <a:xfrm>
                <a:off x="2741" y="1725"/>
                <a:ext cx="2" cy="3"/>
              </a:xfrm>
              <a:custGeom>
                <a:avLst/>
                <a:gdLst>
                  <a:gd name="T0" fmla="*/ 3 w 5"/>
                  <a:gd name="T1" fmla="*/ 6 h 6"/>
                  <a:gd name="T2" fmla="*/ 0 w 5"/>
                  <a:gd name="T3" fmla="*/ 6 h 6"/>
                  <a:gd name="T4" fmla="*/ 5 w 5"/>
                  <a:gd name="T5" fmla="*/ 0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0" y="6"/>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37" name="Freeform 313"/>
              <p:cNvSpPr>
                <a:spLocks/>
              </p:cNvSpPr>
              <p:nvPr/>
            </p:nvSpPr>
            <p:spPr bwMode="auto">
              <a:xfrm>
                <a:off x="2676" y="1677"/>
                <a:ext cx="37" cy="31"/>
              </a:xfrm>
              <a:custGeom>
                <a:avLst/>
                <a:gdLst>
                  <a:gd name="T0" fmla="*/ 70 w 74"/>
                  <a:gd name="T1" fmla="*/ 61 h 61"/>
                  <a:gd name="T2" fmla="*/ 35 w 74"/>
                  <a:gd name="T3" fmla="*/ 32 h 61"/>
                  <a:gd name="T4" fmla="*/ 0 w 74"/>
                  <a:gd name="T5" fmla="*/ 6 h 61"/>
                  <a:gd name="T6" fmla="*/ 5 w 74"/>
                  <a:gd name="T7" fmla="*/ 0 h 61"/>
                  <a:gd name="T8" fmla="*/ 40 w 74"/>
                  <a:gd name="T9" fmla="*/ 26 h 61"/>
                  <a:gd name="T10" fmla="*/ 74 w 74"/>
                  <a:gd name="T11" fmla="*/ 55 h 61"/>
                  <a:gd name="T12" fmla="*/ 70 w 74"/>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74" h="61">
                    <a:moveTo>
                      <a:pt x="70" y="61"/>
                    </a:moveTo>
                    <a:lnTo>
                      <a:pt x="35" y="32"/>
                    </a:lnTo>
                    <a:lnTo>
                      <a:pt x="0" y="6"/>
                    </a:lnTo>
                    <a:lnTo>
                      <a:pt x="5" y="0"/>
                    </a:lnTo>
                    <a:lnTo>
                      <a:pt x="40" y="26"/>
                    </a:lnTo>
                    <a:lnTo>
                      <a:pt x="74" y="55"/>
                    </a:lnTo>
                    <a:lnTo>
                      <a:pt x="7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38" name="Freeform 314"/>
              <p:cNvSpPr>
                <a:spLocks/>
              </p:cNvSpPr>
              <p:nvPr/>
            </p:nvSpPr>
            <p:spPr bwMode="auto">
              <a:xfrm>
                <a:off x="2711" y="1705"/>
                <a:ext cx="2" cy="3"/>
              </a:xfrm>
              <a:custGeom>
                <a:avLst/>
                <a:gdLst>
                  <a:gd name="T0" fmla="*/ 0 w 4"/>
                  <a:gd name="T1" fmla="*/ 6 h 6"/>
                  <a:gd name="T2" fmla="*/ 4 w 4"/>
                  <a:gd name="T3" fmla="*/ 0 h 6"/>
                  <a:gd name="T4" fmla="*/ 0 w 4"/>
                  <a:gd name="T5" fmla="*/ 6 h 6"/>
                </a:gdLst>
                <a:ahLst/>
                <a:cxnLst>
                  <a:cxn ang="0">
                    <a:pos x="T0" y="T1"/>
                  </a:cxn>
                  <a:cxn ang="0">
                    <a:pos x="T2" y="T3"/>
                  </a:cxn>
                  <a:cxn ang="0">
                    <a:pos x="T4" y="T5"/>
                  </a:cxn>
                </a:cxnLst>
                <a:rect l="0" t="0" r="r" b="b"/>
                <a:pathLst>
                  <a:path w="4" h="6">
                    <a:moveTo>
                      <a:pt x="0" y="6"/>
                    </a:moveTo>
                    <a:lnTo>
                      <a:pt x="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39" name="Freeform 315"/>
              <p:cNvSpPr>
                <a:spLocks/>
              </p:cNvSpPr>
              <p:nvPr/>
            </p:nvSpPr>
            <p:spPr bwMode="auto">
              <a:xfrm>
                <a:off x="2662" y="1668"/>
                <a:ext cx="16" cy="12"/>
              </a:xfrm>
              <a:custGeom>
                <a:avLst/>
                <a:gdLst>
                  <a:gd name="T0" fmla="*/ 28 w 33"/>
                  <a:gd name="T1" fmla="*/ 23 h 23"/>
                  <a:gd name="T2" fmla="*/ 12 w 33"/>
                  <a:gd name="T3" fmla="*/ 15 h 23"/>
                  <a:gd name="T4" fmla="*/ 6 w 33"/>
                  <a:gd name="T5" fmla="*/ 12 h 23"/>
                  <a:gd name="T6" fmla="*/ 0 w 33"/>
                  <a:gd name="T7" fmla="*/ 6 h 23"/>
                  <a:gd name="T8" fmla="*/ 5 w 33"/>
                  <a:gd name="T9" fmla="*/ 0 h 23"/>
                  <a:gd name="T10" fmla="*/ 11 w 33"/>
                  <a:gd name="T11" fmla="*/ 6 h 23"/>
                  <a:gd name="T12" fmla="*/ 17 w 33"/>
                  <a:gd name="T13" fmla="*/ 9 h 23"/>
                  <a:gd name="T14" fmla="*/ 33 w 33"/>
                  <a:gd name="T15" fmla="*/ 17 h 23"/>
                  <a:gd name="T16" fmla="*/ 28 w 3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3">
                    <a:moveTo>
                      <a:pt x="28" y="23"/>
                    </a:moveTo>
                    <a:lnTo>
                      <a:pt x="12" y="15"/>
                    </a:lnTo>
                    <a:lnTo>
                      <a:pt x="6" y="12"/>
                    </a:lnTo>
                    <a:lnTo>
                      <a:pt x="0" y="6"/>
                    </a:lnTo>
                    <a:lnTo>
                      <a:pt x="5" y="0"/>
                    </a:lnTo>
                    <a:lnTo>
                      <a:pt x="11" y="6"/>
                    </a:lnTo>
                    <a:lnTo>
                      <a:pt x="17" y="9"/>
                    </a:lnTo>
                    <a:lnTo>
                      <a:pt x="33" y="17"/>
                    </a:lnTo>
                    <a:lnTo>
                      <a:pt x="2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40" name="Freeform 316"/>
              <p:cNvSpPr>
                <a:spLocks/>
              </p:cNvSpPr>
              <p:nvPr/>
            </p:nvSpPr>
            <p:spPr bwMode="auto">
              <a:xfrm>
                <a:off x="2676" y="1677"/>
                <a:ext cx="2"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41" name="Freeform 317"/>
              <p:cNvSpPr>
                <a:spLocks/>
              </p:cNvSpPr>
              <p:nvPr/>
            </p:nvSpPr>
            <p:spPr bwMode="auto">
              <a:xfrm>
                <a:off x="2662" y="1551"/>
                <a:ext cx="6" cy="119"/>
              </a:xfrm>
              <a:custGeom>
                <a:avLst/>
                <a:gdLst>
                  <a:gd name="T0" fmla="*/ 0 w 12"/>
                  <a:gd name="T1" fmla="*/ 238 h 238"/>
                  <a:gd name="T2" fmla="*/ 0 w 12"/>
                  <a:gd name="T3" fmla="*/ 207 h 238"/>
                  <a:gd name="T4" fmla="*/ 3 w 12"/>
                  <a:gd name="T5" fmla="*/ 144 h 238"/>
                  <a:gd name="T6" fmla="*/ 6 w 12"/>
                  <a:gd name="T7" fmla="*/ 68 h 238"/>
                  <a:gd name="T8" fmla="*/ 6 w 12"/>
                  <a:gd name="T9" fmla="*/ 32 h 238"/>
                  <a:gd name="T10" fmla="*/ 3 w 12"/>
                  <a:gd name="T11" fmla="*/ 0 h 238"/>
                  <a:gd name="T12" fmla="*/ 9 w 12"/>
                  <a:gd name="T13" fmla="*/ 0 h 238"/>
                  <a:gd name="T14" fmla="*/ 12 w 12"/>
                  <a:gd name="T15" fmla="*/ 32 h 238"/>
                  <a:gd name="T16" fmla="*/ 12 w 12"/>
                  <a:gd name="T17" fmla="*/ 68 h 238"/>
                  <a:gd name="T18" fmla="*/ 9 w 12"/>
                  <a:gd name="T19" fmla="*/ 144 h 238"/>
                  <a:gd name="T20" fmla="*/ 6 w 12"/>
                  <a:gd name="T21" fmla="*/ 207 h 238"/>
                  <a:gd name="T22" fmla="*/ 6 w 12"/>
                  <a:gd name="T23" fmla="*/ 238 h 238"/>
                  <a:gd name="T24" fmla="*/ 0 w 12"/>
                  <a:gd name="T2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38">
                    <a:moveTo>
                      <a:pt x="0" y="238"/>
                    </a:moveTo>
                    <a:lnTo>
                      <a:pt x="0" y="207"/>
                    </a:lnTo>
                    <a:lnTo>
                      <a:pt x="3" y="144"/>
                    </a:lnTo>
                    <a:lnTo>
                      <a:pt x="6" y="68"/>
                    </a:lnTo>
                    <a:lnTo>
                      <a:pt x="6" y="32"/>
                    </a:lnTo>
                    <a:lnTo>
                      <a:pt x="3" y="0"/>
                    </a:lnTo>
                    <a:lnTo>
                      <a:pt x="9" y="0"/>
                    </a:lnTo>
                    <a:lnTo>
                      <a:pt x="12" y="32"/>
                    </a:lnTo>
                    <a:lnTo>
                      <a:pt x="12" y="68"/>
                    </a:lnTo>
                    <a:lnTo>
                      <a:pt x="9" y="144"/>
                    </a:lnTo>
                    <a:lnTo>
                      <a:pt x="6" y="207"/>
                    </a:lnTo>
                    <a:lnTo>
                      <a:pt x="6" y="238"/>
                    </a:lnTo>
                    <a:lnTo>
                      <a:pt x="0" y="2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42" name="Freeform 318"/>
              <p:cNvSpPr>
                <a:spLocks/>
              </p:cNvSpPr>
              <p:nvPr/>
            </p:nvSpPr>
            <p:spPr bwMode="auto">
              <a:xfrm>
                <a:off x="2662" y="1668"/>
                <a:ext cx="3" cy="3"/>
              </a:xfrm>
              <a:custGeom>
                <a:avLst/>
                <a:gdLst>
                  <a:gd name="T0" fmla="*/ 0 w 6"/>
                  <a:gd name="T1" fmla="*/ 6 h 6"/>
                  <a:gd name="T2" fmla="*/ 0 w 6"/>
                  <a:gd name="T3" fmla="*/ 3 h 6"/>
                  <a:gd name="T4" fmla="*/ 6 w 6"/>
                  <a:gd name="T5" fmla="*/ 3 h 6"/>
                  <a:gd name="T6" fmla="*/ 5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0" y="3"/>
                    </a:lnTo>
                    <a:lnTo>
                      <a:pt x="6" y="3"/>
                    </a:ln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43" name="Freeform 319"/>
              <p:cNvSpPr>
                <a:spLocks/>
              </p:cNvSpPr>
              <p:nvPr/>
            </p:nvSpPr>
            <p:spPr bwMode="auto">
              <a:xfrm>
                <a:off x="2664" y="1538"/>
                <a:ext cx="5" cy="14"/>
              </a:xfrm>
              <a:custGeom>
                <a:avLst/>
                <a:gdLst>
                  <a:gd name="T0" fmla="*/ 0 w 11"/>
                  <a:gd name="T1" fmla="*/ 24 h 28"/>
                  <a:gd name="T2" fmla="*/ 6 w 11"/>
                  <a:gd name="T3" fmla="*/ 28 h 28"/>
                  <a:gd name="T4" fmla="*/ 11 w 11"/>
                  <a:gd name="T5" fmla="*/ 3 h 28"/>
                  <a:gd name="T6" fmla="*/ 5 w 11"/>
                  <a:gd name="T7" fmla="*/ 0 h 28"/>
                  <a:gd name="T8" fmla="*/ 0 w 11"/>
                  <a:gd name="T9" fmla="*/ 24 h 28"/>
                </a:gdLst>
                <a:ahLst/>
                <a:cxnLst>
                  <a:cxn ang="0">
                    <a:pos x="T0" y="T1"/>
                  </a:cxn>
                  <a:cxn ang="0">
                    <a:pos x="T2" y="T3"/>
                  </a:cxn>
                  <a:cxn ang="0">
                    <a:pos x="T4" y="T5"/>
                  </a:cxn>
                  <a:cxn ang="0">
                    <a:pos x="T6" y="T7"/>
                  </a:cxn>
                  <a:cxn ang="0">
                    <a:pos x="T8" y="T9"/>
                  </a:cxn>
                </a:cxnLst>
                <a:rect l="0" t="0" r="r" b="b"/>
                <a:pathLst>
                  <a:path w="11" h="28">
                    <a:moveTo>
                      <a:pt x="0" y="24"/>
                    </a:moveTo>
                    <a:lnTo>
                      <a:pt x="6" y="28"/>
                    </a:lnTo>
                    <a:lnTo>
                      <a:pt x="11" y="3"/>
                    </a:lnTo>
                    <a:lnTo>
                      <a:pt x="5"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44" name="Freeform 320"/>
              <p:cNvSpPr>
                <a:spLocks/>
              </p:cNvSpPr>
              <p:nvPr/>
            </p:nvSpPr>
            <p:spPr bwMode="auto">
              <a:xfrm>
                <a:off x="2664" y="1550"/>
                <a:ext cx="3" cy="2"/>
              </a:xfrm>
              <a:custGeom>
                <a:avLst/>
                <a:gdLst>
                  <a:gd name="T0" fmla="*/ 0 w 6"/>
                  <a:gd name="T1" fmla="*/ 2 h 4"/>
                  <a:gd name="T2" fmla="*/ 0 w 6"/>
                  <a:gd name="T3" fmla="*/ 0 h 4"/>
                  <a:gd name="T4" fmla="*/ 6 w 6"/>
                  <a:gd name="T5" fmla="*/ 4 h 4"/>
                  <a:gd name="T6" fmla="*/ 6 w 6"/>
                  <a:gd name="T7" fmla="*/ 2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0" y="0"/>
                    </a:lnTo>
                    <a:lnTo>
                      <a:pt x="6" y="4"/>
                    </a:lnTo>
                    <a:lnTo>
                      <a:pt x="6"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45" name="Rectangle 321"/>
              <p:cNvSpPr>
                <a:spLocks noChangeArrowheads="1"/>
              </p:cNvSpPr>
              <p:nvPr/>
            </p:nvSpPr>
            <p:spPr bwMode="auto">
              <a:xfrm>
                <a:off x="2666" y="1538"/>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346" name="Freeform 322"/>
              <p:cNvSpPr>
                <a:spLocks/>
              </p:cNvSpPr>
              <p:nvPr/>
            </p:nvSpPr>
            <p:spPr bwMode="auto">
              <a:xfrm>
                <a:off x="2666" y="1538"/>
                <a:ext cx="4" cy="1"/>
              </a:xfrm>
              <a:custGeom>
                <a:avLst/>
                <a:gdLst>
                  <a:gd name="T0" fmla="*/ 6 w 8"/>
                  <a:gd name="T1" fmla="*/ 3 h 3"/>
                  <a:gd name="T2" fmla="*/ 8 w 8"/>
                  <a:gd name="T3" fmla="*/ 1 h 3"/>
                  <a:gd name="T4" fmla="*/ 0 w 8"/>
                  <a:gd name="T5" fmla="*/ 1 h 3"/>
                  <a:gd name="T6" fmla="*/ 0 w 8"/>
                  <a:gd name="T7" fmla="*/ 0 h 3"/>
                  <a:gd name="T8" fmla="*/ 6 w 8"/>
                  <a:gd name="T9" fmla="*/ 3 h 3"/>
                </a:gdLst>
                <a:ahLst/>
                <a:cxnLst>
                  <a:cxn ang="0">
                    <a:pos x="T0" y="T1"/>
                  </a:cxn>
                  <a:cxn ang="0">
                    <a:pos x="T2" y="T3"/>
                  </a:cxn>
                  <a:cxn ang="0">
                    <a:pos x="T4" y="T5"/>
                  </a:cxn>
                  <a:cxn ang="0">
                    <a:pos x="T6" y="T7"/>
                  </a:cxn>
                  <a:cxn ang="0">
                    <a:pos x="T8" y="T9"/>
                  </a:cxn>
                </a:cxnLst>
                <a:rect l="0" t="0" r="r" b="b"/>
                <a:pathLst>
                  <a:path w="8" h="3">
                    <a:moveTo>
                      <a:pt x="6" y="3"/>
                    </a:moveTo>
                    <a:lnTo>
                      <a:pt x="8" y="1"/>
                    </a:lnTo>
                    <a:lnTo>
                      <a:pt x="0" y="1"/>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47" name="Freeform 323"/>
              <p:cNvSpPr>
                <a:spLocks/>
              </p:cNvSpPr>
              <p:nvPr/>
            </p:nvSpPr>
            <p:spPr bwMode="auto">
              <a:xfrm>
                <a:off x="2058" y="1671"/>
                <a:ext cx="577" cy="685"/>
              </a:xfrm>
              <a:custGeom>
                <a:avLst/>
                <a:gdLst>
                  <a:gd name="T0" fmla="*/ 514 w 1155"/>
                  <a:gd name="T1" fmla="*/ 55 h 1369"/>
                  <a:gd name="T2" fmla="*/ 488 w 1155"/>
                  <a:gd name="T3" fmla="*/ 137 h 1369"/>
                  <a:gd name="T4" fmla="*/ 449 w 1155"/>
                  <a:gd name="T5" fmla="*/ 248 h 1369"/>
                  <a:gd name="T6" fmla="*/ 417 w 1155"/>
                  <a:gd name="T7" fmla="*/ 467 h 1369"/>
                  <a:gd name="T8" fmla="*/ 508 w 1155"/>
                  <a:gd name="T9" fmla="*/ 505 h 1369"/>
                  <a:gd name="T10" fmla="*/ 752 w 1155"/>
                  <a:gd name="T11" fmla="*/ 454 h 1369"/>
                  <a:gd name="T12" fmla="*/ 698 w 1155"/>
                  <a:gd name="T13" fmla="*/ 474 h 1369"/>
                  <a:gd name="T14" fmla="*/ 703 w 1155"/>
                  <a:gd name="T15" fmla="*/ 537 h 1369"/>
                  <a:gd name="T16" fmla="*/ 834 w 1155"/>
                  <a:gd name="T17" fmla="*/ 585 h 1369"/>
                  <a:gd name="T18" fmla="*/ 904 w 1155"/>
                  <a:gd name="T19" fmla="*/ 517 h 1369"/>
                  <a:gd name="T20" fmla="*/ 1059 w 1155"/>
                  <a:gd name="T21" fmla="*/ 509 h 1369"/>
                  <a:gd name="T22" fmla="*/ 1121 w 1155"/>
                  <a:gd name="T23" fmla="*/ 488 h 1369"/>
                  <a:gd name="T24" fmla="*/ 1025 w 1155"/>
                  <a:gd name="T25" fmla="*/ 522 h 1369"/>
                  <a:gd name="T26" fmla="*/ 890 w 1155"/>
                  <a:gd name="T27" fmla="*/ 535 h 1369"/>
                  <a:gd name="T28" fmla="*/ 852 w 1155"/>
                  <a:gd name="T29" fmla="*/ 597 h 1369"/>
                  <a:gd name="T30" fmla="*/ 899 w 1155"/>
                  <a:gd name="T31" fmla="*/ 631 h 1369"/>
                  <a:gd name="T32" fmla="*/ 762 w 1155"/>
                  <a:gd name="T33" fmla="*/ 594 h 1369"/>
                  <a:gd name="T34" fmla="*/ 638 w 1155"/>
                  <a:gd name="T35" fmla="*/ 523 h 1369"/>
                  <a:gd name="T36" fmla="*/ 477 w 1155"/>
                  <a:gd name="T37" fmla="*/ 538 h 1369"/>
                  <a:gd name="T38" fmla="*/ 516 w 1155"/>
                  <a:gd name="T39" fmla="*/ 676 h 1369"/>
                  <a:gd name="T40" fmla="*/ 561 w 1155"/>
                  <a:gd name="T41" fmla="*/ 798 h 1369"/>
                  <a:gd name="T42" fmla="*/ 684 w 1155"/>
                  <a:gd name="T43" fmla="*/ 810 h 1369"/>
                  <a:gd name="T44" fmla="*/ 762 w 1155"/>
                  <a:gd name="T45" fmla="*/ 844 h 1369"/>
                  <a:gd name="T46" fmla="*/ 605 w 1155"/>
                  <a:gd name="T47" fmla="*/ 843 h 1369"/>
                  <a:gd name="T48" fmla="*/ 844 w 1155"/>
                  <a:gd name="T49" fmla="*/ 991 h 1369"/>
                  <a:gd name="T50" fmla="*/ 734 w 1155"/>
                  <a:gd name="T51" fmla="*/ 934 h 1369"/>
                  <a:gd name="T52" fmla="*/ 540 w 1155"/>
                  <a:gd name="T53" fmla="*/ 807 h 1369"/>
                  <a:gd name="T54" fmla="*/ 491 w 1155"/>
                  <a:gd name="T55" fmla="*/ 660 h 1369"/>
                  <a:gd name="T56" fmla="*/ 412 w 1155"/>
                  <a:gd name="T57" fmla="*/ 503 h 1369"/>
                  <a:gd name="T58" fmla="*/ 271 w 1155"/>
                  <a:gd name="T59" fmla="*/ 410 h 1369"/>
                  <a:gd name="T60" fmla="*/ 135 w 1155"/>
                  <a:gd name="T61" fmla="*/ 576 h 1369"/>
                  <a:gd name="T62" fmla="*/ 144 w 1155"/>
                  <a:gd name="T63" fmla="*/ 628 h 1369"/>
                  <a:gd name="T64" fmla="*/ 232 w 1155"/>
                  <a:gd name="T65" fmla="*/ 787 h 1369"/>
                  <a:gd name="T66" fmla="*/ 335 w 1155"/>
                  <a:gd name="T67" fmla="*/ 926 h 1369"/>
                  <a:gd name="T68" fmla="*/ 455 w 1155"/>
                  <a:gd name="T69" fmla="*/ 1043 h 1369"/>
                  <a:gd name="T70" fmla="*/ 639 w 1155"/>
                  <a:gd name="T71" fmla="*/ 1119 h 1369"/>
                  <a:gd name="T72" fmla="*/ 773 w 1155"/>
                  <a:gd name="T73" fmla="*/ 1068 h 1369"/>
                  <a:gd name="T74" fmla="*/ 776 w 1155"/>
                  <a:gd name="T75" fmla="*/ 1079 h 1369"/>
                  <a:gd name="T76" fmla="*/ 664 w 1155"/>
                  <a:gd name="T77" fmla="*/ 1119 h 1369"/>
                  <a:gd name="T78" fmla="*/ 804 w 1155"/>
                  <a:gd name="T79" fmla="*/ 1218 h 1369"/>
                  <a:gd name="T80" fmla="*/ 1059 w 1155"/>
                  <a:gd name="T81" fmla="*/ 1253 h 1369"/>
                  <a:gd name="T82" fmla="*/ 1146 w 1155"/>
                  <a:gd name="T83" fmla="*/ 1309 h 1369"/>
                  <a:gd name="T84" fmla="*/ 1064 w 1155"/>
                  <a:gd name="T85" fmla="*/ 1261 h 1369"/>
                  <a:gd name="T86" fmla="*/ 850 w 1155"/>
                  <a:gd name="T87" fmla="*/ 1264 h 1369"/>
                  <a:gd name="T88" fmla="*/ 974 w 1155"/>
                  <a:gd name="T89" fmla="*/ 1369 h 1369"/>
                  <a:gd name="T90" fmla="*/ 822 w 1155"/>
                  <a:gd name="T91" fmla="*/ 1258 h 1369"/>
                  <a:gd name="T92" fmla="*/ 593 w 1155"/>
                  <a:gd name="T93" fmla="*/ 1134 h 1369"/>
                  <a:gd name="T94" fmla="*/ 366 w 1155"/>
                  <a:gd name="T95" fmla="*/ 1019 h 1369"/>
                  <a:gd name="T96" fmla="*/ 223 w 1155"/>
                  <a:gd name="T97" fmla="*/ 909 h 1369"/>
                  <a:gd name="T98" fmla="*/ 253 w 1155"/>
                  <a:gd name="T99" fmla="*/ 1111 h 1369"/>
                  <a:gd name="T100" fmla="*/ 203 w 1155"/>
                  <a:gd name="T101" fmla="*/ 954 h 1369"/>
                  <a:gd name="T102" fmla="*/ 160 w 1155"/>
                  <a:gd name="T103" fmla="*/ 713 h 1369"/>
                  <a:gd name="T104" fmla="*/ 62 w 1155"/>
                  <a:gd name="T105" fmla="*/ 691 h 1369"/>
                  <a:gd name="T106" fmla="*/ 30 w 1155"/>
                  <a:gd name="T107" fmla="*/ 813 h 1369"/>
                  <a:gd name="T108" fmla="*/ 0 w 1155"/>
                  <a:gd name="T109" fmla="*/ 764 h 1369"/>
                  <a:gd name="T110" fmla="*/ 82 w 1155"/>
                  <a:gd name="T111" fmla="*/ 572 h 1369"/>
                  <a:gd name="T112" fmla="*/ 386 w 1155"/>
                  <a:gd name="T113" fmla="*/ 233 h 1369"/>
                  <a:gd name="T114" fmla="*/ 424 w 1155"/>
                  <a:gd name="T115" fmla="*/ 57 h 1369"/>
                  <a:gd name="T116" fmla="*/ 454 w 1155"/>
                  <a:gd name="T117" fmla="*/ 3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5" h="1369">
                    <a:moveTo>
                      <a:pt x="471" y="0"/>
                    </a:moveTo>
                    <a:lnTo>
                      <a:pt x="475" y="1"/>
                    </a:lnTo>
                    <a:lnTo>
                      <a:pt x="482" y="3"/>
                    </a:lnTo>
                    <a:lnTo>
                      <a:pt x="486" y="4"/>
                    </a:lnTo>
                    <a:lnTo>
                      <a:pt x="491" y="8"/>
                    </a:lnTo>
                    <a:lnTo>
                      <a:pt x="497" y="15"/>
                    </a:lnTo>
                    <a:lnTo>
                      <a:pt x="503" y="25"/>
                    </a:lnTo>
                    <a:lnTo>
                      <a:pt x="508" y="35"/>
                    </a:lnTo>
                    <a:lnTo>
                      <a:pt x="511" y="46"/>
                    </a:lnTo>
                    <a:lnTo>
                      <a:pt x="514" y="55"/>
                    </a:lnTo>
                    <a:lnTo>
                      <a:pt x="514" y="65"/>
                    </a:lnTo>
                    <a:lnTo>
                      <a:pt x="514" y="71"/>
                    </a:lnTo>
                    <a:lnTo>
                      <a:pt x="513" y="77"/>
                    </a:lnTo>
                    <a:lnTo>
                      <a:pt x="509" y="86"/>
                    </a:lnTo>
                    <a:lnTo>
                      <a:pt x="505" y="96"/>
                    </a:lnTo>
                    <a:lnTo>
                      <a:pt x="500" y="105"/>
                    </a:lnTo>
                    <a:lnTo>
                      <a:pt x="496" y="112"/>
                    </a:lnTo>
                    <a:lnTo>
                      <a:pt x="491" y="122"/>
                    </a:lnTo>
                    <a:lnTo>
                      <a:pt x="488" y="133"/>
                    </a:lnTo>
                    <a:lnTo>
                      <a:pt x="488" y="137"/>
                    </a:lnTo>
                    <a:lnTo>
                      <a:pt x="486" y="143"/>
                    </a:lnTo>
                    <a:lnTo>
                      <a:pt x="486" y="190"/>
                    </a:lnTo>
                    <a:lnTo>
                      <a:pt x="486" y="199"/>
                    </a:lnTo>
                    <a:lnTo>
                      <a:pt x="485" y="204"/>
                    </a:lnTo>
                    <a:lnTo>
                      <a:pt x="483" y="207"/>
                    </a:lnTo>
                    <a:lnTo>
                      <a:pt x="480" y="214"/>
                    </a:lnTo>
                    <a:lnTo>
                      <a:pt x="475" y="222"/>
                    </a:lnTo>
                    <a:lnTo>
                      <a:pt x="469" y="228"/>
                    </a:lnTo>
                    <a:lnTo>
                      <a:pt x="463" y="234"/>
                    </a:lnTo>
                    <a:lnTo>
                      <a:pt x="449" y="248"/>
                    </a:lnTo>
                    <a:lnTo>
                      <a:pt x="420" y="276"/>
                    </a:lnTo>
                    <a:lnTo>
                      <a:pt x="393" y="299"/>
                    </a:lnTo>
                    <a:lnTo>
                      <a:pt x="367" y="324"/>
                    </a:lnTo>
                    <a:lnTo>
                      <a:pt x="338" y="350"/>
                    </a:lnTo>
                    <a:lnTo>
                      <a:pt x="355" y="380"/>
                    </a:lnTo>
                    <a:lnTo>
                      <a:pt x="372" y="407"/>
                    </a:lnTo>
                    <a:lnTo>
                      <a:pt x="389" y="434"/>
                    </a:lnTo>
                    <a:lnTo>
                      <a:pt x="396" y="446"/>
                    </a:lnTo>
                    <a:lnTo>
                      <a:pt x="406" y="457"/>
                    </a:lnTo>
                    <a:lnTo>
                      <a:pt x="417" y="467"/>
                    </a:lnTo>
                    <a:lnTo>
                      <a:pt x="427" y="477"/>
                    </a:lnTo>
                    <a:lnTo>
                      <a:pt x="432" y="480"/>
                    </a:lnTo>
                    <a:lnTo>
                      <a:pt x="438" y="484"/>
                    </a:lnTo>
                    <a:lnTo>
                      <a:pt x="443" y="488"/>
                    </a:lnTo>
                    <a:lnTo>
                      <a:pt x="449" y="492"/>
                    </a:lnTo>
                    <a:lnTo>
                      <a:pt x="463" y="497"/>
                    </a:lnTo>
                    <a:lnTo>
                      <a:pt x="477" y="501"/>
                    </a:lnTo>
                    <a:lnTo>
                      <a:pt x="491" y="505"/>
                    </a:lnTo>
                    <a:lnTo>
                      <a:pt x="499" y="505"/>
                    </a:lnTo>
                    <a:lnTo>
                      <a:pt x="508" y="505"/>
                    </a:lnTo>
                    <a:lnTo>
                      <a:pt x="525" y="505"/>
                    </a:lnTo>
                    <a:lnTo>
                      <a:pt x="542" y="503"/>
                    </a:lnTo>
                    <a:lnTo>
                      <a:pt x="557" y="500"/>
                    </a:lnTo>
                    <a:lnTo>
                      <a:pt x="573" y="498"/>
                    </a:lnTo>
                    <a:lnTo>
                      <a:pt x="587" y="494"/>
                    </a:lnTo>
                    <a:lnTo>
                      <a:pt x="602" y="491"/>
                    </a:lnTo>
                    <a:lnTo>
                      <a:pt x="636" y="480"/>
                    </a:lnTo>
                    <a:lnTo>
                      <a:pt x="672" y="472"/>
                    </a:lnTo>
                    <a:lnTo>
                      <a:pt x="715" y="461"/>
                    </a:lnTo>
                    <a:lnTo>
                      <a:pt x="752" y="454"/>
                    </a:lnTo>
                    <a:lnTo>
                      <a:pt x="765" y="452"/>
                    </a:lnTo>
                    <a:lnTo>
                      <a:pt x="768" y="452"/>
                    </a:lnTo>
                    <a:lnTo>
                      <a:pt x="768" y="454"/>
                    </a:lnTo>
                    <a:lnTo>
                      <a:pt x="766" y="455"/>
                    </a:lnTo>
                    <a:lnTo>
                      <a:pt x="760" y="458"/>
                    </a:lnTo>
                    <a:lnTo>
                      <a:pt x="752" y="461"/>
                    </a:lnTo>
                    <a:lnTo>
                      <a:pt x="742" y="463"/>
                    </a:lnTo>
                    <a:lnTo>
                      <a:pt x="721" y="467"/>
                    </a:lnTo>
                    <a:lnTo>
                      <a:pt x="709" y="469"/>
                    </a:lnTo>
                    <a:lnTo>
                      <a:pt x="698" y="474"/>
                    </a:lnTo>
                    <a:lnTo>
                      <a:pt x="689" y="477"/>
                    </a:lnTo>
                    <a:lnTo>
                      <a:pt x="667" y="483"/>
                    </a:lnTo>
                    <a:lnTo>
                      <a:pt x="647" y="489"/>
                    </a:lnTo>
                    <a:lnTo>
                      <a:pt x="638" y="494"/>
                    </a:lnTo>
                    <a:lnTo>
                      <a:pt x="627" y="498"/>
                    </a:lnTo>
                    <a:lnTo>
                      <a:pt x="643" y="503"/>
                    </a:lnTo>
                    <a:lnTo>
                      <a:pt x="655" y="509"/>
                    </a:lnTo>
                    <a:lnTo>
                      <a:pt x="680" y="523"/>
                    </a:lnTo>
                    <a:lnTo>
                      <a:pt x="691" y="529"/>
                    </a:lnTo>
                    <a:lnTo>
                      <a:pt x="703" y="537"/>
                    </a:lnTo>
                    <a:lnTo>
                      <a:pt x="723" y="552"/>
                    </a:lnTo>
                    <a:lnTo>
                      <a:pt x="734" y="560"/>
                    </a:lnTo>
                    <a:lnTo>
                      <a:pt x="745" y="566"/>
                    </a:lnTo>
                    <a:lnTo>
                      <a:pt x="766" y="577"/>
                    </a:lnTo>
                    <a:lnTo>
                      <a:pt x="779" y="582"/>
                    </a:lnTo>
                    <a:lnTo>
                      <a:pt x="791" y="585"/>
                    </a:lnTo>
                    <a:lnTo>
                      <a:pt x="805" y="588"/>
                    </a:lnTo>
                    <a:lnTo>
                      <a:pt x="819" y="588"/>
                    </a:lnTo>
                    <a:lnTo>
                      <a:pt x="827" y="588"/>
                    </a:lnTo>
                    <a:lnTo>
                      <a:pt x="834" y="585"/>
                    </a:lnTo>
                    <a:lnTo>
                      <a:pt x="838" y="583"/>
                    </a:lnTo>
                    <a:lnTo>
                      <a:pt x="841" y="580"/>
                    </a:lnTo>
                    <a:lnTo>
                      <a:pt x="845" y="576"/>
                    </a:lnTo>
                    <a:lnTo>
                      <a:pt x="856" y="563"/>
                    </a:lnTo>
                    <a:lnTo>
                      <a:pt x="865" y="548"/>
                    </a:lnTo>
                    <a:lnTo>
                      <a:pt x="873" y="540"/>
                    </a:lnTo>
                    <a:lnTo>
                      <a:pt x="879" y="532"/>
                    </a:lnTo>
                    <a:lnTo>
                      <a:pt x="887" y="526"/>
                    </a:lnTo>
                    <a:lnTo>
                      <a:pt x="895" y="522"/>
                    </a:lnTo>
                    <a:lnTo>
                      <a:pt x="904" y="517"/>
                    </a:lnTo>
                    <a:lnTo>
                      <a:pt x="913" y="514"/>
                    </a:lnTo>
                    <a:lnTo>
                      <a:pt x="923" y="511"/>
                    </a:lnTo>
                    <a:lnTo>
                      <a:pt x="934" y="511"/>
                    </a:lnTo>
                    <a:lnTo>
                      <a:pt x="946" y="509"/>
                    </a:lnTo>
                    <a:lnTo>
                      <a:pt x="957" y="509"/>
                    </a:lnTo>
                    <a:lnTo>
                      <a:pt x="978" y="512"/>
                    </a:lnTo>
                    <a:lnTo>
                      <a:pt x="999" y="514"/>
                    </a:lnTo>
                    <a:lnTo>
                      <a:pt x="1011" y="514"/>
                    </a:lnTo>
                    <a:lnTo>
                      <a:pt x="1023" y="512"/>
                    </a:lnTo>
                    <a:lnTo>
                      <a:pt x="1059" y="509"/>
                    </a:lnTo>
                    <a:lnTo>
                      <a:pt x="1076" y="506"/>
                    </a:lnTo>
                    <a:lnTo>
                      <a:pt x="1084" y="503"/>
                    </a:lnTo>
                    <a:lnTo>
                      <a:pt x="1093" y="500"/>
                    </a:lnTo>
                    <a:lnTo>
                      <a:pt x="1098" y="497"/>
                    </a:lnTo>
                    <a:lnTo>
                      <a:pt x="1102" y="494"/>
                    </a:lnTo>
                    <a:lnTo>
                      <a:pt x="1110" y="488"/>
                    </a:lnTo>
                    <a:lnTo>
                      <a:pt x="1115" y="484"/>
                    </a:lnTo>
                    <a:lnTo>
                      <a:pt x="1118" y="483"/>
                    </a:lnTo>
                    <a:lnTo>
                      <a:pt x="1119" y="484"/>
                    </a:lnTo>
                    <a:lnTo>
                      <a:pt x="1121" y="488"/>
                    </a:lnTo>
                    <a:lnTo>
                      <a:pt x="1119" y="489"/>
                    </a:lnTo>
                    <a:lnTo>
                      <a:pt x="1118" y="491"/>
                    </a:lnTo>
                    <a:lnTo>
                      <a:pt x="1110" y="495"/>
                    </a:lnTo>
                    <a:lnTo>
                      <a:pt x="1099" y="500"/>
                    </a:lnTo>
                    <a:lnTo>
                      <a:pt x="1085" y="506"/>
                    </a:lnTo>
                    <a:lnTo>
                      <a:pt x="1070" y="512"/>
                    </a:lnTo>
                    <a:lnTo>
                      <a:pt x="1054" y="515"/>
                    </a:lnTo>
                    <a:lnTo>
                      <a:pt x="1039" y="520"/>
                    </a:lnTo>
                    <a:lnTo>
                      <a:pt x="1033" y="520"/>
                    </a:lnTo>
                    <a:lnTo>
                      <a:pt x="1025" y="522"/>
                    </a:lnTo>
                    <a:lnTo>
                      <a:pt x="1008" y="522"/>
                    </a:lnTo>
                    <a:lnTo>
                      <a:pt x="992" y="520"/>
                    </a:lnTo>
                    <a:lnTo>
                      <a:pt x="960" y="518"/>
                    </a:lnTo>
                    <a:lnTo>
                      <a:pt x="941" y="518"/>
                    </a:lnTo>
                    <a:lnTo>
                      <a:pt x="926" y="520"/>
                    </a:lnTo>
                    <a:lnTo>
                      <a:pt x="918" y="522"/>
                    </a:lnTo>
                    <a:lnTo>
                      <a:pt x="910" y="523"/>
                    </a:lnTo>
                    <a:lnTo>
                      <a:pt x="903" y="528"/>
                    </a:lnTo>
                    <a:lnTo>
                      <a:pt x="895" y="532"/>
                    </a:lnTo>
                    <a:lnTo>
                      <a:pt x="890" y="535"/>
                    </a:lnTo>
                    <a:lnTo>
                      <a:pt x="886" y="540"/>
                    </a:lnTo>
                    <a:lnTo>
                      <a:pt x="879" y="548"/>
                    </a:lnTo>
                    <a:lnTo>
                      <a:pt x="875" y="557"/>
                    </a:lnTo>
                    <a:lnTo>
                      <a:pt x="870" y="566"/>
                    </a:lnTo>
                    <a:lnTo>
                      <a:pt x="865" y="574"/>
                    </a:lnTo>
                    <a:lnTo>
                      <a:pt x="859" y="582"/>
                    </a:lnTo>
                    <a:lnTo>
                      <a:pt x="856" y="585"/>
                    </a:lnTo>
                    <a:lnTo>
                      <a:pt x="852" y="589"/>
                    </a:lnTo>
                    <a:lnTo>
                      <a:pt x="842" y="596"/>
                    </a:lnTo>
                    <a:lnTo>
                      <a:pt x="852" y="597"/>
                    </a:lnTo>
                    <a:lnTo>
                      <a:pt x="861" y="599"/>
                    </a:lnTo>
                    <a:lnTo>
                      <a:pt x="870" y="602"/>
                    </a:lnTo>
                    <a:lnTo>
                      <a:pt x="879" y="606"/>
                    </a:lnTo>
                    <a:lnTo>
                      <a:pt x="889" y="611"/>
                    </a:lnTo>
                    <a:lnTo>
                      <a:pt x="898" y="616"/>
                    </a:lnTo>
                    <a:lnTo>
                      <a:pt x="913" y="626"/>
                    </a:lnTo>
                    <a:lnTo>
                      <a:pt x="937" y="645"/>
                    </a:lnTo>
                    <a:lnTo>
                      <a:pt x="943" y="650"/>
                    </a:lnTo>
                    <a:lnTo>
                      <a:pt x="944" y="651"/>
                    </a:lnTo>
                    <a:lnTo>
                      <a:pt x="899" y="631"/>
                    </a:lnTo>
                    <a:lnTo>
                      <a:pt x="865" y="619"/>
                    </a:lnTo>
                    <a:lnTo>
                      <a:pt x="850" y="613"/>
                    </a:lnTo>
                    <a:lnTo>
                      <a:pt x="834" y="609"/>
                    </a:lnTo>
                    <a:lnTo>
                      <a:pt x="819" y="608"/>
                    </a:lnTo>
                    <a:lnTo>
                      <a:pt x="805" y="606"/>
                    </a:lnTo>
                    <a:lnTo>
                      <a:pt x="790" y="603"/>
                    </a:lnTo>
                    <a:lnTo>
                      <a:pt x="782" y="602"/>
                    </a:lnTo>
                    <a:lnTo>
                      <a:pt x="776" y="600"/>
                    </a:lnTo>
                    <a:lnTo>
                      <a:pt x="768" y="597"/>
                    </a:lnTo>
                    <a:lnTo>
                      <a:pt x="762" y="594"/>
                    </a:lnTo>
                    <a:lnTo>
                      <a:pt x="754" y="591"/>
                    </a:lnTo>
                    <a:lnTo>
                      <a:pt x="746" y="588"/>
                    </a:lnTo>
                    <a:lnTo>
                      <a:pt x="728" y="574"/>
                    </a:lnTo>
                    <a:lnTo>
                      <a:pt x="711" y="562"/>
                    </a:lnTo>
                    <a:lnTo>
                      <a:pt x="694" y="549"/>
                    </a:lnTo>
                    <a:lnTo>
                      <a:pt x="678" y="540"/>
                    </a:lnTo>
                    <a:lnTo>
                      <a:pt x="661" y="531"/>
                    </a:lnTo>
                    <a:lnTo>
                      <a:pt x="652" y="528"/>
                    </a:lnTo>
                    <a:lnTo>
                      <a:pt x="644" y="525"/>
                    </a:lnTo>
                    <a:lnTo>
                      <a:pt x="638" y="523"/>
                    </a:lnTo>
                    <a:lnTo>
                      <a:pt x="633" y="522"/>
                    </a:lnTo>
                    <a:lnTo>
                      <a:pt x="624" y="520"/>
                    </a:lnTo>
                    <a:lnTo>
                      <a:pt x="613" y="518"/>
                    </a:lnTo>
                    <a:lnTo>
                      <a:pt x="601" y="518"/>
                    </a:lnTo>
                    <a:lnTo>
                      <a:pt x="567" y="518"/>
                    </a:lnTo>
                    <a:lnTo>
                      <a:pt x="550" y="520"/>
                    </a:lnTo>
                    <a:lnTo>
                      <a:pt x="536" y="522"/>
                    </a:lnTo>
                    <a:lnTo>
                      <a:pt x="505" y="525"/>
                    </a:lnTo>
                    <a:lnTo>
                      <a:pt x="471" y="529"/>
                    </a:lnTo>
                    <a:lnTo>
                      <a:pt x="477" y="538"/>
                    </a:lnTo>
                    <a:lnTo>
                      <a:pt x="480" y="549"/>
                    </a:lnTo>
                    <a:lnTo>
                      <a:pt x="483" y="559"/>
                    </a:lnTo>
                    <a:lnTo>
                      <a:pt x="486" y="568"/>
                    </a:lnTo>
                    <a:lnTo>
                      <a:pt x="488" y="588"/>
                    </a:lnTo>
                    <a:lnTo>
                      <a:pt x="491" y="599"/>
                    </a:lnTo>
                    <a:lnTo>
                      <a:pt x="492" y="609"/>
                    </a:lnTo>
                    <a:lnTo>
                      <a:pt x="497" y="625"/>
                    </a:lnTo>
                    <a:lnTo>
                      <a:pt x="500" y="639"/>
                    </a:lnTo>
                    <a:lnTo>
                      <a:pt x="511" y="664"/>
                    </a:lnTo>
                    <a:lnTo>
                      <a:pt x="516" y="676"/>
                    </a:lnTo>
                    <a:lnTo>
                      <a:pt x="520" y="688"/>
                    </a:lnTo>
                    <a:lnTo>
                      <a:pt x="523" y="702"/>
                    </a:lnTo>
                    <a:lnTo>
                      <a:pt x="528" y="718"/>
                    </a:lnTo>
                    <a:lnTo>
                      <a:pt x="531" y="735"/>
                    </a:lnTo>
                    <a:lnTo>
                      <a:pt x="536" y="751"/>
                    </a:lnTo>
                    <a:lnTo>
                      <a:pt x="540" y="767"/>
                    </a:lnTo>
                    <a:lnTo>
                      <a:pt x="543" y="773"/>
                    </a:lnTo>
                    <a:lnTo>
                      <a:pt x="548" y="781"/>
                    </a:lnTo>
                    <a:lnTo>
                      <a:pt x="556" y="793"/>
                    </a:lnTo>
                    <a:lnTo>
                      <a:pt x="561" y="798"/>
                    </a:lnTo>
                    <a:lnTo>
                      <a:pt x="567" y="802"/>
                    </a:lnTo>
                    <a:lnTo>
                      <a:pt x="573" y="806"/>
                    </a:lnTo>
                    <a:lnTo>
                      <a:pt x="579" y="809"/>
                    </a:lnTo>
                    <a:lnTo>
                      <a:pt x="587" y="812"/>
                    </a:lnTo>
                    <a:lnTo>
                      <a:pt x="595" y="812"/>
                    </a:lnTo>
                    <a:lnTo>
                      <a:pt x="609" y="813"/>
                    </a:lnTo>
                    <a:lnTo>
                      <a:pt x="622" y="813"/>
                    </a:lnTo>
                    <a:lnTo>
                      <a:pt x="647" y="812"/>
                    </a:lnTo>
                    <a:lnTo>
                      <a:pt x="672" y="810"/>
                    </a:lnTo>
                    <a:lnTo>
                      <a:pt x="684" y="810"/>
                    </a:lnTo>
                    <a:lnTo>
                      <a:pt x="698" y="812"/>
                    </a:lnTo>
                    <a:lnTo>
                      <a:pt x="712" y="813"/>
                    </a:lnTo>
                    <a:lnTo>
                      <a:pt x="725" y="818"/>
                    </a:lnTo>
                    <a:lnTo>
                      <a:pt x="739" y="822"/>
                    </a:lnTo>
                    <a:lnTo>
                      <a:pt x="749" y="829"/>
                    </a:lnTo>
                    <a:lnTo>
                      <a:pt x="760" y="835"/>
                    </a:lnTo>
                    <a:lnTo>
                      <a:pt x="768" y="839"/>
                    </a:lnTo>
                    <a:lnTo>
                      <a:pt x="773" y="844"/>
                    </a:lnTo>
                    <a:lnTo>
                      <a:pt x="774" y="844"/>
                    </a:lnTo>
                    <a:lnTo>
                      <a:pt x="762" y="844"/>
                    </a:lnTo>
                    <a:lnTo>
                      <a:pt x="752" y="841"/>
                    </a:lnTo>
                    <a:lnTo>
                      <a:pt x="732" y="835"/>
                    </a:lnTo>
                    <a:lnTo>
                      <a:pt x="714" y="827"/>
                    </a:lnTo>
                    <a:lnTo>
                      <a:pt x="704" y="826"/>
                    </a:lnTo>
                    <a:lnTo>
                      <a:pt x="692" y="822"/>
                    </a:lnTo>
                    <a:lnTo>
                      <a:pt x="678" y="822"/>
                    </a:lnTo>
                    <a:lnTo>
                      <a:pt x="664" y="821"/>
                    </a:lnTo>
                    <a:lnTo>
                      <a:pt x="638" y="821"/>
                    </a:lnTo>
                    <a:lnTo>
                      <a:pt x="584" y="822"/>
                    </a:lnTo>
                    <a:lnTo>
                      <a:pt x="605" y="843"/>
                    </a:lnTo>
                    <a:lnTo>
                      <a:pt x="626" y="860"/>
                    </a:lnTo>
                    <a:lnTo>
                      <a:pt x="647" y="873"/>
                    </a:lnTo>
                    <a:lnTo>
                      <a:pt x="667" y="886"/>
                    </a:lnTo>
                    <a:lnTo>
                      <a:pt x="691" y="897"/>
                    </a:lnTo>
                    <a:lnTo>
                      <a:pt x="712" y="909"/>
                    </a:lnTo>
                    <a:lnTo>
                      <a:pt x="763" y="932"/>
                    </a:lnTo>
                    <a:lnTo>
                      <a:pt x="782" y="943"/>
                    </a:lnTo>
                    <a:lnTo>
                      <a:pt x="802" y="958"/>
                    </a:lnTo>
                    <a:lnTo>
                      <a:pt x="824" y="975"/>
                    </a:lnTo>
                    <a:lnTo>
                      <a:pt x="844" y="991"/>
                    </a:lnTo>
                    <a:lnTo>
                      <a:pt x="859" y="1005"/>
                    </a:lnTo>
                    <a:lnTo>
                      <a:pt x="869" y="1014"/>
                    </a:lnTo>
                    <a:lnTo>
                      <a:pt x="870" y="1015"/>
                    </a:lnTo>
                    <a:lnTo>
                      <a:pt x="869" y="1015"/>
                    </a:lnTo>
                    <a:lnTo>
                      <a:pt x="858" y="1006"/>
                    </a:lnTo>
                    <a:lnTo>
                      <a:pt x="834" y="988"/>
                    </a:lnTo>
                    <a:lnTo>
                      <a:pt x="822" y="980"/>
                    </a:lnTo>
                    <a:lnTo>
                      <a:pt x="810" y="972"/>
                    </a:lnTo>
                    <a:lnTo>
                      <a:pt x="771" y="951"/>
                    </a:lnTo>
                    <a:lnTo>
                      <a:pt x="734" y="934"/>
                    </a:lnTo>
                    <a:lnTo>
                      <a:pt x="698" y="915"/>
                    </a:lnTo>
                    <a:lnTo>
                      <a:pt x="660" y="895"/>
                    </a:lnTo>
                    <a:lnTo>
                      <a:pt x="633" y="880"/>
                    </a:lnTo>
                    <a:lnTo>
                      <a:pt x="609" y="866"/>
                    </a:lnTo>
                    <a:lnTo>
                      <a:pt x="585" y="850"/>
                    </a:lnTo>
                    <a:lnTo>
                      <a:pt x="576" y="843"/>
                    </a:lnTo>
                    <a:lnTo>
                      <a:pt x="565" y="835"/>
                    </a:lnTo>
                    <a:lnTo>
                      <a:pt x="556" y="826"/>
                    </a:lnTo>
                    <a:lnTo>
                      <a:pt x="548" y="816"/>
                    </a:lnTo>
                    <a:lnTo>
                      <a:pt x="540" y="807"/>
                    </a:lnTo>
                    <a:lnTo>
                      <a:pt x="533" y="796"/>
                    </a:lnTo>
                    <a:lnTo>
                      <a:pt x="528" y="784"/>
                    </a:lnTo>
                    <a:lnTo>
                      <a:pt x="522" y="772"/>
                    </a:lnTo>
                    <a:lnTo>
                      <a:pt x="517" y="758"/>
                    </a:lnTo>
                    <a:lnTo>
                      <a:pt x="514" y="744"/>
                    </a:lnTo>
                    <a:lnTo>
                      <a:pt x="511" y="728"/>
                    </a:lnTo>
                    <a:lnTo>
                      <a:pt x="508" y="713"/>
                    </a:lnTo>
                    <a:lnTo>
                      <a:pt x="503" y="699"/>
                    </a:lnTo>
                    <a:lnTo>
                      <a:pt x="500" y="687"/>
                    </a:lnTo>
                    <a:lnTo>
                      <a:pt x="491" y="660"/>
                    </a:lnTo>
                    <a:lnTo>
                      <a:pt x="478" y="631"/>
                    </a:lnTo>
                    <a:lnTo>
                      <a:pt x="471" y="611"/>
                    </a:lnTo>
                    <a:lnTo>
                      <a:pt x="466" y="593"/>
                    </a:lnTo>
                    <a:lnTo>
                      <a:pt x="460" y="574"/>
                    </a:lnTo>
                    <a:lnTo>
                      <a:pt x="452" y="554"/>
                    </a:lnTo>
                    <a:lnTo>
                      <a:pt x="443" y="538"/>
                    </a:lnTo>
                    <a:lnTo>
                      <a:pt x="438" y="531"/>
                    </a:lnTo>
                    <a:lnTo>
                      <a:pt x="434" y="525"/>
                    </a:lnTo>
                    <a:lnTo>
                      <a:pt x="423" y="514"/>
                    </a:lnTo>
                    <a:lnTo>
                      <a:pt x="412" y="503"/>
                    </a:lnTo>
                    <a:lnTo>
                      <a:pt x="389" y="483"/>
                    </a:lnTo>
                    <a:lnTo>
                      <a:pt x="378" y="472"/>
                    </a:lnTo>
                    <a:lnTo>
                      <a:pt x="366" y="458"/>
                    </a:lnTo>
                    <a:lnTo>
                      <a:pt x="356" y="447"/>
                    </a:lnTo>
                    <a:lnTo>
                      <a:pt x="348" y="437"/>
                    </a:lnTo>
                    <a:lnTo>
                      <a:pt x="336" y="417"/>
                    </a:lnTo>
                    <a:lnTo>
                      <a:pt x="324" y="395"/>
                    </a:lnTo>
                    <a:lnTo>
                      <a:pt x="316" y="384"/>
                    </a:lnTo>
                    <a:lnTo>
                      <a:pt x="308" y="372"/>
                    </a:lnTo>
                    <a:lnTo>
                      <a:pt x="271" y="410"/>
                    </a:lnTo>
                    <a:lnTo>
                      <a:pt x="254" y="427"/>
                    </a:lnTo>
                    <a:lnTo>
                      <a:pt x="239" y="444"/>
                    </a:lnTo>
                    <a:lnTo>
                      <a:pt x="223" y="461"/>
                    </a:lnTo>
                    <a:lnTo>
                      <a:pt x="208" y="480"/>
                    </a:lnTo>
                    <a:lnTo>
                      <a:pt x="192" y="498"/>
                    </a:lnTo>
                    <a:lnTo>
                      <a:pt x="175" y="522"/>
                    </a:lnTo>
                    <a:lnTo>
                      <a:pt x="158" y="545"/>
                    </a:lnTo>
                    <a:lnTo>
                      <a:pt x="141" y="569"/>
                    </a:lnTo>
                    <a:lnTo>
                      <a:pt x="138" y="572"/>
                    </a:lnTo>
                    <a:lnTo>
                      <a:pt x="135" y="576"/>
                    </a:lnTo>
                    <a:lnTo>
                      <a:pt x="129" y="582"/>
                    </a:lnTo>
                    <a:lnTo>
                      <a:pt x="126" y="585"/>
                    </a:lnTo>
                    <a:lnTo>
                      <a:pt x="124" y="588"/>
                    </a:lnTo>
                    <a:lnTo>
                      <a:pt x="123" y="593"/>
                    </a:lnTo>
                    <a:lnTo>
                      <a:pt x="121" y="597"/>
                    </a:lnTo>
                    <a:lnTo>
                      <a:pt x="123" y="603"/>
                    </a:lnTo>
                    <a:lnTo>
                      <a:pt x="126" y="609"/>
                    </a:lnTo>
                    <a:lnTo>
                      <a:pt x="129" y="614"/>
                    </a:lnTo>
                    <a:lnTo>
                      <a:pt x="133" y="619"/>
                    </a:lnTo>
                    <a:lnTo>
                      <a:pt x="144" y="628"/>
                    </a:lnTo>
                    <a:lnTo>
                      <a:pt x="150" y="634"/>
                    </a:lnTo>
                    <a:lnTo>
                      <a:pt x="153" y="640"/>
                    </a:lnTo>
                    <a:lnTo>
                      <a:pt x="172" y="670"/>
                    </a:lnTo>
                    <a:lnTo>
                      <a:pt x="186" y="697"/>
                    </a:lnTo>
                    <a:lnTo>
                      <a:pt x="198" y="727"/>
                    </a:lnTo>
                    <a:lnTo>
                      <a:pt x="214" y="758"/>
                    </a:lnTo>
                    <a:lnTo>
                      <a:pt x="217" y="764"/>
                    </a:lnTo>
                    <a:lnTo>
                      <a:pt x="220" y="770"/>
                    </a:lnTo>
                    <a:lnTo>
                      <a:pt x="226" y="779"/>
                    </a:lnTo>
                    <a:lnTo>
                      <a:pt x="232" y="787"/>
                    </a:lnTo>
                    <a:lnTo>
                      <a:pt x="240" y="795"/>
                    </a:lnTo>
                    <a:lnTo>
                      <a:pt x="256" y="809"/>
                    </a:lnTo>
                    <a:lnTo>
                      <a:pt x="273" y="826"/>
                    </a:lnTo>
                    <a:lnTo>
                      <a:pt x="282" y="836"/>
                    </a:lnTo>
                    <a:lnTo>
                      <a:pt x="291" y="846"/>
                    </a:lnTo>
                    <a:lnTo>
                      <a:pt x="297" y="856"/>
                    </a:lnTo>
                    <a:lnTo>
                      <a:pt x="304" y="867"/>
                    </a:lnTo>
                    <a:lnTo>
                      <a:pt x="314" y="889"/>
                    </a:lnTo>
                    <a:lnTo>
                      <a:pt x="327" y="912"/>
                    </a:lnTo>
                    <a:lnTo>
                      <a:pt x="335" y="926"/>
                    </a:lnTo>
                    <a:lnTo>
                      <a:pt x="341" y="938"/>
                    </a:lnTo>
                    <a:lnTo>
                      <a:pt x="353" y="961"/>
                    </a:lnTo>
                    <a:lnTo>
                      <a:pt x="359" y="971"/>
                    </a:lnTo>
                    <a:lnTo>
                      <a:pt x="369" y="981"/>
                    </a:lnTo>
                    <a:lnTo>
                      <a:pt x="378" y="991"/>
                    </a:lnTo>
                    <a:lnTo>
                      <a:pt x="383" y="994"/>
                    </a:lnTo>
                    <a:lnTo>
                      <a:pt x="390" y="998"/>
                    </a:lnTo>
                    <a:lnTo>
                      <a:pt x="404" y="1008"/>
                    </a:lnTo>
                    <a:lnTo>
                      <a:pt x="426" y="1023"/>
                    </a:lnTo>
                    <a:lnTo>
                      <a:pt x="455" y="1043"/>
                    </a:lnTo>
                    <a:lnTo>
                      <a:pt x="488" y="1065"/>
                    </a:lnTo>
                    <a:lnTo>
                      <a:pt x="523" y="1085"/>
                    </a:lnTo>
                    <a:lnTo>
                      <a:pt x="542" y="1094"/>
                    </a:lnTo>
                    <a:lnTo>
                      <a:pt x="561" y="1103"/>
                    </a:lnTo>
                    <a:lnTo>
                      <a:pt x="578" y="1110"/>
                    </a:lnTo>
                    <a:lnTo>
                      <a:pt x="595" y="1116"/>
                    </a:lnTo>
                    <a:lnTo>
                      <a:pt x="610" y="1119"/>
                    </a:lnTo>
                    <a:lnTo>
                      <a:pt x="626" y="1120"/>
                    </a:lnTo>
                    <a:lnTo>
                      <a:pt x="632" y="1119"/>
                    </a:lnTo>
                    <a:lnTo>
                      <a:pt x="639" y="1119"/>
                    </a:lnTo>
                    <a:lnTo>
                      <a:pt x="650" y="1116"/>
                    </a:lnTo>
                    <a:lnTo>
                      <a:pt x="663" y="1113"/>
                    </a:lnTo>
                    <a:lnTo>
                      <a:pt x="669" y="1111"/>
                    </a:lnTo>
                    <a:lnTo>
                      <a:pt x="677" y="1110"/>
                    </a:lnTo>
                    <a:lnTo>
                      <a:pt x="687" y="1108"/>
                    </a:lnTo>
                    <a:lnTo>
                      <a:pt x="698" y="1105"/>
                    </a:lnTo>
                    <a:lnTo>
                      <a:pt x="720" y="1097"/>
                    </a:lnTo>
                    <a:lnTo>
                      <a:pt x="742" y="1090"/>
                    </a:lnTo>
                    <a:lnTo>
                      <a:pt x="760" y="1079"/>
                    </a:lnTo>
                    <a:lnTo>
                      <a:pt x="773" y="1068"/>
                    </a:lnTo>
                    <a:lnTo>
                      <a:pt x="788" y="1051"/>
                    </a:lnTo>
                    <a:lnTo>
                      <a:pt x="794" y="1046"/>
                    </a:lnTo>
                    <a:lnTo>
                      <a:pt x="796" y="1045"/>
                    </a:lnTo>
                    <a:lnTo>
                      <a:pt x="797" y="1046"/>
                    </a:lnTo>
                    <a:lnTo>
                      <a:pt x="796" y="1048"/>
                    </a:lnTo>
                    <a:lnTo>
                      <a:pt x="794" y="1052"/>
                    </a:lnTo>
                    <a:lnTo>
                      <a:pt x="785" y="1068"/>
                    </a:lnTo>
                    <a:lnTo>
                      <a:pt x="782" y="1071"/>
                    </a:lnTo>
                    <a:lnTo>
                      <a:pt x="779" y="1076"/>
                    </a:lnTo>
                    <a:lnTo>
                      <a:pt x="776" y="1079"/>
                    </a:lnTo>
                    <a:lnTo>
                      <a:pt x="773" y="1083"/>
                    </a:lnTo>
                    <a:lnTo>
                      <a:pt x="768" y="1086"/>
                    </a:lnTo>
                    <a:lnTo>
                      <a:pt x="765" y="1088"/>
                    </a:lnTo>
                    <a:lnTo>
                      <a:pt x="757" y="1094"/>
                    </a:lnTo>
                    <a:lnTo>
                      <a:pt x="749" y="1097"/>
                    </a:lnTo>
                    <a:lnTo>
                      <a:pt x="740" y="1100"/>
                    </a:lnTo>
                    <a:lnTo>
                      <a:pt x="723" y="1106"/>
                    </a:lnTo>
                    <a:lnTo>
                      <a:pt x="703" y="1110"/>
                    </a:lnTo>
                    <a:lnTo>
                      <a:pt x="684" y="1114"/>
                    </a:lnTo>
                    <a:lnTo>
                      <a:pt x="664" y="1119"/>
                    </a:lnTo>
                    <a:lnTo>
                      <a:pt x="653" y="1122"/>
                    </a:lnTo>
                    <a:lnTo>
                      <a:pt x="644" y="1125"/>
                    </a:lnTo>
                    <a:lnTo>
                      <a:pt x="658" y="1131"/>
                    </a:lnTo>
                    <a:lnTo>
                      <a:pt x="672" y="1137"/>
                    </a:lnTo>
                    <a:lnTo>
                      <a:pt x="695" y="1147"/>
                    </a:lnTo>
                    <a:lnTo>
                      <a:pt x="720" y="1157"/>
                    </a:lnTo>
                    <a:lnTo>
                      <a:pt x="731" y="1165"/>
                    </a:lnTo>
                    <a:lnTo>
                      <a:pt x="745" y="1174"/>
                    </a:lnTo>
                    <a:lnTo>
                      <a:pt x="785" y="1205"/>
                    </a:lnTo>
                    <a:lnTo>
                      <a:pt x="804" y="1218"/>
                    </a:lnTo>
                    <a:lnTo>
                      <a:pt x="821" y="1230"/>
                    </a:lnTo>
                    <a:lnTo>
                      <a:pt x="839" y="1239"/>
                    </a:lnTo>
                    <a:lnTo>
                      <a:pt x="850" y="1242"/>
                    </a:lnTo>
                    <a:lnTo>
                      <a:pt x="859" y="1245"/>
                    </a:lnTo>
                    <a:lnTo>
                      <a:pt x="870" y="1248"/>
                    </a:lnTo>
                    <a:lnTo>
                      <a:pt x="881" y="1250"/>
                    </a:lnTo>
                    <a:lnTo>
                      <a:pt x="893" y="1252"/>
                    </a:lnTo>
                    <a:lnTo>
                      <a:pt x="906" y="1252"/>
                    </a:lnTo>
                    <a:lnTo>
                      <a:pt x="1050" y="1252"/>
                    </a:lnTo>
                    <a:lnTo>
                      <a:pt x="1059" y="1253"/>
                    </a:lnTo>
                    <a:lnTo>
                      <a:pt x="1067" y="1255"/>
                    </a:lnTo>
                    <a:lnTo>
                      <a:pt x="1071" y="1256"/>
                    </a:lnTo>
                    <a:lnTo>
                      <a:pt x="1076" y="1258"/>
                    </a:lnTo>
                    <a:lnTo>
                      <a:pt x="1085" y="1262"/>
                    </a:lnTo>
                    <a:lnTo>
                      <a:pt x="1095" y="1267"/>
                    </a:lnTo>
                    <a:lnTo>
                      <a:pt x="1104" y="1273"/>
                    </a:lnTo>
                    <a:lnTo>
                      <a:pt x="1112" y="1279"/>
                    </a:lnTo>
                    <a:lnTo>
                      <a:pt x="1119" y="1286"/>
                    </a:lnTo>
                    <a:lnTo>
                      <a:pt x="1133" y="1298"/>
                    </a:lnTo>
                    <a:lnTo>
                      <a:pt x="1146" y="1309"/>
                    </a:lnTo>
                    <a:lnTo>
                      <a:pt x="1155" y="1319"/>
                    </a:lnTo>
                    <a:lnTo>
                      <a:pt x="1130" y="1298"/>
                    </a:lnTo>
                    <a:lnTo>
                      <a:pt x="1118" y="1287"/>
                    </a:lnTo>
                    <a:lnTo>
                      <a:pt x="1105" y="1278"/>
                    </a:lnTo>
                    <a:lnTo>
                      <a:pt x="1099" y="1275"/>
                    </a:lnTo>
                    <a:lnTo>
                      <a:pt x="1093" y="1270"/>
                    </a:lnTo>
                    <a:lnTo>
                      <a:pt x="1087" y="1267"/>
                    </a:lnTo>
                    <a:lnTo>
                      <a:pt x="1079" y="1265"/>
                    </a:lnTo>
                    <a:lnTo>
                      <a:pt x="1071" y="1262"/>
                    </a:lnTo>
                    <a:lnTo>
                      <a:pt x="1064" y="1261"/>
                    </a:lnTo>
                    <a:lnTo>
                      <a:pt x="1056" y="1261"/>
                    </a:lnTo>
                    <a:lnTo>
                      <a:pt x="1047" y="1261"/>
                    </a:lnTo>
                    <a:lnTo>
                      <a:pt x="904" y="1261"/>
                    </a:lnTo>
                    <a:lnTo>
                      <a:pt x="895" y="1259"/>
                    </a:lnTo>
                    <a:lnTo>
                      <a:pt x="887" y="1259"/>
                    </a:lnTo>
                    <a:lnTo>
                      <a:pt x="873" y="1258"/>
                    </a:lnTo>
                    <a:lnTo>
                      <a:pt x="859" y="1255"/>
                    </a:lnTo>
                    <a:lnTo>
                      <a:pt x="853" y="1255"/>
                    </a:lnTo>
                    <a:lnTo>
                      <a:pt x="844" y="1255"/>
                    </a:lnTo>
                    <a:lnTo>
                      <a:pt x="850" y="1264"/>
                    </a:lnTo>
                    <a:lnTo>
                      <a:pt x="858" y="1273"/>
                    </a:lnTo>
                    <a:lnTo>
                      <a:pt x="865" y="1282"/>
                    </a:lnTo>
                    <a:lnTo>
                      <a:pt x="876" y="1293"/>
                    </a:lnTo>
                    <a:lnTo>
                      <a:pt x="887" y="1303"/>
                    </a:lnTo>
                    <a:lnTo>
                      <a:pt x="898" y="1312"/>
                    </a:lnTo>
                    <a:lnTo>
                      <a:pt x="923" y="1330"/>
                    </a:lnTo>
                    <a:lnTo>
                      <a:pt x="944" y="1346"/>
                    </a:lnTo>
                    <a:lnTo>
                      <a:pt x="963" y="1358"/>
                    </a:lnTo>
                    <a:lnTo>
                      <a:pt x="980" y="1369"/>
                    </a:lnTo>
                    <a:lnTo>
                      <a:pt x="974" y="1369"/>
                    </a:lnTo>
                    <a:lnTo>
                      <a:pt x="968" y="1367"/>
                    </a:lnTo>
                    <a:lnTo>
                      <a:pt x="954" y="1364"/>
                    </a:lnTo>
                    <a:lnTo>
                      <a:pt x="941" y="1357"/>
                    </a:lnTo>
                    <a:lnTo>
                      <a:pt x="929" y="1349"/>
                    </a:lnTo>
                    <a:lnTo>
                      <a:pt x="915" y="1340"/>
                    </a:lnTo>
                    <a:lnTo>
                      <a:pt x="903" y="1330"/>
                    </a:lnTo>
                    <a:lnTo>
                      <a:pt x="882" y="1313"/>
                    </a:lnTo>
                    <a:lnTo>
                      <a:pt x="865" y="1298"/>
                    </a:lnTo>
                    <a:lnTo>
                      <a:pt x="850" y="1284"/>
                    </a:lnTo>
                    <a:lnTo>
                      <a:pt x="822" y="1258"/>
                    </a:lnTo>
                    <a:lnTo>
                      <a:pt x="794" y="1233"/>
                    </a:lnTo>
                    <a:lnTo>
                      <a:pt x="779" y="1219"/>
                    </a:lnTo>
                    <a:lnTo>
                      <a:pt x="760" y="1207"/>
                    </a:lnTo>
                    <a:lnTo>
                      <a:pt x="735" y="1190"/>
                    </a:lnTo>
                    <a:lnTo>
                      <a:pt x="712" y="1177"/>
                    </a:lnTo>
                    <a:lnTo>
                      <a:pt x="689" y="1167"/>
                    </a:lnTo>
                    <a:lnTo>
                      <a:pt x="667" y="1157"/>
                    </a:lnTo>
                    <a:lnTo>
                      <a:pt x="644" y="1150"/>
                    </a:lnTo>
                    <a:lnTo>
                      <a:pt x="619" y="1142"/>
                    </a:lnTo>
                    <a:lnTo>
                      <a:pt x="593" y="1134"/>
                    </a:lnTo>
                    <a:lnTo>
                      <a:pt x="565" y="1125"/>
                    </a:lnTo>
                    <a:lnTo>
                      <a:pt x="547" y="1119"/>
                    </a:lnTo>
                    <a:lnTo>
                      <a:pt x="530" y="1111"/>
                    </a:lnTo>
                    <a:lnTo>
                      <a:pt x="514" y="1105"/>
                    </a:lnTo>
                    <a:lnTo>
                      <a:pt x="500" y="1097"/>
                    </a:lnTo>
                    <a:lnTo>
                      <a:pt x="471" y="1080"/>
                    </a:lnTo>
                    <a:lnTo>
                      <a:pt x="438" y="1060"/>
                    </a:lnTo>
                    <a:lnTo>
                      <a:pt x="407" y="1043"/>
                    </a:lnTo>
                    <a:lnTo>
                      <a:pt x="379" y="1028"/>
                    </a:lnTo>
                    <a:lnTo>
                      <a:pt x="366" y="1019"/>
                    </a:lnTo>
                    <a:lnTo>
                      <a:pt x="353" y="1009"/>
                    </a:lnTo>
                    <a:lnTo>
                      <a:pt x="342" y="997"/>
                    </a:lnTo>
                    <a:lnTo>
                      <a:pt x="330" y="983"/>
                    </a:lnTo>
                    <a:lnTo>
                      <a:pt x="314" y="961"/>
                    </a:lnTo>
                    <a:lnTo>
                      <a:pt x="302" y="940"/>
                    </a:lnTo>
                    <a:lnTo>
                      <a:pt x="277" y="903"/>
                    </a:lnTo>
                    <a:lnTo>
                      <a:pt x="253" y="866"/>
                    </a:lnTo>
                    <a:lnTo>
                      <a:pt x="239" y="846"/>
                    </a:lnTo>
                    <a:lnTo>
                      <a:pt x="222" y="826"/>
                    </a:lnTo>
                    <a:lnTo>
                      <a:pt x="223" y="909"/>
                    </a:lnTo>
                    <a:lnTo>
                      <a:pt x="225" y="991"/>
                    </a:lnTo>
                    <a:lnTo>
                      <a:pt x="225" y="1003"/>
                    </a:lnTo>
                    <a:lnTo>
                      <a:pt x="226" y="1014"/>
                    </a:lnTo>
                    <a:lnTo>
                      <a:pt x="231" y="1037"/>
                    </a:lnTo>
                    <a:lnTo>
                      <a:pt x="237" y="1059"/>
                    </a:lnTo>
                    <a:lnTo>
                      <a:pt x="243" y="1079"/>
                    </a:lnTo>
                    <a:lnTo>
                      <a:pt x="251" y="1094"/>
                    </a:lnTo>
                    <a:lnTo>
                      <a:pt x="257" y="1108"/>
                    </a:lnTo>
                    <a:lnTo>
                      <a:pt x="262" y="1119"/>
                    </a:lnTo>
                    <a:lnTo>
                      <a:pt x="253" y="1111"/>
                    </a:lnTo>
                    <a:lnTo>
                      <a:pt x="243" y="1103"/>
                    </a:lnTo>
                    <a:lnTo>
                      <a:pt x="235" y="1093"/>
                    </a:lnTo>
                    <a:lnTo>
                      <a:pt x="229" y="1082"/>
                    </a:lnTo>
                    <a:lnTo>
                      <a:pt x="225" y="1069"/>
                    </a:lnTo>
                    <a:lnTo>
                      <a:pt x="220" y="1059"/>
                    </a:lnTo>
                    <a:lnTo>
                      <a:pt x="217" y="1046"/>
                    </a:lnTo>
                    <a:lnTo>
                      <a:pt x="214" y="1034"/>
                    </a:lnTo>
                    <a:lnTo>
                      <a:pt x="211" y="1012"/>
                    </a:lnTo>
                    <a:lnTo>
                      <a:pt x="208" y="991"/>
                    </a:lnTo>
                    <a:lnTo>
                      <a:pt x="203" y="954"/>
                    </a:lnTo>
                    <a:lnTo>
                      <a:pt x="201" y="917"/>
                    </a:lnTo>
                    <a:lnTo>
                      <a:pt x="197" y="875"/>
                    </a:lnTo>
                    <a:lnTo>
                      <a:pt x="194" y="838"/>
                    </a:lnTo>
                    <a:lnTo>
                      <a:pt x="189" y="804"/>
                    </a:lnTo>
                    <a:lnTo>
                      <a:pt x="186" y="787"/>
                    </a:lnTo>
                    <a:lnTo>
                      <a:pt x="181" y="772"/>
                    </a:lnTo>
                    <a:lnTo>
                      <a:pt x="178" y="756"/>
                    </a:lnTo>
                    <a:lnTo>
                      <a:pt x="172" y="742"/>
                    </a:lnTo>
                    <a:lnTo>
                      <a:pt x="167" y="727"/>
                    </a:lnTo>
                    <a:lnTo>
                      <a:pt x="160" y="713"/>
                    </a:lnTo>
                    <a:lnTo>
                      <a:pt x="153" y="699"/>
                    </a:lnTo>
                    <a:lnTo>
                      <a:pt x="144" y="685"/>
                    </a:lnTo>
                    <a:lnTo>
                      <a:pt x="135" y="671"/>
                    </a:lnTo>
                    <a:lnTo>
                      <a:pt x="124" y="659"/>
                    </a:lnTo>
                    <a:lnTo>
                      <a:pt x="113" y="645"/>
                    </a:lnTo>
                    <a:lnTo>
                      <a:pt x="99" y="631"/>
                    </a:lnTo>
                    <a:lnTo>
                      <a:pt x="88" y="647"/>
                    </a:lnTo>
                    <a:lnTo>
                      <a:pt x="78" y="662"/>
                    </a:lnTo>
                    <a:lnTo>
                      <a:pt x="70" y="676"/>
                    </a:lnTo>
                    <a:lnTo>
                      <a:pt x="62" y="691"/>
                    </a:lnTo>
                    <a:lnTo>
                      <a:pt x="57" y="707"/>
                    </a:lnTo>
                    <a:lnTo>
                      <a:pt x="51" y="722"/>
                    </a:lnTo>
                    <a:lnTo>
                      <a:pt x="40" y="758"/>
                    </a:lnTo>
                    <a:lnTo>
                      <a:pt x="37" y="768"/>
                    </a:lnTo>
                    <a:lnTo>
                      <a:pt x="37" y="778"/>
                    </a:lnTo>
                    <a:lnTo>
                      <a:pt x="36" y="787"/>
                    </a:lnTo>
                    <a:lnTo>
                      <a:pt x="34" y="796"/>
                    </a:lnTo>
                    <a:lnTo>
                      <a:pt x="33" y="806"/>
                    </a:lnTo>
                    <a:lnTo>
                      <a:pt x="31" y="809"/>
                    </a:lnTo>
                    <a:lnTo>
                      <a:pt x="30" y="813"/>
                    </a:lnTo>
                    <a:lnTo>
                      <a:pt x="23" y="819"/>
                    </a:lnTo>
                    <a:lnTo>
                      <a:pt x="20" y="822"/>
                    </a:lnTo>
                    <a:lnTo>
                      <a:pt x="16" y="826"/>
                    </a:lnTo>
                    <a:lnTo>
                      <a:pt x="11" y="818"/>
                    </a:lnTo>
                    <a:lnTo>
                      <a:pt x="8" y="812"/>
                    </a:lnTo>
                    <a:lnTo>
                      <a:pt x="5" y="804"/>
                    </a:lnTo>
                    <a:lnTo>
                      <a:pt x="3" y="796"/>
                    </a:lnTo>
                    <a:lnTo>
                      <a:pt x="2" y="789"/>
                    </a:lnTo>
                    <a:lnTo>
                      <a:pt x="0" y="781"/>
                    </a:lnTo>
                    <a:lnTo>
                      <a:pt x="0" y="764"/>
                    </a:lnTo>
                    <a:lnTo>
                      <a:pt x="0" y="748"/>
                    </a:lnTo>
                    <a:lnTo>
                      <a:pt x="3" y="733"/>
                    </a:lnTo>
                    <a:lnTo>
                      <a:pt x="6" y="719"/>
                    </a:lnTo>
                    <a:lnTo>
                      <a:pt x="10" y="707"/>
                    </a:lnTo>
                    <a:lnTo>
                      <a:pt x="16" y="694"/>
                    </a:lnTo>
                    <a:lnTo>
                      <a:pt x="20" y="680"/>
                    </a:lnTo>
                    <a:lnTo>
                      <a:pt x="36" y="653"/>
                    </a:lnTo>
                    <a:lnTo>
                      <a:pt x="51" y="623"/>
                    </a:lnTo>
                    <a:lnTo>
                      <a:pt x="67" y="597"/>
                    </a:lnTo>
                    <a:lnTo>
                      <a:pt x="82" y="572"/>
                    </a:lnTo>
                    <a:lnTo>
                      <a:pt x="99" y="549"/>
                    </a:lnTo>
                    <a:lnTo>
                      <a:pt x="116" y="526"/>
                    </a:lnTo>
                    <a:lnTo>
                      <a:pt x="135" y="505"/>
                    </a:lnTo>
                    <a:lnTo>
                      <a:pt x="175" y="454"/>
                    </a:lnTo>
                    <a:lnTo>
                      <a:pt x="217" y="404"/>
                    </a:lnTo>
                    <a:lnTo>
                      <a:pt x="254" y="363"/>
                    </a:lnTo>
                    <a:lnTo>
                      <a:pt x="293" y="322"/>
                    </a:lnTo>
                    <a:lnTo>
                      <a:pt x="338" y="278"/>
                    </a:lnTo>
                    <a:lnTo>
                      <a:pt x="370" y="247"/>
                    </a:lnTo>
                    <a:lnTo>
                      <a:pt x="386" y="233"/>
                    </a:lnTo>
                    <a:lnTo>
                      <a:pt x="398" y="217"/>
                    </a:lnTo>
                    <a:lnTo>
                      <a:pt x="404" y="210"/>
                    </a:lnTo>
                    <a:lnTo>
                      <a:pt x="409" y="202"/>
                    </a:lnTo>
                    <a:lnTo>
                      <a:pt x="413" y="193"/>
                    </a:lnTo>
                    <a:lnTo>
                      <a:pt x="418" y="185"/>
                    </a:lnTo>
                    <a:lnTo>
                      <a:pt x="421" y="176"/>
                    </a:lnTo>
                    <a:lnTo>
                      <a:pt x="423" y="165"/>
                    </a:lnTo>
                    <a:lnTo>
                      <a:pt x="424" y="154"/>
                    </a:lnTo>
                    <a:lnTo>
                      <a:pt x="424" y="143"/>
                    </a:lnTo>
                    <a:lnTo>
                      <a:pt x="424" y="57"/>
                    </a:lnTo>
                    <a:lnTo>
                      <a:pt x="426" y="49"/>
                    </a:lnTo>
                    <a:lnTo>
                      <a:pt x="427" y="38"/>
                    </a:lnTo>
                    <a:lnTo>
                      <a:pt x="427" y="34"/>
                    </a:lnTo>
                    <a:lnTo>
                      <a:pt x="429" y="29"/>
                    </a:lnTo>
                    <a:lnTo>
                      <a:pt x="434" y="20"/>
                    </a:lnTo>
                    <a:lnTo>
                      <a:pt x="437" y="15"/>
                    </a:lnTo>
                    <a:lnTo>
                      <a:pt x="440" y="12"/>
                    </a:lnTo>
                    <a:lnTo>
                      <a:pt x="444" y="9"/>
                    </a:lnTo>
                    <a:lnTo>
                      <a:pt x="448" y="6"/>
                    </a:lnTo>
                    <a:lnTo>
                      <a:pt x="454" y="3"/>
                    </a:lnTo>
                    <a:lnTo>
                      <a:pt x="458" y="1"/>
                    </a:lnTo>
                    <a:lnTo>
                      <a:pt x="465" y="0"/>
                    </a:lnTo>
                    <a:lnTo>
                      <a:pt x="47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48" name="Freeform 324"/>
              <p:cNvSpPr>
                <a:spLocks/>
              </p:cNvSpPr>
              <p:nvPr/>
            </p:nvSpPr>
            <p:spPr bwMode="auto">
              <a:xfrm>
                <a:off x="2292" y="1670"/>
                <a:ext cx="24" cy="35"/>
              </a:xfrm>
              <a:custGeom>
                <a:avLst/>
                <a:gdLst>
                  <a:gd name="T0" fmla="*/ 2 w 48"/>
                  <a:gd name="T1" fmla="*/ 0 h 69"/>
                  <a:gd name="T2" fmla="*/ 13 w 48"/>
                  <a:gd name="T3" fmla="*/ 3 h 69"/>
                  <a:gd name="T4" fmla="*/ 22 w 48"/>
                  <a:gd name="T5" fmla="*/ 9 h 69"/>
                  <a:gd name="T6" fmla="*/ 30 w 48"/>
                  <a:gd name="T7" fmla="*/ 17 h 69"/>
                  <a:gd name="T8" fmla="*/ 37 w 48"/>
                  <a:gd name="T9" fmla="*/ 28 h 69"/>
                  <a:gd name="T10" fmla="*/ 45 w 48"/>
                  <a:gd name="T11" fmla="*/ 49 h 69"/>
                  <a:gd name="T12" fmla="*/ 48 w 48"/>
                  <a:gd name="T13" fmla="*/ 68 h 69"/>
                  <a:gd name="T14" fmla="*/ 42 w 48"/>
                  <a:gd name="T15" fmla="*/ 69 h 69"/>
                  <a:gd name="T16" fmla="*/ 39 w 48"/>
                  <a:gd name="T17" fmla="*/ 51 h 69"/>
                  <a:gd name="T18" fmla="*/ 31 w 48"/>
                  <a:gd name="T19" fmla="*/ 29 h 69"/>
                  <a:gd name="T20" fmla="*/ 25 w 48"/>
                  <a:gd name="T21" fmla="*/ 21 h 69"/>
                  <a:gd name="T22" fmla="*/ 17 w 48"/>
                  <a:gd name="T23" fmla="*/ 14 h 69"/>
                  <a:gd name="T24" fmla="*/ 11 w 48"/>
                  <a:gd name="T25" fmla="*/ 9 h 69"/>
                  <a:gd name="T26" fmla="*/ 0 w 48"/>
                  <a:gd name="T27" fmla="*/ 6 h 69"/>
                  <a:gd name="T28" fmla="*/ 2 w 48"/>
                  <a:gd name="T2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9">
                    <a:moveTo>
                      <a:pt x="2" y="0"/>
                    </a:moveTo>
                    <a:lnTo>
                      <a:pt x="13" y="3"/>
                    </a:lnTo>
                    <a:lnTo>
                      <a:pt x="22" y="9"/>
                    </a:lnTo>
                    <a:lnTo>
                      <a:pt x="30" y="17"/>
                    </a:lnTo>
                    <a:lnTo>
                      <a:pt x="37" y="28"/>
                    </a:lnTo>
                    <a:lnTo>
                      <a:pt x="45" y="49"/>
                    </a:lnTo>
                    <a:lnTo>
                      <a:pt x="48" y="68"/>
                    </a:lnTo>
                    <a:lnTo>
                      <a:pt x="42" y="69"/>
                    </a:lnTo>
                    <a:lnTo>
                      <a:pt x="39" y="51"/>
                    </a:lnTo>
                    <a:lnTo>
                      <a:pt x="31" y="29"/>
                    </a:lnTo>
                    <a:lnTo>
                      <a:pt x="25" y="21"/>
                    </a:lnTo>
                    <a:lnTo>
                      <a:pt x="17" y="14"/>
                    </a:lnTo>
                    <a:lnTo>
                      <a:pt x="11"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49" name="Freeform 325"/>
              <p:cNvSpPr>
                <a:spLocks/>
              </p:cNvSpPr>
              <p:nvPr/>
            </p:nvSpPr>
            <p:spPr bwMode="auto">
              <a:xfrm>
                <a:off x="2299" y="1704"/>
                <a:ext cx="17" cy="39"/>
              </a:xfrm>
              <a:custGeom>
                <a:avLst/>
                <a:gdLst>
                  <a:gd name="T0" fmla="*/ 34 w 34"/>
                  <a:gd name="T1" fmla="*/ 0 h 78"/>
                  <a:gd name="T2" fmla="*/ 33 w 34"/>
                  <a:gd name="T3" fmla="*/ 10 h 78"/>
                  <a:gd name="T4" fmla="*/ 30 w 34"/>
                  <a:gd name="T5" fmla="*/ 21 h 78"/>
                  <a:gd name="T6" fmla="*/ 20 w 34"/>
                  <a:gd name="T7" fmla="*/ 38 h 78"/>
                  <a:gd name="T8" fmla="*/ 11 w 34"/>
                  <a:gd name="T9" fmla="*/ 57 h 78"/>
                  <a:gd name="T10" fmla="*/ 8 w 34"/>
                  <a:gd name="T11" fmla="*/ 66 h 78"/>
                  <a:gd name="T12" fmla="*/ 6 w 34"/>
                  <a:gd name="T13" fmla="*/ 78 h 78"/>
                  <a:gd name="T14" fmla="*/ 0 w 34"/>
                  <a:gd name="T15" fmla="*/ 78 h 78"/>
                  <a:gd name="T16" fmla="*/ 2 w 34"/>
                  <a:gd name="T17" fmla="*/ 66 h 78"/>
                  <a:gd name="T18" fmla="*/ 5 w 34"/>
                  <a:gd name="T19" fmla="*/ 55 h 78"/>
                  <a:gd name="T20" fmla="*/ 14 w 34"/>
                  <a:gd name="T21" fmla="*/ 37 h 78"/>
                  <a:gd name="T22" fmla="*/ 23 w 34"/>
                  <a:gd name="T23" fmla="*/ 20 h 78"/>
                  <a:gd name="T24" fmla="*/ 26 w 34"/>
                  <a:gd name="T25" fmla="*/ 10 h 78"/>
                  <a:gd name="T26" fmla="*/ 28 w 34"/>
                  <a:gd name="T27" fmla="*/ 0 h 78"/>
                  <a:gd name="T28" fmla="*/ 34 w 34"/>
                  <a:gd name="T2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8">
                    <a:moveTo>
                      <a:pt x="34" y="0"/>
                    </a:moveTo>
                    <a:lnTo>
                      <a:pt x="33" y="10"/>
                    </a:lnTo>
                    <a:lnTo>
                      <a:pt x="30" y="21"/>
                    </a:lnTo>
                    <a:lnTo>
                      <a:pt x="20" y="38"/>
                    </a:lnTo>
                    <a:lnTo>
                      <a:pt x="11" y="57"/>
                    </a:lnTo>
                    <a:lnTo>
                      <a:pt x="8" y="66"/>
                    </a:lnTo>
                    <a:lnTo>
                      <a:pt x="6" y="78"/>
                    </a:lnTo>
                    <a:lnTo>
                      <a:pt x="0" y="78"/>
                    </a:lnTo>
                    <a:lnTo>
                      <a:pt x="2" y="66"/>
                    </a:lnTo>
                    <a:lnTo>
                      <a:pt x="5" y="55"/>
                    </a:lnTo>
                    <a:lnTo>
                      <a:pt x="14" y="37"/>
                    </a:lnTo>
                    <a:lnTo>
                      <a:pt x="23" y="20"/>
                    </a:lnTo>
                    <a:lnTo>
                      <a:pt x="26" y="10"/>
                    </a:lnTo>
                    <a:lnTo>
                      <a:pt x="28" y="0"/>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50" name="Freeform 326"/>
              <p:cNvSpPr>
                <a:spLocks/>
              </p:cNvSpPr>
              <p:nvPr/>
            </p:nvSpPr>
            <p:spPr bwMode="auto">
              <a:xfrm>
                <a:off x="2313" y="1704"/>
                <a:ext cx="3" cy="1"/>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51" name="Rectangle 327"/>
              <p:cNvSpPr>
                <a:spLocks noChangeArrowheads="1"/>
              </p:cNvSpPr>
              <p:nvPr/>
            </p:nvSpPr>
            <p:spPr bwMode="auto">
              <a:xfrm>
                <a:off x="2299" y="1743"/>
                <a:ext cx="3" cy="2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352" name="Freeform 328"/>
              <p:cNvSpPr>
                <a:spLocks/>
              </p:cNvSpPr>
              <p:nvPr/>
            </p:nvSpPr>
            <p:spPr bwMode="auto">
              <a:xfrm>
                <a:off x="2299" y="1743"/>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53" name="Freeform 329"/>
              <p:cNvSpPr>
                <a:spLocks/>
              </p:cNvSpPr>
              <p:nvPr/>
            </p:nvSpPr>
            <p:spPr bwMode="auto">
              <a:xfrm>
                <a:off x="2280" y="1766"/>
                <a:ext cx="22" cy="31"/>
              </a:xfrm>
              <a:custGeom>
                <a:avLst/>
                <a:gdLst>
                  <a:gd name="T0" fmla="*/ 43 w 43"/>
                  <a:gd name="T1" fmla="*/ 0 h 63"/>
                  <a:gd name="T2" fmla="*/ 40 w 43"/>
                  <a:gd name="T3" fmla="*/ 19 h 63"/>
                  <a:gd name="T4" fmla="*/ 31 w 43"/>
                  <a:gd name="T5" fmla="*/ 37 h 63"/>
                  <a:gd name="T6" fmla="*/ 5 w 43"/>
                  <a:gd name="T7" fmla="*/ 63 h 63"/>
                  <a:gd name="T8" fmla="*/ 0 w 43"/>
                  <a:gd name="T9" fmla="*/ 59 h 63"/>
                  <a:gd name="T10" fmla="*/ 26 w 43"/>
                  <a:gd name="T11" fmla="*/ 33 h 63"/>
                  <a:gd name="T12" fmla="*/ 34 w 43"/>
                  <a:gd name="T13" fmla="*/ 17 h 63"/>
                  <a:gd name="T14" fmla="*/ 37 w 43"/>
                  <a:gd name="T15" fmla="*/ 0 h 63"/>
                  <a:gd name="T16" fmla="*/ 43 w 43"/>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3">
                    <a:moveTo>
                      <a:pt x="43" y="0"/>
                    </a:moveTo>
                    <a:lnTo>
                      <a:pt x="40" y="19"/>
                    </a:lnTo>
                    <a:lnTo>
                      <a:pt x="31" y="37"/>
                    </a:lnTo>
                    <a:lnTo>
                      <a:pt x="5" y="63"/>
                    </a:lnTo>
                    <a:lnTo>
                      <a:pt x="0" y="59"/>
                    </a:lnTo>
                    <a:lnTo>
                      <a:pt x="26" y="33"/>
                    </a:lnTo>
                    <a:lnTo>
                      <a:pt x="34" y="17"/>
                    </a:lnTo>
                    <a:lnTo>
                      <a:pt x="37" y="0"/>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54" name="Freeform 330"/>
              <p:cNvSpPr>
                <a:spLocks/>
              </p:cNvSpPr>
              <p:nvPr/>
            </p:nvSpPr>
            <p:spPr bwMode="auto">
              <a:xfrm>
                <a:off x="2299" y="1766"/>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55" name="Freeform 331"/>
              <p:cNvSpPr>
                <a:spLocks/>
              </p:cNvSpPr>
              <p:nvPr/>
            </p:nvSpPr>
            <p:spPr bwMode="auto">
              <a:xfrm>
                <a:off x="2225" y="1795"/>
                <a:ext cx="58" cy="53"/>
              </a:xfrm>
              <a:custGeom>
                <a:avLst/>
                <a:gdLst>
                  <a:gd name="T0" fmla="*/ 116 w 116"/>
                  <a:gd name="T1" fmla="*/ 4 h 106"/>
                  <a:gd name="T2" fmla="*/ 60 w 116"/>
                  <a:gd name="T3" fmla="*/ 55 h 106"/>
                  <a:gd name="T4" fmla="*/ 4 w 116"/>
                  <a:gd name="T5" fmla="*/ 106 h 106"/>
                  <a:gd name="T6" fmla="*/ 0 w 116"/>
                  <a:gd name="T7" fmla="*/ 102 h 106"/>
                  <a:gd name="T8" fmla="*/ 55 w 116"/>
                  <a:gd name="T9" fmla="*/ 51 h 106"/>
                  <a:gd name="T10" fmla="*/ 111 w 116"/>
                  <a:gd name="T11" fmla="*/ 0 h 106"/>
                  <a:gd name="T12" fmla="*/ 116 w 116"/>
                  <a:gd name="T13" fmla="*/ 4 h 106"/>
                </a:gdLst>
                <a:ahLst/>
                <a:cxnLst>
                  <a:cxn ang="0">
                    <a:pos x="T0" y="T1"/>
                  </a:cxn>
                  <a:cxn ang="0">
                    <a:pos x="T2" y="T3"/>
                  </a:cxn>
                  <a:cxn ang="0">
                    <a:pos x="T4" y="T5"/>
                  </a:cxn>
                  <a:cxn ang="0">
                    <a:pos x="T6" y="T7"/>
                  </a:cxn>
                  <a:cxn ang="0">
                    <a:pos x="T8" y="T9"/>
                  </a:cxn>
                  <a:cxn ang="0">
                    <a:pos x="T10" y="T11"/>
                  </a:cxn>
                  <a:cxn ang="0">
                    <a:pos x="T12" y="T13"/>
                  </a:cxn>
                </a:cxnLst>
                <a:rect l="0" t="0" r="r" b="b"/>
                <a:pathLst>
                  <a:path w="116" h="106">
                    <a:moveTo>
                      <a:pt x="116" y="4"/>
                    </a:moveTo>
                    <a:lnTo>
                      <a:pt x="60" y="55"/>
                    </a:lnTo>
                    <a:lnTo>
                      <a:pt x="4" y="106"/>
                    </a:lnTo>
                    <a:lnTo>
                      <a:pt x="0" y="102"/>
                    </a:lnTo>
                    <a:lnTo>
                      <a:pt x="55" y="51"/>
                    </a:lnTo>
                    <a:lnTo>
                      <a:pt x="111" y="0"/>
                    </a:lnTo>
                    <a:lnTo>
                      <a:pt x="1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56" name="Freeform 332"/>
              <p:cNvSpPr>
                <a:spLocks/>
              </p:cNvSpPr>
              <p:nvPr/>
            </p:nvSpPr>
            <p:spPr bwMode="auto">
              <a:xfrm>
                <a:off x="2280" y="1795"/>
                <a:ext cx="3"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57" name="Freeform 333"/>
              <p:cNvSpPr>
                <a:spLocks/>
              </p:cNvSpPr>
              <p:nvPr/>
            </p:nvSpPr>
            <p:spPr bwMode="auto">
              <a:xfrm>
                <a:off x="2225" y="1846"/>
                <a:ext cx="86" cy="79"/>
              </a:xfrm>
              <a:custGeom>
                <a:avLst/>
                <a:gdLst>
                  <a:gd name="T0" fmla="*/ 4 w 171"/>
                  <a:gd name="T1" fmla="*/ 0 h 159"/>
                  <a:gd name="T2" fmla="*/ 38 w 171"/>
                  <a:gd name="T3" fmla="*/ 57 h 159"/>
                  <a:gd name="T4" fmla="*/ 55 w 171"/>
                  <a:gd name="T5" fmla="*/ 83 h 159"/>
                  <a:gd name="T6" fmla="*/ 72 w 171"/>
                  <a:gd name="T7" fmla="*/ 106 h 159"/>
                  <a:gd name="T8" fmla="*/ 92 w 171"/>
                  <a:gd name="T9" fmla="*/ 126 h 159"/>
                  <a:gd name="T10" fmla="*/ 116 w 171"/>
                  <a:gd name="T11" fmla="*/ 140 h 159"/>
                  <a:gd name="T12" fmla="*/ 128 w 171"/>
                  <a:gd name="T13" fmla="*/ 145 h 159"/>
                  <a:gd name="T14" fmla="*/ 140 w 171"/>
                  <a:gd name="T15" fmla="*/ 149 h 159"/>
                  <a:gd name="T16" fmla="*/ 171 w 171"/>
                  <a:gd name="T17" fmla="*/ 152 h 159"/>
                  <a:gd name="T18" fmla="*/ 171 w 171"/>
                  <a:gd name="T19" fmla="*/ 159 h 159"/>
                  <a:gd name="T20" fmla="*/ 139 w 171"/>
                  <a:gd name="T21" fmla="*/ 156 h 159"/>
                  <a:gd name="T22" fmla="*/ 126 w 171"/>
                  <a:gd name="T23" fmla="*/ 151 h 159"/>
                  <a:gd name="T24" fmla="*/ 111 w 171"/>
                  <a:gd name="T25" fmla="*/ 145 h 159"/>
                  <a:gd name="T26" fmla="*/ 88 w 171"/>
                  <a:gd name="T27" fmla="*/ 131 h 159"/>
                  <a:gd name="T28" fmla="*/ 68 w 171"/>
                  <a:gd name="T29" fmla="*/ 111 h 159"/>
                  <a:gd name="T30" fmla="*/ 51 w 171"/>
                  <a:gd name="T31" fmla="*/ 88 h 159"/>
                  <a:gd name="T32" fmla="*/ 34 w 171"/>
                  <a:gd name="T33" fmla="*/ 61 h 159"/>
                  <a:gd name="T34" fmla="*/ 0 w 171"/>
                  <a:gd name="T35" fmla="*/ 4 h 159"/>
                  <a:gd name="T36" fmla="*/ 4 w 171"/>
                  <a:gd name="T3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59">
                    <a:moveTo>
                      <a:pt x="4" y="0"/>
                    </a:moveTo>
                    <a:lnTo>
                      <a:pt x="38" y="57"/>
                    </a:lnTo>
                    <a:lnTo>
                      <a:pt x="55" y="83"/>
                    </a:lnTo>
                    <a:lnTo>
                      <a:pt x="72" y="106"/>
                    </a:lnTo>
                    <a:lnTo>
                      <a:pt x="92" y="126"/>
                    </a:lnTo>
                    <a:lnTo>
                      <a:pt x="116" y="140"/>
                    </a:lnTo>
                    <a:lnTo>
                      <a:pt x="128" y="145"/>
                    </a:lnTo>
                    <a:lnTo>
                      <a:pt x="140" y="149"/>
                    </a:lnTo>
                    <a:lnTo>
                      <a:pt x="171" y="152"/>
                    </a:lnTo>
                    <a:lnTo>
                      <a:pt x="171" y="159"/>
                    </a:lnTo>
                    <a:lnTo>
                      <a:pt x="139" y="156"/>
                    </a:lnTo>
                    <a:lnTo>
                      <a:pt x="126" y="151"/>
                    </a:lnTo>
                    <a:lnTo>
                      <a:pt x="111" y="145"/>
                    </a:lnTo>
                    <a:lnTo>
                      <a:pt x="88" y="131"/>
                    </a:lnTo>
                    <a:lnTo>
                      <a:pt x="68" y="111"/>
                    </a:lnTo>
                    <a:lnTo>
                      <a:pt x="51" y="88"/>
                    </a:lnTo>
                    <a:lnTo>
                      <a:pt x="34" y="61"/>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58" name="Freeform 334"/>
              <p:cNvSpPr>
                <a:spLocks/>
              </p:cNvSpPr>
              <p:nvPr/>
            </p:nvSpPr>
            <p:spPr bwMode="auto">
              <a:xfrm>
                <a:off x="2224" y="1846"/>
                <a:ext cx="3" cy="2"/>
              </a:xfrm>
              <a:custGeom>
                <a:avLst/>
                <a:gdLst>
                  <a:gd name="T0" fmla="*/ 2 w 6"/>
                  <a:gd name="T1" fmla="*/ 0 h 4"/>
                  <a:gd name="T2" fmla="*/ 0 w 6"/>
                  <a:gd name="T3" fmla="*/ 1 h 4"/>
                  <a:gd name="T4" fmla="*/ 2 w 6"/>
                  <a:gd name="T5" fmla="*/ 4 h 4"/>
                  <a:gd name="T6" fmla="*/ 6 w 6"/>
                  <a:gd name="T7" fmla="*/ 0 h 4"/>
                  <a:gd name="T8" fmla="*/ 6 w 6"/>
                  <a:gd name="T9" fmla="*/ 4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1"/>
                    </a:lnTo>
                    <a:lnTo>
                      <a:pt x="2" y="4"/>
                    </a:lnTo>
                    <a:lnTo>
                      <a:pt x="6" y="0"/>
                    </a:lnTo>
                    <a:lnTo>
                      <a:pt x="6"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59" name="Freeform 335"/>
              <p:cNvSpPr>
                <a:spLocks/>
              </p:cNvSpPr>
              <p:nvPr/>
            </p:nvSpPr>
            <p:spPr bwMode="auto">
              <a:xfrm>
                <a:off x="2311" y="1910"/>
                <a:ext cx="65" cy="15"/>
              </a:xfrm>
              <a:custGeom>
                <a:avLst/>
                <a:gdLst>
                  <a:gd name="T0" fmla="*/ 0 w 132"/>
                  <a:gd name="T1" fmla="*/ 24 h 31"/>
                  <a:gd name="T2" fmla="*/ 36 w 132"/>
                  <a:gd name="T3" fmla="*/ 23 h 31"/>
                  <a:gd name="T4" fmla="*/ 65 w 132"/>
                  <a:gd name="T5" fmla="*/ 17 h 31"/>
                  <a:gd name="T6" fmla="*/ 130 w 132"/>
                  <a:gd name="T7" fmla="*/ 0 h 31"/>
                  <a:gd name="T8" fmla="*/ 132 w 132"/>
                  <a:gd name="T9" fmla="*/ 6 h 31"/>
                  <a:gd name="T10" fmla="*/ 65 w 132"/>
                  <a:gd name="T11" fmla="*/ 23 h 31"/>
                  <a:gd name="T12" fmla="*/ 36 w 132"/>
                  <a:gd name="T13" fmla="*/ 29 h 31"/>
                  <a:gd name="T14" fmla="*/ 0 w 132"/>
                  <a:gd name="T15" fmla="*/ 31 h 31"/>
                  <a:gd name="T16" fmla="*/ 0 w 132"/>
                  <a:gd name="T1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31">
                    <a:moveTo>
                      <a:pt x="0" y="24"/>
                    </a:moveTo>
                    <a:lnTo>
                      <a:pt x="36" y="23"/>
                    </a:lnTo>
                    <a:lnTo>
                      <a:pt x="65" y="17"/>
                    </a:lnTo>
                    <a:lnTo>
                      <a:pt x="130" y="0"/>
                    </a:lnTo>
                    <a:lnTo>
                      <a:pt x="132" y="6"/>
                    </a:lnTo>
                    <a:lnTo>
                      <a:pt x="65" y="23"/>
                    </a:lnTo>
                    <a:lnTo>
                      <a:pt x="36" y="29"/>
                    </a:lnTo>
                    <a:lnTo>
                      <a:pt x="0" y="31"/>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0" name="Freeform 336"/>
              <p:cNvSpPr>
                <a:spLocks/>
              </p:cNvSpPr>
              <p:nvPr/>
            </p:nvSpPr>
            <p:spPr bwMode="auto">
              <a:xfrm>
                <a:off x="2311" y="1922"/>
                <a:ext cx="1" cy="3"/>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1" name="Freeform 337"/>
              <p:cNvSpPr>
                <a:spLocks/>
              </p:cNvSpPr>
              <p:nvPr/>
            </p:nvSpPr>
            <p:spPr bwMode="auto">
              <a:xfrm>
                <a:off x="2376" y="1896"/>
                <a:ext cx="65" cy="17"/>
              </a:xfrm>
              <a:custGeom>
                <a:avLst/>
                <a:gdLst>
                  <a:gd name="T0" fmla="*/ 0 w 132"/>
                  <a:gd name="T1" fmla="*/ 28 h 34"/>
                  <a:gd name="T2" fmla="*/ 79 w 132"/>
                  <a:gd name="T3" fmla="*/ 9 h 34"/>
                  <a:gd name="T4" fmla="*/ 132 w 132"/>
                  <a:gd name="T5" fmla="*/ 0 h 34"/>
                  <a:gd name="T6" fmla="*/ 132 w 132"/>
                  <a:gd name="T7" fmla="*/ 6 h 34"/>
                  <a:gd name="T8" fmla="*/ 79 w 132"/>
                  <a:gd name="T9" fmla="*/ 15 h 34"/>
                  <a:gd name="T10" fmla="*/ 0 w 132"/>
                  <a:gd name="T11" fmla="*/ 34 h 34"/>
                  <a:gd name="T12" fmla="*/ 0 w 132"/>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132" h="34">
                    <a:moveTo>
                      <a:pt x="0" y="28"/>
                    </a:moveTo>
                    <a:lnTo>
                      <a:pt x="79" y="9"/>
                    </a:lnTo>
                    <a:lnTo>
                      <a:pt x="132" y="0"/>
                    </a:lnTo>
                    <a:lnTo>
                      <a:pt x="132" y="6"/>
                    </a:lnTo>
                    <a:lnTo>
                      <a:pt x="79" y="15"/>
                    </a:lnTo>
                    <a:lnTo>
                      <a:pt x="0" y="34"/>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2" name="Freeform 338"/>
              <p:cNvSpPr>
                <a:spLocks/>
              </p:cNvSpPr>
              <p:nvPr/>
            </p:nvSpPr>
            <p:spPr bwMode="auto">
              <a:xfrm>
                <a:off x="2376" y="1910"/>
                <a:ext cx="1" cy="3"/>
              </a:xfrm>
              <a:custGeom>
                <a:avLst/>
                <a:gdLst>
                  <a:gd name="T0" fmla="*/ 0 w 2"/>
                  <a:gd name="T1" fmla="*/ 0 h 6"/>
                  <a:gd name="T2" fmla="*/ 0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3" name="Freeform 339"/>
              <p:cNvSpPr>
                <a:spLocks/>
              </p:cNvSpPr>
              <p:nvPr/>
            </p:nvSpPr>
            <p:spPr bwMode="auto">
              <a:xfrm>
                <a:off x="2411" y="1897"/>
                <a:ext cx="31" cy="11"/>
              </a:xfrm>
              <a:custGeom>
                <a:avLst/>
                <a:gdLst>
                  <a:gd name="T0" fmla="*/ 61 w 61"/>
                  <a:gd name="T1" fmla="*/ 4 h 21"/>
                  <a:gd name="T2" fmla="*/ 60 w 61"/>
                  <a:gd name="T3" fmla="*/ 7 h 21"/>
                  <a:gd name="T4" fmla="*/ 54 w 61"/>
                  <a:gd name="T5" fmla="*/ 10 h 21"/>
                  <a:gd name="T6" fmla="*/ 35 w 61"/>
                  <a:gd name="T7" fmla="*/ 15 h 21"/>
                  <a:gd name="T8" fmla="*/ 3 w 61"/>
                  <a:gd name="T9" fmla="*/ 21 h 21"/>
                  <a:gd name="T10" fmla="*/ 0 w 61"/>
                  <a:gd name="T11" fmla="*/ 16 h 21"/>
                  <a:gd name="T12" fmla="*/ 32 w 61"/>
                  <a:gd name="T13" fmla="*/ 10 h 21"/>
                  <a:gd name="T14" fmla="*/ 51 w 61"/>
                  <a:gd name="T15" fmla="*/ 6 h 21"/>
                  <a:gd name="T16" fmla="*/ 55 w 61"/>
                  <a:gd name="T17" fmla="*/ 3 h 21"/>
                  <a:gd name="T18" fmla="*/ 57 w 61"/>
                  <a:gd name="T19" fmla="*/ 0 h 21"/>
                  <a:gd name="T20" fmla="*/ 61 w 61"/>
                  <a:gd name="T2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1">
                    <a:moveTo>
                      <a:pt x="61" y="4"/>
                    </a:moveTo>
                    <a:lnTo>
                      <a:pt x="60" y="7"/>
                    </a:lnTo>
                    <a:lnTo>
                      <a:pt x="54" y="10"/>
                    </a:lnTo>
                    <a:lnTo>
                      <a:pt x="35" y="15"/>
                    </a:lnTo>
                    <a:lnTo>
                      <a:pt x="3" y="21"/>
                    </a:lnTo>
                    <a:lnTo>
                      <a:pt x="0" y="16"/>
                    </a:lnTo>
                    <a:lnTo>
                      <a:pt x="32" y="10"/>
                    </a:lnTo>
                    <a:lnTo>
                      <a:pt x="51" y="6"/>
                    </a:lnTo>
                    <a:lnTo>
                      <a:pt x="55" y="3"/>
                    </a:lnTo>
                    <a:lnTo>
                      <a:pt x="57" y="0"/>
                    </a:lnTo>
                    <a:lnTo>
                      <a:pt x="6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4" name="Freeform 340"/>
              <p:cNvSpPr>
                <a:spLocks/>
              </p:cNvSpPr>
              <p:nvPr/>
            </p:nvSpPr>
            <p:spPr bwMode="auto">
              <a:xfrm>
                <a:off x="2440" y="1895"/>
                <a:ext cx="5" cy="4"/>
              </a:xfrm>
              <a:custGeom>
                <a:avLst/>
                <a:gdLst>
                  <a:gd name="T0" fmla="*/ 3 w 9"/>
                  <a:gd name="T1" fmla="*/ 2 h 8"/>
                  <a:gd name="T2" fmla="*/ 9 w 9"/>
                  <a:gd name="T3" fmla="*/ 0 h 8"/>
                  <a:gd name="T4" fmla="*/ 4 w 9"/>
                  <a:gd name="T5" fmla="*/ 8 h 8"/>
                  <a:gd name="T6" fmla="*/ 0 w 9"/>
                  <a:gd name="T7" fmla="*/ 4 h 8"/>
                  <a:gd name="T8" fmla="*/ 3 w 9"/>
                  <a:gd name="T9" fmla="*/ 8 h 8"/>
                  <a:gd name="T10" fmla="*/ 3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3" y="2"/>
                    </a:moveTo>
                    <a:lnTo>
                      <a:pt x="9" y="0"/>
                    </a:lnTo>
                    <a:lnTo>
                      <a:pt x="4" y="8"/>
                    </a:lnTo>
                    <a:lnTo>
                      <a:pt x="0" y="4"/>
                    </a:lnTo>
                    <a:lnTo>
                      <a:pt x="3" y="8"/>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5" name="Freeform 341"/>
              <p:cNvSpPr>
                <a:spLocks/>
              </p:cNvSpPr>
              <p:nvPr/>
            </p:nvSpPr>
            <p:spPr bwMode="auto">
              <a:xfrm>
                <a:off x="2370" y="1905"/>
                <a:ext cx="43" cy="17"/>
              </a:xfrm>
              <a:custGeom>
                <a:avLst/>
                <a:gdLst>
                  <a:gd name="T0" fmla="*/ 85 w 85"/>
                  <a:gd name="T1" fmla="*/ 5 h 34"/>
                  <a:gd name="T2" fmla="*/ 43 w 85"/>
                  <a:gd name="T3" fmla="*/ 19 h 34"/>
                  <a:gd name="T4" fmla="*/ 3 w 85"/>
                  <a:gd name="T5" fmla="*/ 34 h 34"/>
                  <a:gd name="T6" fmla="*/ 0 w 85"/>
                  <a:gd name="T7" fmla="*/ 30 h 34"/>
                  <a:gd name="T8" fmla="*/ 40 w 85"/>
                  <a:gd name="T9" fmla="*/ 14 h 34"/>
                  <a:gd name="T10" fmla="*/ 82 w 85"/>
                  <a:gd name="T11" fmla="*/ 0 h 34"/>
                  <a:gd name="T12" fmla="*/ 85 w 85"/>
                  <a:gd name="T13" fmla="*/ 5 h 34"/>
                </a:gdLst>
                <a:ahLst/>
                <a:cxnLst>
                  <a:cxn ang="0">
                    <a:pos x="T0" y="T1"/>
                  </a:cxn>
                  <a:cxn ang="0">
                    <a:pos x="T2" y="T3"/>
                  </a:cxn>
                  <a:cxn ang="0">
                    <a:pos x="T4" y="T5"/>
                  </a:cxn>
                  <a:cxn ang="0">
                    <a:pos x="T6" y="T7"/>
                  </a:cxn>
                  <a:cxn ang="0">
                    <a:pos x="T8" y="T9"/>
                  </a:cxn>
                  <a:cxn ang="0">
                    <a:pos x="T10" y="T11"/>
                  </a:cxn>
                  <a:cxn ang="0">
                    <a:pos x="T12" y="T13"/>
                  </a:cxn>
                </a:cxnLst>
                <a:rect l="0" t="0" r="r" b="b"/>
                <a:pathLst>
                  <a:path w="85" h="34">
                    <a:moveTo>
                      <a:pt x="85" y="5"/>
                    </a:moveTo>
                    <a:lnTo>
                      <a:pt x="43" y="19"/>
                    </a:lnTo>
                    <a:lnTo>
                      <a:pt x="3" y="34"/>
                    </a:lnTo>
                    <a:lnTo>
                      <a:pt x="0" y="30"/>
                    </a:lnTo>
                    <a:lnTo>
                      <a:pt x="40" y="14"/>
                    </a:lnTo>
                    <a:lnTo>
                      <a:pt x="82" y="0"/>
                    </a:lnTo>
                    <a:lnTo>
                      <a:pt x="8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6" name="Freeform 342"/>
              <p:cNvSpPr>
                <a:spLocks/>
              </p:cNvSpPr>
              <p:nvPr/>
            </p:nvSpPr>
            <p:spPr bwMode="auto">
              <a:xfrm>
                <a:off x="2411" y="1905"/>
                <a:ext cx="2" cy="3"/>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lnTo>
                      <a:pt x="3"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7" name="Freeform 343"/>
              <p:cNvSpPr>
                <a:spLocks/>
              </p:cNvSpPr>
              <p:nvPr/>
            </p:nvSpPr>
            <p:spPr bwMode="auto">
              <a:xfrm>
                <a:off x="2370" y="1919"/>
                <a:ext cx="97" cy="48"/>
              </a:xfrm>
              <a:custGeom>
                <a:avLst/>
                <a:gdLst>
                  <a:gd name="T0" fmla="*/ 1 w 193"/>
                  <a:gd name="T1" fmla="*/ 0 h 96"/>
                  <a:gd name="T2" fmla="*/ 29 w 193"/>
                  <a:gd name="T3" fmla="*/ 11 h 96"/>
                  <a:gd name="T4" fmla="*/ 55 w 193"/>
                  <a:gd name="T5" fmla="*/ 25 h 96"/>
                  <a:gd name="T6" fmla="*/ 99 w 193"/>
                  <a:gd name="T7" fmla="*/ 56 h 96"/>
                  <a:gd name="T8" fmla="*/ 120 w 193"/>
                  <a:gd name="T9" fmla="*/ 70 h 96"/>
                  <a:gd name="T10" fmla="*/ 140 w 193"/>
                  <a:gd name="T11" fmla="*/ 79 h 96"/>
                  <a:gd name="T12" fmla="*/ 165 w 193"/>
                  <a:gd name="T13" fmla="*/ 87 h 96"/>
                  <a:gd name="T14" fmla="*/ 193 w 193"/>
                  <a:gd name="T15" fmla="*/ 90 h 96"/>
                  <a:gd name="T16" fmla="*/ 193 w 193"/>
                  <a:gd name="T17" fmla="*/ 96 h 96"/>
                  <a:gd name="T18" fmla="*/ 164 w 193"/>
                  <a:gd name="T19" fmla="*/ 93 h 96"/>
                  <a:gd name="T20" fmla="*/ 139 w 193"/>
                  <a:gd name="T21" fmla="*/ 85 h 96"/>
                  <a:gd name="T22" fmla="*/ 116 w 193"/>
                  <a:gd name="T23" fmla="*/ 74 h 96"/>
                  <a:gd name="T24" fmla="*/ 94 w 193"/>
                  <a:gd name="T25" fmla="*/ 60 h 96"/>
                  <a:gd name="T26" fmla="*/ 51 w 193"/>
                  <a:gd name="T27" fmla="*/ 30 h 96"/>
                  <a:gd name="T28" fmla="*/ 27 w 193"/>
                  <a:gd name="T29" fmla="*/ 17 h 96"/>
                  <a:gd name="T30" fmla="*/ 0 w 193"/>
                  <a:gd name="T31" fmla="*/ 6 h 96"/>
                  <a:gd name="T32" fmla="*/ 1 w 193"/>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96">
                    <a:moveTo>
                      <a:pt x="1" y="0"/>
                    </a:moveTo>
                    <a:lnTo>
                      <a:pt x="29" y="11"/>
                    </a:lnTo>
                    <a:lnTo>
                      <a:pt x="55" y="25"/>
                    </a:lnTo>
                    <a:lnTo>
                      <a:pt x="99" y="56"/>
                    </a:lnTo>
                    <a:lnTo>
                      <a:pt x="120" y="70"/>
                    </a:lnTo>
                    <a:lnTo>
                      <a:pt x="140" y="79"/>
                    </a:lnTo>
                    <a:lnTo>
                      <a:pt x="165" y="87"/>
                    </a:lnTo>
                    <a:lnTo>
                      <a:pt x="193" y="90"/>
                    </a:lnTo>
                    <a:lnTo>
                      <a:pt x="193" y="96"/>
                    </a:lnTo>
                    <a:lnTo>
                      <a:pt x="164" y="93"/>
                    </a:lnTo>
                    <a:lnTo>
                      <a:pt x="139" y="85"/>
                    </a:lnTo>
                    <a:lnTo>
                      <a:pt x="116" y="74"/>
                    </a:lnTo>
                    <a:lnTo>
                      <a:pt x="94" y="60"/>
                    </a:lnTo>
                    <a:lnTo>
                      <a:pt x="51" y="30"/>
                    </a:lnTo>
                    <a:lnTo>
                      <a:pt x="27" y="17"/>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8" name="Freeform 344"/>
              <p:cNvSpPr>
                <a:spLocks/>
              </p:cNvSpPr>
              <p:nvPr/>
            </p:nvSpPr>
            <p:spPr bwMode="auto">
              <a:xfrm>
                <a:off x="2367" y="1919"/>
                <a:ext cx="5" cy="3"/>
              </a:xfrm>
              <a:custGeom>
                <a:avLst/>
                <a:gdLst>
                  <a:gd name="T0" fmla="*/ 7 w 10"/>
                  <a:gd name="T1" fmla="*/ 2 h 6"/>
                  <a:gd name="T2" fmla="*/ 0 w 10"/>
                  <a:gd name="T3" fmla="*/ 3 h 6"/>
                  <a:gd name="T4" fmla="*/ 7 w 10"/>
                  <a:gd name="T5" fmla="*/ 6 h 6"/>
                  <a:gd name="T6" fmla="*/ 8 w 10"/>
                  <a:gd name="T7" fmla="*/ 0 h 6"/>
                  <a:gd name="T8" fmla="*/ 10 w 10"/>
                  <a:gd name="T9" fmla="*/ 6 h 6"/>
                  <a:gd name="T10" fmla="*/ 7 w 10"/>
                  <a:gd name="T11" fmla="*/ 2 h 6"/>
                </a:gdLst>
                <a:ahLst/>
                <a:cxnLst>
                  <a:cxn ang="0">
                    <a:pos x="T0" y="T1"/>
                  </a:cxn>
                  <a:cxn ang="0">
                    <a:pos x="T2" y="T3"/>
                  </a:cxn>
                  <a:cxn ang="0">
                    <a:pos x="T4" y="T5"/>
                  </a:cxn>
                  <a:cxn ang="0">
                    <a:pos x="T6" y="T7"/>
                  </a:cxn>
                  <a:cxn ang="0">
                    <a:pos x="T8" y="T9"/>
                  </a:cxn>
                  <a:cxn ang="0">
                    <a:pos x="T10" y="T11"/>
                  </a:cxn>
                </a:cxnLst>
                <a:rect l="0" t="0" r="r" b="b"/>
                <a:pathLst>
                  <a:path w="10" h="6">
                    <a:moveTo>
                      <a:pt x="7" y="2"/>
                    </a:moveTo>
                    <a:lnTo>
                      <a:pt x="0" y="3"/>
                    </a:lnTo>
                    <a:lnTo>
                      <a:pt x="7" y="6"/>
                    </a:lnTo>
                    <a:lnTo>
                      <a:pt x="8" y="0"/>
                    </a:lnTo>
                    <a:lnTo>
                      <a:pt x="10" y="6"/>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69" name="Freeform 345"/>
              <p:cNvSpPr>
                <a:spLocks/>
              </p:cNvSpPr>
              <p:nvPr/>
            </p:nvSpPr>
            <p:spPr bwMode="auto">
              <a:xfrm>
                <a:off x="2467" y="1945"/>
                <a:ext cx="24" cy="22"/>
              </a:xfrm>
              <a:custGeom>
                <a:avLst/>
                <a:gdLst>
                  <a:gd name="T0" fmla="*/ 0 w 48"/>
                  <a:gd name="T1" fmla="*/ 39 h 45"/>
                  <a:gd name="T2" fmla="*/ 15 w 48"/>
                  <a:gd name="T3" fmla="*/ 36 h 45"/>
                  <a:gd name="T4" fmla="*/ 23 w 48"/>
                  <a:gd name="T5" fmla="*/ 28 h 45"/>
                  <a:gd name="T6" fmla="*/ 34 w 48"/>
                  <a:gd name="T7" fmla="*/ 14 h 45"/>
                  <a:gd name="T8" fmla="*/ 43 w 48"/>
                  <a:gd name="T9" fmla="*/ 0 h 45"/>
                  <a:gd name="T10" fmla="*/ 48 w 48"/>
                  <a:gd name="T11" fmla="*/ 5 h 45"/>
                  <a:gd name="T12" fmla="*/ 39 w 48"/>
                  <a:gd name="T13" fmla="*/ 19 h 45"/>
                  <a:gd name="T14" fmla="*/ 28 w 48"/>
                  <a:gd name="T15" fmla="*/ 33 h 45"/>
                  <a:gd name="T16" fmla="*/ 17 w 48"/>
                  <a:gd name="T17" fmla="*/ 42 h 45"/>
                  <a:gd name="T18" fmla="*/ 0 w 48"/>
                  <a:gd name="T19" fmla="*/ 45 h 45"/>
                  <a:gd name="T20" fmla="*/ 0 w 48"/>
                  <a:gd name="T21"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5">
                    <a:moveTo>
                      <a:pt x="0" y="39"/>
                    </a:moveTo>
                    <a:lnTo>
                      <a:pt x="15" y="36"/>
                    </a:lnTo>
                    <a:lnTo>
                      <a:pt x="23" y="28"/>
                    </a:lnTo>
                    <a:lnTo>
                      <a:pt x="34" y="14"/>
                    </a:lnTo>
                    <a:lnTo>
                      <a:pt x="43" y="0"/>
                    </a:lnTo>
                    <a:lnTo>
                      <a:pt x="48" y="5"/>
                    </a:lnTo>
                    <a:lnTo>
                      <a:pt x="39" y="19"/>
                    </a:lnTo>
                    <a:lnTo>
                      <a:pt x="28" y="33"/>
                    </a:lnTo>
                    <a:lnTo>
                      <a:pt x="17" y="42"/>
                    </a:lnTo>
                    <a:lnTo>
                      <a:pt x="0" y="45"/>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0" name="Freeform 346"/>
              <p:cNvSpPr>
                <a:spLocks/>
              </p:cNvSpPr>
              <p:nvPr/>
            </p:nvSpPr>
            <p:spPr bwMode="auto">
              <a:xfrm>
                <a:off x="2467" y="1964"/>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1" name="Freeform 347"/>
              <p:cNvSpPr>
                <a:spLocks/>
              </p:cNvSpPr>
              <p:nvPr/>
            </p:nvSpPr>
            <p:spPr bwMode="auto">
              <a:xfrm>
                <a:off x="2489" y="1925"/>
                <a:ext cx="35" cy="22"/>
              </a:xfrm>
              <a:custGeom>
                <a:avLst/>
                <a:gdLst>
                  <a:gd name="T0" fmla="*/ 0 w 72"/>
                  <a:gd name="T1" fmla="*/ 40 h 45"/>
                  <a:gd name="T2" fmla="*/ 14 w 72"/>
                  <a:gd name="T3" fmla="*/ 25 h 45"/>
                  <a:gd name="T4" fmla="*/ 31 w 72"/>
                  <a:gd name="T5" fmla="*/ 12 h 45"/>
                  <a:gd name="T6" fmla="*/ 50 w 72"/>
                  <a:gd name="T7" fmla="*/ 5 h 45"/>
                  <a:gd name="T8" fmla="*/ 72 w 72"/>
                  <a:gd name="T9" fmla="*/ 0 h 45"/>
                  <a:gd name="T10" fmla="*/ 72 w 72"/>
                  <a:gd name="T11" fmla="*/ 6 h 45"/>
                  <a:gd name="T12" fmla="*/ 51 w 72"/>
                  <a:gd name="T13" fmla="*/ 11 h 45"/>
                  <a:gd name="T14" fmla="*/ 34 w 72"/>
                  <a:gd name="T15" fmla="*/ 17 h 45"/>
                  <a:gd name="T16" fmla="*/ 19 w 72"/>
                  <a:gd name="T17" fmla="*/ 29 h 45"/>
                  <a:gd name="T18" fmla="*/ 5 w 72"/>
                  <a:gd name="T19" fmla="*/ 45 h 45"/>
                  <a:gd name="T20" fmla="*/ 0 w 72"/>
                  <a:gd name="T21"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45">
                    <a:moveTo>
                      <a:pt x="0" y="40"/>
                    </a:moveTo>
                    <a:lnTo>
                      <a:pt x="14" y="25"/>
                    </a:lnTo>
                    <a:lnTo>
                      <a:pt x="31" y="12"/>
                    </a:lnTo>
                    <a:lnTo>
                      <a:pt x="50" y="5"/>
                    </a:lnTo>
                    <a:lnTo>
                      <a:pt x="72" y="0"/>
                    </a:lnTo>
                    <a:lnTo>
                      <a:pt x="72" y="6"/>
                    </a:lnTo>
                    <a:lnTo>
                      <a:pt x="51" y="11"/>
                    </a:lnTo>
                    <a:lnTo>
                      <a:pt x="34" y="17"/>
                    </a:lnTo>
                    <a:lnTo>
                      <a:pt x="19" y="29"/>
                    </a:lnTo>
                    <a:lnTo>
                      <a:pt x="5" y="45"/>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2" name="Freeform 348"/>
              <p:cNvSpPr>
                <a:spLocks/>
              </p:cNvSpPr>
              <p:nvPr/>
            </p:nvSpPr>
            <p:spPr bwMode="auto">
              <a:xfrm>
                <a:off x="2489" y="1945"/>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3" name="Freeform 349"/>
              <p:cNvSpPr>
                <a:spLocks/>
              </p:cNvSpPr>
              <p:nvPr/>
            </p:nvSpPr>
            <p:spPr bwMode="auto">
              <a:xfrm>
                <a:off x="2524" y="1925"/>
                <a:ext cx="44" cy="5"/>
              </a:xfrm>
              <a:custGeom>
                <a:avLst/>
                <a:gdLst>
                  <a:gd name="T0" fmla="*/ 0 w 88"/>
                  <a:gd name="T1" fmla="*/ 0 h 11"/>
                  <a:gd name="T2" fmla="*/ 23 w 88"/>
                  <a:gd name="T3" fmla="*/ 0 h 11"/>
                  <a:gd name="T4" fmla="*/ 44 w 88"/>
                  <a:gd name="T5" fmla="*/ 3 h 11"/>
                  <a:gd name="T6" fmla="*/ 65 w 88"/>
                  <a:gd name="T7" fmla="*/ 5 h 11"/>
                  <a:gd name="T8" fmla="*/ 88 w 88"/>
                  <a:gd name="T9" fmla="*/ 3 h 11"/>
                  <a:gd name="T10" fmla="*/ 88 w 88"/>
                  <a:gd name="T11" fmla="*/ 9 h 11"/>
                  <a:gd name="T12" fmla="*/ 65 w 88"/>
                  <a:gd name="T13" fmla="*/ 11 h 11"/>
                  <a:gd name="T14" fmla="*/ 44 w 88"/>
                  <a:gd name="T15" fmla="*/ 9 h 11"/>
                  <a:gd name="T16" fmla="*/ 23 w 88"/>
                  <a:gd name="T17" fmla="*/ 6 h 11"/>
                  <a:gd name="T18" fmla="*/ 0 w 88"/>
                  <a:gd name="T19" fmla="*/ 6 h 11"/>
                  <a:gd name="T20" fmla="*/ 0 w 8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1">
                    <a:moveTo>
                      <a:pt x="0" y="0"/>
                    </a:moveTo>
                    <a:lnTo>
                      <a:pt x="23" y="0"/>
                    </a:lnTo>
                    <a:lnTo>
                      <a:pt x="44" y="3"/>
                    </a:lnTo>
                    <a:lnTo>
                      <a:pt x="65" y="5"/>
                    </a:lnTo>
                    <a:lnTo>
                      <a:pt x="88" y="3"/>
                    </a:lnTo>
                    <a:lnTo>
                      <a:pt x="88" y="9"/>
                    </a:lnTo>
                    <a:lnTo>
                      <a:pt x="65" y="11"/>
                    </a:lnTo>
                    <a:lnTo>
                      <a:pt x="44" y="9"/>
                    </a:lnTo>
                    <a:lnTo>
                      <a:pt x="23"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4" name="Freeform 350"/>
              <p:cNvSpPr>
                <a:spLocks/>
              </p:cNvSpPr>
              <p:nvPr/>
            </p:nvSpPr>
            <p:spPr bwMode="auto">
              <a:xfrm>
                <a:off x="2524" y="192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5" name="Freeform 351"/>
              <p:cNvSpPr>
                <a:spLocks/>
              </p:cNvSpPr>
              <p:nvPr/>
            </p:nvSpPr>
            <p:spPr bwMode="auto">
              <a:xfrm>
                <a:off x="2568" y="1919"/>
                <a:ext cx="36" cy="10"/>
              </a:xfrm>
              <a:custGeom>
                <a:avLst/>
                <a:gdLst>
                  <a:gd name="T0" fmla="*/ 0 w 71"/>
                  <a:gd name="T1" fmla="*/ 14 h 20"/>
                  <a:gd name="T2" fmla="*/ 37 w 71"/>
                  <a:gd name="T3" fmla="*/ 11 h 20"/>
                  <a:gd name="T4" fmla="*/ 71 w 71"/>
                  <a:gd name="T5" fmla="*/ 0 h 20"/>
                  <a:gd name="T6" fmla="*/ 71 w 71"/>
                  <a:gd name="T7" fmla="*/ 6 h 20"/>
                  <a:gd name="T8" fmla="*/ 37 w 71"/>
                  <a:gd name="T9" fmla="*/ 17 h 20"/>
                  <a:gd name="T10" fmla="*/ 0 w 71"/>
                  <a:gd name="T11" fmla="*/ 20 h 20"/>
                  <a:gd name="T12" fmla="*/ 0 w 71"/>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71" h="20">
                    <a:moveTo>
                      <a:pt x="0" y="14"/>
                    </a:moveTo>
                    <a:lnTo>
                      <a:pt x="37" y="11"/>
                    </a:lnTo>
                    <a:lnTo>
                      <a:pt x="71" y="0"/>
                    </a:lnTo>
                    <a:lnTo>
                      <a:pt x="71" y="6"/>
                    </a:lnTo>
                    <a:lnTo>
                      <a:pt x="37" y="17"/>
                    </a:lnTo>
                    <a:lnTo>
                      <a:pt x="0" y="2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6" name="Freeform 352"/>
              <p:cNvSpPr>
                <a:spLocks/>
              </p:cNvSpPr>
              <p:nvPr/>
            </p:nvSpPr>
            <p:spPr bwMode="auto">
              <a:xfrm>
                <a:off x="2568" y="1926"/>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7" name="Freeform 353"/>
              <p:cNvSpPr>
                <a:spLocks/>
              </p:cNvSpPr>
              <p:nvPr/>
            </p:nvSpPr>
            <p:spPr bwMode="auto">
              <a:xfrm>
                <a:off x="2602" y="1911"/>
                <a:ext cx="17" cy="11"/>
              </a:xfrm>
              <a:custGeom>
                <a:avLst/>
                <a:gdLst>
                  <a:gd name="T0" fmla="*/ 0 w 32"/>
                  <a:gd name="T1" fmla="*/ 17 h 21"/>
                  <a:gd name="T2" fmla="*/ 17 w 32"/>
                  <a:gd name="T3" fmla="*/ 6 h 21"/>
                  <a:gd name="T4" fmla="*/ 28 w 32"/>
                  <a:gd name="T5" fmla="*/ 0 h 21"/>
                  <a:gd name="T6" fmla="*/ 32 w 32"/>
                  <a:gd name="T7" fmla="*/ 4 h 21"/>
                  <a:gd name="T8" fmla="*/ 32 w 32"/>
                  <a:gd name="T9" fmla="*/ 8 h 21"/>
                  <a:gd name="T10" fmla="*/ 26 w 32"/>
                  <a:gd name="T11" fmla="*/ 9 h 21"/>
                  <a:gd name="T12" fmla="*/ 26 w 32"/>
                  <a:gd name="T13" fmla="*/ 6 h 21"/>
                  <a:gd name="T14" fmla="*/ 28 w 32"/>
                  <a:gd name="T15" fmla="*/ 6 h 21"/>
                  <a:gd name="T16" fmla="*/ 22 w 32"/>
                  <a:gd name="T17" fmla="*/ 11 h 21"/>
                  <a:gd name="T18" fmla="*/ 5 w 32"/>
                  <a:gd name="T19" fmla="*/ 21 h 21"/>
                  <a:gd name="T20" fmla="*/ 0 w 32"/>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1">
                    <a:moveTo>
                      <a:pt x="0" y="17"/>
                    </a:moveTo>
                    <a:lnTo>
                      <a:pt x="17" y="6"/>
                    </a:lnTo>
                    <a:lnTo>
                      <a:pt x="28" y="0"/>
                    </a:lnTo>
                    <a:lnTo>
                      <a:pt x="32" y="4"/>
                    </a:lnTo>
                    <a:lnTo>
                      <a:pt x="32" y="8"/>
                    </a:lnTo>
                    <a:lnTo>
                      <a:pt x="26" y="9"/>
                    </a:lnTo>
                    <a:lnTo>
                      <a:pt x="26" y="6"/>
                    </a:lnTo>
                    <a:lnTo>
                      <a:pt x="28" y="6"/>
                    </a:lnTo>
                    <a:lnTo>
                      <a:pt x="22" y="11"/>
                    </a:lnTo>
                    <a:lnTo>
                      <a:pt x="5" y="21"/>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8" name="Freeform 354"/>
              <p:cNvSpPr>
                <a:spLocks/>
              </p:cNvSpPr>
              <p:nvPr/>
            </p:nvSpPr>
            <p:spPr bwMode="auto">
              <a:xfrm>
                <a:off x="2602" y="1919"/>
                <a:ext cx="3" cy="3"/>
              </a:xfrm>
              <a:custGeom>
                <a:avLst/>
                <a:gdLst>
                  <a:gd name="T0" fmla="*/ 3 w 5"/>
                  <a:gd name="T1" fmla="*/ 6 h 6"/>
                  <a:gd name="T2" fmla="*/ 5 w 5"/>
                  <a:gd name="T3" fmla="*/ 6 h 6"/>
                  <a:gd name="T4" fmla="*/ 0 w 5"/>
                  <a:gd name="T5" fmla="*/ 2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6"/>
                    </a:lnTo>
                    <a:lnTo>
                      <a:pt x="0" y="2"/>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79" name="Freeform 355"/>
              <p:cNvSpPr>
                <a:spLocks/>
              </p:cNvSpPr>
              <p:nvPr/>
            </p:nvSpPr>
            <p:spPr bwMode="auto">
              <a:xfrm>
                <a:off x="2569" y="1915"/>
                <a:ext cx="49" cy="18"/>
              </a:xfrm>
              <a:custGeom>
                <a:avLst/>
                <a:gdLst>
                  <a:gd name="T0" fmla="*/ 98 w 98"/>
                  <a:gd name="T1" fmla="*/ 5 h 37"/>
                  <a:gd name="T2" fmla="*/ 96 w 98"/>
                  <a:gd name="T3" fmla="*/ 8 h 37"/>
                  <a:gd name="T4" fmla="*/ 89 w 98"/>
                  <a:gd name="T5" fmla="*/ 12 h 37"/>
                  <a:gd name="T6" fmla="*/ 64 w 98"/>
                  <a:gd name="T7" fmla="*/ 23 h 37"/>
                  <a:gd name="T8" fmla="*/ 33 w 98"/>
                  <a:gd name="T9" fmla="*/ 32 h 37"/>
                  <a:gd name="T10" fmla="*/ 3 w 98"/>
                  <a:gd name="T11" fmla="*/ 37 h 37"/>
                  <a:gd name="T12" fmla="*/ 0 w 98"/>
                  <a:gd name="T13" fmla="*/ 32 h 37"/>
                  <a:gd name="T14" fmla="*/ 30 w 98"/>
                  <a:gd name="T15" fmla="*/ 28 h 37"/>
                  <a:gd name="T16" fmla="*/ 61 w 98"/>
                  <a:gd name="T17" fmla="*/ 19 h 37"/>
                  <a:gd name="T18" fmla="*/ 84 w 98"/>
                  <a:gd name="T19" fmla="*/ 8 h 37"/>
                  <a:gd name="T20" fmla="*/ 92 w 98"/>
                  <a:gd name="T21" fmla="*/ 3 h 37"/>
                  <a:gd name="T22" fmla="*/ 93 w 98"/>
                  <a:gd name="T23" fmla="*/ 0 h 37"/>
                  <a:gd name="T24" fmla="*/ 98 w 98"/>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37">
                    <a:moveTo>
                      <a:pt x="98" y="5"/>
                    </a:moveTo>
                    <a:lnTo>
                      <a:pt x="96" y="8"/>
                    </a:lnTo>
                    <a:lnTo>
                      <a:pt x="89" y="12"/>
                    </a:lnTo>
                    <a:lnTo>
                      <a:pt x="64" y="23"/>
                    </a:lnTo>
                    <a:lnTo>
                      <a:pt x="33" y="32"/>
                    </a:lnTo>
                    <a:lnTo>
                      <a:pt x="3" y="37"/>
                    </a:lnTo>
                    <a:lnTo>
                      <a:pt x="0" y="32"/>
                    </a:lnTo>
                    <a:lnTo>
                      <a:pt x="30" y="28"/>
                    </a:lnTo>
                    <a:lnTo>
                      <a:pt x="61" y="19"/>
                    </a:lnTo>
                    <a:lnTo>
                      <a:pt x="84" y="8"/>
                    </a:lnTo>
                    <a:lnTo>
                      <a:pt x="92" y="3"/>
                    </a:lnTo>
                    <a:lnTo>
                      <a:pt x="93" y="0"/>
                    </a:lnTo>
                    <a:lnTo>
                      <a:pt x="9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0" name="Freeform 356"/>
              <p:cNvSpPr>
                <a:spLocks/>
              </p:cNvSpPr>
              <p:nvPr/>
            </p:nvSpPr>
            <p:spPr bwMode="auto">
              <a:xfrm>
                <a:off x="2616" y="1915"/>
                <a:ext cx="3" cy="2"/>
              </a:xfrm>
              <a:custGeom>
                <a:avLst/>
                <a:gdLst>
                  <a:gd name="T0" fmla="*/ 6 w 6"/>
                  <a:gd name="T1" fmla="*/ 2 h 5"/>
                  <a:gd name="T2" fmla="*/ 6 w 6"/>
                  <a:gd name="T3" fmla="*/ 3 h 5"/>
                  <a:gd name="T4" fmla="*/ 5 w 6"/>
                  <a:gd name="T5" fmla="*/ 5 h 5"/>
                  <a:gd name="T6" fmla="*/ 0 w 6"/>
                  <a:gd name="T7" fmla="*/ 0 h 5"/>
                  <a:gd name="T8" fmla="*/ 0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lnTo>
                      <a:pt x="6" y="3"/>
                    </a:lnTo>
                    <a:lnTo>
                      <a:pt x="5" y="5"/>
                    </a:lnTo>
                    <a:lnTo>
                      <a:pt x="0" y="0"/>
                    </a:lnTo>
                    <a:lnTo>
                      <a:pt x="0" y="3"/>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1" name="Freeform 357"/>
              <p:cNvSpPr>
                <a:spLocks/>
              </p:cNvSpPr>
              <p:nvPr/>
            </p:nvSpPr>
            <p:spPr bwMode="auto">
              <a:xfrm>
                <a:off x="2537" y="1930"/>
                <a:ext cx="33" cy="3"/>
              </a:xfrm>
              <a:custGeom>
                <a:avLst/>
                <a:gdLst>
                  <a:gd name="T0" fmla="*/ 67 w 67"/>
                  <a:gd name="T1" fmla="*/ 6 h 6"/>
                  <a:gd name="T2" fmla="*/ 34 w 67"/>
                  <a:gd name="T3" fmla="*/ 6 h 6"/>
                  <a:gd name="T4" fmla="*/ 0 w 67"/>
                  <a:gd name="T5" fmla="*/ 5 h 6"/>
                  <a:gd name="T6" fmla="*/ 0 w 67"/>
                  <a:gd name="T7" fmla="*/ 0 h 6"/>
                  <a:gd name="T8" fmla="*/ 34 w 67"/>
                  <a:gd name="T9" fmla="*/ 1 h 6"/>
                  <a:gd name="T10" fmla="*/ 67 w 67"/>
                  <a:gd name="T11" fmla="*/ 1 h 6"/>
                  <a:gd name="T12" fmla="*/ 67 w 6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7" h="6">
                    <a:moveTo>
                      <a:pt x="67" y="6"/>
                    </a:moveTo>
                    <a:lnTo>
                      <a:pt x="34" y="6"/>
                    </a:lnTo>
                    <a:lnTo>
                      <a:pt x="0" y="5"/>
                    </a:lnTo>
                    <a:lnTo>
                      <a:pt x="0" y="0"/>
                    </a:lnTo>
                    <a:lnTo>
                      <a:pt x="34" y="1"/>
                    </a:lnTo>
                    <a:lnTo>
                      <a:pt x="67" y="1"/>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2" name="Freeform 358"/>
              <p:cNvSpPr>
                <a:spLocks/>
              </p:cNvSpPr>
              <p:nvPr/>
            </p:nvSpPr>
            <p:spPr bwMode="auto">
              <a:xfrm>
                <a:off x="2569" y="1931"/>
                <a:ext cx="2" cy="2"/>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3" name="Freeform 359"/>
              <p:cNvSpPr>
                <a:spLocks/>
              </p:cNvSpPr>
              <p:nvPr/>
            </p:nvSpPr>
            <p:spPr bwMode="auto">
              <a:xfrm>
                <a:off x="2503" y="1930"/>
                <a:ext cx="34" cy="8"/>
              </a:xfrm>
              <a:custGeom>
                <a:avLst/>
                <a:gdLst>
                  <a:gd name="T0" fmla="*/ 66 w 66"/>
                  <a:gd name="T1" fmla="*/ 5 h 17"/>
                  <a:gd name="T2" fmla="*/ 34 w 66"/>
                  <a:gd name="T3" fmla="*/ 6 h 17"/>
                  <a:gd name="T4" fmla="*/ 20 w 66"/>
                  <a:gd name="T5" fmla="*/ 9 h 17"/>
                  <a:gd name="T6" fmla="*/ 4 w 66"/>
                  <a:gd name="T7" fmla="*/ 17 h 17"/>
                  <a:gd name="T8" fmla="*/ 0 w 66"/>
                  <a:gd name="T9" fmla="*/ 12 h 17"/>
                  <a:gd name="T10" fmla="*/ 15 w 66"/>
                  <a:gd name="T11" fmla="*/ 5 h 17"/>
                  <a:gd name="T12" fmla="*/ 34 w 66"/>
                  <a:gd name="T13" fmla="*/ 1 h 17"/>
                  <a:gd name="T14" fmla="*/ 66 w 66"/>
                  <a:gd name="T15" fmla="*/ 0 h 17"/>
                  <a:gd name="T16" fmla="*/ 66 w 66"/>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7">
                    <a:moveTo>
                      <a:pt x="66" y="5"/>
                    </a:moveTo>
                    <a:lnTo>
                      <a:pt x="34" y="6"/>
                    </a:lnTo>
                    <a:lnTo>
                      <a:pt x="20" y="9"/>
                    </a:lnTo>
                    <a:lnTo>
                      <a:pt x="4" y="17"/>
                    </a:lnTo>
                    <a:lnTo>
                      <a:pt x="0" y="12"/>
                    </a:lnTo>
                    <a:lnTo>
                      <a:pt x="15" y="5"/>
                    </a:lnTo>
                    <a:lnTo>
                      <a:pt x="34" y="1"/>
                    </a:lnTo>
                    <a:lnTo>
                      <a:pt x="66" y="0"/>
                    </a:lnTo>
                    <a:lnTo>
                      <a:pt x="6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4" name="Freeform 360"/>
              <p:cNvSpPr>
                <a:spLocks/>
              </p:cNvSpPr>
              <p:nvPr/>
            </p:nvSpPr>
            <p:spPr bwMode="auto">
              <a:xfrm>
                <a:off x="2537" y="1930"/>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5" name="Freeform 361"/>
              <p:cNvSpPr>
                <a:spLocks/>
              </p:cNvSpPr>
              <p:nvPr/>
            </p:nvSpPr>
            <p:spPr bwMode="auto">
              <a:xfrm>
                <a:off x="2476" y="1936"/>
                <a:ext cx="30" cy="35"/>
              </a:xfrm>
              <a:custGeom>
                <a:avLst/>
                <a:gdLst>
                  <a:gd name="T0" fmla="*/ 58 w 58"/>
                  <a:gd name="T1" fmla="*/ 5 h 70"/>
                  <a:gd name="T2" fmla="*/ 49 w 58"/>
                  <a:gd name="T3" fmla="*/ 14 h 70"/>
                  <a:gd name="T4" fmla="*/ 43 w 58"/>
                  <a:gd name="T5" fmla="*/ 22 h 70"/>
                  <a:gd name="T6" fmla="*/ 34 w 58"/>
                  <a:gd name="T7" fmla="*/ 39 h 70"/>
                  <a:gd name="T8" fmla="*/ 23 w 58"/>
                  <a:gd name="T9" fmla="*/ 56 h 70"/>
                  <a:gd name="T10" fmla="*/ 15 w 58"/>
                  <a:gd name="T11" fmla="*/ 64 h 70"/>
                  <a:gd name="T12" fmla="*/ 4 w 58"/>
                  <a:gd name="T13" fmla="*/ 70 h 70"/>
                  <a:gd name="T14" fmla="*/ 0 w 58"/>
                  <a:gd name="T15" fmla="*/ 65 h 70"/>
                  <a:gd name="T16" fmla="*/ 10 w 58"/>
                  <a:gd name="T17" fmla="*/ 59 h 70"/>
                  <a:gd name="T18" fmla="*/ 18 w 58"/>
                  <a:gd name="T19" fmla="*/ 51 h 70"/>
                  <a:gd name="T20" fmla="*/ 29 w 58"/>
                  <a:gd name="T21" fmla="*/ 34 h 70"/>
                  <a:gd name="T22" fmla="*/ 38 w 58"/>
                  <a:gd name="T23" fmla="*/ 17 h 70"/>
                  <a:gd name="T24" fmla="*/ 44 w 58"/>
                  <a:gd name="T25" fmla="*/ 9 h 70"/>
                  <a:gd name="T26" fmla="*/ 54 w 58"/>
                  <a:gd name="T27" fmla="*/ 0 h 70"/>
                  <a:gd name="T28" fmla="*/ 58 w 58"/>
                  <a:gd name="T29"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70">
                    <a:moveTo>
                      <a:pt x="58" y="5"/>
                    </a:moveTo>
                    <a:lnTo>
                      <a:pt x="49" y="14"/>
                    </a:lnTo>
                    <a:lnTo>
                      <a:pt x="43" y="22"/>
                    </a:lnTo>
                    <a:lnTo>
                      <a:pt x="34" y="39"/>
                    </a:lnTo>
                    <a:lnTo>
                      <a:pt x="23" y="56"/>
                    </a:lnTo>
                    <a:lnTo>
                      <a:pt x="15" y="64"/>
                    </a:lnTo>
                    <a:lnTo>
                      <a:pt x="4" y="70"/>
                    </a:lnTo>
                    <a:lnTo>
                      <a:pt x="0" y="65"/>
                    </a:lnTo>
                    <a:lnTo>
                      <a:pt x="10" y="59"/>
                    </a:lnTo>
                    <a:lnTo>
                      <a:pt x="18" y="51"/>
                    </a:lnTo>
                    <a:lnTo>
                      <a:pt x="29" y="34"/>
                    </a:lnTo>
                    <a:lnTo>
                      <a:pt x="38" y="17"/>
                    </a:lnTo>
                    <a:lnTo>
                      <a:pt x="44" y="9"/>
                    </a:lnTo>
                    <a:lnTo>
                      <a:pt x="54" y="0"/>
                    </a:lnTo>
                    <a:lnTo>
                      <a:pt x="5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6" name="Freeform 362"/>
              <p:cNvSpPr>
                <a:spLocks/>
              </p:cNvSpPr>
              <p:nvPr/>
            </p:nvSpPr>
            <p:spPr bwMode="auto">
              <a:xfrm>
                <a:off x="2503" y="1936"/>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7" name="Freeform 363"/>
              <p:cNvSpPr>
                <a:spLocks/>
              </p:cNvSpPr>
              <p:nvPr/>
            </p:nvSpPr>
            <p:spPr bwMode="auto">
              <a:xfrm>
                <a:off x="2477" y="1968"/>
                <a:ext cx="53" cy="31"/>
              </a:xfrm>
              <a:custGeom>
                <a:avLst/>
                <a:gdLst>
                  <a:gd name="T0" fmla="*/ 2 w 107"/>
                  <a:gd name="T1" fmla="*/ 0 h 61"/>
                  <a:gd name="T2" fmla="*/ 22 w 107"/>
                  <a:gd name="T3" fmla="*/ 3 h 61"/>
                  <a:gd name="T4" fmla="*/ 40 w 107"/>
                  <a:gd name="T5" fmla="*/ 10 h 61"/>
                  <a:gd name="T6" fmla="*/ 76 w 107"/>
                  <a:gd name="T7" fmla="*/ 32 h 61"/>
                  <a:gd name="T8" fmla="*/ 99 w 107"/>
                  <a:gd name="T9" fmla="*/ 49 h 61"/>
                  <a:gd name="T10" fmla="*/ 107 w 107"/>
                  <a:gd name="T11" fmla="*/ 57 h 61"/>
                  <a:gd name="T12" fmla="*/ 102 w 107"/>
                  <a:gd name="T13" fmla="*/ 61 h 61"/>
                  <a:gd name="T14" fmla="*/ 95 w 107"/>
                  <a:gd name="T15" fmla="*/ 54 h 61"/>
                  <a:gd name="T16" fmla="*/ 71 w 107"/>
                  <a:gd name="T17" fmla="*/ 37 h 61"/>
                  <a:gd name="T18" fmla="*/ 39 w 107"/>
                  <a:gd name="T19" fmla="*/ 16 h 61"/>
                  <a:gd name="T20" fmla="*/ 20 w 107"/>
                  <a:gd name="T21" fmla="*/ 9 h 61"/>
                  <a:gd name="T22" fmla="*/ 0 w 107"/>
                  <a:gd name="T23" fmla="*/ 6 h 61"/>
                  <a:gd name="T24" fmla="*/ 2 w 10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61">
                    <a:moveTo>
                      <a:pt x="2" y="0"/>
                    </a:moveTo>
                    <a:lnTo>
                      <a:pt x="22" y="3"/>
                    </a:lnTo>
                    <a:lnTo>
                      <a:pt x="40" y="10"/>
                    </a:lnTo>
                    <a:lnTo>
                      <a:pt x="76" y="32"/>
                    </a:lnTo>
                    <a:lnTo>
                      <a:pt x="99" y="49"/>
                    </a:lnTo>
                    <a:lnTo>
                      <a:pt x="107" y="57"/>
                    </a:lnTo>
                    <a:lnTo>
                      <a:pt x="102" y="61"/>
                    </a:lnTo>
                    <a:lnTo>
                      <a:pt x="95" y="54"/>
                    </a:lnTo>
                    <a:lnTo>
                      <a:pt x="71" y="37"/>
                    </a:lnTo>
                    <a:lnTo>
                      <a:pt x="39" y="16"/>
                    </a:lnTo>
                    <a:lnTo>
                      <a:pt x="20"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8" name="Freeform 364"/>
              <p:cNvSpPr>
                <a:spLocks/>
              </p:cNvSpPr>
              <p:nvPr/>
            </p:nvSpPr>
            <p:spPr bwMode="auto">
              <a:xfrm>
                <a:off x="2474" y="1968"/>
                <a:ext cx="5" cy="3"/>
              </a:xfrm>
              <a:custGeom>
                <a:avLst/>
                <a:gdLst>
                  <a:gd name="T0" fmla="*/ 5 w 9"/>
                  <a:gd name="T1" fmla="*/ 1 h 6"/>
                  <a:gd name="T2" fmla="*/ 0 w 9"/>
                  <a:gd name="T3" fmla="*/ 4 h 6"/>
                  <a:gd name="T4" fmla="*/ 6 w 9"/>
                  <a:gd name="T5" fmla="*/ 6 h 6"/>
                  <a:gd name="T6" fmla="*/ 8 w 9"/>
                  <a:gd name="T7" fmla="*/ 0 h 6"/>
                  <a:gd name="T8" fmla="*/ 9 w 9"/>
                  <a:gd name="T9" fmla="*/ 6 h 6"/>
                  <a:gd name="T10" fmla="*/ 5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5" y="1"/>
                    </a:moveTo>
                    <a:lnTo>
                      <a:pt x="0" y="4"/>
                    </a:lnTo>
                    <a:lnTo>
                      <a:pt x="6" y="6"/>
                    </a:lnTo>
                    <a:lnTo>
                      <a:pt x="8" y="0"/>
                    </a:lnTo>
                    <a:lnTo>
                      <a:pt x="9" y="6"/>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89" name="Freeform 365"/>
              <p:cNvSpPr>
                <a:spLocks/>
              </p:cNvSpPr>
              <p:nvPr/>
            </p:nvSpPr>
            <p:spPr bwMode="auto">
              <a:xfrm>
                <a:off x="2489" y="1979"/>
                <a:ext cx="41" cy="20"/>
              </a:xfrm>
              <a:custGeom>
                <a:avLst/>
                <a:gdLst>
                  <a:gd name="T0" fmla="*/ 79 w 82"/>
                  <a:gd name="T1" fmla="*/ 38 h 38"/>
                  <a:gd name="T2" fmla="*/ 0 w 82"/>
                  <a:gd name="T3" fmla="*/ 4 h 38"/>
                  <a:gd name="T4" fmla="*/ 3 w 82"/>
                  <a:gd name="T5" fmla="*/ 0 h 38"/>
                  <a:gd name="T6" fmla="*/ 82 w 82"/>
                  <a:gd name="T7" fmla="*/ 34 h 38"/>
                  <a:gd name="T8" fmla="*/ 79 w 82"/>
                  <a:gd name="T9" fmla="*/ 38 h 38"/>
                </a:gdLst>
                <a:ahLst/>
                <a:cxnLst>
                  <a:cxn ang="0">
                    <a:pos x="T0" y="T1"/>
                  </a:cxn>
                  <a:cxn ang="0">
                    <a:pos x="T2" y="T3"/>
                  </a:cxn>
                  <a:cxn ang="0">
                    <a:pos x="T4" y="T5"/>
                  </a:cxn>
                  <a:cxn ang="0">
                    <a:pos x="T6" y="T7"/>
                  </a:cxn>
                  <a:cxn ang="0">
                    <a:pos x="T8" y="T9"/>
                  </a:cxn>
                </a:cxnLst>
                <a:rect l="0" t="0" r="r" b="b"/>
                <a:pathLst>
                  <a:path w="82" h="38">
                    <a:moveTo>
                      <a:pt x="79" y="38"/>
                    </a:moveTo>
                    <a:lnTo>
                      <a:pt x="0" y="4"/>
                    </a:lnTo>
                    <a:lnTo>
                      <a:pt x="3" y="0"/>
                    </a:lnTo>
                    <a:lnTo>
                      <a:pt x="82" y="34"/>
                    </a:lnTo>
                    <a:lnTo>
                      <a:pt x="7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0" name="Freeform 366"/>
              <p:cNvSpPr>
                <a:spLocks/>
              </p:cNvSpPr>
              <p:nvPr/>
            </p:nvSpPr>
            <p:spPr bwMode="auto">
              <a:xfrm>
                <a:off x="2528" y="1996"/>
                <a:ext cx="2" cy="3"/>
              </a:xfrm>
              <a:custGeom>
                <a:avLst/>
                <a:gdLst>
                  <a:gd name="T0" fmla="*/ 5 w 5"/>
                  <a:gd name="T1" fmla="*/ 0 h 4"/>
                  <a:gd name="T2" fmla="*/ 2 w 5"/>
                  <a:gd name="T3" fmla="*/ 4 h 4"/>
                  <a:gd name="T4" fmla="*/ 5 w 5"/>
                  <a:gd name="T5" fmla="*/ 0 h 4"/>
                  <a:gd name="T6" fmla="*/ 0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2" y="4"/>
                    </a:lnTo>
                    <a:lnTo>
                      <a:pt x="5"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1" name="Freeform 367"/>
              <p:cNvSpPr>
                <a:spLocks/>
              </p:cNvSpPr>
              <p:nvPr/>
            </p:nvSpPr>
            <p:spPr bwMode="auto">
              <a:xfrm>
                <a:off x="2430" y="1964"/>
                <a:ext cx="60" cy="18"/>
              </a:xfrm>
              <a:custGeom>
                <a:avLst/>
                <a:gdLst>
                  <a:gd name="T0" fmla="*/ 120 w 120"/>
                  <a:gd name="T1" fmla="*/ 35 h 35"/>
                  <a:gd name="T2" fmla="*/ 89 w 120"/>
                  <a:gd name="T3" fmla="*/ 28 h 35"/>
                  <a:gd name="T4" fmla="*/ 60 w 120"/>
                  <a:gd name="T5" fmla="*/ 24 h 35"/>
                  <a:gd name="T6" fmla="*/ 31 w 120"/>
                  <a:gd name="T7" fmla="*/ 18 h 35"/>
                  <a:gd name="T8" fmla="*/ 14 w 120"/>
                  <a:gd name="T9" fmla="*/ 12 h 35"/>
                  <a:gd name="T10" fmla="*/ 0 w 120"/>
                  <a:gd name="T11" fmla="*/ 4 h 35"/>
                  <a:gd name="T12" fmla="*/ 3 w 120"/>
                  <a:gd name="T13" fmla="*/ 0 h 35"/>
                  <a:gd name="T14" fmla="*/ 17 w 120"/>
                  <a:gd name="T15" fmla="*/ 8 h 35"/>
                  <a:gd name="T16" fmla="*/ 31 w 120"/>
                  <a:gd name="T17" fmla="*/ 14 h 35"/>
                  <a:gd name="T18" fmla="*/ 60 w 120"/>
                  <a:gd name="T19" fmla="*/ 20 h 35"/>
                  <a:gd name="T20" fmla="*/ 89 w 120"/>
                  <a:gd name="T21" fmla="*/ 23 h 35"/>
                  <a:gd name="T22" fmla="*/ 120 w 120"/>
                  <a:gd name="T23" fmla="*/ 31 h 35"/>
                  <a:gd name="T24" fmla="*/ 120 w 120"/>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35">
                    <a:moveTo>
                      <a:pt x="120" y="35"/>
                    </a:moveTo>
                    <a:lnTo>
                      <a:pt x="89" y="28"/>
                    </a:lnTo>
                    <a:lnTo>
                      <a:pt x="60" y="24"/>
                    </a:lnTo>
                    <a:lnTo>
                      <a:pt x="31" y="18"/>
                    </a:lnTo>
                    <a:lnTo>
                      <a:pt x="14" y="12"/>
                    </a:lnTo>
                    <a:lnTo>
                      <a:pt x="0" y="4"/>
                    </a:lnTo>
                    <a:lnTo>
                      <a:pt x="3" y="0"/>
                    </a:lnTo>
                    <a:lnTo>
                      <a:pt x="17" y="8"/>
                    </a:lnTo>
                    <a:lnTo>
                      <a:pt x="31" y="14"/>
                    </a:lnTo>
                    <a:lnTo>
                      <a:pt x="60" y="20"/>
                    </a:lnTo>
                    <a:lnTo>
                      <a:pt x="89" y="23"/>
                    </a:lnTo>
                    <a:lnTo>
                      <a:pt x="120" y="31"/>
                    </a:lnTo>
                    <a:lnTo>
                      <a:pt x="12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2" name="Freeform 368"/>
              <p:cNvSpPr>
                <a:spLocks/>
              </p:cNvSpPr>
              <p:nvPr/>
            </p:nvSpPr>
            <p:spPr bwMode="auto">
              <a:xfrm>
                <a:off x="2489" y="1979"/>
                <a:ext cx="2" cy="3"/>
              </a:xfrm>
              <a:custGeom>
                <a:avLst/>
                <a:gdLst>
                  <a:gd name="T0" fmla="*/ 3 w 3"/>
                  <a:gd name="T1" fmla="*/ 0 h 4"/>
                  <a:gd name="T2" fmla="*/ 1 w 3"/>
                  <a:gd name="T3" fmla="*/ 0 h 4"/>
                  <a:gd name="T4" fmla="*/ 1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1" y="0"/>
                    </a:lnTo>
                    <a:lnTo>
                      <a:pt x="1" y="4"/>
                    </a:lnTo>
                    <a:lnTo>
                      <a:pt x="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3" name="Freeform 369"/>
              <p:cNvSpPr>
                <a:spLocks/>
              </p:cNvSpPr>
              <p:nvPr/>
            </p:nvSpPr>
            <p:spPr bwMode="auto">
              <a:xfrm>
                <a:off x="2358" y="1930"/>
                <a:ext cx="73" cy="36"/>
              </a:xfrm>
              <a:custGeom>
                <a:avLst/>
                <a:gdLst>
                  <a:gd name="T0" fmla="*/ 142 w 147"/>
                  <a:gd name="T1" fmla="*/ 72 h 72"/>
                  <a:gd name="T2" fmla="*/ 105 w 147"/>
                  <a:gd name="T3" fmla="*/ 48 h 72"/>
                  <a:gd name="T4" fmla="*/ 74 w 147"/>
                  <a:gd name="T5" fmla="*/ 25 h 72"/>
                  <a:gd name="T6" fmla="*/ 59 w 147"/>
                  <a:gd name="T7" fmla="*/ 17 h 72"/>
                  <a:gd name="T8" fmla="*/ 40 w 147"/>
                  <a:gd name="T9" fmla="*/ 9 h 72"/>
                  <a:gd name="T10" fmla="*/ 23 w 147"/>
                  <a:gd name="T11" fmla="*/ 6 h 72"/>
                  <a:gd name="T12" fmla="*/ 0 w 147"/>
                  <a:gd name="T13" fmla="*/ 5 h 72"/>
                  <a:gd name="T14" fmla="*/ 0 w 147"/>
                  <a:gd name="T15" fmla="*/ 0 h 72"/>
                  <a:gd name="T16" fmla="*/ 23 w 147"/>
                  <a:gd name="T17" fmla="*/ 1 h 72"/>
                  <a:gd name="T18" fmla="*/ 43 w 147"/>
                  <a:gd name="T19" fmla="*/ 5 h 72"/>
                  <a:gd name="T20" fmla="*/ 62 w 147"/>
                  <a:gd name="T21" fmla="*/ 12 h 72"/>
                  <a:gd name="T22" fmla="*/ 79 w 147"/>
                  <a:gd name="T23" fmla="*/ 20 h 72"/>
                  <a:gd name="T24" fmla="*/ 110 w 147"/>
                  <a:gd name="T25" fmla="*/ 43 h 72"/>
                  <a:gd name="T26" fmla="*/ 147 w 147"/>
                  <a:gd name="T27" fmla="*/ 68 h 72"/>
                  <a:gd name="T28" fmla="*/ 142 w 147"/>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72">
                    <a:moveTo>
                      <a:pt x="142" y="72"/>
                    </a:moveTo>
                    <a:lnTo>
                      <a:pt x="105" y="48"/>
                    </a:lnTo>
                    <a:lnTo>
                      <a:pt x="74" y="25"/>
                    </a:lnTo>
                    <a:lnTo>
                      <a:pt x="59" y="17"/>
                    </a:lnTo>
                    <a:lnTo>
                      <a:pt x="40" y="9"/>
                    </a:lnTo>
                    <a:lnTo>
                      <a:pt x="23" y="6"/>
                    </a:lnTo>
                    <a:lnTo>
                      <a:pt x="0" y="5"/>
                    </a:lnTo>
                    <a:lnTo>
                      <a:pt x="0" y="0"/>
                    </a:lnTo>
                    <a:lnTo>
                      <a:pt x="23" y="1"/>
                    </a:lnTo>
                    <a:lnTo>
                      <a:pt x="43" y="5"/>
                    </a:lnTo>
                    <a:lnTo>
                      <a:pt x="62" y="12"/>
                    </a:lnTo>
                    <a:lnTo>
                      <a:pt x="79" y="20"/>
                    </a:lnTo>
                    <a:lnTo>
                      <a:pt x="110" y="43"/>
                    </a:lnTo>
                    <a:lnTo>
                      <a:pt x="147" y="68"/>
                    </a:lnTo>
                    <a:lnTo>
                      <a:pt x="14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4" name="Freeform 370"/>
              <p:cNvSpPr>
                <a:spLocks/>
              </p:cNvSpPr>
              <p:nvPr/>
            </p:nvSpPr>
            <p:spPr bwMode="auto">
              <a:xfrm>
                <a:off x="2429" y="1964"/>
                <a:ext cx="2" cy="2"/>
              </a:xfrm>
              <a:custGeom>
                <a:avLst/>
                <a:gdLst>
                  <a:gd name="T0" fmla="*/ 2 w 5"/>
                  <a:gd name="T1" fmla="*/ 4 h 4"/>
                  <a:gd name="T2" fmla="*/ 0 w 5"/>
                  <a:gd name="T3" fmla="*/ 4 h 4"/>
                  <a:gd name="T4" fmla="*/ 5 w 5"/>
                  <a:gd name="T5" fmla="*/ 0 h 4"/>
                  <a:gd name="T6" fmla="*/ 2 w 5"/>
                  <a:gd name="T7" fmla="*/ 4 h 4"/>
                </a:gdLst>
                <a:ahLst/>
                <a:cxnLst>
                  <a:cxn ang="0">
                    <a:pos x="T0" y="T1"/>
                  </a:cxn>
                  <a:cxn ang="0">
                    <a:pos x="T2" y="T3"/>
                  </a:cxn>
                  <a:cxn ang="0">
                    <a:pos x="T4" y="T5"/>
                  </a:cxn>
                  <a:cxn ang="0">
                    <a:pos x="T6" y="T7"/>
                  </a:cxn>
                </a:cxnLst>
                <a:rect l="0" t="0" r="r" b="b"/>
                <a:pathLst>
                  <a:path w="5" h="4">
                    <a:moveTo>
                      <a:pt x="2" y="4"/>
                    </a:moveTo>
                    <a:lnTo>
                      <a:pt x="0" y="4"/>
                    </a:lnTo>
                    <a:lnTo>
                      <a:pt x="5" y="0"/>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5" name="Freeform 371"/>
              <p:cNvSpPr>
                <a:spLocks/>
              </p:cNvSpPr>
              <p:nvPr/>
            </p:nvSpPr>
            <p:spPr bwMode="auto">
              <a:xfrm>
                <a:off x="2293" y="1930"/>
                <a:ext cx="65" cy="8"/>
              </a:xfrm>
              <a:custGeom>
                <a:avLst/>
                <a:gdLst>
                  <a:gd name="T0" fmla="*/ 130 w 130"/>
                  <a:gd name="T1" fmla="*/ 5 h 15"/>
                  <a:gd name="T2" fmla="*/ 65 w 130"/>
                  <a:gd name="T3" fmla="*/ 8 h 15"/>
                  <a:gd name="T4" fmla="*/ 0 w 130"/>
                  <a:gd name="T5" fmla="*/ 15 h 15"/>
                  <a:gd name="T6" fmla="*/ 0 w 130"/>
                  <a:gd name="T7" fmla="*/ 11 h 15"/>
                  <a:gd name="T8" fmla="*/ 65 w 130"/>
                  <a:gd name="T9" fmla="*/ 3 h 15"/>
                  <a:gd name="T10" fmla="*/ 130 w 130"/>
                  <a:gd name="T11" fmla="*/ 0 h 15"/>
                  <a:gd name="T12" fmla="*/ 130 w 130"/>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30" h="15">
                    <a:moveTo>
                      <a:pt x="130" y="5"/>
                    </a:moveTo>
                    <a:lnTo>
                      <a:pt x="65" y="8"/>
                    </a:lnTo>
                    <a:lnTo>
                      <a:pt x="0" y="15"/>
                    </a:lnTo>
                    <a:lnTo>
                      <a:pt x="0" y="11"/>
                    </a:lnTo>
                    <a:lnTo>
                      <a:pt x="65" y="3"/>
                    </a:lnTo>
                    <a:lnTo>
                      <a:pt x="130" y="0"/>
                    </a:lnTo>
                    <a:lnTo>
                      <a:pt x="1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6" name="Freeform 372"/>
              <p:cNvSpPr>
                <a:spLocks/>
              </p:cNvSpPr>
              <p:nvPr/>
            </p:nvSpPr>
            <p:spPr bwMode="auto">
              <a:xfrm>
                <a:off x="2358" y="1930"/>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7" name="Freeform 373"/>
              <p:cNvSpPr>
                <a:spLocks/>
              </p:cNvSpPr>
              <p:nvPr/>
            </p:nvSpPr>
            <p:spPr bwMode="auto">
              <a:xfrm>
                <a:off x="2291" y="1936"/>
                <a:ext cx="14" cy="41"/>
              </a:xfrm>
              <a:custGeom>
                <a:avLst/>
                <a:gdLst>
                  <a:gd name="T0" fmla="*/ 6 w 28"/>
                  <a:gd name="T1" fmla="*/ 0 h 82"/>
                  <a:gd name="T2" fmla="*/ 15 w 28"/>
                  <a:gd name="T3" fmla="*/ 19 h 82"/>
                  <a:gd name="T4" fmla="*/ 20 w 28"/>
                  <a:gd name="T5" fmla="*/ 39 h 82"/>
                  <a:gd name="T6" fmla="*/ 28 w 28"/>
                  <a:gd name="T7" fmla="*/ 80 h 82"/>
                  <a:gd name="T8" fmla="*/ 21 w 28"/>
                  <a:gd name="T9" fmla="*/ 82 h 82"/>
                  <a:gd name="T10" fmla="*/ 14 w 28"/>
                  <a:gd name="T11" fmla="*/ 40 h 82"/>
                  <a:gd name="T12" fmla="*/ 9 w 28"/>
                  <a:gd name="T13" fmla="*/ 20 h 82"/>
                  <a:gd name="T14" fmla="*/ 0 w 28"/>
                  <a:gd name="T15" fmla="*/ 2 h 82"/>
                  <a:gd name="T16" fmla="*/ 6 w 28"/>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2">
                    <a:moveTo>
                      <a:pt x="6" y="0"/>
                    </a:moveTo>
                    <a:lnTo>
                      <a:pt x="15" y="19"/>
                    </a:lnTo>
                    <a:lnTo>
                      <a:pt x="20" y="39"/>
                    </a:lnTo>
                    <a:lnTo>
                      <a:pt x="28" y="80"/>
                    </a:lnTo>
                    <a:lnTo>
                      <a:pt x="21" y="82"/>
                    </a:lnTo>
                    <a:lnTo>
                      <a:pt x="14" y="40"/>
                    </a:lnTo>
                    <a:lnTo>
                      <a:pt x="9" y="2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8" name="Freeform 374"/>
              <p:cNvSpPr>
                <a:spLocks/>
              </p:cNvSpPr>
              <p:nvPr/>
            </p:nvSpPr>
            <p:spPr bwMode="auto">
              <a:xfrm>
                <a:off x="2291" y="1935"/>
                <a:ext cx="3" cy="3"/>
              </a:xfrm>
              <a:custGeom>
                <a:avLst/>
                <a:gdLst>
                  <a:gd name="T0" fmla="*/ 5 w 8"/>
                  <a:gd name="T1" fmla="*/ 0 h 4"/>
                  <a:gd name="T2" fmla="*/ 0 w 8"/>
                  <a:gd name="T3" fmla="*/ 0 h 4"/>
                  <a:gd name="T4" fmla="*/ 2 w 8"/>
                  <a:gd name="T5" fmla="*/ 3 h 4"/>
                  <a:gd name="T6" fmla="*/ 8 w 8"/>
                  <a:gd name="T7" fmla="*/ 1 h 4"/>
                  <a:gd name="T8" fmla="*/ 5 w 8"/>
                  <a:gd name="T9" fmla="*/ 4 h 4"/>
                  <a:gd name="T10" fmla="*/ 5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5" y="0"/>
                    </a:moveTo>
                    <a:lnTo>
                      <a:pt x="0" y="0"/>
                    </a:lnTo>
                    <a:lnTo>
                      <a:pt x="2" y="3"/>
                    </a:lnTo>
                    <a:lnTo>
                      <a:pt x="8" y="1"/>
                    </a:lnTo>
                    <a:lnTo>
                      <a:pt x="5"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399" name="Freeform 375"/>
              <p:cNvSpPr>
                <a:spLocks/>
              </p:cNvSpPr>
              <p:nvPr/>
            </p:nvSpPr>
            <p:spPr bwMode="auto">
              <a:xfrm>
                <a:off x="2302" y="1976"/>
                <a:ext cx="21" cy="55"/>
              </a:xfrm>
              <a:custGeom>
                <a:avLst/>
                <a:gdLst>
                  <a:gd name="T0" fmla="*/ 7 w 42"/>
                  <a:gd name="T1" fmla="*/ 0 h 110"/>
                  <a:gd name="T2" fmla="*/ 14 w 42"/>
                  <a:gd name="T3" fmla="*/ 30 h 110"/>
                  <a:gd name="T4" fmla="*/ 25 w 42"/>
                  <a:gd name="T5" fmla="*/ 55 h 110"/>
                  <a:gd name="T6" fmla="*/ 34 w 42"/>
                  <a:gd name="T7" fmla="*/ 79 h 110"/>
                  <a:gd name="T8" fmla="*/ 42 w 42"/>
                  <a:gd name="T9" fmla="*/ 109 h 110"/>
                  <a:gd name="T10" fmla="*/ 36 w 42"/>
                  <a:gd name="T11" fmla="*/ 110 h 110"/>
                  <a:gd name="T12" fmla="*/ 28 w 42"/>
                  <a:gd name="T13" fmla="*/ 81 h 110"/>
                  <a:gd name="T14" fmla="*/ 19 w 42"/>
                  <a:gd name="T15" fmla="*/ 56 h 110"/>
                  <a:gd name="T16" fmla="*/ 8 w 42"/>
                  <a:gd name="T17" fmla="*/ 31 h 110"/>
                  <a:gd name="T18" fmla="*/ 0 w 42"/>
                  <a:gd name="T19" fmla="*/ 2 h 110"/>
                  <a:gd name="T20" fmla="*/ 7 w 4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10">
                    <a:moveTo>
                      <a:pt x="7" y="0"/>
                    </a:moveTo>
                    <a:lnTo>
                      <a:pt x="14" y="30"/>
                    </a:lnTo>
                    <a:lnTo>
                      <a:pt x="25" y="55"/>
                    </a:lnTo>
                    <a:lnTo>
                      <a:pt x="34" y="79"/>
                    </a:lnTo>
                    <a:lnTo>
                      <a:pt x="42" y="109"/>
                    </a:lnTo>
                    <a:lnTo>
                      <a:pt x="36" y="110"/>
                    </a:lnTo>
                    <a:lnTo>
                      <a:pt x="28" y="81"/>
                    </a:lnTo>
                    <a:lnTo>
                      <a:pt x="19" y="56"/>
                    </a:lnTo>
                    <a:lnTo>
                      <a:pt x="8" y="31"/>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0" name="Freeform 376"/>
              <p:cNvSpPr>
                <a:spLocks/>
              </p:cNvSpPr>
              <p:nvPr/>
            </p:nvSpPr>
            <p:spPr bwMode="auto">
              <a:xfrm>
                <a:off x="2302" y="1976"/>
                <a:ext cx="3" cy="1"/>
              </a:xfrm>
              <a:custGeom>
                <a:avLst/>
                <a:gdLst>
                  <a:gd name="T0" fmla="*/ 0 w 7"/>
                  <a:gd name="T1" fmla="*/ 2 h 2"/>
                  <a:gd name="T2" fmla="*/ 7 w 7"/>
                  <a:gd name="T3" fmla="*/ 0 h 2"/>
                  <a:gd name="T4" fmla="*/ 0 w 7"/>
                  <a:gd name="T5" fmla="*/ 2 h 2"/>
                </a:gdLst>
                <a:ahLst/>
                <a:cxnLst>
                  <a:cxn ang="0">
                    <a:pos x="T0" y="T1"/>
                  </a:cxn>
                  <a:cxn ang="0">
                    <a:pos x="T2" y="T3"/>
                  </a:cxn>
                  <a:cxn ang="0">
                    <a:pos x="T4" y="T5"/>
                  </a:cxn>
                </a:cxnLst>
                <a:rect l="0" t="0" r="r" b="b"/>
                <a:pathLst>
                  <a:path w="7" h="2">
                    <a:moveTo>
                      <a:pt x="0" y="2"/>
                    </a:move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1" name="Freeform 377"/>
              <p:cNvSpPr>
                <a:spLocks/>
              </p:cNvSpPr>
              <p:nvPr/>
            </p:nvSpPr>
            <p:spPr bwMode="auto">
              <a:xfrm>
                <a:off x="2320" y="2030"/>
                <a:ext cx="35" cy="49"/>
              </a:xfrm>
              <a:custGeom>
                <a:avLst/>
                <a:gdLst>
                  <a:gd name="T0" fmla="*/ 6 w 70"/>
                  <a:gd name="T1" fmla="*/ 0 h 97"/>
                  <a:gd name="T2" fmla="*/ 14 w 70"/>
                  <a:gd name="T3" fmla="*/ 32 h 97"/>
                  <a:gd name="T4" fmla="*/ 26 w 70"/>
                  <a:gd name="T5" fmla="*/ 63 h 97"/>
                  <a:gd name="T6" fmla="*/ 28 w 70"/>
                  <a:gd name="T7" fmla="*/ 67 h 97"/>
                  <a:gd name="T8" fmla="*/ 32 w 70"/>
                  <a:gd name="T9" fmla="*/ 74 h 97"/>
                  <a:gd name="T10" fmla="*/ 37 w 70"/>
                  <a:gd name="T11" fmla="*/ 78 h 97"/>
                  <a:gd name="T12" fmla="*/ 43 w 70"/>
                  <a:gd name="T13" fmla="*/ 83 h 97"/>
                  <a:gd name="T14" fmla="*/ 54 w 70"/>
                  <a:gd name="T15" fmla="*/ 88 h 97"/>
                  <a:gd name="T16" fmla="*/ 70 w 70"/>
                  <a:gd name="T17" fmla="*/ 91 h 97"/>
                  <a:gd name="T18" fmla="*/ 68 w 70"/>
                  <a:gd name="T19" fmla="*/ 97 h 97"/>
                  <a:gd name="T20" fmla="*/ 53 w 70"/>
                  <a:gd name="T21" fmla="*/ 94 h 97"/>
                  <a:gd name="T22" fmla="*/ 39 w 70"/>
                  <a:gd name="T23" fmla="*/ 88 h 97"/>
                  <a:gd name="T24" fmla="*/ 32 w 70"/>
                  <a:gd name="T25" fmla="*/ 83 h 97"/>
                  <a:gd name="T26" fmla="*/ 28 w 70"/>
                  <a:gd name="T27" fmla="*/ 78 h 97"/>
                  <a:gd name="T28" fmla="*/ 23 w 70"/>
                  <a:gd name="T29" fmla="*/ 72 h 97"/>
                  <a:gd name="T30" fmla="*/ 20 w 70"/>
                  <a:gd name="T31" fmla="*/ 64 h 97"/>
                  <a:gd name="T32" fmla="*/ 8 w 70"/>
                  <a:gd name="T33" fmla="*/ 33 h 97"/>
                  <a:gd name="T34" fmla="*/ 0 w 70"/>
                  <a:gd name="T35" fmla="*/ 1 h 97"/>
                  <a:gd name="T36" fmla="*/ 6 w 70"/>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97">
                    <a:moveTo>
                      <a:pt x="6" y="0"/>
                    </a:moveTo>
                    <a:lnTo>
                      <a:pt x="14" y="32"/>
                    </a:lnTo>
                    <a:lnTo>
                      <a:pt x="26" y="63"/>
                    </a:lnTo>
                    <a:lnTo>
                      <a:pt x="28" y="67"/>
                    </a:lnTo>
                    <a:lnTo>
                      <a:pt x="32" y="74"/>
                    </a:lnTo>
                    <a:lnTo>
                      <a:pt x="37" y="78"/>
                    </a:lnTo>
                    <a:lnTo>
                      <a:pt x="43" y="83"/>
                    </a:lnTo>
                    <a:lnTo>
                      <a:pt x="54" y="88"/>
                    </a:lnTo>
                    <a:lnTo>
                      <a:pt x="70" y="91"/>
                    </a:lnTo>
                    <a:lnTo>
                      <a:pt x="68" y="97"/>
                    </a:lnTo>
                    <a:lnTo>
                      <a:pt x="53" y="94"/>
                    </a:lnTo>
                    <a:lnTo>
                      <a:pt x="39" y="88"/>
                    </a:lnTo>
                    <a:lnTo>
                      <a:pt x="32" y="83"/>
                    </a:lnTo>
                    <a:lnTo>
                      <a:pt x="28" y="78"/>
                    </a:lnTo>
                    <a:lnTo>
                      <a:pt x="23" y="72"/>
                    </a:lnTo>
                    <a:lnTo>
                      <a:pt x="20" y="64"/>
                    </a:lnTo>
                    <a:lnTo>
                      <a:pt x="8" y="3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2" name="Freeform 378"/>
              <p:cNvSpPr>
                <a:spLocks/>
              </p:cNvSpPr>
              <p:nvPr/>
            </p:nvSpPr>
            <p:spPr bwMode="auto">
              <a:xfrm>
                <a:off x="2320" y="2030"/>
                <a:ext cx="3"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3" name="Freeform 379"/>
              <p:cNvSpPr>
                <a:spLocks/>
              </p:cNvSpPr>
              <p:nvPr/>
            </p:nvSpPr>
            <p:spPr bwMode="auto">
              <a:xfrm>
                <a:off x="2355" y="2075"/>
                <a:ext cx="52" cy="4"/>
              </a:xfrm>
              <a:custGeom>
                <a:avLst/>
                <a:gdLst>
                  <a:gd name="T0" fmla="*/ 0 w 103"/>
                  <a:gd name="T1" fmla="*/ 2 h 8"/>
                  <a:gd name="T2" fmla="*/ 52 w 103"/>
                  <a:gd name="T3" fmla="*/ 2 h 8"/>
                  <a:gd name="T4" fmla="*/ 103 w 103"/>
                  <a:gd name="T5" fmla="*/ 0 h 8"/>
                  <a:gd name="T6" fmla="*/ 103 w 103"/>
                  <a:gd name="T7" fmla="*/ 6 h 8"/>
                  <a:gd name="T8" fmla="*/ 52 w 103"/>
                  <a:gd name="T9" fmla="*/ 8 h 8"/>
                  <a:gd name="T10" fmla="*/ 0 w 103"/>
                  <a:gd name="T11" fmla="*/ 8 h 8"/>
                  <a:gd name="T12" fmla="*/ 0 w 103"/>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3" h="8">
                    <a:moveTo>
                      <a:pt x="0" y="2"/>
                    </a:moveTo>
                    <a:lnTo>
                      <a:pt x="52" y="2"/>
                    </a:lnTo>
                    <a:lnTo>
                      <a:pt x="103" y="0"/>
                    </a:lnTo>
                    <a:lnTo>
                      <a:pt x="103" y="6"/>
                    </a:lnTo>
                    <a:lnTo>
                      <a:pt x="52" y="8"/>
                    </a:lnTo>
                    <a:lnTo>
                      <a:pt x="0" y="8"/>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4" name="Freeform 380"/>
              <p:cNvSpPr>
                <a:spLocks/>
              </p:cNvSpPr>
              <p:nvPr/>
            </p:nvSpPr>
            <p:spPr bwMode="auto">
              <a:xfrm>
                <a:off x="2354" y="2076"/>
                <a:ext cx="1" cy="3"/>
              </a:xfrm>
              <a:custGeom>
                <a:avLst/>
                <a:gdLst>
                  <a:gd name="T0" fmla="*/ 0 w 2"/>
                  <a:gd name="T1" fmla="*/ 6 h 6"/>
                  <a:gd name="T2" fmla="*/ 2 w 2"/>
                  <a:gd name="T3" fmla="*/ 6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5" name="Freeform 381"/>
              <p:cNvSpPr>
                <a:spLocks/>
              </p:cNvSpPr>
              <p:nvPr/>
            </p:nvSpPr>
            <p:spPr bwMode="auto">
              <a:xfrm>
                <a:off x="2406" y="2075"/>
                <a:ext cx="39" cy="20"/>
              </a:xfrm>
              <a:custGeom>
                <a:avLst/>
                <a:gdLst>
                  <a:gd name="T0" fmla="*/ 1 w 79"/>
                  <a:gd name="T1" fmla="*/ 0 h 40"/>
                  <a:gd name="T2" fmla="*/ 15 w 79"/>
                  <a:gd name="T3" fmla="*/ 3 h 40"/>
                  <a:gd name="T4" fmla="*/ 28 w 79"/>
                  <a:gd name="T5" fmla="*/ 8 h 40"/>
                  <a:gd name="T6" fmla="*/ 52 w 79"/>
                  <a:gd name="T7" fmla="*/ 19 h 40"/>
                  <a:gd name="T8" fmla="*/ 72 w 79"/>
                  <a:gd name="T9" fmla="*/ 31 h 40"/>
                  <a:gd name="T10" fmla="*/ 79 w 79"/>
                  <a:gd name="T11" fmla="*/ 36 h 40"/>
                  <a:gd name="T12" fmla="*/ 74 w 79"/>
                  <a:gd name="T13" fmla="*/ 40 h 40"/>
                  <a:gd name="T14" fmla="*/ 68 w 79"/>
                  <a:gd name="T15" fmla="*/ 36 h 40"/>
                  <a:gd name="T16" fmla="*/ 51 w 79"/>
                  <a:gd name="T17" fmla="*/ 25 h 40"/>
                  <a:gd name="T18" fmla="*/ 26 w 79"/>
                  <a:gd name="T19" fmla="*/ 14 h 40"/>
                  <a:gd name="T20" fmla="*/ 14 w 79"/>
                  <a:gd name="T21" fmla="*/ 9 h 40"/>
                  <a:gd name="T22" fmla="*/ 0 w 79"/>
                  <a:gd name="T23" fmla="*/ 6 h 40"/>
                  <a:gd name="T24" fmla="*/ 1 w 79"/>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40">
                    <a:moveTo>
                      <a:pt x="1" y="0"/>
                    </a:moveTo>
                    <a:lnTo>
                      <a:pt x="15" y="3"/>
                    </a:lnTo>
                    <a:lnTo>
                      <a:pt x="28" y="8"/>
                    </a:lnTo>
                    <a:lnTo>
                      <a:pt x="52" y="19"/>
                    </a:lnTo>
                    <a:lnTo>
                      <a:pt x="72" y="31"/>
                    </a:lnTo>
                    <a:lnTo>
                      <a:pt x="79" y="36"/>
                    </a:lnTo>
                    <a:lnTo>
                      <a:pt x="74" y="40"/>
                    </a:lnTo>
                    <a:lnTo>
                      <a:pt x="68" y="36"/>
                    </a:lnTo>
                    <a:lnTo>
                      <a:pt x="51" y="25"/>
                    </a:lnTo>
                    <a:lnTo>
                      <a:pt x="26" y="14"/>
                    </a:lnTo>
                    <a:lnTo>
                      <a:pt x="14" y="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6" name="Freeform 382"/>
              <p:cNvSpPr>
                <a:spLocks/>
              </p:cNvSpPr>
              <p:nvPr/>
            </p:nvSpPr>
            <p:spPr bwMode="auto">
              <a:xfrm>
                <a:off x="2406" y="2075"/>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7" name="Freeform 383"/>
              <p:cNvSpPr>
                <a:spLocks/>
              </p:cNvSpPr>
              <p:nvPr/>
            </p:nvSpPr>
            <p:spPr bwMode="auto">
              <a:xfrm>
                <a:off x="2404" y="2082"/>
                <a:ext cx="41" cy="13"/>
              </a:xfrm>
              <a:custGeom>
                <a:avLst/>
                <a:gdLst>
                  <a:gd name="T0" fmla="*/ 82 w 82"/>
                  <a:gd name="T1" fmla="*/ 26 h 26"/>
                  <a:gd name="T2" fmla="*/ 59 w 82"/>
                  <a:gd name="T3" fmla="*/ 23 h 26"/>
                  <a:gd name="T4" fmla="*/ 39 w 82"/>
                  <a:gd name="T5" fmla="*/ 17 h 26"/>
                  <a:gd name="T6" fmla="*/ 20 w 82"/>
                  <a:gd name="T7" fmla="*/ 9 h 26"/>
                  <a:gd name="T8" fmla="*/ 0 w 82"/>
                  <a:gd name="T9" fmla="*/ 5 h 26"/>
                  <a:gd name="T10" fmla="*/ 0 w 82"/>
                  <a:gd name="T11" fmla="*/ 0 h 26"/>
                  <a:gd name="T12" fmla="*/ 23 w 82"/>
                  <a:gd name="T13" fmla="*/ 5 h 26"/>
                  <a:gd name="T14" fmla="*/ 42 w 82"/>
                  <a:gd name="T15" fmla="*/ 12 h 26"/>
                  <a:gd name="T16" fmla="*/ 59 w 82"/>
                  <a:gd name="T17" fmla="*/ 18 h 26"/>
                  <a:gd name="T18" fmla="*/ 82 w 82"/>
                  <a:gd name="T19" fmla="*/ 22 h 26"/>
                  <a:gd name="T20" fmla="*/ 82 w 82"/>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6">
                    <a:moveTo>
                      <a:pt x="82" y="26"/>
                    </a:moveTo>
                    <a:lnTo>
                      <a:pt x="59" y="23"/>
                    </a:lnTo>
                    <a:lnTo>
                      <a:pt x="39" y="17"/>
                    </a:lnTo>
                    <a:lnTo>
                      <a:pt x="20" y="9"/>
                    </a:lnTo>
                    <a:lnTo>
                      <a:pt x="0" y="5"/>
                    </a:lnTo>
                    <a:lnTo>
                      <a:pt x="0" y="0"/>
                    </a:lnTo>
                    <a:lnTo>
                      <a:pt x="23" y="5"/>
                    </a:lnTo>
                    <a:lnTo>
                      <a:pt x="42" y="12"/>
                    </a:lnTo>
                    <a:lnTo>
                      <a:pt x="59" y="18"/>
                    </a:lnTo>
                    <a:lnTo>
                      <a:pt x="82" y="22"/>
                    </a:lnTo>
                    <a:lnTo>
                      <a:pt x="8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8" name="Freeform 384"/>
              <p:cNvSpPr>
                <a:spLocks/>
              </p:cNvSpPr>
              <p:nvPr/>
            </p:nvSpPr>
            <p:spPr bwMode="auto">
              <a:xfrm>
                <a:off x="2443" y="2093"/>
                <a:ext cx="6" cy="3"/>
              </a:xfrm>
              <a:custGeom>
                <a:avLst/>
                <a:gdLst>
                  <a:gd name="T0" fmla="*/ 5 w 12"/>
                  <a:gd name="T1" fmla="*/ 0 h 6"/>
                  <a:gd name="T2" fmla="*/ 12 w 12"/>
                  <a:gd name="T3" fmla="*/ 6 h 6"/>
                  <a:gd name="T4" fmla="*/ 3 w 12"/>
                  <a:gd name="T5" fmla="*/ 4 h 6"/>
                  <a:gd name="T6" fmla="*/ 3 w 12"/>
                  <a:gd name="T7" fmla="*/ 0 h 6"/>
                  <a:gd name="T8" fmla="*/ 0 w 12"/>
                  <a:gd name="T9" fmla="*/ 4 h 6"/>
                  <a:gd name="T10" fmla="*/ 5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5" y="0"/>
                    </a:moveTo>
                    <a:lnTo>
                      <a:pt x="12" y="6"/>
                    </a:lnTo>
                    <a:lnTo>
                      <a:pt x="3" y="4"/>
                    </a:lnTo>
                    <a:lnTo>
                      <a:pt x="3"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09" name="Freeform 385"/>
              <p:cNvSpPr>
                <a:spLocks/>
              </p:cNvSpPr>
              <p:nvPr/>
            </p:nvSpPr>
            <p:spPr bwMode="auto">
              <a:xfrm>
                <a:off x="2349" y="2081"/>
                <a:ext cx="55" cy="3"/>
              </a:xfrm>
              <a:custGeom>
                <a:avLst/>
                <a:gdLst>
                  <a:gd name="T0" fmla="*/ 108 w 108"/>
                  <a:gd name="T1" fmla="*/ 7 h 7"/>
                  <a:gd name="T2" fmla="*/ 80 w 108"/>
                  <a:gd name="T3" fmla="*/ 5 h 7"/>
                  <a:gd name="T4" fmla="*/ 54 w 108"/>
                  <a:gd name="T5" fmla="*/ 5 h 7"/>
                  <a:gd name="T6" fmla="*/ 0 w 108"/>
                  <a:gd name="T7" fmla="*/ 7 h 7"/>
                  <a:gd name="T8" fmla="*/ 0 w 108"/>
                  <a:gd name="T9" fmla="*/ 2 h 7"/>
                  <a:gd name="T10" fmla="*/ 54 w 108"/>
                  <a:gd name="T11" fmla="*/ 0 h 7"/>
                  <a:gd name="T12" fmla="*/ 80 w 108"/>
                  <a:gd name="T13" fmla="*/ 0 h 7"/>
                  <a:gd name="T14" fmla="*/ 108 w 108"/>
                  <a:gd name="T15" fmla="*/ 2 h 7"/>
                  <a:gd name="T16" fmla="*/ 108 w 10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
                    <a:moveTo>
                      <a:pt x="108" y="7"/>
                    </a:moveTo>
                    <a:lnTo>
                      <a:pt x="80" y="5"/>
                    </a:lnTo>
                    <a:lnTo>
                      <a:pt x="54" y="5"/>
                    </a:lnTo>
                    <a:lnTo>
                      <a:pt x="0" y="7"/>
                    </a:lnTo>
                    <a:lnTo>
                      <a:pt x="0" y="2"/>
                    </a:lnTo>
                    <a:lnTo>
                      <a:pt x="54" y="0"/>
                    </a:lnTo>
                    <a:lnTo>
                      <a:pt x="80" y="0"/>
                    </a:lnTo>
                    <a:lnTo>
                      <a:pt x="108" y="2"/>
                    </a:lnTo>
                    <a:lnTo>
                      <a:pt x="10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0" name="Freeform 386"/>
              <p:cNvSpPr>
                <a:spLocks/>
              </p:cNvSpPr>
              <p:nvPr/>
            </p:nvSpPr>
            <p:spPr bwMode="auto">
              <a:xfrm>
                <a:off x="2404" y="2082"/>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1" name="Freeform 387"/>
              <p:cNvSpPr>
                <a:spLocks/>
              </p:cNvSpPr>
              <p:nvPr/>
            </p:nvSpPr>
            <p:spPr bwMode="auto">
              <a:xfrm>
                <a:off x="2348" y="2082"/>
                <a:ext cx="91" cy="57"/>
              </a:xfrm>
              <a:custGeom>
                <a:avLst/>
                <a:gdLst>
                  <a:gd name="T0" fmla="*/ 4 w 182"/>
                  <a:gd name="T1" fmla="*/ 0 h 114"/>
                  <a:gd name="T2" fmla="*/ 26 w 182"/>
                  <a:gd name="T3" fmla="*/ 20 h 114"/>
                  <a:gd name="T4" fmla="*/ 46 w 182"/>
                  <a:gd name="T5" fmla="*/ 37 h 114"/>
                  <a:gd name="T6" fmla="*/ 86 w 182"/>
                  <a:gd name="T7" fmla="*/ 62 h 114"/>
                  <a:gd name="T8" fmla="*/ 182 w 182"/>
                  <a:gd name="T9" fmla="*/ 108 h 114"/>
                  <a:gd name="T10" fmla="*/ 181 w 182"/>
                  <a:gd name="T11" fmla="*/ 114 h 114"/>
                  <a:gd name="T12" fmla="*/ 85 w 182"/>
                  <a:gd name="T13" fmla="*/ 68 h 114"/>
                  <a:gd name="T14" fmla="*/ 41 w 182"/>
                  <a:gd name="T15" fmla="*/ 42 h 114"/>
                  <a:gd name="T16" fmla="*/ 21 w 182"/>
                  <a:gd name="T17" fmla="*/ 25 h 114"/>
                  <a:gd name="T18" fmla="*/ 0 w 182"/>
                  <a:gd name="T19" fmla="*/ 5 h 114"/>
                  <a:gd name="T20" fmla="*/ 4 w 182"/>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4">
                    <a:moveTo>
                      <a:pt x="4" y="0"/>
                    </a:moveTo>
                    <a:lnTo>
                      <a:pt x="26" y="20"/>
                    </a:lnTo>
                    <a:lnTo>
                      <a:pt x="46" y="37"/>
                    </a:lnTo>
                    <a:lnTo>
                      <a:pt x="86" y="62"/>
                    </a:lnTo>
                    <a:lnTo>
                      <a:pt x="182" y="108"/>
                    </a:lnTo>
                    <a:lnTo>
                      <a:pt x="181" y="114"/>
                    </a:lnTo>
                    <a:lnTo>
                      <a:pt x="85" y="68"/>
                    </a:lnTo>
                    <a:lnTo>
                      <a:pt x="41" y="42"/>
                    </a:lnTo>
                    <a:lnTo>
                      <a:pt x="21"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2" name="Freeform 388"/>
              <p:cNvSpPr>
                <a:spLocks/>
              </p:cNvSpPr>
              <p:nvPr/>
            </p:nvSpPr>
            <p:spPr bwMode="auto">
              <a:xfrm>
                <a:off x="2346" y="2082"/>
                <a:ext cx="4" cy="2"/>
              </a:xfrm>
              <a:custGeom>
                <a:avLst/>
                <a:gdLst>
                  <a:gd name="T0" fmla="*/ 8 w 9"/>
                  <a:gd name="T1" fmla="*/ 0 h 5"/>
                  <a:gd name="T2" fmla="*/ 0 w 9"/>
                  <a:gd name="T3" fmla="*/ 0 h 5"/>
                  <a:gd name="T4" fmla="*/ 5 w 9"/>
                  <a:gd name="T5" fmla="*/ 5 h 5"/>
                  <a:gd name="T6" fmla="*/ 9 w 9"/>
                  <a:gd name="T7" fmla="*/ 0 h 5"/>
                  <a:gd name="T8" fmla="*/ 8 w 9"/>
                  <a:gd name="T9" fmla="*/ 5 h 5"/>
                  <a:gd name="T10" fmla="*/ 8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8" y="0"/>
                    </a:moveTo>
                    <a:lnTo>
                      <a:pt x="0" y="0"/>
                    </a:lnTo>
                    <a:lnTo>
                      <a:pt x="5" y="5"/>
                    </a:lnTo>
                    <a:lnTo>
                      <a:pt x="9" y="0"/>
                    </a:lnTo>
                    <a:lnTo>
                      <a:pt x="8"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3" name="Freeform 389"/>
              <p:cNvSpPr>
                <a:spLocks/>
              </p:cNvSpPr>
              <p:nvPr/>
            </p:nvSpPr>
            <p:spPr bwMode="auto">
              <a:xfrm>
                <a:off x="2438" y="2137"/>
                <a:ext cx="55" cy="43"/>
              </a:xfrm>
              <a:custGeom>
                <a:avLst/>
                <a:gdLst>
                  <a:gd name="T0" fmla="*/ 5 w 110"/>
                  <a:gd name="T1" fmla="*/ 0 h 86"/>
                  <a:gd name="T2" fmla="*/ 23 w 110"/>
                  <a:gd name="T3" fmla="*/ 10 h 86"/>
                  <a:gd name="T4" fmla="*/ 44 w 110"/>
                  <a:gd name="T5" fmla="*/ 26 h 86"/>
                  <a:gd name="T6" fmla="*/ 85 w 110"/>
                  <a:gd name="T7" fmla="*/ 58 h 86"/>
                  <a:gd name="T8" fmla="*/ 110 w 110"/>
                  <a:gd name="T9" fmla="*/ 81 h 86"/>
                  <a:gd name="T10" fmla="*/ 95 w 110"/>
                  <a:gd name="T11" fmla="*/ 78 h 86"/>
                  <a:gd name="T12" fmla="*/ 99 w 110"/>
                  <a:gd name="T13" fmla="*/ 74 h 86"/>
                  <a:gd name="T14" fmla="*/ 105 w 110"/>
                  <a:gd name="T15" fmla="*/ 86 h 86"/>
                  <a:gd name="T16" fmla="*/ 81 w 110"/>
                  <a:gd name="T17" fmla="*/ 63 h 86"/>
                  <a:gd name="T18" fmla="*/ 39 w 110"/>
                  <a:gd name="T19" fmla="*/ 30 h 86"/>
                  <a:gd name="T20" fmla="*/ 19 w 110"/>
                  <a:gd name="T21" fmla="*/ 15 h 86"/>
                  <a:gd name="T22" fmla="*/ 0 w 110"/>
                  <a:gd name="T23" fmla="*/ 4 h 86"/>
                  <a:gd name="T24" fmla="*/ 5 w 110"/>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86">
                    <a:moveTo>
                      <a:pt x="5" y="0"/>
                    </a:moveTo>
                    <a:lnTo>
                      <a:pt x="23" y="10"/>
                    </a:lnTo>
                    <a:lnTo>
                      <a:pt x="44" y="26"/>
                    </a:lnTo>
                    <a:lnTo>
                      <a:pt x="85" y="58"/>
                    </a:lnTo>
                    <a:lnTo>
                      <a:pt x="110" y="81"/>
                    </a:lnTo>
                    <a:lnTo>
                      <a:pt x="95" y="78"/>
                    </a:lnTo>
                    <a:lnTo>
                      <a:pt x="99" y="74"/>
                    </a:lnTo>
                    <a:lnTo>
                      <a:pt x="105" y="86"/>
                    </a:lnTo>
                    <a:lnTo>
                      <a:pt x="81" y="63"/>
                    </a:lnTo>
                    <a:lnTo>
                      <a:pt x="39" y="30"/>
                    </a:lnTo>
                    <a:lnTo>
                      <a:pt x="19" y="1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4" name="Freeform 390"/>
              <p:cNvSpPr>
                <a:spLocks/>
              </p:cNvSpPr>
              <p:nvPr/>
            </p:nvSpPr>
            <p:spPr bwMode="auto">
              <a:xfrm>
                <a:off x="2438" y="2136"/>
                <a:ext cx="2" cy="3"/>
              </a:xfrm>
              <a:custGeom>
                <a:avLst/>
                <a:gdLst>
                  <a:gd name="T0" fmla="*/ 3 w 5"/>
                  <a:gd name="T1" fmla="*/ 0 h 6"/>
                  <a:gd name="T2" fmla="*/ 5 w 5"/>
                  <a:gd name="T3" fmla="*/ 2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2"/>
                    </a:lnTo>
                    <a:lnTo>
                      <a:pt x="0" y="6"/>
                    </a:lnTo>
                    <a:lnTo>
                      <a:pt x="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5" name="Freeform 391"/>
              <p:cNvSpPr>
                <a:spLocks/>
              </p:cNvSpPr>
              <p:nvPr/>
            </p:nvSpPr>
            <p:spPr bwMode="auto">
              <a:xfrm>
                <a:off x="2460" y="2156"/>
                <a:ext cx="27" cy="20"/>
              </a:xfrm>
              <a:custGeom>
                <a:avLst/>
                <a:gdLst>
                  <a:gd name="T0" fmla="*/ 50 w 54"/>
                  <a:gd name="T1" fmla="*/ 40 h 40"/>
                  <a:gd name="T2" fmla="*/ 26 w 54"/>
                  <a:gd name="T3" fmla="*/ 22 h 40"/>
                  <a:gd name="T4" fmla="*/ 0 w 54"/>
                  <a:gd name="T5" fmla="*/ 5 h 40"/>
                  <a:gd name="T6" fmla="*/ 5 w 54"/>
                  <a:gd name="T7" fmla="*/ 0 h 40"/>
                  <a:gd name="T8" fmla="*/ 31 w 54"/>
                  <a:gd name="T9" fmla="*/ 17 h 40"/>
                  <a:gd name="T10" fmla="*/ 54 w 54"/>
                  <a:gd name="T11" fmla="*/ 36 h 40"/>
                  <a:gd name="T12" fmla="*/ 50 w 5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54" h="40">
                    <a:moveTo>
                      <a:pt x="50" y="40"/>
                    </a:moveTo>
                    <a:lnTo>
                      <a:pt x="26" y="22"/>
                    </a:lnTo>
                    <a:lnTo>
                      <a:pt x="0" y="5"/>
                    </a:lnTo>
                    <a:lnTo>
                      <a:pt x="5" y="0"/>
                    </a:lnTo>
                    <a:lnTo>
                      <a:pt x="31" y="17"/>
                    </a:lnTo>
                    <a:lnTo>
                      <a:pt x="54" y="36"/>
                    </a:lnTo>
                    <a:lnTo>
                      <a:pt x="5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6" name="Freeform 392"/>
              <p:cNvSpPr>
                <a:spLocks/>
              </p:cNvSpPr>
              <p:nvPr/>
            </p:nvSpPr>
            <p:spPr bwMode="auto">
              <a:xfrm>
                <a:off x="2485" y="2174"/>
                <a:ext cx="2" cy="2"/>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7" name="Freeform 393"/>
              <p:cNvSpPr>
                <a:spLocks/>
              </p:cNvSpPr>
              <p:nvPr/>
            </p:nvSpPr>
            <p:spPr bwMode="auto">
              <a:xfrm>
                <a:off x="2387" y="2118"/>
                <a:ext cx="75" cy="40"/>
              </a:xfrm>
              <a:custGeom>
                <a:avLst/>
                <a:gdLst>
                  <a:gd name="T0" fmla="*/ 149 w 152"/>
                  <a:gd name="T1" fmla="*/ 81 h 81"/>
                  <a:gd name="T2" fmla="*/ 74 w 152"/>
                  <a:gd name="T3" fmla="*/ 44 h 81"/>
                  <a:gd name="T4" fmla="*/ 0 w 152"/>
                  <a:gd name="T5" fmla="*/ 5 h 81"/>
                  <a:gd name="T6" fmla="*/ 3 w 152"/>
                  <a:gd name="T7" fmla="*/ 0 h 81"/>
                  <a:gd name="T8" fmla="*/ 77 w 152"/>
                  <a:gd name="T9" fmla="*/ 39 h 81"/>
                  <a:gd name="T10" fmla="*/ 152 w 152"/>
                  <a:gd name="T11" fmla="*/ 76 h 81"/>
                  <a:gd name="T12" fmla="*/ 149 w 152"/>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152" h="81">
                    <a:moveTo>
                      <a:pt x="149" y="81"/>
                    </a:moveTo>
                    <a:lnTo>
                      <a:pt x="74" y="44"/>
                    </a:lnTo>
                    <a:lnTo>
                      <a:pt x="0" y="5"/>
                    </a:lnTo>
                    <a:lnTo>
                      <a:pt x="3" y="0"/>
                    </a:lnTo>
                    <a:lnTo>
                      <a:pt x="77" y="39"/>
                    </a:lnTo>
                    <a:lnTo>
                      <a:pt x="152" y="76"/>
                    </a:lnTo>
                    <a:lnTo>
                      <a:pt x="149"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8" name="Freeform 394"/>
              <p:cNvSpPr>
                <a:spLocks/>
              </p:cNvSpPr>
              <p:nvPr/>
            </p:nvSpPr>
            <p:spPr bwMode="auto">
              <a:xfrm>
                <a:off x="2460" y="2156"/>
                <a:ext cx="2" cy="2"/>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19" name="Freeform 395"/>
              <p:cNvSpPr>
                <a:spLocks/>
              </p:cNvSpPr>
              <p:nvPr/>
            </p:nvSpPr>
            <p:spPr bwMode="auto">
              <a:xfrm>
                <a:off x="2313" y="2043"/>
                <a:ext cx="75" cy="78"/>
              </a:xfrm>
              <a:custGeom>
                <a:avLst/>
                <a:gdLst>
                  <a:gd name="T0" fmla="*/ 147 w 150"/>
                  <a:gd name="T1" fmla="*/ 156 h 156"/>
                  <a:gd name="T2" fmla="*/ 94 w 150"/>
                  <a:gd name="T3" fmla="*/ 127 h 156"/>
                  <a:gd name="T4" fmla="*/ 51 w 150"/>
                  <a:gd name="T5" fmla="*/ 96 h 156"/>
                  <a:gd name="T6" fmla="*/ 43 w 150"/>
                  <a:gd name="T7" fmla="*/ 87 h 156"/>
                  <a:gd name="T8" fmla="*/ 34 w 150"/>
                  <a:gd name="T9" fmla="*/ 77 h 156"/>
                  <a:gd name="T10" fmla="*/ 19 w 150"/>
                  <a:gd name="T11" fmla="*/ 57 h 156"/>
                  <a:gd name="T12" fmla="*/ 8 w 150"/>
                  <a:gd name="T13" fmla="*/ 31 h 156"/>
                  <a:gd name="T14" fmla="*/ 0 w 150"/>
                  <a:gd name="T15" fmla="*/ 3 h 156"/>
                  <a:gd name="T16" fmla="*/ 5 w 150"/>
                  <a:gd name="T17" fmla="*/ 0 h 156"/>
                  <a:gd name="T18" fmla="*/ 12 w 150"/>
                  <a:gd name="T19" fmla="*/ 28 h 156"/>
                  <a:gd name="T20" fmla="*/ 23 w 150"/>
                  <a:gd name="T21" fmla="*/ 53 h 156"/>
                  <a:gd name="T22" fmla="*/ 39 w 150"/>
                  <a:gd name="T23" fmla="*/ 73 h 156"/>
                  <a:gd name="T24" fmla="*/ 46 w 150"/>
                  <a:gd name="T25" fmla="*/ 82 h 156"/>
                  <a:gd name="T26" fmla="*/ 56 w 150"/>
                  <a:gd name="T27" fmla="*/ 91 h 156"/>
                  <a:gd name="T28" fmla="*/ 99 w 150"/>
                  <a:gd name="T29" fmla="*/ 122 h 156"/>
                  <a:gd name="T30" fmla="*/ 150 w 150"/>
                  <a:gd name="T31" fmla="*/ 151 h 156"/>
                  <a:gd name="T32" fmla="*/ 147 w 150"/>
                  <a:gd name="T3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 h="156">
                    <a:moveTo>
                      <a:pt x="147" y="156"/>
                    </a:moveTo>
                    <a:lnTo>
                      <a:pt x="94" y="127"/>
                    </a:lnTo>
                    <a:lnTo>
                      <a:pt x="51" y="96"/>
                    </a:lnTo>
                    <a:lnTo>
                      <a:pt x="43" y="87"/>
                    </a:lnTo>
                    <a:lnTo>
                      <a:pt x="34" y="77"/>
                    </a:lnTo>
                    <a:lnTo>
                      <a:pt x="19" y="57"/>
                    </a:lnTo>
                    <a:lnTo>
                      <a:pt x="8" y="31"/>
                    </a:lnTo>
                    <a:lnTo>
                      <a:pt x="0" y="3"/>
                    </a:lnTo>
                    <a:lnTo>
                      <a:pt x="5" y="0"/>
                    </a:lnTo>
                    <a:lnTo>
                      <a:pt x="12" y="28"/>
                    </a:lnTo>
                    <a:lnTo>
                      <a:pt x="23" y="53"/>
                    </a:lnTo>
                    <a:lnTo>
                      <a:pt x="39" y="73"/>
                    </a:lnTo>
                    <a:lnTo>
                      <a:pt x="46" y="82"/>
                    </a:lnTo>
                    <a:lnTo>
                      <a:pt x="56" y="91"/>
                    </a:lnTo>
                    <a:lnTo>
                      <a:pt x="99" y="122"/>
                    </a:lnTo>
                    <a:lnTo>
                      <a:pt x="150" y="151"/>
                    </a:lnTo>
                    <a:lnTo>
                      <a:pt x="147" y="1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0" name="Freeform 396"/>
              <p:cNvSpPr>
                <a:spLocks/>
              </p:cNvSpPr>
              <p:nvPr/>
            </p:nvSpPr>
            <p:spPr bwMode="auto">
              <a:xfrm>
                <a:off x="2387" y="2118"/>
                <a:ext cx="1"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1" name="Freeform 397"/>
              <p:cNvSpPr>
                <a:spLocks/>
              </p:cNvSpPr>
              <p:nvPr/>
            </p:nvSpPr>
            <p:spPr bwMode="auto">
              <a:xfrm>
                <a:off x="2295" y="1986"/>
                <a:ext cx="20" cy="57"/>
              </a:xfrm>
              <a:custGeom>
                <a:avLst/>
                <a:gdLst>
                  <a:gd name="T0" fmla="*/ 36 w 41"/>
                  <a:gd name="T1" fmla="*/ 114 h 114"/>
                  <a:gd name="T2" fmla="*/ 22 w 41"/>
                  <a:gd name="T3" fmla="*/ 58 h 114"/>
                  <a:gd name="T4" fmla="*/ 0 w 41"/>
                  <a:gd name="T5" fmla="*/ 3 h 114"/>
                  <a:gd name="T6" fmla="*/ 5 w 41"/>
                  <a:gd name="T7" fmla="*/ 0 h 114"/>
                  <a:gd name="T8" fmla="*/ 27 w 41"/>
                  <a:gd name="T9" fmla="*/ 55 h 114"/>
                  <a:gd name="T10" fmla="*/ 41 w 41"/>
                  <a:gd name="T11" fmla="*/ 114 h 114"/>
                  <a:gd name="T12" fmla="*/ 36 w 41"/>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41" h="114">
                    <a:moveTo>
                      <a:pt x="36" y="114"/>
                    </a:moveTo>
                    <a:lnTo>
                      <a:pt x="22" y="58"/>
                    </a:lnTo>
                    <a:lnTo>
                      <a:pt x="0" y="3"/>
                    </a:lnTo>
                    <a:lnTo>
                      <a:pt x="5" y="0"/>
                    </a:lnTo>
                    <a:lnTo>
                      <a:pt x="27" y="55"/>
                    </a:lnTo>
                    <a:lnTo>
                      <a:pt x="41" y="114"/>
                    </a:lnTo>
                    <a:lnTo>
                      <a:pt x="36"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2" name="Freeform 398"/>
              <p:cNvSpPr>
                <a:spLocks/>
              </p:cNvSpPr>
              <p:nvPr/>
            </p:nvSpPr>
            <p:spPr bwMode="auto">
              <a:xfrm>
                <a:off x="2313" y="2043"/>
                <a:ext cx="2" cy="1"/>
              </a:xfrm>
              <a:custGeom>
                <a:avLst/>
                <a:gdLst>
                  <a:gd name="T0" fmla="*/ 0 w 5"/>
                  <a:gd name="T1" fmla="*/ 3 h 3"/>
                  <a:gd name="T2" fmla="*/ 0 w 5"/>
                  <a:gd name="T3" fmla="*/ 2 h 3"/>
                  <a:gd name="T4" fmla="*/ 5 w 5"/>
                  <a:gd name="T5" fmla="*/ 2 h 3"/>
                  <a:gd name="T6" fmla="*/ 5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2"/>
                    </a:lnTo>
                    <a:lnTo>
                      <a:pt x="5" y="2"/>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3" name="Freeform 399"/>
              <p:cNvSpPr>
                <a:spLocks/>
              </p:cNvSpPr>
              <p:nvPr/>
            </p:nvSpPr>
            <p:spPr bwMode="auto">
              <a:xfrm>
                <a:off x="2282" y="1947"/>
                <a:ext cx="16" cy="41"/>
              </a:xfrm>
              <a:custGeom>
                <a:avLst/>
                <a:gdLst>
                  <a:gd name="T0" fmla="*/ 26 w 31"/>
                  <a:gd name="T1" fmla="*/ 82 h 82"/>
                  <a:gd name="T2" fmla="*/ 14 w 31"/>
                  <a:gd name="T3" fmla="*/ 42 h 82"/>
                  <a:gd name="T4" fmla="*/ 8 w 31"/>
                  <a:gd name="T5" fmla="*/ 23 h 82"/>
                  <a:gd name="T6" fmla="*/ 0 w 31"/>
                  <a:gd name="T7" fmla="*/ 3 h 82"/>
                  <a:gd name="T8" fmla="*/ 5 w 31"/>
                  <a:gd name="T9" fmla="*/ 0 h 82"/>
                  <a:gd name="T10" fmla="*/ 12 w 31"/>
                  <a:gd name="T11" fmla="*/ 20 h 82"/>
                  <a:gd name="T12" fmla="*/ 19 w 31"/>
                  <a:gd name="T13" fmla="*/ 38 h 82"/>
                  <a:gd name="T14" fmla="*/ 31 w 31"/>
                  <a:gd name="T15" fmla="*/ 79 h 82"/>
                  <a:gd name="T16" fmla="*/ 26 w 31"/>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2">
                    <a:moveTo>
                      <a:pt x="26" y="82"/>
                    </a:moveTo>
                    <a:lnTo>
                      <a:pt x="14" y="42"/>
                    </a:lnTo>
                    <a:lnTo>
                      <a:pt x="8" y="23"/>
                    </a:lnTo>
                    <a:lnTo>
                      <a:pt x="0" y="3"/>
                    </a:lnTo>
                    <a:lnTo>
                      <a:pt x="5" y="0"/>
                    </a:lnTo>
                    <a:lnTo>
                      <a:pt x="12" y="20"/>
                    </a:lnTo>
                    <a:lnTo>
                      <a:pt x="19" y="38"/>
                    </a:lnTo>
                    <a:lnTo>
                      <a:pt x="31" y="79"/>
                    </a:lnTo>
                    <a:lnTo>
                      <a:pt x="2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4" name="Freeform 400"/>
              <p:cNvSpPr>
                <a:spLocks/>
              </p:cNvSpPr>
              <p:nvPr/>
            </p:nvSpPr>
            <p:spPr bwMode="auto">
              <a:xfrm>
                <a:off x="2295" y="1986"/>
                <a:ext cx="3"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5" name="Freeform 401"/>
              <p:cNvSpPr>
                <a:spLocks/>
              </p:cNvSpPr>
              <p:nvPr/>
            </p:nvSpPr>
            <p:spPr bwMode="auto">
              <a:xfrm>
                <a:off x="2239" y="1900"/>
                <a:ext cx="45" cy="49"/>
              </a:xfrm>
              <a:custGeom>
                <a:avLst/>
                <a:gdLst>
                  <a:gd name="T0" fmla="*/ 85 w 90"/>
                  <a:gd name="T1" fmla="*/ 98 h 98"/>
                  <a:gd name="T2" fmla="*/ 67 w 90"/>
                  <a:gd name="T3" fmla="*/ 71 h 98"/>
                  <a:gd name="T4" fmla="*/ 46 w 90"/>
                  <a:gd name="T5" fmla="*/ 49 h 98"/>
                  <a:gd name="T6" fmla="*/ 23 w 90"/>
                  <a:gd name="T7" fmla="*/ 29 h 98"/>
                  <a:gd name="T8" fmla="*/ 0 w 90"/>
                  <a:gd name="T9" fmla="*/ 4 h 98"/>
                  <a:gd name="T10" fmla="*/ 3 w 90"/>
                  <a:gd name="T11" fmla="*/ 0 h 98"/>
                  <a:gd name="T12" fmla="*/ 26 w 90"/>
                  <a:gd name="T13" fmla="*/ 24 h 98"/>
                  <a:gd name="T14" fmla="*/ 49 w 90"/>
                  <a:gd name="T15" fmla="*/ 44 h 98"/>
                  <a:gd name="T16" fmla="*/ 71 w 90"/>
                  <a:gd name="T17" fmla="*/ 66 h 98"/>
                  <a:gd name="T18" fmla="*/ 90 w 90"/>
                  <a:gd name="T19" fmla="*/ 94 h 98"/>
                  <a:gd name="T20" fmla="*/ 85 w 90"/>
                  <a:gd name="T2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98">
                    <a:moveTo>
                      <a:pt x="85" y="98"/>
                    </a:moveTo>
                    <a:lnTo>
                      <a:pt x="67" y="71"/>
                    </a:lnTo>
                    <a:lnTo>
                      <a:pt x="46" y="49"/>
                    </a:lnTo>
                    <a:lnTo>
                      <a:pt x="23" y="29"/>
                    </a:lnTo>
                    <a:lnTo>
                      <a:pt x="0" y="4"/>
                    </a:lnTo>
                    <a:lnTo>
                      <a:pt x="3" y="0"/>
                    </a:lnTo>
                    <a:lnTo>
                      <a:pt x="26" y="24"/>
                    </a:lnTo>
                    <a:lnTo>
                      <a:pt x="49" y="44"/>
                    </a:lnTo>
                    <a:lnTo>
                      <a:pt x="71" y="66"/>
                    </a:lnTo>
                    <a:lnTo>
                      <a:pt x="90" y="94"/>
                    </a:lnTo>
                    <a:lnTo>
                      <a:pt x="85"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6" name="Freeform 402"/>
              <p:cNvSpPr>
                <a:spLocks/>
              </p:cNvSpPr>
              <p:nvPr/>
            </p:nvSpPr>
            <p:spPr bwMode="auto">
              <a:xfrm>
                <a:off x="2282" y="1947"/>
                <a:ext cx="2" cy="2"/>
              </a:xfrm>
              <a:custGeom>
                <a:avLst/>
                <a:gdLst>
                  <a:gd name="T0" fmla="*/ 5 w 5"/>
                  <a:gd name="T1" fmla="*/ 0 h 4"/>
                  <a:gd name="T2" fmla="*/ 0 w 5"/>
                  <a:gd name="T3" fmla="*/ 4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7" name="Freeform 403"/>
              <p:cNvSpPr>
                <a:spLocks/>
              </p:cNvSpPr>
              <p:nvPr/>
            </p:nvSpPr>
            <p:spPr bwMode="auto">
              <a:xfrm>
                <a:off x="2210" y="1857"/>
                <a:ext cx="31" cy="45"/>
              </a:xfrm>
              <a:custGeom>
                <a:avLst/>
                <a:gdLst>
                  <a:gd name="T0" fmla="*/ 57 w 62"/>
                  <a:gd name="T1" fmla="*/ 91 h 91"/>
                  <a:gd name="T2" fmla="*/ 40 w 62"/>
                  <a:gd name="T3" fmla="*/ 70 h 91"/>
                  <a:gd name="T4" fmla="*/ 28 w 62"/>
                  <a:gd name="T5" fmla="*/ 50 h 91"/>
                  <a:gd name="T6" fmla="*/ 0 w 62"/>
                  <a:gd name="T7" fmla="*/ 5 h 91"/>
                  <a:gd name="T8" fmla="*/ 5 w 62"/>
                  <a:gd name="T9" fmla="*/ 0 h 91"/>
                  <a:gd name="T10" fmla="*/ 33 w 62"/>
                  <a:gd name="T11" fmla="*/ 45 h 91"/>
                  <a:gd name="T12" fmla="*/ 45 w 62"/>
                  <a:gd name="T13" fmla="*/ 65 h 91"/>
                  <a:gd name="T14" fmla="*/ 62 w 62"/>
                  <a:gd name="T15" fmla="*/ 87 h 91"/>
                  <a:gd name="T16" fmla="*/ 57 w 62"/>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91">
                    <a:moveTo>
                      <a:pt x="57" y="91"/>
                    </a:moveTo>
                    <a:lnTo>
                      <a:pt x="40" y="70"/>
                    </a:lnTo>
                    <a:lnTo>
                      <a:pt x="28" y="50"/>
                    </a:lnTo>
                    <a:lnTo>
                      <a:pt x="0" y="5"/>
                    </a:lnTo>
                    <a:lnTo>
                      <a:pt x="5" y="0"/>
                    </a:lnTo>
                    <a:lnTo>
                      <a:pt x="33" y="45"/>
                    </a:lnTo>
                    <a:lnTo>
                      <a:pt x="45" y="65"/>
                    </a:lnTo>
                    <a:lnTo>
                      <a:pt x="62" y="87"/>
                    </a:lnTo>
                    <a:lnTo>
                      <a:pt x="57"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8" name="Freeform 404"/>
              <p:cNvSpPr>
                <a:spLocks/>
              </p:cNvSpPr>
              <p:nvPr/>
            </p:nvSpPr>
            <p:spPr bwMode="auto">
              <a:xfrm>
                <a:off x="2239" y="1900"/>
                <a:ext cx="2" cy="2"/>
              </a:xfrm>
              <a:custGeom>
                <a:avLst/>
                <a:gdLst>
                  <a:gd name="T0" fmla="*/ 2 w 5"/>
                  <a:gd name="T1" fmla="*/ 4 h 4"/>
                  <a:gd name="T2" fmla="*/ 0 w 5"/>
                  <a:gd name="T3" fmla="*/ 4 h 4"/>
                  <a:gd name="T4" fmla="*/ 5 w 5"/>
                  <a:gd name="T5" fmla="*/ 0 h 4"/>
                  <a:gd name="T6" fmla="*/ 2 w 5"/>
                  <a:gd name="T7" fmla="*/ 4 h 4"/>
                </a:gdLst>
                <a:ahLst/>
                <a:cxnLst>
                  <a:cxn ang="0">
                    <a:pos x="T0" y="T1"/>
                  </a:cxn>
                  <a:cxn ang="0">
                    <a:pos x="T2" y="T3"/>
                  </a:cxn>
                  <a:cxn ang="0">
                    <a:pos x="T4" y="T5"/>
                  </a:cxn>
                  <a:cxn ang="0">
                    <a:pos x="T6" y="T7"/>
                  </a:cxn>
                </a:cxnLst>
                <a:rect l="0" t="0" r="r" b="b"/>
                <a:pathLst>
                  <a:path w="5" h="4">
                    <a:moveTo>
                      <a:pt x="2" y="4"/>
                    </a:moveTo>
                    <a:lnTo>
                      <a:pt x="0" y="4"/>
                    </a:lnTo>
                    <a:lnTo>
                      <a:pt x="5" y="0"/>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29" name="Freeform 405"/>
              <p:cNvSpPr>
                <a:spLocks/>
              </p:cNvSpPr>
              <p:nvPr/>
            </p:nvSpPr>
            <p:spPr bwMode="auto">
              <a:xfrm>
                <a:off x="2144" y="1857"/>
                <a:ext cx="68" cy="76"/>
              </a:xfrm>
              <a:custGeom>
                <a:avLst/>
                <a:gdLst>
                  <a:gd name="T0" fmla="*/ 138 w 138"/>
                  <a:gd name="T1" fmla="*/ 5 h 153"/>
                  <a:gd name="T2" fmla="*/ 68 w 138"/>
                  <a:gd name="T3" fmla="*/ 77 h 153"/>
                  <a:gd name="T4" fmla="*/ 5 w 138"/>
                  <a:gd name="T5" fmla="*/ 153 h 153"/>
                  <a:gd name="T6" fmla="*/ 0 w 138"/>
                  <a:gd name="T7" fmla="*/ 148 h 153"/>
                  <a:gd name="T8" fmla="*/ 63 w 138"/>
                  <a:gd name="T9" fmla="*/ 73 h 153"/>
                  <a:gd name="T10" fmla="*/ 133 w 138"/>
                  <a:gd name="T11" fmla="*/ 0 h 153"/>
                  <a:gd name="T12" fmla="*/ 138 w 138"/>
                  <a:gd name="T13" fmla="*/ 5 h 153"/>
                </a:gdLst>
                <a:ahLst/>
                <a:cxnLst>
                  <a:cxn ang="0">
                    <a:pos x="T0" y="T1"/>
                  </a:cxn>
                  <a:cxn ang="0">
                    <a:pos x="T2" y="T3"/>
                  </a:cxn>
                  <a:cxn ang="0">
                    <a:pos x="T4" y="T5"/>
                  </a:cxn>
                  <a:cxn ang="0">
                    <a:pos x="T6" y="T7"/>
                  </a:cxn>
                  <a:cxn ang="0">
                    <a:pos x="T8" y="T9"/>
                  </a:cxn>
                  <a:cxn ang="0">
                    <a:pos x="T10" y="T11"/>
                  </a:cxn>
                  <a:cxn ang="0">
                    <a:pos x="T12" y="T13"/>
                  </a:cxn>
                </a:cxnLst>
                <a:rect l="0" t="0" r="r" b="b"/>
                <a:pathLst>
                  <a:path w="138" h="153">
                    <a:moveTo>
                      <a:pt x="138" y="5"/>
                    </a:moveTo>
                    <a:lnTo>
                      <a:pt x="68" y="77"/>
                    </a:lnTo>
                    <a:lnTo>
                      <a:pt x="5" y="153"/>
                    </a:lnTo>
                    <a:lnTo>
                      <a:pt x="0" y="148"/>
                    </a:lnTo>
                    <a:lnTo>
                      <a:pt x="63" y="73"/>
                    </a:lnTo>
                    <a:lnTo>
                      <a:pt x="133" y="0"/>
                    </a:lnTo>
                    <a:lnTo>
                      <a:pt x="1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0" name="Freeform 406"/>
              <p:cNvSpPr>
                <a:spLocks/>
              </p:cNvSpPr>
              <p:nvPr/>
            </p:nvSpPr>
            <p:spPr bwMode="auto">
              <a:xfrm>
                <a:off x="2210" y="1855"/>
                <a:ext cx="2" cy="4"/>
              </a:xfrm>
              <a:custGeom>
                <a:avLst/>
                <a:gdLst>
                  <a:gd name="T0" fmla="*/ 5 w 5"/>
                  <a:gd name="T1" fmla="*/ 3 h 8"/>
                  <a:gd name="T2" fmla="*/ 3 w 5"/>
                  <a:gd name="T3" fmla="*/ 0 h 8"/>
                  <a:gd name="T4" fmla="*/ 0 w 5"/>
                  <a:gd name="T5" fmla="*/ 3 h 8"/>
                  <a:gd name="T6" fmla="*/ 5 w 5"/>
                  <a:gd name="T7" fmla="*/ 8 h 8"/>
                  <a:gd name="T8" fmla="*/ 0 w 5"/>
                  <a:gd name="T9" fmla="*/ 8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8"/>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1" name="Freeform 407"/>
              <p:cNvSpPr>
                <a:spLocks/>
              </p:cNvSpPr>
              <p:nvPr/>
            </p:nvSpPr>
            <p:spPr bwMode="auto">
              <a:xfrm>
                <a:off x="2126" y="1931"/>
                <a:ext cx="20" cy="27"/>
              </a:xfrm>
              <a:custGeom>
                <a:avLst/>
                <a:gdLst>
                  <a:gd name="T0" fmla="*/ 39 w 39"/>
                  <a:gd name="T1" fmla="*/ 5 h 54"/>
                  <a:gd name="T2" fmla="*/ 5 w 39"/>
                  <a:gd name="T3" fmla="*/ 54 h 54"/>
                  <a:gd name="T4" fmla="*/ 0 w 39"/>
                  <a:gd name="T5" fmla="*/ 50 h 54"/>
                  <a:gd name="T6" fmla="*/ 34 w 39"/>
                  <a:gd name="T7" fmla="*/ 0 h 54"/>
                  <a:gd name="T8" fmla="*/ 39 w 39"/>
                  <a:gd name="T9" fmla="*/ 5 h 54"/>
                </a:gdLst>
                <a:ahLst/>
                <a:cxnLst>
                  <a:cxn ang="0">
                    <a:pos x="T0" y="T1"/>
                  </a:cxn>
                  <a:cxn ang="0">
                    <a:pos x="T2" y="T3"/>
                  </a:cxn>
                  <a:cxn ang="0">
                    <a:pos x="T4" y="T5"/>
                  </a:cxn>
                  <a:cxn ang="0">
                    <a:pos x="T6" y="T7"/>
                  </a:cxn>
                  <a:cxn ang="0">
                    <a:pos x="T8" y="T9"/>
                  </a:cxn>
                </a:cxnLst>
                <a:rect l="0" t="0" r="r" b="b"/>
                <a:pathLst>
                  <a:path w="39" h="54">
                    <a:moveTo>
                      <a:pt x="39" y="5"/>
                    </a:moveTo>
                    <a:lnTo>
                      <a:pt x="5" y="54"/>
                    </a:lnTo>
                    <a:lnTo>
                      <a:pt x="0" y="50"/>
                    </a:lnTo>
                    <a:lnTo>
                      <a:pt x="34" y="0"/>
                    </a:lnTo>
                    <a:lnTo>
                      <a:pt x="3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2" name="Freeform 408"/>
              <p:cNvSpPr>
                <a:spLocks/>
              </p:cNvSpPr>
              <p:nvPr/>
            </p:nvSpPr>
            <p:spPr bwMode="auto">
              <a:xfrm>
                <a:off x="2144" y="1931"/>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3" name="Freeform 409"/>
              <p:cNvSpPr>
                <a:spLocks/>
              </p:cNvSpPr>
              <p:nvPr/>
            </p:nvSpPr>
            <p:spPr bwMode="auto">
              <a:xfrm>
                <a:off x="2116" y="1955"/>
                <a:ext cx="13" cy="14"/>
              </a:xfrm>
              <a:custGeom>
                <a:avLst/>
                <a:gdLst>
                  <a:gd name="T0" fmla="*/ 25 w 25"/>
                  <a:gd name="T1" fmla="*/ 4 h 28"/>
                  <a:gd name="T2" fmla="*/ 12 w 25"/>
                  <a:gd name="T3" fmla="*/ 17 h 28"/>
                  <a:gd name="T4" fmla="*/ 9 w 25"/>
                  <a:gd name="T5" fmla="*/ 20 h 28"/>
                  <a:gd name="T6" fmla="*/ 6 w 25"/>
                  <a:gd name="T7" fmla="*/ 28 h 28"/>
                  <a:gd name="T8" fmla="*/ 0 w 25"/>
                  <a:gd name="T9" fmla="*/ 28 h 28"/>
                  <a:gd name="T10" fmla="*/ 3 w 25"/>
                  <a:gd name="T11" fmla="*/ 18 h 28"/>
                  <a:gd name="T12" fmla="*/ 8 w 25"/>
                  <a:gd name="T13" fmla="*/ 12 h 28"/>
                  <a:gd name="T14" fmla="*/ 20 w 25"/>
                  <a:gd name="T15" fmla="*/ 0 h 28"/>
                  <a:gd name="T16" fmla="*/ 25 w 25"/>
                  <a:gd name="T1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8">
                    <a:moveTo>
                      <a:pt x="25" y="4"/>
                    </a:moveTo>
                    <a:lnTo>
                      <a:pt x="12" y="17"/>
                    </a:lnTo>
                    <a:lnTo>
                      <a:pt x="9" y="20"/>
                    </a:lnTo>
                    <a:lnTo>
                      <a:pt x="6" y="28"/>
                    </a:lnTo>
                    <a:lnTo>
                      <a:pt x="0" y="28"/>
                    </a:lnTo>
                    <a:lnTo>
                      <a:pt x="3" y="18"/>
                    </a:lnTo>
                    <a:lnTo>
                      <a:pt x="8" y="12"/>
                    </a:lnTo>
                    <a:lnTo>
                      <a:pt x="20" y="0"/>
                    </a:lnTo>
                    <a:lnTo>
                      <a:pt x="2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4" name="Freeform 410"/>
              <p:cNvSpPr>
                <a:spLocks/>
              </p:cNvSpPr>
              <p:nvPr/>
            </p:nvSpPr>
            <p:spPr bwMode="auto">
              <a:xfrm>
                <a:off x="2126" y="1955"/>
                <a:ext cx="3" cy="3"/>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5" name="Freeform 411"/>
              <p:cNvSpPr>
                <a:spLocks/>
              </p:cNvSpPr>
              <p:nvPr/>
            </p:nvSpPr>
            <p:spPr bwMode="auto">
              <a:xfrm>
                <a:off x="2116" y="1969"/>
                <a:ext cx="19" cy="23"/>
              </a:xfrm>
              <a:custGeom>
                <a:avLst/>
                <a:gdLst>
                  <a:gd name="T0" fmla="*/ 6 w 37"/>
                  <a:gd name="T1" fmla="*/ 0 h 46"/>
                  <a:gd name="T2" fmla="*/ 11 w 37"/>
                  <a:gd name="T3" fmla="*/ 13 h 46"/>
                  <a:gd name="T4" fmla="*/ 17 w 37"/>
                  <a:gd name="T5" fmla="*/ 21 h 46"/>
                  <a:gd name="T6" fmla="*/ 28 w 37"/>
                  <a:gd name="T7" fmla="*/ 30 h 46"/>
                  <a:gd name="T8" fmla="*/ 37 w 37"/>
                  <a:gd name="T9" fmla="*/ 41 h 46"/>
                  <a:gd name="T10" fmla="*/ 32 w 37"/>
                  <a:gd name="T11" fmla="*/ 46 h 46"/>
                  <a:gd name="T12" fmla="*/ 23 w 37"/>
                  <a:gd name="T13" fmla="*/ 35 h 46"/>
                  <a:gd name="T14" fmla="*/ 12 w 37"/>
                  <a:gd name="T15" fmla="*/ 26 h 46"/>
                  <a:gd name="T16" fmla="*/ 5 w 37"/>
                  <a:gd name="T17" fmla="*/ 15 h 46"/>
                  <a:gd name="T18" fmla="*/ 0 w 37"/>
                  <a:gd name="T19" fmla="*/ 1 h 46"/>
                  <a:gd name="T20" fmla="*/ 6 w 37"/>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6">
                    <a:moveTo>
                      <a:pt x="6" y="0"/>
                    </a:moveTo>
                    <a:lnTo>
                      <a:pt x="11" y="13"/>
                    </a:lnTo>
                    <a:lnTo>
                      <a:pt x="17" y="21"/>
                    </a:lnTo>
                    <a:lnTo>
                      <a:pt x="28" y="30"/>
                    </a:lnTo>
                    <a:lnTo>
                      <a:pt x="37" y="41"/>
                    </a:lnTo>
                    <a:lnTo>
                      <a:pt x="32" y="46"/>
                    </a:lnTo>
                    <a:lnTo>
                      <a:pt x="23" y="35"/>
                    </a:lnTo>
                    <a:lnTo>
                      <a:pt x="12" y="26"/>
                    </a:lnTo>
                    <a:lnTo>
                      <a:pt x="5" y="15"/>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6" name="Freeform 412"/>
              <p:cNvSpPr>
                <a:spLocks/>
              </p:cNvSpPr>
              <p:nvPr/>
            </p:nvSpPr>
            <p:spPr bwMode="auto">
              <a:xfrm>
                <a:off x="2116" y="1969"/>
                <a:ext cx="4"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7" name="Freeform 413"/>
              <p:cNvSpPr>
                <a:spLocks/>
              </p:cNvSpPr>
              <p:nvPr/>
            </p:nvSpPr>
            <p:spPr bwMode="auto">
              <a:xfrm>
                <a:off x="2133" y="1990"/>
                <a:ext cx="33" cy="61"/>
              </a:xfrm>
              <a:custGeom>
                <a:avLst/>
                <a:gdLst>
                  <a:gd name="T0" fmla="*/ 5 w 67"/>
                  <a:gd name="T1" fmla="*/ 0 h 122"/>
                  <a:gd name="T2" fmla="*/ 24 w 67"/>
                  <a:gd name="T3" fmla="*/ 33 h 122"/>
                  <a:gd name="T4" fmla="*/ 38 w 67"/>
                  <a:gd name="T5" fmla="*/ 60 h 122"/>
                  <a:gd name="T6" fmla="*/ 67 w 67"/>
                  <a:gd name="T7" fmla="*/ 121 h 122"/>
                  <a:gd name="T8" fmla="*/ 61 w 67"/>
                  <a:gd name="T9" fmla="*/ 122 h 122"/>
                  <a:gd name="T10" fmla="*/ 31 w 67"/>
                  <a:gd name="T11" fmla="*/ 62 h 122"/>
                  <a:gd name="T12" fmla="*/ 17 w 67"/>
                  <a:gd name="T13" fmla="*/ 34 h 122"/>
                  <a:gd name="T14" fmla="*/ 0 w 67"/>
                  <a:gd name="T15" fmla="*/ 5 h 122"/>
                  <a:gd name="T16" fmla="*/ 5 w 67"/>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2">
                    <a:moveTo>
                      <a:pt x="5" y="0"/>
                    </a:moveTo>
                    <a:lnTo>
                      <a:pt x="24" y="33"/>
                    </a:lnTo>
                    <a:lnTo>
                      <a:pt x="38" y="60"/>
                    </a:lnTo>
                    <a:lnTo>
                      <a:pt x="67" y="121"/>
                    </a:lnTo>
                    <a:lnTo>
                      <a:pt x="61" y="122"/>
                    </a:lnTo>
                    <a:lnTo>
                      <a:pt x="31" y="62"/>
                    </a:lnTo>
                    <a:lnTo>
                      <a:pt x="17" y="34"/>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8" name="Freeform 414"/>
              <p:cNvSpPr>
                <a:spLocks/>
              </p:cNvSpPr>
              <p:nvPr/>
            </p:nvSpPr>
            <p:spPr bwMode="auto">
              <a:xfrm>
                <a:off x="2133" y="1990"/>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39" name="Freeform 415"/>
              <p:cNvSpPr>
                <a:spLocks/>
              </p:cNvSpPr>
              <p:nvPr/>
            </p:nvSpPr>
            <p:spPr bwMode="auto">
              <a:xfrm>
                <a:off x="2163" y="2050"/>
                <a:ext cx="32" cy="36"/>
              </a:xfrm>
              <a:custGeom>
                <a:avLst/>
                <a:gdLst>
                  <a:gd name="T0" fmla="*/ 4 w 63"/>
                  <a:gd name="T1" fmla="*/ 0 h 73"/>
                  <a:gd name="T2" fmla="*/ 17 w 63"/>
                  <a:gd name="T3" fmla="*/ 20 h 73"/>
                  <a:gd name="T4" fmla="*/ 31 w 63"/>
                  <a:gd name="T5" fmla="*/ 37 h 73"/>
                  <a:gd name="T6" fmla="*/ 63 w 63"/>
                  <a:gd name="T7" fmla="*/ 68 h 73"/>
                  <a:gd name="T8" fmla="*/ 59 w 63"/>
                  <a:gd name="T9" fmla="*/ 73 h 73"/>
                  <a:gd name="T10" fmla="*/ 26 w 63"/>
                  <a:gd name="T11" fmla="*/ 42 h 73"/>
                  <a:gd name="T12" fmla="*/ 12 w 63"/>
                  <a:gd name="T13" fmla="*/ 25 h 73"/>
                  <a:gd name="T14" fmla="*/ 0 w 63"/>
                  <a:gd name="T15" fmla="*/ 5 h 73"/>
                  <a:gd name="T16" fmla="*/ 4 w 63"/>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3">
                    <a:moveTo>
                      <a:pt x="4" y="0"/>
                    </a:moveTo>
                    <a:lnTo>
                      <a:pt x="17" y="20"/>
                    </a:lnTo>
                    <a:lnTo>
                      <a:pt x="31" y="37"/>
                    </a:lnTo>
                    <a:lnTo>
                      <a:pt x="63" y="68"/>
                    </a:lnTo>
                    <a:lnTo>
                      <a:pt x="59" y="73"/>
                    </a:lnTo>
                    <a:lnTo>
                      <a:pt x="26" y="42"/>
                    </a:lnTo>
                    <a:lnTo>
                      <a:pt x="12"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0" name="Freeform 416"/>
              <p:cNvSpPr>
                <a:spLocks/>
              </p:cNvSpPr>
              <p:nvPr/>
            </p:nvSpPr>
            <p:spPr bwMode="auto">
              <a:xfrm>
                <a:off x="2163" y="2050"/>
                <a:ext cx="3" cy="2"/>
              </a:xfrm>
              <a:custGeom>
                <a:avLst/>
                <a:gdLst>
                  <a:gd name="T0" fmla="*/ 0 w 6"/>
                  <a:gd name="T1" fmla="*/ 3 h 5"/>
                  <a:gd name="T2" fmla="*/ 0 w 6"/>
                  <a:gd name="T3" fmla="*/ 5 h 5"/>
                  <a:gd name="T4" fmla="*/ 4 w 6"/>
                  <a:gd name="T5" fmla="*/ 0 h 5"/>
                  <a:gd name="T6" fmla="*/ 6 w 6"/>
                  <a:gd name="T7" fmla="*/ 2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4" y="0"/>
                    </a:lnTo>
                    <a:lnTo>
                      <a:pt x="6"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1" name="Freeform 417"/>
              <p:cNvSpPr>
                <a:spLocks/>
              </p:cNvSpPr>
              <p:nvPr/>
            </p:nvSpPr>
            <p:spPr bwMode="auto">
              <a:xfrm>
                <a:off x="2192" y="2084"/>
                <a:ext cx="30" cy="44"/>
              </a:xfrm>
              <a:custGeom>
                <a:avLst/>
                <a:gdLst>
                  <a:gd name="T0" fmla="*/ 4 w 60"/>
                  <a:gd name="T1" fmla="*/ 0 h 90"/>
                  <a:gd name="T2" fmla="*/ 21 w 60"/>
                  <a:gd name="T3" fmla="*/ 20 h 90"/>
                  <a:gd name="T4" fmla="*/ 35 w 60"/>
                  <a:gd name="T5" fmla="*/ 42 h 90"/>
                  <a:gd name="T6" fmla="*/ 48 w 60"/>
                  <a:gd name="T7" fmla="*/ 65 h 90"/>
                  <a:gd name="T8" fmla="*/ 60 w 60"/>
                  <a:gd name="T9" fmla="*/ 88 h 90"/>
                  <a:gd name="T10" fmla="*/ 54 w 60"/>
                  <a:gd name="T11" fmla="*/ 90 h 90"/>
                  <a:gd name="T12" fmla="*/ 41 w 60"/>
                  <a:gd name="T13" fmla="*/ 66 h 90"/>
                  <a:gd name="T14" fmla="*/ 30 w 60"/>
                  <a:gd name="T15" fmla="*/ 46 h 90"/>
                  <a:gd name="T16" fmla="*/ 17 w 60"/>
                  <a:gd name="T17" fmla="*/ 25 h 90"/>
                  <a:gd name="T18" fmla="*/ 0 w 60"/>
                  <a:gd name="T19" fmla="*/ 5 h 90"/>
                  <a:gd name="T20" fmla="*/ 4 w 60"/>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0">
                    <a:moveTo>
                      <a:pt x="4" y="0"/>
                    </a:moveTo>
                    <a:lnTo>
                      <a:pt x="21" y="20"/>
                    </a:lnTo>
                    <a:lnTo>
                      <a:pt x="35" y="42"/>
                    </a:lnTo>
                    <a:lnTo>
                      <a:pt x="48" y="65"/>
                    </a:lnTo>
                    <a:lnTo>
                      <a:pt x="60" y="88"/>
                    </a:lnTo>
                    <a:lnTo>
                      <a:pt x="54" y="90"/>
                    </a:lnTo>
                    <a:lnTo>
                      <a:pt x="41" y="66"/>
                    </a:lnTo>
                    <a:lnTo>
                      <a:pt x="30" y="46"/>
                    </a:lnTo>
                    <a:lnTo>
                      <a:pt x="17"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2" name="Freeform 418"/>
              <p:cNvSpPr>
                <a:spLocks/>
              </p:cNvSpPr>
              <p:nvPr/>
            </p:nvSpPr>
            <p:spPr bwMode="auto">
              <a:xfrm>
                <a:off x="2192" y="2084"/>
                <a:ext cx="3" cy="2"/>
              </a:xfrm>
              <a:custGeom>
                <a:avLst/>
                <a:gdLst>
                  <a:gd name="T0" fmla="*/ 4 w 4"/>
                  <a:gd name="T1" fmla="*/ 0 h 5"/>
                  <a:gd name="T2" fmla="*/ 0 w 4"/>
                  <a:gd name="T3" fmla="*/ 5 h 5"/>
                  <a:gd name="T4" fmla="*/ 4 w 4"/>
                  <a:gd name="T5" fmla="*/ 0 h 5"/>
                </a:gdLst>
                <a:ahLst/>
                <a:cxnLst>
                  <a:cxn ang="0">
                    <a:pos x="T0" y="T1"/>
                  </a:cxn>
                  <a:cxn ang="0">
                    <a:pos x="T2" y="T3"/>
                  </a:cxn>
                  <a:cxn ang="0">
                    <a:pos x="T4" y="T5"/>
                  </a:cxn>
                </a:cxnLst>
                <a:rect l="0" t="0" r="r" b="b"/>
                <a:pathLst>
                  <a:path w="4" h="5">
                    <a:moveTo>
                      <a:pt x="4" y="0"/>
                    </a:move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3" name="Freeform 419"/>
              <p:cNvSpPr>
                <a:spLocks/>
              </p:cNvSpPr>
              <p:nvPr/>
            </p:nvSpPr>
            <p:spPr bwMode="auto">
              <a:xfrm>
                <a:off x="2219" y="2128"/>
                <a:ext cx="34" cy="44"/>
              </a:xfrm>
              <a:custGeom>
                <a:avLst/>
                <a:gdLst>
                  <a:gd name="T0" fmla="*/ 6 w 66"/>
                  <a:gd name="T1" fmla="*/ 0 h 90"/>
                  <a:gd name="T2" fmla="*/ 31 w 66"/>
                  <a:gd name="T3" fmla="*/ 46 h 90"/>
                  <a:gd name="T4" fmla="*/ 45 w 66"/>
                  <a:gd name="T5" fmla="*/ 68 h 90"/>
                  <a:gd name="T6" fmla="*/ 55 w 66"/>
                  <a:gd name="T7" fmla="*/ 76 h 90"/>
                  <a:gd name="T8" fmla="*/ 66 w 66"/>
                  <a:gd name="T9" fmla="*/ 85 h 90"/>
                  <a:gd name="T10" fmla="*/ 62 w 66"/>
                  <a:gd name="T11" fmla="*/ 90 h 90"/>
                  <a:gd name="T12" fmla="*/ 51 w 66"/>
                  <a:gd name="T13" fmla="*/ 80 h 90"/>
                  <a:gd name="T14" fmla="*/ 40 w 66"/>
                  <a:gd name="T15" fmla="*/ 73 h 90"/>
                  <a:gd name="T16" fmla="*/ 26 w 66"/>
                  <a:gd name="T17" fmla="*/ 51 h 90"/>
                  <a:gd name="T18" fmla="*/ 0 w 66"/>
                  <a:gd name="T19" fmla="*/ 2 h 90"/>
                  <a:gd name="T20" fmla="*/ 6 w 66"/>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90">
                    <a:moveTo>
                      <a:pt x="6" y="0"/>
                    </a:moveTo>
                    <a:lnTo>
                      <a:pt x="31" y="46"/>
                    </a:lnTo>
                    <a:lnTo>
                      <a:pt x="45" y="68"/>
                    </a:lnTo>
                    <a:lnTo>
                      <a:pt x="55" y="76"/>
                    </a:lnTo>
                    <a:lnTo>
                      <a:pt x="66" y="85"/>
                    </a:lnTo>
                    <a:lnTo>
                      <a:pt x="62" y="90"/>
                    </a:lnTo>
                    <a:lnTo>
                      <a:pt x="51" y="80"/>
                    </a:lnTo>
                    <a:lnTo>
                      <a:pt x="40" y="73"/>
                    </a:lnTo>
                    <a:lnTo>
                      <a:pt x="26" y="51"/>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4" name="Freeform 420"/>
              <p:cNvSpPr>
                <a:spLocks/>
              </p:cNvSpPr>
              <p:nvPr/>
            </p:nvSpPr>
            <p:spPr bwMode="auto">
              <a:xfrm>
                <a:off x="2219" y="2128"/>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5" name="Freeform 421"/>
              <p:cNvSpPr>
                <a:spLocks/>
              </p:cNvSpPr>
              <p:nvPr/>
            </p:nvSpPr>
            <p:spPr bwMode="auto">
              <a:xfrm>
                <a:off x="2250" y="2170"/>
                <a:ext cx="120" cy="63"/>
              </a:xfrm>
              <a:custGeom>
                <a:avLst/>
                <a:gdLst>
                  <a:gd name="T0" fmla="*/ 4 w 240"/>
                  <a:gd name="T1" fmla="*/ 0 h 126"/>
                  <a:gd name="T2" fmla="*/ 103 w 240"/>
                  <a:gd name="T3" fmla="*/ 66 h 126"/>
                  <a:gd name="T4" fmla="*/ 173 w 240"/>
                  <a:gd name="T5" fmla="*/ 103 h 126"/>
                  <a:gd name="T6" fmla="*/ 209 w 240"/>
                  <a:gd name="T7" fmla="*/ 116 h 126"/>
                  <a:gd name="T8" fmla="*/ 240 w 240"/>
                  <a:gd name="T9" fmla="*/ 120 h 126"/>
                  <a:gd name="T10" fmla="*/ 238 w 240"/>
                  <a:gd name="T11" fmla="*/ 126 h 126"/>
                  <a:gd name="T12" fmla="*/ 207 w 240"/>
                  <a:gd name="T13" fmla="*/ 122 h 126"/>
                  <a:gd name="T14" fmla="*/ 171 w 240"/>
                  <a:gd name="T15" fmla="*/ 109 h 126"/>
                  <a:gd name="T16" fmla="*/ 99 w 240"/>
                  <a:gd name="T17" fmla="*/ 71 h 126"/>
                  <a:gd name="T18" fmla="*/ 0 w 240"/>
                  <a:gd name="T19" fmla="*/ 5 h 126"/>
                  <a:gd name="T20" fmla="*/ 4 w 240"/>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126">
                    <a:moveTo>
                      <a:pt x="4" y="0"/>
                    </a:moveTo>
                    <a:lnTo>
                      <a:pt x="103" y="66"/>
                    </a:lnTo>
                    <a:lnTo>
                      <a:pt x="173" y="103"/>
                    </a:lnTo>
                    <a:lnTo>
                      <a:pt x="209" y="116"/>
                    </a:lnTo>
                    <a:lnTo>
                      <a:pt x="240" y="120"/>
                    </a:lnTo>
                    <a:lnTo>
                      <a:pt x="238" y="126"/>
                    </a:lnTo>
                    <a:lnTo>
                      <a:pt x="207" y="122"/>
                    </a:lnTo>
                    <a:lnTo>
                      <a:pt x="171" y="109"/>
                    </a:lnTo>
                    <a:lnTo>
                      <a:pt x="99" y="71"/>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6" name="Freeform 422"/>
              <p:cNvSpPr>
                <a:spLocks/>
              </p:cNvSpPr>
              <p:nvPr/>
            </p:nvSpPr>
            <p:spPr bwMode="auto">
              <a:xfrm>
                <a:off x="2250" y="2170"/>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7" name="Freeform 423"/>
              <p:cNvSpPr>
                <a:spLocks/>
              </p:cNvSpPr>
              <p:nvPr/>
            </p:nvSpPr>
            <p:spPr bwMode="auto">
              <a:xfrm>
                <a:off x="2370" y="2225"/>
                <a:ext cx="26" cy="8"/>
              </a:xfrm>
              <a:custGeom>
                <a:avLst/>
                <a:gdLst>
                  <a:gd name="T0" fmla="*/ 0 w 51"/>
                  <a:gd name="T1" fmla="*/ 11 h 17"/>
                  <a:gd name="T2" fmla="*/ 12 w 51"/>
                  <a:gd name="T3" fmla="*/ 10 h 17"/>
                  <a:gd name="T4" fmla="*/ 24 w 51"/>
                  <a:gd name="T5" fmla="*/ 7 h 17"/>
                  <a:gd name="T6" fmla="*/ 51 w 51"/>
                  <a:gd name="T7" fmla="*/ 0 h 17"/>
                  <a:gd name="T8" fmla="*/ 51 w 51"/>
                  <a:gd name="T9" fmla="*/ 7 h 17"/>
                  <a:gd name="T10" fmla="*/ 24 w 51"/>
                  <a:gd name="T11" fmla="*/ 13 h 17"/>
                  <a:gd name="T12" fmla="*/ 12 w 51"/>
                  <a:gd name="T13" fmla="*/ 16 h 17"/>
                  <a:gd name="T14" fmla="*/ 0 w 51"/>
                  <a:gd name="T15" fmla="*/ 17 h 17"/>
                  <a:gd name="T16" fmla="*/ 0 w 51"/>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
                    <a:moveTo>
                      <a:pt x="0" y="11"/>
                    </a:moveTo>
                    <a:lnTo>
                      <a:pt x="12" y="10"/>
                    </a:lnTo>
                    <a:lnTo>
                      <a:pt x="24" y="7"/>
                    </a:lnTo>
                    <a:lnTo>
                      <a:pt x="51" y="0"/>
                    </a:lnTo>
                    <a:lnTo>
                      <a:pt x="51" y="7"/>
                    </a:lnTo>
                    <a:lnTo>
                      <a:pt x="24" y="13"/>
                    </a:lnTo>
                    <a:lnTo>
                      <a:pt x="12" y="16"/>
                    </a:lnTo>
                    <a:lnTo>
                      <a:pt x="0" y="17"/>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8" name="Freeform 424"/>
              <p:cNvSpPr>
                <a:spLocks/>
              </p:cNvSpPr>
              <p:nvPr/>
            </p:nvSpPr>
            <p:spPr bwMode="auto">
              <a:xfrm>
                <a:off x="2369" y="2230"/>
                <a:ext cx="1" cy="3"/>
              </a:xfrm>
              <a:custGeom>
                <a:avLst/>
                <a:gdLst>
                  <a:gd name="T0" fmla="*/ 0 w 2"/>
                  <a:gd name="T1" fmla="*/ 6 h 6"/>
                  <a:gd name="T2" fmla="*/ 2 w 2"/>
                  <a:gd name="T3" fmla="*/ 6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49" name="Freeform 425"/>
              <p:cNvSpPr>
                <a:spLocks/>
              </p:cNvSpPr>
              <p:nvPr/>
            </p:nvSpPr>
            <p:spPr bwMode="auto">
              <a:xfrm>
                <a:off x="2396" y="2210"/>
                <a:ext cx="42" cy="18"/>
              </a:xfrm>
              <a:custGeom>
                <a:avLst/>
                <a:gdLst>
                  <a:gd name="T0" fmla="*/ 0 w 85"/>
                  <a:gd name="T1" fmla="*/ 29 h 36"/>
                  <a:gd name="T2" fmla="*/ 21 w 85"/>
                  <a:gd name="T3" fmla="*/ 25 h 36"/>
                  <a:gd name="T4" fmla="*/ 43 w 85"/>
                  <a:gd name="T5" fmla="*/ 17 h 36"/>
                  <a:gd name="T6" fmla="*/ 65 w 85"/>
                  <a:gd name="T7" fmla="*/ 8 h 36"/>
                  <a:gd name="T8" fmla="*/ 82 w 85"/>
                  <a:gd name="T9" fmla="*/ 0 h 36"/>
                  <a:gd name="T10" fmla="*/ 85 w 85"/>
                  <a:gd name="T11" fmla="*/ 5 h 36"/>
                  <a:gd name="T12" fmla="*/ 66 w 85"/>
                  <a:gd name="T13" fmla="*/ 14 h 36"/>
                  <a:gd name="T14" fmla="*/ 44 w 85"/>
                  <a:gd name="T15" fmla="*/ 23 h 36"/>
                  <a:gd name="T16" fmla="*/ 21 w 85"/>
                  <a:gd name="T17" fmla="*/ 31 h 36"/>
                  <a:gd name="T18" fmla="*/ 0 w 85"/>
                  <a:gd name="T19" fmla="*/ 36 h 36"/>
                  <a:gd name="T20" fmla="*/ 0 w 85"/>
                  <a:gd name="T2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36">
                    <a:moveTo>
                      <a:pt x="0" y="29"/>
                    </a:moveTo>
                    <a:lnTo>
                      <a:pt x="21" y="25"/>
                    </a:lnTo>
                    <a:lnTo>
                      <a:pt x="43" y="17"/>
                    </a:lnTo>
                    <a:lnTo>
                      <a:pt x="65" y="8"/>
                    </a:lnTo>
                    <a:lnTo>
                      <a:pt x="82" y="0"/>
                    </a:lnTo>
                    <a:lnTo>
                      <a:pt x="85" y="5"/>
                    </a:lnTo>
                    <a:lnTo>
                      <a:pt x="66" y="14"/>
                    </a:lnTo>
                    <a:lnTo>
                      <a:pt x="44" y="23"/>
                    </a:lnTo>
                    <a:lnTo>
                      <a:pt x="21" y="31"/>
                    </a:lnTo>
                    <a:lnTo>
                      <a:pt x="0" y="36"/>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0" name="Freeform 426"/>
              <p:cNvSpPr>
                <a:spLocks/>
              </p:cNvSpPr>
              <p:nvPr/>
            </p:nvSpPr>
            <p:spPr bwMode="auto">
              <a:xfrm>
                <a:off x="2396" y="2225"/>
                <a:ext cx="1" cy="3"/>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1" name="Freeform 427"/>
              <p:cNvSpPr>
                <a:spLocks/>
              </p:cNvSpPr>
              <p:nvPr/>
            </p:nvSpPr>
            <p:spPr bwMode="auto">
              <a:xfrm>
                <a:off x="2436" y="2193"/>
                <a:ext cx="21" cy="19"/>
              </a:xfrm>
              <a:custGeom>
                <a:avLst/>
                <a:gdLst>
                  <a:gd name="T0" fmla="*/ 0 w 42"/>
                  <a:gd name="T1" fmla="*/ 34 h 39"/>
                  <a:gd name="T2" fmla="*/ 28 w 42"/>
                  <a:gd name="T3" fmla="*/ 6 h 39"/>
                  <a:gd name="T4" fmla="*/ 37 w 42"/>
                  <a:gd name="T5" fmla="*/ 0 h 39"/>
                  <a:gd name="T6" fmla="*/ 42 w 42"/>
                  <a:gd name="T7" fmla="*/ 3 h 39"/>
                  <a:gd name="T8" fmla="*/ 31 w 42"/>
                  <a:gd name="T9" fmla="*/ 25 h 39"/>
                  <a:gd name="T10" fmla="*/ 25 w 42"/>
                  <a:gd name="T11" fmla="*/ 23 h 39"/>
                  <a:gd name="T12" fmla="*/ 36 w 42"/>
                  <a:gd name="T13" fmla="*/ 2 h 39"/>
                  <a:gd name="T14" fmla="*/ 39 w 42"/>
                  <a:gd name="T15" fmla="*/ 6 h 39"/>
                  <a:gd name="T16" fmla="*/ 33 w 42"/>
                  <a:gd name="T17" fmla="*/ 11 h 39"/>
                  <a:gd name="T18" fmla="*/ 5 w 42"/>
                  <a:gd name="T19" fmla="*/ 39 h 39"/>
                  <a:gd name="T20" fmla="*/ 0 w 42"/>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9">
                    <a:moveTo>
                      <a:pt x="0" y="34"/>
                    </a:moveTo>
                    <a:lnTo>
                      <a:pt x="28" y="6"/>
                    </a:lnTo>
                    <a:lnTo>
                      <a:pt x="37" y="0"/>
                    </a:lnTo>
                    <a:lnTo>
                      <a:pt x="42" y="3"/>
                    </a:lnTo>
                    <a:lnTo>
                      <a:pt x="31" y="25"/>
                    </a:lnTo>
                    <a:lnTo>
                      <a:pt x="25" y="23"/>
                    </a:lnTo>
                    <a:lnTo>
                      <a:pt x="36" y="2"/>
                    </a:lnTo>
                    <a:lnTo>
                      <a:pt x="39" y="6"/>
                    </a:lnTo>
                    <a:lnTo>
                      <a:pt x="33" y="11"/>
                    </a:lnTo>
                    <a:lnTo>
                      <a:pt x="5" y="39"/>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2" name="Freeform 428"/>
              <p:cNvSpPr>
                <a:spLocks/>
              </p:cNvSpPr>
              <p:nvPr/>
            </p:nvSpPr>
            <p:spPr bwMode="auto">
              <a:xfrm>
                <a:off x="2436" y="2210"/>
                <a:ext cx="2" cy="2"/>
              </a:xfrm>
              <a:custGeom>
                <a:avLst/>
                <a:gdLst>
                  <a:gd name="T0" fmla="*/ 5 w 5"/>
                  <a:gd name="T1" fmla="*/ 5 h 5"/>
                  <a:gd name="T2" fmla="*/ 0 w 5"/>
                  <a:gd name="T3" fmla="*/ 0 h 5"/>
                  <a:gd name="T4" fmla="*/ 2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3" name="Freeform 429"/>
              <p:cNvSpPr>
                <a:spLocks/>
              </p:cNvSpPr>
              <p:nvPr/>
            </p:nvSpPr>
            <p:spPr bwMode="auto">
              <a:xfrm>
                <a:off x="2379" y="2205"/>
                <a:ext cx="72" cy="31"/>
              </a:xfrm>
              <a:custGeom>
                <a:avLst/>
                <a:gdLst>
                  <a:gd name="T0" fmla="*/ 143 w 143"/>
                  <a:gd name="T1" fmla="*/ 5 h 62"/>
                  <a:gd name="T2" fmla="*/ 131 w 143"/>
                  <a:gd name="T3" fmla="*/ 19 h 62"/>
                  <a:gd name="T4" fmla="*/ 116 w 143"/>
                  <a:gd name="T5" fmla="*/ 30 h 62"/>
                  <a:gd name="T6" fmla="*/ 99 w 143"/>
                  <a:gd name="T7" fmla="*/ 37 h 62"/>
                  <a:gd name="T8" fmla="*/ 80 w 143"/>
                  <a:gd name="T9" fmla="*/ 44 h 62"/>
                  <a:gd name="T10" fmla="*/ 41 w 143"/>
                  <a:gd name="T11" fmla="*/ 51 h 62"/>
                  <a:gd name="T12" fmla="*/ 3 w 143"/>
                  <a:gd name="T13" fmla="*/ 62 h 62"/>
                  <a:gd name="T14" fmla="*/ 0 w 143"/>
                  <a:gd name="T15" fmla="*/ 57 h 62"/>
                  <a:gd name="T16" fmla="*/ 38 w 143"/>
                  <a:gd name="T17" fmla="*/ 47 h 62"/>
                  <a:gd name="T18" fmla="*/ 77 w 143"/>
                  <a:gd name="T19" fmla="*/ 39 h 62"/>
                  <a:gd name="T20" fmla="*/ 96 w 143"/>
                  <a:gd name="T21" fmla="*/ 33 h 62"/>
                  <a:gd name="T22" fmla="*/ 111 w 143"/>
                  <a:gd name="T23" fmla="*/ 25 h 62"/>
                  <a:gd name="T24" fmla="*/ 126 w 143"/>
                  <a:gd name="T25" fmla="*/ 14 h 62"/>
                  <a:gd name="T26" fmla="*/ 139 w 143"/>
                  <a:gd name="T27" fmla="*/ 0 h 62"/>
                  <a:gd name="T28" fmla="*/ 143 w 143"/>
                  <a:gd name="T29"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62">
                    <a:moveTo>
                      <a:pt x="143" y="5"/>
                    </a:moveTo>
                    <a:lnTo>
                      <a:pt x="131" y="19"/>
                    </a:lnTo>
                    <a:lnTo>
                      <a:pt x="116" y="30"/>
                    </a:lnTo>
                    <a:lnTo>
                      <a:pt x="99" y="37"/>
                    </a:lnTo>
                    <a:lnTo>
                      <a:pt x="80" y="44"/>
                    </a:lnTo>
                    <a:lnTo>
                      <a:pt x="41" y="51"/>
                    </a:lnTo>
                    <a:lnTo>
                      <a:pt x="3" y="62"/>
                    </a:lnTo>
                    <a:lnTo>
                      <a:pt x="0" y="57"/>
                    </a:lnTo>
                    <a:lnTo>
                      <a:pt x="38" y="47"/>
                    </a:lnTo>
                    <a:lnTo>
                      <a:pt x="77" y="39"/>
                    </a:lnTo>
                    <a:lnTo>
                      <a:pt x="96" y="33"/>
                    </a:lnTo>
                    <a:lnTo>
                      <a:pt x="111" y="25"/>
                    </a:lnTo>
                    <a:lnTo>
                      <a:pt x="126" y="14"/>
                    </a:lnTo>
                    <a:lnTo>
                      <a:pt x="139" y="0"/>
                    </a:lnTo>
                    <a:lnTo>
                      <a:pt x="14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4" name="Freeform 430"/>
              <p:cNvSpPr>
                <a:spLocks/>
              </p:cNvSpPr>
              <p:nvPr/>
            </p:nvSpPr>
            <p:spPr bwMode="auto">
              <a:xfrm>
                <a:off x="2448" y="2205"/>
                <a:ext cx="4" cy="2"/>
              </a:xfrm>
              <a:custGeom>
                <a:avLst/>
                <a:gdLst>
                  <a:gd name="T0" fmla="*/ 6 w 6"/>
                  <a:gd name="T1" fmla="*/ 2 h 5"/>
                  <a:gd name="T2" fmla="*/ 4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4"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5" name="Freeform 431"/>
              <p:cNvSpPr>
                <a:spLocks/>
              </p:cNvSpPr>
              <p:nvPr/>
            </p:nvSpPr>
            <p:spPr bwMode="auto">
              <a:xfrm>
                <a:off x="2379" y="2232"/>
                <a:ext cx="51" cy="28"/>
              </a:xfrm>
              <a:custGeom>
                <a:avLst/>
                <a:gdLst>
                  <a:gd name="T0" fmla="*/ 1 w 102"/>
                  <a:gd name="T1" fmla="*/ 0 h 55"/>
                  <a:gd name="T2" fmla="*/ 52 w 102"/>
                  <a:gd name="T3" fmla="*/ 22 h 55"/>
                  <a:gd name="T4" fmla="*/ 77 w 102"/>
                  <a:gd name="T5" fmla="*/ 34 h 55"/>
                  <a:gd name="T6" fmla="*/ 102 w 102"/>
                  <a:gd name="T7" fmla="*/ 51 h 55"/>
                  <a:gd name="T8" fmla="*/ 97 w 102"/>
                  <a:gd name="T9" fmla="*/ 55 h 55"/>
                  <a:gd name="T10" fmla="*/ 72 w 102"/>
                  <a:gd name="T11" fmla="*/ 39 h 55"/>
                  <a:gd name="T12" fmla="*/ 51 w 102"/>
                  <a:gd name="T13" fmla="*/ 28 h 55"/>
                  <a:gd name="T14" fmla="*/ 0 w 102"/>
                  <a:gd name="T15" fmla="*/ 6 h 55"/>
                  <a:gd name="T16" fmla="*/ 1 w 10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5">
                    <a:moveTo>
                      <a:pt x="1" y="0"/>
                    </a:moveTo>
                    <a:lnTo>
                      <a:pt x="52" y="22"/>
                    </a:lnTo>
                    <a:lnTo>
                      <a:pt x="77" y="34"/>
                    </a:lnTo>
                    <a:lnTo>
                      <a:pt x="102" y="51"/>
                    </a:lnTo>
                    <a:lnTo>
                      <a:pt x="97" y="55"/>
                    </a:lnTo>
                    <a:lnTo>
                      <a:pt x="72" y="39"/>
                    </a:lnTo>
                    <a:lnTo>
                      <a:pt x="51" y="28"/>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6" name="Freeform 432"/>
              <p:cNvSpPr>
                <a:spLocks/>
              </p:cNvSpPr>
              <p:nvPr/>
            </p:nvSpPr>
            <p:spPr bwMode="auto">
              <a:xfrm>
                <a:off x="2376" y="2232"/>
                <a:ext cx="4" cy="4"/>
              </a:xfrm>
              <a:custGeom>
                <a:avLst/>
                <a:gdLst>
                  <a:gd name="T0" fmla="*/ 7 w 10"/>
                  <a:gd name="T1" fmla="*/ 1 h 6"/>
                  <a:gd name="T2" fmla="*/ 0 w 10"/>
                  <a:gd name="T3" fmla="*/ 3 h 6"/>
                  <a:gd name="T4" fmla="*/ 7 w 10"/>
                  <a:gd name="T5" fmla="*/ 6 h 6"/>
                  <a:gd name="T6" fmla="*/ 8 w 10"/>
                  <a:gd name="T7" fmla="*/ 0 h 6"/>
                  <a:gd name="T8" fmla="*/ 10 w 10"/>
                  <a:gd name="T9" fmla="*/ 6 h 6"/>
                  <a:gd name="T10" fmla="*/ 7 w 10"/>
                  <a:gd name="T11" fmla="*/ 1 h 6"/>
                </a:gdLst>
                <a:ahLst/>
                <a:cxnLst>
                  <a:cxn ang="0">
                    <a:pos x="T0" y="T1"/>
                  </a:cxn>
                  <a:cxn ang="0">
                    <a:pos x="T2" y="T3"/>
                  </a:cxn>
                  <a:cxn ang="0">
                    <a:pos x="T4" y="T5"/>
                  </a:cxn>
                  <a:cxn ang="0">
                    <a:pos x="T6" y="T7"/>
                  </a:cxn>
                  <a:cxn ang="0">
                    <a:pos x="T8" y="T9"/>
                  </a:cxn>
                  <a:cxn ang="0">
                    <a:pos x="T10" y="T11"/>
                  </a:cxn>
                </a:cxnLst>
                <a:rect l="0" t="0" r="r" b="b"/>
                <a:pathLst>
                  <a:path w="10" h="6">
                    <a:moveTo>
                      <a:pt x="7" y="1"/>
                    </a:moveTo>
                    <a:lnTo>
                      <a:pt x="0" y="3"/>
                    </a:lnTo>
                    <a:lnTo>
                      <a:pt x="7" y="6"/>
                    </a:lnTo>
                    <a:lnTo>
                      <a:pt x="8" y="0"/>
                    </a:lnTo>
                    <a:lnTo>
                      <a:pt x="10" y="6"/>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7" name="Freeform 433"/>
              <p:cNvSpPr>
                <a:spLocks/>
              </p:cNvSpPr>
              <p:nvPr/>
            </p:nvSpPr>
            <p:spPr bwMode="auto">
              <a:xfrm>
                <a:off x="2428" y="2258"/>
                <a:ext cx="82" cy="41"/>
              </a:xfrm>
              <a:custGeom>
                <a:avLst/>
                <a:gdLst>
                  <a:gd name="T0" fmla="*/ 5 w 166"/>
                  <a:gd name="T1" fmla="*/ 0 h 82"/>
                  <a:gd name="T2" fmla="*/ 46 w 166"/>
                  <a:gd name="T3" fmla="*/ 31 h 82"/>
                  <a:gd name="T4" fmla="*/ 82 w 166"/>
                  <a:gd name="T5" fmla="*/ 55 h 82"/>
                  <a:gd name="T6" fmla="*/ 99 w 166"/>
                  <a:gd name="T7" fmla="*/ 63 h 82"/>
                  <a:gd name="T8" fmla="*/ 119 w 166"/>
                  <a:gd name="T9" fmla="*/ 69 h 82"/>
                  <a:gd name="T10" fmla="*/ 141 w 166"/>
                  <a:gd name="T11" fmla="*/ 74 h 82"/>
                  <a:gd name="T12" fmla="*/ 166 w 166"/>
                  <a:gd name="T13" fmla="*/ 75 h 82"/>
                  <a:gd name="T14" fmla="*/ 166 w 166"/>
                  <a:gd name="T15" fmla="*/ 82 h 82"/>
                  <a:gd name="T16" fmla="*/ 139 w 166"/>
                  <a:gd name="T17" fmla="*/ 80 h 82"/>
                  <a:gd name="T18" fmla="*/ 118 w 166"/>
                  <a:gd name="T19" fmla="*/ 75 h 82"/>
                  <a:gd name="T20" fmla="*/ 98 w 166"/>
                  <a:gd name="T21" fmla="*/ 69 h 82"/>
                  <a:gd name="T22" fmla="*/ 77 w 166"/>
                  <a:gd name="T23" fmla="*/ 60 h 82"/>
                  <a:gd name="T24" fmla="*/ 42 w 166"/>
                  <a:gd name="T25" fmla="*/ 35 h 82"/>
                  <a:gd name="T26" fmla="*/ 0 w 166"/>
                  <a:gd name="T27" fmla="*/ 4 h 82"/>
                  <a:gd name="T28" fmla="*/ 5 w 166"/>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82">
                    <a:moveTo>
                      <a:pt x="5" y="0"/>
                    </a:moveTo>
                    <a:lnTo>
                      <a:pt x="46" y="31"/>
                    </a:lnTo>
                    <a:lnTo>
                      <a:pt x="82" y="55"/>
                    </a:lnTo>
                    <a:lnTo>
                      <a:pt x="99" y="63"/>
                    </a:lnTo>
                    <a:lnTo>
                      <a:pt x="119" y="69"/>
                    </a:lnTo>
                    <a:lnTo>
                      <a:pt x="141" y="74"/>
                    </a:lnTo>
                    <a:lnTo>
                      <a:pt x="166" y="75"/>
                    </a:lnTo>
                    <a:lnTo>
                      <a:pt x="166" y="82"/>
                    </a:lnTo>
                    <a:lnTo>
                      <a:pt x="139" y="80"/>
                    </a:lnTo>
                    <a:lnTo>
                      <a:pt x="118" y="75"/>
                    </a:lnTo>
                    <a:lnTo>
                      <a:pt x="98" y="69"/>
                    </a:lnTo>
                    <a:lnTo>
                      <a:pt x="77" y="60"/>
                    </a:lnTo>
                    <a:lnTo>
                      <a:pt x="42" y="3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8" name="Freeform 434"/>
              <p:cNvSpPr>
                <a:spLocks/>
              </p:cNvSpPr>
              <p:nvPr/>
            </p:nvSpPr>
            <p:spPr bwMode="auto">
              <a:xfrm>
                <a:off x="2428" y="2258"/>
                <a:ext cx="2" cy="2"/>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59" name="Rectangle 435"/>
              <p:cNvSpPr>
                <a:spLocks noChangeArrowheads="1"/>
              </p:cNvSpPr>
              <p:nvPr/>
            </p:nvSpPr>
            <p:spPr bwMode="auto">
              <a:xfrm>
                <a:off x="2510" y="2296"/>
                <a:ext cx="7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460" name="Freeform 436"/>
              <p:cNvSpPr>
                <a:spLocks/>
              </p:cNvSpPr>
              <p:nvPr/>
            </p:nvSpPr>
            <p:spPr bwMode="auto">
              <a:xfrm>
                <a:off x="2510" y="2296"/>
                <a:ext cx="1" cy="3"/>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61" name="Freeform 437"/>
              <p:cNvSpPr>
                <a:spLocks/>
              </p:cNvSpPr>
              <p:nvPr/>
            </p:nvSpPr>
            <p:spPr bwMode="auto">
              <a:xfrm>
                <a:off x="2582" y="2296"/>
                <a:ext cx="54" cy="37"/>
              </a:xfrm>
              <a:custGeom>
                <a:avLst/>
                <a:gdLst>
                  <a:gd name="T0" fmla="*/ 2 w 108"/>
                  <a:gd name="T1" fmla="*/ 0 h 75"/>
                  <a:gd name="T2" fmla="*/ 19 w 108"/>
                  <a:gd name="T3" fmla="*/ 4 h 75"/>
                  <a:gd name="T4" fmla="*/ 37 w 108"/>
                  <a:gd name="T5" fmla="*/ 11 h 75"/>
                  <a:gd name="T6" fmla="*/ 57 w 108"/>
                  <a:gd name="T7" fmla="*/ 24 h 75"/>
                  <a:gd name="T8" fmla="*/ 73 w 108"/>
                  <a:gd name="T9" fmla="*/ 36 h 75"/>
                  <a:gd name="T10" fmla="*/ 108 w 108"/>
                  <a:gd name="T11" fmla="*/ 70 h 75"/>
                  <a:gd name="T12" fmla="*/ 104 w 108"/>
                  <a:gd name="T13" fmla="*/ 75 h 75"/>
                  <a:gd name="T14" fmla="*/ 68 w 108"/>
                  <a:gd name="T15" fmla="*/ 41 h 75"/>
                  <a:gd name="T16" fmla="*/ 53 w 108"/>
                  <a:gd name="T17" fmla="*/ 28 h 75"/>
                  <a:gd name="T18" fmla="*/ 36 w 108"/>
                  <a:gd name="T19" fmla="*/ 17 h 75"/>
                  <a:gd name="T20" fmla="*/ 17 w 108"/>
                  <a:gd name="T21" fmla="*/ 10 h 75"/>
                  <a:gd name="T22" fmla="*/ 0 w 108"/>
                  <a:gd name="T23" fmla="*/ 7 h 75"/>
                  <a:gd name="T24" fmla="*/ 2 w 108"/>
                  <a:gd name="T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75">
                    <a:moveTo>
                      <a:pt x="2" y="0"/>
                    </a:moveTo>
                    <a:lnTo>
                      <a:pt x="19" y="4"/>
                    </a:lnTo>
                    <a:lnTo>
                      <a:pt x="37" y="11"/>
                    </a:lnTo>
                    <a:lnTo>
                      <a:pt x="57" y="24"/>
                    </a:lnTo>
                    <a:lnTo>
                      <a:pt x="73" y="36"/>
                    </a:lnTo>
                    <a:lnTo>
                      <a:pt x="108" y="70"/>
                    </a:lnTo>
                    <a:lnTo>
                      <a:pt x="104" y="75"/>
                    </a:lnTo>
                    <a:lnTo>
                      <a:pt x="68" y="41"/>
                    </a:lnTo>
                    <a:lnTo>
                      <a:pt x="53" y="28"/>
                    </a:lnTo>
                    <a:lnTo>
                      <a:pt x="36" y="17"/>
                    </a:lnTo>
                    <a:lnTo>
                      <a:pt x="17" y="10"/>
                    </a:lnTo>
                    <a:lnTo>
                      <a:pt x="0"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62" name="Freeform 438"/>
              <p:cNvSpPr>
                <a:spLocks/>
              </p:cNvSpPr>
              <p:nvPr/>
            </p:nvSpPr>
            <p:spPr bwMode="auto">
              <a:xfrm>
                <a:off x="2582" y="2296"/>
                <a:ext cx="1" cy="3"/>
              </a:xfrm>
              <a:custGeom>
                <a:avLst/>
                <a:gdLst>
                  <a:gd name="T0" fmla="*/ 2 w 2"/>
                  <a:gd name="T1" fmla="*/ 0 h 7"/>
                  <a:gd name="T2" fmla="*/ 0 w 2"/>
                  <a:gd name="T3" fmla="*/ 7 h 7"/>
                  <a:gd name="T4" fmla="*/ 2 w 2"/>
                  <a:gd name="T5" fmla="*/ 7 h 7"/>
                  <a:gd name="T6" fmla="*/ 2 w 2"/>
                  <a:gd name="T7" fmla="*/ 0 h 7"/>
                </a:gdLst>
                <a:ahLst/>
                <a:cxnLst>
                  <a:cxn ang="0">
                    <a:pos x="T0" y="T1"/>
                  </a:cxn>
                  <a:cxn ang="0">
                    <a:pos x="T2" y="T3"/>
                  </a:cxn>
                  <a:cxn ang="0">
                    <a:pos x="T4" y="T5"/>
                  </a:cxn>
                  <a:cxn ang="0">
                    <a:pos x="T6" y="T7"/>
                  </a:cxn>
                </a:cxnLst>
                <a:rect l="0" t="0" r="r" b="b"/>
                <a:pathLst>
                  <a:path w="2" h="7">
                    <a:moveTo>
                      <a:pt x="2" y="0"/>
                    </a:moveTo>
                    <a:lnTo>
                      <a:pt x="0" y="7"/>
                    </a:lnTo>
                    <a:lnTo>
                      <a:pt x="2"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63" name="Freeform 439"/>
              <p:cNvSpPr>
                <a:spLocks/>
              </p:cNvSpPr>
              <p:nvPr/>
            </p:nvSpPr>
            <p:spPr bwMode="auto">
              <a:xfrm>
                <a:off x="2581" y="2300"/>
                <a:ext cx="55" cy="33"/>
              </a:xfrm>
              <a:custGeom>
                <a:avLst/>
                <a:gdLst>
                  <a:gd name="T0" fmla="*/ 106 w 109"/>
                  <a:gd name="T1" fmla="*/ 65 h 65"/>
                  <a:gd name="T2" fmla="*/ 80 w 109"/>
                  <a:gd name="T3" fmla="*/ 41 h 65"/>
                  <a:gd name="T4" fmla="*/ 68 w 109"/>
                  <a:gd name="T5" fmla="*/ 32 h 65"/>
                  <a:gd name="T6" fmla="*/ 55 w 109"/>
                  <a:gd name="T7" fmla="*/ 23 h 65"/>
                  <a:gd name="T8" fmla="*/ 44 w 109"/>
                  <a:gd name="T9" fmla="*/ 15 h 65"/>
                  <a:gd name="T10" fmla="*/ 30 w 109"/>
                  <a:gd name="T11" fmla="*/ 11 h 65"/>
                  <a:gd name="T12" fmla="*/ 17 w 109"/>
                  <a:gd name="T13" fmla="*/ 6 h 65"/>
                  <a:gd name="T14" fmla="*/ 0 w 109"/>
                  <a:gd name="T15" fmla="*/ 4 h 65"/>
                  <a:gd name="T16" fmla="*/ 0 w 109"/>
                  <a:gd name="T17" fmla="*/ 0 h 65"/>
                  <a:gd name="T18" fmla="*/ 17 w 109"/>
                  <a:gd name="T19" fmla="*/ 1 h 65"/>
                  <a:gd name="T20" fmla="*/ 34 w 109"/>
                  <a:gd name="T21" fmla="*/ 6 h 65"/>
                  <a:gd name="T22" fmla="*/ 48 w 109"/>
                  <a:gd name="T23" fmla="*/ 11 h 65"/>
                  <a:gd name="T24" fmla="*/ 60 w 109"/>
                  <a:gd name="T25" fmla="*/ 18 h 65"/>
                  <a:gd name="T26" fmla="*/ 72 w 109"/>
                  <a:gd name="T27" fmla="*/ 28 h 65"/>
                  <a:gd name="T28" fmla="*/ 85 w 109"/>
                  <a:gd name="T29" fmla="*/ 37 h 65"/>
                  <a:gd name="T30" fmla="*/ 109 w 109"/>
                  <a:gd name="T31" fmla="*/ 60 h 65"/>
                  <a:gd name="T32" fmla="*/ 106 w 109"/>
                  <a:gd name="T3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65">
                    <a:moveTo>
                      <a:pt x="106" y="65"/>
                    </a:moveTo>
                    <a:lnTo>
                      <a:pt x="80" y="41"/>
                    </a:lnTo>
                    <a:lnTo>
                      <a:pt x="68" y="32"/>
                    </a:lnTo>
                    <a:lnTo>
                      <a:pt x="55" y="23"/>
                    </a:lnTo>
                    <a:lnTo>
                      <a:pt x="44" y="15"/>
                    </a:lnTo>
                    <a:lnTo>
                      <a:pt x="30" y="11"/>
                    </a:lnTo>
                    <a:lnTo>
                      <a:pt x="17" y="6"/>
                    </a:lnTo>
                    <a:lnTo>
                      <a:pt x="0" y="4"/>
                    </a:lnTo>
                    <a:lnTo>
                      <a:pt x="0" y="0"/>
                    </a:lnTo>
                    <a:lnTo>
                      <a:pt x="17" y="1"/>
                    </a:lnTo>
                    <a:lnTo>
                      <a:pt x="34" y="6"/>
                    </a:lnTo>
                    <a:lnTo>
                      <a:pt x="48" y="11"/>
                    </a:lnTo>
                    <a:lnTo>
                      <a:pt x="60" y="18"/>
                    </a:lnTo>
                    <a:lnTo>
                      <a:pt x="72" y="28"/>
                    </a:lnTo>
                    <a:lnTo>
                      <a:pt x="85" y="37"/>
                    </a:lnTo>
                    <a:lnTo>
                      <a:pt x="109" y="60"/>
                    </a:lnTo>
                    <a:lnTo>
                      <a:pt x="10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64" name="Freeform 440"/>
              <p:cNvSpPr>
                <a:spLocks/>
              </p:cNvSpPr>
              <p:nvPr/>
            </p:nvSpPr>
            <p:spPr bwMode="auto">
              <a:xfrm>
                <a:off x="2633" y="2330"/>
                <a:ext cx="3" cy="3"/>
              </a:xfrm>
              <a:custGeom>
                <a:avLst/>
                <a:gdLst>
                  <a:gd name="T0" fmla="*/ 4 w 4"/>
                  <a:gd name="T1" fmla="*/ 0 h 5"/>
                  <a:gd name="T2" fmla="*/ 1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1" y="5"/>
                    </a:lnTo>
                    <a:lnTo>
                      <a:pt x="4" y="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65" name="Rectangle 441"/>
              <p:cNvSpPr>
                <a:spLocks noChangeArrowheads="1"/>
              </p:cNvSpPr>
              <p:nvPr/>
            </p:nvSpPr>
            <p:spPr bwMode="auto">
              <a:xfrm>
                <a:off x="2510" y="2300"/>
                <a:ext cx="7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466" name="Freeform 442"/>
              <p:cNvSpPr>
                <a:spLocks/>
              </p:cNvSpPr>
              <p:nvPr/>
            </p:nvSpPr>
            <p:spPr bwMode="auto">
              <a:xfrm>
                <a:off x="2581" y="2300"/>
                <a:ext cx="1" cy="3"/>
              </a:xfrm>
              <a:custGeom>
                <a:avLst/>
                <a:gdLst>
                  <a:gd name="T0" fmla="*/ 2 h 6"/>
                  <a:gd name="T1" fmla="*/ 0 h 6"/>
                  <a:gd name="T2" fmla="*/ 6 h 6"/>
                  <a:gd name="T3" fmla="*/ 2 h 6"/>
                </a:gdLst>
                <a:ahLst/>
                <a:cxnLst>
                  <a:cxn ang="0">
                    <a:pos x="0" y="T0"/>
                  </a:cxn>
                  <a:cxn ang="0">
                    <a:pos x="0" y="T1"/>
                  </a:cxn>
                  <a:cxn ang="0">
                    <a:pos x="0" y="T2"/>
                  </a:cxn>
                  <a:cxn ang="0">
                    <a:pos x="0" y="T3"/>
                  </a:cxn>
                </a:cxnLst>
                <a:rect l="0" t="0" r="r" b="b"/>
                <a:pathLst>
                  <a:path h="6">
                    <a:moveTo>
                      <a:pt x="0" y="2"/>
                    </a:moveTo>
                    <a:lnTo>
                      <a:pt x="0" y="0"/>
                    </a:lnTo>
                    <a:lnTo>
                      <a:pt x="0"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67" name="Freeform 443"/>
              <p:cNvSpPr>
                <a:spLocks/>
              </p:cNvSpPr>
              <p:nvPr/>
            </p:nvSpPr>
            <p:spPr bwMode="auto">
              <a:xfrm>
                <a:off x="2479" y="2298"/>
                <a:ext cx="31" cy="5"/>
              </a:xfrm>
              <a:custGeom>
                <a:avLst/>
                <a:gdLst>
                  <a:gd name="T0" fmla="*/ 60 w 60"/>
                  <a:gd name="T1" fmla="*/ 9 h 9"/>
                  <a:gd name="T2" fmla="*/ 29 w 60"/>
                  <a:gd name="T3" fmla="*/ 6 h 9"/>
                  <a:gd name="T4" fmla="*/ 15 w 60"/>
                  <a:gd name="T5" fmla="*/ 5 h 9"/>
                  <a:gd name="T6" fmla="*/ 0 w 60"/>
                  <a:gd name="T7" fmla="*/ 5 h 9"/>
                  <a:gd name="T8" fmla="*/ 0 w 60"/>
                  <a:gd name="T9" fmla="*/ 0 h 9"/>
                  <a:gd name="T10" fmla="*/ 15 w 60"/>
                  <a:gd name="T11" fmla="*/ 0 h 9"/>
                  <a:gd name="T12" fmla="*/ 29 w 60"/>
                  <a:gd name="T13" fmla="*/ 2 h 9"/>
                  <a:gd name="T14" fmla="*/ 60 w 60"/>
                  <a:gd name="T15" fmla="*/ 5 h 9"/>
                  <a:gd name="T16" fmla="*/ 60 w 6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
                    <a:moveTo>
                      <a:pt x="60" y="9"/>
                    </a:moveTo>
                    <a:lnTo>
                      <a:pt x="29" y="6"/>
                    </a:lnTo>
                    <a:lnTo>
                      <a:pt x="15" y="5"/>
                    </a:lnTo>
                    <a:lnTo>
                      <a:pt x="0" y="5"/>
                    </a:lnTo>
                    <a:lnTo>
                      <a:pt x="0" y="0"/>
                    </a:lnTo>
                    <a:lnTo>
                      <a:pt x="15" y="0"/>
                    </a:lnTo>
                    <a:lnTo>
                      <a:pt x="29" y="2"/>
                    </a:lnTo>
                    <a:lnTo>
                      <a:pt x="60" y="5"/>
                    </a:lnTo>
                    <a:lnTo>
                      <a:pt x="6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68" name="Freeform 444"/>
              <p:cNvSpPr>
                <a:spLocks/>
              </p:cNvSpPr>
              <p:nvPr/>
            </p:nvSpPr>
            <p:spPr bwMode="auto">
              <a:xfrm>
                <a:off x="2510" y="2300"/>
                <a:ext cx="1" cy="3"/>
              </a:xfrm>
              <a:custGeom>
                <a:avLst/>
                <a:gdLst>
                  <a:gd name="T0" fmla="*/ 6 h 6"/>
                  <a:gd name="T1" fmla="*/ 2 h 6"/>
                  <a:gd name="T2" fmla="*/ 0 h 6"/>
                  <a:gd name="T3" fmla="*/ 6 h 6"/>
                </a:gdLst>
                <a:ahLst/>
                <a:cxnLst>
                  <a:cxn ang="0">
                    <a:pos x="0" y="T0"/>
                  </a:cxn>
                  <a:cxn ang="0">
                    <a:pos x="0" y="T1"/>
                  </a:cxn>
                  <a:cxn ang="0">
                    <a:pos x="0" y="T2"/>
                  </a:cxn>
                  <a:cxn ang="0">
                    <a:pos x="0" y="T3"/>
                  </a:cxn>
                </a:cxnLst>
                <a:rect l="0" t="0" r="r" b="b"/>
                <a:pathLst>
                  <a:path h="6">
                    <a:moveTo>
                      <a:pt x="0" y="6"/>
                    </a:moveTo>
                    <a:lnTo>
                      <a:pt x="0" y="2"/>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69" name="Freeform 445"/>
              <p:cNvSpPr>
                <a:spLocks/>
              </p:cNvSpPr>
              <p:nvPr/>
            </p:nvSpPr>
            <p:spPr bwMode="auto">
              <a:xfrm>
                <a:off x="2478" y="2298"/>
                <a:ext cx="70" cy="59"/>
              </a:xfrm>
              <a:custGeom>
                <a:avLst/>
                <a:gdLst>
                  <a:gd name="T0" fmla="*/ 4 w 141"/>
                  <a:gd name="T1" fmla="*/ 0 h 119"/>
                  <a:gd name="T2" fmla="*/ 17 w 141"/>
                  <a:gd name="T3" fmla="*/ 19 h 119"/>
                  <a:gd name="T4" fmla="*/ 37 w 141"/>
                  <a:gd name="T5" fmla="*/ 39 h 119"/>
                  <a:gd name="T6" fmla="*/ 82 w 141"/>
                  <a:gd name="T7" fmla="*/ 76 h 119"/>
                  <a:gd name="T8" fmla="*/ 141 w 141"/>
                  <a:gd name="T9" fmla="*/ 114 h 119"/>
                  <a:gd name="T10" fmla="*/ 136 w 141"/>
                  <a:gd name="T11" fmla="*/ 119 h 119"/>
                  <a:gd name="T12" fmla="*/ 77 w 141"/>
                  <a:gd name="T13" fmla="*/ 80 h 119"/>
                  <a:gd name="T14" fmla="*/ 32 w 141"/>
                  <a:gd name="T15" fmla="*/ 43 h 119"/>
                  <a:gd name="T16" fmla="*/ 12 w 141"/>
                  <a:gd name="T17" fmla="*/ 23 h 119"/>
                  <a:gd name="T18" fmla="*/ 0 w 141"/>
                  <a:gd name="T19" fmla="*/ 5 h 119"/>
                  <a:gd name="T20" fmla="*/ 4 w 141"/>
                  <a:gd name="T21"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19">
                    <a:moveTo>
                      <a:pt x="4" y="0"/>
                    </a:moveTo>
                    <a:lnTo>
                      <a:pt x="17" y="19"/>
                    </a:lnTo>
                    <a:lnTo>
                      <a:pt x="37" y="39"/>
                    </a:lnTo>
                    <a:lnTo>
                      <a:pt x="82" y="76"/>
                    </a:lnTo>
                    <a:lnTo>
                      <a:pt x="141" y="114"/>
                    </a:lnTo>
                    <a:lnTo>
                      <a:pt x="136" y="119"/>
                    </a:lnTo>
                    <a:lnTo>
                      <a:pt x="77" y="80"/>
                    </a:lnTo>
                    <a:lnTo>
                      <a:pt x="32" y="43"/>
                    </a:lnTo>
                    <a:lnTo>
                      <a:pt x="12" y="23"/>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0" name="Freeform 446"/>
              <p:cNvSpPr>
                <a:spLocks/>
              </p:cNvSpPr>
              <p:nvPr/>
            </p:nvSpPr>
            <p:spPr bwMode="auto">
              <a:xfrm>
                <a:off x="2476" y="2298"/>
                <a:ext cx="4" cy="2"/>
              </a:xfrm>
              <a:custGeom>
                <a:avLst/>
                <a:gdLst>
                  <a:gd name="T0" fmla="*/ 6 w 7"/>
                  <a:gd name="T1" fmla="*/ 0 h 5"/>
                  <a:gd name="T2" fmla="*/ 0 w 7"/>
                  <a:gd name="T3" fmla="*/ 0 h 5"/>
                  <a:gd name="T4" fmla="*/ 3 w 7"/>
                  <a:gd name="T5" fmla="*/ 5 h 5"/>
                  <a:gd name="T6" fmla="*/ 7 w 7"/>
                  <a:gd name="T7" fmla="*/ 0 h 5"/>
                  <a:gd name="T8" fmla="*/ 6 w 7"/>
                  <a:gd name="T9" fmla="*/ 5 h 5"/>
                  <a:gd name="T10" fmla="*/ 6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6" y="0"/>
                    </a:moveTo>
                    <a:lnTo>
                      <a:pt x="0" y="0"/>
                    </a:lnTo>
                    <a:lnTo>
                      <a:pt x="3" y="5"/>
                    </a:lnTo>
                    <a:lnTo>
                      <a:pt x="7" y="0"/>
                    </a:lnTo>
                    <a:lnTo>
                      <a:pt x="6"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1" name="Freeform 447"/>
              <p:cNvSpPr>
                <a:spLocks/>
              </p:cNvSpPr>
              <p:nvPr/>
            </p:nvSpPr>
            <p:spPr bwMode="auto">
              <a:xfrm>
                <a:off x="2497" y="2327"/>
                <a:ext cx="50" cy="30"/>
              </a:xfrm>
              <a:custGeom>
                <a:avLst/>
                <a:gdLst>
                  <a:gd name="T0" fmla="*/ 101 w 101"/>
                  <a:gd name="T1" fmla="*/ 60 h 60"/>
                  <a:gd name="T2" fmla="*/ 89 w 101"/>
                  <a:gd name="T3" fmla="*/ 58 h 60"/>
                  <a:gd name="T4" fmla="*/ 73 w 101"/>
                  <a:gd name="T5" fmla="*/ 54 h 60"/>
                  <a:gd name="T6" fmla="*/ 61 w 101"/>
                  <a:gd name="T7" fmla="*/ 48 h 60"/>
                  <a:gd name="T8" fmla="*/ 45 w 101"/>
                  <a:gd name="T9" fmla="*/ 40 h 60"/>
                  <a:gd name="T10" fmla="*/ 0 w 101"/>
                  <a:gd name="T11" fmla="*/ 4 h 60"/>
                  <a:gd name="T12" fmla="*/ 5 w 101"/>
                  <a:gd name="T13" fmla="*/ 0 h 60"/>
                  <a:gd name="T14" fmla="*/ 50 w 101"/>
                  <a:gd name="T15" fmla="*/ 35 h 60"/>
                  <a:gd name="T16" fmla="*/ 64 w 101"/>
                  <a:gd name="T17" fmla="*/ 43 h 60"/>
                  <a:gd name="T18" fmla="*/ 76 w 101"/>
                  <a:gd name="T19" fmla="*/ 49 h 60"/>
                  <a:gd name="T20" fmla="*/ 89 w 101"/>
                  <a:gd name="T21" fmla="*/ 54 h 60"/>
                  <a:gd name="T22" fmla="*/ 101 w 101"/>
                  <a:gd name="T23" fmla="*/ 55 h 60"/>
                  <a:gd name="T24" fmla="*/ 101 w 101"/>
                  <a:gd name="T2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60">
                    <a:moveTo>
                      <a:pt x="101" y="60"/>
                    </a:moveTo>
                    <a:lnTo>
                      <a:pt x="89" y="58"/>
                    </a:lnTo>
                    <a:lnTo>
                      <a:pt x="73" y="54"/>
                    </a:lnTo>
                    <a:lnTo>
                      <a:pt x="61" y="48"/>
                    </a:lnTo>
                    <a:lnTo>
                      <a:pt x="45" y="40"/>
                    </a:lnTo>
                    <a:lnTo>
                      <a:pt x="0" y="4"/>
                    </a:lnTo>
                    <a:lnTo>
                      <a:pt x="5" y="0"/>
                    </a:lnTo>
                    <a:lnTo>
                      <a:pt x="50" y="35"/>
                    </a:lnTo>
                    <a:lnTo>
                      <a:pt x="64" y="43"/>
                    </a:lnTo>
                    <a:lnTo>
                      <a:pt x="76" y="49"/>
                    </a:lnTo>
                    <a:lnTo>
                      <a:pt x="89" y="54"/>
                    </a:lnTo>
                    <a:lnTo>
                      <a:pt x="101" y="55"/>
                    </a:lnTo>
                    <a:lnTo>
                      <a:pt x="10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2" name="Freeform 448"/>
              <p:cNvSpPr>
                <a:spLocks/>
              </p:cNvSpPr>
              <p:nvPr/>
            </p:nvSpPr>
            <p:spPr bwMode="auto">
              <a:xfrm>
                <a:off x="2546" y="2355"/>
                <a:ext cx="2" cy="2"/>
              </a:xfrm>
              <a:custGeom>
                <a:avLst/>
                <a:gdLst>
                  <a:gd name="T0" fmla="*/ 5 w 5"/>
                  <a:gd name="T1" fmla="*/ 0 h 5"/>
                  <a:gd name="T2" fmla="*/ 3 w 5"/>
                  <a:gd name="T3" fmla="*/ 5 h 5"/>
                  <a:gd name="T4" fmla="*/ 3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3" y="5"/>
                    </a:lnTo>
                    <a:lnTo>
                      <a:pt x="3" y="0"/>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3" name="Freeform 449"/>
              <p:cNvSpPr>
                <a:spLocks/>
              </p:cNvSpPr>
              <p:nvPr/>
            </p:nvSpPr>
            <p:spPr bwMode="auto">
              <a:xfrm>
                <a:off x="2436" y="2274"/>
                <a:ext cx="64" cy="56"/>
              </a:xfrm>
              <a:custGeom>
                <a:avLst/>
                <a:gdLst>
                  <a:gd name="T0" fmla="*/ 124 w 127"/>
                  <a:gd name="T1" fmla="*/ 111 h 111"/>
                  <a:gd name="T2" fmla="*/ 64 w 127"/>
                  <a:gd name="T3" fmla="*/ 56 h 111"/>
                  <a:gd name="T4" fmla="*/ 34 w 127"/>
                  <a:gd name="T5" fmla="*/ 31 h 111"/>
                  <a:gd name="T6" fmla="*/ 0 w 127"/>
                  <a:gd name="T7" fmla="*/ 5 h 111"/>
                  <a:gd name="T8" fmla="*/ 5 w 127"/>
                  <a:gd name="T9" fmla="*/ 0 h 111"/>
                  <a:gd name="T10" fmla="*/ 39 w 127"/>
                  <a:gd name="T11" fmla="*/ 27 h 111"/>
                  <a:gd name="T12" fmla="*/ 67 w 127"/>
                  <a:gd name="T13" fmla="*/ 51 h 111"/>
                  <a:gd name="T14" fmla="*/ 127 w 127"/>
                  <a:gd name="T15" fmla="*/ 107 h 111"/>
                  <a:gd name="T16" fmla="*/ 124 w 127"/>
                  <a:gd name="T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111">
                    <a:moveTo>
                      <a:pt x="124" y="111"/>
                    </a:moveTo>
                    <a:lnTo>
                      <a:pt x="64" y="56"/>
                    </a:lnTo>
                    <a:lnTo>
                      <a:pt x="34" y="31"/>
                    </a:lnTo>
                    <a:lnTo>
                      <a:pt x="0" y="5"/>
                    </a:lnTo>
                    <a:lnTo>
                      <a:pt x="5" y="0"/>
                    </a:lnTo>
                    <a:lnTo>
                      <a:pt x="39" y="27"/>
                    </a:lnTo>
                    <a:lnTo>
                      <a:pt x="67" y="51"/>
                    </a:lnTo>
                    <a:lnTo>
                      <a:pt x="127" y="107"/>
                    </a:lnTo>
                    <a:lnTo>
                      <a:pt x="12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4" name="Freeform 450"/>
              <p:cNvSpPr>
                <a:spLocks/>
              </p:cNvSpPr>
              <p:nvPr/>
            </p:nvSpPr>
            <p:spPr bwMode="auto">
              <a:xfrm>
                <a:off x="2497" y="2327"/>
                <a:ext cx="3" cy="3"/>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2" y="4"/>
                    </a:ln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5" name="Freeform 451"/>
              <p:cNvSpPr>
                <a:spLocks/>
              </p:cNvSpPr>
              <p:nvPr/>
            </p:nvSpPr>
            <p:spPr bwMode="auto">
              <a:xfrm>
                <a:off x="2339" y="2233"/>
                <a:ext cx="99" cy="43"/>
              </a:xfrm>
              <a:custGeom>
                <a:avLst/>
                <a:gdLst>
                  <a:gd name="T0" fmla="*/ 193 w 198"/>
                  <a:gd name="T1" fmla="*/ 87 h 87"/>
                  <a:gd name="T2" fmla="*/ 147 w 198"/>
                  <a:gd name="T3" fmla="*/ 58 h 87"/>
                  <a:gd name="T4" fmla="*/ 102 w 198"/>
                  <a:gd name="T5" fmla="*/ 38 h 87"/>
                  <a:gd name="T6" fmla="*/ 0 w 198"/>
                  <a:gd name="T7" fmla="*/ 5 h 87"/>
                  <a:gd name="T8" fmla="*/ 3 w 198"/>
                  <a:gd name="T9" fmla="*/ 0 h 87"/>
                  <a:gd name="T10" fmla="*/ 105 w 198"/>
                  <a:gd name="T11" fmla="*/ 33 h 87"/>
                  <a:gd name="T12" fmla="*/ 150 w 198"/>
                  <a:gd name="T13" fmla="*/ 53 h 87"/>
                  <a:gd name="T14" fmla="*/ 198 w 198"/>
                  <a:gd name="T15" fmla="*/ 82 h 87"/>
                  <a:gd name="T16" fmla="*/ 193 w 19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7">
                    <a:moveTo>
                      <a:pt x="193" y="87"/>
                    </a:moveTo>
                    <a:lnTo>
                      <a:pt x="147" y="58"/>
                    </a:lnTo>
                    <a:lnTo>
                      <a:pt x="102" y="38"/>
                    </a:lnTo>
                    <a:lnTo>
                      <a:pt x="0" y="5"/>
                    </a:lnTo>
                    <a:lnTo>
                      <a:pt x="3" y="0"/>
                    </a:lnTo>
                    <a:lnTo>
                      <a:pt x="105" y="33"/>
                    </a:lnTo>
                    <a:lnTo>
                      <a:pt x="150" y="53"/>
                    </a:lnTo>
                    <a:lnTo>
                      <a:pt x="198" y="82"/>
                    </a:lnTo>
                    <a:lnTo>
                      <a:pt x="193"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6" name="Freeform 452"/>
              <p:cNvSpPr>
                <a:spLocks/>
              </p:cNvSpPr>
              <p:nvPr/>
            </p:nvSpPr>
            <p:spPr bwMode="auto">
              <a:xfrm>
                <a:off x="2436" y="2274"/>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7" name="Freeform 453"/>
              <p:cNvSpPr>
                <a:spLocks/>
              </p:cNvSpPr>
              <p:nvPr/>
            </p:nvSpPr>
            <p:spPr bwMode="auto">
              <a:xfrm>
                <a:off x="2275" y="2201"/>
                <a:ext cx="66" cy="35"/>
              </a:xfrm>
              <a:custGeom>
                <a:avLst/>
                <a:gdLst>
                  <a:gd name="T0" fmla="*/ 129 w 132"/>
                  <a:gd name="T1" fmla="*/ 69 h 69"/>
                  <a:gd name="T2" fmla="*/ 93 w 132"/>
                  <a:gd name="T3" fmla="*/ 55 h 69"/>
                  <a:gd name="T4" fmla="*/ 64 w 132"/>
                  <a:gd name="T5" fmla="*/ 41 h 69"/>
                  <a:gd name="T6" fmla="*/ 0 w 132"/>
                  <a:gd name="T7" fmla="*/ 4 h 69"/>
                  <a:gd name="T8" fmla="*/ 5 w 132"/>
                  <a:gd name="T9" fmla="*/ 0 h 69"/>
                  <a:gd name="T10" fmla="*/ 67 w 132"/>
                  <a:gd name="T11" fmla="*/ 37 h 69"/>
                  <a:gd name="T12" fmla="*/ 96 w 132"/>
                  <a:gd name="T13" fmla="*/ 51 h 69"/>
                  <a:gd name="T14" fmla="*/ 132 w 132"/>
                  <a:gd name="T15" fmla="*/ 64 h 69"/>
                  <a:gd name="T16" fmla="*/ 129 w 132"/>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9">
                    <a:moveTo>
                      <a:pt x="129" y="69"/>
                    </a:moveTo>
                    <a:lnTo>
                      <a:pt x="93" y="55"/>
                    </a:lnTo>
                    <a:lnTo>
                      <a:pt x="64" y="41"/>
                    </a:lnTo>
                    <a:lnTo>
                      <a:pt x="0" y="4"/>
                    </a:lnTo>
                    <a:lnTo>
                      <a:pt x="5" y="0"/>
                    </a:lnTo>
                    <a:lnTo>
                      <a:pt x="67" y="37"/>
                    </a:lnTo>
                    <a:lnTo>
                      <a:pt x="96" y="51"/>
                    </a:lnTo>
                    <a:lnTo>
                      <a:pt x="132" y="64"/>
                    </a:lnTo>
                    <a:lnTo>
                      <a:pt x="12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8" name="Freeform 454"/>
              <p:cNvSpPr>
                <a:spLocks/>
              </p:cNvSpPr>
              <p:nvPr/>
            </p:nvSpPr>
            <p:spPr bwMode="auto">
              <a:xfrm>
                <a:off x="2339" y="2233"/>
                <a:ext cx="2"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79" name="Freeform 455"/>
              <p:cNvSpPr>
                <a:spLocks/>
              </p:cNvSpPr>
              <p:nvPr/>
            </p:nvSpPr>
            <p:spPr bwMode="auto">
              <a:xfrm>
                <a:off x="2222" y="2161"/>
                <a:ext cx="55" cy="42"/>
              </a:xfrm>
              <a:custGeom>
                <a:avLst/>
                <a:gdLst>
                  <a:gd name="T0" fmla="*/ 109 w 112"/>
                  <a:gd name="T1" fmla="*/ 83 h 83"/>
                  <a:gd name="T2" fmla="*/ 78 w 112"/>
                  <a:gd name="T3" fmla="*/ 66 h 83"/>
                  <a:gd name="T4" fmla="*/ 47 w 112"/>
                  <a:gd name="T5" fmla="*/ 51 h 83"/>
                  <a:gd name="T6" fmla="*/ 24 w 112"/>
                  <a:gd name="T7" fmla="*/ 31 h 83"/>
                  <a:gd name="T8" fmla="*/ 0 w 112"/>
                  <a:gd name="T9" fmla="*/ 5 h 83"/>
                  <a:gd name="T10" fmla="*/ 3 w 112"/>
                  <a:gd name="T11" fmla="*/ 0 h 83"/>
                  <a:gd name="T12" fmla="*/ 27 w 112"/>
                  <a:gd name="T13" fmla="*/ 26 h 83"/>
                  <a:gd name="T14" fmla="*/ 51 w 112"/>
                  <a:gd name="T15" fmla="*/ 46 h 83"/>
                  <a:gd name="T16" fmla="*/ 81 w 112"/>
                  <a:gd name="T17" fmla="*/ 62 h 83"/>
                  <a:gd name="T18" fmla="*/ 112 w 112"/>
                  <a:gd name="T19" fmla="*/ 79 h 83"/>
                  <a:gd name="T20" fmla="*/ 109 w 112"/>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3">
                    <a:moveTo>
                      <a:pt x="109" y="83"/>
                    </a:moveTo>
                    <a:lnTo>
                      <a:pt x="78" y="66"/>
                    </a:lnTo>
                    <a:lnTo>
                      <a:pt x="47" y="51"/>
                    </a:lnTo>
                    <a:lnTo>
                      <a:pt x="24" y="31"/>
                    </a:lnTo>
                    <a:lnTo>
                      <a:pt x="0" y="5"/>
                    </a:lnTo>
                    <a:lnTo>
                      <a:pt x="3" y="0"/>
                    </a:lnTo>
                    <a:lnTo>
                      <a:pt x="27" y="26"/>
                    </a:lnTo>
                    <a:lnTo>
                      <a:pt x="51" y="46"/>
                    </a:lnTo>
                    <a:lnTo>
                      <a:pt x="81" y="62"/>
                    </a:lnTo>
                    <a:lnTo>
                      <a:pt x="112" y="79"/>
                    </a:lnTo>
                    <a:lnTo>
                      <a:pt x="109"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80" name="Freeform 456"/>
              <p:cNvSpPr>
                <a:spLocks/>
              </p:cNvSpPr>
              <p:nvPr/>
            </p:nvSpPr>
            <p:spPr bwMode="auto">
              <a:xfrm>
                <a:off x="2275" y="2201"/>
                <a:ext cx="2" cy="2"/>
              </a:xfrm>
              <a:custGeom>
                <a:avLst/>
                <a:gdLst>
                  <a:gd name="T0" fmla="*/ 5 w 5"/>
                  <a:gd name="T1" fmla="*/ 0 h 4"/>
                  <a:gd name="T2" fmla="*/ 2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4"/>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81" name="Freeform 457"/>
              <p:cNvSpPr>
                <a:spLocks/>
              </p:cNvSpPr>
              <p:nvPr/>
            </p:nvSpPr>
            <p:spPr bwMode="auto">
              <a:xfrm>
                <a:off x="2167" y="2084"/>
                <a:ext cx="56" cy="80"/>
              </a:xfrm>
              <a:custGeom>
                <a:avLst/>
                <a:gdLst>
                  <a:gd name="T0" fmla="*/ 109 w 113"/>
                  <a:gd name="T1" fmla="*/ 161 h 161"/>
                  <a:gd name="T2" fmla="*/ 81 w 113"/>
                  <a:gd name="T3" fmla="*/ 119 h 161"/>
                  <a:gd name="T4" fmla="*/ 56 w 113"/>
                  <a:gd name="T5" fmla="*/ 82 h 161"/>
                  <a:gd name="T6" fmla="*/ 31 w 113"/>
                  <a:gd name="T7" fmla="*/ 45 h 161"/>
                  <a:gd name="T8" fmla="*/ 0 w 113"/>
                  <a:gd name="T9" fmla="*/ 5 h 161"/>
                  <a:gd name="T10" fmla="*/ 5 w 113"/>
                  <a:gd name="T11" fmla="*/ 0 h 161"/>
                  <a:gd name="T12" fmla="*/ 36 w 113"/>
                  <a:gd name="T13" fmla="*/ 40 h 161"/>
                  <a:gd name="T14" fmla="*/ 61 w 113"/>
                  <a:gd name="T15" fmla="*/ 77 h 161"/>
                  <a:gd name="T16" fmla="*/ 86 w 113"/>
                  <a:gd name="T17" fmla="*/ 114 h 161"/>
                  <a:gd name="T18" fmla="*/ 113 w 113"/>
                  <a:gd name="T19" fmla="*/ 156 h 161"/>
                  <a:gd name="T20" fmla="*/ 109 w 113"/>
                  <a:gd name="T21"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61">
                    <a:moveTo>
                      <a:pt x="109" y="161"/>
                    </a:moveTo>
                    <a:lnTo>
                      <a:pt x="81" y="119"/>
                    </a:lnTo>
                    <a:lnTo>
                      <a:pt x="56" y="82"/>
                    </a:lnTo>
                    <a:lnTo>
                      <a:pt x="31" y="45"/>
                    </a:lnTo>
                    <a:lnTo>
                      <a:pt x="0" y="5"/>
                    </a:lnTo>
                    <a:lnTo>
                      <a:pt x="5" y="0"/>
                    </a:lnTo>
                    <a:lnTo>
                      <a:pt x="36" y="40"/>
                    </a:lnTo>
                    <a:lnTo>
                      <a:pt x="61" y="77"/>
                    </a:lnTo>
                    <a:lnTo>
                      <a:pt x="86" y="114"/>
                    </a:lnTo>
                    <a:lnTo>
                      <a:pt x="113" y="156"/>
                    </a:lnTo>
                    <a:lnTo>
                      <a:pt x="109"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82" name="Freeform 458"/>
              <p:cNvSpPr>
                <a:spLocks/>
              </p:cNvSpPr>
              <p:nvPr/>
            </p:nvSpPr>
            <p:spPr bwMode="auto">
              <a:xfrm>
                <a:off x="2221" y="2161"/>
                <a:ext cx="2" cy="3"/>
              </a:xfrm>
              <a:custGeom>
                <a:avLst/>
                <a:gdLst>
                  <a:gd name="T0" fmla="*/ 1 w 4"/>
                  <a:gd name="T1" fmla="*/ 5 h 5"/>
                  <a:gd name="T2" fmla="*/ 0 w 4"/>
                  <a:gd name="T3" fmla="*/ 5 h 5"/>
                  <a:gd name="T4" fmla="*/ 4 w 4"/>
                  <a:gd name="T5" fmla="*/ 0 h 5"/>
                  <a:gd name="T6" fmla="*/ 1 w 4"/>
                  <a:gd name="T7" fmla="*/ 5 h 5"/>
                </a:gdLst>
                <a:ahLst/>
                <a:cxnLst>
                  <a:cxn ang="0">
                    <a:pos x="T0" y="T1"/>
                  </a:cxn>
                  <a:cxn ang="0">
                    <a:pos x="T2" y="T3"/>
                  </a:cxn>
                  <a:cxn ang="0">
                    <a:pos x="T4" y="T5"/>
                  </a:cxn>
                  <a:cxn ang="0">
                    <a:pos x="T6" y="T7"/>
                  </a:cxn>
                </a:cxnLst>
                <a:rect l="0" t="0" r="r" b="b"/>
                <a:pathLst>
                  <a:path w="4" h="5">
                    <a:moveTo>
                      <a:pt x="1" y="5"/>
                    </a:moveTo>
                    <a:lnTo>
                      <a:pt x="0" y="5"/>
                    </a:lnTo>
                    <a:lnTo>
                      <a:pt x="4" y="0"/>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83" name="Freeform 459"/>
              <p:cNvSpPr>
                <a:spLocks/>
              </p:cNvSpPr>
              <p:nvPr/>
            </p:nvSpPr>
            <p:spPr bwMode="auto">
              <a:xfrm>
                <a:off x="2167" y="2084"/>
                <a:ext cx="4" cy="83"/>
              </a:xfrm>
              <a:custGeom>
                <a:avLst/>
                <a:gdLst>
                  <a:gd name="T0" fmla="*/ 7 w 10"/>
                  <a:gd name="T1" fmla="*/ 0 h 165"/>
                  <a:gd name="T2" fmla="*/ 10 w 10"/>
                  <a:gd name="T3" fmla="*/ 165 h 165"/>
                  <a:gd name="T4" fmla="*/ 4 w 10"/>
                  <a:gd name="T5" fmla="*/ 165 h 165"/>
                  <a:gd name="T6" fmla="*/ 0 w 10"/>
                  <a:gd name="T7" fmla="*/ 0 h 165"/>
                  <a:gd name="T8" fmla="*/ 7 w 10"/>
                  <a:gd name="T9" fmla="*/ 0 h 165"/>
                </a:gdLst>
                <a:ahLst/>
                <a:cxnLst>
                  <a:cxn ang="0">
                    <a:pos x="T0" y="T1"/>
                  </a:cxn>
                  <a:cxn ang="0">
                    <a:pos x="T2" y="T3"/>
                  </a:cxn>
                  <a:cxn ang="0">
                    <a:pos x="T4" y="T5"/>
                  </a:cxn>
                  <a:cxn ang="0">
                    <a:pos x="T6" y="T7"/>
                  </a:cxn>
                  <a:cxn ang="0">
                    <a:pos x="T8" y="T9"/>
                  </a:cxn>
                </a:cxnLst>
                <a:rect l="0" t="0" r="r" b="b"/>
                <a:pathLst>
                  <a:path w="10" h="165">
                    <a:moveTo>
                      <a:pt x="7" y="0"/>
                    </a:moveTo>
                    <a:lnTo>
                      <a:pt x="10" y="165"/>
                    </a:lnTo>
                    <a:lnTo>
                      <a:pt x="4" y="165"/>
                    </a:ln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84" name="Freeform 460"/>
              <p:cNvSpPr>
                <a:spLocks/>
              </p:cNvSpPr>
              <p:nvPr/>
            </p:nvSpPr>
            <p:spPr bwMode="auto">
              <a:xfrm>
                <a:off x="2167" y="2080"/>
                <a:ext cx="3" cy="6"/>
              </a:xfrm>
              <a:custGeom>
                <a:avLst/>
                <a:gdLst>
                  <a:gd name="T0" fmla="*/ 5 w 7"/>
                  <a:gd name="T1" fmla="*/ 6 h 11"/>
                  <a:gd name="T2" fmla="*/ 0 w 7"/>
                  <a:gd name="T3" fmla="*/ 0 h 11"/>
                  <a:gd name="T4" fmla="*/ 0 w 7"/>
                  <a:gd name="T5" fmla="*/ 8 h 11"/>
                  <a:gd name="T6" fmla="*/ 7 w 7"/>
                  <a:gd name="T7" fmla="*/ 8 h 11"/>
                  <a:gd name="T8" fmla="*/ 0 w 7"/>
                  <a:gd name="T9" fmla="*/ 11 h 11"/>
                  <a:gd name="T10" fmla="*/ 5 w 7"/>
                  <a:gd name="T11" fmla="*/ 6 h 11"/>
                </a:gdLst>
                <a:ahLst/>
                <a:cxnLst>
                  <a:cxn ang="0">
                    <a:pos x="T0" y="T1"/>
                  </a:cxn>
                  <a:cxn ang="0">
                    <a:pos x="T2" y="T3"/>
                  </a:cxn>
                  <a:cxn ang="0">
                    <a:pos x="T4" y="T5"/>
                  </a:cxn>
                  <a:cxn ang="0">
                    <a:pos x="T6" y="T7"/>
                  </a:cxn>
                  <a:cxn ang="0">
                    <a:pos x="T8" y="T9"/>
                  </a:cxn>
                  <a:cxn ang="0">
                    <a:pos x="T10" y="T11"/>
                  </a:cxn>
                </a:cxnLst>
                <a:rect l="0" t="0" r="r" b="b"/>
                <a:pathLst>
                  <a:path w="7" h="11">
                    <a:moveTo>
                      <a:pt x="5" y="6"/>
                    </a:moveTo>
                    <a:lnTo>
                      <a:pt x="0" y="0"/>
                    </a:lnTo>
                    <a:lnTo>
                      <a:pt x="0" y="8"/>
                    </a:lnTo>
                    <a:lnTo>
                      <a:pt x="7" y="8"/>
                    </a:lnTo>
                    <a:lnTo>
                      <a:pt x="0" y="11"/>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85" name="Freeform 461"/>
              <p:cNvSpPr>
                <a:spLocks/>
              </p:cNvSpPr>
              <p:nvPr/>
            </p:nvSpPr>
            <p:spPr bwMode="auto">
              <a:xfrm>
                <a:off x="2168" y="2167"/>
                <a:ext cx="22" cy="65"/>
              </a:xfrm>
              <a:custGeom>
                <a:avLst/>
                <a:gdLst>
                  <a:gd name="T0" fmla="*/ 6 w 43"/>
                  <a:gd name="T1" fmla="*/ 0 h 129"/>
                  <a:gd name="T2" fmla="*/ 7 w 43"/>
                  <a:gd name="T3" fmla="*/ 23 h 129"/>
                  <a:gd name="T4" fmla="*/ 12 w 43"/>
                  <a:gd name="T5" fmla="*/ 46 h 129"/>
                  <a:gd name="T6" fmla="*/ 24 w 43"/>
                  <a:gd name="T7" fmla="*/ 88 h 129"/>
                  <a:gd name="T8" fmla="*/ 38 w 43"/>
                  <a:gd name="T9" fmla="*/ 117 h 129"/>
                  <a:gd name="T10" fmla="*/ 43 w 43"/>
                  <a:gd name="T11" fmla="*/ 128 h 129"/>
                  <a:gd name="T12" fmla="*/ 37 w 43"/>
                  <a:gd name="T13" fmla="*/ 129 h 129"/>
                  <a:gd name="T14" fmla="*/ 32 w 43"/>
                  <a:gd name="T15" fmla="*/ 119 h 129"/>
                  <a:gd name="T16" fmla="*/ 18 w 43"/>
                  <a:gd name="T17" fmla="*/ 89 h 129"/>
                  <a:gd name="T18" fmla="*/ 6 w 43"/>
                  <a:gd name="T19" fmla="*/ 48 h 129"/>
                  <a:gd name="T20" fmla="*/ 1 w 43"/>
                  <a:gd name="T21" fmla="*/ 24 h 129"/>
                  <a:gd name="T22" fmla="*/ 0 w 43"/>
                  <a:gd name="T23" fmla="*/ 0 h 129"/>
                  <a:gd name="T24" fmla="*/ 6 w 43"/>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29">
                    <a:moveTo>
                      <a:pt x="6" y="0"/>
                    </a:moveTo>
                    <a:lnTo>
                      <a:pt x="7" y="23"/>
                    </a:lnTo>
                    <a:lnTo>
                      <a:pt x="12" y="46"/>
                    </a:lnTo>
                    <a:lnTo>
                      <a:pt x="24" y="88"/>
                    </a:lnTo>
                    <a:lnTo>
                      <a:pt x="38" y="117"/>
                    </a:lnTo>
                    <a:lnTo>
                      <a:pt x="43" y="128"/>
                    </a:lnTo>
                    <a:lnTo>
                      <a:pt x="37" y="129"/>
                    </a:lnTo>
                    <a:lnTo>
                      <a:pt x="32" y="119"/>
                    </a:lnTo>
                    <a:lnTo>
                      <a:pt x="18" y="89"/>
                    </a:lnTo>
                    <a:lnTo>
                      <a:pt x="6" y="48"/>
                    </a:lnTo>
                    <a:lnTo>
                      <a:pt x="1" y="24"/>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sp>
          <p:nvSpPr>
            <p:cNvPr id="385486" name="Freeform 462"/>
            <p:cNvSpPr>
              <a:spLocks/>
            </p:cNvSpPr>
            <p:nvPr/>
          </p:nvSpPr>
          <p:spPr bwMode="auto">
            <a:xfrm>
              <a:off x="2168" y="2167"/>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87" name="Freeform 463"/>
            <p:cNvSpPr>
              <a:spLocks/>
            </p:cNvSpPr>
            <p:nvPr/>
          </p:nvSpPr>
          <p:spPr bwMode="auto">
            <a:xfrm>
              <a:off x="2163" y="2188"/>
              <a:ext cx="26" cy="44"/>
            </a:xfrm>
            <a:custGeom>
              <a:avLst/>
              <a:gdLst>
                <a:gd name="T0" fmla="*/ 48 w 52"/>
                <a:gd name="T1" fmla="*/ 88 h 88"/>
                <a:gd name="T2" fmla="*/ 38 w 52"/>
                <a:gd name="T3" fmla="*/ 80 h 88"/>
                <a:gd name="T4" fmla="*/ 29 w 52"/>
                <a:gd name="T5" fmla="*/ 71 h 88"/>
                <a:gd name="T6" fmla="*/ 21 w 52"/>
                <a:gd name="T7" fmla="*/ 62 h 88"/>
                <a:gd name="T8" fmla="*/ 15 w 52"/>
                <a:gd name="T9" fmla="*/ 49 h 88"/>
                <a:gd name="T10" fmla="*/ 6 w 52"/>
                <a:gd name="T11" fmla="*/ 26 h 88"/>
                <a:gd name="T12" fmla="*/ 0 w 52"/>
                <a:gd name="T13" fmla="*/ 0 h 88"/>
                <a:gd name="T14" fmla="*/ 4 w 52"/>
                <a:gd name="T15" fmla="*/ 0 h 88"/>
                <a:gd name="T16" fmla="*/ 11 w 52"/>
                <a:gd name="T17" fmla="*/ 23 h 88"/>
                <a:gd name="T18" fmla="*/ 20 w 52"/>
                <a:gd name="T19" fmla="*/ 46 h 88"/>
                <a:gd name="T20" fmla="*/ 26 w 52"/>
                <a:gd name="T21" fmla="*/ 57 h 88"/>
                <a:gd name="T22" fmla="*/ 34 w 52"/>
                <a:gd name="T23" fmla="*/ 66 h 88"/>
                <a:gd name="T24" fmla="*/ 43 w 52"/>
                <a:gd name="T25" fmla="*/ 76 h 88"/>
                <a:gd name="T26" fmla="*/ 52 w 52"/>
                <a:gd name="T27" fmla="*/ 83 h 88"/>
                <a:gd name="T28" fmla="*/ 48 w 52"/>
                <a:gd name="T2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8">
                  <a:moveTo>
                    <a:pt x="48" y="88"/>
                  </a:moveTo>
                  <a:lnTo>
                    <a:pt x="38" y="80"/>
                  </a:lnTo>
                  <a:lnTo>
                    <a:pt x="29" y="71"/>
                  </a:lnTo>
                  <a:lnTo>
                    <a:pt x="21" y="62"/>
                  </a:lnTo>
                  <a:lnTo>
                    <a:pt x="15" y="49"/>
                  </a:lnTo>
                  <a:lnTo>
                    <a:pt x="6" y="26"/>
                  </a:lnTo>
                  <a:lnTo>
                    <a:pt x="0" y="0"/>
                  </a:lnTo>
                  <a:lnTo>
                    <a:pt x="4" y="0"/>
                  </a:lnTo>
                  <a:lnTo>
                    <a:pt x="11" y="23"/>
                  </a:lnTo>
                  <a:lnTo>
                    <a:pt x="20" y="46"/>
                  </a:lnTo>
                  <a:lnTo>
                    <a:pt x="26" y="57"/>
                  </a:lnTo>
                  <a:lnTo>
                    <a:pt x="34" y="66"/>
                  </a:lnTo>
                  <a:lnTo>
                    <a:pt x="43" y="76"/>
                  </a:lnTo>
                  <a:lnTo>
                    <a:pt x="52" y="83"/>
                  </a:lnTo>
                  <a:lnTo>
                    <a:pt x="48"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88" name="Freeform 464"/>
            <p:cNvSpPr>
              <a:spLocks/>
            </p:cNvSpPr>
            <p:nvPr/>
          </p:nvSpPr>
          <p:spPr bwMode="auto">
            <a:xfrm>
              <a:off x="2187" y="2230"/>
              <a:ext cx="3" cy="2"/>
            </a:xfrm>
            <a:custGeom>
              <a:avLst/>
              <a:gdLst>
                <a:gd name="T0" fmla="*/ 6 w 6"/>
                <a:gd name="T1" fmla="*/ 2 h 5"/>
                <a:gd name="T2" fmla="*/ 0 w 6"/>
                <a:gd name="T3" fmla="*/ 5 h 5"/>
                <a:gd name="T4" fmla="*/ 4 w 6"/>
                <a:gd name="T5" fmla="*/ 0 h 5"/>
                <a:gd name="T6" fmla="*/ 0 w 6"/>
                <a:gd name="T7" fmla="*/ 3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lnTo>
                    <a:pt x="0" y="5"/>
                  </a:lnTo>
                  <a:lnTo>
                    <a:pt x="4" y="0"/>
                  </a:lnTo>
                  <a:lnTo>
                    <a:pt x="0" y="3"/>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89" name="Freeform 465"/>
            <p:cNvSpPr>
              <a:spLocks/>
            </p:cNvSpPr>
            <p:nvPr/>
          </p:nvSpPr>
          <p:spPr bwMode="auto">
            <a:xfrm>
              <a:off x="2154" y="2108"/>
              <a:ext cx="11" cy="80"/>
            </a:xfrm>
            <a:custGeom>
              <a:avLst/>
              <a:gdLst>
                <a:gd name="T0" fmla="*/ 17 w 21"/>
                <a:gd name="T1" fmla="*/ 161 h 161"/>
                <a:gd name="T2" fmla="*/ 6 w 21"/>
                <a:gd name="T3" fmla="*/ 81 h 161"/>
                <a:gd name="T4" fmla="*/ 0 w 21"/>
                <a:gd name="T5" fmla="*/ 0 h 161"/>
                <a:gd name="T6" fmla="*/ 4 w 21"/>
                <a:gd name="T7" fmla="*/ 0 h 161"/>
                <a:gd name="T8" fmla="*/ 11 w 21"/>
                <a:gd name="T9" fmla="*/ 81 h 161"/>
                <a:gd name="T10" fmla="*/ 21 w 21"/>
                <a:gd name="T11" fmla="*/ 161 h 161"/>
                <a:gd name="T12" fmla="*/ 17 w 21"/>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21" h="161">
                  <a:moveTo>
                    <a:pt x="17" y="161"/>
                  </a:moveTo>
                  <a:lnTo>
                    <a:pt x="6" y="81"/>
                  </a:lnTo>
                  <a:lnTo>
                    <a:pt x="0" y="0"/>
                  </a:lnTo>
                  <a:lnTo>
                    <a:pt x="4" y="0"/>
                  </a:lnTo>
                  <a:lnTo>
                    <a:pt x="11" y="81"/>
                  </a:lnTo>
                  <a:lnTo>
                    <a:pt x="21" y="161"/>
                  </a:lnTo>
                  <a:lnTo>
                    <a:pt x="17"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0" name="Freeform 466"/>
            <p:cNvSpPr>
              <a:spLocks/>
            </p:cNvSpPr>
            <p:nvPr/>
          </p:nvSpPr>
          <p:spPr bwMode="auto">
            <a:xfrm>
              <a:off x="2163" y="2188"/>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1" name="Freeform 467"/>
            <p:cNvSpPr>
              <a:spLocks/>
            </p:cNvSpPr>
            <p:nvPr/>
          </p:nvSpPr>
          <p:spPr bwMode="auto">
            <a:xfrm>
              <a:off x="2106" y="1986"/>
              <a:ext cx="51" cy="122"/>
            </a:xfrm>
            <a:custGeom>
              <a:avLst/>
              <a:gdLst>
                <a:gd name="T0" fmla="*/ 96 w 100"/>
                <a:gd name="T1" fmla="*/ 243 h 243"/>
                <a:gd name="T2" fmla="*/ 93 w 100"/>
                <a:gd name="T3" fmla="*/ 208 h 243"/>
                <a:gd name="T4" fmla="*/ 88 w 100"/>
                <a:gd name="T5" fmla="*/ 174 h 243"/>
                <a:gd name="T6" fmla="*/ 71 w 100"/>
                <a:gd name="T7" fmla="*/ 114 h 243"/>
                <a:gd name="T8" fmla="*/ 59 w 100"/>
                <a:gd name="T9" fmla="*/ 84 h 243"/>
                <a:gd name="T10" fmla="*/ 43 w 100"/>
                <a:gd name="T11" fmla="*/ 58 h 243"/>
                <a:gd name="T12" fmla="*/ 23 w 100"/>
                <a:gd name="T13" fmla="*/ 32 h 243"/>
                <a:gd name="T14" fmla="*/ 0 w 100"/>
                <a:gd name="T15" fmla="*/ 4 h 243"/>
                <a:gd name="T16" fmla="*/ 3 w 100"/>
                <a:gd name="T17" fmla="*/ 0 h 243"/>
                <a:gd name="T18" fmla="*/ 28 w 100"/>
                <a:gd name="T19" fmla="*/ 27 h 243"/>
                <a:gd name="T20" fmla="*/ 48 w 100"/>
                <a:gd name="T21" fmla="*/ 54 h 243"/>
                <a:gd name="T22" fmla="*/ 63 w 100"/>
                <a:gd name="T23" fmla="*/ 81 h 243"/>
                <a:gd name="T24" fmla="*/ 76 w 100"/>
                <a:gd name="T25" fmla="*/ 111 h 243"/>
                <a:gd name="T26" fmla="*/ 93 w 100"/>
                <a:gd name="T27" fmla="*/ 174 h 243"/>
                <a:gd name="T28" fmla="*/ 97 w 100"/>
                <a:gd name="T29" fmla="*/ 208 h 243"/>
                <a:gd name="T30" fmla="*/ 100 w 100"/>
                <a:gd name="T31" fmla="*/ 243 h 243"/>
                <a:gd name="T32" fmla="*/ 96 w 100"/>
                <a:gd name="T33"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243">
                  <a:moveTo>
                    <a:pt x="96" y="243"/>
                  </a:moveTo>
                  <a:lnTo>
                    <a:pt x="93" y="208"/>
                  </a:lnTo>
                  <a:lnTo>
                    <a:pt x="88" y="174"/>
                  </a:lnTo>
                  <a:lnTo>
                    <a:pt x="71" y="114"/>
                  </a:lnTo>
                  <a:lnTo>
                    <a:pt x="59" y="84"/>
                  </a:lnTo>
                  <a:lnTo>
                    <a:pt x="43" y="58"/>
                  </a:lnTo>
                  <a:lnTo>
                    <a:pt x="23" y="32"/>
                  </a:lnTo>
                  <a:lnTo>
                    <a:pt x="0" y="4"/>
                  </a:lnTo>
                  <a:lnTo>
                    <a:pt x="3" y="0"/>
                  </a:lnTo>
                  <a:lnTo>
                    <a:pt x="28" y="27"/>
                  </a:lnTo>
                  <a:lnTo>
                    <a:pt x="48" y="54"/>
                  </a:lnTo>
                  <a:lnTo>
                    <a:pt x="63" y="81"/>
                  </a:lnTo>
                  <a:lnTo>
                    <a:pt x="76" y="111"/>
                  </a:lnTo>
                  <a:lnTo>
                    <a:pt x="93" y="174"/>
                  </a:lnTo>
                  <a:lnTo>
                    <a:pt x="97" y="208"/>
                  </a:lnTo>
                  <a:lnTo>
                    <a:pt x="100" y="243"/>
                  </a:lnTo>
                  <a:lnTo>
                    <a:pt x="96"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2" name="Freeform 468"/>
            <p:cNvSpPr>
              <a:spLocks/>
            </p:cNvSpPr>
            <p:nvPr/>
          </p:nvSpPr>
          <p:spPr bwMode="auto">
            <a:xfrm>
              <a:off x="2154" y="2108"/>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3" name="Freeform 469"/>
            <p:cNvSpPr>
              <a:spLocks/>
            </p:cNvSpPr>
            <p:nvPr/>
          </p:nvSpPr>
          <p:spPr bwMode="auto">
            <a:xfrm>
              <a:off x="2076" y="1986"/>
              <a:ext cx="32" cy="64"/>
            </a:xfrm>
            <a:custGeom>
              <a:avLst/>
              <a:gdLst>
                <a:gd name="T0" fmla="*/ 64 w 64"/>
                <a:gd name="T1" fmla="*/ 4 h 128"/>
                <a:gd name="T2" fmla="*/ 42 w 64"/>
                <a:gd name="T3" fmla="*/ 35 h 128"/>
                <a:gd name="T4" fmla="*/ 28 w 64"/>
                <a:gd name="T5" fmla="*/ 61 h 128"/>
                <a:gd name="T6" fmla="*/ 7 w 64"/>
                <a:gd name="T7" fmla="*/ 128 h 128"/>
                <a:gd name="T8" fmla="*/ 0 w 64"/>
                <a:gd name="T9" fmla="*/ 126 h 128"/>
                <a:gd name="T10" fmla="*/ 22 w 64"/>
                <a:gd name="T11" fmla="*/ 60 h 128"/>
                <a:gd name="T12" fmla="*/ 38 w 64"/>
                <a:gd name="T13" fmla="*/ 30 h 128"/>
                <a:gd name="T14" fmla="*/ 59 w 64"/>
                <a:gd name="T15" fmla="*/ 0 h 128"/>
                <a:gd name="T16" fmla="*/ 64 w 64"/>
                <a:gd name="T17" fmla="*/ 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8">
                  <a:moveTo>
                    <a:pt x="64" y="4"/>
                  </a:moveTo>
                  <a:lnTo>
                    <a:pt x="42" y="35"/>
                  </a:lnTo>
                  <a:lnTo>
                    <a:pt x="28" y="61"/>
                  </a:lnTo>
                  <a:lnTo>
                    <a:pt x="7" y="128"/>
                  </a:lnTo>
                  <a:lnTo>
                    <a:pt x="0" y="126"/>
                  </a:lnTo>
                  <a:lnTo>
                    <a:pt x="22" y="60"/>
                  </a:lnTo>
                  <a:lnTo>
                    <a:pt x="38" y="30"/>
                  </a:lnTo>
                  <a:lnTo>
                    <a:pt x="59" y="0"/>
                  </a:lnTo>
                  <a:lnTo>
                    <a:pt x="6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4" name="Freeform 470"/>
            <p:cNvSpPr>
              <a:spLocks/>
            </p:cNvSpPr>
            <p:nvPr/>
          </p:nvSpPr>
          <p:spPr bwMode="auto">
            <a:xfrm>
              <a:off x="2106" y="1985"/>
              <a:ext cx="2" cy="4"/>
            </a:xfrm>
            <a:custGeom>
              <a:avLst/>
              <a:gdLst>
                <a:gd name="T0" fmla="*/ 5 w 5"/>
                <a:gd name="T1" fmla="*/ 4 h 8"/>
                <a:gd name="T2" fmla="*/ 2 w 5"/>
                <a:gd name="T3" fmla="*/ 0 h 8"/>
                <a:gd name="T4" fmla="*/ 0 w 5"/>
                <a:gd name="T5" fmla="*/ 4 h 8"/>
                <a:gd name="T6" fmla="*/ 5 w 5"/>
                <a:gd name="T7" fmla="*/ 8 h 8"/>
                <a:gd name="T8" fmla="*/ 2 w 5"/>
                <a:gd name="T9" fmla="*/ 8 h 8"/>
                <a:gd name="T10" fmla="*/ 5 w 5"/>
                <a:gd name="T11" fmla="*/ 4 h 8"/>
              </a:gdLst>
              <a:ahLst/>
              <a:cxnLst>
                <a:cxn ang="0">
                  <a:pos x="T0" y="T1"/>
                </a:cxn>
                <a:cxn ang="0">
                  <a:pos x="T2" y="T3"/>
                </a:cxn>
                <a:cxn ang="0">
                  <a:pos x="T4" y="T5"/>
                </a:cxn>
                <a:cxn ang="0">
                  <a:pos x="T6" y="T7"/>
                </a:cxn>
                <a:cxn ang="0">
                  <a:pos x="T8" y="T9"/>
                </a:cxn>
                <a:cxn ang="0">
                  <a:pos x="T10" y="T11"/>
                </a:cxn>
              </a:cxnLst>
              <a:rect l="0" t="0" r="r" b="b"/>
              <a:pathLst>
                <a:path w="5" h="8">
                  <a:moveTo>
                    <a:pt x="5" y="4"/>
                  </a:moveTo>
                  <a:lnTo>
                    <a:pt x="2" y="0"/>
                  </a:lnTo>
                  <a:lnTo>
                    <a:pt x="0" y="4"/>
                  </a:lnTo>
                  <a:lnTo>
                    <a:pt x="5" y="8"/>
                  </a:lnTo>
                  <a:lnTo>
                    <a:pt x="2" y="8"/>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5" name="Freeform 471"/>
            <p:cNvSpPr>
              <a:spLocks/>
            </p:cNvSpPr>
            <p:nvPr/>
          </p:nvSpPr>
          <p:spPr bwMode="auto">
            <a:xfrm>
              <a:off x="2064" y="2050"/>
              <a:ext cx="15" cy="36"/>
            </a:xfrm>
            <a:custGeom>
              <a:avLst/>
              <a:gdLst>
                <a:gd name="T0" fmla="*/ 31 w 31"/>
                <a:gd name="T1" fmla="*/ 0 h 71"/>
                <a:gd name="T2" fmla="*/ 26 w 31"/>
                <a:gd name="T3" fmla="*/ 20 h 71"/>
                <a:gd name="T4" fmla="*/ 24 w 31"/>
                <a:gd name="T5" fmla="*/ 38 h 71"/>
                <a:gd name="T6" fmla="*/ 18 w 31"/>
                <a:gd name="T7" fmla="*/ 55 h 71"/>
                <a:gd name="T8" fmla="*/ 12 w 31"/>
                <a:gd name="T9" fmla="*/ 64 h 71"/>
                <a:gd name="T10" fmla="*/ 4 w 31"/>
                <a:gd name="T11" fmla="*/ 71 h 71"/>
                <a:gd name="T12" fmla="*/ 0 w 31"/>
                <a:gd name="T13" fmla="*/ 66 h 71"/>
                <a:gd name="T14" fmla="*/ 7 w 31"/>
                <a:gd name="T15" fmla="*/ 60 h 71"/>
                <a:gd name="T16" fmla="*/ 12 w 31"/>
                <a:gd name="T17" fmla="*/ 54 h 71"/>
                <a:gd name="T18" fmla="*/ 18 w 31"/>
                <a:gd name="T19" fmla="*/ 38 h 71"/>
                <a:gd name="T20" fmla="*/ 20 w 31"/>
                <a:gd name="T21" fmla="*/ 20 h 71"/>
                <a:gd name="T22" fmla="*/ 24 w 31"/>
                <a:gd name="T23" fmla="*/ 0 h 71"/>
                <a:gd name="T24" fmla="*/ 31 w 31"/>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71">
                  <a:moveTo>
                    <a:pt x="31" y="0"/>
                  </a:moveTo>
                  <a:lnTo>
                    <a:pt x="26" y="20"/>
                  </a:lnTo>
                  <a:lnTo>
                    <a:pt x="24" y="38"/>
                  </a:lnTo>
                  <a:lnTo>
                    <a:pt x="18" y="55"/>
                  </a:lnTo>
                  <a:lnTo>
                    <a:pt x="12" y="64"/>
                  </a:lnTo>
                  <a:lnTo>
                    <a:pt x="4" y="71"/>
                  </a:lnTo>
                  <a:lnTo>
                    <a:pt x="0" y="66"/>
                  </a:lnTo>
                  <a:lnTo>
                    <a:pt x="7" y="60"/>
                  </a:lnTo>
                  <a:lnTo>
                    <a:pt x="12" y="54"/>
                  </a:lnTo>
                  <a:lnTo>
                    <a:pt x="18" y="38"/>
                  </a:lnTo>
                  <a:lnTo>
                    <a:pt x="20" y="20"/>
                  </a:lnTo>
                  <a:lnTo>
                    <a:pt x="24"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6" name="Freeform 472"/>
            <p:cNvSpPr>
              <a:spLocks/>
            </p:cNvSpPr>
            <p:nvPr/>
          </p:nvSpPr>
          <p:spPr bwMode="auto">
            <a:xfrm>
              <a:off x="2056" y="2053"/>
              <a:ext cx="10" cy="32"/>
            </a:xfrm>
            <a:custGeom>
              <a:avLst/>
              <a:gdLst>
                <a:gd name="T0" fmla="*/ 16 w 20"/>
                <a:gd name="T1" fmla="*/ 63 h 63"/>
                <a:gd name="T2" fmla="*/ 3 w 20"/>
                <a:gd name="T3" fmla="*/ 34 h 63"/>
                <a:gd name="T4" fmla="*/ 0 w 20"/>
                <a:gd name="T5" fmla="*/ 17 h 63"/>
                <a:gd name="T6" fmla="*/ 0 w 20"/>
                <a:gd name="T7" fmla="*/ 0 h 63"/>
                <a:gd name="T8" fmla="*/ 5 w 20"/>
                <a:gd name="T9" fmla="*/ 0 h 63"/>
                <a:gd name="T10" fmla="*/ 5 w 20"/>
                <a:gd name="T11" fmla="*/ 17 h 63"/>
                <a:gd name="T12" fmla="*/ 8 w 20"/>
                <a:gd name="T13" fmla="*/ 31 h 63"/>
                <a:gd name="T14" fmla="*/ 20 w 20"/>
                <a:gd name="T15" fmla="*/ 60 h 63"/>
                <a:gd name="T16" fmla="*/ 16 w 20"/>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3">
                  <a:moveTo>
                    <a:pt x="16" y="63"/>
                  </a:moveTo>
                  <a:lnTo>
                    <a:pt x="3" y="34"/>
                  </a:lnTo>
                  <a:lnTo>
                    <a:pt x="0" y="17"/>
                  </a:lnTo>
                  <a:lnTo>
                    <a:pt x="0" y="0"/>
                  </a:lnTo>
                  <a:lnTo>
                    <a:pt x="5" y="0"/>
                  </a:lnTo>
                  <a:lnTo>
                    <a:pt x="5" y="17"/>
                  </a:lnTo>
                  <a:lnTo>
                    <a:pt x="8" y="31"/>
                  </a:lnTo>
                  <a:lnTo>
                    <a:pt x="20" y="60"/>
                  </a:lnTo>
                  <a:lnTo>
                    <a:pt x="1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7" name="Freeform 473"/>
            <p:cNvSpPr>
              <a:spLocks/>
            </p:cNvSpPr>
            <p:nvPr/>
          </p:nvSpPr>
          <p:spPr bwMode="auto">
            <a:xfrm>
              <a:off x="2064" y="2084"/>
              <a:ext cx="2" cy="3"/>
            </a:xfrm>
            <a:custGeom>
              <a:avLst/>
              <a:gdLst>
                <a:gd name="T0" fmla="*/ 4 w 4"/>
                <a:gd name="T1" fmla="*/ 5 h 6"/>
                <a:gd name="T2" fmla="*/ 1 w 4"/>
                <a:gd name="T3" fmla="*/ 6 h 6"/>
                <a:gd name="T4" fmla="*/ 0 w 4"/>
                <a:gd name="T5" fmla="*/ 3 h 6"/>
                <a:gd name="T6" fmla="*/ 4 w 4"/>
                <a:gd name="T7" fmla="*/ 0 h 6"/>
                <a:gd name="T8" fmla="*/ 0 w 4"/>
                <a:gd name="T9" fmla="*/ 0 h 6"/>
                <a:gd name="T10" fmla="*/ 4 w 4"/>
                <a:gd name="T11" fmla="*/ 5 h 6"/>
              </a:gdLst>
              <a:ahLst/>
              <a:cxnLst>
                <a:cxn ang="0">
                  <a:pos x="T0" y="T1"/>
                </a:cxn>
                <a:cxn ang="0">
                  <a:pos x="T2" y="T3"/>
                </a:cxn>
                <a:cxn ang="0">
                  <a:pos x="T4" y="T5"/>
                </a:cxn>
                <a:cxn ang="0">
                  <a:pos x="T6" y="T7"/>
                </a:cxn>
                <a:cxn ang="0">
                  <a:pos x="T8" y="T9"/>
                </a:cxn>
                <a:cxn ang="0">
                  <a:pos x="T10" y="T11"/>
                </a:cxn>
              </a:cxnLst>
              <a:rect l="0" t="0" r="r" b="b"/>
              <a:pathLst>
                <a:path w="4" h="6">
                  <a:moveTo>
                    <a:pt x="4" y="5"/>
                  </a:moveTo>
                  <a:lnTo>
                    <a:pt x="1" y="6"/>
                  </a:lnTo>
                  <a:lnTo>
                    <a:pt x="0" y="3"/>
                  </a:lnTo>
                  <a:lnTo>
                    <a:pt x="4" y="0"/>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8" name="Freeform 474"/>
            <p:cNvSpPr>
              <a:spLocks/>
            </p:cNvSpPr>
            <p:nvPr/>
          </p:nvSpPr>
          <p:spPr bwMode="auto">
            <a:xfrm>
              <a:off x="2056" y="1997"/>
              <a:ext cx="19" cy="56"/>
            </a:xfrm>
            <a:custGeom>
              <a:avLst/>
              <a:gdLst>
                <a:gd name="T0" fmla="*/ 0 w 39"/>
                <a:gd name="T1" fmla="*/ 113 h 113"/>
                <a:gd name="T2" fmla="*/ 2 w 39"/>
                <a:gd name="T3" fmla="*/ 80 h 113"/>
                <a:gd name="T4" fmla="*/ 9 w 39"/>
                <a:gd name="T5" fmla="*/ 54 h 113"/>
                <a:gd name="T6" fmla="*/ 34 w 39"/>
                <a:gd name="T7" fmla="*/ 0 h 113"/>
                <a:gd name="T8" fmla="*/ 39 w 39"/>
                <a:gd name="T9" fmla="*/ 5 h 113"/>
                <a:gd name="T10" fmla="*/ 14 w 39"/>
                <a:gd name="T11" fmla="*/ 59 h 113"/>
                <a:gd name="T12" fmla="*/ 6 w 39"/>
                <a:gd name="T13" fmla="*/ 84 h 113"/>
                <a:gd name="T14" fmla="*/ 5 w 39"/>
                <a:gd name="T15" fmla="*/ 113 h 113"/>
                <a:gd name="T16" fmla="*/ 0 w 39"/>
                <a:gd name="T1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3">
                  <a:moveTo>
                    <a:pt x="0" y="113"/>
                  </a:moveTo>
                  <a:lnTo>
                    <a:pt x="2" y="80"/>
                  </a:lnTo>
                  <a:lnTo>
                    <a:pt x="9" y="54"/>
                  </a:lnTo>
                  <a:lnTo>
                    <a:pt x="34" y="0"/>
                  </a:lnTo>
                  <a:lnTo>
                    <a:pt x="39" y="5"/>
                  </a:lnTo>
                  <a:lnTo>
                    <a:pt x="14" y="59"/>
                  </a:lnTo>
                  <a:lnTo>
                    <a:pt x="6" y="84"/>
                  </a:lnTo>
                  <a:lnTo>
                    <a:pt x="5" y="113"/>
                  </a:lnTo>
                  <a:lnTo>
                    <a:pt x="0"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499" name="Freeform 475"/>
            <p:cNvSpPr>
              <a:spLocks/>
            </p:cNvSpPr>
            <p:nvPr/>
          </p:nvSpPr>
          <p:spPr bwMode="auto">
            <a:xfrm>
              <a:off x="2056" y="2053"/>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0" name="Freeform 476"/>
            <p:cNvSpPr>
              <a:spLocks/>
            </p:cNvSpPr>
            <p:nvPr/>
          </p:nvSpPr>
          <p:spPr bwMode="auto">
            <a:xfrm>
              <a:off x="2073" y="1898"/>
              <a:ext cx="73" cy="101"/>
            </a:xfrm>
            <a:custGeom>
              <a:avLst/>
              <a:gdLst>
                <a:gd name="T0" fmla="*/ 0 w 146"/>
                <a:gd name="T1" fmla="*/ 199 h 204"/>
                <a:gd name="T2" fmla="*/ 33 w 146"/>
                <a:gd name="T3" fmla="*/ 142 h 204"/>
                <a:gd name="T4" fmla="*/ 65 w 146"/>
                <a:gd name="T5" fmla="*/ 96 h 204"/>
                <a:gd name="T6" fmla="*/ 141 w 146"/>
                <a:gd name="T7" fmla="*/ 0 h 204"/>
                <a:gd name="T8" fmla="*/ 146 w 146"/>
                <a:gd name="T9" fmla="*/ 5 h 204"/>
                <a:gd name="T10" fmla="*/ 70 w 146"/>
                <a:gd name="T11" fmla="*/ 100 h 204"/>
                <a:gd name="T12" fmla="*/ 37 w 146"/>
                <a:gd name="T13" fmla="*/ 147 h 204"/>
                <a:gd name="T14" fmla="*/ 5 w 146"/>
                <a:gd name="T15" fmla="*/ 204 h 204"/>
                <a:gd name="T16" fmla="*/ 0 w 146"/>
                <a:gd name="T17" fmla="*/ 19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4">
                  <a:moveTo>
                    <a:pt x="0" y="199"/>
                  </a:moveTo>
                  <a:lnTo>
                    <a:pt x="33" y="142"/>
                  </a:lnTo>
                  <a:lnTo>
                    <a:pt x="65" y="96"/>
                  </a:lnTo>
                  <a:lnTo>
                    <a:pt x="141" y="0"/>
                  </a:lnTo>
                  <a:lnTo>
                    <a:pt x="146" y="5"/>
                  </a:lnTo>
                  <a:lnTo>
                    <a:pt x="70" y="100"/>
                  </a:lnTo>
                  <a:lnTo>
                    <a:pt x="37" y="147"/>
                  </a:lnTo>
                  <a:lnTo>
                    <a:pt x="5" y="204"/>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1" name="Freeform 477"/>
            <p:cNvSpPr>
              <a:spLocks/>
            </p:cNvSpPr>
            <p:nvPr/>
          </p:nvSpPr>
          <p:spPr bwMode="auto">
            <a:xfrm>
              <a:off x="2073" y="1997"/>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2" name="Freeform 478"/>
            <p:cNvSpPr>
              <a:spLocks/>
            </p:cNvSpPr>
            <p:nvPr/>
          </p:nvSpPr>
          <p:spPr bwMode="auto">
            <a:xfrm>
              <a:off x="2144" y="1810"/>
              <a:ext cx="83" cy="90"/>
            </a:xfrm>
            <a:custGeom>
              <a:avLst/>
              <a:gdLst>
                <a:gd name="T0" fmla="*/ 0 w 167"/>
                <a:gd name="T1" fmla="*/ 176 h 181"/>
                <a:gd name="T2" fmla="*/ 42 w 167"/>
                <a:gd name="T3" fmla="*/ 127 h 181"/>
                <a:gd name="T4" fmla="*/ 79 w 167"/>
                <a:gd name="T5" fmla="*/ 85 h 181"/>
                <a:gd name="T6" fmla="*/ 163 w 167"/>
                <a:gd name="T7" fmla="*/ 0 h 181"/>
                <a:gd name="T8" fmla="*/ 167 w 167"/>
                <a:gd name="T9" fmla="*/ 5 h 181"/>
                <a:gd name="T10" fmla="*/ 84 w 167"/>
                <a:gd name="T11" fmla="*/ 90 h 181"/>
                <a:gd name="T12" fmla="*/ 46 w 167"/>
                <a:gd name="T13" fmla="*/ 131 h 181"/>
                <a:gd name="T14" fmla="*/ 5 w 167"/>
                <a:gd name="T15" fmla="*/ 181 h 181"/>
                <a:gd name="T16" fmla="*/ 0 w 167"/>
                <a:gd name="T17" fmla="*/ 17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81">
                  <a:moveTo>
                    <a:pt x="0" y="176"/>
                  </a:moveTo>
                  <a:lnTo>
                    <a:pt x="42" y="127"/>
                  </a:lnTo>
                  <a:lnTo>
                    <a:pt x="79" y="85"/>
                  </a:lnTo>
                  <a:lnTo>
                    <a:pt x="163" y="0"/>
                  </a:lnTo>
                  <a:lnTo>
                    <a:pt x="167" y="5"/>
                  </a:lnTo>
                  <a:lnTo>
                    <a:pt x="84" y="90"/>
                  </a:lnTo>
                  <a:lnTo>
                    <a:pt x="46" y="131"/>
                  </a:lnTo>
                  <a:lnTo>
                    <a:pt x="5" y="181"/>
                  </a:lnTo>
                  <a:lnTo>
                    <a:pt x="0" y="1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3" name="Freeform 479"/>
            <p:cNvSpPr>
              <a:spLocks/>
            </p:cNvSpPr>
            <p:nvPr/>
          </p:nvSpPr>
          <p:spPr bwMode="auto">
            <a:xfrm>
              <a:off x="2144" y="1898"/>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4" name="Freeform 480"/>
            <p:cNvSpPr>
              <a:spLocks/>
            </p:cNvSpPr>
            <p:nvPr/>
          </p:nvSpPr>
          <p:spPr bwMode="auto">
            <a:xfrm>
              <a:off x="2225" y="1743"/>
              <a:ext cx="45" cy="69"/>
            </a:xfrm>
            <a:custGeom>
              <a:avLst/>
              <a:gdLst>
                <a:gd name="T0" fmla="*/ 0 w 91"/>
                <a:gd name="T1" fmla="*/ 133 h 138"/>
                <a:gd name="T2" fmla="*/ 32 w 91"/>
                <a:gd name="T3" fmla="*/ 102 h 138"/>
                <a:gd name="T4" fmla="*/ 60 w 91"/>
                <a:gd name="T5" fmla="*/ 73 h 138"/>
                <a:gd name="T6" fmla="*/ 71 w 91"/>
                <a:gd name="T7" fmla="*/ 57 h 138"/>
                <a:gd name="T8" fmla="*/ 78 w 91"/>
                <a:gd name="T9" fmla="*/ 39 h 138"/>
                <a:gd name="T10" fmla="*/ 85 w 91"/>
                <a:gd name="T11" fmla="*/ 20 h 138"/>
                <a:gd name="T12" fmla="*/ 86 w 91"/>
                <a:gd name="T13" fmla="*/ 0 h 138"/>
                <a:gd name="T14" fmla="*/ 91 w 91"/>
                <a:gd name="T15" fmla="*/ 0 h 138"/>
                <a:gd name="T16" fmla="*/ 89 w 91"/>
                <a:gd name="T17" fmla="*/ 24 h 138"/>
                <a:gd name="T18" fmla="*/ 83 w 91"/>
                <a:gd name="T19" fmla="*/ 42 h 138"/>
                <a:gd name="T20" fmla="*/ 75 w 91"/>
                <a:gd name="T21" fmla="*/ 62 h 138"/>
                <a:gd name="T22" fmla="*/ 65 w 91"/>
                <a:gd name="T23" fmla="*/ 78 h 138"/>
                <a:gd name="T24" fmla="*/ 37 w 91"/>
                <a:gd name="T25" fmla="*/ 107 h 138"/>
                <a:gd name="T26" fmla="*/ 4 w 91"/>
                <a:gd name="T27" fmla="*/ 138 h 138"/>
                <a:gd name="T28" fmla="*/ 0 w 91"/>
                <a:gd name="T29"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38">
                  <a:moveTo>
                    <a:pt x="0" y="133"/>
                  </a:moveTo>
                  <a:lnTo>
                    <a:pt x="32" y="102"/>
                  </a:lnTo>
                  <a:lnTo>
                    <a:pt x="60" y="73"/>
                  </a:lnTo>
                  <a:lnTo>
                    <a:pt x="71" y="57"/>
                  </a:lnTo>
                  <a:lnTo>
                    <a:pt x="78" y="39"/>
                  </a:lnTo>
                  <a:lnTo>
                    <a:pt x="85" y="20"/>
                  </a:lnTo>
                  <a:lnTo>
                    <a:pt x="86" y="0"/>
                  </a:lnTo>
                  <a:lnTo>
                    <a:pt x="91" y="0"/>
                  </a:lnTo>
                  <a:lnTo>
                    <a:pt x="89" y="24"/>
                  </a:lnTo>
                  <a:lnTo>
                    <a:pt x="83" y="42"/>
                  </a:lnTo>
                  <a:lnTo>
                    <a:pt x="75" y="62"/>
                  </a:lnTo>
                  <a:lnTo>
                    <a:pt x="65" y="78"/>
                  </a:lnTo>
                  <a:lnTo>
                    <a:pt x="37" y="107"/>
                  </a:lnTo>
                  <a:lnTo>
                    <a:pt x="4" y="138"/>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5" name="Freeform 481"/>
            <p:cNvSpPr>
              <a:spLocks/>
            </p:cNvSpPr>
            <p:nvPr/>
          </p:nvSpPr>
          <p:spPr bwMode="auto">
            <a:xfrm>
              <a:off x="2225" y="1810"/>
              <a:ext cx="2"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6" name="Freeform 482"/>
            <p:cNvSpPr>
              <a:spLocks/>
            </p:cNvSpPr>
            <p:nvPr/>
          </p:nvSpPr>
          <p:spPr bwMode="auto">
            <a:xfrm>
              <a:off x="2268" y="1670"/>
              <a:ext cx="25" cy="30"/>
            </a:xfrm>
            <a:custGeom>
              <a:avLst/>
              <a:gdLst>
                <a:gd name="T0" fmla="*/ 0 w 50"/>
                <a:gd name="T1" fmla="*/ 60 h 60"/>
                <a:gd name="T2" fmla="*/ 2 w 50"/>
                <a:gd name="T3" fmla="*/ 40 h 60"/>
                <a:gd name="T4" fmla="*/ 5 w 50"/>
                <a:gd name="T5" fmla="*/ 31 h 60"/>
                <a:gd name="T6" fmla="*/ 10 w 50"/>
                <a:gd name="T7" fmla="*/ 21 h 60"/>
                <a:gd name="T8" fmla="*/ 16 w 50"/>
                <a:gd name="T9" fmla="*/ 14 h 60"/>
                <a:gd name="T10" fmla="*/ 23 w 50"/>
                <a:gd name="T11" fmla="*/ 7 h 60"/>
                <a:gd name="T12" fmla="*/ 37 w 50"/>
                <a:gd name="T13" fmla="*/ 1 h 60"/>
                <a:gd name="T14" fmla="*/ 50 w 50"/>
                <a:gd name="T15" fmla="*/ 0 h 60"/>
                <a:gd name="T16" fmla="*/ 50 w 50"/>
                <a:gd name="T17" fmla="*/ 6 h 60"/>
                <a:gd name="T18" fmla="*/ 37 w 50"/>
                <a:gd name="T19" fmla="*/ 7 h 60"/>
                <a:gd name="T20" fmla="*/ 28 w 50"/>
                <a:gd name="T21" fmla="*/ 12 h 60"/>
                <a:gd name="T22" fmla="*/ 20 w 50"/>
                <a:gd name="T23" fmla="*/ 18 h 60"/>
                <a:gd name="T24" fmla="*/ 14 w 50"/>
                <a:gd name="T25" fmla="*/ 26 h 60"/>
                <a:gd name="T26" fmla="*/ 10 w 50"/>
                <a:gd name="T27" fmla="*/ 35 h 60"/>
                <a:gd name="T28" fmla="*/ 6 w 50"/>
                <a:gd name="T29" fmla="*/ 43 h 60"/>
                <a:gd name="T30" fmla="*/ 5 w 50"/>
                <a:gd name="T31" fmla="*/ 60 h 60"/>
                <a:gd name="T32" fmla="*/ 0 w 50"/>
                <a:gd name="T3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0">
                  <a:moveTo>
                    <a:pt x="0" y="60"/>
                  </a:moveTo>
                  <a:lnTo>
                    <a:pt x="2" y="40"/>
                  </a:lnTo>
                  <a:lnTo>
                    <a:pt x="5" y="31"/>
                  </a:lnTo>
                  <a:lnTo>
                    <a:pt x="10" y="21"/>
                  </a:lnTo>
                  <a:lnTo>
                    <a:pt x="16" y="14"/>
                  </a:lnTo>
                  <a:lnTo>
                    <a:pt x="23" y="7"/>
                  </a:lnTo>
                  <a:lnTo>
                    <a:pt x="37" y="1"/>
                  </a:lnTo>
                  <a:lnTo>
                    <a:pt x="50" y="0"/>
                  </a:lnTo>
                  <a:lnTo>
                    <a:pt x="50" y="6"/>
                  </a:lnTo>
                  <a:lnTo>
                    <a:pt x="37" y="7"/>
                  </a:lnTo>
                  <a:lnTo>
                    <a:pt x="28" y="12"/>
                  </a:lnTo>
                  <a:lnTo>
                    <a:pt x="20" y="18"/>
                  </a:lnTo>
                  <a:lnTo>
                    <a:pt x="14" y="26"/>
                  </a:lnTo>
                  <a:lnTo>
                    <a:pt x="10" y="35"/>
                  </a:lnTo>
                  <a:lnTo>
                    <a:pt x="6" y="43"/>
                  </a:lnTo>
                  <a:lnTo>
                    <a:pt x="5" y="60"/>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7" name="Freeform 483"/>
            <p:cNvSpPr>
              <a:spLocks/>
            </p:cNvSpPr>
            <p:nvPr/>
          </p:nvSpPr>
          <p:spPr bwMode="auto">
            <a:xfrm>
              <a:off x="2291" y="1670"/>
              <a:ext cx="3" cy="3"/>
            </a:xfrm>
            <a:custGeom>
              <a:avLst/>
              <a:gdLst>
                <a:gd name="T0" fmla="*/ 3 w 6"/>
                <a:gd name="T1" fmla="*/ 6 h 6"/>
                <a:gd name="T2" fmla="*/ 6 w 6"/>
                <a:gd name="T3" fmla="*/ 3 h 6"/>
                <a:gd name="T4" fmla="*/ 0 w 6"/>
                <a:gd name="T5" fmla="*/ 3 h 6"/>
                <a:gd name="T6" fmla="*/ 3 w 6"/>
                <a:gd name="T7" fmla="*/ 0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6" y="3"/>
                  </a:lnTo>
                  <a:lnTo>
                    <a:pt x="0" y="3"/>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8" name="Freeform 484"/>
            <p:cNvSpPr>
              <a:spLocks/>
            </p:cNvSpPr>
            <p:nvPr/>
          </p:nvSpPr>
          <p:spPr bwMode="auto">
            <a:xfrm>
              <a:off x="2537" y="1854"/>
              <a:ext cx="413" cy="591"/>
            </a:xfrm>
            <a:custGeom>
              <a:avLst/>
              <a:gdLst>
                <a:gd name="T0" fmla="*/ 270 w 827"/>
                <a:gd name="T1" fmla="*/ 1134 h 1180"/>
                <a:gd name="T2" fmla="*/ 217 w 827"/>
                <a:gd name="T3" fmla="*/ 1095 h 1180"/>
                <a:gd name="T4" fmla="*/ 147 w 827"/>
                <a:gd name="T5" fmla="*/ 1031 h 1180"/>
                <a:gd name="T6" fmla="*/ 112 w 827"/>
                <a:gd name="T7" fmla="*/ 987 h 1180"/>
                <a:gd name="T8" fmla="*/ 78 w 827"/>
                <a:gd name="T9" fmla="*/ 935 h 1180"/>
                <a:gd name="T10" fmla="*/ 47 w 827"/>
                <a:gd name="T11" fmla="*/ 876 h 1180"/>
                <a:gd name="T12" fmla="*/ 22 w 827"/>
                <a:gd name="T13" fmla="*/ 807 h 1180"/>
                <a:gd name="T14" fmla="*/ 6 w 827"/>
                <a:gd name="T15" fmla="*/ 745 h 1180"/>
                <a:gd name="T16" fmla="*/ 0 w 827"/>
                <a:gd name="T17" fmla="*/ 662 h 1180"/>
                <a:gd name="T18" fmla="*/ 2 w 827"/>
                <a:gd name="T19" fmla="*/ 518 h 1180"/>
                <a:gd name="T20" fmla="*/ 13 w 827"/>
                <a:gd name="T21" fmla="*/ 358 h 1180"/>
                <a:gd name="T22" fmla="*/ 37 w 827"/>
                <a:gd name="T23" fmla="*/ 210 h 1180"/>
                <a:gd name="T24" fmla="*/ 53 w 827"/>
                <a:gd name="T25" fmla="*/ 151 h 1180"/>
                <a:gd name="T26" fmla="*/ 73 w 827"/>
                <a:gd name="T27" fmla="*/ 106 h 1180"/>
                <a:gd name="T28" fmla="*/ 84 w 827"/>
                <a:gd name="T29" fmla="*/ 91 h 1180"/>
                <a:gd name="T30" fmla="*/ 104 w 827"/>
                <a:gd name="T31" fmla="*/ 72 h 1180"/>
                <a:gd name="T32" fmla="*/ 166 w 827"/>
                <a:gd name="T33" fmla="*/ 35 h 1180"/>
                <a:gd name="T34" fmla="*/ 214 w 827"/>
                <a:gd name="T35" fmla="*/ 17 h 1180"/>
                <a:gd name="T36" fmla="*/ 251 w 827"/>
                <a:gd name="T37" fmla="*/ 6 h 1180"/>
                <a:gd name="T38" fmla="*/ 316 w 827"/>
                <a:gd name="T39" fmla="*/ 0 h 1180"/>
                <a:gd name="T40" fmla="*/ 367 w 827"/>
                <a:gd name="T41" fmla="*/ 4 h 1180"/>
                <a:gd name="T42" fmla="*/ 403 w 827"/>
                <a:gd name="T43" fmla="*/ 14 h 1180"/>
                <a:gd name="T44" fmla="*/ 435 w 827"/>
                <a:gd name="T45" fmla="*/ 29 h 1180"/>
                <a:gd name="T46" fmla="*/ 465 w 827"/>
                <a:gd name="T47" fmla="*/ 52 h 1180"/>
                <a:gd name="T48" fmla="*/ 499 w 827"/>
                <a:gd name="T49" fmla="*/ 88 h 1180"/>
                <a:gd name="T50" fmla="*/ 550 w 827"/>
                <a:gd name="T51" fmla="*/ 154 h 1180"/>
                <a:gd name="T52" fmla="*/ 632 w 827"/>
                <a:gd name="T53" fmla="*/ 277 h 1180"/>
                <a:gd name="T54" fmla="*/ 684 w 827"/>
                <a:gd name="T55" fmla="*/ 365 h 1180"/>
                <a:gd name="T56" fmla="*/ 751 w 827"/>
                <a:gd name="T57" fmla="*/ 489 h 1180"/>
                <a:gd name="T58" fmla="*/ 782 w 827"/>
                <a:gd name="T59" fmla="*/ 555 h 1180"/>
                <a:gd name="T60" fmla="*/ 797 w 827"/>
                <a:gd name="T61" fmla="*/ 600 h 1180"/>
                <a:gd name="T62" fmla="*/ 827 w 827"/>
                <a:gd name="T63" fmla="*/ 737 h 1180"/>
                <a:gd name="T64" fmla="*/ 814 w 827"/>
                <a:gd name="T65" fmla="*/ 825 h 1180"/>
                <a:gd name="T66" fmla="*/ 794 w 827"/>
                <a:gd name="T67" fmla="*/ 920 h 1180"/>
                <a:gd name="T68" fmla="*/ 774 w 827"/>
                <a:gd name="T69" fmla="*/ 966 h 1180"/>
                <a:gd name="T70" fmla="*/ 734 w 827"/>
                <a:gd name="T71" fmla="*/ 1035 h 1180"/>
                <a:gd name="T72" fmla="*/ 720 w 827"/>
                <a:gd name="T73" fmla="*/ 1052 h 1180"/>
                <a:gd name="T74" fmla="*/ 686 w 827"/>
                <a:gd name="T75" fmla="*/ 1074 h 1180"/>
                <a:gd name="T76" fmla="*/ 623 w 827"/>
                <a:gd name="T77" fmla="*/ 1114 h 1180"/>
                <a:gd name="T78" fmla="*/ 565 w 827"/>
                <a:gd name="T79" fmla="*/ 1153 h 1180"/>
                <a:gd name="T80" fmla="*/ 528 w 827"/>
                <a:gd name="T81" fmla="*/ 1170 h 1180"/>
                <a:gd name="T82" fmla="*/ 488 w 827"/>
                <a:gd name="T83" fmla="*/ 1179 h 1180"/>
                <a:gd name="T84" fmla="*/ 443 w 827"/>
                <a:gd name="T85" fmla="*/ 1179 h 1180"/>
                <a:gd name="T86" fmla="*/ 381 w 827"/>
                <a:gd name="T87" fmla="*/ 1170 h 1180"/>
                <a:gd name="T88" fmla="*/ 308 w 827"/>
                <a:gd name="T89" fmla="*/ 1151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7" h="1180">
                  <a:moveTo>
                    <a:pt x="290" y="1145"/>
                  </a:moveTo>
                  <a:lnTo>
                    <a:pt x="280" y="1140"/>
                  </a:lnTo>
                  <a:lnTo>
                    <a:pt x="270" y="1134"/>
                  </a:lnTo>
                  <a:lnTo>
                    <a:pt x="254" y="1123"/>
                  </a:lnTo>
                  <a:lnTo>
                    <a:pt x="237" y="1111"/>
                  </a:lnTo>
                  <a:lnTo>
                    <a:pt x="217" y="1095"/>
                  </a:lnTo>
                  <a:lnTo>
                    <a:pt x="195" y="1079"/>
                  </a:lnTo>
                  <a:lnTo>
                    <a:pt x="172" y="1055"/>
                  </a:lnTo>
                  <a:lnTo>
                    <a:pt x="147" y="1031"/>
                  </a:lnTo>
                  <a:lnTo>
                    <a:pt x="137" y="1017"/>
                  </a:lnTo>
                  <a:lnTo>
                    <a:pt x="124" y="1003"/>
                  </a:lnTo>
                  <a:lnTo>
                    <a:pt x="112" y="987"/>
                  </a:lnTo>
                  <a:lnTo>
                    <a:pt x="101" y="970"/>
                  </a:lnTo>
                  <a:lnTo>
                    <a:pt x="89" y="953"/>
                  </a:lnTo>
                  <a:lnTo>
                    <a:pt x="78" y="935"/>
                  </a:lnTo>
                  <a:lnTo>
                    <a:pt x="67" y="916"/>
                  </a:lnTo>
                  <a:lnTo>
                    <a:pt x="58" y="896"/>
                  </a:lnTo>
                  <a:lnTo>
                    <a:pt x="47" y="876"/>
                  </a:lnTo>
                  <a:lnTo>
                    <a:pt x="37" y="853"/>
                  </a:lnTo>
                  <a:lnTo>
                    <a:pt x="30" y="832"/>
                  </a:lnTo>
                  <a:lnTo>
                    <a:pt x="22" y="807"/>
                  </a:lnTo>
                  <a:lnTo>
                    <a:pt x="14" y="782"/>
                  </a:lnTo>
                  <a:lnTo>
                    <a:pt x="8" y="756"/>
                  </a:lnTo>
                  <a:lnTo>
                    <a:pt x="6" y="745"/>
                  </a:lnTo>
                  <a:lnTo>
                    <a:pt x="5" y="733"/>
                  </a:lnTo>
                  <a:lnTo>
                    <a:pt x="2" y="700"/>
                  </a:lnTo>
                  <a:lnTo>
                    <a:pt x="0" y="662"/>
                  </a:lnTo>
                  <a:lnTo>
                    <a:pt x="0" y="619"/>
                  </a:lnTo>
                  <a:lnTo>
                    <a:pt x="0" y="571"/>
                  </a:lnTo>
                  <a:lnTo>
                    <a:pt x="2" y="518"/>
                  </a:lnTo>
                  <a:lnTo>
                    <a:pt x="5" y="466"/>
                  </a:lnTo>
                  <a:lnTo>
                    <a:pt x="8" y="412"/>
                  </a:lnTo>
                  <a:lnTo>
                    <a:pt x="13" y="358"/>
                  </a:lnTo>
                  <a:lnTo>
                    <a:pt x="20" y="305"/>
                  </a:lnTo>
                  <a:lnTo>
                    <a:pt x="28" y="256"/>
                  </a:lnTo>
                  <a:lnTo>
                    <a:pt x="37" y="210"/>
                  </a:lnTo>
                  <a:lnTo>
                    <a:pt x="42" y="189"/>
                  </a:lnTo>
                  <a:lnTo>
                    <a:pt x="47" y="169"/>
                  </a:lnTo>
                  <a:lnTo>
                    <a:pt x="53" y="151"/>
                  </a:lnTo>
                  <a:lnTo>
                    <a:pt x="59" y="134"/>
                  </a:lnTo>
                  <a:lnTo>
                    <a:pt x="65" y="120"/>
                  </a:lnTo>
                  <a:lnTo>
                    <a:pt x="73" y="106"/>
                  </a:lnTo>
                  <a:lnTo>
                    <a:pt x="76" y="100"/>
                  </a:lnTo>
                  <a:lnTo>
                    <a:pt x="79" y="95"/>
                  </a:lnTo>
                  <a:lnTo>
                    <a:pt x="84" y="91"/>
                  </a:lnTo>
                  <a:lnTo>
                    <a:pt x="87" y="88"/>
                  </a:lnTo>
                  <a:lnTo>
                    <a:pt x="95" y="80"/>
                  </a:lnTo>
                  <a:lnTo>
                    <a:pt x="104" y="72"/>
                  </a:lnTo>
                  <a:lnTo>
                    <a:pt x="123" y="58"/>
                  </a:lnTo>
                  <a:lnTo>
                    <a:pt x="143" y="46"/>
                  </a:lnTo>
                  <a:lnTo>
                    <a:pt x="166" y="35"/>
                  </a:lnTo>
                  <a:lnTo>
                    <a:pt x="189" y="24"/>
                  </a:lnTo>
                  <a:lnTo>
                    <a:pt x="202" y="20"/>
                  </a:lnTo>
                  <a:lnTo>
                    <a:pt x="214" y="17"/>
                  </a:lnTo>
                  <a:lnTo>
                    <a:pt x="226" y="12"/>
                  </a:lnTo>
                  <a:lnTo>
                    <a:pt x="239" y="9"/>
                  </a:lnTo>
                  <a:lnTo>
                    <a:pt x="251" y="6"/>
                  </a:lnTo>
                  <a:lnTo>
                    <a:pt x="265" y="4"/>
                  </a:lnTo>
                  <a:lnTo>
                    <a:pt x="290" y="1"/>
                  </a:lnTo>
                  <a:lnTo>
                    <a:pt x="316" y="0"/>
                  </a:lnTo>
                  <a:lnTo>
                    <a:pt x="341" y="0"/>
                  </a:lnTo>
                  <a:lnTo>
                    <a:pt x="355" y="1"/>
                  </a:lnTo>
                  <a:lnTo>
                    <a:pt x="367" y="4"/>
                  </a:lnTo>
                  <a:lnTo>
                    <a:pt x="378" y="6"/>
                  </a:lnTo>
                  <a:lnTo>
                    <a:pt x="390" y="9"/>
                  </a:lnTo>
                  <a:lnTo>
                    <a:pt x="403" y="14"/>
                  </a:lnTo>
                  <a:lnTo>
                    <a:pt x="414" y="18"/>
                  </a:lnTo>
                  <a:lnTo>
                    <a:pt x="424" y="23"/>
                  </a:lnTo>
                  <a:lnTo>
                    <a:pt x="435" y="29"/>
                  </a:lnTo>
                  <a:lnTo>
                    <a:pt x="446" y="35"/>
                  </a:lnTo>
                  <a:lnTo>
                    <a:pt x="455" y="43"/>
                  </a:lnTo>
                  <a:lnTo>
                    <a:pt x="465" y="52"/>
                  </a:lnTo>
                  <a:lnTo>
                    <a:pt x="475" y="61"/>
                  </a:lnTo>
                  <a:lnTo>
                    <a:pt x="486" y="74"/>
                  </a:lnTo>
                  <a:lnTo>
                    <a:pt x="499" y="88"/>
                  </a:lnTo>
                  <a:lnTo>
                    <a:pt x="511" y="101"/>
                  </a:lnTo>
                  <a:lnTo>
                    <a:pt x="523" y="118"/>
                  </a:lnTo>
                  <a:lnTo>
                    <a:pt x="550" y="154"/>
                  </a:lnTo>
                  <a:lnTo>
                    <a:pt x="576" y="193"/>
                  </a:lnTo>
                  <a:lnTo>
                    <a:pt x="604" y="234"/>
                  </a:lnTo>
                  <a:lnTo>
                    <a:pt x="632" y="277"/>
                  </a:lnTo>
                  <a:lnTo>
                    <a:pt x="644" y="299"/>
                  </a:lnTo>
                  <a:lnTo>
                    <a:pt x="658" y="321"/>
                  </a:lnTo>
                  <a:lnTo>
                    <a:pt x="684" y="365"/>
                  </a:lnTo>
                  <a:lnTo>
                    <a:pt x="708" y="409"/>
                  </a:lnTo>
                  <a:lnTo>
                    <a:pt x="731" y="450"/>
                  </a:lnTo>
                  <a:lnTo>
                    <a:pt x="751" y="489"/>
                  </a:lnTo>
                  <a:lnTo>
                    <a:pt x="768" y="524"/>
                  </a:lnTo>
                  <a:lnTo>
                    <a:pt x="776" y="540"/>
                  </a:lnTo>
                  <a:lnTo>
                    <a:pt x="782" y="555"/>
                  </a:lnTo>
                  <a:lnTo>
                    <a:pt x="793" y="580"/>
                  </a:lnTo>
                  <a:lnTo>
                    <a:pt x="796" y="591"/>
                  </a:lnTo>
                  <a:lnTo>
                    <a:pt x="797" y="600"/>
                  </a:lnTo>
                  <a:lnTo>
                    <a:pt x="810" y="656"/>
                  </a:lnTo>
                  <a:lnTo>
                    <a:pt x="819" y="700"/>
                  </a:lnTo>
                  <a:lnTo>
                    <a:pt x="827" y="737"/>
                  </a:lnTo>
                  <a:lnTo>
                    <a:pt x="824" y="764"/>
                  </a:lnTo>
                  <a:lnTo>
                    <a:pt x="821" y="791"/>
                  </a:lnTo>
                  <a:lnTo>
                    <a:pt x="814" y="825"/>
                  </a:lnTo>
                  <a:lnTo>
                    <a:pt x="808" y="862"/>
                  </a:lnTo>
                  <a:lnTo>
                    <a:pt x="799" y="901"/>
                  </a:lnTo>
                  <a:lnTo>
                    <a:pt x="794" y="920"/>
                  </a:lnTo>
                  <a:lnTo>
                    <a:pt x="788" y="937"/>
                  </a:lnTo>
                  <a:lnTo>
                    <a:pt x="782" y="952"/>
                  </a:lnTo>
                  <a:lnTo>
                    <a:pt x="774" y="966"/>
                  </a:lnTo>
                  <a:lnTo>
                    <a:pt x="756" y="1001"/>
                  </a:lnTo>
                  <a:lnTo>
                    <a:pt x="740" y="1026"/>
                  </a:lnTo>
                  <a:lnTo>
                    <a:pt x="734" y="1035"/>
                  </a:lnTo>
                  <a:lnTo>
                    <a:pt x="729" y="1041"/>
                  </a:lnTo>
                  <a:lnTo>
                    <a:pt x="725" y="1048"/>
                  </a:lnTo>
                  <a:lnTo>
                    <a:pt x="720" y="1052"/>
                  </a:lnTo>
                  <a:lnTo>
                    <a:pt x="711" y="1060"/>
                  </a:lnTo>
                  <a:lnTo>
                    <a:pt x="700" y="1066"/>
                  </a:lnTo>
                  <a:lnTo>
                    <a:pt x="686" y="1074"/>
                  </a:lnTo>
                  <a:lnTo>
                    <a:pt x="666" y="1085"/>
                  </a:lnTo>
                  <a:lnTo>
                    <a:pt x="644" y="1099"/>
                  </a:lnTo>
                  <a:lnTo>
                    <a:pt x="623" y="1114"/>
                  </a:lnTo>
                  <a:lnTo>
                    <a:pt x="599" y="1131"/>
                  </a:lnTo>
                  <a:lnTo>
                    <a:pt x="578" y="1145"/>
                  </a:lnTo>
                  <a:lnTo>
                    <a:pt x="565" y="1153"/>
                  </a:lnTo>
                  <a:lnTo>
                    <a:pt x="553" y="1159"/>
                  </a:lnTo>
                  <a:lnTo>
                    <a:pt x="542" y="1165"/>
                  </a:lnTo>
                  <a:lnTo>
                    <a:pt x="528" y="1170"/>
                  </a:lnTo>
                  <a:lnTo>
                    <a:pt x="516" y="1174"/>
                  </a:lnTo>
                  <a:lnTo>
                    <a:pt x="502" y="1177"/>
                  </a:lnTo>
                  <a:lnTo>
                    <a:pt x="488" y="1179"/>
                  </a:lnTo>
                  <a:lnTo>
                    <a:pt x="474" y="1180"/>
                  </a:lnTo>
                  <a:lnTo>
                    <a:pt x="458" y="1179"/>
                  </a:lnTo>
                  <a:lnTo>
                    <a:pt x="443" y="1179"/>
                  </a:lnTo>
                  <a:lnTo>
                    <a:pt x="427" y="1177"/>
                  </a:lnTo>
                  <a:lnTo>
                    <a:pt x="412" y="1174"/>
                  </a:lnTo>
                  <a:lnTo>
                    <a:pt x="381" y="1170"/>
                  </a:lnTo>
                  <a:lnTo>
                    <a:pt x="353" y="1162"/>
                  </a:lnTo>
                  <a:lnTo>
                    <a:pt x="327" y="1156"/>
                  </a:lnTo>
                  <a:lnTo>
                    <a:pt x="308" y="1151"/>
                  </a:lnTo>
                  <a:lnTo>
                    <a:pt x="290" y="1145"/>
                  </a:ln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09" name="Freeform 485"/>
            <p:cNvSpPr>
              <a:spLocks/>
            </p:cNvSpPr>
            <p:nvPr/>
          </p:nvSpPr>
          <p:spPr bwMode="auto">
            <a:xfrm>
              <a:off x="2559" y="1620"/>
              <a:ext cx="379" cy="820"/>
            </a:xfrm>
            <a:custGeom>
              <a:avLst/>
              <a:gdLst>
                <a:gd name="T0" fmla="*/ 254 w 759"/>
                <a:gd name="T1" fmla="*/ 148 h 1639"/>
                <a:gd name="T2" fmla="*/ 305 w 759"/>
                <a:gd name="T3" fmla="*/ 241 h 1639"/>
                <a:gd name="T4" fmla="*/ 492 w 759"/>
                <a:gd name="T5" fmla="*/ 327 h 1639"/>
                <a:gd name="T6" fmla="*/ 604 w 759"/>
                <a:gd name="T7" fmla="*/ 381 h 1639"/>
                <a:gd name="T8" fmla="*/ 494 w 759"/>
                <a:gd name="T9" fmla="*/ 340 h 1639"/>
                <a:gd name="T10" fmla="*/ 621 w 759"/>
                <a:gd name="T11" fmla="*/ 420 h 1639"/>
                <a:gd name="T12" fmla="*/ 567 w 759"/>
                <a:gd name="T13" fmla="*/ 451 h 1639"/>
                <a:gd name="T14" fmla="*/ 653 w 759"/>
                <a:gd name="T15" fmla="*/ 583 h 1639"/>
                <a:gd name="T16" fmla="*/ 720 w 759"/>
                <a:gd name="T17" fmla="*/ 704 h 1639"/>
                <a:gd name="T18" fmla="*/ 663 w 759"/>
                <a:gd name="T19" fmla="*/ 656 h 1639"/>
                <a:gd name="T20" fmla="*/ 618 w 759"/>
                <a:gd name="T21" fmla="*/ 597 h 1639"/>
                <a:gd name="T22" fmla="*/ 669 w 759"/>
                <a:gd name="T23" fmla="*/ 775 h 1639"/>
                <a:gd name="T24" fmla="*/ 660 w 759"/>
                <a:gd name="T25" fmla="*/ 915 h 1639"/>
                <a:gd name="T26" fmla="*/ 647 w 759"/>
                <a:gd name="T27" fmla="*/ 742 h 1639"/>
                <a:gd name="T28" fmla="*/ 598 w 759"/>
                <a:gd name="T29" fmla="*/ 613 h 1639"/>
                <a:gd name="T30" fmla="*/ 579 w 759"/>
                <a:gd name="T31" fmla="*/ 519 h 1639"/>
                <a:gd name="T32" fmla="*/ 520 w 759"/>
                <a:gd name="T33" fmla="*/ 475 h 1639"/>
                <a:gd name="T34" fmla="*/ 514 w 759"/>
                <a:gd name="T35" fmla="*/ 449 h 1639"/>
                <a:gd name="T36" fmla="*/ 489 w 759"/>
                <a:gd name="T37" fmla="*/ 381 h 1639"/>
                <a:gd name="T38" fmla="*/ 300 w 759"/>
                <a:gd name="T39" fmla="*/ 296 h 1639"/>
                <a:gd name="T40" fmla="*/ 404 w 759"/>
                <a:gd name="T41" fmla="*/ 624 h 1639"/>
                <a:gd name="T42" fmla="*/ 384 w 759"/>
                <a:gd name="T43" fmla="*/ 884 h 1639"/>
                <a:gd name="T44" fmla="*/ 458 w 759"/>
                <a:gd name="T45" fmla="*/ 975 h 1639"/>
                <a:gd name="T46" fmla="*/ 551 w 759"/>
                <a:gd name="T47" fmla="*/ 1096 h 1639"/>
                <a:gd name="T48" fmla="*/ 547 w 759"/>
                <a:gd name="T49" fmla="*/ 1119 h 1639"/>
                <a:gd name="T50" fmla="*/ 443 w 759"/>
                <a:gd name="T51" fmla="*/ 982 h 1639"/>
                <a:gd name="T52" fmla="*/ 369 w 759"/>
                <a:gd name="T53" fmla="*/ 1175 h 1639"/>
                <a:gd name="T54" fmla="*/ 444 w 759"/>
                <a:gd name="T55" fmla="*/ 1347 h 1639"/>
                <a:gd name="T56" fmla="*/ 565 w 759"/>
                <a:gd name="T57" fmla="*/ 1457 h 1639"/>
                <a:gd name="T58" fmla="*/ 548 w 759"/>
                <a:gd name="T59" fmla="*/ 1466 h 1639"/>
                <a:gd name="T60" fmla="*/ 539 w 759"/>
                <a:gd name="T61" fmla="*/ 1576 h 1639"/>
                <a:gd name="T62" fmla="*/ 514 w 759"/>
                <a:gd name="T63" fmla="*/ 1576 h 1639"/>
                <a:gd name="T64" fmla="*/ 520 w 759"/>
                <a:gd name="T65" fmla="*/ 1539 h 1639"/>
                <a:gd name="T66" fmla="*/ 511 w 759"/>
                <a:gd name="T67" fmla="*/ 1431 h 1639"/>
                <a:gd name="T68" fmla="*/ 435 w 759"/>
                <a:gd name="T69" fmla="*/ 1551 h 1639"/>
                <a:gd name="T70" fmla="*/ 407 w 759"/>
                <a:gd name="T71" fmla="*/ 1582 h 1639"/>
                <a:gd name="T72" fmla="*/ 404 w 759"/>
                <a:gd name="T73" fmla="*/ 1502 h 1639"/>
                <a:gd name="T74" fmla="*/ 427 w 759"/>
                <a:gd name="T75" fmla="*/ 1381 h 1639"/>
                <a:gd name="T76" fmla="*/ 353 w 759"/>
                <a:gd name="T77" fmla="*/ 1196 h 1639"/>
                <a:gd name="T78" fmla="*/ 302 w 759"/>
                <a:gd name="T79" fmla="*/ 1014 h 1639"/>
                <a:gd name="T80" fmla="*/ 218 w 759"/>
                <a:gd name="T81" fmla="*/ 1107 h 1639"/>
                <a:gd name="T82" fmla="*/ 189 w 759"/>
                <a:gd name="T83" fmla="*/ 1175 h 1639"/>
                <a:gd name="T84" fmla="*/ 147 w 759"/>
                <a:gd name="T85" fmla="*/ 1137 h 1639"/>
                <a:gd name="T86" fmla="*/ 8 w 759"/>
                <a:gd name="T87" fmla="*/ 1153 h 1639"/>
                <a:gd name="T88" fmla="*/ 153 w 759"/>
                <a:gd name="T89" fmla="*/ 1121 h 1639"/>
                <a:gd name="T90" fmla="*/ 235 w 759"/>
                <a:gd name="T91" fmla="*/ 1029 h 1639"/>
                <a:gd name="T92" fmla="*/ 344 w 759"/>
                <a:gd name="T93" fmla="*/ 951 h 1639"/>
                <a:gd name="T94" fmla="*/ 381 w 759"/>
                <a:gd name="T95" fmla="*/ 687 h 1639"/>
                <a:gd name="T96" fmla="*/ 282 w 759"/>
                <a:gd name="T97" fmla="*/ 415 h 1639"/>
                <a:gd name="T98" fmla="*/ 234 w 759"/>
                <a:gd name="T99" fmla="*/ 486 h 1639"/>
                <a:gd name="T100" fmla="*/ 252 w 759"/>
                <a:gd name="T101" fmla="*/ 576 h 1639"/>
                <a:gd name="T102" fmla="*/ 183 w 759"/>
                <a:gd name="T103" fmla="*/ 556 h 1639"/>
                <a:gd name="T104" fmla="*/ 192 w 759"/>
                <a:gd name="T105" fmla="*/ 727 h 1639"/>
                <a:gd name="T106" fmla="*/ 152 w 759"/>
                <a:gd name="T107" fmla="*/ 860 h 1639"/>
                <a:gd name="T108" fmla="*/ 149 w 759"/>
                <a:gd name="T109" fmla="*/ 886 h 1639"/>
                <a:gd name="T110" fmla="*/ 44 w 759"/>
                <a:gd name="T111" fmla="*/ 940 h 1639"/>
                <a:gd name="T112" fmla="*/ 175 w 759"/>
                <a:gd name="T113" fmla="*/ 699 h 1639"/>
                <a:gd name="T114" fmla="*/ 169 w 759"/>
                <a:gd name="T115" fmla="*/ 539 h 1639"/>
                <a:gd name="T116" fmla="*/ 266 w 759"/>
                <a:gd name="T117" fmla="*/ 389 h 1639"/>
                <a:gd name="T118" fmla="*/ 211 w 759"/>
                <a:gd name="T119" fmla="*/ 199 h 1639"/>
                <a:gd name="T120" fmla="*/ 203 w 759"/>
                <a:gd name="T121" fmla="*/ 28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639">
                  <a:moveTo>
                    <a:pt x="215" y="0"/>
                  </a:moveTo>
                  <a:lnTo>
                    <a:pt x="217" y="1"/>
                  </a:lnTo>
                  <a:lnTo>
                    <a:pt x="220" y="5"/>
                  </a:lnTo>
                  <a:lnTo>
                    <a:pt x="226" y="12"/>
                  </a:lnTo>
                  <a:lnTo>
                    <a:pt x="232" y="25"/>
                  </a:lnTo>
                  <a:lnTo>
                    <a:pt x="239" y="39"/>
                  </a:lnTo>
                  <a:lnTo>
                    <a:pt x="245" y="56"/>
                  </a:lnTo>
                  <a:lnTo>
                    <a:pt x="246" y="65"/>
                  </a:lnTo>
                  <a:lnTo>
                    <a:pt x="249" y="72"/>
                  </a:lnTo>
                  <a:lnTo>
                    <a:pt x="252" y="91"/>
                  </a:lnTo>
                  <a:lnTo>
                    <a:pt x="254" y="108"/>
                  </a:lnTo>
                  <a:lnTo>
                    <a:pt x="254" y="148"/>
                  </a:lnTo>
                  <a:lnTo>
                    <a:pt x="254" y="160"/>
                  </a:lnTo>
                  <a:lnTo>
                    <a:pt x="254" y="171"/>
                  </a:lnTo>
                  <a:lnTo>
                    <a:pt x="256" y="181"/>
                  </a:lnTo>
                  <a:lnTo>
                    <a:pt x="257" y="191"/>
                  </a:lnTo>
                  <a:lnTo>
                    <a:pt x="260" y="199"/>
                  </a:lnTo>
                  <a:lnTo>
                    <a:pt x="265" y="208"/>
                  </a:lnTo>
                  <a:lnTo>
                    <a:pt x="269" y="216"/>
                  </a:lnTo>
                  <a:lnTo>
                    <a:pt x="274" y="221"/>
                  </a:lnTo>
                  <a:lnTo>
                    <a:pt x="277" y="224"/>
                  </a:lnTo>
                  <a:lnTo>
                    <a:pt x="287" y="231"/>
                  </a:lnTo>
                  <a:lnTo>
                    <a:pt x="296" y="236"/>
                  </a:lnTo>
                  <a:lnTo>
                    <a:pt x="305" y="241"/>
                  </a:lnTo>
                  <a:lnTo>
                    <a:pt x="314" y="244"/>
                  </a:lnTo>
                  <a:lnTo>
                    <a:pt x="333" y="248"/>
                  </a:lnTo>
                  <a:lnTo>
                    <a:pt x="342" y="252"/>
                  </a:lnTo>
                  <a:lnTo>
                    <a:pt x="353" y="256"/>
                  </a:lnTo>
                  <a:lnTo>
                    <a:pt x="367" y="264"/>
                  </a:lnTo>
                  <a:lnTo>
                    <a:pt x="379" y="272"/>
                  </a:lnTo>
                  <a:lnTo>
                    <a:pt x="400" y="287"/>
                  </a:lnTo>
                  <a:lnTo>
                    <a:pt x="421" y="301"/>
                  </a:lnTo>
                  <a:lnTo>
                    <a:pt x="434" y="307"/>
                  </a:lnTo>
                  <a:lnTo>
                    <a:pt x="447" y="313"/>
                  </a:lnTo>
                  <a:lnTo>
                    <a:pt x="471" y="321"/>
                  </a:lnTo>
                  <a:lnTo>
                    <a:pt x="492" y="327"/>
                  </a:lnTo>
                  <a:lnTo>
                    <a:pt x="517" y="333"/>
                  </a:lnTo>
                  <a:lnTo>
                    <a:pt x="540" y="341"/>
                  </a:lnTo>
                  <a:lnTo>
                    <a:pt x="551" y="344"/>
                  </a:lnTo>
                  <a:lnTo>
                    <a:pt x="562" y="349"/>
                  </a:lnTo>
                  <a:lnTo>
                    <a:pt x="573" y="353"/>
                  </a:lnTo>
                  <a:lnTo>
                    <a:pt x="582" y="360"/>
                  </a:lnTo>
                  <a:lnTo>
                    <a:pt x="591" y="366"/>
                  </a:lnTo>
                  <a:lnTo>
                    <a:pt x="601" y="372"/>
                  </a:lnTo>
                  <a:lnTo>
                    <a:pt x="604" y="377"/>
                  </a:lnTo>
                  <a:lnTo>
                    <a:pt x="608" y="381"/>
                  </a:lnTo>
                  <a:lnTo>
                    <a:pt x="615" y="389"/>
                  </a:lnTo>
                  <a:lnTo>
                    <a:pt x="604" y="381"/>
                  </a:lnTo>
                  <a:lnTo>
                    <a:pt x="593" y="373"/>
                  </a:lnTo>
                  <a:lnTo>
                    <a:pt x="582" y="366"/>
                  </a:lnTo>
                  <a:lnTo>
                    <a:pt x="571" y="360"/>
                  </a:lnTo>
                  <a:lnTo>
                    <a:pt x="554" y="352"/>
                  </a:lnTo>
                  <a:lnTo>
                    <a:pt x="547" y="350"/>
                  </a:lnTo>
                  <a:lnTo>
                    <a:pt x="542" y="349"/>
                  </a:lnTo>
                  <a:lnTo>
                    <a:pt x="530" y="349"/>
                  </a:lnTo>
                  <a:lnTo>
                    <a:pt x="520" y="347"/>
                  </a:lnTo>
                  <a:lnTo>
                    <a:pt x="512" y="346"/>
                  </a:lnTo>
                  <a:lnTo>
                    <a:pt x="506" y="343"/>
                  </a:lnTo>
                  <a:lnTo>
                    <a:pt x="500" y="341"/>
                  </a:lnTo>
                  <a:lnTo>
                    <a:pt x="494" y="340"/>
                  </a:lnTo>
                  <a:lnTo>
                    <a:pt x="485" y="338"/>
                  </a:lnTo>
                  <a:lnTo>
                    <a:pt x="472" y="338"/>
                  </a:lnTo>
                  <a:lnTo>
                    <a:pt x="499" y="360"/>
                  </a:lnTo>
                  <a:lnTo>
                    <a:pt x="511" y="369"/>
                  </a:lnTo>
                  <a:lnTo>
                    <a:pt x="523" y="378"/>
                  </a:lnTo>
                  <a:lnTo>
                    <a:pt x="536" y="386"/>
                  </a:lnTo>
                  <a:lnTo>
                    <a:pt x="550" y="392"/>
                  </a:lnTo>
                  <a:lnTo>
                    <a:pt x="565" y="398"/>
                  </a:lnTo>
                  <a:lnTo>
                    <a:pt x="582" y="403"/>
                  </a:lnTo>
                  <a:lnTo>
                    <a:pt x="598" y="407"/>
                  </a:lnTo>
                  <a:lnTo>
                    <a:pt x="613" y="415"/>
                  </a:lnTo>
                  <a:lnTo>
                    <a:pt x="621" y="420"/>
                  </a:lnTo>
                  <a:lnTo>
                    <a:pt x="629" y="424"/>
                  </a:lnTo>
                  <a:lnTo>
                    <a:pt x="636" y="431"/>
                  </a:lnTo>
                  <a:lnTo>
                    <a:pt x="643" y="438"/>
                  </a:lnTo>
                  <a:lnTo>
                    <a:pt x="618" y="427"/>
                  </a:lnTo>
                  <a:lnTo>
                    <a:pt x="605" y="421"/>
                  </a:lnTo>
                  <a:lnTo>
                    <a:pt x="593" y="417"/>
                  </a:lnTo>
                  <a:lnTo>
                    <a:pt x="579" y="412"/>
                  </a:lnTo>
                  <a:lnTo>
                    <a:pt x="567" y="409"/>
                  </a:lnTo>
                  <a:lnTo>
                    <a:pt x="556" y="406"/>
                  </a:lnTo>
                  <a:lnTo>
                    <a:pt x="545" y="406"/>
                  </a:lnTo>
                  <a:lnTo>
                    <a:pt x="557" y="427"/>
                  </a:lnTo>
                  <a:lnTo>
                    <a:pt x="567" y="451"/>
                  </a:lnTo>
                  <a:lnTo>
                    <a:pt x="578" y="472"/>
                  </a:lnTo>
                  <a:lnTo>
                    <a:pt x="588" y="495"/>
                  </a:lnTo>
                  <a:lnTo>
                    <a:pt x="591" y="500"/>
                  </a:lnTo>
                  <a:lnTo>
                    <a:pt x="595" y="506"/>
                  </a:lnTo>
                  <a:lnTo>
                    <a:pt x="602" y="515"/>
                  </a:lnTo>
                  <a:lnTo>
                    <a:pt x="610" y="525"/>
                  </a:lnTo>
                  <a:lnTo>
                    <a:pt x="618" y="532"/>
                  </a:lnTo>
                  <a:lnTo>
                    <a:pt x="625" y="540"/>
                  </a:lnTo>
                  <a:lnTo>
                    <a:pt x="633" y="549"/>
                  </a:lnTo>
                  <a:lnTo>
                    <a:pt x="641" y="559"/>
                  </a:lnTo>
                  <a:lnTo>
                    <a:pt x="647" y="571"/>
                  </a:lnTo>
                  <a:lnTo>
                    <a:pt x="653" y="583"/>
                  </a:lnTo>
                  <a:lnTo>
                    <a:pt x="658" y="597"/>
                  </a:lnTo>
                  <a:lnTo>
                    <a:pt x="664" y="624"/>
                  </a:lnTo>
                  <a:lnTo>
                    <a:pt x="667" y="637"/>
                  </a:lnTo>
                  <a:lnTo>
                    <a:pt x="670" y="650"/>
                  </a:lnTo>
                  <a:lnTo>
                    <a:pt x="677" y="662"/>
                  </a:lnTo>
                  <a:lnTo>
                    <a:pt x="680" y="668"/>
                  </a:lnTo>
                  <a:lnTo>
                    <a:pt x="684" y="674"/>
                  </a:lnTo>
                  <a:lnTo>
                    <a:pt x="692" y="685"/>
                  </a:lnTo>
                  <a:lnTo>
                    <a:pt x="697" y="688"/>
                  </a:lnTo>
                  <a:lnTo>
                    <a:pt x="700" y="691"/>
                  </a:lnTo>
                  <a:lnTo>
                    <a:pt x="711" y="698"/>
                  </a:lnTo>
                  <a:lnTo>
                    <a:pt x="720" y="704"/>
                  </a:lnTo>
                  <a:lnTo>
                    <a:pt x="740" y="715"/>
                  </a:lnTo>
                  <a:lnTo>
                    <a:pt x="749" y="721"/>
                  </a:lnTo>
                  <a:lnTo>
                    <a:pt x="759" y="728"/>
                  </a:lnTo>
                  <a:lnTo>
                    <a:pt x="751" y="728"/>
                  </a:lnTo>
                  <a:lnTo>
                    <a:pt x="723" y="715"/>
                  </a:lnTo>
                  <a:lnTo>
                    <a:pt x="711" y="708"/>
                  </a:lnTo>
                  <a:lnTo>
                    <a:pt x="698" y="701"/>
                  </a:lnTo>
                  <a:lnTo>
                    <a:pt x="687" y="691"/>
                  </a:lnTo>
                  <a:lnTo>
                    <a:pt x="678" y="682"/>
                  </a:lnTo>
                  <a:lnTo>
                    <a:pt x="673" y="676"/>
                  </a:lnTo>
                  <a:lnTo>
                    <a:pt x="669" y="670"/>
                  </a:lnTo>
                  <a:lnTo>
                    <a:pt x="663" y="656"/>
                  </a:lnTo>
                  <a:lnTo>
                    <a:pt x="660" y="650"/>
                  </a:lnTo>
                  <a:lnTo>
                    <a:pt x="656" y="644"/>
                  </a:lnTo>
                  <a:lnTo>
                    <a:pt x="653" y="631"/>
                  </a:lnTo>
                  <a:lnTo>
                    <a:pt x="647" y="608"/>
                  </a:lnTo>
                  <a:lnTo>
                    <a:pt x="644" y="597"/>
                  </a:lnTo>
                  <a:lnTo>
                    <a:pt x="643" y="591"/>
                  </a:lnTo>
                  <a:lnTo>
                    <a:pt x="641" y="586"/>
                  </a:lnTo>
                  <a:lnTo>
                    <a:pt x="635" y="576"/>
                  </a:lnTo>
                  <a:lnTo>
                    <a:pt x="627" y="565"/>
                  </a:lnTo>
                  <a:lnTo>
                    <a:pt x="621" y="580"/>
                  </a:lnTo>
                  <a:lnTo>
                    <a:pt x="619" y="590"/>
                  </a:lnTo>
                  <a:lnTo>
                    <a:pt x="618" y="597"/>
                  </a:lnTo>
                  <a:lnTo>
                    <a:pt x="616" y="616"/>
                  </a:lnTo>
                  <a:lnTo>
                    <a:pt x="615" y="633"/>
                  </a:lnTo>
                  <a:lnTo>
                    <a:pt x="616" y="642"/>
                  </a:lnTo>
                  <a:lnTo>
                    <a:pt x="618" y="651"/>
                  </a:lnTo>
                  <a:lnTo>
                    <a:pt x="621" y="657"/>
                  </a:lnTo>
                  <a:lnTo>
                    <a:pt x="625" y="664"/>
                  </a:lnTo>
                  <a:lnTo>
                    <a:pt x="635" y="678"/>
                  </a:lnTo>
                  <a:lnTo>
                    <a:pt x="639" y="685"/>
                  </a:lnTo>
                  <a:lnTo>
                    <a:pt x="643" y="695"/>
                  </a:lnTo>
                  <a:lnTo>
                    <a:pt x="658" y="736"/>
                  </a:lnTo>
                  <a:lnTo>
                    <a:pt x="664" y="756"/>
                  </a:lnTo>
                  <a:lnTo>
                    <a:pt x="669" y="775"/>
                  </a:lnTo>
                  <a:lnTo>
                    <a:pt x="672" y="795"/>
                  </a:lnTo>
                  <a:lnTo>
                    <a:pt x="673" y="815"/>
                  </a:lnTo>
                  <a:lnTo>
                    <a:pt x="675" y="826"/>
                  </a:lnTo>
                  <a:lnTo>
                    <a:pt x="675" y="837"/>
                  </a:lnTo>
                  <a:lnTo>
                    <a:pt x="675" y="860"/>
                  </a:lnTo>
                  <a:lnTo>
                    <a:pt x="675" y="875"/>
                  </a:lnTo>
                  <a:lnTo>
                    <a:pt x="673" y="883"/>
                  </a:lnTo>
                  <a:lnTo>
                    <a:pt x="673" y="889"/>
                  </a:lnTo>
                  <a:lnTo>
                    <a:pt x="670" y="897"/>
                  </a:lnTo>
                  <a:lnTo>
                    <a:pt x="667" y="903"/>
                  </a:lnTo>
                  <a:lnTo>
                    <a:pt x="664" y="909"/>
                  </a:lnTo>
                  <a:lnTo>
                    <a:pt x="660" y="915"/>
                  </a:lnTo>
                  <a:lnTo>
                    <a:pt x="663" y="900"/>
                  </a:lnTo>
                  <a:lnTo>
                    <a:pt x="666" y="887"/>
                  </a:lnTo>
                  <a:lnTo>
                    <a:pt x="669" y="875"/>
                  </a:lnTo>
                  <a:lnTo>
                    <a:pt x="670" y="867"/>
                  </a:lnTo>
                  <a:lnTo>
                    <a:pt x="670" y="860"/>
                  </a:lnTo>
                  <a:lnTo>
                    <a:pt x="669" y="837"/>
                  </a:lnTo>
                  <a:lnTo>
                    <a:pt x="667" y="816"/>
                  </a:lnTo>
                  <a:lnTo>
                    <a:pt x="664" y="798"/>
                  </a:lnTo>
                  <a:lnTo>
                    <a:pt x="663" y="789"/>
                  </a:lnTo>
                  <a:lnTo>
                    <a:pt x="660" y="779"/>
                  </a:lnTo>
                  <a:lnTo>
                    <a:pt x="653" y="761"/>
                  </a:lnTo>
                  <a:lnTo>
                    <a:pt x="647" y="742"/>
                  </a:lnTo>
                  <a:lnTo>
                    <a:pt x="632" y="702"/>
                  </a:lnTo>
                  <a:lnTo>
                    <a:pt x="627" y="693"/>
                  </a:lnTo>
                  <a:lnTo>
                    <a:pt x="621" y="684"/>
                  </a:lnTo>
                  <a:lnTo>
                    <a:pt x="610" y="668"/>
                  </a:lnTo>
                  <a:lnTo>
                    <a:pt x="604" y="661"/>
                  </a:lnTo>
                  <a:lnTo>
                    <a:pt x="601" y="653"/>
                  </a:lnTo>
                  <a:lnTo>
                    <a:pt x="599" y="648"/>
                  </a:lnTo>
                  <a:lnTo>
                    <a:pt x="598" y="644"/>
                  </a:lnTo>
                  <a:lnTo>
                    <a:pt x="596" y="639"/>
                  </a:lnTo>
                  <a:lnTo>
                    <a:pt x="596" y="633"/>
                  </a:lnTo>
                  <a:lnTo>
                    <a:pt x="596" y="624"/>
                  </a:lnTo>
                  <a:lnTo>
                    <a:pt x="598" y="613"/>
                  </a:lnTo>
                  <a:lnTo>
                    <a:pt x="602" y="594"/>
                  </a:lnTo>
                  <a:lnTo>
                    <a:pt x="605" y="576"/>
                  </a:lnTo>
                  <a:lnTo>
                    <a:pt x="607" y="566"/>
                  </a:lnTo>
                  <a:lnTo>
                    <a:pt x="607" y="557"/>
                  </a:lnTo>
                  <a:lnTo>
                    <a:pt x="605" y="549"/>
                  </a:lnTo>
                  <a:lnTo>
                    <a:pt x="605" y="545"/>
                  </a:lnTo>
                  <a:lnTo>
                    <a:pt x="604" y="542"/>
                  </a:lnTo>
                  <a:lnTo>
                    <a:pt x="599" y="537"/>
                  </a:lnTo>
                  <a:lnTo>
                    <a:pt x="595" y="532"/>
                  </a:lnTo>
                  <a:lnTo>
                    <a:pt x="584" y="525"/>
                  </a:lnTo>
                  <a:lnTo>
                    <a:pt x="582" y="522"/>
                  </a:lnTo>
                  <a:lnTo>
                    <a:pt x="579" y="519"/>
                  </a:lnTo>
                  <a:lnTo>
                    <a:pt x="574" y="511"/>
                  </a:lnTo>
                  <a:lnTo>
                    <a:pt x="570" y="500"/>
                  </a:lnTo>
                  <a:lnTo>
                    <a:pt x="565" y="489"/>
                  </a:lnTo>
                  <a:lnTo>
                    <a:pt x="559" y="471"/>
                  </a:lnTo>
                  <a:lnTo>
                    <a:pt x="554" y="460"/>
                  </a:lnTo>
                  <a:lnTo>
                    <a:pt x="550" y="452"/>
                  </a:lnTo>
                  <a:lnTo>
                    <a:pt x="543" y="443"/>
                  </a:lnTo>
                  <a:lnTo>
                    <a:pt x="537" y="432"/>
                  </a:lnTo>
                  <a:lnTo>
                    <a:pt x="533" y="438"/>
                  </a:lnTo>
                  <a:lnTo>
                    <a:pt x="530" y="444"/>
                  </a:lnTo>
                  <a:lnTo>
                    <a:pt x="523" y="458"/>
                  </a:lnTo>
                  <a:lnTo>
                    <a:pt x="520" y="475"/>
                  </a:lnTo>
                  <a:lnTo>
                    <a:pt x="517" y="492"/>
                  </a:lnTo>
                  <a:lnTo>
                    <a:pt x="512" y="520"/>
                  </a:lnTo>
                  <a:lnTo>
                    <a:pt x="512" y="532"/>
                  </a:lnTo>
                  <a:lnTo>
                    <a:pt x="511" y="529"/>
                  </a:lnTo>
                  <a:lnTo>
                    <a:pt x="509" y="523"/>
                  </a:lnTo>
                  <a:lnTo>
                    <a:pt x="506" y="509"/>
                  </a:lnTo>
                  <a:lnTo>
                    <a:pt x="505" y="494"/>
                  </a:lnTo>
                  <a:lnTo>
                    <a:pt x="505" y="485"/>
                  </a:lnTo>
                  <a:lnTo>
                    <a:pt x="505" y="478"/>
                  </a:lnTo>
                  <a:lnTo>
                    <a:pt x="506" y="472"/>
                  </a:lnTo>
                  <a:lnTo>
                    <a:pt x="509" y="460"/>
                  </a:lnTo>
                  <a:lnTo>
                    <a:pt x="514" y="449"/>
                  </a:lnTo>
                  <a:lnTo>
                    <a:pt x="517" y="438"/>
                  </a:lnTo>
                  <a:lnTo>
                    <a:pt x="520" y="429"/>
                  </a:lnTo>
                  <a:lnTo>
                    <a:pt x="522" y="424"/>
                  </a:lnTo>
                  <a:lnTo>
                    <a:pt x="522" y="420"/>
                  </a:lnTo>
                  <a:lnTo>
                    <a:pt x="520" y="415"/>
                  </a:lnTo>
                  <a:lnTo>
                    <a:pt x="519" y="411"/>
                  </a:lnTo>
                  <a:lnTo>
                    <a:pt x="517" y="407"/>
                  </a:lnTo>
                  <a:lnTo>
                    <a:pt x="514" y="404"/>
                  </a:lnTo>
                  <a:lnTo>
                    <a:pt x="512" y="403"/>
                  </a:lnTo>
                  <a:lnTo>
                    <a:pt x="503" y="395"/>
                  </a:lnTo>
                  <a:lnTo>
                    <a:pt x="497" y="389"/>
                  </a:lnTo>
                  <a:lnTo>
                    <a:pt x="489" y="381"/>
                  </a:lnTo>
                  <a:lnTo>
                    <a:pt x="477" y="370"/>
                  </a:lnTo>
                  <a:lnTo>
                    <a:pt x="454" y="352"/>
                  </a:lnTo>
                  <a:lnTo>
                    <a:pt x="434" y="338"/>
                  </a:lnTo>
                  <a:lnTo>
                    <a:pt x="413" y="324"/>
                  </a:lnTo>
                  <a:lnTo>
                    <a:pt x="395" y="313"/>
                  </a:lnTo>
                  <a:lnTo>
                    <a:pt x="375" y="304"/>
                  </a:lnTo>
                  <a:lnTo>
                    <a:pt x="353" y="293"/>
                  </a:lnTo>
                  <a:lnTo>
                    <a:pt x="302" y="270"/>
                  </a:lnTo>
                  <a:lnTo>
                    <a:pt x="299" y="270"/>
                  </a:lnTo>
                  <a:lnTo>
                    <a:pt x="296" y="272"/>
                  </a:lnTo>
                  <a:lnTo>
                    <a:pt x="291" y="273"/>
                  </a:lnTo>
                  <a:lnTo>
                    <a:pt x="300" y="296"/>
                  </a:lnTo>
                  <a:lnTo>
                    <a:pt x="307" y="316"/>
                  </a:lnTo>
                  <a:lnTo>
                    <a:pt x="317" y="355"/>
                  </a:lnTo>
                  <a:lnTo>
                    <a:pt x="328" y="394"/>
                  </a:lnTo>
                  <a:lnTo>
                    <a:pt x="336" y="415"/>
                  </a:lnTo>
                  <a:lnTo>
                    <a:pt x="344" y="438"/>
                  </a:lnTo>
                  <a:lnTo>
                    <a:pt x="367" y="494"/>
                  </a:lnTo>
                  <a:lnTo>
                    <a:pt x="378" y="519"/>
                  </a:lnTo>
                  <a:lnTo>
                    <a:pt x="387" y="543"/>
                  </a:lnTo>
                  <a:lnTo>
                    <a:pt x="393" y="569"/>
                  </a:lnTo>
                  <a:lnTo>
                    <a:pt x="398" y="582"/>
                  </a:lnTo>
                  <a:lnTo>
                    <a:pt x="400" y="596"/>
                  </a:lnTo>
                  <a:lnTo>
                    <a:pt x="404" y="624"/>
                  </a:lnTo>
                  <a:lnTo>
                    <a:pt x="404" y="637"/>
                  </a:lnTo>
                  <a:lnTo>
                    <a:pt x="404" y="653"/>
                  </a:lnTo>
                  <a:lnTo>
                    <a:pt x="404" y="739"/>
                  </a:lnTo>
                  <a:lnTo>
                    <a:pt x="404" y="761"/>
                  </a:lnTo>
                  <a:lnTo>
                    <a:pt x="401" y="781"/>
                  </a:lnTo>
                  <a:lnTo>
                    <a:pt x="398" y="799"/>
                  </a:lnTo>
                  <a:lnTo>
                    <a:pt x="393" y="818"/>
                  </a:lnTo>
                  <a:lnTo>
                    <a:pt x="390" y="835"/>
                  </a:lnTo>
                  <a:lnTo>
                    <a:pt x="387" y="853"/>
                  </a:lnTo>
                  <a:lnTo>
                    <a:pt x="386" y="863"/>
                  </a:lnTo>
                  <a:lnTo>
                    <a:pt x="384" y="874"/>
                  </a:lnTo>
                  <a:lnTo>
                    <a:pt x="384" y="884"/>
                  </a:lnTo>
                  <a:lnTo>
                    <a:pt x="382" y="895"/>
                  </a:lnTo>
                  <a:lnTo>
                    <a:pt x="384" y="898"/>
                  </a:lnTo>
                  <a:lnTo>
                    <a:pt x="384" y="901"/>
                  </a:lnTo>
                  <a:lnTo>
                    <a:pt x="387" y="906"/>
                  </a:lnTo>
                  <a:lnTo>
                    <a:pt x="392" y="911"/>
                  </a:lnTo>
                  <a:lnTo>
                    <a:pt x="396" y="914"/>
                  </a:lnTo>
                  <a:lnTo>
                    <a:pt x="409" y="920"/>
                  </a:lnTo>
                  <a:lnTo>
                    <a:pt x="413" y="924"/>
                  </a:lnTo>
                  <a:lnTo>
                    <a:pt x="417" y="926"/>
                  </a:lnTo>
                  <a:lnTo>
                    <a:pt x="418" y="929"/>
                  </a:lnTo>
                  <a:lnTo>
                    <a:pt x="438" y="954"/>
                  </a:lnTo>
                  <a:lnTo>
                    <a:pt x="458" y="975"/>
                  </a:lnTo>
                  <a:lnTo>
                    <a:pt x="468" y="986"/>
                  </a:lnTo>
                  <a:lnTo>
                    <a:pt x="477" y="997"/>
                  </a:lnTo>
                  <a:lnTo>
                    <a:pt x="489" y="1006"/>
                  </a:lnTo>
                  <a:lnTo>
                    <a:pt x="502" y="1017"/>
                  </a:lnTo>
                  <a:lnTo>
                    <a:pt x="511" y="1025"/>
                  </a:lnTo>
                  <a:lnTo>
                    <a:pt x="519" y="1033"/>
                  </a:lnTo>
                  <a:lnTo>
                    <a:pt x="525" y="1042"/>
                  </a:lnTo>
                  <a:lnTo>
                    <a:pt x="531" y="1053"/>
                  </a:lnTo>
                  <a:lnTo>
                    <a:pt x="537" y="1062"/>
                  </a:lnTo>
                  <a:lnTo>
                    <a:pt x="542" y="1073"/>
                  </a:lnTo>
                  <a:lnTo>
                    <a:pt x="547" y="1085"/>
                  </a:lnTo>
                  <a:lnTo>
                    <a:pt x="551" y="1096"/>
                  </a:lnTo>
                  <a:lnTo>
                    <a:pt x="554" y="1107"/>
                  </a:lnTo>
                  <a:lnTo>
                    <a:pt x="557" y="1117"/>
                  </a:lnTo>
                  <a:lnTo>
                    <a:pt x="560" y="1137"/>
                  </a:lnTo>
                  <a:lnTo>
                    <a:pt x="562" y="1147"/>
                  </a:lnTo>
                  <a:lnTo>
                    <a:pt x="562" y="1156"/>
                  </a:lnTo>
                  <a:lnTo>
                    <a:pt x="560" y="1162"/>
                  </a:lnTo>
                  <a:lnTo>
                    <a:pt x="559" y="1168"/>
                  </a:lnTo>
                  <a:lnTo>
                    <a:pt x="559" y="1162"/>
                  </a:lnTo>
                  <a:lnTo>
                    <a:pt x="557" y="1154"/>
                  </a:lnTo>
                  <a:lnTo>
                    <a:pt x="556" y="1142"/>
                  </a:lnTo>
                  <a:lnTo>
                    <a:pt x="551" y="1130"/>
                  </a:lnTo>
                  <a:lnTo>
                    <a:pt x="547" y="1119"/>
                  </a:lnTo>
                  <a:lnTo>
                    <a:pt x="536" y="1097"/>
                  </a:lnTo>
                  <a:lnTo>
                    <a:pt x="530" y="1085"/>
                  </a:lnTo>
                  <a:lnTo>
                    <a:pt x="523" y="1073"/>
                  </a:lnTo>
                  <a:lnTo>
                    <a:pt x="517" y="1060"/>
                  </a:lnTo>
                  <a:lnTo>
                    <a:pt x="512" y="1051"/>
                  </a:lnTo>
                  <a:lnTo>
                    <a:pt x="506" y="1042"/>
                  </a:lnTo>
                  <a:lnTo>
                    <a:pt x="499" y="1034"/>
                  </a:lnTo>
                  <a:lnTo>
                    <a:pt x="492" y="1026"/>
                  </a:lnTo>
                  <a:lnTo>
                    <a:pt x="485" y="1020"/>
                  </a:lnTo>
                  <a:lnTo>
                    <a:pt x="465" y="1005"/>
                  </a:lnTo>
                  <a:lnTo>
                    <a:pt x="452" y="994"/>
                  </a:lnTo>
                  <a:lnTo>
                    <a:pt x="443" y="982"/>
                  </a:lnTo>
                  <a:lnTo>
                    <a:pt x="424" y="958"/>
                  </a:lnTo>
                  <a:lnTo>
                    <a:pt x="415" y="949"/>
                  </a:lnTo>
                  <a:lnTo>
                    <a:pt x="410" y="945"/>
                  </a:lnTo>
                  <a:lnTo>
                    <a:pt x="406" y="940"/>
                  </a:lnTo>
                  <a:lnTo>
                    <a:pt x="400" y="935"/>
                  </a:lnTo>
                  <a:lnTo>
                    <a:pt x="393" y="932"/>
                  </a:lnTo>
                  <a:lnTo>
                    <a:pt x="386" y="929"/>
                  </a:lnTo>
                  <a:lnTo>
                    <a:pt x="378" y="926"/>
                  </a:lnTo>
                  <a:lnTo>
                    <a:pt x="367" y="1020"/>
                  </a:lnTo>
                  <a:lnTo>
                    <a:pt x="367" y="1158"/>
                  </a:lnTo>
                  <a:lnTo>
                    <a:pt x="367" y="1167"/>
                  </a:lnTo>
                  <a:lnTo>
                    <a:pt x="369" y="1175"/>
                  </a:lnTo>
                  <a:lnTo>
                    <a:pt x="370" y="1182"/>
                  </a:lnTo>
                  <a:lnTo>
                    <a:pt x="372" y="1190"/>
                  </a:lnTo>
                  <a:lnTo>
                    <a:pt x="378" y="1204"/>
                  </a:lnTo>
                  <a:lnTo>
                    <a:pt x="384" y="1216"/>
                  </a:lnTo>
                  <a:lnTo>
                    <a:pt x="393" y="1229"/>
                  </a:lnTo>
                  <a:lnTo>
                    <a:pt x="401" y="1242"/>
                  </a:lnTo>
                  <a:lnTo>
                    <a:pt x="410" y="1256"/>
                  </a:lnTo>
                  <a:lnTo>
                    <a:pt x="418" y="1272"/>
                  </a:lnTo>
                  <a:lnTo>
                    <a:pt x="426" y="1287"/>
                  </a:lnTo>
                  <a:lnTo>
                    <a:pt x="430" y="1303"/>
                  </a:lnTo>
                  <a:lnTo>
                    <a:pt x="440" y="1334"/>
                  </a:lnTo>
                  <a:lnTo>
                    <a:pt x="444" y="1347"/>
                  </a:lnTo>
                  <a:lnTo>
                    <a:pt x="447" y="1354"/>
                  </a:lnTo>
                  <a:lnTo>
                    <a:pt x="452" y="1360"/>
                  </a:lnTo>
                  <a:lnTo>
                    <a:pt x="457" y="1366"/>
                  </a:lnTo>
                  <a:lnTo>
                    <a:pt x="461" y="1372"/>
                  </a:lnTo>
                  <a:lnTo>
                    <a:pt x="468" y="1378"/>
                  </a:lnTo>
                  <a:lnTo>
                    <a:pt x="474" y="1383"/>
                  </a:lnTo>
                  <a:lnTo>
                    <a:pt x="494" y="1395"/>
                  </a:lnTo>
                  <a:lnTo>
                    <a:pt x="511" y="1408"/>
                  </a:lnTo>
                  <a:lnTo>
                    <a:pt x="525" y="1418"/>
                  </a:lnTo>
                  <a:lnTo>
                    <a:pt x="539" y="1431"/>
                  </a:lnTo>
                  <a:lnTo>
                    <a:pt x="551" y="1445"/>
                  </a:lnTo>
                  <a:lnTo>
                    <a:pt x="565" y="1457"/>
                  </a:lnTo>
                  <a:lnTo>
                    <a:pt x="579" y="1472"/>
                  </a:lnTo>
                  <a:lnTo>
                    <a:pt x="595" y="1489"/>
                  </a:lnTo>
                  <a:lnTo>
                    <a:pt x="608" y="1505"/>
                  </a:lnTo>
                  <a:lnTo>
                    <a:pt x="622" y="1522"/>
                  </a:lnTo>
                  <a:lnTo>
                    <a:pt x="638" y="1542"/>
                  </a:lnTo>
                  <a:lnTo>
                    <a:pt x="624" y="1531"/>
                  </a:lnTo>
                  <a:lnTo>
                    <a:pt x="612" y="1522"/>
                  </a:lnTo>
                  <a:lnTo>
                    <a:pt x="601" y="1513"/>
                  </a:lnTo>
                  <a:lnTo>
                    <a:pt x="590" y="1502"/>
                  </a:lnTo>
                  <a:lnTo>
                    <a:pt x="570" y="1482"/>
                  </a:lnTo>
                  <a:lnTo>
                    <a:pt x="548" y="1459"/>
                  </a:lnTo>
                  <a:lnTo>
                    <a:pt x="548" y="1466"/>
                  </a:lnTo>
                  <a:lnTo>
                    <a:pt x="548" y="1472"/>
                  </a:lnTo>
                  <a:lnTo>
                    <a:pt x="548" y="1479"/>
                  </a:lnTo>
                  <a:lnTo>
                    <a:pt x="548" y="1485"/>
                  </a:lnTo>
                  <a:lnTo>
                    <a:pt x="545" y="1496"/>
                  </a:lnTo>
                  <a:lnTo>
                    <a:pt x="542" y="1505"/>
                  </a:lnTo>
                  <a:lnTo>
                    <a:pt x="536" y="1522"/>
                  </a:lnTo>
                  <a:lnTo>
                    <a:pt x="533" y="1533"/>
                  </a:lnTo>
                  <a:lnTo>
                    <a:pt x="533" y="1545"/>
                  </a:lnTo>
                  <a:lnTo>
                    <a:pt x="533" y="1551"/>
                  </a:lnTo>
                  <a:lnTo>
                    <a:pt x="533" y="1556"/>
                  </a:lnTo>
                  <a:lnTo>
                    <a:pt x="536" y="1567"/>
                  </a:lnTo>
                  <a:lnTo>
                    <a:pt x="539" y="1576"/>
                  </a:lnTo>
                  <a:lnTo>
                    <a:pt x="540" y="1580"/>
                  </a:lnTo>
                  <a:lnTo>
                    <a:pt x="540" y="1587"/>
                  </a:lnTo>
                  <a:lnTo>
                    <a:pt x="540" y="1616"/>
                  </a:lnTo>
                  <a:lnTo>
                    <a:pt x="537" y="1611"/>
                  </a:lnTo>
                  <a:lnTo>
                    <a:pt x="534" y="1604"/>
                  </a:lnTo>
                  <a:lnTo>
                    <a:pt x="531" y="1588"/>
                  </a:lnTo>
                  <a:lnTo>
                    <a:pt x="526" y="1571"/>
                  </a:lnTo>
                  <a:lnTo>
                    <a:pt x="525" y="1565"/>
                  </a:lnTo>
                  <a:lnTo>
                    <a:pt x="523" y="1557"/>
                  </a:lnTo>
                  <a:lnTo>
                    <a:pt x="520" y="1562"/>
                  </a:lnTo>
                  <a:lnTo>
                    <a:pt x="517" y="1567"/>
                  </a:lnTo>
                  <a:lnTo>
                    <a:pt x="514" y="1576"/>
                  </a:lnTo>
                  <a:lnTo>
                    <a:pt x="511" y="1585"/>
                  </a:lnTo>
                  <a:lnTo>
                    <a:pt x="508" y="1596"/>
                  </a:lnTo>
                  <a:lnTo>
                    <a:pt x="506" y="1605"/>
                  </a:lnTo>
                  <a:lnTo>
                    <a:pt x="505" y="1610"/>
                  </a:lnTo>
                  <a:lnTo>
                    <a:pt x="503" y="1614"/>
                  </a:lnTo>
                  <a:lnTo>
                    <a:pt x="500" y="1619"/>
                  </a:lnTo>
                  <a:lnTo>
                    <a:pt x="499" y="1624"/>
                  </a:lnTo>
                  <a:lnTo>
                    <a:pt x="495" y="1627"/>
                  </a:lnTo>
                  <a:lnTo>
                    <a:pt x="491" y="1630"/>
                  </a:lnTo>
                  <a:lnTo>
                    <a:pt x="497" y="1605"/>
                  </a:lnTo>
                  <a:lnTo>
                    <a:pt x="505" y="1582"/>
                  </a:lnTo>
                  <a:lnTo>
                    <a:pt x="520" y="1539"/>
                  </a:lnTo>
                  <a:lnTo>
                    <a:pt x="526" y="1519"/>
                  </a:lnTo>
                  <a:lnTo>
                    <a:pt x="528" y="1508"/>
                  </a:lnTo>
                  <a:lnTo>
                    <a:pt x="531" y="1499"/>
                  </a:lnTo>
                  <a:lnTo>
                    <a:pt x="531" y="1489"/>
                  </a:lnTo>
                  <a:lnTo>
                    <a:pt x="533" y="1479"/>
                  </a:lnTo>
                  <a:lnTo>
                    <a:pt x="531" y="1460"/>
                  </a:lnTo>
                  <a:lnTo>
                    <a:pt x="530" y="1454"/>
                  </a:lnTo>
                  <a:lnTo>
                    <a:pt x="526" y="1448"/>
                  </a:lnTo>
                  <a:lnTo>
                    <a:pt x="523" y="1443"/>
                  </a:lnTo>
                  <a:lnTo>
                    <a:pt x="520" y="1438"/>
                  </a:lnTo>
                  <a:lnTo>
                    <a:pt x="516" y="1434"/>
                  </a:lnTo>
                  <a:lnTo>
                    <a:pt x="511" y="1431"/>
                  </a:lnTo>
                  <a:lnTo>
                    <a:pt x="499" y="1423"/>
                  </a:lnTo>
                  <a:lnTo>
                    <a:pt x="474" y="1409"/>
                  </a:lnTo>
                  <a:lnTo>
                    <a:pt x="460" y="1401"/>
                  </a:lnTo>
                  <a:lnTo>
                    <a:pt x="454" y="1398"/>
                  </a:lnTo>
                  <a:lnTo>
                    <a:pt x="447" y="1392"/>
                  </a:lnTo>
                  <a:lnTo>
                    <a:pt x="449" y="1428"/>
                  </a:lnTo>
                  <a:lnTo>
                    <a:pt x="449" y="1455"/>
                  </a:lnTo>
                  <a:lnTo>
                    <a:pt x="447" y="1483"/>
                  </a:lnTo>
                  <a:lnTo>
                    <a:pt x="444" y="1517"/>
                  </a:lnTo>
                  <a:lnTo>
                    <a:pt x="443" y="1530"/>
                  </a:lnTo>
                  <a:lnTo>
                    <a:pt x="440" y="1540"/>
                  </a:lnTo>
                  <a:lnTo>
                    <a:pt x="435" y="1551"/>
                  </a:lnTo>
                  <a:lnTo>
                    <a:pt x="429" y="1562"/>
                  </a:lnTo>
                  <a:lnTo>
                    <a:pt x="421" y="1573"/>
                  </a:lnTo>
                  <a:lnTo>
                    <a:pt x="413" y="1584"/>
                  </a:lnTo>
                  <a:lnTo>
                    <a:pt x="406" y="1593"/>
                  </a:lnTo>
                  <a:lnTo>
                    <a:pt x="398" y="1602"/>
                  </a:lnTo>
                  <a:lnTo>
                    <a:pt x="382" y="1618"/>
                  </a:lnTo>
                  <a:lnTo>
                    <a:pt x="369" y="1628"/>
                  </a:lnTo>
                  <a:lnTo>
                    <a:pt x="355" y="1639"/>
                  </a:lnTo>
                  <a:lnTo>
                    <a:pt x="373" y="1622"/>
                  </a:lnTo>
                  <a:lnTo>
                    <a:pt x="389" y="1607"/>
                  </a:lnTo>
                  <a:lnTo>
                    <a:pt x="403" y="1590"/>
                  </a:lnTo>
                  <a:lnTo>
                    <a:pt x="407" y="1582"/>
                  </a:lnTo>
                  <a:lnTo>
                    <a:pt x="413" y="1573"/>
                  </a:lnTo>
                  <a:lnTo>
                    <a:pt x="418" y="1563"/>
                  </a:lnTo>
                  <a:lnTo>
                    <a:pt x="423" y="1554"/>
                  </a:lnTo>
                  <a:lnTo>
                    <a:pt x="426" y="1545"/>
                  </a:lnTo>
                  <a:lnTo>
                    <a:pt x="429" y="1534"/>
                  </a:lnTo>
                  <a:lnTo>
                    <a:pt x="435" y="1514"/>
                  </a:lnTo>
                  <a:lnTo>
                    <a:pt x="437" y="1489"/>
                  </a:lnTo>
                  <a:lnTo>
                    <a:pt x="437" y="1482"/>
                  </a:lnTo>
                  <a:lnTo>
                    <a:pt x="437" y="1476"/>
                  </a:lnTo>
                  <a:lnTo>
                    <a:pt x="435" y="1460"/>
                  </a:lnTo>
                  <a:lnTo>
                    <a:pt x="420" y="1482"/>
                  </a:lnTo>
                  <a:lnTo>
                    <a:pt x="404" y="1502"/>
                  </a:lnTo>
                  <a:lnTo>
                    <a:pt x="390" y="1520"/>
                  </a:lnTo>
                  <a:lnTo>
                    <a:pt x="375" y="1542"/>
                  </a:lnTo>
                  <a:lnTo>
                    <a:pt x="382" y="1528"/>
                  </a:lnTo>
                  <a:lnTo>
                    <a:pt x="392" y="1513"/>
                  </a:lnTo>
                  <a:lnTo>
                    <a:pt x="401" y="1494"/>
                  </a:lnTo>
                  <a:lnTo>
                    <a:pt x="412" y="1474"/>
                  </a:lnTo>
                  <a:lnTo>
                    <a:pt x="420" y="1452"/>
                  </a:lnTo>
                  <a:lnTo>
                    <a:pt x="423" y="1443"/>
                  </a:lnTo>
                  <a:lnTo>
                    <a:pt x="426" y="1432"/>
                  </a:lnTo>
                  <a:lnTo>
                    <a:pt x="427" y="1423"/>
                  </a:lnTo>
                  <a:lnTo>
                    <a:pt x="429" y="1415"/>
                  </a:lnTo>
                  <a:lnTo>
                    <a:pt x="427" y="1381"/>
                  </a:lnTo>
                  <a:lnTo>
                    <a:pt x="427" y="1367"/>
                  </a:lnTo>
                  <a:lnTo>
                    <a:pt x="426" y="1355"/>
                  </a:lnTo>
                  <a:lnTo>
                    <a:pt x="423" y="1343"/>
                  </a:lnTo>
                  <a:lnTo>
                    <a:pt x="420" y="1330"/>
                  </a:lnTo>
                  <a:lnTo>
                    <a:pt x="407" y="1300"/>
                  </a:lnTo>
                  <a:lnTo>
                    <a:pt x="401" y="1287"/>
                  </a:lnTo>
                  <a:lnTo>
                    <a:pt x="395" y="1275"/>
                  </a:lnTo>
                  <a:lnTo>
                    <a:pt x="384" y="1255"/>
                  </a:lnTo>
                  <a:lnTo>
                    <a:pt x="373" y="1235"/>
                  </a:lnTo>
                  <a:lnTo>
                    <a:pt x="362" y="1216"/>
                  </a:lnTo>
                  <a:lnTo>
                    <a:pt x="358" y="1207"/>
                  </a:lnTo>
                  <a:lnTo>
                    <a:pt x="353" y="1196"/>
                  </a:lnTo>
                  <a:lnTo>
                    <a:pt x="345" y="1176"/>
                  </a:lnTo>
                  <a:lnTo>
                    <a:pt x="342" y="1165"/>
                  </a:lnTo>
                  <a:lnTo>
                    <a:pt x="339" y="1154"/>
                  </a:lnTo>
                  <a:lnTo>
                    <a:pt x="338" y="1142"/>
                  </a:lnTo>
                  <a:lnTo>
                    <a:pt x="338" y="1128"/>
                  </a:lnTo>
                  <a:lnTo>
                    <a:pt x="338" y="1094"/>
                  </a:lnTo>
                  <a:lnTo>
                    <a:pt x="338" y="1065"/>
                  </a:lnTo>
                  <a:lnTo>
                    <a:pt x="341" y="1002"/>
                  </a:lnTo>
                  <a:lnTo>
                    <a:pt x="328" y="1003"/>
                  </a:lnTo>
                  <a:lnTo>
                    <a:pt x="319" y="1006"/>
                  </a:lnTo>
                  <a:lnTo>
                    <a:pt x="310" y="1009"/>
                  </a:lnTo>
                  <a:lnTo>
                    <a:pt x="302" y="1014"/>
                  </a:lnTo>
                  <a:lnTo>
                    <a:pt x="285" y="1025"/>
                  </a:lnTo>
                  <a:lnTo>
                    <a:pt x="266" y="1037"/>
                  </a:lnTo>
                  <a:lnTo>
                    <a:pt x="257" y="1042"/>
                  </a:lnTo>
                  <a:lnTo>
                    <a:pt x="249" y="1048"/>
                  </a:lnTo>
                  <a:lnTo>
                    <a:pt x="243" y="1053"/>
                  </a:lnTo>
                  <a:lnTo>
                    <a:pt x="239" y="1057"/>
                  </a:lnTo>
                  <a:lnTo>
                    <a:pt x="235" y="1060"/>
                  </a:lnTo>
                  <a:lnTo>
                    <a:pt x="234" y="1063"/>
                  </a:lnTo>
                  <a:lnTo>
                    <a:pt x="229" y="1070"/>
                  </a:lnTo>
                  <a:lnTo>
                    <a:pt x="226" y="1077"/>
                  </a:lnTo>
                  <a:lnTo>
                    <a:pt x="223" y="1088"/>
                  </a:lnTo>
                  <a:lnTo>
                    <a:pt x="218" y="1107"/>
                  </a:lnTo>
                  <a:lnTo>
                    <a:pt x="214" y="1125"/>
                  </a:lnTo>
                  <a:lnTo>
                    <a:pt x="211" y="1142"/>
                  </a:lnTo>
                  <a:lnTo>
                    <a:pt x="209" y="1159"/>
                  </a:lnTo>
                  <a:lnTo>
                    <a:pt x="204" y="1176"/>
                  </a:lnTo>
                  <a:lnTo>
                    <a:pt x="200" y="1193"/>
                  </a:lnTo>
                  <a:lnTo>
                    <a:pt x="194" y="1210"/>
                  </a:lnTo>
                  <a:lnTo>
                    <a:pt x="189" y="1218"/>
                  </a:lnTo>
                  <a:lnTo>
                    <a:pt x="183" y="1225"/>
                  </a:lnTo>
                  <a:lnTo>
                    <a:pt x="187" y="1208"/>
                  </a:lnTo>
                  <a:lnTo>
                    <a:pt x="189" y="1195"/>
                  </a:lnTo>
                  <a:lnTo>
                    <a:pt x="189" y="1184"/>
                  </a:lnTo>
                  <a:lnTo>
                    <a:pt x="189" y="1175"/>
                  </a:lnTo>
                  <a:lnTo>
                    <a:pt x="189" y="1167"/>
                  </a:lnTo>
                  <a:lnTo>
                    <a:pt x="191" y="1158"/>
                  </a:lnTo>
                  <a:lnTo>
                    <a:pt x="191" y="1153"/>
                  </a:lnTo>
                  <a:lnTo>
                    <a:pt x="192" y="1147"/>
                  </a:lnTo>
                  <a:lnTo>
                    <a:pt x="195" y="1134"/>
                  </a:lnTo>
                  <a:lnTo>
                    <a:pt x="201" y="1091"/>
                  </a:lnTo>
                  <a:lnTo>
                    <a:pt x="186" y="1107"/>
                  </a:lnTo>
                  <a:lnTo>
                    <a:pt x="178" y="1116"/>
                  </a:lnTo>
                  <a:lnTo>
                    <a:pt x="169" y="1124"/>
                  </a:lnTo>
                  <a:lnTo>
                    <a:pt x="161" y="1130"/>
                  </a:lnTo>
                  <a:lnTo>
                    <a:pt x="152" y="1134"/>
                  </a:lnTo>
                  <a:lnTo>
                    <a:pt x="147" y="1137"/>
                  </a:lnTo>
                  <a:lnTo>
                    <a:pt x="141" y="1139"/>
                  </a:lnTo>
                  <a:lnTo>
                    <a:pt x="136" y="1139"/>
                  </a:lnTo>
                  <a:lnTo>
                    <a:pt x="132" y="1139"/>
                  </a:lnTo>
                  <a:lnTo>
                    <a:pt x="65" y="1134"/>
                  </a:lnTo>
                  <a:lnTo>
                    <a:pt x="56" y="1134"/>
                  </a:lnTo>
                  <a:lnTo>
                    <a:pt x="47" y="1136"/>
                  </a:lnTo>
                  <a:lnTo>
                    <a:pt x="39" y="1139"/>
                  </a:lnTo>
                  <a:lnTo>
                    <a:pt x="31" y="1144"/>
                  </a:lnTo>
                  <a:lnTo>
                    <a:pt x="17" y="1153"/>
                  </a:lnTo>
                  <a:lnTo>
                    <a:pt x="9" y="1158"/>
                  </a:lnTo>
                  <a:lnTo>
                    <a:pt x="0" y="1161"/>
                  </a:lnTo>
                  <a:lnTo>
                    <a:pt x="8" y="1153"/>
                  </a:lnTo>
                  <a:lnTo>
                    <a:pt x="14" y="1145"/>
                  </a:lnTo>
                  <a:lnTo>
                    <a:pt x="23" y="1139"/>
                  </a:lnTo>
                  <a:lnTo>
                    <a:pt x="31" y="1133"/>
                  </a:lnTo>
                  <a:lnTo>
                    <a:pt x="40" y="1128"/>
                  </a:lnTo>
                  <a:lnTo>
                    <a:pt x="51" y="1125"/>
                  </a:lnTo>
                  <a:lnTo>
                    <a:pt x="61" y="1124"/>
                  </a:lnTo>
                  <a:lnTo>
                    <a:pt x="71" y="1124"/>
                  </a:lnTo>
                  <a:lnTo>
                    <a:pt x="126" y="1127"/>
                  </a:lnTo>
                  <a:lnTo>
                    <a:pt x="133" y="1127"/>
                  </a:lnTo>
                  <a:lnTo>
                    <a:pt x="141" y="1125"/>
                  </a:lnTo>
                  <a:lnTo>
                    <a:pt x="147" y="1124"/>
                  </a:lnTo>
                  <a:lnTo>
                    <a:pt x="153" y="1121"/>
                  </a:lnTo>
                  <a:lnTo>
                    <a:pt x="158" y="1117"/>
                  </a:lnTo>
                  <a:lnTo>
                    <a:pt x="163" y="1114"/>
                  </a:lnTo>
                  <a:lnTo>
                    <a:pt x="167" y="1110"/>
                  </a:lnTo>
                  <a:lnTo>
                    <a:pt x="172" y="1105"/>
                  </a:lnTo>
                  <a:lnTo>
                    <a:pt x="180" y="1094"/>
                  </a:lnTo>
                  <a:lnTo>
                    <a:pt x="189" y="1082"/>
                  </a:lnTo>
                  <a:lnTo>
                    <a:pt x="197" y="1070"/>
                  </a:lnTo>
                  <a:lnTo>
                    <a:pt x="206" y="1056"/>
                  </a:lnTo>
                  <a:lnTo>
                    <a:pt x="214" y="1048"/>
                  </a:lnTo>
                  <a:lnTo>
                    <a:pt x="220" y="1042"/>
                  </a:lnTo>
                  <a:lnTo>
                    <a:pt x="228" y="1036"/>
                  </a:lnTo>
                  <a:lnTo>
                    <a:pt x="235" y="1029"/>
                  </a:lnTo>
                  <a:lnTo>
                    <a:pt x="243" y="1025"/>
                  </a:lnTo>
                  <a:lnTo>
                    <a:pt x="251" y="1020"/>
                  </a:lnTo>
                  <a:lnTo>
                    <a:pt x="268" y="1012"/>
                  </a:lnTo>
                  <a:lnTo>
                    <a:pt x="283" y="1005"/>
                  </a:lnTo>
                  <a:lnTo>
                    <a:pt x="293" y="1000"/>
                  </a:lnTo>
                  <a:lnTo>
                    <a:pt x="300" y="995"/>
                  </a:lnTo>
                  <a:lnTo>
                    <a:pt x="316" y="985"/>
                  </a:lnTo>
                  <a:lnTo>
                    <a:pt x="324" y="979"/>
                  </a:lnTo>
                  <a:lnTo>
                    <a:pt x="331" y="972"/>
                  </a:lnTo>
                  <a:lnTo>
                    <a:pt x="338" y="965"/>
                  </a:lnTo>
                  <a:lnTo>
                    <a:pt x="341" y="958"/>
                  </a:lnTo>
                  <a:lnTo>
                    <a:pt x="344" y="951"/>
                  </a:lnTo>
                  <a:lnTo>
                    <a:pt x="345" y="943"/>
                  </a:lnTo>
                  <a:lnTo>
                    <a:pt x="347" y="928"/>
                  </a:lnTo>
                  <a:lnTo>
                    <a:pt x="348" y="918"/>
                  </a:lnTo>
                  <a:lnTo>
                    <a:pt x="352" y="909"/>
                  </a:lnTo>
                  <a:lnTo>
                    <a:pt x="361" y="870"/>
                  </a:lnTo>
                  <a:lnTo>
                    <a:pt x="367" y="837"/>
                  </a:lnTo>
                  <a:lnTo>
                    <a:pt x="373" y="801"/>
                  </a:lnTo>
                  <a:lnTo>
                    <a:pt x="378" y="761"/>
                  </a:lnTo>
                  <a:lnTo>
                    <a:pt x="381" y="735"/>
                  </a:lnTo>
                  <a:lnTo>
                    <a:pt x="381" y="722"/>
                  </a:lnTo>
                  <a:lnTo>
                    <a:pt x="381" y="710"/>
                  </a:lnTo>
                  <a:lnTo>
                    <a:pt x="381" y="687"/>
                  </a:lnTo>
                  <a:lnTo>
                    <a:pt x="378" y="659"/>
                  </a:lnTo>
                  <a:lnTo>
                    <a:pt x="372" y="622"/>
                  </a:lnTo>
                  <a:lnTo>
                    <a:pt x="365" y="590"/>
                  </a:lnTo>
                  <a:lnTo>
                    <a:pt x="359" y="559"/>
                  </a:lnTo>
                  <a:lnTo>
                    <a:pt x="350" y="528"/>
                  </a:lnTo>
                  <a:lnTo>
                    <a:pt x="339" y="500"/>
                  </a:lnTo>
                  <a:lnTo>
                    <a:pt x="325" y="471"/>
                  </a:lnTo>
                  <a:lnTo>
                    <a:pt x="317" y="455"/>
                  </a:lnTo>
                  <a:lnTo>
                    <a:pt x="310" y="440"/>
                  </a:lnTo>
                  <a:lnTo>
                    <a:pt x="291" y="407"/>
                  </a:lnTo>
                  <a:lnTo>
                    <a:pt x="285" y="412"/>
                  </a:lnTo>
                  <a:lnTo>
                    <a:pt x="282" y="415"/>
                  </a:lnTo>
                  <a:lnTo>
                    <a:pt x="279" y="420"/>
                  </a:lnTo>
                  <a:lnTo>
                    <a:pt x="276" y="424"/>
                  </a:lnTo>
                  <a:lnTo>
                    <a:pt x="273" y="435"/>
                  </a:lnTo>
                  <a:lnTo>
                    <a:pt x="266" y="446"/>
                  </a:lnTo>
                  <a:lnTo>
                    <a:pt x="262" y="452"/>
                  </a:lnTo>
                  <a:lnTo>
                    <a:pt x="256" y="457"/>
                  </a:lnTo>
                  <a:lnTo>
                    <a:pt x="246" y="468"/>
                  </a:lnTo>
                  <a:lnTo>
                    <a:pt x="242" y="472"/>
                  </a:lnTo>
                  <a:lnTo>
                    <a:pt x="237" y="477"/>
                  </a:lnTo>
                  <a:lnTo>
                    <a:pt x="234" y="482"/>
                  </a:lnTo>
                  <a:lnTo>
                    <a:pt x="234" y="485"/>
                  </a:lnTo>
                  <a:lnTo>
                    <a:pt x="234" y="486"/>
                  </a:lnTo>
                  <a:lnTo>
                    <a:pt x="234" y="492"/>
                  </a:lnTo>
                  <a:lnTo>
                    <a:pt x="235" y="500"/>
                  </a:lnTo>
                  <a:lnTo>
                    <a:pt x="237" y="508"/>
                  </a:lnTo>
                  <a:lnTo>
                    <a:pt x="239" y="515"/>
                  </a:lnTo>
                  <a:lnTo>
                    <a:pt x="243" y="531"/>
                  </a:lnTo>
                  <a:lnTo>
                    <a:pt x="249" y="548"/>
                  </a:lnTo>
                  <a:lnTo>
                    <a:pt x="256" y="562"/>
                  </a:lnTo>
                  <a:lnTo>
                    <a:pt x="262" y="573"/>
                  </a:lnTo>
                  <a:lnTo>
                    <a:pt x="266" y="583"/>
                  </a:lnTo>
                  <a:lnTo>
                    <a:pt x="262" y="582"/>
                  </a:lnTo>
                  <a:lnTo>
                    <a:pt x="257" y="579"/>
                  </a:lnTo>
                  <a:lnTo>
                    <a:pt x="252" y="576"/>
                  </a:lnTo>
                  <a:lnTo>
                    <a:pt x="249" y="571"/>
                  </a:lnTo>
                  <a:lnTo>
                    <a:pt x="243" y="563"/>
                  </a:lnTo>
                  <a:lnTo>
                    <a:pt x="239" y="553"/>
                  </a:lnTo>
                  <a:lnTo>
                    <a:pt x="229" y="529"/>
                  </a:lnTo>
                  <a:lnTo>
                    <a:pt x="225" y="517"/>
                  </a:lnTo>
                  <a:lnTo>
                    <a:pt x="220" y="506"/>
                  </a:lnTo>
                  <a:lnTo>
                    <a:pt x="212" y="512"/>
                  </a:lnTo>
                  <a:lnTo>
                    <a:pt x="204" y="519"/>
                  </a:lnTo>
                  <a:lnTo>
                    <a:pt x="194" y="532"/>
                  </a:lnTo>
                  <a:lnTo>
                    <a:pt x="189" y="540"/>
                  </a:lnTo>
                  <a:lnTo>
                    <a:pt x="186" y="548"/>
                  </a:lnTo>
                  <a:lnTo>
                    <a:pt x="183" y="556"/>
                  </a:lnTo>
                  <a:lnTo>
                    <a:pt x="180" y="563"/>
                  </a:lnTo>
                  <a:lnTo>
                    <a:pt x="178" y="573"/>
                  </a:lnTo>
                  <a:lnTo>
                    <a:pt x="178" y="580"/>
                  </a:lnTo>
                  <a:lnTo>
                    <a:pt x="177" y="599"/>
                  </a:lnTo>
                  <a:lnTo>
                    <a:pt x="178" y="608"/>
                  </a:lnTo>
                  <a:lnTo>
                    <a:pt x="180" y="617"/>
                  </a:lnTo>
                  <a:lnTo>
                    <a:pt x="183" y="637"/>
                  </a:lnTo>
                  <a:lnTo>
                    <a:pt x="195" y="691"/>
                  </a:lnTo>
                  <a:lnTo>
                    <a:pt x="197" y="701"/>
                  </a:lnTo>
                  <a:lnTo>
                    <a:pt x="197" y="710"/>
                  </a:lnTo>
                  <a:lnTo>
                    <a:pt x="195" y="718"/>
                  </a:lnTo>
                  <a:lnTo>
                    <a:pt x="192" y="727"/>
                  </a:lnTo>
                  <a:lnTo>
                    <a:pt x="189" y="735"/>
                  </a:lnTo>
                  <a:lnTo>
                    <a:pt x="184" y="742"/>
                  </a:lnTo>
                  <a:lnTo>
                    <a:pt x="175" y="758"/>
                  </a:lnTo>
                  <a:lnTo>
                    <a:pt x="164" y="772"/>
                  </a:lnTo>
                  <a:lnTo>
                    <a:pt x="155" y="789"/>
                  </a:lnTo>
                  <a:lnTo>
                    <a:pt x="150" y="796"/>
                  </a:lnTo>
                  <a:lnTo>
                    <a:pt x="147" y="806"/>
                  </a:lnTo>
                  <a:lnTo>
                    <a:pt x="146" y="813"/>
                  </a:lnTo>
                  <a:lnTo>
                    <a:pt x="146" y="824"/>
                  </a:lnTo>
                  <a:lnTo>
                    <a:pt x="146" y="833"/>
                  </a:lnTo>
                  <a:lnTo>
                    <a:pt x="147" y="843"/>
                  </a:lnTo>
                  <a:lnTo>
                    <a:pt x="152" y="860"/>
                  </a:lnTo>
                  <a:lnTo>
                    <a:pt x="155" y="869"/>
                  </a:lnTo>
                  <a:lnTo>
                    <a:pt x="157" y="877"/>
                  </a:lnTo>
                  <a:lnTo>
                    <a:pt x="157" y="886"/>
                  </a:lnTo>
                  <a:lnTo>
                    <a:pt x="157" y="891"/>
                  </a:lnTo>
                  <a:lnTo>
                    <a:pt x="157" y="897"/>
                  </a:lnTo>
                  <a:lnTo>
                    <a:pt x="150" y="937"/>
                  </a:lnTo>
                  <a:lnTo>
                    <a:pt x="149" y="929"/>
                  </a:lnTo>
                  <a:lnTo>
                    <a:pt x="149" y="921"/>
                  </a:lnTo>
                  <a:lnTo>
                    <a:pt x="150" y="914"/>
                  </a:lnTo>
                  <a:lnTo>
                    <a:pt x="150" y="906"/>
                  </a:lnTo>
                  <a:lnTo>
                    <a:pt x="150" y="895"/>
                  </a:lnTo>
                  <a:lnTo>
                    <a:pt x="149" y="886"/>
                  </a:lnTo>
                  <a:lnTo>
                    <a:pt x="147" y="877"/>
                  </a:lnTo>
                  <a:lnTo>
                    <a:pt x="144" y="869"/>
                  </a:lnTo>
                  <a:lnTo>
                    <a:pt x="138" y="850"/>
                  </a:lnTo>
                  <a:lnTo>
                    <a:pt x="130" y="832"/>
                  </a:lnTo>
                  <a:lnTo>
                    <a:pt x="126" y="843"/>
                  </a:lnTo>
                  <a:lnTo>
                    <a:pt x="119" y="850"/>
                  </a:lnTo>
                  <a:lnTo>
                    <a:pt x="112" y="863"/>
                  </a:lnTo>
                  <a:lnTo>
                    <a:pt x="90" y="892"/>
                  </a:lnTo>
                  <a:lnTo>
                    <a:pt x="85" y="898"/>
                  </a:lnTo>
                  <a:lnTo>
                    <a:pt x="81" y="904"/>
                  </a:lnTo>
                  <a:lnTo>
                    <a:pt x="68" y="917"/>
                  </a:lnTo>
                  <a:lnTo>
                    <a:pt x="44" y="940"/>
                  </a:lnTo>
                  <a:lnTo>
                    <a:pt x="62" y="917"/>
                  </a:lnTo>
                  <a:lnTo>
                    <a:pt x="79" y="891"/>
                  </a:lnTo>
                  <a:lnTo>
                    <a:pt x="101" y="857"/>
                  </a:lnTo>
                  <a:lnTo>
                    <a:pt x="122" y="820"/>
                  </a:lnTo>
                  <a:lnTo>
                    <a:pt x="133" y="801"/>
                  </a:lnTo>
                  <a:lnTo>
                    <a:pt x="144" y="781"/>
                  </a:lnTo>
                  <a:lnTo>
                    <a:pt x="153" y="761"/>
                  </a:lnTo>
                  <a:lnTo>
                    <a:pt x="163" y="742"/>
                  </a:lnTo>
                  <a:lnTo>
                    <a:pt x="169" y="724"/>
                  </a:lnTo>
                  <a:lnTo>
                    <a:pt x="172" y="715"/>
                  </a:lnTo>
                  <a:lnTo>
                    <a:pt x="174" y="705"/>
                  </a:lnTo>
                  <a:lnTo>
                    <a:pt x="175" y="699"/>
                  </a:lnTo>
                  <a:lnTo>
                    <a:pt x="177" y="691"/>
                  </a:lnTo>
                  <a:lnTo>
                    <a:pt x="175" y="676"/>
                  </a:lnTo>
                  <a:lnTo>
                    <a:pt x="174" y="659"/>
                  </a:lnTo>
                  <a:lnTo>
                    <a:pt x="170" y="642"/>
                  </a:lnTo>
                  <a:lnTo>
                    <a:pt x="166" y="625"/>
                  </a:lnTo>
                  <a:lnTo>
                    <a:pt x="163" y="608"/>
                  </a:lnTo>
                  <a:lnTo>
                    <a:pt x="161" y="593"/>
                  </a:lnTo>
                  <a:lnTo>
                    <a:pt x="161" y="585"/>
                  </a:lnTo>
                  <a:lnTo>
                    <a:pt x="161" y="579"/>
                  </a:lnTo>
                  <a:lnTo>
                    <a:pt x="163" y="562"/>
                  </a:lnTo>
                  <a:lnTo>
                    <a:pt x="167" y="546"/>
                  </a:lnTo>
                  <a:lnTo>
                    <a:pt x="169" y="539"/>
                  </a:lnTo>
                  <a:lnTo>
                    <a:pt x="172" y="532"/>
                  </a:lnTo>
                  <a:lnTo>
                    <a:pt x="180" y="520"/>
                  </a:lnTo>
                  <a:lnTo>
                    <a:pt x="187" y="508"/>
                  </a:lnTo>
                  <a:lnTo>
                    <a:pt x="197" y="497"/>
                  </a:lnTo>
                  <a:lnTo>
                    <a:pt x="215" y="475"/>
                  </a:lnTo>
                  <a:lnTo>
                    <a:pt x="234" y="454"/>
                  </a:lnTo>
                  <a:lnTo>
                    <a:pt x="243" y="443"/>
                  </a:lnTo>
                  <a:lnTo>
                    <a:pt x="251" y="431"/>
                  </a:lnTo>
                  <a:lnTo>
                    <a:pt x="257" y="418"/>
                  </a:lnTo>
                  <a:lnTo>
                    <a:pt x="262" y="404"/>
                  </a:lnTo>
                  <a:lnTo>
                    <a:pt x="265" y="397"/>
                  </a:lnTo>
                  <a:lnTo>
                    <a:pt x="266" y="389"/>
                  </a:lnTo>
                  <a:lnTo>
                    <a:pt x="266" y="380"/>
                  </a:lnTo>
                  <a:lnTo>
                    <a:pt x="266" y="372"/>
                  </a:lnTo>
                  <a:lnTo>
                    <a:pt x="266" y="352"/>
                  </a:lnTo>
                  <a:lnTo>
                    <a:pt x="265" y="344"/>
                  </a:lnTo>
                  <a:lnTo>
                    <a:pt x="263" y="335"/>
                  </a:lnTo>
                  <a:lnTo>
                    <a:pt x="260" y="318"/>
                  </a:lnTo>
                  <a:lnTo>
                    <a:pt x="256" y="302"/>
                  </a:lnTo>
                  <a:lnTo>
                    <a:pt x="249" y="287"/>
                  </a:lnTo>
                  <a:lnTo>
                    <a:pt x="243" y="272"/>
                  </a:lnTo>
                  <a:lnTo>
                    <a:pt x="231" y="242"/>
                  </a:lnTo>
                  <a:lnTo>
                    <a:pt x="217" y="213"/>
                  </a:lnTo>
                  <a:lnTo>
                    <a:pt x="211" y="199"/>
                  </a:lnTo>
                  <a:lnTo>
                    <a:pt x="204" y="184"/>
                  </a:lnTo>
                  <a:lnTo>
                    <a:pt x="200" y="167"/>
                  </a:lnTo>
                  <a:lnTo>
                    <a:pt x="198" y="159"/>
                  </a:lnTo>
                  <a:lnTo>
                    <a:pt x="197" y="151"/>
                  </a:lnTo>
                  <a:lnTo>
                    <a:pt x="195" y="142"/>
                  </a:lnTo>
                  <a:lnTo>
                    <a:pt x="195" y="133"/>
                  </a:lnTo>
                  <a:lnTo>
                    <a:pt x="194" y="114"/>
                  </a:lnTo>
                  <a:lnTo>
                    <a:pt x="194" y="96"/>
                  </a:lnTo>
                  <a:lnTo>
                    <a:pt x="195" y="79"/>
                  </a:lnTo>
                  <a:lnTo>
                    <a:pt x="198" y="60"/>
                  </a:lnTo>
                  <a:lnTo>
                    <a:pt x="200" y="43"/>
                  </a:lnTo>
                  <a:lnTo>
                    <a:pt x="203" y="28"/>
                  </a:lnTo>
                  <a:lnTo>
                    <a:pt x="208" y="15"/>
                  </a:lnTo>
                  <a:lnTo>
                    <a:pt x="211" y="6"/>
                  </a:lnTo>
                  <a:lnTo>
                    <a:pt x="214" y="3"/>
                  </a:lnTo>
                  <a:lnTo>
                    <a:pt x="215"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10" name="Freeform 486"/>
            <p:cNvSpPr>
              <a:spLocks/>
            </p:cNvSpPr>
            <p:nvPr/>
          </p:nvSpPr>
          <p:spPr bwMode="auto">
            <a:xfrm>
              <a:off x="2665" y="1620"/>
              <a:ext cx="22" cy="55"/>
            </a:xfrm>
            <a:custGeom>
              <a:avLst/>
              <a:gdLst>
                <a:gd name="T0" fmla="*/ 5 w 44"/>
                <a:gd name="T1" fmla="*/ 0 h 112"/>
                <a:gd name="T2" fmla="*/ 16 w 44"/>
                <a:gd name="T3" fmla="*/ 13 h 112"/>
                <a:gd name="T4" fmla="*/ 30 w 44"/>
                <a:gd name="T5" fmla="*/ 41 h 112"/>
                <a:gd name="T6" fmla="*/ 40 w 44"/>
                <a:gd name="T7" fmla="*/ 74 h 112"/>
                <a:gd name="T8" fmla="*/ 44 w 44"/>
                <a:gd name="T9" fmla="*/ 110 h 112"/>
                <a:gd name="T10" fmla="*/ 37 w 44"/>
                <a:gd name="T11" fmla="*/ 112 h 112"/>
                <a:gd name="T12" fmla="*/ 34 w 44"/>
                <a:gd name="T13" fmla="*/ 76 h 112"/>
                <a:gd name="T14" fmla="*/ 23 w 44"/>
                <a:gd name="T15" fmla="*/ 42 h 112"/>
                <a:gd name="T16" fmla="*/ 11 w 44"/>
                <a:gd name="T17" fmla="*/ 17 h 112"/>
                <a:gd name="T18" fmla="*/ 0 w 44"/>
                <a:gd name="T19" fmla="*/ 5 h 112"/>
                <a:gd name="T20" fmla="*/ 5 w 44"/>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12">
                  <a:moveTo>
                    <a:pt x="5" y="0"/>
                  </a:moveTo>
                  <a:lnTo>
                    <a:pt x="16" y="13"/>
                  </a:lnTo>
                  <a:lnTo>
                    <a:pt x="30" y="41"/>
                  </a:lnTo>
                  <a:lnTo>
                    <a:pt x="40" y="74"/>
                  </a:lnTo>
                  <a:lnTo>
                    <a:pt x="44" y="110"/>
                  </a:lnTo>
                  <a:lnTo>
                    <a:pt x="37" y="112"/>
                  </a:lnTo>
                  <a:lnTo>
                    <a:pt x="34" y="76"/>
                  </a:lnTo>
                  <a:lnTo>
                    <a:pt x="23" y="42"/>
                  </a:lnTo>
                  <a:lnTo>
                    <a:pt x="11" y="1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11" name="Rectangle 487"/>
            <p:cNvSpPr>
              <a:spLocks noChangeArrowheads="1"/>
            </p:cNvSpPr>
            <p:nvPr/>
          </p:nvSpPr>
          <p:spPr bwMode="auto">
            <a:xfrm>
              <a:off x="2684" y="1674"/>
              <a:ext cx="3"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512" name="Freeform 488"/>
            <p:cNvSpPr>
              <a:spLocks/>
            </p:cNvSpPr>
            <p:nvPr/>
          </p:nvSpPr>
          <p:spPr bwMode="auto">
            <a:xfrm>
              <a:off x="2684" y="1695"/>
              <a:ext cx="14" cy="39"/>
            </a:xfrm>
            <a:custGeom>
              <a:avLst/>
              <a:gdLst>
                <a:gd name="T0" fmla="*/ 7 w 30"/>
                <a:gd name="T1" fmla="*/ 0 h 79"/>
                <a:gd name="T2" fmla="*/ 8 w 30"/>
                <a:gd name="T3" fmla="*/ 23 h 79"/>
                <a:gd name="T4" fmla="*/ 11 w 30"/>
                <a:gd name="T5" fmla="*/ 42 h 79"/>
                <a:gd name="T6" fmla="*/ 19 w 30"/>
                <a:gd name="T7" fmla="*/ 60 h 79"/>
                <a:gd name="T8" fmla="*/ 22 w 30"/>
                <a:gd name="T9" fmla="*/ 66 h 79"/>
                <a:gd name="T10" fmla="*/ 30 w 30"/>
                <a:gd name="T11" fmla="*/ 74 h 79"/>
                <a:gd name="T12" fmla="*/ 25 w 30"/>
                <a:gd name="T13" fmla="*/ 79 h 79"/>
                <a:gd name="T14" fmla="*/ 17 w 30"/>
                <a:gd name="T15" fmla="*/ 71 h 79"/>
                <a:gd name="T16" fmla="*/ 13 w 30"/>
                <a:gd name="T17" fmla="*/ 62 h 79"/>
                <a:gd name="T18" fmla="*/ 5 w 30"/>
                <a:gd name="T19" fmla="*/ 43 h 79"/>
                <a:gd name="T20" fmla="*/ 2 w 30"/>
                <a:gd name="T21" fmla="*/ 23 h 79"/>
                <a:gd name="T22" fmla="*/ 0 w 30"/>
                <a:gd name="T23" fmla="*/ 0 h 79"/>
                <a:gd name="T24" fmla="*/ 7 w 30"/>
                <a:gd name="T2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79">
                  <a:moveTo>
                    <a:pt x="7" y="0"/>
                  </a:moveTo>
                  <a:lnTo>
                    <a:pt x="8" y="23"/>
                  </a:lnTo>
                  <a:lnTo>
                    <a:pt x="11" y="42"/>
                  </a:lnTo>
                  <a:lnTo>
                    <a:pt x="19" y="60"/>
                  </a:lnTo>
                  <a:lnTo>
                    <a:pt x="22" y="66"/>
                  </a:lnTo>
                  <a:lnTo>
                    <a:pt x="30" y="74"/>
                  </a:lnTo>
                  <a:lnTo>
                    <a:pt x="25" y="79"/>
                  </a:lnTo>
                  <a:lnTo>
                    <a:pt x="17" y="71"/>
                  </a:lnTo>
                  <a:lnTo>
                    <a:pt x="13" y="62"/>
                  </a:lnTo>
                  <a:lnTo>
                    <a:pt x="5" y="43"/>
                  </a:lnTo>
                  <a:lnTo>
                    <a:pt x="2" y="23"/>
                  </a:ln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13" name="Freeform 489"/>
            <p:cNvSpPr>
              <a:spLocks/>
            </p:cNvSpPr>
            <p:nvPr/>
          </p:nvSpPr>
          <p:spPr bwMode="auto">
            <a:xfrm>
              <a:off x="2684" y="1695"/>
              <a:ext cx="3" cy="1"/>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14" name="Freeform 490"/>
            <p:cNvSpPr>
              <a:spLocks/>
            </p:cNvSpPr>
            <p:nvPr/>
          </p:nvSpPr>
          <p:spPr bwMode="auto">
            <a:xfrm>
              <a:off x="2696" y="1732"/>
              <a:ext cx="40" cy="18"/>
            </a:xfrm>
            <a:custGeom>
              <a:avLst/>
              <a:gdLst>
                <a:gd name="T0" fmla="*/ 5 w 79"/>
                <a:gd name="T1" fmla="*/ 0 h 37"/>
                <a:gd name="T2" fmla="*/ 22 w 79"/>
                <a:gd name="T3" fmla="*/ 11 h 37"/>
                <a:gd name="T4" fmla="*/ 39 w 79"/>
                <a:gd name="T5" fmla="*/ 19 h 37"/>
                <a:gd name="T6" fmla="*/ 59 w 79"/>
                <a:gd name="T7" fmla="*/ 23 h 37"/>
                <a:gd name="T8" fmla="*/ 79 w 79"/>
                <a:gd name="T9" fmla="*/ 31 h 37"/>
                <a:gd name="T10" fmla="*/ 78 w 79"/>
                <a:gd name="T11" fmla="*/ 37 h 37"/>
                <a:gd name="T12" fmla="*/ 57 w 79"/>
                <a:gd name="T13" fmla="*/ 30 h 37"/>
                <a:gd name="T14" fmla="*/ 37 w 79"/>
                <a:gd name="T15" fmla="*/ 25 h 37"/>
                <a:gd name="T16" fmla="*/ 20 w 79"/>
                <a:gd name="T17" fmla="*/ 17 h 37"/>
                <a:gd name="T18" fmla="*/ 0 w 79"/>
                <a:gd name="T19" fmla="*/ 5 h 37"/>
                <a:gd name="T20" fmla="*/ 5 w 79"/>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37">
                  <a:moveTo>
                    <a:pt x="5" y="0"/>
                  </a:moveTo>
                  <a:lnTo>
                    <a:pt x="22" y="11"/>
                  </a:lnTo>
                  <a:lnTo>
                    <a:pt x="39" y="19"/>
                  </a:lnTo>
                  <a:lnTo>
                    <a:pt x="59" y="23"/>
                  </a:lnTo>
                  <a:lnTo>
                    <a:pt x="79" y="31"/>
                  </a:lnTo>
                  <a:lnTo>
                    <a:pt x="78" y="37"/>
                  </a:lnTo>
                  <a:lnTo>
                    <a:pt x="57" y="30"/>
                  </a:lnTo>
                  <a:lnTo>
                    <a:pt x="37" y="25"/>
                  </a:lnTo>
                  <a:lnTo>
                    <a:pt x="20" y="1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15" name="Freeform 491"/>
            <p:cNvSpPr>
              <a:spLocks/>
            </p:cNvSpPr>
            <p:nvPr/>
          </p:nvSpPr>
          <p:spPr bwMode="auto">
            <a:xfrm>
              <a:off x="2696" y="1732"/>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16" name="Freeform 492"/>
            <p:cNvSpPr>
              <a:spLocks/>
            </p:cNvSpPr>
            <p:nvPr/>
          </p:nvSpPr>
          <p:spPr bwMode="auto">
            <a:xfrm>
              <a:off x="2734" y="1748"/>
              <a:ext cx="49" cy="31"/>
            </a:xfrm>
            <a:custGeom>
              <a:avLst/>
              <a:gdLst>
                <a:gd name="T0" fmla="*/ 5 w 97"/>
                <a:gd name="T1" fmla="*/ 0 h 61"/>
                <a:gd name="T2" fmla="*/ 29 w 97"/>
                <a:gd name="T3" fmla="*/ 15 h 61"/>
                <a:gd name="T4" fmla="*/ 51 w 97"/>
                <a:gd name="T5" fmla="*/ 30 h 61"/>
                <a:gd name="T6" fmla="*/ 73 w 97"/>
                <a:gd name="T7" fmla="*/ 44 h 61"/>
                <a:gd name="T8" fmla="*/ 97 w 97"/>
                <a:gd name="T9" fmla="*/ 55 h 61"/>
                <a:gd name="T10" fmla="*/ 96 w 97"/>
                <a:gd name="T11" fmla="*/ 61 h 61"/>
                <a:gd name="T12" fmla="*/ 68 w 97"/>
                <a:gd name="T13" fmla="*/ 49 h 61"/>
                <a:gd name="T14" fmla="*/ 46 w 97"/>
                <a:gd name="T15" fmla="*/ 35 h 61"/>
                <a:gd name="T16" fmla="*/ 25 w 97"/>
                <a:gd name="T17" fmla="*/ 20 h 61"/>
                <a:gd name="T18" fmla="*/ 0 w 97"/>
                <a:gd name="T19" fmla="*/ 4 h 61"/>
                <a:gd name="T20" fmla="*/ 5 w 97"/>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61">
                  <a:moveTo>
                    <a:pt x="5" y="0"/>
                  </a:moveTo>
                  <a:lnTo>
                    <a:pt x="29" y="15"/>
                  </a:lnTo>
                  <a:lnTo>
                    <a:pt x="51" y="30"/>
                  </a:lnTo>
                  <a:lnTo>
                    <a:pt x="73" y="44"/>
                  </a:lnTo>
                  <a:lnTo>
                    <a:pt x="97" y="55"/>
                  </a:lnTo>
                  <a:lnTo>
                    <a:pt x="96" y="61"/>
                  </a:lnTo>
                  <a:lnTo>
                    <a:pt x="68" y="49"/>
                  </a:lnTo>
                  <a:lnTo>
                    <a:pt x="46" y="35"/>
                  </a:lnTo>
                  <a:lnTo>
                    <a:pt x="25" y="2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17" name="Freeform 493"/>
            <p:cNvSpPr>
              <a:spLocks/>
            </p:cNvSpPr>
            <p:nvPr/>
          </p:nvSpPr>
          <p:spPr bwMode="auto">
            <a:xfrm>
              <a:off x="2734" y="1747"/>
              <a:ext cx="2" cy="3"/>
            </a:xfrm>
            <a:custGeom>
              <a:avLst/>
              <a:gdLst>
                <a:gd name="T0" fmla="*/ 3 w 5"/>
                <a:gd name="T1" fmla="*/ 0 h 6"/>
                <a:gd name="T2" fmla="*/ 5 w 5"/>
                <a:gd name="T3" fmla="*/ 2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2"/>
                  </a:lnTo>
                  <a:lnTo>
                    <a:pt x="0" y="6"/>
                  </a:lnTo>
                  <a:lnTo>
                    <a:pt x="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18" name="Freeform 494"/>
            <p:cNvSpPr>
              <a:spLocks/>
            </p:cNvSpPr>
            <p:nvPr/>
          </p:nvSpPr>
          <p:spPr bwMode="auto">
            <a:xfrm>
              <a:off x="2782" y="1776"/>
              <a:ext cx="85" cy="40"/>
            </a:xfrm>
            <a:custGeom>
              <a:avLst/>
              <a:gdLst>
                <a:gd name="T0" fmla="*/ 1 w 170"/>
                <a:gd name="T1" fmla="*/ 0 h 82"/>
                <a:gd name="T2" fmla="*/ 46 w 170"/>
                <a:gd name="T3" fmla="*/ 14 h 82"/>
                <a:gd name="T4" fmla="*/ 93 w 170"/>
                <a:gd name="T5" fmla="*/ 26 h 82"/>
                <a:gd name="T6" fmla="*/ 116 w 170"/>
                <a:gd name="T7" fmla="*/ 36 h 82"/>
                <a:gd name="T8" fmla="*/ 138 w 170"/>
                <a:gd name="T9" fmla="*/ 48 h 82"/>
                <a:gd name="T10" fmla="*/ 156 w 170"/>
                <a:gd name="T11" fmla="*/ 60 h 82"/>
                <a:gd name="T12" fmla="*/ 170 w 170"/>
                <a:gd name="T13" fmla="*/ 77 h 82"/>
                <a:gd name="T14" fmla="*/ 166 w 170"/>
                <a:gd name="T15" fmla="*/ 82 h 82"/>
                <a:gd name="T16" fmla="*/ 152 w 170"/>
                <a:gd name="T17" fmla="*/ 65 h 82"/>
                <a:gd name="T18" fmla="*/ 133 w 170"/>
                <a:gd name="T19" fmla="*/ 53 h 82"/>
                <a:gd name="T20" fmla="*/ 114 w 170"/>
                <a:gd name="T21" fmla="*/ 42 h 82"/>
                <a:gd name="T22" fmla="*/ 91 w 170"/>
                <a:gd name="T23" fmla="*/ 33 h 82"/>
                <a:gd name="T24" fmla="*/ 45 w 170"/>
                <a:gd name="T25" fmla="*/ 20 h 82"/>
                <a:gd name="T26" fmla="*/ 0 w 170"/>
                <a:gd name="T27" fmla="*/ 6 h 82"/>
                <a:gd name="T28" fmla="*/ 1 w 170"/>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82">
                  <a:moveTo>
                    <a:pt x="1" y="0"/>
                  </a:moveTo>
                  <a:lnTo>
                    <a:pt x="46" y="14"/>
                  </a:lnTo>
                  <a:lnTo>
                    <a:pt x="93" y="26"/>
                  </a:lnTo>
                  <a:lnTo>
                    <a:pt x="116" y="36"/>
                  </a:lnTo>
                  <a:lnTo>
                    <a:pt x="138" y="48"/>
                  </a:lnTo>
                  <a:lnTo>
                    <a:pt x="156" y="60"/>
                  </a:lnTo>
                  <a:lnTo>
                    <a:pt x="170" y="77"/>
                  </a:lnTo>
                  <a:lnTo>
                    <a:pt x="166" y="82"/>
                  </a:lnTo>
                  <a:lnTo>
                    <a:pt x="152" y="65"/>
                  </a:lnTo>
                  <a:lnTo>
                    <a:pt x="133" y="53"/>
                  </a:lnTo>
                  <a:lnTo>
                    <a:pt x="114" y="42"/>
                  </a:lnTo>
                  <a:lnTo>
                    <a:pt x="91" y="33"/>
                  </a:lnTo>
                  <a:lnTo>
                    <a:pt x="45" y="20"/>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19" name="Freeform 495"/>
            <p:cNvSpPr>
              <a:spLocks/>
            </p:cNvSpPr>
            <p:nvPr/>
          </p:nvSpPr>
          <p:spPr bwMode="auto">
            <a:xfrm>
              <a:off x="2782" y="1776"/>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0" name="Freeform 496"/>
            <p:cNvSpPr>
              <a:spLocks/>
            </p:cNvSpPr>
            <p:nvPr/>
          </p:nvSpPr>
          <p:spPr bwMode="auto">
            <a:xfrm>
              <a:off x="2830" y="1794"/>
              <a:ext cx="37" cy="22"/>
            </a:xfrm>
            <a:custGeom>
              <a:avLst/>
              <a:gdLst>
                <a:gd name="T0" fmla="*/ 70 w 74"/>
                <a:gd name="T1" fmla="*/ 45 h 45"/>
                <a:gd name="T2" fmla="*/ 26 w 74"/>
                <a:gd name="T3" fmla="*/ 16 h 45"/>
                <a:gd name="T4" fmla="*/ 11 w 74"/>
                <a:gd name="T5" fmla="*/ 8 h 45"/>
                <a:gd name="T6" fmla="*/ 0 w 74"/>
                <a:gd name="T7" fmla="*/ 5 h 45"/>
                <a:gd name="T8" fmla="*/ 0 w 74"/>
                <a:gd name="T9" fmla="*/ 0 h 45"/>
                <a:gd name="T10" fmla="*/ 14 w 74"/>
                <a:gd name="T11" fmla="*/ 3 h 45"/>
                <a:gd name="T12" fmla="*/ 31 w 74"/>
                <a:gd name="T13" fmla="*/ 11 h 45"/>
                <a:gd name="T14" fmla="*/ 74 w 74"/>
                <a:gd name="T15" fmla="*/ 40 h 45"/>
                <a:gd name="T16" fmla="*/ 70 w 74"/>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5">
                  <a:moveTo>
                    <a:pt x="70" y="45"/>
                  </a:moveTo>
                  <a:lnTo>
                    <a:pt x="26" y="16"/>
                  </a:lnTo>
                  <a:lnTo>
                    <a:pt x="11" y="8"/>
                  </a:lnTo>
                  <a:lnTo>
                    <a:pt x="0" y="5"/>
                  </a:lnTo>
                  <a:lnTo>
                    <a:pt x="0" y="0"/>
                  </a:lnTo>
                  <a:lnTo>
                    <a:pt x="14" y="3"/>
                  </a:lnTo>
                  <a:lnTo>
                    <a:pt x="31" y="11"/>
                  </a:lnTo>
                  <a:lnTo>
                    <a:pt x="74" y="40"/>
                  </a:lnTo>
                  <a:lnTo>
                    <a:pt x="7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1" name="Freeform 497"/>
            <p:cNvSpPr>
              <a:spLocks/>
            </p:cNvSpPr>
            <p:nvPr/>
          </p:nvSpPr>
          <p:spPr bwMode="auto">
            <a:xfrm>
              <a:off x="2865" y="1814"/>
              <a:ext cx="2" cy="2"/>
            </a:xfrm>
            <a:custGeom>
              <a:avLst/>
              <a:gdLst>
                <a:gd name="T0" fmla="*/ 4 w 4"/>
                <a:gd name="T1" fmla="*/ 0 h 5"/>
                <a:gd name="T2" fmla="*/ 0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0" y="5"/>
                  </a:lnTo>
                  <a:lnTo>
                    <a:pt x="4" y="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2" name="Freeform 498"/>
            <p:cNvSpPr>
              <a:spLocks/>
            </p:cNvSpPr>
            <p:nvPr/>
          </p:nvSpPr>
          <p:spPr bwMode="auto">
            <a:xfrm>
              <a:off x="2795" y="1789"/>
              <a:ext cx="35" cy="7"/>
            </a:xfrm>
            <a:custGeom>
              <a:avLst/>
              <a:gdLst>
                <a:gd name="T0" fmla="*/ 70 w 70"/>
                <a:gd name="T1" fmla="*/ 16 h 16"/>
                <a:gd name="T2" fmla="*/ 48 w 70"/>
                <a:gd name="T3" fmla="*/ 14 h 16"/>
                <a:gd name="T4" fmla="*/ 33 w 70"/>
                <a:gd name="T5" fmla="*/ 10 h 16"/>
                <a:gd name="T6" fmla="*/ 22 w 70"/>
                <a:gd name="T7" fmla="*/ 7 h 16"/>
                <a:gd name="T8" fmla="*/ 0 w 70"/>
                <a:gd name="T9" fmla="*/ 5 h 16"/>
                <a:gd name="T10" fmla="*/ 0 w 70"/>
                <a:gd name="T11" fmla="*/ 0 h 16"/>
                <a:gd name="T12" fmla="*/ 22 w 70"/>
                <a:gd name="T13" fmla="*/ 2 h 16"/>
                <a:gd name="T14" fmla="*/ 36 w 70"/>
                <a:gd name="T15" fmla="*/ 5 h 16"/>
                <a:gd name="T16" fmla="*/ 48 w 70"/>
                <a:gd name="T17" fmla="*/ 10 h 16"/>
                <a:gd name="T18" fmla="*/ 70 w 70"/>
                <a:gd name="T19" fmla="*/ 11 h 16"/>
                <a:gd name="T20" fmla="*/ 70 w 70"/>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6">
                  <a:moveTo>
                    <a:pt x="70" y="16"/>
                  </a:moveTo>
                  <a:lnTo>
                    <a:pt x="48" y="14"/>
                  </a:lnTo>
                  <a:lnTo>
                    <a:pt x="33" y="10"/>
                  </a:lnTo>
                  <a:lnTo>
                    <a:pt x="22" y="7"/>
                  </a:lnTo>
                  <a:lnTo>
                    <a:pt x="0" y="5"/>
                  </a:lnTo>
                  <a:lnTo>
                    <a:pt x="0" y="0"/>
                  </a:lnTo>
                  <a:lnTo>
                    <a:pt x="22" y="2"/>
                  </a:lnTo>
                  <a:lnTo>
                    <a:pt x="36" y="5"/>
                  </a:lnTo>
                  <a:lnTo>
                    <a:pt x="48" y="10"/>
                  </a:lnTo>
                  <a:lnTo>
                    <a:pt x="70" y="11"/>
                  </a:lnTo>
                  <a:lnTo>
                    <a:pt x="7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3" name="Freeform 499"/>
            <p:cNvSpPr>
              <a:spLocks/>
            </p:cNvSpPr>
            <p:nvPr/>
          </p:nvSpPr>
          <p:spPr bwMode="auto">
            <a:xfrm>
              <a:off x="2830" y="1794"/>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4" name="Freeform 500"/>
            <p:cNvSpPr>
              <a:spLocks/>
            </p:cNvSpPr>
            <p:nvPr/>
          </p:nvSpPr>
          <p:spPr bwMode="auto">
            <a:xfrm>
              <a:off x="2794" y="1789"/>
              <a:ext cx="56" cy="34"/>
            </a:xfrm>
            <a:custGeom>
              <a:avLst/>
              <a:gdLst>
                <a:gd name="T0" fmla="*/ 5 w 113"/>
                <a:gd name="T1" fmla="*/ 0 h 70"/>
                <a:gd name="T2" fmla="*/ 31 w 113"/>
                <a:gd name="T3" fmla="*/ 22 h 70"/>
                <a:gd name="T4" fmla="*/ 56 w 113"/>
                <a:gd name="T5" fmla="*/ 41 h 70"/>
                <a:gd name="T6" fmla="*/ 81 w 113"/>
                <a:gd name="T7" fmla="*/ 53 h 70"/>
                <a:gd name="T8" fmla="*/ 113 w 113"/>
                <a:gd name="T9" fmla="*/ 64 h 70"/>
                <a:gd name="T10" fmla="*/ 112 w 113"/>
                <a:gd name="T11" fmla="*/ 70 h 70"/>
                <a:gd name="T12" fmla="*/ 79 w 113"/>
                <a:gd name="T13" fmla="*/ 59 h 70"/>
                <a:gd name="T14" fmla="*/ 51 w 113"/>
                <a:gd name="T15" fmla="*/ 45 h 70"/>
                <a:gd name="T16" fmla="*/ 26 w 113"/>
                <a:gd name="T17" fmla="*/ 27 h 70"/>
                <a:gd name="T18" fmla="*/ 0 w 113"/>
                <a:gd name="T19" fmla="*/ 5 h 70"/>
                <a:gd name="T20" fmla="*/ 5 w 113"/>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0">
                  <a:moveTo>
                    <a:pt x="5" y="0"/>
                  </a:moveTo>
                  <a:lnTo>
                    <a:pt x="31" y="22"/>
                  </a:lnTo>
                  <a:lnTo>
                    <a:pt x="56" y="41"/>
                  </a:lnTo>
                  <a:lnTo>
                    <a:pt x="81" y="53"/>
                  </a:lnTo>
                  <a:lnTo>
                    <a:pt x="113" y="64"/>
                  </a:lnTo>
                  <a:lnTo>
                    <a:pt x="112" y="70"/>
                  </a:lnTo>
                  <a:lnTo>
                    <a:pt x="79" y="59"/>
                  </a:lnTo>
                  <a:lnTo>
                    <a:pt x="51" y="45"/>
                  </a:lnTo>
                  <a:lnTo>
                    <a:pt x="26" y="2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5" name="Freeform 501"/>
            <p:cNvSpPr>
              <a:spLocks/>
            </p:cNvSpPr>
            <p:nvPr/>
          </p:nvSpPr>
          <p:spPr bwMode="auto">
            <a:xfrm>
              <a:off x="2790" y="1789"/>
              <a:ext cx="6" cy="2"/>
            </a:xfrm>
            <a:custGeom>
              <a:avLst/>
              <a:gdLst>
                <a:gd name="T0" fmla="*/ 9 w 11"/>
                <a:gd name="T1" fmla="*/ 0 h 5"/>
                <a:gd name="T2" fmla="*/ 0 w 11"/>
                <a:gd name="T3" fmla="*/ 0 h 5"/>
                <a:gd name="T4" fmla="*/ 6 w 11"/>
                <a:gd name="T5" fmla="*/ 5 h 5"/>
                <a:gd name="T6" fmla="*/ 11 w 11"/>
                <a:gd name="T7" fmla="*/ 0 h 5"/>
                <a:gd name="T8" fmla="*/ 9 w 11"/>
                <a:gd name="T9" fmla="*/ 5 h 5"/>
                <a:gd name="T10" fmla="*/ 9 w 11"/>
                <a:gd name="T11" fmla="*/ 0 h 5"/>
              </a:gdLst>
              <a:ahLst/>
              <a:cxnLst>
                <a:cxn ang="0">
                  <a:pos x="T0" y="T1"/>
                </a:cxn>
                <a:cxn ang="0">
                  <a:pos x="T2" y="T3"/>
                </a:cxn>
                <a:cxn ang="0">
                  <a:pos x="T4" y="T5"/>
                </a:cxn>
                <a:cxn ang="0">
                  <a:pos x="T6" y="T7"/>
                </a:cxn>
                <a:cxn ang="0">
                  <a:pos x="T8" y="T9"/>
                </a:cxn>
                <a:cxn ang="0">
                  <a:pos x="T10" y="T11"/>
                </a:cxn>
              </a:cxnLst>
              <a:rect l="0" t="0" r="r" b="b"/>
              <a:pathLst>
                <a:path w="11" h="5">
                  <a:moveTo>
                    <a:pt x="9" y="0"/>
                  </a:moveTo>
                  <a:lnTo>
                    <a:pt x="0" y="0"/>
                  </a:lnTo>
                  <a:lnTo>
                    <a:pt x="6" y="5"/>
                  </a:lnTo>
                  <a:lnTo>
                    <a:pt x="11" y="0"/>
                  </a:lnTo>
                  <a:lnTo>
                    <a:pt x="9" y="5"/>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6" name="Freeform 502"/>
            <p:cNvSpPr>
              <a:spLocks/>
            </p:cNvSpPr>
            <p:nvPr/>
          </p:nvSpPr>
          <p:spPr bwMode="auto">
            <a:xfrm>
              <a:off x="2849" y="1820"/>
              <a:ext cx="32" cy="21"/>
            </a:xfrm>
            <a:custGeom>
              <a:avLst/>
              <a:gdLst>
                <a:gd name="T0" fmla="*/ 1 w 63"/>
                <a:gd name="T1" fmla="*/ 0 h 41"/>
                <a:gd name="T2" fmla="*/ 32 w 63"/>
                <a:gd name="T3" fmla="*/ 12 h 41"/>
                <a:gd name="T4" fmla="*/ 49 w 63"/>
                <a:gd name="T5" fmla="*/ 23 h 41"/>
                <a:gd name="T6" fmla="*/ 63 w 63"/>
                <a:gd name="T7" fmla="*/ 37 h 41"/>
                <a:gd name="T8" fmla="*/ 58 w 63"/>
                <a:gd name="T9" fmla="*/ 41 h 41"/>
                <a:gd name="T10" fmla="*/ 44 w 63"/>
                <a:gd name="T11" fmla="*/ 27 h 41"/>
                <a:gd name="T12" fmla="*/ 31 w 63"/>
                <a:gd name="T13" fmla="*/ 18 h 41"/>
                <a:gd name="T14" fmla="*/ 0 w 63"/>
                <a:gd name="T15" fmla="*/ 6 h 41"/>
                <a:gd name="T16" fmla="*/ 1 w 6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1">
                  <a:moveTo>
                    <a:pt x="1" y="0"/>
                  </a:moveTo>
                  <a:lnTo>
                    <a:pt x="32" y="12"/>
                  </a:lnTo>
                  <a:lnTo>
                    <a:pt x="49" y="23"/>
                  </a:lnTo>
                  <a:lnTo>
                    <a:pt x="63" y="37"/>
                  </a:lnTo>
                  <a:lnTo>
                    <a:pt x="58" y="41"/>
                  </a:lnTo>
                  <a:lnTo>
                    <a:pt x="44" y="27"/>
                  </a:lnTo>
                  <a:lnTo>
                    <a:pt x="31" y="18"/>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7" name="Freeform 503"/>
            <p:cNvSpPr>
              <a:spLocks/>
            </p:cNvSpPr>
            <p:nvPr/>
          </p:nvSpPr>
          <p:spPr bwMode="auto">
            <a:xfrm>
              <a:off x="2849" y="1820"/>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8" name="Freeform 504"/>
            <p:cNvSpPr>
              <a:spLocks/>
            </p:cNvSpPr>
            <p:nvPr/>
          </p:nvSpPr>
          <p:spPr bwMode="auto">
            <a:xfrm>
              <a:off x="2832" y="1823"/>
              <a:ext cx="49" cy="18"/>
            </a:xfrm>
            <a:custGeom>
              <a:avLst/>
              <a:gdLst>
                <a:gd name="T0" fmla="*/ 96 w 99"/>
                <a:gd name="T1" fmla="*/ 37 h 37"/>
                <a:gd name="T2" fmla="*/ 46 w 99"/>
                <a:gd name="T3" fmla="*/ 16 h 37"/>
                <a:gd name="T4" fmla="*/ 22 w 99"/>
                <a:gd name="T5" fmla="*/ 8 h 37"/>
                <a:gd name="T6" fmla="*/ 0 w 99"/>
                <a:gd name="T7" fmla="*/ 5 h 37"/>
                <a:gd name="T8" fmla="*/ 0 w 99"/>
                <a:gd name="T9" fmla="*/ 0 h 37"/>
                <a:gd name="T10" fmla="*/ 22 w 99"/>
                <a:gd name="T11" fmla="*/ 3 h 37"/>
                <a:gd name="T12" fmla="*/ 50 w 99"/>
                <a:gd name="T13" fmla="*/ 11 h 37"/>
                <a:gd name="T14" fmla="*/ 99 w 99"/>
                <a:gd name="T15" fmla="*/ 33 h 37"/>
                <a:gd name="T16" fmla="*/ 96 w 9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37">
                  <a:moveTo>
                    <a:pt x="96" y="37"/>
                  </a:moveTo>
                  <a:lnTo>
                    <a:pt x="46" y="16"/>
                  </a:lnTo>
                  <a:lnTo>
                    <a:pt x="22" y="8"/>
                  </a:lnTo>
                  <a:lnTo>
                    <a:pt x="0" y="5"/>
                  </a:lnTo>
                  <a:lnTo>
                    <a:pt x="0" y="0"/>
                  </a:lnTo>
                  <a:lnTo>
                    <a:pt x="22" y="3"/>
                  </a:lnTo>
                  <a:lnTo>
                    <a:pt x="50" y="11"/>
                  </a:lnTo>
                  <a:lnTo>
                    <a:pt x="99" y="33"/>
                  </a:lnTo>
                  <a:lnTo>
                    <a:pt x="9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29" name="Freeform 505"/>
            <p:cNvSpPr>
              <a:spLocks/>
            </p:cNvSpPr>
            <p:nvPr/>
          </p:nvSpPr>
          <p:spPr bwMode="auto">
            <a:xfrm>
              <a:off x="2879" y="1839"/>
              <a:ext cx="2" cy="2"/>
            </a:xfrm>
            <a:custGeom>
              <a:avLst/>
              <a:gdLst>
                <a:gd name="T0" fmla="*/ 5 w 5"/>
                <a:gd name="T1" fmla="*/ 0 h 4"/>
                <a:gd name="T2" fmla="*/ 2 w 5"/>
                <a:gd name="T3" fmla="*/ 4 h 4"/>
                <a:gd name="T4" fmla="*/ 5 w 5"/>
                <a:gd name="T5" fmla="*/ 0 h 4"/>
                <a:gd name="T6" fmla="*/ 0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2" y="4"/>
                  </a:lnTo>
                  <a:lnTo>
                    <a:pt x="5"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0" name="Freeform 506"/>
            <p:cNvSpPr>
              <a:spLocks/>
            </p:cNvSpPr>
            <p:nvPr/>
          </p:nvSpPr>
          <p:spPr bwMode="auto">
            <a:xfrm>
              <a:off x="2830" y="1823"/>
              <a:ext cx="25" cy="46"/>
            </a:xfrm>
            <a:custGeom>
              <a:avLst/>
              <a:gdLst>
                <a:gd name="T0" fmla="*/ 6 w 49"/>
                <a:gd name="T1" fmla="*/ 0 h 91"/>
                <a:gd name="T2" fmla="*/ 28 w 49"/>
                <a:gd name="T3" fmla="*/ 43 h 91"/>
                <a:gd name="T4" fmla="*/ 49 w 49"/>
                <a:gd name="T5" fmla="*/ 89 h 91"/>
                <a:gd name="T6" fmla="*/ 43 w 49"/>
                <a:gd name="T7" fmla="*/ 91 h 91"/>
                <a:gd name="T8" fmla="*/ 22 w 49"/>
                <a:gd name="T9" fmla="*/ 45 h 91"/>
                <a:gd name="T10" fmla="*/ 0 w 49"/>
                <a:gd name="T11" fmla="*/ 1 h 91"/>
                <a:gd name="T12" fmla="*/ 6 w 49"/>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49" h="91">
                  <a:moveTo>
                    <a:pt x="6" y="0"/>
                  </a:moveTo>
                  <a:lnTo>
                    <a:pt x="28" y="43"/>
                  </a:lnTo>
                  <a:lnTo>
                    <a:pt x="49" y="89"/>
                  </a:lnTo>
                  <a:lnTo>
                    <a:pt x="43" y="91"/>
                  </a:lnTo>
                  <a:lnTo>
                    <a:pt x="22" y="45"/>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1" name="Freeform 507"/>
            <p:cNvSpPr>
              <a:spLocks/>
            </p:cNvSpPr>
            <p:nvPr/>
          </p:nvSpPr>
          <p:spPr bwMode="auto">
            <a:xfrm>
              <a:off x="2829" y="1823"/>
              <a:ext cx="4" cy="2"/>
            </a:xfrm>
            <a:custGeom>
              <a:avLst/>
              <a:gdLst>
                <a:gd name="T0" fmla="*/ 5 w 8"/>
                <a:gd name="T1" fmla="*/ 0 h 5"/>
                <a:gd name="T2" fmla="*/ 0 w 8"/>
                <a:gd name="T3" fmla="*/ 0 h 5"/>
                <a:gd name="T4" fmla="*/ 2 w 8"/>
                <a:gd name="T5" fmla="*/ 3 h 5"/>
                <a:gd name="T6" fmla="*/ 8 w 8"/>
                <a:gd name="T7" fmla="*/ 2 h 5"/>
                <a:gd name="T8" fmla="*/ 5 w 8"/>
                <a:gd name="T9" fmla="*/ 5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lnTo>
                    <a:pt x="0" y="0"/>
                  </a:lnTo>
                  <a:lnTo>
                    <a:pt x="2" y="3"/>
                  </a:lnTo>
                  <a:lnTo>
                    <a:pt x="8" y="2"/>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2" name="Freeform 508"/>
            <p:cNvSpPr>
              <a:spLocks/>
            </p:cNvSpPr>
            <p:nvPr/>
          </p:nvSpPr>
          <p:spPr bwMode="auto">
            <a:xfrm>
              <a:off x="2852" y="1867"/>
              <a:ext cx="31" cy="40"/>
            </a:xfrm>
            <a:custGeom>
              <a:avLst/>
              <a:gdLst>
                <a:gd name="T0" fmla="*/ 5 w 64"/>
                <a:gd name="T1" fmla="*/ 0 h 79"/>
                <a:gd name="T2" fmla="*/ 19 w 64"/>
                <a:gd name="T3" fmla="*/ 20 h 79"/>
                <a:gd name="T4" fmla="*/ 34 w 64"/>
                <a:gd name="T5" fmla="*/ 37 h 79"/>
                <a:gd name="T6" fmla="*/ 50 w 64"/>
                <a:gd name="T7" fmla="*/ 54 h 79"/>
                <a:gd name="T8" fmla="*/ 64 w 64"/>
                <a:gd name="T9" fmla="*/ 74 h 79"/>
                <a:gd name="T10" fmla="*/ 59 w 64"/>
                <a:gd name="T11" fmla="*/ 79 h 79"/>
                <a:gd name="T12" fmla="*/ 45 w 64"/>
                <a:gd name="T13" fmla="*/ 59 h 79"/>
                <a:gd name="T14" fmla="*/ 30 w 64"/>
                <a:gd name="T15" fmla="*/ 42 h 79"/>
                <a:gd name="T16" fmla="*/ 14 w 64"/>
                <a:gd name="T17" fmla="*/ 25 h 79"/>
                <a:gd name="T18" fmla="*/ 0 w 64"/>
                <a:gd name="T19" fmla="*/ 4 h 79"/>
                <a:gd name="T20" fmla="*/ 5 w 64"/>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9">
                  <a:moveTo>
                    <a:pt x="5" y="0"/>
                  </a:moveTo>
                  <a:lnTo>
                    <a:pt x="19" y="20"/>
                  </a:lnTo>
                  <a:lnTo>
                    <a:pt x="34" y="37"/>
                  </a:lnTo>
                  <a:lnTo>
                    <a:pt x="50" y="54"/>
                  </a:lnTo>
                  <a:lnTo>
                    <a:pt x="64" y="74"/>
                  </a:lnTo>
                  <a:lnTo>
                    <a:pt x="59" y="79"/>
                  </a:lnTo>
                  <a:lnTo>
                    <a:pt x="45" y="59"/>
                  </a:lnTo>
                  <a:lnTo>
                    <a:pt x="30" y="42"/>
                  </a:lnTo>
                  <a:lnTo>
                    <a:pt x="14" y="2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3" name="Freeform 509"/>
            <p:cNvSpPr>
              <a:spLocks/>
            </p:cNvSpPr>
            <p:nvPr/>
          </p:nvSpPr>
          <p:spPr bwMode="auto">
            <a:xfrm>
              <a:off x="2852" y="1867"/>
              <a:ext cx="3" cy="3"/>
            </a:xfrm>
            <a:custGeom>
              <a:avLst/>
              <a:gdLst>
                <a:gd name="T0" fmla="*/ 0 w 6"/>
                <a:gd name="T1" fmla="*/ 3 h 4"/>
                <a:gd name="T2" fmla="*/ 0 w 6"/>
                <a:gd name="T3" fmla="*/ 4 h 4"/>
                <a:gd name="T4" fmla="*/ 5 w 6"/>
                <a:gd name="T5" fmla="*/ 0 h 4"/>
                <a:gd name="T6" fmla="*/ 6 w 6"/>
                <a:gd name="T7" fmla="*/ 1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lnTo>
                    <a:pt x="0" y="4"/>
                  </a:lnTo>
                  <a:lnTo>
                    <a:pt x="5" y="0"/>
                  </a:lnTo>
                  <a:lnTo>
                    <a:pt x="6" y="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4" name="Freeform 510"/>
            <p:cNvSpPr>
              <a:spLocks/>
            </p:cNvSpPr>
            <p:nvPr/>
          </p:nvSpPr>
          <p:spPr bwMode="auto">
            <a:xfrm>
              <a:off x="2881" y="1905"/>
              <a:ext cx="21" cy="53"/>
            </a:xfrm>
            <a:custGeom>
              <a:avLst/>
              <a:gdLst>
                <a:gd name="T0" fmla="*/ 6 w 42"/>
                <a:gd name="T1" fmla="*/ 0 h 107"/>
                <a:gd name="T2" fmla="*/ 17 w 42"/>
                <a:gd name="T3" fmla="*/ 28 h 107"/>
                <a:gd name="T4" fmla="*/ 22 w 42"/>
                <a:gd name="T5" fmla="*/ 55 h 107"/>
                <a:gd name="T6" fmla="*/ 29 w 42"/>
                <a:gd name="T7" fmla="*/ 81 h 107"/>
                <a:gd name="T8" fmla="*/ 42 w 42"/>
                <a:gd name="T9" fmla="*/ 105 h 107"/>
                <a:gd name="T10" fmla="*/ 36 w 42"/>
                <a:gd name="T11" fmla="*/ 107 h 107"/>
                <a:gd name="T12" fmla="*/ 23 w 42"/>
                <a:gd name="T13" fmla="*/ 82 h 107"/>
                <a:gd name="T14" fmla="*/ 16 w 42"/>
                <a:gd name="T15" fmla="*/ 56 h 107"/>
                <a:gd name="T16" fmla="*/ 11 w 42"/>
                <a:gd name="T17" fmla="*/ 30 h 107"/>
                <a:gd name="T18" fmla="*/ 0 w 42"/>
                <a:gd name="T19" fmla="*/ 2 h 107"/>
                <a:gd name="T20" fmla="*/ 6 w 42"/>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7">
                  <a:moveTo>
                    <a:pt x="6" y="0"/>
                  </a:moveTo>
                  <a:lnTo>
                    <a:pt x="17" y="28"/>
                  </a:lnTo>
                  <a:lnTo>
                    <a:pt x="22" y="55"/>
                  </a:lnTo>
                  <a:lnTo>
                    <a:pt x="29" y="81"/>
                  </a:lnTo>
                  <a:lnTo>
                    <a:pt x="42" y="105"/>
                  </a:lnTo>
                  <a:lnTo>
                    <a:pt x="36" y="107"/>
                  </a:lnTo>
                  <a:lnTo>
                    <a:pt x="23" y="82"/>
                  </a:lnTo>
                  <a:lnTo>
                    <a:pt x="16" y="56"/>
                  </a:lnTo>
                  <a:lnTo>
                    <a:pt x="11" y="3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5" name="Freeform 511"/>
            <p:cNvSpPr>
              <a:spLocks/>
            </p:cNvSpPr>
            <p:nvPr/>
          </p:nvSpPr>
          <p:spPr bwMode="auto">
            <a:xfrm>
              <a:off x="2881" y="1904"/>
              <a:ext cx="3" cy="3"/>
            </a:xfrm>
            <a:custGeom>
              <a:avLst/>
              <a:gdLst>
                <a:gd name="T0" fmla="*/ 5 w 6"/>
                <a:gd name="T1" fmla="*/ 0 h 5"/>
                <a:gd name="T2" fmla="*/ 6 w 6"/>
                <a:gd name="T3" fmla="*/ 1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1"/>
                  </a:ln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6" name="Freeform 512"/>
            <p:cNvSpPr>
              <a:spLocks/>
            </p:cNvSpPr>
            <p:nvPr/>
          </p:nvSpPr>
          <p:spPr bwMode="auto">
            <a:xfrm>
              <a:off x="2899" y="1957"/>
              <a:ext cx="40" cy="29"/>
            </a:xfrm>
            <a:custGeom>
              <a:avLst/>
              <a:gdLst>
                <a:gd name="T0" fmla="*/ 4 w 80"/>
                <a:gd name="T1" fmla="*/ 0 h 59"/>
                <a:gd name="T2" fmla="*/ 14 w 80"/>
                <a:gd name="T3" fmla="*/ 9 h 59"/>
                <a:gd name="T4" fmla="*/ 21 w 80"/>
                <a:gd name="T5" fmla="*/ 17 h 59"/>
                <a:gd name="T6" fmla="*/ 41 w 80"/>
                <a:gd name="T7" fmla="*/ 29 h 59"/>
                <a:gd name="T8" fmla="*/ 62 w 80"/>
                <a:gd name="T9" fmla="*/ 38 h 59"/>
                <a:gd name="T10" fmla="*/ 80 w 80"/>
                <a:gd name="T11" fmla="*/ 54 h 59"/>
                <a:gd name="T12" fmla="*/ 75 w 80"/>
                <a:gd name="T13" fmla="*/ 59 h 59"/>
                <a:gd name="T14" fmla="*/ 57 w 80"/>
                <a:gd name="T15" fmla="*/ 43 h 59"/>
                <a:gd name="T16" fmla="*/ 37 w 80"/>
                <a:gd name="T17" fmla="*/ 34 h 59"/>
                <a:gd name="T18" fmla="*/ 17 w 80"/>
                <a:gd name="T19" fmla="*/ 22 h 59"/>
                <a:gd name="T20" fmla="*/ 9 w 80"/>
                <a:gd name="T21" fmla="*/ 14 h 59"/>
                <a:gd name="T22" fmla="*/ 0 w 80"/>
                <a:gd name="T23" fmla="*/ 5 h 59"/>
                <a:gd name="T24" fmla="*/ 4 w 80"/>
                <a:gd name="T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9">
                  <a:moveTo>
                    <a:pt x="4" y="0"/>
                  </a:moveTo>
                  <a:lnTo>
                    <a:pt x="14" y="9"/>
                  </a:lnTo>
                  <a:lnTo>
                    <a:pt x="21" y="17"/>
                  </a:lnTo>
                  <a:lnTo>
                    <a:pt x="41" y="29"/>
                  </a:lnTo>
                  <a:lnTo>
                    <a:pt x="62" y="38"/>
                  </a:lnTo>
                  <a:lnTo>
                    <a:pt x="80" y="54"/>
                  </a:lnTo>
                  <a:lnTo>
                    <a:pt x="75" y="59"/>
                  </a:lnTo>
                  <a:lnTo>
                    <a:pt x="57" y="43"/>
                  </a:lnTo>
                  <a:lnTo>
                    <a:pt x="37" y="34"/>
                  </a:lnTo>
                  <a:lnTo>
                    <a:pt x="17" y="22"/>
                  </a:lnTo>
                  <a:lnTo>
                    <a:pt x="9" y="14"/>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7" name="Freeform 513"/>
            <p:cNvSpPr>
              <a:spLocks/>
            </p:cNvSpPr>
            <p:nvPr/>
          </p:nvSpPr>
          <p:spPr bwMode="auto">
            <a:xfrm>
              <a:off x="2899" y="1957"/>
              <a:ext cx="3" cy="2"/>
            </a:xfrm>
            <a:custGeom>
              <a:avLst/>
              <a:gdLst>
                <a:gd name="T0" fmla="*/ 0 w 6"/>
                <a:gd name="T1" fmla="*/ 3 h 5"/>
                <a:gd name="T2" fmla="*/ 0 w 6"/>
                <a:gd name="T3" fmla="*/ 5 h 5"/>
                <a:gd name="T4" fmla="*/ 4 w 6"/>
                <a:gd name="T5" fmla="*/ 0 h 5"/>
                <a:gd name="T6" fmla="*/ 6 w 6"/>
                <a:gd name="T7" fmla="*/ 1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4" y="0"/>
                  </a:lnTo>
                  <a:lnTo>
                    <a:pt x="6" y="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8" name="Freeform 514"/>
            <p:cNvSpPr>
              <a:spLocks/>
            </p:cNvSpPr>
            <p:nvPr/>
          </p:nvSpPr>
          <p:spPr bwMode="auto">
            <a:xfrm>
              <a:off x="2937" y="1983"/>
              <a:ext cx="5" cy="3"/>
            </a:xfrm>
            <a:custGeom>
              <a:avLst/>
              <a:gdLst>
                <a:gd name="T0" fmla="*/ 5 w 11"/>
                <a:gd name="T1" fmla="*/ 2 h 7"/>
                <a:gd name="T2" fmla="*/ 11 w 11"/>
                <a:gd name="T3" fmla="*/ 7 h 7"/>
                <a:gd name="T4" fmla="*/ 4 w 11"/>
                <a:gd name="T5" fmla="*/ 7 h 7"/>
                <a:gd name="T6" fmla="*/ 4 w 11"/>
                <a:gd name="T7" fmla="*/ 0 h 7"/>
                <a:gd name="T8" fmla="*/ 0 w 11"/>
                <a:gd name="T9" fmla="*/ 7 h 7"/>
                <a:gd name="T10" fmla="*/ 5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5" y="2"/>
                  </a:moveTo>
                  <a:lnTo>
                    <a:pt x="11" y="7"/>
                  </a:lnTo>
                  <a:lnTo>
                    <a:pt x="4" y="7"/>
                  </a:lnTo>
                  <a:lnTo>
                    <a:pt x="4" y="0"/>
                  </a:lnTo>
                  <a:lnTo>
                    <a:pt x="0" y="7"/>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39" name="Freeform 515"/>
            <p:cNvSpPr>
              <a:spLocks/>
            </p:cNvSpPr>
            <p:nvPr/>
          </p:nvSpPr>
          <p:spPr bwMode="auto">
            <a:xfrm>
              <a:off x="2888" y="1948"/>
              <a:ext cx="47" cy="38"/>
            </a:xfrm>
            <a:custGeom>
              <a:avLst/>
              <a:gdLst>
                <a:gd name="T0" fmla="*/ 91 w 94"/>
                <a:gd name="T1" fmla="*/ 78 h 78"/>
                <a:gd name="T2" fmla="*/ 63 w 94"/>
                <a:gd name="T3" fmla="*/ 64 h 78"/>
                <a:gd name="T4" fmla="*/ 37 w 94"/>
                <a:gd name="T5" fmla="*/ 50 h 78"/>
                <a:gd name="T6" fmla="*/ 28 w 94"/>
                <a:gd name="T7" fmla="*/ 41 h 78"/>
                <a:gd name="T8" fmla="*/ 17 w 94"/>
                <a:gd name="T9" fmla="*/ 31 h 78"/>
                <a:gd name="T10" fmla="*/ 0 w 94"/>
                <a:gd name="T11" fmla="*/ 5 h 78"/>
                <a:gd name="T12" fmla="*/ 5 w 94"/>
                <a:gd name="T13" fmla="*/ 0 h 78"/>
                <a:gd name="T14" fmla="*/ 22 w 94"/>
                <a:gd name="T15" fmla="*/ 27 h 78"/>
                <a:gd name="T16" fmla="*/ 31 w 94"/>
                <a:gd name="T17" fmla="*/ 36 h 78"/>
                <a:gd name="T18" fmla="*/ 42 w 94"/>
                <a:gd name="T19" fmla="*/ 45 h 78"/>
                <a:gd name="T20" fmla="*/ 67 w 94"/>
                <a:gd name="T21" fmla="*/ 59 h 78"/>
                <a:gd name="T22" fmla="*/ 94 w 94"/>
                <a:gd name="T23" fmla="*/ 73 h 78"/>
                <a:gd name="T24" fmla="*/ 91 w 9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8">
                  <a:moveTo>
                    <a:pt x="91" y="78"/>
                  </a:moveTo>
                  <a:lnTo>
                    <a:pt x="63" y="64"/>
                  </a:lnTo>
                  <a:lnTo>
                    <a:pt x="37" y="50"/>
                  </a:lnTo>
                  <a:lnTo>
                    <a:pt x="28" y="41"/>
                  </a:lnTo>
                  <a:lnTo>
                    <a:pt x="17" y="31"/>
                  </a:lnTo>
                  <a:lnTo>
                    <a:pt x="0" y="5"/>
                  </a:lnTo>
                  <a:lnTo>
                    <a:pt x="5" y="0"/>
                  </a:lnTo>
                  <a:lnTo>
                    <a:pt x="22" y="27"/>
                  </a:lnTo>
                  <a:lnTo>
                    <a:pt x="31" y="36"/>
                  </a:lnTo>
                  <a:lnTo>
                    <a:pt x="42" y="45"/>
                  </a:lnTo>
                  <a:lnTo>
                    <a:pt x="67" y="59"/>
                  </a:lnTo>
                  <a:lnTo>
                    <a:pt x="94" y="73"/>
                  </a:lnTo>
                  <a:lnTo>
                    <a:pt x="91"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0" name="Freeform 516"/>
            <p:cNvSpPr>
              <a:spLocks/>
            </p:cNvSpPr>
            <p:nvPr/>
          </p:nvSpPr>
          <p:spPr bwMode="auto">
            <a:xfrm>
              <a:off x="2934" y="1983"/>
              <a:ext cx="1" cy="3"/>
            </a:xfrm>
            <a:custGeom>
              <a:avLst/>
              <a:gdLst>
                <a:gd name="T0" fmla="*/ 2 w 3"/>
                <a:gd name="T1" fmla="*/ 7 h 7"/>
                <a:gd name="T2" fmla="*/ 0 w 3"/>
                <a:gd name="T3" fmla="*/ 7 h 7"/>
                <a:gd name="T4" fmla="*/ 3 w 3"/>
                <a:gd name="T5" fmla="*/ 2 h 7"/>
                <a:gd name="T6" fmla="*/ 2 w 3"/>
                <a:gd name="T7" fmla="*/ 0 h 7"/>
                <a:gd name="T8" fmla="*/ 2 w 3"/>
                <a:gd name="T9" fmla="*/ 7 h 7"/>
              </a:gdLst>
              <a:ahLst/>
              <a:cxnLst>
                <a:cxn ang="0">
                  <a:pos x="T0" y="T1"/>
                </a:cxn>
                <a:cxn ang="0">
                  <a:pos x="T2" y="T3"/>
                </a:cxn>
                <a:cxn ang="0">
                  <a:pos x="T4" y="T5"/>
                </a:cxn>
                <a:cxn ang="0">
                  <a:pos x="T6" y="T7"/>
                </a:cxn>
                <a:cxn ang="0">
                  <a:pos x="T8" y="T9"/>
                </a:cxn>
              </a:cxnLst>
              <a:rect l="0" t="0" r="r" b="b"/>
              <a:pathLst>
                <a:path w="3" h="7">
                  <a:moveTo>
                    <a:pt x="2" y="7"/>
                  </a:moveTo>
                  <a:lnTo>
                    <a:pt x="0" y="7"/>
                  </a:lnTo>
                  <a:lnTo>
                    <a:pt x="3" y="2"/>
                  </a:lnTo>
                  <a:lnTo>
                    <a:pt x="2"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1" name="Freeform 517"/>
            <p:cNvSpPr>
              <a:spLocks/>
            </p:cNvSpPr>
            <p:nvPr/>
          </p:nvSpPr>
          <p:spPr bwMode="auto">
            <a:xfrm>
              <a:off x="2871" y="1902"/>
              <a:ext cx="19" cy="47"/>
            </a:xfrm>
            <a:custGeom>
              <a:avLst/>
              <a:gdLst>
                <a:gd name="T0" fmla="*/ 34 w 39"/>
                <a:gd name="T1" fmla="*/ 94 h 94"/>
                <a:gd name="T2" fmla="*/ 26 w 39"/>
                <a:gd name="T3" fmla="*/ 70 h 94"/>
                <a:gd name="T4" fmla="*/ 20 w 39"/>
                <a:gd name="T5" fmla="*/ 47 h 94"/>
                <a:gd name="T6" fmla="*/ 12 w 39"/>
                <a:gd name="T7" fmla="*/ 25 h 94"/>
                <a:gd name="T8" fmla="*/ 0 w 39"/>
                <a:gd name="T9" fmla="*/ 5 h 94"/>
                <a:gd name="T10" fmla="*/ 5 w 39"/>
                <a:gd name="T11" fmla="*/ 0 h 94"/>
                <a:gd name="T12" fmla="*/ 17 w 39"/>
                <a:gd name="T13" fmla="*/ 22 h 94"/>
                <a:gd name="T14" fmla="*/ 25 w 39"/>
                <a:gd name="T15" fmla="*/ 44 h 94"/>
                <a:gd name="T16" fmla="*/ 31 w 39"/>
                <a:gd name="T17" fmla="*/ 67 h 94"/>
                <a:gd name="T18" fmla="*/ 39 w 39"/>
                <a:gd name="T19" fmla="*/ 91 h 94"/>
                <a:gd name="T20" fmla="*/ 34 w 39"/>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94">
                  <a:moveTo>
                    <a:pt x="34" y="94"/>
                  </a:moveTo>
                  <a:lnTo>
                    <a:pt x="26" y="70"/>
                  </a:lnTo>
                  <a:lnTo>
                    <a:pt x="20" y="47"/>
                  </a:lnTo>
                  <a:lnTo>
                    <a:pt x="12" y="25"/>
                  </a:lnTo>
                  <a:lnTo>
                    <a:pt x="0" y="5"/>
                  </a:lnTo>
                  <a:lnTo>
                    <a:pt x="5" y="0"/>
                  </a:lnTo>
                  <a:lnTo>
                    <a:pt x="17" y="22"/>
                  </a:lnTo>
                  <a:lnTo>
                    <a:pt x="25" y="44"/>
                  </a:lnTo>
                  <a:lnTo>
                    <a:pt x="31" y="67"/>
                  </a:lnTo>
                  <a:lnTo>
                    <a:pt x="39" y="91"/>
                  </a:lnTo>
                  <a:lnTo>
                    <a:pt x="34"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2" name="Freeform 518"/>
            <p:cNvSpPr>
              <a:spLocks/>
            </p:cNvSpPr>
            <p:nvPr/>
          </p:nvSpPr>
          <p:spPr bwMode="auto">
            <a:xfrm>
              <a:off x="2888" y="1948"/>
              <a:ext cx="2" cy="2"/>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3" name="Freeform 519"/>
            <p:cNvSpPr>
              <a:spLocks/>
            </p:cNvSpPr>
            <p:nvPr/>
          </p:nvSpPr>
          <p:spPr bwMode="auto">
            <a:xfrm>
              <a:off x="2865" y="1902"/>
              <a:ext cx="9" cy="35"/>
            </a:xfrm>
            <a:custGeom>
              <a:avLst/>
              <a:gdLst>
                <a:gd name="T0" fmla="*/ 18 w 18"/>
                <a:gd name="T1" fmla="*/ 2 h 70"/>
                <a:gd name="T2" fmla="*/ 12 w 18"/>
                <a:gd name="T3" fmla="*/ 17 h 70"/>
                <a:gd name="T4" fmla="*/ 9 w 18"/>
                <a:gd name="T5" fmla="*/ 34 h 70"/>
                <a:gd name="T6" fmla="*/ 6 w 18"/>
                <a:gd name="T7" fmla="*/ 70 h 70"/>
                <a:gd name="T8" fmla="*/ 0 w 18"/>
                <a:gd name="T9" fmla="*/ 70 h 70"/>
                <a:gd name="T10" fmla="*/ 3 w 18"/>
                <a:gd name="T11" fmla="*/ 34 h 70"/>
                <a:gd name="T12" fmla="*/ 6 w 18"/>
                <a:gd name="T13" fmla="*/ 16 h 70"/>
                <a:gd name="T14" fmla="*/ 12 w 18"/>
                <a:gd name="T15" fmla="*/ 0 h 70"/>
                <a:gd name="T16" fmla="*/ 18 w 18"/>
                <a:gd name="T1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70">
                  <a:moveTo>
                    <a:pt x="18" y="2"/>
                  </a:moveTo>
                  <a:lnTo>
                    <a:pt x="12" y="17"/>
                  </a:lnTo>
                  <a:lnTo>
                    <a:pt x="9" y="34"/>
                  </a:lnTo>
                  <a:lnTo>
                    <a:pt x="6" y="70"/>
                  </a:lnTo>
                  <a:lnTo>
                    <a:pt x="0" y="70"/>
                  </a:lnTo>
                  <a:lnTo>
                    <a:pt x="3" y="34"/>
                  </a:lnTo>
                  <a:lnTo>
                    <a:pt x="6" y="16"/>
                  </a:lnTo>
                  <a:lnTo>
                    <a:pt x="12" y="0"/>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4" name="Freeform 520"/>
            <p:cNvSpPr>
              <a:spLocks/>
            </p:cNvSpPr>
            <p:nvPr/>
          </p:nvSpPr>
          <p:spPr bwMode="auto">
            <a:xfrm>
              <a:off x="2871" y="1900"/>
              <a:ext cx="3" cy="4"/>
            </a:xfrm>
            <a:custGeom>
              <a:avLst/>
              <a:gdLst>
                <a:gd name="T0" fmla="*/ 5 w 6"/>
                <a:gd name="T1" fmla="*/ 4 h 9"/>
                <a:gd name="T2" fmla="*/ 1 w 6"/>
                <a:gd name="T3" fmla="*/ 0 h 9"/>
                <a:gd name="T4" fmla="*/ 0 w 6"/>
                <a:gd name="T5" fmla="*/ 4 h 9"/>
                <a:gd name="T6" fmla="*/ 6 w 6"/>
                <a:gd name="T7" fmla="*/ 6 h 9"/>
                <a:gd name="T8" fmla="*/ 0 w 6"/>
                <a:gd name="T9" fmla="*/ 9 h 9"/>
                <a:gd name="T10" fmla="*/ 5 w 6"/>
                <a:gd name="T11" fmla="*/ 4 h 9"/>
              </a:gdLst>
              <a:ahLst/>
              <a:cxnLst>
                <a:cxn ang="0">
                  <a:pos x="T0" y="T1"/>
                </a:cxn>
                <a:cxn ang="0">
                  <a:pos x="T2" y="T3"/>
                </a:cxn>
                <a:cxn ang="0">
                  <a:pos x="T4" y="T5"/>
                </a:cxn>
                <a:cxn ang="0">
                  <a:pos x="T6" y="T7"/>
                </a:cxn>
                <a:cxn ang="0">
                  <a:pos x="T8" y="T9"/>
                </a:cxn>
                <a:cxn ang="0">
                  <a:pos x="T10" y="T11"/>
                </a:cxn>
              </a:cxnLst>
              <a:rect l="0" t="0" r="r" b="b"/>
              <a:pathLst>
                <a:path w="6" h="9">
                  <a:moveTo>
                    <a:pt x="5" y="4"/>
                  </a:moveTo>
                  <a:lnTo>
                    <a:pt x="1" y="0"/>
                  </a:lnTo>
                  <a:lnTo>
                    <a:pt x="0" y="4"/>
                  </a:lnTo>
                  <a:lnTo>
                    <a:pt x="6" y="6"/>
                  </a:lnTo>
                  <a:lnTo>
                    <a:pt x="0" y="9"/>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5" name="Freeform 521"/>
            <p:cNvSpPr>
              <a:spLocks/>
            </p:cNvSpPr>
            <p:nvPr/>
          </p:nvSpPr>
          <p:spPr bwMode="auto">
            <a:xfrm>
              <a:off x="2865" y="1937"/>
              <a:ext cx="17" cy="31"/>
            </a:xfrm>
            <a:custGeom>
              <a:avLst/>
              <a:gdLst>
                <a:gd name="T0" fmla="*/ 6 w 34"/>
                <a:gd name="T1" fmla="*/ 0 h 62"/>
                <a:gd name="T2" fmla="*/ 9 w 34"/>
                <a:gd name="T3" fmla="*/ 18 h 62"/>
                <a:gd name="T4" fmla="*/ 15 w 34"/>
                <a:gd name="T5" fmla="*/ 29 h 62"/>
                <a:gd name="T6" fmla="*/ 24 w 34"/>
                <a:gd name="T7" fmla="*/ 41 h 62"/>
                <a:gd name="T8" fmla="*/ 34 w 34"/>
                <a:gd name="T9" fmla="*/ 60 h 62"/>
                <a:gd name="T10" fmla="*/ 27 w 34"/>
                <a:gd name="T11" fmla="*/ 62 h 62"/>
                <a:gd name="T12" fmla="*/ 20 w 34"/>
                <a:gd name="T13" fmla="*/ 46 h 62"/>
                <a:gd name="T14" fmla="*/ 10 w 34"/>
                <a:gd name="T15" fmla="*/ 34 h 62"/>
                <a:gd name="T16" fmla="*/ 3 w 34"/>
                <a:gd name="T17" fmla="*/ 20 h 62"/>
                <a:gd name="T18" fmla="*/ 0 w 34"/>
                <a:gd name="T19" fmla="*/ 1 h 62"/>
                <a:gd name="T20" fmla="*/ 6 w 34"/>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2">
                  <a:moveTo>
                    <a:pt x="6" y="0"/>
                  </a:moveTo>
                  <a:lnTo>
                    <a:pt x="9" y="18"/>
                  </a:lnTo>
                  <a:lnTo>
                    <a:pt x="15" y="29"/>
                  </a:lnTo>
                  <a:lnTo>
                    <a:pt x="24" y="41"/>
                  </a:lnTo>
                  <a:lnTo>
                    <a:pt x="34" y="60"/>
                  </a:lnTo>
                  <a:lnTo>
                    <a:pt x="27" y="62"/>
                  </a:lnTo>
                  <a:lnTo>
                    <a:pt x="20" y="46"/>
                  </a:lnTo>
                  <a:lnTo>
                    <a:pt x="10" y="34"/>
                  </a:lnTo>
                  <a:lnTo>
                    <a:pt x="3" y="2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6" name="Freeform 522"/>
            <p:cNvSpPr>
              <a:spLocks/>
            </p:cNvSpPr>
            <p:nvPr/>
          </p:nvSpPr>
          <p:spPr bwMode="auto">
            <a:xfrm>
              <a:off x="2865" y="1937"/>
              <a:ext cx="3"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7" name="Freeform 523"/>
            <p:cNvSpPr>
              <a:spLocks/>
            </p:cNvSpPr>
            <p:nvPr/>
          </p:nvSpPr>
          <p:spPr bwMode="auto">
            <a:xfrm>
              <a:off x="2879" y="1967"/>
              <a:ext cx="19" cy="83"/>
            </a:xfrm>
            <a:custGeom>
              <a:avLst/>
              <a:gdLst>
                <a:gd name="T0" fmla="*/ 7 w 39"/>
                <a:gd name="T1" fmla="*/ 0 h 167"/>
                <a:gd name="T2" fmla="*/ 22 w 39"/>
                <a:gd name="T3" fmla="*/ 43 h 167"/>
                <a:gd name="T4" fmla="*/ 31 w 39"/>
                <a:gd name="T5" fmla="*/ 82 h 167"/>
                <a:gd name="T6" fmla="*/ 38 w 39"/>
                <a:gd name="T7" fmla="*/ 122 h 167"/>
                <a:gd name="T8" fmla="*/ 39 w 39"/>
                <a:gd name="T9" fmla="*/ 167 h 167"/>
                <a:gd name="T10" fmla="*/ 33 w 39"/>
                <a:gd name="T11" fmla="*/ 167 h 167"/>
                <a:gd name="T12" fmla="*/ 31 w 39"/>
                <a:gd name="T13" fmla="*/ 122 h 167"/>
                <a:gd name="T14" fmla="*/ 25 w 39"/>
                <a:gd name="T15" fmla="*/ 83 h 167"/>
                <a:gd name="T16" fmla="*/ 16 w 39"/>
                <a:gd name="T17" fmla="*/ 45 h 167"/>
                <a:gd name="T18" fmla="*/ 0 w 39"/>
                <a:gd name="T19" fmla="*/ 2 h 167"/>
                <a:gd name="T20" fmla="*/ 7 w 39"/>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67">
                  <a:moveTo>
                    <a:pt x="7" y="0"/>
                  </a:moveTo>
                  <a:lnTo>
                    <a:pt x="22" y="43"/>
                  </a:lnTo>
                  <a:lnTo>
                    <a:pt x="31" y="82"/>
                  </a:lnTo>
                  <a:lnTo>
                    <a:pt x="38" y="122"/>
                  </a:lnTo>
                  <a:lnTo>
                    <a:pt x="39" y="167"/>
                  </a:lnTo>
                  <a:lnTo>
                    <a:pt x="33" y="167"/>
                  </a:lnTo>
                  <a:lnTo>
                    <a:pt x="31" y="122"/>
                  </a:lnTo>
                  <a:lnTo>
                    <a:pt x="25" y="83"/>
                  </a:lnTo>
                  <a:lnTo>
                    <a:pt x="16" y="45"/>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8" name="Freeform 524"/>
            <p:cNvSpPr>
              <a:spLocks/>
            </p:cNvSpPr>
            <p:nvPr/>
          </p:nvSpPr>
          <p:spPr bwMode="auto">
            <a:xfrm>
              <a:off x="2879" y="1967"/>
              <a:ext cx="3" cy="1"/>
            </a:xfrm>
            <a:custGeom>
              <a:avLst/>
              <a:gdLst>
                <a:gd name="T0" fmla="*/ 7 w 7"/>
                <a:gd name="T1" fmla="*/ 0 h 2"/>
                <a:gd name="T2" fmla="*/ 0 w 7"/>
                <a:gd name="T3" fmla="*/ 2 h 2"/>
                <a:gd name="T4" fmla="*/ 7 w 7"/>
                <a:gd name="T5" fmla="*/ 0 h 2"/>
              </a:gdLst>
              <a:ahLst/>
              <a:cxnLst>
                <a:cxn ang="0">
                  <a:pos x="T0" y="T1"/>
                </a:cxn>
                <a:cxn ang="0">
                  <a:pos x="T2" y="T3"/>
                </a:cxn>
                <a:cxn ang="0">
                  <a:pos x="T4" y="T5"/>
                </a:cxn>
              </a:cxnLst>
              <a:rect l="0" t="0" r="r" b="b"/>
              <a:pathLst>
                <a:path w="7" h="2">
                  <a:moveTo>
                    <a:pt x="7" y="0"/>
                  </a:move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49" name="Freeform 525"/>
            <p:cNvSpPr>
              <a:spLocks/>
            </p:cNvSpPr>
            <p:nvPr/>
          </p:nvSpPr>
          <p:spPr bwMode="auto">
            <a:xfrm>
              <a:off x="2887" y="2050"/>
              <a:ext cx="11" cy="30"/>
            </a:xfrm>
            <a:custGeom>
              <a:avLst/>
              <a:gdLst>
                <a:gd name="T0" fmla="*/ 22 w 22"/>
                <a:gd name="T1" fmla="*/ 0 h 58"/>
                <a:gd name="T2" fmla="*/ 22 w 22"/>
                <a:gd name="T3" fmla="*/ 15 h 58"/>
                <a:gd name="T4" fmla="*/ 19 w 22"/>
                <a:gd name="T5" fmla="*/ 29 h 58"/>
                <a:gd name="T6" fmla="*/ 14 w 22"/>
                <a:gd name="T7" fmla="*/ 43 h 58"/>
                <a:gd name="T8" fmla="*/ 5 w 22"/>
                <a:gd name="T9" fmla="*/ 58 h 58"/>
                <a:gd name="T10" fmla="*/ 0 w 22"/>
                <a:gd name="T11" fmla="*/ 54 h 58"/>
                <a:gd name="T12" fmla="*/ 8 w 22"/>
                <a:gd name="T13" fmla="*/ 41 h 58"/>
                <a:gd name="T14" fmla="*/ 13 w 22"/>
                <a:gd name="T15" fmla="*/ 27 h 58"/>
                <a:gd name="T16" fmla="*/ 16 w 22"/>
                <a:gd name="T17" fmla="*/ 15 h 58"/>
                <a:gd name="T18" fmla="*/ 16 w 22"/>
                <a:gd name="T19" fmla="*/ 0 h 58"/>
                <a:gd name="T20" fmla="*/ 22 w 22"/>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8">
                  <a:moveTo>
                    <a:pt x="22" y="0"/>
                  </a:moveTo>
                  <a:lnTo>
                    <a:pt x="22" y="15"/>
                  </a:lnTo>
                  <a:lnTo>
                    <a:pt x="19" y="29"/>
                  </a:lnTo>
                  <a:lnTo>
                    <a:pt x="14" y="43"/>
                  </a:lnTo>
                  <a:lnTo>
                    <a:pt x="5" y="58"/>
                  </a:lnTo>
                  <a:lnTo>
                    <a:pt x="0" y="54"/>
                  </a:lnTo>
                  <a:lnTo>
                    <a:pt x="8" y="41"/>
                  </a:lnTo>
                  <a:lnTo>
                    <a:pt x="13" y="27"/>
                  </a:lnTo>
                  <a:lnTo>
                    <a:pt x="16" y="15"/>
                  </a:lnTo>
                  <a:lnTo>
                    <a:pt x="16"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0" name="Freeform 526"/>
            <p:cNvSpPr>
              <a:spLocks/>
            </p:cNvSpPr>
            <p:nvPr/>
          </p:nvSpPr>
          <p:spPr bwMode="auto">
            <a:xfrm>
              <a:off x="2895" y="2050"/>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1" name="Freeform 527"/>
            <p:cNvSpPr>
              <a:spLocks/>
            </p:cNvSpPr>
            <p:nvPr/>
          </p:nvSpPr>
          <p:spPr bwMode="auto">
            <a:xfrm>
              <a:off x="2887" y="2050"/>
              <a:ext cx="8" cy="29"/>
            </a:xfrm>
            <a:custGeom>
              <a:avLst/>
              <a:gdLst>
                <a:gd name="T0" fmla="*/ 0 w 16"/>
                <a:gd name="T1" fmla="*/ 54 h 57"/>
                <a:gd name="T2" fmla="*/ 7 w 16"/>
                <a:gd name="T3" fmla="*/ 26 h 57"/>
                <a:gd name="T4" fmla="*/ 10 w 16"/>
                <a:gd name="T5" fmla="*/ 14 h 57"/>
                <a:gd name="T6" fmla="*/ 11 w 16"/>
                <a:gd name="T7" fmla="*/ 0 h 57"/>
                <a:gd name="T8" fmla="*/ 16 w 16"/>
                <a:gd name="T9" fmla="*/ 0 h 57"/>
                <a:gd name="T10" fmla="*/ 14 w 16"/>
                <a:gd name="T11" fmla="*/ 17 h 57"/>
                <a:gd name="T12" fmla="*/ 11 w 16"/>
                <a:gd name="T13" fmla="*/ 29 h 57"/>
                <a:gd name="T14" fmla="*/ 5 w 16"/>
                <a:gd name="T15" fmla="*/ 57 h 57"/>
                <a:gd name="T16" fmla="*/ 0 w 16"/>
                <a:gd name="T17"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0" y="54"/>
                  </a:moveTo>
                  <a:lnTo>
                    <a:pt x="7" y="26"/>
                  </a:lnTo>
                  <a:lnTo>
                    <a:pt x="10" y="14"/>
                  </a:lnTo>
                  <a:lnTo>
                    <a:pt x="11" y="0"/>
                  </a:lnTo>
                  <a:lnTo>
                    <a:pt x="16" y="0"/>
                  </a:lnTo>
                  <a:lnTo>
                    <a:pt x="14" y="17"/>
                  </a:lnTo>
                  <a:lnTo>
                    <a:pt x="11" y="29"/>
                  </a:lnTo>
                  <a:lnTo>
                    <a:pt x="5" y="57"/>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2" name="Freeform 528"/>
            <p:cNvSpPr>
              <a:spLocks/>
            </p:cNvSpPr>
            <p:nvPr/>
          </p:nvSpPr>
          <p:spPr bwMode="auto">
            <a:xfrm>
              <a:off x="2887" y="2077"/>
              <a:ext cx="3" cy="3"/>
            </a:xfrm>
            <a:custGeom>
              <a:avLst/>
              <a:gdLst>
                <a:gd name="T0" fmla="*/ 5 w 5"/>
                <a:gd name="T1" fmla="*/ 4 h 4"/>
                <a:gd name="T2" fmla="*/ 0 w 5"/>
                <a:gd name="T3" fmla="*/ 0 h 4"/>
                <a:gd name="T4" fmla="*/ 5 w 5"/>
                <a:gd name="T5" fmla="*/ 3 h 4"/>
                <a:gd name="T6" fmla="*/ 0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0"/>
                  </a:lnTo>
                  <a:lnTo>
                    <a:pt x="5" y="3"/>
                  </a:ln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3" name="Freeform 529"/>
            <p:cNvSpPr>
              <a:spLocks/>
            </p:cNvSpPr>
            <p:nvPr/>
          </p:nvSpPr>
          <p:spPr bwMode="auto">
            <a:xfrm>
              <a:off x="2873" y="1971"/>
              <a:ext cx="22" cy="79"/>
            </a:xfrm>
            <a:custGeom>
              <a:avLst/>
              <a:gdLst>
                <a:gd name="T0" fmla="*/ 38 w 43"/>
                <a:gd name="T1" fmla="*/ 159 h 159"/>
                <a:gd name="T2" fmla="*/ 35 w 43"/>
                <a:gd name="T3" fmla="*/ 115 h 159"/>
                <a:gd name="T4" fmla="*/ 27 w 43"/>
                <a:gd name="T5" fmla="*/ 80 h 159"/>
                <a:gd name="T6" fmla="*/ 15 w 43"/>
                <a:gd name="T7" fmla="*/ 43 h 159"/>
                <a:gd name="T8" fmla="*/ 0 w 43"/>
                <a:gd name="T9" fmla="*/ 3 h 159"/>
                <a:gd name="T10" fmla="*/ 4 w 43"/>
                <a:gd name="T11" fmla="*/ 0 h 159"/>
                <a:gd name="T12" fmla="*/ 20 w 43"/>
                <a:gd name="T13" fmla="*/ 40 h 159"/>
                <a:gd name="T14" fmla="*/ 32 w 43"/>
                <a:gd name="T15" fmla="*/ 77 h 159"/>
                <a:gd name="T16" fmla="*/ 40 w 43"/>
                <a:gd name="T17" fmla="*/ 115 h 159"/>
                <a:gd name="T18" fmla="*/ 43 w 43"/>
                <a:gd name="T19" fmla="*/ 159 h 159"/>
                <a:gd name="T20" fmla="*/ 38 w 43"/>
                <a:gd name="T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59">
                  <a:moveTo>
                    <a:pt x="38" y="159"/>
                  </a:moveTo>
                  <a:lnTo>
                    <a:pt x="35" y="115"/>
                  </a:lnTo>
                  <a:lnTo>
                    <a:pt x="27" y="80"/>
                  </a:lnTo>
                  <a:lnTo>
                    <a:pt x="15" y="43"/>
                  </a:lnTo>
                  <a:lnTo>
                    <a:pt x="0" y="3"/>
                  </a:lnTo>
                  <a:lnTo>
                    <a:pt x="4" y="0"/>
                  </a:lnTo>
                  <a:lnTo>
                    <a:pt x="20" y="40"/>
                  </a:lnTo>
                  <a:lnTo>
                    <a:pt x="32" y="77"/>
                  </a:lnTo>
                  <a:lnTo>
                    <a:pt x="40" y="115"/>
                  </a:lnTo>
                  <a:lnTo>
                    <a:pt x="43" y="159"/>
                  </a:lnTo>
                  <a:lnTo>
                    <a:pt x="38"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4" name="Freeform 530"/>
            <p:cNvSpPr>
              <a:spLocks/>
            </p:cNvSpPr>
            <p:nvPr/>
          </p:nvSpPr>
          <p:spPr bwMode="auto">
            <a:xfrm>
              <a:off x="2893" y="2050"/>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5" name="Freeform 531"/>
            <p:cNvSpPr>
              <a:spLocks/>
            </p:cNvSpPr>
            <p:nvPr/>
          </p:nvSpPr>
          <p:spPr bwMode="auto">
            <a:xfrm>
              <a:off x="2855" y="1937"/>
              <a:ext cx="21" cy="35"/>
            </a:xfrm>
            <a:custGeom>
              <a:avLst/>
              <a:gdLst>
                <a:gd name="T0" fmla="*/ 36 w 40"/>
                <a:gd name="T1" fmla="*/ 71 h 71"/>
                <a:gd name="T2" fmla="*/ 25 w 40"/>
                <a:gd name="T3" fmla="*/ 54 h 71"/>
                <a:gd name="T4" fmla="*/ 12 w 40"/>
                <a:gd name="T5" fmla="*/ 38 h 71"/>
                <a:gd name="T6" fmla="*/ 3 w 40"/>
                <a:gd name="T7" fmla="*/ 21 h 71"/>
                <a:gd name="T8" fmla="*/ 2 w 40"/>
                <a:gd name="T9" fmla="*/ 11 h 71"/>
                <a:gd name="T10" fmla="*/ 0 w 40"/>
                <a:gd name="T11" fmla="*/ 0 h 71"/>
                <a:gd name="T12" fmla="*/ 5 w 40"/>
                <a:gd name="T13" fmla="*/ 0 h 71"/>
                <a:gd name="T14" fmla="*/ 6 w 40"/>
                <a:gd name="T15" fmla="*/ 11 h 71"/>
                <a:gd name="T16" fmla="*/ 8 w 40"/>
                <a:gd name="T17" fmla="*/ 18 h 71"/>
                <a:gd name="T18" fmla="*/ 17 w 40"/>
                <a:gd name="T19" fmla="*/ 34 h 71"/>
                <a:gd name="T20" fmla="*/ 29 w 40"/>
                <a:gd name="T21" fmla="*/ 49 h 71"/>
                <a:gd name="T22" fmla="*/ 40 w 40"/>
                <a:gd name="T23" fmla="*/ 68 h 71"/>
                <a:gd name="T24" fmla="*/ 36 w 40"/>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71">
                  <a:moveTo>
                    <a:pt x="36" y="71"/>
                  </a:moveTo>
                  <a:lnTo>
                    <a:pt x="25" y="54"/>
                  </a:lnTo>
                  <a:lnTo>
                    <a:pt x="12" y="38"/>
                  </a:lnTo>
                  <a:lnTo>
                    <a:pt x="3" y="21"/>
                  </a:lnTo>
                  <a:lnTo>
                    <a:pt x="2" y="11"/>
                  </a:lnTo>
                  <a:lnTo>
                    <a:pt x="0" y="0"/>
                  </a:lnTo>
                  <a:lnTo>
                    <a:pt x="5" y="0"/>
                  </a:lnTo>
                  <a:lnTo>
                    <a:pt x="6" y="11"/>
                  </a:lnTo>
                  <a:lnTo>
                    <a:pt x="8" y="18"/>
                  </a:lnTo>
                  <a:lnTo>
                    <a:pt x="17" y="34"/>
                  </a:lnTo>
                  <a:lnTo>
                    <a:pt x="29" y="49"/>
                  </a:lnTo>
                  <a:lnTo>
                    <a:pt x="40" y="68"/>
                  </a:lnTo>
                  <a:lnTo>
                    <a:pt x="3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6" name="Freeform 532"/>
            <p:cNvSpPr>
              <a:spLocks/>
            </p:cNvSpPr>
            <p:nvPr/>
          </p:nvSpPr>
          <p:spPr bwMode="auto">
            <a:xfrm>
              <a:off x="2873" y="1971"/>
              <a:ext cx="3" cy="1"/>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lnTo>
                    <a:pt x="0"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7" name="Freeform 533"/>
            <p:cNvSpPr>
              <a:spLocks/>
            </p:cNvSpPr>
            <p:nvPr/>
          </p:nvSpPr>
          <p:spPr bwMode="auto">
            <a:xfrm>
              <a:off x="2855" y="1898"/>
              <a:ext cx="8" cy="40"/>
            </a:xfrm>
            <a:custGeom>
              <a:avLst/>
              <a:gdLst>
                <a:gd name="T0" fmla="*/ 0 w 15"/>
                <a:gd name="T1" fmla="*/ 75 h 78"/>
                <a:gd name="T2" fmla="*/ 5 w 15"/>
                <a:gd name="T3" fmla="*/ 37 h 78"/>
                <a:gd name="T4" fmla="*/ 11 w 15"/>
                <a:gd name="T5" fmla="*/ 0 h 78"/>
                <a:gd name="T6" fmla="*/ 15 w 15"/>
                <a:gd name="T7" fmla="*/ 3 h 78"/>
                <a:gd name="T8" fmla="*/ 9 w 15"/>
                <a:gd name="T9" fmla="*/ 40 h 78"/>
                <a:gd name="T10" fmla="*/ 5 w 15"/>
                <a:gd name="T11" fmla="*/ 78 h 78"/>
                <a:gd name="T12" fmla="*/ 0 w 15"/>
                <a:gd name="T13" fmla="*/ 75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0" y="75"/>
                  </a:moveTo>
                  <a:lnTo>
                    <a:pt x="5" y="37"/>
                  </a:lnTo>
                  <a:lnTo>
                    <a:pt x="11" y="0"/>
                  </a:lnTo>
                  <a:lnTo>
                    <a:pt x="15" y="3"/>
                  </a:lnTo>
                  <a:lnTo>
                    <a:pt x="9" y="40"/>
                  </a:lnTo>
                  <a:lnTo>
                    <a:pt x="5" y="78"/>
                  </a:lnTo>
                  <a:lnTo>
                    <a:pt x="0"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8" name="Freeform 534"/>
            <p:cNvSpPr>
              <a:spLocks/>
            </p:cNvSpPr>
            <p:nvPr/>
          </p:nvSpPr>
          <p:spPr bwMode="auto">
            <a:xfrm>
              <a:off x="2855" y="1936"/>
              <a:ext cx="3" cy="2"/>
            </a:xfrm>
            <a:custGeom>
              <a:avLst/>
              <a:gdLst>
                <a:gd name="T0" fmla="*/ 0 w 5"/>
                <a:gd name="T1" fmla="*/ 2 h 3"/>
                <a:gd name="T2" fmla="*/ 0 w 5"/>
                <a:gd name="T3" fmla="*/ 0 h 3"/>
                <a:gd name="T4" fmla="*/ 5 w 5"/>
                <a:gd name="T5" fmla="*/ 3 h 3"/>
                <a:gd name="T6" fmla="*/ 5 w 5"/>
                <a:gd name="T7" fmla="*/ 2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0"/>
                  </a:lnTo>
                  <a:lnTo>
                    <a:pt x="5" y="3"/>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59" name="Freeform 535"/>
            <p:cNvSpPr>
              <a:spLocks/>
            </p:cNvSpPr>
            <p:nvPr/>
          </p:nvSpPr>
          <p:spPr bwMode="auto">
            <a:xfrm>
              <a:off x="2845" y="1875"/>
              <a:ext cx="18" cy="24"/>
            </a:xfrm>
            <a:custGeom>
              <a:avLst/>
              <a:gdLst>
                <a:gd name="T0" fmla="*/ 33 w 37"/>
                <a:gd name="T1" fmla="*/ 48 h 48"/>
                <a:gd name="T2" fmla="*/ 30 w 37"/>
                <a:gd name="T3" fmla="*/ 34 h 48"/>
                <a:gd name="T4" fmla="*/ 22 w 37"/>
                <a:gd name="T5" fmla="*/ 27 h 48"/>
                <a:gd name="T6" fmla="*/ 11 w 37"/>
                <a:gd name="T7" fmla="*/ 17 h 48"/>
                <a:gd name="T8" fmla="*/ 0 w 37"/>
                <a:gd name="T9" fmla="*/ 5 h 48"/>
                <a:gd name="T10" fmla="*/ 5 w 37"/>
                <a:gd name="T11" fmla="*/ 0 h 48"/>
                <a:gd name="T12" fmla="*/ 14 w 37"/>
                <a:gd name="T13" fmla="*/ 13 h 48"/>
                <a:gd name="T14" fmla="*/ 25 w 37"/>
                <a:gd name="T15" fmla="*/ 22 h 48"/>
                <a:gd name="T16" fmla="*/ 34 w 37"/>
                <a:gd name="T17" fmla="*/ 31 h 48"/>
                <a:gd name="T18" fmla="*/ 37 w 37"/>
                <a:gd name="T19" fmla="*/ 48 h 48"/>
                <a:gd name="T20" fmla="*/ 33 w 37"/>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8">
                  <a:moveTo>
                    <a:pt x="33" y="48"/>
                  </a:moveTo>
                  <a:lnTo>
                    <a:pt x="30" y="34"/>
                  </a:lnTo>
                  <a:lnTo>
                    <a:pt x="22" y="27"/>
                  </a:lnTo>
                  <a:lnTo>
                    <a:pt x="11" y="17"/>
                  </a:lnTo>
                  <a:lnTo>
                    <a:pt x="0" y="5"/>
                  </a:lnTo>
                  <a:lnTo>
                    <a:pt x="5" y="0"/>
                  </a:lnTo>
                  <a:lnTo>
                    <a:pt x="14" y="13"/>
                  </a:lnTo>
                  <a:lnTo>
                    <a:pt x="25" y="22"/>
                  </a:lnTo>
                  <a:lnTo>
                    <a:pt x="34" y="31"/>
                  </a:lnTo>
                  <a:lnTo>
                    <a:pt x="37" y="48"/>
                  </a:lnTo>
                  <a:lnTo>
                    <a:pt x="33"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0" name="Freeform 536"/>
            <p:cNvSpPr>
              <a:spLocks/>
            </p:cNvSpPr>
            <p:nvPr/>
          </p:nvSpPr>
          <p:spPr bwMode="auto">
            <a:xfrm>
              <a:off x="2861" y="1898"/>
              <a:ext cx="2"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1" name="Freeform 537"/>
            <p:cNvSpPr>
              <a:spLocks/>
            </p:cNvSpPr>
            <p:nvPr/>
          </p:nvSpPr>
          <p:spPr bwMode="auto">
            <a:xfrm>
              <a:off x="2825" y="1836"/>
              <a:ext cx="22" cy="41"/>
            </a:xfrm>
            <a:custGeom>
              <a:avLst/>
              <a:gdLst>
                <a:gd name="T0" fmla="*/ 38 w 43"/>
                <a:gd name="T1" fmla="*/ 81 h 81"/>
                <a:gd name="T2" fmla="*/ 29 w 43"/>
                <a:gd name="T3" fmla="*/ 60 h 81"/>
                <a:gd name="T4" fmla="*/ 23 w 43"/>
                <a:gd name="T5" fmla="*/ 40 h 81"/>
                <a:gd name="T6" fmla="*/ 14 w 43"/>
                <a:gd name="T7" fmla="*/ 23 h 81"/>
                <a:gd name="T8" fmla="*/ 0 w 43"/>
                <a:gd name="T9" fmla="*/ 4 h 81"/>
                <a:gd name="T10" fmla="*/ 4 w 43"/>
                <a:gd name="T11" fmla="*/ 0 h 81"/>
                <a:gd name="T12" fmla="*/ 18 w 43"/>
                <a:gd name="T13" fmla="*/ 18 h 81"/>
                <a:gd name="T14" fmla="*/ 27 w 43"/>
                <a:gd name="T15" fmla="*/ 37 h 81"/>
                <a:gd name="T16" fmla="*/ 34 w 43"/>
                <a:gd name="T17" fmla="*/ 57 h 81"/>
                <a:gd name="T18" fmla="*/ 43 w 43"/>
                <a:gd name="T19" fmla="*/ 78 h 81"/>
                <a:gd name="T20" fmla="*/ 38 w 43"/>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1">
                  <a:moveTo>
                    <a:pt x="38" y="81"/>
                  </a:moveTo>
                  <a:lnTo>
                    <a:pt x="29" y="60"/>
                  </a:lnTo>
                  <a:lnTo>
                    <a:pt x="23" y="40"/>
                  </a:lnTo>
                  <a:lnTo>
                    <a:pt x="14" y="23"/>
                  </a:lnTo>
                  <a:lnTo>
                    <a:pt x="0" y="4"/>
                  </a:lnTo>
                  <a:lnTo>
                    <a:pt x="4" y="0"/>
                  </a:lnTo>
                  <a:lnTo>
                    <a:pt x="18" y="18"/>
                  </a:lnTo>
                  <a:lnTo>
                    <a:pt x="27" y="37"/>
                  </a:lnTo>
                  <a:lnTo>
                    <a:pt x="34" y="57"/>
                  </a:lnTo>
                  <a:lnTo>
                    <a:pt x="43" y="78"/>
                  </a:lnTo>
                  <a:lnTo>
                    <a:pt x="38"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2" name="Freeform 538"/>
            <p:cNvSpPr>
              <a:spLocks/>
            </p:cNvSpPr>
            <p:nvPr/>
          </p:nvSpPr>
          <p:spPr bwMode="auto">
            <a:xfrm>
              <a:off x="2814" y="1836"/>
              <a:ext cx="14" cy="51"/>
            </a:xfrm>
            <a:custGeom>
              <a:avLst/>
              <a:gdLst>
                <a:gd name="T0" fmla="*/ 28 w 28"/>
                <a:gd name="T1" fmla="*/ 4 h 101"/>
                <a:gd name="T2" fmla="*/ 24 w 28"/>
                <a:gd name="T3" fmla="*/ 13 h 101"/>
                <a:gd name="T4" fmla="*/ 17 w 28"/>
                <a:gd name="T5" fmla="*/ 27 h 101"/>
                <a:gd name="T6" fmla="*/ 11 w 28"/>
                <a:gd name="T7" fmla="*/ 61 h 101"/>
                <a:gd name="T8" fmla="*/ 7 w 28"/>
                <a:gd name="T9" fmla="*/ 101 h 101"/>
                <a:gd name="T10" fmla="*/ 0 w 28"/>
                <a:gd name="T11" fmla="*/ 101 h 101"/>
                <a:gd name="T12" fmla="*/ 5 w 28"/>
                <a:gd name="T13" fmla="*/ 61 h 101"/>
                <a:gd name="T14" fmla="*/ 11 w 28"/>
                <a:gd name="T15" fmla="*/ 26 h 101"/>
                <a:gd name="T16" fmla="*/ 17 w 28"/>
                <a:gd name="T17" fmla="*/ 12 h 101"/>
                <a:gd name="T18" fmla="*/ 24 w 28"/>
                <a:gd name="T19" fmla="*/ 0 h 101"/>
                <a:gd name="T20" fmla="*/ 28 w 28"/>
                <a:gd name="T2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01">
                  <a:moveTo>
                    <a:pt x="28" y="4"/>
                  </a:moveTo>
                  <a:lnTo>
                    <a:pt x="24" y="13"/>
                  </a:lnTo>
                  <a:lnTo>
                    <a:pt x="17" y="27"/>
                  </a:lnTo>
                  <a:lnTo>
                    <a:pt x="11" y="61"/>
                  </a:lnTo>
                  <a:lnTo>
                    <a:pt x="7" y="101"/>
                  </a:lnTo>
                  <a:lnTo>
                    <a:pt x="0" y="101"/>
                  </a:lnTo>
                  <a:lnTo>
                    <a:pt x="5" y="61"/>
                  </a:lnTo>
                  <a:lnTo>
                    <a:pt x="11" y="26"/>
                  </a:lnTo>
                  <a:lnTo>
                    <a:pt x="17" y="12"/>
                  </a:lnTo>
                  <a:lnTo>
                    <a:pt x="24" y="0"/>
                  </a:lnTo>
                  <a:lnTo>
                    <a:pt x="2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3" name="Freeform 539"/>
            <p:cNvSpPr>
              <a:spLocks/>
            </p:cNvSpPr>
            <p:nvPr/>
          </p:nvSpPr>
          <p:spPr bwMode="auto">
            <a:xfrm>
              <a:off x="2825" y="1834"/>
              <a:ext cx="3" cy="4"/>
            </a:xfrm>
            <a:custGeom>
              <a:avLst/>
              <a:gdLst>
                <a:gd name="T0" fmla="*/ 4 w 4"/>
                <a:gd name="T1" fmla="*/ 4 h 8"/>
                <a:gd name="T2" fmla="*/ 1 w 4"/>
                <a:gd name="T3" fmla="*/ 0 h 8"/>
                <a:gd name="T4" fmla="*/ 0 w 4"/>
                <a:gd name="T5" fmla="*/ 4 h 8"/>
                <a:gd name="T6" fmla="*/ 4 w 4"/>
                <a:gd name="T7" fmla="*/ 8 h 8"/>
                <a:gd name="T8" fmla="*/ 0 w 4"/>
                <a:gd name="T9" fmla="*/ 8 h 8"/>
                <a:gd name="T10" fmla="*/ 4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4" y="4"/>
                  </a:moveTo>
                  <a:lnTo>
                    <a:pt x="1" y="0"/>
                  </a:lnTo>
                  <a:lnTo>
                    <a:pt x="0" y="4"/>
                  </a:lnTo>
                  <a:lnTo>
                    <a:pt x="4" y="8"/>
                  </a:lnTo>
                  <a:lnTo>
                    <a:pt x="0" y="8"/>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4" name="Freeform 540"/>
            <p:cNvSpPr>
              <a:spLocks/>
            </p:cNvSpPr>
            <p:nvPr/>
          </p:nvSpPr>
          <p:spPr bwMode="auto">
            <a:xfrm>
              <a:off x="2810" y="1863"/>
              <a:ext cx="6" cy="24"/>
            </a:xfrm>
            <a:custGeom>
              <a:avLst/>
              <a:gdLst>
                <a:gd name="T0" fmla="*/ 7 w 12"/>
                <a:gd name="T1" fmla="*/ 49 h 49"/>
                <a:gd name="T2" fmla="*/ 4 w 12"/>
                <a:gd name="T3" fmla="*/ 38 h 49"/>
                <a:gd name="T4" fmla="*/ 1 w 12"/>
                <a:gd name="T5" fmla="*/ 24 h 49"/>
                <a:gd name="T6" fmla="*/ 0 w 12"/>
                <a:gd name="T7" fmla="*/ 0 h 49"/>
                <a:gd name="T8" fmla="*/ 4 w 12"/>
                <a:gd name="T9" fmla="*/ 0 h 49"/>
                <a:gd name="T10" fmla="*/ 6 w 12"/>
                <a:gd name="T11" fmla="*/ 24 h 49"/>
                <a:gd name="T12" fmla="*/ 9 w 12"/>
                <a:gd name="T13" fmla="*/ 38 h 49"/>
                <a:gd name="T14" fmla="*/ 12 w 12"/>
                <a:gd name="T15" fmla="*/ 46 h 49"/>
                <a:gd name="T16" fmla="*/ 7 w 1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9">
                  <a:moveTo>
                    <a:pt x="7" y="49"/>
                  </a:moveTo>
                  <a:lnTo>
                    <a:pt x="4" y="38"/>
                  </a:lnTo>
                  <a:lnTo>
                    <a:pt x="1" y="24"/>
                  </a:lnTo>
                  <a:lnTo>
                    <a:pt x="0" y="0"/>
                  </a:lnTo>
                  <a:lnTo>
                    <a:pt x="4" y="0"/>
                  </a:lnTo>
                  <a:lnTo>
                    <a:pt x="6" y="24"/>
                  </a:lnTo>
                  <a:lnTo>
                    <a:pt x="9" y="38"/>
                  </a:lnTo>
                  <a:lnTo>
                    <a:pt x="12" y="46"/>
                  </a:lnTo>
                  <a:lnTo>
                    <a:pt x="7"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5" name="Freeform 541"/>
            <p:cNvSpPr>
              <a:spLocks/>
            </p:cNvSpPr>
            <p:nvPr/>
          </p:nvSpPr>
          <p:spPr bwMode="auto">
            <a:xfrm>
              <a:off x="2814" y="1886"/>
              <a:ext cx="3" cy="1"/>
            </a:xfrm>
            <a:custGeom>
              <a:avLst/>
              <a:gdLst>
                <a:gd name="T0" fmla="*/ 7 w 7"/>
                <a:gd name="T1" fmla="*/ 1 h 3"/>
                <a:gd name="T2" fmla="*/ 0 w 7"/>
                <a:gd name="T3" fmla="*/ 3 h 3"/>
                <a:gd name="T4" fmla="*/ 5 w 7"/>
                <a:gd name="T5" fmla="*/ 0 h 3"/>
                <a:gd name="T6" fmla="*/ 0 w 7"/>
                <a:gd name="T7" fmla="*/ 1 h 3"/>
                <a:gd name="T8" fmla="*/ 7 w 7"/>
                <a:gd name="T9" fmla="*/ 1 h 3"/>
              </a:gdLst>
              <a:ahLst/>
              <a:cxnLst>
                <a:cxn ang="0">
                  <a:pos x="T0" y="T1"/>
                </a:cxn>
                <a:cxn ang="0">
                  <a:pos x="T2" y="T3"/>
                </a:cxn>
                <a:cxn ang="0">
                  <a:pos x="T4" y="T5"/>
                </a:cxn>
                <a:cxn ang="0">
                  <a:pos x="T6" y="T7"/>
                </a:cxn>
                <a:cxn ang="0">
                  <a:pos x="T8" y="T9"/>
                </a:cxn>
              </a:cxnLst>
              <a:rect l="0" t="0" r="r" b="b"/>
              <a:pathLst>
                <a:path w="7" h="3">
                  <a:moveTo>
                    <a:pt x="7" y="1"/>
                  </a:moveTo>
                  <a:lnTo>
                    <a:pt x="0" y="3"/>
                  </a:lnTo>
                  <a:lnTo>
                    <a:pt x="5" y="0"/>
                  </a:lnTo>
                  <a:lnTo>
                    <a:pt x="0"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6" name="Freeform 542"/>
            <p:cNvSpPr>
              <a:spLocks/>
            </p:cNvSpPr>
            <p:nvPr/>
          </p:nvSpPr>
          <p:spPr bwMode="auto">
            <a:xfrm>
              <a:off x="2810" y="1821"/>
              <a:ext cx="11" cy="43"/>
            </a:xfrm>
            <a:custGeom>
              <a:avLst/>
              <a:gdLst>
                <a:gd name="T0" fmla="*/ 0 w 21"/>
                <a:gd name="T1" fmla="*/ 82 h 85"/>
                <a:gd name="T2" fmla="*/ 4 w 21"/>
                <a:gd name="T3" fmla="*/ 57 h 85"/>
                <a:gd name="T4" fmla="*/ 12 w 21"/>
                <a:gd name="T5" fmla="*/ 36 h 85"/>
                <a:gd name="T6" fmla="*/ 17 w 21"/>
                <a:gd name="T7" fmla="*/ 19 h 85"/>
                <a:gd name="T8" fmla="*/ 14 w 21"/>
                <a:gd name="T9" fmla="*/ 13 h 85"/>
                <a:gd name="T10" fmla="*/ 7 w 21"/>
                <a:gd name="T11" fmla="*/ 5 h 85"/>
                <a:gd name="T12" fmla="*/ 12 w 21"/>
                <a:gd name="T13" fmla="*/ 0 h 85"/>
                <a:gd name="T14" fmla="*/ 18 w 21"/>
                <a:gd name="T15" fmla="*/ 8 h 85"/>
                <a:gd name="T16" fmla="*/ 21 w 21"/>
                <a:gd name="T17" fmla="*/ 19 h 85"/>
                <a:gd name="T18" fmla="*/ 17 w 21"/>
                <a:gd name="T19" fmla="*/ 39 h 85"/>
                <a:gd name="T20" fmla="*/ 9 w 21"/>
                <a:gd name="T21" fmla="*/ 60 h 85"/>
                <a:gd name="T22" fmla="*/ 4 w 21"/>
                <a:gd name="T23" fmla="*/ 85 h 85"/>
                <a:gd name="T24" fmla="*/ 0 w 21"/>
                <a:gd name="T2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85">
                  <a:moveTo>
                    <a:pt x="0" y="82"/>
                  </a:moveTo>
                  <a:lnTo>
                    <a:pt x="4" y="57"/>
                  </a:lnTo>
                  <a:lnTo>
                    <a:pt x="12" y="36"/>
                  </a:lnTo>
                  <a:lnTo>
                    <a:pt x="17" y="19"/>
                  </a:lnTo>
                  <a:lnTo>
                    <a:pt x="14" y="13"/>
                  </a:lnTo>
                  <a:lnTo>
                    <a:pt x="7" y="5"/>
                  </a:lnTo>
                  <a:lnTo>
                    <a:pt x="12" y="0"/>
                  </a:lnTo>
                  <a:lnTo>
                    <a:pt x="18" y="8"/>
                  </a:lnTo>
                  <a:lnTo>
                    <a:pt x="21" y="19"/>
                  </a:lnTo>
                  <a:lnTo>
                    <a:pt x="17" y="39"/>
                  </a:lnTo>
                  <a:lnTo>
                    <a:pt x="9" y="60"/>
                  </a:lnTo>
                  <a:lnTo>
                    <a:pt x="4" y="85"/>
                  </a:lnTo>
                  <a:lnTo>
                    <a:pt x="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7" name="Freeform 543"/>
            <p:cNvSpPr>
              <a:spLocks/>
            </p:cNvSpPr>
            <p:nvPr/>
          </p:nvSpPr>
          <p:spPr bwMode="auto">
            <a:xfrm>
              <a:off x="2810" y="1862"/>
              <a:ext cx="2" cy="2"/>
            </a:xfrm>
            <a:custGeom>
              <a:avLst/>
              <a:gdLst>
                <a:gd name="T0" fmla="*/ 0 w 4"/>
                <a:gd name="T1" fmla="*/ 2 h 3"/>
                <a:gd name="T2" fmla="*/ 0 w 4"/>
                <a:gd name="T3" fmla="*/ 0 h 3"/>
                <a:gd name="T4" fmla="*/ 4 w 4"/>
                <a:gd name="T5" fmla="*/ 3 h 3"/>
                <a:gd name="T6" fmla="*/ 4 w 4"/>
                <a:gd name="T7" fmla="*/ 2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0" y="0"/>
                  </a:lnTo>
                  <a:lnTo>
                    <a:pt x="4" y="3"/>
                  </a:lnTo>
                  <a:lnTo>
                    <a:pt x="4"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8" name="Freeform 544"/>
            <p:cNvSpPr>
              <a:spLocks/>
            </p:cNvSpPr>
            <p:nvPr/>
          </p:nvSpPr>
          <p:spPr bwMode="auto">
            <a:xfrm>
              <a:off x="2797" y="1805"/>
              <a:ext cx="19" cy="18"/>
            </a:xfrm>
            <a:custGeom>
              <a:avLst/>
              <a:gdLst>
                <a:gd name="T0" fmla="*/ 36 w 39"/>
                <a:gd name="T1" fmla="*/ 37 h 37"/>
                <a:gd name="T2" fmla="*/ 20 w 39"/>
                <a:gd name="T3" fmla="*/ 23 h 37"/>
                <a:gd name="T4" fmla="*/ 0 w 39"/>
                <a:gd name="T5" fmla="*/ 4 h 37"/>
                <a:gd name="T6" fmla="*/ 3 w 39"/>
                <a:gd name="T7" fmla="*/ 0 h 37"/>
                <a:gd name="T8" fmla="*/ 24 w 39"/>
                <a:gd name="T9" fmla="*/ 18 h 37"/>
                <a:gd name="T10" fmla="*/ 39 w 39"/>
                <a:gd name="T11" fmla="*/ 32 h 37"/>
                <a:gd name="T12" fmla="*/ 36 w 39"/>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39" h="37">
                  <a:moveTo>
                    <a:pt x="36" y="37"/>
                  </a:moveTo>
                  <a:lnTo>
                    <a:pt x="20" y="23"/>
                  </a:lnTo>
                  <a:lnTo>
                    <a:pt x="0" y="4"/>
                  </a:lnTo>
                  <a:lnTo>
                    <a:pt x="3" y="0"/>
                  </a:lnTo>
                  <a:lnTo>
                    <a:pt x="24" y="18"/>
                  </a:lnTo>
                  <a:lnTo>
                    <a:pt x="39" y="32"/>
                  </a:lnTo>
                  <a:lnTo>
                    <a:pt x="3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69" name="Freeform 545"/>
            <p:cNvSpPr>
              <a:spLocks/>
            </p:cNvSpPr>
            <p:nvPr/>
          </p:nvSpPr>
          <p:spPr bwMode="auto">
            <a:xfrm>
              <a:off x="2709" y="1755"/>
              <a:ext cx="89" cy="52"/>
            </a:xfrm>
            <a:custGeom>
              <a:avLst/>
              <a:gdLst>
                <a:gd name="T0" fmla="*/ 174 w 178"/>
                <a:gd name="T1" fmla="*/ 104 h 104"/>
                <a:gd name="T2" fmla="*/ 130 w 178"/>
                <a:gd name="T3" fmla="*/ 71 h 104"/>
                <a:gd name="T4" fmla="*/ 92 w 178"/>
                <a:gd name="T5" fmla="*/ 47 h 104"/>
                <a:gd name="T6" fmla="*/ 0 w 178"/>
                <a:gd name="T7" fmla="*/ 4 h 104"/>
                <a:gd name="T8" fmla="*/ 4 w 178"/>
                <a:gd name="T9" fmla="*/ 0 h 104"/>
                <a:gd name="T10" fmla="*/ 95 w 178"/>
                <a:gd name="T11" fmla="*/ 43 h 104"/>
                <a:gd name="T12" fmla="*/ 135 w 178"/>
                <a:gd name="T13" fmla="*/ 66 h 104"/>
                <a:gd name="T14" fmla="*/ 178 w 178"/>
                <a:gd name="T15" fmla="*/ 100 h 104"/>
                <a:gd name="T16" fmla="*/ 174 w 178"/>
                <a:gd name="T1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04">
                  <a:moveTo>
                    <a:pt x="174" y="104"/>
                  </a:moveTo>
                  <a:lnTo>
                    <a:pt x="130" y="71"/>
                  </a:lnTo>
                  <a:lnTo>
                    <a:pt x="92" y="47"/>
                  </a:lnTo>
                  <a:lnTo>
                    <a:pt x="0" y="4"/>
                  </a:lnTo>
                  <a:lnTo>
                    <a:pt x="4" y="0"/>
                  </a:lnTo>
                  <a:lnTo>
                    <a:pt x="95" y="43"/>
                  </a:lnTo>
                  <a:lnTo>
                    <a:pt x="135" y="66"/>
                  </a:lnTo>
                  <a:lnTo>
                    <a:pt x="178" y="100"/>
                  </a:lnTo>
                  <a:lnTo>
                    <a:pt x="174"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0" name="Freeform 546"/>
            <p:cNvSpPr>
              <a:spLocks/>
            </p:cNvSpPr>
            <p:nvPr/>
          </p:nvSpPr>
          <p:spPr bwMode="auto">
            <a:xfrm>
              <a:off x="2704" y="1755"/>
              <a:ext cx="7" cy="4"/>
            </a:xfrm>
            <a:custGeom>
              <a:avLst/>
              <a:gdLst>
                <a:gd name="T0" fmla="*/ 14 w 14"/>
                <a:gd name="T1" fmla="*/ 4 h 7"/>
                <a:gd name="T2" fmla="*/ 3 w 14"/>
                <a:gd name="T3" fmla="*/ 7 h 7"/>
                <a:gd name="T4" fmla="*/ 0 w 14"/>
                <a:gd name="T5" fmla="*/ 3 h 7"/>
                <a:gd name="T6" fmla="*/ 10 w 14"/>
                <a:gd name="T7" fmla="*/ 0 h 7"/>
                <a:gd name="T8" fmla="*/ 14 w 14"/>
                <a:gd name="T9" fmla="*/ 4 h 7"/>
              </a:gdLst>
              <a:ahLst/>
              <a:cxnLst>
                <a:cxn ang="0">
                  <a:pos x="T0" y="T1"/>
                </a:cxn>
                <a:cxn ang="0">
                  <a:pos x="T2" y="T3"/>
                </a:cxn>
                <a:cxn ang="0">
                  <a:pos x="T4" y="T5"/>
                </a:cxn>
                <a:cxn ang="0">
                  <a:pos x="T6" y="T7"/>
                </a:cxn>
                <a:cxn ang="0">
                  <a:pos x="T8" y="T9"/>
                </a:cxn>
              </a:cxnLst>
              <a:rect l="0" t="0" r="r" b="b"/>
              <a:pathLst>
                <a:path w="14" h="7">
                  <a:moveTo>
                    <a:pt x="14" y="4"/>
                  </a:moveTo>
                  <a:lnTo>
                    <a:pt x="3" y="7"/>
                  </a:lnTo>
                  <a:lnTo>
                    <a:pt x="0" y="3"/>
                  </a:lnTo>
                  <a:lnTo>
                    <a:pt x="10" y="0"/>
                  </a:lnTo>
                  <a:lnTo>
                    <a:pt x="1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1" name="Freeform 547"/>
            <p:cNvSpPr>
              <a:spLocks/>
            </p:cNvSpPr>
            <p:nvPr/>
          </p:nvSpPr>
          <p:spPr bwMode="auto">
            <a:xfrm>
              <a:off x="2709" y="1755"/>
              <a:ext cx="2" cy="2"/>
            </a:xfrm>
            <a:custGeom>
              <a:avLst/>
              <a:gdLst>
                <a:gd name="T0" fmla="*/ 4 w 4"/>
                <a:gd name="T1" fmla="*/ 0 h 4"/>
                <a:gd name="T2" fmla="*/ 2 w 4"/>
                <a:gd name="T3" fmla="*/ 0 h 4"/>
                <a:gd name="T4" fmla="*/ 0 w 4"/>
                <a:gd name="T5" fmla="*/ 0 h 4"/>
                <a:gd name="T6" fmla="*/ 4 w 4"/>
                <a:gd name="T7" fmla="*/ 4 h 4"/>
                <a:gd name="T8" fmla="*/ 0 w 4"/>
                <a:gd name="T9" fmla="*/ 4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2" y="0"/>
                  </a:lnTo>
                  <a:lnTo>
                    <a:pt x="0" y="0"/>
                  </a:lnTo>
                  <a:lnTo>
                    <a:pt x="4" y="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2" name="Freeform 548"/>
            <p:cNvSpPr>
              <a:spLocks/>
            </p:cNvSpPr>
            <p:nvPr/>
          </p:nvSpPr>
          <p:spPr bwMode="auto">
            <a:xfrm>
              <a:off x="2703" y="1757"/>
              <a:ext cx="29" cy="83"/>
            </a:xfrm>
            <a:custGeom>
              <a:avLst/>
              <a:gdLst>
                <a:gd name="T0" fmla="*/ 6 w 59"/>
                <a:gd name="T1" fmla="*/ 0 h 167"/>
                <a:gd name="T2" fmla="*/ 22 w 59"/>
                <a:gd name="T3" fmla="*/ 43 h 167"/>
                <a:gd name="T4" fmla="*/ 33 w 59"/>
                <a:gd name="T5" fmla="*/ 82 h 167"/>
                <a:gd name="T6" fmla="*/ 43 w 59"/>
                <a:gd name="T7" fmla="*/ 121 h 167"/>
                <a:gd name="T8" fmla="*/ 59 w 59"/>
                <a:gd name="T9" fmla="*/ 165 h 167"/>
                <a:gd name="T10" fmla="*/ 53 w 59"/>
                <a:gd name="T11" fmla="*/ 167 h 167"/>
                <a:gd name="T12" fmla="*/ 37 w 59"/>
                <a:gd name="T13" fmla="*/ 122 h 167"/>
                <a:gd name="T14" fmla="*/ 26 w 59"/>
                <a:gd name="T15" fmla="*/ 83 h 167"/>
                <a:gd name="T16" fmla="*/ 16 w 59"/>
                <a:gd name="T17" fmla="*/ 45 h 167"/>
                <a:gd name="T18" fmla="*/ 0 w 59"/>
                <a:gd name="T19" fmla="*/ 2 h 167"/>
                <a:gd name="T20" fmla="*/ 6 w 59"/>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67">
                  <a:moveTo>
                    <a:pt x="6" y="0"/>
                  </a:moveTo>
                  <a:lnTo>
                    <a:pt x="22" y="43"/>
                  </a:lnTo>
                  <a:lnTo>
                    <a:pt x="33" y="82"/>
                  </a:lnTo>
                  <a:lnTo>
                    <a:pt x="43" y="121"/>
                  </a:lnTo>
                  <a:lnTo>
                    <a:pt x="59" y="165"/>
                  </a:lnTo>
                  <a:lnTo>
                    <a:pt x="53" y="167"/>
                  </a:lnTo>
                  <a:lnTo>
                    <a:pt x="37" y="122"/>
                  </a:lnTo>
                  <a:lnTo>
                    <a:pt x="26" y="83"/>
                  </a:lnTo>
                  <a:lnTo>
                    <a:pt x="16" y="45"/>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3" name="Freeform 549"/>
            <p:cNvSpPr>
              <a:spLocks/>
            </p:cNvSpPr>
            <p:nvPr/>
          </p:nvSpPr>
          <p:spPr bwMode="auto">
            <a:xfrm>
              <a:off x="2702" y="1756"/>
              <a:ext cx="4" cy="3"/>
            </a:xfrm>
            <a:custGeom>
              <a:avLst/>
              <a:gdLst>
                <a:gd name="T0" fmla="*/ 3 w 7"/>
                <a:gd name="T1" fmla="*/ 0 h 4"/>
                <a:gd name="T2" fmla="*/ 0 w 7"/>
                <a:gd name="T3" fmla="*/ 0 h 4"/>
                <a:gd name="T4" fmla="*/ 1 w 7"/>
                <a:gd name="T5" fmla="*/ 3 h 4"/>
                <a:gd name="T6" fmla="*/ 7 w 7"/>
                <a:gd name="T7" fmla="*/ 1 h 4"/>
                <a:gd name="T8" fmla="*/ 6 w 7"/>
                <a:gd name="T9" fmla="*/ 4 h 4"/>
                <a:gd name="T10" fmla="*/ 3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3" y="0"/>
                  </a:moveTo>
                  <a:lnTo>
                    <a:pt x="0" y="0"/>
                  </a:lnTo>
                  <a:lnTo>
                    <a:pt x="1" y="3"/>
                  </a:lnTo>
                  <a:lnTo>
                    <a:pt x="7" y="1"/>
                  </a:lnTo>
                  <a:lnTo>
                    <a:pt x="6"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4" name="Freeform 550"/>
            <p:cNvSpPr>
              <a:spLocks/>
            </p:cNvSpPr>
            <p:nvPr/>
          </p:nvSpPr>
          <p:spPr bwMode="auto">
            <a:xfrm>
              <a:off x="2729" y="1840"/>
              <a:ext cx="34" cy="107"/>
            </a:xfrm>
            <a:custGeom>
              <a:avLst/>
              <a:gdLst>
                <a:gd name="T0" fmla="*/ 6 w 66"/>
                <a:gd name="T1" fmla="*/ 0 h 215"/>
                <a:gd name="T2" fmla="*/ 29 w 66"/>
                <a:gd name="T3" fmla="*/ 54 h 215"/>
                <a:gd name="T4" fmla="*/ 48 w 66"/>
                <a:gd name="T5" fmla="*/ 105 h 215"/>
                <a:gd name="T6" fmla="*/ 62 w 66"/>
                <a:gd name="T7" fmla="*/ 156 h 215"/>
                <a:gd name="T8" fmla="*/ 66 w 66"/>
                <a:gd name="T9" fmla="*/ 186 h 215"/>
                <a:gd name="T10" fmla="*/ 66 w 66"/>
                <a:gd name="T11" fmla="*/ 215 h 215"/>
                <a:gd name="T12" fmla="*/ 60 w 66"/>
                <a:gd name="T13" fmla="*/ 215 h 215"/>
                <a:gd name="T14" fmla="*/ 60 w 66"/>
                <a:gd name="T15" fmla="*/ 186 h 215"/>
                <a:gd name="T16" fmla="*/ 55 w 66"/>
                <a:gd name="T17" fmla="*/ 158 h 215"/>
                <a:gd name="T18" fmla="*/ 41 w 66"/>
                <a:gd name="T19" fmla="*/ 107 h 215"/>
                <a:gd name="T20" fmla="*/ 23 w 66"/>
                <a:gd name="T21" fmla="*/ 56 h 215"/>
                <a:gd name="T22" fmla="*/ 0 w 66"/>
                <a:gd name="T23" fmla="*/ 2 h 215"/>
                <a:gd name="T24" fmla="*/ 6 w 66"/>
                <a:gd name="T25"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15">
                  <a:moveTo>
                    <a:pt x="6" y="0"/>
                  </a:moveTo>
                  <a:lnTo>
                    <a:pt x="29" y="54"/>
                  </a:lnTo>
                  <a:lnTo>
                    <a:pt x="48" y="105"/>
                  </a:lnTo>
                  <a:lnTo>
                    <a:pt x="62" y="156"/>
                  </a:lnTo>
                  <a:lnTo>
                    <a:pt x="66" y="186"/>
                  </a:lnTo>
                  <a:lnTo>
                    <a:pt x="66" y="215"/>
                  </a:lnTo>
                  <a:lnTo>
                    <a:pt x="60" y="215"/>
                  </a:lnTo>
                  <a:lnTo>
                    <a:pt x="60" y="186"/>
                  </a:lnTo>
                  <a:lnTo>
                    <a:pt x="55" y="158"/>
                  </a:lnTo>
                  <a:lnTo>
                    <a:pt x="41" y="107"/>
                  </a:lnTo>
                  <a:lnTo>
                    <a:pt x="23" y="56"/>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5" name="Freeform 551"/>
            <p:cNvSpPr>
              <a:spLocks/>
            </p:cNvSpPr>
            <p:nvPr/>
          </p:nvSpPr>
          <p:spPr bwMode="auto">
            <a:xfrm>
              <a:off x="2729" y="1840"/>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6" name="Freeform 552"/>
            <p:cNvSpPr>
              <a:spLocks/>
            </p:cNvSpPr>
            <p:nvPr/>
          </p:nvSpPr>
          <p:spPr bwMode="auto">
            <a:xfrm>
              <a:off x="2760" y="1947"/>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7" name="Freeform 553"/>
            <p:cNvSpPr>
              <a:spLocks/>
            </p:cNvSpPr>
            <p:nvPr/>
          </p:nvSpPr>
          <p:spPr bwMode="auto">
            <a:xfrm>
              <a:off x="2749" y="1990"/>
              <a:ext cx="14" cy="78"/>
            </a:xfrm>
            <a:custGeom>
              <a:avLst/>
              <a:gdLst>
                <a:gd name="T0" fmla="*/ 28 w 28"/>
                <a:gd name="T1" fmla="*/ 0 h 156"/>
                <a:gd name="T2" fmla="*/ 25 w 28"/>
                <a:gd name="T3" fmla="*/ 42 h 156"/>
                <a:gd name="T4" fmla="*/ 17 w 28"/>
                <a:gd name="T5" fmla="*/ 77 h 156"/>
                <a:gd name="T6" fmla="*/ 11 w 28"/>
                <a:gd name="T7" fmla="*/ 114 h 156"/>
                <a:gd name="T8" fmla="*/ 7 w 28"/>
                <a:gd name="T9" fmla="*/ 156 h 156"/>
                <a:gd name="T10" fmla="*/ 0 w 28"/>
                <a:gd name="T11" fmla="*/ 156 h 156"/>
                <a:gd name="T12" fmla="*/ 5 w 28"/>
                <a:gd name="T13" fmla="*/ 114 h 156"/>
                <a:gd name="T14" fmla="*/ 11 w 28"/>
                <a:gd name="T15" fmla="*/ 77 h 156"/>
                <a:gd name="T16" fmla="*/ 19 w 28"/>
                <a:gd name="T17" fmla="*/ 42 h 156"/>
                <a:gd name="T18" fmla="*/ 22 w 28"/>
                <a:gd name="T19" fmla="*/ 0 h 156"/>
                <a:gd name="T20" fmla="*/ 28 w 28"/>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56">
                  <a:moveTo>
                    <a:pt x="28" y="0"/>
                  </a:moveTo>
                  <a:lnTo>
                    <a:pt x="25" y="42"/>
                  </a:lnTo>
                  <a:lnTo>
                    <a:pt x="17" y="77"/>
                  </a:lnTo>
                  <a:lnTo>
                    <a:pt x="11" y="114"/>
                  </a:lnTo>
                  <a:lnTo>
                    <a:pt x="7" y="156"/>
                  </a:lnTo>
                  <a:lnTo>
                    <a:pt x="0" y="156"/>
                  </a:lnTo>
                  <a:lnTo>
                    <a:pt x="5" y="114"/>
                  </a:lnTo>
                  <a:lnTo>
                    <a:pt x="11" y="77"/>
                  </a:lnTo>
                  <a:lnTo>
                    <a:pt x="19" y="42"/>
                  </a:lnTo>
                  <a:lnTo>
                    <a:pt x="22"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8" name="Freeform 554"/>
            <p:cNvSpPr>
              <a:spLocks/>
            </p:cNvSpPr>
            <p:nvPr/>
          </p:nvSpPr>
          <p:spPr bwMode="auto">
            <a:xfrm>
              <a:off x="2760" y="1990"/>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79" name="Freeform 555"/>
            <p:cNvSpPr>
              <a:spLocks/>
            </p:cNvSpPr>
            <p:nvPr/>
          </p:nvSpPr>
          <p:spPr bwMode="auto">
            <a:xfrm>
              <a:off x="2749" y="2068"/>
              <a:ext cx="20" cy="19"/>
            </a:xfrm>
            <a:custGeom>
              <a:avLst/>
              <a:gdLst>
                <a:gd name="T0" fmla="*/ 7 w 41"/>
                <a:gd name="T1" fmla="*/ 0 h 37"/>
                <a:gd name="T2" fmla="*/ 8 w 41"/>
                <a:gd name="T3" fmla="*/ 6 h 37"/>
                <a:gd name="T4" fmla="*/ 10 w 41"/>
                <a:gd name="T5" fmla="*/ 9 h 37"/>
                <a:gd name="T6" fmla="*/ 19 w 41"/>
                <a:gd name="T7" fmla="*/ 17 h 37"/>
                <a:gd name="T8" fmla="*/ 30 w 41"/>
                <a:gd name="T9" fmla="*/ 23 h 37"/>
                <a:gd name="T10" fmla="*/ 41 w 41"/>
                <a:gd name="T11" fmla="*/ 33 h 37"/>
                <a:gd name="T12" fmla="*/ 36 w 41"/>
                <a:gd name="T13" fmla="*/ 37 h 37"/>
                <a:gd name="T14" fmla="*/ 25 w 41"/>
                <a:gd name="T15" fmla="*/ 28 h 37"/>
                <a:gd name="T16" fmla="*/ 14 w 41"/>
                <a:gd name="T17" fmla="*/ 22 h 37"/>
                <a:gd name="T18" fmla="*/ 5 w 41"/>
                <a:gd name="T19" fmla="*/ 14 h 37"/>
                <a:gd name="T20" fmla="*/ 2 w 41"/>
                <a:gd name="T21" fmla="*/ 8 h 37"/>
                <a:gd name="T22" fmla="*/ 0 w 41"/>
                <a:gd name="T23" fmla="*/ 2 h 37"/>
                <a:gd name="T24" fmla="*/ 7 w 41"/>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7">
                  <a:moveTo>
                    <a:pt x="7" y="0"/>
                  </a:moveTo>
                  <a:lnTo>
                    <a:pt x="8" y="6"/>
                  </a:lnTo>
                  <a:lnTo>
                    <a:pt x="10" y="9"/>
                  </a:lnTo>
                  <a:lnTo>
                    <a:pt x="19" y="17"/>
                  </a:lnTo>
                  <a:lnTo>
                    <a:pt x="30" y="23"/>
                  </a:lnTo>
                  <a:lnTo>
                    <a:pt x="41" y="33"/>
                  </a:lnTo>
                  <a:lnTo>
                    <a:pt x="36" y="37"/>
                  </a:lnTo>
                  <a:lnTo>
                    <a:pt x="25" y="28"/>
                  </a:lnTo>
                  <a:lnTo>
                    <a:pt x="14" y="22"/>
                  </a:lnTo>
                  <a:lnTo>
                    <a:pt x="5" y="14"/>
                  </a:lnTo>
                  <a:lnTo>
                    <a:pt x="2" y="8"/>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0" name="Freeform 556"/>
            <p:cNvSpPr>
              <a:spLocks/>
            </p:cNvSpPr>
            <p:nvPr/>
          </p:nvSpPr>
          <p:spPr bwMode="auto">
            <a:xfrm>
              <a:off x="2749" y="2068"/>
              <a:ext cx="3" cy="1"/>
            </a:xfrm>
            <a:custGeom>
              <a:avLst/>
              <a:gdLst>
                <a:gd name="T0" fmla="*/ 0 w 7"/>
                <a:gd name="T1" fmla="*/ 0 h 2"/>
                <a:gd name="T2" fmla="*/ 0 w 7"/>
                <a:gd name="T3" fmla="*/ 2 h 2"/>
                <a:gd name="T4" fmla="*/ 7 w 7"/>
                <a:gd name="T5" fmla="*/ 0 h 2"/>
                <a:gd name="T6" fmla="*/ 0 w 7"/>
                <a:gd name="T7" fmla="*/ 0 h 2"/>
              </a:gdLst>
              <a:ahLst/>
              <a:cxnLst>
                <a:cxn ang="0">
                  <a:pos x="T0" y="T1"/>
                </a:cxn>
                <a:cxn ang="0">
                  <a:pos x="T2" y="T3"/>
                </a:cxn>
                <a:cxn ang="0">
                  <a:pos x="T4" y="T5"/>
                </a:cxn>
                <a:cxn ang="0">
                  <a:pos x="T6" y="T7"/>
                </a:cxn>
              </a:cxnLst>
              <a:rect l="0" t="0" r="r" b="b"/>
              <a:pathLst>
                <a:path w="7" h="2">
                  <a:moveTo>
                    <a:pt x="0" y="0"/>
                  </a:moveTo>
                  <a:lnTo>
                    <a:pt x="0" y="2"/>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1" name="Freeform 557"/>
            <p:cNvSpPr>
              <a:spLocks/>
            </p:cNvSpPr>
            <p:nvPr/>
          </p:nvSpPr>
          <p:spPr bwMode="auto">
            <a:xfrm>
              <a:off x="2766" y="2084"/>
              <a:ext cx="45" cy="47"/>
            </a:xfrm>
            <a:custGeom>
              <a:avLst/>
              <a:gdLst>
                <a:gd name="T0" fmla="*/ 5 w 88"/>
                <a:gd name="T1" fmla="*/ 0 h 92"/>
                <a:gd name="T2" fmla="*/ 43 w 88"/>
                <a:gd name="T3" fmla="*/ 46 h 92"/>
                <a:gd name="T4" fmla="*/ 63 w 88"/>
                <a:gd name="T5" fmla="*/ 67 h 92"/>
                <a:gd name="T6" fmla="*/ 88 w 88"/>
                <a:gd name="T7" fmla="*/ 88 h 92"/>
                <a:gd name="T8" fmla="*/ 84 w 88"/>
                <a:gd name="T9" fmla="*/ 92 h 92"/>
                <a:gd name="T10" fmla="*/ 59 w 88"/>
                <a:gd name="T11" fmla="*/ 72 h 92"/>
                <a:gd name="T12" fmla="*/ 39 w 88"/>
                <a:gd name="T13" fmla="*/ 51 h 92"/>
                <a:gd name="T14" fmla="*/ 0 w 88"/>
                <a:gd name="T15" fmla="*/ 4 h 92"/>
                <a:gd name="T16" fmla="*/ 5 w 88"/>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2">
                  <a:moveTo>
                    <a:pt x="5" y="0"/>
                  </a:moveTo>
                  <a:lnTo>
                    <a:pt x="43" y="46"/>
                  </a:lnTo>
                  <a:lnTo>
                    <a:pt x="63" y="67"/>
                  </a:lnTo>
                  <a:lnTo>
                    <a:pt x="88" y="88"/>
                  </a:lnTo>
                  <a:lnTo>
                    <a:pt x="84" y="92"/>
                  </a:lnTo>
                  <a:lnTo>
                    <a:pt x="59" y="72"/>
                  </a:lnTo>
                  <a:lnTo>
                    <a:pt x="39" y="51"/>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2" name="Freeform 558"/>
            <p:cNvSpPr>
              <a:spLocks/>
            </p:cNvSpPr>
            <p:nvPr/>
          </p:nvSpPr>
          <p:spPr bwMode="auto">
            <a:xfrm>
              <a:off x="2766" y="2084"/>
              <a:ext cx="3"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3" name="Freeform 559"/>
            <p:cNvSpPr>
              <a:spLocks/>
            </p:cNvSpPr>
            <p:nvPr/>
          </p:nvSpPr>
          <p:spPr bwMode="auto">
            <a:xfrm>
              <a:off x="2808" y="2128"/>
              <a:ext cx="33" cy="77"/>
            </a:xfrm>
            <a:custGeom>
              <a:avLst/>
              <a:gdLst>
                <a:gd name="T0" fmla="*/ 4 w 65"/>
                <a:gd name="T1" fmla="*/ 0 h 152"/>
                <a:gd name="T2" fmla="*/ 20 w 65"/>
                <a:gd name="T3" fmla="*/ 15 h 152"/>
                <a:gd name="T4" fmla="*/ 35 w 65"/>
                <a:gd name="T5" fmla="*/ 37 h 152"/>
                <a:gd name="T6" fmla="*/ 55 w 65"/>
                <a:gd name="T7" fmla="*/ 80 h 152"/>
                <a:gd name="T8" fmla="*/ 65 w 65"/>
                <a:gd name="T9" fmla="*/ 121 h 152"/>
                <a:gd name="T10" fmla="*/ 65 w 65"/>
                <a:gd name="T11" fmla="*/ 138 h 152"/>
                <a:gd name="T12" fmla="*/ 63 w 65"/>
                <a:gd name="T13" fmla="*/ 152 h 152"/>
                <a:gd name="T14" fmla="*/ 57 w 65"/>
                <a:gd name="T15" fmla="*/ 152 h 152"/>
                <a:gd name="T16" fmla="*/ 58 w 65"/>
                <a:gd name="T17" fmla="*/ 138 h 152"/>
                <a:gd name="T18" fmla="*/ 58 w 65"/>
                <a:gd name="T19" fmla="*/ 123 h 152"/>
                <a:gd name="T20" fmla="*/ 49 w 65"/>
                <a:gd name="T21" fmla="*/ 81 h 152"/>
                <a:gd name="T22" fmla="*/ 29 w 65"/>
                <a:gd name="T23" fmla="*/ 38 h 152"/>
                <a:gd name="T24" fmla="*/ 15 w 65"/>
                <a:gd name="T25" fmla="*/ 20 h 152"/>
                <a:gd name="T26" fmla="*/ 0 w 65"/>
                <a:gd name="T27" fmla="*/ 4 h 152"/>
                <a:gd name="T28" fmla="*/ 4 w 65"/>
                <a:gd name="T2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2">
                  <a:moveTo>
                    <a:pt x="4" y="0"/>
                  </a:moveTo>
                  <a:lnTo>
                    <a:pt x="20" y="15"/>
                  </a:lnTo>
                  <a:lnTo>
                    <a:pt x="35" y="37"/>
                  </a:lnTo>
                  <a:lnTo>
                    <a:pt x="55" y="80"/>
                  </a:lnTo>
                  <a:lnTo>
                    <a:pt x="65" y="121"/>
                  </a:lnTo>
                  <a:lnTo>
                    <a:pt x="65" y="138"/>
                  </a:lnTo>
                  <a:lnTo>
                    <a:pt x="63" y="152"/>
                  </a:lnTo>
                  <a:lnTo>
                    <a:pt x="57" y="152"/>
                  </a:lnTo>
                  <a:lnTo>
                    <a:pt x="58" y="138"/>
                  </a:lnTo>
                  <a:lnTo>
                    <a:pt x="58" y="123"/>
                  </a:lnTo>
                  <a:lnTo>
                    <a:pt x="49" y="81"/>
                  </a:lnTo>
                  <a:lnTo>
                    <a:pt x="29" y="38"/>
                  </a:lnTo>
                  <a:lnTo>
                    <a:pt x="15" y="20"/>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4" name="Freeform 560"/>
            <p:cNvSpPr>
              <a:spLocks/>
            </p:cNvSpPr>
            <p:nvPr/>
          </p:nvSpPr>
          <p:spPr bwMode="auto">
            <a:xfrm>
              <a:off x="2808" y="2128"/>
              <a:ext cx="3"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5" name="Freeform 561"/>
            <p:cNvSpPr>
              <a:spLocks/>
            </p:cNvSpPr>
            <p:nvPr/>
          </p:nvSpPr>
          <p:spPr bwMode="auto">
            <a:xfrm>
              <a:off x="2819" y="2156"/>
              <a:ext cx="20" cy="49"/>
            </a:xfrm>
            <a:custGeom>
              <a:avLst/>
              <a:gdLst>
                <a:gd name="T0" fmla="*/ 36 w 40"/>
                <a:gd name="T1" fmla="*/ 97 h 97"/>
                <a:gd name="T2" fmla="*/ 33 w 40"/>
                <a:gd name="T3" fmla="*/ 71 h 97"/>
                <a:gd name="T4" fmla="*/ 23 w 40"/>
                <a:gd name="T5" fmla="*/ 50 h 97"/>
                <a:gd name="T6" fmla="*/ 0 w 40"/>
                <a:gd name="T7" fmla="*/ 3 h 97"/>
                <a:gd name="T8" fmla="*/ 5 w 40"/>
                <a:gd name="T9" fmla="*/ 0 h 97"/>
                <a:gd name="T10" fmla="*/ 28 w 40"/>
                <a:gd name="T11" fmla="*/ 46 h 97"/>
                <a:gd name="T12" fmla="*/ 37 w 40"/>
                <a:gd name="T13" fmla="*/ 71 h 97"/>
                <a:gd name="T14" fmla="*/ 40 w 40"/>
                <a:gd name="T15" fmla="*/ 97 h 97"/>
                <a:gd name="T16" fmla="*/ 36 w 40"/>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7">
                  <a:moveTo>
                    <a:pt x="36" y="97"/>
                  </a:moveTo>
                  <a:lnTo>
                    <a:pt x="33" y="71"/>
                  </a:lnTo>
                  <a:lnTo>
                    <a:pt x="23" y="50"/>
                  </a:lnTo>
                  <a:lnTo>
                    <a:pt x="0" y="3"/>
                  </a:lnTo>
                  <a:lnTo>
                    <a:pt x="5" y="0"/>
                  </a:lnTo>
                  <a:lnTo>
                    <a:pt x="28" y="46"/>
                  </a:lnTo>
                  <a:lnTo>
                    <a:pt x="37" y="71"/>
                  </a:lnTo>
                  <a:lnTo>
                    <a:pt x="40" y="97"/>
                  </a:lnTo>
                  <a:lnTo>
                    <a:pt x="36"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6" name="Freeform 562"/>
            <p:cNvSpPr>
              <a:spLocks/>
            </p:cNvSpPr>
            <p:nvPr/>
          </p:nvSpPr>
          <p:spPr bwMode="auto">
            <a:xfrm>
              <a:off x="2837" y="2205"/>
              <a:ext cx="3" cy="1"/>
            </a:xfrm>
            <a:custGeom>
              <a:avLst/>
              <a:gdLst>
                <a:gd name="T0" fmla="*/ 6 w 6"/>
                <a:gd name="T1" fmla="*/ 0 w 6"/>
                <a:gd name="T2" fmla="*/ 4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4"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7" name="Freeform 563"/>
            <p:cNvSpPr>
              <a:spLocks/>
            </p:cNvSpPr>
            <p:nvPr/>
          </p:nvSpPr>
          <p:spPr bwMode="auto">
            <a:xfrm>
              <a:off x="2790" y="2122"/>
              <a:ext cx="31" cy="36"/>
            </a:xfrm>
            <a:custGeom>
              <a:avLst/>
              <a:gdLst>
                <a:gd name="T0" fmla="*/ 59 w 64"/>
                <a:gd name="T1" fmla="*/ 71 h 71"/>
                <a:gd name="T2" fmla="*/ 47 w 64"/>
                <a:gd name="T3" fmla="*/ 50 h 71"/>
                <a:gd name="T4" fmla="*/ 36 w 64"/>
                <a:gd name="T5" fmla="*/ 34 h 71"/>
                <a:gd name="T6" fmla="*/ 0 w 64"/>
                <a:gd name="T7" fmla="*/ 5 h 71"/>
                <a:gd name="T8" fmla="*/ 5 w 64"/>
                <a:gd name="T9" fmla="*/ 0 h 71"/>
                <a:gd name="T10" fmla="*/ 39 w 64"/>
                <a:gd name="T11" fmla="*/ 30 h 71"/>
                <a:gd name="T12" fmla="*/ 51 w 64"/>
                <a:gd name="T13" fmla="*/ 45 h 71"/>
                <a:gd name="T14" fmla="*/ 64 w 64"/>
                <a:gd name="T15" fmla="*/ 68 h 71"/>
                <a:gd name="T16" fmla="*/ 59 w 64"/>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1">
                  <a:moveTo>
                    <a:pt x="59" y="71"/>
                  </a:moveTo>
                  <a:lnTo>
                    <a:pt x="47" y="50"/>
                  </a:lnTo>
                  <a:lnTo>
                    <a:pt x="36" y="34"/>
                  </a:lnTo>
                  <a:lnTo>
                    <a:pt x="0" y="5"/>
                  </a:lnTo>
                  <a:lnTo>
                    <a:pt x="5" y="0"/>
                  </a:lnTo>
                  <a:lnTo>
                    <a:pt x="39" y="30"/>
                  </a:lnTo>
                  <a:lnTo>
                    <a:pt x="51" y="45"/>
                  </a:lnTo>
                  <a:lnTo>
                    <a:pt x="64" y="68"/>
                  </a:lnTo>
                  <a:lnTo>
                    <a:pt x="59"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8" name="Freeform 564"/>
            <p:cNvSpPr>
              <a:spLocks/>
            </p:cNvSpPr>
            <p:nvPr/>
          </p:nvSpPr>
          <p:spPr bwMode="auto">
            <a:xfrm>
              <a:off x="2819" y="2156"/>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89" name="Freeform 565"/>
            <p:cNvSpPr>
              <a:spLocks/>
            </p:cNvSpPr>
            <p:nvPr/>
          </p:nvSpPr>
          <p:spPr bwMode="auto">
            <a:xfrm>
              <a:off x="2747" y="2083"/>
              <a:ext cx="45" cy="41"/>
            </a:xfrm>
            <a:custGeom>
              <a:avLst/>
              <a:gdLst>
                <a:gd name="T0" fmla="*/ 87 w 90"/>
                <a:gd name="T1" fmla="*/ 84 h 84"/>
                <a:gd name="T2" fmla="*/ 64 w 90"/>
                <a:gd name="T3" fmla="*/ 61 h 84"/>
                <a:gd name="T4" fmla="*/ 45 w 90"/>
                <a:gd name="T5" fmla="*/ 38 h 84"/>
                <a:gd name="T6" fmla="*/ 25 w 90"/>
                <a:gd name="T7" fmla="*/ 19 h 84"/>
                <a:gd name="T8" fmla="*/ 14 w 90"/>
                <a:gd name="T9" fmla="*/ 11 h 84"/>
                <a:gd name="T10" fmla="*/ 0 w 90"/>
                <a:gd name="T11" fmla="*/ 5 h 84"/>
                <a:gd name="T12" fmla="*/ 3 w 90"/>
                <a:gd name="T13" fmla="*/ 0 h 84"/>
                <a:gd name="T14" fmla="*/ 17 w 90"/>
                <a:gd name="T15" fmla="*/ 7 h 84"/>
                <a:gd name="T16" fmla="*/ 30 w 90"/>
                <a:gd name="T17" fmla="*/ 14 h 84"/>
                <a:gd name="T18" fmla="*/ 50 w 90"/>
                <a:gd name="T19" fmla="*/ 33 h 84"/>
                <a:gd name="T20" fmla="*/ 67 w 90"/>
                <a:gd name="T21" fmla="*/ 56 h 84"/>
                <a:gd name="T22" fmla="*/ 90 w 90"/>
                <a:gd name="T23" fmla="*/ 79 h 84"/>
                <a:gd name="T24" fmla="*/ 87 w 90"/>
                <a:gd name="T2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84">
                  <a:moveTo>
                    <a:pt x="87" y="84"/>
                  </a:moveTo>
                  <a:lnTo>
                    <a:pt x="64" y="61"/>
                  </a:lnTo>
                  <a:lnTo>
                    <a:pt x="45" y="38"/>
                  </a:lnTo>
                  <a:lnTo>
                    <a:pt x="25" y="19"/>
                  </a:lnTo>
                  <a:lnTo>
                    <a:pt x="14" y="11"/>
                  </a:lnTo>
                  <a:lnTo>
                    <a:pt x="0" y="5"/>
                  </a:lnTo>
                  <a:lnTo>
                    <a:pt x="3" y="0"/>
                  </a:lnTo>
                  <a:lnTo>
                    <a:pt x="17" y="7"/>
                  </a:lnTo>
                  <a:lnTo>
                    <a:pt x="30" y="14"/>
                  </a:lnTo>
                  <a:lnTo>
                    <a:pt x="50" y="33"/>
                  </a:lnTo>
                  <a:lnTo>
                    <a:pt x="67" y="56"/>
                  </a:lnTo>
                  <a:lnTo>
                    <a:pt x="90" y="79"/>
                  </a:lnTo>
                  <a:lnTo>
                    <a:pt x="87"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0" name="Freeform 566"/>
            <p:cNvSpPr>
              <a:spLocks/>
            </p:cNvSpPr>
            <p:nvPr/>
          </p:nvSpPr>
          <p:spPr bwMode="auto">
            <a:xfrm>
              <a:off x="2741" y="2084"/>
              <a:ext cx="8" cy="47"/>
            </a:xfrm>
            <a:custGeom>
              <a:avLst/>
              <a:gdLst>
                <a:gd name="T0" fmla="*/ 17 w 17"/>
                <a:gd name="T1" fmla="*/ 0 h 94"/>
                <a:gd name="T2" fmla="*/ 11 w 17"/>
                <a:gd name="T3" fmla="*/ 0 h 94"/>
                <a:gd name="T4" fmla="*/ 0 w 17"/>
                <a:gd name="T5" fmla="*/ 94 h 94"/>
                <a:gd name="T6" fmla="*/ 6 w 17"/>
                <a:gd name="T7" fmla="*/ 94 h 94"/>
                <a:gd name="T8" fmla="*/ 17 w 17"/>
                <a:gd name="T9" fmla="*/ 0 h 94"/>
              </a:gdLst>
              <a:ahLst/>
              <a:cxnLst>
                <a:cxn ang="0">
                  <a:pos x="T0" y="T1"/>
                </a:cxn>
                <a:cxn ang="0">
                  <a:pos x="T2" y="T3"/>
                </a:cxn>
                <a:cxn ang="0">
                  <a:pos x="T4" y="T5"/>
                </a:cxn>
                <a:cxn ang="0">
                  <a:pos x="T6" y="T7"/>
                </a:cxn>
                <a:cxn ang="0">
                  <a:pos x="T8" y="T9"/>
                </a:cxn>
              </a:cxnLst>
              <a:rect l="0" t="0" r="r" b="b"/>
              <a:pathLst>
                <a:path w="17" h="94">
                  <a:moveTo>
                    <a:pt x="17" y="0"/>
                  </a:moveTo>
                  <a:lnTo>
                    <a:pt x="11" y="0"/>
                  </a:lnTo>
                  <a:lnTo>
                    <a:pt x="0" y="94"/>
                  </a:lnTo>
                  <a:lnTo>
                    <a:pt x="6" y="9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1" name="Freeform 567"/>
            <p:cNvSpPr>
              <a:spLocks/>
            </p:cNvSpPr>
            <p:nvPr/>
          </p:nvSpPr>
          <p:spPr bwMode="auto">
            <a:xfrm>
              <a:off x="2746" y="2082"/>
              <a:ext cx="3" cy="3"/>
            </a:xfrm>
            <a:custGeom>
              <a:avLst/>
              <a:gdLst>
                <a:gd name="T0" fmla="*/ 4 w 6"/>
                <a:gd name="T1" fmla="*/ 1 h 6"/>
                <a:gd name="T2" fmla="*/ 0 w 6"/>
                <a:gd name="T3" fmla="*/ 0 h 6"/>
                <a:gd name="T4" fmla="*/ 0 w 6"/>
                <a:gd name="T5" fmla="*/ 3 h 6"/>
                <a:gd name="T6" fmla="*/ 6 w 6"/>
                <a:gd name="T7" fmla="*/ 3 h 6"/>
                <a:gd name="T8" fmla="*/ 1 w 6"/>
                <a:gd name="T9" fmla="*/ 6 h 6"/>
                <a:gd name="T10" fmla="*/ 4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4" y="1"/>
                  </a:moveTo>
                  <a:lnTo>
                    <a:pt x="0" y="0"/>
                  </a:lnTo>
                  <a:lnTo>
                    <a:pt x="0" y="3"/>
                  </a:lnTo>
                  <a:lnTo>
                    <a:pt x="6" y="3"/>
                  </a:lnTo>
                  <a:lnTo>
                    <a:pt x="1"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2" name="Freeform 568"/>
            <p:cNvSpPr>
              <a:spLocks/>
            </p:cNvSpPr>
            <p:nvPr/>
          </p:nvSpPr>
          <p:spPr bwMode="auto">
            <a:xfrm>
              <a:off x="2741" y="2131"/>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3" name="Freeform 569"/>
            <p:cNvSpPr>
              <a:spLocks/>
            </p:cNvSpPr>
            <p:nvPr/>
          </p:nvSpPr>
          <p:spPr bwMode="auto">
            <a:xfrm>
              <a:off x="2741" y="2199"/>
              <a:ext cx="28" cy="59"/>
            </a:xfrm>
            <a:custGeom>
              <a:avLst/>
              <a:gdLst>
                <a:gd name="T0" fmla="*/ 6 w 56"/>
                <a:gd name="T1" fmla="*/ 0 h 117"/>
                <a:gd name="T2" fmla="*/ 8 w 56"/>
                <a:gd name="T3" fmla="*/ 17 h 117"/>
                <a:gd name="T4" fmla="*/ 11 w 56"/>
                <a:gd name="T5" fmla="*/ 32 h 117"/>
                <a:gd name="T6" fmla="*/ 22 w 56"/>
                <a:gd name="T7" fmla="*/ 57 h 117"/>
                <a:gd name="T8" fmla="*/ 39 w 56"/>
                <a:gd name="T9" fmla="*/ 83 h 117"/>
                <a:gd name="T10" fmla="*/ 56 w 56"/>
                <a:gd name="T11" fmla="*/ 112 h 117"/>
                <a:gd name="T12" fmla="*/ 51 w 56"/>
                <a:gd name="T13" fmla="*/ 117 h 117"/>
                <a:gd name="T14" fmla="*/ 34 w 56"/>
                <a:gd name="T15" fmla="*/ 88 h 117"/>
                <a:gd name="T16" fmla="*/ 17 w 56"/>
                <a:gd name="T17" fmla="*/ 61 h 117"/>
                <a:gd name="T18" fmla="*/ 5 w 56"/>
                <a:gd name="T19" fmla="*/ 34 h 117"/>
                <a:gd name="T20" fmla="*/ 1 w 56"/>
                <a:gd name="T21" fmla="*/ 18 h 117"/>
                <a:gd name="T22" fmla="*/ 0 w 56"/>
                <a:gd name="T23" fmla="*/ 0 h 117"/>
                <a:gd name="T24" fmla="*/ 6 w 56"/>
                <a:gd name="T2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17">
                  <a:moveTo>
                    <a:pt x="6" y="0"/>
                  </a:moveTo>
                  <a:lnTo>
                    <a:pt x="8" y="17"/>
                  </a:lnTo>
                  <a:lnTo>
                    <a:pt x="11" y="32"/>
                  </a:lnTo>
                  <a:lnTo>
                    <a:pt x="22" y="57"/>
                  </a:lnTo>
                  <a:lnTo>
                    <a:pt x="39" y="83"/>
                  </a:lnTo>
                  <a:lnTo>
                    <a:pt x="56" y="112"/>
                  </a:lnTo>
                  <a:lnTo>
                    <a:pt x="51" y="117"/>
                  </a:lnTo>
                  <a:lnTo>
                    <a:pt x="34" y="88"/>
                  </a:lnTo>
                  <a:lnTo>
                    <a:pt x="17" y="61"/>
                  </a:lnTo>
                  <a:lnTo>
                    <a:pt x="5" y="34"/>
                  </a:lnTo>
                  <a:lnTo>
                    <a:pt x="1" y="18"/>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4" name="Freeform 570"/>
            <p:cNvSpPr>
              <a:spLocks/>
            </p:cNvSpPr>
            <p:nvPr/>
          </p:nvSpPr>
          <p:spPr bwMode="auto">
            <a:xfrm>
              <a:off x="2741" y="2199"/>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5" name="Freeform 571"/>
            <p:cNvSpPr>
              <a:spLocks/>
            </p:cNvSpPr>
            <p:nvPr/>
          </p:nvSpPr>
          <p:spPr bwMode="auto">
            <a:xfrm>
              <a:off x="2766" y="2256"/>
              <a:ext cx="31" cy="57"/>
            </a:xfrm>
            <a:custGeom>
              <a:avLst/>
              <a:gdLst>
                <a:gd name="T0" fmla="*/ 6 w 60"/>
                <a:gd name="T1" fmla="*/ 0 h 114"/>
                <a:gd name="T2" fmla="*/ 19 w 60"/>
                <a:gd name="T3" fmla="*/ 31 h 114"/>
                <a:gd name="T4" fmla="*/ 28 w 60"/>
                <a:gd name="T5" fmla="*/ 62 h 114"/>
                <a:gd name="T6" fmla="*/ 39 w 60"/>
                <a:gd name="T7" fmla="*/ 86 h 114"/>
                <a:gd name="T8" fmla="*/ 48 w 60"/>
                <a:gd name="T9" fmla="*/ 99 h 114"/>
                <a:gd name="T10" fmla="*/ 60 w 60"/>
                <a:gd name="T11" fmla="*/ 109 h 114"/>
                <a:gd name="T12" fmla="*/ 56 w 60"/>
                <a:gd name="T13" fmla="*/ 114 h 114"/>
                <a:gd name="T14" fmla="*/ 43 w 60"/>
                <a:gd name="T15" fmla="*/ 103 h 114"/>
                <a:gd name="T16" fmla="*/ 34 w 60"/>
                <a:gd name="T17" fmla="*/ 91 h 114"/>
                <a:gd name="T18" fmla="*/ 22 w 60"/>
                <a:gd name="T19" fmla="*/ 63 h 114"/>
                <a:gd name="T20" fmla="*/ 12 w 60"/>
                <a:gd name="T21" fmla="*/ 32 h 114"/>
                <a:gd name="T22" fmla="*/ 0 w 60"/>
                <a:gd name="T23" fmla="*/ 1 h 114"/>
                <a:gd name="T24" fmla="*/ 6 w 60"/>
                <a:gd name="T2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4">
                  <a:moveTo>
                    <a:pt x="6" y="0"/>
                  </a:moveTo>
                  <a:lnTo>
                    <a:pt x="19" y="31"/>
                  </a:lnTo>
                  <a:lnTo>
                    <a:pt x="28" y="62"/>
                  </a:lnTo>
                  <a:lnTo>
                    <a:pt x="39" y="86"/>
                  </a:lnTo>
                  <a:lnTo>
                    <a:pt x="48" y="99"/>
                  </a:lnTo>
                  <a:lnTo>
                    <a:pt x="60" y="109"/>
                  </a:lnTo>
                  <a:lnTo>
                    <a:pt x="56" y="114"/>
                  </a:lnTo>
                  <a:lnTo>
                    <a:pt x="43" y="103"/>
                  </a:lnTo>
                  <a:lnTo>
                    <a:pt x="34" y="91"/>
                  </a:lnTo>
                  <a:lnTo>
                    <a:pt x="22" y="63"/>
                  </a:lnTo>
                  <a:lnTo>
                    <a:pt x="12" y="32"/>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6" name="Freeform 572"/>
            <p:cNvSpPr>
              <a:spLocks/>
            </p:cNvSpPr>
            <p:nvPr/>
          </p:nvSpPr>
          <p:spPr bwMode="auto">
            <a:xfrm>
              <a:off x="2766" y="2256"/>
              <a:ext cx="4" cy="2"/>
            </a:xfrm>
            <a:custGeom>
              <a:avLst/>
              <a:gdLst>
                <a:gd name="T0" fmla="*/ 5 w 6"/>
                <a:gd name="T1" fmla="*/ 0 h 5"/>
                <a:gd name="T2" fmla="*/ 6 w 6"/>
                <a:gd name="T3" fmla="*/ 2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2"/>
                  </a:ln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7" name="Freeform 573"/>
            <p:cNvSpPr>
              <a:spLocks/>
            </p:cNvSpPr>
            <p:nvPr/>
          </p:nvSpPr>
          <p:spPr bwMode="auto">
            <a:xfrm>
              <a:off x="2794" y="2311"/>
              <a:ext cx="63" cy="56"/>
            </a:xfrm>
            <a:custGeom>
              <a:avLst/>
              <a:gdLst>
                <a:gd name="T0" fmla="*/ 4 w 125"/>
                <a:gd name="T1" fmla="*/ 0 h 111"/>
                <a:gd name="T2" fmla="*/ 40 w 125"/>
                <a:gd name="T3" fmla="*/ 25 h 111"/>
                <a:gd name="T4" fmla="*/ 55 w 125"/>
                <a:gd name="T5" fmla="*/ 36 h 111"/>
                <a:gd name="T6" fmla="*/ 69 w 125"/>
                <a:gd name="T7" fmla="*/ 48 h 111"/>
                <a:gd name="T8" fmla="*/ 125 w 125"/>
                <a:gd name="T9" fmla="*/ 107 h 111"/>
                <a:gd name="T10" fmla="*/ 120 w 125"/>
                <a:gd name="T11" fmla="*/ 111 h 111"/>
                <a:gd name="T12" fmla="*/ 65 w 125"/>
                <a:gd name="T13" fmla="*/ 53 h 111"/>
                <a:gd name="T14" fmla="*/ 51 w 125"/>
                <a:gd name="T15" fmla="*/ 40 h 111"/>
                <a:gd name="T16" fmla="*/ 35 w 125"/>
                <a:gd name="T17" fmla="*/ 30 h 111"/>
                <a:gd name="T18" fmla="*/ 0 w 125"/>
                <a:gd name="T19" fmla="*/ 5 h 111"/>
                <a:gd name="T20" fmla="*/ 4 w 125"/>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1">
                  <a:moveTo>
                    <a:pt x="4" y="0"/>
                  </a:moveTo>
                  <a:lnTo>
                    <a:pt x="40" y="25"/>
                  </a:lnTo>
                  <a:lnTo>
                    <a:pt x="55" y="36"/>
                  </a:lnTo>
                  <a:lnTo>
                    <a:pt x="69" y="48"/>
                  </a:lnTo>
                  <a:lnTo>
                    <a:pt x="125" y="107"/>
                  </a:lnTo>
                  <a:lnTo>
                    <a:pt x="120" y="111"/>
                  </a:lnTo>
                  <a:lnTo>
                    <a:pt x="65" y="53"/>
                  </a:lnTo>
                  <a:lnTo>
                    <a:pt x="51" y="40"/>
                  </a:lnTo>
                  <a:lnTo>
                    <a:pt x="35" y="3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8" name="Freeform 574"/>
            <p:cNvSpPr>
              <a:spLocks/>
            </p:cNvSpPr>
            <p:nvPr/>
          </p:nvSpPr>
          <p:spPr bwMode="auto">
            <a:xfrm>
              <a:off x="2794" y="2311"/>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599" name="Freeform 575"/>
            <p:cNvSpPr>
              <a:spLocks/>
            </p:cNvSpPr>
            <p:nvPr/>
          </p:nvSpPr>
          <p:spPr bwMode="auto">
            <a:xfrm>
              <a:off x="2855" y="2364"/>
              <a:ext cx="24" cy="28"/>
            </a:xfrm>
            <a:custGeom>
              <a:avLst/>
              <a:gdLst>
                <a:gd name="T0" fmla="*/ 5 w 48"/>
                <a:gd name="T1" fmla="*/ 0 h 55"/>
                <a:gd name="T2" fmla="*/ 48 w 48"/>
                <a:gd name="T3" fmla="*/ 51 h 55"/>
                <a:gd name="T4" fmla="*/ 44 w 48"/>
                <a:gd name="T5" fmla="*/ 55 h 55"/>
                <a:gd name="T6" fmla="*/ 0 w 48"/>
                <a:gd name="T7" fmla="*/ 4 h 55"/>
                <a:gd name="T8" fmla="*/ 5 w 48"/>
                <a:gd name="T9" fmla="*/ 0 h 55"/>
              </a:gdLst>
              <a:ahLst/>
              <a:cxnLst>
                <a:cxn ang="0">
                  <a:pos x="T0" y="T1"/>
                </a:cxn>
                <a:cxn ang="0">
                  <a:pos x="T2" y="T3"/>
                </a:cxn>
                <a:cxn ang="0">
                  <a:pos x="T4" y="T5"/>
                </a:cxn>
                <a:cxn ang="0">
                  <a:pos x="T6" y="T7"/>
                </a:cxn>
                <a:cxn ang="0">
                  <a:pos x="T8" y="T9"/>
                </a:cxn>
              </a:cxnLst>
              <a:rect l="0" t="0" r="r" b="b"/>
              <a:pathLst>
                <a:path w="48" h="55">
                  <a:moveTo>
                    <a:pt x="5" y="0"/>
                  </a:moveTo>
                  <a:lnTo>
                    <a:pt x="48" y="51"/>
                  </a:lnTo>
                  <a:lnTo>
                    <a:pt x="44" y="5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00" name="Freeform 576"/>
            <p:cNvSpPr>
              <a:spLocks/>
            </p:cNvSpPr>
            <p:nvPr/>
          </p:nvSpPr>
          <p:spPr bwMode="auto">
            <a:xfrm>
              <a:off x="2855" y="2364"/>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01" name="Freeform 577"/>
            <p:cNvSpPr>
              <a:spLocks/>
            </p:cNvSpPr>
            <p:nvPr/>
          </p:nvSpPr>
          <p:spPr bwMode="auto">
            <a:xfrm>
              <a:off x="2832" y="2349"/>
              <a:ext cx="47" cy="43"/>
            </a:xfrm>
            <a:custGeom>
              <a:avLst/>
              <a:gdLst>
                <a:gd name="T0" fmla="*/ 90 w 94"/>
                <a:gd name="T1" fmla="*/ 86 h 86"/>
                <a:gd name="T2" fmla="*/ 63 w 94"/>
                <a:gd name="T3" fmla="*/ 68 h 86"/>
                <a:gd name="T4" fmla="*/ 43 w 94"/>
                <a:gd name="T5" fmla="*/ 48 h 86"/>
                <a:gd name="T6" fmla="*/ 0 w 94"/>
                <a:gd name="T7" fmla="*/ 5 h 86"/>
                <a:gd name="T8" fmla="*/ 3 w 94"/>
                <a:gd name="T9" fmla="*/ 0 h 86"/>
                <a:gd name="T10" fmla="*/ 46 w 94"/>
                <a:gd name="T11" fmla="*/ 43 h 86"/>
                <a:gd name="T12" fmla="*/ 68 w 94"/>
                <a:gd name="T13" fmla="*/ 63 h 86"/>
                <a:gd name="T14" fmla="*/ 94 w 94"/>
                <a:gd name="T15" fmla="*/ 82 h 86"/>
                <a:gd name="T16" fmla="*/ 90 w 94"/>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6">
                  <a:moveTo>
                    <a:pt x="90" y="86"/>
                  </a:moveTo>
                  <a:lnTo>
                    <a:pt x="63" y="68"/>
                  </a:lnTo>
                  <a:lnTo>
                    <a:pt x="43" y="48"/>
                  </a:lnTo>
                  <a:lnTo>
                    <a:pt x="0" y="5"/>
                  </a:lnTo>
                  <a:lnTo>
                    <a:pt x="3" y="0"/>
                  </a:lnTo>
                  <a:lnTo>
                    <a:pt x="46" y="43"/>
                  </a:lnTo>
                  <a:lnTo>
                    <a:pt x="68" y="63"/>
                  </a:lnTo>
                  <a:lnTo>
                    <a:pt x="94" y="82"/>
                  </a:lnTo>
                  <a:lnTo>
                    <a:pt x="9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02" name="Freeform 578"/>
            <p:cNvSpPr>
              <a:spLocks/>
            </p:cNvSpPr>
            <p:nvPr/>
          </p:nvSpPr>
          <p:spPr bwMode="auto">
            <a:xfrm>
              <a:off x="2876" y="2390"/>
              <a:ext cx="3" cy="2"/>
            </a:xfrm>
            <a:custGeom>
              <a:avLst/>
              <a:gdLst>
                <a:gd name="T0" fmla="*/ 4 w 4"/>
                <a:gd name="T1" fmla="*/ 0 h 4"/>
                <a:gd name="T2" fmla="*/ 0 w 4"/>
                <a:gd name="T3" fmla="*/ 4 h 4"/>
                <a:gd name="T4" fmla="*/ 4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4"/>
                  </a:lnTo>
                  <a:lnTo>
                    <a:pt x="4" y="0"/>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03" name="Freeform 579"/>
            <p:cNvSpPr>
              <a:spLocks/>
            </p:cNvSpPr>
            <p:nvPr/>
          </p:nvSpPr>
          <p:spPr bwMode="auto">
            <a:xfrm>
              <a:off x="2824" y="2350"/>
              <a:ext cx="10" cy="43"/>
            </a:xfrm>
            <a:custGeom>
              <a:avLst/>
              <a:gdLst>
                <a:gd name="T0" fmla="*/ 20 w 20"/>
                <a:gd name="T1" fmla="*/ 0 h 86"/>
                <a:gd name="T2" fmla="*/ 20 w 20"/>
                <a:gd name="T3" fmla="*/ 26 h 86"/>
                <a:gd name="T4" fmla="*/ 15 w 20"/>
                <a:gd name="T5" fmla="*/ 46 h 86"/>
                <a:gd name="T6" fmla="*/ 9 w 20"/>
                <a:gd name="T7" fmla="*/ 63 h 86"/>
                <a:gd name="T8" fmla="*/ 6 w 20"/>
                <a:gd name="T9" fmla="*/ 86 h 86"/>
                <a:gd name="T10" fmla="*/ 0 w 20"/>
                <a:gd name="T11" fmla="*/ 86 h 86"/>
                <a:gd name="T12" fmla="*/ 3 w 20"/>
                <a:gd name="T13" fmla="*/ 63 h 86"/>
                <a:gd name="T14" fmla="*/ 9 w 20"/>
                <a:gd name="T15" fmla="*/ 44 h 86"/>
                <a:gd name="T16" fmla="*/ 13 w 20"/>
                <a:gd name="T17" fmla="*/ 26 h 86"/>
                <a:gd name="T18" fmla="*/ 13 w 20"/>
                <a:gd name="T19" fmla="*/ 0 h 86"/>
                <a:gd name="T20" fmla="*/ 20 w 2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6">
                  <a:moveTo>
                    <a:pt x="20" y="0"/>
                  </a:moveTo>
                  <a:lnTo>
                    <a:pt x="20" y="26"/>
                  </a:lnTo>
                  <a:lnTo>
                    <a:pt x="15" y="46"/>
                  </a:lnTo>
                  <a:lnTo>
                    <a:pt x="9" y="63"/>
                  </a:lnTo>
                  <a:lnTo>
                    <a:pt x="6" y="86"/>
                  </a:lnTo>
                  <a:lnTo>
                    <a:pt x="0" y="86"/>
                  </a:lnTo>
                  <a:lnTo>
                    <a:pt x="3" y="63"/>
                  </a:lnTo>
                  <a:lnTo>
                    <a:pt x="9" y="44"/>
                  </a:lnTo>
                  <a:lnTo>
                    <a:pt x="13" y="26"/>
                  </a:lnTo>
                  <a:lnTo>
                    <a:pt x="13"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04" name="Freeform 580"/>
            <p:cNvSpPr>
              <a:spLocks/>
            </p:cNvSpPr>
            <p:nvPr/>
          </p:nvSpPr>
          <p:spPr bwMode="auto">
            <a:xfrm>
              <a:off x="2831" y="2347"/>
              <a:ext cx="3" cy="4"/>
            </a:xfrm>
            <a:custGeom>
              <a:avLst/>
              <a:gdLst>
                <a:gd name="T0" fmla="*/ 5 w 7"/>
                <a:gd name="T1" fmla="*/ 5 h 10"/>
                <a:gd name="T2" fmla="*/ 0 w 7"/>
                <a:gd name="T3" fmla="*/ 0 h 10"/>
                <a:gd name="T4" fmla="*/ 0 w 7"/>
                <a:gd name="T5" fmla="*/ 7 h 10"/>
                <a:gd name="T6" fmla="*/ 7 w 7"/>
                <a:gd name="T7" fmla="*/ 7 h 10"/>
                <a:gd name="T8" fmla="*/ 2 w 7"/>
                <a:gd name="T9" fmla="*/ 10 h 10"/>
                <a:gd name="T10" fmla="*/ 5 w 7"/>
                <a:gd name="T11" fmla="*/ 5 h 10"/>
              </a:gdLst>
              <a:ahLst/>
              <a:cxnLst>
                <a:cxn ang="0">
                  <a:pos x="T0" y="T1"/>
                </a:cxn>
                <a:cxn ang="0">
                  <a:pos x="T2" y="T3"/>
                </a:cxn>
                <a:cxn ang="0">
                  <a:pos x="T4" y="T5"/>
                </a:cxn>
                <a:cxn ang="0">
                  <a:pos x="T6" y="T7"/>
                </a:cxn>
                <a:cxn ang="0">
                  <a:pos x="T8" y="T9"/>
                </a:cxn>
                <a:cxn ang="0">
                  <a:pos x="T10" y="T11"/>
                </a:cxn>
              </a:cxnLst>
              <a:rect l="0" t="0" r="r" b="b"/>
              <a:pathLst>
                <a:path w="7" h="10">
                  <a:moveTo>
                    <a:pt x="5" y="5"/>
                  </a:moveTo>
                  <a:lnTo>
                    <a:pt x="0" y="0"/>
                  </a:lnTo>
                  <a:lnTo>
                    <a:pt x="0" y="7"/>
                  </a:lnTo>
                  <a:lnTo>
                    <a:pt x="7" y="7"/>
                  </a:lnTo>
                  <a:lnTo>
                    <a:pt x="2" y="1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05" name="Freeform 581"/>
            <p:cNvSpPr>
              <a:spLocks/>
            </p:cNvSpPr>
            <p:nvPr/>
          </p:nvSpPr>
          <p:spPr bwMode="auto">
            <a:xfrm>
              <a:off x="2824" y="2393"/>
              <a:ext cx="7" cy="21"/>
            </a:xfrm>
            <a:custGeom>
              <a:avLst/>
              <a:gdLst>
                <a:gd name="T0" fmla="*/ 6 w 13"/>
                <a:gd name="T1" fmla="*/ 0 h 42"/>
                <a:gd name="T2" fmla="*/ 9 w 13"/>
                <a:gd name="T3" fmla="*/ 22 h 42"/>
                <a:gd name="T4" fmla="*/ 12 w 13"/>
                <a:gd name="T5" fmla="*/ 31 h 42"/>
                <a:gd name="T6" fmla="*/ 13 w 13"/>
                <a:gd name="T7" fmla="*/ 42 h 42"/>
                <a:gd name="T8" fmla="*/ 7 w 13"/>
                <a:gd name="T9" fmla="*/ 42 h 42"/>
                <a:gd name="T10" fmla="*/ 6 w 13"/>
                <a:gd name="T11" fmla="*/ 32 h 42"/>
                <a:gd name="T12" fmla="*/ 3 w 13"/>
                <a:gd name="T13" fmla="*/ 23 h 42"/>
                <a:gd name="T14" fmla="*/ 0 w 13"/>
                <a:gd name="T15" fmla="*/ 2 h 42"/>
                <a:gd name="T16" fmla="*/ 6 w 1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2">
                  <a:moveTo>
                    <a:pt x="6" y="0"/>
                  </a:moveTo>
                  <a:lnTo>
                    <a:pt x="9" y="22"/>
                  </a:lnTo>
                  <a:lnTo>
                    <a:pt x="12" y="31"/>
                  </a:lnTo>
                  <a:lnTo>
                    <a:pt x="13" y="42"/>
                  </a:lnTo>
                  <a:lnTo>
                    <a:pt x="7" y="42"/>
                  </a:lnTo>
                  <a:lnTo>
                    <a:pt x="6" y="32"/>
                  </a:lnTo>
                  <a:lnTo>
                    <a:pt x="3" y="23"/>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06" name="Rectangle 582"/>
            <p:cNvSpPr>
              <a:spLocks noChangeArrowheads="1"/>
            </p:cNvSpPr>
            <p:nvPr/>
          </p:nvSpPr>
          <p:spPr bwMode="auto">
            <a:xfrm>
              <a:off x="2828" y="2414"/>
              <a:ext cx="3"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5607" name="Freeform 583"/>
            <p:cNvSpPr>
              <a:spLocks/>
            </p:cNvSpPr>
            <p:nvPr/>
          </p:nvSpPr>
          <p:spPr bwMode="auto">
            <a:xfrm>
              <a:off x="2828" y="2414"/>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08" name="Freeform 584"/>
            <p:cNvSpPr>
              <a:spLocks/>
            </p:cNvSpPr>
            <p:nvPr/>
          </p:nvSpPr>
          <p:spPr bwMode="auto">
            <a:xfrm>
              <a:off x="2819" y="2399"/>
              <a:ext cx="11" cy="30"/>
            </a:xfrm>
            <a:custGeom>
              <a:avLst/>
              <a:gdLst>
                <a:gd name="T0" fmla="*/ 17 w 22"/>
                <a:gd name="T1" fmla="*/ 61 h 61"/>
                <a:gd name="T2" fmla="*/ 11 w 22"/>
                <a:gd name="T3" fmla="*/ 48 h 61"/>
                <a:gd name="T4" fmla="*/ 6 w 22"/>
                <a:gd name="T5" fmla="*/ 31 h 61"/>
                <a:gd name="T6" fmla="*/ 0 w 22"/>
                <a:gd name="T7" fmla="*/ 0 h 61"/>
                <a:gd name="T8" fmla="*/ 5 w 22"/>
                <a:gd name="T9" fmla="*/ 0 h 61"/>
                <a:gd name="T10" fmla="*/ 11 w 22"/>
                <a:gd name="T11" fmla="*/ 31 h 61"/>
                <a:gd name="T12" fmla="*/ 16 w 22"/>
                <a:gd name="T13" fmla="*/ 45 h 61"/>
                <a:gd name="T14" fmla="*/ 22 w 22"/>
                <a:gd name="T15" fmla="*/ 57 h 61"/>
                <a:gd name="T16" fmla="*/ 17 w 22"/>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1">
                  <a:moveTo>
                    <a:pt x="17" y="61"/>
                  </a:moveTo>
                  <a:lnTo>
                    <a:pt x="11" y="48"/>
                  </a:lnTo>
                  <a:lnTo>
                    <a:pt x="6" y="31"/>
                  </a:lnTo>
                  <a:lnTo>
                    <a:pt x="0" y="0"/>
                  </a:lnTo>
                  <a:lnTo>
                    <a:pt x="5" y="0"/>
                  </a:lnTo>
                  <a:lnTo>
                    <a:pt x="11" y="31"/>
                  </a:lnTo>
                  <a:lnTo>
                    <a:pt x="16" y="45"/>
                  </a:lnTo>
                  <a:lnTo>
                    <a:pt x="22" y="57"/>
                  </a:lnTo>
                  <a:lnTo>
                    <a:pt x="1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09" name="Freeform 585"/>
            <p:cNvSpPr>
              <a:spLocks/>
            </p:cNvSpPr>
            <p:nvPr/>
          </p:nvSpPr>
          <p:spPr bwMode="auto">
            <a:xfrm>
              <a:off x="2828" y="2428"/>
              <a:ext cx="3" cy="1"/>
            </a:xfrm>
            <a:custGeom>
              <a:avLst/>
              <a:gdLst>
                <a:gd name="T0" fmla="*/ 6 w 6"/>
                <a:gd name="T1" fmla="*/ 2 h 4"/>
                <a:gd name="T2" fmla="*/ 0 w 6"/>
                <a:gd name="T3" fmla="*/ 4 h 4"/>
                <a:gd name="T4" fmla="*/ 5 w 6"/>
                <a:gd name="T5" fmla="*/ 0 h 4"/>
                <a:gd name="T6" fmla="*/ 0 w 6"/>
                <a:gd name="T7" fmla="*/ 2 h 4"/>
                <a:gd name="T8" fmla="*/ 6 w 6"/>
                <a:gd name="T9" fmla="*/ 2 h 4"/>
              </a:gdLst>
              <a:ahLst/>
              <a:cxnLst>
                <a:cxn ang="0">
                  <a:pos x="T0" y="T1"/>
                </a:cxn>
                <a:cxn ang="0">
                  <a:pos x="T2" y="T3"/>
                </a:cxn>
                <a:cxn ang="0">
                  <a:pos x="T4" y="T5"/>
                </a:cxn>
                <a:cxn ang="0">
                  <a:pos x="T6" y="T7"/>
                </a:cxn>
                <a:cxn ang="0">
                  <a:pos x="T8" y="T9"/>
                </a:cxn>
              </a:cxnLst>
              <a:rect l="0" t="0" r="r" b="b"/>
              <a:pathLst>
                <a:path w="6" h="4">
                  <a:moveTo>
                    <a:pt x="6" y="2"/>
                  </a:moveTo>
                  <a:lnTo>
                    <a:pt x="0" y="4"/>
                  </a:lnTo>
                  <a:lnTo>
                    <a:pt x="5"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0" name="Freeform 586"/>
            <p:cNvSpPr>
              <a:spLocks/>
            </p:cNvSpPr>
            <p:nvPr/>
          </p:nvSpPr>
          <p:spPr bwMode="auto">
            <a:xfrm>
              <a:off x="2803" y="2398"/>
              <a:ext cx="18" cy="39"/>
            </a:xfrm>
            <a:custGeom>
              <a:avLst/>
              <a:gdLst>
                <a:gd name="T0" fmla="*/ 37 w 37"/>
                <a:gd name="T1" fmla="*/ 4 h 77"/>
                <a:gd name="T2" fmla="*/ 32 w 37"/>
                <a:gd name="T3" fmla="*/ 11 h 77"/>
                <a:gd name="T4" fmla="*/ 29 w 37"/>
                <a:gd name="T5" fmla="*/ 20 h 77"/>
                <a:gd name="T6" fmla="*/ 23 w 37"/>
                <a:gd name="T7" fmla="*/ 38 h 77"/>
                <a:gd name="T8" fmla="*/ 17 w 37"/>
                <a:gd name="T9" fmla="*/ 58 h 77"/>
                <a:gd name="T10" fmla="*/ 4 w 37"/>
                <a:gd name="T11" fmla="*/ 77 h 77"/>
                <a:gd name="T12" fmla="*/ 0 w 37"/>
                <a:gd name="T13" fmla="*/ 72 h 77"/>
                <a:gd name="T14" fmla="*/ 11 w 37"/>
                <a:gd name="T15" fmla="*/ 57 h 77"/>
                <a:gd name="T16" fmla="*/ 17 w 37"/>
                <a:gd name="T17" fmla="*/ 37 h 77"/>
                <a:gd name="T18" fmla="*/ 23 w 37"/>
                <a:gd name="T19" fmla="*/ 18 h 77"/>
                <a:gd name="T20" fmla="*/ 26 w 37"/>
                <a:gd name="T21" fmla="*/ 9 h 77"/>
                <a:gd name="T22" fmla="*/ 32 w 37"/>
                <a:gd name="T23" fmla="*/ 0 h 77"/>
                <a:gd name="T24" fmla="*/ 37 w 37"/>
                <a:gd name="T2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7">
                  <a:moveTo>
                    <a:pt x="37" y="4"/>
                  </a:moveTo>
                  <a:lnTo>
                    <a:pt x="32" y="11"/>
                  </a:lnTo>
                  <a:lnTo>
                    <a:pt x="29" y="20"/>
                  </a:lnTo>
                  <a:lnTo>
                    <a:pt x="23" y="38"/>
                  </a:lnTo>
                  <a:lnTo>
                    <a:pt x="17" y="58"/>
                  </a:lnTo>
                  <a:lnTo>
                    <a:pt x="4" y="77"/>
                  </a:lnTo>
                  <a:lnTo>
                    <a:pt x="0" y="72"/>
                  </a:lnTo>
                  <a:lnTo>
                    <a:pt x="11" y="57"/>
                  </a:lnTo>
                  <a:lnTo>
                    <a:pt x="17" y="37"/>
                  </a:lnTo>
                  <a:lnTo>
                    <a:pt x="23" y="18"/>
                  </a:lnTo>
                  <a:lnTo>
                    <a:pt x="26" y="9"/>
                  </a:lnTo>
                  <a:lnTo>
                    <a:pt x="32" y="0"/>
                  </a:lnTo>
                  <a:lnTo>
                    <a:pt x="3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1" name="Freeform 587"/>
            <p:cNvSpPr>
              <a:spLocks/>
            </p:cNvSpPr>
            <p:nvPr/>
          </p:nvSpPr>
          <p:spPr bwMode="auto">
            <a:xfrm>
              <a:off x="2819" y="2396"/>
              <a:ext cx="2" cy="5"/>
            </a:xfrm>
            <a:custGeom>
              <a:avLst/>
              <a:gdLst>
                <a:gd name="T0" fmla="*/ 5 w 5"/>
                <a:gd name="T1" fmla="*/ 6 h 9"/>
                <a:gd name="T2" fmla="*/ 3 w 5"/>
                <a:gd name="T3" fmla="*/ 0 h 9"/>
                <a:gd name="T4" fmla="*/ 0 w 5"/>
                <a:gd name="T5" fmla="*/ 5 h 9"/>
                <a:gd name="T6" fmla="*/ 5 w 5"/>
                <a:gd name="T7" fmla="*/ 9 h 9"/>
                <a:gd name="T8" fmla="*/ 0 w 5"/>
                <a:gd name="T9" fmla="*/ 6 h 9"/>
                <a:gd name="T10" fmla="*/ 5 w 5"/>
                <a:gd name="T11" fmla="*/ 6 h 9"/>
              </a:gdLst>
              <a:ahLst/>
              <a:cxnLst>
                <a:cxn ang="0">
                  <a:pos x="T0" y="T1"/>
                </a:cxn>
                <a:cxn ang="0">
                  <a:pos x="T2" y="T3"/>
                </a:cxn>
                <a:cxn ang="0">
                  <a:pos x="T4" y="T5"/>
                </a:cxn>
                <a:cxn ang="0">
                  <a:pos x="T6" y="T7"/>
                </a:cxn>
                <a:cxn ang="0">
                  <a:pos x="T8" y="T9"/>
                </a:cxn>
                <a:cxn ang="0">
                  <a:pos x="T10" y="T11"/>
                </a:cxn>
              </a:cxnLst>
              <a:rect l="0" t="0" r="r" b="b"/>
              <a:pathLst>
                <a:path w="5" h="9">
                  <a:moveTo>
                    <a:pt x="5" y="6"/>
                  </a:moveTo>
                  <a:lnTo>
                    <a:pt x="3" y="0"/>
                  </a:lnTo>
                  <a:lnTo>
                    <a:pt x="0" y="5"/>
                  </a:lnTo>
                  <a:lnTo>
                    <a:pt x="5" y="9"/>
                  </a:lnTo>
                  <a:lnTo>
                    <a:pt x="0" y="6"/>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2" name="Freeform 588"/>
            <p:cNvSpPr>
              <a:spLocks/>
            </p:cNvSpPr>
            <p:nvPr/>
          </p:nvSpPr>
          <p:spPr bwMode="auto">
            <a:xfrm>
              <a:off x="2803" y="2351"/>
              <a:ext cx="24" cy="85"/>
            </a:xfrm>
            <a:custGeom>
              <a:avLst/>
              <a:gdLst>
                <a:gd name="T0" fmla="*/ 0 w 48"/>
                <a:gd name="T1" fmla="*/ 168 h 171"/>
                <a:gd name="T2" fmla="*/ 6 w 48"/>
                <a:gd name="T3" fmla="*/ 144 h 171"/>
                <a:gd name="T4" fmla="*/ 14 w 48"/>
                <a:gd name="T5" fmla="*/ 120 h 171"/>
                <a:gd name="T6" fmla="*/ 29 w 48"/>
                <a:gd name="T7" fmla="*/ 77 h 171"/>
                <a:gd name="T8" fmla="*/ 40 w 48"/>
                <a:gd name="T9" fmla="*/ 37 h 171"/>
                <a:gd name="T10" fmla="*/ 42 w 48"/>
                <a:gd name="T11" fmla="*/ 19 h 171"/>
                <a:gd name="T12" fmla="*/ 40 w 48"/>
                <a:gd name="T13" fmla="*/ 0 h 171"/>
                <a:gd name="T14" fmla="*/ 45 w 48"/>
                <a:gd name="T15" fmla="*/ 0 h 171"/>
                <a:gd name="T16" fmla="*/ 48 w 48"/>
                <a:gd name="T17" fmla="*/ 19 h 171"/>
                <a:gd name="T18" fmla="*/ 45 w 48"/>
                <a:gd name="T19" fmla="*/ 40 h 171"/>
                <a:gd name="T20" fmla="*/ 34 w 48"/>
                <a:gd name="T21" fmla="*/ 80 h 171"/>
                <a:gd name="T22" fmla="*/ 18 w 48"/>
                <a:gd name="T23" fmla="*/ 124 h 171"/>
                <a:gd name="T24" fmla="*/ 11 w 48"/>
                <a:gd name="T25" fmla="*/ 147 h 171"/>
                <a:gd name="T26" fmla="*/ 4 w 48"/>
                <a:gd name="T27" fmla="*/ 171 h 171"/>
                <a:gd name="T28" fmla="*/ 0 w 48"/>
                <a:gd name="T29" fmla="*/ 16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71">
                  <a:moveTo>
                    <a:pt x="0" y="168"/>
                  </a:moveTo>
                  <a:lnTo>
                    <a:pt x="6" y="144"/>
                  </a:lnTo>
                  <a:lnTo>
                    <a:pt x="14" y="120"/>
                  </a:lnTo>
                  <a:lnTo>
                    <a:pt x="29" y="77"/>
                  </a:lnTo>
                  <a:lnTo>
                    <a:pt x="40" y="37"/>
                  </a:lnTo>
                  <a:lnTo>
                    <a:pt x="42" y="19"/>
                  </a:lnTo>
                  <a:lnTo>
                    <a:pt x="40" y="0"/>
                  </a:lnTo>
                  <a:lnTo>
                    <a:pt x="45" y="0"/>
                  </a:lnTo>
                  <a:lnTo>
                    <a:pt x="48" y="19"/>
                  </a:lnTo>
                  <a:lnTo>
                    <a:pt x="45" y="40"/>
                  </a:lnTo>
                  <a:lnTo>
                    <a:pt x="34" y="80"/>
                  </a:lnTo>
                  <a:lnTo>
                    <a:pt x="18" y="124"/>
                  </a:lnTo>
                  <a:lnTo>
                    <a:pt x="11" y="147"/>
                  </a:lnTo>
                  <a:lnTo>
                    <a:pt x="4" y="171"/>
                  </a:lnTo>
                  <a:lnTo>
                    <a:pt x="0"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3" name="Freeform 589"/>
            <p:cNvSpPr>
              <a:spLocks/>
            </p:cNvSpPr>
            <p:nvPr/>
          </p:nvSpPr>
          <p:spPr bwMode="auto">
            <a:xfrm>
              <a:off x="2803" y="2435"/>
              <a:ext cx="2" cy="2"/>
            </a:xfrm>
            <a:custGeom>
              <a:avLst/>
              <a:gdLst>
                <a:gd name="T0" fmla="*/ 4 w 4"/>
                <a:gd name="T1" fmla="*/ 5 h 5"/>
                <a:gd name="T2" fmla="*/ 0 w 4"/>
                <a:gd name="T3" fmla="*/ 0 h 5"/>
                <a:gd name="T4" fmla="*/ 4 w 4"/>
                <a:gd name="T5" fmla="*/ 3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3"/>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4" name="Freeform 590"/>
            <p:cNvSpPr>
              <a:spLocks/>
            </p:cNvSpPr>
            <p:nvPr/>
          </p:nvSpPr>
          <p:spPr bwMode="auto">
            <a:xfrm>
              <a:off x="2781" y="2316"/>
              <a:ext cx="44" cy="35"/>
            </a:xfrm>
            <a:custGeom>
              <a:avLst/>
              <a:gdLst>
                <a:gd name="T0" fmla="*/ 84 w 89"/>
                <a:gd name="T1" fmla="*/ 69 h 69"/>
                <a:gd name="T2" fmla="*/ 82 w 89"/>
                <a:gd name="T3" fmla="*/ 64 h 69"/>
                <a:gd name="T4" fmla="*/ 79 w 89"/>
                <a:gd name="T5" fmla="*/ 60 h 69"/>
                <a:gd name="T6" fmla="*/ 75 w 89"/>
                <a:gd name="T7" fmla="*/ 51 h 69"/>
                <a:gd name="T8" fmla="*/ 51 w 89"/>
                <a:gd name="T9" fmla="*/ 35 h 69"/>
                <a:gd name="T10" fmla="*/ 27 w 89"/>
                <a:gd name="T11" fmla="*/ 21 h 69"/>
                <a:gd name="T12" fmla="*/ 0 w 89"/>
                <a:gd name="T13" fmla="*/ 4 h 69"/>
                <a:gd name="T14" fmla="*/ 5 w 89"/>
                <a:gd name="T15" fmla="*/ 0 h 69"/>
                <a:gd name="T16" fmla="*/ 31 w 89"/>
                <a:gd name="T17" fmla="*/ 17 h 69"/>
                <a:gd name="T18" fmla="*/ 56 w 89"/>
                <a:gd name="T19" fmla="*/ 30 h 69"/>
                <a:gd name="T20" fmla="*/ 78 w 89"/>
                <a:gd name="T21" fmla="*/ 46 h 69"/>
                <a:gd name="T22" fmla="*/ 84 w 89"/>
                <a:gd name="T23" fmla="*/ 55 h 69"/>
                <a:gd name="T24" fmla="*/ 87 w 89"/>
                <a:gd name="T25" fmla="*/ 61 h 69"/>
                <a:gd name="T26" fmla="*/ 89 w 89"/>
                <a:gd name="T27" fmla="*/ 69 h 69"/>
                <a:gd name="T28" fmla="*/ 84 w 89"/>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69">
                  <a:moveTo>
                    <a:pt x="84" y="69"/>
                  </a:moveTo>
                  <a:lnTo>
                    <a:pt x="82" y="64"/>
                  </a:lnTo>
                  <a:lnTo>
                    <a:pt x="79" y="60"/>
                  </a:lnTo>
                  <a:lnTo>
                    <a:pt x="75" y="51"/>
                  </a:lnTo>
                  <a:lnTo>
                    <a:pt x="51" y="35"/>
                  </a:lnTo>
                  <a:lnTo>
                    <a:pt x="27" y="21"/>
                  </a:lnTo>
                  <a:lnTo>
                    <a:pt x="0" y="4"/>
                  </a:lnTo>
                  <a:lnTo>
                    <a:pt x="5" y="0"/>
                  </a:lnTo>
                  <a:lnTo>
                    <a:pt x="31" y="17"/>
                  </a:lnTo>
                  <a:lnTo>
                    <a:pt x="56" y="30"/>
                  </a:lnTo>
                  <a:lnTo>
                    <a:pt x="78" y="46"/>
                  </a:lnTo>
                  <a:lnTo>
                    <a:pt x="84" y="55"/>
                  </a:lnTo>
                  <a:lnTo>
                    <a:pt x="87" y="61"/>
                  </a:lnTo>
                  <a:lnTo>
                    <a:pt x="89" y="69"/>
                  </a:lnTo>
                  <a:lnTo>
                    <a:pt x="84"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5" name="Freeform 591"/>
            <p:cNvSpPr>
              <a:spLocks/>
            </p:cNvSpPr>
            <p:nvPr/>
          </p:nvSpPr>
          <p:spPr bwMode="auto">
            <a:xfrm>
              <a:off x="2823" y="2351"/>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6" name="Freeform 592"/>
            <p:cNvSpPr>
              <a:spLocks/>
            </p:cNvSpPr>
            <p:nvPr/>
          </p:nvSpPr>
          <p:spPr bwMode="auto">
            <a:xfrm>
              <a:off x="2780" y="2317"/>
              <a:ext cx="5" cy="62"/>
            </a:xfrm>
            <a:custGeom>
              <a:avLst/>
              <a:gdLst>
                <a:gd name="T0" fmla="*/ 10 w 11"/>
                <a:gd name="T1" fmla="*/ 0 h 125"/>
                <a:gd name="T2" fmla="*/ 11 w 11"/>
                <a:gd name="T3" fmla="*/ 63 h 125"/>
                <a:gd name="T4" fmla="*/ 6 w 11"/>
                <a:gd name="T5" fmla="*/ 125 h 125"/>
                <a:gd name="T6" fmla="*/ 0 w 11"/>
                <a:gd name="T7" fmla="*/ 125 h 125"/>
                <a:gd name="T8" fmla="*/ 5 w 11"/>
                <a:gd name="T9" fmla="*/ 63 h 125"/>
                <a:gd name="T10" fmla="*/ 3 w 11"/>
                <a:gd name="T11" fmla="*/ 0 h 125"/>
                <a:gd name="T12" fmla="*/ 10 w 11"/>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11" h="125">
                  <a:moveTo>
                    <a:pt x="10" y="0"/>
                  </a:moveTo>
                  <a:lnTo>
                    <a:pt x="11" y="63"/>
                  </a:lnTo>
                  <a:lnTo>
                    <a:pt x="6" y="125"/>
                  </a:lnTo>
                  <a:lnTo>
                    <a:pt x="0" y="125"/>
                  </a:lnTo>
                  <a:lnTo>
                    <a:pt x="5" y="63"/>
                  </a:lnTo>
                  <a:lnTo>
                    <a:pt x="3"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7" name="Freeform 593"/>
            <p:cNvSpPr>
              <a:spLocks/>
            </p:cNvSpPr>
            <p:nvPr/>
          </p:nvSpPr>
          <p:spPr bwMode="auto">
            <a:xfrm>
              <a:off x="2781" y="2314"/>
              <a:ext cx="3" cy="4"/>
            </a:xfrm>
            <a:custGeom>
              <a:avLst/>
              <a:gdLst>
                <a:gd name="T0" fmla="*/ 5 w 7"/>
                <a:gd name="T1" fmla="*/ 3 h 7"/>
                <a:gd name="T2" fmla="*/ 0 w 7"/>
                <a:gd name="T3" fmla="*/ 0 h 7"/>
                <a:gd name="T4" fmla="*/ 0 w 7"/>
                <a:gd name="T5" fmla="*/ 4 h 7"/>
                <a:gd name="T6" fmla="*/ 7 w 7"/>
                <a:gd name="T7" fmla="*/ 4 h 7"/>
                <a:gd name="T8" fmla="*/ 0 w 7"/>
                <a:gd name="T9" fmla="*/ 7 h 7"/>
                <a:gd name="T10" fmla="*/ 5 w 7"/>
                <a:gd name="T11" fmla="*/ 3 h 7"/>
              </a:gdLst>
              <a:ahLst/>
              <a:cxnLst>
                <a:cxn ang="0">
                  <a:pos x="T0" y="T1"/>
                </a:cxn>
                <a:cxn ang="0">
                  <a:pos x="T2" y="T3"/>
                </a:cxn>
                <a:cxn ang="0">
                  <a:pos x="T4" y="T5"/>
                </a:cxn>
                <a:cxn ang="0">
                  <a:pos x="T6" y="T7"/>
                </a:cxn>
                <a:cxn ang="0">
                  <a:pos x="T8" y="T9"/>
                </a:cxn>
                <a:cxn ang="0">
                  <a:pos x="T10" y="T11"/>
                </a:cxn>
              </a:cxnLst>
              <a:rect l="0" t="0" r="r" b="b"/>
              <a:pathLst>
                <a:path w="7" h="7">
                  <a:moveTo>
                    <a:pt x="5" y="3"/>
                  </a:moveTo>
                  <a:lnTo>
                    <a:pt x="0" y="0"/>
                  </a:lnTo>
                  <a:lnTo>
                    <a:pt x="0" y="4"/>
                  </a:lnTo>
                  <a:lnTo>
                    <a:pt x="7" y="4"/>
                  </a:lnTo>
                  <a:lnTo>
                    <a:pt x="0" y="7"/>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8" name="Freeform 594"/>
            <p:cNvSpPr>
              <a:spLocks/>
            </p:cNvSpPr>
            <p:nvPr/>
          </p:nvSpPr>
          <p:spPr bwMode="auto">
            <a:xfrm>
              <a:off x="2735" y="2379"/>
              <a:ext cx="48" cy="63"/>
            </a:xfrm>
            <a:custGeom>
              <a:avLst/>
              <a:gdLst>
                <a:gd name="T0" fmla="*/ 95 w 95"/>
                <a:gd name="T1" fmla="*/ 0 h 125"/>
                <a:gd name="T2" fmla="*/ 91 w 95"/>
                <a:gd name="T3" fmla="*/ 23 h 125"/>
                <a:gd name="T4" fmla="*/ 78 w 95"/>
                <a:gd name="T5" fmla="*/ 48 h 125"/>
                <a:gd name="T6" fmla="*/ 48 w 95"/>
                <a:gd name="T7" fmla="*/ 87 h 125"/>
                <a:gd name="T8" fmla="*/ 18 w 95"/>
                <a:gd name="T9" fmla="*/ 114 h 125"/>
                <a:gd name="T10" fmla="*/ 4 w 95"/>
                <a:gd name="T11" fmla="*/ 125 h 125"/>
                <a:gd name="T12" fmla="*/ 0 w 95"/>
                <a:gd name="T13" fmla="*/ 121 h 125"/>
                <a:gd name="T14" fmla="*/ 13 w 95"/>
                <a:gd name="T15" fmla="*/ 110 h 125"/>
                <a:gd name="T16" fmla="*/ 43 w 95"/>
                <a:gd name="T17" fmla="*/ 82 h 125"/>
                <a:gd name="T18" fmla="*/ 74 w 95"/>
                <a:gd name="T19" fmla="*/ 43 h 125"/>
                <a:gd name="T20" fmla="*/ 85 w 95"/>
                <a:gd name="T21" fmla="*/ 22 h 125"/>
                <a:gd name="T22" fmla="*/ 89 w 95"/>
                <a:gd name="T23" fmla="*/ 0 h 125"/>
                <a:gd name="T24" fmla="*/ 95 w 95"/>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125">
                  <a:moveTo>
                    <a:pt x="95" y="0"/>
                  </a:moveTo>
                  <a:lnTo>
                    <a:pt x="91" y="23"/>
                  </a:lnTo>
                  <a:lnTo>
                    <a:pt x="78" y="48"/>
                  </a:lnTo>
                  <a:lnTo>
                    <a:pt x="48" y="87"/>
                  </a:lnTo>
                  <a:lnTo>
                    <a:pt x="18" y="114"/>
                  </a:lnTo>
                  <a:lnTo>
                    <a:pt x="4" y="125"/>
                  </a:lnTo>
                  <a:lnTo>
                    <a:pt x="0" y="121"/>
                  </a:lnTo>
                  <a:lnTo>
                    <a:pt x="13" y="110"/>
                  </a:lnTo>
                  <a:lnTo>
                    <a:pt x="43" y="82"/>
                  </a:lnTo>
                  <a:lnTo>
                    <a:pt x="74" y="43"/>
                  </a:lnTo>
                  <a:lnTo>
                    <a:pt x="85" y="22"/>
                  </a:lnTo>
                  <a:lnTo>
                    <a:pt x="89" y="0"/>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19" name="Freeform 595"/>
            <p:cNvSpPr>
              <a:spLocks/>
            </p:cNvSpPr>
            <p:nvPr/>
          </p:nvSpPr>
          <p:spPr bwMode="auto">
            <a:xfrm>
              <a:off x="2780" y="2379"/>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0" name="Freeform 596"/>
            <p:cNvSpPr>
              <a:spLocks/>
            </p:cNvSpPr>
            <p:nvPr/>
          </p:nvSpPr>
          <p:spPr bwMode="auto">
            <a:xfrm>
              <a:off x="2735" y="2365"/>
              <a:ext cx="43" cy="77"/>
            </a:xfrm>
            <a:custGeom>
              <a:avLst/>
              <a:gdLst>
                <a:gd name="T0" fmla="*/ 0 w 86"/>
                <a:gd name="T1" fmla="*/ 149 h 153"/>
                <a:gd name="T2" fmla="*/ 34 w 86"/>
                <a:gd name="T3" fmla="*/ 116 h 153"/>
                <a:gd name="T4" fmla="*/ 46 w 86"/>
                <a:gd name="T5" fmla="*/ 99 h 153"/>
                <a:gd name="T6" fmla="*/ 58 w 86"/>
                <a:gd name="T7" fmla="*/ 82 h 153"/>
                <a:gd name="T8" fmla="*/ 68 w 86"/>
                <a:gd name="T9" fmla="*/ 64 h 153"/>
                <a:gd name="T10" fmla="*/ 74 w 86"/>
                <a:gd name="T11" fmla="*/ 44 h 153"/>
                <a:gd name="T12" fmla="*/ 78 w 86"/>
                <a:gd name="T13" fmla="*/ 22 h 153"/>
                <a:gd name="T14" fmla="*/ 82 w 86"/>
                <a:gd name="T15" fmla="*/ 0 h 153"/>
                <a:gd name="T16" fmla="*/ 86 w 86"/>
                <a:gd name="T17" fmla="*/ 0 h 153"/>
                <a:gd name="T18" fmla="*/ 83 w 86"/>
                <a:gd name="T19" fmla="*/ 25 h 153"/>
                <a:gd name="T20" fmla="*/ 78 w 86"/>
                <a:gd name="T21" fmla="*/ 47 h 153"/>
                <a:gd name="T22" fmla="*/ 72 w 86"/>
                <a:gd name="T23" fmla="*/ 68 h 153"/>
                <a:gd name="T24" fmla="*/ 63 w 86"/>
                <a:gd name="T25" fmla="*/ 87 h 153"/>
                <a:gd name="T26" fmla="*/ 51 w 86"/>
                <a:gd name="T27" fmla="*/ 104 h 153"/>
                <a:gd name="T28" fmla="*/ 38 w 86"/>
                <a:gd name="T29" fmla="*/ 121 h 153"/>
                <a:gd name="T30" fmla="*/ 4 w 86"/>
                <a:gd name="T31" fmla="*/ 153 h 153"/>
                <a:gd name="T32" fmla="*/ 0 w 86"/>
                <a:gd name="T33" fmla="*/ 14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3">
                  <a:moveTo>
                    <a:pt x="0" y="149"/>
                  </a:moveTo>
                  <a:lnTo>
                    <a:pt x="34" y="116"/>
                  </a:lnTo>
                  <a:lnTo>
                    <a:pt x="46" y="99"/>
                  </a:lnTo>
                  <a:lnTo>
                    <a:pt x="58" y="82"/>
                  </a:lnTo>
                  <a:lnTo>
                    <a:pt x="68" y="64"/>
                  </a:lnTo>
                  <a:lnTo>
                    <a:pt x="74" y="44"/>
                  </a:lnTo>
                  <a:lnTo>
                    <a:pt x="78" y="22"/>
                  </a:lnTo>
                  <a:lnTo>
                    <a:pt x="82" y="0"/>
                  </a:lnTo>
                  <a:lnTo>
                    <a:pt x="86" y="0"/>
                  </a:lnTo>
                  <a:lnTo>
                    <a:pt x="83" y="25"/>
                  </a:lnTo>
                  <a:lnTo>
                    <a:pt x="78" y="47"/>
                  </a:lnTo>
                  <a:lnTo>
                    <a:pt x="72" y="68"/>
                  </a:lnTo>
                  <a:lnTo>
                    <a:pt x="63" y="87"/>
                  </a:lnTo>
                  <a:lnTo>
                    <a:pt x="51" y="104"/>
                  </a:lnTo>
                  <a:lnTo>
                    <a:pt x="38" y="121"/>
                  </a:lnTo>
                  <a:lnTo>
                    <a:pt x="4" y="153"/>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1" name="Freeform 597"/>
            <p:cNvSpPr>
              <a:spLocks/>
            </p:cNvSpPr>
            <p:nvPr/>
          </p:nvSpPr>
          <p:spPr bwMode="auto">
            <a:xfrm>
              <a:off x="2735" y="2439"/>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2" name="Freeform 598"/>
            <p:cNvSpPr>
              <a:spLocks/>
            </p:cNvSpPr>
            <p:nvPr/>
          </p:nvSpPr>
          <p:spPr bwMode="auto">
            <a:xfrm>
              <a:off x="2775" y="2351"/>
              <a:ext cx="3" cy="14"/>
            </a:xfrm>
            <a:custGeom>
              <a:avLst/>
              <a:gdLst>
                <a:gd name="T0" fmla="*/ 2 w 6"/>
                <a:gd name="T1" fmla="*/ 29 h 29"/>
                <a:gd name="T2" fmla="*/ 0 w 6"/>
                <a:gd name="T3" fmla="*/ 0 h 29"/>
                <a:gd name="T4" fmla="*/ 5 w 6"/>
                <a:gd name="T5" fmla="*/ 0 h 29"/>
                <a:gd name="T6" fmla="*/ 6 w 6"/>
                <a:gd name="T7" fmla="*/ 29 h 29"/>
                <a:gd name="T8" fmla="*/ 2 w 6"/>
                <a:gd name="T9" fmla="*/ 29 h 29"/>
              </a:gdLst>
              <a:ahLst/>
              <a:cxnLst>
                <a:cxn ang="0">
                  <a:pos x="T0" y="T1"/>
                </a:cxn>
                <a:cxn ang="0">
                  <a:pos x="T2" y="T3"/>
                </a:cxn>
                <a:cxn ang="0">
                  <a:pos x="T4" y="T5"/>
                </a:cxn>
                <a:cxn ang="0">
                  <a:pos x="T6" y="T7"/>
                </a:cxn>
                <a:cxn ang="0">
                  <a:pos x="T8" y="T9"/>
                </a:cxn>
              </a:cxnLst>
              <a:rect l="0" t="0" r="r" b="b"/>
              <a:pathLst>
                <a:path w="6" h="29">
                  <a:moveTo>
                    <a:pt x="2" y="29"/>
                  </a:moveTo>
                  <a:lnTo>
                    <a:pt x="0" y="0"/>
                  </a:lnTo>
                  <a:lnTo>
                    <a:pt x="5" y="0"/>
                  </a:lnTo>
                  <a:lnTo>
                    <a:pt x="6" y="29"/>
                  </a:lnTo>
                  <a:lnTo>
                    <a:pt x="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3" name="Freeform 599"/>
            <p:cNvSpPr>
              <a:spLocks/>
            </p:cNvSpPr>
            <p:nvPr/>
          </p:nvSpPr>
          <p:spPr bwMode="auto">
            <a:xfrm>
              <a:off x="2776" y="2365"/>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4" name="Freeform 600"/>
            <p:cNvSpPr>
              <a:spLocks/>
            </p:cNvSpPr>
            <p:nvPr/>
          </p:nvSpPr>
          <p:spPr bwMode="auto">
            <a:xfrm>
              <a:off x="2745" y="2350"/>
              <a:ext cx="32" cy="43"/>
            </a:xfrm>
            <a:custGeom>
              <a:avLst/>
              <a:gdLst>
                <a:gd name="T0" fmla="*/ 65 w 65"/>
                <a:gd name="T1" fmla="*/ 4 h 86"/>
                <a:gd name="T2" fmla="*/ 4 w 65"/>
                <a:gd name="T3" fmla="*/ 86 h 86"/>
                <a:gd name="T4" fmla="*/ 0 w 65"/>
                <a:gd name="T5" fmla="*/ 81 h 86"/>
                <a:gd name="T6" fmla="*/ 60 w 65"/>
                <a:gd name="T7" fmla="*/ 0 h 86"/>
                <a:gd name="T8" fmla="*/ 65 w 65"/>
                <a:gd name="T9" fmla="*/ 4 h 86"/>
              </a:gdLst>
              <a:ahLst/>
              <a:cxnLst>
                <a:cxn ang="0">
                  <a:pos x="T0" y="T1"/>
                </a:cxn>
                <a:cxn ang="0">
                  <a:pos x="T2" y="T3"/>
                </a:cxn>
                <a:cxn ang="0">
                  <a:pos x="T4" y="T5"/>
                </a:cxn>
                <a:cxn ang="0">
                  <a:pos x="T6" y="T7"/>
                </a:cxn>
                <a:cxn ang="0">
                  <a:pos x="T8" y="T9"/>
                </a:cxn>
              </a:cxnLst>
              <a:rect l="0" t="0" r="r" b="b"/>
              <a:pathLst>
                <a:path w="65" h="86">
                  <a:moveTo>
                    <a:pt x="65" y="4"/>
                  </a:moveTo>
                  <a:lnTo>
                    <a:pt x="4" y="86"/>
                  </a:lnTo>
                  <a:lnTo>
                    <a:pt x="0" y="81"/>
                  </a:lnTo>
                  <a:lnTo>
                    <a:pt x="60" y="0"/>
                  </a:lnTo>
                  <a:lnTo>
                    <a:pt x="6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5" name="Freeform 601"/>
            <p:cNvSpPr>
              <a:spLocks/>
            </p:cNvSpPr>
            <p:nvPr/>
          </p:nvSpPr>
          <p:spPr bwMode="auto">
            <a:xfrm>
              <a:off x="2775" y="2347"/>
              <a:ext cx="2" cy="5"/>
            </a:xfrm>
            <a:custGeom>
              <a:avLst/>
              <a:gdLst>
                <a:gd name="T0" fmla="*/ 5 w 5"/>
                <a:gd name="T1" fmla="*/ 8 h 11"/>
                <a:gd name="T2" fmla="*/ 5 w 5"/>
                <a:gd name="T3" fmla="*/ 0 h 11"/>
                <a:gd name="T4" fmla="*/ 0 w 5"/>
                <a:gd name="T5" fmla="*/ 7 h 11"/>
                <a:gd name="T6" fmla="*/ 5 w 5"/>
                <a:gd name="T7" fmla="*/ 11 h 11"/>
                <a:gd name="T8" fmla="*/ 0 w 5"/>
                <a:gd name="T9" fmla="*/ 8 h 11"/>
                <a:gd name="T10" fmla="*/ 5 w 5"/>
                <a:gd name="T11" fmla="*/ 8 h 11"/>
              </a:gdLst>
              <a:ahLst/>
              <a:cxnLst>
                <a:cxn ang="0">
                  <a:pos x="T0" y="T1"/>
                </a:cxn>
                <a:cxn ang="0">
                  <a:pos x="T2" y="T3"/>
                </a:cxn>
                <a:cxn ang="0">
                  <a:pos x="T4" y="T5"/>
                </a:cxn>
                <a:cxn ang="0">
                  <a:pos x="T6" y="T7"/>
                </a:cxn>
                <a:cxn ang="0">
                  <a:pos x="T8" y="T9"/>
                </a:cxn>
                <a:cxn ang="0">
                  <a:pos x="T10" y="T11"/>
                </a:cxn>
              </a:cxnLst>
              <a:rect l="0" t="0" r="r" b="b"/>
              <a:pathLst>
                <a:path w="5" h="11">
                  <a:moveTo>
                    <a:pt x="5" y="8"/>
                  </a:moveTo>
                  <a:lnTo>
                    <a:pt x="5" y="0"/>
                  </a:lnTo>
                  <a:lnTo>
                    <a:pt x="0" y="7"/>
                  </a:lnTo>
                  <a:lnTo>
                    <a:pt x="5" y="11"/>
                  </a:lnTo>
                  <a:lnTo>
                    <a:pt x="0" y="8"/>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6" name="Freeform 602"/>
            <p:cNvSpPr>
              <a:spLocks/>
            </p:cNvSpPr>
            <p:nvPr/>
          </p:nvSpPr>
          <p:spPr bwMode="auto">
            <a:xfrm>
              <a:off x="2745" y="2327"/>
              <a:ext cx="29" cy="66"/>
            </a:xfrm>
            <a:custGeom>
              <a:avLst/>
              <a:gdLst>
                <a:gd name="T0" fmla="*/ 0 w 58"/>
                <a:gd name="T1" fmla="*/ 126 h 131"/>
                <a:gd name="T2" fmla="*/ 7 w 58"/>
                <a:gd name="T3" fmla="*/ 112 h 131"/>
                <a:gd name="T4" fmla="*/ 26 w 58"/>
                <a:gd name="T5" fmla="*/ 78 h 131"/>
                <a:gd name="T6" fmla="*/ 45 w 58"/>
                <a:gd name="T7" fmla="*/ 37 h 131"/>
                <a:gd name="T8" fmla="*/ 51 w 58"/>
                <a:gd name="T9" fmla="*/ 17 h 131"/>
                <a:gd name="T10" fmla="*/ 54 w 58"/>
                <a:gd name="T11" fmla="*/ 0 h 131"/>
                <a:gd name="T12" fmla="*/ 58 w 58"/>
                <a:gd name="T13" fmla="*/ 3 h 131"/>
                <a:gd name="T14" fmla="*/ 55 w 58"/>
                <a:gd name="T15" fmla="*/ 20 h 131"/>
                <a:gd name="T16" fmla="*/ 49 w 58"/>
                <a:gd name="T17" fmla="*/ 40 h 131"/>
                <a:gd name="T18" fmla="*/ 31 w 58"/>
                <a:gd name="T19" fmla="*/ 83 h 131"/>
                <a:gd name="T20" fmla="*/ 12 w 58"/>
                <a:gd name="T21" fmla="*/ 117 h 131"/>
                <a:gd name="T22" fmla="*/ 4 w 58"/>
                <a:gd name="T23" fmla="*/ 131 h 131"/>
                <a:gd name="T24" fmla="*/ 0 w 58"/>
                <a:gd name="T25" fmla="*/ 12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31">
                  <a:moveTo>
                    <a:pt x="0" y="126"/>
                  </a:moveTo>
                  <a:lnTo>
                    <a:pt x="7" y="112"/>
                  </a:lnTo>
                  <a:lnTo>
                    <a:pt x="26" y="78"/>
                  </a:lnTo>
                  <a:lnTo>
                    <a:pt x="45" y="37"/>
                  </a:lnTo>
                  <a:lnTo>
                    <a:pt x="51" y="17"/>
                  </a:lnTo>
                  <a:lnTo>
                    <a:pt x="54" y="0"/>
                  </a:lnTo>
                  <a:lnTo>
                    <a:pt x="58" y="3"/>
                  </a:lnTo>
                  <a:lnTo>
                    <a:pt x="55" y="20"/>
                  </a:lnTo>
                  <a:lnTo>
                    <a:pt x="49" y="40"/>
                  </a:lnTo>
                  <a:lnTo>
                    <a:pt x="31" y="83"/>
                  </a:lnTo>
                  <a:lnTo>
                    <a:pt x="12" y="117"/>
                  </a:lnTo>
                  <a:lnTo>
                    <a:pt x="4" y="131"/>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7" name="Freeform 603"/>
            <p:cNvSpPr>
              <a:spLocks/>
            </p:cNvSpPr>
            <p:nvPr/>
          </p:nvSpPr>
          <p:spPr bwMode="auto">
            <a:xfrm>
              <a:off x="2745" y="2391"/>
              <a:ext cx="2" cy="2"/>
            </a:xfrm>
            <a:custGeom>
              <a:avLst/>
              <a:gdLst>
                <a:gd name="T0" fmla="*/ 4 w 4"/>
                <a:gd name="T1" fmla="*/ 5 h 5"/>
                <a:gd name="T2" fmla="*/ 0 w 4"/>
                <a:gd name="T3" fmla="*/ 0 h 5"/>
                <a:gd name="T4" fmla="*/ 4 w 4"/>
                <a:gd name="T5" fmla="*/ 5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5"/>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8" name="Freeform 604"/>
            <p:cNvSpPr>
              <a:spLocks/>
            </p:cNvSpPr>
            <p:nvPr/>
          </p:nvSpPr>
          <p:spPr bwMode="auto">
            <a:xfrm>
              <a:off x="2761" y="2269"/>
              <a:ext cx="13" cy="59"/>
            </a:xfrm>
            <a:custGeom>
              <a:avLst/>
              <a:gdLst>
                <a:gd name="T0" fmla="*/ 22 w 26"/>
                <a:gd name="T1" fmla="*/ 119 h 119"/>
                <a:gd name="T2" fmla="*/ 20 w 26"/>
                <a:gd name="T3" fmla="*/ 85 h 119"/>
                <a:gd name="T4" fmla="*/ 19 w 26"/>
                <a:gd name="T5" fmla="*/ 59 h 119"/>
                <a:gd name="T6" fmla="*/ 11 w 26"/>
                <a:gd name="T7" fmla="*/ 34 h 119"/>
                <a:gd name="T8" fmla="*/ 0 w 26"/>
                <a:gd name="T9" fmla="*/ 4 h 119"/>
                <a:gd name="T10" fmla="*/ 5 w 26"/>
                <a:gd name="T11" fmla="*/ 0 h 119"/>
                <a:gd name="T12" fmla="*/ 16 w 26"/>
                <a:gd name="T13" fmla="*/ 31 h 119"/>
                <a:gd name="T14" fmla="*/ 23 w 26"/>
                <a:gd name="T15" fmla="*/ 59 h 119"/>
                <a:gd name="T16" fmla="*/ 25 w 26"/>
                <a:gd name="T17" fmla="*/ 85 h 119"/>
                <a:gd name="T18" fmla="*/ 26 w 26"/>
                <a:gd name="T19" fmla="*/ 119 h 119"/>
                <a:gd name="T20" fmla="*/ 22 w 26"/>
                <a:gd name="T2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9">
                  <a:moveTo>
                    <a:pt x="22" y="119"/>
                  </a:moveTo>
                  <a:lnTo>
                    <a:pt x="20" y="85"/>
                  </a:lnTo>
                  <a:lnTo>
                    <a:pt x="19" y="59"/>
                  </a:lnTo>
                  <a:lnTo>
                    <a:pt x="11" y="34"/>
                  </a:lnTo>
                  <a:lnTo>
                    <a:pt x="0" y="4"/>
                  </a:lnTo>
                  <a:lnTo>
                    <a:pt x="5" y="0"/>
                  </a:lnTo>
                  <a:lnTo>
                    <a:pt x="16" y="31"/>
                  </a:lnTo>
                  <a:lnTo>
                    <a:pt x="23" y="59"/>
                  </a:lnTo>
                  <a:lnTo>
                    <a:pt x="25" y="85"/>
                  </a:lnTo>
                  <a:lnTo>
                    <a:pt x="26" y="119"/>
                  </a:lnTo>
                  <a:lnTo>
                    <a:pt x="22"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29" name="Freeform 605"/>
            <p:cNvSpPr>
              <a:spLocks/>
            </p:cNvSpPr>
            <p:nvPr/>
          </p:nvSpPr>
          <p:spPr bwMode="auto">
            <a:xfrm>
              <a:off x="2772" y="2327"/>
              <a:ext cx="2"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0" name="Freeform 606"/>
            <p:cNvSpPr>
              <a:spLocks/>
            </p:cNvSpPr>
            <p:nvPr/>
          </p:nvSpPr>
          <p:spPr bwMode="auto">
            <a:xfrm>
              <a:off x="2726" y="2185"/>
              <a:ext cx="37" cy="85"/>
            </a:xfrm>
            <a:custGeom>
              <a:avLst/>
              <a:gdLst>
                <a:gd name="T0" fmla="*/ 69 w 74"/>
                <a:gd name="T1" fmla="*/ 172 h 172"/>
                <a:gd name="T2" fmla="*/ 46 w 74"/>
                <a:gd name="T3" fmla="*/ 128 h 172"/>
                <a:gd name="T4" fmla="*/ 24 w 74"/>
                <a:gd name="T5" fmla="*/ 90 h 172"/>
                <a:gd name="T6" fmla="*/ 7 w 74"/>
                <a:gd name="T7" fmla="*/ 50 h 172"/>
                <a:gd name="T8" fmla="*/ 4 w 74"/>
                <a:gd name="T9" fmla="*/ 37 h 172"/>
                <a:gd name="T10" fmla="*/ 1 w 74"/>
                <a:gd name="T11" fmla="*/ 25 h 172"/>
                <a:gd name="T12" fmla="*/ 0 w 74"/>
                <a:gd name="T13" fmla="*/ 0 h 172"/>
                <a:gd name="T14" fmla="*/ 4 w 74"/>
                <a:gd name="T15" fmla="*/ 0 h 172"/>
                <a:gd name="T16" fmla="*/ 6 w 74"/>
                <a:gd name="T17" fmla="*/ 25 h 172"/>
                <a:gd name="T18" fmla="*/ 9 w 74"/>
                <a:gd name="T19" fmla="*/ 37 h 172"/>
                <a:gd name="T20" fmla="*/ 12 w 74"/>
                <a:gd name="T21" fmla="*/ 47 h 172"/>
                <a:gd name="T22" fmla="*/ 29 w 74"/>
                <a:gd name="T23" fmla="*/ 87 h 172"/>
                <a:gd name="T24" fmla="*/ 51 w 74"/>
                <a:gd name="T25" fmla="*/ 125 h 172"/>
                <a:gd name="T26" fmla="*/ 74 w 74"/>
                <a:gd name="T27" fmla="*/ 168 h 172"/>
                <a:gd name="T28" fmla="*/ 69 w 74"/>
                <a:gd name="T2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72">
                  <a:moveTo>
                    <a:pt x="69" y="172"/>
                  </a:moveTo>
                  <a:lnTo>
                    <a:pt x="46" y="128"/>
                  </a:lnTo>
                  <a:lnTo>
                    <a:pt x="24" y="90"/>
                  </a:lnTo>
                  <a:lnTo>
                    <a:pt x="7" y="50"/>
                  </a:lnTo>
                  <a:lnTo>
                    <a:pt x="4" y="37"/>
                  </a:lnTo>
                  <a:lnTo>
                    <a:pt x="1" y="25"/>
                  </a:lnTo>
                  <a:lnTo>
                    <a:pt x="0" y="0"/>
                  </a:lnTo>
                  <a:lnTo>
                    <a:pt x="4" y="0"/>
                  </a:lnTo>
                  <a:lnTo>
                    <a:pt x="6" y="25"/>
                  </a:lnTo>
                  <a:lnTo>
                    <a:pt x="9" y="37"/>
                  </a:lnTo>
                  <a:lnTo>
                    <a:pt x="12" y="47"/>
                  </a:lnTo>
                  <a:lnTo>
                    <a:pt x="29" y="87"/>
                  </a:lnTo>
                  <a:lnTo>
                    <a:pt x="51" y="125"/>
                  </a:lnTo>
                  <a:lnTo>
                    <a:pt x="74" y="168"/>
                  </a:lnTo>
                  <a:lnTo>
                    <a:pt x="69"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1" name="Freeform 607"/>
            <p:cNvSpPr>
              <a:spLocks/>
            </p:cNvSpPr>
            <p:nvPr/>
          </p:nvSpPr>
          <p:spPr bwMode="auto">
            <a:xfrm>
              <a:off x="2761" y="2269"/>
              <a:ext cx="2" cy="1"/>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2" name="Freeform 608"/>
            <p:cNvSpPr>
              <a:spLocks/>
            </p:cNvSpPr>
            <p:nvPr/>
          </p:nvSpPr>
          <p:spPr bwMode="auto">
            <a:xfrm>
              <a:off x="2726" y="2121"/>
              <a:ext cx="3" cy="64"/>
            </a:xfrm>
            <a:custGeom>
              <a:avLst/>
              <a:gdLst>
                <a:gd name="T0" fmla="*/ 0 w 6"/>
                <a:gd name="T1" fmla="*/ 126 h 126"/>
                <a:gd name="T2" fmla="*/ 0 w 6"/>
                <a:gd name="T3" fmla="*/ 63 h 126"/>
                <a:gd name="T4" fmla="*/ 1 w 6"/>
                <a:gd name="T5" fmla="*/ 0 h 126"/>
                <a:gd name="T6" fmla="*/ 6 w 6"/>
                <a:gd name="T7" fmla="*/ 0 h 126"/>
                <a:gd name="T8" fmla="*/ 4 w 6"/>
                <a:gd name="T9" fmla="*/ 63 h 126"/>
                <a:gd name="T10" fmla="*/ 6 w 6"/>
                <a:gd name="T11" fmla="*/ 126 h 126"/>
                <a:gd name="T12" fmla="*/ 0 w 6"/>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 h="126">
                  <a:moveTo>
                    <a:pt x="0" y="126"/>
                  </a:moveTo>
                  <a:lnTo>
                    <a:pt x="0" y="63"/>
                  </a:lnTo>
                  <a:lnTo>
                    <a:pt x="1" y="0"/>
                  </a:lnTo>
                  <a:lnTo>
                    <a:pt x="6" y="0"/>
                  </a:lnTo>
                  <a:lnTo>
                    <a:pt x="4" y="63"/>
                  </a:lnTo>
                  <a:lnTo>
                    <a:pt x="6" y="126"/>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3" name="Freeform 609"/>
            <p:cNvSpPr>
              <a:spLocks/>
            </p:cNvSpPr>
            <p:nvPr/>
          </p:nvSpPr>
          <p:spPr bwMode="auto">
            <a:xfrm>
              <a:off x="2691" y="2121"/>
              <a:ext cx="38" cy="19"/>
            </a:xfrm>
            <a:custGeom>
              <a:avLst/>
              <a:gdLst>
                <a:gd name="T0" fmla="*/ 78 w 78"/>
                <a:gd name="T1" fmla="*/ 5 h 39"/>
                <a:gd name="T2" fmla="*/ 58 w 78"/>
                <a:gd name="T3" fmla="*/ 9 h 39"/>
                <a:gd name="T4" fmla="*/ 41 w 78"/>
                <a:gd name="T5" fmla="*/ 17 h 39"/>
                <a:gd name="T6" fmla="*/ 5 w 78"/>
                <a:gd name="T7" fmla="*/ 39 h 39"/>
                <a:gd name="T8" fmla="*/ 0 w 78"/>
                <a:gd name="T9" fmla="*/ 34 h 39"/>
                <a:gd name="T10" fmla="*/ 36 w 78"/>
                <a:gd name="T11" fmla="*/ 12 h 39"/>
                <a:gd name="T12" fmla="*/ 54 w 78"/>
                <a:gd name="T13" fmla="*/ 5 h 39"/>
                <a:gd name="T14" fmla="*/ 75 w 78"/>
                <a:gd name="T15" fmla="*/ 0 h 39"/>
                <a:gd name="T16" fmla="*/ 78 w 78"/>
                <a:gd name="T1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39">
                  <a:moveTo>
                    <a:pt x="78" y="5"/>
                  </a:moveTo>
                  <a:lnTo>
                    <a:pt x="58" y="9"/>
                  </a:lnTo>
                  <a:lnTo>
                    <a:pt x="41" y="17"/>
                  </a:lnTo>
                  <a:lnTo>
                    <a:pt x="5" y="39"/>
                  </a:lnTo>
                  <a:lnTo>
                    <a:pt x="0" y="34"/>
                  </a:lnTo>
                  <a:lnTo>
                    <a:pt x="36" y="12"/>
                  </a:lnTo>
                  <a:lnTo>
                    <a:pt x="54" y="5"/>
                  </a:lnTo>
                  <a:lnTo>
                    <a:pt x="75" y="0"/>
                  </a:lnTo>
                  <a:lnTo>
                    <a:pt x="7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4" name="Freeform 610"/>
            <p:cNvSpPr>
              <a:spLocks/>
            </p:cNvSpPr>
            <p:nvPr/>
          </p:nvSpPr>
          <p:spPr bwMode="auto">
            <a:xfrm>
              <a:off x="2727" y="2121"/>
              <a:ext cx="2" cy="2"/>
            </a:xfrm>
            <a:custGeom>
              <a:avLst/>
              <a:gdLst>
                <a:gd name="T0" fmla="*/ 5 w 5"/>
                <a:gd name="T1" fmla="*/ 2 h 5"/>
                <a:gd name="T2" fmla="*/ 5 w 5"/>
                <a:gd name="T3" fmla="*/ 0 h 5"/>
                <a:gd name="T4" fmla="*/ 2 w 5"/>
                <a:gd name="T5" fmla="*/ 0 h 5"/>
                <a:gd name="T6" fmla="*/ 5 w 5"/>
                <a:gd name="T7" fmla="*/ 5 h 5"/>
                <a:gd name="T8" fmla="*/ 0 w 5"/>
                <a:gd name="T9" fmla="*/ 2 h 5"/>
                <a:gd name="T10" fmla="*/ 5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5" y="2"/>
                  </a:moveTo>
                  <a:lnTo>
                    <a:pt x="5" y="0"/>
                  </a:lnTo>
                  <a:lnTo>
                    <a:pt x="2" y="0"/>
                  </a:lnTo>
                  <a:lnTo>
                    <a:pt x="5" y="5"/>
                  </a:lnTo>
                  <a:lnTo>
                    <a:pt x="0"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5" name="Freeform 611"/>
            <p:cNvSpPr>
              <a:spLocks/>
            </p:cNvSpPr>
            <p:nvPr/>
          </p:nvSpPr>
          <p:spPr bwMode="auto">
            <a:xfrm>
              <a:off x="2669" y="2138"/>
              <a:ext cx="24" cy="27"/>
            </a:xfrm>
            <a:custGeom>
              <a:avLst/>
              <a:gdLst>
                <a:gd name="T0" fmla="*/ 48 w 48"/>
                <a:gd name="T1" fmla="*/ 5 h 54"/>
                <a:gd name="T2" fmla="*/ 20 w 48"/>
                <a:gd name="T3" fmla="*/ 26 h 54"/>
                <a:gd name="T4" fmla="*/ 12 w 48"/>
                <a:gd name="T5" fmla="*/ 36 h 54"/>
                <a:gd name="T6" fmla="*/ 6 w 48"/>
                <a:gd name="T7" fmla="*/ 54 h 54"/>
                <a:gd name="T8" fmla="*/ 0 w 48"/>
                <a:gd name="T9" fmla="*/ 53 h 54"/>
                <a:gd name="T10" fmla="*/ 6 w 48"/>
                <a:gd name="T11" fmla="*/ 34 h 54"/>
                <a:gd name="T12" fmla="*/ 15 w 48"/>
                <a:gd name="T13" fmla="*/ 22 h 54"/>
                <a:gd name="T14" fmla="*/ 43 w 48"/>
                <a:gd name="T15" fmla="*/ 0 h 54"/>
                <a:gd name="T16" fmla="*/ 48 w 48"/>
                <a:gd name="T17"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4">
                  <a:moveTo>
                    <a:pt x="48" y="5"/>
                  </a:moveTo>
                  <a:lnTo>
                    <a:pt x="20" y="26"/>
                  </a:lnTo>
                  <a:lnTo>
                    <a:pt x="12" y="36"/>
                  </a:lnTo>
                  <a:lnTo>
                    <a:pt x="6" y="54"/>
                  </a:lnTo>
                  <a:lnTo>
                    <a:pt x="0" y="53"/>
                  </a:lnTo>
                  <a:lnTo>
                    <a:pt x="6" y="34"/>
                  </a:lnTo>
                  <a:lnTo>
                    <a:pt x="15" y="22"/>
                  </a:lnTo>
                  <a:lnTo>
                    <a:pt x="43" y="0"/>
                  </a:lnTo>
                  <a:lnTo>
                    <a:pt x="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6" name="Freeform 612"/>
            <p:cNvSpPr>
              <a:spLocks/>
            </p:cNvSpPr>
            <p:nvPr/>
          </p:nvSpPr>
          <p:spPr bwMode="auto">
            <a:xfrm>
              <a:off x="2691" y="2138"/>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7" name="Freeform 613"/>
            <p:cNvSpPr>
              <a:spLocks/>
            </p:cNvSpPr>
            <p:nvPr/>
          </p:nvSpPr>
          <p:spPr bwMode="auto">
            <a:xfrm>
              <a:off x="2649" y="2165"/>
              <a:ext cx="23" cy="70"/>
            </a:xfrm>
            <a:custGeom>
              <a:avLst/>
              <a:gdLst>
                <a:gd name="T0" fmla="*/ 46 w 46"/>
                <a:gd name="T1" fmla="*/ 0 h 141"/>
                <a:gd name="T2" fmla="*/ 37 w 46"/>
                <a:gd name="T3" fmla="*/ 37 h 141"/>
                <a:gd name="T4" fmla="*/ 31 w 46"/>
                <a:gd name="T5" fmla="*/ 71 h 141"/>
                <a:gd name="T6" fmla="*/ 23 w 46"/>
                <a:gd name="T7" fmla="*/ 105 h 141"/>
                <a:gd name="T8" fmla="*/ 14 w 46"/>
                <a:gd name="T9" fmla="*/ 124 h 141"/>
                <a:gd name="T10" fmla="*/ 4 w 46"/>
                <a:gd name="T11" fmla="*/ 141 h 141"/>
                <a:gd name="T12" fmla="*/ 0 w 46"/>
                <a:gd name="T13" fmla="*/ 136 h 141"/>
                <a:gd name="T14" fmla="*/ 9 w 46"/>
                <a:gd name="T15" fmla="*/ 120 h 141"/>
                <a:gd name="T16" fmla="*/ 17 w 46"/>
                <a:gd name="T17" fmla="*/ 104 h 141"/>
                <a:gd name="T18" fmla="*/ 24 w 46"/>
                <a:gd name="T19" fmla="*/ 71 h 141"/>
                <a:gd name="T20" fmla="*/ 31 w 46"/>
                <a:gd name="T21" fmla="*/ 37 h 141"/>
                <a:gd name="T22" fmla="*/ 40 w 46"/>
                <a:gd name="T23" fmla="*/ 0 h 141"/>
                <a:gd name="T24" fmla="*/ 46 w 46"/>
                <a:gd name="T2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1">
                  <a:moveTo>
                    <a:pt x="46" y="0"/>
                  </a:moveTo>
                  <a:lnTo>
                    <a:pt x="37" y="37"/>
                  </a:lnTo>
                  <a:lnTo>
                    <a:pt x="31" y="71"/>
                  </a:lnTo>
                  <a:lnTo>
                    <a:pt x="23" y="105"/>
                  </a:lnTo>
                  <a:lnTo>
                    <a:pt x="14" y="124"/>
                  </a:lnTo>
                  <a:lnTo>
                    <a:pt x="4" y="141"/>
                  </a:lnTo>
                  <a:lnTo>
                    <a:pt x="0" y="136"/>
                  </a:lnTo>
                  <a:lnTo>
                    <a:pt x="9" y="120"/>
                  </a:lnTo>
                  <a:lnTo>
                    <a:pt x="17" y="104"/>
                  </a:lnTo>
                  <a:lnTo>
                    <a:pt x="24" y="71"/>
                  </a:lnTo>
                  <a:lnTo>
                    <a:pt x="31" y="37"/>
                  </a:lnTo>
                  <a:lnTo>
                    <a:pt x="40"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8" name="Freeform 614"/>
            <p:cNvSpPr>
              <a:spLocks/>
            </p:cNvSpPr>
            <p:nvPr/>
          </p:nvSpPr>
          <p:spPr bwMode="auto">
            <a:xfrm>
              <a:off x="2649" y="2187"/>
              <a:ext cx="8" cy="47"/>
            </a:xfrm>
            <a:custGeom>
              <a:avLst/>
              <a:gdLst>
                <a:gd name="T0" fmla="*/ 0 w 17"/>
                <a:gd name="T1" fmla="*/ 91 h 94"/>
                <a:gd name="T2" fmla="*/ 6 w 17"/>
                <a:gd name="T3" fmla="*/ 60 h 94"/>
                <a:gd name="T4" fmla="*/ 6 w 17"/>
                <a:gd name="T5" fmla="*/ 42 h 94"/>
                <a:gd name="T6" fmla="*/ 7 w 17"/>
                <a:gd name="T7" fmla="*/ 23 h 94"/>
                <a:gd name="T8" fmla="*/ 12 w 17"/>
                <a:gd name="T9" fmla="*/ 0 h 94"/>
                <a:gd name="T10" fmla="*/ 17 w 17"/>
                <a:gd name="T11" fmla="*/ 3 h 94"/>
                <a:gd name="T12" fmla="*/ 12 w 17"/>
                <a:gd name="T13" fmla="*/ 26 h 94"/>
                <a:gd name="T14" fmla="*/ 11 w 17"/>
                <a:gd name="T15" fmla="*/ 42 h 94"/>
                <a:gd name="T16" fmla="*/ 11 w 17"/>
                <a:gd name="T17" fmla="*/ 63 h 94"/>
                <a:gd name="T18" fmla="*/ 4 w 17"/>
                <a:gd name="T19" fmla="*/ 94 h 94"/>
                <a:gd name="T20" fmla="*/ 0 w 17"/>
                <a:gd name="T21"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4">
                  <a:moveTo>
                    <a:pt x="0" y="91"/>
                  </a:moveTo>
                  <a:lnTo>
                    <a:pt x="6" y="60"/>
                  </a:lnTo>
                  <a:lnTo>
                    <a:pt x="6" y="42"/>
                  </a:lnTo>
                  <a:lnTo>
                    <a:pt x="7" y="23"/>
                  </a:lnTo>
                  <a:lnTo>
                    <a:pt x="12" y="0"/>
                  </a:lnTo>
                  <a:lnTo>
                    <a:pt x="17" y="3"/>
                  </a:lnTo>
                  <a:lnTo>
                    <a:pt x="12" y="26"/>
                  </a:lnTo>
                  <a:lnTo>
                    <a:pt x="11" y="42"/>
                  </a:lnTo>
                  <a:lnTo>
                    <a:pt x="11" y="63"/>
                  </a:lnTo>
                  <a:lnTo>
                    <a:pt x="4" y="94"/>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39" name="Freeform 615"/>
            <p:cNvSpPr>
              <a:spLocks/>
            </p:cNvSpPr>
            <p:nvPr/>
          </p:nvSpPr>
          <p:spPr bwMode="auto">
            <a:xfrm>
              <a:off x="2649" y="2232"/>
              <a:ext cx="2" cy="3"/>
            </a:xfrm>
            <a:custGeom>
              <a:avLst/>
              <a:gdLst>
                <a:gd name="T0" fmla="*/ 4 w 4"/>
                <a:gd name="T1" fmla="*/ 5 h 5"/>
                <a:gd name="T2" fmla="*/ 0 w 4"/>
                <a:gd name="T3" fmla="*/ 0 h 5"/>
                <a:gd name="T4" fmla="*/ 4 w 4"/>
                <a:gd name="T5" fmla="*/ 3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3"/>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0" name="Freeform 616"/>
            <p:cNvSpPr>
              <a:spLocks/>
            </p:cNvSpPr>
            <p:nvPr/>
          </p:nvSpPr>
          <p:spPr bwMode="auto">
            <a:xfrm>
              <a:off x="2655" y="2166"/>
              <a:ext cx="5" cy="22"/>
            </a:xfrm>
            <a:custGeom>
              <a:avLst/>
              <a:gdLst>
                <a:gd name="T0" fmla="*/ 0 w 11"/>
                <a:gd name="T1" fmla="*/ 43 h 43"/>
                <a:gd name="T2" fmla="*/ 5 w 11"/>
                <a:gd name="T3" fmla="*/ 43 h 43"/>
                <a:gd name="T4" fmla="*/ 11 w 11"/>
                <a:gd name="T5" fmla="*/ 0 h 43"/>
                <a:gd name="T6" fmla="*/ 6 w 11"/>
                <a:gd name="T7" fmla="*/ 0 h 43"/>
                <a:gd name="T8" fmla="*/ 0 w 11"/>
                <a:gd name="T9" fmla="*/ 43 h 43"/>
              </a:gdLst>
              <a:ahLst/>
              <a:cxnLst>
                <a:cxn ang="0">
                  <a:pos x="T0" y="T1"/>
                </a:cxn>
                <a:cxn ang="0">
                  <a:pos x="T2" y="T3"/>
                </a:cxn>
                <a:cxn ang="0">
                  <a:pos x="T4" y="T5"/>
                </a:cxn>
                <a:cxn ang="0">
                  <a:pos x="T6" y="T7"/>
                </a:cxn>
                <a:cxn ang="0">
                  <a:pos x="T8" y="T9"/>
                </a:cxn>
              </a:cxnLst>
              <a:rect l="0" t="0" r="r" b="b"/>
              <a:pathLst>
                <a:path w="11" h="43">
                  <a:moveTo>
                    <a:pt x="0" y="43"/>
                  </a:moveTo>
                  <a:lnTo>
                    <a:pt x="5" y="43"/>
                  </a:lnTo>
                  <a:lnTo>
                    <a:pt x="11" y="0"/>
                  </a:lnTo>
                  <a:lnTo>
                    <a:pt x="6" y="0"/>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1" name="Freeform 617"/>
            <p:cNvSpPr>
              <a:spLocks/>
            </p:cNvSpPr>
            <p:nvPr/>
          </p:nvSpPr>
          <p:spPr bwMode="auto">
            <a:xfrm>
              <a:off x="2655" y="2187"/>
              <a:ext cx="2" cy="1"/>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2" name="Freeform 618"/>
            <p:cNvSpPr>
              <a:spLocks/>
            </p:cNvSpPr>
            <p:nvPr/>
          </p:nvSpPr>
          <p:spPr bwMode="auto">
            <a:xfrm>
              <a:off x="2624" y="2165"/>
              <a:ext cx="36" cy="27"/>
            </a:xfrm>
            <a:custGeom>
              <a:avLst/>
              <a:gdLst>
                <a:gd name="T0" fmla="*/ 73 w 73"/>
                <a:gd name="T1" fmla="*/ 4 h 52"/>
                <a:gd name="T2" fmla="*/ 40 w 73"/>
                <a:gd name="T3" fmla="*/ 37 h 52"/>
                <a:gd name="T4" fmla="*/ 23 w 73"/>
                <a:gd name="T5" fmla="*/ 47 h 52"/>
                <a:gd name="T6" fmla="*/ 3 w 73"/>
                <a:gd name="T7" fmla="*/ 52 h 52"/>
                <a:gd name="T8" fmla="*/ 0 w 73"/>
                <a:gd name="T9" fmla="*/ 47 h 52"/>
                <a:gd name="T10" fmla="*/ 20 w 73"/>
                <a:gd name="T11" fmla="*/ 43 h 52"/>
                <a:gd name="T12" fmla="*/ 36 w 73"/>
                <a:gd name="T13" fmla="*/ 32 h 52"/>
                <a:gd name="T14" fmla="*/ 68 w 73"/>
                <a:gd name="T15" fmla="*/ 0 h 52"/>
                <a:gd name="T16" fmla="*/ 73 w 73"/>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2">
                  <a:moveTo>
                    <a:pt x="73" y="4"/>
                  </a:moveTo>
                  <a:lnTo>
                    <a:pt x="40" y="37"/>
                  </a:lnTo>
                  <a:lnTo>
                    <a:pt x="23" y="47"/>
                  </a:lnTo>
                  <a:lnTo>
                    <a:pt x="3" y="52"/>
                  </a:lnTo>
                  <a:lnTo>
                    <a:pt x="0" y="47"/>
                  </a:lnTo>
                  <a:lnTo>
                    <a:pt x="20" y="43"/>
                  </a:lnTo>
                  <a:lnTo>
                    <a:pt x="36" y="32"/>
                  </a:lnTo>
                  <a:lnTo>
                    <a:pt x="68" y="0"/>
                  </a:lnTo>
                  <a:lnTo>
                    <a:pt x="7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3" name="Freeform 619"/>
            <p:cNvSpPr>
              <a:spLocks/>
            </p:cNvSpPr>
            <p:nvPr/>
          </p:nvSpPr>
          <p:spPr bwMode="auto">
            <a:xfrm>
              <a:off x="2658" y="2162"/>
              <a:ext cx="3" cy="6"/>
            </a:xfrm>
            <a:custGeom>
              <a:avLst/>
              <a:gdLst>
                <a:gd name="T0" fmla="*/ 5 w 6"/>
                <a:gd name="T1" fmla="*/ 8 h 11"/>
                <a:gd name="T2" fmla="*/ 6 w 6"/>
                <a:gd name="T3" fmla="*/ 0 h 11"/>
                <a:gd name="T4" fmla="*/ 0 w 6"/>
                <a:gd name="T5" fmla="*/ 7 h 11"/>
                <a:gd name="T6" fmla="*/ 5 w 6"/>
                <a:gd name="T7" fmla="*/ 11 h 11"/>
                <a:gd name="T8" fmla="*/ 0 w 6"/>
                <a:gd name="T9" fmla="*/ 8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0"/>
                  </a:lnTo>
                  <a:lnTo>
                    <a:pt x="0" y="7"/>
                  </a:lnTo>
                  <a:lnTo>
                    <a:pt x="5" y="11"/>
                  </a:lnTo>
                  <a:lnTo>
                    <a:pt x="0" y="8"/>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4" name="Freeform 620"/>
            <p:cNvSpPr>
              <a:spLocks/>
            </p:cNvSpPr>
            <p:nvPr/>
          </p:nvSpPr>
          <p:spPr bwMode="auto">
            <a:xfrm>
              <a:off x="2592" y="2187"/>
              <a:ext cx="33" cy="5"/>
            </a:xfrm>
            <a:custGeom>
              <a:avLst/>
              <a:gdLst>
                <a:gd name="T0" fmla="*/ 67 w 67"/>
                <a:gd name="T1" fmla="*/ 9 h 9"/>
                <a:gd name="T2" fmla="*/ 67 w 67"/>
                <a:gd name="T3" fmla="*/ 4 h 9"/>
                <a:gd name="T4" fmla="*/ 0 w 67"/>
                <a:gd name="T5" fmla="*/ 0 h 9"/>
                <a:gd name="T6" fmla="*/ 0 w 67"/>
                <a:gd name="T7" fmla="*/ 4 h 9"/>
                <a:gd name="T8" fmla="*/ 67 w 67"/>
                <a:gd name="T9" fmla="*/ 9 h 9"/>
              </a:gdLst>
              <a:ahLst/>
              <a:cxnLst>
                <a:cxn ang="0">
                  <a:pos x="T0" y="T1"/>
                </a:cxn>
                <a:cxn ang="0">
                  <a:pos x="T2" y="T3"/>
                </a:cxn>
                <a:cxn ang="0">
                  <a:pos x="T4" y="T5"/>
                </a:cxn>
                <a:cxn ang="0">
                  <a:pos x="T6" y="T7"/>
                </a:cxn>
                <a:cxn ang="0">
                  <a:pos x="T8" y="T9"/>
                </a:cxn>
              </a:cxnLst>
              <a:rect l="0" t="0" r="r" b="b"/>
              <a:pathLst>
                <a:path w="67" h="9">
                  <a:moveTo>
                    <a:pt x="67" y="9"/>
                  </a:moveTo>
                  <a:lnTo>
                    <a:pt x="67" y="4"/>
                  </a:lnTo>
                  <a:lnTo>
                    <a:pt x="0" y="0"/>
                  </a:lnTo>
                  <a:lnTo>
                    <a:pt x="0" y="4"/>
                  </a:lnTo>
                  <a:lnTo>
                    <a:pt x="6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5" name="Freeform 621"/>
            <p:cNvSpPr>
              <a:spLocks/>
            </p:cNvSpPr>
            <p:nvPr/>
          </p:nvSpPr>
          <p:spPr bwMode="auto">
            <a:xfrm>
              <a:off x="2624" y="2189"/>
              <a:ext cx="2" cy="3"/>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6" name="Freeform 622"/>
            <p:cNvSpPr>
              <a:spLocks/>
            </p:cNvSpPr>
            <p:nvPr/>
          </p:nvSpPr>
          <p:spPr bwMode="auto">
            <a:xfrm>
              <a:off x="2558" y="2187"/>
              <a:ext cx="34" cy="15"/>
            </a:xfrm>
            <a:custGeom>
              <a:avLst/>
              <a:gdLst>
                <a:gd name="T0" fmla="*/ 68 w 68"/>
                <a:gd name="T1" fmla="*/ 4 h 31"/>
                <a:gd name="T2" fmla="*/ 51 w 68"/>
                <a:gd name="T3" fmla="*/ 6 h 31"/>
                <a:gd name="T4" fmla="*/ 36 w 68"/>
                <a:gd name="T5" fmla="*/ 12 h 31"/>
                <a:gd name="T6" fmla="*/ 5 w 68"/>
                <a:gd name="T7" fmla="*/ 31 h 31"/>
                <a:gd name="T8" fmla="*/ 0 w 68"/>
                <a:gd name="T9" fmla="*/ 26 h 31"/>
                <a:gd name="T10" fmla="*/ 31 w 68"/>
                <a:gd name="T11" fmla="*/ 8 h 31"/>
                <a:gd name="T12" fmla="*/ 48 w 68"/>
                <a:gd name="T13" fmla="*/ 1 h 31"/>
                <a:gd name="T14" fmla="*/ 68 w 68"/>
                <a:gd name="T15" fmla="*/ 0 h 31"/>
                <a:gd name="T16" fmla="*/ 68 w 68"/>
                <a:gd name="T1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1">
                  <a:moveTo>
                    <a:pt x="68" y="4"/>
                  </a:moveTo>
                  <a:lnTo>
                    <a:pt x="51" y="6"/>
                  </a:lnTo>
                  <a:lnTo>
                    <a:pt x="36" y="12"/>
                  </a:lnTo>
                  <a:lnTo>
                    <a:pt x="5" y="31"/>
                  </a:lnTo>
                  <a:lnTo>
                    <a:pt x="0" y="26"/>
                  </a:lnTo>
                  <a:lnTo>
                    <a:pt x="31" y="8"/>
                  </a:lnTo>
                  <a:lnTo>
                    <a:pt x="48" y="1"/>
                  </a:lnTo>
                  <a:lnTo>
                    <a:pt x="68" y="0"/>
                  </a:ln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7" name="Freeform 623"/>
            <p:cNvSpPr>
              <a:spLocks/>
            </p:cNvSpPr>
            <p:nvPr/>
          </p:nvSpPr>
          <p:spPr bwMode="auto">
            <a:xfrm>
              <a:off x="2592" y="2187"/>
              <a:ext cx="1" cy="2"/>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8" name="Freeform 624"/>
            <p:cNvSpPr>
              <a:spLocks/>
            </p:cNvSpPr>
            <p:nvPr/>
          </p:nvSpPr>
          <p:spPr bwMode="auto">
            <a:xfrm>
              <a:off x="2558" y="2181"/>
              <a:ext cx="37" cy="21"/>
            </a:xfrm>
            <a:custGeom>
              <a:avLst/>
              <a:gdLst>
                <a:gd name="T0" fmla="*/ 0 w 74"/>
                <a:gd name="T1" fmla="*/ 38 h 43"/>
                <a:gd name="T2" fmla="*/ 14 w 74"/>
                <a:gd name="T3" fmla="*/ 23 h 43"/>
                <a:gd name="T4" fmla="*/ 33 w 74"/>
                <a:gd name="T5" fmla="*/ 10 h 43"/>
                <a:gd name="T6" fmla="*/ 54 w 74"/>
                <a:gd name="T7" fmla="*/ 1 h 43"/>
                <a:gd name="T8" fmla="*/ 64 w 74"/>
                <a:gd name="T9" fmla="*/ 0 h 43"/>
                <a:gd name="T10" fmla="*/ 74 w 74"/>
                <a:gd name="T11" fmla="*/ 0 h 43"/>
                <a:gd name="T12" fmla="*/ 74 w 74"/>
                <a:gd name="T13" fmla="*/ 6 h 43"/>
                <a:gd name="T14" fmla="*/ 64 w 74"/>
                <a:gd name="T15" fmla="*/ 6 h 43"/>
                <a:gd name="T16" fmla="*/ 56 w 74"/>
                <a:gd name="T17" fmla="*/ 7 h 43"/>
                <a:gd name="T18" fmla="*/ 36 w 74"/>
                <a:gd name="T19" fmla="*/ 15 h 43"/>
                <a:gd name="T20" fmla="*/ 19 w 74"/>
                <a:gd name="T21" fmla="*/ 27 h 43"/>
                <a:gd name="T22" fmla="*/ 5 w 74"/>
                <a:gd name="T23" fmla="*/ 43 h 43"/>
                <a:gd name="T24" fmla="*/ 0 w 74"/>
                <a:gd name="T2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
                  <a:moveTo>
                    <a:pt x="0" y="38"/>
                  </a:moveTo>
                  <a:lnTo>
                    <a:pt x="14" y="23"/>
                  </a:lnTo>
                  <a:lnTo>
                    <a:pt x="33" y="10"/>
                  </a:lnTo>
                  <a:lnTo>
                    <a:pt x="54" y="1"/>
                  </a:lnTo>
                  <a:lnTo>
                    <a:pt x="64" y="0"/>
                  </a:lnTo>
                  <a:lnTo>
                    <a:pt x="74" y="0"/>
                  </a:lnTo>
                  <a:lnTo>
                    <a:pt x="74" y="6"/>
                  </a:lnTo>
                  <a:lnTo>
                    <a:pt x="64" y="6"/>
                  </a:lnTo>
                  <a:lnTo>
                    <a:pt x="56" y="7"/>
                  </a:lnTo>
                  <a:lnTo>
                    <a:pt x="36" y="15"/>
                  </a:lnTo>
                  <a:lnTo>
                    <a:pt x="19" y="27"/>
                  </a:lnTo>
                  <a:lnTo>
                    <a:pt x="5" y="43"/>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49" name="Freeform 625"/>
            <p:cNvSpPr>
              <a:spLocks/>
            </p:cNvSpPr>
            <p:nvPr/>
          </p:nvSpPr>
          <p:spPr bwMode="auto">
            <a:xfrm>
              <a:off x="2558" y="2200"/>
              <a:ext cx="2"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0" name="Freeform 626"/>
            <p:cNvSpPr>
              <a:spLocks/>
            </p:cNvSpPr>
            <p:nvPr/>
          </p:nvSpPr>
          <p:spPr bwMode="auto">
            <a:xfrm>
              <a:off x="2595" y="2181"/>
              <a:ext cx="27" cy="4"/>
            </a:xfrm>
            <a:custGeom>
              <a:avLst/>
              <a:gdLst>
                <a:gd name="T0" fmla="*/ 0 w 55"/>
                <a:gd name="T1" fmla="*/ 0 h 9"/>
                <a:gd name="T2" fmla="*/ 0 w 55"/>
                <a:gd name="T3" fmla="*/ 6 h 9"/>
                <a:gd name="T4" fmla="*/ 55 w 55"/>
                <a:gd name="T5" fmla="*/ 9 h 9"/>
                <a:gd name="T6" fmla="*/ 55 w 55"/>
                <a:gd name="T7" fmla="*/ 3 h 9"/>
                <a:gd name="T8" fmla="*/ 0 w 55"/>
                <a:gd name="T9" fmla="*/ 0 h 9"/>
              </a:gdLst>
              <a:ahLst/>
              <a:cxnLst>
                <a:cxn ang="0">
                  <a:pos x="T0" y="T1"/>
                </a:cxn>
                <a:cxn ang="0">
                  <a:pos x="T2" y="T3"/>
                </a:cxn>
                <a:cxn ang="0">
                  <a:pos x="T4" y="T5"/>
                </a:cxn>
                <a:cxn ang="0">
                  <a:pos x="T6" y="T7"/>
                </a:cxn>
                <a:cxn ang="0">
                  <a:pos x="T8" y="T9"/>
                </a:cxn>
              </a:cxnLst>
              <a:rect l="0" t="0" r="r" b="b"/>
              <a:pathLst>
                <a:path w="55" h="9">
                  <a:moveTo>
                    <a:pt x="0" y="0"/>
                  </a:moveTo>
                  <a:lnTo>
                    <a:pt x="0" y="6"/>
                  </a:lnTo>
                  <a:lnTo>
                    <a:pt x="55" y="9"/>
                  </a:lnTo>
                  <a:lnTo>
                    <a:pt x="5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1" name="Freeform 627"/>
            <p:cNvSpPr>
              <a:spLocks/>
            </p:cNvSpPr>
            <p:nvPr/>
          </p:nvSpPr>
          <p:spPr bwMode="auto">
            <a:xfrm>
              <a:off x="2595" y="2181"/>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2" name="Freeform 628"/>
            <p:cNvSpPr>
              <a:spLocks/>
            </p:cNvSpPr>
            <p:nvPr/>
          </p:nvSpPr>
          <p:spPr bwMode="auto">
            <a:xfrm>
              <a:off x="2622" y="2148"/>
              <a:ext cx="41" cy="37"/>
            </a:xfrm>
            <a:custGeom>
              <a:avLst/>
              <a:gdLst>
                <a:gd name="T0" fmla="*/ 0 w 82"/>
                <a:gd name="T1" fmla="*/ 70 h 76"/>
                <a:gd name="T2" fmla="*/ 13 w 82"/>
                <a:gd name="T3" fmla="*/ 68 h 76"/>
                <a:gd name="T4" fmla="*/ 27 w 82"/>
                <a:gd name="T5" fmla="*/ 63 h 76"/>
                <a:gd name="T6" fmla="*/ 34 w 82"/>
                <a:gd name="T7" fmla="*/ 59 h 76"/>
                <a:gd name="T8" fmla="*/ 43 w 82"/>
                <a:gd name="T9" fmla="*/ 50 h 76"/>
                <a:gd name="T10" fmla="*/ 77 w 82"/>
                <a:gd name="T11" fmla="*/ 0 h 76"/>
                <a:gd name="T12" fmla="*/ 82 w 82"/>
                <a:gd name="T13" fmla="*/ 5 h 76"/>
                <a:gd name="T14" fmla="*/ 48 w 82"/>
                <a:gd name="T15" fmla="*/ 54 h 76"/>
                <a:gd name="T16" fmla="*/ 38 w 82"/>
                <a:gd name="T17" fmla="*/ 63 h 76"/>
                <a:gd name="T18" fmla="*/ 29 w 82"/>
                <a:gd name="T19" fmla="*/ 70 h 76"/>
                <a:gd name="T20" fmla="*/ 13 w 82"/>
                <a:gd name="T21" fmla="*/ 74 h 76"/>
                <a:gd name="T22" fmla="*/ 0 w 82"/>
                <a:gd name="T23" fmla="*/ 76 h 76"/>
                <a:gd name="T24" fmla="*/ 0 w 82"/>
                <a:gd name="T25"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76">
                  <a:moveTo>
                    <a:pt x="0" y="70"/>
                  </a:moveTo>
                  <a:lnTo>
                    <a:pt x="13" y="68"/>
                  </a:lnTo>
                  <a:lnTo>
                    <a:pt x="27" y="63"/>
                  </a:lnTo>
                  <a:lnTo>
                    <a:pt x="34" y="59"/>
                  </a:lnTo>
                  <a:lnTo>
                    <a:pt x="43" y="50"/>
                  </a:lnTo>
                  <a:lnTo>
                    <a:pt x="77" y="0"/>
                  </a:lnTo>
                  <a:lnTo>
                    <a:pt x="82" y="5"/>
                  </a:lnTo>
                  <a:lnTo>
                    <a:pt x="48" y="54"/>
                  </a:lnTo>
                  <a:lnTo>
                    <a:pt x="38" y="63"/>
                  </a:lnTo>
                  <a:lnTo>
                    <a:pt x="29" y="70"/>
                  </a:lnTo>
                  <a:lnTo>
                    <a:pt x="13" y="74"/>
                  </a:lnTo>
                  <a:lnTo>
                    <a:pt x="0" y="76"/>
                  </a:lnTo>
                  <a:lnTo>
                    <a:pt x="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3" name="Freeform 629"/>
            <p:cNvSpPr>
              <a:spLocks/>
            </p:cNvSpPr>
            <p:nvPr/>
          </p:nvSpPr>
          <p:spPr bwMode="auto">
            <a:xfrm>
              <a:off x="2622" y="218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4" name="Freeform 630"/>
            <p:cNvSpPr>
              <a:spLocks/>
            </p:cNvSpPr>
            <p:nvPr/>
          </p:nvSpPr>
          <p:spPr bwMode="auto">
            <a:xfrm>
              <a:off x="2660" y="2106"/>
              <a:ext cx="65" cy="44"/>
            </a:xfrm>
            <a:custGeom>
              <a:avLst/>
              <a:gdLst>
                <a:gd name="T0" fmla="*/ 0 w 130"/>
                <a:gd name="T1" fmla="*/ 83 h 88"/>
                <a:gd name="T2" fmla="*/ 14 w 130"/>
                <a:gd name="T3" fmla="*/ 69 h 88"/>
                <a:gd name="T4" fmla="*/ 29 w 130"/>
                <a:gd name="T5" fmla="*/ 57 h 88"/>
                <a:gd name="T6" fmla="*/ 63 w 130"/>
                <a:gd name="T7" fmla="*/ 38 h 88"/>
                <a:gd name="T8" fmla="*/ 96 w 130"/>
                <a:gd name="T9" fmla="*/ 23 h 88"/>
                <a:gd name="T10" fmla="*/ 110 w 130"/>
                <a:gd name="T11" fmla="*/ 12 h 88"/>
                <a:gd name="T12" fmla="*/ 125 w 130"/>
                <a:gd name="T13" fmla="*/ 0 h 88"/>
                <a:gd name="T14" fmla="*/ 130 w 130"/>
                <a:gd name="T15" fmla="*/ 4 h 88"/>
                <a:gd name="T16" fmla="*/ 114 w 130"/>
                <a:gd name="T17" fmla="*/ 17 h 88"/>
                <a:gd name="T18" fmla="*/ 99 w 130"/>
                <a:gd name="T19" fmla="*/ 28 h 88"/>
                <a:gd name="T20" fmla="*/ 65 w 130"/>
                <a:gd name="T21" fmla="*/ 45 h 88"/>
                <a:gd name="T22" fmla="*/ 34 w 130"/>
                <a:gd name="T23" fmla="*/ 62 h 88"/>
                <a:gd name="T24" fmla="*/ 19 w 130"/>
                <a:gd name="T25" fmla="*/ 74 h 88"/>
                <a:gd name="T26" fmla="*/ 5 w 130"/>
                <a:gd name="T27" fmla="*/ 88 h 88"/>
                <a:gd name="T28" fmla="*/ 0 w 130"/>
                <a:gd name="T29"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88">
                  <a:moveTo>
                    <a:pt x="0" y="83"/>
                  </a:moveTo>
                  <a:lnTo>
                    <a:pt x="14" y="69"/>
                  </a:lnTo>
                  <a:lnTo>
                    <a:pt x="29" y="57"/>
                  </a:lnTo>
                  <a:lnTo>
                    <a:pt x="63" y="38"/>
                  </a:lnTo>
                  <a:lnTo>
                    <a:pt x="96" y="23"/>
                  </a:lnTo>
                  <a:lnTo>
                    <a:pt x="110" y="12"/>
                  </a:lnTo>
                  <a:lnTo>
                    <a:pt x="125" y="0"/>
                  </a:lnTo>
                  <a:lnTo>
                    <a:pt x="130" y="4"/>
                  </a:lnTo>
                  <a:lnTo>
                    <a:pt x="114" y="17"/>
                  </a:lnTo>
                  <a:lnTo>
                    <a:pt x="99" y="28"/>
                  </a:lnTo>
                  <a:lnTo>
                    <a:pt x="65" y="45"/>
                  </a:lnTo>
                  <a:lnTo>
                    <a:pt x="34" y="62"/>
                  </a:lnTo>
                  <a:lnTo>
                    <a:pt x="19" y="74"/>
                  </a:lnTo>
                  <a:lnTo>
                    <a:pt x="5" y="88"/>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5" name="Freeform 631"/>
            <p:cNvSpPr>
              <a:spLocks/>
            </p:cNvSpPr>
            <p:nvPr/>
          </p:nvSpPr>
          <p:spPr bwMode="auto">
            <a:xfrm>
              <a:off x="2660" y="2148"/>
              <a:ext cx="3"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6" name="Freeform 632"/>
            <p:cNvSpPr>
              <a:spLocks/>
            </p:cNvSpPr>
            <p:nvPr/>
          </p:nvSpPr>
          <p:spPr bwMode="auto">
            <a:xfrm>
              <a:off x="2723" y="2074"/>
              <a:ext cx="12" cy="34"/>
            </a:xfrm>
            <a:custGeom>
              <a:avLst/>
              <a:gdLst>
                <a:gd name="T0" fmla="*/ 0 w 24"/>
                <a:gd name="T1" fmla="*/ 63 h 67"/>
                <a:gd name="T2" fmla="*/ 10 w 24"/>
                <a:gd name="T3" fmla="*/ 49 h 67"/>
                <a:gd name="T4" fmla="*/ 14 w 24"/>
                <a:gd name="T5" fmla="*/ 33 h 67"/>
                <a:gd name="T6" fmla="*/ 19 w 24"/>
                <a:gd name="T7" fmla="*/ 0 h 67"/>
                <a:gd name="T8" fmla="*/ 24 w 24"/>
                <a:gd name="T9" fmla="*/ 3 h 67"/>
                <a:gd name="T10" fmla="*/ 19 w 24"/>
                <a:gd name="T11" fmla="*/ 37 h 67"/>
                <a:gd name="T12" fmla="*/ 14 w 24"/>
                <a:gd name="T13" fmla="*/ 54 h 67"/>
                <a:gd name="T14" fmla="*/ 5 w 24"/>
                <a:gd name="T15" fmla="*/ 67 h 67"/>
                <a:gd name="T16" fmla="*/ 0 w 24"/>
                <a:gd name="T1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7">
                  <a:moveTo>
                    <a:pt x="0" y="63"/>
                  </a:moveTo>
                  <a:lnTo>
                    <a:pt x="10" y="49"/>
                  </a:lnTo>
                  <a:lnTo>
                    <a:pt x="14" y="33"/>
                  </a:lnTo>
                  <a:lnTo>
                    <a:pt x="19" y="0"/>
                  </a:lnTo>
                  <a:lnTo>
                    <a:pt x="24" y="3"/>
                  </a:lnTo>
                  <a:lnTo>
                    <a:pt x="19" y="37"/>
                  </a:lnTo>
                  <a:lnTo>
                    <a:pt x="14" y="54"/>
                  </a:lnTo>
                  <a:lnTo>
                    <a:pt x="5" y="67"/>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7" name="Freeform 633"/>
            <p:cNvSpPr>
              <a:spLocks/>
            </p:cNvSpPr>
            <p:nvPr/>
          </p:nvSpPr>
          <p:spPr bwMode="auto">
            <a:xfrm>
              <a:off x="2723" y="2106"/>
              <a:ext cx="2"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8" name="Freeform 634"/>
            <p:cNvSpPr>
              <a:spLocks/>
            </p:cNvSpPr>
            <p:nvPr/>
          </p:nvSpPr>
          <p:spPr bwMode="auto">
            <a:xfrm>
              <a:off x="2732" y="2000"/>
              <a:ext cx="17" cy="76"/>
            </a:xfrm>
            <a:custGeom>
              <a:avLst/>
              <a:gdLst>
                <a:gd name="T0" fmla="*/ 0 w 32"/>
                <a:gd name="T1" fmla="*/ 149 h 152"/>
                <a:gd name="T2" fmla="*/ 17 w 32"/>
                <a:gd name="T3" fmla="*/ 76 h 152"/>
                <a:gd name="T4" fmla="*/ 28 w 32"/>
                <a:gd name="T5" fmla="*/ 0 h 152"/>
                <a:gd name="T6" fmla="*/ 32 w 32"/>
                <a:gd name="T7" fmla="*/ 3 h 152"/>
                <a:gd name="T8" fmla="*/ 22 w 32"/>
                <a:gd name="T9" fmla="*/ 79 h 152"/>
                <a:gd name="T10" fmla="*/ 5 w 32"/>
                <a:gd name="T11" fmla="*/ 152 h 152"/>
                <a:gd name="T12" fmla="*/ 0 w 32"/>
                <a:gd name="T13" fmla="*/ 149 h 152"/>
              </a:gdLst>
              <a:ahLst/>
              <a:cxnLst>
                <a:cxn ang="0">
                  <a:pos x="T0" y="T1"/>
                </a:cxn>
                <a:cxn ang="0">
                  <a:pos x="T2" y="T3"/>
                </a:cxn>
                <a:cxn ang="0">
                  <a:pos x="T4" y="T5"/>
                </a:cxn>
                <a:cxn ang="0">
                  <a:pos x="T6" y="T7"/>
                </a:cxn>
                <a:cxn ang="0">
                  <a:pos x="T8" y="T9"/>
                </a:cxn>
                <a:cxn ang="0">
                  <a:pos x="T10" y="T11"/>
                </a:cxn>
                <a:cxn ang="0">
                  <a:pos x="T12" y="T13"/>
                </a:cxn>
              </a:cxnLst>
              <a:rect l="0" t="0" r="r" b="b"/>
              <a:pathLst>
                <a:path w="32" h="152">
                  <a:moveTo>
                    <a:pt x="0" y="149"/>
                  </a:moveTo>
                  <a:lnTo>
                    <a:pt x="17" y="76"/>
                  </a:lnTo>
                  <a:lnTo>
                    <a:pt x="28" y="0"/>
                  </a:lnTo>
                  <a:lnTo>
                    <a:pt x="32" y="3"/>
                  </a:lnTo>
                  <a:lnTo>
                    <a:pt x="22" y="79"/>
                  </a:lnTo>
                  <a:lnTo>
                    <a:pt x="5" y="152"/>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59" name="Freeform 635"/>
            <p:cNvSpPr>
              <a:spLocks/>
            </p:cNvSpPr>
            <p:nvPr/>
          </p:nvSpPr>
          <p:spPr bwMode="auto">
            <a:xfrm>
              <a:off x="2732" y="2074"/>
              <a:ext cx="3" cy="2"/>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0" name="Freeform 636"/>
            <p:cNvSpPr>
              <a:spLocks/>
            </p:cNvSpPr>
            <p:nvPr/>
          </p:nvSpPr>
          <p:spPr bwMode="auto">
            <a:xfrm>
              <a:off x="2746" y="1950"/>
              <a:ext cx="4" cy="51"/>
            </a:xfrm>
            <a:custGeom>
              <a:avLst/>
              <a:gdLst>
                <a:gd name="T0" fmla="*/ 0 w 7"/>
                <a:gd name="T1" fmla="*/ 102 h 102"/>
                <a:gd name="T2" fmla="*/ 3 w 7"/>
                <a:gd name="T3" fmla="*/ 76 h 102"/>
                <a:gd name="T4" fmla="*/ 3 w 7"/>
                <a:gd name="T5" fmla="*/ 51 h 102"/>
                <a:gd name="T6" fmla="*/ 0 w 7"/>
                <a:gd name="T7" fmla="*/ 0 h 102"/>
                <a:gd name="T8" fmla="*/ 4 w 7"/>
                <a:gd name="T9" fmla="*/ 0 h 102"/>
                <a:gd name="T10" fmla="*/ 7 w 7"/>
                <a:gd name="T11" fmla="*/ 51 h 102"/>
                <a:gd name="T12" fmla="*/ 7 w 7"/>
                <a:gd name="T13" fmla="*/ 76 h 102"/>
                <a:gd name="T14" fmla="*/ 4 w 7"/>
                <a:gd name="T15" fmla="*/ 102 h 102"/>
                <a:gd name="T16" fmla="*/ 0 w 7"/>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2">
                  <a:moveTo>
                    <a:pt x="0" y="102"/>
                  </a:moveTo>
                  <a:lnTo>
                    <a:pt x="3" y="76"/>
                  </a:lnTo>
                  <a:lnTo>
                    <a:pt x="3" y="51"/>
                  </a:lnTo>
                  <a:lnTo>
                    <a:pt x="0" y="0"/>
                  </a:lnTo>
                  <a:lnTo>
                    <a:pt x="4" y="0"/>
                  </a:lnTo>
                  <a:lnTo>
                    <a:pt x="7" y="51"/>
                  </a:lnTo>
                  <a:lnTo>
                    <a:pt x="7" y="76"/>
                  </a:lnTo>
                  <a:lnTo>
                    <a:pt x="4" y="102"/>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1" name="Freeform 637"/>
            <p:cNvSpPr>
              <a:spLocks/>
            </p:cNvSpPr>
            <p:nvPr/>
          </p:nvSpPr>
          <p:spPr bwMode="auto">
            <a:xfrm>
              <a:off x="2746" y="2000"/>
              <a:ext cx="3" cy="2"/>
            </a:xfrm>
            <a:custGeom>
              <a:avLst/>
              <a:gdLst>
                <a:gd name="T0" fmla="*/ 4 w 4"/>
                <a:gd name="T1" fmla="*/ 3 h 3"/>
                <a:gd name="T2" fmla="*/ 4 w 4"/>
                <a:gd name="T3" fmla="*/ 2 h 3"/>
                <a:gd name="T4" fmla="*/ 0 w 4"/>
                <a:gd name="T5" fmla="*/ 2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2"/>
                  </a:lnTo>
                  <a:lnTo>
                    <a:pt x="0" y="2"/>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2" name="Freeform 638"/>
            <p:cNvSpPr>
              <a:spLocks/>
            </p:cNvSpPr>
            <p:nvPr/>
          </p:nvSpPr>
          <p:spPr bwMode="auto">
            <a:xfrm>
              <a:off x="2703" y="1823"/>
              <a:ext cx="46" cy="127"/>
            </a:xfrm>
            <a:custGeom>
              <a:avLst/>
              <a:gdLst>
                <a:gd name="T0" fmla="*/ 87 w 91"/>
                <a:gd name="T1" fmla="*/ 253 h 253"/>
                <a:gd name="T2" fmla="*/ 74 w 91"/>
                <a:gd name="T3" fmla="*/ 182 h 253"/>
                <a:gd name="T4" fmla="*/ 67 w 91"/>
                <a:gd name="T5" fmla="*/ 153 h 253"/>
                <a:gd name="T6" fmla="*/ 59 w 91"/>
                <a:gd name="T7" fmla="*/ 123 h 253"/>
                <a:gd name="T8" fmla="*/ 48 w 91"/>
                <a:gd name="T9" fmla="*/ 96 h 253"/>
                <a:gd name="T10" fmla="*/ 34 w 91"/>
                <a:gd name="T11" fmla="*/ 66 h 253"/>
                <a:gd name="T12" fmla="*/ 19 w 91"/>
                <a:gd name="T13" fmla="*/ 35 h 253"/>
                <a:gd name="T14" fmla="*/ 0 w 91"/>
                <a:gd name="T15" fmla="*/ 3 h 253"/>
                <a:gd name="T16" fmla="*/ 5 w 91"/>
                <a:gd name="T17" fmla="*/ 0 h 253"/>
                <a:gd name="T18" fmla="*/ 23 w 91"/>
                <a:gd name="T19" fmla="*/ 32 h 253"/>
                <a:gd name="T20" fmla="*/ 39 w 91"/>
                <a:gd name="T21" fmla="*/ 63 h 253"/>
                <a:gd name="T22" fmla="*/ 53 w 91"/>
                <a:gd name="T23" fmla="*/ 92 h 253"/>
                <a:gd name="T24" fmla="*/ 64 w 91"/>
                <a:gd name="T25" fmla="*/ 120 h 253"/>
                <a:gd name="T26" fmla="*/ 71 w 91"/>
                <a:gd name="T27" fmla="*/ 150 h 253"/>
                <a:gd name="T28" fmla="*/ 79 w 91"/>
                <a:gd name="T29" fmla="*/ 182 h 253"/>
                <a:gd name="T30" fmla="*/ 91 w 91"/>
                <a:gd name="T31" fmla="*/ 253 h 253"/>
                <a:gd name="T32" fmla="*/ 87 w 91"/>
                <a:gd name="T33"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253">
                  <a:moveTo>
                    <a:pt x="87" y="253"/>
                  </a:moveTo>
                  <a:lnTo>
                    <a:pt x="74" y="182"/>
                  </a:lnTo>
                  <a:lnTo>
                    <a:pt x="67" y="153"/>
                  </a:lnTo>
                  <a:lnTo>
                    <a:pt x="59" y="123"/>
                  </a:lnTo>
                  <a:lnTo>
                    <a:pt x="48" y="96"/>
                  </a:lnTo>
                  <a:lnTo>
                    <a:pt x="34" y="66"/>
                  </a:lnTo>
                  <a:lnTo>
                    <a:pt x="19" y="35"/>
                  </a:lnTo>
                  <a:lnTo>
                    <a:pt x="0" y="3"/>
                  </a:lnTo>
                  <a:lnTo>
                    <a:pt x="5" y="0"/>
                  </a:lnTo>
                  <a:lnTo>
                    <a:pt x="23" y="32"/>
                  </a:lnTo>
                  <a:lnTo>
                    <a:pt x="39" y="63"/>
                  </a:lnTo>
                  <a:lnTo>
                    <a:pt x="53" y="92"/>
                  </a:lnTo>
                  <a:lnTo>
                    <a:pt x="64" y="120"/>
                  </a:lnTo>
                  <a:lnTo>
                    <a:pt x="71" y="150"/>
                  </a:lnTo>
                  <a:lnTo>
                    <a:pt x="79" y="182"/>
                  </a:lnTo>
                  <a:lnTo>
                    <a:pt x="91" y="253"/>
                  </a:lnTo>
                  <a:lnTo>
                    <a:pt x="87"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3" name="Freeform 639"/>
            <p:cNvSpPr>
              <a:spLocks/>
            </p:cNvSpPr>
            <p:nvPr/>
          </p:nvSpPr>
          <p:spPr bwMode="auto">
            <a:xfrm>
              <a:off x="2746" y="1950"/>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4" name="Freeform 640"/>
            <p:cNvSpPr>
              <a:spLocks/>
            </p:cNvSpPr>
            <p:nvPr/>
          </p:nvSpPr>
          <p:spPr bwMode="auto">
            <a:xfrm>
              <a:off x="2691" y="1823"/>
              <a:ext cx="14" cy="21"/>
            </a:xfrm>
            <a:custGeom>
              <a:avLst/>
              <a:gdLst>
                <a:gd name="T0" fmla="*/ 30 w 30"/>
                <a:gd name="T1" fmla="*/ 5 h 40"/>
                <a:gd name="T2" fmla="*/ 20 w 30"/>
                <a:gd name="T3" fmla="*/ 12 h 40"/>
                <a:gd name="T4" fmla="*/ 16 w 30"/>
                <a:gd name="T5" fmla="*/ 18 h 40"/>
                <a:gd name="T6" fmla="*/ 13 w 30"/>
                <a:gd name="T7" fmla="*/ 29 h 40"/>
                <a:gd name="T8" fmla="*/ 6 w 30"/>
                <a:gd name="T9" fmla="*/ 40 h 40"/>
                <a:gd name="T10" fmla="*/ 0 w 30"/>
                <a:gd name="T11" fmla="*/ 38 h 40"/>
                <a:gd name="T12" fmla="*/ 6 w 30"/>
                <a:gd name="T13" fmla="*/ 28 h 40"/>
                <a:gd name="T14" fmla="*/ 10 w 30"/>
                <a:gd name="T15" fmla="*/ 17 h 40"/>
                <a:gd name="T16" fmla="*/ 16 w 30"/>
                <a:gd name="T17" fmla="*/ 8 h 40"/>
                <a:gd name="T18" fmla="*/ 25 w 30"/>
                <a:gd name="T19" fmla="*/ 0 h 40"/>
                <a:gd name="T20" fmla="*/ 30 w 30"/>
                <a:gd name="T2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0">
                  <a:moveTo>
                    <a:pt x="30" y="5"/>
                  </a:moveTo>
                  <a:lnTo>
                    <a:pt x="20" y="12"/>
                  </a:lnTo>
                  <a:lnTo>
                    <a:pt x="16" y="18"/>
                  </a:lnTo>
                  <a:lnTo>
                    <a:pt x="13" y="29"/>
                  </a:lnTo>
                  <a:lnTo>
                    <a:pt x="6" y="40"/>
                  </a:lnTo>
                  <a:lnTo>
                    <a:pt x="0" y="38"/>
                  </a:lnTo>
                  <a:lnTo>
                    <a:pt x="6" y="28"/>
                  </a:lnTo>
                  <a:lnTo>
                    <a:pt x="10" y="17"/>
                  </a:lnTo>
                  <a:lnTo>
                    <a:pt x="16" y="8"/>
                  </a:lnTo>
                  <a:lnTo>
                    <a:pt x="25" y="0"/>
                  </a:lnTo>
                  <a:lnTo>
                    <a:pt x="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5" name="Freeform 641"/>
            <p:cNvSpPr>
              <a:spLocks/>
            </p:cNvSpPr>
            <p:nvPr/>
          </p:nvSpPr>
          <p:spPr bwMode="auto">
            <a:xfrm>
              <a:off x="2703" y="1822"/>
              <a:ext cx="2" cy="4"/>
            </a:xfrm>
            <a:custGeom>
              <a:avLst/>
              <a:gdLst>
                <a:gd name="T0" fmla="*/ 5 w 5"/>
                <a:gd name="T1" fmla="*/ 3 h 8"/>
                <a:gd name="T2" fmla="*/ 3 w 5"/>
                <a:gd name="T3" fmla="*/ 0 h 8"/>
                <a:gd name="T4" fmla="*/ 0 w 5"/>
                <a:gd name="T5" fmla="*/ 3 h 8"/>
                <a:gd name="T6" fmla="*/ 5 w 5"/>
                <a:gd name="T7" fmla="*/ 8 h 8"/>
                <a:gd name="T8" fmla="*/ 0 w 5"/>
                <a:gd name="T9" fmla="*/ 6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6"/>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6" name="Freeform 642"/>
            <p:cNvSpPr>
              <a:spLocks/>
            </p:cNvSpPr>
            <p:nvPr/>
          </p:nvSpPr>
          <p:spPr bwMode="auto">
            <a:xfrm>
              <a:off x="2674" y="1843"/>
              <a:ext cx="19" cy="21"/>
            </a:xfrm>
            <a:custGeom>
              <a:avLst/>
              <a:gdLst>
                <a:gd name="T0" fmla="*/ 37 w 37"/>
                <a:gd name="T1" fmla="*/ 5 h 42"/>
                <a:gd name="T2" fmla="*/ 15 w 37"/>
                <a:gd name="T3" fmla="*/ 27 h 42"/>
                <a:gd name="T4" fmla="*/ 9 w 37"/>
                <a:gd name="T5" fmla="*/ 33 h 42"/>
                <a:gd name="T6" fmla="*/ 6 w 37"/>
                <a:gd name="T7" fmla="*/ 42 h 42"/>
                <a:gd name="T8" fmla="*/ 0 w 37"/>
                <a:gd name="T9" fmla="*/ 41 h 42"/>
                <a:gd name="T10" fmla="*/ 3 w 37"/>
                <a:gd name="T11" fmla="*/ 31 h 42"/>
                <a:gd name="T12" fmla="*/ 11 w 37"/>
                <a:gd name="T13" fmla="*/ 22 h 42"/>
                <a:gd name="T14" fmla="*/ 32 w 37"/>
                <a:gd name="T15" fmla="*/ 0 h 42"/>
                <a:gd name="T16" fmla="*/ 37 w 37"/>
                <a:gd name="T17"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2">
                  <a:moveTo>
                    <a:pt x="37" y="5"/>
                  </a:moveTo>
                  <a:lnTo>
                    <a:pt x="15" y="27"/>
                  </a:lnTo>
                  <a:lnTo>
                    <a:pt x="9" y="33"/>
                  </a:lnTo>
                  <a:lnTo>
                    <a:pt x="6" y="42"/>
                  </a:lnTo>
                  <a:lnTo>
                    <a:pt x="0" y="41"/>
                  </a:lnTo>
                  <a:lnTo>
                    <a:pt x="3" y="31"/>
                  </a:lnTo>
                  <a:lnTo>
                    <a:pt x="11" y="22"/>
                  </a:lnTo>
                  <a:lnTo>
                    <a:pt x="32" y="0"/>
                  </a:lnTo>
                  <a:lnTo>
                    <a:pt x="3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7" name="Freeform 643"/>
            <p:cNvSpPr>
              <a:spLocks/>
            </p:cNvSpPr>
            <p:nvPr/>
          </p:nvSpPr>
          <p:spPr bwMode="auto">
            <a:xfrm>
              <a:off x="2674" y="1864"/>
              <a:ext cx="20" cy="49"/>
            </a:xfrm>
            <a:custGeom>
              <a:avLst/>
              <a:gdLst>
                <a:gd name="T0" fmla="*/ 6 w 38"/>
                <a:gd name="T1" fmla="*/ 0 h 99"/>
                <a:gd name="T2" fmla="*/ 11 w 38"/>
                <a:gd name="T3" fmla="*/ 29 h 99"/>
                <a:gd name="T4" fmla="*/ 21 w 38"/>
                <a:gd name="T5" fmla="*/ 60 h 99"/>
                <a:gd name="T6" fmla="*/ 38 w 38"/>
                <a:gd name="T7" fmla="*/ 97 h 99"/>
                <a:gd name="T8" fmla="*/ 32 w 38"/>
                <a:gd name="T9" fmla="*/ 99 h 99"/>
                <a:gd name="T10" fmla="*/ 15 w 38"/>
                <a:gd name="T11" fmla="*/ 62 h 99"/>
                <a:gd name="T12" fmla="*/ 4 w 38"/>
                <a:gd name="T13" fmla="*/ 31 h 99"/>
                <a:gd name="T14" fmla="*/ 0 w 38"/>
                <a:gd name="T15" fmla="*/ 2 h 99"/>
                <a:gd name="T16" fmla="*/ 6 w 38"/>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9">
                  <a:moveTo>
                    <a:pt x="6" y="0"/>
                  </a:moveTo>
                  <a:lnTo>
                    <a:pt x="11" y="29"/>
                  </a:lnTo>
                  <a:lnTo>
                    <a:pt x="21" y="60"/>
                  </a:lnTo>
                  <a:lnTo>
                    <a:pt x="38" y="97"/>
                  </a:lnTo>
                  <a:lnTo>
                    <a:pt x="32" y="99"/>
                  </a:lnTo>
                  <a:lnTo>
                    <a:pt x="15" y="62"/>
                  </a:lnTo>
                  <a:lnTo>
                    <a:pt x="4" y="31"/>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8" name="Freeform 644"/>
            <p:cNvSpPr>
              <a:spLocks/>
            </p:cNvSpPr>
            <p:nvPr/>
          </p:nvSpPr>
          <p:spPr bwMode="auto">
            <a:xfrm>
              <a:off x="2674" y="1863"/>
              <a:ext cx="3" cy="1"/>
            </a:xfrm>
            <a:custGeom>
              <a:avLst/>
              <a:gdLst>
                <a:gd name="T0" fmla="*/ 0 w 6"/>
                <a:gd name="T1" fmla="*/ 0 h 3"/>
                <a:gd name="T2" fmla="*/ 0 w 6"/>
                <a:gd name="T3" fmla="*/ 1 h 3"/>
                <a:gd name="T4" fmla="*/ 0 w 6"/>
                <a:gd name="T5" fmla="*/ 3 h 3"/>
                <a:gd name="T6" fmla="*/ 6 w 6"/>
                <a:gd name="T7" fmla="*/ 1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1"/>
                  </a:lnTo>
                  <a:lnTo>
                    <a:pt x="0" y="3"/>
                  </a:lnTo>
                  <a:lnTo>
                    <a:pt x="6"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69" name="Freeform 645"/>
            <p:cNvSpPr>
              <a:spLocks/>
            </p:cNvSpPr>
            <p:nvPr/>
          </p:nvSpPr>
          <p:spPr bwMode="auto">
            <a:xfrm>
              <a:off x="2667" y="1873"/>
              <a:ext cx="26" cy="41"/>
            </a:xfrm>
            <a:custGeom>
              <a:avLst/>
              <a:gdLst>
                <a:gd name="T0" fmla="*/ 48 w 51"/>
                <a:gd name="T1" fmla="*/ 81 h 81"/>
                <a:gd name="T2" fmla="*/ 37 w 51"/>
                <a:gd name="T3" fmla="*/ 77 h 81"/>
                <a:gd name="T4" fmla="*/ 29 w 51"/>
                <a:gd name="T5" fmla="*/ 69 h 81"/>
                <a:gd name="T6" fmla="*/ 18 w 51"/>
                <a:gd name="T7" fmla="*/ 49 h 81"/>
                <a:gd name="T8" fmla="*/ 0 w 51"/>
                <a:gd name="T9" fmla="*/ 3 h 81"/>
                <a:gd name="T10" fmla="*/ 5 w 51"/>
                <a:gd name="T11" fmla="*/ 0 h 81"/>
                <a:gd name="T12" fmla="*/ 23 w 51"/>
                <a:gd name="T13" fmla="*/ 46 h 81"/>
                <a:gd name="T14" fmla="*/ 34 w 51"/>
                <a:gd name="T15" fmla="*/ 64 h 81"/>
                <a:gd name="T16" fmla="*/ 42 w 51"/>
                <a:gd name="T17" fmla="*/ 72 h 81"/>
                <a:gd name="T18" fmla="*/ 51 w 51"/>
                <a:gd name="T19" fmla="*/ 77 h 81"/>
                <a:gd name="T20" fmla="*/ 48 w 51"/>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81">
                  <a:moveTo>
                    <a:pt x="48" y="81"/>
                  </a:moveTo>
                  <a:lnTo>
                    <a:pt x="37" y="77"/>
                  </a:lnTo>
                  <a:lnTo>
                    <a:pt x="29" y="69"/>
                  </a:lnTo>
                  <a:lnTo>
                    <a:pt x="18" y="49"/>
                  </a:lnTo>
                  <a:lnTo>
                    <a:pt x="0" y="3"/>
                  </a:lnTo>
                  <a:lnTo>
                    <a:pt x="5" y="0"/>
                  </a:lnTo>
                  <a:lnTo>
                    <a:pt x="23" y="46"/>
                  </a:lnTo>
                  <a:lnTo>
                    <a:pt x="34" y="64"/>
                  </a:lnTo>
                  <a:lnTo>
                    <a:pt x="42" y="72"/>
                  </a:lnTo>
                  <a:lnTo>
                    <a:pt x="51" y="77"/>
                  </a:lnTo>
                  <a:lnTo>
                    <a:pt x="48"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0" name="Freeform 646"/>
            <p:cNvSpPr>
              <a:spLocks/>
            </p:cNvSpPr>
            <p:nvPr/>
          </p:nvSpPr>
          <p:spPr bwMode="auto">
            <a:xfrm>
              <a:off x="2691" y="1911"/>
              <a:ext cx="4" cy="5"/>
            </a:xfrm>
            <a:custGeom>
              <a:avLst/>
              <a:gdLst>
                <a:gd name="T0" fmla="*/ 6 w 10"/>
                <a:gd name="T1" fmla="*/ 1 h 9"/>
                <a:gd name="T2" fmla="*/ 10 w 10"/>
                <a:gd name="T3" fmla="*/ 9 h 9"/>
                <a:gd name="T4" fmla="*/ 2 w 10"/>
                <a:gd name="T5" fmla="*/ 4 h 9"/>
                <a:gd name="T6" fmla="*/ 5 w 10"/>
                <a:gd name="T7" fmla="*/ 0 h 9"/>
                <a:gd name="T8" fmla="*/ 0 w 10"/>
                <a:gd name="T9" fmla="*/ 3 h 9"/>
                <a:gd name="T10" fmla="*/ 6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6" y="1"/>
                  </a:moveTo>
                  <a:lnTo>
                    <a:pt x="10" y="9"/>
                  </a:lnTo>
                  <a:lnTo>
                    <a:pt x="2" y="4"/>
                  </a:lnTo>
                  <a:lnTo>
                    <a:pt x="5" y="0"/>
                  </a:lnTo>
                  <a:lnTo>
                    <a:pt x="0"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1" name="Freeform 647"/>
            <p:cNvSpPr>
              <a:spLocks/>
            </p:cNvSpPr>
            <p:nvPr/>
          </p:nvSpPr>
          <p:spPr bwMode="auto">
            <a:xfrm>
              <a:off x="2646" y="1873"/>
              <a:ext cx="24" cy="67"/>
            </a:xfrm>
            <a:custGeom>
              <a:avLst/>
              <a:gdLst>
                <a:gd name="T0" fmla="*/ 48 w 48"/>
                <a:gd name="T1" fmla="*/ 4 h 134"/>
                <a:gd name="T2" fmla="*/ 32 w 48"/>
                <a:gd name="T3" fmla="*/ 17 h 134"/>
                <a:gd name="T4" fmla="*/ 21 w 48"/>
                <a:gd name="T5" fmla="*/ 31 h 134"/>
                <a:gd name="T6" fmla="*/ 15 w 48"/>
                <a:gd name="T7" fmla="*/ 43 h 134"/>
                <a:gd name="T8" fmla="*/ 9 w 48"/>
                <a:gd name="T9" fmla="*/ 58 h 134"/>
                <a:gd name="T10" fmla="*/ 6 w 48"/>
                <a:gd name="T11" fmla="*/ 75 h 134"/>
                <a:gd name="T12" fmla="*/ 6 w 48"/>
                <a:gd name="T13" fmla="*/ 94 h 134"/>
                <a:gd name="T14" fmla="*/ 7 w 48"/>
                <a:gd name="T15" fmla="*/ 112 h 134"/>
                <a:gd name="T16" fmla="*/ 12 w 48"/>
                <a:gd name="T17" fmla="*/ 132 h 134"/>
                <a:gd name="T18" fmla="*/ 6 w 48"/>
                <a:gd name="T19" fmla="*/ 134 h 134"/>
                <a:gd name="T20" fmla="*/ 1 w 48"/>
                <a:gd name="T21" fmla="*/ 114 h 134"/>
                <a:gd name="T22" fmla="*/ 0 w 48"/>
                <a:gd name="T23" fmla="*/ 94 h 134"/>
                <a:gd name="T24" fmla="*/ 0 w 48"/>
                <a:gd name="T25" fmla="*/ 75 h 134"/>
                <a:gd name="T26" fmla="*/ 3 w 48"/>
                <a:gd name="T27" fmla="*/ 58 h 134"/>
                <a:gd name="T28" fmla="*/ 9 w 48"/>
                <a:gd name="T29" fmla="*/ 41 h 134"/>
                <a:gd name="T30" fmla="*/ 17 w 48"/>
                <a:gd name="T31" fmla="*/ 26 h 134"/>
                <a:gd name="T32" fmla="*/ 27 w 48"/>
                <a:gd name="T33" fmla="*/ 12 h 134"/>
                <a:gd name="T34" fmla="*/ 43 w 48"/>
                <a:gd name="T35" fmla="*/ 0 h 134"/>
                <a:gd name="T36" fmla="*/ 48 w 48"/>
                <a:gd name="T37" fmla="*/ 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34">
                  <a:moveTo>
                    <a:pt x="48" y="4"/>
                  </a:moveTo>
                  <a:lnTo>
                    <a:pt x="32" y="17"/>
                  </a:lnTo>
                  <a:lnTo>
                    <a:pt x="21" y="31"/>
                  </a:lnTo>
                  <a:lnTo>
                    <a:pt x="15" y="43"/>
                  </a:lnTo>
                  <a:lnTo>
                    <a:pt x="9" y="58"/>
                  </a:lnTo>
                  <a:lnTo>
                    <a:pt x="6" y="75"/>
                  </a:lnTo>
                  <a:lnTo>
                    <a:pt x="6" y="94"/>
                  </a:lnTo>
                  <a:lnTo>
                    <a:pt x="7" y="112"/>
                  </a:lnTo>
                  <a:lnTo>
                    <a:pt x="12" y="132"/>
                  </a:lnTo>
                  <a:lnTo>
                    <a:pt x="6" y="134"/>
                  </a:lnTo>
                  <a:lnTo>
                    <a:pt x="1" y="114"/>
                  </a:lnTo>
                  <a:lnTo>
                    <a:pt x="0" y="94"/>
                  </a:lnTo>
                  <a:lnTo>
                    <a:pt x="0" y="75"/>
                  </a:lnTo>
                  <a:lnTo>
                    <a:pt x="3" y="58"/>
                  </a:lnTo>
                  <a:lnTo>
                    <a:pt x="9" y="41"/>
                  </a:lnTo>
                  <a:lnTo>
                    <a:pt x="17" y="26"/>
                  </a:lnTo>
                  <a:lnTo>
                    <a:pt x="27" y="12"/>
                  </a:lnTo>
                  <a:lnTo>
                    <a:pt x="43" y="0"/>
                  </a:lnTo>
                  <a:lnTo>
                    <a:pt x="4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2" name="Freeform 648"/>
            <p:cNvSpPr>
              <a:spLocks/>
            </p:cNvSpPr>
            <p:nvPr/>
          </p:nvSpPr>
          <p:spPr bwMode="auto">
            <a:xfrm>
              <a:off x="2667" y="1871"/>
              <a:ext cx="3" cy="4"/>
            </a:xfrm>
            <a:custGeom>
              <a:avLst/>
              <a:gdLst>
                <a:gd name="T0" fmla="*/ 5 w 5"/>
                <a:gd name="T1" fmla="*/ 3 h 7"/>
                <a:gd name="T2" fmla="*/ 3 w 5"/>
                <a:gd name="T3" fmla="*/ 0 h 7"/>
                <a:gd name="T4" fmla="*/ 0 w 5"/>
                <a:gd name="T5" fmla="*/ 3 h 7"/>
                <a:gd name="T6" fmla="*/ 5 w 5"/>
                <a:gd name="T7" fmla="*/ 7 h 7"/>
                <a:gd name="T8" fmla="*/ 0 w 5"/>
                <a:gd name="T9" fmla="*/ 6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3" y="0"/>
                  </a:lnTo>
                  <a:lnTo>
                    <a:pt x="0" y="3"/>
                  </a:lnTo>
                  <a:lnTo>
                    <a:pt x="5" y="7"/>
                  </a:lnTo>
                  <a:lnTo>
                    <a:pt x="0" y="6"/>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3" name="Freeform 649"/>
            <p:cNvSpPr>
              <a:spLocks/>
            </p:cNvSpPr>
            <p:nvPr/>
          </p:nvSpPr>
          <p:spPr bwMode="auto">
            <a:xfrm>
              <a:off x="2649" y="1939"/>
              <a:ext cx="9" cy="28"/>
            </a:xfrm>
            <a:custGeom>
              <a:avLst/>
              <a:gdLst>
                <a:gd name="T0" fmla="*/ 6 w 18"/>
                <a:gd name="T1" fmla="*/ 0 h 56"/>
                <a:gd name="T2" fmla="*/ 0 w 18"/>
                <a:gd name="T3" fmla="*/ 2 h 56"/>
                <a:gd name="T4" fmla="*/ 12 w 18"/>
                <a:gd name="T5" fmla="*/ 56 h 56"/>
                <a:gd name="T6" fmla="*/ 18 w 18"/>
                <a:gd name="T7" fmla="*/ 54 h 56"/>
                <a:gd name="T8" fmla="*/ 6 w 18"/>
                <a:gd name="T9" fmla="*/ 0 h 56"/>
              </a:gdLst>
              <a:ahLst/>
              <a:cxnLst>
                <a:cxn ang="0">
                  <a:pos x="T0" y="T1"/>
                </a:cxn>
                <a:cxn ang="0">
                  <a:pos x="T2" y="T3"/>
                </a:cxn>
                <a:cxn ang="0">
                  <a:pos x="T4" y="T5"/>
                </a:cxn>
                <a:cxn ang="0">
                  <a:pos x="T6" y="T7"/>
                </a:cxn>
                <a:cxn ang="0">
                  <a:pos x="T8" y="T9"/>
                </a:cxn>
              </a:cxnLst>
              <a:rect l="0" t="0" r="r" b="b"/>
              <a:pathLst>
                <a:path w="18" h="56">
                  <a:moveTo>
                    <a:pt x="6" y="0"/>
                  </a:moveTo>
                  <a:lnTo>
                    <a:pt x="0" y="2"/>
                  </a:lnTo>
                  <a:lnTo>
                    <a:pt x="12" y="56"/>
                  </a:lnTo>
                  <a:lnTo>
                    <a:pt x="18" y="5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4" name="Freeform 650"/>
            <p:cNvSpPr>
              <a:spLocks/>
            </p:cNvSpPr>
            <p:nvPr/>
          </p:nvSpPr>
          <p:spPr bwMode="auto">
            <a:xfrm>
              <a:off x="2649" y="1939"/>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5" name="Freeform 651"/>
            <p:cNvSpPr>
              <a:spLocks/>
            </p:cNvSpPr>
            <p:nvPr/>
          </p:nvSpPr>
          <p:spPr bwMode="auto">
            <a:xfrm>
              <a:off x="2630" y="1966"/>
              <a:ext cx="29" cy="66"/>
            </a:xfrm>
            <a:custGeom>
              <a:avLst/>
              <a:gdLst>
                <a:gd name="T0" fmla="*/ 55 w 57"/>
                <a:gd name="T1" fmla="*/ 0 h 132"/>
                <a:gd name="T2" fmla="*/ 57 w 57"/>
                <a:gd name="T3" fmla="*/ 19 h 132"/>
                <a:gd name="T4" fmla="*/ 52 w 57"/>
                <a:gd name="T5" fmla="*/ 34 h 132"/>
                <a:gd name="T6" fmla="*/ 34 w 57"/>
                <a:gd name="T7" fmla="*/ 68 h 132"/>
                <a:gd name="T8" fmla="*/ 14 w 57"/>
                <a:gd name="T9" fmla="*/ 99 h 132"/>
                <a:gd name="T10" fmla="*/ 7 w 57"/>
                <a:gd name="T11" fmla="*/ 113 h 132"/>
                <a:gd name="T12" fmla="*/ 6 w 57"/>
                <a:gd name="T13" fmla="*/ 132 h 132"/>
                <a:gd name="T14" fmla="*/ 0 w 57"/>
                <a:gd name="T15" fmla="*/ 132 h 132"/>
                <a:gd name="T16" fmla="*/ 1 w 57"/>
                <a:gd name="T17" fmla="*/ 113 h 132"/>
                <a:gd name="T18" fmla="*/ 9 w 57"/>
                <a:gd name="T19" fmla="*/ 96 h 132"/>
                <a:gd name="T20" fmla="*/ 29 w 57"/>
                <a:gd name="T21" fmla="*/ 64 h 132"/>
                <a:gd name="T22" fmla="*/ 46 w 57"/>
                <a:gd name="T23" fmla="*/ 33 h 132"/>
                <a:gd name="T24" fmla="*/ 51 w 57"/>
                <a:gd name="T25" fmla="*/ 19 h 132"/>
                <a:gd name="T26" fmla="*/ 49 w 57"/>
                <a:gd name="T27" fmla="*/ 0 h 132"/>
                <a:gd name="T28" fmla="*/ 55 w 57"/>
                <a:gd name="T2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2">
                  <a:moveTo>
                    <a:pt x="55" y="0"/>
                  </a:moveTo>
                  <a:lnTo>
                    <a:pt x="57" y="19"/>
                  </a:lnTo>
                  <a:lnTo>
                    <a:pt x="52" y="34"/>
                  </a:lnTo>
                  <a:lnTo>
                    <a:pt x="34" y="68"/>
                  </a:lnTo>
                  <a:lnTo>
                    <a:pt x="14" y="99"/>
                  </a:lnTo>
                  <a:lnTo>
                    <a:pt x="7" y="113"/>
                  </a:lnTo>
                  <a:lnTo>
                    <a:pt x="6" y="132"/>
                  </a:lnTo>
                  <a:lnTo>
                    <a:pt x="0" y="132"/>
                  </a:lnTo>
                  <a:lnTo>
                    <a:pt x="1" y="113"/>
                  </a:lnTo>
                  <a:lnTo>
                    <a:pt x="9" y="96"/>
                  </a:lnTo>
                  <a:lnTo>
                    <a:pt x="29" y="64"/>
                  </a:lnTo>
                  <a:lnTo>
                    <a:pt x="46" y="33"/>
                  </a:lnTo>
                  <a:lnTo>
                    <a:pt x="51" y="19"/>
                  </a:lnTo>
                  <a:lnTo>
                    <a:pt x="49"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6" name="Freeform 652"/>
            <p:cNvSpPr>
              <a:spLocks/>
            </p:cNvSpPr>
            <p:nvPr/>
          </p:nvSpPr>
          <p:spPr bwMode="auto">
            <a:xfrm>
              <a:off x="2655" y="1966"/>
              <a:ext cx="3" cy="1"/>
            </a:xfrm>
            <a:custGeom>
              <a:avLst/>
              <a:gdLst>
                <a:gd name="T0" fmla="*/ 6 w 6"/>
                <a:gd name="T1" fmla="*/ 0 h 2"/>
                <a:gd name="T2" fmla="*/ 0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0" y="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7" name="Freeform 653"/>
            <p:cNvSpPr>
              <a:spLocks/>
            </p:cNvSpPr>
            <p:nvPr/>
          </p:nvSpPr>
          <p:spPr bwMode="auto">
            <a:xfrm>
              <a:off x="2630" y="2032"/>
              <a:ext cx="9" cy="37"/>
            </a:xfrm>
            <a:custGeom>
              <a:avLst/>
              <a:gdLst>
                <a:gd name="T0" fmla="*/ 6 w 17"/>
                <a:gd name="T1" fmla="*/ 0 h 74"/>
                <a:gd name="T2" fmla="*/ 7 w 17"/>
                <a:gd name="T3" fmla="*/ 20 h 74"/>
                <a:gd name="T4" fmla="*/ 12 w 17"/>
                <a:gd name="T5" fmla="*/ 37 h 74"/>
                <a:gd name="T6" fmla="*/ 17 w 17"/>
                <a:gd name="T7" fmla="*/ 54 h 74"/>
                <a:gd name="T8" fmla="*/ 17 w 17"/>
                <a:gd name="T9" fmla="*/ 74 h 74"/>
                <a:gd name="T10" fmla="*/ 10 w 17"/>
                <a:gd name="T11" fmla="*/ 74 h 74"/>
                <a:gd name="T12" fmla="*/ 10 w 17"/>
                <a:gd name="T13" fmla="*/ 54 h 74"/>
                <a:gd name="T14" fmla="*/ 6 w 17"/>
                <a:gd name="T15" fmla="*/ 38 h 74"/>
                <a:gd name="T16" fmla="*/ 1 w 17"/>
                <a:gd name="T17" fmla="*/ 21 h 74"/>
                <a:gd name="T18" fmla="*/ 0 w 17"/>
                <a:gd name="T19" fmla="*/ 0 h 74"/>
                <a:gd name="T20" fmla="*/ 6 w 17"/>
                <a:gd name="T2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4">
                  <a:moveTo>
                    <a:pt x="6" y="0"/>
                  </a:moveTo>
                  <a:lnTo>
                    <a:pt x="7" y="20"/>
                  </a:lnTo>
                  <a:lnTo>
                    <a:pt x="12" y="37"/>
                  </a:lnTo>
                  <a:lnTo>
                    <a:pt x="17" y="54"/>
                  </a:lnTo>
                  <a:lnTo>
                    <a:pt x="17" y="74"/>
                  </a:lnTo>
                  <a:lnTo>
                    <a:pt x="10" y="74"/>
                  </a:lnTo>
                  <a:lnTo>
                    <a:pt x="10" y="54"/>
                  </a:lnTo>
                  <a:lnTo>
                    <a:pt x="6" y="38"/>
                  </a:lnTo>
                  <a:lnTo>
                    <a:pt x="1" y="21"/>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8" name="Freeform 654"/>
            <p:cNvSpPr>
              <a:spLocks/>
            </p:cNvSpPr>
            <p:nvPr/>
          </p:nvSpPr>
          <p:spPr bwMode="auto">
            <a:xfrm>
              <a:off x="2630" y="203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79" name="Freeform 655"/>
            <p:cNvSpPr>
              <a:spLocks/>
            </p:cNvSpPr>
            <p:nvPr/>
          </p:nvSpPr>
          <p:spPr bwMode="auto">
            <a:xfrm>
              <a:off x="2633" y="2069"/>
              <a:ext cx="6" cy="20"/>
            </a:xfrm>
            <a:custGeom>
              <a:avLst/>
              <a:gdLst>
                <a:gd name="T0" fmla="*/ 13 w 13"/>
                <a:gd name="T1" fmla="*/ 0 h 40"/>
                <a:gd name="T2" fmla="*/ 6 w 13"/>
                <a:gd name="T3" fmla="*/ 0 h 40"/>
                <a:gd name="T4" fmla="*/ 0 w 13"/>
                <a:gd name="T5" fmla="*/ 40 h 40"/>
                <a:gd name="T6" fmla="*/ 6 w 13"/>
                <a:gd name="T7" fmla="*/ 40 h 40"/>
                <a:gd name="T8" fmla="*/ 13 w 13"/>
                <a:gd name="T9" fmla="*/ 0 h 40"/>
              </a:gdLst>
              <a:ahLst/>
              <a:cxnLst>
                <a:cxn ang="0">
                  <a:pos x="T0" y="T1"/>
                </a:cxn>
                <a:cxn ang="0">
                  <a:pos x="T2" y="T3"/>
                </a:cxn>
                <a:cxn ang="0">
                  <a:pos x="T4" y="T5"/>
                </a:cxn>
                <a:cxn ang="0">
                  <a:pos x="T6" y="T7"/>
                </a:cxn>
                <a:cxn ang="0">
                  <a:pos x="T8" y="T9"/>
                </a:cxn>
              </a:cxnLst>
              <a:rect l="0" t="0" r="r" b="b"/>
              <a:pathLst>
                <a:path w="13" h="40">
                  <a:moveTo>
                    <a:pt x="13" y="0"/>
                  </a:moveTo>
                  <a:lnTo>
                    <a:pt x="6" y="0"/>
                  </a:lnTo>
                  <a:lnTo>
                    <a:pt x="0" y="40"/>
                  </a:lnTo>
                  <a:lnTo>
                    <a:pt x="6" y="4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0" name="Freeform 656"/>
            <p:cNvSpPr>
              <a:spLocks/>
            </p:cNvSpPr>
            <p:nvPr/>
          </p:nvSpPr>
          <p:spPr bwMode="auto">
            <a:xfrm>
              <a:off x="2636" y="2069"/>
              <a:ext cx="3"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1" name="Freeform 657"/>
            <p:cNvSpPr>
              <a:spLocks/>
            </p:cNvSpPr>
            <p:nvPr/>
          </p:nvSpPr>
          <p:spPr bwMode="auto">
            <a:xfrm>
              <a:off x="2632" y="2073"/>
              <a:ext cx="4" cy="16"/>
            </a:xfrm>
            <a:custGeom>
              <a:avLst/>
              <a:gdLst>
                <a:gd name="T0" fmla="*/ 1 w 7"/>
                <a:gd name="T1" fmla="*/ 31 h 31"/>
                <a:gd name="T2" fmla="*/ 0 w 7"/>
                <a:gd name="T3" fmla="*/ 15 h 31"/>
                <a:gd name="T4" fmla="*/ 1 w 7"/>
                <a:gd name="T5" fmla="*/ 0 h 31"/>
                <a:gd name="T6" fmla="*/ 7 w 7"/>
                <a:gd name="T7" fmla="*/ 0 h 31"/>
                <a:gd name="T8" fmla="*/ 6 w 7"/>
                <a:gd name="T9" fmla="*/ 15 h 31"/>
                <a:gd name="T10" fmla="*/ 6 w 7"/>
                <a:gd name="T11" fmla="*/ 31 h 31"/>
                <a:gd name="T12" fmla="*/ 1 w 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7" h="31">
                  <a:moveTo>
                    <a:pt x="1" y="31"/>
                  </a:moveTo>
                  <a:lnTo>
                    <a:pt x="0" y="15"/>
                  </a:lnTo>
                  <a:lnTo>
                    <a:pt x="1" y="0"/>
                  </a:lnTo>
                  <a:lnTo>
                    <a:pt x="7" y="0"/>
                  </a:lnTo>
                  <a:lnTo>
                    <a:pt x="6" y="15"/>
                  </a:lnTo>
                  <a:lnTo>
                    <a:pt x="6" y="31"/>
                  </a:lnTo>
                  <a:lnTo>
                    <a:pt x="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2" name="Freeform 658"/>
            <p:cNvSpPr>
              <a:spLocks/>
            </p:cNvSpPr>
            <p:nvPr/>
          </p:nvSpPr>
          <p:spPr bwMode="auto">
            <a:xfrm>
              <a:off x="2633" y="2089"/>
              <a:ext cx="3" cy="1"/>
            </a:xfrm>
            <a:custGeom>
              <a:avLst/>
              <a:gdLst>
                <a:gd name="T0" fmla="*/ 6 w 6"/>
                <a:gd name="T1" fmla="*/ 0 w 6"/>
                <a:gd name="T2" fmla="*/ 5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5"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3" name="Freeform 659"/>
            <p:cNvSpPr>
              <a:spLocks/>
            </p:cNvSpPr>
            <p:nvPr/>
          </p:nvSpPr>
          <p:spPr bwMode="auto">
            <a:xfrm>
              <a:off x="2623" y="2036"/>
              <a:ext cx="12" cy="37"/>
            </a:xfrm>
            <a:custGeom>
              <a:avLst/>
              <a:gdLst>
                <a:gd name="T0" fmla="*/ 20 w 25"/>
                <a:gd name="T1" fmla="*/ 76 h 76"/>
                <a:gd name="T2" fmla="*/ 19 w 25"/>
                <a:gd name="T3" fmla="*/ 56 h 76"/>
                <a:gd name="T4" fmla="*/ 14 w 25"/>
                <a:gd name="T5" fmla="*/ 39 h 76"/>
                <a:gd name="T6" fmla="*/ 0 w 25"/>
                <a:gd name="T7" fmla="*/ 3 h 76"/>
                <a:gd name="T8" fmla="*/ 5 w 25"/>
                <a:gd name="T9" fmla="*/ 0 h 76"/>
                <a:gd name="T10" fmla="*/ 19 w 25"/>
                <a:gd name="T11" fmla="*/ 36 h 76"/>
                <a:gd name="T12" fmla="*/ 23 w 25"/>
                <a:gd name="T13" fmla="*/ 56 h 76"/>
                <a:gd name="T14" fmla="*/ 25 w 25"/>
                <a:gd name="T15" fmla="*/ 76 h 76"/>
                <a:gd name="T16" fmla="*/ 20 w 25"/>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6">
                  <a:moveTo>
                    <a:pt x="20" y="76"/>
                  </a:moveTo>
                  <a:lnTo>
                    <a:pt x="19" y="56"/>
                  </a:lnTo>
                  <a:lnTo>
                    <a:pt x="14" y="39"/>
                  </a:lnTo>
                  <a:lnTo>
                    <a:pt x="0" y="3"/>
                  </a:lnTo>
                  <a:lnTo>
                    <a:pt x="5" y="0"/>
                  </a:lnTo>
                  <a:lnTo>
                    <a:pt x="19" y="36"/>
                  </a:lnTo>
                  <a:lnTo>
                    <a:pt x="23" y="56"/>
                  </a:lnTo>
                  <a:lnTo>
                    <a:pt x="25" y="76"/>
                  </a:lnTo>
                  <a:lnTo>
                    <a:pt x="2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4" name="Freeform 660"/>
            <p:cNvSpPr>
              <a:spLocks/>
            </p:cNvSpPr>
            <p:nvPr/>
          </p:nvSpPr>
          <p:spPr bwMode="auto">
            <a:xfrm>
              <a:off x="2602" y="2036"/>
              <a:ext cx="23" cy="31"/>
            </a:xfrm>
            <a:custGeom>
              <a:avLst/>
              <a:gdLst>
                <a:gd name="T0" fmla="*/ 45 w 45"/>
                <a:gd name="T1" fmla="*/ 5 h 64"/>
                <a:gd name="T2" fmla="*/ 26 w 45"/>
                <a:gd name="T3" fmla="*/ 36 h 64"/>
                <a:gd name="T4" fmla="*/ 5 w 45"/>
                <a:gd name="T5" fmla="*/ 64 h 64"/>
                <a:gd name="T6" fmla="*/ 0 w 45"/>
                <a:gd name="T7" fmla="*/ 59 h 64"/>
                <a:gd name="T8" fmla="*/ 22 w 45"/>
                <a:gd name="T9" fmla="*/ 31 h 64"/>
                <a:gd name="T10" fmla="*/ 40 w 45"/>
                <a:gd name="T11" fmla="*/ 0 h 64"/>
                <a:gd name="T12" fmla="*/ 45 w 45"/>
                <a:gd name="T13" fmla="*/ 5 h 64"/>
              </a:gdLst>
              <a:ahLst/>
              <a:cxnLst>
                <a:cxn ang="0">
                  <a:pos x="T0" y="T1"/>
                </a:cxn>
                <a:cxn ang="0">
                  <a:pos x="T2" y="T3"/>
                </a:cxn>
                <a:cxn ang="0">
                  <a:pos x="T4" y="T5"/>
                </a:cxn>
                <a:cxn ang="0">
                  <a:pos x="T6" y="T7"/>
                </a:cxn>
                <a:cxn ang="0">
                  <a:pos x="T8" y="T9"/>
                </a:cxn>
                <a:cxn ang="0">
                  <a:pos x="T10" y="T11"/>
                </a:cxn>
                <a:cxn ang="0">
                  <a:pos x="T12" y="T13"/>
                </a:cxn>
              </a:cxnLst>
              <a:rect l="0" t="0" r="r" b="b"/>
              <a:pathLst>
                <a:path w="45" h="64">
                  <a:moveTo>
                    <a:pt x="45" y="5"/>
                  </a:moveTo>
                  <a:lnTo>
                    <a:pt x="26" y="36"/>
                  </a:lnTo>
                  <a:lnTo>
                    <a:pt x="5" y="64"/>
                  </a:lnTo>
                  <a:lnTo>
                    <a:pt x="0" y="59"/>
                  </a:lnTo>
                  <a:lnTo>
                    <a:pt x="22" y="31"/>
                  </a:lnTo>
                  <a:lnTo>
                    <a:pt x="40" y="0"/>
                  </a:lnTo>
                  <a:lnTo>
                    <a:pt x="4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5" name="Freeform 661"/>
            <p:cNvSpPr>
              <a:spLocks/>
            </p:cNvSpPr>
            <p:nvPr/>
          </p:nvSpPr>
          <p:spPr bwMode="auto">
            <a:xfrm>
              <a:off x="2623" y="2033"/>
              <a:ext cx="2" cy="5"/>
            </a:xfrm>
            <a:custGeom>
              <a:avLst/>
              <a:gdLst>
                <a:gd name="T0" fmla="*/ 5 w 5"/>
                <a:gd name="T1" fmla="*/ 4 h 9"/>
                <a:gd name="T2" fmla="*/ 3 w 5"/>
                <a:gd name="T3" fmla="*/ 0 h 9"/>
                <a:gd name="T4" fmla="*/ 0 w 5"/>
                <a:gd name="T5" fmla="*/ 4 h 9"/>
                <a:gd name="T6" fmla="*/ 5 w 5"/>
                <a:gd name="T7" fmla="*/ 9 h 9"/>
                <a:gd name="T8" fmla="*/ 0 w 5"/>
                <a:gd name="T9" fmla="*/ 7 h 9"/>
                <a:gd name="T10" fmla="*/ 5 w 5"/>
                <a:gd name="T11" fmla="*/ 4 h 9"/>
              </a:gdLst>
              <a:ahLst/>
              <a:cxnLst>
                <a:cxn ang="0">
                  <a:pos x="T0" y="T1"/>
                </a:cxn>
                <a:cxn ang="0">
                  <a:pos x="T2" y="T3"/>
                </a:cxn>
                <a:cxn ang="0">
                  <a:pos x="T4" y="T5"/>
                </a:cxn>
                <a:cxn ang="0">
                  <a:pos x="T6" y="T7"/>
                </a:cxn>
                <a:cxn ang="0">
                  <a:pos x="T8" y="T9"/>
                </a:cxn>
                <a:cxn ang="0">
                  <a:pos x="T10" y="T11"/>
                </a:cxn>
              </a:cxnLst>
              <a:rect l="0" t="0" r="r" b="b"/>
              <a:pathLst>
                <a:path w="5" h="9">
                  <a:moveTo>
                    <a:pt x="5" y="4"/>
                  </a:moveTo>
                  <a:lnTo>
                    <a:pt x="3" y="0"/>
                  </a:lnTo>
                  <a:lnTo>
                    <a:pt x="0" y="4"/>
                  </a:lnTo>
                  <a:lnTo>
                    <a:pt x="5" y="9"/>
                  </a:lnTo>
                  <a:lnTo>
                    <a:pt x="0" y="7"/>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6" name="Freeform 662"/>
            <p:cNvSpPr>
              <a:spLocks/>
            </p:cNvSpPr>
            <p:nvPr/>
          </p:nvSpPr>
          <p:spPr bwMode="auto">
            <a:xfrm>
              <a:off x="2579" y="2065"/>
              <a:ext cx="26" cy="27"/>
            </a:xfrm>
            <a:custGeom>
              <a:avLst/>
              <a:gdLst>
                <a:gd name="T0" fmla="*/ 52 w 52"/>
                <a:gd name="T1" fmla="*/ 5 h 54"/>
                <a:gd name="T2" fmla="*/ 30 w 52"/>
                <a:gd name="T3" fmla="*/ 31 h 54"/>
                <a:gd name="T4" fmla="*/ 5 w 52"/>
                <a:gd name="T5" fmla="*/ 54 h 54"/>
                <a:gd name="T6" fmla="*/ 0 w 52"/>
                <a:gd name="T7" fmla="*/ 49 h 54"/>
                <a:gd name="T8" fmla="*/ 25 w 52"/>
                <a:gd name="T9" fmla="*/ 26 h 54"/>
                <a:gd name="T10" fmla="*/ 47 w 52"/>
                <a:gd name="T11" fmla="*/ 0 h 54"/>
                <a:gd name="T12" fmla="*/ 52 w 52"/>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52" h="54">
                  <a:moveTo>
                    <a:pt x="52" y="5"/>
                  </a:moveTo>
                  <a:lnTo>
                    <a:pt x="30" y="31"/>
                  </a:lnTo>
                  <a:lnTo>
                    <a:pt x="5" y="54"/>
                  </a:lnTo>
                  <a:lnTo>
                    <a:pt x="0" y="49"/>
                  </a:lnTo>
                  <a:lnTo>
                    <a:pt x="25" y="26"/>
                  </a:lnTo>
                  <a:lnTo>
                    <a:pt x="47" y="0"/>
                  </a:lnTo>
                  <a:lnTo>
                    <a:pt x="5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7" name="Freeform 663"/>
            <p:cNvSpPr>
              <a:spLocks/>
            </p:cNvSpPr>
            <p:nvPr/>
          </p:nvSpPr>
          <p:spPr bwMode="auto">
            <a:xfrm>
              <a:off x="2602" y="2065"/>
              <a:ext cx="3"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8" name="Freeform 664"/>
            <p:cNvSpPr>
              <a:spLocks/>
            </p:cNvSpPr>
            <p:nvPr/>
          </p:nvSpPr>
          <p:spPr bwMode="auto">
            <a:xfrm>
              <a:off x="2579" y="1972"/>
              <a:ext cx="68" cy="120"/>
            </a:xfrm>
            <a:custGeom>
              <a:avLst/>
              <a:gdLst>
                <a:gd name="T0" fmla="*/ 0 w 135"/>
                <a:gd name="T1" fmla="*/ 234 h 239"/>
                <a:gd name="T2" fmla="*/ 58 w 135"/>
                <a:gd name="T3" fmla="*/ 151 h 239"/>
                <a:gd name="T4" fmla="*/ 79 w 135"/>
                <a:gd name="T5" fmla="*/ 114 h 239"/>
                <a:gd name="T6" fmla="*/ 101 w 135"/>
                <a:gd name="T7" fmla="*/ 75 h 239"/>
                <a:gd name="T8" fmla="*/ 118 w 135"/>
                <a:gd name="T9" fmla="*/ 37 h 239"/>
                <a:gd name="T10" fmla="*/ 130 w 135"/>
                <a:gd name="T11" fmla="*/ 0 h 239"/>
                <a:gd name="T12" fmla="*/ 135 w 135"/>
                <a:gd name="T13" fmla="*/ 3 h 239"/>
                <a:gd name="T14" fmla="*/ 123 w 135"/>
                <a:gd name="T15" fmla="*/ 40 h 239"/>
                <a:gd name="T16" fmla="*/ 106 w 135"/>
                <a:gd name="T17" fmla="*/ 80 h 239"/>
                <a:gd name="T18" fmla="*/ 84 w 135"/>
                <a:gd name="T19" fmla="*/ 119 h 239"/>
                <a:gd name="T20" fmla="*/ 62 w 135"/>
                <a:gd name="T21" fmla="*/ 156 h 239"/>
                <a:gd name="T22" fmla="*/ 5 w 135"/>
                <a:gd name="T23" fmla="*/ 239 h 239"/>
                <a:gd name="T24" fmla="*/ 0 w 135"/>
                <a:gd name="T25" fmla="*/ 23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39">
                  <a:moveTo>
                    <a:pt x="0" y="234"/>
                  </a:moveTo>
                  <a:lnTo>
                    <a:pt x="58" y="151"/>
                  </a:lnTo>
                  <a:lnTo>
                    <a:pt x="79" y="114"/>
                  </a:lnTo>
                  <a:lnTo>
                    <a:pt x="101" y="75"/>
                  </a:lnTo>
                  <a:lnTo>
                    <a:pt x="118" y="37"/>
                  </a:lnTo>
                  <a:lnTo>
                    <a:pt x="130" y="0"/>
                  </a:lnTo>
                  <a:lnTo>
                    <a:pt x="135" y="3"/>
                  </a:lnTo>
                  <a:lnTo>
                    <a:pt x="123" y="40"/>
                  </a:lnTo>
                  <a:lnTo>
                    <a:pt x="106" y="80"/>
                  </a:lnTo>
                  <a:lnTo>
                    <a:pt x="84" y="119"/>
                  </a:lnTo>
                  <a:lnTo>
                    <a:pt x="62" y="156"/>
                  </a:lnTo>
                  <a:lnTo>
                    <a:pt x="5" y="239"/>
                  </a:lnTo>
                  <a:lnTo>
                    <a:pt x="0"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89" name="Freeform 665"/>
            <p:cNvSpPr>
              <a:spLocks/>
            </p:cNvSpPr>
            <p:nvPr/>
          </p:nvSpPr>
          <p:spPr bwMode="auto">
            <a:xfrm>
              <a:off x="2579" y="2090"/>
              <a:ext cx="3"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0" name="Freeform 666"/>
            <p:cNvSpPr>
              <a:spLocks/>
            </p:cNvSpPr>
            <p:nvPr/>
          </p:nvSpPr>
          <p:spPr bwMode="auto">
            <a:xfrm>
              <a:off x="2637" y="1910"/>
              <a:ext cx="10" cy="63"/>
            </a:xfrm>
            <a:custGeom>
              <a:avLst/>
              <a:gdLst>
                <a:gd name="T0" fmla="*/ 13 w 20"/>
                <a:gd name="T1" fmla="*/ 126 h 126"/>
                <a:gd name="T2" fmla="*/ 15 w 20"/>
                <a:gd name="T3" fmla="*/ 97 h 126"/>
                <a:gd name="T4" fmla="*/ 10 w 20"/>
                <a:gd name="T5" fmla="*/ 63 h 126"/>
                <a:gd name="T6" fmla="*/ 3 w 20"/>
                <a:gd name="T7" fmla="*/ 29 h 126"/>
                <a:gd name="T8" fmla="*/ 0 w 20"/>
                <a:gd name="T9" fmla="*/ 0 h 126"/>
                <a:gd name="T10" fmla="*/ 4 w 20"/>
                <a:gd name="T11" fmla="*/ 0 h 126"/>
                <a:gd name="T12" fmla="*/ 7 w 20"/>
                <a:gd name="T13" fmla="*/ 29 h 126"/>
                <a:gd name="T14" fmla="*/ 15 w 20"/>
                <a:gd name="T15" fmla="*/ 63 h 126"/>
                <a:gd name="T16" fmla="*/ 20 w 20"/>
                <a:gd name="T17" fmla="*/ 97 h 126"/>
                <a:gd name="T18" fmla="*/ 18 w 20"/>
                <a:gd name="T19" fmla="*/ 126 h 126"/>
                <a:gd name="T20" fmla="*/ 13 w 20"/>
                <a:gd name="T2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6">
                  <a:moveTo>
                    <a:pt x="13" y="126"/>
                  </a:moveTo>
                  <a:lnTo>
                    <a:pt x="15" y="97"/>
                  </a:lnTo>
                  <a:lnTo>
                    <a:pt x="10" y="63"/>
                  </a:lnTo>
                  <a:lnTo>
                    <a:pt x="3" y="29"/>
                  </a:lnTo>
                  <a:lnTo>
                    <a:pt x="0" y="0"/>
                  </a:lnTo>
                  <a:lnTo>
                    <a:pt x="4" y="0"/>
                  </a:lnTo>
                  <a:lnTo>
                    <a:pt x="7" y="29"/>
                  </a:lnTo>
                  <a:lnTo>
                    <a:pt x="15" y="63"/>
                  </a:lnTo>
                  <a:lnTo>
                    <a:pt x="20" y="97"/>
                  </a:lnTo>
                  <a:lnTo>
                    <a:pt x="18" y="126"/>
                  </a:lnTo>
                  <a:lnTo>
                    <a:pt x="13"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1" name="Freeform 667"/>
            <p:cNvSpPr>
              <a:spLocks/>
            </p:cNvSpPr>
            <p:nvPr/>
          </p:nvSpPr>
          <p:spPr bwMode="auto">
            <a:xfrm>
              <a:off x="2644" y="1972"/>
              <a:ext cx="3" cy="2"/>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2" name="Freeform 668"/>
            <p:cNvSpPr>
              <a:spLocks/>
            </p:cNvSpPr>
            <p:nvPr/>
          </p:nvSpPr>
          <p:spPr bwMode="auto">
            <a:xfrm>
              <a:off x="2637" y="1806"/>
              <a:ext cx="56" cy="104"/>
            </a:xfrm>
            <a:custGeom>
              <a:avLst/>
              <a:gdLst>
                <a:gd name="T0" fmla="*/ 0 w 111"/>
                <a:gd name="T1" fmla="*/ 207 h 207"/>
                <a:gd name="T2" fmla="*/ 3 w 111"/>
                <a:gd name="T3" fmla="*/ 188 h 207"/>
                <a:gd name="T4" fmla="*/ 6 w 111"/>
                <a:gd name="T5" fmla="*/ 173 h 207"/>
                <a:gd name="T6" fmla="*/ 20 w 111"/>
                <a:gd name="T7" fmla="*/ 145 h 207"/>
                <a:gd name="T8" fmla="*/ 37 w 111"/>
                <a:gd name="T9" fmla="*/ 122 h 207"/>
                <a:gd name="T10" fmla="*/ 55 w 111"/>
                <a:gd name="T11" fmla="*/ 102 h 207"/>
                <a:gd name="T12" fmla="*/ 74 w 111"/>
                <a:gd name="T13" fmla="*/ 80 h 207"/>
                <a:gd name="T14" fmla="*/ 91 w 111"/>
                <a:gd name="T15" fmla="*/ 57 h 207"/>
                <a:gd name="T16" fmla="*/ 97 w 111"/>
                <a:gd name="T17" fmla="*/ 43 h 207"/>
                <a:gd name="T18" fmla="*/ 102 w 111"/>
                <a:gd name="T19" fmla="*/ 29 h 207"/>
                <a:gd name="T20" fmla="*/ 105 w 111"/>
                <a:gd name="T21" fmla="*/ 15 h 207"/>
                <a:gd name="T22" fmla="*/ 106 w 111"/>
                <a:gd name="T23" fmla="*/ 0 h 207"/>
                <a:gd name="T24" fmla="*/ 111 w 111"/>
                <a:gd name="T25" fmla="*/ 0 h 207"/>
                <a:gd name="T26" fmla="*/ 109 w 111"/>
                <a:gd name="T27" fmla="*/ 18 h 207"/>
                <a:gd name="T28" fmla="*/ 106 w 111"/>
                <a:gd name="T29" fmla="*/ 32 h 207"/>
                <a:gd name="T30" fmla="*/ 102 w 111"/>
                <a:gd name="T31" fmla="*/ 48 h 207"/>
                <a:gd name="T32" fmla="*/ 95 w 111"/>
                <a:gd name="T33" fmla="*/ 62 h 207"/>
                <a:gd name="T34" fmla="*/ 78 w 111"/>
                <a:gd name="T35" fmla="*/ 85 h 207"/>
                <a:gd name="T36" fmla="*/ 60 w 111"/>
                <a:gd name="T37" fmla="*/ 106 h 207"/>
                <a:gd name="T38" fmla="*/ 41 w 111"/>
                <a:gd name="T39" fmla="*/ 126 h 207"/>
                <a:gd name="T40" fmla="*/ 24 w 111"/>
                <a:gd name="T41" fmla="*/ 150 h 207"/>
                <a:gd name="T42" fmla="*/ 10 w 111"/>
                <a:gd name="T43" fmla="*/ 176 h 207"/>
                <a:gd name="T44" fmla="*/ 7 w 111"/>
                <a:gd name="T45" fmla="*/ 191 h 207"/>
                <a:gd name="T46" fmla="*/ 4 w 111"/>
                <a:gd name="T47" fmla="*/ 207 h 207"/>
                <a:gd name="T48" fmla="*/ 0 w 111"/>
                <a:gd name="T49"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207">
                  <a:moveTo>
                    <a:pt x="0" y="207"/>
                  </a:moveTo>
                  <a:lnTo>
                    <a:pt x="3" y="188"/>
                  </a:lnTo>
                  <a:lnTo>
                    <a:pt x="6" y="173"/>
                  </a:lnTo>
                  <a:lnTo>
                    <a:pt x="20" y="145"/>
                  </a:lnTo>
                  <a:lnTo>
                    <a:pt x="37" y="122"/>
                  </a:lnTo>
                  <a:lnTo>
                    <a:pt x="55" y="102"/>
                  </a:lnTo>
                  <a:lnTo>
                    <a:pt x="74" y="80"/>
                  </a:lnTo>
                  <a:lnTo>
                    <a:pt x="91" y="57"/>
                  </a:lnTo>
                  <a:lnTo>
                    <a:pt x="97" y="43"/>
                  </a:lnTo>
                  <a:lnTo>
                    <a:pt x="102" y="29"/>
                  </a:lnTo>
                  <a:lnTo>
                    <a:pt x="105" y="15"/>
                  </a:lnTo>
                  <a:lnTo>
                    <a:pt x="106" y="0"/>
                  </a:lnTo>
                  <a:lnTo>
                    <a:pt x="111" y="0"/>
                  </a:lnTo>
                  <a:lnTo>
                    <a:pt x="109" y="18"/>
                  </a:lnTo>
                  <a:lnTo>
                    <a:pt x="106" y="32"/>
                  </a:lnTo>
                  <a:lnTo>
                    <a:pt x="102" y="48"/>
                  </a:lnTo>
                  <a:lnTo>
                    <a:pt x="95" y="62"/>
                  </a:lnTo>
                  <a:lnTo>
                    <a:pt x="78" y="85"/>
                  </a:lnTo>
                  <a:lnTo>
                    <a:pt x="60" y="106"/>
                  </a:lnTo>
                  <a:lnTo>
                    <a:pt x="41" y="126"/>
                  </a:lnTo>
                  <a:lnTo>
                    <a:pt x="24" y="150"/>
                  </a:lnTo>
                  <a:lnTo>
                    <a:pt x="10" y="176"/>
                  </a:lnTo>
                  <a:lnTo>
                    <a:pt x="7" y="191"/>
                  </a:lnTo>
                  <a:lnTo>
                    <a:pt x="4" y="207"/>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3" name="Freeform 669"/>
            <p:cNvSpPr>
              <a:spLocks/>
            </p:cNvSpPr>
            <p:nvPr/>
          </p:nvSpPr>
          <p:spPr bwMode="auto">
            <a:xfrm>
              <a:off x="2637" y="1910"/>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4" name="Freeform 670"/>
            <p:cNvSpPr>
              <a:spLocks/>
            </p:cNvSpPr>
            <p:nvPr/>
          </p:nvSpPr>
          <p:spPr bwMode="auto">
            <a:xfrm>
              <a:off x="2654" y="1678"/>
              <a:ext cx="39" cy="128"/>
            </a:xfrm>
            <a:custGeom>
              <a:avLst/>
              <a:gdLst>
                <a:gd name="T0" fmla="*/ 72 w 77"/>
                <a:gd name="T1" fmla="*/ 258 h 258"/>
                <a:gd name="T2" fmla="*/ 69 w 77"/>
                <a:gd name="T3" fmla="*/ 221 h 258"/>
                <a:gd name="T4" fmla="*/ 61 w 77"/>
                <a:gd name="T5" fmla="*/ 190 h 258"/>
                <a:gd name="T6" fmla="*/ 49 w 77"/>
                <a:gd name="T7" fmla="*/ 159 h 258"/>
                <a:gd name="T8" fmla="*/ 37 w 77"/>
                <a:gd name="T9" fmla="*/ 130 h 258"/>
                <a:gd name="T10" fmla="*/ 23 w 77"/>
                <a:gd name="T11" fmla="*/ 100 h 258"/>
                <a:gd name="T12" fmla="*/ 10 w 77"/>
                <a:gd name="T13" fmla="*/ 71 h 258"/>
                <a:gd name="T14" fmla="*/ 3 w 77"/>
                <a:gd name="T15" fmla="*/ 36 h 258"/>
                <a:gd name="T16" fmla="*/ 0 w 77"/>
                <a:gd name="T17" fmla="*/ 0 h 258"/>
                <a:gd name="T18" fmla="*/ 4 w 77"/>
                <a:gd name="T19" fmla="*/ 0 h 258"/>
                <a:gd name="T20" fmla="*/ 7 w 77"/>
                <a:gd name="T21" fmla="*/ 36 h 258"/>
                <a:gd name="T22" fmla="*/ 15 w 77"/>
                <a:gd name="T23" fmla="*/ 68 h 258"/>
                <a:gd name="T24" fmla="*/ 27 w 77"/>
                <a:gd name="T25" fmla="*/ 97 h 258"/>
                <a:gd name="T26" fmla="*/ 41 w 77"/>
                <a:gd name="T27" fmla="*/ 127 h 258"/>
                <a:gd name="T28" fmla="*/ 54 w 77"/>
                <a:gd name="T29" fmla="*/ 156 h 258"/>
                <a:gd name="T30" fmla="*/ 66 w 77"/>
                <a:gd name="T31" fmla="*/ 187 h 258"/>
                <a:gd name="T32" fmla="*/ 74 w 77"/>
                <a:gd name="T33" fmla="*/ 221 h 258"/>
                <a:gd name="T34" fmla="*/ 77 w 77"/>
                <a:gd name="T35" fmla="*/ 258 h 258"/>
                <a:gd name="T36" fmla="*/ 72 w 77"/>
                <a:gd name="T37"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258">
                  <a:moveTo>
                    <a:pt x="72" y="258"/>
                  </a:moveTo>
                  <a:lnTo>
                    <a:pt x="69" y="221"/>
                  </a:lnTo>
                  <a:lnTo>
                    <a:pt x="61" y="190"/>
                  </a:lnTo>
                  <a:lnTo>
                    <a:pt x="49" y="159"/>
                  </a:lnTo>
                  <a:lnTo>
                    <a:pt x="37" y="130"/>
                  </a:lnTo>
                  <a:lnTo>
                    <a:pt x="23" y="100"/>
                  </a:lnTo>
                  <a:lnTo>
                    <a:pt x="10" y="71"/>
                  </a:lnTo>
                  <a:lnTo>
                    <a:pt x="3" y="36"/>
                  </a:lnTo>
                  <a:lnTo>
                    <a:pt x="0" y="0"/>
                  </a:lnTo>
                  <a:lnTo>
                    <a:pt x="4" y="0"/>
                  </a:lnTo>
                  <a:lnTo>
                    <a:pt x="7" y="36"/>
                  </a:lnTo>
                  <a:lnTo>
                    <a:pt x="15" y="68"/>
                  </a:lnTo>
                  <a:lnTo>
                    <a:pt x="27" y="97"/>
                  </a:lnTo>
                  <a:lnTo>
                    <a:pt x="41" y="127"/>
                  </a:lnTo>
                  <a:lnTo>
                    <a:pt x="54" y="156"/>
                  </a:lnTo>
                  <a:lnTo>
                    <a:pt x="66" y="187"/>
                  </a:lnTo>
                  <a:lnTo>
                    <a:pt x="74" y="221"/>
                  </a:lnTo>
                  <a:lnTo>
                    <a:pt x="77" y="258"/>
                  </a:lnTo>
                  <a:lnTo>
                    <a:pt x="72"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5" name="Freeform 671"/>
            <p:cNvSpPr>
              <a:spLocks/>
            </p:cNvSpPr>
            <p:nvPr/>
          </p:nvSpPr>
          <p:spPr bwMode="auto">
            <a:xfrm>
              <a:off x="2691" y="1806"/>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6" name="Freeform 672"/>
            <p:cNvSpPr>
              <a:spLocks/>
            </p:cNvSpPr>
            <p:nvPr/>
          </p:nvSpPr>
          <p:spPr bwMode="auto">
            <a:xfrm>
              <a:off x="2654" y="1620"/>
              <a:ext cx="13" cy="58"/>
            </a:xfrm>
            <a:custGeom>
              <a:avLst/>
              <a:gdLst>
                <a:gd name="T0" fmla="*/ 0 w 26"/>
                <a:gd name="T1" fmla="*/ 116 h 116"/>
                <a:gd name="T2" fmla="*/ 1 w 26"/>
                <a:gd name="T3" fmla="*/ 81 h 116"/>
                <a:gd name="T4" fmla="*/ 6 w 26"/>
                <a:gd name="T5" fmla="*/ 44 h 116"/>
                <a:gd name="T6" fmla="*/ 13 w 26"/>
                <a:gd name="T7" fmla="*/ 16 h 116"/>
                <a:gd name="T8" fmla="*/ 21 w 26"/>
                <a:gd name="T9" fmla="*/ 0 h 116"/>
                <a:gd name="T10" fmla="*/ 26 w 26"/>
                <a:gd name="T11" fmla="*/ 5 h 116"/>
                <a:gd name="T12" fmla="*/ 18 w 26"/>
                <a:gd name="T13" fmla="*/ 19 h 116"/>
                <a:gd name="T14" fmla="*/ 10 w 26"/>
                <a:gd name="T15" fmla="*/ 47 h 116"/>
                <a:gd name="T16" fmla="*/ 6 w 26"/>
                <a:gd name="T17" fmla="*/ 81 h 116"/>
                <a:gd name="T18" fmla="*/ 4 w 26"/>
                <a:gd name="T19" fmla="*/ 116 h 116"/>
                <a:gd name="T20" fmla="*/ 0 w 26"/>
                <a:gd name="T2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6">
                  <a:moveTo>
                    <a:pt x="0" y="116"/>
                  </a:moveTo>
                  <a:lnTo>
                    <a:pt x="1" y="81"/>
                  </a:lnTo>
                  <a:lnTo>
                    <a:pt x="6" y="44"/>
                  </a:lnTo>
                  <a:lnTo>
                    <a:pt x="13" y="16"/>
                  </a:lnTo>
                  <a:lnTo>
                    <a:pt x="21" y="0"/>
                  </a:lnTo>
                  <a:lnTo>
                    <a:pt x="26" y="5"/>
                  </a:lnTo>
                  <a:lnTo>
                    <a:pt x="18" y="19"/>
                  </a:lnTo>
                  <a:lnTo>
                    <a:pt x="10" y="47"/>
                  </a:lnTo>
                  <a:lnTo>
                    <a:pt x="6" y="81"/>
                  </a:lnTo>
                  <a:lnTo>
                    <a:pt x="4" y="116"/>
                  </a:lnTo>
                  <a:lnTo>
                    <a:pt x="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7" name="Freeform 673"/>
            <p:cNvSpPr>
              <a:spLocks/>
            </p:cNvSpPr>
            <p:nvPr/>
          </p:nvSpPr>
          <p:spPr bwMode="auto">
            <a:xfrm>
              <a:off x="2654" y="1678"/>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8" name="Freeform 674"/>
            <p:cNvSpPr>
              <a:spLocks/>
            </p:cNvSpPr>
            <p:nvPr/>
          </p:nvSpPr>
          <p:spPr bwMode="auto">
            <a:xfrm>
              <a:off x="2665" y="1620"/>
              <a:ext cx="3" cy="2"/>
            </a:xfrm>
            <a:custGeom>
              <a:avLst/>
              <a:gdLst>
                <a:gd name="T0" fmla="*/ 5 w 6"/>
                <a:gd name="T1" fmla="*/ 5 h 5"/>
                <a:gd name="T2" fmla="*/ 6 w 6"/>
                <a:gd name="T3" fmla="*/ 2 h 5"/>
                <a:gd name="T4" fmla="*/ 0 w 6"/>
                <a:gd name="T5" fmla="*/ 2 h 5"/>
                <a:gd name="T6" fmla="*/ 0 w 6"/>
                <a:gd name="T7" fmla="*/ 0 h 5"/>
                <a:gd name="T8" fmla="*/ 5 w 6"/>
                <a:gd name="T9" fmla="*/ 5 h 5"/>
              </a:gdLst>
              <a:ahLst/>
              <a:cxnLst>
                <a:cxn ang="0">
                  <a:pos x="T0" y="T1"/>
                </a:cxn>
                <a:cxn ang="0">
                  <a:pos x="T2" y="T3"/>
                </a:cxn>
                <a:cxn ang="0">
                  <a:pos x="T4" y="T5"/>
                </a:cxn>
                <a:cxn ang="0">
                  <a:pos x="T6" y="T7"/>
                </a:cxn>
                <a:cxn ang="0">
                  <a:pos x="T8" y="T9"/>
                </a:cxn>
              </a:cxnLst>
              <a:rect l="0" t="0" r="r" b="b"/>
              <a:pathLst>
                <a:path w="6" h="5">
                  <a:moveTo>
                    <a:pt x="5" y="5"/>
                  </a:moveTo>
                  <a:lnTo>
                    <a:pt x="6" y="2"/>
                  </a:lnTo>
                  <a:lnTo>
                    <a:pt x="0" y="2"/>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699" name="Freeform 675"/>
            <p:cNvSpPr>
              <a:spLocks/>
            </p:cNvSpPr>
            <p:nvPr/>
          </p:nvSpPr>
          <p:spPr bwMode="auto">
            <a:xfrm>
              <a:off x="2695" y="2432"/>
              <a:ext cx="39" cy="13"/>
            </a:xfrm>
            <a:custGeom>
              <a:avLst/>
              <a:gdLst>
                <a:gd name="T0" fmla="*/ 2 w 79"/>
                <a:gd name="T1" fmla="*/ 0 h 26"/>
                <a:gd name="T2" fmla="*/ 79 w 79"/>
                <a:gd name="T3" fmla="*/ 19 h 26"/>
                <a:gd name="T4" fmla="*/ 77 w 79"/>
                <a:gd name="T5" fmla="*/ 26 h 26"/>
                <a:gd name="T6" fmla="*/ 0 w 79"/>
                <a:gd name="T7" fmla="*/ 8 h 26"/>
                <a:gd name="T8" fmla="*/ 2 w 79"/>
                <a:gd name="T9" fmla="*/ 0 h 26"/>
              </a:gdLst>
              <a:ahLst/>
              <a:cxnLst>
                <a:cxn ang="0">
                  <a:pos x="T0" y="T1"/>
                </a:cxn>
                <a:cxn ang="0">
                  <a:pos x="T2" y="T3"/>
                </a:cxn>
                <a:cxn ang="0">
                  <a:pos x="T4" y="T5"/>
                </a:cxn>
                <a:cxn ang="0">
                  <a:pos x="T6" y="T7"/>
                </a:cxn>
                <a:cxn ang="0">
                  <a:pos x="T8" y="T9"/>
                </a:cxn>
              </a:cxnLst>
              <a:rect l="0" t="0" r="r" b="b"/>
              <a:pathLst>
                <a:path w="79" h="26">
                  <a:moveTo>
                    <a:pt x="2" y="0"/>
                  </a:moveTo>
                  <a:lnTo>
                    <a:pt x="79" y="19"/>
                  </a:lnTo>
                  <a:lnTo>
                    <a:pt x="77" y="26"/>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700" name="Freeform 676"/>
            <p:cNvSpPr>
              <a:spLocks/>
            </p:cNvSpPr>
            <p:nvPr/>
          </p:nvSpPr>
          <p:spPr bwMode="auto">
            <a:xfrm>
              <a:off x="2733" y="2415"/>
              <a:ext cx="109" cy="33"/>
            </a:xfrm>
            <a:custGeom>
              <a:avLst/>
              <a:gdLst>
                <a:gd name="T0" fmla="*/ 2 w 219"/>
                <a:gd name="T1" fmla="*/ 53 h 67"/>
                <a:gd name="T2" fmla="*/ 30 w 219"/>
                <a:gd name="T3" fmla="*/ 57 h 67"/>
                <a:gd name="T4" fmla="*/ 59 w 219"/>
                <a:gd name="T5" fmla="*/ 59 h 67"/>
                <a:gd name="T6" fmla="*/ 87 w 219"/>
                <a:gd name="T7" fmla="*/ 57 h 67"/>
                <a:gd name="T8" fmla="*/ 117 w 219"/>
                <a:gd name="T9" fmla="*/ 53 h 67"/>
                <a:gd name="T10" fmla="*/ 144 w 219"/>
                <a:gd name="T11" fmla="*/ 45 h 67"/>
                <a:gd name="T12" fmla="*/ 168 w 219"/>
                <a:gd name="T13" fmla="*/ 34 h 67"/>
                <a:gd name="T14" fmla="*/ 192 w 219"/>
                <a:gd name="T15" fmla="*/ 19 h 67"/>
                <a:gd name="T16" fmla="*/ 214 w 219"/>
                <a:gd name="T17" fmla="*/ 0 h 67"/>
                <a:gd name="T18" fmla="*/ 219 w 219"/>
                <a:gd name="T19" fmla="*/ 6 h 67"/>
                <a:gd name="T20" fmla="*/ 197 w 219"/>
                <a:gd name="T21" fmla="*/ 25 h 67"/>
                <a:gd name="T22" fmla="*/ 172 w 219"/>
                <a:gd name="T23" fmla="*/ 40 h 67"/>
                <a:gd name="T24" fmla="*/ 146 w 219"/>
                <a:gd name="T25" fmla="*/ 53 h 67"/>
                <a:gd name="T26" fmla="*/ 118 w 219"/>
                <a:gd name="T27" fmla="*/ 60 h 67"/>
                <a:gd name="T28" fmla="*/ 87 w 219"/>
                <a:gd name="T29" fmla="*/ 65 h 67"/>
                <a:gd name="T30" fmla="*/ 59 w 219"/>
                <a:gd name="T31" fmla="*/ 67 h 67"/>
                <a:gd name="T32" fmla="*/ 30 w 219"/>
                <a:gd name="T33" fmla="*/ 65 h 67"/>
                <a:gd name="T34" fmla="*/ 0 w 219"/>
                <a:gd name="T35" fmla="*/ 60 h 67"/>
                <a:gd name="T36" fmla="*/ 2 w 219"/>
                <a:gd name="T37"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67">
                  <a:moveTo>
                    <a:pt x="2" y="53"/>
                  </a:moveTo>
                  <a:lnTo>
                    <a:pt x="30" y="57"/>
                  </a:lnTo>
                  <a:lnTo>
                    <a:pt x="59" y="59"/>
                  </a:lnTo>
                  <a:lnTo>
                    <a:pt x="87" y="57"/>
                  </a:lnTo>
                  <a:lnTo>
                    <a:pt x="117" y="53"/>
                  </a:lnTo>
                  <a:lnTo>
                    <a:pt x="144" y="45"/>
                  </a:lnTo>
                  <a:lnTo>
                    <a:pt x="168" y="34"/>
                  </a:lnTo>
                  <a:lnTo>
                    <a:pt x="192" y="19"/>
                  </a:lnTo>
                  <a:lnTo>
                    <a:pt x="214" y="0"/>
                  </a:lnTo>
                  <a:lnTo>
                    <a:pt x="219" y="6"/>
                  </a:lnTo>
                  <a:lnTo>
                    <a:pt x="197" y="25"/>
                  </a:lnTo>
                  <a:lnTo>
                    <a:pt x="172" y="40"/>
                  </a:lnTo>
                  <a:lnTo>
                    <a:pt x="146" y="53"/>
                  </a:lnTo>
                  <a:lnTo>
                    <a:pt x="118" y="60"/>
                  </a:lnTo>
                  <a:lnTo>
                    <a:pt x="87" y="65"/>
                  </a:lnTo>
                  <a:lnTo>
                    <a:pt x="59" y="67"/>
                  </a:lnTo>
                  <a:lnTo>
                    <a:pt x="30" y="65"/>
                  </a:lnTo>
                  <a:lnTo>
                    <a:pt x="0" y="60"/>
                  </a:lnTo>
                  <a:lnTo>
                    <a:pt x="2"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701" name="Freeform 677"/>
            <p:cNvSpPr>
              <a:spLocks/>
            </p:cNvSpPr>
            <p:nvPr/>
          </p:nvSpPr>
          <p:spPr bwMode="auto">
            <a:xfrm>
              <a:off x="2733" y="2441"/>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702" name="Freeform 678"/>
            <p:cNvSpPr>
              <a:spLocks/>
            </p:cNvSpPr>
            <p:nvPr/>
          </p:nvSpPr>
          <p:spPr bwMode="auto">
            <a:xfrm>
              <a:off x="2840" y="2352"/>
              <a:ext cx="79" cy="66"/>
            </a:xfrm>
            <a:custGeom>
              <a:avLst/>
              <a:gdLst>
                <a:gd name="T0" fmla="*/ 0 w 158"/>
                <a:gd name="T1" fmla="*/ 125 h 131"/>
                <a:gd name="T2" fmla="*/ 39 w 158"/>
                <a:gd name="T3" fmla="*/ 94 h 131"/>
                <a:gd name="T4" fmla="*/ 82 w 158"/>
                <a:gd name="T5" fmla="*/ 65 h 131"/>
                <a:gd name="T6" fmla="*/ 122 w 158"/>
                <a:gd name="T7" fmla="*/ 36 h 131"/>
                <a:gd name="T8" fmla="*/ 138 w 158"/>
                <a:gd name="T9" fmla="*/ 20 h 131"/>
                <a:gd name="T10" fmla="*/ 152 w 158"/>
                <a:gd name="T11" fmla="*/ 0 h 131"/>
                <a:gd name="T12" fmla="*/ 158 w 158"/>
                <a:gd name="T13" fmla="*/ 5 h 131"/>
                <a:gd name="T14" fmla="*/ 144 w 158"/>
                <a:gd name="T15" fmla="*/ 25 h 131"/>
                <a:gd name="T16" fmla="*/ 127 w 158"/>
                <a:gd name="T17" fmla="*/ 42 h 131"/>
                <a:gd name="T18" fmla="*/ 87 w 158"/>
                <a:gd name="T19" fmla="*/ 71 h 131"/>
                <a:gd name="T20" fmla="*/ 43 w 158"/>
                <a:gd name="T21" fmla="*/ 100 h 131"/>
                <a:gd name="T22" fmla="*/ 5 w 158"/>
                <a:gd name="T23" fmla="*/ 131 h 131"/>
                <a:gd name="T24" fmla="*/ 0 w 158"/>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1">
                  <a:moveTo>
                    <a:pt x="0" y="125"/>
                  </a:moveTo>
                  <a:lnTo>
                    <a:pt x="39" y="94"/>
                  </a:lnTo>
                  <a:lnTo>
                    <a:pt x="82" y="65"/>
                  </a:lnTo>
                  <a:lnTo>
                    <a:pt x="122" y="36"/>
                  </a:lnTo>
                  <a:lnTo>
                    <a:pt x="138" y="20"/>
                  </a:lnTo>
                  <a:lnTo>
                    <a:pt x="152" y="0"/>
                  </a:lnTo>
                  <a:lnTo>
                    <a:pt x="158" y="5"/>
                  </a:lnTo>
                  <a:lnTo>
                    <a:pt x="144" y="25"/>
                  </a:lnTo>
                  <a:lnTo>
                    <a:pt x="127" y="42"/>
                  </a:lnTo>
                  <a:lnTo>
                    <a:pt x="87" y="71"/>
                  </a:lnTo>
                  <a:lnTo>
                    <a:pt x="43" y="100"/>
                  </a:lnTo>
                  <a:lnTo>
                    <a:pt x="5" y="131"/>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703" name="Freeform 679"/>
            <p:cNvSpPr>
              <a:spLocks/>
            </p:cNvSpPr>
            <p:nvPr/>
          </p:nvSpPr>
          <p:spPr bwMode="auto">
            <a:xfrm>
              <a:off x="2840" y="2415"/>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704" name="Freeform 680"/>
            <p:cNvSpPr>
              <a:spLocks/>
            </p:cNvSpPr>
            <p:nvPr/>
          </p:nvSpPr>
          <p:spPr bwMode="auto">
            <a:xfrm>
              <a:off x="2916" y="2218"/>
              <a:ext cx="36" cy="136"/>
            </a:xfrm>
            <a:custGeom>
              <a:avLst/>
              <a:gdLst>
                <a:gd name="T0" fmla="*/ 0 w 72"/>
                <a:gd name="T1" fmla="*/ 268 h 273"/>
                <a:gd name="T2" fmla="*/ 28 w 72"/>
                <a:gd name="T3" fmla="*/ 203 h 273"/>
                <a:gd name="T4" fmla="*/ 46 w 72"/>
                <a:gd name="T5" fmla="*/ 137 h 273"/>
                <a:gd name="T6" fmla="*/ 59 w 72"/>
                <a:gd name="T7" fmla="*/ 69 h 273"/>
                <a:gd name="T8" fmla="*/ 66 w 72"/>
                <a:gd name="T9" fmla="*/ 0 h 273"/>
                <a:gd name="T10" fmla="*/ 72 w 72"/>
                <a:gd name="T11" fmla="*/ 3 h 273"/>
                <a:gd name="T12" fmla="*/ 65 w 72"/>
                <a:gd name="T13" fmla="*/ 72 h 273"/>
                <a:gd name="T14" fmla="*/ 52 w 72"/>
                <a:gd name="T15" fmla="*/ 140 h 273"/>
                <a:gd name="T16" fmla="*/ 34 w 72"/>
                <a:gd name="T17" fmla="*/ 208 h 273"/>
                <a:gd name="T18" fmla="*/ 6 w 72"/>
                <a:gd name="T19" fmla="*/ 273 h 273"/>
                <a:gd name="T20" fmla="*/ 0 w 72"/>
                <a:gd name="T21" fmla="*/ 2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73">
                  <a:moveTo>
                    <a:pt x="0" y="268"/>
                  </a:moveTo>
                  <a:lnTo>
                    <a:pt x="28" y="203"/>
                  </a:lnTo>
                  <a:lnTo>
                    <a:pt x="46" y="137"/>
                  </a:lnTo>
                  <a:lnTo>
                    <a:pt x="59" y="69"/>
                  </a:lnTo>
                  <a:lnTo>
                    <a:pt x="66" y="0"/>
                  </a:lnTo>
                  <a:lnTo>
                    <a:pt x="72" y="3"/>
                  </a:lnTo>
                  <a:lnTo>
                    <a:pt x="65" y="72"/>
                  </a:lnTo>
                  <a:lnTo>
                    <a:pt x="52" y="140"/>
                  </a:lnTo>
                  <a:lnTo>
                    <a:pt x="34" y="208"/>
                  </a:lnTo>
                  <a:lnTo>
                    <a:pt x="6" y="273"/>
                  </a:lnTo>
                  <a:lnTo>
                    <a:pt x="0"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705" name="Freeform 681"/>
            <p:cNvSpPr>
              <a:spLocks/>
            </p:cNvSpPr>
            <p:nvPr/>
          </p:nvSpPr>
          <p:spPr bwMode="auto">
            <a:xfrm>
              <a:off x="2916" y="2352"/>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5706" name="Oval 682"/>
            <p:cNvSpPr>
              <a:spLocks noChangeArrowheads="1"/>
            </p:cNvSpPr>
            <p:nvPr/>
          </p:nvSpPr>
          <p:spPr bwMode="auto">
            <a:xfrm>
              <a:off x="2694" y="2432"/>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grpSp>
        <p:nvGrpSpPr>
          <p:cNvPr id="385707" name="Group 683"/>
          <p:cNvGrpSpPr>
            <a:grpSpLocks/>
          </p:cNvGrpSpPr>
          <p:nvPr/>
        </p:nvGrpSpPr>
        <p:grpSpPr bwMode="auto">
          <a:xfrm>
            <a:off x="5852161" y="1371600"/>
            <a:ext cx="3067050" cy="3091816"/>
            <a:chOff x="262" y="1030"/>
            <a:chExt cx="958" cy="1405"/>
          </a:xfrm>
        </p:grpSpPr>
        <p:grpSp>
          <p:nvGrpSpPr>
            <p:cNvPr id="385708" name="Group 684"/>
            <p:cNvGrpSpPr>
              <a:grpSpLocks/>
            </p:cNvGrpSpPr>
            <p:nvPr/>
          </p:nvGrpSpPr>
          <p:grpSpPr bwMode="auto">
            <a:xfrm>
              <a:off x="263" y="1030"/>
              <a:ext cx="957" cy="1405"/>
              <a:chOff x="263" y="1030"/>
              <a:chExt cx="957" cy="1405"/>
            </a:xfrm>
          </p:grpSpPr>
          <p:sp>
            <p:nvSpPr>
              <p:cNvPr id="385709" name="Freeform 685"/>
              <p:cNvSpPr>
                <a:spLocks/>
              </p:cNvSpPr>
              <p:nvPr/>
            </p:nvSpPr>
            <p:spPr bwMode="auto">
              <a:xfrm>
                <a:off x="301" y="1640"/>
                <a:ext cx="918" cy="792"/>
              </a:xfrm>
              <a:custGeom>
                <a:avLst/>
                <a:gdLst>
                  <a:gd name="T0" fmla="*/ 3 w 1837"/>
                  <a:gd name="T1" fmla="*/ 640 h 1584"/>
                  <a:gd name="T2" fmla="*/ 0 w 1837"/>
                  <a:gd name="T3" fmla="*/ 686 h 1584"/>
                  <a:gd name="T4" fmla="*/ 17 w 1837"/>
                  <a:gd name="T5" fmla="*/ 738 h 1584"/>
                  <a:gd name="T6" fmla="*/ 60 w 1837"/>
                  <a:gd name="T7" fmla="*/ 823 h 1584"/>
                  <a:gd name="T8" fmla="*/ 74 w 1837"/>
                  <a:gd name="T9" fmla="*/ 828 h 1584"/>
                  <a:gd name="T10" fmla="*/ 98 w 1837"/>
                  <a:gd name="T11" fmla="*/ 881 h 1584"/>
                  <a:gd name="T12" fmla="*/ 154 w 1837"/>
                  <a:gd name="T13" fmla="*/ 977 h 1584"/>
                  <a:gd name="T14" fmla="*/ 206 w 1837"/>
                  <a:gd name="T15" fmla="*/ 1041 h 1584"/>
                  <a:gd name="T16" fmla="*/ 284 w 1837"/>
                  <a:gd name="T17" fmla="*/ 1117 h 1584"/>
                  <a:gd name="T18" fmla="*/ 371 w 1837"/>
                  <a:gd name="T19" fmla="*/ 1184 h 1584"/>
                  <a:gd name="T20" fmla="*/ 467 w 1837"/>
                  <a:gd name="T21" fmla="*/ 1240 h 1584"/>
                  <a:gd name="T22" fmla="*/ 620 w 1837"/>
                  <a:gd name="T23" fmla="*/ 1310 h 1584"/>
                  <a:gd name="T24" fmla="*/ 752 w 1837"/>
                  <a:gd name="T25" fmla="*/ 1354 h 1584"/>
                  <a:gd name="T26" fmla="*/ 826 w 1837"/>
                  <a:gd name="T27" fmla="*/ 1380 h 1584"/>
                  <a:gd name="T28" fmla="*/ 977 w 1837"/>
                  <a:gd name="T29" fmla="*/ 1438 h 1584"/>
                  <a:gd name="T30" fmla="*/ 1279 w 1837"/>
                  <a:gd name="T31" fmla="*/ 1546 h 1584"/>
                  <a:gd name="T32" fmla="*/ 1405 w 1837"/>
                  <a:gd name="T33" fmla="*/ 1578 h 1584"/>
                  <a:gd name="T34" fmla="*/ 1462 w 1837"/>
                  <a:gd name="T35" fmla="*/ 1584 h 1584"/>
                  <a:gd name="T36" fmla="*/ 1518 w 1837"/>
                  <a:gd name="T37" fmla="*/ 1578 h 1584"/>
                  <a:gd name="T38" fmla="*/ 1572 w 1837"/>
                  <a:gd name="T39" fmla="*/ 1560 h 1584"/>
                  <a:gd name="T40" fmla="*/ 1617 w 1837"/>
                  <a:gd name="T41" fmla="*/ 1526 h 1584"/>
                  <a:gd name="T42" fmla="*/ 1698 w 1837"/>
                  <a:gd name="T43" fmla="*/ 1468 h 1584"/>
                  <a:gd name="T44" fmla="*/ 1745 w 1837"/>
                  <a:gd name="T45" fmla="*/ 1430 h 1584"/>
                  <a:gd name="T46" fmla="*/ 1767 w 1837"/>
                  <a:gd name="T47" fmla="*/ 1401 h 1584"/>
                  <a:gd name="T48" fmla="*/ 1808 w 1837"/>
                  <a:gd name="T49" fmla="*/ 1292 h 1584"/>
                  <a:gd name="T50" fmla="*/ 1825 w 1837"/>
                  <a:gd name="T51" fmla="*/ 1208 h 1584"/>
                  <a:gd name="T52" fmla="*/ 1832 w 1837"/>
                  <a:gd name="T53" fmla="*/ 1121 h 1584"/>
                  <a:gd name="T54" fmla="*/ 1837 w 1837"/>
                  <a:gd name="T55" fmla="*/ 945 h 1584"/>
                  <a:gd name="T56" fmla="*/ 1826 w 1837"/>
                  <a:gd name="T57" fmla="*/ 796 h 1584"/>
                  <a:gd name="T58" fmla="*/ 1797 w 1837"/>
                  <a:gd name="T59" fmla="*/ 648 h 1584"/>
                  <a:gd name="T60" fmla="*/ 1776 w 1837"/>
                  <a:gd name="T61" fmla="*/ 575 h 1584"/>
                  <a:gd name="T62" fmla="*/ 1718 w 1837"/>
                  <a:gd name="T63" fmla="*/ 437 h 1584"/>
                  <a:gd name="T64" fmla="*/ 1642 w 1837"/>
                  <a:gd name="T65" fmla="*/ 310 h 1584"/>
                  <a:gd name="T66" fmla="*/ 1573 w 1837"/>
                  <a:gd name="T67" fmla="*/ 224 h 1584"/>
                  <a:gd name="T68" fmla="*/ 1465 w 1837"/>
                  <a:gd name="T69" fmla="*/ 123 h 1584"/>
                  <a:gd name="T70" fmla="*/ 1372 w 1837"/>
                  <a:gd name="T71" fmla="*/ 62 h 1584"/>
                  <a:gd name="T72" fmla="*/ 1270 w 1837"/>
                  <a:gd name="T73" fmla="*/ 12 h 1584"/>
                  <a:gd name="T74" fmla="*/ 1195 w 1837"/>
                  <a:gd name="T75" fmla="*/ 27 h 1584"/>
                  <a:gd name="T76" fmla="*/ 1140 w 1837"/>
                  <a:gd name="T77" fmla="*/ 55 h 1584"/>
                  <a:gd name="T78" fmla="*/ 1080 w 1837"/>
                  <a:gd name="T79" fmla="*/ 70 h 1584"/>
                  <a:gd name="T80" fmla="*/ 1003 w 1837"/>
                  <a:gd name="T81" fmla="*/ 77 h 1584"/>
                  <a:gd name="T82" fmla="*/ 874 w 1837"/>
                  <a:gd name="T83" fmla="*/ 68 h 1584"/>
                  <a:gd name="T84" fmla="*/ 723 w 1837"/>
                  <a:gd name="T85" fmla="*/ 45 h 1584"/>
                  <a:gd name="T86" fmla="*/ 636 w 1837"/>
                  <a:gd name="T87" fmla="*/ 24 h 1584"/>
                  <a:gd name="T88" fmla="*/ 586 w 1837"/>
                  <a:gd name="T89" fmla="*/ 23 h 1584"/>
                  <a:gd name="T90" fmla="*/ 556 w 1837"/>
                  <a:gd name="T91" fmla="*/ 32 h 1584"/>
                  <a:gd name="T92" fmla="*/ 453 w 1837"/>
                  <a:gd name="T93" fmla="*/ 82 h 1584"/>
                  <a:gd name="T94" fmla="*/ 403 w 1837"/>
                  <a:gd name="T95" fmla="*/ 120 h 1584"/>
                  <a:gd name="T96" fmla="*/ 363 w 1837"/>
                  <a:gd name="T97" fmla="*/ 184 h 1584"/>
                  <a:gd name="T98" fmla="*/ 310 w 1837"/>
                  <a:gd name="T99" fmla="*/ 286 h 1584"/>
                  <a:gd name="T100" fmla="*/ 255 w 1837"/>
                  <a:gd name="T101" fmla="*/ 364 h 1584"/>
                  <a:gd name="T102" fmla="*/ 194 w 1837"/>
                  <a:gd name="T103" fmla="*/ 421 h 1584"/>
                  <a:gd name="T104" fmla="*/ 116 w 1837"/>
                  <a:gd name="T105" fmla="*/ 482 h 1584"/>
                  <a:gd name="T106" fmla="*/ 75 w 1837"/>
                  <a:gd name="T107" fmla="*/ 528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7" h="1584">
                    <a:moveTo>
                      <a:pt x="9" y="619"/>
                    </a:moveTo>
                    <a:lnTo>
                      <a:pt x="6" y="627"/>
                    </a:lnTo>
                    <a:lnTo>
                      <a:pt x="5" y="633"/>
                    </a:lnTo>
                    <a:lnTo>
                      <a:pt x="3" y="640"/>
                    </a:lnTo>
                    <a:lnTo>
                      <a:pt x="2" y="647"/>
                    </a:lnTo>
                    <a:lnTo>
                      <a:pt x="0" y="660"/>
                    </a:lnTo>
                    <a:lnTo>
                      <a:pt x="0" y="674"/>
                    </a:lnTo>
                    <a:lnTo>
                      <a:pt x="0" y="686"/>
                    </a:lnTo>
                    <a:lnTo>
                      <a:pt x="3" y="700"/>
                    </a:lnTo>
                    <a:lnTo>
                      <a:pt x="6" y="712"/>
                    </a:lnTo>
                    <a:lnTo>
                      <a:pt x="11" y="726"/>
                    </a:lnTo>
                    <a:lnTo>
                      <a:pt x="17" y="738"/>
                    </a:lnTo>
                    <a:lnTo>
                      <a:pt x="22" y="750"/>
                    </a:lnTo>
                    <a:lnTo>
                      <a:pt x="35" y="774"/>
                    </a:lnTo>
                    <a:lnTo>
                      <a:pt x="48" y="799"/>
                    </a:lnTo>
                    <a:lnTo>
                      <a:pt x="60" y="823"/>
                    </a:lnTo>
                    <a:lnTo>
                      <a:pt x="61" y="825"/>
                    </a:lnTo>
                    <a:lnTo>
                      <a:pt x="63" y="825"/>
                    </a:lnTo>
                    <a:lnTo>
                      <a:pt x="67" y="826"/>
                    </a:lnTo>
                    <a:lnTo>
                      <a:pt x="74" y="828"/>
                    </a:lnTo>
                    <a:lnTo>
                      <a:pt x="75" y="828"/>
                    </a:lnTo>
                    <a:lnTo>
                      <a:pt x="75" y="829"/>
                    </a:lnTo>
                    <a:lnTo>
                      <a:pt x="87" y="855"/>
                    </a:lnTo>
                    <a:lnTo>
                      <a:pt x="98" y="881"/>
                    </a:lnTo>
                    <a:lnTo>
                      <a:pt x="112" y="905"/>
                    </a:lnTo>
                    <a:lnTo>
                      <a:pt x="125" y="930"/>
                    </a:lnTo>
                    <a:lnTo>
                      <a:pt x="139" y="954"/>
                    </a:lnTo>
                    <a:lnTo>
                      <a:pt x="154" y="977"/>
                    </a:lnTo>
                    <a:lnTo>
                      <a:pt x="171" y="998"/>
                    </a:lnTo>
                    <a:lnTo>
                      <a:pt x="180" y="1009"/>
                    </a:lnTo>
                    <a:lnTo>
                      <a:pt x="188" y="1019"/>
                    </a:lnTo>
                    <a:lnTo>
                      <a:pt x="206" y="1041"/>
                    </a:lnTo>
                    <a:lnTo>
                      <a:pt x="225" y="1060"/>
                    </a:lnTo>
                    <a:lnTo>
                      <a:pt x="244" y="1080"/>
                    </a:lnTo>
                    <a:lnTo>
                      <a:pt x="264" y="1099"/>
                    </a:lnTo>
                    <a:lnTo>
                      <a:pt x="284" y="1117"/>
                    </a:lnTo>
                    <a:lnTo>
                      <a:pt x="305" y="1135"/>
                    </a:lnTo>
                    <a:lnTo>
                      <a:pt x="327" y="1152"/>
                    </a:lnTo>
                    <a:lnTo>
                      <a:pt x="350" y="1169"/>
                    </a:lnTo>
                    <a:lnTo>
                      <a:pt x="371" y="1184"/>
                    </a:lnTo>
                    <a:lnTo>
                      <a:pt x="395" y="1199"/>
                    </a:lnTo>
                    <a:lnTo>
                      <a:pt x="418" y="1213"/>
                    </a:lnTo>
                    <a:lnTo>
                      <a:pt x="443" y="1228"/>
                    </a:lnTo>
                    <a:lnTo>
                      <a:pt x="467" y="1240"/>
                    </a:lnTo>
                    <a:lnTo>
                      <a:pt x="492" y="1254"/>
                    </a:lnTo>
                    <a:lnTo>
                      <a:pt x="542" y="1278"/>
                    </a:lnTo>
                    <a:lnTo>
                      <a:pt x="594" y="1299"/>
                    </a:lnTo>
                    <a:lnTo>
                      <a:pt x="620" y="1310"/>
                    </a:lnTo>
                    <a:lnTo>
                      <a:pt x="646" y="1319"/>
                    </a:lnTo>
                    <a:lnTo>
                      <a:pt x="673" y="1328"/>
                    </a:lnTo>
                    <a:lnTo>
                      <a:pt x="699" y="1337"/>
                    </a:lnTo>
                    <a:lnTo>
                      <a:pt x="752" y="1354"/>
                    </a:lnTo>
                    <a:lnTo>
                      <a:pt x="772" y="1360"/>
                    </a:lnTo>
                    <a:lnTo>
                      <a:pt x="791" y="1368"/>
                    </a:lnTo>
                    <a:lnTo>
                      <a:pt x="809" y="1374"/>
                    </a:lnTo>
                    <a:lnTo>
                      <a:pt x="826" y="1380"/>
                    </a:lnTo>
                    <a:lnTo>
                      <a:pt x="855" y="1394"/>
                    </a:lnTo>
                    <a:lnTo>
                      <a:pt x="884" y="1406"/>
                    </a:lnTo>
                    <a:lnTo>
                      <a:pt x="916" y="1417"/>
                    </a:lnTo>
                    <a:lnTo>
                      <a:pt x="977" y="1438"/>
                    </a:lnTo>
                    <a:lnTo>
                      <a:pt x="1036" y="1459"/>
                    </a:lnTo>
                    <a:lnTo>
                      <a:pt x="1157" y="1505"/>
                    </a:lnTo>
                    <a:lnTo>
                      <a:pt x="1216" y="1526"/>
                    </a:lnTo>
                    <a:lnTo>
                      <a:pt x="1279" y="1546"/>
                    </a:lnTo>
                    <a:lnTo>
                      <a:pt x="1309" y="1555"/>
                    </a:lnTo>
                    <a:lnTo>
                      <a:pt x="1341" y="1564"/>
                    </a:lnTo>
                    <a:lnTo>
                      <a:pt x="1373" y="1572"/>
                    </a:lnTo>
                    <a:lnTo>
                      <a:pt x="1405" y="1578"/>
                    </a:lnTo>
                    <a:lnTo>
                      <a:pt x="1419" y="1581"/>
                    </a:lnTo>
                    <a:lnTo>
                      <a:pt x="1433" y="1582"/>
                    </a:lnTo>
                    <a:lnTo>
                      <a:pt x="1446" y="1584"/>
                    </a:lnTo>
                    <a:lnTo>
                      <a:pt x="1462" y="1584"/>
                    </a:lnTo>
                    <a:lnTo>
                      <a:pt x="1475" y="1584"/>
                    </a:lnTo>
                    <a:lnTo>
                      <a:pt x="1489" y="1582"/>
                    </a:lnTo>
                    <a:lnTo>
                      <a:pt x="1504" y="1581"/>
                    </a:lnTo>
                    <a:lnTo>
                      <a:pt x="1518" y="1578"/>
                    </a:lnTo>
                    <a:lnTo>
                      <a:pt x="1532" y="1575"/>
                    </a:lnTo>
                    <a:lnTo>
                      <a:pt x="1546" y="1570"/>
                    </a:lnTo>
                    <a:lnTo>
                      <a:pt x="1559" y="1566"/>
                    </a:lnTo>
                    <a:lnTo>
                      <a:pt x="1572" y="1560"/>
                    </a:lnTo>
                    <a:lnTo>
                      <a:pt x="1584" y="1552"/>
                    </a:lnTo>
                    <a:lnTo>
                      <a:pt x="1596" y="1544"/>
                    </a:lnTo>
                    <a:lnTo>
                      <a:pt x="1607" y="1535"/>
                    </a:lnTo>
                    <a:lnTo>
                      <a:pt x="1617" y="1526"/>
                    </a:lnTo>
                    <a:lnTo>
                      <a:pt x="1626" y="1519"/>
                    </a:lnTo>
                    <a:lnTo>
                      <a:pt x="1636" y="1509"/>
                    </a:lnTo>
                    <a:lnTo>
                      <a:pt x="1655" y="1496"/>
                    </a:lnTo>
                    <a:lnTo>
                      <a:pt x="1698" y="1468"/>
                    </a:lnTo>
                    <a:lnTo>
                      <a:pt x="1718" y="1453"/>
                    </a:lnTo>
                    <a:lnTo>
                      <a:pt x="1729" y="1445"/>
                    </a:lnTo>
                    <a:lnTo>
                      <a:pt x="1738" y="1438"/>
                    </a:lnTo>
                    <a:lnTo>
                      <a:pt x="1745" y="1430"/>
                    </a:lnTo>
                    <a:lnTo>
                      <a:pt x="1753" y="1421"/>
                    </a:lnTo>
                    <a:lnTo>
                      <a:pt x="1761" y="1412"/>
                    </a:lnTo>
                    <a:lnTo>
                      <a:pt x="1764" y="1406"/>
                    </a:lnTo>
                    <a:lnTo>
                      <a:pt x="1767" y="1401"/>
                    </a:lnTo>
                    <a:lnTo>
                      <a:pt x="1779" y="1375"/>
                    </a:lnTo>
                    <a:lnTo>
                      <a:pt x="1790" y="1348"/>
                    </a:lnTo>
                    <a:lnTo>
                      <a:pt x="1800" y="1321"/>
                    </a:lnTo>
                    <a:lnTo>
                      <a:pt x="1808" y="1292"/>
                    </a:lnTo>
                    <a:lnTo>
                      <a:pt x="1811" y="1278"/>
                    </a:lnTo>
                    <a:lnTo>
                      <a:pt x="1814" y="1264"/>
                    </a:lnTo>
                    <a:lnTo>
                      <a:pt x="1820" y="1235"/>
                    </a:lnTo>
                    <a:lnTo>
                      <a:pt x="1825" y="1208"/>
                    </a:lnTo>
                    <a:lnTo>
                      <a:pt x="1826" y="1193"/>
                    </a:lnTo>
                    <a:lnTo>
                      <a:pt x="1828" y="1179"/>
                    </a:lnTo>
                    <a:lnTo>
                      <a:pt x="1831" y="1150"/>
                    </a:lnTo>
                    <a:lnTo>
                      <a:pt x="1832" y="1121"/>
                    </a:lnTo>
                    <a:lnTo>
                      <a:pt x="1834" y="1091"/>
                    </a:lnTo>
                    <a:lnTo>
                      <a:pt x="1835" y="1062"/>
                    </a:lnTo>
                    <a:lnTo>
                      <a:pt x="1835" y="1004"/>
                    </a:lnTo>
                    <a:lnTo>
                      <a:pt x="1837" y="945"/>
                    </a:lnTo>
                    <a:lnTo>
                      <a:pt x="1835" y="907"/>
                    </a:lnTo>
                    <a:lnTo>
                      <a:pt x="1834" y="870"/>
                    </a:lnTo>
                    <a:lnTo>
                      <a:pt x="1831" y="832"/>
                    </a:lnTo>
                    <a:lnTo>
                      <a:pt x="1826" y="796"/>
                    </a:lnTo>
                    <a:lnTo>
                      <a:pt x="1822" y="758"/>
                    </a:lnTo>
                    <a:lnTo>
                      <a:pt x="1816" y="721"/>
                    </a:lnTo>
                    <a:lnTo>
                      <a:pt x="1806" y="685"/>
                    </a:lnTo>
                    <a:lnTo>
                      <a:pt x="1797" y="648"/>
                    </a:lnTo>
                    <a:lnTo>
                      <a:pt x="1793" y="630"/>
                    </a:lnTo>
                    <a:lnTo>
                      <a:pt x="1788" y="612"/>
                    </a:lnTo>
                    <a:lnTo>
                      <a:pt x="1782" y="593"/>
                    </a:lnTo>
                    <a:lnTo>
                      <a:pt x="1776" y="575"/>
                    </a:lnTo>
                    <a:lnTo>
                      <a:pt x="1764" y="540"/>
                    </a:lnTo>
                    <a:lnTo>
                      <a:pt x="1750" y="505"/>
                    </a:lnTo>
                    <a:lnTo>
                      <a:pt x="1735" y="472"/>
                    </a:lnTo>
                    <a:lnTo>
                      <a:pt x="1718" y="437"/>
                    </a:lnTo>
                    <a:lnTo>
                      <a:pt x="1701" y="405"/>
                    </a:lnTo>
                    <a:lnTo>
                      <a:pt x="1683" y="373"/>
                    </a:lnTo>
                    <a:lnTo>
                      <a:pt x="1663" y="341"/>
                    </a:lnTo>
                    <a:lnTo>
                      <a:pt x="1642" y="310"/>
                    </a:lnTo>
                    <a:lnTo>
                      <a:pt x="1631" y="295"/>
                    </a:lnTo>
                    <a:lnTo>
                      <a:pt x="1620" y="280"/>
                    </a:lnTo>
                    <a:lnTo>
                      <a:pt x="1598" y="251"/>
                    </a:lnTo>
                    <a:lnTo>
                      <a:pt x="1573" y="224"/>
                    </a:lnTo>
                    <a:lnTo>
                      <a:pt x="1547" y="196"/>
                    </a:lnTo>
                    <a:lnTo>
                      <a:pt x="1521" y="172"/>
                    </a:lnTo>
                    <a:lnTo>
                      <a:pt x="1494" y="147"/>
                    </a:lnTo>
                    <a:lnTo>
                      <a:pt x="1465" y="123"/>
                    </a:lnTo>
                    <a:lnTo>
                      <a:pt x="1436" y="102"/>
                    </a:lnTo>
                    <a:lnTo>
                      <a:pt x="1421" y="91"/>
                    </a:lnTo>
                    <a:lnTo>
                      <a:pt x="1404" y="80"/>
                    </a:lnTo>
                    <a:lnTo>
                      <a:pt x="1372" y="62"/>
                    </a:lnTo>
                    <a:lnTo>
                      <a:pt x="1340" y="44"/>
                    </a:lnTo>
                    <a:lnTo>
                      <a:pt x="1305" y="27"/>
                    </a:lnTo>
                    <a:lnTo>
                      <a:pt x="1288" y="20"/>
                    </a:lnTo>
                    <a:lnTo>
                      <a:pt x="1270" y="12"/>
                    </a:lnTo>
                    <a:lnTo>
                      <a:pt x="1234" y="0"/>
                    </a:lnTo>
                    <a:lnTo>
                      <a:pt x="1221" y="10"/>
                    </a:lnTo>
                    <a:lnTo>
                      <a:pt x="1209" y="20"/>
                    </a:lnTo>
                    <a:lnTo>
                      <a:pt x="1195" y="27"/>
                    </a:lnTo>
                    <a:lnTo>
                      <a:pt x="1181" y="36"/>
                    </a:lnTo>
                    <a:lnTo>
                      <a:pt x="1167" y="42"/>
                    </a:lnTo>
                    <a:lnTo>
                      <a:pt x="1154" y="49"/>
                    </a:lnTo>
                    <a:lnTo>
                      <a:pt x="1140" y="55"/>
                    </a:lnTo>
                    <a:lnTo>
                      <a:pt x="1125" y="59"/>
                    </a:lnTo>
                    <a:lnTo>
                      <a:pt x="1109" y="64"/>
                    </a:lnTo>
                    <a:lnTo>
                      <a:pt x="1096" y="67"/>
                    </a:lnTo>
                    <a:lnTo>
                      <a:pt x="1080" y="70"/>
                    </a:lnTo>
                    <a:lnTo>
                      <a:pt x="1065" y="73"/>
                    </a:lnTo>
                    <a:lnTo>
                      <a:pt x="1048" y="74"/>
                    </a:lnTo>
                    <a:lnTo>
                      <a:pt x="1033" y="76"/>
                    </a:lnTo>
                    <a:lnTo>
                      <a:pt x="1003" y="77"/>
                    </a:lnTo>
                    <a:lnTo>
                      <a:pt x="971" y="76"/>
                    </a:lnTo>
                    <a:lnTo>
                      <a:pt x="938" y="74"/>
                    </a:lnTo>
                    <a:lnTo>
                      <a:pt x="906" y="73"/>
                    </a:lnTo>
                    <a:lnTo>
                      <a:pt x="874" y="68"/>
                    </a:lnTo>
                    <a:lnTo>
                      <a:pt x="810" y="59"/>
                    </a:lnTo>
                    <a:lnTo>
                      <a:pt x="749" y="52"/>
                    </a:lnTo>
                    <a:lnTo>
                      <a:pt x="737" y="49"/>
                    </a:lnTo>
                    <a:lnTo>
                      <a:pt x="723" y="45"/>
                    </a:lnTo>
                    <a:lnTo>
                      <a:pt x="699" y="39"/>
                    </a:lnTo>
                    <a:lnTo>
                      <a:pt x="675" y="33"/>
                    </a:lnTo>
                    <a:lnTo>
                      <a:pt x="649" y="27"/>
                    </a:lnTo>
                    <a:lnTo>
                      <a:pt x="636" y="24"/>
                    </a:lnTo>
                    <a:lnTo>
                      <a:pt x="624" y="23"/>
                    </a:lnTo>
                    <a:lnTo>
                      <a:pt x="612" y="21"/>
                    </a:lnTo>
                    <a:lnTo>
                      <a:pt x="600" y="21"/>
                    </a:lnTo>
                    <a:lnTo>
                      <a:pt x="586" y="23"/>
                    </a:lnTo>
                    <a:lnTo>
                      <a:pt x="574" y="26"/>
                    </a:lnTo>
                    <a:lnTo>
                      <a:pt x="568" y="27"/>
                    </a:lnTo>
                    <a:lnTo>
                      <a:pt x="562" y="30"/>
                    </a:lnTo>
                    <a:lnTo>
                      <a:pt x="556" y="32"/>
                    </a:lnTo>
                    <a:lnTo>
                      <a:pt x="549" y="35"/>
                    </a:lnTo>
                    <a:lnTo>
                      <a:pt x="502" y="59"/>
                    </a:lnTo>
                    <a:lnTo>
                      <a:pt x="478" y="70"/>
                    </a:lnTo>
                    <a:lnTo>
                      <a:pt x="453" y="82"/>
                    </a:lnTo>
                    <a:lnTo>
                      <a:pt x="432" y="96"/>
                    </a:lnTo>
                    <a:lnTo>
                      <a:pt x="421" y="103"/>
                    </a:lnTo>
                    <a:lnTo>
                      <a:pt x="412" y="111"/>
                    </a:lnTo>
                    <a:lnTo>
                      <a:pt x="403" y="120"/>
                    </a:lnTo>
                    <a:lnTo>
                      <a:pt x="395" y="129"/>
                    </a:lnTo>
                    <a:lnTo>
                      <a:pt x="388" y="138"/>
                    </a:lnTo>
                    <a:lnTo>
                      <a:pt x="382" y="149"/>
                    </a:lnTo>
                    <a:lnTo>
                      <a:pt x="363" y="184"/>
                    </a:lnTo>
                    <a:lnTo>
                      <a:pt x="347" y="219"/>
                    </a:lnTo>
                    <a:lnTo>
                      <a:pt x="328" y="252"/>
                    </a:lnTo>
                    <a:lnTo>
                      <a:pt x="319" y="269"/>
                    </a:lnTo>
                    <a:lnTo>
                      <a:pt x="310" y="286"/>
                    </a:lnTo>
                    <a:lnTo>
                      <a:pt x="290" y="318"/>
                    </a:lnTo>
                    <a:lnTo>
                      <a:pt x="279" y="333"/>
                    </a:lnTo>
                    <a:lnTo>
                      <a:pt x="269" y="348"/>
                    </a:lnTo>
                    <a:lnTo>
                      <a:pt x="255" y="364"/>
                    </a:lnTo>
                    <a:lnTo>
                      <a:pt x="243" y="379"/>
                    </a:lnTo>
                    <a:lnTo>
                      <a:pt x="228" y="392"/>
                    </a:lnTo>
                    <a:lnTo>
                      <a:pt x="212" y="406"/>
                    </a:lnTo>
                    <a:lnTo>
                      <a:pt x="194" y="421"/>
                    </a:lnTo>
                    <a:lnTo>
                      <a:pt x="174" y="437"/>
                    </a:lnTo>
                    <a:lnTo>
                      <a:pt x="135" y="467"/>
                    </a:lnTo>
                    <a:lnTo>
                      <a:pt x="125" y="475"/>
                    </a:lnTo>
                    <a:lnTo>
                      <a:pt x="116" y="482"/>
                    </a:lnTo>
                    <a:lnTo>
                      <a:pt x="99" y="499"/>
                    </a:lnTo>
                    <a:lnTo>
                      <a:pt x="90" y="508"/>
                    </a:lnTo>
                    <a:lnTo>
                      <a:pt x="83" y="517"/>
                    </a:lnTo>
                    <a:lnTo>
                      <a:pt x="75" y="528"/>
                    </a:lnTo>
                    <a:lnTo>
                      <a:pt x="67" y="537"/>
                    </a:lnTo>
                    <a:lnTo>
                      <a:pt x="9" y="619"/>
                    </a:lnTo>
                    <a:close/>
                  </a:path>
                </a:pathLst>
              </a:custGeom>
              <a:solidFill>
                <a:srgbClr val="F3F3F3"/>
              </a:solidFill>
              <a:ln w="9525">
                <a:solidFill>
                  <a:schemeClr val="tx2"/>
                </a:solidFill>
                <a:round/>
                <a:headEnd/>
                <a:tailEnd/>
              </a:ln>
            </p:spPr>
            <p:txBody>
              <a:bodyPr/>
              <a:lstStyle/>
              <a:p>
                <a:endParaRPr lang="en-US" sz="3120"/>
              </a:p>
            </p:txBody>
          </p:sp>
          <p:sp>
            <p:nvSpPr>
              <p:cNvPr id="385710" name="Freeform 686"/>
              <p:cNvSpPr>
                <a:spLocks/>
              </p:cNvSpPr>
              <p:nvPr/>
            </p:nvSpPr>
            <p:spPr bwMode="auto">
              <a:xfrm>
                <a:off x="298" y="1949"/>
                <a:ext cx="34" cy="105"/>
              </a:xfrm>
              <a:custGeom>
                <a:avLst/>
                <a:gdLst>
                  <a:gd name="T0" fmla="*/ 19 w 69"/>
                  <a:gd name="T1" fmla="*/ 1 h 208"/>
                  <a:gd name="T2" fmla="*/ 14 w 69"/>
                  <a:gd name="T3" fmla="*/ 15 h 208"/>
                  <a:gd name="T4" fmla="*/ 9 w 69"/>
                  <a:gd name="T5" fmla="*/ 29 h 208"/>
                  <a:gd name="T6" fmla="*/ 8 w 69"/>
                  <a:gd name="T7" fmla="*/ 56 h 208"/>
                  <a:gd name="T8" fmla="*/ 12 w 69"/>
                  <a:gd name="T9" fmla="*/ 82 h 208"/>
                  <a:gd name="T10" fmla="*/ 20 w 69"/>
                  <a:gd name="T11" fmla="*/ 106 h 208"/>
                  <a:gd name="T12" fmla="*/ 43 w 69"/>
                  <a:gd name="T13" fmla="*/ 155 h 208"/>
                  <a:gd name="T14" fmla="*/ 69 w 69"/>
                  <a:gd name="T15" fmla="*/ 204 h 208"/>
                  <a:gd name="T16" fmla="*/ 63 w 69"/>
                  <a:gd name="T17" fmla="*/ 208 h 208"/>
                  <a:gd name="T18" fmla="*/ 37 w 69"/>
                  <a:gd name="T19" fmla="*/ 159 h 208"/>
                  <a:gd name="T20" fmla="*/ 12 w 69"/>
                  <a:gd name="T21" fmla="*/ 108 h 208"/>
                  <a:gd name="T22" fmla="*/ 5 w 69"/>
                  <a:gd name="T23" fmla="*/ 83 h 208"/>
                  <a:gd name="T24" fmla="*/ 0 w 69"/>
                  <a:gd name="T25" fmla="*/ 56 h 208"/>
                  <a:gd name="T26" fmla="*/ 2 w 69"/>
                  <a:gd name="T27" fmla="*/ 29 h 208"/>
                  <a:gd name="T28" fmla="*/ 6 w 69"/>
                  <a:gd name="T29" fmla="*/ 13 h 208"/>
                  <a:gd name="T30" fmla="*/ 11 w 69"/>
                  <a:gd name="T31" fmla="*/ 0 h 208"/>
                  <a:gd name="T32" fmla="*/ 19 w 69"/>
                  <a:gd name="T33"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208">
                    <a:moveTo>
                      <a:pt x="19" y="1"/>
                    </a:moveTo>
                    <a:lnTo>
                      <a:pt x="14" y="15"/>
                    </a:lnTo>
                    <a:lnTo>
                      <a:pt x="9" y="29"/>
                    </a:lnTo>
                    <a:lnTo>
                      <a:pt x="8" y="56"/>
                    </a:lnTo>
                    <a:lnTo>
                      <a:pt x="12" y="82"/>
                    </a:lnTo>
                    <a:lnTo>
                      <a:pt x="20" y="106"/>
                    </a:lnTo>
                    <a:lnTo>
                      <a:pt x="43" y="155"/>
                    </a:lnTo>
                    <a:lnTo>
                      <a:pt x="69" y="204"/>
                    </a:lnTo>
                    <a:lnTo>
                      <a:pt x="63" y="208"/>
                    </a:lnTo>
                    <a:lnTo>
                      <a:pt x="37" y="159"/>
                    </a:lnTo>
                    <a:lnTo>
                      <a:pt x="12" y="108"/>
                    </a:lnTo>
                    <a:lnTo>
                      <a:pt x="5" y="83"/>
                    </a:lnTo>
                    <a:lnTo>
                      <a:pt x="0" y="56"/>
                    </a:lnTo>
                    <a:lnTo>
                      <a:pt x="2" y="29"/>
                    </a:lnTo>
                    <a:lnTo>
                      <a:pt x="6" y="13"/>
                    </a:lnTo>
                    <a:lnTo>
                      <a:pt x="11" y="0"/>
                    </a:lnTo>
                    <a:lnTo>
                      <a:pt x="19" y="1"/>
                    </a:lnTo>
                    <a:close/>
                  </a:path>
                </a:pathLst>
              </a:custGeom>
              <a:solidFill>
                <a:srgbClr val="000000"/>
              </a:solidFill>
              <a:ln w="9525">
                <a:solidFill>
                  <a:schemeClr val="tx2"/>
                </a:solidFill>
                <a:round/>
                <a:headEnd/>
                <a:tailEnd/>
              </a:ln>
            </p:spPr>
            <p:txBody>
              <a:bodyPr/>
              <a:lstStyle/>
              <a:p>
                <a:endParaRPr lang="en-US" sz="3120"/>
              </a:p>
            </p:txBody>
          </p:sp>
          <p:sp>
            <p:nvSpPr>
              <p:cNvPr id="385711" name="Freeform 687"/>
              <p:cNvSpPr>
                <a:spLocks/>
              </p:cNvSpPr>
              <p:nvPr/>
            </p:nvSpPr>
            <p:spPr bwMode="auto">
              <a:xfrm>
                <a:off x="330" y="2051"/>
                <a:ext cx="8" cy="6"/>
              </a:xfrm>
              <a:custGeom>
                <a:avLst/>
                <a:gdLst>
                  <a:gd name="T0" fmla="*/ 2 w 17"/>
                  <a:gd name="T1" fmla="*/ 0 h 14"/>
                  <a:gd name="T2" fmla="*/ 9 w 17"/>
                  <a:gd name="T3" fmla="*/ 3 h 14"/>
                  <a:gd name="T4" fmla="*/ 17 w 17"/>
                  <a:gd name="T5" fmla="*/ 6 h 14"/>
                  <a:gd name="T6" fmla="*/ 16 w 17"/>
                  <a:gd name="T7" fmla="*/ 14 h 14"/>
                  <a:gd name="T8" fmla="*/ 8 w 17"/>
                  <a:gd name="T9" fmla="*/ 11 h 14"/>
                  <a:gd name="T10" fmla="*/ 0 w 17"/>
                  <a:gd name="T11" fmla="*/ 8 h 14"/>
                  <a:gd name="T12" fmla="*/ 2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2" y="0"/>
                    </a:moveTo>
                    <a:lnTo>
                      <a:pt x="9" y="3"/>
                    </a:lnTo>
                    <a:lnTo>
                      <a:pt x="17" y="6"/>
                    </a:lnTo>
                    <a:lnTo>
                      <a:pt x="16" y="14"/>
                    </a:lnTo>
                    <a:lnTo>
                      <a:pt x="8" y="11"/>
                    </a:lnTo>
                    <a:lnTo>
                      <a:pt x="0" y="8"/>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712" name="Freeform 688"/>
              <p:cNvSpPr>
                <a:spLocks/>
              </p:cNvSpPr>
              <p:nvPr/>
            </p:nvSpPr>
            <p:spPr bwMode="auto">
              <a:xfrm>
                <a:off x="329" y="2051"/>
                <a:ext cx="3" cy="3"/>
              </a:xfrm>
              <a:custGeom>
                <a:avLst/>
                <a:gdLst>
                  <a:gd name="T0" fmla="*/ 0 w 6"/>
                  <a:gd name="T1" fmla="*/ 6 h 8"/>
                  <a:gd name="T2" fmla="*/ 1 w 6"/>
                  <a:gd name="T3" fmla="*/ 8 h 8"/>
                  <a:gd name="T4" fmla="*/ 3 w 6"/>
                  <a:gd name="T5" fmla="*/ 0 h 8"/>
                  <a:gd name="T6" fmla="*/ 6 w 6"/>
                  <a:gd name="T7" fmla="*/ 2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lnTo>
                      <a:pt x="1" y="8"/>
                    </a:lnTo>
                    <a:lnTo>
                      <a:pt x="3" y="0"/>
                    </a:lnTo>
                    <a:lnTo>
                      <a:pt x="6" y="2"/>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5713" name="Freeform 689"/>
              <p:cNvSpPr>
                <a:spLocks/>
              </p:cNvSpPr>
              <p:nvPr/>
            </p:nvSpPr>
            <p:spPr bwMode="auto">
              <a:xfrm>
                <a:off x="336" y="2055"/>
                <a:ext cx="341" cy="264"/>
              </a:xfrm>
              <a:custGeom>
                <a:avLst/>
                <a:gdLst>
                  <a:gd name="T0" fmla="*/ 8 w 682"/>
                  <a:gd name="T1" fmla="*/ 0 h 528"/>
                  <a:gd name="T2" fmla="*/ 31 w 682"/>
                  <a:gd name="T3" fmla="*/ 52 h 528"/>
                  <a:gd name="T4" fmla="*/ 58 w 682"/>
                  <a:gd name="T5" fmla="*/ 99 h 528"/>
                  <a:gd name="T6" fmla="*/ 87 w 682"/>
                  <a:gd name="T7" fmla="*/ 146 h 528"/>
                  <a:gd name="T8" fmla="*/ 121 w 682"/>
                  <a:gd name="T9" fmla="*/ 189 h 528"/>
                  <a:gd name="T10" fmla="*/ 158 w 682"/>
                  <a:gd name="T11" fmla="*/ 230 h 528"/>
                  <a:gd name="T12" fmla="*/ 194 w 682"/>
                  <a:gd name="T13" fmla="*/ 266 h 528"/>
                  <a:gd name="T14" fmla="*/ 237 w 682"/>
                  <a:gd name="T15" fmla="*/ 303 h 528"/>
                  <a:gd name="T16" fmla="*/ 280 w 682"/>
                  <a:gd name="T17" fmla="*/ 335 h 528"/>
                  <a:gd name="T18" fmla="*/ 327 w 682"/>
                  <a:gd name="T19" fmla="*/ 367 h 528"/>
                  <a:gd name="T20" fmla="*/ 374 w 682"/>
                  <a:gd name="T21" fmla="*/ 394 h 528"/>
                  <a:gd name="T22" fmla="*/ 423 w 682"/>
                  <a:gd name="T23" fmla="*/ 422 h 528"/>
                  <a:gd name="T24" fmla="*/ 472 w 682"/>
                  <a:gd name="T25" fmla="*/ 445 h 528"/>
                  <a:gd name="T26" fmla="*/ 576 w 682"/>
                  <a:gd name="T27" fmla="*/ 487 h 528"/>
                  <a:gd name="T28" fmla="*/ 629 w 682"/>
                  <a:gd name="T29" fmla="*/ 505 h 528"/>
                  <a:gd name="T30" fmla="*/ 682 w 682"/>
                  <a:gd name="T31" fmla="*/ 521 h 528"/>
                  <a:gd name="T32" fmla="*/ 681 w 682"/>
                  <a:gd name="T33" fmla="*/ 528 h 528"/>
                  <a:gd name="T34" fmla="*/ 627 w 682"/>
                  <a:gd name="T35" fmla="*/ 513 h 528"/>
                  <a:gd name="T36" fmla="*/ 574 w 682"/>
                  <a:gd name="T37" fmla="*/ 495 h 528"/>
                  <a:gd name="T38" fmla="*/ 470 w 682"/>
                  <a:gd name="T39" fmla="*/ 452 h 528"/>
                  <a:gd name="T40" fmla="*/ 418 w 682"/>
                  <a:gd name="T41" fmla="*/ 428 h 528"/>
                  <a:gd name="T42" fmla="*/ 370 w 682"/>
                  <a:gd name="T43" fmla="*/ 400 h 528"/>
                  <a:gd name="T44" fmla="*/ 322 w 682"/>
                  <a:gd name="T45" fmla="*/ 373 h 528"/>
                  <a:gd name="T46" fmla="*/ 275 w 682"/>
                  <a:gd name="T47" fmla="*/ 341 h 528"/>
                  <a:gd name="T48" fmla="*/ 232 w 682"/>
                  <a:gd name="T49" fmla="*/ 309 h 528"/>
                  <a:gd name="T50" fmla="*/ 190 w 682"/>
                  <a:gd name="T51" fmla="*/ 273 h 528"/>
                  <a:gd name="T52" fmla="*/ 152 w 682"/>
                  <a:gd name="T53" fmla="*/ 235 h 528"/>
                  <a:gd name="T54" fmla="*/ 115 w 682"/>
                  <a:gd name="T55" fmla="*/ 193 h 528"/>
                  <a:gd name="T56" fmla="*/ 81 w 682"/>
                  <a:gd name="T57" fmla="*/ 151 h 528"/>
                  <a:gd name="T58" fmla="*/ 52 w 682"/>
                  <a:gd name="T59" fmla="*/ 104 h 528"/>
                  <a:gd name="T60" fmla="*/ 23 w 682"/>
                  <a:gd name="T61" fmla="*/ 53 h 528"/>
                  <a:gd name="T62" fmla="*/ 0 w 682"/>
                  <a:gd name="T63" fmla="*/ 2 h 528"/>
                  <a:gd name="T64" fmla="*/ 8 w 682"/>
                  <a:gd name="T65"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2" h="528">
                    <a:moveTo>
                      <a:pt x="8" y="0"/>
                    </a:moveTo>
                    <a:lnTo>
                      <a:pt x="31" y="52"/>
                    </a:lnTo>
                    <a:lnTo>
                      <a:pt x="58" y="99"/>
                    </a:lnTo>
                    <a:lnTo>
                      <a:pt x="87" y="146"/>
                    </a:lnTo>
                    <a:lnTo>
                      <a:pt x="121" y="189"/>
                    </a:lnTo>
                    <a:lnTo>
                      <a:pt x="158" y="230"/>
                    </a:lnTo>
                    <a:lnTo>
                      <a:pt x="194" y="266"/>
                    </a:lnTo>
                    <a:lnTo>
                      <a:pt x="237" y="303"/>
                    </a:lnTo>
                    <a:lnTo>
                      <a:pt x="280" y="335"/>
                    </a:lnTo>
                    <a:lnTo>
                      <a:pt x="327" y="367"/>
                    </a:lnTo>
                    <a:lnTo>
                      <a:pt x="374" y="394"/>
                    </a:lnTo>
                    <a:lnTo>
                      <a:pt x="423" y="422"/>
                    </a:lnTo>
                    <a:lnTo>
                      <a:pt x="472" y="445"/>
                    </a:lnTo>
                    <a:lnTo>
                      <a:pt x="576" y="487"/>
                    </a:lnTo>
                    <a:lnTo>
                      <a:pt x="629" y="505"/>
                    </a:lnTo>
                    <a:lnTo>
                      <a:pt x="682" y="521"/>
                    </a:lnTo>
                    <a:lnTo>
                      <a:pt x="681" y="528"/>
                    </a:lnTo>
                    <a:lnTo>
                      <a:pt x="627" y="513"/>
                    </a:lnTo>
                    <a:lnTo>
                      <a:pt x="574" y="495"/>
                    </a:lnTo>
                    <a:lnTo>
                      <a:pt x="470" y="452"/>
                    </a:lnTo>
                    <a:lnTo>
                      <a:pt x="418" y="428"/>
                    </a:lnTo>
                    <a:lnTo>
                      <a:pt x="370" y="400"/>
                    </a:lnTo>
                    <a:lnTo>
                      <a:pt x="322" y="373"/>
                    </a:lnTo>
                    <a:lnTo>
                      <a:pt x="275" y="341"/>
                    </a:lnTo>
                    <a:lnTo>
                      <a:pt x="232" y="309"/>
                    </a:lnTo>
                    <a:lnTo>
                      <a:pt x="190" y="273"/>
                    </a:lnTo>
                    <a:lnTo>
                      <a:pt x="152" y="235"/>
                    </a:lnTo>
                    <a:lnTo>
                      <a:pt x="115" y="193"/>
                    </a:lnTo>
                    <a:lnTo>
                      <a:pt x="81" y="151"/>
                    </a:lnTo>
                    <a:lnTo>
                      <a:pt x="52" y="104"/>
                    </a:lnTo>
                    <a:lnTo>
                      <a:pt x="23" y="53"/>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5714" name="Freeform 690"/>
              <p:cNvSpPr>
                <a:spLocks/>
              </p:cNvSpPr>
              <p:nvPr/>
            </p:nvSpPr>
            <p:spPr bwMode="auto">
              <a:xfrm>
                <a:off x="336" y="2054"/>
                <a:ext cx="4" cy="3"/>
              </a:xfrm>
              <a:custGeom>
                <a:avLst/>
                <a:gdLst>
                  <a:gd name="T0" fmla="*/ 5 w 8"/>
                  <a:gd name="T1" fmla="*/ 0 h 8"/>
                  <a:gd name="T2" fmla="*/ 7 w 8"/>
                  <a:gd name="T3" fmla="*/ 2 h 8"/>
                  <a:gd name="T4" fmla="*/ 8 w 8"/>
                  <a:gd name="T5" fmla="*/ 3 h 8"/>
                  <a:gd name="T6" fmla="*/ 0 w 8"/>
                  <a:gd name="T7" fmla="*/ 5 h 8"/>
                  <a:gd name="T8" fmla="*/ 4 w 8"/>
                  <a:gd name="T9" fmla="*/ 8 h 8"/>
                  <a:gd name="T10" fmla="*/ 5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5" y="0"/>
                    </a:moveTo>
                    <a:lnTo>
                      <a:pt x="7" y="2"/>
                    </a:lnTo>
                    <a:lnTo>
                      <a:pt x="8" y="3"/>
                    </a:lnTo>
                    <a:lnTo>
                      <a:pt x="0" y="5"/>
                    </a:lnTo>
                    <a:lnTo>
                      <a:pt x="4" y="8"/>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5715" name="Freeform 691"/>
              <p:cNvSpPr>
                <a:spLocks/>
              </p:cNvSpPr>
              <p:nvPr/>
            </p:nvSpPr>
            <p:spPr bwMode="auto">
              <a:xfrm>
                <a:off x="676" y="2315"/>
                <a:ext cx="20" cy="12"/>
              </a:xfrm>
              <a:custGeom>
                <a:avLst/>
                <a:gdLst>
                  <a:gd name="T0" fmla="*/ 1 w 40"/>
                  <a:gd name="T1" fmla="*/ 0 h 22"/>
                  <a:gd name="T2" fmla="*/ 40 w 40"/>
                  <a:gd name="T3" fmla="*/ 15 h 22"/>
                  <a:gd name="T4" fmla="*/ 38 w 40"/>
                  <a:gd name="T5" fmla="*/ 22 h 22"/>
                  <a:gd name="T6" fmla="*/ 0 w 40"/>
                  <a:gd name="T7" fmla="*/ 7 h 22"/>
                  <a:gd name="T8" fmla="*/ 1 w 40"/>
                  <a:gd name="T9" fmla="*/ 0 h 22"/>
                </a:gdLst>
                <a:ahLst/>
                <a:cxnLst>
                  <a:cxn ang="0">
                    <a:pos x="T0" y="T1"/>
                  </a:cxn>
                  <a:cxn ang="0">
                    <a:pos x="T2" y="T3"/>
                  </a:cxn>
                  <a:cxn ang="0">
                    <a:pos x="T4" y="T5"/>
                  </a:cxn>
                  <a:cxn ang="0">
                    <a:pos x="T6" y="T7"/>
                  </a:cxn>
                  <a:cxn ang="0">
                    <a:pos x="T8" y="T9"/>
                  </a:cxn>
                </a:cxnLst>
                <a:rect l="0" t="0" r="r" b="b"/>
                <a:pathLst>
                  <a:path w="40" h="22">
                    <a:moveTo>
                      <a:pt x="1" y="0"/>
                    </a:moveTo>
                    <a:lnTo>
                      <a:pt x="40" y="15"/>
                    </a:lnTo>
                    <a:lnTo>
                      <a:pt x="38" y="22"/>
                    </a:ln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5716" name="Freeform 692"/>
              <p:cNvSpPr>
                <a:spLocks/>
              </p:cNvSpPr>
              <p:nvPr/>
            </p:nvSpPr>
            <p:spPr bwMode="auto">
              <a:xfrm>
                <a:off x="676" y="2315"/>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5717" name="Freeform 693"/>
              <p:cNvSpPr>
                <a:spLocks/>
              </p:cNvSpPr>
              <p:nvPr/>
            </p:nvSpPr>
            <p:spPr bwMode="auto">
              <a:xfrm>
                <a:off x="695" y="2323"/>
                <a:ext cx="63" cy="28"/>
              </a:xfrm>
              <a:custGeom>
                <a:avLst/>
                <a:gdLst>
                  <a:gd name="T0" fmla="*/ 2 w 127"/>
                  <a:gd name="T1" fmla="*/ 0 h 56"/>
                  <a:gd name="T2" fmla="*/ 66 w 127"/>
                  <a:gd name="T3" fmla="*/ 26 h 56"/>
                  <a:gd name="T4" fmla="*/ 127 w 127"/>
                  <a:gd name="T5" fmla="*/ 49 h 56"/>
                  <a:gd name="T6" fmla="*/ 125 w 127"/>
                  <a:gd name="T7" fmla="*/ 56 h 56"/>
                  <a:gd name="T8" fmla="*/ 64 w 127"/>
                  <a:gd name="T9" fmla="*/ 33 h 56"/>
                  <a:gd name="T10" fmla="*/ 0 w 127"/>
                  <a:gd name="T11" fmla="*/ 7 h 56"/>
                  <a:gd name="T12" fmla="*/ 2 w 127"/>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27" h="56">
                    <a:moveTo>
                      <a:pt x="2" y="0"/>
                    </a:moveTo>
                    <a:lnTo>
                      <a:pt x="66" y="26"/>
                    </a:lnTo>
                    <a:lnTo>
                      <a:pt x="127" y="49"/>
                    </a:lnTo>
                    <a:lnTo>
                      <a:pt x="125" y="56"/>
                    </a:lnTo>
                    <a:lnTo>
                      <a:pt x="64" y="33"/>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718" name="Freeform 694"/>
              <p:cNvSpPr>
                <a:spLocks/>
              </p:cNvSpPr>
              <p:nvPr/>
            </p:nvSpPr>
            <p:spPr bwMode="auto">
              <a:xfrm>
                <a:off x="695" y="2323"/>
                <a:ext cx="1" cy="4"/>
              </a:xfrm>
              <a:custGeom>
                <a:avLst/>
                <a:gdLst>
                  <a:gd name="T0" fmla="*/ 2 w 2"/>
                  <a:gd name="T1" fmla="*/ 0 h 7"/>
                  <a:gd name="T2" fmla="*/ 0 w 2"/>
                  <a:gd name="T3" fmla="*/ 7 h 7"/>
                  <a:gd name="T4" fmla="*/ 2 w 2"/>
                  <a:gd name="T5" fmla="*/ 0 h 7"/>
                </a:gdLst>
                <a:ahLst/>
                <a:cxnLst>
                  <a:cxn ang="0">
                    <a:pos x="T0" y="T1"/>
                  </a:cxn>
                  <a:cxn ang="0">
                    <a:pos x="T2" y="T3"/>
                  </a:cxn>
                  <a:cxn ang="0">
                    <a:pos x="T4" y="T5"/>
                  </a:cxn>
                </a:cxnLst>
                <a:rect l="0" t="0" r="r" b="b"/>
                <a:pathLst>
                  <a:path w="2" h="7">
                    <a:moveTo>
                      <a:pt x="2" y="0"/>
                    </a:move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719" name="Freeform 695"/>
              <p:cNvSpPr>
                <a:spLocks/>
              </p:cNvSpPr>
              <p:nvPr/>
            </p:nvSpPr>
            <p:spPr bwMode="auto">
              <a:xfrm>
                <a:off x="758" y="2347"/>
                <a:ext cx="245" cy="85"/>
              </a:xfrm>
              <a:custGeom>
                <a:avLst/>
                <a:gdLst>
                  <a:gd name="T0" fmla="*/ 2 w 491"/>
                  <a:gd name="T1" fmla="*/ 0 h 168"/>
                  <a:gd name="T2" fmla="*/ 122 w 491"/>
                  <a:gd name="T3" fmla="*/ 42 h 168"/>
                  <a:gd name="T4" fmla="*/ 243 w 491"/>
                  <a:gd name="T5" fmla="*/ 86 h 168"/>
                  <a:gd name="T6" fmla="*/ 302 w 491"/>
                  <a:gd name="T7" fmla="*/ 109 h 168"/>
                  <a:gd name="T8" fmla="*/ 363 w 491"/>
                  <a:gd name="T9" fmla="*/ 129 h 168"/>
                  <a:gd name="T10" fmla="*/ 427 w 491"/>
                  <a:gd name="T11" fmla="*/ 146 h 168"/>
                  <a:gd name="T12" fmla="*/ 491 w 491"/>
                  <a:gd name="T13" fmla="*/ 161 h 168"/>
                  <a:gd name="T14" fmla="*/ 490 w 491"/>
                  <a:gd name="T15" fmla="*/ 168 h 168"/>
                  <a:gd name="T16" fmla="*/ 426 w 491"/>
                  <a:gd name="T17" fmla="*/ 153 h 168"/>
                  <a:gd name="T18" fmla="*/ 362 w 491"/>
                  <a:gd name="T19" fmla="*/ 136 h 168"/>
                  <a:gd name="T20" fmla="*/ 301 w 491"/>
                  <a:gd name="T21" fmla="*/ 117 h 168"/>
                  <a:gd name="T22" fmla="*/ 241 w 491"/>
                  <a:gd name="T23" fmla="*/ 94 h 168"/>
                  <a:gd name="T24" fmla="*/ 121 w 491"/>
                  <a:gd name="T25" fmla="*/ 50 h 168"/>
                  <a:gd name="T26" fmla="*/ 0 w 491"/>
                  <a:gd name="T27" fmla="*/ 7 h 168"/>
                  <a:gd name="T28" fmla="*/ 2 w 491"/>
                  <a:gd name="T2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1" h="168">
                    <a:moveTo>
                      <a:pt x="2" y="0"/>
                    </a:moveTo>
                    <a:lnTo>
                      <a:pt x="122" y="42"/>
                    </a:lnTo>
                    <a:lnTo>
                      <a:pt x="243" y="86"/>
                    </a:lnTo>
                    <a:lnTo>
                      <a:pt x="302" y="109"/>
                    </a:lnTo>
                    <a:lnTo>
                      <a:pt x="363" y="129"/>
                    </a:lnTo>
                    <a:lnTo>
                      <a:pt x="427" y="146"/>
                    </a:lnTo>
                    <a:lnTo>
                      <a:pt x="491" y="161"/>
                    </a:lnTo>
                    <a:lnTo>
                      <a:pt x="490" y="168"/>
                    </a:lnTo>
                    <a:lnTo>
                      <a:pt x="426" y="153"/>
                    </a:lnTo>
                    <a:lnTo>
                      <a:pt x="362" y="136"/>
                    </a:lnTo>
                    <a:lnTo>
                      <a:pt x="301" y="117"/>
                    </a:lnTo>
                    <a:lnTo>
                      <a:pt x="241" y="94"/>
                    </a:lnTo>
                    <a:lnTo>
                      <a:pt x="121" y="50"/>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720" name="Freeform 696"/>
              <p:cNvSpPr>
                <a:spLocks/>
              </p:cNvSpPr>
              <p:nvPr/>
            </p:nvSpPr>
            <p:spPr bwMode="auto">
              <a:xfrm>
                <a:off x="758" y="2347"/>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5721" name="Freeform 697"/>
              <p:cNvSpPr>
                <a:spLocks/>
              </p:cNvSpPr>
              <p:nvPr/>
            </p:nvSpPr>
            <p:spPr bwMode="auto">
              <a:xfrm>
                <a:off x="1002" y="2402"/>
                <a:ext cx="108" cy="33"/>
              </a:xfrm>
              <a:custGeom>
                <a:avLst/>
                <a:gdLst>
                  <a:gd name="T0" fmla="*/ 1 w 215"/>
                  <a:gd name="T1" fmla="*/ 52 h 66"/>
                  <a:gd name="T2" fmla="*/ 29 w 215"/>
                  <a:gd name="T3" fmla="*/ 56 h 66"/>
                  <a:gd name="T4" fmla="*/ 58 w 215"/>
                  <a:gd name="T5" fmla="*/ 58 h 66"/>
                  <a:gd name="T6" fmla="*/ 85 w 215"/>
                  <a:gd name="T7" fmla="*/ 56 h 66"/>
                  <a:gd name="T8" fmla="*/ 114 w 215"/>
                  <a:gd name="T9" fmla="*/ 52 h 66"/>
                  <a:gd name="T10" fmla="*/ 142 w 215"/>
                  <a:gd name="T11" fmla="*/ 44 h 66"/>
                  <a:gd name="T12" fmla="*/ 165 w 215"/>
                  <a:gd name="T13" fmla="*/ 34 h 66"/>
                  <a:gd name="T14" fmla="*/ 189 w 215"/>
                  <a:gd name="T15" fmla="*/ 18 h 66"/>
                  <a:gd name="T16" fmla="*/ 210 w 215"/>
                  <a:gd name="T17" fmla="*/ 0 h 66"/>
                  <a:gd name="T18" fmla="*/ 215 w 215"/>
                  <a:gd name="T19" fmla="*/ 6 h 66"/>
                  <a:gd name="T20" fmla="*/ 194 w 215"/>
                  <a:gd name="T21" fmla="*/ 24 h 66"/>
                  <a:gd name="T22" fmla="*/ 169 w 215"/>
                  <a:gd name="T23" fmla="*/ 40 h 66"/>
                  <a:gd name="T24" fmla="*/ 143 w 215"/>
                  <a:gd name="T25" fmla="*/ 52 h 66"/>
                  <a:gd name="T26" fmla="*/ 116 w 215"/>
                  <a:gd name="T27" fmla="*/ 59 h 66"/>
                  <a:gd name="T28" fmla="*/ 85 w 215"/>
                  <a:gd name="T29" fmla="*/ 64 h 66"/>
                  <a:gd name="T30" fmla="*/ 58 w 215"/>
                  <a:gd name="T31" fmla="*/ 66 h 66"/>
                  <a:gd name="T32" fmla="*/ 29 w 215"/>
                  <a:gd name="T33" fmla="*/ 64 h 66"/>
                  <a:gd name="T34" fmla="*/ 0 w 215"/>
                  <a:gd name="T35" fmla="*/ 59 h 66"/>
                  <a:gd name="T36" fmla="*/ 1 w 215"/>
                  <a:gd name="T37"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66">
                    <a:moveTo>
                      <a:pt x="1" y="52"/>
                    </a:moveTo>
                    <a:lnTo>
                      <a:pt x="29" y="56"/>
                    </a:lnTo>
                    <a:lnTo>
                      <a:pt x="58" y="58"/>
                    </a:lnTo>
                    <a:lnTo>
                      <a:pt x="85" y="56"/>
                    </a:lnTo>
                    <a:lnTo>
                      <a:pt x="114" y="52"/>
                    </a:lnTo>
                    <a:lnTo>
                      <a:pt x="142" y="44"/>
                    </a:lnTo>
                    <a:lnTo>
                      <a:pt x="165" y="34"/>
                    </a:lnTo>
                    <a:lnTo>
                      <a:pt x="189" y="18"/>
                    </a:lnTo>
                    <a:lnTo>
                      <a:pt x="210" y="0"/>
                    </a:lnTo>
                    <a:lnTo>
                      <a:pt x="215" y="6"/>
                    </a:lnTo>
                    <a:lnTo>
                      <a:pt x="194" y="24"/>
                    </a:lnTo>
                    <a:lnTo>
                      <a:pt x="169" y="40"/>
                    </a:lnTo>
                    <a:lnTo>
                      <a:pt x="143" y="52"/>
                    </a:lnTo>
                    <a:lnTo>
                      <a:pt x="116" y="59"/>
                    </a:lnTo>
                    <a:lnTo>
                      <a:pt x="85" y="64"/>
                    </a:lnTo>
                    <a:lnTo>
                      <a:pt x="58" y="66"/>
                    </a:lnTo>
                    <a:lnTo>
                      <a:pt x="29" y="64"/>
                    </a:lnTo>
                    <a:lnTo>
                      <a:pt x="0" y="59"/>
                    </a:lnTo>
                    <a:lnTo>
                      <a:pt x="1" y="52"/>
                    </a:lnTo>
                    <a:close/>
                  </a:path>
                </a:pathLst>
              </a:custGeom>
              <a:solidFill>
                <a:srgbClr val="000000"/>
              </a:solidFill>
              <a:ln w="9525">
                <a:solidFill>
                  <a:schemeClr val="tx2"/>
                </a:solidFill>
                <a:round/>
                <a:headEnd/>
                <a:tailEnd/>
              </a:ln>
            </p:spPr>
            <p:txBody>
              <a:bodyPr/>
              <a:lstStyle/>
              <a:p>
                <a:endParaRPr lang="en-US" sz="3120"/>
              </a:p>
            </p:txBody>
          </p:sp>
          <p:sp>
            <p:nvSpPr>
              <p:cNvPr id="385722" name="Freeform 698"/>
              <p:cNvSpPr>
                <a:spLocks/>
              </p:cNvSpPr>
              <p:nvPr/>
            </p:nvSpPr>
            <p:spPr bwMode="auto">
              <a:xfrm>
                <a:off x="1002" y="2428"/>
                <a:ext cx="1" cy="4"/>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5723" name="Freeform 699"/>
              <p:cNvSpPr>
                <a:spLocks/>
              </p:cNvSpPr>
              <p:nvPr/>
            </p:nvSpPr>
            <p:spPr bwMode="auto">
              <a:xfrm>
                <a:off x="1108" y="2340"/>
                <a:ext cx="77" cy="65"/>
              </a:xfrm>
              <a:custGeom>
                <a:avLst/>
                <a:gdLst>
                  <a:gd name="T0" fmla="*/ 0 w 156"/>
                  <a:gd name="T1" fmla="*/ 123 h 129"/>
                  <a:gd name="T2" fmla="*/ 38 w 156"/>
                  <a:gd name="T3" fmla="*/ 93 h 129"/>
                  <a:gd name="T4" fmla="*/ 81 w 156"/>
                  <a:gd name="T5" fmla="*/ 64 h 129"/>
                  <a:gd name="T6" fmla="*/ 121 w 156"/>
                  <a:gd name="T7" fmla="*/ 35 h 129"/>
                  <a:gd name="T8" fmla="*/ 136 w 156"/>
                  <a:gd name="T9" fmla="*/ 20 h 129"/>
                  <a:gd name="T10" fmla="*/ 150 w 156"/>
                  <a:gd name="T11" fmla="*/ 0 h 129"/>
                  <a:gd name="T12" fmla="*/ 156 w 156"/>
                  <a:gd name="T13" fmla="*/ 4 h 129"/>
                  <a:gd name="T14" fmla="*/ 142 w 156"/>
                  <a:gd name="T15" fmla="*/ 24 h 129"/>
                  <a:gd name="T16" fmla="*/ 125 w 156"/>
                  <a:gd name="T17" fmla="*/ 41 h 129"/>
                  <a:gd name="T18" fmla="*/ 86 w 156"/>
                  <a:gd name="T19" fmla="*/ 70 h 129"/>
                  <a:gd name="T20" fmla="*/ 43 w 156"/>
                  <a:gd name="T21" fmla="*/ 99 h 129"/>
                  <a:gd name="T22" fmla="*/ 5 w 156"/>
                  <a:gd name="T23" fmla="*/ 129 h 129"/>
                  <a:gd name="T24" fmla="*/ 0 w 156"/>
                  <a:gd name="T25"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29">
                    <a:moveTo>
                      <a:pt x="0" y="123"/>
                    </a:moveTo>
                    <a:lnTo>
                      <a:pt x="38" y="93"/>
                    </a:lnTo>
                    <a:lnTo>
                      <a:pt x="81" y="64"/>
                    </a:lnTo>
                    <a:lnTo>
                      <a:pt x="121" y="35"/>
                    </a:lnTo>
                    <a:lnTo>
                      <a:pt x="136" y="20"/>
                    </a:lnTo>
                    <a:lnTo>
                      <a:pt x="150" y="0"/>
                    </a:lnTo>
                    <a:lnTo>
                      <a:pt x="156" y="4"/>
                    </a:lnTo>
                    <a:lnTo>
                      <a:pt x="142" y="24"/>
                    </a:lnTo>
                    <a:lnTo>
                      <a:pt x="125" y="41"/>
                    </a:lnTo>
                    <a:lnTo>
                      <a:pt x="86" y="70"/>
                    </a:lnTo>
                    <a:lnTo>
                      <a:pt x="43" y="99"/>
                    </a:lnTo>
                    <a:lnTo>
                      <a:pt x="5" y="129"/>
                    </a:lnTo>
                    <a:lnTo>
                      <a:pt x="0" y="123"/>
                    </a:lnTo>
                    <a:close/>
                  </a:path>
                </a:pathLst>
              </a:custGeom>
              <a:solidFill>
                <a:srgbClr val="000000"/>
              </a:solidFill>
              <a:ln w="9525">
                <a:solidFill>
                  <a:schemeClr val="tx2"/>
                </a:solidFill>
                <a:round/>
                <a:headEnd/>
                <a:tailEnd/>
              </a:ln>
            </p:spPr>
            <p:txBody>
              <a:bodyPr/>
              <a:lstStyle/>
              <a:p>
                <a:endParaRPr lang="en-US" sz="3120"/>
              </a:p>
            </p:txBody>
          </p:sp>
          <p:sp>
            <p:nvSpPr>
              <p:cNvPr id="385724" name="Freeform 700"/>
              <p:cNvSpPr>
                <a:spLocks/>
              </p:cNvSpPr>
              <p:nvPr/>
            </p:nvSpPr>
            <p:spPr bwMode="auto">
              <a:xfrm>
                <a:off x="1108" y="2402"/>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25" name="Freeform 701"/>
              <p:cNvSpPr>
                <a:spLocks/>
              </p:cNvSpPr>
              <p:nvPr/>
            </p:nvSpPr>
            <p:spPr bwMode="auto">
              <a:xfrm>
                <a:off x="1182" y="2113"/>
                <a:ext cx="38" cy="230"/>
              </a:xfrm>
              <a:custGeom>
                <a:avLst/>
                <a:gdLst>
                  <a:gd name="T0" fmla="*/ 0 w 75"/>
                  <a:gd name="T1" fmla="*/ 455 h 459"/>
                  <a:gd name="T2" fmla="*/ 23 w 75"/>
                  <a:gd name="T3" fmla="*/ 402 h 459"/>
                  <a:gd name="T4" fmla="*/ 41 w 75"/>
                  <a:gd name="T5" fmla="*/ 345 h 459"/>
                  <a:gd name="T6" fmla="*/ 53 w 75"/>
                  <a:gd name="T7" fmla="*/ 289 h 459"/>
                  <a:gd name="T8" fmla="*/ 61 w 75"/>
                  <a:gd name="T9" fmla="*/ 233 h 459"/>
                  <a:gd name="T10" fmla="*/ 65 w 75"/>
                  <a:gd name="T11" fmla="*/ 176 h 459"/>
                  <a:gd name="T12" fmla="*/ 68 w 75"/>
                  <a:gd name="T13" fmla="*/ 117 h 459"/>
                  <a:gd name="T14" fmla="*/ 67 w 75"/>
                  <a:gd name="T15" fmla="*/ 0 h 459"/>
                  <a:gd name="T16" fmla="*/ 75 w 75"/>
                  <a:gd name="T17" fmla="*/ 0 h 459"/>
                  <a:gd name="T18" fmla="*/ 75 w 75"/>
                  <a:gd name="T19" fmla="*/ 117 h 459"/>
                  <a:gd name="T20" fmla="*/ 71 w 75"/>
                  <a:gd name="T21" fmla="*/ 176 h 459"/>
                  <a:gd name="T22" fmla="*/ 67 w 75"/>
                  <a:gd name="T23" fmla="*/ 236 h 459"/>
                  <a:gd name="T24" fmla="*/ 59 w 75"/>
                  <a:gd name="T25" fmla="*/ 292 h 459"/>
                  <a:gd name="T26" fmla="*/ 47 w 75"/>
                  <a:gd name="T27" fmla="*/ 348 h 459"/>
                  <a:gd name="T28" fmla="*/ 29 w 75"/>
                  <a:gd name="T29" fmla="*/ 406 h 459"/>
                  <a:gd name="T30" fmla="*/ 6 w 75"/>
                  <a:gd name="T31" fmla="*/ 459 h 459"/>
                  <a:gd name="T32" fmla="*/ 0 w 75"/>
                  <a:gd name="T33" fmla="*/ 455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459">
                    <a:moveTo>
                      <a:pt x="0" y="455"/>
                    </a:moveTo>
                    <a:lnTo>
                      <a:pt x="23" y="402"/>
                    </a:lnTo>
                    <a:lnTo>
                      <a:pt x="41" y="345"/>
                    </a:lnTo>
                    <a:lnTo>
                      <a:pt x="53" y="289"/>
                    </a:lnTo>
                    <a:lnTo>
                      <a:pt x="61" y="233"/>
                    </a:lnTo>
                    <a:lnTo>
                      <a:pt x="65" y="176"/>
                    </a:lnTo>
                    <a:lnTo>
                      <a:pt x="68" y="117"/>
                    </a:lnTo>
                    <a:lnTo>
                      <a:pt x="67" y="0"/>
                    </a:lnTo>
                    <a:lnTo>
                      <a:pt x="75" y="0"/>
                    </a:lnTo>
                    <a:lnTo>
                      <a:pt x="75" y="117"/>
                    </a:lnTo>
                    <a:lnTo>
                      <a:pt x="71" y="176"/>
                    </a:lnTo>
                    <a:lnTo>
                      <a:pt x="67" y="236"/>
                    </a:lnTo>
                    <a:lnTo>
                      <a:pt x="59" y="292"/>
                    </a:lnTo>
                    <a:lnTo>
                      <a:pt x="47" y="348"/>
                    </a:lnTo>
                    <a:lnTo>
                      <a:pt x="29" y="406"/>
                    </a:lnTo>
                    <a:lnTo>
                      <a:pt x="6" y="459"/>
                    </a:lnTo>
                    <a:lnTo>
                      <a:pt x="0" y="455"/>
                    </a:lnTo>
                    <a:close/>
                  </a:path>
                </a:pathLst>
              </a:custGeom>
              <a:solidFill>
                <a:srgbClr val="000000"/>
              </a:solidFill>
              <a:ln w="9525">
                <a:solidFill>
                  <a:schemeClr val="tx2"/>
                </a:solidFill>
                <a:round/>
                <a:headEnd/>
                <a:tailEnd/>
              </a:ln>
            </p:spPr>
            <p:txBody>
              <a:bodyPr/>
              <a:lstStyle/>
              <a:p>
                <a:endParaRPr lang="en-US" sz="3120"/>
              </a:p>
            </p:txBody>
          </p:sp>
          <p:sp>
            <p:nvSpPr>
              <p:cNvPr id="385726" name="Freeform 702"/>
              <p:cNvSpPr>
                <a:spLocks/>
              </p:cNvSpPr>
              <p:nvPr/>
            </p:nvSpPr>
            <p:spPr bwMode="auto">
              <a:xfrm>
                <a:off x="1182" y="2340"/>
                <a:ext cx="3" cy="3"/>
              </a:xfrm>
              <a:custGeom>
                <a:avLst/>
                <a:gdLst>
                  <a:gd name="T0" fmla="*/ 6 w 6"/>
                  <a:gd name="T1" fmla="*/ 4 h 4"/>
                  <a:gd name="T2" fmla="*/ 0 w 6"/>
                  <a:gd name="T3" fmla="*/ 0 h 4"/>
                  <a:gd name="T4" fmla="*/ 6 w 6"/>
                  <a:gd name="T5" fmla="*/ 4 h 4"/>
                </a:gdLst>
                <a:ahLst/>
                <a:cxnLst>
                  <a:cxn ang="0">
                    <a:pos x="T0" y="T1"/>
                  </a:cxn>
                  <a:cxn ang="0">
                    <a:pos x="T2" y="T3"/>
                  </a:cxn>
                  <a:cxn ang="0">
                    <a:pos x="T4" y="T5"/>
                  </a:cxn>
                </a:cxnLst>
                <a:rect l="0" t="0" r="r" b="b"/>
                <a:pathLst>
                  <a:path w="6" h="4">
                    <a:moveTo>
                      <a:pt x="6" y="4"/>
                    </a:move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85727" name="Freeform 703"/>
              <p:cNvSpPr>
                <a:spLocks/>
              </p:cNvSpPr>
              <p:nvPr/>
            </p:nvSpPr>
            <p:spPr bwMode="auto">
              <a:xfrm>
                <a:off x="916" y="1639"/>
                <a:ext cx="304" cy="474"/>
              </a:xfrm>
              <a:custGeom>
                <a:avLst/>
                <a:gdLst>
                  <a:gd name="T0" fmla="*/ 601 w 608"/>
                  <a:gd name="T1" fmla="*/ 948 h 948"/>
                  <a:gd name="T2" fmla="*/ 600 w 608"/>
                  <a:gd name="T3" fmla="*/ 873 h 948"/>
                  <a:gd name="T4" fmla="*/ 592 w 608"/>
                  <a:gd name="T5" fmla="*/ 797 h 948"/>
                  <a:gd name="T6" fmla="*/ 580 w 608"/>
                  <a:gd name="T7" fmla="*/ 724 h 948"/>
                  <a:gd name="T8" fmla="*/ 563 w 608"/>
                  <a:gd name="T9" fmla="*/ 651 h 948"/>
                  <a:gd name="T10" fmla="*/ 542 w 608"/>
                  <a:gd name="T11" fmla="*/ 580 h 948"/>
                  <a:gd name="T12" fmla="*/ 516 w 608"/>
                  <a:gd name="T13" fmla="*/ 510 h 948"/>
                  <a:gd name="T14" fmla="*/ 484 w 608"/>
                  <a:gd name="T15" fmla="*/ 443 h 948"/>
                  <a:gd name="T16" fmla="*/ 467 w 608"/>
                  <a:gd name="T17" fmla="*/ 411 h 948"/>
                  <a:gd name="T18" fmla="*/ 449 w 608"/>
                  <a:gd name="T19" fmla="*/ 377 h 948"/>
                  <a:gd name="T20" fmla="*/ 429 w 608"/>
                  <a:gd name="T21" fmla="*/ 347 h 948"/>
                  <a:gd name="T22" fmla="*/ 408 w 608"/>
                  <a:gd name="T23" fmla="*/ 316 h 948"/>
                  <a:gd name="T24" fmla="*/ 386 w 608"/>
                  <a:gd name="T25" fmla="*/ 286 h 948"/>
                  <a:gd name="T26" fmla="*/ 363 w 608"/>
                  <a:gd name="T27" fmla="*/ 257 h 948"/>
                  <a:gd name="T28" fmla="*/ 313 w 608"/>
                  <a:gd name="T29" fmla="*/ 202 h 948"/>
                  <a:gd name="T30" fmla="*/ 260 w 608"/>
                  <a:gd name="T31" fmla="*/ 152 h 948"/>
                  <a:gd name="T32" fmla="*/ 202 w 608"/>
                  <a:gd name="T33" fmla="*/ 108 h 948"/>
                  <a:gd name="T34" fmla="*/ 138 w 608"/>
                  <a:gd name="T35" fmla="*/ 67 h 948"/>
                  <a:gd name="T36" fmla="*/ 106 w 608"/>
                  <a:gd name="T37" fmla="*/ 50 h 948"/>
                  <a:gd name="T38" fmla="*/ 71 w 608"/>
                  <a:gd name="T39" fmla="*/ 33 h 948"/>
                  <a:gd name="T40" fmla="*/ 37 w 608"/>
                  <a:gd name="T41" fmla="*/ 18 h 948"/>
                  <a:gd name="T42" fmla="*/ 0 w 608"/>
                  <a:gd name="T43" fmla="*/ 6 h 948"/>
                  <a:gd name="T44" fmla="*/ 3 w 608"/>
                  <a:gd name="T45" fmla="*/ 0 h 948"/>
                  <a:gd name="T46" fmla="*/ 40 w 608"/>
                  <a:gd name="T47" fmla="*/ 12 h 948"/>
                  <a:gd name="T48" fmla="*/ 75 w 608"/>
                  <a:gd name="T49" fmla="*/ 27 h 948"/>
                  <a:gd name="T50" fmla="*/ 110 w 608"/>
                  <a:gd name="T51" fmla="*/ 44 h 948"/>
                  <a:gd name="T52" fmla="*/ 142 w 608"/>
                  <a:gd name="T53" fmla="*/ 61 h 948"/>
                  <a:gd name="T54" fmla="*/ 206 w 608"/>
                  <a:gd name="T55" fmla="*/ 102 h 948"/>
                  <a:gd name="T56" fmla="*/ 264 w 608"/>
                  <a:gd name="T57" fmla="*/ 146 h 948"/>
                  <a:gd name="T58" fmla="*/ 318 w 608"/>
                  <a:gd name="T59" fmla="*/ 196 h 948"/>
                  <a:gd name="T60" fmla="*/ 368 w 608"/>
                  <a:gd name="T61" fmla="*/ 251 h 948"/>
                  <a:gd name="T62" fmla="*/ 391 w 608"/>
                  <a:gd name="T63" fmla="*/ 280 h 948"/>
                  <a:gd name="T64" fmla="*/ 414 w 608"/>
                  <a:gd name="T65" fmla="*/ 312 h 948"/>
                  <a:gd name="T66" fmla="*/ 435 w 608"/>
                  <a:gd name="T67" fmla="*/ 342 h 948"/>
                  <a:gd name="T68" fmla="*/ 455 w 608"/>
                  <a:gd name="T69" fmla="*/ 373 h 948"/>
                  <a:gd name="T70" fmla="*/ 473 w 608"/>
                  <a:gd name="T71" fmla="*/ 406 h 948"/>
                  <a:gd name="T72" fmla="*/ 490 w 608"/>
                  <a:gd name="T73" fmla="*/ 438 h 948"/>
                  <a:gd name="T74" fmla="*/ 522 w 608"/>
                  <a:gd name="T75" fmla="*/ 507 h 948"/>
                  <a:gd name="T76" fmla="*/ 548 w 608"/>
                  <a:gd name="T77" fmla="*/ 577 h 948"/>
                  <a:gd name="T78" fmla="*/ 569 w 608"/>
                  <a:gd name="T79" fmla="*/ 648 h 948"/>
                  <a:gd name="T80" fmla="*/ 586 w 608"/>
                  <a:gd name="T81" fmla="*/ 724 h 948"/>
                  <a:gd name="T82" fmla="*/ 598 w 608"/>
                  <a:gd name="T83" fmla="*/ 797 h 948"/>
                  <a:gd name="T84" fmla="*/ 606 w 608"/>
                  <a:gd name="T85" fmla="*/ 873 h 948"/>
                  <a:gd name="T86" fmla="*/ 608 w 608"/>
                  <a:gd name="T87" fmla="*/ 948 h 948"/>
                  <a:gd name="T88" fmla="*/ 601 w 608"/>
                  <a:gd name="T89" fmla="*/ 948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48">
                    <a:moveTo>
                      <a:pt x="601" y="948"/>
                    </a:moveTo>
                    <a:lnTo>
                      <a:pt x="600" y="873"/>
                    </a:lnTo>
                    <a:lnTo>
                      <a:pt x="592" y="797"/>
                    </a:lnTo>
                    <a:lnTo>
                      <a:pt x="580" y="724"/>
                    </a:lnTo>
                    <a:lnTo>
                      <a:pt x="563" y="651"/>
                    </a:lnTo>
                    <a:lnTo>
                      <a:pt x="542" y="580"/>
                    </a:lnTo>
                    <a:lnTo>
                      <a:pt x="516" y="510"/>
                    </a:lnTo>
                    <a:lnTo>
                      <a:pt x="484" y="443"/>
                    </a:lnTo>
                    <a:lnTo>
                      <a:pt x="467" y="411"/>
                    </a:lnTo>
                    <a:lnTo>
                      <a:pt x="449" y="377"/>
                    </a:lnTo>
                    <a:lnTo>
                      <a:pt x="429" y="347"/>
                    </a:lnTo>
                    <a:lnTo>
                      <a:pt x="408" y="316"/>
                    </a:lnTo>
                    <a:lnTo>
                      <a:pt x="386" y="286"/>
                    </a:lnTo>
                    <a:lnTo>
                      <a:pt x="363" y="257"/>
                    </a:lnTo>
                    <a:lnTo>
                      <a:pt x="313" y="202"/>
                    </a:lnTo>
                    <a:lnTo>
                      <a:pt x="260" y="152"/>
                    </a:lnTo>
                    <a:lnTo>
                      <a:pt x="202" y="108"/>
                    </a:lnTo>
                    <a:lnTo>
                      <a:pt x="138" y="67"/>
                    </a:lnTo>
                    <a:lnTo>
                      <a:pt x="106" y="50"/>
                    </a:lnTo>
                    <a:lnTo>
                      <a:pt x="71" y="33"/>
                    </a:lnTo>
                    <a:lnTo>
                      <a:pt x="37" y="18"/>
                    </a:lnTo>
                    <a:lnTo>
                      <a:pt x="0" y="6"/>
                    </a:lnTo>
                    <a:lnTo>
                      <a:pt x="3" y="0"/>
                    </a:lnTo>
                    <a:lnTo>
                      <a:pt x="40" y="12"/>
                    </a:lnTo>
                    <a:lnTo>
                      <a:pt x="75" y="27"/>
                    </a:lnTo>
                    <a:lnTo>
                      <a:pt x="110" y="44"/>
                    </a:lnTo>
                    <a:lnTo>
                      <a:pt x="142" y="61"/>
                    </a:lnTo>
                    <a:lnTo>
                      <a:pt x="206" y="102"/>
                    </a:lnTo>
                    <a:lnTo>
                      <a:pt x="264" y="146"/>
                    </a:lnTo>
                    <a:lnTo>
                      <a:pt x="318" y="196"/>
                    </a:lnTo>
                    <a:lnTo>
                      <a:pt x="368" y="251"/>
                    </a:lnTo>
                    <a:lnTo>
                      <a:pt x="391" y="280"/>
                    </a:lnTo>
                    <a:lnTo>
                      <a:pt x="414" y="312"/>
                    </a:lnTo>
                    <a:lnTo>
                      <a:pt x="435" y="342"/>
                    </a:lnTo>
                    <a:lnTo>
                      <a:pt x="455" y="373"/>
                    </a:lnTo>
                    <a:lnTo>
                      <a:pt x="473" y="406"/>
                    </a:lnTo>
                    <a:lnTo>
                      <a:pt x="490" y="438"/>
                    </a:lnTo>
                    <a:lnTo>
                      <a:pt x="522" y="507"/>
                    </a:lnTo>
                    <a:lnTo>
                      <a:pt x="548" y="577"/>
                    </a:lnTo>
                    <a:lnTo>
                      <a:pt x="569" y="648"/>
                    </a:lnTo>
                    <a:lnTo>
                      <a:pt x="586" y="724"/>
                    </a:lnTo>
                    <a:lnTo>
                      <a:pt x="598" y="797"/>
                    </a:lnTo>
                    <a:lnTo>
                      <a:pt x="606" y="873"/>
                    </a:lnTo>
                    <a:lnTo>
                      <a:pt x="608" y="948"/>
                    </a:lnTo>
                    <a:lnTo>
                      <a:pt x="601" y="948"/>
                    </a:lnTo>
                    <a:close/>
                  </a:path>
                </a:pathLst>
              </a:custGeom>
              <a:solidFill>
                <a:srgbClr val="000000"/>
              </a:solidFill>
              <a:ln w="9525">
                <a:solidFill>
                  <a:schemeClr val="tx2"/>
                </a:solidFill>
                <a:round/>
                <a:headEnd/>
                <a:tailEnd/>
              </a:ln>
            </p:spPr>
            <p:txBody>
              <a:bodyPr/>
              <a:lstStyle/>
              <a:p>
                <a:endParaRPr lang="en-US" sz="3120"/>
              </a:p>
            </p:txBody>
          </p:sp>
          <p:sp>
            <p:nvSpPr>
              <p:cNvPr id="385728" name="Freeform 704"/>
              <p:cNvSpPr>
                <a:spLocks/>
              </p:cNvSpPr>
              <p:nvPr/>
            </p:nvSpPr>
            <p:spPr bwMode="auto">
              <a:xfrm>
                <a:off x="1216" y="2113"/>
                <a:ext cx="4" cy="1"/>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5729" name="Freeform 705"/>
              <p:cNvSpPr>
                <a:spLocks/>
              </p:cNvSpPr>
              <p:nvPr/>
            </p:nvSpPr>
            <p:spPr bwMode="auto">
              <a:xfrm>
                <a:off x="675" y="1639"/>
                <a:ext cx="243" cy="42"/>
              </a:xfrm>
              <a:custGeom>
                <a:avLst/>
                <a:gdLst>
                  <a:gd name="T0" fmla="*/ 485 w 485"/>
                  <a:gd name="T1" fmla="*/ 6 h 83"/>
                  <a:gd name="T2" fmla="*/ 461 w 485"/>
                  <a:gd name="T3" fmla="*/ 26 h 83"/>
                  <a:gd name="T4" fmla="*/ 434 w 485"/>
                  <a:gd name="T5" fmla="*/ 41 h 83"/>
                  <a:gd name="T6" fmla="*/ 406 w 485"/>
                  <a:gd name="T7" fmla="*/ 55 h 83"/>
                  <a:gd name="T8" fmla="*/ 377 w 485"/>
                  <a:gd name="T9" fmla="*/ 65 h 83"/>
                  <a:gd name="T10" fmla="*/ 316 w 485"/>
                  <a:gd name="T11" fmla="*/ 79 h 83"/>
                  <a:gd name="T12" fmla="*/ 252 w 485"/>
                  <a:gd name="T13" fmla="*/ 83 h 83"/>
                  <a:gd name="T14" fmla="*/ 189 w 485"/>
                  <a:gd name="T15" fmla="*/ 80 h 83"/>
                  <a:gd name="T16" fmla="*/ 125 w 485"/>
                  <a:gd name="T17" fmla="*/ 74 h 83"/>
                  <a:gd name="T18" fmla="*/ 61 w 485"/>
                  <a:gd name="T19" fmla="*/ 65 h 83"/>
                  <a:gd name="T20" fmla="*/ 0 w 485"/>
                  <a:gd name="T21" fmla="*/ 56 h 83"/>
                  <a:gd name="T22" fmla="*/ 0 w 485"/>
                  <a:gd name="T23" fmla="*/ 50 h 83"/>
                  <a:gd name="T24" fmla="*/ 61 w 485"/>
                  <a:gd name="T25" fmla="*/ 59 h 83"/>
                  <a:gd name="T26" fmla="*/ 125 w 485"/>
                  <a:gd name="T27" fmla="*/ 68 h 83"/>
                  <a:gd name="T28" fmla="*/ 189 w 485"/>
                  <a:gd name="T29" fmla="*/ 74 h 83"/>
                  <a:gd name="T30" fmla="*/ 252 w 485"/>
                  <a:gd name="T31" fmla="*/ 77 h 83"/>
                  <a:gd name="T32" fmla="*/ 313 w 485"/>
                  <a:gd name="T33" fmla="*/ 73 h 83"/>
                  <a:gd name="T34" fmla="*/ 374 w 485"/>
                  <a:gd name="T35" fmla="*/ 59 h 83"/>
                  <a:gd name="T36" fmla="*/ 402 w 485"/>
                  <a:gd name="T37" fmla="*/ 48 h 83"/>
                  <a:gd name="T38" fmla="*/ 429 w 485"/>
                  <a:gd name="T39" fmla="*/ 35 h 83"/>
                  <a:gd name="T40" fmla="*/ 456 w 485"/>
                  <a:gd name="T41" fmla="*/ 20 h 83"/>
                  <a:gd name="T42" fmla="*/ 481 w 485"/>
                  <a:gd name="T43" fmla="*/ 0 h 83"/>
                  <a:gd name="T44" fmla="*/ 485 w 485"/>
                  <a:gd name="T45"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5" h="83">
                    <a:moveTo>
                      <a:pt x="485" y="6"/>
                    </a:moveTo>
                    <a:lnTo>
                      <a:pt x="461" y="26"/>
                    </a:lnTo>
                    <a:lnTo>
                      <a:pt x="434" y="41"/>
                    </a:lnTo>
                    <a:lnTo>
                      <a:pt x="406" y="55"/>
                    </a:lnTo>
                    <a:lnTo>
                      <a:pt x="377" y="65"/>
                    </a:lnTo>
                    <a:lnTo>
                      <a:pt x="316" y="79"/>
                    </a:lnTo>
                    <a:lnTo>
                      <a:pt x="252" y="83"/>
                    </a:lnTo>
                    <a:lnTo>
                      <a:pt x="189" y="80"/>
                    </a:lnTo>
                    <a:lnTo>
                      <a:pt x="125" y="74"/>
                    </a:lnTo>
                    <a:lnTo>
                      <a:pt x="61" y="65"/>
                    </a:lnTo>
                    <a:lnTo>
                      <a:pt x="0" y="56"/>
                    </a:lnTo>
                    <a:lnTo>
                      <a:pt x="0" y="50"/>
                    </a:lnTo>
                    <a:lnTo>
                      <a:pt x="61" y="59"/>
                    </a:lnTo>
                    <a:lnTo>
                      <a:pt x="125" y="68"/>
                    </a:lnTo>
                    <a:lnTo>
                      <a:pt x="189" y="74"/>
                    </a:lnTo>
                    <a:lnTo>
                      <a:pt x="252" y="77"/>
                    </a:lnTo>
                    <a:lnTo>
                      <a:pt x="313" y="73"/>
                    </a:lnTo>
                    <a:lnTo>
                      <a:pt x="374" y="59"/>
                    </a:lnTo>
                    <a:lnTo>
                      <a:pt x="402" y="48"/>
                    </a:lnTo>
                    <a:lnTo>
                      <a:pt x="429" y="35"/>
                    </a:lnTo>
                    <a:lnTo>
                      <a:pt x="456" y="20"/>
                    </a:lnTo>
                    <a:lnTo>
                      <a:pt x="481" y="0"/>
                    </a:lnTo>
                    <a:lnTo>
                      <a:pt x="485" y="6"/>
                    </a:lnTo>
                    <a:close/>
                  </a:path>
                </a:pathLst>
              </a:custGeom>
              <a:solidFill>
                <a:srgbClr val="000000"/>
              </a:solidFill>
              <a:ln w="9525">
                <a:solidFill>
                  <a:schemeClr val="tx2"/>
                </a:solidFill>
                <a:round/>
                <a:headEnd/>
                <a:tailEnd/>
              </a:ln>
            </p:spPr>
            <p:txBody>
              <a:bodyPr/>
              <a:lstStyle/>
              <a:p>
                <a:endParaRPr lang="en-US" sz="3120"/>
              </a:p>
            </p:txBody>
          </p:sp>
          <p:sp>
            <p:nvSpPr>
              <p:cNvPr id="385730" name="Freeform 706"/>
              <p:cNvSpPr>
                <a:spLocks/>
              </p:cNvSpPr>
              <p:nvPr/>
            </p:nvSpPr>
            <p:spPr bwMode="auto">
              <a:xfrm>
                <a:off x="915" y="1638"/>
                <a:ext cx="3" cy="4"/>
              </a:xfrm>
              <a:custGeom>
                <a:avLst/>
                <a:gdLst>
                  <a:gd name="T0" fmla="*/ 4 w 4"/>
                  <a:gd name="T1" fmla="*/ 2 h 8"/>
                  <a:gd name="T2" fmla="*/ 1 w 4"/>
                  <a:gd name="T3" fmla="*/ 0 h 8"/>
                  <a:gd name="T4" fmla="*/ 0 w 4"/>
                  <a:gd name="T5" fmla="*/ 2 h 8"/>
                  <a:gd name="T6" fmla="*/ 4 w 4"/>
                  <a:gd name="T7" fmla="*/ 8 h 8"/>
                  <a:gd name="T8" fmla="*/ 1 w 4"/>
                  <a:gd name="T9" fmla="*/ 8 h 8"/>
                  <a:gd name="T10" fmla="*/ 4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4" y="2"/>
                    </a:moveTo>
                    <a:lnTo>
                      <a:pt x="1" y="0"/>
                    </a:lnTo>
                    <a:lnTo>
                      <a:pt x="0" y="2"/>
                    </a:lnTo>
                    <a:lnTo>
                      <a:pt x="4" y="8"/>
                    </a:lnTo>
                    <a:lnTo>
                      <a:pt x="1" y="8"/>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85731" name="Freeform 707"/>
              <p:cNvSpPr>
                <a:spLocks/>
              </p:cNvSpPr>
              <p:nvPr/>
            </p:nvSpPr>
            <p:spPr bwMode="auto">
              <a:xfrm>
                <a:off x="574" y="1650"/>
                <a:ext cx="102" cy="17"/>
              </a:xfrm>
              <a:custGeom>
                <a:avLst/>
                <a:gdLst>
                  <a:gd name="T0" fmla="*/ 202 w 205"/>
                  <a:gd name="T1" fmla="*/ 35 h 35"/>
                  <a:gd name="T2" fmla="*/ 151 w 205"/>
                  <a:gd name="T3" fmla="*/ 24 h 35"/>
                  <a:gd name="T4" fmla="*/ 101 w 205"/>
                  <a:gd name="T5" fmla="*/ 11 h 35"/>
                  <a:gd name="T6" fmla="*/ 78 w 205"/>
                  <a:gd name="T7" fmla="*/ 8 h 35"/>
                  <a:gd name="T8" fmla="*/ 52 w 205"/>
                  <a:gd name="T9" fmla="*/ 6 h 35"/>
                  <a:gd name="T10" fmla="*/ 29 w 205"/>
                  <a:gd name="T11" fmla="*/ 11 h 35"/>
                  <a:gd name="T12" fmla="*/ 5 w 205"/>
                  <a:gd name="T13" fmla="*/ 20 h 35"/>
                  <a:gd name="T14" fmla="*/ 0 w 205"/>
                  <a:gd name="T15" fmla="*/ 14 h 35"/>
                  <a:gd name="T16" fmla="*/ 26 w 205"/>
                  <a:gd name="T17" fmla="*/ 5 h 35"/>
                  <a:gd name="T18" fmla="*/ 52 w 205"/>
                  <a:gd name="T19" fmla="*/ 0 h 35"/>
                  <a:gd name="T20" fmla="*/ 78 w 205"/>
                  <a:gd name="T21" fmla="*/ 2 h 35"/>
                  <a:gd name="T22" fmla="*/ 104 w 205"/>
                  <a:gd name="T23" fmla="*/ 5 h 35"/>
                  <a:gd name="T24" fmla="*/ 155 w 205"/>
                  <a:gd name="T25" fmla="*/ 18 h 35"/>
                  <a:gd name="T26" fmla="*/ 205 w 205"/>
                  <a:gd name="T27" fmla="*/ 29 h 35"/>
                  <a:gd name="T28" fmla="*/ 202 w 205"/>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35">
                    <a:moveTo>
                      <a:pt x="202" y="35"/>
                    </a:moveTo>
                    <a:lnTo>
                      <a:pt x="151" y="24"/>
                    </a:lnTo>
                    <a:lnTo>
                      <a:pt x="101" y="11"/>
                    </a:lnTo>
                    <a:lnTo>
                      <a:pt x="78" y="8"/>
                    </a:lnTo>
                    <a:lnTo>
                      <a:pt x="52" y="6"/>
                    </a:lnTo>
                    <a:lnTo>
                      <a:pt x="29" y="11"/>
                    </a:lnTo>
                    <a:lnTo>
                      <a:pt x="5" y="20"/>
                    </a:lnTo>
                    <a:lnTo>
                      <a:pt x="0" y="14"/>
                    </a:lnTo>
                    <a:lnTo>
                      <a:pt x="26" y="5"/>
                    </a:lnTo>
                    <a:lnTo>
                      <a:pt x="52" y="0"/>
                    </a:lnTo>
                    <a:lnTo>
                      <a:pt x="78" y="2"/>
                    </a:lnTo>
                    <a:lnTo>
                      <a:pt x="104" y="5"/>
                    </a:lnTo>
                    <a:lnTo>
                      <a:pt x="155" y="18"/>
                    </a:lnTo>
                    <a:lnTo>
                      <a:pt x="205" y="29"/>
                    </a:lnTo>
                    <a:lnTo>
                      <a:pt x="202" y="35"/>
                    </a:lnTo>
                    <a:close/>
                  </a:path>
                </a:pathLst>
              </a:custGeom>
              <a:solidFill>
                <a:srgbClr val="000000"/>
              </a:solidFill>
              <a:ln w="9525">
                <a:solidFill>
                  <a:schemeClr val="tx2"/>
                </a:solidFill>
                <a:round/>
                <a:headEnd/>
                <a:tailEnd/>
              </a:ln>
            </p:spPr>
            <p:txBody>
              <a:bodyPr/>
              <a:lstStyle/>
              <a:p>
                <a:endParaRPr lang="en-US" sz="3120"/>
              </a:p>
            </p:txBody>
          </p:sp>
          <p:sp>
            <p:nvSpPr>
              <p:cNvPr id="385732" name="Freeform 708"/>
              <p:cNvSpPr>
                <a:spLocks/>
              </p:cNvSpPr>
              <p:nvPr/>
            </p:nvSpPr>
            <p:spPr bwMode="auto">
              <a:xfrm>
                <a:off x="674" y="1664"/>
                <a:ext cx="2" cy="3"/>
              </a:xfrm>
              <a:custGeom>
                <a:avLst/>
                <a:gdLst>
                  <a:gd name="T0" fmla="*/ 1 w 3"/>
                  <a:gd name="T1" fmla="*/ 6 h 6"/>
                  <a:gd name="T2" fmla="*/ 0 w 3"/>
                  <a:gd name="T3" fmla="*/ 6 h 6"/>
                  <a:gd name="T4" fmla="*/ 3 w 3"/>
                  <a:gd name="T5" fmla="*/ 0 h 6"/>
                  <a:gd name="T6" fmla="*/ 1 w 3"/>
                  <a:gd name="T7" fmla="*/ 0 h 6"/>
                  <a:gd name="T8" fmla="*/ 1 w 3"/>
                  <a:gd name="T9" fmla="*/ 6 h 6"/>
                </a:gdLst>
                <a:ahLst/>
                <a:cxnLst>
                  <a:cxn ang="0">
                    <a:pos x="T0" y="T1"/>
                  </a:cxn>
                  <a:cxn ang="0">
                    <a:pos x="T2" y="T3"/>
                  </a:cxn>
                  <a:cxn ang="0">
                    <a:pos x="T4" y="T5"/>
                  </a:cxn>
                  <a:cxn ang="0">
                    <a:pos x="T6" y="T7"/>
                  </a:cxn>
                  <a:cxn ang="0">
                    <a:pos x="T8" y="T9"/>
                  </a:cxn>
                </a:cxnLst>
                <a:rect l="0" t="0" r="r" b="b"/>
                <a:pathLst>
                  <a:path w="3" h="6">
                    <a:moveTo>
                      <a:pt x="1" y="6"/>
                    </a:moveTo>
                    <a:lnTo>
                      <a:pt x="0" y="6"/>
                    </a:lnTo>
                    <a:lnTo>
                      <a:pt x="3" y="0"/>
                    </a:lnTo>
                    <a:lnTo>
                      <a:pt x="1"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85733" name="Freeform 709"/>
              <p:cNvSpPr>
                <a:spLocks/>
              </p:cNvSpPr>
              <p:nvPr/>
            </p:nvSpPr>
            <p:spPr bwMode="auto">
              <a:xfrm>
                <a:off x="490" y="1656"/>
                <a:ext cx="86" cy="61"/>
              </a:xfrm>
              <a:custGeom>
                <a:avLst/>
                <a:gdLst>
                  <a:gd name="T0" fmla="*/ 172 w 172"/>
                  <a:gd name="T1" fmla="*/ 6 h 120"/>
                  <a:gd name="T2" fmla="*/ 76 w 172"/>
                  <a:gd name="T3" fmla="*/ 53 h 120"/>
                  <a:gd name="T4" fmla="*/ 35 w 172"/>
                  <a:gd name="T5" fmla="*/ 82 h 120"/>
                  <a:gd name="T6" fmla="*/ 27 w 172"/>
                  <a:gd name="T7" fmla="*/ 91 h 120"/>
                  <a:gd name="T8" fmla="*/ 19 w 172"/>
                  <a:gd name="T9" fmla="*/ 100 h 120"/>
                  <a:gd name="T10" fmla="*/ 6 w 172"/>
                  <a:gd name="T11" fmla="*/ 120 h 120"/>
                  <a:gd name="T12" fmla="*/ 0 w 172"/>
                  <a:gd name="T13" fmla="*/ 115 h 120"/>
                  <a:gd name="T14" fmla="*/ 13 w 172"/>
                  <a:gd name="T15" fmla="*/ 96 h 120"/>
                  <a:gd name="T16" fmla="*/ 21 w 172"/>
                  <a:gd name="T17" fmla="*/ 87 h 120"/>
                  <a:gd name="T18" fmla="*/ 30 w 172"/>
                  <a:gd name="T19" fmla="*/ 76 h 120"/>
                  <a:gd name="T20" fmla="*/ 71 w 172"/>
                  <a:gd name="T21" fmla="*/ 47 h 120"/>
                  <a:gd name="T22" fmla="*/ 167 w 172"/>
                  <a:gd name="T23" fmla="*/ 0 h 120"/>
                  <a:gd name="T24" fmla="*/ 172 w 172"/>
                  <a:gd name="T25"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20">
                    <a:moveTo>
                      <a:pt x="172" y="6"/>
                    </a:moveTo>
                    <a:lnTo>
                      <a:pt x="76" y="53"/>
                    </a:lnTo>
                    <a:lnTo>
                      <a:pt x="35" y="82"/>
                    </a:lnTo>
                    <a:lnTo>
                      <a:pt x="27" y="91"/>
                    </a:lnTo>
                    <a:lnTo>
                      <a:pt x="19" y="100"/>
                    </a:lnTo>
                    <a:lnTo>
                      <a:pt x="6" y="120"/>
                    </a:lnTo>
                    <a:lnTo>
                      <a:pt x="0" y="115"/>
                    </a:lnTo>
                    <a:lnTo>
                      <a:pt x="13" y="96"/>
                    </a:lnTo>
                    <a:lnTo>
                      <a:pt x="21" y="87"/>
                    </a:lnTo>
                    <a:lnTo>
                      <a:pt x="30" y="76"/>
                    </a:lnTo>
                    <a:lnTo>
                      <a:pt x="71" y="47"/>
                    </a:lnTo>
                    <a:lnTo>
                      <a:pt x="167" y="0"/>
                    </a:lnTo>
                    <a:lnTo>
                      <a:pt x="172" y="6"/>
                    </a:lnTo>
                    <a:close/>
                  </a:path>
                </a:pathLst>
              </a:custGeom>
              <a:solidFill>
                <a:srgbClr val="000000"/>
              </a:solidFill>
              <a:ln w="9525">
                <a:solidFill>
                  <a:schemeClr val="tx2"/>
                </a:solidFill>
                <a:round/>
                <a:headEnd/>
                <a:tailEnd/>
              </a:ln>
            </p:spPr>
            <p:txBody>
              <a:bodyPr/>
              <a:lstStyle/>
              <a:p>
                <a:endParaRPr lang="en-US" sz="3120"/>
              </a:p>
            </p:txBody>
          </p:sp>
          <p:sp>
            <p:nvSpPr>
              <p:cNvPr id="385734" name="Freeform 710"/>
              <p:cNvSpPr>
                <a:spLocks/>
              </p:cNvSpPr>
              <p:nvPr/>
            </p:nvSpPr>
            <p:spPr bwMode="auto">
              <a:xfrm>
                <a:off x="574" y="1656"/>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35" name="Freeform 711"/>
              <p:cNvSpPr>
                <a:spLocks/>
              </p:cNvSpPr>
              <p:nvPr/>
            </p:nvSpPr>
            <p:spPr bwMode="auto">
              <a:xfrm>
                <a:off x="405" y="1714"/>
                <a:ext cx="88" cy="131"/>
              </a:xfrm>
              <a:custGeom>
                <a:avLst/>
                <a:gdLst>
                  <a:gd name="T0" fmla="*/ 176 w 176"/>
                  <a:gd name="T1" fmla="*/ 5 h 262"/>
                  <a:gd name="T2" fmla="*/ 139 w 176"/>
                  <a:gd name="T3" fmla="*/ 75 h 262"/>
                  <a:gd name="T4" fmla="*/ 104 w 176"/>
                  <a:gd name="T5" fmla="*/ 142 h 262"/>
                  <a:gd name="T6" fmla="*/ 84 w 176"/>
                  <a:gd name="T7" fmla="*/ 174 h 262"/>
                  <a:gd name="T8" fmla="*/ 74 w 176"/>
                  <a:gd name="T9" fmla="*/ 189 h 262"/>
                  <a:gd name="T10" fmla="*/ 61 w 176"/>
                  <a:gd name="T11" fmla="*/ 204 h 262"/>
                  <a:gd name="T12" fmla="*/ 37 w 176"/>
                  <a:gd name="T13" fmla="*/ 235 h 262"/>
                  <a:gd name="T14" fmla="*/ 5 w 176"/>
                  <a:gd name="T15" fmla="*/ 262 h 262"/>
                  <a:gd name="T16" fmla="*/ 0 w 176"/>
                  <a:gd name="T17" fmla="*/ 256 h 262"/>
                  <a:gd name="T18" fmla="*/ 31 w 176"/>
                  <a:gd name="T19" fmla="*/ 230 h 262"/>
                  <a:gd name="T20" fmla="*/ 55 w 176"/>
                  <a:gd name="T21" fmla="*/ 200 h 262"/>
                  <a:gd name="T22" fmla="*/ 67 w 176"/>
                  <a:gd name="T23" fmla="*/ 185 h 262"/>
                  <a:gd name="T24" fmla="*/ 78 w 176"/>
                  <a:gd name="T25" fmla="*/ 169 h 262"/>
                  <a:gd name="T26" fmla="*/ 98 w 176"/>
                  <a:gd name="T27" fmla="*/ 137 h 262"/>
                  <a:gd name="T28" fmla="*/ 133 w 176"/>
                  <a:gd name="T29" fmla="*/ 70 h 262"/>
                  <a:gd name="T30" fmla="*/ 170 w 176"/>
                  <a:gd name="T31" fmla="*/ 0 h 262"/>
                  <a:gd name="T32" fmla="*/ 176 w 176"/>
                  <a:gd name="T33" fmla="*/ 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262">
                    <a:moveTo>
                      <a:pt x="176" y="5"/>
                    </a:moveTo>
                    <a:lnTo>
                      <a:pt x="139" y="75"/>
                    </a:lnTo>
                    <a:lnTo>
                      <a:pt x="104" y="142"/>
                    </a:lnTo>
                    <a:lnTo>
                      <a:pt x="84" y="174"/>
                    </a:lnTo>
                    <a:lnTo>
                      <a:pt x="74" y="189"/>
                    </a:lnTo>
                    <a:lnTo>
                      <a:pt x="61" y="204"/>
                    </a:lnTo>
                    <a:lnTo>
                      <a:pt x="37" y="235"/>
                    </a:lnTo>
                    <a:lnTo>
                      <a:pt x="5" y="262"/>
                    </a:lnTo>
                    <a:lnTo>
                      <a:pt x="0" y="256"/>
                    </a:lnTo>
                    <a:lnTo>
                      <a:pt x="31" y="230"/>
                    </a:lnTo>
                    <a:lnTo>
                      <a:pt x="55" y="200"/>
                    </a:lnTo>
                    <a:lnTo>
                      <a:pt x="67" y="185"/>
                    </a:lnTo>
                    <a:lnTo>
                      <a:pt x="78" y="169"/>
                    </a:lnTo>
                    <a:lnTo>
                      <a:pt x="98" y="137"/>
                    </a:lnTo>
                    <a:lnTo>
                      <a:pt x="133" y="70"/>
                    </a:lnTo>
                    <a:lnTo>
                      <a:pt x="170" y="0"/>
                    </a:lnTo>
                    <a:lnTo>
                      <a:pt x="176" y="5"/>
                    </a:lnTo>
                    <a:close/>
                  </a:path>
                </a:pathLst>
              </a:custGeom>
              <a:solidFill>
                <a:srgbClr val="000000"/>
              </a:solidFill>
              <a:ln w="9525">
                <a:solidFill>
                  <a:schemeClr val="tx2"/>
                </a:solidFill>
                <a:round/>
                <a:headEnd/>
                <a:tailEnd/>
              </a:ln>
            </p:spPr>
            <p:txBody>
              <a:bodyPr/>
              <a:lstStyle/>
              <a:p>
                <a:endParaRPr lang="en-US" sz="3120"/>
              </a:p>
            </p:txBody>
          </p:sp>
          <p:sp>
            <p:nvSpPr>
              <p:cNvPr id="385736" name="Freeform 712"/>
              <p:cNvSpPr>
                <a:spLocks/>
              </p:cNvSpPr>
              <p:nvPr/>
            </p:nvSpPr>
            <p:spPr bwMode="auto">
              <a:xfrm>
                <a:off x="490" y="1714"/>
                <a:ext cx="3" cy="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37" name="Freeform 713"/>
              <p:cNvSpPr>
                <a:spLocks/>
              </p:cNvSpPr>
              <p:nvPr/>
            </p:nvSpPr>
            <p:spPr bwMode="auto">
              <a:xfrm>
                <a:off x="333" y="1842"/>
                <a:ext cx="74" cy="69"/>
              </a:xfrm>
              <a:custGeom>
                <a:avLst/>
                <a:gdLst>
                  <a:gd name="T0" fmla="*/ 150 w 150"/>
                  <a:gd name="T1" fmla="*/ 6 h 137"/>
                  <a:gd name="T2" fmla="*/ 72 w 150"/>
                  <a:gd name="T3" fmla="*/ 67 h 137"/>
                  <a:gd name="T4" fmla="*/ 39 w 150"/>
                  <a:gd name="T5" fmla="*/ 99 h 137"/>
                  <a:gd name="T6" fmla="*/ 6 w 150"/>
                  <a:gd name="T7" fmla="*/ 137 h 137"/>
                  <a:gd name="T8" fmla="*/ 0 w 150"/>
                  <a:gd name="T9" fmla="*/ 132 h 137"/>
                  <a:gd name="T10" fmla="*/ 32 w 150"/>
                  <a:gd name="T11" fmla="*/ 94 h 137"/>
                  <a:gd name="T12" fmla="*/ 68 w 150"/>
                  <a:gd name="T13" fmla="*/ 61 h 137"/>
                  <a:gd name="T14" fmla="*/ 145 w 150"/>
                  <a:gd name="T15" fmla="*/ 0 h 137"/>
                  <a:gd name="T16" fmla="*/ 150 w 150"/>
                  <a:gd name="T17"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37">
                    <a:moveTo>
                      <a:pt x="150" y="6"/>
                    </a:moveTo>
                    <a:lnTo>
                      <a:pt x="72" y="67"/>
                    </a:lnTo>
                    <a:lnTo>
                      <a:pt x="39" y="99"/>
                    </a:lnTo>
                    <a:lnTo>
                      <a:pt x="6" y="137"/>
                    </a:lnTo>
                    <a:lnTo>
                      <a:pt x="0" y="132"/>
                    </a:lnTo>
                    <a:lnTo>
                      <a:pt x="32" y="94"/>
                    </a:lnTo>
                    <a:lnTo>
                      <a:pt x="68" y="61"/>
                    </a:lnTo>
                    <a:lnTo>
                      <a:pt x="145" y="0"/>
                    </a:lnTo>
                    <a:lnTo>
                      <a:pt x="150" y="6"/>
                    </a:lnTo>
                    <a:close/>
                  </a:path>
                </a:pathLst>
              </a:custGeom>
              <a:solidFill>
                <a:srgbClr val="000000"/>
              </a:solidFill>
              <a:ln w="9525">
                <a:solidFill>
                  <a:schemeClr val="tx2"/>
                </a:solidFill>
                <a:round/>
                <a:headEnd/>
                <a:tailEnd/>
              </a:ln>
            </p:spPr>
            <p:txBody>
              <a:bodyPr/>
              <a:lstStyle/>
              <a:p>
                <a:endParaRPr lang="en-US" sz="3120"/>
              </a:p>
            </p:txBody>
          </p:sp>
          <p:sp>
            <p:nvSpPr>
              <p:cNvPr id="385738" name="Freeform 714"/>
              <p:cNvSpPr>
                <a:spLocks/>
              </p:cNvSpPr>
              <p:nvPr/>
            </p:nvSpPr>
            <p:spPr bwMode="auto">
              <a:xfrm>
                <a:off x="405" y="1842"/>
                <a:ext cx="2" cy="3"/>
              </a:xfrm>
              <a:custGeom>
                <a:avLst/>
                <a:gdLst>
                  <a:gd name="T0" fmla="*/ 5 w 5"/>
                  <a:gd name="T1" fmla="*/ 6 h 6"/>
                  <a:gd name="T2" fmla="*/ 0 w 5"/>
                  <a:gd name="T3" fmla="*/ 0 h 6"/>
                  <a:gd name="T4" fmla="*/ 5 w 5"/>
                  <a:gd name="T5" fmla="*/ 6 h 6"/>
                </a:gdLst>
                <a:ahLst/>
                <a:cxnLst>
                  <a:cxn ang="0">
                    <a:pos x="T0" y="T1"/>
                  </a:cxn>
                  <a:cxn ang="0">
                    <a:pos x="T2" y="T3"/>
                  </a:cxn>
                  <a:cxn ang="0">
                    <a:pos x="T4" y="T5"/>
                  </a:cxn>
                </a:cxnLst>
                <a:rect l="0" t="0" r="r" b="b"/>
                <a:pathLst>
                  <a:path w="5" h="6">
                    <a:moveTo>
                      <a:pt x="5" y="6"/>
                    </a:moveTo>
                    <a:lnTo>
                      <a:pt x="0" y="0"/>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85739" name="Freeform 715"/>
              <p:cNvSpPr>
                <a:spLocks/>
              </p:cNvSpPr>
              <p:nvPr/>
            </p:nvSpPr>
            <p:spPr bwMode="auto">
              <a:xfrm>
                <a:off x="304" y="1908"/>
                <a:ext cx="32" cy="44"/>
              </a:xfrm>
              <a:custGeom>
                <a:avLst/>
                <a:gdLst>
                  <a:gd name="T0" fmla="*/ 64 w 64"/>
                  <a:gd name="T1" fmla="*/ 5 h 87"/>
                  <a:gd name="T2" fmla="*/ 58 w 64"/>
                  <a:gd name="T3" fmla="*/ 0 h 87"/>
                  <a:gd name="T4" fmla="*/ 0 w 64"/>
                  <a:gd name="T5" fmla="*/ 83 h 87"/>
                  <a:gd name="T6" fmla="*/ 7 w 64"/>
                  <a:gd name="T7" fmla="*/ 87 h 87"/>
                  <a:gd name="T8" fmla="*/ 64 w 64"/>
                  <a:gd name="T9" fmla="*/ 5 h 87"/>
                </a:gdLst>
                <a:ahLst/>
                <a:cxnLst>
                  <a:cxn ang="0">
                    <a:pos x="T0" y="T1"/>
                  </a:cxn>
                  <a:cxn ang="0">
                    <a:pos x="T2" y="T3"/>
                  </a:cxn>
                  <a:cxn ang="0">
                    <a:pos x="T4" y="T5"/>
                  </a:cxn>
                  <a:cxn ang="0">
                    <a:pos x="T6" y="T7"/>
                  </a:cxn>
                  <a:cxn ang="0">
                    <a:pos x="T8" y="T9"/>
                  </a:cxn>
                </a:cxnLst>
                <a:rect l="0" t="0" r="r" b="b"/>
                <a:pathLst>
                  <a:path w="64" h="87">
                    <a:moveTo>
                      <a:pt x="64" y="5"/>
                    </a:moveTo>
                    <a:lnTo>
                      <a:pt x="58" y="0"/>
                    </a:lnTo>
                    <a:lnTo>
                      <a:pt x="0" y="83"/>
                    </a:lnTo>
                    <a:lnTo>
                      <a:pt x="7" y="87"/>
                    </a:lnTo>
                    <a:lnTo>
                      <a:pt x="64" y="5"/>
                    </a:lnTo>
                    <a:close/>
                  </a:path>
                </a:pathLst>
              </a:custGeom>
              <a:solidFill>
                <a:srgbClr val="000000"/>
              </a:solidFill>
              <a:ln w="9525">
                <a:solidFill>
                  <a:schemeClr val="tx2"/>
                </a:solidFill>
                <a:round/>
                <a:headEnd/>
                <a:tailEnd/>
              </a:ln>
            </p:spPr>
            <p:txBody>
              <a:bodyPr/>
              <a:lstStyle/>
              <a:p>
                <a:endParaRPr lang="en-US" sz="3120"/>
              </a:p>
            </p:txBody>
          </p:sp>
          <p:sp>
            <p:nvSpPr>
              <p:cNvPr id="385740" name="Freeform 716"/>
              <p:cNvSpPr>
                <a:spLocks/>
              </p:cNvSpPr>
              <p:nvPr/>
            </p:nvSpPr>
            <p:spPr bwMode="auto">
              <a:xfrm>
                <a:off x="333" y="1908"/>
                <a:ext cx="3" cy="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41" name="Rectangle 717"/>
              <p:cNvSpPr>
                <a:spLocks noChangeArrowheads="1"/>
              </p:cNvSpPr>
              <p:nvPr/>
            </p:nvSpPr>
            <p:spPr bwMode="auto">
              <a:xfrm>
                <a:off x="304" y="1949"/>
                <a:ext cx="4" cy="1"/>
              </a:xfrm>
              <a:prstGeom prst="rect">
                <a:avLst/>
              </a:prstGeom>
              <a:solidFill>
                <a:srgbClr val="000000"/>
              </a:solidFill>
              <a:ln w="9525">
                <a:solidFill>
                  <a:schemeClr val="tx2"/>
                </a:solidFill>
                <a:miter lim="800000"/>
                <a:headEnd/>
                <a:tailEnd/>
              </a:ln>
            </p:spPr>
            <p:txBody>
              <a:bodyPr/>
              <a:lstStyle/>
              <a:p>
                <a:endParaRPr lang="en-US" sz="3120"/>
              </a:p>
            </p:txBody>
          </p:sp>
          <p:sp>
            <p:nvSpPr>
              <p:cNvPr id="385742" name="Freeform 718"/>
              <p:cNvSpPr>
                <a:spLocks/>
              </p:cNvSpPr>
              <p:nvPr/>
            </p:nvSpPr>
            <p:spPr bwMode="auto">
              <a:xfrm>
                <a:off x="304" y="1949"/>
                <a:ext cx="4" cy="3"/>
              </a:xfrm>
              <a:custGeom>
                <a:avLst/>
                <a:gdLst>
                  <a:gd name="T0" fmla="*/ 7 w 8"/>
                  <a:gd name="T1" fmla="*/ 4 h 4"/>
                  <a:gd name="T2" fmla="*/ 8 w 8"/>
                  <a:gd name="T3" fmla="*/ 1 h 4"/>
                  <a:gd name="T4" fmla="*/ 0 w 8"/>
                  <a:gd name="T5" fmla="*/ 1 h 4"/>
                  <a:gd name="T6" fmla="*/ 8 w 8"/>
                  <a:gd name="T7" fmla="*/ 1 h 4"/>
                  <a:gd name="T8" fmla="*/ 0 w 8"/>
                  <a:gd name="T9" fmla="*/ 0 h 4"/>
                  <a:gd name="T10" fmla="*/ 7 w 8"/>
                  <a:gd name="T11" fmla="*/ 4 h 4"/>
                </a:gdLst>
                <a:ahLst/>
                <a:cxnLst>
                  <a:cxn ang="0">
                    <a:pos x="T0" y="T1"/>
                  </a:cxn>
                  <a:cxn ang="0">
                    <a:pos x="T2" y="T3"/>
                  </a:cxn>
                  <a:cxn ang="0">
                    <a:pos x="T4" y="T5"/>
                  </a:cxn>
                  <a:cxn ang="0">
                    <a:pos x="T6" y="T7"/>
                  </a:cxn>
                  <a:cxn ang="0">
                    <a:pos x="T8" y="T9"/>
                  </a:cxn>
                  <a:cxn ang="0">
                    <a:pos x="T10" y="T11"/>
                  </a:cxn>
                </a:cxnLst>
                <a:rect l="0" t="0" r="r" b="b"/>
                <a:pathLst>
                  <a:path w="8" h="4">
                    <a:moveTo>
                      <a:pt x="7" y="4"/>
                    </a:moveTo>
                    <a:lnTo>
                      <a:pt x="8" y="1"/>
                    </a:lnTo>
                    <a:lnTo>
                      <a:pt x="0" y="1"/>
                    </a:lnTo>
                    <a:lnTo>
                      <a:pt x="8" y="1"/>
                    </a:lnTo>
                    <a:lnTo>
                      <a:pt x="0" y="0"/>
                    </a:lnTo>
                    <a:lnTo>
                      <a:pt x="7" y="4"/>
                    </a:lnTo>
                    <a:close/>
                  </a:path>
                </a:pathLst>
              </a:custGeom>
              <a:solidFill>
                <a:srgbClr val="000000"/>
              </a:solidFill>
              <a:ln w="9525">
                <a:solidFill>
                  <a:schemeClr val="tx2"/>
                </a:solidFill>
                <a:round/>
                <a:headEnd/>
                <a:tailEnd/>
              </a:ln>
            </p:spPr>
            <p:txBody>
              <a:bodyPr/>
              <a:lstStyle/>
              <a:p>
                <a:endParaRPr lang="en-US" sz="3120"/>
              </a:p>
            </p:txBody>
          </p:sp>
          <p:sp>
            <p:nvSpPr>
              <p:cNvPr id="385743" name="Freeform 719"/>
              <p:cNvSpPr>
                <a:spLocks/>
              </p:cNvSpPr>
              <p:nvPr/>
            </p:nvSpPr>
            <p:spPr bwMode="auto">
              <a:xfrm>
                <a:off x="375" y="1281"/>
                <a:ext cx="163" cy="301"/>
              </a:xfrm>
              <a:custGeom>
                <a:avLst/>
                <a:gdLst>
                  <a:gd name="T0" fmla="*/ 292 w 327"/>
                  <a:gd name="T1" fmla="*/ 17 h 603"/>
                  <a:gd name="T2" fmla="*/ 255 w 327"/>
                  <a:gd name="T3" fmla="*/ 9 h 603"/>
                  <a:gd name="T4" fmla="*/ 220 w 327"/>
                  <a:gd name="T5" fmla="*/ 3 h 603"/>
                  <a:gd name="T6" fmla="*/ 183 w 327"/>
                  <a:gd name="T7" fmla="*/ 0 h 603"/>
                  <a:gd name="T8" fmla="*/ 147 w 327"/>
                  <a:gd name="T9" fmla="*/ 2 h 603"/>
                  <a:gd name="T10" fmla="*/ 90 w 327"/>
                  <a:gd name="T11" fmla="*/ 8 h 603"/>
                  <a:gd name="T12" fmla="*/ 51 w 327"/>
                  <a:gd name="T13" fmla="*/ 15 h 603"/>
                  <a:gd name="T14" fmla="*/ 26 w 327"/>
                  <a:gd name="T15" fmla="*/ 24 h 603"/>
                  <a:gd name="T16" fmla="*/ 16 w 327"/>
                  <a:gd name="T17" fmla="*/ 32 h 603"/>
                  <a:gd name="T18" fmla="*/ 9 w 327"/>
                  <a:gd name="T19" fmla="*/ 43 h 603"/>
                  <a:gd name="T20" fmla="*/ 6 w 327"/>
                  <a:gd name="T21" fmla="*/ 76 h 603"/>
                  <a:gd name="T22" fmla="*/ 6 w 327"/>
                  <a:gd name="T23" fmla="*/ 157 h 603"/>
                  <a:gd name="T24" fmla="*/ 5 w 327"/>
                  <a:gd name="T25" fmla="*/ 301 h 603"/>
                  <a:gd name="T26" fmla="*/ 2 w 327"/>
                  <a:gd name="T27" fmla="*/ 380 h 603"/>
                  <a:gd name="T28" fmla="*/ 0 w 327"/>
                  <a:gd name="T29" fmla="*/ 444 h 603"/>
                  <a:gd name="T30" fmla="*/ 2 w 327"/>
                  <a:gd name="T31" fmla="*/ 534 h 603"/>
                  <a:gd name="T32" fmla="*/ 2 w 327"/>
                  <a:gd name="T33" fmla="*/ 603 h 603"/>
                  <a:gd name="T34" fmla="*/ 22 w 327"/>
                  <a:gd name="T35" fmla="*/ 545 h 603"/>
                  <a:gd name="T36" fmla="*/ 35 w 327"/>
                  <a:gd name="T37" fmla="*/ 519 h 603"/>
                  <a:gd name="T38" fmla="*/ 52 w 327"/>
                  <a:gd name="T39" fmla="*/ 496 h 603"/>
                  <a:gd name="T40" fmla="*/ 70 w 327"/>
                  <a:gd name="T41" fmla="*/ 476 h 603"/>
                  <a:gd name="T42" fmla="*/ 93 w 327"/>
                  <a:gd name="T43" fmla="*/ 461 h 603"/>
                  <a:gd name="T44" fmla="*/ 113 w 327"/>
                  <a:gd name="T45" fmla="*/ 454 h 603"/>
                  <a:gd name="T46" fmla="*/ 128 w 327"/>
                  <a:gd name="T47" fmla="*/ 450 h 603"/>
                  <a:gd name="T48" fmla="*/ 151 w 327"/>
                  <a:gd name="T49" fmla="*/ 449 h 603"/>
                  <a:gd name="T50" fmla="*/ 164 w 327"/>
                  <a:gd name="T51" fmla="*/ 450 h 603"/>
                  <a:gd name="T52" fmla="*/ 185 w 327"/>
                  <a:gd name="T53" fmla="*/ 461 h 603"/>
                  <a:gd name="T54" fmla="*/ 194 w 327"/>
                  <a:gd name="T55" fmla="*/ 469 h 603"/>
                  <a:gd name="T56" fmla="*/ 221 w 327"/>
                  <a:gd name="T57" fmla="*/ 496 h 603"/>
                  <a:gd name="T58" fmla="*/ 234 w 327"/>
                  <a:gd name="T59" fmla="*/ 478 h 603"/>
                  <a:gd name="T60" fmla="*/ 237 w 327"/>
                  <a:gd name="T61" fmla="*/ 460 h 603"/>
                  <a:gd name="T62" fmla="*/ 243 w 327"/>
                  <a:gd name="T63" fmla="*/ 444 h 603"/>
                  <a:gd name="T64" fmla="*/ 250 w 327"/>
                  <a:gd name="T65" fmla="*/ 415 h 603"/>
                  <a:gd name="T66" fmla="*/ 257 w 327"/>
                  <a:gd name="T67" fmla="*/ 379 h 603"/>
                  <a:gd name="T68" fmla="*/ 267 w 327"/>
                  <a:gd name="T69" fmla="*/ 303 h 603"/>
                  <a:gd name="T70" fmla="*/ 272 w 327"/>
                  <a:gd name="T71" fmla="*/ 292 h 603"/>
                  <a:gd name="T72" fmla="*/ 273 w 327"/>
                  <a:gd name="T73" fmla="*/ 288 h 603"/>
                  <a:gd name="T74" fmla="*/ 279 w 327"/>
                  <a:gd name="T75" fmla="*/ 231 h 603"/>
                  <a:gd name="T76" fmla="*/ 289 w 327"/>
                  <a:gd name="T77" fmla="*/ 155 h 603"/>
                  <a:gd name="T78" fmla="*/ 299 w 327"/>
                  <a:gd name="T79" fmla="*/ 105 h 603"/>
                  <a:gd name="T80" fmla="*/ 307 w 327"/>
                  <a:gd name="T81" fmla="*/ 81 h 603"/>
                  <a:gd name="T82" fmla="*/ 319 w 327"/>
                  <a:gd name="T83" fmla="*/ 59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7" h="603">
                    <a:moveTo>
                      <a:pt x="327" y="29"/>
                    </a:moveTo>
                    <a:lnTo>
                      <a:pt x="292" y="17"/>
                    </a:lnTo>
                    <a:lnTo>
                      <a:pt x="273" y="12"/>
                    </a:lnTo>
                    <a:lnTo>
                      <a:pt x="255" y="9"/>
                    </a:lnTo>
                    <a:lnTo>
                      <a:pt x="238" y="6"/>
                    </a:lnTo>
                    <a:lnTo>
                      <a:pt x="220" y="3"/>
                    </a:lnTo>
                    <a:lnTo>
                      <a:pt x="202" y="2"/>
                    </a:lnTo>
                    <a:lnTo>
                      <a:pt x="183" y="0"/>
                    </a:lnTo>
                    <a:lnTo>
                      <a:pt x="165" y="0"/>
                    </a:lnTo>
                    <a:lnTo>
                      <a:pt x="147" y="2"/>
                    </a:lnTo>
                    <a:lnTo>
                      <a:pt x="109" y="5"/>
                    </a:lnTo>
                    <a:lnTo>
                      <a:pt x="90" y="8"/>
                    </a:lnTo>
                    <a:lnTo>
                      <a:pt x="70" y="12"/>
                    </a:lnTo>
                    <a:lnTo>
                      <a:pt x="51" y="15"/>
                    </a:lnTo>
                    <a:lnTo>
                      <a:pt x="32" y="21"/>
                    </a:lnTo>
                    <a:lnTo>
                      <a:pt x="26" y="24"/>
                    </a:lnTo>
                    <a:lnTo>
                      <a:pt x="20" y="27"/>
                    </a:lnTo>
                    <a:lnTo>
                      <a:pt x="16" y="32"/>
                    </a:lnTo>
                    <a:lnTo>
                      <a:pt x="11" y="38"/>
                    </a:lnTo>
                    <a:lnTo>
                      <a:pt x="9" y="43"/>
                    </a:lnTo>
                    <a:lnTo>
                      <a:pt x="8" y="50"/>
                    </a:lnTo>
                    <a:lnTo>
                      <a:pt x="6" y="76"/>
                    </a:lnTo>
                    <a:lnTo>
                      <a:pt x="6" y="113"/>
                    </a:lnTo>
                    <a:lnTo>
                      <a:pt x="6" y="157"/>
                    </a:lnTo>
                    <a:lnTo>
                      <a:pt x="5" y="254"/>
                    </a:lnTo>
                    <a:lnTo>
                      <a:pt x="5" y="301"/>
                    </a:lnTo>
                    <a:lnTo>
                      <a:pt x="3" y="345"/>
                    </a:lnTo>
                    <a:lnTo>
                      <a:pt x="2" y="380"/>
                    </a:lnTo>
                    <a:lnTo>
                      <a:pt x="0" y="414"/>
                    </a:lnTo>
                    <a:lnTo>
                      <a:pt x="0" y="444"/>
                    </a:lnTo>
                    <a:lnTo>
                      <a:pt x="0" y="475"/>
                    </a:lnTo>
                    <a:lnTo>
                      <a:pt x="2" y="534"/>
                    </a:lnTo>
                    <a:lnTo>
                      <a:pt x="2" y="568"/>
                    </a:lnTo>
                    <a:lnTo>
                      <a:pt x="2" y="603"/>
                    </a:lnTo>
                    <a:lnTo>
                      <a:pt x="11" y="572"/>
                    </a:lnTo>
                    <a:lnTo>
                      <a:pt x="22" y="545"/>
                    </a:lnTo>
                    <a:lnTo>
                      <a:pt x="28" y="531"/>
                    </a:lnTo>
                    <a:lnTo>
                      <a:pt x="35" y="519"/>
                    </a:lnTo>
                    <a:lnTo>
                      <a:pt x="43" y="507"/>
                    </a:lnTo>
                    <a:lnTo>
                      <a:pt x="52" y="496"/>
                    </a:lnTo>
                    <a:lnTo>
                      <a:pt x="61" y="485"/>
                    </a:lnTo>
                    <a:lnTo>
                      <a:pt x="70" y="476"/>
                    </a:lnTo>
                    <a:lnTo>
                      <a:pt x="81" y="469"/>
                    </a:lnTo>
                    <a:lnTo>
                      <a:pt x="93" y="461"/>
                    </a:lnTo>
                    <a:lnTo>
                      <a:pt x="107" y="457"/>
                    </a:lnTo>
                    <a:lnTo>
                      <a:pt x="113" y="454"/>
                    </a:lnTo>
                    <a:lnTo>
                      <a:pt x="121" y="452"/>
                    </a:lnTo>
                    <a:lnTo>
                      <a:pt x="128" y="450"/>
                    </a:lnTo>
                    <a:lnTo>
                      <a:pt x="136" y="450"/>
                    </a:lnTo>
                    <a:lnTo>
                      <a:pt x="151" y="449"/>
                    </a:lnTo>
                    <a:lnTo>
                      <a:pt x="157" y="449"/>
                    </a:lnTo>
                    <a:lnTo>
                      <a:pt x="164" y="450"/>
                    </a:lnTo>
                    <a:lnTo>
                      <a:pt x="174" y="455"/>
                    </a:lnTo>
                    <a:lnTo>
                      <a:pt x="185" y="461"/>
                    </a:lnTo>
                    <a:lnTo>
                      <a:pt x="189" y="466"/>
                    </a:lnTo>
                    <a:lnTo>
                      <a:pt x="194" y="469"/>
                    </a:lnTo>
                    <a:lnTo>
                      <a:pt x="212" y="487"/>
                    </a:lnTo>
                    <a:lnTo>
                      <a:pt x="221" y="496"/>
                    </a:lnTo>
                    <a:lnTo>
                      <a:pt x="232" y="504"/>
                    </a:lnTo>
                    <a:lnTo>
                      <a:pt x="234" y="478"/>
                    </a:lnTo>
                    <a:lnTo>
                      <a:pt x="235" y="466"/>
                    </a:lnTo>
                    <a:lnTo>
                      <a:pt x="237" y="460"/>
                    </a:lnTo>
                    <a:lnTo>
                      <a:pt x="240" y="454"/>
                    </a:lnTo>
                    <a:lnTo>
                      <a:pt x="243" y="444"/>
                    </a:lnTo>
                    <a:lnTo>
                      <a:pt x="246" y="435"/>
                    </a:lnTo>
                    <a:lnTo>
                      <a:pt x="250" y="415"/>
                    </a:lnTo>
                    <a:lnTo>
                      <a:pt x="254" y="397"/>
                    </a:lnTo>
                    <a:lnTo>
                      <a:pt x="257" y="379"/>
                    </a:lnTo>
                    <a:lnTo>
                      <a:pt x="261" y="341"/>
                    </a:lnTo>
                    <a:lnTo>
                      <a:pt x="267" y="303"/>
                    </a:lnTo>
                    <a:lnTo>
                      <a:pt x="269" y="297"/>
                    </a:lnTo>
                    <a:lnTo>
                      <a:pt x="272" y="292"/>
                    </a:lnTo>
                    <a:lnTo>
                      <a:pt x="272" y="291"/>
                    </a:lnTo>
                    <a:lnTo>
                      <a:pt x="273" y="288"/>
                    </a:lnTo>
                    <a:lnTo>
                      <a:pt x="275" y="283"/>
                    </a:lnTo>
                    <a:lnTo>
                      <a:pt x="279" y="231"/>
                    </a:lnTo>
                    <a:lnTo>
                      <a:pt x="284" y="180"/>
                    </a:lnTo>
                    <a:lnTo>
                      <a:pt x="289" y="155"/>
                    </a:lnTo>
                    <a:lnTo>
                      <a:pt x="293" y="129"/>
                    </a:lnTo>
                    <a:lnTo>
                      <a:pt x="299" y="105"/>
                    </a:lnTo>
                    <a:lnTo>
                      <a:pt x="302" y="93"/>
                    </a:lnTo>
                    <a:lnTo>
                      <a:pt x="307" y="81"/>
                    </a:lnTo>
                    <a:lnTo>
                      <a:pt x="311" y="72"/>
                    </a:lnTo>
                    <a:lnTo>
                      <a:pt x="319" y="59"/>
                    </a:lnTo>
                    <a:lnTo>
                      <a:pt x="327" y="29"/>
                    </a:lnTo>
                    <a:close/>
                  </a:path>
                </a:pathLst>
              </a:custGeom>
              <a:solidFill>
                <a:srgbClr val="CCCCCC"/>
              </a:solidFill>
              <a:ln w="9525">
                <a:solidFill>
                  <a:schemeClr val="tx2"/>
                </a:solidFill>
                <a:round/>
                <a:headEnd/>
                <a:tailEnd/>
              </a:ln>
            </p:spPr>
            <p:txBody>
              <a:bodyPr/>
              <a:lstStyle/>
              <a:p>
                <a:endParaRPr lang="en-US" sz="3120"/>
              </a:p>
            </p:txBody>
          </p:sp>
          <p:sp>
            <p:nvSpPr>
              <p:cNvPr id="385744" name="Freeform 720"/>
              <p:cNvSpPr>
                <a:spLocks/>
              </p:cNvSpPr>
              <p:nvPr/>
            </p:nvSpPr>
            <p:spPr bwMode="auto">
              <a:xfrm>
                <a:off x="390" y="1279"/>
                <a:ext cx="149" cy="18"/>
              </a:xfrm>
              <a:custGeom>
                <a:avLst/>
                <a:gdLst>
                  <a:gd name="T0" fmla="*/ 294 w 297"/>
                  <a:gd name="T1" fmla="*/ 35 h 35"/>
                  <a:gd name="T2" fmla="*/ 259 w 297"/>
                  <a:gd name="T3" fmla="*/ 23 h 35"/>
                  <a:gd name="T4" fmla="*/ 241 w 297"/>
                  <a:gd name="T5" fmla="*/ 18 h 35"/>
                  <a:gd name="T6" fmla="*/ 224 w 297"/>
                  <a:gd name="T7" fmla="*/ 15 h 35"/>
                  <a:gd name="T8" fmla="*/ 206 w 297"/>
                  <a:gd name="T9" fmla="*/ 12 h 35"/>
                  <a:gd name="T10" fmla="*/ 189 w 297"/>
                  <a:gd name="T11" fmla="*/ 9 h 35"/>
                  <a:gd name="T12" fmla="*/ 171 w 297"/>
                  <a:gd name="T13" fmla="*/ 8 h 35"/>
                  <a:gd name="T14" fmla="*/ 152 w 297"/>
                  <a:gd name="T15" fmla="*/ 8 h 35"/>
                  <a:gd name="T16" fmla="*/ 134 w 297"/>
                  <a:gd name="T17" fmla="*/ 8 h 35"/>
                  <a:gd name="T18" fmla="*/ 116 w 297"/>
                  <a:gd name="T19" fmla="*/ 8 h 35"/>
                  <a:gd name="T20" fmla="*/ 78 w 297"/>
                  <a:gd name="T21" fmla="*/ 11 h 35"/>
                  <a:gd name="T22" fmla="*/ 59 w 297"/>
                  <a:gd name="T23" fmla="*/ 14 h 35"/>
                  <a:gd name="T24" fmla="*/ 41 w 297"/>
                  <a:gd name="T25" fmla="*/ 18 h 35"/>
                  <a:gd name="T26" fmla="*/ 21 w 297"/>
                  <a:gd name="T27" fmla="*/ 23 h 35"/>
                  <a:gd name="T28" fmla="*/ 1 w 297"/>
                  <a:gd name="T29" fmla="*/ 27 h 35"/>
                  <a:gd name="T30" fmla="*/ 0 w 297"/>
                  <a:gd name="T31" fmla="*/ 21 h 35"/>
                  <a:gd name="T32" fmla="*/ 20 w 297"/>
                  <a:gd name="T33" fmla="*/ 15 h 35"/>
                  <a:gd name="T34" fmla="*/ 38 w 297"/>
                  <a:gd name="T35" fmla="*/ 12 h 35"/>
                  <a:gd name="T36" fmla="*/ 58 w 297"/>
                  <a:gd name="T37" fmla="*/ 8 h 35"/>
                  <a:gd name="T38" fmla="*/ 78 w 297"/>
                  <a:gd name="T39" fmla="*/ 5 h 35"/>
                  <a:gd name="T40" fmla="*/ 114 w 297"/>
                  <a:gd name="T41" fmla="*/ 2 h 35"/>
                  <a:gd name="T42" fmla="*/ 134 w 297"/>
                  <a:gd name="T43" fmla="*/ 0 h 35"/>
                  <a:gd name="T44" fmla="*/ 152 w 297"/>
                  <a:gd name="T45" fmla="*/ 0 h 35"/>
                  <a:gd name="T46" fmla="*/ 171 w 297"/>
                  <a:gd name="T47" fmla="*/ 2 h 35"/>
                  <a:gd name="T48" fmla="*/ 189 w 297"/>
                  <a:gd name="T49" fmla="*/ 3 h 35"/>
                  <a:gd name="T50" fmla="*/ 207 w 297"/>
                  <a:gd name="T51" fmla="*/ 6 h 35"/>
                  <a:gd name="T52" fmla="*/ 226 w 297"/>
                  <a:gd name="T53" fmla="*/ 9 h 35"/>
                  <a:gd name="T54" fmla="*/ 244 w 297"/>
                  <a:gd name="T55" fmla="*/ 12 h 35"/>
                  <a:gd name="T56" fmla="*/ 262 w 297"/>
                  <a:gd name="T57" fmla="*/ 17 h 35"/>
                  <a:gd name="T58" fmla="*/ 297 w 297"/>
                  <a:gd name="T59" fmla="*/ 29 h 35"/>
                  <a:gd name="T60" fmla="*/ 294 w 297"/>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7" h="35">
                    <a:moveTo>
                      <a:pt x="294" y="35"/>
                    </a:moveTo>
                    <a:lnTo>
                      <a:pt x="259" y="23"/>
                    </a:lnTo>
                    <a:lnTo>
                      <a:pt x="241" y="18"/>
                    </a:lnTo>
                    <a:lnTo>
                      <a:pt x="224" y="15"/>
                    </a:lnTo>
                    <a:lnTo>
                      <a:pt x="206" y="12"/>
                    </a:lnTo>
                    <a:lnTo>
                      <a:pt x="189" y="9"/>
                    </a:lnTo>
                    <a:lnTo>
                      <a:pt x="171" y="8"/>
                    </a:lnTo>
                    <a:lnTo>
                      <a:pt x="152" y="8"/>
                    </a:lnTo>
                    <a:lnTo>
                      <a:pt x="134" y="8"/>
                    </a:lnTo>
                    <a:lnTo>
                      <a:pt x="116" y="8"/>
                    </a:lnTo>
                    <a:lnTo>
                      <a:pt x="78" y="11"/>
                    </a:lnTo>
                    <a:lnTo>
                      <a:pt x="59" y="14"/>
                    </a:lnTo>
                    <a:lnTo>
                      <a:pt x="41" y="18"/>
                    </a:lnTo>
                    <a:lnTo>
                      <a:pt x="21" y="23"/>
                    </a:lnTo>
                    <a:lnTo>
                      <a:pt x="1" y="27"/>
                    </a:lnTo>
                    <a:lnTo>
                      <a:pt x="0" y="21"/>
                    </a:lnTo>
                    <a:lnTo>
                      <a:pt x="20" y="15"/>
                    </a:lnTo>
                    <a:lnTo>
                      <a:pt x="38" y="12"/>
                    </a:lnTo>
                    <a:lnTo>
                      <a:pt x="58" y="8"/>
                    </a:lnTo>
                    <a:lnTo>
                      <a:pt x="78" y="5"/>
                    </a:lnTo>
                    <a:lnTo>
                      <a:pt x="114" y="2"/>
                    </a:lnTo>
                    <a:lnTo>
                      <a:pt x="134" y="0"/>
                    </a:lnTo>
                    <a:lnTo>
                      <a:pt x="152" y="0"/>
                    </a:lnTo>
                    <a:lnTo>
                      <a:pt x="171" y="2"/>
                    </a:lnTo>
                    <a:lnTo>
                      <a:pt x="189" y="3"/>
                    </a:lnTo>
                    <a:lnTo>
                      <a:pt x="207" y="6"/>
                    </a:lnTo>
                    <a:lnTo>
                      <a:pt x="226" y="9"/>
                    </a:lnTo>
                    <a:lnTo>
                      <a:pt x="244" y="12"/>
                    </a:lnTo>
                    <a:lnTo>
                      <a:pt x="262" y="17"/>
                    </a:lnTo>
                    <a:lnTo>
                      <a:pt x="297" y="29"/>
                    </a:lnTo>
                    <a:lnTo>
                      <a:pt x="294" y="35"/>
                    </a:lnTo>
                    <a:close/>
                  </a:path>
                </a:pathLst>
              </a:custGeom>
              <a:solidFill>
                <a:srgbClr val="000000"/>
              </a:solidFill>
              <a:ln w="9525">
                <a:solidFill>
                  <a:schemeClr val="tx2"/>
                </a:solidFill>
                <a:round/>
                <a:headEnd/>
                <a:tailEnd/>
              </a:ln>
            </p:spPr>
            <p:txBody>
              <a:bodyPr/>
              <a:lstStyle/>
              <a:p>
                <a:endParaRPr lang="en-US" sz="3120"/>
              </a:p>
            </p:txBody>
          </p:sp>
          <p:sp>
            <p:nvSpPr>
              <p:cNvPr id="385745" name="Freeform 721"/>
              <p:cNvSpPr>
                <a:spLocks/>
              </p:cNvSpPr>
              <p:nvPr/>
            </p:nvSpPr>
            <p:spPr bwMode="auto">
              <a:xfrm>
                <a:off x="378" y="1290"/>
                <a:ext cx="13" cy="11"/>
              </a:xfrm>
              <a:custGeom>
                <a:avLst/>
                <a:gdLst>
                  <a:gd name="T0" fmla="*/ 26 w 26"/>
                  <a:gd name="T1" fmla="*/ 6 h 23"/>
                  <a:gd name="T2" fmla="*/ 20 w 26"/>
                  <a:gd name="T3" fmla="*/ 9 h 23"/>
                  <a:gd name="T4" fmla="*/ 15 w 26"/>
                  <a:gd name="T5" fmla="*/ 12 h 23"/>
                  <a:gd name="T6" fmla="*/ 9 w 26"/>
                  <a:gd name="T7" fmla="*/ 17 h 23"/>
                  <a:gd name="T8" fmla="*/ 5 w 26"/>
                  <a:gd name="T9" fmla="*/ 23 h 23"/>
                  <a:gd name="T10" fmla="*/ 0 w 26"/>
                  <a:gd name="T11" fmla="*/ 19 h 23"/>
                  <a:gd name="T12" fmla="*/ 5 w 26"/>
                  <a:gd name="T13" fmla="*/ 12 h 23"/>
                  <a:gd name="T14" fmla="*/ 11 w 26"/>
                  <a:gd name="T15" fmla="*/ 6 h 23"/>
                  <a:gd name="T16" fmla="*/ 17 w 26"/>
                  <a:gd name="T17" fmla="*/ 3 h 23"/>
                  <a:gd name="T18" fmla="*/ 23 w 26"/>
                  <a:gd name="T19" fmla="*/ 0 h 23"/>
                  <a:gd name="T20" fmla="*/ 26 w 26"/>
                  <a:gd name="T21"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26" y="6"/>
                    </a:moveTo>
                    <a:lnTo>
                      <a:pt x="20" y="9"/>
                    </a:lnTo>
                    <a:lnTo>
                      <a:pt x="15" y="12"/>
                    </a:lnTo>
                    <a:lnTo>
                      <a:pt x="9" y="17"/>
                    </a:lnTo>
                    <a:lnTo>
                      <a:pt x="5" y="23"/>
                    </a:lnTo>
                    <a:lnTo>
                      <a:pt x="0" y="19"/>
                    </a:lnTo>
                    <a:lnTo>
                      <a:pt x="5" y="12"/>
                    </a:lnTo>
                    <a:lnTo>
                      <a:pt x="11" y="6"/>
                    </a:lnTo>
                    <a:lnTo>
                      <a:pt x="17" y="3"/>
                    </a:lnTo>
                    <a:lnTo>
                      <a:pt x="23" y="0"/>
                    </a:lnTo>
                    <a:lnTo>
                      <a:pt x="26" y="6"/>
                    </a:lnTo>
                    <a:close/>
                  </a:path>
                </a:pathLst>
              </a:custGeom>
              <a:solidFill>
                <a:srgbClr val="000000"/>
              </a:solidFill>
              <a:ln w="9525">
                <a:solidFill>
                  <a:schemeClr val="tx2"/>
                </a:solidFill>
                <a:round/>
                <a:headEnd/>
                <a:tailEnd/>
              </a:ln>
            </p:spPr>
            <p:txBody>
              <a:bodyPr/>
              <a:lstStyle/>
              <a:p>
                <a:endParaRPr lang="en-US" sz="3120"/>
              </a:p>
            </p:txBody>
          </p:sp>
          <p:sp>
            <p:nvSpPr>
              <p:cNvPr id="385746" name="Freeform 722"/>
              <p:cNvSpPr>
                <a:spLocks/>
              </p:cNvSpPr>
              <p:nvPr/>
            </p:nvSpPr>
            <p:spPr bwMode="auto">
              <a:xfrm>
                <a:off x="390" y="1290"/>
                <a:ext cx="1" cy="3"/>
              </a:xfrm>
              <a:custGeom>
                <a:avLst/>
                <a:gdLst>
                  <a:gd name="T0" fmla="*/ 0 w 3"/>
                  <a:gd name="T1" fmla="*/ 0 h 6"/>
                  <a:gd name="T2" fmla="*/ 3 w 3"/>
                  <a:gd name="T3" fmla="*/ 6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1"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47" name="Freeform 723"/>
              <p:cNvSpPr>
                <a:spLocks/>
              </p:cNvSpPr>
              <p:nvPr/>
            </p:nvSpPr>
            <p:spPr bwMode="auto">
              <a:xfrm>
                <a:off x="374" y="1299"/>
                <a:ext cx="8" cy="154"/>
              </a:xfrm>
              <a:custGeom>
                <a:avLst/>
                <a:gdLst>
                  <a:gd name="T0" fmla="*/ 15 w 15"/>
                  <a:gd name="T1" fmla="*/ 3 h 308"/>
                  <a:gd name="T2" fmla="*/ 14 w 15"/>
                  <a:gd name="T3" fmla="*/ 6 h 308"/>
                  <a:gd name="T4" fmla="*/ 12 w 15"/>
                  <a:gd name="T5" fmla="*/ 13 h 308"/>
                  <a:gd name="T6" fmla="*/ 10 w 15"/>
                  <a:gd name="T7" fmla="*/ 39 h 308"/>
                  <a:gd name="T8" fmla="*/ 10 w 15"/>
                  <a:gd name="T9" fmla="*/ 76 h 308"/>
                  <a:gd name="T10" fmla="*/ 10 w 15"/>
                  <a:gd name="T11" fmla="*/ 120 h 308"/>
                  <a:gd name="T12" fmla="*/ 10 w 15"/>
                  <a:gd name="T13" fmla="*/ 217 h 308"/>
                  <a:gd name="T14" fmla="*/ 9 w 15"/>
                  <a:gd name="T15" fmla="*/ 264 h 308"/>
                  <a:gd name="T16" fmla="*/ 7 w 15"/>
                  <a:gd name="T17" fmla="*/ 308 h 308"/>
                  <a:gd name="T18" fmla="*/ 0 w 15"/>
                  <a:gd name="T19" fmla="*/ 308 h 308"/>
                  <a:gd name="T20" fmla="*/ 3 w 15"/>
                  <a:gd name="T21" fmla="*/ 264 h 308"/>
                  <a:gd name="T22" fmla="*/ 3 w 15"/>
                  <a:gd name="T23" fmla="*/ 217 h 308"/>
                  <a:gd name="T24" fmla="*/ 3 w 15"/>
                  <a:gd name="T25" fmla="*/ 120 h 308"/>
                  <a:gd name="T26" fmla="*/ 3 w 15"/>
                  <a:gd name="T27" fmla="*/ 76 h 308"/>
                  <a:gd name="T28" fmla="*/ 4 w 15"/>
                  <a:gd name="T29" fmla="*/ 39 h 308"/>
                  <a:gd name="T30" fmla="*/ 6 w 15"/>
                  <a:gd name="T31" fmla="*/ 13 h 308"/>
                  <a:gd name="T32" fmla="*/ 6 w 15"/>
                  <a:gd name="T33" fmla="*/ 6 h 308"/>
                  <a:gd name="T34" fmla="*/ 7 w 15"/>
                  <a:gd name="T35" fmla="*/ 0 h 308"/>
                  <a:gd name="T36" fmla="*/ 15 w 15"/>
                  <a:gd name="T37" fmla="*/ 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308">
                    <a:moveTo>
                      <a:pt x="15" y="3"/>
                    </a:moveTo>
                    <a:lnTo>
                      <a:pt x="14" y="6"/>
                    </a:lnTo>
                    <a:lnTo>
                      <a:pt x="12" y="13"/>
                    </a:lnTo>
                    <a:lnTo>
                      <a:pt x="10" y="39"/>
                    </a:lnTo>
                    <a:lnTo>
                      <a:pt x="10" y="76"/>
                    </a:lnTo>
                    <a:lnTo>
                      <a:pt x="10" y="120"/>
                    </a:lnTo>
                    <a:lnTo>
                      <a:pt x="10" y="217"/>
                    </a:lnTo>
                    <a:lnTo>
                      <a:pt x="9" y="264"/>
                    </a:lnTo>
                    <a:lnTo>
                      <a:pt x="7" y="308"/>
                    </a:lnTo>
                    <a:lnTo>
                      <a:pt x="0" y="308"/>
                    </a:lnTo>
                    <a:lnTo>
                      <a:pt x="3" y="264"/>
                    </a:lnTo>
                    <a:lnTo>
                      <a:pt x="3" y="217"/>
                    </a:lnTo>
                    <a:lnTo>
                      <a:pt x="3" y="120"/>
                    </a:lnTo>
                    <a:lnTo>
                      <a:pt x="3" y="76"/>
                    </a:lnTo>
                    <a:lnTo>
                      <a:pt x="4" y="39"/>
                    </a:lnTo>
                    <a:lnTo>
                      <a:pt x="6" y="13"/>
                    </a:lnTo>
                    <a:lnTo>
                      <a:pt x="6" y="6"/>
                    </a:lnTo>
                    <a:lnTo>
                      <a:pt x="7" y="0"/>
                    </a:lnTo>
                    <a:lnTo>
                      <a:pt x="15" y="3"/>
                    </a:lnTo>
                    <a:close/>
                  </a:path>
                </a:pathLst>
              </a:custGeom>
              <a:solidFill>
                <a:srgbClr val="000000"/>
              </a:solidFill>
              <a:ln w="9525">
                <a:solidFill>
                  <a:schemeClr val="tx2"/>
                </a:solidFill>
                <a:round/>
                <a:headEnd/>
                <a:tailEnd/>
              </a:ln>
            </p:spPr>
            <p:txBody>
              <a:bodyPr/>
              <a:lstStyle/>
              <a:p>
                <a:endParaRPr lang="en-US" sz="3120"/>
              </a:p>
            </p:txBody>
          </p:sp>
          <p:sp>
            <p:nvSpPr>
              <p:cNvPr id="385748" name="Freeform 724"/>
              <p:cNvSpPr>
                <a:spLocks/>
              </p:cNvSpPr>
              <p:nvPr/>
            </p:nvSpPr>
            <p:spPr bwMode="auto">
              <a:xfrm>
                <a:off x="378" y="1299"/>
                <a:ext cx="4" cy="2"/>
              </a:xfrm>
              <a:custGeom>
                <a:avLst/>
                <a:gdLst>
                  <a:gd name="T0" fmla="*/ 2 w 8"/>
                  <a:gd name="T1" fmla="*/ 0 h 4"/>
                  <a:gd name="T2" fmla="*/ 0 w 8"/>
                  <a:gd name="T3" fmla="*/ 1 h 4"/>
                  <a:gd name="T4" fmla="*/ 0 w 8"/>
                  <a:gd name="T5" fmla="*/ 0 h 4"/>
                  <a:gd name="T6" fmla="*/ 8 w 8"/>
                  <a:gd name="T7" fmla="*/ 3 h 4"/>
                  <a:gd name="T8" fmla="*/ 7 w 8"/>
                  <a:gd name="T9" fmla="*/ 4 h 4"/>
                  <a:gd name="T10" fmla="*/ 2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2" y="0"/>
                    </a:moveTo>
                    <a:lnTo>
                      <a:pt x="0" y="1"/>
                    </a:lnTo>
                    <a:lnTo>
                      <a:pt x="0" y="0"/>
                    </a:lnTo>
                    <a:lnTo>
                      <a:pt x="8" y="3"/>
                    </a:lnTo>
                    <a:lnTo>
                      <a:pt x="7" y="4"/>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749" name="Freeform 725"/>
              <p:cNvSpPr>
                <a:spLocks/>
              </p:cNvSpPr>
              <p:nvPr/>
            </p:nvSpPr>
            <p:spPr bwMode="auto">
              <a:xfrm>
                <a:off x="373" y="1453"/>
                <a:ext cx="5" cy="129"/>
              </a:xfrm>
              <a:custGeom>
                <a:avLst/>
                <a:gdLst>
                  <a:gd name="T0" fmla="*/ 9 w 9"/>
                  <a:gd name="T1" fmla="*/ 0 h 258"/>
                  <a:gd name="T2" fmla="*/ 8 w 9"/>
                  <a:gd name="T3" fmla="*/ 35 h 258"/>
                  <a:gd name="T4" fmla="*/ 6 w 9"/>
                  <a:gd name="T5" fmla="*/ 69 h 258"/>
                  <a:gd name="T6" fmla="*/ 6 w 9"/>
                  <a:gd name="T7" fmla="*/ 99 h 258"/>
                  <a:gd name="T8" fmla="*/ 6 w 9"/>
                  <a:gd name="T9" fmla="*/ 130 h 258"/>
                  <a:gd name="T10" fmla="*/ 8 w 9"/>
                  <a:gd name="T11" fmla="*/ 189 h 258"/>
                  <a:gd name="T12" fmla="*/ 8 w 9"/>
                  <a:gd name="T13" fmla="*/ 223 h 258"/>
                  <a:gd name="T14" fmla="*/ 8 w 9"/>
                  <a:gd name="T15" fmla="*/ 258 h 258"/>
                  <a:gd name="T16" fmla="*/ 0 w 9"/>
                  <a:gd name="T17" fmla="*/ 258 h 258"/>
                  <a:gd name="T18" fmla="*/ 2 w 9"/>
                  <a:gd name="T19" fmla="*/ 223 h 258"/>
                  <a:gd name="T20" fmla="*/ 2 w 9"/>
                  <a:gd name="T21" fmla="*/ 189 h 258"/>
                  <a:gd name="T22" fmla="*/ 0 w 9"/>
                  <a:gd name="T23" fmla="*/ 130 h 258"/>
                  <a:gd name="T24" fmla="*/ 0 w 9"/>
                  <a:gd name="T25" fmla="*/ 99 h 258"/>
                  <a:gd name="T26" fmla="*/ 0 w 9"/>
                  <a:gd name="T27" fmla="*/ 69 h 258"/>
                  <a:gd name="T28" fmla="*/ 0 w 9"/>
                  <a:gd name="T29" fmla="*/ 35 h 258"/>
                  <a:gd name="T30" fmla="*/ 2 w 9"/>
                  <a:gd name="T31" fmla="*/ 0 h 258"/>
                  <a:gd name="T32" fmla="*/ 9 w 9"/>
                  <a:gd name="T3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58">
                    <a:moveTo>
                      <a:pt x="9" y="0"/>
                    </a:moveTo>
                    <a:lnTo>
                      <a:pt x="8" y="35"/>
                    </a:lnTo>
                    <a:lnTo>
                      <a:pt x="6" y="69"/>
                    </a:lnTo>
                    <a:lnTo>
                      <a:pt x="6" y="99"/>
                    </a:lnTo>
                    <a:lnTo>
                      <a:pt x="6" y="130"/>
                    </a:lnTo>
                    <a:lnTo>
                      <a:pt x="8" y="189"/>
                    </a:lnTo>
                    <a:lnTo>
                      <a:pt x="8" y="223"/>
                    </a:lnTo>
                    <a:lnTo>
                      <a:pt x="8" y="258"/>
                    </a:lnTo>
                    <a:lnTo>
                      <a:pt x="0" y="258"/>
                    </a:lnTo>
                    <a:lnTo>
                      <a:pt x="2" y="223"/>
                    </a:lnTo>
                    <a:lnTo>
                      <a:pt x="2" y="189"/>
                    </a:lnTo>
                    <a:lnTo>
                      <a:pt x="0" y="130"/>
                    </a:lnTo>
                    <a:lnTo>
                      <a:pt x="0" y="99"/>
                    </a:lnTo>
                    <a:lnTo>
                      <a:pt x="0" y="69"/>
                    </a:lnTo>
                    <a:lnTo>
                      <a:pt x="0" y="35"/>
                    </a:lnTo>
                    <a:lnTo>
                      <a:pt x="2"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5750" name="Freeform 726"/>
              <p:cNvSpPr>
                <a:spLocks/>
              </p:cNvSpPr>
              <p:nvPr/>
            </p:nvSpPr>
            <p:spPr bwMode="auto">
              <a:xfrm>
                <a:off x="374" y="1453"/>
                <a:ext cx="4"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5751" name="Freeform 727"/>
              <p:cNvSpPr>
                <a:spLocks/>
              </p:cNvSpPr>
              <p:nvPr/>
            </p:nvSpPr>
            <p:spPr bwMode="auto">
              <a:xfrm>
                <a:off x="373" y="1503"/>
                <a:ext cx="77" cy="80"/>
              </a:xfrm>
              <a:custGeom>
                <a:avLst/>
                <a:gdLst>
                  <a:gd name="T0" fmla="*/ 0 w 154"/>
                  <a:gd name="T1" fmla="*/ 155 h 158"/>
                  <a:gd name="T2" fmla="*/ 11 w 154"/>
                  <a:gd name="T3" fmla="*/ 126 h 158"/>
                  <a:gd name="T4" fmla="*/ 22 w 154"/>
                  <a:gd name="T5" fmla="*/ 97 h 158"/>
                  <a:gd name="T6" fmla="*/ 28 w 154"/>
                  <a:gd name="T7" fmla="*/ 84 h 158"/>
                  <a:gd name="T8" fmla="*/ 35 w 154"/>
                  <a:gd name="T9" fmla="*/ 70 h 158"/>
                  <a:gd name="T10" fmla="*/ 43 w 154"/>
                  <a:gd name="T11" fmla="*/ 59 h 158"/>
                  <a:gd name="T12" fmla="*/ 52 w 154"/>
                  <a:gd name="T13" fmla="*/ 47 h 158"/>
                  <a:gd name="T14" fmla="*/ 61 w 154"/>
                  <a:gd name="T15" fmla="*/ 36 h 158"/>
                  <a:gd name="T16" fmla="*/ 72 w 154"/>
                  <a:gd name="T17" fmla="*/ 27 h 158"/>
                  <a:gd name="T18" fmla="*/ 83 w 154"/>
                  <a:gd name="T19" fmla="*/ 20 h 158"/>
                  <a:gd name="T20" fmla="*/ 95 w 154"/>
                  <a:gd name="T21" fmla="*/ 12 h 158"/>
                  <a:gd name="T22" fmla="*/ 109 w 154"/>
                  <a:gd name="T23" fmla="*/ 8 h 158"/>
                  <a:gd name="T24" fmla="*/ 115 w 154"/>
                  <a:gd name="T25" fmla="*/ 4 h 158"/>
                  <a:gd name="T26" fmla="*/ 122 w 154"/>
                  <a:gd name="T27" fmla="*/ 3 h 158"/>
                  <a:gd name="T28" fmla="*/ 130 w 154"/>
                  <a:gd name="T29" fmla="*/ 1 h 158"/>
                  <a:gd name="T30" fmla="*/ 139 w 154"/>
                  <a:gd name="T31" fmla="*/ 0 h 158"/>
                  <a:gd name="T32" fmla="*/ 154 w 154"/>
                  <a:gd name="T33" fmla="*/ 0 h 158"/>
                  <a:gd name="T34" fmla="*/ 154 w 154"/>
                  <a:gd name="T35" fmla="*/ 6 h 158"/>
                  <a:gd name="T36" fmla="*/ 139 w 154"/>
                  <a:gd name="T37" fmla="*/ 8 h 158"/>
                  <a:gd name="T38" fmla="*/ 131 w 154"/>
                  <a:gd name="T39" fmla="*/ 9 h 158"/>
                  <a:gd name="T40" fmla="*/ 124 w 154"/>
                  <a:gd name="T41" fmla="*/ 9 h 158"/>
                  <a:gd name="T42" fmla="*/ 118 w 154"/>
                  <a:gd name="T43" fmla="*/ 12 h 158"/>
                  <a:gd name="T44" fmla="*/ 110 w 154"/>
                  <a:gd name="T45" fmla="*/ 14 h 158"/>
                  <a:gd name="T46" fmla="*/ 98 w 154"/>
                  <a:gd name="T47" fmla="*/ 18 h 158"/>
                  <a:gd name="T48" fmla="*/ 87 w 154"/>
                  <a:gd name="T49" fmla="*/ 26 h 158"/>
                  <a:gd name="T50" fmla="*/ 75 w 154"/>
                  <a:gd name="T51" fmla="*/ 33 h 158"/>
                  <a:gd name="T52" fmla="*/ 66 w 154"/>
                  <a:gd name="T53" fmla="*/ 43 h 158"/>
                  <a:gd name="T54" fmla="*/ 57 w 154"/>
                  <a:gd name="T55" fmla="*/ 52 h 158"/>
                  <a:gd name="T56" fmla="*/ 49 w 154"/>
                  <a:gd name="T57" fmla="*/ 62 h 158"/>
                  <a:gd name="T58" fmla="*/ 41 w 154"/>
                  <a:gd name="T59" fmla="*/ 74 h 158"/>
                  <a:gd name="T60" fmla="*/ 34 w 154"/>
                  <a:gd name="T61" fmla="*/ 87 h 158"/>
                  <a:gd name="T62" fmla="*/ 28 w 154"/>
                  <a:gd name="T63" fmla="*/ 100 h 158"/>
                  <a:gd name="T64" fmla="*/ 17 w 154"/>
                  <a:gd name="T65" fmla="*/ 128 h 158"/>
                  <a:gd name="T66" fmla="*/ 8 w 154"/>
                  <a:gd name="T67" fmla="*/ 158 h 158"/>
                  <a:gd name="T68" fmla="*/ 0 w 154"/>
                  <a:gd name="T69"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8">
                    <a:moveTo>
                      <a:pt x="0" y="155"/>
                    </a:moveTo>
                    <a:lnTo>
                      <a:pt x="11" y="126"/>
                    </a:lnTo>
                    <a:lnTo>
                      <a:pt x="22" y="97"/>
                    </a:lnTo>
                    <a:lnTo>
                      <a:pt x="28" y="84"/>
                    </a:lnTo>
                    <a:lnTo>
                      <a:pt x="35" y="70"/>
                    </a:lnTo>
                    <a:lnTo>
                      <a:pt x="43" y="59"/>
                    </a:lnTo>
                    <a:lnTo>
                      <a:pt x="52" y="47"/>
                    </a:lnTo>
                    <a:lnTo>
                      <a:pt x="61" y="36"/>
                    </a:lnTo>
                    <a:lnTo>
                      <a:pt x="72" y="27"/>
                    </a:lnTo>
                    <a:lnTo>
                      <a:pt x="83" y="20"/>
                    </a:lnTo>
                    <a:lnTo>
                      <a:pt x="95" y="12"/>
                    </a:lnTo>
                    <a:lnTo>
                      <a:pt x="109" y="8"/>
                    </a:lnTo>
                    <a:lnTo>
                      <a:pt x="115" y="4"/>
                    </a:lnTo>
                    <a:lnTo>
                      <a:pt x="122" y="3"/>
                    </a:lnTo>
                    <a:lnTo>
                      <a:pt x="130" y="1"/>
                    </a:lnTo>
                    <a:lnTo>
                      <a:pt x="139" y="0"/>
                    </a:lnTo>
                    <a:lnTo>
                      <a:pt x="154" y="0"/>
                    </a:lnTo>
                    <a:lnTo>
                      <a:pt x="154" y="6"/>
                    </a:lnTo>
                    <a:lnTo>
                      <a:pt x="139" y="8"/>
                    </a:lnTo>
                    <a:lnTo>
                      <a:pt x="131" y="9"/>
                    </a:lnTo>
                    <a:lnTo>
                      <a:pt x="124" y="9"/>
                    </a:lnTo>
                    <a:lnTo>
                      <a:pt x="118" y="12"/>
                    </a:lnTo>
                    <a:lnTo>
                      <a:pt x="110" y="14"/>
                    </a:lnTo>
                    <a:lnTo>
                      <a:pt x="98" y="18"/>
                    </a:lnTo>
                    <a:lnTo>
                      <a:pt x="87" y="26"/>
                    </a:lnTo>
                    <a:lnTo>
                      <a:pt x="75" y="33"/>
                    </a:lnTo>
                    <a:lnTo>
                      <a:pt x="66" y="43"/>
                    </a:lnTo>
                    <a:lnTo>
                      <a:pt x="57" y="52"/>
                    </a:lnTo>
                    <a:lnTo>
                      <a:pt x="49" y="62"/>
                    </a:lnTo>
                    <a:lnTo>
                      <a:pt x="41" y="74"/>
                    </a:lnTo>
                    <a:lnTo>
                      <a:pt x="34" y="87"/>
                    </a:lnTo>
                    <a:lnTo>
                      <a:pt x="28" y="100"/>
                    </a:lnTo>
                    <a:lnTo>
                      <a:pt x="17" y="128"/>
                    </a:lnTo>
                    <a:lnTo>
                      <a:pt x="8" y="158"/>
                    </a:lnTo>
                    <a:lnTo>
                      <a:pt x="0" y="155"/>
                    </a:lnTo>
                    <a:close/>
                  </a:path>
                </a:pathLst>
              </a:custGeom>
              <a:solidFill>
                <a:srgbClr val="000000"/>
              </a:solidFill>
              <a:ln w="9525">
                <a:solidFill>
                  <a:schemeClr val="tx2"/>
                </a:solidFill>
                <a:round/>
                <a:headEnd/>
                <a:tailEnd/>
              </a:ln>
            </p:spPr>
            <p:txBody>
              <a:bodyPr/>
              <a:lstStyle/>
              <a:p>
                <a:endParaRPr lang="en-US" sz="3120"/>
              </a:p>
            </p:txBody>
          </p:sp>
          <p:sp>
            <p:nvSpPr>
              <p:cNvPr id="385752" name="Freeform 728"/>
              <p:cNvSpPr>
                <a:spLocks/>
              </p:cNvSpPr>
              <p:nvPr/>
            </p:nvSpPr>
            <p:spPr bwMode="auto">
              <a:xfrm>
                <a:off x="373" y="1581"/>
                <a:ext cx="4" cy="2"/>
              </a:xfrm>
              <a:custGeom>
                <a:avLst/>
                <a:gdLst>
                  <a:gd name="T0" fmla="*/ 0 w 8"/>
                  <a:gd name="T1" fmla="*/ 2 h 3"/>
                  <a:gd name="T2" fmla="*/ 8 w 8"/>
                  <a:gd name="T3" fmla="*/ 3 h 3"/>
                  <a:gd name="T4" fmla="*/ 0 w 8"/>
                  <a:gd name="T5" fmla="*/ 0 h 3"/>
                  <a:gd name="T6" fmla="*/ 8 w 8"/>
                  <a:gd name="T7" fmla="*/ 2 h 3"/>
                  <a:gd name="T8" fmla="*/ 0 w 8"/>
                  <a:gd name="T9" fmla="*/ 2 h 3"/>
                </a:gdLst>
                <a:ahLst/>
                <a:cxnLst>
                  <a:cxn ang="0">
                    <a:pos x="T0" y="T1"/>
                  </a:cxn>
                  <a:cxn ang="0">
                    <a:pos x="T2" y="T3"/>
                  </a:cxn>
                  <a:cxn ang="0">
                    <a:pos x="T4" y="T5"/>
                  </a:cxn>
                  <a:cxn ang="0">
                    <a:pos x="T6" y="T7"/>
                  </a:cxn>
                  <a:cxn ang="0">
                    <a:pos x="T8" y="T9"/>
                  </a:cxn>
                </a:cxnLst>
                <a:rect l="0" t="0" r="r" b="b"/>
                <a:pathLst>
                  <a:path w="8" h="3">
                    <a:moveTo>
                      <a:pt x="0" y="2"/>
                    </a:moveTo>
                    <a:lnTo>
                      <a:pt x="8" y="3"/>
                    </a:lnTo>
                    <a:lnTo>
                      <a:pt x="0" y="0"/>
                    </a:lnTo>
                    <a:lnTo>
                      <a:pt x="8" y="2"/>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5753" name="Freeform 729"/>
              <p:cNvSpPr>
                <a:spLocks/>
              </p:cNvSpPr>
              <p:nvPr/>
            </p:nvSpPr>
            <p:spPr bwMode="auto">
              <a:xfrm>
                <a:off x="450" y="1503"/>
                <a:ext cx="41" cy="30"/>
              </a:xfrm>
              <a:custGeom>
                <a:avLst/>
                <a:gdLst>
                  <a:gd name="T0" fmla="*/ 0 w 83"/>
                  <a:gd name="T1" fmla="*/ 0 h 59"/>
                  <a:gd name="T2" fmla="*/ 6 w 83"/>
                  <a:gd name="T3" fmla="*/ 0 h 59"/>
                  <a:gd name="T4" fmla="*/ 14 w 83"/>
                  <a:gd name="T5" fmla="*/ 1 h 59"/>
                  <a:gd name="T6" fmla="*/ 25 w 83"/>
                  <a:gd name="T7" fmla="*/ 6 h 59"/>
                  <a:gd name="T8" fmla="*/ 35 w 83"/>
                  <a:gd name="T9" fmla="*/ 12 h 59"/>
                  <a:gd name="T10" fmla="*/ 40 w 83"/>
                  <a:gd name="T11" fmla="*/ 17 h 59"/>
                  <a:gd name="T12" fmla="*/ 45 w 83"/>
                  <a:gd name="T13" fmla="*/ 21 h 59"/>
                  <a:gd name="T14" fmla="*/ 64 w 83"/>
                  <a:gd name="T15" fmla="*/ 39 h 59"/>
                  <a:gd name="T16" fmla="*/ 74 w 83"/>
                  <a:gd name="T17" fmla="*/ 47 h 59"/>
                  <a:gd name="T18" fmla="*/ 83 w 83"/>
                  <a:gd name="T19" fmla="*/ 55 h 59"/>
                  <a:gd name="T20" fmla="*/ 78 w 83"/>
                  <a:gd name="T21" fmla="*/ 59 h 59"/>
                  <a:gd name="T22" fmla="*/ 69 w 83"/>
                  <a:gd name="T23" fmla="*/ 52 h 59"/>
                  <a:gd name="T24" fmla="*/ 58 w 83"/>
                  <a:gd name="T25" fmla="*/ 44 h 59"/>
                  <a:gd name="T26" fmla="*/ 40 w 83"/>
                  <a:gd name="T27" fmla="*/ 26 h 59"/>
                  <a:gd name="T28" fmla="*/ 35 w 83"/>
                  <a:gd name="T29" fmla="*/ 21 h 59"/>
                  <a:gd name="T30" fmla="*/ 31 w 83"/>
                  <a:gd name="T31" fmla="*/ 18 h 59"/>
                  <a:gd name="T32" fmla="*/ 22 w 83"/>
                  <a:gd name="T33" fmla="*/ 12 h 59"/>
                  <a:gd name="T34" fmla="*/ 11 w 83"/>
                  <a:gd name="T35" fmla="*/ 8 h 59"/>
                  <a:gd name="T36" fmla="*/ 6 w 83"/>
                  <a:gd name="T37" fmla="*/ 8 h 59"/>
                  <a:gd name="T38" fmla="*/ 0 w 83"/>
                  <a:gd name="T39" fmla="*/ 6 h 59"/>
                  <a:gd name="T40" fmla="*/ 0 w 83"/>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59">
                    <a:moveTo>
                      <a:pt x="0" y="0"/>
                    </a:moveTo>
                    <a:lnTo>
                      <a:pt x="6" y="0"/>
                    </a:lnTo>
                    <a:lnTo>
                      <a:pt x="14" y="1"/>
                    </a:lnTo>
                    <a:lnTo>
                      <a:pt x="25" y="6"/>
                    </a:lnTo>
                    <a:lnTo>
                      <a:pt x="35" y="12"/>
                    </a:lnTo>
                    <a:lnTo>
                      <a:pt x="40" y="17"/>
                    </a:lnTo>
                    <a:lnTo>
                      <a:pt x="45" y="21"/>
                    </a:lnTo>
                    <a:lnTo>
                      <a:pt x="64" y="39"/>
                    </a:lnTo>
                    <a:lnTo>
                      <a:pt x="74" y="47"/>
                    </a:lnTo>
                    <a:lnTo>
                      <a:pt x="83" y="55"/>
                    </a:lnTo>
                    <a:lnTo>
                      <a:pt x="78" y="59"/>
                    </a:lnTo>
                    <a:lnTo>
                      <a:pt x="69" y="52"/>
                    </a:lnTo>
                    <a:lnTo>
                      <a:pt x="58" y="44"/>
                    </a:lnTo>
                    <a:lnTo>
                      <a:pt x="40" y="26"/>
                    </a:lnTo>
                    <a:lnTo>
                      <a:pt x="35" y="21"/>
                    </a:lnTo>
                    <a:lnTo>
                      <a:pt x="31" y="18"/>
                    </a:lnTo>
                    <a:lnTo>
                      <a:pt x="22" y="12"/>
                    </a:lnTo>
                    <a:lnTo>
                      <a:pt x="11" y="8"/>
                    </a:lnTo>
                    <a:lnTo>
                      <a:pt x="6" y="8"/>
                    </a:ln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54" name="Freeform 730"/>
              <p:cNvSpPr>
                <a:spLocks/>
              </p:cNvSpPr>
              <p:nvPr/>
            </p:nvSpPr>
            <p:spPr bwMode="auto">
              <a:xfrm>
                <a:off x="450" y="1503"/>
                <a:ext cx="1" cy="4"/>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55" name="Freeform 731"/>
              <p:cNvSpPr>
                <a:spLocks/>
              </p:cNvSpPr>
              <p:nvPr/>
            </p:nvSpPr>
            <p:spPr bwMode="auto">
              <a:xfrm>
                <a:off x="489" y="1507"/>
                <a:ext cx="7" cy="25"/>
              </a:xfrm>
              <a:custGeom>
                <a:avLst/>
                <a:gdLst>
                  <a:gd name="T0" fmla="*/ 0 w 14"/>
                  <a:gd name="T1" fmla="*/ 50 h 52"/>
                  <a:gd name="T2" fmla="*/ 2 w 14"/>
                  <a:gd name="T3" fmla="*/ 26 h 52"/>
                  <a:gd name="T4" fmla="*/ 3 w 14"/>
                  <a:gd name="T5" fmla="*/ 12 h 52"/>
                  <a:gd name="T6" fmla="*/ 5 w 14"/>
                  <a:gd name="T7" fmla="*/ 6 h 52"/>
                  <a:gd name="T8" fmla="*/ 6 w 14"/>
                  <a:gd name="T9" fmla="*/ 0 h 52"/>
                  <a:gd name="T10" fmla="*/ 14 w 14"/>
                  <a:gd name="T11" fmla="*/ 3 h 52"/>
                  <a:gd name="T12" fmla="*/ 11 w 14"/>
                  <a:gd name="T13" fmla="*/ 8 h 52"/>
                  <a:gd name="T14" fmla="*/ 9 w 14"/>
                  <a:gd name="T15" fmla="*/ 14 h 52"/>
                  <a:gd name="T16" fmla="*/ 8 w 14"/>
                  <a:gd name="T17" fmla="*/ 26 h 52"/>
                  <a:gd name="T18" fmla="*/ 6 w 14"/>
                  <a:gd name="T19" fmla="*/ 52 h 52"/>
                  <a:gd name="T20" fmla="*/ 0 w 14"/>
                  <a:gd name="T2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2">
                    <a:moveTo>
                      <a:pt x="0" y="50"/>
                    </a:moveTo>
                    <a:lnTo>
                      <a:pt x="2" y="26"/>
                    </a:lnTo>
                    <a:lnTo>
                      <a:pt x="3" y="12"/>
                    </a:lnTo>
                    <a:lnTo>
                      <a:pt x="5" y="6"/>
                    </a:lnTo>
                    <a:lnTo>
                      <a:pt x="6" y="0"/>
                    </a:lnTo>
                    <a:lnTo>
                      <a:pt x="14" y="3"/>
                    </a:lnTo>
                    <a:lnTo>
                      <a:pt x="11" y="8"/>
                    </a:lnTo>
                    <a:lnTo>
                      <a:pt x="9" y="14"/>
                    </a:lnTo>
                    <a:lnTo>
                      <a:pt x="8" y="26"/>
                    </a:lnTo>
                    <a:lnTo>
                      <a:pt x="6" y="52"/>
                    </a:lnTo>
                    <a:lnTo>
                      <a:pt x="0" y="50"/>
                    </a:lnTo>
                    <a:close/>
                  </a:path>
                </a:pathLst>
              </a:custGeom>
              <a:solidFill>
                <a:srgbClr val="000000"/>
              </a:solidFill>
              <a:ln w="9525">
                <a:solidFill>
                  <a:schemeClr val="tx2"/>
                </a:solidFill>
                <a:round/>
                <a:headEnd/>
                <a:tailEnd/>
              </a:ln>
            </p:spPr>
            <p:txBody>
              <a:bodyPr/>
              <a:lstStyle/>
              <a:p>
                <a:endParaRPr lang="en-US" sz="3120"/>
              </a:p>
            </p:txBody>
          </p:sp>
          <p:sp>
            <p:nvSpPr>
              <p:cNvPr id="385756" name="Freeform 732"/>
              <p:cNvSpPr>
                <a:spLocks/>
              </p:cNvSpPr>
              <p:nvPr/>
            </p:nvSpPr>
            <p:spPr bwMode="auto">
              <a:xfrm>
                <a:off x="489" y="1531"/>
                <a:ext cx="3" cy="4"/>
              </a:xfrm>
              <a:custGeom>
                <a:avLst/>
                <a:gdLst>
                  <a:gd name="T0" fmla="*/ 0 w 6"/>
                  <a:gd name="T1" fmla="*/ 4 h 9"/>
                  <a:gd name="T2" fmla="*/ 6 w 6"/>
                  <a:gd name="T3" fmla="*/ 9 h 9"/>
                  <a:gd name="T4" fmla="*/ 6 w 6"/>
                  <a:gd name="T5" fmla="*/ 3 h 9"/>
                  <a:gd name="T6" fmla="*/ 0 w 6"/>
                  <a:gd name="T7" fmla="*/ 1 h 9"/>
                  <a:gd name="T8" fmla="*/ 5 w 6"/>
                  <a:gd name="T9" fmla="*/ 0 h 9"/>
                  <a:gd name="T10" fmla="*/ 0 w 6"/>
                  <a:gd name="T11" fmla="*/ 4 h 9"/>
                </a:gdLst>
                <a:ahLst/>
                <a:cxnLst>
                  <a:cxn ang="0">
                    <a:pos x="T0" y="T1"/>
                  </a:cxn>
                  <a:cxn ang="0">
                    <a:pos x="T2" y="T3"/>
                  </a:cxn>
                  <a:cxn ang="0">
                    <a:pos x="T4" y="T5"/>
                  </a:cxn>
                  <a:cxn ang="0">
                    <a:pos x="T6" y="T7"/>
                  </a:cxn>
                  <a:cxn ang="0">
                    <a:pos x="T8" y="T9"/>
                  </a:cxn>
                  <a:cxn ang="0">
                    <a:pos x="T10" y="T11"/>
                  </a:cxn>
                </a:cxnLst>
                <a:rect l="0" t="0" r="r" b="b"/>
                <a:pathLst>
                  <a:path w="6" h="9">
                    <a:moveTo>
                      <a:pt x="0" y="4"/>
                    </a:moveTo>
                    <a:lnTo>
                      <a:pt x="6" y="9"/>
                    </a:lnTo>
                    <a:lnTo>
                      <a:pt x="6" y="3"/>
                    </a:lnTo>
                    <a:lnTo>
                      <a:pt x="0" y="1"/>
                    </a:lnTo>
                    <a:lnTo>
                      <a:pt x="5"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5757" name="Freeform 733"/>
              <p:cNvSpPr>
                <a:spLocks/>
              </p:cNvSpPr>
              <p:nvPr/>
            </p:nvSpPr>
            <p:spPr bwMode="auto">
              <a:xfrm>
                <a:off x="493" y="1431"/>
                <a:ext cx="17" cy="77"/>
              </a:xfrm>
              <a:custGeom>
                <a:avLst/>
                <a:gdLst>
                  <a:gd name="T0" fmla="*/ 0 w 33"/>
                  <a:gd name="T1" fmla="*/ 151 h 154"/>
                  <a:gd name="T2" fmla="*/ 1 w 33"/>
                  <a:gd name="T3" fmla="*/ 142 h 154"/>
                  <a:gd name="T4" fmla="*/ 4 w 33"/>
                  <a:gd name="T5" fmla="*/ 133 h 154"/>
                  <a:gd name="T6" fmla="*/ 9 w 33"/>
                  <a:gd name="T7" fmla="*/ 114 h 154"/>
                  <a:gd name="T8" fmla="*/ 13 w 33"/>
                  <a:gd name="T9" fmla="*/ 96 h 154"/>
                  <a:gd name="T10" fmla="*/ 17 w 33"/>
                  <a:gd name="T11" fmla="*/ 78 h 154"/>
                  <a:gd name="T12" fmla="*/ 21 w 33"/>
                  <a:gd name="T13" fmla="*/ 40 h 154"/>
                  <a:gd name="T14" fmla="*/ 26 w 33"/>
                  <a:gd name="T15" fmla="*/ 0 h 154"/>
                  <a:gd name="T16" fmla="*/ 33 w 33"/>
                  <a:gd name="T17" fmla="*/ 2 h 154"/>
                  <a:gd name="T18" fmla="*/ 27 w 33"/>
                  <a:gd name="T19" fmla="*/ 41 h 154"/>
                  <a:gd name="T20" fmla="*/ 23 w 33"/>
                  <a:gd name="T21" fmla="*/ 78 h 154"/>
                  <a:gd name="T22" fmla="*/ 20 w 33"/>
                  <a:gd name="T23" fmla="*/ 98 h 154"/>
                  <a:gd name="T24" fmla="*/ 17 w 33"/>
                  <a:gd name="T25" fmla="*/ 116 h 154"/>
                  <a:gd name="T26" fmla="*/ 12 w 33"/>
                  <a:gd name="T27" fmla="*/ 134 h 154"/>
                  <a:gd name="T28" fmla="*/ 9 w 33"/>
                  <a:gd name="T29" fmla="*/ 143 h 154"/>
                  <a:gd name="T30" fmla="*/ 6 w 33"/>
                  <a:gd name="T31" fmla="*/ 154 h 154"/>
                  <a:gd name="T32" fmla="*/ 0 w 33"/>
                  <a:gd name="T33"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4">
                    <a:moveTo>
                      <a:pt x="0" y="151"/>
                    </a:moveTo>
                    <a:lnTo>
                      <a:pt x="1" y="142"/>
                    </a:lnTo>
                    <a:lnTo>
                      <a:pt x="4" y="133"/>
                    </a:lnTo>
                    <a:lnTo>
                      <a:pt x="9" y="114"/>
                    </a:lnTo>
                    <a:lnTo>
                      <a:pt x="13" y="96"/>
                    </a:lnTo>
                    <a:lnTo>
                      <a:pt x="17" y="78"/>
                    </a:lnTo>
                    <a:lnTo>
                      <a:pt x="21" y="40"/>
                    </a:lnTo>
                    <a:lnTo>
                      <a:pt x="26" y="0"/>
                    </a:lnTo>
                    <a:lnTo>
                      <a:pt x="33" y="2"/>
                    </a:lnTo>
                    <a:lnTo>
                      <a:pt x="27" y="41"/>
                    </a:lnTo>
                    <a:lnTo>
                      <a:pt x="23" y="78"/>
                    </a:lnTo>
                    <a:lnTo>
                      <a:pt x="20" y="98"/>
                    </a:lnTo>
                    <a:lnTo>
                      <a:pt x="17" y="116"/>
                    </a:lnTo>
                    <a:lnTo>
                      <a:pt x="12" y="134"/>
                    </a:lnTo>
                    <a:lnTo>
                      <a:pt x="9" y="143"/>
                    </a:lnTo>
                    <a:lnTo>
                      <a:pt x="6" y="154"/>
                    </a:lnTo>
                    <a:lnTo>
                      <a:pt x="0" y="151"/>
                    </a:lnTo>
                    <a:close/>
                  </a:path>
                </a:pathLst>
              </a:custGeom>
              <a:solidFill>
                <a:srgbClr val="000000"/>
              </a:solidFill>
              <a:ln w="9525">
                <a:solidFill>
                  <a:schemeClr val="tx2"/>
                </a:solidFill>
                <a:round/>
                <a:headEnd/>
                <a:tailEnd/>
              </a:ln>
            </p:spPr>
            <p:txBody>
              <a:bodyPr/>
              <a:lstStyle/>
              <a:p>
                <a:endParaRPr lang="en-US" sz="3120"/>
              </a:p>
            </p:txBody>
          </p:sp>
          <p:sp>
            <p:nvSpPr>
              <p:cNvPr id="385758" name="Freeform 734"/>
              <p:cNvSpPr>
                <a:spLocks/>
              </p:cNvSpPr>
              <p:nvPr/>
            </p:nvSpPr>
            <p:spPr bwMode="auto">
              <a:xfrm>
                <a:off x="492" y="1507"/>
                <a:ext cx="4" cy="1"/>
              </a:xfrm>
              <a:custGeom>
                <a:avLst/>
                <a:gdLst>
                  <a:gd name="T0" fmla="*/ 0 w 8"/>
                  <a:gd name="T1" fmla="*/ 0 h 3"/>
                  <a:gd name="T2" fmla="*/ 2 w 8"/>
                  <a:gd name="T3" fmla="*/ 0 h 3"/>
                  <a:gd name="T4" fmla="*/ 8 w 8"/>
                  <a:gd name="T5" fmla="*/ 3 h 3"/>
                  <a:gd name="T6" fmla="*/ 0 w 8"/>
                  <a:gd name="T7" fmla="*/ 0 h 3"/>
                </a:gdLst>
                <a:ahLst/>
                <a:cxnLst>
                  <a:cxn ang="0">
                    <a:pos x="T0" y="T1"/>
                  </a:cxn>
                  <a:cxn ang="0">
                    <a:pos x="T2" y="T3"/>
                  </a:cxn>
                  <a:cxn ang="0">
                    <a:pos x="T4" y="T5"/>
                  </a:cxn>
                  <a:cxn ang="0">
                    <a:pos x="T6" y="T7"/>
                  </a:cxn>
                </a:cxnLst>
                <a:rect l="0" t="0" r="r" b="b"/>
                <a:pathLst>
                  <a:path w="8" h="3">
                    <a:moveTo>
                      <a:pt x="0" y="0"/>
                    </a:moveTo>
                    <a:lnTo>
                      <a:pt x="2" y="0"/>
                    </a:lnTo>
                    <a:lnTo>
                      <a:pt x="8"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59" name="Freeform 735"/>
              <p:cNvSpPr>
                <a:spLocks/>
              </p:cNvSpPr>
              <p:nvPr/>
            </p:nvSpPr>
            <p:spPr bwMode="auto">
              <a:xfrm>
                <a:off x="506" y="1421"/>
                <a:ext cx="7" cy="11"/>
              </a:xfrm>
              <a:custGeom>
                <a:avLst/>
                <a:gdLst>
                  <a:gd name="T0" fmla="*/ 0 w 15"/>
                  <a:gd name="T1" fmla="*/ 19 h 21"/>
                  <a:gd name="T2" fmla="*/ 3 w 15"/>
                  <a:gd name="T3" fmla="*/ 13 h 21"/>
                  <a:gd name="T4" fmla="*/ 6 w 15"/>
                  <a:gd name="T5" fmla="*/ 9 h 21"/>
                  <a:gd name="T6" fmla="*/ 6 w 15"/>
                  <a:gd name="T7" fmla="*/ 7 h 21"/>
                  <a:gd name="T8" fmla="*/ 7 w 15"/>
                  <a:gd name="T9" fmla="*/ 4 h 21"/>
                  <a:gd name="T10" fmla="*/ 9 w 15"/>
                  <a:gd name="T11" fmla="*/ 0 h 21"/>
                  <a:gd name="T12" fmla="*/ 15 w 15"/>
                  <a:gd name="T13" fmla="*/ 3 h 21"/>
                  <a:gd name="T14" fmla="*/ 13 w 15"/>
                  <a:gd name="T15" fmla="*/ 7 h 21"/>
                  <a:gd name="T16" fmla="*/ 12 w 15"/>
                  <a:gd name="T17" fmla="*/ 10 h 21"/>
                  <a:gd name="T18" fmla="*/ 10 w 15"/>
                  <a:gd name="T19" fmla="*/ 12 h 21"/>
                  <a:gd name="T20" fmla="*/ 9 w 15"/>
                  <a:gd name="T21" fmla="*/ 16 h 21"/>
                  <a:gd name="T22" fmla="*/ 7 w 15"/>
                  <a:gd name="T23" fmla="*/ 21 h 21"/>
                  <a:gd name="T24" fmla="*/ 0 w 15"/>
                  <a:gd name="T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0" y="19"/>
                    </a:moveTo>
                    <a:lnTo>
                      <a:pt x="3" y="13"/>
                    </a:lnTo>
                    <a:lnTo>
                      <a:pt x="6" y="9"/>
                    </a:lnTo>
                    <a:lnTo>
                      <a:pt x="6" y="7"/>
                    </a:lnTo>
                    <a:lnTo>
                      <a:pt x="7" y="4"/>
                    </a:lnTo>
                    <a:lnTo>
                      <a:pt x="9" y="0"/>
                    </a:lnTo>
                    <a:lnTo>
                      <a:pt x="15" y="3"/>
                    </a:lnTo>
                    <a:lnTo>
                      <a:pt x="13" y="7"/>
                    </a:lnTo>
                    <a:lnTo>
                      <a:pt x="12" y="10"/>
                    </a:lnTo>
                    <a:lnTo>
                      <a:pt x="10" y="12"/>
                    </a:lnTo>
                    <a:lnTo>
                      <a:pt x="9" y="16"/>
                    </a:lnTo>
                    <a:lnTo>
                      <a:pt x="7" y="21"/>
                    </a:lnTo>
                    <a:lnTo>
                      <a:pt x="0" y="19"/>
                    </a:lnTo>
                    <a:close/>
                  </a:path>
                </a:pathLst>
              </a:custGeom>
              <a:solidFill>
                <a:srgbClr val="000000"/>
              </a:solidFill>
              <a:ln w="9525">
                <a:solidFill>
                  <a:schemeClr val="tx2"/>
                </a:solidFill>
                <a:round/>
                <a:headEnd/>
                <a:tailEnd/>
              </a:ln>
            </p:spPr>
            <p:txBody>
              <a:bodyPr/>
              <a:lstStyle/>
              <a:p>
                <a:endParaRPr lang="en-US" sz="3120"/>
              </a:p>
            </p:txBody>
          </p:sp>
          <p:sp>
            <p:nvSpPr>
              <p:cNvPr id="385760" name="Freeform 736"/>
              <p:cNvSpPr>
                <a:spLocks/>
              </p:cNvSpPr>
              <p:nvPr/>
            </p:nvSpPr>
            <p:spPr bwMode="auto">
              <a:xfrm>
                <a:off x="506" y="1431"/>
                <a:ext cx="4" cy="1"/>
              </a:xfrm>
              <a:custGeom>
                <a:avLst/>
                <a:gdLst>
                  <a:gd name="T0" fmla="*/ 0 w 7"/>
                  <a:gd name="T1" fmla="*/ 0 h 2"/>
                  <a:gd name="T2" fmla="*/ 7 w 7"/>
                  <a:gd name="T3" fmla="*/ 2 h 2"/>
                  <a:gd name="T4" fmla="*/ 0 w 7"/>
                  <a:gd name="T5" fmla="*/ 0 h 2"/>
                </a:gdLst>
                <a:ahLst/>
                <a:cxnLst>
                  <a:cxn ang="0">
                    <a:pos x="T0" y="T1"/>
                  </a:cxn>
                  <a:cxn ang="0">
                    <a:pos x="T2" y="T3"/>
                  </a:cxn>
                  <a:cxn ang="0">
                    <a:pos x="T4" y="T5"/>
                  </a:cxn>
                </a:cxnLst>
                <a:rect l="0" t="0" r="r" b="b"/>
                <a:pathLst>
                  <a:path w="7" h="2">
                    <a:moveTo>
                      <a:pt x="0" y="0"/>
                    </a:moveTo>
                    <a:lnTo>
                      <a:pt x="7"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61" name="Freeform 737"/>
              <p:cNvSpPr>
                <a:spLocks/>
              </p:cNvSpPr>
              <p:nvPr/>
            </p:nvSpPr>
            <p:spPr bwMode="auto">
              <a:xfrm>
                <a:off x="510" y="1320"/>
                <a:ext cx="19" cy="102"/>
              </a:xfrm>
              <a:custGeom>
                <a:avLst/>
                <a:gdLst>
                  <a:gd name="T0" fmla="*/ 0 w 38"/>
                  <a:gd name="T1" fmla="*/ 204 h 204"/>
                  <a:gd name="T2" fmla="*/ 4 w 38"/>
                  <a:gd name="T3" fmla="*/ 152 h 204"/>
                  <a:gd name="T4" fmla="*/ 9 w 38"/>
                  <a:gd name="T5" fmla="*/ 101 h 204"/>
                  <a:gd name="T6" fmla="*/ 12 w 38"/>
                  <a:gd name="T7" fmla="*/ 75 h 204"/>
                  <a:gd name="T8" fmla="*/ 17 w 38"/>
                  <a:gd name="T9" fmla="*/ 50 h 204"/>
                  <a:gd name="T10" fmla="*/ 23 w 38"/>
                  <a:gd name="T11" fmla="*/ 25 h 204"/>
                  <a:gd name="T12" fmla="*/ 27 w 38"/>
                  <a:gd name="T13" fmla="*/ 12 h 204"/>
                  <a:gd name="T14" fmla="*/ 30 w 38"/>
                  <a:gd name="T15" fmla="*/ 0 h 204"/>
                  <a:gd name="T16" fmla="*/ 38 w 38"/>
                  <a:gd name="T17" fmla="*/ 3 h 204"/>
                  <a:gd name="T18" fmla="*/ 33 w 38"/>
                  <a:gd name="T19" fmla="*/ 15 h 204"/>
                  <a:gd name="T20" fmla="*/ 30 w 38"/>
                  <a:gd name="T21" fmla="*/ 28 h 204"/>
                  <a:gd name="T22" fmla="*/ 24 w 38"/>
                  <a:gd name="T23" fmla="*/ 52 h 204"/>
                  <a:gd name="T24" fmla="*/ 20 w 38"/>
                  <a:gd name="T25" fmla="*/ 76 h 204"/>
                  <a:gd name="T26" fmla="*/ 15 w 38"/>
                  <a:gd name="T27" fmla="*/ 102 h 204"/>
                  <a:gd name="T28" fmla="*/ 11 w 38"/>
                  <a:gd name="T29" fmla="*/ 152 h 204"/>
                  <a:gd name="T30" fmla="*/ 6 w 38"/>
                  <a:gd name="T31" fmla="*/ 204 h 204"/>
                  <a:gd name="T32" fmla="*/ 0 w 38"/>
                  <a:gd name="T33"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04">
                    <a:moveTo>
                      <a:pt x="0" y="204"/>
                    </a:moveTo>
                    <a:lnTo>
                      <a:pt x="4" y="152"/>
                    </a:lnTo>
                    <a:lnTo>
                      <a:pt x="9" y="101"/>
                    </a:lnTo>
                    <a:lnTo>
                      <a:pt x="12" y="75"/>
                    </a:lnTo>
                    <a:lnTo>
                      <a:pt x="17" y="50"/>
                    </a:lnTo>
                    <a:lnTo>
                      <a:pt x="23" y="25"/>
                    </a:lnTo>
                    <a:lnTo>
                      <a:pt x="27" y="12"/>
                    </a:lnTo>
                    <a:lnTo>
                      <a:pt x="30" y="0"/>
                    </a:lnTo>
                    <a:lnTo>
                      <a:pt x="38" y="3"/>
                    </a:lnTo>
                    <a:lnTo>
                      <a:pt x="33" y="15"/>
                    </a:lnTo>
                    <a:lnTo>
                      <a:pt x="30" y="28"/>
                    </a:lnTo>
                    <a:lnTo>
                      <a:pt x="24" y="52"/>
                    </a:lnTo>
                    <a:lnTo>
                      <a:pt x="20" y="76"/>
                    </a:lnTo>
                    <a:lnTo>
                      <a:pt x="15" y="102"/>
                    </a:lnTo>
                    <a:lnTo>
                      <a:pt x="11" y="152"/>
                    </a:lnTo>
                    <a:lnTo>
                      <a:pt x="6" y="204"/>
                    </a:lnTo>
                    <a:lnTo>
                      <a:pt x="0" y="204"/>
                    </a:lnTo>
                    <a:close/>
                  </a:path>
                </a:pathLst>
              </a:custGeom>
              <a:solidFill>
                <a:srgbClr val="000000"/>
              </a:solidFill>
              <a:ln w="9525">
                <a:solidFill>
                  <a:schemeClr val="tx2"/>
                </a:solidFill>
                <a:round/>
                <a:headEnd/>
                <a:tailEnd/>
              </a:ln>
            </p:spPr>
            <p:txBody>
              <a:bodyPr/>
              <a:lstStyle/>
              <a:p>
                <a:endParaRPr lang="en-US" sz="3120"/>
              </a:p>
            </p:txBody>
          </p:sp>
          <p:sp>
            <p:nvSpPr>
              <p:cNvPr id="385762" name="Freeform 738"/>
              <p:cNvSpPr>
                <a:spLocks/>
              </p:cNvSpPr>
              <p:nvPr/>
            </p:nvSpPr>
            <p:spPr bwMode="auto">
              <a:xfrm>
                <a:off x="510" y="1421"/>
                <a:ext cx="3" cy="2"/>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5763" name="Freeform 739"/>
              <p:cNvSpPr>
                <a:spLocks/>
              </p:cNvSpPr>
              <p:nvPr/>
            </p:nvSpPr>
            <p:spPr bwMode="auto">
              <a:xfrm>
                <a:off x="526" y="1309"/>
                <a:ext cx="10" cy="13"/>
              </a:xfrm>
              <a:custGeom>
                <a:avLst/>
                <a:gdLst>
                  <a:gd name="T0" fmla="*/ 0 w 18"/>
                  <a:gd name="T1" fmla="*/ 21 h 24"/>
                  <a:gd name="T2" fmla="*/ 4 w 18"/>
                  <a:gd name="T3" fmla="*/ 12 h 24"/>
                  <a:gd name="T4" fmla="*/ 12 w 18"/>
                  <a:gd name="T5" fmla="*/ 0 h 24"/>
                  <a:gd name="T6" fmla="*/ 18 w 18"/>
                  <a:gd name="T7" fmla="*/ 4 h 24"/>
                  <a:gd name="T8" fmla="*/ 9 w 18"/>
                  <a:gd name="T9" fmla="*/ 15 h 24"/>
                  <a:gd name="T10" fmla="*/ 4 w 18"/>
                  <a:gd name="T11" fmla="*/ 24 h 24"/>
                  <a:gd name="T12" fmla="*/ 0 w 18"/>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21"/>
                    </a:moveTo>
                    <a:lnTo>
                      <a:pt x="4" y="12"/>
                    </a:lnTo>
                    <a:lnTo>
                      <a:pt x="12" y="0"/>
                    </a:lnTo>
                    <a:lnTo>
                      <a:pt x="18" y="4"/>
                    </a:lnTo>
                    <a:lnTo>
                      <a:pt x="9" y="15"/>
                    </a:lnTo>
                    <a:lnTo>
                      <a:pt x="4" y="24"/>
                    </a:lnTo>
                    <a:lnTo>
                      <a:pt x="0" y="21"/>
                    </a:lnTo>
                    <a:close/>
                  </a:path>
                </a:pathLst>
              </a:custGeom>
              <a:solidFill>
                <a:srgbClr val="000000"/>
              </a:solidFill>
              <a:ln w="9525">
                <a:solidFill>
                  <a:schemeClr val="tx2"/>
                </a:solidFill>
                <a:round/>
                <a:headEnd/>
                <a:tailEnd/>
              </a:ln>
            </p:spPr>
            <p:txBody>
              <a:bodyPr/>
              <a:lstStyle/>
              <a:p>
                <a:endParaRPr lang="en-US" sz="3120"/>
              </a:p>
            </p:txBody>
          </p:sp>
          <p:sp>
            <p:nvSpPr>
              <p:cNvPr id="385764" name="Freeform 740"/>
              <p:cNvSpPr>
                <a:spLocks/>
              </p:cNvSpPr>
              <p:nvPr/>
            </p:nvSpPr>
            <p:spPr bwMode="auto">
              <a:xfrm>
                <a:off x="526" y="1320"/>
                <a:ext cx="3" cy="2"/>
              </a:xfrm>
              <a:custGeom>
                <a:avLst/>
                <a:gdLst>
                  <a:gd name="T0" fmla="*/ 0 w 8"/>
                  <a:gd name="T1" fmla="*/ 0 h 3"/>
                  <a:gd name="T2" fmla="*/ 2 w 8"/>
                  <a:gd name="T3" fmla="*/ 0 h 3"/>
                  <a:gd name="T4" fmla="*/ 6 w 8"/>
                  <a:gd name="T5" fmla="*/ 3 h 3"/>
                  <a:gd name="T6" fmla="*/ 8 w 8"/>
                  <a:gd name="T7" fmla="*/ 3 h 3"/>
                  <a:gd name="T8" fmla="*/ 0 w 8"/>
                  <a:gd name="T9" fmla="*/ 0 h 3"/>
                </a:gdLst>
                <a:ahLst/>
                <a:cxnLst>
                  <a:cxn ang="0">
                    <a:pos x="T0" y="T1"/>
                  </a:cxn>
                  <a:cxn ang="0">
                    <a:pos x="T2" y="T3"/>
                  </a:cxn>
                  <a:cxn ang="0">
                    <a:pos x="T4" y="T5"/>
                  </a:cxn>
                  <a:cxn ang="0">
                    <a:pos x="T6" y="T7"/>
                  </a:cxn>
                  <a:cxn ang="0">
                    <a:pos x="T8" y="T9"/>
                  </a:cxn>
                </a:cxnLst>
                <a:rect l="0" t="0" r="r" b="b"/>
                <a:pathLst>
                  <a:path w="8" h="3">
                    <a:moveTo>
                      <a:pt x="0" y="0"/>
                    </a:moveTo>
                    <a:lnTo>
                      <a:pt x="2" y="0"/>
                    </a:lnTo>
                    <a:lnTo>
                      <a:pt x="6" y="3"/>
                    </a:lnTo>
                    <a:lnTo>
                      <a:pt x="8"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65" name="Freeform 741"/>
              <p:cNvSpPr>
                <a:spLocks/>
              </p:cNvSpPr>
              <p:nvPr/>
            </p:nvSpPr>
            <p:spPr bwMode="auto">
              <a:xfrm>
                <a:off x="533" y="1294"/>
                <a:ext cx="6" cy="17"/>
              </a:xfrm>
              <a:custGeom>
                <a:avLst/>
                <a:gdLst>
                  <a:gd name="T0" fmla="*/ 0 w 14"/>
                  <a:gd name="T1" fmla="*/ 32 h 34"/>
                  <a:gd name="T2" fmla="*/ 6 w 14"/>
                  <a:gd name="T3" fmla="*/ 34 h 34"/>
                  <a:gd name="T4" fmla="*/ 14 w 14"/>
                  <a:gd name="T5" fmla="*/ 2 h 34"/>
                  <a:gd name="T6" fmla="*/ 8 w 14"/>
                  <a:gd name="T7" fmla="*/ 0 h 34"/>
                  <a:gd name="T8" fmla="*/ 0 w 14"/>
                  <a:gd name="T9" fmla="*/ 32 h 34"/>
                </a:gdLst>
                <a:ahLst/>
                <a:cxnLst>
                  <a:cxn ang="0">
                    <a:pos x="T0" y="T1"/>
                  </a:cxn>
                  <a:cxn ang="0">
                    <a:pos x="T2" y="T3"/>
                  </a:cxn>
                  <a:cxn ang="0">
                    <a:pos x="T4" y="T5"/>
                  </a:cxn>
                  <a:cxn ang="0">
                    <a:pos x="T6" y="T7"/>
                  </a:cxn>
                  <a:cxn ang="0">
                    <a:pos x="T8" y="T9"/>
                  </a:cxn>
                </a:cxnLst>
                <a:rect l="0" t="0" r="r" b="b"/>
                <a:pathLst>
                  <a:path w="14" h="34">
                    <a:moveTo>
                      <a:pt x="0" y="32"/>
                    </a:moveTo>
                    <a:lnTo>
                      <a:pt x="6" y="34"/>
                    </a:lnTo>
                    <a:lnTo>
                      <a:pt x="14" y="2"/>
                    </a:lnTo>
                    <a:lnTo>
                      <a:pt x="8" y="0"/>
                    </a:lnTo>
                    <a:lnTo>
                      <a:pt x="0" y="32"/>
                    </a:lnTo>
                    <a:close/>
                  </a:path>
                </a:pathLst>
              </a:custGeom>
              <a:solidFill>
                <a:srgbClr val="000000"/>
              </a:solidFill>
              <a:ln w="9525">
                <a:solidFill>
                  <a:schemeClr val="tx2"/>
                </a:solidFill>
                <a:round/>
                <a:headEnd/>
                <a:tailEnd/>
              </a:ln>
            </p:spPr>
            <p:txBody>
              <a:bodyPr/>
              <a:lstStyle/>
              <a:p>
                <a:endParaRPr lang="en-US" sz="3120"/>
              </a:p>
            </p:txBody>
          </p:sp>
          <p:sp>
            <p:nvSpPr>
              <p:cNvPr id="385766" name="Freeform 742"/>
              <p:cNvSpPr>
                <a:spLocks/>
              </p:cNvSpPr>
              <p:nvPr/>
            </p:nvSpPr>
            <p:spPr bwMode="auto">
              <a:xfrm>
                <a:off x="533" y="1309"/>
                <a:ext cx="3" cy="3"/>
              </a:xfrm>
              <a:custGeom>
                <a:avLst/>
                <a:gdLst>
                  <a:gd name="T0" fmla="*/ 6 w 6"/>
                  <a:gd name="T1" fmla="*/ 4 h 4"/>
                  <a:gd name="T2" fmla="*/ 6 w 6"/>
                  <a:gd name="T3" fmla="*/ 3 h 4"/>
                  <a:gd name="T4" fmla="*/ 0 w 6"/>
                  <a:gd name="T5" fmla="*/ 1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3"/>
                    </a:lnTo>
                    <a:lnTo>
                      <a:pt x="0" y="1"/>
                    </a:ln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85767" name="Rectangle 743"/>
              <p:cNvSpPr>
                <a:spLocks noChangeArrowheads="1"/>
              </p:cNvSpPr>
              <p:nvPr/>
            </p:nvSpPr>
            <p:spPr bwMode="auto">
              <a:xfrm>
                <a:off x="536" y="1294"/>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5768" name="Freeform 744"/>
              <p:cNvSpPr>
                <a:spLocks/>
              </p:cNvSpPr>
              <p:nvPr/>
            </p:nvSpPr>
            <p:spPr bwMode="auto">
              <a:xfrm>
                <a:off x="536" y="1294"/>
                <a:ext cx="3" cy="1"/>
              </a:xfrm>
              <a:custGeom>
                <a:avLst/>
                <a:gdLst>
                  <a:gd name="T0" fmla="*/ 6 w 6"/>
                  <a:gd name="T1" fmla="*/ 2 h 2"/>
                  <a:gd name="T2" fmla="*/ 0 w 6"/>
                  <a:gd name="T3" fmla="*/ 2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0" y="2"/>
                    </a:lnTo>
                    <a:lnTo>
                      <a:pt x="0" y="0"/>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5769" name="Freeform 745"/>
              <p:cNvSpPr>
                <a:spLocks/>
              </p:cNvSpPr>
              <p:nvPr/>
            </p:nvSpPr>
            <p:spPr bwMode="auto">
              <a:xfrm>
                <a:off x="380" y="1287"/>
                <a:ext cx="154" cy="46"/>
              </a:xfrm>
              <a:custGeom>
                <a:avLst/>
                <a:gdLst>
                  <a:gd name="T0" fmla="*/ 308 w 308"/>
                  <a:gd name="T1" fmla="*/ 37 h 93"/>
                  <a:gd name="T2" fmla="*/ 307 w 308"/>
                  <a:gd name="T3" fmla="*/ 32 h 93"/>
                  <a:gd name="T4" fmla="*/ 302 w 308"/>
                  <a:gd name="T5" fmla="*/ 29 h 93"/>
                  <a:gd name="T6" fmla="*/ 296 w 308"/>
                  <a:gd name="T7" fmla="*/ 25 h 93"/>
                  <a:gd name="T8" fmla="*/ 288 w 308"/>
                  <a:gd name="T9" fmla="*/ 22 h 93"/>
                  <a:gd name="T10" fmla="*/ 275 w 308"/>
                  <a:gd name="T11" fmla="*/ 17 h 93"/>
                  <a:gd name="T12" fmla="*/ 268 w 308"/>
                  <a:gd name="T13" fmla="*/ 14 h 93"/>
                  <a:gd name="T14" fmla="*/ 235 w 308"/>
                  <a:gd name="T15" fmla="*/ 8 h 93"/>
                  <a:gd name="T16" fmla="*/ 204 w 308"/>
                  <a:gd name="T17" fmla="*/ 3 h 93"/>
                  <a:gd name="T18" fmla="*/ 189 w 308"/>
                  <a:gd name="T19" fmla="*/ 0 h 93"/>
                  <a:gd name="T20" fmla="*/ 175 w 308"/>
                  <a:gd name="T21" fmla="*/ 0 h 93"/>
                  <a:gd name="T22" fmla="*/ 153 w 308"/>
                  <a:gd name="T23" fmla="*/ 0 h 93"/>
                  <a:gd name="T24" fmla="*/ 128 w 308"/>
                  <a:gd name="T25" fmla="*/ 0 h 93"/>
                  <a:gd name="T26" fmla="*/ 102 w 308"/>
                  <a:gd name="T27" fmla="*/ 2 h 93"/>
                  <a:gd name="T28" fmla="*/ 88 w 308"/>
                  <a:gd name="T29" fmla="*/ 3 h 93"/>
                  <a:gd name="T30" fmla="*/ 56 w 308"/>
                  <a:gd name="T31" fmla="*/ 8 h 93"/>
                  <a:gd name="T32" fmla="*/ 38 w 308"/>
                  <a:gd name="T33" fmla="*/ 12 h 93"/>
                  <a:gd name="T34" fmla="*/ 21 w 308"/>
                  <a:gd name="T35" fmla="*/ 17 h 93"/>
                  <a:gd name="T36" fmla="*/ 14 w 308"/>
                  <a:gd name="T37" fmla="*/ 20 h 93"/>
                  <a:gd name="T38" fmla="*/ 9 w 308"/>
                  <a:gd name="T39" fmla="*/ 25 h 93"/>
                  <a:gd name="T40" fmla="*/ 3 w 308"/>
                  <a:gd name="T41" fmla="*/ 28 h 93"/>
                  <a:gd name="T42" fmla="*/ 2 w 308"/>
                  <a:gd name="T43" fmla="*/ 29 h 93"/>
                  <a:gd name="T44" fmla="*/ 0 w 308"/>
                  <a:gd name="T45" fmla="*/ 31 h 93"/>
                  <a:gd name="T46" fmla="*/ 0 w 308"/>
                  <a:gd name="T47" fmla="*/ 40 h 93"/>
                  <a:gd name="T48" fmla="*/ 0 w 308"/>
                  <a:gd name="T49" fmla="*/ 47 h 93"/>
                  <a:gd name="T50" fmla="*/ 3 w 308"/>
                  <a:gd name="T51" fmla="*/ 53 h 93"/>
                  <a:gd name="T52" fmla="*/ 6 w 308"/>
                  <a:gd name="T53" fmla="*/ 60 h 93"/>
                  <a:gd name="T54" fmla="*/ 11 w 308"/>
                  <a:gd name="T55" fmla="*/ 64 h 93"/>
                  <a:gd name="T56" fmla="*/ 17 w 308"/>
                  <a:gd name="T57" fmla="*/ 67 h 93"/>
                  <a:gd name="T58" fmla="*/ 27 w 308"/>
                  <a:gd name="T59" fmla="*/ 73 h 93"/>
                  <a:gd name="T60" fmla="*/ 47 w 308"/>
                  <a:gd name="T61" fmla="*/ 79 h 93"/>
                  <a:gd name="T62" fmla="*/ 64 w 308"/>
                  <a:gd name="T63" fmla="*/ 84 h 93"/>
                  <a:gd name="T64" fmla="*/ 73 w 308"/>
                  <a:gd name="T65" fmla="*/ 87 h 93"/>
                  <a:gd name="T66" fmla="*/ 81 w 308"/>
                  <a:gd name="T67" fmla="*/ 88 h 93"/>
                  <a:gd name="T68" fmla="*/ 92 w 308"/>
                  <a:gd name="T69" fmla="*/ 90 h 93"/>
                  <a:gd name="T70" fmla="*/ 101 w 308"/>
                  <a:gd name="T71" fmla="*/ 90 h 93"/>
                  <a:gd name="T72" fmla="*/ 120 w 308"/>
                  <a:gd name="T73" fmla="*/ 92 h 93"/>
                  <a:gd name="T74" fmla="*/ 137 w 308"/>
                  <a:gd name="T75" fmla="*/ 93 h 93"/>
                  <a:gd name="T76" fmla="*/ 154 w 308"/>
                  <a:gd name="T77" fmla="*/ 93 h 93"/>
                  <a:gd name="T78" fmla="*/ 174 w 308"/>
                  <a:gd name="T79" fmla="*/ 93 h 93"/>
                  <a:gd name="T80" fmla="*/ 188 w 308"/>
                  <a:gd name="T81" fmla="*/ 92 h 93"/>
                  <a:gd name="T82" fmla="*/ 200 w 308"/>
                  <a:gd name="T83" fmla="*/ 92 h 93"/>
                  <a:gd name="T84" fmla="*/ 210 w 308"/>
                  <a:gd name="T85" fmla="*/ 90 h 93"/>
                  <a:gd name="T86" fmla="*/ 224 w 308"/>
                  <a:gd name="T87" fmla="*/ 88 h 93"/>
                  <a:gd name="T88" fmla="*/ 233 w 308"/>
                  <a:gd name="T89" fmla="*/ 85 h 93"/>
                  <a:gd name="T90" fmla="*/ 241 w 308"/>
                  <a:gd name="T91" fmla="*/ 84 h 93"/>
                  <a:gd name="T92" fmla="*/ 258 w 308"/>
                  <a:gd name="T93" fmla="*/ 78 h 93"/>
                  <a:gd name="T94" fmla="*/ 265 w 308"/>
                  <a:gd name="T95" fmla="*/ 73 h 93"/>
                  <a:gd name="T96" fmla="*/ 282 w 308"/>
                  <a:gd name="T97" fmla="*/ 63 h 93"/>
                  <a:gd name="T98" fmla="*/ 293 w 308"/>
                  <a:gd name="T99" fmla="*/ 57 h 93"/>
                  <a:gd name="T100" fmla="*/ 300 w 308"/>
                  <a:gd name="T101" fmla="*/ 50 h 93"/>
                  <a:gd name="T102" fmla="*/ 307 w 308"/>
                  <a:gd name="T103" fmla="*/ 43 h 93"/>
                  <a:gd name="T104" fmla="*/ 308 w 308"/>
                  <a:gd name="T105" fmla="*/ 40 h 93"/>
                  <a:gd name="T106" fmla="*/ 308 w 308"/>
                  <a:gd name="T10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93">
                    <a:moveTo>
                      <a:pt x="308" y="37"/>
                    </a:moveTo>
                    <a:lnTo>
                      <a:pt x="307" y="32"/>
                    </a:lnTo>
                    <a:lnTo>
                      <a:pt x="302" y="29"/>
                    </a:lnTo>
                    <a:lnTo>
                      <a:pt x="296" y="25"/>
                    </a:lnTo>
                    <a:lnTo>
                      <a:pt x="288" y="22"/>
                    </a:lnTo>
                    <a:lnTo>
                      <a:pt x="275" y="17"/>
                    </a:lnTo>
                    <a:lnTo>
                      <a:pt x="268" y="14"/>
                    </a:lnTo>
                    <a:lnTo>
                      <a:pt x="235" y="8"/>
                    </a:lnTo>
                    <a:lnTo>
                      <a:pt x="204" y="3"/>
                    </a:lnTo>
                    <a:lnTo>
                      <a:pt x="189" y="0"/>
                    </a:lnTo>
                    <a:lnTo>
                      <a:pt x="175" y="0"/>
                    </a:lnTo>
                    <a:lnTo>
                      <a:pt x="153" y="0"/>
                    </a:lnTo>
                    <a:lnTo>
                      <a:pt x="128" y="0"/>
                    </a:lnTo>
                    <a:lnTo>
                      <a:pt x="102" y="2"/>
                    </a:lnTo>
                    <a:lnTo>
                      <a:pt x="88" y="3"/>
                    </a:lnTo>
                    <a:lnTo>
                      <a:pt x="56" y="8"/>
                    </a:lnTo>
                    <a:lnTo>
                      <a:pt x="38" y="12"/>
                    </a:lnTo>
                    <a:lnTo>
                      <a:pt x="21" y="17"/>
                    </a:lnTo>
                    <a:lnTo>
                      <a:pt x="14" y="20"/>
                    </a:lnTo>
                    <a:lnTo>
                      <a:pt x="9" y="25"/>
                    </a:lnTo>
                    <a:lnTo>
                      <a:pt x="3" y="28"/>
                    </a:lnTo>
                    <a:lnTo>
                      <a:pt x="2" y="29"/>
                    </a:lnTo>
                    <a:lnTo>
                      <a:pt x="0" y="31"/>
                    </a:lnTo>
                    <a:lnTo>
                      <a:pt x="0" y="40"/>
                    </a:lnTo>
                    <a:lnTo>
                      <a:pt x="0" y="47"/>
                    </a:lnTo>
                    <a:lnTo>
                      <a:pt x="3" y="53"/>
                    </a:lnTo>
                    <a:lnTo>
                      <a:pt x="6" y="60"/>
                    </a:lnTo>
                    <a:lnTo>
                      <a:pt x="11" y="64"/>
                    </a:lnTo>
                    <a:lnTo>
                      <a:pt x="17" y="67"/>
                    </a:lnTo>
                    <a:lnTo>
                      <a:pt x="27" y="73"/>
                    </a:lnTo>
                    <a:lnTo>
                      <a:pt x="47" y="79"/>
                    </a:lnTo>
                    <a:lnTo>
                      <a:pt x="64" y="84"/>
                    </a:lnTo>
                    <a:lnTo>
                      <a:pt x="73" y="87"/>
                    </a:lnTo>
                    <a:lnTo>
                      <a:pt x="81" y="88"/>
                    </a:lnTo>
                    <a:lnTo>
                      <a:pt x="92" y="90"/>
                    </a:lnTo>
                    <a:lnTo>
                      <a:pt x="101" y="90"/>
                    </a:lnTo>
                    <a:lnTo>
                      <a:pt x="120" y="92"/>
                    </a:lnTo>
                    <a:lnTo>
                      <a:pt x="137" y="93"/>
                    </a:lnTo>
                    <a:lnTo>
                      <a:pt x="154" y="93"/>
                    </a:lnTo>
                    <a:lnTo>
                      <a:pt x="174" y="93"/>
                    </a:lnTo>
                    <a:lnTo>
                      <a:pt x="188" y="92"/>
                    </a:lnTo>
                    <a:lnTo>
                      <a:pt x="200" y="92"/>
                    </a:lnTo>
                    <a:lnTo>
                      <a:pt x="210" y="90"/>
                    </a:lnTo>
                    <a:lnTo>
                      <a:pt x="224" y="88"/>
                    </a:lnTo>
                    <a:lnTo>
                      <a:pt x="233" y="85"/>
                    </a:lnTo>
                    <a:lnTo>
                      <a:pt x="241" y="84"/>
                    </a:lnTo>
                    <a:lnTo>
                      <a:pt x="258" y="78"/>
                    </a:lnTo>
                    <a:lnTo>
                      <a:pt x="265" y="73"/>
                    </a:lnTo>
                    <a:lnTo>
                      <a:pt x="282" y="63"/>
                    </a:lnTo>
                    <a:lnTo>
                      <a:pt x="293" y="57"/>
                    </a:lnTo>
                    <a:lnTo>
                      <a:pt x="300" y="50"/>
                    </a:lnTo>
                    <a:lnTo>
                      <a:pt x="307" y="43"/>
                    </a:lnTo>
                    <a:lnTo>
                      <a:pt x="308" y="40"/>
                    </a:lnTo>
                    <a:lnTo>
                      <a:pt x="308" y="37"/>
                    </a:lnTo>
                    <a:close/>
                  </a:path>
                </a:pathLst>
              </a:custGeom>
              <a:solidFill>
                <a:srgbClr val="000000"/>
              </a:solidFill>
              <a:ln w="9525">
                <a:solidFill>
                  <a:schemeClr val="tx2"/>
                </a:solidFill>
                <a:round/>
                <a:headEnd/>
                <a:tailEnd/>
              </a:ln>
            </p:spPr>
            <p:txBody>
              <a:bodyPr/>
              <a:lstStyle/>
              <a:p>
                <a:endParaRPr lang="en-US" sz="3120"/>
              </a:p>
            </p:txBody>
          </p:sp>
          <p:sp>
            <p:nvSpPr>
              <p:cNvPr id="385770" name="Freeform 746"/>
              <p:cNvSpPr>
                <a:spLocks/>
              </p:cNvSpPr>
              <p:nvPr/>
            </p:nvSpPr>
            <p:spPr bwMode="auto">
              <a:xfrm>
                <a:off x="380" y="1287"/>
                <a:ext cx="154" cy="46"/>
              </a:xfrm>
              <a:custGeom>
                <a:avLst/>
                <a:gdLst>
                  <a:gd name="T0" fmla="*/ 308 w 308"/>
                  <a:gd name="T1" fmla="*/ 37 h 93"/>
                  <a:gd name="T2" fmla="*/ 307 w 308"/>
                  <a:gd name="T3" fmla="*/ 32 h 93"/>
                  <a:gd name="T4" fmla="*/ 302 w 308"/>
                  <a:gd name="T5" fmla="*/ 29 h 93"/>
                  <a:gd name="T6" fmla="*/ 296 w 308"/>
                  <a:gd name="T7" fmla="*/ 25 h 93"/>
                  <a:gd name="T8" fmla="*/ 288 w 308"/>
                  <a:gd name="T9" fmla="*/ 22 h 93"/>
                  <a:gd name="T10" fmla="*/ 275 w 308"/>
                  <a:gd name="T11" fmla="*/ 17 h 93"/>
                  <a:gd name="T12" fmla="*/ 268 w 308"/>
                  <a:gd name="T13" fmla="*/ 14 h 93"/>
                  <a:gd name="T14" fmla="*/ 235 w 308"/>
                  <a:gd name="T15" fmla="*/ 8 h 93"/>
                  <a:gd name="T16" fmla="*/ 204 w 308"/>
                  <a:gd name="T17" fmla="*/ 3 h 93"/>
                  <a:gd name="T18" fmla="*/ 189 w 308"/>
                  <a:gd name="T19" fmla="*/ 0 h 93"/>
                  <a:gd name="T20" fmla="*/ 175 w 308"/>
                  <a:gd name="T21" fmla="*/ 0 h 93"/>
                  <a:gd name="T22" fmla="*/ 153 w 308"/>
                  <a:gd name="T23" fmla="*/ 0 h 93"/>
                  <a:gd name="T24" fmla="*/ 128 w 308"/>
                  <a:gd name="T25" fmla="*/ 0 h 93"/>
                  <a:gd name="T26" fmla="*/ 102 w 308"/>
                  <a:gd name="T27" fmla="*/ 2 h 93"/>
                  <a:gd name="T28" fmla="*/ 88 w 308"/>
                  <a:gd name="T29" fmla="*/ 3 h 93"/>
                  <a:gd name="T30" fmla="*/ 56 w 308"/>
                  <a:gd name="T31" fmla="*/ 8 h 93"/>
                  <a:gd name="T32" fmla="*/ 38 w 308"/>
                  <a:gd name="T33" fmla="*/ 12 h 93"/>
                  <a:gd name="T34" fmla="*/ 21 w 308"/>
                  <a:gd name="T35" fmla="*/ 17 h 93"/>
                  <a:gd name="T36" fmla="*/ 14 w 308"/>
                  <a:gd name="T37" fmla="*/ 20 h 93"/>
                  <a:gd name="T38" fmla="*/ 9 w 308"/>
                  <a:gd name="T39" fmla="*/ 25 h 93"/>
                  <a:gd name="T40" fmla="*/ 3 w 308"/>
                  <a:gd name="T41" fmla="*/ 28 h 93"/>
                  <a:gd name="T42" fmla="*/ 2 w 308"/>
                  <a:gd name="T43" fmla="*/ 29 h 93"/>
                  <a:gd name="T44" fmla="*/ 0 w 308"/>
                  <a:gd name="T45" fmla="*/ 31 h 93"/>
                  <a:gd name="T46" fmla="*/ 0 w 308"/>
                  <a:gd name="T47" fmla="*/ 40 h 93"/>
                  <a:gd name="T48" fmla="*/ 0 w 308"/>
                  <a:gd name="T49" fmla="*/ 47 h 93"/>
                  <a:gd name="T50" fmla="*/ 3 w 308"/>
                  <a:gd name="T51" fmla="*/ 53 h 93"/>
                  <a:gd name="T52" fmla="*/ 6 w 308"/>
                  <a:gd name="T53" fmla="*/ 60 h 93"/>
                  <a:gd name="T54" fmla="*/ 11 w 308"/>
                  <a:gd name="T55" fmla="*/ 64 h 93"/>
                  <a:gd name="T56" fmla="*/ 17 w 308"/>
                  <a:gd name="T57" fmla="*/ 67 h 93"/>
                  <a:gd name="T58" fmla="*/ 27 w 308"/>
                  <a:gd name="T59" fmla="*/ 73 h 93"/>
                  <a:gd name="T60" fmla="*/ 47 w 308"/>
                  <a:gd name="T61" fmla="*/ 79 h 93"/>
                  <a:gd name="T62" fmla="*/ 64 w 308"/>
                  <a:gd name="T63" fmla="*/ 84 h 93"/>
                  <a:gd name="T64" fmla="*/ 73 w 308"/>
                  <a:gd name="T65" fmla="*/ 87 h 93"/>
                  <a:gd name="T66" fmla="*/ 81 w 308"/>
                  <a:gd name="T67" fmla="*/ 88 h 93"/>
                  <a:gd name="T68" fmla="*/ 92 w 308"/>
                  <a:gd name="T69" fmla="*/ 90 h 93"/>
                  <a:gd name="T70" fmla="*/ 101 w 308"/>
                  <a:gd name="T71" fmla="*/ 90 h 93"/>
                  <a:gd name="T72" fmla="*/ 120 w 308"/>
                  <a:gd name="T73" fmla="*/ 92 h 93"/>
                  <a:gd name="T74" fmla="*/ 137 w 308"/>
                  <a:gd name="T75" fmla="*/ 93 h 93"/>
                  <a:gd name="T76" fmla="*/ 154 w 308"/>
                  <a:gd name="T77" fmla="*/ 93 h 93"/>
                  <a:gd name="T78" fmla="*/ 174 w 308"/>
                  <a:gd name="T79" fmla="*/ 93 h 93"/>
                  <a:gd name="T80" fmla="*/ 188 w 308"/>
                  <a:gd name="T81" fmla="*/ 92 h 93"/>
                  <a:gd name="T82" fmla="*/ 200 w 308"/>
                  <a:gd name="T83" fmla="*/ 92 h 93"/>
                  <a:gd name="T84" fmla="*/ 210 w 308"/>
                  <a:gd name="T85" fmla="*/ 90 h 93"/>
                  <a:gd name="T86" fmla="*/ 224 w 308"/>
                  <a:gd name="T87" fmla="*/ 88 h 93"/>
                  <a:gd name="T88" fmla="*/ 233 w 308"/>
                  <a:gd name="T89" fmla="*/ 85 h 93"/>
                  <a:gd name="T90" fmla="*/ 241 w 308"/>
                  <a:gd name="T91" fmla="*/ 84 h 93"/>
                  <a:gd name="T92" fmla="*/ 258 w 308"/>
                  <a:gd name="T93" fmla="*/ 78 h 93"/>
                  <a:gd name="T94" fmla="*/ 265 w 308"/>
                  <a:gd name="T95" fmla="*/ 73 h 93"/>
                  <a:gd name="T96" fmla="*/ 282 w 308"/>
                  <a:gd name="T97" fmla="*/ 63 h 93"/>
                  <a:gd name="T98" fmla="*/ 293 w 308"/>
                  <a:gd name="T99" fmla="*/ 57 h 93"/>
                  <a:gd name="T100" fmla="*/ 300 w 308"/>
                  <a:gd name="T101" fmla="*/ 50 h 93"/>
                  <a:gd name="T102" fmla="*/ 307 w 308"/>
                  <a:gd name="T103" fmla="*/ 43 h 93"/>
                  <a:gd name="T104" fmla="*/ 308 w 308"/>
                  <a:gd name="T105" fmla="*/ 40 h 93"/>
                  <a:gd name="T106" fmla="*/ 308 w 308"/>
                  <a:gd name="T10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93">
                    <a:moveTo>
                      <a:pt x="308" y="37"/>
                    </a:moveTo>
                    <a:lnTo>
                      <a:pt x="307" y="32"/>
                    </a:lnTo>
                    <a:lnTo>
                      <a:pt x="302" y="29"/>
                    </a:lnTo>
                    <a:lnTo>
                      <a:pt x="296" y="25"/>
                    </a:lnTo>
                    <a:lnTo>
                      <a:pt x="288" y="22"/>
                    </a:lnTo>
                    <a:lnTo>
                      <a:pt x="275" y="17"/>
                    </a:lnTo>
                    <a:lnTo>
                      <a:pt x="268" y="14"/>
                    </a:lnTo>
                    <a:lnTo>
                      <a:pt x="235" y="8"/>
                    </a:lnTo>
                    <a:lnTo>
                      <a:pt x="204" y="3"/>
                    </a:lnTo>
                    <a:lnTo>
                      <a:pt x="189" y="0"/>
                    </a:lnTo>
                    <a:lnTo>
                      <a:pt x="175" y="0"/>
                    </a:lnTo>
                    <a:lnTo>
                      <a:pt x="153" y="0"/>
                    </a:lnTo>
                    <a:lnTo>
                      <a:pt x="128" y="0"/>
                    </a:lnTo>
                    <a:lnTo>
                      <a:pt x="102" y="2"/>
                    </a:lnTo>
                    <a:lnTo>
                      <a:pt x="88" y="3"/>
                    </a:lnTo>
                    <a:lnTo>
                      <a:pt x="56" y="8"/>
                    </a:lnTo>
                    <a:lnTo>
                      <a:pt x="38" y="12"/>
                    </a:lnTo>
                    <a:lnTo>
                      <a:pt x="21" y="17"/>
                    </a:lnTo>
                    <a:lnTo>
                      <a:pt x="14" y="20"/>
                    </a:lnTo>
                    <a:lnTo>
                      <a:pt x="9" y="25"/>
                    </a:lnTo>
                    <a:lnTo>
                      <a:pt x="3" y="28"/>
                    </a:lnTo>
                    <a:lnTo>
                      <a:pt x="2" y="29"/>
                    </a:lnTo>
                    <a:lnTo>
                      <a:pt x="0" y="31"/>
                    </a:lnTo>
                    <a:lnTo>
                      <a:pt x="0" y="40"/>
                    </a:lnTo>
                    <a:lnTo>
                      <a:pt x="0" y="47"/>
                    </a:lnTo>
                    <a:lnTo>
                      <a:pt x="3" y="53"/>
                    </a:lnTo>
                    <a:lnTo>
                      <a:pt x="6" y="60"/>
                    </a:lnTo>
                    <a:lnTo>
                      <a:pt x="11" y="64"/>
                    </a:lnTo>
                    <a:lnTo>
                      <a:pt x="17" y="67"/>
                    </a:lnTo>
                    <a:lnTo>
                      <a:pt x="27" y="73"/>
                    </a:lnTo>
                    <a:lnTo>
                      <a:pt x="47" y="79"/>
                    </a:lnTo>
                    <a:lnTo>
                      <a:pt x="64" y="84"/>
                    </a:lnTo>
                    <a:lnTo>
                      <a:pt x="73" y="87"/>
                    </a:lnTo>
                    <a:lnTo>
                      <a:pt x="81" y="88"/>
                    </a:lnTo>
                    <a:lnTo>
                      <a:pt x="92" y="90"/>
                    </a:lnTo>
                    <a:lnTo>
                      <a:pt x="101" y="90"/>
                    </a:lnTo>
                    <a:lnTo>
                      <a:pt x="120" y="92"/>
                    </a:lnTo>
                    <a:lnTo>
                      <a:pt x="137" y="93"/>
                    </a:lnTo>
                    <a:lnTo>
                      <a:pt x="154" y="93"/>
                    </a:lnTo>
                    <a:lnTo>
                      <a:pt x="174" y="93"/>
                    </a:lnTo>
                    <a:lnTo>
                      <a:pt x="188" y="92"/>
                    </a:lnTo>
                    <a:lnTo>
                      <a:pt x="200" y="92"/>
                    </a:lnTo>
                    <a:lnTo>
                      <a:pt x="210" y="90"/>
                    </a:lnTo>
                    <a:lnTo>
                      <a:pt x="224" y="88"/>
                    </a:lnTo>
                    <a:lnTo>
                      <a:pt x="233" y="85"/>
                    </a:lnTo>
                    <a:lnTo>
                      <a:pt x="241" y="84"/>
                    </a:lnTo>
                    <a:lnTo>
                      <a:pt x="258" y="78"/>
                    </a:lnTo>
                    <a:lnTo>
                      <a:pt x="265" y="73"/>
                    </a:lnTo>
                    <a:lnTo>
                      <a:pt x="282" y="63"/>
                    </a:lnTo>
                    <a:lnTo>
                      <a:pt x="293" y="57"/>
                    </a:lnTo>
                    <a:lnTo>
                      <a:pt x="300" y="50"/>
                    </a:lnTo>
                    <a:lnTo>
                      <a:pt x="307" y="43"/>
                    </a:lnTo>
                    <a:lnTo>
                      <a:pt x="308" y="40"/>
                    </a:lnTo>
                    <a:lnTo>
                      <a:pt x="308" y="37"/>
                    </a:lnTo>
                  </a:path>
                </a:pathLst>
              </a:custGeom>
              <a:noFill/>
              <a:ln w="31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5771" name="Freeform 747"/>
              <p:cNvSpPr>
                <a:spLocks/>
              </p:cNvSpPr>
              <p:nvPr/>
            </p:nvSpPr>
            <p:spPr bwMode="auto">
              <a:xfrm>
                <a:off x="481" y="1032"/>
                <a:ext cx="492" cy="702"/>
              </a:xfrm>
              <a:custGeom>
                <a:avLst/>
                <a:gdLst>
                  <a:gd name="T0" fmla="*/ 69 w 984"/>
                  <a:gd name="T1" fmla="*/ 591 h 1405"/>
                  <a:gd name="T2" fmla="*/ 25 w 984"/>
                  <a:gd name="T3" fmla="*/ 725 h 1405"/>
                  <a:gd name="T4" fmla="*/ 2 w 984"/>
                  <a:gd name="T5" fmla="*/ 853 h 1405"/>
                  <a:gd name="T6" fmla="*/ 16 w 984"/>
                  <a:gd name="T7" fmla="*/ 1032 h 1405"/>
                  <a:gd name="T8" fmla="*/ 46 w 984"/>
                  <a:gd name="T9" fmla="*/ 1178 h 1405"/>
                  <a:gd name="T10" fmla="*/ 74 w 984"/>
                  <a:gd name="T11" fmla="*/ 1267 h 1405"/>
                  <a:gd name="T12" fmla="*/ 118 w 984"/>
                  <a:gd name="T13" fmla="*/ 1346 h 1405"/>
                  <a:gd name="T14" fmla="*/ 161 w 984"/>
                  <a:gd name="T15" fmla="*/ 1390 h 1405"/>
                  <a:gd name="T16" fmla="*/ 209 w 984"/>
                  <a:gd name="T17" fmla="*/ 1405 h 1405"/>
                  <a:gd name="T18" fmla="*/ 278 w 984"/>
                  <a:gd name="T19" fmla="*/ 1399 h 1405"/>
                  <a:gd name="T20" fmla="*/ 353 w 984"/>
                  <a:gd name="T21" fmla="*/ 1376 h 1405"/>
                  <a:gd name="T22" fmla="*/ 389 w 984"/>
                  <a:gd name="T23" fmla="*/ 1350 h 1405"/>
                  <a:gd name="T24" fmla="*/ 421 w 984"/>
                  <a:gd name="T25" fmla="*/ 1303 h 1405"/>
                  <a:gd name="T26" fmla="*/ 453 w 984"/>
                  <a:gd name="T27" fmla="*/ 1203 h 1405"/>
                  <a:gd name="T28" fmla="*/ 463 w 984"/>
                  <a:gd name="T29" fmla="*/ 1116 h 1405"/>
                  <a:gd name="T30" fmla="*/ 443 w 984"/>
                  <a:gd name="T31" fmla="*/ 1026 h 1405"/>
                  <a:gd name="T32" fmla="*/ 435 w 984"/>
                  <a:gd name="T33" fmla="*/ 886 h 1405"/>
                  <a:gd name="T34" fmla="*/ 444 w 984"/>
                  <a:gd name="T35" fmla="*/ 766 h 1405"/>
                  <a:gd name="T36" fmla="*/ 479 w 984"/>
                  <a:gd name="T37" fmla="*/ 661 h 1405"/>
                  <a:gd name="T38" fmla="*/ 539 w 984"/>
                  <a:gd name="T39" fmla="*/ 570 h 1405"/>
                  <a:gd name="T40" fmla="*/ 626 w 984"/>
                  <a:gd name="T41" fmla="*/ 547 h 1405"/>
                  <a:gd name="T42" fmla="*/ 807 w 984"/>
                  <a:gd name="T43" fmla="*/ 598 h 1405"/>
                  <a:gd name="T44" fmla="*/ 908 w 984"/>
                  <a:gd name="T45" fmla="*/ 574 h 1405"/>
                  <a:gd name="T46" fmla="*/ 983 w 984"/>
                  <a:gd name="T47" fmla="*/ 536 h 1405"/>
                  <a:gd name="T48" fmla="*/ 977 w 984"/>
                  <a:gd name="T49" fmla="*/ 493 h 1405"/>
                  <a:gd name="T50" fmla="*/ 919 w 984"/>
                  <a:gd name="T51" fmla="*/ 366 h 1405"/>
                  <a:gd name="T52" fmla="*/ 861 w 984"/>
                  <a:gd name="T53" fmla="*/ 280 h 1405"/>
                  <a:gd name="T54" fmla="*/ 849 w 984"/>
                  <a:gd name="T55" fmla="*/ 235 h 1405"/>
                  <a:gd name="T56" fmla="*/ 870 w 984"/>
                  <a:gd name="T57" fmla="*/ 134 h 1405"/>
                  <a:gd name="T58" fmla="*/ 879 w 984"/>
                  <a:gd name="T59" fmla="*/ 63 h 1405"/>
                  <a:gd name="T60" fmla="*/ 842 w 984"/>
                  <a:gd name="T61" fmla="*/ 32 h 1405"/>
                  <a:gd name="T62" fmla="*/ 768 w 984"/>
                  <a:gd name="T63" fmla="*/ 2 h 1405"/>
                  <a:gd name="T64" fmla="*/ 733 w 984"/>
                  <a:gd name="T65" fmla="*/ 58 h 1405"/>
                  <a:gd name="T66" fmla="*/ 725 w 984"/>
                  <a:gd name="T67" fmla="*/ 16 h 1405"/>
                  <a:gd name="T68" fmla="*/ 701 w 984"/>
                  <a:gd name="T69" fmla="*/ 5 h 1405"/>
                  <a:gd name="T70" fmla="*/ 614 w 984"/>
                  <a:gd name="T71" fmla="*/ 16 h 1405"/>
                  <a:gd name="T72" fmla="*/ 592 w 984"/>
                  <a:gd name="T73" fmla="*/ 54 h 1405"/>
                  <a:gd name="T74" fmla="*/ 580 w 984"/>
                  <a:gd name="T75" fmla="*/ 148 h 1405"/>
                  <a:gd name="T76" fmla="*/ 560 w 984"/>
                  <a:gd name="T77" fmla="*/ 188 h 1405"/>
                  <a:gd name="T78" fmla="*/ 537 w 984"/>
                  <a:gd name="T79" fmla="*/ 194 h 1405"/>
                  <a:gd name="T80" fmla="*/ 478 w 984"/>
                  <a:gd name="T81" fmla="*/ 198 h 1405"/>
                  <a:gd name="T82" fmla="*/ 331 w 984"/>
                  <a:gd name="T83" fmla="*/ 238 h 1405"/>
                  <a:gd name="T84" fmla="*/ 304 w 984"/>
                  <a:gd name="T85" fmla="*/ 236 h 1405"/>
                  <a:gd name="T86" fmla="*/ 270 w 984"/>
                  <a:gd name="T87" fmla="*/ 192 h 1405"/>
                  <a:gd name="T88" fmla="*/ 225 w 984"/>
                  <a:gd name="T89" fmla="*/ 108 h 1405"/>
                  <a:gd name="T90" fmla="*/ 205 w 984"/>
                  <a:gd name="T91" fmla="*/ 99 h 1405"/>
                  <a:gd name="T92" fmla="*/ 148 w 984"/>
                  <a:gd name="T93" fmla="*/ 116 h 1405"/>
                  <a:gd name="T94" fmla="*/ 103 w 984"/>
                  <a:gd name="T95" fmla="*/ 153 h 1405"/>
                  <a:gd name="T96" fmla="*/ 81 w 984"/>
                  <a:gd name="T97" fmla="*/ 188 h 1405"/>
                  <a:gd name="T98" fmla="*/ 141 w 984"/>
                  <a:gd name="T99" fmla="*/ 283 h 1405"/>
                  <a:gd name="T100" fmla="*/ 161 w 984"/>
                  <a:gd name="T101" fmla="*/ 369 h 1405"/>
                  <a:gd name="T102" fmla="*/ 154 w 984"/>
                  <a:gd name="T103" fmla="*/ 405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4" h="1405">
                    <a:moveTo>
                      <a:pt x="132" y="463"/>
                    </a:moveTo>
                    <a:lnTo>
                      <a:pt x="109" y="506"/>
                    </a:lnTo>
                    <a:lnTo>
                      <a:pt x="98" y="525"/>
                    </a:lnTo>
                    <a:lnTo>
                      <a:pt x="87" y="547"/>
                    </a:lnTo>
                    <a:lnTo>
                      <a:pt x="69" y="591"/>
                    </a:lnTo>
                    <a:lnTo>
                      <a:pt x="60" y="612"/>
                    </a:lnTo>
                    <a:lnTo>
                      <a:pt x="52" y="635"/>
                    </a:lnTo>
                    <a:lnTo>
                      <a:pt x="45" y="656"/>
                    </a:lnTo>
                    <a:lnTo>
                      <a:pt x="37" y="679"/>
                    </a:lnTo>
                    <a:lnTo>
                      <a:pt x="25" y="725"/>
                    </a:lnTo>
                    <a:lnTo>
                      <a:pt x="14" y="772"/>
                    </a:lnTo>
                    <a:lnTo>
                      <a:pt x="9" y="795"/>
                    </a:lnTo>
                    <a:lnTo>
                      <a:pt x="5" y="818"/>
                    </a:lnTo>
                    <a:lnTo>
                      <a:pt x="3" y="836"/>
                    </a:lnTo>
                    <a:lnTo>
                      <a:pt x="2" y="853"/>
                    </a:lnTo>
                    <a:lnTo>
                      <a:pt x="0" y="888"/>
                    </a:lnTo>
                    <a:lnTo>
                      <a:pt x="2" y="924"/>
                    </a:lnTo>
                    <a:lnTo>
                      <a:pt x="5" y="961"/>
                    </a:lnTo>
                    <a:lnTo>
                      <a:pt x="9" y="996"/>
                    </a:lnTo>
                    <a:lnTo>
                      <a:pt x="16" y="1032"/>
                    </a:lnTo>
                    <a:lnTo>
                      <a:pt x="29" y="1105"/>
                    </a:lnTo>
                    <a:lnTo>
                      <a:pt x="31" y="1107"/>
                    </a:lnTo>
                    <a:lnTo>
                      <a:pt x="32" y="1105"/>
                    </a:lnTo>
                    <a:lnTo>
                      <a:pt x="38" y="1142"/>
                    </a:lnTo>
                    <a:lnTo>
                      <a:pt x="46" y="1178"/>
                    </a:lnTo>
                    <a:lnTo>
                      <a:pt x="51" y="1197"/>
                    </a:lnTo>
                    <a:lnTo>
                      <a:pt x="55" y="1215"/>
                    </a:lnTo>
                    <a:lnTo>
                      <a:pt x="61" y="1232"/>
                    </a:lnTo>
                    <a:lnTo>
                      <a:pt x="67" y="1250"/>
                    </a:lnTo>
                    <a:lnTo>
                      <a:pt x="74" y="1267"/>
                    </a:lnTo>
                    <a:lnTo>
                      <a:pt x="81" y="1283"/>
                    </a:lnTo>
                    <a:lnTo>
                      <a:pt x="89" y="1300"/>
                    </a:lnTo>
                    <a:lnTo>
                      <a:pt x="98" y="1315"/>
                    </a:lnTo>
                    <a:lnTo>
                      <a:pt x="107" y="1330"/>
                    </a:lnTo>
                    <a:lnTo>
                      <a:pt x="118" y="1346"/>
                    </a:lnTo>
                    <a:lnTo>
                      <a:pt x="128" y="1359"/>
                    </a:lnTo>
                    <a:lnTo>
                      <a:pt x="141" y="1373"/>
                    </a:lnTo>
                    <a:lnTo>
                      <a:pt x="145" y="1378"/>
                    </a:lnTo>
                    <a:lnTo>
                      <a:pt x="150" y="1382"/>
                    </a:lnTo>
                    <a:lnTo>
                      <a:pt x="161" y="1390"/>
                    </a:lnTo>
                    <a:lnTo>
                      <a:pt x="167" y="1393"/>
                    </a:lnTo>
                    <a:lnTo>
                      <a:pt x="171" y="1396"/>
                    </a:lnTo>
                    <a:lnTo>
                      <a:pt x="183" y="1400"/>
                    </a:lnTo>
                    <a:lnTo>
                      <a:pt x="196" y="1403"/>
                    </a:lnTo>
                    <a:lnTo>
                      <a:pt x="209" y="1405"/>
                    </a:lnTo>
                    <a:lnTo>
                      <a:pt x="222" y="1405"/>
                    </a:lnTo>
                    <a:lnTo>
                      <a:pt x="235" y="1405"/>
                    </a:lnTo>
                    <a:lnTo>
                      <a:pt x="251" y="1403"/>
                    </a:lnTo>
                    <a:lnTo>
                      <a:pt x="264" y="1402"/>
                    </a:lnTo>
                    <a:lnTo>
                      <a:pt x="278" y="1399"/>
                    </a:lnTo>
                    <a:lnTo>
                      <a:pt x="292" y="1396"/>
                    </a:lnTo>
                    <a:lnTo>
                      <a:pt x="305" y="1393"/>
                    </a:lnTo>
                    <a:lnTo>
                      <a:pt x="319" y="1388"/>
                    </a:lnTo>
                    <a:lnTo>
                      <a:pt x="345" y="1379"/>
                    </a:lnTo>
                    <a:lnTo>
                      <a:pt x="353" y="1376"/>
                    </a:lnTo>
                    <a:lnTo>
                      <a:pt x="359" y="1373"/>
                    </a:lnTo>
                    <a:lnTo>
                      <a:pt x="366" y="1368"/>
                    </a:lnTo>
                    <a:lnTo>
                      <a:pt x="373" y="1365"/>
                    </a:lnTo>
                    <a:lnTo>
                      <a:pt x="385" y="1355"/>
                    </a:lnTo>
                    <a:lnTo>
                      <a:pt x="389" y="1350"/>
                    </a:lnTo>
                    <a:lnTo>
                      <a:pt x="394" y="1344"/>
                    </a:lnTo>
                    <a:lnTo>
                      <a:pt x="400" y="1338"/>
                    </a:lnTo>
                    <a:lnTo>
                      <a:pt x="405" y="1330"/>
                    </a:lnTo>
                    <a:lnTo>
                      <a:pt x="412" y="1317"/>
                    </a:lnTo>
                    <a:lnTo>
                      <a:pt x="421" y="1303"/>
                    </a:lnTo>
                    <a:lnTo>
                      <a:pt x="427" y="1286"/>
                    </a:lnTo>
                    <a:lnTo>
                      <a:pt x="434" y="1271"/>
                    </a:lnTo>
                    <a:lnTo>
                      <a:pt x="440" y="1254"/>
                    </a:lnTo>
                    <a:lnTo>
                      <a:pt x="449" y="1219"/>
                    </a:lnTo>
                    <a:lnTo>
                      <a:pt x="453" y="1203"/>
                    </a:lnTo>
                    <a:lnTo>
                      <a:pt x="456" y="1184"/>
                    </a:lnTo>
                    <a:lnTo>
                      <a:pt x="463" y="1151"/>
                    </a:lnTo>
                    <a:lnTo>
                      <a:pt x="464" y="1140"/>
                    </a:lnTo>
                    <a:lnTo>
                      <a:pt x="464" y="1128"/>
                    </a:lnTo>
                    <a:lnTo>
                      <a:pt x="463" y="1116"/>
                    </a:lnTo>
                    <a:lnTo>
                      <a:pt x="463" y="1110"/>
                    </a:lnTo>
                    <a:lnTo>
                      <a:pt x="461" y="1104"/>
                    </a:lnTo>
                    <a:lnTo>
                      <a:pt x="446" y="1046"/>
                    </a:lnTo>
                    <a:lnTo>
                      <a:pt x="444" y="1037"/>
                    </a:lnTo>
                    <a:lnTo>
                      <a:pt x="443" y="1026"/>
                    </a:lnTo>
                    <a:lnTo>
                      <a:pt x="437" y="997"/>
                    </a:lnTo>
                    <a:lnTo>
                      <a:pt x="437" y="980"/>
                    </a:lnTo>
                    <a:lnTo>
                      <a:pt x="437" y="952"/>
                    </a:lnTo>
                    <a:lnTo>
                      <a:pt x="437" y="907"/>
                    </a:lnTo>
                    <a:lnTo>
                      <a:pt x="435" y="886"/>
                    </a:lnTo>
                    <a:lnTo>
                      <a:pt x="435" y="866"/>
                    </a:lnTo>
                    <a:lnTo>
                      <a:pt x="437" y="825"/>
                    </a:lnTo>
                    <a:lnTo>
                      <a:pt x="438" y="805"/>
                    </a:lnTo>
                    <a:lnTo>
                      <a:pt x="440" y="786"/>
                    </a:lnTo>
                    <a:lnTo>
                      <a:pt x="444" y="766"/>
                    </a:lnTo>
                    <a:lnTo>
                      <a:pt x="447" y="748"/>
                    </a:lnTo>
                    <a:lnTo>
                      <a:pt x="455" y="719"/>
                    </a:lnTo>
                    <a:lnTo>
                      <a:pt x="466" y="690"/>
                    </a:lnTo>
                    <a:lnTo>
                      <a:pt x="472" y="676"/>
                    </a:lnTo>
                    <a:lnTo>
                      <a:pt x="479" y="661"/>
                    </a:lnTo>
                    <a:lnTo>
                      <a:pt x="485" y="647"/>
                    </a:lnTo>
                    <a:lnTo>
                      <a:pt x="493" y="633"/>
                    </a:lnTo>
                    <a:lnTo>
                      <a:pt x="510" y="608"/>
                    </a:lnTo>
                    <a:lnTo>
                      <a:pt x="530" y="582"/>
                    </a:lnTo>
                    <a:lnTo>
                      <a:pt x="539" y="570"/>
                    </a:lnTo>
                    <a:lnTo>
                      <a:pt x="550" y="557"/>
                    </a:lnTo>
                    <a:lnTo>
                      <a:pt x="560" y="547"/>
                    </a:lnTo>
                    <a:lnTo>
                      <a:pt x="571" y="536"/>
                    </a:lnTo>
                    <a:lnTo>
                      <a:pt x="601" y="542"/>
                    </a:lnTo>
                    <a:lnTo>
                      <a:pt x="626" y="547"/>
                    </a:lnTo>
                    <a:lnTo>
                      <a:pt x="672" y="556"/>
                    </a:lnTo>
                    <a:lnTo>
                      <a:pt x="697" y="562"/>
                    </a:lnTo>
                    <a:lnTo>
                      <a:pt x="726" y="571"/>
                    </a:lnTo>
                    <a:lnTo>
                      <a:pt x="763" y="582"/>
                    </a:lnTo>
                    <a:lnTo>
                      <a:pt x="807" y="598"/>
                    </a:lnTo>
                    <a:lnTo>
                      <a:pt x="816" y="597"/>
                    </a:lnTo>
                    <a:lnTo>
                      <a:pt x="833" y="594"/>
                    </a:lnTo>
                    <a:lnTo>
                      <a:pt x="861" y="588"/>
                    </a:lnTo>
                    <a:lnTo>
                      <a:pt x="894" y="579"/>
                    </a:lnTo>
                    <a:lnTo>
                      <a:pt x="908" y="574"/>
                    </a:lnTo>
                    <a:lnTo>
                      <a:pt x="922" y="570"/>
                    </a:lnTo>
                    <a:lnTo>
                      <a:pt x="934" y="565"/>
                    </a:lnTo>
                    <a:lnTo>
                      <a:pt x="949" y="557"/>
                    </a:lnTo>
                    <a:lnTo>
                      <a:pt x="964" y="548"/>
                    </a:lnTo>
                    <a:lnTo>
                      <a:pt x="983" y="536"/>
                    </a:lnTo>
                    <a:lnTo>
                      <a:pt x="984" y="533"/>
                    </a:lnTo>
                    <a:lnTo>
                      <a:pt x="984" y="527"/>
                    </a:lnTo>
                    <a:lnTo>
                      <a:pt x="983" y="518"/>
                    </a:lnTo>
                    <a:lnTo>
                      <a:pt x="980" y="506"/>
                    </a:lnTo>
                    <a:lnTo>
                      <a:pt x="977" y="493"/>
                    </a:lnTo>
                    <a:lnTo>
                      <a:pt x="971" y="478"/>
                    </a:lnTo>
                    <a:lnTo>
                      <a:pt x="957" y="443"/>
                    </a:lnTo>
                    <a:lnTo>
                      <a:pt x="949" y="425"/>
                    </a:lnTo>
                    <a:lnTo>
                      <a:pt x="940" y="405"/>
                    </a:lnTo>
                    <a:lnTo>
                      <a:pt x="919" y="366"/>
                    </a:lnTo>
                    <a:lnTo>
                      <a:pt x="894" y="328"/>
                    </a:lnTo>
                    <a:lnTo>
                      <a:pt x="882" y="309"/>
                    </a:lnTo>
                    <a:lnTo>
                      <a:pt x="870" y="291"/>
                    </a:lnTo>
                    <a:lnTo>
                      <a:pt x="867" y="288"/>
                    </a:lnTo>
                    <a:lnTo>
                      <a:pt x="861" y="280"/>
                    </a:lnTo>
                    <a:lnTo>
                      <a:pt x="858" y="273"/>
                    </a:lnTo>
                    <a:lnTo>
                      <a:pt x="853" y="265"/>
                    </a:lnTo>
                    <a:lnTo>
                      <a:pt x="852" y="258"/>
                    </a:lnTo>
                    <a:lnTo>
                      <a:pt x="850" y="250"/>
                    </a:lnTo>
                    <a:lnTo>
                      <a:pt x="849" y="235"/>
                    </a:lnTo>
                    <a:lnTo>
                      <a:pt x="850" y="220"/>
                    </a:lnTo>
                    <a:lnTo>
                      <a:pt x="853" y="206"/>
                    </a:lnTo>
                    <a:lnTo>
                      <a:pt x="856" y="191"/>
                    </a:lnTo>
                    <a:lnTo>
                      <a:pt x="864" y="160"/>
                    </a:lnTo>
                    <a:lnTo>
                      <a:pt x="870" y="134"/>
                    </a:lnTo>
                    <a:lnTo>
                      <a:pt x="874" y="112"/>
                    </a:lnTo>
                    <a:lnTo>
                      <a:pt x="877" y="90"/>
                    </a:lnTo>
                    <a:lnTo>
                      <a:pt x="881" y="69"/>
                    </a:lnTo>
                    <a:lnTo>
                      <a:pt x="881" y="66"/>
                    </a:lnTo>
                    <a:lnTo>
                      <a:pt x="879" y="63"/>
                    </a:lnTo>
                    <a:lnTo>
                      <a:pt x="876" y="58"/>
                    </a:lnTo>
                    <a:lnTo>
                      <a:pt x="870" y="52"/>
                    </a:lnTo>
                    <a:lnTo>
                      <a:pt x="862" y="46"/>
                    </a:lnTo>
                    <a:lnTo>
                      <a:pt x="853" y="38"/>
                    </a:lnTo>
                    <a:lnTo>
                      <a:pt x="842" y="32"/>
                    </a:lnTo>
                    <a:lnTo>
                      <a:pt x="820" y="22"/>
                    </a:lnTo>
                    <a:lnTo>
                      <a:pt x="797" y="11"/>
                    </a:lnTo>
                    <a:lnTo>
                      <a:pt x="786" y="8"/>
                    </a:lnTo>
                    <a:lnTo>
                      <a:pt x="775" y="3"/>
                    </a:lnTo>
                    <a:lnTo>
                      <a:pt x="768" y="2"/>
                    </a:lnTo>
                    <a:lnTo>
                      <a:pt x="760" y="0"/>
                    </a:lnTo>
                    <a:lnTo>
                      <a:pt x="755" y="2"/>
                    </a:lnTo>
                    <a:lnTo>
                      <a:pt x="754" y="3"/>
                    </a:lnTo>
                    <a:lnTo>
                      <a:pt x="740" y="34"/>
                    </a:lnTo>
                    <a:lnTo>
                      <a:pt x="733" y="58"/>
                    </a:lnTo>
                    <a:lnTo>
                      <a:pt x="730" y="67"/>
                    </a:lnTo>
                    <a:lnTo>
                      <a:pt x="728" y="70"/>
                    </a:lnTo>
                    <a:lnTo>
                      <a:pt x="728" y="73"/>
                    </a:lnTo>
                    <a:lnTo>
                      <a:pt x="726" y="34"/>
                    </a:lnTo>
                    <a:lnTo>
                      <a:pt x="725" y="16"/>
                    </a:lnTo>
                    <a:lnTo>
                      <a:pt x="723" y="10"/>
                    </a:lnTo>
                    <a:lnTo>
                      <a:pt x="722" y="8"/>
                    </a:lnTo>
                    <a:lnTo>
                      <a:pt x="716" y="7"/>
                    </a:lnTo>
                    <a:lnTo>
                      <a:pt x="708" y="5"/>
                    </a:lnTo>
                    <a:lnTo>
                      <a:pt x="701" y="5"/>
                    </a:lnTo>
                    <a:lnTo>
                      <a:pt x="691" y="5"/>
                    </a:lnTo>
                    <a:lnTo>
                      <a:pt x="672" y="7"/>
                    </a:lnTo>
                    <a:lnTo>
                      <a:pt x="650" y="10"/>
                    </a:lnTo>
                    <a:lnTo>
                      <a:pt x="630" y="13"/>
                    </a:lnTo>
                    <a:lnTo>
                      <a:pt x="614" y="16"/>
                    </a:lnTo>
                    <a:lnTo>
                      <a:pt x="601" y="20"/>
                    </a:lnTo>
                    <a:lnTo>
                      <a:pt x="595" y="22"/>
                    </a:lnTo>
                    <a:lnTo>
                      <a:pt x="595" y="25"/>
                    </a:lnTo>
                    <a:lnTo>
                      <a:pt x="594" y="32"/>
                    </a:lnTo>
                    <a:lnTo>
                      <a:pt x="592" y="54"/>
                    </a:lnTo>
                    <a:lnTo>
                      <a:pt x="591" y="83"/>
                    </a:lnTo>
                    <a:lnTo>
                      <a:pt x="589" y="99"/>
                    </a:lnTo>
                    <a:lnTo>
                      <a:pt x="586" y="116"/>
                    </a:lnTo>
                    <a:lnTo>
                      <a:pt x="585" y="131"/>
                    </a:lnTo>
                    <a:lnTo>
                      <a:pt x="580" y="148"/>
                    </a:lnTo>
                    <a:lnTo>
                      <a:pt x="577" y="162"/>
                    </a:lnTo>
                    <a:lnTo>
                      <a:pt x="571" y="174"/>
                    </a:lnTo>
                    <a:lnTo>
                      <a:pt x="568" y="180"/>
                    </a:lnTo>
                    <a:lnTo>
                      <a:pt x="565" y="185"/>
                    </a:lnTo>
                    <a:lnTo>
                      <a:pt x="560" y="188"/>
                    </a:lnTo>
                    <a:lnTo>
                      <a:pt x="557" y="191"/>
                    </a:lnTo>
                    <a:lnTo>
                      <a:pt x="553" y="194"/>
                    </a:lnTo>
                    <a:lnTo>
                      <a:pt x="548" y="195"/>
                    </a:lnTo>
                    <a:lnTo>
                      <a:pt x="543" y="195"/>
                    </a:lnTo>
                    <a:lnTo>
                      <a:pt x="537" y="194"/>
                    </a:lnTo>
                    <a:lnTo>
                      <a:pt x="531" y="194"/>
                    </a:lnTo>
                    <a:lnTo>
                      <a:pt x="524" y="194"/>
                    </a:lnTo>
                    <a:lnTo>
                      <a:pt x="513" y="194"/>
                    </a:lnTo>
                    <a:lnTo>
                      <a:pt x="502" y="195"/>
                    </a:lnTo>
                    <a:lnTo>
                      <a:pt x="478" y="198"/>
                    </a:lnTo>
                    <a:lnTo>
                      <a:pt x="449" y="204"/>
                    </a:lnTo>
                    <a:lnTo>
                      <a:pt x="418" y="212"/>
                    </a:lnTo>
                    <a:lnTo>
                      <a:pt x="388" y="220"/>
                    </a:lnTo>
                    <a:lnTo>
                      <a:pt x="357" y="229"/>
                    </a:lnTo>
                    <a:lnTo>
                      <a:pt x="331" y="238"/>
                    </a:lnTo>
                    <a:lnTo>
                      <a:pt x="321" y="241"/>
                    </a:lnTo>
                    <a:lnTo>
                      <a:pt x="316" y="241"/>
                    </a:lnTo>
                    <a:lnTo>
                      <a:pt x="312" y="239"/>
                    </a:lnTo>
                    <a:lnTo>
                      <a:pt x="308" y="238"/>
                    </a:lnTo>
                    <a:lnTo>
                      <a:pt x="304" y="236"/>
                    </a:lnTo>
                    <a:lnTo>
                      <a:pt x="296" y="230"/>
                    </a:lnTo>
                    <a:lnTo>
                      <a:pt x="289" y="223"/>
                    </a:lnTo>
                    <a:lnTo>
                      <a:pt x="283" y="213"/>
                    </a:lnTo>
                    <a:lnTo>
                      <a:pt x="276" y="204"/>
                    </a:lnTo>
                    <a:lnTo>
                      <a:pt x="270" y="192"/>
                    </a:lnTo>
                    <a:lnTo>
                      <a:pt x="260" y="168"/>
                    </a:lnTo>
                    <a:lnTo>
                      <a:pt x="247" y="142"/>
                    </a:lnTo>
                    <a:lnTo>
                      <a:pt x="240" y="130"/>
                    </a:lnTo>
                    <a:lnTo>
                      <a:pt x="232" y="119"/>
                    </a:lnTo>
                    <a:lnTo>
                      <a:pt x="225" y="108"/>
                    </a:lnTo>
                    <a:lnTo>
                      <a:pt x="220" y="105"/>
                    </a:lnTo>
                    <a:lnTo>
                      <a:pt x="215" y="101"/>
                    </a:lnTo>
                    <a:lnTo>
                      <a:pt x="214" y="99"/>
                    </a:lnTo>
                    <a:lnTo>
                      <a:pt x="212" y="99"/>
                    </a:lnTo>
                    <a:lnTo>
                      <a:pt x="205" y="99"/>
                    </a:lnTo>
                    <a:lnTo>
                      <a:pt x="196" y="101"/>
                    </a:lnTo>
                    <a:lnTo>
                      <a:pt x="186" y="102"/>
                    </a:lnTo>
                    <a:lnTo>
                      <a:pt x="168" y="108"/>
                    </a:lnTo>
                    <a:lnTo>
                      <a:pt x="156" y="112"/>
                    </a:lnTo>
                    <a:lnTo>
                      <a:pt x="148" y="116"/>
                    </a:lnTo>
                    <a:lnTo>
                      <a:pt x="142" y="119"/>
                    </a:lnTo>
                    <a:lnTo>
                      <a:pt x="135" y="125"/>
                    </a:lnTo>
                    <a:lnTo>
                      <a:pt x="127" y="130"/>
                    </a:lnTo>
                    <a:lnTo>
                      <a:pt x="115" y="142"/>
                    </a:lnTo>
                    <a:lnTo>
                      <a:pt x="103" y="153"/>
                    </a:lnTo>
                    <a:lnTo>
                      <a:pt x="92" y="165"/>
                    </a:lnTo>
                    <a:lnTo>
                      <a:pt x="86" y="175"/>
                    </a:lnTo>
                    <a:lnTo>
                      <a:pt x="81" y="183"/>
                    </a:lnTo>
                    <a:lnTo>
                      <a:pt x="81" y="185"/>
                    </a:lnTo>
                    <a:lnTo>
                      <a:pt x="81" y="188"/>
                    </a:lnTo>
                    <a:lnTo>
                      <a:pt x="98" y="213"/>
                    </a:lnTo>
                    <a:lnTo>
                      <a:pt x="113" y="238"/>
                    </a:lnTo>
                    <a:lnTo>
                      <a:pt x="124" y="253"/>
                    </a:lnTo>
                    <a:lnTo>
                      <a:pt x="133" y="268"/>
                    </a:lnTo>
                    <a:lnTo>
                      <a:pt x="141" y="283"/>
                    </a:lnTo>
                    <a:lnTo>
                      <a:pt x="147" y="297"/>
                    </a:lnTo>
                    <a:lnTo>
                      <a:pt x="151" y="312"/>
                    </a:lnTo>
                    <a:lnTo>
                      <a:pt x="156" y="329"/>
                    </a:lnTo>
                    <a:lnTo>
                      <a:pt x="159" y="347"/>
                    </a:lnTo>
                    <a:lnTo>
                      <a:pt x="161" y="369"/>
                    </a:lnTo>
                    <a:lnTo>
                      <a:pt x="161" y="378"/>
                    </a:lnTo>
                    <a:lnTo>
                      <a:pt x="161" y="387"/>
                    </a:lnTo>
                    <a:lnTo>
                      <a:pt x="159" y="392"/>
                    </a:lnTo>
                    <a:lnTo>
                      <a:pt x="157" y="396"/>
                    </a:lnTo>
                    <a:lnTo>
                      <a:pt x="154" y="405"/>
                    </a:lnTo>
                    <a:lnTo>
                      <a:pt x="148" y="422"/>
                    </a:lnTo>
                    <a:lnTo>
                      <a:pt x="147" y="431"/>
                    </a:lnTo>
                    <a:lnTo>
                      <a:pt x="144" y="439"/>
                    </a:lnTo>
                    <a:lnTo>
                      <a:pt x="132" y="463"/>
                    </a:lnTo>
                    <a:close/>
                  </a:path>
                </a:pathLst>
              </a:custGeom>
              <a:solidFill>
                <a:srgbClr val="E8E8E8"/>
              </a:solidFill>
              <a:ln w="9525">
                <a:solidFill>
                  <a:schemeClr val="tx2"/>
                </a:solidFill>
                <a:round/>
                <a:headEnd/>
                <a:tailEnd/>
              </a:ln>
            </p:spPr>
            <p:txBody>
              <a:bodyPr/>
              <a:lstStyle/>
              <a:p>
                <a:endParaRPr lang="en-US" sz="3120"/>
              </a:p>
            </p:txBody>
          </p:sp>
          <p:sp>
            <p:nvSpPr>
              <p:cNvPr id="385772" name="Freeform 748"/>
              <p:cNvSpPr>
                <a:spLocks/>
              </p:cNvSpPr>
              <p:nvPr/>
            </p:nvSpPr>
            <p:spPr bwMode="auto">
              <a:xfrm>
                <a:off x="481" y="1262"/>
                <a:ext cx="67" cy="179"/>
              </a:xfrm>
              <a:custGeom>
                <a:avLst/>
                <a:gdLst>
                  <a:gd name="T0" fmla="*/ 133 w 133"/>
                  <a:gd name="T1" fmla="*/ 3 h 357"/>
                  <a:gd name="T2" fmla="*/ 110 w 133"/>
                  <a:gd name="T3" fmla="*/ 45 h 357"/>
                  <a:gd name="T4" fmla="*/ 99 w 133"/>
                  <a:gd name="T5" fmla="*/ 65 h 357"/>
                  <a:gd name="T6" fmla="*/ 88 w 133"/>
                  <a:gd name="T7" fmla="*/ 86 h 357"/>
                  <a:gd name="T8" fmla="*/ 70 w 133"/>
                  <a:gd name="T9" fmla="*/ 130 h 357"/>
                  <a:gd name="T10" fmla="*/ 61 w 133"/>
                  <a:gd name="T11" fmla="*/ 152 h 357"/>
                  <a:gd name="T12" fmla="*/ 53 w 133"/>
                  <a:gd name="T13" fmla="*/ 173 h 357"/>
                  <a:gd name="T14" fmla="*/ 46 w 133"/>
                  <a:gd name="T15" fmla="*/ 196 h 357"/>
                  <a:gd name="T16" fmla="*/ 38 w 133"/>
                  <a:gd name="T17" fmla="*/ 219 h 357"/>
                  <a:gd name="T18" fmla="*/ 26 w 133"/>
                  <a:gd name="T19" fmla="*/ 264 h 357"/>
                  <a:gd name="T20" fmla="*/ 15 w 133"/>
                  <a:gd name="T21" fmla="*/ 310 h 357"/>
                  <a:gd name="T22" fmla="*/ 11 w 133"/>
                  <a:gd name="T23" fmla="*/ 333 h 357"/>
                  <a:gd name="T24" fmla="*/ 7 w 133"/>
                  <a:gd name="T25" fmla="*/ 357 h 357"/>
                  <a:gd name="T26" fmla="*/ 0 w 133"/>
                  <a:gd name="T27" fmla="*/ 356 h 357"/>
                  <a:gd name="T28" fmla="*/ 4 w 133"/>
                  <a:gd name="T29" fmla="*/ 333 h 357"/>
                  <a:gd name="T30" fmla="*/ 9 w 133"/>
                  <a:gd name="T31" fmla="*/ 308 h 357"/>
                  <a:gd name="T32" fmla="*/ 20 w 133"/>
                  <a:gd name="T33" fmla="*/ 263 h 357"/>
                  <a:gd name="T34" fmla="*/ 32 w 133"/>
                  <a:gd name="T35" fmla="*/ 216 h 357"/>
                  <a:gd name="T36" fmla="*/ 40 w 133"/>
                  <a:gd name="T37" fmla="*/ 194 h 357"/>
                  <a:gd name="T38" fmla="*/ 47 w 133"/>
                  <a:gd name="T39" fmla="*/ 171 h 357"/>
                  <a:gd name="T40" fmla="*/ 55 w 133"/>
                  <a:gd name="T41" fmla="*/ 149 h 357"/>
                  <a:gd name="T42" fmla="*/ 64 w 133"/>
                  <a:gd name="T43" fmla="*/ 127 h 357"/>
                  <a:gd name="T44" fmla="*/ 82 w 133"/>
                  <a:gd name="T45" fmla="*/ 83 h 357"/>
                  <a:gd name="T46" fmla="*/ 93 w 133"/>
                  <a:gd name="T47" fmla="*/ 62 h 357"/>
                  <a:gd name="T48" fmla="*/ 104 w 133"/>
                  <a:gd name="T49" fmla="*/ 42 h 357"/>
                  <a:gd name="T50" fmla="*/ 126 w 133"/>
                  <a:gd name="T51" fmla="*/ 0 h 357"/>
                  <a:gd name="T52" fmla="*/ 133 w 133"/>
                  <a:gd name="T53" fmla="*/ 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357">
                    <a:moveTo>
                      <a:pt x="133" y="3"/>
                    </a:moveTo>
                    <a:lnTo>
                      <a:pt x="110" y="45"/>
                    </a:lnTo>
                    <a:lnTo>
                      <a:pt x="99" y="65"/>
                    </a:lnTo>
                    <a:lnTo>
                      <a:pt x="88" y="86"/>
                    </a:lnTo>
                    <a:lnTo>
                      <a:pt x="70" y="130"/>
                    </a:lnTo>
                    <a:lnTo>
                      <a:pt x="61" y="152"/>
                    </a:lnTo>
                    <a:lnTo>
                      <a:pt x="53" y="173"/>
                    </a:lnTo>
                    <a:lnTo>
                      <a:pt x="46" y="196"/>
                    </a:lnTo>
                    <a:lnTo>
                      <a:pt x="38" y="219"/>
                    </a:lnTo>
                    <a:lnTo>
                      <a:pt x="26" y="264"/>
                    </a:lnTo>
                    <a:lnTo>
                      <a:pt x="15" y="310"/>
                    </a:lnTo>
                    <a:lnTo>
                      <a:pt x="11" y="333"/>
                    </a:lnTo>
                    <a:lnTo>
                      <a:pt x="7" y="357"/>
                    </a:lnTo>
                    <a:lnTo>
                      <a:pt x="0" y="356"/>
                    </a:lnTo>
                    <a:lnTo>
                      <a:pt x="4" y="333"/>
                    </a:lnTo>
                    <a:lnTo>
                      <a:pt x="9" y="308"/>
                    </a:lnTo>
                    <a:lnTo>
                      <a:pt x="20" y="263"/>
                    </a:lnTo>
                    <a:lnTo>
                      <a:pt x="32" y="216"/>
                    </a:lnTo>
                    <a:lnTo>
                      <a:pt x="40" y="194"/>
                    </a:lnTo>
                    <a:lnTo>
                      <a:pt x="47" y="171"/>
                    </a:lnTo>
                    <a:lnTo>
                      <a:pt x="55" y="149"/>
                    </a:lnTo>
                    <a:lnTo>
                      <a:pt x="64" y="127"/>
                    </a:lnTo>
                    <a:lnTo>
                      <a:pt x="82" y="83"/>
                    </a:lnTo>
                    <a:lnTo>
                      <a:pt x="93" y="62"/>
                    </a:lnTo>
                    <a:lnTo>
                      <a:pt x="104" y="42"/>
                    </a:lnTo>
                    <a:lnTo>
                      <a:pt x="126" y="0"/>
                    </a:lnTo>
                    <a:lnTo>
                      <a:pt x="133" y="3"/>
                    </a:lnTo>
                    <a:close/>
                  </a:path>
                </a:pathLst>
              </a:custGeom>
              <a:solidFill>
                <a:srgbClr val="000000"/>
              </a:solidFill>
              <a:ln w="9525">
                <a:solidFill>
                  <a:schemeClr val="tx2"/>
                </a:solidFill>
                <a:round/>
                <a:headEnd/>
                <a:tailEnd/>
              </a:ln>
            </p:spPr>
            <p:txBody>
              <a:bodyPr/>
              <a:lstStyle/>
              <a:p>
                <a:endParaRPr lang="en-US" sz="3120"/>
              </a:p>
            </p:txBody>
          </p:sp>
          <p:sp>
            <p:nvSpPr>
              <p:cNvPr id="385773" name="Freeform 749"/>
              <p:cNvSpPr>
                <a:spLocks/>
              </p:cNvSpPr>
              <p:nvPr/>
            </p:nvSpPr>
            <p:spPr bwMode="auto">
              <a:xfrm>
                <a:off x="479" y="1440"/>
                <a:ext cx="18" cy="145"/>
              </a:xfrm>
              <a:custGeom>
                <a:avLst/>
                <a:gdLst>
                  <a:gd name="T0" fmla="*/ 12 w 37"/>
                  <a:gd name="T1" fmla="*/ 1 h 289"/>
                  <a:gd name="T2" fmla="*/ 9 w 37"/>
                  <a:gd name="T3" fmla="*/ 18 h 289"/>
                  <a:gd name="T4" fmla="*/ 8 w 37"/>
                  <a:gd name="T5" fmla="*/ 35 h 289"/>
                  <a:gd name="T6" fmla="*/ 6 w 37"/>
                  <a:gd name="T7" fmla="*/ 70 h 289"/>
                  <a:gd name="T8" fmla="*/ 8 w 37"/>
                  <a:gd name="T9" fmla="*/ 106 h 289"/>
                  <a:gd name="T10" fmla="*/ 11 w 37"/>
                  <a:gd name="T11" fmla="*/ 141 h 289"/>
                  <a:gd name="T12" fmla="*/ 16 w 37"/>
                  <a:gd name="T13" fmla="*/ 178 h 289"/>
                  <a:gd name="T14" fmla="*/ 22 w 37"/>
                  <a:gd name="T15" fmla="*/ 214 h 289"/>
                  <a:gd name="T16" fmla="*/ 37 w 37"/>
                  <a:gd name="T17" fmla="*/ 287 h 289"/>
                  <a:gd name="T18" fmla="*/ 29 w 37"/>
                  <a:gd name="T19" fmla="*/ 289 h 289"/>
                  <a:gd name="T20" fmla="*/ 14 w 37"/>
                  <a:gd name="T21" fmla="*/ 216 h 289"/>
                  <a:gd name="T22" fmla="*/ 8 w 37"/>
                  <a:gd name="T23" fmla="*/ 179 h 289"/>
                  <a:gd name="T24" fmla="*/ 3 w 37"/>
                  <a:gd name="T25" fmla="*/ 143 h 289"/>
                  <a:gd name="T26" fmla="*/ 0 w 37"/>
                  <a:gd name="T27" fmla="*/ 106 h 289"/>
                  <a:gd name="T28" fmla="*/ 0 w 37"/>
                  <a:gd name="T29" fmla="*/ 70 h 289"/>
                  <a:gd name="T30" fmla="*/ 0 w 37"/>
                  <a:gd name="T31" fmla="*/ 35 h 289"/>
                  <a:gd name="T32" fmla="*/ 3 w 37"/>
                  <a:gd name="T33" fmla="*/ 18 h 289"/>
                  <a:gd name="T34" fmla="*/ 5 w 37"/>
                  <a:gd name="T35" fmla="*/ 0 h 289"/>
                  <a:gd name="T36" fmla="*/ 12 w 37"/>
                  <a:gd name="T37" fmla="*/ 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89">
                    <a:moveTo>
                      <a:pt x="12" y="1"/>
                    </a:moveTo>
                    <a:lnTo>
                      <a:pt x="9" y="18"/>
                    </a:lnTo>
                    <a:lnTo>
                      <a:pt x="8" y="35"/>
                    </a:lnTo>
                    <a:lnTo>
                      <a:pt x="6" y="70"/>
                    </a:lnTo>
                    <a:lnTo>
                      <a:pt x="8" y="106"/>
                    </a:lnTo>
                    <a:lnTo>
                      <a:pt x="11" y="141"/>
                    </a:lnTo>
                    <a:lnTo>
                      <a:pt x="16" y="178"/>
                    </a:lnTo>
                    <a:lnTo>
                      <a:pt x="22" y="214"/>
                    </a:lnTo>
                    <a:lnTo>
                      <a:pt x="37" y="287"/>
                    </a:lnTo>
                    <a:lnTo>
                      <a:pt x="29" y="289"/>
                    </a:lnTo>
                    <a:lnTo>
                      <a:pt x="14" y="216"/>
                    </a:lnTo>
                    <a:lnTo>
                      <a:pt x="8" y="179"/>
                    </a:lnTo>
                    <a:lnTo>
                      <a:pt x="3" y="143"/>
                    </a:lnTo>
                    <a:lnTo>
                      <a:pt x="0" y="106"/>
                    </a:lnTo>
                    <a:lnTo>
                      <a:pt x="0" y="70"/>
                    </a:lnTo>
                    <a:lnTo>
                      <a:pt x="0" y="35"/>
                    </a:lnTo>
                    <a:lnTo>
                      <a:pt x="3" y="18"/>
                    </a:lnTo>
                    <a:lnTo>
                      <a:pt x="5" y="0"/>
                    </a:lnTo>
                    <a:lnTo>
                      <a:pt x="12" y="1"/>
                    </a:lnTo>
                    <a:close/>
                  </a:path>
                </a:pathLst>
              </a:custGeom>
              <a:solidFill>
                <a:srgbClr val="000000"/>
              </a:solidFill>
              <a:ln w="9525">
                <a:solidFill>
                  <a:schemeClr val="tx2"/>
                </a:solidFill>
                <a:round/>
                <a:headEnd/>
                <a:tailEnd/>
              </a:ln>
            </p:spPr>
            <p:txBody>
              <a:bodyPr/>
              <a:lstStyle/>
              <a:p>
                <a:endParaRPr lang="en-US" sz="3120"/>
              </a:p>
            </p:txBody>
          </p:sp>
          <p:sp>
            <p:nvSpPr>
              <p:cNvPr id="385774" name="Freeform 750"/>
              <p:cNvSpPr>
                <a:spLocks/>
              </p:cNvSpPr>
              <p:nvPr/>
            </p:nvSpPr>
            <p:spPr bwMode="auto">
              <a:xfrm>
                <a:off x="481" y="1440"/>
                <a:ext cx="4" cy="1"/>
              </a:xfrm>
              <a:custGeom>
                <a:avLst/>
                <a:gdLst>
                  <a:gd name="T0" fmla="*/ 0 w 7"/>
                  <a:gd name="T1" fmla="*/ 0 h 1"/>
                  <a:gd name="T2" fmla="*/ 7 w 7"/>
                  <a:gd name="T3" fmla="*/ 1 h 1"/>
                  <a:gd name="T4" fmla="*/ 0 w 7"/>
                  <a:gd name="T5" fmla="*/ 0 h 1"/>
                </a:gdLst>
                <a:ahLst/>
                <a:cxnLst>
                  <a:cxn ang="0">
                    <a:pos x="T0" y="T1"/>
                  </a:cxn>
                  <a:cxn ang="0">
                    <a:pos x="T2" y="T3"/>
                  </a:cxn>
                  <a:cxn ang="0">
                    <a:pos x="T4" y="T5"/>
                  </a:cxn>
                </a:cxnLst>
                <a:rect l="0" t="0" r="r" b="b"/>
                <a:pathLst>
                  <a:path w="7" h="1">
                    <a:moveTo>
                      <a:pt x="0" y="0"/>
                    </a:moveTo>
                    <a:lnTo>
                      <a:pt x="7" y="1"/>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75" name="Freeform 751"/>
              <p:cNvSpPr>
                <a:spLocks/>
              </p:cNvSpPr>
              <p:nvPr/>
            </p:nvSpPr>
            <p:spPr bwMode="auto">
              <a:xfrm>
                <a:off x="494" y="1583"/>
                <a:ext cx="4" cy="3"/>
              </a:xfrm>
              <a:custGeom>
                <a:avLst/>
                <a:gdLst>
                  <a:gd name="T0" fmla="*/ 6 w 9"/>
                  <a:gd name="T1" fmla="*/ 0 h 6"/>
                  <a:gd name="T2" fmla="*/ 6 w 9"/>
                  <a:gd name="T3" fmla="*/ 1 h 6"/>
                  <a:gd name="T4" fmla="*/ 3 w 9"/>
                  <a:gd name="T5" fmla="*/ 0 h 6"/>
                  <a:gd name="T6" fmla="*/ 3 w 9"/>
                  <a:gd name="T7" fmla="*/ 0 h 6"/>
                  <a:gd name="T8" fmla="*/ 9 w 9"/>
                  <a:gd name="T9" fmla="*/ 4 h 6"/>
                  <a:gd name="T10" fmla="*/ 6 w 9"/>
                  <a:gd name="T11" fmla="*/ 6 h 6"/>
                  <a:gd name="T12" fmla="*/ 2 w 9"/>
                  <a:gd name="T13" fmla="*/ 6 h 6"/>
                  <a:gd name="T14" fmla="*/ 0 w 9"/>
                  <a:gd name="T15" fmla="*/ 3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6" y="1"/>
                    </a:lnTo>
                    <a:lnTo>
                      <a:pt x="3" y="0"/>
                    </a:lnTo>
                    <a:lnTo>
                      <a:pt x="3" y="0"/>
                    </a:lnTo>
                    <a:lnTo>
                      <a:pt x="9" y="4"/>
                    </a:lnTo>
                    <a:lnTo>
                      <a:pt x="6" y="6"/>
                    </a:lnTo>
                    <a:lnTo>
                      <a:pt x="2" y="6"/>
                    </a:lnTo>
                    <a:lnTo>
                      <a:pt x="0" y="3"/>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776" name="Freeform 752"/>
              <p:cNvSpPr>
                <a:spLocks/>
              </p:cNvSpPr>
              <p:nvPr/>
            </p:nvSpPr>
            <p:spPr bwMode="auto">
              <a:xfrm>
                <a:off x="494" y="1583"/>
                <a:ext cx="3" cy="2"/>
              </a:xfrm>
              <a:custGeom>
                <a:avLst/>
                <a:gdLst>
                  <a:gd name="T0" fmla="*/ 0 w 8"/>
                  <a:gd name="T1" fmla="*/ 3 h 3"/>
                  <a:gd name="T2" fmla="*/ 6 w 8"/>
                  <a:gd name="T3" fmla="*/ 0 h 3"/>
                  <a:gd name="T4" fmla="*/ 8 w 8"/>
                  <a:gd name="T5" fmla="*/ 1 h 3"/>
                  <a:gd name="T6" fmla="*/ 0 w 8"/>
                  <a:gd name="T7" fmla="*/ 3 h 3"/>
                </a:gdLst>
                <a:ahLst/>
                <a:cxnLst>
                  <a:cxn ang="0">
                    <a:pos x="T0" y="T1"/>
                  </a:cxn>
                  <a:cxn ang="0">
                    <a:pos x="T2" y="T3"/>
                  </a:cxn>
                  <a:cxn ang="0">
                    <a:pos x="T4" y="T5"/>
                  </a:cxn>
                  <a:cxn ang="0">
                    <a:pos x="T6" y="T7"/>
                  </a:cxn>
                </a:cxnLst>
                <a:rect l="0" t="0" r="r" b="b"/>
                <a:pathLst>
                  <a:path w="8" h="3">
                    <a:moveTo>
                      <a:pt x="0" y="3"/>
                    </a:moveTo>
                    <a:lnTo>
                      <a:pt x="6" y="0"/>
                    </a:lnTo>
                    <a:lnTo>
                      <a:pt x="8"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5777" name="Freeform 753"/>
              <p:cNvSpPr>
                <a:spLocks/>
              </p:cNvSpPr>
              <p:nvPr/>
            </p:nvSpPr>
            <p:spPr bwMode="auto">
              <a:xfrm>
                <a:off x="495" y="1584"/>
                <a:ext cx="57" cy="136"/>
              </a:xfrm>
              <a:custGeom>
                <a:avLst/>
                <a:gdLst>
                  <a:gd name="T0" fmla="*/ 6 w 115"/>
                  <a:gd name="T1" fmla="*/ 0 h 271"/>
                  <a:gd name="T2" fmla="*/ 13 w 115"/>
                  <a:gd name="T3" fmla="*/ 37 h 271"/>
                  <a:gd name="T4" fmla="*/ 20 w 115"/>
                  <a:gd name="T5" fmla="*/ 73 h 271"/>
                  <a:gd name="T6" fmla="*/ 25 w 115"/>
                  <a:gd name="T7" fmla="*/ 90 h 271"/>
                  <a:gd name="T8" fmla="*/ 29 w 115"/>
                  <a:gd name="T9" fmla="*/ 108 h 271"/>
                  <a:gd name="T10" fmla="*/ 35 w 115"/>
                  <a:gd name="T11" fmla="*/ 127 h 271"/>
                  <a:gd name="T12" fmla="*/ 42 w 115"/>
                  <a:gd name="T13" fmla="*/ 143 h 271"/>
                  <a:gd name="T14" fmla="*/ 48 w 115"/>
                  <a:gd name="T15" fmla="*/ 160 h 271"/>
                  <a:gd name="T16" fmla="*/ 55 w 115"/>
                  <a:gd name="T17" fmla="*/ 177 h 271"/>
                  <a:gd name="T18" fmla="*/ 63 w 115"/>
                  <a:gd name="T19" fmla="*/ 193 h 271"/>
                  <a:gd name="T20" fmla="*/ 72 w 115"/>
                  <a:gd name="T21" fmla="*/ 209 h 271"/>
                  <a:gd name="T22" fmla="*/ 81 w 115"/>
                  <a:gd name="T23" fmla="*/ 224 h 271"/>
                  <a:gd name="T24" fmla="*/ 92 w 115"/>
                  <a:gd name="T25" fmla="*/ 239 h 271"/>
                  <a:gd name="T26" fmla="*/ 103 w 115"/>
                  <a:gd name="T27" fmla="*/ 253 h 271"/>
                  <a:gd name="T28" fmla="*/ 115 w 115"/>
                  <a:gd name="T29" fmla="*/ 267 h 271"/>
                  <a:gd name="T30" fmla="*/ 109 w 115"/>
                  <a:gd name="T31" fmla="*/ 271 h 271"/>
                  <a:gd name="T32" fmla="*/ 96 w 115"/>
                  <a:gd name="T33" fmla="*/ 257 h 271"/>
                  <a:gd name="T34" fmla="*/ 86 w 115"/>
                  <a:gd name="T35" fmla="*/ 242 h 271"/>
                  <a:gd name="T36" fmla="*/ 75 w 115"/>
                  <a:gd name="T37" fmla="*/ 228 h 271"/>
                  <a:gd name="T38" fmla="*/ 66 w 115"/>
                  <a:gd name="T39" fmla="*/ 212 h 271"/>
                  <a:gd name="T40" fmla="*/ 57 w 115"/>
                  <a:gd name="T41" fmla="*/ 197 h 271"/>
                  <a:gd name="T42" fmla="*/ 49 w 115"/>
                  <a:gd name="T43" fmla="*/ 180 h 271"/>
                  <a:gd name="T44" fmla="*/ 42 w 115"/>
                  <a:gd name="T45" fmla="*/ 163 h 271"/>
                  <a:gd name="T46" fmla="*/ 34 w 115"/>
                  <a:gd name="T47" fmla="*/ 146 h 271"/>
                  <a:gd name="T48" fmla="*/ 28 w 115"/>
                  <a:gd name="T49" fmla="*/ 128 h 271"/>
                  <a:gd name="T50" fmla="*/ 23 w 115"/>
                  <a:gd name="T51" fmla="*/ 111 h 271"/>
                  <a:gd name="T52" fmla="*/ 19 w 115"/>
                  <a:gd name="T53" fmla="*/ 93 h 271"/>
                  <a:gd name="T54" fmla="*/ 14 w 115"/>
                  <a:gd name="T55" fmla="*/ 75 h 271"/>
                  <a:gd name="T56" fmla="*/ 6 w 115"/>
                  <a:gd name="T57" fmla="*/ 38 h 271"/>
                  <a:gd name="T58" fmla="*/ 0 w 115"/>
                  <a:gd name="T59" fmla="*/ 2 h 271"/>
                  <a:gd name="T60" fmla="*/ 6 w 115"/>
                  <a:gd name="T6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271">
                    <a:moveTo>
                      <a:pt x="6" y="0"/>
                    </a:moveTo>
                    <a:lnTo>
                      <a:pt x="13" y="37"/>
                    </a:lnTo>
                    <a:lnTo>
                      <a:pt x="20" y="73"/>
                    </a:lnTo>
                    <a:lnTo>
                      <a:pt x="25" y="90"/>
                    </a:lnTo>
                    <a:lnTo>
                      <a:pt x="29" y="108"/>
                    </a:lnTo>
                    <a:lnTo>
                      <a:pt x="35" y="127"/>
                    </a:lnTo>
                    <a:lnTo>
                      <a:pt x="42" y="143"/>
                    </a:lnTo>
                    <a:lnTo>
                      <a:pt x="48" y="160"/>
                    </a:lnTo>
                    <a:lnTo>
                      <a:pt x="55" y="177"/>
                    </a:lnTo>
                    <a:lnTo>
                      <a:pt x="63" y="193"/>
                    </a:lnTo>
                    <a:lnTo>
                      <a:pt x="72" y="209"/>
                    </a:lnTo>
                    <a:lnTo>
                      <a:pt x="81" y="224"/>
                    </a:lnTo>
                    <a:lnTo>
                      <a:pt x="92" y="239"/>
                    </a:lnTo>
                    <a:lnTo>
                      <a:pt x="103" y="253"/>
                    </a:lnTo>
                    <a:lnTo>
                      <a:pt x="115" y="267"/>
                    </a:lnTo>
                    <a:lnTo>
                      <a:pt x="109" y="271"/>
                    </a:lnTo>
                    <a:lnTo>
                      <a:pt x="96" y="257"/>
                    </a:lnTo>
                    <a:lnTo>
                      <a:pt x="86" y="242"/>
                    </a:lnTo>
                    <a:lnTo>
                      <a:pt x="75" y="228"/>
                    </a:lnTo>
                    <a:lnTo>
                      <a:pt x="66" y="212"/>
                    </a:lnTo>
                    <a:lnTo>
                      <a:pt x="57" y="197"/>
                    </a:lnTo>
                    <a:lnTo>
                      <a:pt x="49" y="180"/>
                    </a:lnTo>
                    <a:lnTo>
                      <a:pt x="42" y="163"/>
                    </a:lnTo>
                    <a:lnTo>
                      <a:pt x="34" y="146"/>
                    </a:lnTo>
                    <a:lnTo>
                      <a:pt x="28" y="128"/>
                    </a:lnTo>
                    <a:lnTo>
                      <a:pt x="23" y="111"/>
                    </a:lnTo>
                    <a:lnTo>
                      <a:pt x="19" y="93"/>
                    </a:lnTo>
                    <a:lnTo>
                      <a:pt x="14" y="75"/>
                    </a:lnTo>
                    <a:lnTo>
                      <a:pt x="6" y="38"/>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778" name="Freeform 754"/>
              <p:cNvSpPr>
                <a:spLocks/>
              </p:cNvSpPr>
              <p:nvPr/>
            </p:nvSpPr>
            <p:spPr bwMode="auto">
              <a:xfrm>
                <a:off x="495" y="1580"/>
                <a:ext cx="3" cy="6"/>
              </a:xfrm>
              <a:custGeom>
                <a:avLst/>
                <a:gdLst>
                  <a:gd name="T0" fmla="*/ 0 w 6"/>
                  <a:gd name="T1" fmla="*/ 6 h 10"/>
                  <a:gd name="T2" fmla="*/ 5 w 6"/>
                  <a:gd name="T3" fmla="*/ 0 h 10"/>
                  <a:gd name="T4" fmla="*/ 6 w 6"/>
                  <a:gd name="T5" fmla="*/ 7 h 10"/>
                  <a:gd name="T6" fmla="*/ 0 w 6"/>
                  <a:gd name="T7" fmla="*/ 9 h 10"/>
                  <a:gd name="T8" fmla="*/ 6 w 6"/>
                  <a:gd name="T9" fmla="*/ 10 h 10"/>
                  <a:gd name="T10" fmla="*/ 0 w 6"/>
                  <a:gd name="T11" fmla="*/ 6 h 10"/>
                </a:gdLst>
                <a:ahLst/>
                <a:cxnLst>
                  <a:cxn ang="0">
                    <a:pos x="T0" y="T1"/>
                  </a:cxn>
                  <a:cxn ang="0">
                    <a:pos x="T2" y="T3"/>
                  </a:cxn>
                  <a:cxn ang="0">
                    <a:pos x="T4" y="T5"/>
                  </a:cxn>
                  <a:cxn ang="0">
                    <a:pos x="T6" y="T7"/>
                  </a:cxn>
                  <a:cxn ang="0">
                    <a:pos x="T8" y="T9"/>
                  </a:cxn>
                  <a:cxn ang="0">
                    <a:pos x="T10" y="T11"/>
                  </a:cxn>
                </a:cxnLst>
                <a:rect l="0" t="0" r="r" b="b"/>
                <a:pathLst>
                  <a:path w="6" h="10">
                    <a:moveTo>
                      <a:pt x="0" y="6"/>
                    </a:moveTo>
                    <a:lnTo>
                      <a:pt x="5" y="0"/>
                    </a:lnTo>
                    <a:lnTo>
                      <a:pt x="6" y="7"/>
                    </a:lnTo>
                    <a:lnTo>
                      <a:pt x="0" y="9"/>
                    </a:lnTo>
                    <a:lnTo>
                      <a:pt x="6" y="1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5779" name="Freeform 755"/>
              <p:cNvSpPr>
                <a:spLocks/>
              </p:cNvSpPr>
              <p:nvPr/>
            </p:nvSpPr>
            <p:spPr bwMode="auto">
              <a:xfrm>
                <a:off x="549" y="1717"/>
                <a:ext cx="105" cy="19"/>
              </a:xfrm>
              <a:custGeom>
                <a:avLst/>
                <a:gdLst>
                  <a:gd name="T0" fmla="*/ 4 w 209"/>
                  <a:gd name="T1" fmla="*/ 0 h 38"/>
                  <a:gd name="T2" fmla="*/ 9 w 209"/>
                  <a:gd name="T3" fmla="*/ 4 h 38"/>
                  <a:gd name="T4" fmla="*/ 13 w 209"/>
                  <a:gd name="T5" fmla="*/ 7 h 38"/>
                  <a:gd name="T6" fmla="*/ 24 w 209"/>
                  <a:gd name="T7" fmla="*/ 15 h 38"/>
                  <a:gd name="T8" fmla="*/ 30 w 209"/>
                  <a:gd name="T9" fmla="*/ 18 h 38"/>
                  <a:gd name="T10" fmla="*/ 35 w 209"/>
                  <a:gd name="T11" fmla="*/ 21 h 38"/>
                  <a:gd name="T12" fmla="*/ 47 w 209"/>
                  <a:gd name="T13" fmla="*/ 25 h 38"/>
                  <a:gd name="T14" fmla="*/ 58 w 209"/>
                  <a:gd name="T15" fmla="*/ 27 h 38"/>
                  <a:gd name="T16" fmla="*/ 71 w 209"/>
                  <a:gd name="T17" fmla="*/ 30 h 38"/>
                  <a:gd name="T18" fmla="*/ 84 w 209"/>
                  <a:gd name="T19" fmla="*/ 30 h 38"/>
                  <a:gd name="T20" fmla="*/ 97 w 209"/>
                  <a:gd name="T21" fmla="*/ 30 h 38"/>
                  <a:gd name="T22" fmla="*/ 111 w 209"/>
                  <a:gd name="T23" fmla="*/ 28 h 38"/>
                  <a:gd name="T24" fmla="*/ 126 w 209"/>
                  <a:gd name="T25" fmla="*/ 27 h 38"/>
                  <a:gd name="T26" fmla="*/ 138 w 209"/>
                  <a:gd name="T27" fmla="*/ 24 h 38"/>
                  <a:gd name="T28" fmla="*/ 152 w 209"/>
                  <a:gd name="T29" fmla="*/ 21 h 38"/>
                  <a:gd name="T30" fmla="*/ 167 w 209"/>
                  <a:gd name="T31" fmla="*/ 18 h 38"/>
                  <a:gd name="T32" fmla="*/ 180 w 209"/>
                  <a:gd name="T33" fmla="*/ 13 h 38"/>
                  <a:gd name="T34" fmla="*/ 207 w 209"/>
                  <a:gd name="T35" fmla="*/ 4 h 38"/>
                  <a:gd name="T36" fmla="*/ 209 w 209"/>
                  <a:gd name="T37" fmla="*/ 10 h 38"/>
                  <a:gd name="T38" fmla="*/ 183 w 209"/>
                  <a:gd name="T39" fmla="*/ 19 h 38"/>
                  <a:gd name="T40" fmla="*/ 169 w 209"/>
                  <a:gd name="T41" fmla="*/ 24 h 38"/>
                  <a:gd name="T42" fmla="*/ 155 w 209"/>
                  <a:gd name="T43" fmla="*/ 28 h 38"/>
                  <a:gd name="T44" fmla="*/ 140 w 209"/>
                  <a:gd name="T45" fmla="*/ 31 h 38"/>
                  <a:gd name="T46" fmla="*/ 126 w 209"/>
                  <a:gd name="T47" fmla="*/ 33 h 38"/>
                  <a:gd name="T48" fmla="*/ 113 w 209"/>
                  <a:gd name="T49" fmla="*/ 36 h 38"/>
                  <a:gd name="T50" fmla="*/ 97 w 209"/>
                  <a:gd name="T51" fmla="*/ 38 h 38"/>
                  <a:gd name="T52" fmla="*/ 84 w 209"/>
                  <a:gd name="T53" fmla="*/ 38 h 38"/>
                  <a:gd name="T54" fmla="*/ 70 w 209"/>
                  <a:gd name="T55" fmla="*/ 36 h 38"/>
                  <a:gd name="T56" fmla="*/ 58 w 209"/>
                  <a:gd name="T57" fmla="*/ 35 h 38"/>
                  <a:gd name="T58" fmla="*/ 44 w 209"/>
                  <a:gd name="T59" fmla="*/ 31 h 38"/>
                  <a:gd name="T60" fmla="*/ 32 w 209"/>
                  <a:gd name="T61" fmla="*/ 27 h 38"/>
                  <a:gd name="T62" fmla="*/ 27 w 209"/>
                  <a:gd name="T63" fmla="*/ 24 h 38"/>
                  <a:gd name="T64" fmla="*/ 21 w 209"/>
                  <a:gd name="T65" fmla="*/ 21 h 38"/>
                  <a:gd name="T66" fmla="*/ 10 w 209"/>
                  <a:gd name="T67" fmla="*/ 13 h 38"/>
                  <a:gd name="T68" fmla="*/ 4 w 209"/>
                  <a:gd name="T69" fmla="*/ 9 h 38"/>
                  <a:gd name="T70" fmla="*/ 0 w 209"/>
                  <a:gd name="T71" fmla="*/ 4 h 38"/>
                  <a:gd name="T72" fmla="*/ 4 w 209"/>
                  <a:gd name="T7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9" h="38">
                    <a:moveTo>
                      <a:pt x="4" y="0"/>
                    </a:moveTo>
                    <a:lnTo>
                      <a:pt x="9" y="4"/>
                    </a:lnTo>
                    <a:lnTo>
                      <a:pt x="13" y="7"/>
                    </a:lnTo>
                    <a:lnTo>
                      <a:pt x="24" y="15"/>
                    </a:lnTo>
                    <a:lnTo>
                      <a:pt x="30" y="18"/>
                    </a:lnTo>
                    <a:lnTo>
                      <a:pt x="35" y="21"/>
                    </a:lnTo>
                    <a:lnTo>
                      <a:pt x="47" y="25"/>
                    </a:lnTo>
                    <a:lnTo>
                      <a:pt x="58" y="27"/>
                    </a:lnTo>
                    <a:lnTo>
                      <a:pt x="71" y="30"/>
                    </a:lnTo>
                    <a:lnTo>
                      <a:pt x="84" y="30"/>
                    </a:lnTo>
                    <a:lnTo>
                      <a:pt x="97" y="30"/>
                    </a:lnTo>
                    <a:lnTo>
                      <a:pt x="111" y="28"/>
                    </a:lnTo>
                    <a:lnTo>
                      <a:pt x="126" y="27"/>
                    </a:lnTo>
                    <a:lnTo>
                      <a:pt x="138" y="24"/>
                    </a:lnTo>
                    <a:lnTo>
                      <a:pt x="152" y="21"/>
                    </a:lnTo>
                    <a:lnTo>
                      <a:pt x="167" y="18"/>
                    </a:lnTo>
                    <a:lnTo>
                      <a:pt x="180" y="13"/>
                    </a:lnTo>
                    <a:lnTo>
                      <a:pt x="207" y="4"/>
                    </a:lnTo>
                    <a:lnTo>
                      <a:pt x="209" y="10"/>
                    </a:lnTo>
                    <a:lnTo>
                      <a:pt x="183" y="19"/>
                    </a:lnTo>
                    <a:lnTo>
                      <a:pt x="169" y="24"/>
                    </a:lnTo>
                    <a:lnTo>
                      <a:pt x="155" y="28"/>
                    </a:lnTo>
                    <a:lnTo>
                      <a:pt x="140" y="31"/>
                    </a:lnTo>
                    <a:lnTo>
                      <a:pt x="126" y="33"/>
                    </a:lnTo>
                    <a:lnTo>
                      <a:pt x="113" y="36"/>
                    </a:lnTo>
                    <a:lnTo>
                      <a:pt x="97" y="38"/>
                    </a:lnTo>
                    <a:lnTo>
                      <a:pt x="84" y="38"/>
                    </a:lnTo>
                    <a:lnTo>
                      <a:pt x="70" y="36"/>
                    </a:lnTo>
                    <a:lnTo>
                      <a:pt x="58" y="35"/>
                    </a:lnTo>
                    <a:lnTo>
                      <a:pt x="44" y="31"/>
                    </a:lnTo>
                    <a:lnTo>
                      <a:pt x="32" y="27"/>
                    </a:lnTo>
                    <a:lnTo>
                      <a:pt x="27" y="24"/>
                    </a:lnTo>
                    <a:lnTo>
                      <a:pt x="21" y="21"/>
                    </a:lnTo>
                    <a:lnTo>
                      <a:pt x="10" y="13"/>
                    </a:lnTo>
                    <a:lnTo>
                      <a:pt x="4" y="9"/>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5780" name="Freeform 756"/>
              <p:cNvSpPr>
                <a:spLocks/>
              </p:cNvSpPr>
              <p:nvPr/>
            </p:nvSpPr>
            <p:spPr bwMode="auto">
              <a:xfrm>
                <a:off x="549" y="1717"/>
                <a:ext cx="3" cy="3"/>
              </a:xfrm>
              <a:custGeom>
                <a:avLst/>
                <a:gdLst>
                  <a:gd name="T0" fmla="*/ 0 w 6"/>
                  <a:gd name="T1" fmla="*/ 4 h 4"/>
                  <a:gd name="T2" fmla="*/ 4 w 6"/>
                  <a:gd name="T3" fmla="*/ 0 h 4"/>
                  <a:gd name="T4" fmla="*/ 6 w 6"/>
                  <a:gd name="T5" fmla="*/ 0 h 4"/>
                  <a:gd name="T6" fmla="*/ 0 w 6"/>
                  <a:gd name="T7" fmla="*/ 4 h 4"/>
                </a:gdLst>
                <a:ahLst/>
                <a:cxnLst>
                  <a:cxn ang="0">
                    <a:pos x="T0" y="T1"/>
                  </a:cxn>
                  <a:cxn ang="0">
                    <a:pos x="T2" y="T3"/>
                  </a:cxn>
                  <a:cxn ang="0">
                    <a:pos x="T4" y="T5"/>
                  </a:cxn>
                  <a:cxn ang="0">
                    <a:pos x="T6" y="T7"/>
                  </a:cxn>
                </a:cxnLst>
                <a:rect l="0" t="0" r="r" b="b"/>
                <a:pathLst>
                  <a:path w="6" h="4">
                    <a:moveTo>
                      <a:pt x="0" y="4"/>
                    </a:moveTo>
                    <a:lnTo>
                      <a:pt x="4" y="0"/>
                    </a:ln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5781" name="Freeform 757"/>
              <p:cNvSpPr>
                <a:spLocks/>
              </p:cNvSpPr>
              <p:nvPr/>
            </p:nvSpPr>
            <p:spPr bwMode="auto">
              <a:xfrm>
                <a:off x="653" y="1607"/>
                <a:ext cx="60" cy="116"/>
              </a:xfrm>
              <a:custGeom>
                <a:avLst/>
                <a:gdLst>
                  <a:gd name="T0" fmla="*/ 0 w 121"/>
                  <a:gd name="T1" fmla="*/ 225 h 231"/>
                  <a:gd name="T2" fmla="*/ 6 w 121"/>
                  <a:gd name="T3" fmla="*/ 222 h 231"/>
                  <a:gd name="T4" fmla="*/ 12 w 121"/>
                  <a:gd name="T5" fmla="*/ 219 h 231"/>
                  <a:gd name="T6" fmla="*/ 20 w 121"/>
                  <a:gd name="T7" fmla="*/ 216 h 231"/>
                  <a:gd name="T8" fmla="*/ 25 w 121"/>
                  <a:gd name="T9" fmla="*/ 211 h 231"/>
                  <a:gd name="T10" fmla="*/ 37 w 121"/>
                  <a:gd name="T11" fmla="*/ 202 h 231"/>
                  <a:gd name="T12" fmla="*/ 41 w 121"/>
                  <a:gd name="T13" fmla="*/ 196 h 231"/>
                  <a:gd name="T14" fmla="*/ 47 w 121"/>
                  <a:gd name="T15" fmla="*/ 190 h 231"/>
                  <a:gd name="T16" fmla="*/ 52 w 121"/>
                  <a:gd name="T17" fmla="*/ 184 h 231"/>
                  <a:gd name="T18" fmla="*/ 57 w 121"/>
                  <a:gd name="T19" fmla="*/ 178 h 231"/>
                  <a:gd name="T20" fmla="*/ 64 w 121"/>
                  <a:gd name="T21" fmla="*/ 164 h 231"/>
                  <a:gd name="T22" fmla="*/ 73 w 121"/>
                  <a:gd name="T23" fmla="*/ 151 h 231"/>
                  <a:gd name="T24" fmla="*/ 79 w 121"/>
                  <a:gd name="T25" fmla="*/ 134 h 231"/>
                  <a:gd name="T26" fmla="*/ 86 w 121"/>
                  <a:gd name="T27" fmla="*/ 119 h 231"/>
                  <a:gd name="T28" fmla="*/ 92 w 121"/>
                  <a:gd name="T29" fmla="*/ 102 h 231"/>
                  <a:gd name="T30" fmla="*/ 101 w 121"/>
                  <a:gd name="T31" fmla="*/ 68 h 231"/>
                  <a:gd name="T32" fmla="*/ 104 w 121"/>
                  <a:gd name="T33" fmla="*/ 50 h 231"/>
                  <a:gd name="T34" fmla="*/ 108 w 121"/>
                  <a:gd name="T35" fmla="*/ 33 h 231"/>
                  <a:gd name="T36" fmla="*/ 115 w 121"/>
                  <a:gd name="T37" fmla="*/ 0 h 231"/>
                  <a:gd name="T38" fmla="*/ 121 w 121"/>
                  <a:gd name="T39" fmla="*/ 1 h 231"/>
                  <a:gd name="T40" fmla="*/ 115 w 121"/>
                  <a:gd name="T41" fmla="*/ 35 h 231"/>
                  <a:gd name="T42" fmla="*/ 111 w 121"/>
                  <a:gd name="T43" fmla="*/ 52 h 231"/>
                  <a:gd name="T44" fmla="*/ 107 w 121"/>
                  <a:gd name="T45" fmla="*/ 70 h 231"/>
                  <a:gd name="T46" fmla="*/ 98 w 121"/>
                  <a:gd name="T47" fmla="*/ 105 h 231"/>
                  <a:gd name="T48" fmla="*/ 92 w 121"/>
                  <a:gd name="T49" fmla="*/ 122 h 231"/>
                  <a:gd name="T50" fmla="*/ 86 w 121"/>
                  <a:gd name="T51" fmla="*/ 137 h 231"/>
                  <a:gd name="T52" fmla="*/ 79 w 121"/>
                  <a:gd name="T53" fmla="*/ 154 h 231"/>
                  <a:gd name="T54" fmla="*/ 70 w 121"/>
                  <a:gd name="T55" fmla="*/ 169 h 231"/>
                  <a:gd name="T56" fmla="*/ 63 w 121"/>
                  <a:gd name="T57" fmla="*/ 182 h 231"/>
                  <a:gd name="T58" fmla="*/ 57 w 121"/>
                  <a:gd name="T59" fmla="*/ 189 h 231"/>
                  <a:gd name="T60" fmla="*/ 52 w 121"/>
                  <a:gd name="T61" fmla="*/ 195 h 231"/>
                  <a:gd name="T62" fmla="*/ 47 w 121"/>
                  <a:gd name="T63" fmla="*/ 201 h 231"/>
                  <a:gd name="T64" fmla="*/ 41 w 121"/>
                  <a:gd name="T65" fmla="*/ 207 h 231"/>
                  <a:gd name="T66" fmla="*/ 29 w 121"/>
                  <a:gd name="T67" fmla="*/ 216 h 231"/>
                  <a:gd name="T68" fmla="*/ 23 w 121"/>
                  <a:gd name="T69" fmla="*/ 221 h 231"/>
                  <a:gd name="T70" fmla="*/ 15 w 121"/>
                  <a:gd name="T71" fmla="*/ 225 h 231"/>
                  <a:gd name="T72" fmla="*/ 9 w 121"/>
                  <a:gd name="T73" fmla="*/ 228 h 231"/>
                  <a:gd name="T74" fmla="*/ 2 w 121"/>
                  <a:gd name="T75" fmla="*/ 231 h 231"/>
                  <a:gd name="T76" fmla="*/ 0 w 121"/>
                  <a:gd name="T77" fmla="*/ 22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231">
                    <a:moveTo>
                      <a:pt x="0" y="225"/>
                    </a:moveTo>
                    <a:lnTo>
                      <a:pt x="6" y="222"/>
                    </a:lnTo>
                    <a:lnTo>
                      <a:pt x="12" y="219"/>
                    </a:lnTo>
                    <a:lnTo>
                      <a:pt x="20" y="216"/>
                    </a:lnTo>
                    <a:lnTo>
                      <a:pt x="25" y="211"/>
                    </a:lnTo>
                    <a:lnTo>
                      <a:pt x="37" y="202"/>
                    </a:lnTo>
                    <a:lnTo>
                      <a:pt x="41" y="196"/>
                    </a:lnTo>
                    <a:lnTo>
                      <a:pt x="47" y="190"/>
                    </a:lnTo>
                    <a:lnTo>
                      <a:pt x="52" y="184"/>
                    </a:lnTo>
                    <a:lnTo>
                      <a:pt x="57" y="178"/>
                    </a:lnTo>
                    <a:lnTo>
                      <a:pt x="64" y="164"/>
                    </a:lnTo>
                    <a:lnTo>
                      <a:pt x="73" y="151"/>
                    </a:lnTo>
                    <a:lnTo>
                      <a:pt x="79" y="134"/>
                    </a:lnTo>
                    <a:lnTo>
                      <a:pt x="86" y="119"/>
                    </a:lnTo>
                    <a:lnTo>
                      <a:pt x="92" y="102"/>
                    </a:lnTo>
                    <a:lnTo>
                      <a:pt x="101" y="68"/>
                    </a:lnTo>
                    <a:lnTo>
                      <a:pt x="104" y="50"/>
                    </a:lnTo>
                    <a:lnTo>
                      <a:pt x="108" y="33"/>
                    </a:lnTo>
                    <a:lnTo>
                      <a:pt x="115" y="0"/>
                    </a:lnTo>
                    <a:lnTo>
                      <a:pt x="121" y="1"/>
                    </a:lnTo>
                    <a:lnTo>
                      <a:pt x="115" y="35"/>
                    </a:lnTo>
                    <a:lnTo>
                      <a:pt x="111" y="52"/>
                    </a:lnTo>
                    <a:lnTo>
                      <a:pt x="107" y="70"/>
                    </a:lnTo>
                    <a:lnTo>
                      <a:pt x="98" y="105"/>
                    </a:lnTo>
                    <a:lnTo>
                      <a:pt x="92" y="122"/>
                    </a:lnTo>
                    <a:lnTo>
                      <a:pt x="86" y="137"/>
                    </a:lnTo>
                    <a:lnTo>
                      <a:pt x="79" y="154"/>
                    </a:lnTo>
                    <a:lnTo>
                      <a:pt x="70" y="169"/>
                    </a:lnTo>
                    <a:lnTo>
                      <a:pt x="63" y="182"/>
                    </a:lnTo>
                    <a:lnTo>
                      <a:pt x="57" y="189"/>
                    </a:lnTo>
                    <a:lnTo>
                      <a:pt x="52" y="195"/>
                    </a:lnTo>
                    <a:lnTo>
                      <a:pt x="47" y="201"/>
                    </a:lnTo>
                    <a:lnTo>
                      <a:pt x="41" y="207"/>
                    </a:lnTo>
                    <a:lnTo>
                      <a:pt x="29" y="216"/>
                    </a:lnTo>
                    <a:lnTo>
                      <a:pt x="23" y="221"/>
                    </a:lnTo>
                    <a:lnTo>
                      <a:pt x="15" y="225"/>
                    </a:lnTo>
                    <a:lnTo>
                      <a:pt x="9" y="228"/>
                    </a:lnTo>
                    <a:lnTo>
                      <a:pt x="2" y="231"/>
                    </a:lnTo>
                    <a:lnTo>
                      <a:pt x="0" y="225"/>
                    </a:lnTo>
                    <a:close/>
                  </a:path>
                </a:pathLst>
              </a:custGeom>
              <a:solidFill>
                <a:srgbClr val="000000"/>
              </a:solidFill>
              <a:ln w="9525">
                <a:solidFill>
                  <a:schemeClr val="tx2"/>
                </a:solidFill>
                <a:round/>
                <a:headEnd/>
                <a:tailEnd/>
              </a:ln>
            </p:spPr>
            <p:txBody>
              <a:bodyPr/>
              <a:lstStyle/>
              <a:p>
                <a:endParaRPr lang="en-US" sz="3120"/>
              </a:p>
            </p:txBody>
          </p:sp>
          <p:sp>
            <p:nvSpPr>
              <p:cNvPr id="385782" name="Freeform 758"/>
              <p:cNvSpPr>
                <a:spLocks/>
              </p:cNvSpPr>
              <p:nvPr/>
            </p:nvSpPr>
            <p:spPr bwMode="auto">
              <a:xfrm>
                <a:off x="653" y="1720"/>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85783" name="Freeform 759"/>
              <p:cNvSpPr>
                <a:spLocks/>
              </p:cNvSpPr>
              <p:nvPr/>
            </p:nvSpPr>
            <p:spPr bwMode="auto">
              <a:xfrm>
                <a:off x="709" y="1583"/>
                <a:ext cx="5" cy="25"/>
              </a:xfrm>
              <a:custGeom>
                <a:avLst/>
                <a:gdLst>
                  <a:gd name="T0" fmla="*/ 2 w 9"/>
                  <a:gd name="T1" fmla="*/ 49 h 50"/>
                  <a:gd name="T2" fmla="*/ 2 w 9"/>
                  <a:gd name="T3" fmla="*/ 38 h 50"/>
                  <a:gd name="T4" fmla="*/ 3 w 9"/>
                  <a:gd name="T5" fmla="*/ 26 h 50"/>
                  <a:gd name="T6" fmla="*/ 2 w 9"/>
                  <a:gd name="T7" fmla="*/ 14 h 50"/>
                  <a:gd name="T8" fmla="*/ 0 w 9"/>
                  <a:gd name="T9" fmla="*/ 8 h 50"/>
                  <a:gd name="T10" fmla="*/ 0 w 9"/>
                  <a:gd name="T11" fmla="*/ 2 h 50"/>
                  <a:gd name="T12" fmla="*/ 6 w 9"/>
                  <a:gd name="T13" fmla="*/ 0 h 50"/>
                  <a:gd name="T14" fmla="*/ 8 w 9"/>
                  <a:gd name="T15" fmla="*/ 6 h 50"/>
                  <a:gd name="T16" fmla="*/ 8 w 9"/>
                  <a:gd name="T17" fmla="*/ 14 h 50"/>
                  <a:gd name="T18" fmla="*/ 9 w 9"/>
                  <a:gd name="T19" fmla="*/ 26 h 50"/>
                  <a:gd name="T20" fmla="*/ 9 w 9"/>
                  <a:gd name="T21" fmla="*/ 38 h 50"/>
                  <a:gd name="T22" fmla="*/ 8 w 9"/>
                  <a:gd name="T23" fmla="*/ 50 h 50"/>
                  <a:gd name="T24" fmla="*/ 2 w 9"/>
                  <a:gd name="T25"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0">
                    <a:moveTo>
                      <a:pt x="2" y="49"/>
                    </a:moveTo>
                    <a:lnTo>
                      <a:pt x="2" y="38"/>
                    </a:lnTo>
                    <a:lnTo>
                      <a:pt x="3" y="26"/>
                    </a:lnTo>
                    <a:lnTo>
                      <a:pt x="2" y="14"/>
                    </a:lnTo>
                    <a:lnTo>
                      <a:pt x="0" y="8"/>
                    </a:lnTo>
                    <a:lnTo>
                      <a:pt x="0" y="2"/>
                    </a:lnTo>
                    <a:lnTo>
                      <a:pt x="6" y="0"/>
                    </a:lnTo>
                    <a:lnTo>
                      <a:pt x="8" y="6"/>
                    </a:lnTo>
                    <a:lnTo>
                      <a:pt x="8" y="14"/>
                    </a:lnTo>
                    <a:lnTo>
                      <a:pt x="9" y="26"/>
                    </a:lnTo>
                    <a:lnTo>
                      <a:pt x="9" y="38"/>
                    </a:lnTo>
                    <a:lnTo>
                      <a:pt x="8" y="50"/>
                    </a:lnTo>
                    <a:lnTo>
                      <a:pt x="2" y="49"/>
                    </a:lnTo>
                    <a:close/>
                  </a:path>
                </a:pathLst>
              </a:custGeom>
              <a:solidFill>
                <a:srgbClr val="000000"/>
              </a:solidFill>
              <a:ln w="9525">
                <a:solidFill>
                  <a:schemeClr val="tx2"/>
                </a:solidFill>
                <a:round/>
                <a:headEnd/>
                <a:tailEnd/>
              </a:ln>
            </p:spPr>
            <p:txBody>
              <a:bodyPr/>
              <a:lstStyle/>
              <a:p>
                <a:endParaRPr lang="en-US" sz="3120"/>
              </a:p>
            </p:txBody>
          </p:sp>
          <p:sp>
            <p:nvSpPr>
              <p:cNvPr id="385784" name="Freeform 760"/>
              <p:cNvSpPr>
                <a:spLocks/>
              </p:cNvSpPr>
              <p:nvPr/>
            </p:nvSpPr>
            <p:spPr bwMode="auto">
              <a:xfrm>
                <a:off x="710" y="1607"/>
                <a:ext cx="3" cy="1"/>
              </a:xfrm>
              <a:custGeom>
                <a:avLst/>
                <a:gdLst>
                  <a:gd name="T0" fmla="*/ 6 w 6"/>
                  <a:gd name="T1" fmla="*/ 1 h 1"/>
                  <a:gd name="T2" fmla="*/ 0 w 6"/>
                  <a:gd name="T3" fmla="*/ 0 h 1"/>
                  <a:gd name="T4" fmla="*/ 6 w 6"/>
                  <a:gd name="T5" fmla="*/ 1 h 1"/>
                </a:gdLst>
                <a:ahLst/>
                <a:cxnLst>
                  <a:cxn ang="0">
                    <a:pos x="T0" y="T1"/>
                  </a:cxn>
                  <a:cxn ang="0">
                    <a:pos x="T2" y="T3"/>
                  </a:cxn>
                  <a:cxn ang="0">
                    <a:pos x="T4" y="T5"/>
                  </a:cxn>
                </a:cxnLst>
                <a:rect l="0" t="0" r="r" b="b"/>
                <a:pathLst>
                  <a:path w="6" h="1">
                    <a:moveTo>
                      <a:pt x="6" y="1"/>
                    </a:moveTo>
                    <a:lnTo>
                      <a:pt x="0" y="0"/>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85785" name="Freeform 761"/>
              <p:cNvSpPr>
                <a:spLocks/>
              </p:cNvSpPr>
              <p:nvPr/>
            </p:nvSpPr>
            <p:spPr bwMode="auto">
              <a:xfrm>
                <a:off x="697" y="1529"/>
                <a:ext cx="16" cy="55"/>
              </a:xfrm>
              <a:custGeom>
                <a:avLst/>
                <a:gdLst>
                  <a:gd name="T0" fmla="*/ 24 w 30"/>
                  <a:gd name="T1" fmla="*/ 109 h 109"/>
                  <a:gd name="T2" fmla="*/ 9 w 30"/>
                  <a:gd name="T3" fmla="*/ 51 h 109"/>
                  <a:gd name="T4" fmla="*/ 7 w 30"/>
                  <a:gd name="T5" fmla="*/ 42 h 109"/>
                  <a:gd name="T6" fmla="*/ 4 w 30"/>
                  <a:gd name="T7" fmla="*/ 32 h 109"/>
                  <a:gd name="T8" fmla="*/ 0 w 30"/>
                  <a:gd name="T9" fmla="*/ 1 h 109"/>
                  <a:gd name="T10" fmla="*/ 6 w 30"/>
                  <a:gd name="T11" fmla="*/ 0 h 109"/>
                  <a:gd name="T12" fmla="*/ 12 w 30"/>
                  <a:gd name="T13" fmla="*/ 30 h 109"/>
                  <a:gd name="T14" fmla="*/ 13 w 30"/>
                  <a:gd name="T15" fmla="*/ 41 h 109"/>
                  <a:gd name="T16" fmla="*/ 15 w 30"/>
                  <a:gd name="T17" fmla="*/ 50 h 109"/>
                  <a:gd name="T18" fmla="*/ 30 w 30"/>
                  <a:gd name="T19" fmla="*/ 106 h 109"/>
                  <a:gd name="T20" fmla="*/ 24 w 30"/>
                  <a:gd name="T21"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09">
                    <a:moveTo>
                      <a:pt x="24" y="109"/>
                    </a:moveTo>
                    <a:lnTo>
                      <a:pt x="9" y="51"/>
                    </a:lnTo>
                    <a:lnTo>
                      <a:pt x="7" y="42"/>
                    </a:lnTo>
                    <a:lnTo>
                      <a:pt x="4" y="32"/>
                    </a:lnTo>
                    <a:lnTo>
                      <a:pt x="0" y="1"/>
                    </a:lnTo>
                    <a:lnTo>
                      <a:pt x="6" y="0"/>
                    </a:lnTo>
                    <a:lnTo>
                      <a:pt x="12" y="30"/>
                    </a:lnTo>
                    <a:lnTo>
                      <a:pt x="13" y="41"/>
                    </a:lnTo>
                    <a:lnTo>
                      <a:pt x="15" y="50"/>
                    </a:lnTo>
                    <a:lnTo>
                      <a:pt x="30" y="106"/>
                    </a:lnTo>
                    <a:lnTo>
                      <a:pt x="24" y="109"/>
                    </a:lnTo>
                    <a:close/>
                  </a:path>
                </a:pathLst>
              </a:custGeom>
              <a:solidFill>
                <a:srgbClr val="000000"/>
              </a:solidFill>
              <a:ln w="9525">
                <a:solidFill>
                  <a:schemeClr val="tx2"/>
                </a:solidFill>
                <a:round/>
                <a:headEnd/>
                <a:tailEnd/>
              </a:ln>
            </p:spPr>
            <p:txBody>
              <a:bodyPr/>
              <a:lstStyle/>
              <a:p>
                <a:endParaRPr lang="en-US" sz="3120"/>
              </a:p>
            </p:txBody>
          </p:sp>
          <p:sp>
            <p:nvSpPr>
              <p:cNvPr id="385786" name="Freeform 762"/>
              <p:cNvSpPr>
                <a:spLocks/>
              </p:cNvSpPr>
              <p:nvPr/>
            </p:nvSpPr>
            <p:spPr bwMode="auto">
              <a:xfrm>
                <a:off x="709" y="1583"/>
                <a:ext cx="4" cy="1"/>
              </a:xfrm>
              <a:custGeom>
                <a:avLst/>
                <a:gdLst>
                  <a:gd name="T0" fmla="*/ 6 w 6"/>
                  <a:gd name="T1" fmla="*/ 0 h 3"/>
                  <a:gd name="T2" fmla="*/ 0 w 6"/>
                  <a:gd name="T3" fmla="*/ 3 h 3"/>
                  <a:gd name="T4" fmla="*/ 0 w 6"/>
                  <a:gd name="T5" fmla="*/ 2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787" name="Freeform 763"/>
              <p:cNvSpPr>
                <a:spLocks/>
              </p:cNvSpPr>
              <p:nvPr/>
            </p:nvSpPr>
            <p:spPr bwMode="auto">
              <a:xfrm>
                <a:off x="697" y="1485"/>
                <a:ext cx="3" cy="45"/>
              </a:xfrm>
              <a:custGeom>
                <a:avLst/>
                <a:gdLst>
                  <a:gd name="T0" fmla="*/ 2 w 8"/>
                  <a:gd name="T1" fmla="*/ 90 h 90"/>
                  <a:gd name="T2" fmla="*/ 0 w 8"/>
                  <a:gd name="T3" fmla="*/ 73 h 90"/>
                  <a:gd name="T4" fmla="*/ 2 w 8"/>
                  <a:gd name="T5" fmla="*/ 45 h 90"/>
                  <a:gd name="T6" fmla="*/ 2 w 8"/>
                  <a:gd name="T7" fmla="*/ 0 h 90"/>
                  <a:gd name="T8" fmla="*/ 8 w 8"/>
                  <a:gd name="T9" fmla="*/ 0 h 90"/>
                  <a:gd name="T10" fmla="*/ 8 w 8"/>
                  <a:gd name="T11" fmla="*/ 45 h 90"/>
                  <a:gd name="T12" fmla="*/ 8 w 8"/>
                  <a:gd name="T13" fmla="*/ 73 h 90"/>
                  <a:gd name="T14" fmla="*/ 8 w 8"/>
                  <a:gd name="T15" fmla="*/ 90 h 90"/>
                  <a:gd name="T16" fmla="*/ 2 w 8"/>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0">
                    <a:moveTo>
                      <a:pt x="2" y="90"/>
                    </a:moveTo>
                    <a:lnTo>
                      <a:pt x="0" y="73"/>
                    </a:lnTo>
                    <a:lnTo>
                      <a:pt x="2" y="45"/>
                    </a:lnTo>
                    <a:lnTo>
                      <a:pt x="2" y="0"/>
                    </a:lnTo>
                    <a:lnTo>
                      <a:pt x="8" y="0"/>
                    </a:lnTo>
                    <a:lnTo>
                      <a:pt x="8" y="45"/>
                    </a:lnTo>
                    <a:lnTo>
                      <a:pt x="8" y="73"/>
                    </a:lnTo>
                    <a:lnTo>
                      <a:pt x="8" y="90"/>
                    </a:lnTo>
                    <a:lnTo>
                      <a:pt x="2" y="90"/>
                    </a:lnTo>
                    <a:close/>
                  </a:path>
                </a:pathLst>
              </a:custGeom>
              <a:solidFill>
                <a:srgbClr val="000000"/>
              </a:solidFill>
              <a:ln w="9525">
                <a:solidFill>
                  <a:schemeClr val="tx2"/>
                </a:solidFill>
                <a:round/>
                <a:headEnd/>
                <a:tailEnd/>
              </a:ln>
            </p:spPr>
            <p:txBody>
              <a:bodyPr/>
              <a:lstStyle/>
              <a:p>
                <a:endParaRPr lang="en-US" sz="3120"/>
              </a:p>
            </p:txBody>
          </p:sp>
          <p:sp>
            <p:nvSpPr>
              <p:cNvPr id="385788" name="Freeform 764"/>
              <p:cNvSpPr>
                <a:spLocks/>
              </p:cNvSpPr>
              <p:nvPr/>
            </p:nvSpPr>
            <p:spPr bwMode="auto">
              <a:xfrm>
                <a:off x="697" y="1529"/>
                <a:ext cx="3" cy="1"/>
              </a:xfrm>
              <a:custGeom>
                <a:avLst/>
                <a:gdLst>
                  <a:gd name="T0" fmla="*/ 0 w 6"/>
                  <a:gd name="T1" fmla="*/ 1 h 1"/>
                  <a:gd name="T2" fmla="*/ 6 w 6"/>
                  <a:gd name="T3" fmla="*/ 1 h 1"/>
                  <a:gd name="T4" fmla="*/ 6 w 6"/>
                  <a:gd name="T5" fmla="*/ 0 h 1"/>
                  <a:gd name="T6" fmla="*/ 0 w 6"/>
                  <a:gd name="T7" fmla="*/ 1 h 1"/>
                </a:gdLst>
                <a:ahLst/>
                <a:cxnLst>
                  <a:cxn ang="0">
                    <a:pos x="T0" y="T1"/>
                  </a:cxn>
                  <a:cxn ang="0">
                    <a:pos x="T2" y="T3"/>
                  </a:cxn>
                  <a:cxn ang="0">
                    <a:pos x="T4" y="T5"/>
                  </a:cxn>
                  <a:cxn ang="0">
                    <a:pos x="T6" y="T7"/>
                  </a:cxn>
                </a:cxnLst>
                <a:rect l="0" t="0" r="r" b="b"/>
                <a:pathLst>
                  <a:path w="6" h="1">
                    <a:moveTo>
                      <a:pt x="0" y="1"/>
                    </a:moveTo>
                    <a:lnTo>
                      <a:pt x="6" y="1"/>
                    </a:lnTo>
                    <a:lnTo>
                      <a:pt x="6"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5789" name="Freeform 765"/>
              <p:cNvSpPr>
                <a:spLocks/>
              </p:cNvSpPr>
              <p:nvPr/>
            </p:nvSpPr>
            <p:spPr bwMode="auto">
              <a:xfrm>
                <a:off x="697" y="1405"/>
                <a:ext cx="9" cy="80"/>
              </a:xfrm>
              <a:custGeom>
                <a:avLst/>
                <a:gdLst>
                  <a:gd name="T0" fmla="*/ 2 w 18"/>
                  <a:gd name="T1" fmla="*/ 161 h 161"/>
                  <a:gd name="T2" fmla="*/ 0 w 18"/>
                  <a:gd name="T3" fmla="*/ 140 h 161"/>
                  <a:gd name="T4" fmla="*/ 0 w 18"/>
                  <a:gd name="T5" fmla="*/ 120 h 161"/>
                  <a:gd name="T6" fmla="*/ 2 w 18"/>
                  <a:gd name="T7" fmla="*/ 79 h 161"/>
                  <a:gd name="T8" fmla="*/ 3 w 18"/>
                  <a:gd name="T9" fmla="*/ 59 h 161"/>
                  <a:gd name="T10" fmla="*/ 5 w 18"/>
                  <a:gd name="T11" fmla="*/ 40 h 161"/>
                  <a:gd name="T12" fmla="*/ 8 w 18"/>
                  <a:gd name="T13" fmla="*/ 20 h 161"/>
                  <a:gd name="T14" fmla="*/ 12 w 18"/>
                  <a:gd name="T15" fmla="*/ 0 h 161"/>
                  <a:gd name="T16" fmla="*/ 18 w 18"/>
                  <a:gd name="T17" fmla="*/ 2 h 161"/>
                  <a:gd name="T18" fmla="*/ 15 w 18"/>
                  <a:gd name="T19" fmla="*/ 21 h 161"/>
                  <a:gd name="T20" fmla="*/ 11 w 18"/>
                  <a:gd name="T21" fmla="*/ 41 h 161"/>
                  <a:gd name="T22" fmla="*/ 9 w 18"/>
                  <a:gd name="T23" fmla="*/ 61 h 161"/>
                  <a:gd name="T24" fmla="*/ 8 w 18"/>
                  <a:gd name="T25" fmla="*/ 81 h 161"/>
                  <a:gd name="T26" fmla="*/ 6 w 18"/>
                  <a:gd name="T27" fmla="*/ 120 h 161"/>
                  <a:gd name="T28" fmla="*/ 6 w 18"/>
                  <a:gd name="T29" fmla="*/ 140 h 161"/>
                  <a:gd name="T30" fmla="*/ 8 w 18"/>
                  <a:gd name="T31" fmla="*/ 161 h 161"/>
                  <a:gd name="T32" fmla="*/ 2 w 18"/>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1">
                    <a:moveTo>
                      <a:pt x="2" y="161"/>
                    </a:moveTo>
                    <a:lnTo>
                      <a:pt x="0" y="140"/>
                    </a:lnTo>
                    <a:lnTo>
                      <a:pt x="0" y="120"/>
                    </a:lnTo>
                    <a:lnTo>
                      <a:pt x="2" y="79"/>
                    </a:lnTo>
                    <a:lnTo>
                      <a:pt x="3" y="59"/>
                    </a:lnTo>
                    <a:lnTo>
                      <a:pt x="5" y="40"/>
                    </a:lnTo>
                    <a:lnTo>
                      <a:pt x="8" y="20"/>
                    </a:lnTo>
                    <a:lnTo>
                      <a:pt x="12" y="0"/>
                    </a:lnTo>
                    <a:lnTo>
                      <a:pt x="18" y="2"/>
                    </a:lnTo>
                    <a:lnTo>
                      <a:pt x="15" y="21"/>
                    </a:lnTo>
                    <a:lnTo>
                      <a:pt x="11" y="41"/>
                    </a:lnTo>
                    <a:lnTo>
                      <a:pt x="9" y="61"/>
                    </a:lnTo>
                    <a:lnTo>
                      <a:pt x="8" y="81"/>
                    </a:lnTo>
                    <a:lnTo>
                      <a:pt x="6" y="120"/>
                    </a:lnTo>
                    <a:lnTo>
                      <a:pt x="6" y="140"/>
                    </a:lnTo>
                    <a:lnTo>
                      <a:pt x="8" y="161"/>
                    </a:lnTo>
                    <a:lnTo>
                      <a:pt x="2" y="161"/>
                    </a:lnTo>
                    <a:close/>
                  </a:path>
                </a:pathLst>
              </a:custGeom>
              <a:solidFill>
                <a:srgbClr val="000000"/>
              </a:solidFill>
              <a:ln w="9525">
                <a:solidFill>
                  <a:schemeClr val="tx2"/>
                </a:solidFill>
                <a:round/>
                <a:headEnd/>
                <a:tailEnd/>
              </a:ln>
            </p:spPr>
            <p:txBody>
              <a:bodyPr/>
              <a:lstStyle/>
              <a:p>
                <a:endParaRPr lang="en-US" sz="3120"/>
              </a:p>
            </p:txBody>
          </p:sp>
          <p:sp>
            <p:nvSpPr>
              <p:cNvPr id="385790" name="Freeform 766"/>
              <p:cNvSpPr>
                <a:spLocks/>
              </p:cNvSpPr>
              <p:nvPr/>
            </p:nvSpPr>
            <p:spPr bwMode="auto">
              <a:xfrm>
                <a:off x="697" y="1485"/>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791" name="Freeform 767"/>
              <p:cNvSpPr>
                <a:spLocks/>
              </p:cNvSpPr>
              <p:nvPr/>
            </p:nvSpPr>
            <p:spPr bwMode="auto">
              <a:xfrm>
                <a:off x="703" y="1298"/>
                <a:ext cx="64" cy="107"/>
              </a:xfrm>
              <a:custGeom>
                <a:avLst/>
                <a:gdLst>
                  <a:gd name="T0" fmla="*/ 0 w 130"/>
                  <a:gd name="T1" fmla="*/ 213 h 215"/>
                  <a:gd name="T2" fmla="*/ 8 w 130"/>
                  <a:gd name="T3" fmla="*/ 184 h 215"/>
                  <a:gd name="T4" fmla="*/ 19 w 130"/>
                  <a:gd name="T5" fmla="*/ 155 h 215"/>
                  <a:gd name="T6" fmla="*/ 25 w 130"/>
                  <a:gd name="T7" fmla="*/ 142 h 215"/>
                  <a:gd name="T8" fmla="*/ 32 w 130"/>
                  <a:gd name="T9" fmla="*/ 126 h 215"/>
                  <a:gd name="T10" fmla="*/ 38 w 130"/>
                  <a:gd name="T11" fmla="*/ 113 h 215"/>
                  <a:gd name="T12" fmla="*/ 46 w 130"/>
                  <a:gd name="T13" fmla="*/ 99 h 215"/>
                  <a:gd name="T14" fmla="*/ 64 w 130"/>
                  <a:gd name="T15" fmla="*/ 73 h 215"/>
                  <a:gd name="T16" fmla="*/ 83 w 130"/>
                  <a:gd name="T17" fmla="*/ 47 h 215"/>
                  <a:gd name="T18" fmla="*/ 92 w 130"/>
                  <a:gd name="T19" fmla="*/ 35 h 215"/>
                  <a:gd name="T20" fmla="*/ 102 w 130"/>
                  <a:gd name="T21" fmla="*/ 23 h 215"/>
                  <a:gd name="T22" fmla="*/ 113 w 130"/>
                  <a:gd name="T23" fmla="*/ 12 h 215"/>
                  <a:gd name="T24" fmla="*/ 125 w 130"/>
                  <a:gd name="T25" fmla="*/ 0 h 215"/>
                  <a:gd name="T26" fmla="*/ 130 w 130"/>
                  <a:gd name="T27" fmla="*/ 6 h 215"/>
                  <a:gd name="T28" fmla="*/ 119 w 130"/>
                  <a:gd name="T29" fmla="*/ 17 h 215"/>
                  <a:gd name="T30" fmla="*/ 109 w 130"/>
                  <a:gd name="T31" fmla="*/ 27 h 215"/>
                  <a:gd name="T32" fmla="*/ 98 w 130"/>
                  <a:gd name="T33" fmla="*/ 40 h 215"/>
                  <a:gd name="T34" fmla="*/ 87 w 130"/>
                  <a:gd name="T35" fmla="*/ 52 h 215"/>
                  <a:gd name="T36" fmla="*/ 69 w 130"/>
                  <a:gd name="T37" fmla="*/ 76 h 215"/>
                  <a:gd name="T38" fmla="*/ 52 w 130"/>
                  <a:gd name="T39" fmla="*/ 104 h 215"/>
                  <a:gd name="T40" fmla="*/ 44 w 130"/>
                  <a:gd name="T41" fmla="*/ 117 h 215"/>
                  <a:gd name="T42" fmla="*/ 38 w 130"/>
                  <a:gd name="T43" fmla="*/ 129 h 215"/>
                  <a:gd name="T44" fmla="*/ 31 w 130"/>
                  <a:gd name="T45" fmla="*/ 145 h 215"/>
                  <a:gd name="T46" fmla="*/ 25 w 130"/>
                  <a:gd name="T47" fmla="*/ 158 h 215"/>
                  <a:gd name="T48" fmla="*/ 14 w 130"/>
                  <a:gd name="T49" fmla="*/ 186 h 215"/>
                  <a:gd name="T50" fmla="*/ 6 w 130"/>
                  <a:gd name="T51" fmla="*/ 215 h 215"/>
                  <a:gd name="T52" fmla="*/ 0 w 130"/>
                  <a:gd name="T53" fmla="*/ 21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215">
                    <a:moveTo>
                      <a:pt x="0" y="213"/>
                    </a:moveTo>
                    <a:lnTo>
                      <a:pt x="8" y="184"/>
                    </a:lnTo>
                    <a:lnTo>
                      <a:pt x="19" y="155"/>
                    </a:lnTo>
                    <a:lnTo>
                      <a:pt x="25" y="142"/>
                    </a:lnTo>
                    <a:lnTo>
                      <a:pt x="32" y="126"/>
                    </a:lnTo>
                    <a:lnTo>
                      <a:pt x="38" y="113"/>
                    </a:lnTo>
                    <a:lnTo>
                      <a:pt x="46" y="99"/>
                    </a:lnTo>
                    <a:lnTo>
                      <a:pt x="64" y="73"/>
                    </a:lnTo>
                    <a:lnTo>
                      <a:pt x="83" y="47"/>
                    </a:lnTo>
                    <a:lnTo>
                      <a:pt x="92" y="35"/>
                    </a:lnTo>
                    <a:lnTo>
                      <a:pt x="102" y="23"/>
                    </a:lnTo>
                    <a:lnTo>
                      <a:pt x="113" y="12"/>
                    </a:lnTo>
                    <a:lnTo>
                      <a:pt x="125" y="0"/>
                    </a:lnTo>
                    <a:lnTo>
                      <a:pt x="130" y="6"/>
                    </a:lnTo>
                    <a:lnTo>
                      <a:pt x="119" y="17"/>
                    </a:lnTo>
                    <a:lnTo>
                      <a:pt x="109" y="27"/>
                    </a:lnTo>
                    <a:lnTo>
                      <a:pt x="98" y="40"/>
                    </a:lnTo>
                    <a:lnTo>
                      <a:pt x="87" y="52"/>
                    </a:lnTo>
                    <a:lnTo>
                      <a:pt x="69" y="76"/>
                    </a:lnTo>
                    <a:lnTo>
                      <a:pt x="52" y="104"/>
                    </a:lnTo>
                    <a:lnTo>
                      <a:pt x="44" y="117"/>
                    </a:lnTo>
                    <a:lnTo>
                      <a:pt x="38" y="129"/>
                    </a:lnTo>
                    <a:lnTo>
                      <a:pt x="31" y="145"/>
                    </a:lnTo>
                    <a:lnTo>
                      <a:pt x="25" y="158"/>
                    </a:lnTo>
                    <a:lnTo>
                      <a:pt x="14" y="186"/>
                    </a:lnTo>
                    <a:lnTo>
                      <a:pt x="6" y="215"/>
                    </a:lnTo>
                    <a:lnTo>
                      <a:pt x="0" y="213"/>
                    </a:lnTo>
                    <a:close/>
                  </a:path>
                </a:pathLst>
              </a:custGeom>
              <a:solidFill>
                <a:srgbClr val="000000"/>
              </a:solidFill>
              <a:ln w="9525">
                <a:solidFill>
                  <a:schemeClr val="tx2"/>
                </a:solidFill>
                <a:round/>
                <a:headEnd/>
                <a:tailEnd/>
              </a:ln>
            </p:spPr>
            <p:txBody>
              <a:bodyPr/>
              <a:lstStyle/>
              <a:p>
                <a:endParaRPr lang="en-US" sz="3120"/>
              </a:p>
            </p:txBody>
          </p:sp>
          <p:sp>
            <p:nvSpPr>
              <p:cNvPr id="385792" name="Freeform 768"/>
              <p:cNvSpPr>
                <a:spLocks/>
              </p:cNvSpPr>
              <p:nvPr/>
            </p:nvSpPr>
            <p:spPr bwMode="auto">
              <a:xfrm>
                <a:off x="703" y="1405"/>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793" name="Freeform 769"/>
              <p:cNvSpPr>
                <a:spLocks/>
              </p:cNvSpPr>
              <p:nvPr/>
            </p:nvSpPr>
            <p:spPr bwMode="auto">
              <a:xfrm>
                <a:off x="766" y="1298"/>
                <a:ext cx="119" cy="34"/>
              </a:xfrm>
              <a:custGeom>
                <a:avLst/>
                <a:gdLst>
                  <a:gd name="T0" fmla="*/ 1 w 238"/>
                  <a:gd name="T1" fmla="*/ 0 h 69"/>
                  <a:gd name="T2" fmla="*/ 30 w 238"/>
                  <a:gd name="T3" fmla="*/ 6 h 69"/>
                  <a:gd name="T4" fmla="*/ 55 w 238"/>
                  <a:gd name="T5" fmla="*/ 11 h 69"/>
                  <a:gd name="T6" fmla="*/ 101 w 238"/>
                  <a:gd name="T7" fmla="*/ 20 h 69"/>
                  <a:gd name="T8" fmla="*/ 126 w 238"/>
                  <a:gd name="T9" fmla="*/ 26 h 69"/>
                  <a:gd name="T10" fmla="*/ 157 w 238"/>
                  <a:gd name="T11" fmla="*/ 35 h 69"/>
                  <a:gd name="T12" fmla="*/ 192 w 238"/>
                  <a:gd name="T13" fmla="*/ 46 h 69"/>
                  <a:gd name="T14" fmla="*/ 238 w 238"/>
                  <a:gd name="T15" fmla="*/ 62 h 69"/>
                  <a:gd name="T16" fmla="*/ 235 w 238"/>
                  <a:gd name="T17" fmla="*/ 69 h 69"/>
                  <a:gd name="T18" fmla="*/ 191 w 238"/>
                  <a:gd name="T19" fmla="*/ 52 h 69"/>
                  <a:gd name="T20" fmla="*/ 154 w 238"/>
                  <a:gd name="T21" fmla="*/ 41 h 69"/>
                  <a:gd name="T22" fmla="*/ 125 w 238"/>
                  <a:gd name="T23" fmla="*/ 32 h 69"/>
                  <a:gd name="T24" fmla="*/ 101 w 238"/>
                  <a:gd name="T25" fmla="*/ 26 h 69"/>
                  <a:gd name="T26" fmla="*/ 53 w 238"/>
                  <a:gd name="T27" fmla="*/ 18 h 69"/>
                  <a:gd name="T28" fmla="*/ 29 w 238"/>
                  <a:gd name="T29" fmla="*/ 12 h 69"/>
                  <a:gd name="T30" fmla="*/ 0 w 238"/>
                  <a:gd name="T31" fmla="*/ 6 h 69"/>
                  <a:gd name="T32" fmla="*/ 1 w 238"/>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8" h="69">
                    <a:moveTo>
                      <a:pt x="1" y="0"/>
                    </a:moveTo>
                    <a:lnTo>
                      <a:pt x="30" y="6"/>
                    </a:lnTo>
                    <a:lnTo>
                      <a:pt x="55" y="11"/>
                    </a:lnTo>
                    <a:lnTo>
                      <a:pt x="101" y="20"/>
                    </a:lnTo>
                    <a:lnTo>
                      <a:pt x="126" y="26"/>
                    </a:lnTo>
                    <a:lnTo>
                      <a:pt x="157" y="35"/>
                    </a:lnTo>
                    <a:lnTo>
                      <a:pt x="192" y="46"/>
                    </a:lnTo>
                    <a:lnTo>
                      <a:pt x="238" y="62"/>
                    </a:lnTo>
                    <a:lnTo>
                      <a:pt x="235" y="69"/>
                    </a:lnTo>
                    <a:lnTo>
                      <a:pt x="191" y="52"/>
                    </a:lnTo>
                    <a:lnTo>
                      <a:pt x="154" y="41"/>
                    </a:lnTo>
                    <a:lnTo>
                      <a:pt x="125" y="32"/>
                    </a:lnTo>
                    <a:lnTo>
                      <a:pt x="101" y="26"/>
                    </a:lnTo>
                    <a:lnTo>
                      <a:pt x="53" y="18"/>
                    </a:lnTo>
                    <a:lnTo>
                      <a:pt x="29" y="12"/>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5794" name="Freeform 770"/>
              <p:cNvSpPr>
                <a:spLocks/>
              </p:cNvSpPr>
              <p:nvPr/>
            </p:nvSpPr>
            <p:spPr bwMode="auto">
              <a:xfrm>
                <a:off x="765" y="1297"/>
                <a:ext cx="2" cy="4"/>
              </a:xfrm>
              <a:custGeom>
                <a:avLst/>
                <a:gdLst>
                  <a:gd name="T0" fmla="*/ 0 w 5"/>
                  <a:gd name="T1" fmla="*/ 1 h 7"/>
                  <a:gd name="T2" fmla="*/ 2 w 5"/>
                  <a:gd name="T3" fmla="*/ 0 h 7"/>
                  <a:gd name="T4" fmla="*/ 3 w 5"/>
                  <a:gd name="T5" fmla="*/ 1 h 7"/>
                  <a:gd name="T6" fmla="*/ 2 w 5"/>
                  <a:gd name="T7" fmla="*/ 7 h 7"/>
                  <a:gd name="T8" fmla="*/ 5 w 5"/>
                  <a:gd name="T9" fmla="*/ 7 h 7"/>
                  <a:gd name="T10" fmla="*/ 0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0" y="1"/>
                    </a:moveTo>
                    <a:lnTo>
                      <a:pt x="2" y="0"/>
                    </a:lnTo>
                    <a:lnTo>
                      <a:pt x="3" y="1"/>
                    </a:lnTo>
                    <a:lnTo>
                      <a:pt x="2" y="7"/>
                    </a:lnTo>
                    <a:lnTo>
                      <a:pt x="5" y="7"/>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5795" name="Freeform 771"/>
              <p:cNvSpPr>
                <a:spLocks/>
              </p:cNvSpPr>
              <p:nvPr/>
            </p:nvSpPr>
            <p:spPr bwMode="auto">
              <a:xfrm>
                <a:off x="884" y="1324"/>
                <a:ext cx="27" cy="8"/>
              </a:xfrm>
              <a:custGeom>
                <a:avLst/>
                <a:gdLst>
                  <a:gd name="T0" fmla="*/ 0 w 54"/>
                  <a:gd name="T1" fmla="*/ 9 h 17"/>
                  <a:gd name="T2" fmla="*/ 8 w 54"/>
                  <a:gd name="T3" fmla="*/ 9 h 17"/>
                  <a:gd name="T4" fmla="*/ 26 w 54"/>
                  <a:gd name="T5" fmla="*/ 4 h 17"/>
                  <a:gd name="T6" fmla="*/ 54 w 54"/>
                  <a:gd name="T7" fmla="*/ 0 h 17"/>
                  <a:gd name="T8" fmla="*/ 54 w 54"/>
                  <a:gd name="T9" fmla="*/ 6 h 17"/>
                  <a:gd name="T10" fmla="*/ 28 w 54"/>
                  <a:gd name="T11" fmla="*/ 12 h 17"/>
                  <a:gd name="T12" fmla="*/ 9 w 54"/>
                  <a:gd name="T13" fmla="*/ 15 h 17"/>
                  <a:gd name="T14" fmla="*/ 0 w 54"/>
                  <a:gd name="T15" fmla="*/ 17 h 17"/>
                  <a:gd name="T16" fmla="*/ 0 w 54"/>
                  <a:gd name="T1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
                    <a:moveTo>
                      <a:pt x="0" y="9"/>
                    </a:moveTo>
                    <a:lnTo>
                      <a:pt x="8" y="9"/>
                    </a:lnTo>
                    <a:lnTo>
                      <a:pt x="26" y="4"/>
                    </a:lnTo>
                    <a:lnTo>
                      <a:pt x="54" y="0"/>
                    </a:lnTo>
                    <a:lnTo>
                      <a:pt x="54" y="6"/>
                    </a:lnTo>
                    <a:lnTo>
                      <a:pt x="28" y="12"/>
                    </a:lnTo>
                    <a:lnTo>
                      <a:pt x="9" y="15"/>
                    </a:lnTo>
                    <a:lnTo>
                      <a:pt x="0" y="17"/>
                    </a:lnTo>
                    <a:lnTo>
                      <a:pt x="0" y="9"/>
                    </a:lnTo>
                    <a:close/>
                  </a:path>
                </a:pathLst>
              </a:custGeom>
              <a:solidFill>
                <a:srgbClr val="000000"/>
              </a:solidFill>
              <a:ln w="9525">
                <a:solidFill>
                  <a:schemeClr val="tx2"/>
                </a:solidFill>
                <a:round/>
                <a:headEnd/>
                <a:tailEnd/>
              </a:ln>
            </p:spPr>
            <p:txBody>
              <a:bodyPr/>
              <a:lstStyle/>
              <a:p>
                <a:endParaRPr lang="en-US" sz="3120"/>
              </a:p>
            </p:txBody>
          </p:sp>
          <p:sp>
            <p:nvSpPr>
              <p:cNvPr id="385796" name="Freeform 772"/>
              <p:cNvSpPr>
                <a:spLocks/>
              </p:cNvSpPr>
              <p:nvPr/>
            </p:nvSpPr>
            <p:spPr bwMode="auto">
              <a:xfrm>
                <a:off x="883" y="1328"/>
                <a:ext cx="2" cy="4"/>
              </a:xfrm>
              <a:custGeom>
                <a:avLst/>
                <a:gdLst>
                  <a:gd name="T0" fmla="*/ 0 w 3"/>
                  <a:gd name="T1" fmla="*/ 8 h 8"/>
                  <a:gd name="T2" fmla="*/ 1 w 3"/>
                  <a:gd name="T3" fmla="*/ 8 h 8"/>
                  <a:gd name="T4" fmla="*/ 1 w 3"/>
                  <a:gd name="T5" fmla="*/ 0 h 8"/>
                  <a:gd name="T6" fmla="*/ 3 w 3"/>
                  <a:gd name="T7" fmla="*/ 1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lnTo>
                      <a:pt x="1" y="8"/>
                    </a:lnTo>
                    <a:lnTo>
                      <a:pt x="1" y="0"/>
                    </a:lnTo>
                    <a:lnTo>
                      <a:pt x="3" y="1"/>
                    </a:lnTo>
                    <a:lnTo>
                      <a:pt x="0" y="8"/>
                    </a:lnTo>
                    <a:close/>
                  </a:path>
                </a:pathLst>
              </a:custGeom>
              <a:solidFill>
                <a:srgbClr val="000000"/>
              </a:solidFill>
              <a:ln w="9525">
                <a:solidFill>
                  <a:schemeClr val="tx2"/>
                </a:solidFill>
                <a:round/>
                <a:headEnd/>
                <a:tailEnd/>
              </a:ln>
            </p:spPr>
            <p:txBody>
              <a:bodyPr/>
              <a:lstStyle/>
              <a:p>
                <a:endParaRPr lang="en-US" sz="3120"/>
              </a:p>
            </p:txBody>
          </p:sp>
          <p:sp>
            <p:nvSpPr>
              <p:cNvPr id="385797" name="Freeform 773"/>
              <p:cNvSpPr>
                <a:spLocks/>
              </p:cNvSpPr>
              <p:nvPr/>
            </p:nvSpPr>
            <p:spPr bwMode="auto">
              <a:xfrm>
                <a:off x="910" y="1298"/>
                <a:ext cx="63" cy="29"/>
              </a:xfrm>
              <a:custGeom>
                <a:avLst/>
                <a:gdLst>
                  <a:gd name="T0" fmla="*/ 0 w 125"/>
                  <a:gd name="T1" fmla="*/ 52 h 58"/>
                  <a:gd name="T2" fmla="*/ 34 w 125"/>
                  <a:gd name="T3" fmla="*/ 43 h 58"/>
                  <a:gd name="T4" fmla="*/ 47 w 125"/>
                  <a:gd name="T5" fmla="*/ 38 h 58"/>
                  <a:gd name="T6" fmla="*/ 61 w 125"/>
                  <a:gd name="T7" fmla="*/ 34 h 58"/>
                  <a:gd name="T8" fmla="*/ 73 w 125"/>
                  <a:gd name="T9" fmla="*/ 29 h 58"/>
                  <a:gd name="T10" fmla="*/ 89 w 125"/>
                  <a:gd name="T11" fmla="*/ 21 h 58"/>
                  <a:gd name="T12" fmla="*/ 104 w 125"/>
                  <a:gd name="T13" fmla="*/ 12 h 58"/>
                  <a:gd name="T14" fmla="*/ 121 w 125"/>
                  <a:gd name="T15" fmla="*/ 0 h 58"/>
                  <a:gd name="T16" fmla="*/ 125 w 125"/>
                  <a:gd name="T17" fmla="*/ 6 h 58"/>
                  <a:gd name="T18" fmla="*/ 107 w 125"/>
                  <a:gd name="T19" fmla="*/ 18 h 58"/>
                  <a:gd name="T20" fmla="*/ 92 w 125"/>
                  <a:gd name="T21" fmla="*/ 27 h 58"/>
                  <a:gd name="T22" fmla="*/ 76 w 125"/>
                  <a:gd name="T23" fmla="*/ 35 h 58"/>
                  <a:gd name="T24" fmla="*/ 63 w 125"/>
                  <a:gd name="T25" fmla="*/ 41 h 58"/>
                  <a:gd name="T26" fmla="*/ 51 w 125"/>
                  <a:gd name="T27" fmla="*/ 44 h 58"/>
                  <a:gd name="T28" fmla="*/ 35 w 125"/>
                  <a:gd name="T29" fmla="*/ 49 h 58"/>
                  <a:gd name="T30" fmla="*/ 3 w 125"/>
                  <a:gd name="T31" fmla="*/ 58 h 58"/>
                  <a:gd name="T32" fmla="*/ 0 w 125"/>
                  <a:gd name="T33"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58">
                    <a:moveTo>
                      <a:pt x="0" y="52"/>
                    </a:moveTo>
                    <a:lnTo>
                      <a:pt x="34" y="43"/>
                    </a:lnTo>
                    <a:lnTo>
                      <a:pt x="47" y="38"/>
                    </a:lnTo>
                    <a:lnTo>
                      <a:pt x="61" y="34"/>
                    </a:lnTo>
                    <a:lnTo>
                      <a:pt x="73" y="29"/>
                    </a:lnTo>
                    <a:lnTo>
                      <a:pt x="89" y="21"/>
                    </a:lnTo>
                    <a:lnTo>
                      <a:pt x="104" y="12"/>
                    </a:lnTo>
                    <a:lnTo>
                      <a:pt x="121" y="0"/>
                    </a:lnTo>
                    <a:lnTo>
                      <a:pt x="125" y="6"/>
                    </a:lnTo>
                    <a:lnTo>
                      <a:pt x="107" y="18"/>
                    </a:lnTo>
                    <a:lnTo>
                      <a:pt x="92" y="27"/>
                    </a:lnTo>
                    <a:lnTo>
                      <a:pt x="76" y="35"/>
                    </a:lnTo>
                    <a:lnTo>
                      <a:pt x="63" y="41"/>
                    </a:lnTo>
                    <a:lnTo>
                      <a:pt x="51" y="44"/>
                    </a:lnTo>
                    <a:lnTo>
                      <a:pt x="35" y="49"/>
                    </a:lnTo>
                    <a:lnTo>
                      <a:pt x="3" y="58"/>
                    </a:lnTo>
                    <a:lnTo>
                      <a:pt x="0" y="52"/>
                    </a:lnTo>
                    <a:close/>
                  </a:path>
                </a:pathLst>
              </a:custGeom>
              <a:solidFill>
                <a:srgbClr val="000000"/>
              </a:solidFill>
              <a:ln w="9525">
                <a:solidFill>
                  <a:schemeClr val="tx2"/>
                </a:solidFill>
                <a:round/>
                <a:headEnd/>
                <a:tailEnd/>
              </a:ln>
            </p:spPr>
            <p:txBody>
              <a:bodyPr/>
              <a:lstStyle/>
              <a:p>
                <a:endParaRPr lang="en-US" sz="3120"/>
              </a:p>
            </p:txBody>
          </p:sp>
          <p:sp>
            <p:nvSpPr>
              <p:cNvPr id="385798" name="Freeform 774"/>
              <p:cNvSpPr>
                <a:spLocks/>
              </p:cNvSpPr>
              <p:nvPr/>
            </p:nvSpPr>
            <p:spPr bwMode="auto">
              <a:xfrm>
                <a:off x="910" y="1324"/>
                <a:ext cx="2" cy="3"/>
              </a:xfrm>
              <a:custGeom>
                <a:avLst/>
                <a:gdLst>
                  <a:gd name="T0" fmla="*/ 2 w 3"/>
                  <a:gd name="T1" fmla="*/ 6 h 6"/>
                  <a:gd name="T2" fmla="*/ 3 w 3"/>
                  <a:gd name="T3" fmla="*/ 6 h 6"/>
                  <a:gd name="T4" fmla="*/ 0 w 3"/>
                  <a:gd name="T5" fmla="*/ 0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3" y="6"/>
                    </a:lnTo>
                    <a:lnTo>
                      <a:pt x="0" y="0"/>
                    </a:lnTo>
                    <a:lnTo>
                      <a:pt x="2"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85799" name="Freeform 775"/>
              <p:cNvSpPr>
                <a:spLocks/>
              </p:cNvSpPr>
              <p:nvPr/>
            </p:nvSpPr>
            <p:spPr bwMode="auto">
              <a:xfrm>
                <a:off x="914" y="1176"/>
                <a:ext cx="60" cy="124"/>
              </a:xfrm>
              <a:custGeom>
                <a:avLst/>
                <a:gdLst>
                  <a:gd name="T0" fmla="*/ 113 w 120"/>
                  <a:gd name="T1" fmla="*/ 245 h 248"/>
                  <a:gd name="T2" fmla="*/ 113 w 120"/>
                  <a:gd name="T3" fmla="*/ 242 h 248"/>
                  <a:gd name="T4" fmla="*/ 114 w 120"/>
                  <a:gd name="T5" fmla="*/ 237 h 248"/>
                  <a:gd name="T6" fmla="*/ 113 w 120"/>
                  <a:gd name="T7" fmla="*/ 228 h 248"/>
                  <a:gd name="T8" fmla="*/ 110 w 120"/>
                  <a:gd name="T9" fmla="*/ 217 h 248"/>
                  <a:gd name="T10" fmla="*/ 107 w 120"/>
                  <a:gd name="T11" fmla="*/ 203 h 248"/>
                  <a:gd name="T12" fmla="*/ 100 w 120"/>
                  <a:gd name="T13" fmla="*/ 190 h 248"/>
                  <a:gd name="T14" fmla="*/ 87 w 120"/>
                  <a:gd name="T15" fmla="*/ 155 h 248"/>
                  <a:gd name="T16" fmla="*/ 79 w 120"/>
                  <a:gd name="T17" fmla="*/ 137 h 248"/>
                  <a:gd name="T18" fmla="*/ 70 w 120"/>
                  <a:gd name="T19" fmla="*/ 117 h 248"/>
                  <a:gd name="T20" fmla="*/ 49 w 120"/>
                  <a:gd name="T21" fmla="*/ 79 h 248"/>
                  <a:gd name="T22" fmla="*/ 24 w 120"/>
                  <a:gd name="T23" fmla="*/ 39 h 248"/>
                  <a:gd name="T24" fmla="*/ 12 w 120"/>
                  <a:gd name="T25" fmla="*/ 21 h 248"/>
                  <a:gd name="T26" fmla="*/ 0 w 120"/>
                  <a:gd name="T27" fmla="*/ 4 h 248"/>
                  <a:gd name="T28" fmla="*/ 4 w 120"/>
                  <a:gd name="T29" fmla="*/ 0 h 248"/>
                  <a:gd name="T30" fmla="*/ 18 w 120"/>
                  <a:gd name="T31" fmla="*/ 16 h 248"/>
                  <a:gd name="T32" fmla="*/ 30 w 120"/>
                  <a:gd name="T33" fmla="*/ 36 h 248"/>
                  <a:gd name="T34" fmla="*/ 55 w 120"/>
                  <a:gd name="T35" fmla="*/ 74 h 248"/>
                  <a:gd name="T36" fmla="*/ 76 w 120"/>
                  <a:gd name="T37" fmla="*/ 114 h 248"/>
                  <a:gd name="T38" fmla="*/ 85 w 120"/>
                  <a:gd name="T39" fmla="*/ 133 h 248"/>
                  <a:gd name="T40" fmla="*/ 93 w 120"/>
                  <a:gd name="T41" fmla="*/ 153 h 248"/>
                  <a:gd name="T42" fmla="*/ 107 w 120"/>
                  <a:gd name="T43" fmla="*/ 187 h 248"/>
                  <a:gd name="T44" fmla="*/ 113 w 120"/>
                  <a:gd name="T45" fmla="*/ 202 h 248"/>
                  <a:gd name="T46" fmla="*/ 116 w 120"/>
                  <a:gd name="T47" fmla="*/ 216 h 248"/>
                  <a:gd name="T48" fmla="*/ 119 w 120"/>
                  <a:gd name="T49" fmla="*/ 226 h 248"/>
                  <a:gd name="T50" fmla="*/ 120 w 120"/>
                  <a:gd name="T51" fmla="*/ 235 h 248"/>
                  <a:gd name="T52" fmla="*/ 120 w 120"/>
                  <a:gd name="T53" fmla="*/ 243 h 248"/>
                  <a:gd name="T54" fmla="*/ 117 w 120"/>
                  <a:gd name="T55" fmla="*/ 248 h 248"/>
                  <a:gd name="T56" fmla="*/ 113 w 120"/>
                  <a:gd name="T57" fmla="*/ 24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0" h="248">
                    <a:moveTo>
                      <a:pt x="113" y="245"/>
                    </a:moveTo>
                    <a:lnTo>
                      <a:pt x="113" y="242"/>
                    </a:lnTo>
                    <a:lnTo>
                      <a:pt x="114" y="237"/>
                    </a:lnTo>
                    <a:lnTo>
                      <a:pt x="113" y="228"/>
                    </a:lnTo>
                    <a:lnTo>
                      <a:pt x="110" y="217"/>
                    </a:lnTo>
                    <a:lnTo>
                      <a:pt x="107" y="203"/>
                    </a:lnTo>
                    <a:lnTo>
                      <a:pt x="100" y="190"/>
                    </a:lnTo>
                    <a:lnTo>
                      <a:pt x="87" y="155"/>
                    </a:lnTo>
                    <a:lnTo>
                      <a:pt x="79" y="137"/>
                    </a:lnTo>
                    <a:lnTo>
                      <a:pt x="70" y="117"/>
                    </a:lnTo>
                    <a:lnTo>
                      <a:pt x="49" y="79"/>
                    </a:lnTo>
                    <a:lnTo>
                      <a:pt x="24" y="39"/>
                    </a:lnTo>
                    <a:lnTo>
                      <a:pt x="12" y="21"/>
                    </a:lnTo>
                    <a:lnTo>
                      <a:pt x="0" y="4"/>
                    </a:lnTo>
                    <a:lnTo>
                      <a:pt x="4" y="0"/>
                    </a:lnTo>
                    <a:lnTo>
                      <a:pt x="18" y="16"/>
                    </a:lnTo>
                    <a:lnTo>
                      <a:pt x="30" y="36"/>
                    </a:lnTo>
                    <a:lnTo>
                      <a:pt x="55" y="74"/>
                    </a:lnTo>
                    <a:lnTo>
                      <a:pt x="76" y="114"/>
                    </a:lnTo>
                    <a:lnTo>
                      <a:pt x="85" y="133"/>
                    </a:lnTo>
                    <a:lnTo>
                      <a:pt x="93" y="153"/>
                    </a:lnTo>
                    <a:lnTo>
                      <a:pt x="107" y="187"/>
                    </a:lnTo>
                    <a:lnTo>
                      <a:pt x="113" y="202"/>
                    </a:lnTo>
                    <a:lnTo>
                      <a:pt x="116" y="216"/>
                    </a:lnTo>
                    <a:lnTo>
                      <a:pt x="119" y="226"/>
                    </a:lnTo>
                    <a:lnTo>
                      <a:pt x="120" y="235"/>
                    </a:lnTo>
                    <a:lnTo>
                      <a:pt x="120" y="243"/>
                    </a:lnTo>
                    <a:lnTo>
                      <a:pt x="117" y="248"/>
                    </a:lnTo>
                    <a:lnTo>
                      <a:pt x="113" y="245"/>
                    </a:lnTo>
                    <a:close/>
                  </a:path>
                </a:pathLst>
              </a:custGeom>
              <a:solidFill>
                <a:srgbClr val="000000"/>
              </a:solidFill>
              <a:ln w="9525">
                <a:solidFill>
                  <a:schemeClr val="tx2"/>
                </a:solidFill>
                <a:round/>
                <a:headEnd/>
                <a:tailEnd/>
              </a:ln>
            </p:spPr>
            <p:txBody>
              <a:bodyPr/>
              <a:lstStyle/>
              <a:p>
                <a:endParaRPr lang="en-US" sz="3120"/>
              </a:p>
            </p:txBody>
          </p:sp>
          <p:sp>
            <p:nvSpPr>
              <p:cNvPr id="385800" name="Freeform 776"/>
              <p:cNvSpPr>
                <a:spLocks/>
              </p:cNvSpPr>
              <p:nvPr/>
            </p:nvSpPr>
            <p:spPr bwMode="auto">
              <a:xfrm>
                <a:off x="970" y="1298"/>
                <a:ext cx="3" cy="3"/>
              </a:xfrm>
              <a:custGeom>
                <a:avLst/>
                <a:gdLst>
                  <a:gd name="T0" fmla="*/ 4 w 4"/>
                  <a:gd name="T1" fmla="*/ 6 h 6"/>
                  <a:gd name="T2" fmla="*/ 4 w 4"/>
                  <a:gd name="T3" fmla="*/ 5 h 6"/>
                  <a:gd name="T4" fmla="*/ 0 w 4"/>
                  <a:gd name="T5" fmla="*/ 2 h 6"/>
                  <a:gd name="T6" fmla="*/ 0 w 4"/>
                  <a:gd name="T7" fmla="*/ 0 h 6"/>
                  <a:gd name="T8" fmla="*/ 4 w 4"/>
                  <a:gd name="T9" fmla="*/ 6 h 6"/>
                </a:gdLst>
                <a:ahLst/>
                <a:cxnLst>
                  <a:cxn ang="0">
                    <a:pos x="T0" y="T1"/>
                  </a:cxn>
                  <a:cxn ang="0">
                    <a:pos x="T2" y="T3"/>
                  </a:cxn>
                  <a:cxn ang="0">
                    <a:pos x="T4" y="T5"/>
                  </a:cxn>
                  <a:cxn ang="0">
                    <a:pos x="T6" y="T7"/>
                  </a:cxn>
                  <a:cxn ang="0">
                    <a:pos x="T8" y="T9"/>
                  </a:cxn>
                </a:cxnLst>
                <a:rect l="0" t="0" r="r" b="b"/>
                <a:pathLst>
                  <a:path w="4" h="6">
                    <a:moveTo>
                      <a:pt x="4" y="6"/>
                    </a:moveTo>
                    <a:lnTo>
                      <a:pt x="4" y="5"/>
                    </a:lnTo>
                    <a:lnTo>
                      <a:pt x="0" y="2"/>
                    </a:ln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85801" name="Freeform 777"/>
              <p:cNvSpPr>
                <a:spLocks/>
              </p:cNvSpPr>
              <p:nvPr/>
            </p:nvSpPr>
            <p:spPr bwMode="auto">
              <a:xfrm>
                <a:off x="910" y="1171"/>
                <a:ext cx="6" cy="7"/>
              </a:xfrm>
              <a:custGeom>
                <a:avLst/>
                <a:gdLst>
                  <a:gd name="T0" fmla="*/ 8 w 12"/>
                  <a:gd name="T1" fmla="*/ 14 h 14"/>
                  <a:gd name="T2" fmla="*/ 5 w 12"/>
                  <a:gd name="T3" fmla="*/ 12 h 14"/>
                  <a:gd name="T4" fmla="*/ 0 w 12"/>
                  <a:gd name="T5" fmla="*/ 3 h 14"/>
                  <a:gd name="T6" fmla="*/ 5 w 12"/>
                  <a:gd name="T7" fmla="*/ 0 h 14"/>
                  <a:gd name="T8" fmla="*/ 11 w 12"/>
                  <a:gd name="T9" fmla="*/ 8 h 14"/>
                  <a:gd name="T10" fmla="*/ 12 w 12"/>
                  <a:gd name="T11" fmla="*/ 11 h 14"/>
                  <a:gd name="T12" fmla="*/ 8 w 1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8" y="14"/>
                    </a:moveTo>
                    <a:lnTo>
                      <a:pt x="5" y="12"/>
                    </a:lnTo>
                    <a:lnTo>
                      <a:pt x="0" y="3"/>
                    </a:lnTo>
                    <a:lnTo>
                      <a:pt x="5" y="0"/>
                    </a:lnTo>
                    <a:lnTo>
                      <a:pt x="11" y="8"/>
                    </a:lnTo>
                    <a:lnTo>
                      <a:pt x="12" y="11"/>
                    </a:lnTo>
                    <a:lnTo>
                      <a:pt x="8" y="14"/>
                    </a:lnTo>
                    <a:close/>
                  </a:path>
                </a:pathLst>
              </a:custGeom>
              <a:solidFill>
                <a:srgbClr val="000000"/>
              </a:solidFill>
              <a:ln w="9525">
                <a:solidFill>
                  <a:schemeClr val="tx2"/>
                </a:solidFill>
                <a:round/>
                <a:headEnd/>
                <a:tailEnd/>
              </a:ln>
            </p:spPr>
            <p:txBody>
              <a:bodyPr/>
              <a:lstStyle/>
              <a:p>
                <a:endParaRPr lang="en-US" sz="3120"/>
              </a:p>
            </p:txBody>
          </p:sp>
          <p:sp>
            <p:nvSpPr>
              <p:cNvPr id="385802" name="Freeform 778"/>
              <p:cNvSpPr>
                <a:spLocks/>
              </p:cNvSpPr>
              <p:nvPr/>
            </p:nvSpPr>
            <p:spPr bwMode="auto">
              <a:xfrm>
                <a:off x="914" y="1176"/>
                <a:ext cx="2" cy="3"/>
              </a:xfrm>
              <a:custGeom>
                <a:avLst/>
                <a:gdLst>
                  <a:gd name="T0" fmla="*/ 0 w 4"/>
                  <a:gd name="T1" fmla="*/ 4 h 4"/>
                  <a:gd name="T2" fmla="*/ 0 w 4"/>
                  <a:gd name="T3" fmla="*/ 3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0" y="3"/>
                    </a:lnTo>
                    <a:lnTo>
                      <a:pt x="4"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5803" name="Freeform 779"/>
              <p:cNvSpPr>
                <a:spLocks/>
              </p:cNvSpPr>
              <p:nvPr/>
            </p:nvSpPr>
            <p:spPr bwMode="auto">
              <a:xfrm>
                <a:off x="903" y="1111"/>
                <a:ext cx="11" cy="61"/>
              </a:xfrm>
              <a:custGeom>
                <a:avLst/>
                <a:gdLst>
                  <a:gd name="T0" fmla="*/ 13 w 22"/>
                  <a:gd name="T1" fmla="*/ 123 h 123"/>
                  <a:gd name="T2" fmla="*/ 10 w 22"/>
                  <a:gd name="T3" fmla="*/ 115 h 123"/>
                  <a:gd name="T4" fmla="*/ 5 w 22"/>
                  <a:gd name="T5" fmla="*/ 108 h 123"/>
                  <a:gd name="T6" fmla="*/ 4 w 22"/>
                  <a:gd name="T7" fmla="*/ 100 h 123"/>
                  <a:gd name="T8" fmla="*/ 2 w 22"/>
                  <a:gd name="T9" fmla="*/ 93 h 123"/>
                  <a:gd name="T10" fmla="*/ 0 w 22"/>
                  <a:gd name="T11" fmla="*/ 76 h 123"/>
                  <a:gd name="T12" fmla="*/ 2 w 22"/>
                  <a:gd name="T13" fmla="*/ 61 h 123"/>
                  <a:gd name="T14" fmla="*/ 5 w 22"/>
                  <a:gd name="T15" fmla="*/ 45 h 123"/>
                  <a:gd name="T16" fmla="*/ 8 w 22"/>
                  <a:gd name="T17" fmla="*/ 30 h 123"/>
                  <a:gd name="T18" fmla="*/ 16 w 22"/>
                  <a:gd name="T19" fmla="*/ 0 h 123"/>
                  <a:gd name="T20" fmla="*/ 22 w 22"/>
                  <a:gd name="T21" fmla="*/ 3 h 123"/>
                  <a:gd name="T22" fmla="*/ 14 w 22"/>
                  <a:gd name="T23" fmla="*/ 33 h 123"/>
                  <a:gd name="T24" fmla="*/ 11 w 22"/>
                  <a:gd name="T25" fmla="*/ 47 h 123"/>
                  <a:gd name="T26" fmla="*/ 8 w 22"/>
                  <a:gd name="T27" fmla="*/ 62 h 123"/>
                  <a:gd name="T28" fmla="*/ 7 w 22"/>
                  <a:gd name="T29" fmla="*/ 76 h 123"/>
                  <a:gd name="T30" fmla="*/ 8 w 22"/>
                  <a:gd name="T31" fmla="*/ 91 h 123"/>
                  <a:gd name="T32" fmla="*/ 10 w 22"/>
                  <a:gd name="T33" fmla="*/ 97 h 123"/>
                  <a:gd name="T34" fmla="*/ 11 w 22"/>
                  <a:gd name="T35" fmla="*/ 105 h 123"/>
                  <a:gd name="T36" fmla="*/ 16 w 22"/>
                  <a:gd name="T37" fmla="*/ 112 h 123"/>
                  <a:gd name="T38" fmla="*/ 19 w 22"/>
                  <a:gd name="T39" fmla="*/ 120 h 123"/>
                  <a:gd name="T40" fmla="*/ 13 w 22"/>
                  <a:gd name="T4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23">
                    <a:moveTo>
                      <a:pt x="13" y="123"/>
                    </a:moveTo>
                    <a:lnTo>
                      <a:pt x="10" y="115"/>
                    </a:lnTo>
                    <a:lnTo>
                      <a:pt x="5" y="108"/>
                    </a:lnTo>
                    <a:lnTo>
                      <a:pt x="4" y="100"/>
                    </a:lnTo>
                    <a:lnTo>
                      <a:pt x="2" y="93"/>
                    </a:lnTo>
                    <a:lnTo>
                      <a:pt x="0" y="76"/>
                    </a:lnTo>
                    <a:lnTo>
                      <a:pt x="2" y="61"/>
                    </a:lnTo>
                    <a:lnTo>
                      <a:pt x="5" y="45"/>
                    </a:lnTo>
                    <a:lnTo>
                      <a:pt x="8" y="30"/>
                    </a:lnTo>
                    <a:lnTo>
                      <a:pt x="16" y="0"/>
                    </a:lnTo>
                    <a:lnTo>
                      <a:pt x="22" y="3"/>
                    </a:lnTo>
                    <a:lnTo>
                      <a:pt x="14" y="33"/>
                    </a:lnTo>
                    <a:lnTo>
                      <a:pt x="11" y="47"/>
                    </a:lnTo>
                    <a:lnTo>
                      <a:pt x="8" y="62"/>
                    </a:lnTo>
                    <a:lnTo>
                      <a:pt x="7" y="76"/>
                    </a:lnTo>
                    <a:lnTo>
                      <a:pt x="8" y="91"/>
                    </a:lnTo>
                    <a:lnTo>
                      <a:pt x="10" y="97"/>
                    </a:lnTo>
                    <a:lnTo>
                      <a:pt x="11" y="105"/>
                    </a:lnTo>
                    <a:lnTo>
                      <a:pt x="16" y="112"/>
                    </a:lnTo>
                    <a:lnTo>
                      <a:pt x="19" y="120"/>
                    </a:lnTo>
                    <a:lnTo>
                      <a:pt x="13" y="123"/>
                    </a:lnTo>
                    <a:close/>
                  </a:path>
                </a:pathLst>
              </a:custGeom>
              <a:solidFill>
                <a:srgbClr val="000000"/>
              </a:solidFill>
              <a:ln w="9525">
                <a:solidFill>
                  <a:schemeClr val="tx2"/>
                </a:solidFill>
                <a:round/>
                <a:headEnd/>
                <a:tailEnd/>
              </a:ln>
            </p:spPr>
            <p:txBody>
              <a:bodyPr/>
              <a:lstStyle/>
              <a:p>
                <a:endParaRPr lang="en-US" sz="3120"/>
              </a:p>
            </p:txBody>
          </p:sp>
          <p:sp>
            <p:nvSpPr>
              <p:cNvPr id="385804" name="Freeform 780"/>
              <p:cNvSpPr>
                <a:spLocks/>
              </p:cNvSpPr>
              <p:nvPr/>
            </p:nvSpPr>
            <p:spPr bwMode="auto">
              <a:xfrm>
                <a:off x="909" y="1171"/>
                <a:ext cx="3" cy="1"/>
              </a:xfrm>
              <a:custGeom>
                <a:avLst/>
                <a:gdLst>
                  <a:gd name="T0" fmla="*/ 1 w 6"/>
                  <a:gd name="T1" fmla="*/ 3 h 3"/>
                  <a:gd name="T2" fmla="*/ 0 w 6"/>
                  <a:gd name="T3" fmla="*/ 3 h 3"/>
                  <a:gd name="T4" fmla="*/ 6 w 6"/>
                  <a:gd name="T5" fmla="*/ 0 h 3"/>
                  <a:gd name="T6" fmla="*/ 1 w 6"/>
                  <a:gd name="T7" fmla="*/ 3 h 3"/>
                </a:gdLst>
                <a:ahLst/>
                <a:cxnLst>
                  <a:cxn ang="0">
                    <a:pos x="T0" y="T1"/>
                  </a:cxn>
                  <a:cxn ang="0">
                    <a:pos x="T2" y="T3"/>
                  </a:cxn>
                  <a:cxn ang="0">
                    <a:pos x="T4" y="T5"/>
                  </a:cxn>
                  <a:cxn ang="0">
                    <a:pos x="T6" y="T7"/>
                  </a:cxn>
                </a:cxnLst>
                <a:rect l="0" t="0" r="r" b="b"/>
                <a:pathLst>
                  <a:path w="6" h="3">
                    <a:moveTo>
                      <a:pt x="1" y="3"/>
                    </a:moveTo>
                    <a:lnTo>
                      <a:pt x="0" y="3"/>
                    </a:lnTo>
                    <a:lnTo>
                      <a:pt x="6" y="0"/>
                    </a:lnTo>
                    <a:lnTo>
                      <a:pt x="1" y="3"/>
                    </a:lnTo>
                    <a:close/>
                  </a:path>
                </a:pathLst>
              </a:custGeom>
              <a:solidFill>
                <a:srgbClr val="000000"/>
              </a:solidFill>
              <a:ln w="9525">
                <a:solidFill>
                  <a:schemeClr val="tx2"/>
                </a:solidFill>
                <a:round/>
                <a:headEnd/>
                <a:tailEnd/>
              </a:ln>
            </p:spPr>
            <p:txBody>
              <a:bodyPr/>
              <a:lstStyle/>
              <a:p>
                <a:endParaRPr lang="en-US" sz="3120"/>
              </a:p>
            </p:txBody>
          </p:sp>
          <p:sp>
            <p:nvSpPr>
              <p:cNvPr id="385805" name="Freeform 781"/>
              <p:cNvSpPr>
                <a:spLocks/>
              </p:cNvSpPr>
              <p:nvPr/>
            </p:nvSpPr>
            <p:spPr bwMode="auto">
              <a:xfrm>
                <a:off x="911" y="1065"/>
                <a:ext cx="11" cy="47"/>
              </a:xfrm>
              <a:custGeom>
                <a:avLst/>
                <a:gdLst>
                  <a:gd name="T0" fmla="*/ 0 w 23"/>
                  <a:gd name="T1" fmla="*/ 92 h 95"/>
                  <a:gd name="T2" fmla="*/ 6 w 23"/>
                  <a:gd name="T3" fmla="*/ 67 h 95"/>
                  <a:gd name="T4" fmla="*/ 9 w 23"/>
                  <a:gd name="T5" fmla="*/ 45 h 95"/>
                  <a:gd name="T6" fmla="*/ 13 w 23"/>
                  <a:gd name="T7" fmla="*/ 23 h 95"/>
                  <a:gd name="T8" fmla="*/ 15 w 23"/>
                  <a:gd name="T9" fmla="*/ 0 h 95"/>
                  <a:gd name="T10" fmla="*/ 23 w 23"/>
                  <a:gd name="T11" fmla="*/ 2 h 95"/>
                  <a:gd name="T12" fmla="*/ 20 w 23"/>
                  <a:gd name="T13" fmla="*/ 23 h 95"/>
                  <a:gd name="T14" fmla="*/ 16 w 23"/>
                  <a:gd name="T15" fmla="*/ 46 h 95"/>
                  <a:gd name="T16" fmla="*/ 12 w 23"/>
                  <a:gd name="T17" fmla="*/ 69 h 95"/>
                  <a:gd name="T18" fmla="*/ 6 w 23"/>
                  <a:gd name="T19" fmla="*/ 95 h 95"/>
                  <a:gd name="T20" fmla="*/ 0 w 23"/>
                  <a:gd name="T2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95">
                    <a:moveTo>
                      <a:pt x="0" y="92"/>
                    </a:moveTo>
                    <a:lnTo>
                      <a:pt x="6" y="67"/>
                    </a:lnTo>
                    <a:lnTo>
                      <a:pt x="9" y="45"/>
                    </a:lnTo>
                    <a:lnTo>
                      <a:pt x="13" y="23"/>
                    </a:lnTo>
                    <a:lnTo>
                      <a:pt x="15" y="0"/>
                    </a:lnTo>
                    <a:lnTo>
                      <a:pt x="23" y="2"/>
                    </a:lnTo>
                    <a:lnTo>
                      <a:pt x="20" y="23"/>
                    </a:lnTo>
                    <a:lnTo>
                      <a:pt x="16" y="46"/>
                    </a:lnTo>
                    <a:lnTo>
                      <a:pt x="12" y="69"/>
                    </a:lnTo>
                    <a:lnTo>
                      <a:pt x="6" y="95"/>
                    </a:lnTo>
                    <a:lnTo>
                      <a:pt x="0" y="92"/>
                    </a:lnTo>
                    <a:close/>
                  </a:path>
                </a:pathLst>
              </a:custGeom>
              <a:solidFill>
                <a:srgbClr val="000000"/>
              </a:solidFill>
              <a:ln w="9525">
                <a:solidFill>
                  <a:schemeClr val="tx2"/>
                </a:solidFill>
                <a:round/>
                <a:headEnd/>
                <a:tailEnd/>
              </a:ln>
            </p:spPr>
            <p:txBody>
              <a:bodyPr/>
              <a:lstStyle/>
              <a:p>
                <a:endParaRPr lang="en-US" sz="3120"/>
              </a:p>
            </p:txBody>
          </p:sp>
          <p:sp>
            <p:nvSpPr>
              <p:cNvPr id="385806" name="Freeform 782"/>
              <p:cNvSpPr>
                <a:spLocks/>
              </p:cNvSpPr>
              <p:nvPr/>
            </p:nvSpPr>
            <p:spPr bwMode="auto">
              <a:xfrm>
                <a:off x="911" y="1111"/>
                <a:ext cx="3" cy="1"/>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5807" name="Freeform 783"/>
              <p:cNvSpPr>
                <a:spLocks/>
              </p:cNvSpPr>
              <p:nvPr/>
            </p:nvSpPr>
            <p:spPr bwMode="auto">
              <a:xfrm>
                <a:off x="856" y="1030"/>
                <a:ext cx="66" cy="36"/>
              </a:xfrm>
              <a:custGeom>
                <a:avLst/>
                <a:gdLst>
                  <a:gd name="T0" fmla="*/ 125 w 133"/>
                  <a:gd name="T1" fmla="*/ 72 h 72"/>
                  <a:gd name="T2" fmla="*/ 125 w 133"/>
                  <a:gd name="T3" fmla="*/ 69 h 72"/>
                  <a:gd name="T4" fmla="*/ 125 w 133"/>
                  <a:gd name="T5" fmla="*/ 67 h 72"/>
                  <a:gd name="T6" fmla="*/ 122 w 133"/>
                  <a:gd name="T7" fmla="*/ 63 h 72"/>
                  <a:gd name="T8" fmla="*/ 116 w 133"/>
                  <a:gd name="T9" fmla="*/ 57 h 72"/>
                  <a:gd name="T10" fmla="*/ 108 w 133"/>
                  <a:gd name="T11" fmla="*/ 51 h 72"/>
                  <a:gd name="T12" fmla="*/ 101 w 133"/>
                  <a:gd name="T13" fmla="*/ 45 h 72"/>
                  <a:gd name="T14" fmla="*/ 90 w 133"/>
                  <a:gd name="T15" fmla="*/ 38 h 72"/>
                  <a:gd name="T16" fmla="*/ 67 w 133"/>
                  <a:gd name="T17" fmla="*/ 28 h 72"/>
                  <a:gd name="T18" fmla="*/ 44 w 133"/>
                  <a:gd name="T19" fmla="*/ 17 h 72"/>
                  <a:gd name="T20" fmla="*/ 33 w 133"/>
                  <a:gd name="T21" fmla="*/ 14 h 72"/>
                  <a:gd name="T22" fmla="*/ 23 w 133"/>
                  <a:gd name="T23" fmla="*/ 11 h 72"/>
                  <a:gd name="T24" fmla="*/ 15 w 133"/>
                  <a:gd name="T25" fmla="*/ 8 h 72"/>
                  <a:gd name="T26" fmla="*/ 9 w 133"/>
                  <a:gd name="T27" fmla="*/ 8 h 72"/>
                  <a:gd name="T28" fmla="*/ 6 w 133"/>
                  <a:gd name="T29" fmla="*/ 8 h 72"/>
                  <a:gd name="T30" fmla="*/ 4 w 133"/>
                  <a:gd name="T31" fmla="*/ 8 h 72"/>
                  <a:gd name="T32" fmla="*/ 0 w 133"/>
                  <a:gd name="T33" fmla="*/ 3 h 72"/>
                  <a:gd name="T34" fmla="*/ 3 w 133"/>
                  <a:gd name="T35" fmla="*/ 2 h 72"/>
                  <a:gd name="T36" fmla="*/ 11 w 133"/>
                  <a:gd name="T37" fmla="*/ 0 h 72"/>
                  <a:gd name="T38" fmla="*/ 17 w 133"/>
                  <a:gd name="T39" fmla="*/ 2 h 72"/>
                  <a:gd name="T40" fmla="*/ 26 w 133"/>
                  <a:gd name="T41" fmla="*/ 3 h 72"/>
                  <a:gd name="T42" fmla="*/ 35 w 133"/>
                  <a:gd name="T43" fmla="*/ 8 h 72"/>
                  <a:gd name="T44" fmla="*/ 46 w 133"/>
                  <a:gd name="T45" fmla="*/ 11 h 72"/>
                  <a:gd name="T46" fmla="*/ 70 w 133"/>
                  <a:gd name="T47" fmla="*/ 22 h 72"/>
                  <a:gd name="T48" fmla="*/ 93 w 133"/>
                  <a:gd name="T49" fmla="*/ 34 h 72"/>
                  <a:gd name="T50" fmla="*/ 104 w 133"/>
                  <a:gd name="T51" fmla="*/ 40 h 72"/>
                  <a:gd name="T52" fmla="*/ 113 w 133"/>
                  <a:gd name="T53" fmla="*/ 46 h 72"/>
                  <a:gd name="T54" fmla="*/ 120 w 133"/>
                  <a:gd name="T55" fmla="*/ 52 h 72"/>
                  <a:gd name="T56" fmla="*/ 126 w 133"/>
                  <a:gd name="T57" fmla="*/ 58 h 72"/>
                  <a:gd name="T58" fmla="*/ 131 w 133"/>
                  <a:gd name="T59" fmla="*/ 64 h 72"/>
                  <a:gd name="T60" fmla="*/ 133 w 133"/>
                  <a:gd name="T61" fmla="*/ 67 h 72"/>
                  <a:gd name="T62" fmla="*/ 133 w 133"/>
                  <a:gd name="T63" fmla="*/ 72 h 72"/>
                  <a:gd name="T64" fmla="*/ 125 w 133"/>
                  <a:gd name="T6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72">
                    <a:moveTo>
                      <a:pt x="125" y="72"/>
                    </a:moveTo>
                    <a:lnTo>
                      <a:pt x="125" y="69"/>
                    </a:lnTo>
                    <a:lnTo>
                      <a:pt x="125" y="67"/>
                    </a:lnTo>
                    <a:lnTo>
                      <a:pt x="122" y="63"/>
                    </a:lnTo>
                    <a:lnTo>
                      <a:pt x="116" y="57"/>
                    </a:lnTo>
                    <a:lnTo>
                      <a:pt x="108" y="51"/>
                    </a:lnTo>
                    <a:lnTo>
                      <a:pt x="101" y="45"/>
                    </a:lnTo>
                    <a:lnTo>
                      <a:pt x="90" y="38"/>
                    </a:lnTo>
                    <a:lnTo>
                      <a:pt x="67" y="28"/>
                    </a:lnTo>
                    <a:lnTo>
                      <a:pt x="44" y="17"/>
                    </a:lnTo>
                    <a:lnTo>
                      <a:pt x="33" y="14"/>
                    </a:lnTo>
                    <a:lnTo>
                      <a:pt x="23" y="11"/>
                    </a:lnTo>
                    <a:lnTo>
                      <a:pt x="15" y="8"/>
                    </a:lnTo>
                    <a:lnTo>
                      <a:pt x="9" y="8"/>
                    </a:lnTo>
                    <a:lnTo>
                      <a:pt x="6" y="8"/>
                    </a:lnTo>
                    <a:lnTo>
                      <a:pt x="4" y="8"/>
                    </a:lnTo>
                    <a:lnTo>
                      <a:pt x="0" y="3"/>
                    </a:lnTo>
                    <a:lnTo>
                      <a:pt x="3" y="2"/>
                    </a:lnTo>
                    <a:lnTo>
                      <a:pt x="11" y="0"/>
                    </a:lnTo>
                    <a:lnTo>
                      <a:pt x="17" y="2"/>
                    </a:lnTo>
                    <a:lnTo>
                      <a:pt x="26" y="3"/>
                    </a:lnTo>
                    <a:lnTo>
                      <a:pt x="35" y="8"/>
                    </a:lnTo>
                    <a:lnTo>
                      <a:pt x="46" y="11"/>
                    </a:lnTo>
                    <a:lnTo>
                      <a:pt x="70" y="22"/>
                    </a:lnTo>
                    <a:lnTo>
                      <a:pt x="93" y="34"/>
                    </a:lnTo>
                    <a:lnTo>
                      <a:pt x="104" y="40"/>
                    </a:lnTo>
                    <a:lnTo>
                      <a:pt x="113" y="46"/>
                    </a:lnTo>
                    <a:lnTo>
                      <a:pt x="120" y="52"/>
                    </a:lnTo>
                    <a:lnTo>
                      <a:pt x="126" y="58"/>
                    </a:lnTo>
                    <a:lnTo>
                      <a:pt x="131" y="64"/>
                    </a:lnTo>
                    <a:lnTo>
                      <a:pt x="133" y="67"/>
                    </a:lnTo>
                    <a:lnTo>
                      <a:pt x="133" y="72"/>
                    </a:lnTo>
                    <a:lnTo>
                      <a:pt x="125" y="72"/>
                    </a:lnTo>
                    <a:close/>
                  </a:path>
                </a:pathLst>
              </a:custGeom>
              <a:solidFill>
                <a:srgbClr val="000000"/>
              </a:solidFill>
              <a:ln w="9525">
                <a:solidFill>
                  <a:schemeClr val="tx2"/>
                </a:solidFill>
                <a:round/>
                <a:headEnd/>
                <a:tailEnd/>
              </a:ln>
            </p:spPr>
            <p:txBody>
              <a:bodyPr/>
              <a:lstStyle/>
              <a:p>
                <a:endParaRPr lang="en-US" sz="3120"/>
              </a:p>
            </p:txBody>
          </p:sp>
          <p:sp>
            <p:nvSpPr>
              <p:cNvPr id="385808" name="Freeform 784"/>
              <p:cNvSpPr>
                <a:spLocks/>
              </p:cNvSpPr>
              <p:nvPr/>
            </p:nvSpPr>
            <p:spPr bwMode="auto">
              <a:xfrm>
                <a:off x="918" y="1065"/>
                <a:ext cx="4" cy="1"/>
              </a:xfrm>
              <a:custGeom>
                <a:avLst/>
                <a:gdLst>
                  <a:gd name="T0" fmla="*/ 8 w 8"/>
                  <a:gd name="T1" fmla="*/ 2 h 2"/>
                  <a:gd name="T2" fmla="*/ 0 w 8"/>
                  <a:gd name="T3" fmla="*/ 2 h 2"/>
                  <a:gd name="T4" fmla="*/ 0 w 8"/>
                  <a:gd name="T5" fmla="*/ 0 h 2"/>
                  <a:gd name="T6" fmla="*/ 8 w 8"/>
                  <a:gd name="T7" fmla="*/ 2 h 2"/>
                </a:gdLst>
                <a:ahLst/>
                <a:cxnLst>
                  <a:cxn ang="0">
                    <a:pos x="T0" y="T1"/>
                  </a:cxn>
                  <a:cxn ang="0">
                    <a:pos x="T2" y="T3"/>
                  </a:cxn>
                  <a:cxn ang="0">
                    <a:pos x="T4" y="T5"/>
                  </a:cxn>
                  <a:cxn ang="0">
                    <a:pos x="T6" y="T7"/>
                  </a:cxn>
                </a:cxnLst>
                <a:rect l="0" t="0" r="r" b="b"/>
                <a:pathLst>
                  <a:path w="8" h="2">
                    <a:moveTo>
                      <a:pt x="8" y="2"/>
                    </a:moveTo>
                    <a:lnTo>
                      <a:pt x="0" y="2"/>
                    </a:lnTo>
                    <a:lnTo>
                      <a:pt x="0" y="0"/>
                    </a:lnTo>
                    <a:lnTo>
                      <a:pt x="8" y="2"/>
                    </a:lnTo>
                    <a:close/>
                  </a:path>
                </a:pathLst>
              </a:custGeom>
              <a:solidFill>
                <a:srgbClr val="000000"/>
              </a:solidFill>
              <a:ln w="9525">
                <a:solidFill>
                  <a:schemeClr val="tx2"/>
                </a:solidFill>
                <a:round/>
                <a:headEnd/>
                <a:tailEnd/>
              </a:ln>
            </p:spPr>
            <p:txBody>
              <a:bodyPr/>
              <a:lstStyle/>
              <a:p>
                <a:endParaRPr lang="en-US" sz="3120"/>
              </a:p>
            </p:txBody>
          </p:sp>
          <p:sp>
            <p:nvSpPr>
              <p:cNvPr id="385809" name="Freeform 785"/>
              <p:cNvSpPr>
                <a:spLocks/>
              </p:cNvSpPr>
              <p:nvPr/>
            </p:nvSpPr>
            <p:spPr bwMode="auto">
              <a:xfrm>
                <a:off x="843" y="1032"/>
                <a:ext cx="16" cy="36"/>
              </a:xfrm>
              <a:custGeom>
                <a:avLst/>
                <a:gdLst>
                  <a:gd name="T0" fmla="*/ 32 w 32"/>
                  <a:gd name="T1" fmla="*/ 1 h 71"/>
                  <a:gd name="T2" fmla="*/ 18 w 32"/>
                  <a:gd name="T3" fmla="*/ 33 h 71"/>
                  <a:gd name="T4" fmla="*/ 11 w 32"/>
                  <a:gd name="T5" fmla="*/ 56 h 71"/>
                  <a:gd name="T6" fmla="*/ 8 w 32"/>
                  <a:gd name="T7" fmla="*/ 67 h 71"/>
                  <a:gd name="T8" fmla="*/ 8 w 32"/>
                  <a:gd name="T9" fmla="*/ 68 h 71"/>
                  <a:gd name="T10" fmla="*/ 6 w 32"/>
                  <a:gd name="T11" fmla="*/ 71 h 71"/>
                  <a:gd name="T12" fmla="*/ 0 w 32"/>
                  <a:gd name="T13" fmla="*/ 71 h 71"/>
                  <a:gd name="T14" fmla="*/ 0 w 32"/>
                  <a:gd name="T15" fmla="*/ 68 h 71"/>
                  <a:gd name="T16" fmla="*/ 0 w 32"/>
                  <a:gd name="T17" fmla="*/ 64 h 71"/>
                  <a:gd name="T18" fmla="*/ 3 w 32"/>
                  <a:gd name="T19" fmla="*/ 55 h 71"/>
                  <a:gd name="T20" fmla="*/ 12 w 32"/>
                  <a:gd name="T21" fmla="*/ 30 h 71"/>
                  <a:gd name="T22" fmla="*/ 26 w 32"/>
                  <a:gd name="T23" fmla="*/ 0 h 71"/>
                  <a:gd name="T24" fmla="*/ 32 w 32"/>
                  <a:gd name="T2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1">
                    <a:moveTo>
                      <a:pt x="32" y="1"/>
                    </a:moveTo>
                    <a:lnTo>
                      <a:pt x="18" y="33"/>
                    </a:lnTo>
                    <a:lnTo>
                      <a:pt x="11" y="56"/>
                    </a:lnTo>
                    <a:lnTo>
                      <a:pt x="8" y="67"/>
                    </a:lnTo>
                    <a:lnTo>
                      <a:pt x="8" y="68"/>
                    </a:lnTo>
                    <a:lnTo>
                      <a:pt x="6" y="71"/>
                    </a:lnTo>
                    <a:lnTo>
                      <a:pt x="0" y="71"/>
                    </a:lnTo>
                    <a:lnTo>
                      <a:pt x="0" y="68"/>
                    </a:lnTo>
                    <a:lnTo>
                      <a:pt x="0" y="64"/>
                    </a:lnTo>
                    <a:lnTo>
                      <a:pt x="3" y="55"/>
                    </a:lnTo>
                    <a:lnTo>
                      <a:pt x="12" y="30"/>
                    </a:lnTo>
                    <a:lnTo>
                      <a:pt x="26" y="0"/>
                    </a:lnTo>
                    <a:lnTo>
                      <a:pt x="32" y="1"/>
                    </a:lnTo>
                    <a:close/>
                  </a:path>
                </a:pathLst>
              </a:custGeom>
              <a:solidFill>
                <a:srgbClr val="000000"/>
              </a:solidFill>
              <a:ln w="9525">
                <a:solidFill>
                  <a:schemeClr val="tx2"/>
                </a:solidFill>
                <a:round/>
                <a:headEnd/>
                <a:tailEnd/>
              </a:ln>
            </p:spPr>
            <p:txBody>
              <a:bodyPr/>
              <a:lstStyle/>
              <a:p>
                <a:endParaRPr lang="en-US" sz="3120"/>
              </a:p>
            </p:txBody>
          </p:sp>
          <p:sp>
            <p:nvSpPr>
              <p:cNvPr id="385810" name="Freeform 786"/>
              <p:cNvSpPr>
                <a:spLocks/>
              </p:cNvSpPr>
              <p:nvPr/>
            </p:nvSpPr>
            <p:spPr bwMode="auto">
              <a:xfrm>
                <a:off x="856" y="1032"/>
                <a:ext cx="3" cy="2"/>
              </a:xfrm>
              <a:custGeom>
                <a:avLst/>
                <a:gdLst>
                  <a:gd name="T0" fmla="*/ 0 w 6"/>
                  <a:gd name="T1" fmla="*/ 0 h 5"/>
                  <a:gd name="T2" fmla="*/ 0 w 6"/>
                  <a:gd name="T3" fmla="*/ 2 h 5"/>
                  <a:gd name="T4" fmla="*/ 6 w 6"/>
                  <a:gd name="T5" fmla="*/ 3 h 5"/>
                  <a:gd name="T6" fmla="*/ 4 w 6"/>
                  <a:gd name="T7" fmla="*/ 5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lnTo>
                      <a:pt x="0" y="2"/>
                    </a:lnTo>
                    <a:lnTo>
                      <a:pt x="6" y="3"/>
                    </a:ln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811" name="Freeform 787"/>
              <p:cNvSpPr>
                <a:spLocks/>
              </p:cNvSpPr>
              <p:nvPr/>
            </p:nvSpPr>
            <p:spPr bwMode="auto">
              <a:xfrm>
                <a:off x="840" y="1035"/>
                <a:ext cx="6" cy="33"/>
              </a:xfrm>
              <a:custGeom>
                <a:avLst/>
                <a:gdLst>
                  <a:gd name="T0" fmla="*/ 6 w 12"/>
                  <a:gd name="T1" fmla="*/ 66 h 66"/>
                  <a:gd name="T2" fmla="*/ 3 w 12"/>
                  <a:gd name="T3" fmla="*/ 28 h 66"/>
                  <a:gd name="T4" fmla="*/ 1 w 12"/>
                  <a:gd name="T5" fmla="*/ 10 h 66"/>
                  <a:gd name="T6" fmla="*/ 1 w 12"/>
                  <a:gd name="T7" fmla="*/ 4 h 66"/>
                  <a:gd name="T8" fmla="*/ 0 w 12"/>
                  <a:gd name="T9" fmla="*/ 3 h 66"/>
                  <a:gd name="T10" fmla="*/ 6 w 12"/>
                  <a:gd name="T11" fmla="*/ 0 h 66"/>
                  <a:gd name="T12" fmla="*/ 7 w 12"/>
                  <a:gd name="T13" fmla="*/ 3 h 66"/>
                  <a:gd name="T14" fmla="*/ 9 w 12"/>
                  <a:gd name="T15" fmla="*/ 9 h 66"/>
                  <a:gd name="T16" fmla="*/ 11 w 12"/>
                  <a:gd name="T17" fmla="*/ 27 h 66"/>
                  <a:gd name="T18" fmla="*/ 12 w 12"/>
                  <a:gd name="T19" fmla="*/ 66 h 66"/>
                  <a:gd name="T20" fmla="*/ 6 w 12"/>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6">
                    <a:moveTo>
                      <a:pt x="6" y="66"/>
                    </a:moveTo>
                    <a:lnTo>
                      <a:pt x="3" y="28"/>
                    </a:lnTo>
                    <a:lnTo>
                      <a:pt x="1" y="10"/>
                    </a:lnTo>
                    <a:lnTo>
                      <a:pt x="1" y="4"/>
                    </a:lnTo>
                    <a:lnTo>
                      <a:pt x="0" y="3"/>
                    </a:lnTo>
                    <a:lnTo>
                      <a:pt x="6" y="0"/>
                    </a:lnTo>
                    <a:lnTo>
                      <a:pt x="7" y="3"/>
                    </a:lnTo>
                    <a:lnTo>
                      <a:pt x="9" y="9"/>
                    </a:lnTo>
                    <a:lnTo>
                      <a:pt x="11" y="27"/>
                    </a:lnTo>
                    <a:lnTo>
                      <a:pt x="12" y="66"/>
                    </a:lnTo>
                    <a:lnTo>
                      <a:pt x="6" y="66"/>
                    </a:lnTo>
                    <a:close/>
                  </a:path>
                </a:pathLst>
              </a:custGeom>
              <a:solidFill>
                <a:srgbClr val="000000"/>
              </a:solidFill>
              <a:ln w="9525">
                <a:solidFill>
                  <a:schemeClr val="tx2"/>
                </a:solidFill>
                <a:round/>
                <a:headEnd/>
                <a:tailEnd/>
              </a:ln>
            </p:spPr>
            <p:txBody>
              <a:bodyPr/>
              <a:lstStyle/>
              <a:p>
                <a:endParaRPr lang="en-US" sz="3120"/>
              </a:p>
            </p:txBody>
          </p:sp>
          <p:sp>
            <p:nvSpPr>
              <p:cNvPr id="385812" name="Freeform 788"/>
              <p:cNvSpPr>
                <a:spLocks/>
              </p:cNvSpPr>
              <p:nvPr/>
            </p:nvSpPr>
            <p:spPr bwMode="auto">
              <a:xfrm>
                <a:off x="843" y="1068"/>
                <a:ext cx="3" cy="1"/>
              </a:xfrm>
              <a:custGeom>
                <a:avLst/>
                <a:gdLst>
                  <a:gd name="T0" fmla="*/ 6 w 6"/>
                  <a:gd name="T1" fmla="*/ 0 w 6"/>
                  <a:gd name="T2" fmla="*/ 6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6" y="0"/>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813" name="Freeform 789"/>
              <p:cNvSpPr>
                <a:spLocks/>
              </p:cNvSpPr>
              <p:nvPr/>
            </p:nvSpPr>
            <p:spPr bwMode="auto">
              <a:xfrm>
                <a:off x="777" y="1032"/>
                <a:ext cx="65" cy="12"/>
              </a:xfrm>
              <a:custGeom>
                <a:avLst/>
                <a:gdLst>
                  <a:gd name="T0" fmla="*/ 126 w 129"/>
                  <a:gd name="T1" fmla="*/ 9 h 23"/>
                  <a:gd name="T2" fmla="*/ 122 w 129"/>
                  <a:gd name="T3" fmla="*/ 8 h 23"/>
                  <a:gd name="T4" fmla="*/ 114 w 129"/>
                  <a:gd name="T5" fmla="*/ 6 h 23"/>
                  <a:gd name="T6" fmla="*/ 107 w 129"/>
                  <a:gd name="T7" fmla="*/ 6 h 23"/>
                  <a:gd name="T8" fmla="*/ 97 w 129"/>
                  <a:gd name="T9" fmla="*/ 6 h 23"/>
                  <a:gd name="T10" fmla="*/ 78 w 129"/>
                  <a:gd name="T11" fmla="*/ 8 h 23"/>
                  <a:gd name="T12" fmla="*/ 58 w 129"/>
                  <a:gd name="T13" fmla="*/ 11 h 23"/>
                  <a:gd name="T14" fmla="*/ 38 w 129"/>
                  <a:gd name="T15" fmla="*/ 14 h 23"/>
                  <a:gd name="T16" fmla="*/ 21 w 129"/>
                  <a:gd name="T17" fmla="*/ 18 h 23"/>
                  <a:gd name="T18" fmla="*/ 9 w 129"/>
                  <a:gd name="T19" fmla="*/ 21 h 23"/>
                  <a:gd name="T20" fmla="*/ 3 w 129"/>
                  <a:gd name="T21" fmla="*/ 23 h 23"/>
                  <a:gd name="T22" fmla="*/ 0 w 129"/>
                  <a:gd name="T23" fmla="*/ 17 h 23"/>
                  <a:gd name="T24" fmla="*/ 7 w 129"/>
                  <a:gd name="T25" fmla="*/ 15 h 23"/>
                  <a:gd name="T26" fmla="*/ 20 w 129"/>
                  <a:gd name="T27" fmla="*/ 11 h 23"/>
                  <a:gd name="T28" fmla="*/ 36 w 129"/>
                  <a:gd name="T29" fmla="*/ 8 h 23"/>
                  <a:gd name="T30" fmla="*/ 56 w 129"/>
                  <a:gd name="T31" fmla="*/ 5 h 23"/>
                  <a:gd name="T32" fmla="*/ 76 w 129"/>
                  <a:gd name="T33" fmla="*/ 1 h 23"/>
                  <a:gd name="T34" fmla="*/ 96 w 129"/>
                  <a:gd name="T35" fmla="*/ 0 h 23"/>
                  <a:gd name="T36" fmla="*/ 107 w 129"/>
                  <a:gd name="T37" fmla="*/ 0 h 23"/>
                  <a:gd name="T38" fmla="*/ 114 w 129"/>
                  <a:gd name="T39" fmla="*/ 0 h 23"/>
                  <a:gd name="T40" fmla="*/ 123 w 129"/>
                  <a:gd name="T41" fmla="*/ 1 h 23"/>
                  <a:gd name="T42" fmla="*/ 129 w 129"/>
                  <a:gd name="T43" fmla="*/ 3 h 23"/>
                  <a:gd name="T44" fmla="*/ 126 w 129"/>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23">
                    <a:moveTo>
                      <a:pt x="126" y="9"/>
                    </a:moveTo>
                    <a:lnTo>
                      <a:pt x="122" y="8"/>
                    </a:lnTo>
                    <a:lnTo>
                      <a:pt x="114" y="6"/>
                    </a:lnTo>
                    <a:lnTo>
                      <a:pt x="107" y="6"/>
                    </a:lnTo>
                    <a:lnTo>
                      <a:pt x="97" y="6"/>
                    </a:lnTo>
                    <a:lnTo>
                      <a:pt x="78" y="8"/>
                    </a:lnTo>
                    <a:lnTo>
                      <a:pt x="58" y="11"/>
                    </a:lnTo>
                    <a:lnTo>
                      <a:pt x="38" y="14"/>
                    </a:lnTo>
                    <a:lnTo>
                      <a:pt x="21" y="18"/>
                    </a:lnTo>
                    <a:lnTo>
                      <a:pt x="9" y="21"/>
                    </a:lnTo>
                    <a:lnTo>
                      <a:pt x="3" y="23"/>
                    </a:lnTo>
                    <a:lnTo>
                      <a:pt x="0" y="17"/>
                    </a:lnTo>
                    <a:lnTo>
                      <a:pt x="7" y="15"/>
                    </a:lnTo>
                    <a:lnTo>
                      <a:pt x="20" y="11"/>
                    </a:lnTo>
                    <a:lnTo>
                      <a:pt x="36" y="8"/>
                    </a:lnTo>
                    <a:lnTo>
                      <a:pt x="56" y="5"/>
                    </a:lnTo>
                    <a:lnTo>
                      <a:pt x="76" y="1"/>
                    </a:lnTo>
                    <a:lnTo>
                      <a:pt x="96" y="0"/>
                    </a:lnTo>
                    <a:lnTo>
                      <a:pt x="107" y="0"/>
                    </a:lnTo>
                    <a:lnTo>
                      <a:pt x="114" y="0"/>
                    </a:lnTo>
                    <a:lnTo>
                      <a:pt x="123" y="1"/>
                    </a:lnTo>
                    <a:lnTo>
                      <a:pt x="129" y="3"/>
                    </a:lnTo>
                    <a:lnTo>
                      <a:pt x="126" y="9"/>
                    </a:lnTo>
                    <a:close/>
                  </a:path>
                </a:pathLst>
              </a:custGeom>
              <a:solidFill>
                <a:srgbClr val="000000"/>
              </a:solidFill>
              <a:ln w="9525">
                <a:solidFill>
                  <a:schemeClr val="tx2"/>
                </a:solidFill>
                <a:round/>
                <a:headEnd/>
                <a:tailEnd/>
              </a:ln>
            </p:spPr>
            <p:txBody>
              <a:bodyPr/>
              <a:lstStyle/>
              <a:p>
                <a:endParaRPr lang="en-US" sz="3120"/>
              </a:p>
            </p:txBody>
          </p:sp>
          <p:sp>
            <p:nvSpPr>
              <p:cNvPr id="385814" name="Freeform 790"/>
              <p:cNvSpPr>
                <a:spLocks/>
              </p:cNvSpPr>
              <p:nvPr/>
            </p:nvSpPr>
            <p:spPr bwMode="auto">
              <a:xfrm>
                <a:off x="840" y="1034"/>
                <a:ext cx="3" cy="3"/>
              </a:xfrm>
              <a:custGeom>
                <a:avLst/>
                <a:gdLst>
                  <a:gd name="T0" fmla="*/ 6 w 6"/>
                  <a:gd name="T1" fmla="*/ 2 h 6"/>
                  <a:gd name="T2" fmla="*/ 6 w 6"/>
                  <a:gd name="T3" fmla="*/ 0 h 6"/>
                  <a:gd name="T4" fmla="*/ 4 w 6"/>
                  <a:gd name="T5" fmla="*/ 0 h 6"/>
                  <a:gd name="T6" fmla="*/ 1 w 6"/>
                  <a:gd name="T7" fmla="*/ 6 h 6"/>
                  <a:gd name="T8" fmla="*/ 0 w 6"/>
                  <a:gd name="T9" fmla="*/ 5 h 6"/>
                  <a:gd name="T10" fmla="*/ 6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6" y="2"/>
                    </a:moveTo>
                    <a:lnTo>
                      <a:pt x="6" y="0"/>
                    </a:lnTo>
                    <a:lnTo>
                      <a:pt x="4" y="0"/>
                    </a:lnTo>
                    <a:lnTo>
                      <a:pt x="1" y="6"/>
                    </a:lnTo>
                    <a:lnTo>
                      <a:pt x="0" y="5"/>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5815" name="Freeform 791"/>
              <p:cNvSpPr>
                <a:spLocks/>
              </p:cNvSpPr>
              <p:nvPr/>
            </p:nvSpPr>
            <p:spPr bwMode="auto">
              <a:xfrm>
                <a:off x="749" y="1042"/>
                <a:ext cx="31" cy="89"/>
              </a:xfrm>
              <a:custGeom>
                <a:avLst/>
                <a:gdLst>
                  <a:gd name="T0" fmla="*/ 61 w 61"/>
                  <a:gd name="T1" fmla="*/ 1 h 176"/>
                  <a:gd name="T2" fmla="*/ 61 w 61"/>
                  <a:gd name="T3" fmla="*/ 4 h 176"/>
                  <a:gd name="T4" fmla="*/ 60 w 61"/>
                  <a:gd name="T5" fmla="*/ 10 h 176"/>
                  <a:gd name="T6" fmla="*/ 58 w 61"/>
                  <a:gd name="T7" fmla="*/ 32 h 176"/>
                  <a:gd name="T8" fmla="*/ 57 w 61"/>
                  <a:gd name="T9" fmla="*/ 61 h 176"/>
                  <a:gd name="T10" fmla="*/ 55 w 61"/>
                  <a:gd name="T11" fmla="*/ 77 h 176"/>
                  <a:gd name="T12" fmla="*/ 54 w 61"/>
                  <a:gd name="T13" fmla="*/ 94 h 176"/>
                  <a:gd name="T14" fmla="*/ 51 w 61"/>
                  <a:gd name="T15" fmla="*/ 111 h 176"/>
                  <a:gd name="T16" fmla="*/ 46 w 61"/>
                  <a:gd name="T17" fmla="*/ 126 h 176"/>
                  <a:gd name="T18" fmla="*/ 43 w 61"/>
                  <a:gd name="T19" fmla="*/ 141 h 176"/>
                  <a:gd name="T20" fmla="*/ 37 w 61"/>
                  <a:gd name="T21" fmla="*/ 153 h 176"/>
                  <a:gd name="T22" fmla="*/ 34 w 61"/>
                  <a:gd name="T23" fmla="*/ 160 h 176"/>
                  <a:gd name="T24" fmla="*/ 31 w 61"/>
                  <a:gd name="T25" fmla="*/ 164 h 176"/>
                  <a:gd name="T26" fmla="*/ 26 w 61"/>
                  <a:gd name="T27" fmla="*/ 169 h 176"/>
                  <a:gd name="T28" fmla="*/ 22 w 61"/>
                  <a:gd name="T29" fmla="*/ 172 h 176"/>
                  <a:gd name="T30" fmla="*/ 17 w 61"/>
                  <a:gd name="T31" fmla="*/ 175 h 176"/>
                  <a:gd name="T32" fmla="*/ 11 w 61"/>
                  <a:gd name="T33" fmla="*/ 176 h 176"/>
                  <a:gd name="T34" fmla="*/ 6 w 61"/>
                  <a:gd name="T35" fmla="*/ 176 h 176"/>
                  <a:gd name="T36" fmla="*/ 0 w 61"/>
                  <a:gd name="T37" fmla="*/ 176 h 176"/>
                  <a:gd name="T38" fmla="*/ 0 w 61"/>
                  <a:gd name="T39" fmla="*/ 169 h 176"/>
                  <a:gd name="T40" fmla="*/ 6 w 61"/>
                  <a:gd name="T41" fmla="*/ 170 h 176"/>
                  <a:gd name="T42" fmla="*/ 9 w 61"/>
                  <a:gd name="T43" fmla="*/ 170 h 176"/>
                  <a:gd name="T44" fmla="*/ 14 w 61"/>
                  <a:gd name="T45" fmla="*/ 169 h 176"/>
                  <a:gd name="T46" fmla="*/ 19 w 61"/>
                  <a:gd name="T47" fmla="*/ 167 h 176"/>
                  <a:gd name="T48" fmla="*/ 22 w 61"/>
                  <a:gd name="T49" fmla="*/ 164 h 176"/>
                  <a:gd name="T50" fmla="*/ 25 w 61"/>
                  <a:gd name="T51" fmla="*/ 160 h 176"/>
                  <a:gd name="T52" fmla="*/ 28 w 61"/>
                  <a:gd name="T53" fmla="*/ 155 h 176"/>
                  <a:gd name="T54" fmla="*/ 31 w 61"/>
                  <a:gd name="T55" fmla="*/ 150 h 176"/>
                  <a:gd name="T56" fmla="*/ 35 w 61"/>
                  <a:gd name="T57" fmla="*/ 138 h 176"/>
                  <a:gd name="T58" fmla="*/ 40 w 61"/>
                  <a:gd name="T59" fmla="*/ 125 h 176"/>
                  <a:gd name="T60" fmla="*/ 43 w 61"/>
                  <a:gd name="T61" fmla="*/ 109 h 176"/>
                  <a:gd name="T62" fmla="*/ 46 w 61"/>
                  <a:gd name="T63" fmla="*/ 93 h 176"/>
                  <a:gd name="T64" fmla="*/ 49 w 61"/>
                  <a:gd name="T65" fmla="*/ 77 h 176"/>
                  <a:gd name="T66" fmla="*/ 51 w 61"/>
                  <a:gd name="T67" fmla="*/ 61 h 176"/>
                  <a:gd name="T68" fmla="*/ 52 w 61"/>
                  <a:gd name="T69" fmla="*/ 32 h 176"/>
                  <a:gd name="T70" fmla="*/ 54 w 61"/>
                  <a:gd name="T71" fmla="*/ 9 h 176"/>
                  <a:gd name="T72" fmla="*/ 54 w 61"/>
                  <a:gd name="T73" fmla="*/ 3 h 176"/>
                  <a:gd name="T74" fmla="*/ 55 w 61"/>
                  <a:gd name="T75" fmla="*/ 0 h 176"/>
                  <a:gd name="T76" fmla="*/ 61 w 61"/>
                  <a:gd name="T7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76">
                    <a:moveTo>
                      <a:pt x="61" y="1"/>
                    </a:moveTo>
                    <a:lnTo>
                      <a:pt x="61" y="4"/>
                    </a:lnTo>
                    <a:lnTo>
                      <a:pt x="60" y="10"/>
                    </a:lnTo>
                    <a:lnTo>
                      <a:pt x="58" y="32"/>
                    </a:lnTo>
                    <a:lnTo>
                      <a:pt x="57" y="61"/>
                    </a:lnTo>
                    <a:lnTo>
                      <a:pt x="55" y="77"/>
                    </a:lnTo>
                    <a:lnTo>
                      <a:pt x="54" y="94"/>
                    </a:lnTo>
                    <a:lnTo>
                      <a:pt x="51" y="111"/>
                    </a:lnTo>
                    <a:lnTo>
                      <a:pt x="46" y="126"/>
                    </a:lnTo>
                    <a:lnTo>
                      <a:pt x="43" y="141"/>
                    </a:lnTo>
                    <a:lnTo>
                      <a:pt x="37" y="153"/>
                    </a:lnTo>
                    <a:lnTo>
                      <a:pt x="34" y="160"/>
                    </a:lnTo>
                    <a:lnTo>
                      <a:pt x="31" y="164"/>
                    </a:lnTo>
                    <a:lnTo>
                      <a:pt x="26" y="169"/>
                    </a:lnTo>
                    <a:lnTo>
                      <a:pt x="22" y="172"/>
                    </a:lnTo>
                    <a:lnTo>
                      <a:pt x="17" y="175"/>
                    </a:lnTo>
                    <a:lnTo>
                      <a:pt x="11" y="176"/>
                    </a:lnTo>
                    <a:lnTo>
                      <a:pt x="6" y="176"/>
                    </a:lnTo>
                    <a:lnTo>
                      <a:pt x="0" y="176"/>
                    </a:lnTo>
                    <a:lnTo>
                      <a:pt x="0" y="169"/>
                    </a:lnTo>
                    <a:lnTo>
                      <a:pt x="6" y="170"/>
                    </a:lnTo>
                    <a:lnTo>
                      <a:pt x="9" y="170"/>
                    </a:lnTo>
                    <a:lnTo>
                      <a:pt x="14" y="169"/>
                    </a:lnTo>
                    <a:lnTo>
                      <a:pt x="19" y="167"/>
                    </a:lnTo>
                    <a:lnTo>
                      <a:pt x="22" y="164"/>
                    </a:lnTo>
                    <a:lnTo>
                      <a:pt x="25" y="160"/>
                    </a:lnTo>
                    <a:lnTo>
                      <a:pt x="28" y="155"/>
                    </a:lnTo>
                    <a:lnTo>
                      <a:pt x="31" y="150"/>
                    </a:lnTo>
                    <a:lnTo>
                      <a:pt x="35" y="138"/>
                    </a:lnTo>
                    <a:lnTo>
                      <a:pt x="40" y="125"/>
                    </a:lnTo>
                    <a:lnTo>
                      <a:pt x="43" y="109"/>
                    </a:lnTo>
                    <a:lnTo>
                      <a:pt x="46" y="93"/>
                    </a:lnTo>
                    <a:lnTo>
                      <a:pt x="49" y="77"/>
                    </a:lnTo>
                    <a:lnTo>
                      <a:pt x="51" y="61"/>
                    </a:lnTo>
                    <a:lnTo>
                      <a:pt x="52" y="32"/>
                    </a:lnTo>
                    <a:lnTo>
                      <a:pt x="54" y="9"/>
                    </a:lnTo>
                    <a:lnTo>
                      <a:pt x="54" y="3"/>
                    </a:lnTo>
                    <a:lnTo>
                      <a:pt x="55" y="0"/>
                    </a:lnTo>
                    <a:lnTo>
                      <a:pt x="61" y="1"/>
                    </a:lnTo>
                    <a:close/>
                  </a:path>
                </a:pathLst>
              </a:custGeom>
              <a:solidFill>
                <a:srgbClr val="000000"/>
              </a:solidFill>
              <a:ln w="9525">
                <a:solidFill>
                  <a:schemeClr val="tx2"/>
                </a:solidFill>
                <a:round/>
                <a:headEnd/>
                <a:tailEnd/>
              </a:ln>
            </p:spPr>
            <p:txBody>
              <a:bodyPr/>
              <a:lstStyle/>
              <a:p>
                <a:endParaRPr lang="en-US" sz="3120"/>
              </a:p>
            </p:txBody>
          </p:sp>
          <p:sp>
            <p:nvSpPr>
              <p:cNvPr id="385816" name="Freeform 792"/>
              <p:cNvSpPr>
                <a:spLocks/>
              </p:cNvSpPr>
              <p:nvPr/>
            </p:nvSpPr>
            <p:spPr bwMode="auto">
              <a:xfrm>
                <a:off x="777" y="1041"/>
                <a:ext cx="3" cy="3"/>
              </a:xfrm>
              <a:custGeom>
                <a:avLst/>
                <a:gdLst>
                  <a:gd name="T0" fmla="*/ 2 w 6"/>
                  <a:gd name="T1" fmla="*/ 0 h 6"/>
                  <a:gd name="T2" fmla="*/ 0 w 6"/>
                  <a:gd name="T3" fmla="*/ 1 h 6"/>
                  <a:gd name="T4" fmla="*/ 0 w 6"/>
                  <a:gd name="T5" fmla="*/ 3 h 6"/>
                  <a:gd name="T6" fmla="*/ 6 w 6"/>
                  <a:gd name="T7" fmla="*/ 4 h 6"/>
                  <a:gd name="T8" fmla="*/ 5 w 6"/>
                  <a:gd name="T9" fmla="*/ 6 h 6"/>
                  <a:gd name="T10" fmla="*/ 2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2" y="0"/>
                    </a:moveTo>
                    <a:lnTo>
                      <a:pt x="0" y="1"/>
                    </a:lnTo>
                    <a:lnTo>
                      <a:pt x="0" y="3"/>
                    </a:lnTo>
                    <a:lnTo>
                      <a:pt x="6" y="4"/>
                    </a:lnTo>
                    <a:lnTo>
                      <a:pt x="5"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817" name="Freeform 793"/>
              <p:cNvSpPr>
                <a:spLocks/>
              </p:cNvSpPr>
              <p:nvPr/>
            </p:nvSpPr>
            <p:spPr bwMode="auto">
              <a:xfrm>
                <a:off x="645" y="1127"/>
                <a:ext cx="104" cy="25"/>
              </a:xfrm>
              <a:custGeom>
                <a:avLst/>
                <a:gdLst>
                  <a:gd name="T0" fmla="*/ 207 w 207"/>
                  <a:gd name="T1" fmla="*/ 7 h 50"/>
                  <a:gd name="T2" fmla="*/ 201 w 207"/>
                  <a:gd name="T3" fmla="*/ 6 h 50"/>
                  <a:gd name="T4" fmla="*/ 194 w 207"/>
                  <a:gd name="T5" fmla="*/ 6 h 50"/>
                  <a:gd name="T6" fmla="*/ 184 w 207"/>
                  <a:gd name="T7" fmla="*/ 6 h 50"/>
                  <a:gd name="T8" fmla="*/ 174 w 207"/>
                  <a:gd name="T9" fmla="*/ 7 h 50"/>
                  <a:gd name="T10" fmla="*/ 148 w 207"/>
                  <a:gd name="T11" fmla="*/ 12 h 50"/>
                  <a:gd name="T12" fmla="*/ 119 w 207"/>
                  <a:gd name="T13" fmla="*/ 16 h 50"/>
                  <a:gd name="T14" fmla="*/ 88 w 207"/>
                  <a:gd name="T15" fmla="*/ 24 h 50"/>
                  <a:gd name="T16" fmla="*/ 59 w 207"/>
                  <a:gd name="T17" fmla="*/ 33 h 50"/>
                  <a:gd name="T18" fmla="*/ 29 w 207"/>
                  <a:gd name="T19" fmla="*/ 41 h 50"/>
                  <a:gd name="T20" fmla="*/ 3 w 207"/>
                  <a:gd name="T21" fmla="*/ 50 h 50"/>
                  <a:gd name="T22" fmla="*/ 0 w 207"/>
                  <a:gd name="T23" fmla="*/ 44 h 50"/>
                  <a:gd name="T24" fmla="*/ 27 w 207"/>
                  <a:gd name="T25" fmla="*/ 35 h 50"/>
                  <a:gd name="T26" fmla="*/ 56 w 207"/>
                  <a:gd name="T27" fmla="*/ 26 h 50"/>
                  <a:gd name="T28" fmla="*/ 87 w 207"/>
                  <a:gd name="T29" fmla="*/ 18 h 50"/>
                  <a:gd name="T30" fmla="*/ 117 w 207"/>
                  <a:gd name="T31" fmla="*/ 10 h 50"/>
                  <a:gd name="T32" fmla="*/ 146 w 207"/>
                  <a:gd name="T33" fmla="*/ 4 h 50"/>
                  <a:gd name="T34" fmla="*/ 172 w 207"/>
                  <a:gd name="T35" fmla="*/ 1 h 50"/>
                  <a:gd name="T36" fmla="*/ 183 w 207"/>
                  <a:gd name="T37" fmla="*/ 0 h 50"/>
                  <a:gd name="T38" fmla="*/ 194 w 207"/>
                  <a:gd name="T39" fmla="*/ 0 h 50"/>
                  <a:gd name="T40" fmla="*/ 201 w 207"/>
                  <a:gd name="T41" fmla="*/ 0 h 50"/>
                  <a:gd name="T42" fmla="*/ 207 w 207"/>
                  <a:gd name="T43" fmla="*/ 0 h 50"/>
                  <a:gd name="T44" fmla="*/ 207 w 207"/>
                  <a:gd name="T45"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50">
                    <a:moveTo>
                      <a:pt x="207" y="7"/>
                    </a:moveTo>
                    <a:lnTo>
                      <a:pt x="201" y="6"/>
                    </a:lnTo>
                    <a:lnTo>
                      <a:pt x="194" y="6"/>
                    </a:lnTo>
                    <a:lnTo>
                      <a:pt x="184" y="6"/>
                    </a:lnTo>
                    <a:lnTo>
                      <a:pt x="174" y="7"/>
                    </a:lnTo>
                    <a:lnTo>
                      <a:pt x="148" y="12"/>
                    </a:lnTo>
                    <a:lnTo>
                      <a:pt x="119" y="16"/>
                    </a:lnTo>
                    <a:lnTo>
                      <a:pt x="88" y="24"/>
                    </a:lnTo>
                    <a:lnTo>
                      <a:pt x="59" y="33"/>
                    </a:lnTo>
                    <a:lnTo>
                      <a:pt x="29" y="41"/>
                    </a:lnTo>
                    <a:lnTo>
                      <a:pt x="3" y="50"/>
                    </a:lnTo>
                    <a:lnTo>
                      <a:pt x="0" y="44"/>
                    </a:lnTo>
                    <a:lnTo>
                      <a:pt x="27" y="35"/>
                    </a:lnTo>
                    <a:lnTo>
                      <a:pt x="56" y="26"/>
                    </a:lnTo>
                    <a:lnTo>
                      <a:pt x="87" y="18"/>
                    </a:lnTo>
                    <a:lnTo>
                      <a:pt x="117" y="10"/>
                    </a:lnTo>
                    <a:lnTo>
                      <a:pt x="146" y="4"/>
                    </a:lnTo>
                    <a:lnTo>
                      <a:pt x="172" y="1"/>
                    </a:lnTo>
                    <a:lnTo>
                      <a:pt x="183" y="0"/>
                    </a:lnTo>
                    <a:lnTo>
                      <a:pt x="194" y="0"/>
                    </a:lnTo>
                    <a:lnTo>
                      <a:pt x="201" y="0"/>
                    </a:lnTo>
                    <a:lnTo>
                      <a:pt x="207" y="0"/>
                    </a:lnTo>
                    <a:lnTo>
                      <a:pt x="207" y="7"/>
                    </a:lnTo>
                    <a:close/>
                  </a:path>
                </a:pathLst>
              </a:custGeom>
              <a:solidFill>
                <a:srgbClr val="000000"/>
              </a:solidFill>
              <a:ln w="9525">
                <a:solidFill>
                  <a:schemeClr val="tx2"/>
                </a:solidFill>
                <a:round/>
                <a:headEnd/>
                <a:tailEnd/>
              </a:ln>
            </p:spPr>
            <p:txBody>
              <a:bodyPr/>
              <a:lstStyle/>
              <a:p>
                <a:endParaRPr lang="en-US" sz="3120"/>
              </a:p>
            </p:txBody>
          </p:sp>
          <p:sp>
            <p:nvSpPr>
              <p:cNvPr id="385818" name="Freeform 794"/>
              <p:cNvSpPr>
                <a:spLocks/>
              </p:cNvSpPr>
              <p:nvPr/>
            </p:nvSpPr>
            <p:spPr bwMode="auto">
              <a:xfrm>
                <a:off x="749" y="1127"/>
                <a:ext cx="1" cy="4"/>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5819" name="Freeform 795"/>
              <p:cNvSpPr>
                <a:spLocks/>
              </p:cNvSpPr>
              <p:nvPr/>
            </p:nvSpPr>
            <p:spPr bwMode="auto">
              <a:xfrm>
                <a:off x="587" y="1080"/>
                <a:ext cx="59" cy="73"/>
              </a:xfrm>
              <a:custGeom>
                <a:avLst/>
                <a:gdLst>
                  <a:gd name="T0" fmla="*/ 117 w 117"/>
                  <a:gd name="T1" fmla="*/ 143 h 146"/>
                  <a:gd name="T2" fmla="*/ 108 w 117"/>
                  <a:gd name="T3" fmla="*/ 146 h 146"/>
                  <a:gd name="T4" fmla="*/ 102 w 117"/>
                  <a:gd name="T5" fmla="*/ 146 h 146"/>
                  <a:gd name="T6" fmla="*/ 98 w 117"/>
                  <a:gd name="T7" fmla="*/ 144 h 146"/>
                  <a:gd name="T8" fmla="*/ 93 w 117"/>
                  <a:gd name="T9" fmla="*/ 143 h 146"/>
                  <a:gd name="T10" fmla="*/ 88 w 117"/>
                  <a:gd name="T11" fmla="*/ 141 h 146"/>
                  <a:gd name="T12" fmla="*/ 79 w 117"/>
                  <a:gd name="T13" fmla="*/ 135 h 146"/>
                  <a:gd name="T14" fmla="*/ 73 w 117"/>
                  <a:gd name="T15" fmla="*/ 128 h 146"/>
                  <a:gd name="T16" fmla="*/ 66 w 117"/>
                  <a:gd name="T17" fmla="*/ 119 h 146"/>
                  <a:gd name="T18" fmla="*/ 59 w 117"/>
                  <a:gd name="T19" fmla="*/ 108 h 146"/>
                  <a:gd name="T20" fmla="*/ 53 w 117"/>
                  <a:gd name="T21" fmla="*/ 96 h 146"/>
                  <a:gd name="T22" fmla="*/ 43 w 117"/>
                  <a:gd name="T23" fmla="*/ 71 h 146"/>
                  <a:gd name="T24" fmla="*/ 30 w 117"/>
                  <a:gd name="T25" fmla="*/ 45 h 146"/>
                  <a:gd name="T26" fmla="*/ 23 w 117"/>
                  <a:gd name="T27" fmla="*/ 35 h 146"/>
                  <a:gd name="T28" fmla="*/ 17 w 117"/>
                  <a:gd name="T29" fmla="*/ 24 h 146"/>
                  <a:gd name="T30" fmla="*/ 8 w 117"/>
                  <a:gd name="T31" fmla="*/ 14 h 146"/>
                  <a:gd name="T32" fmla="*/ 4 w 117"/>
                  <a:gd name="T33" fmla="*/ 9 h 146"/>
                  <a:gd name="T34" fmla="*/ 0 w 117"/>
                  <a:gd name="T35" fmla="*/ 6 h 146"/>
                  <a:gd name="T36" fmla="*/ 4 w 117"/>
                  <a:gd name="T37" fmla="*/ 0 h 146"/>
                  <a:gd name="T38" fmla="*/ 9 w 117"/>
                  <a:gd name="T39" fmla="*/ 4 h 146"/>
                  <a:gd name="T40" fmla="*/ 14 w 117"/>
                  <a:gd name="T41" fmla="*/ 9 h 146"/>
                  <a:gd name="T42" fmla="*/ 21 w 117"/>
                  <a:gd name="T43" fmla="*/ 20 h 146"/>
                  <a:gd name="T44" fmla="*/ 29 w 117"/>
                  <a:gd name="T45" fmla="*/ 30 h 146"/>
                  <a:gd name="T46" fmla="*/ 37 w 117"/>
                  <a:gd name="T47" fmla="*/ 42 h 146"/>
                  <a:gd name="T48" fmla="*/ 49 w 117"/>
                  <a:gd name="T49" fmla="*/ 68 h 146"/>
                  <a:gd name="T50" fmla="*/ 59 w 117"/>
                  <a:gd name="T51" fmla="*/ 93 h 146"/>
                  <a:gd name="T52" fmla="*/ 66 w 117"/>
                  <a:gd name="T53" fmla="*/ 105 h 146"/>
                  <a:gd name="T54" fmla="*/ 72 w 117"/>
                  <a:gd name="T55" fmla="*/ 114 h 146"/>
                  <a:gd name="T56" fmla="*/ 78 w 117"/>
                  <a:gd name="T57" fmla="*/ 123 h 146"/>
                  <a:gd name="T58" fmla="*/ 84 w 117"/>
                  <a:gd name="T59" fmla="*/ 131 h 146"/>
                  <a:gd name="T60" fmla="*/ 91 w 117"/>
                  <a:gd name="T61" fmla="*/ 135 h 146"/>
                  <a:gd name="T62" fmla="*/ 94 w 117"/>
                  <a:gd name="T63" fmla="*/ 137 h 146"/>
                  <a:gd name="T64" fmla="*/ 99 w 117"/>
                  <a:gd name="T65" fmla="*/ 138 h 146"/>
                  <a:gd name="T66" fmla="*/ 102 w 117"/>
                  <a:gd name="T67" fmla="*/ 140 h 146"/>
                  <a:gd name="T68" fmla="*/ 107 w 117"/>
                  <a:gd name="T69" fmla="*/ 140 h 146"/>
                  <a:gd name="T70" fmla="*/ 116 w 117"/>
                  <a:gd name="T71" fmla="*/ 137 h 146"/>
                  <a:gd name="T72" fmla="*/ 117 w 117"/>
                  <a:gd name="T73" fmla="*/ 1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146">
                    <a:moveTo>
                      <a:pt x="117" y="143"/>
                    </a:moveTo>
                    <a:lnTo>
                      <a:pt x="108" y="146"/>
                    </a:lnTo>
                    <a:lnTo>
                      <a:pt x="102" y="146"/>
                    </a:lnTo>
                    <a:lnTo>
                      <a:pt x="98" y="144"/>
                    </a:lnTo>
                    <a:lnTo>
                      <a:pt x="93" y="143"/>
                    </a:lnTo>
                    <a:lnTo>
                      <a:pt x="88" y="141"/>
                    </a:lnTo>
                    <a:lnTo>
                      <a:pt x="79" y="135"/>
                    </a:lnTo>
                    <a:lnTo>
                      <a:pt x="73" y="128"/>
                    </a:lnTo>
                    <a:lnTo>
                      <a:pt x="66" y="119"/>
                    </a:lnTo>
                    <a:lnTo>
                      <a:pt x="59" y="108"/>
                    </a:lnTo>
                    <a:lnTo>
                      <a:pt x="53" y="96"/>
                    </a:lnTo>
                    <a:lnTo>
                      <a:pt x="43" y="71"/>
                    </a:lnTo>
                    <a:lnTo>
                      <a:pt x="30" y="45"/>
                    </a:lnTo>
                    <a:lnTo>
                      <a:pt x="23" y="35"/>
                    </a:lnTo>
                    <a:lnTo>
                      <a:pt x="17" y="24"/>
                    </a:lnTo>
                    <a:lnTo>
                      <a:pt x="8" y="14"/>
                    </a:lnTo>
                    <a:lnTo>
                      <a:pt x="4" y="9"/>
                    </a:lnTo>
                    <a:lnTo>
                      <a:pt x="0" y="6"/>
                    </a:lnTo>
                    <a:lnTo>
                      <a:pt x="4" y="0"/>
                    </a:lnTo>
                    <a:lnTo>
                      <a:pt x="9" y="4"/>
                    </a:lnTo>
                    <a:lnTo>
                      <a:pt x="14" y="9"/>
                    </a:lnTo>
                    <a:lnTo>
                      <a:pt x="21" y="20"/>
                    </a:lnTo>
                    <a:lnTo>
                      <a:pt x="29" y="30"/>
                    </a:lnTo>
                    <a:lnTo>
                      <a:pt x="37" y="42"/>
                    </a:lnTo>
                    <a:lnTo>
                      <a:pt x="49" y="68"/>
                    </a:lnTo>
                    <a:lnTo>
                      <a:pt x="59" y="93"/>
                    </a:lnTo>
                    <a:lnTo>
                      <a:pt x="66" y="105"/>
                    </a:lnTo>
                    <a:lnTo>
                      <a:pt x="72" y="114"/>
                    </a:lnTo>
                    <a:lnTo>
                      <a:pt x="78" y="123"/>
                    </a:lnTo>
                    <a:lnTo>
                      <a:pt x="84" y="131"/>
                    </a:lnTo>
                    <a:lnTo>
                      <a:pt x="91" y="135"/>
                    </a:lnTo>
                    <a:lnTo>
                      <a:pt x="94" y="137"/>
                    </a:lnTo>
                    <a:lnTo>
                      <a:pt x="99" y="138"/>
                    </a:lnTo>
                    <a:lnTo>
                      <a:pt x="102" y="140"/>
                    </a:lnTo>
                    <a:lnTo>
                      <a:pt x="107" y="140"/>
                    </a:lnTo>
                    <a:lnTo>
                      <a:pt x="116" y="137"/>
                    </a:lnTo>
                    <a:lnTo>
                      <a:pt x="117" y="143"/>
                    </a:lnTo>
                    <a:close/>
                  </a:path>
                </a:pathLst>
              </a:custGeom>
              <a:solidFill>
                <a:srgbClr val="000000"/>
              </a:solidFill>
              <a:ln w="9525">
                <a:solidFill>
                  <a:schemeClr val="tx2"/>
                </a:solidFill>
                <a:round/>
                <a:headEnd/>
                <a:tailEnd/>
              </a:ln>
            </p:spPr>
            <p:txBody>
              <a:bodyPr/>
              <a:lstStyle/>
              <a:p>
                <a:endParaRPr lang="en-US" sz="3120"/>
              </a:p>
            </p:txBody>
          </p:sp>
          <p:sp>
            <p:nvSpPr>
              <p:cNvPr id="385820" name="Freeform 796"/>
              <p:cNvSpPr>
                <a:spLocks/>
              </p:cNvSpPr>
              <p:nvPr/>
            </p:nvSpPr>
            <p:spPr bwMode="auto">
              <a:xfrm>
                <a:off x="645" y="1149"/>
                <a:ext cx="2" cy="3"/>
              </a:xfrm>
              <a:custGeom>
                <a:avLst/>
                <a:gdLst>
                  <a:gd name="T0" fmla="*/ 3 w 3"/>
                  <a:gd name="T1" fmla="*/ 6 h 6"/>
                  <a:gd name="T2" fmla="*/ 1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1" y="6"/>
                    </a:ln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5821" name="Freeform 797"/>
              <p:cNvSpPr>
                <a:spLocks/>
              </p:cNvSpPr>
              <p:nvPr/>
            </p:nvSpPr>
            <p:spPr bwMode="auto">
              <a:xfrm>
                <a:off x="558" y="1080"/>
                <a:ext cx="31" cy="9"/>
              </a:xfrm>
              <a:custGeom>
                <a:avLst/>
                <a:gdLst>
                  <a:gd name="T0" fmla="*/ 60 w 63"/>
                  <a:gd name="T1" fmla="*/ 8 h 19"/>
                  <a:gd name="T2" fmla="*/ 60 w 63"/>
                  <a:gd name="T3" fmla="*/ 8 h 19"/>
                  <a:gd name="T4" fmla="*/ 58 w 63"/>
                  <a:gd name="T5" fmla="*/ 6 h 19"/>
                  <a:gd name="T6" fmla="*/ 51 w 63"/>
                  <a:gd name="T7" fmla="*/ 6 h 19"/>
                  <a:gd name="T8" fmla="*/ 43 w 63"/>
                  <a:gd name="T9" fmla="*/ 8 h 19"/>
                  <a:gd name="T10" fmla="*/ 34 w 63"/>
                  <a:gd name="T11" fmla="*/ 9 h 19"/>
                  <a:gd name="T12" fmla="*/ 16 w 63"/>
                  <a:gd name="T13" fmla="*/ 16 h 19"/>
                  <a:gd name="T14" fmla="*/ 3 w 63"/>
                  <a:gd name="T15" fmla="*/ 19 h 19"/>
                  <a:gd name="T16" fmla="*/ 0 w 63"/>
                  <a:gd name="T17" fmla="*/ 12 h 19"/>
                  <a:gd name="T18" fmla="*/ 13 w 63"/>
                  <a:gd name="T19" fmla="*/ 9 h 19"/>
                  <a:gd name="T20" fmla="*/ 31 w 63"/>
                  <a:gd name="T21" fmla="*/ 3 h 19"/>
                  <a:gd name="T22" fmla="*/ 42 w 63"/>
                  <a:gd name="T23" fmla="*/ 2 h 19"/>
                  <a:gd name="T24" fmla="*/ 51 w 63"/>
                  <a:gd name="T25" fmla="*/ 0 h 19"/>
                  <a:gd name="T26" fmla="*/ 58 w 63"/>
                  <a:gd name="T27" fmla="*/ 0 h 19"/>
                  <a:gd name="T28" fmla="*/ 61 w 63"/>
                  <a:gd name="T29" fmla="*/ 0 h 19"/>
                  <a:gd name="T30" fmla="*/ 63 w 63"/>
                  <a:gd name="T31" fmla="*/ 2 h 19"/>
                  <a:gd name="T32" fmla="*/ 60 w 6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9">
                    <a:moveTo>
                      <a:pt x="60" y="8"/>
                    </a:moveTo>
                    <a:lnTo>
                      <a:pt x="60" y="8"/>
                    </a:lnTo>
                    <a:lnTo>
                      <a:pt x="58" y="6"/>
                    </a:lnTo>
                    <a:lnTo>
                      <a:pt x="51" y="6"/>
                    </a:lnTo>
                    <a:lnTo>
                      <a:pt x="43" y="8"/>
                    </a:lnTo>
                    <a:lnTo>
                      <a:pt x="34" y="9"/>
                    </a:lnTo>
                    <a:lnTo>
                      <a:pt x="16" y="16"/>
                    </a:lnTo>
                    <a:lnTo>
                      <a:pt x="3" y="19"/>
                    </a:lnTo>
                    <a:lnTo>
                      <a:pt x="0" y="12"/>
                    </a:lnTo>
                    <a:lnTo>
                      <a:pt x="13" y="9"/>
                    </a:lnTo>
                    <a:lnTo>
                      <a:pt x="31" y="3"/>
                    </a:lnTo>
                    <a:lnTo>
                      <a:pt x="42" y="2"/>
                    </a:lnTo>
                    <a:lnTo>
                      <a:pt x="51" y="0"/>
                    </a:lnTo>
                    <a:lnTo>
                      <a:pt x="58" y="0"/>
                    </a:lnTo>
                    <a:lnTo>
                      <a:pt x="61" y="0"/>
                    </a:lnTo>
                    <a:lnTo>
                      <a:pt x="63" y="2"/>
                    </a:lnTo>
                    <a:lnTo>
                      <a:pt x="60" y="8"/>
                    </a:lnTo>
                    <a:close/>
                  </a:path>
                </a:pathLst>
              </a:custGeom>
              <a:solidFill>
                <a:srgbClr val="000000"/>
              </a:solidFill>
              <a:ln w="9525">
                <a:solidFill>
                  <a:schemeClr val="tx2"/>
                </a:solidFill>
                <a:round/>
                <a:headEnd/>
                <a:tailEnd/>
              </a:ln>
            </p:spPr>
            <p:txBody>
              <a:bodyPr/>
              <a:lstStyle/>
              <a:p>
                <a:endParaRPr lang="en-US" sz="3120"/>
              </a:p>
            </p:txBody>
          </p:sp>
          <p:sp>
            <p:nvSpPr>
              <p:cNvPr id="385822" name="Freeform 798"/>
              <p:cNvSpPr>
                <a:spLocks/>
              </p:cNvSpPr>
              <p:nvPr/>
            </p:nvSpPr>
            <p:spPr bwMode="auto">
              <a:xfrm>
                <a:off x="587" y="1080"/>
                <a:ext cx="3" cy="3"/>
              </a:xfrm>
              <a:custGeom>
                <a:avLst/>
                <a:gdLst>
                  <a:gd name="T0" fmla="*/ 4 w 4"/>
                  <a:gd name="T1" fmla="*/ 0 h 6"/>
                  <a:gd name="T2" fmla="*/ 3 w 4"/>
                  <a:gd name="T3" fmla="*/ 0 h 6"/>
                  <a:gd name="T4" fmla="*/ 0 w 4"/>
                  <a:gd name="T5" fmla="*/ 6 h 6"/>
                  <a:gd name="T6" fmla="*/ 4 w 4"/>
                  <a:gd name="T7" fmla="*/ 0 h 6"/>
                </a:gdLst>
                <a:ahLst/>
                <a:cxnLst>
                  <a:cxn ang="0">
                    <a:pos x="T0" y="T1"/>
                  </a:cxn>
                  <a:cxn ang="0">
                    <a:pos x="T2" y="T3"/>
                  </a:cxn>
                  <a:cxn ang="0">
                    <a:pos x="T4" y="T5"/>
                  </a:cxn>
                  <a:cxn ang="0">
                    <a:pos x="T6" y="T7"/>
                  </a:cxn>
                </a:cxnLst>
                <a:rect l="0" t="0" r="r" b="b"/>
                <a:pathLst>
                  <a:path w="4" h="6">
                    <a:moveTo>
                      <a:pt x="4" y="0"/>
                    </a:moveTo>
                    <a:lnTo>
                      <a:pt x="3" y="0"/>
                    </a:lnTo>
                    <a:lnTo>
                      <a:pt x="0" y="6"/>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5823" name="Freeform 799"/>
              <p:cNvSpPr>
                <a:spLocks/>
              </p:cNvSpPr>
              <p:nvPr/>
            </p:nvSpPr>
            <p:spPr bwMode="auto">
              <a:xfrm>
                <a:off x="519" y="1086"/>
                <a:ext cx="40" cy="39"/>
              </a:xfrm>
              <a:custGeom>
                <a:avLst/>
                <a:gdLst>
                  <a:gd name="T0" fmla="*/ 80 w 80"/>
                  <a:gd name="T1" fmla="*/ 7 h 80"/>
                  <a:gd name="T2" fmla="*/ 74 w 80"/>
                  <a:gd name="T3" fmla="*/ 11 h 80"/>
                  <a:gd name="T4" fmla="*/ 67 w 80"/>
                  <a:gd name="T5" fmla="*/ 14 h 80"/>
                  <a:gd name="T6" fmla="*/ 59 w 80"/>
                  <a:gd name="T7" fmla="*/ 19 h 80"/>
                  <a:gd name="T8" fmla="*/ 53 w 80"/>
                  <a:gd name="T9" fmla="*/ 25 h 80"/>
                  <a:gd name="T10" fmla="*/ 39 w 80"/>
                  <a:gd name="T11" fmla="*/ 35 h 80"/>
                  <a:gd name="T12" fmla="*/ 27 w 80"/>
                  <a:gd name="T13" fmla="*/ 48 h 80"/>
                  <a:gd name="T14" fmla="*/ 18 w 80"/>
                  <a:gd name="T15" fmla="*/ 58 h 80"/>
                  <a:gd name="T16" fmla="*/ 10 w 80"/>
                  <a:gd name="T17" fmla="*/ 69 h 80"/>
                  <a:gd name="T18" fmla="*/ 7 w 80"/>
                  <a:gd name="T19" fmla="*/ 77 h 80"/>
                  <a:gd name="T20" fmla="*/ 7 w 80"/>
                  <a:gd name="T21" fmla="*/ 77 h 80"/>
                  <a:gd name="T22" fmla="*/ 7 w 80"/>
                  <a:gd name="T23" fmla="*/ 78 h 80"/>
                  <a:gd name="T24" fmla="*/ 0 w 80"/>
                  <a:gd name="T25" fmla="*/ 80 h 80"/>
                  <a:gd name="T26" fmla="*/ 0 w 80"/>
                  <a:gd name="T27" fmla="*/ 78 h 80"/>
                  <a:gd name="T28" fmla="*/ 1 w 80"/>
                  <a:gd name="T29" fmla="*/ 74 h 80"/>
                  <a:gd name="T30" fmla="*/ 6 w 80"/>
                  <a:gd name="T31" fmla="*/ 64 h 80"/>
                  <a:gd name="T32" fmla="*/ 13 w 80"/>
                  <a:gd name="T33" fmla="*/ 55 h 80"/>
                  <a:gd name="T34" fmla="*/ 22 w 80"/>
                  <a:gd name="T35" fmla="*/ 43 h 80"/>
                  <a:gd name="T36" fmla="*/ 35 w 80"/>
                  <a:gd name="T37" fmla="*/ 31 h 80"/>
                  <a:gd name="T38" fmla="*/ 48 w 80"/>
                  <a:gd name="T39" fmla="*/ 20 h 80"/>
                  <a:gd name="T40" fmla="*/ 55 w 80"/>
                  <a:gd name="T41" fmla="*/ 14 h 80"/>
                  <a:gd name="T42" fmla="*/ 62 w 80"/>
                  <a:gd name="T43" fmla="*/ 10 h 80"/>
                  <a:gd name="T44" fmla="*/ 70 w 80"/>
                  <a:gd name="T45" fmla="*/ 5 h 80"/>
                  <a:gd name="T46" fmla="*/ 77 w 80"/>
                  <a:gd name="T47" fmla="*/ 0 h 80"/>
                  <a:gd name="T48" fmla="*/ 80 w 80"/>
                  <a:gd name="T49"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80">
                    <a:moveTo>
                      <a:pt x="80" y="7"/>
                    </a:moveTo>
                    <a:lnTo>
                      <a:pt x="74" y="11"/>
                    </a:lnTo>
                    <a:lnTo>
                      <a:pt x="67" y="14"/>
                    </a:lnTo>
                    <a:lnTo>
                      <a:pt x="59" y="19"/>
                    </a:lnTo>
                    <a:lnTo>
                      <a:pt x="53" y="25"/>
                    </a:lnTo>
                    <a:lnTo>
                      <a:pt x="39" y="35"/>
                    </a:lnTo>
                    <a:lnTo>
                      <a:pt x="27" y="48"/>
                    </a:lnTo>
                    <a:lnTo>
                      <a:pt x="18" y="58"/>
                    </a:lnTo>
                    <a:lnTo>
                      <a:pt x="10" y="69"/>
                    </a:lnTo>
                    <a:lnTo>
                      <a:pt x="7" y="77"/>
                    </a:lnTo>
                    <a:lnTo>
                      <a:pt x="7" y="77"/>
                    </a:lnTo>
                    <a:lnTo>
                      <a:pt x="7" y="78"/>
                    </a:lnTo>
                    <a:lnTo>
                      <a:pt x="0" y="80"/>
                    </a:lnTo>
                    <a:lnTo>
                      <a:pt x="0" y="78"/>
                    </a:lnTo>
                    <a:lnTo>
                      <a:pt x="1" y="74"/>
                    </a:lnTo>
                    <a:lnTo>
                      <a:pt x="6" y="64"/>
                    </a:lnTo>
                    <a:lnTo>
                      <a:pt x="13" y="55"/>
                    </a:lnTo>
                    <a:lnTo>
                      <a:pt x="22" y="43"/>
                    </a:lnTo>
                    <a:lnTo>
                      <a:pt x="35" y="31"/>
                    </a:lnTo>
                    <a:lnTo>
                      <a:pt x="48" y="20"/>
                    </a:lnTo>
                    <a:lnTo>
                      <a:pt x="55" y="14"/>
                    </a:lnTo>
                    <a:lnTo>
                      <a:pt x="62" y="10"/>
                    </a:lnTo>
                    <a:lnTo>
                      <a:pt x="70" y="5"/>
                    </a:lnTo>
                    <a:lnTo>
                      <a:pt x="77" y="0"/>
                    </a:lnTo>
                    <a:lnTo>
                      <a:pt x="80" y="7"/>
                    </a:lnTo>
                    <a:close/>
                  </a:path>
                </a:pathLst>
              </a:custGeom>
              <a:solidFill>
                <a:srgbClr val="000000"/>
              </a:solidFill>
              <a:ln w="9525">
                <a:solidFill>
                  <a:schemeClr val="tx2"/>
                </a:solidFill>
                <a:round/>
                <a:headEnd/>
                <a:tailEnd/>
              </a:ln>
            </p:spPr>
            <p:txBody>
              <a:bodyPr/>
              <a:lstStyle/>
              <a:p>
                <a:endParaRPr lang="en-US" sz="3120"/>
              </a:p>
            </p:txBody>
          </p:sp>
          <p:sp>
            <p:nvSpPr>
              <p:cNvPr id="385824" name="Freeform 800"/>
              <p:cNvSpPr>
                <a:spLocks/>
              </p:cNvSpPr>
              <p:nvPr/>
            </p:nvSpPr>
            <p:spPr bwMode="auto">
              <a:xfrm>
                <a:off x="558" y="1086"/>
                <a:ext cx="1" cy="3"/>
              </a:xfrm>
              <a:custGeom>
                <a:avLst/>
                <a:gdLst>
                  <a:gd name="T0" fmla="*/ 0 w 3"/>
                  <a:gd name="T1" fmla="*/ 0 h 7"/>
                  <a:gd name="T2" fmla="*/ 3 w 3"/>
                  <a:gd name="T3" fmla="*/ 7 h 7"/>
                  <a:gd name="T4" fmla="*/ 0 w 3"/>
                  <a:gd name="T5" fmla="*/ 0 h 7"/>
                </a:gdLst>
                <a:ahLst/>
                <a:cxnLst>
                  <a:cxn ang="0">
                    <a:pos x="T0" y="T1"/>
                  </a:cxn>
                  <a:cxn ang="0">
                    <a:pos x="T2" y="T3"/>
                  </a:cxn>
                  <a:cxn ang="0">
                    <a:pos x="T4" y="T5"/>
                  </a:cxn>
                </a:cxnLst>
                <a:rect l="0" t="0" r="r" b="b"/>
                <a:pathLst>
                  <a:path w="3" h="7">
                    <a:moveTo>
                      <a:pt x="0" y="0"/>
                    </a:moveTo>
                    <a:lnTo>
                      <a:pt x="3"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825" name="Freeform 801"/>
              <p:cNvSpPr>
                <a:spLocks/>
              </p:cNvSpPr>
              <p:nvPr/>
            </p:nvSpPr>
            <p:spPr bwMode="auto">
              <a:xfrm>
                <a:off x="520" y="1124"/>
                <a:ext cx="19" cy="27"/>
              </a:xfrm>
              <a:custGeom>
                <a:avLst/>
                <a:gdLst>
                  <a:gd name="T0" fmla="*/ 5 w 38"/>
                  <a:gd name="T1" fmla="*/ 0 h 54"/>
                  <a:gd name="T2" fmla="*/ 21 w 38"/>
                  <a:gd name="T3" fmla="*/ 27 h 54"/>
                  <a:gd name="T4" fmla="*/ 38 w 38"/>
                  <a:gd name="T5" fmla="*/ 50 h 54"/>
                  <a:gd name="T6" fmla="*/ 32 w 38"/>
                  <a:gd name="T7" fmla="*/ 54 h 54"/>
                  <a:gd name="T8" fmla="*/ 17 w 38"/>
                  <a:gd name="T9" fmla="*/ 30 h 54"/>
                  <a:gd name="T10" fmla="*/ 0 w 38"/>
                  <a:gd name="T11" fmla="*/ 4 h 54"/>
                  <a:gd name="T12" fmla="*/ 5 w 38"/>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38" h="54">
                    <a:moveTo>
                      <a:pt x="5" y="0"/>
                    </a:moveTo>
                    <a:lnTo>
                      <a:pt x="21" y="27"/>
                    </a:lnTo>
                    <a:lnTo>
                      <a:pt x="38" y="50"/>
                    </a:lnTo>
                    <a:lnTo>
                      <a:pt x="32" y="54"/>
                    </a:lnTo>
                    <a:lnTo>
                      <a:pt x="17" y="30"/>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5826" name="Freeform 802"/>
              <p:cNvSpPr>
                <a:spLocks/>
              </p:cNvSpPr>
              <p:nvPr/>
            </p:nvSpPr>
            <p:spPr bwMode="auto">
              <a:xfrm>
                <a:off x="519" y="1124"/>
                <a:ext cx="4" cy="2"/>
              </a:xfrm>
              <a:custGeom>
                <a:avLst/>
                <a:gdLst>
                  <a:gd name="T0" fmla="*/ 0 w 7"/>
                  <a:gd name="T1" fmla="*/ 3 h 4"/>
                  <a:gd name="T2" fmla="*/ 0 w 7"/>
                  <a:gd name="T3" fmla="*/ 4 h 4"/>
                  <a:gd name="T4" fmla="*/ 1 w 7"/>
                  <a:gd name="T5" fmla="*/ 4 h 4"/>
                  <a:gd name="T6" fmla="*/ 6 w 7"/>
                  <a:gd name="T7" fmla="*/ 0 h 4"/>
                  <a:gd name="T8" fmla="*/ 7 w 7"/>
                  <a:gd name="T9" fmla="*/ 1 h 4"/>
                  <a:gd name="T10" fmla="*/ 0 w 7"/>
                  <a:gd name="T11" fmla="*/ 3 h 4"/>
                </a:gdLst>
                <a:ahLst/>
                <a:cxnLst>
                  <a:cxn ang="0">
                    <a:pos x="T0" y="T1"/>
                  </a:cxn>
                  <a:cxn ang="0">
                    <a:pos x="T2" y="T3"/>
                  </a:cxn>
                  <a:cxn ang="0">
                    <a:pos x="T4" y="T5"/>
                  </a:cxn>
                  <a:cxn ang="0">
                    <a:pos x="T6" y="T7"/>
                  </a:cxn>
                  <a:cxn ang="0">
                    <a:pos x="T8" y="T9"/>
                  </a:cxn>
                  <a:cxn ang="0">
                    <a:pos x="T10" y="T11"/>
                  </a:cxn>
                </a:cxnLst>
                <a:rect l="0" t="0" r="r" b="b"/>
                <a:pathLst>
                  <a:path w="7" h="4">
                    <a:moveTo>
                      <a:pt x="0" y="3"/>
                    </a:moveTo>
                    <a:lnTo>
                      <a:pt x="0" y="4"/>
                    </a:lnTo>
                    <a:lnTo>
                      <a:pt x="1" y="4"/>
                    </a:lnTo>
                    <a:lnTo>
                      <a:pt x="6" y="0"/>
                    </a:lnTo>
                    <a:lnTo>
                      <a:pt x="7"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5827" name="Freeform 803"/>
              <p:cNvSpPr>
                <a:spLocks/>
              </p:cNvSpPr>
              <p:nvPr/>
            </p:nvSpPr>
            <p:spPr bwMode="auto">
              <a:xfrm>
                <a:off x="536" y="1149"/>
                <a:ext cx="27" cy="67"/>
              </a:xfrm>
              <a:custGeom>
                <a:avLst/>
                <a:gdLst>
                  <a:gd name="T0" fmla="*/ 6 w 55"/>
                  <a:gd name="T1" fmla="*/ 0 h 134"/>
                  <a:gd name="T2" fmla="*/ 17 w 55"/>
                  <a:gd name="T3" fmla="*/ 17 h 134"/>
                  <a:gd name="T4" fmla="*/ 26 w 55"/>
                  <a:gd name="T5" fmla="*/ 32 h 134"/>
                  <a:gd name="T6" fmla="*/ 34 w 55"/>
                  <a:gd name="T7" fmla="*/ 47 h 134"/>
                  <a:gd name="T8" fmla="*/ 40 w 55"/>
                  <a:gd name="T9" fmla="*/ 61 h 134"/>
                  <a:gd name="T10" fmla="*/ 44 w 55"/>
                  <a:gd name="T11" fmla="*/ 76 h 134"/>
                  <a:gd name="T12" fmla="*/ 49 w 55"/>
                  <a:gd name="T13" fmla="*/ 93 h 134"/>
                  <a:gd name="T14" fmla="*/ 52 w 55"/>
                  <a:gd name="T15" fmla="*/ 112 h 134"/>
                  <a:gd name="T16" fmla="*/ 55 w 55"/>
                  <a:gd name="T17" fmla="*/ 134 h 134"/>
                  <a:gd name="T18" fmla="*/ 47 w 55"/>
                  <a:gd name="T19" fmla="*/ 134 h 134"/>
                  <a:gd name="T20" fmla="*/ 46 w 55"/>
                  <a:gd name="T21" fmla="*/ 112 h 134"/>
                  <a:gd name="T22" fmla="*/ 43 w 55"/>
                  <a:gd name="T23" fmla="*/ 94 h 134"/>
                  <a:gd name="T24" fmla="*/ 38 w 55"/>
                  <a:gd name="T25" fmla="*/ 79 h 134"/>
                  <a:gd name="T26" fmla="*/ 34 w 55"/>
                  <a:gd name="T27" fmla="*/ 64 h 134"/>
                  <a:gd name="T28" fmla="*/ 28 w 55"/>
                  <a:gd name="T29" fmla="*/ 50 h 134"/>
                  <a:gd name="T30" fmla="*/ 20 w 55"/>
                  <a:gd name="T31" fmla="*/ 35 h 134"/>
                  <a:gd name="T32" fmla="*/ 11 w 55"/>
                  <a:gd name="T33" fmla="*/ 21 h 134"/>
                  <a:gd name="T34" fmla="*/ 0 w 55"/>
                  <a:gd name="T35" fmla="*/ 4 h 134"/>
                  <a:gd name="T36" fmla="*/ 6 w 55"/>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34">
                    <a:moveTo>
                      <a:pt x="6" y="0"/>
                    </a:moveTo>
                    <a:lnTo>
                      <a:pt x="17" y="17"/>
                    </a:lnTo>
                    <a:lnTo>
                      <a:pt x="26" y="32"/>
                    </a:lnTo>
                    <a:lnTo>
                      <a:pt x="34" y="47"/>
                    </a:lnTo>
                    <a:lnTo>
                      <a:pt x="40" y="61"/>
                    </a:lnTo>
                    <a:lnTo>
                      <a:pt x="44" y="76"/>
                    </a:lnTo>
                    <a:lnTo>
                      <a:pt x="49" y="93"/>
                    </a:lnTo>
                    <a:lnTo>
                      <a:pt x="52" y="112"/>
                    </a:lnTo>
                    <a:lnTo>
                      <a:pt x="55" y="134"/>
                    </a:lnTo>
                    <a:lnTo>
                      <a:pt x="47" y="134"/>
                    </a:lnTo>
                    <a:lnTo>
                      <a:pt x="46" y="112"/>
                    </a:lnTo>
                    <a:lnTo>
                      <a:pt x="43" y="94"/>
                    </a:lnTo>
                    <a:lnTo>
                      <a:pt x="38" y="79"/>
                    </a:lnTo>
                    <a:lnTo>
                      <a:pt x="34" y="64"/>
                    </a:lnTo>
                    <a:lnTo>
                      <a:pt x="28" y="50"/>
                    </a:lnTo>
                    <a:lnTo>
                      <a:pt x="20" y="35"/>
                    </a:lnTo>
                    <a:lnTo>
                      <a:pt x="11" y="21"/>
                    </a:lnTo>
                    <a:lnTo>
                      <a:pt x="0" y="4"/>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828" name="Freeform 804"/>
              <p:cNvSpPr>
                <a:spLocks/>
              </p:cNvSpPr>
              <p:nvPr/>
            </p:nvSpPr>
            <p:spPr bwMode="auto">
              <a:xfrm>
                <a:off x="536" y="1149"/>
                <a:ext cx="3" cy="2"/>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5829" name="Freeform 805"/>
              <p:cNvSpPr>
                <a:spLocks/>
              </p:cNvSpPr>
              <p:nvPr/>
            </p:nvSpPr>
            <p:spPr bwMode="auto">
              <a:xfrm>
                <a:off x="551" y="1216"/>
                <a:ext cx="12" cy="36"/>
              </a:xfrm>
              <a:custGeom>
                <a:avLst/>
                <a:gdLst>
                  <a:gd name="T0" fmla="*/ 24 w 24"/>
                  <a:gd name="T1" fmla="*/ 0 h 71"/>
                  <a:gd name="T2" fmla="*/ 24 w 24"/>
                  <a:gd name="T3" fmla="*/ 9 h 71"/>
                  <a:gd name="T4" fmla="*/ 23 w 24"/>
                  <a:gd name="T5" fmla="*/ 19 h 71"/>
                  <a:gd name="T6" fmla="*/ 21 w 24"/>
                  <a:gd name="T7" fmla="*/ 24 h 71"/>
                  <a:gd name="T8" fmla="*/ 20 w 24"/>
                  <a:gd name="T9" fmla="*/ 29 h 71"/>
                  <a:gd name="T10" fmla="*/ 16 w 24"/>
                  <a:gd name="T11" fmla="*/ 38 h 71"/>
                  <a:gd name="T12" fmla="*/ 10 w 24"/>
                  <a:gd name="T13" fmla="*/ 54 h 71"/>
                  <a:gd name="T14" fmla="*/ 9 w 24"/>
                  <a:gd name="T15" fmla="*/ 62 h 71"/>
                  <a:gd name="T16" fmla="*/ 6 w 24"/>
                  <a:gd name="T17" fmla="*/ 71 h 71"/>
                  <a:gd name="T18" fmla="*/ 0 w 24"/>
                  <a:gd name="T19" fmla="*/ 70 h 71"/>
                  <a:gd name="T20" fmla="*/ 1 w 24"/>
                  <a:gd name="T21" fmla="*/ 61 h 71"/>
                  <a:gd name="T22" fmla="*/ 4 w 24"/>
                  <a:gd name="T23" fmla="*/ 51 h 71"/>
                  <a:gd name="T24" fmla="*/ 10 w 24"/>
                  <a:gd name="T25" fmla="*/ 35 h 71"/>
                  <a:gd name="T26" fmla="*/ 13 w 24"/>
                  <a:gd name="T27" fmla="*/ 27 h 71"/>
                  <a:gd name="T28" fmla="*/ 15 w 24"/>
                  <a:gd name="T29" fmla="*/ 23 h 71"/>
                  <a:gd name="T30" fmla="*/ 15 w 24"/>
                  <a:gd name="T31" fmla="*/ 18 h 71"/>
                  <a:gd name="T32" fmla="*/ 16 w 24"/>
                  <a:gd name="T33" fmla="*/ 9 h 71"/>
                  <a:gd name="T34" fmla="*/ 16 w 24"/>
                  <a:gd name="T35" fmla="*/ 0 h 71"/>
                  <a:gd name="T36" fmla="*/ 24 w 24"/>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71">
                    <a:moveTo>
                      <a:pt x="24" y="0"/>
                    </a:moveTo>
                    <a:lnTo>
                      <a:pt x="24" y="9"/>
                    </a:lnTo>
                    <a:lnTo>
                      <a:pt x="23" y="19"/>
                    </a:lnTo>
                    <a:lnTo>
                      <a:pt x="21" y="24"/>
                    </a:lnTo>
                    <a:lnTo>
                      <a:pt x="20" y="29"/>
                    </a:lnTo>
                    <a:lnTo>
                      <a:pt x="16" y="38"/>
                    </a:lnTo>
                    <a:lnTo>
                      <a:pt x="10" y="54"/>
                    </a:lnTo>
                    <a:lnTo>
                      <a:pt x="9" y="62"/>
                    </a:lnTo>
                    <a:lnTo>
                      <a:pt x="6" y="71"/>
                    </a:lnTo>
                    <a:lnTo>
                      <a:pt x="0" y="70"/>
                    </a:lnTo>
                    <a:lnTo>
                      <a:pt x="1" y="61"/>
                    </a:lnTo>
                    <a:lnTo>
                      <a:pt x="4" y="51"/>
                    </a:lnTo>
                    <a:lnTo>
                      <a:pt x="10" y="35"/>
                    </a:lnTo>
                    <a:lnTo>
                      <a:pt x="13" y="27"/>
                    </a:lnTo>
                    <a:lnTo>
                      <a:pt x="15" y="23"/>
                    </a:lnTo>
                    <a:lnTo>
                      <a:pt x="15" y="18"/>
                    </a:lnTo>
                    <a:lnTo>
                      <a:pt x="16" y="9"/>
                    </a:lnTo>
                    <a:lnTo>
                      <a:pt x="16" y="0"/>
                    </a:lnTo>
                    <a:lnTo>
                      <a:pt x="24" y="0"/>
                    </a:lnTo>
                    <a:close/>
                  </a:path>
                </a:pathLst>
              </a:custGeom>
              <a:solidFill>
                <a:srgbClr val="000000"/>
              </a:solidFill>
              <a:ln w="9525">
                <a:solidFill>
                  <a:schemeClr val="tx2"/>
                </a:solidFill>
                <a:round/>
                <a:headEnd/>
                <a:tailEnd/>
              </a:ln>
            </p:spPr>
            <p:txBody>
              <a:bodyPr/>
              <a:lstStyle/>
              <a:p>
                <a:endParaRPr lang="en-US" sz="3120"/>
              </a:p>
            </p:txBody>
          </p:sp>
          <p:sp>
            <p:nvSpPr>
              <p:cNvPr id="385830" name="Freeform 806"/>
              <p:cNvSpPr>
                <a:spLocks/>
              </p:cNvSpPr>
              <p:nvPr/>
            </p:nvSpPr>
            <p:spPr bwMode="auto">
              <a:xfrm>
                <a:off x="559" y="1216"/>
                <a:ext cx="4"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5831" name="Freeform 807"/>
              <p:cNvSpPr>
                <a:spLocks/>
              </p:cNvSpPr>
              <p:nvPr/>
            </p:nvSpPr>
            <p:spPr bwMode="auto">
              <a:xfrm>
                <a:off x="545" y="1250"/>
                <a:ext cx="9" cy="14"/>
              </a:xfrm>
              <a:custGeom>
                <a:avLst/>
                <a:gdLst>
                  <a:gd name="T0" fmla="*/ 19 w 19"/>
                  <a:gd name="T1" fmla="*/ 3 h 28"/>
                  <a:gd name="T2" fmla="*/ 13 w 19"/>
                  <a:gd name="T3" fmla="*/ 0 h 28"/>
                  <a:gd name="T4" fmla="*/ 0 w 19"/>
                  <a:gd name="T5" fmla="*/ 25 h 28"/>
                  <a:gd name="T6" fmla="*/ 7 w 19"/>
                  <a:gd name="T7" fmla="*/ 28 h 28"/>
                  <a:gd name="T8" fmla="*/ 19 w 19"/>
                  <a:gd name="T9" fmla="*/ 3 h 28"/>
                </a:gdLst>
                <a:ahLst/>
                <a:cxnLst>
                  <a:cxn ang="0">
                    <a:pos x="T0" y="T1"/>
                  </a:cxn>
                  <a:cxn ang="0">
                    <a:pos x="T2" y="T3"/>
                  </a:cxn>
                  <a:cxn ang="0">
                    <a:pos x="T4" y="T5"/>
                  </a:cxn>
                  <a:cxn ang="0">
                    <a:pos x="T6" y="T7"/>
                  </a:cxn>
                  <a:cxn ang="0">
                    <a:pos x="T8" y="T9"/>
                  </a:cxn>
                </a:cxnLst>
                <a:rect l="0" t="0" r="r" b="b"/>
                <a:pathLst>
                  <a:path w="19" h="28">
                    <a:moveTo>
                      <a:pt x="19" y="3"/>
                    </a:moveTo>
                    <a:lnTo>
                      <a:pt x="13" y="0"/>
                    </a:lnTo>
                    <a:lnTo>
                      <a:pt x="0" y="25"/>
                    </a:lnTo>
                    <a:lnTo>
                      <a:pt x="7" y="28"/>
                    </a:lnTo>
                    <a:lnTo>
                      <a:pt x="19" y="3"/>
                    </a:lnTo>
                    <a:close/>
                  </a:path>
                </a:pathLst>
              </a:custGeom>
              <a:solidFill>
                <a:srgbClr val="000000"/>
              </a:solidFill>
              <a:ln w="9525">
                <a:solidFill>
                  <a:schemeClr val="tx2"/>
                </a:solidFill>
                <a:round/>
                <a:headEnd/>
                <a:tailEnd/>
              </a:ln>
            </p:spPr>
            <p:txBody>
              <a:bodyPr/>
              <a:lstStyle/>
              <a:p>
                <a:endParaRPr lang="en-US" sz="3120"/>
              </a:p>
            </p:txBody>
          </p:sp>
          <p:sp>
            <p:nvSpPr>
              <p:cNvPr id="385832" name="Freeform 808"/>
              <p:cNvSpPr>
                <a:spLocks/>
              </p:cNvSpPr>
              <p:nvPr/>
            </p:nvSpPr>
            <p:spPr bwMode="auto">
              <a:xfrm>
                <a:off x="551" y="1250"/>
                <a:ext cx="3" cy="2"/>
              </a:xfrm>
              <a:custGeom>
                <a:avLst/>
                <a:gdLst>
                  <a:gd name="T0" fmla="*/ 6 w 6"/>
                  <a:gd name="T1" fmla="*/ 3 h 3"/>
                  <a:gd name="T2" fmla="*/ 0 w 6"/>
                  <a:gd name="T3" fmla="*/ 0 h 3"/>
                  <a:gd name="T4" fmla="*/ 0 w 6"/>
                  <a:gd name="T5" fmla="*/ 2 h 3"/>
                  <a:gd name="T6" fmla="*/ 6 w 6"/>
                  <a:gd name="T7" fmla="*/ 3 h 3"/>
                </a:gdLst>
                <a:ahLst/>
                <a:cxnLst>
                  <a:cxn ang="0">
                    <a:pos x="T0" y="T1"/>
                  </a:cxn>
                  <a:cxn ang="0">
                    <a:pos x="T2" y="T3"/>
                  </a:cxn>
                  <a:cxn ang="0">
                    <a:pos x="T4" y="T5"/>
                  </a:cxn>
                  <a:cxn ang="0">
                    <a:pos x="T6" y="T7"/>
                  </a:cxn>
                </a:cxnLst>
                <a:rect l="0" t="0" r="r" b="b"/>
                <a:pathLst>
                  <a:path w="6" h="3">
                    <a:moveTo>
                      <a:pt x="6" y="3"/>
                    </a:moveTo>
                    <a:lnTo>
                      <a:pt x="0" y="0"/>
                    </a:lnTo>
                    <a:lnTo>
                      <a:pt x="0" y="2"/>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5833" name="Rectangle 809"/>
              <p:cNvSpPr>
                <a:spLocks noChangeArrowheads="1"/>
              </p:cNvSpPr>
              <p:nvPr/>
            </p:nvSpPr>
            <p:spPr bwMode="auto">
              <a:xfrm>
                <a:off x="545" y="1263"/>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5834" name="Freeform 810"/>
              <p:cNvSpPr>
                <a:spLocks/>
              </p:cNvSpPr>
              <p:nvPr/>
            </p:nvSpPr>
            <p:spPr bwMode="auto">
              <a:xfrm>
                <a:off x="545" y="1262"/>
                <a:ext cx="4" cy="2"/>
              </a:xfrm>
              <a:custGeom>
                <a:avLst/>
                <a:gdLst>
                  <a:gd name="T0" fmla="*/ 7 w 8"/>
                  <a:gd name="T1" fmla="*/ 3 h 3"/>
                  <a:gd name="T2" fmla="*/ 8 w 8"/>
                  <a:gd name="T3" fmla="*/ 1 h 3"/>
                  <a:gd name="T4" fmla="*/ 0 w 8"/>
                  <a:gd name="T5" fmla="*/ 1 h 3"/>
                  <a:gd name="T6" fmla="*/ 7 w 8"/>
                  <a:gd name="T7" fmla="*/ 1 h 3"/>
                  <a:gd name="T8" fmla="*/ 0 w 8"/>
                  <a:gd name="T9" fmla="*/ 0 h 3"/>
                  <a:gd name="T10" fmla="*/ 7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7" y="3"/>
                    </a:moveTo>
                    <a:lnTo>
                      <a:pt x="8" y="1"/>
                    </a:lnTo>
                    <a:lnTo>
                      <a:pt x="0" y="1"/>
                    </a:lnTo>
                    <a:lnTo>
                      <a:pt x="7" y="1"/>
                    </a:lnTo>
                    <a:lnTo>
                      <a:pt x="0" y="0"/>
                    </a:lnTo>
                    <a:lnTo>
                      <a:pt x="7" y="3"/>
                    </a:lnTo>
                    <a:close/>
                  </a:path>
                </a:pathLst>
              </a:custGeom>
              <a:solidFill>
                <a:srgbClr val="000000"/>
              </a:solidFill>
              <a:ln w="9525">
                <a:solidFill>
                  <a:schemeClr val="tx2"/>
                </a:solidFill>
                <a:round/>
                <a:headEnd/>
                <a:tailEnd/>
              </a:ln>
            </p:spPr>
            <p:txBody>
              <a:bodyPr/>
              <a:lstStyle/>
              <a:p>
                <a:endParaRPr lang="en-US" sz="3120"/>
              </a:p>
            </p:txBody>
          </p:sp>
          <p:sp>
            <p:nvSpPr>
              <p:cNvPr id="385835" name="Freeform 811"/>
              <p:cNvSpPr>
                <a:spLocks/>
              </p:cNvSpPr>
              <p:nvPr/>
            </p:nvSpPr>
            <p:spPr bwMode="auto">
              <a:xfrm>
                <a:off x="689" y="1265"/>
                <a:ext cx="400" cy="483"/>
              </a:xfrm>
              <a:custGeom>
                <a:avLst/>
                <a:gdLst>
                  <a:gd name="T0" fmla="*/ 134 w 801"/>
                  <a:gd name="T1" fmla="*/ 92 h 964"/>
                  <a:gd name="T2" fmla="*/ 183 w 801"/>
                  <a:gd name="T3" fmla="*/ 68 h 964"/>
                  <a:gd name="T4" fmla="*/ 244 w 801"/>
                  <a:gd name="T5" fmla="*/ 71 h 964"/>
                  <a:gd name="T6" fmla="*/ 296 w 801"/>
                  <a:gd name="T7" fmla="*/ 88 h 964"/>
                  <a:gd name="T8" fmla="*/ 354 w 801"/>
                  <a:gd name="T9" fmla="*/ 118 h 964"/>
                  <a:gd name="T10" fmla="*/ 410 w 801"/>
                  <a:gd name="T11" fmla="*/ 124 h 964"/>
                  <a:gd name="T12" fmla="*/ 479 w 801"/>
                  <a:gd name="T13" fmla="*/ 109 h 964"/>
                  <a:gd name="T14" fmla="*/ 583 w 801"/>
                  <a:gd name="T15" fmla="*/ 65 h 964"/>
                  <a:gd name="T16" fmla="*/ 714 w 801"/>
                  <a:gd name="T17" fmla="*/ 9 h 964"/>
                  <a:gd name="T18" fmla="*/ 744 w 801"/>
                  <a:gd name="T19" fmla="*/ 1 h 964"/>
                  <a:gd name="T20" fmla="*/ 770 w 801"/>
                  <a:gd name="T21" fmla="*/ 18 h 964"/>
                  <a:gd name="T22" fmla="*/ 788 w 801"/>
                  <a:gd name="T23" fmla="*/ 45 h 964"/>
                  <a:gd name="T24" fmla="*/ 796 w 801"/>
                  <a:gd name="T25" fmla="*/ 85 h 964"/>
                  <a:gd name="T26" fmla="*/ 787 w 801"/>
                  <a:gd name="T27" fmla="*/ 105 h 964"/>
                  <a:gd name="T28" fmla="*/ 660 w 801"/>
                  <a:gd name="T29" fmla="*/ 156 h 964"/>
                  <a:gd name="T30" fmla="*/ 608 w 801"/>
                  <a:gd name="T31" fmla="*/ 197 h 964"/>
                  <a:gd name="T32" fmla="*/ 618 w 801"/>
                  <a:gd name="T33" fmla="*/ 220 h 964"/>
                  <a:gd name="T34" fmla="*/ 647 w 801"/>
                  <a:gd name="T35" fmla="*/ 243 h 964"/>
                  <a:gd name="T36" fmla="*/ 702 w 801"/>
                  <a:gd name="T37" fmla="*/ 257 h 964"/>
                  <a:gd name="T38" fmla="*/ 785 w 801"/>
                  <a:gd name="T39" fmla="*/ 264 h 964"/>
                  <a:gd name="T40" fmla="*/ 798 w 801"/>
                  <a:gd name="T41" fmla="*/ 277 h 964"/>
                  <a:gd name="T42" fmla="*/ 801 w 801"/>
                  <a:gd name="T43" fmla="*/ 310 h 964"/>
                  <a:gd name="T44" fmla="*/ 788 w 801"/>
                  <a:gd name="T45" fmla="*/ 356 h 964"/>
                  <a:gd name="T46" fmla="*/ 773 w 801"/>
                  <a:gd name="T47" fmla="*/ 371 h 964"/>
                  <a:gd name="T48" fmla="*/ 676 w 801"/>
                  <a:gd name="T49" fmla="*/ 363 h 964"/>
                  <a:gd name="T50" fmla="*/ 563 w 801"/>
                  <a:gd name="T51" fmla="*/ 375 h 964"/>
                  <a:gd name="T52" fmla="*/ 512 w 801"/>
                  <a:gd name="T53" fmla="*/ 388 h 964"/>
                  <a:gd name="T54" fmla="*/ 489 w 801"/>
                  <a:gd name="T55" fmla="*/ 406 h 964"/>
                  <a:gd name="T56" fmla="*/ 485 w 801"/>
                  <a:gd name="T57" fmla="*/ 429 h 964"/>
                  <a:gd name="T58" fmla="*/ 497 w 801"/>
                  <a:gd name="T59" fmla="*/ 579 h 964"/>
                  <a:gd name="T60" fmla="*/ 499 w 801"/>
                  <a:gd name="T61" fmla="*/ 681 h 964"/>
                  <a:gd name="T62" fmla="*/ 488 w 801"/>
                  <a:gd name="T63" fmla="*/ 764 h 964"/>
                  <a:gd name="T64" fmla="*/ 470 w 801"/>
                  <a:gd name="T65" fmla="*/ 821 h 964"/>
                  <a:gd name="T66" fmla="*/ 444 w 801"/>
                  <a:gd name="T67" fmla="*/ 864 h 964"/>
                  <a:gd name="T68" fmla="*/ 403 w 801"/>
                  <a:gd name="T69" fmla="*/ 911 h 964"/>
                  <a:gd name="T70" fmla="*/ 348 w 801"/>
                  <a:gd name="T71" fmla="*/ 943 h 964"/>
                  <a:gd name="T72" fmla="*/ 287 w 801"/>
                  <a:gd name="T73" fmla="*/ 960 h 964"/>
                  <a:gd name="T74" fmla="*/ 210 w 801"/>
                  <a:gd name="T75" fmla="*/ 964 h 964"/>
                  <a:gd name="T76" fmla="*/ 146 w 801"/>
                  <a:gd name="T77" fmla="*/ 951 h 964"/>
                  <a:gd name="T78" fmla="*/ 90 w 801"/>
                  <a:gd name="T79" fmla="*/ 919 h 964"/>
                  <a:gd name="T80" fmla="*/ 14 w 801"/>
                  <a:gd name="T81" fmla="*/ 864 h 964"/>
                  <a:gd name="T82" fmla="*/ 0 w 801"/>
                  <a:gd name="T83" fmla="*/ 852 h 964"/>
                  <a:gd name="T84" fmla="*/ 27 w 801"/>
                  <a:gd name="T85" fmla="*/ 759 h 964"/>
                  <a:gd name="T86" fmla="*/ 46 w 801"/>
                  <a:gd name="T87" fmla="*/ 668 h 964"/>
                  <a:gd name="T88" fmla="*/ 43 w 801"/>
                  <a:gd name="T89" fmla="*/ 624 h 964"/>
                  <a:gd name="T90" fmla="*/ 23 w 801"/>
                  <a:gd name="T91" fmla="*/ 538 h 964"/>
                  <a:gd name="T92" fmla="*/ 17 w 801"/>
                  <a:gd name="T93" fmla="*/ 421 h 964"/>
                  <a:gd name="T94" fmla="*/ 23 w 801"/>
                  <a:gd name="T95" fmla="*/ 322 h 964"/>
                  <a:gd name="T96" fmla="*/ 36 w 801"/>
                  <a:gd name="T97" fmla="*/ 25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1" h="964">
                    <a:moveTo>
                      <a:pt x="76" y="165"/>
                    </a:moveTo>
                    <a:lnTo>
                      <a:pt x="99" y="137"/>
                    </a:lnTo>
                    <a:lnTo>
                      <a:pt x="123" y="105"/>
                    </a:lnTo>
                    <a:lnTo>
                      <a:pt x="134" y="92"/>
                    </a:lnTo>
                    <a:lnTo>
                      <a:pt x="145" y="80"/>
                    </a:lnTo>
                    <a:lnTo>
                      <a:pt x="152" y="73"/>
                    </a:lnTo>
                    <a:lnTo>
                      <a:pt x="157" y="71"/>
                    </a:lnTo>
                    <a:lnTo>
                      <a:pt x="183" y="68"/>
                    </a:lnTo>
                    <a:lnTo>
                      <a:pt x="206" y="68"/>
                    </a:lnTo>
                    <a:lnTo>
                      <a:pt x="226" y="70"/>
                    </a:lnTo>
                    <a:lnTo>
                      <a:pt x="235" y="70"/>
                    </a:lnTo>
                    <a:lnTo>
                      <a:pt x="244" y="71"/>
                    </a:lnTo>
                    <a:lnTo>
                      <a:pt x="259" y="74"/>
                    </a:lnTo>
                    <a:lnTo>
                      <a:pt x="273" y="79"/>
                    </a:lnTo>
                    <a:lnTo>
                      <a:pt x="284" y="83"/>
                    </a:lnTo>
                    <a:lnTo>
                      <a:pt x="296" y="88"/>
                    </a:lnTo>
                    <a:lnTo>
                      <a:pt x="314" y="99"/>
                    </a:lnTo>
                    <a:lnTo>
                      <a:pt x="334" y="109"/>
                    </a:lnTo>
                    <a:lnTo>
                      <a:pt x="343" y="114"/>
                    </a:lnTo>
                    <a:lnTo>
                      <a:pt x="354" y="118"/>
                    </a:lnTo>
                    <a:lnTo>
                      <a:pt x="364" y="121"/>
                    </a:lnTo>
                    <a:lnTo>
                      <a:pt x="378" y="124"/>
                    </a:lnTo>
                    <a:lnTo>
                      <a:pt x="393" y="124"/>
                    </a:lnTo>
                    <a:lnTo>
                      <a:pt x="410" y="124"/>
                    </a:lnTo>
                    <a:lnTo>
                      <a:pt x="427" y="123"/>
                    </a:lnTo>
                    <a:lnTo>
                      <a:pt x="444" y="120"/>
                    </a:lnTo>
                    <a:lnTo>
                      <a:pt x="460" y="115"/>
                    </a:lnTo>
                    <a:lnTo>
                      <a:pt x="479" y="109"/>
                    </a:lnTo>
                    <a:lnTo>
                      <a:pt x="496" y="103"/>
                    </a:lnTo>
                    <a:lnTo>
                      <a:pt x="512" y="97"/>
                    </a:lnTo>
                    <a:lnTo>
                      <a:pt x="547" y="80"/>
                    </a:lnTo>
                    <a:lnTo>
                      <a:pt x="583" y="65"/>
                    </a:lnTo>
                    <a:lnTo>
                      <a:pt x="616" y="48"/>
                    </a:lnTo>
                    <a:lnTo>
                      <a:pt x="650" y="35"/>
                    </a:lnTo>
                    <a:lnTo>
                      <a:pt x="694" y="18"/>
                    </a:lnTo>
                    <a:lnTo>
                      <a:pt x="714" y="9"/>
                    </a:lnTo>
                    <a:lnTo>
                      <a:pt x="735" y="0"/>
                    </a:lnTo>
                    <a:lnTo>
                      <a:pt x="737" y="0"/>
                    </a:lnTo>
                    <a:lnTo>
                      <a:pt x="738" y="0"/>
                    </a:lnTo>
                    <a:lnTo>
                      <a:pt x="744" y="1"/>
                    </a:lnTo>
                    <a:lnTo>
                      <a:pt x="752" y="4"/>
                    </a:lnTo>
                    <a:lnTo>
                      <a:pt x="758" y="9"/>
                    </a:lnTo>
                    <a:lnTo>
                      <a:pt x="764" y="13"/>
                    </a:lnTo>
                    <a:lnTo>
                      <a:pt x="770" y="18"/>
                    </a:lnTo>
                    <a:lnTo>
                      <a:pt x="776" y="24"/>
                    </a:lnTo>
                    <a:lnTo>
                      <a:pt x="781" y="30"/>
                    </a:lnTo>
                    <a:lnTo>
                      <a:pt x="784" y="38"/>
                    </a:lnTo>
                    <a:lnTo>
                      <a:pt x="788" y="45"/>
                    </a:lnTo>
                    <a:lnTo>
                      <a:pt x="792" y="53"/>
                    </a:lnTo>
                    <a:lnTo>
                      <a:pt x="793" y="60"/>
                    </a:lnTo>
                    <a:lnTo>
                      <a:pt x="795" y="68"/>
                    </a:lnTo>
                    <a:lnTo>
                      <a:pt x="796" y="85"/>
                    </a:lnTo>
                    <a:lnTo>
                      <a:pt x="795" y="92"/>
                    </a:lnTo>
                    <a:lnTo>
                      <a:pt x="793" y="100"/>
                    </a:lnTo>
                    <a:lnTo>
                      <a:pt x="792" y="102"/>
                    </a:lnTo>
                    <a:lnTo>
                      <a:pt x="787" y="105"/>
                    </a:lnTo>
                    <a:lnTo>
                      <a:pt x="772" y="111"/>
                    </a:lnTo>
                    <a:lnTo>
                      <a:pt x="721" y="130"/>
                    </a:lnTo>
                    <a:lnTo>
                      <a:pt x="691" y="143"/>
                    </a:lnTo>
                    <a:lnTo>
                      <a:pt x="660" y="156"/>
                    </a:lnTo>
                    <a:lnTo>
                      <a:pt x="631" y="169"/>
                    </a:lnTo>
                    <a:lnTo>
                      <a:pt x="607" y="182"/>
                    </a:lnTo>
                    <a:lnTo>
                      <a:pt x="607" y="190"/>
                    </a:lnTo>
                    <a:lnTo>
                      <a:pt x="608" y="197"/>
                    </a:lnTo>
                    <a:lnTo>
                      <a:pt x="610" y="204"/>
                    </a:lnTo>
                    <a:lnTo>
                      <a:pt x="612" y="210"/>
                    </a:lnTo>
                    <a:lnTo>
                      <a:pt x="615" y="216"/>
                    </a:lnTo>
                    <a:lnTo>
                      <a:pt x="618" y="220"/>
                    </a:lnTo>
                    <a:lnTo>
                      <a:pt x="622" y="225"/>
                    </a:lnTo>
                    <a:lnTo>
                      <a:pt x="627" y="229"/>
                    </a:lnTo>
                    <a:lnTo>
                      <a:pt x="636" y="237"/>
                    </a:lnTo>
                    <a:lnTo>
                      <a:pt x="647" y="243"/>
                    </a:lnTo>
                    <a:lnTo>
                      <a:pt x="660" y="249"/>
                    </a:lnTo>
                    <a:lnTo>
                      <a:pt x="674" y="252"/>
                    </a:lnTo>
                    <a:lnTo>
                      <a:pt x="688" y="255"/>
                    </a:lnTo>
                    <a:lnTo>
                      <a:pt x="702" y="257"/>
                    </a:lnTo>
                    <a:lnTo>
                      <a:pt x="732" y="260"/>
                    </a:lnTo>
                    <a:lnTo>
                      <a:pt x="761" y="261"/>
                    </a:lnTo>
                    <a:lnTo>
                      <a:pt x="773" y="263"/>
                    </a:lnTo>
                    <a:lnTo>
                      <a:pt x="785" y="264"/>
                    </a:lnTo>
                    <a:lnTo>
                      <a:pt x="788" y="264"/>
                    </a:lnTo>
                    <a:lnTo>
                      <a:pt x="792" y="266"/>
                    </a:lnTo>
                    <a:lnTo>
                      <a:pt x="795" y="270"/>
                    </a:lnTo>
                    <a:lnTo>
                      <a:pt x="798" y="277"/>
                    </a:lnTo>
                    <a:lnTo>
                      <a:pt x="799" y="283"/>
                    </a:lnTo>
                    <a:lnTo>
                      <a:pt x="801" y="292"/>
                    </a:lnTo>
                    <a:lnTo>
                      <a:pt x="801" y="301"/>
                    </a:lnTo>
                    <a:lnTo>
                      <a:pt x="801" y="310"/>
                    </a:lnTo>
                    <a:lnTo>
                      <a:pt x="799" y="321"/>
                    </a:lnTo>
                    <a:lnTo>
                      <a:pt x="795" y="340"/>
                    </a:lnTo>
                    <a:lnTo>
                      <a:pt x="792" y="348"/>
                    </a:lnTo>
                    <a:lnTo>
                      <a:pt x="788" y="356"/>
                    </a:lnTo>
                    <a:lnTo>
                      <a:pt x="784" y="363"/>
                    </a:lnTo>
                    <a:lnTo>
                      <a:pt x="781" y="368"/>
                    </a:lnTo>
                    <a:lnTo>
                      <a:pt x="776" y="371"/>
                    </a:lnTo>
                    <a:lnTo>
                      <a:pt x="773" y="371"/>
                    </a:lnTo>
                    <a:lnTo>
                      <a:pt x="772" y="371"/>
                    </a:lnTo>
                    <a:lnTo>
                      <a:pt x="738" y="366"/>
                    </a:lnTo>
                    <a:lnTo>
                      <a:pt x="706" y="365"/>
                    </a:lnTo>
                    <a:lnTo>
                      <a:pt x="676" y="363"/>
                    </a:lnTo>
                    <a:lnTo>
                      <a:pt x="647" y="365"/>
                    </a:lnTo>
                    <a:lnTo>
                      <a:pt x="619" y="366"/>
                    </a:lnTo>
                    <a:lnTo>
                      <a:pt x="590" y="371"/>
                    </a:lnTo>
                    <a:lnTo>
                      <a:pt x="563" y="375"/>
                    </a:lnTo>
                    <a:lnTo>
                      <a:pt x="534" y="380"/>
                    </a:lnTo>
                    <a:lnTo>
                      <a:pt x="526" y="382"/>
                    </a:lnTo>
                    <a:lnTo>
                      <a:pt x="520" y="385"/>
                    </a:lnTo>
                    <a:lnTo>
                      <a:pt x="512" y="388"/>
                    </a:lnTo>
                    <a:lnTo>
                      <a:pt x="506" y="391"/>
                    </a:lnTo>
                    <a:lnTo>
                      <a:pt x="500" y="395"/>
                    </a:lnTo>
                    <a:lnTo>
                      <a:pt x="494" y="400"/>
                    </a:lnTo>
                    <a:lnTo>
                      <a:pt x="489" y="406"/>
                    </a:lnTo>
                    <a:lnTo>
                      <a:pt x="485" y="412"/>
                    </a:lnTo>
                    <a:lnTo>
                      <a:pt x="485" y="414"/>
                    </a:lnTo>
                    <a:lnTo>
                      <a:pt x="485" y="418"/>
                    </a:lnTo>
                    <a:lnTo>
                      <a:pt x="485" y="429"/>
                    </a:lnTo>
                    <a:lnTo>
                      <a:pt x="488" y="465"/>
                    </a:lnTo>
                    <a:lnTo>
                      <a:pt x="494" y="517"/>
                    </a:lnTo>
                    <a:lnTo>
                      <a:pt x="496" y="547"/>
                    </a:lnTo>
                    <a:lnTo>
                      <a:pt x="497" y="579"/>
                    </a:lnTo>
                    <a:lnTo>
                      <a:pt x="499" y="596"/>
                    </a:lnTo>
                    <a:lnTo>
                      <a:pt x="499" y="613"/>
                    </a:lnTo>
                    <a:lnTo>
                      <a:pt x="499" y="648"/>
                    </a:lnTo>
                    <a:lnTo>
                      <a:pt x="499" y="681"/>
                    </a:lnTo>
                    <a:lnTo>
                      <a:pt x="496" y="716"/>
                    </a:lnTo>
                    <a:lnTo>
                      <a:pt x="494" y="733"/>
                    </a:lnTo>
                    <a:lnTo>
                      <a:pt x="491" y="748"/>
                    </a:lnTo>
                    <a:lnTo>
                      <a:pt x="488" y="764"/>
                    </a:lnTo>
                    <a:lnTo>
                      <a:pt x="485" y="779"/>
                    </a:lnTo>
                    <a:lnTo>
                      <a:pt x="480" y="794"/>
                    </a:lnTo>
                    <a:lnTo>
                      <a:pt x="476" y="808"/>
                    </a:lnTo>
                    <a:lnTo>
                      <a:pt x="470" y="821"/>
                    </a:lnTo>
                    <a:lnTo>
                      <a:pt x="464" y="834"/>
                    </a:lnTo>
                    <a:lnTo>
                      <a:pt x="457" y="844"/>
                    </a:lnTo>
                    <a:lnTo>
                      <a:pt x="451" y="855"/>
                    </a:lnTo>
                    <a:lnTo>
                      <a:pt x="444" y="864"/>
                    </a:lnTo>
                    <a:lnTo>
                      <a:pt x="436" y="875"/>
                    </a:lnTo>
                    <a:lnTo>
                      <a:pt x="421" y="893"/>
                    </a:lnTo>
                    <a:lnTo>
                      <a:pt x="412" y="902"/>
                    </a:lnTo>
                    <a:lnTo>
                      <a:pt x="403" y="911"/>
                    </a:lnTo>
                    <a:lnTo>
                      <a:pt x="381" y="926"/>
                    </a:lnTo>
                    <a:lnTo>
                      <a:pt x="370" y="932"/>
                    </a:lnTo>
                    <a:lnTo>
                      <a:pt x="360" y="939"/>
                    </a:lnTo>
                    <a:lnTo>
                      <a:pt x="348" y="943"/>
                    </a:lnTo>
                    <a:lnTo>
                      <a:pt x="335" y="948"/>
                    </a:lnTo>
                    <a:lnTo>
                      <a:pt x="323" y="952"/>
                    </a:lnTo>
                    <a:lnTo>
                      <a:pt x="309" y="955"/>
                    </a:lnTo>
                    <a:lnTo>
                      <a:pt x="287" y="960"/>
                    </a:lnTo>
                    <a:lnTo>
                      <a:pt x="265" y="963"/>
                    </a:lnTo>
                    <a:lnTo>
                      <a:pt x="242" y="964"/>
                    </a:lnTo>
                    <a:lnTo>
                      <a:pt x="221" y="964"/>
                    </a:lnTo>
                    <a:lnTo>
                      <a:pt x="210" y="964"/>
                    </a:lnTo>
                    <a:lnTo>
                      <a:pt x="198" y="963"/>
                    </a:lnTo>
                    <a:lnTo>
                      <a:pt x="178" y="960"/>
                    </a:lnTo>
                    <a:lnTo>
                      <a:pt x="157" y="954"/>
                    </a:lnTo>
                    <a:lnTo>
                      <a:pt x="146" y="951"/>
                    </a:lnTo>
                    <a:lnTo>
                      <a:pt x="137" y="946"/>
                    </a:lnTo>
                    <a:lnTo>
                      <a:pt x="120" y="937"/>
                    </a:lnTo>
                    <a:lnTo>
                      <a:pt x="105" y="928"/>
                    </a:lnTo>
                    <a:lnTo>
                      <a:pt x="90" y="919"/>
                    </a:lnTo>
                    <a:lnTo>
                      <a:pt x="76" y="908"/>
                    </a:lnTo>
                    <a:lnTo>
                      <a:pt x="46" y="885"/>
                    </a:lnTo>
                    <a:lnTo>
                      <a:pt x="30" y="875"/>
                    </a:lnTo>
                    <a:lnTo>
                      <a:pt x="14" y="864"/>
                    </a:lnTo>
                    <a:lnTo>
                      <a:pt x="9" y="861"/>
                    </a:lnTo>
                    <a:lnTo>
                      <a:pt x="4" y="858"/>
                    </a:lnTo>
                    <a:lnTo>
                      <a:pt x="0" y="853"/>
                    </a:lnTo>
                    <a:lnTo>
                      <a:pt x="0" y="852"/>
                    </a:lnTo>
                    <a:lnTo>
                      <a:pt x="0" y="849"/>
                    </a:lnTo>
                    <a:lnTo>
                      <a:pt x="6" y="829"/>
                    </a:lnTo>
                    <a:lnTo>
                      <a:pt x="20" y="785"/>
                    </a:lnTo>
                    <a:lnTo>
                      <a:pt x="27" y="759"/>
                    </a:lnTo>
                    <a:lnTo>
                      <a:pt x="35" y="732"/>
                    </a:lnTo>
                    <a:lnTo>
                      <a:pt x="41" y="704"/>
                    </a:lnTo>
                    <a:lnTo>
                      <a:pt x="46" y="681"/>
                    </a:lnTo>
                    <a:lnTo>
                      <a:pt x="46" y="668"/>
                    </a:lnTo>
                    <a:lnTo>
                      <a:pt x="47" y="652"/>
                    </a:lnTo>
                    <a:lnTo>
                      <a:pt x="46" y="637"/>
                    </a:lnTo>
                    <a:lnTo>
                      <a:pt x="44" y="630"/>
                    </a:lnTo>
                    <a:lnTo>
                      <a:pt x="43" y="624"/>
                    </a:lnTo>
                    <a:lnTo>
                      <a:pt x="33" y="589"/>
                    </a:lnTo>
                    <a:lnTo>
                      <a:pt x="29" y="572"/>
                    </a:lnTo>
                    <a:lnTo>
                      <a:pt x="26" y="555"/>
                    </a:lnTo>
                    <a:lnTo>
                      <a:pt x="23" y="538"/>
                    </a:lnTo>
                    <a:lnTo>
                      <a:pt x="21" y="522"/>
                    </a:lnTo>
                    <a:lnTo>
                      <a:pt x="20" y="503"/>
                    </a:lnTo>
                    <a:lnTo>
                      <a:pt x="18" y="485"/>
                    </a:lnTo>
                    <a:lnTo>
                      <a:pt x="17" y="421"/>
                    </a:lnTo>
                    <a:lnTo>
                      <a:pt x="17" y="388"/>
                    </a:lnTo>
                    <a:lnTo>
                      <a:pt x="20" y="356"/>
                    </a:lnTo>
                    <a:lnTo>
                      <a:pt x="20" y="339"/>
                    </a:lnTo>
                    <a:lnTo>
                      <a:pt x="23" y="322"/>
                    </a:lnTo>
                    <a:lnTo>
                      <a:pt x="24" y="307"/>
                    </a:lnTo>
                    <a:lnTo>
                      <a:pt x="27" y="290"/>
                    </a:lnTo>
                    <a:lnTo>
                      <a:pt x="32" y="275"/>
                    </a:lnTo>
                    <a:lnTo>
                      <a:pt x="36" y="258"/>
                    </a:lnTo>
                    <a:lnTo>
                      <a:pt x="47" y="228"/>
                    </a:lnTo>
                    <a:lnTo>
                      <a:pt x="76" y="165"/>
                    </a:lnTo>
                    <a:close/>
                  </a:path>
                </a:pathLst>
              </a:custGeom>
              <a:solidFill>
                <a:srgbClr val="D7D7D7"/>
              </a:solidFill>
              <a:ln w="9525">
                <a:solidFill>
                  <a:schemeClr val="tx2"/>
                </a:solidFill>
                <a:round/>
                <a:headEnd/>
                <a:tailEnd/>
              </a:ln>
            </p:spPr>
            <p:txBody>
              <a:bodyPr/>
              <a:lstStyle/>
              <a:p>
                <a:endParaRPr lang="en-US" sz="3120"/>
              </a:p>
            </p:txBody>
          </p:sp>
          <p:sp>
            <p:nvSpPr>
              <p:cNvPr id="385836" name="Freeform 812"/>
              <p:cNvSpPr>
                <a:spLocks/>
              </p:cNvSpPr>
              <p:nvPr/>
            </p:nvSpPr>
            <p:spPr bwMode="auto">
              <a:xfrm>
                <a:off x="726" y="1299"/>
                <a:ext cx="42" cy="51"/>
              </a:xfrm>
              <a:custGeom>
                <a:avLst/>
                <a:gdLst>
                  <a:gd name="T0" fmla="*/ 0 w 85"/>
                  <a:gd name="T1" fmla="*/ 95 h 102"/>
                  <a:gd name="T2" fmla="*/ 47 w 85"/>
                  <a:gd name="T3" fmla="*/ 35 h 102"/>
                  <a:gd name="T4" fmla="*/ 69 w 85"/>
                  <a:gd name="T5" fmla="*/ 10 h 102"/>
                  <a:gd name="T6" fmla="*/ 81 w 85"/>
                  <a:gd name="T7" fmla="*/ 0 h 102"/>
                  <a:gd name="T8" fmla="*/ 85 w 85"/>
                  <a:gd name="T9" fmla="*/ 6 h 102"/>
                  <a:gd name="T10" fmla="*/ 73 w 85"/>
                  <a:gd name="T11" fmla="*/ 16 h 102"/>
                  <a:gd name="T12" fmla="*/ 52 w 85"/>
                  <a:gd name="T13" fmla="*/ 41 h 102"/>
                  <a:gd name="T14" fmla="*/ 5 w 85"/>
                  <a:gd name="T15" fmla="*/ 102 h 102"/>
                  <a:gd name="T16" fmla="*/ 0 w 85"/>
                  <a:gd name="T17"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2">
                    <a:moveTo>
                      <a:pt x="0" y="95"/>
                    </a:moveTo>
                    <a:lnTo>
                      <a:pt x="47" y="35"/>
                    </a:lnTo>
                    <a:lnTo>
                      <a:pt x="69" y="10"/>
                    </a:lnTo>
                    <a:lnTo>
                      <a:pt x="81" y="0"/>
                    </a:lnTo>
                    <a:lnTo>
                      <a:pt x="85" y="6"/>
                    </a:lnTo>
                    <a:lnTo>
                      <a:pt x="73" y="16"/>
                    </a:lnTo>
                    <a:lnTo>
                      <a:pt x="52" y="41"/>
                    </a:lnTo>
                    <a:lnTo>
                      <a:pt x="5" y="102"/>
                    </a:lnTo>
                    <a:lnTo>
                      <a:pt x="0" y="95"/>
                    </a:lnTo>
                    <a:close/>
                  </a:path>
                </a:pathLst>
              </a:custGeom>
              <a:solidFill>
                <a:srgbClr val="000000"/>
              </a:solidFill>
              <a:ln w="9525">
                <a:solidFill>
                  <a:schemeClr val="tx2"/>
                </a:solidFill>
                <a:round/>
                <a:headEnd/>
                <a:tailEnd/>
              </a:ln>
            </p:spPr>
            <p:txBody>
              <a:bodyPr/>
              <a:lstStyle/>
              <a:p>
                <a:endParaRPr lang="en-US" sz="3120"/>
              </a:p>
            </p:txBody>
          </p:sp>
          <p:sp>
            <p:nvSpPr>
              <p:cNvPr id="385837" name="Freeform 813"/>
              <p:cNvSpPr>
                <a:spLocks/>
              </p:cNvSpPr>
              <p:nvPr/>
            </p:nvSpPr>
            <p:spPr bwMode="auto">
              <a:xfrm>
                <a:off x="767" y="1298"/>
                <a:ext cx="111" cy="31"/>
              </a:xfrm>
              <a:custGeom>
                <a:avLst/>
                <a:gdLst>
                  <a:gd name="T0" fmla="*/ 0 w 221"/>
                  <a:gd name="T1" fmla="*/ 2 h 62"/>
                  <a:gd name="T2" fmla="*/ 49 w 221"/>
                  <a:gd name="T3" fmla="*/ 0 h 62"/>
                  <a:gd name="T4" fmla="*/ 85 w 221"/>
                  <a:gd name="T5" fmla="*/ 3 h 62"/>
                  <a:gd name="T6" fmla="*/ 114 w 221"/>
                  <a:gd name="T7" fmla="*/ 11 h 62"/>
                  <a:gd name="T8" fmla="*/ 139 w 221"/>
                  <a:gd name="T9" fmla="*/ 20 h 62"/>
                  <a:gd name="T10" fmla="*/ 177 w 221"/>
                  <a:gd name="T11" fmla="*/ 41 h 62"/>
                  <a:gd name="T12" fmla="*/ 197 w 221"/>
                  <a:gd name="T13" fmla="*/ 50 h 62"/>
                  <a:gd name="T14" fmla="*/ 221 w 221"/>
                  <a:gd name="T15" fmla="*/ 55 h 62"/>
                  <a:gd name="T16" fmla="*/ 220 w 221"/>
                  <a:gd name="T17" fmla="*/ 62 h 62"/>
                  <a:gd name="T18" fmla="*/ 195 w 221"/>
                  <a:gd name="T19" fmla="*/ 58 h 62"/>
                  <a:gd name="T20" fmla="*/ 172 w 221"/>
                  <a:gd name="T21" fmla="*/ 47 h 62"/>
                  <a:gd name="T22" fmla="*/ 134 w 221"/>
                  <a:gd name="T23" fmla="*/ 26 h 62"/>
                  <a:gd name="T24" fmla="*/ 113 w 221"/>
                  <a:gd name="T25" fmla="*/ 18 h 62"/>
                  <a:gd name="T26" fmla="*/ 84 w 221"/>
                  <a:gd name="T27" fmla="*/ 11 h 62"/>
                  <a:gd name="T28" fmla="*/ 49 w 221"/>
                  <a:gd name="T29" fmla="*/ 8 h 62"/>
                  <a:gd name="T30" fmla="*/ 0 w 221"/>
                  <a:gd name="T31" fmla="*/ 9 h 62"/>
                  <a:gd name="T32" fmla="*/ 0 w 221"/>
                  <a:gd name="T3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62">
                    <a:moveTo>
                      <a:pt x="0" y="2"/>
                    </a:moveTo>
                    <a:lnTo>
                      <a:pt x="49" y="0"/>
                    </a:lnTo>
                    <a:lnTo>
                      <a:pt x="85" y="3"/>
                    </a:lnTo>
                    <a:lnTo>
                      <a:pt x="114" y="11"/>
                    </a:lnTo>
                    <a:lnTo>
                      <a:pt x="139" y="20"/>
                    </a:lnTo>
                    <a:lnTo>
                      <a:pt x="177" y="41"/>
                    </a:lnTo>
                    <a:lnTo>
                      <a:pt x="197" y="50"/>
                    </a:lnTo>
                    <a:lnTo>
                      <a:pt x="221" y="55"/>
                    </a:lnTo>
                    <a:lnTo>
                      <a:pt x="220" y="62"/>
                    </a:lnTo>
                    <a:lnTo>
                      <a:pt x="195" y="58"/>
                    </a:lnTo>
                    <a:lnTo>
                      <a:pt x="172" y="47"/>
                    </a:lnTo>
                    <a:lnTo>
                      <a:pt x="134" y="26"/>
                    </a:lnTo>
                    <a:lnTo>
                      <a:pt x="113" y="18"/>
                    </a:lnTo>
                    <a:lnTo>
                      <a:pt x="84" y="11"/>
                    </a:lnTo>
                    <a:lnTo>
                      <a:pt x="49" y="8"/>
                    </a:lnTo>
                    <a:lnTo>
                      <a:pt x="0" y="9"/>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5838" name="Freeform 814"/>
              <p:cNvSpPr>
                <a:spLocks/>
              </p:cNvSpPr>
              <p:nvPr/>
            </p:nvSpPr>
            <p:spPr bwMode="auto">
              <a:xfrm>
                <a:off x="766" y="1299"/>
                <a:ext cx="2" cy="4"/>
              </a:xfrm>
              <a:custGeom>
                <a:avLst/>
                <a:gdLst>
                  <a:gd name="T0" fmla="*/ 0 w 4"/>
                  <a:gd name="T1" fmla="*/ 0 h 7"/>
                  <a:gd name="T2" fmla="*/ 3 w 4"/>
                  <a:gd name="T3" fmla="*/ 0 h 7"/>
                  <a:gd name="T4" fmla="*/ 3 w 4"/>
                  <a:gd name="T5" fmla="*/ 7 h 7"/>
                  <a:gd name="T6" fmla="*/ 4 w 4"/>
                  <a:gd name="T7" fmla="*/ 6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3" y="0"/>
                    </a:lnTo>
                    <a:lnTo>
                      <a:pt x="3" y="7"/>
                    </a:lnTo>
                    <a:lnTo>
                      <a:pt x="4"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839" name="Freeform 815"/>
              <p:cNvSpPr>
                <a:spLocks/>
              </p:cNvSpPr>
              <p:nvPr/>
            </p:nvSpPr>
            <p:spPr bwMode="auto">
              <a:xfrm>
                <a:off x="878" y="1281"/>
                <a:ext cx="137" cy="49"/>
              </a:xfrm>
              <a:custGeom>
                <a:avLst/>
                <a:gdLst>
                  <a:gd name="T0" fmla="*/ 0 w 273"/>
                  <a:gd name="T1" fmla="*/ 88 h 97"/>
                  <a:gd name="T2" fmla="*/ 32 w 273"/>
                  <a:gd name="T3" fmla="*/ 89 h 97"/>
                  <a:gd name="T4" fmla="*/ 66 w 273"/>
                  <a:gd name="T5" fmla="*/ 85 h 97"/>
                  <a:gd name="T6" fmla="*/ 99 w 273"/>
                  <a:gd name="T7" fmla="*/ 74 h 97"/>
                  <a:gd name="T8" fmla="*/ 134 w 273"/>
                  <a:gd name="T9" fmla="*/ 60 h 97"/>
                  <a:gd name="T10" fmla="*/ 272 w 273"/>
                  <a:gd name="T11" fmla="*/ 0 h 97"/>
                  <a:gd name="T12" fmla="*/ 273 w 273"/>
                  <a:gd name="T13" fmla="*/ 7 h 97"/>
                  <a:gd name="T14" fmla="*/ 136 w 273"/>
                  <a:gd name="T15" fmla="*/ 68 h 97"/>
                  <a:gd name="T16" fmla="*/ 101 w 273"/>
                  <a:gd name="T17" fmla="*/ 82 h 97"/>
                  <a:gd name="T18" fmla="*/ 67 w 273"/>
                  <a:gd name="T19" fmla="*/ 92 h 97"/>
                  <a:gd name="T20" fmla="*/ 32 w 273"/>
                  <a:gd name="T21" fmla="*/ 97 h 97"/>
                  <a:gd name="T22" fmla="*/ 0 w 273"/>
                  <a:gd name="T23" fmla="*/ 95 h 97"/>
                  <a:gd name="T24" fmla="*/ 0 w 273"/>
                  <a:gd name="T25"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97">
                    <a:moveTo>
                      <a:pt x="0" y="88"/>
                    </a:moveTo>
                    <a:lnTo>
                      <a:pt x="32" y="89"/>
                    </a:lnTo>
                    <a:lnTo>
                      <a:pt x="66" y="85"/>
                    </a:lnTo>
                    <a:lnTo>
                      <a:pt x="99" y="74"/>
                    </a:lnTo>
                    <a:lnTo>
                      <a:pt x="134" y="60"/>
                    </a:lnTo>
                    <a:lnTo>
                      <a:pt x="272" y="0"/>
                    </a:lnTo>
                    <a:lnTo>
                      <a:pt x="273" y="7"/>
                    </a:lnTo>
                    <a:lnTo>
                      <a:pt x="136" y="68"/>
                    </a:lnTo>
                    <a:lnTo>
                      <a:pt x="101" y="82"/>
                    </a:lnTo>
                    <a:lnTo>
                      <a:pt x="67" y="92"/>
                    </a:lnTo>
                    <a:lnTo>
                      <a:pt x="32" y="97"/>
                    </a:lnTo>
                    <a:lnTo>
                      <a:pt x="0" y="95"/>
                    </a:lnTo>
                    <a:lnTo>
                      <a:pt x="0" y="88"/>
                    </a:lnTo>
                    <a:close/>
                  </a:path>
                </a:pathLst>
              </a:custGeom>
              <a:solidFill>
                <a:srgbClr val="000000"/>
              </a:solidFill>
              <a:ln w="9525">
                <a:solidFill>
                  <a:schemeClr val="tx2"/>
                </a:solidFill>
                <a:round/>
                <a:headEnd/>
                <a:tailEnd/>
              </a:ln>
            </p:spPr>
            <p:txBody>
              <a:bodyPr/>
              <a:lstStyle/>
              <a:p>
                <a:endParaRPr lang="en-US" sz="3120"/>
              </a:p>
            </p:txBody>
          </p:sp>
          <p:sp>
            <p:nvSpPr>
              <p:cNvPr id="385840" name="Freeform 816"/>
              <p:cNvSpPr>
                <a:spLocks/>
              </p:cNvSpPr>
              <p:nvPr/>
            </p:nvSpPr>
            <p:spPr bwMode="auto">
              <a:xfrm>
                <a:off x="877" y="1325"/>
                <a:ext cx="1" cy="4"/>
              </a:xfrm>
              <a:custGeom>
                <a:avLst/>
                <a:gdLst>
                  <a:gd name="T0" fmla="*/ 0 w 1"/>
                  <a:gd name="T1" fmla="*/ 7 h 7"/>
                  <a:gd name="T2" fmla="*/ 1 w 1"/>
                  <a:gd name="T3" fmla="*/ 7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lnTo>
                      <a:pt x="1" y="7"/>
                    </a:ln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5841" name="Freeform 817"/>
              <p:cNvSpPr>
                <a:spLocks/>
              </p:cNvSpPr>
              <p:nvPr/>
            </p:nvSpPr>
            <p:spPr bwMode="auto">
              <a:xfrm>
                <a:off x="1014" y="1264"/>
                <a:ext cx="43" cy="21"/>
              </a:xfrm>
              <a:custGeom>
                <a:avLst/>
                <a:gdLst>
                  <a:gd name="T0" fmla="*/ 0 w 87"/>
                  <a:gd name="T1" fmla="*/ 35 h 42"/>
                  <a:gd name="T2" fmla="*/ 85 w 87"/>
                  <a:gd name="T3" fmla="*/ 0 h 42"/>
                  <a:gd name="T4" fmla="*/ 87 w 87"/>
                  <a:gd name="T5" fmla="*/ 7 h 42"/>
                  <a:gd name="T6" fmla="*/ 1 w 87"/>
                  <a:gd name="T7" fmla="*/ 42 h 42"/>
                  <a:gd name="T8" fmla="*/ 0 w 87"/>
                  <a:gd name="T9" fmla="*/ 35 h 42"/>
                </a:gdLst>
                <a:ahLst/>
                <a:cxnLst>
                  <a:cxn ang="0">
                    <a:pos x="T0" y="T1"/>
                  </a:cxn>
                  <a:cxn ang="0">
                    <a:pos x="T2" y="T3"/>
                  </a:cxn>
                  <a:cxn ang="0">
                    <a:pos x="T4" y="T5"/>
                  </a:cxn>
                  <a:cxn ang="0">
                    <a:pos x="T6" y="T7"/>
                  </a:cxn>
                  <a:cxn ang="0">
                    <a:pos x="T8" y="T9"/>
                  </a:cxn>
                </a:cxnLst>
                <a:rect l="0" t="0" r="r" b="b"/>
                <a:pathLst>
                  <a:path w="87" h="42">
                    <a:moveTo>
                      <a:pt x="0" y="35"/>
                    </a:moveTo>
                    <a:lnTo>
                      <a:pt x="85" y="0"/>
                    </a:lnTo>
                    <a:lnTo>
                      <a:pt x="87" y="7"/>
                    </a:lnTo>
                    <a:lnTo>
                      <a:pt x="1" y="42"/>
                    </a:lnTo>
                    <a:lnTo>
                      <a:pt x="0" y="35"/>
                    </a:lnTo>
                    <a:close/>
                  </a:path>
                </a:pathLst>
              </a:custGeom>
              <a:solidFill>
                <a:srgbClr val="000000"/>
              </a:solidFill>
              <a:ln w="9525">
                <a:solidFill>
                  <a:schemeClr val="tx2"/>
                </a:solidFill>
                <a:round/>
                <a:headEnd/>
                <a:tailEnd/>
              </a:ln>
            </p:spPr>
            <p:txBody>
              <a:bodyPr/>
              <a:lstStyle/>
              <a:p>
                <a:endParaRPr lang="en-US" sz="3120"/>
              </a:p>
            </p:txBody>
          </p:sp>
          <p:sp>
            <p:nvSpPr>
              <p:cNvPr id="385842" name="Freeform 818"/>
              <p:cNvSpPr>
                <a:spLocks/>
              </p:cNvSpPr>
              <p:nvPr/>
            </p:nvSpPr>
            <p:spPr bwMode="auto">
              <a:xfrm>
                <a:off x="1014" y="1281"/>
                <a:ext cx="1" cy="4"/>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lnTo>
                      <a:pt x="1"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843" name="Rectangle 819"/>
              <p:cNvSpPr>
                <a:spLocks noChangeArrowheads="1"/>
              </p:cNvSpPr>
              <p:nvPr/>
            </p:nvSpPr>
            <p:spPr bwMode="auto">
              <a:xfrm>
                <a:off x="1057" y="1264"/>
                <a:ext cx="1" cy="4"/>
              </a:xfrm>
              <a:prstGeom prst="rect">
                <a:avLst/>
              </a:prstGeom>
              <a:solidFill>
                <a:srgbClr val="000000"/>
              </a:solidFill>
              <a:ln w="9525">
                <a:solidFill>
                  <a:schemeClr val="tx2"/>
                </a:solidFill>
                <a:miter lim="800000"/>
                <a:headEnd/>
                <a:tailEnd/>
              </a:ln>
            </p:spPr>
            <p:txBody>
              <a:bodyPr/>
              <a:lstStyle/>
              <a:p>
                <a:endParaRPr lang="en-US" sz="3120"/>
              </a:p>
            </p:txBody>
          </p:sp>
          <p:sp>
            <p:nvSpPr>
              <p:cNvPr id="385844" name="Freeform 820"/>
              <p:cNvSpPr>
                <a:spLocks/>
              </p:cNvSpPr>
              <p:nvPr/>
            </p:nvSpPr>
            <p:spPr bwMode="auto">
              <a:xfrm>
                <a:off x="1057" y="1264"/>
                <a:ext cx="1" cy="4"/>
              </a:xfrm>
              <a:custGeom>
                <a:avLst/>
                <a:gdLst>
                  <a:gd name="T0" fmla="*/ 0 w 2"/>
                  <a:gd name="T1" fmla="*/ 0 h 7"/>
                  <a:gd name="T2" fmla="*/ 0 w 2"/>
                  <a:gd name="T3" fmla="*/ 7 h 7"/>
                  <a:gd name="T4" fmla="*/ 2 w 2"/>
                  <a:gd name="T5" fmla="*/ 7 h 7"/>
                  <a:gd name="T6" fmla="*/ 0 w 2"/>
                  <a:gd name="T7" fmla="*/ 0 h 7"/>
                </a:gdLst>
                <a:ahLst/>
                <a:cxnLst>
                  <a:cxn ang="0">
                    <a:pos x="T0" y="T1"/>
                  </a:cxn>
                  <a:cxn ang="0">
                    <a:pos x="T2" y="T3"/>
                  </a:cxn>
                  <a:cxn ang="0">
                    <a:pos x="T4" y="T5"/>
                  </a:cxn>
                  <a:cxn ang="0">
                    <a:pos x="T6" y="T7"/>
                  </a:cxn>
                </a:cxnLst>
                <a:rect l="0" t="0" r="r" b="b"/>
                <a:pathLst>
                  <a:path w="2" h="7">
                    <a:moveTo>
                      <a:pt x="0" y="0"/>
                    </a:moveTo>
                    <a:lnTo>
                      <a:pt x="0" y="7"/>
                    </a:lnTo>
                    <a:lnTo>
                      <a:pt x="2"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845" name="Freeform 821"/>
              <p:cNvSpPr>
                <a:spLocks/>
              </p:cNvSpPr>
              <p:nvPr/>
            </p:nvSpPr>
            <p:spPr bwMode="auto">
              <a:xfrm>
                <a:off x="1057" y="1264"/>
                <a:ext cx="32" cy="52"/>
              </a:xfrm>
              <a:custGeom>
                <a:avLst/>
                <a:gdLst>
                  <a:gd name="T0" fmla="*/ 2 w 64"/>
                  <a:gd name="T1" fmla="*/ 0 h 103"/>
                  <a:gd name="T2" fmla="*/ 17 w 64"/>
                  <a:gd name="T3" fmla="*/ 4 h 103"/>
                  <a:gd name="T4" fmla="*/ 31 w 64"/>
                  <a:gd name="T5" fmla="*/ 13 h 103"/>
                  <a:gd name="T6" fmla="*/ 43 w 64"/>
                  <a:gd name="T7" fmla="*/ 25 h 103"/>
                  <a:gd name="T8" fmla="*/ 52 w 64"/>
                  <a:gd name="T9" fmla="*/ 39 h 103"/>
                  <a:gd name="T10" fmla="*/ 58 w 64"/>
                  <a:gd name="T11" fmla="*/ 56 h 103"/>
                  <a:gd name="T12" fmla="*/ 63 w 64"/>
                  <a:gd name="T13" fmla="*/ 71 h 103"/>
                  <a:gd name="T14" fmla="*/ 64 w 64"/>
                  <a:gd name="T15" fmla="*/ 88 h 103"/>
                  <a:gd name="T16" fmla="*/ 61 w 64"/>
                  <a:gd name="T17" fmla="*/ 103 h 103"/>
                  <a:gd name="T18" fmla="*/ 53 w 64"/>
                  <a:gd name="T19" fmla="*/ 103 h 103"/>
                  <a:gd name="T20" fmla="*/ 57 w 64"/>
                  <a:gd name="T21" fmla="*/ 88 h 103"/>
                  <a:gd name="T22" fmla="*/ 55 w 64"/>
                  <a:gd name="T23" fmla="*/ 73 h 103"/>
                  <a:gd name="T24" fmla="*/ 50 w 64"/>
                  <a:gd name="T25" fmla="*/ 57 h 103"/>
                  <a:gd name="T26" fmla="*/ 46 w 64"/>
                  <a:gd name="T27" fmla="*/ 44 h 103"/>
                  <a:gd name="T28" fmla="*/ 37 w 64"/>
                  <a:gd name="T29" fmla="*/ 30 h 103"/>
                  <a:gd name="T30" fmla="*/ 26 w 64"/>
                  <a:gd name="T31" fmla="*/ 19 h 103"/>
                  <a:gd name="T32" fmla="*/ 15 w 64"/>
                  <a:gd name="T33" fmla="*/ 12 h 103"/>
                  <a:gd name="T34" fmla="*/ 0 w 64"/>
                  <a:gd name="T35" fmla="*/ 7 h 103"/>
                  <a:gd name="T36" fmla="*/ 2 w 64"/>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03">
                    <a:moveTo>
                      <a:pt x="2" y="0"/>
                    </a:moveTo>
                    <a:lnTo>
                      <a:pt x="17" y="4"/>
                    </a:lnTo>
                    <a:lnTo>
                      <a:pt x="31" y="13"/>
                    </a:lnTo>
                    <a:lnTo>
                      <a:pt x="43" y="25"/>
                    </a:lnTo>
                    <a:lnTo>
                      <a:pt x="52" y="39"/>
                    </a:lnTo>
                    <a:lnTo>
                      <a:pt x="58" y="56"/>
                    </a:lnTo>
                    <a:lnTo>
                      <a:pt x="63" y="71"/>
                    </a:lnTo>
                    <a:lnTo>
                      <a:pt x="64" y="88"/>
                    </a:lnTo>
                    <a:lnTo>
                      <a:pt x="61" y="103"/>
                    </a:lnTo>
                    <a:lnTo>
                      <a:pt x="53" y="103"/>
                    </a:lnTo>
                    <a:lnTo>
                      <a:pt x="57" y="88"/>
                    </a:lnTo>
                    <a:lnTo>
                      <a:pt x="55" y="73"/>
                    </a:lnTo>
                    <a:lnTo>
                      <a:pt x="50" y="57"/>
                    </a:lnTo>
                    <a:lnTo>
                      <a:pt x="46" y="44"/>
                    </a:lnTo>
                    <a:lnTo>
                      <a:pt x="37" y="30"/>
                    </a:lnTo>
                    <a:lnTo>
                      <a:pt x="26" y="19"/>
                    </a:lnTo>
                    <a:lnTo>
                      <a:pt x="15" y="12"/>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846" name="Freeform 822"/>
              <p:cNvSpPr>
                <a:spLocks/>
              </p:cNvSpPr>
              <p:nvPr/>
            </p:nvSpPr>
            <p:spPr bwMode="auto">
              <a:xfrm>
                <a:off x="1057" y="1264"/>
                <a:ext cx="1" cy="4"/>
              </a:xfrm>
              <a:custGeom>
                <a:avLst/>
                <a:gdLst>
                  <a:gd name="T0" fmla="*/ 2 w 2"/>
                  <a:gd name="T1" fmla="*/ 0 h 7"/>
                  <a:gd name="T2" fmla="*/ 0 w 2"/>
                  <a:gd name="T3" fmla="*/ 7 h 7"/>
                  <a:gd name="T4" fmla="*/ 2 w 2"/>
                  <a:gd name="T5" fmla="*/ 7 h 7"/>
                  <a:gd name="T6" fmla="*/ 2 w 2"/>
                  <a:gd name="T7" fmla="*/ 0 h 7"/>
                </a:gdLst>
                <a:ahLst/>
                <a:cxnLst>
                  <a:cxn ang="0">
                    <a:pos x="T0" y="T1"/>
                  </a:cxn>
                  <a:cxn ang="0">
                    <a:pos x="T2" y="T3"/>
                  </a:cxn>
                  <a:cxn ang="0">
                    <a:pos x="T4" y="T5"/>
                  </a:cxn>
                  <a:cxn ang="0">
                    <a:pos x="T6" y="T7"/>
                  </a:cxn>
                </a:cxnLst>
                <a:rect l="0" t="0" r="r" b="b"/>
                <a:pathLst>
                  <a:path w="2" h="7">
                    <a:moveTo>
                      <a:pt x="2" y="0"/>
                    </a:moveTo>
                    <a:lnTo>
                      <a:pt x="0" y="7"/>
                    </a:lnTo>
                    <a:lnTo>
                      <a:pt x="2"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847" name="Freeform 823"/>
              <p:cNvSpPr>
                <a:spLocks/>
              </p:cNvSpPr>
              <p:nvPr/>
            </p:nvSpPr>
            <p:spPr bwMode="auto">
              <a:xfrm>
                <a:off x="991" y="1314"/>
                <a:ext cx="95" cy="44"/>
              </a:xfrm>
              <a:custGeom>
                <a:avLst/>
                <a:gdLst>
                  <a:gd name="T0" fmla="*/ 191 w 191"/>
                  <a:gd name="T1" fmla="*/ 6 h 88"/>
                  <a:gd name="T2" fmla="*/ 169 w 191"/>
                  <a:gd name="T3" fmla="*/ 17 h 88"/>
                  <a:gd name="T4" fmla="*/ 117 w 191"/>
                  <a:gd name="T5" fmla="*/ 37 h 88"/>
                  <a:gd name="T6" fmla="*/ 56 w 191"/>
                  <a:gd name="T7" fmla="*/ 61 h 88"/>
                  <a:gd name="T8" fmla="*/ 4 w 191"/>
                  <a:gd name="T9" fmla="*/ 88 h 88"/>
                  <a:gd name="T10" fmla="*/ 0 w 191"/>
                  <a:gd name="T11" fmla="*/ 82 h 88"/>
                  <a:gd name="T12" fmla="*/ 52 w 191"/>
                  <a:gd name="T13" fmla="*/ 55 h 88"/>
                  <a:gd name="T14" fmla="*/ 113 w 191"/>
                  <a:gd name="T15" fmla="*/ 30 h 88"/>
                  <a:gd name="T16" fmla="*/ 165 w 191"/>
                  <a:gd name="T17" fmla="*/ 11 h 88"/>
                  <a:gd name="T18" fmla="*/ 186 w 191"/>
                  <a:gd name="T19" fmla="*/ 0 h 88"/>
                  <a:gd name="T20" fmla="*/ 191 w 191"/>
                  <a:gd name="T21"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88">
                    <a:moveTo>
                      <a:pt x="191" y="6"/>
                    </a:moveTo>
                    <a:lnTo>
                      <a:pt x="169" y="17"/>
                    </a:lnTo>
                    <a:lnTo>
                      <a:pt x="117" y="37"/>
                    </a:lnTo>
                    <a:lnTo>
                      <a:pt x="56" y="61"/>
                    </a:lnTo>
                    <a:lnTo>
                      <a:pt x="4" y="88"/>
                    </a:lnTo>
                    <a:lnTo>
                      <a:pt x="0" y="82"/>
                    </a:lnTo>
                    <a:lnTo>
                      <a:pt x="52" y="55"/>
                    </a:lnTo>
                    <a:lnTo>
                      <a:pt x="113" y="30"/>
                    </a:lnTo>
                    <a:lnTo>
                      <a:pt x="165" y="11"/>
                    </a:lnTo>
                    <a:lnTo>
                      <a:pt x="186" y="0"/>
                    </a:lnTo>
                    <a:lnTo>
                      <a:pt x="191" y="6"/>
                    </a:lnTo>
                    <a:close/>
                  </a:path>
                </a:pathLst>
              </a:custGeom>
              <a:solidFill>
                <a:srgbClr val="000000"/>
              </a:solidFill>
              <a:ln w="9525">
                <a:solidFill>
                  <a:schemeClr val="tx2"/>
                </a:solidFill>
                <a:round/>
                <a:headEnd/>
                <a:tailEnd/>
              </a:ln>
            </p:spPr>
            <p:txBody>
              <a:bodyPr/>
              <a:lstStyle/>
              <a:p>
                <a:endParaRPr lang="en-US" sz="3120"/>
              </a:p>
            </p:txBody>
          </p:sp>
          <p:sp>
            <p:nvSpPr>
              <p:cNvPr id="385848" name="Freeform 824"/>
              <p:cNvSpPr>
                <a:spLocks/>
              </p:cNvSpPr>
              <p:nvPr/>
            </p:nvSpPr>
            <p:spPr bwMode="auto">
              <a:xfrm>
                <a:off x="1083" y="1314"/>
                <a:ext cx="4" cy="3"/>
              </a:xfrm>
              <a:custGeom>
                <a:avLst/>
                <a:gdLst>
                  <a:gd name="T0" fmla="*/ 8 w 8"/>
                  <a:gd name="T1" fmla="*/ 3 h 6"/>
                  <a:gd name="T2" fmla="*/ 8 w 8"/>
                  <a:gd name="T3" fmla="*/ 6 h 6"/>
                  <a:gd name="T4" fmla="*/ 7 w 8"/>
                  <a:gd name="T5" fmla="*/ 6 h 6"/>
                  <a:gd name="T6" fmla="*/ 2 w 8"/>
                  <a:gd name="T7" fmla="*/ 0 h 6"/>
                  <a:gd name="T8" fmla="*/ 0 w 8"/>
                  <a:gd name="T9" fmla="*/ 3 h 6"/>
                  <a:gd name="T10" fmla="*/ 8 w 8"/>
                  <a:gd name="T11" fmla="*/ 3 h 6"/>
                </a:gdLst>
                <a:ahLst/>
                <a:cxnLst>
                  <a:cxn ang="0">
                    <a:pos x="T0" y="T1"/>
                  </a:cxn>
                  <a:cxn ang="0">
                    <a:pos x="T2" y="T3"/>
                  </a:cxn>
                  <a:cxn ang="0">
                    <a:pos x="T4" y="T5"/>
                  </a:cxn>
                  <a:cxn ang="0">
                    <a:pos x="T6" y="T7"/>
                  </a:cxn>
                  <a:cxn ang="0">
                    <a:pos x="T8" y="T9"/>
                  </a:cxn>
                  <a:cxn ang="0">
                    <a:pos x="T10" y="T11"/>
                  </a:cxn>
                </a:cxnLst>
                <a:rect l="0" t="0" r="r" b="b"/>
                <a:pathLst>
                  <a:path w="8" h="6">
                    <a:moveTo>
                      <a:pt x="8" y="3"/>
                    </a:moveTo>
                    <a:lnTo>
                      <a:pt x="8" y="6"/>
                    </a:lnTo>
                    <a:lnTo>
                      <a:pt x="7" y="6"/>
                    </a:lnTo>
                    <a:lnTo>
                      <a:pt x="2" y="0"/>
                    </a:lnTo>
                    <a:lnTo>
                      <a:pt x="0" y="3"/>
                    </a:lnTo>
                    <a:lnTo>
                      <a:pt x="8" y="3"/>
                    </a:lnTo>
                    <a:close/>
                  </a:path>
                </a:pathLst>
              </a:custGeom>
              <a:solidFill>
                <a:srgbClr val="000000"/>
              </a:solidFill>
              <a:ln w="9525">
                <a:solidFill>
                  <a:schemeClr val="tx2"/>
                </a:solidFill>
                <a:round/>
                <a:headEnd/>
                <a:tailEnd/>
              </a:ln>
            </p:spPr>
            <p:txBody>
              <a:bodyPr/>
              <a:lstStyle/>
              <a:p>
                <a:endParaRPr lang="en-US" sz="3120"/>
              </a:p>
            </p:txBody>
          </p:sp>
          <p:sp>
            <p:nvSpPr>
              <p:cNvPr id="385849" name="Freeform 825"/>
              <p:cNvSpPr>
                <a:spLocks/>
              </p:cNvSpPr>
              <p:nvPr/>
            </p:nvSpPr>
            <p:spPr bwMode="auto">
              <a:xfrm>
                <a:off x="990" y="1357"/>
                <a:ext cx="92" cy="43"/>
              </a:xfrm>
              <a:custGeom>
                <a:avLst/>
                <a:gdLst>
                  <a:gd name="T0" fmla="*/ 8 w 183"/>
                  <a:gd name="T1" fmla="*/ 0 h 87"/>
                  <a:gd name="T2" fmla="*/ 10 w 183"/>
                  <a:gd name="T3" fmla="*/ 15 h 87"/>
                  <a:gd name="T4" fmla="*/ 11 w 183"/>
                  <a:gd name="T5" fmla="*/ 22 h 87"/>
                  <a:gd name="T6" fmla="*/ 13 w 183"/>
                  <a:gd name="T7" fmla="*/ 26 h 87"/>
                  <a:gd name="T8" fmla="*/ 19 w 183"/>
                  <a:gd name="T9" fmla="*/ 37 h 87"/>
                  <a:gd name="T10" fmla="*/ 26 w 183"/>
                  <a:gd name="T11" fmla="*/ 44 h 87"/>
                  <a:gd name="T12" fmla="*/ 35 w 183"/>
                  <a:gd name="T13" fmla="*/ 52 h 87"/>
                  <a:gd name="T14" fmla="*/ 45 w 183"/>
                  <a:gd name="T15" fmla="*/ 58 h 87"/>
                  <a:gd name="T16" fmla="*/ 71 w 183"/>
                  <a:gd name="T17" fmla="*/ 67 h 87"/>
                  <a:gd name="T18" fmla="*/ 100 w 183"/>
                  <a:gd name="T19" fmla="*/ 72 h 87"/>
                  <a:gd name="T20" fmla="*/ 130 w 183"/>
                  <a:gd name="T21" fmla="*/ 75 h 87"/>
                  <a:gd name="T22" fmla="*/ 159 w 183"/>
                  <a:gd name="T23" fmla="*/ 76 h 87"/>
                  <a:gd name="T24" fmla="*/ 183 w 183"/>
                  <a:gd name="T25" fmla="*/ 79 h 87"/>
                  <a:gd name="T26" fmla="*/ 183 w 183"/>
                  <a:gd name="T27" fmla="*/ 87 h 87"/>
                  <a:gd name="T28" fmla="*/ 159 w 183"/>
                  <a:gd name="T29" fmla="*/ 84 h 87"/>
                  <a:gd name="T30" fmla="*/ 130 w 183"/>
                  <a:gd name="T31" fmla="*/ 82 h 87"/>
                  <a:gd name="T32" fmla="*/ 98 w 183"/>
                  <a:gd name="T33" fmla="*/ 79 h 87"/>
                  <a:gd name="T34" fmla="*/ 69 w 183"/>
                  <a:gd name="T35" fmla="*/ 75 h 87"/>
                  <a:gd name="T36" fmla="*/ 43 w 183"/>
                  <a:gd name="T37" fmla="*/ 66 h 87"/>
                  <a:gd name="T38" fmla="*/ 31 w 183"/>
                  <a:gd name="T39" fmla="*/ 58 h 87"/>
                  <a:gd name="T40" fmla="*/ 22 w 183"/>
                  <a:gd name="T41" fmla="*/ 50 h 87"/>
                  <a:gd name="T42" fmla="*/ 13 w 183"/>
                  <a:gd name="T43" fmla="*/ 41 h 87"/>
                  <a:gd name="T44" fmla="*/ 6 w 183"/>
                  <a:gd name="T45" fmla="*/ 31 h 87"/>
                  <a:gd name="T46" fmla="*/ 3 w 183"/>
                  <a:gd name="T47" fmla="*/ 23 h 87"/>
                  <a:gd name="T48" fmla="*/ 2 w 183"/>
                  <a:gd name="T49" fmla="*/ 17 h 87"/>
                  <a:gd name="T50" fmla="*/ 0 w 183"/>
                  <a:gd name="T51" fmla="*/ 2 h 87"/>
                  <a:gd name="T52" fmla="*/ 8 w 183"/>
                  <a:gd name="T5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3" h="87">
                    <a:moveTo>
                      <a:pt x="8" y="0"/>
                    </a:moveTo>
                    <a:lnTo>
                      <a:pt x="10" y="15"/>
                    </a:lnTo>
                    <a:lnTo>
                      <a:pt x="11" y="22"/>
                    </a:lnTo>
                    <a:lnTo>
                      <a:pt x="13" y="26"/>
                    </a:lnTo>
                    <a:lnTo>
                      <a:pt x="19" y="37"/>
                    </a:lnTo>
                    <a:lnTo>
                      <a:pt x="26" y="44"/>
                    </a:lnTo>
                    <a:lnTo>
                      <a:pt x="35" y="52"/>
                    </a:lnTo>
                    <a:lnTo>
                      <a:pt x="45" y="58"/>
                    </a:lnTo>
                    <a:lnTo>
                      <a:pt x="71" y="67"/>
                    </a:lnTo>
                    <a:lnTo>
                      <a:pt x="100" y="72"/>
                    </a:lnTo>
                    <a:lnTo>
                      <a:pt x="130" y="75"/>
                    </a:lnTo>
                    <a:lnTo>
                      <a:pt x="159" y="76"/>
                    </a:lnTo>
                    <a:lnTo>
                      <a:pt x="183" y="79"/>
                    </a:lnTo>
                    <a:lnTo>
                      <a:pt x="183" y="87"/>
                    </a:lnTo>
                    <a:lnTo>
                      <a:pt x="159" y="84"/>
                    </a:lnTo>
                    <a:lnTo>
                      <a:pt x="130" y="82"/>
                    </a:lnTo>
                    <a:lnTo>
                      <a:pt x="98" y="79"/>
                    </a:lnTo>
                    <a:lnTo>
                      <a:pt x="69" y="75"/>
                    </a:lnTo>
                    <a:lnTo>
                      <a:pt x="43" y="66"/>
                    </a:lnTo>
                    <a:lnTo>
                      <a:pt x="31" y="58"/>
                    </a:lnTo>
                    <a:lnTo>
                      <a:pt x="22" y="50"/>
                    </a:lnTo>
                    <a:lnTo>
                      <a:pt x="13" y="41"/>
                    </a:lnTo>
                    <a:lnTo>
                      <a:pt x="6" y="31"/>
                    </a:lnTo>
                    <a:lnTo>
                      <a:pt x="3" y="23"/>
                    </a:lnTo>
                    <a:lnTo>
                      <a:pt x="2" y="17"/>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5850" name="Freeform 826"/>
              <p:cNvSpPr>
                <a:spLocks/>
              </p:cNvSpPr>
              <p:nvPr/>
            </p:nvSpPr>
            <p:spPr bwMode="auto">
              <a:xfrm>
                <a:off x="990" y="1355"/>
                <a:ext cx="4" cy="3"/>
              </a:xfrm>
              <a:custGeom>
                <a:avLst/>
                <a:gdLst>
                  <a:gd name="T0" fmla="*/ 2 w 8"/>
                  <a:gd name="T1" fmla="*/ 0 h 6"/>
                  <a:gd name="T2" fmla="*/ 0 w 8"/>
                  <a:gd name="T3" fmla="*/ 2 h 6"/>
                  <a:gd name="T4" fmla="*/ 0 w 8"/>
                  <a:gd name="T5" fmla="*/ 5 h 6"/>
                  <a:gd name="T6" fmla="*/ 8 w 8"/>
                  <a:gd name="T7" fmla="*/ 3 h 6"/>
                  <a:gd name="T8" fmla="*/ 6 w 8"/>
                  <a:gd name="T9" fmla="*/ 6 h 6"/>
                  <a:gd name="T10" fmla="*/ 2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2" y="0"/>
                    </a:moveTo>
                    <a:lnTo>
                      <a:pt x="0" y="2"/>
                    </a:lnTo>
                    <a:lnTo>
                      <a:pt x="0" y="5"/>
                    </a:lnTo>
                    <a:lnTo>
                      <a:pt x="8" y="3"/>
                    </a:lnTo>
                    <a:lnTo>
                      <a:pt x="6"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851" name="Freeform 827"/>
              <p:cNvSpPr>
                <a:spLocks/>
              </p:cNvSpPr>
              <p:nvPr/>
            </p:nvSpPr>
            <p:spPr bwMode="auto">
              <a:xfrm>
                <a:off x="1074" y="1396"/>
                <a:ext cx="16" cy="56"/>
              </a:xfrm>
              <a:custGeom>
                <a:avLst/>
                <a:gdLst>
                  <a:gd name="T0" fmla="*/ 17 w 32"/>
                  <a:gd name="T1" fmla="*/ 0 h 113"/>
                  <a:gd name="T2" fmla="*/ 28 w 32"/>
                  <a:gd name="T3" fmla="*/ 8 h 113"/>
                  <a:gd name="T4" fmla="*/ 32 w 32"/>
                  <a:gd name="T5" fmla="*/ 22 h 113"/>
                  <a:gd name="T6" fmla="*/ 32 w 32"/>
                  <a:gd name="T7" fmla="*/ 60 h 113"/>
                  <a:gd name="T8" fmla="*/ 28 w 32"/>
                  <a:gd name="T9" fmla="*/ 78 h 113"/>
                  <a:gd name="T10" fmla="*/ 22 w 32"/>
                  <a:gd name="T11" fmla="*/ 98 h 113"/>
                  <a:gd name="T12" fmla="*/ 14 w 32"/>
                  <a:gd name="T13" fmla="*/ 110 h 113"/>
                  <a:gd name="T14" fmla="*/ 8 w 32"/>
                  <a:gd name="T15" fmla="*/ 113 h 113"/>
                  <a:gd name="T16" fmla="*/ 3 w 32"/>
                  <a:gd name="T17" fmla="*/ 113 h 113"/>
                  <a:gd name="T18" fmla="*/ 0 w 32"/>
                  <a:gd name="T19" fmla="*/ 107 h 113"/>
                  <a:gd name="T20" fmla="*/ 5 w 32"/>
                  <a:gd name="T21" fmla="*/ 107 h 113"/>
                  <a:gd name="T22" fmla="*/ 8 w 32"/>
                  <a:gd name="T23" fmla="*/ 105 h 113"/>
                  <a:gd name="T24" fmla="*/ 15 w 32"/>
                  <a:gd name="T25" fmla="*/ 93 h 113"/>
                  <a:gd name="T26" fmla="*/ 20 w 32"/>
                  <a:gd name="T27" fmla="*/ 76 h 113"/>
                  <a:gd name="T28" fmla="*/ 25 w 32"/>
                  <a:gd name="T29" fmla="*/ 60 h 113"/>
                  <a:gd name="T30" fmla="*/ 25 w 32"/>
                  <a:gd name="T31" fmla="*/ 22 h 113"/>
                  <a:gd name="T32" fmla="*/ 22 w 32"/>
                  <a:gd name="T33" fmla="*/ 13 h 113"/>
                  <a:gd name="T34" fmla="*/ 12 w 32"/>
                  <a:gd name="T35" fmla="*/ 6 h 113"/>
                  <a:gd name="T36" fmla="*/ 17 w 32"/>
                  <a:gd name="T3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13">
                    <a:moveTo>
                      <a:pt x="17" y="0"/>
                    </a:moveTo>
                    <a:lnTo>
                      <a:pt x="28" y="8"/>
                    </a:lnTo>
                    <a:lnTo>
                      <a:pt x="32" y="22"/>
                    </a:lnTo>
                    <a:lnTo>
                      <a:pt x="32" y="60"/>
                    </a:lnTo>
                    <a:lnTo>
                      <a:pt x="28" y="78"/>
                    </a:lnTo>
                    <a:lnTo>
                      <a:pt x="22" y="98"/>
                    </a:lnTo>
                    <a:lnTo>
                      <a:pt x="14" y="110"/>
                    </a:lnTo>
                    <a:lnTo>
                      <a:pt x="8" y="113"/>
                    </a:lnTo>
                    <a:lnTo>
                      <a:pt x="3" y="113"/>
                    </a:lnTo>
                    <a:lnTo>
                      <a:pt x="0" y="107"/>
                    </a:lnTo>
                    <a:lnTo>
                      <a:pt x="5" y="107"/>
                    </a:lnTo>
                    <a:lnTo>
                      <a:pt x="8" y="105"/>
                    </a:lnTo>
                    <a:lnTo>
                      <a:pt x="15" y="93"/>
                    </a:lnTo>
                    <a:lnTo>
                      <a:pt x="20" y="76"/>
                    </a:lnTo>
                    <a:lnTo>
                      <a:pt x="25" y="60"/>
                    </a:lnTo>
                    <a:lnTo>
                      <a:pt x="25" y="22"/>
                    </a:lnTo>
                    <a:lnTo>
                      <a:pt x="22" y="13"/>
                    </a:lnTo>
                    <a:lnTo>
                      <a:pt x="12" y="6"/>
                    </a:lnTo>
                    <a:lnTo>
                      <a:pt x="17" y="0"/>
                    </a:lnTo>
                    <a:close/>
                  </a:path>
                </a:pathLst>
              </a:custGeom>
              <a:solidFill>
                <a:srgbClr val="000000"/>
              </a:solidFill>
              <a:ln w="9525">
                <a:solidFill>
                  <a:schemeClr val="tx2"/>
                </a:solidFill>
                <a:round/>
                <a:headEnd/>
                <a:tailEnd/>
              </a:ln>
            </p:spPr>
            <p:txBody>
              <a:bodyPr/>
              <a:lstStyle/>
              <a:p>
                <a:endParaRPr lang="en-US" sz="3120"/>
              </a:p>
            </p:txBody>
          </p:sp>
          <p:sp>
            <p:nvSpPr>
              <p:cNvPr id="385852" name="Freeform 828"/>
              <p:cNvSpPr>
                <a:spLocks/>
              </p:cNvSpPr>
              <p:nvPr/>
            </p:nvSpPr>
            <p:spPr bwMode="auto">
              <a:xfrm>
                <a:off x="1080" y="1396"/>
                <a:ext cx="2" cy="4"/>
              </a:xfrm>
              <a:custGeom>
                <a:avLst/>
                <a:gdLst>
                  <a:gd name="T0" fmla="*/ 3 w 5"/>
                  <a:gd name="T1" fmla="*/ 0 h 8"/>
                  <a:gd name="T2" fmla="*/ 5 w 5"/>
                  <a:gd name="T3" fmla="*/ 0 h 8"/>
                  <a:gd name="T4" fmla="*/ 0 w 5"/>
                  <a:gd name="T5" fmla="*/ 6 h 8"/>
                  <a:gd name="T6" fmla="*/ 3 w 5"/>
                  <a:gd name="T7" fmla="*/ 8 h 8"/>
                  <a:gd name="T8" fmla="*/ 3 w 5"/>
                  <a:gd name="T9" fmla="*/ 0 h 8"/>
                </a:gdLst>
                <a:ahLst/>
                <a:cxnLst>
                  <a:cxn ang="0">
                    <a:pos x="T0" y="T1"/>
                  </a:cxn>
                  <a:cxn ang="0">
                    <a:pos x="T2" y="T3"/>
                  </a:cxn>
                  <a:cxn ang="0">
                    <a:pos x="T4" y="T5"/>
                  </a:cxn>
                  <a:cxn ang="0">
                    <a:pos x="T6" y="T7"/>
                  </a:cxn>
                  <a:cxn ang="0">
                    <a:pos x="T8" y="T9"/>
                  </a:cxn>
                </a:cxnLst>
                <a:rect l="0" t="0" r="r" b="b"/>
                <a:pathLst>
                  <a:path w="5" h="8">
                    <a:moveTo>
                      <a:pt x="3" y="0"/>
                    </a:moveTo>
                    <a:lnTo>
                      <a:pt x="5" y="0"/>
                    </a:lnTo>
                    <a:lnTo>
                      <a:pt x="0" y="6"/>
                    </a:lnTo>
                    <a:lnTo>
                      <a:pt x="3" y="8"/>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5853" name="Freeform 829"/>
              <p:cNvSpPr>
                <a:spLocks/>
              </p:cNvSpPr>
              <p:nvPr/>
            </p:nvSpPr>
            <p:spPr bwMode="auto">
              <a:xfrm>
                <a:off x="955" y="1446"/>
                <a:ext cx="120" cy="11"/>
              </a:xfrm>
              <a:custGeom>
                <a:avLst/>
                <a:gdLst>
                  <a:gd name="T0" fmla="*/ 240 w 240"/>
                  <a:gd name="T1" fmla="*/ 14 h 23"/>
                  <a:gd name="T2" fmla="*/ 205 w 240"/>
                  <a:gd name="T3" fmla="*/ 9 h 23"/>
                  <a:gd name="T4" fmla="*/ 174 w 240"/>
                  <a:gd name="T5" fmla="*/ 6 h 23"/>
                  <a:gd name="T6" fmla="*/ 115 w 240"/>
                  <a:gd name="T7" fmla="*/ 8 h 23"/>
                  <a:gd name="T8" fmla="*/ 60 w 240"/>
                  <a:gd name="T9" fmla="*/ 14 h 23"/>
                  <a:gd name="T10" fmla="*/ 3 w 240"/>
                  <a:gd name="T11" fmla="*/ 23 h 23"/>
                  <a:gd name="T12" fmla="*/ 0 w 240"/>
                  <a:gd name="T13" fmla="*/ 17 h 23"/>
                  <a:gd name="T14" fmla="*/ 57 w 240"/>
                  <a:gd name="T15" fmla="*/ 8 h 23"/>
                  <a:gd name="T16" fmla="*/ 115 w 240"/>
                  <a:gd name="T17" fmla="*/ 2 h 23"/>
                  <a:gd name="T18" fmla="*/ 174 w 240"/>
                  <a:gd name="T19" fmla="*/ 0 h 23"/>
                  <a:gd name="T20" fmla="*/ 205 w 240"/>
                  <a:gd name="T21" fmla="*/ 3 h 23"/>
                  <a:gd name="T22" fmla="*/ 240 w 240"/>
                  <a:gd name="T23" fmla="*/ 8 h 23"/>
                  <a:gd name="T24" fmla="*/ 240 w 240"/>
                  <a:gd name="T2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0" h="23">
                    <a:moveTo>
                      <a:pt x="240" y="14"/>
                    </a:moveTo>
                    <a:lnTo>
                      <a:pt x="205" y="9"/>
                    </a:lnTo>
                    <a:lnTo>
                      <a:pt x="174" y="6"/>
                    </a:lnTo>
                    <a:lnTo>
                      <a:pt x="115" y="8"/>
                    </a:lnTo>
                    <a:lnTo>
                      <a:pt x="60" y="14"/>
                    </a:lnTo>
                    <a:lnTo>
                      <a:pt x="3" y="23"/>
                    </a:lnTo>
                    <a:lnTo>
                      <a:pt x="0" y="17"/>
                    </a:lnTo>
                    <a:lnTo>
                      <a:pt x="57" y="8"/>
                    </a:lnTo>
                    <a:lnTo>
                      <a:pt x="115" y="2"/>
                    </a:lnTo>
                    <a:lnTo>
                      <a:pt x="174" y="0"/>
                    </a:lnTo>
                    <a:lnTo>
                      <a:pt x="205" y="3"/>
                    </a:lnTo>
                    <a:lnTo>
                      <a:pt x="240" y="8"/>
                    </a:lnTo>
                    <a:lnTo>
                      <a:pt x="240" y="14"/>
                    </a:lnTo>
                    <a:close/>
                  </a:path>
                </a:pathLst>
              </a:custGeom>
              <a:solidFill>
                <a:srgbClr val="000000"/>
              </a:solidFill>
              <a:ln w="9525">
                <a:solidFill>
                  <a:schemeClr val="tx2"/>
                </a:solidFill>
                <a:round/>
                <a:headEnd/>
                <a:tailEnd/>
              </a:ln>
            </p:spPr>
            <p:txBody>
              <a:bodyPr/>
              <a:lstStyle/>
              <a:p>
                <a:endParaRPr lang="en-US" sz="3120"/>
              </a:p>
            </p:txBody>
          </p:sp>
          <p:sp>
            <p:nvSpPr>
              <p:cNvPr id="385854" name="Freeform 830"/>
              <p:cNvSpPr>
                <a:spLocks/>
              </p:cNvSpPr>
              <p:nvPr/>
            </p:nvSpPr>
            <p:spPr bwMode="auto">
              <a:xfrm>
                <a:off x="1074" y="1449"/>
                <a:ext cx="2" cy="3"/>
              </a:xfrm>
              <a:custGeom>
                <a:avLst/>
                <a:gdLst>
                  <a:gd name="T0" fmla="*/ 3 w 3"/>
                  <a:gd name="T1" fmla="*/ 6 h 6"/>
                  <a:gd name="T2" fmla="*/ 2 w 3"/>
                  <a:gd name="T3" fmla="*/ 6 h 6"/>
                  <a:gd name="T4" fmla="*/ 2 w 3"/>
                  <a:gd name="T5" fmla="*/ 0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2" y="6"/>
                    </a:lnTo>
                    <a:lnTo>
                      <a:pt x="2" y="0"/>
                    </a:ln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5855" name="Freeform 831"/>
              <p:cNvSpPr>
                <a:spLocks/>
              </p:cNvSpPr>
              <p:nvPr/>
            </p:nvSpPr>
            <p:spPr bwMode="auto">
              <a:xfrm>
                <a:off x="930" y="1454"/>
                <a:ext cx="27" cy="19"/>
              </a:xfrm>
              <a:custGeom>
                <a:avLst/>
                <a:gdLst>
                  <a:gd name="T0" fmla="*/ 53 w 53"/>
                  <a:gd name="T1" fmla="*/ 6 h 38"/>
                  <a:gd name="T2" fmla="*/ 40 w 53"/>
                  <a:gd name="T3" fmla="*/ 11 h 38"/>
                  <a:gd name="T4" fmla="*/ 26 w 53"/>
                  <a:gd name="T5" fmla="*/ 17 h 38"/>
                  <a:gd name="T6" fmla="*/ 15 w 53"/>
                  <a:gd name="T7" fmla="*/ 26 h 38"/>
                  <a:gd name="T8" fmla="*/ 6 w 53"/>
                  <a:gd name="T9" fmla="*/ 38 h 38"/>
                  <a:gd name="T10" fmla="*/ 0 w 53"/>
                  <a:gd name="T11" fmla="*/ 33 h 38"/>
                  <a:gd name="T12" fmla="*/ 9 w 53"/>
                  <a:gd name="T13" fmla="*/ 21 h 38"/>
                  <a:gd name="T14" fmla="*/ 21 w 53"/>
                  <a:gd name="T15" fmla="*/ 11 h 38"/>
                  <a:gd name="T16" fmla="*/ 35 w 53"/>
                  <a:gd name="T17" fmla="*/ 5 h 38"/>
                  <a:gd name="T18" fmla="*/ 50 w 53"/>
                  <a:gd name="T19" fmla="*/ 0 h 38"/>
                  <a:gd name="T20" fmla="*/ 53 w 5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8">
                    <a:moveTo>
                      <a:pt x="53" y="6"/>
                    </a:moveTo>
                    <a:lnTo>
                      <a:pt x="40" y="11"/>
                    </a:lnTo>
                    <a:lnTo>
                      <a:pt x="26" y="17"/>
                    </a:lnTo>
                    <a:lnTo>
                      <a:pt x="15" y="26"/>
                    </a:lnTo>
                    <a:lnTo>
                      <a:pt x="6" y="38"/>
                    </a:lnTo>
                    <a:lnTo>
                      <a:pt x="0" y="33"/>
                    </a:lnTo>
                    <a:lnTo>
                      <a:pt x="9" y="21"/>
                    </a:lnTo>
                    <a:lnTo>
                      <a:pt x="21" y="11"/>
                    </a:lnTo>
                    <a:lnTo>
                      <a:pt x="35" y="5"/>
                    </a:lnTo>
                    <a:lnTo>
                      <a:pt x="50" y="0"/>
                    </a:lnTo>
                    <a:lnTo>
                      <a:pt x="53" y="6"/>
                    </a:lnTo>
                    <a:close/>
                  </a:path>
                </a:pathLst>
              </a:custGeom>
              <a:solidFill>
                <a:srgbClr val="000000"/>
              </a:solidFill>
              <a:ln w="9525">
                <a:solidFill>
                  <a:schemeClr val="tx2"/>
                </a:solidFill>
                <a:round/>
                <a:headEnd/>
                <a:tailEnd/>
              </a:ln>
            </p:spPr>
            <p:txBody>
              <a:bodyPr/>
              <a:lstStyle/>
              <a:p>
                <a:endParaRPr lang="en-US" sz="3120"/>
              </a:p>
            </p:txBody>
          </p:sp>
          <p:sp>
            <p:nvSpPr>
              <p:cNvPr id="385856" name="Freeform 832"/>
              <p:cNvSpPr>
                <a:spLocks/>
              </p:cNvSpPr>
              <p:nvPr/>
            </p:nvSpPr>
            <p:spPr bwMode="auto">
              <a:xfrm>
                <a:off x="955" y="1454"/>
                <a:ext cx="2" cy="3"/>
              </a:xfrm>
              <a:custGeom>
                <a:avLst/>
                <a:gdLst>
                  <a:gd name="T0" fmla="*/ 0 w 3"/>
                  <a:gd name="T1" fmla="*/ 0 h 6"/>
                  <a:gd name="T2" fmla="*/ 3 w 3"/>
                  <a:gd name="T3" fmla="*/ 6 h 6"/>
                  <a:gd name="T4" fmla="*/ 0 w 3"/>
                  <a:gd name="T5" fmla="*/ 0 h 6"/>
                </a:gdLst>
                <a:ahLst/>
                <a:cxnLst>
                  <a:cxn ang="0">
                    <a:pos x="T0" y="T1"/>
                  </a:cxn>
                  <a:cxn ang="0">
                    <a:pos x="T2" y="T3"/>
                  </a:cxn>
                  <a:cxn ang="0">
                    <a:pos x="T4" y="T5"/>
                  </a:cxn>
                </a:cxnLst>
                <a:rect l="0" t="0" r="r" b="b"/>
                <a:pathLst>
                  <a:path w="3" h="6">
                    <a:moveTo>
                      <a:pt x="0" y="0"/>
                    </a:moveTo>
                    <a:lnTo>
                      <a:pt x="3"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857" name="Freeform 833"/>
              <p:cNvSpPr>
                <a:spLocks/>
              </p:cNvSpPr>
              <p:nvPr/>
            </p:nvSpPr>
            <p:spPr bwMode="auto">
              <a:xfrm>
                <a:off x="918" y="1472"/>
                <a:ext cx="22" cy="210"/>
              </a:xfrm>
              <a:custGeom>
                <a:avLst/>
                <a:gdLst>
                  <a:gd name="T0" fmla="*/ 29 w 43"/>
                  <a:gd name="T1" fmla="*/ 0 h 420"/>
                  <a:gd name="T2" fmla="*/ 29 w 43"/>
                  <a:gd name="T3" fmla="*/ 17 h 420"/>
                  <a:gd name="T4" fmla="*/ 32 w 43"/>
                  <a:gd name="T5" fmla="*/ 53 h 420"/>
                  <a:gd name="T6" fmla="*/ 37 w 43"/>
                  <a:gd name="T7" fmla="*/ 105 h 420"/>
                  <a:gd name="T8" fmla="*/ 41 w 43"/>
                  <a:gd name="T9" fmla="*/ 167 h 420"/>
                  <a:gd name="T10" fmla="*/ 43 w 43"/>
                  <a:gd name="T11" fmla="*/ 236 h 420"/>
                  <a:gd name="T12" fmla="*/ 40 w 43"/>
                  <a:gd name="T13" fmla="*/ 304 h 420"/>
                  <a:gd name="T14" fmla="*/ 29 w 43"/>
                  <a:gd name="T15" fmla="*/ 367 h 420"/>
                  <a:gd name="T16" fmla="*/ 20 w 43"/>
                  <a:gd name="T17" fmla="*/ 396 h 420"/>
                  <a:gd name="T18" fmla="*/ 8 w 43"/>
                  <a:gd name="T19" fmla="*/ 420 h 420"/>
                  <a:gd name="T20" fmla="*/ 0 w 43"/>
                  <a:gd name="T21" fmla="*/ 418 h 420"/>
                  <a:gd name="T22" fmla="*/ 12 w 43"/>
                  <a:gd name="T23" fmla="*/ 394 h 420"/>
                  <a:gd name="T24" fmla="*/ 21 w 43"/>
                  <a:gd name="T25" fmla="*/ 365 h 420"/>
                  <a:gd name="T26" fmla="*/ 32 w 43"/>
                  <a:gd name="T27" fmla="*/ 304 h 420"/>
                  <a:gd name="T28" fmla="*/ 35 w 43"/>
                  <a:gd name="T29" fmla="*/ 236 h 420"/>
                  <a:gd name="T30" fmla="*/ 34 w 43"/>
                  <a:gd name="T31" fmla="*/ 167 h 420"/>
                  <a:gd name="T32" fmla="*/ 29 w 43"/>
                  <a:gd name="T33" fmla="*/ 105 h 420"/>
                  <a:gd name="T34" fmla="*/ 24 w 43"/>
                  <a:gd name="T35" fmla="*/ 53 h 420"/>
                  <a:gd name="T36" fmla="*/ 21 w 43"/>
                  <a:gd name="T37" fmla="*/ 17 h 420"/>
                  <a:gd name="T38" fmla="*/ 21 w 43"/>
                  <a:gd name="T39" fmla="*/ 0 h 420"/>
                  <a:gd name="T40" fmla="*/ 29 w 43"/>
                  <a:gd name="T41"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20">
                    <a:moveTo>
                      <a:pt x="29" y="0"/>
                    </a:moveTo>
                    <a:lnTo>
                      <a:pt x="29" y="17"/>
                    </a:lnTo>
                    <a:lnTo>
                      <a:pt x="32" y="53"/>
                    </a:lnTo>
                    <a:lnTo>
                      <a:pt x="37" y="105"/>
                    </a:lnTo>
                    <a:lnTo>
                      <a:pt x="41" y="167"/>
                    </a:lnTo>
                    <a:lnTo>
                      <a:pt x="43" y="236"/>
                    </a:lnTo>
                    <a:lnTo>
                      <a:pt x="40" y="304"/>
                    </a:lnTo>
                    <a:lnTo>
                      <a:pt x="29" y="367"/>
                    </a:lnTo>
                    <a:lnTo>
                      <a:pt x="20" y="396"/>
                    </a:lnTo>
                    <a:lnTo>
                      <a:pt x="8" y="420"/>
                    </a:lnTo>
                    <a:lnTo>
                      <a:pt x="0" y="418"/>
                    </a:lnTo>
                    <a:lnTo>
                      <a:pt x="12" y="394"/>
                    </a:lnTo>
                    <a:lnTo>
                      <a:pt x="21" y="365"/>
                    </a:lnTo>
                    <a:lnTo>
                      <a:pt x="32" y="304"/>
                    </a:lnTo>
                    <a:lnTo>
                      <a:pt x="35" y="236"/>
                    </a:lnTo>
                    <a:lnTo>
                      <a:pt x="34" y="167"/>
                    </a:lnTo>
                    <a:lnTo>
                      <a:pt x="29" y="105"/>
                    </a:lnTo>
                    <a:lnTo>
                      <a:pt x="24" y="53"/>
                    </a:lnTo>
                    <a:lnTo>
                      <a:pt x="21" y="17"/>
                    </a:lnTo>
                    <a:lnTo>
                      <a:pt x="21" y="0"/>
                    </a:lnTo>
                    <a:lnTo>
                      <a:pt x="29" y="0"/>
                    </a:lnTo>
                    <a:close/>
                  </a:path>
                </a:pathLst>
              </a:custGeom>
              <a:solidFill>
                <a:srgbClr val="000000"/>
              </a:solidFill>
              <a:ln w="9525">
                <a:solidFill>
                  <a:schemeClr val="tx2"/>
                </a:solidFill>
                <a:round/>
                <a:headEnd/>
                <a:tailEnd/>
              </a:ln>
            </p:spPr>
            <p:txBody>
              <a:bodyPr/>
              <a:lstStyle/>
              <a:p>
                <a:endParaRPr lang="en-US" sz="3120"/>
              </a:p>
            </p:txBody>
          </p:sp>
          <p:sp>
            <p:nvSpPr>
              <p:cNvPr id="385858" name="Freeform 834"/>
              <p:cNvSpPr>
                <a:spLocks/>
              </p:cNvSpPr>
              <p:nvPr/>
            </p:nvSpPr>
            <p:spPr bwMode="auto">
              <a:xfrm>
                <a:off x="929" y="1471"/>
                <a:ext cx="4" cy="2"/>
              </a:xfrm>
              <a:custGeom>
                <a:avLst/>
                <a:gdLst>
                  <a:gd name="T0" fmla="*/ 2 w 8"/>
                  <a:gd name="T1" fmla="*/ 0 h 5"/>
                  <a:gd name="T2" fmla="*/ 0 w 8"/>
                  <a:gd name="T3" fmla="*/ 2 h 5"/>
                  <a:gd name="T4" fmla="*/ 8 w 8"/>
                  <a:gd name="T5" fmla="*/ 2 h 5"/>
                  <a:gd name="T6" fmla="*/ 8 w 8"/>
                  <a:gd name="T7" fmla="*/ 5 h 5"/>
                  <a:gd name="T8" fmla="*/ 2 w 8"/>
                  <a:gd name="T9" fmla="*/ 0 h 5"/>
                </a:gdLst>
                <a:ahLst/>
                <a:cxnLst>
                  <a:cxn ang="0">
                    <a:pos x="T0" y="T1"/>
                  </a:cxn>
                  <a:cxn ang="0">
                    <a:pos x="T2" y="T3"/>
                  </a:cxn>
                  <a:cxn ang="0">
                    <a:pos x="T4" y="T5"/>
                  </a:cxn>
                  <a:cxn ang="0">
                    <a:pos x="T6" y="T7"/>
                  </a:cxn>
                  <a:cxn ang="0">
                    <a:pos x="T8" y="T9"/>
                  </a:cxn>
                </a:cxnLst>
                <a:rect l="0" t="0" r="r" b="b"/>
                <a:pathLst>
                  <a:path w="8" h="5">
                    <a:moveTo>
                      <a:pt x="2" y="0"/>
                    </a:moveTo>
                    <a:lnTo>
                      <a:pt x="0" y="2"/>
                    </a:lnTo>
                    <a:lnTo>
                      <a:pt x="8" y="2"/>
                    </a:lnTo>
                    <a:lnTo>
                      <a:pt x="8" y="5"/>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859" name="Freeform 835"/>
              <p:cNvSpPr>
                <a:spLocks/>
              </p:cNvSpPr>
              <p:nvPr/>
            </p:nvSpPr>
            <p:spPr bwMode="auto">
              <a:xfrm>
                <a:off x="843" y="1681"/>
                <a:ext cx="79" cy="64"/>
              </a:xfrm>
              <a:custGeom>
                <a:avLst/>
                <a:gdLst>
                  <a:gd name="T0" fmla="*/ 159 w 159"/>
                  <a:gd name="T1" fmla="*/ 5 h 128"/>
                  <a:gd name="T2" fmla="*/ 146 w 159"/>
                  <a:gd name="T3" fmla="*/ 28 h 128"/>
                  <a:gd name="T4" fmla="*/ 131 w 159"/>
                  <a:gd name="T5" fmla="*/ 48 h 128"/>
                  <a:gd name="T6" fmla="*/ 114 w 159"/>
                  <a:gd name="T7" fmla="*/ 66 h 128"/>
                  <a:gd name="T8" fmla="*/ 95 w 159"/>
                  <a:gd name="T9" fmla="*/ 84 h 128"/>
                  <a:gd name="T10" fmla="*/ 75 w 159"/>
                  <a:gd name="T11" fmla="*/ 98 h 128"/>
                  <a:gd name="T12" fmla="*/ 53 w 159"/>
                  <a:gd name="T13" fmla="*/ 112 h 128"/>
                  <a:gd name="T14" fmla="*/ 29 w 159"/>
                  <a:gd name="T15" fmla="*/ 121 h 128"/>
                  <a:gd name="T16" fmla="*/ 3 w 159"/>
                  <a:gd name="T17" fmla="*/ 128 h 128"/>
                  <a:gd name="T18" fmla="*/ 0 w 159"/>
                  <a:gd name="T19" fmla="*/ 122 h 128"/>
                  <a:gd name="T20" fmla="*/ 24 w 159"/>
                  <a:gd name="T21" fmla="*/ 115 h 128"/>
                  <a:gd name="T22" fmla="*/ 49 w 159"/>
                  <a:gd name="T23" fmla="*/ 105 h 128"/>
                  <a:gd name="T24" fmla="*/ 70 w 159"/>
                  <a:gd name="T25" fmla="*/ 92 h 128"/>
                  <a:gd name="T26" fmla="*/ 90 w 159"/>
                  <a:gd name="T27" fmla="*/ 78 h 128"/>
                  <a:gd name="T28" fmla="*/ 108 w 159"/>
                  <a:gd name="T29" fmla="*/ 61 h 128"/>
                  <a:gd name="T30" fmla="*/ 125 w 159"/>
                  <a:gd name="T31" fmla="*/ 43 h 128"/>
                  <a:gd name="T32" fmla="*/ 140 w 159"/>
                  <a:gd name="T33" fmla="*/ 23 h 128"/>
                  <a:gd name="T34" fmla="*/ 152 w 159"/>
                  <a:gd name="T35" fmla="*/ 0 h 128"/>
                  <a:gd name="T36" fmla="*/ 159 w 159"/>
                  <a:gd name="T37" fmla="*/ 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128">
                    <a:moveTo>
                      <a:pt x="159" y="5"/>
                    </a:moveTo>
                    <a:lnTo>
                      <a:pt x="146" y="28"/>
                    </a:lnTo>
                    <a:lnTo>
                      <a:pt x="131" y="48"/>
                    </a:lnTo>
                    <a:lnTo>
                      <a:pt x="114" y="66"/>
                    </a:lnTo>
                    <a:lnTo>
                      <a:pt x="95" y="84"/>
                    </a:lnTo>
                    <a:lnTo>
                      <a:pt x="75" y="98"/>
                    </a:lnTo>
                    <a:lnTo>
                      <a:pt x="53" y="112"/>
                    </a:lnTo>
                    <a:lnTo>
                      <a:pt x="29" y="121"/>
                    </a:lnTo>
                    <a:lnTo>
                      <a:pt x="3" y="128"/>
                    </a:lnTo>
                    <a:lnTo>
                      <a:pt x="0" y="122"/>
                    </a:lnTo>
                    <a:lnTo>
                      <a:pt x="24" y="115"/>
                    </a:lnTo>
                    <a:lnTo>
                      <a:pt x="49" y="105"/>
                    </a:lnTo>
                    <a:lnTo>
                      <a:pt x="70" y="92"/>
                    </a:lnTo>
                    <a:lnTo>
                      <a:pt x="90" y="78"/>
                    </a:lnTo>
                    <a:lnTo>
                      <a:pt x="108" y="61"/>
                    </a:lnTo>
                    <a:lnTo>
                      <a:pt x="125" y="43"/>
                    </a:lnTo>
                    <a:lnTo>
                      <a:pt x="140" y="23"/>
                    </a:lnTo>
                    <a:lnTo>
                      <a:pt x="152" y="0"/>
                    </a:lnTo>
                    <a:lnTo>
                      <a:pt x="159" y="5"/>
                    </a:lnTo>
                    <a:close/>
                  </a:path>
                </a:pathLst>
              </a:custGeom>
              <a:solidFill>
                <a:srgbClr val="000000"/>
              </a:solidFill>
              <a:ln w="9525">
                <a:solidFill>
                  <a:schemeClr val="tx2"/>
                </a:solidFill>
                <a:round/>
                <a:headEnd/>
                <a:tailEnd/>
              </a:ln>
            </p:spPr>
            <p:txBody>
              <a:bodyPr/>
              <a:lstStyle/>
              <a:p>
                <a:endParaRPr lang="en-US" sz="3120"/>
              </a:p>
            </p:txBody>
          </p:sp>
          <p:sp>
            <p:nvSpPr>
              <p:cNvPr id="385860" name="Freeform 836"/>
              <p:cNvSpPr>
                <a:spLocks/>
              </p:cNvSpPr>
              <p:nvPr/>
            </p:nvSpPr>
            <p:spPr bwMode="auto">
              <a:xfrm>
                <a:off x="918" y="1681"/>
                <a:ext cx="4" cy="7"/>
              </a:xfrm>
              <a:custGeom>
                <a:avLst/>
                <a:gdLst>
                  <a:gd name="T0" fmla="*/ 8 w 8"/>
                  <a:gd name="T1" fmla="*/ 2 h 14"/>
                  <a:gd name="T2" fmla="*/ 1 w 8"/>
                  <a:gd name="T3" fmla="*/ 14 h 14"/>
                  <a:gd name="T4" fmla="*/ 8 w 8"/>
                  <a:gd name="T5" fmla="*/ 5 h 14"/>
                  <a:gd name="T6" fmla="*/ 1 w 8"/>
                  <a:gd name="T7" fmla="*/ 0 h 14"/>
                  <a:gd name="T8" fmla="*/ 0 w 8"/>
                  <a:gd name="T9" fmla="*/ 0 h 14"/>
                  <a:gd name="T10" fmla="*/ 8 w 8"/>
                  <a:gd name="T11" fmla="*/ 2 h 14"/>
                </a:gdLst>
                <a:ahLst/>
                <a:cxnLst>
                  <a:cxn ang="0">
                    <a:pos x="T0" y="T1"/>
                  </a:cxn>
                  <a:cxn ang="0">
                    <a:pos x="T2" y="T3"/>
                  </a:cxn>
                  <a:cxn ang="0">
                    <a:pos x="T4" y="T5"/>
                  </a:cxn>
                  <a:cxn ang="0">
                    <a:pos x="T6" y="T7"/>
                  </a:cxn>
                  <a:cxn ang="0">
                    <a:pos x="T8" y="T9"/>
                  </a:cxn>
                  <a:cxn ang="0">
                    <a:pos x="T10" y="T11"/>
                  </a:cxn>
                </a:cxnLst>
                <a:rect l="0" t="0" r="r" b="b"/>
                <a:pathLst>
                  <a:path w="8" h="14">
                    <a:moveTo>
                      <a:pt x="8" y="2"/>
                    </a:moveTo>
                    <a:lnTo>
                      <a:pt x="1" y="14"/>
                    </a:lnTo>
                    <a:lnTo>
                      <a:pt x="8" y="5"/>
                    </a:lnTo>
                    <a:lnTo>
                      <a:pt x="1" y="0"/>
                    </a:lnTo>
                    <a:lnTo>
                      <a:pt x="0" y="0"/>
                    </a:lnTo>
                    <a:lnTo>
                      <a:pt x="8" y="2"/>
                    </a:lnTo>
                    <a:close/>
                  </a:path>
                </a:pathLst>
              </a:custGeom>
              <a:solidFill>
                <a:srgbClr val="000000"/>
              </a:solidFill>
              <a:ln w="9525">
                <a:solidFill>
                  <a:schemeClr val="tx2"/>
                </a:solidFill>
                <a:round/>
                <a:headEnd/>
                <a:tailEnd/>
              </a:ln>
            </p:spPr>
            <p:txBody>
              <a:bodyPr/>
              <a:lstStyle/>
              <a:p>
                <a:endParaRPr lang="en-US" sz="3120"/>
              </a:p>
            </p:txBody>
          </p:sp>
          <p:sp>
            <p:nvSpPr>
              <p:cNvPr id="385861" name="Freeform 837"/>
              <p:cNvSpPr>
                <a:spLocks/>
              </p:cNvSpPr>
              <p:nvPr/>
            </p:nvSpPr>
            <p:spPr bwMode="auto">
              <a:xfrm>
                <a:off x="757" y="1737"/>
                <a:ext cx="87" cy="12"/>
              </a:xfrm>
              <a:custGeom>
                <a:avLst/>
                <a:gdLst>
                  <a:gd name="T0" fmla="*/ 175 w 175"/>
                  <a:gd name="T1" fmla="*/ 15 h 24"/>
                  <a:gd name="T2" fmla="*/ 131 w 175"/>
                  <a:gd name="T3" fmla="*/ 21 h 24"/>
                  <a:gd name="T4" fmla="*/ 106 w 175"/>
                  <a:gd name="T5" fmla="*/ 24 h 24"/>
                  <a:gd name="T6" fmla="*/ 85 w 175"/>
                  <a:gd name="T7" fmla="*/ 24 h 24"/>
                  <a:gd name="T8" fmla="*/ 39 w 175"/>
                  <a:gd name="T9" fmla="*/ 20 h 24"/>
                  <a:gd name="T10" fmla="*/ 0 w 175"/>
                  <a:gd name="T11" fmla="*/ 6 h 24"/>
                  <a:gd name="T12" fmla="*/ 3 w 175"/>
                  <a:gd name="T13" fmla="*/ 0 h 24"/>
                  <a:gd name="T14" fmla="*/ 42 w 175"/>
                  <a:gd name="T15" fmla="*/ 14 h 24"/>
                  <a:gd name="T16" fmla="*/ 85 w 175"/>
                  <a:gd name="T17" fmla="*/ 18 h 24"/>
                  <a:gd name="T18" fmla="*/ 106 w 175"/>
                  <a:gd name="T19" fmla="*/ 18 h 24"/>
                  <a:gd name="T20" fmla="*/ 128 w 175"/>
                  <a:gd name="T21" fmla="*/ 15 h 24"/>
                  <a:gd name="T22" fmla="*/ 172 w 175"/>
                  <a:gd name="T23" fmla="*/ 9 h 24"/>
                  <a:gd name="T24" fmla="*/ 175 w 175"/>
                  <a:gd name="T2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24">
                    <a:moveTo>
                      <a:pt x="175" y="15"/>
                    </a:moveTo>
                    <a:lnTo>
                      <a:pt x="131" y="21"/>
                    </a:lnTo>
                    <a:lnTo>
                      <a:pt x="106" y="24"/>
                    </a:lnTo>
                    <a:lnTo>
                      <a:pt x="85" y="24"/>
                    </a:lnTo>
                    <a:lnTo>
                      <a:pt x="39" y="20"/>
                    </a:lnTo>
                    <a:lnTo>
                      <a:pt x="0" y="6"/>
                    </a:lnTo>
                    <a:lnTo>
                      <a:pt x="3" y="0"/>
                    </a:lnTo>
                    <a:lnTo>
                      <a:pt x="42" y="14"/>
                    </a:lnTo>
                    <a:lnTo>
                      <a:pt x="85" y="18"/>
                    </a:lnTo>
                    <a:lnTo>
                      <a:pt x="106" y="18"/>
                    </a:lnTo>
                    <a:lnTo>
                      <a:pt x="128" y="15"/>
                    </a:lnTo>
                    <a:lnTo>
                      <a:pt x="172" y="9"/>
                    </a:lnTo>
                    <a:lnTo>
                      <a:pt x="175" y="15"/>
                    </a:lnTo>
                    <a:close/>
                  </a:path>
                </a:pathLst>
              </a:custGeom>
              <a:solidFill>
                <a:srgbClr val="000000"/>
              </a:solidFill>
              <a:ln w="9525">
                <a:solidFill>
                  <a:schemeClr val="tx2"/>
                </a:solidFill>
                <a:round/>
                <a:headEnd/>
                <a:tailEnd/>
              </a:ln>
            </p:spPr>
            <p:txBody>
              <a:bodyPr/>
              <a:lstStyle/>
              <a:p>
                <a:endParaRPr lang="en-US" sz="3120"/>
              </a:p>
            </p:txBody>
          </p:sp>
          <p:sp>
            <p:nvSpPr>
              <p:cNvPr id="385862" name="Freeform 838"/>
              <p:cNvSpPr>
                <a:spLocks/>
              </p:cNvSpPr>
              <p:nvPr/>
            </p:nvSpPr>
            <p:spPr bwMode="auto">
              <a:xfrm>
                <a:off x="843" y="1742"/>
                <a:ext cx="1"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5863" name="Freeform 839"/>
              <p:cNvSpPr>
                <a:spLocks/>
              </p:cNvSpPr>
              <p:nvPr/>
            </p:nvSpPr>
            <p:spPr bwMode="auto">
              <a:xfrm>
                <a:off x="694" y="1696"/>
                <a:ext cx="64" cy="44"/>
              </a:xfrm>
              <a:custGeom>
                <a:avLst/>
                <a:gdLst>
                  <a:gd name="T0" fmla="*/ 124 w 129"/>
                  <a:gd name="T1" fmla="*/ 88 h 88"/>
                  <a:gd name="T2" fmla="*/ 92 w 129"/>
                  <a:gd name="T3" fmla="*/ 70 h 88"/>
                  <a:gd name="T4" fmla="*/ 63 w 129"/>
                  <a:gd name="T5" fmla="*/ 50 h 88"/>
                  <a:gd name="T6" fmla="*/ 0 w 129"/>
                  <a:gd name="T7" fmla="*/ 6 h 88"/>
                  <a:gd name="T8" fmla="*/ 5 w 129"/>
                  <a:gd name="T9" fmla="*/ 0 h 88"/>
                  <a:gd name="T10" fmla="*/ 68 w 129"/>
                  <a:gd name="T11" fmla="*/ 44 h 88"/>
                  <a:gd name="T12" fmla="*/ 97 w 129"/>
                  <a:gd name="T13" fmla="*/ 64 h 88"/>
                  <a:gd name="T14" fmla="*/ 129 w 129"/>
                  <a:gd name="T15" fmla="*/ 82 h 88"/>
                  <a:gd name="T16" fmla="*/ 124 w 129"/>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88">
                    <a:moveTo>
                      <a:pt x="124" y="88"/>
                    </a:moveTo>
                    <a:lnTo>
                      <a:pt x="92" y="70"/>
                    </a:lnTo>
                    <a:lnTo>
                      <a:pt x="63" y="50"/>
                    </a:lnTo>
                    <a:lnTo>
                      <a:pt x="0" y="6"/>
                    </a:lnTo>
                    <a:lnTo>
                      <a:pt x="5" y="0"/>
                    </a:lnTo>
                    <a:lnTo>
                      <a:pt x="68" y="44"/>
                    </a:lnTo>
                    <a:lnTo>
                      <a:pt x="97" y="64"/>
                    </a:lnTo>
                    <a:lnTo>
                      <a:pt x="129" y="82"/>
                    </a:lnTo>
                    <a:lnTo>
                      <a:pt x="124" y="88"/>
                    </a:lnTo>
                    <a:close/>
                  </a:path>
                </a:pathLst>
              </a:custGeom>
              <a:solidFill>
                <a:srgbClr val="000000"/>
              </a:solidFill>
              <a:ln w="9525">
                <a:solidFill>
                  <a:schemeClr val="tx2"/>
                </a:solidFill>
                <a:round/>
                <a:headEnd/>
                <a:tailEnd/>
              </a:ln>
            </p:spPr>
            <p:txBody>
              <a:bodyPr/>
              <a:lstStyle/>
              <a:p>
                <a:endParaRPr lang="en-US" sz="3120"/>
              </a:p>
            </p:txBody>
          </p:sp>
          <p:sp>
            <p:nvSpPr>
              <p:cNvPr id="385864" name="Freeform 840"/>
              <p:cNvSpPr>
                <a:spLocks/>
              </p:cNvSpPr>
              <p:nvPr/>
            </p:nvSpPr>
            <p:spPr bwMode="auto">
              <a:xfrm>
                <a:off x="756" y="1737"/>
                <a:ext cx="2" cy="3"/>
              </a:xfrm>
              <a:custGeom>
                <a:avLst/>
                <a:gdLst>
                  <a:gd name="T0" fmla="*/ 2 w 5"/>
                  <a:gd name="T1" fmla="*/ 6 h 6"/>
                  <a:gd name="T2" fmla="*/ 0 w 5"/>
                  <a:gd name="T3" fmla="*/ 6 h 6"/>
                  <a:gd name="T4" fmla="*/ 5 w 5"/>
                  <a:gd name="T5" fmla="*/ 0 h 6"/>
                  <a:gd name="T6" fmla="*/ 2 w 5"/>
                  <a:gd name="T7" fmla="*/ 6 h 6"/>
                </a:gdLst>
                <a:ahLst/>
                <a:cxnLst>
                  <a:cxn ang="0">
                    <a:pos x="T0" y="T1"/>
                  </a:cxn>
                  <a:cxn ang="0">
                    <a:pos x="T2" y="T3"/>
                  </a:cxn>
                  <a:cxn ang="0">
                    <a:pos x="T4" y="T5"/>
                  </a:cxn>
                  <a:cxn ang="0">
                    <a:pos x="T6" y="T7"/>
                  </a:cxn>
                </a:cxnLst>
                <a:rect l="0" t="0" r="r" b="b"/>
                <a:pathLst>
                  <a:path w="5" h="6">
                    <a:moveTo>
                      <a:pt x="2" y="6"/>
                    </a:moveTo>
                    <a:lnTo>
                      <a:pt x="0" y="6"/>
                    </a:lnTo>
                    <a:lnTo>
                      <a:pt x="5"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85865" name="Freeform 841"/>
              <p:cNvSpPr>
                <a:spLocks/>
              </p:cNvSpPr>
              <p:nvPr/>
            </p:nvSpPr>
            <p:spPr bwMode="auto">
              <a:xfrm>
                <a:off x="687" y="1688"/>
                <a:ext cx="10" cy="11"/>
              </a:xfrm>
              <a:custGeom>
                <a:avLst/>
                <a:gdLst>
                  <a:gd name="T0" fmla="*/ 15 w 20"/>
                  <a:gd name="T1" fmla="*/ 21 h 21"/>
                  <a:gd name="T2" fmla="*/ 6 w 20"/>
                  <a:gd name="T3" fmla="*/ 15 h 21"/>
                  <a:gd name="T4" fmla="*/ 0 w 20"/>
                  <a:gd name="T5" fmla="*/ 6 h 21"/>
                  <a:gd name="T6" fmla="*/ 5 w 20"/>
                  <a:gd name="T7" fmla="*/ 0 h 21"/>
                  <a:gd name="T8" fmla="*/ 11 w 20"/>
                  <a:gd name="T9" fmla="*/ 9 h 21"/>
                  <a:gd name="T10" fmla="*/ 20 w 20"/>
                  <a:gd name="T11" fmla="*/ 15 h 21"/>
                  <a:gd name="T12" fmla="*/ 15 w 20"/>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5" y="21"/>
                    </a:moveTo>
                    <a:lnTo>
                      <a:pt x="6" y="15"/>
                    </a:lnTo>
                    <a:lnTo>
                      <a:pt x="0" y="6"/>
                    </a:lnTo>
                    <a:lnTo>
                      <a:pt x="5" y="0"/>
                    </a:lnTo>
                    <a:lnTo>
                      <a:pt x="11" y="9"/>
                    </a:lnTo>
                    <a:lnTo>
                      <a:pt x="20" y="15"/>
                    </a:lnTo>
                    <a:lnTo>
                      <a:pt x="15" y="21"/>
                    </a:lnTo>
                    <a:close/>
                  </a:path>
                </a:pathLst>
              </a:custGeom>
              <a:solidFill>
                <a:srgbClr val="000000"/>
              </a:solidFill>
              <a:ln w="9525">
                <a:solidFill>
                  <a:schemeClr val="tx2"/>
                </a:solidFill>
                <a:round/>
                <a:headEnd/>
                <a:tailEnd/>
              </a:ln>
            </p:spPr>
            <p:txBody>
              <a:bodyPr/>
              <a:lstStyle/>
              <a:p>
                <a:endParaRPr lang="en-US" sz="3120"/>
              </a:p>
            </p:txBody>
          </p:sp>
          <p:sp>
            <p:nvSpPr>
              <p:cNvPr id="385866" name="Freeform 842"/>
              <p:cNvSpPr>
                <a:spLocks/>
              </p:cNvSpPr>
              <p:nvPr/>
            </p:nvSpPr>
            <p:spPr bwMode="auto">
              <a:xfrm>
                <a:off x="694" y="1696"/>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5867" name="Freeform 843"/>
              <p:cNvSpPr>
                <a:spLocks/>
              </p:cNvSpPr>
              <p:nvPr/>
            </p:nvSpPr>
            <p:spPr bwMode="auto">
              <a:xfrm>
                <a:off x="687" y="1605"/>
                <a:ext cx="26" cy="86"/>
              </a:xfrm>
              <a:custGeom>
                <a:avLst/>
                <a:gdLst>
                  <a:gd name="T0" fmla="*/ 0 w 54"/>
                  <a:gd name="T1" fmla="*/ 167 h 172"/>
                  <a:gd name="T2" fmla="*/ 22 w 54"/>
                  <a:gd name="T3" fmla="*/ 103 h 172"/>
                  <a:gd name="T4" fmla="*/ 37 w 54"/>
                  <a:gd name="T5" fmla="*/ 50 h 172"/>
                  <a:gd name="T6" fmla="*/ 48 w 54"/>
                  <a:gd name="T7" fmla="*/ 0 h 172"/>
                  <a:gd name="T8" fmla="*/ 54 w 54"/>
                  <a:gd name="T9" fmla="*/ 3 h 172"/>
                  <a:gd name="T10" fmla="*/ 43 w 54"/>
                  <a:gd name="T11" fmla="*/ 53 h 172"/>
                  <a:gd name="T12" fmla="*/ 28 w 54"/>
                  <a:gd name="T13" fmla="*/ 106 h 172"/>
                  <a:gd name="T14" fmla="*/ 6 w 54"/>
                  <a:gd name="T15" fmla="*/ 172 h 172"/>
                  <a:gd name="T16" fmla="*/ 0 w 54"/>
                  <a:gd name="T17" fmla="*/ 16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2">
                    <a:moveTo>
                      <a:pt x="0" y="167"/>
                    </a:moveTo>
                    <a:lnTo>
                      <a:pt x="22" y="103"/>
                    </a:lnTo>
                    <a:lnTo>
                      <a:pt x="37" y="50"/>
                    </a:lnTo>
                    <a:lnTo>
                      <a:pt x="48" y="0"/>
                    </a:lnTo>
                    <a:lnTo>
                      <a:pt x="54" y="3"/>
                    </a:lnTo>
                    <a:lnTo>
                      <a:pt x="43" y="53"/>
                    </a:lnTo>
                    <a:lnTo>
                      <a:pt x="28" y="106"/>
                    </a:lnTo>
                    <a:lnTo>
                      <a:pt x="6" y="172"/>
                    </a:lnTo>
                    <a:lnTo>
                      <a:pt x="0" y="167"/>
                    </a:lnTo>
                    <a:close/>
                  </a:path>
                </a:pathLst>
              </a:custGeom>
              <a:solidFill>
                <a:srgbClr val="000000"/>
              </a:solidFill>
              <a:ln w="9525">
                <a:solidFill>
                  <a:schemeClr val="tx2"/>
                </a:solidFill>
                <a:round/>
                <a:headEnd/>
                <a:tailEnd/>
              </a:ln>
            </p:spPr>
            <p:txBody>
              <a:bodyPr/>
              <a:lstStyle/>
              <a:p>
                <a:endParaRPr lang="en-US" sz="3120"/>
              </a:p>
            </p:txBody>
          </p:sp>
          <p:sp>
            <p:nvSpPr>
              <p:cNvPr id="385868" name="Freeform 844"/>
              <p:cNvSpPr>
                <a:spLocks/>
              </p:cNvSpPr>
              <p:nvPr/>
            </p:nvSpPr>
            <p:spPr bwMode="auto">
              <a:xfrm>
                <a:off x="686" y="1688"/>
                <a:ext cx="4" cy="3"/>
              </a:xfrm>
              <a:custGeom>
                <a:avLst/>
                <a:gdLst>
                  <a:gd name="T0" fmla="*/ 1 w 7"/>
                  <a:gd name="T1" fmla="*/ 6 h 6"/>
                  <a:gd name="T2" fmla="*/ 0 w 7"/>
                  <a:gd name="T3" fmla="*/ 4 h 6"/>
                  <a:gd name="T4" fmla="*/ 1 w 7"/>
                  <a:gd name="T5" fmla="*/ 1 h 6"/>
                  <a:gd name="T6" fmla="*/ 7 w 7"/>
                  <a:gd name="T7" fmla="*/ 6 h 6"/>
                  <a:gd name="T8" fmla="*/ 6 w 7"/>
                  <a:gd name="T9" fmla="*/ 0 h 6"/>
                  <a:gd name="T10" fmla="*/ 1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1" y="6"/>
                    </a:moveTo>
                    <a:lnTo>
                      <a:pt x="0" y="4"/>
                    </a:lnTo>
                    <a:lnTo>
                      <a:pt x="1" y="1"/>
                    </a:lnTo>
                    <a:lnTo>
                      <a:pt x="7" y="6"/>
                    </a:lnTo>
                    <a:lnTo>
                      <a:pt x="6"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85869" name="Freeform 845"/>
              <p:cNvSpPr>
                <a:spLocks/>
              </p:cNvSpPr>
              <p:nvPr/>
            </p:nvSpPr>
            <p:spPr bwMode="auto">
              <a:xfrm>
                <a:off x="709" y="1577"/>
                <a:ext cx="4" cy="29"/>
              </a:xfrm>
              <a:custGeom>
                <a:avLst/>
                <a:gdLst>
                  <a:gd name="T0" fmla="*/ 4 w 10"/>
                  <a:gd name="T1" fmla="*/ 57 h 57"/>
                  <a:gd name="T2" fmla="*/ 4 w 10"/>
                  <a:gd name="T3" fmla="*/ 28 h 57"/>
                  <a:gd name="T4" fmla="*/ 0 w 10"/>
                  <a:gd name="T5" fmla="*/ 0 h 57"/>
                  <a:gd name="T6" fmla="*/ 7 w 10"/>
                  <a:gd name="T7" fmla="*/ 0 h 57"/>
                  <a:gd name="T8" fmla="*/ 10 w 10"/>
                  <a:gd name="T9" fmla="*/ 28 h 57"/>
                  <a:gd name="T10" fmla="*/ 10 w 10"/>
                  <a:gd name="T11" fmla="*/ 57 h 57"/>
                  <a:gd name="T12" fmla="*/ 4 w 10"/>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0" h="57">
                    <a:moveTo>
                      <a:pt x="4" y="57"/>
                    </a:moveTo>
                    <a:lnTo>
                      <a:pt x="4" y="28"/>
                    </a:lnTo>
                    <a:lnTo>
                      <a:pt x="0" y="0"/>
                    </a:lnTo>
                    <a:lnTo>
                      <a:pt x="7" y="0"/>
                    </a:lnTo>
                    <a:lnTo>
                      <a:pt x="10" y="28"/>
                    </a:lnTo>
                    <a:lnTo>
                      <a:pt x="10" y="57"/>
                    </a:lnTo>
                    <a:lnTo>
                      <a:pt x="4" y="57"/>
                    </a:lnTo>
                    <a:close/>
                  </a:path>
                </a:pathLst>
              </a:custGeom>
              <a:solidFill>
                <a:srgbClr val="000000"/>
              </a:solidFill>
              <a:ln w="9525">
                <a:solidFill>
                  <a:schemeClr val="tx2"/>
                </a:solidFill>
                <a:round/>
                <a:headEnd/>
                <a:tailEnd/>
              </a:ln>
            </p:spPr>
            <p:txBody>
              <a:bodyPr/>
              <a:lstStyle/>
              <a:p>
                <a:endParaRPr lang="en-US" sz="3120"/>
              </a:p>
            </p:txBody>
          </p:sp>
          <p:sp>
            <p:nvSpPr>
              <p:cNvPr id="385870" name="Freeform 846"/>
              <p:cNvSpPr>
                <a:spLocks/>
              </p:cNvSpPr>
              <p:nvPr/>
            </p:nvSpPr>
            <p:spPr bwMode="auto">
              <a:xfrm>
                <a:off x="710" y="1605"/>
                <a:ext cx="3" cy="2"/>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5871" name="Freeform 847"/>
              <p:cNvSpPr>
                <a:spLocks/>
              </p:cNvSpPr>
              <p:nvPr/>
            </p:nvSpPr>
            <p:spPr bwMode="auto">
              <a:xfrm>
                <a:off x="697" y="1508"/>
                <a:ext cx="15" cy="70"/>
              </a:xfrm>
              <a:custGeom>
                <a:avLst/>
                <a:gdLst>
                  <a:gd name="T0" fmla="*/ 24 w 31"/>
                  <a:gd name="T1" fmla="*/ 140 h 140"/>
                  <a:gd name="T2" fmla="*/ 15 w 31"/>
                  <a:gd name="T3" fmla="*/ 105 h 140"/>
                  <a:gd name="T4" fmla="*/ 8 w 31"/>
                  <a:gd name="T5" fmla="*/ 70 h 140"/>
                  <a:gd name="T6" fmla="*/ 3 w 31"/>
                  <a:gd name="T7" fmla="*/ 37 h 140"/>
                  <a:gd name="T8" fmla="*/ 0 w 31"/>
                  <a:gd name="T9" fmla="*/ 0 h 140"/>
                  <a:gd name="T10" fmla="*/ 6 w 31"/>
                  <a:gd name="T11" fmla="*/ 0 h 140"/>
                  <a:gd name="T12" fmla="*/ 9 w 31"/>
                  <a:gd name="T13" fmla="*/ 37 h 140"/>
                  <a:gd name="T14" fmla="*/ 14 w 31"/>
                  <a:gd name="T15" fmla="*/ 70 h 140"/>
                  <a:gd name="T16" fmla="*/ 21 w 31"/>
                  <a:gd name="T17" fmla="*/ 102 h 140"/>
                  <a:gd name="T18" fmla="*/ 31 w 31"/>
                  <a:gd name="T19" fmla="*/ 137 h 140"/>
                  <a:gd name="T20" fmla="*/ 24 w 31"/>
                  <a:gd name="T21"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0">
                    <a:moveTo>
                      <a:pt x="24" y="140"/>
                    </a:moveTo>
                    <a:lnTo>
                      <a:pt x="15" y="105"/>
                    </a:lnTo>
                    <a:lnTo>
                      <a:pt x="8" y="70"/>
                    </a:lnTo>
                    <a:lnTo>
                      <a:pt x="3" y="37"/>
                    </a:lnTo>
                    <a:lnTo>
                      <a:pt x="0" y="0"/>
                    </a:lnTo>
                    <a:lnTo>
                      <a:pt x="6" y="0"/>
                    </a:lnTo>
                    <a:lnTo>
                      <a:pt x="9" y="37"/>
                    </a:lnTo>
                    <a:lnTo>
                      <a:pt x="14" y="70"/>
                    </a:lnTo>
                    <a:lnTo>
                      <a:pt x="21" y="102"/>
                    </a:lnTo>
                    <a:lnTo>
                      <a:pt x="31" y="137"/>
                    </a:lnTo>
                    <a:lnTo>
                      <a:pt x="24" y="140"/>
                    </a:lnTo>
                    <a:close/>
                  </a:path>
                </a:pathLst>
              </a:custGeom>
              <a:solidFill>
                <a:srgbClr val="000000"/>
              </a:solidFill>
              <a:ln w="9525">
                <a:solidFill>
                  <a:schemeClr val="tx2"/>
                </a:solidFill>
                <a:round/>
                <a:headEnd/>
                <a:tailEnd/>
              </a:ln>
            </p:spPr>
            <p:txBody>
              <a:bodyPr/>
              <a:lstStyle/>
              <a:p>
                <a:endParaRPr lang="en-US" sz="3120"/>
              </a:p>
            </p:txBody>
          </p:sp>
          <p:sp>
            <p:nvSpPr>
              <p:cNvPr id="385872" name="Freeform 848"/>
              <p:cNvSpPr>
                <a:spLocks/>
              </p:cNvSpPr>
              <p:nvPr/>
            </p:nvSpPr>
            <p:spPr bwMode="auto">
              <a:xfrm>
                <a:off x="709" y="1577"/>
                <a:ext cx="3" cy="1"/>
              </a:xfrm>
              <a:custGeom>
                <a:avLst/>
                <a:gdLst>
                  <a:gd name="T0" fmla="*/ 7 w 7"/>
                  <a:gd name="T1" fmla="*/ 2 h 3"/>
                  <a:gd name="T2" fmla="*/ 7 w 7"/>
                  <a:gd name="T3" fmla="*/ 0 h 3"/>
                  <a:gd name="T4" fmla="*/ 0 w 7"/>
                  <a:gd name="T5" fmla="*/ 3 h 3"/>
                  <a:gd name="T6" fmla="*/ 0 w 7"/>
                  <a:gd name="T7" fmla="*/ 2 h 3"/>
                  <a:gd name="T8" fmla="*/ 7 w 7"/>
                  <a:gd name="T9" fmla="*/ 2 h 3"/>
                </a:gdLst>
                <a:ahLst/>
                <a:cxnLst>
                  <a:cxn ang="0">
                    <a:pos x="T0" y="T1"/>
                  </a:cxn>
                  <a:cxn ang="0">
                    <a:pos x="T2" y="T3"/>
                  </a:cxn>
                  <a:cxn ang="0">
                    <a:pos x="T4" y="T5"/>
                  </a:cxn>
                  <a:cxn ang="0">
                    <a:pos x="T6" y="T7"/>
                  </a:cxn>
                  <a:cxn ang="0">
                    <a:pos x="T8" y="T9"/>
                  </a:cxn>
                </a:cxnLst>
                <a:rect l="0" t="0" r="r" b="b"/>
                <a:pathLst>
                  <a:path w="7" h="3">
                    <a:moveTo>
                      <a:pt x="7" y="2"/>
                    </a:moveTo>
                    <a:lnTo>
                      <a:pt x="7" y="0"/>
                    </a:lnTo>
                    <a:lnTo>
                      <a:pt x="0" y="3"/>
                    </a:lnTo>
                    <a:lnTo>
                      <a:pt x="0" y="2"/>
                    </a:lnTo>
                    <a:lnTo>
                      <a:pt x="7" y="2"/>
                    </a:lnTo>
                    <a:close/>
                  </a:path>
                </a:pathLst>
              </a:custGeom>
              <a:solidFill>
                <a:srgbClr val="000000"/>
              </a:solidFill>
              <a:ln w="9525">
                <a:solidFill>
                  <a:schemeClr val="tx2"/>
                </a:solidFill>
                <a:round/>
                <a:headEnd/>
                <a:tailEnd/>
              </a:ln>
            </p:spPr>
            <p:txBody>
              <a:bodyPr/>
              <a:lstStyle/>
              <a:p>
                <a:endParaRPr lang="en-US" sz="3120"/>
              </a:p>
            </p:txBody>
          </p:sp>
          <p:sp>
            <p:nvSpPr>
              <p:cNvPr id="385873" name="Freeform 849"/>
              <p:cNvSpPr>
                <a:spLocks/>
              </p:cNvSpPr>
              <p:nvPr/>
            </p:nvSpPr>
            <p:spPr bwMode="auto">
              <a:xfrm>
                <a:off x="695" y="1379"/>
                <a:ext cx="19" cy="129"/>
              </a:xfrm>
              <a:custGeom>
                <a:avLst/>
                <a:gdLst>
                  <a:gd name="T0" fmla="*/ 3 w 38"/>
                  <a:gd name="T1" fmla="*/ 259 h 259"/>
                  <a:gd name="T2" fmla="*/ 0 w 38"/>
                  <a:gd name="T3" fmla="*/ 195 h 259"/>
                  <a:gd name="T4" fmla="*/ 3 w 38"/>
                  <a:gd name="T5" fmla="*/ 130 h 259"/>
                  <a:gd name="T6" fmla="*/ 12 w 38"/>
                  <a:gd name="T7" fmla="*/ 63 h 259"/>
                  <a:gd name="T8" fmla="*/ 21 w 38"/>
                  <a:gd name="T9" fmla="*/ 31 h 259"/>
                  <a:gd name="T10" fmla="*/ 32 w 38"/>
                  <a:gd name="T11" fmla="*/ 0 h 259"/>
                  <a:gd name="T12" fmla="*/ 38 w 38"/>
                  <a:gd name="T13" fmla="*/ 5 h 259"/>
                  <a:gd name="T14" fmla="*/ 27 w 38"/>
                  <a:gd name="T15" fmla="*/ 35 h 259"/>
                  <a:gd name="T16" fmla="*/ 18 w 38"/>
                  <a:gd name="T17" fmla="*/ 66 h 259"/>
                  <a:gd name="T18" fmla="*/ 9 w 38"/>
                  <a:gd name="T19" fmla="*/ 130 h 259"/>
                  <a:gd name="T20" fmla="*/ 8 w 38"/>
                  <a:gd name="T21" fmla="*/ 195 h 259"/>
                  <a:gd name="T22" fmla="*/ 9 w 38"/>
                  <a:gd name="T23" fmla="*/ 259 h 259"/>
                  <a:gd name="T24" fmla="*/ 3 w 38"/>
                  <a:gd name="T25"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59">
                    <a:moveTo>
                      <a:pt x="3" y="259"/>
                    </a:moveTo>
                    <a:lnTo>
                      <a:pt x="0" y="195"/>
                    </a:lnTo>
                    <a:lnTo>
                      <a:pt x="3" y="130"/>
                    </a:lnTo>
                    <a:lnTo>
                      <a:pt x="12" y="63"/>
                    </a:lnTo>
                    <a:lnTo>
                      <a:pt x="21" y="31"/>
                    </a:lnTo>
                    <a:lnTo>
                      <a:pt x="32" y="0"/>
                    </a:lnTo>
                    <a:lnTo>
                      <a:pt x="38" y="5"/>
                    </a:lnTo>
                    <a:lnTo>
                      <a:pt x="27" y="35"/>
                    </a:lnTo>
                    <a:lnTo>
                      <a:pt x="18" y="66"/>
                    </a:lnTo>
                    <a:lnTo>
                      <a:pt x="9" y="130"/>
                    </a:lnTo>
                    <a:lnTo>
                      <a:pt x="8" y="195"/>
                    </a:lnTo>
                    <a:lnTo>
                      <a:pt x="9" y="259"/>
                    </a:lnTo>
                    <a:lnTo>
                      <a:pt x="3" y="259"/>
                    </a:lnTo>
                    <a:close/>
                  </a:path>
                </a:pathLst>
              </a:custGeom>
              <a:solidFill>
                <a:srgbClr val="000000"/>
              </a:solidFill>
              <a:ln w="9525">
                <a:solidFill>
                  <a:schemeClr val="tx2"/>
                </a:solidFill>
                <a:round/>
                <a:headEnd/>
                <a:tailEnd/>
              </a:ln>
            </p:spPr>
            <p:txBody>
              <a:bodyPr/>
              <a:lstStyle/>
              <a:p>
                <a:endParaRPr lang="en-US" sz="3120"/>
              </a:p>
            </p:txBody>
          </p:sp>
          <p:sp>
            <p:nvSpPr>
              <p:cNvPr id="385874" name="Freeform 850"/>
              <p:cNvSpPr>
                <a:spLocks/>
              </p:cNvSpPr>
              <p:nvPr/>
            </p:nvSpPr>
            <p:spPr bwMode="auto">
              <a:xfrm>
                <a:off x="697" y="150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875" name="Freeform 851"/>
              <p:cNvSpPr>
                <a:spLocks/>
              </p:cNvSpPr>
              <p:nvPr/>
            </p:nvSpPr>
            <p:spPr bwMode="auto">
              <a:xfrm>
                <a:off x="711" y="1347"/>
                <a:ext cx="18" cy="34"/>
              </a:xfrm>
              <a:custGeom>
                <a:avLst/>
                <a:gdLst>
                  <a:gd name="T0" fmla="*/ 0 w 35"/>
                  <a:gd name="T1" fmla="*/ 62 h 67"/>
                  <a:gd name="T2" fmla="*/ 6 w 35"/>
                  <a:gd name="T3" fmla="*/ 67 h 67"/>
                  <a:gd name="T4" fmla="*/ 35 w 35"/>
                  <a:gd name="T5" fmla="*/ 5 h 67"/>
                  <a:gd name="T6" fmla="*/ 29 w 35"/>
                  <a:gd name="T7" fmla="*/ 0 h 67"/>
                  <a:gd name="T8" fmla="*/ 0 w 35"/>
                  <a:gd name="T9" fmla="*/ 62 h 67"/>
                </a:gdLst>
                <a:ahLst/>
                <a:cxnLst>
                  <a:cxn ang="0">
                    <a:pos x="T0" y="T1"/>
                  </a:cxn>
                  <a:cxn ang="0">
                    <a:pos x="T2" y="T3"/>
                  </a:cxn>
                  <a:cxn ang="0">
                    <a:pos x="T4" y="T5"/>
                  </a:cxn>
                  <a:cxn ang="0">
                    <a:pos x="T6" y="T7"/>
                  </a:cxn>
                  <a:cxn ang="0">
                    <a:pos x="T8" y="T9"/>
                  </a:cxn>
                </a:cxnLst>
                <a:rect l="0" t="0" r="r" b="b"/>
                <a:pathLst>
                  <a:path w="35" h="67">
                    <a:moveTo>
                      <a:pt x="0" y="62"/>
                    </a:moveTo>
                    <a:lnTo>
                      <a:pt x="6" y="67"/>
                    </a:lnTo>
                    <a:lnTo>
                      <a:pt x="35" y="5"/>
                    </a:lnTo>
                    <a:lnTo>
                      <a:pt x="29" y="0"/>
                    </a:lnTo>
                    <a:lnTo>
                      <a:pt x="0" y="62"/>
                    </a:lnTo>
                    <a:close/>
                  </a:path>
                </a:pathLst>
              </a:custGeom>
              <a:solidFill>
                <a:srgbClr val="000000"/>
              </a:solidFill>
              <a:ln w="9525">
                <a:solidFill>
                  <a:schemeClr val="tx2"/>
                </a:solidFill>
                <a:round/>
                <a:headEnd/>
                <a:tailEnd/>
              </a:ln>
            </p:spPr>
            <p:txBody>
              <a:bodyPr/>
              <a:lstStyle/>
              <a:p>
                <a:endParaRPr lang="en-US" sz="3120"/>
              </a:p>
            </p:txBody>
          </p:sp>
          <p:sp>
            <p:nvSpPr>
              <p:cNvPr id="385876" name="Freeform 852"/>
              <p:cNvSpPr>
                <a:spLocks/>
              </p:cNvSpPr>
              <p:nvPr/>
            </p:nvSpPr>
            <p:spPr bwMode="auto">
              <a:xfrm>
                <a:off x="711" y="1379"/>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877" name="Rectangle 853"/>
              <p:cNvSpPr>
                <a:spLocks noChangeArrowheads="1"/>
              </p:cNvSpPr>
              <p:nvPr/>
            </p:nvSpPr>
            <p:spPr bwMode="auto">
              <a:xfrm>
                <a:off x="726" y="1347"/>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5878" name="Freeform 854"/>
              <p:cNvSpPr>
                <a:spLocks/>
              </p:cNvSpPr>
              <p:nvPr/>
            </p:nvSpPr>
            <p:spPr bwMode="auto">
              <a:xfrm>
                <a:off x="726" y="1347"/>
                <a:ext cx="3" cy="3"/>
              </a:xfrm>
              <a:custGeom>
                <a:avLst/>
                <a:gdLst>
                  <a:gd name="T0" fmla="*/ 6 w 8"/>
                  <a:gd name="T1" fmla="*/ 5 h 5"/>
                  <a:gd name="T2" fmla="*/ 8 w 8"/>
                  <a:gd name="T3" fmla="*/ 1 h 5"/>
                  <a:gd name="T4" fmla="*/ 0 w 8"/>
                  <a:gd name="T5" fmla="*/ 1 h 5"/>
                  <a:gd name="T6" fmla="*/ 0 w 8"/>
                  <a:gd name="T7" fmla="*/ 0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lnTo>
                      <a:pt x="8" y="1"/>
                    </a:lnTo>
                    <a:lnTo>
                      <a:pt x="0" y="1"/>
                    </a:ln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85879" name="Freeform 855"/>
              <p:cNvSpPr>
                <a:spLocks/>
              </p:cNvSpPr>
              <p:nvPr/>
            </p:nvSpPr>
            <p:spPr bwMode="auto">
              <a:xfrm>
                <a:off x="841" y="1067"/>
                <a:ext cx="5" cy="64"/>
              </a:xfrm>
              <a:custGeom>
                <a:avLst/>
                <a:gdLst>
                  <a:gd name="T0" fmla="*/ 9 w 9"/>
                  <a:gd name="T1" fmla="*/ 0 h 130"/>
                  <a:gd name="T2" fmla="*/ 8 w 9"/>
                  <a:gd name="T3" fmla="*/ 45 h 130"/>
                  <a:gd name="T4" fmla="*/ 6 w 9"/>
                  <a:gd name="T5" fmla="*/ 77 h 130"/>
                  <a:gd name="T6" fmla="*/ 8 w 9"/>
                  <a:gd name="T7" fmla="*/ 104 h 130"/>
                  <a:gd name="T8" fmla="*/ 9 w 9"/>
                  <a:gd name="T9" fmla="*/ 130 h 130"/>
                  <a:gd name="T10" fmla="*/ 1 w 9"/>
                  <a:gd name="T11" fmla="*/ 130 h 130"/>
                  <a:gd name="T12" fmla="*/ 0 w 9"/>
                  <a:gd name="T13" fmla="*/ 104 h 130"/>
                  <a:gd name="T14" fmla="*/ 0 w 9"/>
                  <a:gd name="T15" fmla="*/ 77 h 130"/>
                  <a:gd name="T16" fmla="*/ 0 w 9"/>
                  <a:gd name="T17" fmla="*/ 45 h 130"/>
                  <a:gd name="T18" fmla="*/ 3 w 9"/>
                  <a:gd name="T19" fmla="*/ 0 h 130"/>
                  <a:gd name="T20" fmla="*/ 9 w 9"/>
                  <a:gd name="T2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0">
                    <a:moveTo>
                      <a:pt x="9" y="0"/>
                    </a:moveTo>
                    <a:lnTo>
                      <a:pt x="8" y="45"/>
                    </a:lnTo>
                    <a:lnTo>
                      <a:pt x="6" y="77"/>
                    </a:lnTo>
                    <a:lnTo>
                      <a:pt x="8" y="104"/>
                    </a:lnTo>
                    <a:lnTo>
                      <a:pt x="9" y="130"/>
                    </a:lnTo>
                    <a:lnTo>
                      <a:pt x="1" y="130"/>
                    </a:lnTo>
                    <a:lnTo>
                      <a:pt x="0" y="104"/>
                    </a:lnTo>
                    <a:lnTo>
                      <a:pt x="0" y="77"/>
                    </a:lnTo>
                    <a:lnTo>
                      <a:pt x="0" y="45"/>
                    </a:lnTo>
                    <a:lnTo>
                      <a:pt x="3"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5880" name="Oval 856"/>
              <p:cNvSpPr>
                <a:spLocks noChangeArrowheads="1"/>
              </p:cNvSpPr>
              <p:nvPr/>
            </p:nvSpPr>
            <p:spPr bwMode="auto">
              <a:xfrm>
                <a:off x="842" y="1129"/>
                <a:ext cx="4" cy="4"/>
              </a:xfrm>
              <a:prstGeom prst="ellipse">
                <a:avLst/>
              </a:prstGeom>
              <a:solidFill>
                <a:srgbClr val="000000"/>
              </a:solidFill>
              <a:ln w="9525">
                <a:solidFill>
                  <a:schemeClr val="tx2"/>
                </a:solidFill>
                <a:round/>
                <a:headEnd/>
                <a:tailEnd/>
              </a:ln>
            </p:spPr>
            <p:txBody>
              <a:bodyPr/>
              <a:lstStyle/>
              <a:p>
                <a:endParaRPr lang="en-US" sz="3120"/>
              </a:p>
            </p:txBody>
          </p:sp>
          <p:sp>
            <p:nvSpPr>
              <p:cNvPr id="385881" name="Oval 857"/>
              <p:cNvSpPr>
                <a:spLocks noChangeArrowheads="1"/>
              </p:cNvSpPr>
              <p:nvPr/>
            </p:nvSpPr>
            <p:spPr bwMode="auto">
              <a:xfrm>
                <a:off x="843" y="1065"/>
                <a:ext cx="3" cy="3"/>
              </a:xfrm>
              <a:prstGeom prst="ellipse">
                <a:avLst/>
              </a:prstGeom>
              <a:solidFill>
                <a:srgbClr val="000000"/>
              </a:solidFill>
              <a:ln w="9525">
                <a:solidFill>
                  <a:schemeClr val="tx2"/>
                </a:solidFill>
                <a:round/>
                <a:headEnd/>
                <a:tailEnd/>
              </a:ln>
            </p:spPr>
            <p:txBody>
              <a:bodyPr/>
              <a:lstStyle/>
              <a:p>
                <a:endParaRPr lang="en-US" sz="3120"/>
              </a:p>
            </p:txBody>
          </p:sp>
          <p:sp>
            <p:nvSpPr>
              <p:cNvPr id="385882" name="Freeform 858"/>
              <p:cNvSpPr>
                <a:spLocks/>
              </p:cNvSpPr>
              <p:nvPr/>
            </p:nvSpPr>
            <p:spPr bwMode="auto">
              <a:xfrm>
                <a:off x="760" y="1273"/>
                <a:ext cx="56" cy="33"/>
              </a:xfrm>
              <a:custGeom>
                <a:avLst/>
                <a:gdLst>
                  <a:gd name="T0" fmla="*/ 0 w 111"/>
                  <a:gd name="T1" fmla="*/ 61 h 65"/>
                  <a:gd name="T2" fmla="*/ 10 w 111"/>
                  <a:gd name="T3" fmla="*/ 49 h 65"/>
                  <a:gd name="T4" fmla="*/ 16 w 111"/>
                  <a:gd name="T5" fmla="*/ 42 h 65"/>
                  <a:gd name="T6" fmla="*/ 23 w 111"/>
                  <a:gd name="T7" fmla="*/ 38 h 65"/>
                  <a:gd name="T8" fmla="*/ 35 w 111"/>
                  <a:gd name="T9" fmla="*/ 29 h 65"/>
                  <a:gd name="T10" fmla="*/ 48 w 111"/>
                  <a:gd name="T11" fmla="*/ 20 h 65"/>
                  <a:gd name="T12" fmla="*/ 64 w 111"/>
                  <a:gd name="T13" fmla="*/ 14 h 65"/>
                  <a:gd name="T14" fmla="*/ 79 w 111"/>
                  <a:gd name="T15" fmla="*/ 7 h 65"/>
                  <a:gd name="T16" fmla="*/ 94 w 111"/>
                  <a:gd name="T17" fmla="*/ 3 h 65"/>
                  <a:gd name="T18" fmla="*/ 108 w 111"/>
                  <a:gd name="T19" fmla="*/ 0 h 65"/>
                  <a:gd name="T20" fmla="*/ 111 w 111"/>
                  <a:gd name="T21" fmla="*/ 6 h 65"/>
                  <a:gd name="T22" fmla="*/ 96 w 111"/>
                  <a:gd name="T23" fmla="*/ 9 h 65"/>
                  <a:gd name="T24" fmla="*/ 81 w 111"/>
                  <a:gd name="T25" fmla="*/ 15 h 65"/>
                  <a:gd name="T26" fmla="*/ 67 w 111"/>
                  <a:gd name="T27" fmla="*/ 20 h 65"/>
                  <a:gd name="T28" fmla="*/ 52 w 111"/>
                  <a:gd name="T29" fmla="*/ 26 h 65"/>
                  <a:gd name="T30" fmla="*/ 39 w 111"/>
                  <a:gd name="T31" fmla="*/ 35 h 65"/>
                  <a:gd name="T32" fmla="*/ 26 w 111"/>
                  <a:gd name="T33" fmla="*/ 42 h 65"/>
                  <a:gd name="T34" fmla="*/ 21 w 111"/>
                  <a:gd name="T35" fmla="*/ 49 h 65"/>
                  <a:gd name="T36" fmla="*/ 15 w 111"/>
                  <a:gd name="T37" fmla="*/ 53 h 65"/>
                  <a:gd name="T38" fmla="*/ 6 w 111"/>
                  <a:gd name="T39" fmla="*/ 65 h 65"/>
                  <a:gd name="T40" fmla="*/ 0 w 111"/>
                  <a:gd name="T41"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65">
                    <a:moveTo>
                      <a:pt x="0" y="61"/>
                    </a:moveTo>
                    <a:lnTo>
                      <a:pt x="10" y="49"/>
                    </a:lnTo>
                    <a:lnTo>
                      <a:pt x="16" y="42"/>
                    </a:lnTo>
                    <a:lnTo>
                      <a:pt x="23" y="38"/>
                    </a:lnTo>
                    <a:lnTo>
                      <a:pt x="35" y="29"/>
                    </a:lnTo>
                    <a:lnTo>
                      <a:pt x="48" y="20"/>
                    </a:lnTo>
                    <a:lnTo>
                      <a:pt x="64" y="14"/>
                    </a:lnTo>
                    <a:lnTo>
                      <a:pt x="79" y="7"/>
                    </a:lnTo>
                    <a:lnTo>
                      <a:pt x="94" y="3"/>
                    </a:lnTo>
                    <a:lnTo>
                      <a:pt x="108" y="0"/>
                    </a:lnTo>
                    <a:lnTo>
                      <a:pt x="111" y="6"/>
                    </a:lnTo>
                    <a:lnTo>
                      <a:pt x="96" y="9"/>
                    </a:lnTo>
                    <a:lnTo>
                      <a:pt x="81" y="15"/>
                    </a:lnTo>
                    <a:lnTo>
                      <a:pt x="67" y="20"/>
                    </a:lnTo>
                    <a:lnTo>
                      <a:pt x="52" y="26"/>
                    </a:lnTo>
                    <a:lnTo>
                      <a:pt x="39" y="35"/>
                    </a:lnTo>
                    <a:lnTo>
                      <a:pt x="26" y="42"/>
                    </a:lnTo>
                    <a:lnTo>
                      <a:pt x="21" y="49"/>
                    </a:lnTo>
                    <a:lnTo>
                      <a:pt x="15" y="53"/>
                    </a:lnTo>
                    <a:lnTo>
                      <a:pt x="6" y="65"/>
                    </a:lnTo>
                    <a:lnTo>
                      <a:pt x="0" y="61"/>
                    </a:lnTo>
                    <a:close/>
                  </a:path>
                </a:pathLst>
              </a:custGeom>
              <a:solidFill>
                <a:srgbClr val="000000"/>
              </a:solidFill>
              <a:ln w="9525">
                <a:solidFill>
                  <a:schemeClr val="tx2"/>
                </a:solidFill>
                <a:round/>
                <a:headEnd/>
                <a:tailEnd/>
              </a:ln>
            </p:spPr>
            <p:txBody>
              <a:bodyPr/>
              <a:lstStyle/>
              <a:p>
                <a:endParaRPr lang="en-US" sz="3120"/>
              </a:p>
            </p:txBody>
          </p:sp>
          <p:sp>
            <p:nvSpPr>
              <p:cNvPr id="385883" name="Oval 859"/>
              <p:cNvSpPr>
                <a:spLocks noChangeArrowheads="1"/>
              </p:cNvSpPr>
              <p:nvPr/>
            </p:nvSpPr>
            <p:spPr bwMode="auto">
              <a:xfrm>
                <a:off x="813" y="1272"/>
                <a:ext cx="3" cy="4"/>
              </a:xfrm>
              <a:prstGeom prst="ellipse">
                <a:avLst/>
              </a:prstGeom>
              <a:solidFill>
                <a:srgbClr val="000000"/>
              </a:solidFill>
              <a:ln w="9525">
                <a:solidFill>
                  <a:schemeClr val="tx2"/>
                </a:solidFill>
                <a:round/>
                <a:headEnd/>
                <a:tailEnd/>
              </a:ln>
            </p:spPr>
            <p:txBody>
              <a:bodyPr/>
              <a:lstStyle/>
              <a:p>
                <a:endParaRPr lang="en-US" sz="3120"/>
              </a:p>
            </p:txBody>
          </p:sp>
          <p:sp>
            <p:nvSpPr>
              <p:cNvPr id="385884" name="Oval 860"/>
              <p:cNvSpPr>
                <a:spLocks noChangeArrowheads="1"/>
              </p:cNvSpPr>
              <p:nvPr/>
            </p:nvSpPr>
            <p:spPr bwMode="auto">
              <a:xfrm>
                <a:off x="760" y="1303"/>
                <a:ext cx="3" cy="3"/>
              </a:xfrm>
              <a:prstGeom prst="ellipse">
                <a:avLst/>
              </a:prstGeom>
              <a:solidFill>
                <a:srgbClr val="000000"/>
              </a:solidFill>
              <a:ln w="9525">
                <a:solidFill>
                  <a:schemeClr val="tx2"/>
                </a:solidFill>
                <a:round/>
                <a:headEnd/>
                <a:tailEnd/>
              </a:ln>
            </p:spPr>
            <p:txBody>
              <a:bodyPr/>
              <a:lstStyle/>
              <a:p>
                <a:endParaRPr lang="en-US" sz="3120"/>
              </a:p>
            </p:txBody>
          </p:sp>
          <p:sp>
            <p:nvSpPr>
              <p:cNvPr id="385885" name="Freeform 861"/>
              <p:cNvSpPr>
                <a:spLocks/>
              </p:cNvSpPr>
              <p:nvPr/>
            </p:nvSpPr>
            <p:spPr bwMode="auto">
              <a:xfrm>
                <a:off x="783" y="1037"/>
                <a:ext cx="56" cy="11"/>
              </a:xfrm>
              <a:custGeom>
                <a:avLst/>
                <a:gdLst>
                  <a:gd name="T0" fmla="*/ 34 w 113"/>
                  <a:gd name="T1" fmla="*/ 5 h 23"/>
                  <a:gd name="T2" fmla="*/ 25 w 113"/>
                  <a:gd name="T3" fmla="*/ 8 h 23"/>
                  <a:gd name="T4" fmla="*/ 17 w 113"/>
                  <a:gd name="T5" fmla="*/ 11 h 23"/>
                  <a:gd name="T6" fmla="*/ 0 w 113"/>
                  <a:gd name="T7" fmla="*/ 17 h 23"/>
                  <a:gd name="T8" fmla="*/ 14 w 113"/>
                  <a:gd name="T9" fmla="*/ 18 h 23"/>
                  <a:gd name="T10" fmla="*/ 28 w 113"/>
                  <a:gd name="T11" fmla="*/ 21 h 23"/>
                  <a:gd name="T12" fmla="*/ 43 w 113"/>
                  <a:gd name="T13" fmla="*/ 23 h 23"/>
                  <a:gd name="T14" fmla="*/ 58 w 113"/>
                  <a:gd name="T15" fmla="*/ 21 h 23"/>
                  <a:gd name="T16" fmla="*/ 66 w 113"/>
                  <a:gd name="T17" fmla="*/ 21 h 23"/>
                  <a:gd name="T18" fmla="*/ 74 w 113"/>
                  <a:gd name="T19" fmla="*/ 20 h 23"/>
                  <a:gd name="T20" fmla="*/ 87 w 113"/>
                  <a:gd name="T21" fmla="*/ 17 h 23"/>
                  <a:gd name="T22" fmla="*/ 95 w 113"/>
                  <a:gd name="T23" fmla="*/ 14 h 23"/>
                  <a:gd name="T24" fmla="*/ 101 w 113"/>
                  <a:gd name="T25" fmla="*/ 11 h 23"/>
                  <a:gd name="T26" fmla="*/ 107 w 113"/>
                  <a:gd name="T27" fmla="*/ 8 h 23"/>
                  <a:gd name="T28" fmla="*/ 113 w 113"/>
                  <a:gd name="T29" fmla="*/ 3 h 23"/>
                  <a:gd name="T30" fmla="*/ 110 w 113"/>
                  <a:gd name="T31" fmla="*/ 2 h 23"/>
                  <a:gd name="T32" fmla="*/ 104 w 113"/>
                  <a:gd name="T33" fmla="*/ 0 h 23"/>
                  <a:gd name="T34" fmla="*/ 89 w 113"/>
                  <a:gd name="T35" fmla="*/ 0 h 23"/>
                  <a:gd name="T36" fmla="*/ 71 w 113"/>
                  <a:gd name="T37" fmla="*/ 0 h 23"/>
                  <a:gd name="T38" fmla="*/ 51 w 113"/>
                  <a:gd name="T39" fmla="*/ 3 h 23"/>
                  <a:gd name="T40" fmla="*/ 34 w 113"/>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23">
                    <a:moveTo>
                      <a:pt x="34" y="5"/>
                    </a:moveTo>
                    <a:lnTo>
                      <a:pt x="25" y="8"/>
                    </a:lnTo>
                    <a:lnTo>
                      <a:pt x="17" y="11"/>
                    </a:lnTo>
                    <a:lnTo>
                      <a:pt x="0" y="17"/>
                    </a:lnTo>
                    <a:lnTo>
                      <a:pt x="14" y="18"/>
                    </a:lnTo>
                    <a:lnTo>
                      <a:pt x="28" y="21"/>
                    </a:lnTo>
                    <a:lnTo>
                      <a:pt x="43" y="23"/>
                    </a:lnTo>
                    <a:lnTo>
                      <a:pt x="58" y="21"/>
                    </a:lnTo>
                    <a:lnTo>
                      <a:pt x="66" y="21"/>
                    </a:lnTo>
                    <a:lnTo>
                      <a:pt x="74" y="20"/>
                    </a:lnTo>
                    <a:lnTo>
                      <a:pt x="87" y="17"/>
                    </a:lnTo>
                    <a:lnTo>
                      <a:pt x="95" y="14"/>
                    </a:lnTo>
                    <a:lnTo>
                      <a:pt x="101" y="11"/>
                    </a:lnTo>
                    <a:lnTo>
                      <a:pt x="107" y="8"/>
                    </a:lnTo>
                    <a:lnTo>
                      <a:pt x="113" y="3"/>
                    </a:lnTo>
                    <a:lnTo>
                      <a:pt x="110" y="2"/>
                    </a:lnTo>
                    <a:lnTo>
                      <a:pt x="104" y="0"/>
                    </a:lnTo>
                    <a:lnTo>
                      <a:pt x="89" y="0"/>
                    </a:lnTo>
                    <a:lnTo>
                      <a:pt x="71" y="0"/>
                    </a:lnTo>
                    <a:lnTo>
                      <a:pt x="51" y="3"/>
                    </a:lnTo>
                    <a:lnTo>
                      <a:pt x="34" y="5"/>
                    </a:lnTo>
                    <a:close/>
                  </a:path>
                </a:pathLst>
              </a:custGeom>
              <a:solidFill>
                <a:srgbClr val="333333"/>
              </a:solidFill>
              <a:ln w="9525">
                <a:solidFill>
                  <a:schemeClr val="tx2"/>
                </a:solidFill>
                <a:round/>
                <a:headEnd/>
                <a:tailEnd/>
              </a:ln>
            </p:spPr>
            <p:txBody>
              <a:bodyPr/>
              <a:lstStyle/>
              <a:p>
                <a:endParaRPr lang="en-US" sz="3120"/>
              </a:p>
            </p:txBody>
          </p:sp>
          <p:sp>
            <p:nvSpPr>
              <p:cNvPr id="385886" name="Freeform 862"/>
              <p:cNvSpPr>
                <a:spLocks/>
              </p:cNvSpPr>
              <p:nvPr/>
            </p:nvSpPr>
            <p:spPr bwMode="auto">
              <a:xfrm>
                <a:off x="783" y="1037"/>
                <a:ext cx="56" cy="11"/>
              </a:xfrm>
              <a:custGeom>
                <a:avLst/>
                <a:gdLst>
                  <a:gd name="T0" fmla="*/ 34 w 113"/>
                  <a:gd name="T1" fmla="*/ 5 h 23"/>
                  <a:gd name="T2" fmla="*/ 25 w 113"/>
                  <a:gd name="T3" fmla="*/ 8 h 23"/>
                  <a:gd name="T4" fmla="*/ 17 w 113"/>
                  <a:gd name="T5" fmla="*/ 11 h 23"/>
                  <a:gd name="T6" fmla="*/ 0 w 113"/>
                  <a:gd name="T7" fmla="*/ 17 h 23"/>
                  <a:gd name="T8" fmla="*/ 14 w 113"/>
                  <a:gd name="T9" fmla="*/ 18 h 23"/>
                  <a:gd name="T10" fmla="*/ 28 w 113"/>
                  <a:gd name="T11" fmla="*/ 21 h 23"/>
                  <a:gd name="T12" fmla="*/ 43 w 113"/>
                  <a:gd name="T13" fmla="*/ 23 h 23"/>
                  <a:gd name="T14" fmla="*/ 58 w 113"/>
                  <a:gd name="T15" fmla="*/ 21 h 23"/>
                  <a:gd name="T16" fmla="*/ 66 w 113"/>
                  <a:gd name="T17" fmla="*/ 21 h 23"/>
                  <a:gd name="T18" fmla="*/ 74 w 113"/>
                  <a:gd name="T19" fmla="*/ 20 h 23"/>
                  <a:gd name="T20" fmla="*/ 87 w 113"/>
                  <a:gd name="T21" fmla="*/ 17 h 23"/>
                  <a:gd name="T22" fmla="*/ 95 w 113"/>
                  <a:gd name="T23" fmla="*/ 14 h 23"/>
                  <a:gd name="T24" fmla="*/ 101 w 113"/>
                  <a:gd name="T25" fmla="*/ 11 h 23"/>
                  <a:gd name="T26" fmla="*/ 107 w 113"/>
                  <a:gd name="T27" fmla="*/ 8 h 23"/>
                  <a:gd name="T28" fmla="*/ 113 w 113"/>
                  <a:gd name="T29" fmla="*/ 3 h 23"/>
                  <a:gd name="T30" fmla="*/ 110 w 113"/>
                  <a:gd name="T31" fmla="*/ 2 h 23"/>
                  <a:gd name="T32" fmla="*/ 104 w 113"/>
                  <a:gd name="T33" fmla="*/ 0 h 23"/>
                  <a:gd name="T34" fmla="*/ 89 w 113"/>
                  <a:gd name="T35" fmla="*/ 0 h 23"/>
                  <a:gd name="T36" fmla="*/ 71 w 113"/>
                  <a:gd name="T37" fmla="*/ 0 h 23"/>
                  <a:gd name="T38" fmla="*/ 51 w 113"/>
                  <a:gd name="T39" fmla="*/ 3 h 23"/>
                  <a:gd name="T40" fmla="*/ 34 w 113"/>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23">
                    <a:moveTo>
                      <a:pt x="34" y="5"/>
                    </a:moveTo>
                    <a:lnTo>
                      <a:pt x="25" y="8"/>
                    </a:lnTo>
                    <a:lnTo>
                      <a:pt x="17" y="11"/>
                    </a:lnTo>
                    <a:lnTo>
                      <a:pt x="0" y="17"/>
                    </a:lnTo>
                    <a:lnTo>
                      <a:pt x="14" y="18"/>
                    </a:lnTo>
                    <a:lnTo>
                      <a:pt x="28" y="21"/>
                    </a:lnTo>
                    <a:lnTo>
                      <a:pt x="43" y="23"/>
                    </a:lnTo>
                    <a:lnTo>
                      <a:pt x="58" y="21"/>
                    </a:lnTo>
                    <a:lnTo>
                      <a:pt x="66" y="21"/>
                    </a:lnTo>
                    <a:lnTo>
                      <a:pt x="74" y="20"/>
                    </a:lnTo>
                    <a:lnTo>
                      <a:pt x="87" y="17"/>
                    </a:lnTo>
                    <a:lnTo>
                      <a:pt x="95" y="14"/>
                    </a:lnTo>
                    <a:lnTo>
                      <a:pt x="101" y="11"/>
                    </a:lnTo>
                    <a:lnTo>
                      <a:pt x="107" y="8"/>
                    </a:lnTo>
                    <a:lnTo>
                      <a:pt x="113" y="3"/>
                    </a:lnTo>
                    <a:lnTo>
                      <a:pt x="110" y="2"/>
                    </a:lnTo>
                    <a:lnTo>
                      <a:pt x="104" y="0"/>
                    </a:lnTo>
                    <a:lnTo>
                      <a:pt x="89" y="0"/>
                    </a:lnTo>
                    <a:lnTo>
                      <a:pt x="71" y="0"/>
                    </a:lnTo>
                    <a:lnTo>
                      <a:pt x="51" y="3"/>
                    </a:lnTo>
                    <a:lnTo>
                      <a:pt x="34" y="5"/>
                    </a:lnTo>
                  </a:path>
                </a:pathLst>
              </a:custGeom>
              <a:noFill/>
              <a:ln w="1588">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5887" name="Freeform 863"/>
              <p:cNvSpPr>
                <a:spLocks/>
              </p:cNvSpPr>
              <p:nvPr/>
            </p:nvSpPr>
            <p:spPr bwMode="auto">
              <a:xfrm>
                <a:off x="906" y="1395"/>
                <a:ext cx="25" cy="82"/>
              </a:xfrm>
              <a:custGeom>
                <a:avLst/>
                <a:gdLst>
                  <a:gd name="T0" fmla="*/ 46 w 52"/>
                  <a:gd name="T1" fmla="*/ 163 h 163"/>
                  <a:gd name="T2" fmla="*/ 41 w 52"/>
                  <a:gd name="T3" fmla="*/ 143 h 163"/>
                  <a:gd name="T4" fmla="*/ 37 w 52"/>
                  <a:gd name="T5" fmla="*/ 122 h 163"/>
                  <a:gd name="T6" fmla="*/ 29 w 52"/>
                  <a:gd name="T7" fmla="*/ 80 h 163"/>
                  <a:gd name="T8" fmla="*/ 23 w 52"/>
                  <a:gd name="T9" fmla="*/ 61 h 163"/>
                  <a:gd name="T10" fmla="*/ 18 w 52"/>
                  <a:gd name="T11" fmla="*/ 41 h 163"/>
                  <a:gd name="T12" fmla="*/ 9 w 52"/>
                  <a:gd name="T13" fmla="*/ 23 h 163"/>
                  <a:gd name="T14" fmla="*/ 0 w 52"/>
                  <a:gd name="T15" fmla="*/ 3 h 163"/>
                  <a:gd name="T16" fmla="*/ 6 w 52"/>
                  <a:gd name="T17" fmla="*/ 0 h 163"/>
                  <a:gd name="T18" fmla="*/ 15 w 52"/>
                  <a:gd name="T19" fmla="*/ 20 h 163"/>
                  <a:gd name="T20" fmla="*/ 24 w 52"/>
                  <a:gd name="T21" fmla="*/ 39 h 163"/>
                  <a:gd name="T22" fmla="*/ 31 w 52"/>
                  <a:gd name="T23" fmla="*/ 59 h 163"/>
                  <a:gd name="T24" fmla="*/ 35 w 52"/>
                  <a:gd name="T25" fmla="*/ 79 h 163"/>
                  <a:gd name="T26" fmla="*/ 44 w 52"/>
                  <a:gd name="T27" fmla="*/ 120 h 163"/>
                  <a:gd name="T28" fmla="*/ 47 w 52"/>
                  <a:gd name="T29" fmla="*/ 141 h 163"/>
                  <a:gd name="T30" fmla="*/ 52 w 52"/>
                  <a:gd name="T31" fmla="*/ 161 h 163"/>
                  <a:gd name="T32" fmla="*/ 46 w 52"/>
                  <a:gd name="T3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63">
                    <a:moveTo>
                      <a:pt x="46" y="163"/>
                    </a:moveTo>
                    <a:lnTo>
                      <a:pt x="41" y="143"/>
                    </a:lnTo>
                    <a:lnTo>
                      <a:pt x="37" y="122"/>
                    </a:lnTo>
                    <a:lnTo>
                      <a:pt x="29" y="80"/>
                    </a:lnTo>
                    <a:lnTo>
                      <a:pt x="23" y="61"/>
                    </a:lnTo>
                    <a:lnTo>
                      <a:pt x="18" y="41"/>
                    </a:lnTo>
                    <a:lnTo>
                      <a:pt x="9" y="23"/>
                    </a:lnTo>
                    <a:lnTo>
                      <a:pt x="0" y="3"/>
                    </a:lnTo>
                    <a:lnTo>
                      <a:pt x="6" y="0"/>
                    </a:lnTo>
                    <a:lnTo>
                      <a:pt x="15" y="20"/>
                    </a:lnTo>
                    <a:lnTo>
                      <a:pt x="24" y="39"/>
                    </a:lnTo>
                    <a:lnTo>
                      <a:pt x="31" y="59"/>
                    </a:lnTo>
                    <a:lnTo>
                      <a:pt x="35" y="79"/>
                    </a:lnTo>
                    <a:lnTo>
                      <a:pt x="44" y="120"/>
                    </a:lnTo>
                    <a:lnTo>
                      <a:pt x="47" y="141"/>
                    </a:lnTo>
                    <a:lnTo>
                      <a:pt x="52" y="161"/>
                    </a:lnTo>
                    <a:lnTo>
                      <a:pt x="46" y="163"/>
                    </a:lnTo>
                    <a:close/>
                  </a:path>
                </a:pathLst>
              </a:custGeom>
              <a:solidFill>
                <a:srgbClr val="000000"/>
              </a:solidFill>
              <a:ln w="9525">
                <a:solidFill>
                  <a:schemeClr val="tx2"/>
                </a:solidFill>
                <a:round/>
                <a:headEnd/>
                <a:tailEnd/>
              </a:ln>
            </p:spPr>
            <p:txBody>
              <a:bodyPr/>
              <a:lstStyle/>
              <a:p>
                <a:endParaRPr lang="en-US" sz="3120"/>
              </a:p>
            </p:txBody>
          </p:sp>
          <p:sp>
            <p:nvSpPr>
              <p:cNvPr id="385888" name="Oval 864"/>
              <p:cNvSpPr>
                <a:spLocks noChangeArrowheads="1"/>
              </p:cNvSpPr>
              <p:nvPr/>
            </p:nvSpPr>
            <p:spPr bwMode="auto">
              <a:xfrm>
                <a:off x="906" y="1395"/>
                <a:ext cx="3" cy="3"/>
              </a:xfrm>
              <a:prstGeom prst="ellipse">
                <a:avLst/>
              </a:prstGeom>
              <a:solidFill>
                <a:srgbClr val="000000"/>
              </a:solidFill>
              <a:ln w="9525">
                <a:solidFill>
                  <a:schemeClr val="tx2"/>
                </a:solidFill>
                <a:round/>
                <a:headEnd/>
                <a:tailEnd/>
              </a:ln>
            </p:spPr>
            <p:txBody>
              <a:bodyPr/>
              <a:lstStyle/>
              <a:p>
                <a:endParaRPr lang="en-US" sz="3120"/>
              </a:p>
            </p:txBody>
          </p:sp>
          <p:sp>
            <p:nvSpPr>
              <p:cNvPr id="385889" name="Oval 865"/>
              <p:cNvSpPr>
                <a:spLocks noChangeArrowheads="1"/>
              </p:cNvSpPr>
              <p:nvPr/>
            </p:nvSpPr>
            <p:spPr bwMode="auto">
              <a:xfrm>
                <a:off x="928" y="1475"/>
                <a:ext cx="4" cy="3"/>
              </a:xfrm>
              <a:prstGeom prst="ellipse">
                <a:avLst/>
              </a:prstGeom>
              <a:solidFill>
                <a:srgbClr val="000000"/>
              </a:solidFill>
              <a:ln w="9525">
                <a:solidFill>
                  <a:schemeClr val="tx2"/>
                </a:solidFill>
                <a:round/>
                <a:headEnd/>
                <a:tailEnd/>
              </a:ln>
            </p:spPr>
            <p:txBody>
              <a:bodyPr/>
              <a:lstStyle/>
              <a:p>
                <a:endParaRPr lang="en-US" sz="3120"/>
              </a:p>
            </p:txBody>
          </p:sp>
          <p:sp>
            <p:nvSpPr>
              <p:cNvPr id="385890" name="Freeform 866"/>
              <p:cNvSpPr>
                <a:spLocks/>
              </p:cNvSpPr>
              <p:nvPr/>
            </p:nvSpPr>
            <p:spPr bwMode="auto">
              <a:xfrm>
                <a:off x="861" y="1037"/>
                <a:ext cx="55" cy="27"/>
              </a:xfrm>
              <a:custGeom>
                <a:avLst/>
                <a:gdLst>
                  <a:gd name="T0" fmla="*/ 0 w 109"/>
                  <a:gd name="T1" fmla="*/ 0 h 55"/>
                  <a:gd name="T2" fmla="*/ 12 w 109"/>
                  <a:gd name="T3" fmla="*/ 11 h 55"/>
                  <a:gd name="T4" fmla="*/ 25 w 109"/>
                  <a:gd name="T5" fmla="*/ 20 h 55"/>
                  <a:gd name="T6" fmla="*/ 39 w 109"/>
                  <a:gd name="T7" fmla="*/ 27 h 55"/>
                  <a:gd name="T8" fmla="*/ 51 w 109"/>
                  <a:gd name="T9" fmla="*/ 35 h 55"/>
                  <a:gd name="T10" fmla="*/ 65 w 109"/>
                  <a:gd name="T11" fmla="*/ 41 h 55"/>
                  <a:gd name="T12" fmla="*/ 80 w 109"/>
                  <a:gd name="T13" fmla="*/ 46 h 55"/>
                  <a:gd name="T14" fmla="*/ 94 w 109"/>
                  <a:gd name="T15" fmla="*/ 50 h 55"/>
                  <a:gd name="T16" fmla="*/ 109 w 109"/>
                  <a:gd name="T17" fmla="*/ 55 h 55"/>
                  <a:gd name="T18" fmla="*/ 108 w 109"/>
                  <a:gd name="T19" fmla="*/ 53 h 55"/>
                  <a:gd name="T20" fmla="*/ 105 w 109"/>
                  <a:gd name="T21" fmla="*/ 50 h 55"/>
                  <a:gd name="T22" fmla="*/ 96 w 109"/>
                  <a:gd name="T23" fmla="*/ 43 h 55"/>
                  <a:gd name="T24" fmla="*/ 82 w 109"/>
                  <a:gd name="T25" fmla="*/ 34 h 55"/>
                  <a:gd name="T26" fmla="*/ 67 w 109"/>
                  <a:gd name="T27" fmla="*/ 23 h 55"/>
                  <a:gd name="T28" fmla="*/ 48 w 109"/>
                  <a:gd name="T29" fmla="*/ 15 h 55"/>
                  <a:gd name="T30" fmla="*/ 30 w 109"/>
                  <a:gd name="T31" fmla="*/ 8 h 55"/>
                  <a:gd name="T32" fmla="*/ 21 w 109"/>
                  <a:gd name="T33" fmla="*/ 5 h 55"/>
                  <a:gd name="T34" fmla="*/ 13 w 109"/>
                  <a:gd name="T35" fmla="*/ 2 h 55"/>
                  <a:gd name="T36" fmla="*/ 6 w 109"/>
                  <a:gd name="T37" fmla="*/ 2 h 55"/>
                  <a:gd name="T38" fmla="*/ 0 w 109"/>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55">
                    <a:moveTo>
                      <a:pt x="0" y="0"/>
                    </a:moveTo>
                    <a:lnTo>
                      <a:pt x="12" y="11"/>
                    </a:lnTo>
                    <a:lnTo>
                      <a:pt x="25" y="20"/>
                    </a:lnTo>
                    <a:lnTo>
                      <a:pt x="39" y="27"/>
                    </a:lnTo>
                    <a:lnTo>
                      <a:pt x="51" y="35"/>
                    </a:lnTo>
                    <a:lnTo>
                      <a:pt x="65" y="41"/>
                    </a:lnTo>
                    <a:lnTo>
                      <a:pt x="80" y="46"/>
                    </a:lnTo>
                    <a:lnTo>
                      <a:pt x="94" y="50"/>
                    </a:lnTo>
                    <a:lnTo>
                      <a:pt x="109" y="55"/>
                    </a:lnTo>
                    <a:lnTo>
                      <a:pt x="108" y="53"/>
                    </a:lnTo>
                    <a:lnTo>
                      <a:pt x="105" y="50"/>
                    </a:lnTo>
                    <a:lnTo>
                      <a:pt x="96" y="43"/>
                    </a:lnTo>
                    <a:lnTo>
                      <a:pt x="82" y="34"/>
                    </a:lnTo>
                    <a:lnTo>
                      <a:pt x="67" y="23"/>
                    </a:lnTo>
                    <a:lnTo>
                      <a:pt x="48" y="15"/>
                    </a:lnTo>
                    <a:lnTo>
                      <a:pt x="30" y="8"/>
                    </a:lnTo>
                    <a:lnTo>
                      <a:pt x="21" y="5"/>
                    </a:lnTo>
                    <a:lnTo>
                      <a:pt x="13" y="2"/>
                    </a:lnTo>
                    <a:lnTo>
                      <a:pt x="6" y="2"/>
                    </a:lnTo>
                    <a:lnTo>
                      <a:pt x="0" y="0"/>
                    </a:lnTo>
                    <a:close/>
                  </a:path>
                </a:pathLst>
              </a:custGeom>
              <a:solidFill>
                <a:srgbClr val="333333"/>
              </a:solidFill>
              <a:ln w="9525">
                <a:solidFill>
                  <a:schemeClr val="tx2"/>
                </a:solidFill>
                <a:round/>
                <a:headEnd/>
                <a:tailEnd/>
              </a:ln>
            </p:spPr>
            <p:txBody>
              <a:bodyPr/>
              <a:lstStyle/>
              <a:p>
                <a:endParaRPr lang="en-US" sz="3120"/>
              </a:p>
            </p:txBody>
          </p:sp>
          <p:sp>
            <p:nvSpPr>
              <p:cNvPr id="385891" name="Freeform 867"/>
              <p:cNvSpPr>
                <a:spLocks/>
              </p:cNvSpPr>
              <p:nvPr/>
            </p:nvSpPr>
            <p:spPr bwMode="auto">
              <a:xfrm>
                <a:off x="861" y="1037"/>
                <a:ext cx="55" cy="27"/>
              </a:xfrm>
              <a:custGeom>
                <a:avLst/>
                <a:gdLst>
                  <a:gd name="T0" fmla="*/ 0 w 109"/>
                  <a:gd name="T1" fmla="*/ 0 h 55"/>
                  <a:gd name="T2" fmla="*/ 12 w 109"/>
                  <a:gd name="T3" fmla="*/ 11 h 55"/>
                  <a:gd name="T4" fmla="*/ 25 w 109"/>
                  <a:gd name="T5" fmla="*/ 20 h 55"/>
                  <a:gd name="T6" fmla="*/ 39 w 109"/>
                  <a:gd name="T7" fmla="*/ 27 h 55"/>
                  <a:gd name="T8" fmla="*/ 51 w 109"/>
                  <a:gd name="T9" fmla="*/ 35 h 55"/>
                  <a:gd name="T10" fmla="*/ 65 w 109"/>
                  <a:gd name="T11" fmla="*/ 41 h 55"/>
                  <a:gd name="T12" fmla="*/ 80 w 109"/>
                  <a:gd name="T13" fmla="*/ 46 h 55"/>
                  <a:gd name="T14" fmla="*/ 94 w 109"/>
                  <a:gd name="T15" fmla="*/ 50 h 55"/>
                  <a:gd name="T16" fmla="*/ 109 w 109"/>
                  <a:gd name="T17" fmla="*/ 55 h 55"/>
                  <a:gd name="T18" fmla="*/ 108 w 109"/>
                  <a:gd name="T19" fmla="*/ 53 h 55"/>
                  <a:gd name="T20" fmla="*/ 105 w 109"/>
                  <a:gd name="T21" fmla="*/ 50 h 55"/>
                  <a:gd name="T22" fmla="*/ 96 w 109"/>
                  <a:gd name="T23" fmla="*/ 43 h 55"/>
                  <a:gd name="T24" fmla="*/ 82 w 109"/>
                  <a:gd name="T25" fmla="*/ 34 h 55"/>
                  <a:gd name="T26" fmla="*/ 67 w 109"/>
                  <a:gd name="T27" fmla="*/ 23 h 55"/>
                  <a:gd name="T28" fmla="*/ 48 w 109"/>
                  <a:gd name="T29" fmla="*/ 15 h 55"/>
                  <a:gd name="T30" fmla="*/ 30 w 109"/>
                  <a:gd name="T31" fmla="*/ 8 h 55"/>
                  <a:gd name="T32" fmla="*/ 21 w 109"/>
                  <a:gd name="T33" fmla="*/ 5 h 55"/>
                  <a:gd name="T34" fmla="*/ 13 w 109"/>
                  <a:gd name="T35" fmla="*/ 2 h 55"/>
                  <a:gd name="T36" fmla="*/ 6 w 109"/>
                  <a:gd name="T37" fmla="*/ 2 h 55"/>
                  <a:gd name="T38" fmla="*/ 0 w 109"/>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55">
                    <a:moveTo>
                      <a:pt x="0" y="0"/>
                    </a:moveTo>
                    <a:lnTo>
                      <a:pt x="12" y="11"/>
                    </a:lnTo>
                    <a:lnTo>
                      <a:pt x="25" y="20"/>
                    </a:lnTo>
                    <a:lnTo>
                      <a:pt x="39" y="27"/>
                    </a:lnTo>
                    <a:lnTo>
                      <a:pt x="51" y="35"/>
                    </a:lnTo>
                    <a:lnTo>
                      <a:pt x="65" y="41"/>
                    </a:lnTo>
                    <a:lnTo>
                      <a:pt x="80" y="46"/>
                    </a:lnTo>
                    <a:lnTo>
                      <a:pt x="94" y="50"/>
                    </a:lnTo>
                    <a:lnTo>
                      <a:pt x="109" y="55"/>
                    </a:lnTo>
                    <a:lnTo>
                      <a:pt x="108" y="53"/>
                    </a:lnTo>
                    <a:lnTo>
                      <a:pt x="105" y="50"/>
                    </a:lnTo>
                    <a:lnTo>
                      <a:pt x="96" y="43"/>
                    </a:lnTo>
                    <a:lnTo>
                      <a:pt x="82" y="34"/>
                    </a:lnTo>
                    <a:lnTo>
                      <a:pt x="67" y="23"/>
                    </a:lnTo>
                    <a:lnTo>
                      <a:pt x="48" y="15"/>
                    </a:lnTo>
                    <a:lnTo>
                      <a:pt x="30" y="8"/>
                    </a:lnTo>
                    <a:lnTo>
                      <a:pt x="21" y="5"/>
                    </a:lnTo>
                    <a:lnTo>
                      <a:pt x="13" y="2"/>
                    </a:lnTo>
                    <a:lnTo>
                      <a:pt x="6" y="2"/>
                    </a:lnTo>
                    <a:lnTo>
                      <a:pt x="0" y="0"/>
                    </a:lnTo>
                  </a:path>
                </a:pathLst>
              </a:custGeom>
              <a:noFill/>
              <a:ln w="1588">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5892" name="Freeform 868"/>
              <p:cNvSpPr>
                <a:spLocks/>
              </p:cNvSpPr>
              <p:nvPr/>
            </p:nvSpPr>
            <p:spPr bwMode="auto">
              <a:xfrm>
                <a:off x="263" y="1472"/>
                <a:ext cx="279" cy="563"/>
              </a:xfrm>
              <a:custGeom>
                <a:avLst/>
                <a:gdLst>
                  <a:gd name="T0" fmla="*/ 145 w 558"/>
                  <a:gd name="T1" fmla="*/ 333 h 1126"/>
                  <a:gd name="T2" fmla="*/ 191 w 558"/>
                  <a:gd name="T3" fmla="*/ 269 h 1126"/>
                  <a:gd name="T4" fmla="*/ 235 w 558"/>
                  <a:gd name="T5" fmla="*/ 161 h 1126"/>
                  <a:gd name="T6" fmla="*/ 285 w 558"/>
                  <a:gd name="T7" fmla="*/ 73 h 1126"/>
                  <a:gd name="T8" fmla="*/ 333 w 558"/>
                  <a:gd name="T9" fmla="*/ 21 h 1126"/>
                  <a:gd name="T10" fmla="*/ 369 w 558"/>
                  <a:gd name="T11" fmla="*/ 3 h 1126"/>
                  <a:gd name="T12" fmla="*/ 397 w 558"/>
                  <a:gd name="T13" fmla="*/ 2 h 1126"/>
                  <a:gd name="T14" fmla="*/ 418 w 558"/>
                  <a:gd name="T15" fmla="*/ 12 h 1126"/>
                  <a:gd name="T16" fmla="*/ 438 w 558"/>
                  <a:gd name="T17" fmla="*/ 75 h 1126"/>
                  <a:gd name="T18" fmla="*/ 473 w 558"/>
                  <a:gd name="T19" fmla="*/ 254 h 1126"/>
                  <a:gd name="T20" fmla="*/ 499 w 558"/>
                  <a:gd name="T21" fmla="*/ 353 h 1126"/>
                  <a:gd name="T22" fmla="*/ 540 w 558"/>
                  <a:gd name="T23" fmla="*/ 446 h 1126"/>
                  <a:gd name="T24" fmla="*/ 552 w 558"/>
                  <a:gd name="T25" fmla="*/ 484 h 1126"/>
                  <a:gd name="T26" fmla="*/ 555 w 558"/>
                  <a:gd name="T27" fmla="*/ 555 h 1126"/>
                  <a:gd name="T28" fmla="*/ 545 w 558"/>
                  <a:gd name="T29" fmla="*/ 589 h 1126"/>
                  <a:gd name="T30" fmla="*/ 528 w 558"/>
                  <a:gd name="T31" fmla="*/ 619 h 1126"/>
                  <a:gd name="T32" fmla="*/ 478 w 558"/>
                  <a:gd name="T33" fmla="*/ 674 h 1126"/>
                  <a:gd name="T34" fmla="*/ 447 w 558"/>
                  <a:gd name="T35" fmla="*/ 688 h 1126"/>
                  <a:gd name="T36" fmla="*/ 429 w 558"/>
                  <a:gd name="T37" fmla="*/ 694 h 1126"/>
                  <a:gd name="T38" fmla="*/ 410 w 558"/>
                  <a:gd name="T39" fmla="*/ 717 h 1126"/>
                  <a:gd name="T40" fmla="*/ 400 w 558"/>
                  <a:gd name="T41" fmla="*/ 720 h 1126"/>
                  <a:gd name="T42" fmla="*/ 388 w 558"/>
                  <a:gd name="T43" fmla="*/ 708 h 1126"/>
                  <a:gd name="T44" fmla="*/ 384 w 558"/>
                  <a:gd name="T45" fmla="*/ 708 h 1126"/>
                  <a:gd name="T46" fmla="*/ 395 w 558"/>
                  <a:gd name="T47" fmla="*/ 727 h 1126"/>
                  <a:gd name="T48" fmla="*/ 386 w 558"/>
                  <a:gd name="T49" fmla="*/ 749 h 1126"/>
                  <a:gd name="T50" fmla="*/ 355 w 558"/>
                  <a:gd name="T51" fmla="*/ 775 h 1126"/>
                  <a:gd name="T52" fmla="*/ 302 w 558"/>
                  <a:gd name="T53" fmla="*/ 837 h 1126"/>
                  <a:gd name="T54" fmla="*/ 270 w 558"/>
                  <a:gd name="T55" fmla="*/ 861 h 1126"/>
                  <a:gd name="T56" fmla="*/ 237 w 558"/>
                  <a:gd name="T57" fmla="*/ 883 h 1126"/>
                  <a:gd name="T58" fmla="*/ 223 w 558"/>
                  <a:gd name="T59" fmla="*/ 880 h 1126"/>
                  <a:gd name="T60" fmla="*/ 211 w 558"/>
                  <a:gd name="T61" fmla="*/ 861 h 1126"/>
                  <a:gd name="T62" fmla="*/ 211 w 558"/>
                  <a:gd name="T63" fmla="*/ 838 h 1126"/>
                  <a:gd name="T64" fmla="*/ 212 w 558"/>
                  <a:gd name="T65" fmla="*/ 869 h 1126"/>
                  <a:gd name="T66" fmla="*/ 226 w 558"/>
                  <a:gd name="T67" fmla="*/ 881 h 1126"/>
                  <a:gd name="T68" fmla="*/ 252 w 558"/>
                  <a:gd name="T69" fmla="*/ 878 h 1126"/>
                  <a:gd name="T70" fmla="*/ 229 w 558"/>
                  <a:gd name="T71" fmla="*/ 893 h 1126"/>
                  <a:gd name="T72" fmla="*/ 203 w 558"/>
                  <a:gd name="T73" fmla="*/ 933 h 1126"/>
                  <a:gd name="T74" fmla="*/ 163 w 558"/>
                  <a:gd name="T75" fmla="*/ 1024 h 1126"/>
                  <a:gd name="T76" fmla="*/ 125 w 558"/>
                  <a:gd name="T77" fmla="*/ 1093 h 1126"/>
                  <a:gd name="T78" fmla="*/ 99 w 558"/>
                  <a:gd name="T79" fmla="*/ 1120 h 1126"/>
                  <a:gd name="T80" fmla="*/ 78 w 558"/>
                  <a:gd name="T81" fmla="*/ 1126 h 1126"/>
                  <a:gd name="T82" fmla="*/ 56 w 558"/>
                  <a:gd name="T83" fmla="*/ 1112 h 1126"/>
                  <a:gd name="T84" fmla="*/ 47 w 558"/>
                  <a:gd name="T85" fmla="*/ 1083 h 1126"/>
                  <a:gd name="T86" fmla="*/ 52 w 558"/>
                  <a:gd name="T87" fmla="*/ 1015 h 1126"/>
                  <a:gd name="T88" fmla="*/ 50 w 558"/>
                  <a:gd name="T89" fmla="*/ 965 h 1126"/>
                  <a:gd name="T90" fmla="*/ 21 w 558"/>
                  <a:gd name="T91" fmla="*/ 857 h 1126"/>
                  <a:gd name="T92" fmla="*/ 5 w 558"/>
                  <a:gd name="T93" fmla="*/ 726 h 1126"/>
                  <a:gd name="T94" fmla="*/ 2 w 558"/>
                  <a:gd name="T95" fmla="*/ 641 h 1126"/>
                  <a:gd name="T96" fmla="*/ 3 w 558"/>
                  <a:gd name="T97" fmla="*/ 571 h 1126"/>
                  <a:gd name="T98" fmla="*/ 15 w 558"/>
                  <a:gd name="T99" fmla="*/ 514 h 1126"/>
                  <a:gd name="T100" fmla="*/ 38 w 558"/>
                  <a:gd name="T101" fmla="*/ 463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8" h="1126">
                    <a:moveTo>
                      <a:pt x="82" y="402"/>
                    </a:moveTo>
                    <a:lnTo>
                      <a:pt x="98" y="383"/>
                    </a:lnTo>
                    <a:lnTo>
                      <a:pt x="114" y="367"/>
                    </a:lnTo>
                    <a:lnTo>
                      <a:pt x="145" y="333"/>
                    </a:lnTo>
                    <a:lnTo>
                      <a:pt x="160" y="317"/>
                    </a:lnTo>
                    <a:lnTo>
                      <a:pt x="174" y="298"/>
                    </a:lnTo>
                    <a:lnTo>
                      <a:pt x="186" y="278"/>
                    </a:lnTo>
                    <a:lnTo>
                      <a:pt x="191" y="269"/>
                    </a:lnTo>
                    <a:lnTo>
                      <a:pt x="195" y="259"/>
                    </a:lnTo>
                    <a:lnTo>
                      <a:pt x="208" y="225"/>
                    </a:lnTo>
                    <a:lnTo>
                      <a:pt x="221" y="193"/>
                    </a:lnTo>
                    <a:lnTo>
                      <a:pt x="235" y="161"/>
                    </a:lnTo>
                    <a:lnTo>
                      <a:pt x="250" y="131"/>
                    </a:lnTo>
                    <a:lnTo>
                      <a:pt x="267" y="100"/>
                    </a:lnTo>
                    <a:lnTo>
                      <a:pt x="276" y="87"/>
                    </a:lnTo>
                    <a:lnTo>
                      <a:pt x="285" y="73"/>
                    </a:lnTo>
                    <a:lnTo>
                      <a:pt x="296" y="59"/>
                    </a:lnTo>
                    <a:lnTo>
                      <a:pt x="308" y="46"/>
                    </a:lnTo>
                    <a:lnTo>
                      <a:pt x="320" y="33"/>
                    </a:lnTo>
                    <a:lnTo>
                      <a:pt x="333" y="21"/>
                    </a:lnTo>
                    <a:lnTo>
                      <a:pt x="343" y="14"/>
                    </a:lnTo>
                    <a:lnTo>
                      <a:pt x="349" y="9"/>
                    </a:lnTo>
                    <a:lnTo>
                      <a:pt x="355" y="6"/>
                    </a:lnTo>
                    <a:lnTo>
                      <a:pt x="369" y="3"/>
                    </a:lnTo>
                    <a:lnTo>
                      <a:pt x="377" y="2"/>
                    </a:lnTo>
                    <a:lnTo>
                      <a:pt x="384" y="0"/>
                    </a:lnTo>
                    <a:lnTo>
                      <a:pt x="391" y="0"/>
                    </a:lnTo>
                    <a:lnTo>
                      <a:pt x="397" y="2"/>
                    </a:lnTo>
                    <a:lnTo>
                      <a:pt x="403" y="3"/>
                    </a:lnTo>
                    <a:lnTo>
                      <a:pt x="409" y="5"/>
                    </a:lnTo>
                    <a:lnTo>
                      <a:pt x="413" y="8"/>
                    </a:lnTo>
                    <a:lnTo>
                      <a:pt x="418" y="12"/>
                    </a:lnTo>
                    <a:lnTo>
                      <a:pt x="421" y="18"/>
                    </a:lnTo>
                    <a:lnTo>
                      <a:pt x="424" y="24"/>
                    </a:lnTo>
                    <a:lnTo>
                      <a:pt x="432" y="50"/>
                    </a:lnTo>
                    <a:lnTo>
                      <a:pt x="438" y="75"/>
                    </a:lnTo>
                    <a:lnTo>
                      <a:pt x="444" y="100"/>
                    </a:lnTo>
                    <a:lnTo>
                      <a:pt x="449" y="126"/>
                    </a:lnTo>
                    <a:lnTo>
                      <a:pt x="467" y="228"/>
                    </a:lnTo>
                    <a:lnTo>
                      <a:pt x="473" y="254"/>
                    </a:lnTo>
                    <a:lnTo>
                      <a:pt x="478" y="278"/>
                    </a:lnTo>
                    <a:lnTo>
                      <a:pt x="484" y="304"/>
                    </a:lnTo>
                    <a:lnTo>
                      <a:pt x="491" y="329"/>
                    </a:lnTo>
                    <a:lnTo>
                      <a:pt x="499" y="353"/>
                    </a:lnTo>
                    <a:lnTo>
                      <a:pt x="508" y="377"/>
                    </a:lnTo>
                    <a:lnTo>
                      <a:pt x="519" y="402"/>
                    </a:lnTo>
                    <a:lnTo>
                      <a:pt x="531" y="426"/>
                    </a:lnTo>
                    <a:lnTo>
                      <a:pt x="540" y="446"/>
                    </a:lnTo>
                    <a:lnTo>
                      <a:pt x="545" y="455"/>
                    </a:lnTo>
                    <a:lnTo>
                      <a:pt x="548" y="464"/>
                    </a:lnTo>
                    <a:lnTo>
                      <a:pt x="551" y="475"/>
                    </a:lnTo>
                    <a:lnTo>
                      <a:pt x="552" y="484"/>
                    </a:lnTo>
                    <a:lnTo>
                      <a:pt x="557" y="502"/>
                    </a:lnTo>
                    <a:lnTo>
                      <a:pt x="558" y="520"/>
                    </a:lnTo>
                    <a:lnTo>
                      <a:pt x="557" y="539"/>
                    </a:lnTo>
                    <a:lnTo>
                      <a:pt x="555" y="555"/>
                    </a:lnTo>
                    <a:lnTo>
                      <a:pt x="554" y="565"/>
                    </a:lnTo>
                    <a:lnTo>
                      <a:pt x="551" y="572"/>
                    </a:lnTo>
                    <a:lnTo>
                      <a:pt x="548" y="581"/>
                    </a:lnTo>
                    <a:lnTo>
                      <a:pt x="545" y="589"/>
                    </a:lnTo>
                    <a:lnTo>
                      <a:pt x="542" y="597"/>
                    </a:lnTo>
                    <a:lnTo>
                      <a:pt x="537" y="604"/>
                    </a:lnTo>
                    <a:lnTo>
                      <a:pt x="532" y="612"/>
                    </a:lnTo>
                    <a:lnTo>
                      <a:pt x="528" y="619"/>
                    </a:lnTo>
                    <a:lnTo>
                      <a:pt x="517" y="635"/>
                    </a:lnTo>
                    <a:lnTo>
                      <a:pt x="505" y="648"/>
                    </a:lnTo>
                    <a:lnTo>
                      <a:pt x="493" y="662"/>
                    </a:lnTo>
                    <a:lnTo>
                      <a:pt x="478" y="674"/>
                    </a:lnTo>
                    <a:lnTo>
                      <a:pt x="461" y="686"/>
                    </a:lnTo>
                    <a:lnTo>
                      <a:pt x="458" y="686"/>
                    </a:lnTo>
                    <a:lnTo>
                      <a:pt x="455" y="688"/>
                    </a:lnTo>
                    <a:lnTo>
                      <a:pt x="447" y="688"/>
                    </a:lnTo>
                    <a:lnTo>
                      <a:pt x="441" y="686"/>
                    </a:lnTo>
                    <a:lnTo>
                      <a:pt x="436" y="688"/>
                    </a:lnTo>
                    <a:lnTo>
                      <a:pt x="435" y="689"/>
                    </a:lnTo>
                    <a:lnTo>
                      <a:pt x="429" y="694"/>
                    </a:lnTo>
                    <a:lnTo>
                      <a:pt x="424" y="700"/>
                    </a:lnTo>
                    <a:lnTo>
                      <a:pt x="420" y="706"/>
                    </a:lnTo>
                    <a:lnTo>
                      <a:pt x="415" y="712"/>
                    </a:lnTo>
                    <a:lnTo>
                      <a:pt x="410" y="717"/>
                    </a:lnTo>
                    <a:lnTo>
                      <a:pt x="409" y="718"/>
                    </a:lnTo>
                    <a:lnTo>
                      <a:pt x="406" y="720"/>
                    </a:lnTo>
                    <a:lnTo>
                      <a:pt x="403" y="720"/>
                    </a:lnTo>
                    <a:lnTo>
                      <a:pt x="400" y="720"/>
                    </a:lnTo>
                    <a:lnTo>
                      <a:pt x="395" y="718"/>
                    </a:lnTo>
                    <a:lnTo>
                      <a:pt x="392" y="715"/>
                    </a:lnTo>
                    <a:lnTo>
                      <a:pt x="389" y="712"/>
                    </a:lnTo>
                    <a:lnTo>
                      <a:pt x="388" y="708"/>
                    </a:lnTo>
                    <a:lnTo>
                      <a:pt x="384" y="702"/>
                    </a:lnTo>
                    <a:lnTo>
                      <a:pt x="384" y="697"/>
                    </a:lnTo>
                    <a:lnTo>
                      <a:pt x="383" y="703"/>
                    </a:lnTo>
                    <a:lnTo>
                      <a:pt x="384" y="708"/>
                    </a:lnTo>
                    <a:lnTo>
                      <a:pt x="386" y="712"/>
                    </a:lnTo>
                    <a:lnTo>
                      <a:pt x="389" y="717"/>
                    </a:lnTo>
                    <a:lnTo>
                      <a:pt x="394" y="723"/>
                    </a:lnTo>
                    <a:lnTo>
                      <a:pt x="395" y="727"/>
                    </a:lnTo>
                    <a:lnTo>
                      <a:pt x="395" y="730"/>
                    </a:lnTo>
                    <a:lnTo>
                      <a:pt x="394" y="738"/>
                    </a:lnTo>
                    <a:lnTo>
                      <a:pt x="391" y="743"/>
                    </a:lnTo>
                    <a:lnTo>
                      <a:pt x="386" y="749"/>
                    </a:lnTo>
                    <a:lnTo>
                      <a:pt x="380" y="753"/>
                    </a:lnTo>
                    <a:lnTo>
                      <a:pt x="368" y="764"/>
                    </a:lnTo>
                    <a:lnTo>
                      <a:pt x="362" y="768"/>
                    </a:lnTo>
                    <a:lnTo>
                      <a:pt x="355" y="775"/>
                    </a:lnTo>
                    <a:lnTo>
                      <a:pt x="342" y="791"/>
                    </a:lnTo>
                    <a:lnTo>
                      <a:pt x="323" y="814"/>
                    </a:lnTo>
                    <a:lnTo>
                      <a:pt x="313" y="826"/>
                    </a:lnTo>
                    <a:lnTo>
                      <a:pt x="302" y="837"/>
                    </a:lnTo>
                    <a:lnTo>
                      <a:pt x="296" y="843"/>
                    </a:lnTo>
                    <a:lnTo>
                      <a:pt x="290" y="848"/>
                    </a:lnTo>
                    <a:lnTo>
                      <a:pt x="278" y="857"/>
                    </a:lnTo>
                    <a:lnTo>
                      <a:pt x="270" y="861"/>
                    </a:lnTo>
                    <a:lnTo>
                      <a:pt x="262" y="867"/>
                    </a:lnTo>
                    <a:lnTo>
                      <a:pt x="250" y="878"/>
                    </a:lnTo>
                    <a:lnTo>
                      <a:pt x="243" y="881"/>
                    </a:lnTo>
                    <a:lnTo>
                      <a:pt x="237" y="883"/>
                    </a:lnTo>
                    <a:lnTo>
                      <a:pt x="233" y="883"/>
                    </a:lnTo>
                    <a:lnTo>
                      <a:pt x="229" y="883"/>
                    </a:lnTo>
                    <a:lnTo>
                      <a:pt x="226" y="881"/>
                    </a:lnTo>
                    <a:lnTo>
                      <a:pt x="223" y="880"/>
                    </a:lnTo>
                    <a:lnTo>
                      <a:pt x="217" y="873"/>
                    </a:lnTo>
                    <a:lnTo>
                      <a:pt x="212" y="869"/>
                    </a:lnTo>
                    <a:lnTo>
                      <a:pt x="211" y="864"/>
                    </a:lnTo>
                    <a:lnTo>
                      <a:pt x="211" y="861"/>
                    </a:lnTo>
                    <a:lnTo>
                      <a:pt x="209" y="855"/>
                    </a:lnTo>
                    <a:lnTo>
                      <a:pt x="209" y="842"/>
                    </a:lnTo>
                    <a:lnTo>
                      <a:pt x="209" y="828"/>
                    </a:lnTo>
                    <a:lnTo>
                      <a:pt x="211" y="838"/>
                    </a:lnTo>
                    <a:lnTo>
                      <a:pt x="211" y="849"/>
                    </a:lnTo>
                    <a:lnTo>
                      <a:pt x="211" y="858"/>
                    </a:lnTo>
                    <a:lnTo>
                      <a:pt x="212" y="866"/>
                    </a:lnTo>
                    <a:lnTo>
                      <a:pt x="212" y="869"/>
                    </a:lnTo>
                    <a:lnTo>
                      <a:pt x="214" y="872"/>
                    </a:lnTo>
                    <a:lnTo>
                      <a:pt x="218" y="877"/>
                    </a:lnTo>
                    <a:lnTo>
                      <a:pt x="221" y="880"/>
                    </a:lnTo>
                    <a:lnTo>
                      <a:pt x="226" y="881"/>
                    </a:lnTo>
                    <a:lnTo>
                      <a:pt x="232" y="883"/>
                    </a:lnTo>
                    <a:lnTo>
                      <a:pt x="238" y="881"/>
                    </a:lnTo>
                    <a:lnTo>
                      <a:pt x="246" y="880"/>
                    </a:lnTo>
                    <a:lnTo>
                      <a:pt x="252" y="878"/>
                    </a:lnTo>
                    <a:lnTo>
                      <a:pt x="246" y="880"/>
                    </a:lnTo>
                    <a:lnTo>
                      <a:pt x="240" y="884"/>
                    </a:lnTo>
                    <a:lnTo>
                      <a:pt x="235" y="887"/>
                    </a:lnTo>
                    <a:lnTo>
                      <a:pt x="229" y="893"/>
                    </a:lnTo>
                    <a:lnTo>
                      <a:pt x="224" y="898"/>
                    </a:lnTo>
                    <a:lnTo>
                      <a:pt x="220" y="904"/>
                    </a:lnTo>
                    <a:lnTo>
                      <a:pt x="211" y="918"/>
                    </a:lnTo>
                    <a:lnTo>
                      <a:pt x="203" y="933"/>
                    </a:lnTo>
                    <a:lnTo>
                      <a:pt x="195" y="950"/>
                    </a:lnTo>
                    <a:lnTo>
                      <a:pt x="188" y="968"/>
                    </a:lnTo>
                    <a:lnTo>
                      <a:pt x="180" y="986"/>
                    </a:lnTo>
                    <a:lnTo>
                      <a:pt x="163" y="1024"/>
                    </a:lnTo>
                    <a:lnTo>
                      <a:pt x="156" y="1042"/>
                    </a:lnTo>
                    <a:lnTo>
                      <a:pt x="146" y="1061"/>
                    </a:lnTo>
                    <a:lnTo>
                      <a:pt x="136" y="1077"/>
                    </a:lnTo>
                    <a:lnTo>
                      <a:pt x="125" y="1093"/>
                    </a:lnTo>
                    <a:lnTo>
                      <a:pt x="119" y="1100"/>
                    </a:lnTo>
                    <a:lnTo>
                      <a:pt x="113" y="1108"/>
                    </a:lnTo>
                    <a:lnTo>
                      <a:pt x="107" y="1114"/>
                    </a:lnTo>
                    <a:lnTo>
                      <a:pt x="99" y="1120"/>
                    </a:lnTo>
                    <a:lnTo>
                      <a:pt x="96" y="1123"/>
                    </a:lnTo>
                    <a:lnTo>
                      <a:pt x="90" y="1125"/>
                    </a:lnTo>
                    <a:lnTo>
                      <a:pt x="84" y="1126"/>
                    </a:lnTo>
                    <a:lnTo>
                      <a:pt x="78" y="1126"/>
                    </a:lnTo>
                    <a:lnTo>
                      <a:pt x="70" y="1125"/>
                    </a:lnTo>
                    <a:lnTo>
                      <a:pt x="64" y="1122"/>
                    </a:lnTo>
                    <a:lnTo>
                      <a:pt x="58" y="1117"/>
                    </a:lnTo>
                    <a:lnTo>
                      <a:pt x="56" y="1112"/>
                    </a:lnTo>
                    <a:lnTo>
                      <a:pt x="53" y="1109"/>
                    </a:lnTo>
                    <a:lnTo>
                      <a:pt x="50" y="1100"/>
                    </a:lnTo>
                    <a:lnTo>
                      <a:pt x="49" y="1093"/>
                    </a:lnTo>
                    <a:lnTo>
                      <a:pt x="47" y="1083"/>
                    </a:lnTo>
                    <a:lnTo>
                      <a:pt x="47" y="1074"/>
                    </a:lnTo>
                    <a:lnTo>
                      <a:pt x="47" y="1055"/>
                    </a:lnTo>
                    <a:lnTo>
                      <a:pt x="50" y="1035"/>
                    </a:lnTo>
                    <a:lnTo>
                      <a:pt x="52" y="1015"/>
                    </a:lnTo>
                    <a:lnTo>
                      <a:pt x="53" y="994"/>
                    </a:lnTo>
                    <a:lnTo>
                      <a:pt x="52" y="985"/>
                    </a:lnTo>
                    <a:lnTo>
                      <a:pt x="52" y="974"/>
                    </a:lnTo>
                    <a:lnTo>
                      <a:pt x="50" y="965"/>
                    </a:lnTo>
                    <a:lnTo>
                      <a:pt x="47" y="954"/>
                    </a:lnTo>
                    <a:lnTo>
                      <a:pt x="38" y="922"/>
                    </a:lnTo>
                    <a:lnTo>
                      <a:pt x="29" y="890"/>
                    </a:lnTo>
                    <a:lnTo>
                      <a:pt x="21" y="857"/>
                    </a:lnTo>
                    <a:lnTo>
                      <a:pt x="15" y="825"/>
                    </a:lnTo>
                    <a:lnTo>
                      <a:pt x="9" y="791"/>
                    </a:lnTo>
                    <a:lnTo>
                      <a:pt x="6" y="759"/>
                    </a:lnTo>
                    <a:lnTo>
                      <a:pt x="5" y="726"/>
                    </a:lnTo>
                    <a:lnTo>
                      <a:pt x="3" y="692"/>
                    </a:lnTo>
                    <a:lnTo>
                      <a:pt x="3" y="673"/>
                    </a:lnTo>
                    <a:lnTo>
                      <a:pt x="2" y="653"/>
                    </a:lnTo>
                    <a:lnTo>
                      <a:pt x="2" y="641"/>
                    </a:lnTo>
                    <a:lnTo>
                      <a:pt x="0" y="627"/>
                    </a:lnTo>
                    <a:lnTo>
                      <a:pt x="2" y="600"/>
                    </a:lnTo>
                    <a:lnTo>
                      <a:pt x="2" y="586"/>
                    </a:lnTo>
                    <a:lnTo>
                      <a:pt x="3" y="571"/>
                    </a:lnTo>
                    <a:lnTo>
                      <a:pt x="6" y="557"/>
                    </a:lnTo>
                    <a:lnTo>
                      <a:pt x="9" y="542"/>
                    </a:lnTo>
                    <a:lnTo>
                      <a:pt x="12" y="528"/>
                    </a:lnTo>
                    <a:lnTo>
                      <a:pt x="15" y="514"/>
                    </a:lnTo>
                    <a:lnTo>
                      <a:pt x="20" y="501"/>
                    </a:lnTo>
                    <a:lnTo>
                      <a:pt x="26" y="487"/>
                    </a:lnTo>
                    <a:lnTo>
                      <a:pt x="32" y="475"/>
                    </a:lnTo>
                    <a:lnTo>
                      <a:pt x="38" y="463"/>
                    </a:lnTo>
                    <a:lnTo>
                      <a:pt x="46" y="450"/>
                    </a:lnTo>
                    <a:lnTo>
                      <a:pt x="53" y="440"/>
                    </a:lnTo>
                    <a:lnTo>
                      <a:pt x="82" y="402"/>
                    </a:lnTo>
                    <a:close/>
                  </a:path>
                </a:pathLst>
              </a:custGeom>
              <a:solidFill>
                <a:srgbClr val="E6E6E6"/>
              </a:solidFill>
              <a:ln w="9525">
                <a:solidFill>
                  <a:schemeClr val="tx2"/>
                </a:solidFill>
                <a:round/>
                <a:headEnd/>
                <a:tailEnd/>
              </a:ln>
            </p:spPr>
            <p:txBody>
              <a:bodyPr/>
              <a:lstStyle/>
              <a:p>
                <a:endParaRPr lang="en-US" sz="3120"/>
              </a:p>
            </p:txBody>
          </p:sp>
          <p:sp>
            <p:nvSpPr>
              <p:cNvPr id="385893" name="Freeform 869"/>
              <p:cNvSpPr>
                <a:spLocks/>
              </p:cNvSpPr>
              <p:nvPr/>
            </p:nvSpPr>
            <p:spPr bwMode="auto">
              <a:xfrm>
                <a:off x="302" y="1600"/>
                <a:ext cx="60" cy="74"/>
              </a:xfrm>
              <a:custGeom>
                <a:avLst/>
                <a:gdLst>
                  <a:gd name="T0" fmla="*/ 0 w 119"/>
                  <a:gd name="T1" fmla="*/ 142 h 148"/>
                  <a:gd name="T2" fmla="*/ 63 w 119"/>
                  <a:gd name="T3" fmla="*/ 73 h 148"/>
                  <a:gd name="T4" fmla="*/ 92 w 119"/>
                  <a:gd name="T5" fmla="*/ 40 h 148"/>
                  <a:gd name="T6" fmla="*/ 104 w 119"/>
                  <a:gd name="T7" fmla="*/ 20 h 148"/>
                  <a:gd name="T8" fmla="*/ 113 w 119"/>
                  <a:gd name="T9" fmla="*/ 0 h 148"/>
                  <a:gd name="T10" fmla="*/ 119 w 119"/>
                  <a:gd name="T11" fmla="*/ 5 h 148"/>
                  <a:gd name="T12" fmla="*/ 110 w 119"/>
                  <a:gd name="T13" fmla="*/ 25 h 148"/>
                  <a:gd name="T14" fmla="*/ 98 w 119"/>
                  <a:gd name="T15" fmla="*/ 44 h 148"/>
                  <a:gd name="T16" fmla="*/ 67 w 119"/>
                  <a:gd name="T17" fmla="*/ 79 h 148"/>
                  <a:gd name="T18" fmla="*/ 5 w 119"/>
                  <a:gd name="T19" fmla="*/ 148 h 148"/>
                  <a:gd name="T20" fmla="*/ 0 w 119"/>
                  <a:gd name="T21"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48">
                    <a:moveTo>
                      <a:pt x="0" y="142"/>
                    </a:moveTo>
                    <a:lnTo>
                      <a:pt x="63" y="73"/>
                    </a:lnTo>
                    <a:lnTo>
                      <a:pt x="92" y="40"/>
                    </a:lnTo>
                    <a:lnTo>
                      <a:pt x="104" y="20"/>
                    </a:lnTo>
                    <a:lnTo>
                      <a:pt x="113" y="0"/>
                    </a:lnTo>
                    <a:lnTo>
                      <a:pt x="119" y="5"/>
                    </a:lnTo>
                    <a:lnTo>
                      <a:pt x="110" y="25"/>
                    </a:lnTo>
                    <a:lnTo>
                      <a:pt x="98" y="44"/>
                    </a:lnTo>
                    <a:lnTo>
                      <a:pt x="67" y="79"/>
                    </a:lnTo>
                    <a:lnTo>
                      <a:pt x="5" y="148"/>
                    </a:lnTo>
                    <a:lnTo>
                      <a:pt x="0" y="142"/>
                    </a:lnTo>
                    <a:close/>
                  </a:path>
                </a:pathLst>
              </a:custGeom>
              <a:solidFill>
                <a:srgbClr val="000000"/>
              </a:solidFill>
              <a:ln w="9525">
                <a:solidFill>
                  <a:schemeClr val="tx2"/>
                </a:solidFill>
                <a:round/>
                <a:headEnd/>
                <a:tailEnd/>
              </a:ln>
            </p:spPr>
            <p:txBody>
              <a:bodyPr/>
              <a:lstStyle/>
              <a:p>
                <a:endParaRPr lang="en-US" sz="3120"/>
              </a:p>
            </p:txBody>
          </p:sp>
          <p:sp>
            <p:nvSpPr>
              <p:cNvPr id="385894" name="Freeform 870"/>
              <p:cNvSpPr>
                <a:spLocks/>
              </p:cNvSpPr>
              <p:nvPr/>
            </p:nvSpPr>
            <p:spPr bwMode="auto">
              <a:xfrm>
                <a:off x="359" y="1480"/>
                <a:ext cx="71" cy="122"/>
              </a:xfrm>
              <a:custGeom>
                <a:avLst/>
                <a:gdLst>
                  <a:gd name="T0" fmla="*/ 0 w 142"/>
                  <a:gd name="T1" fmla="*/ 240 h 245"/>
                  <a:gd name="T2" fmla="*/ 26 w 142"/>
                  <a:gd name="T3" fmla="*/ 175 h 245"/>
                  <a:gd name="T4" fmla="*/ 55 w 142"/>
                  <a:gd name="T5" fmla="*/ 112 h 245"/>
                  <a:gd name="T6" fmla="*/ 72 w 142"/>
                  <a:gd name="T7" fmla="*/ 82 h 245"/>
                  <a:gd name="T8" fmla="*/ 90 w 142"/>
                  <a:gd name="T9" fmla="*/ 53 h 245"/>
                  <a:gd name="T10" fmla="*/ 113 w 142"/>
                  <a:gd name="T11" fmla="*/ 26 h 245"/>
                  <a:gd name="T12" fmla="*/ 138 w 142"/>
                  <a:gd name="T13" fmla="*/ 0 h 245"/>
                  <a:gd name="T14" fmla="*/ 142 w 142"/>
                  <a:gd name="T15" fmla="*/ 6 h 245"/>
                  <a:gd name="T16" fmla="*/ 118 w 142"/>
                  <a:gd name="T17" fmla="*/ 32 h 245"/>
                  <a:gd name="T18" fmla="*/ 96 w 142"/>
                  <a:gd name="T19" fmla="*/ 58 h 245"/>
                  <a:gd name="T20" fmla="*/ 78 w 142"/>
                  <a:gd name="T21" fmla="*/ 86 h 245"/>
                  <a:gd name="T22" fmla="*/ 61 w 142"/>
                  <a:gd name="T23" fmla="*/ 117 h 245"/>
                  <a:gd name="T24" fmla="*/ 32 w 142"/>
                  <a:gd name="T25" fmla="*/ 179 h 245"/>
                  <a:gd name="T26" fmla="*/ 6 w 142"/>
                  <a:gd name="T27" fmla="*/ 245 h 245"/>
                  <a:gd name="T28" fmla="*/ 0 w 142"/>
                  <a:gd name="T29" fmla="*/ 24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245">
                    <a:moveTo>
                      <a:pt x="0" y="240"/>
                    </a:moveTo>
                    <a:lnTo>
                      <a:pt x="26" y="175"/>
                    </a:lnTo>
                    <a:lnTo>
                      <a:pt x="55" y="112"/>
                    </a:lnTo>
                    <a:lnTo>
                      <a:pt x="72" y="82"/>
                    </a:lnTo>
                    <a:lnTo>
                      <a:pt x="90" y="53"/>
                    </a:lnTo>
                    <a:lnTo>
                      <a:pt x="113" y="26"/>
                    </a:lnTo>
                    <a:lnTo>
                      <a:pt x="138" y="0"/>
                    </a:lnTo>
                    <a:lnTo>
                      <a:pt x="142" y="6"/>
                    </a:lnTo>
                    <a:lnTo>
                      <a:pt x="118" y="32"/>
                    </a:lnTo>
                    <a:lnTo>
                      <a:pt x="96" y="58"/>
                    </a:lnTo>
                    <a:lnTo>
                      <a:pt x="78" y="86"/>
                    </a:lnTo>
                    <a:lnTo>
                      <a:pt x="61" y="117"/>
                    </a:lnTo>
                    <a:lnTo>
                      <a:pt x="32" y="179"/>
                    </a:lnTo>
                    <a:lnTo>
                      <a:pt x="6" y="245"/>
                    </a:lnTo>
                    <a:lnTo>
                      <a:pt x="0" y="240"/>
                    </a:lnTo>
                    <a:close/>
                  </a:path>
                </a:pathLst>
              </a:custGeom>
              <a:solidFill>
                <a:srgbClr val="000000"/>
              </a:solidFill>
              <a:ln w="9525">
                <a:solidFill>
                  <a:schemeClr val="tx2"/>
                </a:solidFill>
                <a:round/>
                <a:headEnd/>
                <a:tailEnd/>
              </a:ln>
            </p:spPr>
            <p:txBody>
              <a:bodyPr/>
              <a:lstStyle/>
              <a:p>
                <a:endParaRPr lang="en-US" sz="3120"/>
              </a:p>
            </p:txBody>
          </p:sp>
          <p:sp>
            <p:nvSpPr>
              <p:cNvPr id="385895" name="Freeform 871"/>
              <p:cNvSpPr>
                <a:spLocks/>
              </p:cNvSpPr>
              <p:nvPr/>
            </p:nvSpPr>
            <p:spPr bwMode="auto">
              <a:xfrm>
                <a:off x="359" y="1600"/>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85896" name="Freeform 872"/>
              <p:cNvSpPr>
                <a:spLocks/>
              </p:cNvSpPr>
              <p:nvPr/>
            </p:nvSpPr>
            <p:spPr bwMode="auto">
              <a:xfrm>
                <a:off x="427" y="1470"/>
                <a:ext cx="49" cy="15"/>
              </a:xfrm>
              <a:custGeom>
                <a:avLst/>
                <a:gdLst>
                  <a:gd name="T0" fmla="*/ 0 w 97"/>
                  <a:gd name="T1" fmla="*/ 20 h 30"/>
                  <a:gd name="T2" fmla="*/ 10 w 97"/>
                  <a:gd name="T3" fmla="*/ 12 h 30"/>
                  <a:gd name="T4" fmla="*/ 25 w 97"/>
                  <a:gd name="T5" fmla="*/ 6 h 30"/>
                  <a:gd name="T6" fmla="*/ 39 w 97"/>
                  <a:gd name="T7" fmla="*/ 1 h 30"/>
                  <a:gd name="T8" fmla="*/ 53 w 97"/>
                  <a:gd name="T9" fmla="*/ 0 h 30"/>
                  <a:gd name="T10" fmla="*/ 67 w 97"/>
                  <a:gd name="T11" fmla="*/ 1 h 30"/>
                  <a:gd name="T12" fmla="*/ 80 w 97"/>
                  <a:gd name="T13" fmla="*/ 5 h 30"/>
                  <a:gd name="T14" fmla="*/ 91 w 97"/>
                  <a:gd name="T15" fmla="*/ 14 h 30"/>
                  <a:gd name="T16" fmla="*/ 97 w 97"/>
                  <a:gd name="T17" fmla="*/ 26 h 30"/>
                  <a:gd name="T18" fmla="*/ 91 w 97"/>
                  <a:gd name="T19" fmla="*/ 30 h 30"/>
                  <a:gd name="T20" fmla="*/ 85 w 97"/>
                  <a:gd name="T21" fmla="*/ 18 h 30"/>
                  <a:gd name="T22" fmla="*/ 76 w 97"/>
                  <a:gd name="T23" fmla="*/ 11 h 30"/>
                  <a:gd name="T24" fmla="*/ 65 w 97"/>
                  <a:gd name="T25" fmla="*/ 9 h 30"/>
                  <a:gd name="T26" fmla="*/ 53 w 97"/>
                  <a:gd name="T27" fmla="*/ 8 h 30"/>
                  <a:gd name="T28" fmla="*/ 41 w 97"/>
                  <a:gd name="T29" fmla="*/ 9 h 30"/>
                  <a:gd name="T30" fmla="*/ 27 w 97"/>
                  <a:gd name="T31" fmla="*/ 14 h 30"/>
                  <a:gd name="T32" fmla="*/ 15 w 97"/>
                  <a:gd name="T33" fmla="*/ 18 h 30"/>
                  <a:gd name="T34" fmla="*/ 4 w 97"/>
                  <a:gd name="T35" fmla="*/ 26 h 30"/>
                  <a:gd name="T36" fmla="*/ 0 w 97"/>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30">
                    <a:moveTo>
                      <a:pt x="0" y="20"/>
                    </a:moveTo>
                    <a:lnTo>
                      <a:pt x="10" y="12"/>
                    </a:lnTo>
                    <a:lnTo>
                      <a:pt x="25" y="6"/>
                    </a:lnTo>
                    <a:lnTo>
                      <a:pt x="39" y="1"/>
                    </a:lnTo>
                    <a:lnTo>
                      <a:pt x="53" y="0"/>
                    </a:lnTo>
                    <a:lnTo>
                      <a:pt x="67" y="1"/>
                    </a:lnTo>
                    <a:lnTo>
                      <a:pt x="80" y="5"/>
                    </a:lnTo>
                    <a:lnTo>
                      <a:pt x="91" y="14"/>
                    </a:lnTo>
                    <a:lnTo>
                      <a:pt x="97" y="26"/>
                    </a:lnTo>
                    <a:lnTo>
                      <a:pt x="91" y="30"/>
                    </a:lnTo>
                    <a:lnTo>
                      <a:pt x="85" y="18"/>
                    </a:lnTo>
                    <a:lnTo>
                      <a:pt x="76" y="11"/>
                    </a:lnTo>
                    <a:lnTo>
                      <a:pt x="65" y="9"/>
                    </a:lnTo>
                    <a:lnTo>
                      <a:pt x="53" y="8"/>
                    </a:lnTo>
                    <a:lnTo>
                      <a:pt x="41" y="9"/>
                    </a:lnTo>
                    <a:lnTo>
                      <a:pt x="27" y="14"/>
                    </a:lnTo>
                    <a:lnTo>
                      <a:pt x="15" y="18"/>
                    </a:lnTo>
                    <a:lnTo>
                      <a:pt x="4" y="26"/>
                    </a:lnTo>
                    <a:lnTo>
                      <a:pt x="0" y="20"/>
                    </a:lnTo>
                    <a:close/>
                  </a:path>
                </a:pathLst>
              </a:custGeom>
              <a:solidFill>
                <a:srgbClr val="000000"/>
              </a:solidFill>
              <a:ln w="9525">
                <a:solidFill>
                  <a:schemeClr val="tx2"/>
                </a:solidFill>
                <a:round/>
                <a:headEnd/>
                <a:tailEnd/>
              </a:ln>
            </p:spPr>
            <p:txBody>
              <a:bodyPr/>
              <a:lstStyle/>
              <a:p>
                <a:endParaRPr lang="en-US" sz="3120"/>
              </a:p>
            </p:txBody>
          </p:sp>
          <p:sp>
            <p:nvSpPr>
              <p:cNvPr id="385897" name="Freeform 873"/>
              <p:cNvSpPr>
                <a:spLocks/>
              </p:cNvSpPr>
              <p:nvPr/>
            </p:nvSpPr>
            <p:spPr bwMode="auto">
              <a:xfrm>
                <a:off x="427" y="1480"/>
                <a:ext cx="3"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898" name="Freeform 874"/>
              <p:cNvSpPr>
                <a:spLocks/>
              </p:cNvSpPr>
              <p:nvPr/>
            </p:nvSpPr>
            <p:spPr bwMode="auto">
              <a:xfrm>
                <a:off x="472" y="1484"/>
                <a:ext cx="57" cy="201"/>
              </a:xfrm>
              <a:custGeom>
                <a:avLst/>
                <a:gdLst>
                  <a:gd name="T0" fmla="*/ 7 w 112"/>
                  <a:gd name="T1" fmla="*/ 0 h 404"/>
                  <a:gd name="T2" fmla="*/ 21 w 112"/>
                  <a:gd name="T3" fmla="*/ 51 h 404"/>
                  <a:gd name="T4" fmla="*/ 32 w 112"/>
                  <a:gd name="T5" fmla="*/ 102 h 404"/>
                  <a:gd name="T6" fmla="*/ 50 w 112"/>
                  <a:gd name="T7" fmla="*/ 204 h 404"/>
                  <a:gd name="T8" fmla="*/ 74 w 112"/>
                  <a:gd name="T9" fmla="*/ 305 h 404"/>
                  <a:gd name="T10" fmla="*/ 91 w 112"/>
                  <a:gd name="T11" fmla="*/ 353 h 404"/>
                  <a:gd name="T12" fmla="*/ 102 w 112"/>
                  <a:gd name="T13" fmla="*/ 378 h 404"/>
                  <a:gd name="T14" fmla="*/ 112 w 112"/>
                  <a:gd name="T15" fmla="*/ 399 h 404"/>
                  <a:gd name="T16" fmla="*/ 106 w 112"/>
                  <a:gd name="T17" fmla="*/ 404 h 404"/>
                  <a:gd name="T18" fmla="*/ 94 w 112"/>
                  <a:gd name="T19" fmla="*/ 379 h 404"/>
                  <a:gd name="T20" fmla="*/ 83 w 112"/>
                  <a:gd name="T21" fmla="*/ 355 h 404"/>
                  <a:gd name="T22" fmla="*/ 67 w 112"/>
                  <a:gd name="T23" fmla="*/ 306 h 404"/>
                  <a:gd name="T24" fmla="*/ 42 w 112"/>
                  <a:gd name="T25" fmla="*/ 206 h 404"/>
                  <a:gd name="T26" fmla="*/ 24 w 112"/>
                  <a:gd name="T27" fmla="*/ 104 h 404"/>
                  <a:gd name="T28" fmla="*/ 13 w 112"/>
                  <a:gd name="T29" fmla="*/ 52 h 404"/>
                  <a:gd name="T30" fmla="*/ 0 w 112"/>
                  <a:gd name="T31" fmla="*/ 2 h 404"/>
                  <a:gd name="T32" fmla="*/ 7 w 112"/>
                  <a:gd name="T33"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404">
                    <a:moveTo>
                      <a:pt x="7" y="0"/>
                    </a:moveTo>
                    <a:lnTo>
                      <a:pt x="21" y="51"/>
                    </a:lnTo>
                    <a:lnTo>
                      <a:pt x="32" y="102"/>
                    </a:lnTo>
                    <a:lnTo>
                      <a:pt x="50" y="204"/>
                    </a:lnTo>
                    <a:lnTo>
                      <a:pt x="74" y="305"/>
                    </a:lnTo>
                    <a:lnTo>
                      <a:pt x="91" y="353"/>
                    </a:lnTo>
                    <a:lnTo>
                      <a:pt x="102" y="378"/>
                    </a:lnTo>
                    <a:lnTo>
                      <a:pt x="112" y="399"/>
                    </a:lnTo>
                    <a:lnTo>
                      <a:pt x="106" y="404"/>
                    </a:lnTo>
                    <a:lnTo>
                      <a:pt x="94" y="379"/>
                    </a:lnTo>
                    <a:lnTo>
                      <a:pt x="83" y="355"/>
                    </a:lnTo>
                    <a:lnTo>
                      <a:pt x="67" y="306"/>
                    </a:lnTo>
                    <a:lnTo>
                      <a:pt x="42" y="206"/>
                    </a:lnTo>
                    <a:lnTo>
                      <a:pt x="24" y="104"/>
                    </a:lnTo>
                    <a:lnTo>
                      <a:pt x="13" y="52"/>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5899" name="Freeform 875"/>
              <p:cNvSpPr>
                <a:spLocks/>
              </p:cNvSpPr>
              <p:nvPr/>
            </p:nvSpPr>
            <p:spPr bwMode="auto">
              <a:xfrm>
                <a:off x="472" y="1483"/>
                <a:ext cx="4" cy="2"/>
              </a:xfrm>
              <a:custGeom>
                <a:avLst/>
                <a:gdLst>
                  <a:gd name="T0" fmla="*/ 7 w 7"/>
                  <a:gd name="T1" fmla="*/ 0 h 4"/>
                  <a:gd name="T2" fmla="*/ 7 w 7"/>
                  <a:gd name="T3" fmla="*/ 1 h 4"/>
                  <a:gd name="T4" fmla="*/ 0 w 7"/>
                  <a:gd name="T5" fmla="*/ 3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7" y="1"/>
                    </a:lnTo>
                    <a:lnTo>
                      <a:pt x="0" y="3"/>
                    </a:lnTo>
                    <a:lnTo>
                      <a:pt x="1" y="4"/>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5900" name="Freeform 876"/>
              <p:cNvSpPr>
                <a:spLocks/>
              </p:cNvSpPr>
              <p:nvPr/>
            </p:nvSpPr>
            <p:spPr bwMode="auto">
              <a:xfrm>
                <a:off x="491" y="1683"/>
                <a:ext cx="51" cy="132"/>
              </a:xfrm>
              <a:custGeom>
                <a:avLst/>
                <a:gdLst>
                  <a:gd name="T0" fmla="*/ 74 w 102"/>
                  <a:gd name="T1" fmla="*/ 0 h 265"/>
                  <a:gd name="T2" fmla="*/ 85 w 102"/>
                  <a:gd name="T3" fmla="*/ 21 h 265"/>
                  <a:gd name="T4" fmla="*/ 93 w 102"/>
                  <a:gd name="T5" fmla="*/ 41 h 265"/>
                  <a:gd name="T6" fmla="*/ 102 w 102"/>
                  <a:gd name="T7" fmla="*/ 79 h 265"/>
                  <a:gd name="T8" fmla="*/ 102 w 102"/>
                  <a:gd name="T9" fmla="*/ 116 h 265"/>
                  <a:gd name="T10" fmla="*/ 96 w 102"/>
                  <a:gd name="T11" fmla="*/ 149 h 265"/>
                  <a:gd name="T12" fmla="*/ 82 w 102"/>
                  <a:gd name="T13" fmla="*/ 184 h 265"/>
                  <a:gd name="T14" fmla="*/ 62 w 102"/>
                  <a:gd name="T15" fmla="*/ 215 h 265"/>
                  <a:gd name="T16" fmla="*/ 35 w 102"/>
                  <a:gd name="T17" fmla="*/ 240 h 265"/>
                  <a:gd name="T18" fmla="*/ 4 w 102"/>
                  <a:gd name="T19" fmla="*/ 265 h 265"/>
                  <a:gd name="T20" fmla="*/ 0 w 102"/>
                  <a:gd name="T21" fmla="*/ 259 h 265"/>
                  <a:gd name="T22" fmla="*/ 30 w 102"/>
                  <a:gd name="T23" fmla="*/ 234 h 265"/>
                  <a:gd name="T24" fmla="*/ 56 w 102"/>
                  <a:gd name="T25" fmla="*/ 210 h 265"/>
                  <a:gd name="T26" fmla="*/ 76 w 102"/>
                  <a:gd name="T27" fmla="*/ 180 h 265"/>
                  <a:gd name="T28" fmla="*/ 88 w 102"/>
                  <a:gd name="T29" fmla="*/ 148 h 265"/>
                  <a:gd name="T30" fmla="*/ 94 w 102"/>
                  <a:gd name="T31" fmla="*/ 116 h 265"/>
                  <a:gd name="T32" fmla="*/ 94 w 102"/>
                  <a:gd name="T33" fmla="*/ 81 h 265"/>
                  <a:gd name="T34" fmla="*/ 85 w 102"/>
                  <a:gd name="T35" fmla="*/ 43 h 265"/>
                  <a:gd name="T36" fmla="*/ 77 w 102"/>
                  <a:gd name="T37" fmla="*/ 23 h 265"/>
                  <a:gd name="T38" fmla="*/ 68 w 102"/>
                  <a:gd name="T39" fmla="*/ 5 h 265"/>
                  <a:gd name="T40" fmla="*/ 74 w 102"/>
                  <a:gd name="T41"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265">
                    <a:moveTo>
                      <a:pt x="74" y="0"/>
                    </a:moveTo>
                    <a:lnTo>
                      <a:pt x="85" y="21"/>
                    </a:lnTo>
                    <a:lnTo>
                      <a:pt x="93" y="41"/>
                    </a:lnTo>
                    <a:lnTo>
                      <a:pt x="102" y="79"/>
                    </a:lnTo>
                    <a:lnTo>
                      <a:pt x="102" y="116"/>
                    </a:lnTo>
                    <a:lnTo>
                      <a:pt x="96" y="149"/>
                    </a:lnTo>
                    <a:lnTo>
                      <a:pt x="82" y="184"/>
                    </a:lnTo>
                    <a:lnTo>
                      <a:pt x="62" y="215"/>
                    </a:lnTo>
                    <a:lnTo>
                      <a:pt x="35" y="240"/>
                    </a:lnTo>
                    <a:lnTo>
                      <a:pt x="4" y="265"/>
                    </a:lnTo>
                    <a:lnTo>
                      <a:pt x="0" y="259"/>
                    </a:lnTo>
                    <a:lnTo>
                      <a:pt x="30" y="234"/>
                    </a:lnTo>
                    <a:lnTo>
                      <a:pt x="56" y="210"/>
                    </a:lnTo>
                    <a:lnTo>
                      <a:pt x="76" y="180"/>
                    </a:lnTo>
                    <a:lnTo>
                      <a:pt x="88" y="148"/>
                    </a:lnTo>
                    <a:lnTo>
                      <a:pt x="94" y="116"/>
                    </a:lnTo>
                    <a:lnTo>
                      <a:pt x="94" y="81"/>
                    </a:lnTo>
                    <a:lnTo>
                      <a:pt x="85" y="43"/>
                    </a:lnTo>
                    <a:lnTo>
                      <a:pt x="77" y="23"/>
                    </a:lnTo>
                    <a:lnTo>
                      <a:pt x="68" y="5"/>
                    </a:lnTo>
                    <a:lnTo>
                      <a:pt x="74" y="0"/>
                    </a:lnTo>
                    <a:close/>
                  </a:path>
                </a:pathLst>
              </a:custGeom>
              <a:solidFill>
                <a:srgbClr val="000000"/>
              </a:solidFill>
              <a:ln w="9525">
                <a:solidFill>
                  <a:schemeClr val="tx2"/>
                </a:solidFill>
                <a:round/>
                <a:headEnd/>
                <a:tailEnd/>
              </a:ln>
            </p:spPr>
            <p:txBody>
              <a:bodyPr/>
              <a:lstStyle/>
              <a:p>
                <a:endParaRPr lang="en-US" sz="3120"/>
              </a:p>
            </p:txBody>
          </p:sp>
          <p:sp>
            <p:nvSpPr>
              <p:cNvPr id="385901" name="Freeform 877"/>
              <p:cNvSpPr>
                <a:spLocks/>
              </p:cNvSpPr>
              <p:nvPr/>
            </p:nvSpPr>
            <p:spPr bwMode="auto">
              <a:xfrm>
                <a:off x="526" y="1683"/>
                <a:ext cx="3" cy="2"/>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lnTo>
                      <a:pt x="0"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902" name="Freeform 878"/>
              <p:cNvSpPr>
                <a:spLocks/>
              </p:cNvSpPr>
              <p:nvPr/>
            </p:nvSpPr>
            <p:spPr bwMode="auto">
              <a:xfrm>
                <a:off x="478" y="1812"/>
                <a:ext cx="16" cy="5"/>
              </a:xfrm>
              <a:custGeom>
                <a:avLst/>
                <a:gdLst>
                  <a:gd name="T0" fmla="*/ 30 w 30"/>
                  <a:gd name="T1" fmla="*/ 6 h 9"/>
                  <a:gd name="T2" fmla="*/ 24 w 30"/>
                  <a:gd name="T3" fmla="*/ 9 h 9"/>
                  <a:gd name="T4" fmla="*/ 15 w 30"/>
                  <a:gd name="T5" fmla="*/ 7 h 9"/>
                  <a:gd name="T6" fmla="*/ 9 w 30"/>
                  <a:gd name="T7" fmla="*/ 7 h 9"/>
                  <a:gd name="T8" fmla="*/ 3 w 30"/>
                  <a:gd name="T9" fmla="*/ 9 h 9"/>
                  <a:gd name="T10" fmla="*/ 0 w 30"/>
                  <a:gd name="T11" fmla="*/ 3 h 9"/>
                  <a:gd name="T12" fmla="*/ 6 w 30"/>
                  <a:gd name="T13" fmla="*/ 1 h 9"/>
                  <a:gd name="T14" fmla="*/ 15 w 30"/>
                  <a:gd name="T15" fmla="*/ 1 h 9"/>
                  <a:gd name="T16" fmla="*/ 21 w 30"/>
                  <a:gd name="T17" fmla="*/ 3 h 9"/>
                  <a:gd name="T18" fmla="*/ 27 w 30"/>
                  <a:gd name="T19" fmla="*/ 0 h 9"/>
                  <a:gd name="T20" fmla="*/ 30 w 30"/>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9">
                    <a:moveTo>
                      <a:pt x="30" y="6"/>
                    </a:moveTo>
                    <a:lnTo>
                      <a:pt x="24" y="9"/>
                    </a:lnTo>
                    <a:lnTo>
                      <a:pt x="15" y="7"/>
                    </a:lnTo>
                    <a:lnTo>
                      <a:pt x="9" y="7"/>
                    </a:lnTo>
                    <a:lnTo>
                      <a:pt x="3" y="9"/>
                    </a:lnTo>
                    <a:lnTo>
                      <a:pt x="0" y="3"/>
                    </a:lnTo>
                    <a:lnTo>
                      <a:pt x="6" y="1"/>
                    </a:lnTo>
                    <a:lnTo>
                      <a:pt x="15" y="1"/>
                    </a:lnTo>
                    <a:lnTo>
                      <a:pt x="21" y="3"/>
                    </a:lnTo>
                    <a:lnTo>
                      <a:pt x="27" y="0"/>
                    </a:lnTo>
                    <a:lnTo>
                      <a:pt x="30" y="6"/>
                    </a:lnTo>
                    <a:close/>
                  </a:path>
                </a:pathLst>
              </a:custGeom>
              <a:solidFill>
                <a:srgbClr val="000000"/>
              </a:solidFill>
              <a:ln w="9525">
                <a:solidFill>
                  <a:schemeClr val="tx2"/>
                </a:solidFill>
                <a:round/>
                <a:headEnd/>
                <a:tailEnd/>
              </a:ln>
            </p:spPr>
            <p:txBody>
              <a:bodyPr/>
              <a:lstStyle/>
              <a:p>
                <a:endParaRPr lang="en-US" sz="3120"/>
              </a:p>
            </p:txBody>
          </p:sp>
          <p:sp>
            <p:nvSpPr>
              <p:cNvPr id="385903" name="Freeform 879"/>
              <p:cNvSpPr>
                <a:spLocks/>
              </p:cNvSpPr>
              <p:nvPr/>
            </p:nvSpPr>
            <p:spPr bwMode="auto">
              <a:xfrm>
                <a:off x="491" y="1812"/>
                <a:ext cx="3" cy="3"/>
              </a:xfrm>
              <a:custGeom>
                <a:avLst/>
                <a:gdLst>
                  <a:gd name="T0" fmla="*/ 4 w 4"/>
                  <a:gd name="T1" fmla="*/ 6 h 6"/>
                  <a:gd name="T2" fmla="*/ 1 w 4"/>
                  <a:gd name="T3" fmla="*/ 0 h 6"/>
                  <a:gd name="T4" fmla="*/ 0 w 4"/>
                  <a:gd name="T5" fmla="*/ 0 h 6"/>
                  <a:gd name="T6" fmla="*/ 4 w 4"/>
                  <a:gd name="T7" fmla="*/ 6 h 6"/>
                </a:gdLst>
                <a:ahLst/>
                <a:cxnLst>
                  <a:cxn ang="0">
                    <a:pos x="T0" y="T1"/>
                  </a:cxn>
                  <a:cxn ang="0">
                    <a:pos x="T2" y="T3"/>
                  </a:cxn>
                  <a:cxn ang="0">
                    <a:pos x="T4" y="T5"/>
                  </a:cxn>
                  <a:cxn ang="0">
                    <a:pos x="T6" y="T7"/>
                  </a:cxn>
                </a:cxnLst>
                <a:rect l="0" t="0" r="r" b="b"/>
                <a:pathLst>
                  <a:path w="4" h="6">
                    <a:moveTo>
                      <a:pt x="4" y="6"/>
                    </a:moveTo>
                    <a:lnTo>
                      <a:pt x="1" y="0"/>
                    </a:ln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85904" name="Freeform 880"/>
              <p:cNvSpPr>
                <a:spLocks/>
              </p:cNvSpPr>
              <p:nvPr/>
            </p:nvSpPr>
            <p:spPr bwMode="auto">
              <a:xfrm>
                <a:off x="457" y="1815"/>
                <a:ext cx="24" cy="18"/>
              </a:xfrm>
              <a:custGeom>
                <a:avLst/>
                <a:gdLst>
                  <a:gd name="T0" fmla="*/ 47 w 47"/>
                  <a:gd name="T1" fmla="*/ 5 h 37"/>
                  <a:gd name="T2" fmla="*/ 38 w 47"/>
                  <a:gd name="T3" fmla="*/ 16 h 37"/>
                  <a:gd name="T4" fmla="*/ 29 w 47"/>
                  <a:gd name="T5" fmla="*/ 29 h 37"/>
                  <a:gd name="T6" fmla="*/ 18 w 47"/>
                  <a:gd name="T7" fmla="*/ 37 h 37"/>
                  <a:gd name="T8" fmla="*/ 8 w 47"/>
                  <a:gd name="T9" fmla="*/ 37 h 37"/>
                  <a:gd name="T10" fmla="*/ 0 w 47"/>
                  <a:gd name="T11" fmla="*/ 32 h 37"/>
                  <a:gd name="T12" fmla="*/ 5 w 47"/>
                  <a:gd name="T13" fmla="*/ 26 h 37"/>
                  <a:gd name="T14" fmla="*/ 11 w 47"/>
                  <a:gd name="T15" fmla="*/ 31 h 37"/>
                  <a:gd name="T16" fmla="*/ 15 w 47"/>
                  <a:gd name="T17" fmla="*/ 31 h 37"/>
                  <a:gd name="T18" fmla="*/ 23 w 47"/>
                  <a:gd name="T19" fmla="*/ 25 h 37"/>
                  <a:gd name="T20" fmla="*/ 32 w 47"/>
                  <a:gd name="T21" fmla="*/ 11 h 37"/>
                  <a:gd name="T22" fmla="*/ 41 w 47"/>
                  <a:gd name="T23" fmla="*/ 0 h 37"/>
                  <a:gd name="T24" fmla="*/ 47 w 47"/>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37">
                    <a:moveTo>
                      <a:pt x="47" y="5"/>
                    </a:moveTo>
                    <a:lnTo>
                      <a:pt x="38" y="16"/>
                    </a:lnTo>
                    <a:lnTo>
                      <a:pt x="29" y="29"/>
                    </a:lnTo>
                    <a:lnTo>
                      <a:pt x="18" y="37"/>
                    </a:lnTo>
                    <a:lnTo>
                      <a:pt x="8" y="37"/>
                    </a:lnTo>
                    <a:lnTo>
                      <a:pt x="0" y="32"/>
                    </a:lnTo>
                    <a:lnTo>
                      <a:pt x="5" y="26"/>
                    </a:lnTo>
                    <a:lnTo>
                      <a:pt x="11" y="31"/>
                    </a:lnTo>
                    <a:lnTo>
                      <a:pt x="15" y="31"/>
                    </a:lnTo>
                    <a:lnTo>
                      <a:pt x="23" y="25"/>
                    </a:lnTo>
                    <a:lnTo>
                      <a:pt x="32" y="11"/>
                    </a:lnTo>
                    <a:lnTo>
                      <a:pt x="41" y="0"/>
                    </a:lnTo>
                    <a:lnTo>
                      <a:pt x="47" y="5"/>
                    </a:lnTo>
                    <a:close/>
                  </a:path>
                </a:pathLst>
              </a:custGeom>
              <a:solidFill>
                <a:srgbClr val="000000"/>
              </a:solidFill>
              <a:ln w="9525">
                <a:solidFill>
                  <a:schemeClr val="tx2"/>
                </a:solidFill>
                <a:round/>
                <a:headEnd/>
                <a:tailEnd/>
              </a:ln>
            </p:spPr>
            <p:txBody>
              <a:bodyPr/>
              <a:lstStyle/>
              <a:p>
                <a:endParaRPr lang="en-US" sz="3120"/>
              </a:p>
            </p:txBody>
          </p:sp>
          <p:sp>
            <p:nvSpPr>
              <p:cNvPr id="385905" name="Freeform 881"/>
              <p:cNvSpPr>
                <a:spLocks/>
              </p:cNvSpPr>
              <p:nvPr/>
            </p:nvSpPr>
            <p:spPr bwMode="auto">
              <a:xfrm>
                <a:off x="478" y="1814"/>
                <a:ext cx="3" cy="3"/>
              </a:xfrm>
              <a:custGeom>
                <a:avLst/>
                <a:gdLst>
                  <a:gd name="T0" fmla="*/ 2 w 6"/>
                  <a:gd name="T1" fmla="*/ 0 h 6"/>
                  <a:gd name="T2" fmla="*/ 0 w 6"/>
                  <a:gd name="T3" fmla="*/ 1 h 6"/>
                  <a:gd name="T4" fmla="*/ 6 w 6"/>
                  <a:gd name="T5" fmla="*/ 6 h 6"/>
                  <a:gd name="T6" fmla="*/ 5 w 6"/>
                  <a:gd name="T7" fmla="*/ 6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lnTo>
                      <a:pt x="0" y="1"/>
                    </a:lnTo>
                    <a:lnTo>
                      <a:pt x="6" y="6"/>
                    </a:lnTo>
                    <a:lnTo>
                      <a:pt x="5"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906" name="Freeform 882"/>
              <p:cNvSpPr>
                <a:spLocks/>
              </p:cNvSpPr>
              <p:nvPr/>
            </p:nvSpPr>
            <p:spPr bwMode="auto">
              <a:xfrm>
                <a:off x="453" y="1819"/>
                <a:ext cx="7" cy="12"/>
              </a:xfrm>
              <a:custGeom>
                <a:avLst/>
                <a:gdLst>
                  <a:gd name="T0" fmla="*/ 8 w 14"/>
                  <a:gd name="T1" fmla="*/ 23 h 23"/>
                  <a:gd name="T2" fmla="*/ 2 w 14"/>
                  <a:gd name="T3" fmla="*/ 14 h 23"/>
                  <a:gd name="T4" fmla="*/ 0 w 14"/>
                  <a:gd name="T5" fmla="*/ 3 h 23"/>
                  <a:gd name="T6" fmla="*/ 7 w 14"/>
                  <a:gd name="T7" fmla="*/ 0 h 23"/>
                  <a:gd name="T8" fmla="*/ 8 w 14"/>
                  <a:gd name="T9" fmla="*/ 11 h 23"/>
                  <a:gd name="T10" fmla="*/ 14 w 14"/>
                  <a:gd name="T11" fmla="*/ 19 h 23"/>
                  <a:gd name="T12" fmla="*/ 8 w 1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8" y="23"/>
                    </a:moveTo>
                    <a:lnTo>
                      <a:pt x="2" y="14"/>
                    </a:lnTo>
                    <a:lnTo>
                      <a:pt x="0" y="3"/>
                    </a:lnTo>
                    <a:lnTo>
                      <a:pt x="7" y="0"/>
                    </a:lnTo>
                    <a:lnTo>
                      <a:pt x="8" y="11"/>
                    </a:lnTo>
                    <a:lnTo>
                      <a:pt x="14" y="19"/>
                    </a:lnTo>
                    <a:lnTo>
                      <a:pt x="8" y="23"/>
                    </a:lnTo>
                    <a:close/>
                  </a:path>
                </a:pathLst>
              </a:custGeom>
              <a:solidFill>
                <a:srgbClr val="000000"/>
              </a:solidFill>
              <a:ln w="9525">
                <a:solidFill>
                  <a:schemeClr val="tx2"/>
                </a:solidFill>
                <a:round/>
                <a:headEnd/>
                <a:tailEnd/>
              </a:ln>
            </p:spPr>
            <p:txBody>
              <a:bodyPr/>
              <a:lstStyle/>
              <a:p>
                <a:endParaRPr lang="en-US" sz="3120"/>
              </a:p>
            </p:txBody>
          </p:sp>
          <p:sp>
            <p:nvSpPr>
              <p:cNvPr id="385907" name="Freeform 883"/>
              <p:cNvSpPr>
                <a:spLocks/>
              </p:cNvSpPr>
              <p:nvPr/>
            </p:nvSpPr>
            <p:spPr bwMode="auto">
              <a:xfrm>
                <a:off x="457" y="1828"/>
                <a:ext cx="3" cy="3"/>
              </a:xfrm>
              <a:custGeom>
                <a:avLst/>
                <a:gdLst>
                  <a:gd name="T0" fmla="*/ 0 w 6"/>
                  <a:gd name="T1" fmla="*/ 6 h 6"/>
                  <a:gd name="T2" fmla="*/ 6 w 6"/>
                  <a:gd name="T3" fmla="*/ 2 h 6"/>
                  <a:gd name="T4" fmla="*/ 5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2"/>
                    </a:ln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5908" name="Freeform 884"/>
              <p:cNvSpPr>
                <a:spLocks/>
              </p:cNvSpPr>
              <p:nvPr/>
            </p:nvSpPr>
            <p:spPr bwMode="auto">
              <a:xfrm>
                <a:off x="452" y="1820"/>
                <a:ext cx="10" cy="17"/>
              </a:xfrm>
              <a:custGeom>
                <a:avLst/>
                <a:gdLst>
                  <a:gd name="T0" fmla="*/ 8 w 18"/>
                  <a:gd name="T1" fmla="*/ 0 h 35"/>
                  <a:gd name="T2" fmla="*/ 8 w 18"/>
                  <a:gd name="T3" fmla="*/ 11 h 35"/>
                  <a:gd name="T4" fmla="*/ 11 w 18"/>
                  <a:gd name="T5" fmla="*/ 17 h 35"/>
                  <a:gd name="T6" fmla="*/ 17 w 18"/>
                  <a:gd name="T7" fmla="*/ 24 h 35"/>
                  <a:gd name="T8" fmla="*/ 18 w 18"/>
                  <a:gd name="T9" fmla="*/ 33 h 35"/>
                  <a:gd name="T10" fmla="*/ 11 w 18"/>
                  <a:gd name="T11" fmla="*/ 35 h 35"/>
                  <a:gd name="T12" fmla="*/ 11 w 18"/>
                  <a:gd name="T13" fmla="*/ 29 h 35"/>
                  <a:gd name="T14" fmla="*/ 4 w 18"/>
                  <a:gd name="T15" fmla="*/ 21 h 35"/>
                  <a:gd name="T16" fmla="*/ 0 w 18"/>
                  <a:gd name="T17" fmla="*/ 12 h 35"/>
                  <a:gd name="T18" fmla="*/ 0 w 18"/>
                  <a:gd name="T19" fmla="*/ 0 h 35"/>
                  <a:gd name="T20" fmla="*/ 8 w 18"/>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5">
                    <a:moveTo>
                      <a:pt x="8" y="0"/>
                    </a:moveTo>
                    <a:lnTo>
                      <a:pt x="8" y="11"/>
                    </a:lnTo>
                    <a:lnTo>
                      <a:pt x="11" y="17"/>
                    </a:lnTo>
                    <a:lnTo>
                      <a:pt x="17" y="24"/>
                    </a:lnTo>
                    <a:lnTo>
                      <a:pt x="18" y="33"/>
                    </a:lnTo>
                    <a:lnTo>
                      <a:pt x="11" y="35"/>
                    </a:lnTo>
                    <a:lnTo>
                      <a:pt x="11" y="29"/>
                    </a:lnTo>
                    <a:lnTo>
                      <a:pt x="4" y="21"/>
                    </a:lnTo>
                    <a:lnTo>
                      <a:pt x="0" y="12"/>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grpSp>
        <p:sp>
          <p:nvSpPr>
            <p:cNvPr id="385909" name="Freeform 885"/>
            <p:cNvSpPr>
              <a:spLocks/>
            </p:cNvSpPr>
            <p:nvPr/>
          </p:nvSpPr>
          <p:spPr bwMode="auto">
            <a:xfrm>
              <a:off x="452" y="1819"/>
              <a:ext cx="4" cy="2"/>
            </a:xfrm>
            <a:custGeom>
              <a:avLst/>
              <a:gdLst>
                <a:gd name="T0" fmla="*/ 8 w 8"/>
                <a:gd name="T1" fmla="*/ 0 h 3"/>
                <a:gd name="T2" fmla="*/ 0 w 8"/>
                <a:gd name="T3" fmla="*/ 2 h 3"/>
                <a:gd name="T4" fmla="*/ 8 w 8"/>
                <a:gd name="T5" fmla="*/ 2 h 3"/>
                <a:gd name="T6" fmla="*/ 1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lnTo>
                    <a:pt x="0" y="2"/>
                  </a:lnTo>
                  <a:lnTo>
                    <a:pt x="8" y="2"/>
                  </a:lnTo>
                  <a:lnTo>
                    <a:pt x="1" y="3"/>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5910" name="Freeform 886"/>
            <p:cNvSpPr>
              <a:spLocks/>
            </p:cNvSpPr>
            <p:nvPr/>
          </p:nvSpPr>
          <p:spPr bwMode="auto">
            <a:xfrm>
              <a:off x="439" y="1837"/>
              <a:ext cx="23" cy="23"/>
            </a:xfrm>
            <a:custGeom>
              <a:avLst/>
              <a:gdLst>
                <a:gd name="T0" fmla="*/ 46 w 46"/>
                <a:gd name="T1" fmla="*/ 0 h 48"/>
                <a:gd name="T2" fmla="*/ 45 w 46"/>
                <a:gd name="T3" fmla="*/ 7 h 48"/>
                <a:gd name="T4" fmla="*/ 42 w 46"/>
                <a:gd name="T5" fmla="*/ 16 h 48"/>
                <a:gd name="T6" fmla="*/ 29 w 46"/>
                <a:gd name="T7" fmla="*/ 26 h 48"/>
                <a:gd name="T8" fmla="*/ 5 w 46"/>
                <a:gd name="T9" fmla="*/ 48 h 48"/>
                <a:gd name="T10" fmla="*/ 0 w 46"/>
                <a:gd name="T11" fmla="*/ 42 h 48"/>
                <a:gd name="T12" fmla="*/ 25 w 46"/>
                <a:gd name="T13" fmla="*/ 20 h 48"/>
                <a:gd name="T14" fmla="*/ 36 w 46"/>
                <a:gd name="T15" fmla="*/ 11 h 48"/>
                <a:gd name="T16" fmla="*/ 37 w 46"/>
                <a:gd name="T17" fmla="*/ 5 h 48"/>
                <a:gd name="T18" fmla="*/ 39 w 46"/>
                <a:gd name="T19" fmla="*/ 0 h 48"/>
                <a:gd name="T20" fmla="*/ 46 w 46"/>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8">
                  <a:moveTo>
                    <a:pt x="46" y="0"/>
                  </a:moveTo>
                  <a:lnTo>
                    <a:pt x="45" y="7"/>
                  </a:lnTo>
                  <a:lnTo>
                    <a:pt x="42" y="16"/>
                  </a:lnTo>
                  <a:lnTo>
                    <a:pt x="29" y="26"/>
                  </a:lnTo>
                  <a:lnTo>
                    <a:pt x="5" y="48"/>
                  </a:lnTo>
                  <a:lnTo>
                    <a:pt x="0" y="42"/>
                  </a:lnTo>
                  <a:lnTo>
                    <a:pt x="25" y="20"/>
                  </a:lnTo>
                  <a:lnTo>
                    <a:pt x="36" y="11"/>
                  </a:lnTo>
                  <a:lnTo>
                    <a:pt x="37" y="5"/>
                  </a:lnTo>
                  <a:lnTo>
                    <a:pt x="39" y="0"/>
                  </a:lnTo>
                  <a:lnTo>
                    <a:pt x="46" y="0"/>
                  </a:lnTo>
                  <a:close/>
                </a:path>
              </a:pathLst>
            </a:custGeom>
            <a:solidFill>
              <a:srgbClr val="000000"/>
            </a:solidFill>
            <a:ln w="9525">
              <a:solidFill>
                <a:schemeClr val="tx2"/>
              </a:solidFill>
              <a:round/>
              <a:headEnd/>
              <a:tailEnd/>
            </a:ln>
          </p:spPr>
          <p:txBody>
            <a:bodyPr/>
            <a:lstStyle/>
            <a:p>
              <a:endParaRPr lang="en-US" sz="3120"/>
            </a:p>
          </p:txBody>
        </p:sp>
        <p:sp>
          <p:nvSpPr>
            <p:cNvPr id="385911" name="Freeform 887"/>
            <p:cNvSpPr>
              <a:spLocks/>
            </p:cNvSpPr>
            <p:nvPr/>
          </p:nvSpPr>
          <p:spPr bwMode="auto">
            <a:xfrm>
              <a:off x="400" y="1858"/>
              <a:ext cx="42" cy="43"/>
            </a:xfrm>
            <a:custGeom>
              <a:avLst/>
              <a:gdLst>
                <a:gd name="T0" fmla="*/ 84 w 84"/>
                <a:gd name="T1" fmla="*/ 5 h 87"/>
                <a:gd name="T2" fmla="*/ 52 w 84"/>
                <a:gd name="T3" fmla="*/ 44 h 87"/>
                <a:gd name="T4" fmla="*/ 29 w 84"/>
                <a:gd name="T5" fmla="*/ 67 h 87"/>
                <a:gd name="T6" fmla="*/ 4 w 84"/>
                <a:gd name="T7" fmla="*/ 87 h 87"/>
                <a:gd name="T8" fmla="*/ 0 w 84"/>
                <a:gd name="T9" fmla="*/ 81 h 87"/>
                <a:gd name="T10" fmla="*/ 24 w 84"/>
                <a:gd name="T11" fmla="*/ 61 h 87"/>
                <a:gd name="T12" fmla="*/ 45 w 84"/>
                <a:gd name="T13" fmla="*/ 40 h 87"/>
                <a:gd name="T14" fmla="*/ 77 w 84"/>
                <a:gd name="T15" fmla="*/ 0 h 87"/>
                <a:gd name="T16" fmla="*/ 84 w 84"/>
                <a:gd name="T17" fmla="*/ 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7">
                  <a:moveTo>
                    <a:pt x="84" y="5"/>
                  </a:moveTo>
                  <a:lnTo>
                    <a:pt x="52" y="44"/>
                  </a:lnTo>
                  <a:lnTo>
                    <a:pt x="29" y="67"/>
                  </a:lnTo>
                  <a:lnTo>
                    <a:pt x="4" y="87"/>
                  </a:lnTo>
                  <a:lnTo>
                    <a:pt x="0" y="81"/>
                  </a:lnTo>
                  <a:lnTo>
                    <a:pt x="24" y="61"/>
                  </a:lnTo>
                  <a:lnTo>
                    <a:pt x="45" y="40"/>
                  </a:lnTo>
                  <a:lnTo>
                    <a:pt x="77" y="0"/>
                  </a:lnTo>
                  <a:lnTo>
                    <a:pt x="84" y="5"/>
                  </a:lnTo>
                  <a:close/>
                </a:path>
              </a:pathLst>
            </a:custGeom>
            <a:solidFill>
              <a:srgbClr val="000000"/>
            </a:solidFill>
            <a:ln w="9525">
              <a:solidFill>
                <a:schemeClr val="tx2"/>
              </a:solidFill>
              <a:round/>
              <a:headEnd/>
              <a:tailEnd/>
            </a:ln>
          </p:spPr>
          <p:txBody>
            <a:bodyPr/>
            <a:lstStyle/>
            <a:p>
              <a:endParaRPr lang="en-US" sz="3120"/>
            </a:p>
          </p:txBody>
        </p:sp>
        <p:sp>
          <p:nvSpPr>
            <p:cNvPr id="385912" name="Freeform 888"/>
            <p:cNvSpPr>
              <a:spLocks/>
            </p:cNvSpPr>
            <p:nvPr/>
          </p:nvSpPr>
          <p:spPr bwMode="auto">
            <a:xfrm>
              <a:off x="439" y="1857"/>
              <a:ext cx="3" cy="3"/>
            </a:xfrm>
            <a:custGeom>
              <a:avLst/>
              <a:gdLst>
                <a:gd name="T0" fmla="*/ 0 w 7"/>
                <a:gd name="T1" fmla="*/ 0 h 6"/>
                <a:gd name="T2" fmla="*/ 0 w 7"/>
                <a:gd name="T3" fmla="*/ 1 h 6"/>
                <a:gd name="T4" fmla="*/ 7 w 7"/>
                <a:gd name="T5" fmla="*/ 6 h 6"/>
                <a:gd name="T6" fmla="*/ 5 w 7"/>
                <a:gd name="T7" fmla="*/ 6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0" y="1"/>
                  </a:lnTo>
                  <a:lnTo>
                    <a:pt x="7" y="6"/>
                  </a:ln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13" name="Freeform 889"/>
            <p:cNvSpPr>
              <a:spLocks/>
            </p:cNvSpPr>
            <p:nvPr/>
          </p:nvSpPr>
          <p:spPr bwMode="auto">
            <a:xfrm>
              <a:off x="372" y="1898"/>
              <a:ext cx="30" cy="16"/>
            </a:xfrm>
            <a:custGeom>
              <a:avLst/>
              <a:gdLst>
                <a:gd name="T0" fmla="*/ 61 w 61"/>
                <a:gd name="T1" fmla="*/ 6 h 32"/>
                <a:gd name="T2" fmla="*/ 46 w 61"/>
                <a:gd name="T3" fmla="*/ 16 h 32"/>
                <a:gd name="T4" fmla="*/ 34 w 61"/>
                <a:gd name="T5" fmla="*/ 27 h 32"/>
                <a:gd name="T6" fmla="*/ 20 w 61"/>
                <a:gd name="T7" fmla="*/ 32 h 32"/>
                <a:gd name="T8" fmla="*/ 9 w 61"/>
                <a:gd name="T9" fmla="*/ 32 h 32"/>
                <a:gd name="T10" fmla="*/ 0 w 61"/>
                <a:gd name="T11" fmla="*/ 29 h 32"/>
                <a:gd name="T12" fmla="*/ 5 w 61"/>
                <a:gd name="T13" fmla="*/ 23 h 32"/>
                <a:gd name="T14" fmla="*/ 12 w 61"/>
                <a:gd name="T15" fmla="*/ 26 h 32"/>
                <a:gd name="T16" fmla="*/ 17 w 61"/>
                <a:gd name="T17" fmla="*/ 26 h 32"/>
                <a:gd name="T18" fmla="*/ 29 w 61"/>
                <a:gd name="T19" fmla="*/ 21 h 32"/>
                <a:gd name="T20" fmla="*/ 41 w 61"/>
                <a:gd name="T21" fmla="*/ 10 h 32"/>
                <a:gd name="T22" fmla="*/ 57 w 61"/>
                <a:gd name="T23" fmla="*/ 0 h 32"/>
                <a:gd name="T24" fmla="*/ 61 w 61"/>
                <a:gd name="T2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32">
                  <a:moveTo>
                    <a:pt x="61" y="6"/>
                  </a:moveTo>
                  <a:lnTo>
                    <a:pt x="46" y="16"/>
                  </a:lnTo>
                  <a:lnTo>
                    <a:pt x="34" y="27"/>
                  </a:lnTo>
                  <a:lnTo>
                    <a:pt x="20" y="32"/>
                  </a:lnTo>
                  <a:lnTo>
                    <a:pt x="9" y="32"/>
                  </a:lnTo>
                  <a:lnTo>
                    <a:pt x="0" y="29"/>
                  </a:lnTo>
                  <a:lnTo>
                    <a:pt x="5" y="23"/>
                  </a:lnTo>
                  <a:lnTo>
                    <a:pt x="12" y="26"/>
                  </a:lnTo>
                  <a:lnTo>
                    <a:pt x="17" y="26"/>
                  </a:lnTo>
                  <a:lnTo>
                    <a:pt x="29" y="21"/>
                  </a:lnTo>
                  <a:lnTo>
                    <a:pt x="41" y="10"/>
                  </a:lnTo>
                  <a:lnTo>
                    <a:pt x="57" y="0"/>
                  </a:lnTo>
                  <a:lnTo>
                    <a:pt x="61" y="6"/>
                  </a:lnTo>
                  <a:close/>
                </a:path>
              </a:pathLst>
            </a:custGeom>
            <a:solidFill>
              <a:srgbClr val="000000"/>
            </a:solidFill>
            <a:ln w="9525">
              <a:solidFill>
                <a:schemeClr val="tx2"/>
              </a:solidFill>
              <a:round/>
              <a:headEnd/>
              <a:tailEnd/>
            </a:ln>
          </p:spPr>
          <p:txBody>
            <a:bodyPr/>
            <a:lstStyle/>
            <a:p>
              <a:endParaRPr lang="en-US" sz="3120"/>
            </a:p>
          </p:txBody>
        </p:sp>
        <p:sp>
          <p:nvSpPr>
            <p:cNvPr id="385914" name="Freeform 890"/>
            <p:cNvSpPr>
              <a:spLocks/>
            </p:cNvSpPr>
            <p:nvPr/>
          </p:nvSpPr>
          <p:spPr bwMode="auto">
            <a:xfrm>
              <a:off x="400" y="1898"/>
              <a:ext cx="2" cy="3"/>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85915" name="Freeform 891"/>
            <p:cNvSpPr>
              <a:spLocks/>
            </p:cNvSpPr>
            <p:nvPr/>
          </p:nvSpPr>
          <p:spPr bwMode="auto">
            <a:xfrm>
              <a:off x="365" y="1885"/>
              <a:ext cx="9" cy="28"/>
            </a:xfrm>
            <a:custGeom>
              <a:avLst/>
              <a:gdLst>
                <a:gd name="T0" fmla="*/ 14 w 19"/>
                <a:gd name="T1" fmla="*/ 55 h 55"/>
                <a:gd name="T2" fmla="*/ 10 w 19"/>
                <a:gd name="T3" fmla="*/ 49 h 55"/>
                <a:gd name="T4" fmla="*/ 5 w 19"/>
                <a:gd name="T5" fmla="*/ 41 h 55"/>
                <a:gd name="T6" fmla="*/ 2 w 19"/>
                <a:gd name="T7" fmla="*/ 27 h 55"/>
                <a:gd name="T8" fmla="*/ 0 w 19"/>
                <a:gd name="T9" fmla="*/ 0 h 55"/>
                <a:gd name="T10" fmla="*/ 8 w 19"/>
                <a:gd name="T11" fmla="*/ 0 h 55"/>
                <a:gd name="T12" fmla="*/ 8 w 19"/>
                <a:gd name="T13" fmla="*/ 27 h 55"/>
                <a:gd name="T14" fmla="*/ 11 w 19"/>
                <a:gd name="T15" fmla="*/ 38 h 55"/>
                <a:gd name="T16" fmla="*/ 14 w 19"/>
                <a:gd name="T17" fmla="*/ 42 h 55"/>
                <a:gd name="T18" fmla="*/ 19 w 19"/>
                <a:gd name="T19" fmla="*/ 49 h 55"/>
                <a:gd name="T20" fmla="*/ 14 w 19"/>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5">
                  <a:moveTo>
                    <a:pt x="14" y="55"/>
                  </a:moveTo>
                  <a:lnTo>
                    <a:pt x="10" y="49"/>
                  </a:lnTo>
                  <a:lnTo>
                    <a:pt x="5" y="41"/>
                  </a:lnTo>
                  <a:lnTo>
                    <a:pt x="2" y="27"/>
                  </a:lnTo>
                  <a:lnTo>
                    <a:pt x="0" y="0"/>
                  </a:lnTo>
                  <a:lnTo>
                    <a:pt x="8" y="0"/>
                  </a:lnTo>
                  <a:lnTo>
                    <a:pt x="8" y="27"/>
                  </a:lnTo>
                  <a:lnTo>
                    <a:pt x="11" y="38"/>
                  </a:lnTo>
                  <a:lnTo>
                    <a:pt x="14" y="42"/>
                  </a:lnTo>
                  <a:lnTo>
                    <a:pt x="19" y="49"/>
                  </a:lnTo>
                  <a:lnTo>
                    <a:pt x="14" y="55"/>
                  </a:lnTo>
                  <a:close/>
                </a:path>
              </a:pathLst>
            </a:custGeom>
            <a:solidFill>
              <a:srgbClr val="000000"/>
            </a:solidFill>
            <a:ln w="9525">
              <a:solidFill>
                <a:schemeClr val="tx2"/>
              </a:solidFill>
              <a:round/>
              <a:headEnd/>
              <a:tailEnd/>
            </a:ln>
          </p:spPr>
          <p:txBody>
            <a:bodyPr/>
            <a:lstStyle/>
            <a:p>
              <a:endParaRPr lang="en-US" sz="3120"/>
            </a:p>
          </p:txBody>
        </p:sp>
        <p:sp>
          <p:nvSpPr>
            <p:cNvPr id="385916" name="Freeform 892"/>
            <p:cNvSpPr>
              <a:spLocks/>
            </p:cNvSpPr>
            <p:nvPr/>
          </p:nvSpPr>
          <p:spPr bwMode="auto">
            <a:xfrm>
              <a:off x="372" y="1910"/>
              <a:ext cx="2" cy="3"/>
            </a:xfrm>
            <a:custGeom>
              <a:avLst/>
              <a:gdLst>
                <a:gd name="T0" fmla="*/ 0 w 5"/>
                <a:gd name="T1" fmla="*/ 6 h 6"/>
                <a:gd name="T2" fmla="*/ 5 w 5"/>
                <a:gd name="T3" fmla="*/ 0 h 6"/>
                <a:gd name="T4" fmla="*/ 0 w 5"/>
                <a:gd name="T5" fmla="*/ 6 h 6"/>
              </a:gdLst>
              <a:ahLst/>
              <a:cxnLst>
                <a:cxn ang="0">
                  <a:pos x="T0" y="T1"/>
                </a:cxn>
                <a:cxn ang="0">
                  <a:pos x="T2" y="T3"/>
                </a:cxn>
                <a:cxn ang="0">
                  <a:pos x="T4" y="T5"/>
                </a:cxn>
              </a:cxnLst>
              <a:rect l="0" t="0" r="r" b="b"/>
              <a:pathLst>
                <a:path w="5" h="6">
                  <a:moveTo>
                    <a:pt x="0" y="6"/>
                  </a:move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5917" name="Freeform 893"/>
            <p:cNvSpPr>
              <a:spLocks/>
            </p:cNvSpPr>
            <p:nvPr/>
          </p:nvSpPr>
          <p:spPr bwMode="auto">
            <a:xfrm>
              <a:off x="365" y="1885"/>
              <a:ext cx="5" cy="19"/>
            </a:xfrm>
            <a:custGeom>
              <a:avLst/>
              <a:gdLst>
                <a:gd name="T0" fmla="*/ 8 w 11"/>
                <a:gd name="T1" fmla="*/ 0 h 38"/>
                <a:gd name="T2" fmla="*/ 11 w 11"/>
                <a:gd name="T3" fmla="*/ 38 h 38"/>
                <a:gd name="T4" fmla="*/ 4 w 11"/>
                <a:gd name="T5" fmla="*/ 38 h 38"/>
                <a:gd name="T6" fmla="*/ 0 w 11"/>
                <a:gd name="T7" fmla="*/ 0 h 38"/>
                <a:gd name="T8" fmla="*/ 8 w 11"/>
                <a:gd name="T9" fmla="*/ 0 h 38"/>
              </a:gdLst>
              <a:ahLst/>
              <a:cxnLst>
                <a:cxn ang="0">
                  <a:pos x="T0" y="T1"/>
                </a:cxn>
                <a:cxn ang="0">
                  <a:pos x="T2" y="T3"/>
                </a:cxn>
                <a:cxn ang="0">
                  <a:pos x="T4" y="T5"/>
                </a:cxn>
                <a:cxn ang="0">
                  <a:pos x="T6" y="T7"/>
                </a:cxn>
                <a:cxn ang="0">
                  <a:pos x="T8" y="T9"/>
                </a:cxn>
              </a:cxnLst>
              <a:rect l="0" t="0" r="r" b="b"/>
              <a:pathLst>
                <a:path w="11" h="38">
                  <a:moveTo>
                    <a:pt x="8" y="0"/>
                  </a:moveTo>
                  <a:lnTo>
                    <a:pt x="11" y="38"/>
                  </a:lnTo>
                  <a:lnTo>
                    <a:pt x="4" y="38"/>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5918" name="Freeform 894"/>
            <p:cNvSpPr>
              <a:spLocks/>
            </p:cNvSpPr>
            <p:nvPr/>
          </p:nvSpPr>
          <p:spPr bwMode="auto">
            <a:xfrm>
              <a:off x="365" y="1885"/>
              <a:ext cx="4" cy="1"/>
            </a:xfrm>
            <a:custGeom>
              <a:avLst/>
              <a:gdLst>
                <a:gd name="T0" fmla="*/ 0 w 8"/>
                <a:gd name="T1" fmla="*/ 8 w 8"/>
                <a:gd name="T2" fmla="*/ 0 w 8"/>
                <a:gd name="T3" fmla="*/ 8 w 8"/>
                <a:gd name="T4" fmla="*/ 0 w 8"/>
              </a:gdLst>
              <a:ahLst/>
              <a:cxnLst>
                <a:cxn ang="0">
                  <a:pos x="T0" y="0"/>
                </a:cxn>
                <a:cxn ang="0">
                  <a:pos x="T1" y="0"/>
                </a:cxn>
                <a:cxn ang="0">
                  <a:pos x="T2" y="0"/>
                </a:cxn>
                <a:cxn ang="0">
                  <a:pos x="T3" y="0"/>
                </a:cxn>
                <a:cxn ang="0">
                  <a:pos x="T4" y="0"/>
                </a:cxn>
              </a:cxnLst>
              <a:rect l="0" t="0" r="r" b="b"/>
              <a:pathLst>
                <a:path w="8">
                  <a:moveTo>
                    <a:pt x="0" y="0"/>
                  </a:moveTo>
                  <a:lnTo>
                    <a:pt x="8" y="0"/>
                  </a:lnTo>
                  <a:lnTo>
                    <a:pt x="0" y="0"/>
                  </a:lnTo>
                  <a:lnTo>
                    <a:pt x="8"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19" name="Freeform 895"/>
            <p:cNvSpPr>
              <a:spLocks/>
            </p:cNvSpPr>
            <p:nvPr/>
          </p:nvSpPr>
          <p:spPr bwMode="auto">
            <a:xfrm>
              <a:off x="367" y="1904"/>
              <a:ext cx="22" cy="10"/>
            </a:xfrm>
            <a:custGeom>
              <a:avLst/>
              <a:gdLst>
                <a:gd name="T0" fmla="*/ 6 w 44"/>
                <a:gd name="T1" fmla="*/ 0 h 22"/>
                <a:gd name="T2" fmla="*/ 11 w 44"/>
                <a:gd name="T3" fmla="*/ 11 h 22"/>
                <a:gd name="T4" fmla="*/ 17 w 44"/>
                <a:gd name="T5" fmla="*/ 14 h 22"/>
                <a:gd name="T6" fmla="*/ 29 w 44"/>
                <a:gd name="T7" fmla="*/ 14 h 22"/>
                <a:gd name="T8" fmla="*/ 43 w 44"/>
                <a:gd name="T9" fmla="*/ 9 h 22"/>
                <a:gd name="T10" fmla="*/ 44 w 44"/>
                <a:gd name="T11" fmla="*/ 17 h 22"/>
                <a:gd name="T12" fmla="*/ 29 w 44"/>
                <a:gd name="T13" fmla="*/ 22 h 22"/>
                <a:gd name="T14" fmla="*/ 15 w 44"/>
                <a:gd name="T15" fmla="*/ 22 h 22"/>
                <a:gd name="T16" fmla="*/ 5 w 44"/>
                <a:gd name="T17" fmla="*/ 16 h 22"/>
                <a:gd name="T18" fmla="*/ 0 w 44"/>
                <a:gd name="T19" fmla="*/ 5 h 22"/>
                <a:gd name="T20" fmla="*/ 6 w 4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2">
                  <a:moveTo>
                    <a:pt x="6" y="0"/>
                  </a:moveTo>
                  <a:lnTo>
                    <a:pt x="11" y="11"/>
                  </a:lnTo>
                  <a:lnTo>
                    <a:pt x="17" y="14"/>
                  </a:lnTo>
                  <a:lnTo>
                    <a:pt x="29" y="14"/>
                  </a:lnTo>
                  <a:lnTo>
                    <a:pt x="43" y="9"/>
                  </a:lnTo>
                  <a:lnTo>
                    <a:pt x="44" y="17"/>
                  </a:lnTo>
                  <a:lnTo>
                    <a:pt x="29" y="22"/>
                  </a:lnTo>
                  <a:lnTo>
                    <a:pt x="15" y="22"/>
                  </a:lnTo>
                  <a:lnTo>
                    <a:pt x="5" y="16"/>
                  </a:lnTo>
                  <a:lnTo>
                    <a:pt x="0"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920" name="Freeform 896"/>
            <p:cNvSpPr>
              <a:spLocks/>
            </p:cNvSpPr>
            <p:nvPr/>
          </p:nvSpPr>
          <p:spPr bwMode="auto">
            <a:xfrm>
              <a:off x="366" y="1904"/>
              <a:ext cx="4" cy="2"/>
            </a:xfrm>
            <a:custGeom>
              <a:avLst/>
              <a:gdLst>
                <a:gd name="T0" fmla="*/ 0 w 7"/>
                <a:gd name="T1" fmla="*/ 2 h 5"/>
                <a:gd name="T2" fmla="*/ 1 w 7"/>
                <a:gd name="T3" fmla="*/ 5 h 5"/>
                <a:gd name="T4" fmla="*/ 7 w 7"/>
                <a:gd name="T5" fmla="*/ 0 h 5"/>
                <a:gd name="T6" fmla="*/ 7 w 7"/>
                <a:gd name="T7" fmla="*/ 2 h 5"/>
                <a:gd name="T8" fmla="*/ 0 w 7"/>
                <a:gd name="T9" fmla="*/ 2 h 5"/>
              </a:gdLst>
              <a:ahLst/>
              <a:cxnLst>
                <a:cxn ang="0">
                  <a:pos x="T0" y="T1"/>
                </a:cxn>
                <a:cxn ang="0">
                  <a:pos x="T2" y="T3"/>
                </a:cxn>
                <a:cxn ang="0">
                  <a:pos x="T4" y="T5"/>
                </a:cxn>
                <a:cxn ang="0">
                  <a:pos x="T6" y="T7"/>
                </a:cxn>
                <a:cxn ang="0">
                  <a:pos x="T8" y="T9"/>
                </a:cxn>
              </a:cxnLst>
              <a:rect l="0" t="0" r="r" b="b"/>
              <a:pathLst>
                <a:path w="7" h="5">
                  <a:moveTo>
                    <a:pt x="0" y="2"/>
                  </a:moveTo>
                  <a:lnTo>
                    <a:pt x="1" y="5"/>
                  </a:lnTo>
                  <a:lnTo>
                    <a:pt x="7" y="0"/>
                  </a:lnTo>
                  <a:lnTo>
                    <a:pt x="7" y="2"/>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5921" name="Freeform 897"/>
            <p:cNvSpPr>
              <a:spLocks/>
            </p:cNvSpPr>
            <p:nvPr/>
          </p:nvSpPr>
          <p:spPr bwMode="auto">
            <a:xfrm>
              <a:off x="311" y="1908"/>
              <a:ext cx="78" cy="125"/>
            </a:xfrm>
            <a:custGeom>
              <a:avLst/>
              <a:gdLst>
                <a:gd name="T0" fmla="*/ 157 w 157"/>
                <a:gd name="T1" fmla="*/ 7 h 250"/>
                <a:gd name="T2" fmla="*/ 136 w 157"/>
                <a:gd name="T3" fmla="*/ 22 h 250"/>
                <a:gd name="T4" fmla="*/ 118 w 157"/>
                <a:gd name="T5" fmla="*/ 48 h 250"/>
                <a:gd name="T6" fmla="*/ 101 w 157"/>
                <a:gd name="T7" fmla="*/ 77 h 250"/>
                <a:gd name="T8" fmla="*/ 86 w 157"/>
                <a:gd name="T9" fmla="*/ 113 h 250"/>
                <a:gd name="T10" fmla="*/ 70 w 157"/>
                <a:gd name="T11" fmla="*/ 151 h 250"/>
                <a:gd name="T12" fmla="*/ 54 w 157"/>
                <a:gd name="T13" fmla="*/ 191 h 250"/>
                <a:gd name="T14" fmla="*/ 32 w 157"/>
                <a:gd name="T15" fmla="*/ 223 h 250"/>
                <a:gd name="T16" fmla="*/ 20 w 157"/>
                <a:gd name="T17" fmla="*/ 238 h 250"/>
                <a:gd name="T18" fmla="*/ 5 w 157"/>
                <a:gd name="T19" fmla="*/ 250 h 250"/>
                <a:gd name="T20" fmla="*/ 0 w 157"/>
                <a:gd name="T21" fmla="*/ 244 h 250"/>
                <a:gd name="T22" fmla="*/ 14 w 157"/>
                <a:gd name="T23" fmla="*/ 233 h 250"/>
                <a:gd name="T24" fmla="*/ 26 w 157"/>
                <a:gd name="T25" fmla="*/ 218 h 250"/>
                <a:gd name="T26" fmla="*/ 47 w 157"/>
                <a:gd name="T27" fmla="*/ 186 h 250"/>
                <a:gd name="T28" fmla="*/ 63 w 157"/>
                <a:gd name="T29" fmla="*/ 150 h 250"/>
                <a:gd name="T30" fmla="*/ 78 w 157"/>
                <a:gd name="T31" fmla="*/ 112 h 250"/>
                <a:gd name="T32" fmla="*/ 93 w 157"/>
                <a:gd name="T33" fmla="*/ 75 h 250"/>
                <a:gd name="T34" fmla="*/ 112 w 157"/>
                <a:gd name="T35" fmla="*/ 43 h 250"/>
                <a:gd name="T36" fmla="*/ 130 w 157"/>
                <a:gd name="T37" fmla="*/ 17 h 250"/>
                <a:gd name="T38" fmla="*/ 153 w 157"/>
                <a:gd name="T39" fmla="*/ 0 h 250"/>
                <a:gd name="T40" fmla="*/ 157 w 157"/>
                <a:gd name="T41" fmla="*/ 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250">
                  <a:moveTo>
                    <a:pt x="157" y="7"/>
                  </a:moveTo>
                  <a:lnTo>
                    <a:pt x="136" y="22"/>
                  </a:lnTo>
                  <a:lnTo>
                    <a:pt x="118" y="48"/>
                  </a:lnTo>
                  <a:lnTo>
                    <a:pt x="101" y="77"/>
                  </a:lnTo>
                  <a:lnTo>
                    <a:pt x="86" y="113"/>
                  </a:lnTo>
                  <a:lnTo>
                    <a:pt x="70" y="151"/>
                  </a:lnTo>
                  <a:lnTo>
                    <a:pt x="54" y="191"/>
                  </a:lnTo>
                  <a:lnTo>
                    <a:pt x="32" y="223"/>
                  </a:lnTo>
                  <a:lnTo>
                    <a:pt x="20" y="238"/>
                  </a:lnTo>
                  <a:lnTo>
                    <a:pt x="5" y="250"/>
                  </a:lnTo>
                  <a:lnTo>
                    <a:pt x="0" y="244"/>
                  </a:lnTo>
                  <a:lnTo>
                    <a:pt x="14" y="233"/>
                  </a:lnTo>
                  <a:lnTo>
                    <a:pt x="26" y="218"/>
                  </a:lnTo>
                  <a:lnTo>
                    <a:pt x="47" y="186"/>
                  </a:lnTo>
                  <a:lnTo>
                    <a:pt x="63" y="150"/>
                  </a:lnTo>
                  <a:lnTo>
                    <a:pt x="78" y="112"/>
                  </a:lnTo>
                  <a:lnTo>
                    <a:pt x="93" y="75"/>
                  </a:lnTo>
                  <a:lnTo>
                    <a:pt x="112" y="43"/>
                  </a:lnTo>
                  <a:lnTo>
                    <a:pt x="130" y="17"/>
                  </a:lnTo>
                  <a:lnTo>
                    <a:pt x="153" y="0"/>
                  </a:lnTo>
                  <a:lnTo>
                    <a:pt x="157" y="7"/>
                  </a:lnTo>
                  <a:close/>
                </a:path>
              </a:pathLst>
            </a:custGeom>
            <a:solidFill>
              <a:srgbClr val="000000"/>
            </a:solidFill>
            <a:ln w="9525">
              <a:solidFill>
                <a:schemeClr val="tx2"/>
              </a:solidFill>
              <a:round/>
              <a:headEnd/>
              <a:tailEnd/>
            </a:ln>
          </p:spPr>
          <p:txBody>
            <a:bodyPr/>
            <a:lstStyle/>
            <a:p>
              <a:endParaRPr lang="en-US" sz="3120"/>
            </a:p>
          </p:txBody>
        </p:sp>
        <p:sp>
          <p:nvSpPr>
            <p:cNvPr id="385922" name="Freeform 898"/>
            <p:cNvSpPr>
              <a:spLocks/>
            </p:cNvSpPr>
            <p:nvPr/>
          </p:nvSpPr>
          <p:spPr bwMode="auto">
            <a:xfrm>
              <a:off x="387" y="1908"/>
              <a:ext cx="2" cy="4"/>
            </a:xfrm>
            <a:custGeom>
              <a:avLst/>
              <a:gdLst>
                <a:gd name="T0" fmla="*/ 3 w 4"/>
                <a:gd name="T1" fmla="*/ 0 h 8"/>
                <a:gd name="T2" fmla="*/ 4 w 4"/>
                <a:gd name="T3" fmla="*/ 7 h 8"/>
                <a:gd name="T4" fmla="*/ 0 w 4"/>
                <a:gd name="T5" fmla="*/ 0 h 8"/>
                <a:gd name="T6" fmla="*/ 4 w 4"/>
                <a:gd name="T7" fmla="*/ 8 h 8"/>
                <a:gd name="T8" fmla="*/ 3 w 4"/>
                <a:gd name="T9" fmla="*/ 0 h 8"/>
              </a:gdLst>
              <a:ahLst/>
              <a:cxnLst>
                <a:cxn ang="0">
                  <a:pos x="T0" y="T1"/>
                </a:cxn>
                <a:cxn ang="0">
                  <a:pos x="T2" y="T3"/>
                </a:cxn>
                <a:cxn ang="0">
                  <a:pos x="T4" y="T5"/>
                </a:cxn>
                <a:cxn ang="0">
                  <a:pos x="T6" y="T7"/>
                </a:cxn>
                <a:cxn ang="0">
                  <a:pos x="T8" y="T9"/>
                </a:cxn>
              </a:cxnLst>
              <a:rect l="0" t="0" r="r" b="b"/>
              <a:pathLst>
                <a:path w="4" h="8">
                  <a:moveTo>
                    <a:pt x="3" y="0"/>
                  </a:moveTo>
                  <a:lnTo>
                    <a:pt x="4" y="7"/>
                  </a:lnTo>
                  <a:lnTo>
                    <a:pt x="0" y="0"/>
                  </a:lnTo>
                  <a:lnTo>
                    <a:pt x="4" y="8"/>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5923" name="Freeform 899"/>
            <p:cNvSpPr>
              <a:spLocks/>
            </p:cNvSpPr>
            <p:nvPr/>
          </p:nvSpPr>
          <p:spPr bwMode="auto">
            <a:xfrm>
              <a:off x="288" y="2025"/>
              <a:ext cx="25" cy="11"/>
            </a:xfrm>
            <a:custGeom>
              <a:avLst/>
              <a:gdLst>
                <a:gd name="T0" fmla="*/ 51 w 51"/>
                <a:gd name="T1" fmla="*/ 15 h 21"/>
                <a:gd name="T2" fmla="*/ 42 w 51"/>
                <a:gd name="T3" fmla="*/ 20 h 21"/>
                <a:gd name="T4" fmla="*/ 28 w 51"/>
                <a:gd name="T5" fmla="*/ 21 h 21"/>
                <a:gd name="T6" fmla="*/ 11 w 51"/>
                <a:gd name="T7" fmla="*/ 17 h 21"/>
                <a:gd name="T8" fmla="*/ 5 w 51"/>
                <a:gd name="T9" fmla="*/ 12 h 21"/>
                <a:gd name="T10" fmla="*/ 0 w 51"/>
                <a:gd name="T11" fmla="*/ 4 h 21"/>
                <a:gd name="T12" fmla="*/ 6 w 51"/>
                <a:gd name="T13" fmla="*/ 0 h 21"/>
                <a:gd name="T14" fmla="*/ 11 w 51"/>
                <a:gd name="T15" fmla="*/ 7 h 21"/>
                <a:gd name="T16" fmla="*/ 16 w 51"/>
                <a:gd name="T17" fmla="*/ 10 h 21"/>
                <a:gd name="T18" fmla="*/ 28 w 51"/>
                <a:gd name="T19" fmla="*/ 15 h 21"/>
                <a:gd name="T20" fmla="*/ 39 w 51"/>
                <a:gd name="T21" fmla="*/ 14 h 21"/>
                <a:gd name="T22" fmla="*/ 46 w 51"/>
                <a:gd name="T23" fmla="*/ 9 h 21"/>
                <a:gd name="T24" fmla="*/ 51 w 51"/>
                <a:gd name="T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1">
                  <a:moveTo>
                    <a:pt x="51" y="15"/>
                  </a:moveTo>
                  <a:lnTo>
                    <a:pt x="42" y="20"/>
                  </a:lnTo>
                  <a:lnTo>
                    <a:pt x="28" y="21"/>
                  </a:lnTo>
                  <a:lnTo>
                    <a:pt x="11" y="17"/>
                  </a:lnTo>
                  <a:lnTo>
                    <a:pt x="5" y="12"/>
                  </a:lnTo>
                  <a:lnTo>
                    <a:pt x="0" y="4"/>
                  </a:lnTo>
                  <a:lnTo>
                    <a:pt x="6" y="0"/>
                  </a:lnTo>
                  <a:lnTo>
                    <a:pt x="11" y="7"/>
                  </a:lnTo>
                  <a:lnTo>
                    <a:pt x="16" y="10"/>
                  </a:lnTo>
                  <a:lnTo>
                    <a:pt x="28" y="15"/>
                  </a:lnTo>
                  <a:lnTo>
                    <a:pt x="39" y="14"/>
                  </a:lnTo>
                  <a:lnTo>
                    <a:pt x="46" y="9"/>
                  </a:lnTo>
                  <a:lnTo>
                    <a:pt x="51" y="15"/>
                  </a:lnTo>
                  <a:close/>
                </a:path>
              </a:pathLst>
            </a:custGeom>
            <a:solidFill>
              <a:srgbClr val="000000"/>
            </a:solidFill>
            <a:ln w="9525">
              <a:solidFill>
                <a:schemeClr val="tx2"/>
              </a:solidFill>
              <a:round/>
              <a:headEnd/>
              <a:tailEnd/>
            </a:ln>
          </p:spPr>
          <p:txBody>
            <a:bodyPr/>
            <a:lstStyle/>
            <a:p>
              <a:endParaRPr lang="en-US" sz="3120"/>
            </a:p>
          </p:txBody>
        </p:sp>
        <p:sp>
          <p:nvSpPr>
            <p:cNvPr id="385924" name="Freeform 900"/>
            <p:cNvSpPr>
              <a:spLocks/>
            </p:cNvSpPr>
            <p:nvPr/>
          </p:nvSpPr>
          <p:spPr bwMode="auto">
            <a:xfrm>
              <a:off x="311" y="2030"/>
              <a:ext cx="2" cy="3"/>
            </a:xfrm>
            <a:custGeom>
              <a:avLst/>
              <a:gdLst>
                <a:gd name="T0" fmla="*/ 5 w 5"/>
                <a:gd name="T1" fmla="*/ 6 h 6"/>
                <a:gd name="T2" fmla="*/ 0 w 5"/>
                <a:gd name="T3" fmla="*/ 0 h 6"/>
                <a:gd name="T4" fmla="*/ 5 w 5"/>
                <a:gd name="T5" fmla="*/ 6 h 6"/>
              </a:gdLst>
              <a:ahLst/>
              <a:cxnLst>
                <a:cxn ang="0">
                  <a:pos x="T0" y="T1"/>
                </a:cxn>
                <a:cxn ang="0">
                  <a:pos x="T2" y="T3"/>
                </a:cxn>
                <a:cxn ang="0">
                  <a:pos x="T4" y="T5"/>
                </a:cxn>
              </a:cxnLst>
              <a:rect l="0" t="0" r="r" b="b"/>
              <a:pathLst>
                <a:path w="5" h="6">
                  <a:moveTo>
                    <a:pt x="5" y="6"/>
                  </a:moveTo>
                  <a:lnTo>
                    <a:pt x="0" y="0"/>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85925" name="Freeform 901"/>
            <p:cNvSpPr>
              <a:spLocks/>
            </p:cNvSpPr>
            <p:nvPr/>
          </p:nvSpPr>
          <p:spPr bwMode="auto">
            <a:xfrm>
              <a:off x="285" y="1948"/>
              <a:ext cx="6" cy="79"/>
            </a:xfrm>
            <a:custGeom>
              <a:avLst/>
              <a:gdLst>
                <a:gd name="T0" fmla="*/ 6 w 12"/>
                <a:gd name="T1" fmla="*/ 158 h 158"/>
                <a:gd name="T2" fmla="*/ 2 w 12"/>
                <a:gd name="T3" fmla="*/ 138 h 158"/>
                <a:gd name="T4" fmla="*/ 0 w 12"/>
                <a:gd name="T5" fmla="*/ 120 h 158"/>
                <a:gd name="T6" fmla="*/ 3 w 12"/>
                <a:gd name="T7" fmla="*/ 82 h 158"/>
                <a:gd name="T8" fmla="*/ 6 w 12"/>
                <a:gd name="T9" fmla="*/ 41 h 158"/>
                <a:gd name="T10" fmla="*/ 5 w 12"/>
                <a:gd name="T11" fmla="*/ 21 h 158"/>
                <a:gd name="T12" fmla="*/ 0 w 12"/>
                <a:gd name="T13" fmla="*/ 3 h 158"/>
                <a:gd name="T14" fmla="*/ 6 w 12"/>
                <a:gd name="T15" fmla="*/ 0 h 158"/>
                <a:gd name="T16" fmla="*/ 11 w 12"/>
                <a:gd name="T17" fmla="*/ 21 h 158"/>
                <a:gd name="T18" fmla="*/ 12 w 12"/>
                <a:gd name="T19" fmla="*/ 41 h 158"/>
                <a:gd name="T20" fmla="*/ 9 w 12"/>
                <a:gd name="T21" fmla="*/ 82 h 158"/>
                <a:gd name="T22" fmla="*/ 6 w 12"/>
                <a:gd name="T23" fmla="*/ 120 h 158"/>
                <a:gd name="T24" fmla="*/ 8 w 12"/>
                <a:gd name="T25" fmla="*/ 138 h 158"/>
                <a:gd name="T26" fmla="*/ 12 w 12"/>
                <a:gd name="T27" fmla="*/ 155 h 158"/>
                <a:gd name="T28" fmla="*/ 6 w 12"/>
                <a:gd name="T2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8">
                  <a:moveTo>
                    <a:pt x="6" y="158"/>
                  </a:moveTo>
                  <a:lnTo>
                    <a:pt x="2" y="138"/>
                  </a:lnTo>
                  <a:lnTo>
                    <a:pt x="0" y="120"/>
                  </a:lnTo>
                  <a:lnTo>
                    <a:pt x="3" y="82"/>
                  </a:lnTo>
                  <a:lnTo>
                    <a:pt x="6" y="41"/>
                  </a:lnTo>
                  <a:lnTo>
                    <a:pt x="5" y="21"/>
                  </a:lnTo>
                  <a:lnTo>
                    <a:pt x="0" y="3"/>
                  </a:lnTo>
                  <a:lnTo>
                    <a:pt x="6" y="0"/>
                  </a:lnTo>
                  <a:lnTo>
                    <a:pt x="11" y="21"/>
                  </a:lnTo>
                  <a:lnTo>
                    <a:pt x="12" y="41"/>
                  </a:lnTo>
                  <a:lnTo>
                    <a:pt x="9" y="82"/>
                  </a:lnTo>
                  <a:lnTo>
                    <a:pt x="6" y="120"/>
                  </a:lnTo>
                  <a:lnTo>
                    <a:pt x="8" y="138"/>
                  </a:lnTo>
                  <a:lnTo>
                    <a:pt x="12" y="155"/>
                  </a:lnTo>
                  <a:lnTo>
                    <a:pt x="6" y="158"/>
                  </a:lnTo>
                  <a:close/>
                </a:path>
              </a:pathLst>
            </a:custGeom>
            <a:solidFill>
              <a:srgbClr val="000000"/>
            </a:solidFill>
            <a:ln w="9525">
              <a:solidFill>
                <a:schemeClr val="tx2"/>
              </a:solidFill>
              <a:round/>
              <a:headEnd/>
              <a:tailEnd/>
            </a:ln>
          </p:spPr>
          <p:txBody>
            <a:bodyPr/>
            <a:lstStyle/>
            <a:p>
              <a:endParaRPr lang="en-US" sz="3120"/>
            </a:p>
          </p:txBody>
        </p:sp>
        <p:sp>
          <p:nvSpPr>
            <p:cNvPr id="385926" name="Freeform 902"/>
            <p:cNvSpPr>
              <a:spLocks/>
            </p:cNvSpPr>
            <p:nvPr/>
          </p:nvSpPr>
          <p:spPr bwMode="auto">
            <a:xfrm>
              <a:off x="263" y="1818"/>
              <a:ext cx="25" cy="131"/>
            </a:xfrm>
            <a:custGeom>
              <a:avLst/>
              <a:gdLst>
                <a:gd name="T0" fmla="*/ 44 w 50"/>
                <a:gd name="T1" fmla="*/ 264 h 264"/>
                <a:gd name="T2" fmla="*/ 26 w 50"/>
                <a:gd name="T3" fmla="*/ 200 h 264"/>
                <a:gd name="T4" fmla="*/ 18 w 50"/>
                <a:gd name="T5" fmla="*/ 166 h 264"/>
                <a:gd name="T6" fmla="*/ 12 w 50"/>
                <a:gd name="T7" fmla="*/ 133 h 264"/>
                <a:gd name="T8" fmla="*/ 3 w 50"/>
                <a:gd name="T9" fmla="*/ 67 h 264"/>
                <a:gd name="T10" fmla="*/ 0 w 50"/>
                <a:gd name="T11" fmla="*/ 0 h 264"/>
                <a:gd name="T12" fmla="*/ 6 w 50"/>
                <a:gd name="T13" fmla="*/ 0 h 264"/>
                <a:gd name="T14" fmla="*/ 9 w 50"/>
                <a:gd name="T15" fmla="*/ 67 h 264"/>
                <a:gd name="T16" fmla="*/ 18 w 50"/>
                <a:gd name="T17" fmla="*/ 133 h 264"/>
                <a:gd name="T18" fmla="*/ 24 w 50"/>
                <a:gd name="T19" fmla="*/ 163 h 264"/>
                <a:gd name="T20" fmla="*/ 32 w 50"/>
                <a:gd name="T21" fmla="*/ 197 h 264"/>
                <a:gd name="T22" fmla="*/ 50 w 50"/>
                <a:gd name="T23" fmla="*/ 261 h 264"/>
                <a:gd name="T24" fmla="*/ 44 w 50"/>
                <a:gd name="T25"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64">
                  <a:moveTo>
                    <a:pt x="44" y="264"/>
                  </a:moveTo>
                  <a:lnTo>
                    <a:pt x="26" y="200"/>
                  </a:lnTo>
                  <a:lnTo>
                    <a:pt x="18" y="166"/>
                  </a:lnTo>
                  <a:lnTo>
                    <a:pt x="12" y="133"/>
                  </a:lnTo>
                  <a:lnTo>
                    <a:pt x="3" y="67"/>
                  </a:lnTo>
                  <a:lnTo>
                    <a:pt x="0" y="0"/>
                  </a:lnTo>
                  <a:lnTo>
                    <a:pt x="6" y="0"/>
                  </a:lnTo>
                  <a:lnTo>
                    <a:pt x="9" y="67"/>
                  </a:lnTo>
                  <a:lnTo>
                    <a:pt x="18" y="133"/>
                  </a:lnTo>
                  <a:lnTo>
                    <a:pt x="24" y="163"/>
                  </a:lnTo>
                  <a:lnTo>
                    <a:pt x="32" y="197"/>
                  </a:lnTo>
                  <a:lnTo>
                    <a:pt x="50" y="261"/>
                  </a:lnTo>
                  <a:lnTo>
                    <a:pt x="44" y="264"/>
                  </a:lnTo>
                  <a:close/>
                </a:path>
              </a:pathLst>
            </a:custGeom>
            <a:solidFill>
              <a:srgbClr val="000000"/>
            </a:solidFill>
            <a:ln w="9525">
              <a:solidFill>
                <a:schemeClr val="tx2"/>
              </a:solidFill>
              <a:round/>
              <a:headEnd/>
              <a:tailEnd/>
            </a:ln>
          </p:spPr>
          <p:txBody>
            <a:bodyPr/>
            <a:lstStyle/>
            <a:p>
              <a:endParaRPr lang="en-US" sz="3120"/>
            </a:p>
          </p:txBody>
        </p:sp>
        <p:sp>
          <p:nvSpPr>
            <p:cNvPr id="385927" name="Freeform 903"/>
            <p:cNvSpPr>
              <a:spLocks/>
            </p:cNvSpPr>
            <p:nvPr/>
          </p:nvSpPr>
          <p:spPr bwMode="auto">
            <a:xfrm>
              <a:off x="285" y="1948"/>
              <a:ext cx="3" cy="1"/>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928" name="Freeform 904"/>
            <p:cNvSpPr>
              <a:spLocks/>
            </p:cNvSpPr>
            <p:nvPr/>
          </p:nvSpPr>
          <p:spPr bwMode="auto">
            <a:xfrm>
              <a:off x="262" y="1798"/>
              <a:ext cx="4" cy="20"/>
            </a:xfrm>
            <a:custGeom>
              <a:avLst/>
              <a:gdLst>
                <a:gd name="T0" fmla="*/ 1 w 7"/>
                <a:gd name="T1" fmla="*/ 39 h 39"/>
                <a:gd name="T2" fmla="*/ 0 w 7"/>
                <a:gd name="T3" fmla="*/ 0 h 39"/>
                <a:gd name="T4" fmla="*/ 6 w 7"/>
                <a:gd name="T5" fmla="*/ 0 h 39"/>
                <a:gd name="T6" fmla="*/ 7 w 7"/>
                <a:gd name="T7" fmla="*/ 39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lnTo>
                    <a:pt x="0" y="0"/>
                  </a:lnTo>
                  <a:lnTo>
                    <a:pt x="6" y="0"/>
                  </a:lnTo>
                  <a:lnTo>
                    <a:pt x="7" y="39"/>
                  </a:lnTo>
                  <a:lnTo>
                    <a:pt x="1" y="39"/>
                  </a:lnTo>
                  <a:close/>
                </a:path>
              </a:pathLst>
            </a:custGeom>
            <a:solidFill>
              <a:srgbClr val="000000"/>
            </a:solidFill>
            <a:ln w="9525">
              <a:solidFill>
                <a:schemeClr val="tx2"/>
              </a:solidFill>
              <a:round/>
              <a:headEnd/>
              <a:tailEnd/>
            </a:ln>
          </p:spPr>
          <p:txBody>
            <a:bodyPr/>
            <a:lstStyle/>
            <a:p>
              <a:endParaRPr lang="en-US" sz="3120"/>
            </a:p>
          </p:txBody>
        </p:sp>
        <p:sp>
          <p:nvSpPr>
            <p:cNvPr id="385929" name="Freeform 905"/>
            <p:cNvSpPr>
              <a:spLocks/>
            </p:cNvSpPr>
            <p:nvPr/>
          </p:nvSpPr>
          <p:spPr bwMode="auto">
            <a:xfrm>
              <a:off x="263" y="181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30" name="Freeform 906"/>
            <p:cNvSpPr>
              <a:spLocks/>
            </p:cNvSpPr>
            <p:nvPr/>
          </p:nvSpPr>
          <p:spPr bwMode="auto">
            <a:xfrm>
              <a:off x="262" y="1691"/>
              <a:ext cx="29" cy="107"/>
            </a:xfrm>
            <a:custGeom>
              <a:avLst/>
              <a:gdLst>
                <a:gd name="T0" fmla="*/ 0 w 57"/>
                <a:gd name="T1" fmla="*/ 215 h 215"/>
                <a:gd name="T2" fmla="*/ 0 w 57"/>
                <a:gd name="T3" fmla="*/ 162 h 215"/>
                <a:gd name="T4" fmla="*/ 1 w 57"/>
                <a:gd name="T5" fmla="*/ 131 h 215"/>
                <a:gd name="T6" fmla="*/ 7 w 57"/>
                <a:gd name="T7" fmla="*/ 102 h 215"/>
                <a:gd name="T8" fmla="*/ 13 w 57"/>
                <a:gd name="T9" fmla="*/ 73 h 215"/>
                <a:gd name="T10" fmla="*/ 24 w 57"/>
                <a:gd name="T11" fmla="*/ 47 h 215"/>
                <a:gd name="T12" fmla="*/ 36 w 57"/>
                <a:gd name="T13" fmla="*/ 22 h 215"/>
                <a:gd name="T14" fmla="*/ 51 w 57"/>
                <a:gd name="T15" fmla="*/ 0 h 215"/>
                <a:gd name="T16" fmla="*/ 57 w 57"/>
                <a:gd name="T17" fmla="*/ 5 h 215"/>
                <a:gd name="T18" fmla="*/ 42 w 57"/>
                <a:gd name="T19" fmla="*/ 26 h 215"/>
                <a:gd name="T20" fmla="*/ 30 w 57"/>
                <a:gd name="T21" fmla="*/ 52 h 215"/>
                <a:gd name="T22" fmla="*/ 19 w 57"/>
                <a:gd name="T23" fmla="*/ 76 h 215"/>
                <a:gd name="T24" fmla="*/ 13 w 57"/>
                <a:gd name="T25" fmla="*/ 105 h 215"/>
                <a:gd name="T26" fmla="*/ 7 w 57"/>
                <a:gd name="T27" fmla="*/ 134 h 215"/>
                <a:gd name="T28" fmla="*/ 6 w 57"/>
                <a:gd name="T29" fmla="*/ 162 h 215"/>
                <a:gd name="T30" fmla="*/ 6 w 57"/>
                <a:gd name="T31" fmla="*/ 215 h 215"/>
                <a:gd name="T32" fmla="*/ 0 w 57"/>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215">
                  <a:moveTo>
                    <a:pt x="0" y="215"/>
                  </a:moveTo>
                  <a:lnTo>
                    <a:pt x="0" y="162"/>
                  </a:lnTo>
                  <a:lnTo>
                    <a:pt x="1" y="131"/>
                  </a:lnTo>
                  <a:lnTo>
                    <a:pt x="7" y="102"/>
                  </a:lnTo>
                  <a:lnTo>
                    <a:pt x="13" y="73"/>
                  </a:lnTo>
                  <a:lnTo>
                    <a:pt x="24" y="47"/>
                  </a:lnTo>
                  <a:lnTo>
                    <a:pt x="36" y="22"/>
                  </a:lnTo>
                  <a:lnTo>
                    <a:pt x="51" y="0"/>
                  </a:lnTo>
                  <a:lnTo>
                    <a:pt x="57" y="5"/>
                  </a:lnTo>
                  <a:lnTo>
                    <a:pt x="42" y="26"/>
                  </a:lnTo>
                  <a:lnTo>
                    <a:pt x="30" y="52"/>
                  </a:lnTo>
                  <a:lnTo>
                    <a:pt x="19" y="76"/>
                  </a:lnTo>
                  <a:lnTo>
                    <a:pt x="13" y="105"/>
                  </a:lnTo>
                  <a:lnTo>
                    <a:pt x="7" y="134"/>
                  </a:lnTo>
                  <a:lnTo>
                    <a:pt x="6" y="162"/>
                  </a:lnTo>
                  <a:lnTo>
                    <a:pt x="6" y="215"/>
                  </a:lnTo>
                  <a:lnTo>
                    <a:pt x="0" y="215"/>
                  </a:lnTo>
                  <a:close/>
                </a:path>
              </a:pathLst>
            </a:custGeom>
            <a:solidFill>
              <a:srgbClr val="000000"/>
            </a:solidFill>
            <a:ln w="9525">
              <a:solidFill>
                <a:schemeClr val="tx2"/>
              </a:solidFill>
              <a:round/>
              <a:headEnd/>
              <a:tailEnd/>
            </a:ln>
          </p:spPr>
          <p:txBody>
            <a:bodyPr/>
            <a:lstStyle/>
            <a:p>
              <a:endParaRPr lang="en-US" sz="3120"/>
            </a:p>
          </p:txBody>
        </p:sp>
        <p:sp>
          <p:nvSpPr>
            <p:cNvPr id="385931" name="Freeform 907"/>
            <p:cNvSpPr>
              <a:spLocks/>
            </p:cNvSpPr>
            <p:nvPr/>
          </p:nvSpPr>
          <p:spPr bwMode="auto">
            <a:xfrm>
              <a:off x="262" y="179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32" name="Freeform 908"/>
            <p:cNvSpPr>
              <a:spLocks/>
            </p:cNvSpPr>
            <p:nvPr/>
          </p:nvSpPr>
          <p:spPr bwMode="auto">
            <a:xfrm>
              <a:off x="288" y="1672"/>
              <a:ext cx="17" cy="21"/>
            </a:xfrm>
            <a:custGeom>
              <a:avLst/>
              <a:gdLst>
                <a:gd name="T0" fmla="*/ 0 w 35"/>
                <a:gd name="T1" fmla="*/ 38 h 43"/>
                <a:gd name="T2" fmla="*/ 6 w 35"/>
                <a:gd name="T3" fmla="*/ 43 h 43"/>
                <a:gd name="T4" fmla="*/ 35 w 35"/>
                <a:gd name="T5" fmla="*/ 5 h 43"/>
                <a:gd name="T6" fmla="*/ 29 w 35"/>
                <a:gd name="T7" fmla="*/ 0 h 43"/>
                <a:gd name="T8" fmla="*/ 0 w 35"/>
                <a:gd name="T9" fmla="*/ 38 h 43"/>
              </a:gdLst>
              <a:ahLst/>
              <a:cxnLst>
                <a:cxn ang="0">
                  <a:pos x="T0" y="T1"/>
                </a:cxn>
                <a:cxn ang="0">
                  <a:pos x="T2" y="T3"/>
                </a:cxn>
                <a:cxn ang="0">
                  <a:pos x="T4" y="T5"/>
                </a:cxn>
                <a:cxn ang="0">
                  <a:pos x="T6" y="T7"/>
                </a:cxn>
                <a:cxn ang="0">
                  <a:pos x="T8" y="T9"/>
                </a:cxn>
              </a:cxnLst>
              <a:rect l="0" t="0" r="r" b="b"/>
              <a:pathLst>
                <a:path w="35" h="43">
                  <a:moveTo>
                    <a:pt x="0" y="38"/>
                  </a:moveTo>
                  <a:lnTo>
                    <a:pt x="6" y="43"/>
                  </a:lnTo>
                  <a:lnTo>
                    <a:pt x="35" y="5"/>
                  </a:lnTo>
                  <a:lnTo>
                    <a:pt x="29" y="0"/>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85933" name="Freeform 909"/>
            <p:cNvSpPr>
              <a:spLocks/>
            </p:cNvSpPr>
            <p:nvPr/>
          </p:nvSpPr>
          <p:spPr bwMode="auto">
            <a:xfrm>
              <a:off x="288" y="1691"/>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34" name="Freeform 910"/>
            <p:cNvSpPr>
              <a:spLocks/>
            </p:cNvSpPr>
            <p:nvPr/>
          </p:nvSpPr>
          <p:spPr bwMode="auto">
            <a:xfrm>
              <a:off x="302" y="1672"/>
              <a:ext cx="4" cy="2"/>
            </a:xfrm>
            <a:custGeom>
              <a:avLst/>
              <a:gdLst>
                <a:gd name="T0" fmla="*/ 6 w 8"/>
                <a:gd name="T1" fmla="*/ 5 h 5"/>
                <a:gd name="T2" fmla="*/ 8 w 8"/>
                <a:gd name="T3" fmla="*/ 2 h 5"/>
                <a:gd name="T4" fmla="*/ 0 w 8"/>
                <a:gd name="T5" fmla="*/ 2 h 5"/>
                <a:gd name="T6" fmla="*/ 0 w 8"/>
                <a:gd name="T7" fmla="*/ 0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lnTo>
                    <a:pt x="8" y="2"/>
                  </a:lnTo>
                  <a:lnTo>
                    <a:pt x="0" y="2"/>
                  </a:ln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85935" name="Freeform 911"/>
            <p:cNvSpPr>
              <a:spLocks/>
            </p:cNvSpPr>
            <p:nvPr/>
          </p:nvSpPr>
          <p:spPr bwMode="auto">
            <a:xfrm>
              <a:off x="933" y="1533"/>
              <a:ext cx="195" cy="237"/>
            </a:xfrm>
            <a:custGeom>
              <a:avLst/>
              <a:gdLst>
                <a:gd name="T0" fmla="*/ 49 w 390"/>
                <a:gd name="T1" fmla="*/ 2 h 474"/>
                <a:gd name="T2" fmla="*/ 107 w 390"/>
                <a:gd name="T3" fmla="*/ 5 h 474"/>
                <a:gd name="T4" fmla="*/ 134 w 390"/>
                <a:gd name="T5" fmla="*/ 14 h 474"/>
                <a:gd name="T6" fmla="*/ 168 w 390"/>
                <a:gd name="T7" fmla="*/ 31 h 474"/>
                <a:gd name="T8" fmla="*/ 207 w 390"/>
                <a:gd name="T9" fmla="*/ 61 h 474"/>
                <a:gd name="T10" fmla="*/ 233 w 390"/>
                <a:gd name="T11" fmla="*/ 92 h 474"/>
                <a:gd name="T12" fmla="*/ 267 w 390"/>
                <a:gd name="T13" fmla="*/ 143 h 474"/>
                <a:gd name="T14" fmla="*/ 291 w 390"/>
                <a:gd name="T15" fmla="*/ 181 h 474"/>
                <a:gd name="T16" fmla="*/ 336 w 390"/>
                <a:gd name="T17" fmla="*/ 235 h 474"/>
                <a:gd name="T18" fmla="*/ 355 w 390"/>
                <a:gd name="T19" fmla="*/ 264 h 474"/>
                <a:gd name="T20" fmla="*/ 366 w 390"/>
                <a:gd name="T21" fmla="*/ 297 h 474"/>
                <a:gd name="T22" fmla="*/ 381 w 390"/>
                <a:gd name="T23" fmla="*/ 358 h 474"/>
                <a:gd name="T24" fmla="*/ 390 w 390"/>
                <a:gd name="T25" fmla="*/ 407 h 474"/>
                <a:gd name="T26" fmla="*/ 386 w 390"/>
                <a:gd name="T27" fmla="*/ 437 h 474"/>
                <a:gd name="T28" fmla="*/ 372 w 390"/>
                <a:gd name="T29" fmla="*/ 461 h 474"/>
                <a:gd name="T30" fmla="*/ 351 w 390"/>
                <a:gd name="T31" fmla="*/ 474 h 474"/>
                <a:gd name="T32" fmla="*/ 337 w 390"/>
                <a:gd name="T33" fmla="*/ 467 h 474"/>
                <a:gd name="T34" fmla="*/ 313 w 390"/>
                <a:gd name="T35" fmla="*/ 449 h 474"/>
                <a:gd name="T36" fmla="*/ 308 w 390"/>
                <a:gd name="T37" fmla="*/ 437 h 474"/>
                <a:gd name="T38" fmla="*/ 307 w 390"/>
                <a:gd name="T39" fmla="*/ 432 h 474"/>
                <a:gd name="T40" fmla="*/ 302 w 390"/>
                <a:gd name="T41" fmla="*/ 439 h 474"/>
                <a:gd name="T42" fmla="*/ 293 w 390"/>
                <a:gd name="T43" fmla="*/ 439 h 474"/>
                <a:gd name="T44" fmla="*/ 268 w 390"/>
                <a:gd name="T45" fmla="*/ 423 h 474"/>
                <a:gd name="T46" fmla="*/ 223 w 390"/>
                <a:gd name="T47" fmla="*/ 387 h 474"/>
                <a:gd name="T48" fmla="*/ 209 w 390"/>
                <a:gd name="T49" fmla="*/ 376 h 474"/>
                <a:gd name="T50" fmla="*/ 214 w 390"/>
                <a:gd name="T51" fmla="*/ 340 h 474"/>
                <a:gd name="T52" fmla="*/ 210 w 390"/>
                <a:gd name="T53" fmla="*/ 305 h 474"/>
                <a:gd name="T54" fmla="*/ 203 w 390"/>
                <a:gd name="T55" fmla="*/ 283 h 474"/>
                <a:gd name="T56" fmla="*/ 209 w 390"/>
                <a:gd name="T57" fmla="*/ 299 h 474"/>
                <a:gd name="T58" fmla="*/ 212 w 390"/>
                <a:gd name="T59" fmla="*/ 334 h 474"/>
                <a:gd name="T60" fmla="*/ 207 w 390"/>
                <a:gd name="T61" fmla="*/ 375 h 474"/>
                <a:gd name="T62" fmla="*/ 195 w 390"/>
                <a:gd name="T63" fmla="*/ 384 h 474"/>
                <a:gd name="T64" fmla="*/ 175 w 390"/>
                <a:gd name="T65" fmla="*/ 384 h 474"/>
                <a:gd name="T66" fmla="*/ 165 w 390"/>
                <a:gd name="T67" fmla="*/ 382 h 474"/>
                <a:gd name="T68" fmla="*/ 149 w 390"/>
                <a:gd name="T69" fmla="*/ 375 h 474"/>
                <a:gd name="T70" fmla="*/ 111 w 390"/>
                <a:gd name="T71" fmla="*/ 352 h 474"/>
                <a:gd name="T72" fmla="*/ 56 w 390"/>
                <a:gd name="T73" fmla="*/ 306 h 474"/>
                <a:gd name="T74" fmla="*/ 23 w 390"/>
                <a:gd name="T75" fmla="*/ 283 h 474"/>
                <a:gd name="T76" fmla="*/ 5 w 390"/>
                <a:gd name="T77" fmla="*/ 273 h 474"/>
                <a:gd name="T78" fmla="*/ 1 w 390"/>
                <a:gd name="T79" fmla="*/ 267 h 474"/>
                <a:gd name="T80" fmla="*/ 5 w 390"/>
                <a:gd name="T81" fmla="*/ 177 h 474"/>
                <a:gd name="T82" fmla="*/ 8 w 390"/>
                <a:gd name="T83" fmla="*/ 84 h 474"/>
                <a:gd name="T84" fmla="*/ 5 w 390"/>
                <a:gd name="T85" fmla="*/ 3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0" h="474">
                  <a:moveTo>
                    <a:pt x="9" y="11"/>
                  </a:moveTo>
                  <a:lnTo>
                    <a:pt x="29" y="5"/>
                  </a:lnTo>
                  <a:lnTo>
                    <a:pt x="49" y="2"/>
                  </a:lnTo>
                  <a:lnTo>
                    <a:pt x="69" y="0"/>
                  </a:lnTo>
                  <a:lnTo>
                    <a:pt x="88" y="2"/>
                  </a:lnTo>
                  <a:lnTo>
                    <a:pt x="107" y="5"/>
                  </a:lnTo>
                  <a:lnTo>
                    <a:pt x="116" y="8"/>
                  </a:lnTo>
                  <a:lnTo>
                    <a:pt x="125" y="9"/>
                  </a:lnTo>
                  <a:lnTo>
                    <a:pt x="134" y="14"/>
                  </a:lnTo>
                  <a:lnTo>
                    <a:pt x="143" y="17"/>
                  </a:lnTo>
                  <a:lnTo>
                    <a:pt x="160" y="26"/>
                  </a:lnTo>
                  <a:lnTo>
                    <a:pt x="168" y="31"/>
                  </a:lnTo>
                  <a:lnTo>
                    <a:pt x="177" y="37"/>
                  </a:lnTo>
                  <a:lnTo>
                    <a:pt x="192" y="47"/>
                  </a:lnTo>
                  <a:lnTo>
                    <a:pt x="207" y="61"/>
                  </a:lnTo>
                  <a:lnTo>
                    <a:pt x="214" y="69"/>
                  </a:lnTo>
                  <a:lnTo>
                    <a:pt x="221" y="76"/>
                  </a:lnTo>
                  <a:lnTo>
                    <a:pt x="233" y="92"/>
                  </a:lnTo>
                  <a:lnTo>
                    <a:pt x="246" y="108"/>
                  </a:lnTo>
                  <a:lnTo>
                    <a:pt x="256" y="125"/>
                  </a:lnTo>
                  <a:lnTo>
                    <a:pt x="267" y="143"/>
                  </a:lnTo>
                  <a:lnTo>
                    <a:pt x="271" y="154"/>
                  </a:lnTo>
                  <a:lnTo>
                    <a:pt x="278" y="163"/>
                  </a:lnTo>
                  <a:lnTo>
                    <a:pt x="291" y="181"/>
                  </a:lnTo>
                  <a:lnTo>
                    <a:pt x="307" y="200"/>
                  </a:lnTo>
                  <a:lnTo>
                    <a:pt x="322" y="216"/>
                  </a:lnTo>
                  <a:lnTo>
                    <a:pt x="336" y="235"/>
                  </a:lnTo>
                  <a:lnTo>
                    <a:pt x="343" y="244"/>
                  </a:lnTo>
                  <a:lnTo>
                    <a:pt x="349" y="253"/>
                  </a:lnTo>
                  <a:lnTo>
                    <a:pt x="355" y="264"/>
                  </a:lnTo>
                  <a:lnTo>
                    <a:pt x="360" y="274"/>
                  </a:lnTo>
                  <a:lnTo>
                    <a:pt x="363" y="285"/>
                  </a:lnTo>
                  <a:lnTo>
                    <a:pt x="366" y="297"/>
                  </a:lnTo>
                  <a:lnTo>
                    <a:pt x="371" y="317"/>
                  </a:lnTo>
                  <a:lnTo>
                    <a:pt x="377" y="337"/>
                  </a:lnTo>
                  <a:lnTo>
                    <a:pt x="381" y="358"/>
                  </a:lnTo>
                  <a:lnTo>
                    <a:pt x="386" y="378"/>
                  </a:lnTo>
                  <a:lnTo>
                    <a:pt x="389" y="397"/>
                  </a:lnTo>
                  <a:lnTo>
                    <a:pt x="390" y="407"/>
                  </a:lnTo>
                  <a:lnTo>
                    <a:pt x="389" y="417"/>
                  </a:lnTo>
                  <a:lnTo>
                    <a:pt x="389" y="426"/>
                  </a:lnTo>
                  <a:lnTo>
                    <a:pt x="386" y="437"/>
                  </a:lnTo>
                  <a:lnTo>
                    <a:pt x="383" y="446"/>
                  </a:lnTo>
                  <a:lnTo>
                    <a:pt x="378" y="455"/>
                  </a:lnTo>
                  <a:lnTo>
                    <a:pt x="372" y="461"/>
                  </a:lnTo>
                  <a:lnTo>
                    <a:pt x="361" y="469"/>
                  </a:lnTo>
                  <a:lnTo>
                    <a:pt x="357" y="472"/>
                  </a:lnTo>
                  <a:lnTo>
                    <a:pt x="351" y="474"/>
                  </a:lnTo>
                  <a:lnTo>
                    <a:pt x="346" y="474"/>
                  </a:lnTo>
                  <a:lnTo>
                    <a:pt x="343" y="472"/>
                  </a:lnTo>
                  <a:lnTo>
                    <a:pt x="337" y="467"/>
                  </a:lnTo>
                  <a:lnTo>
                    <a:pt x="331" y="464"/>
                  </a:lnTo>
                  <a:lnTo>
                    <a:pt x="319" y="454"/>
                  </a:lnTo>
                  <a:lnTo>
                    <a:pt x="313" y="449"/>
                  </a:lnTo>
                  <a:lnTo>
                    <a:pt x="310" y="443"/>
                  </a:lnTo>
                  <a:lnTo>
                    <a:pt x="308" y="440"/>
                  </a:lnTo>
                  <a:lnTo>
                    <a:pt x="308" y="437"/>
                  </a:lnTo>
                  <a:lnTo>
                    <a:pt x="307" y="434"/>
                  </a:lnTo>
                  <a:lnTo>
                    <a:pt x="308" y="429"/>
                  </a:lnTo>
                  <a:lnTo>
                    <a:pt x="307" y="432"/>
                  </a:lnTo>
                  <a:lnTo>
                    <a:pt x="305" y="435"/>
                  </a:lnTo>
                  <a:lnTo>
                    <a:pt x="304" y="437"/>
                  </a:lnTo>
                  <a:lnTo>
                    <a:pt x="302" y="439"/>
                  </a:lnTo>
                  <a:lnTo>
                    <a:pt x="299" y="440"/>
                  </a:lnTo>
                  <a:lnTo>
                    <a:pt x="296" y="440"/>
                  </a:lnTo>
                  <a:lnTo>
                    <a:pt x="293" y="439"/>
                  </a:lnTo>
                  <a:lnTo>
                    <a:pt x="288" y="437"/>
                  </a:lnTo>
                  <a:lnTo>
                    <a:pt x="282" y="434"/>
                  </a:lnTo>
                  <a:lnTo>
                    <a:pt x="268" y="423"/>
                  </a:lnTo>
                  <a:lnTo>
                    <a:pt x="253" y="411"/>
                  </a:lnTo>
                  <a:lnTo>
                    <a:pt x="238" y="397"/>
                  </a:lnTo>
                  <a:lnTo>
                    <a:pt x="223" y="387"/>
                  </a:lnTo>
                  <a:lnTo>
                    <a:pt x="215" y="382"/>
                  </a:lnTo>
                  <a:lnTo>
                    <a:pt x="209" y="379"/>
                  </a:lnTo>
                  <a:lnTo>
                    <a:pt x="209" y="376"/>
                  </a:lnTo>
                  <a:lnTo>
                    <a:pt x="210" y="367"/>
                  </a:lnTo>
                  <a:lnTo>
                    <a:pt x="212" y="355"/>
                  </a:lnTo>
                  <a:lnTo>
                    <a:pt x="214" y="340"/>
                  </a:lnTo>
                  <a:lnTo>
                    <a:pt x="212" y="323"/>
                  </a:lnTo>
                  <a:lnTo>
                    <a:pt x="212" y="314"/>
                  </a:lnTo>
                  <a:lnTo>
                    <a:pt x="210" y="305"/>
                  </a:lnTo>
                  <a:lnTo>
                    <a:pt x="209" y="297"/>
                  </a:lnTo>
                  <a:lnTo>
                    <a:pt x="206" y="289"/>
                  </a:lnTo>
                  <a:lnTo>
                    <a:pt x="203" y="283"/>
                  </a:lnTo>
                  <a:lnTo>
                    <a:pt x="198" y="277"/>
                  </a:lnTo>
                  <a:lnTo>
                    <a:pt x="204" y="288"/>
                  </a:lnTo>
                  <a:lnTo>
                    <a:pt x="209" y="299"/>
                  </a:lnTo>
                  <a:lnTo>
                    <a:pt x="210" y="309"/>
                  </a:lnTo>
                  <a:lnTo>
                    <a:pt x="212" y="321"/>
                  </a:lnTo>
                  <a:lnTo>
                    <a:pt x="212" y="334"/>
                  </a:lnTo>
                  <a:lnTo>
                    <a:pt x="212" y="344"/>
                  </a:lnTo>
                  <a:lnTo>
                    <a:pt x="209" y="369"/>
                  </a:lnTo>
                  <a:lnTo>
                    <a:pt x="207" y="375"/>
                  </a:lnTo>
                  <a:lnTo>
                    <a:pt x="204" y="379"/>
                  </a:lnTo>
                  <a:lnTo>
                    <a:pt x="200" y="382"/>
                  </a:lnTo>
                  <a:lnTo>
                    <a:pt x="195" y="384"/>
                  </a:lnTo>
                  <a:lnTo>
                    <a:pt x="189" y="384"/>
                  </a:lnTo>
                  <a:lnTo>
                    <a:pt x="183" y="384"/>
                  </a:lnTo>
                  <a:lnTo>
                    <a:pt x="175" y="384"/>
                  </a:lnTo>
                  <a:lnTo>
                    <a:pt x="169" y="381"/>
                  </a:lnTo>
                  <a:lnTo>
                    <a:pt x="166" y="381"/>
                  </a:lnTo>
                  <a:lnTo>
                    <a:pt x="165" y="382"/>
                  </a:lnTo>
                  <a:lnTo>
                    <a:pt x="160" y="382"/>
                  </a:lnTo>
                  <a:lnTo>
                    <a:pt x="157" y="381"/>
                  </a:lnTo>
                  <a:lnTo>
                    <a:pt x="149" y="375"/>
                  </a:lnTo>
                  <a:lnTo>
                    <a:pt x="142" y="370"/>
                  </a:lnTo>
                  <a:lnTo>
                    <a:pt x="127" y="362"/>
                  </a:lnTo>
                  <a:lnTo>
                    <a:pt x="111" y="352"/>
                  </a:lnTo>
                  <a:lnTo>
                    <a:pt x="98" y="341"/>
                  </a:lnTo>
                  <a:lnTo>
                    <a:pt x="64" y="314"/>
                  </a:lnTo>
                  <a:lnTo>
                    <a:pt x="56" y="306"/>
                  </a:lnTo>
                  <a:lnTo>
                    <a:pt x="47" y="300"/>
                  </a:lnTo>
                  <a:lnTo>
                    <a:pt x="29" y="286"/>
                  </a:lnTo>
                  <a:lnTo>
                    <a:pt x="23" y="283"/>
                  </a:lnTo>
                  <a:lnTo>
                    <a:pt x="15" y="280"/>
                  </a:lnTo>
                  <a:lnTo>
                    <a:pt x="8" y="276"/>
                  </a:lnTo>
                  <a:lnTo>
                    <a:pt x="5" y="273"/>
                  </a:lnTo>
                  <a:lnTo>
                    <a:pt x="3" y="271"/>
                  </a:lnTo>
                  <a:lnTo>
                    <a:pt x="1" y="270"/>
                  </a:lnTo>
                  <a:lnTo>
                    <a:pt x="1" y="267"/>
                  </a:lnTo>
                  <a:lnTo>
                    <a:pt x="0" y="259"/>
                  </a:lnTo>
                  <a:lnTo>
                    <a:pt x="1" y="239"/>
                  </a:lnTo>
                  <a:lnTo>
                    <a:pt x="5" y="177"/>
                  </a:lnTo>
                  <a:lnTo>
                    <a:pt x="8" y="140"/>
                  </a:lnTo>
                  <a:lnTo>
                    <a:pt x="8" y="104"/>
                  </a:lnTo>
                  <a:lnTo>
                    <a:pt x="8" y="84"/>
                  </a:lnTo>
                  <a:lnTo>
                    <a:pt x="8" y="67"/>
                  </a:lnTo>
                  <a:lnTo>
                    <a:pt x="6" y="50"/>
                  </a:lnTo>
                  <a:lnTo>
                    <a:pt x="5" y="35"/>
                  </a:lnTo>
                  <a:lnTo>
                    <a:pt x="9" y="11"/>
                  </a:lnTo>
                  <a:close/>
                </a:path>
              </a:pathLst>
            </a:custGeom>
            <a:solidFill>
              <a:srgbClr val="E8E8E8"/>
            </a:solidFill>
            <a:ln w="9525">
              <a:solidFill>
                <a:schemeClr val="tx2"/>
              </a:solidFill>
              <a:round/>
              <a:headEnd/>
              <a:tailEnd/>
            </a:ln>
          </p:spPr>
          <p:txBody>
            <a:bodyPr/>
            <a:lstStyle/>
            <a:p>
              <a:endParaRPr lang="en-US" sz="3120"/>
            </a:p>
          </p:txBody>
        </p:sp>
        <p:sp>
          <p:nvSpPr>
            <p:cNvPr id="385936" name="Freeform 912"/>
            <p:cNvSpPr>
              <a:spLocks/>
            </p:cNvSpPr>
            <p:nvPr/>
          </p:nvSpPr>
          <p:spPr bwMode="auto">
            <a:xfrm>
              <a:off x="938" y="1532"/>
              <a:ext cx="130" cy="74"/>
            </a:xfrm>
            <a:custGeom>
              <a:avLst/>
              <a:gdLst>
                <a:gd name="T0" fmla="*/ 0 w 261"/>
                <a:gd name="T1" fmla="*/ 9 h 147"/>
                <a:gd name="T2" fmla="*/ 40 w 261"/>
                <a:gd name="T3" fmla="*/ 0 h 147"/>
                <a:gd name="T4" fmla="*/ 79 w 261"/>
                <a:gd name="T5" fmla="*/ 0 h 147"/>
                <a:gd name="T6" fmla="*/ 116 w 261"/>
                <a:gd name="T7" fmla="*/ 7 h 147"/>
                <a:gd name="T8" fmla="*/ 153 w 261"/>
                <a:gd name="T9" fmla="*/ 24 h 147"/>
                <a:gd name="T10" fmla="*/ 185 w 261"/>
                <a:gd name="T11" fmla="*/ 45 h 147"/>
                <a:gd name="T12" fmla="*/ 200 w 261"/>
                <a:gd name="T13" fmla="*/ 61 h 147"/>
                <a:gd name="T14" fmla="*/ 215 w 261"/>
                <a:gd name="T15" fmla="*/ 74 h 147"/>
                <a:gd name="T16" fmla="*/ 240 w 261"/>
                <a:gd name="T17" fmla="*/ 108 h 147"/>
                <a:gd name="T18" fmla="*/ 261 w 261"/>
                <a:gd name="T19" fmla="*/ 143 h 147"/>
                <a:gd name="T20" fmla="*/ 255 w 261"/>
                <a:gd name="T21" fmla="*/ 147 h 147"/>
                <a:gd name="T22" fmla="*/ 233 w 261"/>
                <a:gd name="T23" fmla="*/ 112 h 147"/>
                <a:gd name="T24" fmla="*/ 209 w 261"/>
                <a:gd name="T25" fmla="*/ 79 h 147"/>
                <a:gd name="T26" fmla="*/ 194 w 261"/>
                <a:gd name="T27" fmla="*/ 65 h 147"/>
                <a:gd name="T28" fmla="*/ 180 w 261"/>
                <a:gd name="T29" fmla="*/ 51 h 147"/>
                <a:gd name="T30" fmla="*/ 148 w 261"/>
                <a:gd name="T31" fmla="*/ 30 h 147"/>
                <a:gd name="T32" fmla="*/ 115 w 261"/>
                <a:gd name="T33" fmla="*/ 15 h 147"/>
                <a:gd name="T34" fmla="*/ 78 w 261"/>
                <a:gd name="T35" fmla="*/ 7 h 147"/>
                <a:gd name="T36" fmla="*/ 40 w 261"/>
                <a:gd name="T37" fmla="*/ 7 h 147"/>
                <a:gd name="T38" fmla="*/ 2 w 261"/>
                <a:gd name="T39" fmla="*/ 16 h 147"/>
                <a:gd name="T40" fmla="*/ 0 w 261"/>
                <a:gd name="T41" fmla="*/ 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147">
                  <a:moveTo>
                    <a:pt x="0" y="9"/>
                  </a:moveTo>
                  <a:lnTo>
                    <a:pt x="40" y="0"/>
                  </a:lnTo>
                  <a:lnTo>
                    <a:pt x="79" y="0"/>
                  </a:lnTo>
                  <a:lnTo>
                    <a:pt x="116" y="7"/>
                  </a:lnTo>
                  <a:lnTo>
                    <a:pt x="153" y="24"/>
                  </a:lnTo>
                  <a:lnTo>
                    <a:pt x="185" y="45"/>
                  </a:lnTo>
                  <a:lnTo>
                    <a:pt x="200" y="61"/>
                  </a:lnTo>
                  <a:lnTo>
                    <a:pt x="215" y="74"/>
                  </a:lnTo>
                  <a:lnTo>
                    <a:pt x="240" y="108"/>
                  </a:lnTo>
                  <a:lnTo>
                    <a:pt x="261" y="143"/>
                  </a:lnTo>
                  <a:lnTo>
                    <a:pt x="255" y="147"/>
                  </a:lnTo>
                  <a:lnTo>
                    <a:pt x="233" y="112"/>
                  </a:lnTo>
                  <a:lnTo>
                    <a:pt x="209" y="79"/>
                  </a:lnTo>
                  <a:lnTo>
                    <a:pt x="194" y="65"/>
                  </a:lnTo>
                  <a:lnTo>
                    <a:pt x="180" y="51"/>
                  </a:lnTo>
                  <a:lnTo>
                    <a:pt x="148" y="30"/>
                  </a:lnTo>
                  <a:lnTo>
                    <a:pt x="115" y="15"/>
                  </a:lnTo>
                  <a:lnTo>
                    <a:pt x="78" y="7"/>
                  </a:lnTo>
                  <a:lnTo>
                    <a:pt x="40" y="7"/>
                  </a:lnTo>
                  <a:lnTo>
                    <a:pt x="2" y="16"/>
                  </a:lnTo>
                  <a:lnTo>
                    <a:pt x="0" y="9"/>
                  </a:lnTo>
                  <a:close/>
                </a:path>
              </a:pathLst>
            </a:custGeom>
            <a:solidFill>
              <a:srgbClr val="000000"/>
            </a:solidFill>
            <a:ln w="9525">
              <a:solidFill>
                <a:schemeClr val="tx2"/>
              </a:solidFill>
              <a:round/>
              <a:headEnd/>
              <a:tailEnd/>
            </a:ln>
          </p:spPr>
          <p:txBody>
            <a:bodyPr/>
            <a:lstStyle/>
            <a:p>
              <a:endParaRPr lang="en-US" sz="3120"/>
            </a:p>
          </p:txBody>
        </p:sp>
        <p:sp>
          <p:nvSpPr>
            <p:cNvPr id="385937" name="Freeform 913"/>
            <p:cNvSpPr>
              <a:spLocks/>
            </p:cNvSpPr>
            <p:nvPr/>
          </p:nvSpPr>
          <p:spPr bwMode="auto">
            <a:xfrm>
              <a:off x="1065" y="1604"/>
              <a:ext cx="53" cy="78"/>
            </a:xfrm>
            <a:custGeom>
              <a:avLst/>
              <a:gdLst>
                <a:gd name="T0" fmla="*/ 6 w 105"/>
                <a:gd name="T1" fmla="*/ 0 h 157"/>
                <a:gd name="T2" fmla="*/ 17 w 105"/>
                <a:gd name="T3" fmla="*/ 20 h 157"/>
                <a:gd name="T4" fmla="*/ 30 w 105"/>
                <a:gd name="T5" fmla="*/ 38 h 157"/>
                <a:gd name="T6" fmla="*/ 61 w 105"/>
                <a:gd name="T7" fmla="*/ 73 h 157"/>
                <a:gd name="T8" fmla="*/ 88 w 105"/>
                <a:gd name="T9" fmla="*/ 109 h 157"/>
                <a:gd name="T10" fmla="*/ 99 w 105"/>
                <a:gd name="T11" fmla="*/ 132 h 157"/>
                <a:gd name="T12" fmla="*/ 105 w 105"/>
                <a:gd name="T13" fmla="*/ 155 h 157"/>
                <a:gd name="T14" fmla="*/ 97 w 105"/>
                <a:gd name="T15" fmla="*/ 157 h 157"/>
                <a:gd name="T16" fmla="*/ 91 w 105"/>
                <a:gd name="T17" fmla="*/ 134 h 157"/>
                <a:gd name="T18" fmla="*/ 82 w 105"/>
                <a:gd name="T19" fmla="*/ 114 h 157"/>
                <a:gd name="T20" fmla="*/ 55 w 105"/>
                <a:gd name="T21" fmla="*/ 77 h 157"/>
                <a:gd name="T22" fmla="*/ 24 w 105"/>
                <a:gd name="T23" fmla="*/ 42 h 157"/>
                <a:gd name="T24" fmla="*/ 11 w 105"/>
                <a:gd name="T25" fmla="*/ 24 h 157"/>
                <a:gd name="T26" fmla="*/ 0 w 105"/>
                <a:gd name="T27" fmla="*/ 4 h 157"/>
                <a:gd name="T28" fmla="*/ 6 w 105"/>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57">
                  <a:moveTo>
                    <a:pt x="6" y="0"/>
                  </a:moveTo>
                  <a:lnTo>
                    <a:pt x="17" y="20"/>
                  </a:lnTo>
                  <a:lnTo>
                    <a:pt x="30" y="38"/>
                  </a:lnTo>
                  <a:lnTo>
                    <a:pt x="61" y="73"/>
                  </a:lnTo>
                  <a:lnTo>
                    <a:pt x="88" y="109"/>
                  </a:lnTo>
                  <a:lnTo>
                    <a:pt x="99" y="132"/>
                  </a:lnTo>
                  <a:lnTo>
                    <a:pt x="105" y="155"/>
                  </a:lnTo>
                  <a:lnTo>
                    <a:pt x="97" y="157"/>
                  </a:lnTo>
                  <a:lnTo>
                    <a:pt x="91" y="134"/>
                  </a:lnTo>
                  <a:lnTo>
                    <a:pt x="82" y="114"/>
                  </a:lnTo>
                  <a:lnTo>
                    <a:pt x="55" y="77"/>
                  </a:lnTo>
                  <a:lnTo>
                    <a:pt x="24" y="42"/>
                  </a:lnTo>
                  <a:lnTo>
                    <a:pt x="11" y="24"/>
                  </a:lnTo>
                  <a:lnTo>
                    <a:pt x="0" y="4"/>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938" name="Freeform 914"/>
            <p:cNvSpPr>
              <a:spLocks/>
            </p:cNvSpPr>
            <p:nvPr/>
          </p:nvSpPr>
          <p:spPr bwMode="auto">
            <a:xfrm>
              <a:off x="1065" y="1604"/>
              <a:ext cx="3" cy="2"/>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5939" name="Freeform 915"/>
            <p:cNvSpPr>
              <a:spLocks/>
            </p:cNvSpPr>
            <p:nvPr/>
          </p:nvSpPr>
          <p:spPr bwMode="auto">
            <a:xfrm>
              <a:off x="1114" y="1682"/>
              <a:ext cx="15" cy="79"/>
            </a:xfrm>
            <a:custGeom>
              <a:avLst/>
              <a:gdLst>
                <a:gd name="T0" fmla="*/ 8 w 31"/>
                <a:gd name="T1" fmla="*/ 0 h 158"/>
                <a:gd name="T2" fmla="*/ 19 w 31"/>
                <a:gd name="T3" fmla="*/ 40 h 158"/>
                <a:gd name="T4" fmla="*/ 28 w 31"/>
                <a:gd name="T5" fmla="*/ 81 h 158"/>
                <a:gd name="T6" fmla="*/ 31 w 31"/>
                <a:gd name="T7" fmla="*/ 100 h 158"/>
                <a:gd name="T8" fmla="*/ 31 w 31"/>
                <a:gd name="T9" fmla="*/ 120 h 158"/>
                <a:gd name="T10" fmla="*/ 28 w 31"/>
                <a:gd name="T11" fmla="*/ 138 h 158"/>
                <a:gd name="T12" fmla="*/ 20 w 31"/>
                <a:gd name="T13" fmla="*/ 158 h 158"/>
                <a:gd name="T14" fmla="*/ 13 w 31"/>
                <a:gd name="T15" fmla="*/ 157 h 158"/>
                <a:gd name="T16" fmla="*/ 20 w 31"/>
                <a:gd name="T17" fmla="*/ 137 h 158"/>
                <a:gd name="T18" fmla="*/ 23 w 31"/>
                <a:gd name="T19" fmla="*/ 120 h 158"/>
                <a:gd name="T20" fmla="*/ 23 w 31"/>
                <a:gd name="T21" fmla="*/ 100 h 158"/>
                <a:gd name="T22" fmla="*/ 20 w 31"/>
                <a:gd name="T23" fmla="*/ 82 h 158"/>
                <a:gd name="T24" fmla="*/ 11 w 31"/>
                <a:gd name="T25" fmla="*/ 41 h 158"/>
                <a:gd name="T26" fmla="*/ 0 w 31"/>
                <a:gd name="T27" fmla="*/ 2 h 158"/>
                <a:gd name="T28" fmla="*/ 8 w 31"/>
                <a:gd name="T2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8">
                  <a:moveTo>
                    <a:pt x="8" y="0"/>
                  </a:moveTo>
                  <a:lnTo>
                    <a:pt x="19" y="40"/>
                  </a:lnTo>
                  <a:lnTo>
                    <a:pt x="28" y="81"/>
                  </a:lnTo>
                  <a:lnTo>
                    <a:pt x="31" y="100"/>
                  </a:lnTo>
                  <a:lnTo>
                    <a:pt x="31" y="120"/>
                  </a:lnTo>
                  <a:lnTo>
                    <a:pt x="28" y="138"/>
                  </a:lnTo>
                  <a:lnTo>
                    <a:pt x="20" y="158"/>
                  </a:lnTo>
                  <a:lnTo>
                    <a:pt x="13" y="157"/>
                  </a:lnTo>
                  <a:lnTo>
                    <a:pt x="20" y="137"/>
                  </a:lnTo>
                  <a:lnTo>
                    <a:pt x="23" y="120"/>
                  </a:lnTo>
                  <a:lnTo>
                    <a:pt x="23" y="100"/>
                  </a:lnTo>
                  <a:lnTo>
                    <a:pt x="20" y="82"/>
                  </a:lnTo>
                  <a:lnTo>
                    <a:pt x="11" y="41"/>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5940" name="Freeform 916"/>
            <p:cNvSpPr>
              <a:spLocks/>
            </p:cNvSpPr>
            <p:nvPr/>
          </p:nvSpPr>
          <p:spPr bwMode="auto">
            <a:xfrm>
              <a:off x="1114" y="1682"/>
              <a:ext cx="4" cy="1"/>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5941" name="Freeform 917"/>
            <p:cNvSpPr>
              <a:spLocks/>
            </p:cNvSpPr>
            <p:nvPr/>
          </p:nvSpPr>
          <p:spPr bwMode="auto">
            <a:xfrm>
              <a:off x="1105" y="1760"/>
              <a:ext cx="19" cy="11"/>
            </a:xfrm>
            <a:custGeom>
              <a:avLst/>
              <a:gdLst>
                <a:gd name="T0" fmla="*/ 38 w 38"/>
                <a:gd name="T1" fmla="*/ 4 h 23"/>
                <a:gd name="T2" fmla="*/ 31 w 38"/>
                <a:gd name="T3" fmla="*/ 10 h 23"/>
                <a:gd name="T4" fmla="*/ 20 w 38"/>
                <a:gd name="T5" fmla="*/ 18 h 23"/>
                <a:gd name="T6" fmla="*/ 9 w 38"/>
                <a:gd name="T7" fmla="*/ 23 h 23"/>
                <a:gd name="T8" fmla="*/ 0 w 38"/>
                <a:gd name="T9" fmla="*/ 21 h 23"/>
                <a:gd name="T10" fmla="*/ 0 w 38"/>
                <a:gd name="T11" fmla="*/ 15 h 23"/>
                <a:gd name="T12" fmla="*/ 6 w 38"/>
                <a:gd name="T13" fmla="*/ 16 h 23"/>
                <a:gd name="T14" fmla="*/ 15 w 38"/>
                <a:gd name="T15" fmla="*/ 12 h 23"/>
                <a:gd name="T16" fmla="*/ 26 w 38"/>
                <a:gd name="T17" fmla="*/ 4 h 23"/>
                <a:gd name="T18" fmla="*/ 32 w 38"/>
                <a:gd name="T19" fmla="*/ 0 h 23"/>
                <a:gd name="T20" fmla="*/ 38 w 38"/>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3">
                  <a:moveTo>
                    <a:pt x="38" y="4"/>
                  </a:moveTo>
                  <a:lnTo>
                    <a:pt x="31" y="10"/>
                  </a:lnTo>
                  <a:lnTo>
                    <a:pt x="20" y="18"/>
                  </a:lnTo>
                  <a:lnTo>
                    <a:pt x="9" y="23"/>
                  </a:lnTo>
                  <a:lnTo>
                    <a:pt x="0" y="21"/>
                  </a:lnTo>
                  <a:lnTo>
                    <a:pt x="0" y="15"/>
                  </a:lnTo>
                  <a:lnTo>
                    <a:pt x="6" y="16"/>
                  </a:lnTo>
                  <a:lnTo>
                    <a:pt x="15" y="12"/>
                  </a:lnTo>
                  <a:lnTo>
                    <a:pt x="26" y="4"/>
                  </a:lnTo>
                  <a:lnTo>
                    <a:pt x="32" y="0"/>
                  </a:lnTo>
                  <a:lnTo>
                    <a:pt x="38" y="4"/>
                  </a:lnTo>
                  <a:close/>
                </a:path>
              </a:pathLst>
            </a:custGeom>
            <a:solidFill>
              <a:srgbClr val="000000"/>
            </a:solidFill>
            <a:ln w="9525">
              <a:solidFill>
                <a:schemeClr val="tx2"/>
              </a:solidFill>
              <a:round/>
              <a:headEnd/>
              <a:tailEnd/>
            </a:ln>
          </p:spPr>
          <p:txBody>
            <a:bodyPr/>
            <a:lstStyle/>
            <a:p>
              <a:endParaRPr lang="en-US" sz="3120"/>
            </a:p>
          </p:txBody>
        </p:sp>
        <p:sp>
          <p:nvSpPr>
            <p:cNvPr id="385942" name="Freeform 918"/>
            <p:cNvSpPr>
              <a:spLocks/>
            </p:cNvSpPr>
            <p:nvPr/>
          </p:nvSpPr>
          <p:spPr bwMode="auto">
            <a:xfrm>
              <a:off x="1120" y="1760"/>
              <a:ext cx="4" cy="4"/>
            </a:xfrm>
            <a:custGeom>
              <a:avLst/>
              <a:gdLst>
                <a:gd name="T0" fmla="*/ 7 w 7"/>
                <a:gd name="T1" fmla="*/ 1 h 7"/>
                <a:gd name="T2" fmla="*/ 4 w 7"/>
                <a:gd name="T3" fmla="*/ 7 h 7"/>
                <a:gd name="T4" fmla="*/ 7 w 7"/>
                <a:gd name="T5" fmla="*/ 4 h 7"/>
                <a:gd name="T6" fmla="*/ 1 w 7"/>
                <a:gd name="T7" fmla="*/ 0 h 7"/>
                <a:gd name="T8" fmla="*/ 0 w 7"/>
                <a:gd name="T9" fmla="*/ 0 h 7"/>
                <a:gd name="T10" fmla="*/ 7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7" y="1"/>
                  </a:moveTo>
                  <a:lnTo>
                    <a:pt x="4" y="7"/>
                  </a:lnTo>
                  <a:lnTo>
                    <a:pt x="7" y="4"/>
                  </a:lnTo>
                  <a:lnTo>
                    <a:pt x="1" y="0"/>
                  </a:lnTo>
                  <a:lnTo>
                    <a:pt x="0" y="0"/>
                  </a:lnTo>
                  <a:lnTo>
                    <a:pt x="7" y="1"/>
                  </a:lnTo>
                  <a:close/>
                </a:path>
              </a:pathLst>
            </a:custGeom>
            <a:solidFill>
              <a:srgbClr val="000000"/>
            </a:solidFill>
            <a:ln w="9525">
              <a:solidFill>
                <a:schemeClr val="tx2"/>
              </a:solidFill>
              <a:round/>
              <a:headEnd/>
              <a:tailEnd/>
            </a:ln>
          </p:spPr>
          <p:txBody>
            <a:bodyPr/>
            <a:lstStyle/>
            <a:p>
              <a:endParaRPr lang="en-US" sz="3120"/>
            </a:p>
          </p:txBody>
        </p:sp>
        <p:sp>
          <p:nvSpPr>
            <p:cNvPr id="385943" name="Freeform 919"/>
            <p:cNvSpPr>
              <a:spLocks/>
            </p:cNvSpPr>
            <p:nvPr/>
          </p:nvSpPr>
          <p:spPr bwMode="auto">
            <a:xfrm>
              <a:off x="1085" y="1748"/>
              <a:ext cx="20" cy="23"/>
            </a:xfrm>
            <a:custGeom>
              <a:avLst/>
              <a:gdLst>
                <a:gd name="T0" fmla="*/ 36 w 41"/>
                <a:gd name="T1" fmla="*/ 46 h 46"/>
                <a:gd name="T2" fmla="*/ 12 w 41"/>
                <a:gd name="T3" fmla="*/ 28 h 46"/>
                <a:gd name="T4" fmla="*/ 3 w 41"/>
                <a:gd name="T5" fmla="*/ 17 h 46"/>
                <a:gd name="T6" fmla="*/ 0 w 41"/>
                <a:gd name="T7" fmla="*/ 8 h 46"/>
                <a:gd name="T8" fmla="*/ 1 w 41"/>
                <a:gd name="T9" fmla="*/ 0 h 46"/>
                <a:gd name="T10" fmla="*/ 7 w 41"/>
                <a:gd name="T11" fmla="*/ 0 h 46"/>
                <a:gd name="T12" fmla="*/ 6 w 41"/>
                <a:gd name="T13" fmla="*/ 8 h 46"/>
                <a:gd name="T14" fmla="*/ 9 w 41"/>
                <a:gd name="T15" fmla="*/ 13 h 46"/>
                <a:gd name="T16" fmla="*/ 16 w 41"/>
                <a:gd name="T17" fmla="*/ 22 h 46"/>
                <a:gd name="T18" fmla="*/ 41 w 41"/>
                <a:gd name="T19" fmla="*/ 40 h 46"/>
                <a:gd name="T20" fmla="*/ 36 w 41"/>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6">
                  <a:moveTo>
                    <a:pt x="36" y="46"/>
                  </a:moveTo>
                  <a:lnTo>
                    <a:pt x="12" y="28"/>
                  </a:lnTo>
                  <a:lnTo>
                    <a:pt x="3" y="17"/>
                  </a:lnTo>
                  <a:lnTo>
                    <a:pt x="0" y="8"/>
                  </a:lnTo>
                  <a:lnTo>
                    <a:pt x="1" y="0"/>
                  </a:lnTo>
                  <a:lnTo>
                    <a:pt x="7" y="0"/>
                  </a:lnTo>
                  <a:lnTo>
                    <a:pt x="6" y="8"/>
                  </a:lnTo>
                  <a:lnTo>
                    <a:pt x="9" y="13"/>
                  </a:lnTo>
                  <a:lnTo>
                    <a:pt x="16" y="22"/>
                  </a:lnTo>
                  <a:lnTo>
                    <a:pt x="41" y="40"/>
                  </a:lnTo>
                  <a:lnTo>
                    <a:pt x="36" y="46"/>
                  </a:lnTo>
                  <a:close/>
                </a:path>
              </a:pathLst>
            </a:custGeom>
            <a:solidFill>
              <a:srgbClr val="000000"/>
            </a:solidFill>
            <a:ln w="9525">
              <a:solidFill>
                <a:schemeClr val="tx2"/>
              </a:solidFill>
              <a:round/>
              <a:headEnd/>
              <a:tailEnd/>
            </a:ln>
          </p:spPr>
          <p:txBody>
            <a:bodyPr/>
            <a:lstStyle/>
            <a:p>
              <a:endParaRPr lang="en-US" sz="3120"/>
            </a:p>
          </p:txBody>
        </p:sp>
        <p:sp>
          <p:nvSpPr>
            <p:cNvPr id="385944" name="Freeform 920"/>
            <p:cNvSpPr>
              <a:spLocks/>
            </p:cNvSpPr>
            <p:nvPr/>
          </p:nvSpPr>
          <p:spPr bwMode="auto">
            <a:xfrm>
              <a:off x="1102" y="1767"/>
              <a:ext cx="3" cy="4"/>
            </a:xfrm>
            <a:custGeom>
              <a:avLst/>
              <a:gdLst>
                <a:gd name="T0" fmla="*/ 4 w 6"/>
                <a:gd name="T1" fmla="*/ 6 h 6"/>
                <a:gd name="T2" fmla="*/ 0 w 6"/>
                <a:gd name="T3" fmla="*/ 6 h 6"/>
                <a:gd name="T4" fmla="*/ 1 w 6"/>
                <a:gd name="T5" fmla="*/ 6 h 6"/>
                <a:gd name="T6" fmla="*/ 6 w 6"/>
                <a:gd name="T7" fmla="*/ 0 h 6"/>
                <a:gd name="T8" fmla="*/ 4 w 6"/>
                <a:gd name="T9" fmla="*/ 0 h 6"/>
                <a:gd name="T10" fmla="*/ 4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4" y="6"/>
                  </a:moveTo>
                  <a:lnTo>
                    <a:pt x="0" y="6"/>
                  </a:lnTo>
                  <a:lnTo>
                    <a:pt x="1" y="6"/>
                  </a:lnTo>
                  <a:lnTo>
                    <a:pt x="6" y="0"/>
                  </a:lnTo>
                  <a:lnTo>
                    <a:pt x="4"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85945" name="Freeform 921"/>
            <p:cNvSpPr>
              <a:spLocks/>
            </p:cNvSpPr>
            <p:nvPr/>
          </p:nvSpPr>
          <p:spPr bwMode="auto">
            <a:xfrm>
              <a:off x="1035" y="1721"/>
              <a:ext cx="54" cy="33"/>
            </a:xfrm>
            <a:custGeom>
              <a:avLst/>
              <a:gdLst>
                <a:gd name="T0" fmla="*/ 107 w 107"/>
                <a:gd name="T1" fmla="*/ 56 h 66"/>
                <a:gd name="T2" fmla="*/ 100 w 107"/>
                <a:gd name="T3" fmla="*/ 66 h 66"/>
                <a:gd name="T4" fmla="*/ 87 w 107"/>
                <a:gd name="T5" fmla="*/ 66 h 66"/>
                <a:gd name="T6" fmla="*/ 75 w 107"/>
                <a:gd name="T7" fmla="*/ 59 h 66"/>
                <a:gd name="T8" fmla="*/ 61 w 107"/>
                <a:gd name="T9" fmla="*/ 50 h 66"/>
                <a:gd name="T10" fmla="*/ 31 w 107"/>
                <a:gd name="T11" fmla="*/ 24 h 66"/>
                <a:gd name="T12" fmla="*/ 0 w 107"/>
                <a:gd name="T13" fmla="*/ 6 h 66"/>
                <a:gd name="T14" fmla="*/ 5 w 107"/>
                <a:gd name="T15" fmla="*/ 0 h 66"/>
                <a:gd name="T16" fmla="*/ 35 w 107"/>
                <a:gd name="T17" fmla="*/ 18 h 66"/>
                <a:gd name="T18" fmla="*/ 66 w 107"/>
                <a:gd name="T19" fmla="*/ 44 h 66"/>
                <a:gd name="T20" fmla="*/ 80 w 107"/>
                <a:gd name="T21" fmla="*/ 53 h 66"/>
                <a:gd name="T22" fmla="*/ 90 w 107"/>
                <a:gd name="T23" fmla="*/ 59 h 66"/>
                <a:gd name="T24" fmla="*/ 95 w 107"/>
                <a:gd name="T25" fmla="*/ 59 h 66"/>
                <a:gd name="T26" fmla="*/ 101 w 107"/>
                <a:gd name="T27" fmla="*/ 52 h 66"/>
                <a:gd name="T28" fmla="*/ 107 w 107"/>
                <a:gd name="T29"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66">
                  <a:moveTo>
                    <a:pt x="107" y="56"/>
                  </a:moveTo>
                  <a:lnTo>
                    <a:pt x="100" y="66"/>
                  </a:lnTo>
                  <a:lnTo>
                    <a:pt x="87" y="66"/>
                  </a:lnTo>
                  <a:lnTo>
                    <a:pt x="75" y="59"/>
                  </a:lnTo>
                  <a:lnTo>
                    <a:pt x="61" y="50"/>
                  </a:lnTo>
                  <a:lnTo>
                    <a:pt x="31" y="24"/>
                  </a:lnTo>
                  <a:lnTo>
                    <a:pt x="0" y="6"/>
                  </a:lnTo>
                  <a:lnTo>
                    <a:pt x="5" y="0"/>
                  </a:lnTo>
                  <a:lnTo>
                    <a:pt x="35" y="18"/>
                  </a:lnTo>
                  <a:lnTo>
                    <a:pt x="66" y="44"/>
                  </a:lnTo>
                  <a:lnTo>
                    <a:pt x="80" y="53"/>
                  </a:lnTo>
                  <a:lnTo>
                    <a:pt x="90" y="59"/>
                  </a:lnTo>
                  <a:lnTo>
                    <a:pt x="95" y="59"/>
                  </a:lnTo>
                  <a:lnTo>
                    <a:pt x="101" y="52"/>
                  </a:lnTo>
                  <a:lnTo>
                    <a:pt x="107" y="56"/>
                  </a:lnTo>
                  <a:close/>
                </a:path>
              </a:pathLst>
            </a:custGeom>
            <a:solidFill>
              <a:srgbClr val="000000"/>
            </a:solidFill>
            <a:ln w="9525">
              <a:solidFill>
                <a:schemeClr val="tx2"/>
              </a:solidFill>
              <a:round/>
              <a:headEnd/>
              <a:tailEnd/>
            </a:ln>
          </p:spPr>
          <p:txBody>
            <a:bodyPr/>
            <a:lstStyle/>
            <a:p>
              <a:endParaRPr lang="en-US" sz="3120"/>
            </a:p>
          </p:txBody>
        </p:sp>
        <p:sp>
          <p:nvSpPr>
            <p:cNvPr id="385946" name="Freeform 922"/>
            <p:cNvSpPr>
              <a:spLocks/>
            </p:cNvSpPr>
            <p:nvPr/>
          </p:nvSpPr>
          <p:spPr bwMode="auto">
            <a:xfrm>
              <a:off x="1086" y="1742"/>
              <a:ext cx="3" cy="7"/>
            </a:xfrm>
            <a:custGeom>
              <a:avLst/>
              <a:gdLst>
                <a:gd name="T0" fmla="*/ 6 w 8"/>
                <a:gd name="T1" fmla="*/ 12 h 15"/>
                <a:gd name="T2" fmla="*/ 8 w 8"/>
                <a:gd name="T3" fmla="*/ 0 h 15"/>
                <a:gd name="T4" fmla="*/ 0 w 8"/>
                <a:gd name="T5" fmla="*/ 11 h 15"/>
                <a:gd name="T6" fmla="*/ 6 w 8"/>
                <a:gd name="T7" fmla="*/ 15 h 15"/>
                <a:gd name="T8" fmla="*/ 0 w 8"/>
                <a:gd name="T9" fmla="*/ 12 h 15"/>
                <a:gd name="T10" fmla="*/ 6 w 8"/>
                <a:gd name="T11" fmla="*/ 12 h 15"/>
              </a:gdLst>
              <a:ahLst/>
              <a:cxnLst>
                <a:cxn ang="0">
                  <a:pos x="T0" y="T1"/>
                </a:cxn>
                <a:cxn ang="0">
                  <a:pos x="T2" y="T3"/>
                </a:cxn>
                <a:cxn ang="0">
                  <a:pos x="T4" y="T5"/>
                </a:cxn>
                <a:cxn ang="0">
                  <a:pos x="T6" y="T7"/>
                </a:cxn>
                <a:cxn ang="0">
                  <a:pos x="T8" y="T9"/>
                </a:cxn>
                <a:cxn ang="0">
                  <a:pos x="T10" y="T11"/>
                </a:cxn>
              </a:cxnLst>
              <a:rect l="0" t="0" r="r" b="b"/>
              <a:pathLst>
                <a:path w="8" h="15">
                  <a:moveTo>
                    <a:pt x="6" y="12"/>
                  </a:moveTo>
                  <a:lnTo>
                    <a:pt x="8" y="0"/>
                  </a:lnTo>
                  <a:lnTo>
                    <a:pt x="0" y="11"/>
                  </a:lnTo>
                  <a:lnTo>
                    <a:pt x="6" y="15"/>
                  </a:lnTo>
                  <a:lnTo>
                    <a:pt x="0" y="12"/>
                  </a:lnTo>
                  <a:lnTo>
                    <a:pt x="6" y="12"/>
                  </a:lnTo>
                  <a:close/>
                </a:path>
              </a:pathLst>
            </a:custGeom>
            <a:solidFill>
              <a:srgbClr val="000000"/>
            </a:solidFill>
            <a:ln w="9525">
              <a:solidFill>
                <a:schemeClr val="tx2"/>
              </a:solidFill>
              <a:round/>
              <a:headEnd/>
              <a:tailEnd/>
            </a:ln>
          </p:spPr>
          <p:txBody>
            <a:bodyPr/>
            <a:lstStyle/>
            <a:p>
              <a:endParaRPr lang="en-US" sz="3120"/>
            </a:p>
          </p:txBody>
        </p:sp>
        <p:sp>
          <p:nvSpPr>
            <p:cNvPr id="385947" name="Freeform 923"/>
            <p:cNvSpPr>
              <a:spLocks/>
            </p:cNvSpPr>
            <p:nvPr/>
          </p:nvSpPr>
          <p:spPr bwMode="auto">
            <a:xfrm>
              <a:off x="1031" y="1671"/>
              <a:ext cx="10" cy="52"/>
            </a:xfrm>
            <a:custGeom>
              <a:avLst/>
              <a:gdLst>
                <a:gd name="T0" fmla="*/ 9 w 22"/>
                <a:gd name="T1" fmla="*/ 102 h 105"/>
                <a:gd name="T2" fmla="*/ 12 w 22"/>
                <a:gd name="T3" fmla="*/ 89 h 105"/>
                <a:gd name="T4" fmla="*/ 15 w 22"/>
                <a:gd name="T5" fmla="*/ 64 h 105"/>
                <a:gd name="T6" fmla="*/ 14 w 22"/>
                <a:gd name="T7" fmla="*/ 45 h 105"/>
                <a:gd name="T8" fmla="*/ 12 w 22"/>
                <a:gd name="T9" fmla="*/ 30 h 105"/>
                <a:gd name="T10" fmla="*/ 8 w 22"/>
                <a:gd name="T11" fmla="*/ 15 h 105"/>
                <a:gd name="T12" fmla="*/ 0 w 22"/>
                <a:gd name="T13" fmla="*/ 4 h 105"/>
                <a:gd name="T14" fmla="*/ 6 w 22"/>
                <a:gd name="T15" fmla="*/ 0 h 105"/>
                <a:gd name="T16" fmla="*/ 14 w 22"/>
                <a:gd name="T17" fmla="*/ 12 h 105"/>
                <a:gd name="T18" fmla="*/ 19 w 22"/>
                <a:gd name="T19" fmla="*/ 27 h 105"/>
                <a:gd name="T20" fmla="*/ 20 w 22"/>
                <a:gd name="T21" fmla="*/ 45 h 105"/>
                <a:gd name="T22" fmla="*/ 22 w 22"/>
                <a:gd name="T23" fmla="*/ 64 h 105"/>
                <a:gd name="T24" fmla="*/ 19 w 22"/>
                <a:gd name="T25" fmla="*/ 93 h 105"/>
                <a:gd name="T26" fmla="*/ 15 w 22"/>
                <a:gd name="T27" fmla="*/ 105 h 105"/>
                <a:gd name="T28" fmla="*/ 9 w 22"/>
                <a:gd name="T2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05">
                  <a:moveTo>
                    <a:pt x="9" y="102"/>
                  </a:moveTo>
                  <a:lnTo>
                    <a:pt x="12" y="89"/>
                  </a:lnTo>
                  <a:lnTo>
                    <a:pt x="15" y="64"/>
                  </a:lnTo>
                  <a:lnTo>
                    <a:pt x="14" y="45"/>
                  </a:lnTo>
                  <a:lnTo>
                    <a:pt x="12" y="30"/>
                  </a:lnTo>
                  <a:lnTo>
                    <a:pt x="8" y="15"/>
                  </a:lnTo>
                  <a:lnTo>
                    <a:pt x="0" y="4"/>
                  </a:lnTo>
                  <a:lnTo>
                    <a:pt x="6" y="0"/>
                  </a:lnTo>
                  <a:lnTo>
                    <a:pt x="14" y="12"/>
                  </a:lnTo>
                  <a:lnTo>
                    <a:pt x="19" y="27"/>
                  </a:lnTo>
                  <a:lnTo>
                    <a:pt x="20" y="45"/>
                  </a:lnTo>
                  <a:lnTo>
                    <a:pt x="22" y="64"/>
                  </a:lnTo>
                  <a:lnTo>
                    <a:pt x="19" y="93"/>
                  </a:lnTo>
                  <a:lnTo>
                    <a:pt x="15" y="105"/>
                  </a:lnTo>
                  <a:lnTo>
                    <a:pt x="9" y="102"/>
                  </a:lnTo>
                  <a:close/>
                </a:path>
              </a:pathLst>
            </a:custGeom>
            <a:solidFill>
              <a:srgbClr val="000000"/>
            </a:solidFill>
            <a:ln w="9525">
              <a:solidFill>
                <a:schemeClr val="tx2"/>
              </a:solidFill>
              <a:round/>
              <a:headEnd/>
              <a:tailEnd/>
            </a:ln>
          </p:spPr>
          <p:txBody>
            <a:bodyPr/>
            <a:lstStyle/>
            <a:p>
              <a:endParaRPr lang="en-US" sz="3120"/>
            </a:p>
          </p:txBody>
        </p:sp>
        <p:sp>
          <p:nvSpPr>
            <p:cNvPr id="385948" name="Freeform 924"/>
            <p:cNvSpPr>
              <a:spLocks/>
            </p:cNvSpPr>
            <p:nvPr/>
          </p:nvSpPr>
          <p:spPr bwMode="auto">
            <a:xfrm>
              <a:off x="1034" y="1721"/>
              <a:ext cx="4" cy="3"/>
            </a:xfrm>
            <a:custGeom>
              <a:avLst/>
              <a:gdLst>
                <a:gd name="T0" fmla="*/ 1 w 7"/>
                <a:gd name="T1" fmla="*/ 6 h 6"/>
                <a:gd name="T2" fmla="*/ 0 w 7"/>
                <a:gd name="T3" fmla="*/ 6 h 6"/>
                <a:gd name="T4" fmla="*/ 1 w 7"/>
                <a:gd name="T5" fmla="*/ 2 h 6"/>
                <a:gd name="T6" fmla="*/ 7 w 7"/>
                <a:gd name="T7" fmla="*/ 5 h 6"/>
                <a:gd name="T8" fmla="*/ 6 w 7"/>
                <a:gd name="T9" fmla="*/ 0 h 6"/>
                <a:gd name="T10" fmla="*/ 1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1" y="6"/>
                  </a:moveTo>
                  <a:lnTo>
                    <a:pt x="0" y="6"/>
                  </a:lnTo>
                  <a:lnTo>
                    <a:pt x="1" y="2"/>
                  </a:lnTo>
                  <a:lnTo>
                    <a:pt x="7" y="5"/>
                  </a:lnTo>
                  <a:lnTo>
                    <a:pt x="6"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85949" name="Freeform 925"/>
            <p:cNvSpPr>
              <a:spLocks/>
            </p:cNvSpPr>
            <p:nvPr/>
          </p:nvSpPr>
          <p:spPr bwMode="auto">
            <a:xfrm>
              <a:off x="1030" y="1672"/>
              <a:ext cx="11" cy="45"/>
            </a:xfrm>
            <a:custGeom>
              <a:avLst/>
              <a:gdLst>
                <a:gd name="T0" fmla="*/ 7 w 21"/>
                <a:gd name="T1" fmla="*/ 0 h 92"/>
                <a:gd name="T2" fmla="*/ 18 w 21"/>
                <a:gd name="T3" fmla="*/ 22 h 92"/>
                <a:gd name="T4" fmla="*/ 21 w 21"/>
                <a:gd name="T5" fmla="*/ 44 h 92"/>
                <a:gd name="T6" fmla="*/ 18 w 21"/>
                <a:gd name="T7" fmla="*/ 92 h 92"/>
                <a:gd name="T8" fmla="*/ 10 w 21"/>
                <a:gd name="T9" fmla="*/ 92 h 92"/>
                <a:gd name="T10" fmla="*/ 13 w 21"/>
                <a:gd name="T11" fmla="*/ 44 h 92"/>
                <a:gd name="T12" fmla="*/ 10 w 21"/>
                <a:gd name="T13" fmla="*/ 23 h 92"/>
                <a:gd name="T14" fmla="*/ 0 w 21"/>
                <a:gd name="T15" fmla="*/ 2 h 92"/>
                <a:gd name="T16" fmla="*/ 7 w 21"/>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2">
                  <a:moveTo>
                    <a:pt x="7" y="0"/>
                  </a:moveTo>
                  <a:lnTo>
                    <a:pt x="18" y="22"/>
                  </a:lnTo>
                  <a:lnTo>
                    <a:pt x="21" y="44"/>
                  </a:lnTo>
                  <a:lnTo>
                    <a:pt x="18" y="92"/>
                  </a:lnTo>
                  <a:lnTo>
                    <a:pt x="10" y="92"/>
                  </a:lnTo>
                  <a:lnTo>
                    <a:pt x="13" y="44"/>
                  </a:lnTo>
                  <a:lnTo>
                    <a:pt x="10" y="23"/>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5950" name="Freeform 926"/>
            <p:cNvSpPr>
              <a:spLocks/>
            </p:cNvSpPr>
            <p:nvPr/>
          </p:nvSpPr>
          <p:spPr bwMode="auto">
            <a:xfrm>
              <a:off x="1030" y="1671"/>
              <a:ext cx="4" cy="2"/>
            </a:xfrm>
            <a:custGeom>
              <a:avLst/>
              <a:gdLst>
                <a:gd name="T0" fmla="*/ 7 w 7"/>
                <a:gd name="T1" fmla="*/ 0 h 4"/>
                <a:gd name="T2" fmla="*/ 0 w 7"/>
                <a:gd name="T3" fmla="*/ 3 h 4"/>
                <a:gd name="T4" fmla="*/ 7 w 7"/>
                <a:gd name="T5" fmla="*/ 1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0" y="3"/>
                  </a:lnTo>
                  <a:lnTo>
                    <a:pt x="7" y="1"/>
                  </a:lnTo>
                  <a:lnTo>
                    <a:pt x="1" y="4"/>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5951" name="Freeform 927"/>
            <p:cNvSpPr>
              <a:spLocks/>
            </p:cNvSpPr>
            <p:nvPr/>
          </p:nvSpPr>
          <p:spPr bwMode="auto">
            <a:xfrm>
              <a:off x="1017" y="1717"/>
              <a:ext cx="22" cy="9"/>
            </a:xfrm>
            <a:custGeom>
              <a:avLst/>
              <a:gdLst>
                <a:gd name="T0" fmla="*/ 44 w 44"/>
                <a:gd name="T1" fmla="*/ 2 h 20"/>
                <a:gd name="T2" fmla="*/ 42 w 44"/>
                <a:gd name="T3" fmla="*/ 8 h 20"/>
                <a:gd name="T4" fmla="*/ 38 w 44"/>
                <a:gd name="T5" fmla="*/ 15 h 20"/>
                <a:gd name="T6" fmla="*/ 29 w 44"/>
                <a:gd name="T7" fmla="*/ 20 h 20"/>
                <a:gd name="T8" fmla="*/ 13 w 44"/>
                <a:gd name="T9" fmla="*/ 20 h 20"/>
                <a:gd name="T10" fmla="*/ 0 w 44"/>
                <a:gd name="T11" fmla="*/ 17 h 20"/>
                <a:gd name="T12" fmla="*/ 3 w 44"/>
                <a:gd name="T13" fmla="*/ 11 h 20"/>
                <a:gd name="T14" fmla="*/ 13 w 44"/>
                <a:gd name="T15" fmla="*/ 14 h 20"/>
                <a:gd name="T16" fmla="*/ 26 w 44"/>
                <a:gd name="T17" fmla="*/ 14 h 20"/>
                <a:gd name="T18" fmla="*/ 33 w 44"/>
                <a:gd name="T19" fmla="*/ 9 h 20"/>
                <a:gd name="T20" fmla="*/ 35 w 44"/>
                <a:gd name="T21" fmla="*/ 6 h 20"/>
                <a:gd name="T22" fmla="*/ 36 w 44"/>
                <a:gd name="T23" fmla="*/ 0 h 20"/>
                <a:gd name="T24" fmla="*/ 44 w 44"/>
                <a:gd name="T2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0">
                  <a:moveTo>
                    <a:pt x="44" y="2"/>
                  </a:moveTo>
                  <a:lnTo>
                    <a:pt x="42" y="8"/>
                  </a:lnTo>
                  <a:lnTo>
                    <a:pt x="38" y="15"/>
                  </a:lnTo>
                  <a:lnTo>
                    <a:pt x="29" y="20"/>
                  </a:lnTo>
                  <a:lnTo>
                    <a:pt x="13" y="20"/>
                  </a:lnTo>
                  <a:lnTo>
                    <a:pt x="0" y="17"/>
                  </a:lnTo>
                  <a:lnTo>
                    <a:pt x="3" y="11"/>
                  </a:lnTo>
                  <a:lnTo>
                    <a:pt x="13" y="14"/>
                  </a:lnTo>
                  <a:lnTo>
                    <a:pt x="26" y="14"/>
                  </a:lnTo>
                  <a:lnTo>
                    <a:pt x="33" y="9"/>
                  </a:lnTo>
                  <a:lnTo>
                    <a:pt x="35" y="6"/>
                  </a:lnTo>
                  <a:lnTo>
                    <a:pt x="36" y="0"/>
                  </a:lnTo>
                  <a:lnTo>
                    <a:pt x="44" y="2"/>
                  </a:lnTo>
                  <a:close/>
                </a:path>
              </a:pathLst>
            </a:custGeom>
            <a:solidFill>
              <a:srgbClr val="000000"/>
            </a:solidFill>
            <a:ln w="9525">
              <a:solidFill>
                <a:schemeClr val="tx2"/>
              </a:solidFill>
              <a:round/>
              <a:headEnd/>
              <a:tailEnd/>
            </a:ln>
          </p:spPr>
          <p:txBody>
            <a:bodyPr/>
            <a:lstStyle/>
            <a:p>
              <a:endParaRPr lang="en-US" sz="3120"/>
            </a:p>
          </p:txBody>
        </p:sp>
        <p:sp>
          <p:nvSpPr>
            <p:cNvPr id="385952" name="Rectangle 928"/>
            <p:cNvSpPr>
              <a:spLocks noChangeArrowheads="1"/>
            </p:cNvSpPr>
            <p:nvPr/>
          </p:nvSpPr>
          <p:spPr bwMode="auto">
            <a:xfrm>
              <a:off x="1012" y="1722"/>
              <a:ext cx="6" cy="3"/>
            </a:xfrm>
            <a:prstGeom prst="rect">
              <a:avLst/>
            </a:prstGeom>
            <a:solidFill>
              <a:srgbClr val="000000"/>
            </a:solidFill>
            <a:ln w="9525">
              <a:solidFill>
                <a:schemeClr val="tx2"/>
              </a:solidFill>
              <a:miter lim="800000"/>
              <a:headEnd/>
              <a:tailEnd/>
            </a:ln>
          </p:spPr>
          <p:txBody>
            <a:bodyPr/>
            <a:lstStyle/>
            <a:p>
              <a:endParaRPr lang="en-US" sz="3120"/>
            </a:p>
          </p:txBody>
        </p:sp>
        <p:sp>
          <p:nvSpPr>
            <p:cNvPr id="385953" name="Freeform 929"/>
            <p:cNvSpPr>
              <a:spLocks/>
            </p:cNvSpPr>
            <p:nvPr/>
          </p:nvSpPr>
          <p:spPr bwMode="auto">
            <a:xfrm>
              <a:off x="1017" y="1722"/>
              <a:ext cx="1" cy="3"/>
            </a:xfrm>
            <a:custGeom>
              <a:avLst/>
              <a:gdLst>
                <a:gd name="T0" fmla="*/ 3 w 3"/>
                <a:gd name="T1" fmla="*/ 0 h 6"/>
                <a:gd name="T2" fmla="*/ 1 w 3"/>
                <a:gd name="T3" fmla="*/ 0 h 6"/>
                <a:gd name="T4" fmla="*/ 1 w 3"/>
                <a:gd name="T5" fmla="*/ 6 h 6"/>
                <a:gd name="T6" fmla="*/ 0 w 3"/>
                <a:gd name="T7" fmla="*/ 6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1" y="0"/>
                  </a:lnTo>
                  <a:lnTo>
                    <a:pt x="1" y="6"/>
                  </a:lnTo>
                  <a:lnTo>
                    <a:pt x="0"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5954" name="Freeform 930"/>
            <p:cNvSpPr>
              <a:spLocks/>
            </p:cNvSpPr>
            <p:nvPr/>
          </p:nvSpPr>
          <p:spPr bwMode="auto">
            <a:xfrm>
              <a:off x="980" y="1702"/>
              <a:ext cx="32" cy="23"/>
            </a:xfrm>
            <a:custGeom>
              <a:avLst/>
              <a:gdLst>
                <a:gd name="T0" fmla="*/ 59 w 64"/>
                <a:gd name="T1" fmla="*/ 46 h 46"/>
                <a:gd name="T2" fmla="*/ 29 w 64"/>
                <a:gd name="T3" fmla="*/ 26 h 46"/>
                <a:gd name="T4" fmla="*/ 0 w 64"/>
                <a:gd name="T5" fmla="*/ 6 h 46"/>
                <a:gd name="T6" fmla="*/ 4 w 64"/>
                <a:gd name="T7" fmla="*/ 0 h 46"/>
                <a:gd name="T8" fmla="*/ 33 w 64"/>
                <a:gd name="T9" fmla="*/ 20 h 46"/>
                <a:gd name="T10" fmla="*/ 64 w 64"/>
                <a:gd name="T11" fmla="*/ 40 h 46"/>
                <a:gd name="T12" fmla="*/ 59 w 6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4" h="46">
                  <a:moveTo>
                    <a:pt x="59" y="46"/>
                  </a:moveTo>
                  <a:lnTo>
                    <a:pt x="29" y="26"/>
                  </a:lnTo>
                  <a:lnTo>
                    <a:pt x="0" y="6"/>
                  </a:lnTo>
                  <a:lnTo>
                    <a:pt x="4" y="0"/>
                  </a:lnTo>
                  <a:lnTo>
                    <a:pt x="33" y="20"/>
                  </a:lnTo>
                  <a:lnTo>
                    <a:pt x="64" y="40"/>
                  </a:lnTo>
                  <a:lnTo>
                    <a:pt x="59" y="46"/>
                  </a:lnTo>
                  <a:close/>
                </a:path>
              </a:pathLst>
            </a:custGeom>
            <a:solidFill>
              <a:srgbClr val="000000"/>
            </a:solidFill>
            <a:ln w="9525">
              <a:solidFill>
                <a:schemeClr val="tx2"/>
              </a:solidFill>
              <a:round/>
              <a:headEnd/>
              <a:tailEnd/>
            </a:ln>
          </p:spPr>
          <p:txBody>
            <a:bodyPr/>
            <a:lstStyle/>
            <a:p>
              <a:endParaRPr lang="en-US" sz="3120"/>
            </a:p>
          </p:txBody>
        </p:sp>
        <p:sp>
          <p:nvSpPr>
            <p:cNvPr id="385955" name="Freeform 931"/>
            <p:cNvSpPr>
              <a:spLocks/>
            </p:cNvSpPr>
            <p:nvPr/>
          </p:nvSpPr>
          <p:spPr bwMode="auto">
            <a:xfrm>
              <a:off x="1010" y="1722"/>
              <a:ext cx="2" cy="3"/>
            </a:xfrm>
            <a:custGeom>
              <a:avLst/>
              <a:gdLst>
                <a:gd name="T0" fmla="*/ 3 w 5"/>
                <a:gd name="T1" fmla="*/ 6 h 6"/>
                <a:gd name="T2" fmla="*/ 0 w 5"/>
                <a:gd name="T3" fmla="*/ 6 h 6"/>
                <a:gd name="T4" fmla="*/ 5 w 5"/>
                <a:gd name="T5" fmla="*/ 0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0" y="6"/>
                  </a:lnTo>
                  <a:lnTo>
                    <a:pt x="5" y="0"/>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5956" name="Freeform 932"/>
            <p:cNvSpPr>
              <a:spLocks/>
            </p:cNvSpPr>
            <p:nvPr/>
          </p:nvSpPr>
          <p:spPr bwMode="auto">
            <a:xfrm>
              <a:off x="946" y="1675"/>
              <a:ext cx="37" cy="30"/>
            </a:xfrm>
            <a:custGeom>
              <a:avLst/>
              <a:gdLst>
                <a:gd name="T0" fmla="*/ 69 w 73"/>
                <a:gd name="T1" fmla="*/ 61 h 61"/>
                <a:gd name="T2" fmla="*/ 35 w 73"/>
                <a:gd name="T3" fmla="*/ 32 h 61"/>
                <a:gd name="T4" fmla="*/ 0 w 73"/>
                <a:gd name="T5" fmla="*/ 6 h 61"/>
                <a:gd name="T6" fmla="*/ 4 w 73"/>
                <a:gd name="T7" fmla="*/ 0 h 61"/>
                <a:gd name="T8" fmla="*/ 40 w 73"/>
                <a:gd name="T9" fmla="*/ 26 h 61"/>
                <a:gd name="T10" fmla="*/ 73 w 73"/>
                <a:gd name="T11" fmla="*/ 55 h 61"/>
                <a:gd name="T12" fmla="*/ 69 w 7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73" h="61">
                  <a:moveTo>
                    <a:pt x="69" y="61"/>
                  </a:moveTo>
                  <a:lnTo>
                    <a:pt x="35" y="32"/>
                  </a:lnTo>
                  <a:lnTo>
                    <a:pt x="0" y="6"/>
                  </a:lnTo>
                  <a:lnTo>
                    <a:pt x="4" y="0"/>
                  </a:lnTo>
                  <a:lnTo>
                    <a:pt x="40" y="26"/>
                  </a:lnTo>
                  <a:lnTo>
                    <a:pt x="73" y="55"/>
                  </a:lnTo>
                  <a:lnTo>
                    <a:pt x="69" y="61"/>
                  </a:lnTo>
                  <a:close/>
                </a:path>
              </a:pathLst>
            </a:custGeom>
            <a:solidFill>
              <a:srgbClr val="000000"/>
            </a:solidFill>
            <a:ln w="9525">
              <a:solidFill>
                <a:schemeClr val="tx2"/>
              </a:solidFill>
              <a:round/>
              <a:headEnd/>
              <a:tailEnd/>
            </a:ln>
          </p:spPr>
          <p:txBody>
            <a:bodyPr/>
            <a:lstStyle/>
            <a:p>
              <a:endParaRPr lang="en-US" sz="3120"/>
            </a:p>
          </p:txBody>
        </p:sp>
        <p:sp>
          <p:nvSpPr>
            <p:cNvPr id="385957" name="Freeform 933"/>
            <p:cNvSpPr>
              <a:spLocks/>
            </p:cNvSpPr>
            <p:nvPr/>
          </p:nvSpPr>
          <p:spPr bwMode="auto">
            <a:xfrm>
              <a:off x="980" y="1702"/>
              <a:ext cx="3" cy="3"/>
            </a:xfrm>
            <a:custGeom>
              <a:avLst/>
              <a:gdLst>
                <a:gd name="T0" fmla="*/ 0 w 4"/>
                <a:gd name="T1" fmla="*/ 6 h 6"/>
                <a:gd name="T2" fmla="*/ 4 w 4"/>
                <a:gd name="T3" fmla="*/ 0 h 6"/>
                <a:gd name="T4" fmla="*/ 0 w 4"/>
                <a:gd name="T5" fmla="*/ 6 h 6"/>
              </a:gdLst>
              <a:ahLst/>
              <a:cxnLst>
                <a:cxn ang="0">
                  <a:pos x="T0" y="T1"/>
                </a:cxn>
                <a:cxn ang="0">
                  <a:pos x="T2" y="T3"/>
                </a:cxn>
                <a:cxn ang="0">
                  <a:pos x="T4" y="T5"/>
                </a:cxn>
              </a:cxnLst>
              <a:rect l="0" t="0" r="r" b="b"/>
              <a:pathLst>
                <a:path w="4" h="6">
                  <a:moveTo>
                    <a:pt x="0" y="6"/>
                  </a:moveTo>
                  <a:lnTo>
                    <a:pt x="4"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5958" name="Freeform 934"/>
            <p:cNvSpPr>
              <a:spLocks/>
            </p:cNvSpPr>
            <p:nvPr/>
          </p:nvSpPr>
          <p:spPr bwMode="auto">
            <a:xfrm>
              <a:off x="932" y="1666"/>
              <a:ext cx="16" cy="12"/>
            </a:xfrm>
            <a:custGeom>
              <a:avLst/>
              <a:gdLst>
                <a:gd name="T0" fmla="*/ 28 w 32"/>
                <a:gd name="T1" fmla="*/ 22 h 22"/>
                <a:gd name="T2" fmla="*/ 13 w 32"/>
                <a:gd name="T3" fmla="*/ 15 h 22"/>
                <a:gd name="T4" fmla="*/ 7 w 32"/>
                <a:gd name="T5" fmla="*/ 12 h 22"/>
                <a:gd name="T6" fmla="*/ 0 w 32"/>
                <a:gd name="T7" fmla="*/ 6 h 22"/>
                <a:gd name="T8" fmla="*/ 5 w 32"/>
                <a:gd name="T9" fmla="*/ 0 h 22"/>
                <a:gd name="T10" fmla="*/ 11 w 32"/>
                <a:gd name="T11" fmla="*/ 6 h 22"/>
                <a:gd name="T12" fmla="*/ 17 w 32"/>
                <a:gd name="T13" fmla="*/ 9 h 22"/>
                <a:gd name="T14" fmla="*/ 32 w 32"/>
                <a:gd name="T15" fmla="*/ 16 h 22"/>
                <a:gd name="T16" fmla="*/ 28 w 3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28" y="22"/>
                  </a:moveTo>
                  <a:lnTo>
                    <a:pt x="13" y="15"/>
                  </a:lnTo>
                  <a:lnTo>
                    <a:pt x="7" y="12"/>
                  </a:lnTo>
                  <a:lnTo>
                    <a:pt x="0" y="6"/>
                  </a:lnTo>
                  <a:lnTo>
                    <a:pt x="5" y="0"/>
                  </a:lnTo>
                  <a:lnTo>
                    <a:pt x="11" y="6"/>
                  </a:lnTo>
                  <a:lnTo>
                    <a:pt x="17" y="9"/>
                  </a:lnTo>
                  <a:lnTo>
                    <a:pt x="32" y="16"/>
                  </a:lnTo>
                  <a:lnTo>
                    <a:pt x="28" y="22"/>
                  </a:lnTo>
                  <a:close/>
                </a:path>
              </a:pathLst>
            </a:custGeom>
            <a:solidFill>
              <a:srgbClr val="000000"/>
            </a:solidFill>
            <a:ln w="9525">
              <a:solidFill>
                <a:schemeClr val="tx2"/>
              </a:solidFill>
              <a:round/>
              <a:headEnd/>
              <a:tailEnd/>
            </a:ln>
          </p:spPr>
          <p:txBody>
            <a:bodyPr/>
            <a:lstStyle/>
            <a:p>
              <a:endParaRPr lang="en-US" sz="3120"/>
            </a:p>
          </p:txBody>
        </p:sp>
        <p:sp>
          <p:nvSpPr>
            <p:cNvPr id="385959" name="Freeform 935"/>
            <p:cNvSpPr>
              <a:spLocks/>
            </p:cNvSpPr>
            <p:nvPr/>
          </p:nvSpPr>
          <p:spPr bwMode="auto">
            <a:xfrm>
              <a:off x="946" y="1675"/>
              <a:ext cx="2" cy="3"/>
            </a:xfrm>
            <a:custGeom>
              <a:avLst/>
              <a:gdLst>
                <a:gd name="T0" fmla="*/ 4 w 4"/>
                <a:gd name="T1" fmla="*/ 0 h 6"/>
                <a:gd name="T2" fmla="*/ 0 w 4"/>
                <a:gd name="T3" fmla="*/ 6 h 6"/>
                <a:gd name="T4" fmla="*/ 4 w 4"/>
                <a:gd name="T5" fmla="*/ 0 h 6"/>
              </a:gdLst>
              <a:ahLst/>
              <a:cxnLst>
                <a:cxn ang="0">
                  <a:pos x="T0" y="T1"/>
                </a:cxn>
                <a:cxn ang="0">
                  <a:pos x="T2" y="T3"/>
                </a:cxn>
                <a:cxn ang="0">
                  <a:pos x="T4" y="T5"/>
                </a:cxn>
              </a:cxnLst>
              <a:rect l="0" t="0" r="r" b="b"/>
              <a:pathLst>
                <a:path w="4" h="6">
                  <a:moveTo>
                    <a:pt x="4" y="0"/>
                  </a:moveTo>
                  <a:lnTo>
                    <a:pt x="0" y="6"/>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5960" name="Freeform 936"/>
            <p:cNvSpPr>
              <a:spLocks/>
            </p:cNvSpPr>
            <p:nvPr/>
          </p:nvSpPr>
          <p:spPr bwMode="auto">
            <a:xfrm>
              <a:off x="932" y="1551"/>
              <a:ext cx="6" cy="117"/>
            </a:xfrm>
            <a:custGeom>
              <a:avLst/>
              <a:gdLst>
                <a:gd name="T0" fmla="*/ 0 w 13"/>
                <a:gd name="T1" fmla="*/ 235 h 235"/>
                <a:gd name="T2" fmla="*/ 0 w 13"/>
                <a:gd name="T3" fmla="*/ 204 h 235"/>
                <a:gd name="T4" fmla="*/ 3 w 13"/>
                <a:gd name="T5" fmla="*/ 142 h 235"/>
                <a:gd name="T6" fmla="*/ 7 w 13"/>
                <a:gd name="T7" fmla="*/ 67 h 235"/>
                <a:gd name="T8" fmla="*/ 7 w 13"/>
                <a:gd name="T9" fmla="*/ 32 h 235"/>
                <a:gd name="T10" fmla="*/ 3 w 13"/>
                <a:gd name="T11" fmla="*/ 0 h 235"/>
                <a:gd name="T12" fmla="*/ 10 w 13"/>
                <a:gd name="T13" fmla="*/ 0 h 235"/>
                <a:gd name="T14" fmla="*/ 13 w 13"/>
                <a:gd name="T15" fmla="*/ 32 h 235"/>
                <a:gd name="T16" fmla="*/ 13 w 13"/>
                <a:gd name="T17" fmla="*/ 67 h 235"/>
                <a:gd name="T18" fmla="*/ 10 w 13"/>
                <a:gd name="T19" fmla="*/ 142 h 235"/>
                <a:gd name="T20" fmla="*/ 7 w 13"/>
                <a:gd name="T21" fmla="*/ 204 h 235"/>
                <a:gd name="T22" fmla="*/ 7 w 13"/>
                <a:gd name="T23" fmla="*/ 235 h 235"/>
                <a:gd name="T24" fmla="*/ 0 w 13"/>
                <a:gd name="T25"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5">
                  <a:moveTo>
                    <a:pt x="0" y="235"/>
                  </a:moveTo>
                  <a:lnTo>
                    <a:pt x="0" y="204"/>
                  </a:lnTo>
                  <a:lnTo>
                    <a:pt x="3" y="142"/>
                  </a:lnTo>
                  <a:lnTo>
                    <a:pt x="7" y="67"/>
                  </a:lnTo>
                  <a:lnTo>
                    <a:pt x="7" y="32"/>
                  </a:lnTo>
                  <a:lnTo>
                    <a:pt x="3" y="0"/>
                  </a:lnTo>
                  <a:lnTo>
                    <a:pt x="10" y="0"/>
                  </a:lnTo>
                  <a:lnTo>
                    <a:pt x="13" y="32"/>
                  </a:lnTo>
                  <a:lnTo>
                    <a:pt x="13" y="67"/>
                  </a:lnTo>
                  <a:lnTo>
                    <a:pt x="10" y="142"/>
                  </a:lnTo>
                  <a:lnTo>
                    <a:pt x="7" y="204"/>
                  </a:lnTo>
                  <a:lnTo>
                    <a:pt x="7" y="235"/>
                  </a:lnTo>
                  <a:lnTo>
                    <a:pt x="0" y="235"/>
                  </a:lnTo>
                  <a:close/>
                </a:path>
              </a:pathLst>
            </a:custGeom>
            <a:solidFill>
              <a:srgbClr val="000000"/>
            </a:solidFill>
            <a:ln w="9525">
              <a:solidFill>
                <a:schemeClr val="tx2"/>
              </a:solidFill>
              <a:round/>
              <a:headEnd/>
              <a:tailEnd/>
            </a:ln>
          </p:spPr>
          <p:txBody>
            <a:bodyPr/>
            <a:lstStyle/>
            <a:p>
              <a:endParaRPr lang="en-US" sz="3120"/>
            </a:p>
          </p:txBody>
        </p:sp>
        <p:sp>
          <p:nvSpPr>
            <p:cNvPr id="385961" name="Freeform 937"/>
            <p:cNvSpPr>
              <a:spLocks/>
            </p:cNvSpPr>
            <p:nvPr/>
          </p:nvSpPr>
          <p:spPr bwMode="auto">
            <a:xfrm>
              <a:off x="932" y="1666"/>
              <a:ext cx="3" cy="3"/>
            </a:xfrm>
            <a:custGeom>
              <a:avLst/>
              <a:gdLst>
                <a:gd name="T0" fmla="*/ 0 w 7"/>
                <a:gd name="T1" fmla="*/ 6 h 6"/>
                <a:gd name="T2" fmla="*/ 0 w 7"/>
                <a:gd name="T3" fmla="*/ 3 h 6"/>
                <a:gd name="T4" fmla="*/ 7 w 7"/>
                <a:gd name="T5" fmla="*/ 3 h 6"/>
                <a:gd name="T6" fmla="*/ 5 w 7"/>
                <a:gd name="T7" fmla="*/ 0 h 6"/>
                <a:gd name="T8" fmla="*/ 0 w 7"/>
                <a:gd name="T9" fmla="*/ 6 h 6"/>
              </a:gdLst>
              <a:ahLst/>
              <a:cxnLst>
                <a:cxn ang="0">
                  <a:pos x="T0" y="T1"/>
                </a:cxn>
                <a:cxn ang="0">
                  <a:pos x="T2" y="T3"/>
                </a:cxn>
                <a:cxn ang="0">
                  <a:pos x="T4" y="T5"/>
                </a:cxn>
                <a:cxn ang="0">
                  <a:pos x="T6" y="T7"/>
                </a:cxn>
                <a:cxn ang="0">
                  <a:pos x="T8" y="T9"/>
                </a:cxn>
              </a:cxnLst>
              <a:rect l="0" t="0" r="r" b="b"/>
              <a:pathLst>
                <a:path w="7" h="6">
                  <a:moveTo>
                    <a:pt x="0" y="6"/>
                  </a:moveTo>
                  <a:lnTo>
                    <a:pt x="0" y="3"/>
                  </a:lnTo>
                  <a:lnTo>
                    <a:pt x="7" y="3"/>
                  </a:ln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5962" name="Freeform 938"/>
            <p:cNvSpPr>
              <a:spLocks/>
            </p:cNvSpPr>
            <p:nvPr/>
          </p:nvSpPr>
          <p:spPr bwMode="auto">
            <a:xfrm>
              <a:off x="934" y="1538"/>
              <a:ext cx="5" cy="13"/>
            </a:xfrm>
            <a:custGeom>
              <a:avLst/>
              <a:gdLst>
                <a:gd name="T0" fmla="*/ 0 w 11"/>
                <a:gd name="T1" fmla="*/ 25 h 28"/>
                <a:gd name="T2" fmla="*/ 7 w 11"/>
                <a:gd name="T3" fmla="*/ 28 h 28"/>
                <a:gd name="T4" fmla="*/ 11 w 11"/>
                <a:gd name="T5" fmla="*/ 3 h 28"/>
                <a:gd name="T6" fmla="*/ 5 w 11"/>
                <a:gd name="T7" fmla="*/ 0 h 28"/>
                <a:gd name="T8" fmla="*/ 0 w 11"/>
                <a:gd name="T9" fmla="*/ 25 h 28"/>
              </a:gdLst>
              <a:ahLst/>
              <a:cxnLst>
                <a:cxn ang="0">
                  <a:pos x="T0" y="T1"/>
                </a:cxn>
                <a:cxn ang="0">
                  <a:pos x="T2" y="T3"/>
                </a:cxn>
                <a:cxn ang="0">
                  <a:pos x="T4" y="T5"/>
                </a:cxn>
                <a:cxn ang="0">
                  <a:pos x="T6" y="T7"/>
                </a:cxn>
                <a:cxn ang="0">
                  <a:pos x="T8" y="T9"/>
                </a:cxn>
              </a:cxnLst>
              <a:rect l="0" t="0" r="r" b="b"/>
              <a:pathLst>
                <a:path w="11" h="28">
                  <a:moveTo>
                    <a:pt x="0" y="25"/>
                  </a:moveTo>
                  <a:lnTo>
                    <a:pt x="7" y="28"/>
                  </a:lnTo>
                  <a:lnTo>
                    <a:pt x="11" y="3"/>
                  </a:lnTo>
                  <a:lnTo>
                    <a:pt x="5" y="0"/>
                  </a:lnTo>
                  <a:lnTo>
                    <a:pt x="0" y="25"/>
                  </a:lnTo>
                  <a:close/>
                </a:path>
              </a:pathLst>
            </a:custGeom>
            <a:solidFill>
              <a:srgbClr val="000000"/>
            </a:solidFill>
            <a:ln w="9525">
              <a:solidFill>
                <a:schemeClr val="tx2"/>
              </a:solidFill>
              <a:round/>
              <a:headEnd/>
              <a:tailEnd/>
            </a:ln>
          </p:spPr>
          <p:txBody>
            <a:bodyPr/>
            <a:lstStyle/>
            <a:p>
              <a:endParaRPr lang="en-US" sz="3120"/>
            </a:p>
          </p:txBody>
        </p:sp>
        <p:sp>
          <p:nvSpPr>
            <p:cNvPr id="385963" name="Freeform 939"/>
            <p:cNvSpPr>
              <a:spLocks/>
            </p:cNvSpPr>
            <p:nvPr/>
          </p:nvSpPr>
          <p:spPr bwMode="auto">
            <a:xfrm>
              <a:off x="934" y="1550"/>
              <a:ext cx="3" cy="1"/>
            </a:xfrm>
            <a:custGeom>
              <a:avLst/>
              <a:gdLst>
                <a:gd name="T0" fmla="*/ 0 w 7"/>
                <a:gd name="T1" fmla="*/ 1 h 3"/>
                <a:gd name="T2" fmla="*/ 0 w 7"/>
                <a:gd name="T3" fmla="*/ 0 h 3"/>
                <a:gd name="T4" fmla="*/ 7 w 7"/>
                <a:gd name="T5" fmla="*/ 3 h 3"/>
                <a:gd name="T6" fmla="*/ 7 w 7"/>
                <a:gd name="T7" fmla="*/ 1 h 3"/>
                <a:gd name="T8" fmla="*/ 0 w 7"/>
                <a:gd name="T9" fmla="*/ 1 h 3"/>
              </a:gdLst>
              <a:ahLst/>
              <a:cxnLst>
                <a:cxn ang="0">
                  <a:pos x="T0" y="T1"/>
                </a:cxn>
                <a:cxn ang="0">
                  <a:pos x="T2" y="T3"/>
                </a:cxn>
                <a:cxn ang="0">
                  <a:pos x="T4" y="T5"/>
                </a:cxn>
                <a:cxn ang="0">
                  <a:pos x="T6" y="T7"/>
                </a:cxn>
                <a:cxn ang="0">
                  <a:pos x="T8" y="T9"/>
                </a:cxn>
              </a:cxnLst>
              <a:rect l="0" t="0" r="r" b="b"/>
              <a:pathLst>
                <a:path w="7" h="3">
                  <a:moveTo>
                    <a:pt x="0" y="1"/>
                  </a:moveTo>
                  <a:lnTo>
                    <a:pt x="0" y="0"/>
                  </a:lnTo>
                  <a:lnTo>
                    <a:pt x="7" y="3"/>
                  </a:lnTo>
                  <a:lnTo>
                    <a:pt x="7"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5964" name="Freeform 940"/>
            <p:cNvSpPr>
              <a:spLocks/>
            </p:cNvSpPr>
            <p:nvPr/>
          </p:nvSpPr>
          <p:spPr bwMode="auto">
            <a:xfrm>
              <a:off x="936" y="1538"/>
              <a:ext cx="4" cy="1"/>
            </a:xfrm>
            <a:custGeom>
              <a:avLst/>
              <a:gdLst>
                <a:gd name="T0" fmla="*/ 6 w 8"/>
                <a:gd name="T1" fmla="*/ 3 h 3"/>
                <a:gd name="T2" fmla="*/ 8 w 8"/>
                <a:gd name="T3" fmla="*/ 2 h 3"/>
                <a:gd name="T4" fmla="*/ 0 w 8"/>
                <a:gd name="T5" fmla="*/ 2 h 3"/>
                <a:gd name="T6" fmla="*/ 0 w 8"/>
                <a:gd name="T7" fmla="*/ 0 h 3"/>
                <a:gd name="T8" fmla="*/ 6 w 8"/>
                <a:gd name="T9" fmla="*/ 3 h 3"/>
              </a:gdLst>
              <a:ahLst/>
              <a:cxnLst>
                <a:cxn ang="0">
                  <a:pos x="T0" y="T1"/>
                </a:cxn>
                <a:cxn ang="0">
                  <a:pos x="T2" y="T3"/>
                </a:cxn>
                <a:cxn ang="0">
                  <a:pos x="T4" y="T5"/>
                </a:cxn>
                <a:cxn ang="0">
                  <a:pos x="T6" y="T7"/>
                </a:cxn>
                <a:cxn ang="0">
                  <a:pos x="T8" y="T9"/>
                </a:cxn>
              </a:cxnLst>
              <a:rect l="0" t="0" r="r" b="b"/>
              <a:pathLst>
                <a:path w="8" h="3">
                  <a:moveTo>
                    <a:pt x="6" y="3"/>
                  </a:moveTo>
                  <a:lnTo>
                    <a:pt x="8" y="2"/>
                  </a:lnTo>
                  <a:lnTo>
                    <a:pt x="0" y="2"/>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5965" name="Freeform 941"/>
            <p:cNvSpPr>
              <a:spLocks/>
            </p:cNvSpPr>
            <p:nvPr/>
          </p:nvSpPr>
          <p:spPr bwMode="auto">
            <a:xfrm>
              <a:off x="794" y="1802"/>
              <a:ext cx="398" cy="628"/>
            </a:xfrm>
            <a:custGeom>
              <a:avLst/>
              <a:gdLst>
                <a:gd name="T0" fmla="*/ 316 w 797"/>
                <a:gd name="T1" fmla="*/ 1182 h 1255"/>
                <a:gd name="T2" fmla="*/ 312 w 797"/>
                <a:gd name="T3" fmla="*/ 1135 h 1255"/>
                <a:gd name="T4" fmla="*/ 324 w 797"/>
                <a:gd name="T5" fmla="*/ 1109 h 1255"/>
                <a:gd name="T6" fmla="*/ 362 w 797"/>
                <a:gd name="T7" fmla="*/ 1047 h 1255"/>
                <a:gd name="T8" fmla="*/ 374 w 797"/>
                <a:gd name="T9" fmla="*/ 1000 h 1255"/>
                <a:gd name="T10" fmla="*/ 354 w 797"/>
                <a:gd name="T11" fmla="*/ 957 h 1255"/>
                <a:gd name="T12" fmla="*/ 272 w 797"/>
                <a:gd name="T13" fmla="*/ 822 h 1255"/>
                <a:gd name="T14" fmla="*/ 252 w 797"/>
                <a:gd name="T15" fmla="*/ 775 h 1255"/>
                <a:gd name="T16" fmla="*/ 238 w 797"/>
                <a:gd name="T17" fmla="*/ 730 h 1255"/>
                <a:gd name="T18" fmla="*/ 160 w 797"/>
                <a:gd name="T19" fmla="*/ 572 h 1255"/>
                <a:gd name="T20" fmla="*/ 113 w 797"/>
                <a:gd name="T21" fmla="*/ 470 h 1255"/>
                <a:gd name="T22" fmla="*/ 69 w 797"/>
                <a:gd name="T23" fmla="*/ 350 h 1255"/>
                <a:gd name="T24" fmla="*/ 17 w 797"/>
                <a:gd name="T25" fmla="*/ 199 h 1255"/>
                <a:gd name="T26" fmla="*/ 11 w 797"/>
                <a:gd name="T27" fmla="*/ 152 h 1255"/>
                <a:gd name="T28" fmla="*/ 6 w 797"/>
                <a:gd name="T29" fmla="*/ 84 h 1255"/>
                <a:gd name="T30" fmla="*/ 0 w 797"/>
                <a:gd name="T31" fmla="*/ 32 h 1255"/>
                <a:gd name="T32" fmla="*/ 3 w 797"/>
                <a:gd name="T33" fmla="*/ 15 h 1255"/>
                <a:gd name="T34" fmla="*/ 20 w 797"/>
                <a:gd name="T35" fmla="*/ 5 h 1255"/>
                <a:gd name="T36" fmla="*/ 46 w 797"/>
                <a:gd name="T37" fmla="*/ 0 h 1255"/>
                <a:gd name="T38" fmla="*/ 89 w 797"/>
                <a:gd name="T39" fmla="*/ 9 h 1255"/>
                <a:gd name="T40" fmla="*/ 125 w 797"/>
                <a:gd name="T41" fmla="*/ 30 h 1255"/>
                <a:gd name="T42" fmla="*/ 153 w 797"/>
                <a:gd name="T43" fmla="*/ 64 h 1255"/>
                <a:gd name="T44" fmla="*/ 167 w 797"/>
                <a:gd name="T45" fmla="*/ 105 h 1255"/>
                <a:gd name="T46" fmla="*/ 182 w 797"/>
                <a:gd name="T47" fmla="*/ 173 h 1255"/>
                <a:gd name="T48" fmla="*/ 202 w 797"/>
                <a:gd name="T49" fmla="*/ 218 h 1255"/>
                <a:gd name="T50" fmla="*/ 295 w 797"/>
                <a:gd name="T51" fmla="*/ 330 h 1255"/>
                <a:gd name="T52" fmla="*/ 354 w 797"/>
                <a:gd name="T53" fmla="*/ 412 h 1255"/>
                <a:gd name="T54" fmla="*/ 441 w 797"/>
                <a:gd name="T55" fmla="*/ 552 h 1255"/>
                <a:gd name="T56" fmla="*/ 513 w 797"/>
                <a:gd name="T57" fmla="*/ 668 h 1255"/>
                <a:gd name="T58" fmla="*/ 562 w 797"/>
                <a:gd name="T59" fmla="*/ 747 h 1255"/>
                <a:gd name="T60" fmla="*/ 583 w 797"/>
                <a:gd name="T61" fmla="*/ 800 h 1255"/>
                <a:gd name="T62" fmla="*/ 603 w 797"/>
                <a:gd name="T63" fmla="*/ 910 h 1255"/>
                <a:gd name="T64" fmla="*/ 609 w 797"/>
                <a:gd name="T65" fmla="*/ 981 h 1255"/>
                <a:gd name="T66" fmla="*/ 607 w 797"/>
                <a:gd name="T67" fmla="*/ 1018 h 1255"/>
                <a:gd name="T68" fmla="*/ 615 w 797"/>
                <a:gd name="T69" fmla="*/ 1032 h 1255"/>
                <a:gd name="T70" fmla="*/ 643 w 797"/>
                <a:gd name="T71" fmla="*/ 1032 h 1255"/>
                <a:gd name="T72" fmla="*/ 697 w 797"/>
                <a:gd name="T73" fmla="*/ 1012 h 1255"/>
                <a:gd name="T74" fmla="*/ 723 w 797"/>
                <a:gd name="T75" fmla="*/ 1009 h 1255"/>
                <a:gd name="T76" fmla="*/ 774 w 797"/>
                <a:gd name="T77" fmla="*/ 1018 h 1255"/>
                <a:gd name="T78" fmla="*/ 791 w 797"/>
                <a:gd name="T79" fmla="*/ 1047 h 1255"/>
                <a:gd name="T80" fmla="*/ 766 w 797"/>
                <a:gd name="T81" fmla="*/ 1093 h 1255"/>
                <a:gd name="T82" fmla="*/ 737 w 797"/>
                <a:gd name="T83" fmla="*/ 1123 h 1255"/>
                <a:gd name="T84" fmla="*/ 707 w 797"/>
                <a:gd name="T85" fmla="*/ 1143 h 1255"/>
                <a:gd name="T86" fmla="*/ 673 w 797"/>
                <a:gd name="T87" fmla="*/ 1164 h 1255"/>
                <a:gd name="T88" fmla="*/ 586 w 797"/>
                <a:gd name="T89" fmla="*/ 1231 h 1255"/>
                <a:gd name="T90" fmla="*/ 539 w 797"/>
                <a:gd name="T91" fmla="*/ 1249 h 1255"/>
                <a:gd name="T92" fmla="*/ 498 w 797"/>
                <a:gd name="T93" fmla="*/ 1255 h 1255"/>
                <a:gd name="T94" fmla="*/ 435 w 797"/>
                <a:gd name="T95" fmla="*/ 1254 h 1255"/>
                <a:gd name="T96" fmla="*/ 327 w 797"/>
                <a:gd name="T97" fmla="*/ 1233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7" h="1255">
                  <a:moveTo>
                    <a:pt x="327" y="1233"/>
                  </a:moveTo>
                  <a:lnTo>
                    <a:pt x="324" y="1217"/>
                  </a:lnTo>
                  <a:lnTo>
                    <a:pt x="319" y="1201"/>
                  </a:lnTo>
                  <a:lnTo>
                    <a:pt x="316" y="1182"/>
                  </a:lnTo>
                  <a:lnTo>
                    <a:pt x="312" y="1161"/>
                  </a:lnTo>
                  <a:lnTo>
                    <a:pt x="312" y="1152"/>
                  </a:lnTo>
                  <a:lnTo>
                    <a:pt x="312" y="1143"/>
                  </a:lnTo>
                  <a:lnTo>
                    <a:pt x="312" y="1135"/>
                  </a:lnTo>
                  <a:lnTo>
                    <a:pt x="312" y="1128"/>
                  </a:lnTo>
                  <a:lnTo>
                    <a:pt x="313" y="1121"/>
                  </a:lnTo>
                  <a:lnTo>
                    <a:pt x="316" y="1118"/>
                  </a:lnTo>
                  <a:lnTo>
                    <a:pt x="324" y="1109"/>
                  </a:lnTo>
                  <a:lnTo>
                    <a:pt x="333" y="1097"/>
                  </a:lnTo>
                  <a:lnTo>
                    <a:pt x="344" y="1082"/>
                  </a:lnTo>
                  <a:lnTo>
                    <a:pt x="353" y="1064"/>
                  </a:lnTo>
                  <a:lnTo>
                    <a:pt x="362" y="1047"/>
                  </a:lnTo>
                  <a:lnTo>
                    <a:pt x="369" y="1029"/>
                  </a:lnTo>
                  <a:lnTo>
                    <a:pt x="374" y="1013"/>
                  </a:lnTo>
                  <a:lnTo>
                    <a:pt x="376" y="1006"/>
                  </a:lnTo>
                  <a:lnTo>
                    <a:pt x="374" y="1000"/>
                  </a:lnTo>
                  <a:lnTo>
                    <a:pt x="373" y="992"/>
                  </a:lnTo>
                  <a:lnTo>
                    <a:pt x="368" y="983"/>
                  </a:lnTo>
                  <a:lnTo>
                    <a:pt x="362" y="971"/>
                  </a:lnTo>
                  <a:lnTo>
                    <a:pt x="354" y="957"/>
                  </a:lnTo>
                  <a:lnTo>
                    <a:pt x="334" y="925"/>
                  </a:lnTo>
                  <a:lnTo>
                    <a:pt x="313" y="890"/>
                  </a:lnTo>
                  <a:lnTo>
                    <a:pt x="292" y="855"/>
                  </a:lnTo>
                  <a:lnTo>
                    <a:pt x="272" y="822"/>
                  </a:lnTo>
                  <a:lnTo>
                    <a:pt x="264" y="806"/>
                  </a:lnTo>
                  <a:lnTo>
                    <a:pt x="258" y="791"/>
                  </a:lnTo>
                  <a:lnTo>
                    <a:pt x="254" y="781"/>
                  </a:lnTo>
                  <a:lnTo>
                    <a:pt x="252" y="775"/>
                  </a:lnTo>
                  <a:lnTo>
                    <a:pt x="252" y="770"/>
                  </a:lnTo>
                  <a:lnTo>
                    <a:pt x="250" y="759"/>
                  </a:lnTo>
                  <a:lnTo>
                    <a:pt x="246" y="746"/>
                  </a:lnTo>
                  <a:lnTo>
                    <a:pt x="238" y="730"/>
                  </a:lnTo>
                  <a:lnTo>
                    <a:pt x="231" y="711"/>
                  </a:lnTo>
                  <a:lnTo>
                    <a:pt x="209" y="668"/>
                  </a:lnTo>
                  <a:lnTo>
                    <a:pt x="185" y="621"/>
                  </a:lnTo>
                  <a:lnTo>
                    <a:pt x="160" y="572"/>
                  </a:lnTo>
                  <a:lnTo>
                    <a:pt x="138" y="526"/>
                  </a:lnTo>
                  <a:lnTo>
                    <a:pt x="128" y="507"/>
                  </a:lnTo>
                  <a:lnTo>
                    <a:pt x="119" y="487"/>
                  </a:lnTo>
                  <a:lnTo>
                    <a:pt x="113" y="470"/>
                  </a:lnTo>
                  <a:lnTo>
                    <a:pt x="109" y="456"/>
                  </a:lnTo>
                  <a:lnTo>
                    <a:pt x="99" y="429"/>
                  </a:lnTo>
                  <a:lnTo>
                    <a:pt x="84" y="391"/>
                  </a:lnTo>
                  <a:lnTo>
                    <a:pt x="69" y="350"/>
                  </a:lnTo>
                  <a:lnTo>
                    <a:pt x="51" y="304"/>
                  </a:lnTo>
                  <a:lnTo>
                    <a:pt x="35" y="260"/>
                  </a:lnTo>
                  <a:lnTo>
                    <a:pt x="22" y="218"/>
                  </a:lnTo>
                  <a:lnTo>
                    <a:pt x="17" y="199"/>
                  </a:lnTo>
                  <a:lnTo>
                    <a:pt x="13" y="181"/>
                  </a:lnTo>
                  <a:lnTo>
                    <a:pt x="11" y="173"/>
                  </a:lnTo>
                  <a:lnTo>
                    <a:pt x="11" y="166"/>
                  </a:lnTo>
                  <a:lnTo>
                    <a:pt x="11" y="152"/>
                  </a:lnTo>
                  <a:lnTo>
                    <a:pt x="11" y="140"/>
                  </a:lnTo>
                  <a:lnTo>
                    <a:pt x="11" y="129"/>
                  </a:lnTo>
                  <a:lnTo>
                    <a:pt x="9" y="106"/>
                  </a:lnTo>
                  <a:lnTo>
                    <a:pt x="6" y="84"/>
                  </a:lnTo>
                  <a:lnTo>
                    <a:pt x="3" y="64"/>
                  </a:lnTo>
                  <a:lnTo>
                    <a:pt x="2" y="47"/>
                  </a:lnTo>
                  <a:lnTo>
                    <a:pt x="0" y="40"/>
                  </a:lnTo>
                  <a:lnTo>
                    <a:pt x="0" y="32"/>
                  </a:lnTo>
                  <a:lnTo>
                    <a:pt x="0" y="26"/>
                  </a:lnTo>
                  <a:lnTo>
                    <a:pt x="2" y="23"/>
                  </a:lnTo>
                  <a:lnTo>
                    <a:pt x="2" y="20"/>
                  </a:lnTo>
                  <a:lnTo>
                    <a:pt x="3" y="15"/>
                  </a:lnTo>
                  <a:lnTo>
                    <a:pt x="6" y="12"/>
                  </a:lnTo>
                  <a:lnTo>
                    <a:pt x="9" y="9"/>
                  </a:lnTo>
                  <a:lnTo>
                    <a:pt x="14" y="6"/>
                  </a:lnTo>
                  <a:lnTo>
                    <a:pt x="20" y="5"/>
                  </a:lnTo>
                  <a:lnTo>
                    <a:pt x="25" y="3"/>
                  </a:lnTo>
                  <a:lnTo>
                    <a:pt x="32" y="1"/>
                  </a:lnTo>
                  <a:lnTo>
                    <a:pt x="38" y="0"/>
                  </a:lnTo>
                  <a:lnTo>
                    <a:pt x="46" y="0"/>
                  </a:lnTo>
                  <a:lnTo>
                    <a:pt x="54" y="0"/>
                  </a:lnTo>
                  <a:lnTo>
                    <a:pt x="63" y="1"/>
                  </a:lnTo>
                  <a:lnTo>
                    <a:pt x="70" y="3"/>
                  </a:lnTo>
                  <a:lnTo>
                    <a:pt x="89" y="9"/>
                  </a:lnTo>
                  <a:lnTo>
                    <a:pt x="98" y="14"/>
                  </a:lnTo>
                  <a:lnTo>
                    <a:pt x="107" y="18"/>
                  </a:lnTo>
                  <a:lnTo>
                    <a:pt x="116" y="23"/>
                  </a:lnTo>
                  <a:lnTo>
                    <a:pt x="125" y="30"/>
                  </a:lnTo>
                  <a:lnTo>
                    <a:pt x="133" y="38"/>
                  </a:lnTo>
                  <a:lnTo>
                    <a:pt x="141" y="46"/>
                  </a:lnTo>
                  <a:lnTo>
                    <a:pt x="147" y="55"/>
                  </a:lnTo>
                  <a:lnTo>
                    <a:pt x="153" y="64"/>
                  </a:lnTo>
                  <a:lnTo>
                    <a:pt x="157" y="75"/>
                  </a:lnTo>
                  <a:lnTo>
                    <a:pt x="160" y="84"/>
                  </a:lnTo>
                  <a:lnTo>
                    <a:pt x="164" y="94"/>
                  </a:lnTo>
                  <a:lnTo>
                    <a:pt x="167" y="105"/>
                  </a:lnTo>
                  <a:lnTo>
                    <a:pt x="171" y="126"/>
                  </a:lnTo>
                  <a:lnTo>
                    <a:pt x="176" y="148"/>
                  </a:lnTo>
                  <a:lnTo>
                    <a:pt x="179" y="166"/>
                  </a:lnTo>
                  <a:lnTo>
                    <a:pt x="182" y="173"/>
                  </a:lnTo>
                  <a:lnTo>
                    <a:pt x="183" y="181"/>
                  </a:lnTo>
                  <a:lnTo>
                    <a:pt x="189" y="195"/>
                  </a:lnTo>
                  <a:lnTo>
                    <a:pt x="194" y="205"/>
                  </a:lnTo>
                  <a:lnTo>
                    <a:pt x="202" y="218"/>
                  </a:lnTo>
                  <a:lnTo>
                    <a:pt x="212" y="230"/>
                  </a:lnTo>
                  <a:lnTo>
                    <a:pt x="243" y="266"/>
                  </a:lnTo>
                  <a:lnTo>
                    <a:pt x="266" y="294"/>
                  </a:lnTo>
                  <a:lnTo>
                    <a:pt x="295" y="330"/>
                  </a:lnTo>
                  <a:lnTo>
                    <a:pt x="312" y="351"/>
                  </a:lnTo>
                  <a:lnTo>
                    <a:pt x="327" y="371"/>
                  </a:lnTo>
                  <a:lnTo>
                    <a:pt x="340" y="393"/>
                  </a:lnTo>
                  <a:lnTo>
                    <a:pt x="354" y="412"/>
                  </a:lnTo>
                  <a:lnTo>
                    <a:pt x="380" y="450"/>
                  </a:lnTo>
                  <a:lnTo>
                    <a:pt x="392" y="469"/>
                  </a:lnTo>
                  <a:lnTo>
                    <a:pt x="403" y="487"/>
                  </a:lnTo>
                  <a:lnTo>
                    <a:pt x="441" y="552"/>
                  </a:lnTo>
                  <a:lnTo>
                    <a:pt x="469" y="601"/>
                  </a:lnTo>
                  <a:lnTo>
                    <a:pt x="481" y="621"/>
                  </a:lnTo>
                  <a:lnTo>
                    <a:pt x="496" y="644"/>
                  </a:lnTo>
                  <a:lnTo>
                    <a:pt x="513" y="668"/>
                  </a:lnTo>
                  <a:lnTo>
                    <a:pt x="530" y="694"/>
                  </a:lnTo>
                  <a:lnTo>
                    <a:pt x="546" y="720"/>
                  </a:lnTo>
                  <a:lnTo>
                    <a:pt x="554" y="733"/>
                  </a:lnTo>
                  <a:lnTo>
                    <a:pt x="562" y="747"/>
                  </a:lnTo>
                  <a:lnTo>
                    <a:pt x="568" y="761"/>
                  </a:lnTo>
                  <a:lnTo>
                    <a:pt x="574" y="775"/>
                  </a:lnTo>
                  <a:lnTo>
                    <a:pt x="578" y="788"/>
                  </a:lnTo>
                  <a:lnTo>
                    <a:pt x="583" y="800"/>
                  </a:lnTo>
                  <a:lnTo>
                    <a:pt x="589" y="828"/>
                  </a:lnTo>
                  <a:lnTo>
                    <a:pt x="594" y="855"/>
                  </a:lnTo>
                  <a:lnTo>
                    <a:pt x="598" y="884"/>
                  </a:lnTo>
                  <a:lnTo>
                    <a:pt x="603" y="910"/>
                  </a:lnTo>
                  <a:lnTo>
                    <a:pt x="606" y="933"/>
                  </a:lnTo>
                  <a:lnTo>
                    <a:pt x="607" y="954"/>
                  </a:lnTo>
                  <a:lnTo>
                    <a:pt x="609" y="971"/>
                  </a:lnTo>
                  <a:lnTo>
                    <a:pt x="609" y="981"/>
                  </a:lnTo>
                  <a:lnTo>
                    <a:pt x="609" y="991"/>
                  </a:lnTo>
                  <a:lnTo>
                    <a:pt x="607" y="1000"/>
                  </a:lnTo>
                  <a:lnTo>
                    <a:pt x="607" y="1009"/>
                  </a:lnTo>
                  <a:lnTo>
                    <a:pt x="607" y="1018"/>
                  </a:lnTo>
                  <a:lnTo>
                    <a:pt x="609" y="1024"/>
                  </a:lnTo>
                  <a:lnTo>
                    <a:pt x="611" y="1027"/>
                  </a:lnTo>
                  <a:lnTo>
                    <a:pt x="612" y="1030"/>
                  </a:lnTo>
                  <a:lnTo>
                    <a:pt x="615" y="1032"/>
                  </a:lnTo>
                  <a:lnTo>
                    <a:pt x="620" y="1033"/>
                  </a:lnTo>
                  <a:lnTo>
                    <a:pt x="624" y="1033"/>
                  </a:lnTo>
                  <a:lnTo>
                    <a:pt x="630" y="1033"/>
                  </a:lnTo>
                  <a:lnTo>
                    <a:pt x="643" y="1032"/>
                  </a:lnTo>
                  <a:lnTo>
                    <a:pt x="653" y="1027"/>
                  </a:lnTo>
                  <a:lnTo>
                    <a:pt x="675" y="1020"/>
                  </a:lnTo>
                  <a:lnTo>
                    <a:pt x="687" y="1015"/>
                  </a:lnTo>
                  <a:lnTo>
                    <a:pt x="697" y="1012"/>
                  </a:lnTo>
                  <a:lnTo>
                    <a:pt x="704" y="1010"/>
                  </a:lnTo>
                  <a:lnTo>
                    <a:pt x="710" y="1009"/>
                  </a:lnTo>
                  <a:lnTo>
                    <a:pt x="716" y="1009"/>
                  </a:lnTo>
                  <a:lnTo>
                    <a:pt x="723" y="1009"/>
                  </a:lnTo>
                  <a:lnTo>
                    <a:pt x="737" y="1009"/>
                  </a:lnTo>
                  <a:lnTo>
                    <a:pt x="751" y="1012"/>
                  </a:lnTo>
                  <a:lnTo>
                    <a:pt x="763" y="1015"/>
                  </a:lnTo>
                  <a:lnTo>
                    <a:pt x="774" y="1018"/>
                  </a:lnTo>
                  <a:lnTo>
                    <a:pt x="791" y="1026"/>
                  </a:lnTo>
                  <a:lnTo>
                    <a:pt x="797" y="1029"/>
                  </a:lnTo>
                  <a:lnTo>
                    <a:pt x="794" y="1038"/>
                  </a:lnTo>
                  <a:lnTo>
                    <a:pt x="791" y="1047"/>
                  </a:lnTo>
                  <a:lnTo>
                    <a:pt x="786" y="1058"/>
                  </a:lnTo>
                  <a:lnTo>
                    <a:pt x="780" y="1071"/>
                  </a:lnTo>
                  <a:lnTo>
                    <a:pt x="771" y="1086"/>
                  </a:lnTo>
                  <a:lnTo>
                    <a:pt x="766" y="1093"/>
                  </a:lnTo>
                  <a:lnTo>
                    <a:pt x="760" y="1100"/>
                  </a:lnTo>
                  <a:lnTo>
                    <a:pt x="754" y="1108"/>
                  </a:lnTo>
                  <a:lnTo>
                    <a:pt x="746" y="1114"/>
                  </a:lnTo>
                  <a:lnTo>
                    <a:pt x="737" y="1123"/>
                  </a:lnTo>
                  <a:lnTo>
                    <a:pt x="729" y="1131"/>
                  </a:lnTo>
                  <a:lnTo>
                    <a:pt x="723" y="1135"/>
                  </a:lnTo>
                  <a:lnTo>
                    <a:pt x="717" y="1138"/>
                  </a:lnTo>
                  <a:lnTo>
                    <a:pt x="707" y="1143"/>
                  </a:lnTo>
                  <a:lnTo>
                    <a:pt x="702" y="1146"/>
                  </a:lnTo>
                  <a:lnTo>
                    <a:pt x="694" y="1149"/>
                  </a:lnTo>
                  <a:lnTo>
                    <a:pt x="684" y="1156"/>
                  </a:lnTo>
                  <a:lnTo>
                    <a:pt x="673" y="1164"/>
                  </a:lnTo>
                  <a:lnTo>
                    <a:pt x="653" y="1178"/>
                  </a:lnTo>
                  <a:lnTo>
                    <a:pt x="618" y="1207"/>
                  </a:lnTo>
                  <a:lnTo>
                    <a:pt x="603" y="1219"/>
                  </a:lnTo>
                  <a:lnTo>
                    <a:pt x="586" y="1231"/>
                  </a:lnTo>
                  <a:lnTo>
                    <a:pt x="569" y="1239"/>
                  </a:lnTo>
                  <a:lnTo>
                    <a:pt x="562" y="1243"/>
                  </a:lnTo>
                  <a:lnTo>
                    <a:pt x="554" y="1246"/>
                  </a:lnTo>
                  <a:lnTo>
                    <a:pt x="539" y="1249"/>
                  </a:lnTo>
                  <a:lnTo>
                    <a:pt x="527" y="1252"/>
                  </a:lnTo>
                  <a:lnTo>
                    <a:pt x="519" y="1254"/>
                  </a:lnTo>
                  <a:lnTo>
                    <a:pt x="511" y="1255"/>
                  </a:lnTo>
                  <a:lnTo>
                    <a:pt x="498" y="1255"/>
                  </a:lnTo>
                  <a:lnTo>
                    <a:pt x="490" y="1255"/>
                  </a:lnTo>
                  <a:lnTo>
                    <a:pt x="481" y="1255"/>
                  </a:lnTo>
                  <a:lnTo>
                    <a:pt x="459" y="1255"/>
                  </a:lnTo>
                  <a:lnTo>
                    <a:pt x="435" y="1254"/>
                  </a:lnTo>
                  <a:lnTo>
                    <a:pt x="409" y="1251"/>
                  </a:lnTo>
                  <a:lnTo>
                    <a:pt x="385" y="1246"/>
                  </a:lnTo>
                  <a:lnTo>
                    <a:pt x="344" y="1237"/>
                  </a:lnTo>
                  <a:lnTo>
                    <a:pt x="327" y="1233"/>
                  </a:lnTo>
                  <a:close/>
                </a:path>
              </a:pathLst>
            </a:custGeom>
            <a:solidFill>
              <a:srgbClr val="990099"/>
            </a:solidFill>
            <a:ln w="9525">
              <a:solidFill>
                <a:schemeClr val="tx2"/>
              </a:solidFill>
              <a:round/>
              <a:headEnd/>
              <a:tailEnd/>
            </a:ln>
          </p:spPr>
          <p:txBody>
            <a:bodyPr/>
            <a:lstStyle/>
            <a:p>
              <a:endParaRPr lang="en-US" sz="3120"/>
            </a:p>
          </p:txBody>
        </p:sp>
        <p:sp>
          <p:nvSpPr>
            <p:cNvPr id="385966" name="Freeform 942"/>
            <p:cNvSpPr>
              <a:spLocks/>
            </p:cNvSpPr>
            <p:nvPr/>
          </p:nvSpPr>
          <p:spPr bwMode="auto">
            <a:xfrm>
              <a:off x="337" y="1669"/>
              <a:ext cx="569" cy="675"/>
            </a:xfrm>
            <a:custGeom>
              <a:avLst/>
              <a:gdLst>
                <a:gd name="T0" fmla="*/ 506 w 1138"/>
                <a:gd name="T1" fmla="*/ 54 h 1349"/>
                <a:gd name="T2" fmla="*/ 481 w 1138"/>
                <a:gd name="T3" fmla="*/ 135 h 1349"/>
                <a:gd name="T4" fmla="*/ 442 w 1138"/>
                <a:gd name="T5" fmla="*/ 245 h 1349"/>
                <a:gd name="T6" fmla="*/ 410 w 1138"/>
                <a:gd name="T7" fmla="*/ 461 h 1349"/>
                <a:gd name="T8" fmla="*/ 500 w 1138"/>
                <a:gd name="T9" fmla="*/ 497 h 1349"/>
                <a:gd name="T10" fmla="*/ 741 w 1138"/>
                <a:gd name="T11" fmla="*/ 447 h 1349"/>
                <a:gd name="T12" fmla="*/ 688 w 1138"/>
                <a:gd name="T13" fmla="*/ 467 h 1349"/>
                <a:gd name="T14" fmla="*/ 693 w 1138"/>
                <a:gd name="T15" fmla="*/ 529 h 1349"/>
                <a:gd name="T16" fmla="*/ 822 w 1138"/>
                <a:gd name="T17" fmla="*/ 576 h 1349"/>
                <a:gd name="T18" fmla="*/ 891 w 1138"/>
                <a:gd name="T19" fmla="*/ 509 h 1349"/>
                <a:gd name="T20" fmla="*/ 1043 w 1138"/>
                <a:gd name="T21" fmla="*/ 502 h 1349"/>
                <a:gd name="T22" fmla="*/ 1104 w 1138"/>
                <a:gd name="T23" fmla="*/ 481 h 1349"/>
                <a:gd name="T24" fmla="*/ 1010 w 1138"/>
                <a:gd name="T25" fmla="*/ 514 h 1349"/>
                <a:gd name="T26" fmla="*/ 877 w 1138"/>
                <a:gd name="T27" fmla="*/ 528 h 1349"/>
                <a:gd name="T28" fmla="*/ 839 w 1138"/>
                <a:gd name="T29" fmla="*/ 589 h 1349"/>
                <a:gd name="T30" fmla="*/ 886 w 1138"/>
                <a:gd name="T31" fmla="*/ 622 h 1349"/>
                <a:gd name="T32" fmla="*/ 751 w 1138"/>
                <a:gd name="T33" fmla="*/ 586 h 1349"/>
                <a:gd name="T34" fmla="*/ 629 w 1138"/>
                <a:gd name="T35" fmla="*/ 516 h 1349"/>
                <a:gd name="T36" fmla="*/ 470 w 1138"/>
                <a:gd name="T37" fmla="*/ 531 h 1349"/>
                <a:gd name="T38" fmla="*/ 508 w 1138"/>
                <a:gd name="T39" fmla="*/ 666 h 1349"/>
                <a:gd name="T40" fmla="*/ 552 w 1138"/>
                <a:gd name="T41" fmla="*/ 786 h 1349"/>
                <a:gd name="T42" fmla="*/ 674 w 1138"/>
                <a:gd name="T43" fmla="*/ 799 h 1349"/>
                <a:gd name="T44" fmla="*/ 751 w 1138"/>
                <a:gd name="T45" fmla="*/ 832 h 1349"/>
                <a:gd name="T46" fmla="*/ 596 w 1138"/>
                <a:gd name="T47" fmla="*/ 831 h 1349"/>
                <a:gd name="T48" fmla="*/ 831 w 1138"/>
                <a:gd name="T49" fmla="*/ 977 h 1349"/>
                <a:gd name="T50" fmla="*/ 723 w 1138"/>
                <a:gd name="T51" fmla="*/ 920 h 1349"/>
                <a:gd name="T52" fmla="*/ 532 w 1138"/>
                <a:gd name="T53" fmla="*/ 796 h 1349"/>
                <a:gd name="T54" fmla="*/ 484 w 1138"/>
                <a:gd name="T55" fmla="*/ 651 h 1349"/>
                <a:gd name="T56" fmla="*/ 406 w 1138"/>
                <a:gd name="T57" fmla="*/ 496 h 1349"/>
                <a:gd name="T58" fmla="*/ 267 w 1138"/>
                <a:gd name="T59" fmla="*/ 404 h 1349"/>
                <a:gd name="T60" fmla="*/ 133 w 1138"/>
                <a:gd name="T61" fmla="*/ 567 h 1349"/>
                <a:gd name="T62" fmla="*/ 142 w 1138"/>
                <a:gd name="T63" fmla="*/ 619 h 1349"/>
                <a:gd name="T64" fmla="*/ 229 w 1138"/>
                <a:gd name="T65" fmla="*/ 776 h 1349"/>
                <a:gd name="T66" fmla="*/ 330 w 1138"/>
                <a:gd name="T67" fmla="*/ 913 h 1349"/>
                <a:gd name="T68" fmla="*/ 449 w 1138"/>
                <a:gd name="T69" fmla="*/ 1028 h 1349"/>
                <a:gd name="T70" fmla="*/ 630 w 1138"/>
                <a:gd name="T71" fmla="*/ 1103 h 1349"/>
                <a:gd name="T72" fmla="*/ 761 w 1138"/>
                <a:gd name="T73" fmla="*/ 1053 h 1349"/>
                <a:gd name="T74" fmla="*/ 764 w 1138"/>
                <a:gd name="T75" fmla="*/ 1063 h 1349"/>
                <a:gd name="T76" fmla="*/ 654 w 1138"/>
                <a:gd name="T77" fmla="*/ 1103 h 1349"/>
                <a:gd name="T78" fmla="*/ 792 w 1138"/>
                <a:gd name="T79" fmla="*/ 1200 h 1349"/>
                <a:gd name="T80" fmla="*/ 1043 w 1138"/>
                <a:gd name="T81" fmla="*/ 1235 h 1349"/>
                <a:gd name="T82" fmla="*/ 1129 w 1138"/>
                <a:gd name="T83" fmla="*/ 1290 h 1349"/>
                <a:gd name="T84" fmla="*/ 1048 w 1138"/>
                <a:gd name="T85" fmla="*/ 1243 h 1349"/>
                <a:gd name="T86" fmla="*/ 838 w 1138"/>
                <a:gd name="T87" fmla="*/ 1246 h 1349"/>
                <a:gd name="T88" fmla="*/ 960 w 1138"/>
                <a:gd name="T89" fmla="*/ 1349 h 1349"/>
                <a:gd name="T90" fmla="*/ 810 w 1138"/>
                <a:gd name="T91" fmla="*/ 1240 h 1349"/>
                <a:gd name="T92" fmla="*/ 584 w 1138"/>
                <a:gd name="T93" fmla="*/ 1118 h 1349"/>
                <a:gd name="T94" fmla="*/ 360 w 1138"/>
                <a:gd name="T95" fmla="*/ 1004 h 1349"/>
                <a:gd name="T96" fmla="*/ 220 w 1138"/>
                <a:gd name="T97" fmla="*/ 896 h 1349"/>
                <a:gd name="T98" fmla="*/ 249 w 1138"/>
                <a:gd name="T99" fmla="*/ 1095 h 1349"/>
                <a:gd name="T100" fmla="*/ 200 w 1138"/>
                <a:gd name="T101" fmla="*/ 940 h 1349"/>
                <a:gd name="T102" fmla="*/ 157 w 1138"/>
                <a:gd name="T103" fmla="*/ 703 h 1349"/>
                <a:gd name="T104" fmla="*/ 61 w 1138"/>
                <a:gd name="T105" fmla="*/ 681 h 1349"/>
                <a:gd name="T106" fmla="*/ 29 w 1138"/>
                <a:gd name="T107" fmla="*/ 802 h 1349"/>
                <a:gd name="T108" fmla="*/ 0 w 1138"/>
                <a:gd name="T109" fmla="*/ 753 h 1349"/>
                <a:gd name="T110" fmla="*/ 81 w 1138"/>
                <a:gd name="T111" fmla="*/ 564 h 1349"/>
                <a:gd name="T112" fmla="*/ 380 w 1138"/>
                <a:gd name="T113" fmla="*/ 229 h 1349"/>
                <a:gd name="T114" fmla="*/ 418 w 1138"/>
                <a:gd name="T115" fmla="*/ 56 h 1349"/>
                <a:gd name="T116" fmla="*/ 447 w 1138"/>
                <a:gd name="T117" fmla="*/ 3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8" h="1349">
                  <a:moveTo>
                    <a:pt x="464" y="0"/>
                  </a:moveTo>
                  <a:lnTo>
                    <a:pt x="468" y="1"/>
                  </a:lnTo>
                  <a:lnTo>
                    <a:pt x="474" y="3"/>
                  </a:lnTo>
                  <a:lnTo>
                    <a:pt x="479" y="4"/>
                  </a:lnTo>
                  <a:lnTo>
                    <a:pt x="484" y="7"/>
                  </a:lnTo>
                  <a:lnTo>
                    <a:pt x="490" y="15"/>
                  </a:lnTo>
                  <a:lnTo>
                    <a:pt x="496" y="24"/>
                  </a:lnTo>
                  <a:lnTo>
                    <a:pt x="500" y="35"/>
                  </a:lnTo>
                  <a:lnTo>
                    <a:pt x="503" y="45"/>
                  </a:lnTo>
                  <a:lnTo>
                    <a:pt x="506" y="54"/>
                  </a:lnTo>
                  <a:lnTo>
                    <a:pt x="506" y="64"/>
                  </a:lnTo>
                  <a:lnTo>
                    <a:pt x="506" y="70"/>
                  </a:lnTo>
                  <a:lnTo>
                    <a:pt x="505" y="76"/>
                  </a:lnTo>
                  <a:lnTo>
                    <a:pt x="502" y="85"/>
                  </a:lnTo>
                  <a:lnTo>
                    <a:pt x="497" y="94"/>
                  </a:lnTo>
                  <a:lnTo>
                    <a:pt x="493" y="103"/>
                  </a:lnTo>
                  <a:lnTo>
                    <a:pt x="488" y="111"/>
                  </a:lnTo>
                  <a:lnTo>
                    <a:pt x="484" y="120"/>
                  </a:lnTo>
                  <a:lnTo>
                    <a:pt x="481" y="131"/>
                  </a:lnTo>
                  <a:lnTo>
                    <a:pt x="481" y="135"/>
                  </a:lnTo>
                  <a:lnTo>
                    <a:pt x="479" y="141"/>
                  </a:lnTo>
                  <a:lnTo>
                    <a:pt x="479" y="187"/>
                  </a:lnTo>
                  <a:lnTo>
                    <a:pt x="479" y="196"/>
                  </a:lnTo>
                  <a:lnTo>
                    <a:pt x="477" y="201"/>
                  </a:lnTo>
                  <a:lnTo>
                    <a:pt x="476" y="204"/>
                  </a:lnTo>
                  <a:lnTo>
                    <a:pt x="473" y="211"/>
                  </a:lnTo>
                  <a:lnTo>
                    <a:pt x="468" y="219"/>
                  </a:lnTo>
                  <a:lnTo>
                    <a:pt x="462" y="225"/>
                  </a:lnTo>
                  <a:lnTo>
                    <a:pt x="456" y="231"/>
                  </a:lnTo>
                  <a:lnTo>
                    <a:pt x="442" y="245"/>
                  </a:lnTo>
                  <a:lnTo>
                    <a:pt x="413" y="272"/>
                  </a:lnTo>
                  <a:lnTo>
                    <a:pt x="387" y="295"/>
                  </a:lnTo>
                  <a:lnTo>
                    <a:pt x="362" y="319"/>
                  </a:lnTo>
                  <a:lnTo>
                    <a:pt x="333" y="345"/>
                  </a:lnTo>
                  <a:lnTo>
                    <a:pt x="349" y="374"/>
                  </a:lnTo>
                  <a:lnTo>
                    <a:pt x="366" y="401"/>
                  </a:lnTo>
                  <a:lnTo>
                    <a:pt x="383" y="427"/>
                  </a:lnTo>
                  <a:lnTo>
                    <a:pt x="391" y="439"/>
                  </a:lnTo>
                  <a:lnTo>
                    <a:pt x="400" y="450"/>
                  </a:lnTo>
                  <a:lnTo>
                    <a:pt x="410" y="461"/>
                  </a:lnTo>
                  <a:lnTo>
                    <a:pt x="421" y="470"/>
                  </a:lnTo>
                  <a:lnTo>
                    <a:pt x="426" y="473"/>
                  </a:lnTo>
                  <a:lnTo>
                    <a:pt x="432" y="477"/>
                  </a:lnTo>
                  <a:lnTo>
                    <a:pt x="436" y="481"/>
                  </a:lnTo>
                  <a:lnTo>
                    <a:pt x="442" y="485"/>
                  </a:lnTo>
                  <a:lnTo>
                    <a:pt x="456" y="490"/>
                  </a:lnTo>
                  <a:lnTo>
                    <a:pt x="470" y="494"/>
                  </a:lnTo>
                  <a:lnTo>
                    <a:pt x="484" y="497"/>
                  </a:lnTo>
                  <a:lnTo>
                    <a:pt x="491" y="497"/>
                  </a:lnTo>
                  <a:lnTo>
                    <a:pt x="500" y="497"/>
                  </a:lnTo>
                  <a:lnTo>
                    <a:pt x="517" y="497"/>
                  </a:lnTo>
                  <a:lnTo>
                    <a:pt x="534" y="496"/>
                  </a:lnTo>
                  <a:lnTo>
                    <a:pt x="549" y="493"/>
                  </a:lnTo>
                  <a:lnTo>
                    <a:pt x="564" y="491"/>
                  </a:lnTo>
                  <a:lnTo>
                    <a:pt x="578" y="487"/>
                  </a:lnTo>
                  <a:lnTo>
                    <a:pt x="593" y="484"/>
                  </a:lnTo>
                  <a:lnTo>
                    <a:pt x="627" y="473"/>
                  </a:lnTo>
                  <a:lnTo>
                    <a:pt x="662" y="465"/>
                  </a:lnTo>
                  <a:lnTo>
                    <a:pt x="705" y="455"/>
                  </a:lnTo>
                  <a:lnTo>
                    <a:pt x="741" y="447"/>
                  </a:lnTo>
                  <a:lnTo>
                    <a:pt x="754" y="446"/>
                  </a:lnTo>
                  <a:lnTo>
                    <a:pt x="757" y="446"/>
                  </a:lnTo>
                  <a:lnTo>
                    <a:pt x="757" y="447"/>
                  </a:lnTo>
                  <a:lnTo>
                    <a:pt x="755" y="449"/>
                  </a:lnTo>
                  <a:lnTo>
                    <a:pt x="749" y="452"/>
                  </a:lnTo>
                  <a:lnTo>
                    <a:pt x="741" y="455"/>
                  </a:lnTo>
                  <a:lnTo>
                    <a:pt x="731" y="456"/>
                  </a:lnTo>
                  <a:lnTo>
                    <a:pt x="711" y="461"/>
                  </a:lnTo>
                  <a:lnTo>
                    <a:pt x="699" y="462"/>
                  </a:lnTo>
                  <a:lnTo>
                    <a:pt x="688" y="467"/>
                  </a:lnTo>
                  <a:lnTo>
                    <a:pt x="679" y="470"/>
                  </a:lnTo>
                  <a:lnTo>
                    <a:pt x="658" y="476"/>
                  </a:lnTo>
                  <a:lnTo>
                    <a:pt x="638" y="482"/>
                  </a:lnTo>
                  <a:lnTo>
                    <a:pt x="629" y="487"/>
                  </a:lnTo>
                  <a:lnTo>
                    <a:pt x="618" y="491"/>
                  </a:lnTo>
                  <a:lnTo>
                    <a:pt x="633" y="496"/>
                  </a:lnTo>
                  <a:lnTo>
                    <a:pt x="645" y="502"/>
                  </a:lnTo>
                  <a:lnTo>
                    <a:pt x="670" y="516"/>
                  </a:lnTo>
                  <a:lnTo>
                    <a:pt x="680" y="522"/>
                  </a:lnTo>
                  <a:lnTo>
                    <a:pt x="693" y="529"/>
                  </a:lnTo>
                  <a:lnTo>
                    <a:pt x="712" y="544"/>
                  </a:lnTo>
                  <a:lnTo>
                    <a:pt x="723" y="552"/>
                  </a:lnTo>
                  <a:lnTo>
                    <a:pt x="734" y="558"/>
                  </a:lnTo>
                  <a:lnTo>
                    <a:pt x="755" y="569"/>
                  </a:lnTo>
                  <a:lnTo>
                    <a:pt x="767" y="573"/>
                  </a:lnTo>
                  <a:lnTo>
                    <a:pt x="780" y="576"/>
                  </a:lnTo>
                  <a:lnTo>
                    <a:pt x="793" y="579"/>
                  </a:lnTo>
                  <a:lnTo>
                    <a:pt x="807" y="579"/>
                  </a:lnTo>
                  <a:lnTo>
                    <a:pt x="815" y="579"/>
                  </a:lnTo>
                  <a:lnTo>
                    <a:pt x="822" y="576"/>
                  </a:lnTo>
                  <a:lnTo>
                    <a:pt x="825" y="575"/>
                  </a:lnTo>
                  <a:lnTo>
                    <a:pt x="828" y="572"/>
                  </a:lnTo>
                  <a:lnTo>
                    <a:pt x="833" y="567"/>
                  </a:lnTo>
                  <a:lnTo>
                    <a:pt x="844" y="555"/>
                  </a:lnTo>
                  <a:lnTo>
                    <a:pt x="853" y="540"/>
                  </a:lnTo>
                  <a:lnTo>
                    <a:pt x="860" y="532"/>
                  </a:lnTo>
                  <a:lnTo>
                    <a:pt x="866" y="525"/>
                  </a:lnTo>
                  <a:lnTo>
                    <a:pt x="874" y="519"/>
                  </a:lnTo>
                  <a:lnTo>
                    <a:pt x="882" y="514"/>
                  </a:lnTo>
                  <a:lnTo>
                    <a:pt x="891" y="509"/>
                  </a:lnTo>
                  <a:lnTo>
                    <a:pt x="900" y="506"/>
                  </a:lnTo>
                  <a:lnTo>
                    <a:pt x="909" y="503"/>
                  </a:lnTo>
                  <a:lnTo>
                    <a:pt x="920" y="503"/>
                  </a:lnTo>
                  <a:lnTo>
                    <a:pt x="932" y="502"/>
                  </a:lnTo>
                  <a:lnTo>
                    <a:pt x="943" y="502"/>
                  </a:lnTo>
                  <a:lnTo>
                    <a:pt x="964" y="505"/>
                  </a:lnTo>
                  <a:lnTo>
                    <a:pt x="984" y="506"/>
                  </a:lnTo>
                  <a:lnTo>
                    <a:pt x="996" y="506"/>
                  </a:lnTo>
                  <a:lnTo>
                    <a:pt x="1008" y="505"/>
                  </a:lnTo>
                  <a:lnTo>
                    <a:pt x="1043" y="502"/>
                  </a:lnTo>
                  <a:lnTo>
                    <a:pt x="1060" y="499"/>
                  </a:lnTo>
                  <a:lnTo>
                    <a:pt x="1068" y="496"/>
                  </a:lnTo>
                  <a:lnTo>
                    <a:pt x="1077" y="493"/>
                  </a:lnTo>
                  <a:lnTo>
                    <a:pt x="1082" y="490"/>
                  </a:lnTo>
                  <a:lnTo>
                    <a:pt x="1086" y="487"/>
                  </a:lnTo>
                  <a:lnTo>
                    <a:pt x="1094" y="481"/>
                  </a:lnTo>
                  <a:lnTo>
                    <a:pt x="1098" y="477"/>
                  </a:lnTo>
                  <a:lnTo>
                    <a:pt x="1101" y="476"/>
                  </a:lnTo>
                  <a:lnTo>
                    <a:pt x="1103" y="477"/>
                  </a:lnTo>
                  <a:lnTo>
                    <a:pt x="1104" y="481"/>
                  </a:lnTo>
                  <a:lnTo>
                    <a:pt x="1103" y="482"/>
                  </a:lnTo>
                  <a:lnTo>
                    <a:pt x="1101" y="484"/>
                  </a:lnTo>
                  <a:lnTo>
                    <a:pt x="1094" y="488"/>
                  </a:lnTo>
                  <a:lnTo>
                    <a:pt x="1083" y="493"/>
                  </a:lnTo>
                  <a:lnTo>
                    <a:pt x="1069" y="499"/>
                  </a:lnTo>
                  <a:lnTo>
                    <a:pt x="1054" y="505"/>
                  </a:lnTo>
                  <a:lnTo>
                    <a:pt x="1039" y="508"/>
                  </a:lnTo>
                  <a:lnTo>
                    <a:pt x="1024" y="512"/>
                  </a:lnTo>
                  <a:lnTo>
                    <a:pt x="1018" y="512"/>
                  </a:lnTo>
                  <a:lnTo>
                    <a:pt x="1010" y="514"/>
                  </a:lnTo>
                  <a:lnTo>
                    <a:pt x="993" y="514"/>
                  </a:lnTo>
                  <a:lnTo>
                    <a:pt x="978" y="512"/>
                  </a:lnTo>
                  <a:lnTo>
                    <a:pt x="946" y="511"/>
                  </a:lnTo>
                  <a:lnTo>
                    <a:pt x="928" y="511"/>
                  </a:lnTo>
                  <a:lnTo>
                    <a:pt x="912" y="512"/>
                  </a:lnTo>
                  <a:lnTo>
                    <a:pt x="905" y="514"/>
                  </a:lnTo>
                  <a:lnTo>
                    <a:pt x="897" y="516"/>
                  </a:lnTo>
                  <a:lnTo>
                    <a:pt x="889" y="520"/>
                  </a:lnTo>
                  <a:lnTo>
                    <a:pt x="882" y="525"/>
                  </a:lnTo>
                  <a:lnTo>
                    <a:pt x="877" y="528"/>
                  </a:lnTo>
                  <a:lnTo>
                    <a:pt x="873" y="532"/>
                  </a:lnTo>
                  <a:lnTo>
                    <a:pt x="866" y="540"/>
                  </a:lnTo>
                  <a:lnTo>
                    <a:pt x="862" y="549"/>
                  </a:lnTo>
                  <a:lnTo>
                    <a:pt x="857" y="558"/>
                  </a:lnTo>
                  <a:lnTo>
                    <a:pt x="853" y="566"/>
                  </a:lnTo>
                  <a:lnTo>
                    <a:pt x="847" y="573"/>
                  </a:lnTo>
                  <a:lnTo>
                    <a:pt x="844" y="576"/>
                  </a:lnTo>
                  <a:lnTo>
                    <a:pt x="839" y="581"/>
                  </a:lnTo>
                  <a:lnTo>
                    <a:pt x="830" y="587"/>
                  </a:lnTo>
                  <a:lnTo>
                    <a:pt x="839" y="589"/>
                  </a:lnTo>
                  <a:lnTo>
                    <a:pt x="848" y="590"/>
                  </a:lnTo>
                  <a:lnTo>
                    <a:pt x="857" y="593"/>
                  </a:lnTo>
                  <a:lnTo>
                    <a:pt x="866" y="598"/>
                  </a:lnTo>
                  <a:lnTo>
                    <a:pt x="876" y="602"/>
                  </a:lnTo>
                  <a:lnTo>
                    <a:pt x="885" y="607"/>
                  </a:lnTo>
                  <a:lnTo>
                    <a:pt x="900" y="617"/>
                  </a:lnTo>
                  <a:lnTo>
                    <a:pt x="923" y="636"/>
                  </a:lnTo>
                  <a:lnTo>
                    <a:pt x="929" y="640"/>
                  </a:lnTo>
                  <a:lnTo>
                    <a:pt x="931" y="642"/>
                  </a:lnTo>
                  <a:lnTo>
                    <a:pt x="886" y="622"/>
                  </a:lnTo>
                  <a:lnTo>
                    <a:pt x="853" y="610"/>
                  </a:lnTo>
                  <a:lnTo>
                    <a:pt x="838" y="604"/>
                  </a:lnTo>
                  <a:lnTo>
                    <a:pt x="822" y="601"/>
                  </a:lnTo>
                  <a:lnTo>
                    <a:pt x="807" y="599"/>
                  </a:lnTo>
                  <a:lnTo>
                    <a:pt x="793" y="598"/>
                  </a:lnTo>
                  <a:lnTo>
                    <a:pt x="778" y="595"/>
                  </a:lnTo>
                  <a:lnTo>
                    <a:pt x="770" y="593"/>
                  </a:lnTo>
                  <a:lnTo>
                    <a:pt x="764" y="592"/>
                  </a:lnTo>
                  <a:lnTo>
                    <a:pt x="757" y="589"/>
                  </a:lnTo>
                  <a:lnTo>
                    <a:pt x="751" y="586"/>
                  </a:lnTo>
                  <a:lnTo>
                    <a:pt x="743" y="582"/>
                  </a:lnTo>
                  <a:lnTo>
                    <a:pt x="735" y="579"/>
                  </a:lnTo>
                  <a:lnTo>
                    <a:pt x="717" y="566"/>
                  </a:lnTo>
                  <a:lnTo>
                    <a:pt x="700" y="554"/>
                  </a:lnTo>
                  <a:lnTo>
                    <a:pt x="683" y="541"/>
                  </a:lnTo>
                  <a:lnTo>
                    <a:pt x="668" y="532"/>
                  </a:lnTo>
                  <a:lnTo>
                    <a:pt x="651" y="523"/>
                  </a:lnTo>
                  <a:lnTo>
                    <a:pt x="642" y="520"/>
                  </a:lnTo>
                  <a:lnTo>
                    <a:pt x="635" y="517"/>
                  </a:lnTo>
                  <a:lnTo>
                    <a:pt x="629" y="516"/>
                  </a:lnTo>
                  <a:lnTo>
                    <a:pt x="624" y="514"/>
                  </a:lnTo>
                  <a:lnTo>
                    <a:pt x="615" y="512"/>
                  </a:lnTo>
                  <a:lnTo>
                    <a:pt x="604" y="511"/>
                  </a:lnTo>
                  <a:lnTo>
                    <a:pt x="592" y="511"/>
                  </a:lnTo>
                  <a:lnTo>
                    <a:pt x="558" y="511"/>
                  </a:lnTo>
                  <a:lnTo>
                    <a:pt x="542" y="512"/>
                  </a:lnTo>
                  <a:lnTo>
                    <a:pt x="528" y="514"/>
                  </a:lnTo>
                  <a:lnTo>
                    <a:pt x="497" y="517"/>
                  </a:lnTo>
                  <a:lnTo>
                    <a:pt x="464" y="522"/>
                  </a:lnTo>
                  <a:lnTo>
                    <a:pt x="470" y="531"/>
                  </a:lnTo>
                  <a:lnTo>
                    <a:pt x="473" y="541"/>
                  </a:lnTo>
                  <a:lnTo>
                    <a:pt x="476" y="551"/>
                  </a:lnTo>
                  <a:lnTo>
                    <a:pt x="479" y="560"/>
                  </a:lnTo>
                  <a:lnTo>
                    <a:pt x="481" y="579"/>
                  </a:lnTo>
                  <a:lnTo>
                    <a:pt x="484" y="590"/>
                  </a:lnTo>
                  <a:lnTo>
                    <a:pt x="485" y="601"/>
                  </a:lnTo>
                  <a:lnTo>
                    <a:pt x="490" y="616"/>
                  </a:lnTo>
                  <a:lnTo>
                    <a:pt x="493" y="630"/>
                  </a:lnTo>
                  <a:lnTo>
                    <a:pt x="503" y="654"/>
                  </a:lnTo>
                  <a:lnTo>
                    <a:pt x="508" y="666"/>
                  </a:lnTo>
                  <a:lnTo>
                    <a:pt x="513" y="678"/>
                  </a:lnTo>
                  <a:lnTo>
                    <a:pt x="516" y="692"/>
                  </a:lnTo>
                  <a:lnTo>
                    <a:pt x="520" y="707"/>
                  </a:lnTo>
                  <a:lnTo>
                    <a:pt x="523" y="724"/>
                  </a:lnTo>
                  <a:lnTo>
                    <a:pt x="528" y="741"/>
                  </a:lnTo>
                  <a:lnTo>
                    <a:pt x="532" y="756"/>
                  </a:lnTo>
                  <a:lnTo>
                    <a:pt x="535" y="762"/>
                  </a:lnTo>
                  <a:lnTo>
                    <a:pt x="540" y="770"/>
                  </a:lnTo>
                  <a:lnTo>
                    <a:pt x="548" y="782"/>
                  </a:lnTo>
                  <a:lnTo>
                    <a:pt x="552" y="786"/>
                  </a:lnTo>
                  <a:lnTo>
                    <a:pt x="558" y="791"/>
                  </a:lnTo>
                  <a:lnTo>
                    <a:pt x="564" y="794"/>
                  </a:lnTo>
                  <a:lnTo>
                    <a:pt x="571" y="797"/>
                  </a:lnTo>
                  <a:lnTo>
                    <a:pt x="578" y="800"/>
                  </a:lnTo>
                  <a:lnTo>
                    <a:pt x="586" y="800"/>
                  </a:lnTo>
                  <a:lnTo>
                    <a:pt x="600" y="802"/>
                  </a:lnTo>
                  <a:lnTo>
                    <a:pt x="613" y="802"/>
                  </a:lnTo>
                  <a:lnTo>
                    <a:pt x="638" y="800"/>
                  </a:lnTo>
                  <a:lnTo>
                    <a:pt x="662" y="799"/>
                  </a:lnTo>
                  <a:lnTo>
                    <a:pt x="674" y="799"/>
                  </a:lnTo>
                  <a:lnTo>
                    <a:pt x="688" y="800"/>
                  </a:lnTo>
                  <a:lnTo>
                    <a:pt x="702" y="802"/>
                  </a:lnTo>
                  <a:lnTo>
                    <a:pt x="714" y="806"/>
                  </a:lnTo>
                  <a:lnTo>
                    <a:pt x="728" y="811"/>
                  </a:lnTo>
                  <a:lnTo>
                    <a:pt x="738" y="817"/>
                  </a:lnTo>
                  <a:lnTo>
                    <a:pt x="749" y="823"/>
                  </a:lnTo>
                  <a:lnTo>
                    <a:pt x="757" y="827"/>
                  </a:lnTo>
                  <a:lnTo>
                    <a:pt x="761" y="832"/>
                  </a:lnTo>
                  <a:lnTo>
                    <a:pt x="763" y="832"/>
                  </a:lnTo>
                  <a:lnTo>
                    <a:pt x="751" y="832"/>
                  </a:lnTo>
                  <a:lnTo>
                    <a:pt x="741" y="829"/>
                  </a:lnTo>
                  <a:lnTo>
                    <a:pt x="722" y="823"/>
                  </a:lnTo>
                  <a:lnTo>
                    <a:pt x="703" y="815"/>
                  </a:lnTo>
                  <a:lnTo>
                    <a:pt x="694" y="814"/>
                  </a:lnTo>
                  <a:lnTo>
                    <a:pt x="682" y="811"/>
                  </a:lnTo>
                  <a:lnTo>
                    <a:pt x="668" y="811"/>
                  </a:lnTo>
                  <a:lnTo>
                    <a:pt x="654" y="809"/>
                  </a:lnTo>
                  <a:lnTo>
                    <a:pt x="629" y="809"/>
                  </a:lnTo>
                  <a:lnTo>
                    <a:pt x="575" y="811"/>
                  </a:lnTo>
                  <a:lnTo>
                    <a:pt x="596" y="831"/>
                  </a:lnTo>
                  <a:lnTo>
                    <a:pt x="616" y="847"/>
                  </a:lnTo>
                  <a:lnTo>
                    <a:pt x="638" y="861"/>
                  </a:lnTo>
                  <a:lnTo>
                    <a:pt x="658" y="873"/>
                  </a:lnTo>
                  <a:lnTo>
                    <a:pt x="680" y="884"/>
                  </a:lnTo>
                  <a:lnTo>
                    <a:pt x="702" y="896"/>
                  </a:lnTo>
                  <a:lnTo>
                    <a:pt x="752" y="919"/>
                  </a:lnTo>
                  <a:lnTo>
                    <a:pt x="770" y="929"/>
                  </a:lnTo>
                  <a:lnTo>
                    <a:pt x="790" y="945"/>
                  </a:lnTo>
                  <a:lnTo>
                    <a:pt x="812" y="961"/>
                  </a:lnTo>
                  <a:lnTo>
                    <a:pt x="831" y="977"/>
                  </a:lnTo>
                  <a:lnTo>
                    <a:pt x="847" y="990"/>
                  </a:lnTo>
                  <a:lnTo>
                    <a:pt x="856" y="999"/>
                  </a:lnTo>
                  <a:lnTo>
                    <a:pt x="857" y="1001"/>
                  </a:lnTo>
                  <a:lnTo>
                    <a:pt x="856" y="1001"/>
                  </a:lnTo>
                  <a:lnTo>
                    <a:pt x="845" y="992"/>
                  </a:lnTo>
                  <a:lnTo>
                    <a:pt x="822" y="974"/>
                  </a:lnTo>
                  <a:lnTo>
                    <a:pt x="810" y="966"/>
                  </a:lnTo>
                  <a:lnTo>
                    <a:pt x="798" y="958"/>
                  </a:lnTo>
                  <a:lnTo>
                    <a:pt x="760" y="937"/>
                  </a:lnTo>
                  <a:lnTo>
                    <a:pt x="723" y="920"/>
                  </a:lnTo>
                  <a:lnTo>
                    <a:pt x="688" y="902"/>
                  </a:lnTo>
                  <a:lnTo>
                    <a:pt x="650" y="882"/>
                  </a:lnTo>
                  <a:lnTo>
                    <a:pt x="624" y="867"/>
                  </a:lnTo>
                  <a:lnTo>
                    <a:pt x="600" y="853"/>
                  </a:lnTo>
                  <a:lnTo>
                    <a:pt x="577" y="838"/>
                  </a:lnTo>
                  <a:lnTo>
                    <a:pt x="568" y="831"/>
                  </a:lnTo>
                  <a:lnTo>
                    <a:pt x="557" y="823"/>
                  </a:lnTo>
                  <a:lnTo>
                    <a:pt x="548" y="814"/>
                  </a:lnTo>
                  <a:lnTo>
                    <a:pt x="540" y="805"/>
                  </a:lnTo>
                  <a:lnTo>
                    <a:pt x="532" y="796"/>
                  </a:lnTo>
                  <a:lnTo>
                    <a:pt x="525" y="785"/>
                  </a:lnTo>
                  <a:lnTo>
                    <a:pt x="520" y="773"/>
                  </a:lnTo>
                  <a:lnTo>
                    <a:pt x="514" y="761"/>
                  </a:lnTo>
                  <a:lnTo>
                    <a:pt x="510" y="747"/>
                  </a:lnTo>
                  <a:lnTo>
                    <a:pt x="506" y="733"/>
                  </a:lnTo>
                  <a:lnTo>
                    <a:pt x="503" y="718"/>
                  </a:lnTo>
                  <a:lnTo>
                    <a:pt x="500" y="703"/>
                  </a:lnTo>
                  <a:lnTo>
                    <a:pt x="496" y="689"/>
                  </a:lnTo>
                  <a:lnTo>
                    <a:pt x="493" y="677"/>
                  </a:lnTo>
                  <a:lnTo>
                    <a:pt x="484" y="651"/>
                  </a:lnTo>
                  <a:lnTo>
                    <a:pt x="471" y="622"/>
                  </a:lnTo>
                  <a:lnTo>
                    <a:pt x="464" y="602"/>
                  </a:lnTo>
                  <a:lnTo>
                    <a:pt x="459" y="584"/>
                  </a:lnTo>
                  <a:lnTo>
                    <a:pt x="453" y="566"/>
                  </a:lnTo>
                  <a:lnTo>
                    <a:pt x="445" y="546"/>
                  </a:lnTo>
                  <a:lnTo>
                    <a:pt x="436" y="531"/>
                  </a:lnTo>
                  <a:lnTo>
                    <a:pt x="432" y="523"/>
                  </a:lnTo>
                  <a:lnTo>
                    <a:pt x="427" y="517"/>
                  </a:lnTo>
                  <a:lnTo>
                    <a:pt x="416" y="506"/>
                  </a:lnTo>
                  <a:lnTo>
                    <a:pt x="406" y="496"/>
                  </a:lnTo>
                  <a:lnTo>
                    <a:pt x="383" y="476"/>
                  </a:lnTo>
                  <a:lnTo>
                    <a:pt x="372" y="465"/>
                  </a:lnTo>
                  <a:lnTo>
                    <a:pt x="360" y="452"/>
                  </a:lnTo>
                  <a:lnTo>
                    <a:pt x="351" y="441"/>
                  </a:lnTo>
                  <a:lnTo>
                    <a:pt x="343" y="430"/>
                  </a:lnTo>
                  <a:lnTo>
                    <a:pt x="331" y="411"/>
                  </a:lnTo>
                  <a:lnTo>
                    <a:pt x="319" y="389"/>
                  </a:lnTo>
                  <a:lnTo>
                    <a:pt x="311" y="379"/>
                  </a:lnTo>
                  <a:lnTo>
                    <a:pt x="304" y="366"/>
                  </a:lnTo>
                  <a:lnTo>
                    <a:pt x="267" y="404"/>
                  </a:lnTo>
                  <a:lnTo>
                    <a:pt x="250" y="421"/>
                  </a:lnTo>
                  <a:lnTo>
                    <a:pt x="235" y="438"/>
                  </a:lnTo>
                  <a:lnTo>
                    <a:pt x="220" y="455"/>
                  </a:lnTo>
                  <a:lnTo>
                    <a:pt x="204" y="473"/>
                  </a:lnTo>
                  <a:lnTo>
                    <a:pt x="189" y="491"/>
                  </a:lnTo>
                  <a:lnTo>
                    <a:pt x="172" y="514"/>
                  </a:lnTo>
                  <a:lnTo>
                    <a:pt x="156" y="537"/>
                  </a:lnTo>
                  <a:lnTo>
                    <a:pt x="139" y="561"/>
                  </a:lnTo>
                  <a:lnTo>
                    <a:pt x="136" y="564"/>
                  </a:lnTo>
                  <a:lnTo>
                    <a:pt x="133" y="567"/>
                  </a:lnTo>
                  <a:lnTo>
                    <a:pt x="127" y="573"/>
                  </a:lnTo>
                  <a:lnTo>
                    <a:pt x="124" y="576"/>
                  </a:lnTo>
                  <a:lnTo>
                    <a:pt x="122" y="579"/>
                  </a:lnTo>
                  <a:lnTo>
                    <a:pt x="121" y="584"/>
                  </a:lnTo>
                  <a:lnTo>
                    <a:pt x="119" y="589"/>
                  </a:lnTo>
                  <a:lnTo>
                    <a:pt x="121" y="595"/>
                  </a:lnTo>
                  <a:lnTo>
                    <a:pt x="124" y="601"/>
                  </a:lnTo>
                  <a:lnTo>
                    <a:pt x="127" y="605"/>
                  </a:lnTo>
                  <a:lnTo>
                    <a:pt x="131" y="610"/>
                  </a:lnTo>
                  <a:lnTo>
                    <a:pt x="142" y="619"/>
                  </a:lnTo>
                  <a:lnTo>
                    <a:pt x="148" y="625"/>
                  </a:lnTo>
                  <a:lnTo>
                    <a:pt x="151" y="631"/>
                  </a:lnTo>
                  <a:lnTo>
                    <a:pt x="169" y="660"/>
                  </a:lnTo>
                  <a:lnTo>
                    <a:pt x="183" y="687"/>
                  </a:lnTo>
                  <a:lnTo>
                    <a:pt x="195" y="716"/>
                  </a:lnTo>
                  <a:lnTo>
                    <a:pt x="211" y="747"/>
                  </a:lnTo>
                  <a:lnTo>
                    <a:pt x="214" y="753"/>
                  </a:lnTo>
                  <a:lnTo>
                    <a:pt x="217" y="759"/>
                  </a:lnTo>
                  <a:lnTo>
                    <a:pt x="223" y="768"/>
                  </a:lnTo>
                  <a:lnTo>
                    <a:pt x="229" y="776"/>
                  </a:lnTo>
                  <a:lnTo>
                    <a:pt x="236" y="783"/>
                  </a:lnTo>
                  <a:lnTo>
                    <a:pt x="252" y="797"/>
                  </a:lnTo>
                  <a:lnTo>
                    <a:pt x="269" y="814"/>
                  </a:lnTo>
                  <a:lnTo>
                    <a:pt x="278" y="824"/>
                  </a:lnTo>
                  <a:lnTo>
                    <a:pt x="287" y="834"/>
                  </a:lnTo>
                  <a:lnTo>
                    <a:pt x="293" y="844"/>
                  </a:lnTo>
                  <a:lnTo>
                    <a:pt x="299" y="855"/>
                  </a:lnTo>
                  <a:lnTo>
                    <a:pt x="310" y="876"/>
                  </a:lnTo>
                  <a:lnTo>
                    <a:pt x="322" y="899"/>
                  </a:lnTo>
                  <a:lnTo>
                    <a:pt x="330" y="913"/>
                  </a:lnTo>
                  <a:lnTo>
                    <a:pt x="336" y="925"/>
                  </a:lnTo>
                  <a:lnTo>
                    <a:pt x="348" y="948"/>
                  </a:lnTo>
                  <a:lnTo>
                    <a:pt x="354" y="957"/>
                  </a:lnTo>
                  <a:lnTo>
                    <a:pt x="363" y="967"/>
                  </a:lnTo>
                  <a:lnTo>
                    <a:pt x="372" y="977"/>
                  </a:lnTo>
                  <a:lnTo>
                    <a:pt x="377" y="980"/>
                  </a:lnTo>
                  <a:lnTo>
                    <a:pt x="384" y="984"/>
                  </a:lnTo>
                  <a:lnTo>
                    <a:pt x="398" y="993"/>
                  </a:lnTo>
                  <a:lnTo>
                    <a:pt x="420" y="1009"/>
                  </a:lnTo>
                  <a:lnTo>
                    <a:pt x="449" y="1028"/>
                  </a:lnTo>
                  <a:lnTo>
                    <a:pt x="481" y="1050"/>
                  </a:lnTo>
                  <a:lnTo>
                    <a:pt x="516" y="1069"/>
                  </a:lnTo>
                  <a:lnTo>
                    <a:pt x="534" y="1079"/>
                  </a:lnTo>
                  <a:lnTo>
                    <a:pt x="552" y="1088"/>
                  </a:lnTo>
                  <a:lnTo>
                    <a:pt x="569" y="1094"/>
                  </a:lnTo>
                  <a:lnTo>
                    <a:pt x="586" y="1100"/>
                  </a:lnTo>
                  <a:lnTo>
                    <a:pt x="601" y="1103"/>
                  </a:lnTo>
                  <a:lnTo>
                    <a:pt x="616" y="1104"/>
                  </a:lnTo>
                  <a:lnTo>
                    <a:pt x="622" y="1103"/>
                  </a:lnTo>
                  <a:lnTo>
                    <a:pt x="630" y="1103"/>
                  </a:lnTo>
                  <a:lnTo>
                    <a:pt x="641" y="1100"/>
                  </a:lnTo>
                  <a:lnTo>
                    <a:pt x="653" y="1097"/>
                  </a:lnTo>
                  <a:lnTo>
                    <a:pt x="659" y="1095"/>
                  </a:lnTo>
                  <a:lnTo>
                    <a:pt x="667" y="1094"/>
                  </a:lnTo>
                  <a:lnTo>
                    <a:pt x="677" y="1092"/>
                  </a:lnTo>
                  <a:lnTo>
                    <a:pt x="688" y="1089"/>
                  </a:lnTo>
                  <a:lnTo>
                    <a:pt x="709" y="1082"/>
                  </a:lnTo>
                  <a:lnTo>
                    <a:pt x="731" y="1074"/>
                  </a:lnTo>
                  <a:lnTo>
                    <a:pt x="749" y="1063"/>
                  </a:lnTo>
                  <a:lnTo>
                    <a:pt x="761" y="1053"/>
                  </a:lnTo>
                  <a:lnTo>
                    <a:pt x="776" y="1036"/>
                  </a:lnTo>
                  <a:lnTo>
                    <a:pt x="783" y="1031"/>
                  </a:lnTo>
                  <a:lnTo>
                    <a:pt x="784" y="1030"/>
                  </a:lnTo>
                  <a:lnTo>
                    <a:pt x="786" y="1031"/>
                  </a:lnTo>
                  <a:lnTo>
                    <a:pt x="784" y="1033"/>
                  </a:lnTo>
                  <a:lnTo>
                    <a:pt x="783" y="1037"/>
                  </a:lnTo>
                  <a:lnTo>
                    <a:pt x="773" y="1053"/>
                  </a:lnTo>
                  <a:lnTo>
                    <a:pt x="770" y="1056"/>
                  </a:lnTo>
                  <a:lnTo>
                    <a:pt x="767" y="1060"/>
                  </a:lnTo>
                  <a:lnTo>
                    <a:pt x="764" y="1063"/>
                  </a:lnTo>
                  <a:lnTo>
                    <a:pt x="761" y="1068"/>
                  </a:lnTo>
                  <a:lnTo>
                    <a:pt x="757" y="1071"/>
                  </a:lnTo>
                  <a:lnTo>
                    <a:pt x="754" y="1072"/>
                  </a:lnTo>
                  <a:lnTo>
                    <a:pt x="746" y="1079"/>
                  </a:lnTo>
                  <a:lnTo>
                    <a:pt x="738" y="1082"/>
                  </a:lnTo>
                  <a:lnTo>
                    <a:pt x="729" y="1085"/>
                  </a:lnTo>
                  <a:lnTo>
                    <a:pt x="712" y="1091"/>
                  </a:lnTo>
                  <a:lnTo>
                    <a:pt x="693" y="1094"/>
                  </a:lnTo>
                  <a:lnTo>
                    <a:pt x="674" y="1098"/>
                  </a:lnTo>
                  <a:lnTo>
                    <a:pt x="654" y="1103"/>
                  </a:lnTo>
                  <a:lnTo>
                    <a:pt x="644" y="1106"/>
                  </a:lnTo>
                  <a:lnTo>
                    <a:pt x="635" y="1109"/>
                  </a:lnTo>
                  <a:lnTo>
                    <a:pt x="648" y="1115"/>
                  </a:lnTo>
                  <a:lnTo>
                    <a:pt x="662" y="1121"/>
                  </a:lnTo>
                  <a:lnTo>
                    <a:pt x="685" y="1130"/>
                  </a:lnTo>
                  <a:lnTo>
                    <a:pt x="709" y="1141"/>
                  </a:lnTo>
                  <a:lnTo>
                    <a:pt x="720" y="1149"/>
                  </a:lnTo>
                  <a:lnTo>
                    <a:pt x="734" y="1158"/>
                  </a:lnTo>
                  <a:lnTo>
                    <a:pt x="773" y="1188"/>
                  </a:lnTo>
                  <a:lnTo>
                    <a:pt x="792" y="1200"/>
                  </a:lnTo>
                  <a:lnTo>
                    <a:pt x="809" y="1212"/>
                  </a:lnTo>
                  <a:lnTo>
                    <a:pt x="827" y="1222"/>
                  </a:lnTo>
                  <a:lnTo>
                    <a:pt x="838" y="1225"/>
                  </a:lnTo>
                  <a:lnTo>
                    <a:pt x="847" y="1228"/>
                  </a:lnTo>
                  <a:lnTo>
                    <a:pt x="857" y="1231"/>
                  </a:lnTo>
                  <a:lnTo>
                    <a:pt x="868" y="1232"/>
                  </a:lnTo>
                  <a:lnTo>
                    <a:pt x="880" y="1234"/>
                  </a:lnTo>
                  <a:lnTo>
                    <a:pt x="892" y="1234"/>
                  </a:lnTo>
                  <a:lnTo>
                    <a:pt x="1034" y="1234"/>
                  </a:lnTo>
                  <a:lnTo>
                    <a:pt x="1043" y="1235"/>
                  </a:lnTo>
                  <a:lnTo>
                    <a:pt x="1051" y="1237"/>
                  </a:lnTo>
                  <a:lnTo>
                    <a:pt x="1056" y="1238"/>
                  </a:lnTo>
                  <a:lnTo>
                    <a:pt x="1060" y="1240"/>
                  </a:lnTo>
                  <a:lnTo>
                    <a:pt x="1069" y="1244"/>
                  </a:lnTo>
                  <a:lnTo>
                    <a:pt x="1079" y="1249"/>
                  </a:lnTo>
                  <a:lnTo>
                    <a:pt x="1088" y="1255"/>
                  </a:lnTo>
                  <a:lnTo>
                    <a:pt x="1095" y="1261"/>
                  </a:lnTo>
                  <a:lnTo>
                    <a:pt x="1103" y="1267"/>
                  </a:lnTo>
                  <a:lnTo>
                    <a:pt x="1117" y="1279"/>
                  </a:lnTo>
                  <a:lnTo>
                    <a:pt x="1129" y="1290"/>
                  </a:lnTo>
                  <a:lnTo>
                    <a:pt x="1138" y="1301"/>
                  </a:lnTo>
                  <a:lnTo>
                    <a:pt x="1114" y="1279"/>
                  </a:lnTo>
                  <a:lnTo>
                    <a:pt x="1101" y="1269"/>
                  </a:lnTo>
                  <a:lnTo>
                    <a:pt x="1089" y="1260"/>
                  </a:lnTo>
                  <a:lnTo>
                    <a:pt x="1083" y="1257"/>
                  </a:lnTo>
                  <a:lnTo>
                    <a:pt x="1077" y="1252"/>
                  </a:lnTo>
                  <a:lnTo>
                    <a:pt x="1071" y="1249"/>
                  </a:lnTo>
                  <a:lnTo>
                    <a:pt x="1063" y="1247"/>
                  </a:lnTo>
                  <a:lnTo>
                    <a:pt x="1056" y="1244"/>
                  </a:lnTo>
                  <a:lnTo>
                    <a:pt x="1048" y="1243"/>
                  </a:lnTo>
                  <a:lnTo>
                    <a:pt x="1040" y="1243"/>
                  </a:lnTo>
                  <a:lnTo>
                    <a:pt x="1031" y="1243"/>
                  </a:lnTo>
                  <a:lnTo>
                    <a:pt x="891" y="1243"/>
                  </a:lnTo>
                  <a:lnTo>
                    <a:pt x="882" y="1241"/>
                  </a:lnTo>
                  <a:lnTo>
                    <a:pt x="874" y="1241"/>
                  </a:lnTo>
                  <a:lnTo>
                    <a:pt x="860" y="1240"/>
                  </a:lnTo>
                  <a:lnTo>
                    <a:pt x="847" y="1237"/>
                  </a:lnTo>
                  <a:lnTo>
                    <a:pt x="841" y="1237"/>
                  </a:lnTo>
                  <a:lnTo>
                    <a:pt x="831" y="1237"/>
                  </a:lnTo>
                  <a:lnTo>
                    <a:pt x="838" y="1246"/>
                  </a:lnTo>
                  <a:lnTo>
                    <a:pt x="845" y="1255"/>
                  </a:lnTo>
                  <a:lnTo>
                    <a:pt x="853" y="1264"/>
                  </a:lnTo>
                  <a:lnTo>
                    <a:pt x="863" y="1275"/>
                  </a:lnTo>
                  <a:lnTo>
                    <a:pt x="874" y="1284"/>
                  </a:lnTo>
                  <a:lnTo>
                    <a:pt x="885" y="1293"/>
                  </a:lnTo>
                  <a:lnTo>
                    <a:pt x="909" y="1311"/>
                  </a:lnTo>
                  <a:lnTo>
                    <a:pt x="931" y="1327"/>
                  </a:lnTo>
                  <a:lnTo>
                    <a:pt x="949" y="1339"/>
                  </a:lnTo>
                  <a:lnTo>
                    <a:pt x="966" y="1349"/>
                  </a:lnTo>
                  <a:lnTo>
                    <a:pt x="960" y="1349"/>
                  </a:lnTo>
                  <a:lnTo>
                    <a:pt x="953" y="1348"/>
                  </a:lnTo>
                  <a:lnTo>
                    <a:pt x="940" y="1345"/>
                  </a:lnTo>
                  <a:lnTo>
                    <a:pt x="928" y="1337"/>
                  </a:lnTo>
                  <a:lnTo>
                    <a:pt x="915" y="1330"/>
                  </a:lnTo>
                  <a:lnTo>
                    <a:pt x="902" y="1321"/>
                  </a:lnTo>
                  <a:lnTo>
                    <a:pt x="889" y="1311"/>
                  </a:lnTo>
                  <a:lnTo>
                    <a:pt x="870" y="1295"/>
                  </a:lnTo>
                  <a:lnTo>
                    <a:pt x="853" y="1279"/>
                  </a:lnTo>
                  <a:lnTo>
                    <a:pt x="838" y="1266"/>
                  </a:lnTo>
                  <a:lnTo>
                    <a:pt x="810" y="1240"/>
                  </a:lnTo>
                  <a:lnTo>
                    <a:pt x="783" y="1216"/>
                  </a:lnTo>
                  <a:lnTo>
                    <a:pt x="767" y="1202"/>
                  </a:lnTo>
                  <a:lnTo>
                    <a:pt x="749" y="1190"/>
                  </a:lnTo>
                  <a:lnTo>
                    <a:pt x="725" y="1173"/>
                  </a:lnTo>
                  <a:lnTo>
                    <a:pt x="702" y="1161"/>
                  </a:lnTo>
                  <a:lnTo>
                    <a:pt x="679" y="1150"/>
                  </a:lnTo>
                  <a:lnTo>
                    <a:pt x="658" y="1141"/>
                  </a:lnTo>
                  <a:lnTo>
                    <a:pt x="635" y="1133"/>
                  </a:lnTo>
                  <a:lnTo>
                    <a:pt x="610" y="1126"/>
                  </a:lnTo>
                  <a:lnTo>
                    <a:pt x="584" y="1118"/>
                  </a:lnTo>
                  <a:lnTo>
                    <a:pt x="557" y="1109"/>
                  </a:lnTo>
                  <a:lnTo>
                    <a:pt x="539" y="1103"/>
                  </a:lnTo>
                  <a:lnTo>
                    <a:pt x="522" y="1095"/>
                  </a:lnTo>
                  <a:lnTo>
                    <a:pt x="506" y="1089"/>
                  </a:lnTo>
                  <a:lnTo>
                    <a:pt x="493" y="1082"/>
                  </a:lnTo>
                  <a:lnTo>
                    <a:pt x="464" y="1065"/>
                  </a:lnTo>
                  <a:lnTo>
                    <a:pt x="432" y="1045"/>
                  </a:lnTo>
                  <a:lnTo>
                    <a:pt x="401" y="1028"/>
                  </a:lnTo>
                  <a:lnTo>
                    <a:pt x="374" y="1013"/>
                  </a:lnTo>
                  <a:lnTo>
                    <a:pt x="360" y="1004"/>
                  </a:lnTo>
                  <a:lnTo>
                    <a:pt x="348" y="995"/>
                  </a:lnTo>
                  <a:lnTo>
                    <a:pt x="337" y="983"/>
                  </a:lnTo>
                  <a:lnTo>
                    <a:pt x="325" y="969"/>
                  </a:lnTo>
                  <a:lnTo>
                    <a:pt x="310" y="948"/>
                  </a:lnTo>
                  <a:lnTo>
                    <a:pt x="297" y="926"/>
                  </a:lnTo>
                  <a:lnTo>
                    <a:pt x="273" y="890"/>
                  </a:lnTo>
                  <a:lnTo>
                    <a:pt x="249" y="853"/>
                  </a:lnTo>
                  <a:lnTo>
                    <a:pt x="235" y="834"/>
                  </a:lnTo>
                  <a:lnTo>
                    <a:pt x="218" y="814"/>
                  </a:lnTo>
                  <a:lnTo>
                    <a:pt x="220" y="896"/>
                  </a:lnTo>
                  <a:lnTo>
                    <a:pt x="221" y="977"/>
                  </a:lnTo>
                  <a:lnTo>
                    <a:pt x="221" y="989"/>
                  </a:lnTo>
                  <a:lnTo>
                    <a:pt x="223" y="999"/>
                  </a:lnTo>
                  <a:lnTo>
                    <a:pt x="227" y="1022"/>
                  </a:lnTo>
                  <a:lnTo>
                    <a:pt x="233" y="1044"/>
                  </a:lnTo>
                  <a:lnTo>
                    <a:pt x="240" y="1063"/>
                  </a:lnTo>
                  <a:lnTo>
                    <a:pt x="247" y="1079"/>
                  </a:lnTo>
                  <a:lnTo>
                    <a:pt x="253" y="1092"/>
                  </a:lnTo>
                  <a:lnTo>
                    <a:pt x="258" y="1103"/>
                  </a:lnTo>
                  <a:lnTo>
                    <a:pt x="249" y="1095"/>
                  </a:lnTo>
                  <a:lnTo>
                    <a:pt x="240" y="1088"/>
                  </a:lnTo>
                  <a:lnTo>
                    <a:pt x="232" y="1077"/>
                  </a:lnTo>
                  <a:lnTo>
                    <a:pt x="226" y="1066"/>
                  </a:lnTo>
                  <a:lnTo>
                    <a:pt x="221" y="1054"/>
                  </a:lnTo>
                  <a:lnTo>
                    <a:pt x="217" y="1044"/>
                  </a:lnTo>
                  <a:lnTo>
                    <a:pt x="214" y="1031"/>
                  </a:lnTo>
                  <a:lnTo>
                    <a:pt x="211" y="1019"/>
                  </a:lnTo>
                  <a:lnTo>
                    <a:pt x="207" y="998"/>
                  </a:lnTo>
                  <a:lnTo>
                    <a:pt x="204" y="977"/>
                  </a:lnTo>
                  <a:lnTo>
                    <a:pt x="200" y="940"/>
                  </a:lnTo>
                  <a:lnTo>
                    <a:pt x="198" y="904"/>
                  </a:lnTo>
                  <a:lnTo>
                    <a:pt x="194" y="862"/>
                  </a:lnTo>
                  <a:lnTo>
                    <a:pt x="191" y="826"/>
                  </a:lnTo>
                  <a:lnTo>
                    <a:pt x="186" y="792"/>
                  </a:lnTo>
                  <a:lnTo>
                    <a:pt x="183" y="776"/>
                  </a:lnTo>
                  <a:lnTo>
                    <a:pt x="179" y="761"/>
                  </a:lnTo>
                  <a:lnTo>
                    <a:pt x="175" y="745"/>
                  </a:lnTo>
                  <a:lnTo>
                    <a:pt x="169" y="732"/>
                  </a:lnTo>
                  <a:lnTo>
                    <a:pt x="165" y="716"/>
                  </a:lnTo>
                  <a:lnTo>
                    <a:pt x="157" y="703"/>
                  </a:lnTo>
                  <a:lnTo>
                    <a:pt x="151" y="689"/>
                  </a:lnTo>
                  <a:lnTo>
                    <a:pt x="142" y="675"/>
                  </a:lnTo>
                  <a:lnTo>
                    <a:pt x="133" y="662"/>
                  </a:lnTo>
                  <a:lnTo>
                    <a:pt x="122" y="649"/>
                  </a:lnTo>
                  <a:lnTo>
                    <a:pt x="111" y="636"/>
                  </a:lnTo>
                  <a:lnTo>
                    <a:pt x="98" y="622"/>
                  </a:lnTo>
                  <a:lnTo>
                    <a:pt x="87" y="637"/>
                  </a:lnTo>
                  <a:lnTo>
                    <a:pt x="76" y="652"/>
                  </a:lnTo>
                  <a:lnTo>
                    <a:pt x="69" y="666"/>
                  </a:lnTo>
                  <a:lnTo>
                    <a:pt x="61" y="681"/>
                  </a:lnTo>
                  <a:lnTo>
                    <a:pt x="56" y="697"/>
                  </a:lnTo>
                  <a:lnTo>
                    <a:pt x="50" y="712"/>
                  </a:lnTo>
                  <a:lnTo>
                    <a:pt x="40" y="747"/>
                  </a:lnTo>
                  <a:lnTo>
                    <a:pt x="37" y="757"/>
                  </a:lnTo>
                  <a:lnTo>
                    <a:pt x="37" y="767"/>
                  </a:lnTo>
                  <a:lnTo>
                    <a:pt x="35" y="776"/>
                  </a:lnTo>
                  <a:lnTo>
                    <a:pt x="34" y="785"/>
                  </a:lnTo>
                  <a:lnTo>
                    <a:pt x="32" y="794"/>
                  </a:lnTo>
                  <a:lnTo>
                    <a:pt x="31" y="797"/>
                  </a:lnTo>
                  <a:lnTo>
                    <a:pt x="29" y="802"/>
                  </a:lnTo>
                  <a:lnTo>
                    <a:pt x="23" y="808"/>
                  </a:lnTo>
                  <a:lnTo>
                    <a:pt x="20" y="811"/>
                  </a:lnTo>
                  <a:lnTo>
                    <a:pt x="15" y="814"/>
                  </a:lnTo>
                  <a:lnTo>
                    <a:pt x="11" y="806"/>
                  </a:lnTo>
                  <a:lnTo>
                    <a:pt x="8" y="800"/>
                  </a:lnTo>
                  <a:lnTo>
                    <a:pt x="5" y="792"/>
                  </a:lnTo>
                  <a:lnTo>
                    <a:pt x="3" y="785"/>
                  </a:lnTo>
                  <a:lnTo>
                    <a:pt x="2" y="777"/>
                  </a:lnTo>
                  <a:lnTo>
                    <a:pt x="0" y="770"/>
                  </a:lnTo>
                  <a:lnTo>
                    <a:pt x="0" y="753"/>
                  </a:lnTo>
                  <a:lnTo>
                    <a:pt x="0" y="738"/>
                  </a:lnTo>
                  <a:lnTo>
                    <a:pt x="3" y="722"/>
                  </a:lnTo>
                  <a:lnTo>
                    <a:pt x="6" y="709"/>
                  </a:lnTo>
                  <a:lnTo>
                    <a:pt x="9" y="697"/>
                  </a:lnTo>
                  <a:lnTo>
                    <a:pt x="15" y="684"/>
                  </a:lnTo>
                  <a:lnTo>
                    <a:pt x="20" y="671"/>
                  </a:lnTo>
                  <a:lnTo>
                    <a:pt x="35" y="643"/>
                  </a:lnTo>
                  <a:lnTo>
                    <a:pt x="50" y="614"/>
                  </a:lnTo>
                  <a:lnTo>
                    <a:pt x="66" y="589"/>
                  </a:lnTo>
                  <a:lnTo>
                    <a:pt x="81" y="564"/>
                  </a:lnTo>
                  <a:lnTo>
                    <a:pt x="98" y="541"/>
                  </a:lnTo>
                  <a:lnTo>
                    <a:pt x="114" y="519"/>
                  </a:lnTo>
                  <a:lnTo>
                    <a:pt x="133" y="497"/>
                  </a:lnTo>
                  <a:lnTo>
                    <a:pt x="172" y="447"/>
                  </a:lnTo>
                  <a:lnTo>
                    <a:pt x="214" y="398"/>
                  </a:lnTo>
                  <a:lnTo>
                    <a:pt x="250" y="357"/>
                  </a:lnTo>
                  <a:lnTo>
                    <a:pt x="288" y="318"/>
                  </a:lnTo>
                  <a:lnTo>
                    <a:pt x="333" y="274"/>
                  </a:lnTo>
                  <a:lnTo>
                    <a:pt x="365" y="243"/>
                  </a:lnTo>
                  <a:lnTo>
                    <a:pt x="380" y="229"/>
                  </a:lnTo>
                  <a:lnTo>
                    <a:pt x="392" y="214"/>
                  </a:lnTo>
                  <a:lnTo>
                    <a:pt x="398" y="207"/>
                  </a:lnTo>
                  <a:lnTo>
                    <a:pt x="403" y="199"/>
                  </a:lnTo>
                  <a:lnTo>
                    <a:pt x="407" y="190"/>
                  </a:lnTo>
                  <a:lnTo>
                    <a:pt x="412" y="182"/>
                  </a:lnTo>
                  <a:lnTo>
                    <a:pt x="415" y="173"/>
                  </a:lnTo>
                  <a:lnTo>
                    <a:pt x="416" y="162"/>
                  </a:lnTo>
                  <a:lnTo>
                    <a:pt x="418" y="152"/>
                  </a:lnTo>
                  <a:lnTo>
                    <a:pt x="418" y="141"/>
                  </a:lnTo>
                  <a:lnTo>
                    <a:pt x="418" y="56"/>
                  </a:lnTo>
                  <a:lnTo>
                    <a:pt x="420" y="48"/>
                  </a:lnTo>
                  <a:lnTo>
                    <a:pt x="421" y="38"/>
                  </a:lnTo>
                  <a:lnTo>
                    <a:pt x="421" y="33"/>
                  </a:lnTo>
                  <a:lnTo>
                    <a:pt x="423" y="29"/>
                  </a:lnTo>
                  <a:lnTo>
                    <a:pt x="427" y="19"/>
                  </a:lnTo>
                  <a:lnTo>
                    <a:pt x="430" y="15"/>
                  </a:lnTo>
                  <a:lnTo>
                    <a:pt x="433" y="12"/>
                  </a:lnTo>
                  <a:lnTo>
                    <a:pt x="438" y="9"/>
                  </a:lnTo>
                  <a:lnTo>
                    <a:pt x="441" y="6"/>
                  </a:lnTo>
                  <a:lnTo>
                    <a:pt x="447" y="3"/>
                  </a:lnTo>
                  <a:lnTo>
                    <a:pt x="452" y="1"/>
                  </a:lnTo>
                  <a:lnTo>
                    <a:pt x="458" y="0"/>
                  </a:lnTo>
                  <a:lnTo>
                    <a:pt x="464" y="0"/>
                  </a:lnTo>
                  <a:close/>
                </a:path>
              </a:pathLst>
            </a:custGeom>
            <a:solidFill>
              <a:srgbClr val="333333"/>
            </a:solidFill>
            <a:ln w="9525">
              <a:solidFill>
                <a:schemeClr val="tx2"/>
              </a:solidFill>
              <a:round/>
              <a:headEnd/>
              <a:tailEnd/>
            </a:ln>
          </p:spPr>
          <p:txBody>
            <a:bodyPr/>
            <a:lstStyle/>
            <a:p>
              <a:endParaRPr lang="en-US" sz="3120"/>
            </a:p>
          </p:txBody>
        </p:sp>
        <p:sp>
          <p:nvSpPr>
            <p:cNvPr id="385967" name="Freeform 943"/>
            <p:cNvSpPr>
              <a:spLocks/>
            </p:cNvSpPr>
            <p:nvPr/>
          </p:nvSpPr>
          <p:spPr bwMode="auto">
            <a:xfrm>
              <a:off x="568" y="1668"/>
              <a:ext cx="23" cy="34"/>
            </a:xfrm>
            <a:custGeom>
              <a:avLst/>
              <a:gdLst>
                <a:gd name="T0" fmla="*/ 2 w 48"/>
                <a:gd name="T1" fmla="*/ 0 h 68"/>
                <a:gd name="T2" fmla="*/ 12 w 48"/>
                <a:gd name="T3" fmla="*/ 3 h 68"/>
                <a:gd name="T4" fmla="*/ 22 w 48"/>
                <a:gd name="T5" fmla="*/ 9 h 68"/>
                <a:gd name="T6" fmla="*/ 29 w 48"/>
                <a:gd name="T7" fmla="*/ 16 h 68"/>
                <a:gd name="T8" fmla="*/ 37 w 48"/>
                <a:gd name="T9" fmla="*/ 27 h 68"/>
                <a:gd name="T10" fmla="*/ 44 w 48"/>
                <a:gd name="T11" fmla="*/ 48 h 68"/>
                <a:gd name="T12" fmla="*/ 48 w 48"/>
                <a:gd name="T13" fmla="*/ 67 h 68"/>
                <a:gd name="T14" fmla="*/ 41 w 48"/>
                <a:gd name="T15" fmla="*/ 68 h 68"/>
                <a:gd name="T16" fmla="*/ 38 w 48"/>
                <a:gd name="T17" fmla="*/ 50 h 68"/>
                <a:gd name="T18" fmla="*/ 31 w 48"/>
                <a:gd name="T19" fmla="*/ 29 h 68"/>
                <a:gd name="T20" fmla="*/ 25 w 48"/>
                <a:gd name="T21" fmla="*/ 21 h 68"/>
                <a:gd name="T22" fmla="*/ 17 w 48"/>
                <a:gd name="T23" fmla="*/ 13 h 68"/>
                <a:gd name="T24" fmla="*/ 11 w 48"/>
                <a:gd name="T25" fmla="*/ 9 h 68"/>
                <a:gd name="T26" fmla="*/ 0 w 48"/>
                <a:gd name="T27" fmla="*/ 6 h 68"/>
                <a:gd name="T28" fmla="*/ 2 w 48"/>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8">
                  <a:moveTo>
                    <a:pt x="2" y="0"/>
                  </a:moveTo>
                  <a:lnTo>
                    <a:pt x="12" y="3"/>
                  </a:lnTo>
                  <a:lnTo>
                    <a:pt x="22" y="9"/>
                  </a:lnTo>
                  <a:lnTo>
                    <a:pt x="29" y="16"/>
                  </a:lnTo>
                  <a:lnTo>
                    <a:pt x="37" y="27"/>
                  </a:lnTo>
                  <a:lnTo>
                    <a:pt x="44" y="48"/>
                  </a:lnTo>
                  <a:lnTo>
                    <a:pt x="48" y="67"/>
                  </a:lnTo>
                  <a:lnTo>
                    <a:pt x="41" y="68"/>
                  </a:lnTo>
                  <a:lnTo>
                    <a:pt x="38" y="50"/>
                  </a:lnTo>
                  <a:lnTo>
                    <a:pt x="31" y="29"/>
                  </a:lnTo>
                  <a:lnTo>
                    <a:pt x="25" y="21"/>
                  </a:lnTo>
                  <a:lnTo>
                    <a:pt x="17" y="13"/>
                  </a:lnTo>
                  <a:lnTo>
                    <a:pt x="11" y="9"/>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968" name="Freeform 944"/>
            <p:cNvSpPr>
              <a:spLocks/>
            </p:cNvSpPr>
            <p:nvPr/>
          </p:nvSpPr>
          <p:spPr bwMode="auto">
            <a:xfrm>
              <a:off x="574" y="1701"/>
              <a:ext cx="17" cy="39"/>
            </a:xfrm>
            <a:custGeom>
              <a:avLst/>
              <a:gdLst>
                <a:gd name="T0" fmla="*/ 34 w 34"/>
                <a:gd name="T1" fmla="*/ 0 h 77"/>
                <a:gd name="T2" fmla="*/ 32 w 34"/>
                <a:gd name="T3" fmla="*/ 10 h 77"/>
                <a:gd name="T4" fmla="*/ 29 w 34"/>
                <a:gd name="T5" fmla="*/ 21 h 77"/>
                <a:gd name="T6" fmla="*/ 20 w 34"/>
                <a:gd name="T7" fmla="*/ 38 h 77"/>
                <a:gd name="T8" fmla="*/ 11 w 34"/>
                <a:gd name="T9" fmla="*/ 56 h 77"/>
                <a:gd name="T10" fmla="*/ 8 w 34"/>
                <a:gd name="T11" fmla="*/ 65 h 77"/>
                <a:gd name="T12" fmla="*/ 6 w 34"/>
                <a:gd name="T13" fmla="*/ 77 h 77"/>
                <a:gd name="T14" fmla="*/ 0 w 34"/>
                <a:gd name="T15" fmla="*/ 77 h 77"/>
                <a:gd name="T16" fmla="*/ 1 w 34"/>
                <a:gd name="T17" fmla="*/ 65 h 77"/>
                <a:gd name="T18" fmla="*/ 5 w 34"/>
                <a:gd name="T19" fmla="*/ 54 h 77"/>
                <a:gd name="T20" fmla="*/ 14 w 34"/>
                <a:gd name="T21" fmla="*/ 36 h 77"/>
                <a:gd name="T22" fmla="*/ 23 w 34"/>
                <a:gd name="T23" fmla="*/ 19 h 77"/>
                <a:gd name="T24" fmla="*/ 26 w 34"/>
                <a:gd name="T25" fmla="*/ 10 h 77"/>
                <a:gd name="T26" fmla="*/ 27 w 34"/>
                <a:gd name="T27" fmla="*/ 0 h 77"/>
                <a:gd name="T28" fmla="*/ 34 w 34"/>
                <a:gd name="T2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7">
                  <a:moveTo>
                    <a:pt x="34" y="0"/>
                  </a:moveTo>
                  <a:lnTo>
                    <a:pt x="32" y="10"/>
                  </a:lnTo>
                  <a:lnTo>
                    <a:pt x="29" y="21"/>
                  </a:lnTo>
                  <a:lnTo>
                    <a:pt x="20" y="38"/>
                  </a:lnTo>
                  <a:lnTo>
                    <a:pt x="11" y="56"/>
                  </a:lnTo>
                  <a:lnTo>
                    <a:pt x="8" y="65"/>
                  </a:lnTo>
                  <a:lnTo>
                    <a:pt x="6" y="77"/>
                  </a:lnTo>
                  <a:lnTo>
                    <a:pt x="0" y="77"/>
                  </a:lnTo>
                  <a:lnTo>
                    <a:pt x="1" y="65"/>
                  </a:lnTo>
                  <a:lnTo>
                    <a:pt x="5" y="54"/>
                  </a:lnTo>
                  <a:lnTo>
                    <a:pt x="14" y="36"/>
                  </a:lnTo>
                  <a:lnTo>
                    <a:pt x="23" y="19"/>
                  </a:lnTo>
                  <a:lnTo>
                    <a:pt x="26" y="10"/>
                  </a:lnTo>
                  <a:lnTo>
                    <a:pt x="27" y="0"/>
                  </a:lnTo>
                  <a:lnTo>
                    <a:pt x="34" y="0"/>
                  </a:lnTo>
                  <a:close/>
                </a:path>
              </a:pathLst>
            </a:custGeom>
            <a:solidFill>
              <a:srgbClr val="000000"/>
            </a:solidFill>
            <a:ln w="9525">
              <a:solidFill>
                <a:schemeClr val="tx2"/>
              </a:solidFill>
              <a:round/>
              <a:headEnd/>
              <a:tailEnd/>
            </a:ln>
          </p:spPr>
          <p:txBody>
            <a:bodyPr/>
            <a:lstStyle/>
            <a:p>
              <a:endParaRPr lang="en-US" sz="3120"/>
            </a:p>
          </p:txBody>
        </p:sp>
        <p:sp>
          <p:nvSpPr>
            <p:cNvPr id="385969" name="Freeform 945"/>
            <p:cNvSpPr>
              <a:spLocks/>
            </p:cNvSpPr>
            <p:nvPr/>
          </p:nvSpPr>
          <p:spPr bwMode="auto">
            <a:xfrm>
              <a:off x="574" y="1740"/>
              <a:ext cx="4"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70" name="Freeform 946"/>
            <p:cNvSpPr>
              <a:spLocks/>
            </p:cNvSpPr>
            <p:nvPr/>
          </p:nvSpPr>
          <p:spPr bwMode="auto">
            <a:xfrm>
              <a:off x="556" y="1762"/>
              <a:ext cx="22" cy="31"/>
            </a:xfrm>
            <a:custGeom>
              <a:avLst/>
              <a:gdLst>
                <a:gd name="T0" fmla="*/ 43 w 43"/>
                <a:gd name="T1" fmla="*/ 0 h 63"/>
                <a:gd name="T2" fmla="*/ 40 w 43"/>
                <a:gd name="T3" fmla="*/ 19 h 63"/>
                <a:gd name="T4" fmla="*/ 31 w 43"/>
                <a:gd name="T5" fmla="*/ 37 h 63"/>
                <a:gd name="T6" fmla="*/ 5 w 43"/>
                <a:gd name="T7" fmla="*/ 63 h 63"/>
                <a:gd name="T8" fmla="*/ 0 w 43"/>
                <a:gd name="T9" fmla="*/ 58 h 63"/>
                <a:gd name="T10" fmla="*/ 26 w 43"/>
                <a:gd name="T11" fmla="*/ 32 h 63"/>
                <a:gd name="T12" fmla="*/ 34 w 43"/>
                <a:gd name="T13" fmla="*/ 17 h 63"/>
                <a:gd name="T14" fmla="*/ 37 w 43"/>
                <a:gd name="T15" fmla="*/ 0 h 63"/>
                <a:gd name="T16" fmla="*/ 43 w 43"/>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3">
                  <a:moveTo>
                    <a:pt x="43" y="0"/>
                  </a:moveTo>
                  <a:lnTo>
                    <a:pt x="40" y="19"/>
                  </a:lnTo>
                  <a:lnTo>
                    <a:pt x="31" y="37"/>
                  </a:lnTo>
                  <a:lnTo>
                    <a:pt x="5" y="63"/>
                  </a:lnTo>
                  <a:lnTo>
                    <a:pt x="0" y="58"/>
                  </a:lnTo>
                  <a:lnTo>
                    <a:pt x="26" y="32"/>
                  </a:lnTo>
                  <a:lnTo>
                    <a:pt x="34" y="17"/>
                  </a:lnTo>
                  <a:lnTo>
                    <a:pt x="37" y="0"/>
                  </a:lnTo>
                  <a:lnTo>
                    <a:pt x="43" y="0"/>
                  </a:lnTo>
                  <a:close/>
                </a:path>
              </a:pathLst>
            </a:custGeom>
            <a:solidFill>
              <a:srgbClr val="000000"/>
            </a:solidFill>
            <a:ln w="9525">
              <a:solidFill>
                <a:schemeClr val="tx2"/>
              </a:solidFill>
              <a:round/>
              <a:headEnd/>
              <a:tailEnd/>
            </a:ln>
          </p:spPr>
          <p:txBody>
            <a:bodyPr/>
            <a:lstStyle/>
            <a:p>
              <a:endParaRPr lang="en-US" sz="3120"/>
            </a:p>
          </p:txBody>
        </p:sp>
        <p:sp>
          <p:nvSpPr>
            <p:cNvPr id="385971" name="Freeform 947"/>
            <p:cNvSpPr>
              <a:spLocks/>
            </p:cNvSpPr>
            <p:nvPr/>
          </p:nvSpPr>
          <p:spPr bwMode="auto">
            <a:xfrm>
              <a:off x="574" y="1762"/>
              <a:ext cx="4"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5972" name="Freeform 948"/>
            <p:cNvSpPr>
              <a:spLocks/>
            </p:cNvSpPr>
            <p:nvPr/>
          </p:nvSpPr>
          <p:spPr bwMode="auto">
            <a:xfrm>
              <a:off x="501" y="1791"/>
              <a:ext cx="57" cy="53"/>
            </a:xfrm>
            <a:custGeom>
              <a:avLst/>
              <a:gdLst>
                <a:gd name="T0" fmla="*/ 114 w 114"/>
                <a:gd name="T1" fmla="*/ 5 h 105"/>
                <a:gd name="T2" fmla="*/ 59 w 114"/>
                <a:gd name="T3" fmla="*/ 55 h 105"/>
                <a:gd name="T4" fmla="*/ 4 w 114"/>
                <a:gd name="T5" fmla="*/ 105 h 105"/>
                <a:gd name="T6" fmla="*/ 0 w 114"/>
                <a:gd name="T7" fmla="*/ 101 h 105"/>
                <a:gd name="T8" fmla="*/ 54 w 114"/>
                <a:gd name="T9" fmla="*/ 50 h 105"/>
                <a:gd name="T10" fmla="*/ 109 w 114"/>
                <a:gd name="T11" fmla="*/ 0 h 105"/>
                <a:gd name="T12" fmla="*/ 114 w 114"/>
                <a:gd name="T13" fmla="*/ 5 h 105"/>
              </a:gdLst>
              <a:ahLst/>
              <a:cxnLst>
                <a:cxn ang="0">
                  <a:pos x="T0" y="T1"/>
                </a:cxn>
                <a:cxn ang="0">
                  <a:pos x="T2" y="T3"/>
                </a:cxn>
                <a:cxn ang="0">
                  <a:pos x="T4" y="T5"/>
                </a:cxn>
                <a:cxn ang="0">
                  <a:pos x="T6" y="T7"/>
                </a:cxn>
                <a:cxn ang="0">
                  <a:pos x="T8" y="T9"/>
                </a:cxn>
                <a:cxn ang="0">
                  <a:pos x="T10" y="T11"/>
                </a:cxn>
                <a:cxn ang="0">
                  <a:pos x="T12" y="T13"/>
                </a:cxn>
              </a:cxnLst>
              <a:rect l="0" t="0" r="r" b="b"/>
              <a:pathLst>
                <a:path w="114" h="105">
                  <a:moveTo>
                    <a:pt x="114" y="5"/>
                  </a:moveTo>
                  <a:lnTo>
                    <a:pt x="59" y="55"/>
                  </a:lnTo>
                  <a:lnTo>
                    <a:pt x="4" y="105"/>
                  </a:lnTo>
                  <a:lnTo>
                    <a:pt x="0" y="101"/>
                  </a:lnTo>
                  <a:lnTo>
                    <a:pt x="54" y="50"/>
                  </a:lnTo>
                  <a:lnTo>
                    <a:pt x="109" y="0"/>
                  </a:lnTo>
                  <a:lnTo>
                    <a:pt x="114" y="5"/>
                  </a:lnTo>
                  <a:close/>
                </a:path>
              </a:pathLst>
            </a:custGeom>
            <a:solidFill>
              <a:srgbClr val="000000"/>
            </a:solidFill>
            <a:ln w="9525">
              <a:solidFill>
                <a:schemeClr val="tx2"/>
              </a:solidFill>
              <a:round/>
              <a:headEnd/>
              <a:tailEnd/>
            </a:ln>
          </p:spPr>
          <p:txBody>
            <a:bodyPr/>
            <a:lstStyle/>
            <a:p>
              <a:endParaRPr lang="en-US" sz="3120"/>
            </a:p>
          </p:txBody>
        </p:sp>
        <p:sp>
          <p:nvSpPr>
            <p:cNvPr id="385973" name="Freeform 949"/>
            <p:cNvSpPr>
              <a:spLocks/>
            </p:cNvSpPr>
            <p:nvPr/>
          </p:nvSpPr>
          <p:spPr bwMode="auto">
            <a:xfrm>
              <a:off x="556" y="1791"/>
              <a:ext cx="2"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5974" name="Freeform 950"/>
            <p:cNvSpPr>
              <a:spLocks/>
            </p:cNvSpPr>
            <p:nvPr/>
          </p:nvSpPr>
          <p:spPr bwMode="auto">
            <a:xfrm>
              <a:off x="501" y="1841"/>
              <a:ext cx="85" cy="79"/>
            </a:xfrm>
            <a:custGeom>
              <a:avLst/>
              <a:gdLst>
                <a:gd name="T0" fmla="*/ 4 w 169"/>
                <a:gd name="T1" fmla="*/ 0 h 156"/>
                <a:gd name="T2" fmla="*/ 38 w 169"/>
                <a:gd name="T3" fmla="*/ 56 h 156"/>
                <a:gd name="T4" fmla="*/ 54 w 169"/>
                <a:gd name="T5" fmla="*/ 82 h 156"/>
                <a:gd name="T6" fmla="*/ 71 w 169"/>
                <a:gd name="T7" fmla="*/ 105 h 156"/>
                <a:gd name="T8" fmla="*/ 91 w 169"/>
                <a:gd name="T9" fmla="*/ 124 h 156"/>
                <a:gd name="T10" fmla="*/ 114 w 169"/>
                <a:gd name="T11" fmla="*/ 138 h 156"/>
                <a:gd name="T12" fmla="*/ 126 w 169"/>
                <a:gd name="T13" fmla="*/ 143 h 156"/>
                <a:gd name="T14" fmla="*/ 138 w 169"/>
                <a:gd name="T15" fmla="*/ 147 h 156"/>
                <a:gd name="T16" fmla="*/ 169 w 169"/>
                <a:gd name="T17" fmla="*/ 150 h 156"/>
                <a:gd name="T18" fmla="*/ 169 w 169"/>
                <a:gd name="T19" fmla="*/ 156 h 156"/>
                <a:gd name="T20" fmla="*/ 137 w 169"/>
                <a:gd name="T21" fmla="*/ 153 h 156"/>
                <a:gd name="T22" fmla="*/ 125 w 169"/>
                <a:gd name="T23" fmla="*/ 149 h 156"/>
                <a:gd name="T24" fmla="*/ 109 w 169"/>
                <a:gd name="T25" fmla="*/ 143 h 156"/>
                <a:gd name="T26" fmla="*/ 86 w 169"/>
                <a:gd name="T27" fmla="*/ 129 h 156"/>
                <a:gd name="T28" fmla="*/ 67 w 169"/>
                <a:gd name="T29" fmla="*/ 109 h 156"/>
                <a:gd name="T30" fmla="*/ 50 w 169"/>
                <a:gd name="T31" fmla="*/ 86 h 156"/>
                <a:gd name="T32" fmla="*/ 33 w 169"/>
                <a:gd name="T33" fmla="*/ 60 h 156"/>
                <a:gd name="T34" fmla="*/ 0 w 169"/>
                <a:gd name="T35" fmla="*/ 4 h 156"/>
                <a:gd name="T36" fmla="*/ 4 w 169"/>
                <a:gd name="T3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56">
                  <a:moveTo>
                    <a:pt x="4" y="0"/>
                  </a:moveTo>
                  <a:lnTo>
                    <a:pt x="38" y="56"/>
                  </a:lnTo>
                  <a:lnTo>
                    <a:pt x="54" y="82"/>
                  </a:lnTo>
                  <a:lnTo>
                    <a:pt x="71" y="105"/>
                  </a:lnTo>
                  <a:lnTo>
                    <a:pt x="91" y="124"/>
                  </a:lnTo>
                  <a:lnTo>
                    <a:pt x="114" y="138"/>
                  </a:lnTo>
                  <a:lnTo>
                    <a:pt x="126" y="143"/>
                  </a:lnTo>
                  <a:lnTo>
                    <a:pt x="138" y="147"/>
                  </a:lnTo>
                  <a:lnTo>
                    <a:pt x="169" y="150"/>
                  </a:lnTo>
                  <a:lnTo>
                    <a:pt x="169" y="156"/>
                  </a:lnTo>
                  <a:lnTo>
                    <a:pt x="137" y="153"/>
                  </a:lnTo>
                  <a:lnTo>
                    <a:pt x="125" y="149"/>
                  </a:lnTo>
                  <a:lnTo>
                    <a:pt x="109" y="143"/>
                  </a:lnTo>
                  <a:lnTo>
                    <a:pt x="86" y="129"/>
                  </a:lnTo>
                  <a:lnTo>
                    <a:pt x="67" y="109"/>
                  </a:lnTo>
                  <a:lnTo>
                    <a:pt x="50" y="86"/>
                  </a:lnTo>
                  <a:lnTo>
                    <a:pt x="33" y="6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5975" name="Freeform 951"/>
            <p:cNvSpPr>
              <a:spLocks/>
            </p:cNvSpPr>
            <p:nvPr/>
          </p:nvSpPr>
          <p:spPr bwMode="auto">
            <a:xfrm>
              <a:off x="501" y="1841"/>
              <a:ext cx="3" cy="3"/>
            </a:xfrm>
            <a:custGeom>
              <a:avLst/>
              <a:gdLst>
                <a:gd name="T0" fmla="*/ 2 w 6"/>
                <a:gd name="T1" fmla="*/ 0 h 4"/>
                <a:gd name="T2" fmla="*/ 0 w 6"/>
                <a:gd name="T3" fmla="*/ 1 h 4"/>
                <a:gd name="T4" fmla="*/ 2 w 6"/>
                <a:gd name="T5" fmla="*/ 4 h 4"/>
                <a:gd name="T6" fmla="*/ 6 w 6"/>
                <a:gd name="T7" fmla="*/ 0 h 4"/>
                <a:gd name="T8" fmla="*/ 6 w 6"/>
                <a:gd name="T9" fmla="*/ 4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1"/>
                  </a:lnTo>
                  <a:lnTo>
                    <a:pt x="2" y="4"/>
                  </a:lnTo>
                  <a:lnTo>
                    <a:pt x="6" y="0"/>
                  </a:lnTo>
                  <a:lnTo>
                    <a:pt x="6" y="4"/>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976" name="Freeform 952"/>
            <p:cNvSpPr>
              <a:spLocks/>
            </p:cNvSpPr>
            <p:nvPr/>
          </p:nvSpPr>
          <p:spPr bwMode="auto">
            <a:xfrm>
              <a:off x="586" y="1904"/>
              <a:ext cx="65" cy="16"/>
            </a:xfrm>
            <a:custGeom>
              <a:avLst/>
              <a:gdLst>
                <a:gd name="T0" fmla="*/ 0 w 130"/>
                <a:gd name="T1" fmla="*/ 24 h 30"/>
                <a:gd name="T2" fmla="*/ 35 w 130"/>
                <a:gd name="T3" fmla="*/ 23 h 30"/>
                <a:gd name="T4" fmla="*/ 64 w 130"/>
                <a:gd name="T5" fmla="*/ 17 h 30"/>
                <a:gd name="T6" fmla="*/ 128 w 130"/>
                <a:gd name="T7" fmla="*/ 0 h 30"/>
                <a:gd name="T8" fmla="*/ 130 w 130"/>
                <a:gd name="T9" fmla="*/ 6 h 30"/>
                <a:gd name="T10" fmla="*/ 64 w 130"/>
                <a:gd name="T11" fmla="*/ 23 h 30"/>
                <a:gd name="T12" fmla="*/ 35 w 130"/>
                <a:gd name="T13" fmla="*/ 29 h 30"/>
                <a:gd name="T14" fmla="*/ 0 w 130"/>
                <a:gd name="T15" fmla="*/ 30 h 30"/>
                <a:gd name="T16" fmla="*/ 0 w 130"/>
                <a:gd name="T1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30">
                  <a:moveTo>
                    <a:pt x="0" y="24"/>
                  </a:moveTo>
                  <a:lnTo>
                    <a:pt x="35" y="23"/>
                  </a:lnTo>
                  <a:lnTo>
                    <a:pt x="64" y="17"/>
                  </a:lnTo>
                  <a:lnTo>
                    <a:pt x="128" y="0"/>
                  </a:lnTo>
                  <a:lnTo>
                    <a:pt x="130" y="6"/>
                  </a:lnTo>
                  <a:lnTo>
                    <a:pt x="64" y="23"/>
                  </a:lnTo>
                  <a:lnTo>
                    <a:pt x="35" y="29"/>
                  </a:lnTo>
                  <a:lnTo>
                    <a:pt x="0" y="30"/>
                  </a:lnTo>
                  <a:lnTo>
                    <a:pt x="0" y="24"/>
                  </a:lnTo>
                  <a:close/>
                </a:path>
              </a:pathLst>
            </a:custGeom>
            <a:solidFill>
              <a:srgbClr val="000000"/>
            </a:solidFill>
            <a:ln w="9525">
              <a:solidFill>
                <a:schemeClr val="tx2"/>
              </a:solidFill>
              <a:round/>
              <a:headEnd/>
              <a:tailEnd/>
            </a:ln>
          </p:spPr>
          <p:txBody>
            <a:bodyPr/>
            <a:lstStyle/>
            <a:p>
              <a:endParaRPr lang="en-US" sz="3120"/>
            </a:p>
          </p:txBody>
        </p:sp>
        <p:sp>
          <p:nvSpPr>
            <p:cNvPr id="385977" name="Freeform 953"/>
            <p:cNvSpPr>
              <a:spLocks/>
            </p:cNvSpPr>
            <p:nvPr/>
          </p:nvSpPr>
          <p:spPr bwMode="auto">
            <a:xfrm>
              <a:off x="586" y="1917"/>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5978" name="Freeform 954"/>
            <p:cNvSpPr>
              <a:spLocks/>
            </p:cNvSpPr>
            <p:nvPr/>
          </p:nvSpPr>
          <p:spPr bwMode="auto">
            <a:xfrm>
              <a:off x="650" y="1891"/>
              <a:ext cx="65" cy="16"/>
            </a:xfrm>
            <a:custGeom>
              <a:avLst/>
              <a:gdLst>
                <a:gd name="T0" fmla="*/ 0 w 130"/>
                <a:gd name="T1" fmla="*/ 28 h 34"/>
                <a:gd name="T2" fmla="*/ 78 w 130"/>
                <a:gd name="T3" fmla="*/ 10 h 34"/>
                <a:gd name="T4" fmla="*/ 130 w 130"/>
                <a:gd name="T5" fmla="*/ 0 h 34"/>
                <a:gd name="T6" fmla="*/ 130 w 130"/>
                <a:gd name="T7" fmla="*/ 7 h 34"/>
                <a:gd name="T8" fmla="*/ 78 w 130"/>
                <a:gd name="T9" fmla="*/ 16 h 34"/>
                <a:gd name="T10" fmla="*/ 0 w 130"/>
                <a:gd name="T11" fmla="*/ 34 h 34"/>
                <a:gd name="T12" fmla="*/ 0 w 130"/>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130" h="34">
                  <a:moveTo>
                    <a:pt x="0" y="28"/>
                  </a:moveTo>
                  <a:lnTo>
                    <a:pt x="78" y="10"/>
                  </a:lnTo>
                  <a:lnTo>
                    <a:pt x="130" y="0"/>
                  </a:lnTo>
                  <a:lnTo>
                    <a:pt x="130" y="7"/>
                  </a:lnTo>
                  <a:lnTo>
                    <a:pt x="78" y="16"/>
                  </a:lnTo>
                  <a:lnTo>
                    <a:pt x="0" y="34"/>
                  </a:lnTo>
                  <a:lnTo>
                    <a:pt x="0" y="28"/>
                  </a:lnTo>
                  <a:close/>
                </a:path>
              </a:pathLst>
            </a:custGeom>
            <a:solidFill>
              <a:srgbClr val="000000"/>
            </a:solidFill>
            <a:ln w="9525">
              <a:solidFill>
                <a:schemeClr val="tx2"/>
              </a:solidFill>
              <a:round/>
              <a:headEnd/>
              <a:tailEnd/>
            </a:ln>
          </p:spPr>
          <p:txBody>
            <a:bodyPr/>
            <a:lstStyle/>
            <a:p>
              <a:endParaRPr lang="en-US" sz="3120"/>
            </a:p>
          </p:txBody>
        </p:sp>
        <p:sp>
          <p:nvSpPr>
            <p:cNvPr id="385979" name="Freeform 955"/>
            <p:cNvSpPr>
              <a:spLocks/>
            </p:cNvSpPr>
            <p:nvPr/>
          </p:nvSpPr>
          <p:spPr bwMode="auto">
            <a:xfrm>
              <a:off x="685" y="1892"/>
              <a:ext cx="31" cy="10"/>
            </a:xfrm>
            <a:custGeom>
              <a:avLst/>
              <a:gdLst>
                <a:gd name="T0" fmla="*/ 61 w 61"/>
                <a:gd name="T1" fmla="*/ 5 h 21"/>
                <a:gd name="T2" fmla="*/ 60 w 61"/>
                <a:gd name="T3" fmla="*/ 8 h 21"/>
                <a:gd name="T4" fmla="*/ 54 w 61"/>
                <a:gd name="T5" fmla="*/ 11 h 21"/>
                <a:gd name="T6" fmla="*/ 35 w 61"/>
                <a:gd name="T7" fmla="*/ 15 h 21"/>
                <a:gd name="T8" fmla="*/ 3 w 61"/>
                <a:gd name="T9" fmla="*/ 21 h 21"/>
                <a:gd name="T10" fmla="*/ 0 w 61"/>
                <a:gd name="T11" fmla="*/ 17 h 21"/>
                <a:gd name="T12" fmla="*/ 32 w 61"/>
                <a:gd name="T13" fmla="*/ 11 h 21"/>
                <a:gd name="T14" fmla="*/ 51 w 61"/>
                <a:gd name="T15" fmla="*/ 6 h 21"/>
                <a:gd name="T16" fmla="*/ 55 w 61"/>
                <a:gd name="T17" fmla="*/ 3 h 21"/>
                <a:gd name="T18" fmla="*/ 57 w 61"/>
                <a:gd name="T19" fmla="*/ 0 h 21"/>
                <a:gd name="T20" fmla="*/ 61 w 61"/>
                <a:gd name="T21"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1">
                  <a:moveTo>
                    <a:pt x="61" y="5"/>
                  </a:moveTo>
                  <a:lnTo>
                    <a:pt x="60" y="8"/>
                  </a:lnTo>
                  <a:lnTo>
                    <a:pt x="54" y="11"/>
                  </a:lnTo>
                  <a:lnTo>
                    <a:pt x="35" y="15"/>
                  </a:lnTo>
                  <a:lnTo>
                    <a:pt x="3" y="21"/>
                  </a:lnTo>
                  <a:lnTo>
                    <a:pt x="0" y="17"/>
                  </a:lnTo>
                  <a:lnTo>
                    <a:pt x="32" y="11"/>
                  </a:lnTo>
                  <a:lnTo>
                    <a:pt x="51" y="6"/>
                  </a:lnTo>
                  <a:lnTo>
                    <a:pt x="55" y="3"/>
                  </a:lnTo>
                  <a:lnTo>
                    <a:pt x="57" y="0"/>
                  </a:lnTo>
                  <a:lnTo>
                    <a:pt x="61" y="5"/>
                  </a:lnTo>
                  <a:close/>
                </a:path>
              </a:pathLst>
            </a:custGeom>
            <a:solidFill>
              <a:srgbClr val="000000"/>
            </a:solidFill>
            <a:ln w="9525">
              <a:solidFill>
                <a:schemeClr val="tx2"/>
              </a:solidFill>
              <a:round/>
              <a:headEnd/>
              <a:tailEnd/>
            </a:ln>
          </p:spPr>
          <p:txBody>
            <a:bodyPr/>
            <a:lstStyle/>
            <a:p>
              <a:endParaRPr lang="en-US" sz="3120"/>
            </a:p>
          </p:txBody>
        </p:sp>
        <p:sp>
          <p:nvSpPr>
            <p:cNvPr id="385980" name="Freeform 956"/>
            <p:cNvSpPr>
              <a:spLocks/>
            </p:cNvSpPr>
            <p:nvPr/>
          </p:nvSpPr>
          <p:spPr bwMode="auto">
            <a:xfrm>
              <a:off x="713" y="1890"/>
              <a:ext cx="5" cy="4"/>
            </a:xfrm>
            <a:custGeom>
              <a:avLst/>
              <a:gdLst>
                <a:gd name="T0" fmla="*/ 3 w 9"/>
                <a:gd name="T1" fmla="*/ 1 h 8"/>
                <a:gd name="T2" fmla="*/ 9 w 9"/>
                <a:gd name="T3" fmla="*/ 0 h 8"/>
                <a:gd name="T4" fmla="*/ 4 w 9"/>
                <a:gd name="T5" fmla="*/ 8 h 8"/>
                <a:gd name="T6" fmla="*/ 0 w 9"/>
                <a:gd name="T7" fmla="*/ 3 h 8"/>
                <a:gd name="T8" fmla="*/ 3 w 9"/>
                <a:gd name="T9" fmla="*/ 8 h 8"/>
                <a:gd name="T10" fmla="*/ 3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3" y="1"/>
                  </a:moveTo>
                  <a:lnTo>
                    <a:pt x="9" y="0"/>
                  </a:lnTo>
                  <a:lnTo>
                    <a:pt x="4" y="8"/>
                  </a:lnTo>
                  <a:lnTo>
                    <a:pt x="0" y="3"/>
                  </a:lnTo>
                  <a:lnTo>
                    <a:pt x="3" y="8"/>
                  </a:lnTo>
                  <a:lnTo>
                    <a:pt x="3" y="1"/>
                  </a:lnTo>
                  <a:close/>
                </a:path>
              </a:pathLst>
            </a:custGeom>
            <a:solidFill>
              <a:srgbClr val="000000"/>
            </a:solidFill>
            <a:ln w="9525">
              <a:solidFill>
                <a:schemeClr val="tx2"/>
              </a:solidFill>
              <a:round/>
              <a:headEnd/>
              <a:tailEnd/>
            </a:ln>
          </p:spPr>
          <p:txBody>
            <a:bodyPr/>
            <a:lstStyle/>
            <a:p>
              <a:endParaRPr lang="en-US" sz="3120"/>
            </a:p>
          </p:txBody>
        </p:sp>
        <p:sp>
          <p:nvSpPr>
            <p:cNvPr id="385981" name="Freeform 957"/>
            <p:cNvSpPr>
              <a:spLocks/>
            </p:cNvSpPr>
            <p:nvPr/>
          </p:nvSpPr>
          <p:spPr bwMode="auto">
            <a:xfrm>
              <a:off x="645" y="1900"/>
              <a:ext cx="42" cy="17"/>
            </a:xfrm>
            <a:custGeom>
              <a:avLst/>
              <a:gdLst>
                <a:gd name="T0" fmla="*/ 84 w 84"/>
                <a:gd name="T1" fmla="*/ 4 h 33"/>
                <a:gd name="T2" fmla="*/ 43 w 84"/>
                <a:gd name="T3" fmla="*/ 18 h 33"/>
                <a:gd name="T4" fmla="*/ 3 w 84"/>
                <a:gd name="T5" fmla="*/ 33 h 33"/>
                <a:gd name="T6" fmla="*/ 0 w 84"/>
                <a:gd name="T7" fmla="*/ 29 h 33"/>
                <a:gd name="T8" fmla="*/ 40 w 84"/>
                <a:gd name="T9" fmla="*/ 13 h 33"/>
                <a:gd name="T10" fmla="*/ 81 w 84"/>
                <a:gd name="T11" fmla="*/ 0 h 33"/>
                <a:gd name="T12" fmla="*/ 84 w 84"/>
                <a:gd name="T13" fmla="*/ 4 h 33"/>
              </a:gdLst>
              <a:ahLst/>
              <a:cxnLst>
                <a:cxn ang="0">
                  <a:pos x="T0" y="T1"/>
                </a:cxn>
                <a:cxn ang="0">
                  <a:pos x="T2" y="T3"/>
                </a:cxn>
                <a:cxn ang="0">
                  <a:pos x="T4" y="T5"/>
                </a:cxn>
                <a:cxn ang="0">
                  <a:pos x="T6" y="T7"/>
                </a:cxn>
                <a:cxn ang="0">
                  <a:pos x="T8" y="T9"/>
                </a:cxn>
                <a:cxn ang="0">
                  <a:pos x="T10" y="T11"/>
                </a:cxn>
                <a:cxn ang="0">
                  <a:pos x="T12" y="T13"/>
                </a:cxn>
              </a:cxnLst>
              <a:rect l="0" t="0" r="r" b="b"/>
              <a:pathLst>
                <a:path w="84" h="33">
                  <a:moveTo>
                    <a:pt x="84" y="4"/>
                  </a:moveTo>
                  <a:lnTo>
                    <a:pt x="43" y="18"/>
                  </a:lnTo>
                  <a:lnTo>
                    <a:pt x="3" y="33"/>
                  </a:lnTo>
                  <a:lnTo>
                    <a:pt x="0" y="29"/>
                  </a:lnTo>
                  <a:lnTo>
                    <a:pt x="40" y="13"/>
                  </a:lnTo>
                  <a:lnTo>
                    <a:pt x="81" y="0"/>
                  </a:lnTo>
                  <a:lnTo>
                    <a:pt x="84" y="4"/>
                  </a:lnTo>
                  <a:close/>
                </a:path>
              </a:pathLst>
            </a:custGeom>
            <a:solidFill>
              <a:srgbClr val="000000"/>
            </a:solidFill>
            <a:ln w="9525">
              <a:solidFill>
                <a:schemeClr val="tx2"/>
              </a:solidFill>
              <a:round/>
              <a:headEnd/>
              <a:tailEnd/>
            </a:ln>
          </p:spPr>
          <p:txBody>
            <a:bodyPr/>
            <a:lstStyle/>
            <a:p>
              <a:endParaRPr lang="en-US" sz="3120"/>
            </a:p>
          </p:txBody>
        </p:sp>
        <p:sp>
          <p:nvSpPr>
            <p:cNvPr id="385982" name="Freeform 958"/>
            <p:cNvSpPr>
              <a:spLocks/>
            </p:cNvSpPr>
            <p:nvPr/>
          </p:nvSpPr>
          <p:spPr bwMode="auto">
            <a:xfrm>
              <a:off x="685" y="1900"/>
              <a:ext cx="2" cy="2"/>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lnTo>
                    <a:pt x="3"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83" name="Freeform 959"/>
            <p:cNvSpPr>
              <a:spLocks/>
            </p:cNvSpPr>
            <p:nvPr/>
          </p:nvSpPr>
          <p:spPr bwMode="auto">
            <a:xfrm>
              <a:off x="645" y="1914"/>
              <a:ext cx="95" cy="47"/>
            </a:xfrm>
            <a:custGeom>
              <a:avLst/>
              <a:gdLst>
                <a:gd name="T0" fmla="*/ 2 w 191"/>
                <a:gd name="T1" fmla="*/ 0 h 94"/>
                <a:gd name="T2" fmla="*/ 29 w 191"/>
                <a:gd name="T3" fmla="*/ 11 h 94"/>
                <a:gd name="T4" fmla="*/ 55 w 191"/>
                <a:gd name="T5" fmla="*/ 24 h 94"/>
                <a:gd name="T6" fmla="*/ 98 w 191"/>
                <a:gd name="T7" fmla="*/ 55 h 94"/>
                <a:gd name="T8" fmla="*/ 119 w 191"/>
                <a:gd name="T9" fmla="*/ 69 h 94"/>
                <a:gd name="T10" fmla="*/ 139 w 191"/>
                <a:gd name="T11" fmla="*/ 78 h 94"/>
                <a:gd name="T12" fmla="*/ 164 w 191"/>
                <a:gd name="T13" fmla="*/ 85 h 94"/>
                <a:gd name="T14" fmla="*/ 191 w 191"/>
                <a:gd name="T15" fmla="*/ 88 h 94"/>
                <a:gd name="T16" fmla="*/ 191 w 191"/>
                <a:gd name="T17" fmla="*/ 94 h 94"/>
                <a:gd name="T18" fmla="*/ 162 w 191"/>
                <a:gd name="T19" fmla="*/ 91 h 94"/>
                <a:gd name="T20" fmla="*/ 138 w 191"/>
                <a:gd name="T21" fmla="*/ 84 h 94"/>
                <a:gd name="T22" fmla="*/ 115 w 191"/>
                <a:gd name="T23" fmla="*/ 73 h 94"/>
                <a:gd name="T24" fmla="*/ 93 w 191"/>
                <a:gd name="T25" fmla="*/ 59 h 94"/>
                <a:gd name="T26" fmla="*/ 51 w 191"/>
                <a:gd name="T27" fmla="*/ 29 h 94"/>
                <a:gd name="T28" fmla="*/ 28 w 191"/>
                <a:gd name="T29" fmla="*/ 17 h 94"/>
                <a:gd name="T30" fmla="*/ 0 w 191"/>
                <a:gd name="T31" fmla="*/ 6 h 94"/>
                <a:gd name="T32" fmla="*/ 2 w 191"/>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94">
                  <a:moveTo>
                    <a:pt x="2" y="0"/>
                  </a:moveTo>
                  <a:lnTo>
                    <a:pt x="29" y="11"/>
                  </a:lnTo>
                  <a:lnTo>
                    <a:pt x="55" y="24"/>
                  </a:lnTo>
                  <a:lnTo>
                    <a:pt x="98" y="55"/>
                  </a:lnTo>
                  <a:lnTo>
                    <a:pt x="119" y="69"/>
                  </a:lnTo>
                  <a:lnTo>
                    <a:pt x="139" y="78"/>
                  </a:lnTo>
                  <a:lnTo>
                    <a:pt x="164" y="85"/>
                  </a:lnTo>
                  <a:lnTo>
                    <a:pt x="191" y="88"/>
                  </a:lnTo>
                  <a:lnTo>
                    <a:pt x="191" y="94"/>
                  </a:lnTo>
                  <a:lnTo>
                    <a:pt x="162" y="91"/>
                  </a:lnTo>
                  <a:lnTo>
                    <a:pt x="138" y="84"/>
                  </a:lnTo>
                  <a:lnTo>
                    <a:pt x="115" y="73"/>
                  </a:lnTo>
                  <a:lnTo>
                    <a:pt x="93" y="59"/>
                  </a:lnTo>
                  <a:lnTo>
                    <a:pt x="51" y="29"/>
                  </a:lnTo>
                  <a:lnTo>
                    <a:pt x="28" y="17"/>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5984" name="Freeform 960"/>
            <p:cNvSpPr>
              <a:spLocks/>
            </p:cNvSpPr>
            <p:nvPr/>
          </p:nvSpPr>
          <p:spPr bwMode="auto">
            <a:xfrm>
              <a:off x="642" y="1914"/>
              <a:ext cx="4" cy="3"/>
            </a:xfrm>
            <a:custGeom>
              <a:avLst/>
              <a:gdLst>
                <a:gd name="T0" fmla="*/ 6 w 9"/>
                <a:gd name="T1" fmla="*/ 2 h 6"/>
                <a:gd name="T2" fmla="*/ 0 w 9"/>
                <a:gd name="T3" fmla="*/ 3 h 6"/>
                <a:gd name="T4" fmla="*/ 6 w 9"/>
                <a:gd name="T5" fmla="*/ 6 h 6"/>
                <a:gd name="T6" fmla="*/ 8 w 9"/>
                <a:gd name="T7" fmla="*/ 0 h 6"/>
                <a:gd name="T8" fmla="*/ 9 w 9"/>
                <a:gd name="T9" fmla="*/ 6 h 6"/>
                <a:gd name="T10" fmla="*/ 6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6" y="2"/>
                  </a:moveTo>
                  <a:lnTo>
                    <a:pt x="0" y="3"/>
                  </a:lnTo>
                  <a:lnTo>
                    <a:pt x="6" y="6"/>
                  </a:lnTo>
                  <a:lnTo>
                    <a:pt x="8" y="0"/>
                  </a:lnTo>
                  <a:lnTo>
                    <a:pt x="9" y="6"/>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5985" name="Freeform 961"/>
            <p:cNvSpPr>
              <a:spLocks/>
            </p:cNvSpPr>
            <p:nvPr/>
          </p:nvSpPr>
          <p:spPr bwMode="auto">
            <a:xfrm>
              <a:off x="740" y="1939"/>
              <a:ext cx="24" cy="22"/>
            </a:xfrm>
            <a:custGeom>
              <a:avLst/>
              <a:gdLst>
                <a:gd name="T0" fmla="*/ 0 w 47"/>
                <a:gd name="T1" fmla="*/ 38 h 44"/>
                <a:gd name="T2" fmla="*/ 15 w 47"/>
                <a:gd name="T3" fmla="*/ 35 h 44"/>
                <a:gd name="T4" fmla="*/ 23 w 47"/>
                <a:gd name="T5" fmla="*/ 28 h 44"/>
                <a:gd name="T6" fmla="*/ 34 w 47"/>
                <a:gd name="T7" fmla="*/ 14 h 44"/>
                <a:gd name="T8" fmla="*/ 43 w 47"/>
                <a:gd name="T9" fmla="*/ 0 h 44"/>
                <a:gd name="T10" fmla="*/ 47 w 47"/>
                <a:gd name="T11" fmla="*/ 5 h 44"/>
                <a:gd name="T12" fmla="*/ 38 w 47"/>
                <a:gd name="T13" fmla="*/ 19 h 44"/>
                <a:gd name="T14" fmla="*/ 27 w 47"/>
                <a:gd name="T15" fmla="*/ 32 h 44"/>
                <a:gd name="T16" fmla="*/ 17 w 47"/>
                <a:gd name="T17" fmla="*/ 41 h 44"/>
                <a:gd name="T18" fmla="*/ 0 w 47"/>
                <a:gd name="T19" fmla="*/ 44 h 44"/>
                <a:gd name="T20" fmla="*/ 0 w 47"/>
                <a:gd name="T2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4">
                  <a:moveTo>
                    <a:pt x="0" y="38"/>
                  </a:moveTo>
                  <a:lnTo>
                    <a:pt x="15" y="35"/>
                  </a:lnTo>
                  <a:lnTo>
                    <a:pt x="23" y="28"/>
                  </a:lnTo>
                  <a:lnTo>
                    <a:pt x="34" y="14"/>
                  </a:lnTo>
                  <a:lnTo>
                    <a:pt x="43" y="0"/>
                  </a:lnTo>
                  <a:lnTo>
                    <a:pt x="47" y="5"/>
                  </a:lnTo>
                  <a:lnTo>
                    <a:pt x="38" y="19"/>
                  </a:lnTo>
                  <a:lnTo>
                    <a:pt x="27" y="32"/>
                  </a:lnTo>
                  <a:lnTo>
                    <a:pt x="17" y="41"/>
                  </a:lnTo>
                  <a:lnTo>
                    <a:pt x="0" y="44"/>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85986" name="Freeform 962"/>
            <p:cNvSpPr>
              <a:spLocks/>
            </p:cNvSpPr>
            <p:nvPr/>
          </p:nvSpPr>
          <p:spPr bwMode="auto">
            <a:xfrm>
              <a:off x="740" y="1958"/>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5987" name="Freeform 963"/>
            <p:cNvSpPr>
              <a:spLocks/>
            </p:cNvSpPr>
            <p:nvPr/>
          </p:nvSpPr>
          <p:spPr bwMode="auto">
            <a:xfrm>
              <a:off x="761" y="1919"/>
              <a:ext cx="35" cy="22"/>
            </a:xfrm>
            <a:custGeom>
              <a:avLst/>
              <a:gdLst>
                <a:gd name="T0" fmla="*/ 0 w 70"/>
                <a:gd name="T1" fmla="*/ 39 h 44"/>
                <a:gd name="T2" fmla="*/ 13 w 70"/>
                <a:gd name="T3" fmla="*/ 24 h 44"/>
                <a:gd name="T4" fmla="*/ 30 w 70"/>
                <a:gd name="T5" fmla="*/ 12 h 44"/>
                <a:gd name="T6" fmla="*/ 49 w 70"/>
                <a:gd name="T7" fmla="*/ 4 h 44"/>
                <a:gd name="T8" fmla="*/ 70 w 70"/>
                <a:gd name="T9" fmla="*/ 0 h 44"/>
                <a:gd name="T10" fmla="*/ 70 w 70"/>
                <a:gd name="T11" fmla="*/ 6 h 44"/>
                <a:gd name="T12" fmla="*/ 50 w 70"/>
                <a:gd name="T13" fmla="*/ 10 h 44"/>
                <a:gd name="T14" fmla="*/ 33 w 70"/>
                <a:gd name="T15" fmla="*/ 17 h 44"/>
                <a:gd name="T16" fmla="*/ 18 w 70"/>
                <a:gd name="T17" fmla="*/ 29 h 44"/>
                <a:gd name="T18" fmla="*/ 4 w 70"/>
                <a:gd name="T19" fmla="*/ 44 h 44"/>
                <a:gd name="T20" fmla="*/ 0 w 70"/>
                <a:gd name="T2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4">
                  <a:moveTo>
                    <a:pt x="0" y="39"/>
                  </a:moveTo>
                  <a:lnTo>
                    <a:pt x="13" y="24"/>
                  </a:lnTo>
                  <a:lnTo>
                    <a:pt x="30" y="12"/>
                  </a:lnTo>
                  <a:lnTo>
                    <a:pt x="49" y="4"/>
                  </a:lnTo>
                  <a:lnTo>
                    <a:pt x="70" y="0"/>
                  </a:lnTo>
                  <a:lnTo>
                    <a:pt x="70" y="6"/>
                  </a:lnTo>
                  <a:lnTo>
                    <a:pt x="50" y="10"/>
                  </a:lnTo>
                  <a:lnTo>
                    <a:pt x="33" y="17"/>
                  </a:lnTo>
                  <a:lnTo>
                    <a:pt x="18" y="29"/>
                  </a:lnTo>
                  <a:lnTo>
                    <a:pt x="4" y="44"/>
                  </a:lnTo>
                  <a:lnTo>
                    <a:pt x="0" y="39"/>
                  </a:lnTo>
                  <a:close/>
                </a:path>
              </a:pathLst>
            </a:custGeom>
            <a:solidFill>
              <a:srgbClr val="000000"/>
            </a:solidFill>
            <a:ln w="9525">
              <a:solidFill>
                <a:schemeClr val="tx2"/>
              </a:solidFill>
              <a:round/>
              <a:headEnd/>
              <a:tailEnd/>
            </a:ln>
          </p:spPr>
          <p:txBody>
            <a:bodyPr/>
            <a:lstStyle/>
            <a:p>
              <a:endParaRPr lang="en-US" sz="3120"/>
            </a:p>
          </p:txBody>
        </p:sp>
        <p:sp>
          <p:nvSpPr>
            <p:cNvPr id="385988" name="Freeform 964"/>
            <p:cNvSpPr>
              <a:spLocks/>
            </p:cNvSpPr>
            <p:nvPr/>
          </p:nvSpPr>
          <p:spPr bwMode="auto">
            <a:xfrm>
              <a:off x="761" y="1939"/>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89" name="Freeform 965"/>
            <p:cNvSpPr>
              <a:spLocks/>
            </p:cNvSpPr>
            <p:nvPr/>
          </p:nvSpPr>
          <p:spPr bwMode="auto">
            <a:xfrm>
              <a:off x="796" y="1919"/>
              <a:ext cx="44" cy="5"/>
            </a:xfrm>
            <a:custGeom>
              <a:avLst/>
              <a:gdLst>
                <a:gd name="T0" fmla="*/ 0 w 87"/>
                <a:gd name="T1" fmla="*/ 0 h 10"/>
                <a:gd name="T2" fmla="*/ 23 w 87"/>
                <a:gd name="T3" fmla="*/ 0 h 10"/>
                <a:gd name="T4" fmla="*/ 44 w 87"/>
                <a:gd name="T5" fmla="*/ 3 h 10"/>
                <a:gd name="T6" fmla="*/ 64 w 87"/>
                <a:gd name="T7" fmla="*/ 4 h 10"/>
                <a:gd name="T8" fmla="*/ 87 w 87"/>
                <a:gd name="T9" fmla="*/ 3 h 10"/>
                <a:gd name="T10" fmla="*/ 87 w 87"/>
                <a:gd name="T11" fmla="*/ 9 h 10"/>
                <a:gd name="T12" fmla="*/ 64 w 87"/>
                <a:gd name="T13" fmla="*/ 10 h 10"/>
                <a:gd name="T14" fmla="*/ 44 w 87"/>
                <a:gd name="T15" fmla="*/ 9 h 10"/>
                <a:gd name="T16" fmla="*/ 23 w 87"/>
                <a:gd name="T17" fmla="*/ 6 h 10"/>
                <a:gd name="T18" fmla="*/ 0 w 87"/>
                <a:gd name="T19" fmla="*/ 6 h 10"/>
                <a:gd name="T20" fmla="*/ 0 w 8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
                  <a:moveTo>
                    <a:pt x="0" y="0"/>
                  </a:moveTo>
                  <a:lnTo>
                    <a:pt x="23" y="0"/>
                  </a:lnTo>
                  <a:lnTo>
                    <a:pt x="44" y="3"/>
                  </a:lnTo>
                  <a:lnTo>
                    <a:pt x="64" y="4"/>
                  </a:lnTo>
                  <a:lnTo>
                    <a:pt x="87" y="3"/>
                  </a:lnTo>
                  <a:lnTo>
                    <a:pt x="87" y="9"/>
                  </a:lnTo>
                  <a:lnTo>
                    <a:pt x="64" y="10"/>
                  </a:lnTo>
                  <a:lnTo>
                    <a:pt x="44" y="9"/>
                  </a:lnTo>
                  <a:lnTo>
                    <a:pt x="23" y="6"/>
                  </a:ln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90" name="Freeform 966"/>
            <p:cNvSpPr>
              <a:spLocks/>
            </p:cNvSpPr>
            <p:nvPr/>
          </p:nvSpPr>
          <p:spPr bwMode="auto">
            <a:xfrm>
              <a:off x="796" y="1919"/>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5991" name="Freeform 967"/>
            <p:cNvSpPr>
              <a:spLocks/>
            </p:cNvSpPr>
            <p:nvPr/>
          </p:nvSpPr>
          <p:spPr bwMode="auto">
            <a:xfrm>
              <a:off x="840" y="1914"/>
              <a:ext cx="35" cy="9"/>
            </a:xfrm>
            <a:custGeom>
              <a:avLst/>
              <a:gdLst>
                <a:gd name="T0" fmla="*/ 0 w 70"/>
                <a:gd name="T1" fmla="*/ 14 h 20"/>
                <a:gd name="T2" fmla="*/ 36 w 70"/>
                <a:gd name="T3" fmla="*/ 11 h 20"/>
                <a:gd name="T4" fmla="*/ 70 w 70"/>
                <a:gd name="T5" fmla="*/ 0 h 20"/>
                <a:gd name="T6" fmla="*/ 70 w 70"/>
                <a:gd name="T7" fmla="*/ 6 h 20"/>
                <a:gd name="T8" fmla="*/ 36 w 70"/>
                <a:gd name="T9" fmla="*/ 17 h 20"/>
                <a:gd name="T10" fmla="*/ 0 w 70"/>
                <a:gd name="T11" fmla="*/ 20 h 20"/>
                <a:gd name="T12" fmla="*/ 0 w 70"/>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70" h="20">
                  <a:moveTo>
                    <a:pt x="0" y="14"/>
                  </a:moveTo>
                  <a:lnTo>
                    <a:pt x="36" y="11"/>
                  </a:lnTo>
                  <a:lnTo>
                    <a:pt x="70" y="0"/>
                  </a:lnTo>
                  <a:lnTo>
                    <a:pt x="70" y="6"/>
                  </a:lnTo>
                  <a:lnTo>
                    <a:pt x="36" y="17"/>
                  </a:lnTo>
                  <a:lnTo>
                    <a:pt x="0" y="20"/>
                  </a:lnTo>
                  <a:lnTo>
                    <a:pt x="0" y="14"/>
                  </a:lnTo>
                  <a:close/>
                </a:path>
              </a:pathLst>
            </a:custGeom>
            <a:solidFill>
              <a:srgbClr val="000000"/>
            </a:solidFill>
            <a:ln w="9525">
              <a:solidFill>
                <a:schemeClr val="tx2"/>
              </a:solidFill>
              <a:round/>
              <a:headEnd/>
              <a:tailEnd/>
            </a:ln>
          </p:spPr>
          <p:txBody>
            <a:bodyPr/>
            <a:lstStyle/>
            <a:p>
              <a:endParaRPr lang="en-US" sz="3120"/>
            </a:p>
          </p:txBody>
        </p:sp>
        <p:sp>
          <p:nvSpPr>
            <p:cNvPr id="385992" name="Freeform 968"/>
            <p:cNvSpPr>
              <a:spLocks/>
            </p:cNvSpPr>
            <p:nvPr/>
          </p:nvSpPr>
          <p:spPr bwMode="auto">
            <a:xfrm>
              <a:off x="840" y="1920"/>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5993" name="Freeform 969"/>
            <p:cNvSpPr>
              <a:spLocks/>
            </p:cNvSpPr>
            <p:nvPr/>
          </p:nvSpPr>
          <p:spPr bwMode="auto">
            <a:xfrm>
              <a:off x="873" y="1906"/>
              <a:ext cx="16" cy="11"/>
            </a:xfrm>
            <a:custGeom>
              <a:avLst/>
              <a:gdLst>
                <a:gd name="T0" fmla="*/ 0 w 32"/>
                <a:gd name="T1" fmla="*/ 17 h 21"/>
                <a:gd name="T2" fmla="*/ 17 w 32"/>
                <a:gd name="T3" fmla="*/ 6 h 21"/>
                <a:gd name="T4" fmla="*/ 27 w 32"/>
                <a:gd name="T5" fmla="*/ 0 h 21"/>
                <a:gd name="T6" fmla="*/ 32 w 32"/>
                <a:gd name="T7" fmla="*/ 4 h 21"/>
                <a:gd name="T8" fmla="*/ 32 w 32"/>
                <a:gd name="T9" fmla="*/ 8 h 21"/>
                <a:gd name="T10" fmla="*/ 26 w 32"/>
                <a:gd name="T11" fmla="*/ 9 h 21"/>
                <a:gd name="T12" fmla="*/ 26 w 32"/>
                <a:gd name="T13" fmla="*/ 6 h 21"/>
                <a:gd name="T14" fmla="*/ 27 w 32"/>
                <a:gd name="T15" fmla="*/ 6 h 21"/>
                <a:gd name="T16" fmla="*/ 21 w 32"/>
                <a:gd name="T17" fmla="*/ 11 h 21"/>
                <a:gd name="T18" fmla="*/ 5 w 32"/>
                <a:gd name="T19" fmla="*/ 21 h 21"/>
                <a:gd name="T20" fmla="*/ 0 w 32"/>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1">
                  <a:moveTo>
                    <a:pt x="0" y="17"/>
                  </a:moveTo>
                  <a:lnTo>
                    <a:pt x="17" y="6"/>
                  </a:lnTo>
                  <a:lnTo>
                    <a:pt x="27" y="0"/>
                  </a:lnTo>
                  <a:lnTo>
                    <a:pt x="32" y="4"/>
                  </a:lnTo>
                  <a:lnTo>
                    <a:pt x="32" y="8"/>
                  </a:lnTo>
                  <a:lnTo>
                    <a:pt x="26" y="9"/>
                  </a:lnTo>
                  <a:lnTo>
                    <a:pt x="26" y="6"/>
                  </a:lnTo>
                  <a:lnTo>
                    <a:pt x="27" y="6"/>
                  </a:lnTo>
                  <a:lnTo>
                    <a:pt x="21" y="11"/>
                  </a:lnTo>
                  <a:lnTo>
                    <a:pt x="5" y="21"/>
                  </a:lnTo>
                  <a:lnTo>
                    <a:pt x="0" y="17"/>
                  </a:lnTo>
                  <a:close/>
                </a:path>
              </a:pathLst>
            </a:custGeom>
            <a:solidFill>
              <a:srgbClr val="000000"/>
            </a:solidFill>
            <a:ln w="9525">
              <a:solidFill>
                <a:schemeClr val="tx2"/>
              </a:solidFill>
              <a:round/>
              <a:headEnd/>
              <a:tailEnd/>
            </a:ln>
          </p:spPr>
          <p:txBody>
            <a:bodyPr/>
            <a:lstStyle/>
            <a:p>
              <a:endParaRPr lang="en-US" sz="3120"/>
            </a:p>
          </p:txBody>
        </p:sp>
        <p:sp>
          <p:nvSpPr>
            <p:cNvPr id="385994" name="Freeform 970"/>
            <p:cNvSpPr>
              <a:spLocks/>
            </p:cNvSpPr>
            <p:nvPr/>
          </p:nvSpPr>
          <p:spPr bwMode="auto">
            <a:xfrm>
              <a:off x="873" y="1914"/>
              <a:ext cx="3" cy="3"/>
            </a:xfrm>
            <a:custGeom>
              <a:avLst/>
              <a:gdLst>
                <a:gd name="T0" fmla="*/ 3 w 5"/>
                <a:gd name="T1" fmla="*/ 6 h 6"/>
                <a:gd name="T2" fmla="*/ 5 w 5"/>
                <a:gd name="T3" fmla="*/ 6 h 6"/>
                <a:gd name="T4" fmla="*/ 0 w 5"/>
                <a:gd name="T5" fmla="*/ 2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6"/>
                  </a:lnTo>
                  <a:lnTo>
                    <a:pt x="0" y="2"/>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5995" name="Freeform 971"/>
            <p:cNvSpPr>
              <a:spLocks/>
            </p:cNvSpPr>
            <p:nvPr/>
          </p:nvSpPr>
          <p:spPr bwMode="auto">
            <a:xfrm>
              <a:off x="841" y="1909"/>
              <a:ext cx="48" cy="18"/>
            </a:xfrm>
            <a:custGeom>
              <a:avLst/>
              <a:gdLst>
                <a:gd name="T0" fmla="*/ 96 w 96"/>
                <a:gd name="T1" fmla="*/ 5 h 37"/>
                <a:gd name="T2" fmla="*/ 95 w 96"/>
                <a:gd name="T3" fmla="*/ 8 h 37"/>
                <a:gd name="T4" fmla="*/ 87 w 96"/>
                <a:gd name="T5" fmla="*/ 12 h 37"/>
                <a:gd name="T6" fmla="*/ 63 w 96"/>
                <a:gd name="T7" fmla="*/ 23 h 37"/>
                <a:gd name="T8" fmla="*/ 32 w 96"/>
                <a:gd name="T9" fmla="*/ 32 h 37"/>
                <a:gd name="T10" fmla="*/ 3 w 96"/>
                <a:gd name="T11" fmla="*/ 37 h 37"/>
                <a:gd name="T12" fmla="*/ 0 w 96"/>
                <a:gd name="T13" fmla="*/ 32 h 37"/>
                <a:gd name="T14" fmla="*/ 29 w 96"/>
                <a:gd name="T15" fmla="*/ 27 h 37"/>
                <a:gd name="T16" fmla="*/ 60 w 96"/>
                <a:gd name="T17" fmla="*/ 18 h 37"/>
                <a:gd name="T18" fmla="*/ 83 w 96"/>
                <a:gd name="T19" fmla="*/ 8 h 37"/>
                <a:gd name="T20" fmla="*/ 90 w 96"/>
                <a:gd name="T21" fmla="*/ 3 h 37"/>
                <a:gd name="T22" fmla="*/ 92 w 96"/>
                <a:gd name="T23" fmla="*/ 0 h 37"/>
                <a:gd name="T24" fmla="*/ 96 w 96"/>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37">
                  <a:moveTo>
                    <a:pt x="96" y="5"/>
                  </a:moveTo>
                  <a:lnTo>
                    <a:pt x="95" y="8"/>
                  </a:lnTo>
                  <a:lnTo>
                    <a:pt x="87" y="12"/>
                  </a:lnTo>
                  <a:lnTo>
                    <a:pt x="63" y="23"/>
                  </a:lnTo>
                  <a:lnTo>
                    <a:pt x="32" y="32"/>
                  </a:lnTo>
                  <a:lnTo>
                    <a:pt x="3" y="37"/>
                  </a:lnTo>
                  <a:lnTo>
                    <a:pt x="0" y="32"/>
                  </a:lnTo>
                  <a:lnTo>
                    <a:pt x="29" y="27"/>
                  </a:lnTo>
                  <a:lnTo>
                    <a:pt x="60" y="18"/>
                  </a:lnTo>
                  <a:lnTo>
                    <a:pt x="83" y="8"/>
                  </a:lnTo>
                  <a:lnTo>
                    <a:pt x="90" y="3"/>
                  </a:lnTo>
                  <a:lnTo>
                    <a:pt x="92" y="0"/>
                  </a:lnTo>
                  <a:lnTo>
                    <a:pt x="96" y="5"/>
                  </a:lnTo>
                  <a:close/>
                </a:path>
              </a:pathLst>
            </a:custGeom>
            <a:solidFill>
              <a:srgbClr val="000000"/>
            </a:solidFill>
            <a:ln w="9525">
              <a:solidFill>
                <a:schemeClr val="tx2"/>
              </a:solidFill>
              <a:round/>
              <a:headEnd/>
              <a:tailEnd/>
            </a:ln>
          </p:spPr>
          <p:txBody>
            <a:bodyPr/>
            <a:lstStyle/>
            <a:p>
              <a:endParaRPr lang="en-US" sz="3120"/>
            </a:p>
          </p:txBody>
        </p:sp>
        <p:sp>
          <p:nvSpPr>
            <p:cNvPr id="385996" name="Freeform 972"/>
            <p:cNvSpPr>
              <a:spLocks/>
            </p:cNvSpPr>
            <p:nvPr/>
          </p:nvSpPr>
          <p:spPr bwMode="auto">
            <a:xfrm>
              <a:off x="886" y="1909"/>
              <a:ext cx="3" cy="2"/>
            </a:xfrm>
            <a:custGeom>
              <a:avLst/>
              <a:gdLst>
                <a:gd name="T0" fmla="*/ 6 w 6"/>
                <a:gd name="T1" fmla="*/ 2 h 5"/>
                <a:gd name="T2" fmla="*/ 6 w 6"/>
                <a:gd name="T3" fmla="*/ 3 h 5"/>
                <a:gd name="T4" fmla="*/ 4 w 6"/>
                <a:gd name="T5" fmla="*/ 5 h 5"/>
                <a:gd name="T6" fmla="*/ 0 w 6"/>
                <a:gd name="T7" fmla="*/ 0 h 5"/>
                <a:gd name="T8" fmla="*/ 0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lnTo>
                    <a:pt x="6" y="3"/>
                  </a:lnTo>
                  <a:lnTo>
                    <a:pt x="4" y="5"/>
                  </a:lnTo>
                  <a:lnTo>
                    <a:pt x="0" y="0"/>
                  </a:lnTo>
                  <a:lnTo>
                    <a:pt x="0" y="3"/>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5997" name="Freeform 973"/>
            <p:cNvSpPr>
              <a:spLocks/>
            </p:cNvSpPr>
            <p:nvPr/>
          </p:nvSpPr>
          <p:spPr bwMode="auto">
            <a:xfrm>
              <a:off x="809" y="1924"/>
              <a:ext cx="32" cy="3"/>
            </a:xfrm>
            <a:custGeom>
              <a:avLst/>
              <a:gdLst>
                <a:gd name="T0" fmla="*/ 66 w 66"/>
                <a:gd name="T1" fmla="*/ 7 h 7"/>
                <a:gd name="T2" fmla="*/ 34 w 66"/>
                <a:gd name="T3" fmla="*/ 7 h 7"/>
                <a:gd name="T4" fmla="*/ 0 w 66"/>
                <a:gd name="T5" fmla="*/ 5 h 7"/>
                <a:gd name="T6" fmla="*/ 0 w 66"/>
                <a:gd name="T7" fmla="*/ 0 h 7"/>
                <a:gd name="T8" fmla="*/ 34 w 66"/>
                <a:gd name="T9" fmla="*/ 2 h 7"/>
                <a:gd name="T10" fmla="*/ 66 w 66"/>
                <a:gd name="T11" fmla="*/ 2 h 7"/>
                <a:gd name="T12" fmla="*/ 66 w 6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6" h="7">
                  <a:moveTo>
                    <a:pt x="66" y="7"/>
                  </a:moveTo>
                  <a:lnTo>
                    <a:pt x="34" y="7"/>
                  </a:lnTo>
                  <a:lnTo>
                    <a:pt x="0" y="5"/>
                  </a:lnTo>
                  <a:lnTo>
                    <a:pt x="0" y="0"/>
                  </a:lnTo>
                  <a:lnTo>
                    <a:pt x="34" y="2"/>
                  </a:lnTo>
                  <a:lnTo>
                    <a:pt x="66" y="2"/>
                  </a:lnTo>
                  <a:lnTo>
                    <a:pt x="66" y="7"/>
                  </a:lnTo>
                  <a:close/>
                </a:path>
              </a:pathLst>
            </a:custGeom>
            <a:solidFill>
              <a:srgbClr val="000000"/>
            </a:solidFill>
            <a:ln w="9525">
              <a:solidFill>
                <a:schemeClr val="tx2"/>
              </a:solidFill>
              <a:round/>
              <a:headEnd/>
              <a:tailEnd/>
            </a:ln>
          </p:spPr>
          <p:txBody>
            <a:bodyPr/>
            <a:lstStyle/>
            <a:p>
              <a:endParaRPr lang="en-US" sz="3120"/>
            </a:p>
          </p:txBody>
        </p:sp>
        <p:sp>
          <p:nvSpPr>
            <p:cNvPr id="385998" name="Freeform 974"/>
            <p:cNvSpPr>
              <a:spLocks/>
            </p:cNvSpPr>
            <p:nvPr/>
          </p:nvSpPr>
          <p:spPr bwMode="auto">
            <a:xfrm>
              <a:off x="841" y="1925"/>
              <a:ext cx="1" cy="2"/>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w="9525">
              <a:solidFill>
                <a:schemeClr val="tx2"/>
              </a:solidFill>
              <a:round/>
              <a:headEnd/>
              <a:tailEnd/>
            </a:ln>
          </p:spPr>
          <p:txBody>
            <a:bodyPr/>
            <a:lstStyle/>
            <a:p>
              <a:endParaRPr lang="en-US" sz="3120"/>
            </a:p>
          </p:txBody>
        </p:sp>
        <p:sp>
          <p:nvSpPr>
            <p:cNvPr id="385999" name="Freeform 975"/>
            <p:cNvSpPr>
              <a:spLocks/>
            </p:cNvSpPr>
            <p:nvPr/>
          </p:nvSpPr>
          <p:spPr bwMode="auto">
            <a:xfrm>
              <a:off x="776" y="1924"/>
              <a:ext cx="33" cy="9"/>
            </a:xfrm>
            <a:custGeom>
              <a:avLst/>
              <a:gdLst>
                <a:gd name="T0" fmla="*/ 65 w 65"/>
                <a:gd name="T1" fmla="*/ 5 h 17"/>
                <a:gd name="T2" fmla="*/ 33 w 65"/>
                <a:gd name="T3" fmla="*/ 7 h 17"/>
                <a:gd name="T4" fmla="*/ 20 w 65"/>
                <a:gd name="T5" fmla="*/ 10 h 17"/>
                <a:gd name="T6" fmla="*/ 4 w 65"/>
                <a:gd name="T7" fmla="*/ 17 h 17"/>
                <a:gd name="T8" fmla="*/ 0 w 65"/>
                <a:gd name="T9" fmla="*/ 13 h 17"/>
                <a:gd name="T10" fmla="*/ 15 w 65"/>
                <a:gd name="T11" fmla="*/ 5 h 17"/>
                <a:gd name="T12" fmla="*/ 33 w 65"/>
                <a:gd name="T13" fmla="*/ 2 h 17"/>
                <a:gd name="T14" fmla="*/ 65 w 65"/>
                <a:gd name="T15" fmla="*/ 0 h 17"/>
                <a:gd name="T16" fmla="*/ 65 w 65"/>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7">
                  <a:moveTo>
                    <a:pt x="65" y="5"/>
                  </a:moveTo>
                  <a:lnTo>
                    <a:pt x="33" y="7"/>
                  </a:lnTo>
                  <a:lnTo>
                    <a:pt x="20" y="10"/>
                  </a:lnTo>
                  <a:lnTo>
                    <a:pt x="4" y="17"/>
                  </a:lnTo>
                  <a:lnTo>
                    <a:pt x="0" y="13"/>
                  </a:lnTo>
                  <a:lnTo>
                    <a:pt x="15" y="5"/>
                  </a:lnTo>
                  <a:lnTo>
                    <a:pt x="33" y="2"/>
                  </a:lnTo>
                  <a:lnTo>
                    <a:pt x="65" y="0"/>
                  </a:lnTo>
                  <a:lnTo>
                    <a:pt x="65" y="5"/>
                  </a:lnTo>
                  <a:close/>
                </a:path>
              </a:pathLst>
            </a:custGeom>
            <a:solidFill>
              <a:srgbClr val="000000"/>
            </a:solidFill>
            <a:ln w="9525">
              <a:solidFill>
                <a:schemeClr val="tx2"/>
              </a:solidFill>
              <a:round/>
              <a:headEnd/>
              <a:tailEnd/>
            </a:ln>
          </p:spPr>
          <p:txBody>
            <a:bodyPr/>
            <a:lstStyle/>
            <a:p>
              <a:endParaRPr lang="en-US" sz="3120"/>
            </a:p>
          </p:txBody>
        </p:sp>
        <p:sp>
          <p:nvSpPr>
            <p:cNvPr id="386000" name="Freeform 976"/>
            <p:cNvSpPr>
              <a:spLocks/>
            </p:cNvSpPr>
            <p:nvPr/>
          </p:nvSpPr>
          <p:spPr bwMode="auto">
            <a:xfrm>
              <a:off x="809" y="1924"/>
              <a:ext cx="1" cy="3"/>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001" name="Freeform 977"/>
            <p:cNvSpPr>
              <a:spLocks/>
            </p:cNvSpPr>
            <p:nvPr/>
          </p:nvSpPr>
          <p:spPr bwMode="auto">
            <a:xfrm>
              <a:off x="749" y="1930"/>
              <a:ext cx="29" cy="35"/>
            </a:xfrm>
            <a:custGeom>
              <a:avLst/>
              <a:gdLst>
                <a:gd name="T0" fmla="*/ 58 w 58"/>
                <a:gd name="T1" fmla="*/ 4 h 68"/>
                <a:gd name="T2" fmla="*/ 49 w 58"/>
                <a:gd name="T3" fmla="*/ 13 h 68"/>
                <a:gd name="T4" fmla="*/ 43 w 58"/>
                <a:gd name="T5" fmla="*/ 21 h 68"/>
                <a:gd name="T6" fmla="*/ 34 w 58"/>
                <a:gd name="T7" fmla="*/ 38 h 68"/>
                <a:gd name="T8" fmla="*/ 23 w 58"/>
                <a:gd name="T9" fmla="*/ 54 h 68"/>
                <a:gd name="T10" fmla="*/ 16 w 58"/>
                <a:gd name="T11" fmla="*/ 62 h 68"/>
                <a:gd name="T12" fmla="*/ 5 w 58"/>
                <a:gd name="T13" fmla="*/ 68 h 68"/>
                <a:gd name="T14" fmla="*/ 0 w 58"/>
                <a:gd name="T15" fmla="*/ 64 h 68"/>
                <a:gd name="T16" fmla="*/ 11 w 58"/>
                <a:gd name="T17" fmla="*/ 57 h 68"/>
                <a:gd name="T18" fmla="*/ 19 w 58"/>
                <a:gd name="T19" fmla="*/ 50 h 68"/>
                <a:gd name="T20" fmla="*/ 29 w 58"/>
                <a:gd name="T21" fmla="*/ 33 h 68"/>
                <a:gd name="T22" fmla="*/ 38 w 58"/>
                <a:gd name="T23" fmla="*/ 16 h 68"/>
                <a:gd name="T24" fmla="*/ 45 w 58"/>
                <a:gd name="T25" fmla="*/ 9 h 68"/>
                <a:gd name="T26" fmla="*/ 54 w 58"/>
                <a:gd name="T27" fmla="*/ 0 h 68"/>
                <a:gd name="T28" fmla="*/ 58 w 58"/>
                <a:gd name="T2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8">
                  <a:moveTo>
                    <a:pt x="58" y="4"/>
                  </a:moveTo>
                  <a:lnTo>
                    <a:pt x="49" y="13"/>
                  </a:lnTo>
                  <a:lnTo>
                    <a:pt x="43" y="21"/>
                  </a:lnTo>
                  <a:lnTo>
                    <a:pt x="34" y="38"/>
                  </a:lnTo>
                  <a:lnTo>
                    <a:pt x="23" y="54"/>
                  </a:lnTo>
                  <a:lnTo>
                    <a:pt x="16" y="62"/>
                  </a:lnTo>
                  <a:lnTo>
                    <a:pt x="5" y="68"/>
                  </a:lnTo>
                  <a:lnTo>
                    <a:pt x="0" y="64"/>
                  </a:lnTo>
                  <a:lnTo>
                    <a:pt x="11" y="57"/>
                  </a:lnTo>
                  <a:lnTo>
                    <a:pt x="19" y="50"/>
                  </a:lnTo>
                  <a:lnTo>
                    <a:pt x="29" y="33"/>
                  </a:lnTo>
                  <a:lnTo>
                    <a:pt x="38" y="16"/>
                  </a:lnTo>
                  <a:lnTo>
                    <a:pt x="45" y="9"/>
                  </a:lnTo>
                  <a:lnTo>
                    <a:pt x="54" y="0"/>
                  </a:lnTo>
                  <a:lnTo>
                    <a:pt x="58" y="4"/>
                  </a:lnTo>
                  <a:close/>
                </a:path>
              </a:pathLst>
            </a:custGeom>
            <a:solidFill>
              <a:srgbClr val="000000"/>
            </a:solidFill>
            <a:ln w="9525">
              <a:solidFill>
                <a:schemeClr val="tx2"/>
              </a:solidFill>
              <a:round/>
              <a:headEnd/>
              <a:tailEnd/>
            </a:ln>
          </p:spPr>
          <p:txBody>
            <a:bodyPr/>
            <a:lstStyle/>
            <a:p>
              <a:endParaRPr lang="en-US" sz="3120"/>
            </a:p>
          </p:txBody>
        </p:sp>
        <p:sp>
          <p:nvSpPr>
            <p:cNvPr id="386002" name="Freeform 978"/>
            <p:cNvSpPr>
              <a:spLocks/>
            </p:cNvSpPr>
            <p:nvPr/>
          </p:nvSpPr>
          <p:spPr bwMode="auto">
            <a:xfrm>
              <a:off x="776" y="1930"/>
              <a:ext cx="2"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003" name="Freeform 979"/>
            <p:cNvSpPr>
              <a:spLocks/>
            </p:cNvSpPr>
            <p:nvPr/>
          </p:nvSpPr>
          <p:spPr bwMode="auto">
            <a:xfrm>
              <a:off x="750" y="1962"/>
              <a:ext cx="53" cy="30"/>
            </a:xfrm>
            <a:custGeom>
              <a:avLst/>
              <a:gdLst>
                <a:gd name="T0" fmla="*/ 1 w 105"/>
                <a:gd name="T1" fmla="*/ 0 h 61"/>
                <a:gd name="T2" fmla="*/ 21 w 105"/>
                <a:gd name="T3" fmla="*/ 3 h 61"/>
                <a:gd name="T4" fmla="*/ 39 w 105"/>
                <a:gd name="T5" fmla="*/ 11 h 61"/>
                <a:gd name="T6" fmla="*/ 75 w 105"/>
                <a:gd name="T7" fmla="*/ 32 h 61"/>
                <a:gd name="T8" fmla="*/ 97 w 105"/>
                <a:gd name="T9" fmla="*/ 49 h 61"/>
                <a:gd name="T10" fmla="*/ 105 w 105"/>
                <a:gd name="T11" fmla="*/ 56 h 61"/>
                <a:gd name="T12" fmla="*/ 101 w 105"/>
                <a:gd name="T13" fmla="*/ 61 h 61"/>
                <a:gd name="T14" fmla="*/ 93 w 105"/>
                <a:gd name="T15" fmla="*/ 53 h 61"/>
                <a:gd name="T16" fmla="*/ 70 w 105"/>
                <a:gd name="T17" fmla="*/ 37 h 61"/>
                <a:gd name="T18" fmla="*/ 38 w 105"/>
                <a:gd name="T19" fmla="*/ 17 h 61"/>
                <a:gd name="T20" fmla="*/ 20 w 105"/>
                <a:gd name="T21" fmla="*/ 9 h 61"/>
                <a:gd name="T22" fmla="*/ 0 w 105"/>
                <a:gd name="T23" fmla="*/ 6 h 61"/>
                <a:gd name="T24" fmla="*/ 1 w 105"/>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61">
                  <a:moveTo>
                    <a:pt x="1" y="0"/>
                  </a:moveTo>
                  <a:lnTo>
                    <a:pt x="21" y="3"/>
                  </a:lnTo>
                  <a:lnTo>
                    <a:pt x="39" y="11"/>
                  </a:lnTo>
                  <a:lnTo>
                    <a:pt x="75" y="32"/>
                  </a:lnTo>
                  <a:lnTo>
                    <a:pt x="97" y="49"/>
                  </a:lnTo>
                  <a:lnTo>
                    <a:pt x="105" y="56"/>
                  </a:lnTo>
                  <a:lnTo>
                    <a:pt x="101" y="61"/>
                  </a:lnTo>
                  <a:lnTo>
                    <a:pt x="93" y="53"/>
                  </a:lnTo>
                  <a:lnTo>
                    <a:pt x="70" y="37"/>
                  </a:lnTo>
                  <a:lnTo>
                    <a:pt x="38" y="17"/>
                  </a:lnTo>
                  <a:lnTo>
                    <a:pt x="20" y="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6004" name="Freeform 980"/>
            <p:cNvSpPr>
              <a:spLocks/>
            </p:cNvSpPr>
            <p:nvPr/>
          </p:nvSpPr>
          <p:spPr bwMode="auto">
            <a:xfrm>
              <a:off x="747" y="1962"/>
              <a:ext cx="4" cy="3"/>
            </a:xfrm>
            <a:custGeom>
              <a:avLst/>
              <a:gdLst>
                <a:gd name="T0" fmla="*/ 4 w 9"/>
                <a:gd name="T1" fmla="*/ 2 h 6"/>
                <a:gd name="T2" fmla="*/ 0 w 9"/>
                <a:gd name="T3" fmla="*/ 5 h 6"/>
                <a:gd name="T4" fmla="*/ 6 w 9"/>
                <a:gd name="T5" fmla="*/ 6 h 6"/>
                <a:gd name="T6" fmla="*/ 7 w 9"/>
                <a:gd name="T7" fmla="*/ 0 h 6"/>
                <a:gd name="T8" fmla="*/ 9 w 9"/>
                <a:gd name="T9" fmla="*/ 6 h 6"/>
                <a:gd name="T10" fmla="*/ 4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4" y="2"/>
                  </a:moveTo>
                  <a:lnTo>
                    <a:pt x="0" y="5"/>
                  </a:lnTo>
                  <a:lnTo>
                    <a:pt x="6" y="6"/>
                  </a:lnTo>
                  <a:lnTo>
                    <a:pt x="7" y="0"/>
                  </a:lnTo>
                  <a:lnTo>
                    <a:pt x="9" y="6"/>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86005" name="Freeform 981"/>
            <p:cNvSpPr>
              <a:spLocks/>
            </p:cNvSpPr>
            <p:nvPr/>
          </p:nvSpPr>
          <p:spPr bwMode="auto">
            <a:xfrm>
              <a:off x="762" y="1973"/>
              <a:ext cx="41" cy="19"/>
            </a:xfrm>
            <a:custGeom>
              <a:avLst/>
              <a:gdLst>
                <a:gd name="T0" fmla="*/ 78 w 81"/>
                <a:gd name="T1" fmla="*/ 38 h 38"/>
                <a:gd name="T2" fmla="*/ 0 w 81"/>
                <a:gd name="T3" fmla="*/ 4 h 38"/>
                <a:gd name="T4" fmla="*/ 3 w 81"/>
                <a:gd name="T5" fmla="*/ 0 h 38"/>
                <a:gd name="T6" fmla="*/ 81 w 81"/>
                <a:gd name="T7" fmla="*/ 33 h 38"/>
                <a:gd name="T8" fmla="*/ 78 w 81"/>
                <a:gd name="T9" fmla="*/ 38 h 38"/>
              </a:gdLst>
              <a:ahLst/>
              <a:cxnLst>
                <a:cxn ang="0">
                  <a:pos x="T0" y="T1"/>
                </a:cxn>
                <a:cxn ang="0">
                  <a:pos x="T2" y="T3"/>
                </a:cxn>
                <a:cxn ang="0">
                  <a:pos x="T4" y="T5"/>
                </a:cxn>
                <a:cxn ang="0">
                  <a:pos x="T6" y="T7"/>
                </a:cxn>
                <a:cxn ang="0">
                  <a:pos x="T8" y="T9"/>
                </a:cxn>
              </a:cxnLst>
              <a:rect l="0" t="0" r="r" b="b"/>
              <a:pathLst>
                <a:path w="81" h="38">
                  <a:moveTo>
                    <a:pt x="78" y="38"/>
                  </a:moveTo>
                  <a:lnTo>
                    <a:pt x="0" y="4"/>
                  </a:lnTo>
                  <a:lnTo>
                    <a:pt x="3" y="0"/>
                  </a:lnTo>
                  <a:lnTo>
                    <a:pt x="81" y="33"/>
                  </a:lnTo>
                  <a:lnTo>
                    <a:pt x="78" y="38"/>
                  </a:lnTo>
                  <a:close/>
                </a:path>
              </a:pathLst>
            </a:custGeom>
            <a:solidFill>
              <a:srgbClr val="000000"/>
            </a:solidFill>
            <a:ln w="9525">
              <a:solidFill>
                <a:schemeClr val="tx2"/>
              </a:solidFill>
              <a:round/>
              <a:headEnd/>
              <a:tailEnd/>
            </a:ln>
          </p:spPr>
          <p:txBody>
            <a:bodyPr/>
            <a:lstStyle/>
            <a:p>
              <a:endParaRPr lang="en-US" sz="3120"/>
            </a:p>
          </p:txBody>
        </p:sp>
        <p:sp>
          <p:nvSpPr>
            <p:cNvPr id="386006" name="Freeform 982"/>
            <p:cNvSpPr>
              <a:spLocks/>
            </p:cNvSpPr>
            <p:nvPr/>
          </p:nvSpPr>
          <p:spPr bwMode="auto">
            <a:xfrm>
              <a:off x="800" y="1990"/>
              <a:ext cx="3" cy="2"/>
            </a:xfrm>
            <a:custGeom>
              <a:avLst/>
              <a:gdLst>
                <a:gd name="T0" fmla="*/ 4 w 4"/>
                <a:gd name="T1" fmla="*/ 0 h 5"/>
                <a:gd name="T2" fmla="*/ 1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1" y="5"/>
                  </a:lnTo>
                  <a:lnTo>
                    <a:pt x="4" y="0"/>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007" name="Freeform 983"/>
            <p:cNvSpPr>
              <a:spLocks/>
            </p:cNvSpPr>
            <p:nvPr/>
          </p:nvSpPr>
          <p:spPr bwMode="auto">
            <a:xfrm>
              <a:off x="703" y="1958"/>
              <a:ext cx="60" cy="17"/>
            </a:xfrm>
            <a:custGeom>
              <a:avLst/>
              <a:gdLst>
                <a:gd name="T0" fmla="*/ 119 w 119"/>
                <a:gd name="T1" fmla="*/ 35 h 35"/>
                <a:gd name="T2" fmla="*/ 88 w 119"/>
                <a:gd name="T3" fmla="*/ 28 h 35"/>
                <a:gd name="T4" fmla="*/ 59 w 119"/>
                <a:gd name="T5" fmla="*/ 25 h 35"/>
                <a:gd name="T6" fmla="*/ 30 w 119"/>
                <a:gd name="T7" fmla="*/ 19 h 35"/>
                <a:gd name="T8" fmla="*/ 14 w 119"/>
                <a:gd name="T9" fmla="*/ 13 h 35"/>
                <a:gd name="T10" fmla="*/ 0 w 119"/>
                <a:gd name="T11" fmla="*/ 5 h 35"/>
                <a:gd name="T12" fmla="*/ 3 w 119"/>
                <a:gd name="T13" fmla="*/ 0 h 35"/>
                <a:gd name="T14" fmla="*/ 17 w 119"/>
                <a:gd name="T15" fmla="*/ 8 h 35"/>
                <a:gd name="T16" fmla="*/ 30 w 119"/>
                <a:gd name="T17" fmla="*/ 14 h 35"/>
                <a:gd name="T18" fmla="*/ 59 w 119"/>
                <a:gd name="T19" fmla="*/ 20 h 35"/>
                <a:gd name="T20" fmla="*/ 88 w 119"/>
                <a:gd name="T21" fmla="*/ 23 h 35"/>
                <a:gd name="T22" fmla="*/ 119 w 119"/>
                <a:gd name="T23" fmla="*/ 31 h 35"/>
                <a:gd name="T24" fmla="*/ 119 w 119"/>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35">
                  <a:moveTo>
                    <a:pt x="119" y="35"/>
                  </a:moveTo>
                  <a:lnTo>
                    <a:pt x="88" y="28"/>
                  </a:lnTo>
                  <a:lnTo>
                    <a:pt x="59" y="25"/>
                  </a:lnTo>
                  <a:lnTo>
                    <a:pt x="30" y="19"/>
                  </a:lnTo>
                  <a:lnTo>
                    <a:pt x="14" y="13"/>
                  </a:lnTo>
                  <a:lnTo>
                    <a:pt x="0" y="5"/>
                  </a:lnTo>
                  <a:lnTo>
                    <a:pt x="3" y="0"/>
                  </a:lnTo>
                  <a:lnTo>
                    <a:pt x="17" y="8"/>
                  </a:lnTo>
                  <a:lnTo>
                    <a:pt x="30" y="14"/>
                  </a:lnTo>
                  <a:lnTo>
                    <a:pt x="59" y="20"/>
                  </a:lnTo>
                  <a:lnTo>
                    <a:pt x="88" y="23"/>
                  </a:lnTo>
                  <a:lnTo>
                    <a:pt x="119" y="31"/>
                  </a:lnTo>
                  <a:lnTo>
                    <a:pt x="119" y="35"/>
                  </a:lnTo>
                  <a:close/>
                </a:path>
              </a:pathLst>
            </a:custGeom>
            <a:solidFill>
              <a:srgbClr val="000000"/>
            </a:solidFill>
            <a:ln w="9525">
              <a:solidFill>
                <a:schemeClr val="tx2"/>
              </a:solidFill>
              <a:round/>
              <a:headEnd/>
              <a:tailEnd/>
            </a:ln>
          </p:spPr>
          <p:txBody>
            <a:bodyPr/>
            <a:lstStyle/>
            <a:p>
              <a:endParaRPr lang="en-US" sz="3120"/>
            </a:p>
          </p:txBody>
        </p:sp>
        <p:sp>
          <p:nvSpPr>
            <p:cNvPr id="386008" name="Freeform 984"/>
            <p:cNvSpPr>
              <a:spLocks/>
            </p:cNvSpPr>
            <p:nvPr/>
          </p:nvSpPr>
          <p:spPr bwMode="auto">
            <a:xfrm>
              <a:off x="762" y="1973"/>
              <a:ext cx="2" cy="2"/>
            </a:xfrm>
            <a:custGeom>
              <a:avLst/>
              <a:gdLst>
                <a:gd name="T0" fmla="*/ 3 w 3"/>
                <a:gd name="T1" fmla="*/ 0 h 4"/>
                <a:gd name="T2" fmla="*/ 2 w 3"/>
                <a:gd name="T3" fmla="*/ 0 h 4"/>
                <a:gd name="T4" fmla="*/ 2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2" y="0"/>
                  </a:lnTo>
                  <a:lnTo>
                    <a:pt x="2" y="4"/>
                  </a:lnTo>
                  <a:lnTo>
                    <a:pt x="0" y="4"/>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6009" name="Freeform 985"/>
            <p:cNvSpPr>
              <a:spLocks/>
            </p:cNvSpPr>
            <p:nvPr/>
          </p:nvSpPr>
          <p:spPr bwMode="auto">
            <a:xfrm>
              <a:off x="632" y="1924"/>
              <a:ext cx="73" cy="36"/>
            </a:xfrm>
            <a:custGeom>
              <a:avLst/>
              <a:gdLst>
                <a:gd name="T0" fmla="*/ 140 w 145"/>
                <a:gd name="T1" fmla="*/ 72 h 72"/>
                <a:gd name="T2" fmla="*/ 104 w 145"/>
                <a:gd name="T3" fmla="*/ 48 h 72"/>
                <a:gd name="T4" fmla="*/ 73 w 145"/>
                <a:gd name="T5" fmla="*/ 25 h 72"/>
                <a:gd name="T6" fmla="*/ 58 w 145"/>
                <a:gd name="T7" fmla="*/ 17 h 72"/>
                <a:gd name="T8" fmla="*/ 40 w 145"/>
                <a:gd name="T9" fmla="*/ 10 h 72"/>
                <a:gd name="T10" fmla="*/ 23 w 145"/>
                <a:gd name="T11" fmla="*/ 7 h 72"/>
                <a:gd name="T12" fmla="*/ 0 w 145"/>
                <a:gd name="T13" fmla="*/ 5 h 72"/>
                <a:gd name="T14" fmla="*/ 0 w 145"/>
                <a:gd name="T15" fmla="*/ 0 h 72"/>
                <a:gd name="T16" fmla="*/ 23 w 145"/>
                <a:gd name="T17" fmla="*/ 2 h 72"/>
                <a:gd name="T18" fmla="*/ 43 w 145"/>
                <a:gd name="T19" fmla="*/ 5 h 72"/>
                <a:gd name="T20" fmla="*/ 61 w 145"/>
                <a:gd name="T21" fmla="*/ 13 h 72"/>
                <a:gd name="T22" fmla="*/ 78 w 145"/>
                <a:gd name="T23" fmla="*/ 20 h 72"/>
                <a:gd name="T24" fmla="*/ 108 w 145"/>
                <a:gd name="T25" fmla="*/ 43 h 72"/>
                <a:gd name="T26" fmla="*/ 145 w 145"/>
                <a:gd name="T27" fmla="*/ 67 h 72"/>
                <a:gd name="T28" fmla="*/ 140 w 145"/>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72">
                  <a:moveTo>
                    <a:pt x="140" y="72"/>
                  </a:moveTo>
                  <a:lnTo>
                    <a:pt x="104" y="48"/>
                  </a:lnTo>
                  <a:lnTo>
                    <a:pt x="73" y="25"/>
                  </a:lnTo>
                  <a:lnTo>
                    <a:pt x="58" y="17"/>
                  </a:lnTo>
                  <a:lnTo>
                    <a:pt x="40" y="10"/>
                  </a:lnTo>
                  <a:lnTo>
                    <a:pt x="23" y="7"/>
                  </a:lnTo>
                  <a:lnTo>
                    <a:pt x="0" y="5"/>
                  </a:lnTo>
                  <a:lnTo>
                    <a:pt x="0" y="0"/>
                  </a:lnTo>
                  <a:lnTo>
                    <a:pt x="23" y="2"/>
                  </a:lnTo>
                  <a:lnTo>
                    <a:pt x="43" y="5"/>
                  </a:lnTo>
                  <a:lnTo>
                    <a:pt x="61" y="13"/>
                  </a:lnTo>
                  <a:lnTo>
                    <a:pt x="78" y="20"/>
                  </a:lnTo>
                  <a:lnTo>
                    <a:pt x="108" y="43"/>
                  </a:lnTo>
                  <a:lnTo>
                    <a:pt x="145" y="67"/>
                  </a:lnTo>
                  <a:lnTo>
                    <a:pt x="140" y="72"/>
                  </a:lnTo>
                  <a:close/>
                </a:path>
              </a:pathLst>
            </a:custGeom>
            <a:solidFill>
              <a:srgbClr val="000000"/>
            </a:solidFill>
            <a:ln w="9525">
              <a:solidFill>
                <a:schemeClr val="tx2"/>
              </a:solidFill>
              <a:round/>
              <a:headEnd/>
              <a:tailEnd/>
            </a:ln>
          </p:spPr>
          <p:txBody>
            <a:bodyPr/>
            <a:lstStyle/>
            <a:p>
              <a:endParaRPr lang="en-US" sz="3120"/>
            </a:p>
          </p:txBody>
        </p:sp>
        <p:sp>
          <p:nvSpPr>
            <p:cNvPr id="386010" name="Freeform 986"/>
            <p:cNvSpPr>
              <a:spLocks/>
            </p:cNvSpPr>
            <p:nvPr/>
          </p:nvSpPr>
          <p:spPr bwMode="auto">
            <a:xfrm>
              <a:off x="568" y="1924"/>
              <a:ext cx="64" cy="8"/>
            </a:xfrm>
            <a:custGeom>
              <a:avLst/>
              <a:gdLst>
                <a:gd name="T0" fmla="*/ 128 w 128"/>
                <a:gd name="T1" fmla="*/ 5 h 16"/>
                <a:gd name="T2" fmla="*/ 64 w 128"/>
                <a:gd name="T3" fmla="*/ 8 h 16"/>
                <a:gd name="T4" fmla="*/ 0 w 128"/>
                <a:gd name="T5" fmla="*/ 16 h 16"/>
                <a:gd name="T6" fmla="*/ 0 w 128"/>
                <a:gd name="T7" fmla="*/ 11 h 16"/>
                <a:gd name="T8" fmla="*/ 64 w 128"/>
                <a:gd name="T9" fmla="*/ 3 h 16"/>
                <a:gd name="T10" fmla="*/ 128 w 128"/>
                <a:gd name="T11" fmla="*/ 0 h 16"/>
                <a:gd name="T12" fmla="*/ 128 w 128"/>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128" h="16">
                  <a:moveTo>
                    <a:pt x="128" y="5"/>
                  </a:moveTo>
                  <a:lnTo>
                    <a:pt x="64" y="8"/>
                  </a:lnTo>
                  <a:lnTo>
                    <a:pt x="0" y="16"/>
                  </a:lnTo>
                  <a:lnTo>
                    <a:pt x="0" y="11"/>
                  </a:lnTo>
                  <a:lnTo>
                    <a:pt x="64" y="3"/>
                  </a:lnTo>
                  <a:lnTo>
                    <a:pt x="128" y="0"/>
                  </a:lnTo>
                  <a:lnTo>
                    <a:pt x="128" y="5"/>
                  </a:lnTo>
                  <a:close/>
                </a:path>
              </a:pathLst>
            </a:custGeom>
            <a:solidFill>
              <a:srgbClr val="000000"/>
            </a:solidFill>
            <a:ln w="9525">
              <a:solidFill>
                <a:schemeClr val="tx2"/>
              </a:solidFill>
              <a:round/>
              <a:headEnd/>
              <a:tailEnd/>
            </a:ln>
          </p:spPr>
          <p:txBody>
            <a:bodyPr/>
            <a:lstStyle/>
            <a:p>
              <a:endParaRPr lang="en-US" sz="3120"/>
            </a:p>
          </p:txBody>
        </p:sp>
        <p:sp>
          <p:nvSpPr>
            <p:cNvPr id="386011" name="Freeform 987"/>
            <p:cNvSpPr>
              <a:spLocks/>
            </p:cNvSpPr>
            <p:nvPr/>
          </p:nvSpPr>
          <p:spPr bwMode="auto">
            <a:xfrm>
              <a:off x="632" y="1924"/>
              <a:ext cx="1" cy="3"/>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012" name="Freeform 988"/>
            <p:cNvSpPr>
              <a:spLocks/>
            </p:cNvSpPr>
            <p:nvPr/>
          </p:nvSpPr>
          <p:spPr bwMode="auto">
            <a:xfrm>
              <a:off x="567" y="1930"/>
              <a:ext cx="14" cy="41"/>
            </a:xfrm>
            <a:custGeom>
              <a:avLst/>
              <a:gdLst>
                <a:gd name="T0" fmla="*/ 6 w 27"/>
                <a:gd name="T1" fmla="*/ 0 h 80"/>
                <a:gd name="T2" fmla="*/ 15 w 27"/>
                <a:gd name="T3" fmla="*/ 18 h 80"/>
                <a:gd name="T4" fmla="*/ 20 w 27"/>
                <a:gd name="T5" fmla="*/ 38 h 80"/>
                <a:gd name="T6" fmla="*/ 27 w 27"/>
                <a:gd name="T7" fmla="*/ 79 h 80"/>
                <a:gd name="T8" fmla="*/ 21 w 27"/>
                <a:gd name="T9" fmla="*/ 80 h 80"/>
                <a:gd name="T10" fmla="*/ 13 w 27"/>
                <a:gd name="T11" fmla="*/ 39 h 80"/>
                <a:gd name="T12" fmla="*/ 9 w 27"/>
                <a:gd name="T13" fmla="*/ 19 h 80"/>
                <a:gd name="T14" fmla="*/ 0 w 27"/>
                <a:gd name="T15" fmla="*/ 1 h 80"/>
                <a:gd name="T16" fmla="*/ 6 w 27"/>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80">
                  <a:moveTo>
                    <a:pt x="6" y="0"/>
                  </a:moveTo>
                  <a:lnTo>
                    <a:pt x="15" y="18"/>
                  </a:lnTo>
                  <a:lnTo>
                    <a:pt x="20" y="38"/>
                  </a:lnTo>
                  <a:lnTo>
                    <a:pt x="27" y="79"/>
                  </a:lnTo>
                  <a:lnTo>
                    <a:pt x="21" y="80"/>
                  </a:lnTo>
                  <a:lnTo>
                    <a:pt x="13" y="39"/>
                  </a:lnTo>
                  <a:lnTo>
                    <a:pt x="9" y="19"/>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13" name="Freeform 989"/>
            <p:cNvSpPr>
              <a:spLocks/>
            </p:cNvSpPr>
            <p:nvPr/>
          </p:nvSpPr>
          <p:spPr bwMode="auto">
            <a:xfrm>
              <a:off x="566" y="1930"/>
              <a:ext cx="4" cy="2"/>
            </a:xfrm>
            <a:custGeom>
              <a:avLst/>
              <a:gdLst>
                <a:gd name="T0" fmla="*/ 5 w 8"/>
                <a:gd name="T1" fmla="*/ 0 h 5"/>
                <a:gd name="T2" fmla="*/ 0 w 8"/>
                <a:gd name="T3" fmla="*/ 0 h 5"/>
                <a:gd name="T4" fmla="*/ 2 w 8"/>
                <a:gd name="T5" fmla="*/ 3 h 5"/>
                <a:gd name="T6" fmla="*/ 8 w 8"/>
                <a:gd name="T7" fmla="*/ 2 h 5"/>
                <a:gd name="T8" fmla="*/ 5 w 8"/>
                <a:gd name="T9" fmla="*/ 5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lnTo>
                    <a:pt x="0" y="0"/>
                  </a:lnTo>
                  <a:lnTo>
                    <a:pt x="2" y="3"/>
                  </a:lnTo>
                  <a:lnTo>
                    <a:pt x="8" y="2"/>
                  </a:lnTo>
                  <a:lnTo>
                    <a:pt x="5"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14" name="Freeform 990"/>
            <p:cNvSpPr>
              <a:spLocks/>
            </p:cNvSpPr>
            <p:nvPr/>
          </p:nvSpPr>
          <p:spPr bwMode="auto">
            <a:xfrm>
              <a:off x="578" y="1970"/>
              <a:ext cx="20" cy="54"/>
            </a:xfrm>
            <a:custGeom>
              <a:avLst/>
              <a:gdLst>
                <a:gd name="T0" fmla="*/ 6 w 41"/>
                <a:gd name="T1" fmla="*/ 0 h 108"/>
                <a:gd name="T2" fmla="*/ 14 w 41"/>
                <a:gd name="T3" fmla="*/ 29 h 108"/>
                <a:gd name="T4" fmla="*/ 24 w 41"/>
                <a:gd name="T5" fmla="*/ 53 h 108"/>
                <a:gd name="T6" fmla="*/ 34 w 41"/>
                <a:gd name="T7" fmla="*/ 77 h 108"/>
                <a:gd name="T8" fmla="*/ 41 w 41"/>
                <a:gd name="T9" fmla="*/ 106 h 108"/>
                <a:gd name="T10" fmla="*/ 35 w 41"/>
                <a:gd name="T11" fmla="*/ 108 h 108"/>
                <a:gd name="T12" fmla="*/ 28 w 41"/>
                <a:gd name="T13" fmla="*/ 79 h 108"/>
                <a:gd name="T14" fmla="*/ 18 w 41"/>
                <a:gd name="T15" fmla="*/ 55 h 108"/>
                <a:gd name="T16" fmla="*/ 8 w 41"/>
                <a:gd name="T17" fmla="*/ 30 h 108"/>
                <a:gd name="T18" fmla="*/ 0 w 41"/>
                <a:gd name="T19" fmla="*/ 1 h 108"/>
                <a:gd name="T20" fmla="*/ 6 w 41"/>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08">
                  <a:moveTo>
                    <a:pt x="6" y="0"/>
                  </a:moveTo>
                  <a:lnTo>
                    <a:pt x="14" y="29"/>
                  </a:lnTo>
                  <a:lnTo>
                    <a:pt x="24" y="53"/>
                  </a:lnTo>
                  <a:lnTo>
                    <a:pt x="34" y="77"/>
                  </a:lnTo>
                  <a:lnTo>
                    <a:pt x="41" y="106"/>
                  </a:lnTo>
                  <a:lnTo>
                    <a:pt x="35" y="108"/>
                  </a:lnTo>
                  <a:lnTo>
                    <a:pt x="28" y="79"/>
                  </a:lnTo>
                  <a:lnTo>
                    <a:pt x="18" y="55"/>
                  </a:lnTo>
                  <a:lnTo>
                    <a:pt x="8" y="3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15" name="Freeform 991"/>
            <p:cNvSpPr>
              <a:spLocks/>
            </p:cNvSpPr>
            <p:nvPr/>
          </p:nvSpPr>
          <p:spPr bwMode="auto">
            <a:xfrm>
              <a:off x="578" y="1970"/>
              <a:ext cx="3" cy="1"/>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lnTo>
                    <a:pt x="6"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6016" name="Freeform 992"/>
            <p:cNvSpPr>
              <a:spLocks/>
            </p:cNvSpPr>
            <p:nvPr/>
          </p:nvSpPr>
          <p:spPr bwMode="auto">
            <a:xfrm>
              <a:off x="595" y="2023"/>
              <a:ext cx="34" cy="48"/>
            </a:xfrm>
            <a:custGeom>
              <a:avLst/>
              <a:gdLst>
                <a:gd name="T0" fmla="*/ 6 w 69"/>
                <a:gd name="T1" fmla="*/ 0 h 96"/>
                <a:gd name="T2" fmla="*/ 14 w 69"/>
                <a:gd name="T3" fmla="*/ 32 h 96"/>
                <a:gd name="T4" fmla="*/ 26 w 69"/>
                <a:gd name="T5" fmla="*/ 63 h 96"/>
                <a:gd name="T6" fmla="*/ 28 w 69"/>
                <a:gd name="T7" fmla="*/ 67 h 96"/>
                <a:gd name="T8" fmla="*/ 32 w 69"/>
                <a:gd name="T9" fmla="*/ 73 h 96"/>
                <a:gd name="T10" fmla="*/ 37 w 69"/>
                <a:gd name="T11" fmla="*/ 78 h 96"/>
                <a:gd name="T12" fmla="*/ 43 w 69"/>
                <a:gd name="T13" fmla="*/ 82 h 96"/>
                <a:gd name="T14" fmla="*/ 54 w 69"/>
                <a:gd name="T15" fmla="*/ 87 h 96"/>
                <a:gd name="T16" fmla="*/ 69 w 69"/>
                <a:gd name="T17" fmla="*/ 90 h 96"/>
                <a:gd name="T18" fmla="*/ 67 w 69"/>
                <a:gd name="T19" fmla="*/ 96 h 96"/>
                <a:gd name="T20" fmla="*/ 52 w 69"/>
                <a:gd name="T21" fmla="*/ 93 h 96"/>
                <a:gd name="T22" fmla="*/ 38 w 69"/>
                <a:gd name="T23" fmla="*/ 87 h 96"/>
                <a:gd name="T24" fmla="*/ 32 w 69"/>
                <a:gd name="T25" fmla="*/ 82 h 96"/>
                <a:gd name="T26" fmla="*/ 28 w 69"/>
                <a:gd name="T27" fmla="*/ 78 h 96"/>
                <a:gd name="T28" fmla="*/ 23 w 69"/>
                <a:gd name="T29" fmla="*/ 72 h 96"/>
                <a:gd name="T30" fmla="*/ 20 w 69"/>
                <a:gd name="T31" fmla="*/ 64 h 96"/>
                <a:gd name="T32" fmla="*/ 8 w 69"/>
                <a:gd name="T33" fmla="*/ 34 h 96"/>
                <a:gd name="T34" fmla="*/ 0 w 69"/>
                <a:gd name="T35" fmla="*/ 2 h 96"/>
                <a:gd name="T36" fmla="*/ 6 w 69"/>
                <a:gd name="T3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96">
                  <a:moveTo>
                    <a:pt x="6" y="0"/>
                  </a:moveTo>
                  <a:lnTo>
                    <a:pt x="14" y="32"/>
                  </a:lnTo>
                  <a:lnTo>
                    <a:pt x="26" y="63"/>
                  </a:lnTo>
                  <a:lnTo>
                    <a:pt x="28" y="67"/>
                  </a:lnTo>
                  <a:lnTo>
                    <a:pt x="32" y="73"/>
                  </a:lnTo>
                  <a:lnTo>
                    <a:pt x="37" y="78"/>
                  </a:lnTo>
                  <a:lnTo>
                    <a:pt x="43" y="82"/>
                  </a:lnTo>
                  <a:lnTo>
                    <a:pt x="54" y="87"/>
                  </a:lnTo>
                  <a:lnTo>
                    <a:pt x="69" y="90"/>
                  </a:lnTo>
                  <a:lnTo>
                    <a:pt x="67" y="96"/>
                  </a:lnTo>
                  <a:lnTo>
                    <a:pt x="52" y="93"/>
                  </a:lnTo>
                  <a:lnTo>
                    <a:pt x="38" y="87"/>
                  </a:lnTo>
                  <a:lnTo>
                    <a:pt x="32" y="82"/>
                  </a:lnTo>
                  <a:lnTo>
                    <a:pt x="28" y="78"/>
                  </a:lnTo>
                  <a:lnTo>
                    <a:pt x="23" y="72"/>
                  </a:lnTo>
                  <a:lnTo>
                    <a:pt x="20" y="64"/>
                  </a:lnTo>
                  <a:lnTo>
                    <a:pt x="8" y="34"/>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17" name="Freeform 993"/>
            <p:cNvSpPr>
              <a:spLocks/>
            </p:cNvSpPr>
            <p:nvPr/>
          </p:nvSpPr>
          <p:spPr bwMode="auto">
            <a:xfrm>
              <a:off x="595" y="2023"/>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18" name="Freeform 994"/>
            <p:cNvSpPr>
              <a:spLocks/>
            </p:cNvSpPr>
            <p:nvPr/>
          </p:nvSpPr>
          <p:spPr bwMode="auto">
            <a:xfrm>
              <a:off x="629" y="2067"/>
              <a:ext cx="52" cy="4"/>
            </a:xfrm>
            <a:custGeom>
              <a:avLst/>
              <a:gdLst>
                <a:gd name="T0" fmla="*/ 0 w 102"/>
                <a:gd name="T1" fmla="*/ 1 h 7"/>
                <a:gd name="T2" fmla="*/ 52 w 102"/>
                <a:gd name="T3" fmla="*/ 1 h 7"/>
                <a:gd name="T4" fmla="*/ 102 w 102"/>
                <a:gd name="T5" fmla="*/ 0 h 7"/>
                <a:gd name="T6" fmla="*/ 102 w 102"/>
                <a:gd name="T7" fmla="*/ 6 h 7"/>
                <a:gd name="T8" fmla="*/ 52 w 102"/>
                <a:gd name="T9" fmla="*/ 7 h 7"/>
                <a:gd name="T10" fmla="*/ 0 w 102"/>
                <a:gd name="T11" fmla="*/ 7 h 7"/>
                <a:gd name="T12" fmla="*/ 0 w 102"/>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02" h="7">
                  <a:moveTo>
                    <a:pt x="0" y="1"/>
                  </a:moveTo>
                  <a:lnTo>
                    <a:pt x="52" y="1"/>
                  </a:lnTo>
                  <a:lnTo>
                    <a:pt x="102" y="0"/>
                  </a:lnTo>
                  <a:lnTo>
                    <a:pt x="102" y="6"/>
                  </a:lnTo>
                  <a:lnTo>
                    <a:pt x="52" y="7"/>
                  </a:lnTo>
                  <a:lnTo>
                    <a:pt x="0" y="7"/>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6019" name="Freeform 995"/>
            <p:cNvSpPr>
              <a:spLocks/>
            </p:cNvSpPr>
            <p:nvPr/>
          </p:nvSpPr>
          <p:spPr bwMode="auto">
            <a:xfrm>
              <a:off x="680" y="2067"/>
              <a:ext cx="39" cy="20"/>
            </a:xfrm>
            <a:custGeom>
              <a:avLst/>
              <a:gdLst>
                <a:gd name="T0" fmla="*/ 2 w 78"/>
                <a:gd name="T1" fmla="*/ 0 h 39"/>
                <a:gd name="T2" fmla="*/ 16 w 78"/>
                <a:gd name="T3" fmla="*/ 3 h 39"/>
                <a:gd name="T4" fmla="*/ 28 w 78"/>
                <a:gd name="T5" fmla="*/ 7 h 39"/>
                <a:gd name="T6" fmla="*/ 52 w 78"/>
                <a:gd name="T7" fmla="*/ 18 h 39"/>
                <a:gd name="T8" fmla="*/ 72 w 78"/>
                <a:gd name="T9" fmla="*/ 30 h 39"/>
                <a:gd name="T10" fmla="*/ 78 w 78"/>
                <a:gd name="T11" fmla="*/ 35 h 39"/>
                <a:gd name="T12" fmla="*/ 74 w 78"/>
                <a:gd name="T13" fmla="*/ 39 h 39"/>
                <a:gd name="T14" fmla="*/ 68 w 78"/>
                <a:gd name="T15" fmla="*/ 35 h 39"/>
                <a:gd name="T16" fmla="*/ 51 w 78"/>
                <a:gd name="T17" fmla="*/ 24 h 39"/>
                <a:gd name="T18" fmla="*/ 26 w 78"/>
                <a:gd name="T19" fmla="*/ 13 h 39"/>
                <a:gd name="T20" fmla="*/ 14 w 78"/>
                <a:gd name="T21" fmla="*/ 9 h 39"/>
                <a:gd name="T22" fmla="*/ 0 w 78"/>
                <a:gd name="T23" fmla="*/ 6 h 39"/>
                <a:gd name="T24" fmla="*/ 2 w 78"/>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9">
                  <a:moveTo>
                    <a:pt x="2" y="0"/>
                  </a:moveTo>
                  <a:lnTo>
                    <a:pt x="16" y="3"/>
                  </a:lnTo>
                  <a:lnTo>
                    <a:pt x="28" y="7"/>
                  </a:lnTo>
                  <a:lnTo>
                    <a:pt x="52" y="18"/>
                  </a:lnTo>
                  <a:lnTo>
                    <a:pt x="72" y="30"/>
                  </a:lnTo>
                  <a:lnTo>
                    <a:pt x="78" y="35"/>
                  </a:lnTo>
                  <a:lnTo>
                    <a:pt x="74" y="39"/>
                  </a:lnTo>
                  <a:lnTo>
                    <a:pt x="68" y="35"/>
                  </a:lnTo>
                  <a:lnTo>
                    <a:pt x="51" y="24"/>
                  </a:lnTo>
                  <a:lnTo>
                    <a:pt x="26" y="13"/>
                  </a:lnTo>
                  <a:lnTo>
                    <a:pt x="14" y="9"/>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6020" name="Freeform 996"/>
            <p:cNvSpPr>
              <a:spLocks/>
            </p:cNvSpPr>
            <p:nvPr/>
          </p:nvSpPr>
          <p:spPr bwMode="auto">
            <a:xfrm>
              <a:off x="677" y="2074"/>
              <a:ext cx="41" cy="13"/>
            </a:xfrm>
            <a:custGeom>
              <a:avLst/>
              <a:gdLst>
                <a:gd name="T0" fmla="*/ 81 w 81"/>
                <a:gd name="T1" fmla="*/ 26 h 26"/>
                <a:gd name="T2" fmla="*/ 58 w 81"/>
                <a:gd name="T3" fmla="*/ 23 h 26"/>
                <a:gd name="T4" fmla="*/ 38 w 81"/>
                <a:gd name="T5" fmla="*/ 17 h 26"/>
                <a:gd name="T6" fmla="*/ 20 w 81"/>
                <a:gd name="T7" fmla="*/ 9 h 26"/>
                <a:gd name="T8" fmla="*/ 0 w 81"/>
                <a:gd name="T9" fmla="*/ 5 h 26"/>
                <a:gd name="T10" fmla="*/ 0 w 81"/>
                <a:gd name="T11" fmla="*/ 0 h 26"/>
                <a:gd name="T12" fmla="*/ 23 w 81"/>
                <a:gd name="T13" fmla="*/ 5 h 26"/>
                <a:gd name="T14" fmla="*/ 41 w 81"/>
                <a:gd name="T15" fmla="*/ 12 h 26"/>
                <a:gd name="T16" fmla="*/ 58 w 81"/>
                <a:gd name="T17" fmla="*/ 18 h 26"/>
                <a:gd name="T18" fmla="*/ 81 w 81"/>
                <a:gd name="T19" fmla="*/ 22 h 26"/>
                <a:gd name="T20" fmla="*/ 81 w 81"/>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6">
                  <a:moveTo>
                    <a:pt x="81" y="26"/>
                  </a:moveTo>
                  <a:lnTo>
                    <a:pt x="58" y="23"/>
                  </a:lnTo>
                  <a:lnTo>
                    <a:pt x="38" y="17"/>
                  </a:lnTo>
                  <a:lnTo>
                    <a:pt x="20" y="9"/>
                  </a:lnTo>
                  <a:lnTo>
                    <a:pt x="0" y="5"/>
                  </a:lnTo>
                  <a:lnTo>
                    <a:pt x="0" y="0"/>
                  </a:lnTo>
                  <a:lnTo>
                    <a:pt x="23" y="5"/>
                  </a:lnTo>
                  <a:lnTo>
                    <a:pt x="41" y="12"/>
                  </a:lnTo>
                  <a:lnTo>
                    <a:pt x="58" y="18"/>
                  </a:lnTo>
                  <a:lnTo>
                    <a:pt x="81" y="22"/>
                  </a:lnTo>
                  <a:lnTo>
                    <a:pt x="81" y="26"/>
                  </a:lnTo>
                  <a:close/>
                </a:path>
              </a:pathLst>
            </a:custGeom>
            <a:solidFill>
              <a:srgbClr val="000000"/>
            </a:solidFill>
            <a:ln w="9525">
              <a:solidFill>
                <a:schemeClr val="tx2"/>
              </a:solidFill>
              <a:round/>
              <a:headEnd/>
              <a:tailEnd/>
            </a:ln>
          </p:spPr>
          <p:txBody>
            <a:bodyPr/>
            <a:lstStyle/>
            <a:p>
              <a:endParaRPr lang="en-US" sz="3120"/>
            </a:p>
          </p:txBody>
        </p:sp>
        <p:sp>
          <p:nvSpPr>
            <p:cNvPr id="386021" name="Freeform 997"/>
            <p:cNvSpPr>
              <a:spLocks/>
            </p:cNvSpPr>
            <p:nvPr/>
          </p:nvSpPr>
          <p:spPr bwMode="auto">
            <a:xfrm>
              <a:off x="716" y="2085"/>
              <a:ext cx="6" cy="3"/>
            </a:xfrm>
            <a:custGeom>
              <a:avLst/>
              <a:gdLst>
                <a:gd name="T0" fmla="*/ 4 w 12"/>
                <a:gd name="T1" fmla="*/ 0 h 6"/>
                <a:gd name="T2" fmla="*/ 12 w 12"/>
                <a:gd name="T3" fmla="*/ 6 h 6"/>
                <a:gd name="T4" fmla="*/ 3 w 12"/>
                <a:gd name="T5" fmla="*/ 4 h 6"/>
                <a:gd name="T6" fmla="*/ 3 w 12"/>
                <a:gd name="T7" fmla="*/ 0 h 6"/>
                <a:gd name="T8" fmla="*/ 0 w 12"/>
                <a:gd name="T9" fmla="*/ 4 h 6"/>
                <a:gd name="T10" fmla="*/ 4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4" y="0"/>
                  </a:moveTo>
                  <a:lnTo>
                    <a:pt x="12" y="6"/>
                  </a:lnTo>
                  <a:lnTo>
                    <a:pt x="3" y="4"/>
                  </a:lnTo>
                  <a:lnTo>
                    <a:pt x="3"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022" name="Freeform 998"/>
            <p:cNvSpPr>
              <a:spLocks/>
            </p:cNvSpPr>
            <p:nvPr/>
          </p:nvSpPr>
          <p:spPr bwMode="auto">
            <a:xfrm>
              <a:off x="624" y="2073"/>
              <a:ext cx="53" cy="3"/>
            </a:xfrm>
            <a:custGeom>
              <a:avLst/>
              <a:gdLst>
                <a:gd name="T0" fmla="*/ 107 w 107"/>
                <a:gd name="T1" fmla="*/ 6 h 6"/>
                <a:gd name="T2" fmla="*/ 79 w 107"/>
                <a:gd name="T3" fmla="*/ 4 h 6"/>
                <a:gd name="T4" fmla="*/ 54 w 107"/>
                <a:gd name="T5" fmla="*/ 4 h 6"/>
                <a:gd name="T6" fmla="*/ 0 w 107"/>
                <a:gd name="T7" fmla="*/ 6 h 6"/>
                <a:gd name="T8" fmla="*/ 0 w 107"/>
                <a:gd name="T9" fmla="*/ 1 h 6"/>
                <a:gd name="T10" fmla="*/ 54 w 107"/>
                <a:gd name="T11" fmla="*/ 0 h 6"/>
                <a:gd name="T12" fmla="*/ 79 w 107"/>
                <a:gd name="T13" fmla="*/ 0 h 6"/>
                <a:gd name="T14" fmla="*/ 107 w 107"/>
                <a:gd name="T15" fmla="*/ 1 h 6"/>
                <a:gd name="T16" fmla="*/ 107 w 10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6">
                  <a:moveTo>
                    <a:pt x="107" y="6"/>
                  </a:moveTo>
                  <a:lnTo>
                    <a:pt x="79" y="4"/>
                  </a:lnTo>
                  <a:lnTo>
                    <a:pt x="54" y="4"/>
                  </a:lnTo>
                  <a:lnTo>
                    <a:pt x="0" y="6"/>
                  </a:lnTo>
                  <a:lnTo>
                    <a:pt x="0" y="1"/>
                  </a:lnTo>
                  <a:lnTo>
                    <a:pt x="54" y="0"/>
                  </a:lnTo>
                  <a:lnTo>
                    <a:pt x="79" y="0"/>
                  </a:lnTo>
                  <a:lnTo>
                    <a:pt x="107" y="1"/>
                  </a:lnTo>
                  <a:lnTo>
                    <a:pt x="107" y="6"/>
                  </a:lnTo>
                  <a:close/>
                </a:path>
              </a:pathLst>
            </a:custGeom>
            <a:solidFill>
              <a:srgbClr val="000000"/>
            </a:solidFill>
            <a:ln w="9525">
              <a:solidFill>
                <a:schemeClr val="tx2"/>
              </a:solidFill>
              <a:round/>
              <a:headEnd/>
              <a:tailEnd/>
            </a:ln>
          </p:spPr>
          <p:txBody>
            <a:bodyPr/>
            <a:lstStyle/>
            <a:p>
              <a:endParaRPr lang="en-US" sz="3120"/>
            </a:p>
          </p:txBody>
        </p:sp>
        <p:sp>
          <p:nvSpPr>
            <p:cNvPr id="386023" name="Freeform 999"/>
            <p:cNvSpPr>
              <a:spLocks/>
            </p:cNvSpPr>
            <p:nvPr/>
          </p:nvSpPr>
          <p:spPr bwMode="auto">
            <a:xfrm>
              <a:off x="677" y="2074"/>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024" name="Freeform 1000"/>
            <p:cNvSpPr>
              <a:spLocks/>
            </p:cNvSpPr>
            <p:nvPr/>
          </p:nvSpPr>
          <p:spPr bwMode="auto">
            <a:xfrm>
              <a:off x="623" y="2074"/>
              <a:ext cx="90" cy="56"/>
            </a:xfrm>
            <a:custGeom>
              <a:avLst/>
              <a:gdLst>
                <a:gd name="T0" fmla="*/ 5 w 180"/>
                <a:gd name="T1" fmla="*/ 0 h 113"/>
                <a:gd name="T2" fmla="*/ 26 w 180"/>
                <a:gd name="T3" fmla="*/ 20 h 113"/>
                <a:gd name="T4" fmla="*/ 46 w 180"/>
                <a:gd name="T5" fmla="*/ 37 h 113"/>
                <a:gd name="T6" fmla="*/ 86 w 180"/>
                <a:gd name="T7" fmla="*/ 61 h 113"/>
                <a:gd name="T8" fmla="*/ 180 w 180"/>
                <a:gd name="T9" fmla="*/ 107 h 113"/>
                <a:gd name="T10" fmla="*/ 179 w 180"/>
                <a:gd name="T11" fmla="*/ 113 h 113"/>
                <a:gd name="T12" fmla="*/ 84 w 180"/>
                <a:gd name="T13" fmla="*/ 67 h 113"/>
                <a:gd name="T14" fmla="*/ 41 w 180"/>
                <a:gd name="T15" fmla="*/ 41 h 113"/>
                <a:gd name="T16" fmla="*/ 21 w 180"/>
                <a:gd name="T17" fmla="*/ 25 h 113"/>
                <a:gd name="T18" fmla="*/ 0 w 180"/>
                <a:gd name="T19" fmla="*/ 5 h 113"/>
                <a:gd name="T20" fmla="*/ 5 w 180"/>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13">
                  <a:moveTo>
                    <a:pt x="5" y="0"/>
                  </a:moveTo>
                  <a:lnTo>
                    <a:pt x="26" y="20"/>
                  </a:lnTo>
                  <a:lnTo>
                    <a:pt x="46" y="37"/>
                  </a:lnTo>
                  <a:lnTo>
                    <a:pt x="86" y="61"/>
                  </a:lnTo>
                  <a:lnTo>
                    <a:pt x="180" y="107"/>
                  </a:lnTo>
                  <a:lnTo>
                    <a:pt x="179" y="113"/>
                  </a:lnTo>
                  <a:lnTo>
                    <a:pt x="84" y="67"/>
                  </a:lnTo>
                  <a:lnTo>
                    <a:pt x="41" y="41"/>
                  </a:lnTo>
                  <a:lnTo>
                    <a:pt x="21"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25" name="Freeform 1001"/>
            <p:cNvSpPr>
              <a:spLocks/>
            </p:cNvSpPr>
            <p:nvPr/>
          </p:nvSpPr>
          <p:spPr bwMode="auto">
            <a:xfrm>
              <a:off x="620" y="2074"/>
              <a:ext cx="5" cy="2"/>
            </a:xfrm>
            <a:custGeom>
              <a:avLst/>
              <a:gdLst>
                <a:gd name="T0" fmla="*/ 7 w 9"/>
                <a:gd name="T1" fmla="*/ 0 h 5"/>
                <a:gd name="T2" fmla="*/ 0 w 9"/>
                <a:gd name="T3" fmla="*/ 0 h 5"/>
                <a:gd name="T4" fmla="*/ 4 w 9"/>
                <a:gd name="T5" fmla="*/ 5 h 5"/>
                <a:gd name="T6" fmla="*/ 9 w 9"/>
                <a:gd name="T7" fmla="*/ 0 h 5"/>
                <a:gd name="T8" fmla="*/ 7 w 9"/>
                <a:gd name="T9" fmla="*/ 5 h 5"/>
                <a:gd name="T10" fmla="*/ 7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7" y="0"/>
                  </a:moveTo>
                  <a:lnTo>
                    <a:pt x="0" y="0"/>
                  </a:lnTo>
                  <a:lnTo>
                    <a:pt x="4" y="5"/>
                  </a:lnTo>
                  <a:lnTo>
                    <a:pt x="9" y="0"/>
                  </a:lnTo>
                  <a:lnTo>
                    <a:pt x="7" y="5"/>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6026" name="Freeform 1002"/>
            <p:cNvSpPr>
              <a:spLocks/>
            </p:cNvSpPr>
            <p:nvPr/>
          </p:nvSpPr>
          <p:spPr bwMode="auto">
            <a:xfrm>
              <a:off x="711" y="2128"/>
              <a:ext cx="54" cy="43"/>
            </a:xfrm>
            <a:custGeom>
              <a:avLst/>
              <a:gdLst>
                <a:gd name="T0" fmla="*/ 5 w 108"/>
                <a:gd name="T1" fmla="*/ 0 h 85"/>
                <a:gd name="T2" fmla="*/ 23 w 108"/>
                <a:gd name="T3" fmla="*/ 11 h 85"/>
                <a:gd name="T4" fmla="*/ 43 w 108"/>
                <a:gd name="T5" fmla="*/ 26 h 85"/>
                <a:gd name="T6" fmla="*/ 84 w 108"/>
                <a:gd name="T7" fmla="*/ 58 h 85"/>
                <a:gd name="T8" fmla="*/ 108 w 108"/>
                <a:gd name="T9" fmla="*/ 81 h 85"/>
                <a:gd name="T10" fmla="*/ 93 w 108"/>
                <a:gd name="T11" fmla="*/ 78 h 85"/>
                <a:gd name="T12" fmla="*/ 98 w 108"/>
                <a:gd name="T13" fmla="*/ 73 h 85"/>
                <a:gd name="T14" fmla="*/ 104 w 108"/>
                <a:gd name="T15" fmla="*/ 85 h 85"/>
                <a:gd name="T16" fmla="*/ 79 w 108"/>
                <a:gd name="T17" fmla="*/ 63 h 85"/>
                <a:gd name="T18" fmla="*/ 38 w 108"/>
                <a:gd name="T19" fmla="*/ 31 h 85"/>
                <a:gd name="T20" fmla="*/ 18 w 108"/>
                <a:gd name="T21" fmla="*/ 15 h 85"/>
                <a:gd name="T22" fmla="*/ 0 w 108"/>
                <a:gd name="T23" fmla="*/ 5 h 85"/>
                <a:gd name="T24" fmla="*/ 5 w 108"/>
                <a:gd name="T2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85">
                  <a:moveTo>
                    <a:pt x="5" y="0"/>
                  </a:moveTo>
                  <a:lnTo>
                    <a:pt x="23" y="11"/>
                  </a:lnTo>
                  <a:lnTo>
                    <a:pt x="43" y="26"/>
                  </a:lnTo>
                  <a:lnTo>
                    <a:pt x="84" y="58"/>
                  </a:lnTo>
                  <a:lnTo>
                    <a:pt x="108" y="81"/>
                  </a:lnTo>
                  <a:lnTo>
                    <a:pt x="93" y="78"/>
                  </a:lnTo>
                  <a:lnTo>
                    <a:pt x="98" y="73"/>
                  </a:lnTo>
                  <a:lnTo>
                    <a:pt x="104" y="85"/>
                  </a:lnTo>
                  <a:lnTo>
                    <a:pt x="79" y="63"/>
                  </a:lnTo>
                  <a:lnTo>
                    <a:pt x="38" y="31"/>
                  </a:lnTo>
                  <a:lnTo>
                    <a:pt x="18" y="1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27" name="Freeform 1003"/>
            <p:cNvSpPr>
              <a:spLocks/>
            </p:cNvSpPr>
            <p:nvPr/>
          </p:nvSpPr>
          <p:spPr bwMode="auto">
            <a:xfrm>
              <a:off x="711" y="2127"/>
              <a:ext cx="2" cy="3"/>
            </a:xfrm>
            <a:custGeom>
              <a:avLst/>
              <a:gdLst>
                <a:gd name="T0" fmla="*/ 3 w 5"/>
                <a:gd name="T1" fmla="*/ 0 h 6"/>
                <a:gd name="T2" fmla="*/ 5 w 5"/>
                <a:gd name="T3" fmla="*/ 1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1"/>
                  </a:lnTo>
                  <a:lnTo>
                    <a:pt x="0" y="6"/>
                  </a:lnTo>
                  <a:lnTo>
                    <a:pt x="2"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6028" name="Freeform 1004"/>
            <p:cNvSpPr>
              <a:spLocks/>
            </p:cNvSpPr>
            <p:nvPr/>
          </p:nvSpPr>
          <p:spPr bwMode="auto">
            <a:xfrm>
              <a:off x="733" y="2147"/>
              <a:ext cx="27" cy="20"/>
            </a:xfrm>
            <a:custGeom>
              <a:avLst/>
              <a:gdLst>
                <a:gd name="T0" fmla="*/ 49 w 54"/>
                <a:gd name="T1" fmla="*/ 40 h 40"/>
                <a:gd name="T2" fmla="*/ 26 w 54"/>
                <a:gd name="T3" fmla="*/ 22 h 40"/>
                <a:gd name="T4" fmla="*/ 0 w 54"/>
                <a:gd name="T5" fmla="*/ 5 h 40"/>
                <a:gd name="T6" fmla="*/ 5 w 54"/>
                <a:gd name="T7" fmla="*/ 0 h 40"/>
                <a:gd name="T8" fmla="*/ 31 w 54"/>
                <a:gd name="T9" fmla="*/ 17 h 40"/>
                <a:gd name="T10" fmla="*/ 54 w 54"/>
                <a:gd name="T11" fmla="*/ 35 h 40"/>
                <a:gd name="T12" fmla="*/ 49 w 5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54" h="40">
                  <a:moveTo>
                    <a:pt x="49" y="40"/>
                  </a:moveTo>
                  <a:lnTo>
                    <a:pt x="26" y="22"/>
                  </a:lnTo>
                  <a:lnTo>
                    <a:pt x="0" y="5"/>
                  </a:lnTo>
                  <a:lnTo>
                    <a:pt x="5" y="0"/>
                  </a:lnTo>
                  <a:lnTo>
                    <a:pt x="31" y="17"/>
                  </a:lnTo>
                  <a:lnTo>
                    <a:pt x="54" y="35"/>
                  </a:lnTo>
                  <a:lnTo>
                    <a:pt x="49" y="40"/>
                  </a:lnTo>
                  <a:close/>
                </a:path>
              </a:pathLst>
            </a:custGeom>
            <a:solidFill>
              <a:srgbClr val="000000"/>
            </a:solidFill>
            <a:ln w="9525">
              <a:solidFill>
                <a:schemeClr val="tx2"/>
              </a:solidFill>
              <a:round/>
              <a:headEnd/>
              <a:tailEnd/>
            </a:ln>
          </p:spPr>
          <p:txBody>
            <a:bodyPr/>
            <a:lstStyle/>
            <a:p>
              <a:endParaRPr lang="en-US" sz="3120"/>
            </a:p>
          </p:txBody>
        </p:sp>
        <p:sp>
          <p:nvSpPr>
            <p:cNvPr id="386029" name="Freeform 1005"/>
            <p:cNvSpPr>
              <a:spLocks/>
            </p:cNvSpPr>
            <p:nvPr/>
          </p:nvSpPr>
          <p:spPr bwMode="auto">
            <a:xfrm>
              <a:off x="758" y="2165"/>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6030" name="Freeform 1006"/>
            <p:cNvSpPr>
              <a:spLocks/>
            </p:cNvSpPr>
            <p:nvPr/>
          </p:nvSpPr>
          <p:spPr bwMode="auto">
            <a:xfrm>
              <a:off x="661" y="2110"/>
              <a:ext cx="74" cy="39"/>
            </a:xfrm>
            <a:custGeom>
              <a:avLst/>
              <a:gdLst>
                <a:gd name="T0" fmla="*/ 147 w 150"/>
                <a:gd name="T1" fmla="*/ 79 h 79"/>
                <a:gd name="T2" fmla="*/ 74 w 150"/>
                <a:gd name="T3" fmla="*/ 42 h 79"/>
                <a:gd name="T4" fmla="*/ 0 w 150"/>
                <a:gd name="T5" fmla="*/ 4 h 79"/>
                <a:gd name="T6" fmla="*/ 3 w 150"/>
                <a:gd name="T7" fmla="*/ 0 h 79"/>
                <a:gd name="T8" fmla="*/ 77 w 150"/>
                <a:gd name="T9" fmla="*/ 38 h 79"/>
                <a:gd name="T10" fmla="*/ 150 w 150"/>
                <a:gd name="T11" fmla="*/ 74 h 79"/>
                <a:gd name="T12" fmla="*/ 147 w 150"/>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150" h="79">
                  <a:moveTo>
                    <a:pt x="147" y="79"/>
                  </a:moveTo>
                  <a:lnTo>
                    <a:pt x="74" y="42"/>
                  </a:lnTo>
                  <a:lnTo>
                    <a:pt x="0" y="4"/>
                  </a:lnTo>
                  <a:lnTo>
                    <a:pt x="3" y="0"/>
                  </a:lnTo>
                  <a:lnTo>
                    <a:pt x="77" y="38"/>
                  </a:lnTo>
                  <a:lnTo>
                    <a:pt x="150" y="74"/>
                  </a:lnTo>
                  <a:lnTo>
                    <a:pt x="147" y="79"/>
                  </a:lnTo>
                  <a:close/>
                </a:path>
              </a:pathLst>
            </a:custGeom>
            <a:solidFill>
              <a:srgbClr val="000000"/>
            </a:solidFill>
            <a:ln w="9525">
              <a:solidFill>
                <a:schemeClr val="tx2"/>
              </a:solidFill>
              <a:round/>
              <a:headEnd/>
              <a:tailEnd/>
            </a:ln>
          </p:spPr>
          <p:txBody>
            <a:bodyPr/>
            <a:lstStyle/>
            <a:p>
              <a:endParaRPr lang="en-US" sz="3120"/>
            </a:p>
          </p:txBody>
        </p:sp>
        <p:sp>
          <p:nvSpPr>
            <p:cNvPr id="386031" name="Freeform 1007"/>
            <p:cNvSpPr>
              <a:spLocks/>
            </p:cNvSpPr>
            <p:nvPr/>
          </p:nvSpPr>
          <p:spPr bwMode="auto">
            <a:xfrm>
              <a:off x="733" y="2147"/>
              <a:ext cx="2" cy="2"/>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32" name="Freeform 1008"/>
            <p:cNvSpPr>
              <a:spLocks/>
            </p:cNvSpPr>
            <p:nvPr/>
          </p:nvSpPr>
          <p:spPr bwMode="auto">
            <a:xfrm>
              <a:off x="588" y="2035"/>
              <a:ext cx="74" cy="77"/>
            </a:xfrm>
            <a:custGeom>
              <a:avLst/>
              <a:gdLst>
                <a:gd name="T0" fmla="*/ 145 w 148"/>
                <a:gd name="T1" fmla="*/ 153 h 153"/>
                <a:gd name="T2" fmla="*/ 93 w 148"/>
                <a:gd name="T3" fmla="*/ 124 h 153"/>
                <a:gd name="T4" fmla="*/ 51 w 148"/>
                <a:gd name="T5" fmla="*/ 94 h 153"/>
                <a:gd name="T6" fmla="*/ 43 w 148"/>
                <a:gd name="T7" fmla="*/ 85 h 153"/>
                <a:gd name="T8" fmla="*/ 34 w 148"/>
                <a:gd name="T9" fmla="*/ 76 h 153"/>
                <a:gd name="T10" fmla="*/ 19 w 148"/>
                <a:gd name="T11" fmla="*/ 56 h 153"/>
                <a:gd name="T12" fmla="*/ 8 w 148"/>
                <a:gd name="T13" fmla="*/ 30 h 153"/>
                <a:gd name="T14" fmla="*/ 0 w 148"/>
                <a:gd name="T15" fmla="*/ 3 h 153"/>
                <a:gd name="T16" fmla="*/ 5 w 148"/>
                <a:gd name="T17" fmla="*/ 0 h 153"/>
                <a:gd name="T18" fmla="*/ 13 w 148"/>
                <a:gd name="T19" fmla="*/ 27 h 153"/>
                <a:gd name="T20" fmla="*/ 23 w 148"/>
                <a:gd name="T21" fmla="*/ 51 h 153"/>
                <a:gd name="T22" fmla="*/ 39 w 148"/>
                <a:gd name="T23" fmla="*/ 71 h 153"/>
                <a:gd name="T24" fmla="*/ 46 w 148"/>
                <a:gd name="T25" fmla="*/ 80 h 153"/>
                <a:gd name="T26" fmla="*/ 55 w 148"/>
                <a:gd name="T27" fmla="*/ 89 h 153"/>
                <a:gd name="T28" fmla="*/ 98 w 148"/>
                <a:gd name="T29" fmla="*/ 120 h 153"/>
                <a:gd name="T30" fmla="*/ 148 w 148"/>
                <a:gd name="T31" fmla="*/ 149 h 153"/>
                <a:gd name="T32" fmla="*/ 145 w 148"/>
                <a:gd name="T3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153">
                  <a:moveTo>
                    <a:pt x="145" y="153"/>
                  </a:moveTo>
                  <a:lnTo>
                    <a:pt x="93" y="124"/>
                  </a:lnTo>
                  <a:lnTo>
                    <a:pt x="51" y="94"/>
                  </a:lnTo>
                  <a:lnTo>
                    <a:pt x="43" y="85"/>
                  </a:lnTo>
                  <a:lnTo>
                    <a:pt x="34" y="76"/>
                  </a:lnTo>
                  <a:lnTo>
                    <a:pt x="19" y="56"/>
                  </a:lnTo>
                  <a:lnTo>
                    <a:pt x="8" y="30"/>
                  </a:lnTo>
                  <a:lnTo>
                    <a:pt x="0" y="3"/>
                  </a:lnTo>
                  <a:lnTo>
                    <a:pt x="5" y="0"/>
                  </a:lnTo>
                  <a:lnTo>
                    <a:pt x="13" y="27"/>
                  </a:lnTo>
                  <a:lnTo>
                    <a:pt x="23" y="51"/>
                  </a:lnTo>
                  <a:lnTo>
                    <a:pt x="39" y="71"/>
                  </a:lnTo>
                  <a:lnTo>
                    <a:pt x="46" y="80"/>
                  </a:lnTo>
                  <a:lnTo>
                    <a:pt x="55" y="89"/>
                  </a:lnTo>
                  <a:lnTo>
                    <a:pt x="98" y="120"/>
                  </a:lnTo>
                  <a:lnTo>
                    <a:pt x="148" y="149"/>
                  </a:lnTo>
                  <a:lnTo>
                    <a:pt x="145" y="153"/>
                  </a:lnTo>
                  <a:close/>
                </a:path>
              </a:pathLst>
            </a:custGeom>
            <a:solidFill>
              <a:srgbClr val="000000"/>
            </a:solidFill>
            <a:ln w="9525">
              <a:solidFill>
                <a:schemeClr val="tx2"/>
              </a:solidFill>
              <a:round/>
              <a:headEnd/>
              <a:tailEnd/>
            </a:ln>
          </p:spPr>
          <p:txBody>
            <a:bodyPr/>
            <a:lstStyle/>
            <a:p>
              <a:endParaRPr lang="en-US" sz="3120"/>
            </a:p>
          </p:txBody>
        </p:sp>
        <p:sp>
          <p:nvSpPr>
            <p:cNvPr id="386033" name="Freeform 1009"/>
            <p:cNvSpPr>
              <a:spLocks/>
            </p:cNvSpPr>
            <p:nvPr/>
          </p:nvSpPr>
          <p:spPr bwMode="auto">
            <a:xfrm>
              <a:off x="661" y="2110"/>
              <a:ext cx="1" cy="2"/>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lnTo>
                    <a:pt x="3"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6034" name="Freeform 1010"/>
            <p:cNvSpPr>
              <a:spLocks/>
            </p:cNvSpPr>
            <p:nvPr/>
          </p:nvSpPr>
          <p:spPr bwMode="auto">
            <a:xfrm>
              <a:off x="571" y="1980"/>
              <a:ext cx="20" cy="56"/>
            </a:xfrm>
            <a:custGeom>
              <a:avLst/>
              <a:gdLst>
                <a:gd name="T0" fmla="*/ 35 w 40"/>
                <a:gd name="T1" fmla="*/ 112 h 112"/>
                <a:gd name="T2" fmla="*/ 22 w 40"/>
                <a:gd name="T3" fmla="*/ 57 h 112"/>
                <a:gd name="T4" fmla="*/ 0 w 40"/>
                <a:gd name="T5" fmla="*/ 3 h 112"/>
                <a:gd name="T6" fmla="*/ 5 w 40"/>
                <a:gd name="T7" fmla="*/ 0 h 112"/>
                <a:gd name="T8" fmla="*/ 26 w 40"/>
                <a:gd name="T9" fmla="*/ 54 h 112"/>
                <a:gd name="T10" fmla="*/ 40 w 40"/>
                <a:gd name="T11" fmla="*/ 112 h 112"/>
                <a:gd name="T12" fmla="*/ 35 w 40"/>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40" h="112">
                  <a:moveTo>
                    <a:pt x="35" y="112"/>
                  </a:moveTo>
                  <a:lnTo>
                    <a:pt x="22" y="57"/>
                  </a:lnTo>
                  <a:lnTo>
                    <a:pt x="0" y="3"/>
                  </a:lnTo>
                  <a:lnTo>
                    <a:pt x="5" y="0"/>
                  </a:lnTo>
                  <a:lnTo>
                    <a:pt x="26" y="54"/>
                  </a:lnTo>
                  <a:lnTo>
                    <a:pt x="40" y="112"/>
                  </a:lnTo>
                  <a:lnTo>
                    <a:pt x="35" y="112"/>
                  </a:lnTo>
                  <a:close/>
                </a:path>
              </a:pathLst>
            </a:custGeom>
            <a:solidFill>
              <a:srgbClr val="000000"/>
            </a:solidFill>
            <a:ln w="9525">
              <a:solidFill>
                <a:schemeClr val="tx2"/>
              </a:solidFill>
              <a:round/>
              <a:headEnd/>
              <a:tailEnd/>
            </a:ln>
          </p:spPr>
          <p:txBody>
            <a:bodyPr/>
            <a:lstStyle/>
            <a:p>
              <a:endParaRPr lang="en-US" sz="3120"/>
            </a:p>
          </p:txBody>
        </p:sp>
        <p:sp>
          <p:nvSpPr>
            <p:cNvPr id="386035" name="Freeform 1011"/>
            <p:cNvSpPr>
              <a:spLocks/>
            </p:cNvSpPr>
            <p:nvPr/>
          </p:nvSpPr>
          <p:spPr bwMode="auto">
            <a:xfrm>
              <a:off x="588" y="2035"/>
              <a:ext cx="3" cy="2"/>
            </a:xfrm>
            <a:custGeom>
              <a:avLst/>
              <a:gdLst>
                <a:gd name="T0" fmla="*/ 0 w 5"/>
                <a:gd name="T1" fmla="*/ 3 h 3"/>
                <a:gd name="T2" fmla="*/ 0 w 5"/>
                <a:gd name="T3" fmla="*/ 1 h 3"/>
                <a:gd name="T4" fmla="*/ 5 w 5"/>
                <a:gd name="T5" fmla="*/ 1 h 3"/>
                <a:gd name="T6" fmla="*/ 5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1"/>
                  </a:lnTo>
                  <a:lnTo>
                    <a:pt x="5" y="1"/>
                  </a:lnTo>
                  <a:lnTo>
                    <a:pt x="5" y="0"/>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6036" name="Freeform 1012"/>
            <p:cNvSpPr>
              <a:spLocks/>
            </p:cNvSpPr>
            <p:nvPr/>
          </p:nvSpPr>
          <p:spPr bwMode="auto">
            <a:xfrm>
              <a:off x="558" y="1941"/>
              <a:ext cx="15" cy="40"/>
            </a:xfrm>
            <a:custGeom>
              <a:avLst/>
              <a:gdLst>
                <a:gd name="T0" fmla="*/ 26 w 31"/>
                <a:gd name="T1" fmla="*/ 81 h 81"/>
                <a:gd name="T2" fmla="*/ 14 w 31"/>
                <a:gd name="T3" fmla="*/ 41 h 81"/>
                <a:gd name="T4" fmla="*/ 8 w 31"/>
                <a:gd name="T5" fmla="*/ 23 h 81"/>
                <a:gd name="T6" fmla="*/ 0 w 31"/>
                <a:gd name="T7" fmla="*/ 3 h 81"/>
                <a:gd name="T8" fmla="*/ 5 w 31"/>
                <a:gd name="T9" fmla="*/ 0 h 81"/>
                <a:gd name="T10" fmla="*/ 13 w 31"/>
                <a:gd name="T11" fmla="*/ 20 h 81"/>
                <a:gd name="T12" fmla="*/ 19 w 31"/>
                <a:gd name="T13" fmla="*/ 38 h 81"/>
                <a:gd name="T14" fmla="*/ 31 w 31"/>
                <a:gd name="T15" fmla="*/ 78 h 81"/>
                <a:gd name="T16" fmla="*/ 26 w 31"/>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1">
                  <a:moveTo>
                    <a:pt x="26" y="81"/>
                  </a:moveTo>
                  <a:lnTo>
                    <a:pt x="14" y="41"/>
                  </a:lnTo>
                  <a:lnTo>
                    <a:pt x="8" y="23"/>
                  </a:lnTo>
                  <a:lnTo>
                    <a:pt x="0" y="3"/>
                  </a:lnTo>
                  <a:lnTo>
                    <a:pt x="5" y="0"/>
                  </a:lnTo>
                  <a:lnTo>
                    <a:pt x="13" y="20"/>
                  </a:lnTo>
                  <a:lnTo>
                    <a:pt x="19" y="38"/>
                  </a:lnTo>
                  <a:lnTo>
                    <a:pt x="31" y="78"/>
                  </a:lnTo>
                  <a:lnTo>
                    <a:pt x="26" y="81"/>
                  </a:lnTo>
                  <a:close/>
                </a:path>
              </a:pathLst>
            </a:custGeom>
            <a:solidFill>
              <a:srgbClr val="000000"/>
            </a:solidFill>
            <a:ln w="9525">
              <a:solidFill>
                <a:schemeClr val="tx2"/>
              </a:solidFill>
              <a:round/>
              <a:headEnd/>
              <a:tailEnd/>
            </a:ln>
          </p:spPr>
          <p:txBody>
            <a:bodyPr/>
            <a:lstStyle/>
            <a:p>
              <a:endParaRPr lang="en-US" sz="3120"/>
            </a:p>
          </p:txBody>
        </p:sp>
        <p:sp>
          <p:nvSpPr>
            <p:cNvPr id="386037" name="Freeform 1013"/>
            <p:cNvSpPr>
              <a:spLocks/>
            </p:cNvSpPr>
            <p:nvPr/>
          </p:nvSpPr>
          <p:spPr bwMode="auto">
            <a:xfrm>
              <a:off x="571" y="1980"/>
              <a:ext cx="2" cy="1"/>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38" name="Freeform 1014"/>
            <p:cNvSpPr>
              <a:spLocks/>
            </p:cNvSpPr>
            <p:nvPr/>
          </p:nvSpPr>
          <p:spPr bwMode="auto">
            <a:xfrm>
              <a:off x="516" y="1895"/>
              <a:ext cx="44" cy="48"/>
            </a:xfrm>
            <a:custGeom>
              <a:avLst/>
              <a:gdLst>
                <a:gd name="T0" fmla="*/ 83 w 88"/>
                <a:gd name="T1" fmla="*/ 97 h 97"/>
                <a:gd name="T2" fmla="*/ 65 w 88"/>
                <a:gd name="T3" fmla="*/ 70 h 97"/>
                <a:gd name="T4" fmla="*/ 45 w 88"/>
                <a:gd name="T5" fmla="*/ 49 h 97"/>
                <a:gd name="T6" fmla="*/ 22 w 88"/>
                <a:gd name="T7" fmla="*/ 29 h 97"/>
                <a:gd name="T8" fmla="*/ 0 w 88"/>
                <a:gd name="T9" fmla="*/ 5 h 97"/>
                <a:gd name="T10" fmla="*/ 3 w 88"/>
                <a:gd name="T11" fmla="*/ 0 h 97"/>
                <a:gd name="T12" fmla="*/ 25 w 88"/>
                <a:gd name="T13" fmla="*/ 24 h 97"/>
                <a:gd name="T14" fmla="*/ 48 w 88"/>
                <a:gd name="T15" fmla="*/ 44 h 97"/>
                <a:gd name="T16" fmla="*/ 70 w 88"/>
                <a:gd name="T17" fmla="*/ 66 h 97"/>
                <a:gd name="T18" fmla="*/ 88 w 88"/>
                <a:gd name="T19" fmla="*/ 93 h 97"/>
                <a:gd name="T20" fmla="*/ 83 w 88"/>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97">
                  <a:moveTo>
                    <a:pt x="83" y="97"/>
                  </a:moveTo>
                  <a:lnTo>
                    <a:pt x="65" y="70"/>
                  </a:lnTo>
                  <a:lnTo>
                    <a:pt x="45" y="49"/>
                  </a:lnTo>
                  <a:lnTo>
                    <a:pt x="22" y="29"/>
                  </a:lnTo>
                  <a:lnTo>
                    <a:pt x="0" y="5"/>
                  </a:lnTo>
                  <a:lnTo>
                    <a:pt x="3" y="0"/>
                  </a:lnTo>
                  <a:lnTo>
                    <a:pt x="25" y="24"/>
                  </a:lnTo>
                  <a:lnTo>
                    <a:pt x="48" y="44"/>
                  </a:lnTo>
                  <a:lnTo>
                    <a:pt x="70" y="66"/>
                  </a:lnTo>
                  <a:lnTo>
                    <a:pt x="88" y="93"/>
                  </a:lnTo>
                  <a:lnTo>
                    <a:pt x="83" y="97"/>
                  </a:lnTo>
                  <a:close/>
                </a:path>
              </a:pathLst>
            </a:custGeom>
            <a:solidFill>
              <a:srgbClr val="000000"/>
            </a:solidFill>
            <a:ln w="9525">
              <a:solidFill>
                <a:schemeClr val="tx2"/>
              </a:solidFill>
              <a:round/>
              <a:headEnd/>
              <a:tailEnd/>
            </a:ln>
          </p:spPr>
          <p:txBody>
            <a:bodyPr/>
            <a:lstStyle/>
            <a:p>
              <a:endParaRPr lang="en-US" sz="3120"/>
            </a:p>
          </p:txBody>
        </p:sp>
        <p:sp>
          <p:nvSpPr>
            <p:cNvPr id="386039" name="Freeform 1015"/>
            <p:cNvSpPr>
              <a:spLocks/>
            </p:cNvSpPr>
            <p:nvPr/>
          </p:nvSpPr>
          <p:spPr bwMode="auto">
            <a:xfrm>
              <a:off x="487" y="1852"/>
              <a:ext cx="30" cy="45"/>
            </a:xfrm>
            <a:custGeom>
              <a:avLst/>
              <a:gdLst>
                <a:gd name="T0" fmla="*/ 56 w 61"/>
                <a:gd name="T1" fmla="*/ 90 h 90"/>
                <a:gd name="T2" fmla="*/ 39 w 61"/>
                <a:gd name="T3" fmla="*/ 68 h 90"/>
                <a:gd name="T4" fmla="*/ 27 w 61"/>
                <a:gd name="T5" fmla="*/ 49 h 90"/>
                <a:gd name="T6" fmla="*/ 0 w 61"/>
                <a:gd name="T7" fmla="*/ 4 h 90"/>
                <a:gd name="T8" fmla="*/ 4 w 61"/>
                <a:gd name="T9" fmla="*/ 0 h 90"/>
                <a:gd name="T10" fmla="*/ 32 w 61"/>
                <a:gd name="T11" fmla="*/ 44 h 90"/>
                <a:gd name="T12" fmla="*/ 44 w 61"/>
                <a:gd name="T13" fmla="*/ 64 h 90"/>
                <a:gd name="T14" fmla="*/ 61 w 61"/>
                <a:gd name="T15" fmla="*/ 85 h 90"/>
                <a:gd name="T16" fmla="*/ 56 w 61"/>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0">
                  <a:moveTo>
                    <a:pt x="56" y="90"/>
                  </a:moveTo>
                  <a:lnTo>
                    <a:pt x="39" y="68"/>
                  </a:lnTo>
                  <a:lnTo>
                    <a:pt x="27" y="49"/>
                  </a:lnTo>
                  <a:lnTo>
                    <a:pt x="0" y="4"/>
                  </a:lnTo>
                  <a:lnTo>
                    <a:pt x="4" y="0"/>
                  </a:lnTo>
                  <a:lnTo>
                    <a:pt x="32" y="44"/>
                  </a:lnTo>
                  <a:lnTo>
                    <a:pt x="44" y="64"/>
                  </a:lnTo>
                  <a:lnTo>
                    <a:pt x="61" y="85"/>
                  </a:lnTo>
                  <a:lnTo>
                    <a:pt x="56" y="90"/>
                  </a:lnTo>
                  <a:close/>
                </a:path>
              </a:pathLst>
            </a:custGeom>
            <a:solidFill>
              <a:srgbClr val="000000"/>
            </a:solidFill>
            <a:ln w="9525">
              <a:solidFill>
                <a:schemeClr val="tx2"/>
              </a:solidFill>
              <a:round/>
              <a:headEnd/>
              <a:tailEnd/>
            </a:ln>
          </p:spPr>
          <p:txBody>
            <a:bodyPr/>
            <a:lstStyle/>
            <a:p>
              <a:endParaRPr lang="en-US" sz="3120"/>
            </a:p>
          </p:txBody>
        </p:sp>
        <p:sp>
          <p:nvSpPr>
            <p:cNvPr id="386040" name="Freeform 1016"/>
            <p:cNvSpPr>
              <a:spLocks/>
            </p:cNvSpPr>
            <p:nvPr/>
          </p:nvSpPr>
          <p:spPr bwMode="auto">
            <a:xfrm>
              <a:off x="421" y="1852"/>
              <a:ext cx="68" cy="75"/>
            </a:xfrm>
            <a:custGeom>
              <a:avLst/>
              <a:gdLst>
                <a:gd name="T0" fmla="*/ 136 w 136"/>
                <a:gd name="T1" fmla="*/ 4 h 151"/>
                <a:gd name="T2" fmla="*/ 67 w 136"/>
                <a:gd name="T3" fmla="*/ 76 h 151"/>
                <a:gd name="T4" fmla="*/ 5 w 136"/>
                <a:gd name="T5" fmla="*/ 151 h 151"/>
                <a:gd name="T6" fmla="*/ 0 w 136"/>
                <a:gd name="T7" fmla="*/ 146 h 151"/>
                <a:gd name="T8" fmla="*/ 63 w 136"/>
                <a:gd name="T9" fmla="*/ 71 h 151"/>
                <a:gd name="T10" fmla="*/ 132 w 136"/>
                <a:gd name="T11" fmla="*/ 0 h 151"/>
                <a:gd name="T12" fmla="*/ 136 w 136"/>
                <a:gd name="T13" fmla="*/ 4 h 151"/>
              </a:gdLst>
              <a:ahLst/>
              <a:cxnLst>
                <a:cxn ang="0">
                  <a:pos x="T0" y="T1"/>
                </a:cxn>
                <a:cxn ang="0">
                  <a:pos x="T2" y="T3"/>
                </a:cxn>
                <a:cxn ang="0">
                  <a:pos x="T4" y="T5"/>
                </a:cxn>
                <a:cxn ang="0">
                  <a:pos x="T6" y="T7"/>
                </a:cxn>
                <a:cxn ang="0">
                  <a:pos x="T8" y="T9"/>
                </a:cxn>
                <a:cxn ang="0">
                  <a:pos x="T10" y="T11"/>
                </a:cxn>
                <a:cxn ang="0">
                  <a:pos x="T12" y="T13"/>
                </a:cxn>
              </a:cxnLst>
              <a:rect l="0" t="0" r="r" b="b"/>
              <a:pathLst>
                <a:path w="136" h="151">
                  <a:moveTo>
                    <a:pt x="136" y="4"/>
                  </a:moveTo>
                  <a:lnTo>
                    <a:pt x="67" y="76"/>
                  </a:lnTo>
                  <a:lnTo>
                    <a:pt x="5" y="151"/>
                  </a:lnTo>
                  <a:lnTo>
                    <a:pt x="0" y="146"/>
                  </a:lnTo>
                  <a:lnTo>
                    <a:pt x="63" y="71"/>
                  </a:lnTo>
                  <a:lnTo>
                    <a:pt x="132" y="0"/>
                  </a:lnTo>
                  <a:lnTo>
                    <a:pt x="136" y="4"/>
                  </a:lnTo>
                  <a:close/>
                </a:path>
              </a:pathLst>
            </a:custGeom>
            <a:solidFill>
              <a:srgbClr val="000000"/>
            </a:solidFill>
            <a:ln w="9525">
              <a:solidFill>
                <a:schemeClr val="tx2"/>
              </a:solidFill>
              <a:round/>
              <a:headEnd/>
              <a:tailEnd/>
            </a:ln>
          </p:spPr>
          <p:txBody>
            <a:bodyPr/>
            <a:lstStyle/>
            <a:p>
              <a:endParaRPr lang="en-US" sz="3120"/>
            </a:p>
          </p:txBody>
        </p:sp>
        <p:sp>
          <p:nvSpPr>
            <p:cNvPr id="386041" name="Freeform 1017"/>
            <p:cNvSpPr>
              <a:spLocks/>
            </p:cNvSpPr>
            <p:nvPr/>
          </p:nvSpPr>
          <p:spPr bwMode="auto">
            <a:xfrm>
              <a:off x="487" y="1850"/>
              <a:ext cx="2" cy="4"/>
            </a:xfrm>
            <a:custGeom>
              <a:avLst/>
              <a:gdLst>
                <a:gd name="T0" fmla="*/ 4 w 4"/>
                <a:gd name="T1" fmla="*/ 3 h 7"/>
                <a:gd name="T2" fmla="*/ 3 w 4"/>
                <a:gd name="T3" fmla="*/ 0 h 7"/>
                <a:gd name="T4" fmla="*/ 0 w 4"/>
                <a:gd name="T5" fmla="*/ 3 h 7"/>
                <a:gd name="T6" fmla="*/ 4 w 4"/>
                <a:gd name="T7" fmla="*/ 7 h 7"/>
                <a:gd name="T8" fmla="*/ 0 w 4"/>
                <a:gd name="T9" fmla="*/ 7 h 7"/>
                <a:gd name="T10" fmla="*/ 4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4" y="3"/>
                  </a:moveTo>
                  <a:lnTo>
                    <a:pt x="3" y="0"/>
                  </a:lnTo>
                  <a:lnTo>
                    <a:pt x="0" y="3"/>
                  </a:lnTo>
                  <a:lnTo>
                    <a:pt x="4" y="7"/>
                  </a:lnTo>
                  <a:lnTo>
                    <a:pt x="0" y="7"/>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86042" name="Freeform 1018"/>
            <p:cNvSpPr>
              <a:spLocks/>
            </p:cNvSpPr>
            <p:nvPr/>
          </p:nvSpPr>
          <p:spPr bwMode="auto">
            <a:xfrm>
              <a:off x="404" y="1925"/>
              <a:ext cx="19" cy="27"/>
            </a:xfrm>
            <a:custGeom>
              <a:avLst/>
              <a:gdLst>
                <a:gd name="T0" fmla="*/ 38 w 38"/>
                <a:gd name="T1" fmla="*/ 5 h 53"/>
                <a:gd name="T2" fmla="*/ 4 w 38"/>
                <a:gd name="T3" fmla="*/ 53 h 53"/>
                <a:gd name="T4" fmla="*/ 0 w 38"/>
                <a:gd name="T5" fmla="*/ 49 h 53"/>
                <a:gd name="T6" fmla="*/ 33 w 38"/>
                <a:gd name="T7" fmla="*/ 0 h 53"/>
                <a:gd name="T8" fmla="*/ 38 w 38"/>
                <a:gd name="T9" fmla="*/ 5 h 53"/>
              </a:gdLst>
              <a:ahLst/>
              <a:cxnLst>
                <a:cxn ang="0">
                  <a:pos x="T0" y="T1"/>
                </a:cxn>
                <a:cxn ang="0">
                  <a:pos x="T2" y="T3"/>
                </a:cxn>
                <a:cxn ang="0">
                  <a:pos x="T4" y="T5"/>
                </a:cxn>
                <a:cxn ang="0">
                  <a:pos x="T6" y="T7"/>
                </a:cxn>
                <a:cxn ang="0">
                  <a:pos x="T8" y="T9"/>
                </a:cxn>
              </a:cxnLst>
              <a:rect l="0" t="0" r="r" b="b"/>
              <a:pathLst>
                <a:path w="38" h="53">
                  <a:moveTo>
                    <a:pt x="38" y="5"/>
                  </a:moveTo>
                  <a:lnTo>
                    <a:pt x="4" y="53"/>
                  </a:lnTo>
                  <a:lnTo>
                    <a:pt x="0" y="49"/>
                  </a:lnTo>
                  <a:lnTo>
                    <a:pt x="33" y="0"/>
                  </a:lnTo>
                  <a:lnTo>
                    <a:pt x="38" y="5"/>
                  </a:lnTo>
                  <a:close/>
                </a:path>
              </a:pathLst>
            </a:custGeom>
            <a:solidFill>
              <a:srgbClr val="000000"/>
            </a:solidFill>
            <a:ln w="9525">
              <a:solidFill>
                <a:schemeClr val="tx2"/>
              </a:solidFill>
              <a:round/>
              <a:headEnd/>
              <a:tailEnd/>
            </a:ln>
          </p:spPr>
          <p:txBody>
            <a:bodyPr/>
            <a:lstStyle/>
            <a:p>
              <a:endParaRPr lang="en-US" sz="3120"/>
            </a:p>
          </p:txBody>
        </p:sp>
        <p:sp>
          <p:nvSpPr>
            <p:cNvPr id="386043" name="Freeform 1019"/>
            <p:cNvSpPr>
              <a:spLocks/>
            </p:cNvSpPr>
            <p:nvPr/>
          </p:nvSpPr>
          <p:spPr bwMode="auto">
            <a:xfrm>
              <a:off x="421" y="1925"/>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044" name="Freeform 1020"/>
            <p:cNvSpPr>
              <a:spLocks/>
            </p:cNvSpPr>
            <p:nvPr/>
          </p:nvSpPr>
          <p:spPr bwMode="auto">
            <a:xfrm>
              <a:off x="394" y="1949"/>
              <a:ext cx="13" cy="14"/>
            </a:xfrm>
            <a:custGeom>
              <a:avLst/>
              <a:gdLst>
                <a:gd name="T0" fmla="*/ 24 w 24"/>
                <a:gd name="T1" fmla="*/ 4 h 27"/>
                <a:gd name="T2" fmla="*/ 12 w 24"/>
                <a:gd name="T3" fmla="*/ 16 h 27"/>
                <a:gd name="T4" fmla="*/ 9 w 24"/>
                <a:gd name="T5" fmla="*/ 19 h 27"/>
                <a:gd name="T6" fmla="*/ 6 w 24"/>
                <a:gd name="T7" fmla="*/ 27 h 27"/>
                <a:gd name="T8" fmla="*/ 0 w 24"/>
                <a:gd name="T9" fmla="*/ 27 h 27"/>
                <a:gd name="T10" fmla="*/ 3 w 24"/>
                <a:gd name="T11" fmla="*/ 18 h 27"/>
                <a:gd name="T12" fmla="*/ 8 w 24"/>
                <a:gd name="T13" fmla="*/ 12 h 27"/>
                <a:gd name="T14" fmla="*/ 20 w 24"/>
                <a:gd name="T15" fmla="*/ 0 h 27"/>
                <a:gd name="T16" fmla="*/ 24 w 24"/>
                <a:gd name="T1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7">
                  <a:moveTo>
                    <a:pt x="24" y="4"/>
                  </a:moveTo>
                  <a:lnTo>
                    <a:pt x="12" y="16"/>
                  </a:lnTo>
                  <a:lnTo>
                    <a:pt x="9" y="19"/>
                  </a:lnTo>
                  <a:lnTo>
                    <a:pt x="6" y="27"/>
                  </a:lnTo>
                  <a:lnTo>
                    <a:pt x="0" y="27"/>
                  </a:lnTo>
                  <a:lnTo>
                    <a:pt x="3" y="18"/>
                  </a:lnTo>
                  <a:lnTo>
                    <a:pt x="8" y="12"/>
                  </a:lnTo>
                  <a:lnTo>
                    <a:pt x="20" y="0"/>
                  </a:lnTo>
                  <a:lnTo>
                    <a:pt x="24" y="4"/>
                  </a:lnTo>
                  <a:close/>
                </a:path>
              </a:pathLst>
            </a:custGeom>
            <a:solidFill>
              <a:srgbClr val="000000"/>
            </a:solidFill>
            <a:ln w="9525">
              <a:solidFill>
                <a:schemeClr val="tx2"/>
              </a:solidFill>
              <a:round/>
              <a:headEnd/>
              <a:tailEnd/>
            </a:ln>
          </p:spPr>
          <p:txBody>
            <a:bodyPr/>
            <a:lstStyle/>
            <a:p>
              <a:endParaRPr lang="en-US" sz="3120"/>
            </a:p>
          </p:txBody>
        </p:sp>
        <p:sp>
          <p:nvSpPr>
            <p:cNvPr id="386045" name="Freeform 1021"/>
            <p:cNvSpPr>
              <a:spLocks/>
            </p:cNvSpPr>
            <p:nvPr/>
          </p:nvSpPr>
          <p:spPr bwMode="auto">
            <a:xfrm>
              <a:off x="404" y="1949"/>
              <a:ext cx="3"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6046" name="Freeform 1022"/>
            <p:cNvSpPr>
              <a:spLocks/>
            </p:cNvSpPr>
            <p:nvPr/>
          </p:nvSpPr>
          <p:spPr bwMode="auto">
            <a:xfrm>
              <a:off x="394" y="1963"/>
              <a:ext cx="19" cy="23"/>
            </a:xfrm>
            <a:custGeom>
              <a:avLst/>
              <a:gdLst>
                <a:gd name="T0" fmla="*/ 6 w 37"/>
                <a:gd name="T1" fmla="*/ 0 h 46"/>
                <a:gd name="T2" fmla="*/ 11 w 37"/>
                <a:gd name="T3" fmla="*/ 14 h 46"/>
                <a:gd name="T4" fmla="*/ 17 w 37"/>
                <a:gd name="T5" fmla="*/ 21 h 46"/>
                <a:gd name="T6" fmla="*/ 27 w 37"/>
                <a:gd name="T7" fmla="*/ 30 h 46"/>
                <a:gd name="T8" fmla="*/ 37 w 37"/>
                <a:gd name="T9" fmla="*/ 41 h 46"/>
                <a:gd name="T10" fmla="*/ 32 w 37"/>
                <a:gd name="T11" fmla="*/ 46 h 46"/>
                <a:gd name="T12" fmla="*/ 23 w 37"/>
                <a:gd name="T13" fmla="*/ 35 h 46"/>
                <a:gd name="T14" fmla="*/ 12 w 37"/>
                <a:gd name="T15" fmla="*/ 26 h 46"/>
                <a:gd name="T16" fmla="*/ 5 w 37"/>
                <a:gd name="T17" fmla="*/ 15 h 46"/>
                <a:gd name="T18" fmla="*/ 0 w 37"/>
                <a:gd name="T19" fmla="*/ 2 h 46"/>
                <a:gd name="T20" fmla="*/ 6 w 37"/>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6">
                  <a:moveTo>
                    <a:pt x="6" y="0"/>
                  </a:moveTo>
                  <a:lnTo>
                    <a:pt x="11" y="14"/>
                  </a:lnTo>
                  <a:lnTo>
                    <a:pt x="17" y="21"/>
                  </a:lnTo>
                  <a:lnTo>
                    <a:pt x="27" y="30"/>
                  </a:lnTo>
                  <a:lnTo>
                    <a:pt x="37" y="41"/>
                  </a:lnTo>
                  <a:lnTo>
                    <a:pt x="32" y="46"/>
                  </a:lnTo>
                  <a:lnTo>
                    <a:pt x="23" y="35"/>
                  </a:lnTo>
                  <a:lnTo>
                    <a:pt x="12" y="26"/>
                  </a:lnTo>
                  <a:lnTo>
                    <a:pt x="5" y="1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47" name="Freeform 1023"/>
            <p:cNvSpPr>
              <a:spLocks/>
            </p:cNvSpPr>
            <p:nvPr/>
          </p:nvSpPr>
          <p:spPr bwMode="auto">
            <a:xfrm>
              <a:off x="410" y="1984"/>
              <a:ext cx="33" cy="60"/>
            </a:xfrm>
            <a:custGeom>
              <a:avLst/>
              <a:gdLst>
                <a:gd name="T0" fmla="*/ 5 w 66"/>
                <a:gd name="T1" fmla="*/ 0 h 120"/>
                <a:gd name="T2" fmla="*/ 23 w 66"/>
                <a:gd name="T3" fmla="*/ 32 h 120"/>
                <a:gd name="T4" fmla="*/ 37 w 66"/>
                <a:gd name="T5" fmla="*/ 59 h 120"/>
                <a:gd name="T6" fmla="*/ 66 w 66"/>
                <a:gd name="T7" fmla="*/ 119 h 120"/>
                <a:gd name="T8" fmla="*/ 59 w 66"/>
                <a:gd name="T9" fmla="*/ 120 h 120"/>
                <a:gd name="T10" fmla="*/ 31 w 66"/>
                <a:gd name="T11" fmla="*/ 61 h 120"/>
                <a:gd name="T12" fmla="*/ 17 w 66"/>
                <a:gd name="T13" fmla="*/ 34 h 120"/>
                <a:gd name="T14" fmla="*/ 0 w 66"/>
                <a:gd name="T15" fmla="*/ 5 h 120"/>
                <a:gd name="T16" fmla="*/ 5 w 66"/>
                <a:gd name="T1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0">
                  <a:moveTo>
                    <a:pt x="5" y="0"/>
                  </a:moveTo>
                  <a:lnTo>
                    <a:pt x="23" y="32"/>
                  </a:lnTo>
                  <a:lnTo>
                    <a:pt x="37" y="59"/>
                  </a:lnTo>
                  <a:lnTo>
                    <a:pt x="66" y="119"/>
                  </a:lnTo>
                  <a:lnTo>
                    <a:pt x="59" y="120"/>
                  </a:lnTo>
                  <a:lnTo>
                    <a:pt x="31" y="61"/>
                  </a:lnTo>
                  <a:lnTo>
                    <a:pt x="17" y="34"/>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48" name="Freeform 1024"/>
            <p:cNvSpPr>
              <a:spLocks/>
            </p:cNvSpPr>
            <p:nvPr/>
          </p:nvSpPr>
          <p:spPr bwMode="auto">
            <a:xfrm>
              <a:off x="410" y="1984"/>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49" name="Freeform 1025"/>
            <p:cNvSpPr>
              <a:spLocks/>
            </p:cNvSpPr>
            <p:nvPr/>
          </p:nvSpPr>
          <p:spPr bwMode="auto">
            <a:xfrm>
              <a:off x="440" y="2042"/>
              <a:ext cx="32" cy="36"/>
            </a:xfrm>
            <a:custGeom>
              <a:avLst/>
              <a:gdLst>
                <a:gd name="T0" fmla="*/ 5 w 63"/>
                <a:gd name="T1" fmla="*/ 0 h 72"/>
                <a:gd name="T2" fmla="*/ 17 w 63"/>
                <a:gd name="T3" fmla="*/ 20 h 72"/>
                <a:gd name="T4" fmla="*/ 31 w 63"/>
                <a:gd name="T5" fmla="*/ 37 h 72"/>
                <a:gd name="T6" fmla="*/ 63 w 63"/>
                <a:gd name="T7" fmla="*/ 67 h 72"/>
                <a:gd name="T8" fmla="*/ 58 w 63"/>
                <a:gd name="T9" fmla="*/ 72 h 72"/>
                <a:gd name="T10" fmla="*/ 26 w 63"/>
                <a:gd name="T11" fmla="*/ 41 h 72"/>
                <a:gd name="T12" fmla="*/ 13 w 63"/>
                <a:gd name="T13" fmla="*/ 25 h 72"/>
                <a:gd name="T14" fmla="*/ 0 w 63"/>
                <a:gd name="T15" fmla="*/ 5 h 72"/>
                <a:gd name="T16" fmla="*/ 5 w 63"/>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2">
                  <a:moveTo>
                    <a:pt x="5" y="0"/>
                  </a:moveTo>
                  <a:lnTo>
                    <a:pt x="17" y="20"/>
                  </a:lnTo>
                  <a:lnTo>
                    <a:pt x="31" y="37"/>
                  </a:lnTo>
                  <a:lnTo>
                    <a:pt x="63" y="67"/>
                  </a:lnTo>
                  <a:lnTo>
                    <a:pt x="58" y="72"/>
                  </a:lnTo>
                  <a:lnTo>
                    <a:pt x="26" y="41"/>
                  </a:lnTo>
                  <a:lnTo>
                    <a:pt x="13"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50" name="Freeform 1026"/>
            <p:cNvSpPr>
              <a:spLocks/>
            </p:cNvSpPr>
            <p:nvPr/>
          </p:nvSpPr>
          <p:spPr bwMode="auto">
            <a:xfrm>
              <a:off x="440" y="2042"/>
              <a:ext cx="3" cy="2"/>
            </a:xfrm>
            <a:custGeom>
              <a:avLst/>
              <a:gdLst>
                <a:gd name="T0" fmla="*/ 0 w 7"/>
                <a:gd name="T1" fmla="*/ 3 h 5"/>
                <a:gd name="T2" fmla="*/ 0 w 7"/>
                <a:gd name="T3" fmla="*/ 5 h 5"/>
                <a:gd name="T4" fmla="*/ 5 w 7"/>
                <a:gd name="T5" fmla="*/ 0 h 5"/>
                <a:gd name="T6" fmla="*/ 7 w 7"/>
                <a:gd name="T7" fmla="*/ 2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lnTo>
                    <a:pt x="0" y="5"/>
                  </a:lnTo>
                  <a:lnTo>
                    <a:pt x="5" y="0"/>
                  </a:lnTo>
                  <a:lnTo>
                    <a:pt x="7" y="2"/>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6051" name="Freeform 1027"/>
            <p:cNvSpPr>
              <a:spLocks/>
            </p:cNvSpPr>
            <p:nvPr/>
          </p:nvSpPr>
          <p:spPr bwMode="auto">
            <a:xfrm>
              <a:off x="469" y="2076"/>
              <a:ext cx="30" cy="44"/>
            </a:xfrm>
            <a:custGeom>
              <a:avLst/>
              <a:gdLst>
                <a:gd name="T0" fmla="*/ 5 w 60"/>
                <a:gd name="T1" fmla="*/ 0 h 89"/>
                <a:gd name="T2" fmla="*/ 22 w 60"/>
                <a:gd name="T3" fmla="*/ 20 h 89"/>
                <a:gd name="T4" fmla="*/ 36 w 60"/>
                <a:gd name="T5" fmla="*/ 41 h 89"/>
                <a:gd name="T6" fmla="*/ 48 w 60"/>
                <a:gd name="T7" fmla="*/ 64 h 89"/>
                <a:gd name="T8" fmla="*/ 60 w 60"/>
                <a:gd name="T9" fmla="*/ 87 h 89"/>
                <a:gd name="T10" fmla="*/ 54 w 60"/>
                <a:gd name="T11" fmla="*/ 89 h 89"/>
                <a:gd name="T12" fmla="*/ 42 w 60"/>
                <a:gd name="T13" fmla="*/ 66 h 89"/>
                <a:gd name="T14" fmla="*/ 31 w 60"/>
                <a:gd name="T15" fmla="*/ 46 h 89"/>
                <a:gd name="T16" fmla="*/ 17 w 60"/>
                <a:gd name="T17" fmla="*/ 25 h 89"/>
                <a:gd name="T18" fmla="*/ 0 w 60"/>
                <a:gd name="T19" fmla="*/ 5 h 89"/>
                <a:gd name="T20" fmla="*/ 5 w 60"/>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9">
                  <a:moveTo>
                    <a:pt x="5" y="0"/>
                  </a:moveTo>
                  <a:lnTo>
                    <a:pt x="22" y="20"/>
                  </a:lnTo>
                  <a:lnTo>
                    <a:pt x="36" y="41"/>
                  </a:lnTo>
                  <a:lnTo>
                    <a:pt x="48" y="64"/>
                  </a:lnTo>
                  <a:lnTo>
                    <a:pt x="60" y="87"/>
                  </a:lnTo>
                  <a:lnTo>
                    <a:pt x="54" y="89"/>
                  </a:lnTo>
                  <a:lnTo>
                    <a:pt x="42" y="66"/>
                  </a:lnTo>
                  <a:lnTo>
                    <a:pt x="31" y="46"/>
                  </a:lnTo>
                  <a:lnTo>
                    <a:pt x="17"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52" name="Freeform 1028"/>
            <p:cNvSpPr>
              <a:spLocks/>
            </p:cNvSpPr>
            <p:nvPr/>
          </p:nvSpPr>
          <p:spPr bwMode="auto">
            <a:xfrm>
              <a:off x="469" y="2076"/>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53" name="Freeform 1029"/>
            <p:cNvSpPr>
              <a:spLocks/>
            </p:cNvSpPr>
            <p:nvPr/>
          </p:nvSpPr>
          <p:spPr bwMode="auto">
            <a:xfrm>
              <a:off x="496" y="2119"/>
              <a:ext cx="33" cy="44"/>
            </a:xfrm>
            <a:custGeom>
              <a:avLst/>
              <a:gdLst>
                <a:gd name="T0" fmla="*/ 6 w 65"/>
                <a:gd name="T1" fmla="*/ 0 h 88"/>
                <a:gd name="T2" fmla="*/ 30 w 65"/>
                <a:gd name="T3" fmla="*/ 46 h 88"/>
                <a:gd name="T4" fmla="*/ 44 w 65"/>
                <a:gd name="T5" fmla="*/ 67 h 88"/>
                <a:gd name="T6" fmla="*/ 55 w 65"/>
                <a:gd name="T7" fmla="*/ 75 h 88"/>
                <a:gd name="T8" fmla="*/ 65 w 65"/>
                <a:gd name="T9" fmla="*/ 84 h 88"/>
                <a:gd name="T10" fmla="*/ 61 w 65"/>
                <a:gd name="T11" fmla="*/ 88 h 88"/>
                <a:gd name="T12" fmla="*/ 50 w 65"/>
                <a:gd name="T13" fmla="*/ 79 h 88"/>
                <a:gd name="T14" fmla="*/ 40 w 65"/>
                <a:gd name="T15" fmla="*/ 72 h 88"/>
                <a:gd name="T16" fmla="*/ 26 w 65"/>
                <a:gd name="T17" fmla="*/ 50 h 88"/>
                <a:gd name="T18" fmla="*/ 0 w 65"/>
                <a:gd name="T19" fmla="*/ 2 h 88"/>
                <a:gd name="T20" fmla="*/ 6 w 65"/>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88">
                  <a:moveTo>
                    <a:pt x="6" y="0"/>
                  </a:moveTo>
                  <a:lnTo>
                    <a:pt x="30" y="46"/>
                  </a:lnTo>
                  <a:lnTo>
                    <a:pt x="44" y="67"/>
                  </a:lnTo>
                  <a:lnTo>
                    <a:pt x="55" y="75"/>
                  </a:lnTo>
                  <a:lnTo>
                    <a:pt x="65" y="84"/>
                  </a:lnTo>
                  <a:lnTo>
                    <a:pt x="61" y="88"/>
                  </a:lnTo>
                  <a:lnTo>
                    <a:pt x="50" y="79"/>
                  </a:lnTo>
                  <a:lnTo>
                    <a:pt x="40" y="72"/>
                  </a:lnTo>
                  <a:lnTo>
                    <a:pt x="26" y="50"/>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54" name="Freeform 1030"/>
            <p:cNvSpPr>
              <a:spLocks/>
            </p:cNvSpPr>
            <p:nvPr/>
          </p:nvSpPr>
          <p:spPr bwMode="auto">
            <a:xfrm>
              <a:off x="496" y="2119"/>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55" name="Freeform 1031"/>
            <p:cNvSpPr>
              <a:spLocks/>
            </p:cNvSpPr>
            <p:nvPr/>
          </p:nvSpPr>
          <p:spPr bwMode="auto">
            <a:xfrm>
              <a:off x="526" y="2161"/>
              <a:ext cx="119" cy="62"/>
            </a:xfrm>
            <a:custGeom>
              <a:avLst/>
              <a:gdLst>
                <a:gd name="T0" fmla="*/ 4 w 236"/>
                <a:gd name="T1" fmla="*/ 0 h 124"/>
                <a:gd name="T2" fmla="*/ 102 w 236"/>
                <a:gd name="T3" fmla="*/ 65 h 124"/>
                <a:gd name="T4" fmla="*/ 171 w 236"/>
                <a:gd name="T5" fmla="*/ 102 h 124"/>
                <a:gd name="T6" fmla="*/ 206 w 236"/>
                <a:gd name="T7" fmla="*/ 114 h 124"/>
                <a:gd name="T8" fmla="*/ 236 w 236"/>
                <a:gd name="T9" fmla="*/ 118 h 124"/>
                <a:gd name="T10" fmla="*/ 235 w 236"/>
                <a:gd name="T11" fmla="*/ 124 h 124"/>
                <a:gd name="T12" fmla="*/ 204 w 236"/>
                <a:gd name="T13" fmla="*/ 120 h 124"/>
                <a:gd name="T14" fmla="*/ 169 w 236"/>
                <a:gd name="T15" fmla="*/ 108 h 124"/>
                <a:gd name="T16" fmla="*/ 97 w 236"/>
                <a:gd name="T17" fmla="*/ 70 h 124"/>
                <a:gd name="T18" fmla="*/ 0 w 236"/>
                <a:gd name="T19" fmla="*/ 4 h 124"/>
                <a:gd name="T20" fmla="*/ 4 w 236"/>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124">
                  <a:moveTo>
                    <a:pt x="4" y="0"/>
                  </a:moveTo>
                  <a:lnTo>
                    <a:pt x="102" y="65"/>
                  </a:lnTo>
                  <a:lnTo>
                    <a:pt x="171" y="102"/>
                  </a:lnTo>
                  <a:lnTo>
                    <a:pt x="206" y="114"/>
                  </a:lnTo>
                  <a:lnTo>
                    <a:pt x="236" y="118"/>
                  </a:lnTo>
                  <a:lnTo>
                    <a:pt x="235" y="124"/>
                  </a:lnTo>
                  <a:lnTo>
                    <a:pt x="204" y="120"/>
                  </a:lnTo>
                  <a:lnTo>
                    <a:pt x="169" y="108"/>
                  </a:lnTo>
                  <a:lnTo>
                    <a:pt x="97" y="7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056" name="Freeform 1032"/>
            <p:cNvSpPr>
              <a:spLocks/>
            </p:cNvSpPr>
            <p:nvPr/>
          </p:nvSpPr>
          <p:spPr bwMode="auto">
            <a:xfrm>
              <a:off x="526" y="2161"/>
              <a:ext cx="3" cy="2"/>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6057" name="Freeform 1033"/>
            <p:cNvSpPr>
              <a:spLocks/>
            </p:cNvSpPr>
            <p:nvPr/>
          </p:nvSpPr>
          <p:spPr bwMode="auto">
            <a:xfrm>
              <a:off x="645" y="2215"/>
              <a:ext cx="25" cy="8"/>
            </a:xfrm>
            <a:custGeom>
              <a:avLst/>
              <a:gdLst>
                <a:gd name="T0" fmla="*/ 0 w 51"/>
                <a:gd name="T1" fmla="*/ 10 h 16"/>
                <a:gd name="T2" fmla="*/ 13 w 51"/>
                <a:gd name="T3" fmla="*/ 9 h 16"/>
                <a:gd name="T4" fmla="*/ 25 w 51"/>
                <a:gd name="T5" fmla="*/ 6 h 16"/>
                <a:gd name="T6" fmla="*/ 51 w 51"/>
                <a:gd name="T7" fmla="*/ 0 h 16"/>
                <a:gd name="T8" fmla="*/ 51 w 51"/>
                <a:gd name="T9" fmla="*/ 6 h 16"/>
                <a:gd name="T10" fmla="*/ 25 w 51"/>
                <a:gd name="T11" fmla="*/ 12 h 16"/>
                <a:gd name="T12" fmla="*/ 13 w 51"/>
                <a:gd name="T13" fmla="*/ 15 h 16"/>
                <a:gd name="T14" fmla="*/ 0 w 51"/>
                <a:gd name="T15" fmla="*/ 16 h 16"/>
                <a:gd name="T16" fmla="*/ 0 w 51"/>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6">
                  <a:moveTo>
                    <a:pt x="0" y="10"/>
                  </a:moveTo>
                  <a:lnTo>
                    <a:pt x="13" y="9"/>
                  </a:lnTo>
                  <a:lnTo>
                    <a:pt x="25" y="6"/>
                  </a:lnTo>
                  <a:lnTo>
                    <a:pt x="51" y="0"/>
                  </a:lnTo>
                  <a:lnTo>
                    <a:pt x="51" y="6"/>
                  </a:lnTo>
                  <a:lnTo>
                    <a:pt x="25" y="12"/>
                  </a:lnTo>
                  <a:lnTo>
                    <a:pt x="13" y="15"/>
                  </a:lnTo>
                  <a:lnTo>
                    <a:pt x="0" y="16"/>
                  </a:lnTo>
                  <a:lnTo>
                    <a:pt x="0" y="10"/>
                  </a:lnTo>
                  <a:close/>
                </a:path>
              </a:pathLst>
            </a:custGeom>
            <a:solidFill>
              <a:srgbClr val="000000"/>
            </a:solidFill>
            <a:ln w="9525">
              <a:solidFill>
                <a:schemeClr val="tx2"/>
              </a:solidFill>
              <a:round/>
              <a:headEnd/>
              <a:tailEnd/>
            </a:ln>
          </p:spPr>
          <p:txBody>
            <a:bodyPr/>
            <a:lstStyle/>
            <a:p>
              <a:endParaRPr lang="en-US" sz="3120"/>
            </a:p>
          </p:txBody>
        </p:sp>
        <p:sp>
          <p:nvSpPr>
            <p:cNvPr id="386058" name="Freeform 1034"/>
            <p:cNvSpPr>
              <a:spLocks/>
            </p:cNvSpPr>
            <p:nvPr/>
          </p:nvSpPr>
          <p:spPr bwMode="auto">
            <a:xfrm>
              <a:off x="670" y="2200"/>
              <a:ext cx="42" cy="18"/>
            </a:xfrm>
            <a:custGeom>
              <a:avLst/>
              <a:gdLst>
                <a:gd name="T0" fmla="*/ 0 w 84"/>
                <a:gd name="T1" fmla="*/ 29 h 35"/>
                <a:gd name="T2" fmla="*/ 21 w 84"/>
                <a:gd name="T3" fmla="*/ 24 h 35"/>
                <a:gd name="T4" fmla="*/ 42 w 84"/>
                <a:gd name="T5" fmla="*/ 17 h 35"/>
                <a:gd name="T6" fmla="*/ 64 w 84"/>
                <a:gd name="T7" fmla="*/ 7 h 35"/>
                <a:gd name="T8" fmla="*/ 81 w 84"/>
                <a:gd name="T9" fmla="*/ 0 h 35"/>
                <a:gd name="T10" fmla="*/ 84 w 84"/>
                <a:gd name="T11" fmla="*/ 4 h 35"/>
                <a:gd name="T12" fmla="*/ 65 w 84"/>
                <a:gd name="T13" fmla="*/ 14 h 35"/>
                <a:gd name="T14" fmla="*/ 44 w 84"/>
                <a:gd name="T15" fmla="*/ 23 h 35"/>
                <a:gd name="T16" fmla="*/ 21 w 84"/>
                <a:gd name="T17" fmla="*/ 30 h 35"/>
                <a:gd name="T18" fmla="*/ 0 w 84"/>
                <a:gd name="T19" fmla="*/ 35 h 35"/>
                <a:gd name="T20" fmla="*/ 0 w 84"/>
                <a:gd name="T2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35">
                  <a:moveTo>
                    <a:pt x="0" y="29"/>
                  </a:moveTo>
                  <a:lnTo>
                    <a:pt x="21" y="24"/>
                  </a:lnTo>
                  <a:lnTo>
                    <a:pt x="42" y="17"/>
                  </a:lnTo>
                  <a:lnTo>
                    <a:pt x="64" y="7"/>
                  </a:lnTo>
                  <a:lnTo>
                    <a:pt x="81" y="0"/>
                  </a:lnTo>
                  <a:lnTo>
                    <a:pt x="84" y="4"/>
                  </a:lnTo>
                  <a:lnTo>
                    <a:pt x="65" y="14"/>
                  </a:lnTo>
                  <a:lnTo>
                    <a:pt x="44" y="23"/>
                  </a:lnTo>
                  <a:lnTo>
                    <a:pt x="21" y="30"/>
                  </a:lnTo>
                  <a:lnTo>
                    <a:pt x="0" y="35"/>
                  </a:lnTo>
                  <a:lnTo>
                    <a:pt x="0" y="29"/>
                  </a:lnTo>
                  <a:close/>
                </a:path>
              </a:pathLst>
            </a:custGeom>
            <a:solidFill>
              <a:srgbClr val="000000"/>
            </a:solidFill>
            <a:ln w="9525">
              <a:solidFill>
                <a:schemeClr val="tx2"/>
              </a:solidFill>
              <a:round/>
              <a:headEnd/>
              <a:tailEnd/>
            </a:ln>
          </p:spPr>
          <p:txBody>
            <a:bodyPr/>
            <a:lstStyle/>
            <a:p>
              <a:endParaRPr lang="en-US" sz="3120"/>
            </a:p>
          </p:txBody>
        </p:sp>
        <p:sp>
          <p:nvSpPr>
            <p:cNvPr id="386059" name="Freeform 1035"/>
            <p:cNvSpPr>
              <a:spLocks/>
            </p:cNvSpPr>
            <p:nvPr/>
          </p:nvSpPr>
          <p:spPr bwMode="auto">
            <a:xfrm>
              <a:off x="670" y="221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060" name="Freeform 1036"/>
            <p:cNvSpPr>
              <a:spLocks/>
            </p:cNvSpPr>
            <p:nvPr/>
          </p:nvSpPr>
          <p:spPr bwMode="auto">
            <a:xfrm>
              <a:off x="709" y="2184"/>
              <a:ext cx="21" cy="19"/>
            </a:xfrm>
            <a:custGeom>
              <a:avLst/>
              <a:gdLst>
                <a:gd name="T0" fmla="*/ 0 w 41"/>
                <a:gd name="T1" fmla="*/ 34 h 38"/>
                <a:gd name="T2" fmla="*/ 27 w 41"/>
                <a:gd name="T3" fmla="*/ 6 h 38"/>
                <a:gd name="T4" fmla="*/ 37 w 41"/>
                <a:gd name="T5" fmla="*/ 0 h 38"/>
                <a:gd name="T6" fmla="*/ 41 w 41"/>
                <a:gd name="T7" fmla="*/ 3 h 38"/>
                <a:gd name="T8" fmla="*/ 30 w 41"/>
                <a:gd name="T9" fmla="*/ 25 h 38"/>
                <a:gd name="T10" fmla="*/ 24 w 41"/>
                <a:gd name="T11" fmla="*/ 23 h 38"/>
                <a:gd name="T12" fmla="*/ 35 w 41"/>
                <a:gd name="T13" fmla="*/ 2 h 38"/>
                <a:gd name="T14" fmla="*/ 38 w 41"/>
                <a:gd name="T15" fmla="*/ 6 h 38"/>
                <a:gd name="T16" fmla="*/ 32 w 41"/>
                <a:gd name="T17" fmla="*/ 11 h 38"/>
                <a:gd name="T18" fmla="*/ 5 w 41"/>
                <a:gd name="T19" fmla="*/ 38 h 38"/>
                <a:gd name="T20" fmla="*/ 0 w 41"/>
                <a:gd name="T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8">
                  <a:moveTo>
                    <a:pt x="0" y="34"/>
                  </a:moveTo>
                  <a:lnTo>
                    <a:pt x="27" y="6"/>
                  </a:lnTo>
                  <a:lnTo>
                    <a:pt x="37" y="0"/>
                  </a:lnTo>
                  <a:lnTo>
                    <a:pt x="41" y="3"/>
                  </a:lnTo>
                  <a:lnTo>
                    <a:pt x="30" y="25"/>
                  </a:lnTo>
                  <a:lnTo>
                    <a:pt x="24" y="23"/>
                  </a:lnTo>
                  <a:lnTo>
                    <a:pt x="35" y="2"/>
                  </a:lnTo>
                  <a:lnTo>
                    <a:pt x="38" y="6"/>
                  </a:lnTo>
                  <a:lnTo>
                    <a:pt x="32" y="11"/>
                  </a:lnTo>
                  <a:lnTo>
                    <a:pt x="5" y="38"/>
                  </a:lnTo>
                  <a:lnTo>
                    <a:pt x="0" y="34"/>
                  </a:lnTo>
                  <a:close/>
                </a:path>
              </a:pathLst>
            </a:custGeom>
            <a:solidFill>
              <a:srgbClr val="000000"/>
            </a:solidFill>
            <a:ln w="9525">
              <a:solidFill>
                <a:schemeClr val="tx2"/>
              </a:solidFill>
              <a:round/>
              <a:headEnd/>
              <a:tailEnd/>
            </a:ln>
          </p:spPr>
          <p:txBody>
            <a:bodyPr/>
            <a:lstStyle/>
            <a:p>
              <a:endParaRPr lang="en-US" sz="3120"/>
            </a:p>
          </p:txBody>
        </p:sp>
        <p:sp>
          <p:nvSpPr>
            <p:cNvPr id="386061" name="Freeform 1037"/>
            <p:cNvSpPr>
              <a:spLocks/>
            </p:cNvSpPr>
            <p:nvPr/>
          </p:nvSpPr>
          <p:spPr bwMode="auto">
            <a:xfrm>
              <a:off x="653" y="2195"/>
              <a:ext cx="71" cy="31"/>
            </a:xfrm>
            <a:custGeom>
              <a:avLst/>
              <a:gdLst>
                <a:gd name="T0" fmla="*/ 142 w 142"/>
                <a:gd name="T1" fmla="*/ 5 h 61"/>
                <a:gd name="T2" fmla="*/ 130 w 142"/>
                <a:gd name="T3" fmla="*/ 18 h 61"/>
                <a:gd name="T4" fmla="*/ 115 w 142"/>
                <a:gd name="T5" fmla="*/ 29 h 61"/>
                <a:gd name="T6" fmla="*/ 98 w 142"/>
                <a:gd name="T7" fmla="*/ 37 h 61"/>
                <a:gd name="T8" fmla="*/ 79 w 142"/>
                <a:gd name="T9" fmla="*/ 43 h 61"/>
                <a:gd name="T10" fmla="*/ 41 w 142"/>
                <a:gd name="T11" fmla="*/ 50 h 61"/>
                <a:gd name="T12" fmla="*/ 3 w 142"/>
                <a:gd name="T13" fmla="*/ 61 h 61"/>
                <a:gd name="T14" fmla="*/ 0 w 142"/>
                <a:gd name="T15" fmla="*/ 56 h 61"/>
                <a:gd name="T16" fmla="*/ 38 w 142"/>
                <a:gd name="T17" fmla="*/ 46 h 61"/>
                <a:gd name="T18" fmla="*/ 76 w 142"/>
                <a:gd name="T19" fmla="*/ 38 h 61"/>
                <a:gd name="T20" fmla="*/ 95 w 142"/>
                <a:gd name="T21" fmla="*/ 32 h 61"/>
                <a:gd name="T22" fmla="*/ 110 w 142"/>
                <a:gd name="T23" fmla="*/ 25 h 61"/>
                <a:gd name="T24" fmla="*/ 125 w 142"/>
                <a:gd name="T25" fmla="*/ 14 h 61"/>
                <a:gd name="T26" fmla="*/ 137 w 142"/>
                <a:gd name="T27" fmla="*/ 0 h 61"/>
                <a:gd name="T28" fmla="*/ 142 w 142"/>
                <a:gd name="T29"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61">
                  <a:moveTo>
                    <a:pt x="142" y="5"/>
                  </a:moveTo>
                  <a:lnTo>
                    <a:pt x="130" y="18"/>
                  </a:lnTo>
                  <a:lnTo>
                    <a:pt x="115" y="29"/>
                  </a:lnTo>
                  <a:lnTo>
                    <a:pt x="98" y="37"/>
                  </a:lnTo>
                  <a:lnTo>
                    <a:pt x="79" y="43"/>
                  </a:lnTo>
                  <a:lnTo>
                    <a:pt x="41" y="50"/>
                  </a:lnTo>
                  <a:lnTo>
                    <a:pt x="3" y="61"/>
                  </a:lnTo>
                  <a:lnTo>
                    <a:pt x="0" y="56"/>
                  </a:lnTo>
                  <a:lnTo>
                    <a:pt x="38" y="46"/>
                  </a:lnTo>
                  <a:lnTo>
                    <a:pt x="76" y="38"/>
                  </a:lnTo>
                  <a:lnTo>
                    <a:pt x="95" y="32"/>
                  </a:lnTo>
                  <a:lnTo>
                    <a:pt x="110" y="25"/>
                  </a:lnTo>
                  <a:lnTo>
                    <a:pt x="125" y="14"/>
                  </a:lnTo>
                  <a:lnTo>
                    <a:pt x="137" y="0"/>
                  </a:lnTo>
                  <a:lnTo>
                    <a:pt x="142" y="5"/>
                  </a:lnTo>
                  <a:close/>
                </a:path>
              </a:pathLst>
            </a:custGeom>
            <a:solidFill>
              <a:srgbClr val="000000"/>
            </a:solidFill>
            <a:ln w="9525">
              <a:solidFill>
                <a:schemeClr val="tx2"/>
              </a:solidFill>
              <a:round/>
              <a:headEnd/>
              <a:tailEnd/>
            </a:ln>
          </p:spPr>
          <p:txBody>
            <a:bodyPr/>
            <a:lstStyle/>
            <a:p>
              <a:endParaRPr lang="en-US" sz="3120"/>
            </a:p>
          </p:txBody>
        </p:sp>
        <p:sp>
          <p:nvSpPr>
            <p:cNvPr id="386062" name="Freeform 1038"/>
            <p:cNvSpPr>
              <a:spLocks/>
            </p:cNvSpPr>
            <p:nvPr/>
          </p:nvSpPr>
          <p:spPr bwMode="auto">
            <a:xfrm>
              <a:off x="653" y="2222"/>
              <a:ext cx="50" cy="28"/>
            </a:xfrm>
            <a:custGeom>
              <a:avLst/>
              <a:gdLst>
                <a:gd name="T0" fmla="*/ 2 w 101"/>
                <a:gd name="T1" fmla="*/ 0 h 55"/>
                <a:gd name="T2" fmla="*/ 52 w 101"/>
                <a:gd name="T3" fmla="*/ 21 h 55"/>
                <a:gd name="T4" fmla="*/ 76 w 101"/>
                <a:gd name="T5" fmla="*/ 33 h 55"/>
                <a:gd name="T6" fmla="*/ 101 w 101"/>
                <a:gd name="T7" fmla="*/ 50 h 55"/>
                <a:gd name="T8" fmla="*/ 96 w 101"/>
                <a:gd name="T9" fmla="*/ 55 h 55"/>
                <a:gd name="T10" fmla="*/ 72 w 101"/>
                <a:gd name="T11" fmla="*/ 38 h 55"/>
                <a:gd name="T12" fmla="*/ 50 w 101"/>
                <a:gd name="T13" fmla="*/ 27 h 55"/>
                <a:gd name="T14" fmla="*/ 0 w 101"/>
                <a:gd name="T15" fmla="*/ 6 h 55"/>
                <a:gd name="T16" fmla="*/ 2 w 10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5">
                  <a:moveTo>
                    <a:pt x="2" y="0"/>
                  </a:moveTo>
                  <a:lnTo>
                    <a:pt x="52" y="21"/>
                  </a:lnTo>
                  <a:lnTo>
                    <a:pt x="76" y="33"/>
                  </a:lnTo>
                  <a:lnTo>
                    <a:pt x="101" y="50"/>
                  </a:lnTo>
                  <a:lnTo>
                    <a:pt x="96" y="55"/>
                  </a:lnTo>
                  <a:lnTo>
                    <a:pt x="72" y="38"/>
                  </a:lnTo>
                  <a:lnTo>
                    <a:pt x="50" y="27"/>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6063" name="Freeform 1039"/>
            <p:cNvSpPr>
              <a:spLocks/>
            </p:cNvSpPr>
            <p:nvPr/>
          </p:nvSpPr>
          <p:spPr bwMode="auto">
            <a:xfrm>
              <a:off x="650" y="2222"/>
              <a:ext cx="5" cy="4"/>
            </a:xfrm>
            <a:custGeom>
              <a:avLst/>
              <a:gdLst>
                <a:gd name="T0" fmla="*/ 6 w 9"/>
                <a:gd name="T1" fmla="*/ 1 h 6"/>
                <a:gd name="T2" fmla="*/ 0 w 9"/>
                <a:gd name="T3" fmla="*/ 3 h 6"/>
                <a:gd name="T4" fmla="*/ 6 w 9"/>
                <a:gd name="T5" fmla="*/ 6 h 6"/>
                <a:gd name="T6" fmla="*/ 8 w 9"/>
                <a:gd name="T7" fmla="*/ 0 h 6"/>
                <a:gd name="T8" fmla="*/ 9 w 9"/>
                <a:gd name="T9" fmla="*/ 6 h 6"/>
                <a:gd name="T10" fmla="*/ 6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6" y="1"/>
                  </a:moveTo>
                  <a:lnTo>
                    <a:pt x="0" y="3"/>
                  </a:lnTo>
                  <a:lnTo>
                    <a:pt x="6" y="6"/>
                  </a:lnTo>
                  <a:lnTo>
                    <a:pt x="8" y="0"/>
                  </a:lnTo>
                  <a:lnTo>
                    <a:pt x="9" y="6"/>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86064" name="Freeform 1040"/>
            <p:cNvSpPr>
              <a:spLocks/>
            </p:cNvSpPr>
            <p:nvPr/>
          </p:nvSpPr>
          <p:spPr bwMode="auto">
            <a:xfrm>
              <a:off x="701" y="2248"/>
              <a:ext cx="82" cy="40"/>
            </a:xfrm>
            <a:custGeom>
              <a:avLst/>
              <a:gdLst>
                <a:gd name="T0" fmla="*/ 5 w 163"/>
                <a:gd name="T1" fmla="*/ 0 h 81"/>
                <a:gd name="T2" fmla="*/ 46 w 163"/>
                <a:gd name="T3" fmla="*/ 31 h 81"/>
                <a:gd name="T4" fmla="*/ 81 w 163"/>
                <a:gd name="T5" fmla="*/ 55 h 81"/>
                <a:gd name="T6" fmla="*/ 98 w 163"/>
                <a:gd name="T7" fmla="*/ 63 h 81"/>
                <a:gd name="T8" fmla="*/ 118 w 163"/>
                <a:gd name="T9" fmla="*/ 69 h 81"/>
                <a:gd name="T10" fmla="*/ 139 w 163"/>
                <a:gd name="T11" fmla="*/ 73 h 81"/>
                <a:gd name="T12" fmla="*/ 163 w 163"/>
                <a:gd name="T13" fmla="*/ 75 h 81"/>
                <a:gd name="T14" fmla="*/ 163 w 163"/>
                <a:gd name="T15" fmla="*/ 81 h 81"/>
                <a:gd name="T16" fmla="*/ 137 w 163"/>
                <a:gd name="T17" fmla="*/ 79 h 81"/>
                <a:gd name="T18" fmla="*/ 116 w 163"/>
                <a:gd name="T19" fmla="*/ 75 h 81"/>
                <a:gd name="T20" fmla="*/ 96 w 163"/>
                <a:gd name="T21" fmla="*/ 69 h 81"/>
                <a:gd name="T22" fmla="*/ 76 w 163"/>
                <a:gd name="T23" fmla="*/ 60 h 81"/>
                <a:gd name="T24" fmla="*/ 41 w 163"/>
                <a:gd name="T25" fmla="*/ 35 h 81"/>
                <a:gd name="T26" fmla="*/ 0 w 163"/>
                <a:gd name="T27" fmla="*/ 5 h 81"/>
                <a:gd name="T28" fmla="*/ 5 w 163"/>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81">
                  <a:moveTo>
                    <a:pt x="5" y="0"/>
                  </a:moveTo>
                  <a:lnTo>
                    <a:pt x="46" y="31"/>
                  </a:lnTo>
                  <a:lnTo>
                    <a:pt x="81" y="55"/>
                  </a:lnTo>
                  <a:lnTo>
                    <a:pt x="98" y="63"/>
                  </a:lnTo>
                  <a:lnTo>
                    <a:pt x="118" y="69"/>
                  </a:lnTo>
                  <a:lnTo>
                    <a:pt x="139" y="73"/>
                  </a:lnTo>
                  <a:lnTo>
                    <a:pt x="163" y="75"/>
                  </a:lnTo>
                  <a:lnTo>
                    <a:pt x="163" y="81"/>
                  </a:lnTo>
                  <a:lnTo>
                    <a:pt x="137" y="79"/>
                  </a:lnTo>
                  <a:lnTo>
                    <a:pt x="116" y="75"/>
                  </a:lnTo>
                  <a:lnTo>
                    <a:pt x="96" y="69"/>
                  </a:lnTo>
                  <a:lnTo>
                    <a:pt x="76" y="60"/>
                  </a:lnTo>
                  <a:lnTo>
                    <a:pt x="41" y="3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65" name="Freeform 1041"/>
            <p:cNvSpPr>
              <a:spLocks/>
            </p:cNvSpPr>
            <p:nvPr/>
          </p:nvSpPr>
          <p:spPr bwMode="auto">
            <a:xfrm>
              <a:off x="701" y="2248"/>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66" name="Freeform 1042"/>
            <p:cNvSpPr>
              <a:spLocks/>
            </p:cNvSpPr>
            <p:nvPr/>
          </p:nvSpPr>
          <p:spPr bwMode="auto">
            <a:xfrm>
              <a:off x="783" y="2285"/>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6067" name="Freeform 1043"/>
            <p:cNvSpPr>
              <a:spLocks/>
            </p:cNvSpPr>
            <p:nvPr/>
          </p:nvSpPr>
          <p:spPr bwMode="auto">
            <a:xfrm>
              <a:off x="853" y="2285"/>
              <a:ext cx="53" cy="36"/>
            </a:xfrm>
            <a:custGeom>
              <a:avLst/>
              <a:gdLst>
                <a:gd name="T0" fmla="*/ 1 w 107"/>
                <a:gd name="T1" fmla="*/ 0 h 73"/>
                <a:gd name="T2" fmla="*/ 18 w 107"/>
                <a:gd name="T3" fmla="*/ 3 h 73"/>
                <a:gd name="T4" fmla="*/ 36 w 107"/>
                <a:gd name="T5" fmla="*/ 10 h 73"/>
                <a:gd name="T6" fmla="*/ 56 w 107"/>
                <a:gd name="T7" fmla="*/ 23 h 73"/>
                <a:gd name="T8" fmla="*/ 71 w 107"/>
                <a:gd name="T9" fmla="*/ 35 h 73"/>
                <a:gd name="T10" fmla="*/ 107 w 107"/>
                <a:gd name="T11" fmla="*/ 68 h 73"/>
                <a:gd name="T12" fmla="*/ 102 w 107"/>
                <a:gd name="T13" fmla="*/ 73 h 73"/>
                <a:gd name="T14" fmla="*/ 67 w 107"/>
                <a:gd name="T15" fmla="*/ 39 h 73"/>
                <a:gd name="T16" fmla="*/ 52 w 107"/>
                <a:gd name="T17" fmla="*/ 27 h 73"/>
                <a:gd name="T18" fmla="*/ 35 w 107"/>
                <a:gd name="T19" fmla="*/ 16 h 73"/>
                <a:gd name="T20" fmla="*/ 17 w 107"/>
                <a:gd name="T21" fmla="*/ 9 h 73"/>
                <a:gd name="T22" fmla="*/ 0 w 107"/>
                <a:gd name="T23" fmla="*/ 6 h 73"/>
                <a:gd name="T24" fmla="*/ 1 w 107"/>
                <a:gd name="T2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73">
                  <a:moveTo>
                    <a:pt x="1" y="0"/>
                  </a:moveTo>
                  <a:lnTo>
                    <a:pt x="18" y="3"/>
                  </a:lnTo>
                  <a:lnTo>
                    <a:pt x="36" y="10"/>
                  </a:lnTo>
                  <a:lnTo>
                    <a:pt x="56" y="23"/>
                  </a:lnTo>
                  <a:lnTo>
                    <a:pt x="71" y="35"/>
                  </a:lnTo>
                  <a:lnTo>
                    <a:pt x="107" y="68"/>
                  </a:lnTo>
                  <a:lnTo>
                    <a:pt x="102" y="73"/>
                  </a:lnTo>
                  <a:lnTo>
                    <a:pt x="67" y="39"/>
                  </a:lnTo>
                  <a:lnTo>
                    <a:pt x="52" y="27"/>
                  </a:lnTo>
                  <a:lnTo>
                    <a:pt x="35" y="16"/>
                  </a:lnTo>
                  <a:lnTo>
                    <a:pt x="17" y="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6068" name="Freeform 1044"/>
            <p:cNvSpPr>
              <a:spLocks/>
            </p:cNvSpPr>
            <p:nvPr/>
          </p:nvSpPr>
          <p:spPr bwMode="auto">
            <a:xfrm>
              <a:off x="852" y="2289"/>
              <a:ext cx="54" cy="32"/>
            </a:xfrm>
            <a:custGeom>
              <a:avLst/>
              <a:gdLst>
                <a:gd name="T0" fmla="*/ 106 w 109"/>
                <a:gd name="T1" fmla="*/ 64 h 64"/>
                <a:gd name="T2" fmla="*/ 80 w 109"/>
                <a:gd name="T3" fmla="*/ 41 h 64"/>
                <a:gd name="T4" fmla="*/ 67 w 109"/>
                <a:gd name="T5" fmla="*/ 32 h 64"/>
                <a:gd name="T6" fmla="*/ 55 w 109"/>
                <a:gd name="T7" fmla="*/ 23 h 64"/>
                <a:gd name="T8" fmla="*/ 44 w 109"/>
                <a:gd name="T9" fmla="*/ 15 h 64"/>
                <a:gd name="T10" fmla="*/ 31 w 109"/>
                <a:gd name="T11" fmla="*/ 11 h 64"/>
                <a:gd name="T12" fmla="*/ 17 w 109"/>
                <a:gd name="T13" fmla="*/ 6 h 64"/>
                <a:gd name="T14" fmla="*/ 0 w 109"/>
                <a:gd name="T15" fmla="*/ 4 h 64"/>
                <a:gd name="T16" fmla="*/ 0 w 109"/>
                <a:gd name="T17" fmla="*/ 0 h 64"/>
                <a:gd name="T18" fmla="*/ 17 w 109"/>
                <a:gd name="T19" fmla="*/ 1 h 64"/>
                <a:gd name="T20" fmla="*/ 34 w 109"/>
                <a:gd name="T21" fmla="*/ 6 h 64"/>
                <a:gd name="T22" fmla="*/ 48 w 109"/>
                <a:gd name="T23" fmla="*/ 11 h 64"/>
                <a:gd name="T24" fmla="*/ 60 w 109"/>
                <a:gd name="T25" fmla="*/ 18 h 64"/>
                <a:gd name="T26" fmla="*/ 72 w 109"/>
                <a:gd name="T27" fmla="*/ 27 h 64"/>
                <a:gd name="T28" fmla="*/ 84 w 109"/>
                <a:gd name="T29" fmla="*/ 36 h 64"/>
                <a:gd name="T30" fmla="*/ 109 w 109"/>
                <a:gd name="T31" fmla="*/ 59 h 64"/>
                <a:gd name="T32" fmla="*/ 106 w 109"/>
                <a:gd name="T3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64">
                  <a:moveTo>
                    <a:pt x="106" y="64"/>
                  </a:moveTo>
                  <a:lnTo>
                    <a:pt x="80" y="41"/>
                  </a:lnTo>
                  <a:lnTo>
                    <a:pt x="67" y="32"/>
                  </a:lnTo>
                  <a:lnTo>
                    <a:pt x="55" y="23"/>
                  </a:lnTo>
                  <a:lnTo>
                    <a:pt x="44" y="15"/>
                  </a:lnTo>
                  <a:lnTo>
                    <a:pt x="31" y="11"/>
                  </a:lnTo>
                  <a:lnTo>
                    <a:pt x="17" y="6"/>
                  </a:lnTo>
                  <a:lnTo>
                    <a:pt x="0" y="4"/>
                  </a:lnTo>
                  <a:lnTo>
                    <a:pt x="0" y="0"/>
                  </a:lnTo>
                  <a:lnTo>
                    <a:pt x="17" y="1"/>
                  </a:lnTo>
                  <a:lnTo>
                    <a:pt x="34" y="6"/>
                  </a:lnTo>
                  <a:lnTo>
                    <a:pt x="48" y="11"/>
                  </a:lnTo>
                  <a:lnTo>
                    <a:pt x="60" y="18"/>
                  </a:lnTo>
                  <a:lnTo>
                    <a:pt x="72" y="27"/>
                  </a:lnTo>
                  <a:lnTo>
                    <a:pt x="84" y="36"/>
                  </a:lnTo>
                  <a:lnTo>
                    <a:pt x="109" y="59"/>
                  </a:lnTo>
                  <a:lnTo>
                    <a:pt x="106" y="64"/>
                  </a:lnTo>
                  <a:close/>
                </a:path>
              </a:pathLst>
            </a:custGeom>
            <a:solidFill>
              <a:srgbClr val="000000"/>
            </a:solidFill>
            <a:ln w="9525">
              <a:solidFill>
                <a:schemeClr val="tx2"/>
              </a:solidFill>
              <a:round/>
              <a:headEnd/>
              <a:tailEnd/>
            </a:ln>
          </p:spPr>
          <p:txBody>
            <a:bodyPr/>
            <a:lstStyle/>
            <a:p>
              <a:endParaRPr lang="en-US" sz="3120"/>
            </a:p>
          </p:txBody>
        </p:sp>
        <p:sp>
          <p:nvSpPr>
            <p:cNvPr id="386069" name="Freeform 1045"/>
            <p:cNvSpPr>
              <a:spLocks/>
            </p:cNvSpPr>
            <p:nvPr/>
          </p:nvSpPr>
          <p:spPr bwMode="auto">
            <a:xfrm>
              <a:off x="904" y="2319"/>
              <a:ext cx="2" cy="2"/>
            </a:xfrm>
            <a:custGeom>
              <a:avLst/>
              <a:gdLst>
                <a:gd name="T0" fmla="*/ 5 w 5"/>
                <a:gd name="T1" fmla="*/ 0 h 5"/>
                <a:gd name="T2" fmla="*/ 2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2"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70" name="Rectangle 1046"/>
            <p:cNvSpPr>
              <a:spLocks noChangeArrowheads="1"/>
            </p:cNvSpPr>
            <p:nvPr/>
          </p:nvSpPr>
          <p:spPr bwMode="auto">
            <a:xfrm>
              <a:off x="782" y="2289"/>
              <a:ext cx="70" cy="3"/>
            </a:xfrm>
            <a:prstGeom prst="rect">
              <a:avLst/>
            </a:prstGeom>
            <a:solidFill>
              <a:srgbClr val="000000"/>
            </a:solidFill>
            <a:ln w="9525">
              <a:solidFill>
                <a:schemeClr val="tx2"/>
              </a:solidFill>
              <a:miter lim="800000"/>
              <a:headEnd/>
              <a:tailEnd/>
            </a:ln>
          </p:spPr>
          <p:txBody>
            <a:bodyPr/>
            <a:lstStyle/>
            <a:p>
              <a:endParaRPr lang="en-US" sz="3120"/>
            </a:p>
          </p:txBody>
        </p:sp>
        <p:sp>
          <p:nvSpPr>
            <p:cNvPr id="386071" name="Freeform 1047"/>
            <p:cNvSpPr>
              <a:spLocks/>
            </p:cNvSpPr>
            <p:nvPr/>
          </p:nvSpPr>
          <p:spPr bwMode="auto">
            <a:xfrm>
              <a:off x="852" y="2289"/>
              <a:ext cx="1" cy="3"/>
            </a:xfrm>
            <a:custGeom>
              <a:avLst/>
              <a:gdLst>
                <a:gd name="T0" fmla="*/ 2 h 6"/>
                <a:gd name="T1" fmla="*/ 0 h 6"/>
                <a:gd name="T2" fmla="*/ 6 h 6"/>
                <a:gd name="T3" fmla="*/ 2 h 6"/>
              </a:gdLst>
              <a:ahLst/>
              <a:cxnLst>
                <a:cxn ang="0">
                  <a:pos x="0" y="T0"/>
                </a:cxn>
                <a:cxn ang="0">
                  <a:pos x="0" y="T1"/>
                </a:cxn>
                <a:cxn ang="0">
                  <a:pos x="0" y="T2"/>
                </a:cxn>
                <a:cxn ang="0">
                  <a:pos x="0" y="T3"/>
                </a:cxn>
              </a:cxnLst>
              <a:rect l="0" t="0" r="r" b="b"/>
              <a:pathLst>
                <a:path h="6">
                  <a:moveTo>
                    <a:pt x="0" y="2"/>
                  </a:moveTo>
                  <a:lnTo>
                    <a:pt x="0" y="0"/>
                  </a:lnTo>
                  <a:lnTo>
                    <a:pt x="0" y="6"/>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6072" name="Freeform 1048"/>
            <p:cNvSpPr>
              <a:spLocks/>
            </p:cNvSpPr>
            <p:nvPr/>
          </p:nvSpPr>
          <p:spPr bwMode="auto">
            <a:xfrm>
              <a:off x="752" y="2287"/>
              <a:ext cx="30" cy="5"/>
            </a:xfrm>
            <a:custGeom>
              <a:avLst/>
              <a:gdLst>
                <a:gd name="T0" fmla="*/ 60 w 60"/>
                <a:gd name="T1" fmla="*/ 9 h 9"/>
                <a:gd name="T2" fmla="*/ 29 w 60"/>
                <a:gd name="T3" fmla="*/ 6 h 9"/>
                <a:gd name="T4" fmla="*/ 16 w 60"/>
                <a:gd name="T5" fmla="*/ 5 h 9"/>
                <a:gd name="T6" fmla="*/ 0 w 60"/>
                <a:gd name="T7" fmla="*/ 5 h 9"/>
                <a:gd name="T8" fmla="*/ 0 w 60"/>
                <a:gd name="T9" fmla="*/ 0 h 9"/>
                <a:gd name="T10" fmla="*/ 16 w 60"/>
                <a:gd name="T11" fmla="*/ 0 h 9"/>
                <a:gd name="T12" fmla="*/ 29 w 60"/>
                <a:gd name="T13" fmla="*/ 2 h 9"/>
                <a:gd name="T14" fmla="*/ 60 w 60"/>
                <a:gd name="T15" fmla="*/ 5 h 9"/>
                <a:gd name="T16" fmla="*/ 60 w 6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
                  <a:moveTo>
                    <a:pt x="60" y="9"/>
                  </a:moveTo>
                  <a:lnTo>
                    <a:pt x="29" y="6"/>
                  </a:lnTo>
                  <a:lnTo>
                    <a:pt x="16" y="5"/>
                  </a:lnTo>
                  <a:lnTo>
                    <a:pt x="0" y="5"/>
                  </a:lnTo>
                  <a:lnTo>
                    <a:pt x="0" y="0"/>
                  </a:lnTo>
                  <a:lnTo>
                    <a:pt x="16" y="0"/>
                  </a:lnTo>
                  <a:lnTo>
                    <a:pt x="29" y="2"/>
                  </a:lnTo>
                  <a:lnTo>
                    <a:pt x="60" y="5"/>
                  </a:lnTo>
                  <a:lnTo>
                    <a:pt x="60" y="9"/>
                  </a:lnTo>
                  <a:close/>
                </a:path>
              </a:pathLst>
            </a:custGeom>
            <a:solidFill>
              <a:srgbClr val="000000"/>
            </a:solidFill>
            <a:ln w="9525">
              <a:solidFill>
                <a:schemeClr val="tx2"/>
              </a:solidFill>
              <a:round/>
              <a:headEnd/>
              <a:tailEnd/>
            </a:ln>
          </p:spPr>
          <p:txBody>
            <a:bodyPr/>
            <a:lstStyle/>
            <a:p>
              <a:endParaRPr lang="en-US" sz="3120"/>
            </a:p>
          </p:txBody>
        </p:sp>
        <p:sp>
          <p:nvSpPr>
            <p:cNvPr id="386073" name="Freeform 1049"/>
            <p:cNvSpPr>
              <a:spLocks/>
            </p:cNvSpPr>
            <p:nvPr/>
          </p:nvSpPr>
          <p:spPr bwMode="auto">
            <a:xfrm>
              <a:off x="751" y="2287"/>
              <a:ext cx="69" cy="59"/>
            </a:xfrm>
            <a:custGeom>
              <a:avLst/>
              <a:gdLst>
                <a:gd name="T0" fmla="*/ 5 w 139"/>
                <a:gd name="T1" fmla="*/ 0 h 117"/>
                <a:gd name="T2" fmla="*/ 17 w 139"/>
                <a:gd name="T3" fmla="*/ 19 h 117"/>
                <a:gd name="T4" fmla="*/ 37 w 139"/>
                <a:gd name="T5" fmla="*/ 38 h 117"/>
                <a:gd name="T6" fmla="*/ 81 w 139"/>
                <a:gd name="T7" fmla="*/ 75 h 117"/>
                <a:gd name="T8" fmla="*/ 139 w 139"/>
                <a:gd name="T9" fmla="*/ 113 h 117"/>
                <a:gd name="T10" fmla="*/ 135 w 139"/>
                <a:gd name="T11" fmla="*/ 117 h 117"/>
                <a:gd name="T12" fmla="*/ 77 w 139"/>
                <a:gd name="T13" fmla="*/ 79 h 117"/>
                <a:gd name="T14" fmla="*/ 32 w 139"/>
                <a:gd name="T15" fmla="*/ 43 h 117"/>
                <a:gd name="T16" fmla="*/ 13 w 139"/>
                <a:gd name="T17" fmla="*/ 23 h 117"/>
                <a:gd name="T18" fmla="*/ 0 w 139"/>
                <a:gd name="T19" fmla="*/ 5 h 117"/>
                <a:gd name="T20" fmla="*/ 5 w 139"/>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117">
                  <a:moveTo>
                    <a:pt x="5" y="0"/>
                  </a:moveTo>
                  <a:lnTo>
                    <a:pt x="17" y="19"/>
                  </a:lnTo>
                  <a:lnTo>
                    <a:pt x="37" y="38"/>
                  </a:lnTo>
                  <a:lnTo>
                    <a:pt x="81" y="75"/>
                  </a:lnTo>
                  <a:lnTo>
                    <a:pt x="139" y="113"/>
                  </a:lnTo>
                  <a:lnTo>
                    <a:pt x="135" y="117"/>
                  </a:lnTo>
                  <a:lnTo>
                    <a:pt x="77" y="79"/>
                  </a:lnTo>
                  <a:lnTo>
                    <a:pt x="32" y="43"/>
                  </a:lnTo>
                  <a:lnTo>
                    <a:pt x="13" y="23"/>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74" name="Freeform 1050"/>
            <p:cNvSpPr>
              <a:spLocks/>
            </p:cNvSpPr>
            <p:nvPr/>
          </p:nvSpPr>
          <p:spPr bwMode="auto">
            <a:xfrm>
              <a:off x="749" y="2287"/>
              <a:ext cx="4" cy="2"/>
            </a:xfrm>
            <a:custGeom>
              <a:avLst/>
              <a:gdLst>
                <a:gd name="T0" fmla="*/ 6 w 8"/>
                <a:gd name="T1" fmla="*/ 0 h 5"/>
                <a:gd name="T2" fmla="*/ 0 w 8"/>
                <a:gd name="T3" fmla="*/ 0 h 5"/>
                <a:gd name="T4" fmla="*/ 3 w 8"/>
                <a:gd name="T5" fmla="*/ 5 h 5"/>
                <a:gd name="T6" fmla="*/ 8 w 8"/>
                <a:gd name="T7" fmla="*/ 0 h 5"/>
                <a:gd name="T8" fmla="*/ 6 w 8"/>
                <a:gd name="T9" fmla="*/ 5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lnTo>
                    <a:pt x="0" y="0"/>
                  </a:lnTo>
                  <a:lnTo>
                    <a:pt x="3" y="5"/>
                  </a:lnTo>
                  <a:lnTo>
                    <a:pt x="8" y="0"/>
                  </a:lnTo>
                  <a:lnTo>
                    <a:pt x="6"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75" name="Freeform 1051"/>
            <p:cNvSpPr>
              <a:spLocks/>
            </p:cNvSpPr>
            <p:nvPr/>
          </p:nvSpPr>
          <p:spPr bwMode="auto">
            <a:xfrm>
              <a:off x="770" y="2316"/>
              <a:ext cx="49" cy="30"/>
            </a:xfrm>
            <a:custGeom>
              <a:avLst/>
              <a:gdLst>
                <a:gd name="T0" fmla="*/ 100 w 100"/>
                <a:gd name="T1" fmla="*/ 59 h 59"/>
                <a:gd name="T2" fmla="*/ 87 w 100"/>
                <a:gd name="T3" fmla="*/ 58 h 59"/>
                <a:gd name="T4" fmla="*/ 72 w 100"/>
                <a:gd name="T5" fmla="*/ 53 h 59"/>
                <a:gd name="T6" fmla="*/ 60 w 100"/>
                <a:gd name="T7" fmla="*/ 47 h 59"/>
                <a:gd name="T8" fmla="*/ 45 w 100"/>
                <a:gd name="T9" fmla="*/ 40 h 59"/>
                <a:gd name="T10" fmla="*/ 0 w 100"/>
                <a:gd name="T11" fmla="*/ 5 h 59"/>
                <a:gd name="T12" fmla="*/ 5 w 100"/>
                <a:gd name="T13" fmla="*/ 0 h 59"/>
                <a:gd name="T14" fmla="*/ 49 w 100"/>
                <a:gd name="T15" fmla="*/ 35 h 59"/>
                <a:gd name="T16" fmla="*/ 63 w 100"/>
                <a:gd name="T17" fmla="*/ 43 h 59"/>
                <a:gd name="T18" fmla="*/ 75 w 100"/>
                <a:gd name="T19" fmla="*/ 49 h 59"/>
                <a:gd name="T20" fmla="*/ 87 w 100"/>
                <a:gd name="T21" fmla="*/ 53 h 59"/>
                <a:gd name="T22" fmla="*/ 100 w 100"/>
                <a:gd name="T23" fmla="*/ 55 h 59"/>
                <a:gd name="T24" fmla="*/ 100 w 100"/>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59">
                  <a:moveTo>
                    <a:pt x="100" y="59"/>
                  </a:moveTo>
                  <a:lnTo>
                    <a:pt x="87" y="58"/>
                  </a:lnTo>
                  <a:lnTo>
                    <a:pt x="72" y="53"/>
                  </a:lnTo>
                  <a:lnTo>
                    <a:pt x="60" y="47"/>
                  </a:lnTo>
                  <a:lnTo>
                    <a:pt x="45" y="40"/>
                  </a:lnTo>
                  <a:lnTo>
                    <a:pt x="0" y="5"/>
                  </a:lnTo>
                  <a:lnTo>
                    <a:pt x="5" y="0"/>
                  </a:lnTo>
                  <a:lnTo>
                    <a:pt x="49" y="35"/>
                  </a:lnTo>
                  <a:lnTo>
                    <a:pt x="63" y="43"/>
                  </a:lnTo>
                  <a:lnTo>
                    <a:pt x="75" y="49"/>
                  </a:lnTo>
                  <a:lnTo>
                    <a:pt x="87" y="53"/>
                  </a:lnTo>
                  <a:lnTo>
                    <a:pt x="100" y="55"/>
                  </a:lnTo>
                  <a:lnTo>
                    <a:pt x="100" y="59"/>
                  </a:lnTo>
                  <a:close/>
                </a:path>
              </a:pathLst>
            </a:custGeom>
            <a:solidFill>
              <a:srgbClr val="000000"/>
            </a:solidFill>
            <a:ln w="9525">
              <a:solidFill>
                <a:schemeClr val="tx2"/>
              </a:solidFill>
              <a:round/>
              <a:headEnd/>
              <a:tailEnd/>
            </a:ln>
          </p:spPr>
          <p:txBody>
            <a:bodyPr/>
            <a:lstStyle/>
            <a:p>
              <a:endParaRPr lang="en-US" sz="3120"/>
            </a:p>
          </p:txBody>
        </p:sp>
        <p:sp>
          <p:nvSpPr>
            <p:cNvPr id="386076" name="Freeform 1052"/>
            <p:cNvSpPr>
              <a:spLocks/>
            </p:cNvSpPr>
            <p:nvPr/>
          </p:nvSpPr>
          <p:spPr bwMode="auto">
            <a:xfrm>
              <a:off x="818" y="2343"/>
              <a:ext cx="2" cy="3"/>
            </a:xfrm>
            <a:custGeom>
              <a:avLst/>
              <a:gdLst>
                <a:gd name="T0" fmla="*/ 4 w 4"/>
                <a:gd name="T1" fmla="*/ 0 h 4"/>
                <a:gd name="T2" fmla="*/ 3 w 4"/>
                <a:gd name="T3" fmla="*/ 4 h 4"/>
                <a:gd name="T4" fmla="*/ 3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3" y="4"/>
                  </a:lnTo>
                  <a:lnTo>
                    <a:pt x="3"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077" name="Freeform 1053"/>
            <p:cNvSpPr>
              <a:spLocks/>
            </p:cNvSpPr>
            <p:nvPr/>
          </p:nvSpPr>
          <p:spPr bwMode="auto">
            <a:xfrm>
              <a:off x="709" y="2264"/>
              <a:ext cx="63" cy="54"/>
            </a:xfrm>
            <a:custGeom>
              <a:avLst/>
              <a:gdLst>
                <a:gd name="T0" fmla="*/ 122 w 125"/>
                <a:gd name="T1" fmla="*/ 110 h 110"/>
                <a:gd name="T2" fmla="*/ 63 w 125"/>
                <a:gd name="T3" fmla="*/ 55 h 110"/>
                <a:gd name="T4" fmla="*/ 34 w 125"/>
                <a:gd name="T5" fmla="*/ 31 h 110"/>
                <a:gd name="T6" fmla="*/ 0 w 125"/>
                <a:gd name="T7" fmla="*/ 5 h 110"/>
                <a:gd name="T8" fmla="*/ 5 w 125"/>
                <a:gd name="T9" fmla="*/ 0 h 110"/>
                <a:gd name="T10" fmla="*/ 38 w 125"/>
                <a:gd name="T11" fmla="*/ 26 h 110"/>
                <a:gd name="T12" fmla="*/ 66 w 125"/>
                <a:gd name="T13" fmla="*/ 50 h 110"/>
                <a:gd name="T14" fmla="*/ 125 w 125"/>
                <a:gd name="T15" fmla="*/ 105 h 110"/>
                <a:gd name="T16" fmla="*/ 122 w 125"/>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10">
                  <a:moveTo>
                    <a:pt x="122" y="110"/>
                  </a:moveTo>
                  <a:lnTo>
                    <a:pt x="63" y="55"/>
                  </a:lnTo>
                  <a:lnTo>
                    <a:pt x="34" y="31"/>
                  </a:lnTo>
                  <a:lnTo>
                    <a:pt x="0" y="5"/>
                  </a:lnTo>
                  <a:lnTo>
                    <a:pt x="5" y="0"/>
                  </a:lnTo>
                  <a:lnTo>
                    <a:pt x="38" y="26"/>
                  </a:lnTo>
                  <a:lnTo>
                    <a:pt x="66" y="50"/>
                  </a:lnTo>
                  <a:lnTo>
                    <a:pt x="125" y="105"/>
                  </a:lnTo>
                  <a:lnTo>
                    <a:pt x="122" y="110"/>
                  </a:lnTo>
                  <a:close/>
                </a:path>
              </a:pathLst>
            </a:custGeom>
            <a:solidFill>
              <a:srgbClr val="000000"/>
            </a:solidFill>
            <a:ln w="9525">
              <a:solidFill>
                <a:schemeClr val="tx2"/>
              </a:solidFill>
              <a:round/>
              <a:headEnd/>
              <a:tailEnd/>
            </a:ln>
          </p:spPr>
          <p:txBody>
            <a:bodyPr/>
            <a:lstStyle/>
            <a:p>
              <a:endParaRPr lang="en-US" sz="3120"/>
            </a:p>
          </p:txBody>
        </p:sp>
        <p:sp>
          <p:nvSpPr>
            <p:cNvPr id="386078" name="Freeform 1054"/>
            <p:cNvSpPr>
              <a:spLocks/>
            </p:cNvSpPr>
            <p:nvPr/>
          </p:nvSpPr>
          <p:spPr bwMode="auto">
            <a:xfrm>
              <a:off x="770" y="2316"/>
              <a:ext cx="2" cy="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6079" name="Freeform 1055"/>
            <p:cNvSpPr>
              <a:spLocks/>
            </p:cNvSpPr>
            <p:nvPr/>
          </p:nvSpPr>
          <p:spPr bwMode="auto">
            <a:xfrm>
              <a:off x="614" y="2223"/>
              <a:ext cx="98" cy="43"/>
            </a:xfrm>
            <a:custGeom>
              <a:avLst/>
              <a:gdLst>
                <a:gd name="T0" fmla="*/ 191 w 196"/>
                <a:gd name="T1" fmla="*/ 86 h 86"/>
                <a:gd name="T2" fmla="*/ 145 w 196"/>
                <a:gd name="T3" fmla="*/ 57 h 86"/>
                <a:gd name="T4" fmla="*/ 101 w 196"/>
                <a:gd name="T5" fmla="*/ 37 h 86"/>
                <a:gd name="T6" fmla="*/ 0 w 196"/>
                <a:gd name="T7" fmla="*/ 5 h 86"/>
                <a:gd name="T8" fmla="*/ 3 w 196"/>
                <a:gd name="T9" fmla="*/ 0 h 86"/>
                <a:gd name="T10" fmla="*/ 104 w 196"/>
                <a:gd name="T11" fmla="*/ 32 h 86"/>
                <a:gd name="T12" fmla="*/ 148 w 196"/>
                <a:gd name="T13" fmla="*/ 52 h 86"/>
                <a:gd name="T14" fmla="*/ 196 w 196"/>
                <a:gd name="T15" fmla="*/ 81 h 86"/>
                <a:gd name="T16" fmla="*/ 191 w 196"/>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86">
                  <a:moveTo>
                    <a:pt x="191" y="86"/>
                  </a:moveTo>
                  <a:lnTo>
                    <a:pt x="145" y="57"/>
                  </a:lnTo>
                  <a:lnTo>
                    <a:pt x="101" y="37"/>
                  </a:lnTo>
                  <a:lnTo>
                    <a:pt x="0" y="5"/>
                  </a:lnTo>
                  <a:lnTo>
                    <a:pt x="3" y="0"/>
                  </a:lnTo>
                  <a:lnTo>
                    <a:pt x="104" y="32"/>
                  </a:lnTo>
                  <a:lnTo>
                    <a:pt x="148" y="52"/>
                  </a:lnTo>
                  <a:lnTo>
                    <a:pt x="196" y="81"/>
                  </a:lnTo>
                  <a:lnTo>
                    <a:pt x="191" y="86"/>
                  </a:lnTo>
                  <a:close/>
                </a:path>
              </a:pathLst>
            </a:custGeom>
            <a:solidFill>
              <a:srgbClr val="000000"/>
            </a:solidFill>
            <a:ln w="9525">
              <a:solidFill>
                <a:schemeClr val="tx2"/>
              </a:solidFill>
              <a:round/>
              <a:headEnd/>
              <a:tailEnd/>
            </a:ln>
          </p:spPr>
          <p:txBody>
            <a:bodyPr/>
            <a:lstStyle/>
            <a:p>
              <a:endParaRPr lang="en-US" sz="3120"/>
            </a:p>
          </p:txBody>
        </p:sp>
        <p:sp>
          <p:nvSpPr>
            <p:cNvPr id="386080" name="Freeform 1056"/>
            <p:cNvSpPr>
              <a:spLocks/>
            </p:cNvSpPr>
            <p:nvPr/>
          </p:nvSpPr>
          <p:spPr bwMode="auto">
            <a:xfrm>
              <a:off x="709" y="2264"/>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081" name="Freeform 1057"/>
            <p:cNvSpPr>
              <a:spLocks/>
            </p:cNvSpPr>
            <p:nvPr/>
          </p:nvSpPr>
          <p:spPr bwMode="auto">
            <a:xfrm>
              <a:off x="551" y="2191"/>
              <a:ext cx="65" cy="35"/>
            </a:xfrm>
            <a:custGeom>
              <a:avLst/>
              <a:gdLst>
                <a:gd name="T0" fmla="*/ 126 w 129"/>
                <a:gd name="T1" fmla="*/ 68 h 68"/>
                <a:gd name="T2" fmla="*/ 91 w 129"/>
                <a:gd name="T3" fmla="*/ 54 h 68"/>
                <a:gd name="T4" fmla="*/ 62 w 129"/>
                <a:gd name="T5" fmla="*/ 41 h 68"/>
                <a:gd name="T6" fmla="*/ 0 w 129"/>
                <a:gd name="T7" fmla="*/ 4 h 68"/>
                <a:gd name="T8" fmla="*/ 4 w 129"/>
                <a:gd name="T9" fmla="*/ 0 h 68"/>
                <a:gd name="T10" fmla="*/ 65 w 129"/>
                <a:gd name="T11" fmla="*/ 36 h 68"/>
                <a:gd name="T12" fmla="*/ 94 w 129"/>
                <a:gd name="T13" fmla="*/ 50 h 68"/>
                <a:gd name="T14" fmla="*/ 129 w 129"/>
                <a:gd name="T15" fmla="*/ 63 h 68"/>
                <a:gd name="T16" fmla="*/ 126 w 129"/>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68">
                  <a:moveTo>
                    <a:pt x="126" y="68"/>
                  </a:moveTo>
                  <a:lnTo>
                    <a:pt x="91" y="54"/>
                  </a:lnTo>
                  <a:lnTo>
                    <a:pt x="62" y="41"/>
                  </a:lnTo>
                  <a:lnTo>
                    <a:pt x="0" y="4"/>
                  </a:lnTo>
                  <a:lnTo>
                    <a:pt x="4" y="0"/>
                  </a:lnTo>
                  <a:lnTo>
                    <a:pt x="65" y="36"/>
                  </a:lnTo>
                  <a:lnTo>
                    <a:pt x="94" y="50"/>
                  </a:lnTo>
                  <a:lnTo>
                    <a:pt x="129" y="63"/>
                  </a:lnTo>
                  <a:lnTo>
                    <a:pt x="126" y="68"/>
                  </a:lnTo>
                  <a:close/>
                </a:path>
              </a:pathLst>
            </a:custGeom>
            <a:solidFill>
              <a:srgbClr val="000000"/>
            </a:solidFill>
            <a:ln w="9525">
              <a:solidFill>
                <a:schemeClr val="tx2"/>
              </a:solidFill>
              <a:round/>
              <a:headEnd/>
              <a:tailEnd/>
            </a:ln>
          </p:spPr>
          <p:txBody>
            <a:bodyPr/>
            <a:lstStyle/>
            <a:p>
              <a:endParaRPr lang="en-US" sz="3120"/>
            </a:p>
          </p:txBody>
        </p:sp>
        <p:sp>
          <p:nvSpPr>
            <p:cNvPr id="386082" name="Freeform 1058"/>
            <p:cNvSpPr>
              <a:spLocks/>
            </p:cNvSpPr>
            <p:nvPr/>
          </p:nvSpPr>
          <p:spPr bwMode="auto">
            <a:xfrm>
              <a:off x="614" y="2223"/>
              <a:ext cx="2"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6083" name="Freeform 1059"/>
            <p:cNvSpPr>
              <a:spLocks/>
            </p:cNvSpPr>
            <p:nvPr/>
          </p:nvSpPr>
          <p:spPr bwMode="auto">
            <a:xfrm>
              <a:off x="498" y="2152"/>
              <a:ext cx="55" cy="42"/>
            </a:xfrm>
            <a:custGeom>
              <a:avLst/>
              <a:gdLst>
                <a:gd name="T0" fmla="*/ 107 w 110"/>
                <a:gd name="T1" fmla="*/ 82 h 82"/>
                <a:gd name="T2" fmla="*/ 77 w 110"/>
                <a:gd name="T3" fmla="*/ 65 h 82"/>
                <a:gd name="T4" fmla="*/ 46 w 110"/>
                <a:gd name="T5" fmla="*/ 50 h 82"/>
                <a:gd name="T6" fmla="*/ 23 w 110"/>
                <a:gd name="T7" fmla="*/ 30 h 82"/>
                <a:gd name="T8" fmla="*/ 0 w 110"/>
                <a:gd name="T9" fmla="*/ 5 h 82"/>
                <a:gd name="T10" fmla="*/ 3 w 110"/>
                <a:gd name="T11" fmla="*/ 0 h 82"/>
                <a:gd name="T12" fmla="*/ 26 w 110"/>
                <a:gd name="T13" fmla="*/ 26 h 82"/>
                <a:gd name="T14" fmla="*/ 51 w 110"/>
                <a:gd name="T15" fmla="*/ 46 h 82"/>
                <a:gd name="T16" fmla="*/ 80 w 110"/>
                <a:gd name="T17" fmla="*/ 61 h 82"/>
                <a:gd name="T18" fmla="*/ 110 w 110"/>
                <a:gd name="T19" fmla="*/ 78 h 82"/>
                <a:gd name="T20" fmla="*/ 107 w 110"/>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2">
                  <a:moveTo>
                    <a:pt x="107" y="82"/>
                  </a:moveTo>
                  <a:lnTo>
                    <a:pt x="77" y="65"/>
                  </a:lnTo>
                  <a:lnTo>
                    <a:pt x="46" y="50"/>
                  </a:lnTo>
                  <a:lnTo>
                    <a:pt x="23" y="30"/>
                  </a:lnTo>
                  <a:lnTo>
                    <a:pt x="0" y="5"/>
                  </a:lnTo>
                  <a:lnTo>
                    <a:pt x="3" y="0"/>
                  </a:lnTo>
                  <a:lnTo>
                    <a:pt x="26" y="26"/>
                  </a:lnTo>
                  <a:lnTo>
                    <a:pt x="51" y="46"/>
                  </a:lnTo>
                  <a:lnTo>
                    <a:pt x="80" y="61"/>
                  </a:lnTo>
                  <a:lnTo>
                    <a:pt x="110" y="78"/>
                  </a:lnTo>
                  <a:lnTo>
                    <a:pt x="107" y="82"/>
                  </a:lnTo>
                  <a:close/>
                </a:path>
              </a:pathLst>
            </a:custGeom>
            <a:solidFill>
              <a:srgbClr val="000000"/>
            </a:solidFill>
            <a:ln w="9525">
              <a:solidFill>
                <a:schemeClr val="tx2"/>
              </a:solidFill>
              <a:round/>
              <a:headEnd/>
              <a:tailEnd/>
            </a:ln>
          </p:spPr>
          <p:txBody>
            <a:bodyPr/>
            <a:lstStyle/>
            <a:p>
              <a:endParaRPr lang="en-US" sz="3120"/>
            </a:p>
          </p:txBody>
        </p:sp>
        <p:sp>
          <p:nvSpPr>
            <p:cNvPr id="386084" name="Freeform 1060"/>
            <p:cNvSpPr>
              <a:spLocks/>
            </p:cNvSpPr>
            <p:nvPr/>
          </p:nvSpPr>
          <p:spPr bwMode="auto">
            <a:xfrm>
              <a:off x="444" y="2076"/>
              <a:ext cx="56" cy="79"/>
            </a:xfrm>
            <a:custGeom>
              <a:avLst/>
              <a:gdLst>
                <a:gd name="T0" fmla="*/ 107 w 111"/>
                <a:gd name="T1" fmla="*/ 159 h 159"/>
                <a:gd name="T2" fmla="*/ 79 w 111"/>
                <a:gd name="T3" fmla="*/ 117 h 159"/>
                <a:gd name="T4" fmla="*/ 55 w 111"/>
                <a:gd name="T5" fmla="*/ 81 h 159"/>
                <a:gd name="T6" fmla="*/ 31 w 111"/>
                <a:gd name="T7" fmla="*/ 44 h 159"/>
                <a:gd name="T8" fmla="*/ 0 w 111"/>
                <a:gd name="T9" fmla="*/ 5 h 159"/>
                <a:gd name="T10" fmla="*/ 5 w 111"/>
                <a:gd name="T11" fmla="*/ 0 h 159"/>
                <a:gd name="T12" fmla="*/ 35 w 111"/>
                <a:gd name="T13" fmla="*/ 40 h 159"/>
                <a:gd name="T14" fmla="*/ 60 w 111"/>
                <a:gd name="T15" fmla="*/ 76 h 159"/>
                <a:gd name="T16" fmla="*/ 84 w 111"/>
                <a:gd name="T17" fmla="*/ 113 h 159"/>
                <a:gd name="T18" fmla="*/ 111 w 111"/>
                <a:gd name="T19" fmla="*/ 154 h 159"/>
                <a:gd name="T20" fmla="*/ 107 w 111"/>
                <a:gd name="T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59">
                  <a:moveTo>
                    <a:pt x="107" y="159"/>
                  </a:moveTo>
                  <a:lnTo>
                    <a:pt x="79" y="117"/>
                  </a:lnTo>
                  <a:lnTo>
                    <a:pt x="55" y="81"/>
                  </a:lnTo>
                  <a:lnTo>
                    <a:pt x="31" y="44"/>
                  </a:lnTo>
                  <a:lnTo>
                    <a:pt x="0" y="5"/>
                  </a:lnTo>
                  <a:lnTo>
                    <a:pt x="5" y="0"/>
                  </a:lnTo>
                  <a:lnTo>
                    <a:pt x="35" y="40"/>
                  </a:lnTo>
                  <a:lnTo>
                    <a:pt x="60" y="76"/>
                  </a:lnTo>
                  <a:lnTo>
                    <a:pt x="84" y="113"/>
                  </a:lnTo>
                  <a:lnTo>
                    <a:pt x="111" y="154"/>
                  </a:lnTo>
                  <a:lnTo>
                    <a:pt x="107" y="159"/>
                  </a:lnTo>
                  <a:close/>
                </a:path>
              </a:pathLst>
            </a:custGeom>
            <a:solidFill>
              <a:srgbClr val="000000"/>
            </a:solidFill>
            <a:ln w="9525">
              <a:solidFill>
                <a:schemeClr val="tx2"/>
              </a:solidFill>
              <a:round/>
              <a:headEnd/>
              <a:tailEnd/>
            </a:ln>
          </p:spPr>
          <p:txBody>
            <a:bodyPr/>
            <a:lstStyle/>
            <a:p>
              <a:endParaRPr lang="en-US" sz="3120"/>
            </a:p>
          </p:txBody>
        </p:sp>
        <p:sp>
          <p:nvSpPr>
            <p:cNvPr id="386085" name="Freeform 1061"/>
            <p:cNvSpPr>
              <a:spLocks/>
            </p:cNvSpPr>
            <p:nvPr/>
          </p:nvSpPr>
          <p:spPr bwMode="auto">
            <a:xfrm>
              <a:off x="497" y="2152"/>
              <a:ext cx="3" cy="3"/>
            </a:xfrm>
            <a:custGeom>
              <a:avLst/>
              <a:gdLst>
                <a:gd name="T0" fmla="*/ 1 w 4"/>
                <a:gd name="T1" fmla="*/ 5 h 5"/>
                <a:gd name="T2" fmla="*/ 0 w 4"/>
                <a:gd name="T3" fmla="*/ 5 h 5"/>
                <a:gd name="T4" fmla="*/ 4 w 4"/>
                <a:gd name="T5" fmla="*/ 0 h 5"/>
                <a:gd name="T6" fmla="*/ 1 w 4"/>
                <a:gd name="T7" fmla="*/ 5 h 5"/>
              </a:gdLst>
              <a:ahLst/>
              <a:cxnLst>
                <a:cxn ang="0">
                  <a:pos x="T0" y="T1"/>
                </a:cxn>
                <a:cxn ang="0">
                  <a:pos x="T2" y="T3"/>
                </a:cxn>
                <a:cxn ang="0">
                  <a:pos x="T4" y="T5"/>
                </a:cxn>
                <a:cxn ang="0">
                  <a:pos x="T6" y="T7"/>
                </a:cxn>
              </a:cxnLst>
              <a:rect l="0" t="0" r="r" b="b"/>
              <a:pathLst>
                <a:path w="4" h="5">
                  <a:moveTo>
                    <a:pt x="1" y="5"/>
                  </a:moveTo>
                  <a:lnTo>
                    <a:pt x="0" y="5"/>
                  </a:lnTo>
                  <a:lnTo>
                    <a:pt x="4" y="0"/>
                  </a:lnTo>
                  <a:lnTo>
                    <a:pt x="1" y="5"/>
                  </a:lnTo>
                  <a:close/>
                </a:path>
              </a:pathLst>
            </a:custGeom>
            <a:solidFill>
              <a:srgbClr val="000000"/>
            </a:solidFill>
            <a:ln w="9525">
              <a:solidFill>
                <a:schemeClr val="tx2"/>
              </a:solidFill>
              <a:round/>
              <a:headEnd/>
              <a:tailEnd/>
            </a:ln>
          </p:spPr>
          <p:txBody>
            <a:bodyPr/>
            <a:lstStyle/>
            <a:p>
              <a:endParaRPr lang="en-US" sz="3120"/>
            </a:p>
          </p:txBody>
        </p:sp>
        <p:sp>
          <p:nvSpPr>
            <p:cNvPr id="386086" name="Freeform 1062"/>
            <p:cNvSpPr>
              <a:spLocks/>
            </p:cNvSpPr>
            <p:nvPr/>
          </p:nvSpPr>
          <p:spPr bwMode="auto">
            <a:xfrm>
              <a:off x="444" y="2076"/>
              <a:ext cx="5" cy="82"/>
            </a:xfrm>
            <a:custGeom>
              <a:avLst/>
              <a:gdLst>
                <a:gd name="T0" fmla="*/ 6 w 9"/>
                <a:gd name="T1" fmla="*/ 0 h 163"/>
                <a:gd name="T2" fmla="*/ 9 w 9"/>
                <a:gd name="T3" fmla="*/ 163 h 163"/>
                <a:gd name="T4" fmla="*/ 3 w 9"/>
                <a:gd name="T5" fmla="*/ 163 h 163"/>
                <a:gd name="T6" fmla="*/ 0 w 9"/>
                <a:gd name="T7" fmla="*/ 0 h 163"/>
                <a:gd name="T8" fmla="*/ 6 w 9"/>
                <a:gd name="T9" fmla="*/ 0 h 163"/>
              </a:gdLst>
              <a:ahLst/>
              <a:cxnLst>
                <a:cxn ang="0">
                  <a:pos x="T0" y="T1"/>
                </a:cxn>
                <a:cxn ang="0">
                  <a:pos x="T2" y="T3"/>
                </a:cxn>
                <a:cxn ang="0">
                  <a:pos x="T4" y="T5"/>
                </a:cxn>
                <a:cxn ang="0">
                  <a:pos x="T6" y="T7"/>
                </a:cxn>
                <a:cxn ang="0">
                  <a:pos x="T8" y="T9"/>
                </a:cxn>
              </a:cxnLst>
              <a:rect l="0" t="0" r="r" b="b"/>
              <a:pathLst>
                <a:path w="9" h="163">
                  <a:moveTo>
                    <a:pt x="6" y="0"/>
                  </a:moveTo>
                  <a:lnTo>
                    <a:pt x="9" y="163"/>
                  </a:lnTo>
                  <a:lnTo>
                    <a:pt x="3" y="163"/>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87" name="Freeform 1063"/>
            <p:cNvSpPr>
              <a:spLocks/>
            </p:cNvSpPr>
            <p:nvPr/>
          </p:nvSpPr>
          <p:spPr bwMode="auto">
            <a:xfrm>
              <a:off x="444" y="2073"/>
              <a:ext cx="3" cy="5"/>
            </a:xfrm>
            <a:custGeom>
              <a:avLst/>
              <a:gdLst>
                <a:gd name="T0" fmla="*/ 5 w 6"/>
                <a:gd name="T1" fmla="*/ 6 h 11"/>
                <a:gd name="T2" fmla="*/ 0 w 6"/>
                <a:gd name="T3" fmla="*/ 0 h 11"/>
                <a:gd name="T4" fmla="*/ 0 w 6"/>
                <a:gd name="T5" fmla="*/ 8 h 11"/>
                <a:gd name="T6" fmla="*/ 6 w 6"/>
                <a:gd name="T7" fmla="*/ 8 h 11"/>
                <a:gd name="T8" fmla="*/ 0 w 6"/>
                <a:gd name="T9" fmla="*/ 11 h 11"/>
                <a:gd name="T10" fmla="*/ 5 w 6"/>
                <a:gd name="T11" fmla="*/ 6 h 11"/>
              </a:gdLst>
              <a:ahLst/>
              <a:cxnLst>
                <a:cxn ang="0">
                  <a:pos x="T0" y="T1"/>
                </a:cxn>
                <a:cxn ang="0">
                  <a:pos x="T2" y="T3"/>
                </a:cxn>
                <a:cxn ang="0">
                  <a:pos x="T4" y="T5"/>
                </a:cxn>
                <a:cxn ang="0">
                  <a:pos x="T6" y="T7"/>
                </a:cxn>
                <a:cxn ang="0">
                  <a:pos x="T8" y="T9"/>
                </a:cxn>
                <a:cxn ang="0">
                  <a:pos x="T10" y="T11"/>
                </a:cxn>
              </a:cxnLst>
              <a:rect l="0" t="0" r="r" b="b"/>
              <a:pathLst>
                <a:path w="6" h="11">
                  <a:moveTo>
                    <a:pt x="5" y="6"/>
                  </a:moveTo>
                  <a:lnTo>
                    <a:pt x="0" y="0"/>
                  </a:lnTo>
                  <a:lnTo>
                    <a:pt x="0" y="8"/>
                  </a:lnTo>
                  <a:lnTo>
                    <a:pt x="6" y="8"/>
                  </a:lnTo>
                  <a:lnTo>
                    <a:pt x="0" y="11"/>
                  </a:lnTo>
                  <a:lnTo>
                    <a:pt x="5" y="6"/>
                  </a:lnTo>
                  <a:close/>
                </a:path>
              </a:pathLst>
            </a:custGeom>
            <a:solidFill>
              <a:srgbClr val="000000"/>
            </a:solidFill>
            <a:ln w="9525">
              <a:solidFill>
                <a:schemeClr val="tx2"/>
              </a:solidFill>
              <a:round/>
              <a:headEnd/>
              <a:tailEnd/>
            </a:ln>
          </p:spPr>
          <p:txBody>
            <a:bodyPr/>
            <a:lstStyle/>
            <a:p>
              <a:endParaRPr lang="en-US" sz="3120"/>
            </a:p>
          </p:txBody>
        </p:sp>
        <p:grpSp>
          <p:nvGrpSpPr>
            <p:cNvPr id="386088" name="Group 1064"/>
            <p:cNvGrpSpPr>
              <a:grpSpLocks/>
            </p:cNvGrpSpPr>
            <p:nvPr/>
          </p:nvGrpSpPr>
          <p:grpSpPr bwMode="auto">
            <a:xfrm>
              <a:off x="335" y="1618"/>
              <a:ext cx="873" cy="811"/>
              <a:chOff x="335" y="1618"/>
              <a:chExt cx="873" cy="811"/>
            </a:xfrm>
          </p:grpSpPr>
          <p:sp>
            <p:nvSpPr>
              <p:cNvPr id="386089" name="Freeform 1065"/>
              <p:cNvSpPr>
                <a:spLocks/>
              </p:cNvSpPr>
              <p:nvPr/>
            </p:nvSpPr>
            <p:spPr bwMode="auto">
              <a:xfrm>
                <a:off x="446" y="2158"/>
                <a:ext cx="21" cy="64"/>
              </a:xfrm>
              <a:custGeom>
                <a:avLst/>
                <a:gdLst>
                  <a:gd name="T0" fmla="*/ 6 w 43"/>
                  <a:gd name="T1" fmla="*/ 0 h 127"/>
                  <a:gd name="T2" fmla="*/ 8 w 43"/>
                  <a:gd name="T3" fmla="*/ 22 h 127"/>
                  <a:gd name="T4" fmla="*/ 12 w 43"/>
                  <a:gd name="T5" fmla="*/ 45 h 127"/>
                  <a:gd name="T6" fmla="*/ 25 w 43"/>
                  <a:gd name="T7" fmla="*/ 86 h 127"/>
                  <a:gd name="T8" fmla="*/ 38 w 43"/>
                  <a:gd name="T9" fmla="*/ 115 h 127"/>
                  <a:gd name="T10" fmla="*/ 43 w 43"/>
                  <a:gd name="T11" fmla="*/ 126 h 127"/>
                  <a:gd name="T12" fmla="*/ 37 w 43"/>
                  <a:gd name="T13" fmla="*/ 127 h 127"/>
                  <a:gd name="T14" fmla="*/ 32 w 43"/>
                  <a:gd name="T15" fmla="*/ 117 h 127"/>
                  <a:gd name="T16" fmla="*/ 18 w 43"/>
                  <a:gd name="T17" fmla="*/ 88 h 127"/>
                  <a:gd name="T18" fmla="*/ 6 w 43"/>
                  <a:gd name="T19" fmla="*/ 47 h 127"/>
                  <a:gd name="T20" fmla="*/ 2 w 43"/>
                  <a:gd name="T21" fmla="*/ 24 h 127"/>
                  <a:gd name="T22" fmla="*/ 0 w 43"/>
                  <a:gd name="T23" fmla="*/ 0 h 127"/>
                  <a:gd name="T24" fmla="*/ 6 w 43"/>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27">
                    <a:moveTo>
                      <a:pt x="6" y="0"/>
                    </a:moveTo>
                    <a:lnTo>
                      <a:pt x="8" y="22"/>
                    </a:lnTo>
                    <a:lnTo>
                      <a:pt x="12" y="45"/>
                    </a:lnTo>
                    <a:lnTo>
                      <a:pt x="25" y="86"/>
                    </a:lnTo>
                    <a:lnTo>
                      <a:pt x="38" y="115"/>
                    </a:lnTo>
                    <a:lnTo>
                      <a:pt x="43" y="126"/>
                    </a:lnTo>
                    <a:lnTo>
                      <a:pt x="37" y="127"/>
                    </a:lnTo>
                    <a:lnTo>
                      <a:pt x="32" y="117"/>
                    </a:lnTo>
                    <a:lnTo>
                      <a:pt x="18" y="88"/>
                    </a:lnTo>
                    <a:lnTo>
                      <a:pt x="6" y="47"/>
                    </a:lnTo>
                    <a:lnTo>
                      <a:pt x="2" y="24"/>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090" name="Freeform 1066"/>
              <p:cNvSpPr>
                <a:spLocks/>
              </p:cNvSpPr>
              <p:nvPr/>
            </p:nvSpPr>
            <p:spPr bwMode="auto">
              <a:xfrm>
                <a:off x="446" y="215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091" name="Freeform 1067"/>
              <p:cNvSpPr>
                <a:spLocks/>
              </p:cNvSpPr>
              <p:nvPr/>
            </p:nvSpPr>
            <p:spPr bwMode="auto">
              <a:xfrm>
                <a:off x="440" y="2179"/>
                <a:ext cx="26" cy="43"/>
              </a:xfrm>
              <a:custGeom>
                <a:avLst/>
                <a:gdLst>
                  <a:gd name="T0" fmla="*/ 48 w 52"/>
                  <a:gd name="T1" fmla="*/ 87 h 87"/>
                  <a:gd name="T2" fmla="*/ 39 w 52"/>
                  <a:gd name="T3" fmla="*/ 79 h 87"/>
                  <a:gd name="T4" fmla="*/ 29 w 52"/>
                  <a:gd name="T5" fmla="*/ 70 h 87"/>
                  <a:gd name="T6" fmla="*/ 22 w 52"/>
                  <a:gd name="T7" fmla="*/ 61 h 87"/>
                  <a:gd name="T8" fmla="*/ 16 w 52"/>
                  <a:gd name="T9" fmla="*/ 49 h 87"/>
                  <a:gd name="T10" fmla="*/ 7 w 52"/>
                  <a:gd name="T11" fmla="*/ 26 h 87"/>
                  <a:gd name="T12" fmla="*/ 0 w 52"/>
                  <a:gd name="T13" fmla="*/ 0 h 87"/>
                  <a:gd name="T14" fmla="*/ 5 w 52"/>
                  <a:gd name="T15" fmla="*/ 0 h 87"/>
                  <a:gd name="T16" fmla="*/ 11 w 52"/>
                  <a:gd name="T17" fmla="*/ 23 h 87"/>
                  <a:gd name="T18" fmla="*/ 20 w 52"/>
                  <a:gd name="T19" fmla="*/ 46 h 87"/>
                  <a:gd name="T20" fmla="*/ 26 w 52"/>
                  <a:gd name="T21" fmla="*/ 57 h 87"/>
                  <a:gd name="T22" fmla="*/ 34 w 52"/>
                  <a:gd name="T23" fmla="*/ 66 h 87"/>
                  <a:gd name="T24" fmla="*/ 43 w 52"/>
                  <a:gd name="T25" fmla="*/ 75 h 87"/>
                  <a:gd name="T26" fmla="*/ 52 w 52"/>
                  <a:gd name="T27" fmla="*/ 82 h 87"/>
                  <a:gd name="T28" fmla="*/ 48 w 52"/>
                  <a:gd name="T2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48" y="87"/>
                    </a:moveTo>
                    <a:lnTo>
                      <a:pt x="39" y="79"/>
                    </a:lnTo>
                    <a:lnTo>
                      <a:pt x="29" y="70"/>
                    </a:lnTo>
                    <a:lnTo>
                      <a:pt x="22" y="61"/>
                    </a:lnTo>
                    <a:lnTo>
                      <a:pt x="16" y="49"/>
                    </a:lnTo>
                    <a:lnTo>
                      <a:pt x="7" y="26"/>
                    </a:lnTo>
                    <a:lnTo>
                      <a:pt x="0" y="0"/>
                    </a:lnTo>
                    <a:lnTo>
                      <a:pt x="5" y="0"/>
                    </a:lnTo>
                    <a:lnTo>
                      <a:pt x="11" y="23"/>
                    </a:lnTo>
                    <a:lnTo>
                      <a:pt x="20" y="46"/>
                    </a:lnTo>
                    <a:lnTo>
                      <a:pt x="26" y="57"/>
                    </a:lnTo>
                    <a:lnTo>
                      <a:pt x="34" y="66"/>
                    </a:lnTo>
                    <a:lnTo>
                      <a:pt x="43" y="75"/>
                    </a:lnTo>
                    <a:lnTo>
                      <a:pt x="52" y="82"/>
                    </a:lnTo>
                    <a:lnTo>
                      <a:pt x="48" y="87"/>
                    </a:lnTo>
                    <a:close/>
                  </a:path>
                </a:pathLst>
              </a:custGeom>
              <a:solidFill>
                <a:srgbClr val="000000"/>
              </a:solidFill>
              <a:ln w="9525">
                <a:solidFill>
                  <a:schemeClr val="tx2"/>
                </a:solidFill>
                <a:round/>
                <a:headEnd/>
                <a:tailEnd/>
              </a:ln>
            </p:spPr>
            <p:txBody>
              <a:bodyPr/>
              <a:lstStyle/>
              <a:p>
                <a:endParaRPr lang="en-US" sz="3120"/>
              </a:p>
            </p:txBody>
          </p:sp>
          <p:sp>
            <p:nvSpPr>
              <p:cNvPr id="386092" name="Freeform 1068"/>
              <p:cNvSpPr>
                <a:spLocks/>
              </p:cNvSpPr>
              <p:nvPr/>
            </p:nvSpPr>
            <p:spPr bwMode="auto">
              <a:xfrm>
                <a:off x="464" y="2220"/>
                <a:ext cx="3" cy="2"/>
              </a:xfrm>
              <a:custGeom>
                <a:avLst/>
                <a:gdLst>
                  <a:gd name="T0" fmla="*/ 6 w 6"/>
                  <a:gd name="T1" fmla="*/ 2 h 5"/>
                  <a:gd name="T2" fmla="*/ 0 w 6"/>
                  <a:gd name="T3" fmla="*/ 5 h 5"/>
                  <a:gd name="T4" fmla="*/ 4 w 6"/>
                  <a:gd name="T5" fmla="*/ 0 h 5"/>
                  <a:gd name="T6" fmla="*/ 0 w 6"/>
                  <a:gd name="T7" fmla="*/ 3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lnTo>
                      <a:pt x="0" y="5"/>
                    </a:lnTo>
                    <a:lnTo>
                      <a:pt x="4" y="0"/>
                    </a:lnTo>
                    <a:lnTo>
                      <a:pt x="0" y="3"/>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6093" name="Freeform 1069"/>
              <p:cNvSpPr>
                <a:spLocks/>
              </p:cNvSpPr>
              <p:nvPr/>
            </p:nvSpPr>
            <p:spPr bwMode="auto">
              <a:xfrm>
                <a:off x="432" y="2100"/>
                <a:ext cx="11" cy="79"/>
              </a:xfrm>
              <a:custGeom>
                <a:avLst/>
                <a:gdLst>
                  <a:gd name="T0" fmla="*/ 16 w 21"/>
                  <a:gd name="T1" fmla="*/ 158 h 158"/>
                  <a:gd name="T2" fmla="*/ 6 w 21"/>
                  <a:gd name="T3" fmla="*/ 79 h 158"/>
                  <a:gd name="T4" fmla="*/ 0 w 21"/>
                  <a:gd name="T5" fmla="*/ 0 h 158"/>
                  <a:gd name="T6" fmla="*/ 4 w 21"/>
                  <a:gd name="T7" fmla="*/ 0 h 158"/>
                  <a:gd name="T8" fmla="*/ 10 w 21"/>
                  <a:gd name="T9" fmla="*/ 79 h 158"/>
                  <a:gd name="T10" fmla="*/ 21 w 21"/>
                  <a:gd name="T11" fmla="*/ 158 h 158"/>
                  <a:gd name="T12" fmla="*/ 16 w 2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1" h="158">
                    <a:moveTo>
                      <a:pt x="16" y="158"/>
                    </a:moveTo>
                    <a:lnTo>
                      <a:pt x="6" y="79"/>
                    </a:lnTo>
                    <a:lnTo>
                      <a:pt x="0" y="0"/>
                    </a:lnTo>
                    <a:lnTo>
                      <a:pt x="4" y="0"/>
                    </a:lnTo>
                    <a:lnTo>
                      <a:pt x="10" y="79"/>
                    </a:lnTo>
                    <a:lnTo>
                      <a:pt x="21" y="158"/>
                    </a:lnTo>
                    <a:lnTo>
                      <a:pt x="16" y="158"/>
                    </a:lnTo>
                    <a:close/>
                  </a:path>
                </a:pathLst>
              </a:custGeom>
              <a:solidFill>
                <a:srgbClr val="000000"/>
              </a:solidFill>
              <a:ln w="9525">
                <a:solidFill>
                  <a:schemeClr val="tx2"/>
                </a:solidFill>
                <a:round/>
                <a:headEnd/>
                <a:tailEnd/>
              </a:ln>
            </p:spPr>
            <p:txBody>
              <a:bodyPr/>
              <a:lstStyle/>
              <a:p>
                <a:endParaRPr lang="en-US" sz="3120"/>
              </a:p>
            </p:txBody>
          </p:sp>
          <p:sp>
            <p:nvSpPr>
              <p:cNvPr id="386094" name="Freeform 1070"/>
              <p:cNvSpPr>
                <a:spLocks/>
              </p:cNvSpPr>
              <p:nvPr/>
            </p:nvSpPr>
            <p:spPr bwMode="auto">
              <a:xfrm>
                <a:off x="440" y="2179"/>
                <a:ext cx="3"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095" name="Freeform 1071"/>
              <p:cNvSpPr>
                <a:spLocks/>
              </p:cNvSpPr>
              <p:nvPr/>
            </p:nvSpPr>
            <p:spPr bwMode="auto">
              <a:xfrm>
                <a:off x="385" y="1980"/>
                <a:ext cx="49" cy="120"/>
              </a:xfrm>
              <a:custGeom>
                <a:avLst/>
                <a:gdLst>
                  <a:gd name="T0" fmla="*/ 95 w 99"/>
                  <a:gd name="T1" fmla="*/ 240 h 240"/>
                  <a:gd name="T2" fmla="*/ 92 w 99"/>
                  <a:gd name="T3" fmla="*/ 205 h 240"/>
                  <a:gd name="T4" fmla="*/ 87 w 99"/>
                  <a:gd name="T5" fmla="*/ 171 h 240"/>
                  <a:gd name="T6" fmla="*/ 70 w 99"/>
                  <a:gd name="T7" fmla="*/ 112 h 240"/>
                  <a:gd name="T8" fmla="*/ 58 w 99"/>
                  <a:gd name="T9" fmla="*/ 83 h 240"/>
                  <a:gd name="T10" fmla="*/ 43 w 99"/>
                  <a:gd name="T11" fmla="*/ 57 h 240"/>
                  <a:gd name="T12" fmla="*/ 23 w 99"/>
                  <a:gd name="T13" fmla="*/ 31 h 240"/>
                  <a:gd name="T14" fmla="*/ 0 w 99"/>
                  <a:gd name="T15" fmla="*/ 4 h 240"/>
                  <a:gd name="T16" fmla="*/ 3 w 99"/>
                  <a:gd name="T17" fmla="*/ 0 h 240"/>
                  <a:gd name="T18" fmla="*/ 28 w 99"/>
                  <a:gd name="T19" fmla="*/ 27 h 240"/>
                  <a:gd name="T20" fmla="*/ 47 w 99"/>
                  <a:gd name="T21" fmla="*/ 53 h 240"/>
                  <a:gd name="T22" fmla="*/ 63 w 99"/>
                  <a:gd name="T23" fmla="*/ 80 h 240"/>
                  <a:gd name="T24" fmla="*/ 75 w 99"/>
                  <a:gd name="T25" fmla="*/ 109 h 240"/>
                  <a:gd name="T26" fmla="*/ 92 w 99"/>
                  <a:gd name="T27" fmla="*/ 171 h 240"/>
                  <a:gd name="T28" fmla="*/ 96 w 99"/>
                  <a:gd name="T29" fmla="*/ 205 h 240"/>
                  <a:gd name="T30" fmla="*/ 99 w 99"/>
                  <a:gd name="T31" fmla="*/ 240 h 240"/>
                  <a:gd name="T32" fmla="*/ 95 w 99"/>
                  <a:gd name="T3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240">
                    <a:moveTo>
                      <a:pt x="95" y="240"/>
                    </a:moveTo>
                    <a:lnTo>
                      <a:pt x="92" y="205"/>
                    </a:lnTo>
                    <a:lnTo>
                      <a:pt x="87" y="171"/>
                    </a:lnTo>
                    <a:lnTo>
                      <a:pt x="70" y="112"/>
                    </a:lnTo>
                    <a:lnTo>
                      <a:pt x="58" y="83"/>
                    </a:lnTo>
                    <a:lnTo>
                      <a:pt x="43" y="57"/>
                    </a:lnTo>
                    <a:lnTo>
                      <a:pt x="23" y="31"/>
                    </a:lnTo>
                    <a:lnTo>
                      <a:pt x="0" y="4"/>
                    </a:lnTo>
                    <a:lnTo>
                      <a:pt x="3" y="0"/>
                    </a:lnTo>
                    <a:lnTo>
                      <a:pt x="28" y="27"/>
                    </a:lnTo>
                    <a:lnTo>
                      <a:pt x="47" y="53"/>
                    </a:lnTo>
                    <a:lnTo>
                      <a:pt x="63" y="80"/>
                    </a:lnTo>
                    <a:lnTo>
                      <a:pt x="75" y="109"/>
                    </a:lnTo>
                    <a:lnTo>
                      <a:pt x="92" y="171"/>
                    </a:lnTo>
                    <a:lnTo>
                      <a:pt x="96" y="205"/>
                    </a:lnTo>
                    <a:lnTo>
                      <a:pt x="99" y="240"/>
                    </a:lnTo>
                    <a:lnTo>
                      <a:pt x="95" y="240"/>
                    </a:lnTo>
                    <a:close/>
                  </a:path>
                </a:pathLst>
              </a:custGeom>
              <a:solidFill>
                <a:srgbClr val="000000"/>
              </a:solidFill>
              <a:ln w="9525">
                <a:solidFill>
                  <a:schemeClr val="tx2"/>
                </a:solidFill>
                <a:round/>
                <a:headEnd/>
                <a:tailEnd/>
              </a:ln>
            </p:spPr>
            <p:txBody>
              <a:bodyPr/>
              <a:lstStyle/>
              <a:p>
                <a:endParaRPr lang="en-US" sz="3120"/>
              </a:p>
            </p:txBody>
          </p:sp>
          <p:sp>
            <p:nvSpPr>
              <p:cNvPr id="386096" name="Freeform 1072"/>
              <p:cNvSpPr>
                <a:spLocks/>
              </p:cNvSpPr>
              <p:nvPr/>
            </p:nvSpPr>
            <p:spPr bwMode="auto">
              <a:xfrm>
                <a:off x="432" y="2100"/>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097" name="Freeform 1073"/>
              <p:cNvSpPr>
                <a:spLocks/>
              </p:cNvSpPr>
              <p:nvPr/>
            </p:nvSpPr>
            <p:spPr bwMode="auto">
              <a:xfrm>
                <a:off x="355" y="1980"/>
                <a:ext cx="31" cy="63"/>
              </a:xfrm>
              <a:custGeom>
                <a:avLst/>
                <a:gdLst>
                  <a:gd name="T0" fmla="*/ 62 w 62"/>
                  <a:gd name="T1" fmla="*/ 4 h 126"/>
                  <a:gd name="T2" fmla="*/ 41 w 62"/>
                  <a:gd name="T3" fmla="*/ 35 h 126"/>
                  <a:gd name="T4" fmla="*/ 27 w 62"/>
                  <a:gd name="T5" fmla="*/ 60 h 126"/>
                  <a:gd name="T6" fmla="*/ 6 w 62"/>
                  <a:gd name="T7" fmla="*/ 126 h 126"/>
                  <a:gd name="T8" fmla="*/ 0 w 62"/>
                  <a:gd name="T9" fmla="*/ 124 h 126"/>
                  <a:gd name="T10" fmla="*/ 21 w 62"/>
                  <a:gd name="T11" fmla="*/ 59 h 126"/>
                  <a:gd name="T12" fmla="*/ 36 w 62"/>
                  <a:gd name="T13" fmla="*/ 30 h 126"/>
                  <a:gd name="T14" fmla="*/ 58 w 62"/>
                  <a:gd name="T15" fmla="*/ 0 h 126"/>
                  <a:gd name="T16" fmla="*/ 62 w 62"/>
                  <a:gd name="T17"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26">
                    <a:moveTo>
                      <a:pt x="62" y="4"/>
                    </a:moveTo>
                    <a:lnTo>
                      <a:pt x="41" y="35"/>
                    </a:lnTo>
                    <a:lnTo>
                      <a:pt x="27" y="60"/>
                    </a:lnTo>
                    <a:lnTo>
                      <a:pt x="6" y="126"/>
                    </a:lnTo>
                    <a:lnTo>
                      <a:pt x="0" y="124"/>
                    </a:lnTo>
                    <a:lnTo>
                      <a:pt x="21" y="59"/>
                    </a:lnTo>
                    <a:lnTo>
                      <a:pt x="36" y="30"/>
                    </a:lnTo>
                    <a:lnTo>
                      <a:pt x="58" y="0"/>
                    </a:lnTo>
                    <a:lnTo>
                      <a:pt x="62" y="4"/>
                    </a:lnTo>
                    <a:close/>
                  </a:path>
                </a:pathLst>
              </a:custGeom>
              <a:solidFill>
                <a:srgbClr val="000000"/>
              </a:solidFill>
              <a:ln w="9525">
                <a:solidFill>
                  <a:schemeClr val="tx2"/>
                </a:solidFill>
                <a:round/>
                <a:headEnd/>
                <a:tailEnd/>
              </a:ln>
            </p:spPr>
            <p:txBody>
              <a:bodyPr/>
              <a:lstStyle/>
              <a:p>
                <a:endParaRPr lang="en-US" sz="3120"/>
              </a:p>
            </p:txBody>
          </p:sp>
          <p:sp>
            <p:nvSpPr>
              <p:cNvPr id="386098" name="Freeform 1074"/>
              <p:cNvSpPr>
                <a:spLocks/>
              </p:cNvSpPr>
              <p:nvPr/>
            </p:nvSpPr>
            <p:spPr bwMode="auto">
              <a:xfrm>
                <a:off x="384" y="1978"/>
                <a:ext cx="2" cy="4"/>
              </a:xfrm>
              <a:custGeom>
                <a:avLst/>
                <a:gdLst>
                  <a:gd name="T0" fmla="*/ 4 w 4"/>
                  <a:gd name="T1" fmla="*/ 4 h 8"/>
                  <a:gd name="T2" fmla="*/ 1 w 4"/>
                  <a:gd name="T3" fmla="*/ 0 h 8"/>
                  <a:gd name="T4" fmla="*/ 0 w 4"/>
                  <a:gd name="T5" fmla="*/ 4 h 8"/>
                  <a:gd name="T6" fmla="*/ 4 w 4"/>
                  <a:gd name="T7" fmla="*/ 8 h 8"/>
                  <a:gd name="T8" fmla="*/ 1 w 4"/>
                  <a:gd name="T9" fmla="*/ 8 h 8"/>
                  <a:gd name="T10" fmla="*/ 4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4" y="4"/>
                    </a:moveTo>
                    <a:lnTo>
                      <a:pt x="1" y="0"/>
                    </a:lnTo>
                    <a:lnTo>
                      <a:pt x="0" y="4"/>
                    </a:lnTo>
                    <a:lnTo>
                      <a:pt x="4" y="8"/>
                    </a:lnTo>
                    <a:lnTo>
                      <a:pt x="1" y="8"/>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6099" name="Freeform 1075"/>
              <p:cNvSpPr>
                <a:spLocks/>
              </p:cNvSpPr>
              <p:nvPr/>
            </p:nvSpPr>
            <p:spPr bwMode="auto">
              <a:xfrm>
                <a:off x="343" y="2043"/>
                <a:ext cx="15" cy="35"/>
              </a:xfrm>
              <a:custGeom>
                <a:avLst/>
                <a:gdLst>
                  <a:gd name="T0" fmla="*/ 31 w 31"/>
                  <a:gd name="T1" fmla="*/ 0 h 70"/>
                  <a:gd name="T2" fmla="*/ 26 w 31"/>
                  <a:gd name="T3" fmla="*/ 20 h 70"/>
                  <a:gd name="T4" fmla="*/ 25 w 31"/>
                  <a:gd name="T5" fmla="*/ 38 h 70"/>
                  <a:gd name="T6" fmla="*/ 19 w 31"/>
                  <a:gd name="T7" fmla="*/ 55 h 70"/>
                  <a:gd name="T8" fmla="*/ 12 w 31"/>
                  <a:gd name="T9" fmla="*/ 64 h 70"/>
                  <a:gd name="T10" fmla="*/ 5 w 31"/>
                  <a:gd name="T11" fmla="*/ 70 h 70"/>
                  <a:gd name="T12" fmla="*/ 0 w 31"/>
                  <a:gd name="T13" fmla="*/ 65 h 70"/>
                  <a:gd name="T14" fmla="*/ 8 w 31"/>
                  <a:gd name="T15" fmla="*/ 59 h 70"/>
                  <a:gd name="T16" fmla="*/ 12 w 31"/>
                  <a:gd name="T17" fmla="*/ 53 h 70"/>
                  <a:gd name="T18" fmla="*/ 19 w 31"/>
                  <a:gd name="T19" fmla="*/ 38 h 70"/>
                  <a:gd name="T20" fmla="*/ 20 w 31"/>
                  <a:gd name="T21" fmla="*/ 20 h 70"/>
                  <a:gd name="T22" fmla="*/ 25 w 31"/>
                  <a:gd name="T23" fmla="*/ 0 h 70"/>
                  <a:gd name="T24" fmla="*/ 31 w 31"/>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70">
                    <a:moveTo>
                      <a:pt x="31" y="0"/>
                    </a:moveTo>
                    <a:lnTo>
                      <a:pt x="26" y="20"/>
                    </a:lnTo>
                    <a:lnTo>
                      <a:pt x="25" y="38"/>
                    </a:lnTo>
                    <a:lnTo>
                      <a:pt x="19" y="55"/>
                    </a:lnTo>
                    <a:lnTo>
                      <a:pt x="12" y="64"/>
                    </a:lnTo>
                    <a:lnTo>
                      <a:pt x="5" y="70"/>
                    </a:lnTo>
                    <a:lnTo>
                      <a:pt x="0" y="65"/>
                    </a:lnTo>
                    <a:lnTo>
                      <a:pt x="8" y="59"/>
                    </a:lnTo>
                    <a:lnTo>
                      <a:pt x="12" y="53"/>
                    </a:lnTo>
                    <a:lnTo>
                      <a:pt x="19" y="38"/>
                    </a:lnTo>
                    <a:lnTo>
                      <a:pt x="20" y="20"/>
                    </a:lnTo>
                    <a:lnTo>
                      <a:pt x="25" y="0"/>
                    </a:lnTo>
                    <a:lnTo>
                      <a:pt x="31" y="0"/>
                    </a:lnTo>
                    <a:close/>
                  </a:path>
                </a:pathLst>
              </a:custGeom>
              <a:solidFill>
                <a:srgbClr val="000000"/>
              </a:solidFill>
              <a:ln w="9525">
                <a:solidFill>
                  <a:schemeClr val="tx2"/>
                </a:solidFill>
                <a:round/>
                <a:headEnd/>
                <a:tailEnd/>
              </a:ln>
            </p:spPr>
            <p:txBody>
              <a:bodyPr/>
              <a:lstStyle/>
              <a:p>
                <a:endParaRPr lang="en-US" sz="3120"/>
              </a:p>
            </p:txBody>
          </p:sp>
          <p:sp>
            <p:nvSpPr>
              <p:cNvPr id="386100" name="Freeform 1076"/>
              <p:cNvSpPr>
                <a:spLocks/>
              </p:cNvSpPr>
              <p:nvPr/>
            </p:nvSpPr>
            <p:spPr bwMode="auto">
              <a:xfrm>
                <a:off x="355" y="2042"/>
                <a:ext cx="3" cy="1"/>
              </a:xfrm>
              <a:custGeom>
                <a:avLst/>
                <a:gdLst>
                  <a:gd name="T0" fmla="*/ 0 w 6"/>
                  <a:gd name="T1" fmla="*/ 0 h 2"/>
                  <a:gd name="T2" fmla="*/ 0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01" name="Freeform 1077"/>
              <p:cNvSpPr>
                <a:spLocks/>
              </p:cNvSpPr>
              <p:nvPr/>
            </p:nvSpPr>
            <p:spPr bwMode="auto">
              <a:xfrm>
                <a:off x="335" y="2046"/>
                <a:ext cx="10" cy="31"/>
              </a:xfrm>
              <a:custGeom>
                <a:avLst/>
                <a:gdLst>
                  <a:gd name="T0" fmla="*/ 15 w 20"/>
                  <a:gd name="T1" fmla="*/ 62 h 62"/>
                  <a:gd name="T2" fmla="*/ 3 w 20"/>
                  <a:gd name="T3" fmla="*/ 33 h 62"/>
                  <a:gd name="T4" fmla="*/ 0 w 20"/>
                  <a:gd name="T5" fmla="*/ 17 h 62"/>
                  <a:gd name="T6" fmla="*/ 0 w 20"/>
                  <a:gd name="T7" fmla="*/ 0 h 62"/>
                  <a:gd name="T8" fmla="*/ 5 w 20"/>
                  <a:gd name="T9" fmla="*/ 0 h 62"/>
                  <a:gd name="T10" fmla="*/ 5 w 20"/>
                  <a:gd name="T11" fmla="*/ 17 h 62"/>
                  <a:gd name="T12" fmla="*/ 8 w 20"/>
                  <a:gd name="T13" fmla="*/ 30 h 62"/>
                  <a:gd name="T14" fmla="*/ 20 w 20"/>
                  <a:gd name="T15" fmla="*/ 59 h 62"/>
                  <a:gd name="T16" fmla="*/ 15 w 2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2">
                    <a:moveTo>
                      <a:pt x="15" y="62"/>
                    </a:moveTo>
                    <a:lnTo>
                      <a:pt x="3" y="33"/>
                    </a:lnTo>
                    <a:lnTo>
                      <a:pt x="0" y="17"/>
                    </a:lnTo>
                    <a:lnTo>
                      <a:pt x="0" y="0"/>
                    </a:lnTo>
                    <a:lnTo>
                      <a:pt x="5" y="0"/>
                    </a:lnTo>
                    <a:lnTo>
                      <a:pt x="5" y="17"/>
                    </a:lnTo>
                    <a:lnTo>
                      <a:pt x="8" y="30"/>
                    </a:lnTo>
                    <a:lnTo>
                      <a:pt x="20" y="59"/>
                    </a:lnTo>
                    <a:lnTo>
                      <a:pt x="15" y="62"/>
                    </a:lnTo>
                    <a:close/>
                  </a:path>
                </a:pathLst>
              </a:custGeom>
              <a:solidFill>
                <a:srgbClr val="000000"/>
              </a:solidFill>
              <a:ln w="9525">
                <a:solidFill>
                  <a:schemeClr val="tx2"/>
                </a:solidFill>
                <a:round/>
                <a:headEnd/>
                <a:tailEnd/>
              </a:ln>
            </p:spPr>
            <p:txBody>
              <a:bodyPr/>
              <a:lstStyle/>
              <a:p>
                <a:endParaRPr lang="en-US" sz="3120"/>
              </a:p>
            </p:txBody>
          </p:sp>
          <p:sp>
            <p:nvSpPr>
              <p:cNvPr id="386102" name="Freeform 1078"/>
              <p:cNvSpPr>
                <a:spLocks/>
              </p:cNvSpPr>
              <p:nvPr/>
            </p:nvSpPr>
            <p:spPr bwMode="auto">
              <a:xfrm>
                <a:off x="343" y="2076"/>
                <a:ext cx="2" cy="3"/>
              </a:xfrm>
              <a:custGeom>
                <a:avLst/>
                <a:gdLst>
                  <a:gd name="T0" fmla="*/ 5 w 5"/>
                  <a:gd name="T1" fmla="*/ 5 h 6"/>
                  <a:gd name="T2" fmla="*/ 2 w 5"/>
                  <a:gd name="T3" fmla="*/ 6 h 6"/>
                  <a:gd name="T4" fmla="*/ 0 w 5"/>
                  <a:gd name="T5" fmla="*/ 3 h 6"/>
                  <a:gd name="T6" fmla="*/ 5 w 5"/>
                  <a:gd name="T7" fmla="*/ 0 h 6"/>
                  <a:gd name="T8" fmla="*/ 0 w 5"/>
                  <a:gd name="T9" fmla="*/ 0 h 6"/>
                  <a:gd name="T10" fmla="*/ 5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5" y="5"/>
                    </a:moveTo>
                    <a:lnTo>
                      <a:pt x="2" y="6"/>
                    </a:lnTo>
                    <a:lnTo>
                      <a:pt x="0" y="3"/>
                    </a:lnTo>
                    <a:lnTo>
                      <a:pt x="5" y="0"/>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6103" name="Freeform 1079"/>
              <p:cNvSpPr>
                <a:spLocks/>
              </p:cNvSpPr>
              <p:nvPr/>
            </p:nvSpPr>
            <p:spPr bwMode="auto">
              <a:xfrm>
                <a:off x="335" y="1990"/>
                <a:ext cx="19" cy="56"/>
              </a:xfrm>
              <a:custGeom>
                <a:avLst/>
                <a:gdLst>
                  <a:gd name="T0" fmla="*/ 0 w 38"/>
                  <a:gd name="T1" fmla="*/ 111 h 111"/>
                  <a:gd name="T2" fmla="*/ 1 w 38"/>
                  <a:gd name="T3" fmla="*/ 79 h 111"/>
                  <a:gd name="T4" fmla="*/ 9 w 38"/>
                  <a:gd name="T5" fmla="*/ 53 h 111"/>
                  <a:gd name="T6" fmla="*/ 34 w 38"/>
                  <a:gd name="T7" fmla="*/ 0 h 111"/>
                  <a:gd name="T8" fmla="*/ 38 w 38"/>
                  <a:gd name="T9" fmla="*/ 4 h 111"/>
                  <a:gd name="T10" fmla="*/ 14 w 38"/>
                  <a:gd name="T11" fmla="*/ 58 h 111"/>
                  <a:gd name="T12" fmla="*/ 6 w 38"/>
                  <a:gd name="T13" fmla="*/ 82 h 111"/>
                  <a:gd name="T14" fmla="*/ 5 w 38"/>
                  <a:gd name="T15" fmla="*/ 111 h 111"/>
                  <a:gd name="T16" fmla="*/ 0 w 38"/>
                  <a:gd name="T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11">
                    <a:moveTo>
                      <a:pt x="0" y="111"/>
                    </a:moveTo>
                    <a:lnTo>
                      <a:pt x="1" y="79"/>
                    </a:lnTo>
                    <a:lnTo>
                      <a:pt x="9" y="53"/>
                    </a:lnTo>
                    <a:lnTo>
                      <a:pt x="34" y="0"/>
                    </a:lnTo>
                    <a:lnTo>
                      <a:pt x="38" y="4"/>
                    </a:lnTo>
                    <a:lnTo>
                      <a:pt x="14" y="58"/>
                    </a:lnTo>
                    <a:lnTo>
                      <a:pt x="6" y="82"/>
                    </a:lnTo>
                    <a:lnTo>
                      <a:pt x="5" y="111"/>
                    </a:lnTo>
                    <a:lnTo>
                      <a:pt x="0" y="111"/>
                    </a:lnTo>
                    <a:close/>
                  </a:path>
                </a:pathLst>
              </a:custGeom>
              <a:solidFill>
                <a:srgbClr val="000000"/>
              </a:solidFill>
              <a:ln w="9525">
                <a:solidFill>
                  <a:schemeClr val="tx2"/>
                </a:solidFill>
                <a:round/>
                <a:headEnd/>
                <a:tailEnd/>
              </a:ln>
            </p:spPr>
            <p:txBody>
              <a:bodyPr/>
              <a:lstStyle/>
              <a:p>
                <a:endParaRPr lang="en-US" sz="3120"/>
              </a:p>
            </p:txBody>
          </p:sp>
          <p:sp>
            <p:nvSpPr>
              <p:cNvPr id="386104" name="Freeform 1080"/>
              <p:cNvSpPr>
                <a:spLocks/>
              </p:cNvSpPr>
              <p:nvPr/>
            </p:nvSpPr>
            <p:spPr bwMode="auto">
              <a:xfrm>
                <a:off x="335" y="2046"/>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05" name="Freeform 1081"/>
              <p:cNvSpPr>
                <a:spLocks/>
              </p:cNvSpPr>
              <p:nvPr/>
            </p:nvSpPr>
            <p:spPr bwMode="auto">
              <a:xfrm>
                <a:off x="352" y="1892"/>
                <a:ext cx="71" cy="101"/>
              </a:xfrm>
              <a:custGeom>
                <a:avLst/>
                <a:gdLst>
                  <a:gd name="T0" fmla="*/ 0 w 143"/>
                  <a:gd name="T1" fmla="*/ 196 h 200"/>
                  <a:gd name="T2" fmla="*/ 32 w 143"/>
                  <a:gd name="T3" fmla="*/ 140 h 200"/>
                  <a:gd name="T4" fmla="*/ 64 w 143"/>
                  <a:gd name="T5" fmla="*/ 94 h 200"/>
                  <a:gd name="T6" fmla="*/ 138 w 143"/>
                  <a:gd name="T7" fmla="*/ 0 h 200"/>
                  <a:gd name="T8" fmla="*/ 143 w 143"/>
                  <a:gd name="T9" fmla="*/ 4 h 200"/>
                  <a:gd name="T10" fmla="*/ 68 w 143"/>
                  <a:gd name="T11" fmla="*/ 98 h 200"/>
                  <a:gd name="T12" fmla="*/ 36 w 143"/>
                  <a:gd name="T13" fmla="*/ 144 h 200"/>
                  <a:gd name="T14" fmla="*/ 4 w 143"/>
                  <a:gd name="T15" fmla="*/ 200 h 200"/>
                  <a:gd name="T16" fmla="*/ 0 w 143"/>
                  <a:gd name="T17" fmla="*/ 19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200">
                    <a:moveTo>
                      <a:pt x="0" y="196"/>
                    </a:moveTo>
                    <a:lnTo>
                      <a:pt x="32" y="140"/>
                    </a:lnTo>
                    <a:lnTo>
                      <a:pt x="64" y="94"/>
                    </a:lnTo>
                    <a:lnTo>
                      <a:pt x="138" y="0"/>
                    </a:lnTo>
                    <a:lnTo>
                      <a:pt x="143" y="4"/>
                    </a:lnTo>
                    <a:lnTo>
                      <a:pt x="68" y="98"/>
                    </a:lnTo>
                    <a:lnTo>
                      <a:pt x="36" y="144"/>
                    </a:lnTo>
                    <a:lnTo>
                      <a:pt x="4" y="200"/>
                    </a:lnTo>
                    <a:lnTo>
                      <a:pt x="0" y="196"/>
                    </a:lnTo>
                    <a:close/>
                  </a:path>
                </a:pathLst>
              </a:custGeom>
              <a:solidFill>
                <a:srgbClr val="000000"/>
              </a:solidFill>
              <a:ln w="9525">
                <a:solidFill>
                  <a:schemeClr val="tx2"/>
                </a:solidFill>
                <a:round/>
                <a:headEnd/>
                <a:tailEnd/>
              </a:ln>
            </p:spPr>
            <p:txBody>
              <a:bodyPr/>
              <a:lstStyle/>
              <a:p>
                <a:endParaRPr lang="en-US" sz="3120"/>
              </a:p>
            </p:txBody>
          </p:sp>
          <p:sp>
            <p:nvSpPr>
              <p:cNvPr id="386106" name="Freeform 1082"/>
              <p:cNvSpPr>
                <a:spLocks/>
              </p:cNvSpPr>
              <p:nvPr/>
            </p:nvSpPr>
            <p:spPr bwMode="auto">
              <a:xfrm>
                <a:off x="352" y="1990"/>
                <a:ext cx="2"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07" name="Freeform 1083"/>
              <p:cNvSpPr>
                <a:spLocks/>
              </p:cNvSpPr>
              <p:nvPr/>
            </p:nvSpPr>
            <p:spPr bwMode="auto">
              <a:xfrm>
                <a:off x="421" y="1806"/>
                <a:ext cx="83" cy="89"/>
              </a:xfrm>
              <a:custGeom>
                <a:avLst/>
                <a:gdLst>
                  <a:gd name="T0" fmla="*/ 0 w 165"/>
                  <a:gd name="T1" fmla="*/ 174 h 178"/>
                  <a:gd name="T2" fmla="*/ 42 w 165"/>
                  <a:gd name="T3" fmla="*/ 125 h 178"/>
                  <a:gd name="T4" fmla="*/ 78 w 165"/>
                  <a:gd name="T5" fmla="*/ 84 h 178"/>
                  <a:gd name="T6" fmla="*/ 161 w 165"/>
                  <a:gd name="T7" fmla="*/ 0 h 178"/>
                  <a:gd name="T8" fmla="*/ 165 w 165"/>
                  <a:gd name="T9" fmla="*/ 5 h 178"/>
                  <a:gd name="T10" fmla="*/ 83 w 165"/>
                  <a:gd name="T11" fmla="*/ 88 h 178"/>
                  <a:gd name="T12" fmla="*/ 46 w 165"/>
                  <a:gd name="T13" fmla="*/ 129 h 178"/>
                  <a:gd name="T14" fmla="*/ 5 w 165"/>
                  <a:gd name="T15" fmla="*/ 178 h 178"/>
                  <a:gd name="T16" fmla="*/ 0 w 165"/>
                  <a:gd name="T17"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8">
                    <a:moveTo>
                      <a:pt x="0" y="174"/>
                    </a:moveTo>
                    <a:lnTo>
                      <a:pt x="42" y="125"/>
                    </a:lnTo>
                    <a:lnTo>
                      <a:pt x="78" y="84"/>
                    </a:lnTo>
                    <a:lnTo>
                      <a:pt x="161" y="0"/>
                    </a:lnTo>
                    <a:lnTo>
                      <a:pt x="165" y="5"/>
                    </a:lnTo>
                    <a:lnTo>
                      <a:pt x="83" y="88"/>
                    </a:lnTo>
                    <a:lnTo>
                      <a:pt x="46" y="129"/>
                    </a:lnTo>
                    <a:lnTo>
                      <a:pt x="5" y="178"/>
                    </a:lnTo>
                    <a:lnTo>
                      <a:pt x="0" y="174"/>
                    </a:lnTo>
                    <a:close/>
                  </a:path>
                </a:pathLst>
              </a:custGeom>
              <a:solidFill>
                <a:srgbClr val="000000"/>
              </a:solidFill>
              <a:ln w="9525">
                <a:solidFill>
                  <a:schemeClr val="tx2"/>
                </a:solidFill>
                <a:round/>
                <a:headEnd/>
                <a:tailEnd/>
              </a:ln>
            </p:spPr>
            <p:txBody>
              <a:bodyPr/>
              <a:lstStyle/>
              <a:p>
                <a:endParaRPr lang="en-US" sz="3120"/>
              </a:p>
            </p:txBody>
          </p:sp>
          <p:sp>
            <p:nvSpPr>
              <p:cNvPr id="386108" name="Freeform 1084"/>
              <p:cNvSpPr>
                <a:spLocks/>
              </p:cNvSpPr>
              <p:nvPr/>
            </p:nvSpPr>
            <p:spPr bwMode="auto">
              <a:xfrm>
                <a:off x="421" y="1892"/>
                <a:ext cx="2" cy="3"/>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09" name="Freeform 1085"/>
              <p:cNvSpPr>
                <a:spLocks/>
              </p:cNvSpPr>
              <p:nvPr/>
            </p:nvSpPr>
            <p:spPr bwMode="auto">
              <a:xfrm>
                <a:off x="501" y="1740"/>
                <a:ext cx="45" cy="68"/>
              </a:xfrm>
              <a:custGeom>
                <a:avLst/>
                <a:gdLst>
                  <a:gd name="T0" fmla="*/ 0 w 90"/>
                  <a:gd name="T1" fmla="*/ 131 h 136"/>
                  <a:gd name="T2" fmla="*/ 32 w 90"/>
                  <a:gd name="T3" fmla="*/ 101 h 136"/>
                  <a:gd name="T4" fmla="*/ 59 w 90"/>
                  <a:gd name="T5" fmla="*/ 72 h 136"/>
                  <a:gd name="T6" fmla="*/ 70 w 90"/>
                  <a:gd name="T7" fmla="*/ 56 h 136"/>
                  <a:gd name="T8" fmla="*/ 77 w 90"/>
                  <a:gd name="T9" fmla="*/ 38 h 136"/>
                  <a:gd name="T10" fmla="*/ 83 w 90"/>
                  <a:gd name="T11" fmla="*/ 20 h 136"/>
                  <a:gd name="T12" fmla="*/ 85 w 90"/>
                  <a:gd name="T13" fmla="*/ 0 h 136"/>
                  <a:gd name="T14" fmla="*/ 90 w 90"/>
                  <a:gd name="T15" fmla="*/ 0 h 136"/>
                  <a:gd name="T16" fmla="*/ 88 w 90"/>
                  <a:gd name="T17" fmla="*/ 23 h 136"/>
                  <a:gd name="T18" fmla="*/ 82 w 90"/>
                  <a:gd name="T19" fmla="*/ 41 h 136"/>
                  <a:gd name="T20" fmla="*/ 74 w 90"/>
                  <a:gd name="T21" fmla="*/ 61 h 136"/>
                  <a:gd name="T22" fmla="*/ 64 w 90"/>
                  <a:gd name="T23" fmla="*/ 76 h 136"/>
                  <a:gd name="T24" fmla="*/ 36 w 90"/>
                  <a:gd name="T25" fmla="*/ 105 h 136"/>
                  <a:gd name="T26" fmla="*/ 4 w 90"/>
                  <a:gd name="T27" fmla="*/ 136 h 136"/>
                  <a:gd name="T28" fmla="*/ 0 w 90"/>
                  <a:gd name="T29"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36">
                    <a:moveTo>
                      <a:pt x="0" y="131"/>
                    </a:moveTo>
                    <a:lnTo>
                      <a:pt x="32" y="101"/>
                    </a:lnTo>
                    <a:lnTo>
                      <a:pt x="59" y="72"/>
                    </a:lnTo>
                    <a:lnTo>
                      <a:pt x="70" y="56"/>
                    </a:lnTo>
                    <a:lnTo>
                      <a:pt x="77" y="38"/>
                    </a:lnTo>
                    <a:lnTo>
                      <a:pt x="83" y="20"/>
                    </a:lnTo>
                    <a:lnTo>
                      <a:pt x="85" y="0"/>
                    </a:lnTo>
                    <a:lnTo>
                      <a:pt x="90" y="0"/>
                    </a:lnTo>
                    <a:lnTo>
                      <a:pt x="88" y="23"/>
                    </a:lnTo>
                    <a:lnTo>
                      <a:pt x="82" y="41"/>
                    </a:lnTo>
                    <a:lnTo>
                      <a:pt x="74" y="61"/>
                    </a:lnTo>
                    <a:lnTo>
                      <a:pt x="64" y="76"/>
                    </a:lnTo>
                    <a:lnTo>
                      <a:pt x="36" y="105"/>
                    </a:lnTo>
                    <a:lnTo>
                      <a:pt x="4" y="136"/>
                    </a:lnTo>
                    <a:lnTo>
                      <a:pt x="0" y="131"/>
                    </a:lnTo>
                    <a:close/>
                  </a:path>
                </a:pathLst>
              </a:custGeom>
              <a:solidFill>
                <a:srgbClr val="000000"/>
              </a:solidFill>
              <a:ln w="9525">
                <a:solidFill>
                  <a:schemeClr val="tx2"/>
                </a:solidFill>
                <a:round/>
                <a:headEnd/>
                <a:tailEnd/>
              </a:ln>
            </p:spPr>
            <p:txBody>
              <a:bodyPr/>
              <a:lstStyle/>
              <a:p>
                <a:endParaRPr lang="en-US" sz="3120"/>
              </a:p>
            </p:txBody>
          </p:sp>
          <p:sp>
            <p:nvSpPr>
              <p:cNvPr id="386110" name="Freeform 1086"/>
              <p:cNvSpPr>
                <a:spLocks/>
              </p:cNvSpPr>
              <p:nvPr/>
            </p:nvSpPr>
            <p:spPr bwMode="auto">
              <a:xfrm>
                <a:off x="501" y="1806"/>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11" name="Rectangle 1087"/>
              <p:cNvSpPr>
                <a:spLocks noChangeArrowheads="1"/>
              </p:cNvSpPr>
              <p:nvPr/>
            </p:nvSpPr>
            <p:spPr bwMode="auto">
              <a:xfrm>
                <a:off x="544" y="1697"/>
                <a:ext cx="3" cy="43"/>
              </a:xfrm>
              <a:prstGeom prst="rect">
                <a:avLst/>
              </a:prstGeom>
              <a:solidFill>
                <a:srgbClr val="000000"/>
              </a:solidFill>
              <a:ln w="9525">
                <a:solidFill>
                  <a:schemeClr val="tx2"/>
                </a:solidFill>
                <a:miter lim="800000"/>
                <a:headEnd/>
                <a:tailEnd/>
              </a:ln>
            </p:spPr>
            <p:txBody>
              <a:bodyPr/>
              <a:lstStyle/>
              <a:p>
                <a:endParaRPr lang="en-US" sz="3120"/>
              </a:p>
            </p:txBody>
          </p:sp>
          <p:sp>
            <p:nvSpPr>
              <p:cNvPr id="386112" name="Freeform 1088"/>
              <p:cNvSpPr>
                <a:spLocks/>
              </p:cNvSpPr>
              <p:nvPr/>
            </p:nvSpPr>
            <p:spPr bwMode="auto">
              <a:xfrm>
                <a:off x="544" y="1740"/>
                <a:ext cx="3" cy="1"/>
              </a:xfrm>
              <a:custGeom>
                <a:avLst/>
                <a:gdLst>
                  <a:gd name="T0" fmla="*/ 5 w 6"/>
                  <a:gd name="T1" fmla="*/ 6 w 6"/>
                  <a:gd name="T2" fmla="*/ 0 w 6"/>
                  <a:gd name="T3" fmla="*/ 5 w 6"/>
                </a:gdLst>
                <a:ahLst/>
                <a:cxnLst>
                  <a:cxn ang="0">
                    <a:pos x="T0" y="0"/>
                  </a:cxn>
                  <a:cxn ang="0">
                    <a:pos x="T1" y="0"/>
                  </a:cxn>
                  <a:cxn ang="0">
                    <a:pos x="T2" y="0"/>
                  </a:cxn>
                  <a:cxn ang="0">
                    <a:pos x="T3" y="0"/>
                  </a:cxn>
                </a:cxnLst>
                <a:rect l="0" t="0" r="r" b="b"/>
                <a:pathLst>
                  <a:path w="6">
                    <a:moveTo>
                      <a:pt x="5" y="0"/>
                    </a:moveTo>
                    <a:lnTo>
                      <a:pt x="6" y="0"/>
                    </a:lnTo>
                    <a:lnTo>
                      <a:pt x="0" y="0"/>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13" name="Freeform 1089"/>
              <p:cNvSpPr>
                <a:spLocks/>
              </p:cNvSpPr>
              <p:nvPr/>
            </p:nvSpPr>
            <p:spPr bwMode="auto">
              <a:xfrm>
                <a:off x="544" y="1668"/>
                <a:ext cx="24" cy="29"/>
              </a:xfrm>
              <a:custGeom>
                <a:avLst/>
                <a:gdLst>
                  <a:gd name="T0" fmla="*/ 0 w 49"/>
                  <a:gd name="T1" fmla="*/ 59 h 59"/>
                  <a:gd name="T2" fmla="*/ 1 w 49"/>
                  <a:gd name="T3" fmla="*/ 39 h 59"/>
                  <a:gd name="T4" fmla="*/ 5 w 49"/>
                  <a:gd name="T5" fmla="*/ 30 h 59"/>
                  <a:gd name="T6" fmla="*/ 9 w 49"/>
                  <a:gd name="T7" fmla="*/ 21 h 59"/>
                  <a:gd name="T8" fmla="*/ 15 w 49"/>
                  <a:gd name="T9" fmla="*/ 13 h 59"/>
                  <a:gd name="T10" fmla="*/ 23 w 49"/>
                  <a:gd name="T11" fmla="*/ 7 h 59"/>
                  <a:gd name="T12" fmla="*/ 37 w 49"/>
                  <a:gd name="T13" fmla="*/ 1 h 59"/>
                  <a:gd name="T14" fmla="*/ 49 w 49"/>
                  <a:gd name="T15" fmla="*/ 0 h 59"/>
                  <a:gd name="T16" fmla="*/ 49 w 49"/>
                  <a:gd name="T17" fmla="*/ 6 h 59"/>
                  <a:gd name="T18" fmla="*/ 37 w 49"/>
                  <a:gd name="T19" fmla="*/ 7 h 59"/>
                  <a:gd name="T20" fmla="*/ 27 w 49"/>
                  <a:gd name="T21" fmla="*/ 12 h 59"/>
                  <a:gd name="T22" fmla="*/ 20 w 49"/>
                  <a:gd name="T23" fmla="*/ 18 h 59"/>
                  <a:gd name="T24" fmla="*/ 14 w 49"/>
                  <a:gd name="T25" fmla="*/ 25 h 59"/>
                  <a:gd name="T26" fmla="*/ 9 w 49"/>
                  <a:gd name="T27" fmla="*/ 35 h 59"/>
                  <a:gd name="T28" fmla="*/ 6 w 49"/>
                  <a:gd name="T29" fmla="*/ 42 h 59"/>
                  <a:gd name="T30" fmla="*/ 5 w 49"/>
                  <a:gd name="T31" fmla="*/ 59 h 59"/>
                  <a:gd name="T32" fmla="*/ 0 w 49"/>
                  <a:gd name="T33"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0" y="59"/>
                    </a:moveTo>
                    <a:lnTo>
                      <a:pt x="1" y="39"/>
                    </a:lnTo>
                    <a:lnTo>
                      <a:pt x="5" y="30"/>
                    </a:lnTo>
                    <a:lnTo>
                      <a:pt x="9" y="21"/>
                    </a:lnTo>
                    <a:lnTo>
                      <a:pt x="15" y="13"/>
                    </a:lnTo>
                    <a:lnTo>
                      <a:pt x="23" y="7"/>
                    </a:lnTo>
                    <a:lnTo>
                      <a:pt x="37" y="1"/>
                    </a:lnTo>
                    <a:lnTo>
                      <a:pt x="49" y="0"/>
                    </a:lnTo>
                    <a:lnTo>
                      <a:pt x="49" y="6"/>
                    </a:lnTo>
                    <a:lnTo>
                      <a:pt x="37" y="7"/>
                    </a:lnTo>
                    <a:lnTo>
                      <a:pt x="27" y="12"/>
                    </a:lnTo>
                    <a:lnTo>
                      <a:pt x="20" y="18"/>
                    </a:lnTo>
                    <a:lnTo>
                      <a:pt x="14" y="25"/>
                    </a:lnTo>
                    <a:lnTo>
                      <a:pt x="9" y="35"/>
                    </a:lnTo>
                    <a:lnTo>
                      <a:pt x="6" y="42"/>
                    </a:lnTo>
                    <a:lnTo>
                      <a:pt x="5" y="59"/>
                    </a:lnTo>
                    <a:lnTo>
                      <a:pt x="0" y="59"/>
                    </a:lnTo>
                    <a:close/>
                  </a:path>
                </a:pathLst>
              </a:custGeom>
              <a:solidFill>
                <a:srgbClr val="000000"/>
              </a:solidFill>
              <a:ln w="9525">
                <a:solidFill>
                  <a:schemeClr val="tx2"/>
                </a:solidFill>
                <a:round/>
                <a:headEnd/>
                <a:tailEnd/>
              </a:ln>
            </p:spPr>
            <p:txBody>
              <a:bodyPr/>
              <a:lstStyle/>
              <a:p>
                <a:endParaRPr lang="en-US" sz="3120"/>
              </a:p>
            </p:txBody>
          </p:sp>
          <p:sp>
            <p:nvSpPr>
              <p:cNvPr id="386114" name="Freeform 1090"/>
              <p:cNvSpPr>
                <a:spLocks/>
              </p:cNvSpPr>
              <p:nvPr/>
            </p:nvSpPr>
            <p:spPr bwMode="auto">
              <a:xfrm>
                <a:off x="544" y="1697"/>
                <a:ext cx="3" cy="1"/>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15" name="Rectangle 1091"/>
              <p:cNvSpPr>
                <a:spLocks noChangeArrowheads="1"/>
              </p:cNvSpPr>
              <p:nvPr/>
            </p:nvSpPr>
            <p:spPr bwMode="auto">
              <a:xfrm>
                <a:off x="567" y="1669"/>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6116" name="Freeform 1092"/>
              <p:cNvSpPr>
                <a:spLocks/>
              </p:cNvSpPr>
              <p:nvPr/>
            </p:nvSpPr>
            <p:spPr bwMode="auto">
              <a:xfrm>
                <a:off x="567" y="1668"/>
                <a:ext cx="3" cy="3"/>
              </a:xfrm>
              <a:custGeom>
                <a:avLst/>
                <a:gdLst>
                  <a:gd name="T0" fmla="*/ 3 w 6"/>
                  <a:gd name="T1" fmla="*/ 6 h 6"/>
                  <a:gd name="T2" fmla="*/ 6 w 6"/>
                  <a:gd name="T3" fmla="*/ 3 h 6"/>
                  <a:gd name="T4" fmla="*/ 0 w 6"/>
                  <a:gd name="T5" fmla="*/ 3 h 6"/>
                  <a:gd name="T6" fmla="*/ 3 w 6"/>
                  <a:gd name="T7" fmla="*/ 0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6" y="3"/>
                    </a:lnTo>
                    <a:lnTo>
                      <a:pt x="0" y="3"/>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6117" name="Freeform 1093"/>
              <p:cNvSpPr>
                <a:spLocks/>
              </p:cNvSpPr>
              <p:nvPr/>
            </p:nvSpPr>
            <p:spPr bwMode="auto">
              <a:xfrm>
                <a:off x="831" y="1619"/>
                <a:ext cx="374" cy="808"/>
              </a:xfrm>
              <a:custGeom>
                <a:avLst/>
                <a:gdLst>
                  <a:gd name="T0" fmla="*/ 250 w 747"/>
                  <a:gd name="T1" fmla="*/ 146 h 1616"/>
                  <a:gd name="T2" fmla="*/ 300 w 747"/>
                  <a:gd name="T3" fmla="*/ 238 h 1616"/>
                  <a:gd name="T4" fmla="*/ 485 w 747"/>
                  <a:gd name="T5" fmla="*/ 323 h 1616"/>
                  <a:gd name="T6" fmla="*/ 594 w 747"/>
                  <a:gd name="T7" fmla="*/ 376 h 1616"/>
                  <a:gd name="T8" fmla="*/ 486 w 747"/>
                  <a:gd name="T9" fmla="*/ 335 h 1616"/>
                  <a:gd name="T10" fmla="*/ 611 w 747"/>
                  <a:gd name="T11" fmla="*/ 414 h 1616"/>
                  <a:gd name="T12" fmla="*/ 558 w 747"/>
                  <a:gd name="T13" fmla="*/ 445 h 1616"/>
                  <a:gd name="T14" fmla="*/ 643 w 747"/>
                  <a:gd name="T15" fmla="*/ 575 h 1616"/>
                  <a:gd name="T16" fmla="*/ 709 w 747"/>
                  <a:gd name="T17" fmla="*/ 694 h 1616"/>
                  <a:gd name="T18" fmla="*/ 652 w 747"/>
                  <a:gd name="T19" fmla="*/ 647 h 1616"/>
                  <a:gd name="T20" fmla="*/ 608 w 747"/>
                  <a:gd name="T21" fmla="*/ 589 h 1616"/>
                  <a:gd name="T22" fmla="*/ 659 w 747"/>
                  <a:gd name="T23" fmla="*/ 764 h 1616"/>
                  <a:gd name="T24" fmla="*/ 649 w 747"/>
                  <a:gd name="T25" fmla="*/ 903 h 1616"/>
                  <a:gd name="T26" fmla="*/ 637 w 747"/>
                  <a:gd name="T27" fmla="*/ 732 h 1616"/>
                  <a:gd name="T28" fmla="*/ 588 w 747"/>
                  <a:gd name="T29" fmla="*/ 604 h 1616"/>
                  <a:gd name="T30" fmla="*/ 570 w 747"/>
                  <a:gd name="T31" fmla="*/ 512 h 1616"/>
                  <a:gd name="T32" fmla="*/ 512 w 747"/>
                  <a:gd name="T33" fmla="*/ 469 h 1616"/>
                  <a:gd name="T34" fmla="*/ 506 w 747"/>
                  <a:gd name="T35" fmla="*/ 443 h 1616"/>
                  <a:gd name="T36" fmla="*/ 482 w 747"/>
                  <a:gd name="T37" fmla="*/ 376 h 1616"/>
                  <a:gd name="T38" fmla="*/ 295 w 747"/>
                  <a:gd name="T39" fmla="*/ 292 h 1616"/>
                  <a:gd name="T40" fmla="*/ 398 w 747"/>
                  <a:gd name="T41" fmla="*/ 615 h 1616"/>
                  <a:gd name="T42" fmla="*/ 378 w 747"/>
                  <a:gd name="T43" fmla="*/ 872 h 1616"/>
                  <a:gd name="T44" fmla="*/ 451 w 747"/>
                  <a:gd name="T45" fmla="*/ 962 h 1616"/>
                  <a:gd name="T46" fmla="*/ 543 w 747"/>
                  <a:gd name="T47" fmla="*/ 1081 h 1616"/>
                  <a:gd name="T48" fmla="*/ 538 w 747"/>
                  <a:gd name="T49" fmla="*/ 1103 h 1616"/>
                  <a:gd name="T50" fmla="*/ 436 w 747"/>
                  <a:gd name="T51" fmla="*/ 968 h 1616"/>
                  <a:gd name="T52" fmla="*/ 363 w 747"/>
                  <a:gd name="T53" fmla="*/ 1158 h 1616"/>
                  <a:gd name="T54" fmla="*/ 437 w 747"/>
                  <a:gd name="T55" fmla="*/ 1329 h 1616"/>
                  <a:gd name="T56" fmla="*/ 556 w 747"/>
                  <a:gd name="T57" fmla="*/ 1437 h 1616"/>
                  <a:gd name="T58" fmla="*/ 540 w 747"/>
                  <a:gd name="T59" fmla="*/ 1446 h 1616"/>
                  <a:gd name="T60" fmla="*/ 530 w 747"/>
                  <a:gd name="T61" fmla="*/ 1554 h 1616"/>
                  <a:gd name="T62" fmla="*/ 506 w 747"/>
                  <a:gd name="T63" fmla="*/ 1554 h 1616"/>
                  <a:gd name="T64" fmla="*/ 512 w 747"/>
                  <a:gd name="T65" fmla="*/ 1517 h 1616"/>
                  <a:gd name="T66" fmla="*/ 503 w 747"/>
                  <a:gd name="T67" fmla="*/ 1411 h 1616"/>
                  <a:gd name="T68" fmla="*/ 428 w 747"/>
                  <a:gd name="T69" fmla="*/ 1530 h 1616"/>
                  <a:gd name="T70" fmla="*/ 401 w 747"/>
                  <a:gd name="T71" fmla="*/ 1560 h 1616"/>
                  <a:gd name="T72" fmla="*/ 398 w 747"/>
                  <a:gd name="T73" fmla="*/ 1481 h 1616"/>
                  <a:gd name="T74" fmla="*/ 421 w 747"/>
                  <a:gd name="T75" fmla="*/ 1362 h 1616"/>
                  <a:gd name="T76" fmla="*/ 347 w 747"/>
                  <a:gd name="T77" fmla="*/ 1180 h 1616"/>
                  <a:gd name="T78" fmla="*/ 297 w 747"/>
                  <a:gd name="T79" fmla="*/ 1000 h 1616"/>
                  <a:gd name="T80" fmla="*/ 215 w 747"/>
                  <a:gd name="T81" fmla="*/ 1091 h 1616"/>
                  <a:gd name="T82" fmla="*/ 186 w 747"/>
                  <a:gd name="T83" fmla="*/ 1158 h 1616"/>
                  <a:gd name="T84" fmla="*/ 144 w 747"/>
                  <a:gd name="T85" fmla="*/ 1122 h 1616"/>
                  <a:gd name="T86" fmla="*/ 7 w 747"/>
                  <a:gd name="T87" fmla="*/ 1137 h 1616"/>
                  <a:gd name="T88" fmla="*/ 151 w 747"/>
                  <a:gd name="T89" fmla="*/ 1105 h 1616"/>
                  <a:gd name="T90" fmla="*/ 231 w 747"/>
                  <a:gd name="T91" fmla="*/ 1015 h 1616"/>
                  <a:gd name="T92" fmla="*/ 338 w 747"/>
                  <a:gd name="T93" fmla="*/ 938 h 1616"/>
                  <a:gd name="T94" fmla="*/ 375 w 747"/>
                  <a:gd name="T95" fmla="*/ 677 h 1616"/>
                  <a:gd name="T96" fmla="*/ 277 w 747"/>
                  <a:gd name="T97" fmla="*/ 410 h 1616"/>
                  <a:gd name="T98" fmla="*/ 230 w 747"/>
                  <a:gd name="T99" fmla="*/ 480 h 1616"/>
                  <a:gd name="T100" fmla="*/ 248 w 747"/>
                  <a:gd name="T101" fmla="*/ 568 h 1616"/>
                  <a:gd name="T102" fmla="*/ 180 w 747"/>
                  <a:gd name="T103" fmla="*/ 548 h 1616"/>
                  <a:gd name="T104" fmla="*/ 189 w 747"/>
                  <a:gd name="T105" fmla="*/ 717 h 1616"/>
                  <a:gd name="T106" fmla="*/ 149 w 747"/>
                  <a:gd name="T107" fmla="*/ 848 h 1616"/>
                  <a:gd name="T108" fmla="*/ 146 w 747"/>
                  <a:gd name="T109" fmla="*/ 874 h 1616"/>
                  <a:gd name="T110" fmla="*/ 42 w 747"/>
                  <a:gd name="T111" fmla="*/ 927 h 1616"/>
                  <a:gd name="T112" fmla="*/ 172 w 747"/>
                  <a:gd name="T113" fmla="*/ 690 h 1616"/>
                  <a:gd name="T114" fmla="*/ 166 w 747"/>
                  <a:gd name="T115" fmla="*/ 531 h 1616"/>
                  <a:gd name="T116" fmla="*/ 262 w 747"/>
                  <a:gd name="T117" fmla="*/ 384 h 1616"/>
                  <a:gd name="T118" fmla="*/ 207 w 747"/>
                  <a:gd name="T119" fmla="*/ 197 h 1616"/>
                  <a:gd name="T120" fmla="*/ 199 w 747"/>
                  <a:gd name="T121" fmla="*/ 28 h 1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1616">
                    <a:moveTo>
                      <a:pt x="212" y="0"/>
                    </a:moveTo>
                    <a:lnTo>
                      <a:pt x="213" y="2"/>
                    </a:lnTo>
                    <a:lnTo>
                      <a:pt x="216" y="5"/>
                    </a:lnTo>
                    <a:lnTo>
                      <a:pt x="222" y="12"/>
                    </a:lnTo>
                    <a:lnTo>
                      <a:pt x="228" y="25"/>
                    </a:lnTo>
                    <a:lnTo>
                      <a:pt x="234" y="38"/>
                    </a:lnTo>
                    <a:lnTo>
                      <a:pt x="241" y="55"/>
                    </a:lnTo>
                    <a:lnTo>
                      <a:pt x="242" y="64"/>
                    </a:lnTo>
                    <a:lnTo>
                      <a:pt x="245" y="72"/>
                    </a:lnTo>
                    <a:lnTo>
                      <a:pt x="248" y="90"/>
                    </a:lnTo>
                    <a:lnTo>
                      <a:pt x="250" y="107"/>
                    </a:lnTo>
                    <a:lnTo>
                      <a:pt x="250" y="146"/>
                    </a:lnTo>
                    <a:lnTo>
                      <a:pt x="250" y="158"/>
                    </a:lnTo>
                    <a:lnTo>
                      <a:pt x="250" y="169"/>
                    </a:lnTo>
                    <a:lnTo>
                      <a:pt x="251" y="178"/>
                    </a:lnTo>
                    <a:lnTo>
                      <a:pt x="253" y="189"/>
                    </a:lnTo>
                    <a:lnTo>
                      <a:pt x="256" y="197"/>
                    </a:lnTo>
                    <a:lnTo>
                      <a:pt x="260" y="206"/>
                    </a:lnTo>
                    <a:lnTo>
                      <a:pt x="265" y="213"/>
                    </a:lnTo>
                    <a:lnTo>
                      <a:pt x="270" y="218"/>
                    </a:lnTo>
                    <a:lnTo>
                      <a:pt x="273" y="221"/>
                    </a:lnTo>
                    <a:lnTo>
                      <a:pt x="282" y="228"/>
                    </a:lnTo>
                    <a:lnTo>
                      <a:pt x="291" y="233"/>
                    </a:lnTo>
                    <a:lnTo>
                      <a:pt x="300" y="238"/>
                    </a:lnTo>
                    <a:lnTo>
                      <a:pt x="309" y="241"/>
                    </a:lnTo>
                    <a:lnTo>
                      <a:pt x="328" y="245"/>
                    </a:lnTo>
                    <a:lnTo>
                      <a:pt x="337" y="248"/>
                    </a:lnTo>
                    <a:lnTo>
                      <a:pt x="347" y="253"/>
                    </a:lnTo>
                    <a:lnTo>
                      <a:pt x="361" y="260"/>
                    </a:lnTo>
                    <a:lnTo>
                      <a:pt x="373" y="268"/>
                    </a:lnTo>
                    <a:lnTo>
                      <a:pt x="393" y="283"/>
                    </a:lnTo>
                    <a:lnTo>
                      <a:pt x="414" y="297"/>
                    </a:lnTo>
                    <a:lnTo>
                      <a:pt x="427" y="303"/>
                    </a:lnTo>
                    <a:lnTo>
                      <a:pt x="440" y="309"/>
                    </a:lnTo>
                    <a:lnTo>
                      <a:pt x="463" y="317"/>
                    </a:lnTo>
                    <a:lnTo>
                      <a:pt x="485" y="323"/>
                    </a:lnTo>
                    <a:lnTo>
                      <a:pt x="509" y="329"/>
                    </a:lnTo>
                    <a:lnTo>
                      <a:pt x="532" y="337"/>
                    </a:lnTo>
                    <a:lnTo>
                      <a:pt x="543" y="340"/>
                    </a:lnTo>
                    <a:lnTo>
                      <a:pt x="553" y="344"/>
                    </a:lnTo>
                    <a:lnTo>
                      <a:pt x="564" y="349"/>
                    </a:lnTo>
                    <a:lnTo>
                      <a:pt x="573" y="355"/>
                    </a:lnTo>
                    <a:lnTo>
                      <a:pt x="582" y="361"/>
                    </a:lnTo>
                    <a:lnTo>
                      <a:pt x="591" y="367"/>
                    </a:lnTo>
                    <a:lnTo>
                      <a:pt x="594" y="372"/>
                    </a:lnTo>
                    <a:lnTo>
                      <a:pt x="599" y="376"/>
                    </a:lnTo>
                    <a:lnTo>
                      <a:pt x="605" y="384"/>
                    </a:lnTo>
                    <a:lnTo>
                      <a:pt x="594" y="376"/>
                    </a:lnTo>
                    <a:lnTo>
                      <a:pt x="584" y="368"/>
                    </a:lnTo>
                    <a:lnTo>
                      <a:pt x="573" y="361"/>
                    </a:lnTo>
                    <a:lnTo>
                      <a:pt x="562" y="355"/>
                    </a:lnTo>
                    <a:lnTo>
                      <a:pt x="546" y="347"/>
                    </a:lnTo>
                    <a:lnTo>
                      <a:pt x="538" y="346"/>
                    </a:lnTo>
                    <a:lnTo>
                      <a:pt x="533" y="344"/>
                    </a:lnTo>
                    <a:lnTo>
                      <a:pt x="521" y="344"/>
                    </a:lnTo>
                    <a:lnTo>
                      <a:pt x="512" y="343"/>
                    </a:lnTo>
                    <a:lnTo>
                      <a:pt x="504" y="341"/>
                    </a:lnTo>
                    <a:lnTo>
                      <a:pt x="498" y="338"/>
                    </a:lnTo>
                    <a:lnTo>
                      <a:pt x="492" y="337"/>
                    </a:lnTo>
                    <a:lnTo>
                      <a:pt x="486" y="335"/>
                    </a:lnTo>
                    <a:lnTo>
                      <a:pt x="477" y="333"/>
                    </a:lnTo>
                    <a:lnTo>
                      <a:pt x="465" y="333"/>
                    </a:lnTo>
                    <a:lnTo>
                      <a:pt x="491" y="355"/>
                    </a:lnTo>
                    <a:lnTo>
                      <a:pt x="503" y="364"/>
                    </a:lnTo>
                    <a:lnTo>
                      <a:pt x="515" y="373"/>
                    </a:lnTo>
                    <a:lnTo>
                      <a:pt x="527" y="381"/>
                    </a:lnTo>
                    <a:lnTo>
                      <a:pt x="541" y="387"/>
                    </a:lnTo>
                    <a:lnTo>
                      <a:pt x="556" y="393"/>
                    </a:lnTo>
                    <a:lnTo>
                      <a:pt x="573" y="397"/>
                    </a:lnTo>
                    <a:lnTo>
                      <a:pt x="588" y="402"/>
                    </a:lnTo>
                    <a:lnTo>
                      <a:pt x="604" y="410"/>
                    </a:lnTo>
                    <a:lnTo>
                      <a:pt x="611" y="414"/>
                    </a:lnTo>
                    <a:lnTo>
                      <a:pt x="619" y="419"/>
                    </a:lnTo>
                    <a:lnTo>
                      <a:pt x="627" y="425"/>
                    </a:lnTo>
                    <a:lnTo>
                      <a:pt x="633" y="432"/>
                    </a:lnTo>
                    <a:lnTo>
                      <a:pt x="608" y="422"/>
                    </a:lnTo>
                    <a:lnTo>
                      <a:pt x="596" y="416"/>
                    </a:lnTo>
                    <a:lnTo>
                      <a:pt x="584" y="411"/>
                    </a:lnTo>
                    <a:lnTo>
                      <a:pt x="570" y="407"/>
                    </a:lnTo>
                    <a:lnTo>
                      <a:pt x="558" y="403"/>
                    </a:lnTo>
                    <a:lnTo>
                      <a:pt x="547" y="400"/>
                    </a:lnTo>
                    <a:lnTo>
                      <a:pt x="537" y="400"/>
                    </a:lnTo>
                    <a:lnTo>
                      <a:pt x="549" y="422"/>
                    </a:lnTo>
                    <a:lnTo>
                      <a:pt x="558" y="445"/>
                    </a:lnTo>
                    <a:lnTo>
                      <a:pt x="569" y="466"/>
                    </a:lnTo>
                    <a:lnTo>
                      <a:pt x="579" y="489"/>
                    </a:lnTo>
                    <a:lnTo>
                      <a:pt x="582" y="493"/>
                    </a:lnTo>
                    <a:lnTo>
                      <a:pt x="585" y="499"/>
                    </a:lnTo>
                    <a:lnTo>
                      <a:pt x="593" y="508"/>
                    </a:lnTo>
                    <a:lnTo>
                      <a:pt x="601" y="518"/>
                    </a:lnTo>
                    <a:lnTo>
                      <a:pt x="608" y="525"/>
                    </a:lnTo>
                    <a:lnTo>
                      <a:pt x="616" y="533"/>
                    </a:lnTo>
                    <a:lnTo>
                      <a:pt x="623" y="542"/>
                    </a:lnTo>
                    <a:lnTo>
                      <a:pt x="631" y="551"/>
                    </a:lnTo>
                    <a:lnTo>
                      <a:pt x="637" y="563"/>
                    </a:lnTo>
                    <a:lnTo>
                      <a:pt x="643" y="575"/>
                    </a:lnTo>
                    <a:lnTo>
                      <a:pt x="648" y="589"/>
                    </a:lnTo>
                    <a:lnTo>
                      <a:pt x="654" y="615"/>
                    </a:lnTo>
                    <a:lnTo>
                      <a:pt x="657" y="629"/>
                    </a:lnTo>
                    <a:lnTo>
                      <a:pt x="660" y="641"/>
                    </a:lnTo>
                    <a:lnTo>
                      <a:pt x="666" y="653"/>
                    </a:lnTo>
                    <a:lnTo>
                      <a:pt x="669" y="659"/>
                    </a:lnTo>
                    <a:lnTo>
                      <a:pt x="674" y="665"/>
                    </a:lnTo>
                    <a:lnTo>
                      <a:pt x="681" y="676"/>
                    </a:lnTo>
                    <a:lnTo>
                      <a:pt x="686" y="679"/>
                    </a:lnTo>
                    <a:lnTo>
                      <a:pt x="689" y="682"/>
                    </a:lnTo>
                    <a:lnTo>
                      <a:pt x="700" y="688"/>
                    </a:lnTo>
                    <a:lnTo>
                      <a:pt x="709" y="694"/>
                    </a:lnTo>
                    <a:lnTo>
                      <a:pt x="729" y="705"/>
                    </a:lnTo>
                    <a:lnTo>
                      <a:pt x="738" y="711"/>
                    </a:lnTo>
                    <a:lnTo>
                      <a:pt x="747" y="718"/>
                    </a:lnTo>
                    <a:lnTo>
                      <a:pt x="739" y="718"/>
                    </a:lnTo>
                    <a:lnTo>
                      <a:pt x="712" y="705"/>
                    </a:lnTo>
                    <a:lnTo>
                      <a:pt x="700" y="699"/>
                    </a:lnTo>
                    <a:lnTo>
                      <a:pt x="688" y="691"/>
                    </a:lnTo>
                    <a:lnTo>
                      <a:pt x="677" y="682"/>
                    </a:lnTo>
                    <a:lnTo>
                      <a:pt x="668" y="673"/>
                    </a:lnTo>
                    <a:lnTo>
                      <a:pt x="663" y="667"/>
                    </a:lnTo>
                    <a:lnTo>
                      <a:pt x="659" y="661"/>
                    </a:lnTo>
                    <a:lnTo>
                      <a:pt x="652" y="647"/>
                    </a:lnTo>
                    <a:lnTo>
                      <a:pt x="649" y="641"/>
                    </a:lnTo>
                    <a:lnTo>
                      <a:pt x="646" y="635"/>
                    </a:lnTo>
                    <a:lnTo>
                      <a:pt x="643" y="623"/>
                    </a:lnTo>
                    <a:lnTo>
                      <a:pt x="637" y="600"/>
                    </a:lnTo>
                    <a:lnTo>
                      <a:pt x="634" y="589"/>
                    </a:lnTo>
                    <a:lnTo>
                      <a:pt x="633" y="583"/>
                    </a:lnTo>
                    <a:lnTo>
                      <a:pt x="631" y="578"/>
                    </a:lnTo>
                    <a:lnTo>
                      <a:pt x="625" y="568"/>
                    </a:lnTo>
                    <a:lnTo>
                      <a:pt x="617" y="557"/>
                    </a:lnTo>
                    <a:lnTo>
                      <a:pt x="611" y="572"/>
                    </a:lnTo>
                    <a:lnTo>
                      <a:pt x="610" y="582"/>
                    </a:lnTo>
                    <a:lnTo>
                      <a:pt x="608" y="589"/>
                    </a:lnTo>
                    <a:lnTo>
                      <a:pt x="607" y="607"/>
                    </a:lnTo>
                    <a:lnTo>
                      <a:pt x="605" y="624"/>
                    </a:lnTo>
                    <a:lnTo>
                      <a:pt x="607" y="633"/>
                    </a:lnTo>
                    <a:lnTo>
                      <a:pt x="608" y="642"/>
                    </a:lnTo>
                    <a:lnTo>
                      <a:pt x="611" y="648"/>
                    </a:lnTo>
                    <a:lnTo>
                      <a:pt x="616" y="655"/>
                    </a:lnTo>
                    <a:lnTo>
                      <a:pt x="625" y="668"/>
                    </a:lnTo>
                    <a:lnTo>
                      <a:pt x="630" y="676"/>
                    </a:lnTo>
                    <a:lnTo>
                      <a:pt x="633" y="685"/>
                    </a:lnTo>
                    <a:lnTo>
                      <a:pt x="648" y="726"/>
                    </a:lnTo>
                    <a:lnTo>
                      <a:pt x="654" y="746"/>
                    </a:lnTo>
                    <a:lnTo>
                      <a:pt x="659" y="764"/>
                    </a:lnTo>
                    <a:lnTo>
                      <a:pt x="662" y="784"/>
                    </a:lnTo>
                    <a:lnTo>
                      <a:pt x="663" y="804"/>
                    </a:lnTo>
                    <a:lnTo>
                      <a:pt x="665" y="814"/>
                    </a:lnTo>
                    <a:lnTo>
                      <a:pt x="665" y="825"/>
                    </a:lnTo>
                    <a:lnTo>
                      <a:pt x="665" y="848"/>
                    </a:lnTo>
                    <a:lnTo>
                      <a:pt x="665" y="863"/>
                    </a:lnTo>
                    <a:lnTo>
                      <a:pt x="663" y="871"/>
                    </a:lnTo>
                    <a:lnTo>
                      <a:pt x="663" y="877"/>
                    </a:lnTo>
                    <a:lnTo>
                      <a:pt x="660" y="884"/>
                    </a:lnTo>
                    <a:lnTo>
                      <a:pt x="657" y="890"/>
                    </a:lnTo>
                    <a:lnTo>
                      <a:pt x="654" y="897"/>
                    </a:lnTo>
                    <a:lnTo>
                      <a:pt x="649" y="903"/>
                    </a:lnTo>
                    <a:lnTo>
                      <a:pt x="652" y="887"/>
                    </a:lnTo>
                    <a:lnTo>
                      <a:pt x="655" y="875"/>
                    </a:lnTo>
                    <a:lnTo>
                      <a:pt x="659" y="863"/>
                    </a:lnTo>
                    <a:lnTo>
                      <a:pt x="660" y="855"/>
                    </a:lnTo>
                    <a:lnTo>
                      <a:pt x="660" y="848"/>
                    </a:lnTo>
                    <a:lnTo>
                      <a:pt x="659" y="825"/>
                    </a:lnTo>
                    <a:lnTo>
                      <a:pt x="657" y="805"/>
                    </a:lnTo>
                    <a:lnTo>
                      <a:pt x="654" y="787"/>
                    </a:lnTo>
                    <a:lnTo>
                      <a:pt x="652" y="778"/>
                    </a:lnTo>
                    <a:lnTo>
                      <a:pt x="649" y="769"/>
                    </a:lnTo>
                    <a:lnTo>
                      <a:pt x="643" y="750"/>
                    </a:lnTo>
                    <a:lnTo>
                      <a:pt x="637" y="732"/>
                    </a:lnTo>
                    <a:lnTo>
                      <a:pt x="622" y="693"/>
                    </a:lnTo>
                    <a:lnTo>
                      <a:pt x="617" y="683"/>
                    </a:lnTo>
                    <a:lnTo>
                      <a:pt x="611" y="674"/>
                    </a:lnTo>
                    <a:lnTo>
                      <a:pt x="601" y="659"/>
                    </a:lnTo>
                    <a:lnTo>
                      <a:pt x="594" y="652"/>
                    </a:lnTo>
                    <a:lnTo>
                      <a:pt x="591" y="644"/>
                    </a:lnTo>
                    <a:lnTo>
                      <a:pt x="590" y="639"/>
                    </a:lnTo>
                    <a:lnTo>
                      <a:pt x="588" y="635"/>
                    </a:lnTo>
                    <a:lnTo>
                      <a:pt x="587" y="630"/>
                    </a:lnTo>
                    <a:lnTo>
                      <a:pt x="587" y="624"/>
                    </a:lnTo>
                    <a:lnTo>
                      <a:pt x="587" y="615"/>
                    </a:lnTo>
                    <a:lnTo>
                      <a:pt x="588" y="604"/>
                    </a:lnTo>
                    <a:lnTo>
                      <a:pt x="593" y="586"/>
                    </a:lnTo>
                    <a:lnTo>
                      <a:pt x="596" y="568"/>
                    </a:lnTo>
                    <a:lnTo>
                      <a:pt x="598" y="559"/>
                    </a:lnTo>
                    <a:lnTo>
                      <a:pt x="598" y="550"/>
                    </a:lnTo>
                    <a:lnTo>
                      <a:pt x="596" y="542"/>
                    </a:lnTo>
                    <a:lnTo>
                      <a:pt x="596" y="537"/>
                    </a:lnTo>
                    <a:lnTo>
                      <a:pt x="594" y="534"/>
                    </a:lnTo>
                    <a:lnTo>
                      <a:pt x="590" y="530"/>
                    </a:lnTo>
                    <a:lnTo>
                      <a:pt x="585" y="525"/>
                    </a:lnTo>
                    <a:lnTo>
                      <a:pt x="575" y="518"/>
                    </a:lnTo>
                    <a:lnTo>
                      <a:pt x="573" y="515"/>
                    </a:lnTo>
                    <a:lnTo>
                      <a:pt x="570" y="512"/>
                    </a:lnTo>
                    <a:lnTo>
                      <a:pt x="565" y="504"/>
                    </a:lnTo>
                    <a:lnTo>
                      <a:pt x="561" y="493"/>
                    </a:lnTo>
                    <a:lnTo>
                      <a:pt x="556" y="483"/>
                    </a:lnTo>
                    <a:lnTo>
                      <a:pt x="550" y="464"/>
                    </a:lnTo>
                    <a:lnTo>
                      <a:pt x="546" y="454"/>
                    </a:lnTo>
                    <a:lnTo>
                      <a:pt x="541" y="446"/>
                    </a:lnTo>
                    <a:lnTo>
                      <a:pt x="535" y="437"/>
                    </a:lnTo>
                    <a:lnTo>
                      <a:pt x="529" y="426"/>
                    </a:lnTo>
                    <a:lnTo>
                      <a:pt x="524" y="432"/>
                    </a:lnTo>
                    <a:lnTo>
                      <a:pt x="521" y="438"/>
                    </a:lnTo>
                    <a:lnTo>
                      <a:pt x="515" y="452"/>
                    </a:lnTo>
                    <a:lnTo>
                      <a:pt x="512" y="469"/>
                    </a:lnTo>
                    <a:lnTo>
                      <a:pt x="509" y="486"/>
                    </a:lnTo>
                    <a:lnTo>
                      <a:pt x="504" y="513"/>
                    </a:lnTo>
                    <a:lnTo>
                      <a:pt x="504" y="525"/>
                    </a:lnTo>
                    <a:lnTo>
                      <a:pt x="503" y="522"/>
                    </a:lnTo>
                    <a:lnTo>
                      <a:pt x="501" y="516"/>
                    </a:lnTo>
                    <a:lnTo>
                      <a:pt x="498" y="502"/>
                    </a:lnTo>
                    <a:lnTo>
                      <a:pt x="497" y="487"/>
                    </a:lnTo>
                    <a:lnTo>
                      <a:pt x="497" y="478"/>
                    </a:lnTo>
                    <a:lnTo>
                      <a:pt x="497" y="472"/>
                    </a:lnTo>
                    <a:lnTo>
                      <a:pt x="498" y="466"/>
                    </a:lnTo>
                    <a:lnTo>
                      <a:pt x="501" y="454"/>
                    </a:lnTo>
                    <a:lnTo>
                      <a:pt x="506" y="443"/>
                    </a:lnTo>
                    <a:lnTo>
                      <a:pt x="509" y="432"/>
                    </a:lnTo>
                    <a:lnTo>
                      <a:pt x="512" y="423"/>
                    </a:lnTo>
                    <a:lnTo>
                      <a:pt x="514" y="419"/>
                    </a:lnTo>
                    <a:lnTo>
                      <a:pt x="514" y="414"/>
                    </a:lnTo>
                    <a:lnTo>
                      <a:pt x="512" y="410"/>
                    </a:lnTo>
                    <a:lnTo>
                      <a:pt x="511" y="405"/>
                    </a:lnTo>
                    <a:lnTo>
                      <a:pt x="509" y="402"/>
                    </a:lnTo>
                    <a:lnTo>
                      <a:pt x="506" y="399"/>
                    </a:lnTo>
                    <a:lnTo>
                      <a:pt x="504" y="397"/>
                    </a:lnTo>
                    <a:lnTo>
                      <a:pt x="495" y="390"/>
                    </a:lnTo>
                    <a:lnTo>
                      <a:pt x="489" y="384"/>
                    </a:lnTo>
                    <a:lnTo>
                      <a:pt x="482" y="376"/>
                    </a:lnTo>
                    <a:lnTo>
                      <a:pt x="469" y="365"/>
                    </a:lnTo>
                    <a:lnTo>
                      <a:pt x="446" y="347"/>
                    </a:lnTo>
                    <a:lnTo>
                      <a:pt x="427" y="333"/>
                    </a:lnTo>
                    <a:lnTo>
                      <a:pt x="407" y="320"/>
                    </a:lnTo>
                    <a:lnTo>
                      <a:pt x="389" y="309"/>
                    </a:lnTo>
                    <a:lnTo>
                      <a:pt x="369" y="300"/>
                    </a:lnTo>
                    <a:lnTo>
                      <a:pt x="347" y="289"/>
                    </a:lnTo>
                    <a:lnTo>
                      <a:pt x="297" y="267"/>
                    </a:lnTo>
                    <a:lnTo>
                      <a:pt x="294" y="267"/>
                    </a:lnTo>
                    <a:lnTo>
                      <a:pt x="291" y="268"/>
                    </a:lnTo>
                    <a:lnTo>
                      <a:pt x="286" y="270"/>
                    </a:lnTo>
                    <a:lnTo>
                      <a:pt x="295" y="292"/>
                    </a:lnTo>
                    <a:lnTo>
                      <a:pt x="302" y="312"/>
                    </a:lnTo>
                    <a:lnTo>
                      <a:pt x="312" y="350"/>
                    </a:lnTo>
                    <a:lnTo>
                      <a:pt x="323" y="388"/>
                    </a:lnTo>
                    <a:lnTo>
                      <a:pt x="331" y="410"/>
                    </a:lnTo>
                    <a:lnTo>
                      <a:pt x="338" y="432"/>
                    </a:lnTo>
                    <a:lnTo>
                      <a:pt x="361" y="487"/>
                    </a:lnTo>
                    <a:lnTo>
                      <a:pt x="372" y="512"/>
                    </a:lnTo>
                    <a:lnTo>
                      <a:pt x="381" y="536"/>
                    </a:lnTo>
                    <a:lnTo>
                      <a:pt x="387" y="562"/>
                    </a:lnTo>
                    <a:lnTo>
                      <a:pt x="392" y="574"/>
                    </a:lnTo>
                    <a:lnTo>
                      <a:pt x="393" y="588"/>
                    </a:lnTo>
                    <a:lnTo>
                      <a:pt x="398" y="615"/>
                    </a:lnTo>
                    <a:lnTo>
                      <a:pt x="398" y="629"/>
                    </a:lnTo>
                    <a:lnTo>
                      <a:pt x="398" y="644"/>
                    </a:lnTo>
                    <a:lnTo>
                      <a:pt x="398" y="729"/>
                    </a:lnTo>
                    <a:lnTo>
                      <a:pt x="398" y="750"/>
                    </a:lnTo>
                    <a:lnTo>
                      <a:pt x="395" y="770"/>
                    </a:lnTo>
                    <a:lnTo>
                      <a:pt x="392" y="788"/>
                    </a:lnTo>
                    <a:lnTo>
                      <a:pt x="387" y="807"/>
                    </a:lnTo>
                    <a:lnTo>
                      <a:pt x="384" y="823"/>
                    </a:lnTo>
                    <a:lnTo>
                      <a:pt x="381" y="842"/>
                    </a:lnTo>
                    <a:lnTo>
                      <a:pt x="379" y="851"/>
                    </a:lnTo>
                    <a:lnTo>
                      <a:pt x="378" y="862"/>
                    </a:lnTo>
                    <a:lnTo>
                      <a:pt x="378" y="872"/>
                    </a:lnTo>
                    <a:lnTo>
                      <a:pt x="376" y="883"/>
                    </a:lnTo>
                    <a:lnTo>
                      <a:pt x="378" y="886"/>
                    </a:lnTo>
                    <a:lnTo>
                      <a:pt x="378" y="889"/>
                    </a:lnTo>
                    <a:lnTo>
                      <a:pt x="381" y="893"/>
                    </a:lnTo>
                    <a:lnTo>
                      <a:pt x="385" y="898"/>
                    </a:lnTo>
                    <a:lnTo>
                      <a:pt x="390" y="901"/>
                    </a:lnTo>
                    <a:lnTo>
                      <a:pt x="402" y="907"/>
                    </a:lnTo>
                    <a:lnTo>
                      <a:pt x="407" y="912"/>
                    </a:lnTo>
                    <a:lnTo>
                      <a:pt x="410" y="913"/>
                    </a:lnTo>
                    <a:lnTo>
                      <a:pt x="411" y="916"/>
                    </a:lnTo>
                    <a:lnTo>
                      <a:pt x="431" y="941"/>
                    </a:lnTo>
                    <a:lnTo>
                      <a:pt x="451" y="962"/>
                    </a:lnTo>
                    <a:lnTo>
                      <a:pt x="460" y="973"/>
                    </a:lnTo>
                    <a:lnTo>
                      <a:pt x="469" y="983"/>
                    </a:lnTo>
                    <a:lnTo>
                      <a:pt x="482" y="992"/>
                    </a:lnTo>
                    <a:lnTo>
                      <a:pt x="494" y="1003"/>
                    </a:lnTo>
                    <a:lnTo>
                      <a:pt x="503" y="1011"/>
                    </a:lnTo>
                    <a:lnTo>
                      <a:pt x="511" y="1018"/>
                    </a:lnTo>
                    <a:lnTo>
                      <a:pt x="517" y="1027"/>
                    </a:lnTo>
                    <a:lnTo>
                      <a:pt x="523" y="1038"/>
                    </a:lnTo>
                    <a:lnTo>
                      <a:pt x="529" y="1047"/>
                    </a:lnTo>
                    <a:lnTo>
                      <a:pt x="533" y="1058"/>
                    </a:lnTo>
                    <a:lnTo>
                      <a:pt x="538" y="1070"/>
                    </a:lnTo>
                    <a:lnTo>
                      <a:pt x="543" y="1081"/>
                    </a:lnTo>
                    <a:lnTo>
                      <a:pt x="546" y="1091"/>
                    </a:lnTo>
                    <a:lnTo>
                      <a:pt x="549" y="1102"/>
                    </a:lnTo>
                    <a:lnTo>
                      <a:pt x="552" y="1122"/>
                    </a:lnTo>
                    <a:lnTo>
                      <a:pt x="553" y="1131"/>
                    </a:lnTo>
                    <a:lnTo>
                      <a:pt x="553" y="1140"/>
                    </a:lnTo>
                    <a:lnTo>
                      <a:pt x="552" y="1146"/>
                    </a:lnTo>
                    <a:lnTo>
                      <a:pt x="550" y="1152"/>
                    </a:lnTo>
                    <a:lnTo>
                      <a:pt x="550" y="1146"/>
                    </a:lnTo>
                    <a:lnTo>
                      <a:pt x="549" y="1138"/>
                    </a:lnTo>
                    <a:lnTo>
                      <a:pt x="547" y="1126"/>
                    </a:lnTo>
                    <a:lnTo>
                      <a:pt x="543" y="1114"/>
                    </a:lnTo>
                    <a:lnTo>
                      <a:pt x="538" y="1103"/>
                    </a:lnTo>
                    <a:lnTo>
                      <a:pt x="527" y="1082"/>
                    </a:lnTo>
                    <a:lnTo>
                      <a:pt x="521" y="1070"/>
                    </a:lnTo>
                    <a:lnTo>
                      <a:pt x="515" y="1058"/>
                    </a:lnTo>
                    <a:lnTo>
                      <a:pt x="509" y="1046"/>
                    </a:lnTo>
                    <a:lnTo>
                      <a:pt x="504" y="1037"/>
                    </a:lnTo>
                    <a:lnTo>
                      <a:pt x="498" y="1027"/>
                    </a:lnTo>
                    <a:lnTo>
                      <a:pt x="491" y="1020"/>
                    </a:lnTo>
                    <a:lnTo>
                      <a:pt x="485" y="1012"/>
                    </a:lnTo>
                    <a:lnTo>
                      <a:pt x="477" y="1006"/>
                    </a:lnTo>
                    <a:lnTo>
                      <a:pt x="457" y="991"/>
                    </a:lnTo>
                    <a:lnTo>
                      <a:pt x="445" y="980"/>
                    </a:lnTo>
                    <a:lnTo>
                      <a:pt x="436" y="968"/>
                    </a:lnTo>
                    <a:lnTo>
                      <a:pt x="418" y="945"/>
                    </a:lnTo>
                    <a:lnTo>
                      <a:pt x="408" y="936"/>
                    </a:lnTo>
                    <a:lnTo>
                      <a:pt x="404" y="932"/>
                    </a:lnTo>
                    <a:lnTo>
                      <a:pt x="399" y="927"/>
                    </a:lnTo>
                    <a:lnTo>
                      <a:pt x="393" y="922"/>
                    </a:lnTo>
                    <a:lnTo>
                      <a:pt x="387" y="919"/>
                    </a:lnTo>
                    <a:lnTo>
                      <a:pt x="379" y="916"/>
                    </a:lnTo>
                    <a:lnTo>
                      <a:pt x="372" y="913"/>
                    </a:lnTo>
                    <a:lnTo>
                      <a:pt x="361" y="1006"/>
                    </a:lnTo>
                    <a:lnTo>
                      <a:pt x="361" y="1142"/>
                    </a:lnTo>
                    <a:lnTo>
                      <a:pt x="361" y="1151"/>
                    </a:lnTo>
                    <a:lnTo>
                      <a:pt x="363" y="1158"/>
                    </a:lnTo>
                    <a:lnTo>
                      <a:pt x="364" y="1166"/>
                    </a:lnTo>
                    <a:lnTo>
                      <a:pt x="366" y="1173"/>
                    </a:lnTo>
                    <a:lnTo>
                      <a:pt x="372" y="1187"/>
                    </a:lnTo>
                    <a:lnTo>
                      <a:pt x="378" y="1199"/>
                    </a:lnTo>
                    <a:lnTo>
                      <a:pt x="387" y="1212"/>
                    </a:lnTo>
                    <a:lnTo>
                      <a:pt x="395" y="1225"/>
                    </a:lnTo>
                    <a:lnTo>
                      <a:pt x="404" y="1239"/>
                    </a:lnTo>
                    <a:lnTo>
                      <a:pt x="411" y="1254"/>
                    </a:lnTo>
                    <a:lnTo>
                      <a:pt x="419" y="1269"/>
                    </a:lnTo>
                    <a:lnTo>
                      <a:pt x="424" y="1285"/>
                    </a:lnTo>
                    <a:lnTo>
                      <a:pt x="433" y="1315"/>
                    </a:lnTo>
                    <a:lnTo>
                      <a:pt x="437" y="1329"/>
                    </a:lnTo>
                    <a:lnTo>
                      <a:pt x="440" y="1335"/>
                    </a:lnTo>
                    <a:lnTo>
                      <a:pt x="445" y="1341"/>
                    </a:lnTo>
                    <a:lnTo>
                      <a:pt x="450" y="1347"/>
                    </a:lnTo>
                    <a:lnTo>
                      <a:pt x="454" y="1353"/>
                    </a:lnTo>
                    <a:lnTo>
                      <a:pt x="460" y="1359"/>
                    </a:lnTo>
                    <a:lnTo>
                      <a:pt x="466" y="1364"/>
                    </a:lnTo>
                    <a:lnTo>
                      <a:pt x="486" y="1376"/>
                    </a:lnTo>
                    <a:lnTo>
                      <a:pt x="503" y="1388"/>
                    </a:lnTo>
                    <a:lnTo>
                      <a:pt x="517" y="1399"/>
                    </a:lnTo>
                    <a:lnTo>
                      <a:pt x="530" y="1411"/>
                    </a:lnTo>
                    <a:lnTo>
                      <a:pt x="543" y="1425"/>
                    </a:lnTo>
                    <a:lnTo>
                      <a:pt x="556" y="1437"/>
                    </a:lnTo>
                    <a:lnTo>
                      <a:pt x="570" y="1452"/>
                    </a:lnTo>
                    <a:lnTo>
                      <a:pt x="585" y="1469"/>
                    </a:lnTo>
                    <a:lnTo>
                      <a:pt x="599" y="1484"/>
                    </a:lnTo>
                    <a:lnTo>
                      <a:pt x="613" y="1501"/>
                    </a:lnTo>
                    <a:lnTo>
                      <a:pt x="628" y="1520"/>
                    </a:lnTo>
                    <a:lnTo>
                      <a:pt x="614" y="1510"/>
                    </a:lnTo>
                    <a:lnTo>
                      <a:pt x="602" y="1501"/>
                    </a:lnTo>
                    <a:lnTo>
                      <a:pt x="591" y="1492"/>
                    </a:lnTo>
                    <a:lnTo>
                      <a:pt x="581" y="1481"/>
                    </a:lnTo>
                    <a:lnTo>
                      <a:pt x="561" y="1461"/>
                    </a:lnTo>
                    <a:lnTo>
                      <a:pt x="540" y="1438"/>
                    </a:lnTo>
                    <a:lnTo>
                      <a:pt x="540" y="1446"/>
                    </a:lnTo>
                    <a:lnTo>
                      <a:pt x="540" y="1452"/>
                    </a:lnTo>
                    <a:lnTo>
                      <a:pt x="540" y="1458"/>
                    </a:lnTo>
                    <a:lnTo>
                      <a:pt x="540" y="1464"/>
                    </a:lnTo>
                    <a:lnTo>
                      <a:pt x="537" y="1475"/>
                    </a:lnTo>
                    <a:lnTo>
                      <a:pt x="533" y="1484"/>
                    </a:lnTo>
                    <a:lnTo>
                      <a:pt x="527" y="1501"/>
                    </a:lnTo>
                    <a:lnTo>
                      <a:pt x="524" y="1511"/>
                    </a:lnTo>
                    <a:lnTo>
                      <a:pt x="524" y="1523"/>
                    </a:lnTo>
                    <a:lnTo>
                      <a:pt x="524" y="1530"/>
                    </a:lnTo>
                    <a:lnTo>
                      <a:pt x="524" y="1534"/>
                    </a:lnTo>
                    <a:lnTo>
                      <a:pt x="527" y="1545"/>
                    </a:lnTo>
                    <a:lnTo>
                      <a:pt x="530" y="1554"/>
                    </a:lnTo>
                    <a:lnTo>
                      <a:pt x="532" y="1558"/>
                    </a:lnTo>
                    <a:lnTo>
                      <a:pt x="532" y="1565"/>
                    </a:lnTo>
                    <a:lnTo>
                      <a:pt x="532" y="1593"/>
                    </a:lnTo>
                    <a:lnTo>
                      <a:pt x="529" y="1589"/>
                    </a:lnTo>
                    <a:lnTo>
                      <a:pt x="526" y="1581"/>
                    </a:lnTo>
                    <a:lnTo>
                      <a:pt x="523" y="1566"/>
                    </a:lnTo>
                    <a:lnTo>
                      <a:pt x="518" y="1549"/>
                    </a:lnTo>
                    <a:lnTo>
                      <a:pt x="517" y="1543"/>
                    </a:lnTo>
                    <a:lnTo>
                      <a:pt x="515" y="1536"/>
                    </a:lnTo>
                    <a:lnTo>
                      <a:pt x="512" y="1540"/>
                    </a:lnTo>
                    <a:lnTo>
                      <a:pt x="509" y="1545"/>
                    </a:lnTo>
                    <a:lnTo>
                      <a:pt x="506" y="1554"/>
                    </a:lnTo>
                    <a:lnTo>
                      <a:pt x="503" y="1563"/>
                    </a:lnTo>
                    <a:lnTo>
                      <a:pt x="500" y="1574"/>
                    </a:lnTo>
                    <a:lnTo>
                      <a:pt x="498" y="1583"/>
                    </a:lnTo>
                    <a:lnTo>
                      <a:pt x="497" y="1587"/>
                    </a:lnTo>
                    <a:lnTo>
                      <a:pt x="495" y="1592"/>
                    </a:lnTo>
                    <a:lnTo>
                      <a:pt x="492" y="1597"/>
                    </a:lnTo>
                    <a:lnTo>
                      <a:pt x="491" y="1601"/>
                    </a:lnTo>
                    <a:lnTo>
                      <a:pt x="488" y="1604"/>
                    </a:lnTo>
                    <a:lnTo>
                      <a:pt x="483" y="1607"/>
                    </a:lnTo>
                    <a:lnTo>
                      <a:pt x="489" y="1583"/>
                    </a:lnTo>
                    <a:lnTo>
                      <a:pt x="497" y="1560"/>
                    </a:lnTo>
                    <a:lnTo>
                      <a:pt x="512" y="1517"/>
                    </a:lnTo>
                    <a:lnTo>
                      <a:pt x="518" y="1498"/>
                    </a:lnTo>
                    <a:lnTo>
                      <a:pt x="520" y="1487"/>
                    </a:lnTo>
                    <a:lnTo>
                      <a:pt x="523" y="1478"/>
                    </a:lnTo>
                    <a:lnTo>
                      <a:pt x="523" y="1469"/>
                    </a:lnTo>
                    <a:lnTo>
                      <a:pt x="524" y="1458"/>
                    </a:lnTo>
                    <a:lnTo>
                      <a:pt x="523" y="1440"/>
                    </a:lnTo>
                    <a:lnTo>
                      <a:pt x="521" y="1434"/>
                    </a:lnTo>
                    <a:lnTo>
                      <a:pt x="518" y="1428"/>
                    </a:lnTo>
                    <a:lnTo>
                      <a:pt x="515" y="1423"/>
                    </a:lnTo>
                    <a:lnTo>
                      <a:pt x="512" y="1418"/>
                    </a:lnTo>
                    <a:lnTo>
                      <a:pt x="508" y="1414"/>
                    </a:lnTo>
                    <a:lnTo>
                      <a:pt x="503" y="1411"/>
                    </a:lnTo>
                    <a:lnTo>
                      <a:pt x="491" y="1403"/>
                    </a:lnTo>
                    <a:lnTo>
                      <a:pt x="466" y="1390"/>
                    </a:lnTo>
                    <a:lnTo>
                      <a:pt x="453" y="1382"/>
                    </a:lnTo>
                    <a:lnTo>
                      <a:pt x="446" y="1379"/>
                    </a:lnTo>
                    <a:lnTo>
                      <a:pt x="440" y="1373"/>
                    </a:lnTo>
                    <a:lnTo>
                      <a:pt x="442" y="1408"/>
                    </a:lnTo>
                    <a:lnTo>
                      <a:pt x="442" y="1435"/>
                    </a:lnTo>
                    <a:lnTo>
                      <a:pt x="440" y="1463"/>
                    </a:lnTo>
                    <a:lnTo>
                      <a:pt x="437" y="1496"/>
                    </a:lnTo>
                    <a:lnTo>
                      <a:pt x="436" y="1508"/>
                    </a:lnTo>
                    <a:lnTo>
                      <a:pt x="433" y="1519"/>
                    </a:lnTo>
                    <a:lnTo>
                      <a:pt x="428" y="1530"/>
                    </a:lnTo>
                    <a:lnTo>
                      <a:pt x="422" y="1540"/>
                    </a:lnTo>
                    <a:lnTo>
                      <a:pt x="414" y="1551"/>
                    </a:lnTo>
                    <a:lnTo>
                      <a:pt x="407" y="1562"/>
                    </a:lnTo>
                    <a:lnTo>
                      <a:pt x="399" y="1571"/>
                    </a:lnTo>
                    <a:lnTo>
                      <a:pt x="392" y="1580"/>
                    </a:lnTo>
                    <a:lnTo>
                      <a:pt x="376" y="1595"/>
                    </a:lnTo>
                    <a:lnTo>
                      <a:pt x="363" y="1606"/>
                    </a:lnTo>
                    <a:lnTo>
                      <a:pt x="349" y="1616"/>
                    </a:lnTo>
                    <a:lnTo>
                      <a:pt x="367" y="1600"/>
                    </a:lnTo>
                    <a:lnTo>
                      <a:pt x="382" y="1584"/>
                    </a:lnTo>
                    <a:lnTo>
                      <a:pt x="396" y="1568"/>
                    </a:lnTo>
                    <a:lnTo>
                      <a:pt x="401" y="1560"/>
                    </a:lnTo>
                    <a:lnTo>
                      <a:pt x="407" y="1551"/>
                    </a:lnTo>
                    <a:lnTo>
                      <a:pt x="411" y="1542"/>
                    </a:lnTo>
                    <a:lnTo>
                      <a:pt x="416" y="1533"/>
                    </a:lnTo>
                    <a:lnTo>
                      <a:pt x="419" y="1523"/>
                    </a:lnTo>
                    <a:lnTo>
                      <a:pt x="422" y="1513"/>
                    </a:lnTo>
                    <a:lnTo>
                      <a:pt x="428" y="1493"/>
                    </a:lnTo>
                    <a:lnTo>
                      <a:pt x="430" y="1469"/>
                    </a:lnTo>
                    <a:lnTo>
                      <a:pt x="430" y="1461"/>
                    </a:lnTo>
                    <a:lnTo>
                      <a:pt x="430" y="1455"/>
                    </a:lnTo>
                    <a:lnTo>
                      <a:pt x="428" y="1440"/>
                    </a:lnTo>
                    <a:lnTo>
                      <a:pt x="413" y="1461"/>
                    </a:lnTo>
                    <a:lnTo>
                      <a:pt x="398" y="1481"/>
                    </a:lnTo>
                    <a:lnTo>
                      <a:pt x="384" y="1499"/>
                    </a:lnTo>
                    <a:lnTo>
                      <a:pt x="369" y="1520"/>
                    </a:lnTo>
                    <a:lnTo>
                      <a:pt x="376" y="1507"/>
                    </a:lnTo>
                    <a:lnTo>
                      <a:pt x="385" y="1492"/>
                    </a:lnTo>
                    <a:lnTo>
                      <a:pt x="395" y="1473"/>
                    </a:lnTo>
                    <a:lnTo>
                      <a:pt x="405" y="1453"/>
                    </a:lnTo>
                    <a:lnTo>
                      <a:pt x="413" y="1432"/>
                    </a:lnTo>
                    <a:lnTo>
                      <a:pt x="416" y="1423"/>
                    </a:lnTo>
                    <a:lnTo>
                      <a:pt x="419" y="1412"/>
                    </a:lnTo>
                    <a:lnTo>
                      <a:pt x="421" y="1403"/>
                    </a:lnTo>
                    <a:lnTo>
                      <a:pt x="422" y="1396"/>
                    </a:lnTo>
                    <a:lnTo>
                      <a:pt x="421" y="1362"/>
                    </a:lnTo>
                    <a:lnTo>
                      <a:pt x="421" y="1348"/>
                    </a:lnTo>
                    <a:lnTo>
                      <a:pt x="419" y="1336"/>
                    </a:lnTo>
                    <a:lnTo>
                      <a:pt x="416" y="1324"/>
                    </a:lnTo>
                    <a:lnTo>
                      <a:pt x="413" y="1312"/>
                    </a:lnTo>
                    <a:lnTo>
                      <a:pt x="401" y="1282"/>
                    </a:lnTo>
                    <a:lnTo>
                      <a:pt x="395" y="1269"/>
                    </a:lnTo>
                    <a:lnTo>
                      <a:pt x="389" y="1257"/>
                    </a:lnTo>
                    <a:lnTo>
                      <a:pt x="378" y="1237"/>
                    </a:lnTo>
                    <a:lnTo>
                      <a:pt x="367" y="1218"/>
                    </a:lnTo>
                    <a:lnTo>
                      <a:pt x="356" y="1199"/>
                    </a:lnTo>
                    <a:lnTo>
                      <a:pt x="352" y="1190"/>
                    </a:lnTo>
                    <a:lnTo>
                      <a:pt x="347" y="1180"/>
                    </a:lnTo>
                    <a:lnTo>
                      <a:pt x="340" y="1160"/>
                    </a:lnTo>
                    <a:lnTo>
                      <a:pt x="337" y="1149"/>
                    </a:lnTo>
                    <a:lnTo>
                      <a:pt x="334" y="1138"/>
                    </a:lnTo>
                    <a:lnTo>
                      <a:pt x="332" y="1126"/>
                    </a:lnTo>
                    <a:lnTo>
                      <a:pt x="332" y="1113"/>
                    </a:lnTo>
                    <a:lnTo>
                      <a:pt x="332" y="1079"/>
                    </a:lnTo>
                    <a:lnTo>
                      <a:pt x="332" y="1050"/>
                    </a:lnTo>
                    <a:lnTo>
                      <a:pt x="335" y="988"/>
                    </a:lnTo>
                    <a:lnTo>
                      <a:pt x="323" y="989"/>
                    </a:lnTo>
                    <a:lnTo>
                      <a:pt x="314" y="992"/>
                    </a:lnTo>
                    <a:lnTo>
                      <a:pt x="305" y="995"/>
                    </a:lnTo>
                    <a:lnTo>
                      <a:pt x="297" y="1000"/>
                    </a:lnTo>
                    <a:lnTo>
                      <a:pt x="280" y="1011"/>
                    </a:lnTo>
                    <a:lnTo>
                      <a:pt x="262" y="1023"/>
                    </a:lnTo>
                    <a:lnTo>
                      <a:pt x="253" y="1027"/>
                    </a:lnTo>
                    <a:lnTo>
                      <a:pt x="245" y="1033"/>
                    </a:lnTo>
                    <a:lnTo>
                      <a:pt x="239" y="1038"/>
                    </a:lnTo>
                    <a:lnTo>
                      <a:pt x="234" y="1043"/>
                    </a:lnTo>
                    <a:lnTo>
                      <a:pt x="231" y="1046"/>
                    </a:lnTo>
                    <a:lnTo>
                      <a:pt x="230" y="1049"/>
                    </a:lnTo>
                    <a:lnTo>
                      <a:pt x="225" y="1055"/>
                    </a:lnTo>
                    <a:lnTo>
                      <a:pt x="222" y="1062"/>
                    </a:lnTo>
                    <a:lnTo>
                      <a:pt x="219" y="1073"/>
                    </a:lnTo>
                    <a:lnTo>
                      <a:pt x="215" y="1091"/>
                    </a:lnTo>
                    <a:lnTo>
                      <a:pt x="210" y="1110"/>
                    </a:lnTo>
                    <a:lnTo>
                      <a:pt x="207" y="1126"/>
                    </a:lnTo>
                    <a:lnTo>
                      <a:pt x="205" y="1143"/>
                    </a:lnTo>
                    <a:lnTo>
                      <a:pt x="201" y="1160"/>
                    </a:lnTo>
                    <a:lnTo>
                      <a:pt x="196" y="1177"/>
                    </a:lnTo>
                    <a:lnTo>
                      <a:pt x="190" y="1193"/>
                    </a:lnTo>
                    <a:lnTo>
                      <a:pt x="186" y="1201"/>
                    </a:lnTo>
                    <a:lnTo>
                      <a:pt x="180" y="1208"/>
                    </a:lnTo>
                    <a:lnTo>
                      <a:pt x="184" y="1192"/>
                    </a:lnTo>
                    <a:lnTo>
                      <a:pt x="186" y="1178"/>
                    </a:lnTo>
                    <a:lnTo>
                      <a:pt x="186" y="1167"/>
                    </a:lnTo>
                    <a:lnTo>
                      <a:pt x="186" y="1158"/>
                    </a:lnTo>
                    <a:lnTo>
                      <a:pt x="186" y="1151"/>
                    </a:lnTo>
                    <a:lnTo>
                      <a:pt x="187" y="1142"/>
                    </a:lnTo>
                    <a:lnTo>
                      <a:pt x="187" y="1137"/>
                    </a:lnTo>
                    <a:lnTo>
                      <a:pt x="189" y="1131"/>
                    </a:lnTo>
                    <a:lnTo>
                      <a:pt x="192" y="1119"/>
                    </a:lnTo>
                    <a:lnTo>
                      <a:pt x="198" y="1076"/>
                    </a:lnTo>
                    <a:lnTo>
                      <a:pt x="183" y="1091"/>
                    </a:lnTo>
                    <a:lnTo>
                      <a:pt x="175" y="1100"/>
                    </a:lnTo>
                    <a:lnTo>
                      <a:pt x="166" y="1108"/>
                    </a:lnTo>
                    <a:lnTo>
                      <a:pt x="158" y="1114"/>
                    </a:lnTo>
                    <a:lnTo>
                      <a:pt x="149" y="1119"/>
                    </a:lnTo>
                    <a:lnTo>
                      <a:pt x="144" y="1122"/>
                    </a:lnTo>
                    <a:lnTo>
                      <a:pt x="138" y="1123"/>
                    </a:lnTo>
                    <a:lnTo>
                      <a:pt x="134" y="1123"/>
                    </a:lnTo>
                    <a:lnTo>
                      <a:pt x="129" y="1123"/>
                    </a:lnTo>
                    <a:lnTo>
                      <a:pt x="64" y="1119"/>
                    </a:lnTo>
                    <a:lnTo>
                      <a:pt x="54" y="1119"/>
                    </a:lnTo>
                    <a:lnTo>
                      <a:pt x="45" y="1120"/>
                    </a:lnTo>
                    <a:lnTo>
                      <a:pt x="38" y="1123"/>
                    </a:lnTo>
                    <a:lnTo>
                      <a:pt x="30" y="1128"/>
                    </a:lnTo>
                    <a:lnTo>
                      <a:pt x="16" y="1137"/>
                    </a:lnTo>
                    <a:lnTo>
                      <a:pt x="9" y="1142"/>
                    </a:lnTo>
                    <a:lnTo>
                      <a:pt x="0" y="1145"/>
                    </a:lnTo>
                    <a:lnTo>
                      <a:pt x="7" y="1137"/>
                    </a:lnTo>
                    <a:lnTo>
                      <a:pt x="13" y="1129"/>
                    </a:lnTo>
                    <a:lnTo>
                      <a:pt x="22" y="1123"/>
                    </a:lnTo>
                    <a:lnTo>
                      <a:pt x="30" y="1117"/>
                    </a:lnTo>
                    <a:lnTo>
                      <a:pt x="39" y="1113"/>
                    </a:lnTo>
                    <a:lnTo>
                      <a:pt x="50" y="1110"/>
                    </a:lnTo>
                    <a:lnTo>
                      <a:pt x="59" y="1108"/>
                    </a:lnTo>
                    <a:lnTo>
                      <a:pt x="70" y="1108"/>
                    </a:lnTo>
                    <a:lnTo>
                      <a:pt x="123" y="1111"/>
                    </a:lnTo>
                    <a:lnTo>
                      <a:pt x="131" y="1111"/>
                    </a:lnTo>
                    <a:lnTo>
                      <a:pt x="138" y="1110"/>
                    </a:lnTo>
                    <a:lnTo>
                      <a:pt x="144" y="1108"/>
                    </a:lnTo>
                    <a:lnTo>
                      <a:pt x="151" y="1105"/>
                    </a:lnTo>
                    <a:lnTo>
                      <a:pt x="155" y="1102"/>
                    </a:lnTo>
                    <a:lnTo>
                      <a:pt x="160" y="1099"/>
                    </a:lnTo>
                    <a:lnTo>
                      <a:pt x="164" y="1094"/>
                    </a:lnTo>
                    <a:lnTo>
                      <a:pt x="169" y="1090"/>
                    </a:lnTo>
                    <a:lnTo>
                      <a:pt x="176" y="1079"/>
                    </a:lnTo>
                    <a:lnTo>
                      <a:pt x="186" y="1067"/>
                    </a:lnTo>
                    <a:lnTo>
                      <a:pt x="193" y="1055"/>
                    </a:lnTo>
                    <a:lnTo>
                      <a:pt x="202" y="1041"/>
                    </a:lnTo>
                    <a:lnTo>
                      <a:pt x="210" y="1033"/>
                    </a:lnTo>
                    <a:lnTo>
                      <a:pt x="216" y="1027"/>
                    </a:lnTo>
                    <a:lnTo>
                      <a:pt x="224" y="1021"/>
                    </a:lnTo>
                    <a:lnTo>
                      <a:pt x="231" y="1015"/>
                    </a:lnTo>
                    <a:lnTo>
                      <a:pt x="239" y="1011"/>
                    </a:lnTo>
                    <a:lnTo>
                      <a:pt x="247" y="1006"/>
                    </a:lnTo>
                    <a:lnTo>
                      <a:pt x="263" y="998"/>
                    </a:lnTo>
                    <a:lnTo>
                      <a:pt x="279" y="991"/>
                    </a:lnTo>
                    <a:lnTo>
                      <a:pt x="288" y="986"/>
                    </a:lnTo>
                    <a:lnTo>
                      <a:pt x="295" y="982"/>
                    </a:lnTo>
                    <a:lnTo>
                      <a:pt x="311" y="971"/>
                    </a:lnTo>
                    <a:lnTo>
                      <a:pt x="318" y="965"/>
                    </a:lnTo>
                    <a:lnTo>
                      <a:pt x="326" y="959"/>
                    </a:lnTo>
                    <a:lnTo>
                      <a:pt x="332" y="951"/>
                    </a:lnTo>
                    <a:lnTo>
                      <a:pt x="335" y="945"/>
                    </a:lnTo>
                    <a:lnTo>
                      <a:pt x="338" y="938"/>
                    </a:lnTo>
                    <a:lnTo>
                      <a:pt x="340" y="930"/>
                    </a:lnTo>
                    <a:lnTo>
                      <a:pt x="341" y="915"/>
                    </a:lnTo>
                    <a:lnTo>
                      <a:pt x="343" y="906"/>
                    </a:lnTo>
                    <a:lnTo>
                      <a:pt x="346" y="897"/>
                    </a:lnTo>
                    <a:lnTo>
                      <a:pt x="355" y="858"/>
                    </a:lnTo>
                    <a:lnTo>
                      <a:pt x="361" y="825"/>
                    </a:lnTo>
                    <a:lnTo>
                      <a:pt x="367" y="790"/>
                    </a:lnTo>
                    <a:lnTo>
                      <a:pt x="372" y="750"/>
                    </a:lnTo>
                    <a:lnTo>
                      <a:pt x="375" y="725"/>
                    </a:lnTo>
                    <a:lnTo>
                      <a:pt x="375" y="712"/>
                    </a:lnTo>
                    <a:lnTo>
                      <a:pt x="375" y="700"/>
                    </a:lnTo>
                    <a:lnTo>
                      <a:pt x="375" y="677"/>
                    </a:lnTo>
                    <a:lnTo>
                      <a:pt x="372" y="650"/>
                    </a:lnTo>
                    <a:lnTo>
                      <a:pt x="366" y="613"/>
                    </a:lnTo>
                    <a:lnTo>
                      <a:pt x="360" y="582"/>
                    </a:lnTo>
                    <a:lnTo>
                      <a:pt x="353" y="551"/>
                    </a:lnTo>
                    <a:lnTo>
                      <a:pt x="344" y="521"/>
                    </a:lnTo>
                    <a:lnTo>
                      <a:pt x="334" y="493"/>
                    </a:lnTo>
                    <a:lnTo>
                      <a:pt x="320" y="464"/>
                    </a:lnTo>
                    <a:lnTo>
                      <a:pt x="312" y="449"/>
                    </a:lnTo>
                    <a:lnTo>
                      <a:pt x="305" y="434"/>
                    </a:lnTo>
                    <a:lnTo>
                      <a:pt x="286" y="402"/>
                    </a:lnTo>
                    <a:lnTo>
                      <a:pt x="280" y="407"/>
                    </a:lnTo>
                    <a:lnTo>
                      <a:pt x="277" y="410"/>
                    </a:lnTo>
                    <a:lnTo>
                      <a:pt x="274" y="414"/>
                    </a:lnTo>
                    <a:lnTo>
                      <a:pt x="271" y="419"/>
                    </a:lnTo>
                    <a:lnTo>
                      <a:pt x="268" y="429"/>
                    </a:lnTo>
                    <a:lnTo>
                      <a:pt x="262" y="440"/>
                    </a:lnTo>
                    <a:lnTo>
                      <a:pt x="257" y="446"/>
                    </a:lnTo>
                    <a:lnTo>
                      <a:pt x="251" y="451"/>
                    </a:lnTo>
                    <a:lnTo>
                      <a:pt x="242" y="461"/>
                    </a:lnTo>
                    <a:lnTo>
                      <a:pt x="238" y="466"/>
                    </a:lnTo>
                    <a:lnTo>
                      <a:pt x="233" y="470"/>
                    </a:lnTo>
                    <a:lnTo>
                      <a:pt x="230" y="475"/>
                    </a:lnTo>
                    <a:lnTo>
                      <a:pt x="230" y="478"/>
                    </a:lnTo>
                    <a:lnTo>
                      <a:pt x="230" y="480"/>
                    </a:lnTo>
                    <a:lnTo>
                      <a:pt x="230" y="486"/>
                    </a:lnTo>
                    <a:lnTo>
                      <a:pt x="231" y="493"/>
                    </a:lnTo>
                    <a:lnTo>
                      <a:pt x="233" y="501"/>
                    </a:lnTo>
                    <a:lnTo>
                      <a:pt x="234" y="508"/>
                    </a:lnTo>
                    <a:lnTo>
                      <a:pt x="239" y="524"/>
                    </a:lnTo>
                    <a:lnTo>
                      <a:pt x="245" y="540"/>
                    </a:lnTo>
                    <a:lnTo>
                      <a:pt x="251" y="554"/>
                    </a:lnTo>
                    <a:lnTo>
                      <a:pt x="257" y="565"/>
                    </a:lnTo>
                    <a:lnTo>
                      <a:pt x="262" y="575"/>
                    </a:lnTo>
                    <a:lnTo>
                      <a:pt x="257" y="574"/>
                    </a:lnTo>
                    <a:lnTo>
                      <a:pt x="253" y="571"/>
                    </a:lnTo>
                    <a:lnTo>
                      <a:pt x="248" y="568"/>
                    </a:lnTo>
                    <a:lnTo>
                      <a:pt x="245" y="563"/>
                    </a:lnTo>
                    <a:lnTo>
                      <a:pt x="239" y="556"/>
                    </a:lnTo>
                    <a:lnTo>
                      <a:pt x="234" y="545"/>
                    </a:lnTo>
                    <a:lnTo>
                      <a:pt x="225" y="522"/>
                    </a:lnTo>
                    <a:lnTo>
                      <a:pt x="221" y="510"/>
                    </a:lnTo>
                    <a:lnTo>
                      <a:pt x="216" y="499"/>
                    </a:lnTo>
                    <a:lnTo>
                      <a:pt x="209" y="505"/>
                    </a:lnTo>
                    <a:lnTo>
                      <a:pt x="201" y="512"/>
                    </a:lnTo>
                    <a:lnTo>
                      <a:pt x="190" y="525"/>
                    </a:lnTo>
                    <a:lnTo>
                      <a:pt x="186" y="533"/>
                    </a:lnTo>
                    <a:lnTo>
                      <a:pt x="183" y="540"/>
                    </a:lnTo>
                    <a:lnTo>
                      <a:pt x="180" y="548"/>
                    </a:lnTo>
                    <a:lnTo>
                      <a:pt x="176" y="556"/>
                    </a:lnTo>
                    <a:lnTo>
                      <a:pt x="175" y="565"/>
                    </a:lnTo>
                    <a:lnTo>
                      <a:pt x="175" y="572"/>
                    </a:lnTo>
                    <a:lnTo>
                      <a:pt x="173" y="591"/>
                    </a:lnTo>
                    <a:lnTo>
                      <a:pt x="175" y="600"/>
                    </a:lnTo>
                    <a:lnTo>
                      <a:pt x="176" y="609"/>
                    </a:lnTo>
                    <a:lnTo>
                      <a:pt x="180" y="629"/>
                    </a:lnTo>
                    <a:lnTo>
                      <a:pt x="192" y="682"/>
                    </a:lnTo>
                    <a:lnTo>
                      <a:pt x="193" y="691"/>
                    </a:lnTo>
                    <a:lnTo>
                      <a:pt x="193" y="700"/>
                    </a:lnTo>
                    <a:lnTo>
                      <a:pt x="192" y="708"/>
                    </a:lnTo>
                    <a:lnTo>
                      <a:pt x="189" y="717"/>
                    </a:lnTo>
                    <a:lnTo>
                      <a:pt x="186" y="725"/>
                    </a:lnTo>
                    <a:lnTo>
                      <a:pt x="181" y="732"/>
                    </a:lnTo>
                    <a:lnTo>
                      <a:pt x="172" y="747"/>
                    </a:lnTo>
                    <a:lnTo>
                      <a:pt x="161" y="761"/>
                    </a:lnTo>
                    <a:lnTo>
                      <a:pt x="152" y="778"/>
                    </a:lnTo>
                    <a:lnTo>
                      <a:pt x="148" y="785"/>
                    </a:lnTo>
                    <a:lnTo>
                      <a:pt x="144" y="795"/>
                    </a:lnTo>
                    <a:lnTo>
                      <a:pt x="143" y="802"/>
                    </a:lnTo>
                    <a:lnTo>
                      <a:pt x="143" y="813"/>
                    </a:lnTo>
                    <a:lnTo>
                      <a:pt x="143" y="822"/>
                    </a:lnTo>
                    <a:lnTo>
                      <a:pt x="144" y="831"/>
                    </a:lnTo>
                    <a:lnTo>
                      <a:pt x="149" y="848"/>
                    </a:lnTo>
                    <a:lnTo>
                      <a:pt x="152" y="857"/>
                    </a:lnTo>
                    <a:lnTo>
                      <a:pt x="154" y="865"/>
                    </a:lnTo>
                    <a:lnTo>
                      <a:pt x="154" y="874"/>
                    </a:lnTo>
                    <a:lnTo>
                      <a:pt x="154" y="878"/>
                    </a:lnTo>
                    <a:lnTo>
                      <a:pt x="154" y="884"/>
                    </a:lnTo>
                    <a:lnTo>
                      <a:pt x="148" y="924"/>
                    </a:lnTo>
                    <a:lnTo>
                      <a:pt x="146" y="916"/>
                    </a:lnTo>
                    <a:lnTo>
                      <a:pt x="146" y="909"/>
                    </a:lnTo>
                    <a:lnTo>
                      <a:pt x="148" y="901"/>
                    </a:lnTo>
                    <a:lnTo>
                      <a:pt x="148" y="893"/>
                    </a:lnTo>
                    <a:lnTo>
                      <a:pt x="148" y="883"/>
                    </a:lnTo>
                    <a:lnTo>
                      <a:pt x="146" y="874"/>
                    </a:lnTo>
                    <a:lnTo>
                      <a:pt x="144" y="865"/>
                    </a:lnTo>
                    <a:lnTo>
                      <a:pt x="141" y="857"/>
                    </a:lnTo>
                    <a:lnTo>
                      <a:pt x="135" y="839"/>
                    </a:lnTo>
                    <a:lnTo>
                      <a:pt x="128" y="820"/>
                    </a:lnTo>
                    <a:lnTo>
                      <a:pt x="123" y="831"/>
                    </a:lnTo>
                    <a:lnTo>
                      <a:pt x="117" y="839"/>
                    </a:lnTo>
                    <a:lnTo>
                      <a:pt x="109" y="851"/>
                    </a:lnTo>
                    <a:lnTo>
                      <a:pt x="88" y="880"/>
                    </a:lnTo>
                    <a:lnTo>
                      <a:pt x="83" y="886"/>
                    </a:lnTo>
                    <a:lnTo>
                      <a:pt x="79" y="892"/>
                    </a:lnTo>
                    <a:lnTo>
                      <a:pt x="67" y="904"/>
                    </a:lnTo>
                    <a:lnTo>
                      <a:pt x="42" y="927"/>
                    </a:lnTo>
                    <a:lnTo>
                      <a:pt x="61" y="904"/>
                    </a:lnTo>
                    <a:lnTo>
                      <a:pt x="77" y="878"/>
                    </a:lnTo>
                    <a:lnTo>
                      <a:pt x="99" y="845"/>
                    </a:lnTo>
                    <a:lnTo>
                      <a:pt x="120" y="808"/>
                    </a:lnTo>
                    <a:lnTo>
                      <a:pt x="131" y="790"/>
                    </a:lnTo>
                    <a:lnTo>
                      <a:pt x="141" y="770"/>
                    </a:lnTo>
                    <a:lnTo>
                      <a:pt x="151" y="750"/>
                    </a:lnTo>
                    <a:lnTo>
                      <a:pt x="160" y="732"/>
                    </a:lnTo>
                    <a:lnTo>
                      <a:pt x="166" y="714"/>
                    </a:lnTo>
                    <a:lnTo>
                      <a:pt x="169" y="705"/>
                    </a:lnTo>
                    <a:lnTo>
                      <a:pt x="170" y="696"/>
                    </a:lnTo>
                    <a:lnTo>
                      <a:pt x="172" y="690"/>
                    </a:lnTo>
                    <a:lnTo>
                      <a:pt x="173" y="682"/>
                    </a:lnTo>
                    <a:lnTo>
                      <a:pt x="172" y="667"/>
                    </a:lnTo>
                    <a:lnTo>
                      <a:pt x="170" y="650"/>
                    </a:lnTo>
                    <a:lnTo>
                      <a:pt x="167" y="633"/>
                    </a:lnTo>
                    <a:lnTo>
                      <a:pt x="163" y="617"/>
                    </a:lnTo>
                    <a:lnTo>
                      <a:pt x="160" y="600"/>
                    </a:lnTo>
                    <a:lnTo>
                      <a:pt x="158" y="585"/>
                    </a:lnTo>
                    <a:lnTo>
                      <a:pt x="158" y="577"/>
                    </a:lnTo>
                    <a:lnTo>
                      <a:pt x="158" y="571"/>
                    </a:lnTo>
                    <a:lnTo>
                      <a:pt x="160" y="554"/>
                    </a:lnTo>
                    <a:lnTo>
                      <a:pt x="164" y="539"/>
                    </a:lnTo>
                    <a:lnTo>
                      <a:pt x="166" y="531"/>
                    </a:lnTo>
                    <a:lnTo>
                      <a:pt x="169" y="525"/>
                    </a:lnTo>
                    <a:lnTo>
                      <a:pt x="176" y="513"/>
                    </a:lnTo>
                    <a:lnTo>
                      <a:pt x="184" y="501"/>
                    </a:lnTo>
                    <a:lnTo>
                      <a:pt x="193" y="490"/>
                    </a:lnTo>
                    <a:lnTo>
                      <a:pt x="212" y="469"/>
                    </a:lnTo>
                    <a:lnTo>
                      <a:pt x="230" y="448"/>
                    </a:lnTo>
                    <a:lnTo>
                      <a:pt x="239" y="437"/>
                    </a:lnTo>
                    <a:lnTo>
                      <a:pt x="247" y="425"/>
                    </a:lnTo>
                    <a:lnTo>
                      <a:pt x="253" y="413"/>
                    </a:lnTo>
                    <a:lnTo>
                      <a:pt x="257" y="399"/>
                    </a:lnTo>
                    <a:lnTo>
                      <a:pt x="260" y="391"/>
                    </a:lnTo>
                    <a:lnTo>
                      <a:pt x="262" y="384"/>
                    </a:lnTo>
                    <a:lnTo>
                      <a:pt x="262" y="375"/>
                    </a:lnTo>
                    <a:lnTo>
                      <a:pt x="262" y="367"/>
                    </a:lnTo>
                    <a:lnTo>
                      <a:pt x="262" y="347"/>
                    </a:lnTo>
                    <a:lnTo>
                      <a:pt x="260" y="340"/>
                    </a:lnTo>
                    <a:lnTo>
                      <a:pt x="259" y="330"/>
                    </a:lnTo>
                    <a:lnTo>
                      <a:pt x="256" y="314"/>
                    </a:lnTo>
                    <a:lnTo>
                      <a:pt x="251" y="298"/>
                    </a:lnTo>
                    <a:lnTo>
                      <a:pt x="245" y="283"/>
                    </a:lnTo>
                    <a:lnTo>
                      <a:pt x="239" y="268"/>
                    </a:lnTo>
                    <a:lnTo>
                      <a:pt x="227" y="239"/>
                    </a:lnTo>
                    <a:lnTo>
                      <a:pt x="213" y="210"/>
                    </a:lnTo>
                    <a:lnTo>
                      <a:pt x="207" y="197"/>
                    </a:lnTo>
                    <a:lnTo>
                      <a:pt x="201" y="181"/>
                    </a:lnTo>
                    <a:lnTo>
                      <a:pt x="196" y="165"/>
                    </a:lnTo>
                    <a:lnTo>
                      <a:pt x="195" y="157"/>
                    </a:lnTo>
                    <a:lnTo>
                      <a:pt x="193" y="149"/>
                    </a:lnTo>
                    <a:lnTo>
                      <a:pt x="192" y="140"/>
                    </a:lnTo>
                    <a:lnTo>
                      <a:pt x="192" y="131"/>
                    </a:lnTo>
                    <a:lnTo>
                      <a:pt x="190" y="113"/>
                    </a:lnTo>
                    <a:lnTo>
                      <a:pt x="190" y="95"/>
                    </a:lnTo>
                    <a:lnTo>
                      <a:pt x="192" y="78"/>
                    </a:lnTo>
                    <a:lnTo>
                      <a:pt x="195" y="60"/>
                    </a:lnTo>
                    <a:lnTo>
                      <a:pt x="196" y="43"/>
                    </a:lnTo>
                    <a:lnTo>
                      <a:pt x="199" y="28"/>
                    </a:lnTo>
                    <a:lnTo>
                      <a:pt x="204" y="15"/>
                    </a:lnTo>
                    <a:lnTo>
                      <a:pt x="207" y="6"/>
                    </a:lnTo>
                    <a:lnTo>
                      <a:pt x="210" y="3"/>
                    </a:lnTo>
                    <a:lnTo>
                      <a:pt x="212" y="0"/>
                    </a:lnTo>
                    <a:close/>
                  </a:path>
                </a:pathLst>
              </a:custGeom>
              <a:solidFill>
                <a:srgbClr val="000000"/>
              </a:solidFill>
              <a:ln w="9525">
                <a:solidFill>
                  <a:schemeClr val="tx2"/>
                </a:solidFill>
                <a:round/>
                <a:headEnd/>
                <a:tailEnd/>
              </a:ln>
            </p:spPr>
            <p:txBody>
              <a:bodyPr/>
              <a:lstStyle/>
              <a:p>
                <a:endParaRPr lang="en-US" sz="3120"/>
              </a:p>
            </p:txBody>
          </p:sp>
          <p:sp>
            <p:nvSpPr>
              <p:cNvPr id="386118" name="Freeform 1094"/>
              <p:cNvSpPr>
                <a:spLocks/>
              </p:cNvSpPr>
              <p:nvPr/>
            </p:nvSpPr>
            <p:spPr bwMode="auto">
              <a:xfrm>
                <a:off x="935" y="1618"/>
                <a:ext cx="22" cy="55"/>
              </a:xfrm>
              <a:custGeom>
                <a:avLst/>
                <a:gdLst>
                  <a:gd name="T0" fmla="*/ 4 w 42"/>
                  <a:gd name="T1" fmla="*/ 0 h 109"/>
                  <a:gd name="T2" fmla="*/ 15 w 42"/>
                  <a:gd name="T3" fmla="*/ 12 h 109"/>
                  <a:gd name="T4" fmla="*/ 29 w 42"/>
                  <a:gd name="T5" fmla="*/ 39 h 109"/>
                  <a:gd name="T6" fmla="*/ 39 w 42"/>
                  <a:gd name="T7" fmla="*/ 73 h 109"/>
                  <a:gd name="T8" fmla="*/ 42 w 42"/>
                  <a:gd name="T9" fmla="*/ 108 h 109"/>
                  <a:gd name="T10" fmla="*/ 36 w 42"/>
                  <a:gd name="T11" fmla="*/ 109 h 109"/>
                  <a:gd name="T12" fmla="*/ 33 w 42"/>
                  <a:gd name="T13" fmla="*/ 74 h 109"/>
                  <a:gd name="T14" fmla="*/ 22 w 42"/>
                  <a:gd name="T15" fmla="*/ 41 h 109"/>
                  <a:gd name="T16" fmla="*/ 10 w 42"/>
                  <a:gd name="T17" fmla="*/ 16 h 109"/>
                  <a:gd name="T18" fmla="*/ 0 w 42"/>
                  <a:gd name="T19" fmla="*/ 4 h 109"/>
                  <a:gd name="T20" fmla="*/ 4 w 42"/>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9">
                    <a:moveTo>
                      <a:pt x="4" y="0"/>
                    </a:moveTo>
                    <a:lnTo>
                      <a:pt x="15" y="12"/>
                    </a:lnTo>
                    <a:lnTo>
                      <a:pt x="29" y="39"/>
                    </a:lnTo>
                    <a:lnTo>
                      <a:pt x="39" y="73"/>
                    </a:lnTo>
                    <a:lnTo>
                      <a:pt x="42" y="108"/>
                    </a:lnTo>
                    <a:lnTo>
                      <a:pt x="36" y="109"/>
                    </a:lnTo>
                    <a:lnTo>
                      <a:pt x="33" y="74"/>
                    </a:lnTo>
                    <a:lnTo>
                      <a:pt x="22" y="41"/>
                    </a:lnTo>
                    <a:lnTo>
                      <a:pt x="10" y="16"/>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119" name="Rectangle 1095"/>
              <p:cNvSpPr>
                <a:spLocks noChangeArrowheads="1"/>
              </p:cNvSpPr>
              <p:nvPr/>
            </p:nvSpPr>
            <p:spPr bwMode="auto">
              <a:xfrm>
                <a:off x="954" y="1672"/>
                <a:ext cx="3" cy="20"/>
              </a:xfrm>
              <a:prstGeom prst="rect">
                <a:avLst/>
              </a:prstGeom>
              <a:solidFill>
                <a:srgbClr val="000000"/>
              </a:solidFill>
              <a:ln w="9525">
                <a:solidFill>
                  <a:schemeClr val="tx2"/>
                </a:solidFill>
                <a:miter lim="800000"/>
                <a:headEnd/>
                <a:tailEnd/>
              </a:ln>
            </p:spPr>
            <p:txBody>
              <a:bodyPr/>
              <a:lstStyle/>
              <a:p>
                <a:endParaRPr lang="en-US" sz="3120"/>
              </a:p>
            </p:txBody>
          </p:sp>
          <p:sp>
            <p:nvSpPr>
              <p:cNvPr id="386120" name="Freeform 1096"/>
              <p:cNvSpPr>
                <a:spLocks/>
              </p:cNvSpPr>
              <p:nvPr/>
            </p:nvSpPr>
            <p:spPr bwMode="auto">
              <a:xfrm>
                <a:off x="954" y="1672"/>
                <a:ext cx="3" cy="1"/>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21" name="Freeform 1097"/>
              <p:cNvSpPr>
                <a:spLocks/>
              </p:cNvSpPr>
              <p:nvPr/>
            </p:nvSpPr>
            <p:spPr bwMode="auto">
              <a:xfrm>
                <a:off x="954" y="1692"/>
                <a:ext cx="14" cy="39"/>
              </a:xfrm>
              <a:custGeom>
                <a:avLst/>
                <a:gdLst>
                  <a:gd name="T0" fmla="*/ 6 w 29"/>
                  <a:gd name="T1" fmla="*/ 0 h 78"/>
                  <a:gd name="T2" fmla="*/ 8 w 29"/>
                  <a:gd name="T3" fmla="*/ 23 h 78"/>
                  <a:gd name="T4" fmla="*/ 11 w 29"/>
                  <a:gd name="T5" fmla="*/ 41 h 78"/>
                  <a:gd name="T6" fmla="*/ 18 w 29"/>
                  <a:gd name="T7" fmla="*/ 60 h 78"/>
                  <a:gd name="T8" fmla="*/ 21 w 29"/>
                  <a:gd name="T9" fmla="*/ 66 h 78"/>
                  <a:gd name="T10" fmla="*/ 29 w 29"/>
                  <a:gd name="T11" fmla="*/ 73 h 78"/>
                  <a:gd name="T12" fmla="*/ 25 w 29"/>
                  <a:gd name="T13" fmla="*/ 78 h 78"/>
                  <a:gd name="T14" fmla="*/ 17 w 29"/>
                  <a:gd name="T15" fmla="*/ 70 h 78"/>
                  <a:gd name="T16" fmla="*/ 12 w 29"/>
                  <a:gd name="T17" fmla="*/ 61 h 78"/>
                  <a:gd name="T18" fmla="*/ 5 w 29"/>
                  <a:gd name="T19" fmla="*/ 43 h 78"/>
                  <a:gd name="T20" fmla="*/ 2 w 29"/>
                  <a:gd name="T21" fmla="*/ 23 h 78"/>
                  <a:gd name="T22" fmla="*/ 0 w 29"/>
                  <a:gd name="T23" fmla="*/ 0 h 78"/>
                  <a:gd name="T24" fmla="*/ 6 w 29"/>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78">
                    <a:moveTo>
                      <a:pt x="6" y="0"/>
                    </a:moveTo>
                    <a:lnTo>
                      <a:pt x="8" y="23"/>
                    </a:lnTo>
                    <a:lnTo>
                      <a:pt x="11" y="41"/>
                    </a:lnTo>
                    <a:lnTo>
                      <a:pt x="18" y="60"/>
                    </a:lnTo>
                    <a:lnTo>
                      <a:pt x="21" y="66"/>
                    </a:lnTo>
                    <a:lnTo>
                      <a:pt x="29" y="73"/>
                    </a:lnTo>
                    <a:lnTo>
                      <a:pt x="25" y="78"/>
                    </a:lnTo>
                    <a:lnTo>
                      <a:pt x="17" y="70"/>
                    </a:lnTo>
                    <a:lnTo>
                      <a:pt x="12" y="61"/>
                    </a:lnTo>
                    <a:lnTo>
                      <a:pt x="5" y="43"/>
                    </a:lnTo>
                    <a:lnTo>
                      <a:pt x="2" y="23"/>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22" name="Freeform 1098"/>
              <p:cNvSpPr>
                <a:spLocks/>
              </p:cNvSpPr>
              <p:nvPr/>
            </p:nvSpPr>
            <p:spPr bwMode="auto">
              <a:xfrm>
                <a:off x="954" y="169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23" name="Freeform 1099"/>
              <p:cNvSpPr>
                <a:spLocks/>
              </p:cNvSpPr>
              <p:nvPr/>
            </p:nvSpPr>
            <p:spPr bwMode="auto">
              <a:xfrm>
                <a:off x="966" y="1729"/>
                <a:ext cx="39" cy="18"/>
              </a:xfrm>
              <a:custGeom>
                <a:avLst/>
                <a:gdLst>
                  <a:gd name="T0" fmla="*/ 4 w 77"/>
                  <a:gd name="T1" fmla="*/ 0 h 37"/>
                  <a:gd name="T2" fmla="*/ 21 w 77"/>
                  <a:gd name="T3" fmla="*/ 11 h 37"/>
                  <a:gd name="T4" fmla="*/ 38 w 77"/>
                  <a:gd name="T5" fmla="*/ 19 h 37"/>
                  <a:gd name="T6" fmla="*/ 58 w 77"/>
                  <a:gd name="T7" fmla="*/ 23 h 37"/>
                  <a:gd name="T8" fmla="*/ 77 w 77"/>
                  <a:gd name="T9" fmla="*/ 31 h 37"/>
                  <a:gd name="T10" fmla="*/ 76 w 77"/>
                  <a:gd name="T11" fmla="*/ 37 h 37"/>
                  <a:gd name="T12" fmla="*/ 56 w 77"/>
                  <a:gd name="T13" fmla="*/ 29 h 37"/>
                  <a:gd name="T14" fmla="*/ 36 w 77"/>
                  <a:gd name="T15" fmla="*/ 25 h 37"/>
                  <a:gd name="T16" fmla="*/ 19 w 77"/>
                  <a:gd name="T17" fmla="*/ 17 h 37"/>
                  <a:gd name="T18" fmla="*/ 0 w 77"/>
                  <a:gd name="T19" fmla="*/ 5 h 37"/>
                  <a:gd name="T20" fmla="*/ 4 w 77"/>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7">
                    <a:moveTo>
                      <a:pt x="4" y="0"/>
                    </a:moveTo>
                    <a:lnTo>
                      <a:pt x="21" y="11"/>
                    </a:lnTo>
                    <a:lnTo>
                      <a:pt x="38" y="19"/>
                    </a:lnTo>
                    <a:lnTo>
                      <a:pt x="58" y="23"/>
                    </a:lnTo>
                    <a:lnTo>
                      <a:pt x="77" y="31"/>
                    </a:lnTo>
                    <a:lnTo>
                      <a:pt x="76" y="37"/>
                    </a:lnTo>
                    <a:lnTo>
                      <a:pt x="56" y="29"/>
                    </a:lnTo>
                    <a:lnTo>
                      <a:pt x="36" y="25"/>
                    </a:lnTo>
                    <a:lnTo>
                      <a:pt x="19" y="17"/>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124" name="Freeform 1100"/>
              <p:cNvSpPr>
                <a:spLocks/>
              </p:cNvSpPr>
              <p:nvPr/>
            </p:nvSpPr>
            <p:spPr bwMode="auto">
              <a:xfrm>
                <a:off x="966" y="1729"/>
                <a:ext cx="2"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6125" name="Freeform 1101"/>
              <p:cNvSpPr>
                <a:spLocks/>
              </p:cNvSpPr>
              <p:nvPr/>
            </p:nvSpPr>
            <p:spPr bwMode="auto">
              <a:xfrm>
                <a:off x="1003" y="1745"/>
                <a:ext cx="48" cy="30"/>
              </a:xfrm>
              <a:custGeom>
                <a:avLst/>
                <a:gdLst>
                  <a:gd name="T0" fmla="*/ 5 w 96"/>
                  <a:gd name="T1" fmla="*/ 0 h 61"/>
                  <a:gd name="T2" fmla="*/ 29 w 96"/>
                  <a:gd name="T3" fmla="*/ 16 h 61"/>
                  <a:gd name="T4" fmla="*/ 51 w 96"/>
                  <a:gd name="T5" fmla="*/ 31 h 61"/>
                  <a:gd name="T6" fmla="*/ 72 w 96"/>
                  <a:gd name="T7" fmla="*/ 44 h 61"/>
                  <a:gd name="T8" fmla="*/ 96 w 96"/>
                  <a:gd name="T9" fmla="*/ 55 h 61"/>
                  <a:gd name="T10" fmla="*/ 95 w 96"/>
                  <a:gd name="T11" fmla="*/ 61 h 61"/>
                  <a:gd name="T12" fmla="*/ 67 w 96"/>
                  <a:gd name="T13" fmla="*/ 49 h 61"/>
                  <a:gd name="T14" fmla="*/ 46 w 96"/>
                  <a:gd name="T15" fmla="*/ 35 h 61"/>
                  <a:gd name="T16" fmla="*/ 25 w 96"/>
                  <a:gd name="T17" fmla="*/ 20 h 61"/>
                  <a:gd name="T18" fmla="*/ 0 w 96"/>
                  <a:gd name="T19" fmla="*/ 5 h 61"/>
                  <a:gd name="T20" fmla="*/ 5 w 96"/>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61">
                    <a:moveTo>
                      <a:pt x="5" y="0"/>
                    </a:moveTo>
                    <a:lnTo>
                      <a:pt x="29" y="16"/>
                    </a:lnTo>
                    <a:lnTo>
                      <a:pt x="51" y="31"/>
                    </a:lnTo>
                    <a:lnTo>
                      <a:pt x="72" y="44"/>
                    </a:lnTo>
                    <a:lnTo>
                      <a:pt x="96" y="55"/>
                    </a:lnTo>
                    <a:lnTo>
                      <a:pt x="95" y="61"/>
                    </a:lnTo>
                    <a:lnTo>
                      <a:pt x="67" y="49"/>
                    </a:lnTo>
                    <a:lnTo>
                      <a:pt x="46" y="35"/>
                    </a:lnTo>
                    <a:lnTo>
                      <a:pt x="25" y="2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26" name="Freeform 1102"/>
              <p:cNvSpPr>
                <a:spLocks/>
              </p:cNvSpPr>
              <p:nvPr/>
            </p:nvSpPr>
            <p:spPr bwMode="auto">
              <a:xfrm>
                <a:off x="1003" y="1744"/>
                <a:ext cx="2" cy="3"/>
              </a:xfrm>
              <a:custGeom>
                <a:avLst/>
                <a:gdLst>
                  <a:gd name="T0" fmla="*/ 3 w 5"/>
                  <a:gd name="T1" fmla="*/ 0 h 6"/>
                  <a:gd name="T2" fmla="*/ 5 w 5"/>
                  <a:gd name="T3" fmla="*/ 1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1"/>
                    </a:lnTo>
                    <a:lnTo>
                      <a:pt x="0" y="6"/>
                    </a:lnTo>
                    <a:lnTo>
                      <a:pt x="2"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6127" name="Freeform 1103"/>
              <p:cNvSpPr>
                <a:spLocks/>
              </p:cNvSpPr>
              <p:nvPr/>
            </p:nvSpPr>
            <p:spPr bwMode="auto">
              <a:xfrm>
                <a:off x="1050" y="1772"/>
                <a:ext cx="84" cy="40"/>
              </a:xfrm>
              <a:custGeom>
                <a:avLst/>
                <a:gdLst>
                  <a:gd name="T0" fmla="*/ 1 w 168"/>
                  <a:gd name="T1" fmla="*/ 0 h 81"/>
                  <a:gd name="T2" fmla="*/ 46 w 168"/>
                  <a:gd name="T3" fmla="*/ 14 h 81"/>
                  <a:gd name="T4" fmla="*/ 91 w 168"/>
                  <a:gd name="T5" fmla="*/ 26 h 81"/>
                  <a:gd name="T6" fmla="*/ 114 w 168"/>
                  <a:gd name="T7" fmla="*/ 35 h 81"/>
                  <a:gd name="T8" fmla="*/ 136 w 168"/>
                  <a:gd name="T9" fmla="*/ 47 h 81"/>
                  <a:gd name="T10" fmla="*/ 154 w 168"/>
                  <a:gd name="T11" fmla="*/ 59 h 81"/>
                  <a:gd name="T12" fmla="*/ 168 w 168"/>
                  <a:gd name="T13" fmla="*/ 76 h 81"/>
                  <a:gd name="T14" fmla="*/ 163 w 168"/>
                  <a:gd name="T15" fmla="*/ 81 h 81"/>
                  <a:gd name="T16" fmla="*/ 149 w 168"/>
                  <a:gd name="T17" fmla="*/ 64 h 81"/>
                  <a:gd name="T18" fmla="*/ 131 w 168"/>
                  <a:gd name="T19" fmla="*/ 52 h 81"/>
                  <a:gd name="T20" fmla="*/ 113 w 168"/>
                  <a:gd name="T21" fmla="*/ 41 h 81"/>
                  <a:gd name="T22" fmla="*/ 90 w 168"/>
                  <a:gd name="T23" fmla="*/ 32 h 81"/>
                  <a:gd name="T24" fmla="*/ 44 w 168"/>
                  <a:gd name="T25" fmla="*/ 20 h 81"/>
                  <a:gd name="T26" fmla="*/ 0 w 168"/>
                  <a:gd name="T27" fmla="*/ 6 h 81"/>
                  <a:gd name="T28" fmla="*/ 1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1" y="0"/>
                    </a:moveTo>
                    <a:lnTo>
                      <a:pt x="46" y="14"/>
                    </a:lnTo>
                    <a:lnTo>
                      <a:pt x="91" y="26"/>
                    </a:lnTo>
                    <a:lnTo>
                      <a:pt x="114" y="35"/>
                    </a:lnTo>
                    <a:lnTo>
                      <a:pt x="136" y="47"/>
                    </a:lnTo>
                    <a:lnTo>
                      <a:pt x="154" y="59"/>
                    </a:lnTo>
                    <a:lnTo>
                      <a:pt x="168" y="76"/>
                    </a:lnTo>
                    <a:lnTo>
                      <a:pt x="163" y="81"/>
                    </a:lnTo>
                    <a:lnTo>
                      <a:pt x="149" y="64"/>
                    </a:lnTo>
                    <a:lnTo>
                      <a:pt x="131" y="52"/>
                    </a:lnTo>
                    <a:lnTo>
                      <a:pt x="113" y="41"/>
                    </a:lnTo>
                    <a:lnTo>
                      <a:pt x="90" y="32"/>
                    </a:lnTo>
                    <a:lnTo>
                      <a:pt x="44" y="20"/>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6128" name="Freeform 1104"/>
              <p:cNvSpPr>
                <a:spLocks/>
              </p:cNvSpPr>
              <p:nvPr/>
            </p:nvSpPr>
            <p:spPr bwMode="auto">
              <a:xfrm>
                <a:off x="1050" y="1772"/>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6129" name="Freeform 1105"/>
              <p:cNvSpPr>
                <a:spLocks/>
              </p:cNvSpPr>
              <p:nvPr/>
            </p:nvSpPr>
            <p:spPr bwMode="auto">
              <a:xfrm>
                <a:off x="1098" y="1790"/>
                <a:ext cx="36" cy="22"/>
              </a:xfrm>
              <a:custGeom>
                <a:avLst/>
                <a:gdLst>
                  <a:gd name="T0" fmla="*/ 69 w 74"/>
                  <a:gd name="T1" fmla="*/ 44 h 44"/>
                  <a:gd name="T2" fmla="*/ 26 w 74"/>
                  <a:gd name="T3" fmla="*/ 15 h 44"/>
                  <a:gd name="T4" fmla="*/ 11 w 74"/>
                  <a:gd name="T5" fmla="*/ 7 h 44"/>
                  <a:gd name="T6" fmla="*/ 0 w 74"/>
                  <a:gd name="T7" fmla="*/ 4 h 44"/>
                  <a:gd name="T8" fmla="*/ 0 w 74"/>
                  <a:gd name="T9" fmla="*/ 0 h 44"/>
                  <a:gd name="T10" fmla="*/ 14 w 74"/>
                  <a:gd name="T11" fmla="*/ 3 h 44"/>
                  <a:gd name="T12" fmla="*/ 31 w 74"/>
                  <a:gd name="T13" fmla="*/ 10 h 44"/>
                  <a:gd name="T14" fmla="*/ 74 w 74"/>
                  <a:gd name="T15" fmla="*/ 39 h 44"/>
                  <a:gd name="T16" fmla="*/ 69 w 74"/>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4">
                    <a:moveTo>
                      <a:pt x="69" y="44"/>
                    </a:moveTo>
                    <a:lnTo>
                      <a:pt x="26" y="15"/>
                    </a:lnTo>
                    <a:lnTo>
                      <a:pt x="11" y="7"/>
                    </a:lnTo>
                    <a:lnTo>
                      <a:pt x="0" y="4"/>
                    </a:lnTo>
                    <a:lnTo>
                      <a:pt x="0" y="0"/>
                    </a:lnTo>
                    <a:lnTo>
                      <a:pt x="14" y="3"/>
                    </a:lnTo>
                    <a:lnTo>
                      <a:pt x="31" y="10"/>
                    </a:lnTo>
                    <a:lnTo>
                      <a:pt x="74" y="39"/>
                    </a:lnTo>
                    <a:lnTo>
                      <a:pt x="69" y="44"/>
                    </a:lnTo>
                    <a:close/>
                  </a:path>
                </a:pathLst>
              </a:custGeom>
              <a:solidFill>
                <a:srgbClr val="000000"/>
              </a:solidFill>
              <a:ln w="9525">
                <a:solidFill>
                  <a:schemeClr val="tx2"/>
                </a:solidFill>
                <a:round/>
                <a:headEnd/>
                <a:tailEnd/>
              </a:ln>
            </p:spPr>
            <p:txBody>
              <a:bodyPr/>
              <a:lstStyle/>
              <a:p>
                <a:endParaRPr lang="en-US" sz="3120"/>
              </a:p>
            </p:txBody>
          </p:sp>
          <p:sp>
            <p:nvSpPr>
              <p:cNvPr id="386130" name="Freeform 1106"/>
              <p:cNvSpPr>
                <a:spLocks/>
              </p:cNvSpPr>
              <p:nvPr/>
            </p:nvSpPr>
            <p:spPr bwMode="auto">
              <a:xfrm>
                <a:off x="1132" y="1810"/>
                <a:ext cx="2" cy="2"/>
              </a:xfrm>
              <a:custGeom>
                <a:avLst/>
                <a:gdLst>
                  <a:gd name="T0" fmla="*/ 5 w 5"/>
                  <a:gd name="T1" fmla="*/ 0 h 5"/>
                  <a:gd name="T2" fmla="*/ 0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31" name="Freeform 1107"/>
              <p:cNvSpPr>
                <a:spLocks/>
              </p:cNvSpPr>
              <p:nvPr/>
            </p:nvSpPr>
            <p:spPr bwMode="auto">
              <a:xfrm>
                <a:off x="1063" y="1785"/>
                <a:ext cx="35" cy="8"/>
              </a:xfrm>
              <a:custGeom>
                <a:avLst/>
                <a:gdLst>
                  <a:gd name="T0" fmla="*/ 68 w 68"/>
                  <a:gd name="T1" fmla="*/ 15 h 15"/>
                  <a:gd name="T2" fmla="*/ 47 w 68"/>
                  <a:gd name="T3" fmla="*/ 14 h 15"/>
                  <a:gd name="T4" fmla="*/ 32 w 68"/>
                  <a:gd name="T5" fmla="*/ 9 h 15"/>
                  <a:gd name="T6" fmla="*/ 21 w 68"/>
                  <a:gd name="T7" fmla="*/ 6 h 15"/>
                  <a:gd name="T8" fmla="*/ 0 w 68"/>
                  <a:gd name="T9" fmla="*/ 5 h 15"/>
                  <a:gd name="T10" fmla="*/ 0 w 68"/>
                  <a:gd name="T11" fmla="*/ 0 h 15"/>
                  <a:gd name="T12" fmla="*/ 21 w 68"/>
                  <a:gd name="T13" fmla="*/ 1 h 15"/>
                  <a:gd name="T14" fmla="*/ 35 w 68"/>
                  <a:gd name="T15" fmla="*/ 5 h 15"/>
                  <a:gd name="T16" fmla="*/ 47 w 68"/>
                  <a:gd name="T17" fmla="*/ 9 h 15"/>
                  <a:gd name="T18" fmla="*/ 68 w 68"/>
                  <a:gd name="T19" fmla="*/ 11 h 15"/>
                  <a:gd name="T20" fmla="*/ 68 w 68"/>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5">
                    <a:moveTo>
                      <a:pt x="68" y="15"/>
                    </a:moveTo>
                    <a:lnTo>
                      <a:pt x="47" y="14"/>
                    </a:lnTo>
                    <a:lnTo>
                      <a:pt x="32" y="9"/>
                    </a:lnTo>
                    <a:lnTo>
                      <a:pt x="21" y="6"/>
                    </a:lnTo>
                    <a:lnTo>
                      <a:pt x="0" y="5"/>
                    </a:lnTo>
                    <a:lnTo>
                      <a:pt x="0" y="0"/>
                    </a:lnTo>
                    <a:lnTo>
                      <a:pt x="21" y="1"/>
                    </a:lnTo>
                    <a:lnTo>
                      <a:pt x="35" y="5"/>
                    </a:lnTo>
                    <a:lnTo>
                      <a:pt x="47" y="9"/>
                    </a:lnTo>
                    <a:lnTo>
                      <a:pt x="68" y="11"/>
                    </a:lnTo>
                    <a:lnTo>
                      <a:pt x="68" y="15"/>
                    </a:lnTo>
                    <a:close/>
                  </a:path>
                </a:pathLst>
              </a:custGeom>
              <a:solidFill>
                <a:srgbClr val="000000"/>
              </a:solidFill>
              <a:ln w="9525">
                <a:solidFill>
                  <a:schemeClr val="tx2"/>
                </a:solidFill>
                <a:round/>
                <a:headEnd/>
                <a:tailEnd/>
              </a:ln>
            </p:spPr>
            <p:txBody>
              <a:bodyPr/>
              <a:lstStyle/>
              <a:p>
                <a:endParaRPr lang="en-US" sz="3120"/>
              </a:p>
            </p:txBody>
          </p:sp>
          <p:sp>
            <p:nvSpPr>
              <p:cNvPr id="386132" name="Freeform 1108"/>
              <p:cNvSpPr>
                <a:spLocks/>
              </p:cNvSpPr>
              <p:nvPr/>
            </p:nvSpPr>
            <p:spPr bwMode="auto">
              <a:xfrm>
                <a:off x="1098" y="1790"/>
                <a:ext cx="1" cy="3"/>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33" name="Freeform 1109"/>
              <p:cNvSpPr>
                <a:spLocks/>
              </p:cNvSpPr>
              <p:nvPr/>
            </p:nvSpPr>
            <p:spPr bwMode="auto">
              <a:xfrm>
                <a:off x="1062" y="1785"/>
                <a:ext cx="56" cy="34"/>
              </a:xfrm>
              <a:custGeom>
                <a:avLst/>
                <a:gdLst>
                  <a:gd name="T0" fmla="*/ 4 w 111"/>
                  <a:gd name="T1" fmla="*/ 0 h 68"/>
                  <a:gd name="T2" fmla="*/ 30 w 111"/>
                  <a:gd name="T3" fmla="*/ 21 h 68"/>
                  <a:gd name="T4" fmla="*/ 55 w 111"/>
                  <a:gd name="T5" fmla="*/ 40 h 68"/>
                  <a:gd name="T6" fmla="*/ 79 w 111"/>
                  <a:gd name="T7" fmla="*/ 52 h 68"/>
                  <a:gd name="T8" fmla="*/ 111 w 111"/>
                  <a:gd name="T9" fmla="*/ 62 h 68"/>
                  <a:gd name="T10" fmla="*/ 110 w 111"/>
                  <a:gd name="T11" fmla="*/ 68 h 68"/>
                  <a:gd name="T12" fmla="*/ 78 w 111"/>
                  <a:gd name="T13" fmla="*/ 58 h 68"/>
                  <a:gd name="T14" fmla="*/ 50 w 111"/>
                  <a:gd name="T15" fmla="*/ 44 h 68"/>
                  <a:gd name="T16" fmla="*/ 26 w 111"/>
                  <a:gd name="T17" fmla="*/ 26 h 68"/>
                  <a:gd name="T18" fmla="*/ 0 w 111"/>
                  <a:gd name="T19" fmla="*/ 5 h 68"/>
                  <a:gd name="T20" fmla="*/ 4 w 111"/>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68">
                    <a:moveTo>
                      <a:pt x="4" y="0"/>
                    </a:moveTo>
                    <a:lnTo>
                      <a:pt x="30" y="21"/>
                    </a:lnTo>
                    <a:lnTo>
                      <a:pt x="55" y="40"/>
                    </a:lnTo>
                    <a:lnTo>
                      <a:pt x="79" y="52"/>
                    </a:lnTo>
                    <a:lnTo>
                      <a:pt x="111" y="62"/>
                    </a:lnTo>
                    <a:lnTo>
                      <a:pt x="110" y="68"/>
                    </a:lnTo>
                    <a:lnTo>
                      <a:pt x="78" y="58"/>
                    </a:lnTo>
                    <a:lnTo>
                      <a:pt x="50" y="44"/>
                    </a:lnTo>
                    <a:lnTo>
                      <a:pt x="26" y="26"/>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134" name="Freeform 1110"/>
              <p:cNvSpPr>
                <a:spLocks/>
              </p:cNvSpPr>
              <p:nvPr/>
            </p:nvSpPr>
            <p:spPr bwMode="auto">
              <a:xfrm>
                <a:off x="1059" y="1785"/>
                <a:ext cx="5" cy="2"/>
              </a:xfrm>
              <a:custGeom>
                <a:avLst/>
                <a:gdLst>
                  <a:gd name="T0" fmla="*/ 9 w 10"/>
                  <a:gd name="T1" fmla="*/ 0 h 5"/>
                  <a:gd name="T2" fmla="*/ 0 w 10"/>
                  <a:gd name="T3" fmla="*/ 0 h 5"/>
                  <a:gd name="T4" fmla="*/ 6 w 10"/>
                  <a:gd name="T5" fmla="*/ 5 h 5"/>
                  <a:gd name="T6" fmla="*/ 10 w 10"/>
                  <a:gd name="T7" fmla="*/ 0 h 5"/>
                  <a:gd name="T8" fmla="*/ 9 w 10"/>
                  <a:gd name="T9" fmla="*/ 5 h 5"/>
                  <a:gd name="T10" fmla="*/ 9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9" y="0"/>
                    </a:moveTo>
                    <a:lnTo>
                      <a:pt x="0" y="0"/>
                    </a:lnTo>
                    <a:lnTo>
                      <a:pt x="6" y="5"/>
                    </a:lnTo>
                    <a:lnTo>
                      <a:pt x="10" y="0"/>
                    </a:lnTo>
                    <a:lnTo>
                      <a:pt x="9" y="5"/>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6135" name="Freeform 1111"/>
              <p:cNvSpPr>
                <a:spLocks/>
              </p:cNvSpPr>
              <p:nvPr/>
            </p:nvSpPr>
            <p:spPr bwMode="auto">
              <a:xfrm>
                <a:off x="1117" y="1816"/>
                <a:ext cx="31" cy="21"/>
              </a:xfrm>
              <a:custGeom>
                <a:avLst/>
                <a:gdLst>
                  <a:gd name="T0" fmla="*/ 1 w 62"/>
                  <a:gd name="T1" fmla="*/ 0 h 41"/>
                  <a:gd name="T2" fmla="*/ 32 w 62"/>
                  <a:gd name="T3" fmla="*/ 13 h 41"/>
                  <a:gd name="T4" fmla="*/ 48 w 62"/>
                  <a:gd name="T5" fmla="*/ 23 h 41"/>
                  <a:gd name="T6" fmla="*/ 62 w 62"/>
                  <a:gd name="T7" fmla="*/ 37 h 41"/>
                  <a:gd name="T8" fmla="*/ 58 w 62"/>
                  <a:gd name="T9" fmla="*/ 41 h 41"/>
                  <a:gd name="T10" fmla="*/ 44 w 62"/>
                  <a:gd name="T11" fmla="*/ 28 h 41"/>
                  <a:gd name="T12" fmla="*/ 30 w 62"/>
                  <a:gd name="T13" fmla="*/ 19 h 41"/>
                  <a:gd name="T14" fmla="*/ 0 w 62"/>
                  <a:gd name="T15" fmla="*/ 6 h 41"/>
                  <a:gd name="T16" fmla="*/ 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1" y="0"/>
                    </a:moveTo>
                    <a:lnTo>
                      <a:pt x="32" y="13"/>
                    </a:lnTo>
                    <a:lnTo>
                      <a:pt x="48" y="23"/>
                    </a:lnTo>
                    <a:lnTo>
                      <a:pt x="62" y="37"/>
                    </a:lnTo>
                    <a:lnTo>
                      <a:pt x="58" y="41"/>
                    </a:lnTo>
                    <a:lnTo>
                      <a:pt x="44" y="28"/>
                    </a:lnTo>
                    <a:lnTo>
                      <a:pt x="30" y="1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6136" name="Freeform 1112"/>
              <p:cNvSpPr>
                <a:spLocks/>
              </p:cNvSpPr>
              <p:nvPr/>
            </p:nvSpPr>
            <p:spPr bwMode="auto">
              <a:xfrm>
                <a:off x="1117" y="1816"/>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6137" name="Freeform 1113"/>
              <p:cNvSpPr>
                <a:spLocks/>
              </p:cNvSpPr>
              <p:nvPr/>
            </p:nvSpPr>
            <p:spPr bwMode="auto">
              <a:xfrm>
                <a:off x="1099" y="1818"/>
                <a:ext cx="49" cy="19"/>
              </a:xfrm>
              <a:custGeom>
                <a:avLst/>
                <a:gdLst>
                  <a:gd name="T0" fmla="*/ 94 w 97"/>
                  <a:gd name="T1" fmla="*/ 36 h 36"/>
                  <a:gd name="T2" fmla="*/ 45 w 97"/>
                  <a:gd name="T3" fmla="*/ 15 h 36"/>
                  <a:gd name="T4" fmla="*/ 21 w 97"/>
                  <a:gd name="T5" fmla="*/ 8 h 36"/>
                  <a:gd name="T6" fmla="*/ 0 w 97"/>
                  <a:gd name="T7" fmla="*/ 4 h 36"/>
                  <a:gd name="T8" fmla="*/ 0 w 97"/>
                  <a:gd name="T9" fmla="*/ 0 h 36"/>
                  <a:gd name="T10" fmla="*/ 21 w 97"/>
                  <a:gd name="T11" fmla="*/ 3 h 36"/>
                  <a:gd name="T12" fmla="*/ 48 w 97"/>
                  <a:gd name="T13" fmla="*/ 11 h 36"/>
                  <a:gd name="T14" fmla="*/ 97 w 97"/>
                  <a:gd name="T15" fmla="*/ 32 h 36"/>
                  <a:gd name="T16" fmla="*/ 94 w 97"/>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6">
                    <a:moveTo>
                      <a:pt x="94" y="36"/>
                    </a:moveTo>
                    <a:lnTo>
                      <a:pt x="45" y="15"/>
                    </a:lnTo>
                    <a:lnTo>
                      <a:pt x="21" y="8"/>
                    </a:lnTo>
                    <a:lnTo>
                      <a:pt x="0" y="4"/>
                    </a:lnTo>
                    <a:lnTo>
                      <a:pt x="0" y="0"/>
                    </a:lnTo>
                    <a:lnTo>
                      <a:pt x="21" y="3"/>
                    </a:lnTo>
                    <a:lnTo>
                      <a:pt x="48" y="11"/>
                    </a:lnTo>
                    <a:lnTo>
                      <a:pt x="97" y="32"/>
                    </a:lnTo>
                    <a:lnTo>
                      <a:pt x="94" y="36"/>
                    </a:lnTo>
                    <a:close/>
                  </a:path>
                </a:pathLst>
              </a:custGeom>
              <a:solidFill>
                <a:srgbClr val="000000"/>
              </a:solidFill>
              <a:ln w="9525">
                <a:solidFill>
                  <a:schemeClr val="tx2"/>
                </a:solidFill>
                <a:round/>
                <a:headEnd/>
                <a:tailEnd/>
              </a:ln>
            </p:spPr>
            <p:txBody>
              <a:bodyPr/>
              <a:lstStyle/>
              <a:p>
                <a:endParaRPr lang="en-US" sz="3120"/>
              </a:p>
            </p:txBody>
          </p:sp>
          <p:sp>
            <p:nvSpPr>
              <p:cNvPr id="386138" name="Freeform 1114"/>
              <p:cNvSpPr>
                <a:spLocks/>
              </p:cNvSpPr>
              <p:nvPr/>
            </p:nvSpPr>
            <p:spPr bwMode="auto">
              <a:xfrm>
                <a:off x="1146" y="1834"/>
                <a:ext cx="2" cy="3"/>
              </a:xfrm>
              <a:custGeom>
                <a:avLst/>
                <a:gdLst>
                  <a:gd name="T0" fmla="*/ 4 w 4"/>
                  <a:gd name="T1" fmla="*/ 0 h 4"/>
                  <a:gd name="T2" fmla="*/ 1 w 4"/>
                  <a:gd name="T3" fmla="*/ 4 h 4"/>
                  <a:gd name="T4" fmla="*/ 4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1" y="4"/>
                    </a:lnTo>
                    <a:lnTo>
                      <a:pt x="4"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139" name="Freeform 1115"/>
              <p:cNvSpPr>
                <a:spLocks/>
              </p:cNvSpPr>
              <p:nvPr/>
            </p:nvSpPr>
            <p:spPr bwMode="auto">
              <a:xfrm>
                <a:off x="1098" y="1819"/>
                <a:ext cx="24" cy="45"/>
              </a:xfrm>
              <a:custGeom>
                <a:avLst/>
                <a:gdLst>
                  <a:gd name="T0" fmla="*/ 7 w 49"/>
                  <a:gd name="T1" fmla="*/ 0 h 90"/>
                  <a:gd name="T2" fmla="*/ 28 w 49"/>
                  <a:gd name="T3" fmla="*/ 43 h 90"/>
                  <a:gd name="T4" fmla="*/ 49 w 49"/>
                  <a:gd name="T5" fmla="*/ 89 h 90"/>
                  <a:gd name="T6" fmla="*/ 43 w 49"/>
                  <a:gd name="T7" fmla="*/ 90 h 90"/>
                  <a:gd name="T8" fmla="*/ 22 w 49"/>
                  <a:gd name="T9" fmla="*/ 45 h 90"/>
                  <a:gd name="T10" fmla="*/ 0 w 49"/>
                  <a:gd name="T11" fmla="*/ 2 h 90"/>
                  <a:gd name="T12" fmla="*/ 7 w 49"/>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49" h="90">
                    <a:moveTo>
                      <a:pt x="7" y="0"/>
                    </a:moveTo>
                    <a:lnTo>
                      <a:pt x="28" y="43"/>
                    </a:lnTo>
                    <a:lnTo>
                      <a:pt x="49" y="89"/>
                    </a:lnTo>
                    <a:lnTo>
                      <a:pt x="43" y="90"/>
                    </a:lnTo>
                    <a:lnTo>
                      <a:pt x="22" y="45"/>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6140" name="Freeform 1116"/>
              <p:cNvSpPr>
                <a:spLocks/>
              </p:cNvSpPr>
              <p:nvPr/>
            </p:nvSpPr>
            <p:spPr bwMode="auto">
              <a:xfrm>
                <a:off x="1097" y="1818"/>
                <a:ext cx="4" cy="3"/>
              </a:xfrm>
              <a:custGeom>
                <a:avLst/>
                <a:gdLst>
                  <a:gd name="T0" fmla="*/ 5 w 8"/>
                  <a:gd name="T1" fmla="*/ 0 h 4"/>
                  <a:gd name="T2" fmla="*/ 0 w 8"/>
                  <a:gd name="T3" fmla="*/ 0 h 4"/>
                  <a:gd name="T4" fmla="*/ 1 w 8"/>
                  <a:gd name="T5" fmla="*/ 3 h 4"/>
                  <a:gd name="T6" fmla="*/ 8 w 8"/>
                  <a:gd name="T7" fmla="*/ 1 h 4"/>
                  <a:gd name="T8" fmla="*/ 5 w 8"/>
                  <a:gd name="T9" fmla="*/ 4 h 4"/>
                  <a:gd name="T10" fmla="*/ 5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5" y="0"/>
                    </a:moveTo>
                    <a:lnTo>
                      <a:pt x="0" y="0"/>
                    </a:lnTo>
                    <a:lnTo>
                      <a:pt x="1" y="3"/>
                    </a:lnTo>
                    <a:lnTo>
                      <a:pt x="8" y="1"/>
                    </a:lnTo>
                    <a:lnTo>
                      <a:pt x="5"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41" name="Freeform 1117"/>
              <p:cNvSpPr>
                <a:spLocks/>
              </p:cNvSpPr>
              <p:nvPr/>
            </p:nvSpPr>
            <p:spPr bwMode="auto">
              <a:xfrm>
                <a:off x="1119" y="1863"/>
                <a:ext cx="31" cy="38"/>
              </a:xfrm>
              <a:custGeom>
                <a:avLst/>
                <a:gdLst>
                  <a:gd name="T0" fmla="*/ 5 w 63"/>
                  <a:gd name="T1" fmla="*/ 0 h 78"/>
                  <a:gd name="T2" fmla="*/ 18 w 63"/>
                  <a:gd name="T3" fmla="*/ 20 h 78"/>
                  <a:gd name="T4" fmla="*/ 34 w 63"/>
                  <a:gd name="T5" fmla="*/ 37 h 78"/>
                  <a:gd name="T6" fmla="*/ 49 w 63"/>
                  <a:gd name="T7" fmla="*/ 53 h 78"/>
                  <a:gd name="T8" fmla="*/ 63 w 63"/>
                  <a:gd name="T9" fmla="*/ 73 h 78"/>
                  <a:gd name="T10" fmla="*/ 58 w 63"/>
                  <a:gd name="T11" fmla="*/ 78 h 78"/>
                  <a:gd name="T12" fmla="*/ 44 w 63"/>
                  <a:gd name="T13" fmla="*/ 58 h 78"/>
                  <a:gd name="T14" fmla="*/ 29 w 63"/>
                  <a:gd name="T15" fmla="*/ 41 h 78"/>
                  <a:gd name="T16" fmla="*/ 14 w 63"/>
                  <a:gd name="T17" fmla="*/ 25 h 78"/>
                  <a:gd name="T18" fmla="*/ 0 w 63"/>
                  <a:gd name="T19" fmla="*/ 5 h 78"/>
                  <a:gd name="T20" fmla="*/ 5 w 63"/>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78">
                    <a:moveTo>
                      <a:pt x="5" y="0"/>
                    </a:moveTo>
                    <a:lnTo>
                      <a:pt x="18" y="20"/>
                    </a:lnTo>
                    <a:lnTo>
                      <a:pt x="34" y="37"/>
                    </a:lnTo>
                    <a:lnTo>
                      <a:pt x="49" y="53"/>
                    </a:lnTo>
                    <a:lnTo>
                      <a:pt x="63" y="73"/>
                    </a:lnTo>
                    <a:lnTo>
                      <a:pt x="58" y="78"/>
                    </a:lnTo>
                    <a:lnTo>
                      <a:pt x="44" y="58"/>
                    </a:lnTo>
                    <a:lnTo>
                      <a:pt x="29" y="41"/>
                    </a:lnTo>
                    <a:lnTo>
                      <a:pt x="14"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42" name="Freeform 1118"/>
              <p:cNvSpPr>
                <a:spLocks/>
              </p:cNvSpPr>
              <p:nvPr/>
            </p:nvSpPr>
            <p:spPr bwMode="auto">
              <a:xfrm>
                <a:off x="1119" y="1863"/>
                <a:ext cx="3" cy="2"/>
              </a:xfrm>
              <a:custGeom>
                <a:avLst/>
                <a:gdLst>
                  <a:gd name="T0" fmla="*/ 0 w 6"/>
                  <a:gd name="T1" fmla="*/ 3 h 5"/>
                  <a:gd name="T2" fmla="*/ 0 w 6"/>
                  <a:gd name="T3" fmla="*/ 5 h 5"/>
                  <a:gd name="T4" fmla="*/ 5 w 6"/>
                  <a:gd name="T5" fmla="*/ 0 h 5"/>
                  <a:gd name="T6" fmla="*/ 6 w 6"/>
                  <a:gd name="T7" fmla="*/ 2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5" y="0"/>
                    </a:lnTo>
                    <a:lnTo>
                      <a:pt x="6" y="2"/>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6143" name="Freeform 1119"/>
              <p:cNvSpPr>
                <a:spLocks/>
              </p:cNvSpPr>
              <p:nvPr/>
            </p:nvSpPr>
            <p:spPr bwMode="auto">
              <a:xfrm>
                <a:off x="1148" y="1900"/>
                <a:ext cx="21" cy="52"/>
              </a:xfrm>
              <a:custGeom>
                <a:avLst/>
                <a:gdLst>
                  <a:gd name="T0" fmla="*/ 6 w 41"/>
                  <a:gd name="T1" fmla="*/ 0 h 105"/>
                  <a:gd name="T2" fmla="*/ 17 w 41"/>
                  <a:gd name="T3" fmla="*/ 27 h 105"/>
                  <a:gd name="T4" fmla="*/ 21 w 41"/>
                  <a:gd name="T5" fmla="*/ 53 h 105"/>
                  <a:gd name="T6" fmla="*/ 29 w 41"/>
                  <a:gd name="T7" fmla="*/ 79 h 105"/>
                  <a:gd name="T8" fmla="*/ 41 w 41"/>
                  <a:gd name="T9" fmla="*/ 103 h 105"/>
                  <a:gd name="T10" fmla="*/ 35 w 41"/>
                  <a:gd name="T11" fmla="*/ 105 h 105"/>
                  <a:gd name="T12" fmla="*/ 23 w 41"/>
                  <a:gd name="T13" fmla="*/ 80 h 105"/>
                  <a:gd name="T14" fmla="*/ 15 w 41"/>
                  <a:gd name="T15" fmla="*/ 55 h 105"/>
                  <a:gd name="T16" fmla="*/ 11 w 41"/>
                  <a:gd name="T17" fmla="*/ 29 h 105"/>
                  <a:gd name="T18" fmla="*/ 0 w 41"/>
                  <a:gd name="T19" fmla="*/ 1 h 105"/>
                  <a:gd name="T20" fmla="*/ 6 w 41"/>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05">
                    <a:moveTo>
                      <a:pt x="6" y="0"/>
                    </a:moveTo>
                    <a:lnTo>
                      <a:pt x="17" y="27"/>
                    </a:lnTo>
                    <a:lnTo>
                      <a:pt x="21" y="53"/>
                    </a:lnTo>
                    <a:lnTo>
                      <a:pt x="29" y="79"/>
                    </a:lnTo>
                    <a:lnTo>
                      <a:pt x="41" y="103"/>
                    </a:lnTo>
                    <a:lnTo>
                      <a:pt x="35" y="105"/>
                    </a:lnTo>
                    <a:lnTo>
                      <a:pt x="23" y="80"/>
                    </a:lnTo>
                    <a:lnTo>
                      <a:pt x="15" y="55"/>
                    </a:lnTo>
                    <a:lnTo>
                      <a:pt x="11" y="29"/>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44" name="Freeform 1120"/>
              <p:cNvSpPr>
                <a:spLocks/>
              </p:cNvSpPr>
              <p:nvPr/>
            </p:nvSpPr>
            <p:spPr bwMode="auto">
              <a:xfrm>
                <a:off x="1148" y="1899"/>
                <a:ext cx="3" cy="2"/>
              </a:xfrm>
              <a:custGeom>
                <a:avLst/>
                <a:gdLst>
                  <a:gd name="T0" fmla="*/ 5 w 6"/>
                  <a:gd name="T1" fmla="*/ 0 h 5"/>
                  <a:gd name="T2" fmla="*/ 6 w 6"/>
                  <a:gd name="T3" fmla="*/ 2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2"/>
                    </a:lnTo>
                    <a:lnTo>
                      <a:pt x="0" y="3"/>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45" name="Freeform 1121"/>
              <p:cNvSpPr>
                <a:spLocks/>
              </p:cNvSpPr>
              <p:nvPr/>
            </p:nvSpPr>
            <p:spPr bwMode="auto">
              <a:xfrm>
                <a:off x="1166" y="1951"/>
                <a:ext cx="39" cy="29"/>
              </a:xfrm>
              <a:custGeom>
                <a:avLst/>
                <a:gdLst>
                  <a:gd name="T0" fmla="*/ 5 w 80"/>
                  <a:gd name="T1" fmla="*/ 0 h 58"/>
                  <a:gd name="T2" fmla="*/ 14 w 80"/>
                  <a:gd name="T3" fmla="*/ 9 h 58"/>
                  <a:gd name="T4" fmla="*/ 22 w 80"/>
                  <a:gd name="T5" fmla="*/ 16 h 58"/>
                  <a:gd name="T6" fmla="*/ 41 w 80"/>
                  <a:gd name="T7" fmla="*/ 29 h 58"/>
                  <a:gd name="T8" fmla="*/ 61 w 80"/>
                  <a:gd name="T9" fmla="*/ 38 h 58"/>
                  <a:gd name="T10" fmla="*/ 80 w 80"/>
                  <a:gd name="T11" fmla="*/ 53 h 58"/>
                  <a:gd name="T12" fmla="*/ 75 w 80"/>
                  <a:gd name="T13" fmla="*/ 58 h 58"/>
                  <a:gd name="T14" fmla="*/ 57 w 80"/>
                  <a:gd name="T15" fmla="*/ 42 h 58"/>
                  <a:gd name="T16" fmla="*/ 37 w 80"/>
                  <a:gd name="T17" fmla="*/ 33 h 58"/>
                  <a:gd name="T18" fmla="*/ 17 w 80"/>
                  <a:gd name="T19" fmla="*/ 21 h 58"/>
                  <a:gd name="T20" fmla="*/ 9 w 80"/>
                  <a:gd name="T21" fmla="*/ 13 h 58"/>
                  <a:gd name="T22" fmla="*/ 0 w 80"/>
                  <a:gd name="T23" fmla="*/ 4 h 58"/>
                  <a:gd name="T24" fmla="*/ 5 w 8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8">
                    <a:moveTo>
                      <a:pt x="5" y="0"/>
                    </a:moveTo>
                    <a:lnTo>
                      <a:pt x="14" y="9"/>
                    </a:lnTo>
                    <a:lnTo>
                      <a:pt x="22" y="16"/>
                    </a:lnTo>
                    <a:lnTo>
                      <a:pt x="41" y="29"/>
                    </a:lnTo>
                    <a:lnTo>
                      <a:pt x="61" y="38"/>
                    </a:lnTo>
                    <a:lnTo>
                      <a:pt x="80" y="53"/>
                    </a:lnTo>
                    <a:lnTo>
                      <a:pt x="75" y="58"/>
                    </a:lnTo>
                    <a:lnTo>
                      <a:pt x="57" y="42"/>
                    </a:lnTo>
                    <a:lnTo>
                      <a:pt x="37" y="33"/>
                    </a:lnTo>
                    <a:lnTo>
                      <a:pt x="17" y="21"/>
                    </a:lnTo>
                    <a:lnTo>
                      <a:pt x="9" y="13"/>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46" name="Freeform 1122"/>
              <p:cNvSpPr>
                <a:spLocks/>
              </p:cNvSpPr>
              <p:nvPr/>
            </p:nvSpPr>
            <p:spPr bwMode="auto">
              <a:xfrm>
                <a:off x="1166" y="1951"/>
                <a:ext cx="3" cy="2"/>
              </a:xfrm>
              <a:custGeom>
                <a:avLst/>
                <a:gdLst>
                  <a:gd name="T0" fmla="*/ 0 w 6"/>
                  <a:gd name="T1" fmla="*/ 3 h 4"/>
                  <a:gd name="T2" fmla="*/ 0 w 6"/>
                  <a:gd name="T3" fmla="*/ 4 h 4"/>
                  <a:gd name="T4" fmla="*/ 5 w 6"/>
                  <a:gd name="T5" fmla="*/ 0 h 4"/>
                  <a:gd name="T6" fmla="*/ 6 w 6"/>
                  <a:gd name="T7" fmla="*/ 1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lnTo>
                      <a:pt x="0" y="4"/>
                    </a:lnTo>
                    <a:lnTo>
                      <a:pt x="5" y="0"/>
                    </a:lnTo>
                    <a:lnTo>
                      <a:pt x="6"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6147" name="Rectangle 1123"/>
              <p:cNvSpPr>
                <a:spLocks noChangeArrowheads="1"/>
              </p:cNvSpPr>
              <p:nvPr/>
            </p:nvSpPr>
            <p:spPr bwMode="auto">
              <a:xfrm>
                <a:off x="1201" y="1977"/>
                <a:ext cx="4" cy="3"/>
              </a:xfrm>
              <a:prstGeom prst="rect">
                <a:avLst/>
              </a:prstGeom>
              <a:solidFill>
                <a:srgbClr val="000000"/>
              </a:solidFill>
              <a:ln w="9525">
                <a:solidFill>
                  <a:schemeClr val="tx2"/>
                </a:solidFill>
                <a:miter lim="800000"/>
                <a:headEnd/>
                <a:tailEnd/>
              </a:ln>
            </p:spPr>
            <p:txBody>
              <a:bodyPr/>
              <a:lstStyle/>
              <a:p>
                <a:endParaRPr lang="en-US" sz="3120"/>
              </a:p>
            </p:txBody>
          </p:sp>
          <p:sp>
            <p:nvSpPr>
              <p:cNvPr id="386148" name="Freeform 1124"/>
              <p:cNvSpPr>
                <a:spLocks/>
              </p:cNvSpPr>
              <p:nvPr/>
            </p:nvSpPr>
            <p:spPr bwMode="auto">
              <a:xfrm>
                <a:off x="1203" y="1977"/>
                <a:ext cx="5" cy="3"/>
              </a:xfrm>
              <a:custGeom>
                <a:avLst/>
                <a:gdLst>
                  <a:gd name="T0" fmla="*/ 5 w 11"/>
                  <a:gd name="T1" fmla="*/ 2 h 7"/>
                  <a:gd name="T2" fmla="*/ 11 w 11"/>
                  <a:gd name="T3" fmla="*/ 7 h 7"/>
                  <a:gd name="T4" fmla="*/ 3 w 11"/>
                  <a:gd name="T5" fmla="*/ 7 h 7"/>
                  <a:gd name="T6" fmla="*/ 3 w 11"/>
                  <a:gd name="T7" fmla="*/ 0 h 7"/>
                  <a:gd name="T8" fmla="*/ 0 w 11"/>
                  <a:gd name="T9" fmla="*/ 7 h 7"/>
                  <a:gd name="T10" fmla="*/ 5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5" y="2"/>
                    </a:moveTo>
                    <a:lnTo>
                      <a:pt x="11" y="7"/>
                    </a:lnTo>
                    <a:lnTo>
                      <a:pt x="3" y="7"/>
                    </a:lnTo>
                    <a:lnTo>
                      <a:pt x="3" y="0"/>
                    </a:lnTo>
                    <a:lnTo>
                      <a:pt x="0" y="7"/>
                    </a:lnTo>
                    <a:lnTo>
                      <a:pt x="5" y="2"/>
                    </a:lnTo>
                    <a:close/>
                  </a:path>
                </a:pathLst>
              </a:custGeom>
              <a:solidFill>
                <a:srgbClr val="000000"/>
              </a:solidFill>
              <a:ln w="9525">
                <a:solidFill>
                  <a:schemeClr val="tx2"/>
                </a:solidFill>
                <a:round/>
                <a:headEnd/>
                <a:tailEnd/>
              </a:ln>
            </p:spPr>
            <p:txBody>
              <a:bodyPr/>
              <a:lstStyle/>
              <a:p>
                <a:endParaRPr lang="en-US" sz="3120"/>
              </a:p>
            </p:txBody>
          </p:sp>
          <p:sp>
            <p:nvSpPr>
              <p:cNvPr id="386149" name="Freeform 1125"/>
              <p:cNvSpPr>
                <a:spLocks/>
              </p:cNvSpPr>
              <p:nvPr/>
            </p:nvSpPr>
            <p:spPr bwMode="auto">
              <a:xfrm>
                <a:off x="1155" y="1942"/>
                <a:ext cx="46" cy="38"/>
              </a:xfrm>
              <a:custGeom>
                <a:avLst/>
                <a:gdLst>
                  <a:gd name="T0" fmla="*/ 90 w 93"/>
                  <a:gd name="T1" fmla="*/ 77 h 77"/>
                  <a:gd name="T2" fmla="*/ 62 w 93"/>
                  <a:gd name="T3" fmla="*/ 63 h 77"/>
                  <a:gd name="T4" fmla="*/ 36 w 93"/>
                  <a:gd name="T5" fmla="*/ 49 h 77"/>
                  <a:gd name="T6" fmla="*/ 27 w 93"/>
                  <a:gd name="T7" fmla="*/ 40 h 77"/>
                  <a:gd name="T8" fmla="*/ 17 w 93"/>
                  <a:gd name="T9" fmla="*/ 31 h 77"/>
                  <a:gd name="T10" fmla="*/ 0 w 93"/>
                  <a:gd name="T11" fmla="*/ 5 h 77"/>
                  <a:gd name="T12" fmla="*/ 4 w 93"/>
                  <a:gd name="T13" fmla="*/ 0 h 77"/>
                  <a:gd name="T14" fmla="*/ 21 w 93"/>
                  <a:gd name="T15" fmla="*/ 26 h 77"/>
                  <a:gd name="T16" fmla="*/ 30 w 93"/>
                  <a:gd name="T17" fmla="*/ 35 h 77"/>
                  <a:gd name="T18" fmla="*/ 41 w 93"/>
                  <a:gd name="T19" fmla="*/ 45 h 77"/>
                  <a:gd name="T20" fmla="*/ 65 w 93"/>
                  <a:gd name="T21" fmla="*/ 58 h 77"/>
                  <a:gd name="T22" fmla="*/ 93 w 93"/>
                  <a:gd name="T23" fmla="*/ 72 h 77"/>
                  <a:gd name="T24" fmla="*/ 90 w 93"/>
                  <a:gd name="T2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77">
                    <a:moveTo>
                      <a:pt x="90" y="77"/>
                    </a:moveTo>
                    <a:lnTo>
                      <a:pt x="62" y="63"/>
                    </a:lnTo>
                    <a:lnTo>
                      <a:pt x="36" y="49"/>
                    </a:lnTo>
                    <a:lnTo>
                      <a:pt x="27" y="40"/>
                    </a:lnTo>
                    <a:lnTo>
                      <a:pt x="17" y="31"/>
                    </a:lnTo>
                    <a:lnTo>
                      <a:pt x="0" y="5"/>
                    </a:lnTo>
                    <a:lnTo>
                      <a:pt x="4" y="0"/>
                    </a:lnTo>
                    <a:lnTo>
                      <a:pt x="21" y="26"/>
                    </a:lnTo>
                    <a:lnTo>
                      <a:pt x="30" y="35"/>
                    </a:lnTo>
                    <a:lnTo>
                      <a:pt x="41" y="45"/>
                    </a:lnTo>
                    <a:lnTo>
                      <a:pt x="65" y="58"/>
                    </a:lnTo>
                    <a:lnTo>
                      <a:pt x="93" y="72"/>
                    </a:lnTo>
                    <a:lnTo>
                      <a:pt x="90" y="77"/>
                    </a:lnTo>
                    <a:close/>
                  </a:path>
                </a:pathLst>
              </a:custGeom>
              <a:solidFill>
                <a:srgbClr val="000000"/>
              </a:solidFill>
              <a:ln w="9525">
                <a:solidFill>
                  <a:schemeClr val="tx2"/>
                </a:solidFill>
                <a:round/>
                <a:headEnd/>
                <a:tailEnd/>
              </a:ln>
            </p:spPr>
            <p:txBody>
              <a:bodyPr/>
              <a:lstStyle/>
              <a:p>
                <a:endParaRPr lang="en-US" sz="3120"/>
              </a:p>
            </p:txBody>
          </p:sp>
          <p:sp>
            <p:nvSpPr>
              <p:cNvPr id="386150" name="Freeform 1126"/>
              <p:cNvSpPr>
                <a:spLocks/>
              </p:cNvSpPr>
              <p:nvPr/>
            </p:nvSpPr>
            <p:spPr bwMode="auto">
              <a:xfrm>
                <a:off x="1200" y="1977"/>
                <a:ext cx="1" cy="3"/>
              </a:xfrm>
              <a:custGeom>
                <a:avLst/>
                <a:gdLst>
                  <a:gd name="T0" fmla="*/ 1 w 3"/>
                  <a:gd name="T1" fmla="*/ 7 h 7"/>
                  <a:gd name="T2" fmla="*/ 0 w 3"/>
                  <a:gd name="T3" fmla="*/ 7 h 7"/>
                  <a:gd name="T4" fmla="*/ 3 w 3"/>
                  <a:gd name="T5" fmla="*/ 2 h 7"/>
                  <a:gd name="T6" fmla="*/ 1 w 3"/>
                  <a:gd name="T7" fmla="*/ 0 h 7"/>
                  <a:gd name="T8" fmla="*/ 1 w 3"/>
                  <a:gd name="T9" fmla="*/ 7 h 7"/>
                </a:gdLst>
                <a:ahLst/>
                <a:cxnLst>
                  <a:cxn ang="0">
                    <a:pos x="T0" y="T1"/>
                  </a:cxn>
                  <a:cxn ang="0">
                    <a:pos x="T2" y="T3"/>
                  </a:cxn>
                  <a:cxn ang="0">
                    <a:pos x="T4" y="T5"/>
                  </a:cxn>
                  <a:cxn ang="0">
                    <a:pos x="T6" y="T7"/>
                  </a:cxn>
                  <a:cxn ang="0">
                    <a:pos x="T8" y="T9"/>
                  </a:cxn>
                </a:cxnLst>
                <a:rect l="0" t="0" r="r" b="b"/>
                <a:pathLst>
                  <a:path w="3" h="7">
                    <a:moveTo>
                      <a:pt x="1" y="7"/>
                    </a:moveTo>
                    <a:lnTo>
                      <a:pt x="0" y="7"/>
                    </a:lnTo>
                    <a:lnTo>
                      <a:pt x="3" y="2"/>
                    </a:lnTo>
                    <a:lnTo>
                      <a:pt x="1" y="0"/>
                    </a:lnTo>
                    <a:lnTo>
                      <a:pt x="1" y="7"/>
                    </a:lnTo>
                    <a:close/>
                  </a:path>
                </a:pathLst>
              </a:custGeom>
              <a:solidFill>
                <a:srgbClr val="000000"/>
              </a:solidFill>
              <a:ln w="9525">
                <a:solidFill>
                  <a:schemeClr val="tx2"/>
                </a:solidFill>
                <a:round/>
                <a:headEnd/>
                <a:tailEnd/>
              </a:ln>
            </p:spPr>
            <p:txBody>
              <a:bodyPr/>
              <a:lstStyle/>
              <a:p>
                <a:endParaRPr lang="en-US" sz="3120"/>
              </a:p>
            </p:txBody>
          </p:sp>
          <p:sp>
            <p:nvSpPr>
              <p:cNvPr id="386151" name="Freeform 1127"/>
              <p:cNvSpPr>
                <a:spLocks/>
              </p:cNvSpPr>
              <p:nvPr/>
            </p:nvSpPr>
            <p:spPr bwMode="auto">
              <a:xfrm>
                <a:off x="1138" y="1897"/>
                <a:ext cx="19" cy="46"/>
              </a:xfrm>
              <a:custGeom>
                <a:avLst/>
                <a:gdLst>
                  <a:gd name="T0" fmla="*/ 34 w 38"/>
                  <a:gd name="T1" fmla="*/ 92 h 92"/>
                  <a:gd name="T2" fmla="*/ 26 w 38"/>
                  <a:gd name="T3" fmla="*/ 68 h 92"/>
                  <a:gd name="T4" fmla="*/ 20 w 38"/>
                  <a:gd name="T5" fmla="*/ 45 h 92"/>
                  <a:gd name="T6" fmla="*/ 13 w 38"/>
                  <a:gd name="T7" fmla="*/ 24 h 92"/>
                  <a:gd name="T8" fmla="*/ 0 w 38"/>
                  <a:gd name="T9" fmla="*/ 4 h 92"/>
                  <a:gd name="T10" fmla="*/ 5 w 38"/>
                  <a:gd name="T11" fmla="*/ 0 h 92"/>
                  <a:gd name="T12" fmla="*/ 17 w 38"/>
                  <a:gd name="T13" fmla="*/ 21 h 92"/>
                  <a:gd name="T14" fmla="*/ 25 w 38"/>
                  <a:gd name="T15" fmla="*/ 42 h 92"/>
                  <a:gd name="T16" fmla="*/ 31 w 38"/>
                  <a:gd name="T17" fmla="*/ 65 h 92"/>
                  <a:gd name="T18" fmla="*/ 38 w 38"/>
                  <a:gd name="T19" fmla="*/ 89 h 92"/>
                  <a:gd name="T20" fmla="*/ 34 w 38"/>
                  <a:gd name="T2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92">
                    <a:moveTo>
                      <a:pt x="34" y="92"/>
                    </a:moveTo>
                    <a:lnTo>
                      <a:pt x="26" y="68"/>
                    </a:lnTo>
                    <a:lnTo>
                      <a:pt x="20" y="45"/>
                    </a:lnTo>
                    <a:lnTo>
                      <a:pt x="13" y="24"/>
                    </a:lnTo>
                    <a:lnTo>
                      <a:pt x="0" y="4"/>
                    </a:lnTo>
                    <a:lnTo>
                      <a:pt x="5" y="0"/>
                    </a:lnTo>
                    <a:lnTo>
                      <a:pt x="17" y="21"/>
                    </a:lnTo>
                    <a:lnTo>
                      <a:pt x="25" y="42"/>
                    </a:lnTo>
                    <a:lnTo>
                      <a:pt x="31" y="65"/>
                    </a:lnTo>
                    <a:lnTo>
                      <a:pt x="38" y="89"/>
                    </a:lnTo>
                    <a:lnTo>
                      <a:pt x="34" y="92"/>
                    </a:lnTo>
                    <a:close/>
                  </a:path>
                </a:pathLst>
              </a:custGeom>
              <a:solidFill>
                <a:srgbClr val="000000"/>
              </a:solidFill>
              <a:ln w="9525">
                <a:solidFill>
                  <a:schemeClr val="tx2"/>
                </a:solidFill>
                <a:round/>
                <a:headEnd/>
                <a:tailEnd/>
              </a:ln>
            </p:spPr>
            <p:txBody>
              <a:bodyPr/>
              <a:lstStyle/>
              <a:p>
                <a:endParaRPr lang="en-US" sz="3120"/>
              </a:p>
            </p:txBody>
          </p:sp>
          <p:sp>
            <p:nvSpPr>
              <p:cNvPr id="386152" name="Freeform 1128"/>
              <p:cNvSpPr>
                <a:spLocks/>
              </p:cNvSpPr>
              <p:nvPr/>
            </p:nvSpPr>
            <p:spPr bwMode="auto">
              <a:xfrm>
                <a:off x="1155" y="1942"/>
                <a:ext cx="2" cy="2"/>
              </a:xfrm>
              <a:custGeom>
                <a:avLst/>
                <a:gdLst>
                  <a:gd name="T0" fmla="*/ 0 w 4"/>
                  <a:gd name="T1" fmla="*/ 5 h 5"/>
                  <a:gd name="T2" fmla="*/ 0 w 4"/>
                  <a:gd name="T3" fmla="*/ 3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0" y="3"/>
                    </a:lnTo>
                    <a:lnTo>
                      <a:pt x="4"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6153" name="Freeform 1129"/>
              <p:cNvSpPr>
                <a:spLocks/>
              </p:cNvSpPr>
              <p:nvPr/>
            </p:nvSpPr>
            <p:spPr bwMode="auto">
              <a:xfrm>
                <a:off x="1132" y="1897"/>
                <a:ext cx="9" cy="34"/>
              </a:xfrm>
              <a:custGeom>
                <a:avLst/>
                <a:gdLst>
                  <a:gd name="T0" fmla="*/ 18 w 18"/>
                  <a:gd name="T1" fmla="*/ 1 h 68"/>
                  <a:gd name="T2" fmla="*/ 12 w 18"/>
                  <a:gd name="T3" fmla="*/ 16 h 68"/>
                  <a:gd name="T4" fmla="*/ 9 w 18"/>
                  <a:gd name="T5" fmla="*/ 33 h 68"/>
                  <a:gd name="T6" fmla="*/ 6 w 18"/>
                  <a:gd name="T7" fmla="*/ 68 h 68"/>
                  <a:gd name="T8" fmla="*/ 0 w 18"/>
                  <a:gd name="T9" fmla="*/ 68 h 68"/>
                  <a:gd name="T10" fmla="*/ 3 w 18"/>
                  <a:gd name="T11" fmla="*/ 33 h 68"/>
                  <a:gd name="T12" fmla="*/ 6 w 18"/>
                  <a:gd name="T13" fmla="*/ 15 h 68"/>
                  <a:gd name="T14" fmla="*/ 12 w 18"/>
                  <a:gd name="T15" fmla="*/ 0 h 68"/>
                  <a:gd name="T16" fmla="*/ 18 w 18"/>
                  <a:gd name="T17"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68">
                    <a:moveTo>
                      <a:pt x="18" y="1"/>
                    </a:moveTo>
                    <a:lnTo>
                      <a:pt x="12" y="16"/>
                    </a:lnTo>
                    <a:lnTo>
                      <a:pt x="9" y="33"/>
                    </a:lnTo>
                    <a:lnTo>
                      <a:pt x="6" y="68"/>
                    </a:lnTo>
                    <a:lnTo>
                      <a:pt x="0" y="68"/>
                    </a:lnTo>
                    <a:lnTo>
                      <a:pt x="3" y="33"/>
                    </a:lnTo>
                    <a:lnTo>
                      <a:pt x="6" y="15"/>
                    </a:lnTo>
                    <a:lnTo>
                      <a:pt x="12" y="0"/>
                    </a:lnTo>
                    <a:lnTo>
                      <a:pt x="18" y="1"/>
                    </a:lnTo>
                    <a:close/>
                  </a:path>
                </a:pathLst>
              </a:custGeom>
              <a:solidFill>
                <a:srgbClr val="000000"/>
              </a:solidFill>
              <a:ln w="9525">
                <a:solidFill>
                  <a:schemeClr val="tx2"/>
                </a:solidFill>
                <a:round/>
                <a:headEnd/>
                <a:tailEnd/>
              </a:ln>
            </p:spPr>
            <p:txBody>
              <a:bodyPr/>
              <a:lstStyle/>
              <a:p>
                <a:endParaRPr lang="en-US" sz="3120"/>
              </a:p>
            </p:txBody>
          </p:sp>
          <p:sp>
            <p:nvSpPr>
              <p:cNvPr id="386154" name="Freeform 1130"/>
              <p:cNvSpPr>
                <a:spLocks/>
              </p:cNvSpPr>
              <p:nvPr/>
            </p:nvSpPr>
            <p:spPr bwMode="auto">
              <a:xfrm>
                <a:off x="1138" y="1895"/>
                <a:ext cx="3" cy="4"/>
              </a:xfrm>
              <a:custGeom>
                <a:avLst/>
                <a:gdLst>
                  <a:gd name="T0" fmla="*/ 5 w 6"/>
                  <a:gd name="T1" fmla="*/ 5 h 9"/>
                  <a:gd name="T2" fmla="*/ 2 w 6"/>
                  <a:gd name="T3" fmla="*/ 0 h 9"/>
                  <a:gd name="T4" fmla="*/ 0 w 6"/>
                  <a:gd name="T5" fmla="*/ 5 h 9"/>
                  <a:gd name="T6" fmla="*/ 6 w 6"/>
                  <a:gd name="T7" fmla="*/ 6 h 9"/>
                  <a:gd name="T8" fmla="*/ 0 w 6"/>
                  <a:gd name="T9" fmla="*/ 9 h 9"/>
                  <a:gd name="T10" fmla="*/ 5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5" y="5"/>
                    </a:moveTo>
                    <a:lnTo>
                      <a:pt x="2" y="0"/>
                    </a:lnTo>
                    <a:lnTo>
                      <a:pt x="0" y="5"/>
                    </a:lnTo>
                    <a:lnTo>
                      <a:pt x="6" y="6"/>
                    </a:lnTo>
                    <a:lnTo>
                      <a:pt x="0" y="9"/>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6155" name="Freeform 1131"/>
              <p:cNvSpPr>
                <a:spLocks/>
              </p:cNvSpPr>
              <p:nvPr/>
            </p:nvSpPr>
            <p:spPr bwMode="auto">
              <a:xfrm>
                <a:off x="1132" y="1931"/>
                <a:ext cx="17" cy="31"/>
              </a:xfrm>
              <a:custGeom>
                <a:avLst/>
                <a:gdLst>
                  <a:gd name="T0" fmla="*/ 6 w 34"/>
                  <a:gd name="T1" fmla="*/ 0 h 61"/>
                  <a:gd name="T2" fmla="*/ 9 w 34"/>
                  <a:gd name="T3" fmla="*/ 18 h 61"/>
                  <a:gd name="T4" fmla="*/ 15 w 34"/>
                  <a:gd name="T5" fmla="*/ 29 h 61"/>
                  <a:gd name="T6" fmla="*/ 25 w 34"/>
                  <a:gd name="T7" fmla="*/ 41 h 61"/>
                  <a:gd name="T8" fmla="*/ 34 w 34"/>
                  <a:gd name="T9" fmla="*/ 59 h 61"/>
                  <a:gd name="T10" fmla="*/ 28 w 34"/>
                  <a:gd name="T11" fmla="*/ 61 h 61"/>
                  <a:gd name="T12" fmla="*/ 20 w 34"/>
                  <a:gd name="T13" fmla="*/ 46 h 61"/>
                  <a:gd name="T14" fmla="*/ 11 w 34"/>
                  <a:gd name="T15" fmla="*/ 34 h 61"/>
                  <a:gd name="T16" fmla="*/ 3 w 34"/>
                  <a:gd name="T17" fmla="*/ 20 h 61"/>
                  <a:gd name="T18" fmla="*/ 0 w 34"/>
                  <a:gd name="T19" fmla="*/ 2 h 61"/>
                  <a:gd name="T20" fmla="*/ 6 w 34"/>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1">
                    <a:moveTo>
                      <a:pt x="6" y="0"/>
                    </a:moveTo>
                    <a:lnTo>
                      <a:pt x="9" y="18"/>
                    </a:lnTo>
                    <a:lnTo>
                      <a:pt x="15" y="29"/>
                    </a:lnTo>
                    <a:lnTo>
                      <a:pt x="25" y="41"/>
                    </a:lnTo>
                    <a:lnTo>
                      <a:pt x="34" y="59"/>
                    </a:lnTo>
                    <a:lnTo>
                      <a:pt x="28" y="61"/>
                    </a:lnTo>
                    <a:lnTo>
                      <a:pt x="20" y="46"/>
                    </a:lnTo>
                    <a:lnTo>
                      <a:pt x="11" y="34"/>
                    </a:lnTo>
                    <a:lnTo>
                      <a:pt x="3" y="20"/>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56" name="Freeform 1132"/>
              <p:cNvSpPr>
                <a:spLocks/>
              </p:cNvSpPr>
              <p:nvPr/>
            </p:nvSpPr>
            <p:spPr bwMode="auto">
              <a:xfrm>
                <a:off x="1132" y="1931"/>
                <a:ext cx="3" cy="1"/>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57" name="Freeform 1133"/>
              <p:cNvSpPr>
                <a:spLocks/>
              </p:cNvSpPr>
              <p:nvPr/>
            </p:nvSpPr>
            <p:spPr bwMode="auto">
              <a:xfrm>
                <a:off x="1146" y="1961"/>
                <a:ext cx="19" cy="82"/>
              </a:xfrm>
              <a:custGeom>
                <a:avLst/>
                <a:gdLst>
                  <a:gd name="T0" fmla="*/ 6 w 38"/>
                  <a:gd name="T1" fmla="*/ 0 h 165"/>
                  <a:gd name="T2" fmla="*/ 21 w 38"/>
                  <a:gd name="T3" fmla="*/ 43 h 165"/>
                  <a:gd name="T4" fmla="*/ 30 w 38"/>
                  <a:gd name="T5" fmla="*/ 81 h 165"/>
                  <a:gd name="T6" fmla="*/ 36 w 38"/>
                  <a:gd name="T7" fmla="*/ 121 h 165"/>
                  <a:gd name="T8" fmla="*/ 38 w 38"/>
                  <a:gd name="T9" fmla="*/ 165 h 165"/>
                  <a:gd name="T10" fmla="*/ 32 w 38"/>
                  <a:gd name="T11" fmla="*/ 165 h 165"/>
                  <a:gd name="T12" fmla="*/ 30 w 38"/>
                  <a:gd name="T13" fmla="*/ 121 h 165"/>
                  <a:gd name="T14" fmla="*/ 24 w 38"/>
                  <a:gd name="T15" fmla="*/ 83 h 165"/>
                  <a:gd name="T16" fmla="*/ 15 w 38"/>
                  <a:gd name="T17" fmla="*/ 45 h 165"/>
                  <a:gd name="T18" fmla="*/ 0 w 38"/>
                  <a:gd name="T19" fmla="*/ 2 h 165"/>
                  <a:gd name="T20" fmla="*/ 6 w 38"/>
                  <a:gd name="T2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65">
                    <a:moveTo>
                      <a:pt x="6" y="0"/>
                    </a:moveTo>
                    <a:lnTo>
                      <a:pt x="21" y="43"/>
                    </a:lnTo>
                    <a:lnTo>
                      <a:pt x="30" y="81"/>
                    </a:lnTo>
                    <a:lnTo>
                      <a:pt x="36" y="121"/>
                    </a:lnTo>
                    <a:lnTo>
                      <a:pt x="38" y="165"/>
                    </a:lnTo>
                    <a:lnTo>
                      <a:pt x="32" y="165"/>
                    </a:lnTo>
                    <a:lnTo>
                      <a:pt x="30" y="121"/>
                    </a:lnTo>
                    <a:lnTo>
                      <a:pt x="24" y="83"/>
                    </a:lnTo>
                    <a:lnTo>
                      <a:pt x="15" y="4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58" name="Freeform 1134"/>
              <p:cNvSpPr>
                <a:spLocks/>
              </p:cNvSpPr>
              <p:nvPr/>
            </p:nvSpPr>
            <p:spPr bwMode="auto">
              <a:xfrm>
                <a:off x="1146" y="1961"/>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59" name="Freeform 1135"/>
              <p:cNvSpPr>
                <a:spLocks/>
              </p:cNvSpPr>
              <p:nvPr/>
            </p:nvSpPr>
            <p:spPr bwMode="auto">
              <a:xfrm>
                <a:off x="1154" y="2043"/>
                <a:ext cx="11" cy="29"/>
              </a:xfrm>
              <a:custGeom>
                <a:avLst/>
                <a:gdLst>
                  <a:gd name="T0" fmla="*/ 22 w 22"/>
                  <a:gd name="T1" fmla="*/ 0 h 58"/>
                  <a:gd name="T2" fmla="*/ 22 w 22"/>
                  <a:gd name="T3" fmla="*/ 15 h 58"/>
                  <a:gd name="T4" fmla="*/ 19 w 22"/>
                  <a:gd name="T5" fmla="*/ 29 h 58"/>
                  <a:gd name="T6" fmla="*/ 14 w 22"/>
                  <a:gd name="T7" fmla="*/ 42 h 58"/>
                  <a:gd name="T8" fmla="*/ 5 w 22"/>
                  <a:gd name="T9" fmla="*/ 58 h 58"/>
                  <a:gd name="T10" fmla="*/ 0 w 22"/>
                  <a:gd name="T11" fmla="*/ 53 h 58"/>
                  <a:gd name="T12" fmla="*/ 8 w 22"/>
                  <a:gd name="T13" fmla="*/ 41 h 58"/>
                  <a:gd name="T14" fmla="*/ 13 w 22"/>
                  <a:gd name="T15" fmla="*/ 27 h 58"/>
                  <a:gd name="T16" fmla="*/ 16 w 22"/>
                  <a:gd name="T17" fmla="*/ 15 h 58"/>
                  <a:gd name="T18" fmla="*/ 16 w 22"/>
                  <a:gd name="T19" fmla="*/ 0 h 58"/>
                  <a:gd name="T20" fmla="*/ 22 w 22"/>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8">
                    <a:moveTo>
                      <a:pt x="22" y="0"/>
                    </a:moveTo>
                    <a:lnTo>
                      <a:pt x="22" y="15"/>
                    </a:lnTo>
                    <a:lnTo>
                      <a:pt x="19" y="29"/>
                    </a:lnTo>
                    <a:lnTo>
                      <a:pt x="14" y="42"/>
                    </a:lnTo>
                    <a:lnTo>
                      <a:pt x="5" y="58"/>
                    </a:lnTo>
                    <a:lnTo>
                      <a:pt x="0" y="53"/>
                    </a:lnTo>
                    <a:lnTo>
                      <a:pt x="8" y="41"/>
                    </a:lnTo>
                    <a:lnTo>
                      <a:pt x="13" y="27"/>
                    </a:lnTo>
                    <a:lnTo>
                      <a:pt x="16" y="15"/>
                    </a:lnTo>
                    <a:lnTo>
                      <a:pt x="16" y="0"/>
                    </a:lnTo>
                    <a:lnTo>
                      <a:pt x="22" y="0"/>
                    </a:lnTo>
                    <a:close/>
                  </a:path>
                </a:pathLst>
              </a:custGeom>
              <a:solidFill>
                <a:srgbClr val="000000"/>
              </a:solidFill>
              <a:ln w="9525">
                <a:solidFill>
                  <a:schemeClr val="tx2"/>
                </a:solidFill>
                <a:round/>
                <a:headEnd/>
                <a:tailEnd/>
              </a:ln>
            </p:spPr>
            <p:txBody>
              <a:bodyPr/>
              <a:lstStyle/>
              <a:p>
                <a:endParaRPr lang="en-US" sz="3120"/>
              </a:p>
            </p:txBody>
          </p:sp>
          <p:sp>
            <p:nvSpPr>
              <p:cNvPr id="386160" name="Freeform 1136"/>
              <p:cNvSpPr>
                <a:spLocks/>
              </p:cNvSpPr>
              <p:nvPr/>
            </p:nvSpPr>
            <p:spPr bwMode="auto">
              <a:xfrm>
                <a:off x="1162" y="2043"/>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61" name="Freeform 1137"/>
              <p:cNvSpPr>
                <a:spLocks/>
              </p:cNvSpPr>
              <p:nvPr/>
            </p:nvSpPr>
            <p:spPr bwMode="auto">
              <a:xfrm>
                <a:off x="1154" y="2043"/>
                <a:ext cx="8" cy="28"/>
              </a:xfrm>
              <a:custGeom>
                <a:avLst/>
                <a:gdLst>
                  <a:gd name="T0" fmla="*/ 0 w 16"/>
                  <a:gd name="T1" fmla="*/ 53 h 56"/>
                  <a:gd name="T2" fmla="*/ 6 w 16"/>
                  <a:gd name="T3" fmla="*/ 26 h 56"/>
                  <a:gd name="T4" fmla="*/ 9 w 16"/>
                  <a:gd name="T5" fmla="*/ 14 h 56"/>
                  <a:gd name="T6" fmla="*/ 11 w 16"/>
                  <a:gd name="T7" fmla="*/ 0 h 56"/>
                  <a:gd name="T8" fmla="*/ 16 w 16"/>
                  <a:gd name="T9" fmla="*/ 0 h 56"/>
                  <a:gd name="T10" fmla="*/ 14 w 16"/>
                  <a:gd name="T11" fmla="*/ 17 h 56"/>
                  <a:gd name="T12" fmla="*/ 11 w 16"/>
                  <a:gd name="T13" fmla="*/ 29 h 56"/>
                  <a:gd name="T14" fmla="*/ 5 w 16"/>
                  <a:gd name="T15" fmla="*/ 56 h 56"/>
                  <a:gd name="T16" fmla="*/ 0 w 16"/>
                  <a:gd name="T1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0" y="53"/>
                    </a:moveTo>
                    <a:lnTo>
                      <a:pt x="6" y="26"/>
                    </a:lnTo>
                    <a:lnTo>
                      <a:pt x="9" y="14"/>
                    </a:lnTo>
                    <a:lnTo>
                      <a:pt x="11" y="0"/>
                    </a:lnTo>
                    <a:lnTo>
                      <a:pt x="16" y="0"/>
                    </a:lnTo>
                    <a:lnTo>
                      <a:pt x="14" y="17"/>
                    </a:lnTo>
                    <a:lnTo>
                      <a:pt x="11" y="29"/>
                    </a:lnTo>
                    <a:lnTo>
                      <a:pt x="5" y="56"/>
                    </a:lnTo>
                    <a:lnTo>
                      <a:pt x="0" y="53"/>
                    </a:lnTo>
                    <a:close/>
                  </a:path>
                </a:pathLst>
              </a:custGeom>
              <a:solidFill>
                <a:srgbClr val="000000"/>
              </a:solidFill>
              <a:ln w="9525">
                <a:solidFill>
                  <a:schemeClr val="tx2"/>
                </a:solidFill>
                <a:round/>
                <a:headEnd/>
                <a:tailEnd/>
              </a:ln>
            </p:spPr>
            <p:txBody>
              <a:bodyPr/>
              <a:lstStyle/>
              <a:p>
                <a:endParaRPr lang="en-US" sz="3120"/>
              </a:p>
            </p:txBody>
          </p:sp>
          <p:sp>
            <p:nvSpPr>
              <p:cNvPr id="386162" name="Freeform 1138"/>
              <p:cNvSpPr>
                <a:spLocks/>
              </p:cNvSpPr>
              <p:nvPr/>
            </p:nvSpPr>
            <p:spPr bwMode="auto">
              <a:xfrm>
                <a:off x="1154" y="2070"/>
                <a:ext cx="2" cy="2"/>
              </a:xfrm>
              <a:custGeom>
                <a:avLst/>
                <a:gdLst>
                  <a:gd name="T0" fmla="*/ 5 w 5"/>
                  <a:gd name="T1" fmla="*/ 5 h 5"/>
                  <a:gd name="T2" fmla="*/ 0 w 5"/>
                  <a:gd name="T3" fmla="*/ 0 h 5"/>
                  <a:gd name="T4" fmla="*/ 5 w 5"/>
                  <a:gd name="T5" fmla="*/ 3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3"/>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6163" name="Freeform 1139"/>
              <p:cNvSpPr>
                <a:spLocks/>
              </p:cNvSpPr>
              <p:nvPr/>
            </p:nvSpPr>
            <p:spPr bwMode="auto">
              <a:xfrm>
                <a:off x="1140" y="1965"/>
                <a:ext cx="22" cy="78"/>
              </a:xfrm>
              <a:custGeom>
                <a:avLst/>
                <a:gdLst>
                  <a:gd name="T0" fmla="*/ 38 w 43"/>
                  <a:gd name="T1" fmla="*/ 157 h 157"/>
                  <a:gd name="T2" fmla="*/ 35 w 43"/>
                  <a:gd name="T3" fmla="*/ 114 h 157"/>
                  <a:gd name="T4" fmla="*/ 27 w 43"/>
                  <a:gd name="T5" fmla="*/ 79 h 157"/>
                  <a:gd name="T6" fmla="*/ 15 w 43"/>
                  <a:gd name="T7" fmla="*/ 43 h 157"/>
                  <a:gd name="T8" fmla="*/ 0 w 43"/>
                  <a:gd name="T9" fmla="*/ 3 h 157"/>
                  <a:gd name="T10" fmla="*/ 4 w 43"/>
                  <a:gd name="T11" fmla="*/ 0 h 157"/>
                  <a:gd name="T12" fmla="*/ 20 w 43"/>
                  <a:gd name="T13" fmla="*/ 40 h 157"/>
                  <a:gd name="T14" fmla="*/ 32 w 43"/>
                  <a:gd name="T15" fmla="*/ 76 h 157"/>
                  <a:gd name="T16" fmla="*/ 40 w 43"/>
                  <a:gd name="T17" fmla="*/ 114 h 157"/>
                  <a:gd name="T18" fmla="*/ 43 w 43"/>
                  <a:gd name="T19" fmla="*/ 157 h 157"/>
                  <a:gd name="T20" fmla="*/ 38 w 43"/>
                  <a:gd name="T2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57">
                    <a:moveTo>
                      <a:pt x="38" y="157"/>
                    </a:moveTo>
                    <a:lnTo>
                      <a:pt x="35" y="114"/>
                    </a:lnTo>
                    <a:lnTo>
                      <a:pt x="27" y="79"/>
                    </a:lnTo>
                    <a:lnTo>
                      <a:pt x="15" y="43"/>
                    </a:lnTo>
                    <a:lnTo>
                      <a:pt x="0" y="3"/>
                    </a:lnTo>
                    <a:lnTo>
                      <a:pt x="4" y="0"/>
                    </a:lnTo>
                    <a:lnTo>
                      <a:pt x="20" y="40"/>
                    </a:lnTo>
                    <a:lnTo>
                      <a:pt x="32" y="76"/>
                    </a:lnTo>
                    <a:lnTo>
                      <a:pt x="40" y="114"/>
                    </a:lnTo>
                    <a:lnTo>
                      <a:pt x="43" y="157"/>
                    </a:lnTo>
                    <a:lnTo>
                      <a:pt x="38" y="157"/>
                    </a:lnTo>
                    <a:close/>
                  </a:path>
                </a:pathLst>
              </a:custGeom>
              <a:solidFill>
                <a:srgbClr val="000000"/>
              </a:solidFill>
              <a:ln w="9525">
                <a:solidFill>
                  <a:schemeClr val="tx2"/>
                </a:solidFill>
                <a:round/>
                <a:headEnd/>
                <a:tailEnd/>
              </a:ln>
            </p:spPr>
            <p:txBody>
              <a:bodyPr/>
              <a:lstStyle/>
              <a:p>
                <a:endParaRPr lang="en-US" sz="3120"/>
              </a:p>
            </p:txBody>
          </p:sp>
          <p:sp>
            <p:nvSpPr>
              <p:cNvPr id="386164" name="Freeform 1140"/>
              <p:cNvSpPr>
                <a:spLocks/>
              </p:cNvSpPr>
              <p:nvPr/>
            </p:nvSpPr>
            <p:spPr bwMode="auto">
              <a:xfrm>
                <a:off x="1160" y="2043"/>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65" name="Freeform 1141"/>
              <p:cNvSpPr>
                <a:spLocks/>
              </p:cNvSpPr>
              <p:nvPr/>
            </p:nvSpPr>
            <p:spPr bwMode="auto">
              <a:xfrm>
                <a:off x="1123" y="1931"/>
                <a:ext cx="20" cy="35"/>
              </a:xfrm>
              <a:custGeom>
                <a:avLst/>
                <a:gdLst>
                  <a:gd name="T0" fmla="*/ 35 w 39"/>
                  <a:gd name="T1" fmla="*/ 70 h 70"/>
                  <a:gd name="T2" fmla="*/ 24 w 39"/>
                  <a:gd name="T3" fmla="*/ 53 h 70"/>
                  <a:gd name="T4" fmla="*/ 12 w 39"/>
                  <a:gd name="T5" fmla="*/ 38 h 70"/>
                  <a:gd name="T6" fmla="*/ 3 w 39"/>
                  <a:gd name="T7" fmla="*/ 21 h 70"/>
                  <a:gd name="T8" fmla="*/ 1 w 39"/>
                  <a:gd name="T9" fmla="*/ 11 h 70"/>
                  <a:gd name="T10" fmla="*/ 0 w 39"/>
                  <a:gd name="T11" fmla="*/ 0 h 70"/>
                  <a:gd name="T12" fmla="*/ 4 w 39"/>
                  <a:gd name="T13" fmla="*/ 0 h 70"/>
                  <a:gd name="T14" fmla="*/ 6 w 39"/>
                  <a:gd name="T15" fmla="*/ 11 h 70"/>
                  <a:gd name="T16" fmla="*/ 7 w 39"/>
                  <a:gd name="T17" fmla="*/ 18 h 70"/>
                  <a:gd name="T18" fmla="*/ 17 w 39"/>
                  <a:gd name="T19" fmla="*/ 34 h 70"/>
                  <a:gd name="T20" fmla="*/ 29 w 39"/>
                  <a:gd name="T21" fmla="*/ 49 h 70"/>
                  <a:gd name="T22" fmla="*/ 39 w 39"/>
                  <a:gd name="T23" fmla="*/ 67 h 70"/>
                  <a:gd name="T24" fmla="*/ 35 w 39"/>
                  <a:gd name="T2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70">
                    <a:moveTo>
                      <a:pt x="35" y="70"/>
                    </a:moveTo>
                    <a:lnTo>
                      <a:pt x="24" y="53"/>
                    </a:lnTo>
                    <a:lnTo>
                      <a:pt x="12" y="38"/>
                    </a:lnTo>
                    <a:lnTo>
                      <a:pt x="3" y="21"/>
                    </a:lnTo>
                    <a:lnTo>
                      <a:pt x="1" y="11"/>
                    </a:lnTo>
                    <a:lnTo>
                      <a:pt x="0" y="0"/>
                    </a:lnTo>
                    <a:lnTo>
                      <a:pt x="4" y="0"/>
                    </a:lnTo>
                    <a:lnTo>
                      <a:pt x="6" y="11"/>
                    </a:lnTo>
                    <a:lnTo>
                      <a:pt x="7" y="18"/>
                    </a:lnTo>
                    <a:lnTo>
                      <a:pt x="17" y="34"/>
                    </a:lnTo>
                    <a:lnTo>
                      <a:pt x="29" y="49"/>
                    </a:lnTo>
                    <a:lnTo>
                      <a:pt x="39" y="67"/>
                    </a:lnTo>
                    <a:lnTo>
                      <a:pt x="35" y="70"/>
                    </a:lnTo>
                    <a:close/>
                  </a:path>
                </a:pathLst>
              </a:custGeom>
              <a:solidFill>
                <a:srgbClr val="000000"/>
              </a:solidFill>
              <a:ln w="9525">
                <a:solidFill>
                  <a:schemeClr val="tx2"/>
                </a:solidFill>
                <a:round/>
                <a:headEnd/>
                <a:tailEnd/>
              </a:ln>
            </p:spPr>
            <p:txBody>
              <a:bodyPr/>
              <a:lstStyle/>
              <a:p>
                <a:endParaRPr lang="en-US" sz="3120"/>
              </a:p>
            </p:txBody>
          </p:sp>
          <p:sp>
            <p:nvSpPr>
              <p:cNvPr id="386166" name="Freeform 1142"/>
              <p:cNvSpPr>
                <a:spLocks/>
              </p:cNvSpPr>
              <p:nvPr/>
            </p:nvSpPr>
            <p:spPr bwMode="auto">
              <a:xfrm>
                <a:off x="1140" y="1965"/>
                <a:ext cx="3" cy="1"/>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lnTo>
                      <a:pt x="0" y="3"/>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167" name="Freeform 1143"/>
              <p:cNvSpPr>
                <a:spLocks/>
              </p:cNvSpPr>
              <p:nvPr/>
            </p:nvSpPr>
            <p:spPr bwMode="auto">
              <a:xfrm>
                <a:off x="1123" y="1893"/>
                <a:ext cx="8" cy="39"/>
              </a:xfrm>
              <a:custGeom>
                <a:avLst/>
                <a:gdLst>
                  <a:gd name="T0" fmla="*/ 0 w 15"/>
                  <a:gd name="T1" fmla="*/ 75 h 78"/>
                  <a:gd name="T2" fmla="*/ 4 w 15"/>
                  <a:gd name="T3" fmla="*/ 37 h 78"/>
                  <a:gd name="T4" fmla="*/ 10 w 15"/>
                  <a:gd name="T5" fmla="*/ 0 h 78"/>
                  <a:gd name="T6" fmla="*/ 15 w 15"/>
                  <a:gd name="T7" fmla="*/ 3 h 78"/>
                  <a:gd name="T8" fmla="*/ 9 w 15"/>
                  <a:gd name="T9" fmla="*/ 40 h 78"/>
                  <a:gd name="T10" fmla="*/ 4 w 15"/>
                  <a:gd name="T11" fmla="*/ 78 h 78"/>
                  <a:gd name="T12" fmla="*/ 0 w 15"/>
                  <a:gd name="T13" fmla="*/ 75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0" y="75"/>
                    </a:moveTo>
                    <a:lnTo>
                      <a:pt x="4" y="37"/>
                    </a:lnTo>
                    <a:lnTo>
                      <a:pt x="10" y="0"/>
                    </a:lnTo>
                    <a:lnTo>
                      <a:pt x="15" y="3"/>
                    </a:lnTo>
                    <a:lnTo>
                      <a:pt x="9" y="40"/>
                    </a:lnTo>
                    <a:lnTo>
                      <a:pt x="4" y="78"/>
                    </a:lnTo>
                    <a:lnTo>
                      <a:pt x="0" y="75"/>
                    </a:lnTo>
                    <a:close/>
                  </a:path>
                </a:pathLst>
              </a:custGeom>
              <a:solidFill>
                <a:srgbClr val="000000"/>
              </a:solidFill>
              <a:ln w="9525">
                <a:solidFill>
                  <a:schemeClr val="tx2"/>
                </a:solidFill>
                <a:round/>
                <a:headEnd/>
                <a:tailEnd/>
              </a:ln>
            </p:spPr>
            <p:txBody>
              <a:bodyPr/>
              <a:lstStyle/>
              <a:p>
                <a:endParaRPr lang="en-US" sz="3120"/>
              </a:p>
            </p:txBody>
          </p:sp>
          <p:sp>
            <p:nvSpPr>
              <p:cNvPr id="386168" name="Freeform 1144"/>
              <p:cNvSpPr>
                <a:spLocks/>
              </p:cNvSpPr>
              <p:nvPr/>
            </p:nvSpPr>
            <p:spPr bwMode="auto">
              <a:xfrm>
                <a:off x="1123" y="1930"/>
                <a:ext cx="2" cy="2"/>
              </a:xfrm>
              <a:custGeom>
                <a:avLst/>
                <a:gdLst>
                  <a:gd name="T0" fmla="*/ 0 w 4"/>
                  <a:gd name="T1" fmla="*/ 1 h 3"/>
                  <a:gd name="T2" fmla="*/ 0 w 4"/>
                  <a:gd name="T3" fmla="*/ 0 h 3"/>
                  <a:gd name="T4" fmla="*/ 4 w 4"/>
                  <a:gd name="T5" fmla="*/ 3 h 3"/>
                  <a:gd name="T6" fmla="*/ 4 w 4"/>
                  <a:gd name="T7" fmla="*/ 1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0" y="0"/>
                    </a:lnTo>
                    <a:lnTo>
                      <a:pt x="4" y="3"/>
                    </a:lnTo>
                    <a:lnTo>
                      <a:pt x="4"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6169" name="Freeform 1145"/>
              <p:cNvSpPr>
                <a:spLocks/>
              </p:cNvSpPr>
              <p:nvPr/>
            </p:nvSpPr>
            <p:spPr bwMode="auto">
              <a:xfrm>
                <a:off x="1112" y="1870"/>
                <a:ext cx="19" cy="24"/>
              </a:xfrm>
              <a:custGeom>
                <a:avLst/>
                <a:gdLst>
                  <a:gd name="T0" fmla="*/ 32 w 37"/>
                  <a:gd name="T1" fmla="*/ 48 h 48"/>
                  <a:gd name="T2" fmla="*/ 29 w 37"/>
                  <a:gd name="T3" fmla="*/ 34 h 48"/>
                  <a:gd name="T4" fmla="*/ 22 w 37"/>
                  <a:gd name="T5" fmla="*/ 26 h 48"/>
                  <a:gd name="T6" fmla="*/ 11 w 37"/>
                  <a:gd name="T7" fmla="*/ 17 h 48"/>
                  <a:gd name="T8" fmla="*/ 0 w 37"/>
                  <a:gd name="T9" fmla="*/ 5 h 48"/>
                  <a:gd name="T10" fmla="*/ 5 w 37"/>
                  <a:gd name="T11" fmla="*/ 0 h 48"/>
                  <a:gd name="T12" fmla="*/ 14 w 37"/>
                  <a:gd name="T13" fmla="*/ 13 h 48"/>
                  <a:gd name="T14" fmla="*/ 25 w 37"/>
                  <a:gd name="T15" fmla="*/ 22 h 48"/>
                  <a:gd name="T16" fmla="*/ 34 w 37"/>
                  <a:gd name="T17" fmla="*/ 31 h 48"/>
                  <a:gd name="T18" fmla="*/ 37 w 37"/>
                  <a:gd name="T19" fmla="*/ 48 h 48"/>
                  <a:gd name="T20" fmla="*/ 32 w 37"/>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8">
                    <a:moveTo>
                      <a:pt x="32" y="48"/>
                    </a:moveTo>
                    <a:lnTo>
                      <a:pt x="29" y="34"/>
                    </a:lnTo>
                    <a:lnTo>
                      <a:pt x="22" y="26"/>
                    </a:lnTo>
                    <a:lnTo>
                      <a:pt x="11" y="17"/>
                    </a:lnTo>
                    <a:lnTo>
                      <a:pt x="0" y="5"/>
                    </a:lnTo>
                    <a:lnTo>
                      <a:pt x="5" y="0"/>
                    </a:lnTo>
                    <a:lnTo>
                      <a:pt x="14" y="13"/>
                    </a:lnTo>
                    <a:lnTo>
                      <a:pt x="25" y="22"/>
                    </a:lnTo>
                    <a:lnTo>
                      <a:pt x="34" y="31"/>
                    </a:lnTo>
                    <a:lnTo>
                      <a:pt x="37" y="48"/>
                    </a:lnTo>
                    <a:lnTo>
                      <a:pt x="32" y="48"/>
                    </a:lnTo>
                    <a:close/>
                  </a:path>
                </a:pathLst>
              </a:custGeom>
              <a:solidFill>
                <a:srgbClr val="000000"/>
              </a:solidFill>
              <a:ln w="9525">
                <a:solidFill>
                  <a:schemeClr val="tx2"/>
                </a:solidFill>
                <a:round/>
                <a:headEnd/>
                <a:tailEnd/>
              </a:ln>
            </p:spPr>
            <p:txBody>
              <a:bodyPr/>
              <a:lstStyle/>
              <a:p>
                <a:endParaRPr lang="en-US" sz="3120"/>
              </a:p>
            </p:txBody>
          </p:sp>
          <p:sp>
            <p:nvSpPr>
              <p:cNvPr id="386170" name="Freeform 1146"/>
              <p:cNvSpPr>
                <a:spLocks/>
              </p:cNvSpPr>
              <p:nvPr/>
            </p:nvSpPr>
            <p:spPr bwMode="auto">
              <a:xfrm>
                <a:off x="1128" y="1893"/>
                <a:ext cx="3"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6171" name="Freeform 1147"/>
              <p:cNvSpPr>
                <a:spLocks/>
              </p:cNvSpPr>
              <p:nvPr/>
            </p:nvSpPr>
            <p:spPr bwMode="auto">
              <a:xfrm>
                <a:off x="1093" y="1831"/>
                <a:ext cx="22" cy="41"/>
              </a:xfrm>
              <a:custGeom>
                <a:avLst/>
                <a:gdLst>
                  <a:gd name="T0" fmla="*/ 38 w 43"/>
                  <a:gd name="T1" fmla="*/ 80 h 80"/>
                  <a:gd name="T2" fmla="*/ 29 w 43"/>
                  <a:gd name="T3" fmla="*/ 59 h 80"/>
                  <a:gd name="T4" fmla="*/ 23 w 43"/>
                  <a:gd name="T5" fmla="*/ 39 h 80"/>
                  <a:gd name="T6" fmla="*/ 14 w 43"/>
                  <a:gd name="T7" fmla="*/ 23 h 80"/>
                  <a:gd name="T8" fmla="*/ 0 w 43"/>
                  <a:gd name="T9" fmla="*/ 4 h 80"/>
                  <a:gd name="T10" fmla="*/ 5 w 43"/>
                  <a:gd name="T11" fmla="*/ 0 h 80"/>
                  <a:gd name="T12" fmla="*/ 19 w 43"/>
                  <a:gd name="T13" fmla="*/ 18 h 80"/>
                  <a:gd name="T14" fmla="*/ 28 w 43"/>
                  <a:gd name="T15" fmla="*/ 36 h 80"/>
                  <a:gd name="T16" fmla="*/ 34 w 43"/>
                  <a:gd name="T17" fmla="*/ 56 h 80"/>
                  <a:gd name="T18" fmla="*/ 43 w 43"/>
                  <a:gd name="T19" fmla="*/ 77 h 80"/>
                  <a:gd name="T20" fmla="*/ 38 w 43"/>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0">
                    <a:moveTo>
                      <a:pt x="38" y="80"/>
                    </a:moveTo>
                    <a:lnTo>
                      <a:pt x="29" y="59"/>
                    </a:lnTo>
                    <a:lnTo>
                      <a:pt x="23" y="39"/>
                    </a:lnTo>
                    <a:lnTo>
                      <a:pt x="14" y="23"/>
                    </a:lnTo>
                    <a:lnTo>
                      <a:pt x="0" y="4"/>
                    </a:lnTo>
                    <a:lnTo>
                      <a:pt x="5" y="0"/>
                    </a:lnTo>
                    <a:lnTo>
                      <a:pt x="19" y="18"/>
                    </a:lnTo>
                    <a:lnTo>
                      <a:pt x="28" y="36"/>
                    </a:lnTo>
                    <a:lnTo>
                      <a:pt x="34" y="56"/>
                    </a:lnTo>
                    <a:lnTo>
                      <a:pt x="43" y="77"/>
                    </a:lnTo>
                    <a:lnTo>
                      <a:pt x="38" y="80"/>
                    </a:lnTo>
                    <a:close/>
                  </a:path>
                </a:pathLst>
              </a:custGeom>
              <a:solidFill>
                <a:srgbClr val="000000"/>
              </a:solidFill>
              <a:ln w="9525">
                <a:solidFill>
                  <a:schemeClr val="tx2"/>
                </a:solidFill>
                <a:round/>
                <a:headEnd/>
                <a:tailEnd/>
              </a:ln>
            </p:spPr>
            <p:txBody>
              <a:bodyPr/>
              <a:lstStyle/>
              <a:p>
                <a:endParaRPr lang="en-US" sz="3120"/>
              </a:p>
            </p:txBody>
          </p:sp>
          <p:sp>
            <p:nvSpPr>
              <p:cNvPr id="386172" name="Freeform 1148"/>
              <p:cNvSpPr>
                <a:spLocks/>
              </p:cNvSpPr>
              <p:nvPr/>
            </p:nvSpPr>
            <p:spPr bwMode="auto">
              <a:xfrm>
                <a:off x="1112" y="1870"/>
                <a:ext cx="3" cy="2"/>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6173" name="Freeform 1149"/>
              <p:cNvSpPr>
                <a:spLocks/>
              </p:cNvSpPr>
              <p:nvPr/>
            </p:nvSpPr>
            <p:spPr bwMode="auto">
              <a:xfrm>
                <a:off x="1082" y="1831"/>
                <a:ext cx="13" cy="51"/>
              </a:xfrm>
              <a:custGeom>
                <a:avLst/>
                <a:gdLst>
                  <a:gd name="T0" fmla="*/ 28 w 28"/>
                  <a:gd name="T1" fmla="*/ 4 h 100"/>
                  <a:gd name="T2" fmla="*/ 23 w 28"/>
                  <a:gd name="T3" fmla="*/ 13 h 100"/>
                  <a:gd name="T4" fmla="*/ 17 w 28"/>
                  <a:gd name="T5" fmla="*/ 27 h 100"/>
                  <a:gd name="T6" fmla="*/ 11 w 28"/>
                  <a:gd name="T7" fmla="*/ 61 h 100"/>
                  <a:gd name="T8" fmla="*/ 7 w 28"/>
                  <a:gd name="T9" fmla="*/ 100 h 100"/>
                  <a:gd name="T10" fmla="*/ 0 w 28"/>
                  <a:gd name="T11" fmla="*/ 100 h 100"/>
                  <a:gd name="T12" fmla="*/ 5 w 28"/>
                  <a:gd name="T13" fmla="*/ 61 h 100"/>
                  <a:gd name="T14" fmla="*/ 11 w 28"/>
                  <a:gd name="T15" fmla="*/ 26 h 100"/>
                  <a:gd name="T16" fmla="*/ 17 w 28"/>
                  <a:gd name="T17" fmla="*/ 12 h 100"/>
                  <a:gd name="T18" fmla="*/ 23 w 28"/>
                  <a:gd name="T19" fmla="*/ 0 h 100"/>
                  <a:gd name="T20" fmla="*/ 28 w 28"/>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00">
                    <a:moveTo>
                      <a:pt x="28" y="4"/>
                    </a:moveTo>
                    <a:lnTo>
                      <a:pt x="23" y="13"/>
                    </a:lnTo>
                    <a:lnTo>
                      <a:pt x="17" y="27"/>
                    </a:lnTo>
                    <a:lnTo>
                      <a:pt x="11" y="61"/>
                    </a:lnTo>
                    <a:lnTo>
                      <a:pt x="7" y="100"/>
                    </a:lnTo>
                    <a:lnTo>
                      <a:pt x="0" y="100"/>
                    </a:lnTo>
                    <a:lnTo>
                      <a:pt x="5" y="61"/>
                    </a:lnTo>
                    <a:lnTo>
                      <a:pt x="11" y="26"/>
                    </a:lnTo>
                    <a:lnTo>
                      <a:pt x="17" y="12"/>
                    </a:lnTo>
                    <a:lnTo>
                      <a:pt x="23" y="0"/>
                    </a:lnTo>
                    <a:lnTo>
                      <a:pt x="28" y="4"/>
                    </a:lnTo>
                    <a:close/>
                  </a:path>
                </a:pathLst>
              </a:custGeom>
              <a:solidFill>
                <a:srgbClr val="000000"/>
              </a:solidFill>
              <a:ln w="9525">
                <a:solidFill>
                  <a:schemeClr val="tx2"/>
                </a:solidFill>
                <a:round/>
                <a:headEnd/>
                <a:tailEnd/>
              </a:ln>
            </p:spPr>
            <p:txBody>
              <a:bodyPr/>
              <a:lstStyle/>
              <a:p>
                <a:endParaRPr lang="en-US" sz="3120"/>
              </a:p>
            </p:txBody>
          </p:sp>
          <p:sp>
            <p:nvSpPr>
              <p:cNvPr id="386174" name="Freeform 1150"/>
              <p:cNvSpPr>
                <a:spLocks/>
              </p:cNvSpPr>
              <p:nvPr/>
            </p:nvSpPr>
            <p:spPr bwMode="auto">
              <a:xfrm>
                <a:off x="1093" y="1830"/>
                <a:ext cx="2" cy="4"/>
              </a:xfrm>
              <a:custGeom>
                <a:avLst/>
                <a:gdLst>
                  <a:gd name="T0" fmla="*/ 5 w 5"/>
                  <a:gd name="T1" fmla="*/ 3 h 7"/>
                  <a:gd name="T2" fmla="*/ 2 w 5"/>
                  <a:gd name="T3" fmla="*/ 0 h 7"/>
                  <a:gd name="T4" fmla="*/ 0 w 5"/>
                  <a:gd name="T5" fmla="*/ 3 h 7"/>
                  <a:gd name="T6" fmla="*/ 5 w 5"/>
                  <a:gd name="T7" fmla="*/ 7 h 7"/>
                  <a:gd name="T8" fmla="*/ 0 w 5"/>
                  <a:gd name="T9" fmla="*/ 7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2" y="0"/>
                    </a:lnTo>
                    <a:lnTo>
                      <a:pt x="0" y="3"/>
                    </a:lnTo>
                    <a:lnTo>
                      <a:pt x="5" y="7"/>
                    </a:lnTo>
                    <a:lnTo>
                      <a:pt x="0" y="7"/>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6175" name="Freeform 1151"/>
              <p:cNvSpPr>
                <a:spLocks/>
              </p:cNvSpPr>
              <p:nvPr/>
            </p:nvSpPr>
            <p:spPr bwMode="auto">
              <a:xfrm>
                <a:off x="1078" y="1858"/>
                <a:ext cx="6" cy="24"/>
              </a:xfrm>
              <a:custGeom>
                <a:avLst/>
                <a:gdLst>
                  <a:gd name="T0" fmla="*/ 7 w 12"/>
                  <a:gd name="T1" fmla="*/ 49 h 49"/>
                  <a:gd name="T2" fmla="*/ 4 w 12"/>
                  <a:gd name="T3" fmla="*/ 38 h 49"/>
                  <a:gd name="T4" fmla="*/ 1 w 12"/>
                  <a:gd name="T5" fmla="*/ 24 h 49"/>
                  <a:gd name="T6" fmla="*/ 0 w 12"/>
                  <a:gd name="T7" fmla="*/ 0 h 49"/>
                  <a:gd name="T8" fmla="*/ 4 w 12"/>
                  <a:gd name="T9" fmla="*/ 0 h 49"/>
                  <a:gd name="T10" fmla="*/ 6 w 12"/>
                  <a:gd name="T11" fmla="*/ 24 h 49"/>
                  <a:gd name="T12" fmla="*/ 9 w 12"/>
                  <a:gd name="T13" fmla="*/ 38 h 49"/>
                  <a:gd name="T14" fmla="*/ 12 w 12"/>
                  <a:gd name="T15" fmla="*/ 46 h 49"/>
                  <a:gd name="T16" fmla="*/ 7 w 1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9">
                    <a:moveTo>
                      <a:pt x="7" y="49"/>
                    </a:moveTo>
                    <a:lnTo>
                      <a:pt x="4" y="38"/>
                    </a:lnTo>
                    <a:lnTo>
                      <a:pt x="1" y="24"/>
                    </a:lnTo>
                    <a:lnTo>
                      <a:pt x="0" y="0"/>
                    </a:lnTo>
                    <a:lnTo>
                      <a:pt x="4" y="0"/>
                    </a:lnTo>
                    <a:lnTo>
                      <a:pt x="6" y="24"/>
                    </a:lnTo>
                    <a:lnTo>
                      <a:pt x="9" y="38"/>
                    </a:lnTo>
                    <a:lnTo>
                      <a:pt x="12" y="46"/>
                    </a:lnTo>
                    <a:lnTo>
                      <a:pt x="7" y="49"/>
                    </a:lnTo>
                    <a:close/>
                  </a:path>
                </a:pathLst>
              </a:custGeom>
              <a:solidFill>
                <a:srgbClr val="000000"/>
              </a:solidFill>
              <a:ln w="9525">
                <a:solidFill>
                  <a:schemeClr val="tx2"/>
                </a:solidFill>
                <a:round/>
                <a:headEnd/>
                <a:tailEnd/>
              </a:ln>
            </p:spPr>
            <p:txBody>
              <a:bodyPr/>
              <a:lstStyle/>
              <a:p>
                <a:endParaRPr lang="en-US" sz="3120"/>
              </a:p>
            </p:txBody>
          </p:sp>
          <p:sp>
            <p:nvSpPr>
              <p:cNvPr id="386176" name="Freeform 1152"/>
              <p:cNvSpPr>
                <a:spLocks/>
              </p:cNvSpPr>
              <p:nvPr/>
            </p:nvSpPr>
            <p:spPr bwMode="auto">
              <a:xfrm>
                <a:off x="1082" y="1881"/>
                <a:ext cx="3" cy="1"/>
              </a:xfrm>
              <a:custGeom>
                <a:avLst/>
                <a:gdLst>
                  <a:gd name="T0" fmla="*/ 7 w 7"/>
                  <a:gd name="T1" fmla="*/ 1 h 3"/>
                  <a:gd name="T2" fmla="*/ 0 w 7"/>
                  <a:gd name="T3" fmla="*/ 3 h 3"/>
                  <a:gd name="T4" fmla="*/ 5 w 7"/>
                  <a:gd name="T5" fmla="*/ 0 h 3"/>
                  <a:gd name="T6" fmla="*/ 0 w 7"/>
                  <a:gd name="T7" fmla="*/ 1 h 3"/>
                  <a:gd name="T8" fmla="*/ 7 w 7"/>
                  <a:gd name="T9" fmla="*/ 1 h 3"/>
                </a:gdLst>
                <a:ahLst/>
                <a:cxnLst>
                  <a:cxn ang="0">
                    <a:pos x="T0" y="T1"/>
                  </a:cxn>
                  <a:cxn ang="0">
                    <a:pos x="T2" y="T3"/>
                  </a:cxn>
                  <a:cxn ang="0">
                    <a:pos x="T4" y="T5"/>
                  </a:cxn>
                  <a:cxn ang="0">
                    <a:pos x="T6" y="T7"/>
                  </a:cxn>
                  <a:cxn ang="0">
                    <a:pos x="T8" y="T9"/>
                  </a:cxn>
                </a:cxnLst>
                <a:rect l="0" t="0" r="r" b="b"/>
                <a:pathLst>
                  <a:path w="7" h="3">
                    <a:moveTo>
                      <a:pt x="7" y="1"/>
                    </a:moveTo>
                    <a:lnTo>
                      <a:pt x="0" y="3"/>
                    </a:lnTo>
                    <a:lnTo>
                      <a:pt x="5" y="0"/>
                    </a:lnTo>
                    <a:lnTo>
                      <a:pt x="0" y="1"/>
                    </a:lnTo>
                    <a:lnTo>
                      <a:pt x="7" y="1"/>
                    </a:lnTo>
                    <a:close/>
                  </a:path>
                </a:pathLst>
              </a:custGeom>
              <a:solidFill>
                <a:srgbClr val="000000"/>
              </a:solidFill>
              <a:ln w="9525">
                <a:solidFill>
                  <a:schemeClr val="tx2"/>
                </a:solidFill>
                <a:round/>
                <a:headEnd/>
                <a:tailEnd/>
              </a:ln>
            </p:spPr>
            <p:txBody>
              <a:bodyPr/>
              <a:lstStyle/>
              <a:p>
                <a:endParaRPr lang="en-US" sz="3120"/>
              </a:p>
            </p:txBody>
          </p:sp>
          <p:sp>
            <p:nvSpPr>
              <p:cNvPr id="386177" name="Freeform 1153"/>
              <p:cNvSpPr>
                <a:spLocks/>
              </p:cNvSpPr>
              <p:nvPr/>
            </p:nvSpPr>
            <p:spPr bwMode="auto">
              <a:xfrm>
                <a:off x="1078" y="1817"/>
                <a:ext cx="11" cy="42"/>
              </a:xfrm>
              <a:custGeom>
                <a:avLst/>
                <a:gdLst>
                  <a:gd name="T0" fmla="*/ 0 w 21"/>
                  <a:gd name="T1" fmla="*/ 81 h 84"/>
                  <a:gd name="T2" fmla="*/ 4 w 21"/>
                  <a:gd name="T3" fmla="*/ 56 h 84"/>
                  <a:gd name="T4" fmla="*/ 12 w 21"/>
                  <a:gd name="T5" fmla="*/ 35 h 84"/>
                  <a:gd name="T6" fmla="*/ 17 w 21"/>
                  <a:gd name="T7" fmla="*/ 18 h 84"/>
                  <a:gd name="T8" fmla="*/ 14 w 21"/>
                  <a:gd name="T9" fmla="*/ 12 h 84"/>
                  <a:gd name="T10" fmla="*/ 7 w 21"/>
                  <a:gd name="T11" fmla="*/ 4 h 84"/>
                  <a:gd name="T12" fmla="*/ 12 w 21"/>
                  <a:gd name="T13" fmla="*/ 0 h 84"/>
                  <a:gd name="T14" fmla="*/ 18 w 21"/>
                  <a:gd name="T15" fmla="*/ 7 h 84"/>
                  <a:gd name="T16" fmla="*/ 21 w 21"/>
                  <a:gd name="T17" fmla="*/ 18 h 84"/>
                  <a:gd name="T18" fmla="*/ 17 w 21"/>
                  <a:gd name="T19" fmla="*/ 38 h 84"/>
                  <a:gd name="T20" fmla="*/ 9 w 21"/>
                  <a:gd name="T21" fmla="*/ 59 h 84"/>
                  <a:gd name="T22" fmla="*/ 4 w 21"/>
                  <a:gd name="T23" fmla="*/ 84 h 84"/>
                  <a:gd name="T24" fmla="*/ 0 w 21"/>
                  <a:gd name="T25" fmla="*/ 8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84">
                    <a:moveTo>
                      <a:pt x="0" y="81"/>
                    </a:moveTo>
                    <a:lnTo>
                      <a:pt x="4" y="56"/>
                    </a:lnTo>
                    <a:lnTo>
                      <a:pt x="12" y="35"/>
                    </a:lnTo>
                    <a:lnTo>
                      <a:pt x="17" y="18"/>
                    </a:lnTo>
                    <a:lnTo>
                      <a:pt x="14" y="12"/>
                    </a:lnTo>
                    <a:lnTo>
                      <a:pt x="7" y="4"/>
                    </a:lnTo>
                    <a:lnTo>
                      <a:pt x="12" y="0"/>
                    </a:lnTo>
                    <a:lnTo>
                      <a:pt x="18" y="7"/>
                    </a:lnTo>
                    <a:lnTo>
                      <a:pt x="21" y="18"/>
                    </a:lnTo>
                    <a:lnTo>
                      <a:pt x="17" y="38"/>
                    </a:lnTo>
                    <a:lnTo>
                      <a:pt x="9" y="59"/>
                    </a:lnTo>
                    <a:lnTo>
                      <a:pt x="4" y="84"/>
                    </a:lnTo>
                    <a:lnTo>
                      <a:pt x="0" y="81"/>
                    </a:lnTo>
                    <a:close/>
                  </a:path>
                </a:pathLst>
              </a:custGeom>
              <a:solidFill>
                <a:srgbClr val="000000"/>
              </a:solidFill>
              <a:ln w="9525">
                <a:solidFill>
                  <a:schemeClr val="tx2"/>
                </a:solidFill>
                <a:round/>
                <a:headEnd/>
                <a:tailEnd/>
              </a:ln>
            </p:spPr>
            <p:txBody>
              <a:bodyPr/>
              <a:lstStyle/>
              <a:p>
                <a:endParaRPr lang="en-US" sz="3120"/>
              </a:p>
            </p:txBody>
          </p:sp>
          <p:sp>
            <p:nvSpPr>
              <p:cNvPr id="386178" name="Freeform 1154"/>
              <p:cNvSpPr>
                <a:spLocks/>
              </p:cNvSpPr>
              <p:nvPr/>
            </p:nvSpPr>
            <p:spPr bwMode="auto">
              <a:xfrm>
                <a:off x="1078" y="1857"/>
                <a:ext cx="2" cy="2"/>
              </a:xfrm>
              <a:custGeom>
                <a:avLst/>
                <a:gdLst>
                  <a:gd name="T0" fmla="*/ 0 w 4"/>
                  <a:gd name="T1" fmla="*/ 1 h 3"/>
                  <a:gd name="T2" fmla="*/ 0 w 4"/>
                  <a:gd name="T3" fmla="*/ 0 h 3"/>
                  <a:gd name="T4" fmla="*/ 4 w 4"/>
                  <a:gd name="T5" fmla="*/ 3 h 3"/>
                  <a:gd name="T6" fmla="*/ 4 w 4"/>
                  <a:gd name="T7" fmla="*/ 1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0" y="0"/>
                    </a:lnTo>
                    <a:lnTo>
                      <a:pt x="4" y="3"/>
                    </a:lnTo>
                    <a:lnTo>
                      <a:pt x="4"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6179" name="Freeform 1155"/>
              <p:cNvSpPr>
                <a:spLocks/>
              </p:cNvSpPr>
              <p:nvPr/>
            </p:nvSpPr>
            <p:spPr bwMode="auto">
              <a:xfrm>
                <a:off x="1065" y="1801"/>
                <a:ext cx="19" cy="18"/>
              </a:xfrm>
              <a:custGeom>
                <a:avLst/>
                <a:gdLst>
                  <a:gd name="T0" fmla="*/ 35 w 38"/>
                  <a:gd name="T1" fmla="*/ 36 h 36"/>
                  <a:gd name="T2" fmla="*/ 20 w 38"/>
                  <a:gd name="T3" fmla="*/ 23 h 36"/>
                  <a:gd name="T4" fmla="*/ 0 w 38"/>
                  <a:gd name="T5" fmla="*/ 4 h 36"/>
                  <a:gd name="T6" fmla="*/ 3 w 38"/>
                  <a:gd name="T7" fmla="*/ 0 h 36"/>
                  <a:gd name="T8" fmla="*/ 23 w 38"/>
                  <a:gd name="T9" fmla="*/ 18 h 36"/>
                  <a:gd name="T10" fmla="*/ 38 w 38"/>
                  <a:gd name="T11" fmla="*/ 32 h 36"/>
                  <a:gd name="T12" fmla="*/ 35 w 3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5" y="36"/>
                    </a:moveTo>
                    <a:lnTo>
                      <a:pt x="20" y="23"/>
                    </a:lnTo>
                    <a:lnTo>
                      <a:pt x="0" y="4"/>
                    </a:lnTo>
                    <a:lnTo>
                      <a:pt x="3" y="0"/>
                    </a:lnTo>
                    <a:lnTo>
                      <a:pt x="23" y="18"/>
                    </a:lnTo>
                    <a:lnTo>
                      <a:pt x="38" y="32"/>
                    </a:lnTo>
                    <a:lnTo>
                      <a:pt x="35" y="36"/>
                    </a:lnTo>
                    <a:close/>
                  </a:path>
                </a:pathLst>
              </a:custGeom>
              <a:solidFill>
                <a:srgbClr val="000000"/>
              </a:solidFill>
              <a:ln w="9525">
                <a:solidFill>
                  <a:schemeClr val="tx2"/>
                </a:solidFill>
                <a:round/>
                <a:headEnd/>
                <a:tailEnd/>
              </a:ln>
            </p:spPr>
            <p:txBody>
              <a:bodyPr/>
              <a:lstStyle/>
              <a:p>
                <a:endParaRPr lang="en-US" sz="3120"/>
              </a:p>
            </p:txBody>
          </p:sp>
          <p:sp>
            <p:nvSpPr>
              <p:cNvPr id="386180" name="Freeform 1156"/>
              <p:cNvSpPr>
                <a:spLocks/>
              </p:cNvSpPr>
              <p:nvPr/>
            </p:nvSpPr>
            <p:spPr bwMode="auto">
              <a:xfrm>
                <a:off x="1082" y="1817"/>
                <a:ext cx="2" cy="2"/>
              </a:xfrm>
              <a:custGeom>
                <a:avLst/>
                <a:gdLst>
                  <a:gd name="T0" fmla="*/ 5 w 5"/>
                  <a:gd name="T1" fmla="*/ 0 h 4"/>
                  <a:gd name="T2" fmla="*/ 2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4"/>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81" name="Freeform 1157"/>
              <p:cNvSpPr>
                <a:spLocks/>
              </p:cNvSpPr>
              <p:nvPr/>
            </p:nvSpPr>
            <p:spPr bwMode="auto">
              <a:xfrm>
                <a:off x="979" y="1752"/>
                <a:ext cx="87" cy="51"/>
              </a:xfrm>
              <a:custGeom>
                <a:avLst/>
                <a:gdLst>
                  <a:gd name="T0" fmla="*/ 171 w 176"/>
                  <a:gd name="T1" fmla="*/ 103 h 103"/>
                  <a:gd name="T2" fmla="*/ 129 w 176"/>
                  <a:gd name="T3" fmla="*/ 70 h 103"/>
                  <a:gd name="T4" fmla="*/ 90 w 176"/>
                  <a:gd name="T5" fmla="*/ 47 h 103"/>
                  <a:gd name="T6" fmla="*/ 0 w 176"/>
                  <a:gd name="T7" fmla="*/ 5 h 103"/>
                  <a:gd name="T8" fmla="*/ 4 w 176"/>
                  <a:gd name="T9" fmla="*/ 0 h 103"/>
                  <a:gd name="T10" fmla="*/ 94 w 176"/>
                  <a:gd name="T11" fmla="*/ 43 h 103"/>
                  <a:gd name="T12" fmla="*/ 133 w 176"/>
                  <a:gd name="T13" fmla="*/ 65 h 103"/>
                  <a:gd name="T14" fmla="*/ 176 w 176"/>
                  <a:gd name="T15" fmla="*/ 99 h 103"/>
                  <a:gd name="T16" fmla="*/ 171 w 176"/>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03">
                    <a:moveTo>
                      <a:pt x="171" y="103"/>
                    </a:moveTo>
                    <a:lnTo>
                      <a:pt x="129" y="70"/>
                    </a:lnTo>
                    <a:lnTo>
                      <a:pt x="90" y="47"/>
                    </a:lnTo>
                    <a:lnTo>
                      <a:pt x="0" y="5"/>
                    </a:lnTo>
                    <a:lnTo>
                      <a:pt x="4" y="0"/>
                    </a:lnTo>
                    <a:lnTo>
                      <a:pt x="94" y="43"/>
                    </a:lnTo>
                    <a:lnTo>
                      <a:pt x="133" y="65"/>
                    </a:lnTo>
                    <a:lnTo>
                      <a:pt x="176" y="99"/>
                    </a:lnTo>
                    <a:lnTo>
                      <a:pt x="171" y="103"/>
                    </a:lnTo>
                    <a:close/>
                  </a:path>
                </a:pathLst>
              </a:custGeom>
              <a:solidFill>
                <a:srgbClr val="000000"/>
              </a:solidFill>
              <a:ln w="9525">
                <a:solidFill>
                  <a:schemeClr val="tx2"/>
                </a:solidFill>
                <a:round/>
                <a:headEnd/>
                <a:tailEnd/>
              </a:ln>
            </p:spPr>
            <p:txBody>
              <a:bodyPr/>
              <a:lstStyle/>
              <a:p>
                <a:endParaRPr lang="en-US" sz="3120"/>
              </a:p>
            </p:txBody>
          </p:sp>
          <p:sp>
            <p:nvSpPr>
              <p:cNvPr id="386182" name="Freeform 1158"/>
              <p:cNvSpPr>
                <a:spLocks/>
              </p:cNvSpPr>
              <p:nvPr/>
            </p:nvSpPr>
            <p:spPr bwMode="auto">
              <a:xfrm>
                <a:off x="1064" y="1801"/>
                <a:ext cx="2" cy="2"/>
              </a:xfrm>
              <a:custGeom>
                <a:avLst/>
                <a:gdLst>
                  <a:gd name="T0" fmla="*/ 5 w 5"/>
                  <a:gd name="T1" fmla="*/ 0 h 4"/>
                  <a:gd name="T2" fmla="*/ 0 w 5"/>
                  <a:gd name="T3" fmla="*/ 4 h 4"/>
                  <a:gd name="T4" fmla="*/ 2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2"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83" name="Freeform 1159"/>
              <p:cNvSpPr>
                <a:spLocks/>
              </p:cNvSpPr>
              <p:nvPr/>
            </p:nvSpPr>
            <p:spPr bwMode="auto">
              <a:xfrm>
                <a:off x="973" y="1752"/>
                <a:ext cx="7" cy="3"/>
              </a:xfrm>
              <a:custGeom>
                <a:avLst/>
                <a:gdLst>
                  <a:gd name="T0" fmla="*/ 14 w 14"/>
                  <a:gd name="T1" fmla="*/ 5 h 8"/>
                  <a:gd name="T2" fmla="*/ 3 w 14"/>
                  <a:gd name="T3" fmla="*/ 8 h 8"/>
                  <a:gd name="T4" fmla="*/ 0 w 14"/>
                  <a:gd name="T5" fmla="*/ 3 h 8"/>
                  <a:gd name="T6" fmla="*/ 10 w 14"/>
                  <a:gd name="T7" fmla="*/ 0 h 8"/>
                  <a:gd name="T8" fmla="*/ 14 w 14"/>
                  <a:gd name="T9" fmla="*/ 5 h 8"/>
                </a:gdLst>
                <a:ahLst/>
                <a:cxnLst>
                  <a:cxn ang="0">
                    <a:pos x="T0" y="T1"/>
                  </a:cxn>
                  <a:cxn ang="0">
                    <a:pos x="T2" y="T3"/>
                  </a:cxn>
                  <a:cxn ang="0">
                    <a:pos x="T4" y="T5"/>
                  </a:cxn>
                  <a:cxn ang="0">
                    <a:pos x="T6" y="T7"/>
                  </a:cxn>
                  <a:cxn ang="0">
                    <a:pos x="T8" y="T9"/>
                  </a:cxn>
                </a:cxnLst>
                <a:rect l="0" t="0" r="r" b="b"/>
                <a:pathLst>
                  <a:path w="14" h="8">
                    <a:moveTo>
                      <a:pt x="14" y="5"/>
                    </a:moveTo>
                    <a:lnTo>
                      <a:pt x="3" y="8"/>
                    </a:lnTo>
                    <a:lnTo>
                      <a:pt x="0" y="3"/>
                    </a:lnTo>
                    <a:lnTo>
                      <a:pt x="10" y="0"/>
                    </a:lnTo>
                    <a:lnTo>
                      <a:pt x="14" y="5"/>
                    </a:lnTo>
                    <a:close/>
                  </a:path>
                </a:pathLst>
              </a:custGeom>
              <a:solidFill>
                <a:srgbClr val="000000"/>
              </a:solidFill>
              <a:ln w="9525">
                <a:solidFill>
                  <a:schemeClr val="tx2"/>
                </a:solidFill>
                <a:round/>
                <a:headEnd/>
                <a:tailEnd/>
              </a:ln>
            </p:spPr>
            <p:txBody>
              <a:bodyPr/>
              <a:lstStyle/>
              <a:p>
                <a:endParaRPr lang="en-US" sz="3120"/>
              </a:p>
            </p:txBody>
          </p:sp>
          <p:sp>
            <p:nvSpPr>
              <p:cNvPr id="386184" name="Freeform 1160"/>
              <p:cNvSpPr>
                <a:spLocks/>
              </p:cNvSpPr>
              <p:nvPr/>
            </p:nvSpPr>
            <p:spPr bwMode="auto">
              <a:xfrm>
                <a:off x="979" y="1752"/>
                <a:ext cx="1" cy="2"/>
              </a:xfrm>
              <a:custGeom>
                <a:avLst/>
                <a:gdLst>
                  <a:gd name="T0" fmla="*/ 4 w 4"/>
                  <a:gd name="T1" fmla="*/ 0 h 5"/>
                  <a:gd name="T2" fmla="*/ 2 w 4"/>
                  <a:gd name="T3" fmla="*/ 0 h 5"/>
                  <a:gd name="T4" fmla="*/ 0 w 4"/>
                  <a:gd name="T5" fmla="*/ 0 h 5"/>
                  <a:gd name="T6" fmla="*/ 4 w 4"/>
                  <a:gd name="T7" fmla="*/ 5 h 5"/>
                  <a:gd name="T8" fmla="*/ 0 w 4"/>
                  <a:gd name="T9" fmla="*/ 5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2" y="0"/>
                    </a:lnTo>
                    <a:lnTo>
                      <a:pt x="0" y="0"/>
                    </a:lnTo>
                    <a:lnTo>
                      <a:pt x="4" y="5"/>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185" name="Freeform 1161"/>
              <p:cNvSpPr>
                <a:spLocks/>
              </p:cNvSpPr>
              <p:nvPr/>
            </p:nvSpPr>
            <p:spPr bwMode="auto">
              <a:xfrm>
                <a:off x="973" y="1754"/>
                <a:ext cx="29" cy="82"/>
              </a:xfrm>
              <a:custGeom>
                <a:avLst/>
                <a:gdLst>
                  <a:gd name="T0" fmla="*/ 6 w 58"/>
                  <a:gd name="T1" fmla="*/ 0 h 164"/>
                  <a:gd name="T2" fmla="*/ 22 w 58"/>
                  <a:gd name="T3" fmla="*/ 42 h 164"/>
                  <a:gd name="T4" fmla="*/ 32 w 58"/>
                  <a:gd name="T5" fmla="*/ 80 h 164"/>
                  <a:gd name="T6" fmla="*/ 43 w 58"/>
                  <a:gd name="T7" fmla="*/ 118 h 164"/>
                  <a:gd name="T8" fmla="*/ 58 w 58"/>
                  <a:gd name="T9" fmla="*/ 162 h 164"/>
                  <a:gd name="T10" fmla="*/ 52 w 58"/>
                  <a:gd name="T11" fmla="*/ 164 h 164"/>
                  <a:gd name="T12" fmla="*/ 37 w 58"/>
                  <a:gd name="T13" fmla="*/ 120 h 164"/>
                  <a:gd name="T14" fmla="*/ 26 w 58"/>
                  <a:gd name="T15" fmla="*/ 82 h 164"/>
                  <a:gd name="T16" fmla="*/ 16 w 58"/>
                  <a:gd name="T17" fmla="*/ 44 h 164"/>
                  <a:gd name="T18" fmla="*/ 0 w 58"/>
                  <a:gd name="T19" fmla="*/ 1 h 164"/>
                  <a:gd name="T20" fmla="*/ 6 w 58"/>
                  <a:gd name="T2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64">
                    <a:moveTo>
                      <a:pt x="6" y="0"/>
                    </a:moveTo>
                    <a:lnTo>
                      <a:pt x="22" y="42"/>
                    </a:lnTo>
                    <a:lnTo>
                      <a:pt x="32" y="80"/>
                    </a:lnTo>
                    <a:lnTo>
                      <a:pt x="43" y="118"/>
                    </a:lnTo>
                    <a:lnTo>
                      <a:pt x="58" y="162"/>
                    </a:lnTo>
                    <a:lnTo>
                      <a:pt x="52" y="164"/>
                    </a:lnTo>
                    <a:lnTo>
                      <a:pt x="37" y="120"/>
                    </a:lnTo>
                    <a:lnTo>
                      <a:pt x="26" y="82"/>
                    </a:lnTo>
                    <a:lnTo>
                      <a:pt x="16" y="44"/>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86" name="Freeform 1162"/>
              <p:cNvSpPr>
                <a:spLocks/>
              </p:cNvSpPr>
              <p:nvPr/>
            </p:nvSpPr>
            <p:spPr bwMode="auto">
              <a:xfrm>
                <a:off x="972" y="1753"/>
                <a:ext cx="4" cy="2"/>
              </a:xfrm>
              <a:custGeom>
                <a:avLst/>
                <a:gdLst>
                  <a:gd name="T0" fmla="*/ 3 w 7"/>
                  <a:gd name="T1" fmla="*/ 0 h 5"/>
                  <a:gd name="T2" fmla="*/ 0 w 7"/>
                  <a:gd name="T3" fmla="*/ 0 h 5"/>
                  <a:gd name="T4" fmla="*/ 1 w 7"/>
                  <a:gd name="T5" fmla="*/ 3 h 5"/>
                  <a:gd name="T6" fmla="*/ 7 w 7"/>
                  <a:gd name="T7" fmla="*/ 2 h 5"/>
                  <a:gd name="T8" fmla="*/ 6 w 7"/>
                  <a:gd name="T9" fmla="*/ 5 h 5"/>
                  <a:gd name="T10" fmla="*/ 3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3" y="0"/>
                    </a:moveTo>
                    <a:lnTo>
                      <a:pt x="0" y="0"/>
                    </a:lnTo>
                    <a:lnTo>
                      <a:pt x="1" y="3"/>
                    </a:lnTo>
                    <a:lnTo>
                      <a:pt x="7" y="2"/>
                    </a:lnTo>
                    <a:lnTo>
                      <a:pt x="6" y="5"/>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6187" name="Freeform 1163"/>
              <p:cNvSpPr>
                <a:spLocks/>
              </p:cNvSpPr>
              <p:nvPr/>
            </p:nvSpPr>
            <p:spPr bwMode="auto">
              <a:xfrm>
                <a:off x="999" y="1835"/>
                <a:ext cx="32" cy="106"/>
              </a:xfrm>
              <a:custGeom>
                <a:avLst/>
                <a:gdLst>
                  <a:gd name="T0" fmla="*/ 6 w 66"/>
                  <a:gd name="T1" fmla="*/ 0 h 212"/>
                  <a:gd name="T2" fmla="*/ 29 w 66"/>
                  <a:gd name="T3" fmla="*/ 54 h 212"/>
                  <a:gd name="T4" fmla="*/ 47 w 66"/>
                  <a:gd name="T5" fmla="*/ 104 h 212"/>
                  <a:gd name="T6" fmla="*/ 61 w 66"/>
                  <a:gd name="T7" fmla="*/ 154 h 212"/>
                  <a:gd name="T8" fmla="*/ 66 w 66"/>
                  <a:gd name="T9" fmla="*/ 183 h 212"/>
                  <a:gd name="T10" fmla="*/ 66 w 66"/>
                  <a:gd name="T11" fmla="*/ 212 h 212"/>
                  <a:gd name="T12" fmla="*/ 60 w 66"/>
                  <a:gd name="T13" fmla="*/ 212 h 212"/>
                  <a:gd name="T14" fmla="*/ 60 w 66"/>
                  <a:gd name="T15" fmla="*/ 183 h 212"/>
                  <a:gd name="T16" fmla="*/ 55 w 66"/>
                  <a:gd name="T17" fmla="*/ 156 h 212"/>
                  <a:gd name="T18" fmla="*/ 41 w 66"/>
                  <a:gd name="T19" fmla="*/ 105 h 212"/>
                  <a:gd name="T20" fmla="*/ 23 w 66"/>
                  <a:gd name="T21" fmla="*/ 55 h 212"/>
                  <a:gd name="T22" fmla="*/ 0 w 66"/>
                  <a:gd name="T23" fmla="*/ 2 h 212"/>
                  <a:gd name="T24" fmla="*/ 6 w 66"/>
                  <a:gd name="T25"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12">
                    <a:moveTo>
                      <a:pt x="6" y="0"/>
                    </a:moveTo>
                    <a:lnTo>
                      <a:pt x="29" y="54"/>
                    </a:lnTo>
                    <a:lnTo>
                      <a:pt x="47" y="104"/>
                    </a:lnTo>
                    <a:lnTo>
                      <a:pt x="61" y="154"/>
                    </a:lnTo>
                    <a:lnTo>
                      <a:pt x="66" y="183"/>
                    </a:lnTo>
                    <a:lnTo>
                      <a:pt x="66" y="212"/>
                    </a:lnTo>
                    <a:lnTo>
                      <a:pt x="60" y="212"/>
                    </a:lnTo>
                    <a:lnTo>
                      <a:pt x="60" y="183"/>
                    </a:lnTo>
                    <a:lnTo>
                      <a:pt x="55" y="156"/>
                    </a:lnTo>
                    <a:lnTo>
                      <a:pt x="41" y="105"/>
                    </a:lnTo>
                    <a:lnTo>
                      <a:pt x="23" y="5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88" name="Freeform 1164"/>
              <p:cNvSpPr>
                <a:spLocks/>
              </p:cNvSpPr>
              <p:nvPr/>
            </p:nvSpPr>
            <p:spPr bwMode="auto">
              <a:xfrm>
                <a:off x="999" y="1835"/>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6189" name="Rectangle 1165"/>
              <p:cNvSpPr>
                <a:spLocks noChangeArrowheads="1"/>
              </p:cNvSpPr>
              <p:nvPr/>
            </p:nvSpPr>
            <p:spPr bwMode="auto">
              <a:xfrm>
                <a:off x="1028" y="1941"/>
                <a:ext cx="3" cy="43"/>
              </a:xfrm>
              <a:prstGeom prst="rect">
                <a:avLst/>
              </a:prstGeom>
              <a:solidFill>
                <a:srgbClr val="000000"/>
              </a:solidFill>
              <a:ln w="9525">
                <a:solidFill>
                  <a:schemeClr val="tx2"/>
                </a:solidFill>
                <a:miter lim="800000"/>
                <a:headEnd/>
                <a:tailEnd/>
              </a:ln>
            </p:spPr>
            <p:txBody>
              <a:bodyPr/>
              <a:lstStyle/>
              <a:p>
                <a:endParaRPr lang="en-US" sz="3120"/>
              </a:p>
            </p:txBody>
          </p:sp>
          <p:sp>
            <p:nvSpPr>
              <p:cNvPr id="386190" name="Freeform 1166"/>
              <p:cNvSpPr>
                <a:spLocks/>
              </p:cNvSpPr>
              <p:nvPr/>
            </p:nvSpPr>
            <p:spPr bwMode="auto">
              <a:xfrm>
                <a:off x="1028" y="194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91" name="Freeform 1167"/>
              <p:cNvSpPr>
                <a:spLocks/>
              </p:cNvSpPr>
              <p:nvPr/>
            </p:nvSpPr>
            <p:spPr bwMode="auto">
              <a:xfrm>
                <a:off x="1018" y="1984"/>
                <a:ext cx="13" cy="76"/>
              </a:xfrm>
              <a:custGeom>
                <a:avLst/>
                <a:gdLst>
                  <a:gd name="T0" fmla="*/ 28 w 28"/>
                  <a:gd name="T1" fmla="*/ 0 h 154"/>
                  <a:gd name="T2" fmla="*/ 25 w 28"/>
                  <a:gd name="T3" fmla="*/ 41 h 154"/>
                  <a:gd name="T4" fmla="*/ 17 w 28"/>
                  <a:gd name="T5" fmla="*/ 76 h 154"/>
                  <a:gd name="T6" fmla="*/ 11 w 28"/>
                  <a:gd name="T7" fmla="*/ 113 h 154"/>
                  <a:gd name="T8" fmla="*/ 6 w 28"/>
                  <a:gd name="T9" fmla="*/ 154 h 154"/>
                  <a:gd name="T10" fmla="*/ 0 w 28"/>
                  <a:gd name="T11" fmla="*/ 154 h 154"/>
                  <a:gd name="T12" fmla="*/ 5 w 28"/>
                  <a:gd name="T13" fmla="*/ 113 h 154"/>
                  <a:gd name="T14" fmla="*/ 11 w 28"/>
                  <a:gd name="T15" fmla="*/ 76 h 154"/>
                  <a:gd name="T16" fmla="*/ 19 w 28"/>
                  <a:gd name="T17" fmla="*/ 41 h 154"/>
                  <a:gd name="T18" fmla="*/ 22 w 28"/>
                  <a:gd name="T19" fmla="*/ 0 h 154"/>
                  <a:gd name="T20" fmla="*/ 28 w 28"/>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54">
                    <a:moveTo>
                      <a:pt x="28" y="0"/>
                    </a:moveTo>
                    <a:lnTo>
                      <a:pt x="25" y="41"/>
                    </a:lnTo>
                    <a:lnTo>
                      <a:pt x="17" y="76"/>
                    </a:lnTo>
                    <a:lnTo>
                      <a:pt x="11" y="113"/>
                    </a:lnTo>
                    <a:lnTo>
                      <a:pt x="6" y="154"/>
                    </a:lnTo>
                    <a:lnTo>
                      <a:pt x="0" y="154"/>
                    </a:lnTo>
                    <a:lnTo>
                      <a:pt x="5" y="113"/>
                    </a:lnTo>
                    <a:lnTo>
                      <a:pt x="11" y="76"/>
                    </a:lnTo>
                    <a:lnTo>
                      <a:pt x="19" y="41"/>
                    </a:lnTo>
                    <a:lnTo>
                      <a:pt x="22" y="0"/>
                    </a:lnTo>
                    <a:lnTo>
                      <a:pt x="28" y="0"/>
                    </a:lnTo>
                    <a:close/>
                  </a:path>
                </a:pathLst>
              </a:custGeom>
              <a:solidFill>
                <a:srgbClr val="000000"/>
              </a:solidFill>
              <a:ln w="9525">
                <a:solidFill>
                  <a:schemeClr val="tx2"/>
                </a:solidFill>
                <a:round/>
                <a:headEnd/>
                <a:tailEnd/>
              </a:ln>
            </p:spPr>
            <p:txBody>
              <a:bodyPr/>
              <a:lstStyle/>
              <a:p>
                <a:endParaRPr lang="en-US" sz="3120"/>
              </a:p>
            </p:txBody>
          </p:sp>
          <p:sp>
            <p:nvSpPr>
              <p:cNvPr id="386192" name="Freeform 1168"/>
              <p:cNvSpPr>
                <a:spLocks/>
              </p:cNvSpPr>
              <p:nvPr/>
            </p:nvSpPr>
            <p:spPr bwMode="auto">
              <a:xfrm>
                <a:off x="1028" y="1984"/>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93" name="Freeform 1169"/>
              <p:cNvSpPr>
                <a:spLocks/>
              </p:cNvSpPr>
              <p:nvPr/>
            </p:nvSpPr>
            <p:spPr bwMode="auto">
              <a:xfrm>
                <a:off x="1018" y="2060"/>
                <a:ext cx="19" cy="19"/>
              </a:xfrm>
              <a:custGeom>
                <a:avLst/>
                <a:gdLst>
                  <a:gd name="T0" fmla="*/ 6 w 40"/>
                  <a:gd name="T1" fmla="*/ 0 h 36"/>
                  <a:gd name="T2" fmla="*/ 8 w 40"/>
                  <a:gd name="T3" fmla="*/ 6 h 36"/>
                  <a:gd name="T4" fmla="*/ 9 w 40"/>
                  <a:gd name="T5" fmla="*/ 9 h 36"/>
                  <a:gd name="T6" fmla="*/ 19 w 40"/>
                  <a:gd name="T7" fmla="*/ 17 h 36"/>
                  <a:gd name="T8" fmla="*/ 29 w 40"/>
                  <a:gd name="T9" fmla="*/ 23 h 36"/>
                  <a:gd name="T10" fmla="*/ 40 w 40"/>
                  <a:gd name="T11" fmla="*/ 32 h 36"/>
                  <a:gd name="T12" fmla="*/ 35 w 40"/>
                  <a:gd name="T13" fmla="*/ 36 h 36"/>
                  <a:gd name="T14" fmla="*/ 25 w 40"/>
                  <a:gd name="T15" fmla="*/ 27 h 36"/>
                  <a:gd name="T16" fmla="*/ 14 w 40"/>
                  <a:gd name="T17" fmla="*/ 21 h 36"/>
                  <a:gd name="T18" fmla="*/ 5 w 40"/>
                  <a:gd name="T19" fmla="*/ 14 h 36"/>
                  <a:gd name="T20" fmla="*/ 2 w 40"/>
                  <a:gd name="T21" fmla="*/ 7 h 36"/>
                  <a:gd name="T22" fmla="*/ 0 w 40"/>
                  <a:gd name="T23" fmla="*/ 1 h 36"/>
                  <a:gd name="T24" fmla="*/ 6 w 4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6">
                    <a:moveTo>
                      <a:pt x="6" y="0"/>
                    </a:moveTo>
                    <a:lnTo>
                      <a:pt x="8" y="6"/>
                    </a:lnTo>
                    <a:lnTo>
                      <a:pt x="9" y="9"/>
                    </a:lnTo>
                    <a:lnTo>
                      <a:pt x="19" y="17"/>
                    </a:lnTo>
                    <a:lnTo>
                      <a:pt x="29" y="23"/>
                    </a:lnTo>
                    <a:lnTo>
                      <a:pt x="40" y="32"/>
                    </a:lnTo>
                    <a:lnTo>
                      <a:pt x="35" y="36"/>
                    </a:lnTo>
                    <a:lnTo>
                      <a:pt x="25" y="27"/>
                    </a:lnTo>
                    <a:lnTo>
                      <a:pt x="14" y="21"/>
                    </a:lnTo>
                    <a:lnTo>
                      <a:pt x="5" y="14"/>
                    </a:lnTo>
                    <a:lnTo>
                      <a:pt x="2" y="7"/>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194" name="Freeform 1170"/>
              <p:cNvSpPr>
                <a:spLocks/>
              </p:cNvSpPr>
              <p:nvPr/>
            </p:nvSpPr>
            <p:spPr bwMode="auto">
              <a:xfrm>
                <a:off x="1018" y="2060"/>
                <a:ext cx="3"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195" name="Freeform 1171"/>
              <p:cNvSpPr>
                <a:spLocks/>
              </p:cNvSpPr>
              <p:nvPr/>
            </p:nvSpPr>
            <p:spPr bwMode="auto">
              <a:xfrm>
                <a:off x="1035" y="2076"/>
                <a:ext cx="44" cy="46"/>
              </a:xfrm>
              <a:custGeom>
                <a:avLst/>
                <a:gdLst>
                  <a:gd name="T0" fmla="*/ 5 w 87"/>
                  <a:gd name="T1" fmla="*/ 0 h 91"/>
                  <a:gd name="T2" fmla="*/ 43 w 87"/>
                  <a:gd name="T3" fmla="*/ 45 h 91"/>
                  <a:gd name="T4" fmla="*/ 63 w 87"/>
                  <a:gd name="T5" fmla="*/ 67 h 91"/>
                  <a:gd name="T6" fmla="*/ 87 w 87"/>
                  <a:gd name="T7" fmla="*/ 87 h 91"/>
                  <a:gd name="T8" fmla="*/ 83 w 87"/>
                  <a:gd name="T9" fmla="*/ 91 h 91"/>
                  <a:gd name="T10" fmla="*/ 58 w 87"/>
                  <a:gd name="T11" fmla="*/ 71 h 91"/>
                  <a:gd name="T12" fmla="*/ 38 w 87"/>
                  <a:gd name="T13" fmla="*/ 50 h 91"/>
                  <a:gd name="T14" fmla="*/ 0 w 87"/>
                  <a:gd name="T15" fmla="*/ 4 h 91"/>
                  <a:gd name="T16" fmla="*/ 5 w 87"/>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1">
                    <a:moveTo>
                      <a:pt x="5" y="0"/>
                    </a:moveTo>
                    <a:lnTo>
                      <a:pt x="43" y="45"/>
                    </a:lnTo>
                    <a:lnTo>
                      <a:pt x="63" y="67"/>
                    </a:lnTo>
                    <a:lnTo>
                      <a:pt x="87" y="87"/>
                    </a:lnTo>
                    <a:lnTo>
                      <a:pt x="83" y="91"/>
                    </a:lnTo>
                    <a:lnTo>
                      <a:pt x="58" y="71"/>
                    </a:lnTo>
                    <a:lnTo>
                      <a:pt x="38" y="50"/>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96" name="Freeform 1172"/>
              <p:cNvSpPr>
                <a:spLocks/>
              </p:cNvSpPr>
              <p:nvPr/>
            </p:nvSpPr>
            <p:spPr bwMode="auto">
              <a:xfrm>
                <a:off x="1035" y="2076"/>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197" name="Freeform 1173"/>
              <p:cNvSpPr>
                <a:spLocks/>
              </p:cNvSpPr>
              <p:nvPr/>
            </p:nvSpPr>
            <p:spPr bwMode="auto">
              <a:xfrm>
                <a:off x="1076" y="2120"/>
                <a:ext cx="32" cy="75"/>
              </a:xfrm>
              <a:custGeom>
                <a:avLst/>
                <a:gdLst>
                  <a:gd name="T0" fmla="*/ 4 w 64"/>
                  <a:gd name="T1" fmla="*/ 0 h 150"/>
                  <a:gd name="T2" fmla="*/ 20 w 64"/>
                  <a:gd name="T3" fmla="*/ 15 h 150"/>
                  <a:gd name="T4" fmla="*/ 35 w 64"/>
                  <a:gd name="T5" fmla="*/ 36 h 150"/>
                  <a:gd name="T6" fmla="*/ 55 w 64"/>
                  <a:gd name="T7" fmla="*/ 79 h 150"/>
                  <a:gd name="T8" fmla="*/ 64 w 64"/>
                  <a:gd name="T9" fmla="*/ 120 h 150"/>
                  <a:gd name="T10" fmla="*/ 64 w 64"/>
                  <a:gd name="T11" fmla="*/ 136 h 150"/>
                  <a:gd name="T12" fmla="*/ 62 w 64"/>
                  <a:gd name="T13" fmla="*/ 150 h 150"/>
                  <a:gd name="T14" fmla="*/ 56 w 64"/>
                  <a:gd name="T15" fmla="*/ 150 h 150"/>
                  <a:gd name="T16" fmla="*/ 58 w 64"/>
                  <a:gd name="T17" fmla="*/ 136 h 150"/>
                  <a:gd name="T18" fmla="*/ 58 w 64"/>
                  <a:gd name="T19" fmla="*/ 121 h 150"/>
                  <a:gd name="T20" fmla="*/ 49 w 64"/>
                  <a:gd name="T21" fmla="*/ 80 h 150"/>
                  <a:gd name="T22" fmla="*/ 29 w 64"/>
                  <a:gd name="T23" fmla="*/ 38 h 150"/>
                  <a:gd name="T24" fmla="*/ 15 w 64"/>
                  <a:gd name="T25" fmla="*/ 19 h 150"/>
                  <a:gd name="T26" fmla="*/ 0 w 64"/>
                  <a:gd name="T27" fmla="*/ 4 h 150"/>
                  <a:gd name="T28" fmla="*/ 4 w 64"/>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50">
                    <a:moveTo>
                      <a:pt x="4" y="0"/>
                    </a:moveTo>
                    <a:lnTo>
                      <a:pt x="20" y="15"/>
                    </a:lnTo>
                    <a:lnTo>
                      <a:pt x="35" y="36"/>
                    </a:lnTo>
                    <a:lnTo>
                      <a:pt x="55" y="79"/>
                    </a:lnTo>
                    <a:lnTo>
                      <a:pt x="64" y="120"/>
                    </a:lnTo>
                    <a:lnTo>
                      <a:pt x="64" y="136"/>
                    </a:lnTo>
                    <a:lnTo>
                      <a:pt x="62" y="150"/>
                    </a:lnTo>
                    <a:lnTo>
                      <a:pt x="56" y="150"/>
                    </a:lnTo>
                    <a:lnTo>
                      <a:pt x="58" y="136"/>
                    </a:lnTo>
                    <a:lnTo>
                      <a:pt x="58" y="121"/>
                    </a:lnTo>
                    <a:lnTo>
                      <a:pt x="49" y="80"/>
                    </a:lnTo>
                    <a:lnTo>
                      <a:pt x="29" y="38"/>
                    </a:lnTo>
                    <a:lnTo>
                      <a:pt x="15" y="19"/>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198" name="Freeform 1174"/>
              <p:cNvSpPr>
                <a:spLocks/>
              </p:cNvSpPr>
              <p:nvPr/>
            </p:nvSpPr>
            <p:spPr bwMode="auto">
              <a:xfrm>
                <a:off x="1076" y="2120"/>
                <a:ext cx="3"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199" name="Freeform 1175"/>
              <p:cNvSpPr>
                <a:spLocks/>
              </p:cNvSpPr>
              <p:nvPr/>
            </p:nvSpPr>
            <p:spPr bwMode="auto">
              <a:xfrm>
                <a:off x="1087" y="2147"/>
                <a:ext cx="20" cy="48"/>
              </a:xfrm>
              <a:custGeom>
                <a:avLst/>
                <a:gdLst>
                  <a:gd name="T0" fmla="*/ 35 w 40"/>
                  <a:gd name="T1" fmla="*/ 96 h 96"/>
                  <a:gd name="T2" fmla="*/ 32 w 40"/>
                  <a:gd name="T3" fmla="*/ 70 h 96"/>
                  <a:gd name="T4" fmla="*/ 23 w 40"/>
                  <a:gd name="T5" fmla="*/ 49 h 96"/>
                  <a:gd name="T6" fmla="*/ 0 w 40"/>
                  <a:gd name="T7" fmla="*/ 3 h 96"/>
                  <a:gd name="T8" fmla="*/ 5 w 40"/>
                  <a:gd name="T9" fmla="*/ 0 h 96"/>
                  <a:gd name="T10" fmla="*/ 28 w 40"/>
                  <a:gd name="T11" fmla="*/ 46 h 96"/>
                  <a:gd name="T12" fmla="*/ 37 w 40"/>
                  <a:gd name="T13" fmla="*/ 70 h 96"/>
                  <a:gd name="T14" fmla="*/ 40 w 40"/>
                  <a:gd name="T15" fmla="*/ 96 h 96"/>
                  <a:gd name="T16" fmla="*/ 35 w 40"/>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6">
                    <a:moveTo>
                      <a:pt x="35" y="96"/>
                    </a:moveTo>
                    <a:lnTo>
                      <a:pt x="32" y="70"/>
                    </a:lnTo>
                    <a:lnTo>
                      <a:pt x="23" y="49"/>
                    </a:lnTo>
                    <a:lnTo>
                      <a:pt x="0" y="3"/>
                    </a:lnTo>
                    <a:lnTo>
                      <a:pt x="5" y="0"/>
                    </a:lnTo>
                    <a:lnTo>
                      <a:pt x="28" y="46"/>
                    </a:lnTo>
                    <a:lnTo>
                      <a:pt x="37" y="70"/>
                    </a:lnTo>
                    <a:lnTo>
                      <a:pt x="40" y="96"/>
                    </a:lnTo>
                    <a:lnTo>
                      <a:pt x="35" y="96"/>
                    </a:lnTo>
                    <a:close/>
                  </a:path>
                </a:pathLst>
              </a:custGeom>
              <a:solidFill>
                <a:srgbClr val="000000"/>
              </a:solidFill>
              <a:ln w="9525">
                <a:solidFill>
                  <a:schemeClr val="tx2"/>
                </a:solidFill>
                <a:round/>
                <a:headEnd/>
                <a:tailEnd/>
              </a:ln>
            </p:spPr>
            <p:txBody>
              <a:bodyPr/>
              <a:lstStyle/>
              <a:p>
                <a:endParaRPr lang="en-US" sz="3120"/>
              </a:p>
            </p:txBody>
          </p:sp>
          <p:sp>
            <p:nvSpPr>
              <p:cNvPr id="386200" name="Freeform 1176"/>
              <p:cNvSpPr>
                <a:spLocks/>
              </p:cNvSpPr>
              <p:nvPr/>
            </p:nvSpPr>
            <p:spPr bwMode="auto">
              <a:xfrm>
                <a:off x="1105" y="2195"/>
                <a:ext cx="3" cy="1"/>
              </a:xfrm>
              <a:custGeom>
                <a:avLst/>
                <a:gdLst>
                  <a:gd name="T0" fmla="*/ 6 w 6"/>
                  <a:gd name="T1" fmla="*/ 0 w 6"/>
                  <a:gd name="T2" fmla="*/ 5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5" y="0"/>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201" name="Freeform 1177"/>
              <p:cNvSpPr>
                <a:spLocks/>
              </p:cNvSpPr>
              <p:nvPr/>
            </p:nvSpPr>
            <p:spPr bwMode="auto">
              <a:xfrm>
                <a:off x="1058" y="2114"/>
                <a:ext cx="31" cy="35"/>
              </a:xfrm>
              <a:custGeom>
                <a:avLst/>
                <a:gdLst>
                  <a:gd name="T0" fmla="*/ 58 w 63"/>
                  <a:gd name="T1" fmla="*/ 70 h 70"/>
                  <a:gd name="T2" fmla="*/ 46 w 63"/>
                  <a:gd name="T3" fmla="*/ 49 h 70"/>
                  <a:gd name="T4" fmla="*/ 35 w 63"/>
                  <a:gd name="T5" fmla="*/ 34 h 70"/>
                  <a:gd name="T6" fmla="*/ 0 w 63"/>
                  <a:gd name="T7" fmla="*/ 5 h 70"/>
                  <a:gd name="T8" fmla="*/ 5 w 63"/>
                  <a:gd name="T9" fmla="*/ 0 h 70"/>
                  <a:gd name="T10" fmla="*/ 38 w 63"/>
                  <a:gd name="T11" fmla="*/ 29 h 70"/>
                  <a:gd name="T12" fmla="*/ 50 w 63"/>
                  <a:gd name="T13" fmla="*/ 44 h 70"/>
                  <a:gd name="T14" fmla="*/ 63 w 63"/>
                  <a:gd name="T15" fmla="*/ 67 h 70"/>
                  <a:gd name="T16" fmla="*/ 58 w 63"/>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0">
                    <a:moveTo>
                      <a:pt x="58" y="70"/>
                    </a:moveTo>
                    <a:lnTo>
                      <a:pt x="46" y="49"/>
                    </a:lnTo>
                    <a:lnTo>
                      <a:pt x="35" y="34"/>
                    </a:lnTo>
                    <a:lnTo>
                      <a:pt x="0" y="5"/>
                    </a:lnTo>
                    <a:lnTo>
                      <a:pt x="5" y="0"/>
                    </a:lnTo>
                    <a:lnTo>
                      <a:pt x="38" y="29"/>
                    </a:lnTo>
                    <a:lnTo>
                      <a:pt x="50" y="44"/>
                    </a:lnTo>
                    <a:lnTo>
                      <a:pt x="63" y="67"/>
                    </a:lnTo>
                    <a:lnTo>
                      <a:pt x="58" y="70"/>
                    </a:lnTo>
                    <a:close/>
                  </a:path>
                </a:pathLst>
              </a:custGeom>
              <a:solidFill>
                <a:srgbClr val="000000"/>
              </a:solidFill>
              <a:ln w="9525">
                <a:solidFill>
                  <a:schemeClr val="tx2"/>
                </a:solidFill>
                <a:round/>
                <a:headEnd/>
                <a:tailEnd/>
              </a:ln>
            </p:spPr>
            <p:txBody>
              <a:bodyPr/>
              <a:lstStyle/>
              <a:p>
                <a:endParaRPr lang="en-US" sz="3120"/>
              </a:p>
            </p:txBody>
          </p:sp>
          <p:sp>
            <p:nvSpPr>
              <p:cNvPr id="386202" name="Freeform 1178"/>
              <p:cNvSpPr>
                <a:spLocks/>
              </p:cNvSpPr>
              <p:nvPr/>
            </p:nvSpPr>
            <p:spPr bwMode="auto">
              <a:xfrm>
                <a:off x="1087" y="2147"/>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203" name="Freeform 1179"/>
              <p:cNvSpPr>
                <a:spLocks/>
              </p:cNvSpPr>
              <p:nvPr/>
            </p:nvSpPr>
            <p:spPr bwMode="auto">
              <a:xfrm>
                <a:off x="1016" y="2075"/>
                <a:ext cx="44" cy="41"/>
              </a:xfrm>
              <a:custGeom>
                <a:avLst/>
                <a:gdLst>
                  <a:gd name="T0" fmla="*/ 86 w 89"/>
                  <a:gd name="T1" fmla="*/ 82 h 82"/>
                  <a:gd name="T2" fmla="*/ 63 w 89"/>
                  <a:gd name="T3" fmla="*/ 59 h 82"/>
                  <a:gd name="T4" fmla="*/ 44 w 89"/>
                  <a:gd name="T5" fmla="*/ 36 h 82"/>
                  <a:gd name="T6" fmla="*/ 25 w 89"/>
                  <a:gd name="T7" fmla="*/ 18 h 82"/>
                  <a:gd name="T8" fmla="*/ 14 w 89"/>
                  <a:gd name="T9" fmla="*/ 10 h 82"/>
                  <a:gd name="T10" fmla="*/ 0 w 89"/>
                  <a:gd name="T11" fmla="*/ 4 h 82"/>
                  <a:gd name="T12" fmla="*/ 3 w 89"/>
                  <a:gd name="T13" fmla="*/ 0 h 82"/>
                  <a:gd name="T14" fmla="*/ 17 w 89"/>
                  <a:gd name="T15" fmla="*/ 6 h 82"/>
                  <a:gd name="T16" fmla="*/ 29 w 89"/>
                  <a:gd name="T17" fmla="*/ 13 h 82"/>
                  <a:gd name="T18" fmla="*/ 49 w 89"/>
                  <a:gd name="T19" fmla="*/ 32 h 82"/>
                  <a:gd name="T20" fmla="*/ 66 w 89"/>
                  <a:gd name="T21" fmla="*/ 55 h 82"/>
                  <a:gd name="T22" fmla="*/ 89 w 89"/>
                  <a:gd name="T23" fmla="*/ 77 h 82"/>
                  <a:gd name="T24" fmla="*/ 86 w 89"/>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82">
                    <a:moveTo>
                      <a:pt x="86" y="82"/>
                    </a:moveTo>
                    <a:lnTo>
                      <a:pt x="63" y="59"/>
                    </a:lnTo>
                    <a:lnTo>
                      <a:pt x="44" y="36"/>
                    </a:lnTo>
                    <a:lnTo>
                      <a:pt x="25" y="18"/>
                    </a:lnTo>
                    <a:lnTo>
                      <a:pt x="14" y="10"/>
                    </a:lnTo>
                    <a:lnTo>
                      <a:pt x="0" y="4"/>
                    </a:lnTo>
                    <a:lnTo>
                      <a:pt x="3" y="0"/>
                    </a:lnTo>
                    <a:lnTo>
                      <a:pt x="17" y="6"/>
                    </a:lnTo>
                    <a:lnTo>
                      <a:pt x="29" y="13"/>
                    </a:lnTo>
                    <a:lnTo>
                      <a:pt x="49" y="32"/>
                    </a:lnTo>
                    <a:lnTo>
                      <a:pt x="66" y="55"/>
                    </a:lnTo>
                    <a:lnTo>
                      <a:pt x="89" y="77"/>
                    </a:lnTo>
                    <a:lnTo>
                      <a:pt x="86" y="82"/>
                    </a:lnTo>
                    <a:close/>
                  </a:path>
                </a:pathLst>
              </a:custGeom>
              <a:solidFill>
                <a:srgbClr val="000000"/>
              </a:solidFill>
              <a:ln w="9525">
                <a:solidFill>
                  <a:schemeClr val="tx2"/>
                </a:solidFill>
                <a:round/>
                <a:headEnd/>
                <a:tailEnd/>
              </a:ln>
            </p:spPr>
            <p:txBody>
              <a:bodyPr/>
              <a:lstStyle/>
              <a:p>
                <a:endParaRPr lang="en-US" sz="3120"/>
              </a:p>
            </p:txBody>
          </p:sp>
          <p:sp>
            <p:nvSpPr>
              <p:cNvPr id="386204" name="Freeform 1180"/>
              <p:cNvSpPr>
                <a:spLocks/>
              </p:cNvSpPr>
              <p:nvPr/>
            </p:nvSpPr>
            <p:spPr bwMode="auto">
              <a:xfrm>
                <a:off x="1058" y="2114"/>
                <a:ext cx="2" cy="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6205" name="Freeform 1181"/>
              <p:cNvSpPr>
                <a:spLocks/>
              </p:cNvSpPr>
              <p:nvPr/>
            </p:nvSpPr>
            <p:spPr bwMode="auto">
              <a:xfrm>
                <a:off x="1010" y="2076"/>
                <a:ext cx="8" cy="46"/>
              </a:xfrm>
              <a:custGeom>
                <a:avLst/>
                <a:gdLst>
                  <a:gd name="T0" fmla="*/ 17 w 17"/>
                  <a:gd name="T1" fmla="*/ 0 h 93"/>
                  <a:gd name="T2" fmla="*/ 11 w 17"/>
                  <a:gd name="T3" fmla="*/ 0 h 93"/>
                  <a:gd name="T4" fmla="*/ 0 w 17"/>
                  <a:gd name="T5" fmla="*/ 93 h 93"/>
                  <a:gd name="T6" fmla="*/ 6 w 17"/>
                  <a:gd name="T7" fmla="*/ 93 h 93"/>
                  <a:gd name="T8" fmla="*/ 17 w 17"/>
                  <a:gd name="T9" fmla="*/ 0 h 93"/>
                </a:gdLst>
                <a:ahLst/>
                <a:cxnLst>
                  <a:cxn ang="0">
                    <a:pos x="T0" y="T1"/>
                  </a:cxn>
                  <a:cxn ang="0">
                    <a:pos x="T2" y="T3"/>
                  </a:cxn>
                  <a:cxn ang="0">
                    <a:pos x="T4" y="T5"/>
                  </a:cxn>
                  <a:cxn ang="0">
                    <a:pos x="T6" y="T7"/>
                  </a:cxn>
                  <a:cxn ang="0">
                    <a:pos x="T8" y="T9"/>
                  </a:cxn>
                </a:cxnLst>
                <a:rect l="0" t="0" r="r" b="b"/>
                <a:pathLst>
                  <a:path w="17" h="93">
                    <a:moveTo>
                      <a:pt x="17" y="0"/>
                    </a:moveTo>
                    <a:lnTo>
                      <a:pt x="11" y="0"/>
                    </a:lnTo>
                    <a:lnTo>
                      <a:pt x="0" y="93"/>
                    </a:lnTo>
                    <a:lnTo>
                      <a:pt x="6" y="93"/>
                    </a:lnTo>
                    <a:lnTo>
                      <a:pt x="17" y="0"/>
                    </a:lnTo>
                    <a:close/>
                  </a:path>
                </a:pathLst>
              </a:custGeom>
              <a:solidFill>
                <a:srgbClr val="000000"/>
              </a:solidFill>
              <a:ln w="9525">
                <a:solidFill>
                  <a:schemeClr val="tx2"/>
                </a:solidFill>
                <a:round/>
                <a:headEnd/>
                <a:tailEnd/>
              </a:ln>
            </p:spPr>
            <p:txBody>
              <a:bodyPr/>
              <a:lstStyle/>
              <a:p>
                <a:endParaRPr lang="en-US" sz="3120"/>
              </a:p>
            </p:txBody>
          </p:sp>
          <p:sp>
            <p:nvSpPr>
              <p:cNvPr id="386206" name="Freeform 1182"/>
              <p:cNvSpPr>
                <a:spLocks/>
              </p:cNvSpPr>
              <p:nvPr/>
            </p:nvSpPr>
            <p:spPr bwMode="auto">
              <a:xfrm>
                <a:off x="1015" y="2074"/>
                <a:ext cx="3" cy="3"/>
              </a:xfrm>
              <a:custGeom>
                <a:avLst/>
                <a:gdLst>
                  <a:gd name="T0" fmla="*/ 4 w 6"/>
                  <a:gd name="T1" fmla="*/ 2 h 6"/>
                  <a:gd name="T2" fmla="*/ 0 w 6"/>
                  <a:gd name="T3" fmla="*/ 0 h 6"/>
                  <a:gd name="T4" fmla="*/ 0 w 6"/>
                  <a:gd name="T5" fmla="*/ 3 h 6"/>
                  <a:gd name="T6" fmla="*/ 6 w 6"/>
                  <a:gd name="T7" fmla="*/ 3 h 6"/>
                  <a:gd name="T8" fmla="*/ 1 w 6"/>
                  <a:gd name="T9" fmla="*/ 6 h 6"/>
                  <a:gd name="T10" fmla="*/ 4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4" y="2"/>
                    </a:moveTo>
                    <a:lnTo>
                      <a:pt x="0" y="0"/>
                    </a:lnTo>
                    <a:lnTo>
                      <a:pt x="0" y="3"/>
                    </a:lnTo>
                    <a:lnTo>
                      <a:pt x="6" y="3"/>
                    </a:lnTo>
                    <a:lnTo>
                      <a:pt x="1" y="6"/>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86207" name="Rectangle 1183"/>
              <p:cNvSpPr>
                <a:spLocks noChangeArrowheads="1"/>
              </p:cNvSpPr>
              <p:nvPr/>
            </p:nvSpPr>
            <p:spPr bwMode="auto">
              <a:xfrm>
                <a:off x="1010" y="2122"/>
                <a:ext cx="3" cy="68"/>
              </a:xfrm>
              <a:prstGeom prst="rect">
                <a:avLst/>
              </a:prstGeom>
              <a:solidFill>
                <a:srgbClr val="000000"/>
              </a:solidFill>
              <a:ln w="9525">
                <a:solidFill>
                  <a:schemeClr val="tx2"/>
                </a:solidFill>
                <a:miter lim="800000"/>
                <a:headEnd/>
                <a:tailEnd/>
              </a:ln>
            </p:spPr>
            <p:txBody>
              <a:bodyPr/>
              <a:lstStyle/>
              <a:p>
                <a:endParaRPr lang="en-US" sz="3120"/>
              </a:p>
            </p:txBody>
          </p:sp>
          <p:sp>
            <p:nvSpPr>
              <p:cNvPr id="386208" name="Freeform 1184"/>
              <p:cNvSpPr>
                <a:spLocks/>
              </p:cNvSpPr>
              <p:nvPr/>
            </p:nvSpPr>
            <p:spPr bwMode="auto">
              <a:xfrm>
                <a:off x="1010" y="212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09" name="Freeform 1185"/>
              <p:cNvSpPr>
                <a:spLocks/>
              </p:cNvSpPr>
              <p:nvPr/>
            </p:nvSpPr>
            <p:spPr bwMode="auto">
              <a:xfrm>
                <a:off x="1010" y="2190"/>
                <a:ext cx="27" cy="58"/>
              </a:xfrm>
              <a:custGeom>
                <a:avLst/>
                <a:gdLst>
                  <a:gd name="T0" fmla="*/ 6 w 55"/>
                  <a:gd name="T1" fmla="*/ 0 h 115"/>
                  <a:gd name="T2" fmla="*/ 8 w 55"/>
                  <a:gd name="T3" fmla="*/ 16 h 115"/>
                  <a:gd name="T4" fmla="*/ 11 w 55"/>
                  <a:gd name="T5" fmla="*/ 31 h 115"/>
                  <a:gd name="T6" fmla="*/ 21 w 55"/>
                  <a:gd name="T7" fmla="*/ 56 h 115"/>
                  <a:gd name="T8" fmla="*/ 38 w 55"/>
                  <a:gd name="T9" fmla="*/ 82 h 115"/>
                  <a:gd name="T10" fmla="*/ 55 w 55"/>
                  <a:gd name="T11" fmla="*/ 111 h 115"/>
                  <a:gd name="T12" fmla="*/ 50 w 55"/>
                  <a:gd name="T13" fmla="*/ 115 h 115"/>
                  <a:gd name="T14" fmla="*/ 34 w 55"/>
                  <a:gd name="T15" fmla="*/ 86 h 115"/>
                  <a:gd name="T16" fmla="*/ 17 w 55"/>
                  <a:gd name="T17" fmla="*/ 60 h 115"/>
                  <a:gd name="T18" fmla="*/ 5 w 55"/>
                  <a:gd name="T19" fmla="*/ 33 h 115"/>
                  <a:gd name="T20" fmla="*/ 2 w 55"/>
                  <a:gd name="T21" fmla="*/ 18 h 115"/>
                  <a:gd name="T22" fmla="*/ 0 w 55"/>
                  <a:gd name="T23" fmla="*/ 0 h 115"/>
                  <a:gd name="T24" fmla="*/ 6 w 55"/>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115">
                    <a:moveTo>
                      <a:pt x="6" y="0"/>
                    </a:moveTo>
                    <a:lnTo>
                      <a:pt x="8" y="16"/>
                    </a:lnTo>
                    <a:lnTo>
                      <a:pt x="11" y="31"/>
                    </a:lnTo>
                    <a:lnTo>
                      <a:pt x="21" y="56"/>
                    </a:lnTo>
                    <a:lnTo>
                      <a:pt x="38" y="82"/>
                    </a:lnTo>
                    <a:lnTo>
                      <a:pt x="55" y="111"/>
                    </a:lnTo>
                    <a:lnTo>
                      <a:pt x="50" y="115"/>
                    </a:lnTo>
                    <a:lnTo>
                      <a:pt x="34" y="86"/>
                    </a:lnTo>
                    <a:lnTo>
                      <a:pt x="17" y="60"/>
                    </a:lnTo>
                    <a:lnTo>
                      <a:pt x="5" y="33"/>
                    </a:lnTo>
                    <a:lnTo>
                      <a:pt x="2" y="18"/>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210" name="Freeform 1186"/>
              <p:cNvSpPr>
                <a:spLocks/>
              </p:cNvSpPr>
              <p:nvPr/>
            </p:nvSpPr>
            <p:spPr bwMode="auto">
              <a:xfrm>
                <a:off x="1010" y="2190"/>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11" name="Freeform 1187"/>
              <p:cNvSpPr>
                <a:spLocks/>
              </p:cNvSpPr>
              <p:nvPr/>
            </p:nvSpPr>
            <p:spPr bwMode="auto">
              <a:xfrm>
                <a:off x="1035" y="2246"/>
                <a:ext cx="30" cy="56"/>
              </a:xfrm>
              <a:custGeom>
                <a:avLst/>
                <a:gdLst>
                  <a:gd name="T0" fmla="*/ 6 w 60"/>
                  <a:gd name="T1" fmla="*/ 0 h 113"/>
                  <a:gd name="T2" fmla="*/ 19 w 60"/>
                  <a:gd name="T3" fmla="*/ 31 h 113"/>
                  <a:gd name="T4" fmla="*/ 28 w 60"/>
                  <a:gd name="T5" fmla="*/ 61 h 113"/>
                  <a:gd name="T6" fmla="*/ 38 w 60"/>
                  <a:gd name="T7" fmla="*/ 85 h 113"/>
                  <a:gd name="T8" fmla="*/ 48 w 60"/>
                  <a:gd name="T9" fmla="*/ 98 h 113"/>
                  <a:gd name="T10" fmla="*/ 60 w 60"/>
                  <a:gd name="T11" fmla="*/ 108 h 113"/>
                  <a:gd name="T12" fmla="*/ 55 w 60"/>
                  <a:gd name="T13" fmla="*/ 113 h 113"/>
                  <a:gd name="T14" fmla="*/ 43 w 60"/>
                  <a:gd name="T15" fmla="*/ 102 h 113"/>
                  <a:gd name="T16" fmla="*/ 34 w 60"/>
                  <a:gd name="T17" fmla="*/ 90 h 113"/>
                  <a:gd name="T18" fmla="*/ 22 w 60"/>
                  <a:gd name="T19" fmla="*/ 63 h 113"/>
                  <a:gd name="T20" fmla="*/ 13 w 60"/>
                  <a:gd name="T21" fmla="*/ 32 h 113"/>
                  <a:gd name="T22" fmla="*/ 0 w 60"/>
                  <a:gd name="T23" fmla="*/ 2 h 113"/>
                  <a:gd name="T24" fmla="*/ 6 w 60"/>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3">
                    <a:moveTo>
                      <a:pt x="6" y="0"/>
                    </a:moveTo>
                    <a:lnTo>
                      <a:pt x="19" y="31"/>
                    </a:lnTo>
                    <a:lnTo>
                      <a:pt x="28" y="61"/>
                    </a:lnTo>
                    <a:lnTo>
                      <a:pt x="38" y="85"/>
                    </a:lnTo>
                    <a:lnTo>
                      <a:pt x="48" y="98"/>
                    </a:lnTo>
                    <a:lnTo>
                      <a:pt x="60" y="108"/>
                    </a:lnTo>
                    <a:lnTo>
                      <a:pt x="55" y="113"/>
                    </a:lnTo>
                    <a:lnTo>
                      <a:pt x="43" y="102"/>
                    </a:lnTo>
                    <a:lnTo>
                      <a:pt x="34" y="90"/>
                    </a:lnTo>
                    <a:lnTo>
                      <a:pt x="22" y="63"/>
                    </a:lnTo>
                    <a:lnTo>
                      <a:pt x="13" y="32"/>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212" name="Freeform 1188"/>
              <p:cNvSpPr>
                <a:spLocks/>
              </p:cNvSpPr>
              <p:nvPr/>
            </p:nvSpPr>
            <p:spPr bwMode="auto">
              <a:xfrm>
                <a:off x="1035" y="2245"/>
                <a:ext cx="3" cy="3"/>
              </a:xfrm>
              <a:custGeom>
                <a:avLst/>
                <a:gdLst>
                  <a:gd name="T0" fmla="*/ 5 w 6"/>
                  <a:gd name="T1" fmla="*/ 0 h 4"/>
                  <a:gd name="T2" fmla="*/ 6 w 6"/>
                  <a:gd name="T3" fmla="*/ 1 h 4"/>
                  <a:gd name="T4" fmla="*/ 0 w 6"/>
                  <a:gd name="T5" fmla="*/ 3 h 4"/>
                  <a:gd name="T6" fmla="*/ 0 w 6"/>
                  <a:gd name="T7" fmla="*/ 4 h 4"/>
                  <a:gd name="T8" fmla="*/ 5 w 6"/>
                  <a:gd name="T9" fmla="*/ 0 h 4"/>
                </a:gdLst>
                <a:ahLst/>
                <a:cxnLst>
                  <a:cxn ang="0">
                    <a:pos x="T0" y="T1"/>
                  </a:cxn>
                  <a:cxn ang="0">
                    <a:pos x="T2" y="T3"/>
                  </a:cxn>
                  <a:cxn ang="0">
                    <a:pos x="T4" y="T5"/>
                  </a:cxn>
                  <a:cxn ang="0">
                    <a:pos x="T6" y="T7"/>
                  </a:cxn>
                  <a:cxn ang="0">
                    <a:pos x="T8" y="T9"/>
                  </a:cxn>
                </a:cxnLst>
                <a:rect l="0" t="0" r="r" b="b"/>
                <a:pathLst>
                  <a:path w="6" h="4">
                    <a:moveTo>
                      <a:pt x="5" y="0"/>
                    </a:moveTo>
                    <a:lnTo>
                      <a:pt x="6" y="1"/>
                    </a:lnTo>
                    <a:lnTo>
                      <a:pt x="0" y="3"/>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213" name="Freeform 1189"/>
              <p:cNvSpPr>
                <a:spLocks/>
              </p:cNvSpPr>
              <p:nvPr/>
            </p:nvSpPr>
            <p:spPr bwMode="auto">
              <a:xfrm>
                <a:off x="1063" y="2300"/>
                <a:ext cx="61" cy="55"/>
              </a:xfrm>
              <a:custGeom>
                <a:avLst/>
                <a:gdLst>
                  <a:gd name="T0" fmla="*/ 5 w 124"/>
                  <a:gd name="T1" fmla="*/ 0 h 110"/>
                  <a:gd name="T2" fmla="*/ 40 w 124"/>
                  <a:gd name="T3" fmla="*/ 25 h 110"/>
                  <a:gd name="T4" fmla="*/ 55 w 124"/>
                  <a:gd name="T5" fmla="*/ 35 h 110"/>
                  <a:gd name="T6" fmla="*/ 69 w 124"/>
                  <a:gd name="T7" fmla="*/ 47 h 110"/>
                  <a:gd name="T8" fmla="*/ 124 w 124"/>
                  <a:gd name="T9" fmla="*/ 105 h 110"/>
                  <a:gd name="T10" fmla="*/ 119 w 124"/>
                  <a:gd name="T11" fmla="*/ 110 h 110"/>
                  <a:gd name="T12" fmla="*/ 64 w 124"/>
                  <a:gd name="T13" fmla="*/ 52 h 110"/>
                  <a:gd name="T14" fmla="*/ 51 w 124"/>
                  <a:gd name="T15" fmla="*/ 40 h 110"/>
                  <a:gd name="T16" fmla="*/ 35 w 124"/>
                  <a:gd name="T17" fmla="*/ 29 h 110"/>
                  <a:gd name="T18" fmla="*/ 0 w 124"/>
                  <a:gd name="T19" fmla="*/ 5 h 110"/>
                  <a:gd name="T20" fmla="*/ 5 w 124"/>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110">
                    <a:moveTo>
                      <a:pt x="5" y="0"/>
                    </a:moveTo>
                    <a:lnTo>
                      <a:pt x="40" y="25"/>
                    </a:lnTo>
                    <a:lnTo>
                      <a:pt x="55" y="35"/>
                    </a:lnTo>
                    <a:lnTo>
                      <a:pt x="69" y="47"/>
                    </a:lnTo>
                    <a:lnTo>
                      <a:pt x="124" y="105"/>
                    </a:lnTo>
                    <a:lnTo>
                      <a:pt x="119" y="110"/>
                    </a:lnTo>
                    <a:lnTo>
                      <a:pt x="64" y="52"/>
                    </a:lnTo>
                    <a:lnTo>
                      <a:pt x="51" y="40"/>
                    </a:lnTo>
                    <a:lnTo>
                      <a:pt x="35" y="29"/>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214" name="Freeform 1190"/>
              <p:cNvSpPr>
                <a:spLocks/>
              </p:cNvSpPr>
              <p:nvPr/>
            </p:nvSpPr>
            <p:spPr bwMode="auto">
              <a:xfrm>
                <a:off x="1063" y="2300"/>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86215" name="Freeform 1191"/>
              <p:cNvSpPr>
                <a:spLocks/>
              </p:cNvSpPr>
              <p:nvPr/>
            </p:nvSpPr>
            <p:spPr bwMode="auto">
              <a:xfrm>
                <a:off x="1122" y="2353"/>
                <a:ext cx="24" cy="27"/>
              </a:xfrm>
              <a:custGeom>
                <a:avLst/>
                <a:gdLst>
                  <a:gd name="T0" fmla="*/ 5 w 48"/>
                  <a:gd name="T1" fmla="*/ 0 h 55"/>
                  <a:gd name="T2" fmla="*/ 48 w 48"/>
                  <a:gd name="T3" fmla="*/ 50 h 55"/>
                  <a:gd name="T4" fmla="*/ 43 w 48"/>
                  <a:gd name="T5" fmla="*/ 55 h 55"/>
                  <a:gd name="T6" fmla="*/ 0 w 48"/>
                  <a:gd name="T7" fmla="*/ 5 h 55"/>
                  <a:gd name="T8" fmla="*/ 5 w 48"/>
                  <a:gd name="T9" fmla="*/ 0 h 55"/>
                </a:gdLst>
                <a:ahLst/>
                <a:cxnLst>
                  <a:cxn ang="0">
                    <a:pos x="T0" y="T1"/>
                  </a:cxn>
                  <a:cxn ang="0">
                    <a:pos x="T2" y="T3"/>
                  </a:cxn>
                  <a:cxn ang="0">
                    <a:pos x="T4" y="T5"/>
                  </a:cxn>
                  <a:cxn ang="0">
                    <a:pos x="T6" y="T7"/>
                  </a:cxn>
                  <a:cxn ang="0">
                    <a:pos x="T8" y="T9"/>
                  </a:cxn>
                </a:cxnLst>
                <a:rect l="0" t="0" r="r" b="b"/>
                <a:pathLst>
                  <a:path w="48" h="55">
                    <a:moveTo>
                      <a:pt x="5" y="0"/>
                    </a:moveTo>
                    <a:lnTo>
                      <a:pt x="48" y="50"/>
                    </a:lnTo>
                    <a:lnTo>
                      <a:pt x="43" y="5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216" name="Freeform 1192"/>
              <p:cNvSpPr>
                <a:spLocks/>
              </p:cNvSpPr>
              <p:nvPr/>
            </p:nvSpPr>
            <p:spPr bwMode="auto">
              <a:xfrm>
                <a:off x="1122" y="2353"/>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217" name="Freeform 1193"/>
              <p:cNvSpPr>
                <a:spLocks/>
              </p:cNvSpPr>
              <p:nvPr/>
            </p:nvSpPr>
            <p:spPr bwMode="auto">
              <a:xfrm>
                <a:off x="1099" y="2337"/>
                <a:ext cx="47" cy="43"/>
              </a:xfrm>
              <a:custGeom>
                <a:avLst/>
                <a:gdLst>
                  <a:gd name="T0" fmla="*/ 88 w 93"/>
                  <a:gd name="T1" fmla="*/ 85 h 85"/>
                  <a:gd name="T2" fmla="*/ 62 w 93"/>
                  <a:gd name="T3" fmla="*/ 67 h 85"/>
                  <a:gd name="T4" fmla="*/ 42 w 93"/>
                  <a:gd name="T5" fmla="*/ 47 h 85"/>
                  <a:gd name="T6" fmla="*/ 0 w 93"/>
                  <a:gd name="T7" fmla="*/ 4 h 85"/>
                  <a:gd name="T8" fmla="*/ 3 w 93"/>
                  <a:gd name="T9" fmla="*/ 0 h 85"/>
                  <a:gd name="T10" fmla="*/ 45 w 93"/>
                  <a:gd name="T11" fmla="*/ 42 h 85"/>
                  <a:gd name="T12" fmla="*/ 67 w 93"/>
                  <a:gd name="T13" fmla="*/ 62 h 85"/>
                  <a:gd name="T14" fmla="*/ 93 w 93"/>
                  <a:gd name="T15" fmla="*/ 80 h 85"/>
                  <a:gd name="T16" fmla="*/ 88 w 93"/>
                  <a:gd name="T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5">
                    <a:moveTo>
                      <a:pt x="88" y="85"/>
                    </a:moveTo>
                    <a:lnTo>
                      <a:pt x="62" y="67"/>
                    </a:lnTo>
                    <a:lnTo>
                      <a:pt x="42" y="47"/>
                    </a:lnTo>
                    <a:lnTo>
                      <a:pt x="0" y="4"/>
                    </a:lnTo>
                    <a:lnTo>
                      <a:pt x="3" y="0"/>
                    </a:lnTo>
                    <a:lnTo>
                      <a:pt x="45" y="42"/>
                    </a:lnTo>
                    <a:lnTo>
                      <a:pt x="67" y="62"/>
                    </a:lnTo>
                    <a:lnTo>
                      <a:pt x="93" y="80"/>
                    </a:lnTo>
                    <a:lnTo>
                      <a:pt x="88" y="85"/>
                    </a:lnTo>
                    <a:close/>
                  </a:path>
                </a:pathLst>
              </a:custGeom>
              <a:solidFill>
                <a:srgbClr val="000000"/>
              </a:solidFill>
              <a:ln w="9525">
                <a:solidFill>
                  <a:schemeClr val="tx2"/>
                </a:solidFill>
                <a:round/>
                <a:headEnd/>
                <a:tailEnd/>
              </a:ln>
            </p:spPr>
            <p:txBody>
              <a:bodyPr/>
              <a:lstStyle/>
              <a:p>
                <a:endParaRPr lang="en-US" sz="3120"/>
              </a:p>
            </p:txBody>
          </p:sp>
          <p:sp>
            <p:nvSpPr>
              <p:cNvPr id="386218" name="Freeform 1194"/>
              <p:cNvSpPr>
                <a:spLocks/>
              </p:cNvSpPr>
              <p:nvPr/>
            </p:nvSpPr>
            <p:spPr bwMode="auto">
              <a:xfrm>
                <a:off x="1143" y="2378"/>
                <a:ext cx="3" cy="2"/>
              </a:xfrm>
              <a:custGeom>
                <a:avLst/>
                <a:gdLst>
                  <a:gd name="T0" fmla="*/ 5 w 5"/>
                  <a:gd name="T1" fmla="*/ 0 h 5"/>
                  <a:gd name="T2" fmla="*/ 0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6219" name="Freeform 1195"/>
              <p:cNvSpPr>
                <a:spLocks/>
              </p:cNvSpPr>
              <p:nvPr/>
            </p:nvSpPr>
            <p:spPr bwMode="auto">
              <a:xfrm>
                <a:off x="1092" y="2338"/>
                <a:ext cx="10" cy="43"/>
              </a:xfrm>
              <a:custGeom>
                <a:avLst/>
                <a:gdLst>
                  <a:gd name="T0" fmla="*/ 20 w 20"/>
                  <a:gd name="T1" fmla="*/ 0 h 85"/>
                  <a:gd name="T2" fmla="*/ 20 w 20"/>
                  <a:gd name="T3" fmla="*/ 26 h 85"/>
                  <a:gd name="T4" fmla="*/ 16 w 20"/>
                  <a:gd name="T5" fmla="*/ 46 h 85"/>
                  <a:gd name="T6" fmla="*/ 9 w 20"/>
                  <a:gd name="T7" fmla="*/ 63 h 85"/>
                  <a:gd name="T8" fmla="*/ 6 w 20"/>
                  <a:gd name="T9" fmla="*/ 85 h 85"/>
                  <a:gd name="T10" fmla="*/ 0 w 20"/>
                  <a:gd name="T11" fmla="*/ 85 h 85"/>
                  <a:gd name="T12" fmla="*/ 3 w 20"/>
                  <a:gd name="T13" fmla="*/ 63 h 85"/>
                  <a:gd name="T14" fmla="*/ 9 w 20"/>
                  <a:gd name="T15" fmla="*/ 44 h 85"/>
                  <a:gd name="T16" fmla="*/ 14 w 20"/>
                  <a:gd name="T17" fmla="*/ 26 h 85"/>
                  <a:gd name="T18" fmla="*/ 14 w 20"/>
                  <a:gd name="T19" fmla="*/ 0 h 85"/>
                  <a:gd name="T20" fmla="*/ 20 w 20"/>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5">
                    <a:moveTo>
                      <a:pt x="20" y="0"/>
                    </a:moveTo>
                    <a:lnTo>
                      <a:pt x="20" y="26"/>
                    </a:lnTo>
                    <a:lnTo>
                      <a:pt x="16" y="46"/>
                    </a:lnTo>
                    <a:lnTo>
                      <a:pt x="9" y="63"/>
                    </a:lnTo>
                    <a:lnTo>
                      <a:pt x="6" y="85"/>
                    </a:lnTo>
                    <a:lnTo>
                      <a:pt x="0" y="85"/>
                    </a:lnTo>
                    <a:lnTo>
                      <a:pt x="3" y="63"/>
                    </a:lnTo>
                    <a:lnTo>
                      <a:pt x="9" y="44"/>
                    </a:lnTo>
                    <a:lnTo>
                      <a:pt x="14" y="26"/>
                    </a:lnTo>
                    <a:lnTo>
                      <a:pt x="14" y="0"/>
                    </a:lnTo>
                    <a:lnTo>
                      <a:pt x="20" y="0"/>
                    </a:lnTo>
                    <a:close/>
                  </a:path>
                </a:pathLst>
              </a:custGeom>
              <a:solidFill>
                <a:srgbClr val="000000"/>
              </a:solidFill>
              <a:ln w="9525">
                <a:solidFill>
                  <a:schemeClr val="tx2"/>
                </a:solidFill>
                <a:round/>
                <a:headEnd/>
                <a:tailEnd/>
              </a:ln>
            </p:spPr>
            <p:txBody>
              <a:bodyPr/>
              <a:lstStyle/>
              <a:p>
                <a:endParaRPr lang="en-US" sz="3120"/>
              </a:p>
            </p:txBody>
          </p:sp>
          <p:sp>
            <p:nvSpPr>
              <p:cNvPr id="386220" name="Freeform 1196"/>
              <p:cNvSpPr>
                <a:spLocks/>
              </p:cNvSpPr>
              <p:nvPr/>
            </p:nvSpPr>
            <p:spPr bwMode="auto">
              <a:xfrm>
                <a:off x="1098" y="2335"/>
                <a:ext cx="4" cy="5"/>
              </a:xfrm>
              <a:custGeom>
                <a:avLst/>
                <a:gdLst>
                  <a:gd name="T0" fmla="*/ 5 w 6"/>
                  <a:gd name="T1" fmla="*/ 5 h 9"/>
                  <a:gd name="T2" fmla="*/ 0 w 6"/>
                  <a:gd name="T3" fmla="*/ 0 h 9"/>
                  <a:gd name="T4" fmla="*/ 0 w 6"/>
                  <a:gd name="T5" fmla="*/ 6 h 9"/>
                  <a:gd name="T6" fmla="*/ 6 w 6"/>
                  <a:gd name="T7" fmla="*/ 6 h 9"/>
                  <a:gd name="T8" fmla="*/ 2 w 6"/>
                  <a:gd name="T9" fmla="*/ 9 h 9"/>
                  <a:gd name="T10" fmla="*/ 5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5" y="5"/>
                    </a:moveTo>
                    <a:lnTo>
                      <a:pt x="0" y="0"/>
                    </a:lnTo>
                    <a:lnTo>
                      <a:pt x="0" y="6"/>
                    </a:lnTo>
                    <a:lnTo>
                      <a:pt x="6" y="6"/>
                    </a:lnTo>
                    <a:lnTo>
                      <a:pt x="2" y="9"/>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6221" name="Freeform 1197"/>
              <p:cNvSpPr>
                <a:spLocks/>
              </p:cNvSpPr>
              <p:nvPr/>
            </p:nvSpPr>
            <p:spPr bwMode="auto">
              <a:xfrm>
                <a:off x="1092" y="2381"/>
                <a:ext cx="6" cy="20"/>
              </a:xfrm>
              <a:custGeom>
                <a:avLst/>
                <a:gdLst>
                  <a:gd name="T0" fmla="*/ 6 w 14"/>
                  <a:gd name="T1" fmla="*/ 0 h 42"/>
                  <a:gd name="T2" fmla="*/ 9 w 14"/>
                  <a:gd name="T3" fmla="*/ 22 h 42"/>
                  <a:gd name="T4" fmla="*/ 12 w 14"/>
                  <a:gd name="T5" fmla="*/ 31 h 42"/>
                  <a:gd name="T6" fmla="*/ 14 w 14"/>
                  <a:gd name="T7" fmla="*/ 42 h 42"/>
                  <a:gd name="T8" fmla="*/ 8 w 14"/>
                  <a:gd name="T9" fmla="*/ 42 h 42"/>
                  <a:gd name="T10" fmla="*/ 6 w 14"/>
                  <a:gd name="T11" fmla="*/ 32 h 42"/>
                  <a:gd name="T12" fmla="*/ 3 w 14"/>
                  <a:gd name="T13" fmla="*/ 23 h 42"/>
                  <a:gd name="T14" fmla="*/ 0 w 14"/>
                  <a:gd name="T15" fmla="*/ 2 h 42"/>
                  <a:gd name="T16" fmla="*/ 6 w 14"/>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6" y="0"/>
                    </a:moveTo>
                    <a:lnTo>
                      <a:pt x="9" y="22"/>
                    </a:lnTo>
                    <a:lnTo>
                      <a:pt x="12" y="31"/>
                    </a:lnTo>
                    <a:lnTo>
                      <a:pt x="14" y="42"/>
                    </a:lnTo>
                    <a:lnTo>
                      <a:pt x="8" y="42"/>
                    </a:lnTo>
                    <a:lnTo>
                      <a:pt x="6" y="32"/>
                    </a:lnTo>
                    <a:lnTo>
                      <a:pt x="3" y="23"/>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222" name="Freeform 1198"/>
              <p:cNvSpPr>
                <a:spLocks/>
              </p:cNvSpPr>
              <p:nvPr/>
            </p:nvSpPr>
            <p:spPr bwMode="auto">
              <a:xfrm>
                <a:off x="1092" y="2381"/>
                <a:ext cx="3" cy="1"/>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23" name="Rectangle 1199"/>
              <p:cNvSpPr>
                <a:spLocks noChangeArrowheads="1"/>
              </p:cNvSpPr>
              <p:nvPr/>
            </p:nvSpPr>
            <p:spPr bwMode="auto">
              <a:xfrm>
                <a:off x="1095" y="2401"/>
                <a:ext cx="3" cy="15"/>
              </a:xfrm>
              <a:prstGeom prst="rect">
                <a:avLst/>
              </a:prstGeom>
              <a:solidFill>
                <a:srgbClr val="000000"/>
              </a:solidFill>
              <a:ln w="9525">
                <a:solidFill>
                  <a:schemeClr val="tx2"/>
                </a:solidFill>
                <a:miter lim="800000"/>
                <a:headEnd/>
                <a:tailEnd/>
              </a:ln>
            </p:spPr>
            <p:txBody>
              <a:bodyPr/>
              <a:lstStyle/>
              <a:p>
                <a:endParaRPr lang="en-US" sz="3120"/>
              </a:p>
            </p:txBody>
          </p:sp>
          <p:sp>
            <p:nvSpPr>
              <p:cNvPr id="386224" name="Freeform 1200"/>
              <p:cNvSpPr>
                <a:spLocks/>
              </p:cNvSpPr>
              <p:nvPr/>
            </p:nvSpPr>
            <p:spPr bwMode="auto">
              <a:xfrm>
                <a:off x="1095" y="240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225" name="Freeform 1201"/>
              <p:cNvSpPr>
                <a:spLocks/>
              </p:cNvSpPr>
              <p:nvPr/>
            </p:nvSpPr>
            <p:spPr bwMode="auto">
              <a:xfrm>
                <a:off x="1087" y="2387"/>
                <a:ext cx="11" cy="30"/>
              </a:xfrm>
              <a:custGeom>
                <a:avLst/>
                <a:gdLst>
                  <a:gd name="T0" fmla="*/ 17 w 21"/>
                  <a:gd name="T1" fmla="*/ 59 h 59"/>
                  <a:gd name="T2" fmla="*/ 11 w 21"/>
                  <a:gd name="T3" fmla="*/ 47 h 59"/>
                  <a:gd name="T4" fmla="*/ 6 w 21"/>
                  <a:gd name="T5" fmla="*/ 30 h 59"/>
                  <a:gd name="T6" fmla="*/ 0 w 21"/>
                  <a:gd name="T7" fmla="*/ 0 h 59"/>
                  <a:gd name="T8" fmla="*/ 5 w 21"/>
                  <a:gd name="T9" fmla="*/ 0 h 59"/>
                  <a:gd name="T10" fmla="*/ 11 w 21"/>
                  <a:gd name="T11" fmla="*/ 30 h 59"/>
                  <a:gd name="T12" fmla="*/ 15 w 21"/>
                  <a:gd name="T13" fmla="*/ 44 h 59"/>
                  <a:gd name="T14" fmla="*/ 21 w 21"/>
                  <a:gd name="T15" fmla="*/ 56 h 59"/>
                  <a:gd name="T16" fmla="*/ 17 w 21"/>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9">
                    <a:moveTo>
                      <a:pt x="17" y="59"/>
                    </a:moveTo>
                    <a:lnTo>
                      <a:pt x="11" y="47"/>
                    </a:lnTo>
                    <a:lnTo>
                      <a:pt x="6" y="30"/>
                    </a:lnTo>
                    <a:lnTo>
                      <a:pt x="0" y="0"/>
                    </a:lnTo>
                    <a:lnTo>
                      <a:pt x="5" y="0"/>
                    </a:lnTo>
                    <a:lnTo>
                      <a:pt x="11" y="30"/>
                    </a:lnTo>
                    <a:lnTo>
                      <a:pt x="15" y="44"/>
                    </a:lnTo>
                    <a:lnTo>
                      <a:pt x="21" y="56"/>
                    </a:lnTo>
                    <a:lnTo>
                      <a:pt x="17" y="59"/>
                    </a:lnTo>
                    <a:close/>
                  </a:path>
                </a:pathLst>
              </a:custGeom>
              <a:solidFill>
                <a:srgbClr val="000000"/>
              </a:solidFill>
              <a:ln w="9525">
                <a:solidFill>
                  <a:schemeClr val="tx2"/>
                </a:solidFill>
                <a:round/>
                <a:headEnd/>
                <a:tailEnd/>
              </a:ln>
            </p:spPr>
            <p:txBody>
              <a:bodyPr/>
              <a:lstStyle/>
              <a:p>
                <a:endParaRPr lang="en-US" sz="3120"/>
              </a:p>
            </p:txBody>
          </p:sp>
          <p:sp>
            <p:nvSpPr>
              <p:cNvPr id="386226" name="Freeform 1202"/>
              <p:cNvSpPr>
                <a:spLocks/>
              </p:cNvSpPr>
              <p:nvPr/>
            </p:nvSpPr>
            <p:spPr bwMode="auto">
              <a:xfrm>
                <a:off x="1095" y="2415"/>
                <a:ext cx="3" cy="2"/>
              </a:xfrm>
              <a:custGeom>
                <a:avLst/>
                <a:gdLst>
                  <a:gd name="T0" fmla="*/ 6 w 6"/>
                  <a:gd name="T1" fmla="*/ 1 h 3"/>
                  <a:gd name="T2" fmla="*/ 0 w 6"/>
                  <a:gd name="T3" fmla="*/ 3 h 3"/>
                  <a:gd name="T4" fmla="*/ 4 w 6"/>
                  <a:gd name="T5" fmla="*/ 0 h 3"/>
                  <a:gd name="T6" fmla="*/ 0 w 6"/>
                  <a:gd name="T7" fmla="*/ 1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0" y="3"/>
                    </a:lnTo>
                    <a:lnTo>
                      <a:pt x="4" y="0"/>
                    </a:lnTo>
                    <a:lnTo>
                      <a:pt x="0" y="1"/>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86227" name="Freeform 1203"/>
              <p:cNvSpPr>
                <a:spLocks/>
              </p:cNvSpPr>
              <p:nvPr/>
            </p:nvSpPr>
            <p:spPr bwMode="auto">
              <a:xfrm>
                <a:off x="1071" y="2386"/>
                <a:ext cx="18" cy="38"/>
              </a:xfrm>
              <a:custGeom>
                <a:avLst/>
                <a:gdLst>
                  <a:gd name="T0" fmla="*/ 37 w 37"/>
                  <a:gd name="T1" fmla="*/ 5 h 76"/>
                  <a:gd name="T2" fmla="*/ 32 w 37"/>
                  <a:gd name="T3" fmla="*/ 11 h 76"/>
                  <a:gd name="T4" fmla="*/ 29 w 37"/>
                  <a:gd name="T5" fmla="*/ 20 h 76"/>
                  <a:gd name="T6" fmla="*/ 23 w 37"/>
                  <a:gd name="T7" fmla="*/ 38 h 76"/>
                  <a:gd name="T8" fmla="*/ 17 w 37"/>
                  <a:gd name="T9" fmla="*/ 58 h 76"/>
                  <a:gd name="T10" fmla="*/ 5 w 37"/>
                  <a:gd name="T11" fmla="*/ 76 h 76"/>
                  <a:gd name="T12" fmla="*/ 0 w 37"/>
                  <a:gd name="T13" fmla="*/ 72 h 76"/>
                  <a:gd name="T14" fmla="*/ 11 w 37"/>
                  <a:gd name="T15" fmla="*/ 56 h 76"/>
                  <a:gd name="T16" fmla="*/ 17 w 37"/>
                  <a:gd name="T17" fmla="*/ 37 h 76"/>
                  <a:gd name="T18" fmla="*/ 23 w 37"/>
                  <a:gd name="T19" fmla="*/ 18 h 76"/>
                  <a:gd name="T20" fmla="*/ 26 w 37"/>
                  <a:gd name="T21" fmla="*/ 9 h 76"/>
                  <a:gd name="T22" fmla="*/ 32 w 37"/>
                  <a:gd name="T23" fmla="*/ 0 h 76"/>
                  <a:gd name="T24" fmla="*/ 37 w 37"/>
                  <a:gd name="T25"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6">
                    <a:moveTo>
                      <a:pt x="37" y="5"/>
                    </a:moveTo>
                    <a:lnTo>
                      <a:pt x="32" y="11"/>
                    </a:lnTo>
                    <a:lnTo>
                      <a:pt x="29" y="20"/>
                    </a:lnTo>
                    <a:lnTo>
                      <a:pt x="23" y="38"/>
                    </a:lnTo>
                    <a:lnTo>
                      <a:pt x="17" y="58"/>
                    </a:lnTo>
                    <a:lnTo>
                      <a:pt x="5" y="76"/>
                    </a:lnTo>
                    <a:lnTo>
                      <a:pt x="0" y="72"/>
                    </a:lnTo>
                    <a:lnTo>
                      <a:pt x="11" y="56"/>
                    </a:lnTo>
                    <a:lnTo>
                      <a:pt x="17" y="37"/>
                    </a:lnTo>
                    <a:lnTo>
                      <a:pt x="23" y="18"/>
                    </a:lnTo>
                    <a:lnTo>
                      <a:pt x="26" y="9"/>
                    </a:lnTo>
                    <a:lnTo>
                      <a:pt x="32" y="0"/>
                    </a:lnTo>
                    <a:lnTo>
                      <a:pt x="37" y="5"/>
                    </a:lnTo>
                    <a:close/>
                  </a:path>
                </a:pathLst>
              </a:custGeom>
              <a:solidFill>
                <a:srgbClr val="000000"/>
              </a:solidFill>
              <a:ln w="9525">
                <a:solidFill>
                  <a:schemeClr val="tx2"/>
                </a:solidFill>
                <a:round/>
                <a:headEnd/>
                <a:tailEnd/>
              </a:ln>
            </p:spPr>
            <p:txBody>
              <a:bodyPr/>
              <a:lstStyle/>
              <a:p>
                <a:endParaRPr lang="en-US" sz="3120"/>
              </a:p>
            </p:txBody>
          </p:sp>
          <p:sp>
            <p:nvSpPr>
              <p:cNvPr id="386228" name="Freeform 1204"/>
              <p:cNvSpPr>
                <a:spLocks/>
              </p:cNvSpPr>
              <p:nvPr/>
            </p:nvSpPr>
            <p:spPr bwMode="auto">
              <a:xfrm>
                <a:off x="1087" y="2384"/>
                <a:ext cx="2" cy="4"/>
              </a:xfrm>
              <a:custGeom>
                <a:avLst/>
                <a:gdLst>
                  <a:gd name="T0" fmla="*/ 5 w 5"/>
                  <a:gd name="T1" fmla="*/ 6 h 9"/>
                  <a:gd name="T2" fmla="*/ 3 w 5"/>
                  <a:gd name="T3" fmla="*/ 0 h 9"/>
                  <a:gd name="T4" fmla="*/ 0 w 5"/>
                  <a:gd name="T5" fmla="*/ 4 h 9"/>
                  <a:gd name="T6" fmla="*/ 5 w 5"/>
                  <a:gd name="T7" fmla="*/ 9 h 9"/>
                  <a:gd name="T8" fmla="*/ 0 w 5"/>
                  <a:gd name="T9" fmla="*/ 6 h 9"/>
                  <a:gd name="T10" fmla="*/ 5 w 5"/>
                  <a:gd name="T11" fmla="*/ 6 h 9"/>
                </a:gdLst>
                <a:ahLst/>
                <a:cxnLst>
                  <a:cxn ang="0">
                    <a:pos x="T0" y="T1"/>
                  </a:cxn>
                  <a:cxn ang="0">
                    <a:pos x="T2" y="T3"/>
                  </a:cxn>
                  <a:cxn ang="0">
                    <a:pos x="T4" y="T5"/>
                  </a:cxn>
                  <a:cxn ang="0">
                    <a:pos x="T6" y="T7"/>
                  </a:cxn>
                  <a:cxn ang="0">
                    <a:pos x="T8" y="T9"/>
                  </a:cxn>
                  <a:cxn ang="0">
                    <a:pos x="T10" y="T11"/>
                  </a:cxn>
                </a:cxnLst>
                <a:rect l="0" t="0" r="r" b="b"/>
                <a:pathLst>
                  <a:path w="5" h="9">
                    <a:moveTo>
                      <a:pt x="5" y="6"/>
                    </a:moveTo>
                    <a:lnTo>
                      <a:pt x="3" y="0"/>
                    </a:lnTo>
                    <a:lnTo>
                      <a:pt x="0" y="4"/>
                    </a:lnTo>
                    <a:lnTo>
                      <a:pt x="5" y="9"/>
                    </a:lnTo>
                    <a:lnTo>
                      <a:pt x="0" y="6"/>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86229" name="Freeform 1205"/>
              <p:cNvSpPr>
                <a:spLocks/>
              </p:cNvSpPr>
              <p:nvPr/>
            </p:nvSpPr>
            <p:spPr bwMode="auto">
              <a:xfrm>
                <a:off x="1071" y="2339"/>
                <a:ext cx="24" cy="84"/>
              </a:xfrm>
              <a:custGeom>
                <a:avLst/>
                <a:gdLst>
                  <a:gd name="T0" fmla="*/ 0 w 47"/>
                  <a:gd name="T1" fmla="*/ 166 h 169"/>
                  <a:gd name="T2" fmla="*/ 6 w 47"/>
                  <a:gd name="T3" fmla="*/ 141 h 169"/>
                  <a:gd name="T4" fmla="*/ 14 w 47"/>
                  <a:gd name="T5" fmla="*/ 118 h 169"/>
                  <a:gd name="T6" fmla="*/ 29 w 47"/>
                  <a:gd name="T7" fmla="*/ 76 h 169"/>
                  <a:gd name="T8" fmla="*/ 40 w 47"/>
                  <a:gd name="T9" fmla="*/ 36 h 169"/>
                  <a:gd name="T10" fmla="*/ 41 w 47"/>
                  <a:gd name="T11" fmla="*/ 18 h 169"/>
                  <a:gd name="T12" fmla="*/ 40 w 47"/>
                  <a:gd name="T13" fmla="*/ 0 h 169"/>
                  <a:gd name="T14" fmla="*/ 44 w 47"/>
                  <a:gd name="T15" fmla="*/ 0 h 169"/>
                  <a:gd name="T16" fmla="*/ 47 w 47"/>
                  <a:gd name="T17" fmla="*/ 18 h 169"/>
                  <a:gd name="T18" fmla="*/ 44 w 47"/>
                  <a:gd name="T19" fmla="*/ 39 h 169"/>
                  <a:gd name="T20" fmla="*/ 34 w 47"/>
                  <a:gd name="T21" fmla="*/ 79 h 169"/>
                  <a:gd name="T22" fmla="*/ 18 w 47"/>
                  <a:gd name="T23" fmla="*/ 122 h 169"/>
                  <a:gd name="T24" fmla="*/ 11 w 47"/>
                  <a:gd name="T25" fmla="*/ 144 h 169"/>
                  <a:gd name="T26" fmla="*/ 5 w 47"/>
                  <a:gd name="T27" fmla="*/ 169 h 169"/>
                  <a:gd name="T28" fmla="*/ 0 w 47"/>
                  <a:gd name="T29" fmla="*/ 16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9">
                    <a:moveTo>
                      <a:pt x="0" y="166"/>
                    </a:moveTo>
                    <a:lnTo>
                      <a:pt x="6" y="141"/>
                    </a:lnTo>
                    <a:lnTo>
                      <a:pt x="14" y="118"/>
                    </a:lnTo>
                    <a:lnTo>
                      <a:pt x="29" y="76"/>
                    </a:lnTo>
                    <a:lnTo>
                      <a:pt x="40" y="36"/>
                    </a:lnTo>
                    <a:lnTo>
                      <a:pt x="41" y="18"/>
                    </a:lnTo>
                    <a:lnTo>
                      <a:pt x="40" y="0"/>
                    </a:lnTo>
                    <a:lnTo>
                      <a:pt x="44" y="0"/>
                    </a:lnTo>
                    <a:lnTo>
                      <a:pt x="47" y="18"/>
                    </a:lnTo>
                    <a:lnTo>
                      <a:pt x="44" y="39"/>
                    </a:lnTo>
                    <a:lnTo>
                      <a:pt x="34" y="79"/>
                    </a:lnTo>
                    <a:lnTo>
                      <a:pt x="18" y="122"/>
                    </a:lnTo>
                    <a:lnTo>
                      <a:pt x="11" y="144"/>
                    </a:lnTo>
                    <a:lnTo>
                      <a:pt x="5" y="169"/>
                    </a:lnTo>
                    <a:lnTo>
                      <a:pt x="0" y="166"/>
                    </a:lnTo>
                    <a:close/>
                  </a:path>
                </a:pathLst>
              </a:custGeom>
              <a:solidFill>
                <a:srgbClr val="000000"/>
              </a:solidFill>
              <a:ln w="9525">
                <a:solidFill>
                  <a:schemeClr val="tx2"/>
                </a:solidFill>
                <a:round/>
                <a:headEnd/>
                <a:tailEnd/>
              </a:ln>
            </p:spPr>
            <p:txBody>
              <a:bodyPr/>
              <a:lstStyle/>
              <a:p>
                <a:endParaRPr lang="en-US" sz="3120"/>
              </a:p>
            </p:txBody>
          </p:sp>
          <p:sp>
            <p:nvSpPr>
              <p:cNvPr id="386230" name="Freeform 1206"/>
              <p:cNvSpPr>
                <a:spLocks/>
              </p:cNvSpPr>
              <p:nvPr/>
            </p:nvSpPr>
            <p:spPr bwMode="auto">
              <a:xfrm>
                <a:off x="1071" y="2422"/>
                <a:ext cx="2" cy="2"/>
              </a:xfrm>
              <a:custGeom>
                <a:avLst/>
                <a:gdLst>
                  <a:gd name="T0" fmla="*/ 5 w 5"/>
                  <a:gd name="T1" fmla="*/ 4 h 4"/>
                  <a:gd name="T2" fmla="*/ 0 w 5"/>
                  <a:gd name="T3" fmla="*/ 0 h 4"/>
                  <a:gd name="T4" fmla="*/ 5 w 5"/>
                  <a:gd name="T5" fmla="*/ 3 h 4"/>
                  <a:gd name="T6" fmla="*/ 0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0"/>
                    </a:lnTo>
                    <a:lnTo>
                      <a:pt x="5" y="3"/>
                    </a:lnTo>
                    <a:lnTo>
                      <a:pt x="0" y="0"/>
                    </a:lnTo>
                    <a:lnTo>
                      <a:pt x="5" y="4"/>
                    </a:lnTo>
                    <a:close/>
                  </a:path>
                </a:pathLst>
              </a:custGeom>
              <a:solidFill>
                <a:srgbClr val="000000"/>
              </a:solidFill>
              <a:ln w="9525">
                <a:solidFill>
                  <a:schemeClr val="tx2"/>
                </a:solidFill>
                <a:round/>
                <a:headEnd/>
                <a:tailEnd/>
              </a:ln>
            </p:spPr>
            <p:txBody>
              <a:bodyPr/>
              <a:lstStyle/>
              <a:p>
                <a:endParaRPr lang="en-US" sz="3120"/>
              </a:p>
            </p:txBody>
          </p:sp>
          <p:sp>
            <p:nvSpPr>
              <p:cNvPr id="386231" name="Freeform 1207"/>
              <p:cNvSpPr>
                <a:spLocks/>
              </p:cNvSpPr>
              <p:nvPr/>
            </p:nvSpPr>
            <p:spPr bwMode="auto">
              <a:xfrm>
                <a:off x="1050" y="2305"/>
                <a:ext cx="43" cy="34"/>
              </a:xfrm>
              <a:custGeom>
                <a:avLst/>
                <a:gdLst>
                  <a:gd name="T0" fmla="*/ 83 w 87"/>
                  <a:gd name="T1" fmla="*/ 69 h 69"/>
                  <a:gd name="T2" fmla="*/ 81 w 87"/>
                  <a:gd name="T3" fmla="*/ 64 h 69"/>
                  <a:gd name="T4" fmla="*/ 78 w 87"/>
                  <a:gd name="T5" fmla="*/ 60 h 69"/>
                  <a:gd name="T6" fmla="*/ 74 w 87"/>
                  <a:gd name="T7" fmla="*/ 51 h 69"/>
                  <a:gd name="T8" fmla="*/ 51 w 87"/>
                  <a:gd name="T9" fmla="*/ 35 h 69"/>
                  <a:gd name="T10" fmla="*/ 26 w 87"/>
                  <a:gd name="T11" fmla="*/ 22 h 69"/>
                  <a:gd name="T12" fmla="*/ 0 w 87"/>
                  <a:gd name="T13" fmla="*/ 5 h 69"/>
                  <a:gd name="T14" fmla="*/ 5 w 87"/>
                  <a:gd name="T15" fmla="*/ 0 h 69"/>
                  <a:gd name="T16" fmla="*/ 31 w 87"/>
                  <a:gd name="T17" fmla="*/ 17 h 69"/>
                  <a:gd name="T18" fmla="*/ 55 w 87"/>
                  <a:gd name="T19" fmla="*/ 31 h 69"/>
                  <a:gd name="T20" fmla="*/ 77 w 87"/>
                  <a:gd name="T21" fmla="*/ 46 h 69"/>
                  <a:gd name="T22" fmla="*/ 83 w 87"/>
                  <a:gd name="T23" fmla="*/ 55 h 69"/>
                  <a:gd name="T24" fmla="*/ 86 w 87"/>
                  <a:gd name="T25" fmla="*/ 61 h 69"/>
                  <a:gd name="T26" fmla="*/ 87 w 87"/>
                  <a:gd name="T27" fmla="*/ 69 h 69"/>
                  <a:gd name="T28" fmla="*/ 83 w 87"/>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69">
                    <a:moveTo>
                      <a:pt x="83" y="69"/>
                    </a:moveTo>
                    <a:lnTo>
                      <a:pt x="81" y="64"/>
                    </a:lnTo>
                    <a:lnTo>
                      <a:pt x="78" y="60"/>
                    </a:lnTo>
                    <a:lnTo>
                      <a:pt x="74" y="51"/>
                    </a:lnTo>
                    <a:lnTo>
                      <a:pt x="51" y="35"/>
                    </a:lnTo>
                    <a:lnTo>
                      <a:pt x="26" y="22"/>
                    </a:lnTo>
                    <a:lnTo>
                      <a:pt x="0" y="5"/>
                    </a:lnTo>
                    <a:lnTo>
                      <a:pt x="5" y="0"/>
                    </a:lnTo>
                    <a:lnTo>
                      <a:pt x="31" y="17"/>
                    </a:lnTo>
                    <a:lnTo>
                      <a:pt x="55" y="31"/>
                    </a:lnTo>
                    <a:lnTo>
                      <a:pt x="77" y="46"/>
                    </a:lnTo>
                    <a:lnTo>
                      <a:pt x="83" y="55"/>
                    </a:lnTo>
                    <a:lnTo>
                      <a:pt x="86" y="61"/>
                    </a:lnTo>
                    <a:lnTo>
                      <a:pt x="87" y="69"/>
                    </a:lnTo>
                    <a:lnTo>
                      <a:pt x="83" y="69"/>
                    </a:lnTo>
                    <a:close/>
                  </a:path>
                </a:pathLst>
              </a:custGeom>
              <a:solidFill>
                <a:srgbClr val="000000"/>
              </a:solidFill>
              <a:ln w="9525">
                <a:solidFill>
                  <a:schemeClr val="tx2"/>
                </a:solidFill>
                <a:round/>
                <a:headEnd/>
                <a:tailEnd/>
              </a:ln>
            </p:spPr>
            <p:txBody>
              <a:bodyPr/>
              <a:lstStyle/>
              <a:p>
                <a:endParaRPr lang="en-US" sz="3120"/>
              </a:p>
            </p:txBody>
          </p:sp>
          <p:sp>
            <p:nvSpPr>
              <p:cNvPr id="386232" name="Freeform 1208"/>
              <p:cNvSpPr>
                <a:spLocks/>
              </p:cNvSpPr>
              <p:nvPr/>
            </p:nvSpPr>
            <p:spPr bwMode="auto">
              <a:xfrm>
                <a:off x="1091" y="2339"/>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233" name="Freeform 1209"/>
              <p:cNvSpPr>
                <a:spLocks/>
              </p:cNvSpPr>
              <p:nvPr/>
            </p:nvSpPr>
            <p:spPr bwMode="auto">
              <a:xfrm>
                <a:off x="1048" y="2305"/>
                <a:ext cx="5" cy="62"/>
              </a:xfrm>
              <a:custGeom>
                <a:avLst/>
                <a:gdLst>
                  <a:gd name="T0" fmla="*/ 9 w 11"/>
                  <a:gd name="T1" fmla="*/ 0 h 123"/>
                  <a:gd name="T2" fmla="*/ 11 w 11"/>
                  <a:gd name="T3" fmla="*/ 62 h 123"/>
                  <a:gd name="T4" fmla="*/ 6 w 11"/>
                  <a:gd name="T5" fmla="*/ 123 h 123"/>
                  <a:gd name="T6" fmla="*/ 0 w 11"/>
                  <a:gd name="T7" fmla="*/ 123 h 123"/>
                  <a:gd name="T8" fmla="*/ 5 w 11"/>
                  <a:gd name="T9" fmla="*/ 62 h 123"/>
                  <a:gd name="T10" fmla="*/ 3 w 11"/>
                  <a:gd name="T11" fmla="*/ 0 h 123"/>
                  <a:gd name="T12" fmla="*/ 9 w 11"/>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1" h="123">
                    <a:moveTo>
                      <a:pt x="9" y="0"/>
                    </a:moveTo>
                    <a:lnTo>
                      <a:pt x="11" y="62"/>
                    </a:lnTo>
                    <a:lnTo>
                      <a:pt x="6" y="123"/>
                    </a:lnTo>
                    <a:lnTo>
                      <a:pt x="0" y="123"/>
                    </a:lnTo>
                    <a:lnTo>
                      <a:pt x="5" y="62"/>
                    </a:lnTo>
                    <a:lnTo>
                      <a:pt x="3"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6234" name="Freeform 1210"/>
              <p:cNvSpPr>
                <a:spLocks/>
              </p:cNvSpPr>
              <p:nvPr/>
            </p:nvSpPr>
            <p:spPr bwMode="auto">
              <a:xfrm>
                <a:off x="1050" y="2303"/>
                <a:ext cx="3" cy="4"/>
              </a:xfrm>
              <a:custGeom>
                <a:avLst/>
                <a:gdLst>
                  <a:gd name="T0" fmla="*/ 5 w 6"/>
                  <a:gd name="T1" fmla="*/ 3 h 8"/>
                  <a:gd name="T2" fmla="*/ 0 w 6"/>
                  <a:gd name="T3" fmla="*/ 0 h 8"/>
                  <a:gd name="T4" fmla="*/ 0 w 6"/>
                  <a:gd name="T5" fmla="*/ 5 h 8"/>
                  <a:gd name="T6" fmla="*/ 6 w 6"/>
                  <a:gd name="T7" fmla="*/ 5 h 8"/>
                  <a:gd name="T8" fmla="*/ 0 w 6"/>
                  <a:gd name="T9" fmla="*/ 8 h 8"/>
                  <a:gd name="T10" fmla="*/ 5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5" y="3"/>
                    </a:moveTo>
                    <a:lnTo>
                      <a:pt x="0" y="0"/>
                    </a:lnTo>
                    <a:lnTo>
                      <a:pt x="0" y="5"/>
                    </a:lnTo>
                    <a:lnTo>
                      <a:pt x="6" y="5"/>
                    </a:lnTo>
                    <a:lnTo>
                      <a:pt x="0" y="8"/>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6235" name="Freeform 1211"/>
              <p:cNvSpPr>
                <a:spLocks/>
              </p:cNvSpPr>
              <p:nvPr/>
            </p:nvSpPr>
            <p:spPr bwMode="auto">
              <a:xfrm>
                <a:off x="1004" y="2367"/>
                <a:ext cx="47" cy="62"/>
              </a:xfrm>
              <a:custGeom>
                <a:avLst/>
                <a:gdLst>
                  <a:gd name="T0" fmla="*/ 94 w 94"/>
                  <a:gd name="T1" fmla="*/ 0 h 123"/>
                  <a:gd name="T2" fmla="*/ 90 w 94"/>
                  <a:gd name="T3" fmla="*/ 23 h 123"/>
                  <a:gd name="T4" fmla="*/ 78 w 94"/>
                  <a:gd name="T5" fmla="*/ 47 h 123"/>
                  <a:gd name="T6" fmla="*/ 47 w 94"/>
                  <a:gd name="T7" fmla="*/ 85 h 123"/>
                  <a:gd name="T8" fmla="*/ 18 w 94"/>
                  <a:gd name="T9" fmla="*/ 113 h 123"/>
                  <a:gd name="T10" fmla="*/ 4 w 94"/>
                  <a:gd name="T11" fmla="*/ 123 h 123"/>
                  <a:gd name="T12" fmla="*/ 0 w 94"/>
                  <a:gd name="T13" fmla="*/ 119 h 123"/>
                  <a:gd name="T14" fmla="*/ 14 w 94"/>
                  <a:gd name="T15" fmla="*/ 108 h 123"/>
                  <a:gd name="T16" fmla="*/ 43 w 94"/>
                  <a:gd name="T17" fmla="*/ 81 h 123"/>
                  <a:gd name="T18" fmla="*/ 73 w 94"/>
                  <a:gd name="T19" fmla="*/ 43 h 123"/>
                  <a:gd name="T20" fmla="*/ 84 w 94"/>
                  <a:gd name="T21" fmla="*/ 21 h 123"/>
                  <a:gd name="T22" fmla="*/ 88 w 94"/>
                  <a:gd name="T23" fmla="*/ 0 h 123"/>
                  <a:gd name="T24" fmla="*/ 94 w 94"/>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23">
                    <a:moveTo>
                      <a:pt x="94" y="0"/>
                    </a:moveTo>
                    <a:lnTo>
                      <a:pt x="90" y="23"/>
                    </a:lnTo>
                    <a:lnTo>
                      <a:pt x="78" y="47"/>
                    </a:lnTo>
                    <a:lnTo>
                      <a:pt x="47" y="85"/>
                    </a:lnTo>
                    <a:lnTo>
                      <a:pt x="18" y="113"/>
                    </a:lnTo>
                    <a:lnTo>
                      <a:pt x="4" y="123"/>
                    </a:lnTo>
                    <a:lnTo>
                      <a:pt x="0" y="119"/>
                    </a:lnTo>
                    <a:lnTo>
                      <a:pt x="14" y="108"/>
                    </a:lnTo>
                    <a:lnTo>
                      <a:pt x="43" y="81"/>
                    </a:lnTo>
                    <a:lnTo>
                      <a:pt x="73" y="43"/>
                    </a:lnTo>
                    <a:lnTo>
                      <a:pt x="84" y="21"/>
                    </a:lnTo>
                    <a:lnTo>
                      <a:pt x="88" y="0"/>
                    </a:lnTo>
                    <a:lnTo>
                      <a:pt x="94" y="0"/>
                    </a:lnTo>
                    <a:close/>
                  </a:path>
                </a:pathLst>
              </a:custGeom>
              <a:solidFill>
                <a:srgbClr val="000000"/>
              </a:solidFill>
              <a:ln w="9525">
                <a:solidFill>
                  <a:schemeClr val="tx2"/>
                </a:solidFill>
                <a:round/>
                <a:headEnd/>
                <a:tailEnd/>
              </a:ln>
            </p:spPr>
            <p:txBody>
              <a:bodyPr/>
              <a:lstStyle/>
              <a:p>
                <a:endParaRPr lang="en-US" sz="3120"/>
              </a:p>
            </p:txBody>
          </p:sp>
          <p:sp>
            <p:nvSpPr>
              <p:cNvPr id="386236" name="Freeform 1212"/>
              <p:cNvSpPr>
                <a:spLocks/>
              </p:cNvSpPr>
              <p:nvPr/>
            </p:nvSpPr>
            <p:spPr bwMode="auto">
              <a:xfrm>
                <a:off x="1048" y="2367"/>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237" name="Freeform 1213"/>
              <p:cNvSpPr>
                <a:spLocks/>
              </p:cNvSpPr>
              <p:nvPr/>
            </p:nvSpPr>
            <p:spPr bwMode="auto">
              <a:xfrm>
                <a:off x="1004" y="2353"/>
                <a:ext cx="43" cy="76"/>
              </a:xfrm>
              <a:custGeom>
                <a:avLst/>
                <a:gdLst>
                  <a:gd name="T0" fmla="*/ 0 w 85"/>
                  <a:gd name="T1" fmla="*/ 146 h 150"/>
                  <a:gd name="T2" fmla="*/ 33 w 85"/>
                  <a:gd name="T3" fmla="*/ 114 h 150"/>
                  <a:gd name="T4" fmla="*/ 46 w 85"/>
                  <a:gd name="T5" fmla="*/ 97 h 150"/>
                  <a:gd name="T6" fmla="*/ 58 w 85"/>
                  <a:gd name="T7" fmla="*/ 80 h 150"/>
                  <a:gd name="T8" fmla="*/ 67 w 85"/>
                  <a:gd name="T9" fmla="*/ 62 h 150"/>
                  <a:gd name="T10" fmla="*/ 73 w 85"/>
                  <a:gd name="T11" fmla="*/ 42 h 150"/>
                  <a:gd name="T12" fmla="*/ 78 w 85"/>
                  <a:gd name="T13" fmla="*/ 21 h 150"/>
                  <a:gd name="T14" fmla="*/ 81 w 85"/>
                  <a:gd name="T15" fmla="*/ 0 h 150"/>
                  <a:gd name="T16" fmla="*/ 85 w 85"/>
                  <a:gd name="T17" fmla="*/ 0 h 150"/>
                  <a:gd name="T18" fmla="*/ 82 w 85"/>
                  <a:gd name="T19" fmla="*/ 24 h 150"/>
                  <a:gd name="T20" fmla="*/ 78 w 85"/>
                  <a:gd name="T21" fmla="*/ 45 h 150"/>
                  <a:gd name="T22" fmla="*/ 72 w 85"/>
                  <a:gd name="T23" fmla="*/ 67 h 150"/>
                  <a:gd name="T24" fmla="*/ 62 w 85"/>
                  <a:gd name="T25" fmla="*/ 85 h 150"/>
                  <a:gd name="T26" fmla="*/ 50 w 85"/>
                  <a:gd name="T27" fmla="*/ 102 h 150"/>
                  <a:gd name="T28" fmla="*/ 38 w 85"/>
                  <a:gd name="T29" fmla="*/ 118 h 150"/>
                  <a:gd name="T30" fmla="*/ 4 w 85"/>
                  <a:gd name="T31" fmla="*/ 150 h 150"/>
                  <a:gd name="T32" fmla="*/ 0 w 85"/>
                  <a:gd name="T33" fmla="*/ 14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50">
                    <a:moveTo>
                      <a:pt x="0" y="146"/>
                    </a:moveTo>
                    <a:lnTo>
                      <a:pt x="33" y="114"/>
                    </a:lnTo>
                    <a:lnTo>
                      <a:pt x="46" y="97"/>
                    </a:lnTo>
                    <a:lnTo>
                      <a:pt x="58" y="80"/>
                    </a:lnTo>
                    <a:lnTo>
                      <a:pt x="67" y="62"/>
                    </a:lnTo>
                    <a:lnTo>
                      <a:pt x="73" y="42"/>
                    </a:lnTo>
                    <a:lnTo>
                      <a:pt x="78" y="21"/>
                    </a:lnTo>
                    <a:lnTo>
                      <a:pt x="81" y="0"/>
                    </a:lnTo>
                    <a:lnTo>
                      <a:pt x="85" y="0"/>
                    </a:lnTo>
                    <a:lnTo>
                      <a:pt x="82" y="24"/>
                    </a:lnTo>
                    <a:lnTo>
                      <a:pt x="78" y="45"/>
                    </a:lnTo>
                    <a:lnTo>
                      <a:pt x="72" y="67"/>
                    </a:lnTo>
                    <a:lnTo>
                      <a:pt x="62" y="85"/>
                    </a:lnTo>
                    <a:lnTo>
                      <a:pt x="50" y="102"/>
                    </a:lnTo>
                    <a:lnTo>
                      <a:pt x="38" y="118"/>
                    </a:lnTo>
                    <a:lnTo>
                      <a:pt x="4" y="150"/>
                    </a:lnTo>
                    <a:lnTo>
                      <a:pt x="0" y="146"/>
                    </a:lnTo>
                    <a:close/>
                  </a:path>
                </a:pathLst>
              </a:custGeom>
              <a:solidFill>
                <a:srgbClr val="000000"/>
              </a:solidFill>
              <a:ln w="9525">
                <a:solidFill>
                  <a:schemeClr val="tx2"/>
                </a:solidFill>
                <a:round/>
                <a:headEnd/>
                <a:tailEnd/>
              </a:ln>
            </p:spPr>
            <p:txBody>
              <a:bodyPr/>
              <a:lstStyle/>
              <a:p>
                <a:endParaRPr lang="en-US" sz="3120"/>
              </a:p>
            </p:txBody>
          </p:sp>
          <p:sp>
            <p:nvSpPr>
              <p:cNvPr id="386238" name="Freeform 1214"/>
              <p:cNvSpPr>
                <a:spLocks/>
              </p:cNvSpPr>
              <p:nvPr/>
            </p:nvSpPr>
            <p:spPr bwMode="auto">
              <a:xfrm>
                <a:off x="1004" y="2426"/>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6239" name="Freeform 1215"/>
              <p:cNvSpPr>
                <a:spLocks/>
              </p:cNvSpPr>
              <p:nvPr/>
            </p:nvSpPr>
            <p:spPr bwMode="auto">
              <a:xfrm>
                <a:off x="1044" y="2339"/>
                <a:ext cx="3" cy="14"/>
              </a:xfrm>
              <a:custGeom>
                <a:avLst/>
                <a:gdLst>
                  <a:gd name="T0" fmla="*/ 2 w 6"/>
                  <a:gd name="T1" fmla="*/ 29 h 29"/>
                  <a:gd name="T2" fmla="*/ 0 w 6"/>
                  <a:gd name="T3" fmla="*/ 0 h 29"/>
                  <a:gd name="T4" fmla="*/ 5 w 6"/>
                  <a:gd name="T5" fmla="*/ 0 h 29"/>
                  <a:gd name="T6" fmla="*/ 6 w 6"/>
                  <a:gd name="T7" fmla="*/ 29 h 29"/>
                  <a:gd name="T8" fmla="*/ 2 w 6"/>
                  <a:gd name="T9" fmla="*/ 29 h 29"/>
                </a:gdLst>
                <a:ahLst/>
                <a:cxnLst>
                  <a:cxn ang="0">
                    <a:pos x="T0" y="T1"/>
                  </a:cxn>
                  <a:cxn ang="0">
                    <a:pos x="T2" y="T3"/>
                  </a:cxn>
                  <a:cxn ang="0">
                    <a:pos x="T4" y="T5"/>
                  </a:cxn>
                  <a:cxn ang="0">
                    <a:pos x="T6" y="T7"/>
                  </a:cxn>
                  <a:cxn ang="0">
                    <a:pos x="T8" y="T9"/>
                  </a:cxn>
                </a:cxnLst>
                <a:rect l="0" t="0" r="r" b="b"/>
                <a:pathLst>
                  <a:path w="6" h="29">
                    <a:moveTo>
                      <a:pt x="2" y="29"/>
                    </a:moveTo>
                    <a:lnTo>
                      <a:pt x="0" y="0"/>
                    </a:lnTo>
                    <a:lnTo>
                      <a:pt x="5" y="0"/>
                    </a:lnTo>
                    <a:lnTo>
                      <a:pt x="6" y="29"/>
                    </a:lnTo>
                    <a:lnTo>
                      <a:pt x="2" y="29"/>
                    </a:lnTo>
                    <a:close/>
                  </a:path>
                </a:pathLst>
              </a:custGeom>
              <a:solidFill>
                <a:srgbClr val="000000"/>
              </a:solidFill>
              <a:ln w="9525">
                <a:solidFill>
                  <a:schemeClr val="tx2"/>
                </a:solidFill>
                <a:round/>
                <a:headEnd/>
                <a:tailEnd/>
              </a:ln>
            </p:spPr>
            <p:txBody>
              <a:bodyPr/>
              <a:lstStyle/>
              <a:p>
                <a:endParaRPr lang="en-US" sz="3120"/>
              </a:p>
            </p:txBody>
          </p:sp>
          <p:sp>
            <p:nvSpPr>
              <p:cNvPr id="386240" name="Freeform 1216"/>
              <p:cNvSpPr>
                <a:spLocks/>
              </p:cNvSpPr>
              <p:nvPr/>
            </p:nvSpPr>
            <p:spPr bwMode="auto">
              <a:xfrm>
                <a:off x="1044" y="2353"/>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241" name="Freeform 1217"/>
              <p:cNvSpPr>
                <a:spLocks/>
              </p:cNvSpPr>
              <p:nvPr/>
            </p:nvSpPr>
            <p:spPr bwMode="auto">
              <a:xfrm>
                <a:off x="1014" y="2338"/>
                <a:ext cx="32" cy="43"/>
              </a:xfrm>
              <a:custGeom>
                <a:avLst/>
                <a:gdLst>
                  <a:gd name="T0" fmla="*/ 64 w 64"/>
                  <a:gd name="T1" fmla="*/ 5 h 85"/>
                  <a:gd name="T2" fmla="*/ 4 w 64"/>
                  <a:gd name="T3" fmla="*/ 85 h 85"/>
                  <a:gd name="T4" fmla="*/ 0 w 64"/>
                  <a:gd name="T5" fmla="*/ 81 h 85"/>
                  <a:gd name="T6" fmla="*/ 59 w 64"/>
                  <a:gd name="T7" fmla="*/ 0 h 85"/>
                  <a:gd name="T8" fmla="*/ 64 w 64"/>
                  <a:gd name="T9" fmla="*/ 5 h 85"/>
                </a:gdLst>
                <a:ahLst/>
                <a:cxnLst>
                  <a:cxn ang="0">
                    <a:pos x="T0" y="T1"/>
                  </a:cxn>
                  <a:cxn ang="0">
                    <a:pos x="T2" y="T3"/>
                  </a:cxn>
                  <a:cxn ang="0">
                    <a:pos x="T4" y="T5"/>
                  </a:cxn>
                  <a:cxn ang="0">
                    <a:pos x="T6" y="T7"/>
                  </a:cxn>
                  <a:cxn ang="0">
                    <a:pos x="T8" y="T9"/>
                  </a:cxn>
                </a:cxnLst>
                <a:rect l="0" t="0" r="r" b="b"/>
                <a:pathLst>
                  <a:path w="64" h="85">
                    <a:moveTo>
                      <a:pt x="64" y="5"/>
                    </a:moveTo>
                    <a:lnTo>
                      <a:pt x="4" y="85"/>
                    </a:lnTo>
                    <a:lnTo>
                      <a:pt x="0" y="81"/>
                    </a:lnTo>
                    <a:lnTo>
                      <a:pt x="59" y="0"/>
                    </a:lnTo>
                    <a:lnTo>
                      <a:pt x="64" y="5"/>
                    </a:lnTo>
                    <a:close/>
                  </a:path>
                </a:pathLst>
              </a:custGeom>
              <a:solidFill>
                <a:srgbClr val="000000"/>
              </a:solidFill>
              <a:ln w="9525">
                <a:solidFill>
                  <a:schemeClr val="tx2"/>
                </a:solidFill>
                <a:round/>
                <a:headEnd/>
                <a:tailEnd/>
              </a:ln>
            </p:spPr>
            <p:txBody>
              <a:bodyPr/>
              <a:lstStyle/>
              <a:p>
                <a:endParaRPr lang="en-US" sz="3120"/>
              </a:p>
            </p:txBody>
          </p:sp>
          <p:sp>
            <p:nvSpPr>
              <p:cNvPr id="386242" name="Freeform 1218"/>
              <p:cNvSpPr>
                <a:spLocks/>
              </p:cNvSpPr>
              <p:nvPr/>
            </p:nvSpPr>
            <p:spPr bwMode="auto">
              <a:xfrm>
                <a:off x="1044" y="2335"/>
                <a:ext cx="2" cy="5"/>
              </a:xfrm>
              <a:custGeom>
                <a:avLst/>
                <a:gdLst>
                  <a:gd name="T0" fmla="*/ 5 w 5"/>
                  <a:gd name="T1" fmla="*/ 8 h 11"/>
                  <a:gd name="T2" fmla="*/ 5 w 5"/>
                  <a:gd name="T3" fmla="*/ 0 h 11"/>
                  <a:gd name="T4" fmla="*/ 0 w 5"/>
                  <a:gd name="T5" fmla="*/ 6 h 11"/>
                  <a:gd name="T6" fmla="*/ 5 w 5"/>
                  <a:gd name="T7" fmla="*/ 11 h 11"/>
                  <a:gd name="T8" fmla="*/ 0 w 5"/>
                  <a:gd name="T9" fmla="*/ 8 h 11"/>
                  <a:gd name="T10" fmla="*/ 5 w 5"/>
                  <a:gd name="T11" fmla="*/ 8 h 11"/>
                </a:gdLst>
                <a:ahLst/>
                <a:cxnLst>
                  <a:cxn ang="0">
                    <a:pos x="T0" y="T1"/>
                  </a:cxn>
                  <a:cxn ang="0">
                    <a:pos x="T2" y="T3"/>
                  </a:cxn>
                  <a:cxn ang="0">
                    <a:pos x="T4" y="T5"/>
                  </a:cxn>
                  <a:cxn ang="0">
                    <a:pos x="T6" y="T7"/>
                  </a:cxn>
                  <a:cxn ang="0">
                    <a:pos x="T8" y="T9"/>
                  </a:cxn>
                  <a:cxn ang="0">
                    <a:pos x="T10" y="T11"/>
                  </a:cxn>
                </a:cxnLst>
                <a:rect l="0" t="0" r="r" b="b"/>
                <a:pathLst>
                  <a:path w="5" h="11">
                    <a:moveTo>
                      <a:pt x="5" y="8"/>
                    </a:moveTo>
                    <a:lnTo>
                      <a:pt x="5" y="0"/>
                    </a:lnTo>
                    <a:lnTo>
                      <a:pt x="0" y="6"/>
                    </a:lnTo>
                    <a:lnTo>
                      <a:pt x="5" y="11"/>
                    </a:lnTo>
                    <a:lnTo>
                      <a:pt x="0" y="8"/>
                    </a:lnTo>
                    <a:lnTo>
                      <a:pt x="5" y="8"/>
                    </a:lnTo>
                    <a:close/>
                  </a:path>
                </a:pathLst>
              </a:custGeom>
              <a:solidFill>
                <a:srgbClr val="000000"/>
              </a:solidFill>
              <a:ln w="9525">
                <a:solidFill>
                  <a:schemeClr val="tx2"/>
                </a:solidFill>
                <a:round/>
                <a:headEnd/>
                <a:tailEnd/>
              </a:ln>
            </p:spPr>
            <p:txBody>
              <a:bodyPr/>
              <a:lstStyle/>
              <a:p>
                <a:endParaRPr lang="en-US" sz="3120"/>
              </a:p>
            </p:txBody>
          </p:sp>
          <p:sp>
            <p:nvSpPr>
              <p:cNvPr id="386243" name="Freeform 1219"/>
              <p:cNvSpPr>
                <a:spLocks/>
              </p:cNvSpPr>
              <p:nvPr/>
            </p:nvSpPr>
            <p:spPr bwMode="auto">
              <a:xfrm>
                <a:off x="1014" y="2316"/>
                <a:ext cx="29" cy="65"/>
              </a:xfrm>
              <a:custGeom>
                <a:avLst/>
                <a:gdLst>
                  <a:gd name="T0" fmla="*/ 0 w 58"/>
                  <a:gd name="T1" fmla="*/ 125 h 129"/>
                  <a:gd name="T2" fmla="*/ 7 w 58"/>
                  <a:gd name="T3" fmla="*/ 111 h 129"/>
                  <a:gd name="T4" fmla="*/ 26 w 58"/>
                  <a:gd name="T5" fmla="*/ 78 h 129"/>
                  <a:gd name="T6" fmla="*/ 44 w 58"/>
                  <a:gd name="T7" fmla="*/ 37 h 129"/>
                  <a:gd name="T8" fmla="*/ 50 w 58"/>
                  <a:gd name="T9" fmla="*/ 17 h 129"/>
                  <a:gd name="T10" fmla="*/ 53 w 58"/>
                  <a:gd name="T11" fmla="*/ 0 h 129"/>
                  <a:gd name="T12" fmla="*/ 58 w 58"/>
                  <a:gd name="T13" fmla="*/ 3 h 129"/>
                  <a:gd name="T14" fmla="*/ 55 w 58"/>
                  <a:gd name="T15" fmla="*/ 20 h 129"/>
                  <a:gd name="T16" fmla="*/ 48 w 58"/>
                  <a:gd name="T17" fmla="*/ 40 h 129"/>
                  <a:gd name="T18" fmla="*/ 30 w 58"/>
                  <a:gd name="T19" fmla="*/ 82 h 129"/>
                  <a:gd name="T20" fmla="*/ 12 w 58"/>
                  <a:gd name="T21" fmla="*/ 116 h 129"/>
                  <a:gd name="T22" fmla="*/ 4 w 58"/>
                  <a:gd name="T23" fmla="*/ 129 h 129"/>
                  <a:gd name="T24" fmla="*/ 0 w 58"/>
                  <a:gd name="T25"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29">
                    <a:moveTo>
                      <a:pt x="0" y="125"/>
                    </a:moveTo>
                    <a:lnTo>
                      <a:pt x="7" y="111"/>
                    </a:lnTo>
                    <a:lnTo>
                      <a:pt x="26" y="78"/>
                    </a:lnTo>
                    <a:lnTo>
                      <a:pt x="44" y="37"/>
                    </a:lnTo>
                    <a:lnTo>
                      <a:pt x="50" y="17"/>
                    </a:lnTo>
                    <a:lnTo>
                      <a:pt x="53" y="0"/>
                    </a:lnTo>
                    <a:lnTo>
                      <a:pt x="58" y="3"/>
                    </a:lnTo>
                    <a:lnTo>
                      <a:pt x="55" y="20"/>
                    </a:lnTo>
                    <a:lnTo>
                      <a:pt x="48" y="40"/>
                    </a:lnTo>
                    <a:lnTo>
                      <a:pt x="30" y="82"/>
                    </a:lnTo>
                    <a:lnTo>
                      <a:pt x="12" y="116"/>
                    </a:lnTo>
                    <a:lnTo>
                      <a:pt x="4" y="129"/>
                    </a:lnTo>
                    <a:lnTo>
                      <a:pt x="0" y="125"/>
                    </a:lnTo>
                    <a:close/>
                  </a:path>
                </a:pathLst>
              </a:custGeom>
              <a:solidFill>
                <a:srgbClr val="000000"/>
              </a:solidFill>
              <a:ln w="9525">
                <a:solidFill>
                  <a:schemeClr val="tx2"/>
                </a:solidFill>
                <a:round/>
                <a:headEnd/>
                <a:tailEnd/>
              </a:ln>
            </p:spPr>
            <p:txBody>
              <a:bodyPr/>
              <a:lstStyle/>
              <a:p>
                <a:endParaRPr lang="en-US" sz="3120"/>
              </a:p>
            </p:txBody>
          </p:sp>
          <p:sp>
            <p:nvSpPr>
              <p:cNvPr id="386244" name="Freeform 1220"/>
              <p:cNvSpPr>
                <a:spLocks/>
              </p:cNvSpPr>
              <p:nvPr/>
            </p:nvSpPr>
            <p:spPr bwMode="auto">
              <a:xfrm>
                <a:off x="1014" y="2378"/>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6245" name="Freeform 1221"/>
              <p:cNvSpPr>
                <a:spLocks/>
              </p:cNvSpPr>
              <p:nvPr/>
            </p:nvSpPr>
            <p:spPr bwMode="auto">
              <a:xfrm>
                <a:off x="1030" y="2258"/>
                <a:ext cx="13" cy="59"/>
              </a:xfrm>
              <a:custGeom>
                <a:avLst/>
                <a:gdLst>
                  <a:gd name="T0" fmla="*/ 21 w 26"/>
                  <a:gd name="T1" fmla="*/ 118 h 118"/>
                  <a:gd name="T2" fmla="*/ 20 w 26"/>
                  <a:gd name="T3" fmla="*/ 84 h 118"/>
                  <a:gd name="T4" fmla="*/ 18 w 26"/>
                  <a:gd name="T5" fmla="*/ 58 h 118"/>
                  <a:gd name="T6" fmla="*/ 10 w 26"/>
                  <a:gd name="T7" fmla="*/ 34 h 118"/>
                  <a:gd name="T8" fmla="*/ 0 w 26"/>
                  <a:gd name="T9" fmla="*/ 4 h 118"/>
                  <a:gd name="T10" fmla="*/ 4 w 26"/>
                  <a:gd name="T11" fmla="*/ 0 h 118"/>
                  <a:gd name="T12" fmla="*/ 15 w 26"/>
                  <a:gd name="T13" fmla="*/ 31 h 118"/>
                  <a:gd name="T14" fmla="*/ 23 w 26"/>
                  <a:gd name="T15" fmla="*/ 58 h 118"/>
                  <a:gd name="T16" fmla="*/ 24 w 26"/>
                  <a:gd name="T17" fmla="*/ 84 h 118"/>
                  <a:gd name="T18" fmla="*/ 26 w 26"/>
                  <a:gd name="T19" fmla="*/ 118 h 118"/>
                  <a:gd name="T20" fmla="*/ 21 w 26"/>
                  <a:gd name="T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8">
                    <a:moveTo>
                      <a:pt x="21" y="118"/>
                    </a:moveTo>
                    <a:lnTo>
                      <a:pt x="20" y="84"/>
                    </a:lnTo>
                    <a:lnTo>
                      <a:pt x="18" y="58"/>
                    </a:lnTo>
                    <a:lnTo>
                      <a:pt x="10" y="34"/>
                    </a:lnTo>
                    <a:lnTo>
                      <a:pt x="0" y="4"/>
                    </a:lnTo>
                    <a:lnTo>
                      <a:pt x="4" y="0"/>
                    </a:lnTo>
                    <a:lnTo>
                      <a:pt x="15" y="31"/>
                    </a:lnTo>
                    <a:lnTo>
                      <a:pt x="23" y="58"/>
                    </a:lnTo>
                    <a:lnTo>
                      <a:pt x="24" y="84"/>
                    </a:lnTo>
                    <a:lnTo>
                      <a:pt x="26" y="118"/>
                    </a:lnTo>
                    <a:lnTo>
                      <a:pt x="21" y="118"/>
                    </a:lnTo>
                    <a:close/>
                  </a:path>
                </a:pathLst>
              </a:custGeom>
              <a:solidFill>
                <a:srgbClr val="000000"/>
              </a:solidFill>
              <a:ln w="9525">
                <a:solidFill>
                  <a:schemeClr val="tx2"/>
                </a:solidFill>
                <a:round/>
                <a:headEnd/>
                <a:tailEnd/>
              </a:ln>
            </p:spPr>
            <p:txBody>
              <a:bodyPr/>
              <a:lstStyle/>
              <a:p>
                <a:endParaRPr lang="en-US" sz="3120"/>
              </a:p>
            </p:txBody>
          </p:sp>
          <p:sp>
            <p:nvSpPr>
              <p:cNvPr id="386246" name="Freeform 1222"/>
              <p:cNvSpPr>
                <a:spLocks/>
              </p:cNvSpPr>
              <p:nvPr/>
            </p:nvSpPr>
            <p:spPr bwMode="auto">
              <a:xfrm>
                <a:off x="1041" y="2316"/>
                <a:ext cx="2"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6247" name="Freeform 1223"/>
              <p:cNvSpPr>
                <a:spLocks/>
              </p:cNvSpPr>
              <p:nvPr/>
            </p:nvSpPr>
            <p:spPr bwMode="auto">
              <a:xfrm>
                <a:off x="996" y="2175"/>
                <a:ext cx="36" cy="85"/>
              </a:xfrm>
              <a:custGeom>
                <a:avLst/>
                <a:gdLst>
                  <a:gd name="T0" fmla="*/ 69 w 73"/>
                  <a:gd name="T1" fmla="*/ 169 h 169"/>
                  <a:gd name="T2" fmla="*/ 46 w 73"/>
                  <a:gd name="T3" fmla="*/ 126 h 169"/>
                  <a:gd name="T4" fmla="*/ 24 w 73"/>
                  <a:gd name="T5" fmla="*/ 88 h 169"/>
                  <a:gd name="T6" fmla="*/ 8 w 73"/>
                  <a:gd name="T7" fmla="*/ 48 h 169"/>
                  <a:gd name="T8" fmla="*/ 5 w 73"/>
                  <a:gd name="T9" fmla="*/ 36 h 169"/>
                  <a:gd name="T10" fmla="*/ 2 w 73"/>
                  <a:gd name="T11" fmla="*/ 24 h 169"/>
                  <a:gd name="T12" fmla="*/ 0 w 73"/>
                  <a:gd name="T13" fmla="*/ 0 h 169"/>
                  <a:gd name="T14" fmla="*/ 5 w 73"/>
                  <a:gd name="T15" fmla="*/ 0 h 169"/>
                  <a:gd name="T16" fmla="*/ 6 w 73"/>
                  <a:gd name="T17" fmla="*/ 24 h 169"/>
                  <a:gd name="T18" fmla="*/ 9 w 73"/>
                  <a:gd name="T19" fmla="*/ 36 h 169"/>
                  <a:gd name="T20" fmla="*/ 12 w 73"/>
                  <a:gd name="T21" fmla="*/ 45 h 169"/>
                  <a:gd name="T22" fmla="*/ 29 w 73"/>
                  <a:gd name="T23" fmla="*/ 85 h 169"/>
                  <a:gd name="T24" fmla="*/ 50 w 73"/>
                  <a:gd name="T25" fmla="*/ 123 h 169"/>
                  <a:gd name="T26" fmla="*/ 73 w 73"/>
                  <a:gd name="T27" fmla="*/ 165 h 169"/>
                  <a:gd name="T28" fmla="*/ 69 w 73"/>
                  <a:gd name="T2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69">
                    <a:moveTo>
                      <a:pt x="69" y="169"/>
                    </a:moveTo>
                    <a:lnTo>
                      <a:pt x="46" y="126"/>
                    </a:lnTo>
                    <a:lnTo>
                      <a:pt x="24" y="88"/>
                    </a:lnTo>
                    <a:lnTo>
                      <a:pt x="8" y="48"/>
                    </a:lnTo>
                    <a:lnTo>
                      <a:pt x="5" y="36"/>
                    </a:lnTo>
                    <a:lnTo>
                      <a:pt x="2" y="24"/>
                    </a:lnTo>
                    <a:lnTo>
                      <a:pt x="0" y="0"/>
                    </a:lnTo>
                    <a:lnTo>
                      <a:pt x="5" y="0"/>
                    </a:lnTo>
                    <a:lnTo>
                      <a:pt x="6" y="24"/>
                    </a:lnTo>
                    <a:lnTo>
                      <a:pt x="9" y="36"/>
                    </a:lnTo>
                    <a:lnTo>
                      <a:pt x="12" y="45"/>
                    </a:lnTo>
                    <a:lnTo>
                      <a:pt x="29" y="85"/>
                    </a:lnTo>
                    <a:lnTo>
                      <a:pt x="50" y="123"/>
                    </a:lnTo>
                    <a:lnTo>
                      <a:pt x="73" y="165"/>
                    </a:lnTo>
                    <a:lnTo>
                      <a:pt x="69" y="169"/>
                    </a:lnTo>
                    <a:close/>
                  </a:path>
                </a:pathLst>
              </a:custGeom>
              <a:solidFill>
                <a:srgbClr val="000000"/>
              </a:solidFill>
              <a:ln w="9525">
                <a:solidFill>
                  <a:schemeClr val="tx2"/>
                </a:solidFill>
                <a:round/>
                <a:headEnd/>
                <a:tailEnd/>
              </a:ln>
            </p:spPr>
            <p:txBody>
              <a:bodyPr/>
              <a:lstStyle/>
              <a:p>
                <a:endParaRPr lang="en-US" sz="3120"/>
              </a:p>
            </p:txBody>
          </p:sp>
          <p:sp>
            <p:nvSpPr>
              <p:cNvPr id="386248" name="Freeform 1224"/>
              <p:cNvSpPr>
                <a:spLocks/>
              </p:cNvSpPr>
              <p:nvPr/>
            </p:nvSpPr>
            <p:spPr bwMode="auto">
              <a:xfrm>
                <a:off x="1030" y="2258"/>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249" name="Freeform 1225"/>
              <p:cNvSpPr>
                <a:spLocks/>
              </p:cNvSpPr>
              <p:nvPr/>
            </p:nvSpPr>
            <p:spPr bwMode="auto">
              <a:xfrm>
                <a:off x="996" y="2113"/>
                <a:ext cx="3" cy="62"/>
              </a:xfrm>
              <a:custGeom>
                <a:avLst/>
                <a:gdLst>
                  <a:gd name="T0" fmla="*/ 0 w 6"/>
                  <a:gd name="T1" fmla="*/ 125 h 125"/>
                  <a:gd name="T2" fmla="*/ 0 w 6"/>
                  <a:gd name="T3" fmla="*/ 62 h 125"/>
                  <a:gd name="T4" fmla="*/ 2 w 6"/>
                  <a:gd name="T5" fmla="*/ 0 h 125"/>
                  <a:gd name="T6" fmla="*/ 6 w 6"/>
                  <a:gd name="T7" fmla="*/ 0 h 125"/>
                  <a:gd name="T8" fmla="*/ 5 w 6"/>
                  <a:gd name="T9" fmla="*/ 62 h 125"/>
                  <a:gd name="T10" fmla="*/ 6 w 6"/>
                  <a:gd name="T11" fmla="*/ 125 h 125"/>
                  <a:gd name="T12" fmla="*/ 0 w 6"/>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6" h="125">
                    <a:moveTo>
                      <a:pt x="0" y="125"/>
                    </a:moveTo>
                    <a:lnTo>
                      <a:pt x="0" y="62"/>
                    </a:lnTo>
                    <a:lnTo>
                      <a:pt x="2" y="0"/>
                    </a:lnTo>
                    <a:lnTo>
                      <a:pt x="6" y="0"/>
                    </a:lnTo>
                    <a:lnTo>
                      <a:pt x="5" y="62"/>
                    </a:lnTo>
                    <a:lnTo>
                      <a:pt x="6" y="125"/>
                    </a:lnTo>
                    <a:lnTo>
                      <a:pt x="0" y="125"/>
                    </a:lnTo>
                    <a:close/>
                  </a:path>
                </a:pathLst>
              </a:custGeom>
              <a:solidFill>
                <a:srgbClr val="000000"/>
              </a:solidFill>
              <a:ln w="9525">
                <a:solidFill>
                  <a:schemeClr val="tx2"/>
                </a:solidFill>
                <a:round/>
                <a:headEnd/>
                <a:tailEnd/>
              </a:ln>
            </p:spPr>
            <p:txBody>
              <a:bodyPr/>
              <a:lstStyle/>
              <a:p>
                <a:endParaRPr lang="en-US" sz="3120"/>
              </a:p>
            </p:txBody>
          </p:sp>
          <p:sp>
            <p:nvSpPr>
              <p:cNvPr id="386250" name="Freeform 1226"/>
              <p:cNvSpPr>
                <a:spLocks/>
              </p:cNvSpPr>
              <p:nvPr/>
            </p:nvSpPr>
            <p:spPr bwMode="auto">
              <a:xfrm>
                <a:off x="996" y="2175"/>
                <a:ext cx="3" cy="1"/>
              </a:xfrm>
              <a:custGeom>
                <a:avLst/>
                <a:gdLst>
                  <a:gd name="T0" fmla="*/ 0 w 6"/>
                  <a:gd name="T1" fmla="*/ 6 w 6"/>
                  <a:gd name="T2" fmla="*/ 5 w 6"/>
                  <a:gd name="T3" fmla="*/ 0 w 6"/>
                </a:gdLst>
                <a:ahLst/>
                <a:cxnLst>
                  <a:cxn ang="0">
                    <a:pos x="T0" y="0"/>
                  </a:cxn>
                  <a:cxn ang="0">
                    <a:pos x="T1" y="0"/>
                  </a:cxn>
                  <a:cxn ang="0">
                    <a:pos x="T2" y="0"/>
                  </a:cxn>
                  <a:cxn ang="0">
                    <a:pos x="T3" y="0"/>
                  </a:cxn>
                </a:cxnLst>
                <a:rect l="0" t="0" r="r" b="b"/>
                <a:pathLst>
                  <a:path w="6">
                    <a:moveTo>
                      <a:pt x="0" y="0"/>
                    </a:moveTo>
                    <a:lnTo>
                      <a:pt x="6" y="0"/>
                    </a:ln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51" name="Freeform 1227"/>
              <p:cNvSpPr>
                <a:spLocks/>
              </p:cNvSpPr>
              <p:nvPr/>
            </p:nvSpPr>
            <p:spPr bwMode="auto">
              <a:xfrm>
                <a:off x="960" y="2112"/>
                <a:ext cx="39" cy="19"/>
              </a:xfrm>
              <a:custGeom>
                <a:avLst/>
                <a:gdLst>
                  <a:gd name="T0" fmla="*/ 76 w 76"/>
                  <a:gd name="T1" fmla="*/ 5 h 38"/>
                  <a:gd name="T2" fmla="*/ 56 w 76"/>
                  <a:gd name="T3" fmla="*/ 9 h 38"/>
                  <a:gd name="T4" fmla="*/ 40 w 76"/>
                  <a:gd name="T5" fmla="*/ 17 h 38"/>
                  <a:gd name="T6" fmla="*/ 4 w 76"/>
                  <a:gd name="T7" fmla="*/ 38 h 38"/>
                  <a:gd name="T8" fmla="*/ 0 w 76"/>
                  <a:gd name="T9" fmla="*/ 34 h 38"/>
                  <a:gd name="T10" fmla="*/ 35 w 76"/>
                  <a:gd name="T11" fmla="*/ 12 h 38"/>
                  <a:gd name="T12" fmla="*/ 53 w 76"/>
                  <a:gd name="T13" fmla="*/ 5 h 38"/>
                  <a:gd name="T14" fmla="*/ 73 w 76"/>
                  <a:gd name="T15" fmla="*/ 0 h 38"/>
                  <a:gd name="T16" fmla="*/ 76 w 76"/>
                  <a:gd name="T1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38">
                    <a:moveTo>
                      <a:pt x="76" y="5"/>
                    </a:moveTo>
                    <a:lnTo>
                      <a:pt x="56" y="9"/>
                    </a:lnTo>
                    <a:lnTo>
                      <a:pt x="40" y="17"/>
                    </a:lnTo>
                    <a:lnTo>
                      <a:pt x="4" y="38"/>
                    </a:lnTo>
                    <a:lnTo>
                      <a:pt x="0" y="34"/>
                    </a:lnTo>
                    <a:lnTo>
                      <a:pt x="35" y="12"/>
                    </a:lnTo>
                    <a:lnTo>
                      <a:pt x="53" y="5"/>
                    </a:lnTo>
                    <a:lnTo>
                      <a:pt x="73" y="0"/>
                    </a:lnTo>
                    <a:lnTo>
                      <a:pt x="76" y="5"/>
                    </a:lnTo>
                    <a:close/>
                  </a:path>
                </a:pathLst>
              </a:custGeom>
              <a:solidFill>
                <a:srgbClr val="000000"/>
              </a:solidFill>
              <a:ln w="9525">
                <a:solidFill>
                  <a:schemeClr val="tx2"/>
                </a:solidFill>
                <a:round/>
                <a:headEnd/>
                <a:tailEnd/>
              </a:ln>
            </p:spPr>
            <p:txBody>
              <a:bodyPr/>
              <a:lstStyle/>
              <a:p>
                <a:endParaRPr lang="en-US" sz="3120"/>
              </a:p>
            </p:txBody>
          </p:sp>
          <p:sp>
            <p:nvSpPr>
              <p:cNvPr id="386252" name="Freeform 1228"/>
              <p:cNvSpPr>
                <a:spLocks/>
              </p:cNvSpPr>
              <p:nvPr/>
            </p:nvSpPr>
            <p:spPr bwMode="auto">
              <a:xfrm>
                <a:off x="996" y="2112"/>
                <a:ext cx="3" cy="2"/>
              </a:xfrm>
              <a:custGeom>
                <a:avLst/>
                <a:gdLst>
                  <a:gd name="T0" fmla="*/ 4 w 4"/>
                  <a:gd name="T1" fmla="*/ 2 h 5"/>
                  <a:gd name="T2" fmla="*/ 4 w 4"/>
                  <a:gd name="T3" fmla="*/ 0 h 5"/>
                  <a:gd name="T4" fmla="*/ 1 w 4"/>
                  <a:gd name="T5" fmla="*/ 0 h 5"/>
                  <a:gd name="T6" fmla="*/ 4 w 4"/>
                  <a:gd name="T7" fmla="*/ 5 h 5"/>
                  <a:gd name="T8" fmla="*/ 0 w 4"/>
                  <a:gd name="T9" fmla="*/ 2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4" y="0"/>
                    </a:lnTo>
                    <a:lnTo>
                      <a:pt x="1" y="0"/>
                    </a:lnTo>
                    <a:lnTo>
                      <a:pt x="4" y="5"/>
                    </a:lnTo>
                    <a:lnTo>
                      <a:pt x="0" y="2"/>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86253" name="Freeform 1229"/>
              <p:cNvSpPr>
                <a:spLocks/>
              </p:cNvSpPr>
              <p:nvPr/>
            </p:nvSpPr>
            <p:spPr bwMode="auto">
              <a:xfrm>
                <a:off x="939" y="2129"/>
                <a:ext cx="24" cy="27"/>
              </a:xfrm>
              <a:custGeom>
                <a:avLst/>
                <a:gdLst>
                  <a:gd name="T0" fmla="*/ 47 w 47"/>
                  <a:gd name="T1" fmla="*/ 4 h 53"/>
                  <a:gd name="T2" fmla="*/ 20 w 47"/>
                  <a:gd name="T3" fmla="*/ 26 h 53"/>
                  <a:gd name="T4" fmla="*/ 12 w 47"/>
                  <a:gd name="T5" fmla="*/ 35 h 53"/>
                  <a:gd name="T6" fmla="*/ 6 w 47"/>
                  <a:gd name="T7" fmla="*/ 53 h 53"/>
                  <a:gd name="T8" fmla="*/ 0 w 47"/>
                  <a:gd name="T9" fmla="*/ 52 h 53"/>
                  <a:gd name="T10" fmla="*/ 6 w 47"/>
                  <a:gd name="T11" fmla="*/ 33 h 53"/>
                  <a:gd name="T12" fmla="*/ 15 w 47"/>
                  <a:gd name="T13" fmla="*/ 21 h 53"/>
                  <a:gd name="T14" fmla="*/ 43 w 47"/>
                  <a:gd name="T15" fmla="*/ 0 h 53"/>
                  <a:gd name="T16" fmla="*/ 47 w 47"/>
                  <a:gd name="T1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3">
                    <a:moveTo>
                      <a:pt x="47" y="4"/>
                    </a:moveTo>
                    <a:lnTo>
                      <a:pt x="20" y="26"/>
                    </a:lnTo>
                    <a:lnTo>
                      <a:pt x="12" y="35"/>
                    </a:lnTo>
                    <a:lnTo>
                      <a:pt x="6" y="53"/>
                    </a:lnTo>
                    <a:lnTo>
                      <a:pt x="0" y="52"/>
                    </a:lnTo>
                    <a:lnTo>
                      <a:pt x="6" y="33"/>
                    </a:lnTo>
                    <a:lnTo>
                      <a:pt x="15" y="21"/>
                    </a:lnTo>
                    <a:lnTo>
                      <a:pt x="43" y="0"/>
                    </a:lnTo>
                    <a:lnTo>
                      <a:pt x="47" y="4"/>
                    </a:lnTo>
                    <a:close/>
                  </a:path>
                </a:pathLst>
              </a:custGeom>
              <a:solidFill>
                <a:srgbClr val="000000"/>
              </a:solidFill>
              <a:ln w="9525">
                <a:solidFill>
                  <a:schemeClr val="tx2"/>
                </a:solidFill>
                <a:round/>
                <a:headEnd/>
                <a:tailEnd/>
              </a:ln>
            </p:spPr>
            <p:txBody>
              <a:bodyPr/>
              <a:lstStyle/>
              <a:p>
                <a:endParaRPr lang="en-US" sz="3120"/>
              </a:p>
            </p:txBody>
          </p:sp>
          <p:sp>
            <p:nvSpPr>
              <p:cNvPr id="386254" name="Freeform 1230"/>
              <p:cNvSpPr>
                <a:spLocks/>
              </p:cNvSpPr>
              <p:nvPr/>
            </p:nvSpPr>
            <p:spPr bwMode="auto">
              <a:xfrm>
                <a:off x="960" y="2129"/>
                <a:ext cx="3" cy="2"/>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55" name="Freeform 1231"/>
              <p:cNvSpPr>
                <a:spLocks/>
              </p:cNvSpPr>
              <p:nvPr/>
            </p:nvSpPr>
            <p:spPr bwMode="auto">
              <a:xfrm>
                <a:off x="919" y="2156"/>
                <a:ext cx="23" cy="69"/>
              </a:xfrm>
              <a:custGeom>
                <a:avLst/>
                <a:gdLst>
                  <a:gd name="T0" fmla="*/ 46 w 46"/>
                  <a:gd name="T1" fmla="*/ 0 h 139"/>
                  <a:gd name="T2" fmla="*/ 37 w 46"/>
                  <a:gd name="T3" fmla="*/ 37 h 139"/>
                  <a:gd name="T4" fmla="*/ 31 w 46"/>
                  <a:gd name="T5" fmla="*/ 70 h 139"/>
                  <a:gd name="T6" fmla="*/ 23 w 46"/>
                  <a:gd name="T7" fmla="*/ 104 h 139"/>
                  <a:gd name="T8" fmla="*/ 14 w 46"/>
                  <a:gd name="T9" fmla="*/ 122 h 139"/>
                  <a:gd name="T10" fmla="*/ 5 w 46"/>
                  <a:gd name="T11" fmla="*/ 139 h 139"/>
                  <a:gd name="T12" fmla="*/ 0 w 46"/>
                  <a:gd name="T13" fmla="*/ 134 h 139"/>
                  <a:gd name="T14" fmla="*/ 10 w 46"/>
                  <a:gd name="T15" fmla="*/ 119 h 139"/>
                  <a:gd name="T16" fmla="*/ 17 w 46"/>
                  <a:gd name="T17" fmla="*/ 102 h 139"/>
                  <a:gd name="T18" fmla="*/ 25 w 46"/>
                  <a:gd name="T19" fmla="*/ 70 h 139"/>
                  <a:gd name="T20" fmla="*/ 31 w 46"/>
                  <a:gd name="T21" fmla="*/ 37 h 139"/>
                  <a:gd name="T22" fmla="*/ 40 w 46"/>
                  <a:gd name="T23" fmla="*/ 0 h 139"/>
                  <a:gd name="T24" fmla="*/ 46 w 46"/>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39">
                    <a:moveTo>
                      <a:pt x="46" y="0"/>
                    </a:moveTo>
                    <a:lnTo>
                      <a:pt x="37" y="37"/>
                    </a:lnTo>
                    <a:lnTo>
                      <a:pt x="31" y="70"/>
                    </a:lnTo>
                    <a:lnTo>
                      <a:pt x="23" y="104"/>
                    </a:lnTo>
                    <a:lnTo>
                      <a:pt x="14" y="122"/>
                    </a:lnTo>
                    <a:lnTo>
                      <a:pt x="5" y="139"/>
                    </a:lnTo>
                    <a:lnTo>
                      <a:pt x="0" y="134"/>
                    </a:lnTo>
                    <a:lnTo>
                      <a:pt x="10" y="119"/>
                    </a:lnTo>
                    <a:lnTo>
                      <a:pt x="17" y="102"/>
                    </a:lnTo>
                    <a:lnTo>
                      <a:pt x="25" y="70"/>
                    </a:lnTo>
                    <a:lnTo>
                      <a:pt x="31" y="37"/>
                    </a:lnTo>
                    <a:lnTo>
                      <a:pt x="40" y="0"/>
                    </a:lnTo>
                    <a:lnTo>
                      <a:pt x="46" y="0"/>
                    </a:lnTo>
                    <a:close/>
                  </a:path>
                </a:pathLst>
              </a:custGeom>
              <a:solidFill>
                <a:srgbClr val="000000"/>
              </a:solidFill>
              <a:ln w="9525">
                <a:solidFill>
                  <a:schemeClr val="tx2"/>
                </a:solidFill>
                <a:round/>
                <a:headEnd/>
                <a:tailEnd/>
              </a:ln>
            </p:spPr>
            <p:txBody>
              <a:bodyPr/>
              <a:lstStyle/>
              <a:p>
                <a:endParaRPr lang="en-US" sz="3120"/>
              </a:p>
            </p:txBody>
          </p:sp>
          <p:sp>
            <p:nvSpPr>
              <p:cNvPr id="386256" name="Freeform 1232"/>
              <p:cNvSpPr>
                <a:spLocks/>
              </p:cNvSpPr>
              <p:nvPr/>
            </p:nvSpPr>
            <p:spPr bwMode="auto">
              <a:xfrm>
                <a:off x="939" y="2155"/>
                <a:ext cx="3" cy="1"/>
              </a:xfrm>
              <a:custGeom>
                <a:avLst/>
                <a:gdLst>
                  <a:gd name="T0" fmla="*/ 0 w 6"/>
                  <a:gd name="T1" fmla="*/ 0 h 1"/>
                  <a:gd name="T2" fmla="*/ 0 w 6"/>
                  <a:gd name="T3" fmla="*/ 1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1"/>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57" name="Freeform 1233"/>
              <p:cNvSpPr>
                <a:spLocks/>
              </p:cNvSpPr>
              <p:nvPr/>
            </p:nvSpPr>
            <p:spPr bwMode="auto">
              <a:xfrm>
                <a:off x="919" y="2178"/>
                <a:ext cx="9" cy="46"/>
              </a:xfrm>
              <a:custGeom>
                <a:avLst/>
                <a:gdLst>
                  <a:gd name="T0" fmla="*/ 0 w 17"/>
                  <a:gd name="T1" fmla="*/ 90 h 93"/>
                  <a:gd name="T2" fmla="*/ 7 w 17"/>
                  <a:gd name="T3" fmla="*/ 60 h 93"/>
                  <a:gd name="T4" fmla="*/ 7 w 17"/>
                  <a:gd name="T5" fmla="*/ 41 h 93"/>
                  <a:gd name="T6" fmla="*/ 8 w 17"/>
                  <a:gd name="T7" fmla="*/ 23 h 93"/>
                  <a:gd name="T8" fmla="*/ 13 w 17"/>
                  <a:gd name="T9" fmla="*/ 0 h 93"/>
                  <a:gd name="T10" fmla="*/ 17 w 17"/>
                  <a:gd name="T11" fmla="*/ 3 h 93"/>
                  <a:gd name="T12" fmla="*/ 13 w 17"/>
                  <a:gd name="T13" fmla="*/ 26 h 93"/>
                  <a:gd name="T14" fmla="*/ 11 w 17"/>
                  <a:gd name="T15" fmla="*/ 41 h 93"/>
                  <a:gd name="T16" fmla="*/ 11 w 17"/>
                  <a:gd name="T17" fmla="*/ 63 h 93"/>
                  <a:gd name="T18" fmla="*/ 5 w 17"/>
                  <a:gd name="T19" fmla="*/ 93 h 93"/>
                  <a:gd name="T20" fmla="*/ 0 w 17"/>
                  <a:gd name="T21"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3">
                    <a:moveTo>
                      <a:pt x="0" y="90"/>
                    </a:moveTo>
                    <a:lnTo>
                      <a:pt x="7" y="60"/>
                    </a:lnTo>
                    <a:lnTo>
                      <a:pt x="7" y="41"/>
                    </a:lnTo>
                    <a:lnTo>
                      <a:pt x="8" y="23"/>
                    </a:lnTo>
                    <a:lnTo>
                      <a:pt x="13" y="0"/>
                    </a:lnTo>
                    <a:lnTo>
                      <a:pt x="17" y="3"/>
                    </a:lnTo>
                    <a:lnTo>
                      <a:pt x="13" y="26"/>
                    </a:lnTo>
                    <a:lnTo>
                      <a:pt x="11" y="41"/>
                    </a:lnTo>
                    <a:lnTo>
                      <a:pt x="11" y="63"/>
                    </a:lnTo>
                    <a:lnTo>
                      <a:pt x="5" y="93"/>
                    </a:lnTo>
                    <a:lnTo>
                      <a:pt x="0" y="90"/>
                    </a:lnTo>
                    <a:close/>
                  </a:path>
                </a:pathLst>
              </a:custGeom>
              <a:solidFill>
                <a:srgbClr val="000000"/>
              </a:solidFill>
              <a:ln w="9525">
                <a:solidFill>
                  <a:schemeClr val="tx2"/>
                </a:solidFill>
                <a:round/>
                <a:headEnd/>
                <a:tailEnd/>
              </a:ln>
            </p:spPr>
            <p:txBody>
              <a:bodyPr/>
              <a:lstStyle/>
              <a:p>
                <a:endParaRPr lang="en-US" sz="3120"/>
              </a:p>
            </p:txBody>
          </p:sp>
          <p:sp>
            <p:nvSpPr>
              <p:cNvPr id="386258" name="Freeform 1234"/>
              <p:cNvSpPr>
                <a:spLocks/>
              </p:cNvSpPr>
              <p:nvPr/>
            </p:nvSpPr>
            <p:spPr bwMode="auto">
              <a:xfrm>
                <a:off x="919" y="2222"/>
                <a:ext cx="3" cy="3"/>
              </a:xfrm>
              <a:custGeom>
                <a:avLst/>
                <a:gdLst>
                  <a:gd name="T0" fmla="*/ 5 w 5"/>
                  <a:gd name="T1" fmla="*/ 5 h 5"/>
                  <a:gd name="T2" fmla="*/ 0 w 5"/>
                  <a:gd name="T3" fmla="*/ 0 h 5"/>
                  <a:gd name="T4" fmla="*/ 5 w 5"/>
                  <a:gd name="T5" fmla="*/ 3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3"/>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6259" name="Freeform 1235"/>
              <p:cNvSpPr>
                <a:spLocks/>
              </p:cNvSpPr>
              <p:nvPr/>
            </p:nvSpPr>
            <p:spPr bwMode="auto">
              <a:xfrm>
                <a:off x="925" y="2157"/>
                <a:ext cx="6" cy="21"/>
              </a:xfrm>
              <a:custGeom>
                <a:avLst/>
                <a:gdLst>
                  <a:gd name="T0" fmla="*/ 0 w 10"/>
                  <a:gd name="T1" fmla="*/ 43 h 43"/>
                  <a:gd name="T2" fmla="*/ 4 w 10"/>
                  <a:gd name="T3" fmla="*/ 43 h 43"/>
                  <a:gd name="T4" fmla="*/ 10 w 10"/>
                  <a:gd name="T5" fmla="*/ 0 h 43"/>
                  <a:gd name="T6" fmla="*/ 6 w 10"/>
                  <a:gd name="T7" fmla="*/ 0 h 43"/>
                  <a:gd name="T8" fmla="*/ 0 w 10"/>
                  <a:gd name="T9" fmla="*/ 43 h 43"/>
                </a:gdLst>
                <a:ahLst/>
                <a:cxnLst>
                  <a:cxn ang="0">
                    <a:pos x="T0" y="T1"/>
                  </a:cxn>
                  <a:cxn ang="0">
                    <a:pos x="T2" y="T3"/>
                  </a:cxn>
                  <a:cxn ang="0">
                    <a:pos x="T4" y="T5"/>
                  </a:cxn>
                  <a:cxn ang="0">
                    <a:pos x="T6" y="T7"/>
                  </a:cxn>
                  <a:cxn ang="0">
                    <a:pos x="T8" y="T9"/>
                  </a:cxn>
                </a:cxnLst>
                <a:rect l="0" t="0" r="r" b="b"/>
                <a:pathLst>
                  <a:path w="10" h="43">
                    <a:moveTo>
                      <a:pt x="0" y="43"/>
                    </a:moveTo>
                    <a:lnTo>
                      <a:pt x="4" y="43"/>
                    </a:lnTo>
                    <a:lnTo>
                      <a:pt x="10" y="0"/>
                    </a:lnTo>
                    <a:lnTo>
                      <a:pt x="6" y="0"/>
                    </a:lnTo>
                    <a:lnTo>
                      <a:pt x="0" y="43"/>
                    </a:lnTo>
                    <a:close/>
                  </a:path>
                </a:pathLst>
              </a:custGeom>
              <a:solidFill>
                <a:srgbClr val="000000"/>
              </a:solidFill>
              <a:ln w="9525">
                <a:solidFill>
                  <a:schemeClr val="tx2"/>
                </a:solidFill>
                <a:round/>
                <a:headEnd/>
                <a:tailEnd/>
              </a:ln>
            </p:spPr>
            <p:txBody>
              <a:bodyPr/>
              <a:lstStyle/>
              <a:p>
                <a:endParaRPr lang="en-US" sz="3120"/>
              </a:p>
            </p:txBody>
          </p:sp>
          <p:sp>
            <p:nvSpPr>
              <p:cNvPr id="386260" name="Freeform 1236"/>
              <p:cNvSpPr>
                <a:spLocks/>
              </p:cNvSpPr>
              <p:nvPr/>
            </p:nvSpPr>
            <p:spPr bwMode="auto">
              <a:xfrm>
                <a:off x="925" y="2178"/>
                <a:ext cx="3" cy="1"/>
              </a:xfrm>
              <a:custGeom>
                <a:avLst/>
                <a:gdLst>
                  <a:gd name="T0" fmla="*/ 4 w 4"/>
                  <a:gd name="T1" fmla="*/ 3 h 3"/>
                  <a:gd name="T2" fmla="*/ 4 w 4"/>
                  <a:gd name="T3" fmla="*/ 2 h 3"/>
                  <a:gd name="T4" fmla="*/ 0 w 4"/>
                  <a:gd name="T5" fmla="*/ 2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2"/>
                    </a:lnTo>
                    <a:lnTo>
                      <a:pt x="0" y="2"/>
                    </a:lnTo>
                    <a:lnTo>
                      <a:pt x="0" y="0"/>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86261" name="Freeform 1237"/>
              <p:cNvSpPr>
                <a:spLocks/>
              </p:cNvSpPr>
              <p:nvPr/>
            </p:nvSpPr>
            <p:spPr bwMode="auto">
              <a:xfrm>
                <a:off x="895" y="2156"/>
                <a:ext cx="36" cy="26"/>
              </a:xfrm>
              <a:custGeom>
                <a:avLst/>
                <a:gdLst>
                  <a:gd name="T0" fmla="*/ 71 w 71"/>
                  <a:gd name="T1" fmla="*/ 4 h 51"/>
                  <a:gd name="T2" fmla="*/ 39 w 71"/>
                  <a:gd name="T3" fmla="*/ 36 h 51"/>
                  <a:gd name="T4" fmla="*/ 23 w 71"/>
                  <a:gd name="T5" fmla="*/ 47 h 51"/>
                  <a:gd name="T6" fmla="*/ 3 w 71"/>
                  <a:gd name="T7" fmla="*/ 51 h 51"/>
                  <a:gd name="T8" fmla="*/ 0 w 71"/>
                  <a:gd name="T9" fmla="*/ 47 h 51"/>
                  <a:gd name="T10" fmla="*/ 20 w 71"/>
                  <a:gd name="T11" fmla="*/ 42 h 51"/>
                  <a:gd name="T12" fmla="*/ 35 w 71"/>
                  <a:gd name="T13" fmla="*/ 32 h 51"/>
                  <a:gd name="T14" fmla="*/ 67 w 71"/>
                  <a:gd name="T15" fmla="*/ 0 h 51"/>
                  <a:gd name="T16" fmla="*/ 71 w 71"/>
                  <a:gd name="T1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1">
                    <a:moveTo>
                      <a:pt x="71" y="4"/>
                    </a:moveTo>
                    <a:lnTo>
                      <a:pt x="39" y="36"/>
                    </a:lnTo>
                    <a:lnTo>
                      <a:pt x="23" y="47"/>
                    </a:lnTo>
                    <a:lnTo>
                      <a:pt x="3" y="51"/>
                    </a:lnTo>
                    <a:lnTo>
                      <a:pt x="0" y="47"/>
                    </a:lnTo>
                    <a:lnTo>
                      <a:pt x="20" y="42"/>
                    </a:lnTo>
                    <a:lnTo>
                      <a:pt x="35" y="32"/>
                    </a:lnTo>
                    <a:lnTo>
                      <a:pt x="67" y="0"/>
                    </a:lnTo>
                    <a:lnTo>
                      <a:pt x="71" y="4"/>
                    </a:lnTo>
                    <a:close/>
                  </a:path>
                </a:pathLst>
              </a:custGeom>
              <a:solidFill>
                <a:srgbClr val="000000"/>
              </a:solidFill>
              <a:ln w="9525">
                <a:solidFill>
                  <a:schemeClr val="tx2"/>
                </a:solidFill>
                <a:round/>
                <a:headEnd/>
                <a:tailEnd/>
              </a:ln>
            </p:spPr>
            <p:txBody>
              <a:bodyPr/>
              <a:lstStyle/>
              <a:p>
                <a:endParaRPr lang="en-US" sz="3120"/>
              </a:p>
            </p:txBody>
          </p:sp>
          <p:sp>
            <p:nvSpPr>
              <p:cNvPr id="386262" name="Freeform 1238"/>
              <p:cNvSpPr>
                <a:spLocks/>
              </p:cNvSpPr>
              <p:nvPr/>
            </p:nvSpPr>
            <p:spPr bwMode="auto">
              <a:xfrm>
                <a:off x="928" y="2153"/>
                <a:ext cx="3" cy="6"/>
              </a:xfrm>
              <a:custGeom>
                <a:avLst/>
                <a:gdLst>
                  <a:gd name="T0" fmla="*/ 4 w 6"/>
                  <a:gd name="T1" fmla="*/ 8 h 11"/>
                  <a:gd name="T2" fmla="*/ 6 w 6"/>
                  <a:gd name="T3" fmla="*/ 0 h 11"/>
                  <a:gd name="T4" fmla="*/ 0 w 6"/>
                  <a:gd name="T5" fmla="*/ 7 h 11"/>
                  <a:gd name="T6" fmla="*/ 4 w 6"/>
                  <a:gd name="T7" fmla="*/ 11 h 11"/>
                  <a:gd name="T8" fmla="*/ 0 w 6"/>
                  <a:gd name="T9" fmla="*/ 8 h 11"/>
                  <a:gd name="T10" fmla="*/ 4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4" y="8"/>
                    </a:moveTo>
                    <a:lnTo>
                      <a:pt x="6" y="0"/>
                    </a:lnTo>
                    <a:lnTo>
                      <a:pt x="0" y="7"/>
                    </a:lnTo>
                    <a:lnTo>
                      <a:pt x="4" y="11"/>
                    </a:lnTo>
                    <a:lnTo>
                      <a:pt x="0" y="8"/>
                    </a:lnTo>
                    <a:lnTo>
                      <a:pt x="4" y="8"/>
                    </a:lnTo>
                    <a:close/>
                  </a:path>
                </a:pathLst>
              </a:custGeom>
              <a:solidFill>
                <a:srgbClr val="000000"/>
              </a:solidFill>
              <a:ln w="9525">
                <a:solidFill>
                  <a:schemeClr val="tx2"/>
                </a:solidFill>
                <a:round/>
                <a:headEnd/>
                <a:tailEnd/>
              </a:ln>
            </p:spPr>
            <p:txBody>
              <a:bodyPr/>
              <a:lstStyle/>
              <a:p>
                <a:endParaRPr lang="en-US" sz="3120"/>
              </a:p>
            </p:txBody>
          </p:sp>
          <p:sp>
            <p:nvSpPr>
              <p:cNvPr id="386263" name="Freeform 1239"/>
              <p:cNvSpPr>
                <a:spLocks/>
              </p:cNvSpPr>
              <p:nvPr/>
            </p:nvSpPr>
            <p:spPr bwMode="auto">
              <a:xfrm>
                <a:off x="863" y="2178"/>
                <a:ext cx="33" cy="4"/>
              </a:xfrm>
              <a:custGeom>
                <a:avLst/>
                <a:gdLst>
                  <a:gd name="T0" fmla="*/ 65 w 65"/>
                  <a:gd name="T1" fmla="*/ 9 h 9"/>
                  <a:gd name="T2" fmla="*/ 65 w 65"/>
                  <a:gd name="T3" fmla="*/ 5 h 9"/>
                  <a:gd name="T4" fmla="*/ 0 w 65"/>
                  <a:gd name="T5" fmla="*/ 0 h 9"/>
                  <a:gd name="T6" fmla="*/ 0 w 65"/>
                  <a:gd name="T7" fmla="*/ 5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5"/>
                    </a:lnTo>
                    <a:lnTo>
                      <a:pt x="0" y="0"/>
                    </a:lnTo>
                    <a:lnTo>
                      <a:pt x="0" y="5"/>
                    </a:lnTo>
                    <a:lnTo>
                      <a:pt x="65" y="9"/>
                    </a:lnTo>
                    <a:close/>
                  </a:path>
                </a:pathLst>
              </a:custGeom>
              <a:solidFill>
                <a:srgbClr val="000000"/>
              </a:solidFill>
              <a:ln w="9525">
                <a:solidFill>
                  <a:schemeClr val="tx2"/>
                </a:solidFill>
                <a:round/>
                <a:headEnd/>
                <a:tailEnd/>
              </a:ln>
            </p:spPr>
            <p:txBody>
              <a:bodyPr/>
              <a:lstStyle/>
              <a:p>
                <a:endParaRPr lang="en-US" sz="3120"/>
              </a:p>
            </p:txBody>
          </p:sp>
          <p:sp>
            <p:nvSpPr>
              <p:cNvPr id="386264" name="Freeform 1240"/>
              <p:cNvSpPr>
                <a:spLocks/>
              </p:cNvSpPr>
              <p:nvPr/>
            </p:nvSpPr>
            <p:spPr bwMode="auto">
              <a:xfrm>
                <a:off x="895" y="2180"/>
                <a:ext cx="1" cy="2"/>
              </a:xfrm>
              <a:custGeom>
                <a:avLst/>
                <a:gdLst>
                  <a:gd name="T0" fmla="*/ 3 w 3"/>
                  <a:gd name="T1" fmla="*/ 4 h 4"/>
                  <a:gd name="T2" fmla="*/ 1 w 3"/>
                  <a:gd name="T3" fmla="*/ 4 h 4"/>
                  <a:gd name="T4" fmla="*/ 1 w 3"/>
                  <a:gd name="T5" fmla="*/ 0 h 4"/>
                  <a:gd name="T6" fmla="*/ 0 w 3"/>
                  <a:gd name="T7" fmla="*/ 0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1" y="4"/>
                    </a:lnTo>
                    <a:lnTo>
                      <a:pt x="1" y="0"/>
                    </a:lnTo>
                    <a:lnTo>
                      <a:pt x="0" y="0"/>
                    </a:lnTo>
                    <a:lnTo>
                      <a:pt x="3" y="4"/>
                    </a:lnTo>
                    <a:close/>
                  </a:path>
                </a:pathLst>
              </a:custGeom>
              <a:solidFill>
                <a:srgbClr val="000000"/>
              </a:solidFill>
              <a:ln w="9525">
                <a:solidFill>
                  <a:schemeClr val="tx2"/>
                </a:solidFill>
                <a:round/>
                <a:headEnd/>
                <a:tailEnd/>
              </a:ln>
            </p:spPr>
            <p:txBody>
              <a:bodyPr/>
              <a:lstStyle/>
              <a:p>
                <a:endParaRPr lang="en-US" sz="3120"/>
              </a:p>
            </p:txBody>
          </p:sp>
          <p:sp>
            <p:nvSpPr>
              <p:cNvPr id="386265" name="Freeform 1241"/>
              <p:cNvSpPr>
                <a:spLocks/>
              </p:cNvSpPr>
              <p:nvPr/>
            </p:nvSpPr>
            <p:spPr bwMode="auto">
              <a:xfrm>
                <a:off x="829" y="2178"/>
                <a:ext cx="34" cy="15"/>
              </a:xfrm>
              <a:custGeom>
                <a:avLst/>
                <a:gdLst>
                  <a:gd name="T0" fmla="*/ 68 w 68"/>
                  <a:gd name="T1" fmla="*/ 5 h 31"/>
                  <a:gd name="T2" fmla="*/ 51 w 68"/>
                  <a:gd name="T3" fmla="*/ 6 h 31"/>
                  <a:gd name="T4" fmla="*/ 36 w 68"/>
                  <a:gd name="T5" fmla="*/ 12 h 31"/>
                  <a:gd name="T6" fmla="*/ 5 w 68"/>
                  <a:gd name="T7" fmla="*/ 31 h 31"/>
                  <a:gd name="T8" fmla="*/ 0 w 68"/>
                  <a:gd name="T9" fmla="*/ 26 h 31"/>
                  <a:gd name="T10" fmla="*/ 31 w 68"/>
                  <a:gd name="T11" fmla="*/ 8 h 31"/>
                  <a:gd name="T12" fmla="*/ 48 w 68"/>
                  <a:gd name="T13" fmla="*/ 2 h 31"/>
                  <a:gd name="T14" fmla="*/ 68 w 68"/>
                  <a:gd name="T15" fmla="*/ 0 h 31"/>
                  <a:gd name="T16" fmla="*/ 68 w 6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1">
                    <a:moveTo>
                      <a:pt x="68" y="5"/>
                    </a:moveTo>
                    <a:lnTo>
                      <a:pt x="51" y="6"/>
                    </a:lnTo>
                    <a:lnTo>
                      <a:pt x="36" y="12"/>
                    </a:lnTo>
                    <a:lnTo>
                      <a:pt x="5" y="31"/>
                    </a:lnTo>
                    <a:lnTo>
                      <a:pt x="0" y="26"/>
                    </a:lnTo>
                    <a:lnTo>
                      <a:pt x="31" y="8"/>
                    </a:lnTo>
                    <a:lnTo>
                      <a:pt x="48" y="2"/>
                    </a:lnTo>
                    <a:lnTo>
                      <a:pt x="68" y="0"/>
                    </a:lnTo>
                    <a:lnTo>
                      <a:pt x="68" y="5"/>
                    </a:lnTo>
                    <a:close/>
                  </a:path>
                </a:pathLst>
              </a:custGeom>
              <a:solidFill>
                <a:srgbClr val="000000"/>
              </a:solidFill>
              <a:ln w="9525">
                <a:solidFill>
                  <a:schemeClr val="tx2"/>
                </a:solidFill>
                <a:round/>
                <a:headEnd/>
                <a:tailEnd/>
              </a:ln>
            </p:spPr>
            <p:txBody>
              <a:bodyPr/>
              <a:lstStyle/>
              <a:p>
                <a:endParaRPr lang="en-US" sz="3120"/>
              </a:p>
            </p:txBody>
          </p:sp>
          <p:sp>
            <p:nvSpPr>
              <p:cNvPr id="386266" name="Freeform 1242"/>
              <p:cNvSpPr>
                <a:spLocks/>
              </p:cNvSpPr>
              <p:nvPr/>
            </p:nvSpPr>
            <p:spPr bwMode="auto">
              <a:xfrm>
                <a:off x="863" y="2178"/>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67" name="Freeform 1243"/>
              <p:cNvSpPr>
                <a:spLocks/>
              </p:cNvSpPr>
              <p:nvPr/>
            </p:nvSpPr>
            <p:spPr bwMode="auto">
              <a:xfrm>
                <a:off x="829" y="2172"/>
                <a:ext cx="37" cy="21"/>
              </a:xfrm>
              <a:custGeom>
                <a:avLst/>
                <a:gdLst>
                  <a:gd name="T0" fmla="*/ 0 w 74"/>
                  <a:gd name="T1" fmla="*/ 38 h 43"/>
                  <a:gd name="T2" fmla="*/ 14 w 74"/>
                  <a:gd name="T3" fmla="*/ 23 h 43"/>
                  <a:gd name="T4" fmla="*/ 33 w 74"/>
                  <a:gd name="T5" fmla="*/ 11 h 43"/>
                  <a:gd name="T6" fmla="*/ 54 w 74"/>
                  <a:gd name="T7" fmla="*/ 2 h 43"/>
                  <a:gd name="T8" fmla="*/ 63 w 74"/>
                  <a:gd name="T9" fmla="*/ 0 h 43"/>
                  <a:gd name="T10" fmla="*/ 74 w 74"/>
                  <a:gd name="T11" fmla="*/ 0 h 43"/>
                  <a:gd name="T12" fmla="*/ 74 w 74"/>
                  <a:gd name="T13" fmla="*/ 6 h 43"/>
                  <a:gd name="T14" fmla="*/ 63 w 74"/>
                  <a:gd name="T15" fmla="*/ 6 h 43"/>
                  <a:gd name="T16" fmla="*/ 55 w 74"/>
                  <a:gd name="T17" fmla="*/ 8 h 43"/>
                  <a:gd name="T18" fmla="*/ 36 w 74"/>
                  <a:gd name="T19" fmla="*/ 15 h 43"/>
                  <a:gd name="T20" fmla="*/ 19 w 74"/>
                  <a:gd name="T21" fmla="*/ 27 h 43"/>
                  <a:gd name="T22" fmla="*/ 5 w 74"/>
                  <a:gd name="T23" fmla="*/ 43 h 43"/>
                  <a:gd name="T24" fmla="*/ 0 w 74"/>
                  <a:gd name="T2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
                    <a:moveTo>
                      <a:pt x="0" y="38"/>
                    </a:moveTo>
                    <a:lnTo>
                      <a:pt x="14" y="23"/>
                    </a:lnTo>
                    <a:lnTo>
                      <a:pt x="33" y="11"/>
                    </a:lnTo>
                    <a:lnTo>
                      <a:pt x="54" y="2"/>
                    </a:lnTo>
                    <a:lnTo>
                      <a:pt x="63" y="0"/>
                    </a:lnTo>
                    <a:lnTo>
                      <a:pt x="74" y="0"/>
                    </a:lnTo>
                    <a:lnTo>
                      <a:pt x="74" y="6"/>
                    </a:lnTo>
                    <a:lnTo>
                      <a:pt x="63" y="6"/>
                    </a:lnTo>
                    <a:lnTo>
                      <a:pt x="55" y="8"/>
                    </a:lnTo>
                    <a:lnTo>
                      <a:pt x="36" y="15"/>
                    </a:lnTo>
                    <a:lnTo>
                      <a:pt x="19" y="27"/>
                    </a:lnTo>
                    <a:lnTo>
                      <a:pt x="5" y="43"/>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86268" name="Freeform 1244"/>
              <p:cNvSpPr>
                <a:spLocks/>
              </p:cNvSpPr>
              <p:nvPr/>
            </p:nvSpPr>
            <p:spPr bwMode="auto">
              <a:xfrm>
                <a:off x="829" y="2191"/>
                <a:ext cx="3"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6269" name="Freeform 1245"/>
              <p:cNvSpPr>
                <a:spLocks/>
              </p:cNvSpPr>
              <p:nvPr/>
            </p:nvSpPr>
            <p:spPr bwMode="auto">
              <a:xfrm>
                <a:off x="866" y="2172"/>
                <a:ext cx="27" cy="4"/>
              </a:xfrm>
              <a:custGeom>
                <a:avLst/>
                <a:gdLst>
                  <a:gd name="T0" fmla="*/ 0 w 53"/>
                  <a:gd name="T1" fmla="*/ 0 h 9"/>
                  <a:gd name="T2" fmla="*/ 0 w 53"/>
                  <a:gd name="T3" fmla="*/ 6 h 9"/>
                  <a:gd name="T4" fmla="*/ 53 w 53"/>
                  <a:gd name="T5" fmla="*/ 9 h 9"/>
                  <a:gd name="T6" fmla="*/ 53 w 53"/>
                  <a:gd name="T7" fmla="*/ 3 h 9"/>
                  <a:gd name="T8" fmla="*/ 0 w 53"/>
                  <a:gd name="T9" fmla="*/ 0 h 9"/>
                </a:gdLst>
                <a:ahLst/>
                <a:cxnLst>
                  <a:cxn ang="0">
                    <a:pos x="T0" y="T1"/>
                  </a:cxn>
                  <a:cxn ang="0">
                    <a:pos x="T2" y="T3"/>
                  </a:cxn>
                  <a:cxn ang="0">
                    <a:pos x="T4" y="T5"/>
                  </a:cxn>
                  <a:cxn ang="0">
                    <a:pos x="T6" y="T7"/>
                  </a:cxn>
                  <a:cxn ang="0">
                    <a:pos x="T8" y="T9"/>
                  </a:cxn>
                </a:cxnLst>
                <a:rect l="0" t="0" r="r" b="b"/>
                <a:pathLst>
                  <a:path w="53" h="9">
                    <a:moveTo>
                      <a:pt x="0" y="0"/>
                    </a:moveTo>
                    <a:lnTo>
                      <a:pt x="0" y="6"/>
                    </a:lnTo>
                    <a:lnTo>
                      <a:pt x="53" y="9"/>
                    </a:lnTo>
                    <a:lnTo>
                      <a:pt x="53"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70" name="Freeform 1246"/>
              <p:cNvSpPr>
                <a:spLocks/>
              </p:cNvSpPr>
              <p:nvPr/>
            </p:nvSpPr>
            <p:spPr bwMode="auto">
              <a:xfrm>
                <a:off x="866" y="2172"/>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71" name="Freeform 1247"/>
              <p:cNvSpPr>
                <a:spLocks/>
              </p:cNvSpPr>
              <p:nvPr/>
            </p:nvSpPr>
            <p:spPr bwMode="auto">
              <a:xfrm>
                <a:off x="893" y="2139"/>
                <a:ext cx="40" cy="37"/>
              </a:xfrm>
              <a:custGeom>
                <a:avLst/>
                <a:gdLst>
                  <a:gd name="T0" fmla="*/ 0 w 81"/>
                  <a:gd name="T1" fmla="*/ 68 h 74"/>
                  <a:gd name="T2" fmla="*/ 14 w 81"/>
                  <a:gd name="T3" fmla="*/ 67 h 74"/>
                  <a:gd name="T4" fmla="*/ 28 w 81"/>
                  <a:gd name="T5" fmla="*/ 62 h 74"/>
                  <a:gd name="T6" fmla="*/ 34 w 81"/>
                  <a:gd name="T7" fmla="*/ 57 h 74"/>
                  <a:gd name="T8" fmla="*/ 43 w 81"/>
                  <a:gd name="T9" fmla="*/ 48 h 74"/>
                  <a:gd name="T10" fmla="*/ 76 w 81"/>
                  <a:gd name="T11" fmla="*/ 0 h 74"/>
                  <a:gd name="T12" fmla="*/ 81 w 81"/>
                  <a:gd name="T13" fmla="*/ 4 h 74"/>
                  <a:gd name="T14" fmla="*/ 47 w 81"/>
                  <a:gd name="T15" fmla="*/ 53 h 74"/>
                  <a:gd name="T16" fmla="*/ 38 w 81"/>
                  <a:gd name="T17" fmla="*/ 62 h 74"/>
                  <a:gd name="T18" fmla="*/ 29 w 81"/>
                  <a:gd name="T19" fmla="*/ 68 h 74"/>
                  <a:gd name="T20" fmla="*/ 14 w 81"/>
                  <a:gd name="T21" fmla="*/ 73 h 74"/>
                  <a:gd name="T22" fmla="*/ 0 w 81"/>
                  <a:gd name="T23" fmla="*/ 74 h 74"/>
                  <a:gd name="T24" fmla="*/ 0 w 81"/>
                  <a:gd name="T25"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4">
                    <a:moveTo>
                      <a:pt x="0" y="68"/>
                    </a:moveTo>
                    <a:lnTo>
                      <a:pt x="14" y="67"/>
                    </a:lnTo>
                    <a:lnTo>
                      <a:pt x="28" y="62"/>
                    </a:lnTo>
                    <a:lnTo>
                      <a:pt x="34" y="57"/>
                    </a:lnTo>
                    <a:lnTo>
                      <a:pt x="43" y="48"/>
                    </a:lnTo>
                    <a:lnTo>
                      <a:pt x="76" y="0"/>
                    </a:lnTo>
                    <a:lnTo>
                      <a:pt x="81" y="4"/>
                    </a:lnTo>
                    <a:lnTo>
                      <a:pt x="47" y="53"/>
                    </a:lnTo>
                    <a:lnTo>
                      <a:pt x="38" y="62"/>
                    </a:lnTo>
                    <a:lnTo>
                      <a:pt x="29" y="68"/>
                    </a:lnTo>
                    <a:lnTo>
                      <a:pt x="14" y="73"/>
                    </a:lnTo>
                    <a:lnTo>
                      <a:pt x="0" y="74"/>
                    </a:lnTo>
                    <a:lnTo>
                      <a:pt x="0" y="68"/>
                    </a:lnTo>
                    <a:close/>
                  </a:path>
                </a:pathLst>
              </a:custGeom>
              <a:solidFill>
                <a:srgbClr val="000000"/>
              </a:solidFill>
              <a:ln w="9525">
                <a:solidFill>
                  <a:schemeClr val="tx2"/>
                </a:solidFill>
                <a:round/>
                <a:headEnd/>
                <a:tailEnd/>
              </a:ln>
            </p:spPr>
            <p:txBody>
              <a:bodyPr/>
              <a:lstStyle/>
              <a:p>
                <a:endParaRPr lang="en-US" sz="3120"/>
              </a:p>
            </p:txBody>
          </p:sp>
          <p:sp>
            <p:nvSpPr>
              <p:cNvPr id="386272" name="Freeform 1248"/>
              <p:cNvSpPr>
                <a:spLocks/>
              </p:cNvSpPr>
              <p:nvPr/>
            </p:nvSpPr>
            <p:spPr bwMode="auto">
              <a:xfrm>
                <a:off x="893" y="2173"/>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6273" name="Freeform 1249"/>
              <p:cNvSpPr>
                <a:spLocks/>
              </p:cNvSpPr>
              <p:nvPr/>
            </p:nvSpPr>
            <p:spPr bwMode="auto">
              <a:xfrm>
                <a:off x="931" y="2098"/>
                <a:ext cx="64" cy="43"/>
              </a:xfrm>
              <a:custGeom>
                <a:avLst/>
                <a:gdLst>
                  <a:gd name="T0" fmla="*/ 0 w 129"/>
                  <a:gd name="T1" fmla="*/ 83 h 87"/>
                  <a:gd name="T2" fmla="*/ 14 w 129"/>
                  <a:gd name="T3" fmla="*/ 69 h 87"/>
                  <a:gd name="T4" fmla="*/ 29 w 129"/>
                  <a:gd name="T5" fmla="*/ 57 h 87"/>
                  <a:gd name="T6" fmla="*/ 63 w 129"/>
                  <a:gd name="T7" fmla="*/ 38 h 87"/>
                  <a:gd name="T8" fmla="*/ 95 w 129"/>
                  <a:gd name="T9" fmla="*/ 23 h 87"/>
                  <a:gd name="T10" fmla="*/ 109 w 129"/>
                  <a:gd name="T11" fmla="*/ 13 h 87"/>
                  <a:gd name="T12" fmla="*/ 124 w 129"/>
                  <a:gd name="T13" fmla="*/ 0 h 87"/>
                  <a:gd name="T14" fmla="*/ 129 w 129"/>
                  <a:gd name="T15" fmla="*/ 5 h 87"/>
                  <a:gd name="T16" fmla="*/ 113 w 129"/>
                  <a:gd name="T17" fmla="*/ 17 h 87"/>
                  <a:gd name="T18" fmla="*/ 98 w 129"/>
                  <a:gd name="T19" fmla="*/ 28 h 87"/>
                  <a:gd name="T20" fmla="*/ 64 w 129"/>
                  <a:gd name="T21" fmla="*/ 45 h 87"/>
                  <a:gd name="T22" fmla="*/ 34 w 129"/>
                  <a:gd name="T23" fmla="*/ 61 h 87"/>
                  <a:gd name="T24" fmla="*/ 19 w 129"/>
                  <a:gd name="T25" fmla="*/ 73 h 87"/>
                  <a:gd name="T26" fmla="*/ 5 w 129"/>
                  <a:gd name="T27" fmla="*/ 87 h 87"/>
                  <a:gd name="T28" fmla="*/ 0 w 129"/>
                  <a:gd name="T29"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 h="87">
                    <a:moveTo>
                      <a:pt x="0" y="83"/>
                    </a:moveTo>
                    <a:lnTo>
                      <a:pt x="14" y="69"/>
                    </a:lnTo>
                    <a:lnTo>
                      <a:pt x="29" y="57"/>
                    </a:lnTo>
                    <a:lnTo>
                      <a:pt x="63" y="38"/>
                    </a:lnTo>
                    <a:lnTo>
                      <a:pt x="95" y="23"/>
                    </a:lnTo>
                    <a:lnTo>
                      <a:pt x="109" y="13"/>
                    </a:lnTo>
                    <a:lnTo>
                      <a:pt x="124" y="0"/>
                    </a:lnTo>
                    <a:lnTo>
                      <a:pt x="129" y="5"/>
                    </a:lnTo>
                    <a:lnTo>
                      <a:pt x="113" y="17"/>
                    </a:lnTo>
                    <a:lnTo>
                      <a:pt x="98" y="28"/>
                    </a:lnTo>
                    <a:lnTo>
                      <a:pt x="64" y="45"/>
                    </a:lnTo>
                    <a:lnTo>
                      <a:pt x="34" y="61"/>
                    </a:lnTo>
                    <a:lnTo>
                      <a:pt x="19" y="73"/>
                    </a:lnTo>
                    <a:lnTo>
                      <a:pt x="5" y="87"/>
                    </a:lnTo>
                    <a:lnTo>
                      <a:pt x="0" y="83"/>
                    </a:lnTo>
                    <a:close/>
                  </a:path>
                </a:pathLst>
              </a:custGeom>
              <a:solidFill>
                <a:srgbClr val="000000"/>
              </a:solidFill>
              <a:ln w="9525">
                <a:solidFill>
                  <a:schemeClr val="tx2"/>
                </a:solidFill>
                <a:round/>
                <a:headEnd/>
                <a:tailEnd/>
              </a:ln>
            </p:spPr>
            <p:txBody>
              <a:bodyPr/>
              <a:lstStyle/>
              <a:p>
                <a:endParaRPr lang="en-US" sz="3120"/>
              </a:p>
            </p:txBody>
          </p:sp>
          <p:sp>
            <p:nvSpPr>
              <p:cNvPr id="386274" name="Freeform 1250"/>
              <p:cNvSpPr>
                <a:spLocks/>
              </p:cNvSpPr>
              <p:nvPr/>
            </p:nvSpPr>
            <p:spPr bwMode="auto">
              <a:xfrm>
                <a:off x="931" y="2139"/>
                <a:ext cx="2"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75" name="Freeform 1251"/>
              <p:cNvSpPr>
                <a:spLocks/>
              </p:cNvSpPr>
              <p:nvPr/>
            </p:nvSpPr>
            <p:spPr bwMode="auto">
              <a:xfrm>
                <a:off x="992" y="2067"/>
                <a:ext cx="12" cy="33"/>
              </a:xfrm>
              <a:custGeom>
                <a:avLst/>
                <a:gdLst>
                  <a:gd name="T0" fmla="*/ 0 w 23"/>
                  <a:gd name="T1" fmla="*/ 62 h 67"/>
                  <a:gd name="T2" fmla="*/ 9 w 23"/>
                  <a:gd name="T3" fmla="*/ 49 h 67"/>
                  <a:gd name="T4" fmla="*/ 14 w 23"/>
                  <a:gd name="T5" fmla="*/ 33 h 67"/>
                  <a:gd name="T6" fmla="*/ 18 w 23"/>
                  <a:gd name="T7" fmla="*/ 0 h 67"/>
                  <a:gd name="T8" fmla="*/ 23 w 23"/>
                  <a:gd name="T9" fmla="*/ 3 h 67"/>
                  <a:gd name="T10" fmla="*/ 18 w 23"/>
                  <a:gd name="T11" fmla="*/ 37 h 67"/>
                  <a:gd name="T12" fmla="*/ 14 w 23"/>
                  <a:gd name="T13" fmla="*/ 53 h 67"/>
                  <a:gd name="T14" fmla="*/ 5 w 23"/>
                  <a:gd name="T15" fmla="*/ 67 h 67"/>
                  <a:gd name="T16" fmla="*/ 0 w 23"/>
                  <a:gd name="T17"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7">
                    <a:moveTo>
                      <a:pt x="0" y="62"/>
                    </a:moveTo>
                    <a:lnTo>
                      <a:pt x="9" y="49"/>
                    </a:lnTo>
                    <a:lnTo>
                      <a:pt x="14" y="33"/>
                    </a:lnTo>
                    <a:lnTo>
                      <a:pt x="18" y="0"/>
                    </a:lnTo>
                    <a:lnTo>
                      <a:pt x="23" y="3"/>
                    </a:lnTo>
                    <a:lnTo>
                      <a:pt x="18" y="37"/>
                    </a:lnTo>
                    <a:lnTo>
                      <a:pt x="14" y="53"/>
                    </a:lnTo>
                    <a:lnTo>
                      <a:pt x="5" y="67"/>
                    </a:lnTo>
                    <a:lnTo>
                      <a:pt x="0" y="62"/>
                    </a:lnTo>
                    <a:close/>
                  </a:path>
                </a:pathLst>
              </a:custGeom>
              <a:solidFill>
                <a:srgbClr val="000000"/>
              </a:solidFill>
              <a:ln w="9525">
                <a:solidFill>
                  <a:schemeClr val="tx2"/>
                </a:solidFill>
                <a:round/>
                <a:headEnd/>
                <a:tailEnd/>
              </a:ln>
            </p:spPr>
            <p:txBody>
              <a:bodyPr/>
              <a:lstStyle/>
              <a:p>
                <a:endParaRPr lang="en-US" sz="3120"/>
              </a:p>
            </p:txBody>
          </p:sp>
          <p:sp>
            <p:nvSpPr>
              <p:cNvPr id="386276" name="Freeform 1252"/>
              <p:cNvSpPr>
                <a:spLocks/>
              </p:cNvSpPr>
              <p:nvPr/>
            </p:nvSpPr>
            <p:spPr bwMode="auto">
              <a:xfrm>
                <a:off x="992" y="2098"/>
                <a:ext cx="3"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6277" name="Freeform 1253"/>
              <p:cNvSpPr>
                <a:spLocks/>
              </p:cNvSpPr>
              <p:nvPr/>
            </p:nvSpPr>
            <p:spPr bwMode="auto">
              <a:xfrm>
                <a:off x="1002" y="1993"/>
                <a:ext cx="16" cy="75"/>
              </a:xfrm>
              <a:custGeom>
                <a:avLst/>
                <a:gdLst>
                  <a:gd name="T0" fmla="*/ 0 w 32"/>
                  <a:gd name="T1" fmla="*/ 146 h 149"/>
                  <a:gd name="T2" fmla="*/ 17 w 32"/>
                  <a:gd name="T3" fmla="*/ 74 h 149"/>
                  <a:gd name="T4" fmla="*/ 28 w 32"/>
                  <a:gd name="T5" fmla="*/ 0 h 149"/>
                  <a:gd name="T6" fmla="*/ 32 w 32"/>
                  <a:gd name="T7" fmla="*/ 3 h 149"/>
                  <a:gd name="T8" fmla="*/ 22 w 32"/>
                  <a:gd name="T9" fmla="*/ 78 h 149"/>
                  <a:gd name="T10" fmla="*/ 5 w 32"/>
                  <a:gd name="T11" fmla="*/ 149 h 149"/>
                  <a:gd name="T12" fmla="*/ 0 w 32"/>
                  <a:gd name="T13" fmla="*/ 146 h 149"/>
                </a:gdLst>
                <a:ahLst/>
                <a:cxnLst>
                  <a:cxn ang="0">
                    <a:pos x="T0" y="T1"/>
                  </a:cxn>
                  <a:cxn ang="0">
                    <a:pos x="T2" y="T3"/>
                  </a:cxn>
                  <a:cxn ang="0">
                    <a:pos x="T4" y="T5"/>
                  </a:cxn>
                  <a:cxn ang="0">
                    <a:pos x="T6" y="T7"/>
                  </a:cxn>
                  <a:cxn ang="0">
                    <a:pos x="T8" y="T9"/>
                  </a:cxn>
                  <a:cxn ang="0">
                    <a:pos x="T10" y="T11"/>
                  </a:cxn>
                  <a:cxn ang="0">
                    <a:pos x="T12" y="T13"/>
                  </a:cxn>
                </a:cxnLst>
                <a:rect l="0" t="0" r="r" b="b"/>
                <a:pathLst>
                  <a:path w="32" h="149">
                    <a:moveTo>
                      <a:pt x="0" y="146"/>
                    </a:moveTo>
                    <a:lnTo>
                      <a:pt x="17" y="74"/>
                    </a:lnTo>
                    <a:lnTo>
                      <a:pt x="28" y="0"/>
                    </a:lnTo>
                    <a:lnTo>
                      <a:pt x="32" y="3"/>
                    </a:lnTo>
                    <a:lnTo>
                      <a:pt x="22" y="78"/>
                    </a:lnTo>
                    <a:lnTo>
                      <a:pt x="5" y="149"/>
                    </a:lnTo>
                    <a:lnTo>
                      <a:pt x="0" y="146"/>
                    </a:lnTo>
                    <a:close/>
                  </a:path>
                </a:pathLst>
              </a:custGeom>
              <a:solidFill>
                <a:srgbClr val="000000"/>
              </a:solidFill>
              <a:ln w="9525">
                <a:solidFill>
                  <a:schemeClr val="tx2"/>
                </a:solidFill>
                <a:round/>
                <a:headEnd/>
                <a:tailEnd/>
              </a:ln>
            </p:spPr>
            <p:txBody>
              <a:bodyPr/>
              <a:lstStyle/>
              <a:p>
                <a:endParaRPr lang="en-US" sz="3120"/>
              </a:p>
            </p:txBody>
          </p:sp>
          <p:sp>
            <p:nvSpPr>
              <p:cNvPr id="386278" name="Freeform 1254"/>
              <p:cNvSpPr>
                <a:spLocks/>
              </p:cNvSpPr>
              <p:nvPr/>
            </p:nvSpPr>
            <p:spPr bwMode="auto">
              <a:xfrm>
                <a:off x="1002" y="2067"/>
                <a:ext cx="2" cy="1"/>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79" name="Freeform 1255"/>
              <p:cNvSpPr>
                <a:spLocks/>
              </p:cNvSpPr>
              <p:nvPr/>
            </p:nvSpPr>
            <p:spPr bwMode="auto">
              <a:xfrm>
                <a:off x="1015" y="1944"/>
                <a:ext cx="4" cy="50"/>
              </a:xfrm>
              <a:custGeom>
                <a:avLst/>
                <a:gdLst>
                  <a:gd name="T0" fmla="*/ 0 w 7"/>
                  <a:gd name="T1" fmla="*/ 100 h 100"/>
                  <a:gd name="T2" fmla="*/ 3 w 7"/>
                  <a:gd name="T3" fmla="*/ 75 h 100"/>
                  <a:gd name="T4" fmla="*/ 3 w 7"/>
                  <a:gd name="T5" fmla="*/ 50 h 100"/>
                  <a:gd name="T6" fmla="*/ 0 w 7"/>
                  <a:gd name="T7" fmla="*/ 0 h 100"/>
                  <a:gd name="T8" fmla="*/ 4 w 7"/>
                  <a:gd name="T9" fmla="*/ 0 h 100"/>
                  <a:gd name="T10" fmla="*/ 7 w 7"/>
                  <a:gd name="T11" fmla="*/ 50 h 100"/>
                  <a:gd name="T12" fmla="*/ 7 w 7"/>
                  <a:gd name="T13" fmla="*/ 75 h 100"/>
                  <a:gd name="T14" fmla="*/ 4 w 7"/>
                  <a:gd name="T15" fmla="*/ 100 h 100"/>
                  <a:gd name="T16" fmla="*/ 0 w 7"/>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0">
                    <a:moveTo>
                      <a:pt x="0" y="100"/>
                    </a:moveTo>
                    <a:lnTo>
                      <a:pt x="3" y="75"/>
                    </a:lnTo>
                    <a:lnTo>
                      <a:pt x="3" y="50"/>
                    </a:lnTo>
                    <a:lnTo>
                      <a:pt x="0" y="0"/>
                    </a:lnTo>
                    <a:lnTo>
                      <a:pt x="4" y="0"/>
                    </a:lnTo>
                    <a:lnTo>
                      <a:pt x="7" y="50"/>
                    </a:lnTo>
                    <a:lnTo>
                      <a:pt x="7" y="75"/>
                    </a:lnTo>
                    <a:lnTo>
                      <a:pt x="4" y="100"/>
                    </a:lnTo>
                    <a:lnTo>
                      <a:pt x="0" y="100"/>
                    </a:lnTo>
                    <a:close/>
                  </a:path>
                </a:pathLst>
              </a:custGeom>
              <a:solidFill>
                <a:srgbClr val="000000"/>
              </a:solidFill>
              <a:ln w="9525">
                <a:solidFill>
                  <a:schemeClr val="tx2"/>
                </a:solidFill>
                <a:round/>
                <a:headEnd/>
                <a:tailEnd/>
              </a:ln>
            </p:spPr>
            <p:txBody>
              <a:bodyPr/>
              <a:lstStyle/>
              <a:p>
                <a:endParaRPr lang="en-US" sz="3120"/>
              </a:p>
            </p:txBody>
          </p:sp>
          <p:sp>
            <p:nvSpPr>
              <p:cNvPr id="386280" name="Freeform 1256"/>
              <p:cNvSpPr>
                <a:spLocks/>
              </p:cNvSpPr>
              <p:nvPr/>
            </p:nvSpPr>
            <p:spPr bwMode="auto">
              <a:xfrm>
                <a:off x="1015" y="1993"/>
                <a:ext cx="3"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86281" name="Freeform 1257"/>
              <p:cNvSpPr>
                <a:spLocks/>
              </p:cNvSpPr>
              <p:nvPr/>
            </p:nvSpPr>
            <p:spPr bwMode="auto">
              <a:xfrm>
                <a:off x="973" y="1819"/>
                <a:ext cx="45" cy="125"/>
              </a:xfrm>
              <a:custGeom>
                <a:avLst/>
                <a:gdLst>
                  <a:gd name="T0" fmla="*/ 86 w 90"/>
                  <a:gd name="T1" fmla="*/ 250 h 250"/>
                  <a:gd name="T2" fmla="*/ 73 w 90"/>
                  <a:gd name="T3" fmla="*/ 180 h 250"/>
                  <a:gd name="T4" fmla="*/ 66 w 90"/>
                  <a:gd name="T5" fmla="*/ 151 h 250"/>
                  <a:gd name="T6" fmla="*/ 58 w 90"/>
                  <a:gd name="T7" fmla="*/ 122 h 250"/>
                  <a:gd name="T8" fmla="*/ 48 w 90"/>
                  <a:gd name="T9" fmla="*/ 95 h 250"/>
                  <a:gd name="T10" fmla="*/ 34 w 90"/>
                  <a:gd name="T11" fmla="*/ 66 h 250"/>
                  <a:gd name="T12" fmla="*/ 19 w 90"/>
                  <a:gd name="T13" fmla="*/ 35 h 250"/>
                  <a:gd name="T14" fmla="*/ 0 w 90"/>
                  <a:gd name="T15" fmla="*/ 3 h 250"/>
                  <a:gd name="T16" fmla="*/ 5 w 90"/>
                  <a:gd name="T17" fmla="*/ 0 h 250"/>
                  <a:gd name="T18" fmla="*/ 23 w 90"/>
                  <a:gd name="T19" fmla="*/ 32 h 250"/>
                  <a:gd name="T20" fmla="*/ 38 w 90"/>
                  <a:gd name="T21" fmla="*/ 63 h 250"/>
                  <a:gd name="T22" fmla="*/ 52 w 90"/>
                  <a:gd name="T23" fmla="*/ 92 h 250"/>
                  <a:gd name="T24" fmla="*/ 63 w 90"/>
                  <a:gd name="T25" fmla="*/ 119 h 250"/>
                  <a:gd name="T26" fmla="*/ 70 w 90"/>
                  <a:gd name="T27" fmla="*/ 148 h 250"/>
                  <a:gd name="T28" fmla="*/ 78 w 90"/>
                  <a:gd name="T29" fmla="*/ 180 h 250"/>
                  <a:gd name="T30" fmla="*/ 90 w 90"/>
                  <a:gd name="T31" fmla="*/ 250 h 250"/>
                  <a:gd name="T32" fmla="*/ 86 w 90"/>
                  <a:gd name="T3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250">
                    <a:moveTo>
                      <a:pt x="86" y="250"/>
                    </a:moveTo>
                    <a:lnTo>
                      <a:pt x="73" y="180"/>
                    </a:lnTo>
                    <a:lnTo>
                      <a:pt x="66" y="151"/>
                    </a:lnTo>
                    <a:lnTo>
                      <a:pt x="58" y="122"/>
                    </a:lnTo>
                    <a:lnTo>
                      <a:pt x="48" y="95"/>
                    </a:lnTo>
                    <a:lnTo>
                      <a:pt x="34" y="66"/>
                    </a:lnTo>
                    <a:lnTo>
                      <a:pt x="19" y="35"/>
                    </a:lnTo>
                    <a:lnTo>
                      <a:pt x="0" y="3"/>
                    </a:lnTo>
                    <a:lnTo>
                      <a:pt x="5" y="0"/>
                    </a:lnTo>
                    <a:lnTo>
                      <a:pt x="23" y="32"/>
                    </a:lnTo>
                    <a:lnTo>
                      <a:pt x="38" y="63"/>
                    </a:lnTo>
                    <a:lnTo>
                      <a:pt x="52" y="92"/>
                    </a:lnTo>
                    <a:lnTo>
                      <a:pt x="63" y="119"/>
                    </a:lnTo>
                    <a:lnTo>
                      <a:pt x="70" y="148"/>
                    </a:lnTo>
                    <a:lnTo>
                      <a:pt x="78" y="180"/>
                    </a:lnTo>
                    <a:lnTo>
                      <a:pt x="90" y="250"/>
                    </a:lnTo>
                    <a:lnTo>
                      <a:pt x="86" y="250"/>
                    </a:lnTo>
                    <a:close/>
                  </a:path>
                </a:pathLst>
              </a:custGeom>
              <a:solidFill>
                <a:srgbClr val="000000"/>
              </a:solidFill>
              <a:ln w="9525">
                <a:solidFill>
                  <a:schemeClr val="tx2"/>
                </a:solidFill>
                <a:round/>
                <a:headEnd/>
                <a:tailEnd/>
              </a:ln>
            </p:spPr>
            <p:txBody>
              <a:bodyPr/>
              <a:lstStyle/>
              <a:p>
                <a:endParaRPr lang="en-US" sz="3120"/>
              </a:p>
            </p:txBody>
          </p:sp>
          <p:sp>
            <p:nvSpPr>
              <p:cNvPr id="386282" name="Freeform 1258"/>
              <p:cNvSpPr>
                <a:spLocks/>
              </p:cNvSpPr>
              <p:nvPr/>
            </p:nvSpPr>
            <p:spPr bwMode="auto">
              <a:xfrm>
                <a:off x="1015" y="1944"/>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283" name="Freeform 1259"/>
              <p:cNvSpPr>
                <a:spLocks/>
              </p:cNvSpPr>
              <p:nvPr/>
            </p:nvSpPr>
            <p:spPr bwMode="auto">
              <a:xfrm>
                <a:off x="960" y="1819"/>
                <a:ext cx="15" cy="20"/>
              </a:xfrm>
              <a:custGeom>
                <a:avLst/>
                <a:gdLst>
                  <a:gd name="T0" fmla="*/ 29 w 29"/>
                  <a:gd name="T1" fmla="*/ 5 h 40"/>
                  <a:gd name="T2" fmla="*/ 20 w 29"/>
                  <a:gd name="T3" fmla="*/ 13 h 40"/>
                  <a:gd name="T4" fmla="*/ 15 w 29"/>
                  <a:gd name="T5" fmla="*/ 19 h 40"/>
                  <a:gd name="T6" fmla="*/ 12 w 29"/>
                  <a:gd name="T7" fmla="*/ 29 h 40"/>
                  <a:gd name="T8" fmla="*/ 6 w 29"/>
                  <a:gd name="T9" fmla="*/ 40 h 40"/>
                  <a:gd name="T10" fmla="*/ 0 w 29"/>
                  <a:gd name="T11" fmla="*/ 38 h 40"/>
                  <a:gd name="T12" fmla="*/ 6 w 29"/>
                  <a:gd name="T13" fmla="*/ 28 h 40"/>
                  <a:gd name="T14" fmla="*/ 9 w 29"/>
                  <a:gd name="T15" fmla="*/ 17 h 40"/>
                  <a:gd name="T16" fmla="*/ 15 w 29"/>
                  <a:gd name="T17" fmla="*/ 8 h 40"/>
                  <a:gd name="T18" fmla="*/ 24 w 29"/>
                  <a:gd name="T19" fmla="*/ 0 h 40"/>
                  <a:gd name="T20" fmla="*/ 29 w 29"/>
                  <a:gd name="T2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0">
                    <a:moveTo>
                      <a:pt x="29" y="5"/>
                    </a:moveTo>
                    <a:lnTo>
                      <a:pt x="20" y="13"/>
                    </a:lnTo>
                    <a:lnTo>
                      <a:pt x="15" y="19"/>
                    </a:lnTo>
                    <a:lnTo>
                      <a:pt x="12" y="29"/>
                    </a:lnTo>
                    <a:lnTo>
                      <a:pt x="6" y="40"/>
                    </a:lnTo>
                    <a:lnTo>
                      <a:pt x="0" y="38"/>
                    </a:lnTo>
                    <a:lnTo>
                      <a:pt x="6" y="28"/>
                    </a:lnTo>
                    <a:lnTo>
                      <a:pt x="9" y="17"/>
                    </a:lnTo>
                    <a:lnTo>
                      <a:pt x="15" y="8"/>
                    </a:lnTo>
                    <a:lnTo>
                      <a:pt x="24" y="0"/>
                    </a:lnTo>
                    <a:lnTo>
                      <a:pt x="29" y="5"/>
                    </a:lnTo>
                    <a:close/>
                  </a:path>
                </a:pathLst>
              </a:custGeom>
              <a:solidFill>
                <a:srgbClr val="000000"/>
              </a:solidFill>
              <a:ln w="9525">
                <a:solidFill>
                  <a:schemeClr val="tx2"/>
                </a:solidFill>
                <a:round/>
                <a:headEnd/>
                <a:tailEnd/>
              </a:ln>
            </p:spPr>
            <p:txBody>
              <a:bodyPr/>
              <a:lstStyle/>
              <a:p>
                <a:endParaRPr lang="en-US" sz="3120"/>
              </a:p>
            </p:txBody>
          </p:sp>
          <p:sp>
            <p:nvSpPr>
              <p:cNvPr id="386284" name="Freeform 1260"/>
              <p:cNvSpPr>
                <a:spLocks/>
              </p:cNvSpPr>
              <p:nvPr/>
            </p:nvSpPr>
            <p:spPr bwMode="auto">
              <a:xfrm>
                <a:off x="973" y="1818"/>
                <a:ext cx="2" cy="4"/>
              </a:xfrm>
              <a:custGeom>
                <a:avLst/>
                <a:gdLst>
                  <a:gd name="T0" fmla="*/ 5 w 5"/>
                  <a:gd name="T1" fmla="*/ 3 h 8"/>
                  <a:gd name="T2" fmla="*/ 3 w 5"/>
                  <a:gd name="T3" fmla="*/ 0 h 8"/>
                  <a:gd name="T4" fmla="*/ 0 w 5"/>
                  <a:gd name="T5" fmla="*/ 3 h 8"/>
                  <a:gd name="T6" fmla="*/ 5 w 5"/>
                  <a:gd name="T7" fmla="*/ 8 h 8"/>
                  <a:gd name="T8" fmla="*/ 0 w 5"/>
                  <a:gd name="T9" fmla="*/ 6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6"/>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6285" name="Freeform 1261"/>
              <p:cNvSpPr>
                <a:spLocks/>
              </p:cNvSpPr>
              <p:nvPr/>
            </p:nvSpPr>
            <p:spPr bwMode="auto">
              <a:xfrm>
                <a:off x="944" y="1838"/>
                <a:ext cx="19" cy="21"/>
              </a:xfrm>
              <a:custGeom>
                <a:avLst/>
                <a:gdLst>
                  <a:gd name="T0" fmla="*/ 36 w 36"/>
                  <a:gd name="T1" fmla="*/ 5 h 42"/>
                  <a:gd name="T2" fmla="*/ 15 w 36"/>
                  <a:gd name="T3" fmla="*/ 26 h 42"/>
                  <a:gd name="T4" fmla="*/ 9 w 36"/>
                  <a:gd name="T5" fmla="*/ 32 h 42"/>
                  <a:gd name="T6" fmla="*/ 6 w 36"/>
                  <a:gd name="T7" fmla="*/ 42 h 42"/>
                  <a:gd name="T8" fmla="*/ 0 w 36"/>
                  <a:gd name="T9" fmla="*/ 40 h 42"/>
                  <a:gd name="T10" fmla="*/ 3 w 36"/>
                  <a:gd name="T11" fmla="*/ 31 h 42"/>
                  <a:gd name="T12" fmla="*/ 11 w 36"/>
                  <a:gd name="T13" fmla="*/ 22 h 42"/>
                  <a:gd name="T14" fmla="*/ 32 w 36"/>
                  <a:gd name="T15" fmla="*/ 0 h 42"/>
                  <a:gd name="T16" fmla="*/ 36 w 36"/>
                  <a:gd name="T17"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2">
                    <a:moveTo>
                      <a:pt x="36" y="5"/>
                    </a:moveTo>
                    <a:lnTo>
                      <a:pt x="15" y="26"/>
                    </a:lnTo>
                    <a:lnTo>
                      <a:pt x="9" y="32"/>
                    </a:lnTo>
                    <a:lnTo>
                      <a:pt x="6" y="42"/>
                    </a:lnTo>
                    <a:lnTo>
                      <a:pt x="0" y="40"/>
                    </a:lnTo>
                    <a:lnTo>
                      <a:pt x="3" y="31"/>
                    </a:lnTo>
                    <a:lnTo>
                      <a:pt x="11" y="22"/>
                    </a:lnTo>
                    <a:lnTo>
                      <a:pt x="32" y="0"/>
                    </a:lnTo>
                    <a:lnTo>
                      <a:pt x="36" y="5"/>
                    </a:lnTo>
                    <a:close/>
                  </a:path>
                </a:pathLst>
              </a:custGeom>
              <a:solidFill>
                <a:srgbClr val="000000"/>
              </a:solidFill>
              <a:ln w="9525">
                <a:solidFill>
                  <a:schemeClr val="tx2"/>
                </a:solidFill>
                <a:round/>
                <a:headEnd/>
                <a:tailEnd/>
              </a:ln>
            </p:spPr>
            <p:txBody>
              <a:bodyPr/>
              <a:lstStyle/>
              <a:p>
                <a:endParaRPr lang="en-US" sz="3120"/>
              </a:p>
            </p:txBody>
          </p:sp>
          <p:sp>
            <p:nvSpPr>
              <p:cNvPr id="386286" name="Freeform 1262"/>
              <p:cNvSpPr>
                <a:spLocks/>
              </p:cNvSpPr>
              <p:nvPr/>
            </p:nvSpPr>
            <p:spPr bwMode="auto">
              <a:xfrm>
                <a:off x="960" y="1838"/>
                <a:ext cx="3" cy="3"/>
              </a:xfrm>
              <a:custGeom>
                <a:avLst/>
                <a:gdLst>
                  <a:gd name="T0" fmla="*/ 6 w 6"/>
                  <a:gd name="T1" fmla="*/ 2 h 5"/>
                  <a:gd name="T2" fmla="*/ 4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4" y="5"/>
                    </a:lnTo>
                    <a:lnTo>
                      <a:pt x="0" y="0"/>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6287" name="Freeform 1263"/>
              <p:cNvSpPr>
                <a:spLocks/>
              </p:cNvSpPr>
              <p:nvPr/>
            </p:nvSpPr>
            <p:spPr bwMode="auto">
              <a:xfrm>
                <a:off x="944" y="1859"/>
                <a:ext cx="19" cy="48"/>
              </a:xfrm>
              <a:custGeom>
                <a:avLst/>
                <a:gdLst>
                  <a:gd name="T0" fmla="*/ 6 w 38"/>
                  <a:gd name="T1" fmla="*/ 0 h 97"/>
                  <a:gd name="T2" fmla="*/ 11 w 38"/>
                  <a:gd name="T3" fmla="*/ 28 h 97"/>
                  <a:gd name="T4" fmla="*/ 21 w 38"/>
                  <a:gd name="T5" fmla="*/ 59 h 97"/>
                  <a:gd name="T6" fmla="*/ 38 w 38"/>
                  <a:gd name="T7" fmla="*/ 95 h 97"/>
                  <a:gd name="T8" fmla="*/ 32 w 38"/>
                  <a:gd name="T9" fmla="*/ 97 h 97"/>
                  <a:gd name="T10" fmla="*/ 15 w 38"/>
                  <a:gd name="T11" fmla="*/ 60 h 97"/>
                  <a:gd name="T12" fmla="*/ 4 w 38"/>
                  <a:gd name="T13" fmla="*/ 30 h 97"/>
                  <a:gd name="T14" fmla="*/ 0 w 38"/>
                  <a:gd name="T15" fmla="*/ 1 h 97"/>
                  <a:gd name="T16" fmla="*/ 6 w 38"/>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7">
                    <a:moveTo>
                      <a:pt x="6" y="0"/>
                    </a:moveTo>
                    <a:lnTo>
                      <a:pt x="11" y="28"/>
                    </a:lnTo>
                    <a:lnTo>
                      <a:pt x="21" y="59"/>
                    </a:lnTo>
                    <a:lnTo>
                      <a:pt x="38" y="95"/>
                    </a:lnTo>
                    <a:lnTo>
                      <a:pt x="32" y="97"/>
                    </a:lnTo>
                    <a:lnTo>
                      <a:pt x="15" y="60"/>
                    </a:lnTo>
                    <a:lnTo>
                      <a:pt x="4" y="3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288" name="Freeform 1264"/>
              <p:cNvSpPr>
                <a:spLocks/>
              </p:cNvSpPr>
              <p:nvPr/>
            </p:nvSpPr>
            <p:spPr bwMode="auto">
              <a:xfrm>
                <a:off x="944" y="1858"/>
                <a:ext cx="3" cy="2"/>
              </a:xfrm>
              <a:custGeom>
                <a:avLst/>
                <a:gdLst>
                  <a:gd name="T0" fmla="*/ 0 w 6"/>
                  <a:gd name="T1" fmla="*/ 0 h 3"/>
                  <a:gd name="T2" fmla="*/ 0 w 6"/>
                  <a:gd name="T3" fmla="*/ 2 h 3"/>
                  <a:gd name="T4" fmla="*/ 0 w 6"/>
                  <a:gd name="T5" fmla="*/ 3 h 3"/>
                  <a:gd name="T6" fmla="*/ 6 w 6"/>
                  <a:gd name="T7" fmla="*/ 2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2"/>
                    </a:lnTo>
                    <a:lnTo>
                      <a:pt x="0" y="3"/>
                    </a:lnTo>
                    <a:lnTo>
                      <a:pt x="6" y="2"/>
                    </a:lnTo>
                    <a:lnTo>
                      <a:pt x="0" y="0"/>
                    </a:lnTo>
                    <a:close/>
                  </a:path>
                </a:pathLst>
              </a:custGeom>
              <a:solidFill>
                <a:srgbClr val="000000"/>
              </a:solidFill>
              <a:ln w="9525">
                <a:solidFill>
                  <a:schemeClr val="tx2"/>
                </a:solidFill>
                <a:round/>
                <a:headEnd/>
                <a:tailEnd/>
              </a:ln>
            </p:spPr>
            <p:txBody>
              <a:bodyPr/>
              <a:lstStyle/>
              <a:p>
                <a:endParaRPr lang="en-US" sz="3120"/>
              </a:p>
            </p:txBody>
          </p:sp>
        </p:grpSp>
        <p:sp>
          <p:nvSpPr>
            <p:cNvPr id="386289" name="Freeform 1265"/>
            <p:cNvSpPr>
              <a:spLocks/>
            </p:cNvSpPr>
            <p:nvPr/>
          </p:nvSpPr>
          <p:spPr bwMode="auto">
            <a:xfrm>
              <a:off x="938" y="1868"/>
              <a:ext cx="25" cy="40"/>
            </a:xfrm>
            <a:custGeom>
              <a:avLst/>
              <a:gdLst>
                <a:gd name="T0" fmla="*/ 47 w 50"/>
                <a:gd name="T1" fmla="*/ 80 h 80"/>
                <a:gd name="T2" fmla="*/ 37 w 50"/>
                <a:gd name="T3" fmla="*/ 76 h 80"/>
                <a:gd name="T4" fmla="*/ 29 w 50"/>
                <a:gd name="T5" fmla="*/ 68 h 80"/>
                <a:gd name="T6" fmla="*/ 18 w 50"/>
                <a:gd name="T7" fmla="*/ 49 h 80"/>
                <a:gd name="T8" fmla="*/ 0 w 50"/>
                <a:gd name="T9" fmla="*/ 3 h 80"/>
                <a:gd name="T10" fmla="*/ 5 w 50"/>
                <a:gd name="T11" fmla="*/ 0 h 80"/>
                <a:gd name="T12" fmla="*/ 23 w 50"/>
                <a:gd name="T13" fmla="*/ 45 h 80"/>
                <a:gd name="T14" fmla="*/ 34 w 50"/>
                <a:gd name="T15" fmla="*/ 64 h 80"/>
                <a:gd name="T16" fmla="*/ 41 w 50"/>
                <a:gd name="T17" fmla="*/ 71 h 80"/>
                <a:gd name="T18" fmla="*/ 50 w 50"/>
                <a:gd name="T19" fmla="*/ 76 h 80"/>
                <a:gd name="T20" fmla="*/ 47 w 5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80">
                  <a:moveTo>
                    <a:pt x="47" y="80"/>
                  </a:moveTo>
                  <a:lnTo>
                    <a:pt x="37" y="76"/>
                  </a:lnTo>
                  <a:lnTo>
                    <a:pt x="29" y="68"/>
                  </a:lnTo>
                  <a:lnTo>
                    <a:pt x="18" y="49"/>
                  </a:lnTo>
                  <a:lnTo>
                    <a:pt x="0" y="3"/>
                  </a:lnTo>
                  <a:lnTo>
                    <a:pt x="5" y="0"/>
                  </a:lnTo>
                  <a:lnTo>
                    <a:pt x="23" y="45"/>
                  </a:lnTo>
                  <a:lnTo>
                    <a:pt x="34" y="64"/>
                  </a:lnTo>
                  <a:lnTo>
                    <a:pt x="41" y="71"/>
                  </a:lnTo>
                  <a:lnTo>
                    <a:pt x="50" y="76"/>
                  </a:lnTo>
                  <a:lnTo>
                    <a:pt x="47" y="80"/>
                  </a:lnTo>
                  <a:close/>
                </a:path>
              </a:pathLst>
            </a:custGeom>
            <a:solidFill>
              <a:srgbClr val="000000"/>
            </a:solidFill>
            <a:ln w="9525">
              <a:solidFill>
                <a:schemeClr val="tx2"/>
              </a:solidFill>
              <a:round/>
              <a:headEnd/>
              <a:tailEnd/>
            </a:ln>
          </p:spPr>
          <p:txBody>
            <a:bodyPr/>
            <a:lstStyle/>
            <a:p>
              <a:endParaRPr lang="en-US" sz="3120"/>
            </a:p>
          </p:txBody>
        </p:sp>
        <p:sp>
          <p:nvSpPr>
            <p:cNvPr id="386290" name="Freeform 1266"/>
            <p:cNvSpPr>
              <a:spLocks/>
            </p:cNvSpPr>
            <p:nvPr/>
          </p:nvSpPr>
          <p:spPr bwMode="auto">
            <a:xfrm>
              <a:off x="960" y="1906"/>
              <a:ext cx="5" cy="5"/>
            </a:xfrm>
            <a:custGeom>
              <a:avLst/>
              <a:gdLst>
                <a:gd name="T0" fmla="*/ 6 w 9"/>
                <a:gd name="T1" fmla="*/ 1 h 9"/>
                <a:gd name="T2" fmla="*/ 9 w 9"/>
                <a:gd name="T3" fmla="*/ 9 h 9"/>
                <a:gd name="T4" fmla="*/ 1 w 9"/>
                <a:gd name="T5" fmla="*/ 4 h 9"/>
                <a:gd name="T6" fmla="*/ 4 w 9"/>
                <a:gd name="T7" fmla="*/ 0 h 9"/>
                <a:gd name="T8" fmla="*/ 0 w 9"/>
                <a:gd name="T9" fmla="*/ 3 h 9"/>
                <a:gd name="T10" fmla="*/ 6 w 9"/>
                <a:gd name="T11" fmla="*/ 1 h 9"/>
              </a:gdLst>
              <a:ahLst/>
              <a:cxnLst>
                <a:cxn ang="0">
                  <a:pos x="T0" y="T1"/>
                </a:cxn>
                <a:cxn ang="0">
                  <a:pos x="T2" y="T3"/>
                </a:cxn>
                <a:cxn ang="0">
                  <a:pos x="T4" y="T5"/>
                </a:cxn>
                <a:cxn ang="0">
                  <a:pos x="T6" y="T7"/>
                </a:cxn>
                <a:cxn ang="0">
                  <a:pos x="T8" y="T9"/>
                </a:cxn>
                <a:cxn ang="0">
                  <a:pos x="T10" y="T11"/>
                </a:cxn>
              </a:cxnLst>
              <a:rect l="0" t="0" r="r" b="b"/>
              <a:pathLst>
                <a:path w="9" h="9">
                  <a:moveTo>
                    <a:pt x="6" y="1"/>
                  </a:moveTo>
                  <a:lnTo>
                    <a:pt x="9" y="9"/>
                  </a:lnTo>
                  <a:lnTo>
                    <a:pt x="1" y="4"/>
                  </a:lnTo>
                  <a:lnTo>
                    <a:pt x="4" y="0"/>
                  </a:lnTo>
                  <a:lnTo>
                    <a:pt x="0" y="3"/>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86291" name="Freeform 1267"/>
            <p:cNvSpPr>
              <a:spLocks/>
            </p:cNvSpPr>
            <p:nvPr/>
          </p:nvSpPr>
          <p:spPr bwMode="auto">
            <a:xfrm>
              <a:off x="916" y="1868"/>
              <a:ext cx="24" cy="66"/>
            </a:xfrm>
            <a:custGeom>
              <a:avLst/>
              <a:gdLst>
                <a:gd name="T0" fmla="*/ 48 w 48"/>
                <a:gd name="T1" fmla="*/ 4 h 132"/>
                <a:gd name="T2" fmla="*/ 32 w 48"/>
                <a:gd name="T3" fmla="*/ 17 h 132"/>
                <a:gd name="T4" fmla="*/ 22 w 48"/>
                <a:gd name="T5" fmla="*/ 30 h 132"/>
                <a:gd name="T6" fmla="*/ 16 w 48"/>
                <a:gd name="T7" fmla="*/ 42 h 132"/>
                <a:gd name="T8" fmla="*/ 10 w 48"/>
                <a:gd name="T9" fmla="*/ 58 h 132"/>
                <a:gd name="T10" fmla="*/ 6 w 48"/>
                <a:gd name="T11" fmla="*/ 74 h 132"/>
                <a:gd name="T12" fmla="*/ 6 w 48"/>
                <a:gd name="T13" fmla="*/ 93 h 132"/>
                <a:gd name="T14" fmla="*/ 8 w 48"/>
                <a:gd name="T15" fmla="*/ 111 h 132"/>
                <a:gd name="T16" fmla="*/ 13 w 48"/>
                <a:gd name="T17" fmla="*/ 131 h 132"/>
                <a:gd name="T18" fmla="*/ 6 w 48"/>
                <a:gd name="T19" fmla="*/ 132 h 132"/>
                <a:gd name="T20" fmla="*/ 2 w 48"/>
                <a:gd name="T21" fmla="*/ 112 h 132"/>
                <a:gd name="T22" fmla="*/ 0 w 48"/>
                <a:gd name="T23" fmla="*/ 93 h 132"/>
                <a:gd name="T24" fmla="*/ 0 w 48"/>
                <a:gd name="T25" fmla="*/ 74 h 132"/>
                <a:gd name="T26" fmla="*/ 3 w 48"/>
                <a:gd name="T27" fmla="*/ 58 h 132"/>
                <a:gd name="T28" fmla="*/ 10 w 48"/>
                <a:gd name="T29" fmla="*/ 41 h 132"/>
                <a:gd name="T30" fmla="*/ 17 w 48"/>
                <a:gd name="T31" fmla="*/ 26 h 132"/>
                <a:gd name="T32" fmla="*/ 28 w 48"/>
                <a:gd name="T33" fmla="*/ 12 h 132"/>
                <a:gd name="T34" fmla="*/ 43 w 48"/>
                <a:gd name="T35" fmla="*/ 0 h 132"/>
                <a:gd name="T36" fmla="*/ 48 w 48"/>
                <a:gd name="T37"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32">
                  <a:moveTo>
                    <a:pt x="48" y="4"/>
                  </a:moveTo>
                  <a:lnTo>
                    <a:pt x="32" y="17"/>
                  </a:lnTo>
                  <a:lnTo>
                    <a:pt x="22" y="30"/>
                  </a:lnTo>
                  <a:lnTo>
                    <a:pt x="16" y="42"/>
                  </a:lnTo>
                  <a:lnTo>
                    <a:pt x="10" y="58"/>
                  </a:lnTo>
                  <a:lnTo>
                    <a:pt x="6" y="74"/>
                  </a:lnTo>
                  <a:lnTo>
                    <a:pt x="6" y="93"/>
                  </a:lnTo>
                  <a:lnTo>
                    <a:pt x="8" y="111"/>
                  </a:lnTo>
                  <a:lnTo>
                    <a:pt x="13" y="131"/>
                  </a:lnTo>
                  <a:lnTo>
                    <a:pt x="6" y="132"/>
                  </a:lnTo>
                  <a:lnTo>
                    <a:pt x="2" y="112"/>
                  </a:lnTo>
                  <a:lnTo>
                    <a:pt x="0" y="93"/>
                  </a:lnTo>
                  <a:lnTo>
                    <a:pt x="0" y="74"/>
                  </a:lnTo>
                  <a:lnTo>
                    <a:pt x="3" y="58"/>
                  </a:lnTo>
                  <a:lnTo>
                    <a:pt x="10" y="41"/>
                  </a:lnTo>
                  <a:lnTo>
                    <a:pt x="17" y="26"/>
                  </a:lnTo>
                  <a:lnTo>
                    <a:pt x="28" y="12"/>
                  </a:lnTo>
                  <a:lnTo>
                    <a:pt x="43" y="0"/>
                  </a:lnTo>
                  <a:lnTo>
                    <a:pt x="48" y="4"/>
                  </a:lnTo>
                  <a:close/>
                </a:path>
              </a:pathLst>
            </a:custGeom>
            <a:solidFill>
              <a:srgbClr val="000000"/>
            </a:solidFill>
            <a:ln w="9525">
              <a:solidFill>
                <a:schemeClr val="tx2"/>
              </a:solidFill>
              <a:round/>
              <a:headEnd/>
              <a:tailEnd/>
            </a:ln>
          </p:spPr>
          <p:txBody>
            <a:bodyPr/>
            <a:lstStyle/>
            <a:p>
              <a:endParaRPr lang="en-US" sz="3120"/>
            </a:p>
          </p:txBody>
        </p:sp>
        <p:sp>
          <p:nvSpPr>
            <p:cNvPr id="386292" name="Freeform 1268"/>
            <p:cNvSpPr>
              <a:spLocks/>
            </p:cNvSpPr>
            <p:nvPr/>
          </p:nvSpPr>
          <p:spPr bwMode="auto">
            <a:xfrm>
              <a:off x="938" y="1866"/>
              <a:ext cx="2" cy="4"/>
            </a:xfrm>
            <a:custGeom>
              <a:avLst/>
              <a:gdLst>
                <a:gd name="T0" fmla="*/ 5 w 5"/>
                <a:gd name="T1" fmla="*/ 3 h 7"/>
                <a:gd name="T2" fmla="*/ 3 w 5"/>
                <a:gd name="T3" fmla="*/ 0 h 7"/>
                <a:gd name="T4" fmla="*/ 0 w 5"/>
                <a:gd name="T5" fmla="*/ 3 h 7"/>
                <a:gd name="T6" fmla="*/ 5 w 5"/>
                <a:gd name="T7" fmla="*/ 7 h 7"/>
                <a:gd name="T8" fmla="*/ 0 w 5"/>
                <a:gd name="T9" fmla="*/ 6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3" y="0"/>
                  </a:lnTo>
                  <a:lnTo>
                    <a:pt x="0" y="3"/>
                  </a:lnTo>
                  <a:lnTo>
                    <a:pt x="5" y="7"/>
                  </a:lnTo>
                  <a:lnTo>
                    <a:pt x="0" y="6"/>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6293" name="Freeform 1269"/>
            <p:cNvSpPr>
              <a:spLocks/>
            </p:cNvSpPr>
            <p:nvPr/>
          </p:nvSpPr>
          <p:spPr bwMode="auto">
            <a:xfrm>
              <a:off x="919" y="1933"/>
              <a:ext cx="9" cy="28"/>
            </a:xfrm>
            <a:custGeom>
              <a:avLst/>
              <a:gdLst>
                <a:gd name="T0" fmla="*/ 7 w 19"/>
                <a:gd name="T1" fmla="*/ 0 h 54"/>
                <a:gd name="T2" fmla="*/ 0 w 19"/>
                <a:gd name="T3" fmla="*/ 1 h 54"/>
                <a:gd name="T4" fmla="*/ 13 w 19"/>
                <a:gd name="T5" fmla="*/ 54 h 54"/>
                <a:gd name="T6" fmla="*/ 19 w 19"/>
                <a:gd name="T7" fmla="*/ 53 h 54"/>
                <a:gd name="T8" fmla="*/ 7 w 19"/>
                <a:gd name="T9" fmla="*/ 0 h 54"/>
              </a:gdLst>
              <a:ahLst/>
              <a:cxnLst>
                <a:cxn ang="0">
                  <a:pos x="T0" y="T1"/>
                </a:cxn>
                <a:cxn ang="0">
                  <a:pos x="T2" y="T3"/>
                </a:cxn>
                <a:cxn ang="0">
                  <a:pos x="T4" y="T5"/>
                </a:cxn>
                <a:cxn ang="0">
                  <a:pos x="T6" y="T7"/>
                </a:cxn>
                <a:cxn ang="0">
                  <a:pos x="T8" y="T9"/>
                </a:cxn>
              </a:cxnLst>
              <a:rect l="0" t="0" r="r" b="b"/>
              <a:pathLst>
                <a:path w="19" h="54">
                  <a:moveTo>
                    <a:pt x="7" y="0"/>
                  </a:moveTo>
                  <a:lnTo>
                    <a:pt x="0" y="1"/>
                  </a:lnTo>
                  <a:lnTo>
                    <a:pt x="13" y="54"/>
                  </a:lnTo>
                  <a:lnTo>
                    <a:pt x="19" y="53"/>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6294" name="Freeform 1270"/>
            <p:cNvSpPr>
              <a:spLocks/>
            </p:cNvSpPr>
            <p:nvPr/>
          </p:nvSpPr>
          <p:spPr bwMode="auto">
            <a:xfrm>
              <a:off x="919" y="1933"/>
              <a:ext cx="3" cy="1"/>
            </a:xfrm>
            <a:custGeom>
              <a:avLst/>
              <a:gdLst>
                <a:gd name="T0" fmla="*/ 0 w 7"/>
                <a:gd name="T1" fmla="*/ 1 h 1"/>
                <a:gd name="T2" fmla="*/ 7 w 7"/>
                <a:gd name="T3" fmla="*/ 0 h 1"/>
                <a:gd name="T4" fmla="*/ 0 w 7"/>
                <a:gd name="T5" fmla="*/ 1 h 1"/>
              </a:gdLst>
              <a:ahLst/>
              <a:cxnLst>
                <a:cxn ang="0">
                  <a:pos x="T0" y="T1"/>
                </a:cxn>
                <a:cxn ang="0">
                  <a:pos x="T2" y="T3"/>
                </a:cxn>
                <a:cxn ang="0">
                  <a:pos x="T4" y="T5"/>
                </a:cxn>
              </a:cxnLst>
              <a:rect l="0" t="0" r="r" b="b"/>
              <a:pathLst>
                <a:path w="7" h="1">
                  <a:moveTo>
                    <a:pt x="0" y="1"/>
                  </a:moveTo>
                  <a:lnTo>
                    <a:pt x="7"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6295" name="Freeform 1271"/>
            <p:cNvSpPr>
              <a:spLocks/>
            </p:cNvSpPr>
            <p:nvPr/>
          </p:nvSpPr>
          <p:spPr bwMode="auto">
            <a:xfrm>
              <a:off x="901" y="1960"/>
              <a:ext cx="28" cy="65"/>
            </a:xfrm>
            <a:custGeom>
              <a:avLst/>
              <a:gdLst>
                <a:gd name="T0" fmla="*/ 55 w 56"/>
                <a:gd name="T1" fmla="*/ 0 h 129"/>
                <a:gd name="T2" fmla="*/ 56 w 56"/>
                <a:gd name="T3" fmla="*/ 18 h 129"/>
                <a:gd name="T4" fmla="*/ 52 w 56"/>
                <a:gd name="T5" fmla="*/ 33 h 129"/>
                <a:gd name="T6" fmla="*/ 33 w 56"/>
                <a:gd name="T7" fmla="*/ 67 h 129"/>
                <a:gd name="T8" fmla="*/ 14 w 56"/>
                <a:gd name="T9" fmla="*/ 97 h 129"/>
                <a:gd name="T10" fmla="*/ 8 w 56"/>
                <a:gd name="T11" fmla="*/ 111 h 129"/>
                <a:gd name="T12" fmla="*/ 6 w 56"/>
                <a:gd name="T13" fmla="*/ 129 h 129"/>
                <a:gd name="T14" fmla="*/ 0 w 56"/>
                <a:gd name="T15" fmla="*/ 129 h 129"/>
                <a:gd name="T16" fmla="*/ 1 w 56"/>
                <a:gd name="T17" fmla="*/ 111 h 129"/>
                <a:gd name="T18" fmla="*/ 9 w 56"/>
                <a:gd name="T19" fmla="*/ 94 h 129"/>
                <a:gd name="T20" fmla="*/ 29 w 56"/>
                <a:gd name="T21" fmla="*/ 62 h 129"/>
                <a:gd name="T22" fmla="*/ 46 w 56"/>
                <a:gd name="T23" fmla="*/ 32 h 129"/>
                <a:gd name="T24" fmla="*/ 50 w 56"/>
                <a:gd name="T25" fmla="*/ 18 h 129"/>
                <a:gd name="T26" fmla="*/ 49 w 56"/>
                <a:gd name="T27" fmla="*/ 0 h 129"/>
                <a:gd name="T28" fmla="*/ 55 w 56"/>
                <a:gd name="T2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29">
                  <a:moveTo>
                    <a:pt x="55" y="0"/>
                  </a:moveTo>
                  <a:lnTo>
                    <a:pt x="56" y="18"/>
                  </a:lnTo>
                  <a:lnTo>
                    <a:pt x="52" y="33"/>
                  </a:lnTo>
                  <a:lnTo>
                    <a:pt x="33" y="67"/>
                  </a:lnTo>
                  <a:lnTo>
                    <a:pt x="14" y="97"/>
                  </a:lnTo>
                  <a:lnTo>
                    <a:pt x="8" y="111"/>
                  </a:lnTo>
                  <a:lnTo>
                    <a:pt x="6" y="129"/>
                  </a:lnTo>
                  <a:lnTo>
                    <a:pt x="0" y="129"/>
                  </a:lnTo>
                  <a:lnTo>
                    <a:pt x="1" y="111"/>
                  </a:lnTo>
                  <a:lnTo>
                    <a:pt x="9" y="94"/>
                  </a:lnTo>
                  <a:lnTo>
                    <a:pt x="29" y="62"/>
                  </a:lnTo>
                  <a:lnTo>
                    <a:pt x="46" y="32"/>
                  </a:lnTo>
                  <a:lnTo>
                    <a:pt x="50" y="18"/>
                  </a:lnTo>
                  <a:lnTo>
                    <a:pt x="49" y="0"/>
                  </a:lnTo>
                  <a:lnTo>
                    <a:pt x="55" y="0"/>
                  </a:lnTo>
                  <a:close/>
                </a:path>
              </a:pathLst>
            </a:custGeom>
            <a:solidFill>
              <a:srgbClr val="000000"/>
            </a:solidFill>
            <a:ln w="9525">
              <a:solidFill>
                <a:schemeClr val="tx2"/>
              </a:solidFill>
              <a:round/>
              <a:headEnd/>
              <a:tailEnd/>
            </a:ln>
          </p:spPr>
          <p:txBody>
            <a:bodyPr/>
            <a:lstStyle/>
            <a:p>
              <a:endParaRPr lang="en-US" sz="3120"/>
            </a:p>
          </p:txBody>
        </p:sp>
        <p:sp>
          <p:nvSpPr>
            <p:cNvPr id="386296" name="Freeform 1272"/>
            <p:cNvSpPr>
              <a:spLocks/>
            </p:cNvSpPr>
            <p:nvPr/>
          </p:nvSpPr>
          <p:spPr bwMode="auto">
            <a:xfrm>
              <a:off x="901" y="2025"/>
              <a:ext cx="8" cy="36"/>
            </a:xfrm>
            <a:custGeom>
              <a:avLst/>
              <a:gdLst>
                <a:gd name="T0" fmla="*/ 6 w 17"/>
                <a:gd name="T1" fmla="*/ 0 h 73"/>
                <a:gd name="T2" fmla="*/ 8 w 17"/>
                <a:gd name="T3" fmla="*/ 20 h 73"/>
                <a:gd name="T4" fmla="*/ 12 w 17"/>
                <a:gd name="T5" fmla="*/ 37 h 73"/>
                <a:gd name="T6" fmla="*/ 17 w 17"/>
                <a:gd name="T7" fmla="*/ 54 h 73"/>
                <a:gd name="T8" fmla="*/ 17 w 17"/>
                <a:gd name="T9" fmla="*/ 73 h 73"/>
                <a:gd name="T10" fmla="*/ 11 w 17"/>
                <a:gd name="T11" fmla="*/ 73 h 73"/>
                <a:gd name="T12" fmla="*/ 11 w 17"/>
                <a:gd name="T13" fmla="*/ 54 h 73"/>
                <a:gd name="T14" fmla="*/ 6 w 17"/>
                <a:gd name="T15" fmla="*/ 38 h 73"/>
                <a:gd name="T16" fmla="*/ 1 w 17"/>
                <a:gd name="T17" fmla="*/ 22 h 73"/>
                <a:gd name="T18" fmla="*/ 0 w 17"/>
                <a:gd name="T19" fmla="*/ 0 h 73"/>
                <a:gd name="T20" fmla="*/ 6 w 17"/>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3">
                  <a:moveTo>
                    <a:pt x="6" y="0"/>
                  </a:moveTo>
                  <a:lnTo>
                    <a:pt x="8" y="20"/>
                  </a:lnTo>
                  <a:lnTo>
                    <a:pt x="12" y="37"/>
                  </a:lnTo>
                  <a:lnTo>
                    <a:pt x="17" y="54"/>
                  </a:lnTo>
                  <a:lnTo>
                    <a:pt x="17" y="73"/>
                  </a:lnTo>
                  <a:lnTo>
                    <a:pt x="11" y="73"/>
                  </a:lnTo>
                  <a:lnTo>
                    <a:pt x="11" y="54"/>
                  </a:lnTo>
                  <a:lnTo>
                    <a:pt x="6" y="38"/>
                  </a:lnTo>
                  <a:lnTo>
                    <a:pt x="1" y="22"/>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297" name="Freeform 1273"/>
            <p:cNvSpPr>
              <a:spLocks/>
            </p:cNvSpPr>
            <p:nvPr/>
          </p:nvSpPr>
          <p:spPr bwMode="auto">
            <a:xfrm>
              <a:off x="901" y="2025"/>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298" name="Freeform 1274"/>
            <p:cNvSpPr>
              <a:spLocks/>
            </p:cNvSpPr>
            <p:nvPr/>
          </p:nvSpPr>
          <p:spPr bwMode="auto">
            <a:xfrm>
              <a:off x="903" y="2061"/>
              <a:ext cx="6" cy="20"/>
            </a:xfrm>
            <a:custGeom>
              <a:avLst/>
              <a:gdLst>
                <a:gd name="T0" fmla="*/ 13 w 13"/>
                <a:gd name="T1" fmla="*/ 0 h 40"/>
                <a:gd name="T2" fmla="*/ 7 w 13"/>
                <a:gd name="T3" fmla="*/ 0 h 40"/>
                <a:gd name="T4" fmla="*/ 0 w 13"/>
                <a:gd name="T5" fmla="*/ 40 h 40"/>
                <a:gd name="T6" fmla="*/ 7 w 13"/>
                <a:gd name="T7" fmla="*/ 40 h 40"/>
                <a:gd name="T8" fmla="*/ 13 w 13"/>
                <a:gd name="T9" fmla="*/ 0 h 40"/>
              </a:gdLst>
              <a:ahLst/>
              <a:cxnLst>
                <a:cxn ang="0">
                  <a:pos x="T0" y="T1"/>
                </a:cxn>
                <a:cxn ang="0">
                  <a:pos x="T2" y="T3"/>
                </a:cxn>
                <a:cxn ang="0">
                  <a:pos x="T4" y="T5"/>
                </a:cxn>
                <a:cxn ang="0">
                  <a:pos x="T6" y="T7"/>
                </a:cxn>
                <a:cxn ang="0">
                  <a:pos x="T8" y="T9"/>
                </a:cxn>
              </a:cxnLst>
              <a:rect l="0" t="0" r="r" b="b"/>
              <a:pathLst>
                <a:path w="13" h="40">
                  <a:moveTo>
                    <a:pt x="13" y="0"/>
                  </a:moveTo>
                  <a:lnTo>
                    <a:pt x="7" y="0"/>
                  </a:lnTo>
                  <a:lnTo>
                    <a:pt x="0" y="40"/>
                  </a:lnTo>
                  <a:lnTo>
                    <a:pt x="7" y="40"/>
                  </a:lnTo>
                  <a:lnTo>
                    <a:pt x="13" y="0"/>
                  </a:lnTo>
                  <a:close/>
                </a:path>
              </a:pathLst>
            </a:custGeom>
            <a:solidFill>
              <a:srgbClr val="000000"/>
            </a:solidFill>
            <a:ln w="9525">
              <a:solidFill>
                <a:schemeClr val="tx2"/>
              </a:solidFill>
              <a:round/>
              <a:headEnd/>
              <a:tailEnd/>
            </a:ln>
          </p:spPr>
          <p:txBody>
            <a:bodyPr/>
            <a:lstStyle/>
            <a:p>
              <a:endParaRPr lang="en-US" sz="3120"/>
            </a:p>
          </p:txBody>
        </p:sp>
        <p:sp>
          <p:nvSpPr>
            <p:cNvPr id="386299" name="Freeform 1275"/>
            <p:cNvSpPr>
              <a:spLocks/>
            </p:cNvSpPr>
            <p:nvPr/>
          </p:nvSpPr>
          <p:spPr bwMode="auto">
            <a:xfrm>
              <a:off x="906" y="206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6300" name="Freeform 1276"/>
            <p:cNvSpPr>
              <a:spLocks/>
            </p:cNvSpPr>
            <p:nvPr/>
          </p:nvSpPr>
          <p:spPr bwMode="auto">
            <a:xfrm>
              <a:off x="902" y="2066"/>
              <a:ext cx="4" cy="15"/>
            </a:xfrm>
            <a:custGeom>
              <a:avLst/>
              <a:gdLst>
                <a:gd name="T0" fmla="*/ 1 w 8"/>
                <a:gd name="T1" fmla="*/ 31 h 31"/>
                <a:gd name="T2" fmla="*/ 0 w 8"/>
                <a:gd name="T3" fmla="*/ 16 h 31"/>
                <a:gd name="T4" fmla="*/ 1 w 8"/>
                <a:gd name="T5" fmla="*/ 0 h 31"/>
                <a:gd name="T6" fmla="*/ 8 w 8"/>
                <a:gd name="T7" fmla="*/ 0 h 31"/>
                <a:gd name="T8" fmla="*/ 6 w 8"/>
                <a:gd name="T9" fmla="*/ 16 h 31"/>
                <a:gd name="T10" fmla="*/ 6 w 8"/>
                <a:gd name="T11" fmla="*/ 31 h 31"/>
                <a:gd name="T12" fmla="*/ 1 w 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 h="31">
                  <a:moveTo>
                    <a:pt x="1" y="31"/>
                  </a:moveTo>
                  <a:lnTo>
                    <a:pt x="0" y="16"/>
                  </a:lnTo>
                  <a:lnTo>
                    <a:pt x="1" y="0"/>
                  </a:lnTo>
                  <a:lnTo>
                    <a:pt x="8" y="0"/>
                  </a:lnTo>
                  <a:lnTo>
                    <a:pt x="6" y="16"/>
                  </a:lnTo>
                  <a:lnTo>
                    <a:pt x="6" y="31"/>
                  </a:lnTo>
                  <a:lnTo>
                    <a:pt x="1" y="31"/>
                  </a:lnTo>
                  <a:close/>
                </a:path>
              </a:pathLst>
            </a:custGeom>
            <a:solidFill>
              <a:srgbClr val="000000"/>
            </a:solidFill>
            <a:ln w="9525">
              <a:solidFill>
                <a:schemeClr val="tx2"/>
              </a:solidFill>
              <a:round/>
              <a:headEnd/>
              <a:tailEnd/>
            </a:ln>
          </p:spPr>
          <p:txBody>
            <a:bodyPr/>
            <a:lstStyle/>
            <a:p>
              <a:endParaRPr lang="en-US" sz="3120"/>
            </a:p>
          </p:txBody>
        </p:sp>
        <p:sp>
          <p:nvSpPr>
            <p:cNvPr id="386301" name="Freeform 1277"/>
            <p:cNvSpPr>
              <a:spLocks/>
            </p:cNvSpPr>
            <p:nvPr/>
          </p:nvSpPr>
          <p:spPr bwMode="auto">
            <a:xfrm>
              <a:off x="903" y="2081"/>
              <a:ext cx="3" cy="1"/>
            </a:xfrm>
            <a:custGeom>
              <a:avLst/>
              <a:gdLst>
                <a:gd name="T0" fmla="*/ 7 w 7"/>
                <a:gd name="T1" fmla="*/ 0 w 7"/>
                <a:gd name="T2" fmla="*/ 5 w 7"/>
                <a:gd name="T3" fmla="*/ 0 w 7"/>
                <a:gd name="T4" fmla="*/ 7 w 7"/>
              </a:gdLst>
              <a:ahLst/>
              <a:cxnLst>
                <a:cxn ang="0">
                  <a:pos x="T0" y="0"/>
                </a:cxn>
                <a:cxn ang="0">
                  <a:pos x="T1" y="0"/>
                </a:cxn>
                <a:cxn ang="0">
                  <a:pos x="T2" y="0"/>
                </a:cxn>
                <a:cxn ang="0">
                  <a:pos x="T3" y="0"/>
                </a:cxn>
                <a:cxn ang="0">
                  <a:pos x="T4" y="0"/>
                </a:cxn>
              </a:cxnLst>
              <a:rect l="0" t="0" r="r" b="b"/>
              <a:pathLst>
                <a:path w="7">
                  <a:moveTo>
                    <a:pt x="7" y="0"/>
                  </a:moveTo>
                  <a:lnTo>
                    <a:pt x="0" y="0"/>
                  </a:lnTo>
                  <a:lnTo>
                    <a:pt x="5" y="0"/>
                  </a:ln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6302" name="Freeform 1278"/>
            <p:cNvSpPr>
              <a:spLocks/>
            </p:cNvSpPr>
            <p:nvPr/>
          </p:nvSpPr>
          <p:spPr bwMode="auto">
            <a:xfrm>
              <a:off x="893" y="2028"/>
              <a:ext cx="13" cy="38"/>
            </a:xfrm>
            <a:custGeom>
              <a:avLst/>
              <a:gdLst>
                <a:gd name="T0" fmla="*/ 19 w 24"/>
                <a:gd name="T1" fmla="*/ 74 h 74"/>
                <a:gd name="T2" fmla="*/ 18 w 24"/>
                <a:gd name="T3" fmla="*/ 55 h 74"/>
                <a:gd name="T4" fmla="*/ 13 w 24"/>
                <a:gd name="T5" fmla="*/ 38 h 74"/>
                <a:gd name="T6" fmla="*/ 0 w 24"/>
                <a:gd name="T7" fmla="*/ 3 h 74"/>
                <a:gd name="T8" fmla="*/ 4 w 24"/>
                <a:gd name="T9" fmla="*/ 0 h 74"/>
                <a:gd name="T10" fmla="*/ 18 w 24"/>
                <a:gd name="T11" fmla="*/ 35 h 74"/>
                <a:gd name="T12" fmla="*/ 23 w 24"/>
                <a:gd name="T13" fmla="*/ 55 h 74"/>
                <a:gd name="T14" fmla="*/ 24 w 24"/>
                <a:gd name="T15" fmla="*/ 74 h 74"/>
                <a:gd name="T16" fmla="*/ 19 w 24"/>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4">
                  <a:moveTo>
                    <a:pt x="19" y="74"/>
                  </a:moveTo>
                  <a:lnTo>
                    <a:pt x="18" y="55"/>
                  </a:lnTo>
                  <a:lnTo>
                    <a:pt x="13" y="38"/>
                  </a:lnTo>
                  <a:lnTo>
                    <a:pt x="0" y="3"/>
                  </a:lnTo>
                  <a:lnTo>
                    <a:pt x="4" y="0"/>
                  </a:lnTo>
                  <a:lnTo>
                    <a:pt x="18" y="35"/>
                  </a:lnTo>
                  <a:lnTo>
                    <a:pt x="23" y="55"/>
                  </a:lnTo>
                  <a:lnTo>
                    <a:pt x="24" y="74"/>
                  </a:lnTo>
                  <a:lnTo>
                    <a:pt x="19" y="74"/>
                  </a:lnTo>
                  <a:close/>
                </a:path>
              </a:pathLst>
            </a:custGeom>
            <a:solidFill>
              <a:srgbClr val="000000"/>
            </a:solidFill>
            <a:ln w="9525">
              <a:solidFill>
                <a:schemeClr val="tx2"/>
              </a:solidFill>
              <a:round/>
              <a:headEnd/>
              <a:tailEnd/>
            </a:ln>
          </p:spPr>
          <p:txBody>
            <a:bodyPr/>
            <a:lstStyle/>
            <a:p>
              <a:endParaRPr lang="en-US" sz="3120"/>
            </a:p>
          </p:txBody>
        </p:sp>
        <p:sp>
          <p:nvSpPr>
            <p:cNvPr id="386303" name="Freeform 1279"/>
            <p:cNvSpPr>
              <a:spLocks/>
            </p:cNvSpPr>
            <p:nvPr/>
          </p:nvSpPr>
          <p:spPr bwMode="auto">
            <a:xfrm>
              <a:off x="903" y="2066"/>
              <a:ext cx="3" cy="1"/>
            </a:xfrm>
            <a:custGeom>
              <a:avLst/>
              <a:gdLst>
                <a:gd name="T0" fmla="*/ 7 w 7"/>
                <a:gd name="T1" fmla="*/ 5 w 7"/>
                <a:gd name="T2" fmla="*/ 0 w 7"/>
                <a:gd name="T3" fmla="*/ 7 w 7"/>
              </a:gdLst>
              <a:ahLst/>
              <a:cxnLst>
                <a:cxn ang="0">
                  <a:pos x="T0" y="0"/>
                </a:cxn>
                <a:cxn ang="0">
                  <a:pos x="T1" y="0"/>
                </a:cxn>
                <a:cxn ang="0">
                  <a:pos x="T2" y="0"/>
                </a:cxn>
                <a:cxn ang="0">
                  <a:pos x="T3" y="0"/>
                </a:cxn>
              </a:cxnLst>
              <a:rect l="0" t="0" r="r" b="b"/>
              <a:pathLst>
                <a:path w="7">
                  <a:moveTo>
                    <a:pt x="7" y="0"/>
                  </a:moveTo>
                  <a:lnTo>
                    <a:pt x="5" y="0"/>
                  </a:ln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6304" name="Freeform 1280"/>
            <p:cNvSpPr>
              <a:spLocks/>
            </p:cNvSpPr>
            <p:nvPr/>
          </p:nvSpPr>
          <p:spPr bwMode="auto">
            <a:xfrm>
              <a:off x="873" y="2028"/>
              <a:ext cx="23" cy="32"/>
            </a:xfrm>
            <a:custGeom>
              <a:avLst/>
              <a:gdLst>
                <a:gd name="T0" fmla="*/ 44 w 44"/>
                <a:gd name="T1" fmla="*/ 4 h 62"/>
                <a:gd name="T2" fmla="*/ 26 w 44"/>
                <a:gd name="T3" fmla="*/ 35 h 62"/>
                <a:gd name="T4" fmla="*/ 5 w 44"/>
                <a:gd name="T5" fmla="*/ 62 h 62"/>
                <a:gd name="T6" fmla="*/ 0 w 44"/>
                <a:gd name="T7" fmla="*/ 58 h 62"/>
                <a:gd name="T8" fmla="*/ 21 w 44"/>
                <a:gd name="T9" fmla="*/ 30 h 62"/>
                <a:gd name="T10" fmla="*/ 40 w 44"/>
                <a:gd name="T11" fmla="*/ 0 h 62"/>
                <a:gd name="T12" fmla="*/ 44 w 44"/>
                <a:gd name="T13" fmla="*/ 4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44" y="4"/>
                  </a:moveTo>
                  <a:lnTo>
                    <a:pt x="26" y="35"/>
                  </a:lnTo>
                  <a:lnTo>
                    <a:pt x="5" y="62"/>
                  </a:lnTo>
                  <a:lnTo>
                    <a:pt x="0" y="58"/>
                  </a:lnTo>
                  <a:lnTo>
                    <a:pt x="21" y="30"/>
                  </a:lnTo>
                  <a:lnTo>
                    <a:pt x="40" y="0"/>
                  </a:lnTo>
                  <a:lnTo>
                    <a:pt x="44" y="4"/>
                  </a:lnTo>
                  <a:close/>
                </a:path>
              </a:pathLst>
            </a:custGeom>
            <a:solidFill>
              <a:srgbClr val="000000"/>
            </a:solidFill>
            <a:ln w="9525">
              <a:solidFill>
                <a:schemeClr val="tx2"/>
              </a:solidFill>
              <a:round/>
              <a:headEnd/>
              <a:tailEnd/>
            </a:ln>
          </p:spPr>
          <p:txBody>
            <a:bodyPr/>
            <a:lstStyle/>
            <a:p>
              <a:endParaRPr lang="en-US" sz="3120"/>
            </a:p>
          </p:txBody>
        </p:sp>
        <p:sp>
          <p:nvSpPr>
            <p:cNvPr id="386305" name="Freeform 1281"/>
            <p:cNvSpPr>
              <a:spLocks/>
            </p:cNvSpPr>
            <p:nvPr/>
          </p:nvSpPr>
          <p:spPr bwMode="auto">
            <a:xfrm>
              <a:off x="893" y="2026"/>
              <a:ext cx="3" cy="5"/>
            </a:xfrm>
            <a:custGeom>
              <a:avLst/>
              <a:gdLst>
                <a:gd name="T0" fmla="*/ 4 w 4"/>
                <a:gd name="T1" fmla="*/ 5 h 9"/>
                <a:gd name="T2" fmla="*/ 3 w 4"/>
                <a:gd name="T3" fmla="*/ 0 h 9"/>
                <a:gd name="T4" fmla="*/ 0 w 4"/>
                <a:gd name="T5" fmla="*/ 5 h 9"/>
                <a:gd name="T6" fmla="*/ 4 w 4"/>
                <a:gd name="T7" fmla="*/ 9 h 9"/>
                <a:gd name="T8" fmla="*/ 0 w 4"/>
                <a:gd name="T9" fmla="*/ 8 h 9"/>
                <a:gd name="T10" fmla="*/ 4 w 4"/>
                <a:gd name="T11" fmla="*/ 5 h 9"/>
              </a:gdLst>
              <a:ahLst/>
              <a:cxnLst>
                <a:cxn ang="0">
                  <a:pos x="T0" y="T1"/>
                </a:cxn>
                <a:cxn ang="0">
                  <a:pos x="T2" y="T3"/>
                </a:cxn>
                <a:cxn ang="0">
                  <a:pos x="T4" y="T5"/>
                </a:cxn>
                <a:cxn ang="0">
                  <a:pos x="T6" y="T7"/>
                </a:cxn>
                <a:cxn ang="0">
                  <a:pos x="T8" y="T9"/>
                </a:cxn>
                <a:cxn ang="0">
                  <a:pos x="T10" y="T11"/>
                </a:cxn>
              </a:cxnLst>
              <a:rect l="0" t="0" r="r" b="b"/>
              <a:pathLst>
                <a:path w="4" h="9">
                  <a:moveTo>
                    <a:pt x="4" y="5"/>
                  </a:moveTo>
                  <a:lnTo>
                    <a:pt x="3" y="0"/>
                  </a:lnTo>
                  <a:lnTo>
                    <a:pt x="0" y="5"/>
                  </a:lnTo>
                  <a:lnTo>
                    <a:pt x="4" y="9"/>
                  </a:lnTo>
                  <a:lnTo>
                    <a:pt x="0" y="8"/>
                  </a:lnTo>
                  <a:lnTo>
                    <a:pt x="4" y="5"/>
                  </a:lnTo>
                  <a:close/>
                </a:path>
              </a:pathLst>
            </a:custGeom>
            <a:solidFill>
              <a:srgbClr val="000000"/>
            </a:solidFill>
            <a:ln w="9525">
              <a:solidFill>
                <a:schemeClr val="tx2"/>
              </a:solidFill>
              <a:round/>
              <a:headEnd/>
              <a:tailEnd/>
            </a:ln>
          </p:spPr>
          <p:txBody>
            <a:bodyPr/>
            <a:lstStyle/>
            <a:p>
              <a:endParaRPr lang="en-US" sz="3120"/>
            </a:p>
          </p:txBody>
        </p:sp>
        <p:sp>
          <p:nvSpPr>
            <p:cNvPr id="386306" name="Freeform 1282"/>
            <p:cNvSpPr>
              <a:spLocks/>
            </p:cNvSpPr>
            <p:nvPr/>
          </p:nvSpPr>
          <p:spPr bwMode="auto">
            <a:xfrm>
              <a:off x="851" y="2057"/>
              <a:ext cx="25" cy="27"/>
            </a:xfrm>
            <a:custGeom>
              <a:avLst/>
              <a:gdLst>
                <a:gd name="T0" fmla="*/ 51 w 51"/>
                <a:gd name="T1" fmla="*/ 4 h 53"/>
                <a:gd name="T2" fmla="*/ 29 w 51"/>
                <a:gd name="T3" fmla="*/ 30 h 53"/>
                <a:gd name="T4" fmla="*/ 5 w 51"/>
                <a:gd name="T5" fmla="*/ 53 h 53"/>
                <a:gd name="T6" fmla="*/ 0 w 51"/>
                <a:gd name="T7" fmla="*/ 48 h 53"/>
                <a:gd name="T8" fmla="*/ 25 w 51"/>
                <a:gd name="T9" fmla="*/ 26 h 53"/>
                <a:gd name="T10" fmla="*/ 46 w 51"/>
                <a:gd name="T11" fmla="*/ 0 h 53"/>
                <a:gd name="T12" fmla="*/ 51 w 51"/>
                <a:gd name="T13" fmla="*/ 4 h 53"/>
              </a:gdLst>
              <a:ahLst/>
              <a:cxnLst>
                <a:cxn ang="0">
                  <a:pos x="T0" y="T1"/>
                </a:cxn>
                <a:cxn ang="0">
                  <a:pos x="T2" y="T3"/>
                </a:cxn>
                <a:cxn ang="0">
                  <a:pos x="T4" y="T5"/>
                </a:cxn>
                <a:cxn ang="0">
                  <a:pos x="T6" y="T7"/>
                </a:cxn>
                <a:cxn ang="0">
                  <a:pos x="T8" y="T9"/>
                </a:cxn>
                <a:cxn ang="0">
                  <a:pos x="T10" y="T11"/>
                </a:cxn>
                <a:cxn ang="0">
                  <a:pos x="T12" y="T13"/>
                </a:cxn>
              </a:cxnLst>
              <a:rect l="0" t="0" r="r" b="b"/>
              <a:pathLst>
                <a:path w="51" h="53">
                  <a:moveTo>
                    <a:pt x="51" y="4"/>
                  </a:moveTo>
                  <a:lnTo>
                    <a:pt x="29" y="30"/>
                  </a:lnTo>
                  <a:lnTo>
                    <a:pt x="5" y="53"/>
                  </a:lnTo>
                  <a:lnTo>
                    <a:pt x="0" y="48"/>
                  </a:lnTo>
                  <a:lnTo>
                    <a:pt x="25" y="26"/>
                  </a:lnTo>
                  <a:lnTo>
                    <a:pt x="46" y="0"/>
                  </a:lnTo>
                  <a:lnTo>
                    <a:pt x="51" y="4"/>
                  </a:lnTo>
                  <a:close/>
                </a:path>
              </a:pathLst>
            </a:custGeom>
            <a:solidFill>
              <a:srgbClr val="000000"/>
            </a:solidFill>
            <a:ln w="9525">
              <a:solidFill>
                <a:schemeClr val="tx2"/>
              </a:solidFill>
              <a:round/>
              <a:headEnd/>
              <a:tailEnd/>
            </a:ln>
          </p:spPr>
          <p:txBody>
            <a:bodyPr/>
            <a:lstStyle/>
            <a:p>
              <a:endParaRPr lang="en-US" sz="3120"/>
            </a:p>
          </p:txBody>
        </p:sp>
        <p:sp>
          <p:nvSpPr>
            <p:cNvPr id="386307" name="Freeform 1283"/>
            <p:cNvSpPr>
              <a:spLocks/>
            </p:cNvSpPr>
            <p:nvPr/>
          </p:nvSpPr>
          <p:spPr bwMode="auto">
            <a:xfrm>
              <a:off x="873" y="2057"/>
              <a:ext cx="3" cy="3"/>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w="9525">
              <a:solidFill>
                <a:schemeClr val="tx2"/>
              </a:solidFill>
              <a:round/>
              <a:headEnd/>
              <a:tailEnd/>
            </a:ln>
          </p:spPr>
          <p:txBody>
            <a:bodyPr/>
            <a:lstStyle/>
            <a:p>
              <a:endParaRPr lang="en-US" sz="3120"/>
            </a:p>
          </p:txBody>
        </p:sp>
        <p:sp>
          <p:nvSpPr>
            <p:cNvPr id="386308" name="Freeform 1284"/>
            <p:cNvSpPr>
              <a:spLocks/>
            </p:cNvSpPr>
            <p:nvPr/>
          </p:nvSpPr>
          <p:spPr bwMode="auto">
            <a:xfrm>
              <a:off x="851" y="1966"/>
              <a:ext cx="66" cy="118"/>
            </a:xfrm>
            <a:custGeom>
              <a:avLst/>
              <a:gdLst>
                <a:gd name="T0" fmla="*/ 0 w 133"/>
                <a:gd name="T1" fmla="*/ 231 h 236"/>
                <a:gd name="T2" fmla="*/ 57 w 133"/>
                <a:gd name="T3" fmla="*/ 149 h 236"/>
                <a:gd name="T4" fmla="*/ 78 w 133"/>
                <a:gd name="T5" fmla="*/ 113 h 236"/>
                <a:gd name="T6" fmla="*/ 99 w 133"/>
                <a:gd name="T7" fmla="*/ 75 h 236"/>
                <a:gd name="T8" fmla="*/ 116 w 133"/>
                <a:gd name="T9" fmla="*/ 37 h 236"/>
                <a:gd name="T10" fmla="*/ 128 w 133"/>
                <a:gd name="T11" fmla="*/ 0 h 236"/>
                <a:gd name="T12" fmla="*/ 133 w 133"/>
                <a:gd name="T13" fmla="*/ 3 h 236"/>
                <a:gd name="T14" fmla="*/ 121 w 133"/>
                <a:gd name="T15" fmla="*/ 40 h 236"/>
                <a:gd name="T16" fmla="*/ 104 w 133"/>
                <a:gd name="T17" fmla="*/ 79 h 236"/>
                <a:gd name="T18" fmla="*/ 83 w 133"/>
                <a:gd name="T19" fmla="*/ 117 h 236"/>
                <a:gd name="T20" fmla="*/ 61 w 133"/>
                <a:gd name="T21" fmla="*/ 154 h 236"/>
                <a:gd name="T22" fmla="*/ 5 w 133"/>
                <a:gd name="T23" fmla="*/ 236 h 236"/>
                <a:gd name="T24" fmla="*/ 0 w 133"/>
                <a:gd name="T25" fmla="*/ 23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36">
                  <a:moveTo>
                    <a:pt x="0" y="231"/>
                  </a:moveTo>
                  <a:lnTo>
                    <a:pt x="57" y="149"/>
                  </a:lnTo>
                  <a:lnTo>
                    <a:pt x="78" y="113"/>
                  </a:lnTo>
                  <a:lnTo>
                    <a:pt x="99" y="75"/>
                  </a:lnTo>
                  <a:lnTo>
                    <a:pt x="116" y="37"/>
                  </a:lnTo>
                  <a:lnTo>
                    <a:pt x="128" y="0"/>
                  </a:lnTo>
                  <a:lnTo>
                    <a:pt x="133" y="3"/>
                  </a:lnTo>
                  <a:lnTo>
                    <a:pt x="121" y="40"/>
                  </a:lnTo>
                  <a:lnTo>
                    <a:pt x="104" y="79"/>
                  </a:lnTo>
                  <a:lnTo>
                    <a:pt x="83" y="117"/>
                  </a:lnTo>
                  <a:lnTo>
                    <a:pt x="61" y="154"/>
                  </a:lnTo>
                  <a:lnTo>
                    <a:pt x="5" y="236"/>
                  </a:lnTo>
                  <a:lnTo>
                    <a:pt x="0" y="231"/>
                  </a:lnTo>
                  <a:close/>
                </a:path>
              </a:pathLst>
            </a:custGeom>
            <a:solidFill>
              <a:srgbClr val="000000"/>
            </a:solidFill>
            <a:ln w="9525">
              <a:solidFill>
                <a:schemeClr val="tx2"/>
              </a:solidFill>
              <a:round/>
              <a:headEnd/>
              <a:tailEnd/>
            </a:ln>
          </p:spPr>
          <p:txBody>
            <a:bodyPr/>
            <a:lstStyle/>
            <a:p>
              <a:endParaRPr lang="en-US" sz="3120"/>
            </a:p>
          </p:txBody>
        </p:sp>
        <p:sp>
          <p:nvSpPr>
            <p:cNvPr id="386309" name="Freeform 1285"/>
            <p:cNvSpPr>
              <a:spLocks/>
            </p:cNvSpPr>
            <p:nvPr/>
          </p:nvSpPr>
          <p:spPr bwMode="auto">
            <a:xfrm>
              <a:off x="851" y="2082"/>
              <a:ext cx="2"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86310" name="Freeform 1286"/>
            <p:cNvSpPr>
              <a:spLocks/>
            </p:cNvSpPr>
            <p:nvPr/>
          </p:nvSpPr>
          <p:spPr bwMode="auto">
            <a:xfrm>
              <a:off x="908" y="1904"/>
              <a:ext cx="10" cy="63"/>
            </a:xfrm>
            <a:custGeom>
              <a:avLst/>
              <a:gdLst>
                <a:gd name="T0" fmla="*/ 13 w 19"/>
                <a:gd name="T1" fmla="*/ 125 h 125"/>
                <a:gd name="T2" fmla="*/ 15 w 19"/>
                <a:gd name="T3" fmla="*/ 96 h 125"/>
                <a:gd name="T4" fmla="*/ 10 w 19"/>
                <a:gd name="T5" fmla="*/ 62 h 125"/>
                <a:gd name="T6" fmla="*/ 3 w 19"/>
                <a:gd name="T7" fmla="*/ 29 h 125"/>
                <a:gd name="T8" fmla="*/ 0 w 19"/>
                <a:gd name="T9" fmla="*/ 0 h 125"/>
                <a:gd name="T10" fmla="*/ 4 w 19"/>
                <a:gd name="T11" fmla="*/ 0 h 125"/>
                <a:gd name="T12" fmla="*/ 7 w 19"/>
                <a:gd name="T13" fmla="*/ 29 h 125"/>
                <a:gd name="T14" fmla="*/ 15 w 19"/>
                <a:gd name="T15" fmla="*/ 62 h 125"/>
                <a:gd name="T16" fmla="*/ 19 w 19"/>
                <a:gd name="T17" fmla="*/ 96 h 125"/>
                <a:gd name="T18" fmla="*/ 18 w 19"/>
                <a:gd name="T19" fmla="*/ 125 h 125"/>
                <a:gd name="T20" fmla="*/ 13 w 19"/>
                <a:gd name="T2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25">
                  <a:moveTo>
                    <a:pt x="13" y="125"/>
                  </a:moveTo>
                  <a:lnTo>
                    <a:pt x="15" y="96"/>
                  </a:lnTo>
                  <a:lnTo>
                    <a:pt x="10" y="62"/>
                  </a:lnTo>
                  <a:lnTo>
                    <a:pt x="3" y="29"/>
                  </a:lnTo>
                  <a:lnTo>
                    <a:pt x="0" y="0"/>
                  </a:lnTo>
                  <a:lnTo>
                    <a:pt x="4" y="0"/>
                  </a:lnTo>
                  <a:lnTo>
                    <a:pt x="7" y="29"/>
                  </a:lnTo>
                  <a:lnTo>
                    <a:pt x="15" y="62"/>
                  </a:lnTo>
                  <a:lnTo>
                    <a:pt x="19" y="96"/>
                  </a:lnTo>
                  <a:lnTo>
                    <a:pt x="18" y="125"/>
                  </a:lnTo>
                  <a:lnTo>
                    <a:pt x="13" y="125"/>
                  </a:lnTo>
                  <a:close/>
                </a:path>
              </a:pathLst>
            </a:custGeom>
            <a:solidFill>
              <a:srgbClr val="000000"/>
            </a:solidFill>
            <a:ln w="9525">
              <a:solidFill>
                <a:schemeClr val="tx2"/>
              </a:solidFill>
              <a:round/>
              <a:headEnd/>
              <a:tailEnd/>
            </a:ln>
          </p:spPr>
          <p:txBody>
            <a:bodyPr/>
            <a:lstStyle/>
            <a:p>
              <a:endParaRPr lang="en-US" sz="3120"/>
            </a:p>
          </p:txBody>
        </p:sp>
        <p:sp>
          <p:nvSpPr>
            <p:cNvPr id="386311" name="Freeform 1287"/>
            <p:cNvSpPr>
              <a:spLocks/>
            </p:cNvSpPr>
            <p:nvPr/>
          </p:nvSpPr>
          <p:spPr bwMode="auto">
            <a:xfrm>
              <a:off x="915" y="1966"/>
              <a:ext cx="2"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86312" name="Freeform 1288"/>
            <p:cNvSpPr>
              <a:spLocks/>
            </p:cNvSpPr>
            <p:nvPr/>
          </p:nvSpPr>
          <p:spPr bwMode="auto">
            <a:xfrm>
              <a:off x="908" y="1802"/>
              <a:ext cx="55" cy="102"/>
            </a:xfrm>
            <a:custGeom>
              <a:avLst/>
              <a:gdLst>
                <a:gd name="T0" fmla="*/ 0 w 109"/>
                <a:gd name="T1" fmla="*/ 204 h 204"/>
                <a:gd name="T2" fmla="*/ 3 w 109"/>
                <a:gd name="T3" fmla="*/ 186 h 204"/>
                <a:gd name="T4" fmla="*/ 6 w 109"/>
                <a:gd name="T5" fmla="*/ 170 h 204"/>
                <a:gd name="T6" fmla="*/ 19 w 109"/>
                <a:gd name="T7" fmla="*/ 143 h 204"/>
                <a:gd name="T8" fmla="*/ 36 w 109"/>
                <a:gd name="T9" fmla="*/ 120 h 204"/>
                <a:gd name="T10" fmla="*/ 55 w 109"/>
                <a:gd name="T11" fmla="*/ 100 h 204"/>
                <a:gd name="T12" fmla="*/ 73 w 109"/>
                <a:gd name="T13" fmla="*/ 79 h 204"/>
                <a:gd name="T14" fmla="*/ 90 w 109"/>
                <a:gd name="T15" fmla="*/ 56 h 204"/>
                <a:gd name="T16" fmla="*/ 96 w 109"/>
                <a:gd name="T17" fmla="*/ 43 h 204"/>
                <a:gd name="T18" fmla="*/ 100 w 109"/>
                <a:gd name="T19" fmla="*/ 29 h 204"/>
                <a:gd name="T20" fmla="*/ 103 w 109"/>
                <a:gd name="T21" fmla="*/ 15 h 204"/>
                <a:gd name="T22" fmla="*/ 105 w 109"/>
                <a:gd name="T23" fmla="*/ 0 h 204"/>
                <a:gd name="T24" fmla="*/ 109 w 109"/>
                <a:gd name="T25" fmla="*/ 0 h 204"/>
                <a:gd name="T26" fmla="*/ 108 w 109"/>
                <a:gd name="T27" fmla="*/ 18 h 204"/>
                <a:gd name="T28" fmla="*/ 105 w 109"/>
                <a:gd name="T29" fmla="*/ 32 h 204"/>
                <a:gd name="T30" fmla="*/ 100 w 109"/>
                <a:gd name="T31" fmla="*/ 47 h 204"/>
                <a:gd name="T32" fmla="*/ 94 w 109"/>
                <a:gd name="T33" fmla="*/ 61 h 204"/>
                <a:gd name="T34" fmla="*/ 77 w 109"/>
                <a:gd name="T35" fmla="*/ 84 h 204"/>
                <a:gd name="T36" fmla="*/ 59 w 109"/>
                <a:gd name="T37" fmla="*/ 105 h 204"/>
                <a:gd name="T38" fmla="*/ 41 w 109"/>
                <a:gd name="T39" fmla="*/ 125 h 204"/>
                <a:gd name="T40" fmla="*/ 24 w 109"/>
                <a:gd name="T41" fmla="*/ 148 h 204"/>
                <a:gd name="T42" fmla="*/ 10 w 109"/>
                <a:gd name="T43" fmla="*/ 173 h 204"/>
                <a:gd name="T44" fmla="*/ 7 w 109"/>
                <a:gd name="T45" fmla="*/ 189 h 204"/>
                <a:gd name="T46" fmla="*/ 4 w 109"/>
                <a:gd name="T47" fmla="*/ 204 h 204"/>
                <a:gd name="T48" fmla="*/ 0 w 109"/>
                <a:gd name="T4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204">
                  <a:moveTo>
                    <a:pt x="0" y="204"/>
                  </a:moveTo>
                  <a:lnTo>
                    <a:pt x="3" y="186"/>
                  </a:lnTo>
                  <a:lnTo>
                    <a:pt x="6" y="170"/>
                  </a:lnTo>
                  <a:lnTo>
                    <a:pt x="19" y="143"/>
                  </a:lnTo>
                  <a:lnTo>
                    <a:pt x="36" y="120"/>
                  </a:lnTo>
                  <a:lnTo>
                    <a:pt x="55" y="100"/>
                  </a:lnTo>
                  <a:lnTo>
                    <a:pt x="73" y="79"/>
                  </a:lnTo>
                  <a:lnTo>
                    <a:pt x="90" y="56"/>
                  </a:lnTo>
                  <a:lnTo>
                    <a:pt x="96" y="43"/>
                  </a:lnTo>
                  <a:lnTo>
                    <a:pt x="100" y="29"/>
                  </a:lnTo>
                  <a:lnTo>
                    <a:pt x="103" y="15"/>
                  </a:lnTo>
                  <a:lnTo>
                    <a:pt x="105" y="0"/>
                  </a:lnTo>
                  <a:lnTo>
                    <a:pt x="109" y="0"/>
                  </a:lnTo>
                  <a:lnTo>
                    <a:pt x="108" y="18"/>
                  </a:lnTo>
                  <a:lnTo>
                    <a:pt x="105" y="32"/>
                  </a:lnTo>
                  <a:lnTo>
                    <a:pt x="100" y="47"/>
                  </a:lnTo>
                  <a:lnTo>
                    <a:pt x="94" y="61"/>
                  </a:lnTo>
                  <a:lnTo>
                    <a:pt x="77" y="84"/>
                  </a:lnTo>
                  <a:lnTo>
                    <a:pt x="59" y="105"/>
                  </a:lnTo>
                  <a:lnTo>
                    <a:pt x="41" y="125"/>
                  </a:lnTo>
                  <a:lnTo>
                    <a:pt x="24" y="148"/>
                  </a:lnTo>
                  <a:lnTo>
                    <a:pt x="10" y="173"/>
                  </a:lnTo>
                  <a:lnTo>
                    <a:pt x="7" y="189"/>
                  </a:lnTo>
                  <a:lnTo>
                    <a:pt x="4" y="204"/>
                  </a:lnTo>
                  <a:lnTo>
                    <a:pt x="0" y="204"/>
                  </a:lnTo>
                  <a:close/>
                </a:path>
              </a:pathLst>
            </a:custGeom>
            <a:solidFill>
              <a:srgbClr val="000000"/>
            </a:solidFill>
            <a:ln w="9525">
              <a:solidFill>
                <a:schemeClr val="tx2"/>
              </a:solidFill>
              <a:round/>
              <a:headEnd/>
              <a:tailEnd/>
            </a:ln>
          </p:spPr>
          <p:txBody>
            <a:bodyPr/>
            <a:lstStyle/>
            <a:p>
              <a:endParaRPr lang="en-US" sz="3120"/>
            </a:p>
          </p:txBody>
        </p:sp>
        <p:sp>
          <p:nvSpPr>
            <p:cNvPr id="386313" name="Freeform 1289"/>
            <p:cNvSpPr>
              <a:spLocks/>
            </p:cNvSpPr>
            <p:nvPr/>
          </p:nvSpPr>
          <p:spPr bwMode="auto">
            <a:xfrm>
              <a:off x="908" y="1904"/>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314" name="Freeform 1290"/>
            <p:cNvSpPr>
              <a:spLocks/>
            </p:cNvSpPr>
            <p:nvPr/>
          </p:nvSpPr>
          <p:spPr bwMode="auto">
            <a:xfrm>
              <a:off x="925" y="1675"/>
              <a:ext cx="38" cy="127"/>
            </a:xfrm>
            <a:custGeom>
              <a:avLst/>
              <a:gdLst>
                <a:gd name="T0" fmla="*/ 72 w 76"/>
                <a:gd name="T1" fmla="*/ 254 h 254"/>
                <a:gd name="T2" fmla="*/ 69 w 76"/>
                <a:gd name="T3" fmla="*/ 217 h 254"/>
                <a:gd name="T4" fmla="*/ 61 w 76"/>
                <a:gd name="T5" fmla="*/ 187 h 254"/>
                <a:gd name="T6" fmla="*/ 49 w 76"/>
                <a:gd name="T7" fmla="*/ 157 h 254"/>
                <a:gd name="T8" fmla="*/ 37 w 76"/>
                <a:gd name="T9" fmla="*/ 128 h 254"/>
                <a:gd name="T10" fmla="*/ 23 w 76"/>
                <a:gd name="T11" fmla="*/ 99 h 254"/>
                <a:gd name="T12" fmla="*/ 11 w 76"/>
                <a:gd name="T13" fmla="*/ 70 h 254"/>
                <a:gd name="T14" fmla="*/ 3 w 76"/>
                <a:gd name="T15" fmla="*/ 35 h 254"/>
                <a:gd name="T16" fmla="*/ 0 w 76"/>
                <a:gd name="T17" fmla="*/ 0 h 254"/>
                <a:gd name="T18" fmla="*/ 5 w 76"/>
                <a:gd name="T19" fmla="*/ 0 h 254"/>
                <a:gd name="T20" fmla="*/ 8 w 76"/>
                <a:gd name="T21" fmla="*/ 35 h 254"/>
                <a:gd name="T22" fmla="*/ 15 w 76"/>
                <a:gd name="T23" fmla="*/ 67 h 254"/>
                <a:gd name="T24" fmla="*/ 28 w 76"/>
                <a:gd name="T25" fmla="*/ 96 h 254"/>
                <a:gd name="T26" fmla="*/ 41 w 76"/>
                <a:gd name="T27" fmla="*/ 125 h 254"/>
                <a:gd name="T28" fmla="*/ 54 w 76"/>
                <a:gd name="T29" fmla="*/ 154 h 254"/>
                <a:gd name="T30" fmla="*/ 66 w 76"/>
                <a:gd name="T31" fmla="*/ 184 h 254"/>
                <a:gd name="T32" fmla="*/ 73 w 76"/>
                <a:gd name="T33" fmla="*/ 217 h 254"/>
                <a:gd name="T34" fmla="*/ 76 w 76"/>
                <a:gd name="T35" fmla="*/ 254 h 254"/>
                <a:gd name="T36" fmla="*/ 72 w 76"/>
                <a:gd name="T37"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254">
                  <a:moveTo>
                    <a:pt x="72" y="254"/>
                  </a:moveTo>
                  <a:lnTo>
                    <a:pt x="69" y="217"/>
                  </a:lnTo>
                  <a:lnTo>
                    <a:pt x="61" y="187"/>
                  </a:lnTo>
                  <a:lnTo>
                    <a:pt x="49" y="157"/>
                  </a:lnTo>
                  <a:lnTo>
                    <a:pt x="37" y="128"/>
                  </a:lnTo>
                  <a:lnTo>
                    <a:pt x="23" y="99"/>
                  </a:lnTo>
                  <a:lnTo>
                    <a:pt x="11" y="70"/>
                  </a:lnTo>
                  <a:lnTo>
                    <a:pt x="3" y="35"/>
                  </a:lnTo>
                  <a:lnTo>
                    <a:pt x="0" y="0"/>
                  </a:lnTo>
                  <a:lnTo>
                    <a:pt x="5" y="0"/>
                  </a:lnTo>
                  <a:lnTo>
                    <a:pt x="8" y="35"/>
                  </a:lnTo>
                  <a:lnTo>
                    <a:pt x="15" y="67"/>
                  </a:lnTo>
                  <a:lnTo>
                    <a:pt x="28" y="96"/>
                  </a:lnTo>
                  <a:lnTo>
                    <a:pt x="41" y="125"/>
                  </a:lnTo>
                  <a:lnTo>
                    <a:pt x="54" y="154"/>
                  </a:lnTo>
                  <a:lnTo>
                    <a:pt x="66" y="184"/>
                  </a:lnTo>
                  <a:lnTo>
                    <a:pt x="73" y="217"/>
                  </a:lnTo>
                  <a:lnTo>
                    <a:pt x="76" y="254"/>
                  </a:lnTo>
                  <a:lnTo>
                    <a:pt x="72" y="254"/>
                  </a:lnTo>
                  <a:close/>
                </a:path>
              </a:pathLst>
            </a:custGeom>
            <a:solidFill>
              <a:srgbClr val="000000"/>
            </a:solidFill>
            <a:ln w="9525">
              <a:solidFill>
                <a:schemeClr val="tx2"/>
              </a:solidFill>
              <a:round/>
              <a:headEnd/>
              <a:tailEnd/>
            </a:ln>
          </p:spPr>
          <p:txBody>
            <a:bodyPr/>
            <a:lstStyle/>
            <a:p>
              <a:endParaRPr lang="en-US" sz="3120"/>
            </a:p>
          </p:txBody>
        </p:sp>
        <p:sp>
          <p:nvSpPr>
            <p:cNvPr id="386315" name="Freeform 1291"/>
            <p:cNvSpPr>
              <a:spLocks/>
            </p:cNvSpPr>
            <p:nvPr/>
          </p:nvSpPr>
          <p:spPr bwMode="auto">
            <a:xfrm>
              <a:off x="960" y="1802"/>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6316" name="Freeform 1292"/>
            <p:cNvSpPr>
              <a:spLocks/>
            </p:cNvSpPr>
            <p:nvPr/>
          </p:nvSpPr>
          <p:spPr bwMode="auto">
            <a:xfrm>
              <a:off x="925" y="1618"/>
              <a:ext cx="13" cy="57"/>
            </a:xfrm>
            <a:custGeom>
              <a:avLst/>
              <a:gdLst>
                <a:gd name="T0" fmla="*/ 0 w 26"/>
                <a:gd name="T1" fmla="*/ 114 h 114"/>
                <a:gd name="T2" fmla="*/ 2 w 26"/>
                <a:gd name="T3" fmla="*/ 79 h 114"/>
                <a:gd name="T4" fmla="*/ 6 w 26"/>
                <a:gd name="T5" fmla="*/ 42 h 114"/>
                <a:gd name="T6" fmla="*/ 14 w 26"/>
                <a:gd name="T7" fmla="*/ 15 h 114"/>
                <a:gd name="T8" fmla="*/ 22 w 26"/>
                <a:gd name="T9" fmla="*/ 0 h 114"/>
                <a:gd name="T10" fmla="*/ 26 w 26"/>
                <a:gd name="T11" fmla="*/ 4 h 114"/>
                <a:gd name="T12" fmla="*/ 18 w 26"/>
                <a:gd name="T13" fmla="*/ 18 h 114"/>
                <a:gd name="T14" fmla="*/ 11 w 26"/>
                <a:gd name="T15" fmla="*/ 45 h 114"/>
                <a:gd name="T16" fmla="*/ 6 w 26"/>
                <a:gd name="T17" fmla="*/ 79 h 114"/>
                <a:gd name="T18" fmla="*/ 5 w 26"/>
                <a:gd name="T19" fmla="*/ 114 h 114"/>
                <a:gd name="T20" fmla="*/ 0 w 26"/>
                <a:gd name="T2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4">
                  <a:moveTo>
                    <a:pt x="0" y="114"/>
                  </a:moveTo>
                  <a:lnTo>
                    <a:pt x="2" y="79"/>
                  </a:lnTo>
                  <a:lnTo>
                    <a:pt x="6" y="42"/>
                  </a:lnTo>
                  <a:lnTo>
                    <a:pt x="14" y="15"/>
                  </a:lnTo>
                  <a:lnTo>
                    <a:pt x="22" y="0"/>
                  </a:lnTo>
                  <a:lnTo>
                    <a:pt x="26" y="4"/>
                  </a:lnTo>
                  <a:lnTo>
                    <a:pt x="18" y="18"/>
                  </a:lnTo>
                  <a:lnTo>
                    <a:pt x="11" y="45"/>
                  </a:lnTo>
                  <a:lnTo>
                    <a:pt x="6" y="79"/>
                  </a:lnTo>
                  <a:lnTo>
                    <a:pt x="5" y="114"/>
                  </a:lnTo>
                  <a:lnTo>
                    <a:pt x="0" y="114"/>
                  </a:lnTo>
                  <a:close/>
                </a:path>
              </a:pathLst>
            </a:custGeom>
            <a:solidFill>
              <a:srgbClr val="000000"/>
            </a:solidFill>
            <a:ln w="9525">
              <a:solidFill>
                <a:schemeClr val="tx2"/>
              </a:solidFill>
              <a:round/>
              <a:headEnd/>
              <a:tailEnd/>
            </a:ln>
          </p:spPr>
          <p:txBody>
            <a:bodyPr/>
            <a:lstStyle/>
            <a:p>
              <a:endParaRPr lang="en-US" sz="3120"/>
            </a:p>
          </p:txBody>
        </p:sp>
        <p:sp>
          <p:nvSpPr>
            <p:cNvPr id="386317" name="Freeform 1293"/>
            <p:cNvSpPr>
              <a:spLocks/>
            </p:cNvSpPr>
            <p:nvPr/>
          </p:nvSpPr>
          <p:spPr bwMode="auto">
            <a:xfrm>
              <a:off x="925" y="1675"/>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318" name="Freeform 1294"/>
            <p:cNvSpPr>
              <a:spLocks/>
            </p:cNvSpPr>
            <p:nvPr/>
          </p:nvSpPr>
          <p:spPr bwMode="auto">
            <a:xfrm>
              <a:off x="935" y="1618"/>
              <a:ext cx="3" cy="3"/>
            </a:xfrm>
            <a:custGeom>
              <a:avLst/>
              <a:gdLst>
                <a:gd name="T0" fmla="*/ 4 w 6"/>
                <a:gd name="T1" fmla="*/ 4 h 4"/>
                <a:gd name="T2" fmla="*/ 6 w 6"/>
                <a:gd name="T3" fmla="*/ 1 h 4"/>
                <a:gd name="T4" fmla="*/ 0 w 6"/>
                <a:gd name="T5" fmla="*/ 1 h 4"/>
                <a:gd name="T6" fmla="*/ 0 w 6"/>
                <a:gd name="T7" fmla="*/ 0 h 4"/>
                <a:gd name="T8" fmla="*/ 4 w 6"/>
                <a:gd name="T9" fmla="*/ 4 h 4"/>
              </a:gdLst>
              <a:ahLst/>
              <a:cxnLst>
                <a:cxn ang="0">
                  <a:pos x="T0" y="T1"/>
                </a:cxn>
                <a:cxn ang="0">
                  <a:pos x="T2" y="T3"/>
                </a:cxn>
                <a:cxn ang="0">
                  <a:pos x="T4" y="T5"/>
                </a:cxn>
                <a:cxn ang="0">
                  <a:pos x="T6" y="T7"/>
                </a:cxn>
                <a:cxn ang="0">
                  <a:pos x="T8" y="T9"/>
                </a:cxn>
              </a:cxnLst>
              <a:rect l="0" t="0" r="r" b="b"/>
              <a:pathLst>
                <a:path w="6" h="4">
                  <a:moveTo>
                    <a:pt x="4" y="4"/>
                  </a:moveTo>
                  <a:lnTo>
                    <a:pt x="6" y="1"/>
                  </a:lnTo>
                  <a:lnTo>
                    <a:pt x="0" y="1"/>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86319" name="Freeform 1295"/>
            <p:cNvSpPr>
              <a:spLocks/>
            </p:cNvSpPr>
            <p:nvPr/>
          </p:nvSpPr>
          <p:spPr bwMode="auto">
            <a:xfrm>
              <a:off x="957" y="2417"/>
              <a:ext cx="46" cy="15"/>
            </a:xfrm>
            <a:custGeom>
              <a:avLst/>
              <a:gdLst>
                <a:gd name="T0" fmla="*/ 1 w 91"/>
                <a:gd name="T1" fmla="*/ 0 h 28"/>
                <a:gd name="T2" fmla="*/ 91 w 91"/>
                <a:gd name="T3" fmla="*/ 21 h 28"/>
                <a:gd name="T4" fmla="*/ 90 w 91"/>
                <a:gd name="T5" fmla="*/ 28 h 28"/>
                <a:gd name="T6" fmla="*/ 0 w 91"/>
                <a:gd name="T7" fmla="*/ 7 h 28"/>
                <a:gd name="T8" fmla="*/ 1 w 91"/>
                <a:gd name="T9" fmla="*/ 0 h 28"/>
              </a:gdLst>
              <a:ahLst/>
              <a:cxnLst>
                <a:cxn ang="0">
                  <a:pos x="T0" y="T1"/>
                </a:cxn>
                <a:cxn ang="0">
                  <a:pos x="T2" y="T3"/>
                </a:cxn>
                <a:cxn ang="0">
                  <a:pos x="T4" y="T5"/>
                </a:cxn>
                <a:cxn ang="0">
                  <a:pos x="T6" y="T7"/>
                </a:cxn>
                <a:cxn ang="0">
                  <a:pos x="T8" y="T9"/>
                </a:cxn>
              </a:cxnLst>
              <a:rect l="0" t="0" r="r" b="b"/>
              <a:pathLst>
                <a:path w="91" h="28">
                  <a:moveTo>
                    <a:pt x="1" y="0"/>
                  </a:moveTo>
                  <a:lnTo>
                    <a:pt x="91" y="21"/>
                  </a:lnTo>
                  <a:lnTo>
                    <a:pt x="90" y="28"/>
                  </a:ln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6320" name="Freeform 1296"/>
            <p:cNvSpPr>
              <a:spLocks/>
            </p:cNvSpPr>
            <p:nvPr/>
          </p:nvSpPr>
          <p:spPr bwMode="auto">
            <a:xfrm>
              <a:off x="1002" y="2402"/>
              <a:ext cx="108" cy="33"/>
            </a:xfrm>
            <a:custGeom>
              <a:avLst/>
              <a:gdLst>
                <a:gd name="T0" fmla="*/ 1 w 215"/>
                <a:gd name="T1" fmla="*/ 52 h 66"/>
                <a:gd name="T2" fmla="*/ 29 w 215"/>
                <a:gd name="T3" fmla="*/ 56 h 66"/>
                <a:gd name="T4" fmla="*/ 58 w 215"/>
                <a:gd name="T5" fmla="*/ 58 h 66"/>
                <a:gd name="T6" fmla="*/ 85 w 215"/>
                <a:gd name="T7" fmla="*/ 56 h 66"/>
                <a:gd name="T8" fmla="*/ 114 w 215"/>
                <a:gd name="T9" fmla="*/ 52 h 66"/>
                <a:gd name="T10" fmla="*/ 142 w 215"/>
                <a:gd name="T11" fmla="*/ 44 h 66"/>
                <a:gd name="T12" fmla="*/ 165 w 215"/>
                <a:gd name="T13" fmla="*/ 34 h 66"/>
                <a:gd name="T14" fmla="*/ 189 w 215"/>
                <a:gd name="T15" fmla="*/ 18 h 66"/>
                <a:gd name="T16" fmla="*/ 210 w 215"/>
                <a:gd name="T17" fmla="*/ 0 h 66"/>
                <a:gd name="T18" fmla="*/ 215 w 215"/>
                <a:gd name="T19" fmla="*/ 6 h 66"/>
                <a:gd name="T20" fmla="*/ 194 w 215"/>
                <a:gd name="T21" fmla="*/ 24 h 66"/>
                <a:gd name="T22" fmla="*/ 169 w 215"/>
                <a:gd name="T23" fmla="*/ 40 h 66"/>
                <a:gd name="T24" fmla="*/ 143 w 215"/>
                <a:gd name="T25" fmla="*/ 52 h 66"/>
                <a:gd name="T26" fmla="*/ 116 w 215"/>
                <a:gd name="T27" fmla="*/ 59 h 66"/>
                <a:gd name="T28" fmla="*/ 85 w 215"/>
                <a:gd name="T29" fmla="*/ 64 h 66"/>
                <a:gd name="T30" fmla="*/ 58 w 215"/>
                <a:gd name="T31" fmla="*/ 66 h 66"/>
                <a:gd name="T32" fmla="*/ 29 w 215"/>
                <a:gd name="T33" fmla="*/ 64 h 66"/>
                <a:gd name="T34" fmla="*/ 0 w 215"/>
                <a:gd name="T35" fmla="*/ 59 h 66"/>
                <a:gd name="T36" fmla="*/ 1 w 215"/>
                <a:gd name="T37"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66">
                  <a:moveTo>
                    <a:pt x="1" y="52"/>
                  </a:moveTo>
                  <a:lnTo>
                    <a:pt x="29" y="56"/>
                  </a:lnTo>
                  <a:lnTo>
                    <a:pt x="58" y="58"/>
                  </a:lnTo>
                  <a:lnTo>
                    <a:pt x="85" y="56"/>
                  </a:lnTo>
                  <a:lnTo>
                    <a:pt x="114" y="52"/>
                  </a:lnTo>
                  <a:lnTo>
                    <a:pt x="142" y="44"/>
                  </a:lnTo>
                  <a:lnTo>
                    <a:pt x="165" y="34"/>
                  </a:lnTo>
                  <a:lnTo>
                    <a:pt x="189" y="18"/>
                  </a:lnTo>
                  <a:lnTo>
                    <a:pt x="210" y="0"/>
                  </a:lnTo>
                  <a:lnTo>
                    <a:pt x="215" y="6"/>
                  </a:lnTo>
                  <a:lnTo>
                    <a:pt x="194" y="24"/>
                  </a:lnTo>
                  <a:lnTo>
                    <a:pt x="169" y="40"/>
                  </a:lnTo>
                  <a:lnTo>
                    <a:pt x="143" y="52"/>
                  </a:lnTo>
                  <a:lnTo>
                    <a:pt x="116" y="59"/>
                  </a:lnTo>
                  <a:lnTo>
                    <a:pt x="85" y="64"/>
                  </a:lnTo>
                  <a:lnTo>
                    <a:pt x="58" y="66"/>
                  </a:lnTo>
                  <a:lnTo>
                    <a:pt x="29" y="64"/>
                  </a:lnTo>
                  <a:lnTo>
                    <a:pt x="0" y="59"/>
                  </a:lnTo>
                  <a:lnTo>
                    <a:pt x="1" y="52"/>
                  </a:lnTo>
                  <a:close/>
                </a:path>
              </a:pathLst>
            </a:custGeom>
            <a:solidFill>
              <a:srgbClr val="000000"/>
            </a:solidFill>
            <a:ln w="9525">
              <a:solidFill>
                <a:schemeClr val="tx2"/>
              </a:solidFill>
              <a:round/>
              <a:headEnd/>
              <a:tailEnd/>
            </a:ln>
          </p:spPr>
          <p:txBody>
            <a:bodyPr/>
            <a:lstStyle/>
            <a:p>
              <a:endParaRPr lang="en-US" sz="3120"/>
            </a:p>
          </p:txBody>
        </p:sp>
        <p:sp>
          <p:nvSpPr>
            <p:cNvPr id="386321" name="Freeform 1297"/>
            <p:cNvSpPr>
              <a:spLocks/>
            </p:cNvSpPr>
            <p:nvPr/>
          </p:nvSpPr>
          <p:spPr bwMode="auto">
            <a:xfrm>
              <a:off x="1002" y="2428"/>
              <a:ext cx="1" cy="4"/>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6322" name="Freeform 1298"/>
            <p:cNvSpPr>
              <a:spLocks/>
            </p:cNvSpPr>
            <p:nvPr/>
          </p:nvSpPr>
          <p:spPr bwMode="auto">
            <a:xfrm>
              <a:off x="1108" y="2340"/>
              <a:ext cx="77" cy="65"/>
            </a:xfrm>
            <a:custGeom>
              <a:avLst/>
              <a:gdLst>
                <a:gd name="T0" fmla="*/ 0 w 156"/>
                <a:gd name="T1" fmla="*/ 123 h 129"/>
                <a:gd name="T2" fmla="*/ 38 w 156"/>
                <a:gd name="T3" fmla="*/ 93 h 129"/>
                <a:gd name="T4" fmla="*/ 81 w 156"/>
                <a:gd name="T5" fmla="*/ 64 h 129"/>
                <a:gd name="T6" fmla="*/ 121 w 156"/>
                <a:gd name="T7" fmla="*/ 35 h 129"/>
                <a:gd name="T8" fmla="*/ 136 w 156"/>
                <a:gd name="T9" fmla="*/ 20 h 129"/>
                <a:gd name="T10" fmla="*/ 150 w 156"/>
                <a:gd name="T11" fmla="*/ 0 h 129"/>
                <a:gd name="T12" fmla="*/ 156 w 156"/>
                <a:gd name="T13" fmla="*/ 4 h 129"/>
                <a:gd name="T14" fmla="*/ 142 w 156"/>
                <a:gd name="T15" fmla="*/ 24 h 129"/>
                <a:gd name="T16" fmla="*/ 125 w 156"/>
                <a:gd name="T17" fmla="*/ 41 h 129"/>
                <a:gd name="T18" fmla="*/ 86 w 156"/>
                <a:gd name="T19" fmla="*/ 70 h 129"/>
                <a:gd name="T20" fmla="*/ 43 w 156"/>
                <a:gd name="T21" fmla="*/ 99 h 129"/>
                <a:gd name="T22" fmla="*/ 5 w 156"/>
                <a:gd name="T23" fmla="*/ 129 h 129"/>
                <a:gd name="T24" fmla="*/ 0 w 156"/>
                <a:gd name="T25"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29">
                  <a:moveTo>
                    <a:pt x="0" y="123"/>
                  </a:moveTo>
                  <a:lnTo>
                    <a:pt x="38" y="93"/>
                  </a:lnTo>
                  <a:lnTo>
                    <a:pt x="81" y="64"/>
                  </a:lnTo>
                  <a:lnTo>
                    <a:pt x="121" y="35"/>
                  </a:lnTo>
                  <a:lnTo>
                    <a:pt x="136" y="20"/>
                  </a:lnTo>
                  <a:lnTo>
                    <a:pt x="150" y="0"/>
                  </a:lnTo>
                  <a:lnTo>
                    <a:pt x="156" y="4"/>
                  </a:lnTo>
                  <a:lnTo>
                    <a:pt x="142" y="24"/>
                  </a:lnTo>
                  <a:lnTo>
                    <a:pt x="125" y="41"/>
                  </a:lnTo>
                  <a:lnTo>
                    <a:pt x="86" y="70"/>
                  </a:lnTo>
                  <a:lnTo>
                    <a:pt x="43" y="99"/>
                  </a:lnTo>
                  <a:lnTo>
                    <a:pt x="5" y="129"/>
                  </a:lnTo>
                  <a:lnTo>
                    <a:pt x="0" y="123"/>
                  </a:lnTo>
                  <a:close/>
                </a:path>
              </a:pathLst>
            </a:custGeom>
            <a:solidFill>
              <a:srgbClr val="000000"/>
            </a:solidFill>
            <a:ln w="9525">
              <a:solidFill>
                <a:schemeClr val="tx2"/>
              </a:solidFill>
              <a:round/>
              <a:headEnd/>
              <a:tailEnd/>
            </a:ln>
          </p:spPr>
          <p:txBody>
            <a:bodyPr/>
            <a:lstStyle/>
            <a:p>
              <a:endParaRPr lang="en-US" sz="3120"/>
            </a:p>
          </p:txBody>
        </p:sp>
        <p:sp>
          <p:nvSpPr>
            <p:cNvPr id="386323" name="Freeform 1299"/>
            <p:cNvSpPr>
              <a:spLocks/>
            </p:cNvSpPr>
            <p:nvPr/>
          </p:nvSpPr>
          <p:spPr bwMode="auto">
            <a:xfrm>
              <a:off x="1108" y="2402"/>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6324" name="Freeform 1300"/>
            <p:cNvSpPr>
              <a:spLocks/>
            </p:cNvSpPr>
            <p:nvPr/>
          </p:nvSpPr>
          <p:spPr bwMode="auto">
            <a:xfrm>
              <a:off x="1182" y="2320"/>
              <a:ext cx="13" cy="23"/>
            </a:xfrm>
            <a:custGeom>
              <a:avLst/>
              <a:gdLst>
                <a:gd name="T0" fmla="*/ 0 w 24"/>
                <a:gd name="T1" fmla="*/ 41 h 45"/>
                <a:gd name="T2" fmla="*/ 18 w 24"/>
                <a:gd name="T3" fmla="*/ 0 h 45"/>
                <a:gd name="T4" fmla="*/ 24 w 24"/>
                <a:gd name="T5" fmla="*/ 4 h 45"/>
                <a:gd name="T6" fmla="*/ 6 w 24"/>
                <a:gd name="T7" fmla="*/ 45 h 45"/>
                <a:gd name="T8" fmla="*/ 0 w 24"/>
                <a:gd name="T9" fmla="*/ 41 h 45"/>
              </a:gdLst>
              <a:ahLst/>
              <a:cxnLst>
                <a:cxn ang="0">
                  <a:pos x="T0" y="T1"/>
                </a:cxn>
                <a:cxn ang="0">
                  <a:pos x="T2" y="T3"/>
                </a:cxn>
                <a:cxn ang="0">
                  <a:pos x="T4" y="T5"/>
                </a:cxn>
                <a:cxn ang="0">
                  <a:pos x="T6" y="T7"/>
                </a:cxn>
                <a:cxn ang="0">
                  <a:pos x="T8" y="T9"/>
                </a:cxn>
              </a:cxnLst>
              <a:rect l="0" t="0" r="r" b="b"/>
              <a:pathLst>
                <a:path w="24" h="45">
                  <a:moveTo>
                    <a:pt x="0" y="41"/>
                  </a:moveTo>
                  <a:lnTo>
                    <a:pt x="18" y="0"/>
                  </a:lnTo>
                  <a:lnTo>
                    <a:pt x="24" y="4"/>
                  </a:lnTo>
                  <a:lnTo>
                    <a:pt x="6" y="45"/>
                  </a:lnTo>
                  <a:lnTo>
                    <a:pt x="0" y="41"/>
                  </a:lnTo>
                  <a:close/>
                </a:path>
              </a:pathLst>
            </a:custGeom>
            <a:solidFill>
              <a:srgbClr val="000000"/>
            </a:solidFill>
            <a:ln w="9525">
              <a:solidFill>
                <a:schemeClr val="tx2"/>
              </a:solidFill>
              <a:round/>
              <a:headEnd/>
              <a:tailEnd/>
            </a:ln>
          </p:spPr>
          <p:txBody>
            <a:bodyPr/>
            <a:lstStyle/>
            <a:p>
              <a:endParaRPr lang="en-US" sz="3120"/>
            </a:p>
          </p:txBody>
        </p:sp>
        <p:sp>
          <p:nvSpPr>
            <p:cNvPr id="386325" name="Freeform 1301"/>
            <p:cNvSpPr>
              <a:spLocks/>
            </p:cNvSpPr>
            <p:nvPr/>
          </p:nvSpPr>
          <p:spPr bwMode="auto">
            <a:xfrm>
              <a:off x="1182" y="2340"/>
              <a:ext cx="3" cy="3"/>
            </a:xfrm>
            <a:custGeom>
              <a:avLst/>
              <a:gdLst>
                <a:gd name="T0" fmla="*/ 6 w 6"/>
                <a:gd name="T1" fmla="*/ 4 h 4"/>
                <a:gd name="T2" fmla="*/ 0 w 6"/>
                <a:gd name="T3" fmla="*/ 0 h 4"/>
                <a:gd name="T4" fmla="*/ 6 w 6"/>
                <a:gd name="T5" fmla="*/ 4 h 4"/>
              </a:gdLst>
              <a:ahLst/>
              <a:cxnLst>
                <a:cxn ang="0">
                  <a:pos x="T0" y="T1"/>
                </a:cxn>
                <a:cxn ang="0">
                  <a:pos x="T2" y="T3"/>
                </a:cxn>
                <a:cxn ang="0">
                  <a:pos x="T4" y="T5"/>
                </a:cxn>
              </a:cxnLst>
              <a:rect l="0" t="0" r="r" b="b"/>
              <a:pathLst>
                <a:path w="6" h="4">
                  <a:moveTo>
                    <a:pt x="6" y="4"/>
                  </a:move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86326" name="Freeform 1302"/>
            <p:cNvSpPr>
              <a:spLocks/>
            </p:cNvSpPr>
            <p:nvPr/>
          </p:nvSpPr>
          <p:spPr bwMode="auto">
            <a:xfrm>
              <a:off x="1199" y="2113"/>
              <a:ext cx="21" cy="186"/>
            </a:xfrm>
            <a:custGeom>
              <a:avLst/>
              <a:gdLst>
                <a:gd name="T0" fmla="*/ 0 w 42"/>
                <a:gd name="T1" fmla="*/ 370 h 373"/>
                <a:gd name="T2" fmla="*/ 13 w 42"/>
                <a:gd name="T3" fmla="*/ 325 h 373"/>
                <a:gd name="T4" fmla="*/ 22 w 42"/>
                <a:gd name="T5" fmla="*/ 280 h 373"/>
                <a:gd name="T6" fmla="*/ 32 w 42"/>
                <a:gd name="T7" fmla="*/ 189 h 373"/>
                <a:gd name="T8" fmla="*/ 35 w 42"/>
                <a:gd name="T9" fmla="*/ 94 h 373"/>
                <a:gd name="T10" fmla="*/ 34 w 42"/>
                <a:gd name="T11" fmla="*/ 0 h 373"/>
                <a:gd name="T12" fmla="*/ 42 w 42"/>
                <a:gd name="T13" fmla="*/ 0 h 373"/>
                <a:gd name="T14" fmla="*/ 42 w 42"/>
                <a:gd name="T15" fmla="*/ 94 h 373"/>
                <a:gd name="T16" fmla="*/ 38 w 42"/>
                <a:gd name="T17" fmla="*/ 189 h 373"/>
                <a:gd name="T18" fmla="*/ 28 w 42"/>
                <a:gd name="T19" fmla="*/ 283 h 373"/>
                <a:gd name="T20" fmla="*/ 19 w 42"/>
                <a:gd name="T21" fmla="*/ 329 h 373"/>
                <a:gd name="T22" fmla="*/ 6 w 42"/>
                <a:gd name="T23" fmla="*/ 373 h 373"/>
                <a:gd name="T24" fmla="*/ 0 w 42"/>
                <a:gd name="T25" fmla="*/ 37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73">
                  <a:moveTo>
                    <a:pt x="0" y="370"/>
                  </a:moveTo>
                  <a:lnTo>
                    <a:pt x="13" y="325"/>
                  </a:lnTo>
                  <a:lnTo>
                    <a:pt x="22" y="280"/>
                  </a:lnTo>
                  <a:lnTo>
                    <a:pt x="32" y="189"/>
                  </a:lnTo>
                  <a:lnTo>
                    <a:pt x="35" y="94"/>
                  </a:lnTo>
                  <a:lnTo>
                    <a:pt x="34" y="0"/>
                  </a:lnTo>
                  <a:lnTo>
                    <a:pt x="42" y="0"/>
                  </a:lnTo>
                  <a:lnTo>
                    <a:pt x="42" y="94"/>
                  </a:lnTo>
                  <a:lnTo>
                    <a:pt x="38" y="189"/>
                  </a:lnTo>
                  <a:lnTo>
                    <a:pt x="28" y="283"/>
                  </a:lnTo>
                  <a:lnTo>
                    <a:pt x="19" y="329"/>
                  </a:lnTo>
                  <a:lnTo>
                    <a:pt x="6" y="373"/>
                  </a:lnTo>
                  <a:lnTo>
                    <a:pt x="0" y="370"/>
                  </a:lnTo>
                  <a:close/>
                </a:path>
              </a:pathLst>
            </a:custGeom>
            <a:solidFill>
              <a:srgbClr val="000000"/>
            </a:solidFill>
            <a:ln w="9525">
              <a:solidFill>
                <a:schemeClr val="tx2"/>
              </a:solidFill>
              <a:round/>
              <a:headEnd/>
              <a:tailEnd/>
            </a:ln>
          </p:spPr>
          <p:txBody>
            <a:bodyPr/>
            <a:lstStyle/>
            <a:p>
              <a:endParaRPr lang="en-US" sz="3120"/>
            </a:p>
          </p:txBody>
        </p:sp>
        <p:sp>
          <p:nvSpPr>
            <p:cNvPr id="386327" name="Freeform 1303"/>
            <p:cNvSpPr>
              <a:spLocks/>
            </p:cNvSpPr>
            <p:nvPr/>
          </p:nvSpPr>
          <p:spPr bwMode="auto">
            <a:xfrm>
              <a:off x="1116" y="1789"/>
              <a:ext cx="104" cy="324"/>
            </a:xfrm>
            <a:custGeom>
              <a:avLst/>
              <a:gdLst>
                <a:gd name="T0" fmla="*/ 201 w 208"/>
                <a:gd name="T1" fmla="*/ 648 h 648"/>
                <a:gd name="T2" fmla="*/ 200 w 208"/>
                <a:gd name="T3" fmla="*/ 561 h 648"/>
                <a:gd name="T4" fmla="*/ 195 w 208"/>
                <a:gd name="T5" fmla="*/ 518 h 648"/>
                <a:gd name="T6" fmla="*/ 189 w 208"/>
                <a:gd name="T7" fmla="*/ 476 h 648"/>
                <a:gd name="T8" fmla="*/ 174 w 208"/>
                <a:gd name="T9" fmla="*/ 392 h 648"/>
                <a:gd name="T10" fmla="*/ 151 w 208"/>
                <a:gd name="T11" fmla="*/ 308 h 648"/>
                <a:gd name="T12" fmla="*/ 122 w 208"/>
                <a:gd name="T13" fmla="*/ 228 h 648"/>
                <a:gd name="T14" fmla="*/ 89 w 208"/>
                <a:gd name="T15" fmla="*/ 150 h 648"/>
                <a:gd name="T16" fmla="*/ 69 w 208"/>
                <a:gd name="T17" fmla="*/ 112 h 648"/>
                <a:gd name="T18" fmla="*/ 47 w 208"/>
                <a:gd name="T19" fmla="*/ 76 h 648"/>
                <a:gd name="T20" fmla="*/ 0 w 208"/>
                <a:gd name="T21" fmla="*/ 4 h 648"/>
                <a:gd name="T22" fmla="*/ 6 w 208"/>
                <a:gd name="T23" fmla="*/ 0 h 648"/>
                <a:gd name="T24" fmla="*/ 53 w 208"/>
                <a:gd name="T25" fmla="*/ 71 h 648"/>
                <a:gd name="T26" fmla="*/ 75 w 208"/>
                <a:gd name="T27" fmla="*/ 108 h 648"/>
                <a:gd name="T28" fmla="*/ 95 w 208"/>
                <a:gd name="T29" fmla="*/ 146 h 648"/>
                <a:gd name="T30" fmla="*/ 128 w 208"/>
                <a:gd name="T31" fmla="*/ 225 h 648"/>
                <a:gd name="T32" fmla="*/ 157 w 208"/>
                <a:gd name="T33" fmla="*/ 305 h 648"/>
                <a:gd name="T34" fmla="*/ 180 w 208"/>
                <a:gd name="T35" fmla="*/ 389 h 648"/>
                <a:gd name="T36" fmla="*/ 195 w 208"/>
                <a:gd name="T37" fmla="*/ 476 h 648"/>
                <a:gd name="T38" fmla="*/ 201 w 208"/>
                <a:gd name="T39" fmla="*/ 518 h 648"/>
                <a:gd name="T40" fmla="*/ 206 w 208"/>
                <a:gd name="T41" fmla="*/ 561 h 648"/>
                <a:gd name="T42" fmla="*/ 208 w 208"/>
                <a:gd name="T43" fmla="*/ 648 h 648"/>
                <a:gd name="T44" fmla="*/ 201 w 208"/>
                <a:gd name="T45" fmla="*/ 648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8" h="648">
                  <a:moveTo>
                    <a:pt x="201" y="648"/>
                  </a:moveTo>
                  <a:lnTo>
                    <a:pt x="200" y="561"/>
                  </a:lnTo>
                  <a:lnTo>
                    <a:pt x="195" y="518"/>
                  </a:lnTo>
                  <a:lnTo>
                    <a:pt x="189" y="476"/>
                  </a:lnTo>
                  <a:lnTo>
                    <a:pt x="174" y="392"/>
                  </a:lnTo>
                  <a:lnTo>
                    <a:pt x="151" y="308"/>
                  </a:lnTo>
                  <a:lnTo>
                    <a:pt x="122" y="228"/>
                  </a:lnTo>
                  <a:lnTo>
                    <a:pt x="89" y="150"/>
                  </a:lnTo>
                  <a:lnTo>
                    <a:pt x="69" y="112"/>
                  </a:lnTo>
                  <a:lnTo>
                    <a:pt x="47" y="76"/>
                  </a:lnTo>
                  <a:lnTo>
                    <a:pt x="0" y="4"/>
                  </a:lnTo>
                  <a:lnTo>
                    <a:pt x="6" y="0"/>
                  </a:lnTo>
                  <a:lnTo>
                    <a:pt x="53" y="71"/>
                  </a:lnTo>
                  <a:lnTo>
                    <a:pt x="75" y="108"/>
                  </a:lnTo>
                  <a:lnTo>
                    <a:pt x="95" y="146"/>
                  </a:lnTo>
                  <a:lnTo>
                    <a:pt x="128" y="225"/>
                  </a:lnTo>
                  <a:lnTo>
                    <a:pt x="157" y="305"/>
                  </a:lnTo>
                  <a:lnTo>
                    <a:pt x="180" y="389"/>
                  </a:lnTo>
                  <a:lnTo>
                    <a:pt x="195" y="476"/>
                  </a:lnTo>
                  <a:lnTo>
                    <a:pt x="201" y="518"/>
                  </a:lnTo>
                  <a:lnTo>
                    <a:pt x="206" y="561"/>
                  </a:lnTo>
                  <a:lnTo>
                    <a:pt x="208" y="648"/>
                  </a:lnTo>
                  <a:lnTo>
                    <a:pt x="201" y="648"/>
                  </a:lnTo>
                  <a:close/>
                </a:path>
              </a:pathLst>
            </a:custGeom>
            <a:solidFill>
              <a:srgbClr val="000000"/>
            </a:solidFill>
            <a:ln w="9525">
              <a:solidFill>
                <a:schemeClr val="tx2"/>
              </a:solidFill>
              <a:round/>
              <a:headEnd/>
              <a:tailEnd/>
            </a:ln>
          </p:spPr>
          <p:txBody>
            <a:bodyPr/>
            <a:lstStyle/>
            <a:p>
              <a:endParaRPr lang="en-US" sz="3120"/>
            </a:p>
          </p:txBody>
        </p:sp>
        <p:sp>
          <p:nvSpPr>
            <p:cNvPr id="386328" name="Oval 1304"/>
            <p:cNvSpPr>
              <a:spLocks noChangeArrowheads="1"/>
            </p:cNvSpPr>
            <p:nvPr/>
          </p:nvSpPr>
          <p:spPr bwMode="auto">
            <a:xfrm>
              <a:off x="1199" y="2297"/>
              <a:ext cx="4" cy="4"/>
            </a:xfrm>
            <a:prstGeom prst="ellipse">
              <a:avLst/>
            </a:prstGeom>
            <a:solidFill>
              <a:srgbClr val="000000"/>
            </a:solidFill>
            <a:ln w="9525">
              <a:solidFill>
                <a:schemeClr val="tx2"/>
              </a:solidFill>
              <a:round/>
              <a:headEnd/>
              <a:tailEnd/>
            </a:ln>
          </p:spPr>
          <p:txBody>
            <a:bodyPr/>
            <a:lstStyle/>
            <a:p>
              <a:endParaRPr lang="en-US" sz="3120"/>
            </a:p>
          </p:txBody>
        </p:sp>
      </p:grpSp>
      <p:grpSp>
        <p:nvGrpSpPr>
          <p:cNvPr id="386329" name="Group 1305"/>
          <p:cNvGrpSpPr>
            <a:grpSpLocks/>
          </p:cNvGrpSpPr>
          <p:nvPr/>
        </p:nvGrpSpPr>
        <p:grpSpPr bwMode="auto">
          <a:xfrm>
            <a:off x="2468880" y="1280161"/>
            <a:ext cx="2506980" cy="3280410"/>
            <a:chOff x="4007" y="1052"/>
            <a:chExt cx="976" cy="1423"/>
          </a:xfrm>
        </p:grpSpPr>
        <p:sp>
          <p:nvSpPr>
            <p:cNvPr id="386330" name="Freeform 1306"/>
            <p:cNvSpPr>
              <a:spLocks/>
            </p:cNvSpPr>
            <p:nvPr/>
          </p:nvSpPr>
          <p:spPr bwMode="auto">
            <a:xfrm>
              <a:off x="4012" y="1769"/>
              <a:ext cx="904" cy="704"/>
            </a:xfrm>
            <a:custGeom>
              <a:avLst/>
              <a:gdLst>
                <a:gd name="T0" fmla="*/ 196 w 1806"/>
                <a:gd name="T1" fmla="*/ 1348 h 1410"/>
                <a:gd name="T2" fmla="*/ 238 w 1806"/>
                <a:gd name="T3" fmla="*/ 1378 h 1410"/>
                <a:gd name="T4" fmla="*/ 292 w 1806"/>
                <a:gd name="T5" fmla="*/ 1399 h 1410"/>
                <a:gd name="T6" fmla="*/ 330 w 1806"/>
                <a:gd name="T7" fmla="*/ 1407 h 1410"/>
                <a:gd name="T8" fmla="*/ 389 w 1806"/>
                <a:gd name="T9" fmla="*/ 1410 h 1410"/>
                <a:gd name="T10" fmla="*/ 448 w 1806"/>
                <a:gd name="T11" fmla="*/ 1402 h 1410"/>
                <a:gd name="T12" fmla="*/ 508 w 1806"/>
                <a:gd name="T13" fmla="*/ 1387 h 1410"/>
                <a:gd name="T14" fmla="*/ 588 w 1806"/>
                <a:gd name="T15" fmla="*/ 1360 h 1410"/>
                <a:gd name="T16" fmla="*/ 742 w 1806"/>
                <a:gd name="T17" fmla="*/ 1297 h 1410"/>
                <a:gd name="T18" fmla="*/ 861 w 1806"/>
                <a:gd name="T19" fmla="*/ 1250 h 1410"/>
                <a:gd name="T20" fmla="*/ 1154 w 1806"/>
                <a:gd name="T21" fmla="*/ 1148 h 1410"/>
                <a:gd name="T22" fmla="*/ 1278 w 1806"/>
                <a:gd name="T23" fmla="*/ 1101 h 1410"/>
                <a:gd name="T24" fmla="*/ 1400 w 1806"/>
                <a:gd name="T25" fmla="*/ 1048 h 1410"/>
                <a:gd name="T26" fmla="*/ 1483 w 1806"/>
                <a:gd name="T27" fmla="*/ 1005 h 1410"/>
                <a:gd name="T28" fmla="*/ 1542 w 1806"/>
                <a:gd name="T29" fmla="*/ 963 h 1410"/>
                <a:gd name="T30" fmla="*/ 1595 w 1806"/>
                <a:gd name="T31" fmla="*/ 916 h 1410"/>
                <a:gd name="T32" fmla="*/ 1663 w 1806"/>
                <a:gd name="T33" fmla="*/ 847 h 1410"/>
                <a:gd name="T34" fmla="*/ 1734 w 1806"/>
                <a:gd name="T35" fmla="*/ 765 h 1410"/>
                <a:gd name="T36" fmla="*/ 1752 w 1806"/>
                <a:gd name="T37" fmla="*/ 731 h 1410"/>
                <a:gd name="T38" fmla="*/ 1780 w 1806"/>
                <a:gd name="T39" fmla="*/ 654 h 1410"/>
                <a:gd name="T40" fmla="*/ 1799 w 1806"/>
                <a:gd name="T41" fmla="*/ 619 h 1410"/>
                <a:gd name="T42" fmla="*/ 1780 w 1806"/>
                <a:gd name="T43" fmla="*/ 613 h 1410"/>
                <a:gd name="T44" fmla="*/ 1708 w 1806"/>
                <a:gd name="T45" fmla="*/ 598 h 1410"/>
                <a:gd name="T46" fmla="*/ 1663 w 1806"/>
                <a:gd name="T47" fmla="*/ 583 h 1410"/>
                <a:gd name="T48" fmla="*/ 1599 w 1806"/>
                <a:gd name="T49" fmla="*/ 554 h 1410"/>
                <a:gd name="T50" fmla="*/ 1539 w 1806"/>
                <a:gd name="T51" fmla="*/ 520 h 1410"/>
                <a:gd name="T52" fmla="*/ 1464 w 1806"/>
                <a:gd name="T53" fmla="*/ 464 h 1410"/>
                <a:gd name="T54" fmla="*/ 1393 w 1806"/>
                <a:gd name="T55" fmla="*/ 402 h 1410"/>
                <a:gd name="T56" fmla="*/ 1212 w 1806"/>
                <a:gd name="T57" fmla="*/ 240 h 1410"/>
                <a:gd name="T58" fmla="*/ 1141 w 1806"/>
                <a:gd name="T59" fmla="*/ 184 h 1410"/>
                <a:gd name="T60" fmla="*/ 1091 w 1806"/>
                <a:gd name="T61" fmla="*/ 154 h 1410"/>
                <a:gd name="T62" fmla="*/ 1021 w 1806"/>
                <a:gd name="T63" fmla="*/ 118 h 1410"/>
                <a:gd name="T64" fmla="*/ 932 w 1806"/>
                <a:gd name="T65" fmla="*/ 84 h 1410"/>
                <a:gd name="T66" fmla="*/ 822 w 1806"/>
                <a:gd name="T67" fmla="*/ 53 h 1410"/>
                <a:gd name="T68" fmla="*/ 668 w 1806"/>
                <a:gd name="T69" fmla="*/ 23 h 1410"/>
                <a:gd name="T70" fmla="*/ 555 w 1806"/>
                <a:gd name="T71" fmla="*/ 3 h 1410"/>
                <a:gd name="T72" fmla="*/ 484 w 1806"/>
                <a:gd name="T73" fmla="*/ 0 h 1410"/>
                <a:gd name="T74" fmla="*/ 410 w 1806"/>
                <a:gd name="T75" fmla="*/ 8 h 1410"/>
                <a:gd name="T76" fmla="*/ 357 w 1806"/>
                <a:gd name="T77" fmla="*/ 20 h 1410"/>
                <a:gd name="T78" fmla="*/ 304 w 1806"/>
                <a:gd name="T79" fmla="*/ 36 h 1410"/>
                <a:gd name="T80" fmla="*/ 258 w 1806"/>
                <a:gd name="T81" fmla="*/ 60 h 1410"/>
                <a:gd name="T82" fmla="*/ 214 w 1806"/>
                <a:gd name="T83" fmla="*/ 90 h 1410"/>
                <a:gd name="T84" fmla="*/ 188 w 1806"/>
                <a:gd name="T85" fmla="*/ 113 h 1410"/>
                <a:gd name="T86" fmla="*/ 155 w 1806"/>
                <a:gd name="T87" fmla="*/ 152 h 1410"/>
                <a:gd name="T88" fmla="*/ 129 w 1806"/>
                <a:gd name="T89" fmla="*/ 197 h 1410"/>
                <a:gd name="T90" fmla="*/ 90 w 1806"/>
                <a:gd name="T91" fmla="*/ 330 h 1410"/>
                <a:gd name="T92" fmla="*/ 54 w 1806"/>
                <a:gd name="T93" fmla="*/ 484 h 1410"/>
                <a:gd name="T94" fmla="*/ 24 w 1806"/>
                <a:gd name="T95" fmla="*/ 640 h 1410"/>
                <a:gd name="T96" fmla="*/ 6 w 1806"/>
                <a:gd name="T97" fmla="*/ 798 h 1410"/>
                <a:gd name="T98" fmla="*/ 1 w 1806"/>
                <a:gd name="T99" fmla="*/ 955 h 1410"/>
                <a:gd name="T100" fmla="*/ 10 w 1806"/>
                <a:gd name="T101" fmla="*/ 1073 h 1410"/>
                <a:gd name="T102" fmla="*/ 22 w 1806"/>
                <a:gd name="T103" fmla="*/ 1118 h 1410"/>
                <a:gd name="T104" fmla="*/ 43 w 1806"/>
                <a:gd name="T105" fmla="*/ 1164 h 1410"/>
                <a:gd name="T106" fmla="*/ 80 w 1806"/>
                <a:gd name="T107" fmla="*/ 1223 h 1410"/>
                <a:gd name="T108" fmla="*/ 120 w 1806"/>
                <a:gd name="T109" fmla="*/ 1276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6" h="1410">
                  <a:moveTo>
                    <a:pt x="170" y="1324"/>
                  </a:moveTo>
                  <a:lnTo>
                    <a:pt x="187" y="1341"/>
                  </a:lnTo>
                  <a:lnTo>
                    <a:pt x="196" y="1348"/>
                  </a:lnTo>
                  <a:lnTo>
                    <a:pt x="203" y="1354"/>
                  </a:lnTo>
                  <a:lnTo>
                    <a:pt x="220" y="1368"/>
                  </a:lnTo>
                  <a:lnTo>
                    <a:pt x="238" y="1378"/>
                  </a:lnTo>
                  <a:lnTo>
                    <a:pt x="256" y="1386"/>
                  </a:lnTo>
                  <a:lnTo>
                    <a:pt x="274" y="1393"/>
                  </a:lnTo>
                  <a:lnTo>
                    <a:pt x="292" y="1399"/>
                  </a:lnTo>
                  <a:lnTo>
                    <a:pt x="301" y="1402"/>
                  </a:lnTo>
                  <a:lnTo>
                    <a:pt x="312" y="1404"/>
                  </a:lnTo>
                  <a:lnTo>
                    <a:pt x="330" y="1407"/>
                  </a:lnTo>
                  <a:lnTo>
                    <a:pt x="350" y="1410"/>
                  </a:lnTo>
                  <a:lnTo>
                    <a:pt x="369" y="1410"/>
                  </a:lnTo>
                  <a:lnTo>
                    <a:pt x="389" y="1410"/>
                  </a:lnTo>
                  <a:lnTo>
                    <a:pt x="409" y="1408"/>
                  </a:lnTo>
                  <a:lnTo>
                    <a:pt x="428" y="1405"/>
                  </a:lnTo>
                  <a:lnTo>
                    <a:pt x="448" y="1402"/>
                  </a:lnTo>
                  <a:lnTo>
                    <a:pt x="469" y="1398"/>
                  </a:lnTo>
                  <a:lnTo>
                    <a:pt x="489" y="1393"/>
                  </a:lnTo>
                  <a:lnTo>
                    <a:pt x="508" y="1387"/>
                  </a:lnTo>
                  <a:lnTo>
                    <a:pt x="529" y="1381"/>
                  </a:lnTo>
                  <a:lnTo>
                    <a:pt x="549" y="1375"/>
                  </a:lnTo>
                  <a:lnTo>
                    <a:pt x="588" y="1360"/>
                  </a:lnTo>
                  <a:lnTo>
                    <a:pt x="629" y="1345"/>
                  </a:lnTo>
                  <a:lnTo>
                    <a:pt x="706" y="1312"/>
                  </a:lnTo>
                  <a:lnTo>
                    <a:pt x="742" y="1297"/>
                  </a:lnTo>
                  <a:lnTo>
                    <a:pt x="778" y="1282"/>
                  </a:lnTo>
                  <a:lnTo>
                    <a:pt x="819" y="1267"/>
                  </a:lnTo>
                  <a:lnTo>
                    <a:pt x="861" y="1250"/>
                  </a:lnTo>
                  <a:lnTo>
                    <a:pt x="946" y="1222"/>
                  </a:lnTo>
                  <a:lnTo>
                    <a:pt x="1113" y="1163"/>
                  </a:lnTo>
                  <a:lnTo>
                    <a:pt x="1154" y="1148"/>
                  </a:lnTo>
                  <a:lnTo>
                    <a:pt x="1196" y="1133"/>
                  </a:lnTo>
                  <a:lnTo>
                    <a:pt x="1237" y="1118"/>
                  </a:lnTo>
                  <a:lnTo>
                    <a:pt x="1278" y="1101"/>
                  </a:lnTo>
                  <a:lnTo>
                    <a:pt x="1319" y="1085"/>
                  </a:lnTo>
                  <a:lnTo>
                    <a:pt x="1361" y="1067"/>
                  </a:lnTo>
                  <a:lnTo>
                    <a:pt x="1400" y="1048"/>
                  </a:lnTo>
                  <a:lnTo>
                    <a:pt x="1441" y="1029"/>
                  </a:lnTo>
                  <a:lnTo>
                    <a:pt x="1462" y="1017"/>
                  </a:lnTo>
                  <a:lnTo>
                    <a:pt x="1483" y="1005"/>
                  </a:lnTo>
                  <a:lnTo>
                    <a:pt x="1503" y="991"/>
                  </a:lnTo>
                  <a:lnTo>
                    <a:pt x="1522" y="978"/>
                  </a:lnTo>
                  <a:lnTo>
                    <a:pt x="1542" y="963"/>
                  </a:lnTo>
                  <a:lnTo>
                    <a:pt x="1560" y="948"/>
                  </a:lnTo>
                  <a:lnTo>
                    <a:pt x="1578" y="932"/>
                  </a:lnTo>
                  <a:lnTo>
                    <a:pt x="1595" y="916"/>
                  </a:lnTo>
                  <a:lnTo>
                    <a:pt x="1613" y="899"/>
                  </a:lnTo>
                  <a:lnTo>
                    <a:pt x="1630" y="881"/>
                  </a:lnTo>
                  <a:lnTo>
                    <a:pt x="1663" y="847"/>
                  </a:lnTo>
                  <a:lnTo>
                    <a:pt x="1694" y="810"/>
                  </a:lnTo>
                  <a:lnTo>
                    <a:pt x="1726" y="774"/>
                  </a:lnTo>
                  <a:lnTo>
                    <a:pt x="1734" y="765"/>
                  </a:lnTo>
                  <a:lnTo>
                    <a:pt x="1740" y="755"/>
                  </a:lnTo>
                  <a:lnTo>
                    <a:pt x="1746" y="744"/>
                  </a:lnTo>
                  <a:lnTo>
                    <a:pt x="1752" y="731"/>
                  </a:lnTo>
                  <a:lnTo>
                    <a:pt x="1762" y="705"/>
                  </a:lnTo>
                  <a:lnTo>
                    <a:pt x="1771" y="678"/>
                  </a:lnTo>
                  <a:lnTo>
                    <a:pt x="1780" y="654"/>
                  </a:lnTo>
                  <a:lnTo>
                    <a:pt x="1790" y="633"/>
                  </a:lnTo>
                  <a:lnTo>
                    <a:pt x="1794" y="625"/>
                  </a:lnTo>
                  <a:lnTo>
                    <a:pt x="1799" y="619"/>
                  </a:lnTo>
                  <a:lnTo>
                    <a:pt x="1802" y="616"/>
                  </a:lnTo>
                  <a:lnTo>
                    <a:pt x="1806" y="615"/>
                  </a:lnTo>
                  <a:lnTo>
                    <a:pt x="1780" y="613"/>
                  </a:lnTo>
                  <a:lnTo>
                    <a:pt x="1755" y="609"/>
                  </a:lnTo>
                  <a:lnTo>
                    <a:pt x="1731" y="604"/>
                  </a:lnTo>
                  <a:lnTo>
                    <a:pt x="1708" y="598"/>
                  </a:lnTo>
                  <a:lnTo>
                    <a:pt x="1685" y="591"/>
                  </a:lnTo>
                  <a:lnTo>
                    <a:pt x="1673" y="588"/>
                  </a:lnTo>
                  <a:lnTo>
                    <a:pt x="1663" y="583"/>
                  </a:lnTo>
                  <a:lnTo>
                    <a:pt x="1640" y="574"/>
                  </a:lnTo>
                  <a:lnTo>
                    <a:pt x="1619" y="565"/>
                  </a:lnTo>
                  <a:lnTo>
                    <a:pt x="1599" y="554"/>
                  </a:lnTo>
                  <a:lnTo>
                    <a:pt x="1578" y="544"/>
                  </a:lnTo>
                  <a:lnTo>
                    <a:pt x="1559" y="532"/>
                  </a:lnTo>
                  <a:lnTo>
                    <a:pt x="1539" y="520"/>
                  </a:lnTo>
                  <a:lnTo>
                    <a:pt x="1519" y="506"/>
                  </a:lnTo>
                  <a:lnTo>
                    <a:pt x="1501" y="493"/>
                  </a:lnTo>
                  <a:lnTo>
                    <a:pt x="1464" y="464"/>
                  </a:lnTo>
                  <a:lnTo>
                    <a:pt x="1427" y="434"/>
                  </a:lnTo>
                  <a:lnTo>
                    <a:pt x="1411" y="417"/>
                  </a:lnTo>
                  <a:lnTo>
                    <a:pt x="1393" y="402"/>
                  </a:lnTo>
                  <a:lnTo>
                    <a:pt x="1322" y="337"/>
                  </a:lnTo>
                  <a:lnTo>
                    <a:pt x="1249" y="271"/>
                  </a:lnTo>
                  <a:lnTo>
                    <a:pt x="1212" y="240"/>
                  </a:lnTo>
                  <a:lnTo>
                    <a:pt x="1172" y="208"/>
                  </a:lnTo>
                  <a:lnTo>
                    <a:pt x="1157" y="196"/>
                  </a:lnTo>
                  <a:lnTo>
                    <a:pt x="1141" y="184"/>
                  </a:lnTo>
                  <a:lnTo>
                    <a:pt x="1124" y="173"/>
                  </a:lnTo>
                  <a:lnTo>
                    <a:pt x="1107" y="163"/>
                  </a:lnTo>
                  <a:lnTo>
                    <a:pt x="1091" y="154"/>
                  </a:lnTo>
                  <a:lnTo>
                    <a:pt x="1073" y="143"/>
                  </a:lnTo>
                  <a:lnTo>
                    <a:pt x="1039" y="127"/>
                  </a:lnTo>
                  <a:lnTo>
                    <a:pt x="1021" y="118"/>
                  </a:lnTo>
                  <a:lnTo>
                    <a:pt x="1003" y="110"/>
                  </a:lnTo>
                  <a:lnTo>
                    <a:pt x="969" y="96"/>
                  </a:lnTo>
                  <a:lnTo>
                    <a:pt x="932" y="84"/>
                  </a:lnTo>
                  <a:lnTo>
                    <a:pt x="896" y="72"/>
                  </a:lnTo>
                  <a:lnTo>
                    <a:pt x="858" y="63"/>
                  </a:lnTo>
                  <a:lnTo>
                    <a:pt x="822" y="53"/>
                  </a:lnTo>
                  <a:lnTo>
                    <a:pt x="784" y="45"/>
                  </a:lnTo>
                  <a:lnTo>
                    <a:pt x="745" y="38"/>
                  </a:lnTo>
                  <a:lnTo>
                    <a:pt x="668" y="23"/>
                  </a:lnTo>
                  <a:lnTo>
                    <a:pt x="590" y="8"/>
                  </a:lnTo>
                  <a:lnTo>
                    <a:pt x="573" y="5"/>
                  </a:lnTo>
                  <a:lnTo>
                    <a:pt x="555" y="3"/>
                  </a:lnTo>
                  <a:lnTo>
                    <a:pt x="537" y="2"/>
                  </a:lnTo>
                  <a:lnTo>
                    <a:pt x="520" y="0"/>
                  </a:lnTo>
                  <a:lnTo>
                    <a:pt x="484" y="0"/>
                  </a:lnTo>
                  <a:lnTo>
                    <a:pt x="446" y="2"/>
                  </a:lnTo>
                  <a:lnTo>
                    <a:pt x="428" y="5"/>
                  </a:lnTo>
                  <a:lnTo>
                    <a:pt x="410" y="8"/>
                  </a:lnTo>
                  <a:lnTo>
                    <a:pt x="392" y="11"/>
                  </a:lnTo>
                  <a:lnTo>
                    <a:pt x="374" y="15"/>
                  </a:lnTo>
                  <a:lnTo>
                    <a:pt x="357" y="20"/>
                  </a:lnTo>
                  <a:lnTo>
                    <a:pt x="339" y="24"/>
                  </a:lnTo>
                  <a:lnTo>
                    <a:pt x="323" y="30"/>
                  </a:lnTo>
                  <a:lnTo>
                    <a:pt x="304" y="36"/>
                  </a:lnTo>
                  <a:lnTo>
                    <a:pt x="289" y="44"/>
                  </a:lnTo>
                  <a:lnTo>
                    <a:pt x="273" y="51"/>
                  </a:lnTo>
                  <a:lnTo>
                    <a:pt x="258" y="60"/>
                  </a:lnTo>
                  <a:lnTo>
                    <a:pt x="243" y="69"/>
                  </a:lnTo>
                  <a:lnTo>
                    <a:pt x="227" y="80"/>
                  </a:lnTo>
                  <a:lnTo>
                    <a:pt x="214" y="90"/>
                  </a:lnTo>
                  <a:lnTo>
                    <a:pt x="206" y="95"/>
                  </a:lnTo>
                  <a:lnTo>
                    <a:pt x="200" y="101"/>
                  </a:lnTo>
                  <a:lnTo>
                    <a:pt x="188" y="113"/>
                  </a:lnTo>
                  <a:lnTo>
                    <a:pt x="176" y="125"/>
                  </a:lnTo>
                  <a:lnTo>
                    <a:pt x="164" y="139"/>
                  </a:lnTo>
                  <a:lnTo>
                    <a:pt x="155" y="152"/>
                  </a:lnTo>
                  <a:lnTo>
                    <a:pt x="144" y="166"/>
                  </a:lnTo>
                  <a:lnTo>
                    <a:pt x="137" y="181"/>
                  </a:lnTo>
                  <a:lnTo>
                    <a:pt x="129" y="197"/>
                  </a:lnTo>
                  <a:lnTo>
                    <a:pt x="123" y="214"/>
                  </a:lnTo>
                  <a:lnTo>
                    <a:pt x="117" y="231"/>
                  </a:lnTo>
                  <a:lnTo>
                    <a:pt x="90" y="330"/>
                  </a:lnTo>
                  <a:lnTo>
                    <a:pt x="77" y="381"/>
                  </a:lnTo>
                  <a:lnTo>
                    <a:pt x="64" y="432"/>
                  </a:lnTo>
                  <a:lnTo>
                    <a:pt x="54" y="484"/>
                  </a:lnTo>
                  <a:lnTo>
                    <a:pt x="42" y="536"/>
                  </a:lnTo>
                  <a:lnTo>
                    <a:pt x="33" y="588"/>
                  </a:lnTo>
                  <a:lnTo>
                    <a:pt x="24" y="640"/>
                  </a:lnTo>
                  <a:lnTo>
                    <a:pt x="16" y="693"/>
                  </a:lnTo>
                  <a:lnTo>
                    <a:pt x="10" y="746"/>
                  </a:lnTo>
                  <a:lnTo>
                    <a:pt x="6" y="798"/>
                  </a:lnTo>
                  <a:lnTo>
                    <a:pt x="1" y="851"/>
                  </a:lnTo>
                  <a:lnTo>
                    <a:pt x="0" y="904"/>
                  </a:lnTo>
                  <a:lnTo>
                    <a:pt x="1" y="955"/>
                  </a:lnTo>
                  <a:lnTo>
                    <a:pt x="3" y="1006"/>
                  </a:lnTo>
                  <a:lnTo>
                    <a:pt x="7" y="1058"/>
                  </a:lnTo>
                  <a:lnTo>
                    <a:pt x="10" y="1073"/>
                  </a:lnTo>
                  <a:lnTo>
                    <a:pt x="13" y="1088"/>
                  </a:lnTo>
                  <a:lnTo>
                    <a:pt x="18" y="1103"/>
                  </a:lnTo>
                  <a:lnTo>
                    <a:pt x="22" y="1118"/>
                  </a:lnTo>
                  <a:lnTo>
                    <a:pt x="28" y="1134"/>
                  </a:lnTo>
                  <a:lnTo>
                    <a:pt x="36" y="1149"/>
                  </a:lnTo>
                  <a:lnTo>
                    <a:pt x="43" y="1164"/>
                  </a:lnTo>
                  <a:lnTo>
                    <a:pt x="51" y="1180"/>
                  </a:lnTo>
                  <a:lnTo>
                    <a:pt x="69" y="1208"/>
                  </a:lnTo>
                  <a:lnTo>
                    <a:pt x="80" y="1223"/>
                  </a:lnTo>
                  <a:lnTo>
                    <a:pt x="89" y="1237"/>
                  </a:lnTo>
                  <a:lnTo>
                    <a:pt x="110" y="1264"/>
                  </a:lnTo>
                  <a:lnTo>
                    <a:pt x="120" y="1276"/>
                  </a:lnTo>
                  <a:lnTo>
                    <a:pt x="131" y="1289"/>
                  </a:lnTo>
                  <a:lnTo>
                    <a:pt x="170" y="13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31" name="Freeform 1307"/>
            <p:cNvSpPr>
              <a:spLocks/>
            </p:cNvSpPr>
            <p:nvPr/>
          </p:nvSpPr>
          <p:spPr bwMode="auto">
            <a:xfrm>
              <a:off x="4096" y="2408"/>
              <a:ext cx="306" cy="67"/>
            </a:xfrm>
            <a:custGeom>
              <a:avLst/>
              <a:gdLst>
                <a:gd name="T0" fmla="*/ 5 w 613"/>
                <a:gd name="T1" fmla="*/ 44 h 134"/>
                <a:gd name="T2" fmla="*/ 38 w 613"/>
                <a:gd name="T3" fmla="*/ 74 h 134"/>
                <a:gd name="T4" fmla="*/ 54 w 613"/>
                <a:gd name="T5" fmla="*/ 86 h 134"/>
                <a:gd name="T6" fmla="*/ 71 w 613"/>
                <a:gd name="T7" fmla="*/ 95 h 134"/>
                <a:gd name="T8" fmla="*/ 107 w 613"/>
                <a:gd name="T9" fmla="*/ 111 h 134"/>
                <a:gd name="T10" fmla="*/ 145 w 613"/>
                <a:gd name="T11" fmla="*/ 122 h 134"/>
                <a:gd name="T12" fmla="*/ 183 w 613"/>
                <a:gd name="T13" fmla="*/ 126 h 134"/>
                <a:gd name="T14" fmla="*/ 222 w 613"/>
                <a:gd name="T15" fmla="*/ 128 h 134"/>
                <a:gd name="T16" fmla="*/ 261 w 613"/>
                <a:gd name="T17" fmla="*/ 123 h 134"/>
                <a:gd name="T18" fmla="*/ 302 w 613"/>
                <a:gd name="T19" fmla="*/ 116 h 134"/>
                <a:gd name="T20" fmla="*/ 341 w 613"/>
                <a:gd name="T21" fmla="*/ 105 h 134"/>
                <a:gd name="T22" fmla="*/ 382 w 613"/>
                <a:gd name="T23" fmla="*/ 93 h 134"/>
                <a:gd name="T24" fmla="*/ 462 w 613"/>
                <a:gd name="T25" fmla="*/ 63 h 134"/>
                <a:gd name="T26" fmla="*/ 611 w 613"/>
                <a:gd name="T27" fmla="*/ 0 h 134"/>
                <a:gd name="T28" fmla="*/ 613 w 613"/>
                <a:gd name="T29" fmla="*/ 6 h 134"/>
                <a:gd name="T30" fmla="*/ 463 w 613"/>
                <a:gd name="T31" fmla="*/ 69 h 134"/>
                <a:gd name="T32" fmla="*/ 383 w 613"/>
                <a:gd name="T33" fmla="*/ 99 h 134"/>
                <a:gd name="T34" fmla="*/ 343 w 613"/>
                <a:gd name="T35" fmla="*/ 111 h 134"/>
                <a:gd name="T36" fmla="*/ 302 w 613"/>
                <a:gd name="T37" fmla="*/ 122 h 134"/>
                <a:gd name="T38" fmla="*/ 261 w 613"/>
                <a:gd name="T39" fmla="*/ 129 h 134"/>
                <a:gd name="T40" fmla="*/ 222 w 613"/>
                <a:gd name="T41" fmla="*/ 134 h 134"/>
                <a:gd name="T42" fmla="*/ 183 w 613"/>
                <a:gd name="T43" fmla="*/ 132 h 134"/>
                <a:gd name="T44" fmla="*/ 143 w 613"/>
                <a:gd name="T45" fmla="*/ 128 h 134"/>
                <a:gd name="T46" fmla="*/ 106 w 613"/>
                <a:gd name="T47" fmla="*/ 117 h 134"/>
                <a:gd name="T48" fmla="*/ 70 w 613"/>
                <a:gd name="T49" fmla="*/ 101 h 134"/>
                <a:gd name="T50" fmla="*/ 50 w 613"/>
                <a:gd name="T51" fmla="*/ 90 h 134"/>
                <a:gd name="T52" fmla="*/ 33 w 613"/>
                <a:gd name="T53" fmla="*/ 78 h 134"/>
                <a:gd name="T54" fmla="*/ 0 w 613"/>
                <a:gd name="T55" fmla="*/ 48 h 134"/>
                <a:gd name="T56" fmla="*/ 5 w 613"/>
                <a:gd name="T57" fmla="*/ 4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3" h="134">
                  <a:moveTo>
                    <a:pt x="5" y="44"/>
                  </a:moveTo>
                  <a:lnTo>
                    <a:pt x="38" y="74"/>
                  </a:lnTo>
                  <a:lnTo>
                    <a:pt x="54" y="86"/>
                  </a:lnTo>
                  <a:lnTo>
                    <a:pt x="71" y="95"/>
                  </a:lnTo>
                  <a:lnTo>
                    <a:pt x="107" y="111"/>
                  </a:lnTo>
                  <a:lnTo>
                    <a:pt x="145" y="122"/>
                  </a:lnTo>
                  <a:lnTo>
                    <a:pt x="183" y="126"/>
                  </a:lnTo>
                  <a:lnTo>
                    <a:pt x="222" y="128"/>
                  </a:lnTo>
                  <a:lnTo>
                    <a:pt x="261" y="123"/>
                  </a:lnTo>
                  <a:lnTo>
                    <a:pt x="302" y="116"/>
                  </a:lnTo>
                  <a:lnTo>
                    <a:pt x="341" y="105"/>
                  </a:lnTo>
                  <a:lnTo>
                    <a:pt x="382" y="93"/>
                  </a:lnTo>
                  <a:lnTo>
                    <a:pt x="462" y="63"/>
                  </a:lnTo>
                  <a:lnTo>
                    <a:pt x="611" y="0"/>
                  </a:lnTo>
                  <a:lnTo>
                    <a:pt x="613" y="6"/>
                  </a:lnTo>
                  <a:lnTo>
                    <a:pt x="463" y="69"/>
                  </a:lnTo>
                  <a:lnTo>
                    <a:pt x="383" y="99"/>
                  </a:lnTo>
                  <a:lnTo>
                    <a:pt x="343" y="111"/>
                  </a:lnTo>
                  <a:lnTo>
                    <a:pt x="302" y="122"/>
                  </a:lnTo>
                  <a:lnTo>
                    <a:pt x="261" y="129"/>
                  </a:lnTo>
                  <a:lnTo>
                    <a:pt x="222" y="134"/>
                  </a:lnTo>
                  <a:lnTo>
                    <a:pt x="183" y="132"/>
                  </a:lnTo>
                  <a:lnTo>
                    <a:pt x="143" y="128"/>
                  </a:lnTo>
                  <a:lnTo>
                    <a:pt x="106" y="117"/>
                  </a:lnTo>
                  <a:lnTo>
                    <a:pt x="70" y="101"/>
                  </a:lnTo>
                  <a:lnTo>
                    <a:pt x="50" y="90"/>
                  </a:lnTo>
                  <a:lnTo>
                    <a:pt x="33" y="78"/>
                  </a:lnTo>
                  <a:lnTo>
                    <a:pt x="0" y="48"/>
                  </a:lnTo>
                  <a:lnTo>
                    <a:pt x="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32" name="Freeform 1308"/>
            <p:cNvSpPr>
              <a:spLocks/>
            </p:cNvSpPr>
            <p:nvPr/>
          </p:nvSpPr>
          <p:spPr bwMode="auto">
            <a:xfrm>
              <a:off x="4402" y="2281"/>
              <a:ext cx="332" cy="130"/>
            </a:xfrm>
            <a:custGeom>
              <a:avLst/>
              <a:gdLst>
                <a:gd name="T0" fmla="*/ 0 w 664"/>
                <a:gd name="T1" fmla="*/ 255 h 261"/>
                <a:gd name="T2" fmla="*/ 168 w 664"/>
                <a:gd name="T3" fmla="*/ 193 h 261"/>
                <a:gd name="T4" fmla="*/ 334 w 664"/>
                <a:gd name="T5" fmla="*/ 136 h 261"/>
                <a:gd name="T6" fmla="*/ 418 w 664"/>
                <a:gd name="T7" fmla="*/ 106 h 261"/>
                <a:gd name="T8" fmla="*/ 500 w 664"/>
                <a:gd name="T9" fmla="*/ 74 h 261"/>
                <a:gd name="T10" fmla="*/ 663 w 664"/>
                <a:gd name="T11" fmla="*/ 0 h 261"/>
                <a:gd name="T12" fmla="*/ 664 w 664"/>
                <a:gd name="T13" fmla="*/ 6 h 261"/>
                <a:gd name="T14" fmla="*/ 501 w 664"/>
                <a:gd name="T15" fmla="*/ 80 h 261"/>
                <a:gd name="T16" fmla="*/ 420 w 664"/>
                <a:gd name="T17" fmla="*/ 112 h 261"/>
                <a:gd name="T18" fmla="*/ 335 w 664"/>
                <a:gd name="T19" fmla="*/ 142 h 261"/>
                <a:gd name="T20" fmla="*/ 169 w 664"/>
                <a:gd name="T21" fmla="*/ 199 h 261"/>
                <a:gd name="T22" fmla="*/ 2 w 664"/>
                <a:gd name="T23" fmla="*/ 261 h 261"/>
                <a:gd name="T24" fmla="*/ 0 w 664"/>
                <a:gd name="T25" fmla="*/ 25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4" h="261">
                  <a:moveTo>
                    <a:pt x="0" y="255"/>
                  </a:moveTo>
                  <a:lnTo>
                    <a:pt x="168" y="193"/>
                  </a:lnTo>
                  <a:lnTo>
                    <a:pt x="334" y="136"/>
                  </a:lnTo>
                  <a:lnTo>
                    <a:pt x="418" y="106"/>
                  </a:lnTo>
                  <a:lnTo>
                    <a:pt x="500" y="74"/>
                  </a:lnTo>
                  <a:lnTo>
                    <a:pt x="663" y="0"/>
                  </a:lnTo>
                  <a:lnTo>
                    <a:pt x="664" y="6"/>
                  </a:lnTo>
                  <a:lnTo>
                    <a:pt x="501" y="80"/>
                  </a:lnTo>
                  <a:lnTo>
                    <a:pt x="420" y="112"/>
                  </a:lnTo>
                  <a:lnTo>
                    <a:pt x="335" y="142"/>
                  </a:lnTo>
                  <a:lnTo>
                    <a:pt x="169" y="199"/>
                  </a:lnTo>
                  <a:lnTo>
                    <a:pt x="2" y="261"/>
                  </a:lnTo>
                  <a:lnTo>
                    <a:pt x="0"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33" name="Freeform 1309"/>
            <p:cNvSpPr>
              <a:spLocks/>
            </p:cNvSpPr>
            <p:nvPr/>
          </p:nvSpPr>
          <p:spPr bwMode="auto">
            <a:xfrm>
              <a:off x="4402" y="2408"/>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34" name="Freeform 1310"/>
            <p:cNvSpPr>
              <a:spLocks/>
            </p:cNvSpPr>
            <p:nvPr/>
          </p:nvSpPr>
          <p:spPr bwMode="auto">
            <a:xfrm>
              <a:off x="4732" y="2155"/>
              <a:ext cx="144" cy="129"/>
            </a:xfrm>
            <a:custGeom>
              <a:avLst/>
              <a:gdLst>
                <a:gd name="T0" fmla="*/ 0 w 289"/>
                <a:gd name="T1" fmla="*/ 253 h 257"/>
                <a:gd name="T2" fmla="*/ 41 w 289"/>
                <a:gd name="T3" fmla="*/ 230 h 257"/>
                <a:gd name="T4" fmla="*/ 80 w 289"/>
                <a:gd name="T5" fmla="*/ 203 h 257"/>
                <a:gd name="T6" fmla="*/ 118 w 289"/>
                <a:gd name="T7" fmla="*/ 173 h 257"/>
                <a:gd name="T8" fmla="*/ 153 w 289"/>
                <a:gd name="T9" fmla="*/ 141 h 257"/>
                <a:gd name="T10" fmla="*/ 221 w 289"/>
                <a:gd name="T11" fmla="*/ 72 h 257"/>
                <a:gd name="T12" fmla="*/ 284 w 289"/>
                <a:gd name="T13" fmla="*/ 0 h 257"/>
                <a:gd name="T14" fmla="*/ 289 w 289"/>
                <a:gd name="T15" fmla="*/ 4 h 257"/>
                <a:gd name="T16" fmla="*/ 225 w 289"/>
                <a:gd name="T17" fmla="*/ 77 h 257"/>
                <a:gd name="T18" fmla="*/ 157 w 289"/>
                <a:gd name="T19" fmla="*/ 146 h 257"/>
                <a:gd name="T20" fmla="*/ 123 w 289"/>
                <a:gd name="T21" fmla="*/ 178 h 257"/>
                <a:gd name="T22" fmla="*/ 85 w 289"/>
                <a:gd name="T23" fmla="*/ 208 h 257"/>
                <a:gd name="T24" fmla="*/ 46 w 289"/>
                <a:gd name="T25" fmla="*/ 235 h 257"/>
                <a:gd name="T26" fmla="*/ 3 w 289"/>
                <a:gd name="T27" fmla="*/ 257 h 257"/>
                <a:gd name="T28" fmla="*/ 0 w 289"/>
                <a:gd name="T29" fmla="*/ 25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257">
                  <a:moveTo>
                    <a:pt x="0" y="253"/>
                  </a:moveTo>
                  <a:lnTo>
                    <a:pt x="41" y="230"/>
                  </a:lnTo>
                  <a:lnTo>
                    <a:pt x="80" y="203"/>
                  </a:lnTo>
                  <a:lnTo>
                    <a:pt x="118" y="173"/>
                  </a:lnTo>
                  <a:lnTo>
                    <a:pt x="153" y="141"/>
                  </a:lnTo>
                  <a:lnTo>
                    <a:pt x="221" y="72"/>
                  </a:lnTo>
                  <a:lnTo>
                    <a:pt x="284" y="0"/>
                  </a:lnTo>
                  <a:lnTo>
                    <a:pt x="289" y="4"/>
                  </a:lnTo>
                  <a:lnTo>
                    <a:pt x="225" y="77"/>
                  </a:lnTo>
                  <a:lnTo>
                    <a:pt x="157" y="146"/>
                  </a:lnTo>
                  <a:lnTo>
                    <a:pt x="123" y="178"/>
                  </a:lnTo>
                  <a:lnTo>
                    <a:pt x="85" y="208"/>
                  </a:lnTo>
                  <a:lnTo>
                    <a:pt x="46" y="235"/>
                  </a:lnTo>
                  <a:lnTo>
                    <a:pt x="3" y="257"/>
                  </a:lnTo>
                  <a:lnTo>
                    <a:pt x="0"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35" name="Freeform 1311"/>
            <p:cNvSpPr>
              <a:spLocks/>
            </p:cNvSpPr>
            <p:nvPr/>
          </p:nvSpPr>
          <p:spPr bwMode="auto">
            <a:xfrm>
              <a:off x="4732" y="2281"/>
              <a:ext cx="2" cy="3"/>
            </a:xfrm>
            <a:custGeom>
              <a:avLst/>
              <a:gdLst>
                <a:gd name="T0" fmla="*/ 3 w 3"/>
                <a:gd name="T1" fmla="*/ 6 h 6"/>
                <a:gd name="T2" fmla="*/ 0 w 3"/>
                <a:gd name="T3" fmla="*/ 2 h 6"/>
                <a:gd name="T4" fmla="*/ 2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0" y="2"/>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36" name="Freeform 1312"/>
            <p:cNvSpPr>
              <a:spLocks/>
            </p:cNvSpPr>
            <p:nvPr/>
          </p:nvSpPr>
          <p:spPr bwMode="auto">
            <a:xfrm>
              <a:off x="4874" y="2075"/>
              <a:ext cx="42" cy="82"/>
            </a:xfrm>
            <a:custGeom>
              <a:avLst/>
              <a:gdLst>
                <a:gd name="T0" fmla="*/ 0 w 85"/>
                <a:gd name="T1" fmla="*/ 160 h 164"/>
                <a:gd name="T2" fmla="*/ 14 w 85"/>
                <a:gd name="T3" fmla="*/ 140 h 164"/>
                <a:gd name="T4" fmla="*/ 26 w 85"/>
                <a:gd name="T5" fmla="*/ 116 h 164"/>
                <a:gd name="T6" fmla="*/ 45 w 85"/>
                <a:gd name="T7" fmla="*/ 63 h 164"/>
                <a:gd name="T8" fmla="*/ 64 w 85"/>
                <a:gd name="T9" fmla="*/ 18 h 164"/>
                <a:gd name="T10" fmla="*/ 71 w 85"/>
                <a:gd name="T11" fmla="*/ 5 h 164"/>
                <a:gd name="T12" fmla="*/ 80 w 85"/>
                <a:gd name="T13" fmla="*/ 0 h 164"/>
                <a:gd name="T14" fmla="*/ 85 w 85"/>
                <a:gd name="T15" fmla="*/ 5 h 164"/>
                <a:gd name="T16" fmla="*/ 76 w 85"/>
                <a:gd name="T17" fmla="*/ 9 h 164"/>
                <a:gd name="T18" fmla="*/ 68 w 85"/>
                <a:gd name="T19" fmla="*/ 23 h 164"/>
                <a:gd name="T20" fmla="*/ 50 w 85"/>
                <a:gd name="T21" fmla="*/ 66 h 164"/>
                <a:gd name="T22" fmla="*/ 30 w 85"/>
                <a:gd name="T23" fmla="*/ 121 h 164"/>
                <a:gd name="T24" fmla="*/ 18 w 85"/>
                <a:gd name="T25" fmla="*/ 145 h 164"/>
                <a:gd name="T26" fmla="*/ 5 w 85"/>
                <a:gd name="T27" fmla="*/ 164 h 164"/>
                <a:gd name="T28" fmla="*/ 0 w 85"/>
                <a:gd name="T29" fmla="*/ 1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64">
                  <a:moveTo>
                    <a:pt x="0" y="160"/>
                  </a:moveTo>
                  <a:lnTo>
                    <a:pt x="14" y="140"/>
                  </a:lnTo>
                  <a:lnTo>
                    <a:pt x="26" y="116"/>
                  </a:lnTo>
                  <a:lnTo>
                    <a:pt x="45" y="63"/>
                  </a:lnTo>
                  <a:lnTo>
                    <a:pt x="64" y="18"/>
                  </a:lnTo>
                  <a:lnTo>
                    <a:pt x="71" y="5"/>
                  </a:lnTo>
                  <a:lnTo>
                    <a:pt x="80" y="0"/>
                  </a:lnTo>
                  <a:lnTo>
                    <a:pt x="85" y="5"/>
                  </a:lnTo>
                  <a:lnTo>
                    <a:pt x="76" y="9"/>
                  </a:lnTo>
                  <a:lnTo>
                    <a:pt x="68" y="23"/>
                  </a:lnTo>
                  <a:lnTo>
                    <a:pt x="50" y="66"/>
                  </a:lnTo>
                  <a:lnTo>
                    <a:pt x="30" y="121"/>
                  </a:lnTo>
                  <a:lnTo>
                    <a:pt x="18" y="145"/>
                  </a:lnTo>
                  <a:lnTo>
                    <a:pt x="5" y="164"/>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37" name="Freeform 1313"/>
            <p:cNvSpPr>
              <a:spLocks/>
            </p:cNvSpPr>
            <p:nvPr/>
          </p:nvSpPr>
          <p:spPr bwMode="auto">
            <a:xfrm>
              <a:off x="4874" y="2155"/>
              <a:ext cx="2"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38" name="Freeform 1314"/>
            <p:cNvSpPr>
              <a:spLocks/>
            </p:cNvSpPr>
            <p:nvPr/>
          </p:nvSpPr>
          <p:spPr bwMode="auto">
            <a:xfrm>
              <a:off x="4597" y="1872"/>
              <a:ext cx="319" cy="205"/>
            </a:xfrm>
            <a:custGeom>
              <a:avLst/>
              <a:gdLst>
                <a:gd name="T0" fmla="*/ 637 w 637"/>
                <a:gd name="T1" fmla="*/ 412 h 412"/>
                <a:gd name="T2" fmla="*/ 586 w 637"/>
                <a:gd name="T3" fmla="*/ 406 h 412"/>
                <a:gd name="T4" fmla="*/ 538 w 637"/>
                <a:gd name="T5" fmla="*/ 395 h 412"/>
                <a:gd name="T6" fmla="*/ 492 w 637"/>
                <a:gd name="T7" fmla="*/ 380 h 412"/>
                <a:gd name="T8" fmla="*/ 448 w 637"/>
                <a:gd name="T9" fmla="*/ 362 h 412"/>
                <a:gd name="T10" fmla="*/ 408 w 637"/>
                <a:gd name="T11" fmla="*/ 341 h 412"/>
                <a:gd name="T12" fmla="*/ 367 w 637"/>
                <a:gd name="T13" fmla="*/ 317 h 412"/>
                <a:gd name="T14" fmla="*/ 329 w 637"/>
                <a:gd name="T15" fmla="*/ 290 h 412"/>
                <a:gd name="T16" fmla="*/ 292 w 637"/>
                <a:gd name="T17" fmla="*/ 261 h 412"/>
                <a:gd name="T18" fmla="*/ 222 w 637"/>
                <a:gd name="T19" fmla="*/ 199 h 412"/>
                <a:gd name="T20" fmla="*/ 151 w 637"/>
                <a:gd name="T21" fmla="*/ 133 h 412"/>
                <a:gd name="T22" fmla="*/ 77 w 637"/>
                <a:gd name="T23" fmla="*/ 68 h 412"/>
                <a:gd name="T24" fmla="*/ 0 w 637"/>
                <a:gd name="T25" fmla="*/ 5 h 412"/>
                <a:gd name="T26" fmla="*/ 5 w 637"/>
                <a:gd name="T27" fmla="*/ 0 h 412"/>
                <a:gd name="T28" fmla="*/ 82 w 637"/>
                <a:gd name="T29" fmla="*/ 64 h 412"/>
                <a:gd name="T30" fmla="*/ 154 w 637"/>
                <a:gd name="T31" fmla="*/ 128 h 412"/>
                <a:gd name="T32" fmla="*/ 225 w 637"/>
                <a:gd name="T33" fmla="*/ 195 h 412"/>
                <a:gd name="T34" fmla="*/ 296 w 637"/>
                <a:gd name="T35" fmla="*/ 257 h 412"/>
                <a:gd name="T36" fmla="*/ 334 w 637"/>
                <a:gd name="T37" fmla="*/ 285 h 412"/>
                <a:gd name="T38" fmla="*/ 372 w 637"/>
                <a:gd name="T39" fmla="*/ 312 h 412"/>
                <a:gd name="T40" fmla="*/ 411 w 637"/>
                <a:gd name="T41" fmla="*/ 336 h 412"/>
                <a:gd name="T42" fmla="*/ 452 w 637"/>
                <a:gd name="T43" fmla="*/ 357 h 412"/>
                <a:gd name="T44" fmla="*/ 495 w 637"/>
                <a:gd name="T45" fmla="*/ 376 h 412"/>
                <a:gd name="T46" fmla="*/ 541 w 637"/>
                <a:gd name="T47" fmla="*/ 391 h 412"/>
                <a:gd name="T48" fmla="*/ 586 w 637"/>
                <a:gd name="T49" fmla="*/ 401 h 412"/>
                <a:gd name="T50" fmla="*/ 637 w 637"/>
                <a:gd name="T51" fmla="*/ 407 h 412"/>
                <a:gd name="T52" fmla="*/ 637 w 637"/>
                <a:gd name="T53" fmla="*/ 412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7" h="412">
                  <a:moveTo>
                    <a:pt x="637" y="412"/>
                  </a:moveTo>
                  <a:lnTo>
                    <a:pt x="586" y="406"/>
                  </a:lnTo>
                  <a:lnTo>
                    <a:pt x="538" y="395"/>
                  </a:lnTo>
                  <a:lnTo>
                    <a:pt x="492" y="380"/>
                  </a:lnTo>
                  <a:lnTo>
                    <a:pt x="448" y="362"/>
                  </a:lnTo>
                  <a:lnTo>
                    <a:pt x="408" y="341"/>
                  </a:lnTo>
                  <a:lnTo>
                    <a:pt x="367" y="317"/>
                  </a:lnTo>
                  <a:lnTo>
                    <a:pt x="329" y="290"/>
                  </a:lnTo>
                  <a:lnTo>
                    <a:pt x="292" y="261"/>
                  </a:lnTo>
                  <a:lnTo>
                    <a:pt x="222" y="199"/>
                  </a:lnTo>
                  <a:lnTo>
                    <a:pt x="151" y="133"/>
                  </a:lnTo>
                  <a:lnTo>
                    <a:pt x="77" y="68"/>
                  </a:lnTo>
                  <a:lnTo>
                    <a:pt x="0" y="5"/>
                  </a:lnTo>
                  <a:lnTo>
                    <a:pt x="5" y="0"/>
                  </a:lnTo>
                  <a:lnTo>
                    <a:pt x="82" y="64"/>
                  </a:lnTo>
                  <a:lnTo>
                    <a:pt x="154" y="128"/>
                  </a:lnTo>
                  <a:lnTo>
                    <a:pt x="225" y="195"/>
                  </a:lnTo>
                  <a:lnTo>
                    <a:pt x="296" y="257"/>
                  </a:lnTo>
                  <a:lnTo>
                    <a:pt x="334" y="285"/>
                  </a:lnTo>
                  <a:lnTo>
                    <a:pt x="372" y="312"/>
                  </a:lnTo>
                  <a:lnTo>
                    <a:pt x="411" y="336"/>
                  </a:lnTo>
                  <a:lnTo>
                    <a:pt x="452" y="357"/>
                  </a:lnTo>
                  <a:lnTo>
                    <a:pt x="495" y="376"/>
                  </a:lnTo>
                  <a:lnTo>
                    <a:pt x="541" y="391"/>
                  </a:lnTo>
                  <a:lnTo>
                    <a:pt x="586" y="401"/>
                  </a:lnTo>
                  <a:lnTo>
                    <a:pt x="637" y="407"/>
                  </a:lnTo>
                  <a:lnTo>
                    <a:pt x="637" y="4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39" name="Freeform 1315"/>
            <p:cNvSpPr>
              <a:spLocks/>
            </p:cNvSpPr>
            <p:nvPr/>
          </p:nvSpPr>
          <p:spPr bwMode="auto">
            <a:xfrm>
              <a:off x="4914" y="2075"/>
              <a:ext cx="5" cy="2"/>
            </a:xfrm>
            <a:custGeom>
              <a:avLst/>
              <a:gdLst>
                <a:gd name="T0" fmla="*/ 5 w 11"/>
                <a:gd name="T1" fmla="*/ 5 h 5"/>
                <a:gd name="T2" fmla="*/ 11 w 11"/>
                <a:gd name="T3" fmla="*/ 2 h 5"/>
                <a:gd name="T4" fmla="*/ 3 w 11"/>
                <a:gd name="T5" fmla="*/ 0 h 5"/>
                <a:gd name="T6" fmla="*/ 3 w 11"/>
                <a:gd name="T7" fmla="*/ 5 h 5"/>
                <a:gd name="T8" fmla="*/ 0 w 11"/>
                <a:gd name="T9" fmla="*/ 0 h 5"/>
                <a:gd name="T10" fmla="*/ 5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5" y="5"/>
                  </a:moveTo>
                  <a:lnTo>
                    <a:pt x="11" y="2"/>
                  </a:lnTo>
                  <a:lnTo>
                    <a:pt x="3" y="0"/>
                  </a:lnTo>
                  <a:lnTo>
                    <a:pt x="3"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0" name="Freeform 1316"/>
            <p:cNvSpPr>
              <a:spLocks/>
            </p:cNvSpPr>
            <p:nvPr/>
          </p:nvSpPr>
          <p:spPr bwMode="auto">
            <a:xfrm>
              <a:off x="4307" y="1772"/>
              <a:ext cx="292" cy="102"/>
            </a:xfrm>
            <a:custGeom>
              <a:avLst/>
              <a:gdLst>
                <a:gd name="T0" fmla="*/ 579 w 584"/>
                <a:gd name="T1" fmla="*/ 205 h 205"/>
                <a:gd name="T2" fmla="*/ 548 w 584"/>
                <a:gd name="T3" fmla="*/ 181 h 205"/>
                <a:gd name="T4" fmla="*/ 516 w 584"/>
                <a:gd name="T5" fmla="*/ 160 h 205"/>
                <a:gd name="T6" fmla="*/ 446 w 584"/>
                <a:gd name="T7" fmla="*/ 124 h 205"/>
                <a:gd name="T8" fmla="*/ 377 w 584"/>
                <a:gd name="T9" fmla="*/ 93 h 205"/>
                <a:gd name="T10" fmla="*/ 305 w 584"/>
                <a:gd name="T11" fmla="*/ 69 h 205"/>
                <a:gd name="T12" fmla="*/ 231 w 584"/>
                <a:gd name="T13" fmla="*/ 50 h 205"/>
                <a:gd name="T14" fmla="*/ 155 w 584"/>
                <a:gd name="T15" fmla="*/ 33 h 205"/>
                <a:gd name="T16" fmla="*/ 0 w 584"/>
                <a:gd name="T17" fmla="*/ 5 h 205"/>
                <a:gd name="T18" fmla="*/ 0 w 584"/>
                <a:gd name="T19" fmla="*/ 0 h 205"/>
                <a:gd name="T20" fmla="*/ 155 w 584"/>
                <a:gd name="T21" fmla="*/ 29 h 205"/>
                <a:gd name="T22" fmla="*/ 231 w 584"/>
                <a:gd name="T23" fmla="*/ 45 h 205"/>
                <a:gd name="T24" fmla="*/ 308 w 584"/>
                <a:gd name="T25" fmla="*/ 65 h 205"/>
                <a:gd name="T26" fmla="*/ 380 w 584"/>
                <a:gd name="T27" fmla="*/ 89 h 205"/>
                <a:gd name="T28" fmla="*/ 449 w 584"/>
                <a:gd name="T29" fmla="*/ 119 h 205"/>
                <a:gd name="T30" fmla="*/ 519 w 584"/>
                <a:gd name="T31" fmla="*/ 155 h 205"/>
                <a:gd name="T32" fmla="*/ 552 w 584"/>
                <a:gd name="T33" fmla="*/ 176 h 205"/>
                <a:gd name="T34" fmla="*/ 584 w 584"/>
                <a:gd name="T35" fmla="*/ 200 h 205"/>
                <a:gd name="T36" fmla="*/ 579 w 584"/>
                <a:gd name="T3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4" h="205">
                  <a:moveTo>
                    <a:pt x="579" y="205"/>
                  </a:moveTo>
                  <a:lnTo>
                    <a:pt x="548" y="181"/>
                  </a:lnTo>
                  <a:lnTo>
                    <a:pt x="516" y="160"/>
                  </a:lnTo>
                  <a:lnTo>
                    <a:pt x="446" y="124"/>
                  </a:lnTo>
                  <a:lnTo>
                    <a:pt x="377" y="93"/>
                  </a:lnTo>
                  <a:lnTo>
                    <a:pt x="305" y="69"/>
                  </a:lnTo>
                  <a:lnTo>
                    <a:pt x="231" y="50"/>
                  </a:lnTo>
                  <a:lnTo>
                    <a:pt x="155" y="33"/>
                  </a:lnTo>
                  <a:lnTo>
                    <a:pt x="0" y="5"/>
                  </a:lnTo>
                  <a:lnTo>
                    <a:pt x="0" y="0"/>
                  </a:lnTo>
                  <a:lnTo>
                    <a:pt x="155" y="29"/>
                  </a:lnTo>
                  <a:lnTo>
                    <a:pt x="231" y="45"/>
                  </a:lnTo>
                  <a:lnTo>
                    <a:pt x="308" y="65"/>
                  </a:lnTo>
                  <a:lnTo>
                    <a:pt x="380" y="89"/>
                  </a:lnTo>
                  <a:lnTo>
                    <a:pt x="449" y="119"/>
                  </a:lnTo>
                  <a:lnTo>
                    <a:pt x="519" y="155"/>
                  </a:lnTo>
                  <a:lnTo>
                    <a:pt x="552" y="176"/>
                  </a:lnTo>
                  <a:lnTo>
                    <a:pt x="584" y="200"/>
                  </a:lnTo>
                  <a:lnTo>
                    <a:pt x="579" y="2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1" name="Freeform 1317"/>
            <p:cNvSpPr>
              <a:spLocks/>
            </p:cNvSpPr>
            <p:nvPr/>
          </p:nvSpPr>
          <p:spPr bwMode="auto">
            <a:xfrm>
              <a:off x="4597" y="1872"/>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2" name="Freeform 1318"/>
            <p:cNvSpPr>
              <a:spLocks/>
            </p:cNvSpPr>
            <p:nvPr/>
          </p:nvSpPr>
          <p:spPr bwMode="auto">
            <a:xfrm>
              <a:off x="4070" y="1768"/>
              <a:ext cx="237" cy="116"/>
            </a:xfrm>
            <a:custGeom>
              <a:avLst/>
              <a:gdLst>
                <a:gd name="T0" fmla="*/ 476 w 476"/>
                <a:gd name="T1" fmla="*/ 12 h 232"/>
                <a:gd name="T2" fmla="*/ 441 w 476"/>
                <a:gd name="T3" fmla="*/ 7 h 232"/>
                <a:gd name="T4" fmla="*/ 405 w 476"/>
                <a:gd name="T5" fmla="*/ 4 h 232"/>
                <a:gd name="T6" fmla="*/ 369 w 476"/>
                <a:gd name="T7" fmla="*/ 4 h 232"/>
                <a:gd name="T8" fmla="*/ 332 w 476"/>
                <a:gd name="T9" fmla="*/ 6 h 232"/>
                <a:gd name="T10" fmla="*/ 298 w 476"/>
                <a:gd name="T11" fmla="*/ 12 h 232"/>
                <a:gd name="T12" fmla="*/ 261 w 476"/>
                <a:gd name="T13" fmla="*/ 18 h 232"/>
                <a:gd name="T14" fmla="*/ 227 w 476"/>
                <a:gd name="T15" fmla="*/ 28 h 232"/>
                <a:gd name="T16" fmla="*/ 192 w 476"/>
                <a:gd name="T17" fmla="*/ 40 h 232"/>
                <a:gd name="T18" fmla="*/ 160 w 476"/>
                <a:gd name="T19" fmla="*/ 55 h 232"/>
                <a:gd name="T20" fmla="*/ 129 w 476"/>
                <a:gd name="T21" fmla="*/ 73 h 232"/>
                <a:gd name="T22" fmla="*/ 101 w 476"/>
                <a:gd name="T23" fmla="*/ 94 h 232"/>
                <a:gd name="T24" fmla="*/ 74 w 476"/>
                <a:gd name="T25" fmla="*/ 117 h 232"/>
                <a:gd name="T26" fmla="*/ 52 w 476"/>
                <a:gd name="T27" fmla="*/ 143 h 232"/>
                <a:gd name="T28" fmla="*/ 32 w 476"/>
                <a:gd name="T29" fmla="*/ 170 h 232"/>
                <a:gd name="T30" fmla="*/ 18 w 476"/>
                <a:gd name="T31" fmla="*/ 198 h 232"/>
                <a:gd name="T32" fmla="*/ 6 w 476"/>
                <a:gd name="T33" fmla="*/ 232 h 232"/>
                <a:gd name="T34" fmla="*/ 0 w 476"/>
                <a:gd name="T35" fmla="*/ 230 h 232"/>
                <a:gd name="T36" fmla="*/ 12 w 476"/>
                <a:gd name="T37" fmla="*/ 197 h 232"/>
                <a:gd name="T38" fmla="*/ 27 w 476"/>
                <a:gd name="T39" fmla="*/ 165 h 232"/>
                <a:gd name="T40" fmla="*/ 47 w 476"/>
                <a:gd name="T41" fmla="*/ 138 h 232"/>
                <a:gd name="T42" fmla="*/ 70 w 476"/>
                <a:gd name="T43" fmla="*/ 113 h 232"/>
                <a:gd name="T44" fmla="*/ 97 w 476"/>
                <a:gd name="T45" fmla="*/ 90 h 232"/>
                <a:gd name="T46" fmla="*/ 124 w 476"/>
                <a:gd name="T47" fmla="*/ 69 h 232"/>
                <a:gd name="T48" fmla="*/ 156 w 476"/>
                <a:gd name="T49" fmla="*/ 51 h 232"/>
                <a:gd name="T50" fmla="*/ 187 w 476"/>
                <a:gd name="T51" fmla="*/ 36 h 232"/>
                <a:gd name="T52" fmla="*/ 224 w 476"/>
                <a:gd name="T53" fmla="*/ 24 h 232"/>
                <a:gd name="T54" fmla="*/ 258 w 476"/>
                <a:gd name="T55" fmla="*/ 13 h 232"/>
                <a:gd name="T56" fmla="*/ 295 w 476"/>
                <a:gd name="T57" fmla="*/ 7 h 232"/>
                <a:gd name="T58" fmla="*/ 332 w 476"/>
                <a:gd name="T59" fmla="*/ 1 h 232"/>
                <a:gd name="T60" fmla="*/ 369 w 476"/>
                <a:gd name="T61" fmla="*/ 0 h 232"/>
                <a:gd name="T62" fmla="*/ 405 w 476"/>
                <a:gd name="T63" fmla="*/ 0 h 232"/>
                <a:gd name="T64" fmla="*/ 441 w 476"/>
                <a:gd name="T65" fmla="*/ 3 h 232"/>
                <a:gd name="T66" fmla="*/ 476 w 476"/>
                <a:gd name="T67" fmla="*/ 7 h 232"/>
                <a:gd name="T68" fmla="*/ 476 w 476"/>
                <a:gd name="T69" fmla="*/ 1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6" h="232">
                  <a:moveTo>
                    <a:pt x="476" y="12"/>
                  </a:moveTo>
                  <a:lnTo>
                    <a:pt x="441" y="7"/>
                  </a:lnTo>
                  <a:lnTo>
                    <a:pt x="405" y="4"/>
                  </a:lnTo>
                  <a:lnTo>
                    <a:pt x="369" y="4"/>
                  </a:lnTo>
                  <a:lnTo>
                    <a:pt x="332" y="6"/>
                  </a:lnTo>
                  <a:lnTo>
                    <a:pt x="298" y="12"/>
                  </a:lnTo>
                  <a:lnTo>
                    <a:pt x="261" y="18"/>
                  </a:lnTo>
                  <a:lnTo>
                    <a:pt x="227" y="28"/>
                  </a:lnTo>
                  <a:lnTo>
                    <a:pt x="192" y="40"/>
                  </a:lnTo>
                  <a:lnTo>
                    <a:pt x="160" y="55"/>
                  </a:lnTo>
                  <a:lnTo>
                    <a:pt x="129" y="73"/>
                  </a:lnTo>
                  <a:lnTo>
                    <a:pt x="101" y="94"/>
                  </a:lnTo>
                  <a:lnTo>
                    <a:pt x="74" y="117"/>
                  </a:lnTo>
                  <a:lnTo>
                    <a:pt x="52" y="143"/>
                  </a:lnTo>
                  <a:lnTo>
                    <a:pt x="32" y="170"/>
                  </a:lnTo>
                  <a:lnTo>
                    <a:pt x="18" y="198"/>
                  </a:lnTo>
                  <a:lnTo>
                    <a:pt x="6" y="232"/>
                  </a:lnTo>
                  <a:lnTo>
                    <a:pt x="0" y="230"/>
                  </a:lnTo>
                  <a:lnTo>
                    <a:pt x="12" y="197"/>
                  </a:lnTo>
                  <a:lnTo>
                    <a:pt x="27" y="165"/>
                  </a:lnTo>
                  <a:lnTo>
                    <a:pt x="47" y="138"/>
                  </a:lnTo>
                  <a:lnTo>
                    <a:pt x="70" y="113"/>
                  </a:lnTo>
                  <a:lnTo>
                    <a:pt x="97" y="90"/>
                  </a:lnTo>
                  <a:lnTo>
                    <a:pt x="124" y="69"/>
                  </a:lnTo>
                  <a:lnTo>
                    <a:pt x="156" y="51"/>
                  </a:lnTo>
                  <a:lnTo>
                    <a:pt x="187" y="36"/>
                  </a:lnTo>
                  <a:lnTo>
                    <a:pt x="224" y="24"/>
                  </a:lnTo>
                  <a:lnTo>
                    <a:pt x="258" y="13"/>
                  </a:lnTo>
                  <a:lnTo>
                    <a:pt x="295" y="7"/>
                  </a:lnTo>
                  <a:lnTo>
                    <a:pt x="332" y="1"/>
                  </a:lnTo>
                  <a:lnTo>
                    <a:pt x="369" y="0"/>
                  </a:lnTo>
                  <a:lnTo>
                    <a:pt x="405" y="0"/>
                  </a:lnTo>
                  <a:lnTo>
                    <a:pt x="441" y="3"/>
                  </a:lnTo>
                  <a:lnTo>
                    <a:pt x="476" y="7"/>
                  </a:lnTo>
                  <a:lnTo>
                    <a:pt x="47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3" name="Freeform 1319"/>
            <p:cNvSpPr>
              <a:spLocks/>
            </p:cNvSpPr>
            <p:nvPr/>
          </p:nvSpPr>
          <p:spPr bwMode="auto">
            <a:xfrm>
              <a:off x="4307" y="1772"/>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4" name="Freeform 1320"/>
            <p:cNvSpPr>
              <a:spLocks/>
            </p:cNvSpPr>
            <p:nvPr/>
          </p:nvSpPr>
          <p:spPr bwMode="auto">
            <a:xfrm>
              <a:off x="4012" y="1883"/>
              <a:ext cx="61" cy="414"/>
            </a:xfrm>
            <a:custGeom>
              <a:avLst/>
              <a:gdLst>
                <a:gd name="T0" fmla="*/ 122 w 122"/>
                <a:gd name="T1" fmla="*/ 2 h 829"/>
                <a:gd name="T2" fmla="*/ 69 w 122"/>
                <a:gd name="T3" fmla="*/ 203 h 829"/>
                <a:gd name="T4" fmla="*/ 47 w 122"/>
                <a:gd name="T5" fmla="*/ 306 h 829"/>
                <a:gd name="T6" fmla="*/ 38 w 122"/>
                <a:gd name="T7" fmla="*/ 359 h 829"/>
                <a:gd name="T8" fmla="*/ 29 w 122"/>
                <a:gd name="T9" fmla="*/ 411 h 829"/>
                <a:gd name="T10" fmla="*/ 15 w 122"/>
                <a:gd name="T11" fmla="*/ 517 h 829"/>
                <a:gd name="T12" fmla="*/ 6 w 122"/>
                <a:gd name="T13" fmla="*/ 622 h 829"/>
                <a:gd name="T14" fmla="*/ 6 w 122"/>
                <a:gd name="T15" fmla="*/ 726 h 829"/>
                <a:gd name="T16" fmla="*/ 8 w 122"/>
                <a:gd name="T17" fmla="*/ 777 h 829"/>
                <a:gd name="T18" fmla="*/ 12 w 122"/>
                <a:gd name="T19" fmla="*/ 829 h 829"/>
                <a:gd name="T20" fmla="*/ 6 w 122"/>
                <a:gd name="T21" fmla="*/ 829 h 829"/>
                <a:gd name="T22" fmla="*/ 2 w 122"/>
                <a:gd name="T23" fmla="*/ 777 h 829"/>
                <a:gd name="T24" fmla="*/ 0 w 122"/>
                <a:gd name="T25" fmla="*/ 726 h 829"/>
                <a:gd name="T26" fmla="*/ 0 w 122"/>
                <a:gd name="T27" fmla="*/ 622 h 829"/>
                <a:gd name="T28" fmla="*/ 9 w 122"/>
                <a:gd name="T29" fmla="*/ 517 h 829"/>
                <a:gd name="T30" fmla="*/ 23 w 122"/>
                <a:gd name="T31" fmla="*/ 411 h 829"/>
                <a:gd name="T32" fmla="*/ 32 w 122"/>
                <a:gd name="T33" fmla="*/ 359 h 829"/>
                <a:gd name="T34" fmla="*/ 41 w 122"/>
                <a:gd name="T35" fmla="*/ 306 h 829"/>
                <a:gd name="T36" fmla="*/ 63 w 122"/>
                <a:gd name="T37" fmla="*/ 203 h 829"/>
                <a:gd name="T38" fmla="*/ 116 w 122"/>
                <a:gd name="T39" fmla="*/ 0 h 829"/>
                <a:gd name="T40" fmla="*/ 122 w 122"/>
                <a:gd name="T41" fmla="*/ 2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829">
                  <a:moveTo>
                    <a:pt x="122" y="2"/>
                  </a:moveTo>
                  <a:lnTo>
                    <a:pt x="69" y="203"/>
                  </a:lnTo>
                  <a:lnTo>
                    <a:pt x="47" y="306"/>
                  </a:lnTo>
                  <a:lnTo>
                    <a:pt x="38" y="359"/>
                  </a:lnTo>
                  <a:lnTo>
                    <a:pt x="29" y="411"/>
                  </a:lnTo>
                  <a:lnTo>
                    <a:pt x="15" y="517"/>
                  </a:lnTo>
                  <a:lnTo>
                    <a:pt x="6" y="622"/>
                  </a:lnTo>
                  <a:lnTo>
                    <a:pt x="6" y="726"/>
                  </a:lnTo>
                  <a:lnTo>
                    <a:pt x="8" y="777"/>
                  </a:lnTo>
                  <a:lnTo>
                    <a:pt x="12" y="829"/>
                  </a:lnTo>
                  <a:lnTo>
                    <a:pt x="6" y="829"/>
                  </a:lnTo>
                  <a:lnTo>
                    <a:pt x="2" y="777"/>
                  </a:lnTo>
                  <a:lnTo>
                    <a:pt x="0" y="726"/>
                  </a:lnTo>
                  <a:lnTo>
                    <a:pt x="0" y="622"/>
                  </a:lnTo>
                  <a:lnTo>
                    <a:pt x="9" y="517"/>
                  </a:lnTo>
                  <a:lnTo>
                    <a:pt x="23" y="411"/>
                  </a:lnTo>
                  <a:lnTo>
                    <a:pt x="32" y="359"/>
                  </a:lnTo>
                  <a:lnTo>
                    <a:pt x="41" y="306"/>
                  </a:lnTo>
                  <a:lnTo>
                    <a:pt x="63" y="203"/>
                  </a:lnTo>
                  <a:lnTo>
                    <a:pt x="116" y="0"/>
                  </a:lnTo>
                  <a:lnTo>
                    <a:pt x="1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5" name="Freeform 1321"/>
            <p:cNvSpPr>
              <a:spLocks/>
            </p:cNvSpPr>
            <p:nvPr/>
          </p:nvSpPr>
          <p:spPr bwMode="auto">
            <a:xfrm>
              <a:off x="4070" y="1883"/>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6" name="Freeform 1322"/>
            <p:cNvSpPr>
              <a:spLocks/>
            </p:cNvSpPr>
            <p:nvPr/>
          </p:nvSpPr>
          <p:spPr bwMode="auto">
            <a:xfrm>
              <a:off x="4015" y="2297"/>
              <a:ext cx="64" cy="118"/>
            </a:xfrm>
            <a:custGeom>
              <a:avLst/>
              <a:gdLst>
                <a:gd name="T0" fmla="*/ 6 w 128"/>
                <a:gd name="T1" fmla="*/ 0 h 234"/>
                <a:gd name="T2" fmla="*/ 12 w 128"/>
                <a:gd name="T3" fmla="*/ 30 h 234"/>
                <a:gd name="T4" fmla="*/ 21 w 128"/>
                <a:gd name="T5" fmla="*/ 60 h 234"/>
                <a:gd name="T6" fmla="*/ 27 w 128"/>
                <a:gd name="T7" fmla="*/ 75 h 234"/>
                <a:gd name="T8" fmla="*/ 35 w 128"/>
                <a:gd name="T9" fmla="*/ 91 h 234"/>
                <a:gd name="T10" fmla="*/ 48 w 128"/>
                <a:gd name="T11" fmla="*/ 120 h 234"/>
                <a:gd name="T12" fmla="*/ 86 w 128"/>
                <a:gd name="T13" fmla="*/ 177 h 234"/>
                <a:gd name="T14" fmla="*/ 128 w 128"/>
                <a:gd name="T15" fmla="*/ 230 h 234"/>
                <a:gd name="T16" fmla="*/ 124 w 128"/>
                <a:gd name="T17" fmla="*/ 234 h 234"/>
                <a:gd name="T18" fmla="*/ 82 w 128"/>
                <a:gd name="T19" fmla="*/ 182 h 234"/>
                <a:gd name="T20" fmla="*/ 44 w 128"/>
                <a:gd name="T21" fmla="*/ 125 h 234"/>
                <a:gd name="T22" fmla="*/ 29 w 128"/>
                <a:gd name="T23" fmla="*/ 93 h 234"/>
                <a:gd name="T24" fmla="*/ 21 w 128"/>
                <a:gd name="T25" fmla="*/ 76 h 234"/>
                <a:gd name="T26" fmla="*/ 15 w 128"/>
                <a:gd name="T27" fmla="*/ 61 h 234"/>
                <a:gd name="T28" fmla="*/ 6 w 128"/>
                <a:gd name="T29" fmla="*/ 31 h 234"/>
                <a:gd name="T30" fmla="*/ 0 w 128"/>
                <a:gd name="T31" fmla="*/ 1 h 234"/>
                <a:gd name="T32" fmla="*/ 6 w 128"/>
                <a:gd name="T33"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234">
                  <a:moveTo>
                    <a:pt x="6" y="0"/>
                  </a:moveTo>
                  <a:lnTo>
                    <a:pt x="12" y="30"/>
                  </a:lnTo>
                  <a:lnTo>
                    <a:pt x="21" y="60"/>
                  </a:lnTo>
                  <a:lnTo>
                    <a:pt x="27" y="75"/>
                  </a:lnTo>
                  <a:lnTo>
                    <a:pt x="35" y="91"/>
                  </a:lnTo>
                  <a:lnTo>
                    <a:pt x="48" y="120"/>
                  </a:lnTo>
                  <a:lnTo>
                    <a:pt x="86" y="177"/>
                  </a:lnTo>
                  <a:lnTo>
                    <a:pt x="128" y="230"/>
                  </a:lnTo>
                  <a:lnTo>
                    <a:pt x="124" y="234"/>
                  </a:lnTo>
                  <a:lnTo>
                    <a:pt x="82" y="182"/>
                  </a:lnTo>
                  <a:lnTo>
                    <a:pt x="44" y="125"/>
                  </a:lnTo>
                  <a:lnTo>
                    <a:pt x="29" y="93"/>
                  </a:lnTo>
                  <a:lnTo>
                    <a:pt x="21" y="76"/>
                  </a:lnTo>
                  <a:lnTo>
                    <a:pt x="15" y="61"/>
                  </a:lnTo>
                  <a:lnTo>
                    <a:pt x="6" y="31"/>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7" name="Freeform 1323"/>
            <p:cNvSpPr>
              <a:spLocks/>
            </p:cNvSpPr>
            <p:nvPr/>
          </p:nvSpPr>
          <p:spPr bwMode="auto">
            <a:xfrm>
              <a:off x="4076" y="2412"/>
              <a:ext cx="22" cy="20"/>
            </a:xfrm>
            <a:custGeom>
              <a:avLst/>
              <a:gdLst>
                <a:gd name="T0" fmla="*/ 4 w 44"/>
                <a:gd name="T1" fmla="*/ 0 h 39"/>
                <a:gd name="T2" fmla="*/ 0 w 44"/>
                <a:gd name="T3" fmla="*/ 4 h 39"/>
                <a:gd name="T4" fmla="*/ 39 w 44"/>
                <a:gd name="T5" fmla="*/ 39 h 39"/>
                <a:gd name="T6" fmla="*/ 44 w 44"/>
                <a:gd name="T7" fmla="*/ 35 h 39"/>
                <a:gd name="T8" fmla="*/ 4 w 44"/>
                <a:gd name="T9" fmla="*/ 0 h 39"/>
              </a:gdLst>
              <a:ahLst/>
              <a:cxnLst>
                <a:cxn ang="0">
                  <a:pos x="T0" y="T1"/>
                </a:cxn>
                <a:cxn ang="0">
                  <a:pos x="T2" y="T3"/>
                </a:cxn>
                <a:cxn ang="0">
                  <a:pos x="T4" y="T5"/>
                </a:cxn>
                <a:cxn ang="0">
                  <a:pos x="T6" y="T7"/>
                </a:cxn>
                <a:cxn ang="0">
                  <a:pos x="T8" y="T9"/>
                </a:cxn>
              </a:cxnLst>
              <a:rect l="0" t="0" r="r" b="b"/>
              <a:pathLst>
                <a:path w="44" h="39">
                  <a:moveTo>
                    <a:pt x="4" y="0"/>
                  </a:moveTo>
                  <a:lnTo>
                    <a:pt x="0" y="4"/>
                  </a:lnTo>
                  <a:lnTo>
                    <a:pt x="39" y="39"/>
                  </a:lnTo>
                  <a:lnTo>
                    <a:pt x="44" y="3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8" name="Freeform 1324"/>
            <p:cNvSpPr>
              <a:spLocks/>
            </p:cNvSpPr>
            <p:nvPr/>
          </p:nvSpPr>
          <p:spPr bwMode="auto">
            <a:xfrm>
              <a:off x="4076" y="2412"/>
              <a:ext cx="3" cy="3"/>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49" name="Freeform 1325"/>
            <p:cNvSpPr>
              <a:spLocks/>
            </p:cNvSpPr>
            <p:nvPr/>
          </p:nvSpPr>
          <p:spPr bwMode="auto">
            <a:xfrm>
              <a:off x="4096" y="2430"/>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0" name="Freeform 1326"/>
            <p:cNvSpPr>
              <a:spLocks/>
            </p:cNvSpPr>
            <p:nvPr/>
          </p:nvSpPr>
          <p:spPr bwMode="auto">
            <a:xfrm>
              <a:off x="4072" y="2025"/>
              <a:ext cx="500" cy="447"/>
            </a:xfrm>
            <a:custGeom>
              <a:avLst/>
              <a:gdLst>
                <a:gd name="T0" fmla="*/ 24 w 1000"/>
                <a:gd name="T1" fmla="*/ 790 h 895"/>
                <a:gd name="T2" fmla="*/ 16 w 1000"/>
                <a:gd name="T3" fmla="*/ 780 h 895"/>
                <a:gd name="T4" fmla="*/ 9 w 1000"/>
                <a:gd name="T5" fmla="*/ 762 h 895"/>
                <a:gd name="T6" fmla="*/ 3 w 1000"/>
                <a:gd name="T7" fmla="*/ 737 h 895"/>
                <a:gd name="T8" fmla="*/ 0 w 1000"/>
                <a:gd name="T9" fmla="*/ 704 h 895"/>
                <a:gd name="T10" fmla="*/ 0 w 1000"/>
                <a:gd name="T11" fmla="*/ 683 h 895"/>
                <a:gd name="T12" fmla="*/ 7 w 1000"/>
                <a:gd name="T13" fmla="*/ 634 h 895"/>
                <a:gd name="T14" fmla="*/ 18 w 1000"/>
                <a:gd name="T15" fmla="*/ 592 h 895"/>
                <a:gd name="T16" fmla="*/ 30 w 1000"/>
                <a:gd name="T17" fmla="*/ 561 h 895"/>
                <a:gd name="T18" fmla="*/ 51 w 1000"/>
                <a:gd name="T19" fmla="*/ 511 h 895"/>
                <a:gd name="T20" fmla="*/ 78 w 1000"/>
                <a:gd name="T21" fmla="*/ 449 h 895"/>
                <a:gd name="T22" fmla="*/ 107 w 1000"/>
                <a:gd name="T23" fmla="*/ 395 h 895"/>
                <a:gd name="T24" fmla="*/ 137 w 1000"/>
                <a:gd name="T25" fmla="*/ 345 h 895"/>
                <a:gd name="T26" fmla="*/ 169 w 1000"/>
                <a:gd name="T27" fmla="*/ 298 h 895"/>
                <a:gd name="T28" fmla="*/ 202 w 1000"/>
                <a:gd name="T29" fmla="*/ 255 h 895"/>
                <a:gd name="T30" fmla="*/ 241 w 1000"/>
                <a:gd name="T31" fmla="*/ 213 h 895"/>
                <a:gd name="T32" fmla="*/ 284 w 1000"/>
                <a:gd name="T33" fmla="*/ 170 h 895"/>
                <a:gd name="T34" fmla="*/ 350 w 1000"/>
                <a:gd name="T35" fmla="*/ 107 h 895"/>
                <a:gd name="T36" fmla="*/ 407 w 1000"/>
                <a:gd name="T37" fmla="*/ 56 h 895"/>
                <a:gd name="T38" fmla="*/ 445 w 1000"/>
                <a:gd name="T39" fmla="*/ 29 h 895"/>
                <a:gd name="T40" fmla="*/ 483 w 1000"/>
                <a:gd name="T41" fmla="*/ 11 h 895"/>
                <a:gd name="T42" fmla="*/ 502 w 1000"/>
                <a:gd name="T43" fmla="*/ 5 h 895"/>
                <a:gd name="T44" fmla="*/ 524 w 1000"/>
                <a:gd name="T45" fmla="*/ 2 h 895"/>
                <a:gd name="T46" fmla="*/ 560 w 1000"/>
                <a:gd name="T47" fmla="*/ 0 h 895"/>
                <a:gd name="T48" fmla="*/ 585 w 1000"/>
                <a:gd name="T49" fmla="*/ 3 h 895"/>
                <a:gd name="T50" fmla="*/ 629 w 1000"/>
                <a:gd name="T51" fmla="*/ 12 h 895"/>
                <a:gd name="T52" fmla="*/ 662 w 1000"/>
                <a:gd name="T53" fmla="*/ 21 h 895"/>
                <a:gd name="T54" fmla="*/ 732 w 1000"/>
                <a:gd name="T55" fmla="*/ 47 h 895"/>
                <a:gd name="T56" fmla="*/ 782 w 1000"/>
                <a:gd name="T57" fmla="*/ 71 h 895"/>
                <a:gd name="T58" fmla="*/ 830 w 1000"/>
                <a:gd name="T59" fmla="*/ 97 h 895"/>
                <a:gd name="T60" fmla="*/ 860 w 1000"/>
                <a:gd name="T61" fmla="*/ 116 h 895"/>
                <a:gd name="T62" fmla="*/ 902 w 1000"/>
                <a:gd name="T63" fmla="*/ 146 h 895"/>
                <a:gd name="T64" fmla="*/ 926 w 1000"/>
                <a:gd name="T65" fmla="*/ 169 h 895"/>
                <a:gd name="T66" fmla="*/ 949 w 1000"/>
                <a:gd name="T67" fmla="*/ 193 h 895"/>
                <a:gd name="T68" fmla="*/ 967 w 1000"/>
                <a:gd name="T69" fmla="*/ 217 h 895"/>
                <a:gd name="T70" fmla="*/ 982 w 1000"/>
                <a:gd name="T71" fmla="*/ 243 h 895"/>
                <a:gd name="T72" fmla="*/ 993 w 1000"/>
                <a:gd name="T73" fmla="*/ 270 h 895"/>
                <a:gd name="T74" fmla="*/ 999 w 1000"/>
                <a:gd name="T75" fmla="*/ 297 h 895"/>
                <a:gd name="T76" fmla="*/ 1000 w 1000"/>
                <a:gd name="T77" fmla="*/ 326 h 895"/>
                <a:gd name="T78" fmla="*/ 996 w 1000"/>
                <a:gd name="T79" fmla="*/ 356 h 895"/>
                <a:gd name="T80" fmla="*/ 993 w 1000"/>
                <a:gd name="T81" fmla="*/ 371 h 895"/>
                <a:gd name="T82" fmla="*/ 958 w 1000"/>
                <a:gd name="T83" fmla="*/ 488 h 895"/>
                <a:gd name="T84" fmla="*/ 913 w 1000"/>
                <a:gd name="T85" fmla="*/ 654 h 895"/>
                <a:gd name="T86" fmla="*/ 818 w 1000"/>
                <a:gd name="T87" fmla="*/ 714 h 895"/>
                <a:gd name="T88" fmla="*/ 659 w 1000"/>
                <a:gd name="T89" fmla="*/ 773 h 895"/>
                <a:gd name="T90" fmla="*/ 566 w 1000"/>
                <a:gd name="T91" fmla="*/ 806 h 895"/>
                <a:gd name="T92" fmla="*/ 492 w 1000"/>
                <a:gd name="T93" fmla="*/ 838 h 895"/>
                <a:gd name="T94" fmla="*/ 439 w 1000"/>
                <a:gd name="T95" fmla="*/ 860 h 895"/>
                <a:gd name="T96" fmla="*/ 400 w 1000"/>
                <a:gd name="T97" fmla="*/ 874 h 895"/>
                <a:gd name="T98" fmla="*/ 357 w 1000"/>
                <a:gd name="T99" fmla="*/ 883 h 895"/>
                <a:gd name="T100" fmla="*/ 299 w 1000"/>
                <a:gd name="T101" fmla="*/ 890 h 895"/>
                <a:gd name="T102" fmla="*/ 243 w 1000"/>
                <a:gd name="T103" fmla="*/ 895 h 895"/>
                <a:gd name="T104" fmla="*/ 208 w 1000"/>
                <a:gd name="T105" fmla="*/ 895 h 895"/>
                <a:gd name="T106" fmla="*/ 182 w 1000"/>
                <a:gd name="T107" fmla="*/ 890 h 895"/>
                <a:gd name="T108" fmla="*/ 146 w 1000"/>
                <a:gd name="T109" fmla="*/ 881 h 895"/>
                <a:gd name="T110" fmla="*/ 119 w 1000"/>
                <a:gd name="T111" fmla="*/ 866 h 895"/>
                <a:gd name="T112" fmla="*/ 77 w 1000"/>
                <a:gd name="T113" fmla="*/ 836 h 895"/>
                <a:gd name="T114" fmla="*/ 27 w 1000"/>
                <a:gd name="T115" fmla="*/ 79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0" h="895">
                  <a:moveTo>
                    <a:pt x="27" y="793"/>
                  </a:moveTo>
                  <a:lnTo>
                    <a:pt x="24" y="790"/>
                  </a:lnTo>
                  <a:lnTo>
                    <a:pt x="21" y="785"/>
                  </a:lnTo>
                  <a:lnTo>
                    <a:pt x="16" y="780"/>
                  </a:lnTo>
                  <a:lnTo>
                    <a:pt x="13" y="771"/>
                  </a:lnTo>
                  <a:lnTo>
                    <a:pt x="9" y="762"/>
                  </a:lnTo>
                  <a:lnTo>
                    <a:pt x="6" y="750"/>
                  </a:lnTo>
                  <a:lnTo>
                    <a:pt x="3" y="737"/>
                  </a:lnTo>
                  <a:lnTo>
                    <a:pt x="0" y="722"/>
                  </a:lnTo>
                  <a:lnTo>
                    <a:pt x="0" y="704"/>
                  </a:lnTo>
                  <a:lnTo>
                    <a:pt x="0" y="693"/>
                  </a:lnTo>
                  <a:lnTo>
                    <a:pt x="0" y="683"/>
                  </a:lnTo>
                  <a:lnTo>
                    <a:pt x="3" y="660"/>
                  </a:lnTo>
                  <a:lnTo>
                    <a:pt x="7" y="634"/>
                  </a:lnTo>
                  <a:lnTo>
                    <a:pt x="13" y="607"/>
                  </a:lnTo>
                  <a:lnTo>
                    <a:pt x="18" y="592"/>
                  </a:lnTo>
                  <a:lnTo>
                    <a:pt x="24" y="577"/>
                  </a:lnTo>
                  <a:lnTo>
                    <a:pt x="30" y="561"/>
                  </a:lnTo>
                  <a:lnTo>
                    <a:pt x="36" y="544"/>
                  </a:lnTo>
                  <a:lnTo>
                    <a:pt x="51" y="511"/>
                  </a:lnTo>
                  <a:lnTo>
                    <a:pt x="65" y="479"/>
                  </a:lnTo>
                  <a:lnTo>
                    <a:pt x="78" y="449"/>
                  </a:lnTo>
                  <a:lnTo>
                    <a:pt x="93" y="422"/>
                  </a:lnTo>
                  <a:lnTo>
                    <a:pt x="107" y="395"/>
                  </a:lnTo>
                  <a:lnTo>
                    <a:pt x="122" y="369"/>
                  </a:lnTo>
                  <a:lnTo>
                    <a:pt x="137" y="345"/>
                  </a:lnTo>
                  <a:lnTo>
                    <a:pt x="152" y="321"/>
                  </a:lnTo>
                  <a:lnTo>
                    <a:pt x="169" y="298"/>
                  </a:lnTo>
                  <a:lnTo>
                    <a:pt x="185" y="276"/>
                  </a:lnTo>
                  <a:lnTo>
                    <a:pt x="202" y="255"/>
                  </a:lnTo>
                  <a:lnTo>
                    <a:pt x="222" y="234"/>
                  </a:lnTo>
                  <a:lnTo>
                    <a:pt x="241" y="213"/>
                  </a:lnTo>
                  <a:lnTo>
                    <a:pt x="261" y="192"/>
                  </a:lnTo>
                  <a:lnTo>
                    <a:pt x="284" y="170"/>
                  </a:lnTo>
                  <a:lnTo>
                    <a:pt x="306" y="148"/>
                  </a:lnTo>
                  <a:lnTo>
                    <a:pt x="350" y="107"/>
                  </a:lnTo>
                  <a:lnTo>
                    <a:pt x="389" y="71"/>
                  </a:lnTo>
                  <a:lnTo>
                    <a:pt x="407" y="56"/>
                  </a:lnTo>
                  <a:lnTo>
                    <a:pt x="425" y="41"/>
                  </a:lnTo>
                  <a:lnTo>
                    <a:pt x="445" y="29"/>
                  </a:lnTo>
                  <a:lnTo>
                    <a:pt x="463" y="18"/>
                  </a:lnTo>
                  <a:lnTo>
                    <a:pt x="483" y="11"/>
                  </a:lnTo>
                  <a:lnTo>
                    <a:pt x="492" y="8"/>
                  </a:lnTo>
                  <a:lnTo>
                    <a:pt x="502" y="5"/>
                  </a:lnTo>
                  <a:lnTo>
                    <a:pt x="513" y="3"/>
                  </a:lnTo>
                  <a:lnTo>
                    <a:pt x="524" y="2"/>
                  </a:lnTo>
                  <a:lnTo>
                    <a:pt x="548" y="0"/>
                  </a:lnTo>
                  <a:lnTo>
                    <a:pt x="560" y="0"/>
                  </a:lnTo>
                  <a:lnTo>
                    <a:pt x="572" y="2"/>
                  </a:lnTo>
                  <a:lnTo>
                    <a:pt x="585" y="3"/>
                  </a:lnTo>
                  <a:lnTo>
                    <a:pt x="599" y="5"/>
                  </a:lnTo>
                  <a:lnTo>
                    <a:pt x="629" y="12"/>
                  </a:lnTo>
                  <a:lnTo>
                    <a:pt x="646" y="17"/>
                  </a:lnTo>
                  <a:lnTo>
                    <a:pt x="662" y="21"/>
                  </a:lnTo>
                  <a:lnTo>
                    <a:pt x="697" y="33"/>
                  </a:lnTo>
                  <a:lnTo>
                    <a:pt x="732" y="47"/>
                  </a:lnTo>
                  <a:lnTo>
                    <a:pt x="765" y="62"/>
                  </a:lnTo>
                  <a:lnTo>
                    <a:pt x="782" y="71"/>
                  </a:lnTo>
                  <a:lnTo>
                    <a:pt x="798" y="79"/>
                  </a:lnTo>
                  <a:lnTo>
                    <a:pt x="830" y="97"/>
                  </a:lnTo>
                  <a:lnTo>
                    <a:pt x="845" y="106"/>
                  </a:lnTo>
                  <a:lnTo>
                    <a:pt x="860" y="116"/>
                  </a:lnTo>
                  <a:lnTo>
                    <a:pt x="889" y="136"/>
                  </a:lnTo>
                  <a:lnTo>
                    <a:pt x="902" y="146"/>
                  </a:lnTo>
                  <a:lnTo>
                    <a:pt x="914" y="158"/>
                  </a:lnTo>
                  <a:lnTo>
                    <a:pt x="926" y="169"/>
                  </a:lnTo>
                  <a:lnTo>
                    <a:pt x="939" y="181"/>
                  </a:lnTo>
                  <a:lnTo>
                    <a:pt x="949" y="193"/>
                  </a:lnTo>
                  <a:lnTo>
                    <a:pt x="958" y="205"/>
                  </a:lnTo>
                  <a:lnTo>
                    <a:pt x="967" y="217"/>
                  </a:lnTo>
                  <a:lnTo>
                    <a:pt x="975" y="231"/>
                  </a:lnTo>
                  <a:lnTo>
                    <a:pt x="982" y="243"/>
                  </a:lnTo>
                  <a:lnTo>
                    <a:pt x="987" y="256"/>
                  </a:lnTo>
                  <a:lnTo>
                    <a:pt x="993" y="270"/>
                  </a:lnTo>
                  <a:lnTo>
                    <a:pt x="996" y="283"/>
                  </a:lnTo>
                  <a:lnTo>
                    <a:pt x="999" y="297"/>
                  </a:lnTo>
                  <a:lnTo>
                    <a:pt x="1000" y="312"/>
                  </a:lnTo>
                  <a:lnTo>
                    <a:pt x="1000" y="326"/>
                  </a:lnTo>
                  <a:lnTo>
                    <a:pt x="999" y="341"/>
                  </a:lnTo>
                  <a:lnTo>
                    <a:pt x="996" y="356"/>
                  </a:lnTo>
                  <a:lnTo>
                    <a:pt x="994" y="363"/>
                  </a:lnTo>
                  <a:lnTo>
                    <a:pt x="993" y="371"/>
                  </a:lnTo>
                  <a:lnTo>
                    <a:pt x="975" y="431"/>
                  </a:lnTo>
                  <a:lnTo>
                    <a:pt x="958" y="488"/>
                  </a:lnTo>
                  <a:lnTo>
                    <a:pt x="931" y="586"/>
                  </a:lnTo>
                  <a:lnTo>
                    <a:pt x="913" y="654"/>
                  </a:lnTo>
                  <a:lnTo>
                    <a:pt x="907" y="678"/>
                  </a:lnTo>
                  <a:lnTo>
                    <a:pt x="818" y="714"/>
                  </a:lnTo>
                  <a:lnTo>
                    <a:pt x="736" y="744"/>
                  </a:lnTo>
                  <a:lnTo>
                    <a:pt x="659" y="773"/>
                  </a:lnTo>
                  <a:lnTo>
                    <a:pt x="604" y="793"/>
                  </a:lnTo>
                  <a:lnTo>
                    <a:pt x="566" y="806"/>
                  </a:lnTo>
                  <a:lnTo>
                    <a:pt x="533" y="820"/>
                  </a:lnTo>
                  <a:lnTo>
                    <a:pt x="492" y="838"/>
                  </a:lnTo>
                  <a:lnTo>
                    <a:pt x="463" y="850"/>
                  </a:lnTo>
                  <a:lnTo>
                    <a:pt x="439" y="860"/>
                  </a:lnTo>
                  <a:lnTo>
                    <a:pt x="419" y="868"/>
                  </a:lnTo>
                  <a:lnTo>
                    <a:pt x="400" y="874"/>
                  </a:lnTo>
                  <a:lnTo>
                    <a:pt x="380" y="878"/>
                  </a:lnTo>
                  <a:lnTo>
                    <a:pt x="357" y="883"/>
                  </a:lnTo>
                  <a:lnTo>
                    <a:pt x="332" y="886"/>
                  </a:lnTo>
                  <a:lnTo>
                    <a:pt x="299" y="890"/>
                  </a:lnTo>
                  <a:lnTo>
                    <a:pt x="267" y="893"/>
                  </a:lnTo>
                  <a:lnTo>
                    <a:pt x="243" y="895"/>
                  </a:lnTo>
                  <a:lnTo>
                    <a:pt x="223" y="895"/>
                  </a:lnTo>
                  <a:lnTo>
                    <a:pt x="208" y="895"/>
                  </a:lnTo>
                  <a:lnTo>
                    <a:pt x="194" y="893"/>
                  </a:lnTo>
                  <a:lnTo>
                    <a:pt x="182" y="890"/>
                  </a:lnTo>
                  <a:lnTo>
                    <a:pt x="154" y="884"/>
                  </a:lnTo>
                  <a:lnTo>
                    <a:pt x="146" y="881"/>
                  </a:lnTo>
                  <a:lnTo>
                    <a:pt x="139" y="878"/>
                  </a:lnTo>
                  <a:lnTo>
                    <a:pt x="119" y="866"/>
                  </a:lnTo>
                  <a:lnTo>
                    <a:pt x="98" y="851"/>
                  </a:lnTo>
                  <a:lnTo>
                    <a:pt x="77" y="836"/>
                  </a:lnTo>
                  <a:lnTo>
                    <a:pt x="42" y="806"/>
                  </a:lnTo>
                  <a:lnTo>
                    <a:pt x="27" y="79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1" name="Freeform 1327"/>
            <p:cNvSpPr>
              <a:spLocks/>
            </p:cNvSpPr>
            <p:nvPr/>
          </p:nvSpPr>
          <p:spPr bwMode="auto">
            <a:xfrm>
              <a:off x="4106" y="1454"/>
              <a:ext cx="877" cy="625"/>
            </a:xfrm>
            <a:custGeom>
              <a:avLst/>
              <a:gdLst>
                <a:gd name="T0" fmla="*/ 1098 w 1753"/>
                <a:gd name="T1" fmla="*/ 946 h 1251"/>
                <a:gd name="T2" fmla="*/ 1189 w 1753"/>
                <a:gd name="T3" fmla="*/ 1023 h 1251"/>
                <a:gd name="T4" fmla="*/ 1360 w 1753"/>
                <a:gd name="T5" fmla="*/ 1148 h 1251"/>
                <a:gd name="T6" fmla="*/ 1458 w 1753"/>
                <a:gd name="T7" fmla="*/ 1216 h 1251"/>
                <a:gd name="T8" fmla="*/ 1526 w 1753"/>
                <a:gd name="T9" fmla="*/ 1243 h 1251"/>
                <a:gd name="T10" fmla="*/ 1574 w 1753"/>
                <a:gd name="T11" fmla="*/ 1251 h 1251"/>
                <a:gd name="T12" fmla="*/ 1619 w 1753"/>
                <a:gd name="T13" fmla="*/ 1243 h 1251"/>
                <a:gd name="T14" fmla="*/ 1663 w 1753"/>
                <a:gd name="T15" fmla="*/ 1222 h 1251"/>
                <a:gd name="T16" fmla="*/ 1701 w 1753"/>
                <a:gd name="T17" fmla="*/ 1186 h 1251"/>
                <a:gd name="T18" fmla="*/ 1719 w 1753"/>
                <a:gd name="T19" fmla="*/ 1147 h 1251"/>
                <a:gd name="T20" fmla="*/ 1726 w 1753"/>
                <a:gd name="T21" fmla="*/ 1091 h 1251"/>
                <a:gd name="T22" fmla="*/ 1729 w 1753"/>
                <a:gd name="T23" fmla="*/ 986 h 1251"/>
                <a:gd name="T24" fmla="*/ 1746 w 1753"/>
                <a:gd name="T25" fmla="*/ 891 h 1251"/>
                <a:gd name="T26" fmla="*/ 1753 w 1753"/>
                <a:gd name="T27" fmla="*/ 775 h 1251"/>
                <a:gd name="T28" fmla="*/ 1749 w 1753"/>
                <a:gd name="T29" fmla="*/ 696 h 1251"/>
                <a:gd name="T30" fmla="*/ 1732 w 1753"/>
                <a:gd name="T31" fmla="*/ 638 h 1251"/>
                <a:gd name="T32" fmla="*/ 1658 w 1753"/>
                <a:gd name="T33" fmla="*/ 499 h 1251"/>
                <a:gd name="T34" fmla="*/ 1524 w 1753"/>
                <a:gd name="T35" fmla="*/ 287 h 1251"/>
                <a:gd name="T36" fmla="*/ 1486 w 1753"/>
                <a:gd name="T37" fmla="*/ 250 h 1251"/>
                <a:gd name="T38" fmla="*/ 1443 w 1753"/>
                <a:gd name="T39" fmla="*/ 225 h 1251"/>
                <a:gd name="T40" fmla="*/ 1357 w 1753"/>
                <a:gd name="T41" fmla="*/ 195 h 1251"/>
                <a:gd name="T42" fmla="*/ 1224 w 1753"/>
                <a:gd name="T43" fmla="*/ 168 h 1251"/>
                <a:gd name="T44" fmla="*/ 1147 w 1753"/>
                <a:gd name="T45" fmla="*/ 141 h 1251"/>
                <a:gd name="T46" fmla="*/ 1135 w 1753"/>
                <a:gd name="T47" fmla="*/ 121 h 1251"/>
                <a:gd name="T48" fmla="*/ 1129 w 1753"/>
                <a:gd name="T49" fmla="*/ 79 h 1251"/>
                <a:gd name="T50" fmla="*/ 1124 w 1753"/>
                <a:gd name="T51" fmla="*/ 31 h 1251"/>
                <a:gd name="T52" fmla="*/ 1106 w 1753"/>
                <a:gd name="T53" fmla="*/ 5 h 1251"/>
                <a:gd name="T54" fmla="*/ 1083 w 1753"/>
                <a:gd name="T55" fmla="*/ 2 h 1251"/>
                <a:gd name="T56" fmla="*/ 1062 w 1753"/>
                <a:gd name="T57" fmla="*/ 15 h 1251"/>
                <a:gd name="T58" fmla="*/ 1028 w 1753"/>
                <a:gd name="T59" fmla="*/ 52 h 1251"/>
                <a:gd name="T60" fmla="*/ 978 w 1753"/>
                <a:gd name="T61" fmla="*/ 83 h 1251"/>
                <a:gd name="T62" fmla="*/ 923 w 1753"/>
                <a:gd name="T63" fmla="*/ 106 h 1251"/>
                <a:gd name="T64" fmla="*/ 852 w 1753"/>
                <a:gd name="T65" fmla="*/ 118 h 1251"/>
                <a:gd name="T66" fmla="*/ 760 w 1753"/>
                <a:gd name="T67" fmla="*/ 116 h 1251"/>
                <a:gd name="T68" fmla="*/ 677 w 1753"/>
                <a:gd name="T69" fmla="*/ 107 h 1251"/>
                <a:gd name="T70" fmla="*/ 602 w 1753"/>
                <a:gd name="T71" fmla="*/ 115 h 1251"/>
                <a:gd name="T72" fmla="*/ 529 w 1753"/>
                <a:gd name="T73" fmla="*/ 136 h 1251"/>
                <a:gd name="T74" fmla="*/ 397 w 1753"/>
                <a:gd name="T75" fmla="*/ 184 h 1251"/>
                <a:gd name="T76" fmla="*/ 271 w 1753"/>
                <a:gd name="T77" fmla="*/ 226 h 1251"/>
                <a:gd name="T78" fmla="*/ 225 w 1753"/>
                <a:gd name="T79" fmla="*/ 252 h 1251"/>
                <a:gd name="T80" fmla="*/ 170 w 1753"/>
                <a:gd name="T81" fmla="*/ 300 h 1251"/>
                <a:gd name="T82" fmla="*/ 95 w 1753"/>
                <a:gd name="T83" fmla="*/ 397 h 1251"/>
                <a:gd name="T84" fmla="*/ 54 w 1753"/>
                <a:gd name="T85" fmla="*/ 439 h 1251"/>
                <a:gd name="T86" fmla="*/ 30 w 1753"/>
                <a:gd name="T87" fmla="*/ 473 h 1251"/>
                <a:gd name="T88" fmla="*/ 7 w 1753"/>
                <a:gd name="T89" fmla="*/ 532 h 1251"/>
                <a:gd name="T90" fmla="*/ 0 w 1753"/>
                <a:gd name="T91" fmla="*/ 588 h 1251"/>
                <a:gd name="T92" fmla="*/ 3 w 1753"/>
                <a:gd name="T93" fmla="*/ 659 h 1251"/>
                <a:gd name="T94" fmla="*/ 9 w 1753"/>
                <a:gd name="T95" fmla="*/ 725 h 1251"/>
                <a:gd name="T96" fmla="*/ 21 w 1753"/>
                <a:gd name="T97" fmla="*/ 726 h 1251"/>
                <a:gd name="T98" fmla="*/ 123 w 1753"/>
                <a:gd name="T99" fmla="*/ 674 h 1251"/>
                <a:gd name="T100" fmla="*/ 225 w 1753"/>
                <a:gd name="T101" fmla="*/ 645 h 1251"/>
                <a:gd name="T102" fmla="*/ 324 w 1753"/>
                <a:gd name="T103" fmla="*/ 638 h 1251"/>
                <a:gd name="T104" fmla="*/ 425 w 1753"/>
                <a:gd name="T105" fmla="*/ 648 h 1251"/>
                <a:gd name="T106" fmla="*/ 662 w 1753"/>
                <a:gd name="T107" fmla="*/ 692 h 1251"/>
                <a:gd name="T108" fmla="*/ 744 w 1753"/>
                <a:gd name="T109" fmla="*/ 713 h 1251"/>
                <a:gd name="T110" fmla="*/ 852 w 1753"/>
                <a:gd name="T111" fmla="*/ 757 h 1251"/>
                <a:gd name="T112" fmla="*/ 911 w 1753"/>
                <a:gd name="T113" fmla="*/ 790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53" h="1251">
                  <a:moveTo>
                    <a:pt x="1049" y="886"/>
                  </a:moveTo>
                  <a:lnTo>
                    <a:pt x="1064" y="906"/>
                  </a:lnTo>
                  <a:lnTo>
                    <a:pt x="1080" y="925"/>
                  </a:lnTo>
                  <a:lnTo>
                    <a:pt x="1098" y="946"/>
                  </a:lnTo>
                  <a:lnTo>
                    <a:pt x="1120" y="966"/>
                  </a:lnTo>
                  <a:lnTo>
                    <a:pt x="1141" y="986"/>
                  </a:lnTo>
                  <a:lnTo>
                    <a:pt x="1165" y="1005"/>
                  </a:lnTo>
                  <a:lnTo>
                    <a:pt x="1189" y="1023"/>
                  </a:lnTo>
                  <a:lnTo>
                    <a:pt x="1213" y="1043"/>
                  </a:lnTo>
                  <a:lnTo>
                    <a:pt x="1263" y="1079"/>
                  </a:lnTo>
                  <a:lnTo>
                    <a:pt x="1313" y="1115"/>
                  </a:lnTo>
                  <a:lnTo>
                    <a:pt x="1360" y="1148"/>
                  </a:lnTo>
                  <a:lnTo>
                    <a:pt x="1402" y="1180"/>
                  </a:lnTo>
                  <a:lnTo>
                    <a:pt x="1420" y="1193"/>
                  </a:lnTo>
                  <a:lnTo>
                    <a:pt x="1440" y="1205"/>
                  </a:lnTo>
                  <a:lnTo>
                    <a:pt x="1458" y="1216"/>
                  </a:lnTo>
                  <a:lnTo>
                    <a:pt x="1477" y="1227"/>
                  </a:lnTo>
                  <a:lnTo>
                    <a:pt x="1497" y="1234"/>
                  </a:lnTo>
                  <a:lnTo>
                    <a:pt x="1517" y="1240"/>
                  </a:lnTo>
                  <a:lnTo>
                    <a:pt x="1526" y="1243"/>
                  </a:lnTo>
                  <a:lnTo>
                    <a:pt x="1535" y="1246"/>
                  </a:lnTo>
                  <a:lnTo>
                    <a:pt x="1545" y="1248"/>
                  </a:lnTo>
                  <a:lnTo>
                    <a:pt x="1554" y="1249"/>
                  </a:lnTo>
                  <a:lnTo>
                    <a:pt x="1574" y="1251"/>
                  </a:lnTo>
                  <a:lnTo>
                    <a:pt x="1592" y="1249"/>
                  </a:lnTo>
                  <a:lnTo>
                    <a:pt x="1601" y="1248"/>
                  </a:lnTo>
                  <a:lnTo>
                    <a:pt x="1610" y="1246"/>
                  </a:lnTo>
                  <a:lnTo>
                    <a:pt x="1619" y="1243"/>
                  </a:lnTo>
                  <a:lnTo>
                    <a:pt x="1628" y="1240"/>
                  </a:lnTo>
                  <a:lnTo>
                    <a:pt x="1637" y="1237"/>
                  </a:lnTo>
                  <a:lnTo>
                    <a:pt x="1646" y="1233"/>
                  </a:lnTo>
                  <a:lnTo>
                    <a:pt x="1663" y="1222"/>
                  </a:lnTo>
                  <a:lnTo>
                    <a:pt x="1670" y="1216"/>
                  </a:lnTo>
                  <a:lnTo>
                    <a:pt x="1680" y="1210"/>
                  </a:lnTo>
                  <a:lnTo>
                    <a:pt x="1695" y="1193"/>
                  </a:lnTo>
                  <a:lnTo>
                    <a:pt x="1701" y="1186"/>
                  </a:lnTo>
                  <a:lnTo>
                    <a:pt x="1707" y="1177"/>
                  </a:lnTo>
                  <a:lnTo>
                    <a:pt x="1711" y="1166"/>
                  </a:lnTo>
                  <a:lnTo>
                    <a:pt x="1716" y="1157"/>
                  </a:lnTo>
                  <a:lnTo>
                    <a:pt x="1719" y="1147"/>
                  </a:lnTo>
                  <a:lnTo>
                    <a:pt x="1722" y="1136"/>
                  </a:lnTo>
                  <a:lnTo>
                    <a:pt x="1723" y="1124"/>
                  </a:lnTo>
                  <a:lnTo>
                    <a:pt x="1725" y="1114"/>
                  </a:lnTo>
                  <a:lnTo>
                    <a:pt x="1726" y="1091"/>
                  </a:lnTo>
                  <a:lnTo>
                    <a:pt x="1728" y="1068"/>
                  </a:lnTo>
                  <a:lnTo>
                    <a:pt x="1726" y="1025"/>
                  </a:lnTo>
                  <a:lnTo>
                    <a:pt x="1728" y="1005"/>
                  </a:lnTo>
                  <a:lnTo>
                    <a:pt x="1729" y="986"/>
                  </a:lnTo>
                  <a:lnTo>
                    <a:pt x="1732" y="967"/>
                  </a:lnTo>
                  <a:lnTo>
                    <a:pt x="1737" y="948"/>
                  </a:lnTo>
                  <a:lnTo>
                    <a:pt x="1743" y="910"/>
                  </a:lnTo>
                  <a:lnTo>
                    <a:pt x="1746" y="891"/>
                  </a:lnTo>
                  <a:lnTo>
                    <a:pt x="1749" y="871"/>
                  </a:lnTo>
                  <a:lnTo>
                    <a:pt x="1750" y="839"/>
                  </a:lnTo>
                  <a:lnTo>
                    <a:pt x="1753" y="808"/>
                  </a:lnTo>
                  <a:lnTo>
                    <a:pt x="1753" y="775"/>
                  </a:lnTo>
                  <a:lnTo>
                    <a:pt x="1753" y="743"/>
                  </a:lnTo>
                  <a:lnTo>
                    <a:pt x="1753" y="728"/>
                  </a:lnTo>
                  <a:lnTo>
                    <a:pt x="1752" y="711"/>
                  </a:lnTo>
                  <a:lnTo>
                    <a:pt x="1749" y="696"/>
                  </a:lnTo>
                  <a:lnTo>
                    <a:pt x="1746" y="681"/>
                  </a:lnTo>
                  <a:lnTo>
                    <a:pt x="1743" y="666"/>
                  </a:lnTo>
                  <a:lnTo>
                    <a:pt x="1738" y="651"/>
                  </a:lnTo>
                  <a:lnTo>
                    <a:pt x="1732" y="638"/>
                  </a:lnTo>
                  <a:lnTo>
                    <a:pt x="1726" y="624"/>
                  </a:lnTo>
                  <a:lnTo>
                    <a:pt x="1704" y="582"/>
                  </a:lnTo>
                  <a:lnTo>
                    <a:pt x="1681" y="540"/>
                  </a:lnTo>
                  <a:lnTo>
                    <a:pt x="1658" y="499"/>
                  </a:lnTo>
                  <a:lnTo>
                    <a:pt x="1634" y="458"/>
                  </a:lnTo>
                  <a:lnTo>
                    <a:pt x="1584" y="379"/>
                  </a:lnTo>
                  <a:lnTo>
                    <a:pt x="1532" y="297"/>
                  </a:lnTo>
                  <a:lnTo>
                    <a:pt x="1524" y="287"/>
                  </a:lnTo>
                  <a:lnTo>
                    <a:pt x="1515" y="276"/>
                  </a:lnTo>
                  <a:lnTo>
                    <a:pt x="1506" y="267"/>
                  </a:lnTo>
                  <a:lnTo>
                    <a:pt x="1497" y="258"/>
                  </a:lnTo>
                  <a:lnTo>
                    <a:pt x="1486" y="250"/>
                  </a:lnTo>
                  <a:lnTo>
                    <a:pt x="1476" y="243"/>
                  </a:lnTo>
                  <a:lnTo>
                    <a:pt x="1465" y="237"/>
                  </a:lnTo>
                  <a:lnTo>
                    <a:pt x="1455" y="229"/>
                  </a:lnTo>
                  <a:lnTo>
                    <a:pt x="1443" y="225"/>
                  </a:lnTo>
                  <a:lnTo>
                    <a:pt x="1432" y="219"/>
                  </a:lnTo>
                  <a:lnTo>
                    <a:pt x="1408" y="210"/>
                  </a:lnTo>
                  <a:lnTo>
                    <a:pt x="1382" y="202"/>
                  </a:lnTo>
                  <a:lnTo>
                    <a:pt x="1357" y="195"/>
                  </a:lnTo>
                  <a:lnTo>
                    <a:pt x="1331" y="189"/>
                  </a:lnTo>
                  <a:lnTo>
                    <a:pt x="1304" y="184"/>
                  </a:lnTo>
                  <a:lnTo>
                    <a:pt x="1251" y="172"/>
                  </a:lnTo>
                  <a:lnTo>
                    <a:pt x="1224" y="168"/>
                  </a:lnTo>
                  <a:lnTo>
                    <a:pt x="1198" y="160"/>
                  </a:lnTo>
                  <a:lnTo>
                    <a:pt x="1174" y="153"/>
                  </a:lnTo>
                  <a:lnTo>
                    <a:pt x="1150" y="144"/>
                  </a:lnTo>
                  <a:lnTo>
                    <a:pt x="1147" y="141"/>
                  </a:lnTo>
                  <a:lnTo>
                    <a:pt x="1142" y="137"/>
                  </a:lnTo>
                  <a:lnTo>
                    <a:pt x="1141" y="133"/>
                  </a:lnTo>
                  <a:lnTo>
                    <a:pt x="1138" y="128"/>
                  </a:lnTo>
                  <a:lnTo>
                    <a:pt x="1135" y="121"/>
                  </a:lnTo>
                  <a:lnTo>
                    <a:pt x="1133" y="113"/>
                  </a:lnTo>
                  <a:lnTo>
                    <a:pt x="1132" y="104"/>
                  </a:lnTo>
                  <a:lnTo>
                    <a:pt x="1130" y="97"/>
                  </a:lnTo>
                  <a:lnTo>
                    <a:pt x="1129" y="79"/>
                  </a:lnTo>
                  <a:lnTo>
                    <a:pt x="1129" y="62"/>
                  </a:lnTo>
                  <a:lnTo>
                    <a:pt x="1127" y="46"/>
                  </a:lnTo>
                  <a:lnTo>
                    <a:pt x="1126" y="38"/>
                  </a:lnTo>
                  <a:lnTo>
                    <a:pt x="1124" y="31"/>
                  </a:lnTo>
                  <a:lnTo>
                    <a:pt x="1121" y="23"/>
                  </a:lnTo>
                  <a:lnTo>
                    <a:pt x="1117" y="17"/>
                  </a:lnTo>
                  <a:lnTo>
                    <a:pt x="1112" y="9"/>
                  </a:lnTo>
                  <a:lnTo>
                    <a:pt x="1106" y="5"/>
                  </a:lnTo>
                  <a:lnTo>
                    <a:pt x="1101" y="2"/>
                  </a:lnTo>
                  <a:lnTo>
                    <a:pt x="1095" y="0"/>
                  </a:lnTo>
                  <a:lnTo>
                    <a:pt x="1089" y="0"/>
                  </a:lnTo>
                  <a:lnTo>
                    <a:pt x="1083" y="2"/>
                  </a:lnTo>
                  <a:lnTo>
                    <a:pt x="1077" y="3"/>
                  </a:lnTo>
                  <a:lnTo>
                    <a:pt x="1071" y="8"/>
                  </a:lnTo>
                  <a:lnTo>
                    <a:pt x="1067" y="11"/>
                  </a:lnTo>
                  <a:lnTo>
                    <a:pt x="1062" y="15"/>
                  </a:lnTo>
                  <a:lnTo>
                    <a:pt x="1055" y="25"/>
                  </a:lnTo>
                  <a:lnTo>
                    <a:pt x="1046" y="35"/>
                  </a:lnTo>
                  <a:lnTo>
                    <a:pt x="1037" y="43"/>
                  </a:lnTo>
                  <a:lnTo>
                    <a:pt x="1028" y="52"/>
                  </a:lnTo>
                  <a:lnTo>
                    <a:pt x="1018" y="59"/>
                  </a:lnTo>
                  <a:lnTo>
                    <a:pt x="1009" y="65"/>
                  </a:lnTo>
                  <a:lnTo>
                    <a:pt x="988" y="79"/>
                  </a:lnTo>
                  <a:lnTo>
                    <a:pt x="978" y="83"/>
                  </a:lnTo>
                  <a:lnTo>
                    <a:pt x="967" y="89"/>
                  </a:lnTo>
                  <a:lnTo>
                    <a:pt x="957" y="94"/>
                  </a:lnTo>
                  <a:lnTo>
                    <a:pt x="946" y="98"/>
                  </a:lnTo>
                  <a:lnTo>
                    <a:pt x="923" y="106"/>
                  </a:lnTo>
                  <a:lnTo>
                    <a:pt x="911" y="109"/>
                  </a:lnTo>
                  <a:lnTo>
                    <a:pt x="899" y="110"/>
                  </a:lnTo>
                  <a:lnTo>
                    <a:pt x="877" y="115"/>
                  </a:lnTo>
                  <a:lnTo>
                    <a:pt x="852" y="118"/>
                  </a:lnTo>
                  <a:lnTo>
                    <a:pt x="830" y="119"/>
                  </a:lnTo>
                  <a:lnTo>
                    <a:pt x="806" y="119"/>
                  </a:lnTo>
                  <a:lnTo>
                    <a:pt x="783" y="118"/>
                  </a:lnTo>
                  <a:lnTo>
                    <a:pt x="760" y="116"/>
                  </a:lnTo>
                  <a:lnTo>
                    <a:pt x="738" y="115"/>
                  </a:lnTo>
                  <a:lnTo>
                    <a:pt x="717" y="110"/>
                  </a:lnTo>
                  <a:lnTo>
                    <a:pt x="697" y="109"/>
                  </a:lnTo>
                  <a:lnTo>
                    <a:pt x="677" y="107"/>
                  </a:lnTo>
                  <a:lnTo>
                    <a:pt x="658" y="107"/>
                  </a:lnTo>
                  <a:lnTo>
                    <a:pt x="640" y="109"/>
                  </a:lnTo>
                  <a:lnTo>
                    <a:pt x="622" y="110"/>
                  </a:lnTo>
                  <a:lnTo>
                    <a:pt x="602" y="115"/>
                  </a:lnTo>
                  <a:lnTo>
                    <a:pt x="584" y="119"/>
                  </a:lnTo>
                  <a:lnTo>
                    <a:pt x="566" y="124"/>
                  </a:lnTo>
                  <a:lnTo>
                    <a:pt x="548" y="130"/>
                  </a:lnTo>
                  <a:lnTo>
                    <a:pt x="529" y="136"/>
                  </a:lnTo>
                  <a:lnTo>
                    <a:pt x="493" y="150"/>
                  </a:lnTo>
                  <a:lnTo>
                    <a:pt x="459" y="163"/>
                  </a:lnTo>
                  <a:lnTo>
                    <a:pt x="422" y="177"/>
                  </a:lnTo>
                  <a:lnTo>
                    <a:pt x="397" y="184"/>
                  </a:lnTo>
                  <a:lnTo>
                    <a:pt x="371" y="192"/>
                  </a:lnTo>
                  <a:lnTo>
                    <a:pt x="321" y="207"/>
                  </a:lnTo>
                  <a:lnTo>
                    <a:pt x="297" y="216"/>
                  </a:lnTo>
                  <a:lnTo>
                    <a:pt x="271" y="226"/>
                  </a:lnTo>
                  <a:lnTo>
                    <a:pt x="259" y="232"/>
                  </a:lnTo>
                  <a:lnTo>
                    <a:pt x="249" y="238"/>
                  </a:lnTo>
                  <a:lnTo>
                    <a:pt x="237" y="244"/>
                  </a:lnTo>
                  <a:lnTo>
                    <a:pt x="225" y="252"/>
                  </a:lnTo>
                  <a:lnTo>
                    <a:pt x="214" y="258"/>
                  </a:lnTo>
                  <a:lnTo>
                    <a:pt x="205" y="267"/>
                  </a:lnTo>
                  <a:lnTo>
                    <a:pt x="187" y="282"/>
                  </a:lnTo>
                  <a:lnTo>
                    <a:pt x="170" y="300"/>
                  </a:lnTo>
                  <a:lnTo>
                    <a:pt x="155" y="318"/>
                  </a:lnTo>
                  <a:lnTo>
                    <a:pt x="140" y="338"/>
                  </a:lnTo>
                  <a:lnTo>
                    <a:pt x="126" y="357"/>
                  </a:lnTo>
                  <a:lnTo>
                    <a:pt x="95" y="397"/>
                  </a:lnTo>
                  <a:lnTo>
                    <a:pt x="84" y="409"/>
                  </a:lnTo>
                  <a:lnTo>
                    <a:pt x="72" y="421"/>
                  </a:lnTo>
                  <a:lnTo>
                    <a:pt x="60" y="433"/>
                  </a:lnTo>
                  <a:lnTo>
                    <a:pt x="54" y="439"/>
                  </a:lnTo>
                  <a:lnTo>
                    <a:pt x="48" y="446"/>
                  </a:lnTo>
                  <a:lnTo>
                    <a:pt x="40" y="454"/>
                  </a:lnTo>
                  <a:lnTo>
                    <a:pt x="36" y="464"/>
                  </a:lnTo>
                  <a:lnTo>
                    <a:pt x="30" y="473"/>
                  </a:lnTo>
                  <a:lnTo>
                    <a:pt x="25" y="482"/>
                  </a:lnTo>
                  <a:lnTo>
                    <a:pt x="18" y="502"/>
                  </a:lnTo>
                  <a:lnTo>
                    <a:pt x="10" y="520"/>
                  </a:lnTo>
                  <a:lnTo>
                    <a:pt x="7" y="532"/>
                  </a:lnTo>
                  <a:lnTo>
                    <a:pt x="4" y="543"/>
                  </a:lnTo>
                  <a:lnTo>
                    <a:pt x="1" y="565"/>
                  </a:lnTo>
                  <a:lnTo>
                    <a:pt x="0" y="577"/>
                  </a:lnTo>
                  <a:lnTo>
                    <a:pt x="0" y="588"/>
                  </a:lnTo>
                  <a:lnTo>
                    <a:pt x="0" y="612"/>
                  </a:lnTo>
                  <a:lnTo>
                    <a:pt x="0" y="635"/>
                  </a:lnTo>
                  <a:lnTo>
                    <a:pt x="1" y="647"/>
                  </a:lnTo>
                  <a:lnTo>
                    <a:pt x="3" y="659"/>
                  </a:lnTo>
                  <a:lnTo>
                    <a:pt x="7" y="705"/>
                  </a:lnTo>
                  <a:lnTo>
                    <a:pt x="9" y="717"/>
                  </a:lnTo>
                  <a:lnTo>
                    <a:pt x="9" y="722"/>
                  </a:lnTo>
                  <a:lnTo>
                    <a:pt x="9" y="725"/>
                  </a:lnTo>
                  <a:lnTo>
                    <a:pt x="10" y="728"/>
                  </a:lnTo>
                  <a:lnTo>
                    <a:pt x="12" y="729"/>
                  </a:lnTo>
                  <a:lnTo>
                    <a:pt x="16" y="729"/>
                  </a:lnTo>
                  <a:lnTo>
                    <a:pt x="21" y="726"/>
                  </a:lnTo>
                  <a:lnTo>
                    <a:pt x="47" y="710"/>
                  </a:lnTo>
                  <a:lnTo>
                    <a:pt x="72" y="696"/>
                  </a:lnTo>
                  <a:lnTo>
                    <a:pt x="98" y="684"/>
                  </a:lnTo>
                  <a:lnTo>
                    <a:pt x="123" y="674"/>
                  </a:lnTo>
                  <a:lnTo>
                    <a:pt x="149" y="665"/>
                  </a:lnTo>
                  <a:lnTo>
                    <a:pt x="173" y="656"/>
                  </a:lnTo>
                  <a:lnTo>
                    <a:pt x="199" y="650"/>
                  </a:lnTo>
                  <a:lnTo>
                    <a:pt x="225" y="645"/>
                  </a:lnTo>
                  <a:lnTo>
                    <a:pt x="249" y="642"/>
                  </a:lnTo>
                  <a:lnTo>
                    <a:pt x="274" y="639"/>
                  </a:lnTo>
                  <a:lnTo>
                    <a:pt x="299" y="638"/>
                  </a:lnTo>
                  <a:lnTo>
                    <a:pt x="324" y="638"/>
                  </a:lnTo>
                  <a:lnTo>
                    <a:pt x="348" y="639"/>
                  </a:lnTo>
                  <a:lnTo>
                    <a:pt x="374" y="641"/>
                  </a:lnTo>
                  <a:lnTo>
                    <a:pt x="400" y="644"/>
                  </a:lnTo>
                  <a:lnTo>
                    <a:pt x="425" y="648"/>
                  </a:lnTo>
                  <a:lnTo>
                    <a:pt x="493" y="660"/>
                  </a:lnTo>
                  <a:lnTo>
                    <a:pt x="561" y="671"/>
                  </a:lnTo>
                  <a:lnTo>
                    <a:pt x="629" y="684"/>
                  </a:lnTo>
                  <a:lnTo>
                    <a:pt x="662" y="692"/>
                  </a:lnTo>
                  <a:lnTo>
                    <a:pt x="695" y="699"/>
                  </a:lnTo>
                  <a:lnTo>
                    <a:pt x="711" y="704"/>
                  </a:lnTo>
                  <a:lnTo>
                    <a:pt x="727" y="708"/>
                  </a:lnTo>
                  <a:lnTo>
                    <a:pt x="744" y="713"/>
                  </a:lnTo>
                  <a:lnTo>
                    <a:pt x="759" y="719"/>
                  </a:lnTo>
                  <a:lnTo>
                    <a:pt x="791" y="729"/>
                  </a:lnTo>
                  <a:lnTo>
                    <a:pt x="822" y="742"/>
                  </a:lnTo>
                  <a:lnTo>
                    <a:pt x="852" y="757"/>
                  </a:lnTo>
                  <a:lnTo>
                    <a:pt x="868" y="764"/>
                  </a:lnTo>
                  <a:lnTo>
                    <a:pt x="881" y="772"/>
                  </a:lnTo>
                  <a:lnTo>
                    <a:pt x="896" y="781"/>
                  </a:lnTo>
                  <a:lnTo>
                    <a:pt x="911" y="790"/>
                  </a:lnTo>
                  <a:lnTo>
                    <a:pt x="938" y="809"/>
                  </a:lnTo>
                  <a:lnTo>
                    <a:pt x="1049" y="88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2" name="Freeform 1328"/>
            <p:cNvSpPr>
              <a:spLocks/>
            </p:cNvSpPr>
            <p:nvPr/>
          </p:nvSpPr>
          <p:spPr bwMode="auto">
            <a:xfrm>
              <a:off x="4629" y="1896"/>
              <a:ext cx="179" cy="149"/>
            </a:xfrm>
            <a:custGeom>
              <a:avLst/>
              <a:gdLst>
                <a:gd name="T0" fmla="*/ 4 w 357"/>
                <a:gd name="T1" fmla="*/ 0 h 298"/>
                <a:gd name="T2" fmla="*/ 18 w 357"/>
                <a:gd name="T3" fmla="*/ 19 h 298"/>
                <a:gd name="T4" fmla="*/ 36 w 357"/>
                <a:gd name="T5" fmla="*/ 39 h 298"/>
                <a:gd name="T6" fmla="*/ 75 w 357"/>
                <a:gd name="T7" fmla="*/ 79 h 298"/>
                <a:gd name="T8" fmla="*/ 120 w 357"/>
                <a:gd name="T9" fmla="*/ 117 h 298"/>
                <a:gd name="T10" fmla="*/ 169 w 357"/>
                <a:gd name="T11" fmla="*/ 156 h 298"/>
                <a:gd name="T12" fmla="*/ 268 w 357"/>
                <a:gd name="T13" fmla="*/ 229 h 298"/>
                <a:gd name="T14" fmla="*/ 357 w 357"/>
                <a:gd name="T15" fmla="*/ 293 h 298"/>
                <a:gd name="T16" fmla="*/ 353 w 357"/>
                <a:gd name="T17" fmla="*/ 298 h 298"/>
                <a:gd name="T18" fmla="*/ 264 w 357"/>
                <a:gd name="T19" fmla="*/ 233 h 298"/>
                <a:gd name="T20" fmla="*/ 164 w 357"/>
                <a:gd name="T21" fmla="*/ 161 h 298"/>
                <a:gd name="T22" fmla="*/ 116 w 357"/>
                <a:gd name="T23" fmla="*/ 122 h 298"/>
                <a:gd name="T24" fmla="*/ 71 w 357"/>
                <a:gd name="T25" fmla="*/ 84 h 298"/>
                <a:gd name="T26" fmla="*/ 31 w 357"/>
                <a:gd name="T27" fmla="*/ 43 h 298"/>
                <a:gd name="T28" fmla="*/ 13 w 357"/>
                <a:gd name="T29" fmla="*/ 24 h 298"/>
                <a:gd name="T30" fmla="*/ 0 w 357"/>
                <a:gd name="T31" fmla="*/ 4 h 298"/>
                <a:gd name="T32" fmla="*/ 4 w 357"/>
                <a:gd name="T3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7" h="298">
                  <a:moveTo>
                    <a:pt x="4" y="0"/>
                  </a:moveTo>
                  <a:lnTo>
                    <a:pt x="18" y="19"/>
                  </a:lnTo>
                  <a:lnTo>
                    <a:pt x="36" y="39"/>
                  </a:lnTo>
                  <a:lnTo>
                    <a:pt x="75" y="79"/>
                  </a:lnTo>
                  <a:lnTo>
                    <a:pt x="120" y="117"/>
                  </a:lnTo>
                  <a:lnTo>
                    <a:pt x="169" y="156"/>
                  </a:lnTo>
                  <a:lnTo>
                    <a:pt x="268" y="229"/>
                  </a:lnTo>
                  <a:lnTo>
                    <a:pt x="357" y="293"/>
                  </a:lnTo>
                  <a:lnTo>
                    <a:pt x="353" y="298"/>
                  </a:lnTo>
                  <a:lnTo>
                    <a:pt x="264" y="233"/>
                  </a:lnTo>
                  <a:lnTo>
                    <a:pt x="164" y="161"/>
                  </a:lnTo>
                  <a:lnTo>
                    <a:pt x="116" y="122"/>
                  </a:lnTo>
                  <a:lnTo>
                    <a:pt x="71" y="84"/>
                  </a:lnTo>
                  <a:lnTo>
                    <a:pt x="31" y="43"/>
                  </a:lnTo>
                  <a:lnTo>
                    <a:pt x="13" y="2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3" name="Freeform 1329"/>
            <p:cNvSpPr>
              <a:spLocks/>
            </p:cNvSpPr>
            <p:nvPr/>
          </p:nvSpPr>
          <p:spPr bwMode="auto">
            <a:xfrm>
              <a:off x="4805" y="2043"/>
              <a:ext cx="149" cy="37"/>
            </a:xfrm>
            <a:custGeom>
              <a:avLst/>
              <a:gdLst>
                <a:gd name="T0" fmla="*/ 4 w 297"/>
                <a:gd name="T1" fmla="*/ 0 h 74"/>
                <a:gd name="T2" fmla="*/ 42 w 297"/>
                <a:gd name="T3" fmla="*/ 26 h 74"/>
                <a:gd name="T4" fmla="*/ 78 w 297"/>
                <a:gd name="T5" fmla="*/ 44 h 74"/>
                <a:gd name="T6" fmla="*/ 116 w 297"/>
                <a:gd name="T7" fmla="*/ 59 h 74"/>
                <a:gd name="T8" fmla="*/ 136 w 297"/>
                <a:gd name="T9" fmla="*/ 65 h 74"/>
                <a:gd name="T10" fmla="*/ 155 w 297"/>
                <a:gd name="T11" fmla="*/ 68 h 74"/>
                <a:gd name="T12" fmla="*/ 193 w 297"/>
                <a:gd name="T13" fmla="*/ 68 h 74"/>
                <a:gd name="T14" fmla="*/ 229 w 297"/>
                <a:gd name="T15" fmla="*/ 59 h 74"/>
                <a:gd name="T16" fmla="*/ 261 w 297"/>
                <a:gd name="T17" fmla="*/ 43 h 74"/>
                <a:gd name="T18" fmla="*/ 293 w 297"/>
                <a:gd name="T19" fmla="*/ 14 h 74"/>
                <a:gd name="T20" fmla="*/ 297 w 297"/>
                <a:gd name="T21" fmla="*/ 18 h 74"/>
                <a:gd name="T22" fmla="*/ 265 w 297"/>
                <a:gd name="T23" fmla="*/ 47 h 74"/>
                <a:gd name="T24" fmla="*/ 231 w 297"/>
                <a:gd name="T25" fmla="*/ 65 h 74"/>
                <a:gd name="T26" fmla="*/ 193 w 297"/>
                <a:gd name="T27" fmla="*/ 74 h 74"/>
                <a:gd name="T28" fmla="*/ 155 w 297"/>
                <a:gd name="T29" fmla="*/ 74 h 74"/>
                <a:gd name="T30" fmla="*/ 134 w 297"/>
                <a:gd name="T31" fmla="*/ 71 h 74"/>
                <a:gd name="T32" fmla="*/ 115 w 297"/>
                <a:gd name="T33" fmla="*/ 65 h 74"/>
                <a:gd name="T34" fmla="*/ 77 w 297"/>
                <a:gd name="T35" fmla="*/ 50 h 74"/>
                <a:gd name="T36" fmla="*/ 38 w 297"/>
                <a:gd name="T37" fmla="*/ 30 h 74"/>
                <a:gd name="T38" fmla="*/ 0 w 297"/>
                <a:gd name="T39" fmla="*/ 5 h 74"/>
                <a:gd name="T40" fmla="*/ 4 w 297"/>
                <a:gd name="T4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 h="74">
                  <a:moveTo>
                    <a:pt x="4" y="0"/>
                  </a:moveTo>
                  <a:lnTo>
                    <a:pt x="42" y="26"/>
                  </a:lnTo>
                  <a:lnTo>
                    <a:pt x="78" y="44"/>
                  </a:lnTo>
                  <a:lnTo>
                    <a:pt x="116" y="59"/>
                  </a:lnTo>
                  <a:lnTo>
                    <a:pt x="136" y="65"/>
                  </a:lnTo>
                  <a:lnTo>
                    <a:pt x="155" y="68"/>
                  </a:lnTo>
                  <a:lnTo>
                    <a:pt x="193" y="68"/>
                  </a:lnTo>
                  <a:lnTo>
                    <a:pt x="229" y="59"/>
                  </a:lnTo>
                  <a:lnTo>
                    <a:pt x="261" y="43"/>
                  </a:lnTo>
                  <a:lnTo>
                    <a:pt x="293" y="14"/>
                  </a:lnTo>
                  <a:lnTo>
                    <a:pt x="297" y="18"/>
                  </a:lnTo>
                  <a:lnTo>
                    <a:pt x="265" y="47"/>
                  </a:lnTo>
                  <a:lnTo>
                    <a:pt x="231" y="65"/>
                  </a:lnTo>
                  <a:lnTo>
                    <a:pt x="193" y="74"/>
                  </a:lnTo>
                  <a:lnTo>
                    <a:pt x="155" y="74"/>
                  </a:lnTo>
                  <a:lnTo>
                    <a:pt x="134" y="71"/>
                  </a:lnTo>
                  <a:lnTo>
                    <a:pt x="115" y="65"/>
                  </a:lnTo>
                  <a:lnTo>
                    <a:pt x="77" y="50"/>
                  </a:lnTo>
                  <a:lnTo>
                    <a:pt x="38" y="3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4" name="Freeform 1330"/>
            <p:cNvSpPr>
              <a:spLocks/>
            </p:cNvSpPr>
            <p:nvPr/>
          </p:nvSpPr>
          <p:spPr bwMode="auto">
            <a:xfrm>
              <a:off x="4805" y="2043"/>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5" name="Freeform 1331"/>
            <p:cNvSpPr>
              <a:spLocks/>
            </p:cNvSpPr>
            <p:nvPr/>
          </p:nvSpPr>
          <p:spPr bwMode="auto">
            <a:xfrm>
              <a:off x="4952" y="1966"/>
              <a:ext cx="19" cy="86"/>
            </a:xfrm>
            <a:custGeom>
              <a:avLst/>
              <a:gdLst>
                <a:gd name="T0" fmla="*/ 0 w 37"/>
                <a:gd name="T1" fmla="*/ 167 h 171"/>
                <a:gd name="T2" fmla="*/ 12 w 37"/>
                <a:gd name="T3" fmla="*/ 149 h 171"/>
                <a:gd name="T4" fmla="*/ 21 w 37"/>
                <a:gd name="T5" fmla="*/ 129 h 171"/>
                <a:gd name="T6" fmla="*/ 27 w 37"/>
                <a:gd name="T7" fmla="*/ 110 h 171"/>
                <a:gd name="T8" fmla="*/ 30 w 37"/>
                <a:gd name="T9" fmla="*/ 89 h 171"/>
                <a:gd name="T10" fmla="*/ 31 w 37"/>
                <a:gd name="T11" fmla="*/ 43 h 171"/>
                <a:gd name="T12" fmla="*/ 31 w 37"/>
                <a:gd name="T13" fmla="*/ 0 h 171"/>
                <a:gd name="T14" fmla="*/ 37 w 37"/>
                <a:gd name="T15" fmla="*/ 0 h 171"/>
                <a:gd name="T16" fmla="*/ 36 w 37"/>
                <a:gd name="T17" fmla="*/ 43 h 171"/>
                <a:gd name="T18" fmla="*/ 34 w 37"/>
                <a:gd name="T19" fmla="*/ 89 h 171"/>
                <a:gd name="T20" fmla="*/ 31 w 37"/>
                <a:gd name="T21" fmla="*/ 113 h 171"/>
                <a:gd name="T22" fmla="*/ 25 w 37"/>
                <a:gd name="T23" fmla="*/ 132 h 171"/>
                <a:gd name="T24" fmla="*/ 16 w 37"/>
                <a:gd name="T25" fmla="*/ 153 h 171"/>
                <a:gd name="T26" fmla="*/ 4 w 37"/>
                <a:gd name="T27" fmla="*/ 171 h 171"/>
                <a:gd name="T28" fmla="*/ 0 w 37"/>
                <a:gd name="T29" fmla="*/ 16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71">
                  <a:moveTo>
                    <a:pt x="0" y="167"/>
                  </a:moveTo>
                  <a:lnTo>
                    <a:pt x="12" y="149"/>
                  </a:lnTo>
                  <a:lnTo>
                    <a:pt x="21" y="129"/>
                  </a:lnTo>
                  <a:lnTo>
                    <a:pt x="27" y="110"/>
                  </a:lnTo>
                  <a:lnTo>
                    <a:pt x="30" y="89"/>
                  </a:lnTo>
                  <a:lnTo>
                    <a:pt x="31" y="43"/>
                  </a:lnTo>
                  <a:lnTo>
                    <a:pt x="31" y="0"/>
                  </a:lnTo>
                  <a:lnTo>
                    <a:pt x="37" y="0"/>
                  </a:lnTo>
                  <a:lnTo>
                    <a:pt x="36" y="43"/>
                  </a:lnTo>
                  <a:lnTo>
                    <a:pt x="34" y="89"/>
                  </a:lnTo>
                  <a:lnTo>
                    <a:pt x="31" y="113"/>
                  </a:lnTo>
                  <a:lnTo>
                    <a:pt x="25" y="132"/>
                  </a:lnTo>
                  <a:lnTo>
                    <a:pt x="16" y="153"/>
                  </a:lnTo>
                  <a:lnTo>
                    <a:pt x="4" y="171"/>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6" name="Freeform 1332"/>
            <p:cNvSpPr>
              <a:spLocks/>
            </p:cNvSpPr>
            <p:nvPr/>
          </p:nvSpPr>
          <p:spPr bwMode="auto">
            <a:xfrm>
              <a:off x="4952" y="2049"/>
              <a:ext cx="2"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7" name="Freeform 1333"/>
            <p:cNvSpPr>
              <a:spLocks/>
            </p:cNvSpPr>
            <p:nvPr/>
          </p:nvSpPr>
          <p:spPr bwMode="auto">
            <a:xfrm>
              <a:off x="4968" y="1888"/>
              <a:ext cx="12" cy="78"/>
            </a:xfrm>
            <a:custGeom>
              <a:avLst/>
              <a:gdLst>
                <a:gd name="T0" fmla="*/ 0 w 26"/>
                <a:gd name="T1" fmla="*/ 155 h 155"/>
                <a:gd name="T2" fmla="*/ 3 w 26"/>
                <a:gd name="T3" fmla="*/ 116 h 155"/>
                <a:gd name="T4" fmla="*/ 9 w 26"/>
                <a:gd name="T5" fmla="*/ 76 h 155"/>
                <a:gd name="T6" fmla="*/ 21 w 26"/>
                <a:gd name="T7" fmla="*/ 0 h 155"/>
                <a:gd name="T8" fmla="*/ 26 w 26"/>
                <a:gd name="T9" fmla="*/ 3 h 155"/>
                <a:gd name="T10" fmla="*/ 14 w 26"/>
                <a:gd name="T11" fmla="*/ 79 h 155"/>
                <a:gd name="T12" fmla="*/ 8 w 26"/>
                <a:gd name="T13" fmla="*/ 116 h 155"/>
                <a:gd name="T14" fmla="*/ 5 w 26"/>
                <a:gd name="T15" fmla="*/ 155 h 155"/>
                <a:gd name="T16" fmla="*/ 0 w 26"/>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5">
                  <a:moveTo>
                    <a:pt x="0" y="155"/>
                  </a:moveTo>
                  <a:lnTo>
                    <a:pt x="3" y="116"/>
                  </a:lnTo>
                  <a:lnTo>
                    <a:pt x="9" y="76"/>
                  </a:lnTo>
                  <a:lnTo>
                    <a:pt x="21" y="0"/>
                  </a:lnTo>
                  <a:lnTo>
                    <a:pt x="26" y="3"/>
                  </a:lnTo>
                  <a:lnTo>
                    <a:pt x="14" y="79"/>
                  </a:lnTo>
                  <a:lnTo>
                    <a:pt x="8" y="116"/>
                  </a:lnTo>
                  <a:lnTo>
                    <a:pt x="5" y="155"/>
                  </a:lnTo>
                  <a:lnTo>
                    <a:pt x="0"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8" name="Freeform 1334"/>
            <p:cNvSpPr>
              <a:spLocks/>
            </p:cNvSpPr>
            <p:nvPr/>
          </p:nvSpPr>
          <p:spPr bwMode="auto">
            <a:xfrm>
              <a:off x="4968" y="1764"/>
              <a:ext cx="15" cy="125"/>
            </a:xfrm>
            <a:custGeom>
              <a:avLst/>
              <a:gdLst>
                <a:gd name="T0" fmla="*/ 21 w 32"/>
                <a:gd name="T1" fmla="*/ 250 h 250"/>
                <a:gd name="T2" fmla="*/ 27 w 32"/>
                <a:gd name="T3" fmla="*/ 185 h 250"/>
                <a:gd name="T4" fmla="*/ 27 w 32"/>
                <a:gd name="T5" fmla="*/ 122 h 250"/>
                <a:gd name="T6" fmla="*/ 24 w 32"/>
                <a:gd name="T7" fmla="*/ 90 h 250"/>
                <a:gd name="T8" fmla="*/ 20 w 32"/>
                <a:gd name="T9" fmla="*/ 60 h 250"/>
                <a:gd name="T10" fmla="*/ 12 w 32"/>
                <a:gd name="T11" fmla="*/ 32 h 250"/>
                <a:gd name="T12" fmla="*/ 0 w 32"/>
                <a:gd name="T13" fmla="*/ 3 h 250"/>
                <a:gd name="T14" fmla="*/ 5 w 32"/>
                <a:gd name="T15" fmla="*/ 0 h 250"/>
                <a:gd name="T16" fmla="*/ 17 w 32"/>
                <a:gd name="T17" fmla="*/ 29 h 250"/>
                <a:gd name="T18" fmla="*/ 24 w 32"/>
                <a:gd name="T19" fmla="*/ 60 h 250"/>
                <a:gd name="T20" fmla="*/ 29 w 32"/>
                <a:gd name="T21" fmla="*/ 90 h 250"/>
                <a:gd name="T22" fmla="*/ 32 w 32"/>
                <a:gd name="T23" fmla="*/ 122 h 250"/>
                <a:gd name="T24" fmla="*/ 32 w 32"/>
                <a:gd name="T25" fmla="*/ 185 h 250"/>
                <a:gd name="T26" fmla="*/ 26 w 32"/>
                <a:gd name="T27" fmla="*/ 250 h 250"/>
                <a:gd name="T28" fmla="*/ 21 w 32"/>
                <a:gd name="T2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50">
                  <a:moveTo>
                    <a:pt x="21" y="250"/>
                  </a:moveTo>
                  <a:lnTo>
                    <a:pt x="27" y="185"/>
                  </a:lnTo>
                  <a:lnTo>
                    <a:pt x="27" y="122"/>
                  </a:lnTo>
                  <a:lnTo>
                    <a:pt x="24" y="90"/>
                  </a:lnTo>
                  <a:lnTo>
                    <a:pt x="20" y="60"/>
                  </a:lnTo>
                  <a:lnTo>
                    <a:pt x="12" y="32"/>
                  </a:lnTo>
                  <a:lnTo>
                    <a:pt x="0" y="3"/>
                  </a:lnTo>
                  <a:lnTo>
                    <a:pt x="5" y="0"/>
                  </a:lnTo>
                  <a:lnTo>
                    <a:pt x="17" y="29"/>
                  </a:lnTo>
                  <a:lnTo>
                    <a:pt x="24" y="60"/>
                  </a:lnTo>
                  <a:lnTo>
                    <a:pt x="29" y="90"/>
                  </a:lnTo>
                  <a:lnTo>
                    <a:pt x="32" y="122"/>
                  </a:lnTo>
                  <a:lnTo>
                    <a:pt x="32" y="185"/>
                  </a:lnTo>
                  <a:lnTo>
                    <a:pt x="26" y="250"/>
                  </a:lnTo>
                  <a:lnTo>
                    <a:pt x="21"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59" name="Freeform 1335"/>
            <p:cNvSpPr>
              <a:spLocks/>
            </p:cNvSpPr>
            <p:nvPr/>
          </p:nvSpPr>
          <p:spPr bwMode="auto">
            <a:xfrm>
              <a:off x="4978" y="1888"/>
              <a:ext cx="2" cy="2"/>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0" name="Freeform 1336"/>
            <p:cNvSpPr>
              <a:spLocks/>
            </p:cNvSpPr>
            <p:nvPr/>
          </p:nvSpPr>
          <p:spPr bwMode="auto">
            <a:xfrm>
              <a:off x="4870" y="1601"/>
              <a:ext cx="100" cy="165"/>
            </a:xfrm>
            <a:custGeom>
              <a:avLst/>
              <a:gdLst>
                <a:gd name="T0" fmla="*/ 194 w 199"/>
                <a:gd name="T1" fmla="*/ 328 h 328"/>
                <a:gd name="T2" fmla="*/ 149 w 199"/>
                <a:gd name="T3" fmla="*/ 245 h 328"/>
                <a:gd name="T4" fmla="*/ 102 w 199"/>
                <a:gd name="T5" fmla="*/ 165 h 328"/>
                <a:gd name="T6" fmla="*/ 52 w 199"/>
                <a:gd name="T7" fmla="*/ 84 h 328"/>
                <a:gd name="T8" fmla="*/ 0 w 199"/>
                <a:gd name="T9" fmla="*/ 4 h 328"/>
                <a:gd name="T10" fmla="*/ 4 w 199"/>
                <a:gd name="T11" fmla="*/ 0 h 328"/>
                <a:gd name="T12" fmla="*/ 57 w 199"/>
                <a:gd name="T13" fmla="*/ 79 h 328"/>
                <a:gd name="T14" fmla="*/ 107 w 199"/>
                <a:gd name="T15" fmla="*/ 161 h 328"/>
                <a:gd name="T16" fmla="*/ 154 w 199"/>
                <a:gd name="T17" fmla="*/ 242 h 328"/>
                <a:gd name="T18" fmla="*/ 199 w 199"/>
                <a:gd name="T19" fmla="*/ 325 h 328"/>
                <a:gd name="T20" fmla="*/ 194 w 199"/>
                <a:gd name="T21"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328">
                  <a:moveTo>
                    <a:pt x="194" y="328"/>
                  </a:moveTo>
                  <a:lnTo>
                    <a:pt x="149" y="245"/>
                  </a:lnTo>
                  <a:lnTo>
                    <a:pt x="102" y="165"/>
                  </a:lnTo>
                  <a:lnTo>
                    <a:pt x="52" y="84"/>
                  </a:lnTo>
                  <a:lnTo>
                    <a:pt x="0" y="4"/>
                  </a:lnTo>
                  <a:lnTo>
                    <a:pt x="4" y="0"/>
                  </a:lnTo>
                  <a:lnTo>
                    <a:pt x="57" y="79"/>
                  </a:lnTo>
                  <a:lnTo>
                    <a:pt x="107" y="161"/>
                  </a:lnTo>
                  <a:lnTo>
                    <a:pt x="154" y="242"/>
                  </a:lnTo>
                  <a:lnTo>
                    <a:pt x="199" y="325"/>
                  </a:lnTo>
                  <a:lnTo>
                    <a:pt x="194" y="3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1" name="Freeform 1337"/>
            <p:cNvSpPr>
              <a:spLocks/>
            </p:cNvSpPr>
            <p:nvPr/>
          </p:nvSpPr>
          <p:spPr bwMode="auto">
            <a:xfrm>
              <a:off x="4968" y="1764"/>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2" name="Freeform 1338"/>
            <p:cNvSpPr>
              <a:spLocks/>
            </p:cNvSpPr>
            <p:nvPr/>
          </p:nvSpPr>
          <p:spPr bwMode="auto">
            <a:xfrm>
              <a:off x="4680" y="1524"/>
              <a:ext cx="193" cy="80"/>
            </a:xfrm>
            <a:custGeom>
              <a:avLst/>
              <a:gdLst>
                <a:gd name="T0" fmla="*/ 381 w 385"/>
                <a:gd name="T1" fmla="*/ 159 h 159"/>
                <a:gd name="T2" fmla="*/ 366 w 385"/>
                <a:gd name="T3" fmla="*/ 138 h 159"/>
                <a:gd name="T4" fmla="*/ 346 w 385"/>
                <a:gd name="T5" fmla="*/ 120 h 159"/>
                <a:gd name="T6" fmla="*/ 325 w 385"/>
                <a:gd name="T7" fmla="*/ 105 h 159"/>
                <a:gd name="T8" fmla="*/ 305 w 385"/>
                <a:gd name="T9" fmla="*/ 91 h 159"/>
                <a:gd name="T10" fmla="*/ 281 w 385"/>
                <a:gd name="T11" fmla="*/ 81 h 159"/>
                <a:gd name="T12" fmla="*/ 257 w 385"/>
                <a:gd name="T13" fmla="*/ 72 h 159"/>
                <a:gd name="T14" fmla="*/ 209 w 385"/>
                <a:gd name="T15" fmla="*/ 57 h 159"/>
                <a:gd name="T16" fmla="*/ 103 w 385"/>
                <a:gd name="T17" fmla="*/ 34 h 159"/>
                <a:gd name="T18" fmla="*/ 49 w 385"/>
                <a:gd name="T19" fmla="*/ 22 h 159"/>
                <a:gd name="T20" fmla="*/ 0 w 385"/>
                <a:gd name="T21" fmla="*/ 4 h 159"/>
                <a:gd name="T22" fmla="*/ 3 w 385"/>
                <a:gd name="T23" fmla="*/ 0 h 159"/>
                <a:gd name="T24" fmla="*/ 52 w 385"/>
                <a:gd name="T25" fmla="*/ 18 h 159"/>
                <a:gd name="T26" fmla="*/ 103 w 385"/>
                <a:gd name="T27" fmla="*/ 30 h 159"/>
                <a:gd name="T28" fmla="*/ 209 w 385"/>
                <a:gd name="T29" fmla="*/ 52 h 159"/>
                <a:gd name="T30" fmla="*/ 260 w 385"/>
                <a:gd name="T31" fmla="*/ 67 h 159"/>
                <a:gd name="T32" fmla="*/ 284 w 385"/>
                <a:gd name="T33" fmla="*/ 76 h 159"/>
                <a:gd name="T34" fmla="*/ 308 w 385"/>
                <a:gd name="T35" fmla="*/ 87 h 159"/>
                <a:gd name="T36" fmla="*/ 329 w 385"/>
                <a:gd name="T37" fmla="*/ 100 h 159"/>
                <a:gd name="T38" fmla="*/ 350 w 385"/>
                <a:gd name="T39" fmla="*/ 115 h 159"/>
                <a:gd name="T40" fmla="*/ 369 w 385"/>
                <a:gd name="T41" fmla="*/ 134 h 159"/>
                <a:gd name="T42" fmla="*/ 385 w 385"/>
                <a:gd name="T43" fmla="*/ 155 h 159"/>
                <a:gd name="T44" fmla="*/ 381 w 385"/>
                <a:gd name="T4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159">
                  <a:moveTo>
                    <a:pt x="381" y="159"/>
                  </a:moveTo>
                  <a:lnTo>
                    <a:pt x="366" y="138"/>
                  </a:lnTo>
                  <a:lnTo>
                    <a:pt x="346" y="120"/>
                  </a:lnTo>
                  <a:lnTo>
                    <a:pt x="325" y="105"/>
                  </a:lnTo>
                  <a:lnTo>
                    <a:pt x="305" y="91"/>
                  </a:lnTo>
                  <a:lnTo>
                    <a:pt x="281" y="81"/>
                  </a:lnTo>
                  <a:lnTo>
                    <a:pt x="257" y="72"/>
                  </a:lnTo>
                  <a:lnTo>
                    <a:pt x="209" y="57"/>
                  </a:lnTo>
                  <a:lnTo>
                    <a:pt x="103" y="34"/>
                  </a:lnTo>
                  <a:lnTo>
                    <a:pt x="49" y="22"/>
                  </a:lnTo>
                  <a:lnTo>
                    <a:pt x="0" y="4"/>
                  </a:lnTo>
                  <a:lnTo>
                    <a:pt x="3" y="0"/>
                  </a:lnTo>
                  <a:lnTo>
                    <a:pt x="52" y="18"/>
                  </a:lnTo>
                  <a:lnTo>
                    <a:pt x="103" y="30"/>
                  </a:lnTo>
                  <a:lnTo>
                    <a:pt x="209" y="52"/>
                  </a:lnTo>
                  <a:lnTo>
                    <a:pt x="260" y="67"/>
                  </a:lnTo>
                  <a:lnTo>
                    <a:pt x="284" y="76"/>
                  </a:lnTo>
                  <a:lnTo>
                    <a:pt x="308" y="87"/>
                  </a:lnTo>
                  <a:lnTo>
                    <a:pt x="329" y="100"/>
                  </a:lnTo>
                  <a:lnTo>
                    <a:pt x="350" y="115"/>
                  </a:lnTo>
                  <a:lnTo>
                    <a:pt x="369" y="134"/>
                  </a:lnTo>
                  <a:lnTo>
                    <a:pt x="385" y="155"/>
                  </a:lnTo>
                  <a:lnTo>
                    <a:pt x="381"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3" name="Freeform 1339"/>
            <p:cNvSpPr>
              <a:spLocks/>
            </p:cNvSpPr>
            <p:nvPr/>
          </p:nvSpPr>
          <p:spPr bwMode="auto">
            <a:xfrm>
              <a:off x="4870" y="1601"/>
              <a:ext cx="3"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4" name="Freeform 1340"/>
            <p:cNvSpPr>
              <a:spLocks/>
            </p:cNvSpPr>
            <p:nvPr/>
          </p:nvSpPr>
          <p:spPr bwMode="auto">
            <a:xfrm>
              <a:off x="4673" y="1517"/>
              <a:ext cx="9" cy="9"/>
            </a:xfrm>
            <a:custGeom>
              <a:avLst/>
              <a:gdLst>
                <a:gd name="T0" fmla="*/ 12 w 16"/>
                <a:gd name="T1" fmla="*/ 18 h 18"/>
                <a:gd name="T2" fmla="*/ 4 w 16"/>
                <a:gd name="T3" fmla="*/ 14 h 18"/>
                <a:gd name="T4" fmla="*/ 0 w 16"/>
                <a:gd name="T5" fmla="*/ 4 h 18"/>
                <a:gd name="T6" fmla="*/ 4 w 16"/>
                <a:gd name="T7" fmla="*/ 0 h 18"/>
                <a:gd name="T8" fmla="*/ 9 w 16"/>
                <a:gd name="T9" fmla="*/ 9 h 18"/>
                <a:gd name="T10" fmla="*/ 16 w 16"/>
                <a:gd name="T11" fmla="*/ 14 h 18"/>
                <a:gd name="T12" fmla="*/ 12 w 1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2" y="18"/>
                  </a:moveTo>
                  <a:lnTo>
                    <a:pt x="4" y="14"/>
                  </a:lnTo>
                  <a:lnTo>
                    <a:pt x="0" y="4"/>
                  </a:lnTo>
                  <a:lnTo>
                    <a:pt x="4" y="0"/>
                  </a:lnTo>
                  <a:lnTo>
                    <a:pt x="9" y="9"/>
                  </a:lnTo>
                  <a:lnTo>
                    <a:pt x="16" y="14"/>
                  </a:lnTo>
                  <a:lnTo>
                    <a:pt x="1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5" name="Freeform 1341"/>
            <p:cNvSpPr>
              <a:spLocks/>
            </p:cNvSpPr>
            <p:nvPr/>
          </p:nvSpPr>
          <p:spPr bwMode="auto">
            <a:xfrm>
              <a:off x="4679" y="1524"/>
              <a:ext cx="3" cy="2"/>
            </a:xfrm>
            <a:custGeom>
              <a:avLst/>
              <a:gdLst>
                <a:gd name="T0" fmla="*/ 1 w 4"/>
                <a:gd name="T1" fmla="*/ 4 h 4"/>
                <a:gd name="T2" fmla="*/ 0 w 4"/>
                <a:gd name="T3" fmla="*/ 4 h 4"/>
                <a:gd name="T4" fmla="*/ 4 w 4"/>
                <a:gd name="T5" fmla="*/ 0 h 4"/>
                <a:gd name="T6" fmla="*/ 1 w 4"/>
                <a:gd name="T7" fmla="*/ 4 h 4"/>
              </a:gdLst>
              <a:ahLst/>
              <a:cxnLst>
                <a:cxn ang="0">
                  <a:pos x="T0" y="T1"/>
                </a:cxn>
                <a:cxn ang="0">
                  <a:pos x="T2" y="T3"/>
                </a:cxn>
                <a:cxn ang="0">
                  <a:pos x="T4" y="T5"/>
                </a:cxn>
                <a:cxn ang="0">
                  <a:pos x="T6" y="T7"/>
                </a:cxn>
              </a:cxnLst>
              <a:rect l="0" t="0" r="r" b="b"/>
              <a:pathLst>
                <a:path w="4" h="4">
                  <a:moveTo>
                    <a:pt x="1" y="4"/>
                  </a:moveTo>
                  <a:lnTo>
                    <a:pt x="0" y="4"/>
                  </a:lnTo>
                  <a:lnTo>
                    <a:pt x="4"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6" name="Freeform 1342"/>
            <p:cNvSpPr>
              <a:spLocks/>
            </p:cNvSpPr>
            <p:nvPr/>
          </p:nvSpPr>
          <p:spPr bwMode="auto">
            <a:xfrm>
              <a:off x="4658" y="1454"/>
              <a:ext cx="18" cy="64"/>
            </a:xfrm>
            <a:custGeom>
              <a:avLst/>
              <a:gdLst>
                <a:gd name="T0" fmla="*/ 31 w 35"/>
                <a:gd name="T1" fmla="*/ 128 h 128"/>
                <a:gd name="T2" fmla="*/ 28 w 35"/>
                <a:gd name="T3" fmla="*/ 120 h 128"/>
                <a:gd name="T4" fmla="*/ 25 w 35"/>
                <a:gd name="T5" fmla="*/ 111 h 128"/>
                <a:gd name="T6" fmla="*/ 23 w 35"/>
                <a:gd name="T7" fmla="*/ 93 h 128"/>
                <a:gd name="T8" fmla="*/ 22 w 35"/>
                <a:gd name="T9" fmla="*/ 60 h 128"/>
                <a:gd name="T10" fmla="*/ 20 w 35"/>
                <a:gd name="T11" fmla="*/ 44 h 128"/>
                <a:gd name="T12" fmla="*/ 17 w 35"/>
                <a:gd name="T13" fmla="*/ 30 h 128"/>
                <a:gd name="T14" fmla="*/ 10 w 35"/>
                <a:gd name="T15" fmla="*/ 16 h 128"/>
                <a:gd name="T16" fmla="*/ 0 w 35"/>
                <a:gd name="T17" fmla="*/ 4 h 128"/>
                <a:gd name="T18" fmla="*/ 4 w 35"/>
                <a:gd name="T19" fmla="*/ 0 h 128"/>
                <a:gd name="T20" fmla="*/ 14 w 35"/>
                <a:gd name="T21" fmla="*/ 12 h 128"/>
                <a:gd name="T22" fmla="*/ 22 w 35"/>
                <a:gd name="T23" fmla="*/ 27 h 128"/>
                <a:gd name="T24" fmla="*/ 25 w 35"/>
                <a:gd name="T25" fmla="*/ 44 h 128"/>
                <a:gd name="T26" fmla="*/ 26 w 35"/>
                <a:gd name="T27" fmla="*/ 60 h 128"/>
                <a:gd name="T28" fmla="*/ 28 w 35"/>
                <a:gd name="T29" fmla="*/ 93 h 128"/>
                <a:gd name="T30" fmla="*/ 29 w 35"/>
                <a:gd name="T31" fmla="*/ 111 h 128"/>
                <a:gd name="T32" fmla="*/ 32 w 35"/>
                <a:gd name="T33" fmla="*/ 117 h 128"/>
                <a:gd name="T34" fmla="*/ 35 w 35"/>
                <a:gd name="T35" fmla="*/ 125 h 128"/>
                <a:gd name="T36" fmla="*/ 31 w 35"/>
                <a:gd name="T3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28">
                  <a:moveTo>
                    <a:pt x="31" y="128"/>
                  </a:moveTo>
                  <a:lnTo>
                    <a:pt x="28" y="120"/>
                  </a:lnTo>
                  <a:lnTo>
                    <a:pt x="25" y="111"/>
                  </a:lnTo>
                  <a:lnTo>
                    <a:pt x="23" y="93"/>
                  </a:lnTo>
                  <a:lnTo>
                    <a:pt x="22" y="60"/>
                  </a:lnTo>
                  <a:lnTo>
                    <a:pt x="20" y="44"/>
                  </a:lnTo>
                  <a:lnTo>
                    <a:pt x="17" y="30"/>
                  </a:lnTo>
                  <a:lnTo>
                    <a:pt x="10" y="16"/>
                  </a:lnTo>
                  <a:lnTo>
                    <a:pt x="0" y="4"/>
                  </a:lnTo>
                  <a:lnTo>
                    <a:pt x="4" y="0"/>
                  </a:lnTo>
                  <a:lnTo>
                    <a:pt x="14" y="12"/>
                  </a:lnTo>
                  <a:lnTo>
                    <a:pt x="22" y="27"/>
                  </a:lnTo>
                  <a:lnTo>
                    <a:pt x="25" y="44"/>
                  </a:lnTo>
                  <a:lnTo>
                    <a:pt x="26" y="60"/>
                  </a:lnTo>
                  <a:lnTo>
                    <a:pt x="28" y="93"/>
                  </a:lnTo>
                  <a:lnTo>
                    <a:pt x="29" y="111"/>
                  </a:lnTo>
                  <a:lnTo>
                    <a:pt x="32" y="117"/>
                  </a:lnTo>
                  <a:lnTo>
                    <a:pt x="35" y="125"/>
                  </a:lnTo>
                  <a:lnTo>
                    <a:pt x="31"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7" name="Freeform 1343"/>
            <p:cNvSpPr>
              <a:spLocks/>
            </p:cNvSpPr>
            <p:nvPr/>
          </p:nvSpPr>
          <p:spPr bwMode="auto">
            <a:xfrm>
              <a:off x="4673" y="1517"/>
              <a:ext cx="3" cy="2"/>
            </a:xfrm>
            <a:custGeom>
              <a:avLst/>
              <a:gdLst>
                <a:gd name="T0" fmla="*/ 0 w 4"/>
                <a:gd name="T1" fmla="*/ 4 h 4"/>
                <a:gd name="T2" fmla="*/ 0 w 4"/>
                <a:gd name="T3" fmla="*/ 3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0" y="3"/>
                  </a:ln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8" name="Freeform 1344"/>
            <p:cNvSpPr>
              <a:spLocks/>
            </p:cNvSpPr>
            <p:nvPr/>
          </p:nvSpPr>
          <p:spPr bwMode="auto">
            <a:xfrm>
              <a:off x="4636" y="1453"/>
              <a:ext cx="24" cy="10"/>
            </a:xfrm>
            <a:custGeom>
              <a:avLst/>
              <a:gdLst>
                <a:gd name="T0" fmla="*/ 45 w 49"/>
                <a:gd name="T1" fmla="*/ 7 h 19"/>
                <a:gd name="T2" fmla="*/ 36 w 49"/>
                <a:gd name="T3" fmla="*/ 4 h 19"/>
                <a:gd name="T4" fmla="*/ 26 w 49"/>
                <a:gd name="T5" fmla="*/ 6 h 19"/>
                <a:gd name="T6" fmla="*/ 14 w 49"/>
                <a:gd name="T7" fmla="*/ 10 h 19"/>
                <a:gd name="T8" fmla="*/ 5 w 49"/>
                <a:gd name="T9" fmla="*/ 19 h 19"/>
                <a:gd name="T10" fmla="*/ 0 w 49"/>
                <a:gd name="T11" fmla="*/ 15 h 19"/>
                <a:gd name="T12" fmla="*/ 9 w 49"/>
                <a:gd name="T13" fmla="*/ 6 h 19"/>
                <a:gd name="T14" fmla="*/ 23 w 49"/>
                <a:gd name="T15" fmla="*/ 1 h 19"/>
                <a:gd name="T16" fmla="*/ 36 w 49"/>
                <a:gd name="T17" fmla="*/ 0 h 19"/>
                <a:gd name="T18" fmla="*/ 49 w 49"/>
                <a:gd name="T19" fmla="*/ 3 h 19"/>
                <a:gd name="T20" fmla="*/ 45 w 49"/>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9">
                  <a:moveTo>
                    <a:pt x="45" y="7"/>
                  </a:moveTo>
                  <a:lnTo>
                    <a:pt x="36" y="4"/>
                  </a:lnTo>
                  <a:lnTo>
                    <a:pt x="26" y="6"/>
                  </a:lnTo>
                  <a:lnTo>
                    <a:pt x="14" y="10"/>
                  </a:lnTo>
                  <a:lnTo>
                    <a:pt x="5" y="19"/>
                  </a:lnTo>
                  <a:lnTo>
                    <a:pt x="0" y="15"/>
                  </a:lnTo>
                  <a:lnTo>
                    <a:pt x="9" y="6"/>
                  </a:lnTo>
                  <a:lnTo>
                    <a:pt x="23" y="1"/>
                  </a:lnTo>
                  <a:lnTo>
                    <a:pt x="36" y="0"/>
                  </a:lnTo>
                  <a:lnTo>
                    <a:pt x="49" y="3"/>
                  </a:lnTo>
                  <a:lnTo>
                    <a:pt x="4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69" name="Freeform 1345"/>
            <p:cNvSpPr>
              <a:spLocks/>
            </p:cNvSpPr>
            <p:nvPr/>
          </p:nvSpPr>
          <p:spPr bwMode="auto">
            <a:xfrm>
              <a:off x="4658" y="1454"/>
              <a:ext cx="2"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0" name="Freeform 1346"/>
            <p:cNvSpPr>
              <a:spLocks/>
            </p:cNvSpPr>
            <p:nvPr/>
          </p:nvSpPr>
          <p:spPr bwMode="auto">
            <a:xfrm>
              <a:off x="4464" y="1460"/>
              <a:ext cx="174" cy="55"/>
            </a:xfrm>
            <a:custGeom>
              <a:avLst/>
              <a:gdLst>
                <a:gd name="T0" fmla="*/ 347 w 347"/>
                <a:gd name="T1" fmla="*/ 4 h 108"/>
                <a:gd name="T2" fmla="*/ 330 w 347"/>
                <a:gd name="T3" fmla="*/ 23 h 108"/>
                <a:gd name="T4" fmla="*/ 312 w 347"/>
                <a:gd name="T5" fmla="*/ 41 h 108"/>
                <a:gd name="T6" fmla="*/ 292 w 347"/>
                <a:gd name="T7" fmla="*/ 54 h 108"/>
                <a:gd name="T8" fmla="*/ 273 w 347"/>
                <a:gd name="T9" fmla="*/ 68 h 108"/>
                <a:gd name="T10" fmla="*/ 231 w 347"/>
                <a:gd name="T11" fmla="*/ 87 h 108"/>
                <a:gd name="T12" fmla="*/ 208 w 347"/>
                <a:gd name="T13" fmla="*/ 93 h 108"/>
                <a:gd name="T14" fmla="*/ 184 w 347"/>
                <a:gd name="T15" fmla="*/ 99 h 108"/>
                <a:gd name="T16" fmla="*/ 135 w 347"/>
                <a:gd name="T17" fmla="*/ 107 h 108"/>
                <a:gd name="T18" fmla="*/ 89 w 347"/>
                <a:gd name="T19" fmla="*/ 108 h 108"/>
                <a:gd name="T20" fmla="*/ 43 w 347"/>
                <a:gd name="T21" fmla="*/ 105 h 108"/>
                <a:gd name="T22" fmla="*/ 0 w 347"/>
                <a:gd name="T23" fmla="*/ 99 h 108"/>
                <a:gd name="T24" fmla="*/ 0 w 347"/>
                <a:gd name="T25" fmla="*/ 95 h 108"/>
                <a:gd name="T26" fmla="*/ 43 w 347"/>
                <a:gd name="T27" fmla="*/ 101 h 108"/>
                <a:gd name="T28" fmla="*/ 89 w 347"/>
                <a:gd name="T29" fmla="*/ 102 h 108"/>
                <a:gd name="T30" fmla="*/ 135 w 347"/>
                <a:gd name="T31" fmla="*/ 102 h 108"/>
                <a:gd name="T32" fmla="*/ 181 w 347"/>
                <a:gd name="T33" fmla="*/ 95 h 108"/>
                <a:gd name="T34" fmla="*/ 205 w 347"/>
                <a:gd name="T35" fmla="*/ 89 h 108"/>
                <a:gd name="T36" fmla="*/ 226 w 347"/>
                <a:gd name="T37" fmla="*/ 83 h 108"/>
                <a:gd name="T38" fmla="*/ 268 w 347"/>
                <a:gd name="T39" fmla="*/ 63 h 108"/>
                <a:gd name="T40" fmla="*/ 288 w 347"/>
                <a:gd name="T41" fmla="*/ 50 h 108"/>
                <a:gd name="T42" fmla="*/ 308 w 347"/>
                <a:gd name="T43" fmla="*/ 36 h 108"/>
                <a:gd name="T44" fmla="*/ 326 w 347"/>
                <a:gd name="T45" fmla="*/ 18 h 108"/>
                <a:gd name="T46" fmla="*/ 342 w 347"/>
                <a:gd name="T47" fmla="*/ 0 h 108"/>
                <a:gd name="T48" fmla="*/ 347 w 347"/>
                <a:gd name="T4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7" h="108">
                  <a:moveTo>
                    <a:pt x="347" y="4"/>
                  </a:moveTo>
                  <a:lnTo>
                    <a:pt x="330" y="23"/>
                  </a:lnTo>
                  <a:lnTo>
                    <a:pt x="312" y="41"/>
                  </a:lnTo>
                  <a:lnTo>
                    <a:pt x="292" y="54"/>
                  </a:lnTo>
                  <a:lnTo>
                    <a:pt x="273" y="68"/>
                  </a:lnTo>
                  <a:lnTo>
                    <a:pt x="231" y="87"/>
                  </a:lnTo>
                  <a:lnTo>
                    <a:pt x="208" y="93"/>
                  </a:lnTo>
                  <a:lnTo>
                    <a:pt x="184" y="99"/>
                  </a:lnTo>
                  <a:lnTo>
                    <a:pt x="135" y="107"/>
                  </a:lnTo>
                  <a:lnTo>
                    <a:pt x="89" y="108"/>
                  </a:lnTo>
                  <a:lnTo>
                    <a:pt x="43" y="105"/>
                  </a:lnTo>
                  <a:lnTo>
                    <a:pt x="0" y="99"/>
                  </a:lnTo>
                  <a:lnTo>
                    <a:pt x="0" y="95"/>
                  </a:lnTo>
                  <a:lnTo>
                    <a:pt x="43" y="101"/>
                  </a:lnTo>
                  <a:lnTo>
                    <a:pt x="89" y="102"/>
                  </a:lnTo>
                  <a:lnTo>
                    <a:pt x="135" y="102"/>
                  </a:lnTo>
                  <a:lnTo>
                    <a:pt x="181" y="95"/>
                  </a:lnTo>
                  <a:lnTo>
                    <a:pt x="205" y="89"/>
                  </a:lnTo>
                  <a:lnTo>
                    <a:pt x="226" y="83"/>
                  </a:lnTo>
                  <a:lnTo>
                    <a:pt x="268" y="63"/>
                  </a:lnTo>
                  <a:lnTo>
                    <a:pt x="288" y="50"/>
                  </a:lnTo>
                  <a:lnTo>
                    <a:pt x="308" y="36"/>
                  </a:lnTo>
                  <a:lnTo>
                    <a:pt x="326" y="18"/>
                  </a:lnTo>
                  <a:lnTo>
                    <a:pt x="342" y="0"/>
                  </a:lnTo>
                  <a:lnTo>
                    <a:pt x="34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1" name="Freeform 1347"/>
            <p:cNvSpPr>
              <a:spLocks/>
            </p:cNvSpPr>
            <p:nvPr/>
          </p:nvSpPr>
          <p:spPr bwMode="auto">
            <a:xfrm>
              <a:off x="4636" y="1460"/>
              <a:ext cx="2" cy="3"/>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2" name="Freeform 1348"/>
            <p:cNvSpPr>
              <a:spLocks/>
            </p:cNvSpPr>
            <p:nvPr/>
          </p:nvSpPr>
          <p:spPr bwMode="auto">
            <a:xfrm>
              <a:off x="4316" y="1506"/>
              <a:ext cx="148" cy="37"/>
            </a:xfrm>
            <a:custGeom>
              <a:avLst/>
              <a:gdLst>
                <a:gd name="T0" fmla="*/ 296 w 296"/>
                <a:gd name="T1" fmla="*/ 7 h 72"/>
                <a:gd name="T2" fmla="*/ 256 w 296"/>
                <a:gd name="T3" fmla="*/ 4 h 72"/>
                <a:gd name="T4" fmla="*/ 219 w 296"/>
                <a:gd name="T5" fmla="*/ 6 h 72"/>
                <a:gd name="T6" fmla="*/ 182 w 296"/>
                <a:gd name="T7" fmla="*/ 12 h 72"/>
                <a:gd name="T8" fmla="*/ 146 w 296"/>
                <a:gd name="T9" fmla="*/ 21 h 72"/>
                <a:gd name="T10" fmla="*/ 74 w 296"/>
                <a:gd name="T11" fmla="*/ 47 h 72"/>
                <a:gd name="T12" fmla="*/ 3 w 296"/>
                <a:gd name="T13" fmla="*/ 72 h 72"/>
                <a:gd name="T14" fmla="*/ 0 w 296"/>
                <a:gd name="T15" fmla="*/ 68 h 72"/>
                <a:gd name="T16" fmla="*/ 71 w 296"/>
                <a:gd name="T17" fmla="*/ 42 h 72"/>
                <a:gd name="T18" fmla="*/ 143 w 296"/>
                <a:gd name="T19" fmla="*/ 16 h 72"/>
                <a:gd name="T20" fmla="*/ 179 w 296"/>
                <a:gd name="T21" fmla="*/ 7 h 72"/>
                <a:gd name="T22" fmla="*/ 219 w 296"/>
                <a:gd name="T23" fmla="*/ 1 h 72"/>
                <a:gd name="T24" fmla="*/ 256 w 296"/>
                <a:gd name="T25" fmla="*/ 0 h 72"/>
                <a:gd name="T26" fmla="*/ 296 w 296"/>
                <a:gd name="T27" fmla="*/ 3 h 72"/>
                <a:gd name="T28" fmla="*/ 296 w 296"/>
                <a:gd name="T2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6" h="72">
                  <a:moveTo>
                    <a:pt x="296" y="7"/>
                  </a:moveTo>
                  <a:lnTo>
                    <a:pt x="256" y="4"/>
                  </a:lnTo>
                  <a:lnTo>
                    <a:pt x="219" y="6"/>
                  </a:lnTo>
                  <a:lnTo>
                    <a:pt x="182" y="12"/>
                  </a:lnTo>
                  <a:lnTo>
                    <a:pt x="146" y="21"/>
                  </a:lnTo>
                  <a:lnTo>
                    <a:pt x="74" y="47"/>
                  </a:lnTo>
                  <a:lnTo>
                    <a:pt x="3" y="72"/>
                  </a:lnTo>
                  <a:lnTo>
                    <a:pt x="0" y="68"/>
                  </a:lnTo>
                  <a:lnTo>
                    <a:pt x="71" y="42"/>
                  </a:lnTo>
                  <a:lnTo>
                    <a:pt x="143" y="16"/>
                  </a:lnTo>
                  <a:lnTo>
                    <a:pt x="179" y="7"/>
                  </a:lnTo>
                  <a:lnTo>
                    <a:pt x="219" y="1"/>
                  </a:lnTo>
                  <a:lnTo>
                    <a:pt x="256" y="0"/>
                  </a:lnTo>
                  <a:lnTo>
                    <a:pt x="296" y="3"/>
                  </a:lnTo>
                  <a:lnTo>
                    <a:pt x="29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3" name="Freeform 1349"/>
            <p:cNvSpPr>
              <a:spLocks/>
            </p:cNvSpPr>
            <p:nvPr/>
          </p:nvSpPr>
          <p:spPr bwMode="auto">
            <a:xfrm>
              <a:off x="4464" y="1508"/>
              <a:ext cx="1" cy="2"/>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4" name="Freeform 1350"/>
            <p:cNvSpPr>
              <a:spLocks/>
            </p:cNvSpPr>
            <p:nvPr/>
          </p:nvSpPr>
          <p:spPr bwMode="auto">
            <a:xfrm>
              <a:off x="4217" y="1540"/>
              <a:ext cx="101" cy="41"/>
            </a:xfrm>
            <a:custGeom>
              <a:avLst/>
              <a:gdLst>
                <a:gd name="T0" fmla="*/ 202 w 202"/>
                <a:gd name="T1" fmla="*/ 4 h 81"/>
                <a:gd name="T2" fmla="*/ 101 w 202"/>
                <a:gd name="T3" fmla="*/ 36 h 81"/>
                <a:gd name="T4" fmla="*/ 51 w 202"/>
                <a:gd name="T5" fmla="*/ 55 h 81"/>
                <a:gd name="T6" fmla="*/ 27 w 202"/>
                <a:gd name="T7" fmla="*/ 66 h 81"/>
                <a:gd name="T8" fmla="*/ 4 w 202"/>
                <a:gd name="T9" fmla="*/ 81 h 81"/>
                <a:gd name="T10" fmla="*/ 0 w 202"/>
                <a:gd name="T11" fmla="*/ 76 h 81"/>
                <a:gd name="T12" fmla="*/ 22 w 202"/>
                <a:gd name="T13" fmla="*/ 61 h 81"/>
                <a:gd name="T14" fmla="*/ 46 w 202"/>
                <a:gd name="T15" fmla="*/ 51 h 81"/>
                <a:gd name="T16" fmla="*/ 98 w 202"/>
                <a:gd name="T17" fmla="*/ 31 h 81"/>
                <a:gd name="T18" fmla="*/ 199 w 202"/>
                <a:gd name="T19" fmla="*/ 0 h 81"/>
                <a:gd name="T20" fmla="*/ 202 w 202"/>
                <a:gd name="T21"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81">
                  <a:moveTo>
                    <a:pt x="202" y="4"/>
                  </a:moveTo>
                  <a:lnTo>
                    <a:pt x="101" y="36"/>
                  </a:lnTo>
                  <a:lnTo>
                    <a:pt x="51" y="55"/>
                  </a:lnTo>
                  <a:lnTo>
                    <a:pt x="27" y="66"/>
                  </a:lnTo>
                  <a:lnTo>
                    <a:pt x="4" y="81"/>
                  </a:lnTo>
                  <a:lnTo>
                    <a:pt x="0" y="76"/>
                  </a:lnTo>
                  <a:lnTo>
                    <a:pt x="22" y="61"/>
                  </a:lnTo>
                  <a:lnTo>
                    <a:pt x="46" y="51"/>
                  </a:lnTo>
                  <a:lnTo>
                    <a:pt x="98" y="31"/>
                  </a:lnTo>
                  <a:lnTo>
                    <a:pt x="199" y="0"/>
                  </a:lnTo>
                  <a:lnTo>
                    <a:pt x="20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5" name="Freeform 1351"/>
            <p:cNvSpPr>
              <a:spLocks/>
            </p:cNvSpPr>
            <p:nvPr/>
          </p:nvSpPr>
          <p:spPr bwMode="auto">
            <a:xfrm>
              <a:off x="4316" y="1540"/>
              <a:ext cx="2" cy="3"/>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lnTo>
                    <a:pt x="0"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6" name="Freeform 1352"/>
            <p:cNvSpPr>
              <a:spLocks/>
            </p:cNvSpPr>
            <p:nvPr/>
          </p:nvSpPr>
          <p:spPr bwMode="auto">
            <a:xfrm>
              <a:off x="4152" y="1579"/>
              <a:ext cx="67" cy="74"/>
            </a:xfrm>
            <a:custGeom>
              <a:avLst/>
              <a:gdLst>
                <a:gd name="T0" fmla="*/ 134 w 134"/>
                <a:gd name="T1" fmla="*/ 5 h 150"/>
                <a:gd name="T2" fmla="*/ 114 w 134"/>
                <a:gd name="T3" fmla="*/ 19 h 150"/>
                <a:gd name="T4" fmla="*/ 96 w 134"/>
                <a:gd name="T5" fmla="*/ 35 h 150"/>
                <a:gd name="T6" fmla="*/ 80 w 134"/>
                <a:gd name="T7" fmla="*/ 53 h 150"/>
                <a:gd name="T8" fmla="*/ 65 w 134"/>
                <a:gd name="T9" fmla="*/ 71 h 150"/>
                <a:gd name="T10" fmla="*/ 4 w 134"/>
                <a:gd name="T11" fmla="*/ 150 h 150"/>
                <a:gd name="T12" fmla="*/ 0 w 134"/>
                <a:gd name="T13" fmla="*/ 145 h 150"/>
                <a:gd name="T14" fmla="*/ 60 w 134"/>
                <a:gd name="T15" fmla="*/ 67 h 150"/>
                <a:gd name="T16" fmla="*/ 75 w 134"/>
                <a:gd name="T17" fmla="*/ 49 h 150"/>
                <a:gd name="T18" fmla="*/ 92 w 134"/>
                <a:gd name="T19" fmla="*/ 31 h 150"/>
                <a:gd name="T20" fmla="*/ 110 w 134"/>
                <a:gd name="T21" fmla="*/ 14 h 150"/>
                <a:gd name="T22" fmla="*/ 130 w 134"/>
                <a:gd name="T23" fmla="*/ 0 h 150"/>
                <a:gd name="T24" fmla="*/ 134 w 134"/>
                <a:gd name="T25"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50">
                  <a:moveTo>
                    <a:pt x="134" y="5"/>
                  </a:moveTo>
                  <a:lnTo>
                    <a:pt x="114" y="19"/>
                  </a:lnTo>
                  <a:lnTo>
                    <a:pt x="96" y="35"/>
                  </a:lnTo>
                  <a:lnTo>
                    <a:pt x="80" y="53"/>
                  </a:lnTo>
                  <a:lnTo>
                    <a:pt x="65" y="71"/>
                  </a:lnTo>
                  <a:lnTo>
                    <a:pt x="4" y="150"/>
                  </a:lnTo>
                  <a:lnTo>
                    <a:pt x="0" y="145"/>
                  </a:lnTo>
                  <a:lnTo>
                    <a:pt x="60" y="67"/>
                  </a:lnTo>
                  <a:lnTo>
                    <a:pt x="75" y="49"/>
                  </a:lnTo>
                  <a:lnTo>
                    <a:pt x="92" y="31"/>
                  </a:lnTo>
                  <a:lnTo>
                    <a:pt x="110" y="14"/>
                  </a:lnTo>
                  <a:lnTo>
                    <a:pt x="130"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7" name="Freeform 1353"/>
            <p:cNvSpPr>
              <a:spLocks/>
            </p:cNvSpPr>
            <p:nvPr/>
          </p:nvSpPr>
          <p:spPr bwMode="auto">
            <a:xfrm>
              <a:off x="4217" y="1579"/>
              <a:ext cx="2"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8" name="Freeform 1354"/>
            <p:cNvSpPr>
              <a:spLocks/>
            </p:cNvSpPr>
            <p:nvPr/>
          </p:nvSpPr>
          <p:spPr bwMode="auto">
            <a:xfrm>
              <a:off x="4128" y="1651"/>
              <a:ext cx="26" cy="27"/>
            </a:xfrm>
            <a:custGeom>
              <a:avLst/>
              <a:gdLst>
                <a:gd name="T0" fmla="*/ 51 w 51"/>
                <a:gd name="T1" fmla="*/ 5 h 54"/>
                <a:gd name="T2" fmla="*/ 29 w 51"/>
                <a:gd name="T3" fmla="*/ 29 h 54"/>
                <a:gd name="T4" fmla="*/ 15 w 51"/>
                <a:gd name="T5" fmla="*/ 41 h 54"/>
                <a:gd name="T6" fmla="*/ 5 w 51"/>
                <a:gd name="T7" fmla="*/ 54 h 54"/>
                <a:gd name="T8" fmla="*/ 0 w 51"/>
                <a:gd name="T9" fmla="*/ 50 h 54"/>
                <a:gd name="T10" fmla="*/ 11 w 51"/>
                <a:gd name="T11" fmla="*/ 36 h 54"/>
                <a:gd name="T12" fmla="*/ 24 w 51"/>
                <a:gd name="T13" fmla="*/ 24 h 54"/>
                <a:gd name="T14" fmla="*/ 47 w 51"/>
                <a:gd name="T15" fmla="*/ 0 h 54"/>
                <a:gd name="T16" fmla="*/ 51 w 51"/>
                <a:gd name="T17"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4">
                  <a:moveTo>
                    <a:pt x="51" y="5"/>
                  </a:moveTo>
                  <a:lnTo>
                    <a:pt x="29" y="29"/>
                  </a:lnTo>
                  <a:lnTo>
                    <a:pt x="15" y="41"/>
                  </a:lnTo>
                  <a:lnTo>
                    <a:pt x="5" y="54"/>
                  </a:lnTo>
                  <a:lnTo>
                    <a:pt x="0" y="50"/>
                  </a:lnTo>
                  <a:lnTo>
                    <a:pt x="11" y="36"/>
                  </a:lnTo>
                  <a:lnTo>
                    <a:pt x="24" y="24"/>
                  </a:lnTo>
                  <a:lnTo>
                    <a:pt x="47" y="0"/>
                  </a:lnTo>
                  <a:lnTo>
                    <a:pt x="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79" name="Freeform 1355"/>
            <p:cNvSpPr>
              <a:spLocks/>
            </p:cNvSpPr>
            <p:nvPr/>
          </p:nvSpPr>
          <p:spPr bwMode="auto">
            <a:xfrm>
              <a:off x="4152" y="1651"/>
              <a:ext cx="2" cy="2"/>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0" name="Freeform 1356"/>
            <p:cNvSpPr>
              <a:spLocks/>
            </p:cNvSpPr>
            <p:nvPr/>
          </p:nvSpPr>
          <p:spPr bwMode="auto">
            <a:xfrm>
              <a:off x="4110" y="1676"/>
              <a:ext cx="21" cy="38"/>
            </a:xfrm>
            <a:custGeom>
              <a:avLst/>
              <a:gdLst>
                <a:gd name="T0" fmla="*/ 43 w 43"/>
                <a:gd name="T1" fmla="*/ 4 h 75"/>
                <a:gd name="T2" fmla="*/ 21 w 43"/>
                <a:gd name="T3" fmla="*/ 37 h 75"/>
                <a:gd name="T4" fmla="*/ 6 w 43"/>
                <a:gd name="T5" fmla="*/ 75 h 75"/>
                <a:gd name="T6" fmla="*/ 0 w 43"/>
                <a:gd name="T7" fmla="*/ 74 h 75"/>
                <a:gd name="T8" fmla="*/ 15 w 43"/>
                <a:gd name="T9" fmla="*/ 36 h 75"/>
                <a:gd name="T10" fmla="*/ 38 w 43"/>
                <a:gd name="T11" fmla="*/ 0 h 75"/>
                <a:gd name="T12" fmla="*/ 43 w 43"/>
                <a:gd name="T13" fmla="*/ 4 h 75"/>
              </a:gdLst>
              <a:ahLst/>
              <a:cxnLst>
                <a:cxn ang="0">
                  <a:pos x="T0" y="T1"/>
                </a:cxn>
                <a:cxn ang="0">
                  <a:pos x="T2" y="T3"/>
                </a:cxn>
                <a:cxn ang="0">
                  <a:pos x="T4" y="T5"/>
                </a:cxn>
                <a:cxn ang="0">
                  <a:pos x="T6" y="T7"/>
                </a:cxn>
                <a:cxn ang="0">
                  <a:pos x="T8" y="T9"/>
                </a:cxn>
                <a:cxn ang="0">
                  <a:pos x="T10" y="T11"/>
                </a:cxn>
                <a:cxn ang="0">
                  <a:pos x="T12" y="T13"/>
                </a:cxn>
              </a:cxnLst>
              <a:rect l="0" t="0" r="r" b="b"/>
              <a:pathLst>
                <a:path w="43" h="75">
                  <a:moveTo>
                    <a:pt x="43" y="4"/>
                  </a:moveTo>
                  <a:lnTo>
                    <a:pt x="21" y="37"/>
                  </a:lnTo>
                  <a:lnTo>
                    <a:pt x="6" y="75"/>
                  </a:lnTo>
                  <a:lnTo>
                    <a:pt x="0" y="74"/>
                  </a:lnTo>
                  <a:lnTo>
                    <a:pt x="15" y="36"/>
                  </a:lnTo>
                  <a:lnTo>
                    <a:pt x="38" y="0"/>
                  </a:lnTo>
                  <a:lnTo>
                    <a:pt x="4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1" name="Freeform 1357"/>
            <p:cNvSpPr>
              <a:spLocks/>
            </p:cNvSpPr>
            <p:nvPr/>
          </p:nvSpPr>
          <p:spPr bwMode="auto">
            <a:xfrm>
              <a:off x="4128" y="1676"/>
              <a:ext cx="3"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2" name="Freeform 1358"/>
            <p:cNvSpPr>
              <a:spLocks/>
            </p:cNvSpPr>
            <p:nvPr/>
          </p:nvSpPr>
          <p:spPr bwMode="auto">
            <a:xfrm>
              <a:off x="4104" y="1714"/>
              <a:ext cx="9" cy="92"/>
            </a:xfrm>
            <a:custGeom>
              <a:avLst/>
              <a:gdLst>
                <a:gd name="T0" fmla="*/ 18 w 18"/>
                <a:gd name="T1" fmla="*/ 0 h 185"/>
                <a:gd name="T2" fmla="*/ 9 w 18"/>
                <a:gd name="T3" fmla="*/ 45 h 185"/>
                <a:gd name="T4" fmla="*/ 6 w 18"/>
                <a:gd name="T5" fmla="*/ 92 h 185"/>
                <a:gd name="T6" fmla="*/ 11 w 18"/>
                <a:gd name="T7" fmla="*/ 139 h 185"/>
                <a:gd name="T8" fmla="*/ 15 w 18"/>
                <a:gd name="T9" fmla="*/ 185 h 185"/>
                <a:gd name="T10" fmla="*/ 9 w 18"/>
                <a:gd name="T11" fmla="*/ 185 h 185"/>
                <a:gd name="T12" fmla="*/ 5 w 18"/>
                <a:gd name="T13" fmla="*/ 139 h 185"/>
                <a:gd name="T14" fmla="*/ 0 w 18"/>
                <a:gd name="T15" fmla="*/ 92 h 185"/>
                <a:gd name="T16" fmla="*/ 3 w 18"/>
                <a:gd name="T17" fmla="*/ 45 h 185"/>
                <a:gd name="T18" fmla="*/ 12 w 18"/>
                <a:gd name="T19" fmla="*/ 0 h 185"/>
                <a:gd name="T20" fmla="*/ 18 w 18"/>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5">
                  <a:moveTo>
                    <a:pt x="18" y="0"/>
                  </a:moveTo>
                  <a:lnTo>
                    <a:pt x="9" y="45"/>
                  </a:lnTo>
                  <a:lnTo>
                    <a:pt x="6" y="92"/>
                  </a:lnTo>
                  <a:lnTo>
                    <a:pt x="11" y="139"/>
                  </a:lnTo>
                  <a:lnTo>
                    <a:pt x="15" y="185"/>
                  </a:lnTo>
                  <a:lnTo>
                    <a:pt x="9" y="185"/>
                  </a:lnTo>
                  <a:lnTo>
                    <a:pt x="5" y="139"/>
                  </a:lnTo>
                  <a:lnTo>
                    <a:pt x="0" y="92"/>
                  </a:lnTo>
                  <a:lnTo>
                    <a:pt x="3" y="45"/>
                  </a:lnTo>
                  <a:lnTo>
                    <a:pt x="12"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3" name="Freeform 1359"/>
            <p:cNvSpPr>
              <a:spLocks/>
            </p:cNvSpPr>
            <p:nvPr/>
          </p:nvSpPr>
          <p:spPr bwMode="auto">
            <a:xfrm>
              <a:off x="4108" y="1806"/>
              <a:ext cx="9" cy="14"/>
            </a:xfrm>
            <a:custGeom>
              <a:avLst/>
              <a:gdLst>
                <a:gd name="T0" fmla="*/ 6 w 18"/>
                <a:gd name="T1" fmla="*/ 0 h 27"/>
                <a:gd name="T2" fmla="*/ 8 w 18"/>
                <a:gd name="T3" fmla="*/ 20 h 27"/>
                <a:gd name="T4" fmla="*/ 8 w 18"/>
                <a:gd name="T5" fmla="*/ 21 h 27"/>
                <a:gd name="T6" fmla="*/ 17 w 18"/>
                <a:gd name="T7" fmla="*/ 18 h 27"/>
                <a:gd name="T8" fmla="*/ 18 w 18"/>
                <a:gd name="T9" fmla="*/ 24 h 27"/>
                <a:gd name="T10" fmla="*/ 8 w 18"/>
                <a:gd name="T11" fmla="*/ 27 h 27"/>
                <a:gd name="T12" fmla="*/ 2 w 18"/>
                <a:gd name="T13" fmla="*/ 21 h 27"/>
                <a:gd name="T14" fmla="*/ 0 w 18"/>
                <a:gd name="T15" fmla="*/ 0 h 27"/>
                <a:gd name="T16" fmla="*/ 6 w 18"/>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7">
                  <a:moveTo>
                    <a:pt x="6" y="0"/>
                  </a:moveTo>
                  <a:lnTo>
                    <a:pt x="8" y="20"/>
                  </a:lnTo>
                  <a:lnTo>
                    <a:pt x="8" y="21"/>
                  </a:lnTo>
                  <a:lnTo>
                    <a:pt x="17" y="18"/>
                  </a:lnTo>
                  <a:lnTo>
                    <a:pt x="18" y="24"/>
                  </a:lnTo>
                  <a:lnTo>
                    <a:pt x="8" y="27"/>
                  </a:lnTo>
                  <a:lnTo>
                    <a:pt x="2" y="21"/>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4" name="Freeform 1360"/>
            <p:cNvSpPr>
              <a:spLocks/>
            </p:cNvSpPr>
            <p:nvPr/>
          </p:nvSpPr>
          <p:spPr bwMode="auto">
            <a:xfrm>
              <a:off x="4108" y="1806"/>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5" name="Freeform 1361"/>
            <p:cNvSpPr>
              <a:spLocks/>
            </p:cNvSpPr>
            <p:nvPr/>
          </p:nvSpPr>
          <p:spPr bwMode="auto">
            <a:xfrm>
              <a:off x="4116" y="1771"/>
              <a:ext cx="203" cy="47"/>
            </a:xfrm>
            <a:custGeom>
              <a:avLst/>
              <a:gdLst>
                <a:gd name="T0" fmla="*/ 0 w 406"/>
                <a:gd name="T1" fmla="*/ 90 h 94"/>
                <a:gd name="T2" fmla="*/ 53 w 406"/>
                <a:gd name="T3" fmla="*/ 58 h 94"/>
                <a:gd name="T4" fmla="*/ 104 w 406"/>
                <a:gd name="T5" fmla="*/ 36 h 94"/>
                <a:gd name="T6" fmla="*/ 154 w 406"/>
                <a:gd name="T7" fmla="*/ 18 h 94"/>
                <a:gd name="T8" fmla="*/ 180 w 406"/>
                <a:gd name="T9" fmla="*/ 12 h 94"/>
                <a:gd name="T10" fmla="*/ 204 w 406"/>
                <a:gd name="T11" fmla="*/ 7 h 94"/>
                <a:gd name="T12" fmla="*/ 254 w 406"/>
                <a:gd name="T13" fmla="*/ 1 h 94"/>
                <a:gd name="T14" fmla="*/ 305 w 406"/>
                <a:gd name="T15" fmla="*/ 0 h 94"/>
                <a:gd name="T16" fmla="*/ 355 w 406"/>
                <a:gd name="T17" fmla="*/ 3 h 94"/>
                <a:gd name="T18" fmla="*/ 406 w 406"/>
                <a:gd name="T19" fmla="*/ 10 h 94"/>
                <a:gd name="T20" fmla="*/ 405 w 406"/>
                <a:gd name="T21" fmla="*/ 16 h 94"/>
                <a:gd name="T22" fmla="*/ 355 w 406"/>
                <a:gd name="T23" fmla="*/ 9 h 94"/>
                <a:gd name="T24" fmla="*/ 305 w 406"/>
                <a:gd name="T25" fmla="*/ 6 h 94"/>
                <a:gd name="T26" fmla="*/ 254 w 406"/>
                <a:gd name="T27" fmla="*/ 7 h 94"/>
                <a:gd name="T28" fmla="*/ 204 w 406"/>
                <a:gd name="T29" fmla="*/ 13 h 94"/>
                <a:gd name="T30" fmla="*/ 180 w 406"/>
                <a:gd name="T31" fmla="*/ 18 h 94"/>
                <a:gd name="T32" fmla="*/ 156 w 406"/>
                <a:gd name="T33" fmla="*/ 24 h 94"/>
                <a:gd name="T34" fmla="*/ 106 w 406"/>
                <a:gd name="T35" fmla="*/ 42 h 94"/>
                <a:gd name="T36" fmla="*/ 55 w 406"/>
                <a:gd name="T37" fmla="*/ 64 h 94"/>
                <a:gd name="T38" fmla="*/ 3 w 406"/>
                <a:gd name="T39" fmla="*/ 94 h 94"/>
                <a:gd name="T40" fmla="*/ 0 w 406"/>
                <a:gd name="T41"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6" h="94">
                  <a:moveTo>
                    <a:pt x="0" y="90"/>
                  </a:moveTo>
                  <a:lnTo>
                    <a:pt x="53" y="58"/>
                  </a:lnTo>
                  <a:lnTo>
                    <a:pt x="104" y="36"/>
                  </a:lnTo>
                  <a:lnTo>
                    <a:pt x="154" y="18"/>
                  </a:lnTo>
                  <a:lnTo>
                    <a:pt x="180" y="12"/>
                  </a:lnTo>
                  <a:lnTo>
                    <a:pt x="204" y="7"/>
                  </a:lnTo>
                  <a:lnTo>
                    <a:pt x="254" y="1"/>
                  </a:lnTo>
                  <a:lnTo>
                    <a:pt x="305" y="0"/>
                  </a:lnTo>
                  <a:lnTo>
                    <a:pt x="355" y="3"/>
                  </a:lnTo>
                  <a:lnTo>
                    <a:pt x="406" y="10"/>
                  </a:lnTo>
                  <a:lnTo>
                    <a:pt x="405" y="16"/>
                  </a:lnTo>
                  <a:lnTo>
                    <a:pt x="355" y="9"/>
                  </a:lnTo>
                  <a:lnTo>
                    <a:pt x="305" y="6"/>
                  </a:lnTo>
                  <a:lnTo>
                    <a:pt x="254" y="7"/>
                  </a:lnTo>
                  <a:lnTo>
                    <a:pt x="204" y="13"/>
                  </a:lnTo>
                  <a:lnTo>
                    <a:pt x="180" y="18"/>
                  </a:lnTo>
                  <a:lnTo>
                    <a:pt x="156" y="24"/>
                  </a:lnTo>
                  <a:lnTo>
                    <a:pt x="106" y="42"/>
                  </a:lnTo>
                  <a:lnTo>
                    <a:pt x="55" y="64"/>
                  </a:lnTo>
                  <a:lnTo>
                    <a:pt x="3" y="94"/>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6" name="Freeform 1362"/>
            <p:cNvSpPr>
              <a:spLocks/>
            </p:cNvSpPr>
            <p:nvPr/>
          </p:nvSpPr>
          <p:spPr bwMode="auto">
            <a:xfrm>
              <a:off x="4318" y="1776"/>
              <a:ext cx="258" cy="84"/>
            </a:xfrm>
            <a:custGeom>
              <a:avLst/>
              <a:gdLst>
                <a:gd name="T0" fmla="*/ 1 w 516"/>
                <a:gd name="T1" fmla="*/ 0 h 167"/>
                <a:gd name="T2" fmla="*/ 137 w 516"/>
                <a:gd name="T3" fmla="*/ 23 h 167"/>
                <a:gd name="T4" fmla="*/ 205 w 516"/>
                <a:gd name="T5" fmla="*/ 36 h 167"/>
                <a:gd name="T6" fmla="*/ 270 w 516"/>
                <a:gd name="T7" fmla="*/ 51 h 167"/>
                <a:gd name="T8" fmla="*/ 335 w 516"/>
                <a:gd name="T9" fmla="*/ 69 h 167"/>
                <a:gd name="T10" fmla="*/ 398 w 516"/>
                <a:gd name="T11" fmla="*/ 94 h 167"/>
                <a:gd name="T12" fmla="*/ 428 w 516"/>
                <a:gd name="T13" fmla="*/ 109 h 167"/>
                <a:gd name="T14" fmla="*/ 459 w 516"/>
                <a:gd name="T15" fmla="*/ 125 h 167"/>
                <a:gd name="T16" fmla="*/ 489 w 516"/>
                <a:gd name="T17" fmla="*/ 143 h 167"/>
                <a:gd name="T18" fmla="*/ 516 w 516"/>
                <a:gd name="T19" fmla="*/ 163 h 167"/>
                <a:gd name="T20" fmla="*/ 511 w 516"/>
                <a:gd name="T21" fmla="*/ 167 h 167"/>
                <a:gd name="T22" fmla="*/ 484 w 516"/>
                <a:gd name="T23" fmla="*/ 148 h 167"/>
                <a:gd name="T24" fmla="*/ 454 w 516"/>
                <a:gd name="T25" fmla="*/ 130 h 167"/>
                <a:gd name="T26" fmla="*/ 427 w 516"/>
                <a:gd name="T27" fmla="*/ 115 h 167"/>
                <a:gd name="T28" fmla="*/ 397 w 516"/>
                <a:gd name="T29" fmla="*/ 100 h 167"/>
                <a:gd name="T30" fmla="*/ 333 w 516"/>
                <a:gd name="T31" fmla="*/ 75 h 167"/>
                <a:gd name="T32" fmla="*/ 268 w 516"/>
                <a:gd name="T33" fmla="*/ 57 h 167"/>
                <a:gd name="T34" fmla="*/ 204 w 516"/>
                <a:gd name="T35" fmla="*/ 42 h 167"/>
                <a:gd name="T36" fmla="*/ 136 w 516"/>
                <a:gd name="T37" fmla="*/ 29 h 167"/>
                <a:gd name="T38" fmla="*/ 0 w 516"/>
                <a:gd name="T39" fmla="*/ 6 h 167"/>
                <a:gd name="T40" fmla="*/ 1 w 516"/>
                <a:gd name="T4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6" h="167">
                  <a:moveTo>
                    <a:pt x="1" y="0"/>
                  </a:moveTo>
                  <a:lnTo>
                    <a:pt x="137" y="23"/>
                  </a:lnTo>
                  <a:lnTo>
                    <a:pt x="205" y="36"/>
                  </a:lnTo>
                  <a:lnTo>
                    <a:pt x="270" y="51"/>
                  </a:lnTo>
                  <a:lnTo>
                    <a:pt x="335" y="69"/>
                  </a:lnTo>
                  <a:lnTo>
                    <a:pt x="398" y="94"/>
                  </a:lnTo>
                  <a:lnTo>
                    <a:pt x="428" y="109"/>
                  </a:lnTo>
                  <a:lnTo>
                    <a:pt x="459" y="125"/>
                  </a:lnTo>
                  <a:lnTo>
                    <a:pt x="489" y="143"/>
                  </a:lnTo>
                  <a:lnTo>
                    <a:pt x="516" y="163"/>
                  </a:lnTo>
                  <a:lnTo>
                    <a:pt x="511" y="167"/>
                  </a:lnTo>
                  <a:lnTo>
                    <a:pt x="484" y="148"/>
                  </a:lnTo>
                  <a:lnTo>
                    <a:pt x="454" y="130"/>
                  </a:lnTo>
                  <a:lnTo>
                    <a:pt x="427" y="115"/>
                  </a:lnTo>
                  <a:lnTo>
                    <a:pt x="397" y="100"/>
                  </a:lnTo>
                  <a:lnTo>
                    <a:pt x="333" y="75"/>
                  </a:lnTo>
                  <a:lnTo>
                    <a:pt x="268" y="57"/>
                  </a:lnTo>
                  <a:lnTo>
                    <a:pt x="204" y="42"/>
                  </a:lnTo>
                  <a:lnTo>
                    <a:pt x="136" y="2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7" name="Freeform 1363"/>
            <p:cNvSpPr>
              <a:spLocks/>
            </p:cNvSpPr>
            <p:nvPr/>
          </p:nvSpPr>
          <p:spPr bwMode="auto">
            <a:xfrm>
              <a:off x="4318" y="1776"/>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8" name="Freeform 1364"/>
            <p:cNvSpPr>
              <a:spLocks/>
            </p:cNvSpPr>
            <p:nvPr/>
          </p:nvSpPr>
          <p:spPr bwMode="auto">
            <a:xfrm>
              <a:off x="4574" y="1857"/>
              <a:ext cx="57" cy="41"/>
            </a:xfrm>
            <a:custGeom>
              <a:avLst/>
              <a:gdLst>
                <a:gd name="T0" fmla="*/ 5 w 115"/>
                <a:gd name="T1" fmla="*/ 0 h 81"/>
                <a:gd name="T2" fmla="*/ 0 w 115"/>
                <a:gd name="T3" fmla="*/ 4 h 81"/>
                <a:gd name="T4" fmla="*/ 111 w 115"/>
                <a:gd name="T5" fmla="*/ 81 h 81"/>
                <a:gd name="T6" fmla="*/ 115 w 115"/>
                <a:gd name="T7" fmla="*/ 77 h 81"/>
                <a:gd name="T8" fmla="*/ 5 w 115"/>
                <a:gd name="T9" fmla="*/ 0 h 81"/>
              </a:gdLst>
              <a:ahLst/>
              <a:cxnLst>
                <a:cxn ang="0">
                  <a:pos x="T0" y="T1"/>
                </a:cxn>
                <a:cxn ang="0">
                  <a:pos x="T2" y="T3"/>
                </a:cxn>
                <a:cxn ang="0">
                  <a:pos x="T4" y="T5"/>
                </a:cxn>
                <a:cxn ang="0">
                  <a:pos x="T6" y="T7"/>
                </a:cxn>
                <a:cxn ang="0">
                  <a:pos x="T8" y="T9"/>
                </a:cxn>
              </a:cxnLst>
              <a:rect l="0" t="0" r="r" b="b"/>
              <a:pathLst>
                <a:path w="115" h="81">
                  <a:moveTo>
                    <a:pt x="5" y="0"/>
                  </a:moveTo>
                  <a:lnTo>
                    <a:pt x="0" y="4"/>
                  </a:lnTo>
                  <a:lnTo>
                    <a:pt x="111" y="81"/>
                  </a:lnTo>
                  <a:lnTo>
                    <a:pt x="115" y="7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89" name="Freeform 1365"/>
            <p:cNvSpPr>
              <a:spLocks/>
            </p:cNvSpPr>
            <p:nvPr/>
          </p:nvSpPr>
          <p:spPr bwMode="auto">
            <a:xfrm>
              <a:off x="4574" y="1857"/>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0" name="Freeform 1366"/>
            <p:cNvSpPr>
              <a:spLocks/>
            </p:cNvSpPr>
            <p:nvPr/>
          </p:nvSpPr>
          <p:spPr bwMode="auto">
            <a:xfrm>
              <a:off x="4629" y="1896"/>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1" name="Freeform 1367"/>
            <p:cNvSpPr>
              <a:spLocks/>
            </p:cNvSpPr>
            <p:nvPr/>
          </p:nvSpPr>
          <p:spPr bwMode="auto">
            <a:xfrm>
              <a:off x="4663" y="1300"/>
              <a:ext cx="205" cy="307"/>
            </a:xfrm>
            <a:custGeom>
              <a:avLst/>
              <a:gdLst>
                <a:gd name="T0" fmla="*/ 10 w 410"/>
                <a:gd name="T1" fmla="*/ 97 h 613"/>
                <a:gd name="T2" fmla="*/ 7 w 410"/>
                <a:gd name="T3" fmla="*/ 139 h 613"/>
                <a:gd name="T4" fmla="*/ 6 w 410"/>
                <a:gd name="T5" fmla="*/ 179 h 613"/>
                <a:gd name="T6" fmla="*/ 12 w 410"/>
                <a:gd name="T7" fmla="*/ 291 h 613"/>
                <a:gd name="T8" fmla="*/ 16 w 410"/>
                <a:gd name="T9" fmla="*/ 347 h 613"/>
                <a:gd name="T10" fmla="*/ 16 w 410"/>
                <a:gd name="T11" fmla="*/ 402 h 613"/>
                <a:gd name="T12" fmla="*/ 13 w 410"/>
                <a:gd name="T13" fmla="*/ 458 h 613"/>
                <a:gd name="T14" fmla="*/ 3 w 410"/>
                <a:gd name="T15" fmla="*/ 514 h 613"/>
                <a:gd name="T16" fmla="*/ 0 w 410"/>
                <a:gd name="T17" fmla="*/ 532 h 613"/>
                <a:gd name="T18" fmla="*/ 0 w 410"/>
                <a:gd name="T19" fmla="*/ 544 h 613"/>
                <a:gd name="T20" fmla="*/ 3 w 410"/>
                <a:gd name="T21" fmla="*/ 556 h 613"/>
                <a:gd name="T22" fmla="*/ 7 w 410"/>
                <a:gd name="T23" fmla="*/ 567 h 613"/>
                <a:gd name="T24" fmla="*/ 13 w 410"/>
                <a:gd name="T25" fmla="*/ 574 h 613"/>
                <a:gd name="T26" fmla="*/ 22 w 410"/>
                <a:gd name="T27" fmla="*/ 580 h 613"/>
                <a:gd name="T28" fmla="*/ 34 w 410"/>
                <a:gd name="T29" fmla="*/ 585 h 613"/>
                <a:gd name="T30" fmla="*/ 57 w 410"/>
                <a:gd name="T31" fmla="*/ 585 h 613"/>
                <a:gd name="T32" fmla="*/ 101 w 410"/>
                <a:gd name="T33" fmla="*/ 583 h 613"/>
                <a:gd name="T34" fmla="*/ 190 w 410"/>
                <a:gd name="T35" fmla="*/ 574 h 613"/>
                <a:gd name="T36" fmla="*/ 235 w 410"/>
                <a:gd name="T37" fmla="*/ 574 h 613"/>
                <a:gd name="T38" fmla="*/ 265 w 410"/>
                <a:gd name="T39" fmla="*/ 577 h 613"/>
                <a:gd name="T40" fmla="*/ 297 w 410"/>
                <a:gd name="T41" fmla="*/ 583 h 613"/>
                <a:gd name="T42" fmla="*/ 344 w 410"/>
                <a:gd name="T43" fmla="*/ 600 h 613"/>
                <a:gd name="T44" fmla="*/ 375 w 410"/>
                <a:gd name="T45" fmla="*/ 610 h 613"/>
                <a:gd name="T46" fmla="*/ 400 w 410"/>
                <a:gd name="T47" fmla="*/ 613 h 613"/>
                <a:gd name="T48" fmla="*/ 410 w 410"/>
                <a:gd name="T49" fmla="*/ 595 h 613"/>
                <a:gd name="T50" fmla="*/ 410 w 410"/>
                <a:gd name="T51" fmla="*/ 557 h 613"/>
                <a:gd name="T52" fmla="*/ 407 w 410"/>
                <a:gd name="T53" fmla="*/ 502 h 613"/>
                <a:gd name="T54" fmla="*/ 393 w 410"/>
                <a:gd name="T55" fmla="*/ 392 h 613"/>
                <a:gd name="T56" fmla="*/ 387 w 410"/>
                <a:gd name="T57" fmla="*/ 336 h 613"/>
                <a:gd name="T58" fmla="*/ 384 w 410"/>
                <a:gd name="T59" fmla="*/ 307 h 613"/>
                <a:gd name="T60" fmla="*/ 378 w 410"/>
                <a:gd name="T61" fmla="*/ 264 h 613"/>
                <a:gd name="T62" fmla="*/ 375 w 410"/>
                <a:gd name="T63" fmla="*/ 196 h 613"/>
                <a:gd name="T64" fmla="*/ 374 w 410"/>
                <a:gd name="T65" fmla="*/ 130 h 613"/>
                <a:gd name="T66" fmla="*/ 371 w 410"/>
                <a:gd name="T67" fmla="*/ 80 h 613"/>
                <a:gd name="T68" fmla="*/ 368 w 410"/>
                <a:gd name="T69" fmla="*/ 47 h 613"/>
                <a:gd name="T70" fmla="*/ 363 w 410"/>
                <a:gd name="T71" fmla="*/ 27 h 613"/>
                <a:gd name="T72" fmla="*/ 357 w 410"/>
                <a:gd name="T73" fmla="*/ 21 h 613"/>
                <a:gd name="T74" fmla="*/ 345 w 410"/>
                <a:gd name="T75" fmla="*/ 17 h 613"/>
                <a:gd name="T76" fmla="*/ 323 w 410"/>
                <a:gd name="T77" fmla="*/ 9 h 613"/>
                <a:gd name="T78" fmla="*/ 280 w 410"/>
                <a:gd name="T79" fmla="*/ 3 h 613"/>
                <a:gd name="T80" fmla="*/ 243 w 410"/>
                <a:gd name="T81" fmla="*/ 0 h 613"/>
                <a:gd name="T82" fmla="*/ 202 w 410"/>
                <a:gd name="T83" fmla="*/ 0 h 613"/>
                <a:gd name="T84" fmla="*/ 147 w 410"/>
                <a:gd name="T85" fmla="*/ 6 h 613"/>
                <a:gd name="T86" fmla="*/ 108 w 410"/>
                <a:gd name="T87" fmla="*/ 15 h 613"/>
                <a:gd name="T88" fmla="*/ 83 w 410"/>
                <a:gd name="T89" fmla="*/ 23 h 613"/>
                <a:gd name="T90" fmla="*/ 60 w 410"/>
                <a:gd name="T91" fmla="*/ 33 h 613"/>
                <a:gd name="T92" fmla="*/ 30 w 410"/>
                <a:gd name="T93" fmla="*/ 5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0" h="613">
                  <a:moveTo>
                    <a:pt x="15" y="69"/>
                  </a:moveTo>
                  <a:lnTo>
                    <a:pt x="10" y="97"/>
                  </a:lnTo>
                  <a:lnTo>
                    <a:pt x="7" y="125"/>
                  </a:lnTo>
                  <a:lnTo>
                    <a:pt x="7" y="139"/>
                  </a:lnTo>
                  <a:lnTo>
                    <a:pt x="6" y="152"/>
                  </a:lnTo>
                  <a:lnTo>
                    <a:pt x="6" y="179"/>
                  </a:lnTo>
                  <a:lnTo>
                    <a:pt x="9" y="235"/>
                  </a:lnTo>
                  <a:lnTo>
                    <a:pt x="12" y="291"/>
                  </a:lnTo>
                  <a:lnTo>
                    <a:pt x="15" y="319"/>
                  </a:lnTo>
                  <a:lnTo>
                    <a:pt x="16" y="347"/>
                  </a:lnTo>
                  <a:lnTo>
                    <a:pt x="16" y="375"/>
                  </a:lnTo>
                  <a:lnTo>
                    <a:pt x="16" y="402"/>
                  </a:lnTo>
                  <a:lnTo>
                    <a:pt x="16" y="429"/>
                  </a:lnTo>
                  <a:lnTo>
                    <a:pt x="13" y="458"/>
                  </a:lnTo>
                  <a:lnTo>
                    <a:pt x="9" y="485"/>
                  </a:lnTo>
                  <a:lnTo>
                    <a:pt x="3" y="514"/>
                  </a:lnTo>
                  <a:lnTo>
                    <a:pt x="0" y="526"/>
                  </a:lnTo>
                  <a:lnTo>
                    <a:pt x="0" y="532"/>
                  </a:lnTo>
                  <a:lnTo>
                    <a:pt x="0" y="538"/>
                  </a:lnTo>
                  <a:lnTo>
                    <a:pt x="0" y="544"/>
                  </a:lnTo>
                  <a:lnTo>
                    <a:pt x="1" y="550"/>
                  </a:lnTo>
                  <a:lnTo>
                    <a:pt x="3" y="556"/>
                  </a:lnTo>
                  <a:lnTo>
                    <a:pt x="4" y="560"/>
                  </a:lnTo>
                  <a:lnTo>
                    <a:pt x="7" y="567"/>
                  </a:lnTo>
                  <a:lnTo>
                    <a:pt x="10" y="571"/>
                  </a:lnTo>
                  <a:lnTo>
                    <a:pt x="13" y="574"/>
                  </a:lnTo>
                  <a:lnTo>
                    <a:pt x="18" y="579"/>
                  </a:lnTo>
                  <a:lnTo>
                    <a:pt x="22" y="580"/>
                  </a:lnTo>
                  <a:lnTo>
                    <a:pt x="28" y="583"/>
                  </a:lnTo>
                  <a:lnTo>
                    <a:pt x="34" y="585"/>
                  </a:lnTo>
                  <a:lnTo>
                    <a:pt x="42" y="585"/>
                  </a:lnTo>
                  <a:lnTo>
                    <a:pt x="57" y="585"/>
                  </a:lnTo>
                  <a:lnTo>
                    <a:pt x="70" y="585"/>
                  </a:lnTo>
                  <a:lnTo>
                    <a:pt x="101" y="583"/>
                  </a:lnTo>
                  <a:lnTo>
                    <a:pt x="160" y="577"/>
                  </a:lnTo>
                  <a:lnTo>
                    <a:pt x="190" y="574"/>
                  </a:lnTo>
                  <a:lnTo>
                    <a:pt x="220" y="574"/>
                  </a:lnTo>
                  <a:lnTo>
                    <a:pt x="235" y="574"/>
                  </a:lnTo>
                  <a:lnTo>
                    <a:pt x="250" y="576"/>
                  </a:lnTo>
                  <a:lnTo>
                    <a:pt x="265" y="577"/>
                  </a:lnTo>
                  <a:lnTo>
                    <a:pt x="280" y="580"/>
                  </a:lnTo>
                  <a:lnTo>
                    <a:pt x="297" y="583"/>
                  </a:lnTo>
                  <a:lnTo>
                    <a:pt x="313" y="589"/>
                  </a:lnTo>
                  <a:lnTo>
                    <a:pt x="344" y="600"/>
                  </a:lnTo>
                  <a:lnTo>
                    <a:pt x="360" y="606"/>
                  </a:lnTo>
                  <a:lnTo>
                    <a:pt x="375" y="610"/>
                  </a:lnTo>
                  <a:lnTo>
                    <a:pt x="392" y="613"/>
                  </a:lnTo>
                  <a:lnTo>
                    <a:pt x="400" y="613"/>
                  </a:lnTo>
                  <a:lnTo>
                    <a:pt x="409" y="613"/>
                  </a:lnTo>
                  <a:lnTo>
                    <a:pt x="410" y="595"/>
                  </a:lnTo>
                  <a:lnTo>
                    <a:pt x="410" y="576"/>
                  </a:lnTo>
                  <a:lnTo>
                    <a:pt x="410" y="557"/>
                  </a:lnTo>
                  <a:lnTo>
                    <a:pt x="410" y="539"/>
                  </a:lnTo>
                  <a:lnTo>
                    <a:pt x="407" y="502"/>
                  </a:lnTo>
                  <a:lnTo>
                    <a:pt x="403" y="466"/>
                  </a:lnTo>
                  <a:lnTo>
                    <a:pt x="393" y="392"/>
                  </a:lnTo>
                  <a:lnTo>
                    <a:pt x="389" y="356"/>
                  </a:lnTo>
                  <a:lnTo>
                    <a:pt x="387" y="336"/>
                  </a:lnTo>
                  <a:lnTo>
                    <a:pt x="386" y="318"/>
                  </a:lnTo>
                  <a:lnTo>
                    <a:pt x="384" y="307"/>
                  </a:lnTo>
                  <a:lnTo>
                    <a:pt x="383" y="297"/>
                  </a:lnTo>
                  <a:lnTo>
                    <a:pt x="378" y="264"/>
                  </a:lnTo>
                  <a:lnTo>
                    <a:pt x="375" y="229"/>
                  </a:lnTo>
                  <a:lnTo>
                    <a:pt x="375" y="196"/>
                  </a:lnTo>
                  <a:lnTo>
                    <a:pt x="374" y="163"/>
                  </a:lnTo>
                  <a:lnTo>
                    <a:pt x="374" y="130"/>
                  </a:lnTo>
                  <a:lnTo>
                    <a:pt x="372" y="97"/>
                  </a:lnTo>
                  <a:lnTo>
                    <a:pt x="371" y="80"/>
                  </a:lnTo>
                  <a:lnTo>
                    <a:pt x="369" y="63"/>
                  </a:lnTo>
                  <a:lnTo>
                    <a:pt x="368" y="47"/>
                  </a:lnTo>
                  <a:lnTo>
                    <a:pt x="365" y="30"/>
                  </a:lnTo>
                  <a:lnTo>
                    <a:pt x="363" y="27"/>
                  </a:lnTo>
                  <a:lnTo>
                    <a:pt x="360" y="24"/>
                  </a:lnTo>
                  <a:lnTo>
                    <a:pt x="357" y="21"/>
                  </a:lnTo>
                  <a:lnTo>
                    <a:pt x="351" y="18"/>
                  </a:lnTo>
                  <a:lnTo>
                    <a:pt x="345" y="17"/>
                  </a:lnTo>
                  <a:lnTo>
                    <a:pt x="339" y="14"/>
                  </a:lnTo>
                  <a:lnTo>
                    <a:pt x="323" y="9"/>
                  </a:lnTo>
                  <a:lnTo>
                    <a:pt x="303" y="5"/>
                  </a:lnTo>
                  <a:lnTo>
                    <a:pt x="280" y="3"/>
                  </a:lnTo>
                  <a:lnTo>
                    <a:pt x="256" y="0"/>
                  </a:lnTo>
                  <a:lnTo>
                    <a:pt x="243" y="0"/>
                  </a:lnTo>
                  <a:lnTo>
                    <a:pt x="229" y="0"/>
                  </a:lnTo>
                  <a:lnTo>
                    <a:pt x="202" y="0"/>
                  </a:lnTo>
                  <a:lnTo>
                    <a:pt x="175" y="3"/>
                  </a:lnTo>
                  <a:lnTo>
                    <a:pt x="147" y="6"/>
                  </a:lnTo>
                  <a:lnTo>
                    <a:pt x="120" y="12"/>
                  </a:lnTo>
                  <a:lnTo>
                    <a:pt x="108" y="15"/>
                  </a:lnTo>
                  <a:lnTo>
                    <a:pt x="95" y="18"/>
                  </a:lnTo>
                  <a:lnTo>
                    <a:pt x="83" y="23"/>
                  </a:lnTo>
                  <a:lnTo>
                    <a:pt x="70" y="27"/>
                  </a:lnTo>
                  <a:lnTo>
                    <a:pt x="60" y="33"/>
                  </a:lnTo>
                  <a:lnTo>
                    <a:pt x="49" y="39"/>
                  </a:lnTo>
                  <a:lnTo>
                    <a:pt x="30" y="51"/>
                  </a:lnTo>
                  <a:lnTo>
                    <a:pt x="15"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2" name="Freeform 1368"/>
            <p:cNvSpPr>
              <a:spLocks/>
            </p:cNvSpPr>
            <p:nvPr/>
          </p:nvSpPr>
          <p:spPr bwMode="auto">
            <a:xfrm>
              <a:off x="4663" y="1335"/>
              <a:ext cx="10" cy="222"/>
            </a:xfrm>
            <a:custGeom>
              <a:avLst/>
              <a:gdLst>
                <a:gd name="T0" fmla="*/ 18 w 19"/>
                <a:gd name="T1" fmla="*/ 0 h 445"/>
                <a:gd name="T2" fmla="*/ 10 w 19"/>
                <a:gd name="T3" fmla="*/ 56 h 445"/>
                <a:gd name="T4" fmla="*/ 9 w 19"/>
                <a:gd name="T5" fmla="*/ 110 h 445"/>
                <a:gd name="T6" fmla="*/ 12 w 19"/>
                <a:gd name="T7" fmla="*/ 166 h 445"/>
                <a:gd name="T8" fmla="*/ 15 w 19"/>
                <a:gd name="T9" fmla="*/ 222 h 445"/>
                <a:gd name="T10" fmla="*/ 19 w 19"/>
                <a:gd name="T11" fmla="*/ 333 h 445"/>
                <a:gd name="T12" fmla="*/ 16 w 19"/>
                <a:gd name="T13" fmla="*/ 389 h 445"/>
                <a:gd name="T14" fmla="*/ 12 w 19"/>
                <a:gd name="T15" fmla="*/ 416 h 445"/>
                <a:gd name="T16" fmla="*/ 6 w 19"/>
                <a:gd name="T17" fmla="*/ 445 h 445"/>
                <a:gd name="T18" fmla="*/ 0 w 19"/>
                <a:gd name="T19" fmla="*/ 445 h 445"/>
                <a:gd name="T20" fmla="*/ 6 w 19"/>
                <a:gd name="T21" fmla="*/ 416 h 445"/>
                <a:gd name="T22" fmla="*/ 10 w 19"/>
                <a:gd name="T23" fmla="*/ 389 h 445"/>
                <a:gd name="T24" fmla="*/ 13 w 19"/>
                <a:gd name="T25" fmla="*/ 333 h 445"/>
                <a:gd name="T26" fmla="*/ 9 w 19"/>
                <a:gd name="T27" fmla="*/ 222 h 445"/>
                <a:gd name="T28" fmla="*/ 6 w 19"/>
                <a:gd name="T29" fmla="*/ 166 h 445"/>
                <a:gd name="T30" fmla="*/ 3 w 19"/>
                <a:gd name="T31" fmla="*/ 110 h 445"/>
                <a:gd name="T32" fmla="*/ 4 w 19"/>
                <a:gd name="T33" fmla="*/ 56 h 445"/>
                <a:gd name="T34" fmla="*/ 12 w 19"/>
                <a:gd name="T35" fmla="*/ 0 h 445"/>
                <a:gd name="T36" fmla="*/ 18 w 19"/>
                <a:gd name="T3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445">
                  <a:moveTo>
                    <a:pt x="18" y="0"/>
                  </a:moveTo>
                  <a:lnTo>
                    <a:pt x="10" y="56"/>
                  </a:lnTo>
                  <a:lnTo>
                    <a:pt x="9" y="110"/>
                  </a:lnTo>
                  <a:lnTo>
                    <a:pt x="12" y="166"/>
                  </a:lnTo>
                  <a:lnTo>
                    <a:pt x="15" y="222"/>
                  </a:lnTo>
                  <a:lnTo>
                    <a:pt x="19" y="333"/>
                  </a:lnTo>
                  <a:lnTo>
                    <a:pt x="16" y="389"/>
                  </a:lnTo>
                  <a:lnTo>
                    <a:pt x="12" y="416"/>
                  </a:lnTo>
                  <a:lnTo>
                    <a:pt x="6" y="445"/>
                  </a:lnTo>
                  <a:lnTo>
                    <a:pt x="0" y="445"/>
                  </a:lnTo>
                  <a:lnTo>
                    <a:pt x="6" y="416"/>
                  </a:lnTo>
                  <a:lnTo>
                    <a:pt x="10" y="389"/>
                  </a:lnTo>
                  <a:lnTo>
                    <a:pt x="13" y="333"/>
                  </a:lnTo>
                  <a:lnTo>
                    <a:pt x="9" y="222"/>
                  </a:lnTo>
                  <a:lnTo>
                    <a:pt x="6" y="166"/>
                  </a:lnTo>
                  <a:lnTo>
                    <a:pt x="3" y="110"/>
                  </a:lnTo>
                  <a:lnTo>
                    <a:pt x="4" y="56"/>
                  </a:lnTo>
                  <a:lnTo>
                    <a:pt x="12"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3" name="Freeform 1369"/>
            <p:cNvSpPr>
              <a:spLocks/>
            </p:cNvSpPr>
            <p:nvPr/>
          </p:nvSpPr>
          <p:spPr bwMode="auto">
            <a:xfrm>
              <a:off x="4661" y="1557"/>
              <a:ext cx="23" cy="37"/>
            </a:xfrm>
            <a:custGeom>
              <a:avLst/>
              <a:gdLst>
                <a:gd name="T0" fmla="*/ 9 w 45"/>
                <a:gd name="T1" fmla="*/ 0 h 74"/>
                <a:gd name="T2" fmla="*/ 6 w 45"/>
                <a:gd name="T3" fmla="*/ 24 h 74"/>
                <a:gd name="T4" fmla="*/ 7 w 45"/>
                <a:gd name="T5" fmla="*/ 36 h 74"/>
                <a:gd name="T6" fmla="*/ 10 w 45"/>
                <a:gd name="T7" fmla="*/ 46 h 74"/>
                <a:gd name="T8" fmla="*/ 15 w 45"/>
                <a:gd name="T9" fmla="*/ 54 h 74"/>
                <a:gd name="T10" fmla="*/ 22 w 45"/>
                <a:gd name="T11" fmla="*/ 62 h 74"/>
                <a:gd name="T12" fmla="*/ 31 w 45"/>
                <a:gd name="T13" fmla="*/ 66 h 74"/>
                <a:gd name="T14" fmla="*/ 45 w 45"/>
                <a:gd name="T15" fmla="*/ 68 h 74"/>
                <a:gd name="T16" fmla="*/ 43 w 45"/>
                <a:gd name="T17" fmla="*/ 74 h 74"/>
                <a:gd name="T18" fmla="*/ 30 w 45"/>
                <a:gd name="T19" fmla="*/ 72 h 74"/>
                <a:gd name="T20" fmla="*/ 18 w 45"/>
                <a:gd name="T21" fmla="*/ 66 h 74"/>
                <a:gd name="T22" fmla="*/ 10 w 45"/>
                <a:gd name="T23" fmla="*/ 59 h 74"/>
                <a:gd name="T24" fmla="*/ 4 w 45"/>
                <a:gd name="T25" fmla="*/ 48 h 74"/>
                <a:gd name="T26" fmla="*/ 1 w 45"/>
                <a:gd name="T27" fmla="*/ 37 h 74"/>
                <a:gd name="T28" fmla="*/ 0 w 45"/>
                <a:gd name="T29" fmla="*/ 24 h 74"/>
                <a:gd name="T30" fmla="*/ 3 w 45"/>
                <a:gd name="T31" fmla="*/ 0 h 74"/>
                <a:gd name="T32" fmla="*/ 9 w 45"/>
                <a:gd name="T3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74">
                  <a:moveTo>
                    <a:pt x="9" y="0"/>
                  </a:moveTo>
                  <a:lnTo>
                    <a:pt x="6" y="24"/>
                  </a:lnTo>
                  <a:lnTo>
                    <a:pt x="7" y="36"/>
                  </a:lnTo>
                  <a:lnTo>
                    <a:pt x="10" y="46"/>
                  </a:lnTo>
                  <a:lnTo>
                    <a:pt x="15" y="54"/>
                  </a:lnTo>
                  <a:lnTo>
                    <a:pt x="22" y="62"/>
                  </a:lnTo>
                  <a:lnTo>
                    <a:pt x="31" y="66"/>
                  </a:lnTo>
                  <a:lnTo>
                    <a:pt x="45" y="68"/>
                  </a:lnTo>
                  <a:lnTo>
                    <a:pt x="43" y="74"/>
                  </a:lnTo>
                  <a:lnTo>
                    <a:pt x="30" y="72"/>
                  </a:lnTo>
                  <a:lnTo>
                    <a:pt x="18" y="66"/>
                  </a:lnTo>
                  <a:lnTo>
                    <a:pt x="10" y="59"/>
                  </a:lnTo>
                  <a:lnTo>
                    <a:pt x="4" y="48"/>
                  </a:lnTo>
                  <a:lnTo>
                    <a:pt x="1" y="37"/>
                  </a:lnTo>
                  <a:lnTo>
                    <a:pt x="0" y="24"/>
                  </a:lnTo>
                  <a:lnTo>
                    <a:pt x="3"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4" name="Freeform 1370"/>
            <p:cNvSpPr>
              <a:spLocks/>
            </p:cNvSpPr>
            <p:nvPr/>
          </p:nvSpPr>
          <p:spPr bwMode="auto">
            <a:xfrm>
              <a:off x="4663" y="1557"/>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5" name="Freeform 1371"/>
            <p:cNvSpPr>
              <a:spLocks/>
            </p:cNvSpPr>
            <p:nvPr/>
          </p:nvSpPr>
          <p:spPr bwMode="auto">
            <a:xfrm>
              <a:off x="4684" y="1586"/>
              <a:ext cx="119" cy="8"/>
            </a:xfrm>
            <a:custGeom>
              <a:avLst/>
              <a:gdLst>
                <a:gd name="T0" fmla="*/ 0 w 238"/>
                <a:gd name="T1" fmla="*/ 11 h 17"/>
                <a:gd name="T2" fmla="*/ 28 w 238"/>
                <a:gd name="T3" fmla="*/ 11 h 17"/>
                <a:gd name="T4" fmla="*/ 59 w 238"/>
                <a:gd name="T5" fmla="*/ 8 h 17"/>
                <a:gd name="T6" fmla="*/ 118 w 238"/>
                <a:gd name="T7" fmla="*/ 3 h 17"/>
                <a:gd name="T8" fmla="*/ 178 w 238"/>
                <a:gd name="T9" fmla="*/ 0 h 17"/>
                <a:gd name="T10" fmla="*/ 208 w 238"/>
                <a:gd name="T11" fmla="*/ 2 h 17"/>
                <a:gd name="T12" fmla="*/ 238 w 238"/>
                <a:gd name="T13" fmla="*/ 6 h 17"/>
                <a:gd name="T14" fmla="*/ 237 w 238"/>
                <a:gd name="T15" fmla="*/ 12 h 17"/>
                <a:gd name="T16" fmla="*/ 208 w 238"/>
                <a:gd name="T17" fmla="*/ 8 h 17"/>
                <a:gd name="T18" fmla="*/ 178 w 238"/>
                <a:gd name="T19" fmla="*/ 6 h 17"/>
                <a:gd name="T20" fmla="*/ 118 w 238"/>
                <a:gd name="T21" fmla="*/ 9 h 17"/>
                <a:gd name="T22" fmla="*/ 59 w 238"/>
                <a:gd name="T23" fmla="*/ 14 h 17"/>
                <a:gd name="T24" fmla="*/ 28 w 238"/>
                <a:gd name="T25" fmla="*/ 17 h 17"/>
                <a:gd name="T26" fmla="*/ 0 w 238"/>
                <a:gd name="T27" fmla="*/ 17 h 17"/>
                <a:gd name="T28" fmla="*/ 0 w 238"/>
                <a:gd name="T2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17">
                  <a:moveTo>
                    <a:pt x="0" y="11"/>
                  </a:moveTo>
                  <a:lnTo>
                    <a:pt x="28" y="11"/>
                  </a:lnTo>
                  <a:lnTo>
                    <a:pt x="59" y="8"/>
                  </a:lnTo>
                  <a:lnTo>
                    <a:pt x="118" y="3"/>
                  </a:lnTo>
                  <a:lnTo>
                    <a:pt x="178" y="0"/>
                  </a:lnTo>
                  <a:lnTo>
                    <a:pt x="208" y="2"/>
                  </a:lnTo>
                  <a:lnTo>
                    <a:pt x="238" y="6"/>
                  </a:lnTo>
                  <a:lnTo>
                    <a:pt x="237" y="12"/>
                  </a:lnTo>
                  <a:lnTo>
                    <a:pt x="208" y="8"/>
                  </a:lnTo>
                  <a:lnTo>
                    <a:pt x="178" y="6"/>
                  </a:lnTo>
                  <a:lnTo>
                    <a:pt x="118" y="9"/>
                  </a:lnTo>
                  <a:lnTo>
                    <a:pt x="59" y="14"/>
                  </a:lnTo>
                  <a:lnTo>
                    <a:pt x="28" y="17"/>
                  </a:lnTo>
                  <a:lnTo>
                    <a:pt x="0" y="17"/>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6" name="Freeform 1372"/>
            <p:cNvSpPr>
              <a:spLocks/>
            </p:cNvSpPr>
            <p:nvPr/>
          </p:nvSpPr>
          <p:spPr bwMode="auto">
            <a:xfrm>
              <a:off x="4802" y="1589"/>
              <a:ext cx="65" cy="19"/>
            </a:xfrm>
            <a:custGeom>
              <a:avLst/>
              <a:gdLst>
                <a:gd name="T0" fmla="*/ 1 w 130"/>
                <a:gd name="T1" fmla="*/ 0 h 39"/>
                <a:gd name="T2" fmla="*/ 34 w 130"/>
                <a:gd name="T3" fmla="*/ 9 h 39"/>
                <a:gd name="T4" fmla="*/ 65 w 130"/>
                <a:gd name="T5" fmla="*/ 20 h 39"/>
                <a:gd name="T6" fmla="*/ 96 w 130"/>
                <a:gd name="T7" fmla="*/ 30 h 39"/>
                <a:gd name="T8" fmla="*/ 113 w 130"/>
                <a:gd name="T9" fmla="*/ 32 h 39"/>
                <a:gd name="T10" fmla="*/ 130 w 130"/>
                <a:gd name="T11" fmla="*/ 33 h 39"/>
                <a:gd name="T12" fmla="*/ 130 w 130"/>
                <a:gd name="T13" fmla="*/ 39 h 39"/>
                <a:gd name="T14" fmla="*/ 113 w 130"/>
                <a:gd name="T15" fmla="*/ 38 h 39"/>
                <a:gd name="T16" fmla="*/ 95 w 130"/>
                <a:gd name="T17" fmla="*/ 36 h 39"/>
                <a:gd name="T18" fmla="*/ 63 w 130"/>
                <a:gd name="T19" fmla="*/ 26 h 39"/>
                <a:gd name="T20" fmla="*/ 33 w 130"/>
                <a:gd name="T21" fmla="*/ 15 h 39"/>
                <a:gd name="T22" fmla="*/ 0 w 130"/>
                <a:gd name="T23" fmla="*/ 6 h 39"/>
                <a:gd name="T24" fmla="*/ 1 w 13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39">
                  <a:moveTo>
                    <a:pt x="1" y="0"/>
                  </a:moveTo>
                  <a:lnTo>
                    <a:pt x="34" y="9"/>
                  </a:lnTo>
                  <a:lnTo>
                    <a:pt x="65" y="20"/>
                  </a:lnTo>
                  <a:lnTo>
                    <a:pt x="96" y="30"/>
                  </a:lnTo>
                  <a:lnTo>
                    <a:pt x="113" y="32"/>
                  </a:lnTo>
                  <a:lnTo>
                    <a:pt x="130" y="33"/>
                  </a:lnTo>
                  <a:lnTo>
                    <a:pt x="130" y="39"/>
                  </a:lnTo>
                  <a:lnTo>
                    <a:pt x="113" y="38"/>
                  </a:lnTo>
                  <a:lnTo>
                    <a:pt x="95" y="36"/>
                  </a:lnTo>
                  <a:lnTo>
                    <a:pt x="63" y="26"/>
                  </a:lnTo>
                  <a:lnTo>
                    <a:pt x="33" y="15"/>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7" name="Freeform 1373"/>
            <p:cNvSpPr>
              <a:spLocks/>
            </p:cNvSpPr>
            <p:nvPr/>
          </p:nvSpPr>
          <p:spPr bwMode="auto">
            <a:xfrm>
              <a:off x="4802" y="1589"/>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8" name="Freeform 1374"/>
            <p:cNvSpPr>
              <a:spLocks/>
            </p:cNvSpPr>
            <p:nvPr/>
          </p:nvSpPr>
          <p:spPr bwMode="auto">
            <a:xfrm>
              <a:off x="4854" y="1459"/>
              <a:ext cx="15" cy="148"/>
            </a:xfrm>
            <a:custGeom>
              <a:avLst/>
              <a:gdLst>
                <a:gd name="T0" fmla="*/ 25 w 31"/>
                <a:gd name="T1" fmla="*/ 295 h 295"/>
                <a:gd name="T2" fmla="*/ 26 w 31"/>
                <a:gd name="T3" fmla="*/ 258 h 295"/>
                <a:gd name="T4" fmla="*/ 26 w 31"/>
                <a:gd name="T5" fmla="*/ 220 h 295"/>
                <a:gd name="T6" fmla="*/ 19 w 31"/>
                <a:gd name="T7" fmla="*/ 148 h 295"/>
                <a:gd name="T8" fmla="*/ 0 w 31"/>
                <a:gd name="T9" fmla="*/ 0 h 295"/>
                <a:gd name="T10" fmla="*/ 5 w 31"/>
                <a:gd name="T11" fmla="*/ 0 h 295"/>
                <a:gd name="T12" fmla="*/ 23 w 31"/>
                <a:gd name="T13" fmla="*/ 148 h 295"/>
                <a:gd name="T14" fmla="*/ 31 w 31"/>
                <a:gd name="T15" fmla="*/ 220 h 295"/>
                <a:gd name="T16" fmla="*/ 31 w 31"/>
                <a:gd name="T17" fmla="*/ 258 h 295"/>
                <a:gd name="T18" fmla="*/ 29 w 31"/>
                <a:gd name="T19" fmla="*/ 295 h 295"/>
                <a:gd name="T20" fmla="*/ 25 w 31"/>
                <a:gd name="T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5">
                  <a:moveTo>
                    <a:pt x="25" y="295"/>
                  </a:moveTo>
                  <a:lnTo>
                    <a:pt x="26" y="258"/>
                  </a:lnTo>
                  <a:lnTo>
                    <a:pt x="26" y="220"/>
                  </a:lnTo>
                  <a:lnTo>
                    <a:pt x="19" y="148"/>
                  </a:lnTo>
                  <a:lnTo>
                    <a:pt x="0" y="0"/>
                  </a:lnTo>
                  <a:lnTo>
                    <a:pt x="5" y="0"/>
                  </a:lnTo>
                  <a:lnTo>
                    <a:pt x="23" y="148"/>
                  </a:lnTo>
                  <a:lnTo>
                    <a:pt x="31" y="220"/>
                  </a:lnTo>
                  <a:lnTo>
                    <a:pt x="31" y="258"/>
                  </a:lnTo>
                  <a:lnTo>
                    <a:pt x="29" y="295"/>
                  </a:lnTo>
                  <a:lnTo>
                    <a:pt x="25" y="2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399" name="Freeform 1375"/>
            <p:cNvSpPr>
              <a:spLocks/>
            </p:cNvSpPr>
            <p:nvPr/>
          </p:nvSpPr>
          <p:spPr bwMode="auto">
            <a:xfrm>
              <a:off x="4866" y="1605"/>
              <a:ext cx="2" cy="3"/>
            </a:xfrm>
            <a:custGeom>
              <a:avLst/>
              <a:gdLst>
                <a:gd name="T0" fmla="*/ 3 w 4"/>
                <a:gd name="T1" fmla="*/ 6 h 6"/>
                <a:gd name="T2" fmla="*/ 4 w 4"/>
                <a:gd name="T3" fmla="*/ 6 h 6"/>
                <a:gd name="T4" fmla="*/ 4 w 4"/>
                <a:gd name="T5" fmla="*/ 3 h 6"/>
                <a:gd name="T6" fmla="*/ 0 w 4"/>
                <a:gd name="T7" fmla="*/ 3 h 6"/>
                <a:gd name="T8" fmla="*/ 3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4" y="6"/>
                  </a:lnTo>
                  <a:lnTo>
                    <a:pt x="4" y="3"/>
                  </a:lnTo>
                  <a:lnTo>
                    <a:pt x="0" y="3"/>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0" name="Freeform 1376"/>
            <p:cNvSpPr>
              <a:spLocks/>
            </p:cNvSpPr>
            <p:nvPr/>
          </p:nvSpPr>
          <p:spPr bwMode="auto">
            <a:xfrm>
              <a:off x="4853" y="1448"/>
              <a:ext cx="3" cy="11"/>
            </a:xfrm>
            <a:custGeom>
              <a:avLst/>
              <a:gdLst>
                <a:gd name="T0" fmla="*/ 1 w 6"/>
                <a:gd name="T1" fmla="*/ 21 h 21"/>
                <a:gd name="T2" fmla="*/ 0 w 6"/>
                <a:gd name="T3" fmla="*/ 0 h 21"/>
                <a:gd name="T4" fmla="*/ 4 w 6"/>
                <a:gd name="T5" fmla="*/ 0 h 21"/>
                <a:gd name="T6" fmla="*/ 6 w 6"/>
                <a:gd name="T7" fmla="*/ 21 h 21"/>
                <a:gd name="T8" fmla="*/ 1 w 6"/>
                <a:gd name="T9" fmla="*/ 21 h 21"/>
              </a:gdLst>
              <a:ahLst/>
              <a:cxnLst>
                <a:cxn ang="0">
                  <a:pos x="T0" y="T1"/>
                </a:cxn>
                <a:cxn ang="0">
                  <a:pos x="T2" y="T3"/>
                </a:cxn>
                <a:cxn ang="0">
                  <a:pos x="T4" y="T5"/>
                </a:cxn>
                <a:cxn ang="0">
                  <a:pos x="T6" y="T7"/>
                </a:cxn>
                <a:cxn ang="0">
                  <a:pos x="T8" y="T9"/>
                </a:cxn>
              </a:cxnLst>
              <a:rect l="0" t="0" r="r" b="b"/>
              <a:pathLst>
                <a:path w="6" h="21">
                  <a:moveTo>
                    <a:pt x="1" y="21"/>
                  </a:moveTo>
                  <a:lnTo>
                    <a:pt x="0" y="0"/>
                  </a:lnTo>
                  <a:lnTo>
                    <a:pt x="4" y="0"/>
                  </a:lnTo>
                  <a:lnTo>
                    <a:pt x="6" y="21"/>
                  </a:lnTo>
                  <a:lnTo>
                    <a:pt x="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1" name="Freeform 1377"/>
            <p:cNvSpPr>
              <a:spLocks/>
            </p:cNvSpPr>
            <p:nvPr/>
          </p:nvSpPr>
          <p:spPr bwMode="auto">
            <a:xfrm>
              <a:off x="4854" y="1459"/>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2" name="Freeform 1378"/>
            <p:cNvSpPr>
              <a:spLocks/>
            </p:cNvSpPr>
            <p:nvPr/>
          </p:nvSpPr>
          <p:spPr bwMode="auto">
            <a:xfrm>
              <a:off x="4843" y="1315"/>
              <a:ext cx="12" cy="133"/>
            </a:xfrm>
            <a:custGeom>
              <a:avLst/>
              <a:gdLst>
                <a:gd name="T0" fmla="*/ 20 w 24"/>
                <a:gd name="T1" fmla="*/ 267 h 267"/>
                <a:gd name="T2" fmla="*/ 15 w 24"/>
                <a:gd name="T3" fmla="*/ 234 h 267"/>
                <a:gd name="T4" fmla="*/ 12 w 24"/>
                <a:gd name="T5" fmla="*/ 199 h 267"/>
                <a:gd name="T6" fmla="*/ 11 w 24"/>
                <a:gd name="T7" fmla="*/ 133 h 267"/>
                <a:gd name="T8" fmla="*/ 9 w 24"/>
                <a:gd name="T9" fmla="*/ 67 h 267"/>
                <a:gd name="T10" fmla="*/ 6 w 24"/>
                <a:gd name="T11" fmla="*/ 33 h 267"/>
                <a:gd name="T12" fmla="*/ 0 w 24"/>
                <a:gd name="T13" fmla="*/ 0 h 267"/>
                <a:gd name="T14" fmla="*/ 5 w 24"/>
                <a:gd name="T15" fmla="*/ 0 h 267"/>
                <a:gd name="T16" fmla="*/ 11 w 24"/>
                <a:gd name="T17" fmla="*/ 33 h 267"/>
                <a:gd name="T18" fmla="*/ 14 w 24"/>
                <a:gd name="T19" fmla="*/ 67 h 267"/>
                <a:gd name="T20" fmla="*/ 15 w 24"/>
                <a:gd name="T21" fmla="*/ 133 h 267"/>
                <a:gd name="T22" fmla="*/ 17 w 24"/>
                <a:gd name="T23" fmla="*/ 199 h 267"/>
                <a:gd name="T24" fmla="*/ 20 w 24"/>
                <a:gd name="T25" fmla="*/ 234 h 267"/>
                <a:gd name="T26" fmla="*/ 24 w 24"/>
                <a:gd name="T27" fmla="*/ 267 h 267"/>
                <a:gd name="T28" fmla="*/ 20 w 24"/>
                <a:gd name="T29"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7">
                  <a:moveTo>
                    <a:pt x="20" y="267"/>
                  </a:moveTo>
                  <a:lnTo>
                    <a:pt x="15" y="234"/>
                  </a:lnTo>
                  <a:lnTo>
                    <a:pt x="12" y="199"/>
                  </a:lnTo>
                  <a:lnTo>
                    <a:pt x="11" y="133"/>
                  </a:lnTo>
                  <a:lnTo>
                    <a:pt x="9" y="67"/>
                  </a:lnTo>
                  <a:lnTo>
                    <a:pt x="6" y="33"/>
                  </a:lnTo>
                  <a:lnTo>
                    <a:pt x="0" y="0"/>
                  </a:lnTo>
                  <a:lnTo>
                    <a:pt x="5" y="0"/>
                  </a:lnTo>
                  <a:lnTo>
                    <a:pt x="11" y="33"/>
                  </a:lnTo>
                  <a:lnTo>
                    <a:pt x="14" y="67"/>
                  </a:lnTo>
                  <a:lnTo>
                    <a:pt x="15" y="133"/>
                  </a:lnTo>
                  <a:lnTo>
                    <a:pt x="17" y="199"/>
                  </a:lnTo>
                  <a:lnTo>
                    <a:pt x="20" y="234"/>
                  </a:lnTo>
                  <a:lnTo>
                    <a:pt x="24" y="267"/>
                  </a:lnTo>
                  <a:lnTo>
                    <a:pt x="2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3" name="Freeform 1379"/>
            <p:cNvSpPr>
              <a:spLocks/>
            </p:cNvSpPr>
            <p:nvPr/>
          </p:nvSpPr>
          <p:spPr bwMode="auto">
            <a:xfrm>
              <a:off x="4853" y="1448"/>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4" name="Freeform 1380"/>
            <p:cNvSpPr>
              <a:spLocks/>
            </p:cNvSpPr>
            <p:nvPr/>
          </p:nvSpPr>
          <p:spPr bwMode="auto">
            <a:xfrm>
              <a:off x="4676" y="1299"/>
              <a:ext cx="169" cy="28"/>
            </a:xfrm>
            <a:custGeom>
              <a:avLst/>
              <a:gdLst>
                <a:gd name="T0" fmla="*/ 333 w 338"/>
                <a:gd name="T1" fmla="*/ 36 h 57"/>
                <a:gd name="T2" fmla="*/ 332 w 338"/>
                <a:gd name="T3" fmla="*/ 30 h 57"/>
                <a:gd name="T4" fmla="*/ 323 w 338"/>
                <a:gd name="T5" fmla="*/ 24 h 57"/>
                <a:gd name="T6" fmla="*/ 296 w 338"/>
                <a:gd name="T7" fmla="*/ 15 h 57"/>
                <a:gd name="T8" fmla="*/ 253 w 338"/>
                <a:gd name="T9" fmla="*/ 8 h 57"/>
                <a:gd name="T10" fmla="*/ 202 w 338"/>
                <a:gd name="T11" fmla="*/ 6 h 57"/>
                <a:gd name="T12" fmla="*/ 148 w 338"/>
                <a:gd name="T13" fmla="*/ 9 h 57"/>
                <a:gd name="T14" fmla="*/ 95 w 338"/>
                <a:gd name="T15" fmla="*/ 18 h 57"/>
                <a:gd name="T16" fmla="*/ 69 w 338"/>
                <a:gd name="T17" fmla="*/ 24 h 57"/>
                <a:gd name="T18" fmla="*/ 45 w 338"/>
                <a:gd name="T19" fmla="*/ 33 h 57"/>
                <a:gd name="T20" fmla="*/ 22 w 338"/>
                <a:gd name="T21" fmla="*/ 44 h 57"/>
                <a:gd name="T22" fmla="*/ 4 w 338"/>
                <a:gd name="T23" fmla="*/ 57 h 57"/>
                <a:gd name="T24" fmla="*/ 0 w 338"/>
                <a:gd name="T25" fmla="*/ 53 h 57"/>
                <a:gd name="T26" fmla="*/ 18 w 338"/>
                <a:gd name="T27" fmla="*/ 39 h 57"/>
                <a:gd name="T28" fmla="*/ 40 w 338"/>
                <a:gd name="T29" fmla="*/ 29 h 57"/>
                <a:gd name="T30" fmla="*/ 66 w 338"/>
                <a:gd name="T31" fmla="*/ 20 h 57"/>
                <a:gd name="T32" fmla="*/ 92 w 338"/>
                <a:gd name="T33" fmla="*/ 14 h 57"/>
                <a:gd name="T34" fmla="*/ 148 w 338"/>
                <a:gd name="T35" fmla="*/ 5 h 57"/>
                <a:gd name="T36" fmla="*/ 202 w 338"/>
                <a:gd name="T37" fmla="*/ 0 h 57"/>
                <a:gd name="T38" fmla="*/ 253 w 338"/>
                <a:gd name="T39" fmla="*/ 3 h 57"/>
                <a:gd name="T40" fmla="*/ 296 w 338"/>
                <a:gd name="T41" fmla="*/ 11 h 57"/>
                <a:gd name="T42" fmla="*/ 326 w 338"/>
                <a:gd name="T43" fmla="*/ 20 h 57"/>
                <a:gd name="T44" fmla="*/ 335 w 338"/>
                <a:gd name="T45" fmla="*/ 26 h 57"/>
                <a:gd name="T46" fmla="*/ 338 w 338"/>
                <a:gd name="T47" fmla="*/ 32 h 57"/>
                <a:gd name="T48" fmla="*/ 333 w 338"/>
                <a:gd name="T49"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8" h="57">
                  <a:moveTo>
                    <a:pt x="333" y="36"/>
                  </a:moveTo>
                  <a:lnTo>
                    <a:pt x="332" y="30"/>
                  </a:lnTo>
                  <a:lnTo>
                    <a:pt x="323" y="24"/>
                  </a:lnTo>
                  <a:lnTo>
                    <a:pt x="296" y="15"/>
                  </a:lnTo>
                  <a:lnTo>
                    <a:pt x="253" y="8"/>
                  </a:lnTo>
                  <a:lnTo>
                    <a:pt x="202" y="6"/>
                  </a:lnTo>
                  <a:lnTo>
                    <a:pt x="148" y="9"/>
                  </a:lnTo>
                  <a:lnTo>
                    <a:pt x="95" y="18"/>
                  </a:lnTo>
                  <a:lnTo>
                    <a:pt x="69" y="24"/>
                  </a:lnTo>
                  <a:lnTo>
                    <a:pt x="45" y="33"/>
                  </a:lnTo>
                  <a:lnTo>
                    <a:pt x="22" y="44"/>
                  </a:lnTo>
                  <a:lnTo>
                    <a:pt x="4" y="57"/>
                  </a:lnTo>
                  <a:lnTo>
                    <a:pt x="0" y="53"/>
                  </a:lnTo>
                  <a:lnTo>
                    <a:pt x="18" y="39"/>
                  </a:lnTo>
                  <a:lnTo>
                    <a:pt x="40" y="29"/>
                  </a:lnTo>
                  <a:lnTo>
                    <a:pt x="66" y="20"/>
                  </a:lnTo>
                  <a:lnTo>
                    <a:pt x="92" y="14"/>
                  </a:lnTo>
                  <a:lnTo>
                    <a:pt x="148" y="5"/>
                  </a:lnTo>
                  <a:lnTo>
                    <a:pt x="202" y="0"/>
                  </a:lnTo>
                  <a:lnTo>
                    <a:pt x="253" y="3"/>
                  </a:lnTo>
                  <a:lnTo>
                    <a:pt x="296" y="11"/>
                  </a:lnTo>
                  <a:lnTo>
                    <a:pt x="326" y="20"/>
                  </a:lnTo>
                  <a:lnTo>
                    <a:pt x="335" y="26"/>
                  </a:lnTo>
                  <a:lnTo>
                    <a:pt x="338" y="32"/>
                  </a:lnTo>
                  <a:lnTo>
                    <a:pt x="33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5" name="Freeform 1381"/>
            <p:cNvSpPr>
              <a:spLocks/>
            </p:cNvSpPr>
            <p:nvPr/>
          </p:nvSpPr>
          <p:spPr bwMode="auto">
            <a:xfrm>
              <a:off x="4843" y="1314"/>
              <a:ext cx="2" cy="3"/>
            </a:xfrm>
            <a:custGeom>
              <a:avLst/>
              <a:gdLst>
                <a:gd name="T0" fmla="*/ 5 w 5"/>
                <a:gd name="T1" fmla="*/ 1 h 4"/>
                <a:gd name="T2" fmla="*/ 5 w 5"/>
                <a:gd name="T3" fmla="*/ 0 h 4"/>
                <a:gd name="T4" fmla="*/ 0 w 5"/>
                <a:gd name="T5" fmla="*/ 4 h 4"/>
                <a:gd name="T6" fmla="*/ 0 w 5"/>
                <a:gd name="T7" fmla="*/ 1 h 4"/>
                <a:gd name="T8" fmla="*/ 5 w 5"/>
                <a:gd name="T9" fmla="*/ 1 h 4"/>
              </a:gdLst>
              <a:ahLst/>
              <a:cxnLst>
                <a:cxn ang="0">
                  <a:pos x="T0" y="T1"/>
                </a:cxn>
                <a:cxn ang="0">
                  <a:pos x="T2" y="T3"/>
                </a:cxn>
                <a:cxn ang="0">
                  <a:pos x="T4" y="T5"/>
                </a:cxn>
                <a:cxn ang="0">
                  <a:pos x="T6" y="T7"/>
                </a:cxn>
                <a:cxn ang="0">
                  <a:pos x="T8" y="T9"/>
                </a:cxn>
              </a:cxnLst>
              <a:rect l="0" t="0" r="r" b="b"/>
              <a:pathLst>
                <a:path w="5" h="4">
                  <a:moveTo>
                    <a:pt x="5" y="1"/>
                  </a:moveTo>
                  <a:lnTo>
                    <a:pt x="5" y="0"/>
                  </a:lnTo>
                  <a:lnTo>
                    <a:pt x="0" y="4"/>
                  </a:lnTo>
                  <a:lnTo>
                    <a:pt x="0" y="1"/>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6" name="Freeform 1382"/>
            <p:cNvSpPr>
              <a:spLocks/>
            </p:cNvSpPr>
            <p:nvPr/>
          </p:nvSpPr>
          <p:spPr bwMode="auto">
            <a:xfrm>
              <a:off x="4669" y="1325"/>
              <a:ext cx="10" cy="11"/>
            </a:xfrm>
            <a:custGeom>
              <a:avLst/>
              <a:gdLst>
                <a:gd name="T0" fmla="*/ 19 w 19"/>
                <a:gd name="T1" fmla="*/ 4 h 22"/>
                <a:gd name="T2" fmla="*/ 15 w 19"/>
                <a:gd name="T3" fmla="*/ 0 h 22"/>
                <a:gd name="T4" fmla="*/ 0 w 19"/>
                <a:gd name="T5" fmla="*/ 18 h 22"/>
                <a:gd name="T6" fmla="*/ 4 w 19"/>
                <a:gd name="T7" fmla="*/ 22 h 22"/>
                <a:gd name="T8" fmla="*/ 19 w 19"/>
                <a:gd name="T9" fmla="*/ 4 h 22"/>
              </a:gdLst>
              <a:ahLst/>
              <a:cxnLst>
                <a:cxn ang="0">
                  <a:pos x="T0" y="T1"/>
                </a:cxn>
                <a:cxn ang="0">
                  <a:pos x="T2" y="T3"/>
                </a:cxn>
                <a:cxn ang="0">
                  <a:pos x="T4" y="T5"/>
                </a:cxn>
                <a:cxn ang="0">
                  <a:pos x="T6" y="T7"/>
                </a:cxn>
                <a:cxn ang="0">
                  <a:pos x="T8" y="T9"/>
                </a:cxn>
              </a:cxnLst>
              <a:rect l="0" t="0" r="r" b="b"/>
              <a:pathLst>
                <a:path w="19" h="22">
                  <a:moveTo>
                    <a:pt x="19" y="4"/>
                  </a:moveTo>
                  <a:lnTo>
                    <a:pt x="15" y="0"/>
                  </a:lnTo>
                  <a:lnTo>
                    <a:pt x="0" y="18"/>
                  </a:lnTo>
                  <a:lnTo>
                    <a:pt x="4" y="22"/>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7" name="Freeform 1383"/>
            <p:cNvSpPr>
              <a:spLocks/>
            </p:cNvSpPr>
            <p:nvPr/>
          </p:nvSpPr>
          <p:spPr bwMode="auto">
            <a:xfrm>
              <a:off x="4676" y="1325"/>
              <a:ext cx="3" cy="2"/>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8" name="Freeform 1384"/>
            <p:cNvSpPr>
              <a:spLocks/>
            </p:cNvSpPr>
            <p:nvPr/>
          </p:nvSpPr>
          <p:spPr bwMode="auto">
            <a:xfrm>
              <a:off x="4669" y="1334"/>
              <a:ext cx="3" cy="2"/>
            </a:xfrm>
            <a:custGeom>
              <a:avLst/>
              <a:gdLst>
                <a:gd name="T0" fmla="*/ 0 w 6"/>
                <a:gd name="T1" fmla="*/ 0 h 4"/>
                <a:gd name="T2" fmla="*/ 0 w 6"/>
                <a:gd name="T3" fmla="*/ 1 h 4"/>
                <a:gd name="T4" fmla="*/ 6 w 6"/>
                <a:gd name="T5" fmla="*/ 1 h 4"/>
                <a:gd name="T6" fmla="*/ 4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1"/>
                  </a:lnTo>
                  <a:lnTo>
                    <a:pt x="6" y="1"/>
                  </a:ln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09" name="Freeform 1385"/>
            <p:cNvSpPr>
              <a:spLocks/>
            </p:cNvSpPr>
            <p:nvPr/>
          </p:nvSpPr>
          <p:spPr bwMode="auto">
            <a:xfrm>
              <a:off x="4193" y="1314"/>
              <a:ext cx="486" cy="219"/>
            </a:xfrm>
            <a:custGeom>
              <a:avLst/>
              <a:gdLst>
                <a:gd name="T0" fmla="*/ 377 w 972"/>
                <a:gd name="T1" fmla="*/ 412 h 437"/>
                <a:gd name="T2" fmla="*/ 425 w 972"/>
                <a:gd name="T3" fmla="*/ 396 h 437"/>
                <a:gd name="T4" fmla="*/ 466 w 972"/>
                <a:gd name="T5" fmla="*/ 385 h 437"/>
                <a:gd name="T6" fmla="*/ 504 w 972"/>
                <a:gd name="T7" fmla="*/ 385 h 437"/>
                <a:gd name="T8" fmla="*/ 563 w 972"/>
                <a:gd name="T9" fmla="*/ 394 h 437"/>
                <a:gd name="T10" fmla="*/ 619 w 972"/>
                <a:gd name="T11" fmla="*/ 403 h 437"/>
                <a:gd name="T12" fmla="*/ 694 w 972"/>
                <a:gd name="T13" fmla="*/ 399 h 437"/>
                <a:gd name="T14" fmla="*/ 795 w 972"/>
                <a:gd name="T15" fmla="*/ 391 h 437"/>
                <a:gd name="T16" fmla="*/ 869 w 972"/>
                <a:gd name="T17" fmla="*/ 385 h 437"/>
                <a:gd name="T18" fmla="*/ 901 w 972"/>
                <a:gd name="T19" fmla="*/ 379 h 437"/>
                <a:gd name="T20" fmla="*/ 923 w 972"/>
                <a:gd name="T21" fmla="*/ 364 h 437"/>
                <a:gd name="T22" fmla="*/ 942 w 972"/>
                <a:gd name="T23" fmla="*/ 339 h 437"/>
                <a:gd name="T24" fmla="*/ 957 w 972"/>
                <a:gd name="T25" fmla="*/ 307 h 437"/>
                <a:gd name="T26" fmla="*/ 967 w 972"/>
                <a:gd name="T27" fmla="*/ 269 h 437"/>
                <a:gd name="T28" fmla="*/ 972 w 972"/>
                <a:gd name="T29" fmla="*/ 232 h 437"/>
                <a:gd name="T30" fmla="*/ 967 w 972"/>
                <a:gd name="T31" fmla="*/ 176 h 437"/>
                <a:gd name="T32" fmla="*/ 951 w 972"/>
                <a:gd name="T33" fmla="*/ 131 h 437"/>
                <a:gd name="T34" fmla="*/ 929 w 972"/>
                <a:gd name="T35" fmla="*/ 107 h 437"/>
                <a:gd name="T36" fmla="*/ 905 w 972"/>
                <a:gd name="T37" fmla="*/ 101 h 437"/>
                <a:gd name="T38" fmla="*/ 825 w 972"/>
                <a:gd name="T39" fmla="*/ 102 h 437"/>
                <a:gd name="T40" fmla="*/ 723 w 972"/>
                <a:gd name="T41" fmla="*/ 116 h 437"/>
                <a:gd name="T42" fmla="*/ 637 w 972"/>
                <a:gd name="T43" fmla="*/ 132 h 437"/>
                <a:gd name="T44" fmla="*/ 570 w 972"/>
                <a:gd name="T45" fmla="*/ 138 h 437"/>
                <a:gd name="T46" fmla="*/ 462 w 972"/>
                <a:gd name="T47" fmla="*/ 135 h 437"/>
                <a:gd name="T48" fmla="*/ 350 w 972"/>
                <a:gd name="T49" fmla="*/ 117 h 437"/>
                <a:gd name="T50" fmla="*/ 279 w 972"/>
                <a:gd name="T51" fmla="*/ 98 h 437"/>
                <a:gd name="T52" fmla="*/ 181 w 972"/>
                <a:gd name="T53" fmla="*/ 60 h 437"/>
                <a:gd name="T54" fmla="*/ 127 w 972"/>
                <a:gd name="T55" fmla="*/ 30 h 437"/>
                <a:gd name="T56" fmla="*/ 89 w 972"/>
                <a:gd name="T57" fmla="*/ 6 h 437"/>
                <a:gd name="T58" fmla="*/ 69 w 972"/>
                <a:gd name="T59" fmla="*/ 0 h 437"/>
                <a:gd name="T60" fmla="*/ 50 w 972"/>
                <a:gd name="T61" fmla="*/ 6 h 437"/>
                <a:gd name="T62" fmla="*/ 28 w 972"/>
                <a:gd name="T63" fmla="*/ 25 h 437"/>
                <a:gd name="T64" fmla="*/ 9 w 972"/>
                <a:gd name="T65" fmla="*/ 63 h 437"/>
                <a:gd name="T66" fmla="*/ 7 w 972"/>
                <a:gd name="T67" fmla="*/ 89 h 437"/>
                <a:gd name="T68" fmla="*/ 12 w 972"/>
                <a:gd name="T69" fmla="*/ 98 h 437"/>
                <a:gd name="T70" fmla="*/ 24 w 972"/>
                <a:gd name="T71" fmla="*/ 102 h 437"/>
                <a:gd name="T72" fmla="*/ 54 w 972"/>
                <a:gd name="T73" fmla="*/ 123 h 437"/>
                <a:gd name="T74" fmla="*/ 77 w 972"/>
                <a:gd name="T75" fmla="*/ 146 h 437"/>
                <a:gd name="T76" fmla="*/ 87 w 972"/>
                <a:gd name="T77" fmla="*/ 173 h 437"/>
                <a:gd name="T78" fmla="*/ 86 w 972"/>
                <a:gd name="T79" fmla="*/ 185 h 437"/>
                <a:gd name="T80" fmla="*/ 71 w 972"/>
                <a:gd name="T81" fmla="*/ 206 h 437"/>
                <a:gd name="T82" fmla="*/ 44 w 972"/>
                <a:gd name="T83" fmla="*/ 224 h 437"/>
                <a:gd name="T84" fmla="*/ 12 w 972"/>
                <a:gd name="T85" fmla="*/ 233 h 437"/>
                <a:gd name="T86" fmla="*/ 6 w 972"/>
                <a:gd name="T87" fmla="*/ 238 h 437"/>
                <a:gd name="T88" fmla="*/ 0 w 972"/>
                <a:gd name="T89" fmla="*/ 254 h 437"/>
                <a:gd name="T90" fmla="*/ 1 w 972"/>
                <a:gd name="T91" fmla="*/ 289 h 437"/>
                <a:gd name="T92" fmla="*/ 9 w 972"/>
                <a:gd name="T93" fmla="*/ 313 h 437"/>
                <a:gd name="T94" fmla="*/ 21 w 972"/>
                <a:gd name="T95" fmla="*/ 331 h 437"/>
                <a:gd name="T96" fmla="*/ 31 w 972"/>
                <a:gd name="T97" fmla="*/ 337 h 437"/>
                <a:gd name="T98" fmla="*/ 66 w 972"/>
                <a:gd name="T99" fmla="*/ 339 h 437"/>
                <a:gd name="T100" fmla="*/ 111 w 972"/>
                <a:gd name="T101" fmla="*/ 333 h 437"/>
                <a:gd name="T102" fmla="*/ 142 w 972"/>
                <a:gd name="T103" fmla="*/ 336 h 437"/>
                <a:gd name="T104" fmla="*/ 172 w 972"/>
                <a:gd name="T105" fmla="*/ 348 h 437"/>
                <a:gd name="T106" fmla="*/ 216 w 972"/>
                <a:gd name="T107" fmla="*/ 379 h 437"/>
                <a:gd name="T108" fmla="*/ 276 w 972"/>
                <a:gd name="T109" fmla="*/ 426 h 437"/>
                <a:gd name="T110" fmla="*/ 291 w 972"/>
                <a:gd name="T111" fmla="*/ 437 h 437"/>
                <a:gd name="T112" fmla="*/ 299 w 972"/>
                <a:gd name="T113" fmla="*/ 434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2" h="437">
                  <a:moveTo>
                    <a:pt x="344" y="419"/>
                  </a:moveTo>
                  <a:lnTo>
                    <a:pt x="361" y="417"/>
                  </a:lnTo>
                  <a:lnTo>
                    <a:pt x="377" y="412"/>
                  </a:lnTo>
                  <a:lnTo>
                    <a:pt x="394" y="408"/>
                  </a:lnTo>
                  <a:lnTo>
                    <a:pt x="409" y="402"/>
                  </a:lnTo>
                  <a:lnTo>
                    <a:pt x="425" y="396"/>
                  </a:lnTo>
                  <a:lnTo>
                    <a:pt x="440" y="390"/>
                  </a:lnTo>
                  <a:lnTo>
                    <a:pt x="457" y="387"/>
                  </a:lnTo>
                  <a:lnTo>
                    <a:pt x="466" y="385"/>
                  </a:lnTo>
                  <a:lnTo>
                    <a:pt x="474" y="384"/>
                  </a:lnTo>
                  <a:lnTo>
                    <a:pt x="489" y="384"/>
                  </a:lnTo>
                  <a:lnTo>
                    <a:pt x="504" y="385"/>
                  </a:lnTo>
                  <a:lnTo>
                    <a:pt x="517" y="387"/>
                  </a:lnTo>
                  <a:lnTo>
                    <a:pt x="533" y="388"/>
                  </a:lnTo>
                  <a:lnTo>
                    <a:pt x="563" y="394"/>
                  </a:lnTo>
                  <a:lnTo>
                    <a:pt x="593" y="400"/>
                  </a:lnTo>
                  <a:lnTo>
                    <a:pt x="605" y="402"/>
                  </a:lnTo>
                  <a:lnTo>
                    <a:pt x="619" y="403"/>
                  </a:lnTo>
                  <a:lnTo>
                    <a:pt x="644" y="403"/>
                  </a:lnTo>
                  <a:lnTo>
                    <a:pt x="670" y="402"/>
                  </a:lnTo>
                  <a:lnTo>
                    <a:pt x="694" y="399"/>
                  </a:lnTo>
                  <a:lnTo>
                    <a:pt x="720" y="396"/>
                  </a:lnTo>
                  <a:lnTo>
                    <a:pt x="744" y="394"/>
                  </a:lnTo>
                  <a:lnTo>
                    <a:pt x="795" y="391"/>
                  </a:lnTo>
                  <a:lnTo>
                    <a:pt x="821" y="390"/>
                  </a:lnTo>
                  <a:lnTo>
                    <a:pt x="845" y="388"/>
                  </a:lnTo>
                  <a:lnTo>
                    <a:pt x="869" y="385"/>
                  </a:lnTo>
                  <a:lnTo>
                    <a:pt x="881" y="384"/>
                  </a:lnTo>
                  <a:lnTo>
                    <a:pt x="893" y="381"/>
                  </a:lnTo>
                  <a:lnTo>
                    <a:pt x="901" y="379"/>
                  </a:lnTo>
                  <a:lnTo>
                    <a:pt x="908" y="375"/>
                  </a:lnTo>
                  <a:lnTo>
                    <a:pt x="916" y="370"/>
                  </a:lnTo>
                  <a:lnTo>
                    <a:pt x="923" y="364"/>
                  </a:lnTo>
                  <a:lnTo>
                    <a:pt x="929" y="357"/>
                  </a:lnTo>
                  <a:lnTo>
                    <a:pt x="937" y="348"/>
                  </a:lnTo>
                  <a:lnTo>
                    <a:pt x="942" y="339"/>
                  </a:lnTo>
                  <a:lnTo>
                    <a:pt x="948" y="328"/>
                  </a:lnTo>
                  <a:lnTo>
                    <a:pt x="952" y="318"/>
                  </a:lnTo>
                  <a:lnTo>
                    <a:pt x="957" y="307"/>
                  </a:lnTo>
                  <a:lnTo>
                    <a:pt x="961" y="295"/>
                  </a:lnTo>
                  <a:lnTo>
                    <a:pt x="964" y="281"/>
                  </a:lnTo>
                  <a:lnTo>
                    <a:pt x="967" y="269"/>
                  </a:lnTo>
                  <a:lnTo>
                    <a:pt x="969" y="257"/>
                  </a:lnTo>
                  <a:lnTo>
                    <a:pt x="970" y="244"/>
                  </a:lnTo>
                  <a:lnTo>
                    <a:pt x="972" y="232"/>
                  </a:lnTo>
                  <a:lnTo>
                    <a:pt x="972" y="212"/>
                  </a:lnTo>
                  <a:lnTo>
                    <a:pt x="970" y="194"/>
                  </a:lnTo>
                  <a:lnTo>
                    <a:pt x="967" y="176"/>
                  </a:lnTo>
                  <a:lnTo>
                    <a:pt x="963" y="159"/>
                  </a:lnTo>
                  <a:lnTo>
                    <a:pt x="957" y="144"/>
                  </a:lnTo>
                  <a:lnTo>
                    <a:pt x="951" y="131"/>
                  </a:lnTo>
                  <a:lnTo>
                    <a:pt x="945" y="120"/>
                  </a:lnTo>
                  <a:lnTo>
                    <a:pt x="939" y="113"/>
                  </a:lnTo>
                  <a:lnTo>
                    <a:pt x="929" y="107"/>
                  </a:lnTo>
                  <a:lnTo>
                    <a:pt x="923" y="104"/>
                  </a:lnTo>
                  <a:lnTo>
                    <a:pt x="919" y="102"/>
                  </a:lnTo>
                  <a:lnTo>
                    <a:pt x="905" y="101"/>
                  </a:lnTo>
                  <a:lnTo>
                    <a:pt x="890" y="101"/>
                  </a:lnTo>
                  <a:lnTo>
                    <a:pt x="859" y="101"/>
                  </a:lnTo>
                  <a:lnTo>
                    <a:pt x="825" y="102"/>
                  </a:lnTo>
                  <a:lnTo>
                    <a:pt x="791" y="105"/>
                  </a:lnTo>
                  <a:lnTo>
                    <a:pt x="756" y="110"/>
                  </a:lnTo>
                  <a:lnTo>
                    <a:pt x="723" y="116"/>
                  </a:lnTo>
                  <a:lnTo>
                    <a:pt x="694" y="122"/>
                  </a:lnTo>
                  <a:lnTo>
                    <a:pt x="668" y="126"/>
                  </a:lnTo>
                  <a:lnTo>
                    <a:pt x="637" y="132"/>
                  </a:lnTo>
                  <a:lnTo>
                    <a:pt x="605" y="137"/>
                  </a:lnTo>
                  <a:lnTo>
                    <a:pt x="588" y="138"/>
                  </a:lnTo>
                  <a:lnTo>
                    <a:pt x="570" y="138"/>
                  </a:lnTo>
                  <a:lnTo>
                    <a:pt x="536" y="140"/>
                  </a:lnTo>
                  <a:lnTo>
                    <a:pt x="499" y="138"/>
                  </a:lnTo>
                  <a:lnTo>
                    <a:pt x="462" y="135"/>
                  </a:lnTo>
                  <a:lnTo>
                    <a:pt x="425" y="131"/>
                  </a:lnTo>
                  <a:lnTo>
                    <a:pt x="388" y="125"/>
                  </a:lnTo>
                  <a:lnTo>
                    <a:pt x="350" y="117"/>
                  </a:lnTo>
                  <a:lnTo>
                    <a:pt x="314" y="108"/>
                  </a:lnTo>
                  <a:lnTo>
                    <a:pt x="296" y="104"/>
                  </a:lnTo>
                  <a:lnTo>
                    <a:pt x="279" y="98"/>
                  </a:lnTo>
                  <a:lnTo>
                    <a:pt x="244" y="87"/>
                  </a:lnTo>
                  <a:lnTo>
                    <a:pt x="211" y="74"/>
                  </a:lnTo>
                  <a:lnTo>
                    <a:pt x="181" y="60"/>
                  </a:lnTo>
                  <a:lnTo>
                    <a:pt x="152" y="45"/>
                  </a:lnTo>
                  <a:lnTo>
                    <a:pt x="140" y="37"/>
                  </a:lnTo>
                  <a:lnTo>
                    <a:pt x="127" y="30"/>
                  </a:lnTo>
                  <a:lnTo>
                    <a:pt x="108" y="18"/>
                  </a:lnTo>
                  <a:lnTo>
                    <a:pt x="99" y="10"/>
                  </a:lnTo>
                  <a:lnTo>
                    <a:pt x="89" y="6"/>
                  </a:lnTo>
                  <a:lnTo>
                    <a:pt x="80" y="1"/>
                  </a:lnTo>
                  <a:lnTo>
                    <a:pt x="74" y="0"/>
                  </a:lnTo>
                  <a:lnTo>
                    <a:pt x="69" y="0"/>
                  </a:lnTo>
                  <a:lnTo>
                    <a:pt x="59" y="1"/>
                  </a:lnTo>
                  <a:lnTo>
                    <a:pt x="54" y="3"/>
                  </a:lnTo>
                  <a:lnTo>
                    <a:pt x="50" y="6"/>
                  </a:lnTo>
                  <a:lnTo>
                    <a:pt x="44" y="10"/>
                  </a:lnTo>
                  <a:lnTo>
                    <a:pt x="39" y="15"/>
                  </a:lnTo>
                  <a:lnTo>
                    <a:pt x="28" y="25"/>
                  </a:lnTo>
                  <a:lnTo>
                    <a:pt x="21" y="37"/>
                  </a:lnTo>
                  <a:lnTo>
                    <a:pt x="13" y="51"/>
                  </a:lnTo>
                  <a:lnTo>
                    <a:pt x="9" y="63"/>
                  </a:lnTo>
                  <a:lnTo>
                    <a:pt x="6" y="77"/>
                  </a:lnTo>
                  <a:lnTo>
                    <a:pt x="6" y="83"/>
                  </a:lnTo>
                  <a:lnTo>
                    <a:pt x="7" y="89"/>
                  </a:lnTo>
                  <a:lnTo>
                    <a:pt x="9" y="95"/>
                  </a:lnTo>
                  <a:lnTo>
                    <a:pt x="12" y="99"/>
                  </a:lnTo>
                  <a:lnTo>
                    <a:pt x="12" y="98"/>
                  </a:lnTo>
                  <a:lnTo>
                    <a:pt x="13" y="98"/>
                  </a:lnTo>
                  <a:lnTo>
                    <a:pt x="18" y="99"/>
                  </a:lnTo>
                  <a:lnTo>
                    <a:pt x="24" y="102"/>
                  </a:lnTo>
                  <a:lnTo>
                    <a:pt x="38" y="111"/>
                  </a:lnTo>
                  <a:lnTo>
                    <a:pt x="45" y="116"/>
                  </a:lnTo>
                  <a:lnTo>
                    <a:pt x="54" y="123"/>
                  </a:lnTo>
                  <a:lnTo>
                    <a:pt x="62" y="131"/>
                  </a:lnTo>
                  <a:lnTo>
                    <a:pt x="69" y="138"/>
                  </a:lnTo>
                  <a:lnTo>
                    <a:pt x="77" y="146"/>
                  </a:lnTo>
                  <a:lnTo>
                    <a:pt x="81" y="155"/>
                  </a:lnTo>
                  <a:lnTo>
                    <a:pt x="86" y="164"/>
                  </a:lnTo>
                  <a:lnTo>
                    <a:pt x="87" y="173"/>
                  </a:lnTo>
                  <a:lnTo>
                    <a:pt x="87" y="177"/>
                  </a:lnTo>
                  <a:lnTo>
                    <a:pt x="86" y="181"/>
                  </a:lnTo>
                  <a:lnTo>
                    <a:pt x="86" y="185"/>
                  </a:lnTo>
                  <a:lnTo>
                    <a:pt x="83" y="190"/>
                  </a:lnTo>
                  <a:lnTo>
                    <a:pt x="77" y="199"/>
                  </a:lnTo>
                  <a:lnTo>
                    <a:pt x="71" y="206"/>
                  </a:lnTo>
                  <a:lnTo>
                    <a:pt x="62" y="214"/>
                  </a:lnTo>
                  <a:lnTo>
                    <a:pt x="53" y="220"/>
                  </a:lnTo>
                  <a:lnTo>
                    <a:pt x="44" y="224"/>
                  </a:lnTo>
                  <a:lnTo>
                    <a:pt x="33" y="227"/>
                  </a:lnTo>
                  <a:lnTo>
                    <a:pt x="22" y="230"/>
                  </a:lnTo>
                  <a:lnTo>
                    <a:pt x="12" y="233"/>
                  </a:lnTo>
                  <a:lnTo>
                    <a:pt x="10" y="233"/>
                  </a:lnTo>
                  <a:lnTo>
                    <a:pt x="9" y="233"/>
                  </a:lnTo>
                  <a:lnTo>
                    <a:pt x="6" y="238"/>
                  </a:lnTo>
                  <a:lnTo>
                    <a:pt x="3" y="242"/>
                  </a:lnTo>
                  <a:lnTo>
                    <a:pt x="1" y="248"/>
                  </a:lnTo>
                  <a:lnTo>
                    <a:pt x="0" y="254"/>
                  </a:lnTo>
                  <a:lnTo>
                    <a:pt x="0" y="262"/>
                  </a:lnTo>
                  <a:lnTo>
                    <a:pt x="0" y="280"/>
                  </a:lnTo>
                  <a:lnTo>
                    <a:pt x="1" y="289"/>
                  </a:lnTo>
                  <a:lnTo>
                    <a:pt x="3" y="296"/>
                  </a:lnTo>
                  <a:lnTo>
                    <a:pt x="6" y="306"/>
                  </a:lnTo>
                  <a:lnTo>
                    <a:pt x="9" y="313"/>
                  </a:lnTo>
                  <a:lnTo>
                    <a:pt x="12" y="321"/>
                  </a:lnTo>
                  <a:lnTo>
                    <a:pt x="16" y="327"/>
                  </a:lnTo>
                  <a:lnTo>
                    <a:pt x="21" y="331"/>
                  </a:lnTo>
                  <a:lnTo>
                    <a:pt x="22" y="333"/>
                  </a:lnTo>
                  <a:lnTo>
                    <a:pt x="25" y="334"/>
                  </a:lnTo>
                  <a:lnTo>
                    <a:pt x="31" y="337"/>
                  </a:lnTo>
                  <a:lnTo>
                    <a:pt x="39" y="339"/>
                  </a:lnTo>
                  <a:lnTo>
                    <a:pt x="53" y="339"/>
                  </a:lnTo>
                  <a:lnTo>
                    <a:pt x="66" y="339"/>
                  </a:lnTo>
                  <a:lnTo>
                    <a:pt x="81" y="336"/>
                  </a:lnTo>
                  <a:lnTo>
                    <a:pt x="96" y="334"/>
                  </a:lnTo>
                  <a:lnTo>
                    <a:pt x="111" y="333"/>
                  </a:lnTo>
                  <a:lnTo>
                    <a:pt x="127" y="333"/>
                  </a:lnTo>
                  <a:lnTo>
                    <a:pt x="134" y="334"/>
                  </a:lnTo>
                  <a:lnTo>
                    <a:pt x="142" y="336"/>
                  </a:lnTo>
                  <a:lnTo>
                    <a:pt x="152" y="339"/>
                  </a:lnTo>
                  <a:lnTo>
                    <a:pt x="161" y="343"/>
                  </a:lnTo>
                  <a:lnTo>
                    <a:pt x="172" y="348"/>
                  </a:lnTo>
                  <a:lnTo>
                    <a:pt x="181" y="354"/>
                  </a:lnTo>
                  <a:lnTo>
                    <a:pt x="199" y="366"/>
                  </a:lnTo>
                  <a:lnTo>
                    <a:pt x="216" y="379"/>
                  </a:lnTo>
                  <a:lnTo>
                    <a:pt x="249" y="406"/>
                  </a:lnTo>
                  <a:lnTo>
                    <a:pt x="267" y="420"/>
                  </a:lnTo>
                  <a:lnTo>
                    <a:pt x="276" y="426"/>
                  </a:lnTo>
                  <a:lnTo>
                    <a:pt x="285" y="432"/>
                  </a:lnTo>
                  <a:lnTo>
                    <a:pt x="288" y="434"/>
                  </a:lnTo>
                  <a:lnTo>
                    <a:pt x="291" y="437"/>
                  </a:lnTo>
                  <a:lnTo>
                    <a:pt x="296" y="437"/>
                  </a:lnTo>
                  <a:lnTo>
                    <a:pt x="297" y="435"/>
                  </a:lnTo>
                  <a:lnTo>
                    <a:pt x="299" y="434"/>
                  </a:lnTo>
                  <a:lnTo>
                    <a:pt x="344" y="41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0" name="Freeform 1386"/>
            <p:cNvSpPr>
              <a:spLocks/>
            </p:cNvSpPr>
            <p:nvPr/>
          </p:nvSpPr>
          <p:spPr bwMode="auto">
            <a:xfrm>
              <a:off x="4365" y="1505"/>
              <a:ext cx="65" cy="20"/>
            </a:xfrm>
            <a:custGeom>
              <a:avLst/>
              <a:gdLst>
                <a:gd name="T0" fmla="*/ 0 w 132"/>
                <a:gd name="T1" fmla="*/ 34 h 41"/>
                <a:gd name="T2" fmla="*/ 19 w 132"/>
                <a:gd name="T3" fmla="*/ 33 h 41"/>
                <a:gd name="T4" fmla="*/ 34 w 132"/>
                <a:gd name="T5" fmla="*/ 28 h 41"/>
                <a:gd name="T6" fmla="*/ 50 w 132"/>
                <a:gd name="T7" fmla="*/ 24 h 41"/>
                <a:gd name="T8" fmla="*/ 67 w 132"/>
                <a:gd name="T9" fmla="*/ 18 h 41"/>
                <a:gd name="T10" fmla="*/ 82 w 132"/>
                <a:gd name="T11" fmla="*/ 12 h 41"/>
                <a:gd name="T12" fmla="*/ 98 w 132"/>
                <a:gd name="T13" fmla="*/ 6 h 41"/>
                <a:gd name="T14" fmla="*/ 115 w 132"/>
                <a:gd name="T15" fmla="*/ 3 h 41"/>
                <a:gd name="T16" fmla="*/ 123 w 132"/>
                <a:gd name="T17" fmla="*/ 1 h 41"/>
                <a:gd name="T18" fmla="*/ 132 w 132"/>
                <a:gd name="T19" fmla="*/ 0 h 41"/>
                <a:gd name="T20" fmla="*/ 132 w 132"/>
                <a:gd name="T21" fmla="*/ 6 h 41"/>
                <a:gd name="T22" fmla="*/ 124 w 132"/>
                <a:gd name="T23" fmla="*/ 7 h 41"/>
                <a:gd name="T24" fmla="*/ 115 w 132"/>
                <a:gd name="T25" fmla="*/ 9 h 41"/>
                <a:gd name="T26" fmla="*/ 100 w 132"/>
                <a:gd name="T27" fmla="*/ 12 h 41"/>
                <a:gd name="T28" fmla="*/ 83 w 132"/>
                <a:gd name="T29" fmla="*/ 18 h 41"/>
                <a:gd name="T30" fmla="*/ 68 w 132"/>
                <a:gd name="T31" fmla="*/ 24 h 41"/>
                <a:gd name="T32" fmla="*/ 52 w 132"/>
                <a:gd name="T33" fmla="*/ 30 h 41"/>
                <a:gd name="T34" fmla="*/ 35 w 132"/>
                <a:gd name="T35" fmla="*/ 34 h 41"/>
                <a:gd name="T36" fmla="*/ 19 w 132"/>
                <a:gd name="T37" fmla="*/ 39 h 41"/>
                <a:gd name="T38" fmla="*/ 2 w 132"/>
                <a:gd name="T39" fmla="*/ 41 h 41"/>
                <a:gd name="T40" fmla="*/ 0 w 132"/>
                <a:gd name="T4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 h="41">
                  <a:moveTo>
                    <a:pt x="0" y="34"/>
                  </a:moveTo>
                  <a:lnTo>
                    <a:pt x="19" y="33"/>
                  </a:lnTo>
                  <a:lnTo>
                    <a:pt x="34" y="28"/>
                  </a:lnTo>
                  <a:lnTo>
                    <a:pt x="50" y="24"/>
                  </a:lnTo>
                  <a:lnTo>
                    <a:pt x="67" y="18"/>
                  </a:lnTo>
                  <a:lnTo>
                    <a:pt x="82" y="12"/>
                  </a:lnTo>
                  <a:lnTo>
                    <a:pt x="98" y="6"/>
                  </a:lnTo>
                  <a:lnTo>
                    <a:pt x="115" y="3"/>
                  </a:lnTo>
                  <a:lnTo>
                    <a:pt x="123" y="1"/>
                  </a:lnTo>
                  <a:lnTo>
                    <a:pt x="132" y="0"/>
                  </a:lnTo>
                  <a:lnTo>
                    <a:pt x="132" y="6"/>
                  </a:lnTo>
                  <a:lnTo>
                    <a:pt x="124" y="7"/>
                  </a:lnTo>
                  <a:lnTo>
                    <a:pt x="115" y="9"/>
                  </a:lnTo>
                  <a:lnTo>
                    <a:pt x="100" y="12"/>
                  </a:lnTo>
                  <a:lnTo>
                    <a:pt x="83" y="18"/>
                  </a:lnTo>
                  <a:lnTo>
                    <a:pt x="68" y="24"/>
                  </a:lnTo>
                  <a:lnTo>
                    <a:pt x="52" y="30"/>
                  </a:lnTo>
                  <a:lnTo>
                    <a:pt x="35" y="34"/>
                  </a:lnTo>
                  <a:lnTo>
                    <a:pt x="19" y="39"/>
                  </a:lnTo>
                  <a:lnTo>
                    <a:pt x="2" y="4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1" name="Freeform 1387"/>
            <p:cNvSpPr>
              <a:spLocks/>
            </p:cNvSpPr>
            <p:nvPr/>
          </p:nvSpPr>
          <p:spPr bwMode="auto">
            <a:xfrm>
              <a:off x="4430" y="1505"/>
              <a:ext cx="60" cy="11"/>
            </a:xfrm>
            <a:custGeom>
              <a:avLst/>
              <a:gdLst>
                <a:gd name="T0" fmla="*/ 0 w 119"/>
                <a:gd name="T1" fmla="*/ 0 h 22"/>
                <a:gd name="T2" fmla="*/ 15 w 119"/>
                <a:gd name="T3" fmla="*/ 0 h 22"/>
                <a:gd name="T4" fmla="*/ 30 w 119"/>
                <a:gd name="T5" fmla="*/ 1 h 22"/>
                <a:gd name="T6" fmla="*/ 45 w 119"/>
                <a:gd name="T7" fmla="*/ 3 h 22"/>
                <a:gd name="T8" fmla="*/ 59 w 119"/>
                <a:gd name="T9" fmla="*/ 4 h 22"/>
                <a:gd name="T10" fmla="*/ 89 w 119"/>
                <a:gd name="T11" fmla="*/ 10 h 22"/>
                <a:gd name="T12" fmla="*/ 119 w 119"/>
                <a:gd name="T13" fmla="*/ 16 h 22"/>
                <a:gd name="T14" fmla="*/ 119 w 119"/>
                <a:gd name="T15" fmla="*/ 22 h 22"/>
                <a:gd name="T16" fmla="*/ 89 w 119"/>
                <a:gd name="T17" fmla="*/ 16 h 22"/>
                <a:gd name="T18" fmla="*/ 59 w 119"/>
                <a:gd name="T19" fmla="*/ 12 h 22"/>
                <a:gd name="T20" fmla="*/ 43 w 119"/>
                <a:gd name="T21" fmla="*/ 9 h 22"/>
                <a:gd name="T22" fmla="*/ 28 w 119"/>
                <a:gd name="T23" fmla="*/ 7 h 22"/>
                <a:gd name="T24" fmla="*/ 15 w 119"/>
                <a:gd name="T25" fmla="*/ 6 h 22"/>
                <a:gd name="T26" fmla="*/ 0 w 119"/>
                <a:gd name="T27" fmla="*/ 6 h 22"/>
                <a:gd name="T28" fmla="*/ 0 w 119"/>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22">
                  <a:moveTo>
                    <a:pt x="0" y="0"/>
                  </a:moveTo>
                  <a:lnTo>
                    <a:pt x="15" y="0"/>
                  </a:lnTo>
                  <a:lnTo>
                    <a:pt x="30" y="1"/>
                  </a:lnTo>
                  <a:lnTo>
                    <a:pt x="45" y="3"/>
                  </a:lnTo>
                  <a:lnTo>
                    <a:pt x="59" y="4"/>
                  </a:lnTo>
                  <a:lnTo>
                    <a:pt x="89" y="10"/>
                  </a:lnTo>
                  <a:lnTo>
                    <a:pt x="119" y="16"/>
                  </a:lnTo>
                  <a:lnTo>
                    <a:pt x="119" y="22"/>
                  </a:lnTo>
                  <a:lnTo>
                    <a:pt x="89" y="16"/>
                  </a:lnTo>
                  <a:lnTo>
                    <a:pt x="59" y="12"/>
                  </a:lnTo>
                  <a:lnTo>
                    <a:pt x="43" y="9"/>
                  </a:lnTo>
                  <a:lnTo>
                    <a:pt x="28" y="7"/>
                  </a:lnTo>
                  <a:lnTo>
                    <a:pt x="15"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2" name="Freeform 1388"/>
            <p:cNvSpPr>
              <a:spLocks/>
            </p:cNvSpPr>
            <p:nvPr/>
          </p:nvSpPr>
          <p:spPr bwMode="auto">
            <a:xfrm>
              <a:off x="4430" y="150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3" name="Freeform 1389"/>
            <p:cNvSpPr>
              <a:spLocks/>
            </p:cNvSpPr>
            <p:nvPr/>
          </p:nvSpPr>
          <p:spPr bwMode="auto">
            <a:xfrm>
              <a:off x="4490" y="1512"/>
              <a:ext cx="51" cy="6"/>
            </a:xfrm>
            <a:custGeom>
              <a:avLst/>
              <a:gdLst>
                <a:gd name="T0" fmla="*/ 0 w 101"/>
                <a:gd name="T1" fmla="*/ 1 h 10"/>
                <a:gd name="T2" fmla="*/ 12 w 101"/>
                <a:gd name="T3" fmla="*/ 3 h 10"/>
                <a:gd name="T4" fmla="*/ 26 w 101"/>
                <a:gd name="T5" fmla="*/ 4 h 10"/>
                <a:gd name="T6" fmla="*/ 51 w 101"/>
                <a:gd name="T7" fmla="*/ 4 h 10"/>
                <a:gd name="T8" fmla="*/ 77 w 101"/>
                <a:gd name="T9" fmla="*/ 3 h 10"/>
                <a:gd name="T10" fmla="*/ 101 w 101"/>
                <a:gd name="T11" fmla="*/ 0 h 10"/>
                <a:gd name="T12" fmla="*/ 101 w 101"/>
                <a:gd name="T13" fmla="*/ 6 h 10"/>
                <a:gd name="T14" fmla="*/ 78 w 101"/>
                <a:gd name="T15" fmla="*/ 9 h 10"/>
                <a:gd name="T16" fmla="*/ 51 w 101"/>
                <a:gd name="T17" fmla="*/ 10 h 10"/>
                <a:gd name="T18" fmla="*/ 24 w 101"/>
                <a:gd name="T19" fmla="*/ 10 h 10"/>
                <a:gd name="T20" fmla="*/ 12 w 101"/>
                <a:gd name="T21" fmla="*/ 9 h 10"/>
                <a:gd name="T22" fmla="*/ 0 w 101"/>
                <a:gd name="T23" fmla="*/ 7 h 10"/>
                <a:gd name="T24" fmla="*/ 0 w 101"/>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0">
                  <a:moveTo>
                    <a:pt x="0" y="1"/>
                  </a:moveTo>
                  <a:lnTo>
                    <a:pt x="12" y="3"/>
                  </a:lnTo>
                  <a:lnTo>
                    <a:pt x="26" y="4"/>
                  </a:lnTo>
                  <a:lnTo>
                    <a:pt x="51" y="4"/>
                  </a:lnTo>
                  <a:lnTo>
                    <a:pt x="77" y="3"/>
                  </a:lnTo>
                  <a:lnTo>
                    <a:pt x="101" y="0"/>
                  </a:lnTo>
                  <a:lnTo>
                    <a:pt x="101" y="6"/>
                  </a:lnTo>
                  <a:lnTo>
                    <a:pt x="78" y="9"/>
                  </a:lnTo>
                  <a:lnTo>
                    <a:pt x="51" y="10"/>
                  </a:lnTo>
                  <a:lnTo>
                    <a:pt x="24" y="10"/>
                  </a:lnTo>
                  <a:lnTo>
                    <a:pt x="12" y="9"/>
                  </a:lnTo>
                  <a:lnTo>
                    <a:pt x="0" y="7"/>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4" name="Freeform 1390"/>
            <p:cNvSpPr>
              <a:spLocks/>
            </p:cNvSpPr>
            <p:nvPr/>
          </p:nvSpPr>
          <p:spPr bwMode="auto">
            <a:xfrm>
              <a:off x="4490" y="1513"/>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5" name="Freeform 1391"/>
            <p:cNvSpPr>
              <a:spLocks/>
            </p:cNvSpPr>
            <p:nvPr/>
          </p:nvSpPr>
          <p:spPr bwMode="auto">
            <a:xfrm>
              <a:off x="4541" y="1503"/>
              <a:ext cx="99" cy="12"/>
            </a:xfrm>
            <a:custGeom>
              <a:avLst/>
              <a:gdLst>
                <a:gd name="T0" fmla="*/ 0 w 199"/>
                <a:gd name="T1" fmla="*/ 18 h 24"/>
                <a:gd name="T2" fmla="*/ 26 w 199"/>
                <a:gd name="T3" fmla="*/ 15 h 24"/>
                <a:gd name="T4" fmla="*/ 50 w 199"/>
                <a:gd name="T5" fmla="*/ 13 h 24"/>
                <a:gd name="T6" fmla="*/ 101 w 199"/>
                <a:gd name="T7" fmla="*/ 10 h 24"/>
                <a:gd name="T8" fmla="*/ 127 w 199"/>
                <a:gd name="T9" fmla="*/ 9 h 24"/>
                <a:gd name="T10" fmla="*/ 151 w 199"/>
                <a:gd name="T11" fmla="*/ 7 h 24"/>
                <a:gd name="T12" fmla="*/ 175 w 199"/>
                <a:gd name="T13" fmla="*/ 4 h 24"/>
                <a:gd name="T14" fmla="*/ 187 w 199"/>
                <a:gd name="T15" fmla="*/ 3 h 24"/>
                <a:gd name="T16" fmla="*/ 198 w 199"/>
                <a:gd name="T17" fmla="*/ 0 h 24"/>
                <a:gd name="T18" fmla="*/ 199 w 199"/>
                <a:gd name="T19" fmla="*/ 7 h 24"/>
                <a:gd name="T20" fmla="*/ 187 w 199"/>
                <a:gd name="T21" fmla="*/ 9 h 24"/>
                <a:gd name="T22" fmla="*/ 177 w 199"/>
                <a:gd name="T23" fmla="*/ 10 h 24"/>
                <a:gd name="T24" fmla="*/ 152 w 199"/>
                <a:gd name="T25" fmla="*/ 13 h 24"/>
                <a:gd name="T26" fmla="*/ 127 w 199"/>
                <a:gd name="T27" fmla="*/ 16 h 24"/>
                <a:gd name="T28" fmla="*/ 101 w 199"/>
                <a:gd name="T29" fmla="*/ 16 h 24"/>
                <a:gd name="T30" fmla="*/ 51 w 199"/>
                <a:gd name="T31" fmla="*/ 19 h 24"/>
                <a:gd name="T32" fmla="*/ 26 w 199"/>
                <a:gd name="T33" fmla="*/ 21 h 24"/>
                <a:gd name="T34" fmla="*/ 0 w 199"/>
                <a:gd name="T35" fmla="*/ 24 h 24"/>
                <a:gd name="T36" fmla="*/ 0 w 199"/>
                <a:gd name="T3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24">
                  <a:moveTo>
                    <a:pt x="0" y="18"/>
                  </a:moveTo>
                  <a:lnTo>
                    <a:pt x="26" y="15"/>
                  </a:lnTo>
                  <a:lnTo>
                    <a:pt x="50" y="13"/>
                  </a:lnTo>
                  <a:lnTo>
                    <a:pt x="101" y="10"/>
                  </a:lnTo>
                  <a:lnTo>
                    <a:pt x="127" y="9"/>
                  </a:lnTo>
                  <a:lnTo>
                    <a:pt x="151" y="7"/>
                  </a:lnTo>
                  <a:lnTo>
                    <a:pt x="175" y="4"/>
                  </a:lnTo>
                  <a:lnTo>
                    <a:pt x="187" y="3"/>
                  </a:lnTo>
                  <a:lnTo>
                    <a:pt x="198" y="0"/>
                  </a:lnTo>
                  <a:lnTo>
                    <a:pt x="199" y="7"/>
                  </a:lnTo>
                  <a:lnTo>
                    <a:pt x="187" y="9"/>
                  </a:lnTo>
                  <a:lnTo>
                    <a:pt x="177" y="10"/>
                  </a:lnTo>
                  <a:lnTo>
                    <a:pt x="152" y="13"/>
                  </a:lnTo>
                  <a:lnTo>
                    <a:pt x="127" y="16"/>
                  </a:lnTo>
                  <a:lnTo>
                    <a:pt x="101" y="16"/>
                  </a:lnTo>
                  <a:lnTo>
                    <a:pt x="51" y="19"/>
                  </a:lnTo>
                  <a:lnTo>
                    <a:pt x="26" y="21"/>
                  </a:lnTo>
                  <a:lnTo>
                    <a:pt x="0" y="24"/>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6" name="Freeform 1392"/>
            <p:cNvSpPr>
              <a:spLocks/>
            </p:cNvSpPr>
            <p:nvPr/>
          </p:nvSpPr>
          <p:spPr bwMode="auto">
            <a:xfrm>
              <a:off x="4541" y="151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7" name="Freeform 1393"/>
            <p:cNvSpPr>
              <a:spLocks/>
            </p:cNvSpPr>
            <p:nvPr/>
          </p:nvSpPr>
          <p:spPr bwMode="auto">
            <a:xfrm>
              <a:off x="4639" y="1430"/>
              <a:ext cx="42" cy="76"/>
            </a:xfrm>
            <a:custGeom>
              <a:avLst/>
              <a:gdLst>
                <a:gd name="T0" fmla="*/ 0 w 83"/>
                <a:gd name="T1" fmla="*/ 148 h 154"/>
                <a:gd name="T2" fmla="*/ 7 w 83"/>
                <a:gd name="T3" fmla="*/ 146 h 154"/>
                <a:gd name="T4" fmla="*/ 15 w 83"/>
                <a:gd name="T5" fmla="*/ 142 h 154"/>
                <a:gd name="T6" fmla="*/ 22 w 83"/>
                <a:gd name="T7" fmla="*/ 137 h 154"/>
                <a:gd name="T8" fmla="*/ 30 w 83"/>
                <a:gd name="T9" fmla="*/ 131 h 154"/>
                <a:gd name="T10" fmla="*/ 36 w 83"/>
                <a:gd name="T11" fmla="*/ 124 h 154"/>
                <a:gd name="T12" fmla="*/ 42 w 83"/>
                <a:gd name="T13" fmla="*/ 116 h 154"/>
                <a:gd name="T14" fmla="*/ 48 w 83"/>
                <a:gd name="T15" fmla="*/ 107 h 154"/>
                <a:gd name="T16" fmla="*/ 53 w 83"/>
                <a:gd name="T17" fmla="*/ 97 h 154"/>
                <a:gd name="T18" fmla="*/ 57 w 83"/>
                <a:gd name="T19" fmla="*/ 86 h 154"/>
                <a:gd name="T20" fmla="*/ 62 w 83"/>
                <a:gd name="T21" fmla="*/ 76 h 154"/>
                <a:gd name="T22" fmla="*/ 66 w 83"/>
                <a:gd name="T23" fmla="*/ 63 h 154"/>
                <a:gd name="T24" fmla="*/ 69 w 83"/>
                <a:gd name="T25" fmla="*/ 51 h 154"/>
                <a:gd name="T26" fmla="*/ 72 w 83"/>
                <a:gd name="T27" fmla="*/ 39 h 154"/>
                <a:gd name="T28" fmla="*/ 74 w 83"/>
                <a:gd name="T29" fmla="*/ 26 h 154"/>
                <a:gd name="T30" fmla="*/ 75 w 83"/>
                <a:gd name="T31" fmla="*/ 14 h 154"/>
                <a:gd name="T32" fmla="*/ 77 w 83"/>
                <a:gd name="T33" fmla="*/ 0 h 154"/>
                <a:gd name="T34" fmla="*/ 83 w 83"/>
                <a:gd name="T35" fmla="*/ 2 h 154"/>
                <a:gd name="T36" fmla="*/ 81 w 83"/>
                <a:gd name="T37" fmla="*/ 15 h 154"/>
                <a:gd name="T38" fmla="*/ 80 w 83"/>
                <a:gd name="T39" fmla="*/ 27 h 154"/>
                <a:gd name="T40" fmla="*/ 78 w 83"/>
                <a:gd name="T41" fmla="*/ 41 h 154"/>
                <a:gd name="T42" fmla="*/ 75 w 83"/>
                <a:gd name="T43" fmla="*/ 53 h 154"/>
                <a:gd name="T44" fmla="*/ 72 w 83"/>
                <a:gd name="T45" fmla="*/ 65 h 154"/>
                <a:gd name="T46" fmla="*/ 68 w 83"/>
                <a:gd name="T47" fmla="*/ 77 h 154"/>
                <a:gd name="T48" fmla="*/ 63 w 83"/>
                <a:gd name="T49" fmla="*/ 89 h 154"/>
                <a:gd name="T50" fmla="*/ 59 w 83"/>
                <a:gd name="T51" fmla="*/ 100 h 154"/>
                <a:gd name="T52" fmla="*/ 53 w 83"/>
                <a:gd name="T53" fmla="*/ 110 h 154"/>
                <a:gd name="T54" fmla="*/ 47 w 83"/>
                <a:gd name="T55" fmla="*/ 119 h 154"/>
                <a:gd name="T56" fmla="*/ 41 w 83"/>
                <a:gd name="T57" fmla="*/ 128 h 154"/>
                <a:gd name="T58" fmla="*/ 34 w 83"/>
                <a:gd name="T59" fmla="*/ 136 h 154"/>
                <a:gd name="T60" fmla="*/ 27 w 83"/>
                <a:gd name="T61" fmla="*/ 143 h 154"/>
                <a:gd name="T62" fmla="*/ 18 w 83"/>
                <a:gd name="T63" fmla="*/ 148 h 154"/>
                <a:gd name="T64" fmla="*/ 10 w 83"/>
                <a:gd name="T65" fmla="*/ 152 h 154"/>
                <a:gd name="T66" fmla="*/ 1 w 83"/>
                <a:gd name="T67" fmla="*/ 154 h 154"/>
                <a:gd name="T68" fmla="*/ 0 w 83"/>
                <a:gd name="T69"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154">
                  <a:moveTo>
                    <a:pt x="0" y="148"/>
                  </a:moveTo>
                  <a:lnTo>
                    <a:pt x="7" y="146"/>
                  </a:lnTo>
                  <a:lnTo>
                    <a:pt x="15" y="142"/>
                  </a:lnTo>
                  <a:lnTo>
                    <a:pt x="22" y="137"/>
                  </a:lnTo>
                  <a:lnTo>
                    <a:pt x="30" y="131"/>
                  </a:lnTo>
                  <a:lnTo>
                    <a:pt x="36" y="124"/>
                  </a:lnTo>
                  <a:lnTo>
                    <a:pt x="42" y="116"/>
                  </a:lnTo>
                  <a:lnTo>
                    <a:pt x="48" y="107"/>
                  </a:lnTo>
                  <a:lnTo>
                    <a:pt x="53" y="97"/>
                  </a:lnTo>
                  <a:lnTo>
                    <a:pt x="57" y="86"/>
                  </a:lnTo>
                  <a:lnTo>
                    <a:pt x="62" y="76"/>
                  </a:lnTo>
                  <a:lnTo>
                    <a:pt x="66" y="63"/>
                  </a:lnTo>
                  <a:lnTo>
                    <a:pt x="69" y="51"/>
                  </a:lnTo>
                  <a:lnTo>
                    <a:pt x="72" y="39"/>
                  </a:lnTo>
                  <a:lnTo>
                    <a:pt x="74" y="26"/>
                  </a:lnTo>
                  <a:lnTo>
                    <a:pt x="75" y="14"/>
                  </a:lnTo>
                  <a:lnTo>
                    <a:pt x="77" y="0"/>
                  </a:lnTo>
                  <a:lnTo>
                    <a:pt x="83" y="2"/>
                  </a:lnTo>
                  <a:lnTo>
                    <a:pt x="81" y="15"/>
                  </a:lnTo>
                  <a:lnTo>
                    <a:pt x="80" y="27"/>
                  </a:lnTo>
                  <a:lnTo>
                    <a:pt x="78" y="41"/>
                  </a:lnTo>
                  <a:lnTo>
                    <a:pt x="75" y="53"/>
                  </a:lnTo>
                  <a:lnTo>
                    <a:pt x="72" y="65"/>
                  </a:lnTo>
                  <a:lnTo>
                    <a:pt x="68" y="77"/>
                  </a:lnTo>
                  <a:lnTo>
                    <a:pt x="63" y="89"/>
                  </a:lnTo>
                  <a:lnTo>
                    <a:pt x="59" y="100"/>
                  </a:lnTo>
                  <a:lnTo>
                    <a:pt x="53" y="110"/>
                  </a:lnTo>
                  <a:lnTo>
                    <a:pt x="47" y="119"/>
                  </a:lnTo>
                  <a:lnTo>
                    <a:pt x="41" y="128"/>
                  </a:lnTo>
                  <a:lnTo>
                    <a:pt x="34" y="136"/>
                  </a:lnTo>
                  <a:lnTo>
                    <a:pt x="27" y="143"/>
                  </a:lnTo>
                  <a:lnTo>
                    <a:pt x="18" y="148"/>
                  </a:lnTo>
                  <a:lnTo>
                    <a:pt x="10" y="152"/>
                  </a:lnTo>
                  <a:lnTo>
                    <a:pt x="1" y="154"/>
                  </a:lnTo>
                  <a:lnTo>
                    <a:pt x="0"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8" name="Freeform 1394"/>
            <p:cNvSpPr>
              <a:spLocks/>
            </p:cNvSpPr>
            <p:nvPr/>
          </p:nvSpPr>
          <p:spPr bwMode="auto">
            <a:xfrm>
              <a:off x="4639" y="1503"/>
              <a:ext cx="1" cy="4"/>
            </a:xfrm>
            <a:custGeom>
              <a:avLst/>
              <a:gdLst>
                <a:gd name="T0" fmla="*/ 1 w 1"/>
                <a:gd name="T1" fmla="*/ 7 h 7"/>
                <a:gd name="T2" fmla="*/ 1 w 1"/>
                <a:gd name="T3" fmla="*/ 6 h 7"/>
                <a:gd name="T4" fmla="*/ 0 w 1"/>
                <a:gd name="T5" fmla="*/ 0 h 7"/>
                <a:gd name="T6" fmla="*/ 1 w 1"/>
                <a:gd name="T7" fmla="*/ 7 h 7"/>
              </a:gdLst>
              <a:ahLst/>
              <a:cxnLst>
                <a:cxn ang="0">
                  <a:pos x="T0" y="T1"/>
                </a:cxn>
                <a:cxn ang="0">
                  <a:pos x="T2" y="T3"/>
                </a:cxn>
                <a:cxn ang="0">
                  <a:pos x="T4" y="T5"/>
                </a:cxn>
                <a:cxn ang="0">
                  <a:pos x="T6" y="T7"/>
                </a:cxn>
              </a:cxnLst>
              <a:rect l="0" t="0" r="r" b="b"/>
              <a:pathLst>
                <a:path w="1" h="7">
                  <a:moveTo>
                    <a:pt x="1" y="7"/>
                  </a:moveTo>
                  <a:lnTo>
                    <a:pt x="1" y="6"/>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19" name="Freeform 1395"/>
            <p:cNvSpPr>
              <a:spLocks/>
            </p:cNvSpPr>
            <p:nvPr/>
          </p:nvSpPr>
          <p:spPr bwMode="auto">
            <a:xfrm>
              <a:off x="4661" y="1370"/>
              <a:ext cx="20" cy="60"/>
            </a:xfrm>
            <a:custGeom>
              <a:avLst/>
              <a:gdLst>
                <a:gd name="T0" fmla="*/ 31 w 39"/>
                <a:gd name="T1" fmla="*/ 121 h 121"/>
                <a:gd name="T2" fmla="*/ 33 w 39"/>
                <a:gd name="T3" fmla="*/ 101 h 121"/>
                <a:gd name="T4" fmla="*/ 31 w 39"/>
                <a:gd name="T5" fmla="*/ 83 h 121"/>
                <a:gd name="T6" fmla="*/ 28 w 39"/>
                <a:gd name="T7" fmla="*/ 65 h 121"/>
                <a:gd name="T8" fmla="*/ 24 w 39"/>
                <a:gd name="T9" fmla="*/ 48 h 121"/>
                <a:gd name="T10" fmla="*/ 18 w 39"/>
                <a:gd name="T11" fmla="*/ 35 h 121"/>
                <a:gd name="T12" fmla="*/ 12 w 39"/>
                <a:gd name="T13" fmla="*/ 21 h 121"/>
                <a:gd name="T14" fmla="*/ 6 w 39"/>
                <a:gd name="T15" fmla="*/ 11 h 121"/>
                <a:gd name="T16" fmla="*/ 0 w 39"/>
                <a:gd name="T17" fmla="*/ 5 h 121"/>
                <a:gd name="T18" fmla="*/ 4 w 39"/>
                <a:gd name="T19" fmla="*/ 0 h 121"/>
                <a:gd name="T20" fmla="*/ 12 w 39"/>
                <a:gd name="T21" fmla="*/ 8 h 121"/>
                <a:gd name="T22" fmla="*/ 18 w 39"/>
                <a:gd name="T23" fmla="*/ 18 h 121"/>
                <a:gd name="T24" fmla="*/ 24 w 39"/>
                <a:gd name="T25" fmla="*/ 32 h 121"/>
                <a:gd name="T26" fmla="*/ 30 w 39"/>
                <a:gd name="T27" fmla="*/ 47 h 121"/>
                <a:gd name="T28" fmla="*/ 34 w 39"/>
                <a:gd name="T29" fmla="*/ 63 h 121"/>
                <a:gd name="T30" fmla="*/ 37 w 39"/>
                <a:gd name="T31" fmla="*/ 82 h 121"/>
                <a:gd name="T32" fmla="*/ 39 w 39"/>
                <a:gd name="T33" fmla="*/ 101 h 121"/>
                <a:gd name="T34" fmla="*/ 39 w 39"/>
                <a:gd name="T35" fmla="*/ 121 h 121"/>
                <a:gd name="T36" fmla="*/ 31 w 39"/>
                <a:gd name="T3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21">
                  <a:moveTo>
                    <a:pt x="31" y="121"/>
                  </a:moveTo>
                  <a:lnTo>
                    <a:pt x="33" y="101"/>
                  </a:lnTo>
                  <a:lnTo>
                    <a:pt x="31" y="83"/>
                  </a:lnTo>
                  <a:lnTo>
                    <a:pt x="28" y="65"/>
                  </a:lnTo>
                  <a:lnTo>
                    <a:pt x="24" y="48"/>
                  </a:lnTo>
                  <a:lnTo>
                    <a:pt x="18" y="35"/>
                  </a:lnTo>
                  <a:lnTo>
                    <a:pt x="12" y="21"/>
                  </a:lnTo>
                  <a:lnTo>
                    <a:pt x="6" y="11"/>
                  </a:lnTo>
                  <a:lnTo>
                    <a:pt x="0" y="5"/>
                  </a:lnTo>
                  <a:lnTo>
                    <a:pt x="4" y="0"/>
                  </a:lnTo>
                  <a:lnTo>
                    <a:pt x="12" y="8"/>
                  </a:lnTo>
                  <a:lnTo>
                    <a:pt x="18" y="18"/>
                  </a:lnTo>
                  <a:lnTo>
                    <a:pt x="24" y="32"/>
                  </a:lnTo>
                  <a:lnTo>
                    <a:pt x="30" y="47"/>
                  </a:lnTo>
                  <a:lnTo>
                    <a:pt x="34" y="63"/>
                  </a:lnTo>
                  <a:lnTo>
                    <a:pt x="37" y="82"/>
                  </a:lnTo>
                  <a:lnTo>
                    <a:pt x="39" y="101"/>
                  </a:lnTo>
                  <a:lnTo>
                    <a:pt x="39" y="121"/>
                  </a:lnTo>
                  <a:lnTo>
                    <a:pt x="31" y="1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0" name="Freeform 1396"/>
            <p:cNvSpPr>
              <a:spLocks/>
            </p:cNvSpPr>
            <p:nvPr/>
          </p:nvSpPr>
          <p:spPr bwMode="auto">
            <a:xfrm>
              <a:off x="4652" y="1364"/>
              <a:ext cx="12" cy="8"/>
            </a:xfrm>
            <a:custGeom>
              <a:avLst/>
              <a:gdLst>
                <a:gd name="T0" fmla="*/ 20 w 23"/>
                <a:gd name="T1" fmla="*/ 17 h 17"/>
                <a:gd name="T2" fmla="*/ 11 w 23"/>
                <a:gd name="T3" fmla="*/ 11 h 17"/>
                <a:gd name="T4" fmla="*/ 5 w 23"/>
                <a:gd name="T5" fmla="*/ 8 h 17"/>
                <a:gd name="T6" fmla="*/ 0 w 23"/>
                <a:gd name="T7" fmla="*/ 6 h 17"/>
                <a:gd name="T8" fmla="*/ 2 w 23"/>
                <a:gd name="T9" fmla="*/ 0 h 17"/>
                <a:gd name="T10" fmla="*/ 8 w 23"/>
                <a:gd name="T11" fmla="*/ 2 h 17"/>
                <a:gd name="T12" fmla="*/ 14 w 23"/>
                <a:gd name="T13" fmla="*/ 5 h 17"/>
                <a:gd name="T14" fmla="*/ 23 w 23"/>
                <a:gd name="T15" fmla="*/ 11 h 17"/>
                <a:gd name="T16" fmla="*/ 20 w 23"/>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0" y="17"/>
                  </a:moveTo>
                  <a:lnTo>
                    <a:pt x="11" y="11"/>
                  </a:lnTo>
                  <a:lnTo>
                    <a:pt x="5" y="8"/>
                  </a:lnTo>
                  <a:lnTo>
                    <a:pt x="0" y="6"/>
                  </a:lnTo>
                  <a:lnTo>
                    <a:pt x="2" y="0"/>
                  </a:lnTo>
                  <a:lnTo>
                    <a:pt x="8" y="2"/>
                  </a:lnTo>
                  <a:lnTo>
                    <a:pt x="14" y="5"/>
                  </a:lnTo>
                  <a:lnTo>
                    <a:pt x="23" y="11"/>
                  </a:lnTo>
                  <a:lnTo>
                    <a:pt x="2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1" name="Freeform 1397"/>
            <p:cNvSpPr>
              <a:spLocks/>
            </p:cNvSpPr>
            <p:nvPr/>
          </p:nvSpPr>
          <p:spPr bwMode="auto">
            <a:xfrm>
              <a:off x="4661" y="1369"/>
              <a:ext cx="3" cy="3"/>
            </a:xfrm>
            <a:custGeom>
              <a:avLst/>
              <a:gdLst>
                <a:gd name="T0" fmla="*/ 4 w 4"/>
                <a:gd name="T1" fmla="*/ 1 h 6"/>
                <a:gd name="T2" fmla="*/ 4 w 4"/>
                <a:gd name="T3" fmla="*/ 0 h 6"/>
                <a:gd name="T4" fmla="*/ 1 w 4"/>
                <a:gd name="T5" fmla="*/ 6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lnTo>
                    <a:pt x="4" y="0"/>
                  </a:lnTo>
                  <a:lnTo>
                    <a:pt x="1" y="6"/>
                  </a:lnTo>
                  <a:lnTo>
                    <a:pt x="0"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2" name="Freeform 1398"/>
            <p:cNvSpPr>
              <a:spLocks/>
            </p:cNvSpPr>
            <p:nvPr/>
          </p:nvSpPr>
          <p:spPr bwMode="auto">
            <a:xfrm>
              <a:off x="4527" y="1363"/>
              <a:ext cx="126" cy="16"/>
            </a:xfrm>
            <a:custGeom>
              <a:avLst/>
              <a:gdLst>
                <a:gd name="T0" fmla="*/ 250 w 252"/>
                <a:gd name="T1" fmla="*/ 7 h 31"/>
                <a:gd name="T2" fmla="*/ 237 w 252"/>
                <a:gd name="T3" fmla="*/ 6 h 31"/>
                <a:gd name="T4" fmla="*/ 223 w 252"/>
                <a:gd name="T5" fmla="*/ 6 h 31"/>
                <a:gd name="T6" fmla="*/ 192 w 252"/>
                <a:gd name="T7" fmla="*/ 6 h 31"/>
                <a:gd name="T8" fmla="*/ 158 w 252"/>
                <a:gd name="T9" fmla="*/ 7 h 31"/>
                <a:gd name="T10" fmla="*/ 124 w 252"/>
                <a:gd name="T11" fmla="*/ 10 h 31"/>
                <a:gd name="T12" fmla="*/ 90 w 252"/>
                <a:gd name="T13" fmla="*/ 15 h 31"/>
                <a:gd name="T14" fmla="*/ 57 w 252"/>
                <a:gd name="T15" fmla="*/ 21 h 31"/>
                <a:gd name="T16" fmla="*/ 27 w 252"/>
                <a:gd name="T17" fmla="*/ 27 h 31"/>
                <a:gd name="T18" fmla="*/ 1 w 252"/>
                <a:gd name="T19" fmla="*/ 31 h 31"/>
                <a:gd name="T20" fmla="*/ 0 w 252"/>
                <a:gd name="T21" fmla="*/ 25 h 31"/>
                <a:gd name="T22" fmla="*/ 26 w 252"/>
                <a:gd name="T23" fmla="*/ 21 h 31"/>
                <a:gd name="T24" fmla="*/ 56 w 252"/>
                <a:gd name="T25" fmla="*/ 15 h 31"/>
                <a:gd name="T26" fmla="*/ 89 w 252"/>
                <a:gd name="T27" fmla="*/ 9 h 31"/>
                <a:gd name="T28" fmla="*/ 122 w 252"/>
                <a:gd name="T29" fmla="*/ 4 h 31"/>
                <a:gd name="T30" fmla="*/ 158 w 252"/>
                <a:gd name="T31" fmla="*/ 1 h 31"/>
                <a:gd name="T32" fmla="*/ 192 w 252"/>
                <a:gd name="T33" fmla="*/ 0 h 31"/>
                <a:gd name="T34" fmla="*/ 223 w 252"/>
                <a:gd name="T35" fmla="*/ 0 h 31"/>
                <a:gd name="T36" fmla="*/ 238 w 252"/>
                <a:gd name="T37" fmla="*/ 0 h 31"/>
                <a:gd name="T38" fmla="*/ 252 w 252"/>
                <a:gd name="T39" fmla="*/ 1 h 31"/>
                <a:gd name="T40" fmla="*/ 250 w 252"/>
                <a:gd name="T4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31">
                  <a:moveTo>
                    <a:pt x="250" y="7"/>
                  </a:moveTo>
                  <a:lnTo>
                    <a:pt x="237" y="6"/>
                  </a:lnTo>
                  <a:lnTo>
                    <a:pt x="223" y="6"/>
                  </a:lnTo>
                  <a:lnTo>
                    <a:pt x="192" y="6"/>
                  </a:lnTo>
                  <a:lnTo>
                    <a:pt x="158" y="7"/>
                  </a:lnTo>
                  <a:lnTo>
                    <a:pt x="124" y="10"/>
                  </a:lnTo>
                  <a:lnTo>
                    <a:pt x="90" y="15"/>
                  </a:lnTo>
                  <a:lnTo>
                    <a:pt x="57" y="21"/>
                  </a:lnTo>
                  <a:lnTo>
                    <a:pt x="27" y="27"/>
                  </a:lnTo>
                  <a:lnTo>
                    <a:pt x="1" y="31"/>
                  </a:lnTo>
                  <a:lnTo>
                    <a:pt x="0" y="25"/>
                  </a:lnTo>
                  <a:lnTo>
                    <a:pt x="26" y="21"/>
                  </a:lnTo>
                  <a:lnTo>
                    <a:pt x="56" y="15"/>
                  </a:lnTo>
                  <a:lnTo>
                    <a:pt x="89" y="9"/>
                  </a:lnTo>
                  <a:lnTo>
                    <a:pt x="122" y="4"/>
                  </a:lnTo>
                  <a:lnTo>
                    <a:pt x="158" y="1"/>
                  </a:lnTo>
                  <a:lnTo>
                    <a:pt x="192" y="0"/>
                  </a:lnTo>
                  <a:lnTo>
                    <a:pt x="223" y="0"/>
                  </a:lnTo>
                  <a:lnTo>
                    <a:pt x="238" y="0"/>
                  </a:lnTo>
                  <a:lnTo>
                    <a:pt x="252" y="1"/>
                  </a:lnTo>
                  <a:lnTo>
                    <a:pt x="25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3" name="Freeform 1399"/>
            <p:cNvSpPr>
              <a:spLocks/>
            </p:cNvSpPr>
            <p:nvPr/>
          </p:nvSpPr>
          <p:spPr bwMode="auto">
            <a:xfrm>
              <a:off x="4652" y="1364"/>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4" name="Freeform 1400"/>
            <p:cNvSpPr>
              <a:spLocks/>
            </p:cNvSpPr>
            <p:nvPr/>
          </p:nvSpPr>
          <p:spPr bwMode="auto">
            <a:xfrm>
              <a:off x="4256" y="1328"/>
              <a:ext cx="272" cy="58"/>
            </a:xfrm>
            <a:custGeom>
              <a:avLst/>
              <a:gdLst>
                <a:gd name="T0" fmla="*/ 543 w 543"/>
                <a:gd name="T1" fmla="*/ 102 h 116"/>
                <a:gd name="T2" fmla="*/ 513 w 543"/>
                <a:gd name="T3" fmla="*/ 108 h 116"/>
                <a:gd name="T4" fmla="*/ 480 w 543"/>
                <a:gd name="T5" fmla="*/ 113 h 116"/>
                <a:gd name="T6" fmla="*/ 463 w 543"/>
                <a:gd name="T7" fmla="*/ 114 h 116"/>
                <a:gd name="T8" fmla="*/ 445 w 543"/>
                <a:gd name="T9" fmla="*/ 114 h 116"/>
                <a:gd name="T10" fmla="*/ 411 w 543"/>
                <a:gd name="T11" fmla="*/ 116 h 116"/>
                <a:gd name="T12" fmla="*/ 374 w 543"/>
                <a:gd name="T13" fmla="*/ 114 h 116"/>
                <a:gd name="T14" fmla="*/ 337 w 543"/>
                <a:gd name="T15" fmla="*/ 111 h 116"/>
                <a:gd name="T16" fmla="*/ 299 w 543"/>
                <a:gd name="T17" fmla="*/ 107 h 116"/>
                <a:gd name="T18" fmla="*/ 261 w 543"/>
                <a:gd name="T19" fmla="*/ 101 h 116"/>
                <a:gd name="T20" fmla="*/ 225 w 543"/>
                <a:gd name="T21" fmla="*/ 93 h 116"/>
                <a:gd name="T22" fmla="*/ 187 w 543"/>
                <a:gd name="T23" fmla="*/ 84 h 116"/>
                <a:gd name="T24" fmla="*/ 171 w 543"/>
                <a:gd name="T25" fmla="*/ 80 h 116"/>
                <a:gd name="T26" fmla="*/ 152 w 543"/>
                <a:gd name="T27" fmla="*/ 74 h 116"/>
                <a:gd name="T28" fmla="*/ 118 w 543"/>
                <a:gd name="T29" fmla="*/ 63 h 116"/>
                <a:gd name="T30" fmla="*/ 85 w 543"/>
                <a:gd name="T31" fmla="*/ 50 h 116"/>
                <a:gd name="T32" fmla="*/ 54 w 543"/>
                <a:gd name="T33" fmla="*/ 36 h 116"/>
                <a:gd name="T34" fmla="*/ 26 w 543"/>
                <a:gd name="T35" fmla="*/ 21 h 116"/>
                <a:gd name="T36" fmla="*/ 12 w 543"/>
                <a:gd name="T37" fmla="*/ 13 h 116"/>
                <a:gd name="T38" fmla="*/ 0 w 543"/>
                <a:gd name="T39" fmla="*/ 6 h 116"/>
                <a:gd name="T40" fmla="*/ 5 w 543"/>
                <a:gd name="T41" fmla="*/ 0 h 116"/>
                <a:gd name="T42" fmla="*/ 17 w 543"/>
                <a:gd name="T43" fmla="*/ 9 h 116"/>
                <a:gd name="T44" fmla="*/ 29 w 543"/>
                <a:gd name="T45" fmla="*/ 16 h 116"/>
                <a:gd name="T46" fmla="*/ 57 w 543"/>
                <a:gd name="T47" fmla="*/ 31 h 116"/>
                <a:gd name="T48" fmla="*/ 88 w 543"/>
                <a:gd name="T49" fmla="*/ 45 h 116"/>
                <a:gd name="T50" fmla="*/ 121 w 543"/>
                <a:gd name="T51" fmla="*/ 57 h 116"/>
                <a:gd name="T52" fmla="*/ 154 w 543"/>
                <a:gd name="T53" fmla="*/ 68 h 116"/>
                <a:gd name="T54" fmla="*/ 172 w 543"/>
                <a:gd name="T55" fmla="*/ 74 h 116"/>
                <a:gd name="T56" fmla="*/ 190 w 543"/>
                <a:gd name="T57" fmla="*/ 78 h 116"/>
                <a:gd name="T58" fmla="*/ 226 w 543"/>
                <a:gd name="T59" fmla="*/ 87 h 116"/>
                <a:gd name="T60" fmla="*/ 263 w 543"/>
                <a:gd name="T61" fmla="*/ 95 h 116"/>
                <a:gd name="T62" fmla="*/ 300 w 543"/>
                <a:gd name="T63" fmla="*/ 101 h 116"/>
                <a:gd name="T64" fmla="*/ 338 w 543"/>
                <a:gd name="T65" fmla="*/ 105 h 116"/>
                <a:gd name="T66" fmla="*/ 374 w 543"/>
                <a:gd name="T67" fmla="*/ 108 h 116"/>
                <a:gd name="T68" fmla="*/ 411 w 543"/>
                <a:gd name="T69" fmla="*/ 110 h 116"/>
                <a:gd name="T70" fmla="*/ 445 w 543"/>
                <a:gd name="T71" fmla="*/ 108 h 116"/>
                <a:gd name="T72" fmla="*/ 463 w 543"/>
                <a:gd name="T73" fmla="*/ 108 h 116"/>
                <a:gd name="T74" fmla="*/ 478 w 543"/>
                <a:gd name="T75" fmla="*/ 107 h 116"/>
                <a:gd name="T76" fmla="*/ 512 w 543"/>
                <a:gd name="T77" fmla="*/ 102 h 116"/>
                <a:gd name="T78" fmla="*/ 542 w 543"/>
                <a:gd name="T79" fmla="*/ 96 h 116"/>
                <a:gd name="T80" fmla="*/ 543 w 543"/>
                <a:gd name="T81"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3" h="116">
                  <a:moveTo>
                    <a:pt x="543" y="102"/>
                  </a:moveTo>
                  <a:lnTo>
                    <a:pt x="513" y="108"/>
                  </a:lnTo>
                  <a:lnTo>
                    <a:pt x="480" y="113"/>
                  </a:lnTo>
                  <a:lnTo>
                    <a:pt x="463" y="114"/>
                  </a:lnTo>
                  <a:lnTo>
                    <a:pt x="445" y="114"/>
                  </a:lnTo>
                  <a:lnTo>
                    <a:pt x="411" y="116"/>
                  </a:lnTo>
                  <a:lnTo>
                    <a:pt x="374" y="114"/>
                  </a:lnTo>
                  <a:lnTo>
                    <a:pt x="337" y="111"/>
                  </a:lnTo>
                  <a:lnTo>
                    <a:pt x="299" y="107"/>
                  </a:lnTo>
                  <a:lnTo>
                    <a:pt x="261" y="101"/>
                  </a:lnTo>
                  <a:lnTo>
                    <a:pt x="225" y="93"/>
                  </a:lnTo>
                  <a:lnTo>
                    <a:pt x="187" y="84"/>
                  </a:lnTo>
                  <a:lnTo>
                    <a:pt x="171" y="80"/>
                  </a:lnTo>
                  <a:lnTo>
                    <a:pt x="152" y="74"/>
                  </a:lnTo>
                  <a:lnTo>
                    <a:pt x="118" y="63"/>
                  </a:lnTo>
                  <a:lnTo>
                    <a:pt x="85" y="50"/>
                  </a:lnTo>
                  <a:lnTo>
                    <a:pt x="54" y="36"/>
                  </a:lnTo>
                  <a:lnTo>
                    <a:pt x="26" y="21"/>
                  </a:lnTo>
                  <a:lnTo>
                    <a:pt x="12" y="13"/>
                  </a:lnTo>
                  <a:lnTo>
                    <a:pt x="0" y="6"/>
                  </a:lnTo>
                  <a:lnTo>
                    <a:pt x="5" y="0"/>
                  </a:lnTo>
                  <a:lnTo>
                    <a:pt x="17" y="9"/>
                  </a:lnTo>
                  <a:lnTo>
                    <a:pt x="29" y="16"/>
                  </a:lnTo>
                  <a:lnTo>
                    <a:pt x="57" y="31"/>
                  </a:lnTo>
                  <a:lnTo>
                    <a:pt x="88" y="45"/>
                  </a:lnTo>
                  <a:lnTo>
                    <a:pt x="121" y="57"/>
                  </a:lnTo>
                  <a:lnTo>
                    <a:pt x="154" y="68"/>
                  </a:lnTo>
                  <a:lnTo>
                    <a:pt x="172" y="74"/>
                  </a:lnTo>
                  <a:lnTo>
                    <a:pt x="190" y="78"/>
                  </a:lnTo>
                  <a:lnTo>
                    <a:pt x="226" y="87"/>
                  </a:lnTo>
                  <a:lnTo>
                    <a:pt x="263" y="95"/>
                  </a:lnTo>
                  <a:lnTo>
                    <a:pt x="300" y="101"/>
                  </a:lnTo>
                  <a:lnTo>
                    <a:pt x="338" y="105"/>
                  </a:lnTo>
                  <a:lnTo>
                    <a:pt x="374" y="108"/>
                  </a:lnTo>
                  <a:lnTo>
                    <a:pt x="411" y="110"/>
                  </a:lnTo>
                  <a:lnTo>
                    <a:pt x="445" y="108"/>
                  </a:lnTo>
                  <a:lnTo>
                    <a:pt x="463" y="108"/>
                  </a:lnTo>
                  <a:lnTo>
                    <a:pt x="478" y="107"/>
                  </a:lnTo>
                  <a:lnTo>
                    <a:pt x="512" y="102"/>
                  </a:lnTo>
                  <a:lnTo>
                    <a:pt x="542" y="96"/>
                  </a:lnTo>
                  <a:lnTo>
                    <a:pt x="543"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5" name="Freeform 1401"/>
            <p:cNvSpPr>
              <a:spLocks/>
            </p:cNvSpPr>
            <p:nvPr/>
          </p:nvSpPr>
          <p:spPr bwMode="auto">
            <a:xfrm>
              <a:off x="4527" y="1376"/>
              <a:ext cx="1" cy="3"/>
            </a:xfrm>
            <a:custGeom>
              <a:avLst/>
              <a:gdLst>
                <a:gd name="T0" fmla="*/ 1 w 1"/>
                <a:gd name="T1" fmla="*/ 6 h 6"/>
                <a:gd name="T2" fmla="*/ 0 w 1"/>
                <a:gd name="T3" fmla="*/ 0 h 6"/>
                <a:gd name="T4" fmla="*/ 1 w 1"/>
                <a:gd name="T5" fmla="*/ 6 h 6"/>
              </a:gdLst>
              <a:ahLst/>
              <a:cxnLst>
                <a:cxn ang="0">
                  <a:pos x="T0" y="T1"/>
                </a:cxn>
                <a:cxn ang="0">
                  <a:pos x="T2" y="T3"/>
                </a:cxn>
                <a:cxn ang="0">
                  <a:pos x="T4" y="T5"/>
                </a:cxn>
              </a:cxnLst>
              <a:rect l="0" t="0" r="r" b="b"/>
              <a:pathLst>
                <a:path w="1" h="6">
                  <a:moveTo>
                    <a:pt x="1" y="6"/>
                  </a:move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6" name="Freeform 1402"/>
            <p:cNvSpPr>
              <a:spLocks/>
            </p:cNvSpPr>
            <p:nvPr/>
          </p:nvSpPr>
          <p:spPr bwMode="auto">
            <a:xfrm>
              <a:off x="4218" y="1313"/>
              <a:ext cx="40" cy="18"/>
            </a:xfrm>
            <a:custGeom>
              <a:avLst/>
              <a:gdLst>
                <a:gd name="T0" fmla="*/ 77 w 82"/>
                <a:gd name="T1" fmla="*/ 36 h 36"/>
                <a:gd name="T2" fmla="*/ 59 w 82"/>
                <a:gd name="T3" fmla="*/ 22 h 36"/>
                <a:gd name="T4" fmla="*/ 50 w 82"/>
                <a:gd name="T5" fmla="*/ 16 h 36"/>
                <a:gd name="T6" fmla="*/ 39 w 82"/>
                <a:gd name="T7" fmla="*/ 12 h 36"/>
                <a:gd name="T8" fmla="*/ 30 w 82"/>
                <a:gd name="T9" fmla="*/ 7 h 36"/>
                <a:gd name="T10" fmla="*/ 26 w 82"/>
                <a:gd name="T11" fmla="*/ 6 h 36"/>
                <a:gd name="T12" fmla="*/ 21 w 82"/>
                <a:gd name="T13" fmla="*/ 6 h 36"/>
                <a:gd name="T14" fmla="*/ 12 w 82"/>
                <a:gd name="T15" fmla="*/ 7 h 36"/>
                <a:gd name="T16" fmla="*/ 8 w 82"/>
                <a:gd name="T17" fmla="*/ 9 h 36"/>
                <a:gd name="T18" fmla="*/ 3 w 82"/>
                <a:gd name="T19" fmla="*/ 12 h 36"/>
                <a:gd name="T20" fmla="*/ 0 w 82"/>
                <a:gd name="T21" fmla="*/ 6 h 36"/>
                <a:gd name="T22" fmla="*/ 5 w 82"/>
                <a:gd name="T23" fmla="*/ 3 h 36"/>
                <a:gd name="T24" fmla="*/ 11 w 82"/>
                <a:gd name="T25" fmla="*/ 1 h 36"/>
                <a:gd name="T26" fmla="*/ 21 w 82"/>
                <a:gd name="T27" fmla="*/ 0 h 36"/>
                <a:gd name="T28" fmla="*/ 27 w 82"/>
                <a:gd name="T29" fmla="*/ 0 h 36"/>
                <a:gd name="T30" fmla="*/ 32 w 82"/>
                <a:gd name="T31" fmla="*/ 1 h 36"/>
                <a:gd name="T32" fmla="*/ 42 w 82"/>
                <a:gd name="T33" fmla="*/ 6 h 36"/>
                <a:gd name="T34" fmla="*/ 53 w 82"/>
                <a:gd name="T35" fmla="*/ 12 h 36"/>
                <a:gd name="T36" fmla="*/ 63 w 82"/>
                <a:gd name="T37" fmla="*/ 18 h 36"/>
                <a:gd name="T38" fmla="*/ 82 w 82"/>
                <a:gd name="T39" fmla="*/ 31 h 36"/>
                <a:gd name="T40" fmla="*/ 77 w 82"/>
                <a:gd name="T4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36">
                  <a:moveTo>
                    <a:pt x="77" y="36"/>
                  </a:moveTo>
                  <a:lnTo>
                    <a:pt x="59" y="22"/>
                  </a:lnTo>
                  <a:lnTo>
                    <a:pt x="50" y="16"/>
                  </a:lnTo>
                  <a:lnTo>
                    <a:pt x="39" y="12"/>
                  </a:lnTo>
                  <a:lnTo>
                    <a:pt x="30" y="7"/>
                  </a:lnTo>
                  <a:lnTo>
                    <a:pt x="26" y="6"/>
                  </a:lnTo>
                  <a:lnTo>
                    <a:pt x="21" y="6"/>
                  </a:lnTo>
                  <a:lnTo>
                    <a:pt x="12" y="7"/>
                  </a:lnTo>
                  <a:lnTo>
                    <a:pt x="8" y="9"/>
                  </a:lnTo>
                  <a:lnTo>
                    <a:pt x="3" y="12"/>
                  </a:lnTo>
                  <a:lnTo>
                    <a:pt x="0" y="6"/>
                  </a:lnTo>
                  <a:lnTo>
                    <a:pt x="5" y="3"/>
                  </a:lnTo>
                  <a:lnTo>
                    <a:pt x="11" y="1"/>
                  </a:lnTo>
                  <a:lnTo>
                    <a:pt x="21" y="0"/>
                  </a:lnTo>
                  <a:lnTo>
                    <a:pt x="27" y="0"/>
                  </a:lnTo>
                  <a:lnTo>
                    <a:pt x="32" y="1"/>
                  </a:lnTo>
                  <a:lnTo>
                    <a:pt x="42" y="6"/>
                  </a:lnTo>
                  <a:lnTo>
                    <a:pt x="53" y="12"/>
                  </a:lnTo>
                  <a:lnTo>
                    <a:pt x="63" y="18"/>
                  </a:lnTo>
                  <a:lnTo>
                    <a:pt x="82" y="31"/>
                  </a:lnTo>
                  <a:lnTo>
                    <a:pt x="7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7" name="Freeform 1403"/>
            <p:cNvSpPr>
              <a:spLocks/>
            </p:cNvSpPr>
            <p:nvPr/>
          </p:nvSpPr>
          <p:spPr bwMode="auto">
            <a:xfrm>
              <a:off x="4195" y="1317"/>
              <a:ext cx="24" cy="48"/>
            </a:xfrm>
            <a:custGeom>
              <a:avLst/>
              <a:gdLst>
                <a:gd name="T0" fmla="*/ 48 w 48"/>
                <a:gd name="T1" fmla="*/ 5 h 97"/>
                <a:gd name="T2" fmla="*/ 44 w 48"/>
                <a:gd name="T3" fmla="*/ 8 h 97"/>
                <a:gd name="T4" fmla="*/ 38 w 48"/>
                <a:gd name="T5" fmla="*/ 14 h 97"/>
                <a:gd name="T6" fmla="*/ 28 w 48"/>
                <a:gd name="T7" fmla="*/ 24 h 97"/>
                <a:gd name="T8" fmla="*/ 19 w 48"/>
                <a:gd name="T9" fmla="*/ 35 h 97"/>
                <a:gd name="T10" fmla="*/ 13 w 48"/>
                <a:gd name="T11" fmla="*/ 48 h 97"/>
                <a:gd name="T12" fmla="*/ 9 w 48"/>
                <a:gd name="T13" fmla="*/ 61 h 97"/>
                <a:gd name="T14" fmla="*/ 6 w 48"/>
                <a:gd name="T15" fmla="*/ 73 h 97"/>
                <a:gd name="T16" fmla="*/ 6 w 48"/>
                <a:gd name="T17" fmla="*/ 79 h 97"/>
                <a:gd name="T18" fmla="*/ 7 w 48"/>
                <a:gd name="T19" fmla="*/ 83 h 97"/>
                <a:gd name="T20" fmla="*/ 9 w 48"/>
                <a:gd name="T21" fmla="*/ 89 h 97"/>
                <a:gd name="T22" fmla="*/ 12 w 48"/>
                <a:gd name="T23" fmla="*/ 94 h 97"/>
                <a:gd name="T24" fmla="*/ 6 w 48"/>
                <a:gd name="T25" fmla="*/ 97 h 97"/>
                <a:gd name="T26" fmla="*/ 3 w 48"/>
                <a:gd name="T27" fmla="*/ 91 h 97"/>
                <a:gd name="T28" fmla="*/ 1 w 48"/>
                <a:gd name="T29" fmla="*/ 85 h 97"/>
                <a:gd name="T30" fmla="*/ 0 w 48"/>
                <a:gd name="T31" fmla="*/ 79 h 97"/>
                <a:gd name="T32" fmla="*/ 0 w 48"/>
                <a:gd name="T33" fmla="*/ 71 h 97"/>
                <a:gd name="T34" fmla="*/ 3 w 48"/>
                <a:gd name="T35" fmla="*/ 59 h 97"/>
                <a:gd name="T36" fmla="*/ 7 w 48"/>
                <a:gd name="T37" fmla="*/ 45 h 97"/>
                <a:gd name="T38" fmla="*/ 15 w 48"/>
                <a:gd name="T39" fmla="*/ 32 h 97"/>
                <a:gd name="T40" fmla="*/ 24 w 48"/>
                <a:gd name="T41" fmla="*/ 20 h 97"/>
                <a:gd name="T42" fmla="*/ 33 w 48"/>
                <a:gd name="T43" fmla="*/ 9 h 97"/>
                <a:gd name="T44" fmla="*/ 39 w 48"/>
                <a:gd name="T45" fmla="*/ 3 h 97"/>
                <a:gd name="T46" fmla="*/ 45 w 48"/>
                <a:gd name="T47" fmla="*/ 0 h 97"/>
                <a:gd name="T48" fmla="*/ 48 w 48"/>
                <a:gd name="T4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97">
                  <a:moveTo>
                    <a:pt x="48" y="5"/>
                  </a:moveTo>
                  <a:lnTo>
                    <a:pt x="44" y="8"/>
                  </a:lnTo>
                  <a:lnTo>
                    <a:pt x="38" y="14"/>
                  </a:lnTo>
                  <a:lnTo>
                    <a:pt x="28" y="24"/>
                  </a:lnTo>
                  <a:lnTo>
                    <a:pt x="19" y="35"/>
                  </a:lnTo>
                  <a:lnTo>
                    <a:pt x="13" y="48"/>
                  </a:lnTo>
                  <a:lnTo>
                    <a:pt x="9" y="61"/>
                  </a:lnTo>
                  <a:lnTo>
                    <a:pt x="6" y="73"/>
                  </a:lnTo>
                  <a:lnTo>
                    <a:pt x="6" y="79"/>
                  </a:lnTo>
                  <a:lnTo>
                    <a:pt x="7" y="83"/>
                  </a:lnTo>
                  <a:lnTo>
                    <a:pt x="9" y="89"/>
                  </a:lnTo>
                  <a:lnTo>
                    <a:pt x="12" y="94"/>
                  </a:lnTo>
                  <a:lnTo>
                    <a:pt x="6" y="97"/>
                  </a:lnTo>
                  <a:lnTo>
                    <a:pt x="3" y="91"/>
                  </a:lnTo>
                  <a:lnTo>
                    <a:pt x="1" y="85"/>
                  </a:lnTo>
                  <a:lnTo>
                    <a:pt x="0" y="79"/>
                  </a:lnTo>
                  <a:lnTo>
                    <a:pt x="0" y="71"/>
                  </a:lnTo>
                  <a:lnTo>
                    <a:pt x="3" y="59"/>
                  </a:lnTo>
                  <a:lnTo>
                    <a:pt x="7" y="45"/>
                  </a:lnTo>
                  <a:lnTo>
                    <a:pt x="15" y="32"/>
                  </a:lnTo>
                  <a:lnTo>
                    <a:pt x="24" y="20"/>
                  </a:lnTo>
                  <a:lnTo>
                    <a:pt x="33" y="9"/>
                  </a:lnTo>
                  <a:lnTo>
                    <a:pt x="39" y="3"/>
                  </a:lnTo>
                  <a:lnTo>
                    <a:pt x="45" y="0"/>
                  </a:lnTo>
                  <a:lnTo>
                    <a:pt x="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8" name="Freeform 1404"/>
            <p:cNvSpPr>
              <a:spLocks/>
            </p:cNvSpPr>
            <p:nvPr/>
          </p:nvSpPr>
          <p:spPr bwMode="auto">
            <a:xfrm>
              <a:off x="4218" y="1316"/>
              <a:ext cx="1" cy="3"/>
            </a:xfrm>
            <a:custGeom>
              <a:avLst/>
              <a:gdLst>
                <a:gd name="T0" fmla="*/ 0 w 3"/>
                <a:gd name="T1" fmla="*/ 0 h 6"/>
                <a:gd name="T2" fmla="*/ 0 w 3"/>
                <a:gd name="T3" fmla="*/ 1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0" y="1"/>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29" name="Freeform 1405"/>
            <p:cNvSpPr>
              <a:spLocks/>
            </p:cNvSpPr>
            <p:nvPr/>
          </p:nvSpPr>
          <p:spPr bwMode="auto">
            <a:xfrm>
              <a:off x="4198" y="1362"/>
              <a:ext cx="41" cy="48"/>
            </a:xfrm>
            <a:custGeom>
              <a:avLst/>
              <a:gdLst>
                <a:gd name="T0" fmla="*/ 0 w 81"/>
                <a:gd name="T1" fmla="*/ 4 h 96"/>
                <a:gd name="T2" fmla="*/ 0 w 81"/>
                <a:gd name="T3" fmla="*/ 0 h 96"/>
                <a:gd name="T4" fmla="*/ 4 w 81"/>
                <a:gd name="T5" fmla="*/ 0 h 96"/>
                <a:gd name="T6" fmla="*/ 10 w 81"/>
                <a:gd name="T7" fmla="*/ 1 h 96"/>
                <a:gd name="T8" fmla="*/ 16 w 81"/>
                <a:gd name="T9" fmla="*/ 4 h 96"/>
                <a:gd name="T10" fmla="*/ 30 w 81"/>
                <a:gd name="T11" fmla="*/ 13 h 96"/>
                <a:gd name="T12" fmla="*/ 39 w 81"/>
                <a:gd name="T13" fmla="*/ 19 h 96"/>
                <a:gd name="T14" fmla="*/ 47 w 81"/>
                <a:gd name="T15" fmla="*/ 25 h 96"/>
                <a:gd name="T16" fmla="*/ 56 w 81"/>
                <a:gd name="T17" fmla="*/ 33 h 96"/>
                <a:gd name="T18" fmla="*/ 63 w 81"/>
                <a:gd name="T19" fmla="*/ 42 h 96"/>
                <a:gd name="T20" fmla="*/ 69 w 81"/>
                <a:gd name="T21" fmla="*/ 49 h 96"/>
                <a:gd name="T22" fmla="*/ 75 w 81"/>
                <a:gd name="T23" fmla="*/ 58 h 96"/>
                <a:gd name="T24" fmla="*/ 80 w 81"/>
                <a:gd name="T25" fmla="*/ 67 h 96"/>
                <a:gd name="T26" fmla="*/ 81 w 81"/>
                <a:gd name="T27" fmla="*/ 76 h 96"/>
                <a:gd name="T28" fmla="*/ 81 w 81"/>
                <a:gd name="T29" fmla="*/ 82 h 96"/>
                <a:gd name="T30" fmla="*/ 80 w 81"/>
                <a:gd name="T31" fmla="*/ 87 h 96"/>
                <a:gd name="T32" fmla="*/ 80 w 81"/>
                <a:gd name="T33" fmla="*/ 92 h 96"/>
                <a:gd name="T34" fmla="*/ 77 w 81"/>
                <a:gd name="T35" fmla="*/ 96 h 96"/>
                <a:gd name="T36" fmla="*/ 71 w 81"/>
                <a:gd name="T37" fmla="*/ 93 h 96"/>
                <a:gd name="T38" fmla="*/ 74 w 81"/>
                <a:gd name="T39" fmla="*/ 90 h 96"/>
                <a:gd name="T40" fmla="*/ 74 w 81"/>
                <a:gd name="T41" fmla="*/ 86 h 96"/>
                <a:gd name="T42" fmla="*/ 75 w 81"/>
                <a:gd name="T43" fmla="*/ 81 h 96"/>
                <a:gd name="T44" fmla="*/ 74 w 81"/>
                <a:gd name="T45" fmla="*/ 78 h 96"/>
                <a:gd name="T46" fmla="*/ 74 w 81"/>
                <a:gd name="T47" fmla="*/ 70 h 96"/>
                <a:gd name="T48" fmla="*/ 69 w 81"/>
                <a:gd name="T49" fmla="*/ 61 h 96"/>
                <a:gd name="T50" fmla="*/ 65 w 81"/>
                <a:gd name="T51" fmla="*/ 54 h 96"/>
                <a:gd name="T52" fmla="*/ 57 w 81"/>
                <a:gd name="T53" fmla="*/ 45 h 96"/>
                <a:gd name="T54" fmla="*/ 51 w 81"/>
                <a:gd name="T55" fmla="*/ 37 h 96"/>
                <a:gd name="T56" fmla="*/ 42 w 81"/>
                <a:gd name="T57" fmla="*/ 31 h 96"/>
                <a:gd name="T58" fmla="*/ 35 w 81"/>
                <a:gd name="T59" fmla="*/ 24 h 96"/>
                <a:gd name="T60" fmla="*/ 27 w 81"/>
                <a:gd name="T61" fmla="*/ 18 h 96"/>
                <a:gd name="T62" fmla="*/ 13 w 81"/>
                <a:gd name="T63" fmla="*/ 10 h 96"/>
                <a:gd name="T64" fmla="*/ 7 w 81"/>
                <a:gd name="T65" fmla="*/ 7 h 96"/>
                <a:gd name="T66" fmla="*/ 4 w 81"/>
                <a:gd name="T67" fmla="*/ 6 h 96"/>
                <a:gd name="T68" fmla="*/ 4 w 81"/>
                <a:gd name="T69" fmla="*/ 6 h 96"/>
                <a:gd name="T70" fmla="*/ 6 w 81"/>
                <a:gd name="T71" fmla="*/ 4 h 96"/>
                <a:gd name="T72" fmla="*/ 0 w 81"/>
                <a:gd name="T7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6">
                  <a:moveTo>
                    <a:pt x="0" y="4"/>
                  </a:moveTo>
                  <a:lnTo>
                    <a:pt x="0" y="0"/>
                  </a:lnTo>
                  <a:lnTo>
                    <a:pt x="4" y="0"/>
                  </a:lnTo>
                  <a:lnTo>
                    <a:pt x="10" y="1"/>
                  </a:lnTo>
                  <a:lnTo>
                    <a:pt x="16" y="4"/>
                  </a:lnTo>
                  <a:lnTo>
                    <a:pt x="30" y="13"/>
                  </a:lnTo>
                  <a:lnTo>
                    <a:pt x="39" y="19"/>
                  </a:lnTo>
                  <a:lnTo>
                    <a:pt x="47" y="25"/>
                  </a:lnTo>
                  <a:lnTo>
                    <a:pt x="56" y="33"/>
                  </a:lnTo>
                  <a:lnTo>
                    <a:pt x="63" y="42"/>
                  </a:lnTo>
                  <a:lnTo>
                    <a:pt x="69" y="49"/>
                  </a:lnTo>
                  <a:lnTo>
                    <a:pt x="75" y="58"/>
                  </a:lnTo>
                  <a:lnTo>
                    <a:pt x="80" y="67"/>
                  </a:lnTo>
                  <a:lnTo>
                    <a:pt x="81" y="76"/>
                  </a:lnTo>
                  <a:lnTo>
                    <a:pt x="81" y="82"/>
                  </a:lnTo>
                  <a:lnTo>
                    <a:pt x="80" y="87"/>
                  </a:lnTo>
                  <a:lnTo>
                    <a:pt x="80" y="92"/>
                  </a:lnTo>
                  <a:lnTo>
                    <a:pt x="77" y="96"/>
                  </a:lnTo>
                  <a:lnTo>
                    <a:pt x="71" y="93"/>
                  </a:lnTo>
                  <a:lnTo>
                    <a:pt x="74" y="90"/>
                  </a:lnTo>
                  <a:lnTo>
                    <a:pt x="74" y="86"/>
                  </a:lnTo>
                  <a:lnTo>
                    <a:pt x="75" y="81"/>
                  </a:lnTo>
                  <a:lnTo>
                    <a:pt x="74" y="78"/>
                  </a:lnTo>
                  <a:lnTo>
                    <a:pt x="74" y="70"/>
                  </a:lnTo>
                  <a:lnTo>
                    <a:pt x="69" y="61"/>
                  </a:lnTo>
                  <a:lnTo>
                    <a:pt x="65" y="54"/>
                  </a:lnTo>
                  <a:lnTo>
                    <a:pt x="57" y="45"/>
                  </a:lnTo>
                  <a:lnTo>
                    <a:pt x="51" y="37"/>
                  </a:lnTo>
                  <a:lnTo>
                    <a:pt x="42" y="31"/>
                  </a:lnTo>
                  <a:lnTo>
                    <a:pt x="35" y="24"/>
                  </a:lnTo>
                  <a:lnTo>
                    <a:pt x="27" y="18"/>
                  </a:lnTo>
                  <a:lnTo>
                    <a:pt x="13" y="10"/>
                  </a:lnTo>
                  <a:lnTo>
                    <a:pt x="7" y="7"/>
                  </a:lnTo>
                  <a:lnTo>
                    <a:pt x="4" y="6"/>
                  </a:lnTo>
                  <a:lnTo>
                    <a:pt x="4" y="6"/>
                  </a:lnTo>
                  <a:lnTo>
                    <a:pt x="6"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0" name="Freeform 1406"/>
            <p:cNvSpPr>
              <a:spLocks/>
            </p:cNvSpPr>
            <p:nvPr/>
          </p:nvSpPr>
          <p:spPr bwMode="auto">
            <a:xfrm>
              <a:off x="4198" y="1363"/>
              <a:ext cx="3" cy="2"/>
            </a:xfrm>
            <a:custGeom>
              <a:avLst/>
              <a:gdLst>
                <a:gd name="T0" fmla="*/ 0 w 6"/>
                <a:gd name="T1" fmla="*/ 3 h 3"/>
                <a:gd name="T2" fmla="*/ 6 w 6"/>
                <a:gd name="T3" fmla="*/ 1 h 3"/>
                <a:gd name="T4" fmla="*/ 0 w 6"/>
                <a:gd name="T5" fmla="*/ 1 h 3"/>
                <a:gd name="T6" fmla="*/ 6 w 6"/>
                <a:gd name="T7" fmla="*/ 0 h 3"/>
                <a:gd name="T8" fmla="*/ 0 w 6"/>
                <a:gd name="T9" fmla="*/ 3 h 3"/>
              </a:gdLst>
              <a:ahLst/>
              <a:cxnLst>
                <a:cxn ang="0">
                  <a:pos x="T0" y="T1"/>
                </a:cxn>
                <a:cxn ang="0">
                  <a:pos x="T2" y="T3"/>
                </a:cxn>
                <a:cxn ang="0">
                  <a:pos x="T4" y="T5"/>
                </a:cxn>
                <a:cxn ang="0">
                  <a:pos x="T6" y="T7"/>
                </a:cxn>
                <a:cxn ang="0">
                  <a:pos x="T8" y="T9"/>
                </a:cxn>
              </a:cxnLst>
              <a:rect l="0" t="0" r="r" b="b"/>
              <a:pathLst>
                <a:path w="6" h="3">
                  <a:moveTo>
                    <a:pt x="0" y="3"/>
                  </a:moveTo>
                  <a:lnTo>
                    <a:pt x="6" y="1"/>
                  </a:lnTo>
                  <a:lnTo>
                    <a:pt x="0" y="1"/>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1" name="Freeform 1407"/>
            <p:cNvSpPr>
              <a:spLocks/>
            </p:cNvSpPr>
            <p:nvPr/>
          </p:nvSpPr>
          <p:spPr bwMode="auto">
            <a:xfrm>
              <a:off x="4199" y="1409"/>
              <a:ext cx="37" cy="24"/>
            </a:xfrm>
            <a:custGeom>
              <a:avLst/>
              <a:gdLst>
                <a:gd name="T0" fmla="*/ 76 w 76"/>
                <a:gd name="T1" fmla="*/ 3 h 48"/>
                <a:gd name="T2" fmla="*/ 70 w 76"/>
                <a:gd name="T3" fmla="*/ 12 h 48"/>
                <a:gd name="T4" fmla="*/ 62 w 76"/>
                <a:gd name="T5" fmla="*/ 21 h 48"/>
                <a:gd name="T6" fmla="*/ 55 w 76"/>
                <a:gd name="T7" fmla="*/ 29 h 48"/>
                <a:gd name="T8" fmla="*/ 44 w 76"/>
                <a:gd name="T9" fmla="*/ 33 h 48"/>
                <a:gd name="T10" fmla="*/ 35 w 76"/>
                <a:gd name="T11" fmla="*/ 39 h 48"/>
                <a:gd name="T12" fmla="*/ 25 w 76"/>
                <a:gd name="T13" fmla="*/ 42 h 48"/>
                <a:gd name="T14" fmla="*/ 14 w 76"/>
                <a:gd name="T15" fmla="*/ 45 h 48"/>
                <a:gd name="T16" fmla="*/ 2 w 76"/>
                <a:gd name="T17" fmla="*/ 48 h 48"/>
                <a:gd name="T18" fmla="*/ 0 w 76"/>
                <a:gd name="T19" fmla="*/ 42 h 48"/>
                <a:gd name="T20" fmla="*/ 11 w 76"/>
                <a:gd name="T21" fmla="*/ 39 h 48"/>
                <a:gd name="T22" fmla="*/ 21 w 76"/>
                <a:gd name="T23" fmla="*/ 36 h 48"/>
                <a:gd name="T24" fmla="*/ 32 w 76"/>
                <a:gd name="T25" fmla="*/ 33 h 48"/>
                <a:gd name="T26" fmla="*/ 41 w 76"/>
                <a:gd name="T27" fmla="*/ 29 h 48"/>
                <a:gd name="T28" fmla="*/ 50 w 76"/>
                <a:gd name="T29" fmla="*/ 23 h 48"/>
                <a:gd name="T30" fmla="*/ 58 w 76"/>
                <a:gd name="T31" fmla="*/ 17 h 48"/>
                <a:gd name="T32" fmla="*/ 65 w 76"/>
                <a:gd name="T33" fmla="*/ 9 h 48"/>
                <a:gd name="T34" fmla="*/ 71 w 76"/>
                <a:gd name="T35" fmla="*/ 0 h 48"/>
                <a:gd name="T36" fmla="*/ 76 w 76"/>
                <a:gd name="T3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48">
                  <a:moveTo>
                    <a:pt x="76" y="3"/>
                  </a:moveTo>
                  <a:lnTo>
                    <a:pt x="70" y="12"/>
                  </a:lnTo>
                  <a:lnTo>
                    <a:pt x="62" y="21"/>
                  </a:lnTo>
                  <a:lnTo>
                    <a:pt x="55" y="29"/>
                  </a:lnTo>
                  <a:lnTo>
                    <a:pt x="44" y="33"/>
                  </a:lnTo>
                  <a:lnTo>
                    <a:pt x="35" y="39"/>
                  </a:lnTo>
                  <a:lnTo>
                    <a:pt x="25" y="42"/>
                  </a:lnTo>
                  <a:lnTo>
                    <a:pt x="14" y="45"/>
                  </a:lnTo>
                  <a:lnTo>
                    <a:pt x="2" y="48"/>
                  </a:lnTo>
                  <a:lnTo>
                    <a:pt x="0" y="42"/>
                  </a:lnTo>
                  <a:lnTo>
                    <a:pt x="11" y="39"/>
                  </a:lnTo>
                  <a:lnTo>
                    <a:pt x="21" y="36"/>
                  </a:lnTo>
                  <a:lnTo>
                    <a:pt x="32" y="33"/>
                  </a:lnTo>
                  <a:lnTo>
                    <a:pt x="41" y="29"/>
                  </a:lnTo>
                  <a:lnTo>
                    <a:pt x="50" y="23"/>
                  </a:lnTo>
                  <a:lnTo>
                    <a:pt x="58" y="17"/>
                  </a:lnTo>
                  <a:lnTo>
                    <a:pt x="65" y="9"/>
                  </a:lnTo>
                  <a:lnTo>
                    <a:pt x="71" y="0"/>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2" name="Freeform 1408"/>
            <p:cNvSpPr>
              <a:spLocks/>
            </p:cNvSpPr>
            <p:nvPr/>
          </p:nvSpPr>
          <p:spPr bwMode="auto">
            <a:xfrm>
              <a:off x="4192" y="1430"/>
              <a:ext cx="15" cy="53"/>
            </a:xfrm>
            <a:custGeom>
              <a:avLst/>
              <a:gdLst>
                <a:gd name="T0" fmla="*/ 15 w 30"/>
                <a:gd name="T1" fmla="*/ 6 h 107"/>
                <a:gd name="T2" fmla="*/ 15 w 30"/>
                <a:gd name="T3" fmla="*/ 6 h 107"/>
                <a:gd name="T4" fmla="*/ 13 w 30"/>
                <a:gd name="T5" fmla="*/ 6 h 107"/>
                <a:gd name="T6" fmla="*/ 10 w 30"/>
                <a:gd name="T7" fmla="*/ 9 h 107"/>
                <a:gd name="T8" fmla="*/ 9 w 30"/>
                <a:gd name="T9" fmla="*/ 12 h 107"/>
                <a:gd name="T10" fmla="*/ 7 w 30"/>
                <a:gd name="T11" fmla="*/ 18 h 107"/>
                <a:gd name="T12" fmla="*/ 6 w 30"/>
                <a:gd name="T13" fmla="*/ 24 h 107"/>
                <a:gd name="T14" fmla="*/ 6 w 30"/>
                <a:gd name="T15" fmla="*/ 32 h 107"/>
                <a:gd name="T16" fmla="*/ 6 w 30"/>
                <a:gd name="T17" fmla="*/ 50 h 107"/>
                <a:gd name="T18" fmla="*/ 7 w 30"/>
                <a:gd name="T19" fmla="*/ 57 h 107"/>
                <a:gd name="T20" fmla="*/ 9 w 30"/>
                <a:gd name="T21" fmla="*/ 66 h 107"/>
                <a:gd name="T22" fmla="*/ 12 w 30"/>
                <a:gd name="T23" fmla="*/ 74 h 107"/>
                <a:gd name="T24" fmla="*/ 15 w 30"/>
                <a:gd name="T25" fmla="*/ 82 h 107"/>
                <a:gd name="T26" fmla="*/ 18 w 30"/>
                <a:gd name="T27" fmla="*/ 89 h 107"/>
                <a:gd name="T28" fmla="*/ 21 w 30"/>
                <a:gd name="T29" fmla="*/ 95 h 107"/>
                <a:gd name="T30" fmla="*/ 25 w 30"/>
                <a:gd name="T31" fmla="*/ 98 h 107"/>
                <a:gd name="T32" fmla="*/ 27 w 30"/>
                <a:gd name="T33" fmla="*/ 100 h 107"/>
                <a:gd name="T34" fmla="*/ 30 w 30"/>
                <a:gd name="T35" fmla="*/ 101 h 107"/>
                <a:gd name="T36" fmla="*/ 27 w 30"/>
                <a:gd name="T37" fmla="*/ 107 h 107"/>
                <a:gd name="T38" fmla="*/ 24 w 30"/>
                <a:gd name="T39" fmla="*/ 106 h 107"/>
                <a:gd name="T40" fmla="*/ 21 w 30"/>
                <a:gd name="T41" fmla="*/ 104 h 107"/>
                <a:gd name="T42" fmla="*/ 16 w 30"/>
                <a:gd name="T43" fmla="*/ 98 h 107"/>
                <a:gd name="T44" fmla="*/ 12 w 30"/>
                <a:gd name="T45" fmla="*/ 92 h 107"/>
                <a:gd name="T46" fmla="*/ 9 w 30"/>
                <a:gd name="T47" fmla="*/ 85 h 107"/>
                <a:gd name="T48" fmla="*/ 6 w 30"/>
                <a:gd name="T49" fmla="*/ 77 h 107"/>
                <a:gd name="T50" fmla="*/ 3 w 30"/>
                <a:gd name="T51" fmla="*/ 68 h 107"/>
                <a:gd name="T52" fmla="*/ 1 w 30"/>
                <a:gd name="T53" fmla="*/ 59 h 107"/>
                <a:gd name="T54" fmla="*/ 0 w 30"/>
                <a:gd name="T55" fmla="*/ 50 h 107"/>
                <a:gd name="T56" fmla="*/ 0 w 30"/>
                <a:gd name="T57" fmla="*/ 32 h 107"/>
                <a:gd name="T58" fmla="*/ 0 w 30"/>
                <a:gd name="T59" fmla="*/ 24 h 107"/>
                <a:gd name="T60" fmla="*/ 1 w 30"/>
                <a:gd name="T61" fmla="*/ 17 h 107"/>
                <a:gd name="T62" fmla="*/ 3 w 30"/>
                <a:gd name="T63" fmla="*/ 11 h 107"/>
                <a:gd name="T64" fmla="*/ 6 w 30"/>
                <a:gd name="T65" fmla="*/ 5 h 107"/>
                <a:gd name="T66" fmla="*/ 9 w 30"/>
                <a:gd name="T67" fmla="*/ 2 h 107"/>
                <a:gd name="T68" fmla="*/ 12 w 30"/>
                <a:gd name="T69" fmla="*/ 0 h 107"/>
                <a:gd name="T70" fmla="*/ 13 w 30"/>
                <a:gd name="T71" fmla="*/ 0 h 107"/>
                <a:gd name="T72" fmla="*/ 15 w 30"/>
                <a:gd name="T73" fmla="*/ 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107">
                  <a:moveTo>
                    <a:pt x="15" y="6"/>
                  </a:moveTo>
                  <a:lnTo>
                    <a:pt x="15" y="6"/>
                  </a:lnTo>
                  <a:lnTo>
                    <a:pt x="13" y="6"/>
                  </a:lnTo>
                  <a:lnTo>
                    <a:pt x="10" y="9"/>
                  </a:lnTo>
                  <a:lnTo>
                    <a:pt x="9" y="12"/>
                  </a:lnTo>
                  <a:lnTo>
                    <a:pt x="7" y="18"/>
                  </a:lnTo>
                  <a:lnTo>
                    <a:pt x="6" y="24"/>
                  </a:lnTo>
                  <a:lnTo>
                    <a:pt x="6" y="32"/>
                  </a:lnTo>
                  <a:lnTo>
                    <a:pt x="6" y="50"/>
                  </a:lnTo>
                  <a:lnTo>
                    <a:pt x="7" y="57"/>
                  </a:lnTo>
                  <a:lnTo>
                    <a:pt x="9" y="66"/>
                  </a:lnTo>
                  <a:lnTo>
                    <a:pt x="12" y="74"/>
                  </a:lnTo>
                  <a:lnTo>
                    <a:pt x="15" y="82"/>
                  </a:lnTo>
                  <a:lnTo>
                    <a:pt x="18" y="89"/>
                  </a:lnTo>
                  <a:lnTo>
                    <a:pt x="21" y="95"/>
                  </a:lnTo>
                  <a:lnTo>
                    <a:pt x="25" y="98"/>
                  </a:lnTo>
                  <a:lnTo>
                    <a:pt x="27" y="100"/>
                  </a:lnTo>
                  <a:lnTo>
                    <a:pt x="30" y="101"/>
                  </a:lnTo>
                  <a:lnTo>
                    <a:pt x="27" y="107"/>
                  </a:lnTo>
                  <a:lnTo>
                    <a:pt x="24" y="106"/>
                  </a:lnTo>
                  <a:lnTo>
                    <a:pt x="21" y="104"/>
                  </a:lnTo>
                  <a:lnTo>
                    <a:pt x="16" y="98"/>
                  </a:lnTo>
                  <a:lnTo>
                    <a:pt x="12" y="92"/>
                  </a:lnTo>
                  <a:lnTo>
                    <a:pt x="9" y="85"/>
                  </a:lnTo>
                  <a:lnTo>
                    <a:pt x="6" y="77"/>
                  </a:lnTo>
                  <a:lnTo>
                    <a:pt x="3" y="68"/>
                  </a:lnTo>
                  <a:lnTo>
                    <a:pt x="1" y="59"/>
                  </a:lnTo>
                  <a:lnTo>
                    <a:pt x="0" y="50"/>
                  </a:lnTo>
                  <a:lnTo>
                    <a:pt x="0" y="32"/>
                  </a:lnTo>
                  <a:lnTo>
                    <a:pt x="0" y="24"/>
                  </a:lnTo>
                  <a:lnTo>
                    <a:pt x="1" y="17"/>
                  </a:lnTo>
                  <a:lnTo>
                    <a:pt x="3" y="11"/>
                  </a:lnTo>
                  <a:lnTo>
                    <a:pt x="6" y="5"/>
                  </a:lnTo>
                  <a:lnTo>
                    <a:pt x="9" y="2"/>
                  </a:lnTo>
                  <a:lnTo>
                    <a:pt x="12" y="0"/>
                  </a:lnTo>
                  <a:lnTo>
                    <a:pt x="13" y="0"/>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3" name="Freeform 1409"/>
            <p:cNvSpPr>
              <a:spLocks/>
            </p:cNvSpPr>
            <p:nvPr/>
          </p:nvSpPr>
          <p:spPr bwMode="auto">
            <a:xfrm>
              <a:off x="4199" y="1430"/>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4" name="Freeform 1410"/>
            <p:cNvSpPr>
              <a:spLocks/>
            </p:cNvSpPr>
            <p:nvPr/>
          </p:nvSpPr>
          <p:spPr bwMode="auto">
            <a:xfrm>
              <a:off x="4205" y="1479"/>
              <a:ext cx="59" cy="7"/>
            </a:xfrm>
            <a:custGeom>
              <a:avLst/>
              <a:gdLst>
                <a:gd name="T0" fmla="*/ 3 w 118"/>
                <a:gd name="T1" fmla="*/ 1 h 13"/>
                <a:gd name="T2" fmla="*/ 9 w 118"/>
                <a:gd name="T3" fmla="*/ 4 h 13"/>
                <a:gd name="T4" fmla="*/ 15 w 118"/>
                <a:gd name="T5" fmla="*/ 6 h 13"/>
                <a:gd name="T6" fmla="*/ 29 w 118"/>
                <a:gd name="T7" fmla="*/ 6 h 13"/>
                <a:gd name="T8" fmla="*/ 42 w 118"/>
                <a:gd name="T9" fmla="*/ 6 h 13"/>
                <a:gd name="T10" fmla="*/ 57 w 118"/>
                <a:gd name="T11" fmla="*/ 3 h 13"/>
                <a:gd name="T12" fmla="*/ 72 w 118"/>
                <a:gd name="T13" fmla="*/ 1 h 13"/>
                <a:gd name="T14" fmla="*/ 87 w 118"/>
                <a:gd name="T15" fmla="*/ 0 h 13"/>
                <a:gd name="T16" fmla="*/ 103 w 118"/>
                <a:gd name="T17" fmla="*/ 0 h 13"/>
                <a:gd name="T18" fmla="*/ 110 w 118"/>
                <a:gd name="T19" fmla="*/ 1 h 13"/>
                <a:gd name="T20" fmla="*/ 118 w 118"/>
                <a:gd name="T21" fmla="*/ 3 h 13"/>
                <a:gd name="T22" fmla="*/ 116 w 118"/>
                <a:gd name="T23" fmla="*/ 9 h 13"/>
                <a:gd name="T24" fmla="*/ 110 w 118"/>
                <a:gd name="T25" fmla="*/ 7 h 13"/>
                <a:gd name="T26" fmla="*/ 103 w 118"/>
                <a:gd name="T27" fmla="*/ 6 h 13"/>
                <a:gd name="T28" fmla="*/ 87 w 118"/>
                <a:gd name="T29" fmla="*/ 6 h 13"/>
                <a:gd name="T30" fmla="*/ 72 w 118"/>
                <a:gd name="T31" fmla="*/ 7 h 13"/>
                <a:gd name="T32" fmla="*/ 57 w 118"/>
                <a:gd name="T33" fmla="*/ 10 h 13"/>
                <a:gd name="T34" fmla="*/ 44 w 118"/>
                <a:gd name="T35" fmla="*/ 12 h 13"/>
                <a:gd name="T36" fmla="*/ 29 w 118"/>
                <a:gd name="T37" fmla="*/ 13 h 13"/>
                <a:gd name="T38" fmla="*/ 14 w 118"/>
                <a:gd name="T39" fmla="*/ 12 h 13"/>
                <a:gd name="T40" fmla="*/ 6 w 118"/>
                <a:gd name="T41" fmla="*/ 10 h 13"/>
                <a:gd name="T42" fmla="*/ 0 w 118"/>
                <a:gd name="T43" fmla="*/ 7 h 13"/>
                <a:gd name="T44" fmla="*/ 3 w 118"/>
                <a:gd name="T4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3">
                  <a:moveTo>
                    <a:pt x="3" y="1"/>
                  </a:moveTo>
                  <a:lnTo>
                    <a:pt x="9" y="4"/>
                  </a:lnTo>
                  <a:lnTo>
                    <a:pt x="15" y="6"/>
                  </a:lnTo>
                  <a:lnTo>
                    <a:pt x="29" y="6"/>
                  </a:lnTo>
                  <a:lnTo>
                    <a:pt x="42" y="6"/>
                  </a:lnTo>
                  <a:lnTo>
                    <a:pt x="57" y="3"/>
                  </a:lnTo>
                  <a:lnTo>
                    <a:pt x="72" y="1"/>
                  </a:lnTo>
                  <a:lnTo>
                    <a:pt x="87" y="0"/>
                  </a:lnTo>
                  <a:lnTo>
                    <a:pt x="103" y="0"/>
                  </a:lnTo>
                  <a:lnTo>
                    <a:pt x="110" y="1"/>
                  </a:lnTo>
                  <a:lnTo>
                    <a:pt x="118" y="3"/>
                  </a:lnTo>
                  <a:lnTo>
                    <a:pt x="116" y="9"/>
                  </a:lnTo>
                  <a:lnTo>
                    <a:pt x="110" y="7"/>
                  </a:lnTo>
                  <a:lnTo>
                    <a:pt x="103" y="6"/>
                  </a:lnTo>
                  <a:lnTo>
                    <a:pt x="87" y="6"/>
                  </a:lnTo>
                  <a:lnTo>
                    <a:pt x="72" y="7"/>
                  </a:lnTo>
                  <a:lnTo>
                    <a:pt x="57" y="10"/>
                  </a:lnTo>
                  <a:lnTo>
                    <a:pt x="44" y="12"/>
                  </a:lnTo>
                  <a:lnTo>
                    <a:pt x="29" y="13"/>
                  </a:lnTo>
                  <a:lnTo>
                    <a:pt x="14" y="12"/>
                  </a:lnTo>
                  <a:lnTo>
                    <a:pt x="6" y="10"/>
                  </a:lnTo>
                  <a:lnTo>
                    <a:pt x="0" y="7"/>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5" name="Freeform 1411"/>
            <p:cNvSpPr>
              <a:spLocks/>
            </p:cNvSpPr>
            <p:nvPr/>
          </p:nvSpPr>
          <p:spPr bwMode="auto">
            <a:xfrm>
              <a:off x="4205" y="1480"/>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6" name="Freeform 1412"/>
            <p:cNvSpPr>
              <a:spLocks/>
            </p:cNvSpPr>
            <p:nvPr/>
          </p:nvSpPr>
          <p:spPr bwMode="auto">
            <a:xfrm>
              <a:off x="4264" y="1481"/>
              <a:ext cx="73" cy="51"/>
            </a:xfrm>
            <a:custGeom>
              <a:avLst/>
              <a:gdLst>
                <a:gd name="T0" fmla="*/ 2 w 147"/>
                <a:gd name="T1" fmla="*/ 0 h 102"/>
                <a:gd name="T2" fmla="*/ 14 w 147"/>
                <a:gd name="T3" fmla="*/ 3 h 102"/>
                <a:gd name="T4" fmla="*/ 23 w 147"/>
                <a:gd name="T5" fmla="*/ 7 h 102"/>
                <a:gd name="T6" fmla="*/ 33 w 147"/>
                <a:gd name="T7" fmla="*/ 12 h 102"/>
                <a:gd name="T8" fmla="*/ 42 w 147"/>
                <a:gd name="T9" fmla="*/ 18 h 102"/>
                <a:gd name="T10" fmla="*/ 61 w 147"/>
                <a:gd name="T11" fmla="*/ 30 h 102"/>
                <a:gd name="T12" fmla="*/ 77 w 147"/>
                <a:gd name="T13" fmla="*/ 43 h 102"/>
                <a:gd name="T14" fmla="*/ 110 w 147"/>
                <a:gd name="T15" fmla="*/ 72 h 102"/>
                <a:gd name="T16" fmla="*/ 128 w 147"/>
                <a:gd name="T17" fmla="*/ 84 h 102"/>
                <a:gd name="T18" fmla="*/ 137 w 147"/>
                <a:gd name="T19" fmla="*/ 90 h 102"/>
                <a:gd name="T20" fmla="*/ 147 w 147"/>
                <a:gd name="T21" fmla="*/ 96 h 102"/>
                <a:gd name="T22" fmla="*/ 144 w 147"/>
                <a:gd name="T23" fmla="*/ 102 h 102"/>
                <a:gd name="T24" fmla="*/ 133 w 147"/>
                <a:gd name="T25" fmla="*/ 96 h 102"/>
                <a:gd name="T26" fmla="*/ 124 w 147"/>
                <a:gd name="T27" fmla="*/ 90 h 102"/>
                <a:gd name="T28" fmla="*/ 106 w 147"/>
                <a:gd name="T29" fmla="*/ 76 h 102"/>
                <a:gd name="T30" fmla="*/ 73 w 147"/>
                <a:gd name="T31" fmla="*/ 49 h 102"/>
                <a:gd name="T32" fmla="*/ 56 w 147"/>
                <a:gd name="T33" fmla="*/ 36 h 102"/>
                <a:gd name="T34" fmla="*/ 39 w 147"/>
                <a:gd name="T35" fmla="*/ 22 h 102"/>
                <a:gd name="T36" fmla="*/ 30 w 147"/>
                <a:gd name="T37" fmla="*/ 18 h 102"/>
                <a:gd name="T38" fmla="*/ 20 w 147"/>
                <a:gd name="T39" fmla="*/ 13 h 102"/>
                <a:gd name="T40" fmla="*/ 11 w 147"/>
                <a:gd name="T41" fmla="*/ 9 h 102"/>
                <a:gd name="T42" fmla="*/ 0 w 147"/>
                <a:gd name="T43" fmla="*/ 6 h 102"/>
                <a:gd name="T44" fmla="*/ 2 w 147"/>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 h="102">
                  <a:moveTo>
                    <a:pt x="2" y="0"/>
                  </a:moveTo>
                  <a:lnTo>
                    <a:pt x="14" y="3"/>
                  </a:lnTo>
                  <a:lnTo>
                    <a:pt x="23" y="7"/>
                  </a:lnTo>
                  <a:lnTo>
                    <a:pt x="33" y="12"/>
                  </a:lnTo>
                  <a:lnTo>
                    <a:pt x="42" y="18"/>
                  </a:lnTo>
                  <a:lnTo>
                    <a:pt x="61" y="30"/>
                  </a:lnTo>
                  <a:lnTo>
                    <a:pt x="77" y="43"/>
                  </a:lnTo>
                  <a:lnTo>
                    <a:pt x="110" y="72"/>
                  </a:lnTo>
                  <a:lnTo>
                    <a:pt x="128" y="84"/>
                  </a:lnTo>
                  <a:lnTo>
                    <a:pt x="137" y="90"/>
                  </a:lnTo>
                  <a:lnTo>
                    <a:pt x="147" y="96"/>
                  </a:lnTo>
                  <a:lnTo>
                    <a:pt x="144" y="102"/>
                  </a:lnTo>
                  <a:lnTo>
                    <a:pt x="133" y="96"/>
                  </a:lnTo>
                  <a:lnTo>
                    <a:pt x="124" y="90"/>
                  </a:lnTo>
                  <a:lnTo>
                    <a:pt x="106" y="76"/>
                  </a:lnTo>
                  <a:lnTo>
                    <a:pt x="73" y="49"/>
                  </a:lnTo>
                  <a:lnTo>
                    <a:pt x="56" y="36"/>
                  </a:lnTo>
                  <a:lnTo>
                    <a:pt x="39" y="22"/>
                  </a:lnTo>
                  <a:lnTo>
                    <a:pt x="30" y="18"/>
                  </a:lnTo>
                  <a:lnTo>
                    <a:pt x="20" y="13"/>
                  </a:lnTo>
                  <a:lnTo>
                    <a:pt x="11"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7" name="Freeform 1413"/>
            <p:cNvSpPr>
              <a:spLocks/>
            </p:cNvSpPr>
            <p:nvPr/>
          </p:nvSpPr>
          <p:spPr bwMode="auto">
            <a:xfrm>
              <a:off x="4264" y="1481"/>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8" name="Freeform 1414"/>
            <p:cNvSpPr>
              <a:spLocks/>
            </p:cNvSpPr>
            <p:nvPr/>
          </p:nvSpPr>
          <p:spPr bwMode="auto">
            <a:xfrm>
              <a:off x="4335" y="1529"/>
              <a:ext cx="9" cy="5"/>
            </a:xfrm>
            <a:custGeom>
              <a:avLst/>
              <a:gdLst>
                <a:gd name="T0" fmla="*/ 3 w 18"/>
                <a:gd name="T1" fmla="*/ 0 h 11"/>
                <a:gd name="T2" fmla="*/ 6 w 18"/>
                <a:gd name="T3" fmla="*/ 2 h 11"/>
                <a:gd name="T4" fmla="*/ 9 w 18"/>
                <a:gd name="T5" fmla="*/ 5 h 11"/>
                <a:gd name="T6" fmla="*/ 12 w 18"/>
                <a:gd name="T7" fmla="*/ 5 h 11"/>
                <a:gd name="T8" fmla="*/ 10 w 18"/>
                <a:gd name="T9" fmla="*/ 5 h 11"/>
                <a:gd name="T10" fmla="*/ 13 w 18"/>
                <a:gd name="T11" fmla="*/ 3 h 11"/>
                <a:gd name="T12" fmla="*/ 18 w 18"/>
                <a:gd name="T13" fmla="*/ 8 h 11"/>
                <a:gd name="T14" fmla="*/ 15 w 18"/>
                <a:gd name="T15" fmla="*/ 9 h 11"/>
                <a:gd name="T16" fmla="*/ 12 w 18"/>
                <a:gd name="T17" fmla="*/ 11 h 11"/>
                <a:gd name="T18" fmla="*/ 6 w 18"/>
                <a:gd name="T19" fmla="*/ 11 h 11"/>
                <a:gd name="T20" fmla="*/ 1 w 18"/>
                <a:gd name="T21" fmla="*/ 8 h 11"/>
                <a:gd name="T22" fmla="*/ 0 w 18"/>
                <a:gd name="T23" fmla="*/ 6 h 11"/>
                <a:gd name="T24" fmla="*/ 3 w 18"/>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3" y="0"/>
                  </a:moveTo>
                  <a:lnTo>
                    <a:pt x="6" y="2"/>
                  </a:lnTo>
                  <a:lnTo>
                    <a:pt x="9" y="5"/>
                  </a:lnTo>
                  <a:lnTo>
                    <a:pt x="12" y="5"/>
                  </a:lnTo>
                  <a:lnTo>
                    <a:pt x="10" y="5"/>
                  </a:lnTo>
                  <a:lnTo>
                    <a:pt x="13" y="3"/>
                  </a:lnTo>
                  <a:lnTo>
                    <a:pt x="18" y="8"/>
                  </a:lnTo>
                  <a:lnTo>
                    <a:pt x="15" y="9"/>
                  </a:lnTo>
                  <a:lnTo>
                    <a:pt x="12" y="11"/>
                  </a:lnTo>
                  <a:lnTo>
                    <a:pt x="6" y="11"/>
                  </a:lnTo>
                  <a:lnTo>
                    <a:pt x="1"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39" name="Freeform 1415"/>
            <p:cNvSpPr>
              <a:spLocks/>
            </p:cNvSpPr>
            <p:nvPr/>
          </p:nvSpPr>
          <p:spPr bwMode="auto">
            <a:xfrm>
              <a:off x="4335" y="1529"/>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0" name="Freeform 1416"/>
            <p:cNvSpPr>
              <a:spLocks/>
            </p:cNvSpPr>
            <p:nvPr/>
          </p:nvSpPr>
          <p:spPr bwMode="auto">
            <a:xfrm>
              <a:off x="4342" y="1522"/>
              <a:ext cx="23" cy="11"/>
            </a:xfrm>
            <a:custGeom>
              <a:avLst/>
              <a:gdLst>
                <a:gd name="T0" fmla="*/ 0 w 47"/>
                <a:gd name="T1" fmla="*/ 16 h 22"/>
                <a:gd name="T2" fmla="*/ 3 w 47"/>
                <a:gd name="T3" fmla="*/ 22 h 22"/>
                <a:gd name="T4" fmla="*/ 47 w 47"/>
                <a:gd name="T5" fmla="*/ 7 h 22"/>
                <a:gd name="T6" fmla="*/ 45 w 47"/>
                <a:gd name="T7" fmla="*/ 0 h 22"/>
                <a:gd name="T8" fmla="*/ 0 w 47"/>
                <a:gd name="T9" fmla="*/ 16 h 22"/>
              </a:gdLst>
              <a:ahLst/>
              <a:cxnLst>
                <a:cxn ang="0">
                  <a:pos x="T0" y="T1"/>
                </a:cxn>
                <a:cxn ang="0">
                  <a:pos x="T2" y="T3"/>
                </a:cxn>
                <a:cxn ang="0">
                  <a:pos x="T4" y="T5"/>
                </a:cxn>
                <a:cxn ang="0">
                  <a:pos x="T6" y="T7"/>
                </a:cxn>
                <a:cxn ang="0">
                  <a:pos x="T8" y="T9"/>
                </a:cxn>
              </a:cxnLst>
              <a:rect l="0" t="0" r="r" b="b"/>
              <a:pathLst>
                <a:path w="47" h="22">
                  <a:moveTo>
                    <a:pt x="0" y="16"/>
                  </a:moveTo>
                  <a:lnTo>
                    <a:pt x="3" y="22"/>
                  </a:lnTo>
                  <a:lnTo>
                    <a:pt x="47" y="7"/>
                  </a:lnTo>
                  <a:lnTo>
                    <a:pt x="45"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1" name="Freeform 1417"/>
            <p:cNvSpPr>
              <a:spLocks/>
            </p:cNvSpPr>
            <p:nvPr/>
          </p:nvSpPr>
          <p:spPr bwMode="auto">
            <a:xfrm>
              <a:off x="4342" y="1530"/>
              <a:ext cx="2" cy="3"/>
            </a:xfrm>
            <a:custGeom>
              <a:avLst/>
              <a:gdLst>
                <a:gd name="T0" fmla="*/ 0 w 5"/>
                <a:gd name="T1" fmla="*/ 1 h 6"/>
                <a:gd name="T2" fmla="*/ 0 w 5"/>
                <a:gd name="T3" fmla="*/ 0 h 6"/>
                <a:gd name="T4" fmla="*/ 3 w 5"/>
                <a:gd name="T5" fmla="*/ 6 h 6"/>
                <a:gd name="T6" fmla="*/ 5 w 5"/>
                <a:gd name="T7" fmla="*/ 6 h 6"/>
                <a:gd name="T8" fmla="*/ 0 w 5"/>
                <a:gd name="T9" fmla="*/ 1 h 6"/>
              </a:gdLst>
              <a:ahLst/>
              <a:cxnLst>
                <a:cxn ang="0">
                  <a:pos x="T0" y="T1"/>
                </a:cxn>
                <a:cxn ang="0">
                  <a:pos x="T2" y="T3"/>
                </a:cxn>
                <a:cxn ang="0">
                  <a:pos x="T4" y="T5"/>
                </a:cxn>
                <a:cxn ang="0">
                  <a:pos x="T6" y="T7"/>
                </a:cxn>
                <a:cxn ang="0">
                  <a:pos x="T8" y="T9"/>
                </a:cxn>
              </a:cxnLst>
              <a:rect l="0" t="0" r="r" b="b"/>
              <a:pathLst>
                <a:path w="5" h="6">
                  <a:moveTo>
                    <a:pt x="0" y="1"/>
                  </a:moveTo>
                  <a:lnTo>
                    <a:pt x="0" y="0"/>
                  </a:lnTo>
                  <a:lnTo>
                    <a:pt x="3" y="6"/>
                  </a:lnTo>
                  <a:lnTo>
                    <a:pt x="5" y="6"/>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2" name="Freeform 1418"/>
            <p:cNvSpPr>
              <a:spLocks/>
            </p:cNvSpPr>
            <p:nvPr/>
          </p:nvSpPr>
          <p:spPr bwMode="auto">
            <a:xfrm>
              <a:off x="4365" y="1522"/>
              <a:ext cx="1" cy="3"/>
            </a:xfrm>
            <a:custGeom>
              <a:avLst/>
              <a:gdLst>
                <a:gd name="T0" fmla="*/ 0 w 2"/>
                <a:gd name="T1" fmla="*/ 0 h 7"/>
                <a:gd name="T2" fmla="*/ 2 w 2"/>
                <a:gd name="T3" fmla="*/ 7 h 7"/>
                <a:gd name="T4" fmla="*/ 0 w 2"/>
                <a:gd name="T5" fmla="*/ 0 h 7"/>
              </a:gdLst>
              <a:ahLst/>
              <a:cxnLst>
                <a:cxn ang="0">
                  <a:pos x="T0" y="T1"/>
                </a:cxn>
                <a:cxn ang="0">
                  <a:pos x="T2" y="T3"/>
                </a:cxn>
                <a:cxn ang="0">
                  <a:pos x="T4" y="T5"/>
                </a:cxn>
              </a:cxnLst>
              <a:rect l="0" t="0" r="r" b="b"/>
              <a:pathLst>
                <a:path w="2" h="7">
                  <a:moveTo>
                    <a:pt x="0" y="0"/>
                  </a:moveTo>
                  <a:lnTo>
                    <a:pt x="2"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3" name="Freeform 1419"/>
            <p:cNvSpPr>
              <a:spLocks/>
            </p:cNvSpPr>
            <p:nvPr/>
          </p:nvSpPr>
          <p:spPr bwMode="auto">
            <a:xfrm>
              <a:off x="4688" y="1750"/>
              <a:ext cx="205" cy="197"/>
            </a:xfrm>
            <a:custGeom>
              <a:avLst/>
              <a:gdLst>
                <a:gd name="T0" fmla="*/ 1 w 409"/>
                <a:gd name="T1" fmla="*/ 107 h 395"/>
                <a:gd name="T2" fmla="*/ 3 w 409"/>
                <a:gd name="T3" fmla="*/ 159 h 395"/>
                <a:gd name="T4" fmla="*/ 3 w 409"/>
                <a:gd name="T5" fmla="*/ 211 h 395"/>
                <a:gd name="T6" fmla="*/ 4 w 409"/>
                <a:gd name="T7" fmla="*/ 246 h 395"/>
                <a:gd name="T8" fmla="*/ 9 w 409"/>
                <a:gd name="T9" fmla="*/ 270 h 395"/>
                <a:gd name="T10" fmla="*/ 13 w 409"/>
                <a:gd name="T11" fmla="*/ 287 h 395"/>
                <a:gd name="T12" fmla="*/ 24 w 409"/>
                <a:gd name="T13" fmla="*/ 309 h 395"/>
                <a:gd name="T14" fmla="*/ 35 w 409"/>
                <a:gd name="T15" fmla="*/ 323 h 395"/>
                <a:gd name="T16" fmla="*/ 45 w 409"/>
                <a:gd name="T17" fmla="*/ 336 h 395"/>
                <a:gd name="T18" fmla="*/ 60 w 409"/>
                <a:gd name="T19" fmla="*/ 348 h 395"/>
                <a:gd name="T20" fmla="*/ 72 w 409"/>
                <a:gd name="T21" fmla="*/ 357 h 395"/>
                <a:gd name="T22" fmla="*/ 93 w 409"/>
                <a:gd name="T23" fmla="*/ 369 h 395"/>
                <a:gd name="T24" fmla="*/ 115 w 409"/>
                <a:gd name="T25" fmla="*/ 378 h 395"/>
                <a:gd name="T26" fmla="*/ 143 w 409"/>
                <a:gd name="T27" fmla="*/ 388 h 395"/>
                <a:gd name="T28" fmla="*/ 173 w 409"/>
                <a:gd name="T29" fmla="*/ 392 h 395"/>
                <a:gd name="T30" fmla="*/ 220 w 409"/>
                <a:gd name="T31" fmla="*/ 395 h 395"/>
                <a:gd name="T32" fmla="*/ 250 w 409"/>
                <a:gd name="T33" fmla="*/ 392 h 395"/>
                <a:gd name="T34" fmla="*/ 297 w 409"/>
                <a:gd name="T35" fmla="*/ 386 h 395"/>
                <a:gd name="T36" fmla="*/ 318 w 409"/>
                <a:gd name="T37" fmla="*/ 380 h 395"/>
                <a:gd name="T38" fmla="*/ 338 w 409"/>
                <a:gd name="T39" fmla="*/ 372 h 395"/>
                <a:gd name="T40" fmla="*/ 356 w 409"/>
                <a:gd name="T41" fmla="*/ 360 h 395"/>
                <a:gd name="T42" fmla="*/ 373 w 409"/>
                <a:gd name="T43" fmla="*/ 348 h 395"/>
                <a:gd name="T44" fmla="*/ 386 w 409"/>
                <a:gd name="T45" fmla="*/ 332 h 395"/>
                <a:gd name="T46" fmla="*/ 397 w 409"/>
                <a:gd name="T47" fmla="*/ 315 h 395"/>
                <a:gd name="T48" fmla="*/ 403 w 409"/>
                <a:gd name="T49" fmla="*/ 296 h 395"/>
                <a:gd name="T50" fmla="*/ 406 w 409"/>
                <a:gd name="T51" fmla="*/ 276 h 395"/>
                <a:gd name="T52" fmla="*/ 409 w 409"/>
                <a:gd name="T53" fmla="*/ 207 h 395"/>
                <a:gd name="T54" fmla="*/ 407 w 409"/>
                <a:gd name="T55" fmla="*/ 172 h 395"/>
                <a:gd name="T56" fmla="*/ 401 w 409"/>
                <a:gd name="T57" fmla="*/ 137 h 395"/>
                <a:gd name="T58" fmla="*/ 395 w 409"/>
                <a:gd name="T59" fmla="*/ 116 h 395"/>
                <a:gd name="T60" fmla="*/ 388 w 409"/>
                <a:gd name="T61" fmla="*/ 97 h 395"/>
                <a:gd name="T62" fmla="*/ 377 w 409"/>
                <a:gd name="T63" fmla="*/ 80 h 395"/>
                <a:gd name="T64" fmla="*/ 364 w 409"/>
                <a:gd name="T65" fmla="*/ 67 h 395"/>
                <a:gd name="T66" fmla="*/ 349 w 409"/>
                <a:gd name="T67" fmla="*/ 53 h 395"/>
                <a:gd name="T68" fmla="*/ 329 w 409"/>
                <a:gd name="T69" fmla="*/ 43 h 395"/>
                <a:gd name="T70" fmla="*/ 303 w 409"/>
                <a:gd name="T71" fmla="*/ 34 h 395"/>
                <a:gd name="T72" fmla="*/ 276 w 409"/>
                <a:gd name="T73" fmla="*/ 25 h 395"/>
                <a:gd name="T74" fmla="*/ 220 w 409"/>
                <a:gd name="T75" fmla="*/ 14 h 395"/>
                <a:gd name="T76" fmla="*/ 172 w 409"/>
                <a:gd name="T77" fmla="*/ 3 h 395"/>
                <a:gd name="T78" fmla="*/ 140 w 409"/>
                <a:gd name="T79" fmla="*/ 0 h 395"/>
                <a:gd name="T80" fmla="*/ 125 w 409"/>
                <a:gd name="T81" fmla="*/ 0 h 395"/>
                <a:gd name="T82" fmla="*/ 112 w 409"/>
                <a:gd name="T83" fmla="*/ 5 h 395"/>
                <a:gd name="T84" fmla="*/ 96 w 409"/>
                <a:gd name="T85" fmla="*/ 12 h 395"/>
                <a:gd name="T86" fmla="*/ 57 w 409"/>
                <a:gd name="T87" fmla="*/ 41 h 395"/>
                <a:gd name="T88" fmla="*/ 26 w 409"/>
                <a:gd name="T89" fmla="*/ 61 h 395"/>
                <a:gd name="T90" fmla="*/ 13 w 409"/>
                <a:gd name="T91" fmla="*/ 64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9" h="395">
                  <a:moveTo>
                    <a:pt x="0" y="89"/>
                  </a:moveTo>
                  <a:lnTo>
                    <a:pt x="1" y="107"/>
                  </a:lnTo>
                  <a:lnTo>
                    <a:pt x="3" y="124"/>
                  </a:lnTo>
                  <a:lnTo>
                    <a:pt x="3" y="159"/>
                  </a:lnTo>
                  <a:lnTo>
                    <a:pt x="3" y="195"/>
                  </a:lnTo>
                  <a:lnTo>
                    <a:pt x="3" y="211"/>
                  </a:lnTo>
                  <a:lnTo>
                    <a:pt x="3" y="229"/>
                  </a:lnTo>
                  <a:lnTo>
                    <a:pt x="4" y="246"/>
                  </a:lnTo>
                  <a:lnTo>
                    <a:pt x="7" y="263"/>
                  </a:lnTo>
                  <a:lnTo>
                    <a:pt x="9" y="270"/>
                  </a:lnTo>
                  <a:lnTo>
                    <a:pt x="12" y="279"/>
                  </a:lnTo>
                  <a:lnTo>
                    <a:pt x="13" y="287"/>
                  </a:lnTo>
                  <a:lnTo>
                    <a:pt x="16" y="294"/>
                  </a:lnTo>
                  <a:lnTo>
                    <a:pt x="24" y="309"/>
                  </a:lnTo>
                  <a:lnTo>
                    <a:pt x="29" y="315"/>
                  </a:lnTo>
                  <a:lnTo>
                    <a:pt x="35" y="323"/>
                  </a:lnTo>
                  <a:lnTo>
                    <a:pt x="39" y="329"/>
                  </a:lnTo>
                  <a:lnTo>
                    <a:pt x="45" y="336"/>
                  </a:lnTo>
                  <a:lnTo>
                    <a:pt x="53" y="342"/>
                  </a:lnTo>
                  <a:lnTo>
                    <a:pt x="60" y="348"/>
                  </a:lnTo>
                  <a:lnTo>
                    <a:pt x="66" y="353"/>
                  </a:lnTo>
                  <a:lnTo>
                    <a:pt x="72" y="357"/>
                  </a:lnTo>
                  <a:lnTo>
                    <a:pt x="86" y="365"/>
                  </a:lnTo>
                  <a:lnTo>
                    <a:pt x="93" y="369"/>
                  </a:lnTo>
                  <a:lnTo>
                    <a:pt x="101" y="372"/>
                  </a:lnTo>
                  <a:lnTo>
                    <a:pt x="115" y="378"/>
                  </a:lnTo>
                  <a:lnTo>
                    <a:pt x="130" y="383"/>
                  </a:lnTo>
                  <a:lnTo>
                    <a:pt x="143" y="388"/>
                  </a:lnTo>
                  <a:lnTo>
                    <a:pt x="158" y="391"/>
                  </a:lnTo>
                  <a:lnTo>
                    <a:pt x="173" y="392"/>
                  </a:lnTo>
                  <a:lnTo>
                    <a:pt x="205" y="395"/>
                  </a:lnTo>
                  <a:lnTo>
                    <a:pt x="220" y="395"/>
                  </a:lnTo>
                  <a:lnTo>
                    <a:pt x="235" y="394"/>
                  </a:lnTo>
                  <a:lnTo>
                    <a:pt x="250" y="392"/>
                  </a:lnTo>
                  <a:lnTo>
                    <a:pt x="267" y="391"/>
                  </a:lnTo>
                  <a:lnTo>
                    <a:pt x="297" y="386"/>
                  </a:lnTo>
                  <a:lnTo>
                    <a:pt x="308" y="383"/>
                  </a:lnTo>
                  <a:lnTo>
                    <a:pt x="318" y="380"/>
                  </a:lnTo>
                  <a:lnTo>
                    <a:pt x="329" y="377"/>
                  </a:lnTo>
                  <a:lnTo>
                    <a:pt x="338" y="372"/>
                  </a:lnTo>
                  <a:lnTo>
                    <a:pt x="349" y="366"/>
                  </a:lnTo>
                  <a:lnTo>
                    <a:pt x="356" y="360"/>
                  </a:lnTo>
                  <a:lnTo>
                    <a:pt x="365" y="354"/>
                  </a:lnTo>
                  <a:lnTo>
                    <a:pt x="373" y="348"/>
                  </a:lnTo>
                  <a:lnTo>
                    <a:pt x="380" y="341"/>
                  </a:lnTo>
                  <a:lnTo>
                    <a:pt x="386" y="332"/>
                  </a:lnTo>
                  <a:lnTo>
                    <a:pt x="392" y="324"/>
                  </a:lnTo>
                  <a:lnTo>
                    <a:pt x="397" y="315"/>
                  </a:lnTo>
                  <a:lnTo>
                    <a:pt x="400" y="306"/>
                  </a:lnTo>
                  <a:lnTo>
                    <a:pt x="403" y="296"/>
                  </a:lnTo>
                  <a:lnTo>
                    <a:pt x="406" y="287"/>
                  </a:lnTo>
                  <a:lnTo>
                    <a:pt x="406" y="276"/>
                  </a:lnTo>
                  <a:lnTo>
                    <a:pt x="409" y="231"/>
                  </a:lnTo>
                  <a:lnTo>
                    <a:pt x="409" y="207"/>
                  </a:lnTo>
                  <a:lnTo>
                    <a:pt x="407" y="184"/>
                  </a:lnTo>
                  <a:lnTo>
                    <a:pt x="407" y="172"/>
                  </a:lnTo>
                  <a:lnTo>
                    <a:pt x="406" y="160"/>
                  </a:lnTo>
                  <a:lnTo>
                    <a:pt x="401" y="137"/>
                  </a:lnTo>
                  <a:lnTo>
                    <a:pt x="400" y="127"/>
                  </a:lnTo>
                  <a:lnTo>
                    <a:pt x="395" y="116"/>
                  </a:lnTo>
                  <a:lnTo>
                    <a:pt x="392" y="107"/>
                  </a:lnTo>
                  <a:lnTo>
                    <a:pt x="388" y="97"/>
                  </a:lnTo>
                  <a:lnTo>
                    <a:pt x="382" y="89"/>
                  </a:lnTo>
                  <a:lnTo>
                    <a:pt x="377" y="80"/>
                  </a:lnTo>
                  <a:lnTo>
                    <a:pt x="371" y="73"/>
                  </a:lnTo>
                  <a:lnTo>
                    <a:pt x="364" y="67"/>
                  </a:lnTo>
                  <a:lnTo>
                    <a:pt x="356" y="59"/>
                  </a:lnTo>
                  <a:lnTo>
                    <a:pt x="349" y="53"/>
                  </a:lnTo>
                  <a:lnTo>
                    <a:pt x="339" y="49"/>
                  </a:lnTo>
                  <a:lnTo>
                    <a:pt x="329" y="43"/>
                  </a:lnTo>
                  <a:lnTo>
                    <a:pt x="317" y="38"/>
                  </a:lnTo>
                  <a:lnTo>
                    <a:pt x="303" y="34"/>
                  </a:lnTo>
                  <a:lnTo>
                    <a:pt x="290" y="29"/>
                  </a:lnTo>
                  <a:lnTo>
                    <a:pt x="276" y="25"/>
                  </a:lnTo>
                  <a:lnTo>
                    <a:pt x="249" y="18"/>
                  </a:lnTo>
                  <a:lnTo>
                    <a:pt x="220" y="14"/>
                  </a:lnTo>
                  <a:lnTo>
                    <a:pt x="189" y="8"/>
                  </a:lnTo>
                  <a:lnTo>
                    <a:pt x="172" y="3"/>
                  </a:lnTo>
                  <a:lnTo>
                    <a:pt x="157" y="2"/>
                  </a:lnTo>
                  <a:lnTo>
                    <a:pt x="140" y="0"/>
                  </a:lnTo>
                  <a:lnTo>
                    <a:pt x="133" y="0"/>
                  </a:lnTo>
                  <a:lnTo>
                    <a:pt x="125" y="0"/>
                  </a:lnTo>
                  <a:lnTo>
                    <a:pt x="118" y="2"/>
                  </a:lnTo>
                  <a:lnTo>
                    <a:pt x="112" y="5"/>
                  </a:lnTo>
                  <a:lnTo>
                    <a:pt x="104" y="8"/>
                  </a:lnTo>
                  <a:lnTo>
                    <a:pt x="96" y="12"/>
                  </a:lnTo>
                  <a:lnTo>
                    <a:pt x="77" y="26"/>
                  </a:lnTo>
                  <a:lnTo>
                    <a:pt x="57" y="41"/>
                  </a:lnTo>
                  <a:lnTo>
                    <a:pt x="36" y="55"/>
                  </a:lnTo>
                  <a:lnTo>
                    <a:pt x="26" y="61"/>
                  </a:lnTo>
                  <a:lnTo>
                    <a:pt x="13" y="67"/>
                  </a:lnTo>
                  <a:lnTo>
                    <a:pt x="13" y="64"/>
                  </a:lnTo>
                  <a:lnTo>
                    <a:pt x="0" y="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4" name="Freeform 1420"/>
            <p:cNvSpPr>
              <a:spLocks/>
            </p:cNvSpPr>
            <p:nvPr/>
          </p:nvSpPr>
          <p:spPr bwMode="auto">
            <a:xfrm>
              <a:off x="4686" y="1794"/>
              <a:ext cx="33" cy="131"/>
            </a:xfrm>
            <a:custGeom>
              <a:avLst/>
              <a:gdLst>
                <a:gd name="T0" fmla="*/ 6 w 67"/>
                <a:gd name="T1" fmla="*/ 0 h 262"/>
                <a:gd name="T2" fmla="*/ 9 w 67"/>
                <a:gd name="T3" fmla="*/ 35 h 262"/>
                <a:gd name="T4" fmla="*/ 11 w 67"/>
                <a:gd name="T5" fmla="*/ 70 h 262"/>
                <a:gd name="T6" fmla="*/ 11 w 67"/>
                <a:gd name="T7" fmla="*/ 140 h 262"/>
                <a:gd name="T8" fmla="*/ 15 w 67"/>
                <a:gd name="T9" fmla="*/ 174 h 262"/>
                <a:gd name="T10" fmla="*/ 24 w 67"/>
                <a:gd name="T11" fmla="*/ 205 h 262"/>
                <a:gd name="T12" fmla="*/ 31 w 67"/>
                <a:gd name="T13" fmla="*/ 219 h 262"/>
                <a:gd name="T14" fmla="*/ 40 w 67"/>
                <a:gd name="T15" fmla="*/ 232 h 262"/>
                <a:gd name="T16" fmla="*/ 52 w 67"/>
                <a:gd name="T17" fmla="*/ 246 h 262"/>
                <a:gd name="T18" fmla="*/ 67 w 67"/>
                <a:gd name="T19" fmla="*/ 258 h 262"/>
                <a:gd name="T20" fmla="*/ 62 w 67"/>
                <a:gd name="T21" fmla="*/ 262 h 262"/>
                <a:gd name="T22" fmla="*/ 47 w 67"/>
                <a:gd name="T23" fmla="*/ 250 h 262"/>
                <a:gd name="T24" fmla="*/ 35 w 67"/>
                <a:gd name="T25" fmla="*/ 237 h 262"/>
                <a:gd name="T26" fmla="*/ 26 w 67"/>
                <a:gd name="T27" fmla="*/ 223 h 262"/>
                <a:gd name="T28" fmla="*/ 18 w 67"/>
                <a:gd name="T29" fmla="*/ 207 h 262"/>
                <a:gd name="T30" fmla="*/ 9 w 67"/>
                <a:gd name="T31" fmla="*/ 175 h 262"/>
                <a:gd name="T32" fmla="*/ 5 w 67"/>
                <a:gd name="T33" fmla="*/ 140 h 262"/>
                <a:gd name="T34" fmla="*/ 5 w 67"/>
                <a:gd name="T35" fmla="*/ 70 h 262"/>
                <a:gd name="T36" fmla="*/ 3 w 67"/>
                <a:gd name="T37" fmla="*/ 35 h 262"/>
                <a:gd name="T38" fmla="*/ 0 w 67"/>
                <a:gd name="T39" fmla="*/ 0 h 262"/>
                <a:gd name="T40" fmla="*/ 6 w 67"/>
                <a:gd name="T4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262">
                  <a:moveTo>
                    <a:pt x="6" y="0"/>
                  </a:moveTo>
                  <a:lnTo>
                    <a:pt x="9" y="35"/>
                  </a:lnTo>
                  <a:lnTo>
                    <a:pt x="11" y="70"/>
                  </a:lnTo>
                  <a:lnTo>
                    <a:pt x="11" y="140"/>
                  </a:lnTo>
                  <a:lnTo>
                    <a:pt x="15" y="174"/>
                  </a:lnTo>
                  <a:lnTo>
                    <a:pt x="24" y="205"/>
                  </a:lnTo>
                  <a:lnTo>
                    <a:pt x="31" y="219"/>
                  </a:lnTo>
                  <a:lnTo>
                    <a:pt x="40" y="232"/>
                  </a:lnTo>
                  <a:lnTo>
                    <a:pt x="52" y="246"/>
                  </a:lnTo>
                  <a:lnTo>
                    <a:pt x="67" y="258"/>
                  </a:lnTo>
                  <a:lnTo>
                    <a:pt x="62" y="262"/>
                  </a:lnTo>
                  <a:lnTo>
                    <a:pt x="47" y="250"/>
                  </a:lnTo>
                  <a:lnTo>
                    <a:pt x="35" y="237"/>
                  </a:lnTo>
                  <a:lnTo>
                    <a:pt x="26" y="223"/>
                  </a:lnTo>
                  <a:lnTo>
                    <a:pt x="18" y="207"/>
                  </a:lnTo>
                  <a:lnTo>
                    <a:pt x="9" y="175"/>
                  </a:lnTo>
                  <a:lnTo>
                    <a:pt x="5" y="140"/>
                  </a:lnTo>
                  <a:lnTo>
                    <a:pt x="5" y="70"/>
                  </a:lnTo>
                  <a:lnTo>
                    <a:pt x="3" y="35"/>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5" name="Freeform 1421"/>
            <p:cNvSpPr>
              <a:spLocks/>
            </p:cNvSpPr>
            <p:nvPr/>
          </p:nvSpPr>
          <p:spPr bwMode="auto">
            <a:xfrm>
              <a:off x="4717" y="1923"/>
              <a:ext cx="120" cy="25"/>
            </a:xfrm>
            <a:custGeom>
              <a:avLst/>
              <a:gdLst>
                <a:gd name="T0" fmla="*/ 5 w 240"/>
                <a:gd name="T1" fmla="*/ 0 h 50"/>
                <a:gd name="T2" fmla="*/ 29 w 240"/>
                <a:gd name="T3" fmla="*/ 15 h 50"/>
                <a:gd name="T4" fmla="*/ 58 w 240"/>
                <a:gd name="T5" fmla="*/ 28 h 50"/>
                <a:gd name="T6" fmla="*/ 86 w 240"/>
                <a:gd name="T7" fmla="*/ 38 h 50"/>
                <a:gd name="T8" fmla="*/ 116 w 240"/>
                <a:gd name="T9" fmla="*/ 42 h 50"/>
                <a:gd name="T10" fmla="*/ 147 w 240"/>
                <a:gd name="T11" fmla="*/ 44 h 50"/>
                <a:gd name="T12" fmla="*/ 178 w 240"/>
                <a:gd name="T13" fmla="*/ 44 h 50"/>
                <a:gd name="T14" fmla="*/ 240 w 240"/>
                <a:gd name="T15" fmla="*/ 36 h 50"/>
                <a:gd name="T16" fmla="*/ 240 w 240"/>
                <a:gd name="T17" fmla="*/ 42 h 50"/>
                <a:gd name="T18" fmla="*/ 178 w 240"/>
                <a:gd name="T19" fmla="*/ 50 h 50"/>
                <a:gd name="T20" fmla="*/ 147 w 240"/>
                <a:gd name="T21" fmla="*/ 50 h 50"/>
                <a:gd name="T22" fmla="*/ 116 w 240"/>
                <a:gd name="T23" fmla="*/ 48 h 50"/>
                <a:gd name="T24" fmla="*/ 85 w 240"/>
                <a:gd name="T25" fmla="*/ 44 h 50"/>
                <a:gd name="T26" fmla="*/ 56 w 240"/>
                <a:gd name="T27" fmla="*/ 35 h 50"/>
                <a:gd name="T28" fmla="*/ 27 w 240"/>
                <a:gd name="T29" fmla="*/ 21 h 50"/>
                <a:gd name="T30" fmla="*/ 0 w 240"/>
                <a:gd name="T31" fmla="*/ 4 h 50"/>
                <a:gd name="T32" fmla="*/ 5 w 240"/>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50">
                  <a:moveTo>
                    <a:pt x="5" y="0"/>
                  </a:moveTo>
                  <a:lnTo>
                    <a:pt x="29" y="15"/>
                  </a:lnTo>
                  <a:lnTo>
                    <a:pt x="58" y="28"/>
                  </a:lnTo>
                  <a:lnTo>
                    <a:pt x="86" y="38"/>
                  </a:lnTo>
                  <a:lnTo>
                    <a:pt x="116" y="42"/>
                  </a:lnTo>
                  <a:lnTo>
                    <a:pt x="147" y="44"/>
                  </a:lnTo>
                  <a:lnTo>
                    <a:pt x="178" y="44"/>
                  </a:lnTo>
                  <a:lnTo>
                    <a:pt x="240" y="36"/>
                  </a:lnTo>
                  <a:lnTo>
                    <a:pt x="240" y="42"/>
                  </a:lnTo>
                  <a:lnTo>
                    <a:pt x="178" y="50"/>
                  </a:lnTo>
                  <a:lnTo>
                    <a:pt x="147" y="50"/>
                  </a:lnTo>
                  <a:lnTo>
                    <a:pt x="116" y="48"/>
                  </a:lnTo>
                  <a:lnTo>
                    <a:pt x="85" y="44"/>
                  </a:lnTo>
                  <a:lnTo>
                    <a:pt x="56" y="35"/>
                  </a:lnTo>
                  <a:lnTo>
                    <a:pt x="27" y="21"/>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6" name="Freeform 1422"/>
            <p:cNvSpPr>
              <a:spLocks/>
            </p:cNvSpPr>
            <p:nvPr/>
          </p:nvSpPr>
          <p:spPr bwMode="auto">
            <a:xfrm>
              <a:off x="4717" y="1923"/>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7" name="Freeform 1423"/>
            <p:cNvSpPr>
              <a:spLocks/>
            </p:cNvSpPr>
            <p:nvPr/>
          </p:nvSpPr>
          <p:spPr bwMode="auto">
            <a:xfrm>
              <a:off x="4837" y="1887"/>
              <a:ext cx="55" cy="57"/>
            </a:xfrm>
            <a:custGeom>
              <a:avLst/>
              <a:gdLst>
                <a:gd name="T0" fmla="*/ 0 w 110"/>
                <a:gd name="T1" fmla="*/ 108 h 114"/>
                <a:gd name="T2" fmla="*/ 21 w 110"/>
                <a:gd name="T3" fmla="*/ 102 h 114"/>
                <a:gd name="T4" fmla="*/ 41 w 110"/>
                <a:gd name="T5" fmla="*/ 93 h 114"/>
                <a:gd name="T6" fmla="*/ 56 w 110"/>
                <a:gd name="T7" fmla="*/ 84 h 114"/>
                <a:gd name="T8" fmla="*/ 73 w 110"/>
                <a:gd name="T9" fmla="*/ 70 h 114"/>
                <a:gd name="T10" fmla="*/ 86 w 110"/>
                <a:gd name="T11" fmla="*/ 55 h 114"/>
                <a:gd name="T12" fmla="*/ 97 w 110"/>
                <a:gd name="T13" fmla="*/ 39 h 114"/>
                <a:gd name="T14" fmla="*/ 103 w 110"/>
                <a:gd name="T15" fmla="*/ 19 h 114"/>
                <a:gd name="T16" fmla="*/ 106 w 110"/>
                <a:gd name="T17" fmla="*/ 0 h 114"/>
                <a:gd name="T18" fmla="*/ 110 w 110"/>
                <a:gd name="T19" fmla="*/ 3 h 114"/>
                <a:gd name="T20" fmla="*/ 107 w 110"/>
                <a:gd name="T21" fmla="*/ 22 h 114"/>
                <a:gd name="T22" fmla="*/ 101 w 110"/>
                <a:gd name="T23" fmla="*/ 43 h 114"/>
                <a:gd name="T24" fmla="*/ 91 w 110"/>
                <a:gd name="T25" fmla="*/ 60 h 114"/>
                <a:gd name="T26" fmla="*/ 77 w 110"/>
                <a:gd name="T27" fmla="*/ 75 h 114"/>
                <a:gd name="T28" fmla="*/ 61 w 110"/>
                <a:gd name="T29" fmla="*/ 88 h 114"/>
                <a:gd name="T30" fmla="*/ 42 w 110"/>
                <a:gd name="T31" fmla="*/ 99 h 114"/>
                <a:gd name="T32" fmla="*/ 23 w 110"/>
                <a:gd name="T33" fmla="*/ 108 h 114"/>
                <a:gd name="T34" fmla="*/ 2 w 110"/>
                <a:gd name="T35" fmla="*/ 114 h 114"/>
                <a:gd name="T36" fmla="*/ 0 w 110"/>
                <a:gd name="T37"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14">
                  <a:moveTo>
                    <a:pt x="0" y="108"/>
                  </a:moveTo>
                  <a:lnTo>
                    <a:pt x="21" y="102"/>
                  </a:lnTo>
                  <a:lnTo>
                    <a:pt x="41" y="93"/>
                  </a:lnTo>
                  <a:lnTo>
                    <a:pt x="56" y="84"/>
                  </a:lnTo>
                  <a:lnTo>
                    <a:pt x="73" y="70"/>
                  </a:lnTo>
                  <a:lnTo>
                    <a:pt x="86" y="55"/>
                  </a:lnTo>
                  <a:lnTo>
                    <a:pt x="97" y="39"/>
                  </a:lnTo>
                  <a:lnTo>
                    <a:pt x="103" y="19"/>
                  </a:lnTo>
                  <a:lnTo>
                    <a:pt x="106" y="0"/>
                  </a:lnTo>
                  <a:lnTo>
                    <a:pt x="110" y="3"/>
                  </a:lnTo>
                  <a:lnTo>
                    <a:pt x="107" y="22"/>
                  </a:lnTo>
                  <a:lnTo>
                    <a:pt x="101" y="43"/>
                  </a:lnTo>
                  <a:lnTo>
                    <a:pt x="91" y="60"/>
                  </a:lnTo>
                  <a:lnTo>
                    <a:pt x="77" y="75"/>
                  </a:lnTo>
                  <a:lnTo>
                    <a:pt x="61" y="88"/>
                  </a:lnTo>
                  <a:lnTo>
                    <a:pt x="42" y="99"/>
                  </a:lnTo>
                  <a:lnTo>
                    <a:pt x="23" y="108"/>
                  </a:lnTo>
                  <a:lnTo>
                    <a:pt x="2" y="114"/>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8" name="Freeform 1424"/>
            <p:cNvSpPr>
              <a:spLocks/>
            </p:cNvSpPr>
            <p:nvPr/>
          </p:nvSpPr>
          <p:spPr bwMode="auto">
            <a:xfrm>
              <a:off x="4837" y="1941"/>
              <a:ext cx="1" cy="3"/>
            </a:xfrm>
            <a:custGeom>
              <a:avLst/>
              <a:gdLst>
                <a:gd name="T0" fmla="*/ 0 w 2"/>
                <a:gd name="T1" fmla="*/ 6 h 6"/>
                <a:gd name="T2" fmla="*/ 2 w 2"/>
                <a:gd name="T3" fmla="*/ 6 h 6"/>
                <a:gd name="T4" fmla="*/ 0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49" name="Freeform 1425"/>
            <p:cNvSpPr>
              <a:spLocks/>
            </p:cNvSpPr>
            <p:nvPr/>
          </p:nvSpPr>
          <p:spPr bwMode="auto">
            <a:xfrm>
              <a:off x="4881" y="1797"/>
              <a:ext cx="13" cy="91"/>
            </a:xfrm>
            <a:custGeom>
              <a:avLst/>
              <a:gdLst>
                <a:gd name="T0" fmla="*/ 18 w 25"/>
                <a:gd name="T1" fmla="*/ 181 h 181"/>
                <a:gd name="T2" fmla="*/ 21 w 25"/>
                <a:gd name="T3" fmla="*/ 136 h 181"/>
                <a:gd name="T4" fmla="*/ 19 w 25"/>
                <a:gd name="T5" fmla="*/ 88 h 181"/>
                <a:gd name="T6" fmla="*/ 13 w 25"/>
                <a:gd name="T7" fmla="*/ 42 h 181"/>
                <a:gd name="T8" fmla="*/ 7 w 25"/>
                <a:gd name="T9" fmla="*/ 23 h 181"/>
                <a:gd name="T10" fmla="*/ 0 w 25"/>
                <a:gd name="T11" fmla="*/ 3 h 181"/>
                <a:gd name="T12" fmla="*/ 4 w 25"/>
                <a:gd name="T13" fmla="*/ 0 h 181"/>
                <a:gd name="T14" fmla="*/ 12 w 25"/>
                <a:gd name="T15" fmla="*/ 20 h 181"/>
                <a:gd name="T16" fmla="*/ 18 w 25"/>
                <a:gd name="T17" fmla="*/ 42 h 181"/>
                <a:gd name="T18" fmla="*/ 24 w 25"/>
                <a:gd name="T19" fmla="*/ 88 h 181"/>
                <a:gd name="T20" fmla="*/ 25 w 25"/>
                <a:gd name="T21" fmla="*/ 136 h 181"/>
                <a:gd name="T22" fmla="*/ 22 w 25"/>
                <a:gd name="T23" fmla="*/ 181 h 181"/>
                <a:gd name="T24" fmla="*/ 18 w 25"/>
                <a:gd name="T25"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81">
                  <a:moveTo>
                    <a:pt x="18" y="181"/>
                  </a:moveTo>
                  <a:lnTo>
                    <a:pt x="21" y="136"/>
                  </a:lnTo>
                  <a:lnTo>
                    <a:pt x="19" y="88"/>
                  </a:lnTo>
                  <a:lnTo>
                    <a:pt x="13" y="42"/>
                  </a:lnTo>
                  <a:lnTo>
                    <a:pt x="7" y="23"/>
                  </a:lnTo>
                  <a:lnTo>
                    <a:pt x="0" y="3"/>
                  </a:lnTo>
                  <a:lnTo>
                    <a:pt x="4" y="0"/>
                  </a:lnTo>
                  <a:lnTo>
                    <a:pt x="12" y="20"/>
                  </a:lnTo>
                  <a:lnTo>
                    <a:pt x="18" y="42"/>
                  </a:lnTo>
                  <a:lnTo>
                    <a:pt x="24" y="88"/>
                  </a:lnTo>
                  <a:lnTo>
                    <a:pt x="25" y="136"/>
                  </a:lnTo>
                  <a:lnTo>
                    <a:pt x="22" y="181"/>
                  </a:lnTo>
                  <a:lnTo>
                    <a:pt x="18"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0" name="Freeform 1426"/>
            <p:cNvSpPr>
              <a:spLocks/>
            </p:cNvSpPr>
            <p:nvPr/>
          </p:nvSpPr>
          <p:spPr bwMode="auto">
            <a:xfrm>
              <a:off x="4890" y="1887"/>
              <a:ext cx="2" cy="1"/>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1" name="Freeform 1427"/>
            <p:cNvSpPr>
              <a:spLocks/>
            </p:cNvSpPr>
            <p:nvPr/>
          </p:nvSpPr>
          <p:spPr bwMode="auto">
            <a:xfrm>
              <a:off x="4852" y="1770"/>
              <a:ext cx="31" cy="29"/>
            </a:xfrm>
            <a:custGeom>
              <a:avLst/>
              <a:gdLst>
                <a:gd name="T0" fmla="*/ 58 w 62"/>
                <a:gd name="T1" fmla="*/ 59 h 59"/>
                <a:gd name="T2" fmla="*/ 47 w 62"/>
                <a:gd name="T3" fmla="*/ 42 h 59"/>
                <a:gd name="T4" fmla="*/ 35 w 62"/>
                <a:gd name="T5" fmla="*/ 29 h 59"/>
                <a:gd name="T6" fmla="*/ 18 w 62"/>
                <a:gd name="T7" fmla="*/ 15 h 59"/>
                <a:gd name="T8" fmla="*/ 0 w 62"/>
                <a:gd name="T9" fmla="*/ 5 h 59"/>
                <a:gd name="T10" fmla="*/ 3 w 62"/>
                <a:gd name="T11" fmla="*/ 0 h 59"/>
                <a:gd name="T12" fmla="*/ 23 w 62"/>
                <a:gd name="T13" fmla="*/ 11 h 59"/>
                <a:gd name="T14" fmla="*/ 38 w 62"/>
                <a:gd name="T15" fmla="*/ 24 h 59"/>
                <a:gd name="T16" fmla="*/ 52 w 62"/>
                <a:gd name="T17" fmla="*/ 38 h 59"/>
                <a:gd name="T18" fmla="*/ 62 w 62"/>
                <a:gd name="T19" fmla="*/ 54 h 59"/>
                <a:gd name="T20" fmla="*/ 58 w 62"/>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9">
                  <a:moveTo>
                    <a:pt x="58" y="59"/>
                  </a:moveTo>
                  <a:lnTo>
                    <a:pt x="47" y="42"/>
                  </a:lnTo>
                  <a:lnTo>
                    <a:pt x="35" y="29"/>
                  </a:lnTo>
                  <a:lnTo>
                    <a:pt x="18" y="15"/>
                  </a:lnTo>
                  <a:lnTo>
                    <a:pt x="0" y="5"/>
                  </a:lnTo>
                  <a:lnTo>
                    <a:pt x="3" y="0"/>
                  </a:lnTo>
                  <a:lnTo>
                    <a:pt x="23" y="11"/>
                  </a:lnTo>
                  <a:lnTo>
                    <a:pt x="38" y="24"/>
                  </a:lnTo>
                  <a:lnTo>
                    <a:pt x="52" y="38"/>
                  </a:lnTo>
                  <a:lnTo>
                    <a:pt x="62" y="54"/>
                  </a:lnTo>
                  <a:lnTo>
                    <a:pt x="58"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2" name="Freeform 1428"/>
            <p:cNvSpPr>
              <a:spLocks/>
            </p:cNvSpPr>
            <p:nvPr/>
          </p:nvSpPr>
          <p:spPr bwMode="auto">
            <a:xfrm>
              <a:off x="4799" y="1756"/>
              <a:ext cx="55" cy="16"/>
            </a:xfrm>
            <a:custGeom>
              <a:avLst/>
              <a:gdLst>
                <a:gd name="T0" fmla="*/ 107 w 110"/>
                <a:gd name="T1" fmla="*/ 34 h 34"/>
                <a:gd name="T2" fmla="*/ 82 w 110"/>
                <a:gd name="T3" fmla="*/ 23 h 34"/>
                <a:gd name="T4" fmla="*/ 56 w 110"/>
                <a:gd name="T5" fmla="*/ 16 h 34"/>
                <a:gd name="T6" fmla="*/ 0 w 110"/>
                <a:gd name="T7" fmla="*/ 5 h 34"/>
                <a:gd name="T8" fmla="*/ 0 w 110"/>
                <a:gd name="T9" fmla="*/ 0 h 34"/>
                <a:gd name="T10" fmla="*/ 56 w 110"/>
                <a:gd name="T11" fmla="*/ 11 h 34"/>
                <a:gd name="T12" fmla="*/ 85 w 110"/>
                <a:gd name="T13" fmla="*/ 19 h 34"/>
                <a:gd name="T14" fmla="*/ 110 w 110"/>
                <a:gd name="T15" fmla="*/ 29 h 34"/>
                <a:gd name="T16" fmla="*/ 107 w 110"/>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34">
                  <a:moveTo>
                    <a:pt x="107" y="34"/>
                  </a:moveTo>
                  <a:lnTo>
                    <a:pt x="82" y="23"/>
                  </a:lnTo>
                  <a:lnTo>
                    <a:pt x="56" y="16"/>
                  </a:lnTo>
                  <a:lnTo>
                    <a:pt x="0" y="5"/>
                  </a:lnTo>
                  <a:lnTo>
                    <a:pt x="0" y="0"/>
                  </a:lnTo>
                  <a:lnTo>
                    <a:pt x="56" y="11"/>
                  </a:lnTo>
                  <a:lnTo>
                    <a:pt x="85" y="19"/>
                  </a:lnTo>
                  <a:lnTo>
                    <a:pt x="110" y="29"/>
                  </a:lnTo>
                  <a:lnTo>
                    <a:pt x="10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3" name="Freeform 1429"/>
            <p:cNvSpPr>
              <a:spLocks/>
            </p:cNvSpPr>
            <p:nvPr/>
          </p:nvSpPr>
          <p:spPr bwMode="auto">
            <a:xfrm>
              <a:off x="4852" y="1770"/>
              <a:ext cx="2" cy="2"/>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4" name="Freeform 1430"/>
            <p:cNvSpPr>
              <a:spLocks/>
            </p:cNvSpPr>
            <p:nvPr/>
          </p:nvSpPr>
          <p:spPr bwMode="auto">
            <a:xfrm>
              <a:off x="4735" y="1749"/>
              <a:ext cx="64" cy="9"/>
            </a:xfrm>
            <a:custGeom>
              <a:avLst/>
              <a:gdLst>
                <a:gd name="T0" fmla="*/ 127 w 127"/>
                <a:gd name="T1" fmla="*/ 18 h 18"/>
                <a:gd name="T2" fmla="*/ 64 w 127"/>
                <a:gd name="T3" fmla="*/ 4 h 18"/>
                <a:gd name="T4" fmla="*/ 32 w 127"/>
                <a:gd name="T5" fmla="*/ 4 h 18"/>
                <a:gd name="T6" fmla="*/ 19 w 127"/>
                <a:gd name="T7" fmla="*/ 9 h 18"/>
                <a:gd name="T8" fmla="*/ 5 w 127"/>
                <a:gd name="T9" fmla="*/ 15 h 18"/>
                <a:gd name="T10" fmla="*/ 0 w 127"/>
                <a:gd name="T11" fmla="*/ 10 h 18"/>
                <a:gd name="T12" fmla="*/ 14 w 127"/>
                <a:gd name="T13" fmla="*/ 4 h 18"/>
                <a:gd name="T14" fmla="*/ 32 w 127"/>
                <a:gd name="T15" fmla="*/ 0 h 18"/>
                <a:gd name="T16" fmla="*/ 64 w 127"/>
                <a:gd name="T17" fmla="*/ 0 h 18"/>
                <a:gd name="T18" fmla="*/ 127 w 127"/>
                <a:gd name="T19" fmla="*/ 13 h 18"/>
                <a:gd name="T20" fmla="*/ 127 w 127"/>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8">
                  <a:moveTo>
                    <a:pt x="127" y="18"/>
                  </a:moveTo>
                  <a:lnTo>
                    <a:pt x="64" y="4"/>
                  </a:lnTo>
                  <a:lnTo>
                    <a:pt x="32" y="4"/>
                  </a:lnTo>
                  <a:lnTo>
                    <a:pt x="19" y="9"/>
                  </a:lnTo>
                  <a:lnTo>
                    <a:pt x="5" y="15"/>
                  </a:lnTo>
                  <a:lnTo>
                    <a:pt x="0" y="10"/>
                  </a:lnTo>
                  <a:lnTo>
                    <a:pt x="14" y="4"/>
                  </a:lnTo>
                  <a:lnTo>
                    <a:pt x="32" y="0"/>
                  </a:lnTo>
                  <a:lnTo>
                    <a:pt x="64" y="0"/>
                  </a:lnTo>
                  <a:lnTo>
                    <a:pt x="127" y="13"/>
                  </a:lnTo>
                  <a:lnTo>
                    <a:pt x="12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5" name="Freeform 1431"/>
            <p:cNvSpPr>
              <a:spLocks/>
            </p:cNvSpPr>
            <p:nvPr/>
          </p:nvSpPr>
          <p:spPr bwMode="auto">
            <a:xfrm>
              <a:off x="4799" y="1756"/>
              <a:ext cx="1" cy="2"/>
            </a:xfrm>
            <a:custGeom>
              <a:avLst/>
              <a:gdLst>
                <a:gd name="T0" fmla="*/ 5 h 5"/>
                <a:gd name="T1" fmla="*/ 0 h 5"/>
                <a:gd name="T2" fmla="*/ 5 h 5"/>
              </a:gdLst>
              <a:ahLst/>
              <a:cxnLst>
                <a:cxn ang="0">
                  <a:pos x="0" y="T0"/>
                </a:cxn>
                <a:cxn ang="0">
                  <a:pos x="0" y="T1"/>
                </a:cxn>
                <a:cxn ang="0">
                  <a:pos x="0" y="T2"/>
                </a:cxn>
              </a:cxnLst>
              <a:rect l="0" t="0" r="r" b="b"/>
              <a:pathLst>
                <a:path h="5">
                  <a:moveTo>
                    <a:pt x="0" y="5"/>
                  </a:move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6" name="Freeform 1432"/>
            <p:cNvSpPr>
              <a:spLocks/>
            </p:cNvSpPr>
            <p:nvPr/>
          </p:nvSpPr>
          <p:spPr bwMode="auto">
            <a:xfrm>
              <a:off x="4694" y="1754"/>
              <a:ext cx="43" cy="30"/>
            </a:xfrm>
            <a:custGeom>
              <a:avLst/>
              <a:gdLst>
                <a:gd name="T0" fmla="*/ 88 w 88"/>
                <a:gd name="T1" fmla="*/ 5 h 61"/>
                <a:gd name="T2" fmla="*/ 49 w 88"/>
                <a:gd name="T3" fmla="*/ 35 h 61"/>
                <a:gd name="T4" fmla="*/ 28 w 88"/>
                <a:gd name="T5" fmla="*/ 49 h 61"/>
                <a:gd name="T6" fmla="*/ 5 w 88"/>
                <a:gd name="T7" fmla="*/ 61 h 61"/>
                <a:gd name="T8" fmla="*/ 0 w 88"/>
                <a:gd name="T9" fmla="*/ 56 h 61"/>
                <a:gd name="T10" fmla="*/ 23 w 88"/>
                <a:gd name="T11" fmla="*/ 44 h 61"/>
                <a:gd name="T12" fmla="*/ 44 w 88"/>
                <a:gd name="T13" fmla="*/ 31 h 61"/>
                <a:gd name="T14" fmla="*/ 83 w 88"/>
                <a:gd name="T15" fmla="*/ 0 h 61"/>
                <a:gd name="T16" fmla="*/ 88 w 88"/>
                <a:gd name="T17"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1">
                  <a:moveTo>
                    <a:pt x="88" y="5"/>
                  </a:moveTo>
                  <a:lnTo>
                    <a:pt x="49" y="35"/>
                  </a:lnTo>
                  <a:lnTo>
                    <a:pt x="28" y="49"/>
                  </a:lnTo>
                  <a:lnTo>
                    <a:pt x="5" y="61"/>
                  </a:lnTo>
                  <a:lnTo>
                    <a:pt x="0" y="56"/>
                  </a:lnTo>
                  <a:lnTo>
                    <a:pt x="23" y="44"/>
                  </a:lnTo>
                  <a:lnTo>
                    <a:pt x="44" y="31"/>
                  </a:lnTo>
                  <a:lnTo>
                    <a:pt x="83" y="0"/>
                  </a:lnTo>
                  <a:lnTo>
                    <a:pt x="8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7" name="Freeform 1433"/>
            <p:cNvSpPr>
              <a:spLocks/>
            </p:cNvSpPr>
            <p:nvPr/>
          </p:nvSpPr>
          <p:spPr bwMode="auto">
            <a:xfrm>
              <a:off x="4735" y="1754"/>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8" name="Freeform 1434"/>
            <p:cNvSpPr>
              <a:spLocks/>
            </p:cNvSpPr>
            <p:nvPr/>
          </p:nvSpPr>
          <p:spPr bwMode="auto">
            <a:xfrm>
              <a:off x="4694" y="1782"/>
              <a:ext cx="3" cy="4"/>
            </a:xfrm>
            <a:custGeom>
              <a:avLst/>
              <a:gdLst>
                <a:gd name="T0" fmla="*/ 5 w 6"/>
                <a:gd name="T1" fmla="*/ 5 h 8"/>
                <a:gd name="T2" fmla="*/ 0 w 6"/>
                <a:gd name="T3" fmla="*/ 8 h 8"/>
                <a:gd name="T4" fmla="*/ 0 w 6"/>
                <a:gd name="T5" fmla="*/ 2 h 8"/>
                <a:gd name="T6" fmla="*/ 6 w 6"/>
                <a:gd name="T7" fmla="*/ 2 h 8"/>
                <a:gd name="T8" fmla="*/ 0 w 6"/>
                <a:gd name="T9" fmla="*/ 0 h 8"/>
                <a:gd name="T10" fmla="*/ 5 w 6"/>
                <a:gd name="T11" fmla="*/ 5 h 8"/>
              </a:gdLst>
              <a:ahLst/>
              <a:cxnLst>
                <a:cxn ang="0">
                  <a:pos x="T0" y="T1"/>
                </a:cxn>
                <a:cxn ang="0">
                  <a:pos x="T2" y="T3"/>
                </a:cxn>
                <a:cxn ang="0">
                  <a:pos x="T4" y="T5"/>
                </a:cxn>
                <a:cxn ang="0">
                  <a:pos x="T6" y="T7"/>
                </a:cxn>
                <a:cxn ang="0">
                  <a:pos x="T8" y="T9"/>
                </a:cxn>
                <a:cxn ang="0">
                  <a:pos x="T10" y="T11"/>
                </a:cxn>
              </a:cxnLst>
              <a:rect l="0" t="0" r="r" b="b"/>
              <a:pathLst>
                <a:path w="6" h="8">
                  <a:moveTo>
                    <a:pt x="5" y="5"/>
                  </a:moveTo>
                  <a:lnTo>
                    <a:pt x="0" y="8"/>
                  </a:lnTo>
                  <a:lnTo>
                    <a:pt x="0" y="2"/>
                  </a:lnTo>
                  <a:lnTo>
                    <a:pt x="6" y="2"/>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59" name="Freeform 1435"/>
            <p:cNvSpPr>
              <a:spLocks/>
            </p:cNvSpPr>
            <p:nvPr/>
          </p:nvSpPr>
          <p:spPr bwMode="auto">
            <a:xfrm>
              <a:off x="4686" y="1781"/>
              <a:ext cx="10" cy="14"/>
            </a:xfrm>
            <a:custGeom>
              <a:avLst/>
              <a:gdLst>
                <a:gd name="T0" fmla="*/ 20 w 20"/>
                <a:gd name="T1" fmla="*/ 3 h 29"/>
                <a:gd name="T2" fmla="*/ 15 w 20"/>
                <a:gd name="T3" fmla="*/ 0 h 29"/>
                <a:gd name="T4" fmla="*/ 0 w 20"/>
                <a:gd name="T5" fmla="*/ 26 h 29"/>
                <a:gd name="T6" fmla="*/ 5 w 20"/>
                <a:gd name="T7" fmla="*/ 29 h 29"/>
                <a:gd name="T8" fmla="*/ 20 w 20"/>
                <a:gd name="T9" fmla="*/ 3 h 29"/>
              </a:gdLst>
              <a:ahLst/>
              <a:cxnLst>
                <a:cxn ang="0">
                  <a:pos x="T0" y="T1"/>
                </a:cxn>
                <a:cxn ang="0">
                  <a:pos x="T2" y="T3"/>
                </a:cxn>
                <a:cxn ang="0">
                  <a:pos x="T4" y="T5"/>
                </a:cxn>
                <a:cxn ang="0">
                  <a:pos x="T6" y="T7"/>
                </a:cxn>
                <a:cxn ang="0">
                  <a:pos x="T8" y="T9"/>
                </a:cxn>
              </a:cxnLst>
              <a:rect l="0" t="0" r="r" b="b"/>
              <a:pathLst>
                <a:path w="20" h="29">
                  <a:moveTo>
                    <a:pt x="20" y="3"/>
                  </a:moveTo>
                  <a:lnTo>
                    <a:pt x="15" y="0"/>
                  </a:lnTo>
                  <a:lnTo>
                    <a:pt x="0" y="26"/>
                  </a:lnTo>
                  <a:lnTo>
                    <a:pt x="5" y="29"/>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0" name="Freeform 1436"/>
            <p:cNvSpPr>
              <a:spLocks/>
            </p:cNvSpPr>
            <p:nvPr/>
          </p:nvSpPr>
          <p:spPr bwMode="auto">
            <a:xfrm>
              <a:off x="4694" y="1781"/>
              <a:ext cx="3" cy="1"/>
            </a:xfrm>
            <a:custGeom>
              <a:avLst/>
              <a:gdLst>
                <a:gd name="T0" fmla="*/ 6 w 6"/>
                <a:gd name="T1" fmla="*/ 2 h 3"/>
                <a:gd name="T2" fmla="*/ 0 w 6"/>
                <a:gd name="T3" fmla="*/ 0 h 3"/>
                <a:gd name="T4" fmla="*/ 5 w 6"/>
                <a:gd name="T5" fmla="*/ 3 h 3"/>
                <a:gd name="T6" fmla="*/ 0 w 6"/>
                <a:gd name="T7" fmla="*/ 2 h 3"/>
                <a:gd name="T8" fmla="*/ 6 w 6"/>
                <a:gd name="T9" fmla="*/ 2 h 3"/>
              </a:gdLst>
              <a:ahLst/>
              <a:cxnLst>
                <a:cxn ang="0">
                  <a:pos x="T0" y="T1"/>
                </a:cxn>
                <a:cxn ang="0">
                  <a:pos x="T2" y="T3"/>
                </a:cxn>
                <a:cxn ang="0">
                  <a:pos x="T4" y="T5"/>
                </a:cxn>
                <a:cxn ang="0">
                  <a:pos x="T6" y="T7"/>
                </a:cxn>
                <a:cxn ang="0">
                  <a:pos x="T8" y="T9"/>
                </a:cxn>
              </a:cxnLst>
              <a:rect l="0" t="0" r="r" b="b"/>
              <a:pathLst>
                <a:path w="6" h="3">
                  <a:moveTo>
                    <a:pt x="6" y="2"/>
                  </a:moveTo>
                  <a:lnTo>
                    <a:pt x="0" y="0"/>
                  </a:lnTo>
                  <a:lnTo>
                    <a:pt x="5" y="3"/>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1" name="Freeform 1437"/>
            <p:cNvSpPr>
              <a:spLocks/>
            </p:cNvSpPr>
            <p:nvPr/>
          </p:nvSpPr>
          <p:spPr bwMode="auto">
            <a:xfrm>
              <a:off x="4686" y="1793"/>
              <a:ext cx="3" cy="2"/>
            </a:xfrm>
            <a:custGeom>
              <a:avLst/>
              <a:gdLst>
                <a:gd name="T0" fmla="*/ 0 w 6"/>
                <a:gd name="T1" fmla="*/ 0 h 3"/>
                <a:gd name="T2" fmla="*/ 0 w 6"/>
                <a:gd name="T3" fmla="*/ 1 h 3"/>
                <a:gd name="T4" fmla="*/ 6 w 6"/>
                <a:gd name="T5" fmla="*/ 1 h 3"/>
                <a:gd name="T6" fmla="*/ 5 w 6"/>
                <a:gd name="T7" fmla="*/ 3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1"/>
                  </a:lnTo>
                  <a:lnTo>
                    <a:pt x="6" y="1"/>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2" name="Freeform 1438"/>
            <p:cNvSpPr>
              <a:spLocks/>
            </p:cNvSpPr>
            <p:nvPr/>
          </p:nvSpPr>
          <p:spPr bwMode="auto">
            <a:xfrm>
              <a:off x="4301" y="1504"/>
              <a:ext cx="310" cy="288"/>
            </a:xfrm>
            <a:custGeom>
              <a:avLst/>
              <a:gdLst>
                <a:gd name="T0" fmla="*/ 67 w 620"/>
                <a:gd name="T1" fmla="*/ 62 h 576"/>
                <a:gd name="T2" fmla="*/ 97 w 620"/>
                <a:gd name="T3" fmla="*/ 61 h 576"/>
                <a:gd name="T4" fmla="*/ 110 w 620"/>
                <a:gd name="T5" fmla="*/ 56 h 576"/>
                <a:gd name="T6" fmla="*/ 159 w 620"/>
                <a:gd name="T7" fmla="*/ 32 h 576"/>
                <a:gd name="T8" fmla="*/ 210 w 620"/>
                <a:gd name="T9" fmla="*/ 15 h 576"/>
                <a:gd name="T10" fmla="*/ 281 w 620"/>
                <a:gd name="T11" fmla="*/ 2 h 576"/>
                <a:gd name="T12" fmla="*/ 352 w 620"/>
                <a:gd name="T13" fmla="*/ 0 h 576"/>
                <a:gd name="T14" fmla="*/ 403 w 620"/>
                <a:gd name="T15" fmla="*/ 8 h 576"/>
                <a:gd name="T16" fmla="*/ 451 w 620"/>
                <a:gd name="T17" fmla="*/ 21 h 576"/>
                <a:gd name="T18" fmla="*/ 498 w 620"/>
                <a:gd name="T19" fmla="*/ 43 h 576"/>
                <a:gd name="T20" fmla="*/ 540 w 620"/>
                <a:gd name="T21" fmla="*/ 71 h 576"/>
                <a:gd name="T22" fmla="*/ 571 w 620"/>
                <a:gd name="T23" fmla="*/ 100 h 576"/>
                <a:gd name="T24" fmla="*/ 596 w 620"/>
                <a:gd name="T25" fmla="*/ 134 h 576"/>
                <a:gd name="T26" fmla="*/ 604 w 620"/>
                <a:gd name="T27" fmla="*/ 148 h 576"/>
                <a:gd name="T28" fmla="*/ 602 w 620"/>
                <a:gd name="T29" fmla="*/ 155 h 576"/>
                <a:gd name="T30" fmla="*/ 602 w 620"/>
                <a:gd name="T31" fmla="*/ 207 h 576"/>
                <a:gd name="T32" fmla="*/ 610 w 620"/>
                <a:gd name="T33" fmla="*/ 339 h 576"/>
                <a:gd name="T34" fmla="*/ 617 w 620"/>
                <a:gd name="T35" fmla="*/ 415 h 576"/>
                <a:gd name="T36" fmla="*/ 620 w 620"/>
                <a:gd name="T37" fmla="*/ 421 h 576"/>
                <a:gd name="T38" fmla="*/ 605 w 620"/>
                <a:gd name="T39" fmla="*/ 472 h 576"/>
                <a:gd name="T40" fmla="*/ 577 w 620"/>
                <a:gd name="T41" fmla="*/ 516 h 576"/>
                <a:gd name="T42" fmla="*/ 545 w 620"/>
                <a:gd name="T43" fmla="*/ 546 h 576"/>
                <a:gd name="T44" fmla="*/ 509 w 620"/>
                <a:gd name="T45" fmla="*/ 567 h 576"/>
                <a:gd name="T46" fmla="*/ 474 w 620"/>
                <a:gd name="T47" fmla="*/ 574 h 576"/>
                <a:gd name="T48" fmla="*/ 448 w 620"/>
                <a:gd name="T49" fmla="*/ 576 h 576"/>
                <a:gd name="T50" fmla="*/ 420 w 620"/>
                <a:gd name="T51" fmla="*/ 570 h 576"/>
                <a:gd name="T52" fmla="*/ 389 w 620"/>
                <a:gd name="T53" fmla="*/ 559 h 576"/>
                <a:gd name="T54" fmla="*/ 261 w 620"/>
                <a:gd name="T55" fmla="*/ 544 h 576"/>
                <a:gd name="T56" fmla="*/ 184 w 620"/>
                <a:gd name="T57" fmla="*/ 531 h 576"/>
                <a:gd name="T58" fmla="*/ 136 w 620"/>
                <a:gd name="T59" fmla="*/ 517 h 576"/>
                <a:gd name="T60" fmla="*/ 101 w 620"/>
                <a:gd name="T61" fmla="*/ 502 h 576"/>
                <a:gd name="T62" fmla="*/ 68 w 620"/>
                <a:gd name="T63" fmla="*/ 484 h 576"/>
                <a:gd name="T64" fmla="*/ 38 w 620"/>
                <a:gd name="T65" fmla="*/ 461 h 576"/>
                <a:gd name="T66" fmla="*/ 8 w 620"/>
                <a:gd name="T67" fmla="*/ 433 h 576"/>
                <a:gd name="T68" fmla="*/ 3 w 620"/>
                <a:gd name="T69" fmla="*/ 421 h 576"/>
                <a:gd name="T70" fmla="*/ 0 w 620"/>
                <a:gd name="T71" fmla="*/ 377 h 576"/>
                <a:gd name="T72" fmla="*/ 0 w 620"/>
                <a:gd name="T73" fmla="*/ 296 h 576"/>
                <a:gd name="T74" fmla="*/ 5 w 620"/>
                <a:gd name="T75" fmla="*/ 271 h 576"/>
                <a:gd name="T76" fmla="*/ 27 w 620"/>
                <a:gd name="T77" fmla="*/ 259 h 576"/>
                <a:gd name="T78" fmla="*/ 70 w 620"/>
                <a:gd name="T79" fmla="*/ 243 h 576"/>
                <a:gd name="T80" fmla="*/ 83 w 620"/>
                <a:gd name="T81" fmla="*/ 234 h 576"/>
                <a:gd name="T82" fmla="*/ 82 w 620"/>
                <a:gd name="T83" fmla="*/ 226 h 576"/>
                <a:gd name="T84" fmla="*/ 38 w 620"/>
                <a:gd name="T85" fmla="*/ 205 h 576"/>
                <a:gd name="T86" fmla="*/ 18 w 620"/>
                <a:gd name="T87" fmla="*/ 193 h 576"/>
                <a:gd name="T88" fmla="*/ 27 w 620"/>
                <a:gd name="T89" fmla="*/ 169 h 576"/>
                <a:gd name="T90" fmla="*/ 53 w 620"/>
                <a:gd name="T91" fmla="*/ 13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0" h="576">
                  <a:moveTo>
                    <a:pt x="53" y="64"/>
                  </a:moveTo>
                  <a:lnTo>
                    <a:pt x="59" y="62"/>
                  </a:lnTo>
                  <a:lnTo>
                    <a:pt x="67" y="62"/>
                  </a:lnTo>
                  <a:lnTo>
                    <a:pt x="82" y="62"/>
                  </a:lnTo>
                  <a:lnTo>
                    <a:pt x="89" y="61"/>
                  </a:lnTo>
                  <a:lnTo>
                    <a:pt x="97" y="61"/>
                  </a:lnTo>
                  <a:lnTo>
                    <a:pt x="104" y="59"/>
                  </a:lnTo>
                  <a:lnTo>
                    <a:pt x="107" y="58"/>
                  </a:lnTo>
                  <a:lnTo>
                    <a:pt x="110" y="56"/>
                  </a:lnTo>
                  <a:lnTo>
                    <a:pt x="127" y="47"/>
                  </a:lnTo>
                  <a:lnTo>
                    <a:pt x="142" y="40"/>
                  </a:lnTo>
                  <a:lnTo>
                    <a:pt x="159" y="32"/>
                  </a:lnTo>
                  <a:lnTo>
                    <a:pt x="175" y="26"/>
                  </a:lnTo>
                  <a:lnTo>
                    <a:pt x="193" y="20"/>
                  </a:lnTo>
                  <a:lnTo>
                    <a:pt x="210" y="15"/>
                  </a:lnTo>
                  <a:lnTo>
                    <a:pt x="245" y="6"/>
                  </a:lnTo>
                  <a:lnTo>
                    <a:pt x="263" y="3"/>
                  </a:lnTo>
                  <a:lnTo>
                    <a:pt x="281" y="2"/>
                  </a:lnTo>
                  <a:lnTo>
                    <a:pt x="316" y="0"/>
                  </a:lnTo>
                  <a:lnTo>
                    <a:pt x="334" y="0"/>
                  </a:lnTo>
                  <a:lnTo>
                    <a:pt x="352" y="0"/>
                  </a:lnTo>
                  <a:lnTo>
                    <a:pt x="368" y="2"/>
                  </a:lnTo>
                  <a:lnTo>
                    <a:pt x="385" y="5"/>
                  </a:lnTo>
                  <a:lnTo>
                    <a:pt x="403" y="8"/>
                  </a:lnTo>
                  <a:lnTo>
                    <a:pt x="420" y="11"/>
                  </a:lnTo>
                  <a:lnTo>
                    <a:pt x="436" y="17"/>
                  </a:lnTo>
                  <a:lnTo>
                    <a:pt x="451" y="21"/>
                  </a:lnTo>
                  <a:lnTo>
                    <a:pt x="468" y="27"/>
                  </a:lnTo>
                  <a:lnTo>
                    <a:pt x="483" y="35"/>
                  </a:lnTo>
                  <a:lnTo>
                    <a:pt x="498" y="43"/>
                  </a:lnTo>
                  <a:lnTo>
                    <a:pt x="512" y="52"/>
                  </a:lnTo>
                  <a:lnTo>
                    <a:pt x="527" y="61"/>
                  </a:lnTo>
                  <a:lnTo>
                    <a:pt x="540" y="71"/>
                  </a:lnTo>
                  <a:lnTo>
                    <a:pt x="552" y="82"/>
                  </a:lnTo>
                  <a:lnTo>
                    <a:pt x="565" y="94"/>
                  </a:lnTo>
                  <a:lnTo>
                    <a:pt x="571" y="100"/>
                  </a:lnTo>
                  <a:lnTo>
                    <a:pt x="577" y="107"/>
                  </a:lnTo>
                  <a:lnTo>
                    <a:pt x="587" y="121"/>
                  </a:lnTo>
                  <a:lnTo>
                    <a:pt x="596" y="134"/>
                  </a:lnTo>
                  <a:lnTo>
                    <a:pt x="605" y="149"/>
                  </a:lnTo>
                  <a:lnTo>
                    <a:pt x="605" y="148"/>
                  </a:lnTo>
                  <a:lnTo>
                    <a:pt x="604" y="148"/>
                  </a:lnTo>
                  <a:lnTo>
                    <a:pt x="604" y="149"/>
                  </a:lnTo>
                  <a:lnTo>
                    <a:pt x="604" y="151"/>
                  </a:lnTo>
                  <a:lnTo>
                    <a:pt x="602" y="155"/>
                  </a:lnTo>
                  <a:lnTo>
                    <a:pt x="602" y="168"/>
                  </a:lnTo>
                  <a:lnTo>
                    <a:pt x="602" y="186"/>
                  </a:lnTo>
                  <a:lnTo>
                    <a:pt x="602" y="207"/>
                  </a:lnTo>
                  <a:lnTo>
                    <a:pt x="604" y="231"/>
                  </a:lnTo>
                  <a:lnTo>
                    <a:pt x="607" y="285"/>
                  </a:lnTo>
                  <a:lnTo>
                    <a:pt x="610" y="339"/>
                  </a:lnTo>
                  <a:lnTo>
                    <a:pt x="614" y="384"/>
                  </a:lnTo>
                  <a:lnTo>
                    <a:pt x="616" y="403"/>
                  </a:lnTo>
                  <a:lnTo>
                    <a:pt x="617" y="415"/>
                  </a:lnTo>
                  <a:lnTo>
                    <a:pt x="619" y="421"/>
                  </a:lnTo>
                  <a:lnTo>
                    <a:pt x="619" y="422"/>
                  </a:lnTo>
                  <a:lnTo>
                    <a:pt x="620" y="421"/>
                  </a:lnTo>
                  <a:lnTo>
                    <a:pt x="616" y="437"/>
                  </a:lnTo>
                  <a:lnTo>
                    <a:pt x="611" y="455"/>
                  </a:lnTo>
                  <a:lnTo>
                    <a:pt x="605" y="472"/>
                  </a:lnTo>
                  <a:lnTo>
                    <a:pt x="596" y="487"/>
                  </a:lnTo>
                  <a:lnTo>
                    <a:pt x="587" y="502"/>
                  </a:lnTo>
                  <a:lnTo>
                    <a:pt x="577" y="516"/>
                  </a:lnTo>
                  <a:lnTo>
                    <a:pt x="565" y="529"/>
                  </a:lnTo>
                  <a:lnTo>
                    <a:pt x="552" y="541"/>
                  </a:lnTo>
                  <a:lnTo>
                    <a:pt x="545" y="546"/>
                  </a:lnTo>
                  <a:lnTo>
                    <a:pt x="539" y="552"/>
                  </a:lnTo>
                  <a:lnTo>
                    <a:pt x="524" y="559"/>
                  </a:lnTo>
                  <a:lnTo>
                    <a:pt x="509" y="567"/>
                  </a:lnTo>
                  <a:lnTo>
                    <a:pt x="492" y="571"/>
                  </a:lnTo>
                  <a:lnTo>
                    <a:pt x="483" y="574"/>
                  </a:lnTo>
                  <a:lnTo>
                    <a:pt x="474" y="574"/>
                  </a:lnTo>
                  <a:lnTo>
                    <a:pt x="466" y="576"/>
                  </a:lnTo>
                  <a:lnTo>
                    <a:pt x="457" y="576"/>
                  </a:lnTo>
                  <a:lnTo>
                    <a:pt x="448" y="576"/>
                  </a:lnTo>
                  <a:lnTo>
                    <a:pt x="439" y="574"/>
                  </a:lnTo>
                  <a:lnTo>
                    <a:pt x="429" y="573"/>
                  </a:lnTo>
                  <a:lnTo>
                    <a:pt x="420" y="570"/>
                  </a:lnTo>
                  <a:lnTo>
                    <a:pt x="405" y="565"/>
                  </a:lnTo>
                  <a:lnTo>
                    <a:pt x="397" y="562"/>
                  </a:lnTo>
                  <a:lnTo>
                    <a:pt x="389" y="559"/>
                  </a:lnTo>
                  <a:lnTo>
                    <a:pt x="338" y="553"/>
                  </a:lnTo>
                  <a:lnTo>
                    <a:pt x="287" y="549"/>
                  </a:lnTo>
                  <a:lnTo>
                    <a:pt x="261" y="544"/>
                  </a:lnTo>
                  <a:lnTo>
                    <a:pt x="236" y="541"/>
                  </a:lnTo>
                  <a:lnTo>
                    <a:pt x="210" y="537"/>
                  </a:lnTo>
                  <a:lnTo>
                    <a:pt x="184" y="531"/>
                  </a:lnTo>
                  <a:lnTo>
                    <a:pt x="160" y="525"/>
                  </a:lnTo>
                  <a:lnTo>
                    <a:pt x="148" y="522"/>
                  </a:lnTo>
                  <a:lnTo>
                    <a:pt x="136" y="517"/>
                  </a:lnTo>
                  <a:lnTo>
                    <a:pt x="124" y="512"/>
                  </a:lnTo>
                  <a:lnTo>
                    <a:pt x="113" y="508"/>
                  </a:lnTo>
                  <a:lnTo>
                    <a:pt x="101" y="502"/>
                  </a:lnTo>
                  <a:lnTo>
                    <a:pt x="91" y="497"/>
                  </a:lnTo>
                  <a:lnTo>
                    <a:pt x="79" y="490"/>
                  </a:lnTo>
                  <a:lnTo>
                    <a:pt x="68" y="484"/>
                  </a:lnTo>
                  <a:lnTo>
                    <a:pt x="57" y="476"/>
                  </a:lnTo>
                  <a:lnTo>
                    <a:pt x="47" y="469"/>
                  </a:lnTo>
                  <a:lnTo>
                    <a:pt x="38" y="461"/>
                  </a:lnTo>
                  <a:lnTo>
                    <a:pt x="27" y="452"/>
                  </a:lnTo>
                  <a:lnTo>
                    <a:pt x="18" y="443"/>
                  </a:lnTo>
                  <a:lnTo>
                    <a:pt x="8" y="433"/>
                  </a:lnTo>
                  <a:lnTo>
                    <a:pt x="6" y="430"/>
                  </a:lnTo>
                  <a:lnTo>
                    <a:pt x="5" y="427"/>
                  </a:lnTo>
                  <a:lnTo>
                    <a:pt x="3" y="421"/>
                  </a:lnTo>
                  <a:lnTo>
                    <a:pt x="2" y="415"/>
                  </a:lnTo>
                  <a:lnTo>
                    <a:pt x="0" y="410"/>
                  </a:lnTo>
                  <a:lnTo>
                    <a:pt x="0" y="377"/>
                  </a:lnTo>
                  <a:lnTo>
                    <a:pt x="0" y="344"/>
                  </a:lnTo>
                  <a:lnTo>
                    <a:pt x="0" y="312"/>
                  </a:lnTo>
                  <a:lnTo>
                    <a:pt x="0" y="296"/>
                  </a:lnTo>
                  <a:lnTo>
                    <a:pt x="2" y="279"/>
                  </a:lnTo>
                  <a:lnTo>
                    <a:pt x="2" y="276"/>
                  </a:lnTo>
                  <a:lnTo>
                    <a:pt x="5" y="271"/>
                  </a:lnTo>
                  <a:lnTo>
                    <a:pt x="9" y="268"/>
                  </a:lnTo>
                  <a:lnTo>
                    <a:pt x="14" y="265"/>
                  </a:lnTo>
                  <a:lnTo>
                    <a:pt x="27" y="259"/>
                  </a:lnTo>
                  <a:lnTo>
                    <a:pt x="41" y="255"/>
                  </a:lnTo>
                  <a:lnTo>
                    <a:pt x="56" y="249"/>
                  </a:lnTo>
                  <a:lnTo>
                    <a:pt x="70" y="243"/>
                  </a:lnTo>
                  <a:lnTo>
                    <a:pt x="74" y="240"/>
                  </a:lnTo>
                  <a:lnTo>
                    <a:pt x="79" y="237"/>
                  </a:lnTo>
                  <a:lnTo>
                    <a:pt x="83" y="234"/>
                  </a:lnTo>
                  <a:lnTo>
                    <a:pt x="85" y="229"/>
                  </a:lnTo>
                  <a:lnTo>
                    <a:pt x="83" y="228"/>
                  </a:lnTo>
                  <a:lnTo>
                    <a:pt x="82" y="226"/>
                  </a:lnTo>
                  <a:lnTo>
                    <a:pt x="74" y="222"/>
                  </a:lnTo>
                  <a:lnTo>
                    <a:pt x="51" y="211"/>
                  </a:lnTo>
                  <a:lnTo>
                    <a:pt x="38" y="205"/>
                  </a:lnTo>
                  <a:lnTo>
                    <a:pt x="27" y="199"/>
                  </a:lnTo>
                  <a:lnTo>
                    <a:pt x="20" y="195"/>
                  </a:lnTo>
                  <a:lnTo>
                    <a:pt x="18" y="193"/>
                  </a:lnTo>
                  <a:lnTo>
                    <a:pt x="18" y="192"/>
                  </a:lnTo>
                  <a:lnTo>
                    <a:pt x="23" y="180"/>
                  </a:lnTo>
                  <a:lnTo>
                    <a:pt x="27" y="169"/>
                  </a:lnTo>
                  <a:lnTo>
                    <a:pt x="33" y="159"/>
                  </a:lnTo>
                  <a:lnTo>
                    <a:pt x="39" y="149"/>
                  </a:lnTo>
                  <a:lnTo>
                    <a:pt x="53" y="130"/>
                  </a:lnTo>
                  <a:lnTo>
                    <a:pt x="67" y="110"/>
                  </a:lnTo>
                  <a:lnTo>
                    <a:pt x="53" y="6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3" name="Freeform 1439"/>
            <p:cNvSpPr>
              <a:spLocks/>
            </p:cNvSpPr>
            <p:nvPr/>
          </p:nvSpPr>
          <p:spPr bwMode="auto">
            <a:xfrm>
              <a:off x="4232" y="1527"/>
              <a:ext cx="140" cy="97"/>
            </a:xfrm>
            <a:custGeom>
              <a:avLst/>
              <a:gdLst>
                <a:gd name="T0" fmla="*/ 41 w 280"/>
                <a:gd name="T1" fmla="*/ 192 h 194"/>
                <a:gd name="T2" fmla="*/ 84 w 280"/>
                <a:gd name="T3" fmla="*/ 188 h 194"/>
                <a:gd name="T4" fmla="*/ 125 w 280"/>
                <a:gd name="T5" fmla="*/ 180 h 194"/>
                <a:gd name="T6" fmla="*/ 157 w 280"/>
                <a:gd name="T7" fmla="*/ 177 h 194"/>
                <a:gd name="T8" fmla="*/ 178 w 280"/>
                <a:gd name="T9" fmla="*/ 182 h 194"/>
                <a:gd name="T10" fmla="*/ 202 w 280"/>
                <a:gd name="T11" fmla="*/ 183 h 194"/>
                <a:gd name="T12" fmla="*/ 226 w 280"/>
                <a:gd name="T13" fmla="*/ 177 h 194"/>
                <a:gd name="T14" fmla="*/ 235 w 280"/>
                <a:gd name="T15" fmla="*/ 171 h 194"/>
                <a:gd name="T16" fmla="*/ 249 w 280"/>
                <a:gd name="T17" fmla="*/ 159 h 194"/>
                <a:gd name="T18" fmla="*/ 258 w 280"/>
                <a:gd name="T19" fmla="*/ 146 h 194"/>
                <a:gd name="T20" fmla="*/ 267 w 280"/>
                <a:gd name="T21" fmla="*/ 129 h 194"/>
                <a:gd name="T22" fmla="*/ 273 w 280"/>
                <a:gd name="T23" fmla="*/ 113 h 194"/>
                <a:gd name="T24" fmla="*/ 277 w 280"/>
                <a:gd name="T25" fmla="*/ 93 h 194"/>
                <a:gd name="T26" fmla="*/ 280 w 280"/>
                <a:gd name="T27" fmla="*/ 66 h 194"/>
                <a:gd name="T28" fmla="*/ 280 w 280"/>
                <a:gd name="T29" fmla="*/ 28 h 194"/>
                <a:gd name="T30" fmla="*/ 277 w 280"/>
                <a:gd name="T31" fmla="*/ 7 h 194"/>
                <a:gd name="T32" fmla="*/ 273 w 280"/>
                <a:gd name="T33" fmla="*/ 1 h 194"/>
                <a:gd name="T34" fmla="*/ 256 w 280"/>
                <a:gd name="T35" fmla="*/ 4 h 194"/>
                <a:gd name="T36" fmla="*/ 216 w 280"/>
                <a:gd name="T37" fmla="*/ 10 h 194"/>
                <a:gd name="T38" fmla="*/ 161 w 280"/>
                <a:gd name="T39" fmla="*/ 16 h 194"/>
                <a:gd name="T40" fmla="*/ 80 w 280"/>
                <a:gd name="T41" fmla="*/ 21 h 194"/>
                <a:gd name="T42" fmla="*/ 47 w 280"/>
                <a:gd name="T43" fmla="*/ 25 h 194"/>
                <a:gd name="T44" fmla="*/ 36 w 280"/>
                <a:gd name="T45" fmla="*/ 31 h 194"/>
                <a:gd name="T46" fmla="*/ 28 w 280"/>
                <a:gd name="T47" fmla="*/ 39 h 194"/>
                <a:gd name="T48" fmla="*/ 22 w 280"/>
                <a:gd name="T49" fmla="*/ 49 h 194"/>
                <a:gd name="T50" fmla="*/ 15 w 280"/>
                <a:gd name="T51" fmla="*/ 69 h 194"/>
                <a:gd name="T52" fmla="*/ 6 w 280"/>
                <a:gd name="T53" fmla="*/ 108 h 194"/>
                <a:gd name="T54" fmla="*/ 1 w 280"/>
                <a:gd name="T55" fmla="*/ 129 h 194"/>
                <a:gd name="T56" fmla="*/ 0 w 280"/>
                <a:gd name="T57" fmla="*/ 152 h 194"/>
                <a:gd name="T58" fmla="*/ 1 w 280"/>
                <a:gd name="T59" fmla="*/ 168 h 194"/>
                <a:gd name="T60" fmla="*/ 6 w 280"/>
                <a:gd name="T61" fmla="*/ 183 h 194"/>
                <a:gd name="T62" fmla="*/ 12 w 280"/>
                <a:gd name="T63" fmla="*/ 19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194">
                  <a:moveTo>
                    <a:pt x="21" y="194"/>
                  </a:moveTo>
                  <a:lnTo>
                    <a:pt x="41" y="192"/>
                  </a:lnTo>
                  <a:lnTo>
                    <a:pt x="62" y="191"/>
                  </a:lnTo>
                  <a:lnTo>
                    <a:pt x="84" y="188"/>
                  </a:lnTo>
                  <a:lnTo>
                    <a:pt x="105" y="183"/>
                  </a:lnTo>
                  <a:lnTo>
                    <a:pt x="125" y="180"/>
                  </a:lnTo>
                  <a:lnTo>
                    <a:pt x="143" y="177"/>
                  </a:lnTo>
                  <a:lnTo>
                    <a:pt x="157" y="177"/>
                  </a:lnTo>
                  <a:lnTo>
                    <a:pt x="164" y="177"/>
                  </a:lnTo>
                  <a:lnTo>
                    <a:pt x="178" y="182"/>
                  </a:lnTo>
                  <a:lnTo>
                    <a:pt x="190" y="183"/>
                  </a:lnTo>
                  <a:lnTo>
                    <a:pt x="202" y="183"/>
                  </a:lnTo>
                  <a:lnTo>
                    <a:pt x="214" y="182"/>
                  </a:lnTo>
                  <a:lnTo>
                    <a:pt x="226" y="177"/>
                  </a:lnTo>
                  <a:lnTo>
                    <a:pt x="231" y="174"/>
                  </a:lnTo>
                  <a:lnTo>
                    <a:pt x="235" y="171"/>
                  </a:lnTo>
                  <a:lnTo>
                    <a:pt x="246" y="164"/>
                  </a:lnTo>
                  <a:lnTo>
                    <a:pt x="249" y="159"/>
                  </a:lnTo>
                  <a:lnTo>
                    <a:pt x="253" y="155"/>
                  </a:lnTo>
                  <a:lnTo>
                    <a:pt x="258" y="146"/>
                  </a:lnTo>
                  <a:lnTo>
                    <a:pt x="264" y="138"/>
                  </a:lnTo>
                  <a:lnTo>
                    <a:pt x="267" y="129"/>
                  </a:lnTo>
                  <a:lnTo>
                    <a:pt x="270" y="120"/>
                  </a:lnTo>
                  <a:lnTo>
                    <a:pt x="273" y="113"/>
                  </a:lnTo>
                  <a:lnTo>
                    <a:pt x="276" y="103"/>
                  </a:lnTo>
                  <a:lnTo>
                    <a:pt x="277" y="93"/>
                  </a:lnTo>
                  <a:lnTo>
                    <a:pt x="279" y="84"/>
                  </a:lnTo>
                  <a:lnTo>
                    <a:pt x="280" y="66"/>
                  </a:lnTo>
                  <a:lnTo>
                    <a:pt x="280" y="46"/>
                  </a:lnTo>
                  <a:lnTo>
                    <a:pt x="280" y="28"/>
                  </a:lnTo>
                  <a:lnTo>
                    <a:pt x="277" y="10"/>
                  </a:lnTo>
                  <a:lnTo>
                    <a:pt x="277" y="7"/>
                  </a:lnTo>
                  <a:lnTo>
                    <a:pt x="274" y="3"/>
                  </a:lnTo>
                  <a:lnTo>
                    <a:pt x="273" y="1"/>
                  </a:lnTo>
                  <a:lnTo>
                    <a:pt x="270" y="0"/>
                  </a:lnTo>
                  <a:lnTo>
                    <a:pt x="256" y="4"/>
                  </a:lnTo>
                  <a:lnTo>
                    <a:pt x="243" y="7"/>
                  </a:lnTo>
                  <a:lnTo>
                    <a:pt x="216" y="10"/>
                  </a:lnTo>
                  <a:lnTo>
                    <a:pt x="188" y="13"/>
                  </a:lnTo>
                  <a:lnTo>
                    <a:pt x="161" y="16"/>
                  </a:lnTo>
                  <a:lnTo>
                    <a:pt x="107" y="19"/>
                  </a:lnTo>
                  <a:lnTo>
                    <a:pt x="80" y="21"/>
                  </a:lnTo>
                  <a:lnTo>
                    <a:pt x="53" y="24"/>
                  </a:lnTo>
                  <a:lnTo>
                    <a:pt x="47" y="25"/>
                  </a:lnTo>
                  <a:lnTo>
                    <a:pt x="41" y="28"/>
                  </a:lnTo>
                  <a:lnTo>
                    <a:pt x="36" y="31"/>
                  </a:lnTo>
                  <a:lnTo>
                    <a:pt x="33" y="34"/>
                  </a:lnTo>
                  <a:lnTo>
                    <a:pt x="28" y="39"/>
                  </a:lnTo>
                  <a:lnTo>
                    <a:pt x="25" y="45"/>
                  </a:lnTo>
                  <a:lnTo>
                    <a:pt x="22" y="49"/>
                  </a:lnTo>
                  <a:lnTo>
                    <a:pt x="19" y="55"/>
                  </a:lnTo>
                  <a:lnTo>
                    <a:pt x="15" y="69"/>
                  </a:lnTo>
                  <a:lnTo>
                    <a:pt x="12" y="82"/>
                  </a:lnTo>
                  <a:lnTo>
                    <a:pt x="6" y="108"/>
                  </a:lnTo>
                  <a:lnTo>
                    <a:pt x="3" y="119"/>
                  </a:lnTo>
                  <a:lnTo>
                    <a:pt x="1" y="129"/>
                  </a:lnTo>
                  <a:lnTo>
                    <a:pt x="0" y="140"/>
                  </a:lnTo>
                  <a:lnTo>
                    <a:pt x="0" y="152"/>
                  </a:lnTo>
                  <a:lnTo>
                    <a:pt x="0" y="162"/>
                  </a:lnTo>
                  <a:lnTo>
                    <a:pt x="1" y="168"/>
                  </a:lnTo>
                  <a:lnTo>
                    <a:pt x="3" y="173"/>
                  </a:lnTo>
                  <a:lnTo>
                    <a:pt x="6" y="183"/>
                  </a:lnTo>
                  <a:lnTo>
                    <a:pt x="9" y="188"/>
                  </a:lnTo>
                  <a:lnTo>
                    <a:pt x="12" y="192"/>
                  </a:lnTo>
                  <a:lnTo>
                    <a:pt x="21" y="19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4" name="Freeform 1440"/>
            <p:cNvSpPr>
              <a:spLocks/>
            </p:cNvSpPr>
            <p:nvPr/>
          </p:nvSpPr>
          <p:spPr bwMode="auto">
            <a:xfrm>
              <a:off x="4242" y="1614"/>
              <a:ext cx="73" cy="11"/>
            </a:xfrm>
            <a:custGeom>
              <a:avLst/>
              <a:gdLst>
                <a:gd name="T0" fmla="*/ 0 w 145"/>
                <a:gd name="T1" fmla="*/ 17 h 23"/>
                <a:gd name="T2" fmla="*/ 20 w 145"/>
                <a:gd name="T3" fmla="*/ 15 h 23"/>
                <a:gd name="T4" fmla="*/ 41 w 145"/>
                <a:gd name="T5" fmla="*/ 14 h 23"/>
                <a:gd name="T6" fmla="*/ 63 w 145"/>
                <a:gd name="T7" fmla="*/ 11 h 23"/>
                <a:gd name="T8" fmla="*/ 84 w 145"/>
                <a:gd name="T9" fmla="*/ 6 h 23"/>
                <a:gd name="T10" fmla="*/ 104 w 145"/>
                <a:gd name="T11" fmla="*/ 3 h 23"/>
                <a:gd name="T12" fmla="*/ 122 w 145"/>
                <a:gd name="T13" fmla="*/ 0 h 23"/>
                <a:gd name="T14" fmla="*/ 136 w 145"/>
                <a:gd name="T15" fmla="*/ 0 h 23"/>
                <a:gd name="T16" fmla="*/ 145 w 145"/>
                <a:gd name="T17" fmla="*/ 0 h 23"/>
                <a:gd name="T18" fmla="*/ 143 w 145"/>
                <a:gd name="T19" fmla="*/ 8 h 23"/>
                <a:gd name="T20" fmla="*/ 136 w 145"/>
                <a:gd name="T21" fmla="*/ 6 h 23"/>
                <a:gd name="T22" fmla="*/ 122 w 145"/>
                <a:gd name="T23" fmla="*/ 8 h 23"/>
                <a:gd name="T24" fmla="*/ 106 w 145"/>
                <a:gd name="T25" fmla="*/ 9 h 23"/>
                <a:gd name="T26" fmla="*/ 84 w 145"/>
                <a:gd name="T27" fmla="*/ 12 h 23"/>
                <a:gd name="T28" fmla="*/ 63 w 145"/>
                <a:gd name="T29" fmla="*/ 17 h 23"/>
                <a:gd name="T30" fmla="*/ 42 w 145"/>
                <a:gd name="T31" fmla="*/ 20 h 23"/>
                <a:gd name="T32" fmla="*/ 20 w 145"/>
                <a:gd name="T33" fmla="*/ 23 h 23"/>
                <a:gd name="T34" fmla="*/ 0 w 145"/>
                <a:gd name="T35" fmla="*/ 23 h 23"/>
                <a:gd name="T36" fmla="*/ 0 w 145"/>
                <a:gd name="T3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23">
                  <a:moveTo>
                    <a:pt x="0" y="17"/>
                  </a:moveTo>
                  <a:lnTo>
                    <a:pt x="20" y="15"/>
                  </a:lnTo>
                  <a:lnTo>
                    <a:pt x="41" y="14"/>
                  </a:lnTo>
                  <a:lnTo>
                    <a:pt x="63" y="11"/>
                  </a:lnTo>
                  <a:lnTo>
                    <a:pt x="84" y="6"/>
                  </a:lnTo>
                  <a:lnTo>
                    <a:pt x="104" y="3"/>
                  </a:lnTo>
                  <a:lnTo>
                    <a:pt x="122" y="0"/>
                  </a:lnTo>
                  <a:lnTo>
                    <a:pt x="136" y="0"/>
                  </a:lnTo>
                  <a:lnTo>
                    <a:pt x="145" y="0"/>
                  </a:lnTo>
                  <a:lnTo>
                    <a:pt x="143" y="8"/>
                  </a:lnTo>
                  <a:lnTo>
                    <a:pt x="136" y="6"/>
                  </a:lnTo>
                  <a:lnTo>
                    <a:pt x="122" y="8"/>
                  </a:lnTo>
                  <a:lnTo>
                    <a:pt x="106" y="9"/>
                  </a:lnTo>
                  <a:lnTo>
                    <a:pt x="84" y="12"/>
                  </a:lnTo>
                  <a:lnTo>
                    <a:pt x="63" y="17"/>
                  </a:lnTo>
                  <a:lnTo>
                    <a:pt x="42" y="20"/>
                  </a:lnTo>
                  <a:lnTo>
                    <a:pt x="20" y="23"/>
                  </a:lnTo>
                  <a:lnTo>
                    <a:pt x="0" y="23"/>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5" name="Freeform 1441"/>
            <p:cNvSpPr>
              <a:spLocks/>
            </p:cNvSpPr>
            <p:nvPr/>
          </p:nvSpPr>
          <p:spPr bwMode="auto">
            <a:xfrm>
              <a:off x="4314" y="1604"/>
              <a:ext cx="45" cy="16"/>
            </a:xfrm>
            <a:custGeom>
              <a:avLst/>
              <a:gdLst>
                <a:gd name="T0" fmla="*/ 2 w 91"/>
                <a:gd name="T1" fmla="*/ 21 h 33"/>
                <a:gd name="T2" fmla="*/ 14 w 91"/>
                <a:gd name="T3" fmla="*/ 26 h 33"/>
                <a:gd name="T4" fmla="*/ 26 w 91"/>
                <a:gd name="T5" fmla="*/ 27 h 33"/>
                <a:gd name="T6" fmla="*/ 38 w 91"/>
                <a:gd name="T7" fmla="*/ 27 h 33"/>
                <a:gd name="T8" fmla="*/ 50 w 91"/>
                <a:gd name="T9" fmla="*/ 26 h 33"/>
                <a:gd name="T10" fmla="*/ 61 w 91"/>
                <a:gd name="T11" fmla="*/ 21 h 33"/>
                <a:gd name="T12" fmla="*/ 65 w 91"/>
                <a:gd name="T13" fmla="*/ 20 h 33"/>
                <a:gd name="T14" fmla="*/ 70 w 91"/>
                <a:gd name="T15" fmla="*/ 17 h 33"/>
                <a:gd name="T16" fmla="*/ 79 w 91"/>
                <a:gd name="T17" fmla="*/ 9 h 33"/>
                <a:gd name="T18" fmla="*/ 83 w 91"/>
                <a:gd name="T19" fmla="*/ 5 h 33"/>
                <a:gd name="T20" fmla="*/ 86 w 91"/>
                <a:gd name="T21" fmla="*/ 0 h 33"/>
                <a:gd name="T22" fmla="*/ 91 w 91"/>
                <a:gd name="T23" fmla="*/ 3 h 33"/>
                <a:gd name="T24" fmla="*/ 88 w 91"/>
                <a:gd name="T25" fmla="*/ 9 h 33"/>
                <a:gd name="T26" fmla="*/ 83 w 91"/>
                <a:gd name="T27" fmla="*/ 14 h 33"/>
                <a:gd name="T28" fmla="*/ 74 w 91"/>
                <a:gd name="T29" fmla="*/ 21 h 33"/>
                <a:gd name="T30" fmla="*/ 68 w 91"/>
                <a:gd name="T31" fmla="*/ 24 h 33"/>
                <a:gd name="T32" fmla="*/ 62 w 91"/>
                <a:gd name="T33" fmla="*/ 27 h 33"/>
                <a:gd name="T34" fmla="*/ 50 w 91"/>
                <a:gd name="T35" fmla="*/ 32 h 33"/>
                <a:gd name="T36" fmla="*/ 38 w 91"/>
                <a:gd name="T37" fmla="*/ 33 h 33"/>
                <a:gd name="T38" fmla="*/ 26 w 91"/>
                <a:gd name="T39" fmla="*/ 33 h 33"/>
                <a:gd name="T40" fmla="*/ 12 w 91"/>
                <a:gd name="T41" fmla="*/ 32 h 33"/>
                <a:gd name="T42" fmla="*/ 0 w 91"/>
                <a:gd name="T43" fmla="*/ 27 h 33"/>
                <a:gd name="T44" fmla="*/ 2 w 91"/>
                <a:gd name="T4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33">
                  <a:moveTo>
                    <a:pt x="2" y="21"/>
                  </a:moveTo>
                  <a:lnTo>
                    <a:pt x="14" y="26"/>
                  </a:lnTo>
                  <a:lnTo>
                    <a:pt x="26" y="27"/>
                  </a:lnTo>
                  <a:lnTo>
                    <a:pt x="38" y="27"/>
                  </a:lnTo>
                  <a:lnTo>
                    <a:pt x="50" y="26"/>
                  </a:lnTo>
                  <a:lnTo>
                    <a:pt x="61" y="21"/>
                  </a:lnTo>
                  <a:lnTo>
                    <a:pt x="65" y="20"/>
                  </a:lnTo>
                  <a:lnTo>
                    <a:pt x="70" y="17"/>
                  </a:lnTo>
                  <a:lnTo>
                    <a:pt x="79" y="9"/>
                  </a:lnTo>
                  <a:lnTo>
                    <a:pt x="83" y="5"/>
                  </a:lnTo>
                  <a:lnTo>
                    <a:pt x="86" y="0"/>
                  </a:lnTo>
                  <a:lnTo>
                    <a:pt x="91" y="3"/>
                  </a:lnTo>
                  <a:lnTo>
                    <a:pt x="88" y="9"/>
                  </a:lnTo>
                  <a:lnTo>
                    <a:pt x="83" y="14"/>
                  </a:lnTo>
                  <a:lnTo>
                    <a:pt x="74" y="21"/>
                  </a:lnTo>
                  <a:lnTo>
                    <a:pt x="68" y="24"/>
                  </a:lnTo>
                  <a:lnTo>
                    <a:pt x="62" y="27"/>
                  </a:lnTo>
                  <a:lnTo>
                    <a:pt x="50" y="32"/>
                  </a:lnTo>
                  <a:lnTo>
                    <a:pt x="38" y="33"/>
                  </a:lnTo>
                  <a:lnTo>
                    <a:pt x="26" y="33"/>
                  </a:lnTo>
                  <a:lnTo>
                    <a:pt x="12" y="32"/>
                  </a:lnTo>
                  <a:lnTo>
                    <a:pt x="0" y="27"/>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6" name="Freeform 1442"/>
            <p:cNvSpPr>
              <a:spLocks/>
            </p:cNvSpPr>
            <p:nvPr/>
          </p:nvSpPr>
          <p:spPr bwMode="auto">
            <a:xfrm>
              <a:off x="4357" y="1531"/>
              <a:ext cx="17" cy="74"/>
            </a:xfrm>
            <a:custGeom>
              <a:avLst/>
              <a:gdLst>
                <a:gd name="T0" fmla="*/ 0 w 34"/>
                <a:gd name="T1" fmla="*/ 144 h 147"/>
                <a:gd name="T2" fmla="*/ 6 w 34"/>
                <a:gd name="T3" fmla="*/ 135 h 147"/>
                <a:gd name="T4" fmla="*/ 11 w 34"/>
                <a:gd name="T5" fmla="*/ 128 h 147"/>
                <a:gd name="T6" fmla="*/ 14 w 34"/>
                <a:gd name="T7" fmla="*/ 119 h 147"/>
                <a:gd name="T8" fmla="*/ 17 w 34"/>
                <a:gd name="T9" fmla="*/ 111 h 147"/>
                <a:gd name="T10" fmla="*/ 20 w 34"/>
                <a:gd name="T11" fmla="*/ 102 h 147"/>
                <a:gd name="T12" fmla="*/ 23 w 34"/>
                <a:gd name="T13" fmla="*/ 93 h 147"/>
                <a:gd name="T14" fmla="*/ 24 w 34"/>
                <a:gd name="T15" fmla="*/ 84 h 147"/>
                <a:gd name="T16" fmla="*/ 26 w 34"/>
                <a:gd name="T17" fmla="*/ 75 h 147"/>
                <a:gd name="T18" fmla="*/ 27 w 34"/>
                <a:gd name="T19" fmla="*/ 57 h 147"/>
                <a:gd name="T20" fmla="*/ 27 w 34"/>
                <a:gd name="T21" fmla="*/ 37 h 147"/>
                <a:gd name="T22" fmla="*/ 27 w 34"/>
                <a:gd name="T23" fmla="*/ 19 h 147"/>
                <a:gd name="T24" fmla="*/ 24 w 34"/>
                <a:gd name="T25" fmla="*/ 1 h 147"/>
                <a:gd name="T26" fmla="*/ 30 w 34"/>
                <a:gd name="T27" fmla="*/ 0 h 147"/>
                <a:gd name="T28" fmla="*/ 34 w 34"/>
                <a:gd name="T29" fmla="*/ 19 h 147"/>
                <a:gd name="T30" fmla="*/ 34 w 34"/>
                <a:gd name="T31" fmla="*/ 37 h 147"/>
                <a:gd name="T32" fmla="*/ 34 w 34"/>
                <a:gd name="T33" fmla="*/ 57 h 147"/>
                <a:gd name="T34" fmla="*/ 32 w 34"/>
                <a:gd name="T35" fmla="*/ 76 h 147"/>
                <a:gd name="T36" fmla="*/ 30 w 34"/>
                <a:gd name="T37" fmla="*/ 85 h 147"/>
                <a:gd name="T38" fmla="*/ 29 w 34"/>
                <a:gd name="T39" fmla="*/ 94 h 147"/>
                <a:gd name="T40" fmla="*/ 26 w 34"/>
                <a:gd name="T41" fmla="*/ 104 h 147"/>
                <a:gd name="T42" fmla="*/ 23 w 34"/>
                <a:gd name="T43" fmla="*/ 113 h 147"/>
                <a:gd name="T44" fmla="*/ 20 w 34"/>
                <a:gd name="T45" fmla="*/ 122 h 147"/>
                <a:gd name="T46" fmla="*/ 15 w 34"/>
                <a:gd name="T47" fmla="*/ 131 h 147"/>
                <a:gd name="T48" fmla="*/ 11 w 34"/>
                <a:gd name="T49" fmla="*/ 140 h 147"/>
                <a:gd name="T50" fmla="*/ 6 w 34"/>
                <a:gd name="T51" fmla="*/ 147 h 147"/>
                <a:gd name="T52" fmla="*/ 0 w 34"/>
                <a:gd name="T53" fmla="*/ 1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147">
                  <a:moveTo>
                    <a:pt x="0" y="144"/>
                  </a:moveTo>
                  <a:lnTo>
                    <a:pt x="6" y="135"/>
                  </a:lnTo>
                  <a:lnTo>
                    <a:pt x="11" y="128"/>
                  </a:lnTo>
                  <a:lnTo>
                    <a:pt x="14" y="119"/>
                  </a:lnTo>
                  <a:lnTo>
                    <a:pt x="17" y="111"/>
                  </a:lnTo>
                  <a:lnTo>
                    <a:pt x="20" y="102"/>
                  </a:lnTo>
                  <a:lnTo>
                    <a:pt x="23" y="93"/>
                  </a:lnTo>
                  <a:lnTo>
                    <a:pt x="24" y="84"/>
                  </a:lnTo>
                  <a:lnTo>
                    <a:pt x="26" y="75"/>
                  </a:lnTo>
                  <a:lnTo>
                    <a:pt x="27" y="57"/>
                  </a:lnTo>
                  <a:lnTo>
                    <a:pt x="27" y="37"/>
                  </a:lnTo>
                  <a:lnTo>
                    <a:pt x="27" y="19"/>
                  </a:lnTo>
                  <a:lnTo>
                    <a:pt x="24" y="1"/>
                  </a:lnTo>
                  <a:lnTo>
                    <a:pt x="30" y="0"/>
                  </a:lnTo>
                  <a:lnTo>
                    <a:pt x="34" y="19"/>
                  </a:lnTo>
                  <a:lnTo>
                    <a:pt x="34" y="37"/>
                  </a:lnTo>
                  <a:lnTo>
                    <a:pt x="34" y="57"/>
                  </a:lnTo>
                  <a:lnTo>
                    <a:pt x="32" y="76"/>
                  </a:lnTo>
                  <a:lnTo>
                    <a:pt x="30" y="85"/>
                  </a:lnTo>
                  <a:lnTo>
                    <a:pt x="29" y="94"/>
                  </a:lnTo>
                  <a:lnTo>
                    <a:pt x="26" y="104"/>
                  </a:lnTo>
                  <a:lnTo>
                    <a:pt x="23" y="113"/>
                  </a:lnTo>
                  <a:lnTo>
                    <a:pt x="20" y="122"/>
                  </a:lnTo>
                  <a:lnTo>
                    <a:pt x="15" y="131"/>
                  </a:lnTo>
                  <a:lnTo>
                    <a:pt x="11" y="140"/>
                  </a:lnTo>
                  <a:lnTo>
                    <a:pt x="6" y="147"/>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7" name="Freeform 1443"/>
            <p:cNvSpPr>
              <a:spLocks/>
            </p:cNvSpPr>
            <p:nvPr/>
          </p:nvSpPr>
          <p:spPr bwMode="auto">
            <a:xfrm>
              <a:off x="4367" y="1525"/>
              <a:ext cx="5" cy="7"/>
            </a:xfrm>
            <a:custGeom>
              <a:avLst/>
              <a:gdLst>
                <a:gd name="T0" fmla="*/ 4 w 10"/>
                <a:gd name="T1" fmla="*/ 13 h 13"/>
                <a:gd name="T2" fmla="*/ 4 w 10"/>
                <a:gd name="T3" fmla="*/ 12 h 13"/>
                <a:gd name="T4" fmla="*/ 3 w 10"/>
                <a:gd name="T5" fmla="*/ 9 h 13"/>
                <a:gd name="T6" fmla="*/ 1 w 10"/>
                <a:gd name="T7" fmla="*/ 7 h 13"/>
                <a:gd name="T8" fmla="*/ 0 w 10"/>
                <a:gd name="T9" fmla="*/ 6 h 13"/>
                <a:gd name="T10" fmla="*/ 1 w 10"/>
                <a:gd name="T11" fmla="*/ 0 h 13"/>
                <a:gd name="T12" fmla="*/ 4 w 10"/>
                <a:gd name="T13" fmla="*/ 1 h 13"/>
                <a:gd name="T14" fmla="*/ 7 w 10"/>
                <a:gd name="T15" fmla="*/ 4 h 13"/>
                <a:gd name="T16" fmla="*/ 9 w 10"/>
                <a:gd name="T17" fmla="*/ 9 h 13"/>
                <a:gd name="T18" fmla="*/ 10 w 10"/>
                <a:gd name="T19" fmla="*/ 12 h 13"/>
                <a:gd name="T20" fmla="*/ 4 w 10"/>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13"/>
                  </a:moveTo>
                  <a:lnTo>
                    <a:pt x="4" y="12"/>
                  </a:lnTo>
                  <a:lnTo>
                    <a:pt x="3" y="9"/>
                  </a:lnTo>
                  <a:lnTo>
                    <a:pt x="1" y="7"/>
                  </a:lnTo>
                  <a:lnTo>
                    <a:pt x="0" y="6"/>
                  </a:lnTo>
                  <a:lnTo>
                    <a:pt x="1" y="0"/>
                  </a:lnTo>
                  <a:lnTo>
                    <a:pt x="4" y="1"/>
                  </a:lnTo>
                  <a:lnTo>
                    <a:pt x="7" y="4"/>
                  </a:lnTo>
                  <a:lnTo>
                    <a:pt x="9" y="9"/>
                  </a:lnTo>
                  <a:lnTo>
                    <a:pt x="10" y="12"/>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8" name="Freeform 1444"/>
            <p:cNvSpPr>
              <a:spLocks/>
            </p:cNvSpPr>
            <p:nvPr/>
          </p:nvSpPr>
          <p:spPr bwMode="auto">
            <a:xfrm>
              <a:off x="4369" y="1531"/>
              <a:ext cx="3"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69" name="Freeform 1445"/>
            <p:cNvSpPr>
              <a:spLocks/>
            </p:cNvSpPr>
            <p:nvPr/>
          </p:nvSpPr>
          <p:spPr bwMode="auto">
            <a:xfrm>
              <a:off x="4258" y="1525"/>
              <a:ext cx="110" cy="15"/>
            </a:xfrm>
            <a:custGeom>
              <a:avLst/>
              <a:gdLst>
                <a:gd name="T0" fmla="*/ 220 w 220"/>
                <a:gd name="T1" fmla="*/ 6 h 30"/>
                <a:gd name="T2" fmla="*/ 207 w 220"/>
                <a:gd name="T3" fmla="*/ 10 h 30"/>
                <a:gd name="T4" fmla="*/ 193 w 220"/>
                <a:gd name="T5" fmla="*/ 13 h 30"/>
                <a:gd name="T6" fmla="*/ 165 w 220"/>
                <a:gd name="T7" fmla="*/ 16 h 30"/>
                <a:gd name="T8" fmla="*/ 137 w 220"/>
                <a:gd name="T9" fmla="*/ 19 h 30"/>
                <a:gd name="T10" fmla="*/ 110 w 220"/>
                <a:gd name="T11" fmla="*/ 22 h 30"/>
                <a:gd name="T12" fmla="*/ 56 w 220"/>
                <a:gd name="T13" fmla="*/ 25 h 30"/>
                <a:gd name="T14" fmla="*/ 29 w 220"/>
                <a:gd name="T15" fmla="*/ 27 h 30"/>
                <a:gd name="T16" fmla="*/ 2 w 220"/>
                <a:gd name="T17" fmla="*/ 30 h 30"/>
                <a:gd name="T18" fmla="*/ 0 w 220"/>
                <a:gd name="T19" fmla="*/ 24 h 30"/>
                <a:gd name="T20" fmla="*/ 27 w 220"/>
                <a:gd name="T21" fmla="*/ 21 h 30"/>
                <a:gd name="T22" fmla="*/ 56 w 220"/>
                <a:gd name="T23" fmla="*/ 19 h 30"/>
                <a:gd name="T24" fmla="*/ 110 w 220"/>
                <a:gd name="T25" fmla="*/ 16 h 30"/>
                <a:gd name="T26" fmla="*/ 136 w 220"/>
                <a:gd name="T27" fmla="*/ 13 h 30"/>
                <a:gd name="T28" fmla="*/ 163 w 220"/>
                <a:gd name="T29" fmla="*/ 10 h 30"/>
                <a:gd name="T30" fmla="*/ 192 w 220"/>
                <a:gd name="T31" fmla="*/ 7 h 30"/>
                <a:gd name="T32" fmla="*/ 204 w 220"/>
                <a:gd name="T33" fmla="*/ 4 h 30"/>
                <a:gd name="T34" fmla="*/ 219 w 220"/>
                <a:gd name="T35" fmla="*/ 0 h 30"/>
                <a:gd name="T36" fmla="*/ 220 w 220"/>
                <a:gd name="T3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30">
                  <a:moveTo>
                    <a:pt x="220" y="6"/>
                  </a:moveTo>
                  <a:lnTo>
                    <a:pt x="207" y="10"/>
                  </a:lnTo>
                  <a:lnTo>
                    <a:pt x="193" y="13"/>
                  </a:lnTo>
                  <a:lnTo>
                    <a:pt x="165" y="16"/>
                  </a:lnTo>
                  <a:lnTo>
                    <a:pt x="137" y="19"/>
                  </a:lnTo>
                  <a:lnTo>
                    <a:pt x="110" y="22"/>
                  </a:lnTo>
                  <a:lnTo>
                    <a:pt x="56" y="25"/>
                  </a:lnTo>
                  <a:lnTo>
                    <a:pt x="29" y="27"/>
                  </a:lnTo>
                  <a:lnTo>
                    <a:pt x="2" y="30"/>
                  </a:lnTo>
                  <a:lnTo>
                    <a:pt x="0" y="24"/>
                  </a:lnTo>
                  <a:lnTo>
                    <a:pt x="27" y="21"/>
                  </a:lnTo>
                  <a:lnTo>
                    <a:pt x="56" y="19"/>
                  </a:lnTo>
                  <a:lnTo>
                    <a:pt x="110" y="16"/>
                  </a:lnTo>
                  <a:lnTo>
                    <a:pt x="136" y="13"/>
                  </a:lnTo>
                  <a:lnTo>
                    <a:pt x="163" y="10"/>
                  </a:lnTo>
                  <a:lnTo>
                    <a:pt x="192" y="7"/>
                  </a:lnTo>
                  <a:lnTo>
                    <a:pt x="204" y="4"/>
                  </a:lnTo>
                  <a:lnTo>
                    <a:pt x="219" y="0"/>
                  </a:lnTo>
                  <a:lnTo>
                    <a:pt x="2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0" name="Freeform 1446"/>
            <p:cNvSpPr>
              <a:spLocks/>
            </p:cNvSpPr>
            <p:nvPr/>
          </p:nvSpPr>
          <p:spPr bwMode="auto">
            <a:xfrm>
              <a:off x="4367" y="1525"/>
              <a:ext cx="1" cy="3"/>
            </a:xfrm>
            <a:custGeom>
              <a:avLst/>
              <a:gdLst>
                <a:gd name="T0" fmla="*/ 1 w 1"/>
                <a:gd name="T1" fmla="*/ 0 h 6"/>
                <a:gd name="T2" fmla="*/ 0 w 1"/>
                <a:gd name="T3" fmla="*/ 0 h 6"/>
                <a:gd name="T4" fmla="*/ 1 w 1"/>
                <a:gd name="T5" fmla="*/ 6 h 6"/>
                <a:gd name="T6" fmla="*/ 0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lnTo>
                    <a:pt x="0" y="0"/>
                  </a:lnTo>
                  <a:lnTo>
                    <a:pt x="1" y="6"/>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1" name="Freeform 1447"/>
            <p:cNvSpPr>
              <a:spLocks/>
            </p:cNvSpPr>
            <p:nvPr/>
          </p:nvSpPr>
          <p:spPr bwMode="auto">
            <a:xfrm>
              <a:off x="4233" y="1537"/>
              <a:ext cx="25" cy="44"/>
            </a:xfrm>
            <a:custGeom>
              <a:avLst/>
              <a:gdLst>
                <a:gd name="T0" fmla="*/ 52 w 52"/>
                <a:gd name="T1" fmla="*/ 6 h 87"/>
                <a:gd name="T2" fmla="*/ 46 w 52"/>
                <a:gd name="T3" fmla="*/ 7 h 87"/>
                <a:gd name="T4" fmla="*/ 41 w 52"/>
                <a:gd name="T5" fmla="*/ 10 h 87"/>
                <a:gd name="T6" fmla="*/ 38 w 52"/>
                <a:gd name="T7" fmla="*/ 12 h 87"/>
                <a:gd name="T8" fmla="*/ 33 w 52"/>
                <a:gd name="T9" fmla="*/ 16 h 87"/>
                <a:gd name="T10" fmla="*/ 30 w 52"/>
                <a:gd name="T11" fmla="*/ 19 h 87"/>
                <a:gd name="T12" fmla="*/ 27 w 52"/>
                <a:gd name="T13" fmla="*/ 25 h 87"/>
                <a:gd name="T14" fmla="*/ 24 w 52"/>
                <a:gd name="T15" fmla="*/ 30 h 87"/>
                <a:gd name="T16" fmla="*/ 21 w 52"/>
                <a:gd name="T17" fmla="*/ 36 h 87"/>
                <a:gd name="T18" fmla="*/ 17 w 52"/>
                <a:gd name="T19" fmla="*/ 48 h 87"/>
                <a:gd name="T20" fmla="*/ 14 w 52"/>
                <a:gd name="T21" fmla="*/ 61 h 87"/>
                <a:gd name="T22" fmla="*/ 8 w 52"/>
                <a:gd name="T23" fmla="*/ 87 h 87"/>
                <a:gd name="T24" fmla="*/ 0 w 52"/>
                <a:gd name="T25" fmla="*/ 85 h 87"/>
                <a:gd name="T26" fmla="*/ 8 w 52"/>
                <a:gd name="T27" fmla="*/ 60 h 87"/>
                <a:gd name="T28" fmla="*/ 11 w 52"/>
                <a:gd name="T29" fmla="*/ 46 h 87"/>
                <a:gd name="T30" fmla="*/ 15 w 52"/>
                <a:gd name="T31" fmla="*/ 33 h 87"/>
                <a:gd name="T32" fmla="*/ 18 w 52"/>
                <a:gd name="T33" fmla="*/ 27 h 87"/>
                <a:gd name="T34" fmla="*/ 21 w 52"/>
                <a:gd name="T35" fmla="*/ 22 h 87"/>
                <a:gd name="T36" fmla="*/ 24 w 52"/>
                <a:gd name="T37" fmla="*/ 16 h 87"/>
                <a:gd name="T38" fmla="*/ 29 w 52"/>
                <a:gd name="T39" fmla="*/ 12 h 87"/>
                <a:gd name="T40" fmla="*/ 33 w 52"/>
                <a:gd name="T41" fmla="*/ 7 h 87"/>
                <a:gd name="T42" fmla="*/ 38 w 52"/>
                <a:gd name="T43" fmla="*/ 4 h 87"/>
                <a:gd name="T44" fmla="*/ 44 w 52"/>
                <a:gd name="T45" fmla="*/ 1 h 87"/>
                <a:gd name="T46" fmla="*/ 50 w 52"/>
                <a:gd name="T47" fmla="*/ 0 h 87"/>
                <a:gd name="T48" fmla="*/ 52 w 52"/>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87">
                  <a:moveTo>
                    <a:pt x="52" y="6"/>
                  </a:moveTo>
                  <a:lnTo>
                    <a:pt x="46" y="7"/>
                  </a:lnTo>
                  <a:lnTo>
                    <a:pt x="41" y="10"/>
                  </a:lnTo>
                  <a:lnTo>
                    <a:pt x="38" y="12"/>
                  </a:lnTo>
                  <a:lnTo>
                    <a:pt x="33" y="16"/>
                  </a:lnTo>
                  <a:lnTo>
                    <a:pt x="30" y="19"/>
                  </a:lnTo>
                  <a:lnTo>
                    <a:pt x="27" y="25"/>
                  </a:lnTo>
                  <a:lnTo>
                    <a:pt x="24" y="30"/>
                  </a:lnTo>
                  <a:lnTo>
                    <a:pt x="21" y="36"/>
                  </a:lnTo>
                  <a:lnTo>
                    <a:pt x="17" y="48"/>
                  </a:lnTo>
                  <a:lnTo>
                    <a:pt x="14" y="61"/>
                  </a:lnTo>
                  <a:lnTo>
                    <a:pt x="8" y="87"/>
                  </a:lnTo>
                  <a:lnTo>
                    <a:pt x="0" y="85"/>
                  </a:lnTo>
                  <a:lnTo>
                    <a:pt x="8" y="60"/>
                  </a:lnTo>
                  <a:lnTo>
                    <a:pt x="11" y="46"/>
                  </a:lnTo>
                  <a:lnTo>
                    <a:pt x="15" y="33"/>
                  </a:lnTo>
                  <a:lnTo>
                    <a:pt x="18" y="27"/>
                  </a:lnTo>
                  <a:lnTo>
                    <a:pt x="21" y="22"/>
                  </a:lnTo>
                  <a:lnTo>
                    <a:pt x="24" y="16"/>
                  </a:lnTo>
                  <a:lnTo>
                    <a:pt x="29" y="12"/>
                  </a:lnTo>
                  <a:lnTo>
                    <a:pt x="33" y="7"/>
                  </a:lnTo>
                  <a:lnTo>
                    <a:pt x="38" y="4"/>
                  </a:lnTo>
                  <a:lnTo>
                    <a:pt x="44" y="1"/>
                  </a:lnTo>
                  <a:lnTo>
                    <a:pt x="50" y="0"/>
                  </a:lnTo>
                  <a:lnTo>
                    <a:pt x="5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2" name="Freeform 1448"/>
            <p:cNvSpPr>
              <a:spLocks/>
            </p:cNvSpPr>
            <p:nvPr/>
          </p:nvSpPr>
          <p:spPr bwMode="auto">
            <a:xfrm>
              <a:off x="4258" y="1537"/>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3" name="Freeform 1449"/>
            <p:cNvSpPr>
              <a:spLocks/>
            </p:cNvSpPr>
            <p:nvPr/>
          </p:nvSpPr>
          <p:spPr bwMode="auto">
            <a:xfrm>
              <a:off x="4230" y="1580"/>
              <a:ext cx="9" cy="44"/>
            </a:xfrm>
            <a:custGeom>
              <a:avLst/>
              <a:gdLst>
                <a:gd name="T0" fmla="*/ 14 w 20"/>
                <a:gd name="T1" fmla="*/ 2 h 88"/>
                <a:gd name="T2" fmla="*/ 11 w 20"/>
                <a:gd name="T3" fmla="*/ 13 h 88"/>
                <a:gd name="T4" fmla="*/ 9 w 20"/>
                <a:gd name="T5" fmla="*/ 23 h 88"/>
                <a:gd name="T6" fmla="*/ 8 w 20"/>
                <a:gd name="T7" fmla="*/ 34 h 88"/>
                <a:gd name="T8" fmla="*/ 8 w 20"/>
                <a:gd name="T9" fmla="*/ 46 h 88"/>
                <a:gd name="T10" fmla="*/ 8 w 20"/>
                <a:gd name="T11" fmla="*/ 56 h 88"/>
                <a:gd name="T12" fmla="*/ 9 w 20"/>
                <a:gd name="T13" fmla="*/ 61 h 88"/>
                <a:gd name="T14" fmla="*/ 11 w 20"/>
                <a:gd name="T15" fmla="*/ 65 h 88"/>
                <a:gd name="T16" fmla="*/ 14 w 20"/>
                <a:gd name="T17" fmla="*/ 76 h 88"/>
                <a:gd name="T18" fmla="*/ 17 w 20"/>
                <a:gd name="T19" fmla="*/ 80 h 88"/>
                <a:gd name="T20" fmla="*/ 20 w 20"/>
                <a:gd name="T21" fmla="*/ 85 h 88"/>
                <a:gd name="T22" fmla="*/ 15 w 20"/>
                <a:gd name="T23" fmla="*/ 88 h 88"/>
                <a:gd name="T24" fmla="*/ 11 w 20"/>
                <a:gd name="T25" fmla="*/ 83 h 88"/>
                <a:gd name="T26" fmla="*/ 8 w 20"/>
                <a:gd name="T27" fmla="*/ 79 h 88"/>
                <a:gd name="T28" fmla="*/ 5 w 20"/>
                <a:gd name="T29" fmla="*/ 68 h 88"/>
                <a:gd name="T30" fmla="*/ 3 w 20"/>
                <a:gd name="T31" fmla="*/ 62 h 88"/>
                <a:gd name="T32" fmla="*/ 2 w 20"/>
                <a:gd name="T33" fmla="*/ 56 h 88"/>
                <a:gd name="T34" fmla="*/ 0 w 20"/>
                <a:gd name="T35" fmla="*/ 46 h 88"/>
                <a:gd name="T36" fmla="*/ 2 w 20"/>
                <a:gd name="T37" fmla="*/ 34 h 88"/>
                <a:gd name="T38" fmla="*/ 2 w 20"/>
                <a:gd name="T39" fmla="*/ 23 h 88"/>
                <a:gd name="T40" fmla="*/ 5 w 20"/>
                <a:gd name="T41" fmla="*/ 11 h 88"/>
                <a:gd name="T42" fmla="*/ 6 w 20"/>
                <a:gd name="T43" fmla="*/ 0 h 88"/>
                <a:gd name="T44" fmla="*/ 14 w 20"/>
                <a:gd name="T4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88">
                  <a:moveTo>
                    <a:pt x="14" y="2"/>
                  </a:moveTo>
                  <a:lnTo>
                    <a:pt x="11" y="13"/>
                  </a:lnTo>
                  <a:lnTo>
                    <a:pt x="9" y="23"/>
                  </a:lnTo>
                  <a:lnTo>
                    <a:pt x="8" y="34"/>
                  </a:lnTo>
                  <a:lnTo>
                    <a:pt x="8" y="46"/>
                  </a:lnTo>
                  <a:lnTo>
                    <a:pt x="8" y="56"/>
                  </a:lnTo>
                  <a:lnTo>
                    <a:pt x="9" y="61"/>
                  </a:lnTo>
                  <a:lnTo>
                    <a:pt x="11" y="65"/>
                  </a:lnTo>
                  <a:lnTo>
                    <a:pt x="14" y="76"/>
                  </a:lnTo>
                  <a:lnTo>
                    <a:pt x="17" y="80"/>
                  </a:lnTo>
                  <a:lnTo>
                    <a:pt x="20" y="85"/>
                  </a:lnTo>
                  <a:lnTo>
                    <a:pt x="15" y="88"/>
                  </a:lnTo>
                  <a:lnTo>
                    <a:pt x="11" y="83"/>
                  </a:lnTo>
                  <a:lnTo>
                    <a:pt x="8" y="79"/>
                  </a:lnTo>
                  <a:lnTo>
                    <a:pt x="5" y="68"/>
                  </a:lnTo>
                  <a:lnTo>
                    <a:pt x="3" y="62"/>
                  </a:lnTo>
                  <a:lnTo>
                    <a:pt x="2" y="56"/>
                  </a:lnTo>
                  <a:lnTo>
                    <a:pt x="0" y="46"/>
                  </a:lnTo>
                  <a:lnTo>
                    <a:pt x="2" y="34"/>
                  </a:lnTo>
                  <a:lnTo>
                    <a:pt x="2" y="23"/>
                  </a:lnTo>
                  <a:lnTo>
                    <a:pt x="5" y="11"/>
                  </a:lnTo>
                  <a:lnTo>
                    <a:pt x="6"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4" name="Freeform 1450"/>
            <p:cNvSpPr>
              <a:spLocks/>
            </p:cNvSpPr>
            <p:nvPr/>
          </p:nvSpPr>
          <p:spPr bwMode="auto">
            <a:xfrm>
              <a:off x="4233" y="1580"/>
              <a:ext cx="3" cy="1"/>
            </a:xfrm>
            <a:custGeom>
              <a:avLst/>
              <a:gdLst>
                <a:gd name="T0" fmla="*/ 0 w 8"/>
                <a:gd name="T1" fmla="*/ 0 h 2"/>
                <a:gd name="T2" fmla="*/ 8 w 8"/>
                <a:gd name="T3" fmla="*/ 2 h 2"/>
                <a:gd name="T4" fmla="*/ 0 w 8"/>
                <a:gd name="T5" fmla="*/ 0 h 2"/>
              </a:gdLst>
              <a:ahLst/>
              <a:cxnLst>
                <a:cxn ang="0">
                  <a:pos x="T0" y="T1"/>
                </a:cxn>
                <a:cxn ang="0">
                  <a:pos x="T2" y="T3"/>
                </a:cxn>
                <a:cxn ang="0">
                  <a:pos x="T4" y="T5"/>
                </a:cxn>
              </a:cxnLst>
              <a:rect l="0" t="0" r="r" b="b"/>
              <a:pathLst>
                <a:path w="8" h="2">
                  <a:moveTo>
                    <a:pt x="0" y="0"/>
                  </a:moveTo>
                  <a:lnTo>
                    <a:pt x="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5" name="Freeform 1451"/>
            <p:cNvSpPr>
              <a:spLocks/>
            </p:cNvSpPr>
            <p:nvPr/>
          </p:nvSpPr>
          <p:spPr bwMode="auto">
            <a:xfrm>
              <a:off x="4238" y="1622"/>
              <a:ext cx="4" cy="3"/>
            </a:xfrm>
            <a:custGeom>
              <a:avLst/>
              <a:gdLst>
                <a:gd name="T0" fmla="*/ 1 w 9"/>
                <a:gd name="T1" fmla="*/ 0 h 8"/>
                <a:gd name="T2" fmla="*/ 0 w 9"/>
                <a:gd name="T3" fmla="*/ 6 h 8"/>
                <a:gd name="T4" fmla="*/ 9 w 9"/>
                <a:gd name="T5" fmla="*/ 8 h 8"/>
                <a:gd name="T6" fmla="*/ 9 w 9"/>
                <a:gd name="T7" fmla="*/ 2 h 8"/>
                <a:gd name="T8" fmla="*/ 1 w 9"/>
                <a:gd name="T9" fmla="*/ 0 h 8"/>
              </a:gdLst>
              <a:ahLst/>
              <a:cxnLst>
                <a:cxn ang="0">
                  <a:pos x="T0" y="T1"/>
                </a:cxn>
                <a:cxn ang="0">
                  <a:pos x="T2" y="T3"/>
                </a:cxn>
                <a:cxn ang="0">
                  <a:pos x="T4" y="T5"/>
                </a:cxn>
                <a:cxn ang="0">
                  <a:pos x="T6" y="T7"/>
                </a:cxn>
                <a:cxn ang="0">
                  <a:pos x="T8" y="T9"/>
                </a:cxn>
              </a:cxnLst>
              <a:rect l="0" t="0" r="r" b="b"/>
              <a:pathLst>
                <a:path w="9" h="8">
                  <a:moveTo>
                    <a:pt x="1" y="0"/>
                  </a:moveTo>
                  <a:lnTo>
                    <a:pt x="0" y="6"/>
                  </a:lnTo>
                  <a:lnTo>
                    <a:pt x="9" y="8"/>
                  </a:lnTo>
                  <a:lnTo>
                    <a:pt x="9"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6" name="Freeform 1452"/>
            <p:cNvSpPr>
              <a:spLocks/>
            </p:cNvSpPr>
            <p:nvPr/>
          </p:nvSpPr>
          <p:spPr bwMode="auto">
            <a:xfrm>
              <a:off x="4237" y="1622"/>
              <a:ext cx="2" cy="3"/>
            </a:xfrm>
            <a:custGeom>
              <a:avLst/>
              <a:gdLst>
                <a:gd name="T0" fmla="*/ 0 w 5"/>
                <a:gd name="T1" fmla="*/ 5 h 6"/>
                <a:gd name="T2" fmla="*/ 0 w 5"/>
                <a:gd name="T3" fmla="*/ 6 h 6"/>
                <a:gd name="T4" fmla="*/ 2 w 5"/>
                <a:gd name="T5" fmla="*/ 6 h 6"/>
                <a:gd name="T6" fmla="*/ 3 w 5"/>
                <a:gd name="T7" fmla="*/ 0 h 6"/>
                <a:gd name="T8" fmla="*/ 5 w 5"/>
                <a:gd name="T9" fmla="*/ 2 h 6"/>
                <a:gd name="T10" fmla="*/ 0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0" y="5"/>
                  </a:moveTo>
                  <a:lnTo>
                    <a:pt x="0" y="6"/>
                  </a:lnTo>
                  <a:lnTo>
                    <a:pt x="2" y="6"/>
                  </a:lnTo>
                  <a:lnTo>
                    <a:pt x="3" y="0"/>
                  </a:lnTo>
                  <a:lnTo>
                    <a:pt x="5"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7" name="Freeform 1453"/>
            <p:cNvSpPr>
              <a:spLocks/>
            </p:cNvSpPr>
            <p:nvPr/>
          </p:nvSpPr>
          <p:spPr bwMode="auto">
            <a:xfrm>
              <a:off x="4242" y="162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8" name="Freeform 1454"/>
            <p:cNvSpPr>
              <a:spLocks/>
            </p:cNvSpPr>
            <p:nvPr/>
          </p:nvSpPr>
          <p:spPr bwMode="auto">
            <a:xfrm>
              <a:off x="4233" y="1617"/>
              <a:ext cx="133" cy="106"/>
            </a:xfrm>
            <a:custGeom>
              <a:avLst/>
              <a:gdLst>
                <a:gd name="T0" fmla="*/ 39 w 265"/>
                <a:gd name="T1" fmla="*/ 204 h 211"/>
                <a:gd name="T2" fmla="*/ 38 w 265"/>
                <a:gd name="T3" fmla="*/ 204 h 211"/>
                <a:gd name="T4" fmla="*/ 113 w 265"/>
                <a:gd name="T5" fmla="*/ 210 h 211"/>
                <a:gd name="T6" fmla="*/ 149 w 265"/>
                <a:gd name="T7" fmla="*/ 211 h 211"/>
                <a:gd name="T8" fmla="*/ 169 w 265"/>
                <a:gd name="T9" fmla="*/ 211 h 211"/>
                <a:gd name="T10" fmla="*/ 187 w 265"/>
                <a:gd name="T11" fmla="*/ 211 h 211"/>
                <a:gd name="T12" fmla="*/ 199 w 265"/>
                <a:gd name="T13" fmla="*/ 210 h 211"/>
                <a:gd name="T14" fmla="*/ 205 w 265"/>
                <a:gd name="T15" fmla="*/ 208 h 211"/>
                <a:gd name="T16" fmla="*/ 210 w 265"/>
                <a:gd name="T17" fmla="*/ 205 h 211"/>
                <a:gd name="T18" fmla="*/ 220 w 265"/>
                <a:gd name="T19" fmla="*/ 201 h 211"/>
                <a:gd name="T20" fmla="*/ 229 w 265"/>
                <a:gd name="T21" fmla="*/ 193 h 211"/>
                <a:gd name="T22" fmla="*/ 237 w 265"/>
                <a:gd name="T23" fmla="*/ 186 h 211"/>
                <a:gd name="T24" fmla="*/ 243 w 265"/>
                <a:gd name="T25" fmla="*/ 175 h 211"/>
                <a:gd name="T26" fmla="*/ 249 w 265"/>
                <a:gd name="T27" fmla="*/ 164 h 211"/>
                <a:gd name="T28" fmla="*/ 253 w 265"/>
                <a:gd name="T29" fmla="*/ 154 h 211"/>
                <a:gd name="T30" fmla="*/ 258 w 265"/>
                <a:gd name="T31" fmla="*/ 142 h 211"/>
                <a:gd name="T32" fmla="*/ 261 w 265"/>
                <a:gd name="T33" fmla="*/ 130 h 211"/>
                <a:gd name="T34" fmla="*/ 262 w 265"/>
                <a:gd name="T35" fmla="*/ 116 h 211"/>
                <a:gd name="T36" fmla="*/ 264 w 265"/>
                <a:gd name="T37" fmla="*/ 104 h 211"/>
                <a:gd name="T38" fmla="*/ 265 w 265"/>
                <a:gd name="T39" fmla="*/ 91 h 211"/>
                <a:gd name="T40" fmla="*/ 264 w 265"/>
                <a:gd name="T41" fmla="*/ 79 h 211"/>
                <a:gd name="T42" fmla="*/ 264 w 265"/>
                <a:gd name="T43" fmla="*/ 67 h 211"/>
                <a:gd name="T44" fmla="*/ 262 w 265"/>
                <a:gd name="T45" fmla="*/ 55 h 211"/>
                <a:gd name="T46" fmla="*/ 261 w 265"/>
                <a:gd name="T47" fmla="*/ 45 h 211"/>
                <a:gd name="T48" fmla="*/ 258 w 265"/>
                <a:gd name="T49" fmla="*/ 36 h 211"/>
                <a:gd name="T50" fmla="*/ 255 w 265"/>
                <a:gd name="T51" fmla="*/ 26 h 211"/>
                <a:gd name="T52" fmla="*/ 250 w 265"/>
                <a:gd name="T53" fmla="*/ 17 h 211"/>
                <a:gd name="T54" fmla="*/ 244 w 265"/>
                <a:gd name="T55" fmla="*/ 9 h 211"/>
                <a:gd name="T56" fmla="*/ 238 w 265"/>
                <a:gd name="T57" fmla="*/ 3 h 211"/>
                <a:gd name="T58" fmla="*/ 234 w 265"/>
                <a:gd name="T59" fmla="*/ 0 h 211"/>
                <a:gd name="T60" fmla="*/ 229 w 265"/>
                <a:gd name="T61" fmla="*/ 0 h 211"/>
                <a:gd name="T62" fmla="*/ 225 w 265"/>
                <a:gd name="T63" fmla="*/ 0 h 211"/>
                <a:gd name="T64" fmla="*/ 220 w 265"/>
                <a:gd name="T65" fmla="*/ 0 h 211"/>
                <a:gd name="T66" fmla="*/ 214 w 265"/>
                <a:gd name="T67" fmla="*/ 3 h 211"/>
                <a:gd name="T68" fmla="*/ 208 w 265"/>
                <a:gd name="T69" fmla="*/ 5 h 211"/>
                <a:gd name="T70" fmla="*/ 196 w 265"/>
                <a:gd name="T71" fmla="*/ 12 h 211"/>
                <a:gd name="T72" fmla="*/ 184 w 265"/>
                <a:gd name="T73" fmla="*/ 18 h 211"/>
                <a:gd name="T74" fmla="*/ 178 w 265"/>
                <a:gd name="T75" fmla="*/ 21 h 211"/>
                <a:gd name="T76" fmla="*/ 172 w 265"/>
                <a:gd name="T77" fmla="*/ 24 h 211"/>
                <a:gd name="T78" fmla="*/ 148 w 265"/>
                <a:gd name="T79" fmla="*/ 32 h 211"/>
                <a:gd name="T80" fmla="*/ 124 w 265"/>
                <a:gd name="T81" fmla="*/ 39 h 211"/>
                <a:gd name="T82" fmla="*/ 75 w 265"/>
                <a:gd name="T83" fmla="*/ 53 h 211"/>
                <a:gd name="T84" fmla="*/ 48 w 265"/>
                <a:gd name="T85" fmla="*/ 58 h 211"/>
                <a:gd name="T86" fmla="*/ 21 w 265"/>
                <a:gd name="T87" fmla="*/ 64 h 211"/>
                <a:gd name="T88" fmla="*/ 13 w 265"/>
                <a:gd name="T89" fmla="*/ 68 h 211"/>
                <a:gd name="T90" fmla="*/ 7 w 265"/>
                <a:gd name="T91" fmla="*/ 76 h 211"/>
                <a:gd name="T92" fmla="*/ 4 w 265"/>
                <a:gd name="T93" fmla="*/ 83 h 211"/>
                <a:gd name="T94" fmla="*/ 1 w 265"/>
                <a:gd name="T95" fmla="*/ 91 h 211"/>
                <a:gd name="T96" fmla="*/ 0 w 265"/>
                <a:gd name="T97" fmla="*/ 98 h 211"/>
                <a:gd name="T98" fmla="*/ 0 w 265"/>
                <a:gd name="T99" fmla="*/ 104 h 211"/>
                <a:gd name="T100" fmla="*/ 0 w 265"/>
                <a:gd name="T101" fmla="*/ 113 h 211"/>
                <a:gd name="T102" fmla="*/ 0 w 265"/>
                <a:gd name="T103" fmla="*/ 130 h 211"/>
                <a:gd name="T104" fmla="*/ 1 w 265"/>
                <a:gd name="T105" fmla="*/ 139 h 211"/>
                <a:gd name="T106" fmla="*/ 3 w 265"/>
                <a:gd name="T107" fmla="*/ 149 h 211"/>
                <a:gd name="T108" fmla="*/ 4 w 265"/>
                <a:gd name="T109" fmla="*/ 160 h 211"/>
                <a:gd name="T110" fmla="*/ 7 w 265"/>
                <a:gd name="T111" fmla="*/ 171 h 211"/>
                <a:gd name="T112" fmla="*/ 12 w 265"/>
                <a:gd name="T113" fmla="*/ 180 h 211"/>
                <a:gd name="T114" fmla="*/ 18 w 265"/>
                <a:gd name="T115" fmla="*/ 189 h 211"/>
                <a:gd name="T116" fmla="*/ 24 w 265"/>
                <a:gd name="T117" fmla="*/ 198 h 211"/>
                <a:gd name="T118" fmla="*/ 31 w 265"/>
                <a:gd name="T119" fmla="*/ 204 h 211"/>
                <a:gd name="T120" fmla="*/ 39 w 265"/>
                <a:gd name="T121" fmla="*/ 20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211">
                  <a:moveTo>
                    <a:pt x="39" y="204"/>
                  </a:moveTo>
                  <a:lnTo>
                    <a:pt x="38" y="204"/>
                  </a:lnTo>
                  <a:lnTo>
                    <a:pt x="113" y="210"/>
                  </a:lnTo>
                  <a:lnTo>
                    <a:pt x="149" y="211"/>
                  </a:lnTo>
                  <a:lnTo>
                    <a:pt x="169" y="211"/>
                  </a:lnTo>
                  <a:lnTo>
                    <a:pt x="187" y="211"/>
                  </a:lnTo>
                  <a:lnTo>
                    <a:pt x="199" y="210"/>
                  </a:lnTo>
                  <a:lnTo>
                    <a:pt x="205" y="208"/>
                  </a:lnTo>
                  <a:lnTo>
                    <a:pt x="210" y="205"/>
                  </a:lnTo>
                  <a:lnTo>
                    <a:pt x="220" y="201"/>
                  </a:lnTo>
                  <a:lnTo>
                    <a:pt x="229" y="193"/>
                  </a:lnTo>
                  <a:lnTo>
                    <a:pt x="237" y="186"/>
                  </a:lnTo>
                  <a:lnTo>
                    <a:pt x="243" y="175"/>
                  </a:lnTo>
                  <a:lnTo>
                    <a:pt x="249" y="164"/>
                  </a:lnTo>
                  <a:lnTo>
                    <a:pt x="253" y="154"/>
                  </a:lnTo>
                  <a:lnTo>
                    <a:pt x="258" y="142"/>
                  </a:lnTo>
                  <a:lnTo>
                    <a:pt x="261" y="130"/>
                  </a:lnTo>
                  <a:lnTo>
                    <a:pt x="262" y="116"/>
                  </a:lnTo>
                  <a:lnTo>
                    <a:pt x="264" y="104"/>
                  </a:lnTo>
                  <a:lnTo>
                    <a:pt x="265" y="91"/>
                  </a:lnTo>
                  <a:lnTo>
                    <a:pt x="264" y="79"/>
                  </a:lnTo>
                  <a:lnTo>
                    <a:pt x="264" y="67"/>
                  </a:lnTo>
                  <a:lnTo>
                    <a:pt x="262" y="55"/>
                  </a:lnTo>
                  <a:lnTo>
                    <a:pt x="261" y="45"/>
                  </a:lnTo>
                  <a:lnTo>
                    <a:pt x="258" y="36"/>
                  </a:lnTo>
                  <a:lnTo>
                    <a:pt x="255" y="26"/>
                  </a:lnTo>
                  <a:lnTo>
                    <a:pt x="250" y="17"/>
                  </a:lnTo>
                  <a:lnTo>
                    <a:pt x="244" y="9"/>
                  </a:lnTo>
                  <a:lnTo>
                    <a:pt x="238" y="3"/>
                  </a:lnTo>
                  <a:lnTo>
                    <a:pt x="234" y="0"/>
                  </a:lnTo>
                  <a:lnTo>
                    <a:pt x="229" y="0"/>
                  </a:lnTo>
                  <a:lnTo>
                    <a:pt x="225" y="0"/>
                  </a:lnTo>
                  <a:lnTo>
                    <a:pt x="220" y="0"/>
                  </a:lnTo>
                  <a:lnTo>
                    <a:pt x="214" y="3"/>
                  </a:lnTo>
                  <a:lnTo>
                    <a:pt x="208" y="5"/>
                  </a:lnTo>
                  <a:lnTo>
                    <a:pt x="196" y="12"/>
                  </a:lnTo>
                  <a:lnTo>
                    <a:pt x="184" y="18"/>
                  </a:lnTo>
                  <a:lnTo>
                    <a:pt x="178" y="21"/>
                  </a:lnTo>
                  <a:lnTo>
                    <a:pt x="172" y="24"/>
                  </a:lnTo>
                  <a:lnTo>
                    <a:pt x="148" y="32"/>
                  </a:lnTo>
                  <a:lnTo>
                    <a:pt x="124" y="39"/>
                  </a:lnTo>
                  <a:lnTo>
                    <a:pt x="75" y="53"/>
                  </a:lnTo>
                  <a:lnTo>
                    <a:pt x="48" y="58"/>
                  </a:lnTo>
                  <a:lnTo>
                    <a:pt x="21" y="64"/>
                  </a:lnTo>
                  <a:lnTo>
                    <a:pt x="13" y="68"/>
                  </a:lnTo>
                  <a:lnTo>
                    <a:pt x="7" y="76"/>
                  </a:lnTo>
                  <a:lnTo>
                    <a:pt x="4" y="83"/>
                  </a:lnTo>
                  <a:lnTo>
                    <a:pt x="1" y="91"/>
                  </a:lnTo>
                  <a:lnTo>
                    <a:pt x="0" y="98"/>
                  </a:lnTo>
                  <a:lnTo>
                    <a:pt x="0" y="104"/>
                  </a:lnTo>
                  <a:lnTo>
                    <a:pt x="0" y="113"/>
                  </a:lnTo>
                  <a:lnTo>
                    <a:pt x="0" y="130"/>
                  </a:lnTo>
                  <a:lnTo>
                    <a:pt x="1" y="139"/>
                  </a:lnTo>
                  <a:lnTo>
                    <a:pt x="3" y="149"/>
                  </a:lnTo>
                  <a:lnTo>
                    <a:pt x="4" y="160"/>
                  </a:lnTo>
                  <a:lnTo>
                    <a:pt x="7" y="171"/>
                  </a:lnTo>
                  <a:lnTo>
                    <a:pt x="12" y="180"/>
                  </a:lnTo>
                  <a:lnTo>
                    <a:pt x="18" y="189"/>
                  </a:lnTo>
                  <a:lnTo>
                    <a:pt x="24" y="198"/>
                  </a:lnTo>
                  <a:lnTo>
                    <a:pt x="31" y="204"/>
                  </a:lnTo>
                  <a:lnTo>
                    <a:pt x="39" y="20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79" name="Freeform 1455"/>
            <p:cNvSpPr>
              <a:spLocks/>
            </p:cNvSpPr>
            <p:nvPr/>
          </p:nvSpPr>
          <p:spPr bwMode="auto">
            <a:xfrm>
              <a:off x="4252" y="1717"/>
              <a:ext cx="75" cy="7"/>
            </a:xfrm>
            <a:custGeom>
              <a:avLst/>
              <a:gdLst>
                <a:gd name="T0" fmla="*/ 0 w 149"/>
                <a:gd name="T1" fmla="*/ 0 h 13"/>
                <a:gd name="T2" fmla="*/ 75 w 149"/>
                <a:gd name="T3" fmla="*/ 6 h 13"/>
                <a:gd name="T4" fmla="*/ 111 w 149"/>
                <a:gd name="T5" fmla="*/ 7 h 13"/>
                <a:gd name="T6" fmla="*/ 131 w 149"/>
                <a:gd name="T7" fmla="*/ 7 h 13"/>
                <a:gd name="T8" fmla="*/ 149 w 149"/>
                <a:gd name="T9" fmla="*/ 7 h 13"/>
                <a:gd name="T10" fmla="*/ 149 w 149"/>
                <a:gd name="T11" fmla="*/ 13 h 13"/>
                <a:gd name="T12" fmla="*/ 131 w 149"/>
                <a:gd name="T13" fmla="*/ 13 h 13"/>
                <a:gd name="T14" fmla="*/ 111 w 149"/>
                <a:gd name="T15" fmla="*/ 13 h 13"/>
                <a:gd name="T16" fmla="*/ 75 w 149"/>
                <a:gd name="T17" fmla="*/ 12 h 13"/>
                <a:gd name="T18" fmla="*/ 0 w 149"/>
                <a:gd name="T19" fmla="*/ 6 h 13"/>
                <a:gd name="T20" fmla="*/ 0 w 149"/>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13">
                  <a:moveTo>
                    <a:pt x="0" y="0"/>
                  </a:moveTo>
                  <a:lnTo>
                    <a:pt x="75" y="6"/>
                  </a:lnTo>
                  <a:lnTo>
                    <a:pt x="111" y="7"/>
                  </a:lnTo>
                  <a:lnTo>
                    <a:pt x="131" y="7"/>
                  </a:lnTo>
                  <a:lnTo>
                    <a:pt x="149" y="7"/>
                  </a:lnTo>
                  <a:lnTo>
                    <a:pt x="149" y="13"/>
                  </a:lnTo>
                  <a:lnTo>
                    <a:pt x="131" y="13"/>
                  </a:lnTo>
                  <a:lnTo>
                    <a:pt x="111" y="13"/>
                  </a:lnTo>
                  <a:lnTo>
                    <a:pt x="75" y="12"/>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0" name="Freeform 1456"/>
            <p:cNvSpPr>
              <a:spLocks/>
            </p:cNvSpPr>
            <p:nvPr/>
          </p:nvSpPr>
          <p:spPr bwMode="auto">
            <a:xfrm>
              <a:off x="4252" y="1717"/>
              <a:ext cx="1" cy="3"/>
            </a:xfrm>
            <a:custGeom>
              <a:avLst/>
              <a:gdLst>
                <a:gd name="T0" fmla="*/ 0 h 6"/>
                <a:gd name="T1" fmla="*/ 6 h 6"/>
                <a:gd name="T2" fmla="*/ 0 h 6"/>
                <a:gd name="T3" fmla="*/ 6 h 6"/>
                <a:gd name="T4" fmla="*/ 0 h 6"/>
              </a:gdLst>
              <a:ahLst/>
              <a:cxnLst>
                <a:cxn ang="0">
                  <a:pos x="0" y="T0"/>
                </a:cxn>
                <a:cxn ang="0">
                  <a:pos x="0" y="T1"/>
                </a:cxn>
                <a:cxn ang="0">
                  <a:pos x="0" y="T2"/>
                </a:cxn>
                <a:cxn ang="0">
                  <a:pos x="0" y="T3"/>
                </a:cxn>
                <a:cxn ang="0">
                  <a:pos x="0" y="T4"/>
                </a:cxn>
              </a:cxnLst>
              <a:rect l="0" t="0" r="r" b="b"/>
              <a:pathLst>
                <a:path h="6">
                  <a:moveTo>
                    <a:pt x="0" y="0"/>
                  </a:moveTo>
                  <a:lnTo>
                    <a:pt x="0" y="6"/>
                  </a:lnTo>
                  <a:lnTo>
                    <a:pt x="0" y="0"/>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1" name="Freeform 1457"/>
            <p:cNvSpPr>
              <a:spLocks/>
            </p:cNvSpPr>
            <p:nvPr/>
          </p:nvSpPr>
          <p:spPr bwMode="auto">
            <a:xfrm>
              <a:off x="4327" y="1644"/>
              <a:ext cx="41" cy="80"/>
            </a:xfrm>
            <a:custGeom>
              <a:avLst/>
              <a:gdLst>
                <a:gd name="T0" fmla="*/ 0 w 81"/>
                <a:gd name="T1" fmla="*/ 153 h 159"/>
                <a:gd name="T2" fmla="*/ 12 w 81"/>
                <a:gd name="T3" fmla="*/ 152 h 159"/>
                <a:gd name="T4" fmla="*/ 17 w 81"/>
                <a:gd name="T5" fmla="*/ 150 h 159"/>
                <a:gd name="T6" fmla="*/ 21 w 81"/>
                <a:gd name="T7" fmla="*/ 149 h 159"/>
                <a:gd name="T8" fmla="*/ 32 w 81"/>
                <a:gd name="T9" fmla="*/ 143 h 159"/>
                <a:gd name="T10" fmla="*/ 39 w 81"/>
                <a:gd name="T11" fmla="*/ 137 h 159"/>
                <a:gd name="T12" fmla="*/ 47 w 81"/>
                <a:gd name="T13" fmla="*/ 128 h 159"/>
                <a:gd name="T14" fmla="*/ 53 w 81"/>
                <a:gd name="T15" fmla="*/ 119 h 159"/>
                <a:gd name="T16" fmla="*/ 59 w 81"/>
                <a:gd name="T17" fmla="*/ 108 h 159"/>
                <a:gd name="T18" fmla="*/ 63 w 81"/>
                <a:gd name="T19" fmla="*/ 97 h 159"/>
                <a:gd name="T20" fmla="*/ 68 w 81"/>
                <a:gd name="T21" fmla="*/ 85 h 159"/>
                <a:gd name="T22" fmla="*/ 71 w 81"/>
                <a:gd name="T23" fmla="*/ 73 h 159"/>
                <a:gd name="T24" fmla="*/ 72 w 81"/>
                <a:gd name="T25" fmla="*/ 61 h 159"/>
                <a:gd name="T26" fmla="*/ 74 w 81"/>
                <a:gd name="T27" fmla="*/ 48 h 159"/>
                <a:gd name="T28" fmla="*/ 75 w 81"/>
                <a:gd name="T29" fmla="*/ 36 h 159"/>
                <a:gd name="T30" fmla="*/ 74 w 81"/>
                <a:gd name="T31" fmla="*/ 24 h 159"/>
                <a:gd name="T32" fmla="*/ 74 w 81"/>
                <a:gd name="T33" fmla="*/ 12 h 159"/>
                <a:gd name="T34" fmla="*/ 72 w 81"/>
                <a:gd name="T35" fmla="*/ 0 h 159"/>
                <a:gd name="T36" fmla="*/ 78 w 81"/>
                <a:gd name="T37" fmla="*/ 0 h 159"/>
                <a:gd name="T38" fmla="*/ 80 w 81"/>
                <a:gd name="T39" fmla="*/ 10 h 159"/>
                <a:gd name="T40" fmla="*/ 80 w 81"/>
                <a:gd name="T41" fmla="*/ 24 h 159"/>
                <a:gd name="T42" fmla="*/ 81 w 81"/>
                <a:gd name="T43" fmla="*/ 36 h 159"/>
                <a:gd name="T44" fmla="*/ 80 w 81"/>
                <a:gd name="T45" fmla="*/ 49 h 159"/>
                <a:gd name="T46" fmla="*/ 78 w 81"/>
                <a:gd name="T47" fmla="*/ 63 h 159"/>
                <a:gd name="T48" fmla="*/ 77 w 81"/>
                <a:gd name="T49" fmla="*/ 75 h 159"/>
                <a:gd name="T50" fmla="*/ 74 w 81"/>
                <a:gd name="T51" fmla="*/ 88 h 159"/>
                <a:gd name="T52" fmla="*/ 69 w 81"/>
                <a:gd name="T53" fmla="*/ 100 h 159"/>
                <a:gd name="T54" fmla="*/ 65 w 81"/>
                <a:gd name="T55" fmla="*/ 111 h 159"/>
                <a:gd name="T56" fmla="*/ 59 w 81"/>
                <a:gd name="T57" fmla="*/ 123 h 159"/>
                <a:gd name="T58" fmla="*/ 51 w 81"/>
                <a:gd name="T59" fmla="*/ 132 h 159"/>
                <a:gd name="T60" fmla="*/ 44 w 81"/>
                <a:gd name="T61" fmla="*/ 141 h 159"/>
                <a:gd name="T62" fmla="*/ 35 w 81"/>
                <a:gd name="T63" fmla="*/ 149 h 159"/>
                <a:gd name="T64" fmla="*/ 24 w 81"/>
                <a:gd name="T65" fmla="*/ 153 h 159"/>
                <a:gd name="T66" fmla="*/ 18 w 81"/>
                <a:gd name="T67" fmla="*/ 156 h 159"/>
                <a:gd name="T68" fmla="*/ 12 w 81"/>
                <a:gd name="T69" fmla="*/ 158 h 159"/>
                <a:gd name="T70" fmla="*/ 0 w 81"/>
                <a:gd name="T71" fmla="*/ 159 h 159"/>
                <a:gd name="T72" fmla="*/ 0 w 81"/>
                <a:gd name="T73" fmla="*/ 15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9">
                  <a:moveTo>
                    <a:pt x="0" y="153"/>
                  </a:moveTo>
                  <a:lnTo>
                    <a:pt x="12" y="152"/>
                  </a:lnTo>
                  <a:lnTo>
                    <a:pt x="17" y="150"/>
                  </a:lnTo>
                  <a:lnTo>
                    <a:pt x="21" y="149"/>
                  </a:lnTo>
                  <a:lnTo>
                    <a:pt x="32" y="143"/>
                  </a:lnTo>
                  <a:lnTo>
                    <a:pt x="39" y="137"/>
                  </a:lnTo>
                  <a:lnTo>
                    <a:pt x="47" y="128"/>
                  </a:lnTo>
                  <a:lnTo>
                    <a:pt x="53" y="119"/>
                  </a:lnTo>
                  <a:lnTo>
                    <a:pt x="59" y="108"/>
                  </a:lnTo>
                  <a:lnTo>
                    <a:pt x="63" y="97"/>
                  </a:lnTo>
                  <a:lnTo>
                    <a:pt x="68" y="85"/>
                  </a:lnTo>
                  <a:lnTo>
                    <a:pt x="71" y="73"/>
                  </a:lnTo>
                  <a:lnTo>
                    <a:pt x="72" y="61"/>
                  </a:lnTo>
                  <a:lnTo>
                    <a:pt x="74" y="48"/>
                  </a:lnTo>
                  <a:lnTo>
                    <a:pt x="75" y="36"/>
                  </a:lnTo>
                  <a:lnTo>
                    <a:pt x="74" y="24"/>
                  </a:lnTo>
                  <a:lnTo>
                    <a:pt x="74" y="12"/>
                  </a:lnTo>
                  <a:lnTo>
                    <a:pt x="72" y="0"/>
                  </a:lnTo>
                  <a:lnTo>
                    <a:pt x="78" y="0"/>
                  </a:lnTo>
                  <a:lnTo>
                    <a:pt x="80" y="10"/>
                  </a:lnTo>
                  <a:lnTo>
                    <a:pt x="80" y="24"/>
                  </a:lnTo>
                  <a:lnTo>
                    <a:pt x="81" y="36"/>
                  </a:lnTo>
                  <a:lnTo>
                    <a:pt x="80" y="49"/>
                  </a:lnTo>
                  <a:lnTo>
                    <a:pt x="78" y="63"/>
                  </a:lnTo>
                  <a:lnTo>
                    <a:pt x="77" y="75"/>
                  </a:lnTo>
                  <a:lnTo>
                    <a:pt x="74" y="88"/>
                  </a:lnTo>
                  <a:lnTo>
                    <a:pt x="69" y="100"/>
                  </a:lnTo>
                  <a:lnTo>
                    <a:pt x="65" y="111"/>
                  </a:lnTo>
                  <a:lnTo>
                    <a:pt x="59" y="123"/>
                  </a:lnTo>
                  <a:lnTo>
                    <a:pt x="51" y="132"/>
                  </a:lnTo>
                  <a:lnTo>
                    <a:pt x="44" y="141"/>
                  </a:lnTo>
                  <a:lnTo>
                    <a:pt x="35" y="149"/>
                  </a:lnTo>
                  <a:lnTo>
                    <a:pt x="24" y="153"/>
                  </a:lnTo>
                  <a:lnTo>
                    <a:pt x="18" y="156"/>
                  </a:lnTo>
                  <a:lnTo>
                    <a:pt x="12" y="158"/>
                  </a:lnTo>
                  <a:lnTo>
                    <a:pt x="0" y="159"/>
                  </a:lnTo>
                  <a:lnTo>
                    <a:pt x="0"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2" name="Freeform 1458"/>
            <p:cNvSpPr>
              <a:spLocks/>
            </p:cNvSpPr>
            <p:nvPr/>
          </p:nvSpPr>
          <p:spPr bwMode="auto">
            <a:xfrm>
              <a:off x="4327" y="1721"/>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3" name="Freeform 1459"/>
            <p:cNvSpPr>
              <a:spLocks/>
            </p:cNvSpPr>
            <p:nvPr/>
          </p:nvSpPr>
          <p:spPr bwMode="auto">
            <a:xfrm>
              <a:off x="4343" y="1616"/>
              <a:ext cx="23" cy="28"/>
            </a:xfrm>
            <a:custGeom>
              <a:avLst/>
              <a:gdLst>
                <a:gd name="T0" fmla="*/ 40 w 46"/>
                <a:gd name="T1" fmla="*/ 58 h 58"/>
                <a:gd name="T2" fmla="*/ 39 w 46"/>
                <a:gd name="T3" fmla="*/ 50 h 58"/>
                <a:gd name="T4" fmla="*/ 36 w 46"/>
                <a:gd name="T5" fmla="*/ 41 h 58"/>
                <a:gd name="T6" fmla="*/ 33 w 46"/>
                <a:gd name="T7" fmla="*/ 30 h 58"/>
                <a:gd name="T8" fmla="*/ 28 w 46"/>
                <a:gd name="T9" fmla="*/ 21 h 58"/>
                <a:gd name="T10" fmla="*/ 24 w 46"/>
                <a:gd name="T11" fmla="*/ 14 h 58"/>
                <a:gd name="T12" fmla="*/ 16 w 46"/>
                <a:gd name="T13" fmla="*/ 8 h 58"/>
                <a:gd name="T14" fmla="*/ 13 w 46"/>
                <a:gd name="T15" fmla="*/ 6 h 58"/>
                <a:gd name="T16" fmla="*/ 10 w 46"/>
                <a:gd name="T17" fmla="*/ 6 h 58"/>
                <a:gd name="T18" fmla="*/ 6 w 46"/>
                <a:gd name="T19" fmla="*/ 6 h 58"/>
                <a:gd name="T20" fmla="*/ 1 w 46"/>
                <a:gd name="T21" fmla="*/ 6 h 58"/>
                <a:gd name="T22" fmla="*/ 0 w 46"/>
                <a:gd name="T23" fmla="*/ 0 h 58"/>
                <a:gd name="T24" fmla="*/ 6 w 46"/>
                <a:gd name="T25" fmla="*/ 0 h 58"/>
                <a:gd name="T26" fmla="*/ 10 w 46"/>
                <a:gd name="T27" fmla="*/ 0 h 58"/>
                <a:gd name="T28" fmla="*/ 15 w 46"/>
                <a:gd name="T29" fmla="*/ 0 h 58"/>
                <a:gd name="T30" fmla="*/ 21 w 46"/>
                <a:gd name="T31" fmla="*/ 3 h 58"/>
                <a:gd name="T32" fmla="*/ 28 w 46"/>
                <a:gd name="T33" fmla="*/ 9 h 58"/>
                <a:gd name="T34" fmla="*/ 34 w 46"/>
                <a:gd name="T35" fmla="*/ 18 h 58"/>
                <a:gd name="T36" fmla="*/ 39 w 46"/>
                <a:gd name="T37" fmla="*/ 29 h 58"/>
                <a:gd name="T38" fmla="*/ 42 w 46"/>
                <a:gd name="T39" fmla="*/ 38 h 58"/>
                <a:gd name="T40" fmla="*/ 45 w 46"/>
                <a:gd name="T41" fmla="*/ 48 h 58"/>
                <a:gd name="T42" fmla="*/ 46 w 46"/>
                <a:gd name="T43" fmla="*/ 56 h 58"/>
                <a:gd name="T44" fmla="*/ 40 w 46"/>
                <a:gd name="T4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58">
                  <a:moveTo>
                    <a:pt x="40" y="58"/>
                  </a:moveTo>
                  <a:lnTo>
                    <a:pt x="39" y="50"/>
                  </a:lnTo>
                  <a:lnTo>
                    <a:pt x="36" y="41"/>
                  </a:lnTo>
                  <a:lnTo>
                    <a:pt x="33" y="30"/>
                  </a:lnTo>
                  <a:lnTo>
                    <a:pt x="28" y="21"/>
                  </a:lnTo>
                  <a:lnTo>
                    <a:pt x="24" y="14"/>
                  </a:lnTo>
                  <a:lnTo>
                    <a:pt x="16" y="8"/>
                  </a:lnTo>
                  <a:lnTo>
                    <a:pt x="13" y="6"/>
                  </a:lnTo>
                  <a:lnTo>
                    <a:pt x="10" y="6"/>
                  </a:lnTo>
                  <a:lnTo>
                    <a:pt x="6" y="6"/>
                  </a:lnTo>
                  <a:lnTo>
                    <a:pt x="1" y="6"/>
                  </a:lnTo>
                  <a:lnTo>
                    <a:pt x="0" y="0"/>
                  </a:lnTo>
                  <a:lnTo>
                    <a:pt x="6" y="0"/>
                  </a:lnTo>
                  <a:lnTo>
                    <a:pt x="10" y="0"/>
                  </a:lnTo>
                  <a:lnTo>
                    <a:pt x="15" y="0"/>
                  </a:lnTo>
                  <a:lnTo>
                    <a:pt x="21" y="3"/>
                  </a:lnTo>
                  <a:lnTo>
                    <a:pt x="28" y="9"/>
                  </a:lnTo>
                  <a:lnTo>
                    <a:pt x="34" y="18"/>
                  </a:lnTo>
                  <a:lnTo>
                    <a:pt x="39" y="29"/>
                  </a:lnTo>
                  <a:lnTo>
                    <a:pt x="42" y="38"/>
                  </a:lnTo>
                  <a:lnTo>
                    <a:pt x="45" y="48"/>
                  </a:lnTo>
                  <a:lnTo>
                    <a:pt x="46" y="56"/>
                  </a:lnTo>
                  <a:lnTo>
                    <a:pt x="4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4" name="Freeform 1460"/>
            <p:cNvSpPr>
              <a:spLocks/>
            </p:cNvSpPr>
            <p:nvPr/>
          </p:nvSpPr>
          <p:spPr bwMode="auto">
            <a:xfrm>
              <a:off x="4319" y="1616"/>
              <a:ext cx="25" cy="15"/>
            </a:xfrm>
            <a:custGeom>
              <a:avLst/>
              <a:gdLst>
                <a:gd name="T0" fmla="*/ 50 w 50"/>
                <a:gd name="T1" fmla="*/ 6 h 30"/>
                <a:gd name="T2" fmla="*/ 44 w 50"/>
                <a:gd name="T3" fmla="*/ 9 h 30"/>
                <a:gd name="T4" fmla="*/ 40 w 50"/>
                <a:gd name="T5" fmla="*/ 11 h 30"/>
                <a:gd name="T6" fmla="*/ 27 w 50"/>
                <a:gd name="T7" fmla="*/ 17 h 30"/>
                <a:gd name="T8" fmla="*/ 15 w 50"/>
                <a:gd name="T9" fmla="*/ 24 h 30"/>
                <a:gd name="T10" fmla="*/ 9 w 50"/>
                <a:gd name="T11" fmla="*/ 27 h 30"/>
                <a:gd name="T12" fmla="*/ 3 w 50"/>
                <a:gd name="T13" fmla="*/ 30 h 30"/>
                <a:gd name="T14" fmla="*/ 0 w 50"/>
                <a:gd name="T15" fmla="*/ 24 h 30"/>
                <a:gd name="T16" fmla="*/ 6 w 50"/>
                <a:gd name="T17" fmla="*/ 21 h 30"/>
                <a:gd name="T18" fmla="*/ 12 w 50"/>
                <a:gd name="T19" fmla="*/ 18 h 30"/>
                <a:gd name="T20" fmla="*/ 24 w 50"/>
                <a:gd name="T21" fmla="*/ 12 h 30"/>
                <a:gd name="T22" fmla="*/ 37 w 50"/>
                <a:gd name="T23" fmla="*/ 6 h 30"/>
                <a:gd name="T24" fmla="*/ 43 w 50"/>
                <a:gd name="T25" fmla="*/ 3 h 30"/>
                <a:gd name="T26" fmla="*/ 49 w 50"/>
                <a:gd name="T27" fmla="*/ 0 h 30"/>
                <a:gd name="T28" fmla="*/ 50 w 50"/>
                <a:gd name="T29"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30">
                  <a:moveTo>
                    <a:pt x="50" y="6"/>
                  </a:moveTo>
                  <a:lnTo>
                    <a:pt x="44" y="9"/>
                  </a:lnTo>
                  <a:lnTo>
                    <a:pt x="40" y="11"/>
                  </a:lnTo>
                  <a:lnTo>
                    <a:pt x="27" y="17"/>
                  </a:lnTo>
                  <a:lnTo>
                    <a:pt x="15" y="24"/>
                  </a:lnTo>
                  <a:lnTo>
                    <a:pt x="9" y="27"/>
                  </a:lnTo>
                  <a:lnTo>
                    <a:pt x="3" y="30"/>
                  </a:lnTo>
                  <a:lnTo>
                    <a:pt x="0" y="24"/>
                  </a:lnTo>
                  <a:lnTo>
                    <a:pt x="6" y="21"/>
                  </a:lnTo>
                  <a:lnTo>
                    <a:pt x="12" y="18"/>
                  </a:lnTo>
                  <a:lnTo>
                    <a:pt x="24" y="12"/>
                  </a:lnTo>
                  <a:lnTo>
                    <a:pt x="37" y="6"/>
                  </a:lnTo>
                  <a:lnTo>
                    <a:pt x="43" y="3"/>
                  </a:lnTo>
                  <a:lnTo>
                    <a:pt x="49" y="0"/>
                  </a:lnTo>
                  <a:lnTo>
                    <a:pt x="5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5" name="Freeform 1461"/>
            <p:cNvSpPr>
              <a:spLocks/>
            </p:cNvSpPr>
            <p:nvPr/>
          </p:nvSpPr>
          <p:spPr bwMode="auto">
            <a:xfrm>
              <a:off x="4343" y="1616"/>
              <a:ext cx="1"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lnTo>
                    <a:pt x="1"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6" name="Freeform 1462"/>
            <p:cNvSpPr>
              <a:spLocks/>
            </p:cNvSpPr>
            <p:nvPr/>
          </p:nvSpPr>
          <p:spPr bwMode="auto">
            <a:xfrm>
              <a:off x="4270" y="1628"/>
              <a:ext cx="50" cy="17"/>
            </a:xfrm>
            <a:custGeom>
              <a:avLst/>
              <a:gdLst>
                <a:gd name="T0" fmla="*/ 99 w 99"/>
                <a:gd name="T1" fmla="*/ 6 h 35"/>
                <a:gd name="T2" fmla="*/ 75 w 99"/>
                <a:gd name="T3" fmla="*/ 14 h 35"/>
                <a:gd name="T4" fmla="*/ 51 w 99"/>
                <a:gd name="T5" fmla="*/ 21 h 35"/>
                <a:gd name="T6" fmla="*/ 3 w 99"/>
                <a:gd name="T7" fmla="*/ 35 h 35"/>
                <a:gd name="T8" fmla="*/ 0 w 99"/>
                <a:gd name="T9" fmla="*/ 29 h 35"/>
                <a:gd name="T10" fmla="*/ 50 w 99"/>
                <a:gd name="T11" fmla="*/ 15 h 35"/>
                <a:gd name="T12" fmla="*/ 72 w 99"/>
                <a:gd name="T13" fmla="*/ 8 h 35"/>
                <a:gd name="T14" fmla="*/ 96 w 99"/>
                <a:gd name="T15" fmla="*/ 0 h 35"/>
                <a:gd name="T16" fmla="*/ 99 w 99"/>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35">
                  <a:moveTo>
                    <a:pt x="99" y="6"/>
                  </a:moveTo>
                  <a:lnTo>
                    <a:pt x="75" y="14"/>
                  </a:lnTo>
                  <a:lnTo>
                    <a:pt x="51" y="21"/>
                  </a:lnTo>
                  <a:lnTo>
                    <a:pt x="3" y="35"/>
                  </a:lnTo>
                  <a:lnTo>
                    <a:pt x="0" y="29"/>
                  </a:lnTo>
                  <a:lnTo>
                    <a:pt x="50" y="15"/>
                  </a:lnTo>
                  <a:lnTo>
                    <a:pt x="72" y="8"/>
                  </a:lnTo>
                  <a:lnTo>
                    <a:pt x="96" y="0"/>
                  </a:lnTo>
                  <a:lnTo>
                    <a:pt x="9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7" name="Freeform 1463"/>
            <p:cNvSpPr>
              <a:spLocks/>
            </p:cNvSpPr>
            <p:nvPr/>
          </p:nvSpPr>
          <p:spPr bwMode="auto">
            <a:xfrm>
              <a:off x="4319" y="1628"/>
              <a:ext cx="1"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8" name="Freeform 1464"/>
            <p:cNvSpPr>
              <a:spLocks/>
            </p:cNvSpPr>
            <p:nvPr/>
          </p:nvSpPr>
          <p:spPr bwMode="auto">
            <a:xfrm>
              <a:off x="4243" y="1642"/>
              <a:ext cx="29" cy="8"/>
            </a:xfrm>
            <a:custGeom>
              <a:avLst/>
              <a:gdLst>
                <a:gd name="T0" fmla="*/ 58 w 58"/>
                <a:gd name="T1" fmla="*/ 6 h 17"/>
                <a:gd name="T2" fmla="*/ 31 w 58"/>
                <a:gd name="T3" fmla="*/ 11 h 17"/>
                <a:gd name="T4" fmla="*/ 2 w 58"/>
                <a:gd name="T5" fmla="*/ 17 h 17"/>
                <a:gd name="T6" fmla="*/ 0 w 58"/>
                <a:gd name="T7" fmla="*/ 11 h 17"/>
                <a:gd name="T8" fmla="*/ 29 w 58"/>
                <a:gd name="T9" fmla="*/ 5 h 17"/>
                <a:gd name="T10" fmla="*/ 55 w 58"/>
                <a:gd name="T11" fmla="*/ 0 h 17"/>
                <a:gd name="T12" fmla="*/ 58 w 58"/>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58" h="17">
                  <a:moveTo>
                    <a:pt x="58" y="6"/>
                  </a:moveTo>
                  <a:lnTo>
                    <a:pt x="31" y="11"/>
                  </a:lnTo>
                  <a:lnTo>
                    <a:pt x="2" y="17"/>
                  </a:lnTo>
                  <a:lnTo>
                    <a:pt x="0" y="11"/>
                  </a:lnTo>
                  <a:lnTo>
                    <a:pt x="29" y="5"/>
                  </a:lnTo>
                  <a:lnTo>
                    <a:pt x="55" y="0"/>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89" name="Freeform 1465"/>
            <p:cNvSpPr>
              <a:spLocks/>
            </p:cNvSpPr>
            <p:nvPr/>
          </p:nvSpPr>
          <p:spPr bwMode="auto">
            <a:xfrm>
              <a:off x="4270" y="1642"/>
              <a:ext cx="2"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0" name="Freeform 1466"/>
            <p:cNvSpPr>
              <a:spLocks/>
            </p:cNvSpPr>
            <p:nvPr/>
          </p:nvSpPr>
          <p:spPr bwMode="auto">
            <a:xfrm>
              <a:off x="4239" y="1647"/>
              <a:ext cx="6" cy="6"/>
            </a:xfrm>
            <a:custGeom>
              <a:avLst/>
              <a:gdLst>
                <a:gd name="T0" fmla="*/ 10 w 10"/>
                <a:gd name="T1" fmla="*/ 6 h 10"/>
                <a:gd name="T2" fmla="*/ 3 w 10"/>
                <a:gd name="T3" fmla="*/ 10 h 10"/>
                <a:gd name="T4" fmla="*/ 0 w 10"/>
                <a:gd name="T5" fmla="*/ 6 h 10"/>
                <a:gd name="T6" fmla="*/ 6 w 10"/>
                <a:gd name="T7" fmla="*/ 0 h 10"/>
                <a:gd name="T8" fmla="*/ 10 w 10"/>
                <a:gd name="T9" fmla="*/ 6 h 10"/>
              </a:gdLst>
              <a:ahLst/>
              <a:cxnLst>
                <a:cxn ang="0">
                  <a:pos x="T0" y="T1"/>
                </a:cxn>
                <a:cxn ang="0">
                  <a:pos x="T2" y="T3"/>
                </a:cxn>
                <a:cxn ang="0">
                  <a:pos x="T4" y="T5"/>
                </a:cxn>
                <a:cxn ang="0">
                  <a:pos x="T6" y="T7"/>
                </a:cxn>
                <a:cxn ang="0">
                  <a:pos x="T8" y="T9"/>
                </a:cxn>
              </a:cxnLst>
              <a:rect l="0" t="0" r="r" b="b"/>
              <a:pathLst>
                <a:path w="10" h="10">
                  <a:moveTo>
                    <a:pt x="10" y="6"/>
                  </a:moveTo>
                  <a:lnTo>
                    <a:pt x="3" y="10"/>
                  </a:lnTo>
                  <a:lnTo>
                    <a:pt x="0" y="6"/>
                  </a:lnTo>
                  <a:lnTo>
                    <a:pt x="6" y="0"/>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1" name="Freeform 1467"/>
            <p:cNvSpPr>
              <a:spLocks/>
            </p:cNvSpPr>
            <p:nvPr/>
          </p:nvSpPr>
          <p:spPr bwMode="auto">
            <a:xfrm>
              <a:off x="4242" y="1647"/>
              <a:ext cx="3" cy="3"/>
            </a:xfrm>
            <a:custGeom>
              <a:avLst/>
              <a:gdLst>
                <a:gd name="T0" fmla="*/ 1 w 4"/>
                <a:gd name="T1" fmla="*/ 0 h 6"/>
                <a:gd name="T2" fmla="*/ 0 w 4"/>
                <a:gd name="T3" fmla="*/ 0 h 6"/>
                <a:gd name="T4" fmla="*/ 4 w 4"/>
                <a:gd name="T5" fmla="*/ 6 h 6"/>
                <a:gd name="T6" fmla="*/ 3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lnTo>
                    <a:pt x="0" y="0"/>
                  </a:lnTo>
                  <a:lnTo>
                    <a:pt x="4" y="6"/>
                  </a:lnTo>
                  <a:lnTo>
                    <a:pt x="3"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2" name="Freeform 1468"/>
            <p:cNvSpPr>
              <a:spLocks/>
            </p:cNvSpPr>
            <p:nvPr/>
          </p:nvSpPr>
          <p:spPr bwMode="auto">
            <a:xfrm>
              <a:off x="4232" y="1650"/>
              <a:ext cx="10" cy="32"/>
            </a:xfrm>
            <a:custGeom>
              <a:avLst/>
              <a:gdLst>
                <a:gd name="T0" fmla="*/ 19 w 19"/>
                <a:gd name="T1" fmla="*/ 4 h 63"/>
                <a:gd name="T2" fmla="*/ 13 w 19"/>
                <a:gd name="T3" fmla="*/ 10 h 63"/>
                <a:gd name="T4" fmla="*/ 10 w 19"/>
                <a:gd name="T5" fmla="*/ 18 h 63"/>
                <a:gd name="T6" fmla="*/ 7 w 19"/>
                <a:gd name="T7" fmla="*/ 24 h 63"/>
                <a:gd name="T8" fmla="*/ 6 w 19"/>
                <a:gd name="T9" fmla="*/ 31 h 63"/>
                <a:gd name="T10" fmla="*/ 6 w 19"/>
                <a:gd name="T11" fmla="*/ 37 h 63"/>
                <a:gd name="T12" fmla="*/ 6 w 19"/>
                <a:gd name="T13" fmla="*/ 46 h 63"/>
                <a:gd name="T14" fmla="*/ 6 w 19"/>
                <a:gd name="T15" fmla="*/ 63 h 63"/>
                <a:gd name="T16" fmla="*/ 0 w 19"/>
                <a:gd name="T17" fmla="*/ 63 h 63"/>
                <a:gd name="T18" fmla="*/ 0 w 19"/>
                <a:gd name="T19" fmla="*/ 46 h 63"/>
                <a:gd name="T20" fmla="*/ 0 w 19"/>
                <a:gd name="T21" fmla="*/ 37 h 63"/>
                <a:gd name="T22" fmla="*/ 0 w 19"/>
                <a:gd name="T23" fmla="*/ 30 h 63"/>
                <a:gd name="T24" fmla="*/ 1 w 19"/>
                <a:gd name="T25" fmla="*/ 22 h 63"/>
                <a:gd name="T26" fmla="*/ 4 w 19"/>
                <a:gd name="T27" fmla="*/ 15 h 63"/>
                <a:gd name="T28" fmla="*/ 9 w 19"/>
                <a:gd name="T29" fmla="*/ 7 h 63"/>
                <a:gd name="T30" fmla="*/ 13 w 19"/>
                <a:gd name="T31" fmla="*/ 0 h 63"/>
                <a:gd name="T32" fmla="*/ 19 w 19"/>
                <a:gd name="T33"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63">
                  <a:moveTo>
                    <a:pt x="19" y="4"/>
                  </a:moveTo>
                  <a:lnTo>
                    <a:pt x="13" y="10"/>
                  </a:lnTo>
                  <a:lnTo>
                    <a:pt x="10" y="18"/>
                  </a:lnTo>
                  <a:lnTo>
                    <a:pt x="7" y="24"/>
                  </a:lnTo>
                  <a:lnTo>
                    <a:pt x="6" y="31"/>
                  </a:lnTo>
                  <a:lnTo>
                    <a:pt x="6" y="37"/>
                  </a:lnTo>
                  <a:lnTo>
                    <a:pt x="6" y="46"/>
                  </a:lnTo>
                  <a:lnTo>
                    <a:pt x="6" y="63"/>
                  </a:lnTo>
                  <a:lnTo>
                    <a:pt x="0" y="63"/>
                  </a:lnTo>
                  <a:lnTo>
                    <a:pt x="0" y="46"/>
                  </a:lnTo>
                  <a:lnTo>
                    <a:pt x="0" y="37"/>
                  </a:lnTo>
                  <a:lnTo>
                    <a:pt x="0" y="30"/>
                  </a:lnTo>
                  <a:lnTo>
                    <a:pt x="1" y="22"/>
                  </a:lnTo>
                  <a:lnTo>
                    <a:pt x="4" y="15"/>
                  </a:lnTo>
                  <a:lnTo>
                    <a:pt x="9" y="7"/>
                  </a:lnTo>
                  <a:lnTo>
                    <a:pt x="13" y="0"/>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3" name="Freeform 1469"/>
            <p:cNvSpPr>
              <a:spLocks/>
            </p:cNvSpPr>
            <p:nvPr/>
          </p:nvSpPr>
          <p:spPr bwMode="auto">
            <a:xfrm>
              <a:off x="4239" y="1650"/>
              <a:ext cx="3" cy="3"/>
            </a:xfrm>
            <a:custGeom>
              <a:avLst/>
              <a:gdLst>
                <a:gd name="T0" fmla="*/ 2 w 6"/>
                <a:gd name="T1" fmla="*/ 0 h 4"/>
                <a:gd name="T2" fmla="*/ 0 w 6"/>
                <a:gd name="T3" fmla="*/ 0 h 4"/>
                <a:gd name="T4" fmla="*/ 6 w 6"/>
                <a:gd name="T5" fmla="*/ 4 h 4"/>
                <a:gd name="T6" fmla="*/ 5 w 6"/>
                <a:gd name="T7" fmla="*/ 4 h 4"/>
                <a:gd name="T8" fmla="*/ 2 w 6"/>
                <a:gd name="T9" fmla="*/ 0 h 4"/>
              </a:gdLst>
              <a:ahLst/>
              <a:cxnLst>
                <a:cxn ang="0">
                  <a:pos x="T0" y="T1"/>
                </a:cxn>
                <a:cxn ang="0">
                  <a:pos x="T2" y="T3"/>
                </a:cxn>
                <a:cxn ang="0">
                  <a:pos x="T4" y="T5"/>
                </a:cxn>
                <a:cxn ang="0">
                  <a:pos x="T6" y="T7"/>
                </a:cxn>
                <a:cxn ang="0">
                  <a:pos x="T8" y="T9"/>
                </a:cxn>
              </a:cxnLst>
              <a:rect l="0" t="0" r="r" b="b"/>
              <a:pathLst>
                <a:path w="6" h="4">
                  <a:moveTo>
                    <a:pt x="2" y="0"/>
                  </a:moveTo>
                  <a:lnTo>
                    <a:pt x="0" y="0"/>
                  </a:lnTo>
                  <a:lnTo>
                    <a:pt x="6" y="4"/>
                  </a:lnTo>
                  <a:lnTo>
                    <a:pt x="5"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4" name="Freeform 1470"/>
            <p:cNvSpPr>
              <a:spLocks/>
            </p:cNvSpPr>
            <p:nvPr/>
          </p:nvSpPr>
          <p:spPr bwMode="auto">
            <a:xfrm>
              <a:off x="4232" y="1682"/>
              <a:ext cx="18" cy="38"/>
            </a:xfrm>
            <a:custGeom>
              <a:avLst/>
              <a:gdLst>
                <a:gd name="T0" fmla="*/ 6 w 36"/>
                <a:gd name="T1" fmla="*/ 0 h 77"/>
                <a:gd name="T2" fmla="*/ 7 w 36"/>
                <a:gd name="T3" fmla="*/ 9 h 77"/>
                <a:gd name="T4" fmla="*/ 9 w 36"/>
                <a:gd name="T5" fmla="*/ 19 h 77"/>
                <a:gd name="T6" fmla="*/ 10 w 36"/>
                <a:gd name="T7" fmla="*/ 30 h 77"/>
                <a:gd name="T8" fmla="*/ 13 w 36"/>
                <a:gd name="T9" fmla="*/ 39 h 77"/>
                <a:gd name="T10" fmla="*/ 18 w 36"/>
                <a:gd name="T11" fmla="*/ 48 h 77"/>
                <a:gd name="T12" fmla="*/ 24 w 36"/>
                <a:gd name="T13" fmla="*/ 57 h 77"/>
                <a:gd name="T14" fmla="*/ 30 w 36"/>
                <a:gd name="T15" fmla="*/ 65 h 77"/>
                <a:gd name="T16" fmla="*/ 36 w 36"/>
                <a:gd name="T17" fmla="*/ 71 h 77"/>
                <a:gd name="T18" fmla="*/ 33 w 36"/>
                <a:gd name="T19" fmla="*/ 77 h 77"/>
                <a:gd name="T20" fmla="*/ 25 w 36"/>
                <a:gd name="T21" fmla="*/ 69 h 77"/>
                <a:gd name="T22" fmla="*/ 18 w 36"/>
                <a:gd name="T23" fmla="*/ 62 h 77"/>
                <a:gd name="T24" fmla="*/ 12 w 36"/>
                <a:gd name="T25" fmla="*/ 51 h 77"/>
                <a:gd name="T26" fmla="*/ 7 w 36"/>
                <a:gd name="T27" fmla="*/ 42 h 77"/>
                <a:gd name="T28" fmla="*/ 4 w 36"/>
                <a:gd name="T29" fmla="*/ 31 h 77"/>
                <a:gd name="T30" fmla="*/ 1 w 36"/>
                <a:gd name="T31" fmla="*/ 21 h 77"/>
                <a:gd name="T32" fmla="*/ 0 w 36"/>
                <a:gd name="T33" fmla="*/ 10 h 77"/>
                <a:gd name="T34" fmla="*/ 0 w 36"/>
                <a:gd name="T35" fmla="*/ 0 h 77"/>
                <a:gd name="T36" fmla="*/ 6 w 36"/>
                <a:gd name="T3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77">
                  <a:moveTo>
                    <a:pt x="6" y="0"/>
                  </a:moveTo>
                  <a:lnTo>
                    <a:pt x="7" y="9"/>
                  </a:lnTo>
                  <a:lnTo>
                    <a:pt x="9" y="19"/>
                  </a:lnTo>
                  <a:lnTo>
                    <a:pt x="10" y="30"/>
                  </a:lnTo>
                  <a:lnTo>
                    <a:pt x="13" y="39"/>
                  </a:lnTo>
                  <a:lnTo>
                    <a:pt x="18" y="48"/>
                  </a:lnTo>
                  <a:lnTo>
                    <a:pt x="24" y="57"/>
                  </a:lnTo>
                  <a:lnTo>
                    <a:pt x="30" y="65"/>
                  </a:lnTo>
                  <a:lnTo>
                    <a:pt x="36" y="71"/>
                  </a:lnTo>
                  <a:lnTo>
                    <a:pt x="33" y="77"/>
                  </a:lnTo>
                  <a:lnTo>
                    <a:pt x="25" y="69"/>
                  </a:lnTo>
                  <a:lnTo>
                    <a:pt x="18" y="62"/>
                  </a:lnTo>
                  <a:lnTo>
                    <a:pt x="12" y="51"/>
                  </a:lnTo>
                  <a:lnTo>
                    <a:pt x="7" y="42"/>
                  </a:lnTo>
                  <a:lnTo>
                    <a:pt x="4" y="31"/>
                  </a:lnTo>
                  <a:lnTo>
                    <a:pt x="1" y="21"/>
                  </a:lnTo>
                  <a:lnTo>
                    <a:pt x="0" y="1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5" name="Freeform 1471"/>
            <p:cNvSpPr>
              <a:spLocks/>
            </p:cNvSpPr>
            <p:nvPr/>
          </p:nvSpPr>
          <p:spPr bwMode="auto">
            <a:xfrm>
              <a:off x="4232" y="168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6" name="Freeform 1472"/>
            <p:cNvSpPr>
              <a:spLocks/>
            </p:cNvSpPr>
            <p:nvPr/>
          </p:nvSpPr>
          <p:spPr bwMode="auto">
            <a:xfrm>
              <a:off x="4248" y="1717"/>
              <a:ext cx="2" cy="3"/>
            </a:xfrm>
            <a:custGeom>
              <a:avLst/>
              <a:gdLst>
                <a:gd name="T0" fmla="*/ 0 w 3"/>
                <a:gd name="T1" fmla="*/ 6 h 6"/>
                <a:gd name="T2" fmla="*/ 1 w 3"/>
                <a:gd name="T3" fmla="*/ 6 h 6"/>
                <a:gd name="T4" fmla="*/ 1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1" y="6"/>
                  </a:lnTo>
                  <a:lnTo>
                    <a:pt x="1" y="0"/>
                  </a:ln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7" name="Freeform 1473"/>
            <p:cNvSpPr>
              <a:spLocks/>
            </p:cNvSpPr>
            <p:nvPr/>
          </p:nvSpPr>
          <p:spPr bwMode="auto">
            <a:xfrm>
              <a:off x="4253" y="1717"/>
              <a:ext cx="1" cy="3"/>
            </a:xfrm>
            <a:custGeom>
              <a:avLst/>
              <a:gdLst>
                <a:gd name="T0" fmla="*/ 6 h 6"/>
                <a:gd name="T1" fmla="*/ 0 h 6"/>
                <a:gd name="T2" fmla="*/ 6 h 6"/>
                <a:gd name="T3" fmla="*/ 0 h 6"/>
                <a:gd name="T4" fmla="*/ 6 h 6"/>
              </a:gdLst>
              <a:ahLst/>
              <a:cxnLst>
                <a:cxn ang="0">
                  <a:pos x="0" y="T0"/>
                </a:cxn>
                <a:cxn ang="0">
                  <a:pos x="0" y="T1"/>
                </a:cxn>
                <a:cxn ang="0">
                  <a:pos x="0" y="T2"/>
                </a:cxn>
                <a:cxn ang="0">
                  <a:pos x="0" y="T3"/>
                </a:cxn>
                <a:cxn ang="0">
                  <a:pos x="0" y="T4"/>
                </a:cxn>
              </a:cxnLst>
              <a:rect l="0" t="0" r="r" b="b"/>
              <a:pathLst>
                <a:path h="6">
                  <a:moveTo>
                    <a:pt x="0" y="6"/>
                  </a:moveTo>
                  <a:lnTo>
                    <a:pt x="0" y="0"/>
                  </a:lnTo>
                  <a:lnTo>
                    <a:pt x="0" y="6"/>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8" name="Freeform 1474"/>
            <p:cNvSpPr>
              <a:spLocks/>
            </p:cNvSpPr>
            <p:nvPr/>
          </p:nvSpPr>
          <p:spPr bwMode="auto">
            <a:xfrm>
              <a:off x="4559" y="1534"/>
              <a:ext cx="120" cy="112"/>
            </a:xfrm>
            <a:custGeom>
              <a:avLst/>
              <a:gdLst>
                <a:gd name="T0" fmla="*/ 22 w 240"/>
                <a:gd name="T1" fmla="*/ 30 h 223"/>
                <a:gd name="T2" fmla="*/ 44 w 240"/>
                <a:gd name="T3" fmla="*/ 30 h 223"/>
                <a:gd name="T4" fmla="*/ 74 w 240"/>
                <a:gd name="T5" fmla="*/ 24 h 223"/>
                <a:gd name="T6" fmla="*/ 114 w 240"/>
                <a:gd name="T7" fmla="*/ 10 h 223"/>
                <a:gd name="T8" fmla="*/ 143 w 240"/>
                <a:gd name="T9" fmla="*/ 3 h 223"/>
                <a:gd name="T10" fmla="*/ 163 w 240"/>
                <a:gd name="T11" fmla="*/ 0 h 223"/>
                <a:gd name="T12" fmla="*/ 178 w 240"/>
                <a:gd name="T13" fmla="*/ 1 h 223"/>
                <a:gd name="T14" fmla="*/ 193 w 240"/>
                <a:gd name="T15" fmla="*/ 6 h 223"/>
                <a:gd name="T16" fmla="*/ 211 w 240"/>
                <a:gd name="T17" fmla="*/ 21 h 223"/>
                <a:gd name="T18" fmla="*/ 222 w 240"/>
                <a:gd name="T19" fmla="*/ 36 h 223"/>
                <a:gd name="T20" fmla="*/ 231 w 240"/>
                <a:gd name="T21" fmla="*/ 52 h 223"/>
                <a:gd name="T22" fmla="*/ 237 w 240"/>
                <a:gd name="T23" fmla="*/ 72 h 223"/>
                <a:gd name="T24" fmla="*/ 240 w 240"/>
                <a:gd name="T25" fmla="*/ 88 h 223"/>
                <a:gd name="T26" fmla="*/ 240 w 240"/>
                <a:gd name="T27" fmla="*/ 105 h 223"/>
                <a:gd name="T28" fmla="*/ 237 w 240"/>
                <a:gd name="T29" fmla="*/ 131 h 223"/>
                <a:gd name="T30" fmla="*/ 234 w 240"/>
                <a:gd name="T31" fmla="*/ 146 h 223"/>
                <a:gd name="T32" fmla="*/ 223 w 240"/>
                <a:gd name="T33" fmla="*/ 167 h 223"/>
                <a:gd name="T34" fmla="*/ 214 w 240"/>
                <a:gd name="T35" fmla="*/ 179 h 223"/>
                <a:gd name="T36" fmla="*/ 199 w 240"/>
                <a:gd name="T37" fmla="*/ 191 h 223"/>
                <a:gd name="T38" fmla="*/ 175 w 240"/>
                <a:gd name="T39" fmla="*/ 201 h 223"/>
                <a:gd name="T40" fmla="*/ 136 w 240"/>
                <a:gd name="T41" fmla="*/ 210 h 223"/>
                <a:gd name="T42" fmla="*/ 110 w 240"/>
                <a:gd name="T43" fmla="*/ 220 h 223"/>
                <a:gd name="T44" fmla="*/ 96 w 240"/>
                <a:gd name="T45" fmla="*/ 223 h 223"/>
                <a:gd name="T46" fmla="*/ 80 w 240"/>
                <a:gd name="T47" fmla="*/ 221 h 223"/>
                <a:gd name="T48" fmla="*/ 65 w 240"/>
                <a:gd name="T49" fmla="*/ 217 h 223"/>
                <a:gd name="T50" fmla="*/ 50 w 240"/>
                <a:gd name="T51" fmla="*/ 210 h 223"/>
                <a:gd name="T52" fmla="*/ 36 w 240"/>
                <a:gd name="T53" fmla="*/ 200 h 223"/>
                <a:gd name="T54" fmla="*/ 25 w 240"/>
                <a:gd name="T55" fmla="*/ 188 h 223"/>
                <a:gd name="T56" fmla="*/ 16 w 240"/>
                <a:gd name="T57" fmla="*/ 174 h 223"/>
                <a:gd name="T58" fmla="*/ 12 w 240"/>
                <a:gd name="T59" fmla="*/ 161 h 223"/>
                <a:gd name="T60" fmla="*/ 3 w 240"/>
                <a:gd name="T61" fmla="*/ 113 h 223"/>
                <a:gd name="T62" fmla="*/ 0 w 240"/>
                <a:gd name="T63" fmla="*/ 81 h 223"/>
                <a:gd name="T64" fmla="*/ 1 w 240"/>
                <a:gd name="T65" fmla="*/ 48 h 223"/>
                <a:gd name="T66" fmla="*/ 12 w 240"/>
                <a:gd name="T67" fmla="*/ 2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0" h="223">
                  <a:moveTo>
                    <a:pt x="12" y="28"/>
                  </a:moveTo>
                  <a:lnTo>
                    <a:pt x="22" y="30"/>
                  </a:lnTo>
                  <a:lnTo>
                    <a:pt x="33" y="30"/>
                  </a:lnTo>
                  <a:lnTo>
                    <a:pt x="44" y="30"/>
                  </a:lnTo>
                  <a:lnTo>
                    <a:pt x="54" y="28"/>
                  </a:lnTo>
                  <a:lnTo>
                    <a:pt x="74" y="24"/>
                  </a:lnTo>
                  <a:lnTo>
                    <a:pt x="95" y="18"/>
                  </a:lnTo>
                  <a:lnTo>
                    <a:pt x="114" y="10"/>
                  </a:lnTo>
                  <a:lnTo>
                    <a:pt x="134" y="4"/>
                  </a:lnTo>
                  <a:lnTo>
                    <a:pt x="143" y="3"/>
                  </a:lnTo>
                  <a:lnTo>
                    <a:pt x="154" y="1"/>
                  </a:lnTo>
                  <a:lnTo>
                    <a:pt x="163" y="0"/>
                  </a:lnTo>
                  <a:lnTo>
                    <a:pt x="173" y="0"/>
                  </a:lnTo>
                  <a:lnTo>
                    <a:pt x="178" y="1"/>
                  </a:lnTo>
                  <a:lnTo>
                    <a:pt x="182" y="3"/>
                  </a:lnTo>
                  <a:lnTo>
                    <a:pt x="193" y="6"/>
                  </a:lnTo>
                  <a:lnTo>
                    <a:pt x="202" y="13"/>
                  </a:lnTo>
                  <a:lnTo>
                    <a:pt x="211" y="21"/>
                  </a:lnTo>
                  <a:lnTo>
                    <a:pt x="219" y="30"/>
                  </a:lnTo>
                  <a:lnTo>
                    <a:pt x="222" y="36"/>
                  </a:lnTo>
                  <a:lnTo>
                    <a:pt x="225" y="42"/>
                  </a:lnTo>
                  <a:lnTo>
                    <a:pt x="231" y="52"/>
                  </a:lnTo>
                  <a:lnTo>
                    <a:pt x="235" y="64"/>
                  </a:lnTo>
                  <a:lnTo>
                    <a:pt x="237" y="72"/>
                  </a:lnTo>
                  <a:lnTo>
                    <a:pt x="238" y="81"/>
                  </a:lnTo>
                  <a:lnTo>
                    <a:pt x="240" y="88"/>
                  </a:lnTo>
                  <a:lnTo>
                    <a:pt x="240" y="98"/>
                  </a:lnTo>
                  <a:lnTo>
                    <a:pt x="240" y="105"/>
                  </a:lnTo>
                  <a:lnTo>
                    <a:pt x="240" y="114"/>
                  </a:lnTo>
                  <a:lnTo>
                    <a:pt x="237" y="131"/>
                  </a:lnTo>
                  <a:lnTo>
                    <a:pt x="235" y="138"/>
                  </a:lnTo>
                  <a:lnTo>
                    <a:pt x="234" y="146"/>
                  </a:lnTo>
                  <a:lnTo>
                    <a:pt x="228" y="161"/>
                  </a:lnTo>
                  <a:lnTo>
                    <a:pt x="223" y="167"/>
                  </a:lnTo>
                  <a:lnTo>
                    <a:pt x="219" y="173"/>
                  </a:lnTo>
                  <a:lnTo>
                    <a:pt x="214" y="179"/>
                  </a:lnTo>
                  <a:lnTo>
                    <a:pt x="208" y="183"/>
                  </a:lnTo>
                  <a:lnTo>
                    <a:pt x="199" y="191"/>
                  </a:lnTo>
                  <a:lnTo>
                    <a:pt x="187" y="197"/>
                  </a:lnTo>
                  <a:lnTo>
                    <a:pt x="175" y="201"/>
                  </a:lnTo>
                  <a:lnTo>
                    <a:pt x="163" y="204"/>
                  </a:lnTo>
                  <a:lnTo>
                    <a:pt x="136" y="210"/>
                  </a:lnTo>
                  <a:lnTo>
                    <a:pt x="122" y="215"/>
                  </a:lnTo>
                  <a:lnTo>
                    <a:pt x="110" y="220"/>
                  </a:lnTo>
                  <a:lnTo>
                    <a:pt x="102" y="221"/>
                  </a:lnTo>
                  <a:lnTo>
                    <a:pt x="96" y="223"/>
                  </a:lnTo>
                  <a:lnTo>
                    <a:pt x="89" y="223"/>
                  </a:lnTo>
                  <a:lnTo>
                    <a:pt x="80" y="221"/>
                  </a:lnTo>
                  <a:lnTo>
                    <a:pt x="72" y="220"/>
                  </a:lnTo>
                  <a:lnTo>
                    <a:pt x="65" y="217"/>
                  </a:lnTo>
                  <a:lnTo>
                    <a:pt x="57" y="213"/>
                  </a:lnTo>
                  <a:lnTo>
                    <a:pt x="50" y="210"/>
                  </a:lnTo>
                  <a:lnTo>
                    <a:pt x="44" y="206"/>
                  </a:lnTo>
                  <a:lnTo>
                    <a:pt x="36" y="200"/>
                  </a:lnTo>
                  <a:lnTo>
                    <a:pt x="30" y="194"/>
                  </a:lnTo>
                  <a:lnTo>
                    <a:pt x="25" y="188"/>
                  </a:lnTo>
                  <a:lnTo>
                    <a:pt x="21" y="182"/>
                  </a:lnTo>
                  <a:lnTo>
                    <a:pt x="16" y="174"/>
                  </a:lnTo>
                  <a:lnTo>
                    <a:pt x="13" y="168"/>
                  </a:lnTo>
                  <a:lnTo>
                    <a:pt x="12" y="161"/>
                  </a:lnTo>
                  <a:lnTo>
                    <a:pt x="4" y="129"/>
                  </a:lnTo>
                  <a:lnTo>
                    <a:pt x="3" y="113"/>
                  </a:lnTo>
                  <a:lnTo>
                    <a:pt x="0" y="96"/>
                  </a:lnTo>
                  <a:lnTo>
                    <a:pt x="0" y="81"/>
                  </a:lnTo>
                  <a:lnTo>
                    <a:pt x="0" y="64"/>
                  </a:lnTo>
                  <a:lnTo>
                    <a:pt x="1" y="48"/>
                  </a:lnTo>
                  <a:lnTo>
                    <a:pt x="6" y="33"/>
                  </a:lnTo>
                  <a:lnTo>
                    <a:pt x="12" y="2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499" name="Freeform 1475"/>
            <p:cNvSpPr>
              <a:spLocks/>
            </p:cNvSpPr>
            <p:nvPr/>
          </p:nvSpPr>
          <p:spPr bwMode="auto">
            <a:xfrm>
              <a:off x="4565" y="1533"/>
              <a:ext cx="81" cy="19"/>
            </a:xfrm>
            <a:custGeom>
              <a:avLst/>
              <a:gdLst>
                <a:gd name="T0" fmla="*/ 0 w 161"/>
                <a:gd name="T1" fmla="*/ 28 h 37"/>
                <a:gd name="T2" fmla="*/ 10 w 161"/>
                <a:gd name="T3" fmla="*/ 30 h 37"/>
                <a:gd name="T4" fmla="*/ 21 w 161"/>
                <a:gd name="T5" fmla="*/ 30 h 37"/>
                <a:gd name="T6" fmla="*/ 32 w 161"/>
                <a:gd name="T7" fmla="*/ 30 h 37"/>
                <a:gd name="T8" fmla="*/ 42 w 161"/>
                <a:gd name="T9" fmla="*/ 28 h 37"/>
                <a:gd name="T10" fmla="*/ 62 w 161"/>
                <a:gd name="T11" fmla="*/ 24 h 37"/>
                <a:gd name="T12" fmla="*/ 81 w 161"/>
                <a:gd name="T13" fmla="*/ 18 h 37"/>
                <a:gd name="T14" fmla="*/ 101 w 161"/>
                <a:gd name="T15" fmla="*/ 10 h 37"/>
                <a:gd name="T16" fmla="*/ 121 w 161"/>
                <a:gd name="T17" fmla="*/ 4 h 37"/>
                <a:gd name="T18" fmla="*/ 131 w 161"/>
                <a:gd name="T19" fmla="*/ 3 h 37"/>
                <a:gd name="T20" fmla="*/ 140 w 161"/>
                <a:gd name="T21" fmla="*/ 1 h 37"/>
                <a:gd name="T22" fmla="*/ 151 w 161"/>
                <a:gd name="T23" fmla="*/ 0 h 37"/>
                <a:gd name="T24" fmla="*/ 161 w 161"/>
                <a:gd name="T25" fmla="*/ 0 h 37"/>
                <a:gd name="T26" fmla="*/ 161 w 161"/>
                <a:gd name="T27" fmla="*/ 7 h 37"/>
                <a:gd name="T28" fmla="*/ 151 w 161"/>
                <a:gd name="T29" fmla="*/ 7 h 37"/>
                <a:gd name="T30" fmla="*/ 142 w 161"/>
                <a:gd name="T31" fmla="*/ 7 h 37"/>
                <a:gd name="T32" fmla="*/ 131 w 161"/>
                <a:gd name="T33" fmla="*/ 9 h 37"/>
                <a:gd name="T34" fmla="*/ 122 w 161"/>
                <a:gd name="T35" fmla="*/ 10 h 37"/>
                <a:gd name="T36" fmla="*/ 102 w 161"/>
                <a:gd name="T37" fmla="*/ 16 h 37"/>
                <a:gd name="T38" fmla="*/ 83 w 161"/>
                <a:gd name="T39" fmla="*/ 24 h 37"/>
                <a:gd name="T40" fmla="*/ 63 w 161"/>
                <a:gd name="T41" fmla="*/ 30 h 37"/>
                <a:gd name="T42" fmla="*/ 42 w 161"/>
                <a:gd name="T43" fmla="*/ 34 h 37"/>
                <a:gd name="T44" fmla="*/ 32 w 161"/>
                <a:gd name="T45" fmla="*/ 36 h 37"/>
                <a:gd name="T46" fmla="*/ 21 w 161"/>
                <a:gd name="T47" fmla="*/ 37 h 37"/>
                <a:gd name="T48" fmla="*/ 10 w 161"/>
                <a:gd name="T49" fmla="*/ 36 h 37"/>
                <a:gd name="T50" fmla="*/ 0 w 161"/>
                <a:gd name="T51" fmla="*/ 34 h 37"/>
                <a:gd name="T52" fmla="*/ 0 w 161"/>
                <a:gd name="T5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37">
                  <a:moveTo>
                    <a:pt x="0" y="28"/>
                  </a:moveTo>
                  <a:lnTo>
                    <a:pt x="10" y="30"/>
                  </a:lnTo>
                  <a:lnTo>
                    <a:pt x="21" y="30"/>
                  </a:lnTo>
                  <a:lnTo>
                    <a:pt x="32" y="30"/>
                  </a:lnTo>
                  <a:lnTo>
                    <a:pt x="42" y="28"/>
                  </a:lnTo>
                  <a:lnTo>
                    <a:pt x="62" y="24"/>
                  </a:lnTo>
                  <a:lnTo>
                    <a:pt x="81" y="18"/>
                  </a:lnTo>
                  <a:lnTo>
                    <a:pt x="101" y="10"/>
                  </a:lnTo>
                  <a:lnTo>
                    <a:pt x="121" y="4"/>
                  </a:lnTo>
                  <a:lnTo>
                    <a:pt x="131" y="3"/>
                  </a:lnTo>
                  <a:lnTo>
                    <a:pt x="140" y="1"/>
                  </a:lnTo>
                  <a:lnTo>
                    <a:pt x="151" y="0"/>
                  </a:lnTo>
                  <a:lnTo>
                    <a:pt x="161" y="0"/>
                  </a:lnTo>
                  <a:lnTo>
                    <a:pt x="161" y="7"/>
                  </a:lnTo>
                  <a:lnTo>
                    <a:pt x="151" y="7"/>
                  </a:lnTo>
                  <a:lnTo>
                    <a:pt x="142" y="7"/>
                  </a:lnTo>
                  <a:lnTo>
                    <a:pt x="131" y="9"/>
                  </a:lnTo>
                  <a:lnTo>
                    <a:pt x="122" y="10"/>
                  </a:lnTo>
                  <a:lnTo>
                    <a:pt x="102" y="16"/>
                  </a:lnTo>
                  <a:lnTo>
                    <a:pt x="83" y="24"/>
                  </a:lnTo>
                  <a:lnTo>
                    <a:pt x="63" y="30"/>
                  </a:lnTo>
                  <a:lnTo>
                    <a:pt x="42" y="34"/>
                  </a:lnTo>
                  <a:lnTo>
                    <a:pt x="32" y="36"/>
                  </a:lnTo>
                  <a:lnTo>
                    <a:pt x="21" y="37"/>
                  </a:lnTo>
                  <a:lnTo>
                    <a:pt x="10" y="36"/>
                  </a:lnTo>
                  <a:lnTo>
                    <a:pt x="0" y="34"/>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0" name="Freeform 1476"/>
            <p:cNvSpPr>
              <a:spLocks/>
            </p:cNvSpPr>
            <p:nvPr/>
          </p:nvSpPr>
          <p:spPr bwMode="auto">
            <a:xfrm>
              <a:off x="4646" y="1533"/>
              <a:ext cx="33" cy="34"/>
            </a:xfrm>
            <a:custGeom>
              <a:avLst/>
              <a:gdLst>
                <a:gd name="T0" fmla="*/ 0 w 65"/>
                <a:gd name="T1" fmla="*/ 0 h 69"/>
                <a:gd name="T2" fmla="*/ 5 w 65"/>
                <a:gd name="T3" fmla="*/ 1 h 69"/>
                <a:gd name="T4" fmla="*/ 11 w 65"/>
                <a:gd name="T5" fmla="*/ 3 h 69"/>
                <a:gd name="T6" fmla="*/ 21 w 65"/>
                <a:gd name="T7" fmla="*/ 7 h 69"/>
                <a:gd name="T8" fmla="*/ 31 w 65"/>
                <a:gd name="T9" fmla="*/ 13 h 69"/>
                <a:gd name="T10" fmla="*/ 40 w 65"/>
                <a:gd name="T11" fmla="*/ 22 h 69"/>
                <a:gd name="T12" fmla="*/ 47 w 65"/>
                <a:gd name="T13" fmla="*/ 31 h 69"/>
                <a:gd name="T14" fmla="*/ 52 w 65"/>
                <a:gd name="T15" fmla="*/ 37 h 69"/>
                <a:gd name="T16" fmla="*/ 55 w 65"/>
                <a:gd name="T17" fmla="*/ 43 h 69"/>
                <a:gd name="T18" fmla="*/ 61 w 65"/>
                <a:gd name="T19" fmla="*/ 54 h 69"/>
                <a:gd name="T20" fmla="*/ 65 w 65"/>
                <a:gd name="T21" fmla="*/ 66 h 69"/>
                <a:gd name="T22" fmla="*/ 59 w 65"/>
                <a:gd name="T23" fmla="*/ 69 h 69"/>
                <a:gd name="T24" fmla="*/ 55 w 65"/>
                <a:gd name="T25" fmla="*/ 57 h 69"/>
                <a:gd name="T26" fmla="*/ 49 w 65"/>
                <a:gd name="T27" fmla="*/ 46 h 69"/>
                <a:gd name="T28" fmla="*/ 46 w 65"/>
                <a:gd name="T29" fmla="*/ 40 h 69"/>
                <a:gd name="T30" fmla="*/ 43 w 65"/>
                <a:gd name="T31" fmla="*/ 36 h 69"/>
                <a:gd name="T32" fmla="*/ 35 w 65"/>
                <a:gd name="T33" fmla="*/ 27 h 69"/>
                <a:gd name="T34" fmla="*/ 26 w 65"/>
                <a:gd name="T35" fmla="*/ 18 h 69"/>
                <a:gd name="T36" fmla="*/ 18 w 65"/>
                <a:gd name="T37" fmla="*/ 12 h 69"/>
                <a:gd name="T38" fmla="*/ 9 w 65"/>
                <a:gd name="T39" fmla="*/ 9 h 69"/>
                <a:gd name="T40" fmla="*/ 5 w 65"/>
                <a:gd name="T41" fmla="*/ 7 h 69"/>
                <a:gd name="T42" fmla="*/ 0 w 65"/>
                <a:gd name="T43" fmla="*/ 7 h 69"/>
                <a:gd name="T44" fmla="*/ 0 w 65"/>
                <a:gd name="T4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9">
                  <a:moveTo>
                    <a:pt x="0" y="0"/>
                  </a:moveTo>
                  <a:lnTo>
                    <a:pt x="5" y="1"/>
                  </a:lnTo>
                  <a:lnTo>
                    <a:pt x="11" y="3"/>
                  </a:lnTo>
                  <a:lnTo>
                    <a:pt x="21" y="7"/>
                  </a:lnTo>
                  <a:lnTo>
                    <a:pt x="31" y="13"/>
                  </a:lnTo>
                  <a:lnTo>
                    <a:pt x="40" y="22"/>
                  </a:lnTo>
                  <a:lnTo>
                    <a:pt x="47" y="31"/>
                  </a:lnTo>
                  <a:lnTo>
                    <a:pt x="52" y="37"/>
                  </a:lnTo>
                  <a:lnTo>
                    <a:pt x="55" y="43"/>
                  </a:lnTo>
                  <a:lnTo>
                    <a:pt x="61" y="54"/>
                  </a:lnTo>
                  <a:lnTo>
                    <a:pt x="65" y="66"/>
                  </a:lnTo>
                  <a:lnTo>
                    <a:pt x="59" y="69"/>
                  </a:lnTo>
                  <a:lnTo>
                    <a:pt x="55" y="57"/>
                  </a:lnTo>
                  <a:lnTo>
                    <a:pt x="49" y="46"/>
                  </a:lnTo>
                  <a:lnTo>
                    <a:pt x="46" y="40"/>
                  </a:lnTo>
                  <a:lnTo>
                    <a:pt x="43" y="36"/>
                  </a:lnTo>
                  <a:lnTo>
                    <a:pt x="35" y="27"/>
                  </a:lnTo>
                  <a:lnTo>
                    <a:pt x="26" y="18"/>
                  </a:lnTo>
                  <a:lnTo>
                    <a:pt x="18" y="12"/>
                  </a:lnTo>
                  <a:lnTo>
                    <a:pt x="9" y="9"/>
                  </a:lnTo>
                  <a:lnTo>
                    <a:pt x="5" y="7"/>
                  </a:ln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1" name="Freeform 1477"/>
            <p:cNvSpPr>
              <a:spLocks/>
            </p:cNvSpPr>
            <p:nvPr/>
          </p:nvSpPr>
          <p:spPr bwMode="auto">
            <a:xfrm>
              <a:off x="4646" y="1533"/>
              <a:ext cx="1" cy="4"/>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2" name="Freeform 1478"/>
            <p:cNvSpPr>
              <a:spLocks/>
            </p:cNvSpPr>
            <p:nvPr/>
          </p:nvSpPr>
          <p:spPr bwMode="auto">
            <a:xfrm>
              <a:off x="4663" y="1567"/>
              <a:ext cx="18" cy="61"/>
            </a:xfrm>
            <a:custGeom>
              <a:avLst/>
              <a:gdLst>
                <a:gd name="T0" fmla="*/ 31 w 36"/>
                <a:gd name="T1" fmla="*/ 0 h 122"/>
                <a:gd name="T2" fmla="*/ 33 w 36"/>
                <a:gd name="T3" fmla="*/ 8 h 122"/>
                <a:gd name="T4" fmla="*/ 34 w 36"/>
                <a:gd name="T5" fmla="*/ 15 h 122"/>
                <a:gd name="T6" fmla="*/ 36 w 36"/>
                <a:gd name="T7" fmla="*/ 24 h 122"/>
                <a:gd name="T8" fmla="*/ 36 w 36"/>
                <a:gd name="T9" fmla="*/ 34 h 122"/>
                <a:gd name="T10" fmla="*/ 36 w 36"/>
                <a:gd name="T11" fmla="*/ 41 h 122"/>
                <a:gd name="T12" fmla="*/ 36 w 36"/>
                <a:gd name="T13" fmla="*/ 50 h 122"/>
                <a:gd name="T14" fmla="*/ 33 w 36"/>
                <a:gd name="T15" fmla="*/ 67 h 122"/>
                <a:gd name="T16" fmla="*/ 31 w 36"/>
                <a:gd name="T17" fmla="*/ 76 h 122"/>
                <a:gd name="T18" fmla="*/ 30 w 36"/>
                <a:gd name="T19" fmla="*/ 83 h 122"/>
                <a:gd name="T20" fmla="*/ 22 w 36"/>
                <a:gd name="T21" fmla="*/ 98 h 122"/>
                <a:gd name="T22" fmla="*/ 19 w 36"/>
                <a:gd name="T23" fmla="*/ 104 h 122"/>
                <a:gd name="T24" fmla="*/ 15 w 36"/>
                <a:gd name="T25" fmla="*/ 112 h 122"/>
                <a:gd name="T26" fmla="*/ 9 w 36"/>
                <a:gd name="T27" fmla="*/ 116 h 122"/>
                <a:gd name="T28" fmla="*/ 4 w 36"/>
                <a:gd name="T29" fmla="*/ 122 h 122"/>
                <a:gd name="T30" fmla="*/ 0 w 36"/>
                <a:gd name="T31" fmla="*/ 118 h 122"/>
                <a:gd name="T32" fmla="*/ 4 w 36"/>
                <a:gd name="T33" fmla="*/ 112 h 122"/>
                <a:gd name="T34" fmla="*/ 9 w 36"/>
                <a:gd name="T35" fmla="*/ 107 h 122"/>
                <a:gd name="T36" fmla="*/ 13 w 36"/>
                <a:gd name="T37" fmla="*/ 101 h 122"/>
                <a:gd name="T38" fmla="*/ 18 w 36"/>
                <a:gd name="T39" fmla="*/ 95 h 122"/>
                <a:gd name="T40" fmla="*/ 24 w 36"/>
                <a:gd name="T41" fmla="*/ 80 h 122"/>
                <a:gd name="T42" fmla="*/ 25 w 36"/>
                <a:gd name="T43" fmla="*/ 74 h 122"/>
                <a:gd name="T44" fmla="*/ 27 w 36"/>
                <a:gd name="T45" fmla="*/ 67 h 122"/>
                <a:gd name="T46" fmla="*/ 30 w 36"/>
                <a:gd name="T47" fmla="*/ 50 h 122"/>
                <a:gd name="T48" fmla="*/ 30 w 36"/>
                <a:gd name="T49" fmla="*/ 41 h 122"/>
                <a:gd name="T50" fmla="*/ 30 w 36"/>
                <a:gd name="T51" fmla="*/ 34 h 122"/>
                <a:gd name="T52" fmla="*/ 28 w 36"/>
                <a:gd name="T53" fmla="*/ 24 h 122"/>
                <a:gd name="T54" fmla="*/ 28 w 36"/>
                <a:gd name="T55" fmla="*/ 17 h 122"/>
                <a:gd name="T56" fmla="*/ 27 w 36"/>
                <a:gd name="T57" fmla="*/ 9 h 122"/>
                <a:gd name="T58" fmla="*/ 24 w 36"/>
                <a:gd name="T59" fmla="*/ 0 h 122"/>
                <a:gd name="T60" fmla="*/ 31 w 36"/>
                <a:gd name="T6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122">
                  <a:moveTo>
                    <a:pt x="31" y="0"/>
                  </a:moveTo>
                  <a:lnTo>
                    <a:pt x="33" y="8"/>
                  </a:lnTo>
                  <a:lnTo>
                    <a:pt x="34" y="15"/>
                  </a:lnTo>
                  <a:lnTo>
                    <a:pt x="36" y="24"/>
                  </a:lnTo>
                  <a:lnTo>
                    <a:pt x="36" y="34"/>
                  </a:lnTo>
                  <a:lnTo>
                    <a:pt x="36" y="41"/>
                  </a:lnTo>
                  <a:lnTo>
                    <a:pt x="36" y="50"/>
                  </a:lnTo>
                  <a:lnTo>
                    <a:pt x="33" y="67"/>
                  </a:lnTo>
                  <a:lnTo>
                    <a:pt x="31" y="76"/>
                  </a:lnTo>
                  <a:lnTo>
                    <a:pt x="30" y="83"/>
                  </a:lnTo>
                  <a:lnTo>
                    <a:pt x="22" y="98"/>
                  </a:lnTo>
                  <a:lnTo>
                    <a:pt x="19" y="104"/>
                  </a:lnTo>
                  <a:lnTo>
                    <a:pt x="15" y="112"/>
                  </a:lnTo>
                  <a:lnTo>
                    <a:pt x="9" y="116"/>
                  </a:lnTo>
                  <a:lnTo>
                    <a:pt x="4" y="122"/>
                  </a:lnTo>
                  <a:lnTo>
                    <a:pt x="0" y="118"/>
                  </a:lnTo>
                  <a:lnTo>
                    <a:pt x="4" y="112"/>
                  </a:lnTo>
                  <a:lnTo>
                    <a:pt x="9" y="107"/>
                  </a:lnTo>
                  <a:lnTo>
                    <a:pt x="13" y="101"/>
                  </a:lnTo>
                  <a:lnTo>
                    <a:pt x="18" y="95"/>
                  </a:lnTo>
                  <a:lnTo>
                    <a:pt x="24" y="80"/>
                  </a:lnTo>
                  <a:lnTo>
                    <a:pt x="25" y="74"/>
                  </a:lnTo>
                  <a:lnTo>
                    <a:pt x="27" y="67"/>
                  </a:lnTo>
                  <a:lnTo>
                    <a:pt x="30" y="50"/>
                  </a:lnTo>
                  <a:lnTo>
                    <a:pt x="30" y="41"/>
                  </a:lnTo>
                  <a:lnTo>
                    <a:pt x="30" y="34"/>
                  </a:lnTo>
                  <a:lnTo>
                    <a:pt x="28" y="24"/>
                  </a:lnTo>
                  <a:lnTo>
                    <a:pt x="28" y="17"/>
                  </a:lnTo>
                  <a:lnTo>
                    <a:pt x="27" y="9"/>
                  </a:lnTo>
                  <a:lnTo>
                    <a:pt x="24"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3" name="Freeform 1479"/>
            <p:cNvSpPr>
              <a:spLocks/>
            </p:cNvSpPr>
            <p:nvPr/>
          </p:nvSpPr>
          <p:spPr bwMode="auto">
            <a:xfrm>
              <a:off x="4675" y="1565"/>
              <a:ext cx="4" cy="2"/>
            </a:xfrm>
            <a:custGeom>
              <a:avLst/>
              <a:gdLst>
                <a:gd name="T0" fmla="*/ 7 w 7"/>
                <a:gd name="T1" fmla="*/ 2 h 5"/>
                <a:gd name="T2" fmla="*/ 6 w 7"/>
                <a:gd name="T3" fmla="*/ 0 h 5"/>
                <a:gd name="T4" fmla="*/ 7 w 7"/>
                <a:gd name="T5" fmla="*/ 3 h 5"/>
                <a:gd name="T6" fmla="*/ 0 w 7"/>
                <a:gd name="T7" fmla="*/ 3 h 5"/>
                <a:gd name="T8" fmla="*/ 1 w 7"/>
                <a:gd name="T9" fmla="*/ 5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6" y="0"/>
                  </a:lnTo>
                  <a:lnTo>
                    <a:pt x="7" y="3"/>
                  </a:lnTo>
                  <a:lnTo>
                    <a:pt x="0" y="3"/>
                  </a:lnTo>
                  <a:lnTo>
                    <a:pt x="1" y="5"/>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4" name="Freeform 1480"/>
            <p:cNvSpPr>
              <a:spLocks/>
            </p:cNvSpPr>
            <p:nvPr/>
          </p:nvSpPr>
          <p:spPr bwMode="auto">
            <a:xfrm>
              <a:off x="4614" y="1625"/>
              <a:ext cx="51" cy="21"/>
            </a:xfrm>
            <a:custGeom>
              <a:avLst/>
              <a:gdLst>
                <a:gd name="T0" fmla="*/ 103 w 103"/>
                <a:gd name="T1" fmla="*/ 4 h 41"/>
                <a:gd name="T2" fmla="*/ 93 w 103"/>
                <a:gd name="T3" fmla="*/ 12 h 41"/>
                <a:gd name="T4" fmla="*/ 80 w 103"/>
                <a:gd name="T5" fmla="*/ 18 h 41"/>
                <a:gd name="T6" fmla="*/ 68 w 103"/>
                <a:gd name="T7" fmla="*/ 22 h 41"/>
                <a:gd name="T8" fmla="*/ 55 w 103"/>
                <a:gd name="T9" fmla="*/ 25 h 41"/>
                <a:gd name="T10" fmla="*/ 29 w 103"/>
                <a:gd name="T11" fmla="*/ 31 h 41"/>
                <a:gd name="T12" fmla="*/ 16 w 103"/>
                <a:gd name="T13" fmla="*/ 36 h 41"/>
                <a:gd name="T14" fmla="*/ 2 w 103"/>
                <a:gd name="T15" fmla="*/ 41 h 41"/>
                <a:gd name="T16" fmla="*/ 0 w 103"/>
                <a:gd name="T17" fmla="*/ 35 h 41"/>
                <a:gd name="T18" fmla="*/ 14 w 103"/>
                <a:gd name="T19" fmla="*/ 30 h 41"/>
                <a:gd name="T20" fmla="*/ 26 w 103"/>
                <a:gd name="T21" fmla="*/ 25 h 41"/>
                <a:gd name="T22" fmla="*/ 53 w 103"/>
                <a:gd name="T23" fmla="*/ 19 h 41"/>
                <a:gd name="T24" fmla="*/ 65 w 103"/>
                <a:gd name="T25" fmla="*/ 16 h 41"/>
                <a:gd name="T26" fmla="*/ 77 w 103"/>
                <a:gd name="T27" fmla="*/ 12 h 41"/>
                <a:gd name="T28" fmla="*/ 88 w 103"/>
                <a:gd name="T29" fmla="*/ 6 h 41"/>
                <a:gd name="T30" fmla="*/ 99 w 103"/>
                <a:gd name="T31" fmla="*/ 0 h 41"/>
                <a:gd name="T32" fmla="*/ 103 w 103"/>
                <a:gd name="T3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41">
                  <a:moveTo>
                    <a:pt x="103" y="4"/>
                  </a:moveTo>
                  <a:lnTo>
                    <a:pt x="93" y="12"/>
                  </a:lnTo>
                  <a:lnTo>
                    <a:pt x="80" y="18"/>
                  </a:lnTo>
                  <a:lnTo>
                    <a:pt x="68" y="22"/>
                  </a:lnTo>
                  <a:lnTo>
                    <a:pt x="55" y="25"/>
                  </a:lnTo>
                  <a:lnTo>
                    <a:pt x="29" y="31"/>
                  </a:lnTo>
                  <a:lnTo>
                    <a:pt x="16" y="36"/>
                  </a:lnTo>
                  <a:lnTo>
                    <a:pt x="2" y="41"/>
                  </a:lnTo>
                  <a:lnTo>
                    <a:pt x="0" y="35"/>
                  </a:lnTo>
                  <a:lnTo>
                    <a:pt x="14" y="30"/>
                  </a:lnTo>
                  <a:lnTo>
                    <a:pt x="26" y="25"/>
                  </a:lnTo>
                  <a:lnTo>
                    <a:pt x="53" y="19"/>
                  </a:lnTo>
                  <a:lnTo>
                    <a:pt x="65" y="16"/>
                  </a:lnTo>
                  <a:lnTo>
                    <a:pt x="77" y="12"/>
                  </a:lnTo>
                  <a:lnTo>
                    <a:pt x="88" y="6"/>
                  </a:lnTo>
                  <a:lnTo>
                    <a:pt x="99" y="0"/>
                  </a:lnTo>
                  <a:lnTo>
                    <a:pt x="10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5" name="Freeform 1481"/>
            <p:cNvSpPr>
              <a:spLocks/>
            </p:cNvSpPr>
            <p:nvPr/>
          </p:nvSpPr>
          <p:spPr bwMode="auto">
            <a:xfrm>
              <a:off x="4663" y="1625"/>
              <a:ext cx="2"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6" name="Freeform 1482"/>
            <p:cNvSpPr>
              <a:spLocks/>
            </p:cNvSpPr>
            <p:nvPr/>
          </p:nvSpPr>
          <p:spPr bwMode="auto">
            <a:xfrm>
              <a:off x="4564" y="1614"/>
              <a:ext cx="50" cy="33"/>
            </a:xfrm>
            <a:custGeom>
              <a:avLst/>
              <a:gdLst>
                <a:gd name="T0" fmla="*/ 101 w 101"/>
                <a:gd name="T1" fmla="*/ 64 h 67"/>
                <a:gd name="T2" fmla="*/ 95 w 101"/>
                <a:gd name="T3" fmla="*/ 65 h 67"/>
                <a:gd name="T4" fmla="*/ 87 w 101"/>
                <a:gd name="T5" fmla="*/ 67 h 67"/>
                <a:gd name="T6" fmla="*/ 80 w 101"/>
                <a:gd name="T7" fmla="*/ 67 h 67"/>
                <a:gd name="T8" fmla="*/ 71 w 101"/>
                <a:gd name="T9" fmla="*/ 65 h 67"/>
                <a:gd name="T10" fmla="*/ 63 w 101"/>
                <a:gd name="T11" fmla="*/ 64 h 67"/>
                <a:gd name="T12" fmla="*/ 54 w 101"/>
                <a:gd name="T13" fmla="*/ 61 h 67"/>
                <a:gd name="T14" fmla="*/ 47 w 101"/>
                <a:gd name="T15" fmla="*/ 58 h 67"/>
                <a:gd name="T16" fmla="*/ 39 w 101"/>
                <a:gd name="T17" fmla="*/ 53 h 67"/>
                <a:gd name="T18" fmla="*/ 33 w 101"/>
                <a:gd name="T19" fmla="*/ 48 h 67"/>
                <a:gd name="T20" fmla="*/ 25 w 101"/>
                <a:gd name="T21" fmla="*/ 44 h 67"/>
                <a:gd name="T22" fmla="*/ 19 w 101"/>
                <a:gd name="T23" fmla="*/ 38 h 67"/>
                <a:gd name="T24" fmla="*/ 13 w 101"/>
                <a:gd name="T25" fmla="*/ 32 h 67"/>
                <a:gd name="T26" fmla="*/ 9 w 101"/>
                <a:gd name="T27" fmla="*/ 24 h 67"/>
                <a:gd name="T28" fmla="*/ 4 w 101"/>
                <a:gd name="T29" fmla="*/ 17 h 67"/>
                <a:gd name="T30" fmla="*/ 1 w 101"/>
                <a:gd name="T31" fmla="*/ 9 h 67"/>
                <a:gd name="T32" fmla="*/ 0 w 101"/>
                <a:gd name="T33" fmla="*/ 2 h 67"/>
                <a:gd name="T34" fmla="*/ 6 w 101"/>
                <a:gd name="T35" fmla="*/ 0 h 67"/>
                <a:gd name="T36" fmla="*/ 7 w 101"/>
                <a:gd name="T37" fmla="*/ 8 h 67"/>
                <a:gd name="T38" fmla="*/ 10 w 101"/>
                <a:gd name="T39" fmla="*/ 14 h 67"/>
                <a:gd name="T40" fmla="*/ 13 w 101"/>
                <a:gd name="T41" fmla="*/ 21 h 67"/>
                <a:gd name="T42" fmla="*/ 18 w 101"/>
                <a:gd name="T43" fmla="*/ 27 h 67"/>
                <a:gd name="T44" fmla="*/ 24 w 101"/>
                <a:gd name="T45" fmla="*/ 33 h 67"/>
                <a:gd name="T46" fmla="*/ 30 w 101"/>
                <a:gd name="T47" fmla="*/ 39 h 67"/>
                <a:gd name="T48" fmla="*/ 36 w 101"/>
                <a:gd name="T49" fmla="*/ 44 h 67"/>
                <a:gd name="T50" fmla="*/ 42 w 101"/>
                <a:gd name="T51" fmla="*/ 48 h 67"/>
                <a:gd name="T52" fmla="*/ 50 w 101"/>
                <a:gd name="T53" fmla="*/ 51 h 67"/>
                <a:gd name="T54" fmla="*/ 57 w 101"/>
                <a:gd name="T55" fmla="*/ 56 h 67"/>
                <a:gd name="T56" fmla="*/ 65 w 101"/>
                <a:gd name="T57" fmla="*/ 58 h 67"/>
                <a:gd name="T58" fmla="*/ 72 w 101"/>
                <a:gd name="T59" fmla="*/ 59 h 67"/>
                <a:gd name="T60" fmla="*/ 80 w 101"/>
                <a:gd name="T61" fmla="*/ 61 h 67"/>
                <a:gd name="T62" fmla="*/ 86 w 101"/>
                <a:gd name="T63" fmla="*/ 61 h 67"/>
                <a:gd name="T64" fmla="*/ 93 w 101"/>
                <a:gd name="T65" fmla="*/ 59 h 67"/>
                <a:gd name="T66" fmla="*/ 99 w 101"/>
                <a:gd name="T67" fmla="*/ 58 h 67"/>
                <a:gd name="T68" fmla="*/ 101 w 101"/>
                <a:gd name="T69"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67">
                  <a:moveTo>
                    <a:pt x="101" y="64"/>
                  </a:moveTo>
                  <a:lnTo>
                    <a:pt x="95" y="65"/>
                  </a:lnTo>
                  <a:lnTo>
                    <a:pt x="87" y="67"/>
                  </a:lnTo>
                  <a:lnTo>
                    <a:pt x="80" y="67"/>
                  </a:lnTo>
                  <a:lnTo>
                    <a:pt x="71" y="65"/>
                  </a:lnTo>
                  <a:lnTo>
                    <a:pt x="63" y="64"/>
                  </a:lnTo>
                  <a:lnTo>
                    <a:pt x="54" y="61"/>
                  </a:lnTo>
                  <a:lnTo>
                    <a:pt x="47" y="58"/>
                  </a:lnTo>
                  <a:lnTo>
                    <a:pt x="39" y="53"/>
                  </a:lnTo>
                  <a:lnTo>
                    <a:pt x="33" y="48"/>
                  </a:lnTo>
                  <a:lnTo>
                    <a:pt x="25" y="44"/>
                  </a:lnTo>
                  <a:lnTo>
                    <a:pt x="19" y="38"/>
                  </a:lnTo>
                  <a:lnTo>
                    <a:pt x="13" y="32"/>
                  </a:lnTo>
                  <a:lnTo>
                    <a:pt x="9" y="24"/>
                  </a:lnTo>
                  <a:lnTo>
                    <a:pt x="4" y="17"/>
                  </a:lnTo>
                  <a:lnTo>
                    <a:pt x="1" y="9"/>
                  </a:lnTo>
                  <a:lnTo>
                    <a:pt x="0" y="2"/>
                  </a:lnTo>
                  <a:lnTo>
                    <a:pt x="6" y="0"/>
                  </a:lnTo>
                  <a:lnTo>
                    <a:pt x="7" y="8"/>
                  </a:lnTo>
                  <a:lnTo>
                    <a:pt x="10" y="14"/>
                  </a:lnTo>
                  <a:lnTo>
                    <a:pt x="13" y="21"/>
                  </a:lnTo>
                  <a:lnTo>
                    <a:pt x="18" y="27"/>
                  </a:lnTo>
                  <a:lnTo>
                    <a:pt x="24" y="33"/>
                  </a:lnTo>
                  <a:lnTo>
                    <a:pt x="30" y="39"/>
                  </a:lnTo>
                  <a:lnTo>
                    <a:pt x="36" y="44"/>
                  </a:lnTo>
                  <a:lnTo>
                    <a:pt x="42" y="48"/>
                  </a:lnTo>
                  <a:lnTo>
                    <a:pt x="50" y="51"/>
                  </a:lnTo>
                  <a:lnTo>
                    <a:pt x="57" y="56"/>
                  </a:lnTo>
                  <a:lnTo>
                    <a:pt x="65" y="58"/>
                  </a:lnTo>
                  <a:lnTo>
                    <a:pt x="72" y="59"/>
                  </a:lnTo>
                  <a:lnTo>
                    <a:pt x="80" y="61"/>
                  </a:lnTo>
                  <a:lnTo>
                    <a:pt x="86" y="61"/>
                  </a:lnTo>
                  <a:lnTo>
                    <a:pt x="93" y="59"/>
                  </a:lnTo>
                  <a:lnTo>
                    <a:pt x="99" y="58"/>
                  </a:lnTo>
                  <a:lnTo>
                    <a:pt x="101"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7" name="Freeform 1483"/>
            <p:cNvSpPr>
              <a:spLocks/>
            </p:cNvSpPr>
            <p:nvPr/>
          </p:nvSpPr>
          <p:spPr bwMode="auto">
            <a:xfrm>
              <a:off x="4614" y="1643"/>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8" name="Freeform 1484"/>
            <p:cNvSpPr>
              <a:spLocks/>
            </p:cNvSpPr>
            <p:nvPr/>
          </p:nvSpPr>
          <p:spPr bwMode="auto">
            <a:xfrm>
              <a:off x="4558" y="1551"/>
              <a:ext cx="9" cy="64"/>
            </a:xfrm>
            <a:custGeom>
              <a:avLst/>
              <a:gdLst>
                <a:gd name="T0" fmla="*/ 12 w 18"/>
                <a:gd name="T1" fmla="*/ 128 h 128"/>
                <a:gd name="T2" fmla="*/ 4 w 18"/>
                <a:gd name="T3" fmla="*/ 96 h 128"/>
                <a:gd name="T4" fmla="*/ 3 w 18"/>
                <a:gd name="T5" fmla="*/ 81 h 128"/>
                <a:gd name="T6" fmla="*/ 0 w 18"/>
                <a:gd name="T7" fmla="*/ 65 h 128"/>
                <a:gd name="T8" fmla="*/ 0 w 18"/>
                <a:gd name="T9" fmla="*/ 48 h 128"/>
                <a:gd name="T10" fmla="*/ 0 w 18"/>
                <a:gd name="T11" fmla="*/ 31 h 128"/>
                <a:gd name="T12" fmla="*/ 1 w 18"/>
                <a:gd name="T13" fmla="*/ 15 h 128"/>
                <a:gd name="T14" fmla="*/ 6 w 18"/>
                <a:gd name="T15" fmla="*/ 0 h 128"/>
                <a:gd name="T16" fmla="*/ 12 w 18"/>
                <a:gd name="T17" fmla="*/ 1 h 128"/>
                <a:gd name="T18" fmla="*/ 7 w 18"/>
                <a:gd name="T19" fmla="*/ 16 h 128"/>
                <a:gd name="T20" fmla="*/ 6 w 18"/>
                <a:gd name="T21" fmla="*/ 31 h 128"/>
                <a:gd name="T22" fmla="*/ 6 w 18"/>
                <a:gd name="T23" fmla="*/ 48 h 128"/>
                <a:gd name="T24" fmla="*/ 6 w 18"/>
                <a:gd name="T25" fmla="*/ 63 h 128"/>
                <a:gd name="T26" fmla="*/ 9 w 18"/>
                <a:gd name="T27" fmla="*/ 80 h 128"/>
                <a:gd name="T28" fmla="*/ 10 w 18"/>
                <a:gd name="T29" fmla="*/ 95 h 128"/>
                <a:gd name="T30" fmla="*/ 18 w 18"/>
                <a:gd name="T31" fmla="*/ 126 h 128"/>
                <a:gd name="T32" fmla="*/ 12 w 18"/>
                <a:gd name="T3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28">
                  <a:moveTo>
                    <a:pt x="12" y="128"/>
                  </a:moveTo>
                  <a:lnTo>
                    <a:pt x="4" y="96"/>
                  </a:lnTo>
                  <a:lnTo>
                    <a:pt x="3" y="81"/>
                  </a:lnTo>
                  <a:lnTo>
                    <a:pt x="0" y="65"/>
                  </a:lnTo>
                  <a:lnTo>
                    <a:pt x="0" y="48"/>
                  </a:lnTo>
                  <a:lnTo>
                    <a:pt x="0" y="31"/>
                  </a:lnTo>
                  <a:lnTo>
                    <a:pt x="1" y="15"/>
                  </a:lnTo>
                  <a:lnTo>
                    <a:pt x="6" y="0"/>
                  </a:lnTo>
                  <a:lnTo>
                    <a:pt x="12" y="1"/>
                  </a:lnTo>
                  <a:lnTo>
                    <a:pt x="7" y="16"/>
                  </a:lnTo>
                  <a:lnTo>
                    <a:pt x="6" y="31"/>
                  </a:lnTo>
                  <a:lnTo>
                    <a:pt x="6" y="48"/>
                  </a:lnTo>
                  <a:lnTo>
                    <a:pt x="6" y="63"/>
                  </a:lnTo>
                  <a:lnTo>
                    <a:pt x="9" y="80"/>
                  </a:lnTo>
                  <a:lnTo>
                    <a:pt x="10" y="95"/>
                  </a:lnTo>
                  <a:lnTo>
                    <a:pt x="18" y="126"/>
                  </a:lnTo>
                  <a:lnTo>
                    <a:pt x="12"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09" name="Freeform 1485"/>
            <p:cNvSpPr>
              <a:spLocks/>
            </p:cNvSpPr>
            <p:nvPr/>
          </p:nvSpPr>
          <p:spPr bwMode="auto">
            <a:xfrm>
              <a:off x="4564" y="1614"/>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10" name="Freeform 1486"/>
            <p:cNvSpPr>
              <a:spLocks/>
            </p:cNvSpPr>
            <p:nvPr/>
          </p:nvSpPr>
          <p:spPr bwMode="auto">
            <a:xfrm>
              <a:off x="4562" y="1547"/>
              <a:ext cx="4" cy="5"/>
            </a:xfrm>
            <a:custGeom>
              <a:avLst/>
              <a:gdLst>
                <a:gd name="T0" fmla="*/ 0 w 9"/>
                <a:gd name="T1" fmla="*/ 5 h 11"/>
                <a:gd name="T2" fmla="*/ 3 w 9"/>
                <a:gd name="T3" fmla="*/ 11 h 11"/>
                <a:gd name="T4" fmla="*/ 9 w 9"/>
                <a:gd name="T5" fmla="*/ 6 h 11"/>
                <a:gd name="T6" fmla="*/ 6 w 9"/>
                <a:gd name="T7" fmla="*/ 0 h 11"/>
                <a:gd name="T8" fmla="*/ 0 w 9"/>
                <a:gd name="T9" fmla="*/ 5 h 11"/>
              </a:gdLst>
              <a:ahLst/>
              <a:cxnLst>
                <a:cxn ang="0">
                  <a:pos x="T0" y="T1"/>
                </a:cxn>
                <a:cxn ang="0">
                  <a:pos x="T2" y="T3"/>
                </a:cxn>
                <a:cxn ang="0">
                  <a:pos x="T4" y="T5"/>
                </a:cxn>
                <a:cxn ang="0">
                  <a:pos x="T6" y="T7"/>
                </a:cxn>
                <a:cxn ang="0">
                  <a:pos x="T8" y="T9"/>
                </a:cxn>
              </a:cxnLst>
              <a:rect l="0" t="0" r="r" b="b"/>
              <a:pathLst>
                <a:path w="9" h="11">
                  <a:moveTo>
                    <a:pt x="0" y="5"/>
                  </a:moveTo>
                  <a:lnTo>
                    <a:pt x="3" y="11"/>
                  </a:lnTo>
                  <a:lnTo>
                    <a:pt x="9" y="6"/>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11" name="Freeform 1487"/>
            <p:cNvSpPr>
              <a:spLocks/>
            </p:cNvSpPr>
            <p:nvPr/>
          </p:nvSpPr>
          <p:spPr bwMode="auto">
            <a:xfrm>
              <a:off x="4561" y="1549"/>
              <a:ext cx="3" cy="3"/>
            </a:xfrm>
            <a:custGeom>
              <a:avLst/>
              <a:gdLst>
                <a:gd name="T0" fmla="*/ 0 w 6"/>
                <a:gd name="T1" fmla="*/ 3 h 6"/>
                <a:gd name="T2" fmla="*/ 0 w 6"/>
                <a:gd name="T3" fmla="*/ 1 h 6"/>
                <a:gd name="T4" fmla="*/ 1 w 6"/>
                <a:gd name="T5" fmla="*/ 0 h 6"/>
                <a:gd name="T6" fmla="*/ 4 w 6"/>
                <a:gd name="T7" fmla="*/ 6 h 6"/>
                <a:gd name="T8" fmla="*/ 6 w 6"/>
                <a:gd name="T9" fmla="*/ 4 h 6"/>
                <a:gd name="T10" fmla="*/ 0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0" y="3"/>
                  </a:moveTo>
                  <a:lnTo>
                    <a:pt x="0" y="1"/>
                  </a:lnTo>
                  <a:lnTo>
                    <a:pt x="1" y="0"/>
                  </a:lnTo>
                  <a:lnTo>
                    <a:pt x="4" y="6"/>
                  </a:lnTo>
                  <a:lnTo>
                    <a:pt x="6" y="4"/>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12" name="Freeform 1488"/>
            <p:cNvSpPr>
              <a:spLocks/>
            </p:cNvSpPr>
            <p:nvPr/>
          </p:nvSpPr>
          <p:spPr bwMode="auto">
            <a:xfrm>
              <a:off x="4565" y="1547"/>
              <a:ext cx="1" cy="3"/>
            </a:xfrm>
            <a:custGeom>
              <a:avLst/>
              <a:gdLst>
                <a:gd name="T0" fmla="*/ 0 w 3"/>
                <a:gd name="T1" fmla="*/ 0 h 6"/>
                <a:gd name="T2" fmla="*/ 2 w 3"/>
                <a:gd name="T3" fmla="*/ 0 h 6"/>
                <a:gd name="T4" fmla="*/ 2 w 3"/>
                <a:gd name="T5" fmla="*/ 6 h 6"/>
                <a:gd name="T6" fmla="*/ 3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2" y="6"/>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13" name="Freeform 1489"/>
            <p:cNvSpPr>
              <a:spLocks/>
            </p:cNvSpPr>
            <p:nvPr/>
          </p:nvSpPr>
          <p:spPr bwMode="auto">
            <a:xfrm>
              <a:off x="4522" y="1619"/>
              <a:ext cx="151" cy="133"/>
            </a:xfrm>
            <a:custGeom>
              <a:avLst/>
              <a:gdLst>
                <a:gd name="T0" fmla="*/ 44 w 302"/>
                <a:gd name="T1" fmla="*/ 12 h 267"/>
                <a:gd name="T2" fmla="*/ 51 w 302"/>
                <a:gd name="T3" fmla="*/ 5 h 267"/>
                <a:gd name="T4" fmla="*/ 66 w 302"/>
                <a:gd name="T5" fmla="*/ 0 h 267"/>
                <a:gd name="T6" fmla="*/ 83 w 302"/>
                <a:gd name="T7" fmla="*/ 3 h 267"/>
                <a:gd name="T8" fmla="*/ 90 w 302"/>
                <a:gd name="T9" fmla="*/ 6 h 267"/>
                <a:gd name="T10" fmla="*/ 98 w 302"/>
                <a:gd name="T11" fmla="*/ 12 h 267"/>
                <a:gd name="T12" fmla="*/ 116 w 302"/>
                <a:gd name="T13" fmla="*/ 29 h 267"/>
                <a:gd name="T14" fmla="*/ 137 w 302"/>
                <a:gd name="T15" fmla="*/ 42 h 267"/>
                <a:gd name="T16" fmla="*/ 158 w 302"/>
                <a:gd name="T17" fmla="*/ 52 h 267"/>
                <a:gd name="T18" fmla="*/ 181 w 302"/>
                <a:gd name="T19" fmla="*/ 61 h 267"/>
                <a:gd name="T20" fmla="*/ 228 w 302"/>
                <a:gd name="T21" fmla="*/ 71 h 267"/>
                <a:gd name="T22" fmla="*/ 276 w 302"/>
                <a:gd name="T23" fmla="*/ 79 h 267"/>
                <a:gd name="T24" fmla="*/ 287 w 302"/>
                <a:gd name="T25" fmla="*/ 83 h 267"/>
                <a:gd name="T26" fmla="*/ 291 w 302"/>
                <a:gd name="T27" fmla="*/ 89 h 267"/>
                <a:gd name="T28" fmla="*/ 297 w 302"/>
                <a:gd name="T29" fmla="*/ 109 h 267"/>
                <a:gd name="T30" fmla="*/ 302 w 302"/>
                <a:gd name="T31" fmla="*/ 128 h 267"/>
                <a:gd name="T32" fmla="*/ 300 w 302"/>
                <a:gd name="T33" fmla="*/ 152 h 267"/>
                <a:gd name="T34" fmla="*/ 299 w 302"/>
                <a:gd name="T35" fmla="*/ 168 h 267"/>
                <a:gd name="T36" fmla="*/ 294 w 302"/>
                <a:gd name="T37" fmla="*/ 187 h 267"/>
                <a:gd name="T38" fmla="*/ 282 w 302"/>
                <a:gd name="T39" fmla="*/ 217 h 267"/>
                <a:gd name="T40" fmla="*/ 265 w 302"/>
                <a:gd name="T41" fmla="*/ 244 h 267"/>
                <a:gd name="T42" fmla="*/ 256 w 302"/>
                <a:gd name="T43" fmla="*/ 255 h 267"/>
                <a:gd name="T44" fmla="*/ 244 w 302"/>
                <a:gd name="T45" fmla="*/ 262 h 267"/>
                <a:gd name="T46" fmla="*/ 231 w 302"/>
                <a:gd name="T47" fmla="*/ 265 h 267"/>
                <a:gd name="T48" fmla="*/ 216 w 302"/>
                <a:gd name="T49" fmla="*/ 265 h 267"/>
                <a:gd name="T50" fmla="*/ 201 w 302"/>
                <a:gd name="T51" fmla="*/ 261 h 267"/>
                <a:gd name="T52" fmla="*/ 176 w 302"/>
                <a:gd name="T53" fmla="*/ 252 h 267"/>
                <a:gd name="T54" fmla="*/ 160 w 302"/>
                <a:gd name="T55" fmla="*/ 246 h 267"/>
                <a:gd name="T56" fmla="*/ 142 w 302"/>
                <a:gd name="T57" fmla="*/ 244 h 267"/>
                <a:gd name="T58" fmla="*/ 108 w 302"/>
                <a:gd name="T59" fmla="*/ 240 h 267"/>
                <a:gd name="T60" fmla="*/ 60 w 302"/>
                <a:gd name="T61" fmla="*/ 238 h 267"/>
                <a:gd name="T62" fmla="*/ 38 w 302"/>
                <a:gd name="T63" fmla="*/ 235 h 267"/>
                <a:gd name="T64" fmla="*/ 13 w 302"/>
                <a:gd name="T65" fmla="*/ 228 h 267"/>
                <a:gd name="T66" fmla="*/ 6 w 302"/>
                <a:gd name="T67" fmla="*/ 202 h 267"/>
                <a:gd name="T68" fmla="*/ 1 w 302"/>
                <a:gd name="T69" fmla="*/ 178 h 267"/>
                <a:gd name="T70" fmla="*/ 0 w 302"/>
                <a:gd name="T71" fmla="*/ 152 h 267"/>
                <a:gd name="T72" fmla="*/ 1 w 302"/>
                <a:gd name="T73" fmla="*/ 127 h 267"/>
                <a:gd name="T74" fmla="*/ 6 w 302"/>
                <a:gd name="T75" fmla="*/ 101 h 267"/>
                <a:gd name="T76" fmla="*/ 16 w 302"/>
                <a:gd name="T77" fmla="*/ 64 h 267"/>
                <a:gd name="T78" fmla="*/ 30 w 302"/>
                <a:gd name="T79" fmla="*/ 2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2" h="267">
                  <a:moveTo>
                    <a:pt x="42" y="15"/>
                  </a:moveTo>
                  <a:lnTo>
                    <a:pt x="44" y="12"/>
                  </a:lnTo>
                  <a:lnTo>
                    <a:pt x="47" y="9"/>
                  </a:lnTo>
                  <a:lnTo>
                    <a:pt x="51" y="5"/>
                  </a:lnTo>
                  <a:lnTo>
                    <a:pt x="59" y="2"/>
                  </a:lnTo>
                  <a:lnTo>
                    <a:pt x="66" y="0"/>
                  </a:lnTo>
                  <a:lnTo>
                    <a:pt x="74" y="0"/>
                  </a:lnTo>
                  <a:lnTo>
                    <a:pt x="83" y="3"/>
                  </a:lnTo>
                  <a:lnTo>
                    <a:pt x="86" y="5"/>
                  </a:lnTo>
                  <a:lnTo>
                    <a:pt x="90" y="6"/>
                  </a:lnTo>
                  <a:lnTo>
                    <a:pt x="93" y="9"/>
                  </a:lnTo>
                  <a:lnTo>
                    <a:pt x="98" y="12"/>
                  </a:lnTo>
                  <a:lnTo>
                    <a:pt x="107" y="21"/>
                  </a:lnTo>
                  <a:lnTo>
                    <a:pt x="116" y="29"/>
                  </a:lnTo>
                  <a:lnTo>
                    <a:pt x="127" y="36"/>
                  </a:lnTo>
                  <a:lnTo>
                    <a:pt x="137" y="42"/>
                  </a:lnTo>
                  <a:lnTo>
                    <a:pt x="148" y="47"/>
                  </a:lnTo>
                  <a:lnTo>
                    <a:pt x="158" y="52"/>
                  </a:lnTo>
                  <a:lnTo>
                    <a:pt x="170" y="56"/>
                  </a:lnTo>
                  <a:lnTo>
                    <a:pt x="181" y="61"/>
                  </a:lnTo>
                  <a:lnTo>
                    <a:pt x="204" y="67"/>
                  </a:lnTo>
                  <a:lnTo>
                    <a:pt x="228" y="71"/>
                  </a:lnTo>
                  <a:lnTo>
                    <a:pt x="252" y="76"/>
                  </a:lnTo>
                  <a:lnTo>
                    <a:pt x="276" y="79"/>
                  </a:lnTo>
                  <a:lnTo>
                    <a:pt x="281" y="80"/>
                  </a:lnTo>
                  <a:lnTo>
                    <a:pt x="287" y="83"/>
                  </a:lnTo>
                  <a:lnTo>
                    <a:pt x="290" y="86"/>
                  </a:lnTo>
                  <a:lnTo>
                    <a:pt x="291" y="89"/>
                  </a:lnTo>
                  <a:lnTo>
                    <a:pt x="296" y="98"/>
                  </a:lnTo>
                  <a:lnTo>
                    <a:pt x="297" y="109"/>
                  </a:lnTo>
                  <a:lnTo>
                    <a:pt x="300" y="118"/>
                  </a:lnTo>
                  <a:lnTo>
                    <a:pt x="302" y="128"/>
                  </a:lnTo>
                  <a:lnTo>
                    <a:pt x="302" y="148"/>
                  </a:lnTo>
                  <a:lnTo>
                    <a:pt x="300" y="152"/>
                  </a:lnTo>
                  <a:lnTo>
                    <a:pt x="300" y="158"/>
                  </a:lnTo>
                  <a:lnTo>
                    <a:pt x="299" y="168"/>
                  </a:lnTo>
                  <a:lnTo>
                    <a:pt x="296" y="178"/>
                  </a:lnTo>
                  <a:lnTo>
                    <a:pt x="294" y="187"/>
                  </a:lnTo>
                  <a:lnTo>
                    <a:pt x="287" y="207"/>
                  </a:lnTo>
                  <a:lnTo>
                    <a:pt x="282" y="217"/>
                  </a:lnTo>
                  <a:lnTo>
                    <a:pt x="276" y="226"/>
                  </a:lnTo>
                  <a:lnTo>
                    <a:pt x="265" y="244"/>
                  </a:lnTo>
                  <a:lnTo>
                    <a:pt x="261" y="250"/>
                  </a:lnTo>
                  <a:lnTo>
                    <a:pt x="256" y="255"/>
                  </a:lnTo>
                  <a:lnTo>
                    <a:pt x="250" y="259"/>
                  </a:lnTo>
                  <a:lnTo>
                    <a:pt x="244" y="262"/>
                  </a:lnTo>
                  <a:lnTo>
                    <a:pt x="238" y="265"/>
                  </a:lnTo>
                  <a:lnTo>
                    <a:pt x="231" y="265"/>
                  </a:lnTo>
                  <a:lnTo>
                    <a:pt x="223" y="267"/>
                  </a:lnTo>
                  <a:lnTo>
                    <a:pt x="216" y="265"/>
                  </a:lnTo>
                  <a:lnTo>
                    <a:pt x="208" y="264"/>
                  </a:lnTo>
                  <a:lnTo>
                    <a:pt x="201" y="261"/>
                  </a:lnTo>
                  <a:lnTo>
                    <a:pt x="185" y="255"/>
                  </a:lnTo>
                  <a:lnTo>
                    <a:pt x="176" y="252"/>
                  </a:lnTo>
                  <a:lnTo>
                    <a:pt x="169" y="249"/>
                  </a:lnTo>
                  <a:lnTo>
                    <a:pt x="160" y="246"/>
                  </a:lnTo>
                  <a:lnTo>
                    <a:pt x="151" y="246"/>
                  </a:lnTo>
                  <a:lnTo>
                    <a:pt x="142" y="244"/>
                  </a:lnTo>
                  <a:lnTo>
                    <a:pt x="125" y="241"/>
                  </a:lnTo>
                  <a:lnTo>
                    <a:pt x="108" y="240"/>
                  </a:lnTo>
                  <a:lnTo>
                    <a:pt x="75" y="240"/>
                  </a:lnTo>
                  <a:lnTo>
                    <a:pt x="60" y="238"/>
                  </a:lnTo>
                  <a:lnTo>
                    <a:pt x="45" y="237"/>
                  </a:lnTo>
                  <a:lnTo>
                    <a:pt x="38" y="235"/>
                  </a:lnTo>
                  <a:lnTo>
                    <a:pt x="29" y="232"/>
                  </a:lnTo>
                  <a:lnTo>
                    <a:pt x="13" y="228"/>
                  </a:lnTo>
                  <a:lnTo>
                    <a:pt x="9" y="214"/>
                  </a:lnTo>
                  <a:lnTo>
                    <a:pt x="6" y="202"/>
                  </a:lnTo>
                  <a:lnTo>
                    <a:pt x="3" y="190"/>
                  </a:lnTo>
                  <a:lnTo>
                    <a:pt x="1" y="178"/>
                  </a:lnTo>
                  <a:lnTo>
                    <a:pt x="0" y="164"/>
                  </a:lnTo>
                  <a:lnTo>
                    <a:pt x="0" y="152"/>
                  </a:lnTo>
                  <a:lnTo>
                    <a:pt x="1" y="139"/>
                  </a:lnTo>
                  <a:lnTo>
                    <a:pt x="1" y="127"/>
                  </a:lnTo>
                  <a:lnTo>
                    <a:pt x="4" y="113"/>
                  </a:lnTo>
                  <a:lnTo>
                    <a:pt x="6" y="101"/>
                  </a:lnTo>
                  <a:lnTo>
                    <a:pt x="12" y="76"/>
                  </a:lnTo>
                  <a:lnTo>
                    <a:pt x="16" y="64"/>
                  </a:lnTo>
                  <a:lnTo>
                    <a:pt x="21" y="52"/>
                  </a:lnTo>
                  <a:lnTo>
                    <a:pt x="30" y="27"/>
                  </a:lnTo>
                  <a:lnTo>
                    <a:pt x="42" y="15"/>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14" name="Freeform 1490"/>
            <p:cNvSpPr>
              <a:spLocks/>
            </p:cNvSpPr>
            <p:nvPr/>
          </p:nvSpPr>
          <p:spPr bwMode="auto">
            <a:xfrm>
              <a:off x="4542" y="1617"/>
              <a:ext cx="30" cy="10"/>
            </a:xfrm>
            <a:custGeom>
              <a:avLst/>
              <a:gdLst>
                <a:gd name="T0" fmla="*/ 0 w 60"/>
                <a:gd name="T1" fmla="*/ 17 h 20"/>
                <a:gd name="T2" fmla="*/ 2 w 60"/>
                <a:gd name="T3" fmla="*/ 14 h 20"/>
                <a:gd name="T4" fmla="*/ 5 w 60"/>
                <a:gd name="T5" fmla="*/ 9 h 20"/>
                <a:gd name="T6" fmla="*/ 11 w 60"/>
                <a:gd name="T7" fmla="*/ 5 h 20"/>
                <a:gd name="T8" fmla="*/ 18 w 60"/>
                <a:gd name="T9" fmla="*/ 2 h 20"/>
                <a:gd name="T10" fmla="*/ 27 w 60"/>
                <a:gd name="T11" fmla="*/ 0 h 20"/>
                <a:gd name="T12" fmla="*/ 35 w 60"/>
                <a:gd name="T13" fmla="*/ 0 h 20"/>
                <a:gd name="T14" fmla="*/ 44 w 60"/>
                <a:gd name="T15" fmla="*/ 3 h 20"/>
                <a:gd name="T16" fmla="*/ 48 w 60"/>
                <a:gd name="T17" fmla="*/ 5 h 20"/>
                <a:gd name="T18" fmla="*/ 53 w 60"/>
                <a:gd name="T19" fmla="*/ 8 h 20"/>
                <a:gd name="T20" fmla="*/ 57 w 60"/>
                <a:gd name="T21" fmla="*/ 11 h 20"/>
                <a:gd name="T22" fmla="*/ 60 w 60"/>
                <a:gd name="T23" fmla="*/ 14 h 20"/>
                <a:gd name="T24" fmla="*/ 56 w 60"/>
                <a:gd name="T25" fmla="*/ 18 h 20"/>
                <a:gd name="T26" fmla="*/ 53 w 60"/>
                <a:gd name="T27" fmla="*/ 15 h 20"/>
                <a:gd name="T28" fmla="*/ 50 w 60"/>
                <a:gd name="T29" fmla="*/ 12 h 20"/>
                <a:gd name="T30" fmla="*/ 45 w 60"/>
                <a:gd name="T31" fmla="*/ 11 h 20"/>
                <a:gd name="T32" fmla="*/ 42 w 60"/>
                <a:gd name="T33" fmla="*/ 9 h 20"/>
                <a:gd name="T34" fmla="*/ 35 w 60"/>
                <a:gd name="T35" fmla="*/ 6 h 20"/>
                <a:gd name="T36" fmla="*/ 27 w 60"/>
                <a:gd name="T37" fmla="*/ 6 h 20"/>
                <a:gd name="T38" fmla="*/ 20 w 60"/>
                <a:gd name="T39" fmla="*/ 8 h 20"/>
                <a:gd name="T40" fmla="*/ 14 w 60"/>
                <a:gd name="T41" fmla="*/ 9 h 20"/>
                <a:gd name="T42" fmla="*/ 9 w 60"/>
                <a:gd name="T43" fmla="*/ 14 h 20"/>
                <a:gd name="T44" fmla="*/ 8 w 60"/>
                <a:gd name="T45" fmla="*/ 17 h 20"/>
                <a:gd name="T46" fmla="*/ 5 w 60"/>
                <a:gd name="T47" fmla="*/ 20 h 20"/>
                <a:gd name="T48" fmla="*/ 0 w 60"/>
                <a:gd name="T4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20">
                  <a:moveTo>
                    <a:pt x="0" y="17"/>
                  </a:moveTo>
                  <a:lnTo>
                    <a:pt x="2" y="14"/>
                  </a:lnTo>
                  <a:lnTo>
                    <a:pt x="5" y="9"/>
                  </a:lnTo>
                  <a:lnTo>
                    <a:pt x="11" y="5"/>
                  </a:lnTo>
                  <a:lnTo>
                    <a:pt x="18" y="2"/>
                  </a:lnTo>
                  <a:lnTo>
                    <a:pt x="27" y="0"/>
                  </a:lnTo>
                  <a:lnTo>
                    <a:pt x="35" y="0"/>
                  </a:lnTo>
                  <a:lnTo>
                    <a:pt x="44" y="3"/>
                  </a:lnTo>
                  <a:lnTo>
                    <a:pt x="48" y="5"/>
                  </a:lnTo>
                  <a:lnTo>
                    <a:pt x="53" y="8"/>
                  </a:lnTo>
                  <a:lnTo>
                    <a:pt x="57" y="11"/>
                  </a:lnTo>
                  <a:lnTo>
                    <a:pt x="60" y="14"/>
                  </a:lnTo>
                  <a:lnTo>
                    <a:pt x="56" y="18"/>
                  </a:lnTo>
                  <a:lnTo>
                    <a:pt x="53" y="15"/>
                  </a:lnTo>
                  <a:lnTo>
                    <a:pt x="50" y="12"/>
                  </a:lnTo>
                  <a:lnTo>
                    <a:pt x="45" y="11"/>
                  </a:lnTo>
                  <a:lnTo>
                    <a:pt x="42" y="9"/>
                  </a:lnTo>
                  <a:lnTo>
                    <a:pt x="35" y="6"/>
                  </a:lnTo>
                  <a:lnTo>
                    <a:pt x="27" y="6"/>
                  </a:lnTo>
                  <a:lnTo>
                    <a:pt x="20" y="8"/>
                  </a:lnTo>
                  <a:lnTo>
                    <a:pt x="14" y="9"/>
                  </a:lnTo>
                  <a:lnTo>
                    <a:pt x="9" y="14"/>
                  </a:lnTo>
                  <a:lnTo>
                    <a:pt x="8" y="17"/>
                  </a:lnTo>
                  <a:lnTo>
                    <a:pt x="5" y="2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nvGrpSpPr>
            <p:cNvPr id="386515" name="Group 1491"/>
            <p:cNvGrpSpPr>
              <a:grpSpLocks/>
            </p:cNvGrpSpPr>
            <p:nvPr/>
          </p:nvGrpSpPr>
          <p:grpSpPr bwMode="auto">
            <a:xfrm>
              <a:off x="4196" y="1052"/>
              <a:ext cx="698" cy="888"/>
              <a:chOff x="4196" y="1052"/>
              <a:chExt cx="698" cy="888"/>
            </a:xfrm>
          </p:grpSpPr>
          <p:sp>
            <p:nvSpPr>
              <p:cNvPr id="386516" name="Freeform 1492"/>
              <p:cNvSpPr>
                <a:spLocks/>
              </p:cNvSpPr>
              <p:nvPr/>
            </p:nvSpPr>
            <p:spPr bwMode="auto">
              <a:xfrm>
                <a:off x="4570" y="1624"/>
                <a:ext cx="91" cy="35"/>
              </a:xfrm>
              <a:custGeom>
                <a:avLst/>
                <a:gdLst>
                  <a:gd name="T0" fmla="*/ 4 w 181"/>
                  <a:gd name="T1" fmla="*/ 0 h 71"/>
                  <a:gd name="T2" fmla="*/ 13 w 181"/>
                  <a:gd name="T3" fmla="*/ 9 h 71"/>
                  <a:gd name="T4" fmla="*/ 24 w 181"/>
                  <a:gd name="T5" fmla="*/ 15 h 71"/>
                  <a:gd name="T6" fmla="*/ 33 w 181"/>
                  <a:gd name="T7" fmla="*/ 22 h 71"/>
                  <a:gd name="T8" fmla="*/ 44 w 181"/>
                  <a:gd name="T9" fmla="*/ 28 h 71"/>
                  <a:gd name="T10" fmla="*/ 54 w 181"/>
                  <a:gd name="T11" fmla="*/ 34 h 71"/>
                  <a:gd name="T12" fmla="*/ 65 w 181"/>
                  <a:gd name="T13" fmla="*/ 38 h 71"/>
                  <a:gd name="T14" fmla="*/ 75 w 181"/>
                  <a:gd name="T15" fmla="*/ 42 h 71"/>
                  <a:gd name="T16" fmla="*/ 86 w 181"/>
                  <a:gd name="T17" fmla="*/ 47 h 71"/>
                  <a:gd name="T18" fmla="*/ 109 w 181"/>
                  <a:gd name="T19" fmla="*/ 53 h 71"/>
                  <a:gd name="T20" fmla="*/ 133 w 181"/>
                  <a:gd name="T21" fmla="*/ 57 h 71"/>
                  <a:gd name="T22" fmla="*/ 157 w 181"/>
                  <a:gd name="T23" fmla="*/ 62 h 71"/>
                  <a:gd name="T24" fmla="*/ 181 w 181"/>
                  <a:gd name="T25" fmla="*/ 65 h 71"/>
                  <a:gd name="T26" fmla="*/ 181 w 181"/>
                  <a:gd name="T27" fmla="*/ 71 h 71"/>
                  <a:gd name="T28" fmla="*/ 157 w 181"/>
                  <a:gd name="T29" fmla="*/ 68 h 71"/>
                  <a:gd name="T30" fmla="*/ 133 w 181"/>
                  <a:gd name="T31" fmla="*/ 63 h 71"/>
                  <a:gd name="T32" fmla="*/ 109 w 181"/>
                  <a:gd name="T33" fmla="*/ 59 h 71"/>
                  <a:gd name="T34" fmla="*/ 84 w 181"/>
                  <a:gd name="T35" fmla="*/ 53 h 71"/>
                  <a:gd name="T36" fmla="*/ 74 w 181"/>
                  <a:gd name="T37" fmla="*/ 48 h 71"/>
                  <a:gd name="T38" fmla="*/ 62 w 181"/>
                  <a:gd name="T39" fmla="*/ 44 h 71"/>
                  <a:gd name="T40" fmla="*/ 51 w 181"/>
                  <a:gd name="T41" fmla="*/ 39 h 71"/>
                  <a:gd name="T42" fmla="*/ 41 w 181"/>
                  <a:gd name="T43" fmla="*/ 34 h 71"/>
                  <a:gd name="T44" fmla="*/ 30 w 181"/>
                  <a:gd name="T45" fmla="*/ 27 h 71"/>
                  <a:gd name="T46" fmla="*/ 20 w 181"/>
                  <a:gd name="T47" fmla="*/ 21 h 71"/>
                  <a:gd name="T48" fmla="*/ 10 w 181"/>
                  <a:gd name="T49" fmla="*/ 13 h 71"/>
                  <a:gd name="T50" fmla="*/ 0 w 181"/>
                  <a:gd name="T51" fmla="*/ 4 h 71"/>
                  <a:gd name="T52" fmla="*/ 4 w 181"/>
                  <a:gd name="T5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1" h="71">
                    <a:moveTo>
                      <a:pt x="4" y="0"/>
                    </a:moveTo>
                    <a:lnTo>
                      <a:pt x="13" y="9"/>
                    </a:lnTo>
                    <a:lnTo>
                      <a:pt x="24" y="15"/>
                    </a:lnTo>
                    <a:lnTo>
                      <a:pt x="33" y="22"/>
                    </a:lnTo>
                    <a:lnTo>
                      <a:pt x="44" y="28"/>
                    </a:lnTo>
                    <a:lnTo>
                      <a:pt x="54" y="34"/>
                    </a:lnTo>
                    <a:lnTo>
                      <a:pt x="65" y="38"/>
                    </a:lnTo>
                    <a:lnTo>
                      <a:pt x="75" y="42"/>
                    </a:lnTo>
                    <a:lnTo>
                      <a:pt x="86" y="47"/>
                    </a:lnTo>
                    <a:lnTo>
                      <a:pt x="109" y="53"/>
                    </a:lnTo>
                    <a:lnTo>
                      <a:pt x="133" y="57"/>
                    </a:lnTo>
                    <a:lnTo>
                      <a:pt x="157" y="62"/>
                    </a:lnTo>
                    <a:lnTo>
                      <a:pt x="181" y="65"/>
                    </a:lnTo>
                    <a:lnTo>
                      <a:pt x="181" y="71"/>
                    </a:lnTo>
                    <a:lnTo>
                      <a:pt x="157" y="68"/>
                    </a:lnTo>
                    <a:lnTo>
                      <a:pt x="133" y="63"/>
                    </a:lnTo>
                    <a:lnTo>
                      <a:pt x="109" y="59"/>
                    </a:lnTo>
                    <a:lnTo>
                      <a:pt x="84" y="53"/>
                    </a:lnTo>
                    <a:lnTo>
                      <a:pt x="74" y="48"/>
                    </a:lnTo>
                    <a:lnTo>
                      <a:pt x="62" y="44"/>
                    </a:lnTo>
                    <a:lnTo>
                      <a:pt x="51" y="39"/>
                    </a:lnTo>
                    <a:lnTo>
                      <a:pt x="41" y="34"/>
                    </a:lnTo>
                    <a:lnTo>
                      <a:pt x="30" y="27"/>
                    </a:lnTo>
                    <a:lnTo>
                      <a:pt x="20" y="21"/>
                    </a:lnTo>
                    <a:lnTo>
                      <a:pt x="10" y="13"/>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17" name="Freeform 1493"/>
              <p:cNvSpPr>
                <a:spLocks/>
              </p:cNvSpPr>
              <p:nvPr/>
            </p:nvSpPr>
            <p:spPr bwMode="auto">
              <a:xfrm>
                <a:off x="4570" y="1624"/>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18" name="Freeform 1494"/>
              <p:cNvSpPr>
                <a:spLocks/>
              </p:cNvSpPr>
              <p:nvPr/>
            </p:nvSpPr>
            <p:spPr bwMode="auto">
              <a:xfrm>
                <a:off x="4660" y="1656"/>
                <a:ext cx="10" cy="8"/>
              </a:xfrm>
              <a:custGeom>
                <a:avLst/>
                <a:gdLst>
                  <a:gd name="T0" fmla="*/ 1 w 19"/>
                  <a:gd name="T1" fmla="*/ 0 h 15"/>
                  <a:gd name="T2" fmla="*/ 7 w 19"/>
                  <a:gd name="T3" fmla="*/ 1 h 15"/>
                  <a:gd name="T4" fmla="*/ 13 w 19"/>
                  <a:gd name="T5" fmla="*/ 4 h 15"/>
                  <a:gd name="T6" fmla="*/ 16 w 19"/>
                  <a:gd name="T7" fmla="*/ 9 h 15"/>
                  <a:gd name="T8" fmla="*/ 19 w 19"/>
                  <a:gd name="T9" fmla="*/ 12 h 15"/>
                  <a:gd name="T10" fmla="*/ 13 w 19"/>
                  <a:gd name="T11" fmla="*/ 15 h 15"/>
                  <a:gd name="T12" fmla="*/ 12 w 19"/>
                  <a:gd name="T13" fmla="*/ 13 h 15"/>
                  <a:gd name="T14" fmla="*/ 9 w 19"/>
                  <a:gd name="T15" fmla="*/ 10 h 15"/>
                  <a:gd name="T16" fmla="*/ 6 w 19"/>
                  <a:gd name="T17" fmla="*/ 7 h 15"/>
                  <a:gd name="T18" fmla="*/ 0 w 19"/>
                  <a:gd name="T19" fmla="*/ 6 h 15"/>
                  <a:gd name="T20" fmla="*/ 1 w 1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5">
                    <a:moveTo>
                      <a:pt x="1" y="0"/>
                    </a:moveTo>
                    <a:lnTo>
                      <a:pt x="7" y="1"/>
                    </a:lnTo>
                    <a:lnTo>
                      <a:pt x="13" y="4"/>
                    </a:lnTo>
                    <a:lnTo>
                      <a:pt x="16" y="9"/>
                    </a:lnTo>
                    <a:lnTo>
                      <a:pt x="19" y="12"/>
                    </a:lnTo>
                    <a:lnTo>
                      <a:pt x="13" y="15"/>
                    </a:lnTo>
                    <a:lnTo>
                      <a:pt x="12" y="13"/>
                    </a:lnTo>
                    <a:lnTo>
                      <a:pt x="9" y="10"/>
                    </a:lnTo>
                    <a:lnTo>
                      <a:pt x="6" y="7"/>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19" name="Freeform 1495"/>
              <p:cNvSpPr>
                <a:spLocks/>
              </p:cNvSpPr>
              <p:nvPr/>
            </p:nvSpPr>
            <p:spPr bwMode="auto">
              <a:xfrm>
                <a:off x="4660" y="1656"/>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0" name="Freeform 1496"/>
              <p:cNvSpPr>
                <a:spLocks/>
              </p:cNvSpPr>
              <p:nvPr/>
            </p:nvSpPr>
            <p:spPr bwMode="auto">
              <a:xfrm>
                <a:off x="4654" y="1662"/>
                <a:ext cx="21" cy="79"/>
              </a:xfrm>
              <a:custGeom>
                <a:avLst/>
                <a:gdLst>
                  <a:gd name="T0" fmla="*/ 32 w 43"/>
                  <a:gd name="T1" fmla="*/ 0 h 158"/>
                  <a:gd name="T2" fmla="*/ 37 w 43"/>
                  <a:gd name="T3" fmla="*/ 10 h 158"/>
                  <a:gd name="T4" fmla="*/ 38 w 43"/>
                  <a:gd name="T5" fmla="*/ 19 h 158"/>
                  <a:gd name="T6" fmla="*/ 41 w 43"/>
                  <a:gd name="T7" fmla="*/ 30 h 158"/>
                  <a:gd name="T8" fmla="*/ 43 w 43"/>
                  <a:gd name="T9" fmla="*/ 40 h 158"/>
                  <a:gd name="T10" fmla="*/ 43 w 43"/>
                  <a:gd name="T11" fmla="*/ 60 h 158"/>
                  <a:gd name="T12" fmla="*/ 41 w 43"/>
                  <a:gd name="T13" fmla="*/ 64 h 158"/>
                  <a:gd name="T14" fmla="*/ 41 w 43"/>
                  <a:gd name="T15" fmla="*/ 70 h 158"/>
                  <a:gd name="T16" fmla="*/ 40 w 43"/>
                  <a:gd name="T17" fmla="*/ 81 h 158"/>
                  <a:gd name="T18" fmla="*/ 37 w 43"/>
                  <a:gd name="T19" fmla="*/ 92 h 158"/>
                  <a:gd name="T20" fmla="*/ 35 w 43"/>
                  <a:gd name="T21" fmla="*/ 101 h 158"/>
                  <a:gd name="T22" fmla="*/ 28 w 43"/>
                  <a:gd name="T23" fmla="*/ 120 h 158"/>
                  <a:gd name="T24" fmla="*/ 22 w 43"/>
                  <a:gd name="T25" fmla="*/ 131 h 158"/>
                  <a:gd name="T26" fmla="*/ 17 w 43"/>
                  <a:gd name="T27" fmla="*/ 140 h 158"/>
                  <a:gd name="T28" fmla="*/ 6 w 43"/>
                  <a:gd name="T29" fmla="*/ 158 h 158"/>
                  <a:gd name="T30" fmla="*/ 0 w 43"/>
                  <a:gd name="T31" fmla="*/ 155 h 158"/>
                  <a:gd name="T32" fmla="*/ 11 w 43"/>
                  <a:gd name="T33" fmla="*/ 137 h 158"/>
                  <a:gd name="T34" fmla="*/ 17 w 43"/>
                  <a:gd name="T35" fmla="*/ 128 h 158"/>
                  <a:gd name="T36" fmla="*/ 22 w 43"/>
                  <a:gd name="T37" fmla="*/ 119 h 158"/>
                  <a:gd name="T38" fmla="*/ 29 w 43"/>
                  <a:gd name="T39" fmla="*/ 99 h 158"/>
                  <a:gd name="T40" fmla="*/ 31 w 43"/>
                  <a:gd name="T41" fmla="*/ 89 h 158"/>
                  <a:gd name="T42" fmla="*/ 34 w 43"/>
                  <a:gd name="T43" fmla="*/ 80 h 158"/>
                  <a:gd name="T44" fmla="*/ 35 w 43"/>
                  <a:gd name="T45" fmla="*/ 69 h 158"/>
                  <a:gd name="T46" fmla="*/ 35 w 43"/>
                  <a:gd name="T47" fmla="*/ 64 h 158"/>
                  <a:gd name="T48" fmla="*/ 35 w 43"/>
                  <a:gd name="T49" fmla="*/ 60 h 158"/>
                  <a:gd name="T50" fmla="*/ 35 w 43"/>
                  <a:gd name="T51" fmla="*/ 40 h 158"/>
                  <a:gd name="T52" fmla="*/ 35 w 43"/>
                  <a:gd name="T53" fmla="*/ 30 h 158"/>
                  <a:gd name="T54" fmla="*/ 32 w 43"/>
                  <a:gd name="T55" fmla="*/ 21 h 158"/>
                  <a:gd name="T56" fmla="*/ 31 w 43"/>
                  <a:gd name="T57" fmla="*/ 12 h 158"/>
                  <a:gd name="T58" fmla="*/ 26 w 43"/>
                  <a:gd name="T59" fmla="*/ 3 h 158"/>
                  <a:gd name="T60" fmla="*/ 32 w 43"/>
                  <a:gd name="T6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58">
                    <a:moveTo>
                      <a:pt x="32" y="0"/>
                    </a:moveTo>
                    <a:lnTo>
                      <a:pt x="37" y="10"/>
                    </a:lnTo>
                    <a:lnTo>
                      <a:pt x="38" y="19"/>
                    </a:lnTo>
                    <a:lnTo>
                      <a:pt x="41" y="30"/>
                    </a:lnTo>
                    <a:lnTo>
                      <a:pt x="43" y="40"/>
                    </a:lnTo>
                    <a:lnTo>
                      <a:pt x="43" y="60"/>
                    </a:lnTo>
                    <a:lnTo>
                      <a:pt x="41" y="64"/>
                    </a:lnTo>
                    <a:lnTo>
                      <a:pt x="41" y="70"/>
                    </a:lnTo>
                    <a:lnTo>
                      <a:pt x="40" y="81"/>
                    </a:lnTo>
                    <a:lnTo>
                      <a:pt x="37" y="92"/>
                    </a:lnTo>
                    <a:lnTo>
                      <a:pt x="35" y="101"/>
                    </a:lnTo>
                    <a:lnTo>
                      <a:pt x="28" y="120"/>
                    </a:lnTo>
                    <a:lnTo>
                      <a:pt x="22" y="131"/>
                    </a:lnTo>
                    <a:lnTo>
                      <a:pt x="17" y="140"/>
                    </a:lnTo>
                    <a:lnTo>
                      <a:pt x="6" y="158"/>
                    </a:lnTo>
                    <a:lnTo>
                      <a:pt x="0" y="155"/>
                    </a:lnTo>
                    <a:lnTo>
                      <a:pt x="11" y="137"/>
                    </a:lnTo>
                    <a:lnTo>
                      <a:pt x="17" y="128"/>
                    </a:lnTo>
                    <a:lnTo>
                      <a:pt x="22" y="119"/>
                    </a:lnTo>
                    <a:lnTo>
                      <a:pt x="29" y="99"/>
                    </a:lnTo>
                    <a:lnTo>
                      <a:pt x="31" y="89"/>
                    </a:lnTo>
                    <a:lnTo>
                      <a:pt x="34" y="80"/>
                    </a:lnTo>
                    <a:lnTo>
                      <a:pt x="35" y="69"/>
                    </a:lnTo>
                    <a:lnTo>
                      <a:pt x="35" y="64"/>
                    </a:lnTo>
                    <a:lnTo>
                      <a:pt x="35" y="60"/>
                    </a:lnTo>
                    <a:lnTo>
                      <a:pt x="35" y="40"/>
                    </a:lnTo>
                    <a:lnTo>
                      <a:pt x="35" y="30"/>
                    </a:lnTo>
                    <a:lnTo>
                      <a:pt x="32" y="21"/>
                    </a:lnTo>
                    <a:lnTo>
                      <a:pt x="31" y="12"/>
                    </a:lnTo>
                    <a:lnTo>
                      <a:pt x="26" y="3"/>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1" name="Freeform 1497"/>
              <p:cNvSpPr>
                <a:spLocks/>
              </p:cNvSpPr>
              <p:nvPr/>
            </p:nvSpPr>
            <p:spPr bwMode="auto">
              <a:xfrm>
                <a:off x="4667" y="1662"/>
                <a:ext cx="3" cy="2"/>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2" name="Freeform 1498"/>
              <p:cNvSpPr>
                <a:spLocks/>
              </p:cNvSpPr>
              <p:nvPr/>
            </p:nvSpPr>
            <p:spPr bwMode="auto">
              <a:xfrm>
                <a:off x="4630" y="1740"/>
                <a:ext cx="27" cy="13"/>
              </a:xfrm>
              <a:custGeom>
                <a:avLst/>
                <a:gdLst>
                  <a:gd name="T0" fmla="*/ 52 w 52"/>
                  <a:gd name="T1" fmla="*/ 3 h 27"/>
                  <a:gd name="T2" fmla="*/ 48 w 52"/>
                  <a:gd name="T3" fmla="*/ 9 h 27"/>
                  <a:gd name="T4" fmla="*/ 43 w 52"/>
                  <a:gd name="T5" fmla="*/ 15 h 27"/>
                  <a:gd name="T6" fmla="*/ 36 w 52"/>
                  <a:gd name="T7" fmla="*/ 19 h 27"/>
                  <a:gd name="T8" fmla="*/ 30 w 52"/>
                  <a:gd name="T9" fmla="*/ 22 h 27"/>
                  <a:gd name="T10" fmla="*/ 22 w 52"/>
                  <a:gd name="T11" fmla="*/ 25 h 27"/>
                  <a:gd name="T12" fmla="*/ 15 w 52"/>
                  <a:gd name="T13" fmla="*/ 25 h 27"/>
                  <a:gd name="T14" fmla="*/ 7 w 52"/>
                  <a:gd name="T15" fmla="*/ 27 h 27"/>
                  <a:gd name="T16" fmla="*/ 0 w 52"/>
                  <a:gd name="T17" fmla="*/ 25 h 27"/>
                  <a:gd name="T18" fmla="*/ 1 w 52"/>
                  <a:gd name="T19" fmla="*/ 19 h 27"/>
                  <a:gd name="T20" fmla="*/ 7 w 52"/>
                  <a:gd name="T21" fmla="*/ 21 h 27"/>
                  <a:gd name="T22" fmla="*/ 15 w 52"/>
                  <a:gd name="T23" fmla="*/ 19 h 27"/>
                  <a:gd name="T24" fmla="*/ 21 w 52"/>
                  <a:gd name="T25" fmla="*/ 19 h 27"/>
                  <a:gd name="T26" fmla="*/ 27 w 52"/>
                  <a:gd name="T27" fmla="*/ 16 h 27"/>
                  <a:gd name="T28" fmla="*/ 33 w 52"/>
                  <a:gd name="T29" fmla="*/ 13 h 27"/>
                  <a:gd name="T30" fmla="*/ 39 w 52"/>
                  <a:gd name="T31" fmla="*/ 10 h 27"/>
                  <a:gd name="T32" fmla="*/ 43 w 52"/>
                  <a:gd name="T33" fmla="*/ 4 h 27"/>
                  <a:gd name="T34" fmla="*/ 48 w 52"/>
                  <a:gd name="T35" fmla="*/ 0 h 27"/>
                  <a:gd name="T36" fmla="*/ 52 w 52"/>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7">
                    <a:moveTo>
                      <a:pt x="52" y="3"/>
                    </a:moveTo>
                    <a:lnTo>
                      <a:pt x="48" y="9"/>
                    </a:lnTo>
                    <a:lnTo>
                      <a:pt x="43" y="15"/>
                    </a:lnTo>
                    <a:lnTo>
                      <a:pt x="36" y="19"/>
                    </a:lnTo>
                    <a:lnTo>
                      <a:pt x="30" y="22"/>
                    </a:lnTo>
                    <a:lnTo>
                      <a:pt x="22" y="25"/>
                    </a:lnTo>
                    <a:lnTo>
                      <a:pt x="15" y="25"/>
                    </a:lnTo>
                    <a:lnTo>
                      <a:pt x="7" y="27"/>
                    </a:lnTo>
                    <a:lnTo>
                      <a:pt x="0" y="25"/>
                    </a:lnTo>
                    <a:lnTo>
                      <a:pt x="1" y="19"/>
                    </a:lnTo>
                    <a:lnTo>
                      <a:pt x="7" y="21"/>
                    </a:lnTo>
                    <a:lnTo>
                      <a:pt x="15" y="19"/>
                    </a:lnTo>
                    <a:lnTo>
                      <a:pt x="21" y="19"/>
                    </a:lnTo>
                    <a:lnTo>
                      <a:pt x="27" y="16"/>
                    </a:lnTo>
                    <a:lnTo>
                      <a:pt x="33" y="13"/>
                    </a:lnTo>
                    <a:lnTo>
                      <a:pt x="39" y="10"/>
                    </a:lnTo>
                    <a:lnTo>
                      <a:pt x="43" y="4"/>
                    </a:lnTo>
                    <a:lnTo>
                      <a:pt x="48" y="0"/>
                    </a:lnTo>
                    <a:lnTo>
                      <a:pt x="5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3" name="Freeform 1499"/>
              <p:cNvSpPr>
                <a:spLocks/>
              </p:cNvSpPr>
              <p:nvPr/>
            </p:nvSpPr>
            <p:spPr bwMode="auto">
              <a:xfrm>
                <a:off x="4654" y="1740"/>
                <a:ext cx="3" cy="1"/>
              </a:xfrm>
              <a:custGeom>
                <a:avLst/>
                <a:gdLst>
                  <a:gd name="T0" fmla="*/ 6 w 6"/>
                  <a:gd name="T1" fmla="*/ 3 h 3"/>
                  <a:gd name="T2" fmla="*/ 2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2" y="0"/>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4" name="Freeform 1500"/>
              <p:cNvSpPr>
                <a:spLocks/>
              </p:cNvSpPr>
              <p:nvPr/>
            </p:nvSpPr>
            <p:spPr bwMode="auto">
              <a:xfrm>
                <a:off x="4598" y="1740"/>
                <a:ext cx="33" cy="13"/>
              </a:xfrm>
              <a:custGeom>
                <a:avLst/>
                <a:gdLst>
                  <a:gd name="T0" fmla="*/ 65 w 66"/>
                  <a:gd name="T1" fmla="*/ 25 h 25"/>
                  <a:gd name="T2" fmla="*/ 57 w 66"/>
                  <a:gd name="T3" fmla="*/ 24 h 25"/>
                  <a:gd name="T4" fmla="*/ 48 w 66"/>
                  <a:gd name="T5" fmla="*/ 21 h 25"/>
                  <a:gd name="T6" fmla="*/ 33 w 66"/>
                  <a:gd name="T7" fmla="*/ 15 h 25"/>
                  <a:gd name="T8" fmla="*/ 25 w 66"/>
                  <a:gd name="T9" fmla="*/ 12 h 25"/>
                  <a:gd name="T10" fmla="*/ 16 w 66"/>
                  <a:gd name="T11" fmla="*/ 9 h 25"/>
                  <a:gd name="T12" fmla="*/ 9 w 66"/>
                  <a:gd name="T13" fmla="*/ 6 h 25"/>
                  <a:gd name="T14" fmla="*/ 0 w 66"/>
                  <a:gd name="T15" fmla="*/ 6 h 25"/>
                  <a:gd name="T16" fmla="*/ 1 w 66"/>
                  <a:gd name="T17" fmla="*/ 0 h 25"/>
                  <a:gd name="T18" fmla="*/ 9 w 66"/>
                  <a:gd name="T19" fmla="*/ 0 h 25"/>
                  <a:gd name="T20" fmla="*/ 18 w 66"/>
                  <a:gd name="T21" fmla="*/ 3 h 25"/>
                  <a:gd name="T22" fmla="*/ 27 w 66"/>
                  <a:gd name="T23" fmla="*/ 6 h 25"/>
                  <a:gd name="T24" fmla="*/ 36 w 66"/>
                  <a:gd name="T25" fmla="*/ 9 h 25"/>
                  <a:gd name="T26" fmla="*/ 51 w 66"/>
                  <a:gd name="T27" fmla="*/ 15 h 25"/>
                  <a:gd name="T28" fmla="*/ 59 w 66"/>
                  <a:gd name="T29" fmla="*/ 18 h 25"/>
                  <a:gd name="T30" fmla="*/ 66 w 66"/>
                  <a:gd name="T31" fmla="*/ 19 h 25"/>
                  <a:gd name="T32" fmla="*/ 65 w 66"/>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5">
                    <a:moveTo>
                      <a:pt x="65" y="25"/>
                    </a:moveTo>
                    <a:lnTo>
                      <a:pt x="57" y="24"/>
                    </a:lnTo>
                    <a:lnTo>
                      <a:pt x="48" y="21"/>
                    </a:lnTo>
                    <a:lnTo>
                      <a:pt x="33" y="15"/>
                    </a:lnTo>
                    <a:lnTo>
                      <a:pt x="25" y="12"/>
                    </a:lnTo>
                    <a:lnTo>
                      <a:pt x="16" y="9"/>
                    </a:lnTo>
                    <a:lnTo>
                      <a:pt x="9" y="6"/>
                    </a:lnTo>
                    <a:lnTo>
                      <a:pt x="0" y="6"/>
                    </a:lnTo>
                    <a:lnTo>
                      <a:pt x="1" y="0"/>
                    </a:lnTo>
                    <a:lnTo>
                      <a:pt x="9" y="0"/>
                    </a:lnTo>
                    <a:lnTo>
                      <a:pt x="18" y="3"/>
                    </a:lnTo>
                    <a:lnTo>
                      <a:pt x="27" y="6"/>
                    </a:lnTo>
                    <a:lnTo>
                      <a:pt x="36" y="9"/>
                    </a:lnTo>
                    <a:lnTo>
                      <a:pt x="51" y="15"/>
                    </a:lnTo>
                    <a:lnTo>
                      <a:pt x="59" y="18"/>
                    </a:lnTo>
                    <a:lnTo>
                      <a:pt x="66" y="19"/>
                    </a:lnTo>
                    <a:lnTo>
                      <a:pt x="6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5" name="Freeform 1501"/>
              <p:cNvSpPr>
                <a:spLocks/>
              </p:cNvSpPr>
              <p:nvPr/>
            </p:nvSpPr>
            <p:spPr bwMode="auto">
              <a:xfrm>
                <a:off x="4630" y="1750"/>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6" name="Freeform 1502"/>
              <p:cNvSpPr>
                <a:spLocks/>
              </p:cNvSpPr>
              <p:nvPr/>
            </p:nvSpPr>
            <p:spPr bwMode="auto">
              <a:xfrm>
                <a:off x="4593" y="1739"/>
                <a:ext cx="6" cy="4"/>
              </a:xfrm>
              <a:custGeom>
                <a:avLst/>
                <a:gdLst>
                  <a:gd name="T0" fmla="*/ 11 w 12"/>
                  <a:gd name="T1" fmla="*/ 8 h 8"/>
                  <a:gd name="T2" fmla="*/ 0 w 12"/>
                  <a:gd name="T3" fmla="*/ 6 h 8"/>
                  <a:gd name="T4" fmla="*/ 2 w 12"/>
                  <a:gd name="T5" fmla="*/ 0 h 8"/>
                  <a:gd name="T6" fmla="*/ 12 w 12"/>
                  <a:gd name="T7" fmla="*/ 2 h 8"/>
                  <a:gd name="T8" fmla="*/ 11 w 12"/>
                  <a:gd name="T9" fmla="*/ 8 h 8"/>
                </a:gdLst>
                <a:ahLst/>
                <a:cxnLst>
                  <a:cxn ang="0">
                    <a:pos x="T0" y="T1"/>
                  </a:cxn>
                  <a:cxn ang="0">
                    <a:pos x="T2" y="T3"/>
                  </a:cxn>
                  <a:cxn ang="0">
                    <a:pos x="T4" y="T5"/>
                  </a:cxn>
                  <a:cxn ang="0">
                    <a:pos x="T6" y="T7"/>
                  </a:cxn>
                  <a:cxn ang="0">
                    <a:pos x="T8" y="T9"/>
                  </a:cxn>
                </a:cxnLst>
                <a:rect l="0" t="0" r="r" b="b"/>
                <a:pathLst>
                  <a:path w="12" h="8">
                    <a:moveTo>
                      <a:pt x="11" y="8"/>
                    </a:moveTo>
                    <a:lnTo>
                      <a:pt x="0" y="6"/>
                    </a:lnTo>
                    <a:lnTo>
                      <a:pt x="2" y="0"/>
                    </a:lnTo>
                    <a:lnTo>
                      <a:pt x="12" y="2"/>
                    </a:lnTo>
                    <a:lnTo>
                      <a:pt x="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7" name="Freeform 1503"/>
              <p:cNvSpPr>
                <a:spLocks/>
              </p:cNvSpPr>
              <p:nvPr/>
            </p:nvSpPr>
            <p:spPr bwMode="auto">
              <a:xfrm>
                <a:off x="4598" y="1740"/>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8" name="Freeform 1504"/>
              <p:cNvSpPr>
                <a:spLocks/>
              </p:cNvSpPr>
              <p:nvPr/>
            </p:nvSpPr>
            <p:spPr bwMode="auto">
              <a:xfrm>
                <a:off x="4528" y="1731"/>
                <a:ext cx="65" cy="11"/>
              </a:xfrm>
              <a:custGeom>
                <a:avLst/>
                <a:gdLst>
                  <a:gd name="T0" fmla="*/ 128 w 130"/>
                  <a:gd name="T1" fmla="*/ 22 h 22"/>
                  <a:gd name="T2" fmla="*/ 112 w 130"/>
                  <a:gd name="T3" fmla="*/ 19 h 22"/>
                  <a:gd name="T4" fmla="*/ 96 w 130"/>
                  <a:gd name="T5" fmla="*/ 18 h 22"/>
                  <a:gd name="T6" fmla="*/ 63 w 130"/>
                  <a:gd name="T7" fmla="*/ 18 h 22"/>
                  <a:gd name="T8" fmla="*/ 48 w 130"/>
                  <a:gd name="T9" fmla="*/ 16 h 22"/>
                  <a:gd name="T10" fmla="*/ 32 w 130"/>
                  <a:gd name="T11" fmla="*/ 15 h 22"/>
                  <a:gd name="T12" fmla="*/ 24 w 130"/>
                  <a:gd name="T13" fmla="*/ 13 h 22"/>
                  <a:gd name="T14" fmla="*/ 17 w 130"/>
                  <a:gd name="T15" fmla="*/ 10 h 22"/>
                  <a:gd name="T16" fmla="*/ 0 w 130"/>
                  <a:gd name="T17" fmla="*/ 6 h 22"/>
                  <a:gd name="T18" fmla="*/ 3 w 130"/>
                  <a:gd name="T19" fmla="*/ 0 h 22"/>
                  <a:gd name="T20" fmla="*/ 18 w 130"/>
                  <a:gd name="T21" fmla="*/ 4 h 22"/>
                  <a:gd name="T22" fmla="*/ 26 w 130"/>
                  <a:gd name="T23" fmla="*/ 7 h 22"/>
                  <a:gd name="T24" fmla="*/ 33 w 130"/>
                  <a:gd name="T25" fmla="*/ 9 h 22"/>
                  <a:gd name="T26" fmla="*/ 48 w 130"/>
                  <a:gd name="T27" fmla="*/ 10 h 22"/>
                  <a:gd name="T28" fmla="*/ 63 w 130"/>
                  <a:gd name="T29" fmla="*/ 12 h 22"/>
                  <a:gd name="T30" fmla="*/ 96 w 130"/>
                  <a:gd name="T31" fmla="*/ 12 h 22"/>
                  <a:gd name="T32" fmla="*/ 113 w 130"/>
                  <a:gd name="T33" fmla="*/ 13 h 22"/>
                  <a:gd name="T34" fmla="*/ 130 w 130"/>
                  <a:gd name="T35" fmla="*/ 16 h 22"/>
                  <a:gd name="T36" fmla="*/ 128 w 130"/>
                  <a:gd name="T3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22">
                    <a:moveTo>
                      <a:pt x="128" y="22"/>
                    </a:moveTo>
                    <a:lnTo>
                      <a:pt x="112" y="19"/>
                    </a:lnTo>
                    <a:lnTo>
                      <a:pt x="96" y="18"/>
                    </a:lnTo>
                    <a:lnTo>
                      <a:pt x="63" y="18"/>
                    </a:lnTo>
                    <a:lnTo>
                      <a:pt x="48" y="16"/>
                    </a:lnTo>
                    <a:lnTo>
                      <a:pt x="32" y="15"/>
                    </a:lnTo>
                    <a:lnTo>
                      <a:pt x="24" y="13"/>
                    </a:lnTo>
                    <a:lnTo>
                      <a:pt x="17" y="10"/>
                    </a:lnTo>
                    <a:lnTo>
                      <a:pt x="0" y="6"/>
                    </a:lnTo>
                    <a:lnTo>
                      <a:pt x="3" y="0"/>
                    </a:lnTo>
                    <a:lnTo>
                      <a:pt x="18" y="4"/>
                    </a:lnTo>
                    <a:lnTo>
                      <a:pt x="26" y="7"/>
                    </a:lnTo>
                    <a:lnTo>
                      <a:pt x="33" y="9"/>
                    </a:lnTo>
                    <a:lnTo>
                      <a:pt x="48" y="10"/>
                    </a:lnTo>
                    <a:lnTo>
                      <a:pt x="63" y="12"/>
                    </a:lnTo>
                    <a:lnTo>
                      <a:pt x="96" y="12"/>
                    </a:lnTo>
                    <a:lnTo>
                      <a:pt x="113" y="13"/>
                    </a:lnTo>
                    <a:lnTo>
                      <a:pt x="130" y="16"/>
                    </a:lnTo>
                    <a:lnTo>
                      <a:pt x="12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29" name="Freeform 1505"/>
              <p:cNvSpPr>
                <a:spLocks/>
              </p:cNvSpPr>
              <p:nvPr/>
            </p:nvSpPr>
            <p:spPr bwMode="auto">
              <a:xfrm>
                <a:off x="4593" y="1739"/>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0" name="Freeform 1506"/>
              <p:cNvSpPr>
                <a:spLocks/>
              </p:cNvSpPr>
              <p:nvPr/>
            </p:nvSpPr>
            <p:spPr bwMode="auto">
              <a:xfrm>
                <a:off x="4521" y="1631"/>
                <a:ext cx="18" cy="101"/>
              </a:xfrm>
              <a:custGeom>
                <a:avLst/>
                <a:gdLst>
                  <a:gd name="T0" fmla="*/ 13 w 36"/>
                  <a:gd name="T1" fmla="*/ 202 h 202"/>
                  <a:gd name="T2" fmla="*/ 9 w 36"/>
                  <a:gd name="T3" fmla="*/ 190 h 202"/>
                  <a:gd name="T4" fmla="*/ 6 w 36"/>
                  <a:gd name="T5" fmla="*/ 178 h 202"/>
                  <a:gd name="T6" fmla="*/ 3 w 36"/>
                  <a:gd name="T7" fmla="*/ 164 h 202"/>
                  <a:gd name="T8" fmla="*/ 1 w 36"/>
                  <a:gd name="T9" fmla="*/ 152 h 202"/>
                  <a:gd name="T10" fmla="*/ 0 w 36"/>
                  <a:gd name="T11" fmla="*/ 138 h 202"/>
                  <a:gd name="T12" fmla="*/ 0 w 36"/>
                  <a:gd name="T13" fmla="*/ 126 h 202"/>
                  <a:gd name="T14" fmla="*/ 1 w 36"/>
                  <a:gd name="T15" fmla="*/ 113 h 202"/>
                  <a:gd name="T16" fmla="*/ 1 w 36"/>
                  <a:gd name="T17" fmla="*/ 99 h 202"/>
                  <a:gd name="T18" fmla="*/ 4 w 36"/>
                  <a:gd name="T19" fmla="*/ 87 h 202"/>
                  <a:gd name="T20" fmla="*/ 6 w 36"/>
                  <a:gd name="T21" fmla="*/ 74 h 202"/>
                  <a:gd name="T22" fmla="*/ 12 w 36"/>
                  <a:gd name="T23" fmla="*/ 50 h 202"/>
                  <a:gd name="T24" fmla="*/ 16 w 36"/>
                  <a:gd name="T25" fmla="*/ 36 h 202"/>
                  <a:gd name="T26" fmla="*/ 21 w 36"/>
                  <a:gd name="T27" fmla="*/ 24 h 202"/>
                  <a:gd name="T28" fmla="*/ 30 w 36"/>
                  <a:gd name="T29" fmla="*/ 0 h 202"/>
                  <a:gd name="T30" fmla="*/ 36 w 36"/>
                  <a:gd name="T31" fmla="*/ 3 h 202"/>
                  <a:gd name="T32" fmla="*/ 25 w 36"/>
                  <a:gd name="T33" fmla="*/ 27 h 202"/>
                  <a:gd name="T34" fmla="*/ 22 w 36"/>
                  <a:gd name="T35" fmla="*/ 39 h 202"/>
                  <a:gd name="T36" fmla="*/ 18 w 36"/>
                  <a:gd name="T37" fmla="*/ 51 h 202"/>
                  <a:gd name="T38" fmla="*/ 12 w 36"/>
                  <a:gd name="T39" fmla="*/ 75 h 202"/>
                  <a:gd name="T40" fmla="*/ 10 w 36"/>
                  <a:gd name="T41" fmla="*/ 89 h 202"/>
                  <a:gd name="T42" fmla="*/ 7 w 36"/>
                  <a:gd name="T43" fmla="*/ 101 h 202"/>
                  <a:gd name="T44" fmla="*/ 7 w 36"/>
                  <a:gd name="T45" fmla="*/ 113 h 202"/>
                  <a:gd name="T46" fmla="*/ 6 w 36"/>
                  <a:gd name="T47" fmla="*/ 126 h 202"/>
                  <a:gd name="T48" fmla="*/ 6 w 36"/>
                  <a:gd name="T49" fmla="*/ 138 h 202"/>
                  <a:gd name="T50" fmla="*/ 7 w 36"/>
                  <a:gd name="T51" fmla="*/ 151 h 202"/>
                  <a:gd name="T52" fmla="*/ 9 w 36"/>
                  <a:gd name="T53" fmla="*/ 164 h 202"/>
                  <a:gd name="T54" fmla="*/ 12 w 36"/>
                  <a:gd name="T55" fmla="*/ 176 h 202"/>
                  <a:gd name="T56" fmla="*/ 15 w 36"/>
                  <a:gd name="T57" fmla="*/ 188 h 202"/>
                  <a:gd name="T58" fmla="*/ 19 w 36"/>
                  <a:gd name="T59" fmla="*/ 200 h 202"/>
                  <a:gd name="T60" fmla="*/ 13 w 36"/>
                  <a:gd name="T6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02">
                    <a:moveTo>
                      <a:pt x="13" y="202"/>
                    </a:moveTo>
                    <a:lnTo>
                      <a:pt x="9" y="190"/>
                    </a:lnTo>
                    <a:lnTo>
                      <a:pt x="6" y="178"/>
                    </a:lnTo>
                    <a:lnTo>
                      <a:pt x="3" y="164"/>
                    </a:lnTo>
                    <a:lnTo>
                      <a:pt x="1" y="152"/>
                    </a:lnTo>
                    <a:lnTo>
                      <a:pt x="0" y="138"/>
                    </a:lnTo>
                    <a:lnTo>
                      <a:pt x="0" y="126"/>
                    </a:lnTo>
                    <a:lnTo>
                      <a:pt x="1" y="113"/>
                    </a:lnTo>
                    <a:lnTo>
                      <a:pt x="1" y="99"/>
                    </a:lnTo>
                    <a:lnTo>
                      <a:pt x="4" y="87"/>
                    </a:lnTo>
                    <a:lnTo>
                      <a:pt x="6" y="74"/>
                    </a:lnTo>
                    <a:lnTo>
                      <a:pt x="12" y="50"/>
                    </a:lnTo>
                    <a:lnTo>
                      <a:pt x="16" y="36"/>
                    </a:lnTo>
                    <a:lnTo>
                      <a:pt x="21" y="24"/>
                    </a:lnTo>
                    <a:lnTo>
                      <a:pt x="30" y="0"/>
                    </a:lnTo>
                    <a:lnTo>
                      <a:pt x="36" y="3"/>
                    </a:lnTo>
                    <a:lnTo>
                      <a:pt x="25" y="27"/>
                    </a:lnTo>
                    <a:lnTo>
                      <a:pt x="22" y="39"/>
                    </a:lnTo>
                    <a:lnTo>
                      <a:pt x="18" y="51"/>
                    </a:lnTo>
                    <a:lnTo>
                      <a:pt x="12" y="75"/>
                    </a:lnTo>
                    <a:lnTo>
                      <a:pt x="10" y="89"/>
                    </a:lnTo>
                    <a:lnTo>
                      <a:pt x="7" y="101"/>
                    </a:lnTo>
                    <a:lnTo>
                      <a:pt x="7" y="113"/>
                    </a:lnTo>
                    <a:lnTo>
                      <a:pt x="6" y="126"/>
                    </a:lnTo>
                    <a:lnTo>
                      <a:pt x="6" y="138"/>
                    </a:lnTo>
                    <a:lnTo>
                      <a:pt x="7" y="151"/>
                    </a:lnTo>
                    <a:lnTo>
                      <a:pt x="9" y="164"/>
                    </a:lnTo>
                    <a:lnTo>
                      <a:pt x="12" y="176"/>
                    </a:lnTo>
                    <a:lnTo>
                      <a:pt x="15" y="188"/>
                    </a:lnTo>
                    <a:lnTo>
                      <a:pt x="19" y="200"/>
                    </a:lnTo>
                    <a:lnTo>
                      <a:pt x="13"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1" name="Freeform 1507"/>
              <p:cNvSpPr>
                <a:spLocks/>
              </p:cNvSpPr>
              <p:nvPr/>
            </p:nvSpPr>
            <p:spPr bwMode="auto">
              <a:xfrm>
                <a:off x="4528" y="1731"/>
                <a:ext cx="3" cy="3"/>
              </a:xfrm>
              <a:custGeom>
                <a:avLst/>
                <a:gdLst>
                  <a:gd name="T0" fmla="*/ 2 w 6"/>
                  <a:gd name="T1" fmla="*/ 6 h 6"/>
                  <a:gd name="T2" fmla="*/ 0 w 6"/>
                  <a:gd name="T3" fmla="*/ 4 h 6"/>
                  <a:gd name="T4" fmla="*/ 0 w 6"/>
                  <a:gd name="T5" fmla="*/ 3 h 6"/>
                  <a:gd name="T6" fmla="*/ 6 w 6"/>
                  <a:gd name="T7" fmla="*/ 1 h 6"/>
                  <a:gd name="T8" fmla="*/ 5 w 6"/>
                  <a:gd name="T9" fmla="*/ 0 h 6"/>
                  <a:gd name="T10" fmla="*/ 2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2" y="6"/>
                    </a:moveTo>
                    <a:lnTo>
                      <a:pt x="0" y="4"/>
                    </a:lnTo>
                    <a:lnTo>
                      <a:pt x="0" y="3"/>
                    </a:lnTo>
                    <a:lnTo>
                      <a:pt x="6" y="1"/>
                    </a:lnTo>
                    <a:lnTo>
                      <a:pt x="5"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2" name="Freeform 1508"/>
              <p:cNvSpPr>
                <a:spLocks/>
              </p:cNvSpPr>
              <p:nvPr/>
            </p:nvSpPr>
            <p:spPr bwMode="auto">
              <a:xfrm>
                <a:off x="4536" y="1625"/>
                <a:ext cx="8" cy="9"/>
              </a:xfrm>
              <a:custGeom>
                <a:avLst/>
                <a:gdLst>
                  <a:gd name="T0" fmla="*/ 0 w 17"/>
                  <a:gd name="T1" fmla="*/ 12 h 16"/>
                  <a:gd name="T2" fmla="*/ 5 w 17"/>
                  <a:gd name="T3" fmla="*/ 16 h 16"/>
                  <a:gd name="T4" fmla="*/ 17 w 17"/>
                  <a:gd name="T5" fmla="*/ 4 h 16"/>
                  <a:gd name="T6" fmla="*/ 12 w 17"/>
                  <a:gd name="T7" fmla="*/ 0 h 16"/>
                  <a:gd name="T8" fmla="*/ 0 w 17"/>
                  <a:gd name="T9" fmla="*/ 12 h 16"/>
                </a:gdLst>
                <a:ahLst/>
                <a:cxnLst>
                  <a:cxn ang="0">
                    <a:pos x="T0" y="T1"/>
                  </a:cxn>
                  <a:cxn ang="0">
                    <a:pos x="T2" y="T3"/>
                  </a:cxn>
                  <a:cxn ang="0">
                    <a:pos x="T4" y="T5"/>
                  </a:cxn>
                  <a:cxn ang="0">
                    <a:pos x="T6" y="T7"/>
                  </a:cxn>
                  <a:cxn ang="0">
                    <a:pos x="T8" y="T9"/>
                  </a:cxn>
                </a:cxnLst>
                <a:rect l="0" t="0" r="r" b="b"/>
                <a:pathLst>
                  <a:path w="17" h="16">
                    <a:moveTo>
                      <a:pt x="0" y="12"/>
                    </a:moveTo>
                    <a:lnTo>
                      <a:pt x="5" y="16"/>
                    </a:lnTo>
                    <a:lnTo>
                      <a:pt x="17" y="4"/>
                    </a:lnTo>
                    <a:lnTo>
                      <a:pt x="1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3" name="Freeform 1509"/>
              <p:cNvSpPr>
                <a:spLocks/>
              </p:cNvSpPr>
              <p:nvPr/>
            </p:nvSpPr>
            <p:spPr bwMode="auto">
              <a:xfrm>
                <a:off x="4536" y="1631"/>
                <a:ext cx="3" cy="3"/>
              </a:xfrm>
              <a:custGeom>
                <a:avLst/>
                <a:gdLst>
                  <a:gd name="T0" fmla="*/ 0 w 6"/>
                  <a:gd name="T1" fmla="*/ 0 h 4"/>
                  <a:gd name="T2" fmla="*/ 5 w 6"/>
                  <a:gd name="T3" fmla="*/ 4 h 4"/>
                  <a:gd name="T4" fmla="*/ 6 w 6"/>
                  <a:gd name="T5" fmla="*/ 3 h 4"/>
                  <a:gd name="T6" fmla="*/ 0 w 6"/>
                  <a:gd name="T7" fmla="*/ 0 h 4"/>
                </a:gdLst>
                <a:ahLst/>
                <a:cxnLst>
                  <a:cxn ang="0">
                    <a:pos x="T0" y="T1"/>
                  </a:cxn>
                  <a:cxn ang="0">
                    <a:pos x="T2" y="T3"/>
                  </a:cxn>
                  <a:cxn ang="0">
                    <a:pos x="T4" y="T5"/>
                  </a:cxn>
                  <a:cxn ang="0">
                    <a:pos x="T6" y="T7"/>
                  </a:cxn>
                </a:cxnLst>
                <a:rect l="0" t="0" r="r" b="b"/>
                <a:pathLst>
                  <a:path w="6" h="4">
                    <a:moveTo>
                      <a:pt x="0" y="0"/>
                    </a:moveTo>
                    <a:lnTo>
                      <a:pt x="5" y="4"/>
                    </a:ln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4" name="Freeform 1510"/>
              <p:cNvSpPr>
                <a:spLocks/>
              </p:cNvSpPr>
              <p:nvPr/>
            </p:nvSpPr>
            <p:spPr bwMode="auto">
              <a:xfrm>
                <a:off x="4542" y="1625"/>
                <a:ext cx="2" cy="3"/>
              </a:xfrm>
              <a:custGeom>
                <a:avLst/>
                <a:gdLst>
                  <a:gd name="T0" fmla="*/ 5 w 5"/>
                  <a:gd name="T1" fmla="*/ 4 h 4"/>
                  <a:gd name="T2" fmla="*/ 5 w 5"/>
                  <a:gd name="T3" fmla="*/ 3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3"/>
                    </a:ln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5" name="Freeform 1511"/>
              <p:cNvSpPr>
                <a:spLocks/>
              </p:cNvSpPr>
              <p:nvPr/>
            </p:nvSpPr>
            <p:spPr bwMode="auto">
              <a:xfrm>
                <a:off x="4273" y="1054"/>
                <a:ext cx="441" cy="357"/>
              </a:xfrm>
              <a:custGeom>
                <a:avLst/>
                <a:gdLst>
                  <a:gd name="T0" fmla="*/ 771 w 881"/>
                  <a:gd name="T1" fmla="*/ 628 h 714"/>
                  <a:gd name="T2" fmla="*/ 733 w 881"/>
                  <a:gd name="T3" fmla="*/ 620 h 714"/>
                  <a:gd name="T4" fmla="*/ 650 w 881"/>
                  <a:gd name="T5" fmla="*/ 623 h 714"/>
                  <a:gd name="T6" fmla="*/ 465 w 881"/>
                  <a:gd name="T7" fmla="*/ 658 h 714"/>
                  <a:gd name="T8" fmla="*/ 374 w 881"/>
                  <a:gd name="T9" fmla="*/ 658 h 714"/>
                  <a:gd name="T10" fmla="*/ 351 w 881"/>
                  <a:gd name="T11" fmla="*/ 667 h 714"/>
                  <a:gd name="T12" fmla="*/ 309 w 881"/>
                  <a:gd name="T13" fmla="*/ 694 h 714"/>
                  <a:gd name="T14" fmla="*/ 265 w 881"/>
                  <a:gd name="T15" fmla="*/ 709 h 714"/>
                  <a:gd name="T16" fmla="*/ 208 w 881"/>
                  <a:gd name="T17" fmla="*/ 714 h 714"/>
                  <a:gd name="T18" fmla="*/ 152 w 881"/>
                  <a:gd name="T19" fmla="*/ 700 h 714"/>
                  <a:gd name="T20" fmla="*/ 99 w 881"/>
                  <a:gd name="T21" fmla="*/ 673 h 714"/>
                  <a:gd name="T22" fmla="*/ 62 w 881"/>
                  <a:gd name="T23" fmla="*/ 641 h 714"/>
                  <a:gd name="T24" fmla="*/ 28 w 881"/>
                  <a:gd name="T25" fmla="*/ 602 h 714"/>
                  <a:gd name="T26" fmla="*/ 6 w 881"/>
                  <a:gd name="T27" fmla="*/ 557 h 714"/>
                  <a:gd name="T28" fmla="*/ 0 w 881"/>
                  <a:gd name="T29" fmla="*/ 513 h 714"/>
                  <a:gd name="T30" fmla="*/ 13 w 881"/>
                  <a:gd name="T31" fmla="*/ 450 h 714"/>
                  <a:gd name="T32" fmla="*/ 68 w 881"/>
                  <a:gd name="T33" fmla="*/ 348 h 714"/>
                  <a:gd name="T34" fmla="*/ 114 w 881"/>
                  <a:gd name="T35" fmla="*/ 265 h 714"/>
                  <a:gd name="T36" fmla="*/ 114 w 881"/>
                  <a:gd name="T37" fmla="*/ 236 h 714"/>
                  <a:gd name="T38" fmla="*/ 102 w 881"/>
                  <a:gd name="T39" fmla="*/ 195 h 714"/>
                  <a:gd name="T40" fmla="*/ 69 w 881"/>
                  <a:gd name="T41" fmla="*/ 125 h 714"/>
                  <a:gd name="T42" fmla="*/ 68 w 881"/>
                  <a:gd name="T43" fmla="*/ 99 h 714"/>
                  <a:gd name="T44" fmla="*/ 81 w 881"/>
                  <a:gd name="T45" fmla="*/ 85 h 714"/>
                  <a:gd name="T46" fmla="*/ 139 w 881"/>
                  <a:gd name="T47" fmla="*/ 40 h 714"/>
                  <a:gd name="T48" fmla="*/ 173 w 881"/>
                  <a:gd name="T49" fmla="*/ 22 h 714"/>
                  <a:gd name="T50" fmla="*/ 208 w 881"/>
                  <a:gd name="T51" fmla="*/ 22 h 714"/>
                  <a:gd name="T52" fmla="*/ 222 w 881"/>
                  <a:gd name="T53" fmla="*/ 36 h 714"/>
                  <a:gd name="T54" fmla="*/ 240 w 881"/>
                  <a:gd name="T55" fmla="*/ 70 h 714"/>
                  <a:gd name="T56" fmla="*/ 235 w 881"/>
                  <a:gd name="T57" fmla="*/ 36 h 714"/>
                  <a:gd name="T58" fmla="*/ 238 w 881"/>
                  <a:gd name="T59" fmla="*/ 16 h 714"/>
                  <a:gd name="T60" fmla="*/ 256 w 881"/>
                  <a:gd name="T61" fmla="*/ 4 h 714"/>
                  <a:gd name="T62" fmla="*/ 317 w 881"/>
                  <a:gd name="T63" fmla="*/ 0 h 714"/>
                  <a:gd name="T64" fmla="*/ 345 w 881"/>
                  <a:gd name="T65" fmla="*/ 7 h 714"/>
                  <a:gd name="T66" fmla="*/ 360 w 881"/>
                  <a:gd name="T67" fmla="*/ 25 h 714"/>
                  <a:gd name="T68" fmla="*/ 370 w 881"/>
                  <a:gd name="T69" fmla="*/ 82 h 714"/>
                  <a:gd name="T70" fmla="*/ 379 w 881"/>
                  <a:gd name="T71" fmla="*/ 162 h 714"/>
                  <a:gd name="T72" fmla="*/ 406 w 881"/>
                  <a:gd name="T73" fmla="*/ 170 h 714"/>
                  <a:gd name="T74" fmla="*/ 484 w 881"/>
                  <a:gd name="T75" fmla="*/ 170 h 714"/>
                  <a:gd name="T76" fmla="*/ 546 w 881"/>
                  <a:gd name="T77" fmla="*/ 182 h 714"/>
                  <a:gd name="T78" fmla="*/ 602 w 881"/>
                  <a:gd name="T79" fmla="*/ 207 h 714"/>
                  <a:gd name="T80" fmla="*/ 650 w 881"/>
                  <a:gd name="T81" fmla="*/ 236 h 714"/>
                  <a:gd name="T82" fmla="*/ 665 w 881"/>
                  <a:gd name="T83" fmla="*/ 236 h 714"/>
                  <a:gd name="T84" fmla="*/ 683 w 881"/>
                  <a:gd name="T85" fmla="*/ 215 h 714"/>
                  <a:gd name="T86" fmla="*/ 717 w 881"/>
                  <a:gd name="T87" fmla="*/ 138 h 714"/>
                  <a:gd name="T88" fmla="*/ 739 w 881"/>
                  <a:gd name="T89" fmla="*/ 99 h 714"/>
                  <a:gd name="T90" fmla="*/ 757 w 881"/>
                  <a:gd name="T91" fmla="*/ 85 h 714"/>
                  <a:gd name="T92" fmla="*/ 780 w 881"/>
                  <a:gd name="T93" fmla="*/ 82 h 714"/>
                  <a:gd name="T94" fmla="*/ 810 w 881"/>
                  <a:gd name="T95" fmla="*/ 93 h 714"/>
                  <a:gd name="T96" fmla="*/ 845 w 881"/>
                  <a:gd name="T97" fmla="*/ 120 h 714"/>
                  <a:gd name="T98" fmla="*/ 872 w 881"/>
                  <a:gd name="T99" fmla="*/ 155 h 714"/>
                  <a:gd name="T100" fmla="*/ 881 w 881"/>
                  <a:gd name="T101" fmla="*/ 186 h 714"/>
                  <a:gd name="T102" fmla="*/ 875 w 881"/>
                  <a:gd name="T103" fmla="*/ 215 h 714"/>
                  <a:gd name="T104" fmla="*/ 845 w 881"/>
                  <a:gd name="T105" fmla="*/ 275 h 714"/>
                  <a:gd name="T106" fmla="*/ 821 w 881"/>
                  <a:gd name="T107" fmla="*/ 325 h 714"/>
                  <a:gd name="T108" fmla="*/ 812 w 881"/>
                  <a:gd name="T109" fmla="*/ 378 h 714"/>
                  <a:gd name="T110" fmla="*/ 821 w 881"/>
                  <a:gd name="T111" fmla="*/ 418 h 714"/>
                  <a:gd name="T112" fmla="*/ 853 w 881"/>
                  <a:gd name="T113" fmla="*/ 486 h 714"/>
                  <a:gd name="T114" fmla="*/ 845 w 881"/>
                  <a:gd name="T115" fmla="*/ 522 h 714"/>
                  <a:gd name="T116" fmla="*/ 803 w 881"/>
                  <a:gd name="T117" fmla="*/ 551 h 714"/>
                  <a:gd name="T118" fmla="*/ 792 w 881"/>
                  <a:gd name="T119" fmla="*/ 569 h 714"/>
                  <a:gd name="T120" fmla="*/ 786 w 881"/>
                  <a:gd name="T121" fmla="*/ 619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1" h="714">
                    <a:moveTo>
                      <a:pt x="785" y="638"/>
                    </a:moveTo>
                    <a:lnTo>
                      <a:pt x="780" y="634"/>
                    </a:lnTo>
                    <a:lnTo>
                      <a:pt x="776" y="631"/>
                    </a:lnTo>
                    <a:lnTo>
                      <a:pt x="771" y="628"/>
                    </a:lnTo>
                    <a:lnTo>
                      <a:pt x="765" y="626"/>
                    </a:lnTo>
                    <a:lnTo>
                      <a:pt x="750" y="622"/>
                    </a:lnTo>
                    <a:lnTo>
                      <a:pt x="742" y="620"/>
                    </a:lnTo>
                    <a:lnTo>
                      <a:pt x="733" y="620"/>
                    </a:lnTo>
                    <a:lnTo>
                      <a:pt x="715" y="619"/>
                    </a:lnTo>
                    <a:lnTo>
                      <a:pt x="694" y="619"/>
                    </a:lnTo>
                    <a:lnTo>
                      <a:pt x="673" y="620"/>
                    </a:lnTo>
                    <a:lnTo>
                      <a:pt x="650" y="623"/>
                    </a:lnTo>
                    <a:lnTo>
                      <a:pt x="626" y="626"/>
                    </a:lnTo>
                    <a:lnTo>
                      <a:pt x="602" y="629"/>
                    </a:lnTo>
                    <a:lnTo>
                      <a:pt x="554" y="638"/>
                    </a:lnTo>
                    <a:lnTo>
                      <a:pt x="465" y="658"/>
                    </a:lnTo>
                    <a:lnTo>
                      <a:pt x="451" y="659"/>
                    </a:lnTo>
                    <a:lnTo>
                      <a:pt x="434" y="661"/>
                    </a:lnTo>
                    <a:lnTo>
                      <a:pt x="401" y="659"/>
                    </a:lnTo>
                    <a:lnTo>
                      <a:pt x="374" y="658"/>
                    </a:lnTo>
                    <a:lnTo>
                      <a:pt x="365" y="658"/>
                    </a:lnTo>
                    <a:lnTo>
                      <a:pt x="362" y="658"/>
                    </a:lnTo>
                    <a:lnTo>
                      <a:pt x="360" y="659"/>
                    </a:lnTo>
                    <a:lnTo>
                      <a:pt x="351" y="667"/>
                    </a:lnTo>
                    <a:lnTo>
                      <a:pt x="341" y="676"/>
                    </a:lnTo>
                    <a:lnTo>
                      <a:pt x="330" y="682"/>
                    </a:lnTo>
                    <a:lnTo>
                      <a:pt x="320" y="688"/>
                    </a:lnTo>
                    <a:lnTo>
                      <a:pt x="309" y="694"/>
                    </a:lnTo>
                    <a:lnTo>
                      <a:pt x="299" y="698"/>
                    </a:lnTo>
                    <a:lnTo>
                      <a:pt x="288" y="703"/>
                    </a:lnTo>
                    <a:lnTo>
                      <a:pt x="276" y="706"/>
                    </a:lnTo>
                    <a:lnTo>
                      <a:pt x="265" y="709"/>
                    </a:lnTo>
                    <a:lnTo>
                      <a:pt x="255" y="712"/>
                    </a:lnTo>
                    <a:lnTo>
                      <a:pt x="231" y="714"/>
                    </a:lnTo>
                    <a:lnTo>
                      <a:pt x="220" y="714"/>
                    </a:lnTo>
                    <a:lnTo>
                      <a:pt x="208" y="714"/>
                    </a:lnTo>
                    <a:lnTo>
                      <a:pt x="197" y="712"/>
                    </a:lnTo>
                    <a:lnTo>
                      <a:pt x="185" y="711"/>
                    </a:lnTo>
                    <a:lnTo>
                      <a:pt x="163" y="705"/>
                    </a:lnTo>
                    <a:lnTo>
                      <a:pt x="152" y="700"/>
                    </a:lnTo>
                    <a:lnTo>
                      <a:pt x="142" y="697"/>
                    </a:lnTo>
                    <a:lnTo>
                      <a:pt x="121" y="686"/>
                    </a:lnTo>
                    <a:lnTo>
                      <a:pt x="110" y="680"/>
                    </a:lnTo>
                    <a:lnTo>
                      <a:pt x="99" y="673"/>
                    </a:lnTo>
                    <a:lnTo>
                      <a:pt x="89" y="667"/>
                    </a:lnTo>
                    <a:lnTo>
                      <a:pt x="80" y="659"/>
                    </a:lnTo>
                    <a:lnTo>
                      <a:pt x="71" y="650"/>
                    </a:lnTo>
                    <a:lnTo>
                      <a:pt x="62" y="641"/>
                    </a:lnTo>
                    <a:lnTo>
                      <a:pt x="53" y="632"/>
                    </a:lnTo>
                    <a:lnTo>
                      <a:pt x="44" y="623"/>
                    </a:lnTo>
                    <a:lnTo>
                      <a:pt x="36" y="613"/>
                    </a:lnTo>
                    <a:lnTo>
                      <a:pt x="28" y="602"/>
                    </a:lnTo>
                    <a:lnTo>
                      <a:pt x="21" y="590"/>
                    </a:lnTo>
                    <a:lnTo>
                      <a:pt x="15" y="579"/>
                    </a:lnTo>
                    <a:lnTo>
                      <a:pt x="10" y="569"/>
                    </a:lnTo>
                    <a:lnTo>
                      <a:pt x="6" y="557"/>
                    </a:lnTo>
                    <a:lnTo>
                      <a:pt x="3" y="546"/>
                    </a:lnTo>
                    <a:lnTo>
                      <a:pt x="1" y="536"/>
                    </a:lnTo>
                    <a:lnTo>
                      <a:pt x="0" y="525"/>
                    </a:lnTo>
                    <a:lnTo>
                      <a:pt x="0" y="513"/>
                    </a:lnTo>
                    <a:lnTo>
                      <a:pt x="0" y="503"/>
                    </a:lnTo>
                    <a:lnTo>
                      <a:pt x="1" y="492"/>
                    </a:lnTo>
                    <a:lnTo>
                      <a:pt x="6" y="471"/>
                    </a:lnTo>
                    <a:lnTo>
                      <a:pt x="13" y="450"/>
                    </a:lnTo>
                    <a:lnTo>
                      <a:pt x="21" y="429"/>
                    </a:lnTo>
                    <a:lnTo>
                      <a:pt x="31" y="408"/>
                    </a:lnTo>
                    <a:lnTo>
                      <a:pt x="44" y="388"/>
                    </a:lnTo>
                    <a:lnTo>
                      <a:pt x="68" y="348"/>
                    </a:lnTo>
                    <a:lnTo>
                      <a:pt x="92" y="307"/>
                    </a:lnTo>
                    <a:lnTo>
                      <a:pt x="104" y="287"/>
                    </a:lnTo>
                    <a:lnTo>
                      <a:pt x="113" y="268"/>
                    </a:lnTo>
                    <a:lnTo>
                      <a:pt x="114" y="265"/>
                    </a:lnTo>
                    <a:lnTo>
                      <a:pt x="116" y="260"/>
                    </a:lnTo>
                    <a:lnTo>
                      <a:pt x="116" y="253"/>
                    </a:lnTo>
                    <a:lnTo>
                      <a:pt x="116" y="245"/>
                    </a:lnTo>
                    <a:lnTo>
                      <a:pt x="114" y="236"/>
                    </a:lnTo>
                    <a:lnTo>
                      <a:pt x="113" y="227"/>
                    </a:lnTo>
                    <a:lnTo>
                      <a:pt x="110" y="216"/>
                    </a:lnTo>
                    <a:lnTo>
                      <a:pt x="107" y="206"/>
                    </a:lnTo>
                    <a:lnTo>
                      <a:pt x="102" y="195"/>
                    </a:lnTo>
                    <a:lnTo>
                      <a:pt x="92" y="174"/>
                    </a:lnTo>
                    <a:lnTo>
                      <a:pt x="81" y="153"/>
                    </a:lnTo>
                    <a:lnTo>
                      <a:pt x="72" y="134"/>
                    </a:lnTo>
                    <a:lnTo>
                      <a:pt x="69" y="125"/>
                    </a:lnTo>
                    <a:lnTo>
                      <a:pt x="66" y="116"/>
                    </a:lnTo>
                    <a:lnTo>
                      <a:pt x="66" y="108"/>
                    </a:lnTo>
                    <a:lnTo>
                      <a:pt x="66" y="102"/>
                    </a:lnTo>
                    <a:lnTo>
                      <a:pt x="68" y="99"/>
                    </a:lnTo>
                    <a:lnTo>
                      <a:pt x="69" y="96"/>
                    </a:lnTo>
                    <a:lnTo>
                      <a:pt x="71" y="93"/>
                    </a:lnTo>
                    <a:lnTo>
                      <a:pt x="74" y="91"/>
                    </a:lnTo>
                    <a:lnTo>
                      <a:pt x="81" y="85"/>
                    </a:lnTo>
                    <a:lnTo>
                      <a:pt x="89" y="79"/>
                    </a:lnTo>
                    <a:lnTo>
                      <a:pt x="105" y="66"/>
                    </a:lnTo>
                    <a:lnTo>
                      <a:pt x="122" y="52"/>
                    </a:lnTo>
                    <a:lnTo>
                      <a:pt x="139" y="40"/>
                    </a:lnTo>
                    <a:lnTo>
                      <a:pt x="146" y="34"/>
                    </a:lnTo>
                    <a:lnTo>
                      <a:pt x="155" y="30"/>
                    </a:lnTo>
                    <a:lnTo>
                      <a:pt x="164" y="25"/>
                    </a:lnTo>
                    <a:lnTo>
                      <a:pt x="173" y="22"/>
                    </a:lnTo>
                    <a:lnTo>
                      <a:pt x="181" y="21"/>
                    </a:lnTo>
                    <a:lnTo>
                      <a:pt x="190" y="19"/>
                    </a:lnTo>
                    <a:lnTo>
                      <a:pt x="199" y="21"/>
                    </a:lnTo>
                    <a:lnTo>
                      <a:pt x="208" y="22"/>
                    </a:lnTo>
                    <a:lnTo>
                      <a:pt x="211" y="24"/>
                    </a:lnTo>
                    <a:lnTo>
                      <a:pt x="214" y="25"/>
                    </a:lnTo>
                    <a:lnTo>
                      <a:pt x="219" y="30"/>
                    </a:lnTo>
                    <a:lnTo>
                      <a:pt x="222" y="36"/>
                    </a:lnTo>
                    <a:lnTo>
                      <a:pt x="226" y="42"/>
                    </a:lnTo>
                    <a:lnTo>
                      <a:pt x="232" y="58"/>
                    </a:lnTo>
                    <a:lnTo>
                      <a:pt x="240" y="73"/>
                    </a:lnTo>
                    <a:lnTo>
                      <a:pt x="240" y="70"/>
                    </a:lnTo>
                    <a:lnTo>
                      <a:pt x="238" y="61"/>
                    </a:lnTo>
                    <a:lnTo>
                      <a:pt x="237" y="51"/>
                    </a:lnTo>
                    <a:lnTo>
                      <a:pt x="235" y="42"/>
                    </a:lnTo>
                    <a:lnTo>
                      <a:pt x="235" y="36"/>
                    </a:lnTo>
                    <a:lnTo>
                      <a:pt x="235" y="31"/>
                    </a:lnTo>
                    <a:lnTo>
                      <a:pt x="235" y="25"/>
                    </a:lnTo>
                    <a:lnTo>
                      <a:pt x="237" y="21"/>
                    </a:lnTo>
                    <a:lnTo>
                      <a:pt x="238" y="16"/>
                    </a:lnTo>
                    <a:lnTo>
                      <a:pt x="241" y="13"/>
                    </a:lnTo>
                    <a:lnTo>
                      <a:pt x="246" y="10"/>
                    </a:lnTo>
                    <a:lnTo>
                      <a:pt x="250" y="7"/>
                    </a:lnTo>
                    <a:lnTo>
                      <a:pt x="256" y="4"/>
                    </a:lnTo>
                    <a:lnTo>
                      <a:pt x="264" y="3"/>
                    </a:lnTo>
                    <a:lnTo>
                      <a:pt x="290" y="1"/>
                    </a:lnTo>
                    <a:lnTo>
                      <a:pt x="303" y="0"/>
                    </a:lnTo>
                    <a:lnTo>
                      <a:pt x="317" y="0"/>
                    </a:lnTo>
                    <a:lnTo>
                      <a:pt x="330" y="1"/>
                    </a:lnTo>
                    <a:lnTo>
                      <a:pt x="335" y="3"/>
                    </a:lnTo>
                    <a:lnTo>
                      <a:pt x="341" y="6"/>
                    </a:lnTo>
                    <a:lnTo>
                      <a:pt x="345" y="7"/>
                    </a:lnTo>
                    <a:lnTo>
                      <a:pt x="350" y="10"/>
                    </a:lnTo>
                    <a:lnTo>
                      <a:pt x="354" y="15"/>
                    </a:lnTo>
                    <a:lnTo>
                      <a:pt x="357" y="18"/>
                    </a:lnTo>
                    <a:lnTo>
                      <a:pt x="360" y="25"/>
                    </a:lnTo>
                    <a:lnTo>
                      <a:pt x="364" y="34"/>
                    </a:lnTo>
                    <a:lnTo>
                      <a:pt x="365" y="45"/>
                    </a:lnTo>
                    <a:lnTo>
                      <a:pt x="367" y="57"/>
                    </a:lnTo>
                    <a:lnTo>
                      <a:pt x="370" y="82"/>
                    </a:lnTo>
                    <a:lnTo>
                      <a:pt x="373" y="108"/>
                    </a:lnTo>
                    <a:lnTo>
                      <a:pt x="374" y="134"/>
                    </a:lnTo>
                    <a:lnTo>
                      <a:pt x="377" y="155"/>
                    </a:lnTo>
                    <a:lnTo>
                      <a:pt x="379" y="162"/>
                    </a:lnTo>
                    <a:lnTo>
                      <a:pt x="380" y="168"/>
                    </a:lnTo>
                    <a:lnTo>
                      <a:pt x="382" y="171"/>
                    </a:lnTo>
                    <a:lnTo>
                      <a:pt x="385" y="173"/>
                    </a:lnTo>
                    <a:lnTo>
                      <a:pt x="406" y="170"/>
                    </a:lnTo>
                    <a:lnTo>
                      <a:pt x="427" y="168"/>
                    </a:lnTo>
                    <a:lnTo>
                      <a:pt x="448" y="168"/>
                    </a:lnTo>
                    <a:lnTo>
                      <a:pt x="466" y="168"/>
                    </a:lnTo>
                    <a:lnTo>
                      <a:pt x="484" y="170"/>
                    </a:lnTo>
                    <a:lnTo>
                      <a:pt x="501" y="171"/>
                    </a:lnTo>
                    <a:lnTo>
                      <a:pt x="517" y="174"/>
                    </a:lnTo>
                    <a:lnTo>
                      <a:pt x="533" y="177"/>
                    </a:lnTo>
                    <a:lnTo>
                      <a:pt x="546" y="182"/>
                    </a:lnTo>
                    <a:lnTo>
                      <a:pt x="561" y="188"/>
                    </a:lnTo>
                    <a:lnTo>
                      <a:pt x="575" y="194"/>
                    </a:lnTo>
                    <a:lnTo>
                      <a:pt x="588" y="200"/>
                    </a:lnTo>
                    <a:lnTo>
                      <a:pt x="602" y="207"/>
                    </a:lnTo>
                    <a:lnTo>
                      <a:pt x="616" y="215"/>
                    </a:lnTo>
                    <a:lnTo>
                      <a:pt x="641" y="233"/>
                    </a:lnTo>
                    <a:lnTo>
                      <a:pt x="646" y="235"/>
                    </a:lnTo>
                    <a:lnTo>
                      <a:pt x="650" y="236"/>
                    </a:lnTo>
                    <a:lnTo>
                      <a:pt x="655" y="238"/>
                    </a:lnTo>
                    <a:lnTo>
                      <a:pt x="658" y="238"/>
                    </a:lnTo>
                    <a:lnTo>
                      <a:pt x="662" y="238"/>
                    </a:lnTo>
                    <a:lnTo>
                      <a:pt x="665" y="236"/>
                    </a:lnTo>
                    <a:lnTo>
                      <a:pt x="671" y="230"/>
                    </a:lnTo>
                    <a:lnTo>
                      <a:pt x="674" y="227"/>
                    </a:lnTo>
                    <a:lnTo>
                      <a:pt x="677" y="224"/>
                    </a:lnTo>
                    <a:lnTo>
                      <a:pt x="683" y="215"/>
                    </a:lnTo>
                    <a:lnTo>
                      <a:pt x="690" y="203"/>
                    </a:lnTo>
                    <a:lnTo>
                      <a:pt x="696" y="191"/>
                    </a:lnTo>
                    <a:lnTo>
                      <a:pt x="706" y="165"/>
                    </a:lnTo>
                    <a:lnTo>
                      <a:pt x="717" y="138"/>
                    </a:lnTo>
                    <a:lnTo>
                      <a:pt x="723" y="126"/>
                    </a:lnTo>
                    <a:lnTo>
                      <a:pt x="729" y="114"/>
                    </a:lnTo>
                    <a:lnTo>
                      <a:pt x="736" y="103"/>
                    </a:lnTo>
                    <a:lnTo>
                      <a:pt x="739" y="99"/>
                    </a:lnTo>
                    <a:lnTo>
                      <a:pt x="744" y="94"/>
                    </a:lnTo>
                    <a:lnTo>
                      <a:pt x="747" y="90"/>
                    </a:lnTo>
                    <a:lnTo>
                      <a:pt x="753" y="87"/>
                    </a:lnTo>
                    <a:lnTo>
                      <a:pt x="757" y="85"/>
                    </a:lnTo>
                    <a:lnTo>
                      <a:pt x="762" y="84"/>
                    </a:lnTo>
                    <a:lnTo>
                      <a:pt x="768" y="82"/>
                    </a:lnTo>
                    <a:lnTo>
                      <a:pt x="774" y="82"/>
                    </a:lnTo>
                    <a:lnTo>
                      <a:pt x="780" y="82"/>
                    </a:lnTo>
                    <a:lnTo>
                      <a:pt x="786" y="84"/>
                    </a:lnTo>
                    <a:lnTo>
                      <a:pt x="792" y="85"/>
                    </a:lnTo>
                    <a:lnTo>
                      <a:pt x="798" y="87"/>
                    </a:lnTo>
                    <a:lnTo>
                      <a:pt x="810" y="93"/>
                    </a:lnTo>
                    <a:lnTo>
                      <a:pt x="822" y="100"/>
                    </a:lnTo>
                    <a:lnTo>
                      <a:pt x="828" y="105"/>
                    </a:lnTo>
                    <a:lnTo>
                      <a:pt x="834" y="110"/>
                    </a:lnTo>
                    <a:lnTo>
                      <a:pt x="845" y="120"/>
                    </a:lnTo>
                    <a:lnTo>
                      <a:pt x="856" y="131"/>
                    </a:lnTo>
                    <a:lnTo>
                      <a:pt x="865" y="143"/>
                    </a:lnTo>
                    <a:lnTo>
                      <a:pt x="868" y="149"/>
                    </a:lnTo>
                    <a:lnTo>
                      <a:pt x="872" y="155"/>
                    </a:lnTo>
                    <a:lnTo>
                      <a:pt x="875" y="162"/>
                    </a:lnTo>
                    <a:lnTo>
                      <a:pt x="877" y="168"/>
                    </a:lnTo>
                    <a:lnTo>
                      <a:pt x="880" y="180"/>
                    </a:lnTo>
                    <a:lnTo>
                      <a:pt x="881" y="186"/>
                    </a:lnTo>
                    <a:lnTo>
                      <a:pt x="881" y="192"/>
                    </a:lnTo>
                    <a:lnTo>
                      <a:pt x="881" y="198"/>
                    </a:lnTo>
                    <a:lnTo>
                      <a:pt x="880" y="204"/>
                    </a:lnTo>
                    <a:lnTo>
                      <a:pt x="875" y="215"/>
                    </a:lnTo>
                    <a:lnTo>
                      <a:pt x="871" y="227"/>
                    </a:lnTo>
                    <a:lnTo>
                      <a:pt x="865" y="239"/>
                    </a:lnTo>
                    <a:lnTo>
                      <a:pt x="859" y="251"/>
                    </a:lnTo>
                    <a:lnTo>
                      <a:pt x="845" y="275"/>
                    </a:lnTo>
                    <a:lnTo>
                      <a:pt x="839" y="287"/>
                    </a:lnTo>
                    <a:lnTo>
                      <a:pt x="833" y="301"/>
                    </a:lnTo>
                    <a:lnTo>
                      <a:pt x="827" y="313"/>
                    </a:lnTo>
                    <a:lnTo>
                      <a:pt x="821" y="325"/>
                    </a:lnTo>
                    <a:lnTo>
                      <a:pt x="816" y="338"/>
                    </a:lnTo>
                    <a:lnTo>
                      <a:pt x="813" y="351"/>
                    </a:lnTo>
                    <a:lnTo>
                      <a:pt x="812" y="364"/>
                    </a:lnTo>
                    <a:lnTo>
                      <a:pt x="812" y="378"/>
                    </a:lnTo>
                    <a:lnTo>
                      <a:pt x="812" y="384"/>
                    </a:lnTo>
                    <a:lnTo>
                      <a:pt x="813" y="391"/>
                    </a:lnTo>
                    <a:lnTo>
                      <a:pt x="816" y="405"/>
                    </a:lnTo>
                    <a:lnTo>
                      <a:pt x="821" y="418"/>
                    </a:lnTo>
                    <a:lnTo>
                      <a:pt x="827" y="432"/>
                    </a:lnTo>
                    <a:lnTo>
                      <a:pt x="840" y="459"/>
                    </a:lnTo>
                    <a:lnTo>
                      <a:pt x="846" y="473"/>
                    </a:lnTo>
                    <a:lnTo>
                      <a:pt x="853" y="486"/>
                    </a:lnTo>
                    <a:lnTo>
                      <a:pt x="859" y="500"/>
                    </a:lnTo>
                    <a:lnTo>
                      <a:pt x="863" y="515"/>
                    </a:lnTo>
                    <a:lnTo>
                      <a:pt x="854" y="518"/>
                    </a:lnTo>
                    <a:lnTo>
                      <a:pt x="845" y="522"/>
                    </a:lnTo>
                    <a:lnTo>
                      <a:pt x="834" y="527"/>
                    </a:lnTo>
                    <a:lnTo>
                      <a:pt x="822" y="534"/>
                    </a:lnTo>
                    <a:lnTo>
                      <a:pt x="812" y="542"/>
                    </a:lnTo>
                    <a:lnTo>
                      <a:pt x="803" y="551"/>
                    </a:lnTo>
                    <a:lnTo>
                      <a:pt x="798" y="555"/>
                    </a:lnTo>
                    <a:lnTo>
                      <a:pt x="795" y="560"/>
                    </a:lnTo>
                    <a:lnTo>
                      <a:pt x="794" y="564"/>
                    </a:lnTo>
                    <a:lnTo>
                      <a:pt x="792" y="569"/>
                    </a:lnTo>
                    <a:lnTo>
                      <a:pt x="789" y="579"/>
                    </a:lnTo>
                    <a:lnTo>
                      <a:pt x="788" y="589"/>
                    </a:lnTo>
                    <a:lnTo>
                      <a:pt x="786" y="599"/>
                    </a:lnTo>
                    <a:lnTo>
                      <a:pt x="786" y="619"/>
                    </a:lnTo>
                    <a:lnTo>
                      <a:pt x="786" y="638"/>
                    </a:lnTo>
                    <a:lnTo>
                      <a:pt x="785" y="638"/>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6" name="Freeform 1512"/>
              <p:cNvSpPr>
                <a:spLocks/>
              </p:cNvSpPr>
              <p:nvPr/>
            </p:nvSpPr>
            <p:spPr bwMode="auto">
              <a:xfrm>
                <a:off x="4505" y="1362"/>
                <a:ext cx="162" cy="22"/>
              </a:xfrm>
              <a:custGeom>
                <a:avLst/>
                <a:gdLst>
                  <a:gd name="T0" fmla="*/ 320 w 325"/>
                  <a:gd name="T1" fmla="*/ 25 h 45"/>
                  <a:gd name="T2" fmla="*/ 316 w 325"/>
                  <a:gd name="T3" fmla="*/ 21 h 45"/>
                  <a:gd name="T4" fmla="*/ 311 w 325"/>
                  <a:gd name="T5" fmla="*/ 18 h 45"/>
                  <a:gd name="T6" fmla="*/ 306 w 325"/>
                  <a:gd name="T7" fmla="*/ 15 h 45"/>
                  <a:gd name="T8" fmla="*/ 300 w 325"/>
                  <a:gd name="T9" fmla="*/ 13 h 45"/>
                  <a:gd name="T10" fmla="*/ 287 w 325"/>
                  <a:gd name="T11" fmla="*/ 9 h 45"/>
                  <a:gd name="T12" fmla="*/ 278 w 325"/>
                  <a:gd name="T13" fmla="*/ 7 h 45"/>
                  <a:gd name="T14" fmla="*/ 270 w 325"/>
                  <a:gd name="T15" fmla="*/ 7 h 45"/>
                  <a:gd name="T16" fmla="*/ 252 w 325"/>
                  <a:gd name="T17" fmla="*/ 6 h 45"/>
                  <a:gd name="T18" fmla="*/ 233 w 325"/>
                  <a:gd name="T19" fmla="*/ 6 h 45"/>
                  <a:gd name="T20" fmla="*/ 210 w 325"/>
                  <a:gd name="T21" fmla="*/ 7 h 45"/>
                  <a:gd name="T22" fmla="*/ 187 w 325"/>
                  <a:gd name="T23" fmla="*/ 10 h 45"/>
                  <a:gd name="T24" fmla="*/ 165 w 325"/>
                  <a:gd name="T25" fmla="*/ 13 h 45"/>
                  <a:gd name="T26" fmla="*/ 140 w 325"/>
                  <a:gd name="T27" fmla="*/ 16 h 45"/>
                  <a:gd name="T28" fmla="*/ 92 w 325"/>
                  <a:gd name="T29" fmla="*/ 25 h 45"/>
                  <a:gd name="T30" fmla="*/ 2 w 325"/>
                  <a:gd name="T31" fmla="*/ 45 h 45"/>
                  <a:gd name="T32" fmla="*/ 0 w 325"/>
                  <a:gd name="T33" fmla="*/ 39 h 45"/>
                  <a:gd name="T34" fmla="*/ 91 w 325"/>
                  <a:gd name="T35" fmla="*/ 19 h 45"/>
                  <a:gd name="T36" fmla="*/ 139 w 325"/>
                  <a:gd name="T37" fmla="*/ 10 h 45"/>
                  <a:gd name="T38" fmla="*/ 163 w 325"/>
                  <a:gd name="T39" fmla="*/ 7 h 45"/>
                  <a:gd name="T40" fmla="*/ 186 w 325"/>
                  <a:gd name="T41" fmla="*/ 4 h 45"/>
                  <a:gd name="T42" fmla="*/ 210 w 325"/>
                  <a:gd name="T43" fmla="*/ 1 h 45"/>
                  <a:gd name="T44" fmla="*/ 231 w 325"/>
                  <a:gd name="T45" fmla="*/ 0 h 45"/>
                  <a:gd name="T46" fmla="*/ 252 w 325"/>
                  <a:gd name="T47" fmla="*/ 0 h 45"/>
                  <a:gd name="T48" fmla="*/ 272 w 325"/>
                  <a:gd name="T49" fmla="*/ 1 h 45"/>
                  <a:gd name="T50" fmla="*/ 279 w 325"/>
                  <a:gd name="T51" fmla="*/ 1 h 45"/>
                  <a:gd name="T52" fmla="*/ 288 w 325"/>
                  <a:gd name="T53" fmla="*/ 3 h 45"/>
                  <a:gd name="T54" fmla="*/ 302 w 325"/>
                  <a:gd name="T55" fmla="*/ 7 h 45"/>
                  <a:gd name="T56" fmla="*/ 310 w 325"/>
                  <a:gd name="T57" fmla="*/ 9 h 45"/>
                  <a:gd name="T58" fmla="*/ 316 w 325"/>
                  <a:gd name="T59" fmla="*/ 12 h 45"/>
                  <a:gd name="T60" fmla="*/ 320 w 325"/>
                  <a:gd name="T61" fmla="*/ 16 h 45"/>
                  <a:gd name="T62" fmla="*/ 325 w 325"/>
                  <a:gd name="T63" fmla="*/ 21 h 45"/>
                  <a:gd name="T64" fmla="*/ 320 w 325"/>
                  <a:gd name="T6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5" h="45">
                    <a:moveTo>
                      <a:pt x="320" y="25"/>
                    </a:moveTo>
                    <a:lnTo>
                      <a:pt x="316" y="21"/>
                    </a:lnTo>
                    <a:lnTo>
                      <a:pt x="311" y="18"/>
                    </a:lnTo>
                    <a:lnTo>
                      <a:pt x="306" y="15"/>
                    </a:lnTo>
                    <a:lnTo>
                      <a:pt x="300" y="13"/>
                    </a:lnTo>
                    <a:lnTo>
                      <a:pt x="287" y="9"/>
                    </a:lnTo>
                    <a:lnTo>
                      <a:pt x="278" y="7"/>
                    </a:lnTo>
                    <a:lnTo>
                      <a:pt x="270" y="7"/>
                    </a:lnTo>
                    <a:lnTo>
                      <a:pt x="252" y="6"/>
                    </a:lnTo>
                    <a:lnTo>
                      <a:pt x="233" y="6"/>
                    </a:lnTo>
                    <a:lnTo>
                      <a:pt x="210" y="7"/>
                    </a:lnTo>
                    <a:lnTo>
                      <a:pt x="187" y="10"/>
                    </a:lnTo>
                    <a:lnTo>
                      <a:pt x="165" y="13"/>
                    </a:lnTo>
                    <a:lnTo>
                      <a:pt x="140" y="16"/>
                    </a:lnTo>
                    <a:lnTo>
                      <a:pt x="92" y="25"/>
                    </a:lnTo>
                    <a:lnTo>
                      <a:pt x="2" y="45"/>
                    </a:lnTo>
                    <a:lnTo>
                      <a:pt x="0" y="39"/>
                    </a:lnTo>
                    <a:lnTo>
                      <a:pt x="91" y="19"/>
                    </a:lnTo>
                    <a:lnTo>
                      <a:pt x="139" y="10"/>
                    </a:lnTo>
                    <a:lnTo>
                      <a:pt x="163" y="7"/>
                    </a:lnTo>
                    <a:lnTo>
                      <a:pt x="186" y="4"/>
                    </a:lnTo>
                    <a:lnTo>
                      <a:pt x="210" y="1"/>
                    </a:lnTo>
                    <a:lnTo>
                      <a:pt x="231" y="0"/>
                    </a:lnTo>
                    <a:lnTo>
                      <a:pt x="252" y="0"/>
                    </a:lnTo>
                    <a:lnTo>
                      <a:pt x="272" y="1"/>
                    </a:lnTo>
                    <a:lnTo>
                      <a:pt x="279" y="1"/>
                    </a:lnTo>
                    <a:lnTo>
                      <a:pt x="288" y="3"/>
                    </a:lnTo>
                    <a:lnTo>
                      <a:pt x="302" y="7"/>
                    </a:lnTo>
                    <a:lnTo>
                      <a:pt x="310" y="9"/>
                    </a:lnTo>
                    <a:lnTo>
                      <a:pt x="316" y="12"/>
                    </a:lnTo>
                    <a:lnTo>
                      <a:pt x="320" y="16"/>
                    </a:lnTo>
                    <a:lnTo>
                      <a:pt x="325" y="21"/>
                    </a:lnTo>
                    <a:lnTo>
                      <a:pt x="32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7" name="Freeform 1513"/>
              <p:cNvSpPr>
                <a:spLocks/>
              </p:cNvSpPr>
              <p:nvPr/>
            </p:nvSpPr>
            <p:spPr bwMode="auto">
              <a:xfrm>
                <a:off x="4453" y="1381"/>
                <a:ext cx="53" cy="5"/>
              </a:xfrm>
              <a:custGeom>
                <a:avLst/>
                <a:gdLst>
                  <a:gd name="T0" fmla="*/ 106 w 106"/>
                  <a:gd name="T1" fmla="*/ 6 h 9"/>
                  <a:gd name="T2" fmla="*/ 92 w 106"/>
                  <a:gd name="T3" fmla="*/ 7 h 9"/>
                  <a:gd name="T4" fmla="*/ 75 w 106"/>
                  <a:gd name="T5" fmla="*/ 9 h 9"/>
                  <a:gd name="T6" fmla="*/ 42 w 106"/>
                  <a:gd name="T7" fmla="*/ 7 h 9"/>
                  <a:gd name="T8" fmla="*/ 15 w 106"/>
                  <a:gd name="T9" fmla="*/ 6 h 9"/>
                  <a:gd name="T10" fmla="*/ 8 w 106"/>
                  <a:gd name="T11" fmla="*/ 6 h 9"/>
                  <a:gd name="T12" fmla="*/ 5 w 106"/>
                  <a:gd name="T13" fmla="*/ 6 h 9"/>
                  <a:gd name="T14" fmla="*/ 3 w 106"/>
                  <a:gd name="T15" fmla="*/ 7 h 9"/>
                  <a:gd name="T16" fmla="*/ 0 w 106"/>
                  <a:gd name="T17" fmla="*/ 1 h 9"/>
                  <a:gd name="T18" fmla="*/ 3 w 106"/>
                  <a:gd name="T19" fmla="*/ 0 h 9"/>
                  <a:gd name="T20" fmla="*/ 6 w 106"/>
                  <a:gd name="T21" fmla="*/ 0 h 9"/>
                  <a:gd name="T22" fmla="*/ 15 w 106"/>
                  <a:gd name="T23" fmla="*/ 0 h 9"/>
                  <a:gd name="T24" fmla="*/ 42 w 106"/>
                  <a:gd name="T25" fmla="*/ 1 h 9"/>
                  <a:gd name="T26" fmla="*/ 75 w 106"/>
                  <a:gd name="T27" fmla="*/ 3 h 9"/>
                  <a:gd name="T28" fmla="*/ 91 w 106"/>
                  <a:gd name="T29" fmla="*/ 1 h 9"/>
                  <a:gd name="T30" fmla="*/ 104 w 106"/>
                  <a:gd name="T31" fmla="*/ 0 h 9"/>
                  <a:gd name="T32" fmla="*/ 106 w 106"/>
                  <a:gd name="T3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9">
                    <a:moveTo>
                      <a:pt x="106" y="6"/>
                    </a:moveTo>
                    <a:lnTo>
                      <a:pt x="92" y="7"/>
                    </a:lnTo>
                    <a:lnTo>
                      <a:pt x="75" y="9"/>
                    </a:lnTo>
                    <a:lnTo>
                      <a:pt x="42" y="7"/>
                    </a:lnTo>
                    <a:lnTo>
                      <a:pt x="15" y="6"/>
                    </a:lnTo>
                    <a:lnTo>
                      <a:pt x="8" y="6"/>
                    </a:lnTo>
                    <a:lnTo>
                      <a:pt x="5" y="6"/>
                    </a:lnTo>
                    <a:lnTo>
                      <a:pt x="3" y="7"/>
                    </a:lnTo>
                    <a:lnTo>
                      <a:pt x="0" y="1"/>
                    </a:lnTo>
                    <a:lnTo>
                      <a:pt x="3" y="0"/>
                    </a:lnTo>
                    <a:lnTo>
                      <a:pt x="6" y="0"/>
                    </a:lnTo>
                    <a:lnTo>
                      <a:pt x="15" y="0"/>
                    </a:lnTo>
                    <a:lnTo>
                      <a:pt x="42" y="1"/>
                    </a:lnTo>
                    <a:lnTo>
                      <a:pt x="75" y="3"/>
                    </a:lnTo>
                    <a:lnTo>
                      <a:pt x="91" y="1"/>
                    </a:lnTo>
                    <a:lnTo>
                      <a:pt x="104" y="0"/>
                    </a:lnTo>
                    <a:lnTo>
                      <a:pt x="10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8" name="Freeform 1514"/>
              <p:cNvSpPr>
                <a:spLocks/>
              </p:cNvSpPr>
              <p:nvPr/>
            </p:nvSpPr>
            <p:spPr bwMode="auto">
              <a:xfrm>
                <a:off x="4505" y="1381"/>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39" name="Freeform 1515"/>
              <p:cNvSpPr>
                <a:spLocks/>
              </p:cNvSpPr>
              <p:nvPr/>
            </p:nvSpPr>
            <p:spPr bwMode="auto">
              <a:xfrm>
                <a:off x="4286" y="1354"/>
                <a:ext cx="169" cy="58"/>
              </a:xfrm>
              <a:custGeom>
                <a:avLst/>
                <a:gdLst>
                  <a:gd name="T0" fmla="*/ 339 w 339"/>
                  <a:gd name="T1" fmla="*/ 62 h 118"/>
                  <a:gd name="T2" fmla="*/ 328 w 339"/>
                  <a:gd name="T3" fmla="*/ 71 h 118"/>
                  <a:gd name="T4" fmla="*/ 317 w 339"/>
                  <a:gd name="T5" fmla="*/ 78 h 118"/>
                  <a:gd name="T6" fmla="*/ 308 w 339"/>
                  <a:gd name="T7" fmla="*/ 86 h 118"/>
                  <a:gd name="T8" fmla="*/ 296 w 339"/>
                  <a:gd name="T9" fmla="*/ 92 h 118"/>
                  <a:gd name="T10" fmla="*/ 286 w 339"/>
                  <a:gd name="T11" fmla="*/ 98 h 118"/>
                  <a:gd name="T12" fmla="*/ 275 w 339"/>
                  <a:gd name="T13" fmla="*/ 103 h 118"/>
                  <a:gd name="T14" fmla="*/ 265 w 339"/>
                  <a:gd name="T15" fmla="*/ 107 h 118"/>
                  <a:gd name="T16" fmla="*/ 252 w 339"/>
                  <a:gd name="T17" fmla="*/ 110 h 118"/>
                  <a:gd name="T18" fmla="*/ 240 w 339"/>
                  <a:gd name="T19" fmla="*/ 113 h 118"/>
                  <a:gd name="T20" fmla="*/ 230 w 339"/>
                  <a:gd name="T21" fmla="*/ 116 h 118"/>
                  <a:gd name="T22" fmla="*/ 207 w 339"/>
                  <a:gd name="T23" fmla="*/ 118 h 118"/>
                  <a:gd name="T24" fmla="*/ 195 w 339"/>
                  <a:gd name="T25" fmla="*/ 118 h 118"/>
                  <a:gd name="T26" fmla="*/ 183 w 339"/>
                  <a:gd name="T27" fmla="*/ 118 h 118"/>
                  <a:gd name="T28" fmla="*/ 171 w 339"/>
                  <a:gd name="T29" fmla="*/ 116 h 118"/>
                  <a:gd name="T30" fmla="*/ 160 w 339"/>
                  <a:gd name="T31" fmla="*/ 115 h 118"/>
                  <a:gd name="T32" fmla="*/ 138 w 339"/>
                  <a:gd name="T33" fmla="*/ 109 h 118"/>
                  <a:gd name="T34" fmla="*/ 126 w 339"/>
                  <a:gd name="T35" fmla="*/ 104 h 118"/>
                  <a:gd name="T36" fmla="*/ 115 w 339"/>
                  <a:gd name="T37" fmla="*/ 101 h 118"/>
                  <a:gd name="T38" fmla="*/ 94 w 339"/>
                  <a:gd name="T39" fmla="*/ 90 h 118"/>
                  <a:gd name="T40" fmla="*/ 82 w 339"/>
                  <a:gd name="T41" fmla="*/ 84 h 118"/>
                  <a:gd name="T42" fmla="*/ 73 w 339"/>
                  <a:gd name="T43" fmla="*/ 77 h 118"/>
                  <a:gd name="T44" fmla="*/ 62 w 339"/>
                  <a:gd name="T45" fmla="*/ 69 h 118"/>
                  <a:gd name="T46" fmla="*/ 52 w 339"/>
                  <a:gd name="T47" fmla="*/ 62 h 118"/>
                  <a:gd name="T48" fmla="*/ 43 w 339"/>
                  <a:gd name="T49" fmla="*/ 54 h 118"/>
                  <a:gd name="T50" fmla="*/ 34 w 339"/>
                  <a:gd name="T51" fmla="*/ 45 h 118"/>
                  <a:gd name="T52" fmla="*/ 25 w 339"/>
                  <a:gd name="T53" fmla="*/ 36 h 118"/>
                  <a:gd name="T54" fmla="*/ 16 w 339"/>
                  <a:gd name="T55" fmla="*/ 26 h 118"/>
                  <a:gd name="T56" fmla="*/ 8 w 339"/>
                  <a:gd name="T57" fmla="*/ 15 h 118"/>
                  <a:gd name="T58" fmla="*/ 0 w 339"/>
                  <a:gd name="T59" fmla="*/ 5 h 118"/>
                  <a:gd name="T60" fmla="*/ 5 w 339"/>
                  <a:gd name="T61" fmla="*/ 0 h 118"/>
                  <a:gd name="T62" fmla="*/ 13 w 339"/>
                  <a:gd name="T63" fmla="*/ 12 h 118"/>
                  <a:gd name="T64" fmla="*/ 22 w 339"/>
                  <a:gd name="T65" fmla="*/ 21 h 118"/>
                  <a:gd name="T66" fmla="*/ 29 w 339"/>
                  <a:gd name="T67" fmla="*/ 32 h 118"/>
                  <a:gd name="T68" fmla="*/ 38 w 339"/>
                  <a:gd name="T69" fmla="*/ 41 h 118"/>
                  <a:gd name="T70" fmla="*/ 47 w 339"/>
                  <a:gd name="T71" fmla="*/ 50 h 118"/>
                  <a:gd name="T72" fmla="*/ 56 w 339"/>
                  <a:gd name="T73" fmla="*/ 57 h 118"/>
                  <a:gd name="T74" fmla="*/ 67 w 339"/>
                  <a:gd name="T75" fmla="*/ 65 h 118"/>
                  <a:gd name="T76" fmla="*/ 76 w 339"/>
                  <a:gd name="T77" fmla="*/ 72 h 118"/>
                  <a:gd name="T78" fmla="*/ 86 w 339"/>
                  <a:gd name="T79" fmla="*/ 78 h 118"/>
                  <a:gd name="T80" fmla="*/ 97 w 339"/>
                  <a:gd name="T81" fmla="*/ 84 h 118"/>
                  <a:gd name="T82" fmla="*/ 118 w 339"/>
                  <a:gd name="T83" fmla="*/ 95 h 118"/>
                  <a:gd name="T84" fmla="*/ 129 w 339"/>
                  <a:gd name="T85" fmla="*/ 99 h 118"/>
                  <a:gd name="T86" fmla="*/ 139 w 339"/>
                  <a:gd name="T87" fmla="*/ 103 h 118"/>
                  <a:gd name="T88" fmla="*/ 162 w 339"/>
                  <a:gd name="T89" fmla="*/ 109 h 118"/>
                  <a:gd name="T90" fmla="*/ 172 w 339"/>
                  <a:gd name="T91" fmla="*/ 110 h 118"/>
                  <a:gd name="T92" fmla="*/ 185 w 339"/>
                  <a:gd name="T93" fmla="*/ 112 h 118"/>
                  <a:gd name="T94" fmla="*/ 195 w 339"/>
                  <a:gd name="T95" fmla="*/ 112 h 118"/>
                  <a:gd name="T96" fmla="*/ 206 w 339"/>
                  <a:gd name="T97" fmla="*/ 112 h 118"/>
                  <a:gd name="T98" fmla="*/ 228 w 339"/>
                  <a:gd name="T99" fmla="*/ 110 h 118"/>
                  <a:gd name="T100" fmla="*/ 239 w 339"/>
                  <a:gd name="T101" fmla="*/ 107 h 118"/>
                  <a:gd name="T102" fmla="*/ 251 w 339"/>
                  <a:gd name="T103" fmla="*/ 104 h 118"/>
                  <a:gd name="T104" fmla="*/ 262 w 339"/>
                  <a:gd name="T105" fmla="*/ 101 h 118"/>
                  <a:gd name="T106" fmla="*/ 272 w 339"/>
                  <a:gd name="T107" fmla="*/ 98 h 118"/>
                  <a:gd name="T108" fmla="*/ 283 w 339"/>
                  <a:gd name="T109" fmla="*/ 92 h 118"/>
                  <a:gd name="T110" fmla="*/ 293 w 339"/>
                  <a:gd name="T111" fmla="*/ 87 h 118"/>
                  <a:gd name="T112" fmla="*/ 304 w 339"/>
                  <a:gd name="T113" fmla="*/ 81 h 118"/>
                  <a:gd name="T114" fmla="*/ 314 w 339"/>
                  <a:gd name="T115" fmla="*/ 74 h 118"/>
                  <a:gd name="T116" fmla="*/ 323 w 339"/>
                  <a:gd name="T117" fmla="*/ 66 h 118"/>
                  <a:gd name="T118" fmla="*/ 334 w 339"/>
                  <a:gd name="T119" fmla="*/ 57 h 118"/>
                  <a:gd name="T120" fmla="*/ 339 w 339"/>
                  <a:gd name="T121" fmla="*/ 6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9" h="118">
                    <a:moveTo>
                      <a:pt x="339" y="62"/>
                    </a:moveTo>
                    <a:lnTo>
                      <a:pt x="328" y="71"/>
                    </a:lnTo>
                    <a:lnTo>
                      <a:pt x="317" y="78"/>
                    </a:lnTo>
                    <a:lnTo>
                      <a:pt x="308" y="86"/>
                    </a:lnTo>
                    <a:lnTo>
                      <a:pt x="296" y="92"/>
                    </a:lnTo>
                    <a:lnTo>
                      <a:pt x="286" y="98"/>
                    </a:lnTo>
                    <a:lnTo>
                      <a:pt x="275" y="103"/>
                    </a:lnTo>
                    <a:lnTo>
                      <a:pt x="265" y="107"/>
                    </a:lnTo>
                    <a:lnTo>
                      <a:pt x="252" y="110"/>
                    </a:lnTo>
                    <a:lnTo>
                      <a:pt x="240" y="113"/>
                    </a:lnTo>
                    <a:lnTo>
                      <a:pt x="230" y="116"/>
                    </a:lnTo>
                    <a:lnTo>
                      <a:pt x="207" y="118"/>
                    </a:lnTo>
                    <a:lnTo>
                      <a:pt x="195" y="118"/>
                    </a:lnTo>
                    <a:lnTo>
                      <a:pt x="183" y="118"/>
                    </a:lnTo>
                    <a:lnTo>
                      <a:pt x="171" y="116"/>
                    </a:lnTo>
                    <a:lnTo>
                      <a:pt x="160" y="115"/>
                    </a:lnTo>
                    <a:lnTo>
                      <a:pt x="138" y="109"/>
                    </a:lnTo>
                    <a:lnTo>
                      <a:pt x="126" y="104"/>
                    </a:lnTo>
                    <a:lnTo>
                      <a:pt x="115" y="101"/>
                    </a:lnTo>
                    <a:lnTo>
                      <a:pt x="94" y="90"/>
                    </a:lnTo>
                    <a:lnTo>
                      <a:pt x="82" y="84"/>
                    </a:lnTo>
                    <a:lnTo>
                      <a:pt x="73" y="77"/>
                    </a:lnTo>
                    <a:lnTo>
                      <a:pt x="62" y="69"/>
                    </a:lnTo>
                    <a:lnTo>
                      <a:pt x="52" y="62"/>
                    </a:lnTo>
                    <a:lnTo>
                      <a:pt x="43" y="54"/>
                    </a:lnTo>
                    <a:lnTo>
                      <a:pt x="34" y="45"/>
                    </a:lnTo>
                    <a:lnTo>
                      <a:pt x="25" y="36"/>
                    </a:lnTo>
                    <a:lnTo>
                      <a:pt x="16" y="26"/>
                    </a:lnTo>
                    <a:lnTo>
                      <a:pt x="8" y="15"/>
                    </a:lnTo>
                    <a:lnTo>
                      <a:pt x="0" y="5"/>
                    </a:lnTo>
                    <a:lnTo>
                      <a:pt x="5" y="0"/>
                    </a:lnTo>
                    <a:lnTo>
                      <a:pt x="13" y="12"/>
                    </a:lnTo>
                    <a:lnTo>
                      <a:pt x="22" y="21"/>
                    </a:lnTo>
                    <a:lnTo>
                      <a:pt x="29" y="32"/>
                    </a:lnTo>
                    <a:lnTo>
                      <a:pt x="38" y="41"/>
                    </a:lnTo>
                    <a:lnTo>
                      <a:pt x="47" y="50"/>
                    </a:lnTo>
                    <a:lnTo>
                      <a:pt x="56" y="57"/>
                    </a:lnTo>
                    <a:lnTo>
                      <a:pt x="67" y="65"/>
                    </a:lnTo>
                    <a:lnTo>
                      <a:pt x="76" y="72"/>
                    </a:lnTo>
                    <a:lnTo>
                      <a:pt x="86" y="78"/>
                    </a:lnTo>
                    <a:lnTo>
                      <a:pt x="97" y="84"/>
                    </a:lnTo>
                    <a:lnTo>
                      <a:pt x="118" y="95"/>
                    </a:lnTo>
                    <a:lnTo>
                      <a:pt x="129" y="99"/>
                    </a:lnTo>
                    <a:lnTo>
                      <a:pt x="139" y="103"/>
                    </a:lnTo>
                    <a:lnTo>
                      <a:pt x="162" y="109"/>
                    </a:lnTo>
                    <a:lnTo>
                      <a:pt x="172" y="110"/>
                    </a:lnTo>
                    <a:lnTo>
                      <a:pt x="185" y="112"/>
                    </a:lnTo>
                    <a:lnTo>
                      <a:pt x="195" y="112"/>
                    </a:lnTo>
                    <a:lnTo>
                      <a:pt x="206" y="112"/>
                    </a:lnTo>
                    <a:lnTo>
                      <a:pt x="228" y="110"/>
                    </a:lnTo>
                    <a:lnTo>
                      <a:pt x="239" y="107"/>
                    </a:lnTo>
                    <a:lnTo>
                      <a:pt x="251" y="104"/>
                    </a:lnTo>
                    <a:lnTo>
                      <a:pt x="262" y="101"/>
                    </a:lnTo>
                    <a:lnTo>
                      <a:pt x="272" y="98"/>
                    </a:lnTo>
                    <a:lnTo>
                      <a:pt x="283" y="92"/>
                    </a:lnTo>
                    <a:lnTo>
                      <a:pt x="293" y="87"/>
                    </a:lnTo>
                    <a:lnTo>
                      <a:pt x="304" y="81"/>
                    </a:lnTo>
                    <a:lnTo>
                      <a:pt x="314" y="74"/>
                    </a:lnTo>
                    <a:lnTo>
                      <a:pt x="323" y="66"/>
                    </a:lnTo>
                    <a:lnTo>
                      <a:pt x="334" y="57"/>
                    </a:lnTo>
                    <a:lnTo>
                      <a:pt x="33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0" name="Freeform 1516"/>
              <p:cNvSpPr>
                <a:spLocks/>
              </p:cNvSpPr>
              <p:nvPr/>
            </p:nvSpPr>
            <p:spPr bwMode="auto">
              <a:xfrm>
                <a:off x="4453" y="1382"/>
                <a:ext cx="2" cy="3"/>
              </a:xfrm>
              <a:custGeom>
                <a:avLst/>
                <a:gdLst>
                  <a:gd name="T0" fmla="*/ 0 w 5"/>
                  <a:gd name="T1" fmla="*/ 0 h 6"/>
                  <a:gd name="T2" fmla="*/ 5 w 5"/>
                  <a:gd name="T3" fmla="*/ 5 h 6"/>
                  <a:gd name="T4" fmla="*/ 3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5"/>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1" name="Freeform 1517"/>
              <p:cNvSpPr>
                <a:spLocks/>
              </p:cNvSpPr>
              <p:nvPr/>
            </p:nvSpPr>
            <p:spPr bwMode="auto">
              <a:xfrm>
                <a:off x="4272" y="1187"/>
                <a:ext cx="59" cy="169"/>
              </a:xfrm>
              <a:custGeom>
                <a:avLst/>
                <a:gdLst>
                  <a:gd name="T0" fmla="*/ 28 w 119"/>
                  <a:gd name="T1" fmla="*/ 338 h 338"/>
                  <a:gd name="T2" fmla="*/ 21 w 119"/>
                  <a:gd name="T3" fmla="*/ 327 h 338"/>
                  <a:gd name="T4" fmla="*/ 15 w 119"/>
                  <a:gd name="T5" fmla="*/ 315 h 338"/>
                  <a:gd name="T6" fmla="*/ 10 w 119"/>
                  <a:gd name="T7" fmla="*/ 304 h 338"/>
                  <a:gd name="T8" fmla="*/ 6 w 119"/>
                  <a:gd name="T9" fmla="*/ 292 h 338"/>
                  <a:gd name="T10" fmla="*/ 3 w 119"/>
                  <a:gd name="T11" fmla="*/ 282 h 338"/>
                  <a:gd name="T12" fmla="*/ 1 w 119"/>
                  <a:gd name="T13" fmla="*/ 270 h 338"/>
                  <a:gd name="T14" fmla="*/ 0 w 119"/>
                  <a:gd name="T15" fmla="*/ 259 h 338"/>
                  <a:gd name="T16" fmla="*/ 0 w 119"/>
                  <a:gd name="T17" fmla="*/ 247 h 338"/>
                  <a:gd name="T18" fmla="*/ 0 w 119"/>
                  <a:gd name="T19" fmla="*/ 237 h 338"/>
                  <a:gd name="T20" fmla="*/ 1 w 119"/>
                  <a:gd name="T21" fmla="*/ 226 h 338"/>
                  <a:gd name="T22" fmla="*/ 6 w 119"/>
                  <a:gd name="T23" fmla="*/ 204 h 338"/>
                  <a:gd name="T24" fmla="*/ 13 w 119"/>
                  <a:gd name="T25" fmla="*/ 182 h 338"/>
                  <a:gd name="T26" fmla="*/ 21 w 119"/>
                  <a:gd name="T27" fmla="*/ 161 h 338"/>
                  <a:gd name="T28" fmla="*/ 31 w 119"/>
                  <a:gd name="T29" fmla="*/ 140 h 338"/>
                  <a:gd name="T30" fmla="*/ 44 w 119"/>
                  <a:gd name="T31" fmla="*/ 119 h 338"/>
                  <a:gd name="T32" fmla="*/ 68 w 119"/>
                  <a:gd name="T33" fmla="*/ 79 h 338"/>
                  <a:gd name="T34" fmla="*/ 93 w 119"/>
                  <a:gd name="T35" fmla="*/ 39 h 338"/>
                  <a:gd name="T36" fmla="*/ 104 w 119"/>
                  <a:gd name="T37" fmla="*/ 20 h 338"/>
                  <a:gd name="T38" fmla="*/ 113 w 119"/>
                  <a:gd name="T39" fmla="*/ 0 h 338"/>
                  <a:gd name="T40" fmla="*/ 119 w 119"/>
                  <a:gd name="T41" fmla="*/ 3 h 338"/>
                  <a:gd name="T42" fmla="*/ 110 w 119"/>
                  <a:gd name="T43" fmla="*/ 23 h 338"/>
                  <a:gd name="T44" fmla="*/ 98 w 119"/>
                  <a:gd name="T45" fmla="*/ 42 h 338"/>
                  <a:gd name="T46" fmla="*/ 74 w 119"/>
                  <a:gd name="T47" fmla="*/ 83 h 338"/>
                  <a:gd name="T48" fmla="*/ 48 w 119"/>
                  <a:gd name="T49" fmla="*/ 124 h 338"/>
                  <a:gd name="T50" fmla="*/ 37 w 119"/>
                  <a:gd name="T51" fmla="*/ 143 h 338"/>
                  <a:gd name="T52" fmla="*/ 27 w 119"/>
                  <a:gd name="T53" fmla="*/ 164 h 338"/>
                  <a:gd name="T54" fmla="*/ 18 w 119"/>
                  <a:gd name="T55" fmla="*/ 185 h 338"/>
                  <a:gd name="T56" fmla="*/ 12 w 119"/>
                  <a:gd name="T57" fmla="*/ 207 h 338"/>
                  <a:gd name="T58" fmla="*/ 7 w 119"/>
                  <a:gd name="T59" fmla="*/ 228 h 338"/>
                  <a:gd name="T60" fmla="*/ 6 w 119"/>
                  <a:gd name="T61" fmla="*/ 238 h 338"/>
                  <a:gd name="T62" fmla="*/ 6 w 119"/>
                  <a:gd name="T63" fmla="*/ 247 h 338"/>
                  <a:gd name="T64" fmla="*/ 6 w 119"/>
                  <a:gd name="T65" fmla="*/ 258 h 338"/>
                  <a:gd name="T66" fmla="*/ 7 w 119"/>
                  <a:gd name="T67" fmla="*/ 270 h 338"/>
                  <a:gd name="T68" fmla="*/ 9 w 119"/>
                  <a:gd name="T69" fmla="*/ 280 h 338"/>
                  <a:gd name="T70" fmla="*/ 12 w 119"/>
                  <a:gd name="T71" fmla="*/ 291 h 338"/>
                  <a:gd name="T72" fmla="*/ 16 w 119"/>
                  <a:gd name="T73" fmla="*/ 301 h 338"/>
                  <a:gd name="T74" fmla="*/ 21 w 119"/>
                  <a:gd name="T75" fmla="*/ 312 h 338"/>
                  <a:gd name="T76" fmla="*/ 27 w 119"/>
                  <a:gd name="T77" fmla="*/ 323 h 338"/>
                  <a:gd name="T78" fmla="*/ 33 w 119"/>
                  <a:gd name="T79" fmla="*/ 333 h 338"/>
                  <a:gd name="T80" fmla="*/ 28 w 119"/>
                  <a:gd name="T81"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338">
                    <a:moveTo>
                      <a:pt x="28" y="338"/>
                    </a:moveTo>
                    <a:lnTo>
                      <a:pt x="21" y="327"/>
                    </a:lnTo>
                    <a:lnTo>
                      <a:pt x="15" y="315"/>
                    </a:lnTo>
                    <a:lnTo>
                      <a:pt x="10" y="304"/>
                    </a:lnTo>
                    <a:lnTo>
                      <a:pt x="6" y="292"/>
                    </a:lnTo>
                    <a:lnTo>
                      <a:pt x="3" y="282"/>
                    </a:lnTo>
                    <a:lnTo>
                      <a:pt x="1" y="270"/>
                    </a:lnTo>
                    <a:lnTo>
                      <a:pt x="0" y="259"/>
                    </a:lnTo>
                    <a:lnTo>
                      <a:pt x="0" y="247"/>
                    </a:lnTo>
                    <a:lnTo>
                      <a:pt x="0" y="237"/>
                    </a:lnTo>
                    <a:lnTo>
                      <a:pt x="1" y="226"/>
                    </a:lnTo>
                    <a:lnTo>
                      <a:pt x="6" y="204"/>
                    </a:lnTo>
                    <a:lnTo>
                      <a:pt x="13" y="182"/>
                    </a:lnTo>
                    <a:lnTo>
                      <a:pt x="21" y="161"/>
                    </a:lnTo>
                    <a:lnTo>
                      <a:pt x="31" y="140"/>
                    </a:lnTo>
                    <a:lnTo>
                      <a:pt x="44" y="119"/>
                    </a:lnTo>
                    <a:lnTo>
                      <a:pt x="68" y="79"/>
                    </a:lnTo>
                    <a:lnTo>
                      <a:pt x="93" y="39"/>
                    </a:lnTo>
                    <a:lnTo>
                      <a:pt x="104" y="20"/>
                    </a:lnTo>
                    <a:lnTo>
                      <a:pt x="113" y="0"/>
                    </a:lnTo>
                    <a:lnTo>
                      <a:pt x="119" y="3"/>
                    </a:lnTo>
                    <a:lnTo>
                      <a:pt x="110" y="23"/>
                    </a:lnTo>
                    <a:lnTo>
                      <a:pt x="98" y="42"/>
                    </a:lnTo>
                    <a:lnTo>
                      <a:pt x="74" y="83"/>
                    </a:lnTo>
                    <a:lnTo>
                      <a:pt x="48" y="124"/>
                    </a:lnTo>
                    <a:lnTo>
                      <a:pt x="37" y="143"/>
                    </a:lnTo>
                    <a:lnTo>
                      <a:pt x="27" y="164"/>
                    </a:lnTo>
                    <a:lnTo>
                      <a:pt x="18" y="185"/>
                    </a:lnTo>
                    <a:lnTo>
                      <a:pt x="12" y="207"/>
                    </a:lnTo>
                    <a:lnTo>
                      <a:pt x="7" y="228"/>
                    </a:lnTo>
                    <a:lnTo>
                      <a:pt x="6" y="238"/>
                    </a:lnTo>
                    <a:lnTo>
                      <a:pt x="6" y="247"/>
                    </a:lnTo>
                    <a:lnTo>
                      <a:pt x="6" y="258"/>
                    </a:lnTo>
                    <a:lnTo>
                      <a:pt x="7" y="270"/>
                    </a:lnTo>
                    <a:lnTo>
                      <a:pt x="9" y="280"/>
                    </a:lnTo>
                    <a:lnTo>
                      <a:pt x="12" y="291"/>
                    </a:lnTo>
                    <a:lnTo>
                      <a:pt x="16" y="301"/>
                    </a:lnTo>
                    <a:lnTo>
                      <a:pt x="21" y="312"/>
                    </a:lnTo>
                    <a:lnTo>
                      <a:pt x="27" y="323"/>
                    </a:lnTo>
                    <a:lnTo>
                      <a:pt x="33" y="333"/>
                    </a:lnTo>
                    <a:lnTo>
                      <a:pt x="28"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2" name="Freeform 1518"/>
              <p:cNvSpPr>
                <a:spLocks/>
              </p:cNvSpPr>
              <p:nvPr/>
            </p:nvSpPr>
            <p:spPr bwMode="auto">
              <a:xfrm>
                <a:off x="4286" y="1354"/>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3" name="Freeform 1519"/>
              <p:cNvSpPr>
                <a:spLocks/>
              </p:cNvSpPr>
              <p:nvPr/>
            </p:nvSpPr>
            <p:spPr bwMode="auto">
              <a:xfrm>
                <a:off x="4328" y="1172"/>
                <a:ext cx="5" cy="17"/>
              </a:xfrm>
              <a:custGeom>
                <a:avLst/>
                <a:gdLst>
                  <a:gd name="T0" fmla="*/ 0 w 9"/>
                  <a:gd name="T1" fmla="*/ 30 h 33"/>
                  <a:gd name="T2" fmla="*/ 1 w 9"/>
                  <a:gd name="T3" fmla="*/ 27 h 33"/>
                  <a:gd name="T4" fmla="*/ 3 w 9"/>
                  <a:gd name="T5" fmla="*/ 24 h 33"/>
                  <a:gd name="T6" fmla="*/ 3 w 9"/>
                  <a:gd name="T7" fmla="*/ 17 h 33"/>
                  <a:gd name="T8" fmla="*/ 3 w 9"/>
                  <a:gd name="T9" fmla="*/ 9 h 33"/>
                  <a:gd name="T10" fmla="*/ 1 w 9"/>
                  <a:gd name="T11" fmla="*/ 0 h 33"/>
                  <a:gd name="T12" fmla="*/ 7 w 9"/>
                  <a:gd name="T13" fmla="*/ 0 h 33"/>
                  <a:gd name="T14" fmla="*/ 9 w 9"/>
                  <a:gd name="T15" fmla="*/ 8 h 33"/>
                  <a:gd name="T16" fmla="*/ 9 w 9"/>
                  <a:gd name="T17" fmla="*/ 17 h 33"/>
                  <a:gd name="T18" fmla="*/ 9 w 9"/>
                  <a:gd name="T19" fmla="*/ 26 h 33"/>
                  <a:gd name="T20" fmla="*/ 7 w 9"/>
                  <a:gd name="T21" fmla="*/ 30 h 33"/>
                  <a:gd name="T22" fmla="*/ 6 w 9"/>
                  <a:gd name="T23" fmla="*/ 33 h 33"/>
                  <a:gd name="T24" fmla="*/ 0 w 9"/>
                  <a:gd name="T2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3">
                    <a:moveTo>
                      <a:pt x="0" y="30"/>
                    </a:moveTo>
                    <a:lnTo>
                      <a:pt x="1" y="27"/>
                    </a:lnTo>
                    <a:lnTo>
                      <a:pt x="3" y="24"/>
                    </a:lnTo>
                    <a:lnTo>
                      <a:pt x="3" y="17"/>
                    </a:lnTo>
                    <a:lnTo>
                      <a:pt x="3" y="9"/>
                    </a:lnTo>
                    <a:lnTo>
                      <a:pt x="1" y="0"/>
                    </a:lnTo>
                    <a:lnTo>
                      <a:pt x="7" y="0"/>
                    </a:lnTo>
                    <a:lnTo>
                      <a:pt x="9" y="8"/>
                    </a:lnTo>
                    <a:lnTo>
                      <a:pt x="9" y="17"/>
                    </a:lnTo>
                    <a:lnTo>
                      <a:pt x="9" y="26"/>
                    </a:lnTo>
                    <a:lnTo>
                      <a:pt x="7" y="30"/>
                    </a:lnTo>
                    <a:lnTo>
                      <a:pt x="6" y="33"/>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4" name="Freeform 1520"/>
              <p:cNvSpPr>
                <a:spLocks/>
              </p:cNvSpPr>
              <p:nvPr/>
            </p:nvSpPr>
            <p:spPr bwMode="auto">
              <a:xfrm>
                <a:off x="4328" y="1187"/>
                <a:ext cx="3" cy="2"/>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5" name="Freeform 1521"/>
              <p:cNvSpPr>
                <a:spLocks/>
              </p:cNvSpPr>
              <p:nvPr/>
            </p:nvSpPr>
            <p:spPr bwMode="auto">
              <a:xfrm>
                <a:off x="4304" y="1098"/>
                <a:ext cx="28" cy="75"/>
              </a:xfrm>
              <a:custGeom>
                <a:avLst/>
                <a:gdLst>
                  <a:gd name="T0" fmla="*/ 49 w 55"/>
                  <a:gd name="T1" fmla="*/ 150 h 150"/>
                  <a:gd name="T2" fmla="*/ 48 w 55"/>
                  <a:gd name="T3" fmla="*/ 139 h 150"/>
                  <a:gd name="T4" fmla="*/ 45 w 55"/>
                  <a:gd name="T5" fmla="*/ 130 h 150"/>
                  <a:gd name="T6" fmla="*/ 42 w 55"/>
                  <a:gd name="T7" fmla="*/ 119 h 150"/>
                  <a:gd name="T8" fmla="*/ 37 w 55"/>
                  <a:gd name="T9" fmla="*/ 109 h 150"/>
                  <a:gd name="T10" fmla="*/ 27 w 55"/>
                  <a:gd name="T11" fmla="*/ 88 h 150"/>
                  <a:gd name="T12" fmla="*/ 16 w 55"/>
                  <a:gd name="T13" fmla="*/ 67 h 150"/>
                  <a:gd name="T14" fmla="*/ 7 w 55"/>
                  <a:gd name="T15" fmla="*/ 47 h 150"/>
                  <a:gd name="T16" fmla="*/ 4 w 55"/>
                  <a:gd name="T17" fmla="*/ 38 h 150"/>
                  <a:gd name="T18" fmla="*/ 1 w 55"/>
                  <a:gd name="T19" fmla="*/ 29 h 150"/>
                  <a:gd name="T20" fmla="*/ 0 w 55"/>
                  <a:gd name="T21" fmla="*/ 20 h 150"/>
                  <a:gd name="T22" fmla="*/ 1 w 55"/>
                  <a:gd name="T23" fmla="*/ 12 h 150"/>
                  <a:gd name="T24" fmla="*/ 3 w 55"/>
                  <a:gd name="T25" fmla="*/ 9 h 150"/>
                  <a:gd name="T26" fmla="*/ 4 w 55"/>
                  <a:gd name="T27" fmla="*/ 6 h 150"/>
                  <a:gd name="T28" fmla="*/ 7 w 55"/>
                  <a:gd name="T29" fmla="*/ 3 h 150"/>
                  <a:gd name="T30" fmla="*/ 9 w 55"/>
                  <a:gd name="T31" fmla="*/ 0 h 150"/>
                  <a:gd name="T32" fmla="*/ 13 w 55"/>
                  <a:gd name="T33" fmla="*/ 6 h 150"/>
                  <a:gd name="T34" fmla="*/ 12 w 55"/>
                  <a:gd name="T35" fmla="*/ 8 h 150"/>
                  <a:gd name="T36" fmla="*/ 9 w 55"/>
                  <a:gd name="T37" fmla="*/ 9 h 150"/>
                  <a:gd name="T38" fmla="*/ 9 w 55"/>
                  <a:gd name="T39" fmla="*/ 12 h 150"/>
                  <a:gd name="T40" fmla="*/ 7 w 55"/>
                  <a:gd name="T41" fmla="*/ 14 h 150"/>
                  <a:gd name="T42" fmla="*/ 7 w 55"/>
                  <a:gd name="T43" fmla="*/ 20 h 150"/>
                  <a:gd name="T44" fmla="*/ 7 w 55"/>
                  <a:gd name="T45" fmla="*/ 28 h 150"/>
                  <a:gd name="T46" fmla="*/ 10 w 55"/>
                  <a:gd name="T47" fmla="*/ 35 h 150"/>
                  <a:gd name="T48" fmla="*/ 13 w 55"/>
                  <a:gd name="T49" fmla="*/ 44 h 150"/>
                  <a:gd name="T50" fmla="*/ 22 w 55"/>
                  <a:gd name="T51" fmla="*/ 64 h 150"/>
                  <a:gd name="T52" fmla="*/ 33 w 55"/>
                  <a:gd name="T53" fmla="*/ 85 h 150"/>
                  <a:gd name="T54" fmla="*/ 43 w 55"/>
                  <a:gd name="T55" fmla="*/ 106 h 150"/>
                  <a:gd name="T56" fmla="*/ 48 w 55"/>
                  <a:gd name="T57" fmla="*/ 118 h 150"/>
                  <a:gd name="T58" fmla="*/ 51 w 55"/>
                  <a:gd name="T59" fmla="*/ 128 h 150"/>
                  <a:gd name="T60" fmla="*/ 54 w 55"/>
                  <a:gd name="T61" fmla="*/ 138 h 150"/>
                  <a:gd name="T62" fmla="*/ 55 w 55"/>
                  <a:gd name="T63" fmla="*/ 148 h 150"/>
                  <a:gd name="T64" fmla="*/ 49 w 55"/>
                  <a:gd name="T6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50">
                    <a:moveTo>
                      <a:pt x="49" y="150"/>
                    </a:moveTo>
                    <a:lnTo>
                      <a:pt x="48" y="139"/>
                    </a:lnTo>
                    <a:lnTo>
                      <a:pt x="45" y="130"/>
                    </a:lnTo>
                    <a:lnTo>
                      <a:pt x="42" y="119"/>
                    </a:lnTo>
                    <a:lnTo>
                      <a:pt x="37" y="109"/>
                    </a:lnTo>
                    <a:lnTo>
                      <a:pt x="27" y="88"/>
                    </a:lnTo>
                    <a:lnTo>
                      <a:pt x="16" y="67"/>
                    </a:lnTo>
                    <a:lnTo>
                      <a:pt x="7" y="47"/>
                    </a:lnTo>
                    <a:lnTo>
                      <a:pt x="4" y="38"/>
                    </a:lnTo>
                    <a:lnTo>
                      <a:pt x="1" y="29"/>
                    </a:lnTo>
                    <a:lnTo>
                      <a:pt x="0" y="20"/>
                    </a:lnTo>
                    <a:lnTo>
                      <a:pt x="1" y="12"/>
                    </a:lnTo>
                    <a:lnTo>
                      <a:pt x="3" y="9"/>
                    </a:lnTo>
                    <a:lnTo>
                      <a:pt x="4" y="6"/>
                    </a:lnTo>
                    <a:lnTo>
                      <a:pt x="7" y="3"/>
                    </a:lnTo>
                    <a:lnTo>
                      <a:pt x="9" y="0"/>
                    </a:lnTo>
                    <a:lnTo>
                      <a:pt x="13" y="6"/>
                    </a:lnTo>
                    <a:lnTo>
                      <a:pt x="12" y="8"/>
                    </a:lnTo>
                    <a:lnTo>
                      <a:pt x="9" y="9"/>
                    </a:lnTo>
                    <a:lnTo>
                      <a:pt x="9" y="12"/>
                    </a:lnTo>
                    <a:lnTo>
                      <a:pt x="7" y="14"/>
                    </a:lnTo>
                    <a:lnTo>
                      <a:pt x="7" y="20"/>
                    </a:lnTo>
                    <a:lnTo>
                      <a:pt x="7" y="28"/>
                    </a:lnTo>
                    <a:lnTo>
                      <a:pt x="10" y="35"/>
                    </a:lnTo>
                    <a:lnTo>
                      <a:pt x="13" y="44"/>
                    </a:lnTo>
                    <a:lnTo>
                      <a:pt x="22" y="64"/>
                    </a:lnTo>
                    <a:lnTo>
                      <a:pt x="33" y="85"/>
                    </a:lnTo>
                    <a:lnTo>
                      <a:pt x="43" y="106"/>
                    </a:lnTo>
                    <a:lnTo>
                      <a:pt x="48" y="118"/>
                    </a:lnTo>
                    <a:lnTo>
                      <a:pt x="51" y="128"/>
                    </a:lnTo>
                    <a:lnTo>
                      <a:pt x="54" y="138"/>
                    </a:lnTo>
                    <a:lnTo>
                      <a:pt x="55" y="148"/>
                    </a:lnTo>
                    <a:lnTo>
                      <a:pt x="49"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6" name="Freeform 1522"/>
              <p:cNvSpPr>
                <a:spLocks/>
              </p:cNvSpPr>
              <p:nvPr/>
            </p:nvSpPr>
            <p:spPr bwMode="auto">
              <a:xfrm>
                <a:off x="4329" y="1172"/>
                <a:ext cx="3" cy="1"/>
              </a:xfrm>
              <a:custGeom>
                <a:avLst/>
                <a:gdLst>
                  <a:gd name="T0" fmla="*/ 6 w 6"/>
                  <a:gd name="T1" fmla="*/ 0 h 2"/>
                  <a:gd name="T2" fmla="*/ 0 w 6"/>
                  <a:gd name="T3" fmla="*/ 2 h 2"/>
                  <a:gd name="T4" fmla="*/ 0 w 6"/>
                  <a:gd name="T5" fmla="*/ 0 h 2"/>
                  <a:gd name="T6" fmla="*/ 6 w 6"/>
                  <a:gd name="T7" fmla="*/ 0 h 2"/>
                </a:gdLst>
                <a:ahLst/>
                <a:cxnLst>
                  <a:cxn ang="0">
                    <a:pos x="T0" y="T1"/>
                  </a:cxn>
                  <a:cxn ang="0">
                    <a:pos x="T2" y="T3"/>
                  </a:cxn>
                  <a:cxn ang="0">
                    <a:pos x="T4" y="T5"/>
                  </a:cxn>
                  <a:cxn ang="0">
                    <a:pos x="T6" y="T7"/>
                  </a:cxn>
                </a:cxnLst>
                <a:rect l="0" t="0" r="r" b="b"/>
                <a:pathLst>
                  <a:path w="6" h="2">
                    <a:moveTo>
                      <a:pt x="6" y="0"/>
                    </a:moveTo>
                    <a:lnTo>
                      <a:pt x="0" y="2"/>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7" name="Freeform 1523"/>
              <p:cNvSpPr>
                <a:spLocks/>
              </p:cNvSpPr>
              <p:nvPr/>
            </p:nvSpPr>
            <p:spPr bwMode="auto">
              <a:xfrm>
                <a:off x="4310" y="1062"/>
                <a:ext cx="68" cy="39"/>
              </a:xfrm>
              <a:custGeom>
                <a:avLst/>
                <a:gdLst>
                  <a:gd name="T0" fmla="*/ 0 w 138"/>
                  <a:gd name="T1" fmla="*/ 72 h 78"/>
                  <a:gd name="T2" fmla="*/ 8 w 138"/>
                  <a:gd name="T3" fmla="*/ 66 h 78"/>
                  <a:gd name="T4" fmla="*/ 15 w 138"/>
                  <a:gd name="T5" fmla="*/ 62 h 78"/>
                  <a:gd name="T6" fmla="*/ 30 w 138"/>
                  <a:gd name="T7" fmla="*/ 48 h 78"/>
                  <a:gd name="T8" fmla="*/ 47 w 138"/>
                  <a:gd name="T9" fmla="*/ 35 h 78"/>
                  <a:gd name="T10" fmla="*/ 65 w 138"/>
                  <a:gd name="T11" fmla="*/ 21 h 78"/>
                  <a:gd name="T12" fmla="*/ 73 w 138"/>
                  <a:gd name="T13" fmla="*/ 17 h 78"/>
                  <a:gd name="T14" fmla="*/ 82 w 138"/>
                  <a:gd name="T15" fmla="*/ 11 h 78"/>
                  <a:gd name="T16" fmla="*/ 91 w 138"/>
                  <a:gd name="T17" fmla="*/ 6 h 78"/>
                  <a:gd name="T18" fmla="*/ 100 w 138"/>
                  <a:gd name="T19" fmla="*/ 3 h 78"/>
                  <a:gd name="T20" fmla="*/ 109 w 138"/>
                  <a:gd name="T21" fmla="*/ 2 h 78"/>
                  <a:gd name="T22" fmla="*/ 118 w 138"/>
                  <a:gd name="T23" fmla="*/ 0 h 78"/>
                  <a:gd name="T24" fmla="*/ 129 w 138"/>
                  <a:gd name="T25" fmla="*/ 2 h 78"/>
                  <a:gd name="T26" fmla="*/ 138 w 138"/>
                  <a:gd name="T27" fmla="*/ 3 h 78"/>
                  <a:gd name="T28" fmla="*/ 136 w 138"/>
                  <a:gd name="T29" fmla="*/ 9 h 78"/>
                  <a:gd name="T30" fmla="*/ 127 w 138"/>
                  <a:gd name="T31" fmla="*/ 8 h 78"/>
                  <a:gd name="T32" fmla="*/ 118 w 138"/>
                  <a:gd name="T33" fmla="*/ 8 h 78"/>
                  <a:gd name="T34" fmla="*/ 110 w 138"/>
                  <a:gd name="T35" fmla="*/ 8 h 78"/>
                  <a:gd name="T36" fmla="*/ 101 w 138"/>
                  <a:gd name="T37" fmla="*/ 9 h 78"/>
                  <a:gd name="T38" fmla="*/ 94 w 138"/>
                  <a:gd name="T39" fmla="*/ 12 h 78"/>
                  <a:gd name="T40" fmla="*/ 85 w 138"/>
                  <a:gd name="T41" fmla="*/ 17 h 78"/>
                  <a:gd name="T42" fmla="*/ 76 w 138"/>
                  <a:gd name="T43" fmla="*/ 21 h 78"/>
                  <a:gd name="T44" fmla="*/ 68 w 138"/>
                  <a:gd name="T45" fmla="*/ 27 h 78"/>
                  <a:gd name="T46" fmla="*/ 52 w 138"/>
                  <a:gd name="T47" fmla="*/ 39 h 78"/>
                  <a:gd name="T48" fmla="*/ 35 w 138"/>
                  <a:gd name="T49" fmla="*/ 53 h 78"/>
                  <a:gd name="T50" fmla="*/ 20 w 138"/>
                  <a:gd name="T51" fmla="*/ 66 h 78"/>
                  <a:gd name="T52" fmla="*/ 11 w 138"/>
                  <a:gd name="T53" fmla="*/ 72 h 78"/>
                  <a:gd name="T54" fmla="*/ 3 w 138"/>
                  <a:gd name="T55" fmla="*/ 78 h 78"/>
                  <a:gd name="T56" fmla="*/ 0 w 138"/>
                  <a:gd name="T57"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8" h="78">
                    <a:moveTo>
                      <a:pt x="0" y="72"/>
                    </a:moveTo>
                    <a:lnTo>
                      <a:pt x="8" y="66"/>
                    </a:lnTo>
                    <a:lnTo>
                      <a:pt x="15" y="62"/>
                    </a:lnTo>
                    <a:lnTo>
                      <a:pt x="30" y="48"/>
                    </a:lnTo>
                    <a:lnTo>
                      <a:pt x="47" y="35"/>
                    </a:lnTo>
                    <a:lnTo>
                      <a:pt x="65" y="21"/>
                    </a:lnTo>
                    <a:lnTo>
                      <a:pt x="73" y="17"/>
                    </a:lnTo>
                    <a:lnTo>
                      <a:pt x="82" y="11"/>
                    </a:lnTo>
                    <a:lnTo>
                      <a:pt x="91" y="6"/>
                    </a:lnTo>
                    <a:lnTo>
                      <a:pt x="100" y="3"/>
                    </a:lnTo>
                    <a:lnTo>
                      <a:pt x="109" y="2"/>
                    </a:lnTo>
                    <a:lnTo>
                      <a:pt x="118" y="0"/>
                    </a:lnTo>
                    <a:lnTo>
                      <a:pt x="129" y="2"/>
                    </a:lnTo>
                    <a:lnTo>
                      <a:pt x="138" y="3"/>
                    </a:lnTo>
                    <a:lnTo>
                      <a:pt x="136" y="9"/>
                    </a:lnTo>
                    <a:lnTo>
                      <a:pt x="127" y="8"/>
                    </a:lnTo>
                    <a:lnTo>
                      <a:pt x="118" y="8"/>
                    </a:lnTo>
                    <a:lnTo>
                      <a:pt x="110" y="8"/>
                    </a:lnTo>
                    <a:lnTo>
                      <a:pt x="101" y="9"/>
                    </a:lnTo>
                    <a:lnTo>
                      <a:pt x="94" y="12"/>
                    </a:lnTo>
                    <a:lnTo>
                      <a:pt x="85" y="17"/>
                    </a:lnTo>
                    <a:lnTo>
                      <a:pt x="76" y="21"/>
                    </a:lnTo>
                    <a:lnTo>
                      <a:pt x="68" y="27"/>
                    </a:lnTo>
                    <a:lnTo>
                      <a:pt x="52" y="39"/>
                    </a:lnTo>
                    <a:lnTo>
                      <a:pt x="35" y="53"/>
                    </a:lnTo>
                    <a:lnTo>
                      <a:pt x="20" y="66"/>
                    </a:lnTo>
                    <a:lnTo>
                      <a:pt x="11" y="72"/>
                    </a:lnTo>
                    <a:lnTo>
                      <a:pt x="3" y="78"/>
                    </a:lnTo>
                    <a:lnTo>
                      <a:pt x="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8" name="Freeform 1524"/>
              <p:cNvSpPr>
                <a:spLocks/>
              </p:cNvSpPr>
              <p:nvPr/>
            </p:nvSpPr>
            <p:spPr bwMode="auto">
              <a:xfrm>
                <a:off x="4309" y="1098"/>
                <a:ext cx="2" cy="3"/>
              </a:xfrm>
              <a:custGeom>
                <a:avLst/>
                <a:gdLst>
                  <a:gd name="T0" fmla="*/ 0 w 4"/>
                  <a:gd name="T1" fmla="*/ 0 h 6"/>
                  <a:gd name="T2" fmla="*/ 1 w 4"/>
                  <a:gd name="T3" fmla="*/ 0 h 6"/>
                  <a:gd name="T4" fmla="*/ 4 w 4"/>
                  <a:gd name="T5" fmla="*/ 6 h 6"/>
                  <a:gd name="T6" fmla="*/ 0 w 4"/>
                  <a:gd name="T7" fmla="*/ 0 h 6"/>
                </a:gdLst>
                <a:ahLst/>
                <a:cxnLst>
                  <a:cxn ang="0">
                    <a:pos x="T0" y="T1"/>
                  </a:cxn>
                  <a:cxn ang="0">
                    <a:pos x="T2" y="T3"/>
                  </a:cxn>
                  <a:cxn ang="0">
                    <a:pos x="T4" y="T5"/>
                  </a:cxn>
                  <a:cxn ang="0">
                    <a:pos x="T6" y="T7"/>
                  </a:cxn>
                </a:cxnLst>
                <a:rect l="0" t="0" r="r" b="b"/>
                <a:pathLst>
                  <a:path w="4" h="6">
                    <a:moveTo>
                      <a:pt x="0" y="0"/>
                    </a:moveTo>
                    <a:lnTo>
                      <a:pt x="1" y="0"/>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49" name="Freeform 1525"/>
              <p:cNvSpPr>
                <a:spLocks/>
              </p:cNvSpPr>
              <p:nvPr/>
            </p:nvSpPr>
            <p:spPr bwMode="auto">
              <a:xfrm>
                <a:off x="4378" y="1064"/>
                <a:ext cx="17" cy="27"/>
              </a:xfrm>
              <a:custGeom>
                <a:avLst/>
                <a:gdLst>
                  <a:gd name="T0" fmla="*/ 2 w 35"/>
                  <a:gd name="T1" fmla="*/ 0 h 56"/>
                  <a:gd name="T2" fmla="*/ 5 w 35"/>
                  <a:gd name="T3" fmla="*/ 2 h 56"/>
                  <a:gd name="T4" fmla="*/ 8 w 35"/>
                  <a:gd name="T5" fmla="*/ 3 h 56"/>
                  <a:gd name="T6" fmla="*/ 12 w 35"/>
                  <a:gd name="T7" fmla="*/ 9 h 56"/>
                  <a:gd name="T8" fmla="*/ 17 w 35"/>
                  <a:gd name="T9" fmla="*/ 15 h 56"/>
                  <a:gd name="T10" fmla="*/ 21 w 35"/>
                  <a:gd name="T11" fmla="*/ 21 h 56"/>
                  <a:gd name="T12" fmla="*/ 27 w 35"/>
                  <a:gd name="T13" fmla="*/ 38 h 56"/>
                  <a:gd name="T14" fmla="*/ 35 w 35"/>
                  <a:gd name="T15" fmla="*/ 53 h 56"/>
                  <a:gd name="T16" fmla="*/ 29 w 35"/>
                  <a:gd name="T17" fmla="*/ 56 h 56"/>
                  <a:gd name="T18" fmla="*/ 21 w 35"/>
                  <a:gd name="T19" fmla="*/ 41 h 56"/>
                  <a:gd name="T20" fmla="*/ 15 w 35"/>
                  <a:gd name="T21" fmla="*/ 24 h 56"/>
                  <a:gd name="T22" fmla="*/ 11 w 35"/>
                  <a:gd name="T23" fmla="*/ 18 h 56"/>
                  <a:gd name="T24" fmla="*/ 8 w 35"/>
                  <a:gd name="T25" fmla="*/ 12 h 56"/>
                  <a:gd name="T26" fmla="*/ 3 w 35"/>
                  <a:gd name="T27" fmla="*/ 9 h 56"/>
                  <a:gd name="T28" fmla="*/ 2 w 35"/>
                  <a:gd name="T29" fmla="*/ 8 h 56"/>
                  <a:gd name="T30" fmla="*/ 0 w 35"/>
                  <a:gd name="T31" fmla="*/ 6 h 56"/>
                  <a:gd name="T32" fmla="*/ 2 w 35"/>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2" y="0"/>
                    </a:moveTo>
                    <a:lnTo>
                      <a:pt x="5" y="2"/>
                    </a:lnTo>
                    <a:lnTo>
                      <a:pt x="8" y="3"/>
                    </a:lnTo>
                    <a:lnTo>
                      <a:pt x="12" y="9"/>
                    </a:lnTo>
                    <a:lnTo>
                      <a:pt x="17" y="15"/>
                    </a:lnTo>
                    <a:lnTo>
                      <a:pt x="21" y="21"/>
                    </a:lnTo>
                    <a:lnTo>
                      <a:pt x="27" y="38"/>
                    </a:lnTo>
                    <a:lnTo>
                      <a:pt x="35" y="53"/>
                    </a:lnTo>
                    <a:lnTo>
                      <a:pt x="29" y="56"/>
                    </a:lnTo>
                    <a:lnTo>
                      <a:pt x="21" y="41"/>
                    </a:lnTo>
                    <a:lnTo>
                      <a:pt x="15" y="24"/>
                    </a:lnTo>
                    <a:lnTo>
                      <a:pt x="11" y="18"/>
                    </a:lnTo>
                    <a:lnTo>
                      <a:pt x="8" y="12"/>
                    </a:lnTo>
                    <a:lnTo>
                      <a:pt x="3" y="9"/>
                    </a:lnTo>
                    <a:lnTo>
                      <a:pt x="2" y="8"/>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50" name="Freeform 1526"/>
              <p:cNvSpPr>
                <a:spLocks/>
              </p:cNvSpPr>
              <p:nvPr/>
            </p:nvSpPr>
            <p:spPr bwMode="auto">
              <a:xfrm>
                <a:off x="4378" y="1064"/>
                <a:ext cx="1" cy="3"/>
              </a:xfrm>
              <a:custGeom>
                <a:avLst/>
                <a:gdLst>
                  <a:gd name="T0" fmla="*/ 2 w 3"/>
                  <a:gd name="T1" fmla="*/ 0 h 6"/>
                  <a:gd name="T2" fmla="*/ 3 w 3"/>
                  <a:gd name="T3" fmla="*/ 0 h 6"/>
                  <a:gd name="T4" fmla="*/ 2 w 3"/>
                  <a:gd name="T5" fmla="*/ 0 h 6"/>
                  <a:gd name="T6" fmla="*/ 0 w 3"/>
                  <a:gd name="T7" fmla="*/ 6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lnTo>
                      <a:pt x="3" y="0"/>
                    </a:lnTo>
                    <a:lnTo>
                      <a:pt x="2" y="0"/>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51" name="Rectangle 1527"/>
              <p:cNvSpPr>
                <a:spLocks noChangeArrowheads="1"/>
              </p:cNvSpPr>
              <p:nvPr/>
            </p:nvSpPr>
            <p:spPr bwMode="auto">
              <a:xfrm>
                <a:off x="4392" y="1089"/>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6552" name="Freeform 1528"/>
              <p:cNvSpPr>
                <a:spLocks/>
              </p:cNvSpPr>
              <p:nvPr/>
            </p:nvSpPr>
            <p:spPr bwMode="auto">
              <a:xfrm>
                <a:off x="4392" y="1090"/>
                <a:ext cx="3" cy="1"/>
              </a:xfrm>
              <a:custGeom>
                <a:avLst/>
                <a:gdLst>
                  <a:gd name="T0" fmla="*/ 0 w 6"/>
                  <a:gd name="T1" fmla="*/ 3 h 3"/>
                  <a:gd name="T2" fmla="*/ 6 w 6"/>
                  <a:gd name="T3" fmla="*/ 1 h 3"/>
                  <a:gd name="T4" fmla="*/ 0 w 6"/>
                  <a:gd name="T5" fmla="*/ 1 h 3"/>
                  <a:gd name="T6" fmla="*/ 6 w 6"/>
                  <a:gd name="T7" fmla="*/ 0 h 3"/>
                  <a:gd name="T8" fmla="*/ 0 w 6"/>
                  <a:gd name="T9" fmla="*/ 3 h 3"/>
                </a:gdLst>
                <a:ahLst/>
                <a:cxnLst>
                  <a:cxn ang="0">
                    <a:pos x="T0" y="T1"/>
                  </a:cxn>
                  <a:cxn ang="0">
                    <a:pos x="T2" y="T3"/>
                  </a:cxn>
                  <a:cxn ang="0">
                    <a:pos x="T4" y="T5"/>
                  </a:cxn>
                  <a:cxn ang="0">
                    <a:pos x="T6" y="T7"/>
                  </a:cxn>
                  <a:cxn ang="0">
                    <a:pos x="T8" y="T9"/>
                  </a:cxn>
                </a:cxnLst>
                <a:rect l="0" t="0" r="r" b="b"/>
                <a:pathLst>
                  <a:path w="6" h="3">
                    <a:moveTo>
                      <a:pt x="0" y="3"/>
                    </a:moveTo>
                    <a:lnTo>
                      <a:pt x="6" y="1"/>
                    </a:lnTo>
                    <a:lnTo>
                      <a:pt x="0" y="1"/>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53" name="Freeform 1529"/>
              <p:cNvSpPr>
                <a:spLocks/>
              </p:cNvSpPr>
              <p:nvPr/>
            </p:nvSpPr>
            <p:spPr bwMode="auto">
              <a:xfrm>
                <a:off x="4390" y="1054"/>
                <a:ext cx="15" cy="35"/>
              </a:xfrm>
              <a:custGeom>
                <a:avLst/>
                <a:gdLst>
                  <a:gd name="T0" fmla="*/ 5 w 32"/>
                  <a:gd name="T1" fmla="*/ 70 h 70"/>
                  <a:gd name="T2" fmla="*/ 3 w 32"/>
                  <a:gd name="T3" fmla="*/ 63 h 70"/>
                  <a:gd name="T4" fmla="*/ 2 w 32"/>
                  <a:gd name="T5" fmla="*/ 52 h 70"/>
                  <a:gd name="T6" fmla="*/ 0 w 32"/>
                  <a:gd name="T7" fmla="*/ 42 h 70"/>
                  <a:gd name="T8" fmla="*/ 0 w 32"/>
                  <a:gd name="T9" fmla="*/ 36 h 70"/>
                  <a:gd name="T10" fmla="*/ 0 w 32"/>
                  <a:gd name="T11" fmla="*/ 30 h 70"/>
                  <a:gd name="T12" fmla="*/ 0 w 32"/>
                  <a:gd name="T13" fmla="*/ 25 h 70"/>
                  <a:gd name="T14" fmla="*/ 2 w 32"/>
                  <a:gd name="T15" fmla="*/ 21 h 70"/>
                  <a:gd name="T16" fmla="*/ 3 w 32"/>
                  <a:gd name="T17" fmla="*/ 15 h 70"/>
                  <a:gd name="T18" fmla="*/ 6 w 32"/>
                  <a:gd name="T19" fmla="*/ 10 h 70"/>
                  <a:gd name="T20" fmla="*/ 11 w 32"/>
                  <a:gd name="T21" fmla="*/ 7 h 70"/>
                  <a:gd name="T22" fmla="*/ 17 w 32"/>
                  <a:gd name="T23" fmla="*/ 4 h 70"/>
                  <a:gd name="T24" fmla="*/ 23 w 32"/>
                  <a:gd name="T25" fmla="*/ 1 h 70"/>
                  <a:gd name="T26" fmla="*/ 32 w 32"/>
                  <a:gd name="T27" fmla="*/ 0 h 70"/>
                  <a:gd name="T28" fmla="*/ 32 w 32"/>
                  <a:gd name="T29" fmla="*/ 7 h 70"/>
                  <a:gd name="T30" fmla="*/ 24 w 32"/>
                  <a:gd name="T31" fmla="*/ 7 h 70"/>
                  <a:gd name="T32" fmla="*/ 20 w 32"/>
                  <a:gd name="T33" fmla="*/ 10 h 70"/>
                  <a:gd name="T34" fmla="*/ 15 w 32"/>
                  <a:gd name="T35" fmla="*/ 12 h 70"/>
                  <a:gd name="T36" fmla="*/ 11 w 32"/>
                  <a:gd name="T37" fmla="*/ 15 h 70"/>
                  <a:gd name="T38" fmla="*/ 9 w 32"/>
                  <a:gd name="T39" fmla="*/ 19 h 70"/>
                  <a:gd name="T40" fmla="*/ 8 w 32"/>
                  <a:gd name="T41" fmla="*/ 22 h 70"/>
                  <a:gd name="T42" fmla="*/ 6 w 32"/>
                  <a:gd name="T43" fmla="*/ 27 h 70"/>
                  <a:gd name="T44" fmla="*/ 6 w 32"/>
                  <a:gd name="T45" fmla="*/ 31 h 70"/>
                  <a:gd name="T46" fmla="*/ 6 w 32"/>
                  <a:gd name="T47" fmla="*/ 36 h 70"/>
                  <a:gd name="T48" fmla="*/ 6 w 32"/>
                  <a:gd name="T49" fmla="*/ 40 h 70"/>
                  <a:gd name="T50" fmla="*/ 8 w 32"/>
                  <a:gd name="T51" fmla="*/ 51 h 70"/>
                  <a:gd name="T52" fmla="*/ 9 w 32"/>
                  <a:gd name="T53" fmla="*/ 61 h 70"/>
                  <a:gd name="T54" fmla="*/ 11 w 32"/>
                  <a:gd name="T55" fmla="*/ 70 h 70"/>
                  <a:gd name="T56" fmla="*/ 5 w 3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70">
                    <a:moveTo>
                      <a:pt x="5" y="70"/>
                    </a:moveTo>
                    <a:lnTo>
                      <a:pt x="3" y="63"/>
                    </a:lnTo>
                    <a:lnTo>
                      <a:pt x="2" y="52"/>
                    </a:lnTo>
                    <a:lnTo>
                      <a:pt x="0" y="42"/>
                    </a:lnTo>
                    <a:lnTo>
                      <a:pt x="0" y="36"/>
                    </a:lnTo>
                    <a:lnTo>
                      <a:pt x="0" y="30"/>
                    </a:lnTo>
                    <a:lnTo>
                      <a:pt x="0" y="25"/>
                    </a:lnTo>
                    <a:lnTo>
                      <a:pt x="2" y="21"/>
                    </a:lnTo>
                    <a:lnTo>
                      <a:pt x="3" y="15"/>
                    </a:lnTo>
                    <a:lnTo>
                      <a:pt x="6" y="10"/>
                    </a:lnTo>
                    <a:lnTo>
                      <a:pt x="11" y="7"/>
                    </a:lnTo>
                    <a:lnTo>
                      <a:pt x="17" y="4"/>
                    </a:lnTo>
                    <a:lnTo>
                      <a:pt x="23" y="1"/>
                    </a:lnTo>
                    <a:lnTo>
                      <a:pt x="32" y="0"/>
                    </a:lnTo>
                    <a:lnTo>
                      <a:pt x="32" y="7"/>
                    </a:lnTo>
                    <a:lnTo>
                      <a:pt x="24" y="7"/>
                    </a:lnTo>
                    <a:lnTo>
                      <a:pt x="20" y="10"/>
                    </a:lnTo>
                    <a:lnTo>
                      <a:pt x="15" y="12"/>
                    </a:lnTo>
                    <a:lnTo>
                      <a:pt x="11" y="15"/>
                    </a:lnTo>
                    <a:lnTo>
                      <a:pt x="9" y="19"/>
                    </a:lnTo>
                    <a:lnTo>
                      <a:pt x="8" y="22"/>
                    </a:lnTo>
                    <a:lnTo>
                      <a:pt x="6" y="27"/>
                    </a:lnTo>
                    <a:lnTo>
                      <a:pt x="6" y="31"/>
                    </a:lnTo>
                    <a:lnTo>
                      <a:pt x="6" y="36"/>
                    </a:lnTo>
                    <a:lnTo>
                      <a:pt x="6" y="40"/>
                    </a:lnTo>
                    <a:lnTo>
                      <a:pt x="8" y="51"/>
                    </a:lnTo>
                    <a:lnTo>
                      <a:pt x="9" y="61"/>
                    </a:lnTo>
                    <a:lnTo>
                      <a:pt x="11" y="70"/>
                    </a:lnTo>
                    <a:lnTo>
                      <a:pt x="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54" name="Freeform 1530"/>
              <p:cNvSpPr>
                <a:spLocks/>
              </p:cNvSpPr>
              <p:nvPr/>
            </p:nvSpPr>
            <p:spPr bwMode="auto">
              <a:xfrm>
                <a:off x="4392" y="1089"/>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55" name="Freeform 1531"/>
              <p:cNvSpPr>
                <a:spLocks/>
              </p:cNvSpPr>
              <p:nvPr/>
            </p:nvSpPr>
            <p:spPr bwMode="auto">
              <a:xfrm>
                <a:off x="4405" y="1052"/>
                <a:ext cx="48" cy="12"/>
              </a:xfrm>
              <a:custGeom>
                <a:avLst/>
                <a:gdLst>
                  <a:gd name="T0" fmla="*/ 0 w 95"/>
                  <a:gd name="T1" fmla="*/ 3 h 24"/>
                  <a:gd name="T2" fmla="*/ 26 w 95"/>
                  <a:gd name="T3" fmla="*/ 1 h 24"/>
                  <a:gd name="T4" fmla="*/ 39 w 95"/>
                  <a:gd name="T5" fmla="*/ 0 h 24"/>
                  <a:gd name="T6" fmla="*/ 53 w 95"/>
                  <a:gd name="T7" fmla="*/ 0 h 24"/>
                  <a:gd name="T8" fmla="*/ 66 w 95"/>
                  <a:gd name="T9" fmla="*/ 1 h 24"/>
                  <a:gd name="T10" fmla="*/ 72 w 95"/>
                  <a:gd name="T11" fmla="*/ 3 h 24"/>
                  <a:gd name="T12" fmla="*/ 78 w 95"/>
                  <a:gd name="T13" fmla="*/ 6 h 24"/>
                  <a:gd name="T14" fmla="*/ 83 w 95"/>
                  <a:gd name="T15" fmla="*/ 7 h 24"/>
                  <a:gd name="T16" fmla="*/ 87 w 95"/>
                  <a:gd name="T17" fmla="*/ 12 h 24"/>
                  <a:gd name="T18" fmla="*/ 92 w 95"/>
                  <a:gd name="T19" fmla="*/ 15 h 24"/>
                  <a:gd name="T20" fmla="*/ 95 w 95"/>
                  <a:gd name="T21" fmla="*/ 19 h 24"/>
                  <a:gd name="T22" fmla="*/ 90 w 95"/>
                  <a:gd name="T23" fmla="*/ 24 h 24"/>
                  <a:gd name="T24" fmla="*/ 87 w 95"/>
                  <a:gd name="T25" fmla="*/ 19 h 24"/>
                  <a:gd name="T26" fmla="*/ 84 w 95"/>
                  <a:gd name="T27" fmla="*/ 16 h 24"/>
                  <a:gd name="T28" fmla="*/ 80 w 95"/>
                  <a:gd name="T29" fmla="*/ 13 h 24"/>
                  <a:gd name="T30" fmla="*/ 75 w 95"/>
                  <a:gd name="T31" fmla="*/ 12 h 24"/>
                  <a:gd name="T32" fmla="*/ 71 w 95"/>
                  <a:gd name="T33" fmla="*/ 9 h 24"/>
                  <a:gd name="T34" fmla="*/ 65 w 95"/>
                  <a:gd name="T35" fmla="*/ 9 h 24"/>
                  <a:gd name="T36" fmla="*/ 53 w 95"/>
                  <a:gd name="T37" fmla="*/ 7 h 24"/>
                  <a:gd name="T38" fmla="*/ 39 w 95"/>
                  <a:gd name="T39" fmla="*/ 6 h 24"/>
                  <a:gd name="T40" fmla="*/ 27 w 95"/>
                  <a:gd name="T41" fmla="*/ 7 h 24"/>
                  <a:gd name="T42" fmla="*/ 0 w 95"/>
                  <a:gd name="T43" fmla="*/ 10 h 24"/>
                  <a:gd name="T44" fmla="*/ 0 w 95"/>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24">
                    <a:moveTo>
                      <a:pt x="0" y="3"/>
                    </a:moveTo>
                    <a:lnTo>
                      <a:pt x="26" y="1"/>
                    </a:lnTo>
                    <a:lnTo>
                      <a:pt x="39" y="0"/>
                    </a:lnTo>
                    <a:lnTo>
                      <a:pt x="53" y="0"/>
                    </a:lnTo>
                    <a:lnTo>
                      <a:pt x="66" y="1"/>
                    </a:lnTo>
                    <a:lnTo>
                      <a:pt x="72" y="3"/>
                    </a:lnTo>
                    <a:lnTo>
                      <a:pt x="78" y="6"/>
                    </a:lnTo>
                    <a:lnTo>
                      <a:pt x="83" y="7"/>
                    </a:lnTo>
                    <a:lnTo>
                      <a:pt x="87" y="12"/>
                    </a:lnTo>
                    <a:lnTo>
                      <a:pt x="92" y="15"/>
                    </a:lnTo>
                    <a:lnTo>
                      <a:pt x="95" y="19"/>
                    </a:lnTo>
                    <a:lnTo>
                      <a:pt x="90" y="24"/>
                    </a:lnTo>
                    <a:lnTo>
                      <a:pt x="87" y="19"/>
                    </a:lnTo>
                    <a:lnTo>
                      <a:pt x="84" y="16"/>
                    </a:lnTo>
                    <a:lnTo>
                      <a:pt x="80" y="13"/>
                    </a:lnTo>
                    <a:lnTo>
                      <a:pt x="75" y="12"/>
                    </a:lnTo>
                    <a:lnTo>
                      <a:pt x="71" y="9"/>
                    </a:lnTo>
                    <a:lnTo>
                      <a:pt x="65" y="9"/>
                    </a:lnTo>
                    <a:lnTo>
                      <a:pt x="53" y="7"/>
                    </a:lnTo>
                    <a:lnTo>
                      <a:pt x="39" y="6"/>
                    </a:lnTo>
                    <a:lnTo>
                      <a:pt x="27" y="7"/>
                    </a:lnTo>
                    <a:lnTo>
                      <a:pt x="0" y="1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56" name="Freeform 1532"/>
              <p:cNvSpPr>
                <a:spLocks/>
              </p:cNvSpPr>
              <p:nvPr/>
            </p:nvSpPr>
            <p:spPr bwMode="auto">
              <a:xfrm>
                <a:off x="4405" y="1054"/>
                <a:ext cx="1" cy="4"/>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57" name="Freeform 1533"/>
              <p:cNvSpPr>
                <a:spLocks/>
              </p:cNvSpPr>
              <p:nvPr/>
            </p:nvSpPr>
            <p:spPr bwMode="auto">
              <a:xfrm>
                <a:off x="4451" y="1062"/>
                <a:ext cx="16" cy="80"/>
              </a:xfrm>
              <a:custGeom>
                <a:avLst/>
                <a:gdLst>
                  <a:gd name="T0" fmla="*/ 5 w 32"/>
                  <a:gd name="T1" fmla="*/ 0 h 160"/>
                  <a:gd name="T2" fmla="*/ 10 w 32"/>
                  <a:gd name="T3" fmla="*/ 8 h 160"/>
                  <a:gd name="T4" fmla="*/ 13 w 32"/>
                  <a:gd name="T5" fmla="*/ 18 h 160"/>
                  <a:gd name="T6" fmla="*/ 14 w 32"/>
                  <a:gd name="T7" fmla="*/ 29 h 160"/>
                  <a:gd name="T8" fmla="*/ 16 w 32"/>
                  <a:gd name="T9" fmla="*/ 41 h 160"/>
                  <a:gd name="T10" fmla="*/ 19 w 32"/>
                  <a:gd name="T11" fmla="*/ 66 h 160"/>
                  <a:gd name="T12" fmla="*/ 22 w 32"/>
                  <a:gd name="T13" fmla="*/ 92 h 160"/>
                  <a:gd name="T14" fmla="*/ 23 w 32"/>
                  <a:gd name="T15" fmla="*/ 118 h 160"/>
                  <a:gd name="T16" fmla="*/ 26 w 32"/>
                  <a:gd name="T17" fmla="*/ 137 h 160"/>
                  <a:gd name="T18" fmla="*/ 28 w 32"/>
                  <a:gd name="T19" fmla="*/ 146 h 160"/>
                  <a:gd name="T20" fmla="*/ 29 w 32"/>
                  <a:gd name="T21" fmla="*/ 151 h 160"/>
                  <a:gd name="T22" fmla="*/ 29 w 32"/>
                  <a:gd name="T23" fmla="*/ 154 h 160"/>
                  <a:gd name="T24" fmla="*/ 32 w 32"/>
                  <a:gd name="T25" fmla="*/ 154 h 160"/>
                  <a:gd name="T26" fmla="*/ 29 w 32"/>
                  <a:gd name="T27" fmla="*/ 160 h 160"/>
                  <a:gd name="T28" fmla="*/ 26 w 32"/>
                  <a:gd name="T29" fmla="*/ 158 h 160"/>
                  <a:gd name="T30" fmla="*/ 23 w 32"/>
                  <a:gd name="T31" fmla="*/ 154 h 160"/>
                  <a:gd name="T32" fmla="*/ 20 w 32"/>
                  <a:gd name="T33" fmla="*/ 146 h 160"/>
                  <a:gd name="T34" fmla="*/ 19 w 32"/>
                  <a:gd name="T35" fmla="*/ 139 h 160"/>
                  <a:gd name="T36" fmla="*/ 17 w 32"/>
                  <a:gd name="T37" fmla="*/ 118 h 160"/>
                  <a:gd name="T38" fmla="*/ 16 w 32"/>
                  <a:gd name="T39" fmla="*/ 94 h 160"/>
                  <a:gd name="T40" fmla="*/ 13 w 32"/>
                  <a:gd name="T41" fmla="*/ 66 h 160"/>
                  <a:gd name="T42" fmla="*/ 10 w 32"/>
                  <a:gd name="T43" fmla="*/ 41 h 160"/>
                  <a:gd name="T44" fmla="*/ 8 w 32"/>
                  <a:gd name="T45" fmla="*/ 29 h 160"/>
                  <a:gd name="T46" fmla="*/ 6 w 32"/>
                  <a:gd name="T47" fmla="*/ 20 h 160"/>
                  <a:gd name="T48" fmla="*/ 3 w 32"/>
                  <a:gd name="T49" fmla="*/ 11 h 160"/>
                  <a:gd name="T50" fmla="*/ 0 w 32"/>
                  <a:gd name="T51" fmla="*/ 3 h 160"/>
                  <a:gd name="T52" fmla="*/ 5 w 32"/>
                  <a:gd name="T5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60">
                    <a:moveTo>
                      <a:pt x="5" y="0"/>
                    </a:moveTo>
                    <a:lnTo>
                      <a:pt x="10" y="8"/>
                    </a:lnTo>
                    <a:lnTo>
                      <a:pt x="13" y="18"/>
                    </a:lnTo>
                    <a:lnTo>
                      <a:pt x="14" y="29"/>
                    </a:lnTo>
                    <a:lnTo>
                      <a:pt x="16" y="41"/>
                    </a:lnTo>
                    <a:lnTo>
                      <a:pt x="19" y="66"/>
                    </a:lnTo>
                    <a:lnTo>
                      <a:pt x="22" y="92"/>
                    </a:lnTo>
                    <a:lnTo>
                      <a:pt x="23" y="118"/>
                    </a:lnTo>
                    <a:lnTo>
                      <a:pt x="26" y="137"/>
                    </a:lnTo>
                    <a:lnTo>
                      <a:pt x="28" y="146"/>
                    </a:lnTo>
                    <a:lnTo>
                      <a:pt x="29" y="151"/>
                    </a:lnTo>
                    <a:lnTo>
                      <a:pt x="29" y="154"/>
                    </a:lnTo>
                    <a:lnTo>
                      <a:pt x="32" y="154"/>
                    </a:lnTo>
                    <a:lnTo>
                      <a:pt x="29" y="160"/>
                    </a:lnTo>
                    <a:lnTo>
                      <a:pt x="26" y="158"/>
                    </a:lnTo>
                    <a:lnTo>
                      <a:pt x="23" y="154"/>
                    </a:lnTo>
                    <a:lnTo>
                      <a:pt x="20" y="146"/>
                    </a:lnTo>
                    <a:lnTo>
                      <a:pt x="19" y="139"/>
                    </a:lnTo>
                    <a:lnTo>
                      <a:pt x="17" y="118"/>
                    </a:lnTo>
                    <a:lnTo>
                      <a:pt x="16" y="94"/>
                    </a:lnTo>
                    <a:lnTo>
                      <a:pt x="13" y="66"/>
                    </a:lnTo>
                    <a:lnTo>
                      <a:pt x="10" y="41"/>
                    </a:lnTo>
                    <a:lnTo>
                      <a:pt x="8" y="29"/>
                    </a:lnTo>
                    <a:lnTo>
                      <a:pt x="6" y="20"/>
                    </a:lnTo>
                    <a:lnTo>
                      <a:pt x="3" y="1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58" name="Freeform 1534"/>
              <p:cNvSpPr>
                <a:spLocks/>
              </p:cNvSpPr>
              <p:nvPr/>
            </p:nvSpPr>
            <p:spPr bwMode="auto">
              <a:xfrm>
                <a:off x="4451" y="1062"/>
                <a:ext cx="2" cy="2"/>
              </a:xfrm>
              <a:custGeom>
                <a:avLst/>
                <a:gdLst>
                  <a:gd name="T0" fmla="*/ 5 w 5"/>
                  <a:gd name="T1" fmla="*/ 0 h 5"/>
                  <a:gd name="T2" fmla="*/ 0 w 5"/>
                  <a:gd name="T3" fmla="*/ 3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59" name="Freeform 1535"/>
              <p:cNvSpPr>
                <a:spLocks/>
              </p:cNvSpPr>
              <p:nvPr/>
            </p:nvSpPr>
            <p:spPr bwMode="auto">
              <a:xfrm>
                <a:off x="4465" y="1137"/>
                <a:ext cx="131" cy="34"/>
              </a:xfrm>
              <a:custGeom>
                <a:avLst/>
                <a:gdLst>
                  <a:gd name="T0" fmla="*/ 0 w 261"/>
                  <a:gd name="T1" fmla="*/ 5 h 70"/>
                  <a:gd name="T2" fmla="*/ 23 w 261"/>
                  <a:gd name="T3" fmla="*/ 2 h 70"/>
                  <a:gd name="T4" fmla="*/ 44 w 261"/>
                  <a:gd name="T5" fmla="*/ 0 h 70"/>
                  <a:gd name="T6" fmla="*/ 65 w 261"/>
                  <a:gd name="T7" fmla="*/ 0 h 70"/>
                  <a:gd name="T8" fmla="*/ 83 w 261"/>
                  <a:gd name="T9" fmla="*/ 0 h 70"/>
                  <a:gd name="T10" fmla="*/ 101 w 261"/>
                  <a:gd name="T11" fmla="*/ 2 h 70"/>
                  <a:gd name="T12" fmla="*/ 118 w 261"/>
                  <a:gd name="T13" fmla="*/ 3 h 70"/>
                  <a:gd name="T14" fmla="*/ 134 w 261"/>
                  <a:gd name="T15" fmla="*/ 6 h 70"/>
                  <a:gd name="T16" fmla="*/ 150 w 261"/>
                  <a:gd name="T17" fmla="*/ 9 h 70"/>
                  <a:gd name="T18" fmla="*/ 165 w 261"/>
                  <a:gd name="T19" fmla="*/ 14 h 70"/>
                  <a:gd name="T20" fmla="*/ 180 w 261"/>
                  <a:gd name="T21" fmla="*/ 20 h 70"/>
                  <a:gd name="T22" fmla="*/ 193 w 261"/>
                  <a:gd name="T23" fmla="*/ 26 h 70"/>
                  <a:gd name="T24" fmla="*/ 207 w 261"/>
                  <a:gd name="T25" fmla="*/ 33 h 70"/>
                  <a:gd name="T26" fmla="*/ 220 w 261"/>
                  <a:gd name="T27" fmla="*/ 39 h 70"/>
                  <a:gd name="T28" fmla="*/ 234 w 261"/>
                  <a:gd name="T29" fmla="*/ 48 h 70"/>
                  <a:gd name="T30" fmla="*/ 261 w 261"/>
                  <a:gd name="T31" fmla="*/ 65 h 70"/>
                  <a:gd name="T32" fmla="*/ 257 w 261"/>
                  <a:gd name="T33" fmla="*/ 70 h 70"/>
                  <a:gd name="T34" fmla="*/ 230 w 261"/>
                  <a:gd name="T35" fmla="*/ 53 h 70"/>
                  <a:gd name="T36" fmla="*/ 217 w 261"/>
                  <a:gd name="T37" fmla="*/ 45 h 70"/>
                  <a:gd name="T38" fmla="*/ 204 w 261"/>
                  <a:gd name="T39" fmla="*/ 38 h 70"/>
                  <a:gd name="T40" fmla="*/ 190 w 261"/>
                  <a:gd name="T41" fmla="*/ 32 h 70"/>
                  <a:gd name="T42" fmla="*/ 177 w 261"/>
                  <a:gd name="T43" fmla="*/ 26 h 70"/>
                  <a:gd name="T44" fmla="*/ 163 w 261"/>
                  <a:gd name="T45" fmla="*/ 20 h 70"/>
                  <a:gd name="T46" fmla="*/ 148 w 261"/>
                  <a:gd name="T47" fmla="*/ 15 h 70"/>
                  <a:gd name="T48" fmla="*/ 133 w 261"/>
                  <a:gd name="T49" fmla="*/ 12 h 70"/>
                  <a:gd name="T50" fmla="*/ 118 w 261"/>
                  <a:gd name="T51" fmla="*/ 9 h 70"/>
                  <a:gd name="T52" fmla="*/ 101 w 261"/>
                  <a:gd name="T53" fmla="*/ 8 h 70"/>
                  <a:gd name="T54" fmla="*/ 83 w 261"/>
                  <a:gd name="T55" fmla="*/ 6 h 70"/>
                  <a:gd name="T56" fmla="*/ 65 w 261"/>
                  <a:gd name="T57" fmla="*/ 6 h 70"/>
                  <a:gd name="T58" fmla="*/ 44 w 261"/>
                  <a:gd name="T59" fmla="*/ 6 h 70"/>
                  <a:gd name="T60" fmla="*/ 24 w 261"/>
                  <a:gd name="T61" fmla="*/ 9 h 70"/>
                  <a:gd name="T62" fmla="*/ 2 w 261"/>
                  <a:gd name="T63" fmla="*/ 11 h 70"/>
                  <a:gd name="T64" fmla="*/ 0 w 261"/>
                  <a:gd name="T65"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1" h="70">
                    <a:moveTo>
                      <a:pt x="0" y="5"/>
                    </a:moveTo>
                    <a:lnTo>
                      <a:pt x="23" y="2"/>
                    </a:lnTo>
                    <a:lnTo>
                      <a:pt x="44" y="0"/>
                    </a:lnTo>
                    <a:lnTo>
                      <a:pt x="65" y="0"/>
                    </a:lnTo>
                    <a:lnTo>
                      <a:pt x="83" y="0"/>
                    </a:lnTo>
                    <a:lnTo>
                      <a:pt x="101" y="2"/>
                    </a:lnTo>
                    <a:lnTo>
                      <a:pt x="118" y="3"/>
                    </a:lnTo>
                    <a:lnTo>
                      <a:pt x="134" y="6"/>
                    </a:lnTo>
                    <a:lnTo>
                      <a:pt x="150" y="9"/>
                    </a:lnTo>
                    <a:lnTo>
                      <a:pt x="165" y="14"/>
                    </a:lnTo>
                    <a:lnTo>
                      <a:pt x="180" y="20"/>
                    </a:lnTo>
                    <a:lnTo>
                      <a:pt x="193" y="26"/>
                    </a:lnTo>
                    <a:lnTo>
                      <a:pt x="207" y="33"/>
                    </a:lnTo>
                    <a:lnTo>
                      <a:pt x="220" y="39"/>
                    </a:lnTo>
                    <a:lnTo>
                      <a:pt x="234" y="48"/>
                    </a:lnTo>
                    <a:lnTo>
                      <a:pt x="261" y="65"/>
                    </a:lnTo>
                    <a:lnTo>
                      <a:pt x="257" y="70"/>
                    </a:lnTo>
                    <a:lnTo>
                      <a:pt x="230" y="53"/>
                    </a:lnTo>
                    <a:lnTo>
                      <a:pt x="217" y="45"/>
                    </a:lnTo>
                    <a:lnTo>
                      <a:pt x="204" y="38"/>
                    </a:lnTo>
                    <a:lnTo>
                      <a:pt x="190" y="32"/>
                    </a:lnTo>
                    <a:lnTo>
                      <a:pt x="177" y="26"/>
                    </a:lnTo>
                    <a:lnTo>
                      <a:pt x="163" y="20"/>
                    </a:lnTo>
                    <a:lnTo>
                      <a:pt x="148" y="15"/>
                    </a:lnTo>
                    <a:lnTo>
                      <a:pt x="133" y="12"/>
                    </a:lnTo>
                    <a:lnTo>
                      <a:pt x="118" y="9"/>
                    </a:lnTo>
                    <a:lnTo>
                      <a:pt x="101" y="8"/>
                    </a:lnTo>
                    <a:lnTo>
                      <a:pt x="83" y="6"/>
                    </a:lnTo>
                    <a:lnTo>
                      <a:pt x="65" y="6"/>
                    </a:lnTo>
                    <a:lnTo>
                      <a:pt x="44" y="6"/>
                    </a:lnTo>
                    <a:lnTo>
                      <a:pt x="24" y="9"/>
                    </a:lnTo>
                    <a:lnTo>
                      <a:pt x="2" y="11"/>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0" name="Freeform 1536"/>
              <p:cNvSpPr>
                <a:spLocks/>
              </p:cNvSpPr>
              <p:nvPr/>
            </p:nvSpPr>
            <p:spPr bwMode="auto">
              <a:xfrm>
                <a:off x="4465" y="1139"/>
                <a:ext cx="2" cy="3"/>
              </a:xfrm>
              <a:custGeom>
                <a:avLst/>
                <a:gdLst>
                  <a:gd name="T0" fmla="*/ 0 w 3"/>
                  <a:gd name="T1" fmla="*/ 6 h 6"/>
                  <a:gd name="T2" fmla="*/ 2 w 3"/>
                  <a:gd name="T3" fmla="*/ 6 h 6"/>
                  <a:gd name="T4" fmla="*/ 0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2" y="6"/>
                    </a:lnTo>
                    <a:lnTo>
                      <a:pt x="0" y="0"/>
                    </a:ln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1" name="Freeform 1537"/>
              <p:cNvSpPr>
                <a:spLocks/>
              </p:cNvSpPr>
              <p:nvPr/>
            </p:nvSpPr>
            <p:spPr bwMode="auto">
              <a:xfrm>
                <a:off x="4593" y="1100"/>
                <a:ext cx="53" cy="74"/>
              </a:xfrm>
              <a:custGeom>
                <a:avLst/>
                <a:gdLst>
                  <a:gd name="T0" fmla="*/ 3 w 105"/>
                  <a:gd name="T1" fmla="*/ 139 h 150"/>
                  <a:gd name="T2" fmla="*/ 7 w 105"/>
                  <a:gd name="T3" fmla="*/ 142 h 150"/>
                  <a:gd name="T4" fmla="*/ 10 w 105"/>
                  <a:gd name="T5" fmla="*/ 142 h 150"/>
                  <a:gd name="T6" fmla="*/ 15 w 105"/>
                  <a:gd name="T7" fmla="*/ 144 h 150"/>
                  <a:gd name="T8" fmla="*/ 18 w 105"/>
                  <a:gd name="T9" fmla="*/ 144 h 150"/>
                  <a:gd name="T10" fmla="*/ 21 w 105"/>
                  <a:gd name="T11" fmla="*/ 144 h 150"/>
                  <a:gd name="T12" fmla="*/ 24 w 105"/>
                  <a:gd name="T13" fmla="*/ 142 h 150"/>
                  <a:gd name="T14" fmla="*/ 30 w 105"/>
                  <a:gd name="T15" fmla="*/ 138 h 150"/>
                  <a:gd name="T16" fmla="*/ 33 w 105"/>
                  <a:gd name="T17" fmla="*/ 135 h 150"/>
                  <a:gd name="T18" fmla="*/ 36 w 105"/>
                  <a:gd name="T19" fmla="*/ 130 h 150"/>
                  <a:gd name="T20" fmla="*/ 42 w 105"/>
                  <a:gd name="T21" fmla="*/ 122 h 150"/>
                  <a:gd name="T22" fmla="*/ 46 w 105"/>
                  <a:gd name="T23" fmla="*/ 110 h 150"/>
                  <a:gd name="T24" fmla="*/ 53 w 105"/>
                  <a:gd name="T25" fmla="*/ 98 h 150"/>
                  <a:gd name="T26" fmla="*/ 63 w 105"/>
                  <a:gd name="T27" fmla="*/ 73 h 150"/>
                  <a:gd name="T28" fmla="*/ 74 w 105"/>
                  <a:gd name="T29" fmla="*/ 46 h 150"/>
                  <a:gd name="T30" fmla="*/ 80 w 105"/>
                  <a:gd name="T31" fmla="*/ 34 h 150"/>
                  <a:gd name="T32" fmla="*/ 86 w 105"/>
                  <a:gd name="T33" fmla="*/ 22 h 150"/>
                  <a:gd name="T34" fmla="*/ 93 w 105"/>
                  <a:gd name="T35" fmla="*/ 11 h 150"/>
                  <a:gd name="T36" fmla="*/ 98 w 105"/>
                  <a:gd name="T37" fmla="*/ 5 h 150"/>
                  <a:gd name="T38" fmla="*/ 101 w 105"/>
                  <a:gd name="T39" fmla="*/ 0 h 150"/>
                  <a:gd name="T40" fmla="*/ 105 w 105"/>
                  <a:gd name="T41" fmla="*/ 5 h 150"/>
                  <a:gd name="T42" fmla="*/ 102 w 105"/>
                  <a:gd name="T43" fmla="*/ 9 h 150"/>
                  <a:gd name="T44" fmla="*/ 98 w 105"/>
                  <a:gd name="T45" fmla="*/ 14 h 150"/>
                  <a:gd name="T46" fmla="*/ 92 w 105"/>
                  <a:gd name="T47" fmla="*/ 25 h 150"/>
                  <a:gd name="T48" fmla="*/ 86 w 105"/>
                  <a:gd name="T49" fmla="*/ 37 h 150"/>
                  <a:gd name="T50" fmla="*/ 80 w 105"/>
                  <a:gd name="T51" fmla="*/ 49 h 150"/>
                  <a:gd name="T52" fmla="*/ 68 w 105"/>
                  <a:gd name="T53" fmla="*/ 76 h 150"/>
                  <a:gd name="T54" fmla="*/ 57 w 105"/>
                  <a:gd name="T55" fmla="*/ 101 h 150"/>
                  <a:gd name="T56" fmla="*/ 53 w 105"/>
                  <a:gd name="T57" fmla="*/ 113 h 150"/>
                  <a:gd name="T58" fmla="*/ 46 w 105"/>
                  <a:gd name="T59" fmla="*/ 125 h 150"/>
                  <a:gd name="T60" fmla="*/ 40 w 105"/>
                  <a:gd name="T61" fmla="*/ 135 h 150"/>
                  <a:gd name="T62" fmla="*/ 37 w 105"/>
                  <a:gd name="T63" fmla="*/ 139 h 150"/>
                  <a:gd name="T64" fmla="*/ 34 w 105"/>
                  <a:gd name="T65" fmla="*/ 142 h 150"/>
                  <a:gd name="T66" fmla="*/ 27 w 105"/>
                  <a:gd name="T67" fmla="*/ 147 h 150"/>
                  <a:gd name="T68" fmla="*/ 22 w 105"/>
                  <a:gd name="T69" fmla="*/ 150 h 150"/>
                  <a:gd name="T70" fmla="*/ 18 w 105"/>
                  <a:gd name="T71" fmla="*/ 150 h 150"/>
                  <a:gd name="T72" fmla="*/ 13 w 105"/>
                  <a:gd name="T73" fmla="*/ 150 h 150"/>
                  <a:gd name="T74" fmla="*/ 9 w 105"/>
                  <a:gd name="T75" fmla="*/ 148 h 150"/>
                  <a:gd name="T76" fmla="*/ 4 w 105"/>
                  <a:gd name="T77" fmla="*/ 147 h 150"/>
                  <a:gd name="T78" fmla="*/ 0 w 105"/>
                  <a:gd name="T79" fmla="*/ 145 h 150"/>
                  <a:gd name="T80" fmla="*/ 3 w 105"/>
                  <a:gd name="T81"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150">
                    <a:moveTo>
                      <a:pt x="3" y="139"/>
                    </a:moveTo>
                    <a:lnTo>
                      <a:pt x="7" y="142"/>
                    </a:lnTo>
                    <a:lnTo>
                      <a:pt x="10" y="142"/>
                    </a:lnTo>
                    <a:lnTo>
                      <a:pt x="15" y="144"/>
                    </a:lnTo>
                    <a:lnTo>
                      <a:pt x="18" y="144"/>
                    </a:lnTo>
                    <a:lnTo>
                      <a:pt x="21" y="144"/>
                    </a:lnTo>
                    <a:lnTo>
                      <a:pt x="24" y="142"/>
                    </a:lnTo>
                    <a:lnTo>
                      <a:pt x="30" y="138"/>
                    </a:lnTo>
                    <a:lnTo>
                      <a:pt x="33" y="135"/>
                    </a:lnTo>
                    <a:lnTo>
                      <a:pt x="36" y="130"/>
                    </a:lnTo>
                    <a:lnTo>
                      <a:pt x="42" y="122"/>
                    </a:lnTo>
                    <a:lnTo>
                      <a:pt x="46" y="110"/>
                    </a:lnTo>
                    <a:lnTo>
                      <a:pt x="53" y="98"/>
                    </a:lnTo>
                    <a:lnTo>
                      <a:pt x="63" y="73"/>
                    </a:lnTo>
                    <a:lnTo>
                      <a:pt x="74" y="46"/>
                    </a:lnTo>
                    <a:lnTo>
                      <a:pt x="80" y="34"/>
                    </a:lnTo>
                    <a:lnTo>
                      <a:pt x="86" y="22"/>
                    </a:lnTo>
                    <a:lnTo>
                      <a:pt x="93" y="11"/>
                    </a:lnTo>
                    <a:lnTo>
                      <a:pt x="98" y="5"/>
                    </a:lnTo>
                    <a:lnTo>
                      <a:pt x="101" y="0"/>
                    </a:lnTo>
                    <a:lnTo>
                      <a:pt x="105" y="5"/>
                    </a:lnTo>
                    <a:lnTo>
                      <a:pt x="102" y="9"/>
                    </a:lnTo>
                    <a:lnTo>
                      <a:pt x="98" y="14"/>
                    </a:lnTo>
                    <a:lnTo>
                      <a:pt x="92" y="25"/>
                    </a:lnTo>
                    <a:lnTo>
                      <a:pt x="86" y="37"/>
                    </a:lnTo>
                    <a:lnTo>
                      <a:pt x="80" y="49"/>
                    </a:lnTo>
                    <a:lnTo>
                      <a:pt x="68" y="76"/>
                    </a:lnTo>
                    <a:lnTo>
                      <a:pt x="57" y="101"/>
                    </a:lnTo>
                    <a:lnTo>
                      <a:pt x="53" y="113"/>
                    </a:lnTo>
                    <a:lnTo>
                      <a:pt x="46" y="125"/>
                    </a:lnTo>
                    <a:lnTo>
                      <a:pt x="40" y="135"/>
                    </a:lnTo>
                    <a:lnTo>
                      <a:pt x="37" y="139"/>
                    </a:lnTo>
                    <a:lnTo>
                      <a:pt x="34" y="142"/>
                    </a:lnTo>
                    <a:lnTo>
                      <a:pt x="27" y="147"/>
                    </a:lnTo>
                    <a:lnTo>
                      <a:pt x="22" y="150"/>
                    </a:lnTo>
                    <a:lnTo>
                      <a:pt x="18" y="150"/>
                    </a:lnTo>
                    <a:lnTo>
                      <a:pt x="13" y="150"/>
                    </a:lnTo>
                    <a:lnTo>
                      <a:pt x="9" y="148"/>
                    </a:lnTo>
                    <a:lnTo>
                      <a:pt x="4" y="147"/>
                    </a:lnTo>
                    <a:lnTo>
                      <a:pt x="0" y="145"/>
                    </a:lnTo>
                    <a:lnTo>
                      <a:pt x="3"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2" name="Freeform 1538"/>
              <p:cNvSpPr>
                <a:spLocks/>
              </p:cNvSpPr>
              <p:nvPr/>
            </p:nvSpPr>
            <p:spPr bwMode="auto">
              <a:xfrm>
                <a:off x="4593" y="1169"/>
                <a:ext cx="3" cy="3"/>
              </a:xfrm>
              <a:custGeom>
                <a:avLst/>
                <a:gdLst>
                  <a:gd name="T0" fmla="*/ 0 w 4"/>
                  <a:gd name="T1" fmla="*/ 5 h 6"/>
                  <a:gd name="T2" fmla="*/ 0 w 4"/>
                  <a:gd name="T3" fmla="*/ 6 h 6"/>
                  <a:gd name="T4" fmla="*/ 3 w 4"/>
                  <a:gd name="T5" fmla="*/ 0 h 6"/>
                  <a:gd name="T6" fmla="*/ 4 w 4"/>
                  <a:gd name="T7" fmla="*/ 0 h 6"/>
                  <a:gd name="T8" fmla="*/ 0 w 4"/>
                  <a:gd name="T9" fmla="*/ 5 h 6"/>
                </a:gdLst>
                <a:ahLst/>
                <a:cxnLst>
                  <a:cxn ang="0">
                    <a:pos x="T0" y="T1"/>
                  </a:cxn>
                  <a:cxn ang="0">
                    <a:pos x="T2" y="T3"/>
                  </a:cxn>
                  <a:cxn ang="0">
                    <a:pos x="T4" y="T5"/>
                  </a:cxn>
                  <a:cxn ang="0">
                    <a:pos x="T6" y="T7"/>
                  </a:cxn>
                  <a:cxn ang="0">
                    <a:pos x="T8" y="T9"/>
                  </a:cxn>
                </a:cxnLst>
                <a:rect l="0" t="0" r="r" b="b"/>
                <a:pathLst>
                  <a:path w="4" h="6">
                    <a:moveTo>
                      <a:pt x="0" y="5"/>
                    </a:moveTo>
                    <a:lnTo>
                      <a:pt x="0" y="6"/>
                    </a:lnTo>
                    <a:lnTo>
                      <a:pt x="3" y="0"/>
                    </a:ln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3" name="Freeform 1539"/>
              <p:cNvSpPr>
                <a:spLocks/>
              </p:cNvSpPr>
              <p:nvPr/>
            </p:nvSpPr>
            <p:spPr bwMode="auto">
              <a:xfrm>
                <a:off x="4644" y="1094"/>
                <a:ext cx="72" cy="62"/>
              </a:xfrm>
              <a:custGeom>
                <a:avLst/>
                <a:gdLst>
                  <a:gd name="T0" fmla="*/ 0 w 143"/>
                  <a:gd name="T1" fmla="*/ 12 h 125"/>
                  <a:gd name="T2" fmla="*/ 4 w 143"/>
                  <a:gd name="T3" fmla="*/ 9 h 125"/>
                  <a:gd name="T4" fmla="*/ 10 w 143"/>
                  <a:gd name="T5" fmla="*/ 5 h 125"/>
                  <a:gd name="T6" fmla="*/ 15 w 143"/>
                  <a:gd name="T7" fmla="*/ 3 h 125"/>
                  <a:gd name="T8" fmla="*/ 21 w 143"/>
                  <a:gd name="T9" fmla="*/ 2 h 125"/>
                  <a:gd name="T10" fmla="*/ 27 w 143"/>
                  <a:gd name="T11" fmla="*/ 0 h 125"/>
                  <a:gd name="T12" fmla="*/ 33 w 143"/>
                  <a:gd name="T13" fmla="*/ 0 h 125"/>
                  <a:gd name="T14" fmla="*/ 39 w 143"/>
                  <a:gd name="T15" fmla="*/ 0 h 125"/>
                  <a:gd name="T16" fmla="*/ 45 w 143"/>
                  <a:gd name="T17" fmla="*/ 2 h 125"/>
                  <a:gd name="T18" fmla="*/ 51 w 143"/>
                  <a:gd name="T19" fmla="*/ 3 h 125"/>
                  <a:gd name="T20" fmla="*/ 57 w 143"/>
                  <a:gd name="T21" fmla="*/ 5 h 125"/>
                  <a:gd name="T22" fmla="*/ 71 w 143"/>
                  <a:gd name="T23" fmla="*/ 11 h 125"/>
                  <a:gd name="T24" fmla="*/ 83 w 143"/>
                  <a:gd name="T25" fmla="*/ 18 h 125"/>
                  <a:gd name="T26" fmla="*/ 89 w 143"/>
                  <a:gd name="T27" fmla="*/ 24 h 125"/>
                  <a:gd name="T28" fmla="*/ 95 w 143"/>
                  <a:gd name="T29" fmla="*/ 29 h 125"/>
                  <a:gd name="T30" fmla="*/ 107 w 143"/>
                  <a:gd name="T31" fmla="*/ 38 h 125"/>
                  <a:gd name="T32" fmla="*/ 116 w 143"/>
                  <a:gd name="T33" fmla="*/ 50 h 125"/>
                  <a:gd name="T34" fmla="*/ 127 w 143"/>
                  <a:gd name="T35" fmla="*/ 62 h 125"/>
                  <a:gd name="T36" fmla="*/ 130 w 143"/>
                  <a:gd name="T37" fmla="*/ 68 h 125"/>
                  <a:gd name="T38" fmla="*/ 133 w 143"/>
                  <a:gd name="T39" fmla="*/ 74 h 125"/>
                  <a:gd name="T40" fmla="*/ 137 w 143"/>
                  <a:gd name="T41" fmla="*/ 82 h 125"/>
                  <a:gd name="T42" fmla="*/ 139 w 143"/>
                  <a:gd name="T43" fmla="*/ 88 h 125"/>
                  <a:gd name="T44" fmla="*/ 142 w 143"/>
                  <a:gd name="T45" fmla="*/ 101 h 125"/>
                  <a:gd name="T46" fmla="*/ 143 w 143"/>
                  <a:gd name="T47" fmla="*/ 107 h 125"/>
                  <a:gd name="T48" fmla="*/ 143 w 143"/>
                  <a:gd name="T49" fmla="*/ 113 h 125"/>
                  <a:gd name="T50" fmla="*/ 143 w 143"/>
                  <a:gd name="T51" fmla="*/ 119 h 125"/>
                  <a:gd name="T52" fmla="*/ 142 w 143"/>
                  <a:gd name="T53" fmla="*/ 125 h 125"/>
                  <a:gd name="T54" fmla="*/ 136 w 143"/>
                  <a:gd name="T55" fmla="*/ 124 h 125"/>
                  <a:gd name="T56" fmla="*/ 136 w 143"/>
                  <a:gd name="T57" fmla="*/ 119 h 125"/>
                  <a:gd name="T58" fmla="*/ 137 w 143"/>
                  <a:gd name="T59" fmla="*/ 113 h 125"/>
                  <a:gd name="T60" fmla="*/ 137 w 143"/>
                  <a:gd name="T61" fmla="*/ 107 h 125"/>
                  <a:gd name="T62" fmla="*/ 136 w 143"/>
                  <a:gd name="T63" fmla="*/ 103 h 125"/>
                  <a:gd name="T64" fmla="*/ 133 w 143"/>
                  <a:gd name="T65" fmla="*/ 91 h 125"/>
                  <a:gd name="T66" fmla="*/ 131 w 143"/>
                  <a:gd name="T67" fmla="*/ 83 h 125"/>
                  <a:gd name="T68" fmla="*/ 128 w 143"/>
                  <a:gd name="T69" fmla="*/ 77 h 125"/>
                  <a:gd name="T70" fmla="*/ 124 w 143"/>
                  <a:gd name="T71" fmla="*/ 71 h 125"/>
                  <a:gd name="T72" fmla="*/ 121 w 143"/>
                  <a:gd name="T73" fmla="*/ 65 h 125"/>
                  <a:gd name="T74" fmla="*/ 112 w 143"/>
                  <a:gd name="T75" fmla="*/ 55 h 125"/>
                  <a:gd name="T76" fmla="*/ 102 w 143"/>
                  <a:gd name="T77" fmla="*/ 43 h 125"/>
                  <a:gd name="T78" fmla="*/ 90 w 143"/>
                  <a:gd name="T79" fmla="*/ 34 h 125"/>
                  <a:gd name="T80" fmla="*/ 86 w 143"/>
                  <a:gd name="T81" fmla="*/ 29 h 125"/>
                  <a:gd name="T82" fmla="*/ 80 w 143"/>
                  <a:gd name="T83" fmla="*/ 24 h 125"/>
                  <a:gd name="T84" fmla="*/ 68 w 143"/>
                  <a:gd name="T85" fmla="*/ 17 h 125"/>
                  <a:gd name="T86" fmla="*/ 56 w 143"/>
                  <a:gd name="T87" fmla="*/ 11 h 125"/>
                  <a:gd name="T88" fmla="*/ 50 w 143"/>
                  <a:gd name="T89" fmla="*/ 9 h 125"/>
                  <a:gd name="T90" fmla="*/ 44 w 143"/>
                  <a:gd name="T91" fmla="*/ 8 h 125"/>
                  <a:gd name="T92" fmla="*/ 38 w 143"/>
                  <a:gd name="T93" fmla="*/ 6 h 125"/>
                  <a:gd name="T94" fmla="*/ 33 w 143"/>
                  <a:gd name="T95" fmla="*/ 6 h 125"/>
                  <a:gd name="T96" fmla="*/ 27 w 143"/>
                  <a:gd name="T97" fmla="*/ 6 h 125"/>
                  <a:gd name="T98" fmla="*/ 22 w 143"/>
                  <a:gd name="T99" fmla="*/ 8 h 125"/>
                  <a:gd name="T100" fmla="*/ 18 w 143"/>
                  <a:gd name="T101" fmla="*/ 9 h 125"/>
                  <a:gd name="T102" fmla="*/ 13 w 143"/>
                  <a:gd name="T103" fmla="*/ 11 h 125"/>
                  <a:gd name="T104" fmla="*/ 9 w 143"/>
                  <a:gd name="T105" fmla="*/ 14 h 125"/>
                  <a:gd name="T106" fmla="*/ 4 w 143"/>
                  <a:gd name="T107" fmla="*/ 18 h 125"/>
                  <a:gd name="T108" fmla="*/ 0 w 143"/>
                  <a:gd name="T109" fmla="*/ 1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125">
                    <a:moveTo>
                      <a:pt x="0" y="12"/>
                    </a:moveTo>
                    <a:lnTo>
                      <a:pt x="4" y="9"/>
                    </a:lnTo>
                    <a:lnTo>
                      <a:pt x="10" y="5"/>
                    </a:lnTo>
                    <a:lnTo>
                      <a:pt x="15" y="3"/>
                    </a:lnTo>
                    <a:lnTo>
                      <a:pt x="21" y="2"/>
                    </a:lnTo>
                    <a:lnTo>
                      <a:pt x="27" y="0"/>
                    </a:lnTo>
                    <a:lnTo>
                      <a:pt x="33" y="0"/>
                    </a:lnTo>
                    <a:lnTo>
                      <a:pt x="39" y="0"/>
                    </a:lnTo>
                    <a:lnTo>
                      <a:pt x="45" y="2"/>
                    </a:lnTo>
                    <a:lnTo>
                      <a:pt x="51" y="3"/>
                    </a:lnTo>
                    <a:lnTo>
                      <a:pt x="57" y="5"/>
                    </a:lnTo>
                    <a:lnTo>
                      <a:pt x="71" y="11"/>
                    </a:lnTo>
                    <a:lnTo>
                      <a:pt x="83" y="18"/>
                    </a:lnTo>
                    <a:lnTo>
                      <a:pt x="89" y="24"/>
                    </a:lnTo>
                    <a:lnTo>
                      <a:pt x="95" y="29"/>
                    </a:lnTo>
                    <a:lnTo>
                      <a:pt x="107" y="38"/>
                    </a:lnTo>
                    <a:lnTo>
                      <a:pt x="116" y="50"/>
                    </a:lnTo>
                    <a:lnTo>
                      <a:pt x="127" y="62"/>
                    </a:lnTo>
                    <a:lnTo>
                      <a:pt x="130" y="68"/>
                    </a:lnTo>
                    <a:lnTo>
                      <a:pt x="133" y="74"/>
                    </a:lnTo>
                    <a:lnTo>
                      <a:pt x="137" y="82"/>
                    </a:lnTo>
                    <a:lnTo>
                      <a:pt x="139" y="88"/>
                    </a:lnTo>
                    <a:lnTo>
                      <a:pt x="142" y="101"/>
                    </a:lnTo>
                    <a:lnTo>
                      <a:pt x="143" y="107"/>
                    </a:lnTo>
                    <a:lnTo>
                      <a:pt x="143" y="113"/>
                    </a:lnTo>
                    <a:lnTo>
                      <a:pt x="143" y="119"/>
                    </a:lnTo>
                    <a:lnTo>
                      <a:pt x="142" y="125"/>
                    </a:lnTo>
                    <a:lnTo>
                      <a:pt x="136" y="124"/>
                    </a:lnTo>
                    <a:lnTo>
                      <a:pt x="136" y="119"/>
                    </a:lnTo>
                    <a:lnTo>
                      <a:pt x="137" y="113"/>
                    </a:lnTo>
                    <a:lnTo>
                      <a:pt x="137" y="107"/>
                    </a:lnTo>
                    <a:lnTo>
                      <a:pt x="136" y="103"/>
                    </a:lnTo>
                    <a:lnTo>
                      <a:pt x="133" y="91"/>
                    </a:lnTo>
                    <a:lnTo>
                      <a:pt x="131" y="83"/>
                    </a:lnTo>
                    <a:lnTo>
                      <a:pt x="128" y="77"/>
                    </a:lnTo>
                    <a:lnTo>
                      <a:pt x="124" y="71"/>
                    </a:lnTo>
                    <a:lnTo>
                      <a:pt x="121" y="65"/>
                    </a:lnTo>
                    <a:lnTo>
                      <a:pt x="112" y="55"/>
                    </a:lnTo>
                    <a:lnTo>
                      <a:pt x="102" y="43"/>
                    </a:lnTo>
                    <a:lnTo>
                      <a:pt x="90" y="34"/>
                    </a:lnTo>
                    <a:lnTo>
                      <a:pt x="86" y="29"/>
                    </a:lnTo>
                    <a:lnTo>
                      <a:pt x="80" y="24"/>
                    </a:lnTo>
                    <a:lnTo>
                      <a:pt x="68" y="17"/>
                    </a:lnTo>
                    <a:lnTo>
                      <a:pt x="56" y="11"/>
                    </a:lnTo>
                    <a:lnTo>
                      <a:pt x="50" y="9"/>
                    </a:lnTo>
                    <a:lnTo>
                      <a:pt x="44" y="8"/>
                    </a:lnTo>
                    <a:lnTo>
                      <a:pt x="38" y="6"/>
                    </a:lnTo>
                    <a:lnTo>
                      <a:pt x="33" y="6"/>
                    </a:lnTo>
                    <a:lnTo>
                      <a:pt x="27" y="6"/>
                    </a:lnTo>
                    <a:lnTo>
                      <a:pt x="22" y="8"/>
                    </a:lnTo>
                    <a:lnTo>
                      <a:pt x="18" y="9"/>
                    </a:lnTo>
                    <a:lnTo>
                      <a:pt x="13" y="11"/>
                    </a:lnTo>
                    <a:lnTo>
                      <a:pt x="9" y="14"/>
                    </a:lnTo>
                    <a:lnTo>
                      <a:pt x="4" y="18"/>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4" name="Freeform 1540"/>
              <p:cNvSpPr>
                <a:spLocks/>
              </p:cNvSpPr>
              <p:nvPr/>
            </p:nvSpPr>
            <p:spPr bwMode="auto">
              <a:xfrm>
                <a:off x="4644" y="1100"/>
                <a:ext cx="2" cy="3"/>
              </a:xfrm>
              <a:custGeom>
                <a:avLst/>
                <a:gdLst>
                  <a:gd name="T0" fmla="*/ 0 w 4"/>
                  <a:gd name="T1" fmla="*/ 0 h 6"/>
                  <a:gd name="T2" fmla="*/ 4 w 4"/>
                  <a:gd name="T3" fmla="*/ 6 h 6"/>
                  <a:gd name="T4" fmla="*/ 4 w 4"/>
                  <a:gd name="T5" fmla="*/ 5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5" name="Freeform 1541"/>
              <p:cNvSpPr>
                <a:spLocks/>
              </p:cNvSpPr>
              <p:nvPr/>
            </p:nvSpPr>
            <p:spPr bwMode="auto">
              <a:xfrm>
                <a:off x="4678" y="1155"/>
                <a:ext cx="37" cy="101"/>
              </a:xfrm>
              <a:custGeom>
                <a:avLst/>
                <a:gdLst>
                  <a:gd name="T0" fmla="*/ 74 w 74"/>
                  <a:gd name="T1" fmla="*/ 1 h 202"/>
                  <a:gd name="T2" fmla="*/ 69 w 74"/>
                  <a:gd name="T3" fmla="*/ 13 h 202"/>
                  <a:gd name="T4" fmla="*/ 65 w 74"/>
                  <a:gd name="T5" fmla="*/ 26 h 202"/>
                  <a:gd name="T6" fmla="*/ 59 w 74"/>
                  <a:gd name="T7" fmla="*/ 38 h 202"/>
                  <a:gd name="T8" fmla="*/ 53 w 74"/>
                  <a:gd name="T9" fmla="*/ 50 h 202"/>
                  <a:gd name="T10" fmla="*/ 39 w 74"/>
                  <a:gd name="T11" fmla="*/ 74 h 202"/>
                  <a:gd name="T12" fmla="*/ 33 w 74"/>
                  <a:gd name="T13" fmla="*/ 86 h 202"/>
                  <a:gd name="T14" fmla="*/ 25 w 74"/>
                  <a:gd name="T15" fmla="*/ 99 h 202"/>
                  <a:gd name="T16" fmla="*/ 21 w 74"/>
                  <a:gd name="T17" fmla="*/ 111 h 202"/>
                  <a:gd name="T18" fmla="*/ 15 w 74"/>
                  <a:gd name="T19" fmla="*/ 123 h 202"/>
                  <a:gd name="T20" fmla="*/ 10 w 74"/>
                  <a:gd name="T21" fmla="*/ 137 h 202"/>
                  <a:gd name="T22" fmla="*/ 7 w 74"/>
                  <a:gd name="T23" fmla="*/ 149 h 202"/>
                  <a:gd name="T24" fmla="*/ 6 w 74"/>
                  <a:gd name="T25" fmla="*/ 161 h 202"/>
                  <a:gd name="T26" fmla="*/ 6 w 74"/>
                  <a:gd name="T27" fmla="*/ 175 h 202"/>
                  <a:gd name="T28" fmla="*/ 6 w 74"/>
                  <a:gd name="T29" fmla="*/ 181 h 202"/>
                  <a:gd name="T30" fmla="*/ 7 w 74"/>
                  <a:gd name="T31" fmla="*/ 187 h 202"/>
                  <a:gd name="T32" fmla="*/ 10 w 74"/>
                  <a:gd name="T33" fmla="*/ 200 h 202"/>
                  <a:gd name="T34" fmla="*/ 4 w 74"/>
                  <a:gd name="T35" fmla="*/ 202 h 202"/>
                  <a:gd name="T36" fmla="*/ 0 w 74"/>
                  <a:gd name="T37" fmla="*/ 188 h 202"/>
                  <a:gd name="T38" fmla="*/ 0 w 74"/>
                  <a:gd name="T39" fmla="*/ 181 h 202"/>
                  <a:gd name="T40" fmla="*/ 0 w 74"/>
                  <a:gd name="T41" fmla="*/ 175 h 202"/>
                  <a:gd name="T42" fmla="*/ 0 w 74"/>
                  <a:gd name="T43" fmla="*/ 161 h 202"/>
                  <a:gd name="T44" fmla="*/ 1 w 74"/>
                  <a:gd name="T45" fmla="*/ 148 h 202"/>
                  <a:gd name="T46" fmla="*/ 4 w 74"/>
                  <a:gd name="T47" fmla="*/ 134 h 202"/>
                  <a:gd name="T48" fmla="*/ 9 w 74"/>
                  <a:gd name="T49" fmla="*/ 122 h 202"/>
                  <a:gd name="T50" fmla="*/ 15 w 74"/>
                  <a:gd name="T51" fmla="*/ 108 h 202"/>
                  <a:gd name="T52" fmla="*/ 21 w 74"/>
                  <a:gd name="T53" fmla="*/ 96 h 202"/>
                  <a:gd name="T54" fmla="*/ 27 w 74"/>
                  <a:gd name="T55" fmla="*/ 83 h 202"/>
                  <a:gd name="T56" fmla="*/ 33 w 74"/>
                  <a:gd name="T57" fmla="*/ 71 h 202"/>
                  <a:gd name="T58" fmla="*/ 47 w 74"/>
                  <a:gd name="T59" fmla="*/ 47 h 202"/>
                  <a:gd name="T60" fmla="*/ 53 w 74"/>
                  <a:gd name="T61" fmla="*/ 35 h 202"/>
                  <a:gd name="T62" fmla="*/ 59 w 74"/>
                  <a:gd name="T63" fmla="*/ 24 h 202"/>
                  <a:gd name="T64" fmla="*/ 63 w 74"/>
                  <a:gd name="T65" fmla="*/ 12 h 202"/>
                  <a:gd name="T66" fmla="*/ 68 w 74"/>
                  <a:gd name="T67" fmla="*/ 0 h 202"/>
                  <a:gd name="T68" fmla="*/ 74 w 74"/>
                  <a:gd name="T69" fmla="*/ 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202">
                    <a:moveTo>
                      <a:pt x="74" y="1"/>
                    </a:moveTo>
                    <a:lnTo>
                      <a:pt x="69" y="13"/>
                    </a:lnTo>
                    <a:lnTo>
                      <a:pt x="65" y="26"/>
                    </a:lnTo>
                    <a:lnTo>
                      <a:pt x="59" y="38"/>
                    </a:lnTo>
                    <a:lnTo>
                      <a:pt x="53" y="50"/>
                    </a:lnTo>
                    <a:lnTo>
                      <a:pt x="39" y="74"/>
                    </a:lnTo>
                    <a:lnTo>
                      <a:pt x="33" y="86"/>
                    </a:lnTo>
                    <a:lnTo>
                      <a:pt x="25" y="99"/>
                    </a:lnTo>
                    <a:lnTo>
                      <a:pt x="21" y="111"/>
                    </a:lnTo>
                    <a:lnTo>
                      <a:pt x="15" y="123"/>
                    </a:lnTo>
                    <a:lnTo>
                      <a:pt x="10" y="137"/>
                    </a:lnTo>
                    <a:lnTo>
                      <a:pt x="7" y="149"/>
                    </a:lnTo>
                    <a:lnTo>
                      <a:pt x="6" y="161"/>
                    </a:lnTo>
                    <a:lnTo>
                      <a:pt x="6" y="175"/>
                    </a:lnTo>
                    <a:lnTo>
                      <a:pt x="6" y="181"/>
                    </a:lnTo>
                    <a:lnTo>
                      <a:pt x="7" y="187"/>
                    </a:lnTo>
                    <a:lnTo>
                      <a:pt x="10" y="200"/>
                    </a:lnTo>
                    <a:lnTo>
                      <a:pt x="4" y="202"/>
                    </a:lnTo>
                    <a:lnTo>
                      <a:pt x="0" y="188"/>
                    </a:lnTo>
                    <a:lnTo>
                      <a:pt x="0" y="181"/>
                    </a:lnTo>
                    <a:lnTo>
                      <a:pt x="0" y="175"/>
                    </a:lnTo>
                    <a:lnTo>
                      <a:pt x="0" y="161"/>
                    </a:lnTo>
                    <a:lnTo>
                      <a:pt x="1" y="148"/>
                    </a:lnTo>
                    <a:lnTo>
                      <a:pt x="4" y="134"/>
                    </a:lnTo>
                    <a:lnTo>
                      <a:pt x="9" y="122"/>
                    </a:lnTo>
                    <a:lnTo>
                      <a:pt x="15" y="108"/>
                    </a:lnTo>
                    <a:lnTo>
                      <a:pt x="21" y="96"/>
                    </a:lnTo>
                    <a:lnTo>
                      <a:pt x="27" y="83"/>
                    </a:lnTo>
                    <a:lnTo>
                      <a:pt x="33" y="71"/>
                    </a:lnTo>
                    <a:lnTo>
                      <a:pt x="47" y="47"/>
                    </a:lnTo>
                    <a:lnTo>
                      <a:pt x="53" y="35"/>
                    </a:lnTo>
                    <a:lnTo>
                      <a:pt x="59" y="24"/>
                    </a:lnTo>
                    <a:lnTo>
                      <a:pt x="63" y="12"/>
                    </a:lnTo>
                    <a:lnTo>
                      <a:pt x="68" y="0"/>
                    </a:lnTo>
                    <a:lnTo>
                      <a:pt x="7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6" name="Freeform 1542"/>
              <p:cNvSpPr>
                <a:spLocks/>
              </p:cNvSpPr>
              <p:nvPr/>
            </p:nvSpPr>
            <p:spPr bwMode="auto">
              <a:xfrm>
                <a:off x="4712" y="1155"/>
                <a:ext cx="3" cy="2"/>
              </a:xfrm>
              <a:custGeom>
                <a:avLst/>
                <a:gdLst>
                  <a:gd name="T0" fmla="*/ 6 w 6"/>
                  <a:gd name="T1" fmla="*/ 1 h 3"/>
                  <a:gd name="T2" fmla="*/ 6 w 6"/>
                  <a:gd name="T3" fmla="*/ 3 h 3"/>
                  <a:gd name="T4" fmla="*/ 6 w 6"/>
                  <a:gd name="T5" fmla="*/ 1 h 3"/>
                  <a:gd name="T6" fmla="*/ 0 w 6"/>
                  <a:gd name="T7" fmla="*/ 0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6" y="3"/>
                    </a:lnTo>
                    <a:lnTo>
                      <a:pt x="6" y="1"/>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7" name="Freeform 1543"/>
              <p:cNvSpPr>
                <a:spLocks/>
              </p:cNvSpPr>
              <p:nvPr/>
            </p:nvSpPr>
            <p:spPr bwMode="auto">
              <a:xfrm>
                <a:off x="4680" y="1256"/>
                <a:ext cx="27" cy="55"/>
              </a:xfrm>
              <a:custGeom>
                <a:avLst/>
                <a:gdLst>
                  <a:gd name="T0" fmla="*/ 6 w 53"/>
                  <a:gd name="T1" fmla="*/ 0 h 112"/>
                  <a:gd name="T2" fmla="*/ 11 w 53"/>
                  <a:gd name="T3" fmla="*/ 14 h 112"/>
                  <a:gd name="T4" fmla="*/ 17 w 53"/>
                  <a:gd name="T5" fmla="*/ 27 h 112"/>
                  <a:gd name="T6" fmla="*/ 30 w 53"/>
                  <a:gd name="T7" fmla="*/ 54 h 112"/>
                  <a:gd name="T8" fmla="*/ 36 w 53"/>
                  <a:gd name="T9" fmla="*/ 68 h 112"/>
                  <a:gd name="T10" fmla="*/ 43 w 53"/>
                  <a:gd name="T11" fmla="*/ 82 h 112"/>
                  <a:gd name="T12" fmla="*/ 49 w 53"/>
                  <a:gd name="T13" fmla="*/ 97 h 112"/>
                  <a:gd name="T14" fmla="*/ 53 w 53"/>
                  <a:gd name="T15" fmla="*/ 110 h 112"/>
                  <a:gd name="T16" fmla="*/ 47 w 53"/>
                  <a:gd name="T17" fmla="*/ 112 h 112"/>
                  <a:gd name="T18" fmla="*/ 43 w 53"/>
                  <a:gd name="T19" fmla="*/ 98 h 112"/>
                  <a:gd name="T20" fmla="*/ 36 w 53"/>
                  <a:gd name="T21" fmla="*/ 85 h 112"/>
                  <a:gd name="T22" fmla="*/ 30 w 53"/>
                  <a:gd name="T23" fmla="*/ 71 h 112"/>
                  <a:gd name="T24" fmla="*/ 24 w 53"/>
                  <a:gd name="T25" fmla="*/ 57 h 112"/>
                  <a:gd name="T26" fmla="*/ 11 w 53"/>
                  <a:gd name="T27" fmla="*/ 30 h 112"/>
                  <a:gd name="T28" fmla="*/ 5 w 53"/>
                  <a:gd name="T29" fmla="*/ 17 h 112"/>
                  <a:gd name="T30" fmla="*/ 0 w 53"/>
                  <a:gd name="T31" fmla="*/ 2 h 112"/>
                  <a:gd name="T32" fmla="*/ 6 w 53"/>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12">
                    <a:moveTo>
                      <a:pt x="6" y="0"/>
                    </a:moveTo>
                    <a:lnTo>
                      <a:pt x="11" y="14"/>
                    </a:lnTo>
                    <a:lnTo>
                      <a:pt x="17" y="27"/>
                    </a:lnTo>
                    <a:lnTo>
                      <a:pt x="30" y="54"/>
                    </a:lnTo>
                    <a:lnTo>
                      <a:pt x="36" y="68"/>
                    </a:lnTo>
                    <a:lnTo>
                      <a:pt x="43" y="82"/>
                    </a:lnTo>
                    <a:lnTo>
                      <a:pt x="49" y="97"/>
                    </a:lnTo>
                    <a:lnTo>
                      <a:pt x="53" y="110"/>
                    </a:lnTo>
                    <a:lnTo>
                      <a:pt x="47" y="112"/>
                    </a:lnTo>
                    <a:lnTo>
                      <a:pt x="43" y="98"/>
                    </a:lnTo>
                    <a:lnTo>
                      <a:pt x="36" y="85"/>
                    </a:lnTo>
                    <a:lnTo>
                      <a:pt x="30" y="71"/>
                    </a:lnTo>
                    <a:lnTo>
                      <a:pt x="24" y="57"/>
                    </a:lnTo>
                    <a:lnTo>
                      <a:pt x="11" y="30"/>
                    </a:lnTo>
                    <a:lnTo>
                      <a:pt x="5" y="17"/>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8" name="Freeform 1544"/>
              <p:cNvSpPr>
                <a:spLocks/>
              </p:cNvSpPr>
              <p:nvPr/>
            </p:nvSpPr>
            <p:spPr bwMode="auto">
              <a:xfrm>
                <a:off x="4680" y="1256"/>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69" name="Freeform 1545"/>
              <p:cNvSpPr>
                <a:spLocks/>
              </p:cNvSpPr>
              <p:nvPr/>
            </p:nvSpPr>
            <p:spPr bwMode="auto">
              <a:xfrm>
                <a:off x="4670" y="1310"/>
                <a:ext cx="36" cy="25"/>
              </a:xfrm>
              <a:custGeom>
                <a:avLst/>
                <a:gdLst>
                  <a:gd name="T0" fmla="*/ 73 w 73"/>
                  <a:gd name="T1" fmla="*/ 6 h 49"/>
                  <a:gd name="T2" fmla="*/ 64 w 73"/>
                  <a:gd name="T3" fmla="*/ 9 h 49"/>
                  <a:gd name="T4" fmla="*/ 54 w 73"/>
                  <a:gd name="T5" fmla="*/ 13 h 49"/>
                  <a:gd name="T6" fmla="*/ 44 w 73"/>
                  <a:gd name="T7" fmla="*/ 18 h 49"/>
                  <a:gd name="T8" fmla="*/ 32 w 73"/>
                  <a:gd name="T9" fmla="*/ 25 h 49"/>
                  <a:gd name="T10" fmla="*/ 21 w 73"/>
                  <a:gd name="T11" fmla="*/ 33 h 49"/>
                  <a:gd name="T12" fmla="*/ 12 w 73"/>
                  <a:gd name="T13" fmla="*/ 40 h 49"/>
                  <a:gd name="T14" fmla="*/ 9 w 73"/>
                  <a:gd name="T15" fmla="*/ 45 h 49"/>
                  <a:gd name="T16" fmla="*/ 6 w 73"/>
                  <a:gd name="T17" fmla="*/ 49 h 49"/>
                  <a:gd name="T18" fmla="*/ 0 w 73"/>
                  <a:gd name="T19" fmla="*/ 46 h 49"/>
                  <a:gd name="T20" fmla="*/ 5 w 73"/>
                  <a:gd name="T21" fmla="*/ 42 h 49"/>
                  <a:gd name="T22" fmla="*/ 8 w 73"/>
                  <a:gd name="T23" fmla="*/ 36 h 49"/>
                  <a:gd name="T24" fmla="*/ 17 w 73"/>
                  <a:gd name="T25" fmla="*/ 28 h 49"/>
                  <a:gd name="T26" fmla="*/ 29 w 73"/>
                  <a:gd name="T27" fmla="*/ 19 h 49"/>
                  <a:gd name="T28" fmla="*/ 41 w 73"/>
                  <a:gd name="T29" fmla="*/ 13 h 49"/>
                  <a:gd name="T30" fmla="*/ 51 w 73"/>
                  <a:gd name="T31" fmla="*/ 7 h 49"/>
                  <a:gd name="T32" fmla="*/ 61 w 73"/>
                  <a:gd name="T33" fmla="*/ 3 h 49"/>
                  <a:gd name="T34" fmla="*/ 70 w 73"/>
                  <a:gd name="T35" fmla="*/ 0 h 49"/>
                  <a:gd name="T36" fmla="*/ 73 w 73"/>
                  <a:gd name="T37"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49">
                    <a:moveTo>
                      <a:pt x="73" y="6"/>
                    </a:moveTo>
                    <a:lnTo>
                      <a:pt x="64" y="9"/>
                    </a:lnTo>
                    <a:lnTo>
                      <a:pt x="54" y="13"/>
                    </a:lnTo>
                    <a:lnTo>
                      <a:pt x="44" y="18"/>
                    </a:lnTo>
                    <a:lnTo>
                      <a:pt x="32" y="25"/>
                    </a:lnTo>
                    <a:lnTo>
                      <a:pt x="21" y="33"/>
                    </a:lnTo>
                    <a:lnTo>
                      <a:pt x="12" y="40"/>
                    </a:lnTo>
                    <a:lnTo>
                      <a:pt x="9" y="45"/>
                    </a:lnTo>
                    <a:lnTo>
                      <a:pt x="6" y="49"/>
                    </a:lnTo>
                    <a:lnTo>
                      <a:pt x="0" y="46"/>
                    </a:lnTo>
                    <a:lnTo>
                      <a:pt x="5" y="42"/>
                    </a:lnTo>
                    <a:lnTo>
                      <a:pt x="8" y="36"/>
                    </a:lnTo>
                    <a:lnTo>
                      <a:pt x="17" y="28"/>
                    </a:lnTo>
                    <a:lnTo>
                      <a:pt x="29" y="19"/>
                    </a:lnTo>
                    <a:lnTo>
                      <a:pt x="41" y="13"/>
                    </a:lnTo>
                    <a:lnTo>
                      <a:pt x="51" y="7"/>
                    </a:lnTo>
                    <a:lnTo>
                      <a:pt x="61" y="3"/>
                    </a:lnTo>
                    <a:lnTo>
                      <a:pt x="70" y="0"/>
                    </a:lnTo>
                    <a:lnTo>
                      <a:pt x="7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0" name="Freeform 1546"/>
              <p:cNvSpPr>
                <a:spLocks/>
              </p:cNvSpPr>
              <p:nvPr/>
            </p:nvSpPr>
            <p:spPr bwMode="auto">
              <a:xfrm>
                <a:off x="4704" y="1310"/>
                <a:ext cx="3" cy="3"/>
              </a:xfrm>
              <a:custGeom>
                <a:avLst/>
                <a:gdLst>
                  <a:gd name="T0" fmla="*/ 6 w 8"/>
                  <a:gd name="T1" fmla="*/ 1 h 6"/>
                  <a:gd name="T2" fmla="*/ 8 w 8"/>
                  <a:gd name="T3" fmla="*/ 4 h 6"/>
                  <a:gd name="T4" fmla="*/ 5 w 8"/>
                  <a:gd name="T5" fmla="*/ 6 h 6"/>
                  <a:gd name="T6" fmla="*/ 2 w 8"/>
                  <a:gd name="T7" fmla="*/ 0 h 6"/>
                  <a:gd name="T8" fmla="*/ 0 w 8"/>
                  <a:gd name="T9" fmla="*/ 3 h 6"/>
                  <a:gd name="T10" fmla="*/ 6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6" y="1"/>
                    </a:moveTo>
                    <a:lnTo>
                      <a:pt x="8" y="4"/>
                    </a:lnTo>
                    <a:lnTo>
                      <a:pt x="5" y="6"/>
                    </a:lnTo>
                    <a:lnTo>
                      <a:pt x="2" y="0"/>
                    </a:lnTo>
                    <a:lnTo>
                      <a:pt x="0"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1" name="Freeform 1547"/>
              <p:cNvSpPr>
                <a:spLocks/>
              </p:cNvSpPr>
              <p:nvPr/>
            </p:nvSpPr>
            <p:spPr bwMode="auto">
              <a:xfrm>
                <a:off x="4664" y="1333"/>
                <a:ext cx="9" cy="40"/>
              </a:xfrm>
              <a:custGeom>
                <a:avLst/>
                <a:gdLst>
                  <a:gd name="T0" fmla="*/ 16 w 16"/>
                  <a:gd name="T1" fmla="*/ 3 h 80"/>
                  <a:gd name="T2" fmla="*/ 15 w 16"/>
                  <a:gd name="T3" fmla="*/ 8 h 80"/>
                  <a:gd name="T4" fmla="*/ 13 w 16"/>
                  <a:gd name="T5" fmla="*/ 12 h 80"/>
                  <a:gd name="T6" fmla="*/ 10 w 16"/>
                  <a:gd name="T7" fmla="*/ 21 h 80"/>
                  <a:gd name="T8" fmla="*/ 9 w 16"/>
                  <a:gd name="T9" fmla="*/ 31 h 80"/>
                  <a:gd name="T10" fmla="*/ 7 w 16"/>
                  <a:gd name="T11" fmla="*/ 41 h 80"/>
                  <a:gd name="T12" fmla="*/ 7 w 16"/>
                  <a:gd name="T13" fmla="*/ 61 h 80"/>
                  <a:gd name="T14" fmla="*/ 7 w 16"/>
                  <a:gd name="T15" fmla="*/ 80 h 80"/>
                  <a:gd name="T16" fmla="*/ 0 w 16"/>
                  <a:gd name="T17" fmla="*/ 80 h 80"/>
                  <a:gd name="T18" fmla="*/ 1 w 16"/>
                  <a:gd name="T19" fmla="*/ 61 h 80"/>
                  <a:gd name="T20" fmla="*/ 1 w 16"/>
                  <a:gd name="T21" fmla="*/ 41 h 80"/>
                  <a:gd name="T22" fmla="*/ 3 w 16"/>
                  <a:gd name="T23" fmla="*/ 31 h 80"/>
                  <a:gd name="T24" fmla="*/ 4 w 16"/>
                  <a:gd name="T25" fmla="*/ 21 h 80"/>
                  <a:gd name="T26" fmla="*/ 7 w 16"/>
                  <a:gd name="T27" fmla="*/ 11 h 80"/>
                  <a:gd name="T28" fmla="*/ 9 w 16"/>
                  <a:gd name="T29" fmla="*/ 5 h 80"/>
                  <a:gd name="T30" fmla="*/ 10 w 16"/>
                  <a:gd name="T31" fmla="*/ 0 h 80"/>
                  <a:gd name="T32" fmla="*/ 16 w 16"/>
                  <a:gd name="T33"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0">
                    <a:moveTo>
                      <a:pt x="16" y="3"/>
                    </a:moveTo>
                    <a:lnTo>
                      <a:pt x="15" y="8"/>
                    </a:lnTo>
                    <a:lnTo>
                      <a:pt x="13" y="12"/>
                    </a:lnTo>
                    <a:lnTo>
                      <a:pt x="10" y="21"/>
                    </a:lnTo>
                    <a:lnTo>
                      <a:pt x="9" y="31"/>
                    </a:lnTo>
                    <a:lnTo>
                      <a:pt x="7" y="41"/>
                    </a:lnTo>
                    <a:lnTo>
                      <a:pt x="7" y="61"/>
                    </a:lnTo>
                    <a:lnTo>
                      <a:pt x="7" y="80"/>
                    </a:lnTo>
                    <a:lnTo>
                      <a:pt x="0" y="80"/>
                    </a:lnTo>
                    <a:lnTo>
                      <a:pt x="1" y="61"/>
                    </a:lnTo>
                    <a:lnTo>
                      <a:pt x="1" y="41"/>
                    </a:lnTo>
                    <a:lnTo>
                      <a:pt x="3" y="31"/>
                    </a:lnTo>
                    <a:lnTo>
                      <a:pt x="4" y="21"/>
                    </a:lnTo>
                    <a:lnTo>
                      <a:pt x="7" y="11"/>
                    </a:lnTo>
                    <a:lnTo>
                      <a:pt x="9" y="5"/>
                    </a:lnTo>
                    <a:lnTo>
                      <a:pt x="10" y="0"/>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2" name="Freeform 1548"/>
              <p:cNvSpPr>
                <a:spLocks/>
              </p:cNvSpPr>
              <p:nvPr/>
            </p:nvSpPr>
            <p:spPr bwMode="auto">
              <a:xfrm>
                <a:off x="4670" y="1333"/>
                <a:ext cx="3" cy="2"/>
              </a:xfrm>
              <a:custGeom>
                <a:avLst/>
                <a:gdLst>
                  <a:gd name="T0" fmla="*/ 0 w 6"/>
                  <a:gd name="T1" fmla="*/ 0 h 3"/>
                  <a:gd name="T2" fmla="*/ 6 w 6"/>
                  <a:gd name="T3" fmla="*/ 3 h 3"/>
                  <a:gd name="T4" fmla="*/ 0 w 6"/>
                  <a:gd name="T5" fmla="*/ 0 h 3"/>
                </a:gdLst>
                <a:ahLst/>
                <a:cxnLst>
                  <a:cxn ang="0">
                    <a:pos x="T0" y="T1"/>
                  </a:cxn>
                  <a:cxn ang="0">
                    <a:pos x="T2" y="T3"/>
                  </a:cxn>
                  <a:cxn ang="0">
                    <a:pos x="T4" y="T5"/>
                  </a:cxn>
                </a:cxnLst>
                <a:rect l="0" t="0" r="r" b="b"/>
                <a:pathLst>
                  <a:path w="6" h="3">
                    <a:moveTo>
                      <a:pt x="0" y="0"/>
                    </a:move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3" name="Freeform 1549"/>
              <p:cNvSpPr>
                <a:spLocks/>
              </p:cNvSpPr>
              <p:nvPr/>
            </p:nvSpPr>
            <p:spPr bwMode="auto">
              <a:xfrm>
                <a:off x="4665" y="1372"/>
                <a:ext cx="2" cy="3"/>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4" name="Freeform 1550"/>
              <p:cNvSpPr>
                <a:spLocks/>
              </p:cNvSpPr>
              <p:nvPr/>
            </p:nvSpPr>
            <p:spPr bwMode="auto">
              <a:xfrm>
                <a:off x="4664" y="1372"/>
                <a:ext cx="4" cy="5"/>
              </a:xfrm>
              <a:custGeom>
                <a:avLst/>
                <a:gdLst>
                  <a:gd name="T0" fmla="*/ 7 w 7"/>
                  <a:gd name="T1" fmla="*/ 1 h 9"/>
                  <a:gd name="T2" fmla="*/ 6 w 7"/>
                  <a:gd name="T3" fmla="*/ 9 h 9"/>
                  <a:gd name="T4" fmla="*/ 1 w 7"/>
                  <a:gd name="T5" fmla="*/ 4 h 9"/>
                  <a:gd name="T6" fmla="*/ 6 w 7"/>
                  <a:gd name="T7" fmla="*/ 0 h 9"/>
                  <a:gd name="T8" fmla="*/ 0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6" y="9"/>
                    </a:lnTo>
                    <a:lnTo>
                      <a:pt x="1" y="4"/>
                    </a:lnTo>
                    <a:lnTo>
                      <a:pt x="6" y="0"/>
                    </a:lnTo>
                    <a:lnTo>
                      <a:pt x="0"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5" name="Freeform 1551"/>
              <p:cNvSpPr>
                <a:spLocks/>
              </p:cNvSpPr>
              <p:nvPr/>
            </p:nvSpPr>
            <p:spPr bwMode="auto">
              <a:xfrm>
                <a:off x="4665" y="1372"/>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6" name="Freeform 1552"/>
              <p:cNvSpPr>
                <a:spLocks/>
              </p:cNvSpPr>
              <p:nvPr/>
            </p:nvSpPr>
            <p:spPr bwMode="auto">
              <a:xfrm>
                <a:off x="4286" y="1259"/>
                <a:ext cx="171" cy="143"/>
              </a:xfrm>
              <a:custGeom>
                <a:avLst/>
                <a:gdLst>
                  <a:gd name="T0" fmla="*/ 2 w 342"/>
                  <a:gd name="T1" fmla="*/ 125 h 284"/>
                  <a:gd name="T2" fmla="*/ 0 w 342"/>
                  <a:gd name="T3" fmla="*/ 104 h 284"/>
                  <a:gd name="T4" fmla="*/ 2 w 342"/>
                  <a:gd name="T5" fmla="*/ 81 h 284"/>
                  <a:gd name="T6" fmla="*/ 5 w 342"/>
                  <a:gd name="T7" fmla="*/ 62 h 284"/>
                  <a:gd name="T8" fmla="*/ 13 w 342"/>
                  <a:gd name="T9" fmla="*/ 42 h 284"/>
                  <a:gd name="T10" fmla="*/ 25 w 342"/>
                  <a:gd name="T11" fmla="*/ 27 h 284"/>
                  <a:gd name="T12" fmla="*/ 40 w 342"/>
                  <a:gd name="T13" fmla="*/ 13 h 284"/>
                  <a:gd name="T14" fmla="*/ 61 w 342"/>
                  <a:gd name="T15" fmla="*/ 4 h 284"/>
                  <a:gd name="T16" fmla="*/ 83 w 342"/>
                  <a:gd name="T17" fmla="*/ 1 h 284"/>
                  <a:gd name="T18" fmla="*/ 120 w 342"/>
                  <a:gd name="T19" fmla="*/ 0 h 284"/>
                  <a:gd name="T20" fmla="*/ 169 w 342"/>
                  <a:gd name="T21" fmla="*/ 7 h 284"/>
                  <a:gd name="T22" fmla="*/ 194 w 342"/>
                  <a:gd name="T23" fmla="*/ 13 h 284"/>
                  <a:gd name="T24" fmla="*/ 218 w 342"/>
                  <a:gd name="T25" fmla="*/ 21 h 284"/>
                  <a:gd name="T26" fmla="*/ 251 w 342"/>
                  <a:gd name="T27" fmla="*/ 37 h 284"/>
                  <a:gd name="T28" fmla="*/ 271 w 342"/>
                  <a:gd name="T29" fmla="*/ 49 h 284"/>
                  <a:gd name="T30" fmla="*/ 290 w 342"/>
                  <a:gd name="T31" fmla="*/ 65 h 284"/>
                  <a:gd name="T32" fmla="*/ 305 w 342"/>
                  <a:gd name="T33" fmla="*/ 81 h 284"/>
                  <a:gd name="T34" fmla="*/ 319 w 342"/>
                  <a:gd name="T35" fmla="*/ 99 h 284"/>
                  <a:gd name="T36" fmla="*/ 329 w 342"/>
                  <a:gd name="T37" fmla="*/ 119 h 284"/>
                  <a:gd name="T38" fmla="*/ 337 w 342"/>
                  <a:gd name="T39" fmla="*/ 140 h 284"/>
                  <a:gd name="T40" fmla="*/ 340 w 342"/>
                  <a:gd name="T41" fmla="*/ 156 h 284"/>
                  <a:gd name="T42" fmla="*/ 342 w 342"/>
                  <a:gd name="T43" fmla="*/ 175 h 284"/>
                  <a:gd name="T44" fmla="*/ 339 w 342"/>
                  <a:gd name="T45" fmla="*/ 199 h 284"/>
                  <a:gd name="T46" fmla="*/ 334 w 342"/>
                  <a:gd name="T47" fmla="*/ 214 h 284"/>
                  <a:gd name="T48" fmla="*/ 328 w 342"/>
                  <a:gd name="T49" fmla="*/ 226 h 284"/>
                  <a:gd name="T50" fmla="*/ 313 w 342"/>
                  <a:gd name="T51" fmla="*/ 247 h 284"/>
                  <a:gd name="T52" fmla="*/ 290 w 342"/>
                  <a:gd name="T53" fmla="*/ 263 h 284"/>
                  <a:gd name="T54" fmla="*/ 265 w 342"/>
                  <a:gd name="T55" fmla="*/ 275 h 284"/>
                  <a:gd name="T56" fmla="*/ 236 w 342"/>
                  <a:gd name="T57" fmla="*/ 283 h 284"/>
                  <a:gd name="T58" fmla="*/ 207 w 342"/>
                  <a:gd name="T59" fmla="*/ 284 h 284"/>
                  <a:gd name="T60" fmla="*/ 177 w 342"/>
                  <a:gd name="T61" fmla="*/ 283 h 284"/>
                  <a:gd name="T62" fmla="*/ 150 w 342"/>
                  <a:gd name="T63" fmla="*/ 278 h 284"/>
                  <a:gd name="T64" fmla="*/ 127 w 342"/>
                  <a:gd name="T65" fmla="*/ 269 h 284"/>
                  <a:gd name="T66" fmla="*/ 96 w 342"/>
                  <a:gd name="T67" fmla="*/ 254 h 284"/>
                  <a:gd name="T68" fmla="*/ 77 w 342"/>
                  <a:gd name="T69" fmla="*/ 241 h 284"/>
                  <a:gd name="T70" fmla="*/ 59 w 342"/>
                  <a:gd name="T71" fmla="*/ 226 h 284"/>
                  <a:gd name="T72" fmla="*/ 44 w 342"/>
                  <a:gd name="T73" fmla="*/ 209 h 284"/>
                  <a:gd name="T74" fmla="*/ 31 w 342"/>
                  <a:gd name="T75" fmla="*/ 190 h 284"/>
                  <a:gd name="T76" fmla="*/ 20 w 342"/>
                  <a:gd name="T77" fmla="*/ 168 h 284"/>
                  <a:gd name="T78" fmla="*/ 5 w 342"/>
                  <a:gd name="T79" fmla="*/ 13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2" h="284">
                    <a:moveTo>
                      <a:pt x="5" y="135"/>
                    </a:moveTo>
                    <a:lnTo>
                      <a:pt x="2" y="125"/>
                    </a:lnTo>
                    <a:lnTo>
                      <a:pt x="0" y="114"/>
                    </a:lnTo>
                    <a:lnTo>
                      <a:pt x="0" y="104"/>
                    </a:lnTo>
                    <a:lnTo>
                      <a:pt x="0" y="92"/>
                    </a:lnTo>
                    <a:lnTo>
                      <a:pt x="2" y="81"/>
                    </a:lnTo>
                    <a:lnTo>
                      <a:pt x="3" y="71"/>
                    </a:lnTo>
                    <a:lnTo>
                      <a:pt x="5" y="62"/>
                    </a:lnTo>
                    <a:lnTo>
                      <a:pt x="9" y="51"/>
                    </a:lnTo>
                    <a:lnTo>
                      <a:pt x="13" y="42"/>
                    </a:lnTo>
                    <a:lnTo>
                      <a:pt x="19" y="34"/>
                    </a:lnTo>
                    <a:lnTo>
                      <a:pt x="25" y="27"/>
                    </a:lnTo>
                    <a:lnTo>
                      <a:pt x="32" y="19"/>
                    </a:lnTo>
                    <a:lnTo>
                      <a:pt x="40" y="13"/>
                    </a:lnTo>
                    <a:lnTo>
                      <a:pt x="50" y="9"/>
                    </a:lnTo>
                    <a:lnTo>
                      <a:pt x="61" y="4"/>
                    </a:lnTo>
                    <a:lnTo>
                      <a:pt x="73" y="3"/>
                    </a:lnTo>
                    <a:lnTo>
                      <a:pt x="83" y="1"/>
                    </a:lnTo>
                    <a:lnTo>
                      <a:pt x="96" y="0"/>
                    </a:lnTo>
                    <a:lnTo>
                      <a:pt x="120" y="0"/>
                    </a:lnTo>
                    <a:lnTo>
                      <a:pt x="145" y="3"/>
                    </a:lnTo>
                    <a:lnTo>
                      <a:pt x="169" y="7"/>
                    </a:lnTo>
                    <a:lnTo>
                      <a:pt x="182" y="9"/>
                    </a:lnTo>
                    <a:lnTo>
                      <a:pt x="194" y="13"/>
                    </a:lnTo>
                    <a:lnTo>
                      <a:pt x="206" y="16"/>
                    </a:lnTo>
                    <a:lnTo>
                      <a:pt x="218" y="21"/>
                    </a:lnTo>
                    <a:lnTo>
                      <a:pt x="240" y="31"/>
                    </a:lnTo>
                    <a:lnTo>
                      <a:pt x="251" y="37"/>
                    </a:lnTo>
                    <a:lnTo>
                      <a:pt x="262" y="43"/>
                    </a:lnTo>
                    <a:lnTo>
                      <a:pt x="271" y="49"/>
                    </a:lnTo>
                    <a:lnTo>
                      <a:pt x="281" y="57"/>
                    </a:lnTo>
                    <a:lnTo>
                      <a:pt x="290" y="65"/>
                    </a:lnTo>
                    <a:lnTo>
                      <a:pt x="298" y="72"/>
                    </a:lnTo>
                    <a:lnTo>
                      <a:pt x="305" y="81"/>
                    </a:lnTo>
                    <a:lnTo>
                      <a:pt x="313" y="90"/>
                    </a:lnTo>
                    <a:lnTo>
                      <a:pt x="319" y="99"/>
                    </a:lnTo>
                    <a:lnTo>
                      <a:pt x="325" y="108"/>
                    </a:lnTo>
                    <a:lnTo>
                      <a:pt x="329" y="119"/>
                    </a:lnTo>
                    <a:lnTo>
                      <a:pt x="334" y="129"/>
                    </a:lnTo>
                    <a:lnTo>
                      <a:pt x="337" y="140"/>
                    </a:lnTo>
                    <a:lnTo>
                      <a:pt x="340" y="150"/>
                    </a:lnTo>
                    <a:lnTo>
                      <a:pt x="340" y="156"/>
                    </a:lnTo>
                    <a:lnTo>
                      <a:pt x="340" y="162"/>
                    </a:lnTo>
                    <a:lnTo>
                      <a:pt x="342" y="175"/>
                    </a:lnTo>
                    <a:lnTo>
                      <a:pt x="340" y="187"/>
                    </a:lnTo>
                    <a:lnTo>
                      <a:pt x="339" y="199"/>
                    </a:lnTo>
                    <a:lnTo>
                      <a:pt x="337" y="206"/>
                    </a:lnTo>
                    <a:lnTo>
                      <a:pt x="334" y="214"/>
                    </a:lnTo>
                    <a:lnTo>
                      <a:pt x="332" y="220"/>
                    </a:lnTo>
                    <a:lnTo>
                      <a:pt x="328" y="226"/>
                    </a:lnTo>
                    <a:lnTo>
                      <a:pt x="322" y="236"/>
                    </a:lnTo>
                    <a:lnTo>
                      <a:pt x="313" y="247"/>
                    </a:lnTo>
                    <a:lnTo>
                      <a:pt x="302" y="256"/>
                    </a:lnTo>
                    <a:lnTo>
                      <a:pt x="290" y="263"/>
                    </a:lnTo>
                    <a:lnTo>
                      <a:pt x="278" y="269"/>
                    </a:lnTo>
                    <a:lnTo>
                      <a:pt x="265" y="275"/>
                    </a:lnTo>
                    <a:lnTo>
                      <a:pt x="251" y="278"/>
                    </a:lnTo>
                    <a:lnTo>
                      <a:pt x="236" y="283"/>
                    </a:lnTo>
                    <a:lnTo>
                      <a:pt x="221" y="284"/>
                    </a:lnTo>
                    <a:lnTo>
                      <a:pt x="207" y="284"/>
                    </a:lnTo>
                    <a:lnTo>
                      <a:pt x="192" y="284"/>
                    </a:lnTo>
                    <a:lnTo>
                      <a:pt x="177" y="283"/>
                    </a:lnTo>
                    <a:lnTo>
                      <a:pt x="163" y="281"/>
                    </a:lnTo>
                    <a:lnTo>
                      <a:pt x="150" y="278"/>
                    </a:lnTo>
                    <a:lnTo>
                      <a:pt x="139" y="274"/>
                    </a:lnTo>
                    <a:lnTo>
                      <a:pt x="127" y="269"/>
                    </a:lnTo>
                    <a:lnTo>
                      <a:pt x="106" y="260"/>
                    </a:lnTo>
                    <a:lnTo>
                      <a:pt x="96" y="254"/>
                    </a:lnTo>
                    <a:lnTo>
                      <a:pt x="86" y="248"/>
                    </a:lnTo>
                    <a:lnTo>
                      <a:pt x="77" y="241"/>
                    </a:lnTo>
                    <a:lnTo>
                      <a:pt x="68" y="235"/>
                    </a:lnTo>
                    <a:lnTo>
                      <a:pt x="59" y="226"/>
                    </a:lnTo>
                    <a:lnTo>
                      <a:pt x="50" y="218"/>
                    </a:lnTo>
                    <a:lnTo>
                      <a:pt x="44" y="209"/>
                    </a:lnTo>
                    <a:lnTo>
                      <a:pt x="37" y="200"/>
                    </a:lnTo>
                    <a:lnTo>
                      <a:pt x="31" y="190"/>
                    </a:lnTo>
                    <a:lnTo>
                      <a:pt x="25" y="179"/>
                    </a:lnTo>
                    <a:lnTo>
                      <a:pt x="20" y="168"/>
                    </a:lnTo>
                    <a:lnTo>
                      <a:pt x="16" y="156"/>
                    </a:lnTo>
                    <a:lnTo>
                      <a:pt x="5" y="13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7" name="Freeform 1553"/>
              <p:cNvSpPr>
                <a:spLocks/>
              </p:cNvSpPr>
              <p:nvPr/>
            </p:nvSpPr>
            <p:spPr bwMode="auto">
              <a:xfrm>
                <a:off x="4285" y="1259"/>
                <a:ext cx="37" cy="69"/>
              </a:xfrm>
              <a:custGeom>
                <a:avLst/>
                <a:gdLst>
                  <a:gd name="T0" fmla="*/ 5 w 76"/>
                  <a:gd name="T1" fmla="*/ 137 h 137"/>
                  <a:gd name="T2" fmla="*/ 2 w 76"/>
                  <a:gd name="T3" fmla="*/ 126 h 137"/>
                  <a:gd name="T4" fmla="*/ 0 w 76"/>
                  <a:gd name="T5" fmla="*/ 114 h 137"/>
                  <a:gd name="T6" fmla="*/ 0 w 76"/>
                  <a:gd name="T7" fmla="*/ 104 h 137"/>
                  <a:gd name="T8" fmla="*/ 0 w 76"/>
                  <a:gd name="T9" fmla="*/ 92 h 137"/>
                  <a:gd name="T10" fmla="*/ 2 w 76"/>
                  <a:gd name="T11" fmla="*/ 81 h 137"/>
                  <a:gd name="T12" fmla="*/ 3 w 76"/>
                  <a:gd name="T13" fmla="*/ 71 h 137"/>
                  <a:gd name="T14" fmla="*/ 5 w 76"/>
                  <a:gd name="T15" fmla="*/ 60 h 137"/>
                  <a:gd name="T16" fmla="*/ 9 w 76"/>
                  <a:gd name="T17" fmla="*/ 51 h 137"/>
                  <a:gd name="T18" fmla="*/ 14 w 76"/>
                  <a:gd name="T19" fmla="*/ 40 h 137"/>
                  <a:gd name="T20" fmla="*/ 19 w 76"/>
                  <a:gd name="T21" fmla="*/ 31 h 137"/>
                  <a:gd name="T22" fmla="*/ 25 w 76"/>
                  <a:gd name="T23" fmla="*/ 24 h 137"/>
                  <a:gd name="T24" fmla="*/ 32 w 76"/>
                  <a:gd name="T25" fmla="*/ 18 h 137"/>
                  <a:gd name="T26" fmla="*/ 41 w 76"/>
                  <a:gd name="T27" fmla="*/ 10 h 137"/>
                  <a:gd name="T28" fmla="*/ 52 w 76"/>
                  <a:gd name="T29" fmla="*/ 6 h 137"/>
                  <a:gd name="T30" fmla="*/ 62 w 76"/>
                  <a:gd name="T31" fmla="*/ 1 h 137"/>
                  <a:gd name="T32" fmla="*/ 74 w 76"/>
                  <a:gd name="T33" fmla="*/ 0 h 137"/>
                  <a:gd name="T34" fmla="*/ 76 w 76"/>
                  <a:gd name="T35" fmla="*/ 6 h 137"/>
                  <a:gd name="T36" fmla="*/ 64 w 76"/>
                  <a:gd name="T37" fmla="*/ 7 h 137"/>
                  <a:gd name="T38" fmla="*/ 53 w 76"/>
                  <a:gd name="T39" fmla="*/ 12 h 137"/>
                  <a:gd name="T40" fmla="*/ 44 w 76"/>
                  <a:gd name="T41" fmla="*/ 16 h 137"/>
                  <a:gd name="T42" fmla="*/ 37 w 76"/>
                  <a:gd name="T43" fmla="*/ 22 h 137"/>
                  <a:gd name="T44" fmla="*/ 29 w 76"/>
                  <a:gd name="T45" fmla="*/ 28 h 137"/>
                  <a:gd name="T46" fmla="*/ 23 w 76"/>
                  <a:gd name="T47" fmla="*/ 36 h 137"/>
                  <a:gd name="T48" fmla="*/ 19 w 76"/>
                  <a:gd name="T49" fmla="*/ 45 h 137"/>
                  <a:gd name="T50" fmla="*/ 14 w 76"/>
                  <a:gd name="T51" fmla="*/ 53 h 137"/>
                  <a:gd name="T52" fmla="*/ 11 w 76"/>
                  <a:gd name="T53" fmla="*/ 62 h 137"/>
                  <a:gd name="T54" fmla="*/ 9 w 76"/>
                  <a:gd name="T55" fmla="*/ 72 h 137"/>
                  <a:gd name="T56" fmla="*/ 8 w 76"/>
                  <a:gd name="T57" fmla="*/ 83 h 137"/>
                  <a:gd name="T58" fmla="*/ 6 w 76"/>
                  <a:gd name="T59" fmla="*/ 93 h 137"/>
                  <a:gd name="T60" fmla="*/ 6 w 76"/>
                  <a:gd name="T61" fmla="*/ 104 h 137"/>
                  <a:gd name="T62" fmla="*/ 6 w 76"/>
                  <a:gd name="T63" fmla="*/ 114 h 137"/>
                  <a:gd name="T64" fmla="*/ 8 w 76"/>
                  <a:gd name="T65" fmla="*/ 125 h 137"/>
                  <a:gd name="T66" fmla="*/ 11 w 76"/>
                  <a:gd name="T67" fmla="*/ 135 h 137"/>
                  <a:gd name="T68" fmla="*/ 5 w 76"/>
                  <a:gd name="T6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37">
                    <a:moveTo>
                      <a:pt x="5" y="137"/>
                    </a:moveTo>
                    <a:lnTo>
                      <a:pt x="2" y="126"/>
                    </a:lnTo>
                    <a:lnTo>
                      <a:pt x="0" y="114"/>
                    </a:lnTo>
                    <a:lnTo>
                      <a:pt x="0" y="104"/>
                    </a:lnTo>
                    <a:lnTo>
                      <a:pt x="0" y="92"/>
                    </a:lnTo>
                    <a:lnTo>
                      <a:pt x="2" y="81"/>
                    </a:lnTo>
                    <a:lnTo>
                      <a:pt x="3" y="71"/>
                    </a:lnTo>
                    <a:lnTo>
                      <a:pt x="5" y="60"/>
                    </a:lnTo>
                    <a:lnTo>
                      <a:pt x="9" y="51"/>
                    </a:lnTo>
                    <a:lnTo>
                      <a:pt x="14" y="40"/>
                    </a:lnTo>
                    <a:lnTo>
                      <a:pt x="19" y="31"/>
                    </a:lnTo>
                    <a:lnTo>
                      <a:pt x="25" y="24"/>
                    </a:lnTo>
                    <a:lnTo>
                      <a:pt x="32" y="18"/>
                    </a:lnTo>
                    <a:lnTo>
                      <a:pt x="41" y="10"/>
                    </a:lnTo>
                    <a:lnTo>
                      <a:pt x="52" y="6"/>
                    </a:lnTo>
                    <a:lnTo>
                      <a:pt x="62" y="1"/>
                    </a:lnTo>
                    <a:lnTo>
                      <a:pt x="74" y="0"/>
                    </a:lnTo>
                    <a:lnTo>
                      <a:pt x="76" y="6"/>
                    </a:lnTo>
                    <a:lnTo>
                      <a:pt x="64" y="7"/>
                    </a:lnTo>
                    <a:lnTo>
                      <a:pt x="53" y="12"/>
                    </a:lnTo>
                    <a:lnTo>
                      <a:pt x="44" y="16"/>
                    </a:lnTo>
                    <a:lnTo>
                      <a:pt x="37" y="22"/>
                    </a:lnTo>
                    <a:lnTo>
                      <a:pt x="29" y="28"/>
                    </a:lnTo>
                    <a:lnTo>
                      <a:pt x="23" y="36"/>
                    </a:lnTo>
                    <a:lnTo>
                      <a:pt x="19" y="45"/>
                    </a:lnTo>
                    <a:lnTo>
                      <a:pt x="14" y="53"/>
                    </a:lnTo>
                    <a:lnTo>
                      <a:pt x="11" y="62"/>
                    </a:lnTo>
                    <a:lnTo>
                      <a:pt x="9" y="72"/>
                    </a:lnTo>
                    <a:lnTo>
                      <a:pt x="8" y="83"/>
                    </a:lnTo>
                    <a:lnTo>
                      <a:pt x="6" y="93"/>
                    </a:lnTo>
                    <a:lnTo>
                      <a:pt x="6" y="104"/>
                    </a:lnTo>
                    <a:lnTo>
                      <a:pt x="6" y="114"/>
                    </a:lnTo>
                    <a:lnTo>
                      <a:pt x="8" y="125"/>
                    </a:lnTo>
                    <a:lnTo>
                      <a:pt x="11" y="135"/>
                    </a:lnTo>
                    <a:lnTo>
                      <a:pt x="5"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8" name="Freeform 1554"/>
              <p:cNvSpPr>
                <a:spLocks/>
              </p:cNvSpPr>
              <p:nvPr/>
            </p:nvSpPr>
            <p:spPr bwMode="auto">
              <a:xfrm>
                <a:off x="4322" y="1258"/>
                <a:ext cx="136" cy="102"/>
              </a:xfrm>
              <a:custGeom>
                <a:avLst/>
                <a:gdLst>
                  <a:gd name="T0" fmla="*/ 0 w 274"/>
                  <a:gd name="T1" fmla="*/ 3 h 203"/>
                  <a:gd name="T2" fmla="*/ 12 w 274"/>
                  <a:gd name="T3" fmla="*/ 1 h 203"/>
                  <a:gd name="T4" fmla="*/ 25 w 274"/>
                  <a:gd name="T5" fmla="*/ 0 h 203"/>
                  <a:gd name="T6" fmla="*/ 49 w 274"/>
                  <a:gd name="T7" fmla="*/ 0 h 203"/>
                  <a:gd name="T8" fmla="*/ 74 w 274"/>
                  <a:gd name="T9" fmla="*/ 3 h 203"/>
                  <a:gd name="T10" fmla="*/ 98 w 274"/>
                  <a:gd name="T11" fmla="*/ 7 h 203"/>
                  <a:gd name="T12" fmla="*/ 112 w 274"/>
                  <a:gd name="T13" fmla="*/ 9 h 203"/>
                  <a:gd name="T14" fmla="*/ 124 w 274"/>
                  <a:gd name="T15" fmla="*/ 13 h 203"/>
                  <a:gd name="T16" fmla="*/ 136 w 274"/>
                  <a:gd name="T17" fmla="*/ 16 h 203"/>
                  <a:gd name="T18" fmla="*/ 148 w 274"/>
                  <a:gd name="T19" fmla="*/ 21 h 203"/>
                  <a:gd name="T20" fmla="*/ 171 w 274"/>
                  <a:gd name="T21" fmla="*/ 31 h 203"/>
                  <a:gd name="T22" fmla="*/ 181 w 274"/>
                  <a:gd name="T23" fmla="*/ 37 h 203"/>
                  <a:gd name="T24" fmla="*/ 192 w 274"/>
                  <a:gd name="T25" fmla="*/ 43 h 203"/>
                  <a:gd name="T26" fmla="*/ 203 w 274"/>
                  <a:gd name="T27" fmla="*/ 51 h 203"/>
                  <a:gd name="T28" fmla="*/ 212 w 274"/>
                  <a:gd name="T29" fmla="*/ 59 h 203"/>
                  <a:gd name="T30" fmla="*/ 221 w 274"/>
                  <a:gd name="T31" fmla="*/ 66 h 203"/>
                  <a:gd name="T32" fmla="*/ 230 w 274"/>
                  <a:gd name="T33" fmla="*/ 74 h 203"/>
                  <a:gd name="T34" fmla="*/ 237 w 274"/>
                  <a:gd name="T35" fmla="*/ 83 h 203"/>
                  <a:gd name="T36" fmla="*/ 245 w 274"/>
                  <a:gd name="T37" fmla="*/ 92 h 203"/>
                  <a:gd name="T38" fmla="*/ 251 w 274"/>
                  <a:gd name="T39" fmla="*/ 101 h 203"/>
                  <a:gd name="T40" fmla="*/ 257 w 274"/>
                  <a:gd name="T41" fmla="*/ 110 h 203"/>
                  <a:gd name="T42" fmla="*/ 261 w 274"/>
                  <a:gd name="T43" fmla="*/ 120 h 203"/>
                  <a:gd name="T44" fmla="*/ 266 w 274"/>
                  <a:gd name="T45" fmla="*/ 131 h 203"/>
                  <a:gd name="T46" fmla="*/ 269 w 274"/>
                  <a:gd name="T47" fmla="*/ 143 h 203"/>
                  <a:gd name="T48" fmla="*/ 272 w 274"/>
                  <a:gd name="T49" fmla="*/ 153 h 203"/>
                  <a:gd name="T50" fmla="*/ 272 w 274"/>
                  <a:gd name="T51" fmla="*/ 159 h 203"/>
                  <a:gd name="T52" fmla="*/ 272 w 274"/>
                  <a:gd name="T53" fmla="*/ 165 h 203"/>
                  <a:gd name="T54" fmla="*/ 274 w 274"/>
                  <a:gd name="T55" fmla="*/ 178 h 203"/>
                  <a:gd name="T56" fmla="*/ 272 w 274"/>
                  <a:gd name="T57" fmla="*/ 190 h 203"/>
                  <a:gd name="T58" fmla="*/ 271 w 274"/>
                  <a:gd name="T59" fmla="*/ 203 h 203"/>
                  <a:gd name="T60" fmla="*/ 264 w 274"/>
                  <a:gd name="T61" fmla="*/ 202 h 203"/>
                  <a:gd name="T62" fmla="*/ 266 w 274"/>
                  <a:gd name="T63" fmla="*/ 190 h 203"/>
                  <a:gd name="T64" fmla="*/ 266 w 274"/>
                  <a:gd name="T65" fmla="*/ 178 h 203"/>
                  <a:gd name="T66" fmla="*/ 266 w 274"/>
                  <a:gd name="T67" fmla="*/ 165 h 203"/>
                  <a:gd name="T68" fmla="*/ 266 w 274"/>
                  <a:gd name="T69" fmla="*/ 161 h 203"/>
                  <a:gd name="T70" fmla="*/ 264 w 274"/>
                  <a:gd name="T71" fmla="*/ 155 h 203"/>
                  <a:gd name="T72" fmla="*/ 263 w 274"/>
                  <a:gd name="T73" fmla="*/ 144 h 203"/>
                  <a:gd name="T74" fmla="*/ 260 w 274"/>
                  <a:gd name="T75" fmla="*/ 134 h 203"/>
                  <a:gd name="T76" fmla="*/ 255 w 274"/>
                  <a:gd name="T77" fmla="*/ 123 h 203"/>
                  <a:gd name="T78" fmla="*/ 251 w 274"/>
                  <a:gd name="T79" fmla="*/ 113 h 203"/>
                  <a:gd name="T80" fmla="*/ 246 w 274"/>
                  <a:gd name="T81" fmla="*/ 104 h 203"/>
                  <a:gd name="T82" fmla="*/ 239 w 274"/>
                  <a:gd name="T83" fmla="*/ 95 h 203"/>
                  <a:gd name="T84" fmla="*/ 233 w 274"/>
                  <a:gd name="T85" fmla="*/ 86 h 203"/>
                  <a:gd name="T86" fmla="*/ 225 w 274"/>
                  <a:gd name="T87" fmla="*/ 78 h 203"/>
                  <a:gd name="T88" fmla="*/ 216 w 274"/>
                  <a:gd name="T89" fmla="*/ 71 h 203"/>
                  <a:gd name="T90" fmla="*/ 207 w 274"/>
                  <a:gd name="T91" fmla="*/ 63 h 203"/>
                  <a:gd name="T92" fmla="*/ 198 w 274"/>
                  <a:gd name="T93" fmla="*/ 56 h 203"/>
                  <a:gd name="T94" fmla="*/ 189 w 274"/>
                  <a:gd name="T95" fmla="*/ 49 h 203"/>
                  <a:gd name="T96" fmla="*/ 178 w 274"/>
                  <a:gd name="T97" fmla="*/ 43 h 203"/>
                  <a:gd name="T98" fmla="*/ 168 w 274"/>
                  <a:gd name="T99" fmla="*/ 37 h 203"/>
                  <a:gd name="T100" fmla="*/ 145 w 274"/>
                  <a:gd name="T101" fmla="*/ 27 h 203"/>
                  <a:gd name="T102" fmla="*/ 133 w 274"/>
                  <a:gd name="T103" fmla="*/ 22 h 203"/>
                  <a:gd name="T104" fmla="*/ 121 w 274"/>
                  <a:gd name="T105" fmla="*/ 19 h 203"/>
                  <a:gd name="T106" fmla="*/ 109 w 274"/>
                  <a:gd name="T107" fmla="*/ 15 h 203"/>
                  <a:gd name="T108" fmla="*/ 98 w 274"/>
                  <a:gd name="T109" fmla="*/ 13 h 203"/>
                  <a:gd name="T110" fmla="*/ 73 w 274"/>
                  <a:gd name="T111" fmla="*/ 9 h 203"/>
                  <a:gd name="T112" fmla="*/ 49 w 274"/>
                  <a:gd name="T113" fmla="*/ 7 h 203"/>
                  <a:gd name="T114" fmla="*/ 25 w 274"/>
                  <a:gd name="T115" fmla="*/ 7 h 203"/>
                  <a:gd name="T116" fmla="*/ 14 w 274"/>
                  <a:gd name="T117" fmla="*/ 7 h 203"/>
                  <a:gd name="T118" fmla="*/ 2 w 274"/>
                  <a:gd name="T119" fmla="*/ 9 h 203"/>
                  <a:gd name="T120" fmla="*/ 0 w 274"/>
                  <a:gd name="T121" fmla="*/ 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03">
                    <a:moveTo>
                      <a:pt x="0" y="3"/>
                    </a:moveTo>
                    <a:lnTo>
                      <a:pt x="12" y="1"/>
                    </a:lnTo>
                    <a:lnTo>
                      <a:pt x="25" y="0"/>
                    </a:lnTo>
                    <a:lnTo>
                      <a:pt x="49" y="0"/>
                    </a:lnTo>
                    <a:lnTo>
                      <a:pt x="74" y="3"/>
                    </a:lnTo>
                    <a:lnTo>
                      <a:pt x="98" y="7"/>
                    </a:lnTo>
                    <a:lnTo>
                      <a:pt x="112" y="9"/>
                    </a:lnTo>
                    <a:lnTo>
                      <a:pt x="124" y="13"/>
                    </a:lnTo>
                    <a:lnTo>
                      <a:pt x="136" y="16"/>
                    </a:lnTo>
                    <a:lnTo>
                      <a:pt x="148" y="21"/>
                    </a:lnTo>
                    <a:lnTo>
                      <a:pt x="171" y="31"/>
                    </a:lnTo>
                    <a:lnTo>
                      <a:pt x="181" y="37"/>
                    </a:lnTo>
                    <a:lnTo>
                      <a:pt x="192" y="43"/>
                    </a:lnTo>
                    <a:lnTo>
                      <a:pt x="203" y="51"/>
                    </a:lnTo>
                    <a:lnTo>
                      <a:pt x="212" y="59"/>
                    </a:lnTo>
                    <a:lnTo>
                      <a:pt x="221" y="66"/>
                    </a:lnTo>
                    <a:lnTo>
                      <a:pt x="230" y="74"/>
                    </a:lnTo>
                    <a:lnTo>
                      <a:pt x="237" y="83"/>
                    </a:lnTo>
                    <a:lnTo>
                      <a:pt x="245" y="92"/>
                    </a:lnTo>
                    <a:lnTo>
                      <a:pt x="251" y="101"/>
                    </a:lnTo>
                    <a:lnTo>
                      <a:pt x="257" y="110"/>
                    </a:lnTo>
                    <a:lnTo>
                      <a:pt x="261" y="120"/>
                    </a:lnTo>
                    <a:lnTo>
                      <a:pt x="266" y="131"/>
                    </a:lnTo>
                    <a:lnTo>
                      <a:pt x="269" y="143"/>
                    </a:lnTo>
                    <a:lnTo>
                      <a:pt x="272" y="153"/>
                    </a:lnTo>
                    <a:lnTo>
                      <a:pt x="272" y="159"/>
                    </a:lnTo>
                    <a:lnTo>
                      <a:pt x="272" y="165"/>
                    </a:lnTo>
                    <a:lnTo>
                      <a:pt x="274" y="178"/>
                    </a:lnTo>
                    <a:lnTo>
                      <a:pt x="272" y="190"/>
                    </a:lnTo>
                    <a:lnTo>
                      <a:pt x="271" y="203"/>
                    </a:lnTo>
                    <a:lnTo>
                      <a:pt x="264" y="202"/>
                    </a:lnTo>
                    <a:lnTo>
                      <a:pt x="266" y="190"/>
                    </a:lnTo>
                    <a:lnTo>
                      <a:pt x="266" y="178"/>
                    </a:lnTo>
                    <a:lnTo>
                      <a:pt x="266" y="165"/>
                    </a:lnTo>
                    <a:lnTo>
                      <a:pt x="266" y="161"/>
                    </a:lnTo>
                    <a:lnTo>
                      <a:pt x="264" y="155"/>
                    </a:lnTo>
                    <a:lnTo>
                      <a:pt x="263" y="144"/>
                    </a:lnTo>
                    <a:lnTo>
                      <a:pt x="260" y="134"/>
                    </a:lnTo>
                    <a:lnTo>
                      <a:pt x="255" y="123"/>
                    </a:lnTo>
                    <a:lnTo>
                      <a:pt x="251" y="113"/>
                    </a:lnTo>
                    <a:lnTo>
                      <a:pt x="246" y="104"/>
                    </a:lnTo>
                    <a:lnTo>
                      <a:pt x="239" y="95"/>
                    </a:lnTo>
                    <a:lnTo>
                      <a:pt x="233" y="86"/>
                    </a:lnTo>
                    <a:lnTo>
                      <a:pt x="225" y="78"/>
                    </a:lnTo>
                    <a:lnTo>
                      <a:pt x="216" y="71"/>
                    </a:lnTo>
                    <a:lnTo>
                      <a:pt x="207" y="63"/>
                    </a:lnTo>
                    <a:lnTo>
                      <a:pt x="198" y="56"/>
                    </a:lnTo>
                    <a:lnTo>
                      <a:pt x="189" y="49"/>
                    </a:lnTo>
                    <a:lnTo>
                      <a:pt x="178" y="43"/>
                    </a:lnTo>
                    <a:lnTo>
                      <a:pt x="168" y="37"/>
                    </a:lnTo>
                    <a:lnTo>
                      <a:pt x="145" y="27"/>
                    </a:lnTo>
                    <a:lnTo>
                      <a:pt x="133" y="22"/>
                    </a:lnTo>
                    <a:lnTo>
                      <a:pt x="121" y="19"/>
                    </a:lnTo>
                    <a:lnTo>
                      <a:pt x="109" y="15"/>
                    </a:lnTo>
                    <a:lnTo>
                      <a:pt x="98" y="13"/>
                    </a:lnTo>
                    <a:lnTo>
                      <a:pt x="73" y="9"/>
                    </a:lnTo>
                    <a:lnTo>
                      <a:pt x="49" y="7"/>
                    </a:lnTo>
                    <a:lnTo>
                      <a:pt x="25" y="7"/>
                    </a:lnTo>
                    <a:lnTo>
                      <a:pt x="14" y="7"/>
                    </a:lnTo>
                    <a:lnTo>
                      <a:pt x="2" y="9"/>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79" name="Freeform 1555"/>
              <p:cNvSpPr>
                <a:spLocks/>
              </p:cNvSpPr>
              <p:nvPr/>
            </p:nvSpPr>
            <p:spPr bwMode="auto">
              <a:xfrm>
                <a:off x="4322" y="1259"/>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0" name="Freeform 1556"/>
              <p:cNvSpPr>
                <a:spLocks/>
              </p:cNvSpPr>
              <p:nvPr/>
            </p:nvSpPr>
            <p:spPr bwMode="auto">
              <a:xfrm>
                <a:off x="4360" y="1359"/>
                <a:ext cx="97" cy="44"/>
              </a:xfrm>
              <a:custGeom>
                <a:avLst/>
                <a:gdLst>
                  <a:gd name="T0" fmla="*/ 194 w 194"/>
                  <a:gd name="T1" fmla="*/ 1 h 88"/>
                  <a:gd name="T2" fmla="*/ 192 w 194"/>
                  <a:gd name="T3" fmla="*/ 9 h 88"/>
                  <a:gd name="T4" fmla="*/ 189 w 194"/>
                  <a:gd name="T5" fmla="*/ 15 h 88"/>
                  <a:gd name="T6" fmla="*/ 186 w 194"/>
                  <a:gd name="T7" fmla="*/ 22 h 88"/>
                  <a:gd name="T8" fmla="*/ 183 w 194"/>
                  <a:gd name="T9" fmla="*/ 28 h 88"/>
                  <a:gd name="T10" fmla="*/ 175 w 194"/>
                  <a:gd name="T11" fmla="*/ 40 h 88"/>
                  <a:gd name="T12" fmla="*/ 166 w 194"/>
                  <a:gd name="T13" fmla="*/ 49 h 88"/>
                  <a:gd name="T14" fmla="*/ 156 w 194"/>
                  <a:gd name="T15" fmla="*/ 60 h 88"/>
                  <a:gd name="T16" fmla="*/ 144 w 194"/>
                  <a:gd name="T17" fmla="*/ 67 h 88"/>
                  <a:gd name="T18" fmla="*/ 132 w 194"/>
                  <a:gd name="T19" fmla="*/ 73 h 88"/>
                  <a:gd name="T20" fmla="*/ 118 w 194"/>
                  <a:gd name="T21" fmla="*/ 79 h 88"/>
                  <a:gd name="T22" fmla="*/ 103 w 194"/>
                  <a:gd name="T23" fmla="*/ 82 h 88"/>
                  <a:gd name="T24" fmla="*/ 89 w 194"/>
                  <a:gd name="T25" fmla="*/ 87 h 88"/>
                  <a:gd name="T26" fmla="*/ 74 w 194"/>
                  <a:gd name="T27" fmla="*/ 88 h 88"/>
                  <a:gd name="T28" fmla="*/ 59 w 194"/>
                  <a:gd name="T29" fmla="*/ 88 h 88"/>
                  <a:gd name="T30" fmla="*/ 44 w 194"/>
                  <a:gd name="T31" fmla="*/ 88 h 88"/>
                  <a:gd name="T32" fmla="*/ 29 w 194"/>
                  <a:gd name="T33" fmla="*/ 87 h 88"/>
                  <a:gd name="T34" fmla="*/ 15 w 194"/>
                  <a:gd name="T35" fmla="*/ 85 h 88"/>
                  <a:gd name="T36" fmla="*/ 0 w 194"/>
                  <a:gd name="T37" fmla="*/ 82 h 88"/>
                  <a:gd name="T38" fmla="*/ 3 w 194"/>
                  <a:gd name="T39" fmla="*/ 76 h 88"/>
                  <a:gd name="T40" fmla="*/ 17 w 194"/>
                  <a:gd name="T41" fmla="*/ 79 h 88"/>
                  <a:gd name="T42" fmla="*/ 31 w 194"/>
                  <a:gd name="T43" fmla="*/ 81 h 88"/>
                  <a:gd name="T44" fmla="*/ 44 w 194"/>
                  <a:gd name="T45" fmla="*/ 82 h 88"/>
                  <a:gd name="T46" fmla="*/ 59 w 194"/>
                  <a:gd name="T47" fmla="*/ 82 h 88"/>
                  <a:gd name="T48" fmla="*/ 73 w 194"/>
                  <a:gd name="T49" fmla="*/ 82 h 88"/>
                  <a:gd name="T50" fmla="*/ 88 w 194"/>
                  <a:gd name="T51" fmla="*/ 81 h 88"/>
                  <a:gd name="T52" fmla="*/ 101 w 194"/>
                  <a:gd name="T53" fmla="*/ 76 h 88"/>
                  <a:gd name="T54" fmla="*/ 115 w 194"/>
                  <a:gd name="T55" fmla="*/ 73 h 88"/>
                  <a:gd name="T56" fmla="*/ 129 w 194"/>
                  <a:gd name="T57" fmla="*/ 67 h 88"/>
                  <a:gd name="T58" fmla="*/ 141 w 194"/>
                  <a:gd name="T59" fmla="*/ 61 h 88"/>
                  <a:gd name="T60" fmla="*/ 151 w 194"/>
                  <a:gd name="T61" fmla="*/ 54 h 88"/>
                  <a:gd name="T62" fmla="*/ 162 w 194"/>
                  <a:gd name="T63" fmla="*/ 45 h 88"/>
                  <a:gd name="T64" fmla="*/ 171 w 194"/>
                  <a:gd name="T65" fmla="*/ 36 h 88"/>
                  <a:gd name="T66" fmla="*/ 177 w 194"/>
                  <a:gd name="T67" fmla="*/ 25 h 88"/>
                  <a:gd name="T68" fmla="*/ 181 w 194"/>
                  <a:gd name="T69" fmla="*/ 19 h 88"/>
                  <a:gd name="T70" fmla="*/ 183 w 194"/>
                  <a:gd name="T71" fmla="*/ 13 h 88"/>
                  <a:gd name="T72" fmla="*/ 186 w 194"/>
                  <a:gd name="T73" fmla="*/ 7 h 88"/>
                  <a:gd name="T74" fmla="*/ 187 w 194"/>
                  <a:gd name="T75" fmla="*/ 0 h 88"/>
                  <a:gd name="T76" fmla="*/ 194 w 194"/>
                  <a:gd name="T77"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4" h="88">
                    <a:moveTo>
                      <a:pt x="194" y="1"/>
                    </a:moveTo>
                    <a:lnTo>
                      <a:pt x="192" y="9"/>
                    </a:lnTo>
                    <a:lnTo>
                      <a:pt x="189" y="15"/>
                    </a:lnTo>
                    <a:lnTo>
                      <a:pt x="186" y="22"/>
                    </a:lnTo>
                    <a:lnTo>
                      <a:pt x="183" y="28"/>
                    </a:lnTo>
                    <a:lnTo>
                      <a:pt x="175" y="40"/>
                    </a:lnTo>
                    <a:lnTo>
                      <a:pt x="166" y="49"/>
                    </a:lnTo>
                    <a:lnTo>
                      <a:pt x="156" y="60"/>
                    </a:lnTo>
                    <a:lnTo>
                      <a:pt x="144" y="67"/>
                    </a:lnTo>
                    <a:lnTo>
                      <a:pt x="132" y="73"/>
                    </a:lnTo>
                    <a:lnTo>
                      <a:pt x="118" y="79"/>
                    </a:lnTo>
                    <a:lnTo>
                      <a:pt x="103" y="82"/>
                    </a:lnTo>
                    <a:lnTo>
                      <a:pt x="89" y="87"/>
                    </a:lnTo>
                    <a:lnTo>
                      <a:pt x="74" y="88"/>
                    </a:lnTo>
                    <a:lnTo>
                      <a:pt x="59" y="88"/>
                    </a:lnTo>
                    <a:lnTo>
                      <a:pt x="44" y="88"/>
                    </a:lnTo>
                    <a:lnTo>
                      <a:pt x="29" y="87"/>
                    </a:lnTo>
                    <a:lnTo>
                      <a:pt x="15" y="85"/>
                    </a:lnTo>
                    <a:lnTo>
                      <a:pt x="0" y="82"/>
                    </a:lnTo>
                    <a:lnTo>
                      <a:pt x="3" y="76"/>
                    </a:lnTo>
                    <a:lnTo>
                      <a:pt x="17" y="79"/>
                    </a:lnTo>
                    <a:lnTo>
                      <a:pt x="31" y="81"/>
                    </a:lnTo>
                    <a:lnTo>
                      <a:pt x="44" y="82"/>
                    </a:lnTo>
                    <a:lnTo>
                      <a:pt x="59" y="82"/>
                    </a:lnTo>
                    <a:lnTo>
                      <a:pt x="73" y="82"/>
                    </a:lnTo>
                    <a:lnTo>
                      <a:pt x="88" y="81"/>
                    </a:lnTo>
                    <a:lnTo>
                      <a:pt x="101" y="76"/>
                    </a:lnTo>
                    <a:lnTo>
                      <a:pt x="115" y="73"/>
                    </a:lnTo>
                    <a:lnTo>
                      <a:pt x="129" y="67"/>
                    </a:lnTo>
                    <a:lnTo>
                      <a:pt x="141" y="61"/>
                    </a:lnTo>
                    <a:lnTo>
                      <a:pt x="151" y="54"/>
                    </a:lnTo>
                    <a:lnTo>
                      <a:pt x="162" y="45"/>
                    </a:lnTo>
                    <a:lnTo>
                      <a:pt x="171" y="36"/>
                    </a:lnTo>
                    <a:lnTo>
                      <a:pt x="177" y="25"/>
                    </a:lnTo>
                    <a:lnTo>
                      <a:pt x="181" y="19"/>
                    </a:lnTo>
                    <a:lnTo>
                      <a:pt x="183" y="13"/>
                    </a:lnTo>
                    <a:lnTo>
                      <a:pt x="186" y="7"/>
                    </a:lnTo>
                    <a:lnTo>
                      <a:pt x="187" y="0"/>
                    </a:lnTo>
                    <a:lnTo>
                      <a:pt x="19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1" name="Freeform 1557"/>
              <p:cNvSpPr>
                <a:spLocks/>
              </p:cNvSpPr>
              <p:nvPr/>
            </p:nvSpPr>
            <p:spPr bwMode="auto">
              <a:xfrm>
                <a:off x="4454" y="1359"/>
                <a:ext cx="3"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lnTo>
                      <a:pt x="0"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2" name="Freeform 1558"/>
              <p:cNvSpPr>
                <a:spLocks/>
              </p:cNvSpPr>
              <p:nvPr/>
            </p:nvSpPr>
            <p:spPr bwMode="auto">
              <a:xfrm>
                <a:off x="4292" y="1337"/>
                <a:ext cx="70" cy="63"/>
              </a:xfrm>
              <a:custGeom>
                <a:avLst/>
                <a:gdLst>
                  <a:gd name="T0" fmla="*/ 135 w 138"/>
                  <a:gd name="T1" fmla="*/ 126 h 126"/>
                  <a:gd name="T2" fmla="*/ 125 w 138"/>
                  <a:gd name="T3" fmla="*/ 122 h 126"/>
                  <a:gd name="T4" fmla="*/ 113 w 138"/>
                  <a:gd name="T5" fmla="*/ 117 h 126"/>
                  <a:gd name="T6" fmla="*/ 92 w 138"/>
                  <a:gd name="T7" fmla="*/ 108 h 126"/>
                  <a:gd name="T8" fmla="*/ 81 w 138"/>
                  <a:gd name="T9" fmla="*/ 102 h 126"/>
                  <a:gd name="T10" fmla="*/ 72 w 138"/>
                  <a:gd name="T11" fmla="*/ 96 h 126"/>
                  <a:gd name="T12" fmla="*/ 61 w 138"/>
                  <a:gd name="T13" fmla="*/ 89 h 126"/>
                  <a:gd name="T14" fmla="*/ 52 w 138"/>
                  <a:gd name="T15" fmla="*/ 81 h 126"/>
                  <a:gd name="T16" fmla="*/ 43 w 138"/>
                  <a:gd name="T17" fmla="*/ 74 h 126"/>
                  <a:gd name="T18" fmla="*/ 36 w 138"/>
                  <a:gd name="T19" fmla="*/ 65 h 126"/>
                  <a:gd name="T20" fmla="*/ 28 w 138"/>
                  <a:gd name="T21" fmla="*/ 56 h 126"/>
                  <a:gd name="T22" fmla="*/ 21 w 138"/>
                  <a:gd name="T23" fmla="*/ 47 h 126"/>
                  <a:gd name="T24" fmla="*/ 15 w 138"/>
                  <a:gd name="T25" fmla="*/ 36 h 126"/>
                  <a:gd name="T26" fmla="*/ 9 w 138"/>
                  <a:gd name="T27" fmla="*/ 26 h 126"/>
                  <a:gd name="T28" fmla="*/ 4 w 138"/>
                  <a:gd name="T29" fmla="*/ 15 h 126"/>
                  <a:gd name="T30" fmla="*/ 0 w 138"/>
                  <a:gd name="T31" fmla="*/ 3 h 126"/>
                  <a:gd name="T32" fmla="*/ 6 w 138"/>
                  <a:gd name="T33" fmla="*/ 0 h 126"/>
                  <a:gd name="T34" fmla="*/ 10 w 138"/>
                  <a:gd name="T35" fmla="*/ 12 h 126"/>
                  <a:gd name="T36" fmla="*/ 15 w 138"/>
                  <a:gd name="T37" fmla="*/ 23 h 126"/>
                  <a:gd name="T38" fmla="*/ 21 w 138"/>
                  <a:gd name="T39" fmla="*/ 33 h 126"/>
                  <a:gd name="T40" fmla="*/ 27 w 138"/>
                  <a:gd name="T41" fmla="*/ 42 h 126"/>
                  <a:gd name="T42" fmla="*/ 33 w 138"/>
                  <a:gd name="T43" fmla="*/ 53 h 126"/>
                  <a:gd name="T44" fmla="*/ 40 w 138"/>
                  <a:gd name="T45" fmla="*/ 60 h 126"/>
                  <a:gd name="T46" fmla="*/ 48 w 138"/>
                  <a:gd name="T47" fmla="*/ 69 h 126"/>
                  <a:gd name="T48" fmla="*/ 57 w 138"/>
                  <a:gd name="T49" fmla="*/ 77 h 126"/>
                  <a:gd name="T50" fmla="*/ 66 w 138"/>
                  <a:gd name="T51" fmla="*/ 84 h 126"/>
                  <a:gd name="T52" fmla="*/ 75 w 138"/>
                  <a:gd name="T53" fmla="*/ 90 h 126"/>
                  <a:gd name="T54" fmla="*/ 84 w 138"/>
                  <a:gd name="T55" fmla="*/ 96 h 126"/>
                  <a:gd name="T56" fmla="*/ 95 w 138"/>
                  <a:gd name="T57" fmla="*/ 102 h 126"/>
                  <a:gd name="T58" fmla="*/ 116 w 138"/>
                  <a:gd name="T59" fmla="*/ 113 h 126"/>
                  <a:gd name="T60" fmla="*/ 126 w 138"/>
                  <a:gd name="T61" fmla="*/ 116 h 126"/>
                  <a:gd name="T62" fmla="*/ 138 w 138"/>
                  <a:gd name="T63" fmla="*/ 120 h 126"/>
                  <a:gd name="T64" fmla="*/ 135 w 138"/>
                  <a:gd name="T6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26">
                    <a:moveTo>
                      <a:pt x="135" y="126"/>
                    </a:moveTo>
                    <a:lnTo>
                      <a:pt x="125" y="122"/>
                    </a:lnTo>
                    <a:lnTo>
                      <a:pt x="113" y="117"/>
                    </a:lnTo>
                    <a:lnTo>
                      <a:pt x="92" y="108"/>
                    </a:lnTo>
                    <a:lnTo>
                      <a:pt x="81" y="102"/>
                    </a:lnTo>
                    <a:lnTo>
                      <a:pt x="72" y="96"/>
                    </a:lnTo>
                    <a:lnTo>
                      <a:pt x="61" y="89"/>
                    </a:lnTo>
                    <a:lnTo>
                      <a:pt x="52" y="81"/>
                    </a:lnTo>
                    <a:lnTo>
                      <a:pt x="43" y="74"/>
                    </a:lnTo>
                    <a:lnTo>
                      <a:pt x="36" y="65"/>
                    </a:lnTo>
                    <a:lnTo>
                      <a:pt x="28" y="56"/>
                    </a:lnTo>
                    <a:lnTo>
                      <a:pt x="21" y="47"/>
                    </a:lnTo>
                    <a:lnTo>
                      <a:pt x="15" y="36"/>
                    </a:lnTo>
                    <a:lnTo>
                      <a:pt x="9" y="26"/>
                    </a:lnTo>
                    <a:lnTo>
                      <a:pt x="4" y="15"/>
                    </a:lnTo>
                    <a:lnTo>
                      <a:pt x="0" y="3"/>
                    </a:lnTo>
                    <a:lnTo>
                      <a:pt x="6" y="0"/>
                    </a:lnTo>
                    <a:lnTo>
                      <a:pt x="10" y="12"/>
                    </a:lnTo>
                    <a:lnTo>
                      <a:pt x="15" y="23"/>
                    </a:lnTo>
                    <a:lnTo>
                      <a:pt x="21" y="33"/>
                    </a:lnTo>
                    <a:lnTo>
                      <a:pt x="27" y="42"/>
                    </a:lnTo>
                    <a:lnTo>
                      <a:pt x="33" y="53"/>
                    </a:lnTo>
                    <a:lnTo>
                      <a:pt x="40" y="60"/>
                    </a:lnTo>
                    <a:lnTo>
                      <a:pt x="48" y="69"/>
                    </a:lnTo>
                    <a:lnTo>
                      <a:pt x="57" y="77"/>
                    </a:lnTo>
                    <a:lnTo>
                      <a:pt x="66" y="84"/>
                    </a:lnTo>
                    <a:lnTo>
                      <a:pt x="75" y="90"/>
                    </a:lnTo>
                    <a:lnTo>
                      <a:pt x="84" y="96"/>
                    </a:lnTo>
                    <a:lnTo>
                      <a:pt x="95" y="102"/>
                    </a:lnTo>
                    <a:lnTo>
                      <a:pt x="116" y="113"/>
                    </a:lnTo>
                    <a:lnTo>
                      <a:pt x="126" y="116"/>
                    </a:lnTo>
                    <a:lnTo>
                      <a:pt x="138" y="120"/>
                    </a:lnTo>
                    <a:lnTo>
                      <a:pt x="135"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3" name="Freeform 1559"/>
              <p:cNvSpPr>
                <a:spLocks/>
              </p:cNvSpPr>
              <p:nvPr/>
            </p:nvSpPr>
            <p:spPr bwMode="auto">
              <a:xfrm>
                <a:off x="4360" y="1397"/>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4" name="Freeform 1560"/>
              <p:cNvSpPr>
                <a:spLocks/>
              </p:cNvSpPr>
              <p:nvPr/>
            </p:nvSpPr>
            <p:spPr bwMode="auto">
              <a:xfrm>
                <a:off x="4287" y="1326"/>
                <a:ext cx="8" cy="12"/>
              </a:xfrm>
              <a:custGeom>
                <a:avLst/>
                <a:gdLst>
                  <a:gd name="T0" fmla="*/ 12 w 17"/>
                  <a:gd name="T1" fmla="*/ 24 h 24"/>
                  <a:gd name="T2" fmla="*/ 17 w 17"/>
                  <a:gd name="T3" fmla="*/ 21 h 24"/>
                  <a:gd name="T4" fmla="*/ 4 w 17"/>
                  <a:gd name="T5" fmla="*/ 0 h 24"/>
                  <a:gd name="T6" fmla="*/ 0 w 17"/>
                  <a:gd name="T7" fmla="*/ 3 h 24"/>
                  <a:gd name="T8" fmla="*/ 12 w 17"/>
                  <a:gd name="T9" fmla="*/ 24 h 24"/>
                </a:gdLst>
                <a:ahLst/>
                <a:cxnLst>
                  <a:cxn ang="0">
                    <a:pos x="T0" y="T1"/>
                  </a:cxn>
                  <a:cxn ang="0">
                    <a:pos x="T2" y="T3"/>
                  </a:cxn>
                  <a:cxn ang="0">
                    <a:pos x="T4" y="T5"/>
                  </a:cxn>
                  <a:cxn ang="0">
                    <a:pos x="T6" y="T7"/>
                  </a:cxn>
                  <a:cxn ang="0">
                    <a:pos x="T8" y="T9"/>
                  </a:cxn>
                </a:cxnLst>
                <a:rect l="0" t="0" r="r" b="b"/>
                <a:pathLst>
                  <a:path w="17" h="24">
                    <a:moveTo>
                      <a:pt x="12" y="24"/>
                    </a:moveTo>
                    <a:lnTo>
                      <a:pt x="17" y="21"/>
                    </a:lnTo>
                    <a:lnTo>
                      <a:pt x="4" y="0"/>
                    </a:lnTo>
                    <a:lnTo>
                      <a:pt x="0" y="3"/>
                    </a:lnTo>
                    <a:lnTo>
                      <a:pt x="1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5" name="Freeform 1561"/>
              <p:cNvSpPr>
                <a:spLocks/>
              </p:cNvSpPr>
              <p:nvPr/>
            </p:nvSpPr>
            <p:spPr bwMode="auto">
              <a:xfrm>
                <a:off x="4292" y="1337"/>
                <a:ext cx="3" cy="1"/>
              </a:xfrm>
              <a:custGeom>
                <a:avLst/>
                <a:gdLst>
                  <a:gd name="T0" fmla="*/ 6 w 6"/>
                  <a:gd name="T1" fmla="*/ 0 h 3"/>
                  <a:gd name="T2" fmla="*/ 1 w 6"/>
                  <a:gd name="T3" fmla="*/ 3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1" y="3"/>
                    </a:ln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6" name="Freeform 1562"/>
              <p:cNvSpPr>
                <a:spLocks/>
              </p:cNvSpPr>
              <p:nvPr/>
            </p:nvSpPr>
            <p:spPr bwMode="auto">
              <a:xfrm>
                <a:off x="4287" y="1326"/>
                <a:ext cx="3" cy="2"/>
              </a:xfrm>
              <a:custGeom>
                <a:avLst/>
                <a:gdLst>
                  <a:gd name="T0" fmla="*/ 0 w 6"/>
                  <a:gd name="T1" fmla="*/ 3 h 3"/>
                  <a:gd name="T2" fmla="*/ 6 w 6"/>
                  <a:gd name="T3" fmla="*/ 1 h 3"/>
                  <a:gd name="T4" fmla="*/ 4 w 6"/>
                  <a:gd name="T5" fmla="*/ 0 h 3"/>
                  <a:gd name="T6" fmla="*/ 0 w 6"/>
                  <a:gd name="T7" fmla="*/ 3 h 3"/>
                </a:gdLst>
                <a:ahLst/>
                <a:cxnLst>
                  <a:cxn ang="0">
                    <a:pos x="T0" y="T1"/>
                  </a:cxn>
                  <a:cxn ang="0">
                    <a:pos x="T2" y="T3"/>
                  </a:cxn>
                  <a:cxn ang="0">
                    <a:pos x="T4" y="T5"/>
                  </a:cxn>
                  <a:cxn ang="0">
                    <a:pos x="T6" y="T7"/>
                  </a:cxn>
                </a:cxnLst>
                <a:rect l="0" t="0" r="r" b="b"/>
                <a:pathLst>
                  <a:path w="6" h="3">
                    <a:moveTo>
                      <a:pt x="0" y="3"/>
                    </a:moveTo>
                    <a:lnTo>
                      <a:pt x="6" y="1"/>
                    </a:lnTo>
                    <a:lnTo>
                      <a:pt x="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7" name="Freeform 1563"/>
              <p:cNvSpPr>
                <a:spLocks/>
              </p:cNvSpPr>
              <p:nvPr/>
            </p:nvSpPr>
            <p:spPr bwMode="auto">
              <a:xfrm>
                <a:off x="4639" y="1540"/>
                <a:ext cx="33" cy="82"/>
              </a:xfrm>
              <a:custGeom>
                <a:avLst/>
                <a:gdLst>
                  <a:gd name="T0" fmla="*/ 11 w 67"/>
                  <a:gd name="T1" fmla="*/ 5 h 166"/>
                  <a:gd name="T2" fmla="*/ 8 w 67"/>
                  <a:gd name="T3" fmla="*/ 12 h 166"/>
                  <a:gd name="T4" fmla="*/ 5 w 67"/>
                  <a:gd name="T5" fmla="*/ 18 h 166"/>
                  <a:gd name="T6" fmla="*/ 2 w 67"/>
                  <a:gd name="T7" fmla="*/ 30 h 166"/>
                  <a:gd name="T8" fmla="*/ 0 w 67"/>
                  <a:gd name="T9" fmla="*/ 44 h 166"/>
                  <a:gd name="T10" fmla="*/ 0 w 67"/>
                  <a:gd name="T11" fmla="*/ 57 h 166"/>
                  <a:gd name="T12" fmla="*/ 0 w 67"/>
                  <a:gd name="T13" fmla="*/ 69 h 166"/>
                  <a:gd name="T14" fmla="*/ 2 w 67"/>
                  <a:gd name="T15" fmla="*/ 83 h 166"/>
                  <a:gd name="T16" fmla="*/ 6 w 67"/>
                  <a:gd name="T17" fmla="*/ 110 h 166"/>
                  <a:gd name="T18" fmla="*/ 9 w 67"/>
                  <a:gd name="T19" fmla="*/ 119 h 166"/>
                  <a:gd name="T20" fmla="*/ 12 w 67"/>
                  <a:gd name="T21" fmla="*/ 131 h 166"/>
                  <a:gd name="T22" fmla="*/ 17 w 67"/>
                  <a:gd name="T23" fmla="*/ 142 h 166"/>
                  <a:gd name="T24" fmla="*/ 21 w 67"/>
                  <a:gd name="T25" fmla="*/ 152 h 166"/>
                  <a:gd name="T26" fmla="*/ 24 w 67"/>
                  <a:gd name="T27" fmla="*/ 157 h 166"/>
                  <a:gd name="T28" fmla="*/ 27 w 67"/>
                  <a:gd name="T29" fmla="*/ 161 h 166"/>
                  <a:gd name="T30" fmla="*/ 30 w 67"/>
                  <a:gd name="T31" fmla="*/ 163 h 166"/>
                  <a:gd name="T32" fmla="*/ 35 w 67"/>
                  <a:gd name="T33" fmla="*/ 166 h 166"/>
                  <a:gd name="T34" fmla="*/ 38 w 67"/>
                  <a:gd name="T35" fmla="*/ 166 h 166"/>
                  <a:gd name="T36" fmla="*/ 43 w 67"/>
                  <a:gd name="T37" fmla="*/ 164 h 166"/>
                  <a:gd name="T38" fmla="*/ 46 w 67"/>
                  <a:gd name="T39" fmla="*/ 163 h 166"/>
                  <a:gd name="T40" fmla="*/ 50 w 67"/>
                  <a:gd name="T41" fmla="*/ 158 h 166"/>
                  <a:gd name="T42" fmla="*/ 55 w 67"/>
                  <a:gd name="T43" fmla="*/ 151 h 166"/>
                  <a:gd name="T44" fmla="*/ 59 w 67"/>
                  <a:gd name="T45" fmla="*/ 142 h 166"/>
                  <a:gd name="T46" fmla="*/ 62 w 67"/>
                  <a:gd name="T47" fmla="*/ 131 h 166"/>
                  <a:gd name="T48" fmla="*/ 65 w 67"/>
                  <a:gd name="T49" fmla="*/ 121 h 166"/>
                  <a:gd name="T50" fmla="*/ 67 w 67"/>
                  <a:gd name="T51" fmla="*/ 110 h 166"/>
                  <a:gd name="T52" fmla="*/ 67 w 67"/>
                  <a:gd name="T53" fmla="*/ 98 h 166"/>
                  <a:gd name="T54" fmla="*/ 67 w 67"/>
                  <a:gd name="T55" fmla="*/ 86 h 166"/>
                  <a:gd name="T56" fmla="*/ 65 w 67"/>
                  <a:gd name="T57" fmla="*/ 75 h 166"/>
                  <a:gd name="T58" fmla="*/ 62 w 67"/>
                  <a:gd name="T59" fmla="*/ 63 h 166"/>
                  <a:gd name="T60" fmla="*/ 59 w 67"/>
                  <a:gd name="T61" fmla="*/ 51 h 166"/>
                  <a:gd name="T62" fmla="*/ 58 w 67"/>
                  <a:gd name="T63" fmla="*/ 47 h 166"/>
                  <a:gd name="T64" fmla="*/ 55 w 67"/>
                  <a:gd name="T65" fmla="*/ 41 h 166"/>
                  <a:gd name="T66" fmla="*/ 49 w 67"/>
                  <a:gd name="T67" fmla="*/ 30 h 166"/>
                  <a:gd name="T68" fmla="*/ 46 w 67"/>
                  <a:gd name="T69" fmla="*/ 26 h 166"/>
                  <a:gd name="T70" fmla="*/ 43 w 67"/>
                  <a:gd name="T71" fmla="*/ 21 h 166"/>
                  <a:gd name="T72" fmla="*/ 38 w 67"/>
                  <a:gd name="T73" fmla="*/ 17 h 166"/>
                  <a:gd name="T74" fmla="*/ 35 w 67"/>
                  <a:gd name="T75" fmla="*/ 12 h 166"/>
                  <a:gd name="T76" fmla="*/ 30 w 67"/>
                  <a:gd name="T77" fmla="*/ 9 h 166"/>
                  <a:gd name="T78" fmla="*/ 26 w 67"/>
                  <a:gd name="T79" fmla="*/ 6 h 166"/>
                  <a:gd name="T80" fmla="*/ 15 w 67"/>
                  <a:gd name="T81" fmla="*/ 0 h 166"/>
                  <a:gd name="T82" fmla="*/ 11 w 67"/>
                  <a:gd name="T83" fmla="*/ 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166">
                    <a:moveTo>
                      <a:pt x="11" y="5"/>
                    </a:moveTo>
                    <a:lnTo>
                      <a:pt x="8" y="12"/>
                    </a:lnTo>
                    <a:lnTo>
                      <a:pt x="5" y="18"/>
                    </a:lnTo>
                    <a:lnTo>
                      <a:pt x="2" y="30"/>
                    </a:lnTo>
                    <a:lnTo>
                      <a:pt x="0" y="44"/>
                    </a:lnTo>
                    <a:lnTo>
                      <a:pt x="0" y="57"/>
                    </a:lnTo>
                    <a:lnTo>
                      <a:pt x="0" y="69"/>
                    </a:lnTo>
                    <a:lnTo>
                      <a:pt x="2" y="83"/>
                    </a:lnTo>
                    <a:lnTo>
                      <a:pt x="6" y="110"/>
                    </a:lnTo>
                    <a:lnTo>
                      <a:pt x="9" y="119"/>
                    </a:lnTo>
                    <a:lnTo>
                      <a:pt x="12" y="131"/>
                    </a:lnTo>
                    <a:lnTo>
                      <a:pt x="17" y="142"/>
                    </a:lnTo>
                    <a:lnTo>
                      <a:pt x="21" y="152"/>
                    </a:lnTo>
                    <a:lnTo>
                      <a:pt x="24" y="157"/>
                    </a:lnTo>
                    <a:lnTo>
                      <a:pt x="27" y="161"/>
                    </a:lnTo>
                    <a:lnTo>
                      <a:pt x="30" y="163"/>
                    </a:lnTo>
                    <a:lnTo>
                      <a:pt x="35" y="166"/>
                    </a:lnTo>
                    <a:lnTo>
                      <a:pt x="38" y="166"/>
                    </a:lnTo>
                    <a:lnTo>
                      <a:pt x="43" y="164"/>
                    </a:lnTo>
                    <a:lnTo>
                      <a:pt x="46" y="163"/>
                    </a:lnTo>
                    <a:lnTo>
                      <a:pt x="50" y="158"/>
                    </a:lnTo>
                    <a:lnTo>
                      <a:pt x="55" y="151"/>
                    </a:lnTo>
                    <a:lnTo>
                      <a:pt x="59" y="142"/>
                    </a:lnTo>
                    <a:lnTo>
                      <a:pt x="62" y="131"/>
                    </a:lnTo>
                    <a:lnTo>
                      <a:pt x="65" y="121"/>
                    </a:lnTo>
                    <a:lnTo>
                      <a:pt x="67" y="110"/>
                    </a:lnTo>
                    <a:lnTo>
                      <a:pt x="67" y="98"/>
                    </a:lnTo>
                    <a:lnTo>
                      <a:pt x="67" y="86"/>
                    </a:lnTo>
                    <a:lnTo>
                      <a:pt x="65" y="75"/>
                    </a:lnTo>
                    <a:lnTo>
                      <a:pt x="62" y="63"/>
                    </a:lnTo>
                    <a:lnTo>
                      <a:pt x="59" y="51"/>
                    </a:lnTo>
                    <a:lnTo>
                      <a:pt x="58" y="47"/>
                    </a:lnTo>
                    <a:lnTo>
                      <a:pt x="55" y="41"/>
                    </a:lnTo>
                    <a:lnTo>
                      <a:pt x="49" y="30"/>
                    </a:lnTo>
                    <a:lnTo>
                      <a:pt x="46" y="26"/>
                    </a:lnTo>
                    <a:lnTo>
                      <a:pt x="43" y="21"/>
                    </a:lnTo>
                    <a:lnTo>
                      <a:pt x="38" y="17"/>
                    </a:lnTo>
                    <a:lnTo>
                      <a:pt x="35" y="12"/>
                    </a:lnTo>
                    <a:lnTo>
                      <a:pt x="30" y="9"/>
                    </a:lnTo>
                    <a:lnTo>
                      <a:pt x="26" y="6"/>
                    </a:lnTo>
                    <a:lnTo>
                      <a:pt x="15" y="0"/>
                    </a:lnTo>
                    <a:lnTo>
                      <a:pt x="11" y="5"/>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8" name="Freeform 1564"/>
              <p:cNvSpPr>
                <a:spLocks/>
              </p:cNvSpPr>
              <p:nvPr/>
            </p:nvSpPr>
            <p:spPr bwMode="auto">
              <a:xfrm>
                <a:off x="4632" y="1665"/>
                <a:ext cx="34" cy="79"/>
              </a:xfrm>
              <a:custGeom>
                <a:avLst/>
                <a:gdLst>
                  <a:gd name="T0" fmla="*/ 60 w 68"/>
                  <a:gd name="T1" fmla="*/ 1 h 158"/>
                  <a:gd name="T2" fmla="*/ 62 w 68"/>
                  <a:gd name="T3" fmla="*/ 6 h 158"/>
                  <a:gd name="T4" fmla="*/ 65 w 68"/>
                  <a:gd name="T5" fmla="*/ 12 h 158"/>
                  <a:gd name="T6" fmla="*/ 66 w 68"/>
                  <a:gd name="T7" fmla="*/ 18 h 158"/>
                  <a:gd name="T8" fmla="*/ 66 w 68"/>
                  <a:gd name="T9" fmla="*/ 24 h 158"/>
                  <a:gd name="T10" fmla="*/ 68 w 68"/>
                  <a:gd name="T11" fmla="*/ 36 h 158"/>
                  <a:gd name="T12" fmla="*/ 68 w 68"/>
                  <a:gd name="T13" fmla="*/ 49 h 158"/>
                  <a:gd name="T14" fmla="*/ 66 w 68"/>
                  <a:gd name="T15" fmla="*/ 63 h 158"/>
                  <a:gd name="T16" fmla="*/ 63 w 68"/>
                  <a:gd name="T17" fmla="*/ 77 h 158"/>
                  <a:gd name="T18" fmla="*/ 59 w 68"/>
                  <a:gd name="T19" fmla="*/ 90 h 158"/>
                  <a:gd name="T20" fmla="*/ 54 w 68"/>
                  <a:gd name="T21" fmla="*/ 104 h 158"/>
                  <a:gd name="T22" fmla="*/ 48 w 68"/>
                  <a:gd name="T23" fmla="*/ 116 h 158"/>
                  <a:gd name="T24" fmla="*/ 42 w 68"/>
                  <a:gd name="T25" fmla="*/ 126 h 158"/>
                  <a:gd name="T26" fmla="*/ 36 w 68"/>
                  <a:gd name="T27" fmla="*/ 137 h 158"/>
                  <a:gd name="T28" fmla="*/ 30 w 68"/>
                  <a:gd name="T29" fmla="*/ 146 h 158"/>
                  <a:gd name="T30" fmla="*/ 27 w 68"/>
                  <a:gd name="T31" fmla="*/ 149 h 158"/>
                  <a:gd name="T32" fmla="*/ 24 w 68"/>
                  <a:gd name="T33" fmla="*/ 152 h 158"/>
                  <a:gd name="T34" fmla="*/ 18 w 68"/>
                  <a:gd name="T35" fmla="*/ 156 h 158"/>
                  <a:gd name="T36" fmla="*/ 13 w 68"/>
                  <a:gd name="T37" fmla="*/ 158 h 158"/>
                  <a:gd name="T38" fmla="*/ 10 w 68"/>
                  <a:gd name="T39" fmla="*/ 158 h 158"/>
                  <a:gd name="T40" fmla="*/ 9 w 68"/>
                  <a:gd name="T41" fmla="*/ 156 h 158"/>
                  <a:gd name="T42" fmla="*/ 6 w 68"/>
                  <a:gd name="T43" fmla="*/ 153 h 158"/>
                  <a:gd name="T44" fmla="*/ 4 w 68"/>
                  <a:gd name="T45" fmla="*/ 150 h 158"/>
                  <a:gd name="T46" fmla="*/ 1 w 68"/>
                  <a:gd name="T47" fmla="*/ 143 h 158"/>
                  <a:gd name="T48" fmla="*/ 0 w 68"/>
                  <a:gd name="T49" fmla="*/ 135 h 158"/>
                  <a:gd name="T50" fmla="*/ 0 w 68"/>
                  <a:gd name="T51" fmla="*/ 126 h 158"/>
                  <a:gd name="T52" fmla="*/ 0 w 68"/>
                  <a:gd name="T53" fmla="*/ 117 h 158"/>
                  <a:gd name="T54" fmla="*/ 1 w 68"/>
                  <a:gd name="T55" fmla="*/ 108 h 158"/>
                  <a:gd name="T56" fmla="*/ 6 w 68"/>
                  <a:gd name="T57" fmla="*/ 89 h 158"/>
                  <a:gd name="T58" fmla="*/ 12 w 68"/>
                  <a:gd name="T59" fmla="*/ 64 h 158"/>
                  <a:gd name="T60" fmla="*/ 15 w 68"/>
                  <a:gd name="T61" fmla="*/ 52 h 158"/>
                  <a:gd name="T62" fmla="*/ 19 w 68"/>
                  <a:gd name="T63" fmla="*/ 40 h 158"/>
                  <a:gd name="T64" fmla="*/ 22 w 68"/>
                  <a:gd name="T65" fmla="*/ 34 h 158"/>
                  <a:gd name="T66" fmla="*/ 25 w 68"/>
                  <a:gd name="T67" fmla="*/ 28 h 158"/>
                  <a:gd name="T68" fmla="*/ 28 w 68"/>
                  <a:gd name="T69" fmla="*/ 22 h 158"/>
                  <a:gd name="T70" fmla="*/ 33 w 68"/>
                  <a:gd name="T71" fmla="*/ 18 h 158"/>
                  <a:gd name="T72" fmla="*/ 40 w 68"/>
                  <a:gd name="T73" fmla="*/ 7 h 158"/>
                  <a:gd name="T74" fmla="*/ 45 w 68"/>
                  <a:gd name="T75" fmla="*/ 4 h 158"/>
                  <a:gd name="T76" fmla="*/ 51 w 68"/>
                  <a:gd name="T77" fmla="*/ 0 h 158"/>
                  <a:gd name="T78" fmla="*/ 60 w 68"/>
                  <a:gd name="T79"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158">
                    <a:moveTo>
                      <a:pt x="60" y="1"/>
                    </a:moveTo>
                    <a:lnTo>
                      <a:pt x="62" y="6"/>
                    </a:lnTo>
                    <a:lnTo>
                      <a:pt x="65" y="12"/>
                    </a:lnTo>
                    <a:lnTo>
                      <a:pt x="66" y="18"/>
                    </a:lnTo>
                    <a:lnTo>
                      <a:pt x="66" y="24"/>
                    </a:lnTo>
                    <a:lnTo>
                      <a:pt x="68" y="36"/>
                    </a:lnTo>
                    <a:lnTo>
                      <a:pt x="68" y="49"/>
                    </a:lnTo>
                    <a:lnTo>
                      <a:pt x="66" y="63"/>
                    </a:lnTo>
                    <a:lnTo>
                      <a:pt x="63" y="77"/>
                    </a:lnTo>
                    <a:lnTo>
                      <a:pt x="59" y="90"/>
                    </a:lnTo>
                    <a:lnTo>
                      <a:pt x="54" y="104"/>
                    </a:lnTo>
                    <a:lnTo>
                      <a:pt x="48" y="116"/>
                    </a:lnTo>
                    <a:lnTo>
                      <a:pt x="42" y="126"/>
                    </a:lnTo>
                    <a:lnTo>
                      <a:pt x="36" y="137"/>
                    </a:lnTo>
                    <a:lnTo>
                      <a:pt x="30" y="146"/>
                    </a:lnTo>
                    <a:lnTo>
                      <a:pt x="27" y="149"/>
                    </a:lnTo>
                    <a:lnTo>
                      <a:pt x="24" y="152"/>
                    </a:lnTo>
                    <a:lnTo>
                      <a:pt x="18" y="156"/>
                    </a:lnTo>
                    <a:lnTo>
                      <a:pt x="13" y="158"/>
                    </a:lnTo>
                    <a:lnTo>
                      <a:pt x="10" y="158"/>
                    </a:lnTo>
                    <a:lnTo>
                      <a:pt x="9" y="156"/>
                    </a:lnTo>
                    <a:lnTo>
                      <a:pt x="6" y="153"/>
                    </a:lnTo>
                    <a:lnTo>
                      <a:pt x="4" y="150"/>
                    </a:lnTo>
                    <a:lnTo>
                      <a:pt x="1" y="143"/>
                    </a:lnTo>
                    <a:lnTo>
                      <a:pt x="0" y="135"/>
                    </a:lnTo>
                    <a:lnTo>
                      <a:pt x="0" y="126"/>
                    </a:lnTo>
                    <a:lnTo>
                      <a:pt x="0" y="117"/>
                    </a:lnTo>
                    <a:lnTo>
                      <a:pt x="1" y="108"/>
                    </a:lnTo>
                    <a:lnTo>
                      <a:pt x="6" y="89"/>
                    </a:lnTo>
                    <a:lnTo>
                      <a:pt x="12" y="64"/>
                    </a:lnTo>
                    <a:lnTo>
                      <a:pt x="15" y="52"/>
                    </a:lnTo>
                    <a:lnTo>
                      <a:pt x="19" y="40"/>
                    </a:lnTo>
                    <a:lnTo>
                      <a:pt x="22" y="34"/>
                    </a:lnTo>
                    <a:lnTo>
                      <a:pt x="25" y="28"/>
                    </a:lnTo>
                    <a:lnTo>
                      <a:pt x="28" y="22"/>
                    </a:lnTo>
                    <a:lnTo>
                      <a:pt x="33" y="18"/>
                    </a:lnTo>
                    <a:lnTo>
                      <a:pt x="40" y="7"/>
                    </a:lnTo>
                    <a:lnTo>
                      <a:pt x="45" y="4"/>
                    </a:lnTo>
                    <a:lnTo>
                      <a:pt x="51" y="0"/>
                    </a:lnTo>
                    <a:lnTo>
                      <a:pt x="60" y="1"/>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89" name="Freeform 1565"/>
              <p:cNvSpPr>
                <a:spLocks/>
              </p:cNvSpPr>
              <p:nvPr/>
            </p:nvSpPr>
            <p:spPr bwMode="auto">
              <a:xfrm>
                <a:off x="4239" y="1548"/>
                <a:ext cx="27" cy="71"/>
              </a:xfrm>
              <a:custGeom>
                <a:avLst/>
                <a:gdLst>
                  <a:gd name="T0" fmla="*/ 35 w 55"/>
                  <a:gd name="T1" fmla="*/ 1 h 141"/>
                  <a:gd name="T2" fmla="*/ 32 w 55"/>
                  <a:gd name="T3" fmla="*/ 4 h 141"/>
                  <a:gd name="T4" fmla="*/ 29 w 55"/>
                  <a:gd name="T5" fmla="*/ 9 h 141"/>
                  <a:gd name="T6" fmla="*/ 21 w 55"/>
                  <a:gd name="T7" fmla="*/ 24 h 141"/>
                  <a:gd name="T8" fmla="*/ 14 w 55"/>
                  <a:gd name="T9" fmla="*/ 42 h 141"/>
                  <a:gd name="T10" fmla="*/ 8 w 55"/>
                  <a:gd name="T11" fmla="*/ 63 h 141"/>
                  <a:gd name="T12" fmla="*/ 3 w 55"/>
                  <a:gd name="T13" fmla="*/ 84 h 141"/>
                  <a:gd name="T14" fmla="*/ 0 w 55"/>
                  <a:gd name="T15" fmla="*/ 104 h 141"/>
                  <a:gd name="T16" fmla="*/ 0 w 55"/>
                  <a:gd name="T17" fmla="*/ 113 h 141"/>
                  <a:gd name="T18" fmla="*/ 0 w 55"/>
                  <a:gd name="T19" fmla="*/ 117 h 141"/>
                  <a:gd name="T20" fmla="*/ 2 w 55"/>
                  <a:gd name="T21" fmla="*/ 122 h 141"/>
                  <a:gd name="T22" fmla="*/ 3 w 55"/>
                  <a:gd name="T23" fmla="*/ 129 h 141"/>
                  <a:gd name="T24" fmla="*/ 6 w 55"/>
                  <a:gd name="T25" fmla="*/ 135 h 141"/>
                  <a:gd name="T26" fmla="*/ 11 w 55"/>
                  <a:gd name="T27" fmla="*/ 140 h 141"/>
                  <a:gd name="T28" fmla="*/ 14 w 55"/>
                  <a:gd name="T29" fmla="*/ 140 h 141"/>
                  <a:gd name="T30" fmla="*/ 17 w 55"/>
                  <a:gd name="T31" fmla="*/ 141 h 141"/>
                  <a:gd name="T32" fmla="*/ 18 w 55"/>
                  <a:gd name="T33" fmla="*/ 141 h 141"/>
                  <a:gd name="T34" fmla="*/ 21 w 55"/>
                  <a:gd name="T35" fmla="*/ 141 h 141"/>
                  <a:gd name="T36" fmla="*/ 28 w 55"/>
                  <a:gd name="T37" fmla="*/ 138 h 141"/>
                  <a:gd name="T38" fmla="*/ 34 w 55"/>
                  <a:gd name="T39" fmla="*/ 135 h 141"/>
                  <a:gd name="T40" fmla="*/ 38 w 55"/>
                  <a:gd name="T41" fmla="*/ 129 h 141"/>
                  <a:gd name="T42" fmla="*/ 43 w 55"/>
                  <a:gd name="T43" fmla="*/ 125 h 141"/>
                  <a:gd name="T44" fmla="*/ 44 w 55"/>
                  <a:gd name="T45" fmla="*/ 119 h 141"/>
                  <a:gd name="T46" fmla="*/ 50 w 55"/>
                  <a:gd name="T47" fmla="*/ 99 h 141"/>
                  <a:gd name="T48" fmla="*/ 52 w 55"/>
                  <a:gd name="T49" fmla="*/ 90 h 141"/>
                  <a:gd name="T50" fmla="*/ 53 w 55"/>
                  <a:gd name="T51" fmla="*/ 81 h 141"/>
                  <a:gd name="T52" fmla="*/ 55 w 55"/>
                  <a:gd name="T53" fmla="*/ 63 h 141"/>
                  <a:gd name="T54" fmla="*/ 53 w 55"/>
                  <a:gd name="T55" fmla="*/ 45 h 141"/>
                  <a:gd name="T56" fmla="*/ 52 w 55"/>
                  <a:gd name="T57" fmla="*/ 30 h 141"/>
                  <a:gd name="T58" fmla="*/ 50 w 55"/>
                  <a:gd name="T59" fmla="*/ 21 h 141"/>
                  <a:gd name="T60" fmla="*/ 47 w 55"/>
                  <a:gd name="T61" fmla="*/ 13 h 141"/>
                  <a:gd name="T62" fmla="*/ 46 w 55"/>
                  <a:gd name="T63" fmla="*/ 6 h 141"/>
                  <a:gd name="T64" fmla="*/ 43 w 55"/>
                  <a:gd name="T65" fmla="*/ 1 h 141"/>
                  <a:gd name="T66" fmla="*/ 41 w 55"/>
                  <a:gd name="T67" fmla="*/ 0 h 141"/>
                  <a:gd name="T68" fmla="*/ 40 w 55"/>
                  <a:gd name="T69" fmla="*/ 0 h 141"/>
                  <a:gd name="T70" fmla="*/ 37 w 55"/>
                  <a:gd name="T71" fmla="*/ 0 h 141"/>
                  <a:gd name="T72" fmla="*/ 35 w 55"/>
                  <a:gd name="T73" fmla="*/ 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141">
                    <a:moveTo>
                      <a:pt x="35" y="1"/>
                    </a:moveTo>
                    <a:lnTo>
                      <a:pt x="32" y="4"/>
                    </a:lnTo>
                    <a:lnTo>
                      <a:pt x="29" y="9"/>
                    </a:lnTo>
                    <a:lnTo>
                      <a:pt x="21" y="24"/>
                    </a:lnTo>
                    <a:lnTo>
                      <a:pt x="14" y="42"/>
                    </a:lnTo>
                    <a:lnTo>
                      <a:pt x="8" y="63"/>
                    </a:lnTo>
                    <a:lnTo>
                      <a:pt x="3" y="84"/>
                    </a:lnTo>
                    <a:lnTo>
                      <a:pt x="0" y="104"/>
                    </a:lnTo>
                    <a:lnTo>
                      <a:pt x="0" y="113"/>
                    </a:lnTo>
                    <a:lnTo>
                      <a:pt x="0" y="117"/>
                    </a:lnTo>
                    <a:lnTo>
                      <a:pt x="2" y="122"/>
                    </a:lnTo>
                    <a:lnTo>
                      <a:pt x="3" y="129"/>
                    </a:lnTo>
                    <a:lnTo>
                      <a:pt x="6" y="135"/>
                    </a:lnTo>
                    <a:lnTo>
                      <a:pt x="11" y="140"/>
                    </a:lnTo>
                    <a:lnTo>
                      <a:pt x="14" y="140"/>
                    </a:lnTo>
                    <a:lnTo>
                      <a:pt x="17" y="141"/>
                    </a:lnTo>
                    <a:lnTo>
                      <a:pt x="18" y="141"/>
                    </a:lnTo>
                    <a:lnTo>
                      <a:pt x="21" y="141"/>
                    </a:lnTo>
                    <a:lnTo>
                      <a:pt x="28" y="138"/>
                    </a:lnTo>
                    <a:lnTo>
                      <a:pt x="34" y="135"/>
                    </a:lnTo>
                    <a:lnTo>
                      <a:pt x="38" y="129"/>
                    </a:lnTo>
                    <a:lnTo>
                      <a:pt x="43" y="125"/>
                    </a:lnTo>
                    <a:lnTo>
                      <a:pt x="44" y="119"/>
                    </a:lnTo>
                    <a:lnTo>
                      <a:pt x="50" y="99"/>
                    </a:lnTo>
                    <a:lnTo>
                      <a:pt x="52" y="90"/>
                    </a:lnTo>
                    <a:lnTo>
                      <a:pt x="53" y="81"/>
                    </a:lnTo>
                    <a:lnTo>
                      <a:pt x="55" y="63"/>
                    </a:lnTo>
                    <a:lnTo>
                      <a:pt x="53" y="45"/>
                    </a:lnTo>
                    <a:lnTo>
                      <a:pt x="52" y="30"/>
                    </a:lnTo>
                    <a:lnTo>
                      <a:pt x="50" y="21"/>
                    </a:lnTo>
                    <a:lnTo>
                      <a:pt x="47" y="13"/>
                    </a:lnTo>
                    <a:lnTo>
                      <a:pt x="46" y="6"/>
                    </a:lnTo>
                    <a:lnTo>
                      <a:pt x="43" y="1"/>
                    </a:lnTo>
                    <a:lnTo>
                      <a:pt x="41" y="0"/>
                    </a:lnTo>
                    <a:lnTo>
                      <a:pt x="40" y="0"/>
                    </a:lnTo>
                    <a:lnTo>
                      <a:pt x="37" y="0"/>
                    </a:lnTo>
                    <a:lnTo>
                      <a:pt x="35" y="1"/>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0" name="Freeform 1566"/>
              <p:cNvSpPr>
                <a:spLocks/>
              </p:cNvSpPr>
              <p:nvPr/>
            </p:nvSpPr>
            <p:spPr bwMode="auto">
              <a:xfrm>
                <a:off x="4239" y="1653"/>
                <a:ext cx="32" cy="63"/>
              </a:xfrm>
              <a:custGeom>
                <a:avLst/>
                <a:gdLst>
                  <a:gd name="T0" fmla="*/ 10 w 63"/>
                  <a:gd name="T1" fmla="*/ 3 h 127"/>
                  <a:gd name="T2" fmla="*/ 7 w 63"/>
                  <a:gd name="T3" fmla="*/ 11 h 127"/>
                  <a:gd name="T4" fmla="*/ 4 w 63"/>
                  <a:gd name="T5" fmla="*/ 17 h 127"/>
                  <a:gd name="T6" fmla="*/ 3 w 63"/>
                  <a:gd name="T7" fmla="*/ 24 h 127"/>
                  <a:gd name="T8" fmla="*/ 1 w 63"/>
                  <a:gd name="T9" fmla="*/ 32 h 127"/>
                  <a:gd name="T10" fmla="*/ 0 w 63"/>
                  <a:gd name="T11" fmla="*/ 39 h 127"/>
                  <a:gd name="T12" fmla="*/ 0 w 63"/>
                  <a:gd name="T13" fmla="*/ 47 h 127"/>
                  <a:gd name="T14" fmla="*/ 1 w 63"/>
                  <a:gd name="T15" fmla="*/ 56 h 127"/>
                  <a:gd name="T16" fmla="*/ 1 w 63"/>
                  <a:gd name="T17" fmla="*/ 63 h 127"/>
                  <a:gd name="T18" fmla="*/ 6 w 63"/>
                  <a:gd name="T19" fmla="*/ 80 h 127"/>
                  <a:gd name="T20" fmla="*/ 7 w 63"/>
                  <a:gd name="T21" fmla="*/ 87 h 127"/>
                  <a:gd name="T22" fmla="*/ 10 w 63"/>
                  <a:gd name="T23" fmla="*/ 95 h 127"/>
                  <a:gd name="T24" fmla="*/ 16 w 63"/>
                  <a:gd name="T25" fmla="*/ 110 h 127"/>
                  <a:gd name="T26" fmla="*/ 21 w 63"/>
                  <a:gd name="T27" fmla="*/ 116 h 127"/>
                  <a:gd name="T28" fmla="*/ 24 w 63"/>
                  <a:gd name="T29" fmla="*/ 122 h 127"/>
                  <a:gd name="T30" fmla="*/ 27 w 63"/>
                  <a:gd name="T31" fmla="*/ 125 h 127"/>
                  <a:gd name="T32" fmla="*/ 29 w 63"/>
                  <a:gd name="T33" fmla="*/ 127 h 127"/>
                  <a:gd name="T34" fmla="*/ 35 w 63"/>
                  <a:gd name="T35" fmla="*/ 127 h 127"/>
                  <a:gd name="T36" fmla="*/ 38 w 63"/>
                  <a:gd name="T37" fmla="*/ 125 h 127"/>
                  <a:gd name="T38" fmla="*/ 41 w 63"/>
                  <a:gd name="T39" fmla="*/ 124 h 127"/>
                  <a:gd name="T40" fmla="*/ 45 w 63"/>
                  <a:gd name="T41" fmla="*/ 119 h 127"/>
                  <a:gd name="T42" fmla="*/ 51 w 63"/>
                  <a:gd name="T43" fmla="*/ 113 h 127"/>
                  <a:gd name="T44" fmla="*/ 54 w 63"/>
                  <a:gd name="T45" fmla="*/ 109 h 127"/>
                  <a:gd name="T46" fmla="*/ 56 w 63"/>
                  <a:gd name="T47" fmla="*/ 106 h 127"/>
                  <a:gd name="T48" fmla="*/ 59 w 63"/>
                  <a:gd name="T49" fmla="*/ 96 h 127"/>
                  <a:gd name="T50" fmla="*/ 62 w 63"/>
                  <a:gd name="T51" fmla="*/ 87 h 127"/>
                  <a:gd name="T52" fmla="*/ 63 w 63"/>
                  <a:gd name="T53" fmla="*/ 78 h 127"/>
                  <a:gd name="T54" fmla="*/ 63 w 63"/>
                  <a:gd name="T55" fmla="*/ 69 h 127"/>
                  <a:gd name="T56" fmla="*/ 62 w 63"/>
                  <a:gd name="T57" fmla="*/ 51 h 127"/>
                  <a:gd name="T58" fmla="*/ 60 w 63"/>
                  <a:gd name="T59" fmla="*/ 41 h 127"/>
                  <a:gd name="T60" fmla="*/ 59 w 63"/>
                  <a:gd name="T61" fmla="*/ 32 h 127"/>
                  <a:gd name="T62" fmla="*/ 56 w 63"/>
                  <a:gd name="T63" fmla="*/ 24 h 127"/>
                  <a:gd name="T64" fmla="*/ 53 w 63"/>
                  <a:gd name="T65" fmla="*/ 20 h 127"/>
                  <a:gd name="T66" fmla="*/ 51 w 63"/>
                  <a:gd name="T67" fmla="*/ 17 h 127"/>
                  <a:gd name="T68" fmla="*/ 45 w 63"/>
                  <a:gd name="T69" fmla="*/ 11 h 127"/>
                  <a:gd name="T70" fmla="*/ 39 w 63"/>
                  <a:gd name="T71" fmla="*/ 5 h 127"/>
                  <a:gd name="T72" fmla="*/ 32 w 63"/>
                  <a:gd name="T73" fmla="*/ 2 h 127"/>
                  <a:gd name="T74" fmla="*/ 27 w 63"/>
                  <a:gd name="T75" fmla="*/ 0 h 127"/>
                  <a:gd name="T76" fmla="*/ 22 w 63"/>
                  <a:gd name="T77" fmla="*/ 0 h 127"/>
                  <a:gd name="T78" fmla="*/ 21 w 63"/>
                  <a:gd name="T79" fmla="*/ 0 h 127"/>
                  <a:gd name="T80" fmla="*/ 18 w 63"/>
                  <a:gd name="T81" fmla="*/ 2 h 127"/>
                  <a:gd name="T82" fmla="*/ 13 w 63"/>
                  <a:gd name="T83" fmla="*/ 2 h 127"/>
                  <a:gd name="T84" fmla="*/ 10 w 63"/>
                  <a:gd name="T85"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127">
                    <a:moveTo>
                      <a:pt x="10" y="3"/>
                    </a:moveTo>
                    <a:lnTo>
                      <a:pt x="7" y="11"/>
                    </a:lnTo>
                    <a:lnTo>
                      <a:pt x="4" y="17"/>
                    </a:lnTo>
                    <a:lnTo>
                      <a:pt x="3" y="24"/>
                    </a:lnTo>
                    <a:lnTo>
                      <a:pt x="1" y="32"/>
                    </a:lnTo>
                    <a:lnTo>
                      <a:pt x="0" y="39"/>
                    </a:lnTo>
                    <a:lnTo>
                      <a:pt x="0" y="47"/>
                    </a:lnTo>
                    <a:lnTo>
                      <a:pt x="1" y="56"/>
                    </a:lnTo>
                    <a:lnTo>
                      <a:pt x="1" y="63"/>
                    </a:lnTo>
                    <a:lnTo>
                      <a:pt x="6" y="80"/>
                    </a:lnTo>
                    <a:lnTo>
                      <a:pt x="7" y="87"/>
                    </a:lnTo>
                    <a:lnTo>
                      <a:pt x="10" y="95"/>
                    </a:lnTo>
                    <a:lnTo>
                      <a:pt x="16" y="110"/>
                    </a:lnTo>
                    <a:lnTo>
                      <a:pt x="21" y="116"/>
                    </a:lnTo>
                    <a:lnTo>
                      <a:pt x="24" y="122"/>
                    </a:lnTo>
                    <a:lnTo>
                      <a:pt x="27" y="125"/>
                    </a:lnTo>
                    <a:lnTo>
                      <a:pt x="29" y="127"/>
                    </a:lnTo>
                    <a:lnTo>
                      <a:pt x="35" y="127"/>
                    </a:lnTo>
                    <a:lnTo>
                      <a:pt x="38" y="125"/>
                    </a:lnTo>
                    <a:lnTo>
                      <a:pt x="41" y="124"/>
                    </a:lnTo>
                    <a:lnTo>
                      <a:pt x="45" y="119"/>
                    </a:lnTo>
                    <a:lnTo>
                      <a:pt x="51" y="113"/>
                    </a:lnTo>
                    <a:lnTo>
                      <a:pt x="54" y="109"/>
                    </a:lnTo>
                    <a:lnTo>
                      <a:pt x="56" y="106"/>
                    </a:lnTo>
                    <a:lnTo>
                      <a:pt x="59" y="96"/>
                    </a:lnTo>
                    <a:lnTo>
                      <a:pt x="62" y="87"/>
                    </a:lnTo>
                    <a:lnTo>
                      <a:pt x="63" y="78"/>
                    </a:lnTo>
                    <a:lnTo>
                      <a:pt x="63" y="69"/>
                    </a:lnTo>
                    <a:lnTo>
                      <a:pt x="62" y="51"/>
                    </a:lnTo>
                    <a:lnTo>
                      <a:pt x="60" y="41"/>
                    </a:lnTo>
                    <a:lnTo>
                      <a:pt x="59" y="32"/>
                    </a:lnTo>
                    <a:lnTo>
                      <a:pt x="56" y="24"/>
                    </a:lnTo>
                    <a:lnTo>
                      <a:pt x="53" y="20"/>
                    </a:lnTo>
                    <a:lnTo>
                      <a:pt x="51" y="17"/>
                    </a:lnTo>
                    <a:lnTo>
                      <a:pt x="45" y="11"/>
                    </a:lnTo>
                    <a:lnTo>
                      <a:pt x="39" y="5"/>
                    </a:lnTo>
                    <a:lnTo>
                      <a:pt x="32" y="2"/>
                    </a:lnTo>
                    <a:lnTo>
                      <a:pt x="27" y="0"/>
                    </a:lnTo>
                    <a:lnTo>
                      <a:pt x="22" y="0"/>
                    </a:lnTo>
                    <a:lnTo>
                      <a:pt x="21" y="0"/>
                    </a:lnTo>
                    <a:lnTo>
                      <a:pt x="18" y="2"/>
                    </a:lnTo>
                    <a:lnTo>
                      <a:pt x="13" y="2"/>
                    </a:lnTo>
                    <a:lnTo>
                      <a:pt x="10" y="3"/>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1" name="Freeform 1567"/>
              <p:cNvSpPr>
                <a:spLocks/>
              </p:cNvSpPr>
              <p:nvPr/>
            </p:nvSpPr>
            <p:spPr bwMode="auto">
              <a:xfrm>
                <a:off x="4341" y="1602"/>
                <a:ext cx="20" cy="17"/>
              </a:xfrm>
              <a:custGeom>
                <a:avLst/>
                <a:gdLst>
                  <a:gd name="T0" fmla="*/ 0 w 41"/>
                  <a:gd name="T1" fmla="*/ 24 h 35"/>
                  <a:gd name="T2" fmla="*/ 9 w 41"/>
                  <a:gd name="T3" fmla="*/ 20 h 35"/>
                  <a:gd name="T4" fmla="*/ 18 w 41"/>
                  <a:gd name="T5" fmla="*/ 15 h 35"/>
                  <a:gd name="T6" fmla="*/ 26 w 41"/>
                  <a:gd name="T7" fmla="*/ 8 h 35"/>
                  <a:gd name="T8" fmla="*/ 33 w 41"/>
                  <a:gd name="T9" fmla="*/ 0 h 35"/>
                  <a:gd name="T10" fmla="*/ 41 w 41"/>
                  <a:gd name="T11" fmla="*/ 8 h 35"/>
                  <a:gd name="T12" fmla="*/ 33 w 41"/>
                  <a:gd name="T13" fmla="*/ 17 h 35"/>
                  <a:gd name="T14" fmla="*/ 24 w 41"/>
                  <a:gd name="T15" fmla="*/ 24 h 35"/>
                  <a:gd name="T16" fmla="*/ 15 w 41"/>
                  <a:gd name="T17" fmla="*/ 30 h 35"/>
                  <a:gd name="T18" fmla="*/ 5 w 41"/>
                  <a:gd name="T19" fmla="*/ 35 h 35"/>
                  <a:gd name="T20" fmla="*/ 0 w 41"/>
                  <a:gd name="T21"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5">
                    <a:moveTo>
                      <a:pt x="0" y="24"/>
                    </a:moveTo>
                    <a:lnTo>
                      <a:pt x="9" y="20"/>
                    </a:lnTo>
                    <a:lnTo>
                      <a:pt x="18" y="15"/>
                    </a:lnTo>
                    <a:lnTo>
                      <a:pt x="26" y="8"/>
                    </a:lnTo>
                    <a:lnTo>
                      <a:pt x="33" y="0"/>
                    </a:lnTo>
                    <a:lnTo>
                      <a:pt x="41" y="8"/>
                    </a:lnTo>
                    <a:lnTo>
                      <a:pt x="33" y="17"/>
                    </a:lnTo>
                    <a:lnTo>
                      <a:pt x="24" y="24"/>
                    </a:lnTo>
                    <a:lnTo>
                      <a:pt x="15" y="30"/>
                    </a:lnTo>
                    <a:lnTo>
                      <a:pt x="5" y="35"/>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2" name="Freeform 1568"/>
              <p:cNvSpPr>
                <a:spLocks/>
              </p:cNvSpPr>
              <p:nvPr/>
            </p:nvSpPr>
            <p:spPr bwMode="auto">
              <a:xfrm>
                <a:off x="4357" y="1530"/>
                <a:ext cx="18" cy="75"/>
              </a:xfrm>
              <a:custGeom>
                <a:avLst/>
                <a:gdLst>
                  <a:gd name="T0" fmla="*/ 0 w 35"/>
                  <a:gd name="T1" fmla="*/ 144 h 150"/>
                  <a:gd name="T2" fmla="*/ 5 w 35"/>
                  <a:gd name="T3" fmla="*/ 137 h 150"/>
                  <a:gd name="T4" fmla="*/ 9 w 35"/>
                  <a:gd name="T5" fmla="*/ 128 h 150"/>
                  <a:gd name="T6" fmla="*/ 12 w 35"/>
                  <a:gd name="T7" fmla="*/ 120 h 150"/>
                  <a:gd name="T8" fmla="*/ 15 w 35"/>
                  <a:gd name="T9" fmla="*/ 111 h 150"/>
                  <a:gd name="T10" fmla="*/ 18 w 35"/>
                  <a:gd name="T11" fmla="*/ 103 h 150"/>
                  <a:gd name="T12" fmla="*/ 21 w 35"/>
                  <a:gd name="T13" fmla="*/ 94 h 150"/>
                  <a:gd name="T14" fmla="*/ 24 w 35"/>
                  <a:gd name="T15" fmla="*/ 76 h 150"/>
                  <a:gd name="T16" fmla="*/ 24 w 35"/>
                  <a:gd name="T17" fmla="*/ 57 h 150"/>
                  <a:gd name="T18" fmla="*/ 24 w 35"/>
                  <a:gd name="T19" fmla="*/ 39 h 150"/>
                  <a:gd name="T20" fmla="*/ 24 w 35"/>
                  <a:gd name="T21" fmla="*/ 21 h 150"/>
                  <a:gd name="T22" fmla="*/ 21 w 35"/>
                  <a:gd name="T23" fmla="*/ 1 h 150"/>
                  <a:gd name="T24" fmla="*/ 32 w 35"/>
                  <a:gd name="T25" fmla="*/ 0 h 150"/>
                  <a:gd name="T26" fmla="*/ 35 w 35"/>
                  <a:gd name="T27" fmla="*/ 19 h 150"/>
                  <a:gd name="T28" fmla="*/ 35 w 35"/>
                  <a:gd name="T29" fmla="*/ 39 h 150"/>
                  <a:gd name="T30" fmla="*/ 35 w 35"/>
                  <a:gd name="T31" fmla="*/ 58 h 150"/>
                  <a:gd name="T32" fmla="*/ 35 w 35"/>
                  <a:gd name="T33" fmla="*/ 78 h 150"/>
                  <a:gd name="T34" fmla="*/ 32 w 35"/>
                  <a:gd name="T35" fmla="*/ 96 h 150"/>
                  <a:gd name="T36" fmla="*/ 29 w 35"/>
                  <a:gd name="T37" fmla="*/ 107 h 150"/>
                  <a:gd name="T38" fmla="*/ 26 w 35"/>
                  <a:gd name="T39" fmla="*/ 116 h 150"/>
                  <a:gd name="T40" fmla="*/ 23 w 35"/>
                  <a:gd name="T41" fmla="*/ 125 h 150"/>
                  <a:gd name="T42" fmla="*/ 18 w 35"/>
                  <a:gd name="T43" fmla="*/ 134 h 150"/>
                  <a:gd name="T44" fmla="*/ 14 w 35"/>
                  <a:gd name="T45" fmla="*/ 143 h 150"/>
                  <a:gd name="T46" fmla="*/ 9 w 35"/>
                  <a:gd name="T47" fmla="*/ 150 h 150"/>
                  <a:gd name="T48" fmla="*/ 0 w 35"/>
                  <a:gd name="T49"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50">
                    <a:moveTo>
                      <a:pt x="0" y="144"/>
                    </a:moveTo>
                    <a:lnTo>
                      <a:pt x="5" y="137"/>
                    </a:lnTo>
                    <a:lnTo>
                      <a:pt x="9" y="128"/>
                    </a:lnTo>
                    <a:lnTo>
                      <a:pt x="12" y="120"/>
                    </a:lnTo>
                    <a:lnTo>
                      <a:pt x="15" y="111"/>
                    </a:lnTo>
                    <a:lnTo>
                      <a:pt x="18" y="103"/>
                    </a:lnTo>
                    <a:lnTo>
                      <a:pt x="21" y="94"/>
                    </a:lnTo>
                    <a:lnTo>
                      <a:pt x="24" y="76"/>
                    </a:lnTo>
                    <a:lnTo>
                      <a:pt x="24" y="57"/>
                    </a:lnTo>
                    <a:lnTo>
                      <a:pt x="24" y="39"/>
                    </a:lnTo>
                    <a:lnTo>
                      <a:pt x="24" y="21"/>
                    </a:lnTo>
                    <a:lnTo>
                      <a:pt x="21" y="1"/>
                    </a:lnTo>
                    <a:lnTo>
                      <a:pt x="32" y="0"/>
                    </a:lnTo>
                    <a:lnTo>
                      <a:pt x="35" y="19"/>
                    </a:lnTo>
                    <a:lnTo>
                      <a:pt x="35" y="39"/>
                    </a:lnTo>
                    <a:lnTo>
                      <a:pt x="35" y="58"/>
                    </a:lnTo>
                    <a:lnTo>
                      <a:pt x="35" y="78"/>
                    </a:lnTo>
                    <a:lnTo>
                      <a:pt x="32" y="96"/>
                    </a:lnTo>
                    <a:lnTo>
                      <a:pt x="29" y="107"/>
                    </a:lnTo>
                    <a:lnTo>
                      <a:pt x="26" y="116"/>
                    </a:lnTo>
                    <a:lnTo>
                      <a:pt x="23" y="125"/>
                    </a:lnTo>
                    <a:lnTo>
                      <a:pt x="18" y="134"/>
                    </a:lnTo>
                    <a:lnTo>
                      <a:pt x="14" y="143"/>
                    </a:lnTo>
                    <a:lnTo>
                      <a:pt x="9" y="150"/>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3" name="Freeform 1569"/>
              <p:cNvSpPr>
                <a:spLocks/>
              </p:cNvSpPr>
              <p:nvPr/>
            </p:nvSpPr>
            <p:spPr bwMode="auto">
              <a:xfrm>
                <a:off x="4357" y="1602"/>
                <a:ext cx="5" cy="4"/>
              </a:xfrm>
              <a:custGeom>
                <a:avLst/>
                <a:gdLst>
                  <a:gd name="T0" fmla="*/ 8 w 9"/>
                  <a:gd name="T1" fmla="*/ 8 h 8"/>
                  <a:gd name="T2" fmla="*/ 9 w 9"/>
                  <a:gd name="T3" fmla="*/ 6 h 8"/>
                  <a:gd name="T4" fmla="*/ 0 w 9"/>
                  <a:gd name="T5" fmla="*/ 0 h 8"/>
                  <a:gd name="T6" fmla="*/ 8 w 9"/>
                  <a:gd name="T7" fmla="*/ 8 h 8"/>
                </a:gdLst>
                <a:ahLst/>
                <a:cxnLst>
                  <a:cxn ang="0">
                    <a:pos x="T0" y="T1"/>
                  </a:cxn>
                  <a:cxn ang="0">
                    <a:pos x="T2" y="T3"/>
                  </a:cxn>
                  <a:cxn ang="0">
                    <a:pos x="T4" y="T5"/>
                  </a:cxn>
                  <a:cxn ang="0">
                    <a:pos x="T6" y="T7"/>
                  </a:cxn>
                </a:cxnLst>
                <a:rect l="0" t="0" r="r" b="b"/>
                <a:pathLst>
                  <a:path w="9" h="8">
                    <a:moveTo>
                      <a:pt x="8" y="8"/>
                    </a:moveTo>
                    <a:lnTo>
                      <a:pt x="9" y="6"/>
                    </a:lnTo>
                    <a:lnTo>
                      <a:pt x="0" y="0"/>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4" name="Freeform 1570"/>
              <p:cNvSpPr>
                <a:spLocks/>
              </p:cNvSpPr>
              <p:nvPr/>
            </p:nvSpPr>
            <p:spPr bwMode="auto">
              <a:xfrm>
                <a:off x="4366" y="1523"/>
                <a:ext cx="7" cy="8"/>
              </a:xfrm>
              <a:custGeom>
                <a:avLst/>
                <a:gdLst>
                  <a:gd name="T0" fmla="*/ 3 w 14"/>
                  <a:gd name="T1" fmla="*/ 17 h 17"/>
                  <a:gd name="T2" fmla="*/ 3 w 14"/>
                  <a:gd name="T3" fmla="*/ 14 h 17"/>
                  <a:gd name="T4" fmla="*/ 2 w 14"/>
                  <a:gd name="T5" fmla="*/ 12 h 17"/>
                  <a:gd name="T6" fmla="*/ 2 w 14"/>
                  <a:gd name="T7" fmla="*/ 11 h 17"/>
                  <a:gd name="T8" fmla="*/ 0 w 14"/>
                  <a:gd name="T9" fmla="*/ 11 h 17"/>
                  <a:gd name="T10" fmla="*/ 3 w 14"/>
                  <a:gd name="T11" fmla="*/ 0 h 17"/>
                  <a:gd name="T12" fmla="*/ 6 w 14"/>
                  <a:gd name="T13" fmla="*/ 2 h 17"/>
                  <a:gd name="T14" fmla="*/ 11 w 14"/>
                  <a:gd name="T15" fmla="*/ 5 h 17"/>
                  <a:gd name="T16" fmla="*/ 14 w 14"/>
                  <a:gd name="T17" fmla="*/ 9 h 17"/>
                  <a:gd name="T18" fmla="*/ 14 w 14"/>
                  <a:gd name="T19" fmla="*/ 14 h 17"/>
                  <a:gd name="T20" fmla="*/ 3 w 1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3" y="17"/>
                    </a:moveTo>
                    <a:lnTo>
                      <a:pt x="3" y="14"/>
                    </a:lnTo>
                    <a:lnTo>
                      <a:pt x="2" y="12"/>
                    </a:lnTo>
                    <a:lnTo>
                      <a:pt x="2" y="11"/>
                    </a:lnTo>
                    <a:lnTo>
                      <a:pt x="0" y="11"/>
                    </a:lnTo>
                    <a:lnTo>
                      <a:pt x="3" y="0"/>
                    </a:lnTo>
                    <a:lnTo>
                      <a:pt x="6" y="2"/>
                    </a:lnTo>
                    <a:lnTo>
                      <a:pt x="11" y="5"/>
                    </a:lnTo>
                    <a:lnTo>
                      <a:pt x="14" y="9"/>
                    </a:lnTo>
                    <a:lnTo>
                      <a:pt x="14" y="14"/>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5" name="Freeform 1571"/>
              <p:cNvSpPr>
                <a:spLocks/>
              </p:cNvSpPr>
              <p:nvPr/>
            </p:nvSpPr>
            <p:spPr bwMode="auto">
              <a:xfrm>
                <a:off x="4368" y="1530"/>
                <a:ext cx="5" cy="1"/>
              </a:xfrm>
              <a:custGeom>
                <a:avLst/>
                <a:gdLst>
                  <a:gd name="T0" fmla="*/ 11 w 11"/>
                  <a:gd name="T1" fmla="*/ 0 h 3"/>
                  <a:gd name="T2" fmla="*/ 0 w 11"/>
                  <a:gd name="T3" fmla="*/ 3 h 3"/>
                  <a:gd name="T4" fmla="*/ 0 w 11"/>
                  <a:gd name="T5" fmla="*/ 1 h 3"/>
                  <a:gd name="T6" fmla="*/ 11 w 11"/>
                  <a:gd name="T7" fmla="*/ 0 h 3"/>
                </a:gdLst>
                <a:ahLst/>
                <a:cxnLst>
                  <a:cxn ang="0">
                    <a:pos x="T0" y="T1"/>
                  </a:cxn>
                  <a:cxn ang="0">
                    <a:pos x="T2" y="T3"/>
                  </a:cxn>
                  <a:cxn ang="0">
                    <a:pos x="T4" y="T5"/>
                  </a:cxn>
                  <a:cxn ang="0">
                    <a:pos x="T6" y="T7"/>
                  </a:cxn>
                </a:cxnLst>
                <a:rect l="0" t="0" r="r" b="b"/>
                <a:pathLst>
                  <a:path w="11" h="3">
                    <a:moveTo>
                      <a:pt x="11" y="0"/>
                    </a:moveTo>
                    <a:lnTo>
                      <a:pt x="0" y="3"/>
                    </a:lnTo>
                    <a:lnTo>
                      <a:pt x="0"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6" name="Oval 1572"/>
              <p:cNvSpPr>
                <a:spLocks noChangeArrowheads="1"/>
              </p:cNvSpPr>
              <p:nvPr/>
            </p:nvSpPr>
            <p:spPr bwMode="auto">
              <a:xfrm>
                <a:off x="4364" y="1523"/>
                <a:ext cx="6"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7" name="Oval 1573"/>
              <p:cNvSpPr>
                <a:spLocks noChangeArrowheads="1"/>
              </p:cNvSpPr>
              <p:nvPr/>
            </p:nvSpPr>
            <p:spPr bwMode="auto">
              <a:xfrm>
                <a:off x="4339" y="1614"/>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8" name="Freeform 1574"/>
              <p:cNvSpPr>
                <a:spLocks/>
              </p:cNvSpPr>
              <p:nvPr/>
            </p:nvSpPr>
            <p:spPr bwMode="auto">
              <a:xfrm>
                <a:off x="4327" y="1644"/>
                <a:ext cx="41" cy="81"/>
              </a:xfrm>
              <a:custGeom>
                <a:avLst/>
                <a:gdLst>
                  <a:gd name="T0" fmla="*/ 0 w 83"/>
                  <a:gd name="T1" fmla="*/ 152 h 163"/>
                  <a:gd name="T2" fmla="*/ 12 w 83"/>
                  <a:gd name="T3" fmla="*/ 151 h 163"/>
                  <a:gd name="T4" fmla="*/ 17 w 83"/>
                  <a:gd name="T5" fmla="*/ 149 h 163"/>
                  <a:gd name="T6" fmla="*/ 21 w 83"/>
                  <a:gd name="T7" fmla="*/ 148 h 163"/>
                  <a:gd name="T8" fmla="*/ 30 w 83"/>
                  <a:gd name="T9" fmla="*/ 143 h 163"/>
                  <a:gd name="T10" fmla="*/ 38 w 83"/>
                  <a:gd name="T11" fmla="*/ 137 h 163"/>
                  <a:gd name="T12" fmla="*/ 45 w 83"/>
                  <a:gd name="T13" fmla="*/ 128 h 163"/>
                  <a:gd name="T14" fmla="*/ 51 w 83"/>
                  <a:gd name="T15" fmla="*/ 119 h 163"/>
                  <a:gd name="T16" fmla="*/ 57 w 83"/>
                  <a:gd name="T17" fmla="*/ 110 h 163"/>
                  <a:gd name="T18" fmla="*/ 62 w 83"/>
                  <a:gd name="T19" fmla="*/ 98 h 163"/>
                  <a:gd name="T20" fmla="*/ 65 w 83"/>
                  <a:gd name="T21" fmla="*/ 87 h 163"/>
                  <a:gd name="T22" fmla="*/ 68 w 83"/>
                  <a:gd name="T23" fmla="*/ 75 h 163"/>
                  <a:gd name="T24" fmla="*/ 71 w 83"/>
                  <a:gd name="T25" fmla="*/ 62 h 163"/>
                  <a:gd name="T26" fmla="*/ 72 w 83"/>
                  <a:gd name="T27" fmla="*/ 50 h 163"/>
                  <a:gd name="T28" fmla="*/ 72 w 83"/>
                  <a:gd name="T29" fmla="*/ 38 h 163"/>
                  <a:gd name="T30" fmla="*/ 72 w 83"/>
                  <a:gd name="T31" fmla="*/ 26 h 163"/>
                  <a:gd name="T32" fmla="*/ 72 w 83"/>
                  <a:gd name="T33" fmla="*/ 14 h 163"/>
                  <a:gd name="T34" fmla="*/ 71 w 83"/>
                  <a:gd name="T35" fmla="*/ 2 h 163"/>
                  <a:gd name="T36" fmla="*/ 81 w 83"/>
                  <a:gd name="T37" fmla="*/ 0 h 163"/>
                  <a:gd name="T38" fmla="*/ 83 w 83"/>
                  <a:gd name="T39" fmla="*/ 12 h 163"/>
                  <a:gd name="T40" fmla="*/ 83 w 83"/>
                  <a:gd name="T41" fmla="*/ 26 h 163"/>
                  <a:gd name="T42" fmla="*/ 83 w 83"/>
                  <a:gd name="T43" fmla="*/ 38 h 163"/>
                  <a:gd name="T44" fmla="*/ 83 w 83"/>
                  <a:gd name="T45" fmla="*/ 51 h 163"/>
                  <a:gd name="T46" fmla="*/ 81 w 83"/>
                  <a:gd name="T47" fmla="*/ 65 h 163"/>
                  <a:gd name="T48" fmla="*/ 78 w 83"/>
                  <a:gd name="T49" fmla="*/ 77 h 163"/>
                  <a:gd name="T50" fmla="*/ 75 w 83"/>
                  <a:gd name="T51" fmla="*/ 90 h 163"/>
                  <a:gd name="T52" fmla="*/ 72 w 83"/>
                  <a:gd name="T53" fmla="*/ 102 h 163"/>
                  <a:gd name="T54" fmla="*/ 66 w 83"/>
                  <a:gd name="T55" fmla="*/ 114 h 163"/>
                  <a:gd name="T56" fmla="*/ 60 w 83"/>
                  <a:gd name="T57" fmla="*/ 125 h 163"/>
                  <a:gd name="T58" fmla="*/ 54 w 83"/>
                  <a:gd name="T59" fmla="*/ 136 h 163"/>
                  <a:gd name="T60" fmla="*/ 45 w 83"/>
                  <a:gd name="T61" fmla="*/ 145 h 163"/>
                  <a:gd name="T62" fmla="*/ 36 w 83"/>
                  <a:gd name="T63" fmla="*/ 152 h 163"/>
                  <a:gd name="T64" fmla="*/ 26 w 83"/>
                  <a:gd name="T65" fmla="*/ 157 h 163"/>
                  <a:gd name="T66" fmla="*/ 20 w 83"/>
                  <a:gd name="T67" fmla="*/ 160 h 163"/>
                  <a:gd name="T68" fmla="*/ 14 w 83"/>
                  <a:gd name="T69" fmla="*/ 161 h 163"/>
                  <a:gd name="T70" fmla="*/ 0 w 83"/>
                  <a:gd name="T71" fmla="*/ 163 h 163"/>
                  <a:gd name="T72" fmla="*/ 0 w 83"/>
                  <a:gd name="T73" fmla="*/ 15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163">
                    <a:moveTo>
                      <a:pt x="0" y="152"/>
                    </a:moveTo>
                    <a:lnTo>
                      <a:pt x="12" y="151"/>
                    </a:lnTo>
                    <a:lnTo>
                      <a:pt x="17" y="149"/>
                    </a:lnTo>
                    <a:lnTo>
                      <a:pt x="21" y="148"/>
                    </a:lnTo>
                    <a:lnTo>
                      <a:pt x="30" y="143"/>
                    </a:lnTo>
                    <a:lnTo>
                      <a:pt x="38" y="137"/>
                    </a:lnTo>
                    <a:lnTo>
                      <a:pt x="45" y="128"/>
                    </a:lnTo>
                    <a:lnTo>
                      <a:pt x="51" y="119"/>
                    </a:lnTo>
                    <a:lnTo>
                      <a:pt x="57" y="110"/>
                    </a:lnTo>
                    <a:lnTo>
                      <a:pt x="62" y="98"/>
                    </a:lnTo>
                    <a:lnTo>
                      <a:pt x="65" y="87"/>
                    </a:lnTo>
                    <a:lnTo>
                      <a:pt x="68" y="75"/>
                    </a:lnTo>
                    <a:lnTo>
                      <a:pt x="71" y="62"/>
                    </a:lnTo>
                    <a:lnTo>
                      <a:pt x="72" y="50"/>
                    </a:lnTo>
                    <a:lnTo>
                      <a:pt x="72" y="38"/>
                    </a:lnTo>
                    <a:lnTo>
                      <a:pt x="72" y="26"/>
                    </a:lnTo>
                    <a:lnTo>
                      <a:pt x="72" y="14"/>
                    </a:lnTo>
                    <a:lnTo>
                      <a:pt x="71" y="2"/>
                    </a:lnTo>
                    <a:lnTo>
                      <a:pt x="81" y="0"/>
                    </a:lnTo>
                    <a:lnTo>
                      <a:pt x="83" y="12"/>
                    </a:lnTo>
                    <a:lnTo>
                      <a:pt x="83" y="26"/>
                    </a:lnTo>
                    <a:lnTo>
                      <a:pt x="83" y="38"/>
                    </a:lnTo>
                    <a:lnTo>
                      <a:pt x="83" y="51"/>
                    </a:lnTo>
                    <a:lnTo>
                      <a:pt x="81" y="65"/>
                    </a:lnTo>
                    <a:lnTo>
                      <a:pt x="78" y="77"/>
                    </a:lnTo>
                    <a:lnTo>
                      <a:pt x="75" y="90"/>
                    </a:lnTo>
                    <a:lnTo>
                      <a:pt x="72" y="102"/>
                    </a:lnTo>
                    <a:lnTo>
                      <a:pt x="66" y="114"/>
                    </a:lnTo>
                    <a:lnTo>
                      <a:pt x="60" y="125"/>
                    </a:lnTo>
                    <a:lnTo>
                      <a:pt x="54" y="136"/>
                    </a:lnTo>
                    <a:lnTo>
                      <a:pt x="45" y="145"/>
                    </a:lnTo>
                    <a:lnTo>
                      <a:pt x="36" y="152"/>
                    </a:lnTo>
                    <a:lnTo>
                      <a:pt x="26" y="157"/>
                    </a:lnTo>
                    <a:lnTo>
                      <a:pt x="20" y="160"/>
                    </a:lnTo>
                    <a:lnTo>
                      <a:pt x="14" y="161"/>
                    </a:lnTo>
                    <a:lnTo>
                      <a:pt x="0" y="163"/>
                    </a:lnTo>
                    <a:lnTo>
                      <a:pt x="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599" name="Freeform 1575"/>
              <p:cNvSpPr>
                <a:spLocks/>
              </p:cNvSpPr>
              <p:nvPr/>
            </p:nvSpPr>
            <p:spPr bwMode="auto">
              <a:xfrm>
                <a:off x="4343" y="1614"/>
                <a:ext cx="25" cy="31"/>
              </a:xfrm>
              <a:custGeom>
                <a:avLst/>
                <a:gdLst>
                  <a:gd name="T0" fmla="*/ 39 w 49"/>
                  <a:gd name="T1" fmla="*/ 62 h 62"/>
                  <a:gd name="T2" fmla="*/ 37 w 49"/>
                  <a:gd name="T3" fmla="*/ 53 h 62"/>
                  <a:gd name="T4" fmla="*/ 34 w 49"/>
                  <a:gd name="T5" fmla="*/ 44 h 62"/>
                  <a:gd name="T6" fmla="*/ 31 w 49"/>
                  <a:gd name="T7" fmla="*/ 35 h 62"/>
                  <a:gd name="T8" fmla="*/ 27 w 49"/>
                  <a:gd name="T9" fmla="*/ 26 h 62"/>
                  <a:gd name="T10" fmla="*/ 22 w 49"/>
                  <a:gd name="T11" fmla="*/ 18 h 62"/>
                  <a:gd name="T12" fmla="*/ 15 w 49"/>
                  <a:gd name="T13" fmla="*/ 12 h 62"/>
                  <a:gd name="T14" fmla="*/ 13 w 49"/>
                  <a:gd name="T15" fmla="*/ 12 h 62"/>
                  <a:gd name="T16" fmla="*/ 10 w 49"/>
                  <a:gd name="T17" fmla="*/ 11 h 62"/>
                  <a:gd name="T18" fmla="*/ 7 w 49"/>
                  <a:gd name="T19" fmla="*/ 11 h 62"/>
                  <a:gd name="T20" fmla="*/ 3 w 49"/>
                  <a:gd name="T21" fmla="*/ 11 h 62"/>
                  <a:gd name="T22" fmla="*/ 0 w 49"/>
                  <a:gd name="T23" fmla="*/ 0 h 62"/>
                  <a:gd name="T24" fmla="*/ 6 w 49"/>
                  <a:gd name="T25" fmla="*/ 0 h 62"/>
                  <a:gd name="T26" fmla="*/ 12 w 49"/>
                  <a:gd name="T27" fmla="*/ 0 h 62"/>
                  <a:gd name="T28" fmla="*/ 16 w 49"/>
                  <a:gd name="T29" fmla="*/ 2 h 62"/>
                  <a:gd name="T30" fmla="*/ 22 w 49"/>
                  <a:gd name="T31" fmla="*/ 5 h 62"/>
                  <a:gd name="T32" fmla="*/ 30 w 49"/>
                  <a:gd name="T33" fmla="*/ 11 h 62"/>
                  <a:gd name="T34" fmla="*/ 36 w 49"/>
                  <a:gd name="T35" fmla="*/ 20 h 62"/>
                  <a:gd name="T36" fmla="*/ 42 w 49"/>
                  <a:gd name="T37" fmla="*/ 30 h 62"/>
                  <a:gd name="T38" fmla="*/ 45 w 49"/>
                  <a:gd name="T39" fmla="*/ 41 h 62"/>
                  <a:gd name="T40" fmla="*/ 48 w 49"/>
                  <a:gd name="T41" fmla="*/ 50 h 62"/>
                  <a:gd name="T42" fmla="*/ 49 w 49"/>
                  <a:gd name="T43" fmla="*/ 59 h 62"/>
                  <a:gd name="T44" fmla="*/ 39 w 49"/>
                  <a:gd name="T4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62">
                    <a:moveTo>
                      <a:pt x="39" y="62"/>
                    </a:moveTo>
                    <a:lnTo>
                      <a:pt x="37" y="53"/>
                    </a:lnTo>
                    <a:lnTo>
                      <a:pt x="34" y="44"/>
                    </a:lnTo>
                    <a:lnTo>
                      <a:pt x="31" y="35"/>
                    </a:lnTo>
                    <a:lnTo>
                      <a:pt x="27" y="26"/>
                    </a:lnTo>
                    <a:lnTo>
                      <a:pt x="22" y="18"/>
                    </a:lnTo>
                    <a:lnTo>
                      <a:pt x="15" y="12"/>
                    </a:lnTo>
                    <a:lnTo>
                      <a:pt x="13" y="12"/>
                    </a:lnTo>
                    <a:lnTo>
                      <a:pt x="10" y="11"/>
                    </a:lnTo>
                    <a:lnTo>
                      <a:pt x="7" y="11"/>
                    </a:lnTo>
                    <a:lnTo>
                      <a:pt x="3" y="11"/>
                    </a:lnTo>
                    <a:lnTo>
                      <a:pt x="0" y="0"/>
                    </a:lnTo>
                    <a:lnTo>
                      <a:pt x="6" y="0"/>
                    </a:lnTo>
                    <a:lnTo>
                      <a:pt x="12" y="0"/>
                    </a:lnTo>
                    <a:lnTo>
                      <a:pt x="16" y="2"/>
                    </a:lnTo>
                    <a:lnTo>
                      <a:pt x="22" y="5"/>
                    </a:lnTo>
                    <a:lnTo>
                      <a:pt x="30" y="11"/>
                    </a:lnTo>
                    <a:lnTo>
                      <a:pt x="36" y="20"/>
                    </a:lnTo>
                    <a:lnTo>
                      <a:pt x="42" y="30"/>
                    </a:lnTo>
                    <a:lnTo>
                      <a:pt x="45" y="41"/>
                    </a:lnTo>
                    <a:lnTo>
                      <a:pt x="48" y="50"/>
                    </a:lnTo>
                    <a:lnTo>
                      <a:pt x="49" y="59"/>
                    </a:lnTo>
                    <a:lnTo>
                      <a:pt x="3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0" name="Freeform 1576"/>
              <p:cNvSpPr>
                <a:spLocks/>
              </p:cNvSpPr>
              <p:nvPr/>
            </p:nvSpPr>
            <p:spPr bwMode="auto">
              <a:xfrm>
                <a:off x="4362" y="1644"/>
                <a:ext cx="6" cy="1"/>
              </a:xfrm>
              <a:custGeom>
                <a:avLst/>
                <a:gdLst>
                  <a:gd name="T0" fmla="*/ 10 w 10"/>
                  <a:gd name="T1" fmla="*/ 0 h 3"/>
                  <a:gd name="T2" fmla="*/ 0 w 10"/>
                  <a:gd name="T3" fmla="*/ 3 h 3"/>
                  <a:gd name="T4" fmla="*/ 0 w 10"/>
                  <a:gd name="T5" fmla="*/ 2 h 3"/>
                  <a:gd name="T6" fmla="*/ 10 w 10"/>
                  <a:gd name="T7" fmla="*/ 0 h 3"/>
                </a:gdLst>
                <a:ahLst/>
                <a:cxnLst>
                  <a:cxn ang="0">
                    <a:pos x="T0" y="T1"/>
                  </a:cxn>
                  <a:cxn ang="0">
                    <a:pos x="T2" y="T3"/>
                  </a:cxn>
                  <a:cxn ang="0">
                    <a:pos x="T4" y="T5"/>
                  </a:cxn>
                  <a:cxn ang="0">
                    <a:pos x="T6" y="T7"/>
                  </a:cxn>
                </a:cxnLst>
                <a:rect l="0" t="0" r="r" b="b"/>
                <a:pathLst>
                  <a:path w="10" h="3">
                    <a:moveTo>
                      <a:pt x="10" y="0"/>
                    </a:moveTo>
                    <a:lnTo>
                      <a:pt x="0" y="3"/>
                    </a:lnTo>
                    <a:lnTo>
                      <a:pt x="0"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1" name="Oval 1577"/>
              <p:cNvSpPr>
                <a:spLocks noChangeArrowheads="1"/>
              </p:cNvSpPr>
              <p:nvPr/>
            </p:nvSpPr>
            <p:spPr bwMode="auto">
              <a:xfrm>
                <a:off x="4341" y="1614"/>
                <a:ext cx="6"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2" name="Oval 1578"/>
              <p:cNvSpPr>
                <a:spLocks noChangeArrowheads="1"/>
              </p:cNvSpPr>
              <p:nvPr/>
            </p:nvSpPr>
            <p:spPr bwMode="auto">
              <a:xfrm>
                <a:off x="4325" y="1720"/>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3" name="Freeform 1579"/>
              <p:cNvSpPr>
                <a:spLocks/>
              </p:cNvSpPr>
              <p:nvPr/>
            </p:nvSpPr>
            <p:spPr bwMode="auto">
              <a:xfrm>
                <a:off x="4556" y="1551"/>
                <a:ext cx="12" cy="65"/>
              </a:xfrm>
              <a:custGeom>
                <a:avLst/>
                <a:gdLst>
                  <a:gd name="T0" fmla="*/ 18 w 24"/>
                  <a:gd name="T1" fmla="*/ 3 h 131"/>
                  <a:gd name="T2" fmla="*/ 15 w 24"/>
                  <a:gd name="T3" fmla="*/ 12 h 131"/>
                  <a:gd name="T4" fmla="*/ 13 w 24"/>
                  <a:gd name="T5" fmla="*/ 18 h 131"/>
                  <a:gd name="T6" fmla="*/ 12 w 24"/>
                  <a:gd name="T7" fmla="*/ 34 h 131"/>
                  <a:gd name="T8" fmla="*/ 10 w 24"/>
                  <a:gd name="T9" fmla="*/ 49 h 131"/>
                  <a:gd name="T10" fmla="*/ 12 w 24"/>
                  <a:gd name="T11" fmla="*/ 66 h 131"/>
                  <a:gd name="T12" fmla="*/ 15 w 24"/>
                  <a:gd name="T13" fmla="*/ 81 h 131"/>
                  <a:gd name="T14" fmla="*/ 16 w 24"/>
                  <a:gd name="T15" fmla="*/ 96 h 131"/>
                  <a:gd name="T16" fmla="*/ 24 w 24"/>
                  <a:gd name="T17" fmla="*/ 128 h 131"/>
                  <a:gd name="T18" fmla="*/ 13 w 24"/>
                  <a:gd name="T19" fmla="*/ 131 h 131"/>
                  <a:gd name="T20" fmla="*/ 6 w 24"/>
                  <a:gd name="T21" fmla="*/ 99 h 131"/>
                  <a:gd name="T22" fmla="*/ 3 w 24"/>
                  <a:gd name="T23" fmla="*/ 83 h 131"/>
                  <a:gd name="T24" fmla="*/ 1 w 24"/>
                  <a:gd name="T25" fmla="*/ 66 h 131"/>
                  <a:gd name="T26" fmla="*/ 0 w 24"/>
                  <a:gd name="T27" fmla="*/ 49 h 131"/>
                  <a:gd name="T28" fmla="*/ 1 w 24"/>
                  <a:gd name="T29" fmla="*/ 33 h 131"/>
                  <a:gd name="T30" fmla="*/ 3 w 24"/>
                  <a:gd name="T31" fmla="*/ 18 h 131"/>
                  <a:gd name="T32" fmla="*/ 4 w 24"/>
                  <a:gd name="T33" fmla="*/ 9 h 131"/>
                  <a:gd name="T34" fmla="*/ 7 w 24"/>
                  <a:gd name="T35" fmla="*/ 0 h 131"/>
                  <a:gd name="T36" fmla="*/ 18 w 24"/>
                  <a:gd name="T37"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31">
                    <a:moveTo>
                      <a:pt x="18" y="3"/>
                    </a:moveTo>
                    <a:lnTo>
                      <a:pt x="15" y="12"/>
                    </a:lnTo>
                    <a:lnTo>
                      <a:pt x="13" y="18"/>
                    </a:lnTo>
                    <a:lnTo>
                      <a:pt x="12" y="34"/>
                    </a:lnTo>
                    <a:lnTo>
                      <a:pt x="10" y="49"/>
                    </a:lnTo>
                    <a:lnTo>
                      <a:pt x="12" y="66"/>
                    </a:lnTo>
                    <a:lnTo>
                      <a:pt x="15" y="81"/>
                    </a:lnTo>
                    <a:lnTo>
                      <a:pt x="16" y="96"/>
                    </a:lnTo>
                    <a:lnTo>
                      <a:pt x="24" y="128"/>
                    </a:lnTo>
                    <a:lnTo>
                      <a:pt x="13" y="131"/>
                    </a:lnTo>
                    <a:lnTo>
                      <a:pt x="6" y="99"/>
                    </a:lnTo>
                    <a:lnTo>
                      <a:pt x="3" y="83"/>
                    </a:lnTo>
                    <a:lnTo>
                      <a:pt x="1" y="66"/>
                    </a:lnTo>
                    <a:lnTo>
                      <a:pt x="0" y="49"/>
                    </a:lnTo>
                    <a:lnTo>
                      <a:pt x="1" y="33"/>
                    </a:lnTo>
                    <a:lnTo>
                      <a:pt x="3" y="18"/>
                    </a:lnTo>
                    <a:lnTo>
                      <a:pt x="4" y="9"/>
                    </a:lnTo>
                    <a:lnTo>
                      <a:pt x="7" y="0"/>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4" name="Freeform 1580"/>
              <p:cNvSpPr>
                <a:spLocks/>
              </p:cNvSpPr>
              <p:nvPr/>
            </p:nvSpPr>
            <p:spPr bwMode="auto">
              <a:xfrm>
                <a:off x="4562" y="1616"/>
                <a:ext cx="6" cy="5"/>
              </a:xfrm>
              <a:custGeom>
                <a:avLst/>
                <a:gdLst>
                  <a:gd name="T0" fmla="*/ 12 w 12"/>
                  <a:gd name="T1" fmla="*/ 0 h 11"/>
                  <a:gd name="T2" fmla="*/ 12 w 12"/>
                  <a:gd name="T3" fmla="*/ 5 h 11"/>
                  <a:gd name="T4" fmla="*/ 12 w 12"/>
                  <a:gd name="T5" fmla="*/ 5 h 11"/>
                  <a:gd name="T6" fmla="*/ 12 w 12"/>
                  <a:gd name="T7" fmla="*/ 6 h 11"/>
                  <a:gd name="T8" fmla="*/ 3 w 12"/>
                  <a:gd name="T9" fmla="*/ 11 h 11"/>
                  <a:gd name="T10" fmla="*/ 1 w 12"/>
                  <a:gd name="T11" fmla="*/ 8 h 11"/>
                  <a:gd name="T12" fmla="*/ 1 w 12"/>
                  <a:gd name="T13" fmla="*/ 5 h 11"/>
                  <a:gd name="T14" fmla="*/ 0 w 12"/>
                  <a:gd name="T15" fmla="*/ 0 h 11"/>
                  <a:gd name="T16" fmla="*/ 12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12" y="0"/>
                    </a:moveTo>
                    <a:lnTo>
                      <a:pt x="12" y="5"/>
                    </a:lnTo>
                    <a:lnTo>
                      <a:pt x="12" y="5"/>
                    </a:lnTo>
                    <a:lnTo>
                      <a:pt x="12" y="6"/>
                    </a:lnTo>
                    <a:lnTo>
                      <a:pt x="3" y="11"/>
                    </a:lnTo>
                    <a:lnTo>
                      <a:pt x="1" y="8"/>
                    </a:lnTo>
                    <a:lnTo>
                      <a:pt x="1" y="5"/>
                    </a:lnTo>
                    <a:lnTo>
                      <a:pt x="0"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5" name="Freeform 1581"/>
              <p:cNvSpPr>
                <a:spLocks/>
              </p:cNvSpPr>
              <p:nvPr/>
            </p:nvSpPr>
            <p:spPr bwMode="auto">
              <a:xfrm>
                <a:off x="4562" y="1615"/>
                <a:ext cx="6" cy="1"/>
              </a:xfrm>
              <a:custGeom>
                <a:avLst/>
                <a:gdLst>
                  <a:gd name="T0" fmla="*/ 12 w 12"/>
                  <a:gd name="T1" fmla="*/ 0 h 3"/>
                  <a:gd name="T2" fmla="*/ 12 w 12"/>
                  <a:gd name="T3" fmla="*/ 1 h 3"/>
                  <a:gd name="T4" fmla="*/ 0 w 12"/>
                  <a:gd name="T5" fmla="*/ 1 h 3"/>
                  <a:gd name="T6" fmla="*/ 1 w 12"/>
                  <a:gd name="T7" fmla="*/ 3 h 3"/>
                  <a:gd name="T8" fmla="*/ 12 w 12"/>
                  <a:gd name="T9" fmla="*/ 0 h 3"/>
                </a:gdLst>
                <a:ahLst/>
                <a:cxnLst>
                  <a:cxn ang="0">
                    <a:pos x="T0" y="T1"/>
                  </a:cxn>
                  <a:cxn ang="0">
                    <a:pos x="T2" y="T3"/>
                  </a:cxn>
                  <a:cxn ang="0">
                    <a:pos x="T4" y="T5"/>
                  </a:cxn>
                  <a:cxn ang="0">
                    <a:pos x="T6" y="T7"/>
                  </a:cxn>
                  <a:cxn ang="0">
                    <a:pos x="T8" y="T9"/>
                  </a:cxn>
                </a:cxnLst>
                <a:rect l="0" t="0" r="r" b="b"/>
                <a:pathLst>
                  <a:path w="12" h="3">
                    <a:moveTo>
                      <a:pt x="12" y="0"/>
                    </a:moveTo>
                    <a:lnTo>
                      <a:pt x="12" y="1"/>
                    </a:lnTo>
                    <a:lnTo>
                      <a:pt x="0" y="1"/>
                    </a:lnTo>
                    <a:lnTo>
                      <a:pt x="1"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6" name="Oval 1582"/>
              <p:cNvSpPr>
                <a:spLocks noChangeArrowheads="1"/>
              </p:cNvSpPr>
              <p:nvPr/>
            </p:nvSpPr>
            <p:spPr bwMode="auto">
              <a:xfrm>
                <a:off x="4564" y="1617"/>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7" name="Oval 1583"/>
              <p:cNvSpPr>
                <a:spLocks noChangeArrowheads="1"/>
              </p:cNvSpPr>
              <p:nvPr/>
            </p:nvSpPr>
            <p:spPr bwMode="auto">
              <a:xfrm>
                <a:off x="4560" y="1549"/>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8" name="Freeform 1584"/>
              <p:cNvSpPr>
                <a:spLocks/>
              </p:cNvSpPr>
              <p:nvPr/>
            </p:nvSpPr>
            <p:spPr bwMode="auto">
              <a:xfrm>
                <a:off x="4519" y="1631"/>
                <a:ext cx="21" cy="102"/>
              </a:xfrm>
              <a:custGeom>
                <a:avLst/>
                <a:gdLst>
                  <a:gd name="T0" fmla="*/ 13 w 41"/>
                  <a:gd name="T1" fmla="*/ 203 h 203"/>
                  <a:gd name="T2" fmla="*/ 9 w 41"/>
                  <a:gd name="T3" fmla="*/ 191 h 203"/>
                  <a:gd name="T4" fmla="*/ 6 w 41"/>
                  <a:gd name="T5" fmla="*/ 179 h 203"/>
                  <a:gd name="T6" fmla="*/ 3 w 41"/>
                  <a:gd name="T7" fmla="*/ 166 h 203"/>
                  <a:gd name="T8" fmla="*/ 1 w 41"/>
                  <a:gd name="T9" fmla="*/ 152 h 203"/>
                  <a:gd name="T10" fmla="*/ 1 w 41"/>
                  <a:gd name="T11" fmla="*/ 140 h 203"/>
                  <a:gd name="T12" fmla="*/ 0 w 41"/>
                  <a:gd name="T13" fmla="*/ 126 h 203"/>
                  <a:gd name="T14" fmla="*/ 1 w 41"/>
                  <a:gd name="T15" fmla="*/ 113 h 203"/>
                  <a:gd name="T16" fmla="*/ 3 w 41"/>
                  <a:gd name="T17" fmla="*/ 99 h 203"/>
                  <a:gd name="T18" fmla="*/ 4 w 41"/>
                  <a:gd name="T19" fmla="*/ 87 h 203"/>
                  <a:gd name="T20" fmla="*/ 6 w 41"/>
                  <a:gd name="T21" fmla="*/ 74 h 203"/>
                  <a:gd name="T22" fmla="*/ 12 w 41"/>
                  <a:gd name="T23" fmla="*/ 50 h 203"/>
                  <a:gd name="T24" fmla="*/ 16 w 41"/>
                  <a:gd name="T25" fmla="*/ 36 h 203"/>
                  <a:gd name="T26" fmla="*/ 21 w 41"/>
                  <a:gd name="T27" fmla="*/ 24 h 203"/>
                  <a:gd name="T28" fmla="*/ 30 w 41"/>
                  <a:gd name="T29" fmla="*/ 0 h 203"/>
                  <a:gd name="T30" fmla="*/ 41 w 41"/>
                  <a:gd name="T31" fmla="*/ 4 h 203"/>
                  <a:gd name="T32" fmla="*/ 30 w 41"/>
                  <a:gd name="T33" fmla="*/ 27 h 203"/>
                  <a:gd name="T34" fmla="*/ 27 w 41"/>
                  <a:gd name="T35" fmla="*/ 39 h 203"/>
                  <a:gd name="T36" fmla="*/ 22 w 41"/>
                  <a:gd name="T37" fmla="*/ 51 h 203"/>
                  <a:gd name="T38" fmla="*/ 16 w 41"/>
                  <a:gd name="T39" fmla="*/ 77 h 203"/>
                  <a:gd name="T40" fmla="*/ 15 w 41"/>
                  <a:gd name="T41" fmla="*/ 89 h 203"/>
                  <a:gd name="T42" fmla="*/ 13 w 41"/>
                  <a:gd name="T43" fmla="*/ 101 h 203"/>
                  <a:gd name="T44" fmla="*/ 12 w 41"/>
                  <a:gd name="T45" fmla="*/ 114 h 203"/>
                  <a:gd name="T46" fmla="*/ 10 w 41"/>
                  <a:gd name="T47" fmla="*/ 126 h 203"/>
                  <a:gd name="T48" fmla="*/ 12 w 41"/>
                  <a:gd name="T49" fmla="*/ 138 h 203"/>
                  <a:gd name="T50" fmla="*/ 12 w 41"/>
                  <a:gd name="T51" fmla="*/ 152 h 203"/>
                  <a:gd name="T52" fmla="*/ 13 w 41"/>
                  <a:gd name="T53" fmla="*/ 164 h 203"/>
                  <a:gd name="T54" fmla="*/ 16 w 41"/>
                  <a:gd name="T55" fmla="*/ 176 h 203"/>
                  <a:gd name="T56" fmla="*/ 19 w 41"/>
                  <a:gd name="T57" fmla="*/ 188 h 203"/>
                  <a:gd name="T58" fmla="*/ 24 w 41"/>
                  <a:gd name="T59" fmla="*/ 200 h 203"/>
                  <a:gd name="T60" fmla="*/ 13 w 41"/>
                  <a:gd name="T6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203">
                    <a:moveTo>
                      <a:pt x="13" y="203"/>
                    </a:moveTo>
                    <a:lnTo>
                      <a:pt x="9" y="191"/>
                    </a:lnTo>
                    <a:lnTo>
                      <a:pt x="6" y="179"/>
                    </a:lnTo>
                    <a:lnTo>
                      <a:pt x="3" y="166"/>
                    </a:lnTo>
                    <a:lnTo>
                      <a:pt x="1" y="152"/>
                    </a:lnTo>
                    <a:lnTo>
                      <a:pt x="1" y="140"/>
                    </a:lnTo>
                    <a:lnTo>
                      <a:pt x="0" y="126"/>
                    </a:lnTo>
                    <a:lnTo>
                      <a:pt x="1" y="113"/>
                    </a:lnTo>
                    <a:lnTo>
                      <a:pt x="3" y="99"/>
                    </a:lnTo>
                    <a:lnTo>
                      <a:pt x="4" y="87"/>
                    </a:lnTo>
                    <a:lnTo>
                      <a:pt x="6" y="74"/>
                    </a:lnTo>
                    <a:lnTo>
                      <a:pt x="12" y="50"/>
                    </a:lnTo>
                    <a:lnTo>
                      <a:pt x="16" y="36"/>
                    </a:lnTo>
                    <a:lnTo>
                      <a:pt x="21" y="24"/>
                    </a:lnTo>
                    <a:lnTo>
                      <a:pt x="30" y="0"/>
                    </a:lnTo>
                    <a:lnTo>
                      <a:pt x="41" y="4"/>
                    </a:lnTo>
                    <a:lnTo>
                      <a:pt x="30" y="27"/>
                    </a:lnTo>
                    <a:lnTo>
                      <a:pt x="27" y="39"/>
                    </a:lnTo>
                    <a:lnTo>
                      <a:pt x="22" y="51"/>
                    </a:lnTo>
                    <a:lnTo>
                      <a:pt x="16" y="77"/>
                    </a:lnTo>
                    <a:lnTo>
                      <a:pt x="15" y="89"/>
                    </a:lnTo>
                    <a:lnTo>
                      <a:pt x="13" y="101"/>
                    </a:lnTo>
                    <a:lnTo>
                      <a:pt x="12" y="114"/>
                    </a:lnTo>
                    <a:lnTo>
                      <a:pt x="10" y="126"/>
                    </a:lnTo>
                    <a:lnTo>
                      <a:pt x="12" y="138"/>
                    </a:lnTo>
                    <a:lnTo>
                      <a:pt x="12" y="152"/>
                    </a:lnTo>
                    <a:lnTo>
                      <a:pt x="13" y="164"/>
                    </a:lnTo>
                    <a:lnTo>
                      <a:pt x="16" y="176"/>
                    </a:lnTo>
                    <a:lnTo>
                      <a:pt x="19" y="188"/>
                    </a:lnTo>
                    <a:lnTo>
                      <a:pt x="24" y="200"/>
                    </a:lnTo>
                    <a:lnTo>
                      <a:pt x="13" y="2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09" name="Freeform 1585"/>
              <p:cNvSpPr>
                <a:spLocks/>
              </p:cNvSpPr>
              <p:nvPr/>
            </p:nvSpPr>
            <p:spPr bwMode="auto">
              <a:xfrm>
                <a:off x="4535" y="1625"/>
                <a:ext cx="10" cy="9"/>
              </a:xfrm>
              <a:custGeom>
                <a:avLst/>
                <a:gdLst>
                  <a:gd name="T0" fmla="*/ 0 w 20"/>
                  <a:gd name="T1" fmla="*/ 12 h 20"/>
                  <a:gd name="T2" fmla="*/ 8 w 20"/>
                  <a:gd name="T3" fmla="*/ 20 h 20"/>
                  <a:gd name="T4" fmla="*/ 20 w 20"/>
                  <a:gd name="T5" fmla="*/ 8 h 20"/>
                  <a:gd name="T6" fmla="*/ 13 w 20"/>
                  <a:gd name="T7" fmla="*/ 0 h 20"/>
                  <a:gd name="T8" fmla="*/ 0 w 20"/>
                  <a:gd name="T9" fmla="*/ 12 h 20"/>
                </a:gdLst>
                <a:ahLst/>
                <a:cxnLst>
                  <a:cxn ang="0">
                    <a:pos x="T0" y="T1"/>
                  </a:cxn>
                  <a:cxn ang="0">
                    <a:pos x="T2" y="T3"/>
                  </a:cxn>
                  <a:cxn ang="0">
                    <a:pos x="T4" y="T5"/>
                  </a:cxn>
                  <a:cxn ang="0">
                    <a:pos x="T6" y="T7"/>
                  </a:cxn>
                  <a:cxn ang="0">
                    <a:pos x="T8" y="T9"/>
                  </a:cxn>
                </a:cxnLst>
                <a:rect l="0" t="0" r="r" b="b"/>
                <a:pathLst>
                  <a:path w="20" h="20">
                    <a:moveTo>
                      <a:pt x="0" y="12"/>
                    </a:moveTo>
                    <a:lnTo>
                      <a:pt x="8" y="20"/>
                    </a:lnTo>
                    <a:lnTo>
                      <a:pt x="20" y="8"/>
                    </a:lnTo>
                    <a:lnTo>
                      <a:pt x="13"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0" name="Freeform 1586"/>
              <p:cNvSpPr>
                <a:spLocks/>
              </p:cNvSpPr>
              <p:nvPr/>
            </p:nvSpPr>
            <p:spPr bwMode="auto">
              <a:xfrm>
                <a:off x="4534" y="1631"/>
                <a:ext cx="6" cy="3"/>
              </a:xfrm>
              <a:custGeom>
                <a:avLst/>
                <a:gdLst>
                  <a:gd name="T0" fmla="*/ 0 w 11"/>
                  <a:gd name="T1" fmla="*/ 2 h 8"/>
                  <a:gd name="T2" fmla="*/ 0 w 11"/>
                  <a:gd name="T3" fmla="*/ 0 h 8"/>
                  <a:gd name="T4" fmla="*/ 1 w 11"/>
                  <a:gd name="T5" fmla="*/ 0 h 8"/>
                  <a:gd name="T6" fmla="*/ 9 w 11"/>
                  <a:gd name="T7" fmla="*/ 8 h 8"/>
                  <a:gd name="T8" fmla="*/ 11 w 11"/>
                  <a:gd name="T9" fmla="*/ 6 h 8"/>
                  <a:gd name="T10" fmla="*/ 0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0" y="2"/>
                    </a:moveTo>
                    <a:lnTo>
                      <a:pt x="0" y="0"/>
                    </a:lnTo>
                    <a:lnTo>
                      <a:pt x="1" y="0"/>
                    </a:lnTo>
                    <a:lnTo>
                      <a:pt x="9" y="8"/>
                    </a:lnTo>
                    <a:lnTo>
                      <a:pt x="11"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1" name="Freeform 1587"/>
              <p:cNvSpPr>
                <a:spLocks/>
              </p:cNvSpPr>
              <p:nvPr/>
            </p:nvSpPr>
            <p:spPr bwMode="auto">
              <a:xfrm>
                <a:off x="4541" y="1616"/>
                <a:ext cx="32" cy="12"/>
              </a:xfrm>
              <a:custGeom>
                <a:avLst/>
                <a:gdLst>
                  <a:gd name="T0" fmla="*/ 0 w 65"/>
                  <a:gd name="T1" fmla="*/ 18 h 22"/>
                  <a:gd name="T2" fmla="*/ 3 w 65"/>
                  <a:gd name="T3" fmla="*/ 13 h 22"/>
                  <a:gd name="T4" fmla="*/ 6 w 65"/>
                  <a:gd name="T5" fmla="*/ 10 h 22"/>
                  <a:gd name="T6" fmla="*/ 12 w 65"/>
                  <a:gd name="T7" fmla="*/ 4 h 22"/>
                  <a:gd name="T8" fmla="*/ 20 w 65"/>
                  <a:gd name="T9" fmla="*/ 1 h 22"/>
                  <a:gd name="T10" fmla="*/ 30 w 65"/>
                  <a:gd name="T11" fmla="*/ 0 h 22"/>
                  <a:gd name="T12" fmla="*/ 38 w 65"/>
                  <a:gd name="T13" fmla="*/ 0 h 22"/>
                  <a:gd name="T14" fmla="*/ 47 w 65"/>
                  <a:gd name="T15" fmla="*/ 3 h 22"/>
                  <a:gd name="T16" fmla="*/ 51 w 65"/>
                  <a:gd name="T17" fmla="*/ 4 h 22"/>
                  <a:gd name="T18" fmla="*/ 56 w 65"/>
                  <a:gd name="T19" fmla="*/ 7 h 22"/>
                  <a:gd name="T20" fmla="*/ 60 w 65"/>
                  <a:gd name="T21" fmla="*/ 10 h 22"/>
                  <a:gd name="T22" fmla="*/ 65 w 65"/>
                  <a:gd name="T23" fmla="*/ 13 h 22"/>
                  <a:gd name="T24" fmla="*/ 57 w 65"/>
                  <a:gd name="T25" fmla="*/ 21 h 22"/>
                  <a:gd name="T26" fmla="*/ 54 w 65"/>
                  <a:gd name="T27" fmla="*/ 19 h 22"/>
                  <a:gd name="T28" fmla="*/ 50 w 65"/>
                  <a:gd name="T29" fmla="*/ 16 h 22"/>
                  <a:gd name="T30" fmla="*/ 47 w 65"/>
                  <a:gd name="T31" fmla="*/ 13 h 22"/>
                  <a:gd name="T32" fmla="*/ 44 w 65"/>
                  <a:gd name="T33" fmla="*/ 13 h 22"/>
                  <a:gd name="T34" fmla="*/ 36 w 65"/>
                  <a:gd name="T35" fmla="*/ 10 h 22"/>
                  <a:gd name="T36" fmla="*/ 30 w 65"/>
                  <a:gd name="T37" fmla="*/ 10 h 22"/>
                  <a:gd name="T38" fmla="*/ 23 w 65"/>
                  <a:gd name="T39" fmla="*/ 12 h 22"/>
                  <a:gd name="T40" fmla="*/ 18 w 65"/>
                  <a:gd name="T41" fmla="*/ 13 h 22"/>
                  <a:gd name="T42" fmla="*/ 14 w 65"/>
                  <a:gd name="T43" fmla="*/ 18 h 22"/>
                  <a:gd name="T44" fmla="*/ 11 w 65"/>
                  <a:gd name="T45" fmla="*/ 19 h 22"/>
                  <a:gd name="T46" fmla="*/ 9 w 65"/>
                  <a:gd name="T47" fmla="*/ 22 h 22"/>
                  <a:gd name="T48" fmla="*/ 0 w 65"/>
                  <a:gd name="T4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0" y="18"/>
                    </a:moveTo>
                    <a:lnTo>
                      <a:pt x="3" y="13"/>
                    </a:lnTo>
                    <a:lnTo>
                      <a:pt x="6" y="10"/>
                    </a:lnTo>
                    <a:lnTo>
                      <a:pt x="12" y="4"/>
                    </a:lnTo>
                    <a:lnTo>
                      <a:pt x="20" y="1"/>
                    </a:lnTo>
                    <a:lnTo>
                      <a:pt x="30" y="0"/>
                    </a:lnTo>
                    <a:lnTo>
                      <a:pt x="38" y="0"/>
                    </a:lnTo>
                    <a:lnTo>
                      <a:pt x="47" y="3"/>
                    </a:lnTo>
                    <a:lnTo>
                      <a:pt x="51" y="4"/>
                    </a:lnTo>
                    <a:lnTo>
                      <a:pt x="56" y="7"/>
                    </a:lnTo>
                    <a:lnTo>
                      <a:pt x="60" y="10"/>
                    </a:lnTo>
                    <a:lnTo>
                      <a:pt x="65" y="13"/>
                    </a:lnTo>
                    <a:lnTo>
                      <a:pt x="57" y="21"/>
                    </a:lnTo>
                    <a:lnTo>
                      <a:pt x="54" y="19"/>
                    </a:lnTo>
                    <a:lnTo>
                      <a:pt x="50" y="16"/>
                    </a:lnTo>
                    <a:lnTo>
                      <a:pt x="47" y="13"/>
                    </a:lnTo>
                    <a:lnTo>
                      <a:pt x="44" y="13"/>
                    </a:lnTo>
                    <a:lnTo>
                      <a:pt x="36" y="10"/>
                    </a:lnTo>
                    <a:lnTo>
                      <a:pt x="30" y="10"/>
                    </a:lnTo>
                    <a:lnTo>
                      <a:pt x="23" y="12"/>
                    </a:lnTo>
                    <a:lnTo>
                      <a:pt x="18" y="13"/>
                    </a:lnTo>
                    <a:lnTo>
                      <a:pt x="14" y="18"/>
                    </a:lnTo>
                    <a:lnTo>
                      <a:pt x="11" y="19"/>
                    </a:lnTo>
                    <a:lnTo>
                      <a:pt x="9" y="22"/>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2" name="Freeform 1588"/>
              <p:cNvSpPr>
                <a:spLocks/>
              </p:cNvSpPr>
              <p:nvPr/>
            </p:nvSpPr>
            <p:spPr bwMode="auto">
              <a:xfrm>
                <a:off x="4541" y="1625"/>
                <a:ext cx="4" cy="3"/>
              </a:xfrm>
              <a:custGeom>
                <a:avLst/>
                <a:gdLst>
                  <a:gd name="T0" fmla="*/ 9 w 9"/>
                  <a:gd name="T1" fmla="*/ 8 h 8"/>
                  <a:gd name="T2" fmla="*/ 9 w 9"/>
                  <a:gd name="T3" fmla="*/ 6 h 8"/>
                  <a:gd name="T4" fmla="*/ 0 w 9"/>
                  <a:gd name="T5" fmla="*/ 2 h 8"/>
                  <a:gd name="T6" fmla="*/ 2 w 9"/>
                  <a:gd name="T7" fmla="*/ 0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lnTo>
                      <a:pt x="9" y="6"/>
                    </a:lnTo>
                    <a:lnTo>
                      <a:pt x="0" y="2"/>
                    </a:lnTo>
                    <a:lnTo>
                      <a:pt x="2" y="0"/>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3" name="Oval 1589"/>
              <p:cNvSpPr>
                <a:spLocks noChangeArrowheads="1"/>
              </p:cNvSpPr>
              <p:nvPr/>
            </p:nvSpPr>
            <p:spPr bwMode="auto">
              <a:xfrm>
                <a:off x="4568" y="1622"/>
                <a:ext cx="6"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4" name="Oval 1590"/>
              <p:cNvSpPr>
                <a:spLocks noChangeArrowheads="1"/>
              </p:cNvSpPr>
              <p:nvPr/>
            </p:nvSpPr>
            <p:spPr bwMode="auto">
              <a:xfrm>
                <a:off x="4526" y="1729"/>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5" name="Freeform 1591"/>
              <p:cNvSpPr>
                <a:spLocks/>
              </p:cNvSpPr>
              <p:nvPr/>
            </p:nvSpPr>
            <p:spPr bwMode="auto">
              <a:xfrm>
                <a:off x="4281" y="1245"/>
                <a:ext cx="54" cy="27"/>
              </a:xfrm>
              <a:custGeom>
                <a:avLst/>
                <a:gdLst>
                  <a:gd name="T0" fmla="*/ 0 w 107"/>
                  <a:gd name="T1" fmla="*/ 51 h 54"/>
                  <a:gd name="T2" fmla="*/ 4 w 107"/>
                  <a:gd name="T3" fmla="*/ 45 h 54"/>
                  <a:gd name="T4" fmla="*/ 9 w 107"/>
                  <a:gd name="T5" fmla="*/ 39 h 54"/>
                  <a:gd name="T6" fmla="*/ 15 w 107"/>
                  <a:gd name="T7" fmla="*/ 33 h 54"/>
                  <a:gd name="T8" fmla="*/ 21 w 107"/>
                  <a:gd name="T9" fmla="*/ 29 h 54"/>
                  <a:gd name="T10" fmla="*/ 33 w 107"/>
                  <a:gd name="T11" fmla="*/ 20 h 54"/>
                  <a:gd name="T12" fmla="*/ 47 w 107"/>
                  <a:gd name="T13" fmla="*/ 12 h 54"/>
                  <a:gd name="T14" fmla="*/ 62 w 107"/>
                  <a:gd name="T15" fmla="*/ 6 h 54"/>
                  <a:gd name="T16" fmla="*/ 69 w 107"/>
                  <a:gd name="T17" fmla="*/ 5 h 54"/>
                  <a:gd name="T18" fmla="*/ 78 w 107"/>
                  <a:gd name="T19" fmla="*/ 3 h 54"/>
                  <a:gd name="T20" fmla="*/ 93 w 107"/>
                  <a:gd name="T21" fmla="*/ 0 h 54"/>
                  <a:gd name="T22" fmla="*/ 107 w 107"/>
                  <a:gd name="T23" fmla="*/ 0 h 54"/>
                  <a:gd name="T24" fmla="*/ 107 w 107"/>
                  <a:gd name="T25" fmla="*/ 6 h 54"/>
                  <a:gd name="T26" fmla="*/ 93 w 107"/>
                  <a:gd name="T27" fmla="*/ 6 h 54"/>
                  <a:gd name="T28" fmla="*/ 78 w 107"/>
                  <a:gd name="T29" fmla="*/ 9 h 54"/>
                  <a:gd name="T30" fmla="*/ 71 w 107"/>
                  <a:gd name="T31" fmla="*/ 11 h 54"/>
                  <a:gd name="T32" fmla="*/ 63 w 107"/>
                  <a:gd name="T33" fmla="*/ 12 h 54"/>
                  <a:gd name="T34" fmla="*/ 50 w 107"/>
                  <a:gd name="T35" fmla="*/ 18 h 54"/>
                  <a:gd name="T36" fmla="*/ 36 w 107"/>
                  <a:gd name="T37" fmla="*/ 26 h 54"/>
                  <a:gd name="T38" fmla="*/ 24 w 107"/>
                  <a:gd name="T39" fmla="*/ 33 h 54"/>
                  <a:gd name="T40" fmla="*/ 19 w 107"/>
                  <a:gd name="T41" fmla="*/ 38 h 54"/>
                  <a:gd name="T42" fmla="*/ 13 w 107"/>
                  <a:gd name="T43" fmla="*/ 44 h 54"/>
                  <a:gd name="T44" fmla="*/ 9 w 107"/>
                  <a:gd name="T45" fmla="*/ 48 h 54"/>
                  <a:gd name="T46" fmla="*/ 6 w 107"/>
                  <a:gd name="T47" fmla="*/ 54 h 54"/>
                  <a:gd name="T48" fmla="*/ 0 w 107"/>
                  <a:gd name="T49"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54">
                    <a:moveTo>
                      <a:pt x="0" y="51"/>
                    </a:moveTo>
                    <a:lnTo>
                      <a:pt x="4" y="45"/>
                    </a:lnTo>
                    <a:lnTo>
                      <a:pt x="9" y="39"/>
                    </a:lnTo>
                    <a:lnTo>
                      <a:pt x="15" y="33"/>
                    </a:lnTo>
                    <a:lnTo>
                      <a:pt x="21" y="29"/>
                    </a:lnTo>
                    <a:lnTo>
                      <a:pt x="33" y="20"/>
                    </a:lnTo>
                    <a:lnTo>
                      <a:pt x="47" y="12"/>
                    </a:lnTo>
                    <a:lnTo>
                      <a:pt x="62" y="6"/>
                    </a:lnTo>
                    <a:lnTo>
                      <a:pt x="69" y="5"/>
                    </a:lnTo>
                    <a:lnTo>
                      <a:pt x="78" y="3"/>
                    </a:lnTo>
                    <a:lnTo>
                      <a:pt x="93" y="0"/>
                    </a:lnTo>
                    <a:lnTo>
                      <a:pt x="107" y="0"/>
                    </a:lnTo>
                    <a:lnTo>
                      <a:pt x="107" y="6"/>
                    </a:lnTo>
                    <a:lnTo>
                      <a:pt x="93" y="6"/>
                    </a:lnTo>
                    <a:lnTo>
                      <a:pt x="78" y="9"/>
                    </a:lnTo>
                    <a:lnTo>
                      <a:pt x="71" y="11"/>
                    </a:lnTo>
                    <a:lnTo>
                      <a:pt x="63" y="12"/>
                    </a:lnTo>
                    <a:lnTo>
                      <a:pt x="50" y="18"/>
                    </a:lnTo>
                    <a:lnTo>
                      <a:pt x="36" y="26"/>
                    </a:lnTo>
                    <a:lnTo>
                      <a:pt x="24" y="33"/>
                    </a:lnTo>
                    <a:lnTo>
                      <a:pt x="19" y="38"/>
                    </a:lnTo>
                    <a:lnTo>
                      <a:pt x="13" y="44"/>
                    </a:lnTo>
                    <a:lnTo>
                      <a:pt x="9" y="48"/>
                    </a:lnTo>
                    <a:lnTo>
                      <a:pt x="6" y="54"/>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6" name="Freeform 1592"/>
              <p:cNvSpPr>
                <a:spLocks/>
              </p:cNvSpPr>
              <p:nvPr/>
            </p:nvSpPr>
            <p:spPr bwMode="auto">
              <a:xfrm>
                <a:off x="4335" y="1245"/>
                <a:ext cx="43" cy="8"/>
              </a:xfrm>
              <a:custGeom>
                <a:avLst/>
                <a:gdLst>
                  <a:gd name="T0" fmla="*/ 0 w 86"/>
                  <a:gd name="T1" fmla="*/ 0 h 17"/>
                  <a:gd name="T2" fmla="*/ 21 w 86"/>
                  <a:gd name="T3" fmla="*/ 0 h 17"/>
                  <a:gd name="T4" fmla="*/ 42 w 86"/>
                  <a:gd name="T5" fmla="*/ 3 h 17"/>
                  <a:gd name="T6" fmla="*/ 63 w 86"/>
                  <a:gd name="T7" fmla="*/ 6 h 17"/>
                  <a:gd name="T8" fmla="*/ 86 w 86"/>
                  <a:gd name="T9" fmla="*/ 11 h 17"/>
                  <a:gd name="T10" fmla="*/ 86 w 86"/>
                  <a:gd name="T11" fmla="*/ 17 h 17"/>
                  <a:gd name="T12" fmla="*/ 63 w 86"/>
                  <a:gd name="T13" fmla="*/ 12 h 17"/>
                  <a:gd name="T14" fmla="*/ 42 w 86"/>
                  <a:gd name="T15" fmla="*/ 9 h 17"/>
                  <a:gd name="T16" fmla="*/ 21 w 86"/>
                  <a:gd name="T17" fmla="*/ 8 h 17"/>
                  <a:gd name="T18" fmla="*/ 0 w 86"/>
                  <a:gd name="T19" fmla="*/ 6 h 17"/>
                  <a:gd name="T20" fmla="*/ 0 w 8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7">
                    <a:moveTo>
                      <a:pt x="0" y="0"/>
                    </a:moveTo>
                    <a:lnTo>
                      <a:pt x="21" y="0"/>
                    </a:lnTo>
                    <a:lnTo>
                      <a:pt x="42" y="3"/>
                    </a:lnTo>
                    <a:lnTo>
                      <a:pt x="63" y="6"/>
                    </a:lnTo>
                    <a:lnTo>
                      <a:pt x="86" y="11"/>
                    </a:lnTo>
                    <a:lnTo>
                      <a:pt x="86" y="17"/>
                    </a:lnTo>
                    <a:lnTo>
                      <a:pt x="63" y="12"/>
                    </a:lnTo>
                    <a:lnTo>
                      <a:pt x="42" y="9"/>
                    </a:lnTo>
                    <a:lnTo>
                      <a:pt x="21" y="8"/>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7" name="Freeform 1593"/>
              <p:cNvSpPr>
                <a:spLocks/>
              </p:cNvSpPr>
              <p:nvPr/>
            </p:nvSpPr>
            <p:spPr bwMode="auto">
              <a:xfrm>
                <a:off x="4335" y="124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8" name="Freeform 1594"/>
              <p:cNvSpPr>
                <a:spLocks/>
              </p:cNvSpPr>
              <p:nvPr/>
            </p:nvSpPr>
            <p:spPr bwMode="auto">
              <a:xfrm>
                <a:off x="4377" y="1250"/>
                <a:ext cx="11" cy="6"/>
              </a:xfrm>
              <a:custGeom>
                <a:avLst/>
                <a:gdLst>
                  <a:gd name="T0" fmla="*/ 3 w 22"/>
                  <a:gd name="T1" fmla="*/ 0 h 12"/>
                  <a:gd name="T2" fmla="*/ 0 w 22"/>
                  <a:gd name="T3" fmla="*/ 6 h 12"/>
                  <a:gd name="T4" fmla="*/ 21 w 22"/>
                  <a:gd name="T5" fmla="*/ 12 h 12"/>
                  <a:gd name="T6" fmla="*/ 22 w 22"/>
                  <a:gd name="T7" fmla="*/ 6 h 12"/>
                  <a:gd name="T8" fmla="*/ 3 w 22"/>
                  <a:gd name="T9" fmla="*/ 0 h 12"/>
                </a:gdLst>
                <a:ahLst/>
                <a:cxnLst>
                  <a:cxn ang="0">
                    <a:pos x="T0" y="T1"/>
                  </a:cxn>
                  <a:cxn ang="0">
                    <a:pos x="T2" y="T3"/>
                  </a:cxn>
                  <a:cxn ang="0">
                    <a:pos x="T4" y="T5"/>
                  </a:cxn>
                  <a:cxn ang="0">
                    <a:pos x="T6" y="T7"/>
                  </a:cxn>
                  <a:cxn ang="0">
                    <a:pos x="T8" y="T9"/>
                  </a:cxn>
                </a:cxnLst>
                <a:rect l="0" t="0" r="r" b="b"/>
                <a:pathLst>
                  <a:path w="22" h="12">
                    <a:moveTo>
                      <a:pt x="3" y="0"/>
                    </a:moveTo>
                    <a:lnTo>
                      <a:pt x="0" y="6"/>
                    </a:lnTo>
                    <a:lnTo>
                      <a:pt x="21" y="12"/>
                    </a:lnTo>
                    <a:lnTo>
                      <a:pt x="2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19" name="Freeform 1595"/>
              <p:cNvSpPr>
                <a:spLocks/>
              </p:cNvSpPr>
              <p:nvPr/>
            </p:nvSpPr>
            <p:spPr bwMode="auto">
              <a:xfrm>
                <a:off x="4377" y="1250"/>
                <a:ext cx="1" cy="3"/>
              </a:xfrm>
              <a:custGeom>
                <a:avLst/>
                <a:gdLst>
                  <a:gd name="T0" fmla="*/ 1 w 3"/>
                  <a:gd name="T1" fmla="*/ 0 h 6"/>
                  <a:gd name="T2" fmla="*/ 3 w 3"/>
                  <a:gd name="T3" fmla="*/ 0 h 6"/>
                  <a:gd name="T4" fmla="*/ 0 w 3"/>
                  <a:gd name="T5" fmla="*/ 6 h 6"/>
                  <a:gd name="T6" fmla="*/ 1 w 3"/>
                  <a:gd name="T7" fmla="*/ 6 h 6"/>
                  <a:gd name="T8" fmla="*/ 1 w 3"/>
                  <a:gd name="T9" fmla="*/ 0 h 6"/>
                </a:gdLst>
                <a:ahLst/>
                <a:cxnLst>
                  <a:cxn ang="0">
                    <a:pos x="T0" y="T1"/>
                  </a:cxn>
                  <a:cxn ang="0">
                    <a:pos x="T2" y="T3"/>
                  </a:cxn>
                  <a:cxn ang="0">
                    <a:pos x="T4" y="T5"/>
                  </a:cxn>
                  <a:cxn ang="0">
                    <a:pos x="T6" y="T7"/>
                  </a:cxn>
                  <a:cxn ang="0">
                    <a:pos x="T8" y="T9"/>
                  </a:cxn>
                </a:cxnLst>
                <a:rect l="0" t="0" r="r" b="b"/>
                <a:pathLst>
                  <a:path w="3" h="6">
                    <a:moveTo>
                      <a:pt x="1" y="0"/>
                    </a:moveTo>
                    <a:lnTo>
                      <a:pt x="3" y="0"/>
                    </a:ln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0" name="Freeform 1596"/>
              <p:cNvSpPr>
                <a:spLocks/>
              </p:cNvSpPr>
              <p:nvPr/>
            </p:nvSpPr>
            <p:spPr bwMode="auto">
              <a:xfrm>
                <a:off x="4387" y="1253"/>
                <a:ext cx="26" cy="12"/>
              </a:xfrm>
              <a:custGeom>
                <a:avLst/>
                <a:gdLst>
                  <a:gd name="T0" fmla="*/ 1 w 51"/>
                  <a:gd name="T1" fmla="*/ 0 h 24"/>
                  <a:gd name="T2" fmla="*/ 7 w 51"/>
                  <a:gd name="T3" fmla="*/ 3 h 24"/>
                  <a:gd name="T4" fmla="*/ 13 w 51"/>
                  <a:gd name="T5" fmla="*/ 6 h 24"/>
                  <a:gd name="T6" fmla="*/ 27 w 51"/>
                  <a:gd name="T7" fmla="*/ 9 h 24"/>
                  <a:gd name="T8" fmla="*/ 39 w 51"/>
                  <a:gd name="T9" fmla="*/ 13 h 24"/>
                  <a:gd name="T10" fmla="*/ 51 w 51"/>
                  <a:gd name="T11" fmla="*/ 18 h 24"/>
                  <a:gd name="T12" fmla="*/ 48 w 51"/>
                  <a:gd name="T13" fmla="*/ 24 h 24"/>
                  <a:gd name="T14" fmla="*/ 37 w 51"/>
                  <a:gd name="T15" fmla="*/ 19 h 24"/>
                  <a:gd name="T16" fmla="*/ 25 w 51"/>
                  <a:gd name="T17" fmla="*/ 15 h 24"/>
                  <a:gd name="T18" fmla="*/ 12 w 51"/>
                  <a:gd name="T19" fmla="*/ 12 h 24"/>
                  <a:gd name="T20" fmla="*/ 6 w 51"/>
                  <a:gd name="T21" fmla="*/ 9 h 24"/>
                  <a:gd name="T22" fmla="*/ 0 w 51"/>
                  <a:gd name="T23" fmla="*/ 6 h 24"/>
                  <a:gd name="T24" fmla="*/ 1 w 5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4">
                    <a:moveTo>
                      <a:pt x="1" y="0"/>
                    </a:moveTo>
                    <a:lnTo>
                      <a:pt x="7" y="3"/>
                    </a:lnTo>
                    <a:lnTo>
                      <a:pt x="13" y="6"/>
                    </a:lnTo>
                    <a:lnTo>
                      <a:pt x="27" y="9"/>
                    </a:lnTo>
                    <a:lnTo>
                      <a:pt x="39" y="13"/>
                    </a:lnTo>
                    <a:lnTo>
                      <a:pt x="51" y="18"/>
                    </a:lnTo>
                    <a:lnTo>
                      <a:pt x="48" y="24"/>
                    </a:lnTo>
                    <a:lnTo>
                      <a:pt x="37" y="19"/>
                    </a:lnTo>
                    <a:lnTo>
                      <a:pt x="25" y="15"/>
                    </a:lnTo>
                    <a:lnTo>
                      <a:pt x="12" y="12"/>
                    </a:lnTo>
                    <a:lnTo>
                      <a:pt x="6" y="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1" name="Freeform 1597"/>
              <p:cNvSpPr>
                <a:spLocks/>
              </p:cNvSpPr>
              <p:nvPr/>
            </p:nvSpPr>
            <p:spPr bwMode="auto">
              <a:xfrm>
                <a:off x="4387" y="1253"/>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2" name="Freeform 1598"/>
              <p:cNvSpPr>
                <a:spLocks/>
              </p:cNvSpPr>
              <p:nvPr/>
            </p:nvSpPr>
            <p:spPr bwMode="auto">
              <a:xfrm>
                <a:off x="4411" y="1262"/>
                <a:ext cx="55" cy="50"/>
              </a:xfrm>
              <a:custGeom>
                <a:avLst/>
                <a:gdLst>
                  <a:gd name="T0" fmla="*/ 3 w 109"/>
                  <a:gd name="T1" fmla="*/ 0 h 99"/>
                  <a:gd name="T2" fmla="*/ 20 w 109"/>
                  <a:gd name="T3" fmla="*/ 10 h 99"/>
                  <a:gd name="T4" fmla="*/ 29 w 109"/>
                  <a:gd name="T5" fmla="*/ 15 h 99"/>
                  <a:gd name="T6" fmla="*/ 38 w 109"/>
                  <a:gd name="T7" fmla="*/ 19 h 99"/>
                  <a:gd name="T8" fmla="*/ 53 w 109"/>
                  <a:gd name="T9" fmla="*/ 30 h 99"/>
                  <a:gd name="T10" fmla="*/ 68 w 109"/>
                  <a:gd name="T11" fmla="*/ 42 h 99"/>
                  <a:gd name="T12" fmla="*/ 75 w 109"/>
                  <a:gd name="T13" fmla="*/ 48 h 99"/>
                  <a:gd name="T14" fmla="*/ 81 w 109"/>
                  <a:gd name="T15" fmla="*/ 54 h 99"/>
                  <a:gd name="T16" fmla="*/ 88 w 109"/>
                  <a:gd name="T17" fmla="*/ 62 h 99"/>
                  <a:gd name="T18" fmla="*/ 94 w 109"/>
                  <a:gd name="T19" fmla="*/ 68 h 99"/>
                  <a:gd name="T20" fmla="*/ 98 w 109"/>
                  <a:gd name="T21" fmla="*/ 74 h 99"/>
                  <a:gd name="T22" fmla="*/ 103 w 109"/>
                  <a:gd name="T23" fmla="*/ 81 h 99"/>
                  <a:gd name="T24" fmla="*/ 106 w 109"/>
                  <a:gd name="T25" fmla="*/ 89 h 99"/>
                  <a:gd name="T26" fmla="*/ 109 w 109"/>
                  <a:gd name="T27" fmla="*/ 98 h 99"/>
                  <a:gd name="T28" fmla="*/ 103 w 109"/>
                  <a:gd name="T29" fmla="*/ 99 h 99"/>
                  <a:gd name="T30" fmla="*/ 100 w 109"/>
                  <a:gd name="T31" fmla="*/ 92 h 99"/>
                  <a:gd name="T32" fmla="*/ 97 w 109"/>
                  <a:gd name="T33" fmla="*/ 84 h 99"/>
                  <a:gd name="T34" fmla="*/ 94 w 109"/>
                  <a:gd name="T35" fmla="*/ 78 h 99"/>
                  <a:gd name="T36" fmla="*/ 88 w 109"/>
                  <a:gd name="T37" fmla="*/ 71 h 99"/>
                  <a:gd name="T38" fmla="*/ 83 w 109"/>
                  <a:gd name="T39" fmla="*/ 65 h 99"/>
                  <a:gd name="T40" fmla="*/ 77 w 109"/>
                  <a:gd name="T41" fmla="*/ 59 h 99"/>
                  <a:gd name="T42" fmla="*/ 71 w 109"/>
                  <a:gd name="T43" fmla="*/ 53 h 99"/>
                  <a:gd name="T44" fmla="*/ 63 w 109"/>
                  <a:gd name="T45" fmla="*/ 47 h 99"/>
                  <a:gd name="T46" fmla="*/ 50 w 109"/>
                  <a:gd name="T47" fmla="*/ 36 h 99"/>
                  <a:gd name="T48" fmla="*/ 33 w 109"/>
                  <a:gd name="T49" fmla="*/ 25 h 99"/>
                  <a:gd name="T50" fmla="*/ 26 w 109"/>
                  <a:gd name="T51" fmla="*/ 21 h 99"/>
                  <a:gd name="T52" fmla="*/ 17 w 109"/>
                  <a:gd name="T53" fmla="*/ 15 h 99"/>
                  <a:gd name="T54" fmla="*/ 0 w 109"/>
                  <a:gd name="T55" fmla="*/ 6 h 99"/>
                  <a:gd name="T56" fmla="*/ 3 w 109"/>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99">
                    <a:moveTo>
                      <a:pt x="3" y="0"/>
                    </a:moveTo>
                    <a:lnTo>
                      <a:pt x="20" y="10"/>
                    </a:lnTo>
                    <a:lnTo>
                      <a:pt x="29" y="15"/>
                    </a:lnTo>
                    <a:lnTo>
                      <a:pt x="38" y="19"/>
                    </a:lnTo>
                    <a:lnTo>
                      <a:pt x="53" y="30"/>
                    </a:lnTo>
                    <a:lnTo>
                      <a:pt x="68" y="42"/>
                    </a:lnTo>
                    <a:lnTo>
                      <a:pt x="75" y="48"/>
                    </a:lnTo>
                    <a:lnTo>
                      <a:pt x="81" y="54"/>
                    </a:lnTo>
                    <a:lnTo>
                      <a:pt x="88" y="62"/>
                    </a:lnTo>
                    <a:lnTo>
                      <a:pt x="94" y="68"/>
                    </a:lnTo>
                    <a:lnTo>
                      <a:pt x="98" y="74"/>
                    </a:lnTo>
                    <a:lnTo>
                      <a:pt x="103" y="81"/>
                    </a:lnTo>
                    <a:lnTo>
                      <a:pt x="106" y="89"/>
                    </a:lnTo>
                    <a:lnTo>
                      <a:pt x="109" y="98"/>
                    </a:lnTo>
                    <a:lnTo>
                      <a:pt x="103" y="99"/>
                    </a:lnTo>
                    <a:lnTo>
                      <a:pt x="100" y="92"/>
                    </a:lnTo>
                    <a:lnTo>
                      <a:pt x="97" y="84"/>
                    </a:lnTo>
                    <a:lnTo>
                      <a:pt x="94" y="78"/>
                    </a:lnTo>
                    <a:lnTo>
                      <a:pt x="88" y="71"/>
                    </a:lnTo>
                    <a:lnTo>
                      <a:pt x="83" y="65"/>
                    </a:lnTo>
                    <a:lnTo>
                      <a:pt x="77" y="59"/>
                    </a:lnTo>
                    <a:lnTo>
                      <a:pt x="71" y="53"/>
                    </a:lnTo>
                    <a:lnTo>
                      <a:pt x="63" y="47"/>
                    </a:lnTo>
                    <a:lnTo>
                      <a:pt x="50" y="36"/>
                    </a:lnTo>
                    <a:lnTo>
                      <a:pt x="33" y="25"/>
                    </a:lnTo>
                    <a:lnTo>
                      <a:pt x="26" y="21"/>
                    </a:lnTo>
                    <a:lnTo>
                      <a:pt x="17" y="15"/>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3" name="Freeform 1599"/>
              <p:cNvSpPr>
                <a:spLocks/>
              </p:cNvSpPr>
              <p:nvPr/>
            </p:nvSpPr>
            <p:spPr bwMode="auto">
              <a:xfrm>
                <a:off x="4411" y="1262"/>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4" name="Freeform 1600"/>
              <p:cNvSpPr>
                <a:spLocks/>
              </p:cNvSpPr>
              <p:nvPr/>
            </p:nvSpPr>
            <p:spPr bwMode="auto">
              <a:xfrm>
                <a:off x="4453" y="1311"/>
                <a:ext cx="17" cy="73"/>
              </a:xfrm>
              <a:custGeom>
                <a:avLst/>
                <a:gdLst>
                  <a:gd name="T0" fmla="*/ 26 w 33"/>
                  <a:gd name="T1" fmla="*/ 0 h 144"/>
                  <a:gd name="T2" fmla="*/ 29 w 33"/>
                  <a:gd name="T3" fmla="*/ 18 h 144"/>
                  <a:gd name="T4" fmla="*/ 32 w 33"/>
                  <a:gd name="T5" fmla="*/ 37 h 144"/>
                  <a:gd name="T6" fmla="*/ 33 w 33"/>
                  <a:gd name="T7" fmla="*/ 58 h 144"/>
                  <a:gd name="T8" fmla="*/ 33 w 33"/>
                  <a:gd name="T9" fmla="*/ 80 h 144"/>
                  <a:gd name="T10" fmla="*/ 32 w 33"/>
                  <a:gd name="T11" fmla="*/ 89 h 144"/>
                  <a:gd name="T12" fmla="*/ 30 w 33"/>
                  <a:gd name="T13" fmla="*/ 99 h 144"/>
                  <a:gd name="T14" fmla="*/ 27 w 33"/>
                  <a:gd name="T15" fmla="*/ 108 h 144"/>
                  <a:gd name="T16" fmla="*/ 26 w 33"/>
                  <a:gd name="T17" fmla="*/ 117 h 144"/>
                  <a:gd name="T18" fmla="*/ 21 w 33"/>
                  <a:gd name="T19" fmla="*/ 125 h 144"/>
                  <a:gd name="T20" fmla="*/ 17 w 33"/>
                  <a:gd name="T21" fmla="*/ 132 h 144"/>
                  <a:gd name="T22" fmla="*/ 11 w 33"/>
                  <a:gd name="T23" fmla="*/ 138 h 144"/>
                  <a:gd name="T24" fmla="*/ 5 w 33"/>
                  <a:gd name="T25" fmla="*/ 144 h 144"/>
                  <a:gd name="T26" fmla="*/ 0 w 33"/>
                  <a:gd name="T27" fmla="*/ 140 h 144"/>
                  <a:gd name="T28" fmla="*/ 6 w 33"/>
                  <a:gd name="T29" fmla="*/ 134 h 144"/>
                  <a:gd name="T30" fmla="*/ 12 w 33"/>
                  <a:gd name="T31" fmla="*/ 128 h 144"/>
                  <a:gd name="T32" fmla="*/ 15 w 33"/>
                  <a:gd name="T33" fmla="*/ 122 h 144"/>
                  <a:gd name="T34" fmla="*/ 20 w 33"/>
                  <a:gd name="T35" fmla="*/ 114 h 144"/>
                  <a:gd name="T36" fmla="*/ 21 w 33"/>
                  <a:gd name="T37" fmla="*/ 107 h 144"/>
                  <a:gd name="T38" fmla="*/ 24 w 33"/>
                  <a:gd name="T39" fmla="*/ 98 h 144"/>
                  <a:gd name="T40" fmla="*/ 26 w 33"/>
                  <a:gd name="T41" fmla="*/ 89 h 144"/>
                  <a:gd name="T42" fmla="*/ 27 w 33"/>
                  <a:gd name="T43" fmla="*/ 80 h 144"/>
                  <a:gd name="T44" fmla="*/ 27 w 33"/>
                  <a:gd name="T45" fmla="*/ 58 h 144"/>
                  <a:gd name="T46" fmla="*/ 26 w 33"/>
                  <a:gd name="T47" fmla="*/ 39 h 144"/>
                  <a:gd name="T48" fmla="*/ 23 w 33"/>
                  <a:gd name="T49" fmla="*/ 19 h 144"/>
                  <a:gd name="T50" fmla="*/ 18 w 33"/>
                  <a:gd name="T51" fmla="*/ 1 h 144"/>
                  <a:gd name="T52" fmla="*/ 26 w 33"/>
                  <a:gd name="T5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4">
                    <a:moveTo>
                      <a:pt x="26" y="0"/>
                    </a:moveTo>
                    <a:lnTo>
                      <a:pt x="29" y="18"/>
                    </a:lnTo>
                    <a:lnTo>
                      <a:pt x="32" y="37"/>
                    </a:lnTo>
                    <a:lnTo>
                      <a:pt x="33" y="58"/>
                    </a:lnTo>
                    <a:lnTo>
                      <a:pt x="33" y="80"/>
                    </a:lnTo>
                    <a:lnTo>
                      <a:pt x="32" y="89"/>
                    </a:lnTo>
                    <a:lnTo>
                      <a:pt x="30" y="99"/>
                    </a:lnTo>
                    <a:lnTo>
                      <a:pt x="27" y="108"/>
                    </a:lnTo>
                    <a:lnTo>
                      <a:pt x="26" y="117"/>
                    </a:lnTo>
                    <a:lnTo>
                      <a:pt x="21" y="125"/>
                    </a:lnTo>
                    <a:lnTo>
                      <a:pt x="17" y="132"/>
                    </a:lnTo>
                    <a:lnTo>
                      <a:pt x="11" y="138"/>
                    </a:lnTo>
                    <a:lnTo>
                      <a:pt x="5" y="144"/>
                    </a:lnTo>
                    <a:lnTo>
                      <a:pt x="0" y="140"/>
                    </a:lnTo>
                    <a:lnTo>
                      <a:pt x="6" y="134"/>
                    </a:lnTo>
                    <a:lnTo>
                      <a:pt x="12" y="128"/>
                    </a:lnTo>
                    <a:lnTo>
                      <a:pt x="15" y="122"/>
                    </a:lnTo>
                    <a:lnTo>
                      <a:pt x="20" y="114"/>
                    </a:lnTo>
                    <a:lnTo>
                      <a:pt x="21" y="107"/>
                    </a:lnTo>
                    <a:lnTo>
                      <a:pt x="24" y="98"/>
                    </a:lnTo>
                    <a:lnTo>
                      <a:pt x="26" y="89"/>
                    </a:lnTo>
                    <a:lnTo>
                      <a:pt x="27" y="80"/>
                    </a:lnTo>
                    <a:lnTo>
                      <a:pt x="27" y="58"/>
                    </a:lnTo>
                    <a:lnTo>
                      <a:pt x="26" y="39"/>
                    </a:lnTo>
                    <a:lnTo>
                      <a:pt x="23" y="19"/>
                    </a:lnTo>
                    <a:lnTo>
                      <a:pt x="18"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5" name="Freeform 1601"/>
              <p:cNvSpPr>
                <a:spLocks/>
              </p:cNvSpPr>
              <p:nvPr/>
            </p:nvSpPr>
            <p:spPr bwMode="auto">
              <a:xfrm>
                <a:off x="4462" y="1311"/>
                <a:ext cx="4" cy="1"/>
              </a:xfrm>
              <a:custGeom>
                <a:avLst/>
                <a:gdLst>
                  <a:gd name="T0" fmla="*/ 8 w 8"/>
                  <a:gd name="T1" fmla="*/ 0 h 1"/>
                  <a:gd name="T2" fmla="*/ 0 w 8"/>
                  <a:gd name="T3" fmla="*/ 1 h 1"/>
                  <a:gd name="T4" fmla="*/ 2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0" y="1"/>
                    </a:lnTo>
                    <a:lnTo>
                      <a:pt x="2"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6" name="Oval 1602"/>
              <p:cNvSpPr>
                <a:spLocks noChangeArrowheads="1"/>
              </p:cNvSpPr>
              <p:nvPr/>
            </p:nvSpPr>
            <p:spPr bwMode="auto">
              <a:xfrm>
                <a:off x="4453" y="1381"/>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7" name="Oval 1603"/>
              <p:cNvSpPr>
                <a:spLocks noChangeArrowheads="1"/>
              </p:cNvSpPr>
              <p:nvPr/>
            </p:nvSpPr>
            <p:spPr bwMode="auto">
              <a:xfrm>
                <a:off x="4281" y="1270"/>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8" name="Freeform 1604"/>
              <p:cNvSpPr>
                <a:spLocks/>
              </p:cNvSpPr>
              <p:nvPr/>
            </p:nvSpPr>
            <p:spPr bwMode="auto">
              <a:xfrm>
                <a:off x="4457" y="1333"/>
                <a:ext cx="114" cy="50"/>
              </a:xfrm>
              <a:custGeom>
                <a:avLst/>
                <a:gdLst>
                  <a:gd name="T0" fmla="*/ 0 w 229"/>
                  <a:gd name="T1" fmla="*/ 95 h 100"/>
                  <a:gd name="T2" fmla="*/ 10 w 229"/>
                  <a:gd name="T3" fmla="*/ 83 h 100"/>
                  <a:gd name="T4" fmla="*/ 22 w 229"/>
                  <a:gd name="T5" fmla="*/ 71 h 100"/>
                  <a:gd name="T6" fmla="*/ 34 w 229"/>
                  <a:gd name="T7" fmla="*/ 61 h 100"/>
                  <a:gd name="T8" fmla="*/ 46 w 229"/>
                  <a:gd name="T9" fmla="*/ 50 h 100"/>
                  <a:gd name="T10" fmla="*/ 60 w 229"/>
                  <a:gd name="T11" fmla="*/ 41 h 100"/>
                  <a:gd name="T12" fmla="*/ 73 w 229"/>
                  <a:gd name="T13" fmla="*/ 32 h 100"/>
                  <a:gd name="T14" fmla="*/ 87 w 229"/>
                  <a:gd name="T15" fmla="*/ 25 h 100"/>
                  <a:gd name="T16" fmla="*/ 102 w 229"/>
                  <a:gd name="T17" fmla="*/ 17 h 100"/>
                  <a:gd name="T18" fmla="*/ 117 w 229"/>
                  <a:gd name="T19" fmla="*/ 12 h 100"/>
                  <a:gd name="T20" fmla="*/ 132 w 229"/>
                  <a:gd name="T21" fmla="*/ 8 h 100"/>
                  <a:gd name="T22" fmla="*/ 140 w 229"/>
                  <a:gd name="T23" fmla="*/ 5 h 100"/>
                  <a:gd name="T24" fmla="*/ 149 w 229"/>
                  <a:gd name="T25" fmla="*/ 3 h 100"/>
                  <a:gd name="T26" fmla="*/ 164 w 229"/>
                  <a:gd name="T27" fmla="*/ 2 h 100"/>
                  <a:gd name="T28" fmla="*/ 181 w 229"/>
                  <a:gd name="T29" fmla="*/ 0 h 100"/>
                  <a:gd name="T30" fmla="*/ 196 w 229"/>
                  <a:gd name="T31" fmla="*/ 0 h 100"/>
                  <a:gd name="T32" fmla="*/ 212 w 229"/>
                  <a:gd name="T33" fmla="*/ 2 h 100"/>
                  <a:gd name="T34" fmla="*/ 229 w 229"/>
                  <a:gd name="T35" fmla="*/ 3 h 100"/>
                  <a:gd name="T36" fmla="*/ 229 w 229"/>
                  <a:gd name="T37" fmla="*/ 11 h 100"/>
                  <a:gd name="T38" fmla="*/ 212 w 229"/>
                  <a:gd name="T39" fmla="*/ 8 h 100"/>
                  <a:gd name="T40" fmla="*/ 196 w 229"/>
                  <a:gd name="T41" fmla="*/ 6 h 100"/>
                  <a:gd name="T42" fmla="*/ 181 w 229"/>
                  <a:gd name="T43" fmla="*/ 6 h 100"/>
                  <a:gd name="T44" fmla="*/ 164 w 229"/>
                  <a:gd name="T45" fmla="*/ 8 h 100"/>
                  <a:gd name="T46" fmla="*/ 149 w 229"/>
                  <a:gd name="T47" fmla="*/ 11 h 100"/>
                  <a:gd name="T48" fmla="*/ 141 w 229"/>
                  <a:gd name="T49" fmla="*/ 12 h 100"/>
                  <a:gd name="T50" fmla="*/ 134 w 229"/>
                  <a:gd name="T51" fmla="*/ 14 h 100"/>
                  <a:gd name="T52" fmla="*/ 119 w 229"/>
                  <a:gd name="T53" fmla="*/ 18 h 100"/>
                  <a:gd name="T54" fmla="*/ 105 w 229"/>
                  <a:gd name="T55" fmla="*/ 23 h 100"/>
                  <a:gd name="T56" fmla="*/ 90 w 229"/>
                  <a:gd name="T57" fmla="*/ 31 h 100"/>
                  <a:gd name="T58" fmla="*/ 76 w 229"/>
                  <a:gd name="T59" fmla="*/ 38 h 100"/>
                  <a:gd name="T60" fmla="*/ 63 w 229"/>
                  <a:gd name="T61" fmla="*/ 46 h 100"/>
                  <a:gd name="T62" fmla="*/ 51 w 229"/>
                  <a:gd name="T63" fmla="*/ 55 h 100"/>
                  <a:gd name="T64" fmla="*/ 37 w 229"/>
                  <a:gd name="T65" fmla="*/ 65 h 100"/>
                  <a:gd name="T66" fmla="*/ 27 w 229"/>
                  <a:gd name="T67" fmla="*/ 76 h 100"/>
                  <a:gd name="T68" fmla="*/ 15 w 229"/>
                  <a:gd name="T69" fmla="*/ 88 h 100"/>
                  <a:gd name="T70" fmla="*/ 4 w 229"/>
                  <a:gd name="T71" fmla="*/ 100 h 100"/>
                  <a:gd name="T72" fmla="*/ 0 w 229"/>
                  <a:gd name="T73" fmla="*/ 9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9" h="100">
                    <a:moveTo>
                      <a:pt x="0" y="95"/>
                    </a:moveTo>
                    <a:lnTo>
                      <a:pt x="10" y="83"/>
                    </a:lnTo>
                    <a:lnTo>
                      <a:pt x="22" y="71"/>
                    </a:lnTo>
                    <a:lnTo>
                      <a:pt x="34" y="61"/>
                    </a:lnTo>
                    <a:lnTo>
                      <a:pt x="46" y="50"/>
                    </a:lnTo>
                    <a:lnTo>
                      <a:pt x="60" y="41"/>
                    </a:lnTo>
                    <a:lnTo>
                      <a:pt x="73" y="32"/>
                    </a:lnTo>
                    <a:lnTo>
                      <a:pt x="87" y="25"/>
                    </a:lnTo>
                    <a:lnTo>
                      <a:pt x="102" y="17"/>
                    </a:lnTo>
                    <a:lnTo>
                      <a:pt x="117" y="12"/>
                    </a:lnTo>
                    <a:lnTo>
                      <a:pt x="132" y="8"/>
                    </a:lnTo>
                    <a:lnTo>
                      <a:pt x="140" y="5"/>
                    </a:lnTo>
                    <a:lnTo>
                      <a:pt x="149" y="3"/>
                    </a:lnTo>
                    <a:lnTo>
                      <a:pt x="164" y="2"/>
                    </a:lnTo>
                    <a:lnTo>
                      <a:pt x="181" y="0"/>
                    </a:lnTo>
                    <a:lnTo>
                      <a:pt x="196" y="0"/>
                    </a:lnTo>
                    <a:lnTo>
                      <a:pt x="212" y="2"/>
                    </a:lnTo>
                    <a:lnTo>
                      <a:pt x="229" y="3"/>
                    </a:lnTo>
                    <a:lnTo>
                      <a:pt x="229" y="11"/>
                    </a:lnTo>
                    <a:lnTo>
                      <a:pt x="212" y="8"/>
                    </a:lnTo>
                    <a:lnTo>
                      <a:pt x="196" y="6"/>
                    </a:lnTo>
                    <a:lnTo>
                      <a:pt x="181" y="6"/>
                    </a:lnTo>
                    <a:lnTo>
                      <a:pt x="164" y="8"/>
                    </a:lnTo>
                    <a:lnTo>
                      <a:pt x="149" y="11"/>
                    </a:lnTo>
                    <a:lnTo>
                      <a:pt x="141" y="12"/>
                    </a:lnTo>
                    <a:lnTo>
                      <a:pt x="134" y="14"/>
                    </a:lnTo>
                    <a:lnTo>
                      <a:pt x="119" y="18"/>
                    </a:lnTo>
                    <a:lnTo>
                      <a:pt x="105" y="23"/>
                    </a:lnTo>
                    <a:lnTo>
                      <a:pt x="90" y="31"/>
                    </a:lnTo>
                    <a:lnTo>
                      <a:pt x="76" y="38"/>
                    </a:lnTo>
                    <a:lnTo>
                      <a:pt x="63" y="46"/>
                    </a:lnTo>
                    <a:lnTo>
                      <a:pt x="51" y="55"/>
                    </a:lnTo>
                    <a:lnTo>
                      <a:pt x="37" y="65"/>
                    </a:lnTo>
                    <a:lnTo>
                      <a:pt x="27" y="76"/>
                    </a:lnTo>
                    <a:lnTo>
                      <a:pt x="15" y="88"/>
                    </a:lnTo>
                    <a:lnTo>
                      <a:pt x="4" y="10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29" name="Oval 1605"/>
              <p:cNvSpPr>
                <a:spLocks noChangeArrowheads="1"/>
              </p:cNvSpPr>
              <p:nvPr/>
            </p:nvSpPr>
            <p:spPr bwMode="auto">
              <a:xfrm>
                <a:off x="4570" y="1335"/>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0" name="Oval 1606"/>
              <p:cNvSpPr>
                <a:spLocks noChangeArrowheads="1"/>
              </p:cNvSpPr>
              <p:nvPr/>
            </p:nvSpPr>
            <p:spPr bwMode="auto">
              <a:xfrm>
                <a:off x="4457" y="1380"/>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1" name="Freeform 1607"/>
              <p:cNvSpPr>
                <a:spLocks/>
              </p:cNvSpPr>
              <p:nvPr/>
            </p:nvSpPr>
            <p:spPr bwMode="auto">
              <a:xfrm>
                <a:off x="4392" y="1091"/>
                <a:ext cx="43" cy="64"/>
              </a:xfrm>
              <a:custGeom>
                <a:avLst/>
                <a:gdLst>
                  <a:gd name="T0" fmla="*/ 6 w 86"/>
                  <a:gd name="T1" fmla="*/ 0 h 128"/>
                  <a:gd name="T2" fmla="*/ 18 w 86"/>
                  <a:gd name="T3" fmla="*/ 37 h 128"/>
                  <a:gd name="T4" fmla="*/ 25 w 86"/>
                  <a:gd name="T5" fmla="*/ 55 h 128"/>
                  <a:gd name="T6" fmla="*/ 28 w 86"/>
                  <a:gd name="T7" fmla="*/ 65 h 128"/>
                  <a:gd name="T8" fmla="*/ 33 w 86"/>
                  <a:gd name="T9" fmla="*/ 74 h 128"/>
                  <a:gd name="T10" fmla="*/ 37 w 86"/>
                  <a:gd name="T11" fmla="*/ 82 h 128"/>
                  <a:gd name="T12" fmla="*/ 42 w 86"/>
                  <a:gd name="T13" fmla="*/ 91 h 128"/>
                  <a:gd name="T14" fmla="*/ 48 w 86"/>
                  <a:gd name="T15" fmla="*/ 98 h 128"/>
                  <a:gd name="T16" fmla="*/ 54 w 86"/>
                  <a:gd name="T17" fmla="*/ 104 h 128"/>
                  <a:gd name="T18" fmla="*/ 60 w 86"/>
                  <a:gd name="T19" fmla="*/ 110 h 128"/>
                  <a:gd name="T20" fmla="*/ 68 w 86"/>
                  <a:gd name="T21" fmla="*/ 115 h 128"/>
                  <a:gd name="T22" fmla="*/ 77 w 86"/>
                  <a:gd name="T23" fmla="*/ 119 h 128"/>
                  <a:gd name="T24" fmla="*/ 86 w 86"/>
                  <a:gd name="T25" fmla="*/ 122 h 128"/>
                  <a:gd name="T26" fmla="*/ 84 w 86"/>
                  <a:gd name="T27" fmla="*/ 128 h 128"/>
                  <a:gd name="T28" fmla="*/ 75 w 86"/>
                  <a:gd name="T29" fmla="*/ 125 h 128"/>
                  <a:gd name="T30" fmla="*/ 65 w 86"/>
                  <a:gd name="T31" fmla="*/ 121 h 128"/>
                  <a:gd name="T32" fmla="*/ 57 w 86"/>
                  <a:gd name="T33" fmla="*/ 115 h 128"/>
                  <a:gd name="T34" fmla="*/ 50 w 86"/>
                  <a:gd name="T35" fmla="*/ 109 h 128"/>
                  <a:gd name="T36" fmla="*/ 42 w 86"/>
                  <a:gd name="T37" fmla="*/ 103 h 128"/>
                  <a:gd name="T38" fmla="*/ 37 w 86"/>
                  <a:gd name="T39" fmla="*/ 94 h 128"/>
                  <a:gd name="T40" fmla="*/ 31 w 86"/>
                  <a:gd name="T41" fmla="*/ 85 h 128"/>
                  <a:gd name="T42" fmla="*/ 27 w 86"/>
                  <a:gd name="T43" fmla="*/ 77 h 128"/>
                  <a:gd name="T44" fmla="*/ 22 w 86"/>
                  <a:gd name="T45" fmla="*/ 67 h 128"/>
                  <a:gd name="T46" fmla="*/ 19 w 86"/>
                  <a:gd name="T47" fmla="*/ 58 h 128"/>
                  <a:gd name="T48" fmla="*/ 12 w 86"/>
                  <a:gd name="T49" fmla="*/ 38 h 128"/>
                  <a:gd name="T50" fmla="*/ 0 w 86"/>
                  <a:gd name="T51" fmla="*/ 2 h 128"/>
                  <a:gd name="T52" fmla="*/ 6 w 86"/>
                  <a:gd name="T5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128">
                    <a:moveTo>
                      <a:pt x="6" y="0"/>
                    </a:moveTo>
                    <a:lnTo>
                      <a:pt x="18" y="37"/>
                    </a:lnTo>
                    <a:lnTo>
                      <a:pt x="25" y="55"/>
                    </a:lnTo>
                    <a:lnTo>
                      <a:pt x="28" y="65"/>
                    </a:lnTo>
                    <a:lnTo>
                      <a:pt x="33" y="74"/>
                    </a:lnTo>
                    <a:lnTo>
                      <a:pt x="37" y="82"/>
                    </a:lnTo>
                    <a:lnTo>
                      <a:pt x="42" y="91"/>
                    </a:lnTo>
                    <a:lnTo>
                      <a:pt x="48" y="98"/>
                    </a:lnTo>
                    <a:lnTo>
                      <a:pt x="54" y="104"/>
                    </a:lnTo>
                    <a:lnTo>
                      <a:pt x="60" y="110"/>
                    </a:lnTo>
                    <a:lnTo>
                      <a:pt x="68" y="115"/>
                    </a:lnTo>
                    <a:lnTo>
                      <a:pt x="77" y="119"/>
                    </a:lnTo>
                    <a:lnTo>
                      <a:pt x="86" y="122"/>
                    </a:lnTo>
                    <a:lnTo>
                      <a:pt x="84" y="128"/>
                    </a:lnTo>
                    <a:lnTo>
                      <a:pt x="75" y="125"/>
                    </a:lnTo>
                    <a:lnTo>
                      <a:pt x="65" y="121"/>
                    </a:lnTo>
                    <a:lnTo>
                      <a:pt x="57" y="115"/>
                    </a:lnTo>
                    <a:lnTo>
                      <a:pt x="50" y="109"/>
                    </a:lnTo>
                    <a:lnTo>
                      <a:pt x="42" y="103"/>
                    </a:lnTo>
                    <a:lnTo>
                      <a:pt x="37" y="94"/>
                    </a:lnTo>
                    <a:lnTo>
                      <a:pt x="31" y="85"/>
                    </a:lnTo>
                    <a:lnTo>
                      <a:pt x="27" y="77"/>
                    </a:lnTo>
                    <a:lnTo>
                      <a:pt x="22" y="67"/>
                    </a:lnTo>
                    <a:lnTo>
                      <a:pt x="19" y="58"/>
                    </a:lnTo>
                    <a:lnTo>
                      <a:pt x="12" y="38"/>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2" name="Oval 1608"/>
              <p:cNvSpPr>
                <a:spLocks noChangeArrowheads="1"/>
              </p:cNvSpPr>
              <p:nvPr/>
            </p:nvSpPr>
            <p:spPr bwMode="auto">
              <a:xfrm>
                <a:off x="4433" y="1152"/>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3" name="Oval 1609"/>
              <p:cNvSpPr>
                <a:spLocks noChangeArrowheads="1"/>
              </p:cNvSpPr>
              <p:nvPr/>
            </p:nvSpPr>
            <p:spPr bwMode="auto">
              <a:xfrm>
                <a:off x="4392" y="1089"/>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4" name="Freeform 1610"/>
              <p:cNvSpPr>
                <a:spLocks/>
              </p:cNvSpPr>
              <p:nvPr/>
            </p:nvSpPr>
            <p:spPr bwMode="auto">
              <a:xfrm>
                <a:off x="4613" y="1371"/>
                <a:ext cx="47" cy="114"/>
              </a:xfrm>
              <a:custGeom>
                <a:avLst/>
                <a:gdLst>
                  <a:gd name="T0" fmla="*/ 66 w 94"/>
                  <a:gd name="T1" fmla="*/ 1 h 227"/>
                  <a:gd name="T2" fmla="*/ 72 w 94"/>
                  <a:gd name="T3" fmla="*/ 9 h 227"/>
                  <a:gd name="T4" fmla="*/ 77 w 94"/>
                  <a:gd name="T5" fmla="*/ 16 h 227"/>
                  <a:gd name="T6" fmla="*/ 80 w 94"/>
                  <a:gd name="T7" fmla="*/ 21 h 227"/>
                  <a:gd name="T8" fmla="*/ 81 w 94"/>
                  <a:gd name="T9" fmla="*/ 24 h 227"/>
                  <a:gd name="T10" fmla="*/ 83 w 94"/>
                  <a:gd name="T11" fmla="*/ 28 h 227"/>
                  <a:gd name="T12" fmla="*/ 83 w 94"/>
                  <a:gd name="T13" fmla="*/ 31 h 227"/>
                  <a:gd name="T14" fmla="*/ 89 w 94"/>
                  <a:gd name="T15" fmla="*/ 69 h 227"/>
                  <a:gd name="T16" fmla="*/ 92 w 94"/>
                  <a:gd name="T17" fmla="*/ 86 h 227"/>
                  <a:gd name="T18" fmla="*/ 94 w 94"/>
                  <a:gd name="T19" fmla="*/ 102 h 227"/>
                  <a:gd name="T20" fmla="*/ 94 w 94"/>
                  <a:gd name="T21" fmla="*/ 111 h 227"/>
                  <a:gd name="T22" fmla="*/ 92 w 94"/>
                  <a:gd name="T23" fmla="*/ 120 h 227"/>
                  <a:gd name="T24" fmla="*/ 90 w 94"/>
                  <a:gd name="T25" fmla="*/ 138 h 227"/>
                  <a:gd name="T26" fmla="*/ 84 w 94"/>
                  <a:gd name="T27" fmla="*/ 158 h 227"/>
                  <a:gd name="T28" fmla="*/ 77 w 94"/>
                  <a:gd name="T29" fmla="*/ 180 h 227"/>
                  <a:gd name="T30" fmla="*/ 72 w 94"/>
                  <a:gd name="T31" fmla="*/ 190 h 227"/>
                  <a:gd name="T32" fmla="*/ 68 w 94"/>
                  <a:gd name="T33" fmla="*/ 197 h 227"/>
                  <a:gd name="T34" fmla="*/ 57 w 94"/>
                  <a:gd name="T35" fmla="*/ 211 h 227"/>
                  <a:gd name="T36" fmla="*/ 48 w 94"/>
                  <a:gd name="T37" fmla="*/ 218 h 227"/>
                  <a:gd name="T38" fmla="*/ 44 w 94"/>
                  <a:gd name="T39" fmla="*/ 223 h 227"/>
                  <a:gd name="T40" fmla="*/ 32 w 94"/>
                  <a:gd name="T41" fmla="*/ 226 h 227"/>
                  <a:gd name="T42" fmla="*/ 23 w 94"/>
                  <a:gd name="T43" fmla="*/ 227 h 227"/>
                  <a:gd name="T44" fmla="*/ 17 w 94"/>
                  <a:gd name="T45" fmla="*/ 226 h 227"/>
                  <a:gd name="T46" fmla="*/ 14 w 94"/>
                  <a:gd name="T47" fmla="*/ 224 h 227"/>
                  <a:gd name="T48" fmla="*/ 12 w 94"/>
                  <a:gd name="T49" fmla="*/ 223 h 227"/>
                  <a:gd name="T50" fmla="*/ 11 w 94"/>
                  <a:gd name="T51" fmla="*/ 221 h 227"/>
                  <a:gd name="T52" fmla="*/ 7 w 94"/>
                  <a:gd name="T53" fmla="*/ 217 h 227"/>
                  <a:gd name="T54" fmla="*/ 3 w 94"/>
                  <a:gd name="T55" fmla="*/ 206 h 227"/>
                  <a:gd name="T56" fmla="*/ 1 w 94"/>
                  <a:gd name="T57" fmla="*/ 194 h 227"/>
                  <a:gd name="T58" fmla="*/ 0 w 94"/>
                  <a:gd name="T59" fmla="*/ 183 h 227"/>
                  <a:gd name="T60" fmla="*/ 0 w 94"/>
                  <a:gd name="T61" fmla="*/ 173 h 227"/>
                  <a:gd name="T62" fmla="*/ 0 w 94"/>
                  <a:gd name="T63" fmla="*/ 162 h 227"/>
                  <a:gd name="T64" fmla="*/ 0 w 94"/>
                  <a:gd name="T65" fmla="*/ 152 h 227"/>
                  <a:gd name="T66" fmla="*/ 1 w 94"/>
                  <a:gd name="T67" fmla="*/ 131 h 227"/>
                  <a:gd name="T68" fmla="*/ 4 w 94"/>
                  <a:gd name="T69" fmla="*/ 111 h 227"/>
                  <a:gd name="T70" fmla="*/ 6 w 94"/>
                  <a:gd name="T71" fmla="*/ 87 h 227"/>
                  <a:gd name="T72" fmla="*/ 7 w 94"/>
                  <a:gd name="T73" fmla="*/ 75 h 227"/>
                  <a:gd name="T74" fmla="*/ 9 w 94"/>
                  <a:gd name="T75" fmla="*/ 63 h 227"/>
                  <a:gd name="T76" fmla="*/ 11 w 94"/>
                  <a:gd name="T77" fmla="*/ 52 h 227"/>
                  <a:gd name="T78" fmla="*/ 12 w 94"/>
                  <a:gd name="T79" fmla="*/ 48 h 227"/>
                  <a:gd name="T80" fmla="*/ 15 w 94"/>
                  <a:gd name="T81" fmla="*/ 42 h 227"/>
                  <a:gd name="T82" fmla="*/ 20 w 94"/>
                  <a:gd name="T83" fmla="*/ 31 h 227"/>
                  <a:gd name="T84" fmla="*/ 26 w 94"/>
                  <a:gd name="T85" fmla="*/ 21 h 227"/>
                  <a:gd name="T86" fmla="*/ 30 w 94"/>
                  <a:gd name="T87" fmla="*/ 15 h 227"/>
                  <a:gd name="T88" fmla="*/ 36 w 94"/>
                  <a:gd name="T89" fmla="*/ 9 h 227"/>
                  <a:gd name="T90" fmla="*/ 41 w 94"/>
                  <a:gd name="T91" fmla="*/ 6 h 227"/>
                  <a:gd name="T92" fmla="*/ 44 w 94"/>
                  <a:gd name="T93" fmla="*/ 3 h 227"/>
                  <a:gd name="T94" fmla="*/ 48 w 94"/>
                  <a:gd name="T95" fmla="*/ 1 h 227"/>
                  <a:gd name="T96" fmla="*/ 51 w 94"/>
                  <a:gd name="T97" fmla="*/ 0 h 227"/>
                  <a:gd name="T98" fmla="*/ 57 w 94"/>
                  <a:gd name="T99" fmla="*/ 0 h 227"/>
                  <a:gd name="T100" fmla="*/ 66 w 94"/>
                  <a:gd name="T101" fmla="*/ 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227">
                    <a:moveTo>
                      <a:pt x="66" y="1"/>
                    </a:moveTo>
                    <a:lnTo>
                      <a:pt x="72" y="9"/>
                    </a:lnTo>
                    <a:lnTo>
                      <a:pt x="77" y="16"/>
                    </a:lnTo>
                    <a:lnTo>
                      <a:pt x="80" y="21"/>
                    </a:lnTo>
                    <a:lnTo>
                      <a:pt x="81" y="24"/>
                    </a:lnTo>
                    <a:lnTo>
                      <a:pt x="83" y="28"/>
                    </a:lnTo>
                    <a:lnTo>
                      <a:pt x="83" y="31"/>
                    </a:lnTo>
                    <a:lnTo>
                      <a:pt x="89" y="69"/>
                    </a:lnTo>
                    <a:lnTo>
                      <a:pt x="92" y="86"/>
                    </a:lnTo>
                    <a:lnTo>
                      <a:pt x="94" y="102"/>
                    </a:lnTo>
                    <a:lnTo>
                      <a:pt x="94" y="111"/>
                    </a:lnTo>
                    <a:lnTo>
                      <a:pt x="92" y="120"/>
                    </a:lnTo>
                    <a:lnTo>
                      <a:pt x="90" y="138"/>
                    </a:lnTo>
                    <a:lnTo>
                      <a:pt x="84" y="158"/>
                    </a:lnTo>
                    <a:lnTo>
                      <a:pt x="77" y="180"/>
                    </a:lnTo>
                    <a:lnTo>
                      <a:pt x="72" y="190"/>
                    </a:lnTo>
                    <a:lnTo>
                      <a:pt x="68" y="197"/>
                    </a:lnTo>
                    <a:lnTo>
                      <a:pt x="57" y="211"/>
                    </a:lnTo>
                    <a:lnTo>
                      <a:pt x="48" y="218"/>
                    </a:lnTo>
                    <a:lnTo>
                      <a:pt x="44" y="223"/>
                    </a:lnTo>
                    <a:lnTo>
                      <a:pt x="32" y="226"/>
                    </a:lnTo>
                    <a:lnTo>
                      <a:pt x="23" y="227"/>
                    </a:lnTo>
                    <a:lnTo>
                      <a:pt x="17" y="226"/>
                    </a:lnTo>
                    <a:lnTo>
                      <a:pt x="14" y="224"/>
                    </a:lnTo>
                    <a:lnTo>
                      <a:pt x="12" y="223"/>
                    </a:lnTo>
                    <a:lnTo>
                      <a:pt x="11" y="221"/>
                    </a:lnTo>
                    <a:lnTo>
                      <a:pt x="7" y="217"/>
                    </a:lnTo>
                    <a:lnTo>
                      <a:pt x="3" y="206"/>
                    </a:lnTo>
                    <a:lnTo>
                      <a:pt x="1" y="194"/>
                    </a:lnTo>
                    <a:lnTo>
                      <a:pt x="0" y="183"/>
                    </a:lnTo>
                    <a:lnTo>
                      <a:pt x="0" y="173"/>
                    </a:lnTo>
                    <a:lnTo>
                      <a:pt x="0" y="162"/>
                    </a:lnTo>
                    <a:lnTo>
                      <a:pt x="0" y="152"/>
                    </a:lnTo>
                    <a:lnTo>
                      <a:pt x="1" y="131"/>
                    </a:lnTo>
                    <a:lnTo>
                      <a:pt x="4" y="111"/>
                    </a:lnTo>
                    <a:lnTo>
                      <a:pt x="6" y="87"/>
                    </a:lnTo>
                    <a:lnTo>
                      <a:pt x="7" y="75"/>
                    </a:lnTo>
                    <a:lnTo>
                      <a:pt x="9" y="63"/>
                    </a:lnTo>
                    <a:lnTo>
                      <a:pt x="11" y="52"/>
                    </a:lnTo>
                    <a:lnTo>
                      <a:pt x="12" y="48"/>
                    </a:lnTo>
                    <a:lnTo>
                      <a:pt x="15" y="42"/>
                    </a:lnTo>
                    <a:lnTo>
                      <a:pt x="20" y="31"/>
                    </a:lnTo>
                    <a:lnTo>
                      <a:pt x="26" y="21"/>
                    </a:lnTo>
                    <a:lnTo>
                      <a:pt x="30" y="15"/>
                    </a:lnTo>
                    <a:lnTo>
                      <a:pt x="36" y="9"/>
                    </a:lnTo>
                    <a:lnTo>
                      <a:pt x="41" y="6"/>
                    </a:lnTo>
                    <a:lnTo>
                      <a:pt x="44" y="3"/>
                    </a:lnTo>
                    <a:lnTo>
                      <a:pt x="48" y="1"/>
                    </a:lnTo>
                    <a:lnTo>
                      <a:pt x="51" y="0"/>
                    </a:lnTo>
                    <a:lnTo>
                      <a:pt x="57" y="0"/>
                    </a:lnTo>
                    <a:lnTo>
                      <a:pt x="66" y="1"/>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5" name="Freeform 1611"/>
              <p:cNvSpPr>
                <a:spLocks/>
              </p:cNvSpPr>
              <p:nvPr/>
            </p:nvSpPr>
            <p:spPr bwMode="auto">
              <a:xfrm>
                <a:off x="4613" y="1370"/>
                <a:ext cx="55" cy="127"/>
              </a:xfrm>
              <a:custGeom>
                <a:avLst/>
                <a:gdLst>
                  <a:gd name="T0" fmla="*/ 69 w 110"/>
                  <a:gd name="T1" fmla="*/ 3 h 255"/>
                  <a:gd name="T2" fmla="*/ 72 w 110"/>
                  <a:gd name="T3" fmla="*/ 5 h 255"/>
                  <a:gd name="T4" fmla="*/ 77 w 110"/>
                  <a:gd name="T5" fmla="*/ 6 h 255"/>
                  <a:gd name="T6" fmla="*/ 83 w 110"/>
                  <a:gd name="T7" fmla="*/ 12 h 255"/>
                  <a:gd name="T8" fmla="*/ 89 w 110"/>
                  <a:gd name="T9" fmla="*/ 18 h 255"/>
                  <a:gd name="T10" fmla="*/ 94 w 110"/>
                  <a:gd name="T11" fmla="*/ 24 h 255"/>
                  <a:gd name="T12" fmla="*/ 97 w 110"/>
                  <a:gd name="T13" fmla="*/ 35 h 255"/>
                  <a:gd name="T14" fmla="*/ 100 w 110"/>
                  <a:gd name="T15" fmla="*/ 47 h 255"/>
                  <a:gd name="T16" fmla="*/ 106 w 110"/>
                  <a:gd name="T17" fmla="*/ 70 h 255"/>
                  <a:gd name="T18" fmla="*/ 107 w 110"/>
                  <a:gd name="T19" fmla="*/ 80 h 255"/>
                  <a:gd name="T20" fmla="*/ 109 w 110"/>
                  <a:gd name="T21" fmla="*/ 92 h 255"/>
                  <a:gd name="T22" fmla="*/ 110 w 110"/>
                  <a:gd name="T23" fmla="*/ 104 h 255"/>
                  <a:gd name="T24" fmla="*/ 110 w 110"/>
                  <a:gd name="T25" fmla="*/ 116 h 255"/>
                  <a:gd name="T26" fmla="*/ 110 w 110"/>
                  <a:gd name="T27" fmla="*/ 128 h 255"/>
                  <a:gd name="T28" fmla="*/ 110 w 110"/>
                  <a:gd name="T29" fmla="*/ 139 h 255"/>
                  <a:gd name="T30" fmla="*/ 107 w 110"/>
                  <a:gd name="T31" fmla="*/ 163 h 255"/>
                  <a:gd name="T32" fmla="*/ 104 w 110"/>
                  <a:gd name="T33" fmla="*/ 173 h 255"/>
                  <a:gd name="T34" fmla="*/ 100 w 110"/>
                  <a:gd name="T35" fmla="*/ 185 h 255"/>
                  <a:gd name="T36" fmla="*/ 95 w 110"/>
                  <a:gd name="T37" fmla="*/ 196 h 255"/>
                  <a:gd name="T38" fmla="*/ 90 w 110"/>
                  <a:gd name="T39" fmla="*/ 207 h 255"/>
                  <a:gd name="T40" fmla="*/ 80 w 110"/>
                  <a:gd name="T41" fmla="*/ 225 h 255"/>
                  <a:gd name="T42" fmla="*/ 75 w 110"/>
                  <a:gd name="T43" fmla="*/ 235 h 255"/>
                  <a:gd name="T44" fmla="*/ 72 w 110"/>
                  <a:gd name="T45" fmla="*/ 240 h 255"/>
                  <a:gd name="T46" fmla="*/ 69 w 110"/>
                  <a:gd name="T47" fmla="*/ 243 h 255"/>
                  <a:gd name="T48" fmla="*/ 62 w 110"/>
                  <a:gd name="T49" fmla="*/ 250 h 255"/>
                  <a:gd name="T50" fmla="*/ 59 w 110"/>
                  <a:gd name="T51" fmla="*/ 252 h 255"/>
                  <a:gd name="T52" fmla="*/ 54 w 110"/>
                  <a:gd name="T53" fmla="*/ 255 h 255"/>
                  <a:gd name="T54" fmla="*/ 50 w 110"/>
                  <a:gd name="T55" fmla="*/ 255 h 255"/>
                  <a:gd name="T56" fmla="*/ 47 w 110"/>
                  <a:gd name="T57" fmla="*/ 255 h 255"/>
                  <a:gd name="T58" fmla="*/ 42 w 110"/>
                  <a:gd name="T59" fmla="*/ 253 h 255"/>
                  <a:gd name="T60" fmla="*/ 36 w 110"/>
                  <a:gd name="T61" fmla="*/ 252 h 255"/>
                  <a:gd name="T62" fmla="*/ 33 w 110"/>
                  <a:gd name="T63" fmla="*/ 249 h 255"/>
                  <a:gd name="T64" fmla="*/ 29 w 110"/>
                  <a:gd name="T65" fmla="*/ 246 h 255"/>
                  <a:gd name="T66" fmla="*/ 24 w 110"/>
                  <a:gd name="T67" fmla="*/ 243 h 255"/>
                  <a:gd name="T68" fmla="*/ 21 w 110"/>
                  <a:gd name="T69" fmla="*/ 240 h 255"/>
                  <a:gd name="T70" fmla="*/ 18 w 110"/>
                  <a:gd name="T71" fmla="*/ 237 h 255"/>
                  <a:gd name="T72" fmla="*/ 15 w 110"/>
                  <a:gd name="T73" fmla="*/ 232 h 255"/>
                  <a:gd name="T74" fmla="*/ 11 w 110"/>
                  <a:gd name="T75" fmla="*/ 225 h 255"/>
                  <a:gd name="T76" fmla="*/ 7 w 110"/>
                  <a:gd name="T77" fmla="*/ 217 h 255"/>
                  <a:gd name="T78" fmla="*/ 4 w 110"/>
                  <a:gd name="T79" fmla="*/ 208 h 255"/>
                  <a:gd name="T80" fmla="*/ 3 w 110"/>
                  <a:gd name="T81" fmla="*/ 199 h 255"/>
                  <a:gd name="T82" fmla="*/ 1 w 110"/>
                  <a:gd name="T83" fmla="*/ 190 h 255"/>
                  <a:gd name="T84" fmla="*/ 0 w 110"/>
                  <a:gd name="T85" fmla="*/ 179 h 255"/>
                  <a:gd name="T86" fmla="*/ 0 w 110"/>
                  <a:gd name="T87" fmla="*/ 170 h 255"/>
                  <a:gd name="T88" fmla="*/ 1 w 110"/>
                  <a:gd name="T89" fmla="*/ 151 h 255"/>
                  <a:gd name="T90" fmla="*/ 4 w 110"/>
                  <a:gd name="T91" fmla="*/ 112 h 255"/>
                  <a:gd name="T92" fmla="*/ 7 w 110"/>
                  <a:gd name="T93" fmla="*/ 88 h 255"/>
                  <a:gd name="T94" fmla="*/ 9 w 110"/>
                  <a:gd name="T95" fmla="*/ 76 h 255"/>
                  <a:gd name="T96" fmla="*/ 9 w 110"/>
                  <a:gd name="T97" fmla="*/ 65 h 255"/>
                  <a:gd name="T98" fmla="*/ 12 w 110"/>
                  <a:gd name="T99" fmla="*/ 53 h 255"/>
                  <a:gd name="T100" fmla="*/ 14 w 110"/>
                  <a:gd name="T101" fmla="*/ 48 h 255"/>
                  <a:gd name="T102" fmla="*/ 15 w 110"/>
                  <a:gd name="T103" fmla="*/ 42 h 255"/>
                  <a:gd name="T104" fmla="*/ 20 w 110"/>
                  <a:gd name="T105" fmla="*/ 32 h 255"/>
                  <a:gd name="T106" fmla="*/ 27 w 110"/>
                  <a:gd name="T107" fmla="*/ 21 h 255"/>
                  <a:gd name="T108" fmla="*/ 32 w 110"/>
                  <a:gd name="T109" fmla="*/ 15 h 255"/>
                  <a:gd name="T110" fmla="*/ 36 w 110"/>
                  <a:gd name="T111" fmla="*/ 11 h 255"/>
                  <a:gd name="T112" fmla="*/ 41 w 110"/>
                  <a:gd name="T113" fmla="*/ 6 h 255"/>
                  <a:gd name="T114" fmla="*/ 45 w 110"/>
                  <a:gd name="T115" fmla="*/ 3 h 255"/>
                  <a:gd name="T116" fmla="*/ 53 w 110"/>
                  <a:gd name="T117" fmla="*/ 0 h 255"/>
                  <a:gd name="T118" fmla="*/ 57 w 110"/>
                  <a:gd name="T119" fmla="*/ 0 h 255"/>
                  <a:gd name="T120" fmla="*/ 69 w 110"/>
                  <a:gd name="T121"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255">
                    <a:moveTo>
                      <a:pt x="69" y="3"/>
                    </a:moveTo>
                    <a:lnTo>
                      <a:pt x="72" y="5"/>
                    </a:lnTo>
                    <a:lnTo>
                      <a:pt x="77" y="6"/>
                    </a:lnTo>
                    <a:lnTo>
                      <a:pt x="83" y="12"/>
                    </a:lnTo>
                    <a:lnTo>
                      <a:pt x="89" y="18"/>
                    </a:lnTo>
                    <a:lnTo>
                      <a:pt x="94" y="24"/>
                    </a:lnTo>
                    <a:lnTo>
                      <a:pt x="97" y="35"/>
                    </a:lnTo>
                    <a:lnTo>
                      <a:pt x="100" y="47"/>
                    </a:lnTo>
                    <a:lnTo>
                      <a:pt x="106" y="70"/>
                    </a:lnTo>
                    <a:lnTo>
                      <a:pt x="107" y="80"/>
                    </a:lnTo>
                    <a:lnTo>
                      <a:pt x="109" y="92"/>
                    </a:lnTo>
                    <a:lnTo>
                      <a:pt x="110" y="104"/>
                    </a:lnTo>
                    <a:lnTo>
                      <a:pt x="110" y="116"/>
                    </a:lnTo>
                    <a:lnTo>
                      <a:pt x="110" y="128"/>
                    </a:lnTo>
                    <a:lnTo>
                      <a:pt x="110" y="139"/>
                    </a:lnTo>
                    <a:lnTo>
                      <a:pt x="107" y="163"/>
                    </a:lnTo>
                    <a:lnTo>
                      <a:pt x="104" y="173"/>
                    </a:lnTo>
                    <a:lnTo>
                      <a:pt x="100" y="185"/>
                    </a:lnTo>
                    <a:lnTo>
                      <a:pt x="95" y="196"/>
                    </a:lnTo>
                    <a:lnTo>
                      <a:pt x="90" y="207"/>
                    </a:lnTo>
                    <a:lnTo>
                      <a:pt x="80" y="225"/>
                    </a:lnTo>
                    <a:lnTo>
                      <a:pt x="75" y="235"/>
                    </a:lnTo>
                    <a:lnTo>
                      <a:pt x="72" y="240"/>
                    </a:lnTo>
                    <a:lnTo>
                      <a:pt x="69" y="243"/>
                    </a:lnTo>
                    <a:lnTo>
                      <a:pt x="62" y="250"/>
                    </a:lnTo>
                    <a:lnTo>
                      <a:pt x="59" y="252"/>
                    </a:lnTo>
                    <a:lnTo>
                      <a:pt x="54" y="255"/>
                    </a:lnTo>
                    <a:lnTo>
                      <a:pt x="50" y="255"/>
                    </a:lnTo>
                    <a:lnTo>
                      <a:pt x="47" y="255"/>
                    </a:lnTo>
                    <a:lnTo>
                      <a:pt x="42" y="253"/>
                    </a:lnTo>
                    <a:lnTo>
                      <a:pt x="36" y="252"/>
                    </a:lnTo>
                    <a:lnTo>
                      <a:pt x="33" y="249"/>
                    </a:lnTo>
                    <a:lnTo>
                      <a:pt x="29" y="246"/>
                    </a:lnTo>
                    <a:lnTo>
                      <a:pt x="24" y="243"/>
                    </a:lnTo>
                    <a:lnTo>
                      <a:pt x="21" y="240"/>
                    </a:lnTo>
                    <a:lnTo>
                      <a:pt x="18" y="237"/>
                    </a:lnTo>
                    <a:lnTo>
                      <a:pt x="15" y="232"/>
                    </a:lnTo>
                    <a:lnTo>
                      <a:pt x="11" y="225"/>
                    </a:lnTo>
                    <a:lnTo>
                      <a:pt x="7" y="217"/>
                    </a:lnTo>
                    <a:lnTo>
                      <a:pt x="4" y="208"/>
                    </a:lnTo>
                    <a:lnTo>
                      <a:pt x="3" y="199"/>
                    </a:lnTo>
                    <a:lnTo>
                      <a:pt x="1" y="190"/>
                    </a:lnTo>
                    <a:lnTo>
                      <a:pt x="0" y="179"/>
                    </a:lnTo>
                    <a:lnTo>
                      <a:pt x="0" y="170"/>
                    </a:lnTo>
                    <a:lnTo>
                      <a:pt x="1" y="151"/>
                    </a:lnTo>
                    <a:lnTo>
                      <a:pt x="4" y="112"/>
                    </a:lnTo>
                    <a:lnTo>
                      <a:pt x="7" y="88"/>
                    </a:lnTo>
                    <a:lnTo>
                      <a:pt x="9" y="76"/>
                    </a:lnTo>
                    <a:lnTo>
                      <a:pt x="9" y="65"/>
                    </a:lnTo>
                    <a:lnTo>
                      <a:pt x="12" y="53"/>
                    </a:lnTo>
                    <a:lnTo>
                      <a:pt x="14" y="48"/>
                    </a:lnTo>
                    <a:lnTo>
                      <a:pt x="15" y="42"/>
                    </a:lnTo>
                    <a:lnTo>
                      <a:pt x="20" y="32"/>
                    </a:lnTo>
                    <a:lnTo>
                      <a:pt x="27" y="21"/>
                    </a:lnTo>
                    <a:lnTo>
                      <a:pt x="32" y="15"/>
                    </a:lnTo>
                    <a:lnTo>
                      <a:pt x="36" y="11"/>
                    </a:lnTo>
                    <a:lnTo>
                      <a:pt x="41" y="6"/>
                    </a:lnTo>
                    <a:lnTo>
                      <a:pt x="45" y="3"/>
                    </a:lnTo>
                    <a:lnTo>
                      <a:pt x="53" y="0"/>
                    </a:lnTo>
                    <a:lnTo>
                      <a:pt x="57" y="0"/>
                    </a:lnTo>
                    <a:lnTo>
                      <a:pt x="6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6" name="Freeform 1612"/>
              <p:cNvSpPr>
                <a:spLocks/>
              </p:cNvSpPr>
              <p:nvPr/>
            </p:nvSpPr>
            <p:spPr bwMode="auto">
              <a:xfrm>
                <a:off x="4647" y="1370"/>
                <a:ext cx="14" cy="13"/>
              </a:xfrm>
              <a:custGeom>
                <a:avLst/>
                <a:gdLst>
                  <a:gd name="T0" fmla="*/ 3 w 27"/>
                  <a:gd name="T1" fmla="*/ 0 h 26"/>
                  <a:gd name="T2" fmla="*/ 6 w 27"/>
                  <a:gd name="T3" fmla="*/ 2 h 26"/>
                  <a:gd name="T4" fmla="*/ 10 w 27"/>
                  <a:gd name="T5" fmla="*/ 3 h 26"/>
                  <a:gd name="T6" fmla="*/ 18 w 27"/>
                  <a:gd name="T7" fmla="*/ 9 h 26"/>
                  <a:gd name="T8" fmla="*/ 24 w 27"/>
                  <a:gd name="T9" fmla="*/ 17 h 26"/>
                  <a:gd name="T10" fmla="*/ 27 w 27"/>
                  <a:gd name="T11" fmla="*/ 23 h 26"/>
                  <a:gd name="T12" fmla="*/ 22 w 27"/>
                  <a:gd name="T13" fmla="*/ 26 h 26"/>
                  <a:gd name="T14" fmla="*/ 18 w 27"/>
                  <a:gd name="T15" fmla="*/ 20 h 26"/>
                  <a:gd name="T16" fmla="*/ 13 w 27"/>
                  <a:gd name="T17" fmla="*/ 14 h 26"/>
                  <a:gd name="T18" fmla="*/ 6 w 27"/>
                  <a:gd name="T19" fmla="*/ 9 h 26"/>
                  <a:gd name="T20" fmla="*/ 3 w 27"/>
                  <a:gd name="T21" fmla="*/ 8 h 26"/>
                  <a:gd name="T22" fmla="*/ 0 w 27"/>
                  <a:gd name="T23" fmla="*/ 6 h 26"/>
                  <a:gd name="T24" fmla="*/ 3 w 27"/>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6">
                    <a:moveTo>
                      <a:pt x="3" y="0"/>
                    </a:moveTo>
                    <a:lnTo>
                      <a:pt x="6" y="2"/>
                    </a:lnTo>
                    <a:lnTo>
                      <a:pt x="10" y="3"/>
                    </a:lnTo>
                    <a:lnTo>
                      <a:pt x="18" y="9"/>
                    </a:lnTo>
                    <a:lnTo>
                      <a:pt x="24" y="17"/>
                    </a:lnTo>
                    <a:lnTo>
                      <a:pt x="27" y="23"/>
                    </a:lnTo>
                    <a:lnTo>
                      <a:pt x="22" y="26"/>
                    </a:lnTo>
                    <a:lnTo>
                      <a:pt x="18" y="20"/>
                    </a:lnTo>
                    <a:lnTo>
                      <a:pt x="13" y="14"/>
                    </a:lnTo>
                    <a:lnTo>
                      <a:pt x="6" y="9"/>
                    </a:lnTo>
                    <a:lnTo>
                      <a:pt x="3"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7" name="Freeform 1613"/>
              <p:cNvSpPr>
                <a:spLocks/>
              </p:cNvSpPr>
              <p:nvPr/>
            </p:nvSpPr>
            <p:spPr bwMode="auto">
              <a:xfrm>
                <a:off x="4657" y="1382"/>
                <a:ext cx="13" cy="92"/>
              </a:xfrm>
              <a:custGeom>
                <a:avLst/>
                <a:gdLst>
                  <a:gd name="T0" fmla="*/ 10 w 26"/>
                  <a:gd name="T1" fmla="*/ 0 h 184"/>
                  <a:gd name="T2" fmla="*/ 13 w 26"/>
                  <a:gd name="T3" fmla="*/ 11 h 184"/>
                  <a:gd name="T4" fmla="*/ 16 w 26"/>
                  <a:gd name="T5" fmla="*/ 21 h 184"/>
                  <a:gd name="T6" fmla="*/ 22 w 26"/>
                  <a:gd name="T7" fmla="*/ 44 h 184"/>
                  <a:gd name="T8" fmla="*/ 23 w 26"/>
                  <a:gd name="T9" fmla="*/ 56 h 184"/>
                  <a:gd name="T10" fmla="*/ 25 w 26"/>
                  <a:gd name="T11" fmla="*/ 68 h 184"/>
                  <a:gd name="T12" fmla="*/ 26 w 26"/>
                  <a:gd name="T13" fmla="*/ 80 h 184"/>
                  <a:gd name="T14" fmla="*/ 26 w 26"/>
                  <a:gd name="T15" fmla="*/ 92 h 184"/>
                  <a:gd name="T16" fmla="*/ 26 w 26"/>
                  <a:gd name="T17" fmla="*/ 104 h 184"/>
                  <a:gd name="T18" fmla="*/ 26 w 26"/>
                  <a:gd name="T19" fmla="*/ 116 h 184"/>
                  <a:gd name="T20" fmla="*/ 23 w 26"/>
                  <a:gd name="T21" fmla="*/ 139 h 184"/>
                  <a:gd name="T22" fmla="*/ 20 w 26"/>
                  <a:gd name="T23" fmla="*/ 151 h 184"/>
                  <a:gd name="T24" fmla="*/ 16 w 26"/>
                  <a:gd name="T25" fmla="*/ 163 h 184"/>
                  <a:gd name="T26" fmla="*/ 11 w 26"/>
                  <a:gd name="T27" fmla="*/ 174 h 184"/>
                  <a:gd name="T28" fmla="*/ 7 w 26"/>
                  <a:gd name="T29" fmla="*/ 184 h 184"/>
                  <a:gd name="T30" fmla="*/ 0 w 26"/>
                  <a:gd name="T31" fmla="*/ 181 h 184"/>
                  <a:gd name="T32" fmla="*/ 5 w 26"/>
                  <a:gd name="T33" fmla="*/ 171 h 184"/>
                  <a:gd name="T34" fmla="*/ 10 w 26"/>
                  <a:gd name="T35" fmla="*/ 160 h 184"/>
                  <a:gd name="T36" fmla="*/ 14 w 26"/>
                  <a:gd name="T37" fmla="*/ 149 h 184"/>
                  <a:gd name="T38" fmla="*/ 17 w 26"/>
                  <a:gd name="T39" fmla="*/ 139 h 184"/>
                  <a:gd name="T40" fmla="*/ 20 w 26"/>
                  <a:gd name="T41" fmla="*/ 115 h 184"/>
                  <a:gd name="T42" fmla="*/ 20 w 26"/>
                  <a:gd name="T43" fmla="*/ 104 h 184"/>
                  <a:gd name="T44" fmla="*/ 20 w 26"/>
                  <a:gd name="T45" fmla="*/ 92 h 184"/>
                  <a:gd name="T46" fmla="*/ 20 w 26"/>
                  <a:gd name="T47" fmla="*/ 80 h 184"/>
                  <a:gd name="T48" fmla="*/ 19 w 26"/>
                  <a:gd name="T49" fmla="*/ 68 h 184"/>
                  <a:gd name="T50" fmla="*/ 17 w 26"/>
                  <a:gd name="T51" fmla="*/ 58 h 184"/>
                  <a:gd name="T52" fmla="*/ 16 w 26"/>
                  <a:gd name="T53" fmla="*/ 46 h 184"/>
                  <a:gd name="T54" fmla="*/ 10 w 26"/>
                  <a:gd name="T55" fmla="*/ 23 h 184"/>
                  <a:gd name="T56" fmla="*/ 7 w 26"/>
                  <a:gd name="T57" fmla="*/ 12 h 184"/>
                  <a:gd name="T58" fmla="*/ 3 w 26"/>
                  <a:gd name="T59" fmla="*/ 2 h 184"/>
                  <a:gd name="T60" fmla="*/ 10 w 26"/>
                  <a:gd name="T6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184">
                    <a:moveTo>
                      <a:pt x="10" y="0"/>
                    </a:moveTo>
                    <a:lnTo>
                      <a:pt x="13" y="11"/>
                    </a:lnTo>
                    <a:lnTo>
                      <a:pt x="16" y="21"/>
                    </a:lnTo>
                    <a:lnTo>
                      <a:pt x="22" y="44"/>
                    </a:lnTo>
                    <a:lnTo>
                      <a:pt x="23" y="56"/>
                    </a:lnTo>
                    <a:lnTo>
                      <a:pt x="25" y="68"/>
                    </a:lnTo>
                    <a:lnTo>
                      <a:pt x="26" y="80"/>
                    </a:lnTo>
                    <a:lnTo>
                      <a:pt x="26" y="92"/>
                    </a:lnTo>
                    <a:lnTo>
                      <a:pt x="26" y="104"/>
                    </a:lnTo>
                    <a:lnTo>
                      <a:pt x="26" y="116"/>
                    </a:lnTo>
                    <a:lnTo>
                      <a:pt x="23" y="139"/>
                    </a:lnTo>
                    <a:lnTo>
                      <a:pt x="20" y="151"/>
                    </a:lnTo>
                    <a:lnTo>
                      <a:pt x="16" y="163"/>
                    </a:lnTo>
                    <a:lnTo>
                      <a:pt x="11" y="174"/>
                    </a:lnTo>
                    <a:lnTo>
                      <a:pt x="7" y="184"/>
                    </a:lnTo>
                    <a:lnTo>
                      <a:pt x="0" y="181"/>
                    </a:lnTo>
                    <a:lnTo>
                      <a:pt x="5" y="171"/>
                    </a:lnTo>
                    <a:lnTo>
                      <a:pt x="10" y="160"/>
                    </a:lnTo>
                    <a:lnTo>
                      <a:pt x="14" y="149"/>
                    </a:lnTo>
                    <a:lnTo>
                      <a:pt x="17" y="139"/>
                    </a:lnTo>
                    <a:lnTo>
                      <a:pt x="20" y="115"/>
                    </a:lnTo>
                    <a:lnTo>
                      <a:pt x="20" y="104"/>
                    </a:lnTo>
                    <a:lnTo>
                      <a:pt x="20" y="92"/>
                    </a:lnTo>
                    <a:lnTo>
                      <a:pt x="20" y="80"/>
                    </a:lnTo>
                    <a:lnTo>
                      <a:pt x="19" y="68"/>
                    </a:lnTo>
                    <a:lnTo>
                      <a:pt x="17" y="58"/>
                    </a:lnTo>
                    <a:lnTo>
                      <a:pt x="16" y="46"/>
                    </a:lnTo>
                    <a:lnTo>
                      <a:pt x="10" y="23"/>
                    </a:lnTo>
                    <a:lnTo>
                      <a:pt x="7" y="12"/>
                    </a:lnTo>
                    <a:lnTo>
                      <a:pt x="3"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8" name="Freeform 1614"/>
              <p:cNvSpPr>
                <a:spLocks/>
              </p:cNvSpPr>
              <p:nvPr/>
            </p:nvSpPr>
            <p:spPr bwMode="auto">
              <a:xfrm>
                <a:off x="4658" y="1381"/>
                <a:ext cx="3" cy="2"/>
              </a:xfrm>
              <a:custGeom>
                <a:avLst/>
                <a:gdLst>
                  <a:gd name="T0" fmla="*/ 5 w 7"/>
                  <a:gd name="T1" fmla="*/ 0 h 3"/>
                  <a:gd name="T2" fmla="*/ 7 w 7"/>
                  <a:gd name="T3" fmla="*/ 1 h 3"/>
                  <a:gd name="T4" fmla="*/ 0 w 7"/>
                  <a:gd name="T5" fmla="*/ 3 h 3"/>
                  <a:gd name="T6" fmla="*/ 5 w 7"/>
                  <a:gd name="T7" fmla="*/ 0 h 3"/>
                </a:gdLst>
                <a:ahLst/>
                <a:cxnLst>
                  <a:cxn ang="0">
                    <a:pos x="T0" y="T1"/>
                  </a:cxn>
                  <a:cxn ang="0">
                    <a:pos x="T2" y="T3"/>
                  </a:cxn>
                  <a:cxn ang="0">
                    <a:pos x="T4" y="T5"/>
                  </a:cxn>
                  <a:cxn ang="0">
                    <a:pos x="T6" y="T7"/>
                  </a:cxn>
                </a:cxnLst>
                <a:rect l="0" t="0" r="r" b="b"/>
                <a:pathLst>
                  <a:path w="7" h="3">
                    <a:moveTo>
                      <a:pt x="5" y="0"/>
                    </a:moveTo>
                    <a:lnTo>
                      <a:pt x="7" y="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39" name="Freeform 1615"/>
              <p:cNvSpPr>
                <a:spLocks/>
              </p:cNvSpPr>
              <p:nvPr/>
            </p:nvSpPr>
            <p:spPr bwMode="auto">
              <a:xfrm>
                <a:off x="4630" y="1473"/>
                <a:ext cx="30" cy="26"/>
              </a:xfrm>
              <a:custGeom>
                <a:avLst/>
                <a:gdLst>
                  <a:gd name="T0" fmla="*/ 59 w 59"/>
                  <a:gd name="T1" fmla="*/ 3 h 53"/>
                  <a:gd name="T2" fmla="*/ 48 w 59"/>
                  <a:gd name="T3" fmla="*/ 21 h 53"/>
                  <a:gd name="T4" fmla="*/ 42 w 59"/>
                  <a:gd name="T5" fmla="*/ 32 h 53"/>
                  <a:gd name="T6" fmla="*/ 39 w 59"/>
                  <a:gd name="T7" fmla="*/ 36 h 53"/>
                  <a:gd name="T8" fmla="*/ 36 w 59"/>
                  <a:gd name="T9" fmla="*/ 41 h 53"/>
                  <a:gd name="T10" fmla="*/ 30 w 59"/>
                  <a:gd name="T11" fmla="*/ 47 h 53"/>
                  <a:gd name="T12" fmla="*/ 25 w 59"/>
                  <a:gd name="T13" fmla="*/ 50 h 53"/>
                  <a:gd name="T14" fmla="*/ 21 w 59"/>
                  <a:gd name="T15" fmla="*/ 53 h 53"/>
                  <a:gd name="T16" fmla="*/ 16 w 59"/>
                  <a:gd name="T17" fmla="*/ 53 h 53"/>
                  <a:gd name="T18" fmla="*/ 10 w 59"/>
                  <a:gd name="T19" fmla="*/ 53 h 53"/>
                  <a:gd name="T20" fmla="*/ 6 w 59"/>
                  <a:gd name="T21" fmla="*/ 51 h 53"/>
                  <a:gd name="T22" fmla="*/ 0 w 59"/>
                  <a:gd name="T23" fmla="*/ 50 h 53"/>
                  <a:gd name="T24" fmla="*/ 3 w 59"/>
                  <a:gd name="T25" fmla="*/ 44 h 53"/>
                  <a:gd name="T26" fmla="*/ 7 w 59"/>
                  <a:gd name="T27" fmla="*/ 45 h 53"/>
                  <a:gd name="T28" fmla="*/ 12 w 59"/>
                  <a:gd name="T29" fmla="*/ 47 h 53"/>
                  <a:gd name="T30" fmla="*/ 15 w 59"/>
                  <a:gd name="T31" fmla="*/ 47 h 53"/>
                  <a:gd name="T32" fmla="*/ 18 w 59"/>
                  <a:gd name="T33" fmla="*/ 47 h 53"/>
                  <a:gd name="T34" fmla="*/ 22 w 59"/>
                  <a:gd name="T35" fmla="*/ 45 h 53"/>
                  <a:gd name="T36" fmla="*/ 25 w 59"/>
                  <a:gd name="T37" fmla="*/ 42 h 53"/>
                  <a:gd name="T38" fmla="*/ 31 w 59"/>
                  <a:gd name="T39" fmla="*/ 36 h 53"/>
                  <a:gd name="T40" fmla="*/ 34 w 59"/>
                  <a:gd name="T41" fmla="*/ 32 h 53"/>
                  <a:gd name="T42" fmla="*/ 37 w 59"/>
                  <a:gd name="T43" fmla="*/ 27 h 53"/>
                  <a:gd name="T44" fmla="*/ 42 w 59"/>
                  <a:gd name="T45" fmla="*/ 18 h 53"/>
                  <a:gd name="T46" fmla="*/ 52 w 59"/>
                  <a:gd name="T47" fmla="*/ 0 h 53"/>
                  <a:gd name="T48" fmla="*/ 59 w 59"/>
                  <a:gd name="T4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3">
                    <a:moveTo>
                      <a:pt x="59" y="3"/>
                    </a:moveTo>
                    <a:lnTo>
                      <a:pt x="48" y="21"/>
                    </a:lnTo>
                    <a:lnTo>
                      <a:pt x="42" y="32"/>
                    </a:lnTo>
                    <a:lnTo>
                      <a:pt x="39" y="36"/>
                    </a:lnTo>
                    <a:lnTo>
                      <a:pt x="36" y="41"/>
                    </a:lnTo>
                    <a:lnTo>
                      <a:pt x="30" y="47"/>
                    </a:lnTo>
                    <a:lnTo>
                      <a:pt x="25" y="50"/>
                    </a:lnTo>
                    <a:lnTo>
                      <a:pt x="21" y="53"/>
                    </a:lnTo>
                    <a:lnTo>
                      <a:pt x="16" y="53"/>
                    </a:lnTo>
                    <a:lnTo>
                      <a:pt x="10" y="53"/>
                    </a:lnTo>
                    <a:lnTo>
                      <a:pt x="6" y="51"/>
                    </a:lnTo>
                    <a:lnTo>
                      <a:pt x="0" y="50"/>
                    </a:lnTo>
                    <a:lnTo>
                      <a:pt x="3" y="44"/>
                    </a:lnTo>
                    <a:lnTo>
                      <a:pt x="7" y="45"/>
                    </a:lnTo>
                    <a:lnTo>
                      <a:pt x="12" y="47"/>
                    </a:lnTo>
                    <a:lnTo>
                      <a:pt x="15" y="47"/>
                    </a:lnTo>
                    <a:lnTo>
                      <a:pt x="18" y="47"/>
                    </a:lnTo>
                    <a:lnTo>
                      <a:pt x="22" y="45"/>
                    </a:lnTo>
                    <a:lnTo>
                      <a:pt x="25" y="42"/>
                    </a:lnTo>
                    <a:lnTo>
                      <a:pt x="31" y="36"/>
                    </a:lnTo>
                    <a:lnTo>
                      <a:pt x="34" y="32"/>
                    </a:lnTo>
                    <a:lnTo>
                      <a:pt x="37" y="27"/>
                    </a:lnTo>
                    <a:lnTo>
                      <a:pt x="42" y="18"/>
                    </a:lnTo>
                    <a:lnTo>
                      <a:pt x="52" y="0"/>
                    </a:lnTo>
                    <a:lnTo>
                      <a:pt x="5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0" name="Freeform 1616"/>
              <p:cNvSpPr>
                <a:spLocks/>
              </p:cNvSpPr>
              <p:nvPr/>
            </p:nvSpPr>
            <p:spPr bwMode="auto">
              <a:xfrm>
                <a:off x="4657" y="1473"/>
                <a:ext cx="3" cy="1"/>
              </a:xfrm>
              <a:custGeom>
                <a:avLst/>
                <a:gdLst>
                  <a:gd name="T0" fmla="*/ 7 w 7"/>
                  <a:gd name="T1" fmla="*/ 3 h 3"/>
                  <a:gd name="T2" fmla="*/ 0 w 7"/>
                  <a:gd name="T3" fmla="*/ 0 h 3"/>
                  <a:gd name="T4" fmla="*/ 7 w 7"/>
                  <a:gd name="T5" fmla="*/ 3 h 3"/>
                </a:gdLst>
                <a:ahLst/>
                <a:cxnLst>
                  <a:cxn ang="0">
                    <a:pos x="T0" y="T1"/>
                  </a:cxn>
                  <a:cxn ang="0">
                    <a:pos x="T2" y="T3"/>
                  </a:cxn>
                  <a:cxn ang="0">
                    <a:pos x="T4" y="T5"/>
                  </a:cxn>
                </a:cxnLst>
                <a:rect l="0" t="0" r="r" b="b"/>
                <a:pathLst>
                  <a:path w="7" h="3">
                    <a:moveTo>
                      <a:pt x="7" y="3"/>
                    </a:moveTo>
                    <a:lnTo>
                      <a:pt x="0" y="0"/>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1" name="Freeform 1617"/>
              <p:cNvSpPr>
                <a:spLocks/>
              </p:cNvSpPr>
              <p:nvPr/>
            </p:nvSpPr>
            <p:spPr bwMode="auto">
              <a:xfrm>
                <a:off x="4611" y="1426"/>
                <a:ext cx="21" cy="71"/>
              </a:xfrm>
              <a:custGeom>
                <a:avLst/>
                <a:gdLst>
                  <a:gd name="T0" fmla="*/ 38 w 41"/>
                  <a:gd name="T1" fmla="*/ 143 h 143"/>
                  <a:gd name="T2" fmla="*/ 33 w 41"/>
                  <a:gd name="T3" fmla="*/ 140 h 143"/>
                  <a:gd name="T4" fmla="*/ 29 w 41"/>
                  <a:gd name="T5" fmla="*/ 137 h 143"/>
                  <a:gd name="T6" fmla="*/ 26 w 41"/>
                  <a:gd name="T7" fmla="*/ 134 h 143"/>
                  <a:gd name="T8" fmla="*/ 23 w 41"/>
                  <a:gd name="T9" fmla="*/ 131 h 143"/>
                  <a:gd name="T10" fmla="*/ 20 w 41"/>
                  <a:gd name="T11" fmla="*/ 126 h 143"/>
                  <a:gd name="T12" fmla="*/ 17 w 41"/>
                  <a:gd name="T13" fmla="*/ 123 h 143"/>
                  <a:gd name="T14" fmla="*/ 10 w 41"/>
                  <a:gd name="T15" fmla="*/ 114 h 143"/>
                  <a:gd name="T16" fmla="*/ 7 w 41"/>
                  <a:gd name="T17" fmla="*/ 107 h 143"/>
                  <a:gd name="T18" fmla="*/ 4 w 41"/>
                  <a:gd name="T19" fmla="*/ 98 h 143"/>
                  <a:gd name="T20" fmla="*/ 3 w 41"/>
                  <a:gd name="T21" fmla="*/ 89 h 143"/>
                  <a:gd name="T22" fmla="*/ 1 w 41"/>
                  <a:gd name="T23" fmla="*/ 78 h 143"/>
                  <a:gd name="T24" fmla="*/ 0 w 41"/>
                  <a:gd name="T25" fmla="*/ 67 h 143"/>
                  <a:gd name="T26" fmla="*/ 0 w 41"/>
                  <a:gd name="T27" fmla="*/ 58 h 143"/>
                  <a:gd name="T28" fmla="*/ 1 w 41"/>
                  <a:gd name="T29" fmla="*/ 37 h 143"/>
                  <a:gd name="T30" fmla="*/ 4 w 41"/>
                  <a:gd name="T31" fmla="*/ 0 h 143"/>
                  <a:gd name="T32" fmla="*/ 10 w 41"/>
                  <a:gd name="T33" fmla="*/ 1 h 143"/>
                  <a:gd name="T34" fmla="*/ 7 w 41"/>
                  <a:gd name="T35" fmla="*/ 39 h 143"/>
                  <a:gd name="T36" fmla="*/ 6 w 41"/>
                  <a:gd name="T37" fmla="*/ 58 h 143"/>
                  <a:gd name="T38" fmla="*/ 6 w 41"/>
                  <a:gd name="T39" fmla="*/ 67 h 143"/>
                  <a:gd name="T40" fmla="*/ 7 w 41"/>
                  <a:gd name="T41" fmla="*/ 78 h 143"/>
                  <a:gd name="T42" fmla="*/ 9 w 41"/>
                  <a:gd name="T43" fmla="*/ 87 h 143"/>
                  <a:gd name="T44" fmla="*/ 10 w 41"/>
                  <a:gd name="T45" fmla="*/ 96 h 143"/>
                  <a:gd name="T46" fmla="*/ 14 w 41"/>
                  <a:gd name="T47" fmla="*/ 104 h 143"/>
                  <a:gd name="T48" fmla="*/ 17 w 41"/>
                  <a:gd name="T49" fmla="*/ 111 h 143"/>
                  <a:gd name="T50" fmla="*/ 21 w 41"/>
                  <a:gd name="T51" fmla="*/ 119 h 143"/>
                  <a:gd name="T52" fmla="*/ 24 w 41"/>
                  <a:gd name="T53" fmla="*/ 123 h 143"/>
                  <a:gd name="T54" fmla="*/ 27 w 41"/>
                  <a:gd name="T55" fmla="*/ 126 h 143"/>
                  <a:gd name="T56" fmla="*/ 30 w 41"/>
                  <a:gd name="T57" fmla="*/ 129 h 143"/>
                  <a:gd name="T58" fmla="*/ 33 w 41"/>
                  <a:gd name="T59" fmla="*/ 132 h 143"/>
                  <a:gd name="T60" fmla="*/ 38 w 41"/>
                  <a:gd name="T61" fmla="*/ 134 h 143"/>
                  <a:gd name="T62" fmla="*/ 41 w 41"/>
                  <a:gd name="T63" fmla="*/ 137 h 143"/>
                  <a:gd name="T64" fmla="*/ 38 w 41"/>
                  <a:gd name="T6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43">
                    <a:moveTo>
                      <a:pt x="38" y="143"/>
                    </a:moveTo>
                    <a:lnTo>
                      <a:pt x="33" y="140"/>
                    </a:lnTo>
                    <a:lnTo>
                      <a:pt x="29" y="137"/>
                    </a:lnTo>
                    <a:lnTo>
                      <a:pt x="26" y="134"/>
                    </a:lnTo>
                    <a:lnTo>
                      <a:pt x="23" y="131"/>
                    </a:lnTo>
                    <a:lnTo>
                      <a:pt x="20" y="126"/>
                    </a:lnTo>
                    <a:lnTo>
                      <a:pt x="17" y="123"/>
                    </a:lnTo>
                    <a:lnTo>
                      <a:pt x="10" y="114"/>
                    </a:lnTo>
                    <a:lnTo>
                      <a:pt x="7" y="107"/>
                    </a:lnTo>
                    <a:lnTo>
                      <a:pt x="4" y="98"/>
                    </a:lnTo>
                    <a:lnTo>
                      <a:pt x="3" y="89"/>
                    </a:lnTo>
                    <a:lnTo>
                      <a:pt x="1" y="78"/>
                    </a:lnTo>
                    <a:lnTo>
                      <a:pt x="0" y="67"/>
                    </a:lnTo>
                    <a:lnTo>
                      <a:pt x="0" y="58"/>
                    </a:lnTo>
                    <a:lnTo>
                      <a:pt x="1" y="37"/>
                    </a:lnTo>
                    <a:lnTo>
                      <a:pt x="4" y="0"/>
                    </a:lnTo>
                    <a:lnTo>
                      <a:pt x="10" y="1"/>
                    </a:lnTo>
                    <a:lnTo>
                      <a:pt x="7" y="39"/>
                    </a:lnTo>
                    <a:lnTo>
                      <a:pt x="6" y="58"/>
                    </a:lnTo>
                    <a:lnTo>
                      <a:pt x="6" y="67"/>
                    </a:lnTo>
                    <a:lnTo>
                      <a:pt x="7" y="78"/>
                    </a:lnTo>
                    <a:lnTo>
                      <a:pt x="9" y="87"/>
                    </a:lnTo>
                    <a:lnTo>
                      <a:pt x="10" y="96"/>
                    </a:lnTo>
                    <a:lnTo>
                      <a:pt x="14" y="104"/>
                    </a:lnTo>
                    <a:lnTo>
                      <a:pt x="17" y="111"/>
                    </a:lnTo>
                    <a:lnTo>
                      <a:pt x="21" y="119"/>
                    </a:lnTo>
                    <a:lnTo>
                      <a:pt x="24" y="123"/>
                    </a:lnTo>
                    <a:lnTo>
                      <a:pt x="27" y="126"/>
                    </a:lnTo>
                    <a:lnTo>
                      <a:pt x="30" y="129"/>
                    </a:lnTo>
                    <a:lnTo>
                      <a:pt x="33" y="132"/>
                    </a:lnTo>
                    <a:lnTo>
                      <a:pt x="38" y="134"/>
                    </a:lnTo>
                    <a:lnTo>
                      <a:pt x="41" y="137"/>
                    </a:lnTo>
                    <a:lnTo>
                      <a:pt x="38"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2" name="Freeform 1618"/>
              <p:cNvSpPr>
                <a:spLocks/>
              </p:cNvSpPr>
              <p:nvPr/>
            </p:nvSpPr>
            <p:spPr bwMode="auto">
              <a:xfrm>
                <a:off x="4630" y="1494"/>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3" name="Freeform 1619"/>
              <p:cNvSpPr>
                <a:spLocks/>
              </p:cNvSpPr>
              <p:nvPr/>
            </p:nvSpPr>
            <p:spPr bwMode="auto">
              <a:xfrm>
                <a:off x="4614" y="1380"/>
                <a:ext cx="13" cy="46"/>
              </a:xfrm>
              <a:custGeom>
                <a:avLst/>
                <a:gdLst>
                  <a:gd name="T0" fmla="*/ 0 w 28"/>
                  <a:gd name="T1" fmla="*/ 92 h 92"/>
                  <a:gd name="T2" fmla="*/ 3 w 28"/>
                  <a:gd name="T3" fmla="*/ 68 h 92"/>
                  <a:gd name="T4" fmla="*/ 5 w 28"/>
                  <a:gd name="T5" fmla="*/ 56 h 92"/>
                  <a:gd name="T6" fmla="*/ 5 w 28"/>
                  <a:gd name="T7" fmla="*/ 43 h 92"/>
                  <a:gd name="T8" fmla="*/ 8 w 28"/>
                  <a:gd name="T9" fmla="*/ 33 h 92"/>
                  <a:gd name="T10" fmla="*/ 10 w 28"/>
                  <a:gd name="T11" fmla="*/ 27 h 92"/>
                  <a:gd name="T12" fmla="*/ 11 w 28"/>
                  <a:gd name="T13" fmla="*/ 21 h 92"/>
                  <a:gd name="T14" fmla="*/ 17 w 28"/>
                  <a:gd name="T15" fmla="*/ 10 h 92"/>
                  <a:gd name="T16" fmla="*/ 23 w 28"/>
                  <a:gd name="T17" fmla="*/ 0 h 92"/>
                  <a:gd name="T18" fmla="*/ 28 w 28"/>
                  <a:gd name="T19" fmla="*/ 4 h 92"/>
                  <a:gd name="T20" fmla="*/ 22 w 28"/>
                  <a:gd name="T21" fmla="*/ 15 h 92"/>
                  <a:gd name="T22" fmla="*/ 17 w 28"/>
                  <a:gd name="T23" fmla="*/ 24 h 92"/>
                  <a:gd name="T24" fmla="*/ 16 w 28"/>
                  <a:gd name="T25" fmla="*/ 30 h 92"/>
                  <a:gd name="T26" fmla="*/ 14 w 28"/>
                  <a:gd name="T27" fmla="*/ 34 h 92"/>
                  <a:gd name="T28" fmla="*/ 11 w 28"/>
                  <a:gd name="T29" fmla="*/ 45 h 92"/>
                  <a:gd name="T30" fmla="*/ 11 w 28"/>
                  <a:gd name="T31" fmla="*/ 57 h 92"/>
                  <a:gd name="T32" fmla="*/ 10 w 28"/>
                  <a:gd name="T33" fmla="*/ 68 h 92"/>
                  <a:gd name="T34" fmla="*/ 6 w 28"/>
                  <a:gd name="T35" fmla="*/ 92 h 92"/>
                  <a:gd name="T36" fmla="*/ 0 w 28"/>
                  <a:gd name="T3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2">
                    <a:moveTo>
                      <a:pt x="0" y="92"/>
                    </a:moveTo>
                    <a:lnTo>
                      <a:pt x="3" y="68"/>
                    </a:lnTo>
                    <a:lnTo>
                      <a:pt x="5" y="56"/>
                    </a:lnTo>
                    <a:lnTo>
                      <a:pt x="5" y="43"/>
                    </a:lnTo>
                    <a:lnTo>
                      <a:pt x="8" y="33"/>
                    </a:lnTo>
                    <a:lnTo>
                      <a:pt x="10" y="27"/>
                    </a:lnTo>
                    <a:lnTo>
                      <a:pt x="11" y="21"/>
                    </a:lnTo>
                    <a:lnTo>
                      <a:pt x="17" y="10"/>
                    </a:lnTo>
                    <a:lnTo>
                      <a:pt x="23" y="0"/>
                    </a:lnTo>
                    <a:lnTo>
                      <a:pt x="28" y="4"/>
                    </a:lnTo>
                    <a:lnTo>
                      <a:pt x="22" y="15"/>
                    </a:lnTo>
                    <a:lnTo>
                      <a:pt x="17" y="24"/>
                    </a:lnTo>
                    <a:lnTo>
                      <a:pt x="16" y="30"/>
                    </a:lnTo>
                    <a:lnTo>
                      <a:pt x="14" y="34"/>
                    </a:lnTo>
                    <a:lnTo>
                      <a:pt x="11" y="45"/>
                    </a:lnTo>
                    <a:lnTo>
                      <a:pt x="11" y="57"/>
                    </a:lnTo>
                    <a:lnTo>
                      <a:pt x="10" y="68"/>
                    </a:lnTo>
                    <a:lnTo>
                      <a:pt x="6" y="92"/>
                    </a:lnTo>
                    <a:lnTo>
                      <a:pt x="0"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4" name="Freeform 1620"/>
              <p:cNvSpPr>
                <a:spLocks/>
              </p:cNvSpPr>
              <p:nvPr/>
            </p:nvSpPr>
            <p:spPr bwMode="auto">
              <a:xfrm>
                <a:off x="4614" y="1426"/>
                <a:ext cx="3" cy="1"/>
              </a:xfrm>
              <a:custGeom>
                <a:avLst/>
                <a:gdLst>
                  <a:gd name="T0" fmla="*/ 6 w 6"/>
                  <a:gd name="T1" fmla="*/ 1 h 1"/>
                  <a:gd name="T2" fmla="*/ 6 w 6"/>
                  <a:gd name="T3" fmla="*/ 0 h 1"/>
                  <a:gd name="T4" fmla="*/ 0 w 6"/>
                  <a:gd name="T5" fmla="*/ 0 h 1"/>
                  <a:gd name="T6" fmla="*/ 6 w 6"/>
                  <a:gd name="T7" fmla="*/ 1 h 1"/>
                </a:gdLst>
                <a:ahLst/>
                <a:cxnLst>
                  <a:cxn ang="0">
                    <a:pos x="T0" y="T1"/>
                  </a:cxn>
                  <a:cxn ang="0">
                    <a:pos x="T2" y="T3"/>
                  </a:cxn>
                  <a:cxn ang="0">
                    <a:pos x="T4" y="T5"/>
                  </a:cxn>
                  <a:cxn ang="0">
                    <a:pos x="T6" y="T7"/>
                  </a:cxn>
                </a:cxnLst>
                <a:rect l="0" t="0" r="r" b="b"/>
                <a:pathLst>
                  <a:path w="6" h="1">
                    <a:moveTo>
                      <a:pt x="6" y="1"/>
                    </a:moveTo>
                    <a:lnTo>
                      <a:pt x="6" y="0"/>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5" name="Freeform 1621"/>
              <p:cNvSpPr>
                <a:spLocks/>
              </p:cNvSpPr>
              <p:nvPr/>
            </p:nvSpPr>
            <p:spPr bwMode="auto">
              <a:xfrm>
                <a:off x="4625" y="1369"/>
                <a:ext cx="17" cy="13"/>
              </a:xfrm>
              <a:custGeom>
                <a:avLst/>
                <a:gdLst>
                  <a:gd name="T0" fmla="*/ 0 w 33"/>
                  <a:gd name="T1" fmla="*/ 23 h 27"/>
                  <a:gd name="T2" fmla="*/ 6 w 33"/>
                  <a:gd name="T3" fmla="*/ 15 h 27"/>
                  <a:gd name="T4" fmla="*/ 11 w 33"/>
                  <a:gd name="T5" fmla="*/ 11 h 27"/>
                  <a:gd name="T6" fmla="*/ 15 w 33"/>
                  <a:gd name="T7" fmla="*/ 6 h 27"/>
                  <a:gd name="T8" fmla="*/ 20 w 33"/>
                  <a:gd name="T9" fmla="*/ 5 h 27"/>
                  <a:gd name="T10" fmla="*/ 27 w 33"/>
                  <a:gd name="T11" fmla="*/ 0 h 27"/>
                  <a:gd name="T12" fmla="*/ 33 w 33"/>
                  <a:gd name="T13" fmla="*/ 0 h 27"/>
                  <a:gd name="T14" fmla="*/ 33 w 33"/>
                  <a:gd name="T15" fmla="*/ 6 h 27"/>
                  <a:gd name="T16" fmla="*/ 29 w 33"/>
                  <a:gd name="T17" fmla="*/ 6 h 27"/>
                  <a:gd name="T18" fmla="*/ 23 w 33"/>
                  <a:gd name="T19" fmla="*/ 9 h 27"/>
                  <a:gd name="T20" fmla="*/ 20 w 33"/>
                  <a:gd name="T21" fmla="*/ 12 h 27"/>
                  <a:gd name="T22" fmla="*/ 15 w 33"/>
                  <a:gd name="T23" fmla="*/ 15 h 27"/>
                  <a:gd name="T24" fmla="*/ 11 w 33"/>
                  <a:gd name="T25" fmla="*/ 20 h 27"/>
                  <a:gd name="T26" fmla="*/ 5 w 33"/>
                  <a:gd name="T27" fmla="*/ 27 h 27"/>
                  <a:gd name="T28" fmla="*/ 0 w 33"/>
                  <a:gd name="T2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7">
                    <a:moveTo>
                      <a:pt x="0" y="23"/>
                    </a:moveTo>
                    <a:lnTo>
                      <a:pt x="6" y="15"/>
                    </a:lnTo>
                    <a:lnTo>
                      <a:pt x="11" y="11"/>
                    </a:lnTo>
                    <a:lnTo>
                      <a:pt x="15" y="6"/>
                    </a:lnTo>
                    <a:lnTo>
                      <a:pt x="20" y="5"/>
                    </a:lnTo>
                    <a:lnTo>
                      <a:pt x="27" y="0"/>
                    </a:lnTo>
                    <a:lnTo>
                      <a:pt x="33" y="0"/>
                    </a:lnTo>
                    <a:lnTo>
                      <a:pt x="33" y="6"/>
                    </a:lnTo>
                    <a:lnTo>
                      <a:pt x="29" y="6"/>
                    </a:lnTo>
                    <a:lnTo>
                      <a:pt x="23" y="9"/>
                    </a:lnTo>
                    <a:lnTo>
                      <a:pt x="20" y="12"/>
                    </a:lnTo>
                    <a:lnTo>
                      <a:pt x="15" y="15"/>
                    </a:lnTo>
                    <a:lnTo>
                      <a:pt x="11" y="20"/>
                    </a:lnTo>
                    <a:lnTo>
                      <a:pt x="5" y="27"/>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6" name="Freeform 1622"/>
              <p:cNvSpPr>
                <a:spLocks/>
              </p:cNvSpPr>
              <p:nvPr/>
            </p:nvSpPr>
            <p:spPr bwMode="auto">
              <a:xfrm>
                <a:off x="4625" y="1380"/>
                <a:ext cx="2"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7" name="Freeform 1623"/>
              <p:cNvSpPr>
                <a:spLocks/>
              </p:cNvSpPr>
              <p:nvPr/>
            </p:nvSpPr>
            <p:spPr bwMode="auto">
              <a:xfrm>
                <a:off x="4641" y="1369"/>
                <a:ext cx="7" cy="4"/>
              </a:xfrm>
              <a:custGeom>
                <a:avLst/>
                <a:gdLst>
                  <a:gd name="T0" fmla="*/ 3 w 15"/>
                  <a:gd name="T1" fmla="*/ 0 h 9"/>
                  <a:gd name="T2" fmla="*/ 0 w 15"/>
                  <a:gd name="T3" fmla="*/ 6 h 9"/>
                  <a:gd name="T4" fmla="*/ 12 w 15"/>
                  <a:gd name="T5" fmla="*/ 9 h 9"/>
                  <a:gd name="T6" fmla="*/ 15 w 15"/>
                  <a:gd name="T7" fmla="*/ 3 h 9"/>
                  <a:gd name="T8" fmla="*/ 3 w 15"/>
                  <a:gd name="T9" fmla="*/ 0 h 9"/>
                </a:gdLst>
                <a:ahLst/>
                <a:cxnLst>
                  <a:cxn ang="0">
                    <a:pos x="T0" y="T1"/>
                  </a:cxn>
                  <a:cxn ang="0">
                    <a:pos x="T2" y="T3"/>
                  </a:cxn>
                  <a:cxn ang="0">
                    <a:pos x="T4" y="T5"/>
                  </a:cxn>
                  <a:cxn ang="0">
                    <a:pos x="T6" y="T7"/>
                  </a:cxn>
                  <a:cxn ang="0">
                    <a:pos x="T8" y="T9"/>
                  </a:cxn>
                </a:cxnLst>
                <a:rect l="0" t="0" r="r" b="b"/>
                <a:pathLst>
                  <a:path w="15" h="9">
                    <a:moveTo>
                      <a:pt x="3" y="0"/>
                    </a:moveTo>
                    <a:lnTo>
                      <a:pt x="0" y="6"/>
                    </a:lnTo>
                    <a:lnTo>
                      <a:pt x="12" y="9"/>
                    </a:lnTo>
                    <a:lnTo>
                      <a:pt x="15"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8" name="Freeform 1624"/>
              <p:cNvSpPr>
                <a:spLocks/>
              </p:cNvSpPr>
              <p:nvPr/>
            </p:nvSpPr>
            <p:spPr bwMode="auto">
              <a:xfrm>
                <a:off x="4641" y="1369"/>
                <a:ext cx="1" cy="3"/>
              </a:xfrm>
              <a:custGeom>
                <a:avLst/>
                <a:gdLst>
                  <a:gd name="T0" fmla="*/ 1 w 3"/>
                  <a:gd name="T1" fmla="*/ 0 h 6"/>
                  <a:gd name="T2" fmla="*/ 3 w 3"/>
                  <a:gd name="T3" fmla="*/ 0 h 6"/>
                  <a:gd name="T4" fmla="*/ 0 w 3"/>
                  <a:gd name="T5" fmla="*/ 6 h 6"/>
                  <a:gd name="T6" fmla="*/ 1 w 3"/>
                  <a:gd name="T7" fmla="*/ 6 h 6"/>
                  <a:gd name="T8" fmla="*/ 1 w 3"/>
                  <a:gd name="T9" fmla="*/ 0 h 6"/>
                </a:gdLst>
                <a:ahLst/>
                <a:cxnLst>
                  <a:cxn ang="0">
                    <a:pos x="T0" y="T1"/>
                  </a:cxn>
                  <a:cxn ang="0">
                    <a:pos x="T2" y="T3"/>
                  </a:cxn>
                  <a:cxn ang="0">
                    <a:pos x="T4" y="T5"/>
                  </a:cxn>
                  <a:cxn ang="0">
                    <a:pos x="T6" y="T7"/>
                  </a:cxn>
                  <a:cxn ang="0">
                    <a:pos x="T8" y="T9"/>
                  </a:cxn>
                </a:cxnLst>
                <a:rect l="0" t="0" r="r" b="b"/>
                <a:pathLst>
                  <a:path w="3" h="6">
                    <a:moveTo>
                      <a:pt x="1" y="0"/>
                    </a:moveTo>
                    <a:lnTo>
                      <a:pt x="3" y="0"/>
                    </a:ln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49" name="Freeform 1625"/>
              <p:cNvSpPr>
                <a:spLocks/>
              </p:cNvSpPr>
              <p:nvPr/>
            </p:nvSpPr>
            <p:spPr bwMode="auto">
              <a:xfrm>
                <a:off x="4647" y="1370"/>
                <a:ext cx="1"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0" name="Freeform 1626"/>
              <p:cNvSpPr>
                <a:spLocks/>
              </p:cNvSpPr>
              <p:nvPr/>
            </p:nvSpPr>
            <p:spPr bwMode="auto">
              <a:xfrm>
                <a:off x="4706" y="1841"/>
                <a:ext cx="153" cy="72"/>
              </a:xfrm>
              <a:custGeom>
                <a:avLst/>
                <a:gdLst>
                  <a:gd name="T0" fmla="*/ 0 w 306"/>
                  <a:gd name="T1" fmla="*/ 73 h 144"/>
                  <a:gd name="T2" fmla="*/ 3 w 306"/>
                  <a:gd name="T3" fmla="*/ 60 h 144"/>
                  <a:gd name="T4" fmla="*/ 6 w 306"/>
                  <a:gd name="T5" fmla="*/ 54 h 144"/>
                  <a:gd name="T6" fmla="*/ 10 w 306"/>
                  <a:gd name="T7" fmla="*/ 48 h 144"/>
                  <a:gd name="T8" fmla="*/ 13 w 306"/>
                  <a:gd name="T9" fmla="*/ 43 h 144"/>
                  <a:gd name="T10" fmla="*/ 18 w 306"/>
                  <a:gd name="T11" fmla="*/ 39 h 144"/>
                  <a:gd name="T12" fmla="*/ 28 w 306"/>
                  <a:gd name="T13" fmla="*/ 30 h 144"/>
                  <a:gd name="T14" fmla="*/ 39 w 306"/>
                  <a:gd name="T15" fmla="*/ 22 h 144"/>
                  <a:gd name="T16" fmla="*/ 52 w 306"/>
                  <a:gd name="T17" fmla="*/ 16 h 144"/>
                  <a:gd name="T18" fmla="*/ 66 w 306"/>
                  <a:gd name="T19" fmla="*/ 10 h 144"/>
                  <a:gd name="T20" fmla="*/ 80 w 306"/>
                  <a:gd name="T21" fmla="*/ 6 h 144"/>
                  <a:gd name="T22" fmla="*/ 95 w 306"/>
                  <a:gd name="T23" fmla="*/ 3 h 144"/>
                  <a:gd name="T24" fmla="*/ 111 w 306"/>
                  <a:gd name="T25" fmla="*/ 1 h 144"/>
                  <a:gd name="T26" fmla="*/ 126 w 306"/>
                  <a:gd name="T27" fmla="*/ 0 h 144"/>
                  <a:gd name="T28" fmla="*/ 141 w 306"/>
                  <a:gd name="T29" fmla="*/ 0 h 144"/>
                  <a:gd name="T30" fmla="*/ 172 w 306"/>
                  <a:gd name="T31" fmla="*/ 0 h 144"/>
                  <a:gd name="T32" fmla="*/ 187 w 306"/>
                  <a:gd name="T33" fmla="*/ 1 h 144"/>
                  <a:gd name="T34" fmla="*/ 200 w 306"/>
                  <a:gd name="T35" fmla="*/ 3 h 144"/>
                  <a:gd name="T36" fmla="*/ 237 w 306"/>
                  <a:gd name="T37" fmla="*/ 10 h 144"/>
                  <a:gd name="T38" fmla="*/ 255 w 306"/>
                  <a:gd name="T39" fmla="*/ 15 h 144"/>
                  <a:gd name="T40" fmla="*/ 264 w 306"/>
                  <a:gd name="T41" fmla="*/ 18 h 144"/>
                  <a:gd name="T42" fmla="*/ 273 w 306"/>
                  <a:gd name="T43" fmla="*/ 22 h 144"/>
                  <a:gd name="T44" fmla="*/ 280 w 306"/>
                  <a:gd name="T45" fmla="*/ 25 h 144"/>
                  <a:gd name="T46" fmla="*/ 288 w 306"/>
                  <a:gd name="T47" fmla="*/ 31 h 144"/>
                  <a:gd name="T48" fmla="*/ 294 w 306"/>
                  <a:gd name="T49" fmla="*/ 37 h 144"/>
                  <a:gd name="T50" fmla="*/ 300 w 306"/>
                  <a:gd name="T51" fmla="*/ 43 h 144"/>
                  <a:gd name="T52" fmla="*/ 303 w 306"/>
                  <a:gd name="T53" fmla="*/ 51 h 144"/>
                  <a:gd name="T54" fmla="*/ 304 w 306"/>
                  <a:gd name="T55" fmla="*/ 55 h 144"/>
                  <a:gd name="T56" fmla="*/ 306 w 306"/>
                  <a:gd name="T57" fmla="*/ 58 h 144"/>
                  <a:gd name="T58" fmla="*/ 306 w 306"/>
                  <a:gd name="T59" fmla="*/ 69 h 144"/>
                  <a:gd name="T60" fmla="*/ 304 w 306"/>
                  <a:gd name="T61" fmla="*/ 80 h 144"/>
                  <a:gd name="T62" fmla="*/ 301 w 306"/>
                  <a:gd name="T63" fmla="*/ 90 h 144"/>
                  <a:gd name="T64" fmla="*/ 297 w 306"/>
                  <a:gd name="T65" fmla="*/ 99 h 144"/>
                  <a:gd name="T66" fmla="*/ 294 w 306"/>
                  <a:gd name="T67" fmla="*/ 104 h 144"/>
                  <a:gd name="T68" fmla="*/ 291 w 306"/>
                  <a:gd name="T69" fmla="*/ 108 h 144"/>
                  <a:gd name="T70" fmla="*/ 286 w 306"/>
                  <a:gd name="T71" fmla="*/ 111 h 144"/>
                  <a:gd name="T72" fmla="*/ 282 w 306"/>
                  <a:gd name="T73" fmla="*/ 116 h 144"/>
                  <a:gd name="T74" fmla="*/ 273 w 306"/>
                  <a:gd name="T75" fmla="*/ 122 h 144"/>
                  <a:gd name="T76" fmla="*/ 264 w 306"/>
                  <a:gd name="T77" fmla="*/ 128 h 144"/>
                  <a:gd name="T78" fmla="*/ 253 w 306"/>
                  <a:gd name="T79" fmla="*/ 132 h 144"/>
                  <a:gd name="T80" fmla="*/ 243 w 306"/>
                  <a:gd name="T81" fmla="*/ 135 h 144"/>
                  <a:gd name="T82" fmla="*/ 227 w 306"/>
                  <a:gd name="T83" fmla="*/ 138 h 144"/>
                  <a:gd name="T84" fmla="*/ 212 w 306"/>
                  <a:gd name="T85" fmla="*/ 141 h 144"/>
                  <a:gd name="T86" fmla="*/ 196 w 306"/>
                  <a:gd name="T87" fmla="*/ 143 h 144"/>
                  <a:gd name="T88" fmla="*/ 181 w 306"/>
                  <a:gd name="T89" fmla="*/ 144 h 144"/>
                  <a:gd name="T90" fmla="*/ 164 w 306"/>
                  <a:gd name="T91" fmla="*/ 144 h 144"/>
                  <a:gd name="T92" fmla="*/ 149 w 306"/>
                  <a:gd name="T93" fmla="*/ 143 h 144"/>
                  <a:gd name="T94" fmla="*/ 132 w 306"/>
                  <a:gd name="T95" fmla="*/ 141 h 144"/>
                  <a:gd name="T96" fmla="*/ 117 w 306"/>
                  <a:gd name="T97" fmla="*/ 138 h 144"/>
                  <a:gd name="T98" fmla="*/ 101 w 306"/>
                  <a:gd name="T99" fmla="*/ 135 h 144"/>
                  <a:gd name="T100" fmla="*/ 86 w 306"/>
                  <a:gd name="T101" fmla="*/ 131 h 144"/>
                  <a:gd name="T102" fmla="*/ 71 w 306"/>
                  <a:gd name="T103" fmla="*/ 125 h 144"/>
                  <a:gd name="T104" fmla="*/ 57 w 306"/>
                  <a:gd name="T105" fmla="*/ 119 h 144"/>
                  <a:gd name="T106" fmla="*/ 42 w 306"/>
                  <a:gd name="T107" fmla="*/ 111 h 144"/>
                  <a:gd name="T108" fmla="*/ 28 w 306"/>
                  <a:gd name="T109" fmla="*/ 104 h 144"/>
                  <a:gd name="T110" fmla="*/ 16 w 306"/>
                  <a:gd name="T111" fmla="*/ 95 h 144"/>
                  <a:gd name="T112" fmla="*/ 4 w 306"/>
                  <a:gd name="T113" fmla="*/ 86 h 144"/>
                  <a:gd name="T114" fmla="*/ 0 w 306"/>
                  <a:gd name="T115" fmla="*/ 7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144">
                    <a:moveTo>
                      <a:pt x="0" y="73"/>
                    </a:moveTo>
                    <a:lnTo>
                      <a:pt x="3" y="60"/>
                    </a:lnTo>
                    <a:lnTo>
                      <a:pt x="6" y="54"/>
                    </a:lnTo>
                    <a:lnTo>
                      <a:pt x="10" y="48"/>
                    </a:lnTo>
                    <a:lnTo>
                      <a:pt x="13" y="43"/>
                    </a:lnTo>
                    <a:lnTo>
                      <a:pt x="18" y="39"/>
                    </a:lnTo>
                    <a:lnTo>
                      <a:pt x="28" y="30"/>
                    </a:lnTo>
                    <a:lnTo>
                      <a:pt x="39" y="22"/>
                    </a:lnTo>
                    <a:lnTo>
                      <a:pt x="52" y="16"/>
                    </a:lnTo>
                    <a:lnTo>
                      <a:pt x="66" y="10"/>
                    </a:lnTo>
                    <a:lnTo>
                      <a:pt x="80" y="6"/>
                    </a:lnTo>
                    <a:lnTo>
                      <a:pt x="95" y="3"/>
                    </a:lnTo>
                    <a:lnTo>
                      <a:pt x="111" y="1"/>
                    </a:lnTo>
                    <a:lnTo>
                      <a:pt x="126" y="0"/>
                    </a:lnTo>
                    <a:lnTo>
                      <a:pt x="141" y="0"/>
                    </a:lnTo>
                    <a:lnTo>
                      <a:pt x="172" y="0"/>
                    </a:lnTo>
                    <a:lnTo>
                      <a:pt x="187" y="1"/>
                    </a:lnTo>
                    <a:lnTo>
                      <a:pt x="200" y="3"/>
                    </a:lnTo>
                    <a:lnTo>
                      <a:pt x="237" y="10"/>
                    </a:lnTo>
                    <a:lnTo>
                      <a:pt x="255" y="15"/>
                    </a:lnTo>
                    <a:lnTo>
                      <a:pt x="264" y="18"/>
                    </a:lnTo>
                    <a:lnTo>
                      <a:pt x="273" y="22"/>
                    </a:lnTo>
                    <a:lnTo>
                      <a:pt x="280" y="25"/>
                    </a:lnTo>
                    <a:lnTo>
                      <a:pt x="288" y="31"/>
                    </a:lnTo>
                    <a:lnTo>
                      <a:pt x="294" y="37"/>
                    </a:lnTo>
                    <a:lnTo>
                      <a:pt x="300" y="43"/>
                    </a:lnTo>
                    <a:lnTo>
                      <a:pt x="303" y="51"/>
                    </a:lnTo>
                    <a:lnTo>
                      <a:pt x="304" y="55"/>
                    </a:lnTo>
                    <a:lnTo>
                      <a:pt x="306" y="58"/>
                    </a:lnTo>
                    <a:lnTo>
                      <a:pt x="306" y="69"/>
                    </a:lnTo>
                    <a:lnTo>
                      <a:pt x="304" y="80"/>
                    </a:lnTo>
                    <a:lnTo>
                      <a:pt x="301" y="90"/>
                    </a:lnTo>
                    <a:lnTo>
                      <a:pt x="297" y="99"/>
                    </a:lnTo>
                    <a:lnTo>
                      <a:pt x="294" y="104"/>
                    </a:lnTo>
                    <a:lnTo>
                      <a:pt x="291" y="108"/>
                    </a:lnTo>
                    <a:lnTo>
                      <a:pt x="286" y="111"/>
                    </a:lnTo>
                    <a:lnTo>
                      <a:pt x="282" y="116"/>
                    </a:lnTo>
                    <a:lnTo>
                      <a:pt x="273" y="122"/>
                    </a:lnTo>
                    <a:lnTo>
                      <a:pt x="264" y="128"/>
                    </a:lnTo>
                    <a:lnTo>
                      <a:pt x="253" y="132"/>
                    </a:lnTo>
                    <a:lnTo>
                      <a:pt x="243" y="135"/>
                    </a:lnTo>
                    <a:lnTo>
                      <a:pt x="227" y="138"/>
                    </a:lnTo>
                    <a:lnTo>
                      <a:pt x="212" y="141"/>
                    </a:lnTo>
                    <a:lnTo>
                      <a:pt x="196" y="143"/>
                    </a:lnTo>
                    <a:lnTo>
                      <a:pt x="181" y="144"/>
                    </a:lnTo>
                    <a:lnTo>
                      <a:pt x="164" y="144"/>
                    </a:lnTo>
                    <a:lnTo>
                      <a:pt x="149" y="143"/>
                    </a:lnTo>
                    <a:lnTo>
                      <a:pt x="132" y="141"/>
                    </a:lnTo>
                    <a:lnTo>
                      <a:pt x="117" y="138"/>
                    </a:lnTo>
                    <a:lnTo>
                      <a:pt x="101" y="135"/>
                    </a:lnTo>
                    <a:lnTo>
                      <a:pt x="86" y="131"/>
                    </a:lnTo>
                    <a:lnTo>
                      <a:pt x="71" y="125"/>
                    </a:lnTo>
                    <a:lnTo>
                      <a:pt x="57" y="119"/>
                    </a:lnTo>
                    <a:lnTo>
                      <a:pt x="42" y="111"/>
                    </a:lnTo>
                    <a:lnTo>
                      <a:pt x="28" y="104"/>
                    </a:lnTo>
                    <a:lnTo>
                      <a:pt x="16" y="95"/>
                    </a:lnTo>
                    <a:lnTo>
                      <a:pt x="4" y="86"/>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1" name="Freeform 1627"/>
              <p:cNvSpPr>
                <a:spLocks/>
              </p:cNvSpPr>
              <p:nvPr/>
            </p:nvSpPr>
            <p:spPr bwMode="auto">
              <a:xfrm>
                <a:off x="4710" y="1839"/>
                <a:ext cx="89" cy="27"/>
              </a:xfrm>
              <a:custGeom>
                <a:avLst/>
                <a:gdLst>
                  <a:gd name="T0" fmla="*/ 0 w 176"/>
                  <a:gd name="T1" fmla="*/ 50 h 54"/>
                  <a:gd name="T2" fmla="*/ 10 w 176"/>
                  <a:gd name="T3" fmla="*/ 36 h 54"/>
                  <a:gd name="T4" fmla="*/ 30 w 176"/>
                  <a:gd name="T5" fmla="*/ 24 h 54"/>
                  <a:gd name="T6" fmla="*/ 74 w 176"/>
                  <a:gd name="T7" fmla="*/ 8 h 54"/>
                  <a:gd name="T8" fmla="*/ 99 w 176"/>
                  <a:gd name="T9" fmla="*/ 3 h 54"/>
                  <a:gd name="T10" fmla="*/ 126 w 176"/>
                  <a:gd name="T11" fmla="*/ 0 h 54"/>
                  <a:gd name="T12" fmla="*/ 176 w 176"/>
                  <a:gd name="T13" fmla="*/ 0 h 54"/>
                  <a:gd name="T14" fmla="*/ 176 w 176"/>
                  <a:gd name="T15" fmla="*/ 6 h 54"/>
                  <a:gd name="T16" fmla="*/ 126 w 176"/>
                  <a:gd name="T17" fmla="*/ 6 h 54"/>
                  <a:gd name="T18" fmla="*/ 99 w 176"/>
                  <a:gd name="T19" fmla="*/ 9 h 54"/>
                  <a:gd name="T20" fmla="*/ 75 w 176"/>
                  <a:gd name="T21" fmla="*/ 14 h 54"/>
                  <a:gd name="T22" fmla="*/ 31 w 176"/>
                  <a:gd name="T23" fmla="*/ 30 h 54"/>
                  <a:gd name="T24" fmla="*/ 15 w 176"/>
                  <a:gd name="T25" fmla="*/ 41 h 54"/>
                  <a:gd name="T26" fmla="*/ 4 w 176"/>
                  <a:gd name="T27" fmla="*/ 54 h 54"/>
                  <a:gd name="T28" fmla="*/ 0 w 176"/>
                  <a:gd name="T29"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54">
                    <a:moveTo>
                      <a:pt x="0" y="50"/>
                    </a:moveTo>
                    <a:lnTo>
                      <a:pt x="10" y="36"/>
                    </a:lnTo>
                    <a:lnTo>
                      <a:pt x="30" y="24"/>
                    </a:lnTo>
                    <a:lnTo>
                      <a:pt x="74" y="8"/>
                    </a:lnTo>
                    <a:lnTo>
                      <a:pt x="99" y="3"/>
                    </a:lnTo>
                    <a:lnTo>
                      <a:pt x="126" y="0"/>
                    </a:lnTo>
                    <a:lnTo>
                      <a:pt x="176" y="0"/>
                    </a:lnTo>
                    <a:lnTo>
                      <a:pt x="176" y="6"/>
                    </a:lnTo>
                    <a:lnTo>
                      <a:pt x="126" y="6"/>
                    </a:lnTo>
                    <a:lnTo>
                      <a:pt x="99" y="9"/>
                    </a:lnTo>
                    <a:lnTo>
                      <a:pt x="75" y="14"/>
                    </a:lnTo>
                    <a:lnTo>
                      <a:pt x="31" y="30"/>
                    </a:lnTo>
                    <a:lnTo>
                      <a:pt x="15" y="41"/>
                    </a:lnTo>
                    <a:lnTo>
                      <a:pt x="4" y="54"/>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2" name="Freeform 1628"/>
              <p:cNvSpPr>
                <a:spLocks/>
              </p:cNvSpPr>
              <p:nvPr/>
            </p:nvSpPr>
            <p:spPr bwMode="auto">
              <a:xfrm>
                <a:off x="4798" y="1839"/>
                <a:ext cx="81" cy="57"/>
              </a:xfrm>
              <a:custGeom>
                <a:avLst/>
                <a:gdLst>
                  <a:gd name="T0" fmla="*/ 1 w 161"/>
                  <a:gd name="T1" fmla="*/ 0 h 115"/>
                  <a:gd name="T2" fmla="*/ 30 w 161"/>
                  <a:gd name="T3" fmla="*/ 5 h 115"/>
                  <a:gd name="T4" fmla="*/ 59 w 161"/>
                  <a:gd name="T5" fmla="*/ 14 h 115"/>
                  <a:gd name="T6" fmla="*/ 87 w 161"/>
                  <a:gd name="T7" fmla="*/ 26 h 115"/>
                  <a:gd name="T8" fmla="*/ 114 w 161"/>
                  <a:gd name="T9" fmla="*/ 42 h 115"/>
                  <a:gd name="T10" fmla="*/ 136 w 161"/>
                  <a:gd name="T11" fmla="*/ 60 h 115"/>
                  <a:gd name="T12" fmla="*/ 152 w 161"/>
                  <a:gd name="T13" fmla="*/ 78 h 115"/>
                  <a:gd name="T14" fmla="*/ 161 w 161"/>
                  <a:gd name="T15" fmla="*/ 98 h 115"/>
                  <a:gd name="T16" fmla="*/ 161 w 161"/>
                  <a:gd name="T17" fmla="*/ 115 h 115"/>
                  <a:gd name="T18" fmla="*/ 155 w 161"/>
                  <a:gd name="T19" fmla="*/ 115 h 115"/>
                  <a:gd name="T20" fmla="*/ 155 w 161"/>
                  <a:gd name="T21" fmla="*/ 100 h 115"/>
                  <a:gd name="T22" fmla="*/ 148 w 161"/>
                  <a:gd name="T23" fmla="*/ 83 h 115"/>
                  <a:gd name="T24" fmla="*/ 131 w 161"/>
                  <a:gd name="T25" fmla="*/ 65 h 115"/>
                  <a:gd name="T26" fmla="*/ 110 w 161"/>
                  <a:gd name="T27" fmla="*/ 47 h 115"/>
                  <a:gd name="T28" fmla="*/ 86 w 161"/>
                  <a:gd name="T29" fmla="*/ 32 h 115"/>
                  <a:gd name="T30" fmla="*/ 57 w 161"/>
                  <a:gd name="T31" fmla="*/ 20 h 115"/>
                  <a:gd name="T32" fmla="*/ 28 w 161"/>
                  <a:gd name="T33" fmla="*/ 11 h 115"/>
                  <a:gd name="T34" fmla="*/ 0 w 161"/>
                  <a:gd name="T35" fmla="*/ 6 h 115"/>
                  <a:gd name="T36" fmla="*/ 1 w 161"/>
                  <a:gd name="T3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15">
                    <a:moveTo>
                      <a:pt x="1" y="0"/>
                    </a:moveTo>
                    <a:lnTo>
                      <a:pt x="30" y="5"/>
                    </a:lnTo>
                    <a:lnTo>
                      <a:pt x="59" y="14"/>
                    </a:lnTo>
                    <a:lnTo>
                      <a:pt x="87" y="26"/>
                    </a:lnTo>
                    <a:lnTo>
                      <a:pt x="114" y="42"/>
                    </a:lnTo>
                    <a:lnTo>
                      <a:pt x="136" y="60"/>
                    </a:lnTo>
                    <a:lnTo>
                      <a:pt x="152" y="78"/>
                    </a:lnTo>
                    <a:lnTo>
                      <a:pt x="161" y="98"/>
                    </a:lnTo>
                    <a:lnTo>
                      <a:pt x="161" y="115"/>
                    </a:lnTo>
                    <a:lnTo>
                      <a:pt x="155" y="115"/>
                    </a:lnTo>
                    <a:lnTo>
                      <a:pt x="155" y="100"/>
                    </a:lnTo>
                    <a:lnTo>
                      <a:pt x="148" y="83"/>
                    </a:lnTo>
                    <a:lnTo>
                      <a:pt x="131" y="65"/>
                    </a:lnTo>
                    <a:lnTo>
                      <a:pt x="110" y="47"/>
                    </a:lnTo>
                    <a:lnTo>
                      <a:pt x="86" y="32"/>
                    </a:lnTo>
                    <a:lnTo>
                      <a:pt x="57" y="20"/>
                    </a:lnTo>
                    <a:lnTo>
                      <a:pt x="28" y="11"/>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3" name="Freeform 1629"/>
              <p:cNvSpPr>
                <a:spLocks/>
              </p:cNvSpPr>
              <p:nvPr/>
            </p:nvSpPr>
            <p:spPr bwMode="auto">
              <a:xfrm>
                <a:off x="4798" y="1839"/>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4" name="Freeform 1630"/>
              <p:cNvSpPr>
                <a:spLocks/>
              </p:cNvSpPr>
              <p:nvPr/>
            </p:nvSpPr>
            <p:spPr bwMode="auto">
              <a:xfrm>
                <a:off x="4747" y="1895"/>
                <a:ext cx="132" cy="45"/>
              </a:xfrm>
              <a:custGeom>
                <a:avLst/>
                <a:gdLst>
                  <a:gd name="T0" fmla="*/ 262 w 262"/>
                  <a:gd name="T1" fmla="*/ 2 h 89"/>
                  <a:gd name="T2" fmla="*/ 255 w 262"/>
                  <a:gd name="T3" fmla="*/ 21 h 89"/>
                  <a:gd name="T4" fmla="*/ 243 w 262"/>
                  <a:gd name="T5" fmla="*/ 39 h 89"/>
                  <a:gd name="T6" fmla="*/ 231 w 262"/>
                  <a:gd name="T7" fmla="*/ 53 h 89"/>
                  <a:gd name="T8" fmla="*/ 217 w 262"/>
                  <a:gd name="T9" fmla="*/ 63 h 89"/>
                  <a:gd name="T10" fmla="*/ 202 w 262"/>
                  <a:gd name="T11" fmla="*/ 72 h 89"/>
                  <a:gd name="T12" fmla="*/ 187 w 262"/>
                  <a:gd name="T13" fmla="*/ 80 h 89"/>
                  <a:gd name="T14" fmla="*/ 169 w 262"/>
                  <a:gd name="T15" fmla="*/ 84 h 89"/>
                  <a:gd name="T16" fmla="*/ 149 w 262"/>
                  <a:gd name="T17" fmla="*/ 87 h 89"/>
                  <a:gd name="T18" fmla="*/ 113 w 262"/>
                  <a:gd name="T19" fmla="*/ 89 h 89"/>
                  <a:gd name="T20" fmla="*/ 74 w 262"/>
                  <a:gd name="T21" fmla="*/ 84 h 89"/>
                  <a:gd name="T22" fmla="*/ 36 w 262"/>
                  <a:gd name="T23" fmla="*/ 77 h 89"/>
                  <a:gd name="T24" fmla="*/ 0 w 262"/>
                  <a:gd name="T25" fmla="*/ 66 h 89"/>
                  <a:gd name="T26" fmla="*/ 3 w 262"/>
                  <a:gd name="T27" fmla="*/ 62 h 89"/>
                  <a:gd name="T28" fmla="*/ 36 w 262"/>
                  <a:gd name="T29" fmla="*/ 72 h 89"/>
                  <a:gd name="T30" fmla="*/ 74 w 262"/>
                  <a:gd name="T31" fmla="*/ 80 h 89"/>
                  <a:gd name="T32" fmla="*/ 113 w 262"/>
                  <a:gd name="T33" fmla="*/ 84 h 89"/>
                  <a:gd name="T34" fmla="*/ 149 w 262"/>
                  <a:gd name="T35" fmla="*/ 83 h 89"/>
                  <a:gd name="T36" fmla="*/ 166 w 262"/>
                  <a:gd name="T37" fmla="*/ 80 h 89"/>
                  <a:gd name="T38" fmla="*/ 184 w 262"/>
                  <a:gd name="T39" fmla="*/ 75 h 89"/>
                  <a:gd name="T40" fmla="*/ 197 w 262"/>
                  <a:gd name="T41" fmla="*/ 68 h 89"/>
                  <a:gd name="T42" fmla="*/ 212 w 262"/>
                  <a:gd name="T43" fmla="*/ 59 h 89"/>
                  <a:gd name="T44" fmla="*/ 226 w 262"/>
                  <a:gd name="T45" fmla="*/ 48 h 89"/>
                  <a:gd name="T46" fmla="*/ 238 w 262"/>
                  <a:gd name="T47" fmla="*/ 35 h 89"/>
                  <a:gd name="T48" fmla="*/ 249 w 262"/>
                  <a:gd name="T49" fmla="*/ 20 h 89"/>
                  <a:gd name="T50" fmla="*/ 256 w 262"/>
                  <a:gd name="T51" fmla="*/ 0 h 89"/>
                  <a:gd name="T52" fmla="*/ 262 w 262"/>
                  <a:gd name="T53"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2" h="89">
                    <a:moveTo>
                      <a:pt x="262" y="2"/>
                    </a:moveTo>
                    <a:lnTo>
                      <a:pt x="255" y="21"/>
                    </a:lnTo>
                    <a:lnTo>
                      <a:pt x="243" y="39"/>
                    </a:lnTo>
                    <a:lnTo>
                      <a:pt x="231" y="53"/>
                    </a:lnTo>
                    <a:lnTo>
                      <a:pt x="217" y="63"/>
                    </a:lnTo>
                    <a:lnTo>
                      <a:pt x="202" y="72"/>
                    </a:lnTo>
                    <a:lnTo>
                      <a:pt x="187" y="80"/>
                    </a:lnTo>
                    <a:lnTo>
                      <a:pt x="169" y="84"/>
                    </a:lnTo>
                    <a:lnTo>
                      <a:pt x="149" y="87"/>
                    </a:lnTo>
                    <a:lnTo>
                      <a:pt x="113" y="89"/>
                    </a:lnTo>
                    <a:lnTo>
                      <a:pt x="74" y="84"/>
                    </a:lnTo>
                    <a:lnTo>
                      <a:pt x="36" y="77"/>
                    </a:lnTo>
                    <a:lnTo>
                      <a:pt x="0" y="66"/>
                    </a:lnTo>
                    <a:lnTo>
                      <a:pt x="3" y="62"/>
                    </a:lnTo>
                    <a:lnTo>
                      <a:pt x="36" y="72"/>
                    </a:lnTo>
                    <a:lnTo>
                      <a:pt x="74" y="80"/>
                    </a:lnTo>
                    <a:lnTo>
                      <a:pt x="113" y="84"/>
                    </a:lnTo>
                    <a:lnTo>
                      <a:pt x="149" y="83"/>
                    </a:lnTo>
                    <a:lnTo>
                      <a:pt x="166" y="80"/>
                    </a:lnTo>
                    <a:lnTo>
                      <a:pt x="184" y="75"/>
                    </a:lnTo>
                    <a:lnTo>
                      <a:pt x="197" y="68"/>
                    </a:lnTo>
                    <a:lnTo>
                      <a:pt x="212" y="59"/>
                    </a:lnTo>
                    <a:lnTo>
                      <a:pt x="226" y="48"/>
                    </a:lnTo>
                    <a:lnTo>
                      <a:pt x="238" y="35"/>
                    </a:lnTo>
                    <a:lnTo>
                      <a:pt x="249" y="20"/>
                    </a:lnTo>
                    <a:lnTo>
                      <a:pt x="256" y="0"/>
                    </a:lnTo>
                    <a:lnTo>
                      <a:pt x="26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5" name="Freeform 1631"/>
              <p:cNvSpPr>
                <a:spLocks/>
              </p:cNvSpPr>
              <p:nvPr/>
            </p:nvSpPr>
            <p:spPr bwMode="auto">
              <a:xfrm>
                <a:off x="4876" y="1895"/>
                <a:ext cx="3" cy="1"/>
              </a:xfrm>
              <a:custGeom>
                <a:avLst/>
                <a:gdLst>
                  <a:gd name="T0" fmla="*/ 6 w 6"/>
                  <a:gd name="T1" fmla="*/ 2 h 2"/>
                  <a:gd name="T2" fmla="*/ 0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6" name="Freeform 1632"/>
              <p:cNvSpPr>
                <a:spLocks/>
              </p:cNvSpPr>
              <p:nvPr/>
            </p:nvSpPr>
            <p:spPr bwMode="auto">
              <a:xfrm>
                <a:off x="4703" y="1878"/>
                <a:ext cx="46" cy="50"/>
              </a:xfrm>
              <a:custGeom>
                <a:avLst/>
                <a:gdLst>
                  <a:gd name="T0" fmla="*/ 89 w 92"/>
                  <a:gd name="T1" fmla="*/ 99 h 99"/>
                  <a:gd name="T2" fmla="*/ 69 w 92"/>
                  <a:gd name="T3" fmla="*/ 92 h 99"/>
                  <a:gd name="T4" fmla="*/ 49 w 92"/>
                  <a:gd name="T5" fmla="*/ 83 h 99"/>
                  <a:gd name="T6" fmla="*/ 37 w 92"/>
                  <a:gd name="T7" fmla="*/ 71 h 99"/>
                  <a:gd name="T8" fmla="*/ 22 w 92"/>
                  <a:gd name="T9" fmla="*/ 59 h 99"/>
                  <a:gd name="T10" fmla="*/ 13 w 92"/>
                  <a:gd name="T11" fmla="*/ 45 h 99"/>
                  <a:gd name="T12" fmla="*/ 6 w 92"/>
                  <a:gd name="T13" fmla="*/ 30 h 99"/>
                  <a:gd name="T14" fmla="*/ 1 w 92"/>
                  <a:gd name="T15" fmla="*/ 14 h 99"/>
                  <a:gd name="T16" fmla="*/ 0 w 92"/>
                  <a:gd name="T17" fmla="*/ 0 h 99"/>
                  <a:gd name="T18" fmla="*/ 4 w 92"/>
                  <a:gd name="T19" fmla="*/ 0 h 99"/>
                  <a:gd name="T20" fmla="*/ 6 w 92"/>
                  <a:gd name="T21" fmla="*/ 14 h 99"/>
                  <a:gd name="T22" fmla="*/ 10 w 92"/>
                  <a:gd name="T23" fmla="*/ 27 h 99"/>
                  <a:gd name="T24" fmla="*/ 18 w 92"/>
                  <a:gd name="T25" fmla="*/ 41 h 99"/>
                  <a:gd name="T26" fmla="*/ 27 w 92"/>
                  <a:gd name="T27" fmla="*/ 54 h 99"/>
                  <a:gd name="T28" fmla="*/ 40 w 92"/>
                  <a:gd name="T29" fmla="*/ 66 h 99"/>
                  <a:gd name="T30" fmla="*/ 54 w 92"/>
                  <a:gd name="T31" fmla="*/ 78 h 99"/>
                  <a:gd name="T32" fmla="*/ 72 w 92"/>
                  <a:gd name="T33" fmla="*/ 87 h 99"/>
                  <a:gd name="T34" fmla="*/ 92 w 92"/>
                  <a:gd name="T35" fmla="*/ 95 h 99"/>
                  <a:gd name="T36" fmla="*/ 89 w 92"/>
                  <a:gd name="T3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9">
                    <a:moveTo>
                      <a:pt x="89" y="99"/>
                    </a:moveTo>
                    <a:lnTo>
                      <a:pt x="69" y="92"/>
                    </a:lnTo>
                    <a:lnTo>
                      <a:pt x="49" y="83"/>
                    </a:lnTo>
                    <a:lnTo>
                      <a:pt x="37" y="71"/>
                    </a:lnTo>
                    <a:lnTo>
                      <a:pt x="22" y="59"/>
                    </a:lnTo>
                    <a:lnTo>
                      <a:pt x="13" y="45"/>
                    </a:lnTo>
                    <a:lnTo>
                      <a:pt x="6" y="30"/>
                    </a:lnTo>
                    <a:lnTo>
                      <a:pt x="1" y="14"/>
                    </a:lnTo>
                    <a:lnTo>
                      <a:pt x="0" y="0"/>
                    </a:lnTo>
                    <a:lnTo>
                      <a:pt x="4" y="0"/>
                    </a:lnTo>
                    <a:lnTo>
                      <a:pt x="6" y="14"/>
                    </a:lnTo>
                    <a:lnTo>
                      <a:pt x="10" y="27"/>
                    </a:lnTo>
                    <a:lnTo>
                      <a:pt x="18" y="41"/>
                    </a:lnTo>
                    <a:lnTo>
                      <a:pt x="27" y="54"/>
                    </a:lnTo>
                    <a:lnTo>
                      <a:pt x="40" y="66"/>
                    </a:lnTo>
                    <a:lnTo>
                      <a:pt x="54" y="78"/>
                    </a:lnTo>
                    <a:lnTo>
                      <a:pt x="72" y="87"/>
                    </a:lnTo>
                    <a:lnTo>
                      <a:pt x="92" y="95"/>
                    </a:lnTo>
                    <a:lnTo>
                      <a:pt x="8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7" name="Freeform 1633"/>
              <p:cNvSpPr>
                <a:spLocks/>
              </p:cNvSpPr>
              <p:nvPr/>
            </p:nvSpPr>
            <p:spPr bwMode="auto">
              <a:xfrm>
                <a:off x="4747" y="1926"/>
                <a:ext cx="2" cy="2"/>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lnTo>
                      <a:pt x="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8" name="Freeform 1634"/>
              <p:cNvSpPr>
                <a:spLocks/>
              </p:cNvSpPr>
              <p:nvPr/>
            </p:nvSpPr>
            <p:spPr bwMode="auto">
              <a:xfrm>
                <a:off x="4703" y="1863"/>
                <a:ext cx="10" cy="17"/>
              </a:xfrm>
              <a:custGeom>
                <a:avLst/>
                <a:gdLst>
                  <a:gd name="T0" fmla="*/ 0 w 19"/>
                  <a:gd name="T1" fmla="*/ 28 h 33"/>
                  <a:gd name="T2" fmla="*/ 4 w 19"/>
                  <a:gd name="T3" fmla="*/ 33 h 33"/>
                  <a:gd name="T4" fmla="*/ 19 w 19"/>
                  <a:gd name="T5" fmla="*/ 4 h 33"/>
                  <a:gd name="T6" fmla="*/ 15 w 19"/>
                  <a:gd name="T7" fmla="*/ 0 h 33"/>
                  <a:gd name="T8" fmla="*/ 0 w 19"/>
                  <a:gd name="T9" fmla="*/ 28 h 33"/>
                </a:gdLst>
                <a:ahLst/>
                <a:cxnLst>
                  <a:cxn ang="0">
                    <a:pos x="T0" y="T1"/>
                  </a:cxn>
                  <a:cxn ang="0">
                    <a:pos x="T2" y="T3"/>
                  </a:cxn>
                  <a:cxn ang="0">
                    <a:pos x="T4" y="T5"/>
                  </a:cxn>
                  <a:cxn ang="0">
                    <a:pos x="T6" y="T7"/>
                  </a:cxn>
                  <a:cxn ang="0">
                    <a:pos x="T8" y="T9"/>
                  </a:cxn>
                </a:cxnLst>
                <a:rect l="0" t="0" r="r" b="b"/>
                <a:pathLst>
                  <a:path w="19" h="33">
                    <a:moveTo>
                      <a:pt x="0" y="28"/>
                    </a:moveTo>
                    <a:lnTo>
                      <a:pt x="4" y="33"/>
                    </a:lnTo>
                    <a:lnTo>
                      <a:pt x="19" y="4"/>
                    </a:lnTo>
                    <a:lnTo>
                      <a:pt x="15"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59" name="Freeform 1635"/>
              <p:cNvSpPr>
                <a:spLocks/>
              </p:cNvSpPr>
              <p:nvPr/>
            </p:nvSpPr>
            <p:spPr bwMode="auto">
              <a:xfrm>
                <a:off x="4703" y="1878"/>
                <a:ext cx="2" cy="2"/>
              </a:xfrm>
              <a:custGeom>
                <a:avLst/>
                <a:gdLst>
                  <a:gd name="T0" fmla="*/ 0 w 4"/>
                  <a:gd name="T1" fmla="*/ 2 h 5"/>
                  <a:gd name="T2" fmla="*/ 0 w 4"/>
                  <a:gd name="T3" fmla="*/ 0 h 5"/>
                  <a:gd name="T4" fmla="*/ 4 w 4"/>
                  <a:gd name="T5" fmla="*/ 5 h 5"/>
                  <a:gd name="T6" fmla="*/ 4 w 4"/>
                  <a:gd name="T7" fmla="*/ 2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lnTo>
                      <a:pt x="0" y="0"/>
                    </a:lnTo>
                    <a:lnTo>
                      <a:pt x="4" y="5"/>
                    </a:lnTo>
                    <a:lnTo>
                      <a:pt x="4"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0" name="Freeform 1636"/>
              <p:cNvSpPr>
                <a:spLocks/>
              </p:cNvSpPr>
              <p:nvPr/>
            </p:nvSpPr>
            <p:spPr bwMode="auto">
              <a:xfrm>
                <a:off x="4710" y="1863"/>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1" name="Freeform 1637"/>
              <p:cNvSpPr>
                <a:spLocks/>
              </p:cNvSpPr>
              <p:nvPr/>
            </p:nvSpPr>
            <p:spPr bwMode="auto">
              <a:xfrm>
                <a:off x="4198" y="1437"/>
                <a:ext cx="12" cy="33"/>
              </a:xfrm>
              <a:custGeom>
                <a:avLst/>
                <a:gdLst>
                  <a:gd name="T0" fmla="*/ 3 w 24"/>
                  <a:gd name="T1" fmla="*/ 3 h 67"/>
                  <a:gd name="T2" fmla="*/ 0 w 24"/>
                  <a:gd name="T3" fmla="*/ 9 h 67"/>
                  <a:gd name="T4" fmla="*/ 0 w 24"/>
                  <a:gd name="T5" fmla="*/ 17 h 67"/>
                  <a:gd name="T6" fmla="*/ 0 w 24"/>
                  <a:gd name="T7" fmla="*/ 24 h 67"/>
                  <a:gd name="T8" fmla="*/ 0 w 24"/>
                  <a:gd name="T9" fmla="*/ 30 h 67"/>
                  <a:gd name="T10" fmla="*/ 4 w 24"/>
                  <a:gd name="T11" fmla="*/ 44 h 67"/>
                  <a:gd name="T12" fmla="*/ 12 w 24"/>
                  <a:gd name="T13" fmla="*/ 58 h 67"/>
                  <a:gd name="T14" fmla="*/ 13 w 24"/>
                  <a:gd name="T15" fmla="*/ 61 h 67"/>
                  <a:gd name="T16" fmla="*/ 16 w 24"/>
                  <a:gd name="T17" fmla="*/ 64 h 67"/>
                  <a:gd name="T18" fmla="*/ 18 w 24"/>
                  <a:gd name="T19" fmla="*/ 65 h 67"/>
                  <a:gd name="T20" fmla="*/ 19 w 24"/>
                  <a:gd name="T21" fmla="*/ 65 h 67"/>
                  <a:gd name="T22" fmla="*/ 21 w 24"/>
                  <a:gd name="T23" fmla="*/ 67 h 67"/>
                  <a:gd name="T24" fmla="*/ 22 w 24"/>
                  <a:gd name="T25" fmla="*/ 65 h 67"/>
                  <a:gd name="T26" fmla="*/ 22 w 24"/>
                  <a:gd name="T27" fmla="*/ 64 h 67"/>
                  <a:gd name="T28" fmla="*/ 24 w 24"/>
                  <a:gd name="T29" fmla="*/ 55 h 67"/>
                  <a:gd name="T30" fmla="*/ 24 w 24"/>
                  <a:gd name="T31" fmla="*/ 47 h 67"/>
                  <a:gd name="T32" fmla="*/ 22 w 24"/>
                  <a:gd name="T33" fmla="*/ 38 h 67"/>
                  <a:gd name="T34" fmla="*/ 22 w 24"/>
                  <a:gd name="T35" fmla="*/ 30 h 67"/>
                  <a:gd name="T36" fmla="*/ 19 w 24"/>
                  <a:gd name="T37" fmla="*/ 21 h 67"/>
                  <a:gd name="T38" fmla="*/ 18 w 24"/>
                  <a:gd name="T39" fmla="*/ 18 h 67"/>
                  <a:gd name="T40" fmla="*/ 16 w 24"/>
                  <a:gd name="T41" fmla="*/ 14 h 67"/>
                  <a:gd name="T42" fmla="*/ 12 w 24"/>
                  <a:gd name="T43" fmla="*/ 8 h 67"/>
                  <a:gd name="T44" fmla="*/ 6 w 24"/>
                  <a:gd name="T45" fmla="*/ 0 h 67"/>
                  <a:gd name="T46" fmla="*/ 4 w 24"/>
                  <a:gd name="T47" fmla="*/ 0 h 67"/>
                  <a:gd name="T48" fmla="*/ 3 w 24"/>
                  <a:gd name="T49" fmla="*/ 0 h 67"/>
                  <a:gd name="T50" fmla="*/ 3 w 24"/>
                  <a:gd name="T51" fmla="*/ 2 h 67"/>
                  <a:gd name="T52" fmla="*/ 3 w 24"/>
                  <a:gd name="T53" fmla="*/ 5 h 67"/>
                  <a:gd name="T54" fmla="*/ 3 w 24"/>
                  <a:gd name="T55"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67">
                    <a:moveTo>
                      <a:pt x="3" y="3"/>
                    </a:moveTo>
                    <a:lnTo>
                      <a:pt x="0" y="9"/>
                    </a:lnTo>
                    <a:lnTo>
                      <a:pt x="0" y="17"/>
                    </a:lnTo>
                    <a:lnTo>
                      <a:pt x="0" y="24"/>
                    </a:lnTo>
                    <a:lnTo>
                      <a:pt x="0" y="30"/>
                    </a:lnTo>
                    <a:lnTo>
                      <a:pt x="4" y="44"/>
                    </a:lnTo>
                    <a:lnTo>
                      <a:pt x="12" y="58"/>
                    </a:lnTo>
                    <a:lnTo>
                      <a:pt x="13" y="61"/>
                    </a:lnTo>
                    <a:lnTo>
                      <a:pt x="16" y="64"/>
                    </a:lnTo>
                    <a:lnTo>
                      <a:pt x="18" y="65"/>
                    </a:lnTo>
                    <a:lnTo>
                      <a:pt x="19" y="65"/>
                    </a:lnTo>
                    <a:lnTo>
                      <a:pt x="21" y="67"/>
                    </a:lnTo>
                    <a:lnTo>
                      <a:pt x="22" y="65"/>
                    </a:lnTo>
                    <a:lnTo>
                      <a:pt x="22" y="64"/>
                    </a:lnTo>
                    <a:lnTo>
                      <a:pt x="24" y="55"/>
                    </a:lnTo>
                    <a:lnTo>
                      <a:pt x="24" y="47"/>
                    </a:lnTo>
                    <a:lnTo>
                      <a:pt x="22" y="38"/>
                    </a:lnTo>
                    <a:lnTo>
                      <a:pt x="22" y="30"/>
                    </a:lnTo>
                    <a:lnTo>
                      <a:pt x="19" y="21"/>
                    </a:lnTo>
                    <a:lnTo>
                      <a:pt x="18" y="18"/>
                    </a:lnTo>
                    <a:lnTo>
                      <a:pt x="16" y="14"/>
                    </a:lnTo>
                    <a:lnTo>
                      <a:pt x="12" y="8"/>
                    </a:lnTo>
                    <a:lnTo>
                      <a:pt x="6" y="0"/>
                    </a:lnTo>
                    <a:lnTo>
                      <a:pt x="4" y="0"/>
                    </a:lnTo>
                    <a:lnTo>
                      <a:pt x="3" y="0"/>
                    </a:lnTo>
                    <a:lnTo>
                      <a:pt x="3" y="2"/>
                    </a:lnTo>
                    <a:lnTo>
                      <a:pt x="3" y="5"/>
                    </a:lnTo>
                    <a:lnTo>
                      <a:pt x="3" y="3"/>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2" name="Freeform 1638"/>
              <p:cNvSpPr>
                <a:spLocks/>
              </p:cNvSpPr>
              <p:nvPr/>
            </p:nvSpPr>
            <p:spPr bwMode="auto">
              <a:xfrm>
                <a:off x="4197" y="1436"/>
                <a:ext cx="14" cy="43"/>
              </a:xfrm>
              <a:custGeom>
                <a:avLst/>
                <a:gdLst>
                  <a:gd name="T0" fmla="*/ 6 w 28"/>
                  <a:gd name="T1" fmla="*/ 0 h 86"/>
                  <a:gd name="T2" fmla="*/ 5 w 28"/>
                  <a:gd name="T3" fmla="*/ 1 h 86"/>
                  <a:gd name="T4" fmla="*/ 3 w 28"/>
                  <a:gd name="T5" fmla="*/ 3 h 86"/>
                  <a:gd name="T6" fmla="*/ 2 w 28"/>
                  <a:gd name="T7" fmla="*/ 12 h 86"/>
                  <a:gd name="T8" fmla="*/ 0 w 28"/>
                  <a:gd name="T9" fmla="*/ 22 h 86"/>
                  <a:gd name="T10" fmla="*/ 0 w 28"/>
                  <a:gd name="T11" fmla="*/ 30 h 86"/>
                  <a:gd name="T12" fmla="*/ 2 w 28"/>
                  <a:gd name="T13" fmla="*/ 36 h 86"/>
                  <a:gd name="T14" fmla="*/ 3 w 28"/>
                  <a:gd name="T15" fmla="*/ 51 h 86"/>
                  <a:gd name="T16" fmla="*/ 5 w 28"/>
                  <a:gd name="T17" fmla="*/ 57 h 86"/>
                  <a:gd name="T18" fmla="*/ 8 w 28"/>
                  <a:gd name="T19" fmla="*/ 65 h 86"/>
                  <a:gd name="T20" fmla="*/ 11 w 28"/>
                  <a:gd name="T21" fmla="*/ 71 h 86"/>
                  <a:gd name="T22" fmla="*/ 15 w 28"/>
                  <a:gd name="T23" fmla="*/ 77 h 86"/>
                  <a:gd name="T24" fmla="*/ 20 w 28"/>
                  <a:gd name="T25" fmla="*/ 81 h 86"/>
                  <a:gd name="T26" fmla="*/ 24 w 28"/>
                  <a:gd name="T27" fmla="*/ 86 h 86"/>
                  <a:gd name="T28" fmla="*/ 26 w 28"/>
                  <a:gd name="T29" fmla="*/ 81 h 86"/>
                  <a:gd name="T30" fmla="*/ 28 w 28"/>
                  <a:gd name="T31" fmla="*/ 77 h 86"/>
                  <a:gd name="T32" fmla="*/ 28 w 28"/>
                  <a:gd name="T33" fmla="*/ 68 h 86"/>
                  <a:gd name="T34" fmla="*/ 26 w 28"/>
                  <a:gd name="T35" fmla="*/ 48 h 86"/>
                  <a:gd name="T36" fmla="*/ 21 w 28"/>
                  <a:gd name="T37" fmla="*/ 25 h 86"/>
                  <a:gd name="T38" fmla="*/ 15 w 28"/>
                  <a:gd name="T39" fmla="*/ 10 h 86"/>
                  <a:gd name="T40" fmla="*/ 12 w 28"/>
                  <a:gd name="T41" fmla="*/ 7 h 86"/>
                  <a:gd name="T42" fmla="*/ 6 w 28"/>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86">
                    <a:moveTo>
                      <a:pt x="6" y="0"/>
                    </a:moveTo>
                    <a:lnTo>
                      <a:pt x="5" y="1"/>
                    </a:lnTo>
                    <a:lnTo>
                      <a:pt x="3" y="3"/>
                    </a:lnTo>
                    <a:lnTo>
                      <a:pt x="2" y="12"/>
                    </a:lnTo>
                    <a:lnTo>
                      <a:pt x="0" y="22"/>
                    </a:lnTo>
                    <a:lnTo>
                      <a:pt x="0" y="30"/>
                    </a:lnTo>
                    <a:lnTo>
                      <a:pt x="2" y="36"/>
                    </a:lnTo>
                    <a:lnTo>
                      <a:pt x="3" y="51"/>
                    </a:lnTo>
                    <a:lnTo>
                      <a:pt x="5" y="57"/>
                    </a:lnTo>
                    <a:lnTo>
                      <a:pt x="8" y="65"/>
                    </a:lnTo>
                    <a:lnTo>
                      <a:pt x="11" y="71"/>
                    </a:lnTo>
                    <a:lnTo>
                      <a:pt x="15" y="77"/>
                    </a:lnTo>
                    <a:lnTo>
                      <a:pt x="20" y="81"/>
                    </a:lnTo>
                    <a:lnTo>
                      <a:pt x="24" y="86"/>
                    </a:lnTo>
                    <a:lnTo>
                      <a:pt x="26" y="81"/>
                    </a:lnTo>
                    <a:lnTo>
                      <a:pt x="28" y="77"/>
                    </a:lnTo>
                    <a:lnTo>
                      <a:pt x="28" y="68"/>
                    </a:lnTo>
                    <a:lnTo>
                      <a:pt x="26" y="48"/>
                    </a:lnTo>
                    <a:lnTo>
                      <a:pt x="21" y="25"/>
                    </a:lnTo>
                    <a:lnTo>
                      <a:pt x="15" y="10"/>
                    </a:lnTo>
                    <a:lnTo>
                      <a:pt x="12"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3" name="Freeform 1639"/>
              <p:cNvSpPr>
                <a:spLocks/>
              </p:cNvSpPr>
              <p:nvPr/>
            </p:nvSpPr>
            <p:spPr bwMode="auto">
              <a:xfrm>
                <a:off x="4196" y="1435"/>
                <a:ext cx="14" cy="46"/>
              </a:xfrm>
              <a:custGeom>
                <a:avLst/>
                <a:gdLst>
                  <a:gd name="T0" fmla="*/ 11 w 29"/>
                  <a:gd name="T1" fmla="*/ 6 h 92"/>
                  <a:gd name="T2" fmla="*/ 11 w 29"/>
                  <a:gd name="T3" fmla="*/ 6 h 92"/>
                  <a:gd name="T4" fmla="*/ 9 w 29"/>
                  <a:gd name="T5" fmla="*/ 7 h 92"/>
                  <a:gd name="T6" fmla="*/ 8 w 29"/>
                  <a:gd name="T7" fmla="*/ 15 h 92"/>
                  <a:gd name="T8" fmla="*/ 6 w 29"/>
                  <a:gd name="T9" fmla="*/ 25 h 92"/>
                  <a:gd name="T10" fmla="*/ 6 w 29"/>
                  <a:gd name="T11" fmla="*/ 33 h 92"/>
                  <a:gd name="T12" fmla="*/ 8 w 29"/>
                  <a:gd name="T13" fmla="*/ 39 h 92"/>
                  <a:gd name="T14" fmla="*/ 9 w 29"/>
                  <a:gd name="T15" fmla="*/ 54 h 92"/>
                  <a:gd name="T16" fmla="*/ 11 w 29"/>
                  <a:gd name="T17" fmla="*/ 60 h 92"/>
                  <a:gd name="T18" fmla="*/ 14 w 29"/>
                  <a:gd name="T19" fmla="*/ 66 h 92"/>
                  <a:gd name="T20" fmla="*/ 17 w 29"/>
                  <a:gd name="T21" fmla="*/ 72 h 92"/>
                  <a:gd name="T22" fmla="*/ 20 w 29"/>
                  <a:gd name="T23" fmla="*/ 78 h 92"/>
                  <a:gd name="T24" fmla="*/ 24 w 29"/>
                  <a:gd name="T25" fmla="*/ 83 h 92"/>
                  <a:gd name="T26" fmla="*/ 29 w 29"/>
                  <a:gd name="T27" fmla="*/ 86 h 92"/>
                  <a:gd name="T28" fmla="*/ 26 w 29"/>
                  <a:gd name="T29" fmla="*/ 92 h 92"/>
                  <a:gd name="T30" fmla="*/ 20 w 29"/>
                  <a:gd name="T31" fmla="*/ 87 h 92"/>
                  <a:gd name="T32" fmla="*/ 15 w 29"/>
                  <a:gd name="T33" fmla="*/ 81 h 92"/>
                  <a:gd name="T34" fmla="*/ 11 w 29"/>
                  <a:gd name="T35" fmla="*/ 75 h 92"/>
                  <a:gd name="T36" fmla="*/ 8 w 29"/>
                  <a:gd name="T37" fmla="*/ 69 h 92"/>
                  <a:gd name="T38" fmla="*/ 5 w 29"/>
                  <a:gd name="T39" fmla="*/ 62 h 92"/>
                  <a:gd name="T40" fmla="*/ 3 w 29"/>
                  <a:gd name="T41" fmla="*/ 54 h 92"/>
                  <a:gd name="T42" fmla="*/ 0 w 29"/>
                  <a:gd name="T43" fmla="*/ 40 h 92"/>
                  <a:gd name="T44" fmla="*/ 0 w 29"/>
                  <a:gd name="T45" fmla="*/ 33 h 92"/>
                  <a:gd name="T46" fmla="*/ 0 w 29"/>
                  <a:gd name="T47" fmla="*/ 25 h 92"/>
                  <a:gd name="T48" fmla="*/ 2 w 29"/>
                  <a:gd name="T49" fmla="*/ 15 h 92"/>
                  <a:gd name="T50" fmla="*/ 3 w 29"/>
                  <a:gd name="T51" fmla="*/ 6 h 92"/>
                  <a:gd name="T52" fmla="*/ 5 w 29"/>
                  <a:gd name="T53" fmla="*/ 1 h 92"/>
                  <a:gd name="T54" fmla="*/ 8 w 29"/>
                  <a:gd name="T55" fmla="*/ 0 h 92"/>
                  <a:gd name="T56" fmla="*/ 11 w 29"/>
                  <a:gd name="T5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92">
                    <a:moveTo>
                      <a:pt x="11" y="6"/>
                    </a:moveTo>
                    <a:lnTo>
                      <a:pt x="11" y="6"/>
                    </a:lnTo>
                    <a:lnTo>
                      <a:pt x="9" y="7"/>
                    </a:lnTo>
                    <a:lnTo>
                      <a:pt x="8" y="15"/>
                    </a:lnTo>
                    <a:lnTo>
                      <a:pt x="6" y="25"/>
                    </a:lnTo>
                    <a:lnTo>
                      <a:pt x="6" y="33"/>
                    </a:lnTo>
                    <a:lnTo>
                      <a:pt x="8" y="39"/>
                    </a:lnTo>
                    <a:lnTo>
                      <a:pt x="9" y="54"/>
                    </a:lnTo>
                    <a:lnTo>
                      <a:pt x="11" y="60"/>
                    </a:lnTo>
                    <a:lnTo>
                      <a:pt x="14" y="66"/>
                    </a:lnTo>
                    <a:lnTo>
                      <a:pt x="17" y="72"/>
                    </a:lnTo>
                    <a:lnTo>
                      <a:pt x="20" y="78"/>
                    </a:lnTo>
                    <a:lnTo>
                      <a:pt x="24" y="83"/>
                    </a:lnTo>
                    <a:lnTo>
                      <a:pt x="29" y="86"/>
                    </a:lnTo>
                    <a:lnTo>
                      <a:pt x="26" y="92"/>
                    </a:lnTo>
                    <a:lnTo>
                      <a:pt x="20" y="87"/>
                    </a:lnTo>
                    <a:lnTo>
                      <a:pt x="15" y="81"/>
                    </a:lnTo>
                    <a:lnTo>
                      <a:pt x="11" y="75"/>
                    </a:lnTo>
                    <a:lnTo>
                      <a:pt x="8" y="69"/>
                    </a:lnTo>
                    <a:lnTo>
                      <a:pt x="5" y="62"/>
                    </a:lnTo>
                    <a:lnTo>
                      <a:pt x="3" y="54"/>
                    </a:lnTo>
                    <a:lnTo>
                      <a:pt x="0" y="40"/>
                    </a:lnTo>
                    <a:lnTo>
                      <a:pt x="0" y="33"/>
                    </a:lnTo>
                    <a:lnTo>
                      <a:pt x="0" y="25"/>
                    </a:lnTo>
                    <a:lnTo>
                      <a:pt x="2" y="15"/>
                    </a:lnTo>
                    <a:lnTo>
                      <a:pt x="3" y="6"/>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4" name="Freeform 1640"/>
              <p:cNvSpPr>
                <a:spLocks/>
              </p:cNvSpPr>
              <p:nvPr/>
            </p:nvSpPr>
            <p:spPr bwMode="auto">
              <a:xfrm>
                <a:off x="4208" y="1460"/>
                <a:ext cx="4" cy="20"/>
              </a:xfrm>
              <a:custGeom>
                <a:avLst/>
                <a:gdLst>
                  <a:gd name="T0" fmla="*/ 0 w 10"/>
                  <a:gd name="T1" fmla="*/ 36 h 39"/>
                  <a:gd name="T2" fmla="*/ 2 w 10"/>
                  <a:gd name="T3" fmla="*/ 32 h 39"/>
                  <a:gd name="T4" fmla="*/ 3 w 10"/>
                  <a:gd name="T5" fmla="*/ 29 h 39"/>
                  <a:gd name="T6" fmla="*/ 3 w 10"/>
                  <a:gd name="T7" fmla="*/ 20 h 39"/>
                  <a:gd name="T8" fmla="*/ 2 w 10"/>
                  <a:gd name="T9" fmla="*/ 1 h 39"/>
                  <a:gd name="T10" fmla="*/ 8 w 10"/>
                  <a:gd name="T11" fmla="*/ 0 h 39"/>
                  <a:gd name="T12" fmla="*/ 10 w 10"/>
                  <a:gd name="T13" fmla="*/ 18 h 39"/>
                  <a:gd name="T14" fmla="*/ 10 w 10"/>
                  <a:gd name="T15" fmla="*/ 29 h 39"/>
                  <a:gd name="T16" fmla="*/ 8 w 10"/>
                  <a:gd name="T17" fmla="*/ 35 h 39"/>
                  <a:gd name="T18" fmla="*/ 7 w 10"/>
                  <a:gd name="T19" fmla="*/ 39 h 39"/>
                  <a:gd name="T20" fmla="*/ 0 w 10"/>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9">
                    <a:moveTo>
                      <a:pt x="0" y="36"/>
                    </a:moveTo>
                    <a:lnTo>
                      <a:pt x="2" y="32"/>
                    </a:lnTo>
                    <a:lnTo>
                      <a:pt x="3" y="29"/>
                    </a:lnTo>
                    <a:lnTo>
                      <a:pt x="3" y="20"/>
                    </a:lnTo>
                    <a:lnTo>
                      <a:pt x="2" y="1"/>
                    </a:lnTo>
                    <a:lnTo>
                      <a:pt x="8" y="0"/>
                    </a:lnTo>
                    <a:lnTo>
                      <a:pt x="10" y="18"/>
                    </a:lnTo>
                    <a:lnTo>
                      <a:pt x="10" y="29"/>
                    </a:lnTo>
                    <a:lnTo>
                      <a:pt x="8" y="35"/>
                    </a:lnTo>
                    <a:lnTo>
                      <a:pt x="7" y="3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5" name="Freeform 1641"/>
              <p:cNvSpPr>
                <a:spLocks/>
              </p:cNvSpPr>
              <p:nvPr/>
            </p:nvSpPr>
            <p:spPr bwMode="auto">
              <a:xfrm>
                <a:off x="4208" y="1478"/>
                <a:ext cx="3" cy="4"/>
              </a:xfrm>
              <a:custGeom>
                <a:avLst/>
                <a:gdLst>
                  <a:gd name="T0" fmla="*/ 2 w 7"/>
                  <a:gd name="T1" fmla="*/ 6 h 7"/>
                  <a:gd name="T2" fmla="*/ 5 w 7"/>
                  <a:gd name="T3" fmla="*/ 7 h 7"/>
                  <a:gd name="T4" fmla="*/ 7 w 7"/>
                  <a:gd name="T5" fmla="*/ 4 h 7"/>
                  <a:gd name="T6" fmla="*/ 0 w 7"/>
                  <a:gd name="T7" fmla="*/ 1 h 7"/>
                  <a:gd name="T8" fmla="*/ 5 w 7"/>
                  <a:gd name="T9" fmla="*/ 0 h 7"/>
                  <a:gd name="T10" fmla="*/ 2 w 7"/>
                  <a:gd name="T11" fmla="*/ 6 h 7"/>
                </a:gdLst>
                <a:ahLst/>
                <a:cxnLst>
                  <a:cxn ang="0">
                    <a:pos x="T0" y="T1"/>
                  </a:cxn>
                  <a:cxn ang="0">
                    <a:pos x="T2" y="T3"/>
                  </a:cxn>
                  <a:cxn ang="0">
                    <a:pos x="T4" y="T5"/>
                  </a:cxn>
                  <a:cxn ang="0">
                    <a:pos x="T6" y="T7"/>
                  </a:cxn>
                  <a:cxn ang="0">
                    <a:pos x="T8" y="T9"/>
                  </a:cxn>
                  <a:cxn ang="0">
                    <a:pos x="T10" y="T11"/>
                  </a:cxn>
                </a:cxnLst>
                <a:rect l="0" t="0" r="r" b="b"/>
                <a:pathLst>
                  <a:path w="7" h="7">
                    <a:moveTo>
                      <a:pt x="2" y="6"/>
                    </a:moveTo>
                    <a:lnTo>
                      <a:pt x="5" y="7"/>
                    </a:lnTo>
                    <a:lnTo>
                      <a:pt x="7" y="4"/>
                    </a:lnTo>
                    <a:lnTo>
                      <a:pt x="0" y="1"/>
                    </a:lnTo>
                    <a:lnTo>
                      <a:pt x="5"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6" name="Freeform 1642"/>
              <p:cNvSpPr>
                <a:spLocks/>
              </p:cNvSpPr>
              <p:nvPr/>
            </p:nvSpPr>
            <p:spPr bwMode="auto">
              <a:xfrm>
                <a:off x="4206" y="1448"/>
                <a:ext cx="6" cy="13"/>
              </a:xfrm>
              <a:custGeom>
                <a:avLst/>
                <a:gdLst>
                  <a:gd name="T0" fmla="*/ 5 w 11"/>
                  <a:gd name="T1" fmla="*/ 25 h 25"/>
                  <a:gd name="T2" fmla="*/ 0 w 11"/>
                  <a:gd name="T3" fmla="*/ 1 h 25"/>
                  <a:gd name="T4" fmla="*/ 6 w 11"/>
                  <a:gd name="T5" fmla="*/ 0 h 25"/>
                  <a:gd name="T6" fmla="*/ 11 w 11"/>
                  <a:gd name="T7" fmla="*/ 24 h 25"/>
                  <a:gd name="T8" fmla="*/ 5 w 11"/>
                  <a:gd name="T9" fmla="*/ 25 h 25"/>
                </a:gdLst>
                <a:ahLst/>
                <a:cxnLst>
                  <a:cxn ang="0">
                    <a:pos x="T0" y="T1"/>
                  </a:cxn>
                  <a:cxn ang="0">
                    <a:pos x="T2" y="T3"/>
                  </a:cxn>
                  <a:cxn ang="0">
                    <a:pos x="T4" y="T5"/>
                  </a:cxn>
                  <a:cxn ang="0">
                    <a:pos x="T6" y="T7"/>
                  </a:cxn>
                  <a:cxn ang="0">
                    <a:pos x="T8" y="T9"/>
                  </a:cxn>
                </a:cxnLst>
                <a:rect l="0" t="0" r="r" b="b"/>
                <a:pathLst>
                  <a:path w="11" h="25">
                    <a:moveTo>
                      <a:pt x="5" y="25"/>
                    </a:moveTo>
                    <a:lnTo>
                      <a:pt x="0" y="1"/>
                    </a:lnTo>
                    <a:lnTo>
                      <a:pt x="6" y="0"/>
                    </a:lnTo>
                    <a:lnTo>
                      <a:pt x="11" y="24"/>
                    </a:lnTo>
                    <a:lnTo>
                      <a:pt x="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7" name="Freeform 1643"/>
              <p:cNvSpPr>
                <a:spLocks/>
              </p:cNvSpPr>
              <p:nvPr/>
            </p:nvSpPr>
            <p:spPr bwMode="auto">
              <a:xfrm>
                <a:off x="4208" y="1460"/>
                <a:ext cx="4"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8" name="Freeform 1644"/>
              <p:cNvSpPr>
                <a:spLocks/>
              </p:cNvSpPr>
              <p:nvPr/>
            </p:nvSpPr>
            <p:spPr bwMode="auto">
              <a:xfrm>
                <a:off x="4199" y="1436"/>
                <a:ext cx="10" cy="14"/>
              </a:xfrm>
              <a:custGeom>
                <a:avLst/>
                <a:gdLst>
                  <a:gd name="T0" fmla="*/ 15 w 21"/>
                  <a:gd name="T1" fmla="*/ 29 h 29"/>
                  <a:gd name="T2" fmla="*/ 9 w 21"/>
                  <a:gd name="T3" fmla="*/ 15 h 29"/>
                  <a:gd name="T4" fmla="*/ 6 w 21"/>
                  <a:gd name="T5" fmla="*/ 11 h 29"/>
                  <a:gd name="T6" fmla="*/ 0 w 21"/>
                  <a:gd name="T7" fmla="*/ 3 h 29"/>
                  <a:gd name="T8" fmla="*/ 6 w 21"/>
                  <a:gd name="T9" fmla="*/ 0 h 29"/>
                  <a:gd name="T10" fmla="*/ 11 w 21"/>
                  <a:gd name="T11" fmla="*/ 8 h 29"/>
                  <a:gd name="T12" fmla="*/ 15 w 21"/>
                  <a:gd name="T13" fmla="*/ 11 h 29"/>
                  <a:gd name="T14" fmla="*/ 21 w 21"/>
                  <a:gd name="T15" fmla="*/ 26 h 29"/>
                  <a:gd name="T16" fmla="*/ 15 w 2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5" y="29"/>
                    </a:moveTo>
                    <a:lnTo>
                      <a:pt x="9" y="15"/>
                    </a:lnTo>
                    <a:lnTo>
                      <a:pt x="6" y="11"/>
                    </a:lnTo>
                    <a:lnTo>
                      <a:pt x="0" y="3"/>
                    </a:lnTo>
                    <a:lnTo>
                      <a:pt x="6" y="0"/>
                    </a:lnTo>
                    <a:lnTo>
                      <a:pt x="11" y="8"/>
                    </a:lnTo>
                    <a:lnTo>
                      <a:pt x="15" y="11"/>
                    </a:lnTo>
                    <a:lnTo>
                      <a:pt x="21" y="26"/>
                    </a:lnTo>
                    <a:lnTo>
                      <a:pt x="15"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69" name="Freeform 1645"/>
              <p:cNvSpPr>
                <a:spLocks/>
              </p:cNvSpPr>
              <p:nvPr/>
            </p:nvSpPr>
            <p:spPr bwMode="auto">
              <a:xfrm>
                <a:off x="4206" y="1448"/>
                <a:ext cx="3" cy="2"/>
              </a:xfrm>
              <a:custGeom>
                <a:avLst/>
                <a:gdLst>
                  <a:gd name="T0" fmla="*/ 6 w 6"/>
                  <a:gd name="T1" fmla="*/ 0 h 3"/>
                  <a:gd name="T2" fmla="*/ 0 w 6"/>
                  <a:gd name="T3" fmla="*/ 3 h 3"/>
                  <a:gd name="T4" fmla="*/ 0 w 6"/>
                  <a:gd name="T5" fmla="*/ 1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0" name="Freeform 1646"/>
              <p:cNvSpPr>
                <a:spLocks/>
              </p:cNvSpPr>
              <p:nvPr/>
            </p:nvSpPr>
            <p:spPr bwMode="auto">
              <a:xfrm>
                <a:off x="4199" y="1434"/>
                <a:ext cx="3" cy="4"/>
              </a:xfrm>
              <a:custGeom>
                <a:avLst/>
                <a:gdLst>
                  <a:gd name="T0" fmla="*/ 6 w 6"/>
                  <a:gd name="T1" fmla="*/ 3 h 8"/>
                  <a:gd name="T2" fmla="*/ 3 w 6"/>
                  <a:gd name="T3" fmla="*/ 0 h 8"/>
                  <a:gd name="T4" fmla="*/ 2 w 6"/>
                  <a:gd name="T5" fmla="*/ 2 h 8"/>
                  <a:gd name="T6" fmla="*/ 5 w 6"/>
                  <a:gd name="T7" fmla="*/ 8 h 8"/>
                  <a:gd name="T8" fmla="*/ 0 w 6"/>
                  <a:gd name="T9" fmla="*/ 6 h 8"/>
                  <a:gd name="T10" fmla="*/ 6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6" y="3"/>
                    </a:moveTo>
                    <a:lnTo>
                      <a:pt x="3" y="0"/>
                    </a:lnTo>
                    <a:lnTo>
                      <a:pt x="2" y="2"/>
                    </a:lnTo>
                    <a:lnTo>
                      <a:pt x="5" y="8"/>
                    </a:lnTo>
                    <a:lnTo>
                      <a:pt x="0" y="6"/>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1" name="Freeform 1647"/>
              <p:cNvSpPr>
                <a:spLocks/>
              </p:cNvSpPr>
              <p:nvPr/>
            </p:nvSpPr>
            <p:spPr bwMode="auto">
              <a:xfrm>
                <a:off x="4212" y="1321"/>
                <a:ext cx="15" cy="32"/>
              </a:xfrm>
              <a:custGeom>
                <a:avLst/>
                <a:gdLst>
                  <a:gd name="T0" fmla="*/ 18 w 32"/>
                  <a:gd name="T1" fmla="*/ 3 h 64"/>
                  <a:gd name="T2" fmla="*/ 15 w 32"/>
                  <a:gd name="T3" fmla="*/ 5 h 64"/>
                  <a:gd name="T4" fmla="*/ 14 w 32"/>
                  <a:gd name="T5" fmla="*/ 6 h 64"/>
                  <a:gd name="T6" fmla="*/ 12 w 32"/>
                  <a:gd name="T7" fmla="*/ 11 h 64"/>
                  <a:gd name="T8" fmla="*/ 8 w 32"/>
                  <a:gd name="T9" fmla="*/ 20 h 64"/>
                  <a:gd name="T10" fmla="*/ 5 w 32"/>
                  <a:gd name="T11" fmla="*/ 26 h 64"/>
                  <a:gd name="T12" fmla="*/ 3 w 32"/>
                  <a:gd name="T13" fmla="*/ 30 h 64"/>
                  <a:gd name="T14" fmla="*/ 2 w 32"/>
                  <a:gd name="T15" fmla="*/ 36 h 64"/>
                  <a:gd name="T16" fmla="*/ 0 w 32"/>
                  <a:gd name="T17" fmla="*/ 42 h 64"/>
                  <a:gd name="T18" fmla="*/ 0 w 32"/>
                  <a:gd name="T19" fmla="*/ 49 h 64"/>
                  <a:gd name="T20" fmla="*/ 0 w 32"/>
                  <a:gd name="T21" fmla="*/ 55 h 64"/>
                  <a:gd name="T22" fmla="*/ 0 w 32"/>
                  <a:gd name="T23" fmla="*/ 56 h 64"/>
                  <a:gd name="T24" fmla="*/ 2 w 32"/>
                  <a:gd name="T25" fmla="*/ 59 h 64"/>
                  <a:gd name="T26" fmla="*/ 5 w 32"/>
                  <a:gd name="T27" fmla="*/ 64 h 64"/>
                  <a:gd name="T28" fmla="*/ 11 w 32"/>
                  <a:gd name="T29" fmla="*/ 59 h 64"/>
                  <a:gd name="T30" fmla="*/ 14 w 32"/>
                  <a:gd name="T31" fmla="*/ 55 h 64"/>
                  <a:gd name="T32" fmla="*/ 17 w 32"/>
                  <a:gd name="T33" fmla="*/ 52 h 64"/>
                  <a:gd name="T34" fmla="*/ 21 w 32"/>
                  <a:gd name="T35" fmla="*/ 44 h 64"/>
                  <a:gd name="T36" fmla="*/ 24 w 32"/>
                  <a:gd name="T37" fmla="*/ 36 h 64"/>
                  <a:gd name="T38" fmla="*/ 27 w 32"/>
                  <a:gd name="T39" fmla="*/ 27 h 64"/>
                  <a:gd name="T40" fmla="*/ 30 w 32"/>
                  <a:gd name="T41" fmla="*/ 18 h 64"/>
                  <a:gd name="T42" fmla="*/ 32 w 32"/>
                  <a:gd name="T43" fmla="*/ 11 h 64"/>
                  <a:gd name="T44" fmla="*/ 32 w 32"/>
                  <a:gd name="T45" fmla="*/ 2 h 64"/>
                  <a:gd name="T46" fmla="*/ 29 w 32"/>
                  <a:gd name="T47" fmla="*/ 2 h 64"/>
                  <a:gd name="T48" fmla="*/ 24 w 32"/>
                  <a:gd name="T49" fmla="*/ 0 h 64"/>
                  <a:gd name="T50" fmla="*/ 18 w 32"/>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64">
                    <a:moveTo>
                      <a:pt x="18" y="3"/>
                    </a:moveTo>
                    <a:lnTo>
                      <a:pt x="15" y="5"/>
                    </a:lnTo>
                    <a:lnTo>
                      <a:pt x="14" y="6"/>
                    </a:lnTo>
                    <a:lnTo>
                      <a:pt x="12" y="11"/>
                    </a:lnTo>
                    <a:lnTo>
                      <a:pt x="8" y="20"/>
                    </a:lnTo>
                    <a:lnTo>
                      <a:pt x="5" y="26"/>
                    </a:lnTo>
                    <a:lnTo>
                      <a:pt x="3" y="30"/>
                    </a:lnTo>
                    <a:lnTo>
                      <a:pt x="2" y="36"/>
                    </a:lnTo>
                    <a:lnTo>
                      <a:pt x="0" y="42"/>
                    </a:lnTo>
                    <a:lnTo>
                      <a:pt x="0" y="49"/>
                    </a:lnTo>
                    <a:lnTo>
                      <a:pt x="0" y="55"/>
                    </a:lnTo>
                    <a:lnTo>
                      <a:pt x="0" y="56"/>
                    </a:lnTo>
                    <a:lnTo>
                      <a:pt x="2" y="59"/>
                    </a:lnTo>
                    <a:lnTo>
                      <a:pt x="5" y="64"/>
                    </a:lnTo>
                    <a:lnTo>
                      <a:pt x="11" y="59"/>
                    </a:lnTo>
                    <a:lnTo>
                      <a:pt x="14" y="55"/>
                    </a:lnTo>
                    <a:lnTo>
                      <a:pt x="17" y="52"/>
                    </a:lnTo>
                    <a:lnTo>
                      <a:pt x="21" y="44"/>
                    </a:lnTo>
                    <a:lnTo>
                      <a:pt x="24" y="36"/>
                    </a:lnTo>
                    <a:lnTo>
                      <a:pt x="27" y="27"/>
                    </a:lnTo>
                    <a:lnTo>
                      <a:pt x="30" y="18"/>
                    </a:lnTo>
                    <a:lnTo>
                      <a:pt x="32" y="11"/>
                    </a:lnTo>
                    <a:lnTo>
                      <a:pt x="32" y="2"/>
                    </a:lnTo>
                    <a:lnTo>
                      <a:pt x="29" y="2"/>
                    </a:lnTo>
                    <a:lnTo>
                      <a:pt x="24" y="0"/>
                    </a:lnTo>
                    <a:lnTo>
                      <a:pt x="18" y="3"/>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2" name="Freeform 1648"/>
              <p:cNvSpPr>
                <a:spLocks/>
              </p:cNvSpPr>
              <p:nvPr/>
            </p:nvSpPr>
            <p:spPr bwMode="auto">
              <a:xfrm>
                <a:off x="4203" y="1321"/>
                <a:ext cx="25" cy="38"/>
              </a:xfrm>
              <a:custGeom>
                <a:avLst/>
                <a:gdLst>
                  <a:gd name="T0" fmla="*/ 40 w 50"/>
                  <a:gd name="T1" fmla="*/ 2 h 76"/>
                  <a:gd name="T2" fmla="*/ 35 w 50"/>
                  <a:gd name="T3" fmla="*/ 5 h 76"/>
                  <a:gd name="T4" fmla="*/ 31 w 50"/>
                  <a:gd name="T5" fmla="*/ 8 h 76"/>
                  <a:gd name="T6" fmla="*/ 26 w 50"/>
                  <a:gd name="T7" fmla="*/ 12 h 76"/>
                  <a:gd name="T8" fmla="*/ 22 w 50"/>
                  <a:gd name="T9" fmla="*/ 15 h 76"/>
                  <a:gd name="T10" fmla="*/ 19 w 50"/>
                  <a:gd name="T11" fmla="*/ 20 h 76"/>
                  <a:gd name="T12" fmla="*/ 16 w 50"/>
                  <a:gd name="T13" fmla="*/ 24 h 76"/>
                  <a:gd name="T14" fmla="*/ 12 w 50"/>
                  <a:gd name="T15" fmla="*/ 29 h 76"/>
                  <a:gd name="T16" fmla="*/ 9 w 50"/>
                  <a:gd name="T17" fmla="*/ 33 h 76"/>
                  <a:gd name="T18" fmla="*/ 5 w 50"/>
                  <a:gd name="T19" fmla="*/ 44 h 76"/>
                  <a:gd name="T20" fmla="*/ 2 w 50"/>
                  <a:gd name="T21" fmla="*/ 53 h 76"/>
                  <a:gd name="T22" fmla="*/ 0 w 50"/>
                  <a:gd name="T23" fmla="*/ 65 h 76"/>
                  <a:gd name="T24" fmla="*/ 0 w 50"/>
                  <a:gd name="T25" fmla="*/ 76 h 76"/>
                  <a:gd name="T26" fmla="*/ 6 w 50"/>
                  <a:gd name="T27" fmla="*/ 74 h 76"/>
                  <a:gd name="T28" fmla="*/ 9 w 50"/>
                  <a:gd name="T29" fmla="*/ 73 h 76"/>
                  <a:gd name="T30" fmla="*/ 12 w 50"/>
                  <a:gd name="T31" fmla="*/ 73 h 76"/>
                  <a:gd name="T32" fmla="*/ 17 w 50"/>
                  <a:gd name="T33" fmla="*/ 70 h 76"/>
                  <a:gd name="T34" fmla="*/ 22 w 50"/>
                  <a:gd name="T35" fmla="*/ 65 h 76"/>
                  <a:gd name="T36" fmla="*/ 26 w 50"/>
                  <a:gd name="T37" fmla="*/ 62 h 76"/>
                  <a:gd name="T38" fmla="*/ 29 w 50"/>
                  <a:gd name="T39" fmla="*/ 58 h 76"/>
                  <a:gd name="T40" fmla="*/ 37 w 50"/>
                  <a:gd name="T41" fmla="*/ 47 h 76"/>
                  <a:gd name="T42" fmla="*/ 41 w 50"/>
                  <a:gd name="T43" fmla="*/ 36 h 76"/>
                  <a:gd name="T44" fmla="*/ 46 w 50"/>
                  <a:gd name="T45" fmla="*/ 24 h 76"/>
                  <a:gd name="T46" fmla="*/ 47 w 50"/>
                  <a:gd name="T47" fmla="*/ 12 h 76"/>
                  <a:gd name="T48" fmla="*/ 50 w 50"/>
                  <a:gd name="T49" fmla="*/ 2 h 76"/>
                  <a:gd name="T50" fmla="*/ 47 w 50"/>
                  <a:gd name="T51" fmla="*/ 2 h 76"/>
                  <a:gd name="T52" fmla="*/ 44 w 50"/>
                  <a:gd name="T53" fmla="*/ 2 h 76"/>
                  <a:gd name="T54" fmla="*/ 41 w 50"/>
                  <a:gd name="T55" fmla="*/ 0 h 76"/>
                  <a:gd name="T56" fmla="*/ 40 w 50"/>
                  <a:gd name="T57"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76">
                    <a:moveTo>
                      <a:pt x="40" y="2"/>
                    </a:moveTo>
                    <a:lnTo>
                      <a:pt x="35" y="5"/>
                    </a:lnTo>
                    <a:lnTo>
                      <a:pt x="31" y="8"/>
                    </a:lnTo>
                    <a:lnTo>
                      <a:pt x="26" y="12"/>
                    </a:lnTo>
                    <a:lnTo>
                      <a:pt x="22" y="15"/>
                    </a:lnTo>
                    <a:lnTo>
                      <a:pt x="19" y="20"/>
                    </a:lnTo>
                    <a:lnTo>
                      <a:pt x="16" y="24"/>
                    </a:lnTo>
                    <a:lnTo>
                      <a:pt x="12" y="29"/>
                    </a:lnTo>
                    <a:lnTo>
                      <a:pt x="9" y="33"/>
                    </a:lnTo>
                    <a:lnTo>
                      <a:pt x="5" y="44"/>
                    </a:lnTo>
                    <a:lnTo>
                      <a:pt x="2" y="53"/>
                    </a:lnTo>
                    <a:lnTo>
                      <a:pt x="0" y="65"/>
                    </a:lnTo>
                    <a:lnTo>
                      <a:pt x="0" y="76"/>
                    </a:lnTo>
                    <a:lnTo>
                      <a:pt x="6" y="74"/>
                    </a:lnTo>
                    <a:lnTo>
                      <a:pt x="9" y="73"/>
                    </a:lnTo>
                    <a:lnTo>
                      <a:pt x="12" y="73"/>
                    </a:lnTo>
                    <a:lnTo>
                      <a:pt x="17" y="70"/>
                    </a:lnTo>
                    <a:lnTo>
                      <a:pt x="22" y="65"/>
                    </a:lnTo>
                    <a:lnTo>
                      <a:pt x="26" y="62"/>
                    </a:lnTo>
                    <a:lnTo>
                      <a:pt x="29" y="58"/>
                    </a:lnTo>
                    <a:lnTo>
                      <a:pt x="37" y="47"/>
                    </a:lnTo>
                    <a:lnTo>
                      <a:pt x="41" y="36"/>
                    </a:lnTo>
                    <a:lnTo>
                      <a:pt x="46" y="24"/>
                    </a:lnTo>
                    <a:lnTo>
                      <a:pt x="47" y="12"/>
                    </a:lnTo>
                    <a:lnTo>
                      <a:pt x="50" y="2"/>
                    </a:lnTo>
                    <a:lnTo>
                      <a:pt x="47" y="2"/>
                    </a:lnTo>
                    <a:lnTo>
                      <a:pt x="44" y="2"/>
                    </a:lnTo>
                    <a:lnTo>
                      <a:pt x="41" y="0"/>
                    </a:lnTo>
                    <a:lnTo>
                      <a:pt x="4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3" name="Freeform 1649"/>
              <p:cNvSpPr>
                <a:spLocks/>
              </p:cNvSpPr>
              <p:nvPr/>
            </p:nvSpPr>
            <p:spPr bwMode="auto">
              <a:xfrm>
                <a:off x="4202" y="1320"/>
                <a:ext cx="22" cy="39"/>
              </a:xfrm>
              <a:custGeom>
                <a:avLst/>
                <a:gdLst>
                  <a:gd name="T0" fmla="*/ 44 w 44"/>
                  <a:gd name="T1" fmla="*/ 4 h 77"/>
                  <a:gd name="T2" fmla="*/ 40 w 44"/>
                  <a:gd name="T3" fmla="*/ 9 h 77"/>
                  <a:gd name="T4" fmla="*/ 35 w 44"/>
                  <a:gd name="T5" fmla="*/ 12 h 77"/>
                  <a:gd name="T6" fmla="*/ 31 w 44"/>
                  <a:gd name="T7" fmla="*/ 15 h 77"/>
                  <a:gd name="T8" fmla="*/ 28 w 44"/>
                  <a:gd name="T9" fmla="*/ 19 h 77"/>
                  <a:gd name="T10" fmla="*/ 23 w 44"/>
                  <a:gd name="T11" fmla="*/ 22 h 77"/>
                  <a:gd name="T12" fmla="*/ 20 w 44"/>
                  <a:gd name="T13" fmla="*/ 27 h 77"/>
                  <a:gd name="T14" fmla="*/ 17 w 44"/>
                  <a:gd name="T15" fmla="*/ 31 h 77"/>
                  <a:gd name="T16" fmla="*/ 15 w 44"/>
                  <a:gd name="T17" fmla="*/ 36 h 77"/>
                  <a:gd name="T18" fmla="*/ 11 w 44"/>
                  <a:gd name="T19" fmla="*/ 45 h 77"/>
                  <a:gd name="T20" fmla="*/ 8 w 44"/>
                  <a:gd name="T21" fmla="*/ 56 h 77"/>
                  <a:gd name="T22" fmla="*/ 6 w 44"/>
                  <a:gd name="T23" fmla="*/ 66 h 77"/>
                  <a:gd name="T24" fmla="*/ 6 w 44"/>
                  <a:gd name="T25" fmla="*/ 77 h 77"/>
                  <a:gd name="T26" fmla="*/ 0 w 44"/>
                  <a:gd name="T27" fmla="*/ 77 h 77"/>
                  <a:gd name="T28" fmla="*/ 0 w 44"/>
                  <a:gd name="T29" fmla="*/ 65 h 77"/>
                  <a:gd name="T30" fmla="*/ 2 w 44"/>
                  <a:gd name="T31" fmla="*/ 54 h 77"/>
                  <a:gd name="T32" fmla="*/ 5 w 44"/>
                  <a:gd name="T33" fmla="*/ 43 h 77"/>
                  <a:gd name="T34" fmla="*/ 9 w 44"/>
                  <a:gd name="T35" fmla="*/ 33 h 77"/>
                  <a:gd name="T36" fmla="*/ 12 w 44"/>
                  <a:gd name="T37" fmla="*/ 28 h 77"/>
                  <a:gd name="T38" fmla="*/ 15 w 44"/>
                  <a:gd name="T39" fmla="*/ 24 h 77"/>
                  <a:gd name="T40" fmla="*/ 19 w 44"/>
                  <a:gd name="T41" fmla="*/ 19 h 77"/>
                  <a:gd name="T42" fmla="*/ 23 w 44"/>
                  <a:gd name="T43" fmla="*/ 15 h 77"/>
                  <a:gd name="T44" fmla="*/ 26 w 44"/>
                  <a:gd name="T45" fmla="*/ 10 h 77"/>
                  <a:gd name="T46" fmla="*/ 31 w 44"/>
                  <a:gd name="T47" fmla="*/ 7 h 77"/>
                  <a:gd name="T48" fmla="*/ 35 w 44"/>
                  <a:gd name="T49" fmla="*/ 3 h 77"/>
                  <a:gd name="T50" fmla="*/ 40 w 44"/>
                  <a:gd name="T51" fmla="*/ 0 h 77"/>
                  <a:gd name="T52" fmla="*/ 44 w 44"/>
                  <a:gd name="T53"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77">
                    <a:moveTo>
                      <a:pt x="44" y="4"/>
                    </a:moveTo>
                    <a:lnTo>
                      <a:pt x="40" y="9"/>
                    </a:lnTo>
                    <a:lnTo>
                      <a:pt x="35" y="12"/>
                    </a:lnTo>
                    <a:lnTo>
                      <a:pt x="31" y="15"/>
                    </a:lnTo>
                    <a:lnTo>
                      <a:pt x="28" y="19"/>
                    </a:lnTo>
                    <a:lnTo>
                      <a:pt x="23" y="22"/>
                    </a:lnTo>
                    <a:lnTo>
                      <a:pt x="20" y="27"/>
                    </a:lnTo>
                    <a:lnTo>
                      <a:pt x="17" y="31"/>
                    </a:lnTo>
                    <a:lnTo>
                      <a:pt x="15" y="36"/>
                    </a:lnTo>
                    <a:lnTo>
                      <a:pt x="11" y="45"/>
                    </a:lnTo>
                    <a:lnTo>
                      <a:pt x="8" y="56"/>
                    </a:lnTo>
                    <a:lnTo>
                      <a:pt x="6" y="66"/>
                    </a:lnTo>
                    <a:lnTo>
                      <a:pt x="6" y="77"/>
                    </a:lnTo>
                    <a:lnTo>
                      <a:pt x="0" y="77"/>
                    </a:lnTo>
                    <a:lnTo>
                      <a:pt x="0" y="65"/>
                    </a:lnTo>
                    <a:lnTo>
                      <a:pt x="2" y="54"/>
                    </a:lnTo>
                    <a:lnTo>
                      <a:pt x="5" y="43"/>
                    </a:lnTo>
                    <a:lnTo>
                      <a:pt x="9" y="33"/>
                    </a:lnTo>
                    <a:lnTo>
                      <a:pt x="12" y="28"/>
                    </a:lnTo>
                    <a:lnTo>
                      <a:pt x="15" y="24"/>
                    </a:lnTo>
                    <a:lnTo>
                      <a:pt x="19" y="19"/>
                    </a:lnTo>
                    <a:lnTo>
                      <a:pt x="23" y="15"/>
                    </a:lnTo>
                    <a:lnTo>
                      <a:pt x="26" y="10"/>
                    </a:lnTo>
                    <a:lnTo>
                      <a:pt x="31" y="7"/>
                    </a:lnTo>
                    <a:lnTo>
                      <a:pt x="35" y="3"/>
                    </a:lnTo>
                    <a:lnTo>
                      <a:pt x="40" y="0"/>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4" name="Freeform 1650"/>
              <p:cNvSpPr>
                <a:spLocks/>
              </p:cNvSpPr>
              <p:nvPr/>
            </p:nvSpPr>
            <p:spPr bwMode="auto">
              <a:xfrm>
                <a:off x="4203" y="1321"/>
                <a:ext cx="27" cy="39"/>
              </a:xfrm>
              <a:custGeom>
                <a:avLst/>
                <a:gdLst>
                  <a:gd name="T0" fmla="*/ 0 w 53"/>
                  <a:gd name="T1" fmla="*/ 73 h 79"/>
                  <a:gd name="T2" fmla="*/ 5 w 53"/>
                  <a:gd name="T3" fmla="*/ 71 h 79"/>
                  <a:gd name="T4" fmla="*/ 8 w 53"/>
                  <a:gd name="T5" fmla="*/ 70 h 79"/>
                  <a:gd name="T6" fmla="*/ 11 w 53"/>
                  <a:gd name="T7" fmla="*/ 70 h 79"/>
                  <a:gd name="T8" fmla="*/ 16 w 53"/>
                  <a:gd name="T9" fmla="*/ 67 h 79"/>
                  <a:gd name="T10" fmla="*/ 20 w 53"/>
                  <a:gd name="T11" fmla="*/ 64 h 79"/>
                  <a:gd name="T12" fmla="*/ 23 w 53"/>
                  <a:gd name="T13" fmla="*/ 59 h 79"/>
                  <a:gd name="T14" fmla="*/ 28 w 53"/>
                  <a:gd name="T15" fmla="*/ 56 h 79"/>
                  <a:gd name="T16" fmla="*/ 34 w 53"/>
                  <a:gd name="T17" fmla="*/ 45 h 79"/>
                  <a:gd name="T18" fmla="*/ 38 w 53"/>
                  <a:gd name="T19" fmla="*/ 35 h 79"/>
                  <a:gd name="T20" fmla="*/ 43 w 53"/>
                  <a:gd name="T21" fmla="*/ 23 h 79"/>
                  <a:gd name="T22" fmla="*/ 44 w 53"/>
                  <a:gd name="T23" fmla="*/ 12 h 79"/>
                  <a:gd name="T24" fmla="*/ 47 w 53"/>
                  <a:gd name="T25" fmla="*/ 0 h 79"/>
                  <a:gd name="T26" fmla="*/ 53 w 53"/>
                  <a:gd name="T27" fmla="*/ 2 h 79"/>
                  <a:gd name="T28" fmla="*/ 50 w 53"/>
                  <a:gd name="T29" fmla="*/ 14 h 79"/>
                  <a:gd name="T30" fmla="*/ 49 w 53"/>
                  <a:gd name="T31" fmla="*/ 26 h 79"/>
                  <a:gd name="T32" fmla="*/ 44 w 53"/>
                  <a:gd name="T33" fmla="*/ 38 h 79"/>
                  <a:gd name="T34" fmla="*/ 38 w 53"/>
                  <a:gd name="T35" fmla="*/ 49 h 79"/>
                  <a:gd name="T36" fmla="*/ 32 w 53"/>
                  <a:gd name="T37" fmla="*/ 59 h 79"/>
                  <a:gd name="T38" fmla="*/ 28 w 53"/>
                  <a:gd name="T39" fmla="*/ 64 h 79"/>
                  <a:gd name="T40" fmla="*/ 23 w 53"/>
                  <a:gd name="T41" fmla="*/ 68 h 79"/>
                  <a:gd name="T42" fmla="*/ 19 w 53"/>
                  <a:gd name="T43" fmla="*/ 71 h 79"/>
                  <a:gd name="T44" fmla="*/ 14 w 53"/>
                  <a:gd name="T45" fmla="*/ 76 h 79"/>
                  <a:gd name="T46" fmla="*/ 11 w 53"/>
                  <a:gd name="T47" fmla="*/ 76 h 79"/>
                  <a:gd name="T48" fmla="*/ 8 w 53"/>
                  <a:gd name="T49" fmla="*/ 77 h 79"/>
                  <a:gd name="T50" fmla="*/ 0 w 53"/>
                  <a:gd name="T51" fmla="*/ 79 h 79"/>
                  <a:gd name="T52" fmla="*/ 0 w 53"/>
                  <a:gd name="T53"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9">
                    <a:moveTo>
                      <a:pt x="0" y="73"/>
                    </a:moveTo>
                    <a:lnTo>
                      <a:pt x="5" y="71"/>
                    </a:lnTo>
                    <a:lnTo>
                      <a:pt x="8" y="70"/>
                    </a:lnTo>
                    <a:lnTo>
                      <a:pt x="11" y="70"/>
                    </a:lnTo>
                    <a:lnTo>
                      <a:pt x="16" y="67"/>
                    </a:lnTo>
                    <a:lnTo>
                      <a:pt x="20" y="64"/>
                    </a:lnTo>
                    <a:lnTo>
                      <a:pt x="23" y="59"/>
                    </a:lnTo>
                    <a:lnTo>
                      <a:pt x="28" y="56"/>
                    </a:lnTo>
                    <a:lnTo>
                      <a:pt x="34" y="45"/>
                    </a:lnTo>
                    <a:lnTo>
                      <a:pt x="38" y="35"/>
                    </a:lnTo>
                    <a:lnTo>
                      <a:pt x="43" y="23"/>
                    </a:lnTo>
                    <a:lnTo>
                      <a:pt x="44" y="12"/>
                    </a:lnTo>
                    <a:lnTo>
                      <a:pt x="47" y="0"/>
                    </a:lnTo>
                    <a:lnTo>
                      <a:pt x="53" y="2"/>
                    </a:lnTo>
                    <a:lnTo>
                      <a:pt x="50" y="14"/>
                    </a:lnTo>
                    <a:lnTo>
                      <a:pt x="49" y="26"/>
                    </a:lnTo>
                    <a:lnTo>
                      <a:pt x="44" y="38"/>
                    </a:lnTo>
                    <a:lnTo>
                      <a:pt x="38" y="49"/>
                    </a:lnTo>
                    <a:lnTo>
                      <a:pt x="32" y="59"/>
                    </a:lnTo>
                    <a:lnTo>
                      <a:pt x="28" y="64"/>
                    </a:lnTo>
                    <a:lnTo>
                      <a:pt x="23" y="68"/>
                    </a:lnTo>
                    <a:lnTo>
                      <a:pt x="19" y="71"/>
                    </a:lnTo>
                    <a:lnTo>
                      <a:pt x="14" y="76"/>
                    </a:lnTo>
                    <a:lnTo>
                      <a:pt x="11" y="76"/>
                    </a:lnTo>
                    <a:lnTo>
                      <a:pt x="8" y="77"/>
                    </a:lnTo>
                    <a:lnTo>
                      <a:pt x="0" y="79"/>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5" name="Freeform 1651"/>
              <p:cNvSpPr>
                <a:spLocks/>
              </p:cNvSpPr>
              <p:nvPr/>
            </p:nvSpPr>
            <p:spPr bwMode="auto">
              <a:xfrm>
                <a:off x="4202" y="1357"/>
                <a:ext cx="3" cy="4"/>
              </a:xfrm>
              <a:custGeom>
                <a:avLst/>
                <a:gdLst>
                  <a:gd name="T0" fmla="*/ 0 w 6"/>
                  <a:gd name="T1" fmla="*/ 3 h 7"/>
                  <a:gd name="T2" fmla="*/ 0 w 6"/>
                  <a:gd name="T3" fmla="*/ 7 h 7"/>
                  <a:gd name="T4" fmla="*/ 3 w 6"/>
                  <a:gd name="T5" fmla="*/ 6 h 7"/>
                  <a:gd name="T6" fmla="*/ 3 w 6"/>
                  <a:gd name="T7" fmla="*/ 0 h 7"/>
                  <a:gd name="T8" fmla="*/ 6 w 6"/>
                  <a:gd name="T9" fmla="*/ 3 h 7"/>
                  <a:gd name="T10" fmla="*/ 0 w 6"/>
                  <a:gd name="T11" fmla="*/ 3 h 7"/>
                </a:gdLst>
                <a:ahLst/>
                <a:cxnLst>
                  <a:cxn ang="0">
                    <a:pos x="T0" y="T1"/>
                  </a:cxn>
                  <a:cxn ang="0">
                    <a:pos x="T2" y="T3"/>
                  </a:cxn>
                  <a:cxn ang="0">
                    <a:pos x="T4" y="T5"/>
                  </a:cxn>
                  <a:cxn ang="0">
                    <a:pos x="T6" y="T7"/>
                  </a:cxn>
                  <a:cxn ang="0">
                    <a:pos x="T8" y="T9"/>
                  </a:cxn>
                  <a:cxn ang="0">
                    <a:pos x="T10" y="T11"/>
                  </a:cxn>
                </a:cxnLst>
                <a:rect l="0" t="0" r="r" b="b"/>
                <a:pathLst>
                  <a:path w="6" h="7">
                    <a:moveTo>
                      <a:pt x="0" y="3"/>
                    </a:moveTo>
                    <a:lnTo>
                      <a:pt x="0" y="7"/>
                    </a:lnTo>
                    <a:lnTo>
                      <a:pt x="3" y="6"/>
                    </a:lnTo>
                    <a:lnTo>
                      <a:pt x="3"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6" name="Freeform 1652"/>
              <p:cNvSpPr>
                <a:spLocks/>
              </p:cNvSpPr>
              <p:nvPr/>
            </p:nvSpPr>
            <p:spPr bwMode="auto">
              <a:xfrm>
                <a:off x="4222" y="1320"/>
                <a:ext cx="6" cy="3"/>
              </a:xfrm>
              <a:custGeom>
                <a:avLst/>
                <a:gdLst>
                  <a:gd name="T0" fmla="*/ 12 w 12"/>
                  <a:gd name="T1" fmla="*/ 8 h 8"/>
                  <a:gd name="T2" fmla="*/ 9 w 12"/>
                  <a:gd name="T3" fmla="*/ 8 h 8"/>
                  <a:gd name="T4" fmla="*/ 6 w 12"/>
                  <a:gd name="T5" fmla="*/ 8 h 8"/>
                  <a:gd name="T6" fmla="*/ 5 w 12"/>
                  <a:gd name="T7" fmla="*/ 6 h 8"/>
                  <a:gd name="T8" fmla="*/ 2 w 12"/>
                  <a:gd name="T9" fmla="*/ 8 h 8"/>
                  <a:gd name="T10" fmla="*/ 0 w 12"/>
                  <a:gd name="T11" fmla="*/ 2 h 8"/>
                  <a:gd name="T12" fmla="*/ 3 w 12"/>
                  <a:gd name="T13" fmla="*/ 0 h 8"/>
                  <a:gd name="T14" fmla="*/ 8 w 12"/>
                  <a:gd name="T15" fmla="*/ 2 h 8"/>
                  <a:gd name="T16" fmla="*/ 9 w 12"/>
                  <a:gd name="T17" fmla="*/ 2 h 8"/>
                  <a:gd name="T18" fmla="*/ 11 w 12"/>
                  <a:gd name="T19" fmla="*/ 2 h 8"/>
                  <a:gd name="T20" fmla="*/ 12 w 12"/>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
                    <a:moveTo>
                      <a:pt x="12" y="8"/>
                    </a:moveTo>
                    <a:lnTo>
                      <a:pt x="9" y="8"/>
                    </a:lnTo>
                    <a:lnTo>
                      <a:pt x="6" y="8"/>
                    </a:lnTo>
                    <a:lnTo>
                      <a:pt x="5" y="6"/>
                    </a:lnTo>
                    <a:lnTo>
                      <a:pt x="2" y="8"/>
                    </a:lnTo>
                    <a:lnTo>
                      <a:pt x="0" y="2"/>
                    </a:lnTo>
                    <a:lnTo>
                      <a:pt x="3" y="0"/>
                    </a:lnTo>
                    <a:lnTo>
                      <a:pt x="8" y="2"/>
                    </a:lnTo>
                    <a:lnTo>
                      <a:pt x="9" y="2"/>
                    </a:lnTo>
                    <a:lnTo>
                      <a:pt x="11" y="2"/>
                    </a:lnTo>
                    <a:lnTo>
                      <a:pt x="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7" name="Freeform 1653"/>
              <p:cNvSpPr>
                <a:spLocks/>
              </p:cNvSpPr>
              <p:nvPr/>
            </p:nvSpPr>
            <p:spPr bwMode="auto">
              <a:xfrm>
                <a:off x="4227" y="1320"/>
                <a:ext cx="3" cy="3"/>
              </a:xfrm>
              <a:custGeom>
                <a:avLst/>
                <a:gdLst>
                  <a:gd name="T0" fmla="*/ 6 w 6"/>
                  <a:gd name="T1" fmla="*/ 3 h 6"/>
                  <a:gd name="T2" fmla="*/ 6 w 6"/>
                  <a:gd name="T3" fmla="*/ 0 h 6"/>
                  <a:gd name="T4" fmla="*/ 2 w 6"/>
                  <a:gd name="T5" fmla="*/ 0 h 6"/>
                  <a:gd name="T6" fmla="*/ 3 w 6"/>
                  <a:gd name="T7" fmla="*/ 6 h 6"/>
                  <a:gd name="T8" fmla="*/ 0 w 6"/>
                  <a:gd name="T9" fmla="*/ 1 h 6"/>
                  <a:gd name="T10" fmla="*/ 6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6" y="3"/>
                    </a:moveTo>
                    <a:lnTo>
                      <a:pt x="6" y="0"/>
                    </a:lnTo>
                    <a:lnTo>
                      <a:pt x="2" y="0"/>
                    </a:lnTo>
                    <a:lnTo>
                      <a:pt x="3" y="6"/>
                    </a:lnTo>
                    <a:lnTo>
                      <a:pt x="0" y="1"/>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8" name="Freeform 1654"/>
              <p:cNvSpPr>
                <a:spLocks/>
              </p:cNvSpPr>
              <p:nvPr/>
            </p:nvSpPr>
            <p:spPr bwMode="auto">
              <a:xfrm>
                <a:off x="4221" y="1320"/>
                <a:ext cx="3" cy="3"/>
              </a:xfrm>
              <a:custGeom>
                <a:avLst/>
                <a:gdLst>
                  <a:gd name="T0" fmla="*/ 1 w 4"/>
                  <a:gd name="T1" fmla="*/ 0 h 6"/>
                  <a:gd name="T2" fmla="*/ 0 w 4"/>
                  <a:gd name="T3" fmla="*/ 0 h 6"/>
                  <a:gd name="T4" fmla="*/ 4 w 4"/>
                  <a:gd name="T5" fmla="*/ 4 h 6"/>
                  <a:gd name="T6" fmla="*/ 3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lnTo>
                      <a:pt x="0" y="0"/>
                    </a:lnTo>
                    <a:lnTo>
                      <a:pt x="4" y="4"/>
                    </a:lnTo>
                    <a:lnTo>
                      <a:pt x="3"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79" name="Freeform 1655"/>
              <p:cNvSpPr>
                <a:spLocks/>
              </p:cNvSpPr>
              <p:nvPr/>
            </p:nvSpPr>
            <p:spPr bwMode="auto">
              <a:xfrm>
                <a:off x="4247" y="1555"/>
                <a:ext cx="18" cy="56"/>
              </a:xfrm>
              <a:custGeom>
                <a:avLst/>
                <a:gdLst>
                  <a:gd name="T0" fmla="*/ 30 w 36"/>
                  <a:gd name="T1" fmla="*/ 0 h 111"/>
                  <a:gd name="T2" fmla="*/ 27 w 36"/>
                  <a:gd name="T3" fmla="*/ 0 h 111"/>
                  <a:gd name="T4" fmla="*/ 23 w 36"/>
                  <a:gd name="T5" fmla="*/ 1 h 111"/>
                  <a:gd name="T6" fmla="*/ 20 w 36"/>
                  <a:gd name="T7" fmla="*/ 4 h 111"/>
                  <a:gd name="T8" fmla="*/ 17 w 36"/>
                  <a:gd name="T9" fmla="*/ 7 h 111"/>
                  <a:gd name="T10" fmla="*/ 14 w 36"/>
                  <a:gd name="T11" fmla="*/ 12 h 111"/>
                  <a:gd name="T12" fmla="*/ 11 w 36"/>
                  <a:gd name="T13" fmla="*/ 18 h 111"/>
                  <a:gd name="T14" fmla="*/ 6 w 36"/>
                  <a:gd name="T15" fmla="*/ 30 h 111"/>
                  <a:gd name="T16" fmla="*/ 3 w 36"/>
                  <a:gd name="T17" fmla="*/ 43 h 111"/>
                  <a:gd name="T18" fmla="*/ 0 w 36"/>
                  <a:gd name="T19" fmla="*/ 57 h 111"/>
                  <a:gd name="T20" fmla="*/ 0 w 36"/>
                  <a:gd name="T21" fmla="*/ 72 h 111"/>
                  <a:gd name="T22" fmla="*/ 0 w 36"/>
                  <a:gd name="T23" fmla="*/ 78 h 111"/>
                  <a:gd name="T24" fmla="*/ 0 w 36"/>
                  <a:gd name="T25" fmla="*/ 86 h 111"/>
                  <a:gd name="T26" fmla="*/ 3 w 36"/>
                  <a:gd name="T27" fmla="*/ 95 h 111"/>
                  <a:gd name="T28" fmla="*/ 6 w 36"/>
                  <a:gd name="T29" fmla="*/ 101 h 111"/>
                  <a:gd name="T30" fmla="*/ 9 w 36"/>
                  <a:gd name="T31" fmla="*/ 105 h 111"/>
                  <a:gd name="T32" fmla="*/ 12 w 36"/>
                  <a:gd name="T33" fmla="*/ 110 h 111"/>
                  <a:gd name="T34" fmla="*/ 15 w 36"/>
                  <a:gd name="T35" fmla="*/ 111 h 111"/>
                  <a:gd name="T36" fmla="*/ 18 w 36"/>
                  <a:gd name="T37" fmla="*/ 111 h 111"/>
                  <a:gd name="T38" fmla="*/ 20 w 36"/>
                  <a:gd name="T39" fmla="*/ 110 h 111"/>
                  <a:gd name="T40" fmla="*/ 21 w 36"/>
                  <a:gd name="T41" fmla="*/ 108 h 111"/>
                  <a:gd name="T42" fmla="*/ 26 w 36"/>
                  <a:gd name="T43" fmla="*/ 102 h 111"/>
                  <a:gd name="T44" fmla="*/ 29 w 36"/>
                  <a:gd name="T45" fmla="*/ 95 h 111"/>
                  <a:gd name="T46" fmla="*/ 30 w 36"/>
                  <a:gd name="T47" fmla="*/ 87 h 111"/>
                  <a:gd name="T48" fmla="*/ 33 w 36"/>
                  <a:gd name="T49" fmla="*/ 80 h 111"/>
                  <a:gd name="T50" fmla="*/ 35 w 36"/>
                  <a:gd name="T51" fmla="*/ 63 h 111"/>
                  <a:gd name="T52" fmla="*/ 36 w 36"/>
                  <a:gd name="T53" fmla="*/ 45 h 111"/>
                  <a:gd name="T54" fmla="*/ 35 w 36"/>
                  <a:gd name="T55" fmla="*/ 34 h 111"/>
                  <a:gd name="T56" fmla="*/ 35 w 36"/>
                  <a:gd name="T57" fmla="*/ 24 h 111"/>
                  <a:gd name="T58" fmla="*/ 32 w 36"/>
                  <a:gd name="T59" fmla="*/ 10 h 111"/>
                  <a:gd name="T60" fmla="*/ 30 w 36"/>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111">
                    <a:moveTo>
                      <a:pt x="30" y="0"/>
                    </a:moveTo>
                    <a:lnTo>
                      <a:pt x="27" y="0"/>
                    </a:lnTo>
                    <a:lnTo>
                      <a:pt x="23" y="1"/>
                    </a:lnTo>
                    <a:lnTo>
                      <a:pt x="20" y="4"/>
                    </a:lnTo>
                    <a:lnTo>
                      <a:pt x="17" y="7"/>
                    </a:lnTo>
                    <a:lnTo>
                      <a:pt x="14" y="12"/>
                    </a:lnTo>
                    <a:lnTo>
                      <a:pt x="11" y="18"/>
                    </a:lnTo>
                    <a:lnTo>
                      <a:pt x="6" y="30"/>
                    </a:lnTo>
                    <a:lnTo>
                      <a:pt x="3" y="43"/>
                    </a:lnTo>
                    <a:lnTo>
                      <a:pt x="0" y="57"/>
                    </a:lnTo>
                    <a:lnTo>
                      <a:pt x="0" y="72"/>
                    </a:lnTo>
                    <a:lnTo>
                      <a:pt x="0" y="78"/>
                    </a:lnTo>
                    <a:lnTo>
                      <a:pt x="0" y="86"/>
                    </a:lnTo>
                    <a:lnTo>
                      <a:pt x="3" y="95"/>
                    </a:lnTo>
                    <a:lnTo>
                      <a:pt x="6" y="101"/>
                    </a:lnTo>
                    <a:lnTo>
                      <a:pt x="9" y="105"/>
                    </a:lnTo>
                    <a:lnTo>
                      <a:pt x="12" y="110"/>
                    </a:lnTo>
                    <a:lnTo>
                      <a:pt x="15" y="111"/>
                    </a:lnTo>
                    <a:lnTo>
                      <a:pt x="18" y="111"/>
                    </a:lnTo>
                    <a:lnTo>
                      <a:pt x="20" y="110"/>
                    </a:lnTo>
                    <a:lnTo>
                      <a:pt x="21" y="108"/>
                    </a:lnTo>
                    <a:lnTo>
                      <a:pt x="26" y="102"/>
                    </a:lnTo>
                    <a:lnTo>
                      <a:pt x="29" y="95"/>
                    </a:lnTo>
                    <a:lnTo>
                      <a:pt x="30" y="87"/>
                    </a:lnTo>
                    <a:lnTo>
                      <a:pt x="33" y="80"/>
                    </a:lnTo>
                    <a:lnTo>
                      <a:pt x="35" y="63"/>
                    </a:lnTo>
                    <a:lnTo>
                      <a:pt x="36" y="45"/>
                    </a:lnTo>
                    <a:lnTo>
                      <a:pt x="35" y="34"/>
                    </a:lnTo>
                    <a:lnTo>
                      <a:pt x="35" y="24"/>
                    </a:lnTo>
                    <a:lnTo>
                      <a:pt x="32" y="10"/>
                    </a:lnTo>
                    <a:lnTo>
                      <a:pt x="30" y="0"/>
                    </a:lnTo>
                    <a:close/>
                  </a:path>
                </a:pathLst>
              </a:custGeom>
              <a:solidFill>
                <a:srgbClr val="7612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80" name="Freeform 1656"/>
              <p:cNvSpPr>
                <a:spLocks/>
              </p:cNvSpPr>
              <p:nvPr/>
            </p:nvSpPr>
            <p:spPr bwMode="auto">
              <a:xfrm>
                <a:off x="4245" y="1654"/>
                <a:ext cx="26" cy="48"/>
              </a:xfrm>
              <a:custGeom>
                <a:avLst/>
                <a:gdLst>
                  <a:gd name="T0" fmla="*/ 15 w 51"/>
                  <a:gd name="T1" fmla="*/ 0 h 97"/>
                  <a:gd name="T2" fmla="*/ 9 w 51"/>
                  <a:gd name="T3" fmla="*/ 8 h 97"/>
                  <a:gd name="T4" fmla="*/ 6 w 51"/>
                  <a:gd name="T5" fmla="*/ 17 h 97"/>
                  <a:gd name="T6" fmla="*/ 3 w 51"/>
                  <a:gd name="T7" fmla="*/ 24 h 97"/>
                  <a:gd name="T8" fmla="*/ 0 w 51"/>
                  <a:gd name="T9" fmla="*/ 33 h 97"/>
                  <a:gd name="T10" fmla="*/ 0 w 51"/>
                  <a:gd name="T11" fmla="*/ 42 h 97"/>
                  <a:gd name="T12" fmla="*/ 0 w 51"/>
                  <a:gd name="T13" fmla="*/ 51 h 97"/>
                  <a:gd name="T14" fmla="*/ 1 w 51"/>
                  <a:gd name="T15" fmla="*/ 56 h 97"/>
                  <a:gd name="T16" fmla="*/ 1 w 51"/>
                  <a:gd name="T17" fmla="*/ 60 h 97"/>
                  <a:gd name="T18" fmla="*/ 4 w 51"/>
                  <a:gd name="T19" fmla="*/ 69 h 97"/>
                  <a:gd name="T20" fmla="*/ 10 w 51"/>
                  <a:gd name="T21" fmla="*/ 80 h 97"/>
                  <a:gd name="T22" fmla="*/ 15 w 51"/>
                  <a:gd name="T23" fmla="*/ 84 h 97"/>
                  <a:gd name="T24" fmla="*/ 18 w 51"/>
                  <a:gd name="T25" fmla="*/ 90 h 97"/>
                  <a:gd name="T26" fmla="*/ 23 w 51"/>
                  <a:gd name="T27" fmla="*/ 93 h 97"/>
                  <a:gd name="T28" fmla="*/ 29 w 51"/>
                  <a:gd name="T29" fmla="*/ 97 h 97"/>
                  <a:gd name="T30" fmla="*/ 32 w 51"/>
                  <a:gd name="T31" fmla="*/ 97 h 97"/>
                  <a:gd name="T32" fmla="*/ 33 w 51"/>
                  <a:gd name="T33" fmla="*/ 97 h 97"/>
                  <a:gd name="T34" fmla="*/ 36 w 51"/>
                  <a:gd name="T35" fmla="*/ 97 h 97"/>
                  <a:gd name="T36" fmla="*/ 39 w 51"/>
                  <a:gd name="T37" fmla="*/ 95 h 97"/>
                  <a:gd name="T38" fmla="*/ 44 w 51"/>
                  <a:gd name="T39" fmla="*/ 92 h 97"/>
                  <a:gd name="T40" fmla="*/ 45 w 51"/>
                  <a:gd name="T41" fmla="*/ 89 h 97"/>
                  <a:gd name="T42" fmla="*/ 50 w 51"/>
                  <a:gd name="T43" fmla="*/ 83 h 97"/>
                  <a:gd name="T44" fmla="*/ 50 w 51"/>
                  <a:gd name="T45" fmla="*/ 80 h 97"/>
                  <a:gd name="T46" fmla="*/ 51 w 51"/>
                  <a:gd name="T47" fmla="*/ 75 h 97"/>
                  <a:gd name="T48" fmla="*/ 51 w 51"/>
                  <a:gd name="T49" fmla="*/ 68 h 97"/>
                  <a:gd name="T50" fmla="*/ 50 w 51"/>
                  <a:gd name="T51" fmla="*/ 51 h 97"/>
                  <a:gd name="T52" fmla="*/ 47 w 51"/>
                  <a:gd name="T53" fmla="*/ 35 h 97"/>
                  <a:gd name="T54" fmla="*/ 47 w 51"/>
                  <a:gd name="T55" fmla="*/ 30 h 97"/>
                  <a:gd name="T56" fmla="*/ 45 w 51"/>
                  <a:gd name="T57" fmla="*/ 26 h 97"/>
                  <a:gd name="T58" fmla="*/ 39 w 51"/>
                  <a:gd name="T59" fmla="*/ 17 h 97"/>
                  <a:gd name="T60" fmla="*/ 36 w 51"/>
                  <a:gd name="T61" fmla="*/ 11 h 97"/>
                  <a:gd name="T62" fmla="*/ 33 w 51"/>
                  <a:gd name="T63" fmla="*/ 9 h 97"/>
                  <a:gd name="T64" fmla="*/ 30 w 51"/>
                  <a:gd name="T65" fmla="*/ 6 h 97"/>
                  <a:gd name="T66" fmla="*/ 26 w 51"/>
                  <a:gd name="T67" fmla="*/ 3 h 97"/>
                  <a:gd name="T68" fmla="*/ 20 w 51"/>
                  <a:gd name="T69" fmla="*/ 0 h 97"/>
                  <a:gd name="T70" fmla="*/ 15 w 51"/>
                  <a:gd name="T7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 h="97">
                    <a:moveTo>
                      <a:pt x="15" y="0"/>
                    </a:moveTo>
                    <a:lnTo>
                      <a:pt x="9" y="8"/>
                    </a:lnTo>
                    <a:lnTo>
                      <a:pt x="6" y="17"/>
                    </a:lnTo>
                    <a:lnTo>
                      <a:pt x="3" y="24"/>
                    </a:lnTo>
                    <a:lnTo>
                      <a:pt x="0" y="33"/>
                    </a:lnTo>
                    <a:lnTo>
                      <a:pt x="0" y="42"/>
                    </a:lnTo>
                    <a:lnTo>
                      <a:pt x="0" y="51"/>
                    </a:lnTo>
                    <a:lnTo>
                      <a:pt x="1" y="56"/>
                    </a:lnTo>
                    <a:lnTo>
                      <a:pt x="1" y="60"/>
                    </a:lnTo>
                    <a:lnTo>
                      <a:pt x="4" y="69"/>
                    </a:lnTo>
                    <a:lnTo>
                      <a:pt x="10" y="80"/>
                    </a:lnTo>
                    <a:lnTo>
                      <a:pt x="15" y="84"/>
                    </a:lnTo>
                    <a:lnTo>
                      <a:pt x="18" y="90"/>
                    </a:lnTo>
                    <a:lnTo>
                      <a:pt x="23" y="93"/>
                    </a:lnTo>
                    <a:lnTo>
                      <a:pt x="29" y="97"/>
                    </a:lnTo>
                    <a:lnTo>
                      <a:pt x="32" y="97"/>
                    </a:lnTo>
                    <a:lnTo>
                      <a:pt x="33" y="97"/>
                    </a:lnTo>
                    <a:lnTo>
                      <a:pt x="36" y="97"/>
                    </a:lnTo>
                    <a:lnTo>
                      <a:pt x="39" y="95"/>
                    </a:lnTo>
                    <a:lnTo>
                      <a:pt x="44" y="92"/>
                    </a:lnTo>
                    <a:lnTo>
                      <a:pt x="45" y="89"/>
                    </a:lnTo>
                    <a:lnTo>
                      <a:pt x="50" y="83"/>
                    </a:lnTo>
                    <a:lnTo>
                      <a:pt x="50" y="80"/>
                    </a:lnTo>
                    <a:lnTo>
                      <a:pt x="51" y="75"/>
                    </a:lnTo>
                    <a:lnTo>
                      <a:pt x="51" y="68"/>
                    </a:lnTo>
                    <a:lnTo>
                      <a:pt x="50" y="51"/>
                    </a:lnTo>
                    <a:lnTo>
                      <a:pt x="47" y="35"/>
                    </a:lnTo>
                    <a:lnTo>
                      <a:pt x="47" y="30"/>
                    </a:lnTo>
                    <a:lnTo>
                      <a:pt x="45" y="26"/>
                    </a:lnTo>
                    <a:lnTo>
                      <a:pt x="39" y="17"/>
                    </a:lnTo>
                    <a:lnTo>
                      <a:pt x="36" y="11"/>
                    </a:lnTo>
                    <a:lnTo>
                      <a:pt x="33" y="9"/>
                    </a:lnTo>
                    <a:lnTo>
                      <a:pt x="30" y="6"/>
                    </a:lnTo>
                    <a:lnTo>
                      <a:pt x="26" y="3"/>
                    </a:lnTo>
                    <a:lnTo>
                      <a:pt x="20" y="0"/>
                    </a:lnTo>
                    <a:lnTo>
                      <a:pt x="15" y="0"/>
                    </a:lnTo>
                    <a:close/>
                  </a:path>
                </a:pathLst>
              </a:custGeom>
              <a:solidFill>
                <a:srgbClr val="7612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81" name="Rectangle 1657"/>
              <p:cNvSpPr>
                <a:spLocks noChangeArrowheads="1"/>
              </p:cNvSpPr>
              <p:nvPr/>
            </p:nvSpPr>
            <p:spPr bwMode="auto">
              <a:xfrm>
                <a:off x="4693" y="1781"/>
                <a:ext cx="5"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6682" name="Freeform 1658"/>
              <p:cNvSpPr>
                <a:spLocks/>
              </p:cNvSpPr>
              <p:nvPr/>
            </p:nvSpPr>
            <p:spPr bwMode="auto">
              <a:xfrm>
                <a:off x="4694" y="1753"/>
                <a:ext cx="45" cy="32"/>
              </a:xfrm>
              <a:custGeom>
                <a:avLst/>
                <a:gdLst>
                  <a:gd name="T0" fmla="*/ 0 w 89"/>
                  <a:gd name="T1" fmla="*/ 54 h 63"/>
                  <a:gd name="T2" fmla="*/ 23 w 89"/>
                  <a:gd name="T3" fmla="*/ 44 h 63"/>
                  <a:gd name="T4" fmla="*/ 44 w 89"/>
                  <a:gd name="T5" fmla="*/ 30 h 63"/>
                  <a:gd name="T6" fmla="*/ 83 w 89"/>
                  <a:gd name="T7" fmla="*/ 0 h 63"/>
                  <a:gd name="T8" fmla="*/ 89 w 89"/>
                  <a:gd name="T9" fmla="*/ 9 h 63"/>
                  <a:gd name="T10" fmla="*/ 50 w 89"/>
                  <a:gd name="T11" fmla="*/ 39 h 63"/>
                  <a:gd name="T12" fmla="*/ 29 w 89"/>
                  <a:gd name="T13" fmla="*/ 53 h 63"/>
                  <a:gd name="T14" fmla="*/ 6 w 89"/>
                  <a:gd name="T15" fmla="*/ 63 h 63"/>
                  <a:gd name="T16" fmla="*/ 0 w 89"/>
                  <a:gd name="T17"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3">
                    <a:moveTo>
                      <a:pt x="0" y="54"/>
                    </a:moveTo>
                    <a:lnTo>
                      <a:pt x="23" y="44"/>
                    </a:lnTo>
                    <a:lnTo>
                      <a:pt x="44" y="30"/>
                    </a:lnTo>
                    <a:lnTo>
                      <a:pt x="83" y="0"/>
                    </a:lnTo>
                    <a:lnTo>
                      <a:pt x="89" y="9"/>
                    </a:lnTo>
                    <a:lnTo>
                      <a:pt x="50" y="39"/>
                    </a:lnTo>
                    <a:lnTo>
                      <a:pt x="29" y="53"/>
                    </a:lnTo>
                    <a:lnTo>
                      <a:pt x="6" y="63"/>
                    </a:lnTo>
                    <a:lnTo>
                      <a:pt x="0" y="5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83" name="Freeform 1659"/>
              <p:cNvSpPr>
                <a:spLocks/>
              </p:cNvSpPr>
              <p:nvPr/>
            </p:nvSpPr>
            <p:spPr bwMode="auto">
              <a:xfrm>
                <a:off x="4693" y="1781"/>
                <a:ext cx="5" cy="6"/>
              </a:xfrm>
              <a:custGeom>
                <a:avLst/>
                <a:gdLst>
                  <a:gd name="T0" fmla="*/ 0 w 10"/>
                  <a:gd name="T1" fmla="*/ 5 h 14"/>
                  <a:gd name="T2" fmla="*/ 0 w 10"/>
                  <a:gd name="T3" fmla="*/ 14 h 14"/>
                  <a:gd name="T4" fmla="*/ 9 w 10"/>
                  <a:gd name="T5" fmla="*/ 9 h 14"/>
                  <a:gd name="T6" fmla="*/ 3 w 10"/>
                  <a:gd name="T7" fmla="*/ 0 h 14"/>
                  <a:gd name="T8" fmla="*/ 10 w 10"/>
                  <a:gd name="T9" fmla="*/ 5 h 14"/>
                  <a:gd name="T10" fmla="*/ 0 w 10"/>
                  <a:gd name="T11" fmla="*/ 5 h 14"/>
                </a:gdLst>
                <a:ahLst/>
                <a:cxnLst>
                  <a:cxn ang="0">
                    <a:pos x="T0" y="T1"/>
                  </a:cxn>
                  <a:cxn ang="0">
                    <a:pos x="T2" y="T3"/>
                  </a:cxn>
                  <a:cxn ang="0">
                    <a:pos x="T4" y="T5"/>
                  </a:cxn>
                  <a:cxn ang="0">
                    <a:pos x="T6" y="T7"/>
                  </a:cxn>
                  <a:cxn ang="0">
                    <a:pos x="T8" y="T9"/>
                  </a:cxn>
                  <a:cxn ang="0">
                    <a:pos x="T10" y="T11"/>
                  </a:cxn>
                </a:cxnLst>
                <a:rect l="0" t="0" r="r" b="b"/>
                <a:pathLst>
                  <a:path w="10" h="14">
                    <a:moveTo>
                      <a:pt x="0" y="5"/>
                    </a:moveTo>
                    <a:lnTo>
                      <a:pt x="0" y="14"/>
                    </a:lnTo>
                    <a:lnTo>
                      <a:pt x="9" y="9"/>
                    </a:lnTo>
                    <a:lnTo>
                      <a:pt x="3" y="0"/>
                    </a:lnTo>
                    <a:lnTo>
                      <a:pt x="10" y="5"/>
                    </a:lnTo>
                    <a:lnTo>
                      <a:pt x="0" y="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84" name="Freeform 1660"/>
              <p:cNvSpPr>
                <a:spLocks/>
              </p:cNvSpPr>
              <p:nvPr/>
            </p:nvSpPr>
            <p:spPr bwMode="auto">
              <a:xfrm>
                <a:off x="4736" y="1748"/>
                <a:ext cx="63" cy="12"/>
              </a:xfrm>
              <a:custGeom>
                <a:avLst/>
                <a:gdLst>
                  <a:gd name="T0" fmla="*/ 0 w 127"/>
                  <a:gd name="T1" fmla="*/ 11 h 24"/>
                  <a:gd name="T2" fmla="*/ 18 w 127"/>
                  <a:gd name="T3" fmla="*/ 3 h 24"/>
                  <a:gd name="T4" fmla="*/ 32 w 127"/>
                  <a:gd name="T5" fmla="*/ 0 h 24"/>
                  <a:gd name="T6" fmla="*/ 63 w 127"/>
                  <a:gd name="T7" fmla="*/ 0 h 24"/>
                  <a:gd name="T8" fmla="*/ 127 w 127"/>
                  <a:gd name="T9" fmla="*/ 14 h 24"/>
                  <a:gd name="T10" fmla="*/ 125 w 127"/>
                  <a:gd name="T11" fmla="*/ 24 h 24"/>
                  <a:gd name="T12" fmla="*/ 62 w 127"/>
                  <a:gd name="T13" fmla="*/ 11 h 24"/>
                  <a:gd name="T14" fmla="*/ 32 w 127"/>
                  <a:gd name="T15" fmla="*/ 11 h 24"/>
                  <a:gd name="T16" fmla="*/ 20 w 127"/>
                  <a:gd name="T17" fmla="*/ 14 h 24"/>
                  <a:gd name="T18" fmla="*/ 6 w 127"/>
                  <a:gd name="T19" fmla="*/ 20 h 24"/>
                  <a:gd name="T20" fmla="*/ 0 w 127"/>
                  <a:gd name="T2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4">
                    <a:moveTo>
                      <a:pt x="0" y="11"/>
                    </a:moveTo>
                    <a:lnTo>
                      <a:pt x="18" y="3"/>
                    </a:lnTo>
                    <a:lnTo>
                      <a:pt x="32" y="0"/>
                    </a:lnTo>
                    <a:lnTo>
                      <a:pt x="63" y="0"/>
                    </a:lnTo>
                    <a:lnTo>
                      <a:pt x="127" y="14"/>
                    </a:lnTo>
                    <a:lnTo>
                      <a:pt x="125" y="24"/>
                    </a:lnTo>
                    <a:lnTo>
                      <a:pt x="62" y="11"/>
                    </a:lnTo>
                    <a:lnTo>
                      <a:pt x="32" y="11"/>
                    </a:lnTo>
                    <a:lnTo>
                      <a:pt x="20" y="14"/>
                    </a:lnTo>
                    <a:lnTo>
                      <a:pt x="6" y="20"/>
                    </a:lnTo>
                    <a:lnTo>
                      <a:pt x="0" y="1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85" name="Freeform 1661"/>
              <p:cNvSpPr>
                <a:spLocks/>
              </p:cNvSpPr>
              <p:nvPr/>
            </p:nvSpPr>
            <p:spPr bwMode="auto">
              <a:xfrm>
                <a:off x="4736" y="1753"/>
                <a:ext cx="3" cy="5"/>
              </a:xfrm>
              <a:custGeom>
                <a:avLst/>
                <a:gdLst>
                  <a:gd name="T0" fmla="*/ 0 w 6"/>
                  <a:gd name="T1" fmla="*/ 0 h 9"/>
                  <a:gd name="T2" fmla="*/ 6 w 6"/>
                  <a:gd name="T3" fmla="*/ 9 h 9"/>
                  <a:gd name="T4" fmla="*/ 0 w 6"/>
                  <a:gd name="T5" fmla="*/ 0 h 9"/>
                </a:gdLst>
                <a:ahLst/>
                <a:cxnLst>
                  <a:cxn ang="0">
                    <a:pos x="T0" y="T1"/>
                  </a:cxn>
                  <a:cxn ang="0">
                    <a:pos x="T2" y="T3"/>
                  </a:cxn>
                  <a:cxn ang="0">
                    <a:pos x="T4" y="T5"/>
                  </a:cxn>
                </a:cxnLst>
                <a:rect l="0" t="0" r="r" b="b"/>
                <a:pathLst>
                  <a:path w="6" h="9">
                    <a:moveTo>
                      <a:pt x="0" y="0"/>
                    </a:moveTo>
                    <a:lnTo>
                      <a:pt x="6" y="9"/>
                    </a:lnTo>
                    <a:lnTo>
                      <a:pt x="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86" name="Freeform 1662"/>
              <p:cNvSpPr>
                <a:spLocks/>
              </p:cNvSpPr>
              <p:nvPr/>
            </p:nvSpPr>
            <p:spPr bwMode="auto">
              <a:xfrm>
                <a:off x="4799" y="1755"/>
                <a:ext cx="55" cy="20"/>
              </a:xfrm>
              <a:custGeom>
                <a:avLst/>
                <a:gdLst>
                  <a:gd name="T0" fmla="*/ 2 w 112"/>
                  <a:gd name="T1" fmla="*/ 0 h 39"/>
                  <a:gd name="T2" fmla="*/ 58 w 112"/>
                  <a:gd name="T3" fmla="*/ 10 h 39"/>
                  <a:gd name="T4" fmla="*/ 85 w 112"/>
                  <a:gd name="T5" fmla="*/ 18 h 39"/>
                  <a:gd name="T6" fmla="*/ 112 w 112"/>
                  <a:gd name="T7" fmla="*/ 29 h 39"/>
                  <a:gd name="T8" fmla="*/ 109 w 112"/>
                  <a:gd name="T9" fmla="*/ 39 h 39"/>
                  <a:gd name="T10" fmla="*/ 83 w 112"/>
                  <a:gd name="T11" fmla="*/ 29 h 39"/>
                  <a:gd name="T12" fmla="*/ 56 w 112"/>
                  <a:gd name="T13" fmla="*/ 21 h 39"/>
                  <a:gd name="T14" fmla="*/ 0 w 112"/>
                  <a:gd name="T15" fmla="*/ 10 h 39"/>
                  <a:gd name="T16" fmla="*/ 2 w 112"/>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39">
                    <a:moveTo>
                      <a:pt x="2" y="0"/>
                    </a:moveTo>
                    <a:lnTo>
                      <a:pt x="58" y="10"/>
                    </a:lnTo>
                    <a:lnTo>
                      <a:pt x="85" y="18"/>
                    </a:lnTo>
                    <a:lnTo>
                      <a:pt x="112" y="29"/>
                    </a:lnTo>
                    <a:lnTo>
                      <a:pt x="109" y="39"/>
                    </a:lnTo>
                    <a:lnTo>
                      <a:pt x="83" y="29"/>
                    </a:lnTo>
                    <a:lnTo>
                      <a:pt x="56" y="21"/>
                    </a:lnTo>
                    <a:lnTo>
                      <a:pt x="0" y="10"/>
                    </a:lnTo>
                    <a:lnTo>
                      <a:pt x="2"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87" name="Freeform 1663"/>
              <p:cNvSpPr>
                <a:spLocks/>
              </p:cNvSpPr>
              <p:nvPr/>
            </p:nvSpPr>
            <p:spPr bwMode="auto">
              <a:xfrm>
                <a:off x="4799" y="1755"/>
                <a:ext cx="1" cy="5"/>
              </a:xfrm>
              <a:custGeom>
                <a:avLst/>
                <a:gdLst>
                  <a:gd name="T0" fmla="*/ 0 w 2"/>
                  <a:gd name="T1" fmla="*/ 10 h 10"/>
                  <a:gd name="T2" fmla="*/ 2 w 2"/>
                  <a:gd name="T3" fmla="*/ 0 h 10"/>
                  <a:gd name="T4" fmla="*/ 0 w 2"/>
                  <a:gd name="T5" fmla="*/ 10 h 10"/>
                </a:gdLst>
                <a:ahLst/>
                <a:cxnLst>
                  <a:cxn ang="0">
                    <a:pos x="T0" y="T1"/>
                  </a:cxn>
                  <a:cxn ang="0">
                    <a:pos x="T2" y="T3"/>
                  </a:cxn>
                  <a:cxn ang="0">
                    <a:pos x="T4" y="T5"/>
                  </a:cxn>
                </a:cxnLst>
                <a:rect l="0" t="0" r="r" b="b"/>
                <a:pathLst>
                  <a:path w="2" h="10">
                    <a:moveTo>
                      <a:pt x="0" y="10"/>
                    </a:moveTo>
                    <a:lnTo>
                      <a:pt x="2" y="0"/>
                    </a:lnTo>
                    <a:lnTo>
                      <a:pt x="0" y="1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88" name="Freeform 1664"/>
              <p:cNvSpPr>
                <a:spLocks/>
              </p:cNvSpPr>
              <p:nvPr/>
            </p:nvSpPr>
            <p:spPr bwMode="auto">
              <a:xfrm>
                <a:off x="4852" y="1769"/>
                <a:ext cx="33" cy="31"/>
              </a:xfrm>
              <a:custGeom>
                <a:avLst/>
                <a:gdLst>
                  <a:gd name="T0" fmla="*/ 6 w 65"/>
                  <a:gd name="T1" fmla="*/ 0 h 61"/>
                  <a:gd name="T2" fmla="*/ 26 w 65"/>
                  <a:gd name="T3" fmla="*/ 10 h 61"/>
                  <a:gd name="T4" fmla="*/ 41 w 65"/>
                  <a:gd name="T5" fmla="*/ 24 h 61"/>
                  <a:gd name="T6" fmla="*/ 55 w 65"/>
                  <a:gd name="T7" fmla="*/ 39 h 61"/>
                  <a:gd name="T8" fmla="*/ 65 w 65"/>
                  <a:gd name="T9" fmla="*/ 55 h 61"/>
                  <a:gd name="T10" fmla="*/ 56 w 65"/>
                  <a:gd name="T11" fmla="*/ 61 h 61"/>
                  <a:gd name="T12" fmla="*/ 46 w 65"/>
                  <a:gd name="T13" fmla="*/ 45 h 61"/>
                  <a:gd name="T14" fmla="*/ 34 w 65"/>
                  <a:gd name="T15" fmla="*/ 31 h 61"/>
                  <a:gd name="T16" fmla="*/ 20 w 65"/>
                  <a:gd name="T17" fmla="*/ 19 h 61"/>
                  <a:gd name="T18" fmla="*/ 0 w 65"/>
                  <a:gd name="T19" fmla="*/ 9 h 61"/>
                  <a:gd name="T20" fmla="*/ 6 w 65"/>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1">
                    <a:moveTo>
                      <a:pt x="6" y="0"/>
                    </a:moveTo>
                    <a:lnTo>
                      <a:pt x="26" y="10"/>
                    </a:lnTo>
                    <a:lnTo>
                      <a:pt x="41" y="24"/>
                    </a:lnTo>
                    <a:lnTo>
                      <a:pt x="55" y="39"/>
                    </a:lnTo>
                    <a:lnTo>
                      <a:pt x="65" y="55"/>
                    </a:lnTo>
                    <a:lnTo>
                      <a:pt x="56" y="61"/>
                    </a:lnTo>
                    <a:lnTo>
                      <a:pt x="46" y="45"/>
                    </a:lnTo>
                    <a:lnTo>
                      <a:pt x="34" y="31"/>
                    </a:lnTo>
                    <a:lnTo>
                      <a:pt x="20" y="19"/>
                    </a:lnTo>
                    <a:lnTo>
                      <a:pt x="0" y="9"/>
                    </a:lnTo>
                    <a:lnTo>
                      <a:pt x="6"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89" name="Freeform 1665"/>
              <p:cNvSpPr>
                <a:spLocks/>
              </p:cNvSpPr>
              <p:nvPr/>
            </p:nvSpPr>
            <p:spPr bwMode="auto">
              <a:xfrm>
                <a:off x="4852" y="1769"/>
                <a:ext cx="3" cy="6"/>
              </a:xfrm>
              <a:custGeom>
                <a:avLst/>
                <a:gdLst>
                  <a:gd name="T0" fmla="*/ 5 w 6"/>
                  <a:gd name="T1" fmla="*/ 0 h 10"/>
                  <a:gd name="T2" fmla="*/ 6 w 6"/>
                  <a:gd name="T3" fmla="*/ 0 h 10"/>
                  <a:gd name="T4" fmla="*/ 0 w 6"/>
                  <a:gd name="T5" fmla="*/ 9 h 10"/>
                  <a:gd name="T6" fmla="*/ 2 w 6"/>
                  <a:gd name="T7" fmla="*/ 10 h 10"/>
                  <a:gd name="T8" fmla="*/ 5 w 6"/>
                  <a:gd name="T9" fmla="*/ 0 h 10"/>
                </a:gdLst>
                <a:ahLst/>
                <a:cxnLst>
                  <a:cxn ang="0">
                    <a:pos x="T0" y="T1"/>
                  </a:cxn>
                  <a:cxn ang="0">
                    <a:pos x="T2" y="T3"/>
                  </a:cxn>
                  <a:cxn ang="0">
                    <a:pos x="T4" y="T5"/>
                  </a:cxn>
                  <a:cxn ang="0">
                    <a:pos x="T6" y="T7"/>
                  </a:cxn>
                  <a:cxn ang="0">
                    <a:pos x="T8" y="T9"/>
                  </a:cxn>
                </a:cxnLst>
                <a:rect l="0" t="0" r="r" b="b"/>
                <a:pathLst>
                  <a:path w="6" h="10">
                    <a:moveTo>
                      <a:pt x="5" y="0"/>
                    </a:moveTo>
                    <a:lnTo>
                      <a:pt x="6" y="0"/>
                    </a:lnTo>
                    <a:lnTo>
                      <a:pt x="0" y="9"/>
                    </a:lnTo>
                    <a:lnTo>
                      <a:pt x="2" y="10"/>
                    </a:lnTo>
                    <a:lnTo>
                      <a:pt x="5"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0" name="Freeform 1666"/>
              <p:cNvSpPr>
                <a:spLocks/>
              </p:cNvSpPr>
              <p:nvPr/>
            </p:nvSpPr>
            <p:spPr bwMode="auto">
              <a:xfrm>
                <a:off x="4880" y="1797"/>
                <a:ext cx="13" cy="28"/>
              </a:xfrm>
              <a:custGeom>
                <a:avLst/>
                <a:gdLst>
                  <a:gd name="T0" fmla="*/ 9 w 26"/>
                  <a:gd name="T1" fmla="*/ 0 h 56"/>
                  <a:gd name="T2" fmla="*/ 20 w 26"/>
                  <a:gd name="T3" fmla="*/ 29 h 56"/>
                  <a:gd name="T4" fmla="*/ 26 w 26"/>
                  <a:gd name="T5" fmla="*/ 55 h 56"/>
                  <a:gd name="T6" fmla="*/ 15 w 26"/>
                  <a:gd name="T7" fmla="*/ 56 h 56"/>
                  <a:gd name="T8" fmla="*/ 9 w 26"/>
                  <a:gd name="T9" fmla="*/ 30 h 56"/>
                  <a:gd name="T10" fmla="*/ 0 w 26"/>
                  <a:gd name="T11" fmla="*/ 6 h 56"/>
                  <a:gd name="T12" fmla="*/ 9 w 2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6" h="56">
                    <a:moveTo>
                      <a:pt x="9" y="0"/>
                    </a:moveTo>
                    <a:lnTo>
                      <a:pt x="20" y="29"/>
                    </a:lnTo>
                    <a:lnTo>
                      <a:pt x="26" y="55"/>
                    </a:lnTo>
                    <a:lnTo>
                      <a:pt x="15" y="56"/>
                    </a:lnTo>
                    <a:lnTo>
                      <a:pt x="9" y="30"/>
                    </a:lnTo>
                    <a:lnTo>
                      <a:pt x="0" y="6"/>
                    </a:lnTo>
                    <a:lnTo>
                      <a:pt x="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1" name="Freeform 1667"/>
              <p:cNvSpPr>
                <a:spLocks/>
              </p:cNvSpPr>
              <p:nvPr/>
            </p:nvSpPr>
            <p:spPr bwMode="auto">
              <a:xfrm>
                <a:off x="4880" y="1797"/>
                <a:ext cx="5" cy="3"/>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2" name="Freeform 1668"/>
              <p:cNvSpPr>
                <a:spLocks/>
              </p:cNvSpPr>
              <p:nvPr/>
            </p:nvSpPr>
            <p:spPr bwMode="auto">
              <a:xfrm>
                <a:off x="4888" y="1823"/>
                <a:ext cx="4" cy="4"/>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3" name="Freeform 1669"/>
              <p:cNvSpPr>
                <a:spLocks/>
              </p:cNvSpPr>
              <p:nvPr/>
            </p:nvSpPr>
            <p:spPr bwMode="auto">
              <a:xfrm>
                <a:off x="4888" y="1823"/>
                <a:ext cx="5" cy="7"/>
              </a:xfrm>
              <a:custGeom>
                <a:avLst/>
                <a:gdLst>
                  <a:gd name="T0" fmla="*/ 0 w 11"/>
                  <a:gd name="T1" fmla="*/ 4 h 13"/>
                  <a:gd name="T2" fmla="*/ 3 w 11"/>
                  <a:gd name="T3" fmla="*/ 13 h 13"/>
                  <a:gd name="T4" fmla="*/ 9 w 11"/>
                  <a:gd name="T5" fmla="*/ 7 h 13"/>
                  <a:gd name="T6" fmla="*/ 2 w 11"/>
                  <a:gd name="T7" fmla="*/ 0 h 13"/>
                  <a:gd name="T8" fmla="*/ 11 w 11"/>
                  <a:gd name="T9" fmla="*/ 3 h 13"/>
                  <a:gd name="T10" fmla="*/ 0 w 11"/>
                  <a:gd name="T11" fmla="*/ 4 h 13"/>
                </a:gdLst>
                <a:ahLst/>
                <a:cxnLst>
                  <a:cxn ang="0">
                    <a:pos x="T0" y="T1"/>
                  </a:cxn>
                  <a:cxn ang="0">
                    <a:pos x="T2" y="T3"/>
                  </a:cxn>
                  <a:cxn ang="0">
                    <a:pos x="T4" y="T5"/>
                  </a:cxn>
                  <a:cxn ang="0">
                    <a:pos x="T6" y="T7"/>
                  </a:cxn>
                  <a:cxn ang="0">
                    <a:pos x="T8" y="T9"/>
                  </a:cxn>
                  <a:cxn ang="0">
                    <a:pos x="T10" y="T11"/>
                  </a:cxn>
                </a:cxnLst>
                <a:rect l="0" t="0" r="r" b="b"/>
                <a:pathLst>
                  <a:path w="11" h="13">
                    <a:moveTo>
                      <a:pt x="0" y="4"/>
                    </a:moveTo>
                    <a:lnTo>
                      <a:pt x="3" y="13"/>
                    </a:lnTo>
                    <a:lnTo>
                      <a:pt x="9" y="7"/>
                    </a:lnTo>
                    <a:lnTo>
                      <a:pt x="2" y="0"/>
                    </a:lnTo>
                    <a:lnTo>
                      <a:pt x="11" y="3"/>
                    </a:lnTo>
                    <a:lnTo>
                      <a:pt x="0" y="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4" name="Oval 1670"/>
              <p:cNvSpPr>
                <a:spLocks noChangeArrowheads="1"/>
              </p:cNvSpPr>
              <p:nvPr/>
            </p:nvSpPr>
            <p:spPr bwMode="auto">
              <a:xfrm>
                <a:off x="4888" y="1822"/>
                <a:ext cx="6" cy="5"/>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5" name="Oval 1671"/>
              <p:cNvSpPr>
                <a:spLocks noChangeArrowheads="1"/>
              </p:cNvSpPr>
              <p:nvPr/>
            </p:nvSpPr>
            <p:spPr bwMode="auto">
              <a:xfrm>
                <a:off x="4694" y="1779"/>
                <a:ext cx="5" cy="5"/>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6" name="Freeform 1672"/>
              <p:cNvSpPr>
                <a:spLocks/>
              </p:cNvSpPr>
              <p:nvPr/>
            </p:nvSpPr>
            <p:spPr bwMode="auto">
              <a:xfrm>
                <a:off x="4683" y="1585"/>
                <a:ext cx="120" cy="10"/>
              </a:xfrm>
              <a:custGeom>
                <a:avLst/>
                <a:gdLst>
                  <a:gd name="T0" fmla="*/ 0 w 240"/>
                  <a:gd name="T1" fmla="*/ 10 h 21"/>
                  <a:gd name="T2" fmla="*/ 30 w 240"/>
                  <a:gd name="T3" fmla="*/ 10 h 21"/>
                  <a:gd name="T4" fmla="*/ 59 w 240"/>
                  <a:gd name="T5" fmla="*/ 7 h 21"/>
                  <a:gd name="T6" fmla="*/ 120 w 240"/>
                  <a:gd name="T7" fmla="*/ 3 h 21"/>
                  <a:gd name="T8" fmla="*/ 178 w 240"/>
                  <a:gd name="T9" fmla="*/ 0 h 21"/>
                  <a:gd name="T10" fmla="*/ 209 w 240"/>
                  <a:gd name="T11" fmla="*/ 1 h 21"/>
                  <a:gd name="T12" fmla="*/ 240 w 240"/>
                  <a:gd name="T13" fmla="*/ 6 h 21"/>
                  <a:gd name="T14" fmla="*/ 239 w 240"/>
                  <a:gd name="T15" fmla="*/ 16 h 21"/>
                  <a:gd name="T16" fmla="*/ 207 w 240"/>
                  <a:gd name="T17" fmla="*/ 12 h 21"/>
                  <a:gd name="T18" fmla="*/ 178 w 240"/>
                  <a:gd name="T19" fmla="*/ 10 h 21"/>
                  <a:gd name="T20" fmla="*/ 120 w 240"/>
                  <a:gd name="T21" fmla="*/ 13 h 21"/>
                  <a:gd name="T22" fmla="*/ 59 w 240"/>
                  <a:gd name="T23" fmla="*/ 18 h 21"/>
                  <a:gd name="T24" fmla="*/ 30 w 240"/>
                  <a:gd name="T25" fmla="*/ 21 h 21"/>
                  <a:gd name="T26" fmla="*/ 0 w 240"/>
                  <a:gd name="T27" fmla="*/ 21 h 21"/>
                  <a:gd name="T28" fmla="*/ 0 w 240"/>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0" h="21">
                    <a:moveTo>
                      <a:pt x="0" y="10"/>
                    </a:moveTo>
                    <a:lnTo>
                      <a:pt x="30" y="10"/>
                    </a:lnTo>
                    <a:lnTo>
                      <a:pt x="59" y="7"/>
                    </a:lnTo>
                    <a:lnTo>
                      <a:pt x="120" y="3"/>
                    </a:lnTo>
                    <a:lnTo>
                      <a:pt x="178" y="0"/>
                    </a:lnTo>
                    <a:lnTo>
                      <a:pt x="209" y="1"/>
                    </a:lnTo>
                    <a:lnTo>
                      <a:pt x="240" y="6"/>
                    </a:lnTo>
                    <a:lnTo>
                      <a:pt x="239" y="16"/>
                    </a:lnTo>
                    <a:lnTo>
                      <a:pt x="207" y="12"/>
                    </a:lnTo>
                    <a:lnTo>
                      <a:pt x="178" y="10"/>
                    </a:lnTo>
                    <a:lnTo>
                      <a:pt x="120" y="13"/>
                    </a:lnTo>
                    <a:lnTo>
                      <a:pt x="59" y="18"/>
                    </a:lnTo>
                    <a:lnTo>
                      <a:pt x="30" y="21"/>
                    </a:lnTo>
                    <a:lnTo>
                      <a:pt x="0" y="2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7" name="Freeform 1673"/>
              <p:cNvSpPr>
                <a:spLocks/>
              </p:cNvSpPr>
              <p:nvPr/>
            </p:nvSpPr>
            <p:spPr bwMode="auto">
              <a:xfrm>
                <a:off x="4802" y="1588"/>
                <a:ext cx="63" cy="22"/>
              </a:xfrm>
              <a:custGeom>
                <a:avLst/>
                <a:gdLst>
                  <a:gd name="T0" fmla="*/ 1 w 125"/>
                  <a:gd name="T1" fmla="*/ 0 h 43"/>
                  <a:gd name="T2" fmla="*/ 31 w 125"/>
                  <a:gd name="T3" fmla="*/ 7 h 43"/>
                  <a:gd name="T4" fmla="*/ 60 w 125"/>
                  <a:gd name="T5" fmla="*/ 19 h 43"/>
                  <a:gd name="T6" fmla="*/ 90 w 125"/>
                  <a:gd name="T7" fmla="*/ 28 h 43"/>
                  <a:gd name="T8" fmla="*/ 125 w 125"/>
                  <a:gd name="T9" fmla="*/ 33 h 43"/>
                  <a:gd name="T10" fmla="*/ 124 w 125"/>
                  <a:gd name="T11" fmla="*/ 43 h 43"/>
                  <a:gd name="T12" fmla="*/ 89 w 125"/>
                  <a:gd name="T13" fmla="*/ 39 h 43"/>
                  <a:gd name="T14" fmla="*/ 59 w 125"/>
                  <a:gd name="T15" fmla="*/ 30 h 43"/>
                  <a:gd name="T16" fmla="*/ 30 w 125"/>
                  <a:gd name="T17" fmla="*/ 18 h 43"/>
                  <a:gd name="T18" fmla="*/ 0 w 125"/>
                  <a:gd name="T19" fmla="*/ 10 h 43"/>
                  <a:gd name="T20" fmla="*/ 1 w 125"/>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43">
                    <a:moveTo>
                      <a:pt x="1" y="0"/>
                    </a:moveTo>
                    <a:lnTo>
                      <a:pt x="31" y="7"/>
                    </a:lnTo>
                    <a:lnTo>
                      <a:pt x="60" y="19"/>
                    </a:lnTo>
                    <a:lnTo>
                      <a:pt x="90" y="28"/>
                    </a:lnTo>
                    <a:lnTo>
                      <a:pt x="125" y="33"/>
                    </a:lnTo>
                    <a:lnTo>
                      <a:pt x="124" y="43"/>
                    </a:lnTo>
                    <a:lnTo>
                      <a:pt x="89" y="39"/>
                    </a:lnTo>
                    <a:lnTo>
                      <a:pt x="59" y="30"/>
                    </a:lnTo>
                    <a:lnTo>
                      <a:pt x="30" y="18"/>
                    </a:lnTo>
                    <a:lnTo>
                      <a:pt x="0" y="1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8" name="Freeform 1674"/>
              <p:cNvSpPr>
                <a:spLocks/>
              </p:cNvSpPr>
              <p:nvPr/>
            </p:nvSpPr>
            <p:spPr bwMode="auto">
              <a:xfrm>
                <a:off x="4802" y="1588"/>
                <a:ext cx="1" cy="5"/>
              </a:xfrm>
              <a:custGeom>
                <a:avLst/>
                <a:gdLst>
                  <a:gd name="T0" fmla="*/ 1 w 1"/>
                  <a:gd name="T1" fmla="*/ 0 h 10"/>
                  <a:gd name="T2" fmla="*/ 0 w 1"/>
                  <a:gd name="T3" fmla="*/ 10 h 10"/>
                  <a:gd name="T4" fmla="*/ 1 w 1"/>
                  <a:gd name="T5" fmla="*/ 0 h 10"/>
                </a:gdLst>
                <a:ahLst/>
                <a:cxnLst>
                  <a:cxn ang="0">
                    <a:pos x="T0" y="T1"/>
                  </a:cxn>
                  <a:cxn ang="0">
                    <a:pos x="T2" y="T3"/>
                  </a:cxn>
                  <a:cxn ang="0">
                    <a:pos x="T4" y="T5"/>
                  </a:cxn>
                </a:cxnLst>
                <a:rect l="0" t="0" r="r" b="b"/>
                <a:pathLst>
                  <a:path w="1" h="10">
                    <a:moveTo>
                      <a:pt x="1" y="0"/>
                    </a:moveTo>
                    <a:lnTo>
                      <a:pt x="0" y="1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699" name="Oval 1675"/>
              <p:cNvSpPr>
                <a:spLocks noChangeArrowheads="1"/>
              </p:cNvSpPr>
              <p:nvPr/>
            </p:nvSpPr>
            <p:spPr bwMode="auto">
              <a:xfrm>
                <a:off x="4863" y="1604"/>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0" name="Oval 1676"/>
              <p:cNvSpPr>
                <a:spLocks noChangeArrowheads="1"/>
              </p:cNvSpPr>
              <p:nvPr/>
            </p:nvSpPr>
            <p:spPr bwMode="auto">
              <a:xfrm>
                <a:off x="4681" y="1590"/>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1" name="Freeform 1677"/>
              <p:cNvSpPr>
                <a:spLocks/>
              </p:cNvSpPr>
              <p:nvPr/>
            </p:nvSpPr>
            <p:spPr bwMode="auto">
              <a:xfrm>
                <a:off x="4338" y="1503"/>
                <a:ext cx="184" cy="31"/>
              </a:xfrm>
              <a:custGeom>
                <a:avLst/>
                <a:gdLst>
                  <a:gd name="T0" fmla="*/ 0 w 366"/>
                  <a:gd name="T1" fmla="*/ 58 h 64"/>
                  <a:gd name="T2" fmla="*/ 45 w 366"/>
                  <a:gd name="T3" fmla="*/ 43 h 64"/>
                  <a:gd name="T4" fmla="*/ 89 w 366"/>
                  <a:gd name="T5" fmla="*/ 29 h 64"/>
                  <a:gd name="T6" fmla="*/ 111 w 366"/>
                  <a:gd name="T7" fmla="*/ 23 h 64"/>
                  <a:gd name="T8" fmla="*/ 134 w 366"/>
                  <a:gd name="T9" fmla="*/ 17 h 64"/>
                  <a:gd name="T10" fmla="*/ 157 w 366"/>
                  <a:gd name="T11" fmla="*/ 11 h 64"/>
                  <a:gd name="T12" fmla="*/ 179 w 366"/>
                  <a:gd name="T13" fmla="*/ 6 h 64"/>
                  <a:gd name="T14" fmla="*/ 202 w 366"/>
                  <a:gd name="T15" fmla="*/ 3 h 64"/>
                  <a:gd name="T16" fmla="*/ 224 w 366"/>
                  <a:gd name="T17" fmla="*/ 0 h 64"/>
                  <a:gd name="T18" fmla="*/ 247 w 366"/>
                  <a:gd name="T19" fmla="*/ 0 h 64"/>
                  <a:gd name="T20" fmla="*/ 270 w 366"/>
                  <a:gd name="T21" fmla="*/ 0 h 64"/>
                  <a:gd name="T22" fmla="*/ 292 w 366"/>
                  <a:gd name="T23" fmla="*/ 2 h 64"/>
                  <a:gd name="T24" fmla="*/ 304 w 366"/>
                  <a:gd name="T25" fmla="*/ 2 h 64"/>
                  <a:gd name="T26" fmla="*/ 317 w 366"/>
                  <a:gd name="T27" fmla="*/ 5 h 64"/>
                  <a:gd name="T28" fmla="*/ 341 w 366"/>
                  <a:gd name="T29" fmla="*/ 9 h 64"/>
                  <a:gd name="T30" fmla="*/ 353 w 366"/>
                  <a:gd name="T31" fmla="*/ 11 h 64"/>
                  <a:gd name="T32" fmla="*/ 366 w 366"/>
                  <a:gd name="T33" fmla="*/ 15 h 64"/>
                  <a:gd name="T34" fmla="*/ 363 w 366"/>
                  <a:gd name="T35" fmla="*/ 21 h 64"/>
                  <a:gd name="T36" fmla="*/ 351 w 366"/>
                  <a:gd name="T37" fmla="*/ 17 h 64"/>
                  <a:gd name="T38" fmla="*/ 341 w 366"/>
                  <a:gd name="T39" fmla="*/ 15 h 64"/>
                  <a:gd name="T40" fmla="*/ 317 w 366"/>
                  <a:gd name="T41" fmla="*/ 11 h 64"/>
                  <a:gd name="T42" fmla="*/ 304 w 366"/>
                  <a:gd name="T43" fmla="*/ 9 h 64"/>
                  <a:gd name="T44" fmla="*/ 292 w 366"/>
                  <a:gd name="T45" fmla="*/ 8 h 64"/>
                  <a:gd name="T46" fmla="*/ 270 w 366"/>
                  <a:gd name="T47" fmla="*/ 6 h 64"/>
                  <a:gd name="T48" fmla="*/ 247 w 366"/>
                  <a:gd name="T49" fmla="*/ 6 h 64"/>
                  <a:gd name="T50" fmla="*/ 224 w 366"/>
                  <a:gd name="T51" fmla="*/ 8 h 64"/>
                  <a:gd name="T52" fmla="*/ 202 w 366"/>
                  <a:gd name="T53" fmla="*/ 9 h 64"/>
                  <a:gd name="T54" fmla="*/ 179 w 366"/>
                  <a:gd name="T55" fmla="*/ 14 h 64"/>
                  <a:gd name="T56" fmla="*/ 157 w 366"/>
                  <a:gd name="T57" fmla="*/ 17 h 64"/>
                  <a:gd name="T58" fmla="*/ 135 w 366"/>
                  <a:gd name="T59" fmla="*/ 23 h 64"/>
                  <a:gd name="T60" fmla="*/ 113 w 366"/>
                  <a:gd name="T61" fmla="*/ 29 h 64"/>
                  <a:gd name="T62" fmla="*/ 92 w 366"/>
                  <a:gd name="T63" fmla="*/ 35 h 64"/>
                  <a:gd name="T64" fmla="*/ 46 w 366"/>
                  <a:gd name="T65" fmla="*/ 49 h 64"/>
                  <a:gd name="T66" fmla="*/ 1 w 366"/>
                  <a:gd name="T67" fmla="*/ 64 h 64"/>
                  <a:gd name="T68" fmla="*/ 0 w 366"/>
                  <a:gd name="T69"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64">
                    <a:moveTo>
                      <a:pt x="0" y="58"/>
                    </a:moveTo>
                    <a:lnTo>
                      <a:pt x="45" y="43"/>
                    </a:lnTo>
                    <a:lnTo>
                      <a:pt x="89" y="29"/>
                    </a:lnTo>
                    <a:lnTo>
                      <a:pt x="111" y="23"/>
                    </a:lnTo>
                    <a:lnTo>
                      <a:pt x="134" y="17"/>
                    </a:lnTo>
                    <a:lnTo>
                      <a:pt x="157" y="11"/>
                    </a:lnTo>
                    <a:lnTo>
                      <a:pt x="179" y="6"/>
                    </a:lnTo>
                    <a:lnTo>
                      <a:pt x="202" y="3"/>
                    </a:lnTo>
                    <a:lnTo>
                      <a:pt x="224" y="0"/>
                    </a:lnTo>
                    <a:lnTo>
                      <a:pt x="247" y="0"/>
                    </a:lnTo>
                    <a:lnTo>
                      <a:pt x="270" y="0"/>
                    </a:lnTo>
                    <a:lnTo>
                      <a:pt x="292" y="2"/>
                    </a:lnTo>
                    <a:lnTo>
                      <a:pt x="304" y="2"/>
                    </a:lnTo>
                    <a:lnTo>
                      <a:pt x="317" y="5"/>
                    </a:lnTo>
                    <a:lnTo>
                      <a:pt x="341" y="9"/>
                    </a:lnTo>
                    <a:lnTo>
                      <a:pt x="353" y="11"/>
                    </a:lnTo>
                    <a:lnTo>
                      <a:pt x="366" y="15"/>
                    </a:lnTo>
                    <a:lnTo>
                      <a:pt x="363" y="21"/>
                    </a:lnTo>
                    <a:lnTo>
                      <a:pt x="351" y="17"/>
                    </a:lnTo>
                    <a:lnTo>
                      <a:pt x="341" y="15"/>
                    </a:lnTo>
                    <a:lnTo>
                      <a:pt x="317" y="11"/>
                    </a:lnTo>
                    <a:lnTo>
                      <a:pt x="304" y="9"/>
                    </a:lnTo>
                    <a:lnTo>
                      <a:pt x="292" y="8"/>
                    </a:lnTo>
                    <a:lnTo>
                      <a:pt x="270" y="6"/>
                    </a:lnTo>
                    <a:lnTo>
                      <a:pt x="247" y="6"/>
                    </a:lnTo>
                    <a:lnTo>
                      <a:pt x="224" y="8"/>
                    </a:lnTo>
                    <a:lnTo>
                      <a:pt x="202" y="9"/>
                    </a:lnTo>
                    <a:lnTo>
                      <a:pt x="179" y="14"/>
                    </a:lnTo>
                    <a:lnTo>
                      <a:pt x="157" y="17"/>
                    </a:lnTo>
                    <a:lnTo>
                      <a:pt x="135" y="23"/>
                    </a:lnTo>
                    <a:lnTo>
                      <a:pt x="113" y="29"/>
                    </a:lnTo>
                    <a:lnTo>
                      <a:pt x="92" y="35"/>
                    </a:lnTo>
                    <a:lnTo>
                      <a:pt x="46" y="49"/>
                    </a:lnTo>
                    <a:lnTo>
                      <a:pt x="1" y="64"/>
                    </a:ln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2" name="Freeform 1678"/>
              <p:cNvSpPr>
                <a:spLocks/>
              </p:cNvSpPr>
              <p:nvPr/>
            </p:nvSpPr>
            <p:spPr bwMode="auto">
              <a:xfrm>
                <a:off x="4520" y="1510"/>
                <a:ext cx="38" cy="21"/>
              </a:xfrm>
              <a:custGeom>
                <a:avLst/>
                <a:gdLst>
                  <a:gd name="T0" fmla="*/ 3 w 76"/>
                  <a:gd name="T1" fmla="*/ 0 h 41"/>
                  <a:gd name="T2" fmla="*/ 9 w 76"/>
                  <a:gd name="T3" fmla="*/ 2 h 41"/>
                  <a:gd name="T4" fmla="*/ 18 w 76"/>
                  <a:gd name="T5" fmla="*/ 6 h 41"/>
                  <a:gd name="T6" fmla="*/ 40 w 76"/>
                  <a:gd name="T7" fmla="*/ 17 h 41"/>
                  <a:gd name="T8" fmla="*/ 76 w 76"/>
                  <a:gd name="T9" fmla="*/ 35 h 41"/>
                  <a:gd name="T10" fmla="*/ 73 w 76"/>
                  <a:gd name="T11" fmla="*/ 41 h 41"/>
                  <a:gd name="T12" fmla="*/ 37 w 76"/>
                  <a:gd name="T13" fmla="*/ 21 h 41"/>
                  <a:gd name="T14" fmla="*/ 15 w 76"/>
                  <a:gd name="T15" fmla="*/ 12 h 41"/>
                  <a:gd name="T16" fmla="*/ 8 w 76"/>
                  <a:gd name="T17" fmla="*/ 8 h 41"/>
                  <a:gd name="T18" fmla="*/ 0 w 76"/>
                  <a:gd name="T19" fmla="*/ 6 h 41"/>
                  <a:gd name="T20" fmla="*/ 3 w 76"/>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41">
                    <a:moveTo>
                      <a:pt x="3" y="0"/>
                    </a:moveTo>
                    <a:lnTo>
                      <a:pt x="9" y="2"/>
                    </a:lnTo>
                    <a:lnTo>
                      <a:pt x="18" y="6"/>
                    </a:lnTo>
                    <a:lnTo>
                      <a:pt x="40" y="17"/>
                    </a:lnTo>
                    <a:lnTo>
                      <a:pt x="76" y="35"/>
                    </a:lnTo>
                    <a:lnTo>
                      <a:pt x="73" y="41"/>
                    </a:lnTo>
                    <a:lnTo>
                      <a:pt x="37" y="21"/>
                    </a:lnTo>
                    <a:lnTo>
                      <a:pt x="15" y="12"/>
                    </a:lnTo>
                    <a:lnTo>
                      <a:pt x="8"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3" name="Freeform 1679"/>
              <p:cNvSpPr>
                <a:spLocks/>
              </p:cNvSpPr>
              <p:nvPr/>
            </p:nvSpPr>
            <p:spPr bwMode="auto">
              <a:xfrm>
                <a:off x="4520" y="1510"/>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4" name="Freeform 1680"/>
              <p:cNvSpPr>
                <a:spLocks/>
              </p:cNvSpPr>
              <p:nvPr/>
            </p:nvSpPr>
            <p:spPr bwMode="auto">
              <a:xfrm>
                <a:off x="4556" y="1528"/>
                <a:ext cx="26" cy="22"/>
              </a:xfrm>
              <a:custGeom>
                <a:avLst/>
                <a:gdLst>
                  <a:gd name="T0" fmla="*/ 5 w 53"/>
                  <a:gd name="T1" fmla="*/ 0 h 45"/>
                  <a:gd name="T2" fmla="*/ 18 w 53"/>
                  <a:gd name="T3" fmla="*/ 9 h 45"/>
                  <a:gd name="T4" fmla="*/ 30 w 53"/>
                  <a:gd name="T5" fmla="*/ 20 h 45"/>
                  <a:gd name="T6" fmla="*/ 41 w 53"/>
                  <a:gd name="T7" fmla="*/ 30 h 45"/>
                  <a:gd name="T8" fmla="*/ 53 w 53"/>
                  <a:gd name="T9" fmla="*/ 41 h 45"/>
                  <a:gd name="T10" fmla="*/ 49 w 53"/>
                  <a:gd name="T11" fmla="*/ 45 h 45"/>
                  <a:gd name="T12" fmla="*/ 38 w 53"/>
                  <a:gd name="T13" fmla="*/ 35 h 45"/>
                  <a:gd name="T14" fmla="*/ 26 w 53"/>
                  <a:gd name="T15" fmla="*/ 24 h 45"/>
                  <a:gd name="T16" fmla="*/ 14 w 53"/>
                  <a:gd name="T17" fmla="*/ 15 h 45"/>
                  <a:gd name="T18" fmla="*/ 0 w 53"/>
                  <a:gd name="T19" fmla="*/ 6 h 45"/>
                  <a:gd name="T20" fmla="*/ 5 w 53"/>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45">
                    <a:moveTo>
                      <a:pt x="5" y="0"/>
                    </a:moveTo>
                    <a:lnTo>
                      <a:pt x="18" y="9"/>
                    </a:lnTo>
                    <a:lnTo>
                      <a:pt x="30" y="20"/>
                    </a:lnTo>
                    <a:lnTo>
                      <a:pt x="41" y="30"/>
                    </a:lnTo>
                    <a:lnTo>
                      <a:pt x="53" y="41"/>
                    </a:lnTo>
                    <a:lnTo>
                      <a:pt x="49" y="45"/>
                    </a:lnTo>
                    <a:lnTo>
                      <a:pt x="38" y="35"/>
                    </a:lnTo>
                    <a:lnTo>
                      <a:pt x="26" y="24"/>
                    </a:lnTo>
                    <a:lnTo>
                      <a:pt x="14" y="15"/>
                    </a:ln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5" name="Freeform 1681"/>
              <p:cNvSpPr>
                <a:spLocks/>
              </p:cNvSpPr>
              <p:nvPr/>
            </p:nvSpPr>
            <p:spPr bwMode="auto">
              <a:xfrm>
                <a:off x="4556" y="1528"/>
                <a:ext cx="2" cy="3"/>
              </a:xfrm>
              <a:custGeom>
                <a:avLst/>
                <a:gdLst>
                  <a:gd name="T0" fmla="*/ 5 w 5"/>
                  <a:gd name="T1" fmla="*/ 0 h 6"/>
                  <a:gd name="T2" fmla="*/ 0 w 5"/>
                  <a:gd name="T3" fmla="*/ 6 h 6"/>
                  <a:gd name="T4" fmla="*/ 2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6"/>
                    </a:lnTo>
                    <a:lnTo>
                      <a:pt x="2"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6" name="Oval 1682"/>
              <p:cNvSpPr>
                <a:spLocks noChangeArrowheads="1"/>
              </p:cNvSpPr>
              <p:nvPr/>
            </p:nvSpPr>
            <p:spPr bwMode="auto">
              <a:xfrm>
                <a:off x="4580" y="1547"/>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7" name="Oval 1683"/>
              <p:cNvSpPr>
                <a:spLocks noChangeArrowheads="1"/>
              </p:cNvSpPr>
              <p:nvPr/>
            </p:nvSpPr>
            <p:spPr bwMode="auto">
              <a:xfrm>
                <a:off x="4338" y="1531"/>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8" name="Freeform 1684"/>
              <p:cNvSpPr>
                <a:spLocks/>
              </p:cNvSpPr>
              <p:nvPr/>
            </p:nvSpPr>
            <p:spPr bwMode="auto">
              <a:xfrm>
                <a:off x="4239" y="1548"/>
                <a:ext cx="27" cy="69"/>
              </a:xfrm>
              <a:custGeom>
                <a:avLst/>
                <a:gdLst>
                  <a:gd name="T0" fmla="*/ 35 w 55"/>
                  <a:gd name="T1" fmla="*/ 1 h 138"/>
                  <a:gd name="T2" fmla="*/ 32 w 55"/>
                  <a:gd name="T3" fmla="*/ 3 h 138"/>
                  <a:gd name="T4" fmla="*/ 29 w 55"/>
                  <a:gd name="T5" fmla="*/ 6 h 138"/>
                  <a:gd name="T6" fmla="*/ 26 w 55"/>
                  <a:gd name="T7" fmla="*/ 13 h 138"/>
                  <a:gd name="T8" fmla="*/ 21 w 55"/>
                  <a:gd name="T9" fmla="*/ 21 h 138"/>
                  <a:gd name="T10" fmla="*/ 18 w 55"/>
                  <a:gd name="T11" fmla="*/ 30 h 138"/>
                  <a:gd name="T12" fmla="*/ 14 w 55"/>
                  <a:gd name="T13" fmla="*/ 40 h 138"/>
                  <a:gd name="T14" fmla="*/ 8 w 55"/>
                  <a:gd name="T15" fmla="*/ 63 h 138"/>
                  <a:gd name="T16" fmla="*/ 5 w 55"/>
                  <a:gd name="T17" fmla="*/ 75 h 138"/>
                  <a:gd name="T18" fmla="*/ 2 w 55"/>
                  <a:gd name="T19" fmla="*/ 86 h 138"/>
                  <a:gd name="T20" fmla="*/ 0 w 55"/>
                  <a:gd name="T21" fmla="*/ 98 h 138"/>
                  <a:gd name="T22" fmla="*/ 0 w 55"/>
                  <a:gd name="T23" fmla="*/ 108 h 138"/>
                  <a:gd name="T24" fmla="*/ 0 w 55"/>
                  <a:gd name="T25" fmla="*/ 117 h 138"/>
                  <a:gd name="T26" fmla="*/ 0 w 55"/>
                  <a:gd name="T27" fmla="*/ 120 h 138"/>
                  <a:gd name="T28" fmla="*/ 0 w 55"/>
                  <a:gd name="T29" fmla="*/ 125 h 138"/>
                  <a:gd name="T30" fmla="*/ 2 w 55"/>
                  <a:gd name="T31" fmla="*/ 128 h 138"/>
                  <a:gd name="T32" fmla="*/ 3 w 55"/>
                  <a:gd name="T33" fmla="*/ 131 h 138"/>
                  <a:gd name="T34" fmla="*/ 5 w 55"/>
                  <a:gd name="T35" fmla="*/ 132 h 138"/>
                  <a:gd name="T36" fmla="*/ 6 w 55"/>
                  <a:gd name="T37" fmla="*/ 134 h 138"/>
                  <a:gd name="T38" fmla="*/ 9 w 55"/>
                  <a:gd name="T39" fmla="*/ 137 h 138"/>
                  <a:gd name="T40" fmla="*/ 12 w 55"/>
                  <a:gd name="T41" fmla="*/ 137 h 138"/>
                  <a:gd name="T42" fmla="*/ 18 w 55"/>
                  <a:gd name="T43" fmla="*/ 138 h 138"/>
                  <a:gd name="T44" fmla="*/ 23 w 55"/>
                  <a:gd name="T45" fmla="*/ 138 h 138"/>
                  <a:gd name="T46" fmla="*/ 29 w 55"/>
                  <a:gd name="T47" fmla="*/ 137 h 138"/>
                  <a:gd name="T48" fmla="*/ 32 w 55"/>
                  <a:gd name="T49" fmla="*/ 135 h 138"/>
                  <a:gd name="T50" fmla="*/ 34 w 55"/>
                  <a:gd name="T51" fmla="*/ 134 h 138"/>
                  <a:gd name="T52" fmla="*/ 38 w 55"/>
                  <a:gd name="T53" fmla="*/ 129 h 138"/>
                  <a:gd name="T54" fmla="*/ 41 w 55"/>
                  <a:gd name="T55" fmla="*/ 123 h 138"/>
                  <a:gd name="T56" fmla="*/ 44 w 55"/>
                  <a:gd name="T57" fmla="*/ 117 h 138"/>
                  <a:gd name="T58" fmla="*/ 49 w 55"/>
                  <a:gd name="T59" fmla="*/ 99 h 138"/>
                  <a:gd name="T60" fmla="*/ 52 w 55"/>
                  <a:gd name="T61" fmla="*/ 90 h 138"/>
                  <a:gd name="T62" fmla="*/ 53 w 55"/>
                  <a:gd name="T63" fmla="*/ 81 h 138"/>
                  <a:gd name="T64" fmla="*/ 55 w 55"/>
                  <a:gd name="T65" fmla="*/ 63 h 138"/>
                  <a:gd name="T66" fmla="*/ 53 w 55"/>
                  <a:gd name="T67" fmla="*/ 43 h 138"/>
                  <a:gd name="T68" fmla="*/ 52 w 55"/>
                  <a:gd name="T69" fmla="*/ 30 h 138"/>
                  <a:gd name="T70" fmla="*/ 49 w 55"/>
                  <a:gd name="T71" fmla="*/ 15 h 138"/>
                  <a:gd name="T72" fmla="*/ 47 w 55"/>
                  <a:gd name="T73" fmla="*/ 12 h 138"/>
                  <a:gd name="T74" fmla="*/ 46 w 55"/>
                  <a:gd name="T75" fmla="*/ 9 h 138"/>
                  <a:gd name="T76" fmla="*/ 44 w 55"/>
                  <a:gd name="T77" fmla="*/ 4 h 138"/>
                  <a:gd name="T78" fmla="*/ 41 w 55"/>
                  <a:gd name="T79" fmla="*/ 3 h 138"/>
                  <a:gd name="T80" fmla="*/ 40 w 55"/>
                  <a:gd name="T81" fmla="*/ 1 h 138"/>
                  <a:gd name="T82" fmla="*/ 38 w 55"/>
                  <a:gd name="T83" fmla="*/ 0 h 138"/>
                  <a:gd name="T84" fmla="*/ 35 w 55"/>
                  <a:gd name="T85"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38">
                    <a:moveTo>
                      <a:pt x="35" y="1"/>
                    </a:moveTo>
                    <a:lnTo>
                      <a:pt x="32" y="3"/>
                    </a:lnTo>
                    <a:lnTo>
                      <a:pt x="29" y="6"/>
                    </a:lnTo>
                    <a:lnTo>
                      <a:pt x="26" y="13"/>
                    </a:lnTo>
                    <a:lnTo>
                      <a:pt x="21" y="21"/>
                    </a:lnTo>
                    <a:lnTo>
                      <a:pt x="18" y="30"/>
                    </a:lnTo>
                    <a:lnTo>
                      <a:pt x="14" y="40"/>
                    </a:lnTo>
                    <a:lnTo>
                      <a:pt x="8" y="63"/>
                    </a:lnTo>
                    <a:lnTo>
                      <a:pt x="5" y="75"/>
                    </a:lnTo>
                    <a:lnTo>
                      <a:pt x="2" y="86"/>
                    </a:lnTo>
                    <a:lnTo>
                      <a:pt x="0" y="98"/>
                    </a:lnTo>
                    <a:lnTo>
                      <a:pt x="0" y="108"/>
                    </a:lnTo>
                    <a:lnTo>
                      <a:pt x="0" y="117"/>
                    </a:lnTo>
                    <a:lnTo>
                      <a:pt x="0" y="120"/>
                    </a:lnTo>
                    <a:lnTo>
                      <a:pt x="0" y="125"/>
                    </a:lnTo>
                    <a:lnTo>
                      <a:pt x="2" y="128"/>
                    </a:lnTo>
                    <a:lnTo>
                      <a:pt x="3" y="131"/>
                    </a:lnTo>
                    <a:lnTo>
                      <a:pt x="5" y="132"/>
                    </a:lnTo>
                    <a:lnTo>
                      <a:pt x="6" y="134"/>
                    </a:lnTo>
                    <a:lnTo>
                      <a:pt x="9" y="137"/>
                    </a:lnTo>
                    <a:lnTo>
                      <a:pt x="12" y="137"/>
                    </a:lnTo>
                    <a:lnTo>
                      <a:pt x="18" y="138"/>
                    </a:lnTo>
                    <a:lnTo>
                      <a:pt x="23" y="138"/>
                    </a:lnTo>
                    <a:lnTo>
                      <a:pt x="29" y="137"/>
                    </a:lnTo>
                    <a:lnTo>
                      <a:pt x="32" y="135"/>
                    </a:lnTo>
                    <a:lnTo>
                      <a:pt x="34" y="134"/>
                    </a:lnTo>
                    <a:lnTo>
                      <a:pt x="38" y="129"/>
                    </a:lnTo>
                    <a:lnTo>
                      <a:pt x="41" y="123"/>
                    </a:lnTo>
                    <a:lnTo>
                      <a:pt x="44" y="117"/>
                    </a:lnTo>
                    <a:lnTo>
                      <a:pt x="49" y="99"/>
                    </a:lnTo>
                    <a:lnTo>
                      <a:pt x="52" y="90"/>
                    </a:lnTo>
                    <a:lnTo>
                      <a:pt x="53" y="81"/>
                    </a:lnTo>
                    <a:lnTo>
                      <a:pt x="55" y="63"/>
                    </a:lnTo>
                    <a:lnTo>
                      <a:pt x="53" y="43"/>
                    </a:lnTo>
                    <a:lnTo>
                      <a:pt x="52" y="30"/>
                    </a:lnTo>
                    <a:lnTo>
                      <a:pt x="49" y="15"/>
                    </a:lnTo>
                    <a:lnTo>
                      <a:pt x="47" y="12"/>
                    </a:lnTo>
                    <a:lnTo>
                      <a:pt x="46" y="9"/>
                    </a:lnTo>
                    <a:lnTo>
                      <a:pt x="44" y="4"/>
                    </a:lnTo>
                    <a:lnTo>
                      <a:pt x="41" y="3"/>
                    </a:lnTo>
                    <a:lnTo>
                      <a:pt x="40" y="1"/>
                    </a:lnTo>
                    <a:lnTo>
                      <a:pt x="38" y="0"/>
                    </a:lnTo>
                    <a:lnTo>
                      <a:pt x="3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09" name="Freeform 1685"/>
              <p:cNvSpPr>
                <a:spLocks/>
              </p:cNvSpPr>
              <p:nvPr/>
            </p:nvSpPr>
            <p:spPr bwMode="auto">
              <a:xfrm>
                <a:off x="4239" y="1548"/>
                <a:ext cx="27" cy="69"/>
              </a:xfrm>
              <a:custGeom>
                <a:avLst/>
                <a:gdLst>
                  <a:gd name="T0" fmla="*/ 35 w 55"/>
                  <a:gd name="T1" fmla="*/ 1 h 138"/>
                  <a:gd name="T2" fmla="*/ 32 w 55"/>
                  <a:gd name="T3" fmla="*/ 3 h 138"/>
                  <a:gd name="T4" fmla="*/ 29 w 55"/>
                  <a:gd name="T5" fmla="*/ 6 h 138"/>
                  <a:gd name="T6" fmla="*/ 26 w 55"/>
                  <a:gd name="T7" fmla="*/ 13 h 138"/>
                  <a:gd name="T8" fmla="*/ 21 w 55"/>
                  <a:gd name="T9" fmla="*/ 21 h 138"/>
                  <a:gd name="T10" fmla="*/ 18 w 55"/>
                  <a:gd name="T11" fmla="*/ 30 h 138"/>
                  <a:gd name="T12" fmla="*/ 14 w 55"/>
                  <a:gd name="T13" fmla="*/ 40 h 138"/>
                  <a:gd name="T14" fmla="*/ 8 w 55"/>
                  <a:gd name="T15" fmla="*/ 63 h 138"/>
                  <a:gd name="T16" fmla="*/ 5 w 55"/>
                  <a:gd name="T17" fmla="*/ 75 h 138"/>
                  <a:gd name="T18" fmla="*/ 2 w 55"/>
                  <a:gd name="T19" fmla="*/ 86 h 138"/>
                  <a:gd name="T20" fmla="*/ 0 w 55"/>
                  <a:gd name="T21" fmla="*/ 98 h 138"/>
                  <a:gd name="T22" fmla="*/ 0 w 55"/>
                  <a:gd name="T23" fmla="*/ 108 h 138"/>
                  <a:gd name="T24" fmla="*/ 0 w 55"/>
                  <a:gd name="T25" fmla="*/ 117 h 138"/>
                  <a:gd name="T26" fmla="*/ 0 w 55"/>
                  <a:gd name="T27" fmla="*/ 120 h 138"/>
                  <a:gd name="T28" fmla="*/ 0 w 55"/>
                  <a:gd name="T29" fmla="*/ 125 h 138"/>
                  <a:gd name="T30" fmla="*/ 2 w 55"/>
                  <a:gd name="T31" fmla="*/ 128 h 138"/>
                  <a:gd name="T32" fmla="*/ 3 w 55"/>
                  <a:gd name="T33" fmla="*/ 131 h 138"/>
                  <a:gd name="T34" fmla="*/ 5 w 55"/>
                  <a:gd name="T35" fmla="*/ 132 h 138"/>
                  <a:gd name="T36" fmla="*/ 6 w 55"/>
                  <a:gd name="T37" fmla="*/ 134 h 138"/>
                  <a:gd name="T38" fmla="*/ 9 w 55"/>
                  <a:gd name="T39" fmla="*/ 137 h 138"/>
                  <a:gd name="T40" fmla="*/ 12 w 55"/>
                  <a:gd name="T41" fmla="*/ 137 h 138"/>
                  <a:gd name="T42" fmla="*/ 18 w 55"/>
                  <a:gd name="T43" fmla="*/ 138 h 138"/>
                  <a:gd name="T44" fmla="*/ 23 w 55"/>
                  <a:gd name="T45" fmla="*/ 138 h 138"/>
                  <a:gd name="T46" fmla="*/ 29 w 55"/>
                  <a:gd name="T47" fmla="*/ 137 h 138"/>
                  <a:gd name="T48" fmla="*/ 32 w 55"/>
                  <a:gd name="T49" fmla="*/ 135 h 138"/>
                  <a:gd name="T50" fmla="*/ 34 w 55"/>
                  <a:gd name="T51" fmla="*/ 134 h 138"/>
                  <a:gd name="T52" fmla="*/ 38 w 55"/>
                  <a:gd name="T53" fmla="*/ 129 h 138"/>
                  <a:gd name="T54" fmla="*/ 41 w 55"/>
                  <a:gd name="T55" fmla="*/ 123 h 138"/>
                  <a:gd name="T56" fmla="*/ 44 w 55"/>
                  <a:gd name="T57" fmla="*/ 117 h 138"/>
                  <a:gd name="T58" fmla="*/ 49 w 55"/>
                  <a:gd name="T59" fmla="*/ 99 h 138"/>
                  <a:gd name="T60" fmla="*/ 52 w 55"/>
                  <a:gd name="T61" fmla="*/ 90 h 138"/>
                  <a:gd name="T62" fmla="*/ 53 w 55"/>
                  <a:gd name="T63" fmla="*/ 81 h 138"/>
                  <a:gd name="T64" fmla="*/ 55 w 55"/>
                  <a:gd name="T65" fmla="*/ 63 h 138"/>
                  <a:gd name="T66" fmla="*/ 53 w 55"/>
                  <a:gd name="T67" fmla="*/ 43 h 138"/>
                  <a:gd name="T68" fmla="*/ 52 w 55"/>
                  <a:gd name="T69" fmla="*/ 30 h 138"/>
                  <a:gd name="T70" fmla="*/ 49 w 55"/>
                  <a:gd name="T71" fmla="*/ 15 h 138"/>
                  <a:gd name="T72" fmla="*/ 47 w 55"/>
                  <a:gd name="T73" fmla="*/ 12 h 138"/>
                  <a:gd name="T74" fmla="*/ 46 w 55"/>
                  <a:gd name="T75" fmla="*/ 9 h 138"/>
                  <a:gd name="T76" fmla="*/ 44 w 55"/>
                  <a:gd name="T77" fmla="*/ 4 h 138"/>
                  <a:gd name="T78" fmla="*/ 41 w 55"/>
                  <a:gd name="T79" fmla="*/ 3 h 138"/>
                  <a:gd name="T80" fmla="*/ 40 w 55"/>
                  <a:gd name="T81" fmla="*/ 1 h 138"/>
                  <a:gd name="T82" fmla="*/ 38 w 55"/>
                  <a:gd name="T83" fmla="*/ 0 h 138"/>
                  <a:gd name="T84" fmla="*/ 35 w 55"/>
                  <a:gd name="T85"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38">
                    <a:moveTo>
                      <a:pt x="35" y="1"/>
                    </a:moveTo>
                    <a:lnTo>
                      <a:pt x="32" y="3"/>
                    </a:lnTo>
                    <a:lnTo>
                      <a:pt x="29" y="6"/>
                    </a:lnTo>
                    <a:lnTo>
                      <a:pt x="26" y="13"/>
                    </a:lnTo>
                    <a:lnTo>
                      <a:pt x="21" y="21"/>
                    </a:lnTo>
                    <a:lnTo>
                      <a:pt x="18" y="30"/>
                    </a:lnTo>
                    <a:lnTo>
                      <a:pt x="14" y="40"/>
                    </a:lnTo>
                    <a:lnTo>
                      <a:pt x="8" y="63"/>
                    </a:lnTo>
                    <a:lnTo>
                      <a:pt x="5" y="75"/>
                    </a:lnTo>
                    <a:lnTo>
                      <a:pt x="2" y="86"/>
                    </a:lnTo>
                    <a:lnTo>
                      <a:pt x="0" y="98"/>
                    </a:lnTo>
                    <a:lnTo>
                      <a:pt x="0" y="108"/>
                    </a:lnTo>
                    <a:lnTo>
                      <a:pt x="0" y="117"/>
                    </a:lnTo>
                    <a:lnTo>
                      <a:pt x="0" y="120"/>
                    </a:lnTo>
                    <a:lnTo>
                      <a:pt x="0" y="125"/>
                    </a:lnTo>
                    <a:lnTo>
                      <a:pt x="2" y="128"/>
                    </a:lnTo>
                    <a:lnTo>
                      <a:pt x="3" y="131"/>
                    </a:lnTo>
                    <a:lnTo>
                      <a:pt x="5" y="132"/>
                    </a:lnTo>
                    <a:lnTo>
                      <a:pt x="6" y="134"/>
                    </a:lnTo>
                    <a:lnTo>
                      <a:pt x="9" y="137"/>
                    </a:lnTo>
                    <a:lnTo>
                      <a:pt x="12" y="137"/>
                    </a:lnTo>
                    <a:lnTo>
                      <a:pt x="18" y="138"/>
                    </a:lnTo>
                    <a:lnTo>
                      <a:pt x="23" y="138"/>
                    </a:lnTo>
                    <a:lnTo>
                      <a:pt x="29" y="137"/>
                    </a:lnTo>
                    <a:lnTo>
                      <a:pt x="32" y="135"/>
                    </a:lnTo>
                    <a:lnTo>
                      <a:pt x="34" y="134"/>
                    </a:lnTo>
                    <a:lnTo>
                      <a:pt x="38" y="129"/>
                    </a:lnTo>
                    <a:lnTo>
                      <a:pt x="41" y="123"/>
                    </a:lnTo>
                    <a:lnTo>
                      <a:pt x="44" y="117"/>
                    </a:lnTo>
                    <a:lnTo>
                      <a:pt x="49" y="99"/>
                    </a:lnTo>
                    <a:lnTo>
                      <a:pt x="52" y="90"/>
                    </a:lnTo>
                    <a:lnTo>
                      <a:pt x="53" y="81"/>
                    </a:lnTo>
                    <a:lnTo>
                      <a:pt x="55" y="63"/>
                    </a:lnTo>
                    <a:lnTo>
                      <a:pt x="53" y="43"/>
                    </a:lnTo>
                    <a:lnTo>
                      <a:pt x="52" y="30"/>
                    </a:lnTo>
                    <a:lnTo>
                      <a:pt x="49" y="15"/>
                    </a:lnTo>
                    <a:lnTo>
                      <a:pt x="47" y="12"/>
                    </a:lnTo>
                    <a:lnTo>
                      <a:pt x="46" y="9"/>
                    </a:lnTo>
                    <a:lnTo>
                      <a:pt x="44" y="4"/>
                    </a:lnTo>
                    <a:lnTo>
                      <a:pt x="41" y="3"/>
                    </a:lnTo>
                    <a:lnTo>
                      <a:pt x="40" y="1"/>
                    </a:lnTo>
                    <a:lnTo>
                      <a:pt x="38" y="0"/>
                    </a:lnTo>
                    <a:lnTo>
                      <a:pt x="35"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6710" name="Freeform 1686"/>
              <p:cNvSpPr>
                <a:spLocks/>
              </p:cNvSpPr>
              <p:nvPr/>
            </p:nvSpPr>
            <p:spPr bwMode="auto">
              <a:xfrm>
                <a:off x="4240" y="1652"/>
                <a:ext cx="31" cy="63"/>
              </a:xfrm>
              <a:custGeom>
                <a:avLst/>
                <a:gdLst>
                  <a:gd name="T0" fmla="*/ 9 w 62"/>
                  <a:gd name="T1" fmla="*/ 4 h 126"/>
                  <a:gd name="T2" fmla="*/ 6 w 62"/>
                  <a:gd name="T3" fmla="*/ 10 h 126"/>
                  <a:gd name="T4" fmla="*/ 5 w 62"/>
                  <a:gd name="T5" fmla="*/ 15 h 126"/>
                  <a:gd name="T6" fmla="*/ 2 w 62"/>
                  <a:gd name="T7" fmla="*/ 30 h 126"/>
                  <a:gd name="T8" fmla="*/ 0 w 62"/>
                  <a:gd name="T9" fmla="*/ 37 h 126"/>
                  <a:gd name="T10" fmla="*/ 0 w 62"/>
                  <a:gd name="T11" fmla="*/ 45 h 126"/>
                  <a:gd name="T12" fmla="*/ 2 w 62"/>
                  <a:gd name="T13" fmla="*/ 61 h 126"/>
                  <a:gd name="T14" fmla="*/ 3 w 62"/>
                  <a:gd name="T15" fmla="*/ 78 h 126"/>
                  <a:gd name="T16" fmla="*/ 6 w 62"/>
                  <a:gd name="T17" fmla="*/ 87 h 126"/>
                  <a:gd name="T18" fmla="*/ 8 w 62"/>
                  <a:gd name="T19" fmla="*/ 94 h 126"/>
                  <a:gd name="T20" fmla="*/ 15 w 62"/>
                  <a:gd name="T21" fmla="*/ 110 h 126"/>
                  <a:gd name="T22" fmla="*/ 23 w 62"/>
                  <a:gd name="T23" fmla="*/ 123 h 126"/>
                  <a:gd name="T24" fmla="*/ 26 w 62"/>
                  <a:gd name="T25" fmla="*/ 126 h 126"/>
                  <a:gd name="T26" fmla="*/ 28 w 62"/>
                  <a:gd name="T27" fmla="*/ 126 h 126"/>
                  <a:gd name="T28" fmla="*/ 34 w 62"/>
                  <a:gd name="T29" fmla="*/ 126 h 126"/>
                  <a:gd name="T30" fmla="*/ 37 w 62"/>
                  <a:gd name="T31" fmla="*/ 126 h 126"/>
                  <a:gd name="T32" fmla="*/ 40 w 62"/>
                  <a:gd name="T33" fmla="*/ 125 h 126"/>
                  <a:gd name="T34" fmla="*/ 44 w 62"/>
                  <a:gd name="T35" fmla="*/ 120 h 126"/>
                  <a:gd name="T36" fmla="*/ 50 w 62"/>
                  <a:gd name="T37" fmla="*/ 113 h 126"/>
                  <a:gd name="T38" fmla="*/ 52 w 62"/>
                  <a:gd name="T39" fmla="*/ 110 h 126"/>
                  <a:gd name="T40" fmla="*/ 55 w 62"/>
                  <a:gd name="T41" fmla="*/ 105 h 126"/>
                  <a:gd name="T42" fmla="*/ 58 w 62"/>
                  <a:gd name="T43" fmla="*/ 97 h 126"/>
                  <a:gd name="T44" fmla="*/ 61 w 62"/>
                  <a:gd name="T45" fmla="*/ 88 h 126"/>
                  <a:gd name="T46" fmla="*/ 61 w 62"/>
                  <a:gd name="T47" fmla="*/ 79 h 126"/>
                  <a:gd name="T48" fmla="*/ 62 w 62"/>
                  <a:gd name="T49" fmla="*/ 70 h 126"/>
                  <a:gd name="T50" fmla="*/ 61 w 62"/>
                  <a:gd name="T51" fmla="*/ 52 h 126"/>
                  <a:gd name="T52" fmla="*/ 59 w 62"/>
                  <a:gd name="T53" fmla="*/ 42 h 126"/>
                  <a:gd name="T54" fmla="*/ 58 w 62"/>
                  <a:gd name="T55" fmla="*/ 33 h 126"/>
                  <a:gd name="T56" fmla="*/ 53 w 62"/>
                  <a:gd name="T57" fmla="*/ 25 h 126"/>
                  <a:gd name="T58" fmla="*/ 52 w 62"/>
                  <a:gd name="T59" fmla="*/ 21 h 126"/>
                  <a:gd name="T60" fmla="*/ 49 w 62"/>
                  <a:gd name="T61" fmla="*/ 18 h 126"/>
                  <a:gd name="T62" fmla="*/ 44 w 62"/>
                  <a:gd name="T63" fmla="*/ 10 h 126"/>
                  <a:gd name="T64" fmla="*/ 38 w 62"/>
                  <a:gd name="T65" fmla="*/ 6 h 126"/>
                  <a:gd name="T66" fmla="*/ 31 w 62"/>
                  <a:gd name="T67" fmla="*/ 3 h 126"/>
                  <a:gd name="T68" fmla="*/ 26 w 62"/>
                  <a:gd name="T69" fmla="*/ 1 h 126"/>
                  <a:gd name="T70" fmla="*/ 21 w 62"/>
                  <a:gd name="T71" fmla="*/ 0 h 126"/>
                  <a:gd name="T72" fmla="*/ 20 w 62"/>
                  <a:gd name="T73" fmla="*/ 1 h 126"/>
                  <a:gd name="T74" fmla="*/ 15 w 62"/>
                  <a:gd name="T75" fmla="*/ 1 h 126"/>
                  <a:gd name="T76" fmla="*/ 12 w 62"/>
                  <a:gd name="T77" fmla="*/ 3 h 126"/>
                  <a:gd name="T78" fmla="*/ 9 w 62"/>
                  <a:gd name="T79"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126">
                    <a:moveTo>
                      <a:pt x="9" y="4"/>
                    </a:moveTo>
                    <a:lnTo>
                      <a:pt x="6" y="10"/>
                    </a:lnTo>
                    <a:lnTo>
                      <a:pt x="5" y="15"/>
                    </a:lnTo>
                    <a:lnTo>
                      <a:pt x="2" y="30"/>
                    </a:lnTo>
                    <a:lnTo>
                      <a:pt x="0" y="37"/>
                    </a:lnTo>
                    <a:lnTo>
                      <a:pt x="0" y="45"/>
                    </a:lnTo>
                    <a:lnTo>
                      <a:pt x="2" y="61"/>
                    </a:lnTo>
                    <a:lnTo>
                      <a:pt x="3" y="78"/>
                    </a:lnTo>
                    <a:lnTo>
                      <a:pt x="6" y="87"/>
                    </a:lnTo>
                    <a:lnTo>
                      <a:pt x="8" y="94"/>
                    </a:lnTo>
                    <a:lnTo>
                      <a:pt x="15" y="110"/>
                    </a:lnTo>
                    <a:lnTo>
                      <a:pt x="23" y="123"/>
                    </a:lnTo>
                    <a:lnTo>
                      <a:pt x="26" y="126"/>
                    </a:lnTo>
                    <a:lnTo>
                      <a:pt x="28" y="126"/>
                    </a:lnTo>
                    <a:lnTo>
                      <a:pt x="34" y="126"/>
                    </a:lnTo>
                    <a:lnTo>
                      <a:pt x="37" y="126"/>
                    </a:lnTo>
                    <a:lnTo>
                      <a:pt x="40" y="125"/>
                    </a:lnTo>
                    <a:lnTo>
                      <a:pt x="44" y="120"/>
                    </a:lnTo>
                    <a:lnTo>
                      <a:pt x="50" y="113"/>
                    </a:lnTo>
                    <a:lnTo>
                      <a:pt x="52" y="110"/>
                    </a:lnTo>
                    <a:lnTo>
                      <a:pt x="55" y="105"/>
                    </a:lnTo>
                    <a:lnTo>
                      <a:pt x="58" y="97"/>
                    </a:lnTo>
                    <a:lnTo>
                      <a:pt x="61" y="88"/>
                    </a:lnTo>
                    <a:lnTo>
                      <a:pt x="61" y="79"/>
                    </a:lnTo>
                    <a:lnTo>
                      <a:pt x="62" y="70"/>
                    </a:lnTo>
                    <a:lnTo>
                      <a:pt x="61" y="52"/>
                    </a:lnTo>
                    <a:lnTo>
                      <a:pt x="59" y="42"/>
                    </a:lnTo>
                    <a:lnTo>
                      <a:pt x="58" y="33"/>
                    </a:lnTo>
                    <a:lnTo>
                      <a:pt x="53" y="25"/>
                    </a:lnTo>
                    <a:lnTo>
                      <a:pt x="52" y="21"/>
                    </a:lnTo>
                    <a:lnTo>
                      <a:pt x="49" y="18"/>
                    </a:lnTo>
                    <a:lnTo>
                      <a:pt x="44" y="10"/>
                    </a:lnTo>
                    <a:lnTo>
                      <a:pt x="38" y="6"/>
                    </a:lnTo>
                    <a:lnTo>
                      <a:pt x="31" y="3"/>
                    </a:lnTo>
                    <a:lnTo>
                      <a:pt x="26" y="1"/>
                    </a:lnTo>
                    <a:lnTo>
                      <a:pt x="21" y="0"/>
                    </a:lnTo>
                    <a:lnTo>
                      <a:pt x="20" y="1"/>
                    </a:lnTo>
                    <a:lnTo>
                      <a:pt x="15" y="1"/>
                    </a:lnTo>
                    <a:lnTo>
                      <a:pt x="12" y="3"/>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11" name="Freeform 1687"/>
              <p:cNvSpPr>
                <a:spLocks/>
              </p:cNvSpPr>
              <p:nvPr/>
            </p:nvSpPr>
            <p:spPr bwMode="auto">
              <a:xfrm>
                <a:off x="4240" y="1652"/>
                <a:ext cx="31" cy="63"/>
              </a:xfrm>
              <a:custGeom>
                <a:avLst/>
                <a:gdLst>
                  <a:gd name="T0" fmla="*/ 9 w 62"/>
                  <a:gd name="T1" fmla="*/ 4 h 126"/>
                  <a:gd name="T2" fmla="*/ 6 w 62"/>
                  <a:gd name="T3" fmla="*/ 10 h 126"/>
                  <a:gd name="T4" fmla="*/ 5 w 62"/>
                  <a:gd name="T5" fmla="*/ 15 h 126"/>
                  <a:gd name="T6" fmla="*/ 2 w 62"/>
                  <a:gd name="T7" fmla="*/ 30 h 126"/>
                  <a:gd name="T8" fmla="*/ 0 w 62"/>
                  <a:gd name="T9" fmla="*/ 37 h 126"/>
                  <a:gd name="T10" fmla="*/ 0 w 62"/>
                  <a:gd name="T11" fmla="*/ 45 h 126"/>
                  <a:gd name="T12" fmla="*/ 2 w 62"/>
                  <a:gd name="T13" fmla="*/ 61 h 126"/>
                  <a:gd name="T14" fmla="*/ 3 w 62"/>
                  <a:gd name="T15" fmla="*/ 78 h 126"/>
                  <a:gd name="T16" fmla="*/ 6 w 62"/>
                  <a:gd name="T17" fmla="*/ 87 h 126"/>
                  <a:gd name="T18" fmla="*/ 8 w 62"/>
                  <a:gd name="T19" fmla="*/ 94 h 126"/>
                  <a:gd name="T20" fmla="*/ 15 w 62"/>
                  <a:gd name="T21" fmla="*/ 110 h 126"/>
                  <a:gd name="T22" fmla="*/ 23 w 62"/>
                  <a:gd name="T23" fmla="*/ 123 h 126"/>
                  <a:gd name="T24" fmla="*/ 26 w 62"/>
                  <a:gd name="T25" fmla="*/ 126 h 126"/>
                  <a:gd name="T26" fmla="*/ 28 w 62"/>
                  <a:gd name="T27" fmla="*/ 126 h 126"/>
                  <a:gd name="T28" fmla="*/ 34 w 62"/>
                  <a:gd name="T29" fmla="*/ 126 h 126"/>
                  <a:gd name="T30" fmla="*/ 37 w 62"/>
                  <a:gd name="T31" fmla="*/ 126 h 126"/>
                  <a:gd name="T32" fmla="*/ 40 w 62"/>
                  <a:gd name="T33" fmla="*/ 125 h 126"/>
                  <a:gd name="T34" fmla="*/ 44 w 62"/>
                  <a:gd name="T35" fmla="*/ 120 h 126"/>
                  <a:gd name="T36" fmla="*/ 50 w 62"/>
                  <a:gd name="T37" fmla="*/ 113 h 126"/>
                  <a:gd name="T38" fmla="*/ 52 w 62"/>
                  <a:gd name="T39" fmla="*/ 110 h 126"/>
                  <a:gd name="T40" fmla="*/ 55 w 62"/>
                  <a:gd name="T41" fmla="*/ 105 h 126"/>
                  <a:gd name="T42" fmla="*/ 58 w 62"/>
                  <a:gd name="T43" fmla="*/ 97 h 126"/>
                  <a:gd name="T44" fmla="*/ 61 w 62"/>
                  <a:gd name="T45" fmla="*/ 88 h 126"/>
                  <a:gd name="T46" fmla="*/ 61 w 62"/>
                  <a:gd name="T47" fmla="*/ 79 h 126"/>
                  <a:gd name="T48" fmla="*/ 62 w 62"/>
                  <a:gd name="T49" fmla="*/ 70 h 126"/>
                  <a:gd name="T50" fmla="*/ 61 w 62"/>
                  <a:gd name="T51" fmla="*/ 52 h 126"/>
                  <a:gd name="T52" fmla="*/ 59 w 62"/>
                  <a:gd name="T53" fmla="*/ 42 h 126"/>
                  <a:gd name="T54" fmla="*/ 58 w 62"/>
                  <a:gd name="T55" fmla="*/ 33 h 126"/>
                  <a:gd name="T56" fmla="*/ 53 w 62"/>
                  <a:gd name="T57" fmla="*/ 25 h 126"/>
                  <a:gd name="T58" fmla="*/ 52 w 62"/>
                  <a:gd name="T59" fmla="*/ 21 h 126"/>
                  <a:gd name="T60" fmla="*/ 49 w 62"/>
                  <a:gd name="T61" fmla="*/ 18 h 126"/>
                  <a:gd name="T62" fmla="*/ 44 w 62"/>
                  <a:gd name="T63" fmla="*/ 10 h 126"/>
                  <a:gd name="T64" fmla="*/ 38 w 62"/>
                  <a:gd name="T65" fmla="*/ 6 h 126"/>
                  <a:gd name="T66" fmla="*/ 31 w 62"/>
                  <a:gd name="T67" fmla="*/ 3 h 126"/>
                  <a:gd name="T68" fmla="*/ 26 w 62"/>
                  <a:gd name="T69" fmla="*/ 1 h 126"/>
                  <a:gd name="T70" fmla="*/ 21 w 62"/>
                  <a:gd name="T71" fmla="*/ 0 h 126"/>
                  <a:gd name="T72" fmla="*/ 20 w 62"/>
                  <a:gd name="T73" fmla="*/ 1 h 126"/>
                  <a:gd name="T74" fmla="*/ 15 w 62"/>
                  <a:gd name="T75" fmla="*/ 1 h 126"/>
                  <a:gd name="T76" fmla="*/ 12 w 62"/>
                  <a:gd name="T77" fmla="*/ 3 h 126"/>
                  <a:gd name="T78" fmla="*/ 9 w 62"/>
                  <a:gd name="T79"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126">
                    <a:moveTo>
                      <a:pt x="9" y="4"/>
                    </a:moveTo>
                    <a:lnTo>
                      <a:pt x="6" y="10"/>
                    </a:lnTo>
                    <a:lnTo>
                      <a:pt x="5" y="15"/>
                    </a:lnTo>
                    <a:lnTo>
                      <a:pt x="2" y="30"/>
                    </a:lnTo>
                    <a:lnTo>
                      <a:pt x="0" y="37"/>
                    </a:lnTo>
                    <a:lnTo>
                      <a:pt x="0" y="45"/>
                    </a:lnTo>
                    <a:lnTo>
                      <a:pt x="2" y="61"/>
                    </a:lnTo>
                    <a:lnTo>
                      <a:pt x="3" y="78"/>
                    </a:lnTo>
                    <a:lnTo>
                      <a:pt x="6" y="87"/>
                    </a:lnTo>
                    <a:lnTo>
                      <a:pt x="8" y="94"/>
                    </a:lnTo>
                    <a:lnTo>
                      <a:pt x="15" y="110"/>
                    </a:lnTo>
                    <a:lnTo>
                      <a:pt x="23" y="123"/>
                    </a:lnTo>
                    <a:lnTo>
                      <a:pt x="26" y="126"/>
                    </a:lnTo>
                    <a:lnTo>
                      <a:pt x="28" y="126"/>
                    </a:lnTo>
                    <a:lnTo>
                      <a:pt x="34" y="126"/>
                    </a:lnTo>
                    <a:lnTo>
                      <a:pt x="37" y="126"/>
                    </a:lnTo>
                    <a:lnTo>
                      <a:pt x="40" y="125"/>
                    </a:lnTo>
                    <a:lnTo>
                      <a:pt x="44" y="120"/>
                    </a:lnTo>
                    <a:lnTo>
                      <a:pt x="50" y="113"/>
                    </a:lnTo>
                    <a:lnTo>
                      <a:pt x="52" y="110"/>
                    </a:lnTo>
                    <a:lnTo>
                      <a:pt x="55" y="105"/>
                    </a:lnTo>
                    <a:lnTo>
                      <a:pt x="58" y="97"/>
                    </a:lnTo>
                    <a:lnTo>
                      <a:pt x="61" y="88"/>
                    </a:lnTo>
                    <a:lnTo>
                      <a:pt x="61" y="79"/>
                    </a:lnTo>
                    <a:lnTo>
                      <a:pt x="62" y="70"/>
                    </a:lnTo>
                    <a:lnTo>
                      <a:pt x="61" y="52"/>
                    </a:lnTo>
                    <a:lnTo>
                      <a:pt x="59" y="42"/>
                    </a:lnTo>
                    <a:lnTo>
                      <a:pt x="58" y="33"/>
                    </a:lnTo>
                    <a:lnTo>
                      <a:pt x="53" y="25"/>
                    </a:lnTo>
                    <a:lnTo>
                      <a:pt x="52" y="21"/>
                    </a:lnTo>
                    <a:lnTo>
                      <a:pt x="49" y="18"/>
                    </a:lnTo>
                    <a:lnTo>
                      <a:pt x="44" y="10"/>
                    </a:lnTo>
                    <a:lnTo>
                      <a:pt x="38" y="6"/>
                    </a:lnTo>
                    <a:lnTo>
                      <a:pt x="31" y="3"/>
                    </a:lnTo>
                    <a:lnTo>
                      <a:pt x="26" y="1"/>
                    </a:lnTo>
                    <a:lnTo>
                      <a:pt x="21" y="0"/>
                    </a:lnTo>
                    <a:lnTo>
                      <a:pt x="20" y="1"/>
                    </a:lnTo>
                    <a:lnTo>
                      <a:pt x="15" y="1"/>
                    </a:lnTo>
                    <a:lnTo>
                      <a:pt x="12" y="3"/>
                    </a:lnTo>
                    <a:lnTo>
                      <a:pt x="9"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6712" name="Freeform 1688"/>
              <p:cNvSpPr>
                <a:spLocks/>
              </p:cNvSpPr>
              <p:nvPr/>
            </p:nvSpPr>
            <p:spPr bwMode="auto">
              <a:xfrm>
                <a:off x="4639" y="1541"/>
                <a:ext cx="33" cy="81"/>
              </a:xfrm>
              <a:custGeom>
                <a:avLst/>
                <a:gdLst>
                  <a:gd name="T0" fmla="*/ 12 w 67"/>
                  <a:gd name="T1" fmla="*/ 2 h 163"/>
                  <a:gd name="T2" fmla="*/ 9 w 67"/>
                  <a:gd name="T3" fmla="*/ 8 h 163"/>
                  <a:gd name="T4" fmla="*/ 6 w 67"/>
                  <a:gd name="T5" fmla="*/ 15 h 163"/>
                  <a:gd name="T6" fmla="*/ 2 w 67"/>
                  <a:gd name="T7" fmla="*/ 27 h 163"/>
                  <a:gd name="T8" fmla="*/ 0 w 67"/>
                  <a:gd name="T9" fmla="*/ 41 h 163"/>
                  <a:gd name="T10" fmla="*/ 0 w 67"/>
                  <a:gd name="T11" fmla="*/ 53 h 163"/>
                  <a:gd name="T12" fmla="*/ 2 w 67"/>
                  <a:gd name="T13" fmla="*/ 66 h 163"/>
                  <a:gd name="T14" fmla="*/ 3 w 67"/>
                  <a:gd name="T15" fmla="*/ 80 h 163"/>
                  <a:gd name="T16" fmla="*/ 8 w 67"/>
                  <a:gd name="T17" fmla="*/ 107 h 163"/>
                  <a:gd name="T18" fmla="*/ 9 w 67"/>
                  <a:gd name="T19" fmla="*/ 116 h 163"/>
                  <a:gd name="T20" fmla="*/ 12 w 67"/>
                  <a:gd name="T21" fmla="*/ 128 h 163"/>
                  <a:gd name="T22" fmla="*/ 17 w 67"/>
                  <a:gd name="T23" fmla="*/ 139 h 163"/>
                  <a:gd name="T24" fmla="*/ 21 w 67"/>
                  <a:gd name="T25" fmla="*/ 149 h 163"/>
                  <a:gd name="T26" fmla="*/ 24 w 67"/>
                  <a:gd name="T27" fmla="*/ 154 h 163"/>
                  <a:gd name="T28" fmla="*/ 27 w 67"/>
                  <a:gd name="T29" fmla="*/ 157 h 163"/>
                  <a:gd name="T30" fmla="*/ 32 w 67"/>
                  <a:gd name="T31" fmla="*/ 160 h 163"/>
                  <a:gd name="T32" fmla="*/ 35 w 67"/>
                  <a:gd name="T33" fmla="*/ 161 h 163"/>
                  <a:gd name="T34" fmla="*/ 38 w 67"/>
                  <a:gd name="T35" fmla="*/ 163 h 163"/>
                  <a:gd name="T36" fmla="*/ 43 w 67"/>
                  <a:gd name="T37" fmla="*/ 161 h 163"/>
                  <a:gd name="T38" fmla="*/ 46 w 67"/>
                  <a:gd name="T39" fmla="*/ 160 h 163"/>
                  <a:gd name="T40" fmla="*/ 50 w 67"/>
                  <a:gd name="T41" fmla="*/ 155 h 163"/>
                  <a:gd name="T42" fmla="*/ 53 w 67"/>
                  <a:gd name="T43" fmla="*/ 152 h 163"/>
                  <a:gd name="T44" fmla="*/ 56 w 67"/>
                  <a:gd name="T45" fmla="*/ 148 h 163"/>
                  <a:gd name="T46" fmla="*/ 59 w 67"/>
                  <a:gd name="T47" fmla="*/ 139 h 163"/>
                  <a:gd name="T48" fmla="*/ 64 w 67"/>
                  <a:gd name="T49" fmla="*/ 130 h 163"/>
                  <a:gd name="T50" fmla="*/ 65 w 67"/>
                  <a:gd name="T51" fmla="*/ 118 h 163"/>
                  <a:gd name="T52" fmla="*/ 67 w 67"/>
                  <a:gd name="T53" fmla="*/ 107 h 163"/>
                  <a:gd name="T54" fmla="*/ 67 w 67"/>
                  <a:gd name="T55" fmla="*/ 95 h 163"/>
                  <a:gd name="T56" fmla="*/ 67 w 67"/>
                  <a:gd name="T57" fmla="*/ 83 h 163"/>
                  <a:gd name="T58" fmla="*/ 65 w 67"/>
                  <a:gd name="T59" fmla="*/ 71 h 163"/>
                  <a:gd name="T60" fmla="*/ 64 w 67"/>
                  <a:gd name="T61" fmla="*/ 60 h 163"/>
                  <a:gd name="T62" fmla="*/ 59 w 67"/>
                  <a:gd name="T63" fmla="*/ 50 h 163"/>
                  <a:gd name="T64" fmla="*/ 56 w 67"/>
                  <a:gd name="T65" fmla="*/ 39 h 163"/>
                  <a:gd name="T66" fmla="*/ 50 w 67"/>
                  <a:gd name="T67" fmla="*/ 29 h 163"/>
                  <a:gd name="T68" fmla="*/ 44 w 67"/>
                  <a:gd name="T69" fmla="*/ 20 h 163"/>
                  <a:gd name="T70" fmla="*/ 36 w 67"/>
                  <a:gd name="T71" fmla="*/ 12 h 163"/>
                  <a:gd name="T72" fmla="*/ 32 w 67"/>
                  <a:gd name="T73" fmla="*/ 9 h 163"/>
                  <a:gd name="T74" fmla="*/ 27 w 67"/>
                  <a:gd name="T75" fmla="*/ 6 h 163"/>
                  <a:gd name="T76" fmla="*/ 18 w 67"/>
                  <a:gd name="T77" fmla="*/ 0 h 163"/>
                  <a:gd name="T78" fmla="*/ 12 w 67"/>
                  <a:gd name="T79"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163">
                    <a:moveTo>
                      <a:pt x="12" y="2"/>
                    </a:moveTo>
                    <a:lnTo>
                      <a:pt x="9" y="8"/>
                    </a:lnTo>
                    <a:lnTo>
                      <a:pt x="6" y="15"/>
                    </a:lnTo>
                    <a:lnTo>
                      <a:pt x="2" y="27"/>
                    </a:lnTo>
                    <a:lnTo>
                      <a:pt x="0" y="41"/>
                    </a:lnTo>
                    <a:lnTo>
                      <a:pt x="0" y="53"/>
                    </a:lnTo>
                    <a:lnTo>
                      <a:pt x="2" y="66"/>
                    </a:lnTo>
                    <a:lnTo>
                      <a:pt x="3" y="80"/>
                    </a:lnTo>
                    <a:lnTo>
                      <a:pt x="8" y="107"/>
                    </a:lnTo>
                    <a:lnTo>
                      <a:pt x="9" y="116"/>
                    </a:lnTo>
                    <a:lnTo>
                      <a:pt x="12" y="128"/>
                    </a:lnTo>
                    <a:lnTo>
                      <a:pt x="17" y="139"/>
                    </a:lnTo>
                    <a:lnTo>
                      <a:pt x="21" y="149"/>
                    </a:lnTo>
                    <a:lnTo>
                      <a:pt x="24" y="154"/>
                    </a:lnTo>
                    <a:lnTo>
                      <a:pt x="27" y="157"/>
                    </a:lnTo>
                    <a:lnTo>
                      <a:pt x="32" y="160"/>
                    </a:lnTo>
                    <a:lnTo>
                      <a:pt x="35" y="161"/>
                    </a:lnTo>
                    <a:lnTo>
                      <a:pt x="38" y="163"/>
                    </a:lnTo>
                    <a:lnTo>
                      <a:pt x="43" y="161"/>
                    </a:lnTo>
                    <a:lnTo>
                      <a:pt x="46" y="160"/>
                    </a:lnTo>
                    <a:lnTo>
                      <a:pt x="50" y="155"/>
                    </a:lnTo>
                    <a:lnTo>
                      <a:pt x="53" y="152"/>
                    </a:lnTo>
                    <a:lnTo>
                      <a:pt x="56" y="148"/>
                    </a:lnTo>
                    <a:lnTo>
                      <a:pt x="59" y="139"/>
                    </a:lnTo>
                    <a:lnTo>
                      <a:pt x="64" y="130"/>
                    </a:lnTo>
                    <a:lnTo>
                      <a:pt x="65" y="118"/>
                    </a:lnTo>
                    <a:lnTo>
                      <a:pt x="67" y="107"/>
                    </a:lnTo>
                    <a:lnTo>
                      <a:pt x="67" y="95"/>
                    </a:lnTo>
                    <a:lnTo>
                      <a:pt x="67" y="83"/>
                    </a:lnTo>
                    <a:lnTo>
                      <a:pt x="65" y="71"/>
                    </a:lnTo>
                    <a:lnTo>
                      <a:pt x="64" y="60"/>
                    </a:lnTo>
                    <a:lnTo>
                      <a:pt x="59" y="50"/>
                    </a:lnTo>
                    <a:lnTo>
                      <a:pt x="56" y="39"/>
                    </a:lnTo>
                    <a:lnTo>
                      <a:pt x="50" y="29"/>
                    </a:lnTo>
                    <a:lnTo>
                      <a:pt x="44" y="20"/>
                    </a:lnTo>
                    <a:lnTo>
                      <a:pt x="36" y="12"/>
                    </a:lnTo>
                    <a:lnTo>
                      <a:pt x="32" y="9"/>
                    </a:lnTo>
                    <a:lnTo>
                      <a:pt x="27" y="6"/>
                    </a:lnTo>
                    <a:lnTo>
                      <a:pt x="18"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13" name="Freeform 1689"/>
              <p:cNvSpPr>
                <a:spLocks/>
              </p:cNvSpPr>
              <p:nvPr/>
            </p:nvSpPr>
            <p:spPr bwMode="auto">
              <a:xfrm>
                <a:off x="4639" y="1541"/>
                <a:ext cx="33" cy="81"/>
              </a:xfrm>
              <a:custGeom>
                <a:avLst/>
                <a:gdLst>
                  <a:gd name="T0" fmla="*/ 12 w 67"/>
                  <a:gd name="T1" fmla="*/ 2 h 163"/>
                  <a:gd name="T2" fmla="*/ 9 w 67"/>
                  <a:gd name="T3" fmla="*/ 8 h 163"/>
                  <a:gd name="T4" fmla="*/ 6 w 67"/>
                  <a:gd name="T5" fmla="*/ 15 h 163"/>
                  <a:gd name="T6" fmla="*/ 2 w 67"/>
                  <a:gd name="T7" fmla="*/ 27 h 163"/>
                  <a:gd name="T8" fmla="*/ 0 w 67"/>
                  <a:gd name="T9" fmla="*/ 41 h 163"/>
                  <a:gd name="T10" fmla="*/ 0 w 67"/>
                  <a:gd name="T11" fmla="*/ 53 h 163"/>
                  <a:gd name="T12" fmla="*/ 2 w 67"/>
                  <a:gd name="T13" fmla="*/ 66 h 163"/>
                  <a:gd name="T14" fmla="*/ 3 w 67"/>
                  <a:gd name="T15" fmla="*/ 80 h 163"/>
                  <a:gd name="T16" fmla="*/ 8 w 67"/>
                  <a:gd name="T17" fmla="*/ 107 h 163"/>
                  <a:gd name="T18" fmla="*/ 9 w 67"/>
                  <a:gd name="T19" fmla="*/ 116 h 163"/>
                  <a:gd name="T20" fmla="*/ 12 w 67"/>
                  <a:gd name="T21" fmla="*/ 128 h 163"/>
                  <a:gd name="T22" fmla="*/ 17 w 67"/>
                  <a:gd name="T23" fmla="*/ 139 h 163"/>
                  <a:gd name="T24" fmla="*/ 21 w 67"/>
                  <a:gd name="T25" fmla="*/ 149 h 163"/>
                  <a:gd name="T26" fmla="*/ 24 w 67"/>
                  <a:gd name="T27" fmla="*/ 154 h 163"/>
                  <a:gd name="T28" fmla="*/ 27 w 67"/>
                  <a:gd name="T29" fmla="*/ 157 h 163"/>
                  <a:gd name="T30" fmla="*/ 32 w 67"/>
                  <a:gd name="T31" fmla="*/ 160 h 163"/>
                  <a:gd name="T32" fmla="*/ 35 w 67"/>
                  <a:gd name="T33" fmla="*/ 161 h 163"/>
                  <a:gd name="T34" fmla="*/ 38 w 67"/>
                  <a:gd name="T35" fmla="*/ 163 h 163"/>
                  <a:gd name="T36" fmla="*/ 43 w 67"/>
                  <a:gd name="T37" fmla="*/ 161 h 163"/>
                  <a:gd name="T38" fmla="*/ 46 w 67"/>
                  <a:gd name="T39" fmla="*/ 160 h 163"/>
                  <a:gd name="T40" fmla="*/ 50 w 67"/>
                  <a:gd name="T41" fmla="*/ 155 h 163"/>
                  <a:gd name="T42" fmla="*/ 53 w 67"/>
                  <a:gd name="T43" fmla="*/ 152 h 163"/>
                  <a:gd name="T44" fmla="*/ 56 w 67"/>
                  <a:gd name="T45" fmla="*/ 148 h 163"/>
                  <a:gd name="T46" fmla="*/ 59 w 67"/>
                  <a:gd name="T47" fmla="*/ 139 h 163"/>
                  <a:gd name="T48" fmla="*/ 64 w 67"/>
                  <a:gd name="T49" fmla="*/ 130 h 163"/>
                  <a:gd name="T50" fmla="*/ 65 w 67"/>
                  <a:gd name="T51" fmla="*/ 118 h 163"/>
                  <a:gd name="T52" fmla="*/ 67 w 67"/>
                  <a:gd name="T53" fmla="*/ 107 h 163"/>
                  <a:gd name="T54" fmla="*/ 67 w 67"/>
                  <a:gd name="T55" fmla="*/ 95 h 163"/>
                  <a:gd name="T56" fmla="*/ 67 w 67"/>
                  <a:gd name="T57" fmla="*/ 83 h 163"/>
                  <a:gd name="T58" fmla="*/ 65 w 67"/>
                  <a:gd name="T59" fmla="*/ 71 h 163"/>
                  <a:gd name="T60" fmla="*/ 64 w 67"/>
                  <a:gd name="T61" fmla="*/ 60 h 163"/>
                  <a:gd name="T62" fmla="*/ 59 w 67"/>
                  <a:gd name="T63" fmla="*/ 50 h 163"/>
                  <a:gd name="T64" fmla="*/ 56 w 67"/>
                  <a:gd name="T65" fmla="*/ 39 h 163"/>
                  <a:gd name="T66" fmla="*/ 50 w 67"/>
                  <a:gd name="T67" fmla="*/ 29 h 163"/>
                  <a:gd name="T68" fmla="*/ 44 w 67"/>
                  <a:gd name="T69" fmla="*/ 20 h 163"/>
                  <a:gd name="T70" fmla="*/ 36 w 67"/>
                  <a:gd name="T71" fmla="*/ 12 h 163"/>
                  <a:gd name="T72" fmla="*/ 32 w 67"/>
                  <a:gd name="T73" fmla="*/ 9 h 163"/>
                  <a:gd name="T74" fmla="*/ 27 w 67"/>
                  <a:gd name="T75" fmla="*/ 6 h 163"/>
                  <a:gd name="T76" fmla="*/ 18 w 67"/>
                  <a:gd name="T77" fmla="*/ 0 h 163"/>
                  <a:gd name="T78" fmla="*/ 12 w 67"/>
                  <a:gd name="T79"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163">
                    <a:moveTo>
                      <a:pt x="12" y="2"/>
                    </a:moveTo>
                    <a:lnTo>
                      <a:pt x="9" y="8"/>
                    </a:lnTo>
                    <a:lnTo>
                      <a:pt x="6" y="15"/>
                    </a:lnTo>
                    <a:lnTo>
                      <a:pt x="2" y="27"/>
                    </a:lnTo>
                    <a:lnTo>
                      <a:pt x="0" y="41"/>
                    </a:lnTo>
                    <a:lnTo>
                      <a:pt x="0" y="53"/>
                    </a:lnTo>
                    <a:lnTo>
                      <a:pt x="2" y="66"/>
                    </a:lnTo>
                    <a:lnTo>
                      <a:pt x="3" y="80"/>
                    </a:lnTo>
                    <a:lnTo>
                      <a:pt x="8" y="107"/>
                    </a:lnTo>
                    <a:lnTo>
                      <a:pt x="9" y="116"/>
                    </a:lnTo>
                    <a:lnTo>
                      <a:pt x="12" y="128"/>
                    </a:lnTo>
                    <a:lnTo>
                      <a:pt x="17" y="139"/>
                    </a:lnTo>
                    <a:lnTo>
                      <a:pt x="21" y="149"/>
                    </a:lnTo>
                    <a:lnTo>
                      <a:pt x="24" y="154"/>
                    </a:lnTo>
                    <a:lnTo>
                      <a:pt x="27" y="157"/>
                    </a:lnTo>
                    <a:lnTo>
                      <a:pt x="32" y="160"/>
                    </a:lnTo>
                    <a:lnTo>
                      <a:pt x="35" y="161"/>
                    </a:lnTo>
                    <a:lnTo>
                      <a:pt x="38" y="163"/>
                    </a:lnTo>
                    <a:lnTo>
                      <a:pt x="43" y="161"/>
                    </a:lnTo>
                    <a:lnTo>
                      <a:pt x="46" y="160"/>
                    </a:lnTo>
                    <a:lnTo>
                      <a:pt x="50" y="155"/>
                    </a:lnTo>
                    <a:lnTo>
                      <a:pt x="53" y="152"/>
                    </a:lnTo>
                    <a:lnTo>
                      <a:pt x="56" y="148"/>
                    </a:lnTo>
                    <a:lnTo>
                      <a:pt x="59" y="139"/>
                    </a:lnTo>
                    <a:lnTo>
                      <a:pt x="64" y="130"/>
                    </a:lnTo>
                    <a:lnTo>
                      <a:pt x="65" y="118"/>
                    </a:lnTo>
                    <a:lnTo>
                      <a:pt x="67" y="107"/>
                    </a:lnTo>
                    <a:lnTo>
                      <a:pt x="67" y="95"/>
                    </a:lnTo>
                    <a:lnTo>
                      <a:pt x="67" y="83"/>
                    </a:lnTo>
                    <a:lnTo>
                      <a:pt x="65" y="71"/>
                    </a:lnTo>
                    <a:lnTo>
                      <a:pt x="64" y="60"/>
                    </a:lnTo>
                    <a:lnTo>
                      <a:pt x="59" y="50"/>
                    </a:lnTo>
                    <a:lnTo>
                      <a:pt x="56" y="39"/>
                    </a:lnTo>
                    <a:lnTo>
                      <a:pt x="50" y="29"/>
                    </a:lnTo>
                    <a:lnTo>
                      <a:pt x="44" y="20"/>
                    </a:lnTo>
                    <a:lnTo>
                      <a:pt x="36" y="12"/>
                    </a:lnTo>
                    <a:lnTo>
                      <a:pt x="32" y="9"/>
                    </a:lnTo>
                    <a:lnTo>
                      <a:pt x="27" y="6"/>
                    </a:lnTo>
                    <a:lnTo>
                      <a:pt x="18" y="0"/>
                    </a:lnTo>
                    <a:lnTo>
                      <a:pt x="12"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6714" name="Freeform 1690"/>
              <p:cNvSpPr>
                <a:spLocks/>
              </p:cNvSpPr>
              <p:nvPr/>
            </p:nvSpPr>
            <p:spPr bwMode="auto">
              <a:xfrm>
                <a:off x="4631" y="1665"/>
                <a:ext cx="36" cy="79"/>
              </a:xfrm>
              <a:custGeom>
                <a:avLst/>
                <a:gdLst>
                  <a:gd name="T0" fmla="*/ 62 w 71"/>
                  <a:gd name="T1" fmla="*/ 3 h 158"/>
                  <a:gd name="T2" fmla="*/ 65 w 71"/>
                  <a:gd name="T3" fmla="*/ 9 h 158"/>
                  <a:gd name="T4" fmla="*/ 67 w 71"/>
                  <a:gd name="T5" fmla="*/ 13 h 158"/>
                  <a:gd name="T6" fmla="*/ 68 w 71"/>
                  <a:gd name="T7" fmla="*/ 19 h 158"/>
                  <a:gd name="T8" fmla="*/ 70 w 71"/>
                  <a:gd name="T9" fmla="*/ 24 h 158"/>
                  <a:gd name="T10" fmla="*/ 71 w 71"/>
                  <a:gd name="T11" fmla="*/ 30 h 158"/>
                  <a:gd name="T12" fmla="*/ 71 w 71"/>
                  <a:gd name="T13" fmla="*/ 36 h 158"/>
                  <a:gd name="T14" fmla="*/ 71 w 71"/>
                  <a:gd name="T15" fmla="*/ 49 h 158"/>
                  <a:gd name="T16" fmla="*/ 70 w 71"/>
                  <a:gd name="T17" fmla="*/ 61 h 158"/>
                  <a:gd name="T18" fmla="*/ 67 w 71"/>
                  <a:gd name="T19" fmla="*/ 75 h 158"/>
                  <a:gd name="T20" fmla="*/ 62 w 71"/>
                  <a:gd name="T21" fmla="*/ 87 h 158"/>
                  <a:gd name="T22" fmla="*/ 58 w 71"/>
                  <a:gd name="T23" fmla="*/ 99 h 158"/>
                  <a:gd name="T24" fmla="*/ 53 w 71"/>
                  <a:gd name="T25" fmla="*/ 111 h 158"/>
                  <a:gd name="T26" fmla="*/ 48 w 71"/>
                  <a:gd name="T27" fmla="*/ 122 h 158"/>
                  <a:gd name="T28" fmla="*/ 42 w 71"/>
                  <a:gd name="T29" fmla="*/ 132 h 158"/>
                  <a:gd name="T30" fmla="*/ 36 w 71"/>
                  <a:gd name="T31" fmla="*/ 141 h 158"/>
                  <a:gd name="T32" fmla="*/ 30 w 71"/>
                  <a:gd name="T33" fmla="*/ 147 h 158"/>
                  <a:gd name="T34" fmla="*/ 26 w 71"/>
                  <a:gd name="T35" fmla="*/ 153 h 158"/>
                  <a:gd name="T36" fmla="*/ 20 w 71"/>
                  <a:gd name="T37" fmla="*/ 156 h 158"/>
                  <a:gd name="T38" fmla="*/ 17 w 71"/>
                  <a:gd name="T39" fmla="*/ 158 h 158"/>
                  <a:gd name="T40" fmla="*/ 12 w 71"/>
                  <a:gd name="T41" fmla="*/ 158 h 158"/>
                  <a:gd name="T42" fmla="*/ 9 w 71"/>
                  <a:gd name="T43" fmla="*/ 156 h 158"/>
                  <a:gd name="T44" fmla="*/ 6 w 71"/>
                  <a:gd name="T45" fmla="*/ 153 h 158"/>
                  <a:gd name="T46" fmla="*/ 5 w 71"/>
                  <a:gd name="T47" fmla="*/ 150 h 158"/>
                  <a:gd name="T48" fmla="*/ 2 w 71"/>
                  <a:gd name="T49" fmla="*/ 143 h 158"/>
                  <a:gd name="T50" fmla="*/ 0 w 71"/>
                  <a:gd name="T51" fmla="*/ 132 h 158"/>
                  <a:gd name="T52" fmla="*/ 2 w 71"/>
                  <a:gd name="T53" fmla="*/ 122 h 158"/>
                  <a:gd name="T54" fmla="*/ 3 w 71"/>
                  <a:gd name="T55" fmla="*/ 110 h 158"/>
                  <a:gd name="T56" fmla="*/ 8 w 71"/>
                  <a:gd name="T57" fmla="*/ 89 h 158"/>
                  <a:gd name="T58" fmla="*/ 14 w 71"/>
                  <a:gd name="T59" fmla="*/ 64 h 158"/>
                  <a:gd name="T60" fmla="*/ 18 w 71"/>
                  <a:gd name="T61" fmla="*/ 52 h 158"/>
                  <a:gd name="T62" fmla="*/ 23 w 71"/>
                  <a:gd name="T63" fmla="*/ 40 h 158"/>
                  <a:gd name="T64" fmla="*/ 26 w 71"/>
                  <a:gd name="T65" fmla="*/ 34 h 158"/>
                  <a:gd name="T66" fmla="*/ 29 w 71"/>
                  <a:gd name="T67" fmla="*/ 28 h 158"/>
                  <a:gd name="T68" fmla="*/ 32 w 71"/>
                  <a:gd name="T69" fmla="*/ 22 h 158"/>
                  <a:gd name="T70" fmla="*/ 35 w 71"/>
                  <a:gd name="T71" fmla="*/ 18 h 158"/>
                  <a:gd name="T72" fmla="*/ 42 w 71"/>
                  <a:gd name="T73" fmla="*/ 7 h 158"/>
                  <a:gd name="T74" fmla="*/ 48 w 71"/>
                  <a:gd name="T75" fmla="*/ 4 h 158"/>
                  <a:gd name="T76" fmla="*/ 53 w 71"/>
                  <a:gd name="T77" fmla="*/ 0 h 158"/>
                  <a:gd name="T78" fmla="*/ 62 w 71"/>
                  <a:gd name="T7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58">
                    <a:moveTo>
                      <a:pt x="62" y="3"/>
                    </a:moveTo>
                    <a:lnTo>
                      <a:pt x="65" y="9"/>
                    </a:lnTo>
                    <a:lnTo>
                      <a:pt x="67" y="13"/>
                    </a:lnTo>
                    <a:lnTo>
                      <a:pt x="68" y="19"/>
                    </a:lnTo>
                    <a:lnTo>
                      <a:pt x="70" y="24"/>
                    </a:lnTo>
                    <a:lnTo>
                      <a:pt x="71" y="30"/>
                    </a:lnTo>
                    <a:lnTo>
                      <a:pt x="71" y="36"/>
                    </a:lnTo>
                    <a:lnTo>
                      <a:pt x="71" y="49"/>
                    </a:lnTo>
                    <a:lnTo>
                      <a:pt x="70" y="61"/>
                    </a:lnTo>
                    <a:lnTo>
                      <a:pt x="67" y="75"/>
                    </a:lnTo>
                    <a:lnTo>
                      <a:pt x="62" y="87"/>
                    </a:lnTo>
                    <a:lnTo>
                      <a:pt x="58" y="99"/>
                    </a:lnTo>
                    <a:lnTo>
                      <a:pt x="53" y="111"/>
                    </a:lnTo>
                    <a:lnTo>
                      <a:pt x="48" y="122"/>
                    </a:lnTo>
                    <a:lnTo>
                      <a:pt x="42" y="132"/>
                    </a:lnTo>
                    <a:lnTo>
                      <a:pt x="36" y="141"/>
                    </a:lnTo>
                    <a:lnTo>
                      <a:pt x="30" y="147"/>
                    </a:lnTo>
                    <a:lnTo>
                      <a:pt x="26" y="153"/>
                    </a:lnTo>
                    <a:lnTo>
                      <a:pt x="20" y="156"/>
                    </a:lnTo>
                    <a:lnTo>
                      <a:pt x="17" y="158"/>
                    </a:lnTo>
                    <a:lnTo>
                      <a:pt x="12" y="158"/>
                    </a:lnTo>
                    <a:lnTo>
                      <a:pt x="9" y="156"/>
                    </a:lnTo>
                    <a:lnTo>
                      <a:pt x="6" y="153"/>
                    </a:lnTo>
                    <a:lnTo>
                      <a:pt x="5" y="150"/>
                    </a:lnTo>
                    <a:lnTo>
                      <a:pt x="2" y="143"/>
                    </a:lnTo>
                    <a:lnTo>
                      <a:pt x="0" y="132"/>
                    </a:lnTo>
                    <a:lnTo>
                      <a:pt x="2" y="122"/>
                    </a:lnTo>
                    <a:lnTo>
                      <a:pt x="3" y="110"/>
                    </a:lnTo>
                    <a:lnTo>
                      <a:pt x="8" y="89"/>
                    </a:lnTo>
                    <a:lnTo>
                      <a:pt x="14" y="64"/>
                    </a:lnTo>
                    <a:lnTo>
                      <a:pt x="18" y="52"/>
                    </a:lnTo>
                    <a:lnTo>
                      <a:pt x="23" y="40"/>
                    </a:lnTo>
                    <a:lnTo>
                      <a:pt x="26" y="34"/>
                    </a:lnTo>
                    <a:lnTo>
                      <a:pt x="29" y="28"/>
                    </a:lnTo>
                    <a:lnTo>
                      <a:pt x="32" y="22"/>
                    </a:lnTo>
                    <a:lnTo>
                      <a:pt x="35" y="18"/>
                    </a:lnTo>
                    <a:lnTo>
                      <a:pt x="42" y="7"/>
                    </a:lnTo>
                    <a:lnTo>
                      <a:pt x="48" y="4"/>
                    </a:lnTo>
                    <a:lnTo>
                      <a:pt x="53" y="0"/>
                    </a:lnTo>
                    <a:lnTo>
                      <a:pt x="6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15" name="Freeform 1691"/>
              <p:cNvSpPr>
                <a:spLocks/>
              </p:cNvSpPr>
              <p:nvPr/>
            </p:nvSpPr>
            <p:spPr bwMode="auto">
              <a:xfrm>
                <a:off x="4631" y="1665"/>
                <a:ext cx="36" cy="79"/>
              </a:xfrm>
              <a:custGeom>
                <a:avLst/>
                <a:gdLst>
                  <a:gd name="T0" fmla="*/ 62 w 71"/>
                  <a:gd name="T1" fmla="*/ 3 h 158"/>
                  <a:gd name="T2" fmla="*/ 65 w 71"/>
                  <a:gd name="T3" fmla="*/ 9 h 158"/>
                  <a:gd name="T4" fmla="*/ 67 w 71"/>
                  <a:gd name="T5" fmla="*/ 13 h 158"/>
                  <a:gd name="T6" fmla="*/ 68 w 71"/>
                  <a:gd name="T7" fmla="*/ 19 h 158"/>
                  <a:gd name="T8" fmla="*/ 70 w 71"/>
                  <a:gd name="T9" fmla="*/ 24 h 158"/>
                  <a:gd name="T10" fmla="*/ 71 w 71"/>
                  <a:gd name="T11" fmla="*/ 30 h 158"/>
                  <a:gd name="T12" fmla="*/ 71 w 71"/>
                  <a:gd name="T13" fmla="*/ 36 h 158"/>
                  <a:gd name="T14" fmla="*/ 71 w 71"/>
                  <a:gd name="T15" fmla="*/ 49 h 158"/>
                  <a:gd name="T16" fmla="*/ 70 w 71"/>
                  <a:gd name="T17" fmla="*/ 61 h 158"/>
                  <a:gd name="T18" fmla="*/ 67 w 71"/>
                  <a:gd name="T19" fmla="*/ 75 h 158"/>
                  <a:gd name="T20" fmla="*/ 62 w 71"/>
                  <a:gd name="T21" fmla="*/ 87 h 158"/>
                  <a:gd name="T22" fmla="*/ 58 w 71"/>
                  <a:gd name="T23" fmla="*/ 99 h 158"/>
                  <a:gd name="T24" fmla="*/ 53 w 71"/>
                  <a:gd name="T25" fmla="*/ 111 h 158"/>
                  <a:gd name="T26" fmla="*/ 48 w 71"/>
                  <a:gd name="T27" fmla="*/ 122 h 158"/>
                  <a:gd name="T28" fmla="*/ 42 w 71"/>
                  <a:gd name="T29" fmla="*/ 132 h 158"/>
                  <a:gd name="T30" fmla="*/ 36 w 71"/>
                  <a:gd name="T31" fmla="*/ 141 h 158"/>
                  <a:gd name="T32" fmla="*/ 30 w 71"/>
                  <a:gd name="T33" fmla="*/ 147 h 158"/>
                  <a:gd name="T34" fmla="*/ 26 w 71"/>
                  <a:gd name="T35" fmla="*/ 153 h 158"/>
                  <a:gd name="T36" fmla="*/ 20 w 71"/>
                  <a:gd name="T37" fmla="*/ 156 h 158"/>
                  <a:gd name="T38" fmla="*/ 17 w 71"/>
                  <a:gd name="T39" fmla="*/ 158 h 158"/>
                  <a:gd name="T40" fmla="*/ 12 w 71"/>
                  <a:gd name="T41" fmla="*/ 158 h 158"/>
                  <a:gd name="T42" fmla="*/ 9 w 71"/>
                  <a:gd name="T43" fmla="*/ 156 h 158"/>
                  <a:gd name="T44" fmla="*/ 6 w 71"/>
                  <a:gd name="T45" fmla="*/ 153 h 158"/>
                  <a:gd name="T46" fmla="*/ 5 w 71"/>
                  <a:gd name="T47" fmla="*/ 150 h 158"/>
                  <a:gd name="T48" fmla="*/ 2 w 71"/>
                  <a:gd name="T49" fmla="*/ 143 h 158"/>
                  <a:gd name="T50" fmla="*/ 0 w 71"/>
                  <a:gd name="T51" fmla="*/ 132 h 158"/>
                  <a:gd name="T52" fmla="*/ 2 w 71"/>
                  <a:gd name="T53" fmla="*/ 122 h 158"/>
                  <a:gd name="T54" fmla="*/ 3 w 71"/>
                  <a:gd name="T55" fmla="*/ 110 h 158"/>
                  <a:gd name="T56" fmla="*/ 8 w 71"/>
                  <a:gd name="T57" fmla="*/ 89 h 158"/>
                  <a:gd name="T58" fmla="*/ 14 w 71"/>
                  <a:gd name="T59" fmla="*/ 64 h 158"/>
                  <a:gd name="T60" fmla="*/ 18 w 71"/>
                  <a:gd name="T61" fmla="*/ 52 h 158"/>
                  <a:gd name="T62" fmla="*/ 23 w 71"/>
                  <a:gd name="T63" fmla="*/ 40 h 158"/>
                  <a:gd name="T64" fmla="*/ 26 w 71"/>
                  <a:gd name="T65" fmla="*/ 34 h 158"/>
                  <a:gd name="T66" fmla="*/ 29 w 71"/>
                  <a:gd name="T67" fmla="*/ 28 h 158"/>
                  <a:gd name="T68" fmla="*/ 32 w 71"/>
                  <a:gd name="T69" fmla="*/ 22 h 158"/>
                  <a:gd name="T70" fmla="*/ 35 w 71"/>
                  <a:gd name="T71" fmla="*/ 18 h 158"/>
                  <a:gd name="T72" fmla="*/ 42 w 71"/>
                  <a:gd name="T73" fmla="*/ 7 h 158"/>
                  <a:gd name="T74" fmla="*/ 48 w 71"/>
                  <a:gd name="T75" fmla="*/ 4 h 158"/>
                  <a:gd name="T76" fmla="*/ 53 w 71"/>
                  <a:gd name="T77" fmla="*/ 0 h 158"/>
                  <a:gd name="T78" fmla="*/ 62 w 71"/>
                  <a:gd name="T7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58">
                    <a:moveTo>
                      <a:pt x="62" y="3"/>
                    </a:moveTo>
                    <a:lnTo>
                      <a:pt x="65" y="9"/>
                    </a:lnTo>
                    <a:lnTo>
                      <a:pt x="67" y="13"/>
                    </a:lnTo>
                    <a:lnTo>
                      <a:pt x="68" y="19"/>
                    </a:lnTo>
                    <a:lnTo>
                      <a:pt x="70" y="24"/>
                    </a:lnTo>
                    <a:lnTo>
                      <a:pt x="71" y="30"/>
                    </a:lnTo>
                    <a:lnTo>
                      <a:pt x="71" y="36"/>
                    </a:lnTo>
                    <a:lnTo>
                      <a:pt x="71" y="49"/>
                    </a:lnTo>
                    <a:lnTo>
                      <a:pt x="70" y="61"/>
                    </a:lnTo>
                    <a:lnTo>
                      <a:pt x="67" y="75"/>
                    </a:lnTo>
                    <a:lnTo>
                      <a:pt x="62" y="87"/>
                    </a:lnTo>
                    <a:lnTo>
                      <a:pt x="58" y="99"/>
                    </a:lnTo>
                    <a:lnTo>
                      <a:pt x="53" y="111"/>
                    </a:lnTo>
                    <a:lnTo>
                      <a:pt x="48" y="122"/>
                    </a:lnTo>
                    <a:lnTo>
                      <a:pt x="42" y="132"/>
                    </a:lnTo>
                    <a:lnTo>
                      <a:pt x="36" y="141"/>
                    </a:lnTo>
                    <a:lnTo>
                      <a:pt x="30" y="147"/>
                    </a:lnTo>
                    <a:lnTo>
                      <a:pt x="26" y="153"/>
                    </a:lnTo>
                    <a:lnTo>
                      <a:pt x="20" y="156"/>
                    </a:lnTo>
                    <a:lnTo>
                      <a:pt x="17" y="158"/>
                    </a:lnTo>
                    <a:lnTo>
                      <a:pt x="12" y="158"/>
                    </a:lnTo>
                    <a:lnTo>
                      <a:pt x="9" y="156"/>
                    </a:lnTo>
                    <a:lnTo>
                      <a:pt x="6" y="153"/>
                    </a:lnTo>
                    <a:lnTo>
                      <a:pt x="5" y="150"/>
                    </a:lnTo>
                    <a:lnTo>
                      <a:pt x="2" y="143"/>
                    </a:lnTo>
                    <a:lnTo>
                      <a:pt x="0" y="132"/>
                    </a:lnTo>
                    <a:lnTo>
                      <a:pt x="2" y="122"/>
                    </a:lnTo>
                    <a:lnTo>
                      <a:pt x="3" y="110"/>
                    </a:lnTo>
                    <a:lnTo>
                      <a:pt x="8" y="89"/>
                    </a:lnTo>
                    <a:lnTo>
                      <a:pt x="14" y="64"/>
                    </a:lnTo>
                    <a:lnTo>
                      <a:pt x="18" y="52"/>
                    </a:lnTo>
                    <a:lnTo>
                      <a:pt x="23" y="40"/>
                    </a:lnTo>
                    <a:lnTo>
                      <a:pt x="26" y="34"/>
                    </a:lnTo>
                    <a:lnTo>
                      <a:pt x="29" y="28"/>
                    </a:lnTo>
                    <a:lnTo>
                      <a:pt x="32" y="22"/>
                    </a:lnTo>
                    <a:lnTo>
                      <a:pt x="35" y="18"/>
                    </a:lnTo>
                    <a:lnTo>
                      <a:pt x="42" y="7"/>
                    </a:lnTo>
                    <a:lnTo>
                      <a:pt x="48" y="4"/>
                    </a:lnTo>
                    <a:lnTo>
                      <a:pt x="53" y="0"/>
                    </a:lnTo>
                    <a:lnTo>
                      <a:pt x="62" y="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grpSp>
        <p:sp>
          <p:nvSpPr>
            <p:cNvPr id="386716" name="Freeform 1692"/>
            <p:cNvSpPr>
              <a:spLocks/>
            </p:cNvSpPr>
            <p:nvPr/>
          </p:nvSpPr>
          <p:spPr bwMode="auto">
            <a:xfrm>
              <a:off x="4269" y="1807"/>
              <a:ext cx="366" cy="209"/>
            </a:xfrm>
            <a:custGeom>
              <a:avLst/>
              <a:gdLst>
                <a:gd name="T0" fmla="*/ 715 w 732"/>
                <a:gd name="T1" fmla="*/ 346 h 419"/>
                <a:gd name="T2" fmla="*/ 683 w 732"/>
                <a:gd name="T3" fmla="*/ 285 h 419"/>
                <a:gd name="T4" fmla="*/ 652 w 732"/>
                <a:gd name="T5" fmla="*/ 236 h 419"/>
                <a:gd name="T6" fmla="*/ 617 w 732"/>
                <a:gd name="T7" fmla="*/ 191 h 419"/>
                <a:gd name="T8" fmla="*/ 567 w 732"/>
                <a:gd name="T9" fmla="*/ 146 h 419"/>
                <a:gd name="T10" fmla="*/ 513 w 732"/>
                <a:gd name="T11" fmla="*/ 116 h 419"/>
                <a:gd name="T12" fmla="*/ 416 w 732"/>
                <a:gd name="T13" fmla="*/ 77 h 419"/>
                <a:gd name="T14" fmla="*/ 333 w 732"/>
                <a:gd name="T15" fmla="*/ 48 h 419"/>
                <a:gd name="T16" fmla="*/ 228 w 732"/>
                <a:gd name="T17" fmla="*/ 22 h 419"/>
                <a:gd name="T18" fmla="*/ 108 w 732"/>
                <a:gd name="T19" fmla="*/ 4 h 419"/>
                <a:gd name="T20" fmla="*/ 50 w 732"/>
                <a:gd name="T21" fmla="*/ 0 h 419"/>
                <a:gd name="T22" fmla="*/ 16 w 732"/>
                <a:gd name="T23" fmla="*/ 3 h 419"/>
                <a:gd name="T24" fmla="*/ 0 w 732"/>
                <a:gd name="T25" fmla="*/ 50 h 419"/>
                <a:gd name="T26" fmla="*/ 108 w 732"/>
                <a:gd name="T27" fmla="*/ 33 h 419"/>
                <a:gd name="T28" fmla="*/ 161 w 732"/>
                <a:gd name="T29" fmla="*/ 35 h 419"/>
                <a:gd name="T30" fmla="*/ 184 w 732"/>
                <a:gd name="T31" fmla="*/ 41 h 419"/>
                <a:gd name="T32" fmla="*/ 191 w 732"/>
                <a:gd name="T33" fmla="*/ 54 h 419"/>
                <a:gd name="T34" fmla="*/ 190 w 732"/>
                <a:gd name="T35" fmla="*/ 77 h 419"/>
                <a:gd name="T36" fmla="*/ 176 w 732"/>
                <a:gd name="T37" fmla="*/ 123 h 419"/>
                <a:gd name="T38" fmla="*/ 149 w 732"/>
                <a:gd name="T39" fmla="*/ 181 h 419"/>
                <a:gd name="T40" fmla="*/ 146 w 732"/>
                <a:gd name="T41" fmla="*/ 203 h 419"/>
                <a:gd name="T42" fmla="*/ 160 w 732"/>
                <a:gd name="T43" fmla="*/ 173 h 419"/>
                <a:gd name="T44" fmla="*/ 179 w 732"/>
                <a:gd name="T45" fmla="*/ 135 h 419"/>
                <a:gd name="T46" fmla="*/ 200 w 732"/>
                <a:gd name="T47" fmla="*/ 105 h 419"/>
                <a:gd name="T48" fmla="*/ 213 w 732"/>
                <a:gd name="T49" fmla="*/ 80 h 419"/>
                <a:gd name="T50" fmla="*/ 213 w 732"/>
                <a:gd name="T51" fmla="*/ 56 h 419"/>
                <a:gd name="T52" fmla="*/ 208 w 732"/>
                <a:gd name="T53" fmla="*/ 44 h 419"/>
                <a:gd name="T54" fmla="*/ 320 w 732"/>
                <a:gd name="T55" fmla="*/ 72 h 419"/>
                <a:gd name="T56" fmla="*/ 336 w 732"/>
                <a:gd name="T57" fmla="*/ 81 h 419"/>
                <a:gd name="T58" fmla="*/ 332 w 732"/>
                <a:gd name="T59" fmla="*/ 101 h 419"/>
                <a:gd name="T60" fmla="*/ 314 w 732"/>
                <a:gd name="T61" fmla="*/ 161 h 419"/>
                <a:gd name="T62" fmla="*/ 305 w 732"/>
                <a:gd name="T63" fmla="*/ 188 h 419"/>
                <a:gd name="T64" fmla="*/ 288 w 732"/>
                <a:gd name="T65" fmla="*/ 209 h 419"/>
                <a:gd name="T66" fmla="*/ 268 w 732"/>
                <a:gd name="T67" fmla="*/ 223 h 419"/>
                <a:gd name="T68" fmla="*/ 277 w 732"/>
                <a:gd name="T69" fmla="*/ 223 h 419"/>
                <a:gd name="T70" fmla="*/ 297 w 732"/>
                <a:gd name="T71" fmla="*/ 209 h 419"/>
                <a:gd name="T72" fmla="*/ 303 w 732"/>
                <a:gd name="T73" fmla="*/ 260 h 419"/>
                <a:gd name="T74" fmla="*/ 305 w 732"/>
                <a:gd name="T75" fmla="*/ 295 h 419"/>
                <a:gd name="T76" fmla="*/ 314 w 732"/>
                <a:gd name="T77" fmla="*/ 218 h 419"/>
                <a:gd name="T78" fmla="*/ 326 w 732"/>
                <a:gd name="T79" fmla="*/ 158 h 419"/>
                <a:gd name="T80" fmla="*/ 336 w 732"/>
                <a:gd name="T81" fmla="*/ 190 h 419"/>
                <a:gd name="T82" fmla="*/ 338 w 732"/>
                <a:gd name="T83" fmla="*/ 179 h 419"/>
                <a:gd name="T84" fmla="*/ 338 w 732"/>
                <a:gd name="T85" fmla="*/ 138 h 419"/>
                <a:gd name="T86" fmla="*/ 348 w 732"/>
                <a:gd name="T87" fmla="*/ 98 h 419"/>
                <a:gd name="T88" fmla="*/ 357 w 732"/>
                <a:gd name="T89" fmla="*/ 90 h 419"/>
                <a:gd name="T90" fmla="*/ 439 w 732"/>
                <a:gd name="T91" fmla="*/ 119 h 419"/>
                <a:gd name="T92" fmla="*/ 523 w 732"/>
                <a:gd name="T93" fmla="*/ 157 h 419"/>
                <a:gd name="T94" fmla="*/ 561 w 732"/>
                <a:gd name="T95" fmla="*/ 181 h 419"/>
                <a:gd name="T96" fmla="*/ 594 w 732"/>
                <a:gd name="T97" fmla="*/ 209 h 419"/>
                <a:gd name="T98" fmla="*/ 635 w 732"/>
                <a:gd name="T99" fmla="*/ 259 h 419"/>
                <a:gd name="T100" fmla="*/ 673 w 732"/>
                <a:gd name="T101" fmla="*/ 318 h 419"/>
                <a:gd name="T102" fmla="*/ 723 w 732"/>
                <a:gd name="T103"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2" h="419">
                  <a:moveTo>
                    <a:pt x="732" y="386"/>
                  </a:moveTo>
                  <a:lnTo>
                    <a:pt x="724" y="366"/>
                  </a:lnTo>
                  <a:lnTo>
                    <a:pt x="715" y="346"/>
                  </a:lnTo>
                  <a:lnTo>
                    <a:pt x="705" y="325"/>
                  </a:lnTo>
                  <a:lnTo>
                    <a:pt x="694" y="306"/>
                  </a:lnTo>
                  <a:lnTo>
                    <a:pt x="683" y="285"/>
                  </a:lnTo>
                  <a:lnTo>
                    <a:pt x="671" y="265"/>
                  </a:lnTo>
                  <a:lnTo>
                    <a:pt x="659" y="245"/>
                  </a:lnTo>
                  <a:lnTo>
                    <a:pt x="652" y="236"/>
                  </a:lnTo>
                  <a:lnTo>
                    <a:pt x="646" y="227"/>
                  </a:lnTo>
                  <a:lnTo>
                    <a:pt x="631" y="209"/>
                  </a:lnTo>
                  <a:lnTo>
                    <a:pt x="617" y="191"/>
                  </a:lnTo>
                  <a:lnTo>
                    <a:pt x="600" y="175"/>
                  </a:lnTo>
                  <a:lnTo>
                    <a:pt x="584" y="160"/>
                  </a:lnTo>
                  <a:lnTo>
                    <a:pt x="567" y="146"/>
                  </a:lnTo>
                  <a:lnTo>
                    <a:pt x="549" y="134"/>
                  </a:lnTo>
                  <a:lnTo>
                    <a:pt x="531" y="123"/>
                  </a:lnTo>
                  <a:lnTo>
                    <a:pt x="513" y="116"/>
                  </a:lnTo>
                  <a:lnTo>
                    <a:pt x="481" y="102"/>
                  </a:lnTo>
                  <a:lnTo>
                    <a:pt x="449" y="89"/>
                  </a:lnTo>
                  <a:lnTo>
                    <a:pt x="416" y="77"/>
                  </a:lnTo>
                  <a:lnTo>
                    <a:pt x="385" y="65"/>
                  </a:lnTo>
                  <a:lnTo>
                    <a:pt x="359" y="56"/>
                  </a:lnTo>
                  <a:lnTo>
                    <a:pt x="333" y="48"/>
                  </a:lnTo>
                  <a:lnTo>
                    <a:pt x="306" y="41"/>
                  </a:lnTo>
                  <a:lnTo>
                    <a:pt x="280" y="35"/>
                  </a:lnTo>
                  <a:lnTo>
                    <a:pt x="228" y="22"/>
                  </a:lnTo>
                  <a:lnTo>
                    <a:pt x="178" y="13"/>
                  </a:lnTo>
                  <a:lnTo>
                    <a:pt x="130" y="6"/>
                  </a:lnTo>
                  <a:lnTo>
                    <a:pt x="108" y="4"/>
                  </a:lnTo>
                  <a:lnTo>
                    <a:pt x="87" y="3"/>
                  </a:lnTo>
                  <a:lnTo>
                    <a:pt x="68" y="1"/>
                  </a:lnTo>
                  <a:lnTo>
                    <a:pt x="50" y="0"/>
                  </a:lnTo>
                  <a:lnTo>
                    <a:pt x="33" y="0"/>
                  </a:lnTo>
                  <a:lnTo>
                    <a:pt x="18" y="1"/>
                  </a:lnTo>
                  <a:lnTo>
                    <a:pt x="16" y="3"/>
                  </a:lnTo>
                  <a:lnTo>
                    <a:pt x="15" y="9"/>
                  </a:lnTo>
                  <a:lnTo>
                    <a:pt x="9" y="25"/>
                  </a:lnTo>
                  <a:lnTo>
                    <a:pt x="0" y="50"/>
                  </a:lnTo>
                  <a:lnTo>
                    <a:pt x="28" y="45"/>
                  </a:lnTo>
                  <a:lnTo>
                    <a:pt x="80" y="36"/>
                  </a:lnTo>
                  <a:lnTo>
                    <a:pt x="108" y="33"/>
                  </a:lnTo>
                  <a:lnTo>
                    <a:pt x="136" y="33"/>
                  </a:lnTo>
                  <a:lnTo>
                    <a:pt x="149" y="33"/>
                  </a:lnTo>
                  <a:lnTo>
                    <a:pt x="161" y="35"/>
                  </a:lnTo>
                  <a:lnTo>
                    <a:pt x="172" y="36"/>
                  </a:lnTo>
                  <a:lnTo>
                    <a:pt x="182" y="39"/>
                  </a:lnTo>
                  <a:lnTo>
                    <a:pt x="184" y="41"/>
                  </a:lnTo>
                  <a:lnTo>
                    <a:pt x="187" y="42"/>
                  </a:lnTo>
                  <a:lnTo>
                    <a:pt x="190" y="48"/>
                  </a:lnTo>
                  <a:lnTo>
                    <a:pt x="191" y="54"/>
                  </a:lnTo>
                  <a:lnTo>
                    <a:pt x="191" y="60"/>
                  </a:lnTo>
                  <a:lnTo>
                    <a:pt x="191" y="69"/>
                  </a:lnTo>
                  <a:lnTo>
                    <a:pt x="190" y="77"/>
                  </a:lnTo>
                  <a:lnTo>
                    <a:pt x="187" y="93"/>
                  </a:lnTo>
                  <a:lnTo>
                    <a:pt x="182" y="108"/>
                  </a:lnTo>
                  <a:lnTo>
                    <a:pt x="176" y="123"/>
                  </a:lnTo>
                  <a:lnTo>
                    <a:pt x="161" y="151"/>
                  </a:lnTo>
                  <a:lnTo>
                    <a:pt x="155" y="166"/>
                  </a:lnTo>
                  <a:lnTo>
                    <a:pt x="149" y="181"/>
                  </a:lnTo>
                  <a:lnTo>
                    <a:pt x="148" y="188"/>
                  </a:lnTo>
                  <a:lnTo>
                    <a:pt x="146" y="196"/>
                  </a:lnTo>
                  <a:lnTo>
                    <a:pt x="146" y="203"/>
                  </a:lnTo>
                  <a:lnTo>
                    <a:pt x="146" y="211"/>
                  </a:lnTo>
                  <a:lnTo>
                    <a:pt x="155" y="185"/>
                  </a:lnTo>
                  <a:lnTo>
                    <a:pt x="160" y="173"/>
                  </a:lnTo>
                  <a:lnTo>
                    <a:pt x="166" y="160"/>
                  </a:lnTo>
                  <a:lnTo>
                    <a:pt x="172" y="148"/>
                  </a:lnTo>
                  <a:lnTo>
                    <a:pt x="179" y="135"/>
                  </a:lnTo>
                  <a:lnTo>
                    <a:pt x="187" y="125"/>
                  </a:lnTo>
                  <a:lnTo>
                    <a:pt x="196" y="113"/>
                  </a:lnTo>
                  <a:lnTo>
                    <a:pt x="200" y="105"/>
                  </a:lnTo>
                  <a:lnTo>
                    <a:pt x="206" y="98"/>
                  </a:lnTo>
                  <a:lnTo>
                    <a:pt x="210" y="89"/>
                  </a:lnTo>
                  <a:lnTo>
                    <a:pt x="213" y="80"/>
                  </a:lnTo>
                  <a:lnTo>
                    <a:pt x="214" y="69"/>
                  </a:lnTo>
                  <a:lnTo>
                    <a:pt x="214" y="60"/>
                  </a:lnTo>
                  <a:lnTo>
                    <a:pt x="213" y="56"/>
                  </a:lnTo>
                  <a:lnTo>
                    <a:pt x="213" y="51"/>
                  </a:lnTo>
                  <a:lnTo>
                    <a:pt x="211" y="47"/>
                  </a:lnTo>
                  <a:lnTo>
                    <a:pt x="208" y="44"/>
                  </a:lnTo>
                  <a:lnTo>
                    <a:pt x="258" y="56"/>
                  </a:lnTo>
                  <a:lnTo>
                    <a:pt x="299" y="66"/>
                  </a:lnTo>
                  <a:lnTo>
                    <a:pt x="320" y="72"/>
                  </a:lnTo>
                  <a:lnTo>
                    <a:pt x="336" y="78"/>
                  </a:lnTo>
                  <a:lnTo>
                    <a:pt x="336" y="80"/>
                  </a:lnTo>
                  <a:lnTo>
                    <a:pt x="336" y="81"/>
                  </a:lnTo>
                  <a:lnTo>
                    <a:pt x="336" y="83"/>
                  </a:lnTo>
                  <a:lnTo>
                    <a:pt x="336" y="86"/>
                  </a:lnTo>
                  <a:lnTo>
                    <a:pt x="332" y="101"/>
                  </a:lnTo>
                  <a:lnTo>
                    <a:pt x="326" y="120"/>
                  </a:lnTo>
                  <a:lnTo>
                    <a:pt x="320" y="138"/>
                  </a:lnTo>
                  <a:lnTo>
                    <a:pt x="314" y="161"/>
                  </a:lnTo>
                  <a:lnTo>
                    <a:pt x="311" y="172"/>
                  </a:lnTo>
                  <a:lnTo>
                    <a:pt x="306" y="184"/>
                  </a:lnTo>
                  <a:lnTo>
                    <a:pt x="305" y="188"/>
                  </a:lnTo>
                  <a:lnTo>
                    <a:pt x="302" y="194"/>
                  </a:lnTo>
                  <a:lnTo>
                    <a:pt x="293" y="205"/>
                  </a:lnTo>
                  <a:lnTo>
                    <a:pt x="288" y="209"/>
                  </a:lnTo>
                  <a:lnTo>
                    <a:pt x="282" y="214"/>
                  </a:lnTo>
                  <a:lnTo>
                    <a:pt x="276" y="218"/>
                  </a:lnTo>
                  <a:lnTo>
                    <a:pt x="268" y="223"/>
                  </a:lnTo>
                  <a:lnTo>
                    <a:pt x="270" y="224"/>
                  </a:lnTo>
                  <a:lnTo>
                    <a:pt x="273" y="224"/>
                  </a:lnTo>
                  <a:lnTo>
                    <a:pt x="277" y="223"/>
                  </a:lnTo>
                  <a:lnTo>
                    <a:pt x="282" y="221"/>
                  </a:lnTo>
                  <a:lnTo>
                    <a:pt x="288" y="218"/>
                  </a:lnTo>
                  <a:lnTo>
                    <a:pt x="297" y="209"/>
                  </a:lnTo>
                  <a:lnTo>
                    <a:pt x="306" y="205"/>
                  </a:lnTo>
                  <a:lnTo>
                    <a:pt x="306" y="232"/>
                  </a:lnTo>
                  <a:lnTo>
                    <a:pt x="303" y="260"/>
                  </a:lnTo>
                  <a:lnTo>
                    <a:pt x="302" y="291"/>
                  </a:lnTo>
                  <a:lnTo>
                    <a:pt x="300" y="318"/>
                  </a:lnTo>
                  <a:lnTo>
                    <a:pt x="305" y="295"/>
                  </a:lnTo>
                  <a:lnTo>
                    <a:pt x="308" y="276"/>
                  </a:lnTo>
                  <a:lnTo>
                    <a:pt x="311" y="236"/>
                  </a:lnTo>
                  <a:lnTo>
                    <a:pt x="314" y="218"/>
                  </a:lnTo>
                  <a:lnTo>
                    <a:pt x="317" y="199"/>
                  </a:lnTo>
                  <a:lnTo>
                    <a:pt x="320" y="179"/>
                  </a:lnTo>
                  <a:lnTo>
                    <a:pt x="326" y="158"/>
                  </a:lnTo>
                  <a:lnTo>
                    <a:pt x="330" y="169"/>
                  </a:lnTo>
                  <a:lnTo>
                    <a:pt x="333" y="179"/>
                  </a:lnTo>
                  <a:lnTo>
                    <a:pt x="336" y="190"/>
                  </a:lnTo>
                  <a:lnTo>
                    <a:pt x="342" y="200"/>
                  </a:lnTo>
                  <a:lnTo>
                    <a:pt x="339" y="190"/>
                  </a:lnTo>
                  <a:lnTo>
                    <a:pt x="338" y="179"/>
                  </a:lnTo>
                  <a:lnTo>
                    <a:pt x="338" y="158"/>
                  </a:lnTo>
                  <a:lnTo>
                    <a:pt x="338" y="149"/>
                  </a:lnTo>
                  <a:lnTo>
                    <a:pt x="338" y="138"/>
                  </a:lnTo>
                  <a:lnTo>
                    <a:pt x="341" y="122"/>
                  </a:lnTo>
                  <a:lnTo>
                    <a:pt x="344" y="108"/>
                  </a:lnTo>
                  <a:lnTo>
                    <a:pt x="348" y="98"/>
                  </a:lnTo>
                  <a:lnTo>
                    <a:pt x="353" y="92"/>
                  </a:lnTo>
                  <a:lnTo>
                    <a:pt x="354" y="90"/>
                  </a:lnTo>
                  <a:lnTo>
                    <a:pt x="357" y="90"/>
                  </a:lnTo>
                  <a:lnTo>
                    <a:pt x="383" y="98"/>
                  </a:lnTo>
                  <a:lnTo>
                    <a:pt x="410" y="108"/>
                  </a:lnTo>
                  <a:lnTo>
                    <a:pt x="439" y="119"/>
                  </a:lnTo>
                  <a:lnTo>
                    <a:pt x="468" y="129"/>
                  </a:lnTo>
                  <a:lnTo>
                    <a:pt x="496" y="143"/>
                  </a:lnTo>
                  <a:lnTo>
                    <a:pt x="523" y="157"/>
                  </a:lnTo>
                  <a:lnTo>
                    <a:pt x="537" y="164"/>
                  </a:lnTo>
                  <a:lnTo>
                    <a:pt x="549" y="173"/>
                  </a:lnTo>
                  <a:lnTo>
                    <a:pt x="561" y="181"/>
                  </a:lnTo>
                  <a:lnTo>
                    <a:pt x="573" y="190"/>
                  </a:lnTo>
                  <a:lnTo>
                    <a:pt x="584" y="199"/>
                  </a:lnTo>
                  <a:lnTo>
                    <a:pt x="594" y="209"/>
                  </a:lnTo>
                  <a:lnTo>
                    <a:pt x="605" y="220"/>
                  </a:lnTo>
                  <a:lnTo>
                    <a:pt x="615" y="232"/>
                  </a:lnTo>
                  <a:lnTo>
                    <a:pt x="635" y="259"/>
                  </a:lnTo>
                  <a:lnTo>
                    <a:pt x="646" y="273"/>
                  </a:lnTo>
                  <a:lnTo>
                    <a:pt x="655" y="288"/>
                  </a:lnTo>
                  <a:lnTo>
                    <a:pt x="673" y="318"/>
                  </a:lnTo>
                  <a:lnTo>
                    <a:pt x="689" y="351"/>
                  </a:lnTo>
                  <a:lnTo>
                    <a:pt x="706" y="384"/>
                  </a:lnTo>
                  <a:lnTo>
                    <a:pt x="723" y="419"/>
                  </a:lnTo>
                  <a:lnTo>
                    <a:pt x="732" y="3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17" name="Freeform 1693"/>
            <p:cNvSpPr>
              <a:spLocks/>
            </p:cNvSpPr>
            <p:nvPr/>
          </p:nvSpPr>
          <p:spPr bwMode="auto">
            <a:xfrm>
              <a:off x="4510" y="2260"/>
              <a:ext cx="15" cy="18"/>
            </a:xfrm>
            <a:custGeom>
              <a:avLst/>
              <a:gdLst>
                <a:gd name="T0" fmla="*/ 0 w 28"/>
                <a:gd name="T1" fmla="*/ 18 h 36"/>
                <a:gd name="T2" fmla="*/ 0 w 28"/>
                <a:gd name="T3" fmla="*/ 22 h 36"/>
                <a:gd name="T4" fmla="*/ 1 w 28"/>
                <a:gd name="T5" fmla="*/ 27 h 36"/>
                <a:gd name="T6" fmla="*/ 1 w 28"/>
                <a:gd name="T7" fmla="*/ 36 h 36"/>
                <a:gd name="T8" fmla="*/ 4 w 28"/>
                <a:gd name="T9" fmla="*/ 33 h 36"/>
                <a:gd name="T10" fmla="*/ 7 w 28"/>
                <a:gd name="T11" fmla="*/ 30 h 36"/>
                <a:gd name="T12" fmla="*/ 10 w 28"/>
                <a:gd name="T13" fmla="*/ 27 h 36"/>
                <a:gd name="T14" fmla="*/ 15 w 28"/>
                <a:gd name="T15" fmla="*/ 25 h 36"/>
                <a:gd name="T16" fmla="*/ 18 w 28"/>
                <a:gd name="T17" fmla="*/ 25 h 36"/>
                <a:gd name="T18" fmla="*/ 22 w 28"/>
                <a:gd name="T19" fmla="*/ 25 h 36"/>
                <a:gd name="T20" fmla="*/ 25 w 28"/>
                <a:gd name="T21" fmla="*/ 27 h 36"/>
                <a:gd name="T22" fmla="*/ 27 w 28"/>
                <a:gd name="T23" fmla="*/ 28 h 36"/>
                <a:gd name="T24" fmla="*/ 28 w 28"/>
                <a:gd name="T25" fmla="*/ 30 h 36"/>
                <a:gd name="T26" fmla="*/ 28 w 28"/>
                <a:gd name="T27" fmla="*/ 22 h 36"/>
                <a:gd name="T28" fmla="*/ 28 w 28"/>
                <a:gd name="T29" fmla="*/ 15 h 36"/>
                <a:gd name="T30" fmla="*/ 27 w 28"/>
                <a:gd name="T31" fmla="*/ 7 h 36"/>
                <a:gd name="T32" fmla="*/ 27 w 28"/>
                <a:gd name="T33" fmla="*/ 0 h 36"/>
                <a:gd name="T34" fmla="*/ 0 w 28"/>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36">
                  <a:moveTo>
                    <a:pt x="0" y="18"/>
                  </a:moveTo>
                  <a:lnTo>
                    <a:pt x="0" y="22"/>
                  </a:lnTo>
                  <a:lnTo>
                    <a:pt x="1" y="27"/>
                  </a:lnTo>
                  <a:lnTo>
                    <a:pt x="1" y="36"/>
                  </a:lnTo>
                  <a:lnTo>
                    <a:pt x="4" y="33"/>
                  </a:lnTo>
                  <a:lnTo>
                    <a:pt x="7" y="30"/>
                  </a:lnTo>
                  <a:lnTo>
                    <a:pt x="10" y="27"/>
                  </a:lnTo>
                  <a:lnTo>
                    <a:pt x="15" y="25"/>
                  </a:lnTo>
                  <a:lnTo>
                    <a:pt x="18" y="25"/>
                  </a:lnTo>
                  <a:lnTo>
                    <a:pt x="22" y="25"/>
                  </a:lnTo>
                  <a:lnTo>
                    <a:pt x="25" y="27"/>
                  </a:lnTo>
                  <a:lnTo>
                    <a:pt x="27" y="28"/>
                  </a:lnTo>
                  <a:lnTo>
                    <a:pt x="28" y="30"/>
                  </a:lnTo>
                  <a:lnTo>
                    <a:pt x="28" y="22"/>
                  </a:lnTo>
                  <a:lnTo>
                    <a:pt x="28" y="15"/>
                  </a:lnTo>
                  <a:lnTo>
                    <a:pt x="27" y="7"/>
                  </a:lnTo>
                  <a:lnTo>
                    <a:pt x="27" y="0"/>
                  </a:lnTo>
                  <a:lnTo>
                    <a:pt x="0" y="18"/>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18" name="Freeform 1694"/>
            <p:cNvSpPr>
              <a:spLocks/>
            </p:cNvSpPr>
            <p:nvPr/>
          </p:nvSpPr>
          <p:spPr bwMode="auto">
            <a:xfrm>
              <a:off x="4269" y="1991"/>
              <a:ext cx="29" cy="70"/>
            </a:xfrm>
            <a:custGeom>
              <a:avLst/>
              <a:gdLst>
                <a:gd name="T0" fmla="*/ 53 w 57"/>
                <a:gd name="T1" fmla="*/ 141 h 141"/>
                <a:gd name="T2" fmla="*/ 56 w 57"/>
                <a:gd name="T3" fmla="*/ 130 h 141"/>
                <a:gd name="T4" fmla="*/ 57 w 57"/>
                <a:gd name="T5" fmla="*/ 121 h 141"/>
                <a:gd name="T6" fmla="*/ 57 w 57"/>
                <a:gd name="T7" fmla="*/ 112 h 141"/>
                <a:gd name="T8" fmla="*/ 56 w 57"/>
                <a:gd name="T9" fmla="*/ 104 h 141"/>
                <a:gd name="T10" fmla="*/ 53 w 57"/>
                <a:gd name="T11" fmla="*/ 97 h 141"/>
                <a:gd name="T12" fmla="*/ 50 w 57"/>
                <a:gd name="T13" fmla="*/ 89 h 141"/>
                <a:gd name="T14" fmla="*/ 47 w 57"/>
                <a:gd name="T15" fmla="*/ 82 h 141"/>
                <a:gd name="T16" fmla="*/ 42 w 57"/>
                <a:gd name="T17" fmla="*/ 74 h 141"/>
                <a:gd name="T18" fmla="*/ 31 w 57"/>
                <a:gd name="T19" fmla="*/ 61 h 141"/>
                <a:gd name="T20" fmla="*/ 21 w 57"/>
                <a:gd name="T21" fmla="*/ 47 h 141"/>
                <a:gd name="T22" fmla="*/ 10 w 57"/>
                <a:gd name="T23" fmla="*/ 34 h 141"/>
                <a:gd name="T24" fmla="*/ 0 w 57"/>
                <a:gd name="T25" fmla="*/ 19 h 141"/>
                <a:gd name="T26" fmla="*/ 0 w 57"/>
                <a:gd name="T27" fmla="*/ 15 h 141"/>
                <a:gd name="T28" fmla="*/ 0 w 57"/>
                <a:gd name="T29" fmla="*/ 11 h 141"/>
                <a:gd name="T30" fmla="*/ 1 w 57"/>
                <a:gd name="T31" fmla="*/ 5 h 141"/>
                <a:gd name="T32" fmla="*/ 1 w 57"/>
                <a:gd name="T33" fmla="*/ 0 h 141"/>
                <a:gd name="T34" fmla="*/ 1 w 57"/>
                <a:gd name="T35" fmla="*/ 5 h 141"/>
                <a:gd name="T36" fmla="*/ 4 w 57"/>
                <a:gd name="T37" fmla="*/ 9 h 141"/>
                <a:gd name="T38" fmla="*/ 12 w 57"/>
                <a:gd name="T39" fmla="*/ 23 h 141"/>
                <a:gd name="T40" fmla="*/ 27 w 57"/>
                <a:gd name="T41" fmla="*/ 44 h 141"/>
                <a:gd name="T42" fmla="*/ 34 w 57"/>
                <a:gd name="T43" fmla="*/ 53 h 141"/>
                <a:gd name="T44" fmla="*/ 40 w 57"/>
                <a:gd name="T45" fmla="*/ 64 h 141"/>
                <a:gd name="T46" fmla="*/ 51 w 57"/>
                <a:gd name="T47" fmla="*/ 83 h 141"/>
                <a:gd name="T48" fmla="*/ 54 w 57"/>
                <a:gd name="T49" fmla="*/ 94 h 141"/>
                <a:gd name="T50" fmla="*/ 56 w 57"/>
                <a:gd name="T51" fmla="*/ 100 h 141"/>
                <a:gd name="T52" fmla="*/ 56 w 57"/>
                <a:gd name="T53" fmla="*/ 104 h 141"/>
                <a:gd name="T54" fmla="*/ 57 w 57"/>
                <a:gd name="T55" fmla="*/ 115 h 141"/>
                <a:gd name="T56" fmla="*/ 57 w 57"/>
                <a:gd name="T57" fmla="*/ 127 h 141"/>
                <a:gd name="T58" fmla="*/ 53 w 57"/>
                <a:gd name="T5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141">
                  <a:moveTo>
                    <a:pt x="53" y="141"/>
                  </a:moveTo>
                  <a:lnTo>
                    <a:pt x="56" y="130"/>
                  </a:lnTo>
                  <a:lnTo>
                    <a:pt x="57" y="121"/>
                  </a:lnTo>
                  <a:lnTo>
                    <a:pt x="57" y="112"/>
                  </a:lnTo>
                  <a:lnTo>
                    <a:pt x="56" y="104"/>
                  </a:lnTo>
                  <a:lnTo>
                    <a:pt x="53" y="97"/>
                  </a:lnTo>
                  <a:lnTo>
                    <a:pt x="50" y="89"/>
                  </a:lnTo>
                  <a:lnTo>
                    <a:pt x="47" y="82"/>
                  </a:lnTo>
                  <a:lnTo>
                    <a:pt x="42" y="74"/>
                  </a:lnTo>
                  <a:lnTo>
                    <a:pt x="31" y="61"/>
                  </a:lnTo>
                  <a:lnTo>
                    <a:pt x="21" y="47"/>
                  </a:lnTo>
                  <a:lnTo>
                    <a:pt x="10" y="34"/>
                  </a:lnTo>
                  <a:lnTo>
                    <a:pt x="0" y="19"/>
                  </a:lnTo>
                  <a:lnTo>
                    <a:pt x="0" y="15"/>
                  </a:lnTo>
                  <a:lnTo>
                    <a:pt x="0" y="11"/>
                  </a:lnTo>
                  <a:lnTo>
                    <a:pt x="1" y="5"/>
                  </a:lnTo>
                  <a:lnTo>
                    <a:pt x="1" y="0"/>
                  </a:lnTo>
                  <a:lnTo>
                    <a:pt x="1" y="5"/>
                  </a:lnTo>
                  <a:lnTo>
                    <a:pt x="4" y="9"/>
                  </a:lnTo>
                  <a:lnTo>
                    <a:pt x="12" y="23"/>
                  </a:lnTo>
                  <a:lnTo>
                    <a:pt x="27" y="44"/>
                  </a:lnTo>
                  <a:lnTo>
                    <a:pt x="34" y="53"/>
                  </a:lnTo>
                  <a:lnTo>
                    <a:pt x="40" y="64"/>
                  </a:lnTo>
                  <a:lnTo>
                    <a:pt x="51" y="83"/>
                  </a:lnTo>
                  <a:lnTo>
                    <a:pt x="54" y="94"/>
                  </a:lnTo>
                  <a:lnTo>
                    <a:pt x="56" y="100"/>
                  </a:lnTo>
                  <a:lnTo>
                    <a:pt x="56" y="104"/>
                  </a:lnTo>
                  <a:lnTo>
                    <a:pt x="57" y="115"/>
                  </a:lnTo>
                  <a:lnTo>
                    <a:pt x="57" y="127"/>
                  </a:lnTo>
                  <a:lnTo>
                    <a:pt x="53"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19" name="Freeform 1695"/>
            <p:cNvSpPr>
              <a:spLocks/>
            </p:cNvSpPr>
            <p:nvPr/>
          </p:nvSpPr>
          <p:spPr bwMode="auto">
            <a:xfrm>
              <a:off x="4267" y="1998"/>
              <a:ext cx="33" cy="64"/>
            </a:xfrm>
            <a:custGeom>
              <a:avLst/>
              <a:gdLst>
                <a:gd name="T0" fmla="*/ 53 w 67"/>
                <a:gd name="T1" fmla="*/ 124 h 127"/>
                <a:gd name="T2" fmla="*/ 58 w 67"/>
                <a:gd name="T3" fmla="*/ 106 h 127"/>
                <a:gd name="T4" fmla="*/ 56 w 67"/>
                <a:gd name="T5" fmla="*/ 91 h 127"/>
                <a:gd name="T6" fmla="*/ 50 w 67"/>
                <a:gd name="T7" fmla="*/ 77 h 127"/>
                <a:gd name="T8" fmla="*/ 42 w 67"/>
                <a:gd name="T9" fmla="*/ 64 h 127"/>
                <a:gd name="T10" fmla="*/ 21 w 67"/>
                <a:gd name="T11" fmla="*/ 37 h 127"/>
                <a:gd name="T12" fmla="*/ 0 w 67"/>
                <a:gd name="T13" fmla="*/ 8 h 127"/>
                <a:gd name="T14" fmla="*/ 8 w 67"/>
                <a:gd name="T15" fmla="*/ 0 h 127"/>
                <a:gd name="T16" fmla="*/ 29 w 67"/>
                <a:gd name="T17" fmla="*/ 29 h 127"/>
                <a:gd name="T18" fmla="*/ 50 w 67"/>
                <a:gd name="T19" fmla="*/ 56 h 127"/>
                <a:gd name="T20" fmla="*/ 59 w 67"/>
                <a:gd name="T21" fmla="*/ 73 h 127"/>
                <a:gd name="T22" fmla="*/ 65 w 67"/>
                <a:gd name="T23" fmla="*/ 88 h 127"/>
                <a:gd name="T24" fmla="*/ 67 w 67"/>
                <a:gd name="T25" fmla="*/ 106 h 127"/>
                <a:gd name="T26" fmla="*/ 62 w 67"/>
                <a:gd name="T27" fmla="*/ 127 h 127"/>
                <a:gd name="T28" fmla="*/ 53 w 67"/>
                <a:gd name="T29"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27">
                  <a:moveTo>
                    <a:pt x="53" y="124"/>
                  </a:moveTo>
                  <a:lnTo>
                    <a:pt x="58" y="106"/>
                  </a:lnTo>
                  <a:lnTo>
                    <a:pt x="56" y="91"/>
                  </a:lnTo>
                  <a:lnTo>
                    <a:pt x="50" y="77"/>
                  </a:lnTo>
                  <a:lnTo>
                    <a:pt x="42" y="64"/>
                  </a:lnTo>
                  <a:lnTo>
                    <a:pt x="21" y="37"/>
                  </a:lnTo>
                  <a:lnTo>
                    <a:pt x="0" y="8"/>
                  </a:lnTo>
                  <a:lnTo>
                    <a:pt x="8" y="0"/>
                  </a:lnTo>
                  <a:lnTo>
                    <a:pt x="29" y="29"/>
                  </a:lnTo>
                  <a:lnTo>
                    <a:pt x="50" y="56"/>
                  </a:lnTo>
                  <a:lnTo>
                    <a:pt x="59" y="73"/>
                  </a:lnTo>
                  <a:lnTo>
                    <a:pt x="65" y="88"/>
                  </a:lnTo>
                  <a:lnTo>
                    <a:pt x="67" y="106"/>
                  </a:lnTo>
                  <a:lnTo>
                    <a:pt x="62" y="127"/>
                  </a:lnTo>
                  <a:lnTo>
                    <a:pt x="53"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0" name="Freeform 1696"/>
            <p:cNvSpPr>
              <a:spLocks/>
            </p:cNvSpPr>
            <p:nvPr/>
          </p:nvSpPr>
          <p:spPr bwMode="auto">
            <a:xfrm>
              <a:off x="4267" y="1991"/>
              <a:ext cx="5" cy="9"/>
            </a:xfrm>
            <a:custGeom>
              <a:avLst/>
              <a:gdLst>
                <a:gd name="T0" fmla="*/ 0 w 11"/>
                <a:gd name="T1" fmla="*/ 19 h 19"/>
                <a:gd name="T2" fmla="*/ 0 w 11"/>
                <a:gd name="T3" fmla="*/ 9 h 19"/>
                <a:gd name="T4" fmla="*/ 2 w 11"/>
                <a:gd name="T5" fmla="*/ 0 h 19"/>
                <a:gd name="T6" fmla="*/ 11 w 11"/>
                <a:gd name="T7" fmla="*/ 0 h 19"/>
                <a:gd name="T8" fmla="*/ 9 w 11"/>
                <a:gd name="T9" fmla="*/ 9 h 19"/>
                <a:gd name="T10" fmla="*/ 9 w 11"/>
                <a:gd name="T11" fmla="*/ 19 h 19"/>
                <a:gd name="T12" fmla="*/ 0 w 1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1" h="19">
                  <a:moveTo>
                    <a:pt x="0" y="19"/>
                  </a:moveTo>
                  <a:lnTo>
                    <a:pt x="0" y="9"/>
                  </a:lnTo>
                  <a:lnTo>
                    <a:pt x="2" y="0"/>
                  </a:lnTo>
                  <a:lnTo>
                    <a:pt x="11" y="0"/>
                  </a:lnTo>
                  <a:lnTo>
                    <a:pt x="9" y="9"/>
                  </a:lnTo>
                  <a:lnTo>
                    <a:pt x="9"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1" name="Freeform 1697"/>
            <p:cNvSpPr>
              <a:spLocks/>
            </p:cNvSpPr>
            <p:nvPr/>
          </p:nvSpPr>
          <p:spPr bwMode="auto">
            <a:xfrm>
              <a:off x="4267" y="1998"/>
              <a:ext cx="4" cy="4"/>
            </a:xfrm>
            <a:custGeom>
              <a:avLst/>
              <a:gdLst>
                <a:gd name="T0" fmla="*/ 0 w 9"/>
                <a:gd name="T1" fmla="*/ 8 h 8"/>
                <a:gd name="T2" fmla="*/ 0 w 9"/>
                <a:gd name="T3" fmla="*/ 4 h 8"/>
                <a:gd name="T4" fmla="*/ 9 w 9"/>
                <a:gd name="T5" fmla="*/ 4 h 8"/>
                <a:gd name="T6" fmla="*/ 8 w 9"/>
                <a:gd name="T7" fmla="*/ 0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0" y="4"/>
                  </a:lnTo>
                  <a:lnTo>
                    <a:pt x="9" y="4"/>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2" name="Freeform 1698"/>
            <p:cNvSpPr>
              <a:spLocks/>
            </p:cNvSpPr>
            <p:nvPr/>
          </p:nvSpPr>
          <p:spPr bwMode="auto">
            <a:xfrm>
              <a:off x="4267" y="1989"/>
              <a:ext cx="18" cy="25"/>
            </a:xfrm>
            <a:custGeom>
              <a:avLst/>
              <a:gdLst>
                <a:gd name="T0" fmla="*/ 9 w 34"/>
                <a:gd name="T1" fmla="*/ 0 h 50"/>
                <a:gd name="T2" fmla="*/ 19 w 34"/>
                <a:gd name="T3" fmla="*/ 23 h 50"/>
                <a:gd name="T4" fmla="*/ 34 w 34"/>
                <a:gd name="T5" fmla="*/ 44 h 50"/>
                <a:gd name="T6" fmla="*/ 25 w 34"/>
                <a:gd name="T7" fmla="*/ 50 h 50"/>
                <a:gd name="T8" fmla="*/ 10 w 34"/>
                <a:gd name="T9" fmla="*/ 29 h 50"/>
                <a:gd name="T10" fmla="*/ 0 w 34"/>
                <a:gd name="T11" fmla="*/ 6 h 50"/>
                <a:gd name="T12" fmla="*/ 9 w 3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4" h="50">
                  <a:moveTo>
                    <a:pt x="9" y="0"/>
                  </a:moveTo>
                  <a:lnTo>
                    <a:pt x="19" y="23"/>
                  </a:lnTo>
                  <a:lnTo>
                    <a:pt x="34" y="44"/>
                  </a:lnTo>
                  <a:lnTo>
                    <a:pt x="25" y="50"/>
                  </a:lnTo>
                  <a:lnTo>
                    <a:pt x="10" y="29"/>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3" name="Freeform 1699"/>
            <p:cNvSpPr>
              <a:spLocks/>
            </p:cNvSpPr>
            <p:nvPr/>
          </p:nvSpPr>
          <p:spPr bwMode="auto">
            <a:xfrm>
              <a:off x="4267" y="1982"/>
              <a:ext cx="5" cy="10"/>
            </a:xfrm>
            <a:custGeom>
              <a:avLst/>
              <a:gdLst>
                <a:gd name="T0" fmla="*/ 0 w 9"/>
                <a:gd name="T1" fmla="*/ 18 h 21"/>
                <a:gd name="T2" fmla="*/ 1 w 9"/>
                <a:gd name="T3" fmla="*/ 0 h 21"/>
                <a:gd name="T4" fmla="*/ 9 w 9"/>
                <a:gd name="T5" fmla="*/ 15 h 21"/>
                <a:gd name="T6" fmla="*/ 0 w 9"/>
                <a:gd name="T7" fmla="*/ 21 h 21"/>
                <a:gd name="T8" fmla="*/ 9 w 9"/>
                <a:gd name="T9" fmla="*/ 18 h 21"/>
                <a:gd name="T10" fmla="*/ 0 w 9"/>
                <a:gd name="T11" fmla="*/ 18 h 21"/>
              </a:gdLst>
              <a:ahLst/>
              <a:cxnLst>
                <a:cxn ang="0">
                  <a:pos x="T0" y="T1"/>
                </a:cxn>
                <a:cxn ang="0">
                  <a:pos x="T2" y="T3"/>
                </a:cxn>
                <a:cxn ang="0">
                  <a:pos x="T4" y="T5"/>
                </a:cxn>
                <a:cxn ang="0">
                  <a:pos x="T6" y="T7"/>
                </a:cxn>
                <a:cxn ang="0">
                  <a:pos x="T8" y="T9"/>
                </a:cxn>
                <a:cxn ang="0">
                  <a:pos x="T10" y="T11"/>
                </a:cxn>
              </a:cxnLst>
              <a:rect l="0" t="0" r="r" b="b"/>
              <a:pathLst>
                <a:path w="9" h="21">
                  <a:moveTo>
                    <a:pt x="0" y="18"/>
                  </a:moveTo>
                  <a:lnTo>
                    <a:pt x="1" y="0"/>
                  </a:lnTo>
                  <a:lnTo>
                    <a:pt x="9" y="15"/>
                  </a:lnTo>
                  <a:lnTo>
                    <a:pt x="0" y="21"/>
                  </a:lnTo>
                  <a:lnTo>
                    <a:pt x="9"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4" name="Freeform 1700"/>
            <p:cNvSpPr>
              <a:spLocks/>
            </p:cNvSpPr>
            <p:nvPr/>
          </p:nvSpPr>
          <p:spPr bwMode="auto">
            <a:xfrm>
              <a:off x="4280" y="2011"/>
              <a:ext cx="20" cy="43"/>
            </a:xfrm>
            <a:custGeom>
              <a:avLst/>
              <a:gdLst>
                <a:gd name="T0" fmla="*/ 9 w 40"/>
                <a:gd name="T1" fmla="*/ 0 h 86"/>
                <a:gd name="T2" fmla="*/ 23 w 40"/>
                <a:gd name="T3" fmla="*/ 18 h 86"/>
                <a:gd name="T4" fmla="*/ 32 w 40"/>
                <a:gd name="T5" fmla="*/ 42 h 86"/>
                <a:gd name="T6" fmla="*/ 38 w 40"/>
                <a:gd name="T7" fmla="*/ 63 h 86"/>
                <a:gd name="T8" fmla="*/ 40 w 40"/>
                <a:gd name="T9" fmla="*/ 86 h 86"/>
                <a:gd name="T10" fmla="*/ 29 w 40"/>
                <a:gd name="T11" fmla="*/ 86 h 86"/>
                <a:gd name="T12" fmla="*/ 28 w 40"/>
                <a:gd name="T13" fmla="*/ 65 h 86"/>
                <a:gd name="T14" fmla="*/ 21 w 40"/>
                <a:gd name="T15" fmla="*/ 44 h 86"/>
                <a:gd name="T16" fmla="*/ 14 w 40"/>
                <a:gd name="T17" fmla="*/ 24 h 86"/>
                <a:gd name="T18" fmla="*/ 0 w 40"/>
                <a:gd name="T19" fmla="*/ 6 h 86"/>
                <a:gd name="T20" fmla="*/ 9 w 4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86">
                  <a:moveTo>
                    <a:pt x="9" y="0"/>
                  </a:moveTo>
                  <a:lnTo>
                    <a:pt x="23" y="18"/>
                  </a:lnTo>
                  <a:lnTo>
                    <a:pt x="32" y="42"/>
                  </a:lnTo>
                  <a:lnTo>
                    <a:pt x="38" y="63"/>
                  </a:lnTo>
                  <a:lnTo>
                    <a:pt x="40" y="86"/>
                  </a:lnTo>
                  <a:lnTo>
                    <a:pt x="29" y="86"/>
                  </a:lnTo>
                  <a:lnTo>
                    <a:pt x="28" y="65"/>
                  </a:lnTo>
                  <a:lnTo>
                    <a:pt x="21" y="44"/>
                  </a:lnTo>
                  <a:lnTo>
                    <a:pt x="14" y="24"/>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5" name="Freeform 1701"/>
            <p:cNvSpPr>
              <a:spLocks/>
            </p:cNvSpPr>
            <p:nvPr/>
          </p:nvSpPr>
          <p:spPr bwMode="auto">
            <a:xfrm>
              <a:off x="4280" y="2011"/>
              <a:ext cx="5" cy="3"/>
            </a:xfrm>
            <a:custGeom>
              <a:avLst/>
              <a:gdLst>
                <a:gd name="T0" fmla="*/ 0 w 9"/>
                <a:gd name="T1" fmla="*/ 6 h 6"/>
                <a:gd name="T2" fmla="*/ 9 w 9"/>
                <a:gd name="T3" fmla="*/ 0 h 6"/>
                <a:gd name="T4" fmla="*/ 0 w 9"/>
                <a:gd name="T5" fmla="*/ 6 h 6"/>
              </a:gdLst>
              <a:ahLst/>
              <a:cxnLst>
                <a:cxn ang="0">
                  <a:pos x="T0" y="T1"/>
                </a:cxn>
                <a:cxn ang="0">
                  <a:pos x="T2" y="T3"/>
                </a:cxn>
                <a:cxn ang="0">
                  <a:pos x="T4" y="T5"/>
                </a:cxn>
              </a:cxnLst>
              <a:rect l="0" t="0" r="r" b="b"/>
              <a:pathLst>
                <a:path w="9" h="6">
                  <a:moveTo>
                    <a:pt x="0" y="6"/>
                  </a:moveTo>
                  <a:lnTo>
                    <a:pt x="9"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6" name="Freeform 1702"/>
            <p:cNvSpPr>
              <a:spLocks/>
            </p:cNvSpPr>
            <p:nvPr/>
          </p:nvSpPr>
          <p:spPr bwMode="auto">
            <a:xfrm>
              <a:off x="4292" y="2053"/>
              <a:ext cx="8" cy="8"/>
            </a:xfrm>
            <a:custGeom>
              <a:avLst/>
              <a:gdLst>
                <a:gd name="T0" fmla="*/ 15 w 15"/>
                <a:gd name="T1" fmla="*/ 2 h 16"/>
                <a:gd name="T2" fmla="*/ 4 w 15"/>
                <a:gd name="T3" fmla="*/ 0 h 16"/>
                <a:gd name="T4" fmla="*/ 0 w 15"/>
                <a:gd name="T5" fmla="*/ 14 h 16"/>
                <a:gd name="T6" fmla="*/ 10 w 15"/>
                <a:gd name="T7" fmla="*/ 16 h 16"/>
                <a:gd name="T8" fmla="*/ 15 w 15"/>
                <a:gd name="T9" fmla="*/ 2 h 16"/>
              </a:gdLst>
              <a:ahLst/>
              <a:cxnLst>
                <a:cxn ang="0">
                  <a:pos x="T0" y="T1"/>
                </a:cxn>
                <a:cxn ang="0">
                  <a:pos x="T2" y="T3"/>
                </a:cxn>
                <a:cxn ang="0">
                  <a:pos x="T4" y="T5"/>
                </a:cxn>
                <a:cxn ang="0">
                  <a:pos x="T6" y="T7"/>
                </a:cxn>
                <a:cxn ang="0">
                  <a:pos x="T8" y="T9"/>
                </a:cxn>
              </a:cxnLst>
              <a:rect l="0" t="0" r="r" b="b"/>
              <a:pathLst>
                <a:path w="15" h="16">
                  <a:moveTo>
                    <a:pt x="15" y="2"/>
                  </a:moveTo>
                  <a:lnTo>
                    <a:pt x="4" y="0"/>
                  </a:lnTo>
                  <a:lnTo>
                    <a:pt x="0" y="14"/>
                  </a:lnTo>
                  <a:lnTo>
                    <a:pt x="10" y="16"/>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7" name="Freeform 1703"/>
            <p:cNvSpPr>
              <a:spLocks/>
            </p:cNvSpPr>
            <p:nvPr/>
          </p:nvSpPr>
          <p:spPr bwMode="auto">
            <a:xfrm>
              <a:off x="4292" y="2060"/>
              <a:ext cx="6" cy="2"/>
            </a:xfrm>
            <a:custGeom>
              <a:avLst/>
              <a:gdLst>
                <a:gd name="T0" fmla="*/ 10 w 10"/>
                <a:gd name="T1" fmla="*/ 2 h 3"/>
                <a:gd name="T2" fmla="*/ 1 w 10"/>
                <a:gd name="T3" fmla="*/ 0 h 3"/>
                <a:gd name="T4" fmla="*/ 10 w 10"/>
                <a:gd name="T5" fmla="*/ 3 h 3"/>
                <a:gd name="T6" fmla="*/ 0 w 10"/>
                <a:gd name="T7" fmla="*/ 0 h 3"/>
                <a:gd name="T8" fmla="*/ 10 w 10"/>
                <a:gd name="T9" fmla="*/ 2 h 3"/>
              </a:gdLst>
              <a:ahLst/>
              <a:cxnLst>
                <a:cxn ang="0">
                  <a:pos x="T0" y="T1"/>
                </a:cxn>
                <a:cxn ang="0">
                  <a:pos x="T2" y="T3"/>
                </a:cxn>
                <a:cxn ang="0">
                  <a:pos x="T4" y="T5"/>
                </a:cxn>
                <a:cxn ang="0">
                  <a:pos x="T6" y="T7"/>
                </a:cxn>
                <a:cxn ang="0">
                  <a:pos x="T8" y="T9"/>
                </a:cxn>
              </a:cxnLst>
              <a:rect l="0" t="0" r="r" b="b"/>
              <a:pathLst>
                <a:path w="10" h="3">
                  <a:moveTo>
                    <a:pt x="10" y="2"/>
                  </a:moveTo>
                  <a:lnTo>
                    <a:pt x="1" y="0"/>
                  </a:lnTo>
                  <a:lnTo>
                    <a:pt x="10" y="3"/>
                  </a:lnTo>
                  <a:lnTo>
                    <a:pt x="0" y="0"/>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8" name="Freeform 1704"/>
            <p:cNvSpPr>
              <a:spLocks/>
            </p:cNvSpPr>
            <p:nvPr/>
          </p:nvSpPr>
          <p:spPr bwMode="auto">
            <a:xfrm>
              <a:off x="4466" y="2070"/>
              <a:ext cx="139" cy="59"/>
            </a:xfrm>
            <a:custGeom>
              <a:avLst/>
              <a:gdLst>
                <a:gd name="T0" fmla="*/ 279 w 279"/>
                <a:gd name="T1" fmla="*/ 0 h 117"/>
                <a:gd name="T2" fmla="*/ 261 w 279"/>
                <a:gd name="T3" fmla="*/ 13 h 117"/>
                <a:gd name="T4" fmla="*/ 252 w 279"/>
                <a:gd name="T5" fmla="*/ 21 h 117"/>
                <a:gd name="T6" fmla="*/ 243 w 279"/>
                <a:gd name="T7" fmla="*/ 28 h 117"/>
                <a:gd name="T8" fmla="*/ 234 w 279"/>
                <a:gd name="T9" fmla="*/ 34 h 117"/>
                <a:gd name="T10" fmla="*/ 223 w 279"/>
                <a:gd name="T11" fmla="*/ 39 h 117"/>
                <a:gd name="T12" fmla="*/ 212 w 279"/>
                <a:gd name="T13" fmla="*/ 43 h 117"/>
                <a:gd name="T14" fmla="*/ 200 w 279"/>
                <a:gd name="T15" fmla="*/ 45 h 117"/>
                <a:gd name="T16" fmla="*/ 184 w 279"/>
                <a:gd name="T17" fmla="*/ 46 h 117"/>
                <a:gd name="T18" fmla="*/ 167 w 279"/>
                <a:gd name="T19" fmla="*/ 48 h 117"/>
                <a:gd name="T20" fmla="*/ 158 w 279"/>
                <a:gd name="T21" fmla="*/ 48 h 117"/>
                <a:gd name="T22" fmla="*/ 149 w 279"/>
                <a:gd name="T23" fmla="*/ 49 h 117"/>
                <a:gd name="T24" fmla="*/ 142 w 279"/>
                <a:gd name="T25" fmla="*/ 52 h 117"/>
                <a:gd name="T26" fmla="*/ 134 w 279"/>
                <a:gd name="T27" fmla="*/ 54 h 117"/>
                <a:gd name="T28" fmla="*/ 117 w 279"/>
                <a:gd name="T29" fmla="*/ 63 h 117"/>
                <a:gd name="T30" fmla="*/ 101 w 279"/>
                <a:gd name="T31" fmla="*/ 72 h 117"/>
                <a:gd name="T32" fmla="*/ 69 w 279"/>
                <a:gd name="T33" fmla="*/ 91 h 117"/>
                <a:gd name="T34" fmla="*/ 52 w 279"/>
                <a:gd name="T35" fmla="*/ 101 h 117"/>
                <a:gd name="T36" fmla="*/ 36 w 279"/>
                <a:gd name="T37" fmla="*/ 108 h 117"/>
                <a:gd name="T38" fmla="*/ 18 w 279"/>
                <a:gd name="T39" fmla="*/ 114 h 117"/>
                <a:gd name="T40" fmla="*/ 9 w 279"/>
                <a:gd name="T41" fmla="*/ 116 h 117"/>
                <a:gd name="T42" fmla="*/ 0 w 279"/>
                <a:gd name="T43" fmla="*/ 117 h 117"/>
                <a:gd name="T44" fmla="*/ 7 w 279"/>
                <a:gd name="T45" fmla="*/ 116 h 117"/>
                <a:gd name="T46" fmla="*/ 13 w 279"/>
                <a:gd name="T47" fmla="*/ 114 h 117"/>
                <a:gd name="T48" fmla="*/ 28 w 279"/>
                <a:gd name="T49" fmla="*/ 116 h 117"/>
                <a:gd name="T50" fmla="*/ 36 w 279"/>
                <a:gd name="T51" fmla="*/ 116 h 117"/>
                <a:gd name="T52" fmla="*/ 42 w 279"/>
                <a:gd name="T53" fmla="*/ 114 h 117"/>
                <a:gd name="T54" fmla="*/ 49 w 279"/>
                <a:gd name="T55" fmla="*/ 113 h 117"/>
                <a:gd name="T56" fmla="*/ 55 w 279"/>
                <a:gd name="T57" fmla="*/ 110 h 117"/>
                <a:gd name="T58" fmla="*/ 66 w 279"/>
                <a:gd name="T59" fmla="*/ 102 h 117"/>
                <a:gd name="T60" fmla="*/ 78 w 279"/>
                <a:gd name="T61" fmla="*/ 96 h 117"/>
                <a:gd name="T62" fmla="*/ 102 w 279"/>
                <a:gd name="T63" fmla="*/ 84 h 117"/>
                <a:gd name="T64" fmla="*/ 125 w 279"/>
                <a:gd name="T65" fmla="*/ 73 h 117"/>
                <a:gd name="T66" fmla="*/ 149 w 279"/>
                <a:gd name="T67" fmla="*/ 66 h 117"/>
                <a:gd name="T68" fmla="*/ 173 w 279"/>
                <a:gd name="T69" fmla="*/ 58 h 117"/>
                <a:gd name="T70" fmla="*/ 197 w 279"/>
                <a:gd name="T71" fmla="*/ 54 h 117"/>
                <a:gd name="T72" fmla="*/ 223 w 279"/>
                <a:gd name="T73" fmla="*/ 51 h 117"/>
                <a:gd name="T74" fmla="*/ 249 w 279"/>
                <a:gd name="T75" fmla="*/ 49 h 117"/>
                <a:gd name="T76" fmla="*/ 279 w 279"/>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9" h="117">
                  <a:moveTo>
                    <a:pt x="279" y="0"/>
                  </a:moveTo>
                  <a:lnTo>
                    <a:pt x="261" y="13"/>
                  </a:lnTo>
                  <a:lnTo>
                    <a:pt x="252" y="21"/>
                  </a:lnTo>
                  <a:lnTo>
                    <a:pt x="243" y="28"/>
                  </a:lnTo>
                  <a:lnTo>
                    <a:pt x="234" y="34"/>
                  </a:lnTo>
                  <a:lnTo>
                    <a:pt x="223" y="39"/>
                  </a:lnTo>
                  <a:lnTo>
                    <a:pt x="212" y="43"/>
                  </a:lnTo>
                  <a:lnTo>
                    <a:pt x="200" y="45"/>
                  </a:lnTo>
                  <a:lnTo>
                    <a:pt x="184" y="46"/>
                  </a:lnTo>
                  <a:lnTo>
                    <a:pt x="167" y="48"/>
                  </a:lnTo>
                  <a:lnTo>
                    <a:pt x="158" y="48"/>
                  </a:lnTo>
                  <a:lnTo>
                    <a:pt x="149" y="49"/>
                  </a:lnTo>
                  <a:lnTo>
                    <a:pt x="142" y="52"/>
                  </a:lnTo>
                  <a:lnTo>
                    <a:pt x="134" y="54"/>
                  </a:lnTo>
                  <a:lnTo>
                    <a:pt x="117" y="63"/>
                  </a:lnTo>
                  <a:lnTo>
                    <a:pt x="101" y="72"/>
                  </a:lnTo>
                  <a:lnTo>
                    <a:pt x="69" y="91"/>
                  </a:lnTo>
                  <a:lnTo>
                    <a:pt x="52" y="101"/>
                  </a:lnTo>
                  <a:lnTo>
                    <a:pt x="36" y="108"/>
                  </a:lnTo>
                  <a:lnTo>
                    <a:pt x="18" y="114"/>
                  </a:lnTo>
                  <a:lnTo>
                    <a:pt x="9" y="116"/>
                  </a:lnTo>
                  <a:lnTo>
                    <a:pt x="0" y="117"/>
                  </a:lnTo>
                  <a:lnTo>
                    <a:pt x="7" y="116"/>
                  </a:lnTo>
                  <a:lnTo>
                    <a:pt x="13" y="114"/>
                  </a:lnTo>
                  <a:lnTo>
                    <a:pt x="28" y="116"/>
                  </a:lnTo>
                  <a:lnTo>
                    <a:pt x="36" y="116"/>
                  </a:lnTo>
                  <a:lnTo>
                    <a:pt x="42" y="114"/>
                  </a:lnTo>
                  <a:lnTo>
                    <a:pt x="49" y="113"/>
                  </a:lnTo>
                  <a:lnTo>
                    <a:pt x="55" y="110"/>
                  </a:lnTo>
                  <a:lnTo>
                    <a:pt x="66" y="102"/>
                  </a:lnTo>
                  <a:lnTo>
                    <a:pt x="78" y="96"/>
                  </a:lnTo>
                  <a:lnTo>
                    <a:pt x="102" y="84"/>
                  </a:lnTo>
                  <a:lnTo>
                    <a:pt x="125" y="73"/>
                  </a:lnTo>
                  <a:lnTo>
                    <a:pt x="149" y="66"/>
                  </a:lnTo>
                  <a:lnTo>
                    <a:pt x="173" y="58"/>
                  </a:lnTo>
                  <a:lnTo>
                    <a:pt x="197" y="54"/>
                  </a:lnTo>
                  <a:lnTo>
                    <a:pt x="223" y="51"/>
                  </a:lnTo>
                  <a:lnTo>
                    <a:pt x="249" y="49"/>
                  </a:lnTo>
                  <a:lnTo>
                    <a:pt x="2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29" name="Freeform 1705"/>
            <p:cNvSpPr>
              <a:spLocks/>
            </p:cNvSpPr>
            <p:nvPr/>
          </p:nvSpPr>
          <p:spPr bwMode="auto">
            <a:xfrm>
              <a:off x="4325" y="2275"/>
              <a:ext cx="127" cy="25"/>
            </a:xfrm>
            <a:custGeom>
              <a:avLst/>
              <a:gdLst>
                <a:gd name="T0" fmla="*/ 0 w 253"/>
                <a:gd name="T1" fmla="*/ 50 h 50"/>
                <a:gd name="T2" fmla="*/ 30 w 253"/>
                <a:gd name="T3" fmla="*/ 39 h 50"/>
                <a:gd name="T4" fmla="*/ 62 w 253"/>
                <a:gd name="T5" fmla="*/ 28 h 50"/>
                <a:gd name="T6" fmla="*/ 92 w 253"/>
                <a:gd name="T7" fmla="*/ 19 h 50"/>
                <a:gd name="T8" fmla="*/ 124 w 253"/>
                <a:gd name="T9" fmla="*/ 12 h 50"/>
                <a:gd name="T10" fmla="*/ 140 w 253"/>
                <a:gd name="T11" fmla="*/ 7 h 50"/>
                <a:gd name="T12" fmla="*/ 155 w 253"/>
                <a:gd name="T13" fmla="*/ 6 h 50"/>
                <a:gd name="T14" fmla="*/ 172 w 253"/>
                <a:gd name="T15" fmla="*/ 3 h 50"/>
                <a:gd name="T16" fmla="*/ 189 w 253"/>
                <a:gd name="T17" fmla="*/ 1 h 50"/>
                <a:gd name="T18" fmla="*/ 220 w 253"/>
                <a:gd name="T19" fmla="*/ 0 h 50"/>
                <a:gd name="T20" fmla="*/ 237 w 253"/>
                <a:gd name="T21" fmla="*/ 0 h 50"/>
                <a:gd name="T22" fmla="*/ 253 w 253"/>
                <a:gd name="T23" fmla="*/ 1 h 50"/>
                <a:gd name="T24" fmla="*/ 250 w 253"/>
                <a:gd name="T25" fmla="*/ 4 h 50"/>
                <a:gd name="T26" fmla="*/ 247 w 253"/>
                <a:gd name="T27" fmla="*/ 6 h 50"/>
                <a:gd name="T28" fmla="*/ 241 w 253"/>
                <a:gd name="T29" fmla="*/ 12 h 50"/>
                <a:gd name="T30" fmla="*/ 235 w 253"/>
                <a:gd name="T31" fmla="*/ 16 h 50"/>
                <a:gd name="T32" fmla="*/ 231 w 253"/>
                <a:gd name="T33" fmla="*/ 18 h 50"/>
                <a:gd name="T34" fmla="*/ 228 w 253"/>
                <a:gd name="T35" fmla="*/ 18 h 50"/>
                <a:gd name="T36" fmla="*/ 199 w 253"/>
                <a:gd name="T37" fmla="*/ 16 h 50"/>
                <a:gd name="T38" fmla="*/ 186 w 253"/>
                <a:gd name="T39" fmla="*/ 15 h 50"/>
                <a:gd name="T40" fmla="*/ 170 w 253"/>
                <a:gd name="T41" fmla="*/ 15 h 50"/>
                <a:gd name="T42" fmla="*/ 143 w 253"/>
                <a:gd name="T43" fmla="*/ 16 h 50"/>
                <a:gd name="T44" fmla="*/ 130 w 253"/>
                <a:gd name="T45" fmla="*/ 18 h 50"/>
                <a:gd name="T46" fmla="*/ 115 w 253"/>
                <a:gd name="T47" fmla="*/ 19 h 50"/>
                <a:gd name="T48" fmla="*/ 101 w 253"/>
                <a:gd name="T49" fmla="*/ 22 h 50"/>
                <a:gd name="T50" fmla="*/ 87 w 253"/>
                <a:gd name="T51" fmla="*/ 24 h 50"/>
                <a:gd name="T52" fmla="*/ 62 w 253"/>
                <a:gd name="T53" fmla="*/ 31 h 50"/>
                <a:gd name="T54" fmla="*/ 35 w 253"/>
                <a:gd name="T55" fmla="*/ 39 h 50"/>
                <a:gd name="T56" fmla="*/ 7 w 253"/>
                <a:gd name="T57" fmla="*/ 50 h 50"/>
                <a:gd name="T58" fmla="*/ 0 w 253"/>
                <a:gd name="T5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3" h="50">
                  <a:moveTo>
                    <a:pt x="0" y="50"/>
                  </a:moveTo>
                  <a:lnTo>
                    <a:pt x="30" y="39"/>
                  </a:lnTo>
                  <a:lnTo>
                    <a:pt x="62" y="28"/>
                  </a:lnTo>
                  <a:lnTo>
                    <a:pt x="92" y="19"/>
                  </a:lnTo>
                  <a:lnTo>
                    <a:pt x="124" y="12"/>
                  </a:lnTo>
                  <a:lnTo>
                    <a:pt x="140" y="7"/>
                  </a:lnTo>
                  <a:lnTo>
                    <a:pt x="155" y="6"/>
                  </a:lnTo>
                  <a:lnTo>
                    <a:pt x="172" y="3"/>
                  </a:lnTo>
                  <a:lnTo>
                    <a:pt x="189" y="1"/>
                  </a:lnTo>
                  <a:lnTo>
                    <a:pt x="220" y="0"/>
                  </a:lnTo>
                  <a:lnTo>
                    <a:pt x="237" y="0"/>
                  </a:lnTo>
                  <a:lnTo>
                    <a:pt x="253" y="1"/>
                  </a:lnTo>
                  <a:lnTo>
                    <a:pt x="250" y="4"/>
                  </a:lnTo>
                  <a:lnTo>
                    <a:pt x="247" y="6"/>
                  </a:lnTo>
                  <a:lnTo>
                    <a:pt x="241" y="12"/>
                  </a:lnTo>
                  <a:lnTo>
                    <a:pt x="235" y="16"/>
                  </a:lnTo>
                  <a:lnTo>
                    <a:pt x="231" y="18"/>
                  </a:lnTo>
                  <a:lnTo>
                    <a:pt x="228" y="18"/>
                  </a:lnTo>
                  <a:lnTo>
                    <a:pt x="199" y="16"/>
                  </a:lnTo>
                  <a:lnTo>
                    <a:pt x="186" y="15"/>
                  </a:lnTo>
                  <a:lnTo>
                    <a:pt x="170" y="15"/>
                  </a:lnTo>
                  <a:lnTo>
                    <a:pt x="143" y="16"/>
                  </a:lnTo>
                  <a:lnTo>
                    <a:pt x="130" y="18"/>
                  </a:lnTo>
                  <a:lnTo>
                    <a:pt x="115" y="19"/>
                  </a:lnTo>
                  <a:lnTo>
                    <a:pt x="101" y="22"/>
                  </a:lnTo>
                  <a:lnTo>
                    <a:pt x="87" y="24"/>
                  </a:lnTo>
                  <a:lnTo>
                    <a:pt x="62" y="31"/>
                  </a:lnTo>
                  <a:lnTo>
                    <a:pt x="35" y="39"/>
                  </a:lnTo>
                  <a:lnTo>
                    <a:pt x="7"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0" name="Freeform 1706"/>
            <p:cNvSpPr>
              <a:spLocks/>
            </p:cNvSpPr>
            <p:nvPr/>
          </p:nvSpPr>
          <p:spPr bwMode="auto">
            <a:xfrm>
              <a:off x="4325" y="2274"/>
              <a:ext cx="127" cy="29"/>
            </a:xfrm>
            <a:custGeom>
              <a:avLst/>
              <a:gdLst>
                <a:gd name="T0" fmla="*/ 0 w 255"/>
                <a:gd name="T1" fmla="*/ 48 h 59"/>
                <a:gd name="T2" fmla="*/ 64 w 255"/>
                <a:gd name="T3" fmla="*/ 27 h 59"/>
                <a:gd name="T4" fmla="*/ 126 w 255"/>
                <a:gd name="T5" fmla="*/ 9 h 59"/>
                <a:gd name="T6" fmla="*/ 191 w 255"/>
                <a:gd name="T7" fmla="*/ 0 h 59"/>
                <a:gd name="T8" fmla="*/ 255 w 255"/>
                <a:gd name="T9" fmla="*/ 0 h 59"/>
                <a:gd name="T10" fmla="*/ 255 w 255"/>
                <a:gd name="T11" fmla="*/ 10 h 59"/>
                <a:gd name="T12" fmla="*/ 191 w 255"/>
                <a:gd name="T13" fmla="*/ 10 h 59"/>
                <a:gd name="T14" fmla="*/ 127 w 255"/>
                <a:gd name="T15" fmla="*/ 19 h 59"/>
                <a:gd name="T16" fmla="*/ 65 w 255"/>
                <a:gd name="T17" fmla="*/ 37 h 59"/>
                <a:gd name="T18" fmla="*/ 2 w 255"/>
                <a:gd name="T19" fmla="*/ 59 h 59"/>
                <a:gd name="T20" fmla="*/ 0 w 255"/>
                <a:gd name="T21"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59">
                  <a:moveTo>
                    <a:pt x="0" y="48"/>
                  </a:moveTo>
                  <a:lnTo>
                    <a:pt x="64" y="27"/>
                  </a:lnTo>
                  <a:lnTo>
                    <a:pt x="126" y="9"/>
                  </a:lnTo>
                  <a:lnTo>
                    <a:pt x="191" y="0"/>
                  </a:lnTo>
                  <a:lnTo>
                    <a:pt x="255" y="0"/>
                  </a:lnTo>
                  <a:lnTo>
                    <a:pt x="255" y="10"/>
                  </a:lnTo>
                  <a:lnTo>
                    <a:pt x="191" y="10"/>
                  </a:lnTo>
                  <a:lnTo>
                    <a:pt x="127" y="19"/>
                  </a:lnTo>
                  <a:lnTo>
                    <a:pt x="65" y="37"/>
                  </a:lnTo>
                  <a:lnTo>
                    <a:pt x="2" y="59"/>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1" name="Freeform 1707"/>
            <p:cNvSpPr>
              <a:spLocks/>
            </p:cNvSpPr>
            <p:nvPr/>
          </p:nvSpPr>
          <p:spPr bwMode="auto">
            <a:xfrm>
              <a:off x="4439" y="2275"/>
              <a:ext cx="15" cy="12"/>
            </a:xfrm>
            <a:custGeom>
              <a:avLst/>
              <a:gdLst>
                <a:gd name="T0" fmla="*/ 30 w 30"/>
                <a:gd name="T1" fmla="*/ 8 h 24"/>
                <a:gd name="T2" fmla="*/ 18 w 30"/>
                <a:gd name="T3" fmla="*/ 18 h 24"/>
                <a:gd name="T4" fmla="*/ 11 w 30"/>
                <a:gd name="T5" fmla="*/ 23 h 24"/>
                <a:gd name="T6" fmla="*/ 3 w 30"/>
                <a:gd name="T7" fmla="*/ 24 h 24"/>
                <a:gd name="T8" fmla="*/ 0 w 30"/>
                <a:gd name="T9" fmla="*/ 15 h 24"/>
                <a:gd name="T10" fmla="*/ 6 w 30"/>
                <a:gd name="T11" fmla="*/ 14 h 24"/>
                <a:gd name="T12" fmla="*/ 11 w 30"/>
                <a:gd name="T13" fmla="*/ 11 h 24"/>
                <a:gd name="T14" fmla="*/ 23 w 30"/>
                <a:gd name="T15" fmla="*/ 0 h 24"/>
                <a:gd name="T16" fmla="*/ 30 w 30"/>
                <a:gd name="T1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4">
                  <a:moveTo>
                    <a:pt x="30" y="8"/>
                  </a:moveTo>
                  <a:lnTo>
                    <a:pt x="18" y="18"/>
                  </a:lnTo>
                  <a:lnTo>
                    <a:pt x="11" y="23"/>
                  </a:lnTo>
                  <a:lnTo>
                    <a:pt x="3" y="24"/>
                  </a:lnTo>
                  <a:lnTo>
                    <a:pt x="0" y="15"/>
                  </a:lnTo>
                  <a:lnTo>
                    <a:pt x="6" y="14"/>
                  </a:lnTo>
                  <a:lnTo>
                    <a:pt x="11" y="11"/>
                  </a:lnTo>
                  <a:lnTo>
                    <a:pt x="23" y="0"/>
                  </a:lnTo>
                  <a:lnTo>
                    <a:pt x="3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2" name="Freeform 1708"/>
            <p:cNvSpPr>
              <a:spLocks/>
            </p:cNvSpPr>
            <p:nvPr/>
          </p:nvSpPr>
          <p:spPr bwMode="auto">
            <a:xfrm>
              <a:off x="4450" y="2274"/>
              <a:ext cx="10" cy="5"/>
            </a:xfrm>
            <a:custGeom>
              <a:avLst/>
              <a:gdLst>
                <a:gd name="T0" fmla="*/ 4 w 20"/>
                <a:gd name="T1" fmla="*/ 0 h 10"/>
                <a:gd name="T2" fmla="*/ 20 w 20"/>
                <a:gd name="T3" fmla="*/ 0 h 10"/>
                <a:gd name="T4" fmla="*/ 7 w 20"/>
                <a:gd name="T5" fmla="*/ 9 h 10"/>
                <a:gd name="T6" fmla="*/ 0 w 20"/>
                <a:gd name="T7" fmla="*/ 1 h 10"/>
                <a:gd name="T8" fmla="*/ 4 w 20"/>
                <a:gd name="T9" fmla="*/ 10 h 10"/>
                <a:gd name="T10" fmla="*/ 4 w 20"/>
                <a:gd name="T11" fmla="*/ 0 h 10"/>
              </a:gdLst>
              <a:ahLst/>
              <a:cxnLst>
                <a:cxn ang="0">
                  <a:pos x="T0" y="T1"/>
                </a:cxn>
                <a:cxn ang="0">
                  <a:pos x="T2" y="T3"/>
                </a:cxn>
                <a:cxn ang="0">
                  <a:pos x="T4" y="T5"/>
                </a:cxn>
                <a:cxn ang="0">
                  <a:pos x="T6" y="T7"/>
                </a:cxn>
                <a:cxn ang="0">
                  <a:pos x="T8" y="T9"/>
                </a:cxn>
                <a:cxn ang="0">
                  <a:pos x="T10" y="T11"/>
                </a:cxn>
              </a:cxnLst>
              <a:rect l="0" t="0" r="r" b="b"/>
              <a:pathLst>
                <a:path w="20" h="10">
                  <a:moveTo>
                    <a:pt x="4" y="0"/>
                  </a:moveTo>
                  <a:lnTo>
                    <a:pt x="20" y="0"/>
                  </a:lnTo>
                  <a:lnTo>
                    <a:pt x="7" y="9"/>
                  </a:lnTo>
                  <a:lnTo>
                    <a:pt x="0" y="1"/>
                  </a:lnTo>
                  <a:lnTo>
                    <a:pt x="4" y="1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3" name="Freeform 1709"/>
            <p:cNvSpPr>
              <a:spLocks/>
            </p:cNvSpPr>
            <p:nvPr/>
          </p:nvSpPr>
          <p:spPr bwMode="auto">
            <a:xfrm>
              <a:off x="4328" y="2281"/>
              <a:ext cx="111" cy="22"/>
            </a:xfrm>
            <a:custGeom>
              <a:avLst/>
              <a:gdLst>
                <a:gd name="T0" fmla="*/ 224 w 224"/>
                <a:gd name="T1" fmla="*/ 12 h 44"/>
                <a:gd name="T2" fmla="*/ 166 w 224"/>
                <a:gd name="T3" fmla="*/ 11 h 44"/>
                <a:gd name="T4" fmla="*/ 112 w 224"/>
                <a:gd name="T5" fmla="*/ 14 h 44"/>
                <a:gd name="T6" fmla="*/ 58 w 224"/>
                <a:gd name="T7" fmla="*/ 26 h 44"/>
                <a:gd name="T8" fmla="*/ 5 w 224"/>
                <a:gd name="T9" fmla="*/ 44 h 44"/>
                <a:gd name="T10" fmla="*/ 0 w 224"/>
                <a:gd name="T11" fmla="*/ 35 h 44"/>
                <a:gd name="T12" fmla="*/ 53 w 224"/>
                <a:gd name="T13" fmla="*/ 17 h 44"/>
                <a:gd name="T14" fmla="*/ 109 w 224"/>
                <a:gd name="T15" fmla="*/ 5 h 44"/>
                <a:gd name="T16" fmla="*/ 166 w 224"/>
                <a:gd name="T17" fmla="*/ 0 h 44"/>
                <a:gd name="T18" fmla="*/ 224 w 224"/>
                <a:gd name="T19" fmla="*/ 3 h 44"/>
                <a:gd name="T20" fmla="*/ 224 w 224"/>
                <a:gd name="T21"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4">
                  <a:moveTo>
                    <a:pt x="224" y="12"/>
                  </a:moveTo>
                  <a:lnTo>
                    <a:pt x="166" y="11"/>
                  </a:lnTo>
                  <a:lnTo>
                    <a:pt x="112" y="14"/>
                  </a:lnTo>
                  <a:lnTo>
                    <a:pt x="58" y="26"/>
                  </a:lnTo>
                  <a:lnTo>
                    <a:pt x="5" y="44"/>
                  </a:lnTo>
                  <a:lnTo>
                    <a:pt x="0" y="35"/>
                  </a:lnTo>
                  <a:lnTo>
                    <a:pt x="53" y="17"/>
                  </a:lnTo>
                  <a:lnTo>
                    <a:pt x="109" y="5"/>
                  </a:lnTo>
                  <a:lnTo>
                    <a:pt x="166" y="0"/>
                  </a:lnTo>
                  <a:lnTo>
                    <a:pt x="224" y="3"/>
                  </a:lnTo>
                  <a:lnTo>
                    <a:pt x="2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4" name="Freeform 1710"/>
            <p:cNvSpPr>
              <a:spLocks/>
            </p:cNvSpPr>
            <p:nvPr/>
          </p:nvSpPr>
          <p:spPr bwMode="auto">
            <a:xfrm>
              <a:off x="4439" y="2282"/>
              <a:ext cx="1" cy="5"/>
            </a:xfrm>
            <a:custGeom>
              <a:avLst/>
              <a:gdLst>
                <a:gd name="T0" fmla="*/ 3 w 3"/>
                <a:gd name="T1" fmla="*/ 9 h 9"/>
                <a:gd name="T2" fmla="*/ 2 w 3"/>
                <a:gd name="T3" fmla="*/ 9 h 9"/>
                <a:gd name="T4" fmla="*/ 2 w 3"/>
                <a:gd name="T5" fmla="*/ 0 h 9"/>
                <a:gd name="T6" fmla="*/ 0 w 3"/>
                <a:gd name="T7" fmla="*/ 0 h 9"/>
                <a:gd name="T8" fmla="*/ 3 w 3"/>
                <a:gd name="T9" fmla="*/ 9 h 9"/>
              </a:gdLst>
              <a:ahLst/>
              <a:cxnLst>
                <a:cxn ang="0">
                  <a:pos x="T0" y="T1"/>
                </a:cxn>
                <a:cxn ang="0">
                  <a:pos x="T2" y="T3"/>
                </a:cxn>
                <a:cxn ang="0">
                  <a:pos x="T4" y="T5"/>
                </a:cxn>
                <a:cxn ang="0">
                  <a:pos x="T6" y="T7"/>
                </a:cxn>
                <a:cxn ang="0">
                  <a:pos x="T8" y="T9"/>
                </a:cxn>
              </a:cxnLst>
              <a:rect l="0" t="0" r="r" b="b"/>
              <a:pathLst>
                <a:path w="3" h="9">
                  <a:moveTo>
                    <a:pt x="3" y="9"/>
                  </a:moveTo>
                  <a:lnTo>
                    <a:pt x="2" y="9"/>
                  </a:lnTo>
                  <a:lnTo>
                    <a:pt x="2" y="0"/>
                  </a:lnTo>
                  <a:lnTo>
                    <a:pt x="0" y="0"/>
                  </a:lnTo>
                  <a:lnTo>
                    <a:pt x="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5" name="Freeform 1711"/>
            <p:cNvSpPr>
              <a:spLocks/>
            </p:cNvSpPr>
            <p:nvPr/>
          </p:nvSpPr>
          <p:spPr bwMode="auto">
            <a:xfrm>
              <a:off x="4328" y="2298"/>
              <a:ext cx="2" cy="5"/>
            </a:xfrm>
            <a:custGeom>
              <a:avLst/>
              <a:gdLst>
                <a:gd name="T0" fmla="*/ 5 w 5"/>
                <a:gd name="T1" fmla="*/ 9 h 11"/>
                <a:gd name="T2" fmla="*/ 3 w 5"/>
                <a:gd name="T3" fmla="*/ 11 h 11"/>
                <a:gd name="T4" fmla="*/ 3 w 5"/>
                <a:gd name="T5" fmla="*/ 0 h 11"/>
                <a:gd name="T6" fmla="*/ 0 w 5"/>
                <a:gd name="T7" fmla="*/ 0 h 11"/>
                <a:gd name="T8" fmla="*/ 5 w 5"/>
                <a:gd name="T9" fmla="*/ 9 h 11"/>
              </a:gdLst>
              <a:ahLst/>
              <a:cxnLst>
                <a:cxn ang="0">
                  <a:pos x="T0" y="T1"/>
                </a:cxn>
                <a:cxn ang="0">
                  <a:pos x="T2" y="T3"/>
                </a:cxn>
                <a:cxn ang="0">
                  <a:pos x="T4" y="T5"/>
                </a:cxn>
                <a:cxn ang="0">
                  <a:pos x="T6" y="T7"/>
                </a:cxn>
                <a:cxn ang="0">
                  <a:pos x="T8" y="T9"/>
                </a:cxn>
              </a:cxnLst>
              <a:rect l="0" t="0" r="r" b="b"/>
              <a:pathLst>
                <a:path w="5" h="11">
                  <a:moveTo>
                    <a:pt x="5" y="9"/>
                  </a:moveTo>
                  <a:lnTo>
                    <a:pt x="3" y="11"/>
                  </a:lnTo>
                  <a:lnTo>
                    <a:pt x="3" y="0"/>
                  </a:lnTo>
                  <a:lnTo>
                    <a:pt x="0" y="0"/>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6" name="Freeform 1712"/>
            <p:cNvSpPr>
              <a:spLocks/>
            </p:cNvSpPr>
            <p:nvPr/>
          </p:nvSpPr>
          <p:spPr bwMode="auto">
            <a:xfrm>
              <a:off x="4325" y="2298"/>
              <a:ext cx="1" cy="5"/>
            </a:xfrm>
            <a:custGeom>
              <a:avLst/>
              <a:gdLst>
                <a:gd name="T0" fmla="*/ 0 w 2"/>
                <a:gd name="T1" fmla="*/ 11 h 11"/>
                <a:gd name="T2" fmla="*/ 0 w 2"/>
                <a:gd name="T3" fmla="*/ 0 h 11"/>
                <a:gd name="T4" fmla="*/ 2 w 2"/>
                <a:gd name="T5" fmla="*/ 11 h 11"/>
                <a:gd name="T6" fmla="*/ 0 w 2"/>
                <a:gd name="T7" fmla="*/ 0 h 11"/>
                <a:gd name="T8" fmla="*/ 0 w 2"/>
                <a:gd name="T9" fmla="*/ 11 h 11"/>
              </a:gdLst>
              <a:ahLst/>
              <a:cxnLst>
                <a:cxn ang="0">
                  <a:pos x="T0" y="T1"/>
                </a:cxn>
                <a:cxn ang="0">
                  <a:pos x="T2" y="T3"/>
                </a:cxn>
                <a:cxn ang="0">
                  <a:pos x="T4" y="T5"/>
                </a:cxn>
                <a:cxn ang="0">
                  <a:pos x="T6" y="T7"/>
                </a:cxn>
                <a:cxn ang="0">
                  <a:pos x="T8" y="T9"/>
                </a:cxn>
              </a:cxnLst>
              <a:rect l="0" t="0" r="r" b="b"/>
              <a:pathLst>
                <a:path w="2" h="11">
                  <a:moveTo>
                    <a:pt x="0" y="11"/>
                  </a:moveTo>
                  <a:lnTo>
                    <a:pt x="0" y="0"/>
                  </a:lnTo>
                  <a:lnTo>
                    <a:pt x="2" y="11"/>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7" name="Freeform 1713"/>
            <p:cNvSpPr>
              <a:spLocks/>
            </p:cNvSpPr>
            <p:nvPr/>
          </p:nvSpPr>
          <p:spPr bwMode="auto">
            <a:xfrm>
              <a:off x="4502" y="2312"/>
              <a:ext cx="24" cy="67"/>
            </a:xfrm>
            <a:custGeom>
              <a:avLst/>
              <a:gdLst>
                <a:gd name="T0" fmla="*/ 38 w 48"/>
                <a:gd name="T1" fmla="*/ 0 h 134"/>
                <a:gd name="T2" fmla="*/ 35 w 48"/>
                <a:gd name="T3" fmla="*/ 9 h 134"/>
                <a:gd name="T4" fmla="*/ 32 w 48"/>
                <a:gd name="T5" fmla="*/ 17 h 134"/>
                <a:gd name="T6" fmla="*/ 26 w 48"/>
                <a:gd name="T7" fmla="*/ 33 h 134"/>
                <a:gd name="T8" fmla="*/ 11 w 48"/>
                <a:gd name="T9" fmla="*/ 66 h 134"/>
                <a:gd name="T10" fmla="*/ 5 w 48"/>
                <a:gd name="T11" fmla="*/ 83 h 134"/>
                <a:gd name="T12" fmla="*/ 3 w 48"/>
                <a:gd name="T13" fmla="*/ 91 h 134"/>
                <a:gd name="T14" fmla="*/ 2 w 48"/>
                <a:gd name="T15" fmla="*/ 100 h 134"/>
                <a:gd name="T16" fmla="*/ 0 w 48"/>
                <a:gd name="T17" fmla="*/ 107 h 134"/>
                <a:gd name="T18" fmla="*/ 0 w 48"/>
                <a:gd name="T19" fmla="*/ 116 h 134"/>
                <a:gd name="T20" fmla="*/ 0 w 48"/>
                <a:gd name="T21" fmla="*/ 125 h 134"/>
                <a:gd name="T22" fmla="*/ 2 w 48"/>
                <a:gd name="T23" fmla="*/ 134 h 134"/>
                <a:gd name="T24" fmla="*/ 5 w 48"/>
                <a:gd name="T25" fmla="*/ 125 h 134"/>
                <a:gd name="T26" fmla="*/ 6 w 48"/>
                <a:gd name="T27" fmla="*/ 116 h 134"/>
                <a:gd name="T28" fmla="*/ 12 w 48"/>
                <a:gd name="T29" fmla="*/ 100 h 134"/>
                <a:gd name="T30" fmla="*/ 18 w 48"/>
                <a:gd name="T31" fmla="*/ 86 h 134"/>
                <a:gd name="T32" fmla="*/ 24 w 48"/>
                <a:gd name="T33" fmla="*/ 72 h 134"/>
                <a:gd name="T34" fmla="*/ 38 w 48"/>
                <a:gd name="T35" fmla="*/ 47 h 134"/>
                <a:gd name="T36" fmla="*/ 44 w 48"/>
                <a:gd name="T37" fmla="*/ 35 h 134"/>
                <a:gd name="T38" fmla="*/ 48 w 48"/>
                <a:gd name="T39" fmla="*/ 21 h 134"/>
                <a:gd name="T40" fmla="*/ 38 w 48"/>
                <a:gd name="T4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34">
                  <a:moveTo>
                    <a:pt x="38" y="0"/>
                  </a:moveTo>
                  <a:lnTo>
                    <a:pt x="35" y="9"/>
                  </a:lnTo>
                  <a:lnTo>
                    <a:pt x="32" y="17"/>
                  </a:lnTo>
                  <a:lnTo>
                    <a:pt x="26" y="33"/>
                  </a:lnTo>
                  <a:lnTo>
                    <a:pt x="11" y="66"/>
                  </a:lnTo>
                  <a:lnTo>
                    <a:pt x="5" y="83"/>
                  </a:lnTo>
                  <a:lnTo>
                    <a:pt x="3" y="91"/>
                  </a:lnTo>
                  <a:lnTo>
                    <a:pt x="2" y="100"/>
                  </a:lnTo>
                  <a:lnTo>
                    <a:pt x="0" y="107"/>
                  </a:lnTo>
                  <a:lnTo>
                    <a:pt x="0" y="116"/>
                  </a:lnTo>
                  <a:lnTo>
                    <a:pt x="0" y="125"/>
                  </a:lnTo>
                  <a:lnTo>
                    <a:pt x="2" y="134"/>
                  </a:lnTo>
                  <a:lnTo>
                    <a:pt x="5" y="125"/>
                  </a:lnTo>
                  <a:lnTo>
                    <a:pt x="6" y="116"/>
                  </a:lnTo>
                  <a:lnTo>
                    <a:pt x="12" y="100"/>
                  </a:lnTo>
                  <a:lnTo>
                    <a:pt x="18" y="86"/>
                  </a:lnTo>
                  <a:lnTo>
                    <a:pt x="24" y="72"/>
                  </a:lnTo>
                  <a:lnTo>
                    <a:pt x="38" y="47"/>
                  </a:lnTo>
                  <a:lnTo>
                    <a:pt x="44" y="35"/>
                  </a:lnTo>
                  <a:lnTo>
                    <a:pt x="48" y="2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8" name="Freeform 1714"/>
            <p:cNvSpPr>
              <a:spLocks/>
            </p:cNvSpPr>
            <p:nvPr/>
          </p:nvSpPr>
          <p:spPr bwMode="auto">
            <a:xfrm>
              <a:off x="4453" y="2035"/>
              <a:ext cx="460" cy="359"/>
            </a:xfrm>
            <a:custGeom>
              <a:avLst/>
              <a:gdLst>
                <a:gd name="T0" fmla="*/ 80 w 919"/>
                <a:gd name="T1" fmla="*/ 520 h 717"/>
                <a:gd name="T2" fmla="*/ 104 w 919"/>
                <a:gd name="T3" fmla="*/ 488 h 717"/>
                <a:gd name="T4" fmla="*/ 137 w 919"/>
                <a:gd name="T5" fmla="*/ 460 h 717"/>
                <a:gd name="T6" fmla="*/ 190 w 919"/>
                <a:gd name="T7" fmla="*/ 419 h 717"/>
                <a:gd name="T8" fmla="*/ 235 w 919"/>
                <a:gd name="T9" fmla="*/ 372 h 717"/>
                <a:gd name="T10" fmla="*/ 291 w 919"/>
                <a:gd name="T11" fmla="*/ 302 h 717"/>
                <a:gd name="T12" fmla="*/ 315 w 919"/>
                <a:gd name="T13" fmla="*/ 262 h 717"/>
                <a:gd name="T14" fmla="*/ 347 w 919"/>
                <a:gd name="T15" fmla="*/ 225 h 717"/>
                <a:gd name="T16" fmla="*/ 383 w 919"/>
                <a:gd name="T17" fmla="*/ 184 h 717"/>
                <a:gd name="T18" fmla="*/ 415 w 919"/>
                <a:gd name="T19" fmla="*/ 157 h 717"/>
                <a:gd name="T20" fmla="*/ 450 w 919"/>
                <a:gd name="T21" fmla="*/ 134 h 717"/>
                <a:gd name="T22" fmla="*/ 495 w 919"/>
                <a:gd name="T23" fmla="*/ 112 h 717"/>
                <a:gd name="T24" fmla="*/ 534 w 919"/>
                <a:gd name="T25" fmla="*/ 100 h 717"/>
                <a:gd name="T26" fmla="*/ 596 w 919"/>
                <a:gd name="T27" fmla="*/ 89 h 717"/>
                <a:gd name="T28" fmla="*/ 640 w 919"/>
                <a:gd name="T29" fmla="*/ 89 h 717"/>
                <a:gd name="T30" fmla="*/ 688 w 919"/>
                <a:gd name="T31" fmla="*/ 95 h 717"/>
                <a:gd name="T32" fmla="*/ 736 w 919"/>
                <a:gd name="T33" fmla="*/ 106 h 717"/>
                <a:gd name="T34" fmla="*/ 818 w 919"/>
                <a:gd name="T35" fmla="*/ 136 h 717"/>
                <a:gd name="T36" fmla="*/ 860 w 919"/>
                <a:gd name="T37" fmla="*/ 145 h 717"/>
                <a:gd name="T38" fmla="*/ 892 w 919"/>
                <a:gd name="T39" fmla="*/ 148 h 717"/>
                <a:gd name="T40" fmla="*/ 909 w 919"/>
                <a:gd name="T41" fmla="*/ 145 h 717"/>
                <a:gd name="T42" fmla="*/ 916 w 919"/>
                <a:gd name="T43" fmla="*/ 137 h 717"/>
                <a:gd name="T44" fmla="*/ 918 w 919"/>
                <a:gd name="T45" fmla="*/ 121 h 717"/>
                <a:gd name="T46" fmla="*/ 906 w 919"/>
                <a:gd name="T47" fmla="*/ 110 h 717"/>
                <a:gd name="T48" fmla="*/ 865 w 919"/>
                <a:gd name="T49" fmla="*/ 103 h 717"/>
                <a:gd name="T50" fmla="*/ 815 w 919"/>
                <a:gd name="T51" fmla="*/ 101 h 717"/>
                <a:gd name="T52" fmla="*/ 789 w 919"/>
                <a:gd name="T53" fmla="*/ 95 h 717"/>
                <a:gd name="T54" fmla="*/ 749 w 919"/>
                <a:gd name="T55" fmla="*/ 79 h 717"/>
                <a:gd name="T56" fmla="*/ 699 w 919"/>
                <a:gd name="T57" fmla="*/ 62 h 717"/>
                <a:gd name="T58" fmla="*/ 647 w 919"/>
                <a:gd name="T59" fmla="*/ 53 h 717"/>
                <a:gd name="T60" fmla="*/ 542 w 919"/>
                <a:gd name="T61" fmla="*/ 49 h 717"/>
                <a:gd name="T62" fmla="*/ 487 w 919"/>
                <a:gd name="T63" fmla="*/ 52 h 717"/>
                <a:gd name="T64" fmla="*/ 456 w 919"/>
                <a:gd name="T65" fmla="*/ 38 h 717"/>
                <a:gd name="T66" fmla="*/ 423 w 919"/>
                <a:gd name="T67" fmla="*/ 11 h 717"/>
                <a:gd name="T68" fmla="*/ 415 w 919"/>
                <a:gd name="T69" fmla="*/ 3 h 717"/>
                <a:gd name="T70" fmla="*/ 406 w 919"/>
                <a:gd name="T71" fmla="*/ 18 h 717"/>
                <a:gd name="T72" fmla="*/ 409 w 919"/>
                <a:gd name="T73" fmla="*/ 26 h 717"/>
                <a:gd name="T74" fmla="*/ 429 w 919"/>
                <a:gd name="T75" fmla="*/ 42 h 717"/>
                <a:gd name="T76" fmla="*/ 475 w 919"/>
                <a:gd name="T77" fmla="*/ 70 h 717"/>
                <a:gd name="T78" fmla="*/ 480 w 919"/>
                <a:gd name="T79" fmla="*/ 79 h 717"/>
                <a:gd name="T80" fmla="*/ 430 w 919"/>
                <a:gd name="T81" fmla="*/ 109 h 717"/>
                <a:gd name="T82" fmla="*/ 386 w 919"/>
                <a:gd name="T83" fmla="*/ 143 h 717"/>
                <a:gd name="T84" fmla="*/ 324 w 919"/>
                <a:gd name="T85" fmla="*/ 205 h 717"/>
                <a:gd name="T86" fmla="*/ 272 w 919"/>
                <a:gd name="T87" fmla="*/ 273 h 717"/>
                <a:gd name="T88" fmla="*/ 223 w 919"/>
                <a:gd name="T89" fmla="*/ 339 h 717"/>
                <a:gd name="T90" fmla="*/ 189 w 919"/>
                <a:gd name="T91" fmla="*/ 377 h 717"/>
                <a:gd name="T92" fmla="*/ 109 w 919"/>
                <a:gd name="T93" fmla="*/ 449 h 717"/>
                <a:gd name="T94" fmla="*/ 72 w 919"/>
                <a:gd name="T95" fmla="*/ 490 h 717"/>
                <a:gd name="T96" fmla="*/ 51 w 919"/>
                <a:gd name="T97" fmla="*/ 521 h 717"/>
                <a:gd name="T98" fmla="*/ 23 w 919"/>
                <a:gd name="T99" fmla="*/ 592 h 717"/>
                <a:gd name="T100" fmla="*/ 6 w 919"/>
                <a:gd name="T101" fmla="*/ 642 h 717"/>
                <a:gd name="T102" fmla="*/ 0 w 919"/>
                <a:gd name="T103" fmla="*/ 674 h 717"/>
                <a:gd name="T104" fmla="*/ 5 w 919"/>
                <a:gd name="T105" fmla="*/ 717 h 717"/>
                <a:gd name="T106" fmla="*/ 14 w 919"/>
                <a:gd name="T107" fmla="*/ 716 h 717"/>
                <a:gd name="T108" fmla="*/ 38 w 919"/>
                <a:gd name="T109" fmla="*/ 621 h 717"/>
                <a:gd name="T110" fmla="*/ 65 w 919"/>
                <a:gd name="T111" fmla="*/ 54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9" h="717">
                  <a:moveTo>
                    <a:pt x="65" y="547"/>
                  </a:moveTo>
                  <a:lnTo>
                    <a:pt x="72" y="534"/>
                  </a:lnTo>
                  <a:lnTo>
                    <a:pt x="80" y="520"/>
                  </a:lnTo>
                  <a:lnTo>
                    <a:pt x="88" y="508"/>
                  </a:lnTo>
                  <a:lnTo>
                    <a:pt x="97" y="497"/>
                  </a:lnTo>
                  <a:lnTo>
                    <a:pt x="104" y="488"/>
                  </a:lnTo>
                  <a:lnTo>
                    <a:pt x="115" y="479"/>
                  </a:lnTo>
                  <a:lnTo>
                    <a:pt x="125" y="470"/>
                  </a:lnTo>
                  <a:lnTo>
                    <a:pt x="137" y="460"/>
                  </a:lnTo>
                  <a:lnTo>
                    <a:pt x="157" y="448"/>
                  </a:lnTo>
                  <a:lnTo>
                    <a:pt x="174" y="433"/>
                  </a:lnTo>
                  <a:lnTo>
                    <a:pt x="190" y="419"/>
                  </a:lnTo>
                  <a:lnTo>
                    <a:pt x="207" y="404"/>
                  </a:lnTo>
                  <a:lnTo>
                    <a:pt x="220" y="387"/>
                  </a:lnTo>
                  <a:lnTo>
                    <a:pt x="235" y="372"/>
                  </a:lnTo>
                  <a:lnTo>
                    <a:pt x="249" y="356"/>
                  </a:lnTo>
                  <a:lnTo>
                    <a:pt x="263" y="338"/>
                  </a:lnTo>
                  <a:lnTo>
                    <a:pt x="291" y="302"/>
                  </a:lnTo>
                  <a:lnTo>
                    <a:pt x="302" y="287"/>
                  </a:lnTo>
                  <a:lnTo>
                    <a:pt x="311" y="267"/>
                  </a:lnTo>
                  <a:lnTo>
                    <a:pt x="315" y="262"/>
                  </a:lnTo>
                  <a:lnTo>
                    <a:pt x="321" y="255"/>
                  </a:lnTo>
                  <a:lnTo>
                    <a:pt x="334" y="243"/>
                  </a:lnTo>
                  <a:lnTo>
                    <a:pt x="347" y="225"/>
                  </a:lnTo>
                  <a:lnTo>
                    <a:pt x="361" y="208"/>
                  </a:lnTo>
                  <a:lnTo>
                    <a:pt x="376" y="192"/>
                  </a:lnTo>
                  <a:lnTo>
                    <a:pt x="383" y="184"/>
                  </a:lnTo>
                  <a:lnTo>
                    <a:pt x="391" y="177"/>
                  </a:lnTo>
                  <a:lnTo>
                    <a:pt x="407" y="163"/>
                  </a:lnTo>
                  <a:lnTo>
                    <a:pt x="415" y="157"/>
                  </a:lnTo>
                  <a:lnTo>
                    <a:pt x="424" y="151"/>
                  </a:lnTo>
                  <a:lnTo>
                    <a:pt x="441" y="139"/>
                  </a:lnTo>
                  <a:lnTo>
                    <a:pt x="450" y="134"/>
                  </a:lnTo>
                  <a:lnTo>
                    <a:pt x="459" y="130"/>
                  </a:lnTo>
                  <a:lnTo>
                    <a:pt x="477" y="119"/>
                  </a:lnTo>
                  <a:lnTo>
                    <a:pt x="495" y="112"/>
                  </a:lnTo>
                  <a:lnTo>
                    <a:pt x="515" y="104"/>
                  </a:lnTo>
                  <a:lnTo>
                    <a:pt x="524" y="101"/>
                  </a:lnTo>
                  <a:lnTo>
                    <a:pt x="534" y="100"/>
                  </a:lnTo>
                  <a:lnTo>
                    <a:pt x="554" y="95"/>
                  </a:lnTo>
                  <a:lnTo>
                    <a:pt x="575" y="91"/>
                  </a:lnTo>
                  <a:lnTo>
                    <a:pt x="596" y="89"/>
                  </a:lnTo>
                  <a:lnTo>
                    <a:pt x="617" y="88"/>
                  </a:lnTo>
                  <a:lnTo>
                    <a:pt x="628" y="88"/>
                  </a:lnTo>
                  <a:lnTo>
                    <a:pt x="640" y="89"/>
                  </a:lnTo>
                  <a:lnTo>
                    <a:pt x="652" y="91"/>
                  </a:lnTo>
                  <a:lnTo>
                    <a:pt x="664" y="92"/>
                  </a:lnTo>
                  <a:lnTo>
                    <a:pt x="688" y="95"/>
                  </a:lnTo>
                  <a:lnTo>
                    <a:pt x="712" y="100"/>
                  </a:lnTo>
                  <a:lnTo>
                    <a:pt x="724" y="101"/>
                  </a:lnTo>
                  <a:lnTo>
                    <a:pt x="736" y="106"/>
                  </a:lnTo>
                  <a:lnTo>
                    <a:pt x="777" y="122"/>
                  </a:lnTo>
                  <a:lnTo>
                    <a:pt x="797" y="130"/>
                  </a:lnTo>
                  <a:lnTo>
                    <a:pt x="818" y="136"/>
                  </a:lnTo>
                  <a:lnTo>
                    <a:pt x="839" y="142"/>
                  </a:lnTo>
                  <a:lnTo>
                    <a:pt x="850" y="143"/>
                  </a:lnTo>
                  <a:lnTo>
                    <a:pt x="860" y="145"/>
                  </a:lnTo>
                  <a:lnTo>
                    <a:pt x="871" y="146"/>
                  </a:lnTo>
                  <a:lnTo>
                    <a:pt x="881" y="148"/>
                  </a:lnTo>
                  <a:lnTo>
                    <a:pt x="892" y="148"/>
                  </a:lnTo>
                  <a:lnTo>
                    <a:pt x="903" y="146"/>
                  </a:lnTo>
                  <a:lnTo>
                    <a:pt x="906" y="146"/>
                  </a:lnTo>
                  <a:lnTo>
                    <a:pt x="909" y="145"/>
                  </a:lnTo>
                  <a:lnTo>
                    <a:pt x="910" y="143"/>
                  </a:lnTo>
                  <a:lnTo>
                    <a:pt x="913" y="142"/>
                  </a:lnTo>
                  <a:lnTo>
                    <a:pt x="916" y="137"/>
                  </a:lnTo>
                  <a:lnTo>
                    <a:pt x="918" y="131"/>
                  </a:lnTo>
                  <a:lnTo>
                    <a:pt x="919" y="127"/>
                  </a:lnTo>
                  <a:lnTo>
                    <a:pt x="918" y="121"/>
                  </a:lnTo>
                  <a:lnTo>
                    <a:pt x="916" y="116"/>
                  </a:lnTo>
                  <a:lnTo>
                    <a:pt x="913" y="113"/>
                  </a:lnTo>
                  <a:lnTo>
                    <a:pt x="906" y="110"/>
                  </a:lnTo>
                  <a:lnTo>
                    <a:pt x="898" y="107"/>
                  </a:lnTo>
                  <a:lnTo>
                    <a:pt x="881" y="104"/>
                  </a:lnTo>
                  <a:lnTo>
                    <a:pt x="865" y="103"/>
                  </a:lnTo>
                  <a:lnTo>
                    <a:pt x="848" y="103"/>
                  </a:lnTo>
                  <a:lnTo>
                    <a:pt x="832" y="103"/>
                  </a:lnTo>
                  <a:lnTo>
                    <a:pt x="815" y="101"/>
                  </a:lnTo>
                  <a:lnTo>
                    <a:pt x="806" y="100"/>
                  </a:lnTo>
                  <a:lnTo>
                    <a:pt x="797" y="98"/>
                  </a:lnTo>
                  <a:lnTo>
                    <a:pt x="789" y="95"/>
                  </a:lnTo>
                  <a:lnTo>
                    <a:pt x="782" y="92"/>
                  </a:lnTo>
                  <a:lnTo>
                    <a:pt x="765" y="85"/>
                  </a:lnTo>
                  <a:lnTo>
                    <a:pt x="749" y="79"/>
                  </a:lnTo>
                  <a:lnTo>
                    <a:pt x="732" y="73"/>
                  </a:lnTo>
                  <a:lnTo>
                    <a:pt x="715" y="67"/>
                  </a:lnTo>
                  <a:lnTo>
                    <a:pt x="699" y="62"/>
                  </a:lnTo>
                  <a:lnTo>
                    <a:pt x="682" y="59"/>
                  </a:lnTo>
                  <a:lnTo>
                    <a:pt x="664" y="55"/>
                  </a:lnTo>
                  <a:lnTo>
                    <a:pt x="647" y="53"/>
                  </a:lnTo>
                  <a:lnTo>
                    <a:pt x="613" y="49"/>
                  </a:lnTo>
                  <a:lnTo>
                    <a:pt x="577" y="47"/>
                  </a:lnTo>
                  <a:lnTo>
                    <a:pt x="542" y="49"/>
                  </a:lnTo>
                  <a:lnTo>
                    <a:pt x="506" y="52"/>
                  </a:lnTo>
                  <a:lnTo>
                    <a:pt x="494" y="52"/>
                  </a:lnTo>
                  <a:lnTo>
                    <a:pt x="487" y="52"/>
                  </a:lnTo>
                  <a:lnTo>
                    <a:pt x="481" y="49"/>
                  </a:lnTo>
                  <a:lnTo>
                    <a:pt x="468" y="44"/>
                  </a:lnTo>
                  <a:lnTo>
                    <a:pt x="456" y="38"/>
                  </a:lnTo>
                  <a:lnTo>
                    <a:pt x="444" y="29"/>
                  </a:lnTo>
                  <a:lnTo>
                    <a:pt x="433" y="20"/>
                  </a:lnTo>
                  <a:lnTo>
                    <a:pt x="423" y="11"/>
                  </a:lnTo>
                  <a:lnTo>
                    <a:pt x="415" y="0"/>
                  </a:lnTo>
                  <a:lnTo>
                    <a:pt x="415" y="2"/>
                  </a:lnTo>
                  <a:lnTo>
                    <a:pt x="415" y="3"/>
                  </a:lnTo>
                  <a:lnTo>
                    <a:pt x="412" y="8"/>
                  </a:lnTo>
                  <a:lnTo>
                    <a:pt x="407" y="12"/>
                  </a:lnTo>
                  <a:lnTo>
                    <a:pt x="406" y="18"/>
                  </a:lnTo>
                  <a:lnTo>
                    <a:pt x="406" y="21"/>
                  </a:lnTo>
                  <a:lnTo>
                    <a:pt x="406" y="24"/>
                  </a:lnTo>
                  <a:lnTo>
                    <a:pt x="409" y="26"/>
                  </a:lnTo>
                  <a:lnTo>
                    <a:pt x="412" y="29"/>
                  </a:lnTo>
                  <a:lnTo>
                    <a:pt x="420" y="35"/>
                  </a:lnTo>
                  <a:lnTo>
                    <a:pt x="429" y="42"/>
                  </a:lnTo>
                  <a:lnTo>
                    <a:pt x="453" y="55"/>
                  </a:lnTo>
                  <a:lnTo>
                    <a:pt x="472" y="67"/>
                  </a:lnTo>
                  <a:lnTo>
                    <a:pt x="475" y="70"/>
                  </a:lnTo>
                  <a:lnTo>
                    <a:pt x="478" y="74"/>
                  </a:lnTo>
                  <a:lnTo>
                    <a:pt x="480" y="77"/>
                  </a:lnTo>
                  <a:lnTo>
                    <a:pt x="480" y="79"/>
                  </a:lnTo>
                  <a:lnTo>
                    <a:pt x="478" y="80"/>
                  </a:lnTo>
                  <a:lnTo>
                    <a:pt x="453" y="94"/>
                  </a:lnTo>
                  <a:lnTo>
                    <a:pt x="430" y="109"/>
                  </a:lnTo>
                  <a:lnTo>
                    <a:pt x="418" y="116"/>
                  </a:lnTo>
                  <a:lnTo>
                    <a:pt x="407" y="125"/>
                  </a:lnTo>
                  <a:lnTo>
                    <a:pt x="386" y="143"/>
                  </a:lnTo>
                  <a:lnTo>
                    <a:pt x="365" y="161"/>
                  </a:lnTo>
                  <a:lnTo>
                    <a:pt x="346" y="183"/>
                  </a:lnTo>
                  <a:lnTo>
                    <a:pt x="324" y="205"/>
                  </a:lnTo>
                  <a:lnTo>
                    <a:pt x="303" y="229"/>
                  </a:lnTo>
                  <a:lnTo>
                    <a:pt x="288" y="252"/>
                  </a:lnTo>
                  <a:lnTo>
                    <a:pt x="272" y="273"/>
                  </a:lnTo>
                  <a:lnTo>
                    <a:pt x="254" y="300"/>
                  </a:lnTo>
                  <a:lnTo>
                    <a:pt x="237" y="321"/>
                  </a:lnTo>
                  <a:lnTo>
                    <a:pt x="223" y="339"/>
                  </a:lnTo>
                  <a:lnTo>
                    <a:pt x="211" y="354"/>
                  </a:lnTo>
                  <a:lnTo>
                    <a:pt x="201" y="366"/>
                  </a:lnTo>
                  <a:lnTo>
                    <a:pt x="189" y="377"/>
                  </a:lnTo>
                  <a:lnTo>
                    <a:pt x="163" y="401"/>
                  </a:lnTo>
                  <a:lnTo>
                    <a:pt x="134" y="425"/>
                  </a:lnTo>
                  <a:lnTo>
                    <a:pt x="109" y="449"/>
                  </a:lnTo>
                  <a:lnTo>
                    <a:pt x="95" y="463"/>
                  </a:lnTo>
                  <a:lnTo>
                    <a:pt x="83" y="476"/>
                  </a:lnTo>
                  <a:lnTo>
                    <a:pt x="72" y="490"/>
                  </a:lnTo>
                  <a:lnTo>
                    <a:pt x="62" y="505"/>
                  </a:lnTo>
                  <a:lnTo>
                    <a:pt x="54" y="517"/>
                  </a:lnTo>
                  <a:lnTo>
                    <a:pt x="51" y="521"/>
                  </a:lnTo>
                  <a:lnTo>
                    <a:pt x="48" y="529"/>
                  </a:lnTo>
                  <a:lnTo>
                    <a:pt x="39" y="552"/>
                  </a:lnTo>
                  <a:lnTo>
                    <a:pt x="23" y="592"/>
                  </a:lnTo>
                  <a:lnTo>
                    <a:pt x="15" y="612"/>
                  </a:lnTo>
                  <a:lnTo>
                    <a:pt x="8" y="633"/>
                  </a:lnTo>
                  <a:lnTo>
                    <a:pt x="6" y="642"/>
                  </a:lnTo>
                  <a:lnTo>
                    <a:pt x="3" y="653"/>
                  </a:lnTo>
                  <a:lnTo>
                    <a:pt x="1" y="663"/>
                  </a:lnTo>
                  <a:lnTo>
                    <a:pt x="0" y="674"/>
                  </a:lnTo>
                  <a:lnTo>
                    <a:pt x="0" y="695"/>
                  </a:lnTo>
                  <a:lnTo>
                    <a:pt x="1" y="707"/>
                  </a:lnTo>
                  <a:lnTo>
                    <a:pt x="5" y="717"/>
                  </a:lnTo>
                  <a:lnTo>
                    <a:pt x="9" y="717"/>
                  </a:lnTo>
                  <a:lnTo>
                    <a:pt x="12" y="717"/>
                  </a:lnTo>
                  <a:lnTo>
                    <a:pt x="14" y="716"/>
                  </a:lnTo>
                  <a:lnTo>
                    <a:pt x="21" y="683"/>
                  </a:lnTo>
                  <a:lnTo>
                    <a:pt x="29" y="653"/>
                  </a:lnTo>
                  <a:lnTo>
                    <a:pt x="38" y="621"/>
                  </a:lnTo>
                  <a:lnTo>
                    <a:pt x="42" y="604"/>
                  </a:lnTo>
                  <a:lnTo>
                    <a:pt x="48" y="588"/>
                  </a:lnTo>
                  <a:lnTo>
                    <a:pt x="65" y="5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39" name="Freeform 1715"/>
            <p:cNvSpPr>
              <a:spLocks/>
            </p:cNvSpPr>
            <p:nvPr/>
          </p:nvSpPr>
          <p:spPr bwMode="auto">
            <a:xfrm>
              <a:off x="4318" y="2309"/>
              <a:ext cx="158" cy="128"/>
            </a:xfrm>
            <a:custGeom>
              <a:avLst/>
              <a:gdLst>
                <a:gd name="T0" fmla="*/ 315 w 315"/>
                <a:gd name="T1" fmla="*/ 0 h 256"/>
                <a:gd name="T2" fmla="*/ 308 w 315"/>
                <a:gd name="T3" fmla="*/ 9 h 256"/>
                <a:gd name="T4" fmla="*/ 299 w 315"/>
                <a:gd name="T5" fmla="*/ 16 h 256"/>
                <a:gd name="T6" fmla="*/ 290 w 315"/>
                <a:gd name="T7" fmla="*/ 22 h 256"/>
                <a:gd name="T8" fmla="*/ 284 w 315"/>
                <a:gd name="T9" fmla="*/ 25 h 256"/>
                <a:gd name="T10" fmla="*/ 279 w 315"/>
                <a:gd name="T11" fmla="*/ 27 h 256"/>
                <a:gd name="T12" fmla="*/ 220 w 315"/>
                <a:gd name="T13" fmla="*/ 46 h 256"/>
                <a:gd name="T14" fmla="*/ 193 w 315"/>
                <a:gd name="T15" fmla="*/ 55 h 256"/>
                <a:gd name="T16" fmla="*/ 176 w 315"/>
                <a:gd name="T17" fmla="*/ 60 h 256"/>
                <a:gd name="T18" fmla="*/ 160 w 315"/>
                <a:gd name="T19" fmla="*/ 63 h 256"/>
                <a:gd name="T20" fmla="*/ 148 w 315"/>
                <a:gd name="T21" fmla="*/ 64 h 256"/>
                <a:gd name="T22" fmla="*/ 133 w 315"/>
                <a:gd name="T23" fmla="*/ 69 h 256"/>
                <a:gd name="T24" fmla="*/ 122 w 315"/>
                <a:gd name="T25" fmla="*/ 70 h 256"/>
                <a:gd name="T26" fmla="*/ 112 w 315"/>
                <a:gd name="T27" fmla="*/ 75 h 256"/>
                <a:gd name="T28" fmla="*/ 101 w 315"/>
                <a:gd name="T29" fmla="*/ 81 h 256"/>
                <a:gd name="T30" fmla="*/ 89 w 315"/>
                <a:gd name="T31" fmla="*/ 87 h 256"/>
                <a:gd name="T32" fmla="*/ 80 w 315"/>
                <a:gd name="T33" fmla="*/ 95 h 256"/>
                <a:gd name="T34" fmla="*/ 71 w 315"/>
                <a:gd name="T35" fmla="*/ 102 h 256"/>
                <a:gd name="T36" fmla="*/ 62 w 315"/>
                <a:gd name="T37" fmla="*/ 110 h 256"/>
                <a:gd name="T38" fmla="*/ 59 w 315"/>
                <a:gd name="T39" fmla="*/ 114 h 256"/>
                <a:gd name="T40" fmla="*/ 56 w 315"/>
                <a:gd name="T41" fmla="*/ 119 h 256"/>
                <a:gd name="T42" fmla="*/ 48 w 315"/>
                <a:gd name="T43" fmla="*/ 131 h 256"/>
                <a:gd name="T44" fmla="*/ 42 w 315"/>
                <a:gd name="T45" fmla="*/ 140 h 256"/>
                <a:gd name="T46" fmla="*/ 39 w 315"/>
                <a:gd name="T47" fmla="*/ 147 h 256"/>
                <a:gd name="T48" fmla="*/ 36 w 315"/>
                <a:gd name="T49" fmla="*/ 155 h 256"/>
                <a:gd name="T50" fmla="*/ 32 w 315"/>
                <a:gd name="T51" fmla="*/ 170 h 256"/>
                <a:gd name="T52" fmla="*/ 21 w 315"/>
                <a:gd name="T53" fmla="*/ 195 h 256"/>
                <a:gd name="T54" fmla="*/ 16 w 315"/>
                <a:gd name="T55" fmla="*/ 209 h 256"/>
                <a:gd name="T56" fmla="*/ 10 w 315"/>
                <a:gd name="T57" fmla="*/ 227 h 256"/>
                <a:gd name="T58" fmla="*/ 6 w 315"/>
                <a:gd name="T59" fmla="*/ 244 h 256"/>
                <a:gd name="T60" fmla="*/ 3 w 315"/>
                <a:gd name="T61" fmla="*/ 251 h 256"/>
                <a:gd name="T62" fmla="*/ 0 w 315"/>
                <a:gd name="T63" fmla="*/ 256 h 256"/>
                <a:gd name="T64" fmla="*/ 12 w 315"/>
                <a:gd name="T65" fmla="*/ 233 h 256"/>
                <a:gd name="T66" fmla="*/ 24 w 315"/>
                <a:gd name="T67" fmla="*/ 207 h 256"/>
                <a:gd name="T68" fmla="*/ 36 w 315"/>
                <a:gd name="T69" fmla="*/ 182 h 256"/>
                <a:gd name="T70" fmla="*/ 50 w 315"/>
                <a:gd name="T71" fmla="*/ 156 h 256"/>
                <a:gd name="T72" fmla="*/ 66 w 315"/>
                <a:gd name="T73" fmla="*/ 132 h 256"/>
                <a:gd name="T74" fmla="*/ 74 w 315"/>
                <a:gd name="T75" fmla="*/ 122 h 256"/>
                <a:gd name="T76" fmla="*/ 83 w 315"/>
                <a:gd name="T77" fmla="*/ 113 h 256"/>
                <a:gd name="T78" fmla="*/ 92 w 315"/>
                <a:gd name="T79" fmla="*/ 104 h 256"/>
                <a:gd name="T80" fmla="*/ 98 w 315"/>
                <a:gd name="T81" fmla="*/ 99 h 256"/>
                <a:gd name="T82" fmla="*/ 102 w 315"/>
                <a:gd name="T83" fmla="*/ 96 h 256"/>
                <a:gd name="T84" fmla="*/ 113 w 315"/>
                <a:gd name="T85" fmla="*/ 90 h 256"/>
                <a:gd name="T86" fmla="*/ 125 w 315"/>
                <a:gd name="T87" fmla="*/ 85 h 256"/>
                <a:gd name="T88" fmla="*/ 149 w 315"/>
                <a:gd name="T89" fmla="*/ 78 h 256"/>
                <a:gd name="T90" fmla="*/ 172 w 315"/>
                <a:gd name="T91" fmla="*/ 72 h 256"/>
                <a:gd name="T92" fmla="*/ 217 w 315"/>
                <a:gd name="T93" fmla="*/ 64 h 256"/>
                <a:gd name="T94" fmla="*/ 238 w 315"/>
                <a:gd name="T95" fmla="*/ 60 h 256"/>
                <a:gd name="T96" fmla="*/ 250 w 315"/>
                <a:gd name="T97" fmla="*/ 57 h 256"/>
                <a:gd name="T98" fmla="*/ 261 w 315"/>
                <a:gd name="T99" fmla="*/ 52 h 256"/>
                <a:gd name="T100" fmla="*/ 271 w 315"/>
                <a:gd name="T101" fmla="*/ 49 h 256"/>
                <a:gd name="T102" fmla="*/ 284 w 315"/>
                <a:gd name="T103" fmla="*/ 45 h 256"/>
                <a:gd name="T104" fmla="*/ 294 w 315"/>
                <a:gd name="T105" fmla="*/ 39 h 256"/>
                <a:gd name="T106" fmla="*/ 306 w 315"/>
                <a:gd name="T107" fmla="*/ 33 h 256"/>
                <a:gd name="T108" fmla="*/ 315 w 315"/>
                <a:gd name="T10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 h="256">
                  <a:moveTo>
                    <a:pt x="315" y="0"/>
                  </a:moveTo>
                  <a:lnTo>
                    <a:pt x="308" y="9"/>
                  </a:lnTo>
                  <a:lnTo>
                    <a:pt x="299" y="16"/>
                  </a:lnTo>
                  <a:lnTo>
                    <a:pt x="290" y="22"/>
                  </a:lnTo>
                  <a:lnTo>
                    <a:pt x="284" y="25"/>
                  </a:lnTo>
                  <a:lnTo>
                    <a:pt x="279" y="27"/>
                  </a:lnTo>
                  <a:lnTo>
                    <a:pt x="220" y="46"/>
                  </a:lnTo>
                  <a:lnTo>
                    <a:pt x="193" y="55"/>
                  </a:lnTo>
                  <a:lnTo>
                    <a:pt x="176" y="60"/>
                  </a:lnTo>
                  <a:lnTo>
                    <a:pt x="160" y="63"/>
                  </a:lnTo>
                  <a:lnTo>
                    <a:pt x="148" y="64"/>
                  </a:lnTo>
                  <a:lnTo>
                    <a:pt x="133" y="69"/>
                  </a:lnTo>
                  <a:lnTo>
                    <a:pt x="122" y="70"/>
                  </a:lnTo>
                  <a:lnTo>
                    <a:pt x="112" y="75"/>
                  </a:lnTo>
                  <a:lnTo>
                    <a:pt x="101" y="81"/>
                  </a:lnTo>
                  <a:lnTo>
                    <a:pt x="89" y="87"/>
                  </a:lnTo>
                  <a:lnTo>
                    <a:pt x="80" y="95"/>
                  </a:lnTo>
                  <a:lnTo>
                    <a:pt x="71" y="102"/>
                  </a:lnTo>
                  <a:lnTo>
                    <a:pt x="62" y="110"/>
                  </a:lnTo>
                  <a:lnTo>
                    <a:pt x="59" y="114"/>
                  </a:lnTo>
                  <a:lnTo>
                    <a:pt x="56" y="119"/>
                  </a:lnTo>
                  <a:lnTo>
                    <a:pt x="48" y="131"/>
                  </a:lnTo>
                  <a:lnTo>
                    <a:pt x="42" y="140"/>
                  </a:lnTo>
                  <a:lnTo>
                    <a:pt x="39" y="147"/>
                  </a:lnTo>
                  <a:lnTo>
                    <a:pt x="36" y="155"/>
                  </a:lnTo>
                  <a:lnTo>
                    <a:pt x="32" y="170"/>
                  </a:lnTo>
                  <a:lnTo>
                    <a:pt x="21" y="195"/>
                  </a:lnTo>
                  <a:lnTo>
                    <a:pt x="16" y="209"/>
                  </a:lnTo>
                  <a:lnTo>
                    <a:pt x="10" y="227"/>
                  </a:lnTo>
                  <a:lnTo>
                    <a:pt x="6" y="244"/>
                  </a:lnTo>
                  <a:lnTo>
                    <a:pt x="3" y="251"/>
                  </a:lnTo>
                  <a:lnTo>
                    <a:pt x="0" y="256"/>
                  </a:lnTo>
                  <a:lnTo>
                    <a:pt x="12" y="233"/>
                  </a:lnTo>
                  <a:lnTo>
                    <a:pt x="24" y="207"/>
                  </a:lnTo>
                  <a:lnTo>
                    <a:pt x="36" y="182"/>
                  </a:lnTo>
                  <a:lnTo>
                    <a:pt x="50" y="156"/>
                  </a:lnTo>
                  <a:lnTo>
                    <a:pt x="66" y="132"/>
                  </a:lnTo>
                  <a:lnTo>
                    <a:pt x="74" y="122"/>
                  </a:lnTo>
                  <a:lnTo>
                    <a:pt x="83" y="113"/>
                  </a:lnTo>
                  <a:lnTo>
                    <a:pt x="92" y="104"/>
                  </a:lnTo>
                  <a:lnTo>
                    <a:pt x="98" y="99"/>
                  </a:lnTo>
                  <a:lnTo>
                    <a:pt x="102" y="96"/>
                  </a:lnTo>
                  <a:lnTo>
                    <a:pt x="113" y="90"/>
                  </a:lnTo>
                  <a:lnTo>
                    <a:pt x="125" y="85"/>
                  </a:lnTo>
                  <a:lnTo>
                    <a:pt x="149" y="78"/>
                  </a:lnTo>
                  <a:lnTo>
                    <a:pt x="172" y="72"/>
                  </a:lnTo>
                  <a:lnTo>
                    <a:pt x="217" y="64"/>
                  </a:lnTo>
                  <a:lnTo>
                    <a:pt x="238" y="60"/>
                  </a:lnTo>
                  <a:lnTo>
                    <a:pt x="250" y="57"/>
                  </a:lnTo>
                  <a:lnTo>
                    <a:pt x="261" y="52"/>
                  </a:lnTo>
                  <a:lnTo>
                    <a:pt x="271" y="49"/>
                  </a:lnTo>
                  <a:lnTo>
                    <a:pt x="284" y="45"/>
                  </a:lnTo>
                  <a:lnTo>
                    <a:pt x="294" y="39"/>
                  </a:lnTo>
                  <a:lnTo>
                    <a:pt x="306" y="33"/>
                  </a:lnTo>
                  <a:lnTo>
                    <a:pt x="3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0" name="Freeform 1716"/>
            <p:cNvSpPr>
              <a:spLocks/>
            </p:cNvSpPr>
            <p:nvPr/>
          </p:nvSpPr>
          <p:spPr bwMode="auto">
            <a:xfrm>
              <a:off x="4455" y="2308"/>
              <a:ext cx="22" cy="16"/>
            </a:xfrm>
            <a:custGeom>
              <a:avLst/>
              <a:gdLst>
                <a:gd name="T0" fmla="*/ 43 w 43"/>
                <a:gd name="T1" fmla="*/ 7 h 33"/>
                <a:gd name="T2" fmla="*/ 27 w 43"/>
                <a:gd name="T3" fmla="*/ 24 h 33"/>
                <a:gd name="T4" fmla="*/ 18 w 43"/>
                <a:gd name="T5" fmla="*/ 30 h 33"/>
                <a:gd name="T6" fmla="*/ 4 w 43"/>
                <a:gd name="T7" fmla="*/ 33 h 33"/>
                <a:gd name="T8" fmla="*/ 0 w 43"/>
                <a:gd name="T9" fmla="*/ 24 h 33"/>
                <a:gd name="T10" fmla="*/ 12 w 43"/>
                <a:gd name="T11" fmla="*/ 21 h 33"/>
                <a:gd name="T12" fmla="*/ 19 w 43"/>
                <a:gd name="T13" fmla="*/ 16 h 33"/>
                <a:gd name="T14" fmla="*/ 36 w 43"/>
                <a:gd name="T15" fmla="*/ 0 h 33"/>
                <a:gd name="T16" fmla="*/ 43 w 43"/>
                <a:gd name="T17"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3">
                  <a:moveTo>
                    <a:pt x="43" y="7"/>
                  </a:moveTo>
                  <a:lnTo>
                    <a:pt x="27" y="24"/>
                  </a:lnTo>
                  <a:lnTo>
                    <a:pt x="18" y="30"/>
                  </a:lnTo>
                  <a:lnTo>
                    <a:pt x="4" y="33"/>
                  </a:lnTo>
                  <a:lnTo>
                    <a:pt x="0" y="24"/>
                  </a:lnTo>
                  <a:lnTo>
                    <a:pt x="12" y="21"/>
                  </a:lnTo>
                  <a:lnTo>
                    <a:pt x="19" y="16"/>
                  </a:lnTo>
                  <a:lnTo>
                    <a:pt x="36" y="0"/>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1" name="Freeform 1717"/>
            <p:cNvSpPr>
              <a:spLocks/>
            </p:cNvSpPr>
            <p:nvPr/>
          </p:nvSpPr>
          <p:spPr bwMode="auto">
            <a:xfrm>
              <a:off x="4427" y="2320"/>
              <a:ext cx="31" cy="15"/>
            </a:xfrm>
            <a:custGeom>
              <a:avLst/>
              <a:gdLst>
                <a:gd name="T0" fmla="*/ 62 w 62"/>
                <a:gd name="T1" fmla="*/ 9 h 30"/>
                <a:gd name="T2" fmla="*/ 5 w 62"/>
                <a:gd name="T3" fmla="*/ 30 h 30"/>
                <a:gd name="T4" fmla="*/ 0 w 62"/>
                <a:gd name="T5" fmla="*/ 21 h 30"/>
                <a:gd name="T6" fmla="*/ 58 w 62"/>
                <a:gd name="T7" fmla="*/ 0 h 30"/>
                <a:gd name="T8" fmla="*/ 62 w 62"/>
                <a:gd name="T9" fmla="*/ 9 h 30"/>
              </a:gdLst>
              <a:ahLst/>
              <a:cxnLst>
                <a:cxn ang="0">
                  <a:pos x="T0" y="T1"/>
                </a:cxn>
                <a:cxn ang="0">
                  <a:pos x="T2" y="T3"/>
                </a:cxn>
                <a:cxn ang="0">
                  <a:pos x="T4" y="T5"/>
                </a:cxn>
                <a:cxn ang="0">
                  <a:pos x="T6" y="T7"/>
                </a:cxn>
                <a:cxn ang="0">
                  <a:pos x="T8" y="T9"/>
                </a:cxn>
              </a:cxnLst>
              <a:rect l="0" t="0" r="r" b="b"/>
              <a:pathLst>
                <a:path w="62" h="30">
                  <a:moveTo>
                    <a:pt x="62" y="9"/>
                  </a:moveTo>
                  <a:lnTo>
                    <a:pt x="5" y="30"/>
                  </a:lnTo>
                  <a:lnTo>
                    <a:pt x="0" y="21"/>
                  </a:lnTo>
                  <a:lnTo>
                    <a:pt x="58" y="0"/>
                  </a:lnTo>
                  <a:lnTo>
                    <a:pt x="6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2" name="Freeform 1718"/>
            <p:cNvSpPr>
              <a:spLocks/>
            </p:cNvSpPr>
            <p:nvPr/>
          </p:nvSpPr>
          <p:spPr bwMode="auto">
            <a:xfrm>
              <a:off x="4455" y="2320"/>
              <a:ext cx="3" cy="4"/>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lnTo>
                    <a:pt x="4"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3" name="Freeform 1719"/>
            <p:cNvSpPr>
              <a:spLocks/>
            </p:cNvSpPr>
            <p:nvPr/>
          </p:nvSpPr>
          <p:spPr bwMode="auto">
            <a:xfrm>
              <a:off x="4382" y="2330"/>
              <a:ext cx="47" cy="15"/>
            </a:xfrm>
            <a:custGeom>
              <a:avLst/>
              <a:gdLst>
                <a:gd name="T0" fmla="*/ 94 w 94"/>
                <a:gd name="T1" fmla="*/ 9 h 30"/>
                <a:gd name="T2" fmla="*/ 50 w 94"/>
                <a:gd name="T3" fmla="*/ 22 h 30"/>
                <a:gd name="T4" fmla="*/ 5 w 94"/>
                <a:gd name="T5" fmla="*/ 30 h 30"/>
                <a:gd name="T6" fmla="*/ 0 w 94"/>
                <a:gd name="T7" fmla="*/ 21 h 30"/>
                <a:gd name="T8" fmla="*/ 45 w 94"/>
                <a:gd name="T9" fmla="*/ 13 h 30"/>
                <a:gd name="T10" fmla="*/ 89 w 94"/>
                <a:gd name="T11" fmla="*/ 0 h 30"/>
                <a:gd name="T12" fmla="*/ 94 w 94"/>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94" h="30">
                  <a:moveTo>
                    <a:pt x="94" y="9"/>
                  </a:moveTo>
                  <a:lnTo>
                    <a:pt x="50" y="22"/>
                  </a:lnTo>
                  <a:lnTo>
                    <a:pt x="5" y="30"/>
                  </a:lnTo>
                  <a:lnTo>
                    <a:pt x="0" y="21"/>
                  </a:lnTo>
                  <a:lnTo>
                    <a:pt x="45" y="13"/>
                  </a:lnTo>
                  <a:lnTo>
                    <a:pt x="89" y="0"/>
                  </a:lnTo>
                  <a:lnTo>
                    <a:pt x="9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4" name="Freeform 1720"/>
            <p:cNvSpPr>
              <a:spLocks/>
            </p:cNvSpPr>
            <p:nvPr/>
          </p:nvSpPr>
          <p:spPr bwMode="auto">
            <a:xfrm>
              <a:off x="4427" y="2330"/>
              <a:ext cx="2" cy="5"/>
            </a:xfrm>
            <a:custGeom>
              <a:avLst/>
              <a:gdLst>
                <a:gd name="T0" fmla="*/ 5 w 5"/>
                <a:gd name="T1" fmla="*/ 9 h 9"/>
                <a:gd name="T2" fmla="*/ 0 w 5"/>
                <a:gd name="T3" fmla="*/ 0 h 9"/>
                <a:gd name="T4" fmla="*/ 5 w 5"/>
                <a:gd name="T5" fmla="*/ 9 h 9"/>
              </a:gdLst>
              <a:ahLst/>
              <a:cxnLst>
                <a:cxn ang="0">
                  <a:pos x="T0" y="T1"/>
                </a:cxn>
                <a:cxn ang="0">
                  <a:pos x="T2" y="T3"/>
                </a:cxn>
                <a:cxn ang="0">
                  <a:pos x="T4" y="T5"/>
                </a:cxn>
              </a:cxnLst>
              <a:rect l="0" t="0" r="r" b="b"/>
              <a:pathLst>
                <a:path w="5" h="9">
                  <a:moveTo>
                    <a:pt x="5" y="9"/>
                  </a:moveTo>
                  <a:lnTo>
                    <a:pt x="0" y="0"/>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5" name="Freeform 1721"/>
            <p:cNvSpPr>
              <a:spLocks/>
            </p:cNvSpPr>
            <p:nvPr/>
          </p:nvSpPr>
          <p:spPr bwMode="auto">
            <a:xfrm>
              <a:off x="4344" y="2341"/>
              <a:ext cx="40" cy="30"/>
            </a:xfrm>
            <a:custGeom>
              <a:avLst/>
              <a:gdLst>
                <a:gd name="T0" fmla="*/ 82 w 82"/>
                <a:gd name="T1" fmla="*/ 9 h 60"/>
                <a:gd name="T2" fmla="*/ 64 w 82"/>
                <a:gd name="T3" fmla="*/ 16 h 60"/>
                <a:gd name="T4" fmla="*/ 41 w 82"/>
                <a:gd name="T5" fmla="*/ 28 h 60"/>
                <a:gd name="T6" fmla="*/ 21 w 82"/>
                <a:gd name="T7" fmla="*/ 44 h 60"/>
                <a:gd name="T8" fmla="*/ 8 w 82"/>
                <a:gd name="T9" fmla="*/ 60 h 60"/>
                <a:gd name="T10" fmla="*/ 0 w 82"/>
                <a:gd name="T11" fmla="*/ 53 h 60"/>
                <a:gd name="T12" fmla="*/ 14 w 82"/>
                <a:gd name="T13" fmla="*/ 36 h 60"/>
                <a:gd name="T14" fmla="*/ 33 w 82"/>
                <a:gd name="T15" fmla="*/ 21 h 60"/>
                <a:gd name="T16" fmla="*/ 57 w 82"/>
                <a:gd name="T17" fmla="*/ 7 h 60"/>
                <a:gd name="T18" fmla="*/ 77 w 82"/>
                <a:gd name="T19" fmla="*/ 0 h 60"/>
                <a:gd name="T20" fmla="*/ 82 w 82"/>
                <a:gd name="T2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60">
                  <a:moveTo>
                    <a:pt x="82" y="9"/>
                  </a:moveTo>
                  <a:lnTo>
                    <a:pt x="64" y="16"/>
                  </a:lnTo>
                  <a:lnTo>
                    <a:pt x="41" y="28"/>
                  </a:lnTo>
                  <a:lnTo>
                    <a:pt x="21" y="44"/>
                  </a:lnTo>
                  <a:lnTo>
                    <a:pt x="8" y="60"/>
                  </a:lnTo>
                  <a:lnTo>
                    <a:pt x="0" y="53"/>
                  </a:lnTo>
                  <a:lnTo>
                    <a:pt x="14" y="36"/>
                  </a:lnTo>
                  <a:lnTo>
                    <a:pt x="33" y="21"/>
                  </a:lnTo>
                  <a:lnTo>
                    <a:pt x="57" y="7"/>
                  </a:lnTo>
                  <a:lnTo>
                    <a:pt x="77" y="0"/>
                  </a:lnTo>
                  <a:lnTo>
                    <a:pt x="8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6" name="Freeform 1722"/>
            <p:cNvSpPr>
              <a:spLocks/>
            </p:cNvSpPr>
            <p:nvPr/>
          </p:nvSpPr>
          <p:spPr bwMode="auto">
            <a:xfrm>
              <a:off x="4382" y="2341"/>
              <a:ext cx="2" cy="4"/>
            </a:xfrm>
            <a:custGeom>
              <a:avLst/>
              <a:gdLst>
                <a:gd name="T0" fmla="*/ 0 w 5"/>
                <a:gd name="T1" fmla="*/ 0 h 9"/>
                <a:gd name="T2" fmla="*/ 5 w 5"/>
                <a:gd name="T3" fmla="*/ 9 h 9"/>
                <a:gd name="T4" fmla="*/ 0 w 5"/>
                <a:gd name="T5" fmla="*/ 0 h 9"/>
              </a:gdLst>
              <a:ahLst/>
              <a:cxnLst>
                <a:cxn ang="0">
                  <a:pos x="T0" y="T1"/>
                </a:cxn>
                <a:cxn ang="0">
                  <a:pos x="T2" y="T3"/>
                </a:cxn>
                <a:cxn ang="0">
                  <a:pos x="T4" y="T5"/>
                </a:cxn>
              </a:cxnLst>
              <a:rect l="0" t="0" r="r" b="b"/>
              <a:pathLst>
                <a:path w="5" h="9">
                  <a:moveTo>
                    <a:pt x="0" y="0"/>
                  </a:moveTo>
                  <a:lnTo>
                    <a:pt x="5"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7" name="Freeform 1723"/>
            <p:cNvSpPr>
              <a:spLocks/>
            </p:cNvSpPr>
            <p:nvPr/>
          </p:nvSpPr>
          <p:spPr bwMode="auto">
            <a:xfrm>
              <a:off x="4325" y="2367"/>
              <a:ext cx="23" cy="40"/>
            </a:xfrm>
            <a:custGeom>
              <a:avLst/>
              <a:gdLst>
                <a:gd name="T0" fmla="*/ 45 w 45"/>
                <a:gd name="T1" fmla="*/ 6 h 79"/>
                <a:gd name="T2" fmla="*/ 32 w 45"/>
                <a:gd name="T3" fmla="*/ 27 h 79"/>
                <a:gd name="T4" fmla="*/ 26 w 45"/>
                <a:gd name="T5" fmla="*/ 39 h 79"/>
                <a:gd name="T6" fmla="*/ 10 w 45"/>
                <a:gd name="T7" fmla="*/ 79 h 79"/>
                <a:gd name="T8" fmla="*/ 0 w 45"/>
                <a:gd name="T9" fmla="*/ 78 h 79"/>
                <a:gd name="T10" fmla="*/ 15 w 45"/>
                <a:gd name="T11" fmla="*/ 37 h 79"/>
                <a:gd name="T12" fmla="*/ 23 w 45"/>
                <a:gd name="T13" fmla="*/ 21 h 79"/>
                <a:gd name="T14" fmla="*/ 36 w 45"/>
                <a:gd name="T15" fmla="*/ 0 h 79"/>
                <a:gd name="T16" fmla="*/ 45 w 45"/>
                <a:gd name="T17"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79">
                  <a:moveTo>
                    <a:pt x="45" y="6"/>
                  </a:moveTo>
                  <a:lnTo>
                    <a:pt x="32" y="27"/>
                  </a:lnTo>
                  <a:lnTo>
                    <a:pt x="26" y="39"/>
                  </a:lnTo>
                  <a:lnTo>
                    <a:pt x="10" y="79"/>
                  </a:lnTo>
                  <a:lnTo>
                    <a:pt x="0" y="78"/>
                  </a:lnTo>
                  <a:lnTo>
                    <a:pt x="15" y="37"/>
                  </a:lnTo>
                  <a:lnTo>
                    <a:pt x="23" y="21"/>
                  </a:lnTo>
                  <a:lnTo>
                    <a:pt x="36" y="0"/>
                  </a:lnTo>
                  <a:lnTo>
                    <a:pt x="4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8" name="Freeform 1724"/>
            <p:cNvSpPr>
              <a:spLocks/>
            </p:cNvSpPr>
            <p:nvPr/>
          </p:nvSpPr>
          <p:spPr bwMode="auto">
            <a:xfrm>
              <a:off x="4315" y="2406"/>
              <a:ext cx="16" cy="31"/>
            </a:xfrm>
            <a:custGeom>
              <a:avLst/>
              <a:gdLst>
                <a:gd name="T0" fmla="*/ 31 w 31"/>
                <a:gd name="T1" fmla="*/ 1 h 62"/>
                <a:gd name="T2" fmla="*/ 10 w 31"/>
                <a:gd name="T3" fmla="*/ 62 h 62"/>
                <a:gd name="T4" fmla="*/ 0 w 31"/>
                <a:gd name="T5" fmla="*/ 60 h 62"/>
                <a:gd name="T6" fmla="*/ 21 w 31"/>
                <a:gd name="T7" fmla="*/ 0 h 62"/>
                <a:gd name="T8" fmla="*/ 31 w 31"/>
                <a:gd name="T9" fmla="*/ 1 h 62"/>
              </a:gdLst>
              <a:ahLst/>
              <a:cxnLst>
                <a:cxn ang="0">
                  <a:pos x="T0" y="T1"/>
                </a:cxn>
                <a:cxn ang="0">
                  <a:pos x="T2" y="T3"/>
                </a:cxn>
                <a:cxn ang="0">
                  <a:pos x="T4" y="T5"/>
                </a:cxn>
                <a:cxn ang="0">
                  <a:pos x="T6" y="T7"/>
                </a:cxn>
                <a:cxn ang="0">
                  <a:pos x="T8" y="T9"/>
                </a:cxn>
              </a:cxnLst>
              <a:rect l="0" t="0" r="r" b="b"/>
              <a:pathLst>
                <a:path w="31" h="62">
                  <a:moveTo>
                    <a:pt x="31" y="1"/>
                  </a:moveTo>
                  <a:lnTo>
                    <a:pt x="10" y="62"/>
                  </a:lnTo>
                  <a:lnTo>
                    <a:pt x="0" y="60"/>
                  </a:lnTo>
                  <a:lnTo>
                    <a:pt x="21"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49" name="Freeform 1725"/>
            <p:cNvSpPr>
              <a:spLocks/>
            </p:cNvSpPr>
            <p:nvPr/>
          </p:nvSpPr>
          <p:spPr bwMode="auto">
            <a:xfrm>
              <a:off x="4325" y="2406"/>
              <a:ext cx="6" cy="1"/>
            </a:xfrm>
            <a:custGeom>
              <a:avLst/>
              <a:gdLst>
                <a:gd name="T0" fmla="*/ 0 w 10"/>
                <a:gd name="T1" fmla="*/ 0 h 1"/>
                <a:gd name="T2" fmla="*/ 10 w 10"/>
                <a:gd name="T3" fmla="*/ 1 h 1"/>
                <a:gd name="T4" fmla="*/ 0 w 10"/>
                <a:gd name="T5" fmla="*/ 0 h 1"/>
              </a:gdLst>
              <a:ahLst/>
              <a:cxnLst>
                <a:cxn ang="0">
                  <a:pos x="T0" y="T1"/>
                </a:cxn>
                <a:cxn ang="0">
                  <a:pos x="T2" y="T3"/>
                </a:cxn>
                <a:cxn ang="0">
                  <a:pos x="T4" y="T5"/>
                </a:cxn>
              </a:cxnLst>
              <a:rect l="0" t="0" r="r" b="b"/>
              <a:pathLst>
                <a:path w="10" h="1">
                  <a:moveTo>
                    <a:pt x="0" y="0"/>
                  </a:move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0" name="Freeform 1726"/>
            <p:cNvSpPr>
              <a:spLocks/>
            </p:cNvSpPr>
            <p:nvPr/>
          </p:nvSpPr>
          <p:spPr bwMode="auto">
            <a:xfrm>
              <a:off x="4316" y="2349"/>
              <a:ext cx="65" cy="90"/>
            </a:xfrm>
            <a:custGeom>
              <a:avLst/>
              <a:gdLst>
                <a:gd name="T0" fmla="*/ 0 w 132"/>
                <a:gd name="T1" fmla="*/ 174 h 180"/>
                <a:gd name="T2" fmla="*/ 24 w 132"/>
                <a:gd name="T3" fmla="*/ 125 h 180"/>
                <a:gd name="T4" fmla="*/ 50 w 132"/>
                <a:gd name="T5" fmla="*/ 74 h 180"/>
                <a:gd name="T6" fmla="*/ 67 w 132"/>
                <a:gd name="T7" fmla="*/ 50 h 180"/>
                <a:gd name="T8" fmla="*/ 83 w 132"/>
                <a:gd name="T9" fmla="*/ 29 h 180"/>
                <a:gd name="T10" fmla="*/ 104 w 132"/>
                <a:gd name="T11" fmla="*/ 12 h 180"/>
                <a:gd name="T12" fmla="*/ 115 w 132"/>
                <a:gd name="T13" fmla="*/ 5 h 180"/>
                <a:gd name="T14" fmla="*/ 127 w 132"/>
                <a:gd name="T15" fmla="*/ 0 h 180"/>
                <a:gd name="T16" fmla="*/ 132 w 132"/>
                <a:gd name="T17" fmla="*/ 9 h 180"/>
                <a:gd name="T18" fmla="*/ 120 w 132"/>
                <a:gd name="T19" fmla="*/ 14 h 180"/>
                <a:gd name="T20" fmla="*/ 110 w 132"/>
                <a:gd name="T21" fmla="*/ 22 h 180"/>
                <a:gd name="T22" fmla="*/ 91 w 132"/>
                <a:gd name="T23" fmla="*/ 37 h 180"/>
                <a:gd name="T24" fmla="*/ 74 w 132"/>
                <a:gd name="T25" fmla="*/ 58 h 180"/>
                <a:gd name="T26" fmla="*/ 59 w 132"/>
                <a:gd name="T27" fmla="*/ 80 h 180"/>
                <a:gd name="T28" fmla="*/ 33 w 132"/>
                <a:gd name="T29" fmla="*/ 131 h 180"/>
                <a:gd name="T30" fmla="*/ 9 w 132"/>
                <a:gd name="T31" fmla="*/ 180 h 180"/>
                <a:gd name="T32" fmla="*/ 0 w 132"/>
                <a:gd name="T33"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80">
                  <a:moveTo>
                    <a:pt x="0" y="174"/>
                  </a:moveTo>
                  <a:lnTo>
                    <a:pt x="24" y="125"/>
                  </a:lnTo>
                  <a:lnTo>
                    <a:pt x="50" y="74"/>
                  </a:lnTo>
                  <a:lnTo>
                    <a:pt x="67" y="50"/>
                  </a:lnTo>
                  <a:lnTo>
                    <a:pt x="83" y="29"/>
                  </a:lnTo>
                  <a:lnTo>
                    <a:pt x="104" y="12"/>
                  </a:lnTo>
                  <a:lnTo>
                    <a:pt x="115" y="5"/>
                  </a:lnTo>
                  <a:lnTo>
                    <a:pt x="127" y="0"/>
                  </a:lnTo>
                  <a:lnTo>
                    <a:pt x="132" y="9"/>
                  </a:lnTo>
                  <a:lnTo>
                    <a:pt x="120" y="14"/>
                  </a:lnTo>
                  <a:lnTo>
                    <a:pt x="110" y="22"/>
                  </a:lnTo>
                  <a:lnTo>
                    <a:pt x="91" y="37"/>
                  </a:lnTo>
                  <a:lnTo>
                    <a:pt x="74" y="58"/>
                  </a:lnTo>
                  <a:lnTo>
                    <a:pt x="59" y="80"/>
                  </a:lnTo>
                  <a:lnTo>
                    <a:pt x="33" y="131"/>
                  </a:lnTo>
                  <a:lnTo>
                    <a:pt x="9" y="180"/>
                  </a:lnTo>
                  <a:lnTo>
                    <a:pt x="0"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1" name="Freeform 1727"/>
            <p:cNvSpPr>
              <a:spLocks/>
            </p:cNvSpPr>
            <p:nvPr/>
          </p:nvSpPr>
          <p:spPr bwMode="auto">
            <a:xfrm>
              <a:off x="4315" y="2436"/>
              <a:ext cx="5" cy="3"/>
            </a:xfrm>
            <a:custGeom>
              <a:avLst/>
              <a:gdLst>
                <a:gd name="T0" fmla="*/ 0 w 10"/>
                <a:gd name="T1" fmla="*/ 1 h 6"/>
                <a:gd name="T2" fmla="*/ 10 w 10"/>
                <a:gd name="T3" fmla="*/ 6 h 6"/>
                <a:gd name="T4" fmla="*/ 1 w 10"/>
                <a:gd name="T5" fmla="*/ 0 h 6"/>
                <a:gd name="T6" fmla="*/ 10 w 10"/>
                <a:gd name="T7" fmla="*/ 3 h 6"/>
                <a:gd name="T8" fmla="*/ 0 w 10"/>
                <a:gd name="T9" fmla="*/ 1 h 6"/>
              </a:gdLst>
              <a:ahLst/>
              <a:cxnLst>
                <a:cxn ang="0">
                  <a:pos x="T0" y="T1"/>
                </a:cxn>
                <a:cxn ang="0">
                  <a:pos x="T2" y="T3"/>
                </a:cxn>
                <a:cxn ang="0">
                  <a:pos x="T4" y="T5"/>
                </a:cxn>
                <a:cxn ang="0">
                  <a:pos x="T6" y="T7"/>
                </a:cxn>
                <a:cxn ang="0">
                  <a:pos x="T8" y="T9"/>
                </a:cxn>
              </a:cxnLst>
              <a:rect l="0" t="0" r="r" b="b"/>
              <a:pathLst>
                <a:path w="10" h="6">
                  <a:moveTo>
                    <a:pt x="0" y="1"/>
                  </a:moveTo>
                  <a:lnTo>
                    <a:pt x="10" y="6"/>
                  </a:lnTo>
                  <a:lnTo>
                    <a:pt x="1" y="0"/>
                  </a:lnTo>
                  <a:lnTo>
                    <a:pt x="1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2" name="Freeform 1728"/>
            <p:cNvSpPr>
              <a:spLocks/>
            </p:cNvSpPr>
            <p:nvPr/>
          </p:nvSpPr>
          <p:spPr bwMode="auto">
            <a:xfrm>
              <a:off x="4381" y="2324"/>
              <a:ext cx="92" cy="30"/>
            </a:xfrm>
            <a:custGeom>
              <a:avLst/>
              <a:gdLst>
                <a:gd name="T0" fmla="*/ 0 w 184"/>
                <a:gd name="T1" fmla="*/ 51 h 62"/>
                <a:gd name="T2" fmla="*/ 24 w 184"/>
                <a:gd name="T3" fmla="*/ 45 h 62"/>
                <a:gd name="T4" fmla="*/ 47 w 184"/>
                <a:gd name="T5" fmla="*/ 39 h 62"/>
                <a:gd name="T6" fmla="*/ 92 w 184"/>
                <a:gd name="T7" fmla="*/ 32 h 62"/>
                <a:gd name="T8" fmla="*/ 136 w 184"/>
                <a:gd name="T9" fmla="*/ 20 h 62"/>
                <a:gd name="T10" fmla="*/ 156 w 184"/>
                <a:gd name="T11" fmla="*/ 12 h 62"/>
                <a:gd name="T12" fmla="*/ 178 w 184"/>
                <a:gd name="T13" fmla="*/ 0 h 62"/>
                <a:gd name="T14" fmla="*/ 184 w 184"/>
                <a:gd name="T15" fmla="*/ 9 h 62"/>
                <a:gd name="T16" fmla="*/ 160 w 184"/>
                <a:gd name="T17" fmla="*/ 21 h 62"/>
                <a:gd name="T18" fmla="*/ 137 w 184"/>
                <a:gd name="T19" fmla="*/ 30 h 62"/>
                <a:gd name="T20" fmla="*/ 94 w 184"/>
                <a:gd name="T21" fmla="*/ 42 h 62"/>
                <a:gd name="T22" fmla="*/ 48 w 184"/>
                <a:gd name="T23" fmla="*/ 50 h 62"/>
                <a:gd name="T24" fmla="*/ 26 w 184"/>
                <a:gd name="T25" fmla="*/ 56 h 62"/>
                <a:gd name="T26" fmla="*/ 2 w 184"/>
                <a:gd name="T27" fmla="*/ 62 h 62"/>
                <a:gd name="T28" fmla="*/ 0 w 184"/>
                <a:gd name="T29"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4" h="62">
                  <a:moveTo>
                    <a:pt x="0" y="51"/>
                  </a:moveTo>
                  <a:lnTo>
                    <a:pt x="24" y="45"/>
                  </a:lnTo>
                  <a:lnTo>
                    <a:pt x="47" y="39"/>
                  </a:lnTo>
                  <a:lnTo>
                    <a:pt x="92" y="32"/>
                  </a:lnTo>
                  <a:lnTo>
                    <a:pt x="136" y="20"/>
                  </a:lnTo>
                  <a:lnTo>
                    <a:pt x="156" y="12"/>
                  </a:lnTo>
                  <a:lnTo>
                    <a:pt x="178" y="0"/>
                  </a:lnTo>
                  <a:lnTo>
                    <a:pt x="184" y="9"/>
                  </a:lnTo>
                  <a:lnTo>
                    <a:pt x="160" y="21"/>
                  </a:lnTo>
                  <a:lnTo>
                    <a:pt x="137" y="30"/>
                  </a:lnTo>
                  <a:lnTo>
                    <a:pt x="94" y="42"/>
                  </a:lnTo>
                  <a:lnTo>
                    <a:pt x="48" y="50"/>
                  </a:lnTo>
                  <a:lnTo>
                    <a:pt x="26" y="56"/>
                  </a:lnTo>
                  <a:lnTo>
                    <a:pt x="2" y="62"/>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3" name="Freeform 1729"/>
            <p:cNvSpPr>
              <a:spLocks/>
            </p:cNvSpPr>
            <p:nvPr/>
          </p:nvSpPr>
          <p:spPr bwMode="auto">
            <a:xfrm>
              <a:off x="4375" y="2349"/>
              <a:ext cx="6" cy="5"/>
            </a:xfrm>
            <a:custGeom>
              <a:avLst/>
              <a:gdLst>
                <a:gd name="T0" fmla="*/ 7 w 12"/>
                <a:gd name="T1" fmla="*/ 0 h 11"/>
                <a:gd name="T2" fmla="*/ 0 w 12"/>
                <a:gd name="T3" fmla="*/ 3 h 11"/>
                <a:gd name="T4" fmla="*/ 10 w 12"/>
                <a:gd name="T5" fmla="*/ 0 h 11"/>
                <a:gd name="T6" fmla="*/ 12 w 12"/>
                <a:gd name="T7" fmla="*/ 11 h 11"/>
                <a:gd name="T8" fmla="*/ 12 w 12"/>
                <a:gd name="T9" fmla="*/ 9 h 11"/>
                <a:gd name="T10" fmla="*/ 7 w 12"/>
                <a:gd name="T11" fmla="*/ 0 h 11"/>
              </a:gdLst>
              <a:ahLst/>
              <a:cxnLst>
                <a:cxn ang="0">
                  <a:pos x="T0" y="T1"/>
                </a:cxn>
                <a:cxn ang="0">
                  <a:pos x="T2" y="T3"/>
                </a:cxn>
                <a:cxn ang="0">
                  <a:pos x="T4" y="T5"/>
                </a:cxn>
                <a:cxn ang="0">
                  <a:pos x="T6" y="T7"/>
                </a:cxn>
                <a:cxn ang="0">
                  <a:pos x="T8" y="T9"/>
                </a:cxn>
                <a:cxn ang="0">
                  <a:pos x="T10" y="T11"/>
                </a:cxn>
              </a:cxnLst>
              <a:rect l="0" t="0" r="r" b="b"/>
              <a:pathLst>
                <a:path w="12" h="11">
                  <a:moveTo>
                    <a:pt x="7" y="0"/>
                  </a:moveTo>
                  <a:lnTo>
                    <a:pt x="0" y="3"/>
                  </a:lnTo>
                  <a:lnTo>
                    <a:pt x="10" y="0"/>
                  </a:lnTo>
                  <a:lnTo>
                    <a:pt x="12" y="11"/>
                  </a:lnTo>
                  <a:lnTo>
                    <a:pt x="12" y="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4" name="Freeform 1730"/>
            <p:cNvSpPr>
              <a:spLocks/>
            </p:cNvSpPr>
            <p:nvPr/>
          </p:nvSpPr>
          <p:spPr bwMode="auto">
            <a:xfrm>
              <a:off x="4469" y="2309"/>
              <a:ext cx="9" cy="18"/>
            </a:xfrm>
            <a:custGeom>
              <a:avLst/>
              <a:gdLst>
                <a:gd name="T0" fmla="*/ 0 w 18"/>
                <a:gd name="T1" fmla="*/ 33 h 38"/>
                <a:gd name="T2" fmla="*/ 9 w 18"/>
                <a:gd name="T3" fmla="*/ 38 h 38"/>
                <a:gd name="T4" fmla="*/ 18 w 18"/>
                <a:gd name="T5" fmla="*/ 5 h 38"/>
                <a:gd name="T6" fmla="*/ 9 w 18"/>
                <a:gd name="T7" fmla="*/ 0 h 38"/>
                <a:gd name="T8" fmla="*/ 0 w 18"/>
                <a:gd name="T9" fmla="*/ 33 h 38"/>
              </a:gdLst>
              <a:ahLst/>
              <a:cxnLst>
                <a:cxn ang="0">
                  <a:pos x="T0" y="T1"/>
                </a:cxn>
                <a:cxn ang="0">
                  <a:pos x="T2" y="T3"/>
                </a:cxn>
                <a:cxn ang="0">
                  <a:pos x="T4" y="T5"/>
                </a:cxn>
                <a:cxn ang="0">
                  <a:pos x="T6" y="T7"/>
                </a:cxn>
                <a:cxn ang="0">
                  <a:pos x="T8" y="T9"/>
                </a:cxn>
              </a:cxnLst>
              <a:rect l="0" t="0" r="r" b="b"/>
              <a:pathLst>
                <a:path w="18" h="38">
                  <a:moveTo>
                    <a:pt x="0" y="33"/>
                  </a:moveTo>
                  <a:lnTo>
                    <a:pt x="9" y="38"/>
                  </a:lnTo>
                  <a:lnTo>
                    <a:pt x="18" y="5"/>
                  </a:lnTo>
                  <a:lnTo>
                    <a:pt x="9" y="0"/>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5" name="Freeform 1731"/>
            <p:cNvSpPr>
              <a:spLocks/>
            </p:cNvSpPr>
            <p:nvPr/>
          </p:nvSpPr>
          <p:spPr bwMode="auto">
            <a:xfrm>
              <a:off x="4469" y="2324"/>
              <a:ext cx="4" cy="4"/>
            </a:xfrm>
            <a:custGeom>
              <a:avLst/>
              <a:gdLst>
                <a:gd name="T0" fmla="*/ 7 w 9"/>
                <a:gd name="T1" fmla="*/ 9 h 9"/>
                <a:gd name="T2" fmla="*/ 9 w 9"/>
                <a:gd name="T3" fmla="*/ 8 h 9"/>
                <a:gd name="T4" fmla="*/ 0 w 9"/>
                <a:gd name="T5" fmla="*/ 3 h 9"/>
                <a:gd name="T6" fmla="*/ 1 w 9"/>
                <a:gd name="T7" fmla="*/ 0 h 9"/>
                <a:gd name="T8" fmla="*/ 7 w 9"/>
                <a:gd name="T9" fmla="*/ 9 h 9"/>
              </a:gdLst>
              <a:ahLst/>
              <a:cxnLst>
                <a:cxn ang="0">
                  <a:pos x="T0" y="T1"/>
                </a:cxn>
                <a:cxn ang="0">
                  <a:pos x="T2" y="T3"/>
                </a:cxn>
                <a:cxn ang="0">
                  <a:pos x="T4" y="T5"/>
                </a:cxn>
                <a:cxn ang="0">
                  <a:pos x="T6" y="T7"/>
                </a:cxn>
                <a:cxn ang="0">
                  <a:pos x="T8" y="T9"/>
                </a:cxn>
              </a:cxnLst>
              <a:rect l="0" t="0" r="r" b="b"/>
              <a:pathLst>
                <a:path w="9" h="9">
                  <a:moveTo>
                    <a:pt x="7" y="9"/>
                  </a:moveTo>
                  <a:lnTo>
                    <a:pt x="9" y="8"/>
                  </a:lnTo>
                  <a:lnTo>
                    <a:pt x="0" y="3"/>
                  </a:lnTo>
                  <a:lnTo>
                    <a:pt x="1" y="0"/>
                  </a:lnTo>
                  <a:lnTo>
                    <a:pt x="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6" name="Freeform 1732"/>
            <p:cNvSpPr>
              <a:spLocks/>
            </p:cNvSpPr>
            <p:nvPr/>
          </p:nvSpPr>
          <p:spPr bwMode="auto">
            <a:xfrm>
              <a:off x="4473" y="2308"/>
              <a:ext cx="5" cy="4"/>
            </a:xfrm>
            <a:custGeom>
              <a:avLst/>
              <a:gdLst>
                <a:gd name="T0" fmla="*/ 9 w 9"/>
                <a:gd name="T1" fmla="*/ 6 h 7"/>
                <a:gd name="T2" fmla="*/ 0 w 9"/>
                <a:gd name="T3" fmla="*/ 0 h 7"/>
                <a:gd name="T4" fmla="*/ 7 w 9"/>
                <a:gd name="T5" fmla="*/ 7 h 7"/>
                <a:gd name="T6" fmla="*/ 0 w 9"/>
                <a:gd name="T7" fmla="*/ 1 h 7"/>
                <a:gd name="T8" fmla="*/ 9 w 9"/>
                <a:gd name="T9" fmla="*/ 6 h 7"/>
              </a:gdLst>
              <a:ahLst/>
              <a:cxnLst>
                <a:cxn ang="0">
                  <a:pos x="T0" y="T1"/>
                </a:cxn>
                <a:cxn ang="0">
                  <a:pos x="T2" y="T3"/>
                </a:cxn>
                <a:cxn ang="0">
                  <a:pos x="T4" y="T5"/>
                </a:cxn>
                <a:cxn ang="0">
                  <a:pos x="T6" y="T7"/>
                </a:cxn>
                <a:cxn ang="0">
                  <a:pos x="T8" y="T9"/>
                </a:cxn>
              </a:cxnLst>
              <a:rect l="0" t="0" r="r" b="b"/>
              <a:pathLst>
                <a:path w="9" h="7">
                  <a:moveTo>
                    <a:pt x="9" y="6"/>
                  </a:moveTo>
                  <a:lnTo>
                    <a:pt x="0" y="0"/>
                  </a:lnTo>
                  <a:lnTo>
                    <a:pt x="7" y="7"/>
                  </a:lnTo>
                  <a:lnTo>
                    <a:pt x="0" y="1"/>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7" name="Freeform 1733"/>
            <p:cNvSpPr>
              <a:spLocks/>
            </p:cNvSpPr>
            <p:nvPr/>
          </p:nvSpPr>
          <p:spPr bwMode="auto">
            <a:xfrm>
              <a:off x="4076" y="2412"/>
              <a:ext cx="22" cy="20"/>
            </a:xfrm>
            <a:custGeom>
              <a:avLst/>
              <a:gdLst>
                <a:gd name="T0" fmla="*/ 4 w 44"/>
                <a:gd name="T1" fmla="*/ 0 h 39"/>
                <a:gd name="T2" fmla="*/ 0 w 44"/>
                <a:gd name="T3" fmla="*/ 4 h 39"/>
                <a:gd name="T4" fmla="*/ 39 w 44"/>
                <a:gd name="T5" fmla="*/ 39 h 39"/>
                <a:gd name="T6" fmla="*/ 44 w 44"/>
                <a:gd name="T7" fmla="*/ 35 h 39"/>
                <a:gd name="T8" fmla="*/ 4 w 44"/>
                <a:gd name="T9" fmla="*/ 0 h 39"/>
              </a:gdLst>
              <a:ahLst/>
              <a:cxnLst>
                <a:cxn ang="0">
                  <a:pos x="T0" y="T1"/>
                </a:cxn>
                <a:cxn ang="0">
                  <a:pos x="T2" y="T3"/>
                </a:cxn>
                <a:cxn ang="0">
                  <a:pos x="T4" y="T5"/>
                </a:cxn>
                <a:cxn ang="0">
                  <a:pos x="T6" y="T7"/>
                </a:cxn>
                <a:cxn ang="0">
                  <a:pos x="T8" y="T9"/>
                </a:cxn>
              </a:cxnLst>
              <a:rect l="0" t="0" r="r" b="b"/>
              <a:pathLst>
                <a:path w="44" h="39">
                  <a:moveTo>
                    <a:pt x="4" y="0"/>
                  </a:moveTo>
                  <a:lnTo>
                    <a:pt x="0" y="4"/>
                  </a:lnTo>
                  <a:lnTo>
                    <a:pt x="39" y="39"/>
                  </a:lnTo>
                  <a:lnTo>
                    <a:pt x="44" y="3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8" name="Freeform 1734"/>
            <p:cNvSpPr>
              <a:spLocks/>
            </p:cNvSpPr>
            <p:nvPr/>
          </p:nvSpPr>
          <p:spPr bwMode="auto">
            <a:xfrm>
              <a:off x="4096" y="2408"/>
              <a:ext cx="306" cy="67"/>
            </a:xfrm>
            <a:custGeom>
              <a:avLst/>
              <a:gdLst>
                <a:gd name="T0" fmla="*/ 5 w 613"/>
                <a:gd name="T1" fmla="*/ 44 h 134"/>
                <a:gd name="T2" fmla="*/ 38 w 613"/>
                <a:gd name="T3" fmla="*/ 74 h 134"/>
                <a:gd name="T4" fmla="*/ 54 w 613"/>
                <a:gd name="T5" fmla="*/ 86 h 134"/>
                <a:gd name="T6" fmla="*/ 71 w 613"/>
                <a:gd name="T7" fmla="*/ 95 h 134"/>
                <a:gd name="T8" fmla="*/ 107 w 613"/>
                <a:gd name="T9" fmla="*/ 111 h 134"/>
                <a:gd name="T10" fmla="*/ 145 w 613"/>
                <a:gd name="T11" fmla="*/ 122 h 134"/>
                <a:gd name="T12" fmla="*/ 183 w 613"/>
                <a:gd name="T13" fmla="*/ 126 h 134"/>
                <a:gd name="T14" fmla="*/ 222 w 613"/>
                <a:gd name="T15" fmla="*/ 128 h 134"/>
                <a:gd name="T16" fmla="*/ 261 w 613"/>
                <a:gd name="T17" fmla="*/ 123 h 134"/>
                <a:gd name="T18" fmla="*/ 302 w 613"/>
                <a:gd name="T19" fmla="*/ 116 h 134"/>
                <a:gd name="T20" fmla="*/ 341 w 613"/>
                <a:gd name="T21" fmla="*/ 105 h 134"/>
                <a:gd name="T22" fmla="*/ 382 w 613"/>
                <a:gd name="T23" fmla="*/ 93 h 134"/>
                <a:gd name="T24" fmla="*/ 462 w 613"/>
                <a:gd name="T25" fmla="*/ 63 h 134"/>
                <a:gd name="T26" fmla="*/ 611 w 613"/>
                <a:gd name="T27" fmla="*/ 0 h 134"/>
                <a:gd name="T28" fmla="*/ 613 w 613"/>
                <a:gd name="T29" fmla="*/ 6 h 134"/>
                <a:gd name="T30" fmla="*/ 463 w 613"/>
                <a:gd name="T31" fmla="*/ 69 h 134"/>
                <a:gd name="T32" fmla="*/ 383 w 613"/>
                <a:gd name="T33" fmla="*/ 99 h 134"/>
                <a:gd name="T34" fmla="*/ 343 w 613"/>
                <a:gd name="T35" fmla="*/ 111 h 134"/>
                <a:gd name="T36" fmla="*/ 302 w 613"/>
                <a:gd name="T37" fmla="*/ 122 h 134"/>
                <a:gd name="T38" fmla="*/ 261 w 613"/>
                <a:gd name="T39" fmla="*/ 129 h 134"/>
                <a:gd name="T40" fmla="*/ 222 w 613"/>
                <a:gd name="T41" fmla="*/ 134 h 134"/>
                <a:gd name="T42" fmla="*/ 183 w 613"/>
                <a:gd name="T43" fmla="*/ 132 h 134"/>
                <a:gd name="T44" fmla="*/ 143 w 613"/>
                <a:gd name="T45" fmla="*/ 128 h 134"/>
                <a:gd name="T46" fmla="*/ 106 w 613"/>
                <a:gd name="T47" fmla="*/ 117 h 134"/>
                <a:gd name="T48" fmla="*/ 70 w 613"/>
                <a:gd name="T49" fmla="*/ 101 h 134"/>
                <a:gd name="T50" fmla="*/ 50 w 613"/>
                <a:gd name="T51" fmla="*/ 90 h 134"/>
                <a:gd name="T52" fmla="*/ 33 w 613"/>
                <a:gd name="T53" fmla="*/ 78 h 134"/>
                <a:gd name="T54" fmla="*/ 0 w 613"/>
                <a:gd name="T55" fmla="*/ 48 h 134"/>
                <a:gd name="T56" fmla="*/ 5 w 613"/>
                <a:gd name="T57" fmla="*/ 4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3" h="134">
                  <a:moveTo>
                    <a:pt x="5" y="44"/>
                  </a:moveTo>
                  <a:lnTo>
                    <a:pt x="38" y="74"/>
                  </a:lnTo>
                  <a:lnTo>
                    <a:pt x="54" y="86"/>
                  </a:lnTo>
                  <a:lnTo>
                    <a:pt x="71" y="95"/>
                  </a:lnTo>
                  <a:lnTo>
                    <a:pt x="107" y="111"/>
                  </a:lnTo>
                  <a:lnTo>
                    <a:pt x="145" y="122"/>
                  </a:lnTo>
                  <a:lnTo>
                    <a:pt x="183" y="126"/>
                  </a:lnTo>
                  <a:lnTo>
                    <a:pt x="222" y="128"/>
                  </a:lnTo>
                  <a:lnTo>
                    <a:pt x="261" y="123"/>
                  </a:lnTo>
                  <a:lnTo>
                    <a:pt x="302" y="116"/>
                  </a:lnTo>
                  <a:lnTo>
                    <a:pt x="341" y="105"/>
                  </a:lnTo>
                  <a:lnTo>
                    <a:pt x="382" y="93"/>
                  </a:lnTo>
                  <a:lnTo>
                    <a:pt x="462" y="63"/>
                  </a:lnTo>
                  <a:lnTo>
                    <a:pt x="611" y="0"/>
                  </a:lnTo>
                  <a:lnTo>
                    <a:pt x="613" y="6"/>
                  </a:lnTo>
                  <a:lnTo>
                    <a:pt x="463" y="69"/>
                  </a:lnTo>
                  <a:lnTo>
                    <a:pt x="383" y="99"/>
                  </a:lnTo>
                  <a:lnTo>
                    <a:pt x="343" y="111"/>
                  </a:lnTo>
                  <a:lnTo>
                    <a:pt x="302" y="122"/>
                  </a:lnTo>
                  <a:lnTo>
                    <a:pt x="261" y="129"/>
                  </a:lnTo>
                  <a:lnTo>
                    <a:pt x="222" y="134"/>
                  </a:lnTo>
                  <a:lnTo>
                    <a:pt x="183" y="132"/>
                  </a:lnTo>
                  <a:lnTo>
                    <a:pt x="143" y="128"/>
                  </a:lnTo>
                  <a:lnTo>
                    <a:pt x="106" y="117"/>
                  </a:lnTo>
                  <a:lnTo>
                    <a:pt x="70" y="101"/>
                  </a:lnTo>
                  <a:lnTo>
                    <a:pt x="50" y="90"/>
                  </a:lnTo>
                  <a:lnTo>
                    <a:pt x="33" y="78"/>
                  </a:lnTo>
                  <a:lnTo>
                    <a:pt x="0" y="48"/>
                  </a:lnTo>
                  <a:lnTo>
                    <a:pt x="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59" name="Freeform 1735"/>
            <p:cNvSpPr>
              <a:spLocks/>
            </p:cNvSpPr>
            <p:nvPr/>
          </p:nvSpPr>
          <p:spPr bwMode="auto">
            <a:xfrm>
              <a:off x="4096" y="2430"/>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0" name="Freeform 1736"/>
            <p:cNvSpPr>
              <a:spLocks/>
            </p:cNvSpPr>
            <p:nvPr/>
          </p:nvSpPr>
          <p:spPr bwMode="auto">
            <a:xfrm>
              <a:off x="4402" y="2364"/>
              <a:ext cx="122" cy="47"/>
            </a:xfrm>
            <a:custGeom>
              <a:avLst/>
              <a:gdLst>
                <a:gd name="T0" fmla="*/ 0 w 245"/>
                <a:gd name="T1" fmla="*/ 87 h 93"/>
                <a:gd name="T2" fmla="*/ 121 w 245"/>
                <a:gd name="T3" fmla="*/ 42 h 93"/>
                <a:gd name="T4" fmla="*/ 243 w 245"/>
                <a:gd name="T5" fmla="*/ 0 h 93"/>
                <a:gd name="T6" fmla="*/ 245 w 245"/>
                <a:gd name="T7" fmla="*/ 6 h 93"/>
                <a:gd name="T8" fmla="*/ 123 w 245"/>
                <a:gd name="T9" fmla="*/ 48 h 93"/>
                <a:gd name="T10" fmla="*/ 2 w 245"/>
                <a:gd name="T11" fmla="*/ 93 h 93"/>
                <a:gd name="T12" fmla="*/ 0 w 245"/>
                <a:gd name="T13" fmla="*/ 87 h 93"/>
              </a:gdLst>
              <a:ahLst/>
              <a:cxnLst>
                <a:cxn ang="0">
                  <a:pos x="T0" y="T1"/>
                </a:cxn>
                <a:cxn ang="0">
                  <a:pos x="T2" y="T3"/>
                </a:cxn>
                <a:cxn ang="0">
                  <a:pos x="T4" y="T5"/>
                </a:cxn>
                <a:cxn ang="0">
                  <a:pos x="T6" y="T7"/>
                </a:cxn>
                <a:cxn ang="0">
                  <a:pos x="T8" y="T9"/>
                </a:cxn>
                <a:cxn ang="0">
                  <a:pos x="T10" y="T11"/>
                </a:cxn>
                <a:cxn ang="0">
                  <a:pos x="T12" y="T13"/>
                </a:cxn>
              </a:cxnLst>
              <a:rect l="0" t="0" r="r" b="b"/>
              <a:pathLst>
                <a:path w="245" h="93">
                  <a:moveTo>
                    <a:pt x="0" y="87"/>
                  </a:moveTo>
                  <a:lnTo>
                    <a:pt x="121" y="42"/>
                  </a:lnTo>
                  <a:lnTo>
                    <a:pt x="243" y="0"/>
                  </a:lnTo>
                  <a:lnTo>
                    <a:pt x="245" y="6"/>
                  </a:lnTo>
                  <a:lnTo>
                    <a:pt x="123" y="48"/>
                  </a:lnTo>
                  <a:lnTo>
                    <a:pt x="2" y="93"/>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1" name="Freeform 1737"/>
            <p:cNvSpPr>
              <a:spLocks/>
            </p:cNvSpPr>
            <p:nvPr/>
          </p:nvSpPr>
          <p:spPr bwMode="auto">
            <a:xfrm>
              <a:off x="4402" y="2408"/>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2" name="Freeform 1738"/>
            <p:cNvSpPr>
              <a:spLocks/>
            </p:cNvSpPr>
            <p:nvPr/>
          </p:nvSpPr>
          <p:spPr bwMode="auto">
            <a:xfrm>
              <a:off x="4070" y="1831"/>
              <a:ext cx="31" cy="53"/>
            </a:xfrm>
            <a:custGeom>
              <a:avLst/>
              <a:gdLst>
                <a:gd name="T0" fmla="*/ 62 w 62"/>
                <a:gd name="T1" fmla="*/ 5 h 106"/>
                <a:gd name="T2" fmla="*/ 44 w 62"/>
                <a:gd name="T3" fmla="*/ 27 h 106"/>
                <a:gd name="T4" fmla="*/ 27 w 62"/>
                <a:gd name="T5" fmla="*/ 51 h 106"/>
                <a:gd name="T6" fmla="*/ 15 w 62"/>
                <a:gd name="T7" fmla="*/ 77 h 106"/>
                <a:gd name="T8" fmla="*/ 6 w 62"/>
                <a:gd name="T9" fmla="*/ 106 h 106"/>
                <a:gd name="T10" fmla="*/ 0 w 62"/>
                <a:gd name="T11" fmla="*/ 104 h 106"/>
                <a:gd name="T12" fmla="*/ 9 w 62"/>
                <a:gd name="T13" fmla="*/ 75 h 106"/>
                <a:gd name="T14" fmla="*/ 23 w 62"/>
                <a:gd name="T15" fmla="*/ 48 h 106"/>
                <a:gd name="T16" fmla="*/ 40 w 62"/>
                <a:gd name="T17" fmla="*/ 23 h 106"/>
                <a:gd name="T18" fmla="*/ 58 w 62"/>
                <a:gd name="T19" fmla="*/ 0 h 106"/>
                <a:gd name="T20" fmla="*/ 62 w 62"/>
                <a:gd name="T21"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62" y="5"/>
                  </a:moveTo>
                  <a:lnTo>
                    <a:pt x="44" y="27"/>
                  </a:lnTo>
                  <a:lnTo>
                    <a:pt x="27" y="51"/>
                  </a:lnTo>
                  <a:lnTo>
                    <a:pt x="15" y="77"/>
                  </a:lnTo>
                  <a:lnTo>
                    <a:pt x="6" y="106"/>
                  </a:lnTo>
                  <a:lnTo>
                    <a:pt x="0" y="104"/>
                  </a:lnTo>
                  <a:lnTo>
                    <a:pt x="9" y="75"/>
                  </a:lnTo>
                  <a:lnTo>
                    <a:pt x="23" y="48"/>
                  </a:lnTo>
                  <a:lnTo>
                    <a:pt x="40" y="23"/>
                  </a:lnTo>
                  <a:lnTo>
                    <a:pt x="58" y="0"/>
                  </a:lnTo>
                  <a:lnTo>
                    <a:pt x="6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3" name="Freeform 1739"/>
            <p:cNvSpPr>
              <a:spLocks/>
            </p:cNvSpPr>
            <p:nvPr/>
          </p:nvSpPr>
          <p:spPr bwMode="auto">
            <a:xfrm>
              <a:off x="4012" y="1883"/>
              <a:ext cx="61" cy="414"/>
            </a:xfrm>
            <a:custGeom>
              <a:avLst/>
              <a:gdLst>
                <a:gd name="T0" fmla="*/ 122 w 122"/>
                <a:gd name="T1" fmla="*/ 2 h 829"/>
                <a:gd name="T2" fmla="*/ 69 w 122"/>
                <a:gd name="T3" fmla="*/ 203 h 829"/>
                <a:gd name="T4" fmla="*/ 47 w 122"/>
                <a:gd name="T5" fmla="*/ 306 h 829"/>
                <a:gd name="T6" fmla="*/ 38 w 122"/>
                <a:gd name="T7" fmla="*/ 359 h 829"/>
                <a:gd name="T8" fmla="*/ 29 w 122"/>
                <a:gd name="T9" fmla="*/ 411 h 829"/>
                <a:gd name="T10" fmla="*/ 15 w 122"/>
                <a:gd name="T11" fmla="*/ 517 h 829"/>
                <a:gd name="T12" fmla="*/ 6 w 122"/>
                <a:gd name="T13" fmla="*/ 622 h 829"/>
                <a:gd name="T14" fmla="*/ 6 w 122"/>
                <a:gd name="T15" fmla="*/ 726 h 829"/>
                <a:gd name="T16" fmla="*/ 8 w 122"/>
                <a:gd name="T17" fmla="*/ 777 h 829"/>
                <a:gd name="T18" fmla="*/ 12 w 122"/>
                <a:gd name="T19" fmla="*/ 829 h 829"/>
                <a:gd name="T20" fmla="*/ 6 w 122"/>
                <a:gd name="T21" fmla="*/ 829 h 829"/>
                <a:gd name="T22" fmla="*/ 2 w 122"/>
                <a:gd name="T23" fmla="*/ 777 h 829"/>
                <a:gd name="T24" fmla="*/ 0 w 122"/>
                <a:gd name="T25" fmla="*/ 726 h 829"/>
                <a:gd name="T26" fmla="*/ 0 w 122"/>
                <a:gd name="T27" fmla="*/ 622 h 829"/>
                <a:gd name="T28" fmla="*/ 9 w 122"/>
                <a:gd name="T29" fmla="*/ 517 h 829"/>
                <a:gd name="T30" fmla="*/ 23 w 122"/>
                <a:gd name="T31" fmla="*/ 411 h 829"/>
                <a:gd name="T32" fmla="*/ 32 w 122"/>
                <a:gd name="T33" fmla="*/ 359 h 829"/>
                <a:gd name="T34" fmla="*/ 41 w 122"/>
                <a:gd name="T35" fmla="*/ 306 h 829"/>
                <a:gd name="T36" fmla="*/ 63 w 122"/>
                <a:gd name="T37" fmla="*/ 203 h 829"/>
                <a:gd name="T38" fmla="*/ 116 w 122"/>
                <a:gd name="T39" fmla="*/ 0 h 829"/>
                <a:gd name="T40" fmla="*/ 122 w 122"/>
                <a:gd name="T41" fmla="*/ 2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829">
                  <a:moveTo>
                    <a:pt x="122" y="2"/>
                  </a:moveTo>
                  <a:lnTo>
                    <a:pt x="69" y="203"/>
                  </a:lnTo>
                  <a:lnTo>
                    <a:pt x="47" y="306"/>
                  </a:lnTo>
                  <a:lnTo>
                    <a:pt x="38" y="359"/>
                  </a:lnTo>
                  <a:lnTo>
                    <a:pt x="29" y="411"/>
                  </a:lnTo>
                  <a:lnTo>
                    <a:pt x="15" y="517"/>
                  </a:lnTo>
                  <a:lnTo>
                    <a:pt x="6" y="622"/>
                  </a:lnTo>
                  <a:lnTo>
                    <a:pt x="6" y="726"/>
                  </a:lnTo>
                  <a:lnTo>
                    <a:pt x="8" y="777"/>
                  </a:lnTo>
                  <a:lnTo>
                    <a:pt x="12" y="829"/>
                  </a:lnTo>
                  <a:lnTo>
                    <a:pt x="6" y="829"/>
                  </a:lnTo>
                  <a:lnTo>
                    <a:pt x="2" y="777"/>
                  </a:lnTo>
                  <a:lnTo>
                    <a:pt x="0" y="726"/>
                  </a:lnTo>
                  <a:lnTo>
                    <a:pt x="0" y="622"/>
                  </a:lnTo>
                  <a:lnTo>
                    <a:pt x="9" y="517"/>
                  </a:lnTo>
                  <a:lnTo>
                    <a:pt x="23" y="411"/>
                  </a:lnTo>
                  <a:lnTo>
                    <a:pt x="32" y="359"/>
                  </a:lnTo>
                  <a:lnTo>
                    <a:pt x="41" y="306"/>
                  </a:lnTo>
                  <a:lnTo>
                    <a:pt x="63" y="203"/>
                  </a:lnTo>
                  <a:lnTo>
                    <a:pt x="116" y="0"/>
                  </a:lnTo>
                  <a:lnTo>
                    <a:pt x="1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4" name="Freeform 1740"/>
            <p:cNvSpPr>
              <a:spLocks/>
            </p:cNvSpPr>
            <p:nvPr/>
          </p:nvSpPr>
          <p:spPr bwMode="auto">
            <a:xfrm>
              <a:off x="4070" y="1883"/>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5" name="Freeform 1741"/>
            <p:cNvSpPr>
              <a:spLocks/>
            </p:cNvSpPr>
            <p:nvPr/>
          </p:nvSpPr>
          <p:spPr bwMode="auto">
            <a:xfrm>
              <a:off x="4015" y="2297"/>
              <a:ext cx="49" cy="100"/>
            </a:xfrm>
            <a:custGeom>
              <a:avLst/>
              <a:gdLst>
                <a:gd name="T0" fmla="*/ 6 w 100"/>
                <a:gd name="T1" fmla="*/ 0 h 198"/>
                <a:gd name="T2" fmla="*/ 11 w 100"/>
                <a:gd name="T3" fmla="*/ 25 h 198"/>
                <a:gd name="T4" fmla="*/ 18 w 100"/>
                <a:gd name="T5" fmla="*/ 49 h 198"/>
                <a:gd name="T6" fmla="*/ 39 w 100"/>
                <a:gd name="T7" fmla="*/ 100 h 198"/>
                <a:gd name="T8" fmla="*/ 67 w 100"/>
                <a:gd name="T9" fmla="*/ 149 h 198"/>
                <a:gd name="T10" fmla="*/ 100 w 100"/>
                <a:gd name="T11" fmla="*/ 194 h 198"/>
                <a:gd name="T12" fmla="*/ 95 w 100"/>
                <a:gd name="T13" fmla="*/ 198 h 198"/>
                <a:gd name="T14" fmla="*/ 62 w 100"/>
                <a:gd name="T15" fmla="*/ 153 h 198"/>
                <a:gd name="T16" fmla="*/ 33 w 100"/>
                <a:gd name="T17" fmla="*/ 102 h 198"/>
                <a:gd name="T18" fmla="*/ 12 w 100"/>
                <a:gd name="T19" fmla="*/ 51 h 198"/>
                <a:gd name="T20" fmla="*/ 5 w 100"/>
                <a:gd name="T21" fmla="*/ 27 h 198"/>
                <a:gd name="T22" fmla="*/ 0 w 100"/>
                <a:gd name="T23" fmla="*/ 1 h 198"/>
                <a:gd name="T24" fmla="*/ 6 w 100"/>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98">
                  <a:moveTo>
                    <a:pt x="6" y="0"/>
                  </a:moveTo>
                  <a:lnTo>
                    <a:pt x="11" y="25"/>
                  </a:lnTo>
                  <a:lnTo>
                    <a:pt x="18" y="49"/>
                  </a:lnTo>
                  <a:lnTo>
                    <a:pt x="39" y="100"/>
                  </a:lnTo>
                  <a:lnTo>
                    <a:pt x="67" y="149"/>
                  </a:lnTo>
                  <a:lnTo>
                    <a:pt x="100" y="194"/>
                  </a:lnTo>
                  <a:lnTo>
                    <a:pt x="95" y="198"/>
                  </a:lnTo>
                  <a:lnTo>
                    <a:pt x="62" y="153"/>
                  </a:lnTo>
                  <a:lnTo>
                    <a:pt x="33" y="102"/>
                  </a:lnTo>
                  <a:lnTo>
                    <a:pt x="12" y="51"/>
                  </a:lnTo>
                  <a:lnTo>
                    <a:pt x="5" y="27"/>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6" name="Oval 1742"/>
            <p:cNvSpPr>
              <a:spLocks noChangeArrowheads="1"/>
            </p:cNvSpPr>
            <p:nvPr/>
          </p:nvSpPr>
          <p:spPr bwMode="auto">
            <a:xfrm>
              <a:off x="4098" y="1830"/>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7" name="Freeform 1743"/>
            <p:cNvSpPr>
              <a:spLocks/>
            </p:cNvSpPr>
            <p:nvPr/>
          </p:nvSpPr>
          <p:spPr bwMode="auto">
            <a:xfrm>
              <a:off x="4224" y="1886"/>
              <a:ext cx="46" cy="197"/>
            </a:xfrm>
            <a:custGeom>
              <a:avLst/>
              <a:gdLst>
                <a:gd name="T0" fmla="*/ 24 w 92"/>
                <a:gd name="T1" fmla="*/ 0 h 393"/>
                <a:gd name="T2" fmla="*/ 22 w 92"/>
                <a:gd name="T3" fmla="*/ 12 h 393"/>
                <a:gd name="T4" fmla="*/ 21 w 92"/>
                <a:gd name="T5" fmla="*/ 24 h 393"/>
                <a:gd name="T6" fmla="*/ 22 w 92"/>
                <a:gd name="T7" fmla="*/ 35 h 393"/>
                <a:gd name="T8" fmla="*/ 24 w 92"/>
                <a:gd name="T9" fmla="*/ 45 h 393"/>
                <a:gd name="T10" fmla="*/ 27 w 92"/>
                <a:gd name="T11" fmla="*/ 56 h 393"/>
                <a:gd name="T12" fmla="*/ 30 w 92"/>
                <a:gd name="T13" fmla="*/ 66 h 393"/>
                <a:gd name="T14" fmla="*/ 39 w 92"/>
                <a:gd name="T15" fmla="*/ 87 h 393"/>
                <a:gd name="T16" fmla="*/ 49 w 92"/>
                <a:gd name="T17" fmla="*/ 107 h 393"/>
                <a:gd name="T18" fmla="*/ 60 w 92"/>
                <a:gd name="T19" fmla="*/ 127 h 393"/>
                <a:gd name="T20" fmla="*/ 71 w 92"/>
                <a:gd name="T21" fmla="*/ 146 h 393"/>
                <a:gd name="T22" fmla="*/ 81 w 92"/>
                <a:gd name="T23" fmla="*/ 167 h 393"/>
                <a:gd name="T24" fmla="*/ 84 w 92"/>
                <a:gd name="T25" fmla="*/ 173 h 393"/>
                <a:gd name="T26" fmla="*/ 86 w 92"/>
                <a:gd name="T27" fmla="*/ 181 h 393"/>
                <a:gd name="T28" fmla="*/ 89 w 92"/>
                <a:gd name="T29" fmla="*/ 194 h 393"/>
                <a:gd name="T30" fmla="*/ 92 w 92"/>
                <a:gd name="T31" fmla="*/ 209 h 393"/>
                <a:gd name="T32" fmla="*/ 92 w 92"/>
                <a:gd name="T33" fmla="*/ 223 h 393"/>
                <a:gd name="T34" fmla="*/ 92 w 92"/>
                <a:gd name="T35" fmla="*/ 238 h 393"/>
                <a:gd name="T36" fmla="*/ 90 w 92"/>
                <a:gd name="T37" fmla="*/ 252 h 393"/>
                <a:gd name="T38" fmla="*/ 89 w 92"/>
                <a:gd name="T39" fmla="*/ 267 h 393"/>
                <a:gd name="T40" fmla="*/ 86 w 92"/>
                <a:gd name="T41" fmla="*/ 280 h 393"/>
                <a:gd name="T42" fmla="*/ 78 w 92"/>
                <a:gd name="T43" fmla="*/ 309 h 393"/>
                <a:gd name="T44" fmla="*/ 69 w 92"/>
                <a:gd name="T45" fmla="*/ 337 h 393"/>
                <a:gd name="T46" fmla="*/ 62 w 92"/>
                <a:gd name="T47" fmla="*/ 366 h 393"/>
                <a:gd name="T48" fmla="*/ 52 w 92"/>
                <a:gd name="T49" fmla="*/ 393 h 393"/>
                <a:gd name="T50" fmla="*/ 56 w 92"/>
                <a:gd name="T51" fmla="*/ 366 h 393"/>
                <a:gd name="T52" fmla="*/ 59 w 92"/>
                <a:gd name="T53" fmla="*/ 339 h 393"/>
                <a:gd name="T54" fmla="*/ 68 w 92"/>
                <a:gd name="T55" fmla="*/ 285 h 393"/>
                <a:gd name="T56" fmla="*/ 71 w 92"/>
                <a:gd name="T57" fmla="*/ 256 h 393"/>
                <a:gd name="T58" fmla="*/ 72 w 92"/>
                <a:gd name="T59" fmla="*/ 243 h 393"/>
                <a:gd name="T60" fmla="*/ 72 w 92"/>
                <a:gd name="T61" fmla="*/ 229 h 393"/>
                <a:gd name="T62" fmla="*/ 72 w 92"/>
                <a:gd name="T63" fmla="*/ 203 h 393"/>
                <a:gd name="T64" fmla="*/ 69 w 92"/>
                <a:gd name="T65" fmla="*/ 190 h 393"/>
                <a:gd name="T66" fmla="*/ 66 w 92"/>
                <a:gd name="T67" fmla="*/ 176 h 393"/>
                <a:gd name="T68" fmla="*/ 65 w 92"/>
                <a:gd name="T69" fmla="*/ 169 h 393"/>
                <a:gd name="T70" fmla="*/ 62 w 92"/>
                <a:gd name="T71" fmla="*/ 161 h 393"/>
                <a:gd name="T72" fmla="*/ 56 w 92"/>
                <a:gd name="T73" fmla="*/ 148 h 393"/>
                <a:gd name="T74" fmla="*/ 46 w 92"/>
                <a:gd name="T75" fmla="*/ 134 h 393"/>
                <a:gd name="T76" fmla="*/ 37 w 92"/>
                <a:gd name="T77" fmla="*/ 122 h 393"/>
                <a:gd name="T78" fmla="*/ 28 w 92"/>
                <a:gd name="T79" fmla="*/ 109 h 393"/>
                <a:gd name="T80" fmla="*/ 19 w 92"/>
                <a:gd name="T81" fmla="*/ 96 h 393"/>
                <a:gd name="T82" fmla="*/ 10 w 92"/>
                <a:gd name="T83" fmla="*/ 83 h 393"/>
                <a:gd name="T84" fmla="*/ 7 w 92"/>
                <a:gd name="T85" fmla="*/ 75 h 393"/>
                <a:gd name="T86" fmla="*/ 4 w 92"/>
                <a:gd name="T87" fmla="*/ 68 h 393"/>
                <a:gd name="T88" fmla="*/ 3 w 92"/>
                <a:gd name="T89" fmla="*/ 62 h 393"/>
                <a:gd name="T90" fmla="*/ 0 w 92"/>
                <a:gd name="T91" fmla="*/ 56 h 393"/>
                <a:gd name="T92" fmla="*/ 0 w 92"/>
                <a:gd name="T93" fmla="*/ 48 h 393"/>
                <a:gd name="T94" fmla="*/ 0 w 92"/>
                <a:gd name="T95" fmla="*/ 42 h 393"/>
                <a:gd name="T96" fmla="*/ 24 w 92"/>
                <a:gd name="T97"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393">
                  <a:moveTo>
                    <a:pt x="24" y="0"/>
                  </a:moveTo>
                  <a:lnTo>
                    <a:pt x="22" y="12"/>
                  </a:lnTo>
                  <a:lnTo>
                    <a:pt x="21" y="24"/>
                  </a:lnTo>
                  <a:lnTo>
                    <a:pt x="22" y="35"/>
                  </a:lnTo>
                  <a:lnTo>
                    <a:pt x="24" y="45"/>
                  </a:lnTo>
                  <a:lnTo>
                    <a:pt x="27" y="56"/>
                  </a:lnTo>
                  <a:lnTo>
                    <a:pt x="30" y="66"/>
                  </a:lnTo>
                  <a:lnTo>
                    <a:pt x="39" y="87"/>
                  </a:lnTo>
                  <a:lnTo>
                    <a:pt x="49" y="107"/>
                  </a:lnTo>
                  <a:lnTo>
                    <a:pt x="60" y="127"/>
                  </a:lnTo>
                  <a:lnTo>
                    <a:pt x="71" y="146"/>
                  </a:lnTo>
                  <a:lnTo>
                    <a:pt x="81" y="167"/>
                  </a:lnTo>
                  <a:lnTo>
                    <a:pt x="84" y="173"/>
                  </a:lnTo>
                  <a:lnTo>
                    <a:pt x="86" y="181"/>
                  </a:lnTo>
                  <a:lnTo>
                    <a:pt x="89" y="194"/>
                  </a:lnTo>
                  <a:lnTo>
                    <a:pt x="92" y="209"/>
                  </a:lnTo>
                  <a:lnTo>
                    <a:pt x="92" y="223"/>
                  </a:lnTo>
                  <a:lnTo>
                    <a:pt x="92" y="238"/>
                  </a:lnTo>
                  <a:lnTo>
                    <a:pt x="90" y="252"/>
                  </a:lnTo>
                  <a:lnTo>
                    <a:pt x="89" y="267"/>
                  </a:lnTo>
                  <a:lnTo>
                    <a:pt x="86" y="280"/>
                  </a:lnTo>
                  <a:lnTo>
                    <a:pt x="78" y="309"/>
                  </a:lnTo>
                  <a:lnTo>
                    <a:pt x="69" y="337"/>
                  </a:lnTo>
                  <a:lnTo>
                    <a:pt x="62" y="366"/>
                  </a:lnTo>
                  <a:lnTo>
                    <a:pt x="52" y="393"/>
                  </a:lnTo>
                  <a:lnTo>
                    <a:pt x="56" y="366"/>
                  </a:lnTo>
                  <a:lnTo>
                    <a:pt x="59" y="339"/>
                  </a:lnTo>
                  <a:lnTo>
                    <a:pt x="68" y="285"/>
                  </a:lnTo>
                  <a:lnTo>
                    <a:pt x="71" y="256"/>
                  </a:lnTo>
                  <a:lnTo>
                    <a:pt x="72" y="243"/>
                  </a:lnTo>
                  <a:lnTo>
                    <a:pt x="72" y="229"/>
                  </a:lnTo>
                  <a:lnTo>
                    <a:pt x="72" y="203"/>
                  </a:lnTo>
                  <a:lnTo>
                    <a:pt x="69" y="190"/>
                  </a:lnTo>
                  <a:lnTo>
                    <a:pt x="66" y="176"/>
                  </a:lnTo>
                  <a:lnTo>
                    <a:pt x="65" y="169"/>
                  </a:lnTo>
                  <a:lnTo>
                    <a:pt x="62" y="161"/>
                  </a:lnTo>
                  <a:lnTo>
                    <a:pt x="56" y="148"/>
                  </a:lnTo>
                  <a:lnTo>
                    <a:pt x="46" y="134"/>
                  </a:lnTo>
                  <a:lnTo>
                    <a:pt x="37" y="122"/>
                  </a:lnTo>
                  <a:lnTo>
                    <a:pt x="28" y="109"/>
                  </a:lnTo>
                  <a:lnTo>
                    <a:pt x="19" y="96"/>
                  </a:lnTo>
                  <a:lnTo>
                    <a:pt x="10" y="83"/>
                  </a:lnTo>
                  <a:lnTo>
                    <a:pt x="7" y="75"/>
                  </a:lnTo>
                  <a:lnTo>
                    <a:pt x="4" y="68"/>
                  </a:lnTo>
                  <a:lnTo>
                    <a:pt x="3" y="62"/>
                  </a:lnTo>
                  <a:lnTo>
                    <a:pt x="0" y="56"/>
                  </a:lnTo>
                  <a:lnTo>
                    <a:pt x="0" y="48"/>
                  </a:lnTo>
                  <a:lnTo>
                    <a:pt x="0" y="42"/>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8" name="Freeform 1744"/>
            <p:cNvSpPr>
              <a:spLocks/>
            </p:cNvSpPr>
            <p:nvPr/>
          </p:nvSpPr>
          <p:spPr bwMode="auto">
            <a:xfrm>
              <a:off x="4024" y="2065"/>
              <a:ext cx="45" cy="27"/>
            </a:xfrm>
            <a:custGeom>
              <a:avLst/>
              <a:gdLst>
                <a:gd name="T0" fmla="*/ 89 w 89"/>
                <a:gd name="T1" fmla="*/ 0 h 52"/>
                <a:gd name="T2" fmla="*/ 77 w 89"/>
                <a:gd name="T3" fmla="*/ 4 h 52"/>
                <a:gd name="T4" fmla="*/ 62 w 89"/>
                <a:gd name="T5" fmla="*/ 7 h 52"/>
                <a:gd name="T6" fmla="*/ 47 w 89"/>
                <a:gd name="T7" fmla="*/ 10 h 52"/>
                <a:gd name="T8" fmla="*/ 31 w 89"/>
                <a:gd name="T9" fmla="*/ 15 h 52"/>
                <a:gd name="T10" fmla="*/ 24 w 89"/>
                <a:gd name="T11" fmla="*/ 18 h 52"/>
                <a:gd name="T12" fmla="*/ 18 w 89"/>
                <a:gd name="T13" fmla="*/ 19 h 52"/>
                <a:gd name="T14" fmla="*/ 12 w 89"/>
                <a:gd name="T15" fmla="*/ 24 h 52"/>
                <a:gd name="T16" fmla="*/ 7 w 89"/>
                <a:gd name="T17" fmla="*/ 27 h 52"/>
                <a:gd name="T18" fmla="*/ 4 w 89"/>
                <a:gd name="T19" fmla="*/ 33 h 52"/>
                <a:gd name="T20" fmla="*/ 1 w 89"/>
                <a:gd name="T21" fmla="*/ 37 h 52"/>
                <a:gd name="T22" fmla="*/ 0 w 89"/>
                <a:gd name="T23" fmla="*/ 42 h 52"/>
                <a:gd name="T24" fmla="*/ 0 w 89"/>
                <a:gd name="T25" fmla="*/ 45 h 52"/>
                <a:gd name="T26" fmla="*/ 0 w 89"/>
                <a:gd name="T27" fmla="*/ 52 h 52"/>
                <a:gd name="T28" fmla="*/ 9 w 89"/>
                <a:gd name="T29" fmla="*/ 45 h 52"/>
                <a:gd name="T30" fmla="*/ 19 w 89"/>
                <a:gd name="T31" fmla="*/ 39 h 52"/>
                <a:gd name="T32" fmla="*/ 30 w 89"/>
                <a:gd name="T33" fmla="*/ 33 h 52"/>
                <a:gd name="T34" fmla="*/ 34 w 89"/>
                <a:gd name="T35" fmla="*/ 30 h 52"/>
                <a:gd name="T36" fmla="*/ 39 w 89"/>
                <a:gd name="T37" fmla="*/ 28 h 52"/>
                <a:gd name="T38" fmla="*/ 45 w 89"/>
                <a:gd name="T39" fmla="*/ 27 h 52"/>
                <a:gd name="T40" fmla="*/ 51 w 89"/>
                <a:gd name="T41" fmla="*/ 25 h 52"/>
                <a:gd name="T42" fmla="*/ 62 w 89"/>
                <a:gd name="T43" fmla="*/ 22 h 52"/>
                <a:gd name="T44" fmla="*/ 74 w 89"/>
                <a:gd name="T45" fmla="*/ 22 h 52"/>
                <a:gd name="T46" fmla="*/ 86 w 89"/>
                <a:gd name="T47" fmla="*/ 22 h 52"/>
                <a:gd name="T48" fmla="*/ 89 w 89"/>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52">
                  <a:moveTo>
                    <a:pt x="89" y="0"/>
                  </a:moveTo>
                  <a:lnTo>
                    <a:pt x="77" y="4"/>
                  </a:lnTo>
                  <a:lnTo>
                    <a:pt x="62" y="7"/>
                  </a:lnTo>
                  <a:lnTo>
                    <a:pt x="47" y="10"/>
                  </a:lnTo>
                  <a:lnTo>
                    <a:pt x="31" y="15"/>
                  </a:lnTo>
                  <a:lnTo>
                    <a:pt x="24" y="18"/>
                  </a:lnTo>
                  <a:lnTo>
                    <a:pt x="18" y="19"/>
                  </a:lnTo>
                  <a:lnTo>
                    <a:pt x="12" y="24"/>
                  </a:lnTo>
                  <a:lnTo>
                    <a:pt x="7" y="27"/>
                  </a:lnTo>
                  <a:lnTo>
                    <a:pt x="4" y="33"/>
                  </a:lnTo>
                  <a:lnTo>
                    <a:pt x="1" y="37"/>
                  </a:lnTo>
                  <a:lnTo>
                    <a:pt x="0" y="42"/>
                  </a:lnTo>
                  <a:lnTo>
                    <a:pt x="0" y="45"/>
                  </a:lnTo>
                  <a:lnTo>
                    <a:pt x="0" y="52"/>
                  </a:lnTo>
                  <a:lnTo>
                    <a:pt x="9" y="45"/>
                  </a:lnTo>
                  <a:lnTo>
                    <a:pt x="19" y="39"/>
                  </a:lnTo>
                  <a:lnTo>
                    <a:pt x="30" y="33"/>
                  </a:lnTo>
                  <a:lnTo>
                    <a:pt x="34" y="30"/>
                  </a:lnTo>
                  <a:lnTo>
                    <a:pt x="39" y="28"/>
                  </a:lnTo>
                  <a:lnTo>
                    <a:pt x="45" y="27"/>
                  </a:lnTo>
                  <a:lnTo>
                    <a:pt x="51" y="25"/>
                  </a:lnTo>
                  <a:lnTo>
                    <a:pt x="62" y="22"/>
                  </a:lnTo>
                  <a:lnTo>
                    <a:pt x="74" y="22"/>
                  </a:lnTo>
                  <a:lnTo>
                    <a:pt x="86" y="22"/>
                  </a:lnTo>
                  <a:lnTo>
                    <a:pt x="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69" name="Freeform 1745"/>
            <p:cNvSpPr>
              <a:spLocks/>
            </p:cNvSpPr>
            <p:nvPr/>
          </p:nvSpPr>
          <p:spPr bwMode="auto">
            <a:xfrm>
              <a:off x="4015" y="1809"/>
              <a:ext cx="218" cy="504"/>
            </a:xfrm>
            <a:custGeom>
              <a:avLst/>
              <a:gdLst>
                <a:gd name="T0" fmla="*/ 208 w 438"/>
                <a:gd name="T1" fmla="*/ 392 h 1008"/>
                <a:gd name="T2" fmla="*/ 234 w 438"/>
                <a:gd name="T3" fmla="*/ 339 h 1008"/>
                <a:gd name="T4" fmla="*/ 246 w 438"/>
                <a:gd name="T5" fmla="*/ 303 h 1008"/>
                <a:gd name="T6" fmla="*/ 257 w 438"/>
                <a:gd name="T7" fmla="*/ 246 h 1008"/>
                <a:gd name="T8" fmla="*/ 258 w 438"/>
                <a:gd name="T9" fmla="*/ 187 h 1008"/>
                <a:gd name="T10" fmla="*/ 249 w 438"/>
                <a:gd name="T11" fmla="*/ 127 h 1008"/>
                <a:gd name="T12" fmla="*/ 240 w 438"/>
                <a:gd name="T13" fmla="*/ 91 h 1008"/>
                <a:gd name="T14" fmla="*/ 243 w 438"/>
                <a:gd name="T15" fmla="*/ 76 h 1008"/>
                <a:gd name="T16" fmla="*/ 297 w 438"/>
                <a:gd name="T17" fmla="*/ 65 h 1008"/>
                <a:gd name="T18" fmla="*/ 406 w 438"/>
                <a:gd name="T19" fmla="*/ 55 h 1008"/>
                <a:gd name="T20" fmla="*/ 427 w 438"/>
                <a:gd name="T21" fmla="*/ 46 h 1008"/>
                <a:gd name="T22" fmla="*/ 436 w 438"/>
                <a:gd name="T23" fmla="*/ 8 h 1008"/>
                <a:gd name="T24" fmla="*/ 406 w 438"/>
                <a:gd name="T25" fmla="*/ 0 h 1008"/>
                <a:gd name="T26" fmla="*/ 334 w 438"/>
                <a:gd name="T27" fmla="*/ 5 h 1008"/>
                <a:gd name="T28" fmla="*/ 240 w 438"/>
                <a:gd name="T29" fmla="*/ 14 h 1008"/>
                <a:gd name="T30" fmla="*/ 213 w 438"/>
                <a:gd name="T31" fmla="*/ 15 h 1008"/>
                <a:gd name="T32" fmla="*/ 189 w 438"/>
                <a:gd name="T33" fmla="*/ 6 h 1008"/>
                <a:gd name="T34" fmla="*/ 169 w 438"/>
                <a:gd name="T35" fmla="*/ 11 h 1008"/>
                <a:gd name="T36" fmla="*/ 162 w 438"/>
                <a:gd name="T37" fmla="*/ 18 h 1008"/>
                <a:gd name="T38" fmla="*/ 157 w 438"/>
                <a:gd name="T39" fmla="*/ 37 h 1008"/>
                <a:gd name="T40" fmla="*/ 165 w 438"/>
                <a:gd name="T41" fmla="*/ 58 h 1008"/>
                <a:gd name="T42" fmla="*/ 177 w 438"/>
                <a:gd name="T43" fmla="*/ 73 h 1008"/>
                <a:gd name="T44" fmla="*/ 198 w 438"/>
                <a:gd name="T45" fmla="*/ 101 h 1008"/>
                <a:gd name="T46" fmla="*/ 211 w 438"/>
                <a:gd name="T47" fmla="*/ 134 h 1008"/>
                <a:gd name="T48" fmla="*/ 217 w 438"/>
                <a:gd name="T49" fmla="*/ 168 h 1008"/>
                <a:gd name="T50" fmla="*/ 222 w 438"/>
                <a:gd name="T51" fmla="*/ 249 h 1008"/>
                <a:gd name="T52" fmla="*/ 219 w 438"/>
                <a:gd name="T53" fmla="*/ 296 h 1008"/>
                <a:gd name="T54" fmla="*/ 205 w 438"/>
                <a:gd name="T55" fmla="*/ 342 h 1008"/>
                <a:gd name="T56" fmla="*/ 186 w 438"/>
                <a:gd name="T57" fmla="*/ 388 h 1008"/>
                <a:gd name="T58" fmla="*/ 159 w 438"/>
                <a:gd name="T59" fmla="*/ 431 h 1008"/>
                <a:gd name="T60" fmla="*/ 118 w 438"/>
                <a:gd name="T61" fmla="*/ 485 h 1008"/>
                <a:gd name="T62" fmla="*/ 21 w 438"/>
                <a:gd name="T63" fmla="*/ 600 h 1008"/>
                <a:gd name="T64" fmla="*/ 6 w 438"/>
                <a:gd name="T65" fmla="*/ 632 h 1008"/>
                <a:gd name="T66" fmla="*/ 0 w 438"/>
                <a:gd name="T67" fmla="*/ 672 h 1008"/>
                <a:gd name="T68" fmla="*/ 3 w 438"/>
                <a:gd name="T69" fmla="*/ 696 h 1008"/>
                <a:gd name="T70" fmla="*/ 5 w 438"/>
                <a:gd name="T71" fmla="*/ 666 h 1008"/>
                <a:gd name="T72" fmla="*/ 15 w 438"/>
                <a:gd name="T73" fmla="*/ 641 h 1008"/>
                <a:gd name="T74" fmla="*/ 30 w 438"/>
                <a:gd name="T75" fmla="*/ 618 h 1008"/>
                <a:gd name="T76" fmla="*/ 59 w 438"/>
                <a:gd name="T77" fmla="*/ 580 h 1008"/>
                <a:gd name="T78" fmla="*/ 68 w 438"/>
                <a:gd name="T79" fmla="*/ 607 h 1008"/>
                <a:gd name="T80" fmla="*/ 51 w 438"/>
                <a:gd name="T81" fmla="*/ 735 h 1008"/>
                <a:gd name="T82" fmla="*/ 38 w 438"/>
                <a:gd name="T83" fmla="*/ 841 h 1008"/>
                <a:gd name="T84" fmla="*/ 38 w 438"/>
                <a:gd name="T85" fmla="*/ 906 h 1008"/>
                <a:gd name="T86" fmla="*/ 35 w 438"/>
                <a:gd name="T87" fmla="*/ 931 h 1008"/>
                <a:gd name="T88" fmla="*/ 20 w 438"/>
                <a:gd name="T89" fmla="*/ 983 h 1008"/>
                <a:gd name="T90" fmla="*/ 17 w 438"/>
                <a:gd name="T91" fmla="*/ 1001 h 1008"/>
                <a:gd name="T92" fmla="*/ 36 w 438"/>
                <a:gd name="T93" fmla="*/ 960 h 1008"/>
                <a:gd name="T94" fmla="*/ 45 w 438"/>
                <a:gd name="T95" fmla="*/ 910 h 1008"/>
                <a:gd name="T96" fmla="*/ 65 w 438"/>
                <a:gd name="T97" fmla="*/ 745 h 1008"/>
                <a:gd name="T98" fmla="*/ 83 w 438"/>
                <a:gd name="T99" fmla="*/ 647 h 1008"/>
                <a:gd name="T100" fmla="*/ 101 w 438"/>
                <a:gd name="T101" fmla="*/ 583 h 1008"/>
                <a:gd name="T102" fmla="*/ 118 w 438"/>
                <a:gd name="T103" fmla="*/ 538 h 1008"/>
                <a:gd name="T104" fmla="*/ 150 w 438"/>
                <a:gd name="T105" fmla="*/ 481 h 1008"/>
                <a:gd name="T106" fmla="*/ 180 w 438"/>
                <a:gd name="T107" fmla="*/ 442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1008">
                  <a:moveTo>
                    <a:pt x="186" y="431"/>
                  </a:moveTo>
                  <a:lnTo>
                    <a:pt x="198" y="409"/>
                  </a:lnTo>
                  <a:lnTo>
                    <a:pt x="208" y="392"/>
                  </a:lnTo>
                  <a:lnTo>
                    <a:pt x="217" y="374"/>
                  </a:lnTo>
                  <a:lnTo>
                    <a:pt x="226" y="357"/>
                  </a:lnTo>
                  <a:lnTo>
                    <a:pt x="234" y="339"/>
                  </a:lnTo>
                  <a:lnTo>
                    <a:pt x="240" y="321"/>
                  </a:lnTo>
                  <a:lnTo>
                    <a:pt x="243" y="312"/>
                  </a:lnTo>
                  <a:lnTo>
                    <a:pt x="246" y="303"/>
                  </a:lnTo>
                  <a:lnTo>
                    <a:pt x="251" y="284"/>
                  </a:lnTo>
                  <a:lnTo>
                    <a:pt x="254" y="266"/>
                  </a:lnTo>
                  <a:lnTo>
                    <a:pt x="257" y="246"/>
                  </a:lnTo>
                  <a:lnTo>
                    <a:pt x="258" y="226"/>
                  </a:lnTo>
                  <a:lnTo>
                    <a:pt x="260" y="207"/>
                  </a:lnTo>
                  <a:lnTo>
                    <a:pt x="258" y="187"/>
                  </a:lnTo>
                  <a:lnTo>
                    <a:pt x="257" y="168"/>
                  </a:lnTo>
                  <a:lnTo>
                    <a:pt x="254" y="148"/>
                  </a:lnTo>
                  <a:lnTo>
                    <a:pt x="249" y="127"/>
                  </a:lnTo>
                  <a:lnTo>
                    <a:pt x="243" y="106"/>
                  </a:lnTo>
                  <a:lnTo>
                    <a:pt x="242" y="97"/>
                  </a:lnTo>
                  <a:lnTo>
                    <a:pt x="240" y="91"/>
                  </a:lnTo>
                  <a:lnTo>
                    <a:pt x="240" y="85"/>
                  </a:lnTo>
                  <a:lnTo>
                    <a:pt x="242" y="80"/>
                  </a:lnTo>
                  <a:lnTo>
                    <a:pt x="243" y="76"/>
                  </a:lnTo>
                  <a:lnTo>
                    <a:pt x="246" y="73"/>
                  </a:lnTo>
                  <a:lnTo>
                    <a:pt x="251" y="71"/>
                  </a:lnTo>
                  <a:lnTo>
                    <a:pt x="297" y="65"/>
                  </a:lnTo>
                  <a:lnTo>
                    <a:pt x="344" y="59"/>
                  </a:lnTo>
                  <a:lnTo>
                    <a:pt x="388" y="55"/>
                  </a:lnTo>
                  <a:lnTo>
                    <a:pt x="406" y="55"/>
                  </a:lnTo>
                  <a:lnTo>
                    <a:pt x="423" y="53"/>
                  </a:lnTo>
                  <a:lnTo>
                    <a:pt x="424" y="52"/>
                  </a:lnTo>
                  <a:lnTo>
                    <a:pt x="427" y="46"/>
                  </a:lnTo>
                  <a:lnTo>
                    <a:pt x="430" y="37"/>
                  </a:lnTo>
                  <a:lnTo>
                    <a:pt x="433" y="28"/>
                  </a:lnTo>
                  <a:lnTo>
                    <a:pt x="436" y="8"/>
                  </a:lnTo>
                  <a:lnTo>
                    <a:pt x="438" y="2"/>
                  </a:lnTo>
                  <a:lnTo>
                    <a:pt x="438" y="0"/>
                  </a:lnTo>
                  <a:lnTo>
                    <a:pt x="406" y="0"/>
                  </a:lnTo>
                  <a:lnTo>
                    <a:pt x="388" y="0"/>
                  </a:lnTo>
                  <a:lnTo>
                    <a:pt x="370" y="2"/>
                  </a:lnTo>
                  <a:lnTo>
                    <a:pt x="334" y="5"/>
                  </a:lnTo>
                  <a:lnTo>
                    <a:pt x="299" y="8"/>
                  </a:lnTo>
                  <a:lnTo>
                    <a:pt x="267" y="11"/>
                  </a:lnTo>
                  <a:lnTo>
                    <a:pt x="240" y="14"/>
                  </a:lnTo>
                  <a:lnTo>
                    <a:pt x="222" y="15"/>
                  </a:lnTo>
                  <a:lnTo>
                    <a:pt x="216" y="15"/>
                  </a:lnTo>
                  <a:lnTo>
                    <a:pt x="213" y="15"/>
                  </a:lnTo>
                  <a:lnTo>
                    <a:pt x="204" y="11"/>
                  </a:lnTo>
                  <a:lnTo>
                    <a:pt x="196" y="8"/>
                  </a:lnTo>
                  <a:lnTo>
                    <a:pt x="189" y="6"/>
                  </a:lnTo>
                  <a:lnTo>
                    <a:pt x="181" y="8"/>
                  </a:lnTo>
                  <a:lnTo>
                    <a:pt x="175" y="9"/>
                  </a:lnTo>
                  <a:lnTo>
                    <a:pt x="169" y="11"/>
                  </a:lnTo>
                  <a:lnTo>
                    <a:pt x="165" y="14"/>
                  </a:lnTo>
                  <a:lnTo>
                    <a:pt x="163" y="17"/>
                  </a:lnTo>
                  <a:lnTo>
                    <a:pt x="162" y="18"/>
                  </a:lnTo>
                  <a:lnTo>
                    <a:pt x="159" y="25"/>
                  </a:lnTo>
                  <a:lnTo>
                    <a:pt x="157" y="29"/>
                  </a:lnTo>
                  <a:lnTo>
                    <a:pt x="157" y="37"/>
                  </a:lnTo>
                  <a:lnTo>
                    <a:pt x="159" y="43"/>
                  </a:lnTo>
                  <a:lnTo>
                    <a:pt x="160" y="50"/>
                  </a:lnTo>
                  <a:lnTo>
                    <a:pt x="165" y="58"/>
                  </a:lnTo>
                  <a:lnTo>
                    <a:pt x="169" y="65"/>
                  </a:lnTo>
                  <a:lnTo>
                    <a:pt x="172" y="68"/>
                  </a:lnTo>
                  <a:lnTo>
                    <a:pt x="177" y="73"/>
                  </a:lnTo>
                  <a:lnTo>
                    <a:pt x="184" y="82"/>
                  </a:lnTo>
                  <a:lnTo>
                    <a:pt x="192" y="92"/>
                  </a:lnTo>
                  <a:lnTo>
                    <a:pt x="198" y="101"/>
                  </a:lnTo>
                  <a:lnTo>
                    <a:pt x="204" y="112"/>
                  </a:lnTo>
                  <a:lnTo>
                    <a:pt x="207" y="122"/>
                  </a:lnTo>
                  <a:lnTo>
                    <a:pt x="211" y="134"/>
                  </a:lnTo>
                  <a:lnTo>
                    <a:pt x="213" y="145"/>
                  </a:lnTo>
                  <a:lnTo>
                    <a:pt x="216" y="156"/>
                  </a:lnTo>
                  <a:lnTo>
                    <a:pt x="217" y="168"/>
                  </a:lnTo>
                  <a:lnTo>
                    <a:pt x="219" y="180"/>
                  </a:lnTo>
                  <a:lnTo>
                    <a:pt x="220" y="202"/>
                  </a:lnTo>
                  <a:lnTo>
                    <a:pt x="222" y="249"/>
                  </a:lnTo>
                  <a:lnTo>
                    <a:pt x="222" y="264"/>
                  </a:lnTo>
                  <a:lnTo>
                    <a:pt x="220" y="281"/>
                  </a:lnTo>
                  <a:lnTo>
                    <a:pt x="219" y="296"/>
                  </a:lnTo>
                  <a:lnTo>
                    <a:pt x="214" y="312"/>
                  </a:lnTo>
                  <a:lnTo>
                    <a:pt x="211" y="327"/>
                  </a:lnTo>
                  <a:lnTo>
                    <a:pt x="205" y="342"/>
                  </a:lnTo>
                  <a:lnTo>
                    <a:pt x="199" y="357"/>
                  </a:lnTo>
                  <a:lnTo>
                    <a:pt x="193" y="372"/>
                  </a:lnTo>
                  <a:lnTo>
                    <a:pt x="186" y="388"/>
                  </a:lnTo>
                  <a:lnTo>
                    <a:pt x="177" y="403"/>
                  </a:lnTo>
                  <a:lnTo>
                    <a:pt x="168" y="418"/>
                  </a:lnTo>
                  <a:lnTo>
                    <a:pt x="159" y="431"/>
                  </a:lnTo>
                  <a:lnTo>
                    <a:pt x="139" y="458"/>
                  </a:lnTo>
                  <a:lnTo>
                    <a:pt x="128" y="472"/>
                  </a:lnTo>
                  <a:lnTo>
                    <a:pt x="118" y="485"/>
                  </a:lnTo>
                  <a:lnTo>
                    <a:pt x="70" y="541"/>
                  </a:lnTo>
                  <a:lnTo>
                    <a:pt x="47" y="568"/>
                  </a:lnTo>
                  <a:lnTo>
                    <a:pt x="21" y="600"/>
                  </a:lnTo>
                  <a:lnTo>
                    <a:pt x="15" y="609"/>
                  </a:lnTo>
                  <a:lnTo>
                    <a:pt x="9" y="620"/>
                  </a:lnTo>
                  <a:lnTo>
                    <a:pt x="6" y="632"/>
                  </a:lnTo>
                  <a:lnTo>
                    <a:pt x="2" y="645"/>
                  </a:lnTo>
                  <a:lnTo>
                    <a:pt x="0" y="659"/>
                  </a:lnTo>
                  <a:lnTo>
                    <a:pt x="0" y="672"/>
                  </a:lnTo>
                  <a:lnTo>
                    <a:pt x="0" y="678"/>
                  </a:lnTo>
                  <a:lnTo>
                    <a:pt x="0" y="684"/>
                  </a:lnTo>
                  <a:lnTo>
                    <a:pt x="3" y="696"/>
                  </a:lnTo>
                  <a:lnTo>
                    <a:pt x="3" y="686"/>
                  </a:lnTo>
                  <a:lnTo>
                    <a:pt x="3" y="675"/>
                  </a:lnTo>
                  <a:lnTo>
                    <a:pt x="5" y="666"/>
                  </a:lnTo>
                  <a:lnTo>
                    <a:pt x="8" y="657"/>
                  </a:lnTo>
                  <a:lnTo>
                    <a:pt x="11" y="650"/>
                  </a:lnTo>
                  <a:lnTo>
                    <a:pt x="15" y="641"/>
                  </a:lnTo>
                  <a:lnTo>
                    <a:pt x="20" y="633"/>
                  </a:lnTo>
                  <a:lnTo>
                    <a:pt x="24" y="626"/>
                  </a:lnTo>
                  <a:lnTo>
                    <a:pt x="30" y="618"/>
                  </a:lnTo>
                  <a:lnTo>
                    <a:pt x="36" y="610"/>
                  </a:lnTo>
                  <a:lnTo>
                    <a:pt x="47" y="595"/>
                  </a:lnTo>
                  <a:lnTo>
                    <a:pt x="59" y="580"/>
                  </a:lnTo>
                  <a:lnTo>
                    <a:pt x="70" y="565"/>
                  </a:lnTo>
                  <a:lnTo>
                    <a:pt x="70" y="586"/>
                  </a:lnTo>
                  <a:lnTo>
                    <a:pt x="68" y="607"/>
                  </a:lnTo>
                  <a:lnTo>
                    <a:pt x="63" y="650"/>
                  </a:lnTo>
                  <a:lnTo>
                    <a:pt x="57" y="693"/>
                  </a:lnTo>
                  <a:lnTo>
                    <a:pt x="51" y="735"/>
                  </a:lnTo>
                  <a:lnTo>
                    <a:pt x="45" y="778"/>
                  </a:lnTo>
                  <a:lnTo>
                    <a:pt x="39" y="820"/>
                  </a:lnTo>
                  <a:lnTo>
                    <a:pt x="38" y="841"/>
                  </a:lnTo>
                  <a:lnTo>
                    <a:pt x="38" y="862"/>
                  </a:lnTo>
                  <a:lnTo>
                    <a:pt x="38" y="883"/>
                  </a:lnTo>
                  <a:lnTo>
                    <a:pt x="38" y="906"/>
                  </a:lnTo>
                  <a:lnTo>
                    <a:pt x="38" y="912"/>
                  </a:lnTo>
                  <a:lnTo>
                    <a:pt x="38" y="918"/>
                  </a:lnTo>
                  <a:lnTo>
                    <a:pt x="35" y="931"/>
                  </a:lnTo>
                  <a:lnTo>
                    <a:pt x="32" y="943"/>
                  </a:lnTo>
                  <a:lnTo>
                    <a:pt x="27" y="957"/>
                  </a:lnTo>
                  <a:lnTo>
                    <a:pt x="20" y="983"/>
                  </a:lnTo>
                  <a:lnTo>
                    <a:pt x="15" y="996"/>
                  </a:lnTo>
                  <a:lnTo>
                    <a:pt x="14" y="1008"/>
                  </a:lnTo>
                  <a:lnTo>
                    <a:pt x="17" y="1001"/>
                  </a:lnTo>
                  <a:lnTo>
                    <a:pt x="20" y="992"/>
                  </a:lnTo>
                  <a:lnTo>
                    <a:pt x="27" y="975"/>
                  </a:lnTo>
                  <a:lnTo>
                    <a:pt x="36" y="960"/>
                  </a:lnTo>
                  <a:lnTo>
                    <a:pt x="39" y="951"/>
                  </a:lnTo>
                  <a:lnTo>
                    <a:pt x="41" y="943"/>
                  </a:lnTo>
                  <a:lnTo>
                    <a:pt x="45" y="910"/>
                  </a:lnTo>
                  <a:lnTo>
                    <a:pt x="50" y="877"/>
                  </a:lnTo>
                  <a:lnTo>
                    <a:pt x="57" y="811"/>
                  </a:lnTo>
                  <a:lnTo>
                    <a:pt x="65" y="745"/>
                  </a:lnTo>
                  <a:lnTo>
                    <a:pt x="70" y="711"/>
                  </a:lnTo>
                  <a:lnTo>
                    <a:pt x="76" y="678"/>
                  </a:lnTo>
                  <a:lnTo>
                    <a:pt x="83" y="647"/>
                  </a:lnTo>
                  <a:lnTo>
                    <a:pt x="91" y="615"/>
                  </a:lnTo>
                  <a:lnTo>
                    <a:pt x="95" y="600"/>
                  </a:lnTo>
                  <a:lnTo>
                    <a:pt x="101" y="583"/>
                  </a:lnTo>
                  <a:lnTo>
                    <a:pt x="106" y="568"/>
                  </a:lnTo>
                  <a:lnTo>
                    <a:pt x="112" y="553"/>
                  </a:lnTo>
                  <a:lnTo>
                    <a:pt x="118" y="538"/>
                  </a:lnTo>
                  <a:lnTo>
                    <a:pt x="125" y="525"/>
                  </a:lnTo>
                  <a:lnTo>
                    <a:pt x="140" y="496"/>
                  </a:lnTo>
                  <a:lnTo>
                    <a:pt x="150" y="481"/>
                  </a:lnTo>
                  <a:lnTo>
                    <a:pt x="159" y="467"/>
                  </a:lnTo>
                  <a:lnTo>
                    <a:pt x="169" y="454"/>
                  </a:lnTo>
                  <a:lnTo>
                    <a:pt x="180" y="442"/>
                  </a:lnTo>
                  <a:lnTo>
                    <a:pt x="186"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0" name="Freeform 1746"/>
            <p:cNvSpPr>
              <a:spLocks/>
            </p:cNvSpPr>
            <p:nvPr/>
          </p:nvSpPr>
          <p:spPr bwMode="auto">
            <a:xfrm>
              <a:off x="4010" y="1747"/>
              <a:ext cx="917" cy="647"/>
            </a:xfrm>
            <a:custGeom>
              <a:avLst/>
              <a:gdLst>
                <a:gd name="T0" fmla="*/ 1378 w 1834"/>
                <a:gd name="T1" fmla="*/ 378 h 1296"/>
                <a:gd name="T2" fmla="*/ 1277 w 1834"/>
                <a:gd name="T3" fmla="*/ 205 h 1296"/>
                <a:gd name="T4" fmla="*/ 1124 w 1834"/>
                <a:gd name="T5" fmla="*/ 118 h 1296"/>
                <a:gd name="T6" fmla="*/ 832 w 1834"/>
                <a:gd name="T7" fmla="*/ 71 h 1296"/>
                <a:gd name="T8" fmla="*/ 637 w 1834"/>
                <a:gd name="T9" fmla="*/ 24 h 1296"/>
                <a:gd name="T10" fmla="*/ 519 w 1834"/>
                <a:gd name="T11" fmla="*/ 0 h 1296"/>
                <a:gd name="T12" fmla="*/ 346 w 1834"/>
                <a:gd name="T13" fmla="*/ 29 h 1296"/>
                <a:gd name="T14" fmla="*/ 246 w 1834"/>
                <a:gd name="T15" fmla="*/ 61 h 1296"/>
                <a:gd name="T16" fmla="*/ 205 w 1834"/>
                <a:gd name="T17" fmla="*/ 119 h 1296"/>
                <a:gd name="T18" fmla="*/ 231 w 1834"/>
                <a:gd name="T19" fmla="*/ 148 h 1296"/>
                <a:gd name="T20" fmla="*/ 340 w 1834"/>
                <a:gd name="T21" fmla="*/ 112 h 1296"/>
                <a:gd name="T22" fmla="*/ 450 w 1834"/>
                <a:gd name="T23" fmla="*/ 98 h 1296"/>
                <a:gd name="T24" fmla="*/ 408 w 1834"/>
                <a:gd name="T25" fmla="*/ 231 h 1296"/>
                <a:gd name="T26" fmla="*/ 308 w 1834"/>
                <a:gd name="T27" fmla="*/ 398 h 1296"/>
                <a:gd name="T28" fmla="*/ 146 w 1834"/>
                <a:gd name="T29" fmla="*/ 588 h 1296"/>
                <a:gd name="T30" fmla="*/ 47 w 1834"/>
                <a:gd name="T31" fmla="*/ 794 h 1296"/>
                <a:gd name="T32" fmla="*/ 0 w 1834"/>
                <a:gd name="T33" fmla="*/ 1026 h 1296"/>
                <a:gd name="T34" fmla="*/ 11 w 1834"/>
                <a:gd name="T35" fmla="*/ 1109 h 1296"/>
                <a:gd name="T36" fmla="*/ 27 w 1834"/>
                <a:gd name="T37" fmla="*/ 970 h 1296"/>
                <a:gd name="T38" fmla="*/ 74 w 1834"/>
                <a:gd name="T39" fmla="*/ 803 h 1296"/>
                <a:gd name="T40" fmla="*/ 125 w 1834"/>
                <a:gd name="T41" fmla="*/ 666 h 1296"/>
                <a:gd name="T42" fmla="*/ 239 w 1834"/>
                <a:gd name="T43" fmla="*/ 528 h 1296"/>
                <a:gd name="T44" fmla="*/ 424 w 1834"/>
                <a:gd name="T45" fmla="*/ 333 h 1296"/>
                <a:gd name="T46" fmla="*/ 527 w 1834"/>
                <a:gd name="T47" fmla="*/ 142 h 1296"/>
                <a:gd name="T48" fmla="*/ 604 w 1834"/>
                <a:gd name="T49" fmla="*/ 89 h 1296"/>
                <a:gd name="T50" fmla="*/ 758 w 1834"/>
                <a:gd name="T51" fmla="*/ 146 h 1296"/>
                <a:gd name="T52" fmla="*/ 975 w 1834"/>
                <a:gd name="T53" fmla="*/ 210 h 1296"/>
                <a:gd name="T54" fmla="*/ 1138 w 1834"/>
                <a:gd name="T55" fmla="*/ 253 h 1296"/>
                <a:gd name="T56" fmla="*/ 1236 w 1834"/>
                <a:gd name="T57" fmla="*/ 333 h 1296"/>
                <a:gd name="T58" fmla="*/ 1265 w 1834"/>
                <a:gd name="T59" fmla="*/ 434 h 1296"/>
                <a:gd name="T60" fmla="*/ 1227 w 1834"/>
                <a:gd name="T61" fmla="*/ 577 h 1296"/>
                <a:gd name="T62" fmla="*/ 1046 w 1834"/>
                <a:gd name="T63" fmla="*/ 811 h 1296"/>
                <a:gd name="T64" fmla="*/ 915 w 1834"/>
                <a:gd name="T65" fmla="*/ 999 h 1296"/>
                <a:gd name="T66" fmla="*/ 782 w 1834"/>
                <a:gd name="T67" fmla="*/ 1108 h 1296"/>
                <a:gd name="T68" fmla="*/ 651 w 1834"/>
                <a:gd name="T69" fmla="*/ 1162 h 1296"/>
                <a:gd name="T70" fmla="*/ 595 w 1834"/>
                <a:gd name="T71" fmla="*/ 1243 h 1296"/>
                <a:gd name="T72" fmla="*/ 593 w 1834"/>
                <a:gd name="T73" fmla="*/ 1246 h 1296"/>
                <a:gd name="T74" fmla="*/ 646 w 1834"/>
                <a:gd name="T75" fmla="*/ 1178 h 1296"/>
                <a:gd name="T76" fmla="*/ 806 w 1834"/>
                <a:gd name="T77" fmla="*/ 1115 h 1296"/>
                <a:gd name="T78" fmla="*/ 936 w 1834"/>
                <a:gd name="T79" fmla="*/ 1034 h 1296"/>
                <a:gd name="T80" fmla="*/ 998 w 1834"/>
                <a:gd name="T81" fmla="*/ 983 h 1296"/>
                <a:gd name="T82" fmla="*/ 1016 w 1834"/>
                <a:gd name="T83" fmla="*/ 1129 h 1296"/>
                <a:gd name="T84" fmla="*/ 1067 w 1834"/>
                <a:gd name="T85" fmla="*/ 1233 h 1296"/>
                <a:gd name="T86" fmla="*/ 1078 w 1834"/>
                <a:gd name="T87" fmla="*/ 1207 h 1296"/>
                <a:gd name="T88" fmla="*/ 1035 w 1834"/>
                <a:gd name="T89" fmla="*/ 1086 h 1296"/>
                <a:gd name="T90" fmla="*/ 1043 w 1834"/>
                <a:gd name="T91" fmla="*/ 930 h 1296"/>
                <a:gd name="T92" fmla="*/ 1144 w 1834"/>
                <a:gd name="T93" fmla="*/ 776 h 1296"/>
                <a:gd name="T94" fmla="*/ 1295 w 1834"/>
                <a:gd name="T95" fmla="*/ 586 h 1296"/>
                <a:gd name="T96" fmla="*/ 1345 w 1834"/>
                <a:gd name="T97" fmla="*/ 470 h 1296"/>
                <a:gd name="T98" fmla="*/ 1375 w 1834"/>
                <a:gd name="T99" fmla="*/ 472 h 1296"/>
                <a:gd name="T100" fmla="*/ 1475 w 1834"/>
                <a:gd name="T101" fmla="*/ 571 h 1296"/>
                <a:gd name="T102" fmla="*/ 1650 w 1834"/>
                <a:gd name="T103" fmla="*/ 638 h 1296"/>
                <a:gd name="T104" fmla="*/ 1804 w 1834"/>
                <a:gd name="T105" fmla="*/ 684 h 1296"/>
                <a:gd name="T106" fmla="*/ 1831 w 1834"/>
                <a:gd name="T107" fmla="*/ 675 h 1296"/>
                <a:gd name="T108" fmla="*/ 1801 w 1834"/>
                <a:gd name="T109" fmla="*/ 635 h 1296"/>
                <a:gd name="T110" fmla="*/ 1565 w 1834"/>
                <a:gd name="T111" fmla="*/ 562 h 1296"/>
                <a:gd name="T112" fmla="*/ 1463 w 1834"/>
                <a:gd name="T113" fmla="*/ 494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4" h="1296">
                  <a:moveTo>
                    <a:pt x="1441" y="475"/>
                  </a:moveTo>
                  <a:lnTo>
                    <a:pt x="1435" y="469"/>
                  </a:lnTo>
                  <a:lnTo>
                    <a:pt x="1432" y="466"/>
                  </a:lnTo>
                  <a:lnTo>
                    <a:pt x="1429" y="463"/>
                  </a:lnTo>
                  <a:lnTo>
                    <a:pt x="1417" y="445"/>
                  </a:lnTo>
                  <a:lnTo>
                    <a:pt x="1398" y="410"/>
                  </a:lnTo>
                  <a:lnTo>
                    <a:pt x="1387" y="395"/>
                  </a:lnTo>
                  <a:lnTo>
                    <a:pt x="1378" y="378"/>
                  </a:lnTo>
                  <a:lnTo>
                    <a:pt x="1360" y="345"/>
                  </a:lnTo>
                  <a:lnTo>
                    <a:pt x="1345" y="311"/>
                  </a:lnTo>
                  <a:lnTo>
                    <a:pt x="1328" y="279"/>
                  </a:lnTo>
                  <a:lnTo>
                    <a:pt x="1319" y="262"/>
                  </a:lnTo>
                  <a:lnTo>
                    <a:pt x="1310" y="247"/>
                  </a:lnTo>
                  <a:lnTo>
                    <a:pt x="1300" y="232"/>
                  </a:lnTo>
                  <a:lnTo>
                    <a:pt x="1289" y="219"/>
                  </a:lnTo>
                  <a:lnTo>
                    <a:pt x="1277" y="205"/>
                  </a:lnTo>
                  <a:lnTo>
                    <a:pt x="1263" y="192"/>
                  </a:lnTo>
                  <a:lnTo>
                    <a:pt x="1250" y="180"/>
                  </a:lnTo>
                  <a:lnTo>
                    <a:pt x="1233" y="169"/>
                  </a:lnTo>
                  <a:lnTo>
                    <a:pt x="1210" y="156"/>
                  </a:lnTo>
                  <a:lnTo>
                    <a:pt x="1189" y="143"/>
                  </a:lnTo>
                  <a:lnTo>
                    <a:pt x="1168" y="134"/>
                  </a:lnTo>
                  <a:lnTo>
                    <a:pt x="1147" y="125"/>
                  </a:lnTo>
                  <a:lnTo>
                    <a:pt x="1124" y="118"/>
                  </a:lnTo>
                  <a:lnTo>
                    <a:pt x="1102" y="110"/>
                  </a:lnTo>
                  <a:lnTo>
                    <a:pt x="1079" y="104"/>
                  </a:lnTo>
                  <a:lnTo>
                    <a:pt x="1054" y="98"/>
                  </a:lnTo>
                  <a:lnTo>
                    <a:pt x="1031" y="92"/>
                  </a:lnTo>
                  <a:lnTo>
                    <a:pt x="986" y="86"/>
                  </a:lnTo>
                  <a:lnTo>
                    <a:pt x="945" y="82"/>
                  </a:lnTo>
                  <a:lnTo>
                    <a:pt x="869" y="76"/>
                  </a:lnTo>
                  <a:lnTo>
                    <a:pt x="832" y="71"/>
                  </a:lnTo>
                  <a:lnTo>
                    <a:pt x="794" y="67"/>
                  </a:lnTo>
                  <a:lnTo>
                    <a:pt x="774" y="64"/>
                  </a:lnTo>
                  <a:lnTo>
                    <a:pt x="753" y="59"/>
                  </a:lnTo>
                  <a:lnTo>
                    <a:pt x="731" y="55"/>
                  </a:lnTo>
                  <a:lnTo>
                    <a:pt x="708" y="50"/>
                  </a:lnTo>
                  <a:lnTo>
                    <a:pt x="684" y="41"/>
                  </a:lnTo>
                  <a:lnTo>
                    <a:pt x="649" y="31"/>
                  </a:lnTo>
                  <a:lnTo>
                    <a:pt x="637" y="24"/>
                  </a:lnTo>
                  <a:lnTo>
                    <a:pt x="631" y="21"/>
                  </a:lnTo>
                  <a:lnTo>
                    <a:pt x="626" y="20"/>
                  </a:lnTo>
                  <a:lnTo>
                    <a:pt x="596" y="12"/>
                  </a:lnTo>
                  <a:lnTo>
                    <a:pt x="581" y="8"/>
                  </a:lnTo>
                  <a:lnTo>
                    <a:pt x="566" y="3"/>
                  </a:lnTo>
                  <a:lnTo>
                    <a:pt x="551" y="0"/>
                  </a:lnTo>
                  <a:lnTo>
                    <a:pt x="534" y="0"/>
                  </a:lnTo>
                  <a:lnTo>
                    <a:pt x="519" y="0"/>
                  </a:lnTo>
                  <a:lnTo>
                    <a:pt x="512" y="2"/>
                  </a:lnTo>
                  <a:lnTo>
                    <a:pt x="503" y="5"/>
                  </a:lnTo>
                  <a:lnTo>
                    <a:pt x="468" y="15"/>
                  </a:lnTo>
                  <a:lnTo>
                    <a:pt x="450" y="20"/>
                  </a:lnTo>
                  <a:lnTo>
                    <a:pt x="432" y="23"/>
                  </a:lnTo>
                  <a:lnTo>
                    <a:pt x="398" y="24"/>
                  </a:lnTo>
                  <a:lnTo>
                    <a:pt x="364" y="27"/>
                  </a:lnTo>
                  <a:lnTo>
                    <a:pt x="346" y="29"/>
                  </a:lnTo>
                  <a:lnTo>
                    <a:pt x="328" y="32"/>
                  </a:lnTo>
                  <a:lnTo>
                    <a:pt x="309" y="37"/>
                  </a:lnTo>
                  <a:lnTo>
                    <a:pt x="293" y="41"/>
                  </a:lnTo>
                  <a:lnTo>
                    <a:pt x="276" y="46"/>
                  </a:lnTo>
                  <a:lnTo>
                    <a:pt x="269" y="49"/>
                  </a:lnTo>
                  <a:lnTo>
                    <a:pt x="261" y="53"/>
                  </a:lnTo>
                  <a:lnTo>
                    <a:pt x="254" y="56"/>
                  </a:lnTo>
                  <a:lnTo>
                    <a:pt x="246" y="61"/>
                  </a:lnTo>
                  <a:lnTo>
                    <a:pt x="240" y="65"/>
                  </a:lnTo>
                  <a:lnTo>
                    <a:pt x="234" y="71"/>
                  </a:lnTo>
                  <a:lnTo>
                    <a:pt x="223" y="82"/>
                  </a:lnTo>
                  <a:lnTo>
                    <a:pt x="219" y="89"/>
                  </a:lnTo>
                  <a:lnTo>
                    <a:pt x="214" y="95"/>
                  </a:lnTo>
                  <a:lnTo>
                    <a:pt x="211" y="103"/>
                  </a:lnTo>
                  <a:lnTo>
                    <a:pt x="208" y="110"/>
                  </a:lnTo>
                  <a:lnTo>
                    <a:pt x="205" y="119"/>
                  </a:lnTo>
                  <a:lnTo>
                    <a:pt x="204" y="128"/>
                  </a:lnTo>
                  <a:lnTo>
                    <a:pt x="204" y="136"/>
                  </a:lnTo>
                  <a:lnTo>
                    <a:pt x="204" y="139"/>
                  </a:lnTo>
                  <a:lnTo>
                    <a:pt x="213" y="145"/>
                  </a:lnTo>
                  <a:lnTo>
                    <a:pt x="217" y="146"/>
                  </a:lnTo>
                  <a:lnTo>
                    <a:pt x="222" y="148"/>
                  </a:lnTo>
                  <a:lnTo>
                    <a:pt x="226" y="148"/>
                  </a:lnTo>
                  <a:lnTo>
                    <a:pt x="231" y="148"/>
                  </a:lnTo>
                  <a:lnTo>
                    <a:pt x="240" y="146"/>
                  </a:lnTo>
                  <a:lnTo>
                    <a:pt x="249" y="145"/>
                  </a:lnTo>
                  <a:lnTo>
                    <a:pt x="257" y="140"/>
                  </a:lnTo>
                  <a:lnTo>
                    <a:pt x="266" y="137"/>
                  </a:lnTo>
                  <a:lnTo>
                    <a:pt x="275" y="134"/>
                  </a:lnTo>
                  <a:lnTo>
                    <a:pt x="296" y="128"/>
                  </a:lnTo>
                  <a:lnTo>
                    <a:pt x="317" y="121"/>
                  </a:lnTo>
                  <a:lnTo>
                    <a:pt x="340" y="112"/>
                  </a:lnTo>
                  <a:lnTo>
                    <a:pt x="361" y="104"/>
                  </a:lnTo>
                  <a:lnTo>
                    <a:pt x="383" y="98"/>
                  </a:lnTo>
                  <a:lnTo>
                    <a:pt x="394" y="97"/>
                  </a:lnTo>
                  <a:lnTo>
                    <a:pt x="405" y="95"/>
                  </a:lnTo>
                  <a:lnTo>
                    <a:pt x="417" y="95"/>
                  </a:lnTo>
                  <a:lnTo>
                    <a:pt x="427" y="95"/>
                  </a:lnTo>
                  <a:lnTo>
                    <a:pt x="438" y="97"/>
                  </a:lnTo>
                  <a:lnTo>
                    <a:pt x="450" y="98"/>
                  </a:lnTo>
                  <a:lnTo>
                    <a:pt x="450" y="113"/>
                  </a:lnTo>
                  <a:lnTo>
                    <a:pt x="448" y="127"/>
                  </a:lnTo>
                  <a:lnTo>
                    <a:pt x="445" y="140"/>
                  </a:lnTo>
                  <a:lnTo>
                    <a:pt x="442" y="154"/>
                  </a:lnTo>
                  <a:lnTo>
                    <a:pt x="438" y="168"/>
                  </a:lnTo>
                  <a:lnTo>
                    <a:pt x="433" y="181"/>
                  </a:lnTo>
                  <a:lnTo>
                    <a:pt x="421" y="207"/>
                  </a:lnTo>
                  <a:lnTo>
                    <a:pt x="408" y="231"/>
                  </a:lnTo>
                  <a:lnTo>
                    <a:pt x="394" y="256"/>
                  </a:lnTo>
                  <a:lnTo>
                    <a:pt x="379" y="281"/>
                  </a:lnTo>
                  <a:lnTo>
                    <a:pt x="367" y="306"/>
                  </a:lnTo>
                  <a:lnTo>
                    <a:pt x="356" y="326"/>
                  </a:lnTo>
                  <a:lnTo>
                    <a:pt x="346" y="344"/>
                  </a:lnTo>
                  <a:lnTo>
                    <a:pt x="334" y="363"/>
                  </a:lnTo>
                  <a:lnTo>
                    <a:pt x="322" y="381"/>
                  </a:lnTo>
                  <a:lnTo>
                    <a:pt x="308" y="398"/>
                  </a:lnTo>
                  <a:lnTo>
                    <a:pt x="294" y="416"/>
                  </a:lnTo>
                  <a:lnTo>
                    <a:pt x="266" y="449"/>
                  </a:lnTo>
                  <a:lnTo>
                    <a:pt x="235" y="482"/>
                  </a:lnTo>
                  <a:lnTo>
                    <a:pt x="205" y="517"/>
                  </a:lnTo>
                  <a:lnTo>
                    <a:pt x="190" y="534"/>
                  </a:lnTo>
                  <a:lnTo>
                    <a:pt x="175" y="552"/>
                  </a:lnTo>
                  <a:lnTo>
                    <a:pt x="160" y="570"/>
                  </a:lnTo>
                  <a:lnTo>
                    <a:pt x="146" y="588"/>
                  </a:lnTo>
                  <a:lnTo>
                    <a:pt x="134" y="607"/>
                  </a:lnTo>
                  <a:lnTo>
                    <a:pt x="122" y="627"/>
                  </a:lnTo>
                  <a:lnTo>
                    <a:pt x="110" y="648"/>
                  </a:lnTo>
                  <a:lnTo>
                    <a:pt x="100" y="668"/>
                  </a:lnTo>
                  <a:lnTo>
                    <a:pt x="89" y="689"/>
                  </a:lnTo>
                  <a:lnTo>
                    <a:pt x="79" y="710"/>
                  </a:lnTo>
                  <a:lnTo>
                    <a:pt x="62" y="752"/>
                  </a:lnTo>
                  <a:lnTo>
                    <a:pt x="47" y="794"/>
                  </a:lnTo>
                  <a:lnTo>
                    <a:pt x="33" y="833"/>
                  </a:lnTo>
                  <a:lnTo>
                    <a:pt x="23" y="871"/>
                  </a:lnTo>
                  <a:lnTo>
                    <a:pt x="15" y="904"/>
                  </a:lnTo>
                  <a:lnTo>
                    <a:pt x="11" y="927"/>
                  </a:lnTo>
                  <a:lnTo>
                    <a:pt x="8" y="942"/>
                  </a:lnTo>
                  <a:lnTo>
                    <a:pt x="6" y="957"/>
                  </a:lnTo>
                  <a:lnTo>
                    <a:pt x="3" y="992"/>
                  </a:lnTo>
                  <a:lnTo>
                    <a:pt x="0" y="1026"/>
                  </a:lnTo>
                  <a:lnTo>
                    <a:pt x="0" y="1059"/>
                  </a:lnTo>
                  <a:lnTo>
                    <a:pt x="0" y="1074"/>
                  </a:lnTo>
                  <a:lnTo>
                    <a:pt x="0" y="1086"/>
                  </a:lnTo>
                  <a:lnTo>
                    <a:pt x="2" y="1097"/>
                  </a:lnTo>
                  <a:lnTo>
                    <a:pt x="5" y="1103"/>
                  </a:lnTo>
                  <a:lnTo>
                    <a:pt x="8" y="1108"/>
                  </a:lnTo>
                  <a:lnTo>
                    <a:pt x="9" y="1109"/>
                  </a:lnTo>
                  <a:lnTo>
                    <a:pt x="11" y="1109"/>
                  </a:lnTo>
                  <a:lnTo>
                    <a:pt x="12" y="1108"/>
                  </a:lnTo>
                  <a:lnTo>
                    <a:pt x="15" y="1105"/>
                  </a:lnTo>
                  <a:lnTo>
                    <a:pt x="17" y="1094"/>
                  </a:lnTo>
                  <a:lnTo>
                    <a:pt x="18" y="1080"/>
                  </a:lnTo>
                  <a:lnTo>
                    <a:pt x="18" y="1067"/>
                  </a:lnTo>
                  <a:lnTo>
                    <a:pt x="18" y="1038"/>
                  </a:lnTo>
                  <a:lnTo>
                    <a:pt x="18" y="1025"/>
                  </a:lnTo>
                  <a:lnTo>
                    <a:pt x="27" y="970"/>
                  </a:lnTo>
                  <a:lnTo>
                    <a:pt x="32" y="936"/>
                  </a:lnTo>
                  <a:lnTo>
                    <a:pt x="35" y="918"/>
                  </a:lnTo>
                  <a:lnTo>
                    <a:pt x="41" y="900"/>
                  </a:lnTo>
                  <a:lnTo>
                    <a:pt x="47" y="877"/>
                  </a:lnTo>
                  <a:lnTo>
                    <a:pt x="56" y="848"/>
                  </a:lnTo>
                  <a:lnTo>
                    <a:pt x="60" y="835"/>
                  </a:lnTo>
                  <a:lnTo>
                    <a:pt x="68" y="820"/>
                  </a:lnTo>
                  <a:lnTo>
                    <a:pt x="74" y="803"/>
                  </a:lnTo>
                  <a:lnTo>
                    <a:pt x="76" y="796"/>
                  </a:lnTo>
                  <a:lnTo>
                    <a:pt x="79" y="788"/>
                  </a:lnTo>
                  <a:lnTo>
                    <a:pt x="85" y="761"/>
                  </a:lnTo>
                  <a:lnTo>
                    <a:pt x="88" y="749"/>
                  </a:lnTo>
                  <a:lnTo>
                    <a:pt x="92" y="735"/>
                  </a:lnTo>
                  <a:lnTo>
                    <a:pt x="101" y="711"/>
                  </a:lnTo>
                  <a:lnTo>
                    <a:pt x="112" y="689"/>
                  </a:lnTo>
                  <a:lnTo>
                    <a:pt x="125" y="666"/>
                  </a:lnTo>
                  <a:lnTo>
                    <a:pt x="131" y="654"/>
                  </a:lnTo>
                  <a:lnTo>
                    <a:pt x="139" y="644"/>
                  </a:lnTo>
                  <a:lnTo>
                    <a:pt x="152" y="622"/>
                  </a:lnTo>
                  <a:lnTo>
                    <a:pt x="169" y="603"/>
                  </a:lnTo>
                  <a:lnTo>
                    <a:pt x="186" y="583"/>
                  </a:lnTo>
                  <a:lnTo>
                    <a:pt x="202" y="564"/>
                  </a:lnTo>
                  <a:lnTo>
                    <a:pt x="220" y="546"/>
                  </a:lnTo>
                  <a:lnTo>
                    <a:pt x="239" y="528"/>
                  </a:lnTo>
                  <a:lnTo>
                    <a:pt x="276" y="491"/>
                  </a:lnTo>
                  <a:lnTo>
                    <a:pt x="314" y="457"/>
                  </a:lnTo>
                  <a:lnTo>
                    <a:pt x="334" y="437"/>
                  </a:lnTo>
                  <a:lnTo>
                    <a:pt x="353" y="418"/>
                  </a:lnTo>
                  <a:lnTo>
                    <a:pt x="371" y="398"/>
                  </a:lnTo>
                  <a:lnTo>
                    <a:pt x="389" y="377"/>
                  </a:lnTo>
                  <a:lnTo>
                    <a:pt x="408" y="356"/>
                  </a:lnTo>
                  <a:lnTo>
                    <a:pt x="424" y="333"/>
                  </a:lnTo>
                  <a:lnTo>
                    <a:pt x="439" y="311"/>
                  </a:lnTo>
                  <a:lnTo>
                    <a:pt x="454" y="288"/>
                  </a:lnTo>
                  <a:lnTo>
                    <a:pt x="469" y="265"/>
                  </a:lnTo>
                  <a:lnTo>
                    <a:pt x="481" y="241"/>
                  </a:lnTo>
                  <a:lnTo>
                    <a:pt x="495" y="217"/>
                  </a:lnTo>
                  <a:lnTo>
                    <a:pt x="507" y="193"/>
                  </a:lnTo>
                  <a:lnTo>
                    <a:pt x="518" y="168"/>
                  </a:lnTo>
                  <a:lnTo>
                    <a:pt x="527" y="142"/>
                  </a:lnTo>
                  <a:lnTo>
                    <a:pt x="536" y="116"/>
                  </a:lnTo>
                  <a:lnTo>
                    <a:pt x="540" y="103"/>
                  </a:lnTo>
                  <a:lnTo>
                    <a:pt x="545" y="91"/>
                  </a:lnTo>
                  <a:lnTo>
                    <a:pt x="560" y="88"/>
                  </a:lnTo>
                  <a:lnTo>
                    <a:pt x="575" y="86"/>
                  </a:lnTo>
                  <a:lnTo>
                    <a:pt x="589" y="88"/>
                  </a:lnTo>
                  <a:lnTo>
                    <a:pt x="596" y="89"/>
                  </a:lnTo>
                  <a:lnTo>
                    <a:pt x="604" y="89"/>
                  </a:lnTo>
                  <a:lnTo>
                    <a:pt x="617" y="94"/>
                  </a:lnTo>
                  <a:lnTo>
                    <a:pt x="632" y="97"/>
                  </a:lnTo>
                  <a:lnTo>
                    <a:pt x="646" y="103"/>
                  </a:lnTo>
                  <a:lnTo>
                    <a:pt x="660" y="107"/>
                  </a:lnTo>
                  <a:lnTo>
                    <a:pt x="687" y="119"/>
                  </a:lnTo>
                  <a:lnTo>
                    <a:pt x="715" y="131"/>
                  </a:lnTo>
                  <a:lnTo>
                    <a:pt x="744" y="142"/>
                  </a:lnTo>
                  <a:lnTo>
                    <a:pt x="758" y="146"/>
                  </a:lnTo>
                  <a:lnTo>
                    <a:pt x="773" y="150"/>
                  </a:lnTo>
                  <a:lnTo>
                    <a:pt x="794" y="153"/>
                  </a:lnTo>
                  <a:lnTo>
                    <a:pt x="815" y="159"/>
                  </a:lnTo>
                  <a:lnTo>
                    <a:pt x="836" y="163"/>
                  </a:lnTo>
                  <a:lnTo>
                    <a:pt x="856" y="169"/>
                  </a:lnTo>
                  <a:lnTo>
                    <a:pt x="897" y="183"/>
                  </a:lnTo>
                  <a:lnTo>
                    <a:pt x="936" y="196"/>
                  </a:lnTo>
                  <a:lnTo>
                    <a:pt x="975" y="210"/>
                  </a:lnTo>
                  <a:lnTo>
                    <a:pt x="1016" y="223"/>
                  </a:lnTo>
                  <a:lnTo>
                    <a:pt x="1057" y="234"/>
                  </a:lnTo>
                  <a:lnTo>
                    <a:pt x="1076" y="238"/>
                  </a:lnTo>
                  <a:lnTo>
                    <a:pt x="1099" y="243"/>
                  </a:lnTo>
                  <a:lnTo>
                    <a:pt x="1108" y="244"/>
                  </a:lnTo>
                  <a:lnTo>
                    <a:pt x="1118" y="247"/>
                  </a:lnTo>
                  <a:lnTo>
                    <a:pt x="1129" y="250"/>
                  </a:lnTo>
                  <a:lnTo>
                    <a:pt x="1138" y="253"/>
                  </a:lnTo>
                  <a:lnTo>
                    <a:pt x="1158" y="262"/>
                  </a:lnTo>
                  <a:lnTo>
                    <a:pt x="1174" y="272"/>
                  </a:lnTo>
                  <a:lnTo>
                    <a:pt x="1183" y="278"/>
                  </a:lnTo>
                  <a:lnTo>
                    <a:pt x="1191" y="284"/>
                  </a:lnTo>
                  <a:lnTo>
                    <a:pt x="1206" y="296"/>
                  </a:lnTo>
                  <a:lnTo>
                    <a:pt x="1220" y="309"/>
                  </a:lnTo>
                  <a:lnTo>
                    <a:pt x="1232" y="324"/>
                  </a:lnTo>
                  <a:lnTo>
                    <a:pt x="1236" y="333"/>
                  </a:lnTo>
                  <a:lnTo>
                    <a:pt x="1242" y="341"/>
                  </a:lnTo>
                  <a:lnTo>
                    <a:pt x="1250" y="359"/>
                  </a:lnTo>
                  <a:lnTo>
                    <a:pt x="1257" y="377"/>
                  </a:lnTo>
                  <a:lnTo>
                    <a:pt x="1262" y="395"/>
                  </a:lnTo>
                  <a:lnTo>
                    <a:pt x="1263" y="406"/>
                  </a:lnTo>
                  <a:lnTo>
                    <a:pt x="1265" y="415"/>
                  </a:lnTo>
                  <a:lnTo>
                    <a:pt x="1265" y="425"/>
                  </a:lnTo>
                  <a:lnTo>
                    <a:pt x="1265" y="434"/>
                  </a:lnTo>
                  <a:lnTo>
                    <a:pt x="1265" y="445"/>
                  </a:lnTo>
                  <a:lnTo>
                    <a:pt x="1263" y="455"/>
                  </a:lnTo>
                  <a:lnTo>
                    <a:pt x="1262" y="466"/>
                  </a:lnTo>
                  <a:lnTo>
                    <a:pt x="1260" y="476"/>
                  </a:lnTo>
                  <a:lnTo>
                    <a:pt x="1253" y="505"/>
                  </a:lnTo>
                  <a:lnTo>
                    <a:pt x="1244" y="531"/>
                  </a:lnTo>
                  <a:lnTo>
                    <a:pt x="1236" y="555"/>
                  </a:lnTo>
                  <a:lnTo>
                    <a:pt x="1227" y="577"/>
                  </a:lnTo>
                  <a:lnTo>
                    <a:pt x="1217" y="598"/>
                  </a:lnTo>
                  <a:lnTo>
                    <a:pt x="1206" y="618"/>
                  </a:lnTo>
                  <a:lnTo>
                    <a:pt x="1194" y="636"/>
                  </a:lnTo>
                  <a:lnTo>
                    <a:pt x="1182" y="656"/>
                  </a:lnTo>
                  <a:lnTo>
                    <a:pt x="1168" y="672"/>
                  </a:lnTo>
                  <a:lnTo>
                    <a:pt x="1155" y="690"/>
                  </a:lnTo>
                  <a:lnTo>
                    <a:pt x="1123" y="726"/>
                  </a:lnTo>
                  <a:lnTo>
                    <a:pt x="1046" y="811"/>
                  </a:lnTo>
                  <a:lnTo>
                    <a:pt x="1037" y="824"/>
                  </a:lnTo>
                  <a:lnTo>
                    <a:pt x="1023" y="845"/>
                  </a:lnTo>
                  <a:lnTo>
                    <a:pt x="999" y="883"/>
                  </a:lnTo>
                  <a:lnTo>
                    <a:pt x="974" y="922"/>
                  </a:lnTo>
                  <a:lnTo>
                    <a:pt x="960" y="942"/>
                  </a:lnTo>
                  <a:lnTo>
                    <a:pt x="946" y="961"/>
                  </a:lnTo>
                  <a:lnTo>
                    <a:pt x="931" y="979"/>
                  </a:lnTo>
                  <a:lnTo>
                    <a:pt x="915" y="999"/>
                  </a:lnTo>
                  <a:lnTo>
                    <a:pt x="898" y="1017"/>
                  </a:lnTo>
                  <a:lnTo>
                    <a:pt x="881" y="1035"/>
                  </a:lnTo>
                  <a:lnTo>
                    <a:pt x="863" y="1052"/>
                  </a:lnTo>
                  <a:lnTo>
                    <a:pt x="844" y="1067"/>
                  </a:lnTo>
                  <a:lnTo>
                    <a:pt x="835" y="1074"/>
                  </a:lnTo>
                  <a:lnTo>
                    <a:pt x="824" y="1082"/>
                  </a:lnTo>
                  <a:lnTo>
                    <a:pt x="804" y="1095"/>
                  </a:lnTo>
                  <a:lnTo>
                    <a:pt x="782" y="1108"/>
                  </a:lnTo>
                  <a:lnTo>
                    <a:pt x="761" y="1118"/>
                  </a:lnTo>
                  <a:lnTo>
                    <a:pt x="738" y="1127"/>
                  </a:lnTo>
                  <a:lnTo>
                    <a:pt x="714" y="1135"/>
                  </a:lnTo>
                  <a:lnTo>
                    <a:pt x="700" y="1138"/>
                  </a:lnTo>
                  <a:lnTo>
                    <a:pt x="688" y="1142"/>
                  </a:lnTo>
                  <a:lnTo>
                    <a:pt x="675" y="1148"/>
                  </a:lnTo>
                  <a:lnTo>
                    <a:pt x="663" y="1154"/>
                  </a:lnTo>
                  <a:lnTo>
                    <a:pt x="651" y="1162"/>
                  </a:lnTo>
                  <a:lnTo>
                    <a:pt x="640" y="1171"/>
                  </a:lnTo>
                  <a:lnTo>
                    <a:pt x="629" y="1180"/>
                  </a:lnTo>
                  <a:lnTo>
                    <a:pt x="619" y="1190"/>
                  </a:lnTo>
                  <a:lnTo>
                    <a:pt x="614" y="1196"/>
                  </a:lnTo>
                  <a:lnTo>
                    <a:pt x="610" y="1202"/>
                  </a:lnTo>
                  <a:lnTo>
                    <a:pt x="604" y="1216"/>
                  </a:lnTo>
                  <a:lnTo>
                    <a:pt x="599" y="1230"/>
                  </a:lnTo>
                  <a:lnTo>
                    <a:pt x="595" y="1243"/>
                  </a:lnTo>
                  <a:lnTo>
                    <a:pt x="590" y="1257"/>
                  </a:lnTo>
                  <a:lnTo>
                    <a:pt x="586" y="1270"/>
                  </a:lnTo>
                  <a:lnTo>
                    <a:pt x="581" y="1284"/>
                  </a:lnTo>
                  <a:lnTo>
                    <a:pt x="578" y="1290"/>
                  </a:lnTo>
                  <a:lnTo>
                    <a:pt x="574" y="1296"/>
                  </a:lnTo>
                  <a:lnTo>
                    <a:pt x="581" y="1281"/>
                  </a:lnTo>
                  <a:lnTo>
                    <a:pt x="587" y="1264"/>
                  </a:lnTo>
                  <a:lnTo>
                    <a:pt x="593" y="1246"/>
                  </a:lnTo>
                  <a:lnTo>
                    <a:pt x="599" y="1230"/>
                  </a:lnTo>
                  <a:lnTo>
                    <a:pt x="607" y="1214"/>
                  </a:lnTo>
                  <a:lnTo>
                    <a:pt x="611" y="1207"/>
                  </a:lnTo>
                  <a:lnTo>
                    <a:pt x="616" y="1199"/>
                  </a:lnTo>
                  <a:lnTo>
                    <a:pt x="622" y="1193"/>
                  </a:lnTo>
                  <a:lnTo>
                    <a:pt x="629" y="1187"/>
                  </a:lnTo>
                  <a:lnTo>
                    <a:pt x="637" y="1183"/>
                  </a:lnTo>
                  <a:lnTo>
                    <a:pt x="646" y="1178"/>
                  </a:lnTo>
                  <a:lnTo>
                    <a:pt x="654" y="1175"/>
                  </a:lnTo>
                  <a:lnTo>
                    <a:pt x="663" y="1171"/>
                  </a:lnTo>
                  <a:lnTo>
                    <a:pt x="678" y="1162"/>
                  </a:lnTo>
                  <a:lnTo>
                    <a:pt x="694" y="1153"/>
                  </a:lnTo>
                  <a:lnTo>
                    <a:pt x="711" y="1145"/>
                  </a:lnTo>
                  <a:lnTo>
                    <a:pt x="759" y="1132"/>
                  </a:lnTo>
                  <a:lnTo>
                    <a:pt x="786" y="1123"/>
                  </a:lnTo>
                  <a:lnTo>
                    <a:pt x="806" y="1115"/>
                  </a:lnTo>
                  <a:lnTo>
                    <a:pt x="844" y="1095"/>
                  </a:lnTo>
                  <a:lnTo>
                    <a:pt x="860" y="1085"/>
                  </a:lnTo>
                  <a:lnTo>
                    <a:pt x="875" y="1076"/>
                  </a:lnTo>
                  <a:lnTo>
                    <a:pt x="889" y="1068"/>
                  </a:lnTo>
                  <a:lnTo>
                    <a:pt x="903" y="1059"/>
                  </a:lnTo>
                  <a:lnTo>
                    <a:pt x="915" y="1050"/>
                  </a:lnTo>
                  <a:lnTo>
                    <a:pt x="925" y="1043"/>
                  </a:lnTo>
                  <a:lnTo>
                    <a:pt x="936" y="1034"/>
                  </a:lnTo>
                  <a:lnTo>
                    <a:pt x="945" y="1023"/>
                  </a:lnTo>
                  <a:lnTo>
                    <a:pt x="954" y="1014"/>
                  </a:lnTo>
                  <a:lnTo>
                    <a:pt x="963" y="1002"/>
                  </a:lnTo>
                  <a:lnTo>
                    <a:pt x="972" y="990"/>
                  </a:lnTo>
                  <a:lnTo>
                    <a:pt x="981" y="978"/>
                  </a:lnTo>
                  <a:lnTo>
                    <a:pt x="1001" y="948"/>
                  </a:lnTo>
                  <a:lnTo>
                    <a:pt x="999" y="964"/>
                  </a:lnTo>
                  <a:lnTo>
                    <a:pt x="998" y="983"/>
                  </a:lnTo>
                  <a:lnTo>
                    <a:pt x="998" y="1001"/>
                  </a:lnTo>
                  <a:lnTo>
                    <a:pt x="998" y="1019"/>
                  </a:lnTo>
                  <a:lnTo>
                    <a:pt x="998" y="1037"/>
                  </a:lnTo>
                  <a:lnTo>
                    <a:pt x="1001" y="1055"/>
                  </a:lnTo>
                  <a:lnTo>
                    <a:pt x="1002" y="1074"/>
                  </a:lnTo>
                  <a:lnTo>
                    <a:pt x="1005" y="1092"/>
                  </a:lnTo>
                  <a:lnTo>
                    <a:pt x="1010" y="1111"/>
                  </a:lnTo>
                  <a:lnTo>
                    <a:pt x="1016" y="1129"/>
                  </a:lnTo>
                  <a:lnTo>
                    <a:pt x="1020" y="1147"/>
                  </a:lnTo>
                  <a:lnTo>
                    <a:pt x="1023" y="1156"/>
                  </a:lnTo>
                  <a:lnTo>
                    <a:pt x="1028" y="1163"/>
                  </a:lnTo>
                  <a:lnTo>
                    <a:pt x="1035" y="1181"/>
                  </a:lnTo>
                  <a:lnTo>
                    <a:pt x="1043" y="1198"/>
                  </a:lnTo>
                  <a:lnTo>
                    <a:pt x="1052" y="1213"/>
                  </a:lnTo>
                  <a:lnTo>
                    <a:pt x="1063" y="1230"/>
                  </a:lnTo>
                  <a:lnTo>
                    <a:pt x="1067" y="1233"/>
                  </a:lnTo>
                  <a:lnTo>
                    <a:pt x="1070" y="1234"/>
                  </a:lnTo>
                  <a:lnTo>
                    <a:pt x="1073" y="1233"/>
                  </a:lnTo>
                  <a:lnTo>
                    <a:pt x="1075" y="1231"/>
                  </a:lnTo>
                  <a:lnTo>
                    <a:pt x="1078" y="1228"/>
                  </a:lnTo>
                  <a:lnTo>
                    <a:pt x="1079" y="1224"/>
                  </a:lnTo>
                  <a:lnTo>
                    <a:pt x="1081" y="1217"/>
                  </a:lnTo>
                  <a:lnTo>
                    <a:pt x="1079" y="1213"/>
                  </a:lnTo>
                  <a:lnTo>
                    <a:pt x="1078" y="1207"/>
                  </a:lnTo>
                  <a:lnTo>
                    <a:pt x="1073" y="1196"/>
                  </a:lnTo>
                  <a:lnTo>
                    <a:pt x="1067" y="1187"/>
                  </a:lnTo>
                  <a:lnTo>
                    <a:pt x="1063" y="1180"/>
                  </a:lnTo>
                  <a:lnTo>
                    <a:pt x="1055" y="1162"/>
                  </a:lnTo>
                  <a:lnTo>
                    <a:pt x="1049" y="1144"/>
                  </a:lnTo>
                  <a:lnTo>
                    <a:pt x="1043" y="1126"/>
                  </a:lnTo>
                  <a:lnTo>
                    <a:pt x="1038" y="1106"/>
                  </a:lnTo>
                  <a:lnTo>
                    <a:pt x="1035" y="1086"/>
                  </a:lnTo>
                  <a:lnTo>
                    <a:pt x="1032" y="1067"/>
                  </a:lnTo>
                  <a:lnTo>
                    <a:pt x="1029" y="1047"/>
                  </a:lnTo>
                  <a:lnTo>
                    <a:pt x="1029" y="1028"/>
                  </a:lnTo>
                  <a:lnTo>
                    <a:pt x="1029" y="1008"/>
                  </a:lnTo>
                  <a:lnTo>
                    <a:pt x="1031" y="987"/>
                  </a:lnTo>
                  <a:lnTo>
                    <a:pt x="1034" y="967"/>
                  </a:lnTo>
                  <a:lnTo>
                    <a:pt x="1037" y="949"/>
                  </a:lnTo>
                  <a:lnTo>
                    <a:pt x="1043" y="930"/>
                  </a:lnTo>
                  <a:lnTo>
                    <a:pt x="1046" y="921"/>
                  </a:lnTo>
                  <a:lnTo>
                    <a:pt x="1049" y="912"/>
                  </a:lnTo>
                  <a:lnTo>
                    <a:pt x="1058" y="894"/>
                  </a:lnTo>
                  <a:lnTo>
                    <a:pt x="1067" y="877"/>
                  </a:lnTo>
                  <a:lnTo>
                    <a:pt x="1085" y="850"/>
                  </a:lnTo>
                  <a:lnTo>
                    <a:pt x="1103" y="824"/>
                  </a:lnTo>
                  <a:lnTo>
                    <a:pt x="1123" y="800"/>
                  </a:lnTo>
                  <a:lnTo>
                    <a:pt x="1144" y="776"/>
                  </a:lnTo>
                  <a:lnTo>
                    <a:pt x="1188" y="726"/>
                  </a:lnTo>
                  <a:lnTo>
                    <a:pt x="1209" y="702"/>
                  </a:lnTo>
                  <a:lnTo>
                    <a:pt x="1230" y="677"/>
                  </a:lnTo>
                  <a:lnTo>
                    <a:pt x="1250" y="653"/>
                  </a:lnTo>
                  <a:lnTo>
                    <a:pt x="1260" y="639"/>
                  </a:lnTo>
                  <a:lnTo>
                    <a:pt x="1269" y="627"/>
                  </a:lnTo>
                  <a:lnTo>
                    <a:pt x="1287" y="600"/>
                  </a:lnTo>
                  <a:lnTo>
                    <a:pt x="1295" y="586"/>
                  </a:lnTo>
                  <a:lnTo>
                    <a:pt x="1304" y="573"/>
                  </a:lnTo>
                  <a:lnTo>
                    <a:pt x="1312" y="559"/>
                  </a:lnTo>
                  <a:lnTo>
                    <a:pt x="1318" y="546"/>
                  </a:lnTo>
                  <a:lnTo>
                    <a:pt x="1325" y="531"/>
                  </a:lnTo>
                  <a:lnTo>
                    <a:pt x="1330" y="516"/>
                  </a:lnTo>
                  <a:lnTo>
                    <a:pt x="1336" y="500"/>
                  </a:lnTo>
                  <a:lnTo>
                    <a:pt x="1340" y="485"/>
                  </a:lnTo>
                  <a:lnTo>
                    <a:pt x="1345" y="470"/>
                  </a:lnTo>
                  <a:lnTo>
                    <a:pt x="1348" y="454"/>
                  </a:lnTo>
                  <a:lnTo>
                    <a:pt x="1348" y="452"/>
                  </a:lnTo>
                  <a:lnTo>
                    <a:pt x="1349" y="454"/>
                  </a:lnTo>
                  <a:lnTo>
                    <a:pt x="1355" y="455"/>
                  </a:lnTo>
                  <a:lnTo>
                    <a:pt x="1360" y="458"/>
                  </a:lnTo>
                  <a:lnTo>
                    <a:pt x="1364" y="461"/>
                  </a:lnTo>
                  <a:lnTo>
                    <a:pt x="1369" y="466"/>
                  </a:lnTo>
                  <a:lnTo>
                    <a:pt x="1375" y="472"/>
                  </a:lnTo>
                  <a:lnTo>
                    <a:pt x="1386" y="482"/>
                  </a:lnTo>
                  <a:lnTo>
                    <a:pt x="1396" y="494"/>
                  </a:lnTo>
                  <a:lnTo>
                    <a:pt x="1405" y="507"/>
                  </a:lnTo>
                  <a:lnTo>
                    <a:pt x="1425" y="531"/>
                  </a:lnTo>
                  <a:lnTo>
                    <a:pt x="1435" y="541"/>
                  </a:lnTo>
                  <a:lnTo>
                    <a:pt x="1447" y="552"/>
                  </a:lnTo>
                  <a:lnTo>
                    <a:pt x="1466" y="565"/>
                  </a:lnTo>
                  <a:lnTo>
                    <a:pt x="1475" y="571"/>
                  </a:lnTo>
                  <a:lnTo>
                    <a:pt x="1484" y="577"/>
                  </a:lnTo>
                  <a:lnTo>
                    <a:pt x="1503" y="588"/>
                  </a:lnTo>
                  <a:lnTo>
                    <a:pt x="1523" y="598"/>
                  </a:lnTo>
                  <a:lnTo>
                    <a:pt x="1544" y="606"/>
                  </a:lnTo>
                  <a:lnTo>
                    <a:pt x="1564" y="613"/>
                  </a:lnTo>
                  <a:lnTo>
                    <a:pt x="1585" y="621"/>
                  </a:lnTo>
                  <a:lnTo>
                    <a:pt x="1606" y="627"/>
                  </a:lnTo>
                  <a:lnTo>
                    <a:pt x="1650" y="638"/>
                  </a:lnTo>
                  <a:lnTo>
                    <a:pt x="1693" y="647"/>
                  </a:lnTo>
                  <a:lnTo>
                    <a:pt x="1736" y="657"/>
                  </a:lnTo>
                  <a:lnTo>
                    <a:pt x="1757" y="663"/>
                  </a:lnTo>
                  <a:lnTo>
                    <a:pt x="1767" y="668"/>
                  </a:lnTo>
                  <a:lnTo>
                    <a:pt x="1778" y="671"/>
                  </a:lnTo>
                  <a:lnTo>
                    <a:pt x="1784" y="674"/>
                  </a:lnTo>
                  <a:lnTo>
                    <a:pt x="1790" y="677"/>
                  </a:lnTo>
                  <a:lnTo>
                    <a:pt x="1804" y="684"/>
                  </a:lnTo>
                  <a:lnTo>
                    <a:pt x="1810" y="687"/>
                  </a:lnTo>
                  <a:lnTo>
                    <a:pt x="1813" y="687"/>
                  </a:lnTo>
                  <a:lnTo>
                    <a:pt x="1817" y="687"/>
                  </a:lnTo>
                  <a:lnTo>
                    <a:pt x="1820" y="687"/>
                  </a:lnTo>
                  <a:lnTo>
                    <a:pt x="1823" y="686"/>
                  </a:lnTo>
                  <a:lnTo>
                    <a:pt x="1825" y="683"/>
                  </a:lnTo>
                  <a:lnTo>
                    <a:pt x="1828" y="680"/>
                  </a:lnTo>
                  <a:lnTo>
                    <a:pt x="1831" y="675"/>
                  </a:lnTo>
                  <a:lnTo>
                    <a:pt x="1832" y="671"/>
                  </a:lnTo>
                  <a:lnTo>
                    <a:pt x="1834" y="666"/>
                  </a:lnTo>
                  <a:lnTo>
                    <a:pt x="1834" y="662"/>
                  </a:lnTo>
                  <a:lnTo>
                    <a:pt x="1834" y="656"/>
                  </a:lnTo>
                  <a:lnTo>
                    <a:pt x="1832" y="651"/>
                  </a:lnTo>
                  <a:lnTo>
                    <a:pt x="1828" y="648"/>
                  </a:lnTo>
                  <a:lnTo>
                    <a:pt x="1823" y="645"/>
                  </a:lnTo>
                  <a:lnTo>
                    <a:pt x="1801" y="635"/>
                  </a:lnTo>
                  <a:lnTo>
                    <a:pt x="1778" y="627"/>
                  </a:lnTo>
                  <a:lnTo>
                    <a:pt x="1754" y="618"/>
                  </a:lnTo>
                  <a:lnTo>
                    <a:pt x="1730" y="612"/>
                  </a:lnTo>
                  <a:lnTo>
                    <a:pt x="1683" y="598"/>
                  </a:lnTo>
                  <a:lnTo>
                    <a:pt x="1635" y="586"/>
                  </a:lnTo>
                  <a:lnTo>
                    <a:pt x="1610" y="579"/>
                  </a:lnTo>
                  <a:lnTo>
                    <a:pt x="1588" y="571"/>
                  </a:lnTo>
                  <a:lnTo>
                    <a:pt x="1565" y="562"/>
                  </a:lnTo>
                  <a:lnTo>
                    <a:pt x="1543" y="552"/>
                  </a:lnTo>
                  <a:lnTo>
                    <a:pt x="1521" y="540"/>
                  </a:lnTo>
                  <a:lnTo>
                    <a:pt x="1511" y="534"/>
                  </a:lnTo>
                  <a:lnTo>
                    <a:pt x="1502" y="528"/>
                  </a:lnTo>
                  <a:lnTo>
                    <a:pt x="1491" y="520"/>
                  </a:lnTo>
                  <a:lnTo>
                    <a:pt x="1482" y="513"/>
                  </a:lnTo>
                  <a:lnTo>
                    <a:pt x="1472" y="503"/>
                  </a:lnTo>
                  <a:lnTo>
                    <a:pt x="1463" y="494"/>
                  </a:lnTo>
                  <a:lnTo>
                    <a:pt x="1441" y="4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1" name="Freeform 1747"/>
            <p:cNvSpPr>
              <a:spLocks/>
            </p:cNvSpPr>
            <p:nvPr/>
          </p:nvSpPr>
          <p:spPr bwMode="auto">
            <a:xfrm>
              <a:off x="4707" y="1950"/>
              <a:ext cx="25" cy="36"/>
            </a:xfrm>
            <a:custGeom>
              <a:avLst/>
              <a:gdLst>
                <a:gd name="T0" fmla="*/ 44 w 51"/>
                <a:gd name="T1" fmla="*/ 72 h 72"/>
                <a:gd name="T2" fmla="*/ 32 w 51"/>
                <a:gd name="T3" fmla="*/ 60 h 72"/>
                <a:gd name="T4" fmla="*/ 20 w 51"/>
                <a:gd name="T5" fmla="*/ 41 h 72"/>
                <a:gd name="T6" fmla="*/ 0 w 51"/>
                <a:gd name="T7" fmla="*/ 6 h 72"/>
                <a:gd name="T8" fmla="*/ 9 w 51"/>
                <a:gd name="T9" fmla="*/ 0 h 72"/>
                <a:gd name="T10" fmla="*/ 27 w 51"/>
                <a:gd name="T11" fmla="*/ 35 h 72"/>
                <a:gd name="T12" fmla="*/ 39 w 51"/>
                <a:gd name="T13" fmla="*/ 53 h 72"/>
                <a:gd name="T14" fmla="*/ 51 w 51"/>
                <a:gd name="T15" fmla="*/ 65 h 72"/>
                <a:gd name="T16" fmla="*/ 44 w 51"/>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72">
                  <a:moveTo>
                    <a:pt x="44" y="72"/>
                  </a:moveTo>
                  <a:lnTo>
                    <a:pt x="32" y="60"/>
                  </a:lnTo>
                  <a:lnTo>
                    <a:pt x="20" y="41"/>
                  </a:lnTo>
                  <a:lnTo>
                    <a:pt x="0" y="6"/>
                  </a:lnTo>
                  <a:lnTo>
                    <a:pt x="9" y="0"/>
                  </a:lnTo>
                  <a:lnTo>
                    <a:pt x="27" y="35"/>
                  </a:lnTo>
                  <a:lnTo>
                    <a:pt x="39" y="53"/>
                  </a:lnTo>
                  <a:lnTo>
                    <a:pt x="51" y="65"/>
                  </a:lnTo>
                  <a:lnTo>
                    <a:pt x="44"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2" name="Freeform 1748"/>
            <p:cNvSpPr>
              <a:spLocks/>
            </p:cNvSpPr>
            <p:nvPr/>
          </p:nvSpPr>
          <p:spPr bwMode="auto">
            <a:xfrm>
              <a:off x="4624" y="1830"/>
              <a:ext cx="87" cy="123"/>
            </a:xfrm>
            <a:custGeom>
              <a:avLst/>
              <a:gdLst>
                <a:gd name="T0" fmla="*/ 164 w 173"/>
                <a:gd name="T1" fmla="*/ 247 h 247"/>
                <a:gd name="T2" fmla="*/ 144 w 173"/>
                <a:gd name="T3" fmla="*/ 215 h 247"/>
                <a:gd name="T4" fmla="*/ 126 w 173"/>
                <a:gd name="T5" fmla="*/ 181 h 247"/>
                <a:gd name="T6" fmla="*/ 95 w 173"/>
                <a:gd name="T7" fmla="*/ 116 h 247"/>
                <a:gd name="T8" fmla="*/ 77 w 173"/>
                <a:gd name="T9" fmla="*/ 84 h 247"/>
                <a:gd name="T10" fmla="*/ 55 w 173"/>
                <a:gd name="T11" fmla="*/ 56 h 247"/>
                <a:gd name="T12" fmla="*/ 43 w 173"/>
                <a:gd name="T13" fmla="*/ 42 h 247"/>
                <a:gd name="T14" fmla="*/ 30 w 173"/>
                <a:gd name="T15" fmla="*/ 30 h 247"/>
                <a:gd name="T16" fmla="*/ 0 w 173"/>
                <a:gd name="T17" fmla="*/ 8 h 247"/>
                <a:gd name="T18" fmla="*/ 7 w 173"/>
                <a:gd name="T19" fmla="*/ 0 h 247"/>
                <a:gd name="T20" fmla="*/ 37 w 173"/>
                <a:gd name="T21" fmla="*/ 23 h 247"/>
                <a:gd name="T22" fmla="*/ 51 w 173"/>
                <a:gd name="T23" fmla="*/ 35 h 247"/>
                <a:gd name="T24" fmla="*/ 63 w 173"/>
                <a:gd name="T25" fmla="*/ 48 h 247"/>
                <a:gd name="T26" fmla="*/ 84 w 173"/>
                <a:gd name="T27" fmla="*/ 78 h 247"/>
                <a:gd name="T28" fmla="*/ 104 w 173"/>
                <a:gd name="T29" fmla="*/ 110 h 247"/>
                <a:gd name="T30" fmla="*/ 135 w 173"/>
                <a:gd name="T31" fmla="*/ 175 h 247"/>
                <a:gd name="T32" fmla="*/ 154 w 173"/>
                <a:gd name="T33" fmla="*/ 209 h 247"/>
                <a:gd name="T34" fmla="*/ 173 w 173"/>
                <a:gd name="T35" fmla="*/ 241 h 247"/>
                <a:gd name="T36" fmla="*/ 164 w 173"/>
                <a:gd name="T3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47">
                  <a:moveTo>
                    <a:pt x="164" y="247"/>
                  </a:moveTo>
                  <a:lnTo>
                    <a:pt x="144" y="215"/>
                  </a:lnTo>
                  <a:lnTo>
                    <a:pt x="126" y="181"/>
                  </a:lnTo>
                  <a:lnTo>
                    <a:pt x="95" y="116"/>
                  </a:lnTo>
                  <a:lnTo>
                    <a:pt x="77" y="84"/>
                  </a:lnTo>
                  <a:lnTo>
                    <a:pt x="55" y="56"/>
                  </a:lnTo>
                  <a:lnTo>
                    <a:pt x="43" y="42"/>
                  </a:lnTo>
                  <a:lnTo>
                    <a:pt x="30" y="30"/>
                  </a:lnTo>
                  <a:lnTo>
                    <a:pt x="0" y="8"/>
                  </a:lnTo>
                  <a:lnTo>
                    <a:pt x="7" y="0"/>
                  </a:lnTo>
                  <a:lnTo>
                    <a:pt x="37" y="23"/>
                  </a:lnTo>
                  <a:lnTo>
                    <a:pt x="51" y="35"/>
                  </a:lnTo>
                  <a:lnTo>
                    <a:pt x="63" y="48"/>
                  </a:lnTo>
                  <a:lnTo>
                    <a:pt x="84" y="78"/>
                  </a:lnTo>
                  <a:lnTo>
                    <a:pt x="104" y="110"/>
                  </a:lnTo>
                  <a:lnTo>
                    <a:pt x="135" y="175"/>
                  </a:lnTo>
                  <a:lnTo>
                    <a:pt x="154" y="209"/>
                  </a:lnTo>
                  <a:lnTo>
                    <a:pt x="173" y="241"/>
                  </a:lnTo>
                  <a:lnTo>
                    <a:pt x="164" y="2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3" name="Freeform 1749"/>
            <p:cNvSpPr>
              <a:spLocks/>
            </p:cNvSpPr>
            <p:nvPr/>
          </p:nvSpPr>
          <p:spPr bwMode="auto">
            <a:xfrm>
              <a:off x="4707" y="1950"/>
              <a:ext cx="4" cy="3"/>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4" name="Freeform 1750"/>
            <p:cNvSpPr>
              <a:spLocks/>
            </p:cNvSpPr>
            <p:nvPr/>
          </p:nvSpPr>
          <p:spPr bwMode="auto">
            <a:xfrm>
              <a:off x="4536" y="1793"/>
              <a:ext cx="92" cy="40"/>
            </a:xfrm>
            <a:custGeom>
              <a:avLst/>
              <a:gdLst>
                <a:gd name="T0" fmla="*/ 178 w 184"/>
                <a:gd name="T1" fmla="*/ 80 h 80"/>
                <a:gd name="T2" fmla="*/ 134 w 184"/>
                <a:gd name="T3" fmla="*/ 54 h 80"/>
                <a:gd name="T4" fmla="*/ 92 w 184"/>
                <a:gd name="T5" fmla="*/ 36 h 80"/>
                <a:gd name="T6" fmla="*/ 48 w 184"/>
                <a:gd name="T7" fmla="*/ 21 h 80"/>
                <a:gd name="T8" fmla="*/ 0 w 184"/>
                <a:gd name="T9" fmla="*/ 9 h 80"/>
                <a:gd name="T10" fmla="*/ 3 w 184"/>
                <a:gd name="T11" fmla="*/ 0 h 80"/>
                <a:gd name="T12" fmla="*/ 51 w 184"/>
                <a:gd name="T13" fmla="*/ 12 h 80"/>
                <a:gd name="T14" fmla="*/ 97 w 184"/>
                <a:gd name="T15" fmla="*/ 27 h 80"/>
                <a:gd name="T16" fmla="*/ 140 w 184"/>
                <a:gd name="T17" fmla="*/ 45 h 80"/>
                <a:gd name="T18" fmla="*/ 184 w 184"/>
                <a:gd name="T19" fmla="*/ 71 h 80"/>
                <a:gd name="T20" fmla="*/ 178 w 184"/>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80">
                  <a:moveTo>
                    <a:pt x="178" y="80"/>
                  </a:moveTo>
                  <a:lnTo>
                    <a:pt x="134" y="54"/>
                  </a:lnTo>
                  <a:lnTo>
                    <a:pt x="92" y="36"/>
                  </a:lnTo>
                  <a:lnTo>
                    <a:pt x="48" y="21"/>
                  </a:lnTo>
                  <a:lnTo>
                    <a:pt x="0" y="9"/>
                  </a:lnTo>
                  <a:lnTo>
                    <a:pt x="3" y="0"/>
                  </a:lnTo>
                  <a:lnTo>
                    <a:pt x="51" y="12"/>
                  </a:lnTo>
                  <a:lnTo>
                    <a:pt x="97" y="27"/>
                  </a:lnTo>
                  <a:lnTo>
                    <a:pt x="140" y="45"/>
                  </a:lnTo>
                  <a:lnTo>
                    <a:pt x="184" y="71"/>
                  </a:lnTo>
                  <a:lnTo>
                    <a:pt x="178"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5" name="Freeform 1751"/>
            <p:cNvSpPr>
              <a:spLocks/>
            </p:cNvSpPr>
            <p:nvPr/>
          </p:nvSpPr>
          <p:spPr bwMode="auto">
            <a:xfrm>
              <a:off x="4624" y="1829"/>
              <a:ext cx="4" cy="4"/>
            </a:xfrm>
            <a:custGeom>
              <a:avLst/>
              <a:gdLst>
                <a:gd name="T0" fmla="*/ 7 w 7"/>
                <a:gd name="T1" fmla="*/ 1 h 9"/>
                <a:gd name="T2" fmla="*/ 7 w 7"/>
                <a:gd name="T3" fmla="*/ 0 h 9"/>
                <a:gd name="T4" fmla="*/ 1 w 7"/>
                <a:gd name="T5" fmla="*/ 9 h 9"/>
                <a:gd name="T6" fmla="*/ 0 w 7"/>
                <a:gd name="T7" fmla="*/ 9 h 9"/>
                <a:gd name="T8" fmla="*/ 7 w 7"/>
                <a:gd name="T9" fmla="*/ 1 h 9"/>
              </a:gdLst>
              <a:ahLst/>
              <a:cxnLst>
                <a:cxn ang="0">
                  <a:pos x="T0" y="T1"/>
                </a:cxn>
                <a:cxn ang="0">
                  <a:pos x="T2" y="T3"/>
                </a:cxn>
                <a:cxn ang="0">
                  <a:pos x="T4" y="T5"/>
                </a:cxn>
                <a:cxn ang="0">
                  <a:pos x="T6" y="T7"/>
                </a:cxn>
                <a:cxn ang="0">
                  <a:pos x="T8" y="T9"/>
                </a:cxn>
              </a:cxnLst>
              <a:rect l="0" t="0" r="r" b="b"/>
              <a:pathLst>
                <a:path w="7" h="9">
                  <a:moveTo>
                    <a:pt x="7" y="1"/>
                  </a:moveTo>
                  <a:lnTo>
                    <a:pt x="7" y="0"/>
                  </a:lnTo>
                  <a:lnTo>
                    <a:pt x="1" y="9"/>
                  </a:lnTo>
                  <a:lnTo>
                    <a:pt x="0" y="9"/>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6" name="Freeform 1752"/>
            <p:cNvSpPr>
              <a:spLocks/>
            </p:cNvSpPr>
            <p:nvPr/>
          </p:nvSpPr>
          <p:spPr bwMode="auto">
            <a:xfrm>
              <a:off x="4524" y="1790"/>
              <a:ext cx="14" cy="8"/>
            </a:xfrm>
            <a:custGeom>
              <a:avLst/>
              <a:gdLst>
                <a:gd name="T0" fmla="*/ 24 w 27"/>
                <a:gd name="T1" fmla="*/ 15 h 15"/>
                <a:gd name="T2" fmla="*/ 27 w 27"/>
                <a:gd name="T3" fmla="*/ 6 h 15"/>
                <a:gd name="T4" fmla="*/ 3 w 27"/>
                <a:gd name="T5" fmla="*/ 0 h 15"/>
                <a:gd name="T6" fmla="*/ 0 w 27"/>
                <a:gd name="T7" fmla="*/ 9 h 15"/>
                <a:gd name="T8" fmla="*/ 24 w 27"/>
                <a:gd name="T9" fmla="*/ 15 h 15"/>
              </a:gdLst>
              <a:ahLst/>
              <a:cxnLst>
                <a:cxn ang="0">
                  <a:pos x="T0" y="T1"/>
                </a:cxn>
                <a:cxn ang="0">
                  <a:pos x="T2" y="T3"/>
                </a:cxn>
                <a:cxn ang="0">
                  <a:pos x="T4" y="T5"/>
                </a:cxn>
                <a:cxn ang="0">
                  <a:pos x="T6" y="T7"/>
                </a:cxn>
                <a:cxn ang="0">
                  <a:pos x="T8" y="T9"/>
                </a:cxn>
              </a:cxnLst>
              <a:rect l="0" t="0" r="r" b="b"/>
              <a:pathLst>
                <a:path w="27" h="15">
                  <a:moveTo>
                    <a:pt x="24" y="15"/>
                  </a:moveTo>
                  <a:lnTo>
                    <a:pt x="27" y="6"/>
                  </a:lnTo>
                  <a:lnTo>
                    <a:pt x="3" y="0"/>
                  </a:lnTo>
                  <a:lnTo>
                    <a:pt x="0" y="9"/>
                  </a:lnTo>
                  <a:lnTo>
                    <a:pt x="2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7" name="Freeform 1753"/>
            <p:cNvSpPr>
              <a:spLocks/>
            </p:cNvSpPr>
            <p:nvPr/>
          </p:nvSpPr>
          <p:spPr bwMode="auto">
            <a:xfrm>
              <a:off x="4536" y="1793"/>
              <a:ext cx="2" cy="5"/>
            </a:xfrm>
            <a:custGeom>
              <a:avLst/>
              <a:gdLst>
                <a:gd name="T0" fmla="*/ 0 w 3"/>
                <a:gd name="T1" fmla="*/ 9 h 9"/>
                <a:gd name="T2" fmla="*/ 3 w 3"/>
                <a:gd name="T3" fmla="*/ 0 h 9"/>
                <a:gd name="T4" fmla="*/ 0 w 3"/>
                <a:gd name="T5" fmla="*/ 9 h 9"/>
              </a:gdLst>
              <a:ahLst/>
              <a:cxnLst>
                <a:cxn ang="0">
                  <a:pos x="T0" y="T1"/>
                </a:cxn>
                <a:cxn ang="0">
                  <a:pos x="T2" y="T3"/>
                </a:cxn>
                <a:cxn ang="0">
                  <a:pos x="T4" y="T5"/>
                </a:cxn>
              </a:cxnLst>
              <a:rect l="0" t="0" r="r" b="b"/>
              <a:pathLst>
                <a:path w="3" h="9">
                  <a:moveTo>
                    <a:pt x="0" y="9"/>
                  </a:moveTo>
                  <a:lnTo>
                    <a:pt x="3"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8" name="Freeform 1754"/>
            <p:cNvSpPr>
              <a:spLocks/>
            </p:cNvSpPr>
            <p:nvPr/>
          </p:nvSpPr>
          <p:spPr bwMode="auto">
            <a:xfrm>
              <a:off x="4363" y="1769"/>
              <a:ext cx="162" cy="26"/>
            </a:xfrm>
            <a:custGeom>
              <a:avLst/>
              <a:gdLst>
                <a:gd name="T0" fmla="*/ 323 w 323"/>
                <a:gd name="T1" fmla="*/ 51 h 51"/>
                <a:gd name="T2" fmla="*/ 239 w 323"/>
                <a:gd name="T3" fmla="*/ 40 h 51"/>
                <a:gd name="T4" fmla="*/ 163 w 323"/>
                <a:gd name="T5" fmla="*/ 34 h 51"/>
                <a:gd name="T6" fmla="*/ 86 w 323"/>
                <a:gd name="T7" fmla="*/ 25 h 51"/>
                <a:gd name="T8" fmla="*/ 0 w 323"/>
                <a:gd name="T9" fmla="*/ 9 h 51"/>
                <a:gd name="T10" fmla="*/ 3 w 323"/>
                <a:gd name="T11" fmla="*/ 0 h 51"/>
                <a:gd name="T12" fmla="*/ 89 w 323"/>
                <a:gd name="T13" fmla="*/ 16 h 51"/>
                <a:gd name="T14" fmla="*/ 163 w 323"/>
                <a:gd name="T15" fmla="*/ 25 h 51"/>
                <a:gd name="T16" fmla="*/ 239 w 323"/>
                <a:gd name="T17" fmla="*/ 31 h 51"/>
                <a:gd name="T18" fmla="*/ 323 w 323"/>
                <a:gd name="T19" fmla="*/ 42 h 51"/>
                <a:gd name="T20" fmla="*/ 323 w 323"/>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3" h="51">
                  <a:moveTo>
                    <a:pt x="323" y="51"/>
                  </a:moveTo>
                  <a:lnTo>
                    <a:pt x="239" y="40"/>
                  </a:lnTo>
                  <a:lnTo>
                    <a:pt x="163" y="34"/>
                  </a:lnTo>
                  <a:lnTo>
                    <a:pt x="86" y="25"/>
                  </a:lnTo>
                  <a:lnTo>
                    <a:pt x="0" y="9"/>
                  </a:lnTo>
                  <a:lnTo>
                    <a:pt x="3" y="0"/>
                  </a:lnTo>
                  <a:lnTo>
                    <a:pt x="89" y="16"/>
                  </a:lnTo>
                  <a:lnTo>
                    <a:pt x="163" y="25"/>
                  </a:lnTo>
                  <a:lnTo>
                    <a:pt x="239" y="31"/>
                  </a:lnTo>
                  <a:lnTo>
                    <a:pt x="323" y="42"/>
                  </a:lnTo>
                  <a:lnTo>
                    <a:pt x="323"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79" name="Freeform 1755"/>
            <p:cNvSpPr>
              <a:spLocks/>
            </p:cNvSpPr>
            <p:nvPr/>
          </p:nvSpPr>
          <p:spPr bwMode="auto">
            <a:xfrm>
              <a:off x="4524" y="1790"/>
              <a:ext cx="1" cy="5"/>
            </a:xfrm>
            <a:custGeom>
              <a:avLst/>
              <a:gdLst>
                <a:gd name="T0" fmla="*/ 3 w 3"/>
                <a:gd name="T1" fmla="*/ 0 h 9"/>
                <a:gd name="T2" fmla="*/ 1 w 3"/>
                <a:gd name="T3" fmla="*/ 0 h 9"/>
                <a:gd name="T4" fmla="*/ 1 w 3"/>
                <a:gd name="T5" fmla="*/ 9 h 9"/>
                <a:gd name="T6" fmla="*/ 0 w 3"/>
                <a:gd name="T7" fmla="*/ 9 h 9"/>
                <a:gd name="T8" fmla="*/ 3 w 3"/>
                <a:gd name="T9" fmla="*/ 0 h 9"/>
              </a:gdLst>
              <a:ahLst/>
              <a:cxnLst>
                <a:cxn ang="0">
                  <a:pos x="T0" y="T1"/>
                </a:cxn>
                <a:cxn ang="0">
                  <a:pos x="T2" y="T3"/>
                </a:cxn>
                <a:cxn ang="0">
                  <a:pos x="T4" y="T5"/>
                </a:cxn>
                <a:cxn ang="0">
                  <a:pos x="T6" y="T7"/>
                </a:cxn>
                <a:cxn ang="0">
                  <a:pos x="T8" y="T9"/>
                </a:cxn>
              </a:cxnLst>
              <a:rect l="0" t="0" r="r" b="b"/>
              <a:pathLst>
                <a:path w="3" h="9">
                  <a:moveTo>
                    <a:pt x="3" y="0"/>
                  </a:moveTo>
                  <a:lnTo>
                    <a:pt x="1" y="0"/>
                  </a:lnTo>
                  <a:lnTo>
                    <a:pt x="1" y="9"/>
                  </a:lnTo>
                  <a:lnTo>
                    <a:pt x="0"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0" name="Freeform 1756"/>
            <p:cNvSpPr>
              <a:spLocks/>
            </p:cNvSpPr>
            <p:nvPr/>
          </p:nvSpPr>
          <p:spPr bwMode="auto">
            <a:xfrm>
              <a:off x="4333" y="1759"/>
              <a:ext cx="32" cy="15"/>
            </a:xfrm>
            <a:custGeom>
              <a:avLst/>
              <a:gdLst>
                <a:gd name="T0" fmla="*/ 59 w 63"/>
                <a:gd name="T1" fmla="*/ 29 h 29"/>
                <a:gd name="T2" fmla="*/ 0 w 63"/>
                <a:gd name="T3" fmla="*/ 9 h 29"/>
                <a:gd name="T4" fmla="*/ 5 w 63"/>
                <a:gd name="T5" fmla="*/ 0 h 29"/>
                <a:gd name="T6" fmla="*/ 63 w 63"/>
                <a:gd name="T7" fmla="*/ 20 h 29"/>
                <a:gd name="T8" fmla="*/ 59 w 63"/>
                <a:gd name="T9" fmla="*/ 29 h 29"/>
              </a:gdLst>
              <a:ahLst/>
              <a:cxnLst>
                <a:cxn ang="0">
                  <a:pos x="T0" y="T1"/>
                </a:cxn>
                <a:cxn ang="0">
                  <a:pos x="T2" y="T3"/>
                </a:cxn>
                <a:cxn ang="0">
                  <a:pos x="T4" y="T5"/>
                </a:cxn>
                <a:cxn ang="0">
                  <a:pos x="T6" y="T7"/>
                </a:cxn>
                <a:cxn ang="0">
                  <a:pos x="T8" y="T9"/>
                </a:cxn>
              </a:cxnLst>
              <a:rect l="0" t="0" r="r" b="b"/>
              <a:pathLst>
                <a:path w="63" h="29">
                  <a:moveTo>
                    <a:pt x="59" y="29"/>
                  </a:moveTo>
                  <a:lnTo>
                    <a:pt x="0" y="9"/>
                  </a:lnTo>
                  <a:lnTo>
                    <a:pt x="5" y="0"/>
                  </a:lnTo>
                  <a:lnTo>
                    <a:pt x="63" y="20"/>
                  </a:lnTo>
                  <a:lnTo>
                    <a:pt x="5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1" name="Freeform 1757"/>
            <p:cNvSpPr>
              <a:spLocks/>
            </p:cNvSpPr>
            <p:nvPr/>
          </p:nvSpPr>
          <p:spPr bwMode="auto">
            <a:xfrm>
              <a:off x="4322" y="1754"/>
              <a:ext cx="13" cy="10"/>
            </a:xfrm>
            <a:custGeom>
              <a:avLst/>
              <a:gdLst>
                <a:gd name="T0" fmla="*/ 23 w 28"/>
                <a:gd name="T1" fmla="*/ 20 h 20"/>
                <a:gd name="T2" fmla="*/ 0 w 28"/>
                <a:gd name="T3" fmla="*/ 9 h 20"/>
                <a:gd name="T4" fmla="*/ 5 w 28"/>
                <a:gd name="T5" fmla="*/ 0 h 20"/>
                <a:gd name="T6" fmla="*/ 28 w 28"/>
                <a:gd name="T7" fmla="*/ 11 h 20"/>
                <a:gd name="T8" fmla="*/ 23 w 28"/>
                <a:gd name="T9" fmla="*/ 20 h 20"/>
              </a:gdLst>
              <a:ahLst/>
              <a:cxnLst>
                <a:cxn ang="0">
                  <a:pos x="T0" y="T1"/>
                </a:cxn>
                <a:cxn ang="0">
                  <a:pos x="T2" y="T3"/>
                </a:cxn>
                <a:cxn ang="0">
                  <a:pos x="T4" y="T5"/>
                </a:cxn>
                <a:cxn ang="0">
                  <a:pos x="T6" y="T7"/>
                </a:cxn>
                <a:cxn ang="0">
                  <a:pos x="T8" y="T9"/>
                </a:cxn>
              </a:cxnLst>
              <a:rect l="0" t="0" r="r" b="b"/>
              <a:pathLst>
                <a:path w="28" h="20">
                  <a:moveTo>
                    <a:pt x="23" y="20"/>
                  </a:moveTo>
                  <a:lnTo>
                    <a:pt x="0" y="9"/>
                  </a:lnTo>
                  <a:lnTo>
                    <a:pt x="5" y="0"/>
                  </a:lnTo>
                  <a:lnTo>
                    <a:pt x="28" y="11"/>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2" name="Freeform 1758"/>
            <p:cNvSpPr>
              <a:spLocks/>
            </p:cNvSpPr>
            <p:nvPr/>
          </p:nvSpPr>
          <p:spPr bwMode="auto">
            <a:xfrm>
              <a:off x="4333" y="1759"/>
              <a:ext cx="2" cy="5"/>
            </a:xfrm>
            <a:custGeom>
              <a:avLst/>
              <a:gdLst>
                <a:gd name="T0" fmla="*/ 0 w 5"/>
                <a:gd name="T1" fmla="*/ 9 h 9"/>
                <a:gd name="T2" fmla="*/ 5 w 5"/>
                <a:gd name="T3" fmla="*/ 0 h 9"/>
                <a:gd name="T4" fmla="*/ 0 w 5"/>
                <a:gd name="T5" fmla="*/ 9 h 9"/>
              </a:gdLst>
              <a:ahLst/>
              <a:cxnLst>
                <a:cxn ang="0">
                  <a:pos x="T0" y="T1"/>
                </a:cxn>
                <a:cxn ang="0">
                  <a:pos x="T2" y="T3"/>
                </a:cxn>
                <a:cxn ang="0">
                  <a:pos x="T4" y="T5"/>
                </a:cxn>
              </a:cxnLst>
              <a:rect l="0" t="0" r="r" b="b"/>
              <a:pathLst>
                <a:path w="5" h="9">
                  <a:moveTo>
                    <a:pt x="0" y="9"/>
                  </a:moveTo>
                  <a:lnTo>
                    <a:pt x="5"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3" name="Freeform 1759"/>
            <p:cNvSpPr>
              <a:spLocks/>
            </p:cNvSpPr>
            <p:nvPr/>
          </p:nvSpPr>
          <p:spPr bwMode="auto">
            <a:xfrm>
              <a:off x="4261" y="1744"/>
              <a:ext cx="63" cy="15"/>
            </a:xfrm>
            <a:custGeom>
              <a:avLst/>
              <a:gdLst>
                <a:gd name="T0" fmla="*/ 124 w 127"/>
                <a:gd name="T1" fmla="*/ 30 h 30"/>
                <a:gd name="T2" fmla="*/ 64 w 127"/>
                <a:gd name="T3" fmla="*/ 14 h 30"/>
                <a:gd name="T4" fmla="*/ 33 w 127"/>
                <a:gd name="T5" fmla="*/ 9 h 30"/>
                <a:gd name="T6" fmla="*/ 3 w 127"/>
                <a:gd name="T7" fmla="*/ 15 h 30"/>
                <a:gd name="T8" fmla="*/ 0 w 127"/>
                <a:gd name="T9" fmla="*/ 6 h 30"/>
                <a:gd name="T10" fmla="*/ 33 w 127"/>
                <a:gd name="T11" fmla="*/ 0 h 30"/>
                <a:gd name="T12" fmla="*/ 67 w 127"/>
                <a:gd name="T13" fmla="*/ 5 h 30"/>
                <a:gd name="T14" fmla="*/ 127 w 127"/>
                <a:gd name="T15" fmla="*/ 21 h 30"/>
                <a:gd name="T16" fmla="*/ 124 w 127"/>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0">
                  <a:moveTo>
                    <a:pt x="124" y="30"/>
                  </a:moveTo>
                  <a:lnTo>
                    <a:pt x="64" y="14"/>
                  </a:lnTo>
                  <a:lnTo>
                    <a:pt x="33" y="9"/>
                  </a:lnTo>
                  <a:lnTo>
                    <a:pt x="3" y="15"/>
                  </a:lnTo>
                  <a:lnTo>
                    <a:pt x="0" y="6"/>
                  </a:lnTo>
                  <a:lnTo>
                    <a:pt x="33" y="0"/>
                  </a:lnTo>
                  <a:lnTo>
                    <a:pt x="67" y="5"/>
                  </a:lnTo>
                  <a:lnTo>
                    <a:pt x="127" y="21"/>
                  </a:lnTo>
                  <a:lnTo>
                    <a:pt x="124"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4" name="Freeform 1760"/>
            <p:cNvSpPr>
              <a:spLocks/>
            </p:cNvSpPr>
            <p:nvPr/>
          </p:nvSpPr>
          <p:spPr bwMode="auto">
            <a:xfrm>
              <a:off x="4224" y="1747"/>
              <a:ext cx="38" cy="13"/>
            </a:xfrm>
            <a:custGeom>
              <a:avLst/>
              <a:gdLst>
                <a:gd name="T0" fmla="*/ 75 w 75"/>
                <a:gd name="T1" fmla="*/ 9 h 27"/>
                <a:gd name="T2" fmla="*/ 40 w 75"/>
                <a:gd name="T3" fmla="*/ 20 h 27"/>
                <a:gd name="T4" fmla="*/ 4 w 75"/>
                <a:gd name="T5" fmla="*/ 27 h 27"/>
                <a:gd name="T6" fmla="*/ 0 w 75"/>
                <a:gd name="T7" fmla="*/ 18 h 27"/>
                <a:gd name="T8" fmla="*/ 36 w 75"/>
                <a:gd name="T9" fmla="*/ 11 h 27"/>
                <a:gd name="T10" fmla="*/ 71 w 75"/>
                <a:gd name="T11" fmla="*/ 0 h 27"/>
                <a:gd name="T12" fmla="*/ 75 w 75"/>
                <a:gd name="T13" fmla="*/ 9 h 27"/>
              </a:gdLst>
              <a:ahLst/>
              <a:cxnLst>
                <a:cxn ang="0">
                  <a:pos x="T0" y="T1"/>
                </a:cxn>
                <a:cxn ang="0">
                  <a:pos x="T2" y="T3"/>
                </a:cxn>
                <a:cxn ang="0">
                  <a:pos x="T4" y="T5"/>
                </a:cxn>
                <a:cxn ang="0">
                  <a:pos x="T6" y="T7"/>
                </a:cxn>
                <a:cxn ang="0">
                  <a:pos x="T8" y="T9"/>
                </a:cxn>
                <a:cxn ang="0">
                  <a:pos x="T10" y="T11"/>
                </a:cxn>
                <a:cxn ang="0">
                  <a:pos x="T12" y="T13"/>
                </a:cxn>
              </a:cxnLst>
              <a:rect l="0" t="0" r="r" b="b"/>
              <a:pathLst>
                <a:path w="75" h="27">
                  <a:moveTo>
                    <a:pt x="75" y="9"/>
                  </a:moveTo>
                  <a:lnTo>
                    <a:pt x="40" y="20"/>
                  </a:lnTo>
                  <a:lnTo>
                    <a:pt x="4" y="27"/>
                  </a:lnTo>
                  <a:lnTo>
                    <a:pt x="0" y="18"/>
                  </a:lnTo>
                  <a:lnTo>
                    <a:pt x="36" y="11"/>
                  </a:lnTo>
                  <a:lnTo>
                    <a:pt x="71" y="0"/>
                  </a:lnTo>
                  <a:lnTo>
                    <a:pt x="7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5" name="Freeform 1761"/>
            <p:cNvSpPr>
              <a:spLocks/>
            </p:cNvSpPr>
            <p:nvPr/>
          </p:nvSpPr>
          <p:spPr bwMode="auto">
            <a:xfrm>
              <a:off x="4260" y="1747"/>
              <a:ext cx="2" cy="4"/>
            </a:xfrm>
            <a:custGeom>
              <a:avLst/>
              <a:gdLst>
                <a:gd name="T0" fmla="*/ 1 w 4"/>
                <a:gd name="T1" fmla="*/ 0 h 9"/>
                <a:gd name="T2" fmla="*/ 0 w 4"/>
                <a:gd name="T3" fmla="*/ 0 h 9"/>
                <a:gd name="T4" fmla="*/ 4 w 4"/>
                <a:gd name="T5" fmla="*/ 9 h 9"/>
                <a:gd name="T6" fmla="*/ 1 w 4"/>
                <a:gd name="T7" fmla="*/ 0 h 9"/>
              </a:gdLst>
              <a:ahLst/>
              <a:cxnLst>
                <a:cxn ang="0">
                  <a:pos x="T0" y="T1"/>
                </a:cxn>
                <a:cxn ang="0">
                  <a:pos x="T2" y="T3"/>
                </a:cxn>
                <a:cxn ang="0">
                  <a:pos x="T4" y="T5"/>
                </a:cxn>
                <a:cxn ang="0">
                  <a:pos x="T6" y="T7"/>
                </a:cxn>
              </a:cxnLst>
              <a:rect l="0" t="0" r="r" b="b"/>
              <a:pathLst>
                <a:path w="4" h="9">
                  <a:moveTo>
                    <a:pt x="1" y="0"/>
                  </a:moveTo>
                  <a:lnTo>
                    <a:pt x="0" y="0"/>
                  </a:lnTo>
                  <a:lnTo>
                    <a:pt x="4" y="9"/>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6" name="Freeform 1762"/>
            <p:cNvSpPr>
              <a:spLocks/>
            </p:cNvSpPr>
            <p:nvPr/>
          </p:nvSpPr>
          <p:spPr bwMode="auto">
            <a:xfrm>
              <a:off x="4109" y="1756"/>
              <a:ext cx="117" cy="55"/>
            </a:xfrm>
            <a:custGeom>
              <a:avLst/>
              <a:gdLst>
                <a:gd name="T0" fmla="*/ 234 w 234"/>
                <a:gd name="T1" fmla="*/ 9 h 110"/>
                <a:gd name="T2" fmla="*/ 167 w 234"/>
                <a:gd name="T3" fmla="*/ 14 h 110"/>
                <a:gd name="T4" fmla="*/ 131 w 234"/>
                <a:gd name="T5" fmla="*/ 19 h 110"/>
                <a:gd name="T6" fmla="*/ 96 w 234"/>
                <a:gd name="T7" fmla="*/ 26 h 110"/>
                <a:gd name="T8" fmla="*/ 65 w 234"/>
                <a:gd name="T9" fmla="*/ 40 h 110"/>
                <a:gd name="T10" fmla="*/ 51 w 234"/>
                <a:gd name="T11" fmla="*/ 47 h 110"/>
                <a:gd name="T12" fmla="*/ 39 w 234"/>
                <a:gd name="T13" fmla="*/ 58 h 110"/>
                <a:gd name="T14" fmla="*/ 30 w 234"/>
                <a:gd name="T15" fmla="*/ 67 h 110"/>
                <a:gd name="T16" fmla="*/ 21 w 234"/>
                <a:gd name="T17" fmla="*/ 80 h 110"/>
                <a:gd name="T18" fmla="*/ 13 w 234"/>
                <a:gd name="T19" fmla="*/ 92 h 110"/>
                <a:gd name="T20" fmla="*/ 10 w 234"/>
                <a:gd name="T21" fmla="*/ 110 h 110"/>
                <a:gd name="T22" fmla="*/ 0 w 234"/>
                <a:gd name="T23" fmla="*/ 109 h 110"/>
                <a:gd name="T24" fmla="*/ 3 w 234"/>
                <a:gd name="T25" fmla="*/ 91 h 110"/>
                <a:gd name="T26" fmla="*/ 12 w 234"/>
                <a:gd name="T27" fmla="*/ 74 h 110"/>
                <a:gd name="T28" fmla="*/ 21 w 234"/>
                <a:gd name="T29" fmla="*/ 61 h 110"/>
                <a:gd name="T30" fmla="*/ 31 w 234"/>
                <a:gd name="T31" fmla="*/ 50 h 110"/>
                <a:gd name="T32" fmla="*/ 44 w 234"/>
                <a:gd name="T33" fmla="*/ 40 h 110"/>
                <a:gd name="T34" fmla="*/ 59 w 234"/>
                <a:gd name="T35" fmla="*/ 31 h 110"/>
                <a:gd name="T36" fmla="*/ 92 w 234"/>
                <a:gd name="T37" fmla="*/ 17 h 110"/>
                <a:gd name="T38" fmla="*/ 128 w 234"/>
                <a:gd name="T39" fmla="*/ 9 h 110"/>
                <a:gd name="T40" fmla="*/ 164 w 234"/>
                <a:gd name="T41" fmla="*/ 5 h 110"/>
                <a:gd name="T42" fmla="*/ 234 w 234"/>
                <a:gd name="T43" fmla="*/ 0 h 110"/>
                <a:gd name="T44" fmla="*/ 234 w 234"/>
                <a:gd name="T4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4" h="110">
                  <a:moveTo>
                    <a:pt x="234" y="9"/>
                  </a:moveTo>
                  <a:lnTo>
                    <a:pt x="167" y="14"/>
                  </a:lnTo>
                  <a:lnTo>
                    <a:pt x="131" y="19"/>
                  </a:lnTo>
                  <a:lnTo>
                    <a:pt x="96" y="26"/>
                  </a:lnTo>
                  <a:lnTo>
                    <a:pt x="65" y="40"/>
                  </a:lnTo>
                  <a:lnTo>
                    <a:pt x="51" y="47"/>
                  </a:lnTo>
                  <a:lnTo>
                    <a:pt x="39" y="58"/>
                  </a:lnTo>
                  <a:lnTo>
                    <a:pt x="30" y="67"/>
                  </a:lnTo>
                  <a:lnTo>
                    <a:pt x="21" y="80"/>
                  </a:lnTo>
                  <a:lnTo>
                    <a:pt x="13" y="92"/>
                  </a:lnTo>
                  <a:lnTo>
                    <a:pt x="10" y="110"/>
                  </a:lnTo>
                  <a:lnTo>
                    <a:pt x="0" y="109"/>
                  </a:lnTo>
                  <a:lnTo>
                    <a:pt x="3" y="91"/>
                  </a:lnTo>
                  <a:lnTo>
                    <a:pt x="12" y="74"/>
                  </a:lnTo>
                  <a:lnTo>
                    <a:pt x="21" y="61"/>
                  </a:lnTo>
                  <a:lnTo>
                    <a:pt x="31" y="50"/>
                  </a:lnTo>
                  <a:lnTo>
                    <a:pt x="44" y="40"/>
                  </a:lnTo>
                  <a:lnTo>
                    <a:pt x="59" y="31"/>
                  </a:lnTo>
                  <a:lnTo>
                    <a:pt x="92" y="17"/>
                  </a:lnTo>
                  <a:lnTo>
                    <a:pt x="128" y="9"/>
                  </a:lnTo>
                  <a:lnTo>
                    <a:pt x="164" y="5"/>
                  </a:lnTo>
                  <a:lnTo>
                    <a:pt x="234" y="0"/>
                  </a:lnTo>
                  <a:lnTo>
                    <a:pt x="2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7" name="Freeform 1763"/>
            <p:cNvSpPr>
              <a:spLocks/>
            </p:cNvSpPr>
            <p:nvPr/>
          </p:nvSpPr>
          <p:spPr bwMode="auto">
            <a:xfrm>
              <a:off x="4224" y="1756"/>
              <a:ext cx="3" cy="4"/>
            </a:xfrm>
            <a:custGeom>
              <a:avLst/>
              <a:gdLst>
                <a:gd name="T0" fmla="*/ 4 w 4"/>
                <a:gd name="T1" fmla="*/ 9 h 9"/>
                <a:gd name="T2" fmla="*/ 3 w 4"/>
                <a:gd name="T3" fmla="*/ 9 h 9"/>
                <a:gd name="T4" fmla="*/ 3 w 4"/>
                <a:gd name="T5" fmla="*/ 0 h 9"/>
                <a:gd name="T6" fmla="*/ 0 w 4"/>
                <a:gd name="T7" fmla="*/ 0 h 9"/>
                <a:gd name="T8" fmla="*/ 4 w 4"/>
                <a:gd name="T9" fmla="*/ 9 h 9"/>
              </a:gdLst>
              <a:ahLst/>
              <a:cxnLst>
                <a:cxn ang="0">
                  <a:pos x="T0" y="T1"/>
                </a:cxn>
                <a:cxn ang="0">
                  <a:pos x="T2" y="T3"/>
                </a:cxn>
                <a:cxn ang="0">
                  <a:pos x="T4" y="T5"/>
                </a:cxn>
                <a:cxn ang="0">
                  <a:pos x="T6" y="T7"/>
                </a:cxn>
                <a:cxn ang="0">
                  <a:pos x="T8" y="T9"/>
                </a:cxn>
              </a:cxnLst>
              <a:rect l="0" t="0" r="r" b="b"/>
              <a:pathLst>
                <a:path w="4" h="9">
                  <a:moveTo>
                    <a:pt x="4" y="9"/>
                  </a:moveTo>
                  <a:lnTo>
                    <a:pt x="3" y="9"/>
                  </a:lnTo>
                  <a:lnTo>
                    <a:pt x="3" y="0"/>
                  </a:lnTo>
                  <a:lnTo>
                    <a:pt x="0" y="0"/>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8" name="Freeform 1764"/>
            <p:cNvSpPr>
              <a:spLocks/>
            </p:cNvSpPr>
            <p:nvPr/>
          </p:nvSpPr>
          <p:spPr bwMode="auto">
            <a:xfrm>
              <a:off x="4110" y="1811"/>
              <a:ext cx="38" cy="13"/>
            </a:xfrm>
            <a:custGeom>
              <a:avLst/>
              <a:gdLst>
                <a:gd name="T0" fmla="*/ 6 w 75"/>
                <a:gd name="T1" fmla="*/ 4 h 24"/>
                <a:gd name="T2" fmla="*/ 21 w 75"/>
                <a:gd name="T3" fmla="*/ 13 h 24"/>
                <a:gd name="T4" fmla="*/ 30 w 75"/>
                <a:gd name="T5" fmla="*/ 13 h 24"/>
                <a:gd name="T6" fmla="*/ 39 w 75"/>
                <a:gd name="T7" fmla="*/ 12 h 24"/>
                <a:gd name="T8" fmla="*/ 74 w 75"/>
                <a:gd name="T9" fmla="*/ 0 h 24"/>
                <a:gd name="T10" fmla="*/ 75 w 75"/>
                <a:gd name="T11" fmla="*/ 10 h 24"/>
                <a:gd name="T12" fmla="*/ 41 w 75"/>
                <a:gd name="T13" fmla="*/ 23 h 24"/>
                <a:gd name="T14" fmla="*/ 30 w 75"/>
                <a:gd name="T15" fmla="*/ 24 h 24"/>
                <a:gd name="T16" fmla="*/ 19 w 75"/>
                <a:gd name="T17" fmla="*/ 24 h 24"/>
                <a:gd name="T18" fmla="*/ 0 w 75"/>
                <a:gd name="T19" fmla="*/ 13 h 24"/>
                <a:gd name="T20" fmla="*/ 6 w 75"/>
                <a:gd name="T2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24">
                  <a:moveTo>
                    <a:pt x="6" y="4"/>
                  </a:moveTo>
                  <a:lnTo>
                    <a:pt x="21" y="13"/>
                  </a:lnTo>
                  <a:lnTo>
                    <a:pt x="30" y="13"/>
                  </a:lnTo>
                  <a:lnTo>
                    <a:pt x="39" y="12"/>
                  </a:lnTo>
                  <a:lnTo>
                    <a:pt x="74" y="0"/>
                  </a:lnTo>
                  <a:lnTo>
                    <a:pt x="75" y="10"/>
                  </a:lnTo>
                  <a:lnTo>
                    <a:pt x="41" y="23"/>
                  </a:lnTo>
                  <a:lnTo>
                    <a:pt x="30" y="24"/>
                  </a:lnTo>
                  <a:lnTo>
                    <a:pt x="19" y="24"/>
                  </a:lnTo>
                  <a:lnTo>
                    <a:pt x="0" y="13"/>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89" name="Freeform 1765"/>
            <p:cNvSpPr>
              <a:spLocks/>
            </p:cNvSpPr>
            <p:nvPr/>
          </p:nvSpPr>
          <p:spPr bwMode="auto">
            <a:xfrm>
              <a:off x="4109" y="1814"/>
              <a:ext cx="5" cy="4"/>
            </a:xfrm>
            <a:custGeom>
              <a:avLst/>
              <a:gdLst>
                <a:gd name="T0" fmla="*/ 0 w 10"/>
                <a:gd name="T1" fmla="*/ 5 h 9"/>
                <a:gd name="T2" fmla="*/ 0 w 10"/>
                <a:gd name="T3" fmla="*/ 8 h 9"/>
                <a:gd name="T4" fmla="*/ 3 w 10"/>
                <a:gd name="T5" fmla="*/ 9 h 9"/>
                <a:gd name="T6" fmla="*/ 9 w 10"/>
                <a:gd name="T7" fmla="*/ 0 h 9"/>
                <a:gd name="T8" fmla="*/ 10 w 10"/>
                <a:gd name="T9" fmla="*/ 5 h 9"/>
                <a:gd name="T10" fmla="*/ 0 w 10"/>
                <a:gd name="T11" fmla="*/ 5 h 9"/>
              </a:gdLst>
              <a:ahLst/>
              <a:cxnLst>
                <a:cxn ang="0">
                  <a:pos x="T0" y="T1"/>
                </a:cxn>
                <a:cxn ang="0">
                  <a:pos x="T2" y="T3"/>
                </a:cxn>
                <a:cxn ang="0">
                  <a:pos x="T4" y="T5"/>
                </a:cxn>
                <a:cxn ang="0">
                  <a:pos x="T6" y="T7"/>
                </a:cxn>
                <a:cxn ang="0">
                  <a:pos x="T8" y="T9"/>
                </a:cxn>
                <a:cxn ang="0">
                  <a:pos x="T10" y="T11"/>
                </a:cxn>
              </a:cxnLst>
              <a:rect l="0" t="0" r="r" b="b"/>
              <a:pathLst>
                <a:path w="10" h="9">
                  <a:moveTo>
                    <a:pt x="0" y="5"/>
                  </a:moveTo>
                  <a:lnTo>
                    <a:pt x="0" y="8"/>
                  </a:lnTo>
                  <a:lnTo>
                    <a:pt x="3" y="9"/>
                  </a:lnTo>
                  <a:lnTo>
                    <a:pt x="9" y="0"/>
                  </a:lnTo>
                  <a:lnTo>
                    <a:pt x="1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0" name="Freeform 1766"/>
            <p:cNvSpPr>
              <a:spLocks/>
            </p:cNvSpPr>
            <p:nvPr/>
          </p:nvSpPr>
          <p:spPr bwMode="auto">
            <a:xfrm>
              <a:off x="4147" y="1792"/>
              <a:ext cx="88" cy="25"/>
            </a:xfrm>
            <a:custGeom>
              <a:avLst/>
              <a:gdLst>
                <a:gd name="T0" fmla="*/ 0 w 175"/>
                <a:gd name="T1" fmla="*/ 39 h 49"/>
                <a:gd name="T2" fmla="*/ 42 w 175"/>
                <a:gd name="T3" fmla="*/ 25 h 49"/>
                <a:gd name="T4" fmla="*/ 86 w 175"/>
                <a:gd name="T5" fmla="*/ 9 h 49"/>
                <a:gd name="T6" fmla="*/ 130 w 175"/>
                <a:gd name="T7" fmla="*/ 0 h 49"/>
                <a:gd name="T8" fmla="*/ 152 w 175"/>
                <a:gd name="T9" fmla="*/ 0 h 49"/>
                <a:gd name="T10" fmla="*/ 175 w 175"/>
                <a:gd name="T11" fmla="*/ 3 h 49"/>
                <a:gd name="T12" fmla="*/ 173 w 175"/>
                <a:gd name="T13" fmla="*/ 13 h 49"/>
                <a:gd name="T14" fmla="*/ 151 w 175"/>
                <a:gd name="T15" fmla="*/ 10 h 49"/>
                <a:gd name="T16" fmla="*/ 131 w 175"/>
                <a:gd name="T17" fmla="*/ 10 h 49"/>
                <a:gd name="T18" fmla="*/ 87 w 175"/>
                <a:gd name="T19" fmla="*/ 19 h 49"/>
                <a:gd name="T20" fmla="*/ 43 w 175"/>
                <a:gd name="T21" fmla="*/ 36 h 49"/>
                <a:gd name="T22" fmla="*/ 1 w 175"/>
                <a:gd name="T23" fmla="*/ 49 h 49"/>
                <a:gd name="T24" fmla="*/ 0 w 175"/>
                <a:gd name="T25"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9">
                  <a:moveTo>
                    <a:pt x="0" y="39"/>
                  </a:moveTo>
                  <a:lnTo>
                    <a:pt x="42" y="25"/>
                  </a:lnTo>
                  <a:lnTo>
                    <a:pt x="86" y="9"/>
                  </a:lnTo>
                  <a:lnTo>
                    <a:pt x="130" y="0"/>
                  </a:lnTo>
                  <a:lnTo>
                    <a:pt x="152" y="0"/>
                  </a:lnTo>
                  <a:lnTo>
                    <a:pt x="175" y="3"/>
                  </a:lnTo>
                  <a:lnTo>
                    <a:pt x="173" y="13"/>
                  </a:lnTo>
                  <a:lnTo>
                    <a:pt x="151" y="10"/>
                  </a:lnTo>
                  <a:lnTo>
                    <a:pt x="131" y="10"/>
                  </a:lnTo>
                  <a:lnTo>
                    <a:pt x="87" y="19"/>
                  </a:lnTo>
                  <a:lnTo>
                    <a:pt x="43" y="36"/>
                  </a:lnTo>
                  <a:lnTo>
                    <a:pt x="1" y="4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1" name="Freeform 1767"/>
            <p:cNvSpPr>
              <a:spLocks/>
            </p:cNvSpPr>
            <p:nvPr/>
          </p:nvSpPr>
          <p:spPr bwMode="auto">
            <a:xfrm>
              <a:off x="4147" y="1811"/>
              <a:ext cx="1" cy="6"/>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lnTo>
                    <a:pt x="1"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2" name="Freeform 1768"/>
            <p:cNvSpPr>
              <a:spLocks/>
            </p:cNvSpPr>
            <p:nvPr/>
          </p:nvSpPr>
          <p:spPr bwMode="auto">
            <a:xfrm>
              <a:off x="4191" y="1796"/>
              <a:ext cx="46" cy="105"/>
            </a:xfrm>
            <a:custGeom>
              <a:avLst/>
              <a:gdLst>
                <a:gd name="T0" fmla="*/ 92 w 92"/>
                <a:gd name="T1" fmla="*/ 0 h 211"/>
                <a:gd name="T2" fmla="*/ 91 w 92"/>
                <a:gd name="T3" fmla="*/ 29 h 211"/>
                <a:gd name="T4" fmla="*/ 85 w 92"/>
                <a:gd name="T5" fmla="*/ 56 h 211"/>
                <a:gd name="T6" fmla="*/ 74 w 92"/>
                <a:gd name="T7" fmla="*/ 85 h 211"/>
                <a:gd name="T8" fmla="*/ 64 w 92"/>
                <a:gd name="T9" fmla="*/ 110 h 211"/>
                <a:gd name="T10" fmla="*/ 9 w 92"/>
                <a:gd name="T11" fmla="*/ 211 h 211"/>
                <a:gd name="T12" fmla="*/ 0 w 92"/>
                <a:gd name="T13" fmla="*/ 205 h 211"/>
                <a:gd name="T14" fmla="*/ 55 w 92"/>
                <a:gd name="T15" fmla="*/ 104 h 211"/>
                <a:gd name="T16" fmla="*/ 65 w 92"/>
                <a:gd name="T17" fmla="*/ 80 h 211"/>
                <a:gd name="T18" fmla="*/ 74 w 92"/>
                <a:gd name="T19" fmla="*/ 55 h 211"/>
                <a:gd name="T20" fmla="*/ 80 w 92"/>
                <a:gd name="T21" fmla="*/ 29 h 211"/>
                <a:gd name="T22" fmla="*/ 82 w 92"/>
                <a:gd name="T23" fmla="*/ 0 h 211"/>
                <a:gd name="T24" fmla="*/ 92 w 92"/>
                <a:gd name="T2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1">
                  <a:moveTo>
                    <a:pt x="92" y="0"/>
                  </a:moveTo>
                  <a:lnTo>
                    <a:pt x="91" y="29"/>
                  </a:lnTo>
                  <a:lnTo>
                    <a:pt x="85" y="56"/>
                  </a:lnTo>
                  <a:lnTo>
                    <a:pt x="74" y="85"/>
                  </a:lnTo>
                  <a:lnTo>
                    <a:pt x="64" y="110"/>
                  </a:lnTo>
                  <a:lnTo>
                    <a:pt x="9" y="211"/>
                  </a:lnTo>
                  <a:lnTo>
                    <a:pt x="0" y="205"/>
                  </a:lnTo>
                  <a:lnTo>
                    <a:pt x="55" y="104"/>
                  </a:lnTo>
                  <a:lnTo>
                    <a:pt x="65" y="80"/>
                  </a:lnTo>
                  <a:lnTo>
                    <a:pt x="74" y="55"/>
                  </a:lnTo>
                  <a:lnTo>
                    <a:pt x="80" y="29"/>
                  </a:lnTo>
                  <a:lnTo>
                    <a:pt x="82" y="0"/>
                  </a:lnTo>
                  <a:lnTo>
                    <a:pt x="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3" name="Freeform 1769"/>
            <p:cNvSpPr>
              <a:spLocks/>
            </p:cNvSpPr>
            <p:nvPr/>
          </p:nvSpPr>
          <p:spPr bwMode="auto">
            <a:xfrm>
              <a:off x="4232" y="1793"/>
              <a:ext cx="5" cy="6"/>
            </a:xfrm>
            <a:custGeom>
              <a:avLst/>
              <a:gdLst>
                <a:gd name="T0" fmla="*/ 6 w 10"/>
                <a:gd name="T1" fmla="*/ 0 h 10"/>
                <a:gd name="T2" fmla="*/ 10 w 10"/>
                <a:gd name="T3" fmla="*/ 1 h 10"/>
                <a:gd name="T4" fmla="*/ 10 w 10"/>
                <a:gd name="T5" fmla="*/ 4 h 10"/>
                <a:gd name="T6" fmla="*/ 0 w 10"/>
                <a:gd name="T7" fmla="*/ 4 h 10"/>
                <a:gd name="T8" fmla="*/ 4 w 10"/>
                <a:gd name="T9" fmla="*/ 10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lnTo>
                    <a:pt x="10" y="1"/>
                  </a:lnTo>
                  <a:lnTo>
                    <a:pt x="10" y="4"/>
                  </a:lnTo>
                  <a:lnTo>
                    <a:pt x="0" y="4"/>
                  </a:lnTo>
                  <a:lnTo>
                    <a:pt x="4" y="1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4" name="Freeform 1770"/>
            <p:cNvSpPr>
              <a:spLocks/>
            </p:cNvSpPr>
            <p:nvPr/>
          </p:nvSpPr>
          <p:spPr bwMode="auto">
            <a:xfrm>
              <a:off x="4081" y="1898"/>
              <a:ext cx="115" cy="144"/>
            </a:xfrm>
            <a:custGeom>
              <a:avLst/>
              <a:gdLst>
                <a:gd name="T0" fmla="*/ 229 w 229"/>
                <a:gd name="T1" fmla="*/ 6 h 288"/>
                <a:gd name="T2" fmla="*/ 208 w 229"/>
                <a:gd name="T3" fmla="*/ 44 h 288"/>
                <a:gd name="T4" fmla="*/ 184 w 229"/>
                <a:gd name="T5" fmla="*/ 80 h 288"/>
                <a:gd name="T6" fmla="*/ 155 w 229"/>
                <a:gd name="T7" fmla="*/ 116 h 288"/>
                <a:gd name="T8" fmla="*/ 125 w 229"/>
                <a:gd name="T9" fmla="*/ 151 h 288"/>
                <a:gd name="T10" fmla="*/ 65 w 229"/>
                <a:gd name="T11" fmla="*/ 217 h 288"/>
                <a:gd name="T12" fmla="*/ 38 w 229"/>
                <a:gd name="T13" fmla="*/ 252 h 288"/>
                <a:gd name="T14" fmla="*/ 9 w 229"/>
                <a:gd name="T15" fmla="*/ 288 h 288"/>
                <a:gd name="T16" fmla="*/ 0 w 229"/>
                <a:gd name="T17" fmla="*/ 282 h 288"/>
                <a:gd name="T18" fmla="*/ 29 w 229"/>
                <a:gd name="T19" fmla="*/ 246 h 288"/>
                <a:gd name="T20" fmla="*/ 57 w 229"/>
                <a:gd name="T21" fmla="*/ 210 h 288"/>
                <a:gd name="T22" fmla="*/ 118 w 229"/>
                <a:gd name="T23" fmla="*/ 143 h 288"/>
                <a:gd name="T24" fmla="*/ 148 w 229"/>
                <a:gd name="T25" fmla="*/ 109 h 288"/>
                <a:gd name="T26" fmla="*/ 175 w 229"/>
                <a:gd name="T27" fmla="*/ 74 h 288"/>
                <a:gd name="T28" fmla="*/ 199 w 229"/>
                <a:gd name="T29" fmla="*/ 38 h 288"/>
                <a:gd name="T30" fmla="*/ 220 w 229"/>
                <a:gd name="T31" fmla="*/ 0 h 288"/>
                <a:gd name="T32" fmla="*/ 229 w 229"/>
                <a:gd name="T33" fmla="*/ 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9" h="288">
                  <a:moveTo>
                    <a:pt x="229" y="6"/>
                  </a:moveTo>
                  <a:lnTo>
                    <a:pt x="208" y="44"/>
                  </a:lnTo>
                  <a:lnTo>
                    <a:pt x="184" y="80"/>
                  </a:lnTo>
                  <a:lnTo>
                    <a:pt x="155" y="116"/>
                  </a:lnTo>
                  <a:lnTo>
                    <a:pt x="125" y="151"/>
                  </a:lnTo>
                  <a:lnTo>
                    <a:pt x="65" y="217"/>
                  </a:lnTo>
                  <a:lnTo>
                    <a:pt x="38" y="252"/>
                  </a:lnTo>
                  <a:lnTo>
                    <a:pt x="9" y="288"/>
                  </a:lnTo>
                  <a:lnTo>
                    <a:pt x="0" y="282"/>
                  </a:lnTo>
                  <a:lnTo>
                    <a:pt x="29" y="246"/>
                  </a:lnTo>
                  <a:lnTo>
                    <a:pt x="57" y="210"/>
                  </a:lnTo>
                  <a:lnTo>
                    <a:pt x="118" y="143"/>
                  </a:lnTo>
                  <a:lnTo>
                    <a:pt x="148" y="109"/>
                  </a:lnTo>
                  <a:lnTo>
                    <a:pt x="175" y="74"/>
                  </a:lnTo>
                  <a:lnTo>
                    <a:pt x="199" y="38"/>
                  </a:lnTo>
                  <a:lnTo>
                    <a:pt x="220" y="0"/>
                  </a:lnTo>
                  <a:lnTo>
                    <a:pt x="22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5" name="Freeform 1771"/>
            <p:cNvSpPr>
              <a:spLocks/>
            </p:cNvSpPr>
            <p:nvPr/>
          </p:nvSpPr>
          <p:spPr bwMode="auto">
            <a:xfrm>
              <a:off x="4191" y="1898"/>
              <a:ext cx="5" cy="3"/>
            </a:xfrm>
            <a:custGeom>
              <a:avLst/>
              <a:gdLst>
                <a:gd name="T0" fmla="*/ 9 w 9"/>
                <a:gd name="T1" fmla="*/ 6 h 6"/>
                <a:gd name="T2" fmla="*/ 0 w 9"/>
                <a:gd name="T3" fmla="*/ 0 h 6"/>
                <a:gd name="T4" fmla="*/ 9 w 9"/>
                <a:gd name="T5" fmla="*/ 6 h 6"/>
              </a:gdLst>
              <a:ahLst/>
              <a:cxnLst>
                <a:cxn ang="0">
                  <a:pos x="T0" y="T1"/>
                </a:cxn>
                <a:cxn ang="0">
                  <a:pos x="T2" y="T3"/>
                </a:cxn>
                <a:cxn ang="0">
                  <a:pos x="T4" y="T5"/>
                </a:cxn>
              </a:cxnLst>
              <a:rect l="0" t="0" r="r" b="b"/>
              <a:pathLst>
                <a:path w="9" h="6">
                  <a:moveTo>
                    <a:pt x="9" y="6"/>
                  </a:moveTo>
                  <a:lnTo>
                    <a:pt x="0" y="0"/>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6" name="Freeform 1772"/>
            <p:cNvSpPr>
              <a:spLocks/>
            </p:cNvSpPr>
            <p:nvPr/>
          </p:nvSpPr>
          <p:spPr bwMode="auto">
            <a:xfrm>
              <a:off x="4015" y="2039"/>
              <a:ext cx="70" cy="160"/>
            </a:xfrm>
            <a:custGeom>
              <a:avLst/>
              <a:gdLst>
                <a:gd name="T0" fmla="*/ 142 w 142"/>
                <a:gd name="T1" fmla="*/ 6 h 319"/>
                <a:gd name="T2" fmla="*/ 116 w 142"/>
                <a:gd name="T3" fmla="*/ 45 h 319"/>
                <a:gd name="T4" fmla="*/ 94 w 142"/>
                <a:gd name="T5" fmla="*/ 86 h 319"/>
                <a:gd name="T6" fmla="*/ 74 w 142"/>
                <a:gd name="T7" fmla="*/ 128 h 319"/>
                <a:gd name="T8" fmla="*/ 57 w 142"/>
                <a:gd name="T9" fmla="*/ 167 h 319"/>
                <a:gd name="T10" fmla="*/ 29 w 142"/>
                <a:gd name="T11" fmla="*/ 248 h 319"/>
                <a:gd name="T12" fmla="*/ 11 w 142"/>
                <a:gd name="T13" fmla="*/ 319 h 319"/>
                <a:gd name="T14" fmla="*/ 0 w 142"/>
                <a:gd name="T15" fmla="*/ 318 h 319"/>
                <a:gd name="T16" fmla="*/ 18 w 142"/>
                <a:gd name="T17" fmla="*/ 247 h 319"/>
                <a:gd name="T18" fmla="*/ 47 w 142"/>
                <a:gd name="T19" fmla="*/ 166 h 319"/>
                <a:gd name="T20" fmla="*/ 65 w 142"/>
                <a:gd name="T21" fmla="*/ 123 h 319"/>
                <a:gd name="T22" fmla="*/ 85 w 142"/>
                <a:gd name="T23" fmla="*/ 80 h 319"/>
                <a:gd name="T24" fmla="*/ 107 w 142"/>
                <a:gd name="T25" fmla="*/ 39 h 319"/>
                <a:gd name="T26" fmla="*/ 133 w 142"/>
                <a:gd name="T27" fmla="*/ 0 h 319"/>
                <a:gd name="T28" fmla="*/ 142 w 142"/>
                <a:gd name="T29" fmla="*/ 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319">
                  <a:moveTo>
                    <a:pt x="142" y="6"/>
                  </a:moveTo>
                  <a:lnTo>
                    <a:pt x="116" y="45"/>
                  </a:lnTo>
                  <a:lnTo>
                    <a:pt x="94" y="86"/>
                  </a:lnTo>
                  <a:lnTo>
                    <a:pt x="74" y="128"/>
                  </a:lnTo>
                  <a:lnTo>
                    <a:pt x="57" y="167"/>
                  </a:lnTo>
                  <a:lnTo>
                    <a:pt x="29" y="248"/>
                  </a:lnTo>
                  <a:lnTo>
                    <a:pt x="11" y="319"/>
                  </a:lnTo>
                  <a:lnTo>
                    <a:pt x="0" y="318"/>
                  </a:lnTo>
                  <a:lnTo>
                    <a:pt x="18" y="247"/>
                  </a:lnTo>
                  <a:lnTo>
                    <a:pt x="47" y="166"/>
                  </a:lnTo>
                  <a:lnTo>
                    <a:pt x="65" y="123"/>
                  </a:lnTo>
                  <a:lnTo>
                    <a:pt x="85" y="80"/>
                  </a:lnTo>
                  <a:lnTo>
                    <a:pt x="107" y="39"/>
                  </a:lnTo>
                  <a:lnTo>
                    <a:pt x="133" y="0"/>
                  </a:lnTo>
                  <a:lnTo>
                    <a:pt x="14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7" name="Freeform 1773"/>
            <p:cNvSpPr>
              <a:spLocks/>
            </p:cNvSpPr>
            <p:nvPr/>
          </p:nvSpPr>
          <p:spPr bwMode="auto">
            <a:xfrm>
              <a:off x="4081" y="2039"/>
              <a:ext cx="4" cy="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8" name="Freeform 1774"/>
            <p:cNvSpPr>
              <a:spLocks/>
            </p:cNvSpPr>
            <p:nvPr/>
          </p:nvSpPr>
          <p:spPr bwMode="auto">
            <a:xfrm>
              <a:off x="4007" y="2198"/>
              <a:ext cx="13" cy="106"/>
            </a:xfrm>
            <a:custGeom>
              <a:avLst/>
              <a:gdLst>
                <a:gd name="T0" fmla="*/ 26 w 26"/>
                <a:gd name="T1" fmla="*/ 1 h 212"/>
                <a:gd name="T2" fmla="*/ 17 w 26"/>
                <a:gd name="T3" fmla="*/ 54 h 212"/>
                <a:gd name="T4" fmla="*/ 11 w 26"/>
                <a:gd name="T5" fmla="*/ 123 h 212"/>
                <a:gd name="T6" fmla="*/ 11 w 26"/>
                <a:gd name="T7" fmla="*/ 183 h 212"/>
                <a:gd name="T8" fmla="*/ 15 w 26"/>
                <a:gd name="T9" fmla="*/ 197 h 212"/>
                <a:gd name="T10" fmla="*/ 15 w 26"/>
                <a:gd name="T11" fmla="*/ 200 h 212"/>
                <a:gd name="T12" fmla="*/ 17 w 26"/>
                <a:gd name="T13" fmla="*/ 202 h 212"/>
                <a:gd name="T14" fmla="*/ 15 w 26"/>
                <a:gd name="T15" fmla="*/ 212 h 212"/>
                <a:gd name="T16" fmla="*/ 9 w 26"/>
                <a:gd name="T17" fmla="*/ 209 h 212"/>
                <a:gd name="T18" fmla="*/ 6 w 26"/>
                <a:gd name="T19" fmla="*/ 203 h 212"/>
                <a:gd name="T20" fmla="*/ 0 w 26"/>
                <a:gd name="T21" fmla="*/ 183 h 212"/>
                <a:gd name="T22" fmla="*/ 0 w 26"/>
                <a:gd name="T23" fmla="*/ 123 h 212"/>
                <a:gd name="T24" fmla="*/ 6 w 26"/>
                <a:gd name="T25" fmla="*/ 54 h 212"/>
                <a:gd name="T26" fmla="*/ 15 w 26"/>
                <a:gd name="T27" fmla="*/ 0 h 212"/>
                <a:gd name="T28" fmla="*/ 26 w 26"/>
                <a:gd name="T29"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12">
                  <a:moveTo>
                    <a:pt x="26" y="1"/>
                  </a:moveTo>
                  <a:lnTo>
                    <a:pt x="17" y="54"/>
                  </a:lnTo>
                  <a:lnTo>
                    <a:pt x="11" y="123"/>
                  </a:lnTo>
                  <a:lnTo>
                    <a:pt x="11" y="183"/>
                  </a:lnTo>
                  <a:lnTo>
                    <a:pt x="15" y="197"/>
                  </a:lnTo>
                  <a:lnTo>
                    <a:pt x="15" y="200"/>
                  </a:lnTo>
                  <a:lnTo>
                    <a:pt x="17" y="202"/>
                  </a:lnTo>
                  <a:lnTo>
                    <a:pt x="15" y="212"/>
                  </a:lnTo>
                  <a:lnTo>
                    <a:pt x="9" y="209"/>
                  </a:lnTo>
                  <a:lnTo>
                    <a:pt x="6" y="203"/>
                  </a:lnTo>
                  <a:lnTo>
                    <a:pt x="0" y="183"/>
                  </a:lnTo>
                  <a:lnTo>
                    <a:pt x="0" y="123"/>
                  </a:lnTo>
                  <a:lnTo>
                    <a:pt x="6" y="54"/>
                  </a:lnTo>
                  <a:lnTo>
                    <a:pt x="15" y="0"/>
                  </a:lnTo>
                  <a:lnTo>
                    <a:pt x="2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799" name="Freeform 1775"/>
            <p:cNvSpPr>
              <a:spLocks/>
            </p:cNvSpPr>
            <p:nvPr/>
          </p:nvSpPr>
          <p:spPr bwMode="auto">
            <a:xfrm>
              <a:off x="4015" y="2198"/>
              <a:ext cx="5" cy="1"/>
            </a:xfrm>
            <a:custGeom>
              <a:avLst/>
              <a:gdLst>
                <a:gd name="T0" fmla="*/ 0 w 11"/>
                <a:gd name="T1" fmla="*/ 0 h 1"/>
                <a:gd name="T2" fmla="*/ 11 w 11"/>
                <a:gd name="T3" fmla="*/ 1 h 1"/>
                <a:gd name="T4" fmla="*/ 0 w 11"/>
                <a:gd name="T5" fmla="*/ 0 h 1"/>
              </a:gdLst>
              <a:ahLst/>
              <a:cxnLst>
                <a:cxn ang="0">
                  <a:pos x="T0" y="T1"/>
                </a:cxn>
                <a:cxn ang="0">
                  <a:pos x="T2" y="T3"/>
                </a:cxn>
                <a:cxn ang="0">
                  <a:pos x="T4" y="T5"/>
                </a:cxn>
              </a:cxnLst>
              <a:rect l="0" t="0" r="r" b="b"/>
              <a:pathLst>
                <a:path w="11" h="1">
                  <a:moveTo>
                    <a:pt x="0" y="0"/>
                  </a:moveTo>
                  <a:lnTo>
                    <a:pt x="1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0" name="Freeform 1776"/>
            <p:cNvSpPr>
              <a:spLocks/>
            </p:cNvSpPr>
            <p:nvPr/>
          </p:nvSpPr>
          <p:spPr bwMode="auto">
            <a:xfrm>
              <a:off x="4013" y="2258"/>
              <a:ext cx="8" cy="45"/>
            </a:xfrm>
            <a:custGeom>
              <a:avLst/>
              <a:gdLst>
                <a:gd name="T0" fmla="*/ 0 w 17"/>
                <a:gd name="T1" fmla="*/ 83 h 91"/>
                <a:gd name="T2" fmla="*/ 3 w 17"/>
                <a:gd name="T3" fmla="*/ 79 h 91"/>
                <a:gd name="T4" fmla="*/ 6 w 17"/>
                <a:gd name="T5" fmla="*/ 69 h 91"/>
                <a:gd name="T6" fmla="*/ 8 w 17"/>
                <a:gd name="T7" fmla="*/ 42 h 91"/>
                <a:gd name="T8" fmla="*/ 8 w 17"/>
                <a:gd name="T9" fmla="*/ 0 h 91"/>
                <a:gd name="T10" fmla="*/ 17 w 17"/>
                <a:gd name="T11" fmla="*/ 0 h 91"/>
                <a:gd name="T12" fmla="*/ 17 w 17"/>
                <a:gd name="T13" fmla="*/ 42 h 91"/>
                <a:gd name="T14" fmla="*/ 15 w 17"/>
                <a:gd name="T15" fmla="*/ 72 h 91"/>
                <a:gd name="T16" fmla="*/ 12 w 17"/>
                <a:gd name="T17" fmla="*/ 85 h 91"/>
                <a:gd name="T18" fmla="*/ 8 w 17"/>
                <a:gd name="T19" fmla="*/ 91 h 91"/>
                <a:gd name="T20" fmla="*/ 0 w 17"/>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1">
                  <a:moveTo>
                    <a:pt x="0" y="83"/>
                  </a:moveTo>
                  <a:lnTo>
                    <a:pt x="3" y="79"/>
                  </a:lnTo>
                  <a:lnTo>
                    <a:pt x="6" y="69"/>
                  </a:lnTo>
                  <a:lnTo>
                    <a:pt x="8" y="42"/>
                  </a:lnTo>
                  <a:lnTo>
                    <a:pt x="8" y="0"/>
                  </a:lnTo>
                  <a:lnTo>
                    <a:pt x="17" y="0"/>
                  </a:lnTo>
                  <a:lnTo>
                    <a:pt x="17" y="42"/>
                  </a:lnTo>
                  <a:lnTo>
                    <a:pt x="15" y="72"/>
                  </a:lnTo>
                  <a:lnTo>
                    <a:pt x="12" y="85"/>
                  </a:lnTo>
                  <a:lnTo>
                    <a:pt x="8" y="91"/>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1" name="Freeform 1777"/>
            <p:cNvSpPr>
              <a:spLocks/>
            </p:cNvSpPr>
            <p:nvPr/>
          </p:nvSpPr>
          <p:spPr bwMode="auto">
            <a:xfrm>
              <a:off x="4013" y="2299"/>
              <a:ext cx="4" cy="5"/>
            </a:xfrm>
            <a:custGeom>
              <a:avLst/>
              <a:gdLst>
                <a:gd name="T0" fmla="*/ 3 w 8"/>
                <a:gd name="T1" fmla="*/ 10 h 10"/>
                <a:gd name="T2" fmla="*/ 6 w 8"/>
                <a:gd name="T3" fmla="*/ 10 h 10"/>
                <a:gd name="T4" fmla="*/ 8 w 8"/>
                <a:gd name="T5" fmla="*/ 9 h 10"/>
                <a:gd name="T6" fmla="*/ 0 w 8"/>
                <a:gd name="T7" fmla="*/ 1 h 10"/>
                <a:gd name="T8" fmla="*/ 5 w 8"/>
                <a:gd name="T9" fmla="*/ 0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lnTo>
                    <a:pt x="6" y="10"/>
                  </a:lnTo>
                  <a:lnTo>
                    <a:pt x="8" y="9"/>
                  </a:lnTo>
                  <a:lnTo>
                    <a:pt x="0" y="1"/>
                  </a:lnTo>
                  <a:lnTo>
                    <a:pt x="5" y="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2" name="Freeform 1778"/>
            <p:cNvSpPr>
              <a:spLocks/>
            </p:cNvSpPr>
            <p:nvPr/>
          </p:nvSpPr>
          <p:spPr bwMode="auto">
            <a:xfrm>
              <a:off x="4017" y="2170"/>
              <a:ext cx="23" cy="89"/>
            </a:xfrm>
            <a:custGeom>
              <a:avLst/>
              <a:gdLst>
                <a:gd name="T0" fmla="*/ 0 w 46"/>
                <a:gd name="T1" fmla="*/ 175 h 178"/>
                <a:gd name="T2" fmla="*/ 13 w 46"/>
                <a:gd name="T3" fmla="*/ 86 h 178"/>
                <a:gd name="T4" fmla="*/ 21 w 46"/>
                <a:gd name="T5" fmla="*/ 51 h 178"/>
                <a:gd name="T6" fmla="*/ 37 w 46"/>
                <a:gd name="T7" fmla="*/ 0 h 178"/>
                <a:gd name="T8" fmla="*/ 46 w 46"/>
                <a:gd name="T9" fmla="*/ 4 h 178"/>
                <a:gd name="T10" fmla="*/ 30 w 46"/>
                <a:gd name="T11" fmla="*/ 56 h 178"/>
                <a:gd name="T12" fmla="*/ 22 w 46"/>
                <a:gd name="T13" fmla="*/ 89 h 178"/>
                <a:gd name="T14" fmla="*/ 9 w 46"/>
                <a:gd name="T15" fmla="*/ 178 h 178"/>
                <a:gd name="T16" fmla="*/ 0 w 46"/>
                <a:gd name="T17" fmla="*/ 17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78">
                  <a:moveTo>
                    <a:pt x="0" y="175"/>
                  </a:moveTo>
                  <a:lnTo>
                    <a:pt x="13" y="86"/>
                  </a:lnTo>
                  <a:lnTo>
                    <a:pt x="21" y="51"/>
                  </a:lnTo>
                  <a:lnTo>
                    <a:pt x="37" y="0"/>
                  </a:lnTo>
                  <a:lnTo>
                    <a:pt x="46" y="4"/>
                  </a:lnTo>
                  <a:lnTo>
                    <a:pt x="30" y="56"/>
                  </a:lnTo>
                  <a:lnTo>
                    <a:pt x="22" y="89"/>
                  </a:lnTo>
                  <a:lnTo>
                    <a:pt x="9" y="178"/>
                  </a:lnTo>
                  <a:lnTo>
                    <a:pt x="0"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3" name="Freeform 1779"/>
            <p:cNvSpPr>
              <a:spLocks/>
            </p:cNvSpPr>
            <p:nvPr/>
          </p:nvSpPr>
          <p:spPr bwMode="auto">
            <a:xfrm>
              <a:off x="4017" y="2257"/>
              <a:ext cx="4" cy="2"/>
            </a:xfrm>
            <a:custGeom>
              <a:avLst/>
              <a:gdLst>
                <a:gd name="T0" fmla="*/ 0 w 9"/>
                <a:gd name="T1" fmla="*/ 1 h 3"/>
                <a:gd name="T2" fmla="*/ 0 w 9"/>
                <a:gd name="T3" fmla="*/ 0 h 3"/>
                <a:gd name="T4" fmla="*/ 9 w 9"/>
                <a:gd name="T5" fmla="*/ 3 h 3"/>
                <a:gd name="T6" fmla="*/ 9 w 9"/>
                <a:gd name="T7" fmla="*/ 1 h 3"/>
                <a:gd name="T8" fmla="*/ 0 w 9"/>
                <a:gd name="T9" fmla="*/ 1 h 3"/>
              </a:gdLst>
              <a:ahLst/>
              <a:cxnLst>
                <a:cxn ang="0">
                  <a:pos x="T0" y="T1"/>
                </a:cxn>
                <a:cxn ang="0">
                  <a:pos x="T2" y="T3"/>
                </a:cxn>
                <a:cxn ang="0">
                  <a:pos x="T4" y="T5"/>
                </a:cxn>
                <a:cxn ang="0">
                  <a:pos x="T6" y="T7"/>
                </a:cxn>
                <a:cxn ang="0">
                  <a:pos x="T8" y="T9"/>
                </a:cxn>
              </a:cxnLst>
              <a:rect l="0" t="0" r="r" b="b"/>
              <a:pathLst>
                <a:path w="9" h="3">
                  <a:moveTo>
                    <a:pt x="0" y="1"/>
                  </a:moveTo>
                  <a:lnTo>
                    <a:pt x="0" y="0"/>
                  </a:lnTo>
                  <a:lnTo>
                    <a:pt x="9" y="3"/>
                  </a:lnTo>
                  <a:lnTo>
                    <a:pt x="9"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4" name="Freeform 1780"/>
            <p:cNvSpPr>
              <a:spLocks/>
            </p:cNvSpPr>
            <p:nvPr/>
          </p:nvSpPr>
          <p:spPr bwMode="auto">
            <a:xfrm>
              <a:off x="4036" y="2140"/>
              <a:ext cx="15" cy="32"/>
            </a:xfrm>
            <a:custGeom>
              <a:avLst/>
              <a:gdLst>
                <a:gd name="T0" fmla="*/ 0 w 31"/>
                <a:gd name="T1" fmla="*/ 58 h 64"/>
                <a:gd name="T2" fmla="*/ 12 w 31"/>
                <a:gd name="T3" fmla="*/ 30 h 64"/>
                <a:gd name="T4" fmla="*/ 18 w 31"/>
                <a:gd name="T5" fmla="*/ 15 h 64"/>
                <a:gd name="T6" fmla="*/ 21 w 31"/>
                <a:gd name="T7" fmla="*/ 0 h 64"/>
                <a:gd name="T8" fmla="*/ 31 w 31"/>
                <a:gd name="T9" fmla="*/ 4 h 64"/>
                <a:gd name="T10" fmla="*/ 28 w 31"/>
                <a:gd name="T11" fmla="*/ 19 h 64"/>
                <a:gd name="T12" fmla="*/ 21 w 31"/>
                <a:gd name="T13" fmla="*/ 36 h 64"/>
                <a:gd name="T14" fmla="*/ 9 w 31"/>
                <a:gd name="T15" fmla="*/ 64 h 64"/>
                <a:gd name="T16" fmla="*/ 0 w 31"/>
                <a:gd name="T17"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4">
                  <a:moveTo>
                    <a:pt x="0" y="58"/>
                  </a:moveTo>
                  <a:lnTo>
                    <a:pt x="12" y="30"/>
                  </a:lnTo>
                  <a:lnTo>
                    <a:pt x="18" y="15"/>
                  </a:lnTo>
                  <a:lnTo>
                    <a:pt x="21" y="0"/>
                  </a:lnTo>
                  <a:lnTo>
                    <a:pt x="31" y="4"/>
                  </a:lnTo>
                  <a:lnTo>
                    <a:pt x="28" y="19"/>
                  </a:lnTo>
                  <a:lnTo>
                    <a:pt x="21" y="36"/>
                  </a:lnTo>
                  <a:lnTo>
                    <a:pt x="9" y="64"/>
                  </a:ln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5" name="Freeform 1781"/>
            <p:cNvSpPr>
              <a:spLocks/>
            </p:cNvSpPr>
            <p:nvPr/>
          </p:nvSpPr>
          <p:spPr bwMode="auto">
            <a:xfrm>
              <a:off x="4036" y="2169"/>
              <a:ext cx="4" cy="3"/>
            </a:xfrm>
            <a:custGeom>
              <a:avLst/>
              <a:gdLst>
                <a:gd name="T0" fmla="*/ 0 w 9"/>
                <a:gd name="T1" fmla="*/ 2 h 6"/>
                <a:gd name="T2" fmla="*/ 0 w 9"/>
                <a:gd name="T3" fmla="*/ 0 h 6"/>
                <a:gd name="T4" fmla="*/ 9 w 9"/>
                <a:gd name="T5" fmla="*/ 6 h 6"/>
                <a:gd name="T6" fmla="*/ 0 w 9"/>
                <a:gd name="T7" fmla="*/ 2 h 6"/>
              </a:gdLst>
              <a:ahLst/>
              <a:cxnLst>
                <a:cxn ang="0">
                  <a:pos x="T0" y="T1"/>
                </a:cxn>
                <a:cxn ang="0">
                  <a:pos x="T2" y="T3"/>
                </a:cxn>
                <a:cxn ang="0">
                  <a:pos x="T4" y="T5"/>
                </a:cxn>
                <a:cxn ang="0">
                  <a:pos x="T6" y="T7"/>
                </a:cxn>
              </a:cxnLst>
              <a:rect l="0" t="0" r="r" b="b"/>
              <a:pathLst>
                <a:path w="9" h="6">
                  <a:moveTo>
                    <a:pt x="0" y="2"/>
                  </a:moveTo>
                  <a:lnTo>
                    <a:pt x="0" y="0"/>
                  </a:lnTo>
                  <a:lnTo>
                    <a:pt x="9"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6" name="Freeform 1782"/>
            <p:cNvSpPr>
              <a:spLocks/>
            </p:cNvSpPr>
            <p:nvPr/>
          </p:nvSpPr>
          <p:spPr bwMode="auto">
            <a:xfrm>
              <a:off x="4046" y="1973"/>
              <a:ext cx="122" cy="169"/>
            </a:xfrm>
            <a:custGeom>
              <a:avLst/>
              <a:gdLst>
                <a:gd name="T0" fmla="*/ 0 w 243"/>
                <a:gd name="T1" fmla="*/ 333 h 337"/>
                <a:gd name="T2" fmla="*/ 7 w 243"/>
                <a:gd name="T3" fmla="*/ 306 h 337"/>
                <a:gd name="T4" fmla="*/ 16 w 243"/>
                <a:gd name="T5" fmla="*/ 280 h 337"/>
                <a:gd name="T6" fmla="*/ 25 w 243"/>
                <a:gd name="T7" fmla="*/ 254 h 337"/>
                <a:gd name="T8" fmla="*/ 35 w 243"/>
                <a:gd name="T9" fmla="*/ 230 h 337"/>
                <a:gd name="T10" fmla="*/ 61 w 243"/>
                <a:gd name="T11" fmla="*/ 187 h 337"/>
                <a:gd name="T12" fmla="*/ 91 w 243"/>
                <a:gd name="T13" fmla="*/ 146 h 337"/>
                <a:gd name="T14" fmla="*/ 126 w 243"/>
                <a:gd name="T15" fmla="*/ 107 h 337"/>
                <a:gd name="T16" fmla="*/ 162 w 243"/>
                <a:gd name="T17" fmla="*/ 71 h 337"/>
                <a:gd name="T18" fmla="*/ 236 w 243"/>
                <a:gd name="T19" fmla="*/ 0 h 337"/>
                <a:gd name="T20" fmla="*/ 243 w 243"/>
                <a:gd name="T21" fmla="*/ 7 h 337"/>
                <a:gd name="T22" fmla="*/ 170 w 243"/>
                <a:gd name="T23" fmla="*/ 78 h 337"/>
                <a:gd name="T24" fmla="*/ 133 w 243"/>
                <a:gd name="T25" fmla="*/ 114 h 337"/>
                <a:gd name="T26" fmla="*/ 99 w 243"/>
                <a:gd name="T27" fmla="*/ 153 h 337"/>
                <a:gd name="T28" fmla="*/ 68 w 243"/>
                <a:gd name="T29" fmla="*/ 194 h 337"/>
                <a:gd name="T30" fmla="*/ 44 w 243"/>
                <a:gd name="T31" fmla="*/ 236 h 337"/>
                <a:gd name="T32" fmla="*/ 34 w 243"/>
                <a:gd name="T33" fmla="*/ 260 h 337"/>
                <a:gd name="T34" fmla="*/ 25 w 243"/>
                <a:gd name="T35" fmla="*/ 284 h 337"/>
                <a:gd name="T36" fmla="*/ 16 w 243"/>
                <a:gd name="T37" fmla="*/ 310 h 337"/>
                <a:gd name="T38" fmla="*/ 10 w 243"/>
                <a:gd name="T39" fmla="*/ 337 h 337"/>
                <a:gd name="T40" fmla="*/ 0 w 243"/>
                <a:gd name="T41" fmla="*/ 33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3" h="337">
                  <a:moveTo>
                    <a:pt x="0" y="333"/>
                  </a:moveTo>
                  <a:lnTo>
                    <a:pt x="7" y="306"/>
                  </a:lnTo>
                  <a:lnTo>
                    <a:pt x="16" y="280"/>
                  </a:lnTo>
                  <a:lnTo>
                    <a:pt x="25" y="254"/>
                  </a:lnTo>
                  <a:lnTo>
                    <a:pt x="35" y="230"/>
                  </a:lnTo>
                  <a:lnTo>
                    <a:pt x="61" y="187"/>
                  </a:lnTo>
                  <a:lnTo>
                    <a:pt x="91" y="146"/>
                  </a:lnTo>
                  <a:lnTo>
                    <a:pt x="126" y="107"/>
                  </a:lnTo>
                  <a:lnTo>
                    <a:pt x="162" y="71"/>
                  </a:lnTo>
                  <a:lnTo>
                    <a:pt x="236" y="0"/>
                  </a:lnTo>
                  <a:lnTo>
                    <a:pt x="243" y="7"/>
                  </a:lnTo>
                  <a:lnTo>
                    <a:pt x="170" y="78"/>
                  </a:lnTo>
                  <a:lnTo>
                    <a:pt x="133" y="114"/>
                  </a:lnTo>
                  <a:lnTo>
                    <a:pt x="99" y="153"/>
                  </a:lnTo>
                  <a:lnTo>
                    <a:pt x="68" y="194"/>
                  </a:lnTo>
                  <a:lnTo>
                    <a:pt x="44" y="236"/>
                  </a:lnTo>
                  <a:lnTo>
                    <a:pt x="34" y="260"/>
                  </a:lnTo>
                  <a:lnTo>
                    <a:pt x="25" y="284"/>
                  </a:lnTo>
                  <a:lnTo>
                    <a:pt x="16" y="310"/>
                  </a:lnTo>
                  <a:lnTo>
                    <a:pt x="10" y="337"/>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7" name="Freeform 1783"/>
            <p:cNvSpPr>
              <a:spLocks/>
            </p:cNvSpPr>
            <p:nvPr/>
          </p:nvSpPr>
          <p:spPr bwMode="auto">
            <a:xfrm>
              <a:off x="4046" y="2140"/>
              <a:ext cx="5" cy="2"/>
            </a:xfrm>
            <a:custGeom>
              <a:avLst/>
              <a:gdLst>
                <a:gd name="T0" fmla="*/ 10 w 10"/>
                <a:gd name="T1" fmla="*/ 4 h 4"/>
                <a:gd name="T2" fmla="*/ 0 w 10"/>
                <a:gd name="T3" fmla="*/ 0 h 4"/>
                <a:gd name="T4" fmla="*/ 10 w 10"/>
                <a:gd name="T5" fmla="*/ 4 h 4"/>
              </a:gdLst>
              <a:ahLst/>
              <a:cxnLst>
                <a:cxn ang="0">
                  <a:pos x="T0" y="T1"/>
                </a:cxn>
                <a:cxn ang="0">
                  <a:pos x="T2" y="T3"/>
                </a:cxn>
                <a:cxn ang="0">
                  <a:pos x="T4" y="T5"/>
                </a:cxn>
              </a:cxnLst>
              <a:rect l="0" t="0" r="r" b="b"/>
              <a:pathLst>
                <a:path w="10" h="4">
                  <a:moveTo>
                    <a:pt x="10" y="4"/>
                  </a:moveTo>
                  <a:lnTo>
                    <a:pt x="0"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8" name="Freeform 1784"/>
            <p:cNvSpPr>
              <a:spLocks/>
            </p:cNvSpPr>
            <p:nvPr/>
          </p:nvSpPr>
          <p:spPr bwMode="auto">
            <a:xfrm>
              <a:off x="4164" y="1790"/>
              <a:ext cx="121" cy="187"/>
            </a:xfrm>
            <a:custGeom>
              <a:avLst/>
              <a:gdLst>
                <a:gd name="T0" fmla="*/ 0 w 241"/>
                <a:gd name="T1" fmla="*/ 366 h 373"/>
                <a:gd name="T2" fmla="*/ 41 w 241"/>
                <a:gd name="T3" fmla="*/ 327 h 373"/>
                <a:gd name="T4" fmla="*/ 77 w 241"/>
                <a:gd name="T5" fmla="*/ 286 h 373"/>
                <a:gd name="T6" fmla="*/ 110 w 241"/>
                <a:gd name="T7" fmla="*/ 242 h 373"/>
                <a:gd name="T8" fmla="*/ 142 w 241"/>
                <a:gd name="T9" fmla="*/ 197 h 373"/>
                <a:gd name="T10" fmla="*/ 169 w 241"/>
                <a:gd name="T11" fmla="*/ 150 h 373"/>
                <a:gd name="T12" fmla="*/ 193 w 241"/>
                <a:gd name="T13" fmla="*/ 102 h 373"/>
                <a:gd name="T14" fmla="*/ 214 w 241"/>
                <a:gd name="T15" fmla="*/ 52 h 373"/>
                <a:gd name="T16" fmla="*/ 232 w 241"/>
                <a:gd name="T17" fmla="*/ 0 h 373"/>
                <a:gd name="T18" fmla="*/ 241 w 241"/>
                <a:gd name="T19" fmla="*/ 4 h 373"/>
                <a:gd name="T20" fmla="*/ 223 w 241"/>
                <a:gd name="T21" fmla="*/ 57 h 373"/>
                <a:gd name="T22" fmla="*/ 202 w 241"/>
                <a:gd name="T23" fmla="*/ 108 h 373"/>
                <a:gd name="T24" fmla="*/ 178 w 241"/>
                <a:gd name="T25" fmla="*/ 156 h 373"/>
                <a:gd name="T26" fmla="*/ 149 w 241"/>
                <a:gd name="T27" fmla="*/ 205 h 373"/>
                <a:gd name="T28" fmla="*/ 118 w 241"/>
                <a:gd name="T29" fmla="*/ 250 h 373"/>
                <a:gd name="T30" fmla="*/ 84 w 241"/>
                <a:gd name="T31" fmla="*/ 293 h 373"/>
                <a:gd name="T32" fmla="*/ 48 w 241"/>
                <a:gd name="T33" fmla="*/ 334 h 373"/>
                <a:gd name="T34" fmla="*/ 7 w 241"/>
                <a:gd name="T35" fmla="*/ 373 h 373"/>
                <a:gd name="T36" fmla="*/ 0 w 241"/>
                <a:gd name="T37" fmla="*/ 36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1" h="373">
                  <a:moveTo>
                    <a:pt x="0" y="366"/>
                  </a:moveTo>
                  <a:lnTo>
                    <a:pt x="41" y="327"/>
                  </a:lnTo>
                  <a:lnTo>
                    <a:pt x="77" y="286"/>
                  </a:lnTo>
                  <a:lnTo>
                    <a:pt x="110" y="242"/>
                  </a:lnTo>
                  <a:lnTo>
                    <a:pt x="142" y="197"/>
                  </a:lnTo>
                  <a:lnTo>
                    <a:pt x="169" y="150"/>
                  </a:lnTo>
                  <a:lnTo>
                    <a:pt x="193" y="102"/>
                  </a:lnTo>
                  <a:lnTo>
                    <a:pt x="214" y="52"/>
                  </a:lnTo>
                  <a:lnTo>
                    <a:pt x="232" y="0"/>
                  </a:lnTo>
                  <a:lnTo>
                    <a:pt x="241" y="4"/>
                  </a:lnTo>
                  <a:lnTo>
                    <a:pt x="223" y="57"/>
                  </a:lnTo>
                  <a:lnTo>
                    <a:pt x="202" y="108"/>
                  </a:lnTo>
                  <a:lnTo>
                    <a:pt x="178" y="156"/>
                  </a:lnTo>
                  <a:lnTo>
                    <a:pt x="149" y="205"/>
                  </a:lnTo>
                  <a:lnTo>
                    <a:pt x="118" y="250"/>
                  </a:lnTo>
                  <a:lnTo>
                    <a:pt x="84" y="293"/>
                  </a:lnTo>
                  <a:lnTo>
                    <a:pt x="48" y="334"/>
                  </a:lnTo>
                  <a:lnTo>
                    <a:pt x="7" y="373"/>
                  </a:lnTo>
                  <a:lnTo>
                    <a:pt x="0" y="3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09" name="Freeform 1785"/>
            <p:cNvSpPr>
              <a:spLocks/>
            </p:cNvSpPr>
            <p:nvPr/>
          </p:nvSpPr>
          <p:spPr bwMode="auto">
            <a:xfrm>
              <a:off x="4164" y="1973"/>
              <a:ext cx="4" cy="4"/>
            </a:xfrm>
            <a:custGeom>
              <a:avLst/>
              <a:gdLst>
                <a:gd name="T0" fmla="*/ 7 w 7"/>
                <a:gd name="T1" fmla="*/ 7 h 7"/>
                <a:gd name="T2" fmla="*/ 0 w 7"/>
                <a:gd name="T3" fmla="*/ 0 h 7"/>
                <a:gd name="T4" fmla="*/ 7 w 7"/>
                <a:gd name="T5" fmla="*/ 7 h 7"/>
              </a:gdLst>
              <a:ahLst/>
              <a:cxnLst>
                <a:cxn ang="0">
                  <a:pos x="T0" y="T1"/>
                </a:cxn>
                <a:cxn ang="0">
                  <a:pos x="T2" y="T3"/>
                </a:cxn>
                <a:cxn ang="0">
                  <a:pos x="T4" y="T5"/>
                </a:cxn>
              </a:cxnLst>
              <a:rect l="0" t="0" r="r" b="b"/>
              <a:pathLst>
                <a:path w="7" h="7">
                  <a:moveTo>
                    <a:pt x="7" y="7"/>
                  </a:moveTo>
                  <a:lnTo>
                    <a:pt x="0" y="0"/>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0" name="Freeform 1786"/>
            <p:cNvSpPr>
              <a:spLocks/>
            </p:cNvSpPr>
            <p:nvPr/>
          </p:nvSpPr>
          <p:spPr bwMode="auto">
            <a:xfrm>
              <a:off x="4282" y="1787"/>
              <a:ext cx="114" cy="37"/>
            </a:xfrm>
            <a:custGeom>
              <a:avLst/>
              <a:gdLst>
                <a:gd name="T0" fmla="*/ 0 w 228"/>
                <a:gd name="T1" fmla="*/ 3 h 74"/>
                <a:gd name="T2" fmla="*/ 15 w 228"/>
                <a:gd name="T3" fmla="*/ 1 h 74"/>
                <a:gd name="T4" fmla="*/ 29 w 228"/>
                <a:gd name="T5" fmla="*/ 0 h 74"/>
                <a:gd name="T6" fmla="*/ 59 w 228"/>
                <a:gd name="T7" fmla="*/ 3 h 74"/>
                <a:gd name="T8" fmla="*/ 86 w 228"/>
                <a:gd name="T9" fmla="*/ 10 h 74"/>
                <a:gd name="T10" fmla="*/ 118 w 228"/>
                <a:gd name="T11" fmla="*/ 21 h 74"/>
                <a:gd name="T12" fmla="*/ 173 w 228"/>
                <a:gd name="T13" fmla="*/ 45 h 74"/>
                <a:gd name="T14" fmla="*/ 198 w 228"/>
                <a:gd name="T15" fmla="*/ 55 h 74"/>
                <a:gd name="T16" fmla="*/ 228 w 228"/>
                <a:gd name="T17" fmla="*/ 63 h 74"/>
                <a:gd name="T18" fmla="*/ 226 w 228"/>
                <a:gd name="T19" fmla="*/ 74 h 74"/>
                <a:gd name="T20" fmla="*/ 196 w 228"/>
                <a:gd name="T21" fmla="*/ 66 h 74"/>
                <a:gd name="T22" fmla="*/ 167 w 228"/>
                <a:gd name="T23" fmla="*/ 54 h 74"/>
                <a:gd name="T24" fmla="*/ 112 w 228"/>
                <a:gd name="T25" fmla="*/ 30 h 74"/>
                <a:gd name="T26" fmla="*/ 84 w 228"/>
                <a:gd name="T27" fmla="*/ 21 h 74"/>
                <a:gd name="T28" fmla="*/ 57 w 228"/>
                <a:gd name="T29" fmla="*/ 13 h 74"/>
                <a:gd name="T30" fmla="*/ 29 w 228"/>
                <a:gd name="T31" fmla="*/ 10 h 74"/>
                <a:gd name="T32" fmla="*/ 15 w 228"/>
                <a:gd name="T33" fmla="*/ 12 h 74"/>
                <a:gd name="T34" fmla="*/ 1 w 228"/>
                <a:gd name="T35" fmla="*/ 13 h 74"/>
                <a:gd name="T36" fmla="*/ 0 w 228"/>
                <a:gd name="T37"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74">
                  <a:moveTo>
                    <a:pt x="0" y="3"/>
                  </a:moveTo>
                  <a:lnTo>
                    <a:pt x="15" y="1"/>
                  </a:lnTo>
                  <a:lnTo>
                    <a:pt x="29" y="0"/>
                  </a:lnTo>
                  <a:lnTo>
                    <a:pt x="59" y="3"/>
                  </a:lnTo>
                  <a:lnTo>
                    <a:pt x="86" y="10"/>
                  </a:lnTo>
                  <a:lnTo>
                    <a:pt x="118" y="21"/>
                  </a:lnTo>
                  <a:lnTo>
                    <a:pt x="173" y="45"/>
                  </a:lnTo>
                  <a:lnTo>
                    <a:pt x="198" y="55"/>
                  </a:lnTo>
                  <a:lnTo>
                    <a:pt x="228" y="63"/>
                  </a:lnTo>
                  <a:lnTo>
                    <a:pt x="226" y="74"/>
                  </a:lnTo>
                  <a:lnTo>
                    <a:pt x="196" y="66"/>
                  </a:lnTo>
                  <a:lnTo>
                    <a:pt x="167" y="54"/>
                  </a:lnTo>
                  <a:lnTo>
                    <a:pt x="112" y="30"/>
                  </a:lnTo>
                  <a:lnTo>
                    <a:pt x="84" y="21"/>
                  </a:lnTo>
                  <a:lnTo>
                    <a:pt x="57" y="13"/>
                  </a:lnTo>
                  <a:lnTo>
                    <a:pt x="29" y="10"/>
                  </a:lnTo>
                  <a:lnTo>
                    <a:pt x="15" y="12"/>
                  </a:lnTo>
                  <a:lnTo>
                    <a:pt x="1" y="1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1" name="Freeform 1787"/>
            <p:cNvSpPr>
              <a:spLocks/>
            </p:cNvSpPr>
            <p:nvPr/>
          </p:nvSpPr>
          <p:spPr bwMode="auto">
            <a:xfrm>
              <a:off x="4280" y="1789"/>
              <a:ext cx="5" cy="5"/>
            </a:xfrm>
            <a:custGeom>
              <a:avLst/>
              <a:gdLst>
                <a:gd name="T0" fmla="*/ 0 w 9"/>
                <a:gd name="T1" fmla="*/ 3 h 10"/>
                <a:gd name="T2" fmla="*/ 2 w 9"/>
                <a:gd name="T3" fmla="*/ 0 h 10"/>
                <a:gd name="T4" fmla="*/ 5 w 9"/>
                <a:gd name="T5" fmla="*/ 0 h 10"/>
                <a:gd name="T6" fmla="*/ 6 w 9"/>
                <a:gd name="T7" fmla="*/ 10 h 10"/>
                <a:gd name="T8" fmla="*/ 9 w 9"/>
                <a:gd name="T9" fmla="*/ 7 h 10"/>
                <a:gd name="T10" fmla="*/ 0 w 9"/>
                <a:gd name="T11" fmla="*/ 3 h 10"/>
              </a:gdLst>
              <a:ahLst/>
              <a:cxnLst>
                <a:cxn ang="0">
                  <a:pos x="T0" y="T1"/>
                </a:cxn>
                <a:cxn ang="0">
                  <a:pos x="T2" y="T3"/>
                </a:cxn>
                <a:cxn ang="0">
                  <a:pos x="T4" y="T5"/>
                </a:cxn>
                <a:cxn ang="0">
                  <a:pos x="T6" y="T7"/>
                </a:cxn>
                <a:cxn ang="0">
                  <a:pos x="T8" y="T9"/>
                </a:cxn>
                <a:cxn ang="0">
                  <a:pos x="T10" y="T11"/>
                </a:cxn>
              </a:cxnLst>
              <a:rect l="0" t="0" r="r" b="b"/>
              <a:pathLst>
                <a:path w="9" h="10">
                  <a:moveTo>
                    <a:pt x="0" y="3"/>
                  </a:moveTo>
                  <a:lnTo>
                    <a:pt x="2" y="0"/>
                  </a:lnTo>
                  <a:lnTo>
                    <a:pt x="5" y="0"/>
                  </a:lnTo>
                  <a:lnTo>
                    <a:pt x="6" y="10"/>
                  </a:lnTo>
                  <a:lnTo>
                    <a:pt x="9"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2" name="Freeform 1788"/>
            <p:cNvSpPr>
              <a:spLocks/>
            </p:cNvSpPr>
            <p:nvPr/>
          </p:nvSpPr>
          <p:spPr bwMode="auto">
            <a:xfrm>
              <a:off x="4396" y="1819"/>
              <a:ext cx="163" cy="52"/>
            </a:xfrm>
            <a:custGeom>
              <a:avLst/>
              <a:gdLst>
                <a:gd name="T0" fmla="*/ 2 w 326"/>
                <a:gd name="T1" fmla="*/ 0 h 104"/>
                <a:gd name="T2" fmla="*/ 44 w 326"/>
                <a:gd name="T3" fmla="*/ 8 h 104"/>
                <a:gd name="T4" fmla="*/ 85 w 326"/>
                <a:gd name="T5" fmla="*/ 20 h 104"/>
                <a:gd name="T6" fmla="*/ 165 w 326"/>
                <a:gd name="T7" fmla="*/ 47 h 104"/>
                <a:gd name="T8" fmla="*/ 245 w 326"/>
                <a:gd name="T9" fmla="*/ 74 h 104"/>
                <a:gd name="T10" fmla="*/ 286 w 326"/>
                <a:gd name="T11" fmla="*/ 84 h 104"/>
                <a:gd name="T12" fmla="*/ 326 w 326"/>
                <a:gd name="T13" fmla="*/ 93 h 104"/>
                <a:gd name="T14" fmla="*/ 325 w 326"/>
                <a:gd name="T15" fmla="*/ 104 h 104"/>
                <a:gd name="T16" fmla="*/ 284 w 326"/>
                <a:gd name="T17" fmla="*/ 95 h 104"/>
                <a:gd name="T18" fmla="*/ 243 w 326"/>
                <a:gd name="T19" fmla="*/ 84 h 104"/>
                <a:gd name="T20" fmla="*/ 163 w 326"/>
                <a:gd name="T21" fmla="*/ 57 h 104"/>
                <a:gd name="T22" fmla="*/ 83 w 326"/>
                <a:gd name="T23" fmla="*/ 30 h 104"/>
                <a:gd name="T24" fmla="*/ 43 w 326"/>
                <a:gd name="T25" fmla="*/ 18 h 104"/>
                <a:gd name="T26" fmla="*/ 0 w 326"/>
                <a:gd name="T27" fmla="*/ 11 h 104"/>
                <a:gd name="T28" fmla="*/ 2 w 326"/>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04">
                  <a:moveTo>
                    <a:pt x="2" y="0"/>
                  </a:moveTo>
                  <a:lnTo>
                    <a:pt x="44" y="8"/>
                  </a:lnTo>
                  <a:lnTo>
                    <a:pt x="85" y="20"/>
                  </a:lnTo>
                  <a:lnTo>
                    <a:pt x="165" y="47"/>
                  </a:lnTo>
                  <a:lnTo>
                    <a:pt x="245" y="74"/>
                  </a:lnTo>
                  <a:lnTo>
                    <a:pt x="286" y="84"/>
                  </a:lnTo>
                  <a:lnTo>
                    <a:pt x="326" y="93"/>
                  </a:lnTo>
                  <a:lnTo>
                    <a:pt x="325" y="104"/>
                  </a:lnTo>
                  <a:lnTo>
                    <a:pt x="284" y="95"/>
                  </a:lnTo>
                  <a:lnTo>
                    <a:pt x="243" y="84"/>
                  </a:lnTo>
                  <a:lnTo>
                    <a:pt x="163" y="57"/>
                  </a:lnTo>
                  <a:lnTo>
                    <a:pt x="83" y="30"/>
                  </a:lnTo>
                  <a:lnTo>
                    <a:pt x="43" y="18"/>
                  </a:lnTo>
                  <a:lnTo>
                    <a:pt x="0" y="1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3" name="Freeform 1789"/>
            <p:cNvSpPr>
              <a:spLocks/>
            </p:cNvSpPr>
            <p:nvPr/>
          </p:nvSpPr>
          <p:spPr bwMode="auto">
            <a:xfrm>
              <a:off x="4396" y="1819"/>
              <a:ext cx="1" cy="5"/>
            </a:xfrm>
            <a:custGeom>
              <a:avLst/>
              <a:gdLst>
                <a:gd name="T0" fmla="*/ 0 w 2"/>
                <a:gd name="T1" fmla="*/ 11 h 11"/>
                <a:gd name="T2" fmla="*/ 2 w 2"/>
                <a:gd name="T3" fmla="*/ 0 h 11"/>
                <a:gd name="T4" fmla="*/ 0 w 2"/>
                <a:gd name="T5" fmla="*/ 11 h 11"/>
              </a:gdLst>
              <a:ahLst/>
              <a:cxnLst>
                <a:cxn ang="0">
                  <a:pos x="T0" y="T1"/>
                </a:cxn>
                <a:cxn ang="0">
                  <a:pos x="T2" y="T3"/>
                </a:cxn>
                <a:cxn ang="0">
                  <a:pos x="T4" y="T5"/>
                </a:cxn>
              </a:cxnLst>
              <a:rect l="0" t="0" r="r" b="b"/>
              <a:pathLst>
                <a:path w="2" h="11">
                  <a:moveTo>
                    <a:pt x="0" y="11"/>
                  </a:moveTo>
                  <a:lnTo>
                    <a:pt x="2"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4" name="Freeform 1790"/>
            <p:cNvSpPr>
              <a:spLocks/>
            </p:cNvSpPr>
            <p:nvPr/>
          </p:nvSpPr>
          <p:spPr bwMode="auto">
            <a:xfrm>
              <a:off x="4558" y="1866"/>
              <a:ext cx="87" cy="119"/>
            </a:xfrm>
            <a:custGeom>
              <a:avLst/>
              <a:gdLst>
                <a:gd name="T0" fmla="*/ 1 w 173"/>
                <a:gd name="T1" fmla="*/ 0 h 238"/>
                <a:gd name="T2" fmla="*/ 42 w 173"/>
                <a:gd name="T3" fmla="*/ 11 h 238"/>
                <a:gd name="T4" fmla="*/ 65 w 173"/>
                <a:gd name="T5" fmla="*/ 18 h 238"/>
                <a:gd name="T6" fmla="*/ 81 w 173"/>
                <a:gd name="T7" fmla="*/ 29 h 238"/>
                <a:gd name="T8" fmla="*/ 113 w 173"/>
                <a:gd name="T9" fmla="*/ 55 h 238"/>
                <a:gd name="T10" fmla="*/ 140 w 173"/>
                <a:gd name="T11" fmla="*/ 83 h 238"/>
                <a:gd name="T12" fmla="*/ 149 w 173"/>
                <a:gd name="T13" fmla="*/ 100 h 238"/>
                <a:gd name="T14" fmla="*/ 158 w 173"/>
                <a:gd name="T15" fmla="*/ 119 h 238"/>
                <a:gd name="T16" fmla="*/ 170 w 173"/>
                <a:gd name="T17" fmla="*/ 157 h 238"/>
                <a:gd name="T18" fmla="*/ 173 w 173"/>
                <a:gd name="T19" fmla="*/ 177 h 238"/>
                <a:gd name="T20" fmla="*/ 173 w 173"/>
                <a:gd name="T21" fmla="*/ 196 h 238"/>
                <a:gd name="T22" fmla="*/ 172 w 173"/>
                <a:gd name="T23" fmla="*/ 217 h 238"/>
                <a:gd name="T24" fmla="*/ 167 w 173"/>
                <a:gd name="T25" fmla="*/ 238 h 238"/>
                <a:gd name="T26" fmla="*/ 157 w 173"/>
                <a:gd name="T27" fmla="*/ 237 h 238"/>
                <a:gd name="T28" fmla="*/ 161 w 173"/>
                <a:gd name="T29" fmla="*/ 217 h 238"/>
                <a:gd name="T30" fmla="*/ 163 w 173"/>
                <a:gd name="T31" fmla="*/ 196 h 238"/>
                <a:gd name="T32" fmla="*/ 163 w 173"/>
                <a:gd name="T33" fmla="*/ 177 h 238"/>
                <a:gd name="T34" fmla="*/ 160 w 173"/>
                <a:gd name="T35" fmla="*/ 159 h 238"/>
                <a:gd name="T36" fmla="*/ 148 w 173"/>
                <a:gd name="T37" fmla="*/ 121 h 238"/>
                <a:gd name="T38" fmla="*/ 140 w 173"/>
                <a:gd name="T39" fmla="*/ 106 h 238"/>
                <a:gd name="T40" fmla="*/ 131 w 173"/>
                <a:gd name="T41" fmla="*/ 89 h 238"/>
                <a:gd name="T42" fmla="*/ 105 w 173"/>
                <a:gd name="T43" fmla="*/ 62 h 238"/>
                <a:gd name="T44" fmla="*/ 75 w 173"/>
                <a:gd name="T45" fmla="*/ 38 h 238"/>
                <a:gd name="T46" fmla="*/ 59 w 173"/>
                <a:gd name="T47" fmla="*/ 27 h 238"/>
                <a:gd name="T48" fmla="*/ 41 w 173"/>
                <a:gd name="T49" fmla="*/ 21 h 238"/>
                <a:gd name="T50" fmla="*/ 0 w 173"/>
                <a:gd name="T51" fmla="*/ 11 h 238"/>
                <a:gd name="T52" fmla="*/ 1 w 173"/>
                <a:gd name="T5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238">
                  <a:moveTo>
                    <a:pt x="1" y="0"/>
                  </a:moveTo>
                  <a:lnTo>
                    <a:pt x="42" y="11"/>
                  </a:lnTo>
                  <a:lnTo>
                    <a:pt x="65" y="18"/>
                  </a:lnTo>
                  <a:lnTo>
                    <a:pt x="81" y="29"/>
                  </a:lnTo>
                  <a:lnTo>
                    <a:pt x="113" y="55"/>
                  </a:lnTo>
                  <a:lnTo>
                    <a:pt x="140" y="83"/>
                  </a:lnTo>
                  <a:lnTo>
                    <a:pt x="149" y="100"/>
                  </a:lnTo>
                  <a:lnTo>
                    <a:pt x="158" y="119"/>
                  </a:lnTo>
                  <a:lnTo>
                    <a:pt x="170" y="157"/>
                  </a:lnTo>
                  <a:lnTo>
                    <a:pt x="173" y="177"/>
                  </a:lnTo>
                  <a:lnTo>
                    <a:pt x="173" y="196"/>
                  </a:lnTo>
                  <a:lnTo>
                    <a:pt x="172" y="217"/>
                  </a:lnTo>
                  <a:lnTo>
                    <a:pt x="167" y="238"/>
                  </a:lnTo>
                  <a:lnTo>
                    <a:pt x="157" y="237"/>
                  </a:lnTo>
                  <a:lnTo>
                    <a:pt x="161" y="217"/>
                  </a:lnTo>
                  <a:lnTo>
                    <a:pt x="163" y="196"/>
                  </a:lnTo>
                  <a:lnTo>
                    <a:pt x="163" y="177"/>
                  </a:lnTo>
                  <a:lnTo>
                    <a:pt x="160" y="159"/>
                  </a:lnTo>
                  <a:lnTo>
                    <a:pt x="148" y="121"/>
                  </a:lnTo>
                  <a:lnTo>
                    <a:pt x="140" y="106"/>
                  </a:lnTo>
                  <a:lnTo>
                    <a:pt x="131" y="89"/>
                  </a:lnTo>
                  <a:lnTo>
                    <a:pt x="105" y="62"/>
                  </a:lnTo>
                  <a:lnTo>
                    <a:pt x="75" y="38"/>
                  </a:lnTo>
                  <a:lnTo>
                    <a:pt x="59" y="27"/>
                  </a:lnTo>
                  <a:lnTo>
                    <a:pt x="41" y="21"/>
                  </a:lnTo>
                  <a:lnTo>
                    <a:pt x="0" y="1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5" name="Freeform 1791"/>
            <p:cNvSpPr>
              <a:spLocks/>
            </p:cNvSpPr>
            <p:nvPr/>
          </p:nvSpPr>
          <p:spPr bwMode="auto">
            <a:xfrm>
              <a:off x="4558" y="1866"/>
              <a:ext cx="1" cy="5"/>
            </a:xfrm>
            <a:custGeom>
              <a:avLst/>
              <a:gdLst>
                <a:gd name="T0" fmla="*/ 1 w 1"/>
                <a:gd name="T1" fmla="*/ 0 h 11"/>
                <a:gd name="T2" fmla="*/ 0 w 1"/>
                <a:gd name="T3" fmla="*/ 11 h 11"/>
                <a:gd name="T4" fmla="*/ 1 w 1"/>
                <a:gd name="T5" fmla="*/ 0 h 11"/>
              </a:gdLst>
              <a:ahLst/>
              <a:cxnLst>
                <a:cxn ang="0">
                  <a:pos x="T0" y="T1"/>
                </a:cxn>
                <a:cxn ang="0">
                  <a:pos x="T2" y="T3"/>
                </a:cxn>
                <a:cxn ang="0">
                  <a:pos x="T4" y="T5"/>
                </a:cxn>
              </a:cxnLst>
              <a:rect l="0" t="0" r="r" b="b"/>
              <a:pathLst>
                <a:path w="1" h="11">
                  <a:moveTo>
                    <a:pt x="1" y="0"/>
                  </a:moveTo>
                  <a:lnTo>
                    <a:pt x="0" y="1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6" name="Freeform 1792"/>
            <p:cNvSpPr>
              <a:spLocks/>
            </p:cNvSpPr>
            <p:nvPr/>
          </p:nvSpPr>
          <p:spPr bwMode="auto">
            <a:xfrm>
              <a:off x="4531" y="1984"/>
              <a:ext cx="111" cy="170"/>
            </a:xfrm>
            <a:custGeom>
              <a:avLst/>
              <a:gdLst>
                <a:gd name="T0" fmla="*/ 222 w 222"/>
                <a:gd name="T1" fmla="*/ 1 h 340"/>
                <a:gd name="T2" fmla="*/ 207 w 222"/>
                <a:gd name="T3" fmla="*/ 56 h 340"/>
                <a:gd name="T4" fmla="*/ 191 w 222"/>
                <a:gd name="T5" fmla="*/ 105 h 340"/>
                <a:gd name="T6" fmla="*/ 169 w 222"/>
                <a:gd name="T7" fmla="*/ 146 h 340"/>
                <a:gd name="T8" fmla="*/ 145 w 222"/>
                <a:gd name="T9" fmla="*/ 182 h 340"/>
                <a:gd name="T10" fmla="*/ 117 w 222"/>
                <a:gd name="T11" fmla="*/ 220 h 340"/>
                <a:gd name="T12" fmla="*/ 85 w 222"/>
                <a:gd name="T13" fmla="*/ 256 h 340"/>
                <a:gd name="T14" fmla="*/ 8 w 222"/>
                <a:gd name="T15" fmla="*/ 340 h 340"/>
                <a:gd name="T16" fmla="*/ 0 w 222"/>
                <a:gd name="T17" fmla="*/ 333 h 340"/>
                <a:gd name="T18" fmla="*/ 77 w 222"/>
                <a:gd name="T19" fmla="*/ 248 h 340"/>
                <a:gd name="T20" fmla="*/ 109 w 222"/>
                <a:gd name="T21" fmla="*/ 212 h 340"/>
                <a:gd name="T22" fmla="*/ 136 w 222"/>
                <a:gd name="T23" fmla="*/ 176 h 340"/>
                <a:gd name="T24" fmla="*/ 160 w 222"/>
                <a:gd name="T25" fmla="*/ 140 h 340"/>
                <a:gd name="T26" fmla="*/ 182 w 222"/>
                <a:gd name="T27" fmla="*/ 101 h 340"/>
                <a:gd name="T28" fmla="*/ 197 w 222"/>
                <a:gd name="T29" fmla="*/ 54 h 340"/>
                <a:gd name="T30" fmla="*/ 212 w 222"/>
                <a:gd name="T31" fmla="*/ 0 h 340"/>
                <a:gd name="T32" fmla="*/ 222 w 222"/>
                <a:gd name="T33" fmla="*/ 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340">
                  <a:moveTo>
                    <a:pt x="222" y="1"/>
                  </a:moveTo>
                  <a:lnTo>
                    <a:pt x="207" y="56"/>
                  </a:lnTo>
                  <a:lnTo>
                    <a:pt x="191" y="105"/>
                  </a:lnTo>
                  <a:lnTo>
                    <a:pt x="169" y="146"/>
                  </a:lnTo>
                  <a:lnTo>
                    <a:pt x="145" y="182"/>
                  </a:lnTo>
                  <a:lnTo>
                    <a:pt x="117" y="220"/>
                  </a:lnTo>
                  <a:lnTo>
                    <a:pt x="85" y="256"/>
                  </a:lnTo>
                  <a:lnTo>
                    <a:pt x="8" y="340"/>
                  </a:lnTo>
                  <a:lnTo>
                    <a:pt x="0" y="333"/>
                  </a:lnTo>
                  <a:lnTo>
                    <a:pt x="77" y="248"/>
                  </a:lnTo>
                  <a:lnTo>
                    <a:pt x="109" y="212"/>
                  </a:lnTo>
                  <a:lnTo>
                    <a:pt x="136" y="176"/>
                  </a:lnTo>
                  <a:lnTo>
                    <a:pt x="160" y="140"/>
                  </a:lnTo>
                  <a:lnTo>
                    <a:pt x="182" y="101"/>
                  </a:lnTo>
                  <a:lnTo>
                    <a:pt x="197" y="54"/>
                  </a:lnTo>
                  <a:lnTo>
                    <a:pt x="212" y="0"/>
                  </a:lnTo>
                  <a:lnTo>
                    <a:pt x="2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7" name="Freeform 1793"/>
            <p:cNvSpPr>
              <a:spLocks/>
            </p:cNvSpPr>
            <p:nvPr/>
          </p:nvSpPr>
          <p:spPr bwMode="auto">
            <a:xfrm>
              <a:off x="4636" y="1984"/>
              <a:ext cx="6" cy="1"/>
            </a:xfrm>
            <a:custGeom>
              <a:avLst/>
              <a:gdLst>
                <a:gd name="T0" fmla="*/ 10 w 10"/>
                <a:gd name="T1" fmla="*/ 1 h 1"/>
                <a:gd name="T2" fmla="*/ 0 w 10"/>
                <a:gd name="T3" fmla="*/ 0 h 1"/>
                <a:gd name="T4" fmla="*/ 10 w 10"/>
                <a:gd name="T5" fmla="*/ 1 h 1"/>
              </a:gdLst>
              <a:ahLst/>
              <a:cxnLst>
                <a:cxn ang="0">
                  <a:pos x="T0" y="T1"/>
                </a:cxn>
                <a:cxn ang="0">
                  <a:pos x="T2" y="T3"/>
                </a:cxn>
                <a:cxn ang="0">
                  <a:pos x="T4" y="T5"/>
                </a:cxn>
              </a:cxnLst>
              <a:rect l="0" t="0" r="r" b="b"/>
              <a:pathLst>
                <a:path w="10" h="1">
                  <a:moveTo>
                    <a:pt x="10" y="1"/>
                  </a:moveTo>
                  <a:lnTo>
                    <a:pt x="0" y="0"/>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8" name="Freeform 1794"/>
            <p:cNvSpPr>
              <a:spLocks/>
            </p:cNvSpPr>
            <p:nvPr/>
          </p:nvSpPr>
          <p:spPr bwMode="auto">
            <a:xfrm>
              <a:off x="4507" y="2150"/>
              <a:ext cx="28" cy="40"/>
            </a:xfrm>
            <a:custGeom>
              <a:avLst/>
              <a:gdLst>
                <a:gd name="T0" fmla="*/ 55 w 55"/>
                <a:gd name="T1" fmla="*/ 6 h 78"/>
                <a:gd name="T2" fmla="*/ 33 w 55"/>
                <a:gd name="T3" fmla="*/ 40 h 78"/>
                <a:gd name="T4" fmla="*/ 9 w 55"/>
                <a:gd name="T5" fmla="*/ 78 h 78"/>
                <a:gd name="T6" fmla="*/ 0 w 55"/>
                <a:gd name="T7" fmla="*/ 72 h 78"/>
                <a:gd name="T8" fmla="*/ 24 w 55"/>
                <a:gd name="T9" fmla="*/ 34 h 78"/>
                <a:gd name="T10" fmla="*/ 46 w 55"/>
                <a:gd name="T11" fmla="*/ 0 h 78"/>
                <a:gd name="T12" fmla="*/ 55 w 55"/>
                <a:gd name="T13" fmla="*/ 6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55" y="6"/>
                  </a:moveTo>
                  <a:lnTo>
                    <a:pt x="33" y="40"/>
                  </a:lnTo>
                  <a:lnTo>
                    <a:pt x="9" y="78"/>
                  </a:lnTo>
                  <a:lnTo>
                    <a:pt x="0" y="72"/>
                  </a:lnTo>
                  <a:lnTo>
                    <a:pt x="24" y="34"/>
                  </a:lnTo>
                  <a:lnTo>
                    <a:pt x="46" y="0"/>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19" name="Freeform 1795"/>
            <p:cNvSpPr>
              <a:spLocks/>
            </p:cNvSpPr>
            <p:nvPr/>
          </p:nvSpPr>
          <p:spPr bwMode="auto">
            <a:xfrm>
              <a:off x="4365" y="2187"/>
              <a:ext cx="147" cy="129"/>
            </a:xfrm>
            <a:custGeom>
              <a:avLst/>
              <a:gdLst>
                <a:gd name="T0" fmla="*/ 293 w 293"/>
                <a:gd name="T1" fmla="*/ 6 h 259"/>
                <a:gd name="T2" fmla="*/ 240 w 293"/>
                <a:gd name="T3" fmla="*/ 83 h 259"/>
                <a:gd name="T4" fmla="*/ 207 w 293"/>
                <a:gd name="T5" fmla="*/ 124 h 259"/>
                <a:gd name="T6" fmla="*/ 172 w 293"/>
                <a:gd name="T7" fmla="*/ 160 h 259"/>
                <a:gd name="T8" fmla="*/ 136 w 293"/>
                <a:gd name="T9" fmla="*/ 191 h 259"/>
                <a:gd name="T10" fmla="*/ 95 w 293"/>
                <a:gd name="T11" fmla="*/ 220 h 259"/>
                <a:gd name="T12" fmla="*/ 74 w 293"/>
                <a:gd name="T13" fmla="*/ 232 h 259"/>
                <a:gd name="T14" fmla="*/ 53 w 293"/>
                <a:gd name="T15" fmla="*/ 243 h 259"/>
                <a:gd name="T16" fmla="*/ 4 w 293"/>
                <a:gd name="T17" fmla="*/ 259 h 259"/>
                <a:gd name="T18" fmla="*/ 0 w 293"/>
                <a:gd name="T19" fmla="*/ 250 h 259"/>
                <a:gd name="T20" fmla="*/ 47 w 293"/>
                <a:gd name="T21" fmla="*/ 234 h 259"/>
                <a:gd name="T22" fmla="*/ 68 w 293"/>
                <a:gd name="T23" fmla="*/ 223 h 259"/>
                <a:gd name="T24" fmla="*/ 87 w 293"/>
                <a:gd name="T25" fmla="*/ 212 h 259"/>
                <a:gd name="T26" fmla="*/ 128 w 293"/>
                <a:gd name="T27" fmla="*/ 184 h 259"/>
                <a:gd name="T28" fmla="*/ 164 w 293"/>
                <a:gd name="T29" fmla="*/ 152 h 259"/>
                <a:gd name="T30" fmla="*/ 199 w 293"/>
                <a:gd name="T31" fmla="*/ 116 h 259"/>
                <a:gd name="T32" fmla="*/ 231 w 293"/>
                <a:gd name="T33" fmla="*/ 77 h 259"/>
                <a:gd name="T34" fmla="*/ 284 w 293"/>
                <a:gd name="T35" fmla="*/ 0 h 259"/>
                <a:gd name="T36" fmla="*/ 293 w 293"/>
                <a:gd name="T37" fmla="*/ 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259">
                  <a:moveTo>
                    <a:pt x="293" y="6"/>
                  </a:moveTo>
                  <a:lnTo>
                    <a:pt x="240" y="83"/>
                  </a:lnTo>
                  <a:lnTo>
                    <a:pt x="207" y="124"/>
                  </a:lnTo>
                  <a:lnTo>
                    <a:pt x="172" y="160"/>
                  </a:lnTo>
                  <a:lnTo>
                    <a:pt x="136" y="191"/>
                  </a:lnTo>
                  <a:lnTo>
                    <a:pt x="95" y="220"/>
                  </a:lnTo>
                  <a:lnTo>
                    <a:pt x="74" y="232"/>
                  </a:lnTo>
                  <a:lnTo>
                    <a:pt x="53" y="243"/>
                  </a:lnTo>
                  <a:lnTo>
                    <a:pt x="4" y="259"/>
                  </a:lnTo>
                  <a:lnTo>
                    <a:pt x="0" y="250"/>
                  </a:lnTo>
                  <a:lnTo>
                    <a:pt x="47" y="234"/>
                  </a:lnTo>
                  <a:lnTo>
                    <a:pt x="68" y="223"/>
                  </a:lnTo>
                  <a:lnTo>
                    <a:pt x="87" y="212"/>
                  </a:lnTo>
                  <a:lnTo>
                    <a:pt x="128" y="184"/>
                  </a:lnTo>
                  <a:lnTo>
                    <a:pt x="164" y="152"/>
                  </a:lnTo>
                  <a:lnTo>
                    <a:pt x="199" y="116"/>
                  </a:lnTo>
                  <a:lnTo>
                    <a:pt x="231" y="77"/>
                  </a:lnTo>
                  <a:lnTo>
                    <a:pt x="284" y="0"/>
                  </a:lnTo>
                  <a:lnTo>
                    <a:pt x="29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0" name="Freeform 1796"/>
            <p:cNvSpPr>
              <a:spLocks/>
            </p:cNvSpPr>
            <p:nvPr/>
          </p:nvSpPr>
          <p:spPr bwMode="auto">
            <a:xfrm>
              <a:off x="4507" y="2187"/>
              <a:ext cx="5" cy="3"/>
            </a:xfrm>
            <a:custGeom>
              <a:avLst/>
              <a:gdLst>
                <a:gd name="T0" fmla="*/ 9 w 9"/>
                <a:gd name="T1" fmla="*/ 6 h 6"/>
                <a:gd name="T2" fmla="*/ 0 w 9"/>
                <a:gd name="T3" fmla="*/ 0 h 6"/>
                <a:gd name="T4" fmla="*/ 9 w 9"/>
                <a:gd name="T5" fmla="*/ 6 h 6"/>
              </a:gdLst>
              <a:ahLst/>
              <a:cxnLst>
                <a:cxn ang="0">
                  <a:pos x="T0" y="T1"/>
                </a:cxn>
                <a:cxn ang="0">
                  <a:pos x="T2" y="T3"/>
                </a:cxn>
                <a:cxn ang="0">
                  <a:pos x="T4" y="T5"/>
                </a:cxn>
              </a:cxnLst>
              <a:rect l="0" t="0" r="r" b="b"/>
              <a:pathLst>
                <a:path w="9" h="6">
                  <a:moveTo>
                    <a:pt x="9" y="6"/>
                  </a:moveTo>
                  <a:lnTo>
                    <a:pt x="0" y="0"/>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1" name="Freeform 1797"/>
            <p:cNvSpPr>
              <a:spLocks/>
            </p:cNvSpPr>
            <p:nvPr/>
          </p:nvSpPr>
          <p:spPr bwMode="auto">
            <a:xfrm>
              <a:off x="4317" y="2312"/>
              <a:ext cx="51" cy="32"/>
            </a:xfrm>
            <a:custGeom>
              <a:avLst/>
              <a:gdLst>
                <a:gd name="T0" fmla="*/ 101 w 101"/>
                <a:gd name="T1" fmla="*/ 9 h 65"/>
                <a:gd name="T2" fmla="*/ 88 w 101"/>
                <a:gd name="T3" fmla="*/ 12 h 65"/>
                <a:gd name="T4" fmla="*/ 77 w 101"/>
                <a:gd name="T5" fmla="*/ 17 h 65"/>
                <a:gd name="T6" fmla="*/ 52 w 101"/>
                <a:gd name="T7" fmla="*/ 29 h 65"/>
                <a:gd name="T8" fmla="*/ 29 w 101"/>
                <a:gd name="T9" fmla="*/ 45 h 65"/>
                <a:gd name="T10" fmla="*/ 8 w 101"/>
                <a:gd name="T11" fmla="*/ 65 h 65"/>
                <a:gd name="T12" fmla="*/ 0 w 101"/>
                <a:gd name="T13" fmla="*/ 57 h 65"/>
                <a:gd name="T14" fmla="*/ 21 w 101"/>
                <a:gd name="T15" fmla="*/ 38 h 65"/>
                <a:gd name="T16" fmla="*/ 46 w 101"/>
                <a:gd name="T17" fmla="*/ 20 h 65"/>
                <a:gd name="T18" fmla="*/ 71 w 101"/>
                <a:gd name="T19" fmla="*/ 8 h 65"/>
                <a:gd name="T20" fmla="*/ 83 w 101"/>
                <a:gd name="T21" fmla="*/ 3 h 65"/>
                <a:gd name="T22" fmla="*/ 97 w 101"/>
                <a:gd name="T23" fmla="*/ 0 h 65"/>
                <a:gd name="T24" fmla="*/ 101 w 101"/>
                <a:gd name="T25"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65">
                  <a:moveTo>
                    <a:pt x="101" y="9"/>
                  </a:moveTo>
                  <a:lnTo>
                    <a:pt x="88" y="12"/>
                  </a:lnTo>
                  <a:lnTo>
                    <a:pt x="77" y="17"/>
                  </a:lnTo>
                  <a:lnTo>
                    <a:pt x="52" y="29"/>
                  </a:lnTo>
                  <a:lnTo>
                    <a:pt x="29" y="45"/>
                  </a:lnTo>
                  <a:lnTo>
                    <a:pt x="8" y="65"/>
                  </a:lnTo>
                  <a:lnTo>
                    <a:pt x="0" y="57"/>
                  </a:lnTo>
                  <a:lnTo>
                    <a:pt x="21" y="38"/>
                  </a:lnTo>
                  <a:lnTo>
                    <a:pt x="46" y="20"/>
                  </a:lnTo>
                  <a:lnTo>
                    <a:pt x="71" y="8"/>
                  </a:lnTo>
                  <a:lnTo>
                    <a:pt x="83" y="3"/>
                  </a:lnTo>
                  <a:lnTo>
                    <a:pt x="97" y="0"/>
                  </a:lnTo>
                  <a:lnTo>
                    <a:pt x="10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2" name="Freeform 1798"/>
            <p:cNvSpPr>
              <a:spLocks/>
            </p:cNvSpPr>
            <p:nvPr/>
          </p:nvSpPr>
          <p:spPr bwMode="auto">
            <a:xfrm>
              <a:off x="4365" y="2312"/>
              <a:ext cx="3" cy="4"/>
            </a:xfrm>
            <a:custGeom>
              <a:avLst/>
              <a:gdLst>
                <a:gd name="T0" fmla="*/ 4 w 4"/>
                <a:gd name="T1" fmla="*/ 9 h 9"/>
                <a:gd name="T2" fmla="*/ 0 w 4"/>
                <a:gd name="T3" fmla="*/ 0 h 9"/>
                <a:gd name="T4" fmla="*/ 4 w 4"/>
                <a:gd name="T5" fmla="*/ 9 h 9"/>
              </a:gdLst>
              <a:ahLst/>
              <a:cxnLst>
                <a:cxn ang="0">
                  <a:pos x="T0" y="T1"/>
                </a:cxn>
                <a:cxn ang="0">
                  <a:pos x="T2" y="T3"/>
                </a:cxn>
                <a:cxn ang="0">
                  <a:pos x="T4" y="T5"/>
                </a:cxn>
              </a:cxnLst>
              <a:rect l="0" t="0" r="r" b="b"/>
              <a:pathLst>
                <a:path w="4" h="9">
                  <a:moveTo>
                    <a:pt x="4" y="9"/>
                  </a:moveTo>
                  <a:lnTo>
                    <a:pt x="0" y="0"/>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3" name="Freeform 1799"/>
            <p:cNvSpPr>
              <a:spLocks/>
            </p:cNvSpPr>
            <p:nvPr/>
          </p:nvSpPr>
          <p:spPr bwMode="auto">
            <a:xfrm>
              <a:off x="4295" y="2340"/>
              <a:ext cx="27" cy="56"/>
            </a:xfrm>
            <a:custGeom>
              <a:avLst/>
              <a:gdLst>
                <a:gd name="T0" fmla="*/ 54 w 54"/>
                <a:gd name="T1" fmla="*/ 6 h 112"/>
                <a:gd name="T2" fmla="*/ 39 w 54"/>
                <a:gd name="T3" fmla="*/ 30 h 112"/>
                <a:gd name="T4" fmla="*/ 30 w 54"/>
                <a:gd name="T5" fmla="*/ 56 h 112"/>
                <a:gd name="T6" fmla="*/ 21 w 54"/>
                <a:gd name="T7" fmla="*/ 83 h 112"/>
                <a:gd name="T8" fmla="*/ 9 w 54"/>
                <a:gd name="T9" fmla="*/ 112 h 112"/>
                <a:gd name="T10" fmla="*/ 0 w 54"/>
                <a:gd name="T11" fmla="*/ 107 h 112"/>
                <a:gd name="T12" fmla="*/ 11 w 54"/>
                <a:gd name="T13" fmla="*/ 82 h 112"/>
                <a:gd name="T14" fmla="*/ 20 w 54"/>
                <a:gd name="T15" fmla="*/ 55 h 112"/>
                <a:gd name="T16" fmla="*/ 30 w 54"/>
                <a:gd name="T17" fmla="*/ 26 h 112"/>
                <a:gd name="T18" fmla="*/ 45 w 54"/>
                <a:gd name="T19" fmla="*/ 0 h 112"/>
                <a:gd name="T20" fmla="*/ 54 w 54"/>
                <a:gd name="T21"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12">
                  <a:moveTo>
                    <a:pt x="54" y="6"/>
                  </a:moveTo>
                  <a:lnTo>
                    <a:pt x="39" y="30"/>
                  </a:lnTo>
                  <a:lnTo>
                    <a:pt x="30" y="56"/>
                  </a:lnTo>
                  <a:lnTo>
                    <a:pt x="21" y="83"/>
                  </a:lnTo>
                  <a:lnTo>
                    <a:pt x="9" y="112"/>
                  </a:lnTo>
                  <a:lnTo>
                    <a:pt x="0" y="107"/>
                  </a:lnTo>
                  <a:lnTo>
                    <a:pt x="11" y="82"/>
                  </a:lnTo>
                  <a:lnTo>
                    <a:pt x="20" y="55"/>
                  </a:lnTo>
                  <a:lnTo>
                    <a:pt x="30" y="26"/>
                  </a:lnTo>
                  <a:lnTo>
                    <a:pt x="45" y="0"/>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4" name="Freeform 1800"/>
            <p:cNvSpPr>
              <a:spLocks/>
            </p:cNvSpPr>
            <p:nvPr/>
          </p:nvSpPr>
          <p:spPr bwMode="auto">
            <a:xfrm>
              <a:off x="4295" y="2333"/>
              <a:ext cx="39" cy="63"/>
            </a:xfrm>
            <a:custGeom>
              <a:avLst/>
              <a:gdLst>
                <a:gd name="T0" fmla="*/ 0 w 79"/>
                <a:gd name="T1" fmla="*/ 119 h 125"/>
                <a:gd name="T2" fmla="*/ 14 w 79"/>
                <a:gd name="T3" fmla="*/ 87 h 125"/>
                <a:gd name="T4" fmla="*/ 26 w 79"/>
                <a:gd name="T5" fmla="*/ 53 h 125"/>
                <a:gd name="T6" fmla="*/ 42 w 79"/>
                <a:gd name="T7" fmla="*/ 22 h 125"/>
                <a:gd name="T8" fmla="*/ 57 w 79"/>
                <a:gd name="T9" fmla="*/ 9 h 125"/>
                <a:gd name="T10" fmla="*/ 72 w 79"/>
                <a:gd name="T11" fmla="*/ 0 h 125"/>
                <a:gd name="T12" fmla="*/ 79 w 79"/>
                <a:gd name="T13" fmla="*/ 9 h 125"/>
                <a:gd name="T14" fmla="*/ 63 w 79"/>
                <a:gd name="T15" fmla="*/ 18 h 125"/>
                <a:gd name="T16" fmla="*/ 50 w 79"/>
                <a:gd name="T17" fmla="*/ 30 h 125"/>
                <a:gd name="T18" fmla="*/ 35 w 79"/>
                <a:gd name="T19" fmla="*/ 59 h 125"/>
                <a:gd name="T20" fmla="*/ 23 w 79"/>
                <a:gd name="T21" fmla="*/ 92 h 125"/>
                <a:gd name="T22" fmla="*/ 9 w 79"/>
                <a:gd name="T23" fmla="*/ 125 h 125"/>
                <a:gd name="T24" fmla="*/ 0 w 79"/>
                <a:gd name="T2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5">
                  <a:moveTo>
                    <a:pt x="0" y="119"/>
                  </a:moveTo>
                  <a:lnTo>
                    <a:pt x="14" y="87"/>
                  </a:lnTo>
                  <a:lnTo>
                    <a:pt x="26" y="53"/>
                  </a:lnTo>
                  <a:lnTo>
                    <a:pt x="42" y="22"/>
                  </a:lnTo>
                  <a:lnTo>
                    <a:pt x="57" y="9"/>
                  </a:lnTo>
                  <a:lnTo>
                    <a:pt x="72" y="0"/>
                  </a:lnTo>
                  <a:lnTo>
                    <a:pt x="79" y="9"/>
                  </a:lnTo>
                  <a:lnTo>
                    <a:pt x="63" y="18"/>
                  </a:lnTo>
                  <a:lnTo>
                    <a:pt x="50" y="30"/>
                  </a:lnTo>
                  <a:lnTo>
                    <a:pt x="35" y="59"/>
                  </a:lnTo>
                  <a:lnTo>
                    <a:pt x="23" y="92"/>
                  </a:lnTo>
                  <a:lnTo>
                    <a:pt x="9" y="125"/>
                  </a:lnTo>
                  <a:lnTo>
                    <a:pt x="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5" name="Freeform 1801"/>
            <p:cNvSpPr>
              <a:spLocks/>
            </p:cNvSpPr>
            <p:nvPr/>
          </p:nvSpPr>
          <p:spPr bwMode="auto">
            <a:xfrm>
              <a:off x="4295" y="2393"/>
              <a:ext cx="4" cy="3"/>
            </a:xfrm>
            <a:custGeom>
              <a:avLst/>
              <a:gdLst>
                <a:gd name="T0" fmla="*/ 9 w 9"/>
                <a:gd name="T1" fmla="*/ 6 h 6"/>
                <a:gd name="T2" fmla="*/ 0 w 9"/>
                <a:gd name="T3" fmla="*/ 0 h 6"/>
                <a:gd name="T4" fmla="*/ 9 w 9"/>
                <a:gd name="T5" fmla="*/ 6 h 6"/>
                <a:gd name="T6" fmla="*/ 0 w 9"/>
                <a:gd name="T7" fmla="*/ 1 h 6"/>
                <a:gd name="T8" fmla="*/ 9 w 9"/>
                <a:gd name="T9" fmla="*/ 6 h 6"/>
              </a:gdLst>
              <a:ahLst/>
              <a:cxnLst>
                <a:cxn ang="0">
                  <a:pos x="T0" y="T1"/>
                </a:cxn>
                <a:cxn ang="0">
                  <a:pos x="T2" y="T3"/>
                </a:cxn>
                <a:cxn ang="0">
                  <a:pos x="T4" y="T5"/>
                </a:cxn>
                <a:cxn ang="0">
                  <a:pos x="T6" y="T7"/>
                </a:cxn>
                <a:cxn ang="0">
                  <a:pos x="T8" y="T9"/>
                </a:cxn>
              </a:cxnLst>
              <a:rect l="0" t="0" r="r" b="b"/>
              <a:pathLst>
                <a:path w="9" h="6">
                  <a:moveTo>
                    <a:pt x="9" y="6"/>
                  </a:moveTo>
                  <a:lnTo>
                    <a:pt x="0" y="0"/>
                  </a:lnTo>
                  <a:lnTo>
                    <a:pt x="9" y="6"/>
                  </a:lnTo>
                  <a:lnTo>
                    <a:pt x="0" y="1"/>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6" name="Freeform 1802"/>
            <p:cNvSpPr>
              <a:spLocks/>
            </p:cNvSpPr>
            <p:nvPr/>
          </p:nvSpPr>
          <p:spPr bwMode="auto">
            <a:xfrm>
              <a:off x="4331" y="2317"/>
              <a:ext cx="35" cy="21"/>
            </a:xfrm>
            <a:custGeom>
              <a:avLst/>
              <a:gdLst>
                <a:gd name="T0" fmla="*/ 0 w 71"/>
                <a:gd name="T1" fmla="*/ 33 h 42"/>
                <a:gd name="T2" fmla="*/ 19 w 71"/>
                <a:gd name="T3" fmla="*/ 25 h 42"/>
                <a:gd name="T4" fmla="*/ 34 w 71"/>
                <a:gd name="T5" fmla="*/ 16 h 42"/>
                <a:gd name="T6" fmla="*/ 50 w 71"/>
                <a:gd name="T7" fmla="*/ 7 h 42"/>
                <a:gd name="T8" fmla="*/ 70 w 71"/>
                <a:gd name="T9" fmla="*/ 0 h 42"/>
                <a:gd name="T10" fmla="*/ 71 w 71"/>
                <a:gd name="T11" fmla="*/ 10 h 42"/>
                <a:gd name="T12" fmla="*/ 55 w 71"/>
                <a:gd name="T13" fmla="*/ 16 h 42"/>
                <a:gd name="T14" fmla="*/ 40 w 71"/>
                <a:gd name="T15" fmla="*/ 25 h 42"/>
                <a:gd name="T16" fmla="*/ 25 w 71"/>
                <a:gd name="T17" fmla="*/ 34 h 42"/>
                <a:gd name="T18" fmla="*/ 7 w 71"/>
                <a:gd name="T19" fmla="*/ 42 h 42"/>
                <a:gd name="T20" fmla="*/ 0 w 71"/>
                <a:gd name="T2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2">
                  <a:moveTo>
                    <a:pt x="0" y="33"/>
                  </a:moveTo>
                  <a:lnTo>
                    <a:pt x="19" y="25"/>
                  </a:lnTo>
                  <a:lnTo>
                    <a:pt x="34" y="16"/>
                  </a:lnTo>
                  <a:lnTo>
                    <a:pt x="50" y="7"/>
                  </a:lnTo>
                  <a:lnTo>
                    <a:pt x="70" y="0"/>
                  </a:lnTo>
                  <a:lnTo>
                    <a:pt x="71" y="10"/>
                  </a:lnTo>
                  <a:lnTo>
                    <a:pt x="55" y="16"/>
                  </a:lnTo>
                  <a:lnTo>
                    <a:pt x="40" y="25"/>
                  </a:lnTo>
                  <a:lnTo>
                    <a:pt x="25" y="34"/>
                  </a:lnTo>
                  <a:lnTo>
                    <a:pt x="7" y="42"/>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7" name="Freeform 1803"/>
            <p:cNvSpPr>
              <a:spLocks/>
            </p:cNvSpPr>
            <p:nvPr/>
          </p:nvSpPr>
          <p:spPr bwMode="auto">
            <a:xfrm>
              <a:off x="4331" y="2333"/>
              <a:ext cx="3" cy="5"/>
            </a:xfrm>
            <a:custGeom>
              <a:avLst/>
              <a:gdLst>
                <a:gd name="T0" fmla="*/ 0 w 7"/>
                <a:gd name="T1" fmla="*/ 0 h 9"/>
                <a:gd name="T2" fmla="*/ 7 w 7"/>
                <a:gd name="T3" fmla="*/ 9 h 9"/>
                <a:gd name="T4" fmla="*/ 0 w 7"/>
                <a:gd name="T5" fmla="*/ 0 h 9"/>
              </a:gdLst>
              <a:ahLst/>
              <a:cxnLst>
                <a:cxn ang="0">
                  <a:pos x="T0" y="T1"/>
                </a:cxn>
                <a:cxn ang="0">
                  <a:pos x="T2" y="T3"/>
                </a:cxn>
                <a:cxn ang="0">
                  <a:pos x="T4" y="T5"/>
                </a:cxn>
              </a:cxnLst>
              <a:rect l="0" t="0" r="r" b="b"/>
              <a:pathLst>
                <a:path w="7" h="9">
                  <a:moveTo>
                    <a:pt x="0" y="0"/>
                  </a:moveTo>
                  <a:lnTo>
                    <a:pt x="7"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8" name="Freeform 1804"/>
            <p:cNvSpPr>
              <a:spLocks/>
            </p:cNvSpPr>
            <p:nvPr/>
          </p:nvSpPr>
          <p:spPr bwMode="auto">
            <a:xfrm>
              <a:off x="4365" y="2302"/>
              <a:ext cx="49" cy="20"/>
            </a:xfrm>
            <a:custGeom>
              <a:avLst/>
              <a:gdLst>
                <a:gd name="T0" fmla="*/ 0 w 96"/>
                <a:gd name="T1" fmla="*/ 30 h 40"/>
                <a:gd name="T2" fmla="*/ 48 w 96"/>
                <a:gd name="T3" fmla="*/ 16 h 40"/>
                <a:gd name="T4" fmla="*/ 95 w 96"/>
                <a:gd name="T5" fmla="*/ 0 h 40"/>
                <a:gd name="T6" fmla="*/ 96 w 96"/>
                <a:gd name="T7" fmla="*/ 10 h 40"/>
                <a:gd name="T8" fmla="*/ 50 w 96"/>
                <a:gd name="T9" fmla="*/ 27 h 40"/>
                <a:gd name="T10" fmla="*/ 1 w 96"/>
                <a:gd name="T11" fmla="*/ 40 h 40"/>
                <a:gd name="T12" fmla="*/ 0 w 96"/>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96" h="40">
                  <a:moveTo>
                    <a:pt x="0" y="30"/>
                  </a:moveTo>
                  <a:lnTo>
                    <a:pt x="48" y="16"/>
                  </a:lnTo>
                  <a:lnTo>
                    <a:pt x="95" y="0"/>
                  </a:lnTo>
                  <a:lnTo>
                    <a:pt x="96" y="10"/>
                  </a:lnTo>
                  <a:lnTo>
                    <a:pt x="50" y="27"/>
                  </a:lnTo>
                  <a:lnTo>
                    <a:pt x="1" y="4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29" name="Freeform 1805"/>
            <p:cNvSpPr>
              <a:spLocks/>
            </p:cNvSpPr>
            <p:nvPr/>
          </p:nvSpPr>
          <p:spPr bwMode="auto">
            <a:xfrm>
              <a:off x="4365" y="2317"/>
              <a:ext cx="1" cy="5"/>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lnTo>
                    <a:pt x="1"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0" name="Freeform 1806"/>
            <p:cNvSpPr>
              <a:spLocks/>
            </p:cNvSpPr>
            <p:nvPr/>
          </p:nvSpPr>
          <p:spPr bwMode="auto">
            <a:xfrm>
              <a:off x="4411" y="2219"/>
              <a:ext cx="101" cy="87"/>
            </a:xfrm>
            <a:custGeom>
              <a:avLst/>
              <a:gdLst>
                <a:gd name="T0" fmla="*/ 0 w 201"/>
                <a:gd name="T1" fmla="*/ 166 h 175"/>
                <a:gd name="T2" fmla="*/ 69 w 201"/>
                <a:gd name="T3" fmla="*/ 126 h 175"/>
                <a:gd name="T4" fmla="*/ 119 w 201"/>
                <a:gd name="T5" fmla="*/ 92 h 175"/>
                <a:gd name="T6" fmla="*/ 137 w 201"/>
                <a:gd name="T7" fmla="*/ 75 h 175"/>
                <a:gd name="T8" fmla="*/ 155 w 201"/>
                <a:gd name="T9" fmla="*/ 54 h 175"/>
                <a:gd name="T10" fmla="*/ 193 w 201"/>
                <a:gd name="T11" fmla="*/ 0 h 175"/>
                <a:gd name="T12" fmla="*/ 201 w 201"/>
                <a:gd name="T13" fmla="*/ 7 h 175"/>
                <a:gd name="T14" fmla="*/ 163 w 201"/>
                <a:gd name="T15" fmla="*/ 62 h 175"/>
                <a:gd name="T16" fmla="*/ 145 w 201"/>
                <a:gd name="T17" fmla="*/ 83 h 175"/>
                <a:gd name="T18" fmla="*/ 125 w 201"/>
                <a:gd name="T19" fmla="*/ 101 h 175"/>
                <a:gd name="T20" fmla="*/ 75 w 201"/>
                <a:gd name="T21" fmla="*/ 135 h 175"/>
                <a:gd name="T22" fmla="*/ 6 w 201"/>
                <a:gd name="T23" fmla="*/ 175 h 175"/>
                <a:gd name="T24" fmla="*/ 0 w 201"/>
                <a:gd name="T25"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75">
                  <a:moveTo>
                    <a:pt x="0" y="166"/>
                  </a:moveTo>
                  <a:lnTo>
                    <a:pt x="69" y="126"/>
                  </a:lnTo>
                  <a:lnTo>
                    <a:pt x="119" y="92"/>
                  </a:lnTo>
                  <a:lnTo>
                    <a:pt x="137" y="75"/>
                  </a:lnTo>
                  <a:lnTo>
                    <a:pt x="155" y="54"/>
                  </a:lnTo>
                  <a:lnTo>
                    <a:pt x="193" y="0"/>
                  </a:lnTo>
                  <a:lnTo>
                    <a:pt x="201" y="7"/>
                  </a:lnTo>
                  <a:lnTo>
                    <a:pt x="163" y="62"/>
                  </a:lnTo>
                  <a:lnTo>
                    <a:pt x="145" y="83"/>
                  </a:lnTo>
                  <a:lnTo>
                    <a:pt x="125" y="101"/>
                  </a:lnTo>
                  <a:lnTo>
                    <a:pt x="75" y="135"/>
                  </a:lnTo>
                  <a:lnTo>
                    <a:pt x="6" y="175"/>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1" name="Freeform 1807"/>
            <p:cNvSpPr>
              <a:spLocks/>
            </p:cNvSpPr>
            <p:nvPr/>
          </p:nvSpPr>
          <p:spPr bwMode="auto">
            <a:xfrm>
              <a:off x="4411" y="2302"/>
              <a:ext cx="4" cy="5"/>
            </a:xfrm>
            <a:custGeom>
              <a:avLst/>
              <a:gdLst>
                <a:gd name="T0" fmla="*/ 4 w 6"/>
                <a:gd name="T1" fmla="*/ 10 h 10"/>
                <a:gd name="T2" fmla="*/ 6 w 6"/>
                <a:gd name="T3" fmla="*/ 9 h 10"/>
                <a:gd name="T4" fmla="*/ 0 w 6"/>
                <a:gd name="T5" fmla="*/ 0 h 10"/>
                <a:gd name="T6" fmla="*/ 3 w 6"/>
                <a:gd name="T7" fmla="*/ 0 h 10"/>
                <a:gd name="T8" fmla="*/ 4 w 6"/>
                <a:gd name="T9" fmla="*/ 10 h 10"/>
              </a:gdLst>
              <a:ahLst/>
              <a:cxnLst>
                <a:cxn ang="0">
                  <a:pos x="T0" y="T1"/>
                </a:cxn>
                <a:cxn ang="0">
                  <a:pos x="T2" y="T3"/>
                </a:cxn>
                <a:cxn ang="0">
                  <a:pos x="T4" y="T5"/>
                </a:cxn>
                <a:cxn ang="0">
                  <a:pos x="T6" y="T7"/>
                </a:cxn>
                <a:cxn ang="0">
                  <a:pos x="T8" y="T9"/>
                </a:cxn>
              </a:cxnLst>
              <a:rect l="0" t="0" r="r" b="b"/>
              <a:pathLst>
                <a:path w="6" h="10">
                  <a:moveTo>
                    <a:pt x="4" y="10"/>
                  </a:moveTo>
                  <a:lnTo>
                    <a:pt x="6" y="9"/>
                  </a:lnTo>
                  <a:lnTo>
                    <a:pt x="0" y="0"/>
                  </a:lnTo>
                  <a:lnTo>
                    <a:pt x="3" y="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2" name="Freeform 1808"/>
            <p:cNvSpPr>
              <a:spLocks/>
            </p:cNvSpPr>
            <p:nvPr/>
          </p:nvSpPr>
          <p:spPr bwMode="auto">
            <a:xfrm>
              <a:off x="4506" y="2220"/>
              <a:ext cx="38" cy="142"/>
            </a:xfrm>
            <a:custGeom>
              <a:avLst/>
              <a:gdLst>
                <a:gd name="T0" fmla="*/ 13 w 75"/>
                <a:gd name="T1" fmla="*/ 0 h 283"/>
                <a:gd name="T2" fmla="*/ 10 w 75"/>
                <a:gd name="T3" fmla="*/ 35 h 283"/>
                <a:gd name="T4" fmla="*/ 10 w 75"/>
                <a:gd name="T5" fmla="*/ 71 h 283"/>
                <a:gd name="T6" fmla="*/ 12 w 75"/>
                <a:gd name="T7" fmla="*/ 107 h 283"/>
                <a:gd name="T8" fmla="*/ 18 w 75"/>
                <a:gd name="T9" fmla="*/ 144 h 283"/>
                <a:gd name="T10" fmla="*/ 27 w 75"/>
                <a:gd name="T11" fmla="*/ 181 h 283"/>
                <a:gd name="T12" fmla="*/ 40 w 75"/>
                <a:gd name="T13" fmla="*/ 212 h 283"/>
                <a:gd name="T14" fmla="*/ 55 w 75"/>
                <a:gd name="T15" fmla="*/ 247 h 283"/>
                <a:gd name="T16" fmla="*/ 75 w 75"/>
                <a:gd name="T17" fmla="*/ 277 h 283"/>
                <a:gd name="T18" fmla="*/ 66 w 75"/>
                <a:gd name="T19" fmla="*/ 283 h 283"/>
                <a:gd name="T20" fmla="*/ 46 w 75"/>
                <a:gd name="T21" fmla="*/ 253 h 283"/>
                <a:gd name="T22" fmla="*/ 31 w 75"/>
                <a:gd name="T23" fmla="*/ 218 h 283"/>
                <a:gd name="T24" fmla="*/ 16 w 75"/>
                <a:gd name="T25" fmla="*/ 182 h 283"/>
                <a:gd name="T26" fmla="*/ 7 w 75"/>
                <a:gd name="T27" fmla="*/ 146 h 283"/>
                <a:gd name="T28" fmla="*/ 1 w 75"/>
                <a:gd name="T29" fmla="*/ 108 h 283"/>
                <a:gd name="T30" fmla="*/ 0 w 75"/>
                <a:gd name="T31" fmla="*/ 71 h 283"/>
                <a:gd name="T32" fmla="*/ 0 w 75"/>
                <a:gd name="T33" fmla="*/ 35 h 283"/>
                <a:gd name="T34" fmla="*/ 3 w 75"/>
                <a:gd name="T35" fmla="*/ 0 h 283"/>
                <a:gd name="T36" fmla="*/ 13 w 75"/>
                <a:gd name="T3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83">
                  <a:moveTo>
                    <a:pt x="13" y="0"/>
                  </a:moveTo>
                  <a:lnTo>
                    <a:pt x="10" y="35"/>
                  </a:lnTo>
                  <a:lnTo>
                    <a:pt x="10" y="71"/>
                  </a:lnTo>
                  <a:lnTo>
                    <a:pt x="12" y="107"/>
                  </a:lnTo>
                  <a:lnTo>
                    <a:pt x="18" y="144"/>
                  </a:lnTo>
                  <a:lnTo>
                    <a:pt x="27" y="181"/>
                  </a:lnTo>
                  <a:lnTo>
                    <a:pt x="40" y="212"/>
                  </a:lnTo>
                  <a:lnTo>
                    <a:pt x="55" y="247"/>
                  </a:lnTo>
                  <a:lnTo>
                    <a:pt x="75" y="277"/>
                  </a:lnTo>
                  <a:lnTo>
                    <a:pt x="66" y="283"/>
                  </a:lnTo>
                  <a:lnTo>
                    <a:pt x="46" y="253"/>
                  </a:lnTo>
                  <a:lnTo>
                    <a:pt x="31" y="218"/>
                  </a:lnTo>
                  <a:lnTo>
                    <a:pt x="16" y="182"/>
                  </a:lnTo>
                  <a:lnTo>
                    <a:pt x="7" y="146"/>
                  </a:lnTo>
                  <a:lnTo>
                    <a:pt x="1" y="108"/>
                  </a:lnTo>
                  <a:lnTo>
                    <a:pt x="0" y="71"/>
                  </a:lnTo>
                  <a:lnTo>
                    <a:pt x="0" y="35"/>
                  </a:lnTo>
                  <a:lnTo>
                    <a:pt x="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3" name="Freeform 1809"/>
            <p:cNvSpPr>
              <a:spLocks/>
            </p:cNvSpPr>
            <p:nvPr/>
          </p:nvSpPr>
          <p:spPr bwMode="auto">
            <a:xfrm>
              <a:off x="4507" y="2211"/>
              <a:ext cx="6" cy="12"/>
            </a:xfrm>
            <a:custGeom>
              <a:avLst/>
              <a:gdLst>
                <a:gd name="T0" fmla="*/ 1 w 12"/>
                <a:gd name="T1" fmla="*/ 15 h 22"/>
                <a:gd name="T2" fmla="*/ 12 w 12"/>
                <a:gd name="T3" fmla="*/ 0 h 22"/>
                <a:gd name="T4" fmla="*/ 10 w 12"/>
                <a:gd name="T5" fmla="*/ 18 h 22"/>
                <a:gd name="T6" fmla="*/ 0 w 12"/>
                <a:gd name="T7" fmla="*/ 18 h 22"/>
                <a:gd name="T8" fmla="*/ 9 w 12"/>
                <a:gd name="T9" fmla="*/ 22 h 22"/>
                <a:gd name="T10" fmla="*/ 1 w 12"/>
                <a:gd name="T11" fmla="*/ 15 h 22"/>
              </a:gdLst>
              <a:ahLst/>
              <a:cxnLst>
                <a:cxn ang="0">
                  <a:pos x="T0" y="T1"/>
                </a:cxn>
                <a:cxn ang="0">
                  <a:pos x="T2" y="T3"/>
                </a:cxn>
                <a:cxn ang="0">
                  <a:pos x="T4" y="T5"/>
                </a:cxn>
                <a:cxn ang="0">
                  <a:pos x="T6" y="T7"/>
                </a:cxn>
                <a:cxn ang="0">
                  <a:pos x="T8" y="T9"/>
                </a:cxn>
                <a:cxn ang="0">
                  <a:pos x="T10" y="T11"/>
                </a:cxn>
              </a:cxnLst>
              <a:rect l="0" t="0" r="r" b="b"/>
              <a:pathLst>
                <a:path w="12" h="22">
                  <a:moveTo>
                    <a:pt x="1" y="15"/>
                  </a:moveTo>
                  <a:lnTo>
                    <a:pt x="12" y="0"/>
                  </a:lnTo>
                  <a:lnTo>
                    <a:pt x="10" y="18"/>
                  </a:lnTo>
                  <a:lnTo>
                    <a:pt x="0" y="18"/>
                  </a:lnTo>
                  <a:lnTo>
                    <a:pt x="9" y="22"/>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4" name="Freeform 1810"/>
            <p:cNvSpPr>
              <a:spLocks/>
            </p:cNvSpPr>
            <p:nvPr/>
          </p:nvSpPr>
          <p:spPr bwMode="auto">
            <a:xfrm>
              <a:off x="4540" y="2354"/>
              <a:ext cx="13" cy="13"/>
            </a:xfrm>
            <a:custGeom>
              <a:avLst/>
              <a:gdLst>
                <a:gd name="T0" fmla="*/ 6 w 25"/>
                <a:gd name="T1" fmla="*/ 10 h 26"/>
                <a:gd name="T2" fmla="*/ 10 w 25"/>
                <a:gd name="T3" fmla="*/ 16 h 26"/>
                <a:gd name="T4" fmla="*/ 10 w 25"/>
                <a:gd name="T5" fmla="*/ 14 h 26"/>
                <a:gd name="T6" fmla="*/ 15 w 25"/>
                <a:gd name="T7" fmla="*/ 8 h 26"/>
                <a:gd name="T8" fmla="*/ 16 w 25"/>
                <a:gd name="T9" fmla="*/ 0 h 26"/>
                <a:gd name="T10" fmla="*/ 25 w 25"/>
                <a:gd name="T11" fmla="*/ 3 h 26"/>
                <a:gd name="T12" fmla="*/ 24 w 25"/>
                <a:gd name="T13" fmla="*/ 13 h 26"/>
                <a:gd name="T14" fmla="*/ 18 w 25"/>
                <a:gd name="T15" fmla="*/ 22 h 26"/>
                <a:gd name="T16" fmla="*/ 9 w 25"/>
                <a:gd name="T17" fmla="*/ 26 h 26"/>
                <a:gd name="T18" fmla="*/ 0 w 25"/>
                <a:gd name="T19" fmla="*/ 19 h 26"/>
                <a:gd name="T20" fmla="*/ 6 w 25"/>
                <a:gd name="T2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6">
                  <a:moveTo>
                    <a:pt x="6" y="10"/>
                  </a:moveTo>
                  <a:lnTo>
                    <a:pt x="10" y="16"/>
                  </a:lnTo>
                  <a:lnTo>
                    <a:pt x="10" y="14"/>
                  </a:lnTo>
                  <a:lnTo>
                    <a:pt x="15" y="8"/>
                  </a:lnTo>
                  <a:lnTo>
                    <a:pt x="16" y="0"/>
                  </a:lnTo>
                  <a:lnTo>
                    <a:pt x="25" y="3"/>
                  </a:lnTo>
                  <a:lnTo>
                    <a:pt x="24" y="13"/>
                  </a:lnTo>
                  <a:lnTo>
                    <a:pt x="18" y="22"/>
                  </a:lnTo>
                  <a:lnTo>
                    <a:pt x="9" y="26"/>
                  </a:lnTo>
                  <a:lnTo>
                    <a:pt x="0" y="19"/>
                  </a:lnTo>
                  <a:lnTo>
                    <a:pt x="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5" name="Freeform 1811"/>
            <p:cNvSpPr>
              <a:spLocks/>
            </p:cNvSpPr>
            <p:nvPr/>
          </p:nvSpPr>
          <p:spPr bwMode="auto">
            <a:xfrm>
              <a:off x="4539" y="2358"/>
              <a:ext cx="5" cy="5"/>
            </a:xfrm>
            <a:custGeom>
              <a:avLst/>
              <a:gdLst>
                <a:gd name="T0" fmla="*/ 0 w 9"/>
                <a:gd name="T1" fmla="*/ 7 h 9"/>
                <a:gd name="T2" fmla="*/ 2 w 9"/>
                <a:gd name="T3" fmla="*/ 9 h 9"/>
                <a:gd name="T4" fmla="*/ 8 w 9"/>
                <a:gd name="T5" fmla="*/ 0 h 9"/>
                <a:gd name="T6" fmla="*/ 9 w 9"/>
                <a:gd name="T7" fmla="*/ 1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lnTo>
                    <a:pt x="2" y="9"/>
                  </a:lnTo>
                  <a:lnTo>
                    <a:pt x="8" y="0"/>
                  </a:lnTo>
                  <a:lnTo>
                    <a:pt x="9" y="1"/>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6" name="Freeform 1812"/>
            <p:cNvSpPr>
              <a:spLocks/>
            </p:cNvSpPr>
            <p:nvPr/>
          </p:nvSpPr>
          <p:spPr bwMode="auto">
            <a:xfrm>
              <a:off x="4539" y="2335"/>
              <a:ext cx="14" cy="20"/>
            </a:xfrm>
            <a:custGeom>
              <a:avLst/>
              <a:gdLst>
                <a:gd name="T0" fmla="*/ 18 w 27"/>
                <a:gd name="T1" fmla="*/ 40 h 40"/>
                <a:gd name="T2" fmla="*/ 15 w 27"/>
                <a:gd name="T3" fmla="*/ 33 h 40"/>
                <a:gd name="T4" fmla="*/ 11 w 27"/>
                <a:gd name="T5" fmla="*/ 22 h 40"/>
                <a:gd name="T6" fmla="*/ 0 w 27"/>
                <a:gd name="T7" fmla="*/ 6 h 40"/>
                <a:gd name="T8" fmla="*/ 9 w 27"/>
                <a:gd name="T9" fmla="*/ 0 h 40"/>
                <a:gd name="T10" fmla="*/ 20 w 27"/>
                <a:gd name="T11" fmla="*/ 16 h 40"/>
                <a:gd name="T12" fmla="*/ 24 w 27"/>
                <a:gd name="T13" fmla="*/ 28 h 40"/>
                <a:gd name="T14" fmla="*/ 27 w 27"/>
                <a:gd name="T15" fmla="*/ 37 h 40"/>
                <a:gd name="T16" fmla="*/ 18 w 27"/>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0">
                  <a:moveTo>
                    <a:pt x="18" y="40"/>
                  </a:moveTo>
                  <a:lnTo>
                    <a:pt x="15" y="33"/>
                  </a:lnTo>
                  <a:lnTo>
                    <a:pt x="11" y="22"/>
                  </a:lnTo>
                  <a:lnTo>
                    <a:pt x="0" y="6"/>
                  </a:lnTo>
                  <a:lnTo>
                    <a:pt x="9" y="0"/>
                  </a:lnTo>
                  <a:lnTo>
                    <a:pt x="20" y="16"/>
                  </a:lnTo>
                  <a:lnTo>
                    <a:pt x="24" y="28"/>
                  </a:lnTo>
                  <a:lnTo>
                    <a:pt x="27" y="37"/>
                  </a:lnTo>
                  <a:lnTo>
                    <a:pt x="18"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7" name="Freeform 1813"/>
            <p:cNvSpPr>
              <a:spLocks/>
            </p:cNvSpPr>
            <p:nvPr/>
          </p:nvSpPr>
          <p:spPr bwMode="auto">
            <a:xfrm>
              <a:off x="4548" y="2354"/>
              <a:ext cx="5" cy="1"/>
            </a:xfrm>
            <a:custGeom>
              <a:avLst/>
              <a:gdLst>
                <a:gd name="T0" fmla="*/ 9 w 9"/>
                <a:gd name="T1" fmla="*/ 3 h 3"/>
                <a:gd name="T2" fmla="*/ 9 w 9"/>
                <a:gd name="T3" fmla="*/ 2 h 3"/>
                <a:gd name="T4" fmla="*/ 9 w 9"/>
                <a:gd name="T5" fmla="*/ 0 h 3"/>
                <a:gd name="T6" fmla="*/ 0 w 9"/>
                <a:gd name="T7" fmla="*/ 3 h 3"/>
                <a:gd name="T8" fmla="*/ 0 w 9"/>
                <a:gd name="T9" fmla="*/ 0 h 3"/>
                <a:gd name="T10" fmla="*/ 9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9" y="3"/>
                  </a:moveTo>
                  <a:lnTo>
                    <a:pt x="9" y="2"/>
                  </a:lnTo>
                  <a:lnTo>
                    <a:pt x="9" y="0"/>
                  </a:lnTo>
                  <a:lnTo>
                    <a:pt x="0" y="3"/>
                  </a:lnTo>
                  <a:lnTo>
                    <a:pt x="0" y="0"/>
                  </a:lnTo>
                  <a:lnTo>
                    <a:pt x="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8" name="Freeform 1814"/>
            <p:cNvSpPr>
              <a:spLocks/>
            </p:cNvSpPr>
            <p:nvPr/>
          </p:nvSpPr>
          <p:spPr bwMode="auto">
            <a:xfrm>
              <a:off x="4522" y="2184"/>
              <a:ext cx="24" cy="154"/>
            </a:xfrm>
            <a:custGeom>
              <a:avLst/>
              <a:gdLst>
                <a:gd name="T0" fmla="*/ 33 w 47"/>
                <a:gd name="T1" fmla="*/ 309 h 309"/>
                <a:gd name="T2" fmla="*/ 19 w 47"/>
                <a:gd name="T3" fmla="*/ 273 h 309"/>
                <a:gd name="T4" fmla="*/ 9 w 47"/>
                <a:gd name="T5" fmla="*/ 234 h 309"/>
                <a:gd name="T6" fmla="*/ 3 w 47"/>
                <a:gd name="T7" fmla="*/ 193 h 309"/>
                <a:gd name="T8" fmla="*/ 0 w 47"/>
                <a:gd name="T9" fmla="*/ 154 h 309"/>
                <a:gd name="T10" fmla="*/ 1 w 47"/>
                <a:gd name="T11" fmla="*/ 112 h 309"/>
                <a:gd name="T12" fmla="*/ 7 w 47"/>
                <a:gd name="T13" fmla="*/ 72 h 309"/>
                <a:gd name="T14" fmla="*/ 19 w 47"/>
                <a:gd name="T15" fmla="*/ 36 h 309"/>
                <a:gd name="T16" fmla="*/ 29 w 47"/>
                <a:gd name="T17" fmla="*/ 17 h 309"/>
                <a:gd name="T18" fmla="*/ 38 w 47"/>
                <a:gd name="T19" fmla="*/ 0 h 309"/>
                <a:gd name="T20" fmla="*/ 47 w 47"/>
                <a:gd name="T21" fmla="*/ 6 h 309"/>
                <a:gd name="T22" fmla="*/ 38 w 47"/>
                <a:gd name="T23" fmla="*/ 23 h 309"/>
                <a:gd name="T24" fmla="*/ 29 w 47"/>
                <a:gd name="T25" fmla="*/ 41 h 309"/>
                <a:gd name="T26" fmla="*/ 16 w 47"/>
                <a:gd name="T27" fmla="*/ 77 h 309"/>
                <a:gd name="T28" fmla="*/ 10 w 47"/>
                <a:gd name="T29" fmla="*/ 115 h 309"/>
                <a:gd name="T30" fmla="*/ 9 w 47"/>
                <a:gd name="T31" fmla="*/ 154 h 309"/>
                <a:gd name="T32" fmla="*/ 12 w 47"/>
                <a:gd name="T33" fmla="*/ 193 h 309"/>
                <a:gd name="T34" fmla="*/ 18 w 47"/>
                <a:gd name="T35" fmla="*/ 231 h 309"/>
                <a:gd name="T36" fmla="*/ 29 w 47"/>
                <a:gd name="T37" fmla="*/ 268 h 309"/>
                <a:gd name="T38" fmla="*/ 42 w 47"/>
                <a:gd name="T39" fmla="*/ 304 h 309"/>
                <a:gd name="T40" fmla="*/ 33 w 47"/>
                <a:gd name="T41"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309">
                  <a:moveTo>
                    <a:pt x="33" y="309"/>
                  </a:moveTo>
                  <a:lnTo>
                    <a:pt x="19" y="273"/>
                  </a:lnTo>
                  <a:lnTo>
                    <a:pt x="9" y="234"/>
                  </a:lnTo>
                  <a:lnTo>
                    <a:pt x="3" y="193"/>
                  </a:lnTo>
                  <a:lnTo>
                    <a:pt x="0" y="154"/>
                  </a:lnTo>
                  <a:lnTo>
                    <a:pt x="1" y="112"/>
                  </a:lnTo>
                  <a:lnTo>
                    <a:pt x="7" y="72"/>
                  </a:lnTo>
                  <a:lnTo>
                    <a:pt x="19" y="36"/>
                  </a:lnTo>
                  <a:lnTo>
                    <a:pt x="29" y="17"/>
                  </a:lnTo>
                  <a:lnTo>
                    <a:pt x="38" y="0"/>
                  </a:lnTo>
                  <a:lnTo>
                    <a:pt x="47" y="6"/>
                  </a:lnTo>
                  <a:lnTo>
                    <a:pt x="38" y="23"/>
                  </a:lnTo>
                  <a:lnTo>
                    <a:pt x="29" y="41"/>
                  </a:lnTo>
                  <a:lnTo>
                    <a:pt x="16" y="77"/>
                  </a:lnTo>
                  <a:lnTo>
                    <a:pt x="10" y="115"/>
                  </a:lnTo>
                  <a:lnTo>
                    <a:pt x="9" y="154"/>
                  </a:lnTo>
                  <a:lnTo>
                    <a:pt x="12" y="193"/>
                  </a:lnTo>
                  <a:lnTo>
                    <a:pt x="18" y="231"/>
                  </a:lnTo>
                  <a:lnTo>
                    <a:pt x="29" y="268"/>
                  </a:lnTo>
                  <a:lnTo>
                    <a:pt x="42" y="304"/>
                  </a:lnTo>
                  <a:lnTo>
                    <a:pt x="33" y="3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39" name="Freeform 1815"/>
            <p:cNvSpPr>
              <a:spLocks/>
            </p:cNvSpPr>
            <p:nvPr/>
          </p:nvSpPr>
          <p:spPr bwMode="auto">
            <a:xfrm>
              <a:off x="4539" y="2335"/>
              <a:ext cx="5" cy="3"/>
            </a:xfrm>
            <a:custGeom>
              <a:avLst/>
              <a:gdLst>
                <a:gd name="T0" fmla="*/ 0 w 9"/>
                <a:gd name="T1" fmla="*/ 6 h 6"/>
                <a:gd name="T2" fmla="*/ 9 w 9"/>
                <a:gd name="T3" fmla="*/ 1 h 6"/>
                <a:gd name="T4" fmla="*/ 9 w 9"/>
                <a:gd name="T5" fmla="*/ 0 h 6"/>
                <a:gd name="T6" fmla="*/ 0 w 9"/>
                <a:gd name="T7" fmla="*/ 6 h 6"/>
              </a:gdLst>
              <a:ahLst/>
              <a:cxnLst>
                <a:cxn ang="0">
                  <a:pos x="T0" y="T1"/>
                </a:cxn>
                <a:cxn ang="0">
                  <a:pos x="T2" y="T3"/>
                </a:cxn>
                <a:cxn ang="0">
                  <a:pos x="T4" y="T5"/>
                </a:cxn>
                <a:cxn ang="0">
                  <a:pos x="T6" y="T7"/>
                </a:cxn>
              </a:cxnLst>
              <a:rect l="0" t="0" r="r" b="b"/>
              <a:pathLst>
                <a:path w="9" h="6">
                  <a:moveTo>
                    <a:pt x="0" y="6"/>
                  </a:moveTo>
                  <a:lnTo>
                    <a:pt x="9" y="1"/>
                  </a:lnTo>
                  <a:lnTo>
                    <a:pt x="9"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0" name="Freeform 1816"/>
            <p:cNvSpPr>
              <a:spLocks/>
            </p:cNvSpPr>
            <p:nvPr/>
          </p:nvSpPr>
          <p:spPr bwMode="auto">
            <a:xfrm>
              <a:off x="4541" y="1973"/>
              <a:ext cx="145" cy="214"/>
            </a:xfrm>
            <a:custGeom>
              <a:avLst/>
              <a:gdLst>
                <a:gd name="T0" fmla="*/ 0 w 289"/>
                <a:gd name="T1" fmla="*/ 422 h 430"/>
                <a:gd name="T2" fmla="*/ 18 w 289"/>
                <a:gd name="T3" fmla="*/ 395 h 430"/>
                <a:gd name="T4" fmla="*/ 36 w 289"/>
                <a:gd name="T5" fmla="*/ 369 h 430"/>
                <a:gd name="T6" fmla="*/ 77 w 289"/>
                <a:gd name="T7" fmla="*/ 320 h 430"/>
                <a:gd name="T8" fmla="*/ 161 w 289"/>
                <a:gd name="T9" fmla="*/ 222 h 430"/>
                <a:gd name="T10" fmla="*/ 202 w 289"/>
                <a:gd name="T11" fmla="*/ 172 h 430"/>
                <a:gd name="T12" fmla="*/ 235 w 289"/>
                <a:gd name="T13" fmla="*/ 118 h 430"/>
                <a:gd name="T14" fmla="*/ 250 w 289"/>
                <a:gd name="T15" fmla="*/ 91 h 430"/>
                <a:gd name="T16" fmla="*/ 262 w 289"/>
                <a:gd name="T17" fmla="*/ 62 h 430"/>
                <a:gd name="T18" fmla="*/ 273 w 289"/>
                <a:gd name="T19" fmla="*/ 32 h 430"/>
                <a:gd name="T20" fmla="*/ 280 w 289"/>
                <a:gd name="T21" fmla="*/ 0 h 430"/>
                <a:gd name="T22" fmla="*/ 289 w 289"/>
                <a:gd name="T23" fmla="*/ 5 h 430"/>
                <a:gd name="T24" fmla="*/ 282 w 289"/>
                <a:gd name="T25" fmla="*/ 36 h 430"/>
                <a:gd name="T26" fmla="*/ 271 w 289"/>
                <a:gd name="T27" fmla="*/ 67 h 430"/>
                <a:gd name="T28" fmla="*/ 259 w 289"/>
                <a:gd name="T29" fmla="*/ 97 h 430"/>
                <a:gd name="T30" fmla="*/ 244 w 289"/>
                <a:gd name="T31" fmla="*/ 124 h 430"/>
                <a:gd name="T32" fmla="*/ 209 w 289"/>
                <a:gd name="T33" fmla="*/ 180 h 430"/>
                <a:gd name="T34" fmla="*/ 169 w 289"/>
                <a:gd name="T35" fmla="*/ 229 h 430"/>
                <a:gd name="T36" fmla="*/ 84 w 289"/>
                <a:gd name="T37" fmla="*/ 327 h 430"/>
                <a:gd name="T38" fmla="*/ 43 w 289"/>
                <a:gd name="T39" fmla="*/ 377 h 430"/>
                <a:gd name="T40" fmla="*/ 25 w 289"/>
                <a:gd name="T41" fmla="*/ 402 h 430"/>
                <a:gd name="T42" fmla="*/ 7 w 289"/>
                <a:gd name="T43" fmla="*/ 430 h 430"/>
                <a:gd name="T44" fmla="*/ 0 w 289"/>
                <a:gd name="T45" fmla="*/ 42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430">
                  <a:moveTo>
                    <a:pt x="0" y="422"/>
                  </a:moveTo>
                  <a:lnTo>
                    <a:pt x="18" y="395"/>
                  </a:lnTo>
                  <a:lnTo>
                    <a:pt x="36" y="369"/>
                  </a:lnTo>
                  <a:lnTo>
                    <a:pt x="77" y="320"/>
                  </a:lnTo>
                  <a:lnTo>
                    <a:pt x="161" y="222"/>
                  </a:lnTo>
                  <a:lnTo>
                    <a:pt x="202" y="172"/>
                  </a:lnTo>
                  <a:lnTo>
                    <a:pt x="235" y="118"/>
                  </a:lnTo>
                  <a:lnTo>
                    <a:pt x="250" y="91"/>
                  </a:lnTo>
                  <a:lnTo>
                    <a:pt x="262" y="62"/>
                  </a:lnTo>
                  <a:lnTo>
                    <a:pt x="273" y="32"/>
                  </a:lnTo>
                  <a:lnTo>
                    <a:pt x="280" y="0"/>
                  </a:lnTo>
                  <a:lnTo>
                    <a:pt x="289" y="5"/>
                  </a:lnTo>
                  <a:lnTo>
                    <a:pt x="282" y="36"/>
                  </a:lnTo>
                  <a:lnTo>
                    <a:pt x="271" y="67"/>
                  </a:lnTo>
                  <a:lnTo>
                    <a:pt x="259" y="97"/>
                  </a:lnTo>
                  <a:lnTo>
                    <a:pt x="244" y="124"/>
                  </a:lnTo>
                  <a:lnTo>
                    <a:pt x="209" y="180"/>
                  </a:lnTo>
                  <a:lnTo>
                    <a:pt x="169" y="229"/>
                  </a:lnTo>
                  <a:lnTo>
                    <a:pt x="84" y="327"/>
                  </a:lnTo>
                  <a:lnTo>
                    <a:pt x="43" y="377"/>
                  </a:lnTo>
                  <a:lnTo>
                    <a:pt x="25" y="402"/>
                  </a:lnTo>
                  <a:lnTo>
                    <a:pt x="7" y="430"/>
                  </a:lnTo>
                  <a:lnTo>
                    <a:pt x="0" y="4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1" name="Freeform 1817"/>
            <p:cNvSpPr>
              <a:spLocks/>
            </p:cNvSpPr>
            <p:nvPr/>
          </p:nvSpPr>
          <p:spPr bwMode="auto">
            <a:xfrm>
              <a:off x="4683" y="1971"/>
              <a:ext cx="10" cy="8"/>
            </a:xfrm>
            <a:custGeom>
              <a:avLst/>
              <a:gdLst>
                <a:gd name="T0" fmla="*/ 2 w 20"/>
                <a:gd name="T1" fmla="*/ 0 h 17"/>
                <a:gd name="T2" fmla="*/ 12 w 20"/>
                <a:gd name="T3" fmla="*/ 2 h 17"/>
                <a:gd name="T4" fmla="*/ 20 w 20"/>
                <a:gd name="T5" fmla="*/ 8 h 17"/>
                <a:gd name="T6" fmla="*/ 14 w 20"/>
                <a:gd name="T7" fmla="*/ 17 h 17"/>
                <a:gd name="T8" fmla="*/ 6 w 20"/>
                <a:gd name="T9" fmla="*/ 11 h 17"/>
                <a:gd name="T10" fmla="*/ 0 w 20"/>
                <a:gd name="T11" fmla="*/ 11 h 17"/>
                <a:gd name="T12" fmla="*/ 2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 y="0"/>
                  </a:moveTo>
                  <a:lnTo>
                    <a:pt x="12" y="2"/>
                  </a:lnTo>
                  <a:lnTo>
                    <a:pt x="20" y="8"/>
                  </a:lnTo>
                  <a:lnTo>
                    <a:pt x="14" y="17"/>
                  </a:lnTo>
                  <a:lnTo>
                    <a:pt x="6" y="11"/>
                  </a:lnTo>
                  <a:lnTo>
                    <a:pt x="0" y="1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2" name="Freeform 1818"/>
            <p:cNvSpPr>
              <a:spLocks/>
            </p:cNvSpPr>
            <p:nvPr/>
          </p:nvSpPr>
          <p:spPr bwMode="auto">
            <a:xfrm>
              <a:off x="4682" y="1970"/>
              <a:ext cx="4" cy="6"/>
            </a:xfrm>
            <a:custGeom>
              <a:avLst/>
              <a:gdLst>
                <a:gd name="T0" fmla="*/ 0 w 9"/>
                <a:gd name="T1" fmla="*/ 4 h 12"/>
                <a:gd name="T2" fmla="*/ 2 w 9"/>
                <a:gd name="T3" fmla="*/ 0 h 12"/>
                <a:gd name="T4" fmla="*/ 5 w 9"/>
                <a:gd name="T5" fmla="*/ 1 h 12"/>
                <a:gd name="T6" fmla="*/ 3 w 9"/>
                <a:gd name="T7" fmla="*/ 12 h 12"/>
                <a:gd name="T8" fmla="*/ 9 w 9"/>
                <a:gd name="T9" fmla="*/ 9 h 12"/>
                <a:gd name="T10" fmla="*/ 0 w 9"/>
                <a:gd name="T11" fmla="*/ 4 h 12"/>
              </a:gdLst>
              <a:ahLst/>
              <a:cxnLst>
                <a:cxn ang="0">
                  <a:pos x="T0" y="T1"/>
                </a:cxn>
                <a:cxn ang="0">
                  <a:pos x="T2" y="T3"/>
                </a:cxn>
                <a:cxn ang="0">
                  <a:pos x="T4" y="T5"/>
                </a:cxn>
                <a:cxn ang="0">
                  <a:pos x="T6" y="T7"/>
                </a:cxn>
                <a:cxn ang="0">
                  <a:pos x="T8" y="T9"/>
                </a:cxn>
                <a:cxn ang="0">
                  <a:pos x="T10" y="T11"/>
                </a:cxn>
              </a:cxnLst>
              <a:rect l="0" t="0" r="r" b="b"/>
              <a:pathLst>
                <a:path w="9" h="12">
                  <a:moveTo>
                    <a:pt x="0" y="4"/>
                  </a:moveTo>
                  <a:lnTo>
                    <a:pt x="2" y="0"/>
                  </a:lnTo>
                  <a:lnTo>
                    <a:pt x="5" y="1"/>
                  </a:lnTo>
                  <a:lnTo>
                    <a:pt x="3" y="12"/>
                  </a:lnTo>
                  <a:lnTo>
                    <a:pt x="9" y="9"/>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3" name="Freeform 1819"/>
            <p:cNvSpPr>
              <a:spLocks/>
            </p:cNvSpPr>
            <p:nvPr/>
          </p:nvSpPr>
          <p:spPr bwMode="auto">
            <a:xfrm>
              <a:off x="4689" y="1976"/>
              <a:ext cx="46" cy="49"/>
            </a:xfrm>
            <a:custGeom>
              <a:avLst/>
              <a:gdLst>
                <a:gd name="T0" fmla="*/ 8 w 92"/>
                <a:gd name="T1" fmla="*/ 0 h 98"/>
                <a:gd name="T2" fmla="*/ 31 w 92"/>
                <a:gd name="T3" fmla="*/ 21 h 98"/>
                <a:gd name="T4" fmla="*/ 50 w 92"/>
                <a:gd name="T5" fmla="*/ 45 h 98"/>
                <a:gd name="T6" fmla="*/ 70 w 92"/>
                <a:gd name="T7" fmla="*/ 70 h 98"/>
                <a:gd name="T8" fmla="*/ 80 w 92"/>
                <a:gd name="T9" fmla="*/ 80 h 98"/>
                <a:gd name="T10" fmla="*/ 92 w 92"/>
                <a:gd name="T11" fmla="*/ 91 h 98"/>
                <a:gd name="T12" fmla="*/ 85 w 92"/>
                <a:gd name="T13" fmla="*/ 98 h 98"/>
                <a:gd name="T14" fmla="*/ 73 w 92"/>
                <a:gd name="T15" fmla="*/ 88 h 98"/>
                <a:gd name="T16" fmla="*/ 62 w 92"/>
                <a:gd name="T17" fmla="*/ 77 h 98"/>
                <a:gd name="T18" fmla="*/ 43 w 92"/>
                <a:gd name="T19" fmla="*/ 53 h 98"/>
                <a:gd name="T20" fmla="*/ 23 w 92"/>
                <a:gd name="T21" fmla="*/ 29 h 98"/>
                <a:gd name="T22" fmla="*/ 0 w 92"/>
                <a:gd name="T23" fmla="*/ 8 h 98"/>
                <a:gd name="T24" fmla="*/ 8 w 92"/>
                <a:gd name="T2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8">
                  <a:moveTo>
                    <a:pt x="8" y="0"/>
                  </a:moveTo>
                  <a:lnTo>
                    <a:pt x="31" y="21"/>
                  </a:lnTo>
                  <a:lnTo>
                    <a:pt x="50" y="45"/>
                  </a:lnTo>
                  <a:lnTo>
                    <a:pt x="70" y="70"/>
                  </a:lnTo>
                  <a:lnTo>
                    <a:pt x="80" y="80"/>
                  </a:lnTo>
                  <a:lnTo>
                    <a:pt x="92" y="91"/>
                  </a:lnTo>
                  <a:lnTo>
                    <a:pt x="85" y="98"/>
                  </a:lnTo>
                  <a:lnTo>
                    <a:pt x="73" y="88"/>
                  </a:lnTo>
                  <a:lnTo>
                    <a:pt x="62" y="77"/>
                  </a:lnTo>
                  <a:lnTo>
                    <a:pt x="43" y="53"/>
                  </a:lnTo>
                  <a:lnTo>
                    <a:pt x="23" y="29"/>
                  </a:lnTo>
                  <a:lnTo>
                    <a:pt x="0" y="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4" name="Freeform 1820"/>
            <p:cNvSpPr>
              <a:spLocks/>
            </p:cNvSpPr>
            <p:nvPr/>
          </p:nvSpPr>
          <p:spPr bwMode="auto">
            <a:xfrm>
              <a:off x="4689" y="1975"/>
              <a:ext cx="4" cy="4"/>
            </a:xfrm>
            <a:custGeom>
              <a:avLst/>
              <a:gdLst>
                <a:gd name="T0" fmla="*/ 8 w 8"/>
                <a:gd name="T1" fmla="*/ 0 h 9"/>
                <a:gd name="T2" fmla="*/ 8 w 8"/>
                <a:gd name="T3" fmla="*/ 1 h 9"/>
                <a:gd name="T4" fmla="*/ 0 w 8"/>
                <a:gd name="T5" fmla="*/ 9 h 9"/>
                <a:gd name="T6" fmla="*/ 2 w 8"/>
                <a:gd name="T7" fmla="*/ 9 h 9"/>
                <a:gd name="T8" fmla="*/ 8 w 8"/>
                <a:gd name="T9" fmla="*/ 0 h 9"/>
              </a:gdLst>
              <a:ahLst/>
              <a:cxnLst>
                <a:cxn ang="0">
                  <a:pos x="T0" y="T1"/>
                </a:cxn>
                <a:cxn ang="0">
                  <a:pos x="T2" y="T3"/>
                </a:cxn>
                <a:cxn ang="0">
                  <a:pos x="T4" y="T5"/>
                </a:cxn>
                <a:cxn ang="0">
                  <a:pos x="T6" y="T7"/>
                </a:cxn>
                <a:cxn ang="0">
                  <a:pos x="T8" y="T9"/>
                </a:cxn>
              </a:cxnLst>
              <a:rect l="0" t="0" r="r" b="b"/>
              <a:pathLst>
                <a:path w="8" h="9">
                  <a:moveTo>
                    <a:pt x="8" y="0"/>
                  </a:moveTo>
                  <a:lnTo>
                    <a:pt x="8" y="1"/>
                  </a:lnTo>
                  <a:lnTo>
                    <a:pt x="0" y="9"/>
                  </a:lnTo>
                  <a:lnTo>
                    <a:pt x="2" y="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5" name="Freeform 1821"/>
            <p:cNvSpPr>
              <a:spLocks/>
            </p:cNvSpPr>
            <p:nvPr/>
          </p:nvSpPr>
          <p:spPr bwMode="auto">
            <a:xfrm>
              <a:off x="4732" y="2020"/>
              <a:ext cx="167" cy="65"/>
            </a:xfrm>
            <a:custGeom>
              <a:avLst/>
              <a:gdLst>
                <a:gd name="T0" fmla="*/ 6 w 334"/>
                <a:gd name="T1" fmla="*/ 0 h 130"/>
                <a:gd name="T2" fmla="*/ 43 w 334"/>
                <a:gd name="T3" fmla="*/ 26 h 130"/>
                <a:gd name="T4" fmla="*/ 62 w 334"/>
                <a:gd name="T5" fmla="*/ 36 h 130"/>
                <a:gd name="T6" fmla="*/ 82 w 334"/>
                <a:gd name="T7" fmla="*/ 47 h 130"/>
                <a:gd name="T8" fmla="*/ 120 w 334"/>
                <a:gd name="T9" fmla="*/ 62 h 130"/>
                <a:gd name="T10" fmla="*/ 162 w 334"/>
                <a:gd name="T11" fmla="*/ 74 h 130"/>
                <a:gd name="T12" fmla="*/ 248 w 334"/>
                <a:gd name="T13" fmla="*/ 95 h 130"/>
                <a:gd name="T14" fmla="*/ 292 w 334"/>
                <a:gd name="T15" fmla="*/ 106 h 130"/>
                <a:gd name="T16" fmla="*/ 334 w 334"/>
                <a:gd name="T17" fmla="*/ 119 h 130"/>
                <a:gd name="T18" fmla="*/ 332 w 334"/>
                <a:gd name="T19" fmla="*/ 130 h 130"/>
                <a:gd name="T20" fmla="*/ 290 w 334"/>
                <a:gd name="T21" fmla="*/ 116 h 130"/>
                <a:gd name="T22" fmla="*/ 246 w 334"/>
                <a:gd name="T23" fmla="*/ 106 h 130"/>
                <a:gd name="T24" fmla="*/ 160 w 334"/>
                <a:gd name="T25" fmla="*/ 85 h 130"/>
                <a:gd name="T26" fmla="*/ 118 w 334"/>
                <a:gd name="T27" fmla="*/ 72 h 130"/>
                <a:gd name="T28" fmla="*/ 76 w 334"/>
                <a:gd name="T29" fmla="*/ 56 h 130"/>
                <a:gd name="T30" fmla="*/ 56 w 334"/>
                <a:gd name="T31" fmla="*/ 45 h 130"/>
                <a:gd name="T32" fmla="*/ 37 w 334"/>
                <a:gd name="T33" fmla="*/ 35 h 130"/>
                <a:gd name="T34" fmla="*/ 0 w 334"/>
                <a:gd name="T35" fmla="*/ 9 h 130"/>
                <a:gd name="T36" fmla="*/ 6 w 334"/>
                <a:gd name="T3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130">
                  <a:moveTo>
                    <a:pt x="6" y="0"/>
                  </a:moveTo>
                  <a:lnTo>
                    <a:pt x="43" y="26"/>
                  </a:lnTo>
                  <a:lnTo>
                    <a:pt x="62" y="36"/>
                  </a:lnTo>
                  <a:lnTo>
                    <a:pt x="82" y="47"/>
                  </a:lnTo>
                  <a:lnTo>
                    <a:pt x="120" y="62"/>
                  </a:lnTo>
                  <a:lnTo>
                    <a:pt x="162" y="74"/>
                  </a:lnTo>
                  <a:lnTo>
                    <a:pt x="248" y="95"/>
                  </a:lnTo>
                  <a:lnTo>
                    <a:pt x="292" y="106"/>
                  </a:lnTo>
                  <a:lnTo>
                    <a:pt x="334" y="119"/>
                  </a:lnTo>
                  <a:lnTo>
                    <a:pt x="332" y="130"/>
                  </a:lnTo>
                  <a:lnTo>
                    <a:pt x="290" y="116"/>
                  </a:lnTo>
                  <a:lnTo>
                    <a:pt x="246" y="106"/>
                  </a:lnTo>
                  <a:lnTo>
                    <a:pt x="160" y="85"/>
                  </a:lnTo>
                  <a:lnTo>
                    <a:pt x="118" y="72"/>
                  </a:lnTo>
                  <a:lnTo>
                    <a:pt x="76" y="56"/>
                  </a:lnTo>
                  <a:lnTo>
                    <a:pt x="56" y="45"/>
                  </a:lnTo>
                  <a:lnTo>
                    <a:pt x="37" y="35"/>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6" name="Freeform 1822"/>
            <p:cNvSpPr>
              <a:spLocks/>
            </p:cNvSpPr>
            <p:nvPr/>
          </p:nvSpPr>
          <p:spPr bwMode="auto">
            <a:xfrm>
              <a:off x="4731" y="2020"/>
              <a:ext cx="4" cy="5"/>
            </a:xfrm>
            <a:custGeom>
              <a:avLst/>
              <a:gdLst>
                <a:gd name="T0" fmla="*/ 0 w 7"/>
                <a:gd name="T1" fmla="*/ 9 h 9"/>
                <a:gd name="T2" fmla="*/ 1 w 7"/>
                <a:gd name="T3" fmla="*/ 9 h 9"/>
                <a:gd name="T4" fmla="*/ 7 w 7"/>
                <a:gd name="T5" fmla="*/ 0 h 9"/>
                <a:gd name="T6" fmla="*/ 7 w 7"/>
                <a:gd name="T7" fmla="*/ 2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lnTo>
                    <a:pt x="1" y="9"/>
                  </a:lnTo>
                  <a:lnTo>
                    <a:pt x="7" y="0"/>
                  </a:lnTo>
                  <a:lnTo>
                    <a:pt x="7" y="2"/>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7" name="Freeform 1823"/>
            <p:cNvSpPr>
              <a:spLocks/>
            </p:cNvSpPr>
            <p:nvPr/>
          </p:nvSpPr>
          <p:spPr bwMode="auto">
            <a:xfrm>
              <a:off x="4897" y="2080"/>
              <a:ext cx="28" cy="13"/>
            </a:xfrm>
            <a:custGeom>
              <a:avLst/>
              <a:gdLst>
                <a:gd name="T0" fmla="*/ 6 w 56"/>
                <a:gd name="T1" fmla="*/ 0 h 27"/>
                <a:gd name="T2" fmla="*/ 32 w 56"/>
                <a:gd name="T3" fmla="*/ 14 h 27"/>
                <a:gd name="T4" fmla="*/ 41 w 56"/>
                <a:gd name="T5" fmla="*/ 17 h 27"/>
                <a:gd name="T6" fmla="*/ 44 w 56"/>
                <a:gd name="T7" fmla="*/ 15 h 27"/>
                <a:gd name="T8" fmla="*/ 48 w 56"/>
                <a:gd name="T9" fmla="*/ 11 h 27"/>
                <a:gd name="T10" fmla="*/ 56 w 56"/>
                <a:gd name="T11" fmla="*/ 18 h 27"/>
                <a:gd name="T12" fmla="*/ 50 w 56"/>
                <a:gd name="T13" fmla="*/ 24 h 27"/>
                <a:gd name="T14" fmla="*/ 41 w 56"/>
                <a:gd name="T15" fmla="*/ 27 h 27"/>
                <a:gd name="T16" fmla="*/ 26 w 56"/>
                <a:gd name="T17" fmla="*/ 23 h 27"/>
                <a:gd name="T18" fmla="*/ 0 w 56"/>
                <a:gd name="T19" fmla="*/ 9 h 27"/>
                <a:gd name="T20" fmla="*/ 6 w 56"/>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27">
                  <a:moveTo>
                    <a:pt x="6" y="0"/>
                  </a:moveTo>
                  <a:lnTo>
                    <a:pt x="32" y="14"/>
                  </a:lnTo>
                  <a:lnTo>
                    <a:pt x="41" y="17"/>
                  </a:lnTo>
                  <a:lnTo>
                    <a:pt x="44" y="15"/>
                  </a:lnTo>
                  <a:lnTo>
                    <a:pt x="48" y="11"/>
                  </a:lnTo>
                  <a:lnTo>
                    <a:pt x="56" y="18"/>
                  </a:lnTo>
                  <a:lnTo>
                    <a:pt x="50" y="24"/>
                  </a:lnTo>
                  <a:lnTo>
                    <a:pt x="41" y="27"/>
                  </a:lnTo>
                  <a:lnTo>
                    <a:pt x="26" y="23"/>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8" name="Freeform 1824"/>
            <p:cNvSpPr>
              <a:spLocks/>
            </p:cNvSpPr>
            <p:nvPr/>
          </p:nvSpPr>
          <p:spPr bwMode="auto">
            <a:xfrm>
              <a:off x="4897" y="2080"/>
              <a:ext cx="5" cy="5"/>
            </a:xfrm>
            <a:custGeom>
              <a:avLst/>
              <a:gdLst>
                <a:gd name="T0" fmla="*/ 3 w 9"/>
                <a:gd name="T1" fmla="*/ 0 h 11"/>
                <a:gd name="T2" fmla="*/ 9 w 9"/>
                <a:gd name="T3" fmla="*/ 2 h 11"/>
                <a:gd name="T4" fmla="*/ 6 w 9"/>
                <a:gd name="T5" fmla="*/ 0 h 11"/>
                <a:gd name="T6" fmla="*/ 0 w 9"/>
                <a:gd name="T7" fmla="*/ 9 h 11"/>
                <a:gd name="T8" fmla="*/ 1 w 9"/>
                <a:gd name="T9" fmla="*/ 11 h 11"/>
                <a:gd name="T10" fmla="*/ 3 w 9"/>
                <a:gd name="T11" fmla="*/ 0 h 11"/>
              </a:gdLst>
              <a:ahLst/>
              <a:cxnLst>
                <a:cxn ang="0">
                  <a:pos x="T0" y="T1"/>
                </a:cxn>
                <a:cxn ang="0">
                  <a:pos x="T2" y="T3"/>
                </a:cxn>
                <a:cxn ang="0">
                  <a:pos x="T4" y="T5"/>
                </a:cxn>
                <a:cxn ang="0">
                  <a:pos x="T6" y="T7"/>
                </a:cxn>
                <a:cxn ang="0">
                  <a:pos x="T8" y="T9"/>
                </a:cxn>
                <a:cxn ang="0">
                  <a:pos x="T10" y="T11"/>
                </a:cxn>
              </a:cxnLst>
              <a:rect l="0" t="0" r="r" b="b"/>
              <a:pathLst>
                <a:path w="9" h="11">
                  <a:moveTo>
                    <a:pt x="3" y="0"/>
                  </a:moveTo>
                  <a:lnTo>
                    <a:pt x="9" y="2"/>
                  </a:lnTo>
                  <a:lnTo>
                    <a:pt x="6" y="0"/>
                  </a:lnTo>
                  <a:lnTo>
                    <a:pt x="0" y="9"/>
                  </a:lnTo>
                  <a:lnTo>
                    <a:pt x="1" y="1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49" name="Freeform 1825"/>
            <p:cNvSpPr>
              <a:spLocks/>
            </p:cNvSpPr>
            <p:nvPr/>
          </p:nvSpPr>
          <p:spPr bwMode="auto">
            <a:xfrm>
              <a:off x="4919" y="2067"/>
              <a:ext cx="10" cy="21"/>
            </a:xfrm>
            <a:custGeom>
              <a:avLst/>
              <a:gdLst>
                <a:gd name="T0" fmla="*/ 4 w 19"/>
                <a:gd name="T1" fmla="*/ 36 h 42"/>
                <a:gd name="T2" fmla="*/ 9 w 19"/>
                <a:gd name="T3" fmla="*/ 28 h 42"/>
                <a:gd name="T4" fmla="*/ 10 w 19"/>
                <a:gd name="T5" fmla="*/ 21 h 42"/>
                <a:gd name="T6" fmla="*/ 9 w 19"/>
                <a:gd name="T7" fmla="*/ 13 h 42"/>
                <a:gd name="T8" fmla="*/ 0 w 19"/>
                <a:gd name="T9" fmla="*/ 7 h 42"/>
                <a:gd name="T10" fmla="*/ 7 w 19"/>
                <a:gd name="T11" fmla="*/ 0 h 42"/>
                <a:gd name="T12" fmla="*/ 16 w 19"/>
                <a:gd name="T13" fmla="*/ 7 h 42"/>
                <a:gd name="T14" fmla="*/ 19 w 19"/>
                <a:gd name="T15" fmla="*/ 21 h 42"/>
                <a:gd name="T16" fmla="*/ 18 w 19"/>
                <a:gd name="T17" fmla="*/ 33 h 42"/>
                <a:gd name="T18" fmla="*/ 13 w 19"/>
                <a:gd name="T19" fmla="*/ 42 h 42"/>
                <a:gd name="T20" fmla="*/ 4 w 19"/>
                <a:gd name="T2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4" y="36"/>
                  </a:moveTo>
                  <a:lnTo>
                    <a:pt x="9" y="28"/>
                  </a:lnTo>
                  <a:lnTo>
                    <a:pt x="10" y="21"/>
                  </a:lnTo>
                  <a:lnTo>
                    <a:pt x="9" y="13"/>
                  </a:lnTo>
                  <a:lnTo>
                    <a:pt x="0" y="7"/>
                  </a:lnTo>
                  <a:lnTo>
                    <a:pt x="7" y="0"/>
                  </a:lnTo>
                  <a:lnTo>
                    <a:pt x="16" y="7"/>
                  </a:lnTo>
                  <a:lnTo>
                    <a:pt x="19" y="21"/>
                  </a:lnTo>
                  <a:lnTo>
                    <a:pt x="18" y="33"/>
                  </a:lnTo>
                  <a:lnTo>
                    <a:pt x="13" y="42"/>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50" name="Freeform 1826"/>
            <p:cNvSpPr>
              <a:spLocks/>
            </p:cNvSpPr>
            <p:nvPr/>
          </p:nvSpPr>
          <p:spPr bwMode="auto">
            <a:xfrm>
              <a:off x="4739" y="1992"/>
              <a:ext cx="183" cy="79"/>
            </a:xfrm>
            <a:custGeom>
              <a:avLst/>
              <a:gdLst>
                <a:gd name="T0" fmla="*/ 362 w 367"/>
                <a:gd name="T1" fmla="*/ 157 h 157"/>
                <a:gd name="T2" fmla="*/ 317 w 367"/>
                <a:gd name="T3" fmla="*/ 139 h 157"/>
                <a:gd name="T4" fmla="*/ 270 w 367"/>
                <a:gd name="T5" fmla="*/ 125 h 157"/>
                <a:gd name="T6" fmla="*/ 175 w 367"/>
                <a:gd name="T7" fmla="*/ 98 h 157"/>
                <a:gd name="T8" fmla="*/ 127 w 367"/>
                <a:gd name="T9" fmla="*/ 83 h 157"/>
                <a:gd name="T10" fmla="*/ 81 w 367"/>
                <a:gd name="T11" fmla="*/ 65 h 157"/>
                <a:gd name="T12" fmla="*/ 39 w 367"/>
                <a:gd name="T13" fmla="*/ 41 h 157"/>
                <a:gd name="T14" fmla="*/ 18 w 367"/>
                <a:gd name="T15" fmla="*/ 26 h 157"/>
                <a:gd name="T16" fmla="*/ 0 w 367"/>
                <a:gd name="T17" fmla="*/ 8 h 157"/>
                <a:gd name="T18" fmla="*/ 8 w 367"/>
                <a:gd name="T19" fmla="*/ 0 h 157"/>
                <a:gd name="T20" fmla="*/ 26 w 367"/>
                <a:gd name="T21" fmla="*/ 19 h 157"/>
                <a:gd name="T22" fmla="*/ 45 w 367"/>
                <a:gd name="T23" fmla="*/ 34 h 157"/>
                <a:gd name="T24" fmla="*/ 88 w 367"/>
                <a:gd name="T25" fmla="*/ 56 h 157"/>
                <a:gd name="T26" fmla="*/ 131 w 367"/>
                <a:gd name="T27" fmla="*/ 74 h 157"/>
                <a:gd name="T28" fmla="*/ 178 w 367"/>
                <a:gd name="T29" fmla="*/ 89 h 157"/>
                <a:gd name="T30" fmla="*/ 273 w 367"/>
                <a:gd name="T31" fmla="*/ 116 h 157"/>
                <a:gd name="T32" fmla="*/ 321 w 367"/>
                <a:gd name="T33" fmla="*/ 130 h 157"/>
                <a:gd name="T34" fmla="*/ 367 w 367"/>
                <a:gd name="T35" fmla="*/ 148 h 157"/>
                <a:gd name="T36" fmla="*/ 362 w 367"/>
                <a:gd name="T3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7" h="157">
                  <a:moveTo>
                    <a:pt x="362" y="157"/>
                  </a:moveTo>
                  <a:lnTo>
                    <a:pt x="317" y="139"/>
                  </a:lnTo>
                  <a:lnTo>
                    <a:pt x="270" y="125"/>
                  </a:lnTo>
                  <a:lnTo>
                    <a:pt x="175" y="98"/>
                  </a:lnTo>
                  <a:lnTo>
                    <a:pt x="127" y="83"/>
                  </a:lnTo>
                  <a:lnTo>
                    <a:pt x="81" y="65"/>
                  </a:lnTo>
                  <a:lnTo>
                    <a:pt x="39" y="41"/>
                  </a:lnTo>
                  <a:lnTo>
                    <a:pt x="18" y="26"/>
                  </a:lnTo>
                  <a:lnTo>
                    <a:pt x="0" y="8"/>
                  </a:lnTo>
                  <a:lnTo>
                    <a:pt x="8" y="0"/>
                  </a:lnTo>
                  <a:lnTo>
                    <a:pt x="26" y="19"/>
                  </a:lnTo>
                  <a:lnTo>
                    <a:pt x="45" y="34"/>
                  </a:lnTo>
                  <a:lnTo>
                    <a:pt x="88" y="56"/>
                  </a:lnTo>
                  <a:lnTo>
                    <a:pt x="131" y="74"/>
                  </a:lnTo>
                  <a:lnTo>
                    <a:pt x="178" y="89"/>
                  </a:lnTo>
                  <a:lnTo>
                    <a:pt x="273" y="116"/>
                  </a:lnTo>
                  <a:lnTo>
                    <a:pt x="321" y="130"/>
                  </a:lnTo>
                  <a:lnTo>
                    <a:pt x="367" y="148"/>
                  </a:lnTo>
                  <a:lnTo>
                    <a:pt x="362"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51" name="Freeform 1827"/>
            <p:cNvSpPr>
              <a:spLocks/>
            </p:cNvSpPr>
            <p:nvPr/>
          </p:nvSpPr>
          <p:spPr bwMode="auto">
            <a:xfrm>
              <a:off x="4919" y="2066"/>
              <a:ext cx="4" cy="5"/>
            </a:xfrm>
            <a:custGeom>
              <a:avLst/>
              <a:gdLst>
                <a:gd name="T0" fmla="*/ 7 w 7"/>
                <a:gd name="T1" fmla="*/ 2 h 9"/>
                <a:gd name="T2" fmla="*/ 6 w 7"/>
                <a:gd name="T3" fmla="*/ 0 h 9"/>
                <a:gd name="T4" fmla="*/ 1 w 7"/>
                <a:gd name="T5" fmla="*/ 9 h 9"/>
                <a:gd name="T6" fmla="*/ 0 w 7"/>
                <a:gd name="T7" fmla="*/ 9 h 9"/>
                <a:gd name="T8" fmla="*/ 7 w 7"/>
                <a:gd name="T9" fmla="*/ 2 h 9"/>
              </a:gdLst>
              <a:ahLst/>
              <a:cxnLst>
                <a:cxn ang="0">
                  <a:pos x="T0" y="T1"/>
                </a:cxn>
                <a:cxn ang="0">
                  <a:pos x="T2" y="T3"/>
                </a:cxn>
                <a:cxn ang="0">
                  <a:pos x="T4" y="T5"/>
                </a:cxn>
                <a:cxn ang="0">
                  <a:pos x="T6" y="T7"/>
                </a:cxn>
                <a:cxn ang="0">
                  <a:pos x="T8" y="T9"/>
                </a:cxn>
              </a:cxnLst>
              <a:rect l="0" t="0" r="r" b="b"/>
              <a:pathLst>
                <a:path w="7" h="9">
                  <a:moveTo>
                    <a:pt x="7" y="2"/>
                  </a:moveTo>
                  <a:lnTo>
                    <a:pt x="6" y="0"/>
                  </a:lnTo>
                  <a:lnTo>
                    <a:pt x="1" y="9"/>
                  </a:lnTo>
                  <a:lnTo>
                    <a:pt x="0" y="9"/>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52" name="Freeform 1828"/>
            <p:cNvSpPr>
              <a:spLocks/>
            </p:cNvSpPr>
            <p:nvPr/>
          </p:nvSpPr>
          <p:spPr bwMode="auto">
            <a:xfrm>
              <a:off x="4729" y="1982"/>
              <a:ext cx="14" cy="14"/>
            </a:xfrm>
            <a:custGeom>
              <a:avLst/>
              <a:gdLst>
                <a:gd name="T0" fmla="*/ 21 w 28"/>
                <a:gd name="T1" fmla="*/ 27 h 27"/>
                <a:gd name="T2" fmla="*/ 28 w 28"/>
                <a:gd name="T3" fmla="*/ 19 h 27"/>
                <a:gd name="T4" fmla="*/ 6 w 28"/>
                <a:gd name="T5" fmla="*/ 0 h 27"/>
                <a:gd name="T6" fmla="*/ 0 w 28"/>
                <a:gd name="T7" fmla="*/ 7 h 27"/>
                <a:gd name="T8" fmla="*/ 21 w 28"/>
                <a:gd name="T9" fmla="*/ 27 h 27"/>
              </a:gdLst>
              <a:ahLst/>
              <a:cxnLst>
                <a:cxn ang="0">
                  <a:pos x="T0" y="T1"/>
                </a:cxn>
                <a:cxn ang="0">
                  <a:pos x="T2" y="T3"/>
                </a:cxn>
                <a:cxn ang="0">
                  <a:pos x="T4" y="T5"/>
                </a:cxn>
                <a:cxn ang="0">
                  <a:pos x="T6" y="T7"/>
                </a:cxn>
                <a:cxn ang="0">
                  <a:pos x="T8" y="T9"/>
                </a:cxn>
              </a:cxnLst>
              <a:rect l="0" t="0" r="r" b="b"/>
              <a:pathLst>
                <a:path w="28" h="27">
                  <a:moveTo>
                    <a:pt x="21" y="27"/>
                  </a:moveTo>
                  <a:lnTo>
                    <a:pt x="28" y="19"/>
                  </a:lnTo>
                  <a:lnTo>
                    <a:pt x="6" y="0"/>
                  </a:lnTo>
                  <a:lnTo>
                    <a:pt x="0" y="7"/>
                  </a:lnTo>
                  <a:lnTo>
                    <a:pt x="2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53" name="Freeform 1829"/>
            <p:cNvSpPr>
              <a:spLocks/>
            </p:cNvSpPr>
            <p:nvPr/>
          </p:nvSpPr>
          <p:spPr bwMode="auto">
            <a:xfrm>
              <a:off x="4739" y="1992"/>
              <a:ext cx="4" cy="4"/>
            </a:xfrm>
            <a:custGeom>
              <a:avLst/>
              <a:gdLst>
                <a:gd name="T0" fmla="*/ 0 w 8"/>
                <a:gd name="T1" fmla="*/ 8 h 8"/>
                <a:gd name="T2" fmla="*/ 1 w 8"/>
                <a:gd name="T3" fmla="*/ 8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1" y="8"/>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6854" name="Freeform 1830"/>
            <p:cNvSpPr>
              <a:spLocks/>
            </p:cNvSpPr>
            <p:nvPr/>
          </p:nvSpPr>
          <p:spPr bwMode="auto">
            <a:xfrm>
              <a:off x="4728" y="1982"/>
              <a:ext cx="4" cy="4"/>
            </a:xfrm>
            <a:custGeom>
              <a:avLst/>
              <a:gdLst>
                <a:gd name="T0" fmla="*/ 7 w 7"/>
                <a:gd name="T1" fmla="*/ 0 h 7"/>
                <a:gd name="T2" fmla="*/ 0 w 7"/>
                <a:gd name="T3" fmla="*/ 7 h 7"/>
                <a:gd name="T4" fmla="*/ 1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7"/>
                  </a:lnTo>
                  <a:lnTo>
                    <a:pt x="1" y="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sp>
        <p:nvSpPr>
          <p:cNvPr id="386855" name="Rectangle 1831"/>
          <p:cNvSpPr>
            <a:spLocks noChangeArrowheads="1"/>
          </p:cNvSpPr>
          <p:nvPr/>
        </p:nvSpPr>
        <p:spPr bwMode="auto">
          <a:xfrm>
            <a:off x="2771776" y="4882516"/>
            <a:ext cx="2341244" cy="984884"/>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56" name="Rectangle 1832"/>
          <p:cNvSpPr>
            <a:spLocks noChangeArrowheads="1"/>
          </p:cNvSpPr>
          <p:nvPr/>
        </p:nvSpPr>
        <p:spPr bwMode="auto">
          <a:xfrm>
            <a:off x="5109211" y="4882516"/>
            <a:ext cx="2343150" cy="984884"/>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57" name="Rectangle 1833"/>
          <p:cNvSpPr>
            <a:spLocks noChangeArrowheads="1"/>
          </p:cNvSpPr>
          <p:nvPr/>
        </p:nvSpPr>
        <p:spPr bwMode="auto">
          <a:xfrm>
            <a:off x="7454266" y="4882516"/>
            <a:ext cx="2339340" cy="984884"/>
          </a:xfrm>
          <a:prstGeom prst="rect">
            <a:avLst/>
          </a:prstGeom>
          <a:solidFill>
            <a:srgbClr val="99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58" name="Rectangle 1834"/>
          <p:cNvSpPr>
            <a:spLocks noChangeArrowheads="1"/>
          </p:cNvSpPr>
          <p:nvPr/>
        </p:nvSpPr>
        <p:spPr bwMode="auto">
          <a:xfrm>
            <a:off x="9789796" y="4882516"/>
            <a:ext cx="2341244" cy="984884"/>
          </a:xfrm>
          <a:prstGeom prst="rect">
            <a:avLst/>
          </a:prstGeom>
          <a:solidFill>
            <a:srgbClr val="33CC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59" name="Rectangle 1835"/>
          <p:cNvSpPr>
            <a:spLocks noChangeArrowheads="1"/>
          </p:cNvSpPr>
          <p:nvPr/>
        </p:nvSpPr>
        <p:spPr bwMode="auto">
          <a:xfrm>
            <a:off x="2771776" y="5871210"/>
            <a:ext cx="2341244" cy="984886"/>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60" name="Rectangle 1836"/>
          <p:cNvSpPr>
            <a:spLocks noChangeArrowheads="1"/>
          </p:cNvSpPr>
          <p:nvPr/>
        </p:nvSpPr>
        <p:spPr bwMode="auto">
          <a:xfrm>
            <a:off x="5109211" y="5871210"/>
            <a:ext cx="2343150" cy="984886"/>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61" name="Rectangle 1837"/>
          <p:cNvSpPr>
            <a:spLocks noChangeArrowheads="1"/>
          </p:cNvSpPr>
          <p:nvPr/>
        </p:nvSpPr>
        <p:spPr bwMode="auto">
          <a:xfrm>
            <a:off x="7454266" y="5871210"/>
            <a:ext cx="2339340" cy="984886"/>
          </a:xfrm>
          <a:prstGeom prst="rect">
            <a:avLst/>
          </a:prstGeom>
          <a:solidFill>
            <a:srgbClr val="99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62" name="Rectangle 1838"/>
          <p:cNvSpPr>
            <a:spLocks noChangeArrowheads="1"/>
          </p:cNvSpPr>
          <p:nvPr/>
        </p:nvSpPr>
        <p:spPr bwMode="auto">
          <a:xfrm>
            <a:off x="9789796" y="5871210"/>
            <a:ext cx="2341244" cy="984886"/>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63" name="Rectangle 1839"/>
          <p:cNvSpPr>
            <a:spLocks noChangeArrowheads="1"/>
          </p:cNvSpPr>
          <p:nvPr/>
        </p:nvSpPr>
        <p:spPr bwMode="auto">
          <a:xfrm>
            <a:off x="2771776" y="6850381"/>
            <a:ext cx="2341244" cy="986790"/>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64" name="Rectangle 1840"/>
          <p:cNvSpPr>
            <a:spLocks noChangeArrowheads="1"/>
          </p:cNvSpPr>
          <p:nvPr/>
        </p:nvSpPr>
        <p:spPr bwMode="auto">
          <a:xfrm>
            <a:off x="5109211" y="6850381"/>
            <a:ext cx="2343150" cy="986790"/>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65" name="Rectangle 1841"/>
          <p:cNvSpPr>
            <a:spLocks noChangeArrowheads="1"/>
          </p:cNvSpPr>
          <p:nvPr/>
        </p:nvSpPr>
        <p:spPr bwMode="auto">
          <a:xfrm>
            <a:off x="7454266" y="6850381"/>
            <a:ext cx="2339340" cy="986790"/>
          </a:xfrm>
          <a:prstGeom prst="rect">
            <a:avLst/>
          </a:prstGeom>
          <a:solidFill>
            <a:srgbClr val="33CC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66" name="Rectangle 1842"/>
          <p:cNvSpPr>
            <a:spLocks noChangeArrowheads="1"/>
          </p:cNvSpPr>
          <p:nvPr/>
        </p:nvSpPr>
        <p:spPr bwMode="auto">
          <a:xfrm>
            <a:off x="9789796" y="6850381"/>
            <a:ext cx="2341244" cy="986790"/>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86867" name="Text Box 1843"/>
          <p:cNvSpPr txBox="1">
            <a:spLocks noChangeArrowheads="1"/>
          </p:cNvSpPr>
          <p:nvPr/>
        </p:nvSpPr>
        <p:spPr bwMode="auto">
          <a:xfrm>
            <a:off x="4962526" y="7063741"/>
            <a:ext cx="260604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35000" algn="l"/>
              </a:tabLst>
              <a:defRPr>
                <a:solidFill>
                  <a:schemeClr val="tx1"/>
                </a:solidFill>
                <a:latin typeface="Arial" panose="020B0604020202020204" pitchFamily="34" charset="0"/>
              </a:defRPr>
            </a:lvl1pPr>
            <a:lvl2pPr>
              <a:tabLst>
                <a:tab pos="635000" algn="l"/>
              </a:tabLst>
              <a:defRPr>
                <a:solidFill>
                  <a:schemeClr val="tx1"/>
                </a:solidFill>
                <a:latin typeface="Arial" panose="020B0604020202020204" pitchFamily="34" charset="0"/>
              </a:defRPr>
            </a:lvl2pPr>
            <a:lvl3pPr>
              <a:tabLst>
                <a:tab pos="635000" algn="l"/>
              </a:tabLst>
              <a:defRPr>
                <a:solidFill>
                  <a:schemeClr val="tx1"/>
                </a:solidFill>
                <a:latin typeface="Arial" panose="020B0604020202020204" pitchFamily="34" charset="0"/>
              </a:defRPr>
            </a:lvl3pPr>
            <a:lvl4pPr>
              <a:tabLst>
                <a:tab pos="635000" algn="l"/>
              </a:tabLst>
              <a:defRPr>
                <a:solidFill>
                  <a:schemeClr val="tx1"/>
                </a:solidFill>
                <a:latin typeface="Arial" panose="020B0604020202020204" pitchFamily="34" charset="0"/>
              </a:defRPr>
            </a:lvl4pPr>
            <a:lvl5pPr>
              <a:tabLst>
                <a:tab pos="635000" algn="l"/>
              </a:tabLst>
              <a:defRPr>
                <a:solidFill>
                  <a:schemeClr val="tx1"/>
                </a:solidFill>
                <a:latin typeface="Arial" panose="020B0604020202020204" pitchFamily="34" charset="0"/>
              </a:defRPr>
            </a:lvl5pPr>
            <a:lvl6pPr fontAlgn="base">
              <a:spcBef>
                <a:spcPct val="0"/>
              </a:spcBef>
              <a:spcAft>
                <a:spcPct val="0"/>
              </a:spcAft>
              <a:tabLst>
                <a:tab pos="635000" algn="l"/>
              </a:tabLst>
              <a:defRPr>
                <a:solidFill>
                  <a:schemeClr val="tx1"/>
                </a:solidFill>
                <a:latin typeface="Arial" panose="020B0604020202020204" pitchFamily="34" charset="0"/>
              </a:defRPr>
            </a:lvl6pPr>
            <a:lvl7pPr fontAlgn="base">
              <a:spcBef>
                <a:spcPct val="0"/>
              </a:spcBef>
              <a:spcAft>
                <a:spcPct val="0"/>
              </a:spcAft>
              <a:tabLst>
                <a:tab pos="635000" algn="l"/>
              </a:tabLst>
              <a:defRPr>
                <a:solidFill>
                  <a:schemeClr val="tx1"/>
                </a:solidFill>
                <a:latin typeface="Arial" panose="020B0604020202020204" pitchFamily="34" charset="0"/>
              </a:defRPr>
            </a:lvl7pPr>
            <a:lvl8pPr fontAlgn="base">
              <a:spcBef>
                <a:spcPct val="0"/>
              </a:spcBef>
              <a:spcAft>
                <a:spcPct val="0"/>
              </a:spcAft>
              <a:tabLst>
                <a:tab pos="635000" algn="l"/>
              </a:tabLst>
              <a:defRPr>
                <a:solidFill>
                  <a:schemeClr val="tx1"/>
                </a:solidFill>
                <a:latin typeface="Arial" panose="020B0604020202020204" pitchFamily="34" charset="0"/>
              </a:defRPr>
            </a:lvl8pPr>
            <a:lvl9pPr fontAlgn="base">
              <a:spcBef>
                <a:spcPct val="0"/>
              </a:spcBef>
              <a:spcAft>
                <a:spcPct val="0"/>
              </a:spcAft>
              <a:tabLst>
                <a:tab pos="635000"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aVF inferior</a:t>
            </a:r>
          </a:p>
        </p:txBody>
      </p:sp>
      <p:sp>
        <p:nvSpPr>
          <p:cNvPr id="386868" name="Text Box 1844"/>
          <p:cNvSpPr txBox="1">
            <a:spLocks noChangeArrowheads="1"/>
          </p:cNvSpPr>
          <p:nvPr/>
        </p:nvSpPr>
        <p:spPr bwMode="auto">
          <a:xfrm>
            <a:off x="2794636" y="7063741"/>
            <a:ext cx="225742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III inferior</a:t>
            </a:r>
          </a:p>
        </p:txBody>
      </p:sp>
      <p:sp>
        <p:nvSpPr>
          <p:cNvPr id="386869" name="Text Box 1845"/>
          <p:cNvSpPr txBox="1">
            <a:spLocks noChangeArrowheads="1"/>
          </p:cNvSpPr>
          <p:nvPr/>
        </p:nvSpPr>
        <p:spPr bwMode="auto">
          <a:xfrm>
            <a:off x="7490460" y="7063741"/>
            <a:ext cx="228600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V</a:t>
            </a:r>
            <a:r>
              <a:rPr lang="en-US" altLang="en-US" sz="2880" b="1" baseline="-25000">
                <a:latin typeface="Century Gothic" panose="020B0502020202020204" pitchFamily="34" charset="0"/>
              </a:rPr>
              <a:t>3</a:t>
            </a:r>
            <a:r>
              <a:rPr lang="en-US" altLang="en-US" sz="2880" b="1">
                <a:latin typeface="Century Gothic" panose="020B0502020202020204" pitchFamily="34" charset="0"/>
              </a:rPr>
              <a:t> anterior</a:t>
            </a:r>
          </a:p>
        </p:txBody>
      </p:sp>
      <p:sp>
        <p:nvSpPr>
          <p:cNvPr id="386870" name="Text Box 1846"/>
          <p:cNvSpPr txBox="1">
            <a:spLocks noChangeArrowheads="1"/>
          </p:cNvSpPr>
          <p:nvPr/>
        </p:nvSpPr>
        <p:spPr bwMode="auto">
          <a:xfrm>
            <a:off x="9820276" y="7065646"/>
            <a:ext cx="224218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6 </a:t>
            </a:r>
            <a:r>
              <a:rPr lang="en-US" altLang="en-US" sz="2880" b="1">
                <a:solidFill>
                  <a:schemeClr val="bg1"/>
                </a:solidFill>
                <a:latin typeface="Century Gothic" panose="020B0502020202020204" pitchFamily="34" charset="0"/>
              </a:rPr>
              <a:t>lateral</a:t>
            </a:r>
          </a:p>
        </p:txBody>
      </p:sp>
      <p:sp>
        <p:nvSpPr>
          <p:cNvPr id="386871" name="Text Box 1847"/>
          <p:cNvSpPr txBox="1">
            <a:spLocks noChangeArrowheads="1"/>
          </p:cNvSpPr>
          <p:nvPr/>
        </p:nvSpPr>
        <p:spPr bwMode="auto">
          <a:xfrm>
            <a:off x="5133976" y="6075046"/>
            <a:ext cx="2225040"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35000" algn="l"/>
              </a:tabLst>
              <a:defRPr>
                <a:solidFill>
                  <a:schemeClr val="tx1"/>
                </a:solidFill>
                <a:latin typeface="Arial" panose="020B0604020202020204" pitchFamily="34" charset="0"/>
              </a:defRPr>
            </a:lvl1pPr>
            <a:lvl2pPr>
              <a:tabLst>
                <a:tab pos="635000" algn="l"/>
              </a:tabLst>
              <a:defRPr>
                <a:solidFill>
                  <a:schemeClr val="tx1"/>
                </a:solidFill>
                <a:latin typeface="Arial" panose="020B0604020202020204" pitchFamily="34" charset="0"/>
              </a:defRPr>
            </a:lvl2pPr>
            <a:lvl3pPr>
              <a:tabLst>
                <a:tab pos="635000" algn="l"/>
              </a:tabLst>
              <a:defRPr>
                <a:solidFill>
                  <a:schemeClr val="tx1"/>
                </a:solidFill>
                <a:latin typeface="Arial" panose="020B0604020202020204" pitchFamily="34" charset="0"/>
              </a:defRPr>
            </a:lvl3pPr>
            <a:lvl4pPr>
              <a:tabLst>
                <a:tab pos="635000" algn="l"/>
              </a:tabLst>
              <a:defRPr>
                <a:solidFill>
                  <a:schemeClr val="tx1"/>
                </a:solidFill>
                <a:latin typeface="Arial" panose="020B0604020202020204" pitchFamily="34" charset="0"/>
              </a:defRPr>
            </a:lvl4pPr>
            <a:lvl5pPr>
              <a:tabLst>
                <a:tab pos="635000" algn="l"/>
              </a:tabLst>
              <a:defRPr>
                <a:solidFill>
                  <a:schemeClr val="tx1"/>
                </a:solidFill>
                <a:latin typeface="Arial" panose="020B0604020202020204" pitchFamily="34" charset="0"/>
              </a:defRPr>
            </a:lvl5pPr>
            <a:lvl6pPr fontAlgn="base">
              <a:spcBef>
                <a:spcPct val="0"/>
              </a:spcBef>
              <a:spcAft>
                <a:spcPct val="0"/>
              </a:spcAft>
              <a:tabLst>
                <a:tab pos="635000" algn="l"/>
              </a:tabLst>
              <a:defRPr>
                <a:solidFill>
                  <a:schemeClr val="tx1"/>
                </a:solidFill>
                <a:latin typeface="Arial" panose="020B0604020202020204" pitchFamily="34" charset="0"/>
              </a:defRPr>
            </a:lvl6pPr>
            <a:lvl7pPr fontAlgn="base">
              <a:spcBef>
                <a:spcPct val="0"/>
              </a:spcBef>
              <a:spcAft>
                <a:spcPct val="0"/>
              </a:spcAft>
              <a:tabLst>
                <a:tab pos="635000" algn="l"/>
              </a:tabLst>
              <a:defRPr>
                <a:solidFill>
                  <a:schemeClr val="tx1"/>
                </a:solidFill>
                <a:latin typeface="Arial" panose="020B0604020202020204" pitchFamily="34" charset="0"/>
              </a:defRPr>
            </a:lvl7pPr>
            <a:lvl8pPr fontAlgn="base">
              <a:spcBef>
                <a:spcPct val="0"/>
              </a:spcBef>
              <a:spcAft>
                <a:spcPct val="0"/>
              </a:spcAft>
              <a:tabLst>
                <a:tab pos="635000" algn="l"/>
              </a:tabLst>
              <a:defRPr>
                <a:solidFill>
                  <a:schemeClr val="tx1"/>
                </a:solidFill>
                <a:latin typeface="Arial" panose="020B0604020202020204" pitchFamily="34" charset="0"/>
              </a:defRPr>
            </a:lvl8pPr>
            <a:lvl9pPr fontAlgn="base">
              <a:spcBef>
                <a:spcPct val="0"/>
              </a:spcBef>
              <a:spcAft>
                <a:spcPct val="0"/>
              </a:spcAft>
              <a:tabLst>
                <a:tab pos="635000"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aVL	 lateral</a:t>
            </a:r>
          </a:p>
        </p:txBody>
      </p:sp>
      <p:sp>
        <p:nvSpPr>
          <p:cNvPr id="386872" name="Text Box 1848"/>
          <p:cNvSpPr txBox="1">
            <a:spLocks noChangeArrowheads="1"/>
          </p:cNvSpPr>
          <p:nvPr/>
        </p:nvSpPr>
        <p:spPr bwMode="auto">
          <a:xfrm>
            <a:off x="2794636" y="6076951"/>
            <a:ext cx="225742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II inferior</a:t>
            </a:r>
          </a:p>
        </p:txBody>
      </p:sp>
      <p:sp>
        <p:nvSpPr>
          <p:cNvPr id="386873" name="Text Box 1849"/>
          <p:cNvSpPr txBox="1">
            <a:spLocks noChangeArrowheads="1"/>
          </p:cNvSpPr>
          <p:nvPr/>
        </p:nvSpPr>
        <p:spPr bwMode="auto">
          <a:xfrm>
            <a:off x="7469506" y="6076951"/>
            <a:ext cx="228790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2</a:t>
            </a:r>
            <a:r>
              <a:rPr lang="en-US" altLang="en-US" sz="2880" b="1">
                <a:solidFill>
                  <a:schemeClr val="bg1"/>
                </a:solidFill>
                <a:latin typeface="Century Gothic" panose="020B0502020202020204" pitchFamily="34" charset="0"/>
              </a:rPr>
              <a:t> septal</a:t>
            </a:r>
          </a:p>
        </p:txBody>
      </p:sp>
      <p:sp>
        <p:nvSpPr>
          <p:cNvPr id="386874" name="Text Box 1850"/>
          <p:cNvSpPr txBox="1">
            <a:spLocks noChangeArrowheads="1"/>
          </p:cNvSpPr>
          <p:nvPr/>
        </p:nvSpPr>
        <p:spPr bwMode="auto">
          <a:xfrm>
            <a:off x="9820276" y="6076951"/>
            <a:ext cx="233553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5</a:t>
            </a:r>
            <a:r>
              <a:rPr lang="en-US" altLang="en-US" sz="2880" b="1">
                <a:solidFill>
                  <a:schemeClr val="bg1"/>
                </a:solidFill>
                <a:latin typeface="Century Gothic" panose="020B0502020202020204" pitchFamily="34" charset="0"/>
              </a:rPr>
              <a:t> lateral</a:t>
            </a:r>
          </a:p>
        </p:txBody>
      </p:sp>
      <p:sp>
        <p:nvSpPr>
          <p:cNvPr id="386875" name="Text Box 1851"/>
          <p:cNvSpPr txBox="1">
            <a:spLocks noChangeArrowheads="1"/>
          </p:cNvSpPr>
          <p:nvPr/>
        </p:nvSpPr>
        <p:spPr bwMode="auto">
          <a:xfrm>
            <a:off x="5133976" y="5082541"/>
            <a:ext cx="222504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87388" algn="l"/>
              </a:tabLst>
              <a:defRPr>
                <a:solidFill>
                  <a:schemeClr val="tx1"/>
                </a:solidFill>
                <a:latin typeface="Arial" panose="020B0604020202020204" pitchFamily="34" charset="0"/>
              </a:defRPr>
            </a:lvl1pPr>
            <a:lvl2pPr>
              <a:tabLst>
                <a:tab pos="687388" algn="l"/>
              </a:tabLst>
              <a:defRPr>
                <a:solidFill>
                  <a:schemeClr val="tx1"/>
                </a:solidFill>
                <a:latin typeface="Arial" panose="020B0604020202020204" pitchFamily="34" charset="0"/>
              </a:defRPr>
            </a:lvl2pPr>
            <a:lvl3pPr>
              <a:tabLst>
                <a:tab pos="687388" algn="l"/>
              </a:tabLst>
              <a:defRPr>
                <a:solidFill>
                  <a:schemeClr val="tx1"/>
                </a:solidFill>
                <a:latin typeface="Arial" panose="020B0604020202020204" pitchFamily="34" charset="0"/>
              </a:defRPr>
            </a:lvl3pPr>
            <a:lvl4pPr>
              <a:tabLst>
                <a:tab pos="687388" algn="l"/>
              </a:tabLst>
              <a:defRPr>
                <a:solidFill>
                  <a:schemeClr val="tx1"/>
                </a:solidFill>
                <a:latin typeface="Arial" panose="020B0604020202020204" pitchFamily="34" charset="0"/>
              </a:defRPr>
            </a:lvl4pPr>
            <a:lvl5pPr>
              <a:tabLst>
                <a:tab pos="687388" algn="l"/>
              </a:tabLst>
              <a:defRPr>
                <a:solidFill>
                  <a:schemeClr val="tx1"/>
                </a:solidFill>
                <a:latin typeface="Arial" panose="020B0604020202020204" pitchFamily="34" charset="0"/>
              </a:defRPr>
            </a:lvl5pPr>
            <a:lvl6pPr fontAlgn="base">
              <a:spcBef>
                <a:spcPct val="0"/>
              </a:spcBef>
              <a:spcAft>
                <a:spcPct val="0"/>
              </a:spcAft>
              <a:tabLst>
                <a:tab pos="687388" algn="l"/>
              </a:tabLst>
              <a:defRPr>
                <a:solidFill>
                  <a:schemeClr val="tx1"/>
                </a:solidFill>
                <a:latin typeface="Arial" panose="020B0604020202020204" pitchFamily="34" charset="0"/>
              </a:defRPr>
            </a:lvl6pPr>
            <a:lvl7pPr fontAlgn="base">
              <a:spcBef>
                <a:spcPct val="0"/>
              </a:spcBef>
              <a:spcAft>
                <a:spcPct val="0"/>
              </a:spcAft>
              <a:tabLst>
                <a:tab pos="687388" algn="l"/>
              </a:tabLst>
              <a:defRPr>
                <a:solidFill>
                  <a:schemeClr val="tx1"/>
                </a:solidFill>
                <a:latin typeface="Arial" panose="020B0604020202020204" pitchFamily="34" charset="0"/>
              </a:defRPr>
            </a:lvl7pPr>
            <a:lvl8pPr fontAlgn="base">
              <a:spcBef>
                <a:spcPct val="0"/>
              </a:spcBef>
              <a:spcAft>
                <a:spcPct val="0"/>
              </a:spcAft>
              <a:tabLst>
                <a:tab pos="687388" algn="l"/>
              </a:tabLst>
              <a:defRPr>
                <a:solidFill>
                  <a:schemeClr val="tx1"/>
                </a:solidFill>
                <a:latin typeface="Arial" panose="020B0604020202020204" pitchFamily="34" charset="0"/>
              </a:defRPr>
            </a:lvl8pPr>
            <a:lvl9pPr fontAlgn="base">
              <a:spcBef>
                <a:spcPct val="0"/>
              </a:spcBef>
              <a:spcAft>
                <a:spcPct val="0"/>
              </a:spcAft>
              <a:tabLst>
                <a:tab pos="68738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aVR</a:t>
            </a:r>
          </a:p>
        </p:txBody>
      </p:sp>
      <p:sp>
        <p:nvSpPr>
          <p:cNvPr id="386876" name="Text Box 1852"/>
          <p:cNvSpPr txBox="1">
            <a:spLocks noChangeArrowheads="1"/>
          </p:cNvSpPr>
          <p:nvPr/>
        </p:nvSpPr>
        <p:spPr bwMode="auto">
          <a:xfrm>
            <a:off x="2794636" y="5082541"/>
            <a:ext cx="234886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 lateral</a:t>
            </a:r>
          </a:p>
        </p:txBody>
      </p:sp>
      <p:sp>
        <p:nvSpPr>
          <p:cNvPr id="386877" name="Text Box 1853"/>
          <p:cNvSpPr txBox="1">
            <a:spLocks noChangeArrowheads="1"/>
          </p:cNvSpPr>
          <p:nvPr/>
        </p:nvSpPr>
        <p:spPr bwMode="auto">
          <a:xfrm>
            <a:off x="7469506" y="5082541"/>
            <a:ext cx="228790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1 </a:t>
            </a:r>
            <a:r>
              <a:rPr lang="en-US" altLang="en-US" sz="2880" b="1">
                <a:solidFill>
                  <a:schemeClr val="bg1"/>
                </a:solidFill>
                <a:latin typeface="Century Gothic" panose="020B0502020202020204" pitchFamily="34" charset="0"/>
              </a:rPr>
              <a:t>septal</a:t>
            </a:r>
          </a:p>
        </p:txBody>
      </p:sp>
      <p:sp>
        <p:nvSpPr>
          <p:cNvPr id="386878" name="Text Box 1854"/>
          <p:cNvSpPr txBox="1">
            <a:spLocks noChangeArrowheads="1"/>
          </p:cNvSpPr>
          <p:nvPr/>
        </p:nvSpPr>
        <p:spPr bwMode="auto">
          <a:xfrm>
            <a:off x="9858376" y="5082541"/>
            <a:ext cx="224409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V</a:t>
            </a:r>
            <a:r>
              <a:rPr lang="en-US" altLang="en-US" sz="2880" b="1" baseline="-25000">
                <a:latin typeface="Century Gothic" panose="020B0502020202020204" pitchFamily="34" charset="0"/>
              </a:rPr>
              <a:t>4 </a:t>
            </a:r>
            <a:r>
              <a:rPr lang="en-US" altLang="en-US" sz="2880" b="1">
                <a:latin typeface="Century Gothic" panose="020B0502020202020204" pitchFamily="34" charset="0"/>
              </a:rPr>
              <a:t>anterior</a:t>
            </a:r>
          </a:p>
        </p:txBody>
      </p:sp>
    </p:spTree>
    <p:extLst>
      <p:ext uri="{BB962C8B-B14F-4D97-AF65-F5344CB8AC3E}">
        <p14:creationId xmlns:p14="http://schemas.microsoft.com/office/powerpoint/2010/main" val="14597340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2000"/>
                                        <p:tgtEl>
                                          <p:spTgt spid="386876"/>
                                        </p:tgtEl>
                                      </p:cBhvr>
                                    </p:animEffect>
                                    <p:set>
                                      <p:cBhvr>
                                        <p:cTn id="7" dur="1" fill="hold">
                                          <p:stCondLst>
                                            <p:cond delay="1999"/>
                                          </p:stCondLst>
                                        </p:cTn>
                                        <p:tgtEl>
                                          <p:spTgt spid="386876"/>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2000"/>
                                        <p:tgtEl>
                                          <p:spTgt spid="386872"/>
                                        </p:tgtEl>
                                      </p:cBhvr>
                                    </p:animEffect>
                                    <p:set>
                                      <p:cBhvr>
                                        <p:cTn id="10" dur="1" fill="hold">
                                          <p:stCondLst>
                                            <p:cond delay="1999"/>
                                          </p:stCondLst>
                                        </p:cTn>
                                        <p:tgtEl>
                                          <p:spTgt spid="386872"/>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2000"/>
                                        <p:tgtEl>
                                          <p:spTgt spid="386859"/>
                                        </p:tgtEl>
                                      </p:cBhvr>
                                    </p:animEffect>
                                    <p:set>
                                      <p:cBhvr>
                                        <p:cTn id="13" dur="1" fill="hold">
                                          <p:stCondLst>
                                            <p:cond delay="1999"/>
                                          </p:stCondLst>
                                        </p:cTn>
                                        <p:tgtEl>
                                          <p:spTgt spid="386859"/>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2000"/>
                                        <p:tgtEl>
                                          <p:spTgt spid="386855"/>
                                        </p:tgtEl>
                                      </p:cBhvr>
                                    </p:animEffect>
                                    <p:set>
                                      <p:cBhvr>
                                        <p:cTn id="16" dur="1" fill="hold">
                                          <p:stCondLst>
                                            <p:cond delay="1999"/>
                                          </p:stCondLst>
                                        </p:cTn>
                                        <p:tgtEl>
                                          <p:spTgt spid="386855"/>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2000"/>
                                        <p:tgtEl>
                                          <p:spTgt spid="386860"/>
                                        </p:tgtEl>
                                      </p:cBhvr>
                                    </p:animEffect>
                                    <p:set>
                                      <p:cBhvr>
                                        <p:cTn id="19" dur="1" fill="hold">
                                          <p:stCondLst>
                                            <p:cond delay="1999"/>
                                          </p:stCondLst>
                                        </p:cTn>
                                        <p:tgtEl>
                                          <p:spTgt spid="386860"/>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2000"/>
                                        <p:tgtEl>
                                          <p:spTgt spid="386871"/>
                                        </p:tgtEl>
                                      </p:cBhvr>
                                    </p:animEffect>
                                    <p:set>
                                      <p:cBhvr>
                                        <p:cTn id="22" dur="1" fill="hold">
                                          <p:stCondLst>
                                            <p:cond delay="1999"/>
                                          </p:stCondLst>
                                        </p:cTn>
                                        <p:tgtEl>
                                          <p:spTgt spid="386871"/>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2000"/>
                                        <p:tgtEl>
                                          <p:spTgt spid="386868"/>
                                        </p:tgtEl>
                                      </p:cBhvr>
                                    </p:animEffect>
                                    <p:set>
                                      <p:cBhvr>
                                        <p:cTn id="25" dur="1" fill="hold">
                                          <p:stCondLst>
                                            <p:cond delay="1999"/>
                                          </p:stCondLst>
                                        </p:cTn>
                                        <p:tgtEl>
                                          <p:spTgt spid="386868"/>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2000"/>
                                        <p:tgtEl>
                                          <p:spTgt spid="386863"/>
                                        </p:tgtEl>
                                      </p:cBhvr>
                                    </p:animEffect>
                                    <p:set>
                                      <p:cBhvr>
                                        <p:cTn id="28" dur="1" fill="hold">
                                          <p:stCondLst>
                                            <p:cond delay="1999"/>
                                          </p:stCondLst>
                                        </p:cTn>
                                        <p:tgtEl>
                                          <p:spTgt spid="386863"/>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2000"/>
                                        <p:tgtEl>
                                          <p:spTgt spid="386867"/>
                                        </p:tgtEl>
                                      </p:cBhvr>
                                    </p:animEffect>
                                    <p:set>
                                      <p:cBhvr>
                                        <p:cTn id="31" dur="1" fill="hold">
                                          <p:stCondLst>
                                            <p:cond delay="1999"/>
                                          </p:stCondLst>
                                        </p:cTn>
                                        <p:tgtEl>
                                          <p:spTgt spid="386867"/>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2000"/>
                                        <p:tgtEl>
                                          <p:spTgt spid="386864"/>
                                        </p:tgtEl>
                                      </p:cBhvr>
                                    </p:animEffect>
                                    <p:set>
                                      <p:cBhvr>
                                        <p:cTn id="34" dur="1" fill="hold">
                                          <p:stCondLst>
                                            <p:cond delay="1999"/>
                                          </p:stCondLst>
                                        </p:cTn>
                                        <p:tgtEl>
                                          <p:spTgt spid="386864"/>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2000"/>
                                        <p:tgtEl>
                                          <p:spTgt spid="386865"/>
                                        </p:tgtEl>
                                      </p:cBhvr>
                                    </p:animEffect>
                                    <p:set>
                                      <p:cBhvr>
                                        <p:cTn id="37" dur="1" fill="hold">
                                          <p:stCondLst>
                                            <p:cond delay="1999"/>
                                          </p:stCondLst>
                                        </p:cTn>
                                        <p:tgtEl>
                                          <p:spTgt spid="386865"/>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2000"/>
                                        <p:tgtEl>
                                          <p:spTgt spid="386869"/>
                                        </p:tgtEl>
                                      </p:cBhvr>
                                    </p:animEffect>
                                    <p:set>
                                      <p:cBhvr>
                                        <p:cTn id="40" dur="1" fill="hold">
                                          <p:stCondLst>
                                            <p:cond delay="1999"/>
                                          </p:stCondLst>
                                        </p:cTn>
                                        <p:tgtEl>
                                          <p:spTgt spid="386869"/>
                                        </p:tgtEl>
                                        <p:attrNameLst>
                                          <p:attrName>style.visibility</p:attrName>
                                        </p:attrNameLst>
                                      </p:cBhvr>
                                      <p:to>
                                        <p:strVal val="hidden"/>
                                      </p:to>
                                    </p:set>
                                  </p:childTnLst>
                                </p:cTn>
                              </p:par>
                              <p:par>
                                <p:cTn id="41" presetID="10" presetClass="exit" presetSubtype="0" fill="hold" grpId="0" nodeType="withEffect">
                                  <p:stCondLst>
                                    <p:cond delay="0"/>
                                  </p:stCondLst>
                                  <p:childTnLst>
                                    <p:animEffect transition="out" filter="fade">
                                      <p:cBhvr>
                                        <p:cTn id="42" dur="2000"/>
                                        <p:tgtEl>
                                          <p:spTgt spid="386874"/>
                                        </p:tgtEl>
                                      </p:cBhvr>
                                    </p:animEffect>
                                    <p:set>
                                      <p:cBhvr>
                                        <p:cTn id="43" dur="1" fill="hold">
                                          <p:stCondLst>
                                            <p:cond delay="1999"/>
                                          </p:stCondLst>
                                        </p:cTn>
                                        <p:tgtEl>
                                          <p:spTgt spid="386874"/>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2000"/>
                                        <p:tgtEl>
                                          <p:spTgt spid="386862"/>
                                        </p:tgtEl>
                                      </p:cBhvr>
                                    </p:animEffect>
                                    <p:set>
                                      <p:cBhvr>
                                        <p:cTn id="46" dur="1" fill="hold">
                                          <p:stCondLst>
                                            <p:cond delay="1999"/>
                                          </p:stCondLst>
                                        </p:cTn>
                                        <p:tgtEl>
                                          <p:spTgt spid="386862"/>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2000"/>
                                        <p:tgtEl>
                                          <p:spTgt spid="386870"/>
                                        </p:tgtEl>
                                      </p:cBhvr>
                                    </p:animEffect>
                                    <p:set>
                                      <p:cBhvr>
                                        <p:cTn id="49" dur="1" fill="hold">
                                          <p:stCondLst>
                                            <p:cond delay="1999"/>
                                          </p:stCondLst>
                                        </p:cTn>
                                        <p:tgtEl>
                                          <p:spTgt spid="386870"/>
                                        </p:tgtEl>
                                        <p:attrNameLst>
                                          <p:attrName>style.visibility</p:attrName>
                                        </p:attrNameLst>
                                      </p:cBhvr>
                                      <p:to>
                                        <p:strVal val="hidden"/>
                                      </p:to>
                                    </p:set>
                                  </p:childTnLst>
                                </p:cTn>
                              </p:par>
                              <p:par>
                                <p:cTn id="50" presetID="10" presetClass="exit" presetSubtype="0" fill="hold" grpId="0" nodeType="withEffect">
                                  <p:stCondLst>
                                    <p:cond delay="0"/>
                                  </p:stCondLst>
                                  <p:childTnLst>
                                    <p:animEffect transition="out" filter="fade">
                                      <p:cBhvr>
                                        <p:cTn id="51" dur="2000"/>
                                        <p:tgtEl>
                                          <p:spTgt spid="386866"/>
                                        </p:tgtEl>
                                      </p:cBhvr>
                                    </p:animEffect>
                                    <p:set>
                                      <p:cBhvr>
                                        <p:cTn id="52" dur="1" fill="hold">
                                          <p:stCondLst>
                                            <p:cond delay="1999"/>
                                          </p:stCondLst>
                                        </p:cTn>
                                        <p:tgtEl>
                                          <p:spTgt spid="386866"/>
                                        </p:tgtEl>
                                        <p:attrNameLst>
                                          <p:attrName>style.visibility</p:attrName>
                                        </p:attrNameLst>
                                      </p:cBhvr>
                                      <p:to>
                                        <p:strVal val="hidden"/>
                                      </p:to>
                                    </p:set>
                                  </p:childTnLst>
                                </p:cTn>
                              </p:par>
                              <p:par>
                                <p:cTn id="53" presetID="10" presetClass="exit" presetSubtype="0" fill="hold" grpId="0" nodeType="withEffect">
                                  <p:stCondLst>
                                    <p:cond delay="0"/>
                                  </p:stCondLst>
                                  <p:childTnLst>
                                    <p:animEffect transition="out" filter="fade">
                                      <p:cBhvr>
                                        <p:cTn id="54" dur="2000"/>
                                        <p:tgtEl>
                                          <p:spTgt spid="386878"/>
                                        </p:tgtEl>
                                      </p:cBhvr>
                                    </p:animEffect>
                                    <p:set>
                                      <p:cBhvr>
                                        <p:cTn id="55" dur="1" fill="hold">
                                          <p:stCondLst>
                                            <p:cond delay="1999"/>
                                          </p:stCondLst>
                                        </p:cTn>
                                        <p:tgtEl>
                                          <p:spTgt spid="386878"/>
                                        </p:tgtEl>
                                        <p:attrNameLst>
                                          <p:attrName>style.visibility</p:attrName>
                                        </p:attrNameLst>
                                      </p:cBhvr>
                                      <p:to>
                                        <p:strVal val="hidden"/>
                                      </p:to>
                                    </p:set>
                                  </p:childTnLst>
                                </p:cTn>
                              </p:par>
                              <p:par>
                                <p:cTn id="56" presetID="10" presetClass="exit" presetSubtype="0" fill="hold" grpId="0" nodeType="withEffect">
                                  <p:stCondLst>
                                    <p:cond delay="0"/>
                                  </p:stCondLst>
                                  <p:childTnLst>
                                    <p:animEffect transition="out" filter="fade">
                                      <p:cBhvr>
                                        <p:cTn id="57" dur="2000"/>
                                        <p:tgtEl>
                                          <p:spTgt spid="386858"/>
                                        </p:tgtEl>
                                      </p:cBhvr>
                                    </p:animEffect>
                                    <p:set>
                                      <p:cBhvr>
                                        <p:cTn id="58" dur="1" fill="hold">
                                          <p:stCondLst>
                                            <p:cond delay="1999"/>
                                          </p:stCondLst>
                                        </p:cTn>
                                        <p:tgtEl>
                                          <p:spTgt spid="386858"/>
                                        </p:tgtEl>
                                        <p:attrNameLst>
                                          <p:attrName>style.visibility</p:attrName>
                                        </p:attrNameLst>
                                      </p:cBhvr>
                                      <p:to>
                                        <p:strVal val="hidden"/>
                                      </p:to>
                                    </p:set>
                                  </p:childTnLst>
                                </p:cTn>
                              </p:par>
                              <p:par>
                                <p:cTn id="59" presetID="10" presetClass="exit" presetSubtype="0" fill="hold" grpId="0" nodeType="withEffect">
                                  <p:stCondLst>
                                    <p:cond delay="0"/>
                                  </p:stCondLst>
                                  <p:childTnLst>
                                    <p:animEffect transition="out" filter="fade">
                                      <p:cBhvr>
                                        <p:cTn id="60" dur="2000"/>
                                        <p:tgtEl>
                                          <p:spTgt spid="386856"/>
                                        </p:tgtEl>
                                      </p:cBhvr>
                                    </p:animEffect>
                                    <p:set>
                                      <p:cBhvr>
                                        <p:cTn id="61" dur="1" fill="hold">
                                          <p:stCondLst>
                                            <p:cond delay="1999"/>
                                          </p:stCondLst>
                                        </p:cTn>
                                        <p:tgtEl>
                                          <p:spTgt spid="386856"/>
                                        </p:tgtEl>
                                        <p:attrNameLst>
                                          <p:attrName>style.visibility</p:attrName>
                                        </p:attrNameLst>
                                      </p:cBhvr>
                                      <p:to>
                                        <p:strVal val="hidden"/>
                                      </p:to>
                                    </p:set>
                                  </p:childTnLst>
                                </p:cTn>
                              </p:par>
                              <p:par>
                                <p:cTn id="62" presetID="10" presetClass="exit" presetSubtype="0" fill="hold" grpId="0" nodeType="withEffect">
                                  <p:stCondLst>
                                    <p:cond delay="0"/>
                                  </p:stCondLst>
                                  <p:childTnLst>
                                    <p:animEffect transition="out" filter="fade">
                                      <p:cBhvr>
                                        <p:cTn id="63" dur="2000"/>
                                        <p:tgtEl>
                                          <p:spTgt spid="386875"/>
                                        </p:tgtEl>
                                      </p:cBhvr>
                                    </p:animEffect>
                                    <p:set>
                                      <p:cBhvr>
                                        <p:cTn id="64" dur="1" fill="hold">
                                          <p:stCondLst>
                                            <p:cond delay="1999"/>
                                          </p:stCondLst>
                                        </p:cTn>
                                        <p:tgtEl>
                                          <p:spTgt spid="386875"/>
                                        </p:tgtEl>
                                        <p:attrNameLst>
                                          <p:attrName>style.visibility</p:attrName>
                                        </p:attrNameLst>
                                      </p:cBhvr>
                                      <p:to>
                                        <p:strVal val="hidden"/>
                                      </p:to>
                                    </p:set>
                                  </p:childTnLst>
                                </p:cTn>
                              </p:par>
                              <p:par>
                                <p:cTn id="65" presetID="10" presetClass="exit" presetSubtype="0" fill="hold" nodeType="withEffect">
                                  <p:stCondLst>
                                    <p:cond delay="0"/>
                                  </p:stCondLst>
                                  <p:childTnLst>
                                    <p:animEffect transition="out" filter="fade">
                                      <p:cBhvr>
                                        <p:cTn id="66" dur="2000"/>
                                        <p:tgtEl>
                                          <p:spTgt spid="386329"/>
                                        </p:tgtEl>
                                      </p:cBhvr>
                                    </p:animEffect>
                                    <p:set>
                                      <p:cBhvr>
                                        <p:cTn id="67" dur="1" fill="hold">
                                          <p:stCondLst>
                                            <p:cond delay="1999"/>
                                          </p:stCondLst>
                                        </p:cTn>
                                        <p:tgtEl>
                                          <p:spTgt spid="386329"/>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2000"/>
                                        <p:tgtEl>
                                          <p:spTgt spid="385083"/>
                                        </p:tgtEl>
                                      </p:cBhvr>
                                    </p:animEffect>
                                    <p:set>
                                      <p:cBhvr>
                                        <p:cTn id="70" dur="1" fill="hold">
                                          <p:stCondLst>
                                            <p:cond delay="1999"/>
                                          </p:stCondLst>
                                        </p:cTn>
                                        <p:tgtEl>
                                          <p:spTgt spid="38508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6855" grpId="0" animBg="1"/>
      <p:bldP spid="386856" grpId="0" animBg="1"/>
      <p:bldP spid="386858" grpId="0" animBg="1"/>
      <p:bldP spid="386859" grpId="0" animBg="1"/>
      <p:bldP spid="386860" grpId="0" animBg="1"/>
      <p:bldP spid="386862" grpId="0" animBg="1"/>
      <p:bldP spid="386863" grpId="0" animBg="1"/>
      <p:bldP spid="386864" grpId="0" animBg="1"/>
      <p:bldP spid="386865" grpId="0" animBg="1"/>
      <p:bldP spid="386866" grpId="0" animBg="1"/>
      <p:bldP spid="386867" grpId="0"/>
      <p:bldP spid="386868" grpId="0"/>
      <p:bldP spid="386869" grpId="0"/>
      <p:bldP spid="386870" grpId="0"/>
      <p:bldP spid="386871" grpId="0"/>
      <p:bldP spid="386872" grpId="0"/>
      <p:bldP spid="386874" grpId="0"/>
      <p:bldP spid="386875" grpId="0"/>
      <p:bldP spid="386876" grpId="0"/>
      <p:bldP spid="38687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2"/>
          <p:cNvSpPr>
            <a:spLocks noGrp="1" noChangeArrowheads="1"/>
          </p:cNvSpPr>
          <p:nvPr>
            <p:ph type="title"/>
          </p:nvPr>
        </p:nvSpPr>
        <p:spPr/>
        <p:txBody>
          <a:bodyPr/>
          <a:lstStyle/>
          <a:p>
            <a:endParaRPr lang="en-US" altLang="en-US"/>
          </a:p>
        </p:txBody>
      </p:sp>
      <p:pic>
        <p:nvPicPr>
          <p:cNvPr id="388099" name="Picture 3"/>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2148840" y="2273618"/>
            <a:ext cx="10332720" cy="5709284"/>
          </a:xfrm>
          <a:noFill/>
          <a:ln/>
        </p:spPr>
      </p:pic>
    </p:spTree>
    <p:extLst>
      <p:ext uri="{BB962C8B-B14F-4D97-AF65-F5344CB8AC3E}">
        <p14:creationId xmlns:p14="http://schemas.microsoft.com/office/powerpoint/2010/main" val="7104873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2"/>
          <p:cNvSpPr>
            <a:spLocks noGrp="1" noChangeArrowheads="1"/>
          </p:cNvSpPr>
          <p:nvPr>
            <p:ph type="title"/>
          </p:nvPr>
        </p:nvSpPr>
        <p:spPr>
          <a:xfrm>
            <a:off x="2103120" y="0"/>
            <a:ext cx="10424160" cy="1371600"/>
          </a:xfrm>
        </p:spPr>
        <p:txBody>
          <a:bodyPr/>
          <a:lstStyle/>
          <a:p>
            <a:r>
              <a:rPr lang="en-US" altLang="en-US" sz="7200"/>
              <a:t>Inferior MI Localization</a:t>
            </a:r>
          </a:p>
        </p:txBody>
      </p:sp>
      <p:sp>
        <p:nvSpPr>
          <p:cNvPr id="389123" name="Rectangle 3"/>
          <p:cNvSpPr>
            <a:spLocks noChangeArrowheads="1"/>
          </p:cNvSpPr>
          <p:nvPr/>
        </p:nvSpPr>
        <p:spPr bwMode="auto">
          <a:xfrm>
            <a:off x="6149340" y="3238500"/>
            <a:ext cx="5716" cy="819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24" name="Freeform 4"/>
          <p:cNvSpPr>
            <a:spLocks/>
          </p:cNvSpPr>
          <p:nvPr/>
        </p:nvSpPr>
        <p:spPr bwMode="auto">
          <a:xfrm>
            <a:off x="6149340" y="3320416"/>
            <a:ext cx="5716" cy="1904"/>
          </a:xfrm>
          <a:custGeom>
            <a:avLst/>
            <a:gdLst>
              <a:gd name="T0" fmla="*/ 5 w 6"/>
              <a:gd name="T1" fmla="*/ 6 w 6"/>
              <a:gd name="T2" fmla="*/ 0 w 6"/>
              <a:gd name="T3" fmla="*/ 5 w 6"/>
            </a:gdLst>
            <a:ahLst/>
            <a:cxnLst>
              <a:cxn ang="0">
                <a:pos x="T0" y="0"/>
              </a:cxn>
              <a:cxn ang="0">
                <a:pos x="T1" y="0"/>
              </a:cxn>
              <a:cxn ang="0">
                <a:pos x="T2" y="0"/>
              </a:cxn>
              <a:cxn ang="0">
                <a:pos x="T3" y="0"/>
              </a:cxn>
            </a:cxnLst>
            <a:rect l="0" t="0" r="r" b="b"/>
            <a:pathLst>
              <a:path w="6">
                <a:moveTo>
                  <a:pt x="5" y="0"/>
                </a:moveTo>
                <a:lnTo>
                  <a:pt x="6" y="0"/>
                </a:ln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25" name="Freeform 5"/>
          <p:cNvSpPr>
            <a:spLocks/>
          </p:cNvSpPr>
          <p:nvPr/>
        </p:nvSpPr>
        <p:spPr bwMode="auto">
          <a:xfrm>
            <a:off x="6149340" y="3238500"/>
            <a:ext cx="5716" cy="1906"/>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26" name="Rectangle 6"/>
          <p:cNvSpPr>
            <a:spLocks noChangeArrowheads="1"/>
          </p:cNvSpPr>
          <p:nvPr/>
        </p:nvSpPr>
        <p:spPr bwMode="auto">
          <a:xfrm>
            <a:off x="6193156" y="3183256"/>
            <a:ext cx="5714" cy="190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27" name="Rectangle 7"/>
          <p:cNvSpPr>
            <a:spLocks noChangeArrowheads="1"/>
          </p:cNvSpPr>
          <p:nvPr/>
        </p:nvSpPr>
        <p:spPr bwMode="auto">
          <a:xfrm>
            <a:off x="7418070" y="3777616"/>
            <a:ext cx="7620"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28" name="Freeform 8"/>
          <p:cNvSpPr>
            <a:spLocks/>
          </p:cNvSpPr>
          <p:nvPr/>
        </p:nvSpPr>
        <p:spPr bwMode="auto">
          <a:xfrm>
            <a:off x="7248526" y="3571876"/>
            <a:ext cx="3810" cy="3810"/>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29" name="Freeform 9"/>
          <p:cNvSpPr>
            <a:spLocks/>
          </p:cNvSpPr>
          <p:nvPr/>
        </p:nvSpPr>
        <p:spPr bwMode="auto">
          <a:xfrm>
            <a:off x="7189471" y="3469006"/>
            <a:ext cx="3810" cy="3810"/>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30" name="Freeform 10"/>
          <p:cNvSpPr>
            <a:spLocks/>
          </p:cNvSpPr>
          <p:nvPr/>
        </p:nvSpPr>
        <p:spPr bwMode="auto">
          <a:xfrm>
            <a:off x="7155181" y="3438526"/>
            <a:ext cx="3810" cy="3810"/>
          </a:xfrm>
          <a:custGeom>
            <a:avLst/>
            <a:gdLst>
              <a:gd name="T0" fmla="*/ 4 w 4"/>
              <a:gd name="T1" fmla="*/ 0 h 4"/>
              <a:gd name="T2" fmla="*/ 0 w 4"/>
              <a:gd name="T3" fmla="*/ 4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0" y="4"/>
                </a:lnTo>
                <a:lnTo>
                  <a:pt x="1"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31" name="Freeform 11"/>
          <p:cNvSpPr>
            <a:spLocks/>
          </p:cNvSpPr>
          <p:nvPr/>
        </p:nvSpPr>
        <p:spPr bwMode="auto">
          <a:xfrm>
            <a:off x="7143751" y="4042411"/>
            <a:ext cx="3810" cy="3810"/>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32" name="Rectangle 12"/>
          <p:cNvSpPr>
            <a:spLocks noChangeArrowheads="1"/>
          </p:cNvSpPr>
          <p:nvPr/>
        </p:nvSpPr>
        <p:spPr bwMode="auto">
          <a:xfrm>
            <a:off x="7050406" y="4059556"/>
            <a:ext cx="5714" cy="12954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33" name="Freeform 13"/>
          <p:cNvSpPr>
            <a:spLocks/>
          </p:cNvSpPr>
          <p:nvPr/>
        </p:nvSpPr>
        <p:spPr bwMode="auto">
          <a:xfrm>
            <a:off x="7021830" y="4162426"/>
            <a:ext cx="5716" cy="1904"/>
          </a:xfrm>
          <a:custGeom>
            <a:avLst/>
            <a:gdLst>
              <a:gd name="T0" fmla="*/ 0 w 6"/>
              <a:gd name="T1" fmla="*/ 6 w 6"/>
              <a:gd name="T2" fmla="*/ 4 w 6"/>
              <a:gd name="T3" fmla="*/ 0 w 6"/>
            </a:gdLst>
            <a:ahLst/>
            <a:cxnLst>
              <a:cxn ang="0">
                <a:pos x="T0" y="0"/>
              </a:cxn>
              <a:cxn ang="0">
                <a:pos x="T1" y="0"/>
              </a:cxn>
              <a:cxn ang="0">
                <a:pos x="T2" y="0"/>
              </a:cxn>
              <a:cxn ang="0">
                <a:pos x="T3" y="0"/>
              </a:cxn>
            </a:cxnLst>
            <a:rect l="0" t="0" r="r" b="b"/>
            <a:pathLst>
              <a:path w="6">
                <a:moveTo>
                  <a:pt x="0" y="0"/>
                </a:moveTo>
                <a:lnTo>
                  <a:pt x="6"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34" name="Freeform 14"/>
          <p:cNvSpPr>
            <a:spLocks/>
          </p:cNvSpPr>
          <p:nvPr/>
        </p:nvSpPr>
        <p:spPr bwMode="auto">
          <a:xfrm>
            <a:off x="6955156" y="3510916"/>
            <a:ext cx="5714" cy="3810"/>
          </a:xfrm>
          <a:custGeom>
            <a:avLst/>
            <a:gdLst>
              <a:gd name="T0" fmla="*/ 6 w 6"/>
              <a:gd name="T1" fmla="*/ 2 h 5"/>
              <a:gd name="T2" fmla="*/ 5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5"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35" name="Freeform 15"/>
          <p:cNvSpPr>
            <a:spLocks/>
          </p:cNvSpPr>
          <p:nvPr/>
        </p:nvSpPr>
        <p:spPr bwMode="auto">
          <a:xfrm>
            <a:off x="6844666" y="3949066"/>
            <a:ext cx="5714" cy="1904"/>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lnTo>
                  <a:pt x="5"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36" name="Rectangle 16"/>
          <p:cNvSpPr>
            <a:spLocks noChangeArrowheads="1"/>
          </p:cNvSpPr>
          <p:nvPr/>
        </p:nvSpPr>
        <p:spPr bwMode="auto">
          <a:xfrm>
            <a:off x="6905626" y="3086100"/>
            <a:ext cx="5714"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37" name="Freeform 17"/>
          <p:cNvSpPr>
            <a:spLocks/>
          </p:cNvSpPr>
          <p:nvPr/>
        </p:nvSpPr>
        <p:spPr bwMode="auto">
          <a:xfrm>
            <a:off x="2701290" y="3499486"/>
            <a:ext cx="7620" cy="1904"/>
          </a:xfrm>
          <a:custGeom>
            <a:avLst/>
            <a:gdLst>
              <a:gd name="T0" fmla="*/ 7 w 7"/>
              <a:gd name="T1" fmla="*/ 0 h 2"/>
              <a:gd name="T2" fmla="*/ 0 w 7"/>
              <a:gd name="T3" fmla="*/ 0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lnTo>
                  <a:pt x="0" y="0"/>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38" name="Freeform 18"/>
          <p:cNvSpPr>
            <a:spLocks/>
          </p:cNvSpPr>
          <p:nvPr/>
        </p:nvSpPr>
        <p:spPr bwMode="auto">
          <a:xfrm>
            <a:off x="2377440" y="3857626"/>
            <a:ext cx="5716" cy="5714"/>
          </a:xfrm>
          <a:custGeom>
            <a:avLst/>
            <a:gdLst>
              <a:gd name="T0" fmla="*/ 0 w 6"/>
              <a:gd name="T1" fmla="*/ 4 h 4"/>
              <a:gd name="T2" fmla="*/ 0 w 6"/>
              <a:gd name="T3" fmla="*/ 3 h 4"/>
              <a:gd name="T4" fmla="*/ 6 w 6"/>
              <a:gd name="T5" fmla="*/ 0 h 4"/>
              <a:gd name="T6" fmla="*/ 0 w 6"/>
              <a:gd name="T7" fmla="*/ 4 h 4"/>
            </a:gdLst>
            <a:ahLst/>
            <a:cxnLst>
              <a:cxn ang="0">
                <a:pos x="T0" y="T1"/>
              </a:cxn>
              <a:cxn ang="0">
                <a:pos x="T2" y="T3"/>
              </a:cxn>
              <a:cxn ang="0">
                <a:pos x="T4" y="T5"/>
              </a:cxn>
              <a:cxn ang="0">
                <a:pos x="T6" y="T7"/>
              </a:cxn>
            </a:cxnLst>
            <a:rect l="0" t="0" r="r" b="b"/>
            <a:pathLst>
              <a:path w="6" h="4">
                <a:moveTo>
                  <a:pt x="0" y="4"/>
                </a:moveTo>
                <a:lnTo>
                  <a:pt x="0" y="3"/>
                </a:lnTo>
                <a:lnTo>
                  <a:pt x="6"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39" name="Rectangle 19"/>
          <p:cNvSpPr>
            <a:spLocks noChangeArrowheads="1"/>
          </p:cNvSpPr>
          <p:nvPr/>
        </p:nvSpPr>
        <p:spPr bwMode="auto">
          <a:xfrm>
            <a:off x="2404110" y="3185160"/>
            <a:ext cx="7620"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40" name="Freeform 20"/>
          <p:cNvSpPr>
            <a:spLocks/>
          </p:cNvSpPr>
          <p:nvPr/>
        </p:nvSpPr>
        <p:spPr bwMode="auto">
          <a:xfrm>
            <a:off x="3800476" y="3270886"/>
            <a:ext cx="7620" cy="1904"/>
          </a:xfrm>
          <a:custGeom>
            <a:avLst/>
            <a:gdLst>
              <a:gd name="T0" fmla="*/ 8 w 8"/>
              <a:gd name="T1" fmla="*/ 2 h 2"/>
              <a:gd name="T2" fmla="*/ 0 w 8"/>
              <a:gd name="T3" fmla="*/ 0 h 2"/>
              <a:gd name="T4" fmla="*/ 0 w 8"/>
              <a:gd name="T5" fmla="*/ 2 h 2"/>
              <a:gd name="T6" fmla="*/ 8 w 8"/>
              <a:gd name="T7" fmla="*/ 2 h 2"/>
            </a:gdLst>
            <a:ahLst/>
            <a:cxnLst>
              <a:cxn ang="0">
                <a:pos x="T0" y="T1"/>
              </a:cxn>
              <a:cxn ang="0">
                <a:pos x="T2" y="T3"/>
              </a:cxn>
              <a:cxn ang="0">
                <a:pos x="T4" y="T5"/>
              </a:cxn>
              <a:cxn ang="0">
                <a:pos x="T6" y="T7"/>
              </a:cxn>
            </a:cxnLst>
            <a:rect l="0" t="0" r="r" b="b"/>
            <a:pathLst>
              <a:path w="8" h="2">
                <a:moveTo>
                  <a:pt x="8" y="2"/>
                </a:moveTo>
                <a:lnTo>
                  <a:pt x="0" y="0"/>
                </a:lnTo>
                <a:lnTo>
                  <a:pt x="0" y="2"/>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41" name="Rectangle 21"/>
          <p:cNvSpPr>
            <a:spLocks noChangeArrowheads="1"/>
          </p:cNvSpPr>
          <p:nvPr/>
        </p:nvSpPr>
        <p:spPr bwMode="auto">
          <a:xfrm>
            <a:off x="3611880" y="2929890"/>
            <a:ext cx="7620"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42" name="Freeform 22"/>
          <p:cNvSpPr>
            <a:spLocks/>
          </p:cNvSpPr>
          <p:nvPr/>
        </p:nvSpPr>
        <p:spPr bwMode="auto">
          <a:xfrm>
            <a:off x="2948940" y="3240406"/>
            <a:ext cx="5716" cy="1904"/>
          </a:xfrm>
          <a:custGeom>
            <a:avLst/>
            <a:gdLst>
              <a:gd name="T0" fmla="*/ 7 w 7"/>
              <a:gd name="T1" fmla="*/ 0 h 1"/>
              <a:gd name="T2" fmla="*/ 0 w 7"/>
              <a:gd name="T3" fmla="*/ 0 h 1"/>
              <a:gd name="T4" fmla="*/ 0 w 7"/>
              <a:gd name="T5" fmla="*/ 1 h 1"/>
              <a:gd name="T6" fmla="*/ 7 w 7"/>
              <a:gd name="T7" fmla="*/ 0 h 1"/>
            </a:gdLst>
            <a:ahLst/>
            <a:cxnLst>
              <a:cxn ang="0">
                <a:pos x="T0" y="T1"/>
              </a:cxn>
              <a:cxn ang="0">
                <a:pos x="T2" y="T3"/>
              </a:cxn>
              <a:cxn ang="0">
                <a:pos x="T4" y="T5"/>
              </a:cxn>
              <a:cxn ang="0">
                <a:pos x="T6" y="T7"/>
              </a:cxn>
            </a:cxnLst>
            <a:rect l="0" t="0" r="r" b="b"/>
            <a:pathLst>
              <a:path w="7" h="1">
                <a:moveTo>
                  <a:pt x="7" y="0"/>
                </a:moveTo>
                <a:lnTo>
                  <a:pt x="0" y="0"/>
                </a:lnTo>
                <a:lnTo>
                  <a:pt x="0"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43" name="Rectangle 23"/>
          <p:cNvSpPr>
            <a:spLocks noChangeArrowheads="1"/>
          </p:cNvSpPr>
          <p:nvPr/>
        </p:nvSpPr>
        <p:spPr bwMode="auto">
          <a:xfrm>
            <a:off x="2922270" y="3314701"/>
            <a:ext cx="7620" cy="419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44" name="Freeform 24"/>
          <p:cNvSpPr>
            <a:spLocks/>
          </p:cNvSpPr>
          <p:nvPr/>
        </p:nvSpPr>
        <p:spPr bwMode="auto">
          <a:xfrm>
            <a:off x="3067050" y="3627120"/>
            <a:ext cx="1906" cy="5716"/>
          </a:xfrm>
          <a:custGeom>
            <a:avLst/>
            <a:gdLst>
              <a:gd name="T0" fmla="*/ 0 w 2"/>
              <a:gd name="T1" fmla="*/ 0 h 6"/>
              <a:gd name="T2" fmla="*/ 0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45" name="Freeform 25"/>
          <p:cNvSpPr>
            <a:spLocks/>
          </p:cNvSpPr>
          <p:nvPr/>
        </p:nvSpPr>
        <p:spPr bwMode="auto">
          <a:xfrm>
            <a:off x="3124200" y="3937636"/>
            <a:ext cx="1906" cy="5714"/>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lnTo>
                  <a:pt x="0" y="6"/>
                </a:lnTo>
                <a:lnTo>
                  <a:pt x="2"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46" name="Freeform 26"/>
          <p:cNvSpPr>
            <a:spLocks/>
          </p:cNvSpPr>
          <p:nvPr/>
        </p:nvSpPr>
        <p:spPr bwMode="auto">
          <a:xfrm>
            <a:off x="2891791" y="3697606"/>
            <a:ext cx="3810" cy="3810"/>
          </a:xfrm>
          <a:custGeom>
            <a:avLst/>
            <a:gdLst>
              <a:gd name="T0" fmla="*/ 5 w 5"/>
              <a:gd name="T1" fmla="*/ 0 h 4"/>
              <a:gd name="T2" fmla="*/ 0 w 5"/>
              <a:gd name="T3" fmla="*/ 4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47" name="Freeform 27"/>
          <p:cNvSpPr>
            <a:spLocks/>
          </p:cNvSpPr>
          <p:nvPr/>
        </p:nvSpPr>
        <p:spPr bwMode="auto">
          <a:xfrm>
            <a:off x="2579370" y="3739516"/>
            <a:ext cx="7620" cy="1904"/>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48" name="Freeform 28"/>
          <p:cNvSpPr>
            <a:spLocks/>
          </p:cNvSpPr>
          <p:nvPr/>
        </p:nvSpPr>
        <p:spPr bwMode="auto">
          <a:xfrm>
            <a:off x="3055620" y="4229100"/>
            <a:ext cx="1906" cy="5716"/>
          </a:xfrm>
          <a:custGeom>
            <a:avLst/>
            <a:gdLst>
              <a:gd name="T0" fmla="*/ 0 w 1"/>
              <a:gd name="T1" fmla="*/ 6 h 6"/>
              <a:gd name="T2" fmla="*/ 1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lnTo>
                  <a:pt x="1" y="6"/>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49" name="Freeform 29"/>
          <p:cNvSpPr>
            <a:spLocks/>
          </p:cNvSpPr>
          <p:nvPr/>
        </p:nvSpPr>
        <p:spPr bwMode="auto">
          <a:xfrm>
            <a:off x="3204210" y="4181476"/>
            <a:ext cx="5716" cy="3810"/>
          </a:xfrm>
          <a:custGeom>
            <a:avLst/>
            <a:gdLst>
              <a:gd name="T0" fmla="*/ 6 w 6"/>
              <a:gd name="T1" fmla="*/ 2 h 5"/>
              <a:gd name="T2" fmla="*/ 5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5"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50" name="Rectangle 30"/>
          <p:cNvSpPr>
            <a:spLocks noChangeArrowheads="1"/>
          </p:cNvSpPr>
          <p:nvPr/>
        </p:nvSpPr>
        <p:spPr bwMode="auto">
          <a:xfrm>
            <a:off x="3320416" y="4352926"/>
            <a:ext cx="135254"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51" name="Freeform 31"/>
          <p:cNvSpPr>
            <a:spLocks/>
          </p:cNvSpPr>
          <p:nvPr/>
        </p:nvSpPr>
        <p:spPr bwMode="auto">
          <a:xfrm>
            <a:off x="3453766" y="4352926"/>
            <a:ext cx="1904" cy="5714"/>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52" name="Freeform 32"/>
          <p:cNvSpPr>
            <a:spLocks/>
          </p:cNvSpPr>
          <p:nvPr/>
        </p:nvSpPr>
        <p:spPr bwMode="auto">
          <a:xfrm>
            <a:off x="3318510" y="4360546"/>
            <a:ext cx="1906" cy="5714"/>
          </a:xfrm>
          <a:custGeom>
            <a:avLst/>
            <a:gdLst>
              <a:gd name="T0" fmla="*/ 6 h 6"/>
              <a:gd name="T1" fmla="*/ 2 h 6"/>
              <a:gd name="T2" fmla="*/ 0 h 6"/>
              <a:gd name="T3" fmla="*/ 6 h 6"/>
            </a:gdLst>
            <a:ahLst/>
            <a:cxnLst>
              <a:cxn ang="0">
                <a:pos x="0" y="T0"/>
              </a:cxn>
              <a:cxn ang="0">
                <a:pos x="0" y="T1"/>
              </a:cxn>
              <a:cxn ang="0">
                <a:pos x="0" y="T2"/>
              </a:cxn>
              <a:cxn ang="0">
                <a:pos x="0" y="T3"/>
              </a:cxn>
            </a:cxnLst>
            <a:rect l="0" t="0" r="r" b="b"/>
            <a:pathLst>
              <a:path h="6">
                <a:moveTo>
                  <a:pt x="0" y="6"/>
                </a:moveTo>
                <a:lnTo>
                  <a:pt x="0" y="2"/>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53" name="Freeform 33"/>
          <p:cNvSpPr>
            <a:spLocks/>
          </p:cNvSpPr>
          <p:nvPr/>
        </p:nvSpPr>
        <p:spPr bwMode="auto">
          <a:xfrm>
            <a:off x="2878456" y="4173856"/>
            <a:ext cx="3810" cy="5714"/>
          </a:xfrm>
          <a:custGeom>
            <a:avLst/>
            <a:gdLst>
              <a:gd name="T0" fmla="*/ 4 w 4"/>
              <a:gd name="T1" fmla="*/ 0 h 4"/>
              <a:gd name="T2" fmla="*/ 1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lnTo>
                  <a:pt x="1" y="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54" name="Freeform 34"/>
          <p:cNvSpPr>
            <a:spLocks/>
          </p:cNvSpPr>
          <p:nvPr/>
        </p:nvSpPr>
        <p:spPr bwMode="auto">
          <a:xfrm>
            <a:off x="3590926" y="3733800"/>
            <a:ext cx="5714" cy="1906"/>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55" name="Rectangle 35"/>
          <p:cNvSpPr>
            <a:spLocks noChangeArrowheads="1"/>
          </p:cNvSpPr>
          <p:nvPr/>
        </p:nvSpPr>
        <p:spPr bwMode="auto">
          <a:xfrm>
            <a:off x="3609976" y="3082290"/>
            <a:ext cx="5714" cy="190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56" name="Oval 36"/>
          <p:cNvSpPr>
            <a:spLocks noChangeArrowheads="1"/>
          </p:cNvSpPr>
          <p:nvPr/>
        </p:nvSpPr>
        <p:spPr bwMode="auto">
          <a:xfrm>
            <a:off x="4099560" y="4417696"/>
            <a:ext cx="5716"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57" name="Oval 37"/>
          <p:cNvSpPr>
            <a:spLocks noChangeArrowheads="1"/>
          </p:cNvSpPr>
          <p:nvPr/>
        </p:nvSpPr>
        <p:spPr bwMode="auto">
          <a:xfrm>
            <a:off x="3651886" y="4604386"/>
            <a:ext cx="5714"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58" name="Freeform 38"/>
          <p:cNvSpPr>
            <a:spLocks/>
          </p:cNvSpPr>
          <p:nvPr/>
        </p:nvSpPr>
        <p:spPr bwMode="auto">
          <a:xfrm>
            <a:off x="4145280" y="4025266"/>
            <a:ext cx="7620" cy="1904"/>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59" name="Oval 39"/>
          <p:cNvSpPr>
            <a:spLocks noChangeArrowheads="1"/>
          </p:cNvSpPr>
          <p:nvPr/>
        </p:nvSpPr>
        <p:spPr bwMode="auto">
          <a:xfrm>
            <a:off x="3954780" y="3406140"/>
            <a:ext cx="7620" cy="762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60" name="Freeform 40"/>
          <p:cNvSpPr>
            <a:spLocks/>
          </p:cNvSpPr>
          <p:nvPr/>
        </p:nvSpPr>
        <p:spPr bwMode="auto">
          <a:xfrm>
            <a:off x="9477376" y="4375786"/>
            <a:ext cx="5714" cy="1904"/>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61" name="Freeform 41"/>
          <p:cNvSpPr>
            <a:spLocks/>
          </p:cNvSpPr>
          <p:nvPr/>
        </p:nvSpPr>
        <p:spPr bwMode="auto">
          <a:xfrm>
            <a:off x="11292840" y="3745230"/>
            <a:ext cx="5716" cy="1906"/>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62" name="Freeform 42"/>
          <p:cNvSpPr>
            <a:spLocks/>
          </p:cNvSpPr>
          <p:nvPr/>
        </p:nvSpPr>
        <p:spPr bwMode="auto">
          <a:xfrm>
            <a:off x="9669780" y="3457576"/>
            <a:ext cx="1906" cy="5714"/>
          </a:xfrm>
          <a:custGeom>
            <a:avLst/>
            <a:gdLst>
              <a:gd name="T0" fmla="*/ 3 w 3"/>
              <a:gd name="T1" fmla="*/ 6 h 6"/>
              <a:gd name="T2" fmla="*/ 0 w 3"/>
              <a:gd name="T3" fmla="*/ 2 h 6"/>
              <a:gd name="T4" fmla="*/ 2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0" y="2"/>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63" name="Freeform 43"/>
          <p:cNvSpPr>
            <a:spLocks/>
          </p:cNvSpPr>
          <p:nvPr/>
        </p:nvSpPr>
        <p:spPr bwMode="auto">
          <a:xfrm>
            <a:off x="9936481" y="2529840"/>
            <a:ext cx="3810" cy="5716"/>
          </a:xfrm>
          <a:custGeom>
            <a:avLst/>
            <a:gdLst>
              <a:gd name="T0" fmla="*/ 0 w 5"/>
              <a:gd name="T1" fmla="*/ 6 h 6"/>
              <a:gd name="T2" fmla="*/ 5 w 5"/>
              <a:gd name="T3" fmla="*/ 1 h 6"/>
              <a:gd name="T4" fmla="*/ 5 w 5"/>
              <a:gd name="T5" fmla="*/ 0 h 6"/>
              <a:gd name="T6" fmla="*/ 0 w 5"/>
              <a:gd name="T7" fmla="*/ 6 h 6"/>
            </a:gdLst>
            <a:ahLst/>
            <a:cxnLst>
              <a:cxn ang="0">
                <a:pos x="T0" y="T1"/>
              </a:cxn>
              <a:cxn ang="0">
                <a:pos x="T2" y="T3"/>
              </a:cxn>
              <a:cxn ang="0">
                <a:pos x="T4" y="T5"/>
              </a:cxn>
              <a:cxn ang="0">
                <a:pos x="T6" y="T7"/>
              </a:cxn>
            </a:cxnLst>
            <a:rect l="0" t="0" r="r" b="b"/>
            <a:pathLst>
              <a:path w="5" h="6">
                <a:moveTo>
                  <a:pt x="0" y="6"/>
                </a:moveTo>
                <a:lnTo>
                  <a:pt x="5" y="1"/>
                </a:ln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64" name="Freeform 44"/>
          <p:cNvSpPr>
            <a:spLocks/>
          </p:cNvSpPr>
          <p:nvPr/>
        </p:nvSpPr>
        <p:spPr bwMode="auto">
          <a:xfrm>
            <a:off x="9892666" y="2684146"/>
            <a:ext cx="5714" cy="1904"/>
          </a:xfrm>
          <a:custGeom>
            <a:avLst/>
            <a:gdLst>
              <a:gd name="T0" fmla="*/ 6 w 6"/>
              <a:gd name="T1" fmla="*/ 3 h 3"/>
              <a:gd name="T2" fmla="*/ 1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1" y="0"/>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65" name="Freeform 45"/>
          <p:cNvSpPr>
            <a:spLocks/>
          </p:cNvSpPr>
          <p:nvPr/>
        </p:nvSpPr>
        <p:spPr bwMode="auto">
          <a:xfrm>
            <a:off x="11127106" y="3423286"/>
            <a:ext cx="3810" cy="3810"/>
          </a:xfrm>
          <a:custGeom>
            <a:avLst/>
            <a:gdLst>
              <a:gd name="T0" fmla="*/ 4 w 4"/>
              <a:gd name="T1" fmla="*/ 0 h 5"/>
              <a:gd name="T2" fmla="*/ 0 w 4"/>
              <a:gd name="T3" fmla="*/ 5 h 5"/>
              <a:gd name="T4" fmla="*/ 0 w 4"/>
              <a:gd name="T5" fmla="*/ 3 h 5"/>
              <a:gd name="T6" fmla="*/ 4 w 4"/>
              <a:gd name="T7" fmla="*/ 0 h 5"/>
            </a:gdLst>
            <a:ahLst/>
            <a:cxnLst>
              <a:cxn ang="0">
                <a:pos x="T0" y="T1"/>
              </a:cxn>
              <a:cxn ang="0">
                <a:pos x="T2" y="T3"/>
              </a:cxn>
              <a:cxn ang="0">
                <a:pos x="T4" y="T5"/>
              </a:cxn>
              <a:cxn ang="0">
                <a:pos x="T6" y="T7"/>
              </a:cxn>
            </a:cxnLst>
            <a:rect l="0" t="0" r="r" b="b"/>
            <a:pathLst>
              <a:path w="4" h="5">
                <a:moveTo>
                  <a:pt x="4" y="0"/>
                </a:moveTo>
                <a:lnTo>
                  <a:pt x="0" y="5"/>
                </a:lnTo>
                <a:lnTo>
                  <a:pt x="0"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66" name="Freeform 46"/>
          <p:cNvSpPr>
            <a:spLocks/>
          </p:cNvSpPr>
          <p:nvPr/>
        </p:nvSpPr>
        <p:spPr bwMode="auto">
          <a:xfrm>
            <a:off x="10046970" y="3074670"/>
            <a:ext cx="1906" cy="7620"/>
          </a:xfrm>
          <a:custGeom>
            <a:avLst/>
            <a:gdLst>
              <a:gd name="T0" fmla="*/ 2 w 2"/>
              <a:gd name="T1" fmla="*/ 0 h 8"/>
              <a:gd name="T2" fmla="*/ 0 w 2"/>
              <a:gd name="T3" fmla="*/ 6 h 8"/>
              <a:gd name="T4" fmla="*/ 0 w 2"/>
              <a:gd name="T5" fmla="*/ 8 h 8"/>
              <a:gd name="T6" fmla="*/ 2 w 2"/>
              <a:gd name="T7" fmla="*/ 0 h 8"/>
            </a:gdLst>
            <a:ahLst/>
            <a:cxnLst>
              <a:cxn ang="0">
                <a:pos x="T0" y="T1"/>
              </a:cxn>
              <a:cxn ang="0">
                <a:pos x="T2" y="T3"/>
              </a:cxn>
              <a:cxn ang="0">
                <a:pos x="T4" y="T5"/>
              </a:cxn>
              <a:cxn ang="0">
                <a:pos x="T6" y="T7"/>
              </a:cxn>
            </a:cxnLst>
            <a:rect l="0" t="0" r="r" b="b"/>
            <a:pathLst>
              <a:path w="2" h="8">
                <a:moveTo>
                  <a:pt x="2" y="0"/>
                </a:moveTo>
                <a:lnTo>
                  <a:pt x="0" y="6"/>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67" name="Rectangle 47"/>
          <p:cNvSpPr>
            <a:spLocks noChangeArrowheads="1"/>
          </p:cNvSpPr>
          <p:nvPr/>
        </p:nvSpPr>
        <p:spPr bwMode="auto">
          <a:xfrm>
            <a:off x="9928860" y="3270886"/>
            <a:ext cx="1906"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68" name="Rectangle 48"/>
          <p:cNvSpPr>
            <a:spLocks noChangeArrowheads="1"/>
          </p:cNvSpPr>
          <p:nvPr/>
        </p:nvSpPr>
        <p:spPr bwMode="auto">
          <a:xfrm>
            <a:off x="9923146" y="3270886"/>
            <a:ext cx="7620" cy="57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69" name="Rectangle 49"/>
          <p:cNvSpPr>
            <a:spLocks noChangeArrowheads="1"/>
          </p:cNvSpPr>
          <p:nvPr/>
        </p:nvSpPr>
        <p:spPr bwMode="auto">
          <a:xfrm>
            <a:off x="10067926" y="4377690"/>
            <a:ext cx="7620" cy="95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170" name="Freeform 50"/>
          <p:cNvSpPr>
            <a:spLocks/>
          </p:cNvSpPr>
          <p:nvPr/>
        </p:nvSpPr>
        <p:spPr bwMode="auto">
          <a:xfrm>
            <a:off x="10104120" y="4509136"/>
            <a:ext cx="7620" cy="7620"/>
          </a:xfrm>
          <a:custGeom>
            <a:avLst/>
            <a:gdLst>
              <a:gd name="T0" fmla="*/ 0 w 9"/>
              <a:gd name="T1" fmla="*/ 0 h 7"/>
              <a:gd name="T2" fmla="*/ 9 w 9"/>
              <a:gd name="T3" fmla="*/ 6 h 7"/>
              <a:gd name="T4" fmla="*/ 8 w 9"/>
              <a:gd name="T5" fmla="*/ 7 h 7"/>
              <a:gd name="T6" fmla="*/ 0 w 9"/>
              <a:gd name="T7" fmla="*/ 0 h 7"/>
            </a:gdLst>
            <a:ahLst/>
            <a:cxnLst>
              <a:cxn ang="0">
                <a:pos x="T0" y="T1"/>
              </a:cxn>
              <a:cxn ang="0">
                <a:pos x="T2" y="T3"/>
              </a:cxn>
              <a:cxn ang="0">
                <a:pos x="T4" y="T5"/>
              </a:cxn>
              <a:cxn ang="0">
                <a:pos x="T6" y="T7"/>
              </a:cxn>
            </a:cxnLst>
            <a:rect l="0" t="0" r="r" b="b"/>
            <a:pathLst>
              <a:path w="9" h="7">
                <a:moveTo>
                  <a:pt x="0" y="0"/>
                </a:moveTo>
                <a:lnTo>
                  <a:pt x="9" y="6"/>
                </a:lnTo>
                <a:lnTo>
                  <a:pt x="8"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71" name="Oval 51"/>
          <p:cNvSpPr>
            <a:spLocks noChangeArrowheads="1"/>
          </p:cNvSpPr>
          <p:nvPr/>
        </p:nvSpPr>
        <p:spPr bwMode="auto">
          <a:xfrm>
            <a:off x="10443210" y="450342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72" name="Oval 52"/>
          <p:cNvSpPr>
            <a:spLocks noChangeArrowheads="1"/>
          </p:cNvSpPr>
          <p:nvPr/>
        </p:nvSpPr>
        <p:spPr bwMode="auto">
          <a:xfrm>
            <a:off x="9593580" y="459486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73" name="Freeform 53"/>
          <p:cNvSpPr>
            <a:spLocks/>
          </p:cNvSpPr>
          <p:nvPr/>
        </p:nvSpPr>
        <p:spPr bwMode="auto">
          <a:xfrm>
            <a:off x="9477376" y="4375786"/>
            <a:ext cx="5714" cy="1904"/>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74" name="Oval 54"/>
          <p:cNvSpPr>
            <a:spLocks noChangeArrowheads="1"/>
          </p:cNvSpPr>
          <p:nvPr/>
        </p:nvSpPr>
        <p:spPr bwMode="auto">
          <a:xfrm>
            <a:off x="9566910" y="4560570"/>
            <a:ext cx="5716" cy="571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75" name="Freeform 55"/>
          <p:cNvSpPr>
            <a:spLocks/>
          </p:cNvSpPr>
          <p:nvPr/>
        </p:nvSpPr>
        <p:spPr bwMode="auto">
          <a:xfrm>
            <a:off x="10062211" y="3341370"/>
            <a:ext cx="3810" cy="9526"/>
          </a:xfrm>
          <a:custGeom>
            <a:avLst/>
            <a:gdLst>
              <a:gd name="T0" fmla="*/ 5 w 5"/>
              <a:gd name="T1" fmla="*/ 0 h 9"/>
              <a:gd name="T2" fmla="*/ 2 w 5"/>
              <a:gd name="T3" fmla="*/ 9 h 9"/>
              <a:gd name="T4" fmla="*/ 0 w 5"/>
              <a:gd name="T5" fmla="*/ 9 h 9"/>
              <a:gd name="T6" fmla="*/ 5 w 5"/>
              <a:gd name="T7" fmla="*/ 0 h 9"/>
            </a:gdLst>
            <a:ahLst/>
            <a:cxnLst>
              <a:cxn ang="0">
                <a:pos x="T0" y="T1"/>
              </a:cxn>
              <a:cxn ang="0">
                <a:pos x="T2" y="T3"/>
              </a:cxn>
              <a:cxn ang="0">
                <a:pos x="T4" y="T5"/>
              </a:cxn>
              <a:cxn ang="0">
                <a:pos x="T6" y="T7"/>
              </a:cxn>
            </a:cxnLst>
            <a:rect l="0" t="0" r="r" b="b"/>
            <a:pathLst>
              <a:path w="5" h="9">
                <a:moveTo>
                  <a:pt x="5" y="0"/>
                </a:moveTo>
                <a:lnTo>
                  <a:pt x="2" y="9"/>
                </a:lnTo>
                <a:lnTo>
                  <a:pt x="0"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76" name="Freeform 56"/>
          <p:cNvSpPr>
            <a:spLocks/>
          </p:cNvSpPr>
          <p:nvPr/>
        </p:nvSpPr>
        <p:spPr bwMode="auto">
          <a:xfrm>
            <a:off x="10460356" y="4095750"/>
            <a:ext cx="7620" cy="7620"/>
          </a:xfrm>
          <a:custGeom>
            <a:avLst/>
            <a:gdLst>
              <a:gd name="T0" fmla="*/ 0 w 9"/>
              <a:gd name="T1" fmla="*/ 0 h 7"/>
              <a:gd name="T2" fmla="*/ 9 w 9"/>
              <a:gd name="T3" fmla="*/ 6 h 7"/>
              <a:gd name="T4" fmla="*/ 8 w 9"/>
              <a:gd name="T5" fmla="*/ 7 h 7"/>
              <a:gd name="T6" fmla="*/ 0 w 9"/>
              <a:gd name="T7" fmla="*/ 0 h 7"/>
            </a:gdLst>
            <a:ahLst/>
            <a:cxnLst>
              <a:cxn ang="0">
                <a:pos x="T0" y="T1"/>
              </a:cxn>
              <a:cxn ang="0">
                <a:pos x="T2" y="T3"/>
              </a:cxn>
              <a:cxn ang="0">
                <a:pos x="T4" y="T5"/>
              </a:cxn>
              <a:cxn ang="0">
                <a:pos x="T6" y="T7"/>
              </a:cxn>
            </a:cxnLst>
            <a:rect l="0" t="0" r="r" b="b"/>
            <a:pathLst>
              <a:path w="9" h="7">
                <a:moveTo>
                  <a:pt x="0" y="0"/>
                </a:moveTo>
                <a:lnTo>
                  <a:pt x="9" y="6"/>
                </a:lnTo>
                <a:lnTo>
                  <a:pt x="8"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77" name="Freeform 57"/>
          <p:cNvSpPr>
            <a:spLocks/>
          </p:cNvSpPr>
          <p:nvPr/>
        </p:nvSpPr>
        <p:spPr bwMode="auto">
          <a:xfrm>
            <a:off x="10052686" y="4457700"/>
            <a:ext cx="9524" cy="7620"/>
          </a:xfrm>
          <a:custGeom>
            <a:avLst/>
            <a:gdLst>
              <a:gd name="T0" fmla="*/ 0 w 9"/>
              <a:gd name="T1" fmla="*/ 0 h 8"/>
              <a:gd name="T2" fmla="*/ 9 w 9"/>
              <a:gd name="T3" fmla="*/ 6 h 8"/>
              <a:gd name="T4" fmla="*/ 8 w 9"/>
              <a:gd name="T5" fmla="*/ 8 h 8"/>
              <a:gd name="T6" fmla="*/ 0 w 9"/>
              <a:gd name="T7" fmla="*/ 0 h 8"/>
            </a:gdLst>
            <a:ahLst/>
            <a:cxnLst>
              <a:cxn ang="0">
                <a:pos x="T0" y="T1"/>
              </a:cxn>
              <a:cxn ang="0">
                <a:pos x="T2" y="T3"/>
              </a:cxn>
              <a:cxn ang="0">
                <a:pos x="T4" y="T5"/>
              </a:cxn>
              <a:cxn ang="0">
                <a:pos x="T6" y="T7"/>
              </a:cxn>
            </a:cxnLst>
            <a:rect l="0" t="0" r="r" b="b"/>
            <a:pathLst>
              <a:path w="9" h="8">
                <a:moveTo>
                  <a:pt x="0" y="0"/>
                </a:moveTo>
                <a:lnTo>
                  <a:pt x="9" y="6"/>
                </a:lnTo>
                <a:lnTo>
                  <a:pt x="8"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78" name="Freeform 58"/>
          <p:cNvSpPr>
            <a:spLocks/>
          </p:cNvSpPr>
          <p:nvPr/>
        </p:nvSpPr>
        <p:spPr bwMode="auto">
          <a:xfrm>
            <a:off x="10479406" y="4160520"/>
            <a:ext cx="9524" cy="5716"/>
          </a:xfrm>
          <a:custGeom>
            <a:avLst/>
            <a:gdLst>
              <a:gd name="T0" fmla="*/ 0 w 9"/>
              <a:gd name="T1" fmla="*/ 0 h 8"/>
              <a:gd name="T2" fmla="*/ 7 w 9"/>
              <a:gd name="T3" fmla="*/ 8 h 8"/>
              <a:gd name="T4" fmla="*/ 9 w 9"/>
              <a:gd name="T5" fmla="*/ 6 h 8"/>
              <a:gd name="T6" fmla="*/ 0 w 9"/>
              <a:gd name="T7" fmla="*/ 0 h 8"/>
            </a:gdLst>
            <a:ahLst/>
            <a:cxnLst>
              <a:cxn ang="0">
                <a:pos x="T0" y="T1"/>
              </a:cxn>
              <a:cxn ang="0">
                <a:pos x="T2" y="T3"/>
              </a:cxn>
              <a:cxn ang="0">
                <a:pos x="T4" y="T5"/>
              </a:cxn>
              <a:cxn ang="0">
                <a:pos x="T6" y="T7"/>
              </a:cxn>
            </a:cxnLst>
            <a:rect l="0" t="0" r="r" b="b"/>
            <a:pathLst>
              <a:path w="9" h="8">
                <a:moveTo>
                  <a:pt x="0" y="0"/>
                </a:moveTo>
                <a:lnTo>
                  <a:pt x="7" y="8"/>
                </a:ln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nvGrpSpPr>
          <p:cNvPr id="389179" name="Group 59"/>
          <p:cNvGrpSpPr>
            <a:grpSpLocks/>
          </p:cNvGrpSpPr>
          <p:nvPr/>
        </p:nvGrpSpPr>
        <p:grpSpPr bwMode="auto">
          <a:xfrm>
            <a:off x="9418320" y="1097280"/>
            <a:ext cx="2832736" cy="3404236"/>
            <a:chOff x="1982" y="1023"/>
            <a:chExt cx="972" cy="1425"/>
          </a:xfrm>
        </p:grpSpPr>
        <p:grpSp>
          <p:nvGrpSpPr>
            <p:cNvPr id="389180" name="Group 60"/>
            <p:cNvGrpSpPr>
              <a:grpSpLocks/>
            </p:cNvGrpSpPr>
            <p:nvPr/>
          </p:nvGrpSpPr>
          <p:grpSpPr bwMode="auto">
            <a:xfrm>
              <a:off x="1983" y="1023"/>
              <a:ext cx="971" cy="1425"/>
              <a:chOff x="1983" y="1023"/>
              <a:chExt cx="971" cy="1425"/>
            </a:xfrm>
          </p:grpSpPr>
          <p:sp>
            <p:nvSpPr>
              <p:cNvPr id="389181" name="Freeform 61"/>
              <p:cNvSpPr>
                <a:spLocks/>
              </p:cNvSpPr>
              <p:nvPr/>
            </p:nvSpPr>
            <p:spPr bwMode="auto">
              <a:xfrm>
                <a:off x="2096" y="1277"/>
                <a:ext cx="166" cy="306"/>
              </a:xfrm>
              <a:custGeom>
                <a:avLst/>
                <a:gdLst>
                  <a:gd name="T0" fmla="*/ 295 w 331"/>
                  <a:gd name="T1" fmla="*/ 17 h 611"/>
                  <a:gd name="T2" fmla="*/ 258 w 331"/>
                  <a:gd name="T3" fmla="*/ 9 h 611"/>
                  <a:gd name="T4" fmla="*/ 222 w 331"/>
                  <a:gd name="T5" fmla="*/ 3 h 611"/>
                  <a:gd name="T6" fmla="*/ 185 w 331"/>
                  <a:gd name="T7" fmla="*/ 0 h 611"/>
                  <a:gd name="T8" fmla="*/ 148 w 331"/>
                  <a:gd name="T9" fmla="*/ 2 h 611"/>
                  <a:gd name="T10" fmla="*/ 91 w 331"/>
                  <a:gd name="T11" fmla="*/ 8 h 611"/>
                  <a:gd name="T12" fmla="*/ 51 w 331"/>
                  <a:gd name="T13" fmla="*/ 16 h 611"/>
                  <a:gd name="T14" fmla="*/ 26 w 331"/>
                  <a:gd name="T15" fmla="*/ 25 h 611"/>
                  <a:gd name="T16" fmla="*/ 15 w 331"/>
                  <a:gd name="T17" fmla="*/ 33 h 611"/>
                  <a:gd name="T18" fmla="*/ 9 w 331"/>
                  <a:gd name="T19" fmla="*/ 43 h 611"/>
                  <a:gd name="T20" fmla="*/ 6 w 331"/>
                  <a:gd name="T21" fmla="*/ 77 h 611"/>
                  <a:gd name="T22" fmla="*/ 6 w 331"/>
                  <a:gd name="T23" fmla="*/ 159 h 611"/>
                  <a:gd name="T24" fmla="*/ 4 w 331"/>
                  <a:gd name="T25" fmla="*/ 306 h 611"/>
                  <a:gd name="T26" fmla="*/ 1 w 331"/>
                  <a:gd name="T27" fmla="*/ 386 h 611"/>
                  <a:gd name="T28" fmla="*/ 0 w 331"/>
                  <a:gd name="T29" fmla="*/ 451 h 611"/>
                  <a:gd name="T30" fmla="*/ 1 w 331"/>
                  <a:gd name="T31" fmla="*/ 542 h 611"/>
                  <a:gd name="T32" fmla="*/ 1 w 331"/>
                  <a:gd name="T33" fmla="*/ 611 h 611"/>
                  <a:gd name="T34" fmla="*/ 21 w 331"/>
                  <a:gd name="T35" fmla="*/ 553 h 611"/>
                  <a:gd name="T36" fmla="*/ 35 w 331"/>
                  <a:gd name="T37" fmla="*/ 526 h 611"/>
                  <a:gd name="T38" fmla="*/ 52 w 331"/>
                  <a:gd name="T39" fmla="*/ 503 h 611"/>
                  <a:gd name="T40" fmla="*/ 71 w 331"/>
                  <a:gd name="T41" fmla="*/ 483 h 611"/>
                  <a:gd name="T42" fmla="*/ 94 w 331"/>
                  <a:gd name="T43" fmla="*/ 468 h 611"/>
                  <a:gd name="T44" fmla="*/ 114 w 331"/>
                  <a:gd name="T45" fmla="*/ 460 h 611"/>
                  <a:gd name="T46" fmla="*/ 130 w 331"/>
                  <a:gd name="T47" fmla="*/ 457 h 611"/>
                  <a:gd name="T48" fmla="*/ 153 w 331"/>
                  <a:gd name="T49" fmla="*/ 455 h 611"/>
                  <a:gd name="T50" fmla="*/ 165 w 331"/>
                  <a:gd name="T51" fmla="*/ 457 h 611"/>
                  <a:gd name="T52" fmla="*/ 187 w 331"/>
                  <a:gd name="T53" fmla="*/ 468 h 611"/>
                  <a:gd name="T54" fmla="*/ 196 w 331"/>
                  <a:gd name="T55" fmla="*/ 475 h 611"/>
                  <a:gd name="T56" fmla="*/ 224 w 331"/>
                  <a:gd name="T57" fmla="*/ 503 h 611"/>
                  <a:gd name="T58" fmla="*/ 236 w 331"/>
                  <a:gd name="T59" fmla="*/ 485 h 611"/>
                  <a:gd name="T60" fmla="*/ 240 w 331"/>
                  <a:gd name="T61" fmla="*/ 466 h 611"/>
                  <a:gd name="T62" fmla="*/ 246 w 331"/>
                  <a:gd name="T63" fmla="*/ 451 h 611"/>
                  <a:gd name="T64" fmla="*/ 253 w 331"/>
                  <a:gd name="T65" fmla="*/ 421 h 611"/>
                  <a:gd name="T66" fmla="*/ 260 w 331"/>
                  <a:gd name="T67" fmla="*/ 384 h 611"/>
                  <a:gd name="T68" fmla="*/ 270 w 331"/>
                  <a:gd name="T69" fmla="*/ 307 h 611"/>
                  <a:gd name="T70" fmla="*/ 275 w 331"/>
                  <a:gd name="T71" fmla="*/ 296 h 611"/>
                  <a:gd name="T72" fmla="*/ 277 w 331"/>
                  <a:gd name="T73" fmla="*/ 292 h 611"/>
                  <a:gd name="T74" fmla="*/ 283 w 331"/>
                  <a:gd name="T75" fmla="*/ 235 h 611"/>
                  <a:gd name="T76" fmla="*/ 292 w 331"/>
                  <a:gd name="T77" fmla="*/ 158 h 611"/>
                  <a:gd name="T78" fmla="*/ 303 w 331"/>
                  <a:gd name="T79" fmla="*/ 107 h 611"/>
                  <a:gd name="T80" fmla="*/ 311 w 331"/>
                  <a:gd name="T81" fmla="*/ 82 h 611"/>
                  <a:gd name="T82" fmla="*/ 323 w 331"/>
                  <a:gd name="T83" fmla="*/ 6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611">
                    <a:moveTo>
                      <a:pt x="331" y="29"/>
                    </a:moveTo>
                    <a:lnTo>
                      <a:pt x="295" y="17"/>
                    </a:lnTo>
                    <a:lnTo>
                      <a:pt x="277" y="12"/>
                    </a:lnTo>
                    <a:lnTo>
                      <a:pt x="258" y="9"/>
                    </a:lnTo>
                    <a:lnTo>
                      <a:pt x="241" y="6"/>
                    </a:lnTo>
                    <a:lnTo>
                      <a:pt x="222" y="3"/>
                    </a:lnTo>
                    <a:lnTo>
                      <a:pt x="204" y="2"/>
                    </a:lnTo>
                    <a:lnTo>
                      <a:pt x="185" y="0"/>
                    </a:lnTo>
                    <a:lnTo>
                      <a:pt x="167" y="0"/>
                    </a:lnTo>
                    <a:lnTo>
                      <a:pt x="148" y="2"/>
                    </a:lnTo>
                    <a:lnTo>
                      <a:pt x="110" y="5"/>
                    </a:lnTo>
                    <a:lnTo>
                      <a:pt x="91" y="8"/>
                    </a:lnTo>
                    <a:lnTo>
                      <a:pt x="71" y="12"/>
                    </a:lnTo>
                    <a:lnTo>
                      <a:pt x="51" y="16"/>
                    </a:lnTo>
                    <a:lnTo>
                      <a:pt x="32" y="22"/>
                    </a:lnTo>
                    <a:lnTo>
                      <a:pt x="26" y="25"/>
                    </a:lnTo>
                    <a:lnTo>
                      <a:pt x="20" y="28"/>
                    </a:lnTo>
                    <a:lnTo>
                      <a:pt x="15" y="33"/>
                    </a:lnTo>
                    <a:lnTo>
                      <a:pt x="10" y="39"/>
                    </a:lnTo>
                    <a:lnTo>
                      <a:pt x="9" y="43"/>
                    </a:lnTo>
                    <a:lnTo>
                      <a:pt x="7" y="51"/>
                    </a:lnTo>
                    <a:lnTo>
                      <a:pt x="6" y="77"/>
                    </a:lnTo>
                    <a:lnTo>
                      <a:pt x="6" y="114"/>
                    </a:lnTo>
                    <a:lnTo>
                      <a:pt x="6" y="159"/>
                    </a:lnTo>
                    <a:lnTo>
                      <a:pt x="4" y="258"/>
                    </a:lnTo>
                    <a:lnTo>
                      <a:pt x="4" y="306"/>
                    </a:lnTo>
                    <a:lnTo>
                      <a:pt x="3" y="350"/>
                    </a:lnTo>
                    <a:lnTo>
                      <a:pt x="1" y="386"/>
                    </a:lnTo>
                    <a:lnTo>
                      <a:pt x="0" y="420"/>
                    </a:lnTo>
                    <a:lnTo>
                      <a:pt x="0" y="451"/>
                    </a:lnTo>
                    <a:lnTo>
                      <a:pt x="0" y="482"/>
                    </a:lnTo>
                    <a:lnTo>
                      <a:pt x="1" y="542"/>
                    </a:lnTo>
                    <a:lnTo>
                      <a:pt x="1" y="576"/>
                    </a:lnTo>
                    <a:lnTo>
                      <a:pt x="1" y="611"/>
                    </a:lnTo>
                    <a:lnTo>
                      <a:pt x="10" y="580"/>
                    </a:lnTo>
                    <a:lnTo>
                      <a:pt x="21" y="553"/>
                    </a:lnTo>
                    <a:lnTo>
                      <a:pt x="27" y="539"/>
                    </a:lnTo>
                    <a:lnTo>
                      <a:pt x="35" y="526"/>
                    </a:lnTo>
                    <a:lnTo>
                      <a:pt x="43" y="514"/>
                    </a:lnTo>
                    <a:lnTo>
                      <a:pt x="52" y="503"/>
                    </a:lnTo>
                    <a:lnTo>
                      <a:pt x="62" y="492"/>
                    </a:lnTo>
                    <a:lnTo>
                      <a:pt x="71" y="483"/>
                    </a:lnTo>
                    <a:lnTo>
                      <a:pt x="82" y="475"/>
                    </a:lnTo>
                    <a:lnTo>
                      <a:pt x="94" y="468"/>
                    </a:lnTo>
                    <a:lnTo>
                      <a:pt x="108" y="463"/>
                    </a:lnTo>
                    <a:lnTo>
                      <a:pt x="114" y="460"/>
                    </a:lnTo>
                    <a:lnTo>
                      <a:pt x="122" y="459"/>
                    </a:lnTo>
                    <a:lnTo>
                      <a:pt x="130" y="457"/>
                    </a:lnTo>
                    <a:lnTo>
                      <a:pt x="137" y="457"/>
                    </a:lnTo>
                    <a:lnTo>
                      <a:pt x="153" y="455"/>
                    </a:lnTo>
                    <a:lnTo>
                      <a:pt x="159" y="455"/>
                    </a:lnTo>
                    <a:lnTo>
                      <a:pt x="165" y="457"/>
                    </a:lnTo>
                    <a:lnTo>
                      <a:pt x="176" y="462"/>
                    </a:lnTo>
                    <a:lnTo>
                      <a:pt x="187" y="468"/>
                    </a:lnTo>
                    <a:lnTo>
                      <a:pt x="192" y="472"/>
                    </a:lnTo>
                    <a:lnTo>
                      <a:pt x="196" y="475"/>
                    </a:lnTo>
                    <a:lnTo>
                      <a:pt x="215" y="494"/>
                    </a:lnTo>
                    <a:lnTo>
                      <a:pt x="224" y="503"/>
                    </a:lnTo>
                    <a:lnTo>
                      <a:pt x="235" y="511"/>
                    </a:lnTo>
                    <a:lnTo>
                      <a:pt x="236" y="485"/>
                    </a:lnTo>
                    <a:lnTo>
                      <a:pt x="238" y="472"/>
                    </a:lnTo>
                    <a:lnTo>
                      <a:pt x="240" y="466"/>
                    </a:lnTo>
                    <a:lnTo>
                      <a:pt x="243" y="460"/>
                    </a:lnTo>
                    <a:lnTo>
                      <a:pt x="246" y="451"/>
                    </a:lnTo>
                    <a:lnTo>
                      <a:pt x="249" y="442"/>
                    </a:lnTo>
                    <a:lnTo>
                      <a:pt x="253" y="421"/>
                    </a:lnTo>
                    <a:lnTo>
                      <a:pt x="257" y="403"/>
                    </a:lnTo>
                    <a:lnTo>
                      <a:pt x="260" y="384"/>
                    </a:lnTo>
                    <a:lnTo>
                      <a:pt x="264" y="346"/>
                    </a:lnTo>
                    <a:lnTo>
                      <a:pt x="270" y="307"/>
                    </a:lnTo>
                    <a:lnTo>
                      <a:pt x="272" y="301"/>
                    </a:lnTo>
                    <a:lnTo>
                      <a:pt x="275" y="296"/>
                    </a:lnTo>
                    <a:lnTo>
                      <a:pt x="275" y="295"/>
                    </a:lnTo>
                    <a:lnTo>
                      <a:pt x="277" y="292"/>
                    </a:lnTo>
                    <a:lnTo>
                      <a:pt x="278" y="287"/>
                    </a:lnTo>
                    <a:lnTo>
                      <a:pt x="283" y="235"/>
                    </a:lnTo>
                    <a:lnTo>
                      <a:pt x="288" y="182"/>
                    </a:lnTo>
                    <a:lnTo>
                      <a:pt x="292" y="158"/>
                    </a:lnTo>
                    <a:lnTo>
                      <a:pt x="297" y="131"/>
                    </a:lnTo>
                    <a:lnTo>
                      <a:pt x="303" y="107"/>
                    </a:lnTo>
                    <a:lnTo>
                      <a:pt x="306" y="94"/>
                    </a:lnTo>
                    <a:lnTo>
                      <a:pt x="311" y="82"/>
                    </a:lnTo>
                    <a:lnTo>
                      <a:pt x="315" y="73"/>
                    </a:lnTo>
                    <a:lnTo>
                      <a:pt x="323" y="60"/>
                    </a:lnTo>
                    <a:lnTo>
                      <a:pt x="331" y="2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82" name="Freeform 62"/>
              <p:cNvSpPr>
                <a:spLocks/>
              </p:cNvSpPr>
              <p:nvPr/>
            </p:nvSpPr>
            <p:spPr bwMode="auto">
              <a:xfrm>
                <a:off x="2112" y="1276"/>
                <a:ext cx="151" cy="17"/>
              </a:xfrm>
              <a:custGeom>
                <a:avLst/>
                <a:gdLst>
                  <a:gd name="T0" fmla="*/ 298 w 301"/>
                  <a:gd name="T1" fmla="*/ 36 h 36"/>
                  <a:gd name="T2" fmla="*/ 263 w 301"/>
                  <a:gd name="T3" fmla="*/ 23 h 36"/>
                  <a:gd name="T4" fmla="*/ 244 w 301"/>
                  <a:gd name="T5" fmla="*/ 19 h 36"/>
                  <a:gd name="T6" fmla="*/ 227 w 301"/>
                  <a:gd name="T7" fmla="*/ 15 h 36"/>
                  <a:gd name="T8" fmla="*/ 209 w 301"/>
                  <a:gd name="T9" fmla="*/ 12 h 36"/>
                  <a:gd name="T10" fmla="*/ 191 w 301"/>
                  <a:gd name="T11" fmla="*/ 9 h 36"/>
                  <a:gd name="T12" fmla="*/ 173 w 301"/>
                  <a:gd name="T13" fmla="*/ 8 h 36"/>
                  <a:gd name="T14" fmla="*/ 154 w 301"/>
                  <a:gd name="T15" fmla="*/ 8 h 36"/>
                  <a:gd name="T16" fmla="*/ 136 w 301"/>
                  <a:gd name="T17" fmla="*/ 8 h 36"/>
                  <a:gd name="T18" fmla="*/ 117 w 301"/>
                  <a:gd name="T19" fmla="*/ 8 h 36"/>
                  <a:gd name="T20" fmla="*/ 79 w 301"/>
                  <a:gd name="T21" fmla="*/ 11 h 36"/>
                  <a:gd name="T22" fmla="*/ 60 w 301"/>
                  <a:gd name="T23" fmla="*/ 14 h 36"/>
                  <a:gd name="T24" fmla="*/ 41 w 301"/>
                  <a:gd name="T25" fmla="*/ 19 h 36"/>
                  <a:gd name="T26" fmla="*/ 21 w 301"/>
                  <a:gd name="T27" fmla="*/ 23 h 36"/>
                  <a:gd name="T28" fmla="*/ 1 w 301"/>
                  <a:gd name="T29" fmla="*/ 28 h 36"/>
                  <a:gd name="T30" fmla="*/ 0 w 301"/>
                  <a:gd name="T31" fmla="*/ 22 h 36"/>
                  <a:gd name="T32" fmla="*/ 20 w 301"/>
                  <a:gd name="T33" fmla="*/ 15 h 36"/>
                  <a:gd name="T34" fmla="*/ 38 w 301"/>
                  <a:gd name="T35" fmla="*/ 12 h 36"/>
                  <a:gd name="T36" fmla="*/ 58 w 301"/>
                  <a:gd name="T37" fmla="*/ 8 h 36"/>
                  <a:gd name="T38" fmla="*/ 79 w 301"/>
                  <a:gd name="T39" fmla="*/ 5 h 36"/>
                  <a:gd name="T40" fmla="*/ 116 w 301"/>
                  <a:gd name="T41" fmla="*/ 2 h 36"/>
                  <a:gd name="T42" fmla="*/ 136 w 301"/>
                  <a:gd name="T43" fmla="*/ 0 h 36"/>
                  <a:gd name="T44" fmla="*/ 154 w 301"/>
                  <a:gd name="T45" fmla="*/ 0 h 36"/>
                  <a:gd name="T46" fmla="*/ 173 w 301"/>
                  <a:gd name="T47" fmla="*/ 2 h 36"/>
                  <a:gd name="T48" fmla="*/ 191 w 301"/>
                  <a:gd name="T49" fmla="*/ 3 h 36"/>
                  <a:gd name="T50" fmla="*/ 210 w 301"/>
                  <a:gd name="T51" fmla="*/ 6 h 36"/>
                  <a:gd name="T52" fmla="*/ 229 w 301"/>
                  <a:gd name="T53" fmla="*/ 9 h 36"/>
                  <a:gd name="T54" fmla="*/ 247 w 301"/>
                  <a:gd name="T55" fmla="*/ 12 h 36"/>
                  <a:gd name="T56" fmla="*/ 266 w 301"/>
                  <a:gd name="T57" fmla="*/ 17 h 36"/>
                  <a:gd name="T58" fmla="*/ 301 w 301"/>
                  <a:gd name="T59" fmla="*/ 29 h 36"/>
                  <a:gd name="T60" fmla="*/ 298 w 301"/>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1" h="36">
                    <a:moveTo>
                      <a:pt x="298" y="36"/>
                    </a:moveTo>
                    <a:lnTo>
                      <a:pt x="263" y="23"/>
                    </a:lnTo>
                    <a:lnTo>
                      <a:pt x="244" y="19"/>
                    </a:lnTo>
                    <a:lnTo>
                      <a:pt x="227" y="15"/>
                    </a:lnTo>
                    <a:lnTo>
                      <a:pt x="209" y="12"/>
                    </a:lnTo>
                    <a:lnTo>
                      <a:pt x="191" y="9"/>
                    </a:lnTo>
                    <a:lnTo>
                      <a:pt x="173" y="8"/>
                    </a:lnTo>
                    <a:lnTo>
                      <a:pt x="154" y="8"/>
                    </a:lnTo>
                    <a:lnTo>
                      <a:pt x="136" y="8"/>
                    </a:lnTo>
                    <a:lnTo>
                      <a:pt x="117" y="8"/>
                    </a:lnTo>
                    <a:lnTo>
                      <a:pt x="79" y="11"/>
                    </a:lnTo>
                    <a:lnTo>
                      <a:pt x="60" y="14"/>
                    </a:lnTo>
                    <a:lnTo>
                      <a:pt x="41" y="19"/>
                    </a:lnTo>
                    <a:lnTo>
                      <a:pt x="21" y="23"/>
                    </a:lnTo>
                    <a:lnTo>
                      <a:pt x="1" y="28"/>
                    </a:lnTo>
                    <a:lnTo>
                      <a:pt x="0" y="22"/>
                    </a:lnTo>
                    <a:lnTo>
                      <a:pt x="20" y="15"/>
                    </a:lnTo>
                    <a:lnTo>
                      <a:pt x="38" y="12"/>
                    </a:lnTo>
                    <a:lnTo>
                      <a:pt x="58" y="8"/>
                    </a:lnTo>
                    <a:lnTo>
                      <a:pt x="79" y="5"/>
                    </a:lnTo>
                    <a:lnTo>
                      <a:pt x="116" y="2"/>
                    </a:lnTo>
                    <a:lnTo>
                      <a:pt x="136" y="0"/>
                    </a:lnTo>
                    <a:lnTo>
                      <a:pt x="154" y="0"/>
                    </a:lnTo>
                    <a:lnTo>
                      <a:pt x="173" y="2"/>
                    </a:lnTo>
                    <a:lnTo>
                      <a:pt x="191" y="3"/>
                    </a:lnTo>
                    <a:lnTo>
                      <a:pt x="210" y="6"/>
                    </a:lnTo>
                    <a:lnTo>
                      <a:pt x="229" y="9"/>
                    </a:lnTo>
                    <a:lnTo>
                      <a:pt x="247" y="12"/>
                    </a:lnTo>
                    <a:lnTo>
                      <a:pt x="266" y="17"/>
                    </a:lnTo>
                    <a:lnTo>
                      <a:pt x="301" y="29"/>
                    </a:lnTo>
                    <a:lnTo>
                      <a:pt x="298"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83" name="Freeform 63"/>
              <p:cNvSpPr>
                <a:spLocks/>
              </p:cNvSpPr>
              <p:nvPr/>
            </p:nvSpPr>
            <p:spPr bwMode="auto">
              <a:xfrm>
                <a:off x="2100" y="1286"/>
                <a:ext cx="13" cy="12"/>
              </a:xfrm>
              <a:custGeom>
                <a:avLst/>
                <a:gdLst>
                  <a:gd name="T0" fmla="*/ 27 w 27"/>
                  <a:gd name="T1" fmla="*/ 6 h 23"/>
                  <a:gd name="T2" fmla="*/ 20 w 27"/>
                  <a:gd name="T3" fmla="*/ 9 h 23"/>
                  <a:gd name="T4" fmla="*/ 16 w 27"/>
                  <a:gd name="T5" fmla="*/ 12 h 23"/>
                  <a:gd name="T6" fmla="*/ 10 w 27"/>
                  <a:gd name="T7" fmla="*/ 17 h 23"/>
                  <a:gd name="T8" fmla="*/ 5 w 27"/>
                  <a:gd name="T9" fmla="*/ 23 h 23"/>
                  <a:gd name="T10" fmla="*/ 0 w 27"/>
                  <a:gd name="T11" fmla="*/ 18 h 23"/>
                  <a:gd name="T12" fmla="*/ 5 w 27"/>
                  <a:gd name="T13" fmla="*/ 12 h 23"/>
                  <a:gd name="T14" fmla="*/ 11 w 27"/>
                  <a:gd name="T15" fmla="*/ 6 h 23"/>
                  <a:gd name="T16" fmla="*/ 17 w 27"/>
                  <a:gd name="T17" fmla="*/ 3 h 23"/>
                  <a:gd name="T18" fmla="*/ 24 w 27"/>
                  <a:gd name="T19" fmla="*/ 0 h 23"/>
                  <a:gd name="T20" fmla="*/ 27 w 27"/>
                  <a:gd name="T21"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3">
                    <a:moveTo>
                      <a:pt x="27" y="6"/>
                    </a:moveTo>
                    <a:lnTo>
                      <a:pt x="20" y="9"/>
                    </a:lnTo>
                    <a:lnTo>
                      <a:pt x="16" y="12"/>
                    </a:lnTo>
                    <a:lnTo>
                      <a:pt x="10" y="17"/>
                    </a:lnTo>
                    <a:lnTo>
                      <a:pt x="5" y="23"/>
                    </a:lnTo>
                    <a:lnTo>
                      <a:pt x="0" y="18"/>
                    </a:lnTo>
                    <a:lnTo>
                      <a:pt x="5" y="12"/>
                    </a:lnTo>
                    <a:lnTo>
                      <a:pt x="11" y="6"/>
                    </a:lnTo>
                    <a:lnTo>
                      <a:pt x="17" y="3"/>
                    </a:lnTo>
                    <a:lnTo>
                      <a:pt x="24" y="0"/>
                    </a:lnTo>
                    <a:lnTo>
                      <a:pt x="2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84" name="Freeform 64"/>
              <p:cNvSpPr>
                <a:spLocks/>
              </p:cNvSpPr>
              <p:nvPr/>
            </p:nvSpPr>
            <p:spPr bwMode="auto">
              <a:xfrm>
                <a:off x="2112" y="1286"/>
                <a:ext cx="1" cy="3"/>
              </a:xfrm>
              <a:custGeom>
                <a:avLst/>
                <a:gdLst>
                  <a:gd name="T0" fmla="*/ 0 w 3"/>
                  <a:gd name="T1" fmla="*/ 0 h 6"/>
                  <a:gd name="T2" fmla="*/ 3 w 3"/>
                  <a:gd name="T3" fmla="*/ 6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1"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85" name="Freeform 65"/>
              <p:cNvSpPr>
                <a:spLocks/>
              </p:cNvSpPr>
              <p:nvPr/>
            </p:nvSpPr>
            <p:spPr bwMode="auto">
              <a:xfrm>
                <a:off x="2096" y="1296"/>
                <a:ext cx="7" cy="156"/>
              </a:xfrm>
              <a:custGeom>
                <a:avLst/>
                <a:gdLst>
                  <a:gd name="T0" fmla="*/ 16 w 16"/>
                  <a:gd name="T1" fmla="*/ 3 h 313"/>
                  <a:gd name="T2" fmla="*/ 14 w 16"/>
                  <a:gd name="T3" fmla="*/ 6 h 313"/>
                  <a:gd name="T4" fmla="*/ 12 w 16"/>
                  <a:gd name="T5" fmla="*/ 14 h 313"/>
                  <a:gd name="T6" fmla="*/ 11 w 16"/>
                  <a:gd name="T7" fmla="*/ 40 h 313"/>
                  <a:gd name="T8" fmla="*/ 11 w 16"/>
                  <a:gd name="T9" fmla="*/ 77 h 313"/>
                  <a:gd name="T10" fmla="*/ 11 w 16"/>
                  <a:gd name="T11" fmla="*/ 122 h 313"/>
                  <a:gd name="T12" fmla="*/ 11 w 16"/>
                  <a:gd name="T13" fmla="*/ 221 h 313"/>
                  <a:gd name="T14" fmla="*/ 9 w 16"/>
                  <a:gd name="T15" fmla="*/ 269 h 313"/>
                  <a:gd name="T16" fmla="*/ 8 w 16"/>
                  <a:gd name="T17" fmla="*/ 313 h 313"/>
                  <a:gd name="T18" fmla="*/ 0 w 16"/>
                  <a:gd name="T19" fmla="*/ 313 h 313"/>
                  <a:gd name="T20" fmla="*/ 3 w 16"/>
                  <a:gd name="T21" fmla="*/ 269 h 313"/>
                  <a:gd name="T22" fmla="*/ 3 w 16"/>
                  <a:gd name="T23" fmla="*/ 221 h 313"/>
                  <a:gd name="T24" fmla="*/ 3 w 16"/>
                  <a:gd name="T25" fmla="*/ 122 h 313"/>
                  <a:gd name="T26" fmla="*/ 3 w 16"/>
                  <a:gd name="T27" fmla="*/ 77 h 313"/>
                  <a:gd name="T28" fmla="*/ 5 w 16"/>
                  <a:gd name="T29" fmla="*/ 40 h 313"/>
                  <a:gd name="T30" fmla="*/ 6 w 16"/>
                  <a:gd name="T31" fmla="*/ 14 h 313"/>
                  <a:gd name="T32" fmla="*/ 6 w 16"/>
                  <a:gd name="T33" fmla="*/ 6 h 313"/>
                  <a:gd name="T34" fmla="*/ 8 w 16"/>
                  <a:gd name="T35" fmla="*/ 0 h 313"/>
                  <a:gd name="T36" fmla="*/ 16 w 16"/>
                  <a:gd name="T37" fmla="*/ 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13">
                    <a:moveTo>
                      <a:pt x="16" y="3"/>
                    </a:moveTo>
                    <a:lnTo>
                      <a:pt x="14" y="6"/>
                    </a:lnTo>
                    <a:lnTo>
                      <a:pt x="12" y="14"/>
                    </a:lnTo>
                    <a:lnTo>
                      <a:pt x="11" y="40"/>
                    </a:lnTo>
                    <a:lnTo>
                      <a:pt x="11" y="77"/>
                    </a:lnTo>
                    <a:lnTo>
                      <a:pt x="11" y="122"/>
                    </a:lnTo>
                    <a:lnTo>
                      <a:pt x="11" y="221"/>
                    </a:lnTo>
                    <a:lnTo>
                      <a:pt x="9" y="269"/>
                    </a:lnTo>
                    <a:lnTo>
                      <a:pt x="8" y="313"/>
                    </a:lnTo>
                    <a:lnTo>
                      <a:pt x="0" y="313"/>
                    </a:lnTo>
                    <a:lnTo>
                      <a:pt x="3" y="269"/>
                    </a:lnTo>
                    <a:lnTo>
                      <a:pt x="3" y="221"/>
                    </a:lnTo>
                    <a:lnTo>
                      <a:pt x="3" y="122"/>
                    </a:lnTo>
                    <a:lnTo>
                      <a:pt x="3" y="77"/>
                    </a:lnTo>
                    <a:lnTo>
                      <a:pt x="5" y="40"/>
                    </a:lnTo>
                    <a:lnTo>
                      <a:pt x="6" y="14"/>
                    </a:lnTo>
                    <a:lnTo>
                      <a:pt x="6" y="6"/>
                    </a:lnTo>
                    <a:lnTo>
                      <a:pt x="8" y="0"/>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86" name="Freeform 66"/>
              <p:cNvSpPr>
                <a:spLocks/>
              </p:cNvSpPr>
              <p:nvPr/>
            </p:nvSpPr>
            <p:spPr bwMode="auto">
              <a:xfrm>
                <a:off x="2099" y="1296"/>
                <a:ext cx="4" cy="2"/>
              </a:xfrm>
              <a:custGeom>
                <a:avLst/>
                <a:gdLst>
                  <a:gd name="T0" fmla="*/ 1 w 8"/>
                  <a:gd name="T1" fmla="*/ 0 h 5"/>
                  <a:gd name="T2" fmla="*/ 0 w 8"/>
                  <a:gd name="T3" fmla="*/ 2 h 5"/>
                  <a:gd name="T4" fmla="*/ 0 w 8"/>
                  <a:gd name="T5" fmla="*/ 0 h 5"/>
                  <a:gd name="T6" fmla="*/ 8 w 8"/>
                  <a:gd name="T7" fmla="*/ 3 h 5"/>
                  <a:gd name="T8" fmla="*/ 6 w 8"/>
                  <a:gd name="T9" fmla="*/ 5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0"/>
                    </a:lnTo>
                    <a:lnTo>
                      <a:pt x="8" y="3"/>
                    </a:lnTo>
                    <a:lnTo>
                      <a:pt x="6"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87" name="Freeform 67"/>
              <p:cNvSpPr>
                <a:spLocks/>
              </p:cNvSpPr>
              <p:nvPr/>
            </p:nvSpPr>
            <p:spPr bwMode="auto">
              <a:xfrm>
                <a:off x="2095" y="1452"/>
                <a:ext cx="4" cy="131"/>
              </a:xfrm>
              <a:custGeom>
                <a:avLst/>
                <a:gdLst>
                  <a:gd name="T0" fmla="*/ 9 w 9"/>
                  <a:gd name="T1" fmla="*/ 0 h 261"/>
                  <a:gd name="T2" fmla="*/ 7 w 9"/>
                  <a:gd name="T3" fmla="*/ 36 h 261"/>
                  <a:gd name="T4" fmla="*/ 6 w 9"/>
                  <a:gd name="T5" fmla="*/ 70 h 261"/>
                  <a:gd name="T6" fmla="*/ 6 w 9"/>
                  <a:gd name="T7" fmla="*/ 101 h 261"/>
                  <a:gd name="T8" fmla="*/ 6 w 9"/>
                  <a:gd name="T9" fmla="*/ 132 h 261"/>
                  <a:gd name="T10" fmla="*/ 7 w 9"/>
                  <a:gd name="T11" fmla="*/ 192 h 261"/>
                  <a:gd name="T12" fmla="*/ 7 w 9"/>
                  <a:gd name="T13" fmla="*/ 226 h 261"/>
                  <a:gd name="T14" fmla="*/ 7 w 9"/>
                  <a:gd name="T15" fmla="*/ 261 h 261"/>
                  <a:gd name="T16" fmla="*/ 0 w 9"/>
                  <a:gd name="T17" fmla="*/ 261 h 261"/>
                  <a:gd name="T18" fmla="*/ 1 w 9"/>
                  <a:gd name="T19" fmla="*/ 226 h 261"/>
                  <a:gd name="T20" fmla="*/ 1 w 9"/>
                  <a:gd name="T21" fmla="*/ 192 h 261"/>
                  <a:gd name="T22" fmla="*/ 0 w 9"/>
                  <a:gd name="T23" fmla="*/ 132 h 261"/>
                  <a:gd name="T24" fmla="*/ 0 w 9"/>
                  <a:gd name="T25" fmla="*/ 101 h 261"/>
                  <a:gd name="T26" fmla="*/ 0 w 9"/>
                  <a:gd name="T27" fmla="*/ 70 h 261"/>
                  <a:gd name="T28" fmla="*/ 0 w 9"/>
                  <a:gd name="T29" fmla="*/ 36 h 261"/>
                  <a:gd name="T30" fmla="*/ 1 w 9"/>
                  <a:gd name="T31" fmla="*/ 0 h 261"/>
                  <a:gd name="T32" fmla="*/ 9 w 9"/>
                  <a:gd name="T3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61">
                    <a:moveTo>
                      <a:pt x="9" y="0"/>
                    </a:moveTo>
                    <a:lnTo>
                      <a:pt x="7" y="36"/>
                    </a:lnTo>
                    <a:lnTo>
                      <a:pt x="6" y="70"/>
                    </a:lnTo>
                    <a:lnTo>
                      <a:pt x="6" y="101"/>
                    </a:lnTo>
                    <a:lnTo>
                      <a:pt x="6" y="132"/>
                    </a:lnTo>
                    <a:lnTo>
                      <a:pt x="7" y="192"/>
                    </a:lnTo>
                    <a:lnTo>
                      <a:pt x="7" y="226"/>
                    </a:lnTo>
                    <a:lnTo>
                      <a:pt x="7" y="261"/>
                    </a:lnTo>
                    <a:lnTo>
                      <a:pt x="0" y="261"/>
                    </a:lnTo>
                    <a:lnTo>
                      <a:pt x="1" y="226"/>
                    </a:lnTo>
                    <a:lnTo>
                      <a:pt x="1" y="192"/>
                    </a:lnTo>
                    <a:lnTo>
                      <a:pt x="0" y="132"/>
                    </a:lnTo>
                    <a:lnTo>
                      <a:pt x="0" y="101"/>
                    </a:lnTo>
                    <a:lnTo>
                      <a:pt x="0" y="70"/>
                    </a:lnTo>
                    <a:lnTo>
                      <a:pt x="0" y="36"/>
                    </a:lnTo>
                    <a:lnTo>
                      <a:pt x="1"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88" name="Freeform 68"/>
              <p:cNvSpPr>
                <a:spLocks/>
              </p:cNvSpPr>
              <p:nvPr/>
            </p:nvSpPr>
            <p:spPr bwMode="auto">
              <a:xfrm>
                <a:off x="2096" y="1452"/>
                <a:ext cx="3"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89" name="Freeform 69"/>
              <p:cNvSpPr>
                <a:spLocks/>
              </p:cNvSpPr>
              <p:nvPr/>
            </p:nvSpPr>
            <p:spPr bwMode="auto">
              <a:xfrm>
                <a:off x="2095" y="1503"/>
                <a:ext cx="78" cy="80"/>
              </a:xfrm>
              <a:custGeom>
                <a:avLst/>
                <a:gdLst>
                  <a:gd name="T0" fmla="*/ 0 w 156"/>
                  <a:gd name="T1" fmla="*/ 158 h 161"/>
                  <a:gd name="T2" fmla="*/ 10 w 156"/>
                  <a:gd name="T3" fmla="*/ 128 h 161"/>
                  <a:gd name="T4" fmla="*/ 21 w 156"/>
                  <a:gd name="T5" fmla="*/ 99 h 161"/>
                  <a:gd name="T6" fmla="*/ 27 w 156"/>
                  <a:gd name="T7" fmla="*/ 85 h 161"/>
                  <a:gd name="T8" fmla="*/ 35 w 156"/>
                  <a:gd name="T9" fmla="*/ 71 h 161"/>
                  <a:gd name="T10" fmla="*/ 43 w 156"/>
                  <a:gd name="T11" fmla="*/ 61 h 161"/>
                  <a:gd name="T12" fmla="*/ 52 w 156"/>
                  <a:gd name="T13" fmla="*/ 48 h 161"/>
                  <a:gd name="T14" fmla="*/ 61 w 156"/>
                  <a:gd name="T15" fmla="*/ 37 h 161"/>
                  <a:gd name="T16" fmla="*/ 72 w 156"/>
                  <a:gd name="T17" fmla="*/ 28 h 161"/>
                  <a:gd name="T18" fmla="*/ 83 w 156"/>
                  <a:gd name="T19" fmla="*/ 20 h 161"/>
                  <a:gd name="T20" fmla="*/ 95 w 156"/>
                  <a:gd name="T21" fmla="*/ 13 h 161"/>
                  <a:gd name="T22" fmla="*/ 109 w 156"/>
                  <a:gd name="T23" fmla="*/ 8 h 161"/>
                  <a:gd name="T24" fmla="*/ 116 w 156"/>
                  <a:gd name="T25" fmla="*/ 5 h 161"/>
                  <a:gd name="T26" fmla="*/ 123 w 156"/>
                  <a:gd name="T27" fmla="*/ 3 h 161"/>
                  <a:gd name="T28" fmla="*/ 131 w 156"/>
                  <a:gd name="T29" fmla="*/ 2 h 161"/>
                  <a:gd name="T30" fmla="*/ 140 w 156"/>
                  <a:gd name="T31" fmla="*/ 0 h 161"/>
                  <a:gd name="T32" fmla="*/ 156 w 156"/>
                  <a:gd name="T33" fmla="*/ 0 h 161"/>
                  <a:gd name="T34" fmla="*/ 156 w 156"/>
                  <a:gd name="T35" fmla="*/ 7 h 161"/>
                  <a:gd name="T36" fmla="*/ 140 w 156"/>
                  <a:gd name="T37" fmla="*/ 8 h 161"/>
                  <a:gd name="T38" fmla="*/ 133 w 156"/>
                  <a:gd name="T39" fmla="*/ 10 h 161"/>
                  <a:gd name="T40" fmla="*/ 125 w 156"/>
                  <a:gd name="T41" fmla="*/ 10 h 161"/>
                  <a:gd name="T42" fmla="*/ 119 w 156"/>
                  <a:gd name="T43" fmla="*/ 13 h 161"/>
                  <a:gd name="T44" fmla="*/ 111 w 156"/>
                  <a:gd name="T45" fmla="*/ 14 h 161"/>
                  <a:gd name="T46" fmla="*/ 99 w 156"/>
                  <a:gd name="T47" fmla="*/ 19 h 161"/>
                  <a:gd name="T48" fmla="*/ 88 w 156"/>
                  <a:gd name="T49" fmla="*/ 27 h 161"/>
                  <a:gd name="T50" fmla="*/ 75 w 156"/>
                  <a:gd name="T51" fmla="*/ 34 h 161"/>
                  <a:gd name="T52" fmla="*/ 66 w 156"/>
                  <a:gd name="T53" fmla="*/ 44 h 161"/>
                  <a:gd name="T54" fmla="*/ 57 w 156"/>
                  <a:gd name="T55" fmla="*/ 53 h 161"/>
                  <a:gd name="T56" fmla="*/ 49 w 156"/>
                  <a:gd name="T57" fmla="*/ 64 h 161"/>
                  <a:gd name="T58" fmla="*/ 41 w 156"/>
                  <a:gd name="T59" fmla="*/ 76 h 161"/>
                  <a:gd name="T60" fmla="*/ 34 w 156"/>
                  <a:gd name="T61" fmla="*/ 88 h 161"/>
                  <a:gd name="T62" fmla="*/ 27 w 156"/>
                  <a:gd name="T63" fmla="*/ 102 h 161"/>
                  <a:gd name="T64" fmla="*/ 17 w 156"/>
                  <a:gd name="T65" fmla="*/ 130 h 161"/>
                  <a:gd name="T66" fmla="*/ 7 w 156"/>
                  <a:gd name="T67" fmla="*/ 161 h 161"/>
                  <a:gd name="T68" fmla="*/ 0 w 156"/>
                  <a:gd name="T69" fmla="*/ 15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61">
                    <a:moveTo>
                      <a:pt x="0" y="158"/>
                    </a:moveTo>
                    <a:lnTo>
                      <a:pt x="10" y="128"/>
                    </a:lnTo>
                    <a:lnTo>
                      <a:pt x="21" y="99"/>
                    </a:lnTo>
                    <a:lnTo>
                      <a:pt x="27" y="85"/>
                    </a:lnTo>
                    <a:lnTo>
                      <a:pt x="35" y="71"/>
                    </a:lnTo>
                    <a:lnTo>
                      <a:pt x="43" y="61"/>
                    </a:lnTo>
                    <a:lnTo>
                      <a:pt x="52" y="48"/>
                    </a:lnTo>
                    <a:lnTo>
                      <a:pt x="61" y="37"/>
                    </a:lnTo>
                    <a:lnTo>
                      <a:pt x="72" y="28"/>
                    </a:lnTo>
                    <a:lnTo>
                      <a:pt x="83" y="20"/>
                    </a:lnTo>
                    <a:lnTo>
                      <a:pt x="95" y="13"/>
                    </a:lnTo>
                    <a:lnTo>
                      <a:pt x="109" y="8"/>
                    </a:lnTo>
                    <a:lnTo>
                      <a:pt x="116" y="5"/>
                    </a:lnTo>
                    <a:lnTo>
                      <a:pt x="123" y="3"/>
                    </a:lnTo>
                    <a:lnTo>
                      <a:pt x="131" y="2"/>
                    </a:lnTo>
                    <a:lnTo>
                      <a:pt x="140" y="0"/>
                    </a:lnTo>
                    <a:lnTo>
                      <a:pt x="156" y="0"/>
                    </a:lnTo>
                    <a:lnTo>
                      <a:pt x="156" y="7"/>
                    </a:lnTo>
                    <a:lnTo>
                      <a:pt x="140" y="8"/>
                    </a:lnTo>
                    <a:lnTo>
                      <a:pt x="133" y="10"/>
                    </a:lnTo>
                    <a:lnTo>
                      <a:pt x="125" y="10"/>
                    </a:lnTo>
                    <a:lnTo>
                      <a:pt x="119" y="13"/>
                    </a:lnTo>
                    <a:lnTo>
                      <a:pt x="111" y="14"/>
                    </a:lnTo>
                    <a:lnTo>
                      <a:pt x="99" y="19"/>
                    </a:lnTo>
                    <a:lnTo>
                      <a:pt x="88" y="27"/>
                    </a:lnTo>
                    <a:lnTo>
                      <a:pt x="75" y="34"/>
                    </a:lnTo>
                    <a:lnTo>
                      <a:pt x="66" y="44"/>
                    </a:lnTo>
                    <a:lnTo>
                      <a:pt x="57" y="53"/>
                    </a:lnTo>
                    <a:lnTo>
                      <a:pt x="49" y="64"/>
                    </a:lnTo>
                    <a:lnTo>
                      <a:pt x="41" y="76"/>
                    </a:lnTo>
                    <a:lnTo>
                      <a:pt x="34" y="88"/>
                    </a:lnTo>
                    <a:lnTo>
                      <a:pt x="27" y="102"/>
                    </a:lnTo>
                    <a:lnTo>
                      <a:pt x="17" y="130"/>
                    </a:lnTo>
                    <a:lnTo>
                      <a:pt x="7" y="161"/>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0" name="Freeform 70"/>
              <p:cNvSpPr>
                <a:spLocks/>
              </p:cNvSpPr>
              <p:nvPr/>
            </p:nvSpPr>
            <p:spPr bwMode="auto">
              <a:xfrm>
                <a:off x="2095" y="1582"/>
                <a:ext cx="4" cy="1"/>
              </a:xfrm>
              <a:custGeom>
                <a:avLst/>
                <a:gdLst>
                  <a:gd name="T0" fmla="*/ 0 w 7"/>
                  <a:gd name="T1" fmla="*/ 1 h 3"/>
                  <a:gd name="T2" fmla="*/ 7 w 7"/>
                  <a:gd name="T3" fmla="*/ 3 h 3"/>
                  <a:gd name="T4" fmla="*/ 0 w 7"/>
                  <a:gd name="T5" fmla="*/ 0 h 3"/>
                  <a:gd name="T6" fmla="*/ 7 w 7"/>
                  <a:gd name="T7" fmla="*/ 1 h 3"/>
                  <a:gd name="T8" fmla="*/ 0 w 7"/>
                  <a:gd name="T9" fmla="*/ 1 h 3"/>
                </a:gdLst>
                <a:ahLst/>
                <a:cxnLst>
                  <a:cxn ang="0">
                    <a:pos x="T0" y="T1"/>
                  </a:cxn>
                  <a:cxn ang="0">
                    <a:pos x="T2" y="T3"/>
                  </a:cxn>
                  <a:cxn ang="0">
                    <a:pos x="T4" y="T5"/>
                  </a:cxn>
                  <a:cxn ang="0">
                    <a:pos x="T6" y="T7"/>
                  </a:cxn>
                  <a:cxn ang="0">
                    <a:pos x="T8" y="T9"/>
                  </a:cxn>
                </a:cxnLst>
                <a:rect l="0" t="0" r="r" b="b"/>
                <a:pathLst>
                  <a:path w="7" h="3">
                    <a:moveTo>
                      <a:pt x="0" y="1"/>
                    </a:moveTo>
                    <a:lnTo>
                      <a:pt x="7" y="3"/>
                    </a:lnTo>
                    <a:lnTo>
                      <a:pt x="0" y="0"/>
                    </a:lnTo>
                    <a:lnTo>
                      <a:pt x="7"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1" name="Freeform 71"/>
              <p:cNvSpPr>
                <a:spLocks/>
              </p:cNvSpPr>
              <p:nvPr/>
            </p:nvSpPr>
            <p:spPr bwMode="auto">
              <a:xfrm>
                <a:off x="2173" y="1503"/>
                <a:ext cx="42" cy="30"/>
              </a:xfrm>
              <a:custGeom>
                <a:avLst/>
                <a:gdLst>
                  <a:gd name="T0" fmla="*/ 0 w 83"/>
                  <a:gd name="T1" fmla="*/ 0 h 61"/>
                  <a:gd name="T2" fmla="*/ 6 w 83"/>
                  <a:gd name="T3" fmla="*/ 0 h 61"/>
                  <a:gd name="T4" fmla="*/ 14 w 83"/>
                  <a:gd name="T5" fmla="*/ 2 h 61"/>
                  <a:gd name="T6" fmla="*/ 25 w 83"/>
                  <a:gd name="T7" fmla="*/ 7 h 61"/>
                  <a:gd name="T8" fmla="*/ 35 w 83"/>
                  <a:gd name="T9" fmla="*/ 13 h 61"/>
                  <a:gd name="T10" fmla="*/ 40 w 83"/>
                  <a:gd name="T11" fmla="*/ 17 h 61"/>
                  <a:gd name="T12" fmla="*/ 45 w 83"/>
                  <a:gd name="T13" fmla="*/ 22 h 61"/>
                  <a:gd name="T14" fmla="*/ 65 w 83"/>
                  <a:gd name="T15" fmla="*/ 40 h 61"/>
                  <a:gd name="T16" fmla="*/ 74 w 83"/>
                  <a:gd name="T17" fmla="*/ 48 h 61"/>
                  <a:gd name="T18" fmla="*/ 83 w 83"/>
                  <a:gd name="T19" fmla="*/ 56 h 61"/>
                  <a:gd name="T20" fmla="*/ 79 w 83"/>
                  <a:gd name="T21" fmla="*/ 61 h 61"/>
                  <a:gd name="T22" fmla="*/ 69 w 83"/>
                  <a:gd name="T23" fmla="*/ 53 h 61"/>
                  <a:gd name="T24" fmla="*/ 59 w 83"/>
                  <a:gd name="T25" fmla="*/ 45 h 61"/>
                  <a:gd name="T26" fmla="*/ 40 w 83"/>
                  <a:gd name="T27" fmla="*/ 27 h 61"/>
                  <a:gd name="T28" fmla="*/ 35 w 83"/>
                  <a:gd name="T29" fmla="*/ 22 h 61"/>
                  <a:gd name="T30" fmla="*/ 31 w 83"/>
                  <a:gd name="T31" fmla="*/ 19 h 61"/>
                  <a:gd name="T32" fmla="*/ 22 w 83"/>
                  <a:gd name="T33" fmla="*/ 13 h 61"/>
                  <a:gd name="T34" fmla="*/ 11 w 83"/>
                  <a:gd name="T35" fmla="*/ 8 h 61"/>
                  <a:gd name="T36" fmla="*/ 6 w 83"/>
                  <a:gd name="T37" fmla="*/ 8 h 61"/>
                  <a:gd name="T38" fmla="*/ 0 w 83"/>
                  <a:gd name="T39" fmla="*/ 7 h 61"/>
                  <a:gd name="T40" fmla="*/ 0 w 83"/>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61">
                    <a:moveTo>
                      <a:pt x="0" y="0"/>
                    </a:moveTo>
                    <a:lnTo>
                      <a:pt x="6" y="0"/>
                    </a:lnTo>
                    <a:lnTo>
                      <a:pt x="14" y="2"/>
                    </a:lnTo>
                    <a:lnTo>
                      <a:pt x="25" y="7"/>
                    </a:lnTo>
                    <a:lnTo>
                      <a:pt x="35" y="13"/>
                    </a:lnTo>
                    <a:lnTo>
                      <a:pt x="40" y="17"/>
                    </a:lnTo>
                    <a:lnTo>
                      <a:pt x="45" y="22"/>
                    </a:lnTo>
                    <a:lnTo>
                      <a:pt x="65" y="40"/>
                    </a:lnTo>
                    <a:lnTo>
                      <a:pt x="74" y="48"/>
                    </a:lnTo>
                    <a:lnTo>
                      <a:pt x="83" y="56"/>
                    </a:lnTo>
                    <a:lnTo>
                      <a:pt x="79" y="61"/>
                    </a:lnTo>
                    <a:lnTo>
                      <a:pt x="69" y="53"/>
                    </a:lnTo>
                    <a:lnTo>
                      <a:pt x="59" y="45"/>
                    </a:lnTo>
                    <a:lnTo>
                      <a:pt x="40" y="27"/>
                    </a:lnTo>
                    <a:lnTo>
                      <a:pt x="35" y="22"/>
                    </a:lnTo>
                    <a:lnTo>
                      <a:pt x="31" y="19"/>
                    </a:lnTo>
                    <a:lnTo>
                      <a:pt x="22" y="13"/>
                    </a:lnTo>
                    <a:lnTo>
                      <a:pt x="11" y="8"/>
                    </a:lnTo>
                    <a:lnTo>
                      <a:pt x="6" y="8"/>
                    </a:ln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2" name="Freeform 72"/>
              <p:cNvSpPr>
                <a:spLocks/>
              </p:cNvSpPr>
              <p:nvPr/>
            </p:nvSpPr>
            <p:spPr bwMode="auto">
              <a:xfrm>
                <a:off x="2173" y="1503"/>
                <a:ext cx="1" cy="3"/>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3" name="Freeform 73"/>
              <p:cNvSpPr>
                <a:spLocks/>
              </p:cNvSpPr>
              <p:nvPr/>
            </p:nvSpPr>
            <p:spPr bwMode="auto">
              <a:xfrm>
                <a:off x="2212" y="1506"/>
                <a:ext cx="7" cy="26"/>
              </a:xfrm>
              <a:custGeom>
                <a:avLst/>
                <a:gdLst>
                  <a:gd name="T0" fmla="*/ 0 w 14"/>
                  <a:gd name="T1" fmla="*/ 50 h 52"/>
                  <a:gd name="T2" fmla="*/ 1 w 14"/>
                  <a:gd name="T3" fmla="*/ 26 h 52"/>
                  <a:gd name="T4" fmla="*/ 3 w 14"/>
                  <a:gd name="T5" fmla="*/ 12 h 52"/>
                  <a:gd name="T6" fmla="*/ 4 w 14"/>
                  <a:gd name="T7" fmla="*/ 6 h 52"/>
                  <a:gd name="T8" fmla="*/ 6 w 14"/>
                  <a:gd name="T9" fmla="*/ 0 h 52"/>
                  <a:gd name="T10" fmla="*/ 14 w 14"/>
                  <a:gd name="T11" fmla="*/ 3 h 52"/>
                  <a:gd name="T12" fmla="*/ 11 w 14"/>
                  <a:gd name="T13" fmla="*/ 7 h 52"/>
                  <a:gd name="T14" fmla="*/ 9 w 14"/>
                  <a:gd name="T15" fmla="*/ 13 h 52"/>
                  <a:gd name="T16" fmla="*/ 8 w 14"/>
                  <a:gd name="T17" fmla="*/ 26 h 52"/>
                  <a:gd name="T18" fmla="*/ 6 w 14"/>
                  <a:gd name="T19" fmla="*/ 52 h 52"/>
                  <a:gd name="T20" fmla="*/ 0 w 14"/>
                  <a:gd name="T2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2">
                    <a:moveTo>
                      <a:pt x="0" y="50"/>
                    </a:moveTo>
                    <a:lnTo>
                      <a:pt x="1" y="26"/>
                    </a:lnTo>
                    <a:lnTo>
                      <a:pt x="3" y="12"/>
                    </a:lnTo>
                    <a:lnTo>
                      <a:pt x="4" y="6"/>
                    </a:lnTo>
                    <a:lnTo>
                      <a:pt x="6" y="0"/>
                    </a:lnTo>
                    <a:lnTo>
                      <a:pt x="14" y="3"/>
                    </a:lnTo>
                    <a:lnTo>
                      <a:pt x="11" y="7"/>
                    </a:lnTo>
                    <a:lnTo>
                      <a:pt x="9" y="13"/>
                    </a:lnTo>
                    <a:lnTo>
                      <a:pt x="8" y="26"/>
                    </a:lnTo>
                    <a:lnTo>
                      <a:pt x="6" y="52"/>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4" name="Freeform 74"/>
              <p:cNvSpPr>
                <a:spLocks/>
              </p:cNvSpPr>
              <p:nvPr/>
            </p:nvSpPr>
            <p:spPr bwMode="auto">
              <a:xfrm>
                <a:off x="2212" y="1531"/>
                <a:ext cx="3" cy="5"/>
              </a:xfrm>
              <a:custGeom>
                <a:avLst/>
                <a:gdLst>
                  <a:gd name="T0" fmla="*/ 0 w 6"/>
                  <a:gd name="T1" fmla="*/ 5 h 9"/>
                  <a:gd name="T2" fmla="*/ 6 w 6"/>
                  <a:gd name="T3" fmla="*/ 9 h 9"/>
                  <a:gd name="T4" fmla="*/ 6 w 6"/>
                  <a:gd name="T5" fmla="*/ 3 h 9"/>
                  <a:gd name="T6" fmla="*/ 0 w 6"/>
                  <a:gd name="T7" fmla="*/ 1 h 9"/>
                  <a:gd name="T8" fmla="*/ 4 w 6"/>
                  <a:gd name="T9" fmla="*/ 0 h 9"/>
                  <a:gd name="T10" fmla="*/ 0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0" y="5"/>
                    </a:moveTo>
                    <a:lnTo>
                      <a:pt x="6" y="9"/>
                    </a:lnTo>
                    <a:lnTo>
                      <a:pt x="6" y="3"/>
                    </a:lnTo>
                    <a:lnTo>
                      <a:pt x="0" y="1"/>
                    </a:ln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5" name="Freeform 75"/>
              <p:cNvSpPr>
                <a:spLocks/>
              </p:cNvSpPr>
              <p:nvPr/>
            </p:nvSpPr>
            <p:spPr bwMode="auto">
              <a:xfrm>
                <a:off x="2216" y="1430"/>
                <a:ext cx="17" cy="78"/>
              </a:xfrm>
              <a:custGeom>
                <a:avLst/>
                <a:gdLst>
                  <a:gd name="T0" fmla="*/ 0 w 34"/>
                  <a:gd name="T1" fmla="*/ 153 h 156"/>
                  <a:gd name="T2" fmla="*/ 1 w 34"/>
                  <a:gd name="T3" fmla="*/ 143 h 156"/>
                  <a:gd name="T4" fmla="*/ 4 w 34"/>
                  <a:gd name="T5" fmla="*/ 134 h 156"/>
                  <a:gd name="T6" fmla="*/ 9 w 34"/>
                  <a:gd name="T7" fmla="*/ 115 h 156"/>
                  <a:gd name="T8" fmla="*/ 13 w 34"/>
                  <a:gd name="T9" fmla="*/ 97 h 156"/>
                  <a:gd name="T10" fmla="*/ 17 w 34"/>
                  <a:gd name="T11" fmla="*/ 78 h 156"/>
                  <a:gd name="T12" fmla="*/ 21 w 34"/>
                  <a:gd name="T13" fmla="*/ 40 h 156"/>
                  <a:gd name="T14" fmla="*/ 26 w 34"/>
                  <a:gd name="T15" fmla="*/ 0 h 156"/>
                  <a:gd name="T16" fmla="*/ 34 w 34"/>
                  <a:gd name="T17" fmla="*/ 1 h 156"/>
                  <a:gd name="T18" fmla="*/ 27 w 34"/>
                  <a:gd name="T19" fmla="*/ 41 h 156"/>
                  <a:gd name="T20" fmla="*/ 23 w 34"/>
                  <a:gd name="T21" fmla="*/ 78 h 156"/>
                  <a:gd name="T22" fmla="*/ 20 w 34"/>
                  <a:gd name="T23" fmla="*/ 98 h 156"/>
                  <a:gd name="T24" fmla="*/ 17 w 34"/>
                  <a:gd name="T25" fmla="*/ 117 h 156"/>
                  <a:gd name="T26" fmla="*/ 12 w 34"/>
                  <a:gd name="T27" fmla="*/ 136 h 156"/>
                  <a:gd name="T28" fmla="*/ 9 w 34"/>
                  <a:gd name="T29" fmla="*/ 145 h 156"/>
                  <a:gd name="T30" fmla="*/ 6 w 34"/>
                  <a:gd name="T31" fmla="*/ 156 h 156"/>
                  <a:gd name="T32" fmla="*/ 0 w 34"/>
                  <a:gd name="T33" fmla="*/ 15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56">
                    <a:moveTo>
                      <a:pt x="0" y="153"/>
                    </a:moveTo>
                    <a:lnTo>
                      <a:pt x="1" y="143"/>
                    </a:lnTo>
                    <a:lnTo>
                      <a:pt x="4" y="134"/>
                    </a:lnTo>
                    <a:lnTo>
                      <a:pt x="9" y="115"/>
                    </a:lnTo>
                    <a:lnTo>
                      <a:pt x="13" y="97"/>
                    </a:lnTo>
                    <a:lnTo>
                      <a:pt x="17" y="78"/>
                    </a:lnTo>
                    <a:lnTo>
                      <a:pt x="21" y="40"/>
                    </a:lnTo>
                    <a:lnTo>
                      <a:pt x="26" y="0"/>
                    </a:lnTo>
                    <a:lnTo>
                      <a:pt x="34" y="1"/>
                    </a:lnTo>
                    <a:lnTo>
                      <a:pt x="27" y="41"/>
                    </a:lnTo>
                    <a:lnTo>
                      <a:pt x="23" y="78"/>
                    </a:lnTo>
                    <a:lnTo>
                      <a:pt x="20" y="98"/>
                    </a:lnTo>
                    <a:lnTo>
                      <a:pt x="17" y="117"/>
                    </a:lnTo>
                    <a:lnTo>
                      <a:pt x="12" y="136"/>
                    </a:lnTo>
                    <a:lnTo>
                      <a:pt x="9" y="145"/>
                    </a:lnTo>
                    <a:lnTo>
                      <a:pt x="6" y="156"/>
                    </a:lnTo>
                    <a:lnTo>
                      <a:pt x="0"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6" name="Freeform 76"/>
              <p:cNvSpPr>
                <a:spLocks/>
              </p:cNvSpPr>
              <p:nvPr/>
            </p:nvSpPr>
            <p:spPr bwMode="auto">
              <a:xfrm>
                <a:off x="2215" y="1506"/>
                <a:ext cx="4" cy="2"/>
              </a:xfrm>
              <a:custGeom>
                <a:avLst/>
                <a:gdLst>
                  <a:gd name="T0" fmla="*/ 0 w 8"/>
                  <a:gd name="T1" fmla="*/ 0 h 3"/>
                  <a:gd name="T2" fmla="*/ 2 w 8"/>
                  <a:gd name="T3" fmla="*/ 0 h 3"/>
                  <a:gd name="T4" fmla="*/ 8 w 8"/>
                  <a:gd name="T5" fmla="*/ 3 h 3"/>
                  <a:gd name="T6" fmla="*/ 0 w 8"/>
                  <a:gd name="T7" fmla="*/ 0 h 3"/>
                </a:gdLst>
                <a:ahLst/>
                <a:cxnLst>
                  <a:cxn ang="0">
                    <a:pos x="T0" y="T1"/>
                  </a:cxn>
                  <a:cxn ang="0">
                    <a:pos x="T2" y="T3"/>
                  </a:cxn>
                  <a:cxn ang="0">
                    <a:pos x="T4" y="T5"/>
                  </a:cxn>
                  <a:cxn ang="0">
                    <a:pos x="T6" y="T7"/>
                  </a:cxn>
                </a:cxnLst>
                <a:rect l="0" t="0" r="r" b="b"/>
                <a:pathLst>
                  <a:path w="8" h="3">
                    <a:moveTo>
                      <a:pt x="0" y="0"/>
                    </a:moveTo>
                    <a:lnTo>
                      <a:pt x="2" y="0"/>
                    </a:lnTo>
                    <a:lnTo>
                      <a:pt x="8"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7" name="Freeform 77"/>
              <p:cNvSpPr>
                <a:spLocks/>
              </p:cNvSpPr>
              <p:nvPr/>
            </p:nvSpPr>
            <p:spPr bwMode="auto">
              <a:xfrm>
                <a:off x="2229" y="1420"/>
                <a:ext cx="8" cy="11"/>
              </a:xfrm>
              <a:custGeom>
                <a:avLst/>
                <a:gdLst>
                  <a:gd name="T0" fmla="*/ 0 w 15"/>
                  <a:gd name="T1" fmla="*/ 20 h 21"/>
                  <a:gd name="T2" fmla="*/ 3 w 15"/>
                  <a:gd name="T3" fmla="*/ 14 h 21"/>
                  <a:gd name="T4" fmla="*/ 6 w 15"/>
                  <a:gd name="T5" fmla="*/ 9 h 21"/>
                  <a:gd name="T6" fmla="*/ 6 w 15"/>
                  <a:gd name="T7" fmla="*/ 7 h 21"/>
                  <a:gd name="T8" fmla="*/ 8 w 15"/>
                  <a:gd name="T9" fmla="*/ 4 h 21"/>
                  <a:gd name="T10" fmla="*/ 9 w 15"/>
                  <a:gd name="T11" fmla="*/ 0 h 21"/>
                  <a:gd name="T12" fmla="*/ 15 w 15"/>
                  <a:gd name="T13" fmla="*/ 3 h 21"/>
                  <a:gd name="T14" fmla="*/ 14 w 15"/>
                  <a:gd name="T15" fmla="*/ 7 h 21"/>
                  <a:gd name="T16" fmla="*/ 12 w 15"/>
                  <a:gd name="T17" fmla="*/ 10 h 21"/>
                  <a:gd name="T18" fmla="*/ 11 w 15"/>
                  <a:gd name="T19" fmla="*/ 12 h 21"/>
                  <a:gd name="T20" fmla="*/ 9 w 15"/>
                  <a:gd name="T21" fmla="*/ 17 h 21"/>
                  <a:gd name="T22" fmla="*/ 8 w 15"/>
                  <a:gd name="T23" fmla="*/ 21 h 21"/>
                  <a:gd name="T24" fmla="*/ 0 w 15"/>
                  <a:gd name="T25"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0" y="20"/>
                    </a:moveTo>
                    <a:lnTo>
                      <a:pt x="3" y="14"/>
                    </a:lnTo>
                    <a:lnTo>
                      <a:pt x="6" y="9"/>
                    </a:lnTo>
                    <a:lnTo>
                      <a:pt x="6" y="7"/>
                    </a:lnTo>
                    <a:lnTo>
                      <a:pt x="8" y="4"/>
                    </a:lnTo>
                    <a:lnTo>
                      <a:pt x="9" y="0"/>
                    </a:lnTo>
                    <a:lnTo>
                      <a:pt x="15" y="3"/>
                    </a:lnTo>
                    <a:lnTo>
                      <a:pt x="14" y="7"/>
                    </a:lnTo>
                    <a:lnTo>
                      <a:pt x="12" y="10"/>
                    </a:lnTo>
                    <a:lnTo>
                      <a:pt x="11" y="12"/>
                    </a:lnTo>
                    <a:lnTo>
                      <a:pt x="9" y="17"/>
                    </a:lnTo>
                    <a:lnTo>
                      <a:pt x="8" y="21"/>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8" name="Freeform 78"/>
              <p:cNvSpPr>
                <a:spLocks/>
              </p:cNvSpPr>
              <p:nvPr/>
            </p:nvSpPr>
            <p:spPr bwMode="auto">
              <a:xfrm>
                <a:off x="2229" y="1430"/>
                <a:ext cx="4" cy="1"/>
              </a:xfrm>
              <a:custGeom>
                <a:avLst/>
                <a:gdLst>
                  <a:gd name="T0" fmla="*/ 0 w 8"/>
                  <a:gd name="T1" fmla="*/ 0 h 1"/>
                  <a:gd name="T2" fmla="*/ 8 w 8"/>
                  <a:gd name="T3" fmla="*/ 1 h 1"/>
                  <a:gd name="T4" fmla="*/ 0 w 8"/>
                  <a:gd name="T5" fmla="*/ 0 h 1"/>
                </a:gdLst>
                <a:ahLst/>
                <a:cxnLst>
                  <a:cxn ang="0">
                    <a:pos x="T0" y="T1"/>
                  </a:cxn>
                  <a:cxn ang="0">
                    <a:pos x="T2" y="T3"/>
                  </a:cxn>
                  <a:cxn ang="0">
                    <a:pos x="T4" y="T5"/>
                  </a:cxn>
                </a:cxnLst>
                <a:rect l="0" t="0" r="r" b="b"/>
                <a:pathLst>
                  <a:path w="8" h="1">
                    <a:moveTo>
                      <a:pt x="0" y="0"/>
                    </a:moveTo>
                    <a:lnTo>
                      <a:pt x="8"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199" name="Freeform 79"/>
              <p:cNvSpPr>
                <a:spLocks/>
              </p:cNvSpPr>
              <p:nvPr/>
            </p:nvSpPr>
            <p:spPr bwMode="auto">
              <a:xfrm>
                <a:off x="2234" y="1317"/>
                <a:ext cx="19" cy="104"/>
              </a:xfrm>
              <a:custGeom>
                <a:avLst/>
                <a:gdLst>
                  <a:gd name="T0" fmla="*/ 0 w 39"/>
                  <a:gd name="T1" fmla="*/ 207 h 207"/>
                  <a:gd name="T2" fmla="*/ 5 w 39"/>
                  <a:gd name="T3" fmla="*/ 155 h 207"/>
                  <a:gd name="T4" fmla="*/ 9 w 39"/>
                  <a:gd name="T5" fmla="*/ 102 h 207"/>
                  <a:gd name="T6" fmla="*/ 13 w 39"/>
                  <a:gd name="T7" fmla="*/ 76 h 207"/>
                  <a:gd name="T8" fmla="*/ 17 w 39"/>
                  <a:gd name="T9" fmla="*/ 51 h 207"/>
                  <a:gd name="T10" fmla="*/ 23 w 39"/>
                  <a:gd name="T11" fmla="*/ 25 h 207"/>
                  <a:gd name="T12" fmla="*/ 28 w 39"/>
                  <a:gd name="T13" fmla="*/ 13 h 207"/>
                  <a:gd name="T14" fmla="*/ 31 w 39"/>
                  <a:gd name="T15" fmla="*/ 0 h 207"/>
                  <a:gd name="T16" fmla="*/ 39 w 39"/>
                  <a:gd name="T17" fmla="*/ 3 h 207"/>
                  <a:gd name="T18" fmla="*/ 34 w 39"/>
                  <a:gd name="T19" fmla="*/ 16 h 207"/>
                  <a:gd name="T20" fmla="*/ 31 w 39"/>
                  <a:gd name="T21" fmla="*/ 28 h 207"/>
                  <a:gd name="T22" fmla="*/ 25 w 39"/>
                  <a:gd name="T23" fmla="*/ 53 h 207"/>
                  <a:gd name="T24" fmla="*/ 20 w 39"/>
                  <a:gd name="T25" fmla="*/ 78 h 207"/>
                  <a:gd name="T26" fmla="*/ 16 w 39"/>
                  <a:gd name="T27" fmla="*/ 104 h 207"/>
                  <a:gd name="T28" fmla="*/ 11 w 39"/>
                  <a:gd name="T29" fmla="*/ 155 h 207"/>
                  <a:gd name="T30" fmla="*/ 6 w 39"/>
                  <a:gd name="T31" fmla="*/ 207 h 207"/>
                  <a:gd name="T32" fmla="*/ 0 w 39"/>
                  <a:gd name="T3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07">
                    <a:moveTo>
                      <a:pt x="0" y="207"/>
                    </a:moveTo>
                    <a:lnTo>
                      <a:pt x="5" y="155"/>
                    </a:lnTo>
                    <a:lnTo>
                      <a:pt x="9" y="102"/>
                    </a:lnTo>
                    <a:lnTo>
                      <a:pt x="13" y="76"/>
                    </a:lnTo>
                    <a:lnTo>
                      <a:pt x="17" y="51"/>
                    </a:lnTo>
                    <a:lnTo>
                      <a:pt x="23" y="25"/>
                    </a:lnTo>
                    <a:lnTo>
                      <a:pt x="28" y="13"/>
                    </a:lnTo>
                    <a:lnTo>
                      <a:pt x="31" y="0"/>
                    </a:lnTo>
                    <a:lnTo>
                      <a:pt x="39" y="3"/>
                    </a:lnTo>
                    <a:lnTo>
                      <a:pt x="34" y="16"/>
                    </a:lnTo>
                    <a:lnTo>
                      <a:pt x="31" y="28"/>
                    </a:lnTo>
                    <a:lnTo>
                      <a:pt x="25" y="53"/>
                    </a:lnTo>
                    <a:lnTo>
                      <a:pt x="20" y="78"/>
                    </a:lnTo>
                    <a:lnTo>
                      <a:pt x="16" y="104"/>
                    </a:lnTo>
                    <a:lnTo>
                      <a:pt x="11" y="155"/>
                    </a:lnTo>
                    <a:lnTo>
                      <a:pt x="6" y="207"/>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00" name="Freeform 80"/>
              <p:cNvSpPr>
                <a:spLocks/>
              </p:cNvSpPr>
              <p:nvPr/>
            </p:nvSpPr>
            <p:spPr bwMode="auto">
              <a:xfrm>
                <a:off x="2234" y="1420"/>
                <a:ext cx="3" cy="1"/>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01" name="Freeform 81"/>
              <p:cNvSpPr>
                <a:spLocks/>
              </p:cNvSpPr>
              <p:nvPr/>
            </p:nvSpPr>
            <p:spPr bwMode="auto">
              <a:xfrm>
                <a:off x="2250" y="1306"/>
                <a:ext cx="10" cy="13"/>
              </a:xfrm>
              <a:custGeom>
                <a:avLst/>
                <a:gdLst>
                  <a:gd name="T0" fmla="*/ 0 w 18"/>
                  <a:gd name="T1" fmla="*/ 21 h 24"/>
                  <a:gd name="T2" fmla="*/ 4 w 18"/>
                  <a:gd name="T3" fmla="*/ 12 h 24"/>
                  <a:gd name="T4" fmla="*/ 12 w 18"/>
                  <a:gd name="T5" fmla="*/ 0 h 24"/>
                  <a:gd name="T6" fmla="*/ 18 w 18"/>
                  <a:gd name="T7" fmla="*/ 4 h 24"/>
                  <a:gd name="T8" fmla="*/ 9 w 18"/>
                  <a:gd name="T9" fmla="*/ 15 h 24"/>
                  <a:gd name="T10" fmla="*/ 4 w 18"/>
                  <a:gd name="T11" fmla="*/ 24 h 24"/>
                  <a:gd name="T12" fmla="*/ 0 w 18"/>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21"/>
                    </a:moveTo>
                    <a:lnTo>
                      <a:pt x="4" y="12"/>
                    </a:lnTo>
                    <a:lnTo>
                      <a:pt x="12" y="0"/>
                    </a:lnTo>
                    <a:lnTo>
                      <a:pt x="18" y="4"/>
                    </a:lnTo>
                    <a:lnTo>
                      <a:pt x="9" y="15"/>
                    </a:lnTo>
                    <a:lnTo>
                      <a:pt x="4" y="2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02" name="Freeform 82"/>
              <p:cNvSpPr>
                <a:spLocks/>
              </p:cNvSpPr>
              <p:nvPr/>
            </p:nvSpPr>
            <p:spPr bwMode="auto">
              <a:xfrm>
                <a:off x="2250" y="1317"/>
                <a:ext cx="3" cy="2"/>
              </a:xfrm>
              <a:custGeom>
                <a:avLst/>
                <a:gdLst>
                  <a:gd name="T0" fmla="*/ 0 w 8"/>
                  <a:gd name="T1" fmla="*/ 0 h 3"/>
                  <a:gd name="T2" fmla="*/ 2 w 8"/>
                  <a:gd name="T3" fmla="*/ 0 h 3"/>
                  <a:gd name="T4" fmla="*/ 6 w 8"/>
                  <a:gd name="T5" fmla="*/ 3 h 3"/>
                  <a:gd name="T6" fmla="*/ 8 w 8"/>
                  <a:gd name="T7" fmla="*/ 3 h 3"/>
                  <a:gd name="T8" fmla="*/ 0 w 8"/>
                  <a:gd name="T9" fmla="*/ 0 h 3"/>
                </a:gdLst>
                <a:ahLst/>
                <a:cxnLst>
                  <a:cxn ang="0">
                    <a:pos x="T0" y="T1"/>
                  </a:cxn>
                  <a:cxn ang="0">
                    <a:pos x="T2" y="T3"/>
                  </a:cxn>
                  <a:cxn ang="0">
                    <a:pos x="T4" y="T5"/>
                  </a:cxn>
                  <a:cxn ang="0">
                    <a:pos x="T6" y="T7"/>
                  </a:cxn>
                  <a:cxn ang="0">
                    <a:pos x="T8" y="T9"/>
                  </a:cxn>
                </a:cxnLst>
                <a:rect l="0" t="0" r="r" b="b"/>
                <a:pathLst>
                  <a:path w="8" h="3">
                    <a:moveTo>
                      <a:pt x="0" y="0"/>
                    </a:moveTo>
                    <a:lnTo>
                      <a:pt x="2" y="0"/>
                    </a:lnTo>
                    <a:lnTo>
                      <a:pt x="6" y="3"/>
                    </a:lnTo>
                    <a:lnTo>
                      <a:pt x="8"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03" name="Freeform 83"/>
              <p:cNvSpPr>
                <a:spLocks/>
              </p:cNvSpPr>
              <p:nvPr/>
            </p:nvSpPr>
            <p:spPr bwMode="auto">
              <a:xfrm>
                <a:off x="2257" y="1291"/>
                <a:ext cx="6" cy="17"/>
              </a:xfrm>
              <a:custGeom>
                <a:avLst/>
                <a:gdLst>
                  <a:gd name="T0" fmla="*/ 0 w 14"/>
                  <a:gd name="T1" fmla="*/ 32 h 34"/>
                  <a:gd name="T2" fmla="*/ 6 w 14"/>
                  <a:gd name="T3" fmla="*/ 34 h 34"/>
                  <a:gd name="T4" fmla="*/ 14 w 14"/>
                  <a:gd name="T5" fmla="*/ 1 h 34"/>
                  <a:gd name="T6" fmla="*/ 8 w 14"/>
                  <a:gd name="T7" fmla="*/ 0 h 34"/>
                  <a:gd name="T8" fmla="*/ 0 w 14"/>
                  <a:gd name="T9" fmla="*/ 32 h 34"/>
                </a:gdLst>
                <a:ahLst/>
                <a:cxnLst>
                  <a:cxn ang="0">
                    <a:pos x="T0" y="T1"/>
                  </a:cxn>
                  <a:cxn ang="0">
                    <a:pos x="T2" y="T3"/>
                  </a:cxn>
                  <a:cxn ang="0">
                    <a:pos x="T4" y="T5"/>
                  </a:cxn>
                  <a:cxn ang="0">
                    <a:pos x="T6" y="T7"/>
                  </a:cxn>
                  <a:cxn ang="0">
                    <a:pos x="T8" y="T9"/>
                  </a:cxn>
                </a:cxnLst>
                <a:rect l="0" t="0" r="r" b="b"/>
                <a:pathLst>
                  <a:path w="14" h="34">
                    <a:moveTo>
                      <a:pt x="0" y="32"/>
                    </a:moveTo>
                    <a:lnTo>
                      <a:pt x="6" y="34"/>
                    </a:lnTo>
                    <a:lnTo>
                      <a:pt x="14" y="1"/>
                    </a:lnTo>
                    <a:lnTo>
                      <a:pt x="8"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04" name="Freeform 84"/>
              <p:cNvSpPr>
                <a:spLocks/>
              </p:cNvSpPr>
              <p:nvPr/>
            </p:nvSpPr>
            <p:spPr bwMode="auto">
              <a:xfrm>
                <a:off x="2257" y="1306"/>
                <a:ext cx="3" cy="3"/>
              </a:xfrm>
              <a:custGeom>
                <a:avLst/>
                <a:gdLst>
                  <a:gd name="T0" fmla="*/ 6 w 6"/>
                  <a:gd name="T1" fmla="*/ 4 h 4"/>
                  <a:gd name="T2" fmla="*/ 6 w 6"/>
                  <a:gd name="T3" fmla="*/ 3 h 4"/>
                  <a:gd name="T4" fmla="*/ 0 w 6"/>
                  <a:gd name="T5" fmla="*/ 1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3"/>
                    </a:lnTo>
                    <a:lnTo>
                      <a:pt x="0" y="1"/>
                    </a:lnTo>
                    <a:lnTo>
                      <a:pt x="0" y="0"/>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05" name="Rectangle 85"/>
              <p:cNvSpPr>
                <a:spLocks noChangeArrowheads="1"/>
              </p:cNvSpPr>
              <p:nvPr/>
            </p:nvSpPr>
            <p:spPr bwMode="auto">
              <a:xfrm>
                <a:off x="2260" y="1291"/>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206" name="Freeform 86"/>
              <p:cNvSpPr>
                <a:spLocks/>
              </p:cNvSpPr>
              <p:nvPr/>
            </p:nvSpPr>
            <p:spPr bwMode="auto">
              <a:xfrm>
                <a:off x="2260" y="1291"/>
                <a:ext cx="3" cy="1"/>
              </a:xfrm>
              <a:custGeom>
                <a:avLst/>
                <a:gdLst>
                  <a:gd name="T0" fmla="*/ 6 w 6"/>
                  <a:gd name="T1" fmla="*/ 1 h 1"/>
                  <a:gd name="T2" fmla="*/ 0 w 6"/>
                  <a:gd name="T3" fmla="*/ 1 h 1"/>
                  <a:gd name="T4" fmla="*/ 0 w 6"/>
                  <a:gd name="T5" fmla="*/ 0 h 1"/>
                  <a:gd name="T6" fmla="*/ 6 w 6"/>
                  <a:gd name="T7" fmla="*/ 1 h 1"/>
                </a:gdLst>
                <a:ahLst/>
                <a:cxnLst>
                  <a:cxn ang="0">
                    <a:pos x="T0" y="T1"/>
                  </a:cxn>
                  <a:cxn ang="0">
                    <a:pos x="T2" y="T3"/>
                  </a:cxn>
                  <a:cxn ang="0">
                    <a:pos x="T4" y="T5"/>
                  </a:cxn>
                  <a:cxn ang="0">
                    <a:pos x="T6" y="T7"/>
                  </a:cxn>
                </a:cxnLst>
                <a:rect l="0" t="0" r="r" b="b"/>
                <a:pathLst>
                  <a:path w="6" h="1">
                    <a:moveTo>
                      <a:pt x="6" y="1"/>
                    </a:moveTo>
                    <a:lnTo>
                      <a:pt x="0" y="1"/>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07" name="Freeform 87"/>
              <p:cNvSpPr>
                <a:spLocks/>
              </p:cNvSpPr>
              <p:nvPr/>
            </p:nvSpPr>
            <p:spPr bwMode="auto">
              <a:xfrm>
                <a:off x="2100" y="1282"/>
                <a:ext cx="157" cy="48"/>
              </a:xfrm>
              <a:custGeom>
                <a:avLst/>
                <a:gdLst>
                  <a:gd name="T0" fmla="*/ 313 w 313"/>
                  <a:gd name="T1" fmla="*/ 37 h 96"/>
                  <a:gd name="T2" fmla="*/ 311 w 313"/>
                  <a:gd name="T3" fmla="*/ 34 h 96"/>
                  <a:gd name="T4" fmla="*/ 307 w 313"/>
                  <a:gd name="T5" fmla="*/ 30 h 96"/>
                  <a:gd name="T6" fmla="*/ 301 w 313"/>
                  <a:gd name="T7" fmla="*/ 27 h 96"/>
                  <a:gd name="T8" fmla="*/ 293 w 313"/>
                  <a:gd name="T9" fmla="*/ 24 h 96"/>
                  <a:gd name="T10" fmla="*/ 279 w 313"/>
                  <a:gd name="T11" fmla="*/ 17 h 96"/>
                  <a:gd name="T12" fmla="*/ 273 w 313"/>
                  <a:gd name="T13" fmla="*/ 16 h 96"/>
                  <a:gd name="T14" fmla="*/ 237 w 313"/>
                  <a:gd name="T15" fmla="*/ 10 h 96"/>
                  <a:gd name="T16" fmla="*/ 206 w 313"/>
                  <a:gd name="T17" fmla="*/ 3 h 96"/>
                  <a:gd name="T18" fmla="*/ 192 w 313"/>
                  <a:gd name="T19" fmla="*/ 2 h 96"/>
                  <a:gd name="T20" fmla="*/ 178 w 313"/>
                  <a:gd name="T21" fmla="*/ 0 h 96"/>
                  <a:gd name="T22" fmla="*/ 154 w 313"/>
                  <a:gd name="T23" fmla="*/ 0 h 96"/>
                  <a:gd name="T24" fmla="*/ 130 w 313"/>
                  <a:gd name="T25" fmla="*/ 2 h 96"/>
                  <a:gd name="T26" fmla="*/ 104 w 313"/>
                  <a:gd name="T27" fmla="*/ 2 h 96"/>
                  <a:gd name="T28" fmla="*/ 90 w 313"/>
                  <a:gd name="T29" fmla="*/ 3 h 96"/>
                  <a:gd name="T30" fmla="*/ 58 w 313"/>
                  <a:gd name="T31" fmla="*/ 10 h 96"/>
                  <a:gd name="T32" fmla="*/ 39 w 313"/>
                  <a:gd name="T33" fmla="*/ 14 h 96"/>
                  <a:gd name="T34" fmla="*/ 22 w 313"/>
                  <a:gd name="T35" fmla="*/ 19 h 96"/>
                  <a:gd name="T36" fmla="*/ 14 w 313"/>
                  <a:gd name="T37" fmla="*/ 22 h 96"/>
                  <a:gd name="T38" fmla="*/ 8 w 313"/>
                  <a:gd name="T39" fmla="*/ 25 h 96"/>
                  <a:gd name="T40" fmla="*/ 3 w 313"/>
                  <a:gd name="T41" fmla="*/ 28 h 96"/>
                  <a:gd name="T42" fmla="*/ 2 w 313"/>
                  <a:gd name="T43" fmla="*/ 31 h 96"/>
                  <a:gd name="T44" fmla="*/ 0 w 313"/>
                  <a:gd name="T45" fmla="*/ 33 h 96"/>
                  <a:gd name="T46" fmla="*/ 0 w 313"/>
                  <a:gd name="T47" fmla="*/ 40 h 96"/>
                  <a:gd name="T48" fmla="*/ 0 w 313"/>
                  <a:gd name="T49" fmla="*/ 48 h 96"/>
                  <a:gd name="T50" fmla="*/ 3 w 313"/>
                  <a:gd name="T51" fmla="*/ 56 h 96"/>
                  <a:gd name="T52" fmla="*/ 7 w 313"/>
                  <a:gd name="T53" fmla="*/ 61 h 96"/>
                  <a:gd name="T54" fmla="*/ 11 w 313"/>
                  <a:gd name="T55" fmla="*/ 65 h 96"/>
                  <a:gd name="T56" fmla="*/ 17 w 313"/>
                  <a:gd name="T57" fmla="*/ 70 h 96"/>
                  <a:gd name="T58" fmla="*/ 28 w 313"/>
                  <a:gd name="T59" fmla="*/ 74 h 96"/>
                  <a:gd name="T60" fmla="*/ 48 w 313"/>
                  <a:gd name="T61" fmla="*/ 82 h 96"/>
                  <a:gd name="T62" fmla="*/ 65 w 313"/>
                  <a:gd name="T63" fmla="*/ 87 h 96"/>
                  <a:gd name="T64" fmla="*/ 73 w 313"/>
                  <a:gd name="T65" fmla="*/ 88 h 96"/>
                  <a:gd name="T66" fmla="*/ 82 w 313"/>
                  <a:gd name="T67" fmla="*/ 90 h 96"/>
                  <a:gd name="T68" fmla="*/ 92 w 313"/>
                  <a:gd name="T69" fmla="*/ 91 h 96"/>
                  <a:gd name="T70" fmla="*/ 103 w 313"/>
                  <a:gd name="T71" fmla="*/ 93 h 96"/>
                  <a:gd name="T72" fmla="*/ 123 w 313"/>
                  <a:gd name="T73" fmla="*/ 95 h 96"/>
                  <a:gd name="T74" fmla="*/ 140 w 313"/>
                  <a:gd name="T75" fmla="*/ 96 h 96"/>
                  <a:gd name="T76" fmla="*/ 157 w 313"/>
                  <a:gd name="T77" fmla="*/ 96 h 96"/>
                  <a:gd name="T78" fmla="*/ 177 w 313"/>
                  <a:gd name="T79" fmla="*/ 95 h 96"/>
                  <a:gd name="T80" fmla="*/ 191 w 313"/>
                  <a:gd name="T81" fmla="*/ 95 h 96"/>
                  <a:gd name="T82" fmla="*/ 202 w 313"/>
                  <a:gd name="T83" fmla="*/ 95 h 96"/>
                  <a:gd name="T84" fmla="*/ 214 w 313"/>
                  <a:gd name="T85" fmla="*/ 93 h 96"/>
                  <a:gd name="T86" fmla="*/ 228 w 313"/>
                  <a:gd name="T87" fmla="*/ 90 h 96"/>
                  <a:gd name="T88" fmla="*/ 237 w 313"/>
                  <a:gd name="T89" fmla="*/ 88 h 96"/>
                  <a:gd name="T90" fmla="*/ 245 w 313"/>
                  <a:gd name="T91" fmla="*/ 85 h 96"/>
                  <a:gd name="T92" fmla="*/ 262 w 313"/>
                  <a:gd name="T93" fmla="*/ 79 h 96"/>
                  <a:gd name="T94" fmla="*/ 270 w 313"/>
                  <a:gd name="T95" fmla="*/ 76 h 96"/>
                  <a:gd name="T96" fmla="*/ 287 w 313"/>
                  <a:gd name="T97" fmla="*/ 65 h 96"/>
                  <a:gd name="T98" fmla="*/ 296 w 313"/>
                  <a:gd name="T99" fmla="*/ 59 h 96"/>
                  <a:gd name="T100" fmla="*/ 305 w 313"/>
                  <a:gd name="T101" fmla="*/ 51 h 96"/>
                  <a:gd name="T102" fmla="*/ 311 w 313"/>
                  <a:gd name="T103" fmla="*/ 45 h 96"/>
                  <a:gd name="T104" fmla="*/ 313 w 313"/>
                  <a:gd name="T105" fmla="*/ 42 h 96"/>
                  <a:gd name="T106" fmla="*/ 313 w 313"/>
                  <a:gd name="T107" fmla="*/ 3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96">
                    <a:moveTo>
                      <a:pt x="313" y="37"/>
                    </a:moveTo>
                    <a:lnTo>
                      <a:pt x="311" y="34"/>
                    </a:lnTo>
                    <a:lnTo>
                      <a:pt x="307" y="30"/>
                    </a:lnTo>
                    <a:lnTo>
                      <a:pt x="301" y="27"/>
                    </a:lnTo>
                    <a:lnTo>
                      <a:pt x="293" y="24"/>
                    </a:lnTo>
                    <a:lnTo>
                      <a:pt x="279" y="17"/>
                    </a:lnTo>
                    <a:lnTo>
                      <a:pt x="273" y="16"/>
                    </a:lnTo>
                    <a:lnTo>
                      <a:pt x="237" y="10"/>
                    </a:lnTo>
                    <a:lnTo>
                      <a:pt x="206" y="3"/>
                    </a:lnTo>
                    <a:lnTo>
                      <a:pt x="192" y="2"/>
                    </a:lnTo>
                    <a:lnTo>
                      <a:pt x="178" y="0"/>
                    </a:lnTo>
                    <a:lnTo>
                      <a:pt x="154" y="0"/>
                    </a:lnTo>
                    <a:lnTo>
                      <a:pt x="130" y="2"/>
                    </a:lnTo>
                    <a:lnTo>
                      <a:pt x="104" y="2"/>
                    </a:lnTo>
                    <a:lnTo>
                      <a:pt x="90" y="3"/>
                    </a:lnTo>
                    <a:lnTo>
                      <a:pt x="58" y="10"/>
                    </a:lnTo>
                    <a:lnTo>
                      <a:pt x="39" y="14"/>
                    </a:lnTo>
                    <a:lnTo>
                      <a:pt x="22" y="19"/>
                    </a:lnTo>
                    <a:lnTo>
                      <a:pt x="14" y="22"/>
                    </a:lnTo>
                    <a:lnTo>
                      <a:pt x="8" y="25"/>
                    </a:lnTo>
                    <a:lnTo>
                      <a:pt x="3" y="28"/>
                    </a:lnTo>
                    <a:lnTo>
                      <a:pt x="2" y="31"/>
                    </a:lnTo>
                    <a:lnTo>
                      <a:pt x="0" y="33"/>
                    </a:lnTo>
                    <a:lnTo>
                      <a:pt x="0" y="40"/>
                    </a:lnTo>
                    <a:lnTo>
                      <a:pt x="0" y="48"/>
                    </a:lnTo>
                    <a:lnTo>
                      <a:pt x="3" y="56"/>
                    </a:lnTo>
                    <a:lnTo>
                      <a:pt x="7" y="61"/>
                    </a:lnTo>
                    <a:lnTo>
                      <a:pt x="11" y="65"/>
                    </a:lnTo>
                    <a:lnTo>
                      <a:pt x="17" y="70"/>
                    </a:lnTo>
                    <a:lnTo>
                      <a:pt x="28" y="74"/>
                    </a:lnTo>
                    <a:lnTo>
                      <a:pt x="48" y="82"/>
                    </a:lnTo>
                    <a:lnTo>
                      <a:pt x="65" y="87"/>
                    </a:lnTo>
                    <a:lnTo>
                      <a:pt x="73" y="88"/>
                    </a:lnTo>
                    <a:lnTo>
                      <a:pt x="82" y="90"/>
                    </a:lnTo>
                    <a:lnTo>
                      <a:pt x="92" y="91"/>
                    </a:lnTo>
                    <a:lnTo>
                      <a:pt x="103" y="93"/>
                    </a:lnTo>
                    <a:lnTo>
                      <a:pt x="123" y="95"/>
                    </a:lnTo>
                    <a:lnTo>
                      <a:pt x="140" y="96"/>
                    </a:lnTo>
                    <a:lnTo>
                      <a:pt x="157" y="96"/>
                    </a:lnTo>
                    <a:lnTo>
                      <a:pt x="177" y="95"/>
                    </a:lnTo>
                    <a:lnTo>
                      <a:pt x="191" y="95"/>
                    </a:lnTo>
                    <a:lnTo>
                      <a:pt x="202" y="95"/>
                    </a:lnTo>
                    <a:lnTo>
                      <a:pt x="214" y="93"/>
                    </a:lnTo>
                    <a:lnTo>
                      <a:pt x="228" y="90"/>
                    </a:lnTo>
                    <a:lnTo>
                      <a:pt x="237" y="88"/>
                    </a:lnTo>
                    <a:lnTo>
                      <a:pt x="245" y="85"/>
                    </a:lnTo>
                    <a:lnTo>
                      <a:pt x="262" y="79"/>
                    </a:lnTo>
                    <a:lnTo>
                      <a:pt x="270" y="76"/>
                    </a:lnTo>
                    <a:lnTo>
                      <a:pt x="287" y="65"/>
                    </a:lnTo>
                    <a:lnTo>
                      <a:pt x="296" y="59"/>
                    </a:lnTo>
                    <a:lnTo>
                      <a:pt x="305" y="51"/>
                    </a:lnTo>
                    <a:lnTo>
                      <a:pt x="311" y="45"/>
                    </a:lnTo>
                    <a:lnTo>
                      <a:pt x="313" y="42"/>
                    </a:lnTo>
                    <a:lnTo>
                      <a:pt x="31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08" name="Freeform 88"/>
              <p:cNvSpPr>
                <a:spLocks/>
              </p:cNvSpPr>
              <p:nvPr/>
            </p:nvSpPr>
            <p:spPr bwMode="auto">
              <a:xfrm>
                <a:off x="2100" y="1282"/>
                <a:ext cx="157" cy="48"/>
              </a:xfrm>
              <a:custGeom>
                <a:avLst/>
                <a:gdLst>
                  <a:gd name="T0" fmla="*/ 313 w 313"/>
                  <a:gd name="T1" fmla="*/ 37 h 96"/>
                  <a:gd name="T2" fmla="*/ 311 w 313"/>
                  <a:gd name="T3" fmla="*/ 34 h 96"/>
                  <a:gd name="T4" fmla="*/ 307 w 313"/>
                  <a:gd name="T5" fmla="*/ 30 h 96"/>
                  <a:gd name="T6" fmla="*/ 301 w 313"/>
                  <a:gd name="T7" fmla="*/ 27 h 96"/>
                  <a:gd name="T8" fmla="*/ 293 w 313"/>
                  <a:gd name="T9" fmla="*/ 24 h 96"/>
                  <a:gd name="T10" fmla="*/ 279 w 313"/>
                  <a:gd name="T11" fmla="*/ 17 h 96"/>
                  <a:gd name="T12" fmla="*/ 273 w 313"/>
                  <a:gd name="T13" fmla="*/ 16 h 96"/>
                  <a:gd name="T14" fmla="*/ 237 w 313"/>
                  <a:gd name="T15" fmla="*/ 10 h 96"/>
                  <a:gd name="T16" fmla="*/ 206 w 313"/>
                  <a:gd name="T17" fmla="*/ 3 h 96"/>
                  <a:gd name="T18" fmla="*/ 192 w 313"/>
                  <a:gd name="T19" fmla="*/ 2 h 96"/>
                  <a:gd name="T20" fmla="*/ 178 w 313"/>
                  <a:gd name="T21" fmla="*/ 0 h 96"/>
                  <a:gd name="T22" fmla="*/ 154 w 313"/>
                  <a:gd name="T23" fmla="*/ 0 h 96"/>
                  <a:gd name="T24" fmla="*/ 130 w 313"/>
                  <a:gd name="T25" fmla="*/ 2 h 96"/>
                  <a:gd name="T26" fmla="*/ 104 w 313"/>
                  <a:gd name="T27" fmla="*/ 2 h 96"/>
                  <a:gd name="T28" fmla="*/ 90 w 313"/>
                  <a:gd name="T29" fmla="*/ 3 h 96"/>
                  <a:gd name="T30" fmla="*/ 58 w 313"/>
                  <a:gd name="T31" fmla="*/ 10 h 96"/>
                  <a:gd name="T32" fmla="*/ 39 w 313"/>
                  <a:gd name="T33" fmla="*/ 14 h 96"/>
                  <a:gd name="T34" fmla="*/ 22 w 313"/>
                  <a:gd name="T35" fmla="*/ 19 h 96"/>
                  <a:gd name="T36" fmla="*/ 14 w 313"/>
                  <a:gd name="T37" fmla="*/ 22 h 96"/>
                  <a:gd name="T38" fmla="*/ 8 w 313"/>
                  <a:gd name="T39" fmla="*/ 25 h 96"/>
                  <a:gd name="T40" fmla="*/ 3 w 313"/>
                  <a:gd name="T41" fmla="*/ 28 h 96"/>
                  <a:gd name="T42" fmla="*/ 2 w 313"/>
                  <a:gd name="T43" fmla="*/ 31 h 96"/>
                  <a:gd name="T44" fmla="*/ 0 w 313"/>
                  <a:gd name="T45" fmla="*/ 33 h 96"/>
                  <a:gd name="T46" fmla="*/ 0 w 313"/>
                  <a:gd name="T47" fmla="*/ 40 h 96"/>
                  <a:gd name="T48" fmla="*/ 0 w 313"/>
                  <a:gd name="T49" fmla="*/ 48 h 96"/>
                  <a:gd name="T50" fmla="*/ 3 w 313"/>
                  <a:gd name="T51" fmla="*/ 56 h 96"/>
                  <a:gd name="T52" fmla="*/ 7 w 313"/>
                  <a:gd name="T53" fmla="*/ 61 h 96"/>
                  <a:gd name="T54" fmla="*/ 11 w 313"/>
                  <a:gd name="T55" fmla="*/ 65 h 96"/>
                  <a:gd name="T56" fmla="*/ 17 w 313"/>
                  <a:gd name="T57" fmla="*/ 70 h 96"/>
                  <a:gd name="T58" fmla="*/ 28 w 313"/>
                  <a:gd name="T59" fmla="*/ 74 h 96"/>
                  <a:gd name="T60" fmla="*/ 48 w 313"/>
                  <a:gd name="T61" fmla="*/ 82 h 96"/>
                  <a:gd name="T62" fmla="*/ 65 w 313"/>
                  <a:gd name="T63" fmla="*/ 87 h 96"/>
                  <a:gd name="T64" fmla="*/ 73 w 313"/>
                  <a:gd name="T65" fmla="*/ 88 h 96"/>
                  <a:gd name="T66" fmla="*/ 82 w 313"/>
                  <a:gd name="T67" fmla="*/ 90 h 96"/>
                  <a:gd name="T68" fmla="*/ 92 w 313"/>
                  <a:gd name="T69" fmla="*/ 91 h 96"/>
                  <a:gd name="T70" fmla="*/ 103 w 313"/>
                  <a:gd name="T71" fmla="*/ 93 h 96"/>
                  <a:gd name="T72" fmla="*/ 123 w 313"/>
                  <a:gd name="T73" fmla="*/ 95 h 96"/>
                  <a:gd name="T74" fmla="*/ 140 w 313"/>
                  <a:gd name="T75" fmla="*/ 96 h 96"/>
                  <a:gd name="T76" fmla="*/ 157 w 313"/>
                  <a:gd name="T77" fmla="*/ 96 h 96"/>
                  <a:gd name="T78" fmla="*/ 177 w 313"/>
                  <a:gd name="T79" fmla="*/ 95 h 96"/>
                  <a:gd name="T80" fmla="*/ 191 w 313"/>
                  <a:gd name="T81" fmla="*/ 95 h 96"/>
                  <a:gd name="T82" fmla="*/ 202 w 313"/>
                  <a:gd name="T83" fmla="*/ 95 h 96"/>
                  <a:gd name="T84" fmla="*/ 214 w 313"/>
                  <a:gd name="T85" fmla="*/ 93 h 96"/>
                  <a:gd name="T86" fmla="*/ 228 w 313"/>
                  <a:gd name="T87" fmla="*/ 90 h 96"/>
                  <a:gd name="T88" fmla="*/ 237 w 313"/>
                  <a:gd name="T89" fmla="*/ 88 h 96"/>
                  <a:gd name="T90" fmla="*/ 245 w 313"/>
                  <a:gd name="T91" fmla="*/ 85 h 96"/>
                  <a:gd name="T92" fmla="*/ 262 w 313"/>
                  <a:gd name="T93" fmla="*/ 79 h 96"/>
                  <a:gd name="T94" fmla="*/ 270 w 313"/>
                  <a:gd name="T95" fmla="*/ 76 h 96"/>
                  <a:gd name="T96" fmla="*/ 287 w 313"/>
                  <a:gd name="T97" fmla="*/ 65 h 96"/>
                  <a:gd name="T98" fmla="*/ 296 w 313"/>
                  <a:gd name="T99" fmla="*/ 59 h 96"/>
                  <a:gd name="T100" fmla="*/ 305 w 313"/>
                  <a:gd name="T101" fmla="*/ 51 h 96"/>
                  <a:gd name="T102" fmla="*/ 311 w 313"/>
                  <a:gd name="T103" fmla="*/ 45 h 96"/>
                  <a:gd name="T104" fmla="*/ 313 w 313"/>
                  <a:gd name="T105" fmla="*/ 42 h 96"/>
                  <a:gd name="T106" fmla="*/ 313 w 313"/>
                  <a:gd name="T107" fmla="*/ 3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96">
                    <a:moveTo>
                      <a:pt x="313" y="37"/>
                    </a:moveTo>
                    <a:lnTo>
                      <a:pt x="311" y="34"/>
                    </a:lnTo>
                    <a:lnTo>
                      <a:pt x="307" y="30"/>
                    </a:lnTo>
                    <a:lnTo>
                      <a:pt x="301" y="27"/>
                    </a:lnTo>
                    <a:lnTo>
                      <a:pt x="293" y="24"/>
                    </a:lnTo>
                    <a:lnTo>
                      <a:pt x="279" y="17"/>
                    </a:lnTo>
                    <a:lnTo>
                      <a:pt x="273" y="16"/>
                    </a:lnTo>
                    <a:lnTo>
                      <a:pt x="237" y="10"/>
                    </a:lnTo>
                    <a:lnTo>
                      <a:pt x="206" y="3"/>
                    </a:lnTo>
                    <a:lnTo>
                      <a:pt x="192" y="2"/>
                    </a:lnTo>
                    <a:lnTo>
                      <a:pt x="178" y="0"/>
                    </a:lnTo>
                    <a:lnTo>
                      <a:pt x="154" y="0"/>
                    </a:lnTo>
                    <a:lnTo>
                      <a:pt x="130" y="2"/>
                    </a:lnTo>
                    <a:lnTo>
                      <a:pt x="104" y="2"/>
                    </a:lnTo>
                    <a:lnTo>
                      <a:pt x="90" y="3"/>
                    </a:lnTo>
                    <a:lnTo>
                      <a:pt x="58" y="10"/>
                    </a:lnTo>
                    <a:lnTo>
                      <a:pt x="39" y="14"/>
                    </a:lnTo>
                    <a:lnTo>
                      <a:pt x="22" y="19"/>
                    </a:lnTo>
                    <a:lnTo>
                      <a:pt x="14" y="22"/>
                    </a:lnTo>
                    <a:lnTo>
                      <a:pt x="8" y="25"/>
                    </a:lnTo>
                    <a:lnTo>
                      <a:pt x="3" y="28"/>
                    </a:lnTo>
                    <a:lnTo>
                      <a:pt x="2" y="31"/>
                    </a:lnTo>
                    <a:lnTo>
                      <a:pt x="0" y="33"/>
                    </a:lnTo>
                    <a:lnTo>
                      <a:pt x="0" y="40"/>
                    </a:lnTo>
                    <a:lnTo>
                      <a:pt x="0" y="48"/>
                    </a:lnTo>
                    <a:lnTo>
                      <a:pt x="3" y="56"/>
                    </a:lnTo>
                    <a:lnTo>
                      <a:pt x="7" y="61"/>
                    </a:lnTo>
                    <a:lnTo>
                      <a:pt x="11" y="65"/>
                    </a:lnTo>
                    <a:lnTo>
                      <a:pt x="17" y="70"/>
                    </a:lnTo>
                    <a:lnTo>
                      <a:pt x="28" y="74"/>
                    </a:lnTo>
                    <a:lnTo>
                      <a:pt x="48" y="82"/>
                    </a:lnTo>
                    <a:lnTo>
                      <a:pt x="65" y="87"/>
                    </a:lnTo>
                    <a:lnTo>
                      <a:pt x="73" y="88"/>
                    </a:lnTo>
                    <a:lnTo>
                      <a:pt x="82" y="90"/>
                    </a:lnTo>
                    <a:lnTo>
                      <a:pt x="92" y="91"/>
                    </a:lnTo>
                    <a:lnTo>
                      <a:pt x="103" y="93"/>
                    </a:lnTo>
                    <a:lnTo>
                      <a:pt x="123" y="95"/>
                    </a:lnTo>
                    <a:lnTo>
                      <a:pt x="140" y="96"/>
                    </a:lnTo>
                    <a:lnTo>
                      <a:pt x="157" y="96"/>
                    </a:lnTo>
                    <a:lnTo>
                      <a:pt x="177" y="95"/>
                    </a:lnTo>
                    <a:lnTo>
                      <a:pt x="191" y="95"/>
                    </a:lnTo>
                    <a:lnTo>
                      <a:pt x="202" y="95"/>
                    </a:lnTo>
                    <a:lnTo>
                      <a:pt x="214" y="93"/>
                    </a:lnTo>
                    <a:lnTo>
                      <a:pt x="228" y="90"/>
                    </a:lnTo>
                    <a:lnTo>
                      <a:pt x="237" y="88"/>
                    </a:lnTo>
                    <a:lnTo>
                      <a:pt x="245" y="85"/>
                    </a:lnTo>
                    <a:lnTo>
                      <a:pt x="262" y="79"/>
                    </a:lnTo>
                    <a:lnTo>
                      <a:pt x="270" y="76"/>
                    </a:lnTo>
                    <a:lnTo>
                      <a:pt x="287" y="65"/>
                    </a:lnTo>
                    <a:lnTo>
                      <a:pt x="296" y="59"/>
                    </a:lnTo>
                    <a:lnTo>
                      <a:pt x="305" y="51"/>
                    </a:lnTo>
                    <a:lnTo>
                      <a:pt x="311" y="45"/>
                    </a:lnTo>
                    <a:lnTo>
                      <a:pt x="313" y="42"/>
                    </a:lnTo>
                    <a:lnTo>
                      <a:pt x="313" y="3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9209" name="Freeform 89"/>
              <p:cNvSpPr>
                <a:spLocks/>
              </p:cNvSpPr>
              <p:nvPr/>
            </p:nvSpPr>
            <p:spPr bwMode="auto">
              <a:xfrm>
                <a:off x="2021" y="1642"/>
                <a:ext cx="932" cy="803"/>
              </a:xfrm>
              <a:custGeom>
                <a:avLst/>
                <a:gdLst>
                  <a:gd name="T0" fmla="*/ 4 w 1864"/>
                  <a:gd name="T1" fmla="*/ 650 h 1607"/>
                  <a:gd name="T2" fmla="*/ 0 w 1864"/>
                  <a:gd name="T3" fmla="*/ 696 h 1607"/>
                  <a:gd name="T4" fmla="*/ 18 w 1864"/>
                  <a:gd name="T5" fmla="*/ 749 h 1607"/>
                  <a:gd name="T6" fmla="*/ 61 w 1864"/>
                  <a:gd name="T7" fmla="*/ 835 h 1607"/>
                  <a:gd name="T8" fmla="*/ 75 w 1864"/>
                  <a:gd name="T9" fmla="*/ 840 h 1607"/>
                  <a:gd name="T10" fmla="*/ 100 w 1864"/>
                  <a:gd name="T11" fmla="*/ 894 h 1607"/>
                  <a:gd name="T12" fmla="*/ 157 w 1864"/>
                  <a:gd name="T13" fmla="*/ 991 h 1607"/>
                  <a:gd name="T14" fmla="*/ 209 w 1864"/>
                  <a:gd name="T15" fmla="*/ 1056 h 1607"/>
                  <a:gd name="T16" fmla="*/ 288 w 1864"/>
                  <a:gd name="T17" fmla="*/ 1133 h 1607"/>
                  <a:gd name="T18" fmla="*/ 377 w 1864"/>
                  <a:gd name="T19" fmla="*/ 1201 h 1607"/>
                  <a:gd name="T20" fmla="*/ 474 w 1864"/>
                  <a:gd name="T21" fmla="*/ 1258 h 1607"/>
                  <a:gd name="T22" fmla="*/ 629 w 1864"/>
                  <a:gd name="T23" fmla="*/ 1329 h 1607"/>
                  <a:gd name="T24" fmla="*/ 764 w 1864"/>
                  <a:gd name="T25" fmla="*/ 1374 h 1607"/>
                  <a:gd name="T26" fmla="*/ 838 w 1864"/>
                  <a:gd name="T27" fmla="*/ 1400 h 1607"/>
                  <a:gd name="T28" fmla="*/ 991 w 1864"/>
                  <a:gd name="T29" fmla="*/ 1459 h 1607"/>
                  <a:gd name="T30" fmla="*/ 1298 w 1864"/>
                  <a:gd name="T31" fmla="*/ 1568 h 1607"/>
                  <a:gd name="T32" fmla="*/ 1426 w 1864"/>
                  <a:gd name="T33" fmla="*/ 1601 h 1607"/>
                  <a:gd name="T34" fmla="*/ 1483 w 1864"/>
                  <a:gd name="T35" fmla="*/ 1607 h 1607"/>
                  <a:gd name="T36" fmla="*/ 1541 w 1864"/>
                  <a:gd name="T37" fmla="*/ 1601 h 1607"/>
                  <a:gd name="T38" fmla="*/ 1595 w 1864"/>
                  <a:gd name="T39" fmla="*/ 1582 h 1607"/>
                  <a:gd name="T40" fmla="*/ 1641 w 1864"/>
                  <a:gd name="T41" fmla="*/ 1548 h 1607"/>
                  <a:gd name="T42" fmla="*/ 1723 w 1864"/>
                  <a:gd name="T43" fmla="*/ 1490 h 1607"/>
                  <a:gd name="T44" fmla="*/ 1771 w 1864"/>
                  <a:gd name="T45" fmla="*/ 1451 h 1607"/>
                  <a:gd name="T46" fmla="*/ 1793 w 1864"/>
                  <a:gd name="T47" fmla="*/ 1422 h 1607"/>
                  <a:gd name="T48" fmla="*/ 1835 w 1864"/>
                  <a:gd name="T49" fmla="*/ 1311 h 1607"/>
                  <a:gd name="T50" fmla="*/ 1852 w 1864"/>
                  <a:gd name="T51" fmla="*/ 1226 h 1607"/>
                  <a:gd name="T52" fmla="*/ 1859 w 1864"/>
                  <a:gd name="T53" fmla="*/ 1138 h 1607"/>
                  <a:gd name="T54" fmla="*/ 1864 w 1864"/>
                  <a:gd name="T55" fmla="*/ 959 h 1607"/>
                  <a:gd name="T56" fmla="*/ 1853 w 1864"/>
                  <a:gd name="T57" fmla="*/ 807 h 1607"/>
                  <a:gd name="T58" fmla="*/ 1824 w 1864"/>
                  <a:gd name="T59" fmla="*/ 658 h 1607"/>
                  <a:gd name="T60" fmla="*/ 1802 w 1864"/>
                  <a:gd name="T61" fmla="*/ 584 h 1607"/>
                  <a:gd name="T62" fmla="*/ 1743 w 1864"/>
                  <a:gd name="T63" fmla="*/ 443 h 1607"/>
                  <a:gd name="T64" fmla="*/ 1666 w 1864"/>
                  <a:gd name="T65" fmla="*/ 315 h 1607"/>
                  <a:gd name="T66" fmla="*/ 1596 w 1864"/>
                  <a:gd name="T67" fmla="*/ 227 h 1607"/>
                  <a:gd name="T68" fmla="*/ 1486 w 1864"/>
                  <a:gd name="T69" fmla="*/ 125 h 1607"/>
                  <a:gd name="T70" fmla="*/ 1392 w 1864"/>
                  <a:gd name="T71" fmla="*/ 63 h 1607"/>
                  <a:gd name="T72" fmla="*/ 1288 w 1864"/>
                  <a:gd name="T73" fmla="*/ 13 h 1607"/>
                  <a:gd name="T74" fmla="*/ 1212 w 1864"/>
                  <a:gd name="T75" fmla="*/ 28 h 1607"/>
                  <a:gd name="T76" fmla="*/ 1157 w 1864"/>
                  <a:gd name="T77" fmla="*/ 56 h 1607"/>
                  <a:gd name="T78" fmla="*/ 1096 w 1864"/>
                  <a:gd name="T79" fmla="*/ 71 h 1607"/>
                  <a:gd name="T80" fmla="*/ 1017 w 1864"/>
                  <a:gd name="T81" fmla="*/ 79 h 1607"/>
                  <a:gd name="T82" fmla="*/ 887 w 1864"/>
                  <a:gd name="T83" fmla="*/ 70 h 1607"/>
                  <a:gd name="T84" fmla="*/ 734 w 1864"/>
                  <a:gd name="T85" fmla="*/ 46 h 1607"/>
                  <a:gd name="T86" fmla="*/ 646 w 1864"/>
                  <a:gd name="T87" fmla="*/ 25 h 1607"/>
                  <a:gd name="T88" fmla="*/ 595 w 1864"/>
                  <a:gd name="T89" fmla="*/ 23 h 1607"/>
                  <a:gd name="T90" fmla="*/ 564 w 1864"/>
                  <a:gd name="T91" fmla="*/ 33 h 1607"/>
                  <a:gd name="T92" fmla="*/ 460 w 1864"/>
                  <a:gd name="T93" fmla="*/ 84 h 1607"/>
                  <a:gd name="T94" fmla="*/ 409 w 1864"/>
                  <a:gd name="T95" fmla="*/ 122 h 1607"/>
                  <a:gd name="T96" fmla="*/ 369 w 1864"/>
                  <a:gd name="T97" fmla="*/ 187 h 1607"/>
                  <a:gd name="T98" fmla="*/ 315 w 1864"/>
                  <a:gd name="T99" fmla="*/ 290 h 1607"/>
                  <a:gd name="T100" fmla="*/ 259 w 1864"/>
                  <a:gd name="T101" fmla="*/ 369 h 1607"/>
                  <a:gd name="T102" fmla="*/ 197 w 1864"/>
                  <a:gd name="T103" fmla="*/ 428 h 1607"/>
                  <a:gd name="T104" fmla="*/ 118 w 1864"/>
                  <a:gd name="T105" fmla="*/ 489 h 1607"/>
                  <a:gd name="T106" fmla="*/ 76 w 1864"/>
                  <a:gd name="T107" fmla="*/ 536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4" h="1607">
                    <a:moveTo>
                      <a:pt x="10" y="628"/>
                    </a:moveTo>
                    <a:lnTo>
                      <a:pt x="7" y="636"/>
                    </a:lnTo>
                    <a:lnTo>
                      <a:pt x="5" y="642"/>
                    </a:lnTo>
                    <a:lnTo>
                      <a:pt x="4" y="650"/>
                    </a:lnTo>
                    <a:lnTo>
                      <a:pt x="2" y="656"/>
                    </a:lnTo>
                    <a:lnTo>
                      <a:pt x="0" y="670"/>
                    </a:lnTo>
                    <a:lnTo>
                      <a:pt x="0" y="684"/>
                    </a:lnTo>
                    <a:lnTo>
                      <a:pt x="0" y="696"/>
                    </a:lnTo>
                    <a:lnTo>
                      <a:pt x="4" y="710"/>
                    </a:lnTo>
                    <a:lnTo>
                      <a:pt x="7" y="723"/>
                    </a:lnTo>
                    <a:lnTo>
                      <a:pt x="11" y="736"/>
                    </a:lnTo>
                    <a:lnTo>
                      <a:pt x="18" y="749"/>
                    </a:lnTo>
                    <a:lnTo>
                      <a:pt x="22" y="761"/>
                    </a:lnTo>
                    <a:lnTo>
                      <a:pt x="36" y="786"/>
                    </a:lnTo>
                    <a:lnTo>
                      <a:pt x="48" y="810"/>
                    </a:lnTo>
                    <a:lnTo>
                      <a:pt x="61" y="835"/>
                    </a:lnTo>
                    <a:lnTo>
                      <a:pt x="62" y="837"/>
                    </a:lnTo>
                    <a:lnTo>
                      <a:pt x="64" y="837"/>
                    </a:lnTo>
                    <a:lnTo>
                      <a:pt x="69" y="838"/>
                    </a:lnTo>
                    <a:lnTo>
                      <a:pt x="75" y="840"/>
                    </a:lnTo>
                    <a:lnTo>
                      <a:pt x="76" y="840"/>
                    </a:lnTo>
                    <a:lnTo>
                      <a:pt x="76" y="841"/>
                    </a:lnTo>
                    <a:lnTo>
                      <a:pt x="89" y="868"/>
                    </a:lnTo>
                    <a:lnTo>
                      <a:pt x="100" y="894"/>
                    </a:lnTo>
                    <a:lnTo>
                      <a:pt x="113" y="919"/>
                    </a:lnTo>
                    <a:lnTo>
                      <a:pt x="127" y="943"/>
                    </a:lnTo>
                    <a:lnTo>
                      <a:pt x="141" y="968"/>
                    </a:lnTo>
                    <a:lnTo>
                      <a:pt x="157" y="991"/>
                    </a:lnTo>
                    <a:lnTo>
                      <a:pt x="174" y="1013"/>
                    </a:lnTo>
                    <a:lnTo>
                      <a:pt x="183" y="1023"/>
                    </a:lnTo>
                    <a:lnTo>
                      <a:pt x="191" y="1034"/>
                    </a:lnTo>
                    <a:lnTo>
                      <a:pt x="209" y="1056"/>
                    </a:lnTo>
                    <a:lnTo>
                      <a:pt x="228" y="1076"/>
                    </a:lnTo>
                    <a:lnTo>
                      <a:pt x="248" y="1096"/>
                    </a:lnTo>
                    <a:lnTo>
                      <a:pt x="268" y="1115"/>
                    </a:lnTo>
                    <a:lnTo>
                      <a:pt x="288" y="1133"/>
                    </a:lnTo>
                    <a:lnTo>
                      <a:pt x="310" y="1152"/>
                    </a:lnTo>
                    <a:lnTo>
                      <a:pt x="332" y="1169"/>
                    </a:lnTo>
                    <a:lnTo>
                      <a:pt x="355" y="1186"/>
                    </a:lnTo>
                    <a:lnTo>
                      <a:pt x="377" y="1201"/>
                    </a:lnTo>
                    <a:lnTo>
                      <a:pt x="401" y="1216"/>
                    </a:lnTo>
                    <a:lnTo>
                      <a:pt x="425" y="1230"/>
                    </a:lnTo>
                    <a:lnTo>
                      <a:pt x="449" y="1246"/>
                    </a:lnTo>
                    <a:lnTo>
                      <a:pt x="474" y="1258"/>
                    </a:lnTo>
                    <a:lnTo>
                      <a:pt x="499" y="1272"/>
                    </a:lnTo>
                    <a:lnTo>
                      <a:pt x="550" y="1297"/>
                    </a:lnTo>
                    <a:lnTo>
                      <a:pt x="603" y="1318"/>
                    </a:lnTo>
                    <a:lnTo>
                      <a:pt x="629" y="1329"/>
                    </a:lnTo>
                    <a:lnTo>
                      <a:pt x="655" y="1338"/>
                    </a:lnTo>
                    <a:lnTo>
                      <a:pt x="683" y="1348"/>
                    </a:lnTo>
                    <a:lnTo>
                      <a:pt x="709" y="1357"/>
                    </a:lnTo>
                    <a:lnTo>
                      <a:pt x="764" y="1374"/>
                    </a:lnTo>
                    <a:lnTo>
                      <a:pt x="784" y="1380"/>
                    </a:lnTo>
                    <a:lnTo>
                      <a:pt x="802" y="1388"/>
                    </a:lnTo>
                    <a:lnTo>
                      <a:pt x="821" y="1394"/>
                    </a:lnTo>
                    <a:lnTo>
                      <a:pt x="838" y="1400"/>
                    </a:lnTo>
                    <a:lnTo>
                      <a:pt x="867" y="1414"/>
                    </a:lnTo>
                    <a:lnTo>
                      <a:pt x="897" y="1426"/>
                    </a:lnTo>
                    <a:lnTo>
                      <a:pt x="929" y="1437"/>
                    </a:lnTo>
                    <a:lnTo>
                      <a:pt x="991" y="1459"/>
                    </a:lnTo>
                    <a:lnTo>
                      <a:pt x="1051" y="1480"/>
                    </a:lnTo>
                    <a:lnTo>
                      <a:pt x="1174" y="1527"/>
                    </a:lnTo>
                    <a:lnTo>
                      <a:pt x="1234" y="1548"/>
                    </a:lnTo>
                    <a:lnTo>
                      <a:pt x="1298" y="1568"/>
                    </a:lnTo>
                    <a:lnTo>
                      <a:pt x="1328" y="1578"/>
                    </a:lnTo>
                    <a:lnTo>
                      <a:pt x="1361" y="1587"/>
                    </a:lnTo>
                    <a:lnTo>
                      <a:pt x="1393" y="1595"/>
                    </a:lnTo>
                    <a:lnTo>
                      <a:pt x="1426" y="1601"/>
                    </a:lnTo>
                    <a:lnTo>
                      <a:pt x="1440" y="1604"/>
                    </a:lnTo>
                    <a:lnTo>
                      <a:pt x="1454" y="1605"/>
                    </a:lnTo>
                    <a:lnTo>
                      <a:pt x="1468" y="1607"/>
                    </a:lnTo>
                    <a:lnTo>
                      <a:pt x="1483" y="1607"/>
                    </a:lnTo>
                    <a:lnTo>
                      <a:pt x="1497" y="1607"/>
                    </a:lnTo>
                    <a:lnTo>
                      <a:pt x="1511" y="1605"/>
                    </a:lnTo>
                    <a:lnTo>
                      <a:pt x="1527" y="1604"/>
                    </a:lnTo>
                    <a:lnTo>
                      <a:pt x="1541" y="1601"/>
                    </a:lnTo>
                    <a:lnTo>
                      <a:pt x="1554" y="1598"/>
                    </a:lnTo>
                    <a:lnTo>
                      <a:pt x="1568" y="1593"/>
                    </a:lnTo>
                    <a:lnTo>
                      <a:pt x="1582" y="1588"/>
                    </a:lnTo>
                    <a:lnTo>
                      <a:pt x="1595" y="1582"/>
                    </a:lnTo>
                    <a:lnTo>
                      <a:pt x="1607" y="1575"/>
                    </a:lnTo>
                    <a:lnTo>
                      <a:pt x="1619" y="1567"/>
                    </a:lnTo>
                    <a:lnTo>
                      <a:pt x="1630" y="1558"/>
                    </a:lnTo>
                    <a:lnTo>
                      <a:pt x="1641" y="1548"/>
                    </a:lnTo>
                    <a:lnTo>
                      <a:pt x="1650" y="1541"/>
                    </a:lnTo>
                    <a:lnTo>
                      <a:pt x="1660" y="1531"/>
                    </a:lnTo>
                    <a:lnTo>
                      <a:pt x="1680" y="1517"/>
                    </a:lnTo>
                    <a:lnTo>
                      <a:pt x="1723" y="1490"/>
                    </a:lnTo>
                    <a:lnTo>
                      <a:pt x="1743" y="1474"/>
                    </a:lnTo>
                    <a:lnTo>
                      <a:pt x="1754" y="1466"/>
                    </a:lnTo>
                    <a:lnTo>
                      <a:pt x="1763" y="1459"/>
                    </a:lnTo>
                    <a:lnTo>
                      <a:pt x="1771" y="1451"/>
                    </a:lnTo>
                    <a:lnTo>
                      <a:pt x="1779" y="1442"/>
                    </a:lnTo>
                    <a:lnTo>
                      <a:pt x="1787" y="1433"/>
                    </a:lnTo>
                    <a:lnTo>
                      <a:pt x="1790" y="1426"/>
                    </a:lnTo>
                    <a:lnTo>
                      <a:pt x="1793" y="1422"/>
                    </a:lnTo>
                    <a:lnTo>
                      <a:pt x="1805" y="1395"/>
                    </a:lnTo>
                    <a:lnTo>
                      <a:pt x="1816" y="1368"/>
                    </a:lnTo>
                    <a:lnTo>
                      <a:pt x="1827" y="1340"/>
                    </a:lnTo>
                    <a:lnTo>
                      <a:pt x="1835" y="1311"/>
                    </a:lnTo>
                    <a:lnTo>
                      <a:pt x="1838" y="1297"/>
                    </a:lnTo>
                    <a:lnTo>
                      <a:pt x="1841" y="1283"/>
                    </a:lnTo>
                    <a:lnTo>
                      <a:pt x="1847" y="1253"/>
                    </a:lnTo>
                    <a:lnTo>
                      <a:pt x="1852" y="1226"/>
                    </a:lnTo>
                    <a:lnTo>
                      <a:pt x="1853" y="1210"/>
                    </a:lnTo>
                    <a:lnTo>
                      <a:pt x="1855" y="1196"/>
                    </a:lnTo>
                    <a:lnTo>
                      <a:pt x="1858" y="1167"/>
                    </a:lnTo>
                    <a:lnTo>
                      <a:pt x="1859" y="1138"/>
                    </a:lnTo>
                    <a:lnTo>
                      <a:pt x="1861" y="1107"/>
                    </a:lnTo>
                    <a:lnTo>
                      <a:pt x="1862" y="1078"/>
                    </a:lnTo>
                    <a:lnTo>
                      <a:pt x="1862" y="1019"/>
                    </a:lnTo>
                    <a:lnTo>
                      <a:pt x="1864" y="959"/>
                    </a:lnTo>
                    <a:lnTo>
                      <a:pt x="1862" y="920"/>
                    </a:lnTo>
                    <a:lnTo>
                      <a:pt x="1861" y="883"/>
                    </a:lnTo>
                    <a:lnTo>
                      <a:pt x="1858" y="844"/>
                    </a:lnTo>
                    <a:lnTo>
                      <a:pt x="1853" y="807"/>
                    </a:lnTo>
                    <a:lnTo>
                      <a:pt x="1849" y="769"/>
                    </a:lnTo>
                    <a:lnTo>
                      <a:pt x="1842" y="732"/>
                    </a:lnTo>
                    <a:lnTo>
                      <a:pt x="1833" y="695"/>
                    </a:lnTo>
                    <a:lnTo>
                      <a:pt x="1824" y="658"/>
                    </a:lnTo>
                    <a:lnTo>
                      <a:pt x="1819" y="639"/>
                    </a:lnTo>
                    <a:lnTo>
                      <a:pt x="1814" y="621"/>
                    </a:lnTo>
                    <a:lnTo>
                      <a:pt x="1808" y="602"/>
                    </a:lnTo>
                    <a:lnTo>
                      <a:pt x="1802" y="584"/>
                    </a:lnTo>
                    <a:lnTo>
                      <a:pt x="1790" y="548"/>
                    </a:lnTo>
                    <a:lnTo>
                      <a:pt x="1776" y="513"/>
                    </a:lnTo>
                    <a:lnTo>
                      <a:pt x="1760" y="479"/>
                    </a:lnTo>
                    <a:lnTo>
                      <a:pt x="1743" y="443"/>
                    </a:lnTo>
                    <a:lnTo>
                      <a:pt x="1726" y="411"/>
                    </a:lnTo>
                    <a:lnTo>
                      <a:pt x="1708" y="378"/>
                    </a:lnTo>
                    <a:lnTo>
                      <a:pt x="1688" y="346"/>
                    </a:lnTo>
                    <a:lnTo>
                      <a:pt x="1666" y="315"/>
                    </a:lnTo>
                    <a:lnTo>
                      <a:pt x="1655" y="300"/>
                    </a:lnTo>
                    <a:lnTo>
                      <a:pt x="1644" y="284"/>
                    </a:lnTo>
                    <a:lnTo>
                      <a:pt x="1621" y="255"/>
                    </a:lnTo>
                    <a:lnTo>
                      <a:pt x="1596" y="227"/>
                    </a:lnTo>
                    <a:lnTo>
                      <a:pt x="1570" y="199"/>
                    </a:lnTo>
                    <a:lnTo>
                      <a:pt x="1544" y="175"/>
                    </a:lnTo>
                    <a:lnTo>
                      <a:pt x="1516" y="150"/>
                    </a:lnTo>
                    <a:lnTo>
                      <a:pt x="1486" y="125"/>
                    </a:lnTo>
                    <a:lnTo>
                      <a:pt x="1457" y="104"/>
                    </a:lnTo>
                    <a:lnTo>
                      <a:pt x="1441" y="93"/>
                    </a:lnTo>
                    <a:lnTo>
                      <a:pt x="1424" y="82"/>
                    </a:lnTo>
                    <a:lnTo>
                      <a:pt x="1392" y="63"/>
                    </a:lnTo>
                    <a:lnTo>
                      <a:pt x="1359" y="45"/>
                    </a:lnTo>
                    <a:lnTo>
                      <a:pt x="1324" y="28"/>
                    </a:lnTo>
                    <a:lnTo>
                      <a:pt x="1307" y="20"/>
                    </a:lnTo>
                    <a:lnTo>
                      <a:pt x="1288" y="13"/>
                    </a:lnTo>
                    <a:lnTo>
                      <a:pt x="1253" y="0"/>
                    </a:lnTo>
                    <a:lnTo>
                      <a:pt x="1239" y="11"/>
                    </a:lnTo>
                    <a:lnTo>
                      <a:pt x="1226" y="20"/>
                    </a:lnTo>
                    <a:lnTo>
                      <a:pt x="1212" y="28"/>
                    </a:lnTo>
                    <a:lnTo>
                      <a:pt x="1198" y="37"/>
                    </a:lnTo>
                    <a:lnTo>
                      <a:pt x="1185" y="43"/>
                    </a:lnTo>
                    <a:lnTo>
                      <a:pt x="1171" y="50"/>
                    </a:lnTo>
                    <a:lnTo>
                      <a:pt x="1157" y="56"/>
                    </a:lnTo>
                    <a:lnTo>
                      <a:pt x="1141" y="60"/>
                    </a:lnTo>
                    <a:lnTo>
                      <a:pt x="1126" y="65"/>
                    </a:lnTo>
                    <a:lnTo>
                      <a:pt x="1112" y="68"/>
                    </a:lnTo>
                    <a:lnTo>
                      <a:pt x="1096" y="71"/>
                    </a:lnTo>
                    <a:lnTo>
                      <a:pt x="1081" y="74"/>
                    </a:lnTo>
                    <a:lnTo>
                      <a:pt x="1064" y="76"/>
                    </a:lnTo>
                    <a:lnTo>
                      <a:pt x="1048" y="77"/>
                    </a:lnTo>
                    <a:lnTo>
                      <a:pt x="1017" y="79"/>
                    </a:lnTo>
                    <a:lnTo>
                      <a:pt x="985" y="77"/>
                    </a:lnTo>
                    <a:lnTo>
                      <a:pt x="952" y="76"/>
                    </a:lnTo>
                    <a:lnTo>
                      <a:pt x="920" y="74"/>
                    </a:lnTo>
                    <a:lnTo>
                      <a:pt x="887" y="70"/>
                    </a:lnTo>
                    <a:lnTo>
                      <a:pt x="822" y="60"/>
                    </a:lnTo>
                    <a:lnTo>
                      <a:pt x="760" y="53"/>
                    </a:lnTo>
                    <a:lnTo>
                      <a:pt x="748" y="50"/>
                    </a:lnTo>
                    <a:lnTo>
                      <a:pt x="734" y="46"/>
                    </a:lnTo>
                    <a:lnTo>
                      <a:pt x="709" y="40"/>
                    </a:lnTo>
                    <a:lnTo>
                      <a:pt x="685" y="34"/>
                    </a:lnTo>
                    <a:lnTo>
                      <a:pt x="658" y="28"/>
                    </a:lnTo>
                    <a:lnTo>
                      <a:pt x="646" y="25"/>
                    </a:lnTo>
                    <a:lnTo>
                      <a:pt x="634" y="23"/>
                    </a:lnTo>
                    <a:lnTo>
                      <a:pt x="621" y="22"/>
                    </a:lnTo>
                    <a:lnTo>
                      <a:pt x="609" y="22"/>
                    </a:lnTo>
                    <a:lnTo>
                      <a:pt x="595" y="23"/>
                    </a:lnTo>
                    <a:lnTo>
                      <a:pt x="582" y="26"/>
                    </a:lnTo>
                    <a:lnTo>
                      <a:pt x="576" y="28"/>
                    </a:lnTo>
                    <a:lnTo>
                      <a:pt x="570" y="31"/>
                    </a:lnTo>
                    <a:lnTo>
                      <a:pt x="564" y="33"/>
                    </a:lnTo>
                    <a:lnTo>
                      <a:pt x="558" y="36"/>
                    </a:lnTo>
                    <a:lnTo>
                      <a:pt x="510" y="60"/>
                    </a:lnTo>
                    <a:lnTo>
                      <a:pt x="485" y="71"/>
                    </a:lnTo>
                    <a:lnTo>
                      <a:pt x="460" y="84"/>
                    </a:lnTo>
                    <a:lnTo>
                      <a:pt x="439" y="97"/>
                    </a:lnTo>
                    <a:lnTo>
                      <a:pt x="428" y="105"/>
                    </a:lnTo>
                    <a:lnTo>
                      <a:pt x="418" y="113"/>
                    </a:lnTo>
                    <a:lnTo>
                      <a:pt x="409" y="122"/>
                    </a:lnTo>
                    <a:lnTo>
                      <a:pt x="401" y="131"/>
                    </a:lnTo>
                    <a:lnTo>
                      <a:pt x="394" y="141"/>
                    </a:lnTo>
                    <a:lnTo>
                      <a:pt x="387" y="151"/>
                    </a:lnTo>
                    <a:lnTo>
                      <a:pt x="369" y="187"/>
                    </a:lnTo>
                    <a:lnTo>
                      <a:pt x="352" y="222"/>
                    </a:lnTo>
                    <a:lnTo>
                      <a:pt x="333" y="256"/>
                    </a:lnTo>
                    <a:lnTo>
                      <a:pt x="324" y="273"/>
                    </a:lnTo>
                    <a:lnTo>
                      <a:pt x="315" y="290"/>
                    </a:lnTo>
                    <a:lnTo>
                      <a:pt x="295" y="323"/>
                    </a:lnTo>
                    <a:lnTo>
                      <a:pt x="284" y="338"/>
                    </a:lnTo>
                    <a:lnTo>
                      <a:pt x="273" y="354"/>
                    </a:lnTo>
                    <a:lnTo>
                      <a:pt x="259" y="369"/>
                    </a:lnTo>
                    <a:lnTo>
                      <a:pt x="247" y="384"/>
                    </a:lnTo>
                    <a:lnTo>
                      <a:pt x="231" y="398"/>
                    </a:lnTo>
                    <a:lnTo>
                      <a:pt x="216" y="412"/>
                    </a:lnTo>
                    <a:lnTo>
                      <a:pt x="197" y="428"/>
                    </a:lnTo>
                    <a:lnTo>
                      <a:pt x="177" y="443"/>
                    </a:lnTo>
                    <a:lnTo>
                      <a:pt x="137" y="474"/>
                    </a:lnTo>
                    <a:lnTo>
                      <a:pt x="127" y="482"/>
                    </a:lnTo>
                    <a:lnTo>
                      <a:pt x="118" y="489"/>
                    </a:lnTo>
                    <a:lnTo>
                      <a:pt x="101" y="506"/>
                    </a:lnTo>
                    <a:lnTo>
                      <a:pt x="92" y="516"/>
                    </a:lnTo>
                    <a:lnTo>
                      <a:pt x="84" y="525"/>
                    </a:lnTo>
                    <a:lnTo>
                      <a:pt x="76" y="536"/>
                    </a:lnTo>
                    <a:lnTo>
                      <a:pt x="69" y="545"/>
                    </a:lnTo>
                    <a:lnTo>
                      <a:pt x="10" y="628"/>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0" name="Freeform 90"/>
              <p:cNvSpPr>
                <a:spLocks/>
              </p:cNvSpPr>
              <p:nvPr/>
            </p:nvSpPr>
            <p:spPr bwMode="auto">
              <a:xfrm>
                <a:off x="2018" y="1955"/>
                <a:ext cx="35" cy="106"/>
              </a:xfrm>
              <a:custGeom>
                <a:avLst/>
                <a:gdLst>
                  <a:gd name="T0" fmla="*/ 19 w 70"/>
                  <a:gd name="T1" fmla="*/ 1 h 211"/>
                  <a:gd name="T2" fmla="*/ 14 w 70"/>
                  <a:gd name="T3" fmla="*/ 15 h 211"/>
                  <a:gd name="T4" fmla="*/ 10 w 70"/>
                  <a:gd name="T5" fmla="*/ 29 h 211"/>
                  <a:gd name="T6" fmla="*/ 8 w 70"/>
                  <a:gd name="T7" fmla="*/ 57 h 211"/>
                  <a:gd name="T8" fmla="*/ 13 w 70"/>
                  <a:gd name="T9" fmla="*/ 83 h 211"/>
                  <a:gd name="T10" fmla="*/ 20 w 70"/>
                  <a:gd name="T11" fmla="*/ 108 h 211"/>
                  <a:gd name="T12" fmla="*/ 44 w 70"/>
                  <a:gd name="T13" fmla="*/ 157 h 211"/>
                  <a:gd name="T14" fmla="*/ 70 w 70"/>
                  <a:gd name="T15" fmla="*/ 207 h 211"/>
                  <a:gd name="T16" fmla="*/ 64 w 70"/>
                  <a:gd name="T17" fmla="*/ 211 h 211"/>
                  <a:gd name="T18" fmla="*/ 37 w 70"/>
                  <a:gd name="T19" fmla="*/ 162 h 211"/>
                  <a:gd name="T20" fmla="*/ 13 w 70"/>
                  <a:gd name="T21" fmla="*/ 109 h 211"/>
                  <a:gd name="T22" fmla="*/ 5 w 70"/>
                  <a:gd name="T23" fmla="*/ 85 h 211"/>
                  <a:gd name="T24" fmla="*/ 0 w 70"/>
                  <a:gd name="T25" fmla="*/ 57 h 211"/>
                  <a:gd name="T26" fmla="*/ 2 w 70"/>
                  <a:gd name="T27" fmla="*/ 29 h 211"/>
                  <a:gd name="T28" fmla="*/ 6 w 70"/>
                  <a:gd name="T29" fmla="*/ 14 h 211"/>
                  <a:gd name="T30" fmla="*/ 11 w 70"/>
                  <a:gd name="T31" fmla="*/ 0 h 211"/>
                  <a:gd name="T32" fmla="*/ 19 w 70"/>
                  <a:gd name="T33" fmla="*/ 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211">
                    <a:moveTo>
                      <a:pt x="19" y="1"/>
                    </a:moveTo>
                    <a:lnTo>
                      <a:pt x="14" y="15"/>
                    </a:lnTo>
                    <a:lnTo>
                      <a:pt x="10" y="29"/>
                    </a:lnTo>
                    <a:lnTo>
                      <a:pt x="8" y="57"/>
                    </a:lnTo>
                    <a:lnTo>
                      <a:pt x="13" y="83"/>
                    </a:lnTo>
                    <a:lnTo>
                      <a:pt x="20" y="108"/>
                    </a:lnTo>
                    <a:lnTo>
                      <a:pt x="44" y="157"/>
                    </a:lnTo>
                    <a:lnTo>
                      <a:pt x="70" y="207"/>
                    </a:lnTo>
                    <a:lnTo>
                      <a:pt x="64" y="211"/>
                    </a:lnTo>
                    <a:lnTo>
                      <a:pt x="37" y="162"/>
                    </a:lnTo>
                    <a:lnTo>
                      <a:pt x="13" y="109"/>
                    </a:lnTo>
                    <a:lnTo>
                      <a:pt x="5" y="85"/>
                    </a:lnTo>
                    <a:lnTo>
                      <a:pt x="0" y="57"/>
                    </a:lnTo>
                    <a:lnTo>
                      <a:pt x="2" y="29"/>
                    </a:lnTo>
                    <a:lnTo>
                      <a:pt x="6" y="14"/>
                    </a:lnTo>
                    <a:lnTo>
                      <a:pt x="11" y="0"/>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1" name="Freeform 91"/>
              <p:cNvSpPr>
                <a:spLocks/>
              </p:cNvSpPr>
              <p:nvPr/>
            </p:nvSpPr>
            <p:spPr bwMode="auto">
              <a:xfrm>
                <a:off x="2051" y="2058"/>
                <a:ext cx="8" cy="7"/>
              </a:xfrm>
              <a:custGeom>
                <a:avLst/>
                <a:gdLst>
                  <a:gd name="T0" fmla="*/ 2 w 17"/>
                  <a:gd name="T1" fmla="*/ 0 h 14"/>
                  <a:gd name="T2" fmla="*/ 10 w 17"/>
                  <a:gd name="T3" fmla="*/ 3 h 14"/>
                  <a:gd name="T4" fmla="*/ 17 w 17"/>
                  <a:gd name="T5" fmla="*/ 6 h 14"/>
                  <a:gd name="T6" fmla="*/ 16 w 17"/>
                  <a:gd name="T7" fmla="*/ 14 h 14"/>
                  <a:gd name="T8" fmla="*/ 8 w 17"/>
                  <a:gd name="T9" fmla="*/ 11 h 14"/>
                  <a:gd name="T10" fmla="*/ 0 w 17"/>
                  <a:gd name="T11" fmla="*/ 8 h 14"/>
                  <a:gd name="T12" fmla="*/ 2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2" y="0"/>
                    </a:moveTo>
                    <a:lnTo>
                      <a:pt x="10" y="3"/>
                    </a:lnTo>
                    <a:lnTo>
                      <a:pt x="17" y="6"/>
                    </a:lnTo>
                    <a:lnTo>
                      <a:pt x="16" y="14"/>
                    </a:lnTo>
                    <a:lnTo>
                      <a:pt x="8" y="11"/>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2" name="Freeform 92"/>
              <p:cNvSpPr>
                <a:spLocks/>
              </p:cNvSpPr>
              <p:nvPr/>
            </p:nvSpPr>
            <p:spPr bwMode="auto">
              <a:xfrm>
                <a:off x="2050" y="2058"/>
                <a:ext cx="3" cy="4"/>
              </a:xfrm>
              <a:custGeom>
                <a:avLst/>
                <a:gdLst>
                  <a:gd name="T0" fmla="*/ 0 w 6"/>
                  <a:gd name="T1" fmla="*/ 6 h 8"/>
                  <a:gd name="T2" fmla="*/ 1 w 6"/>
                  <a:gd name="T3" fmla="*/ 8 h 8"/>
                  <a:gd name="T4" fmla="*/ 3 w 6"/>
                  <a:gd name="T5" fmla="*/ 0 h 8"/>
                  <a:gd name="T6" fmla="*/ 6 w 6"/>
                  <a:gd name="T7" fmla="*/ 2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lnTo>
                      <a:pt x="1" y="8"/>
                    </a:lnTo>
                    <a:lnTo>
                      <a:pt x="3" y="0"/>
                    </a:lnTo>
                    <a:lnTo>
                      <a:pt x="6"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3" name="Freeform 93"/>
              <p:cNvSpPr>
                <a:spLocks/>
              </p:cNvSpPr>
              <p:nvPr/>
            </p:nvSpPr>
            <p:spPr bwMode="auto">
              <a:xfrm>
                <a:off x="2057" y="2063"/>
                <a:ext cx="346" cy="267"/>
              </a:xfrm>
              <a:custGeom>
                <a:avLst/>
                <a:gdLst>
                  <a:gd name="T0" fmla="*/ 7 w 692"/>
                  <a:gd name="T1" fmla="*/ 0 h 536"/>
                  <a:gd name="T2" fmla="*/ 31 w 692"/>
                  <a:gd name="T3" fmla="*/ 53 h 536"/>
                  <a:gd name="T4" fmla="*/ 58 w 692"/>
                  <a:gd name="T5" fmla="*/ 101 h 536"/>
                  <a:gd name="T6" fmla="*/ 88 w 692"/>
                  <a:gd name="T7" fmla="*/ 149 h 536"/>
                  <a:gd name="T8" fmla="*/ 122 w 692"/>
                  <a:gd name="T9" fmla="*/ 192 h 536"/>
                  <a:gd name="T10" fmla="*/ 159 w 692"/>
                  <a:gd name="T11" fmla="*/ 233 h 536"/>
                  <a:gd name="T12" fmla="*/ 196 w 692"/>
                  <a:gd name="T13" fmla="*/ 270 h 536"/>
                  <a:gd name="T14" fmla="*/ 240 w 692"/>
                  <a:gd name="T15" fmla="*/ 308 h 536"/>
                  <a:gd name="T16" fmla="*/ 283 w 692"/>
                  <a:gd name="T17" fmla="*/ 340 h 536"/>
                  <a:gd name="T18" fmla="*/ 331 w 692"/>
                  <a:gd name="T19" fmla="*/ 372 h 536"/>
                  <a:gd name="T20" fmla="*/ 379 w 692"/>
                  <a:gd name="T21" fmla="*/ 400 h 536"/>
                  <a:gd name="T22" fmla="*/ 428 w 692"/>
                  <a:gd name="T23" fmla="*/ 428 h 536"/>
                  <a:gd name="T24" fmla="*/ 478 w 692"/>
                  <a:gd name="T25" fmla="*/ 451 h 536"/>
                  <a:gd name="T26" fmla="*/ 583 w 692"/>
                  <a:gd name="T27" fmla="*/ 494 h 536"/>
                  <a:gd name="T28" fmla="*/ 637 w 692"/>
                  <a:gd name="T29" fmla="*/ 513 h 536"/>
                  <a:gd name="T30" fmla="*/ 692 w 692"/>
                  <a:gd name="T31" fmla="*/ 528 h 536"/>
                  <a:gd name="T32" fmla="*/ 690 w 692"/>
                  <a:gd name="T33" fmla="*/ 536 h 536"/>
                  <a:gd name="T34" fmla="*/ 636 w 692"/>
                  <a:gd name="T35" fmla="*/ 521 h 536"/>
                  <a:gd name="T36" fmla="*/ 582 w 692"/>
                  <a:gd name="T37" fmla="*/ 502 h 536"/>
                  <a:gd name="T38" fmla="*/ 476 w 692"/>
                  <a:gd name="T39" fmla="*/ 459 h 536"/>
                  <a:gd name="T40" fmla="*/ 424 w 692"/>
                  <a:gd name="T41" fmla="*/ 434 h 536"/>
                  <a:gd name="T42" fmla="*/ 374 w 692"/>
                  <a:gd name="T43" fmla="*/ 406 h 536"/>
                  <a:gd name="T44" fmla="*/ 326 w 692"/>
                  <a:gd name="T45" fmla="*/ 379 h 536"/>
                  <a:gd name="T46" fmla="*/ 278 w 692"/>
                  <a:gd name="T47" fmla="*/ 346 h 536"/>
                  <a:gd name="T48" fmla="*/ 235 w 692"/>
                  <a:gd name="T49" fmla="*/ 314 h 536"/>
                  <a:gd name="T50" fmla="*/ 192 w 692"/>
                  <a:gd name="T51" fmla="*/ 277 h 536"/>
                  <a:gd name="T52" fmla="*/ 153 w 692"/>
                  <a:gd name="T53" fmla="*/ 238 h 536"/>
                  <a:gd name="T54" fmla="*/ 116 w 692"/>
                  <a:gd name="T55" fmla="*/ 196 h 536"/>
                  <a:gd name="T56" fmla="*/ 82 w 692"/>
                  <a:gd name="T57" fmla="*/ 153 h 536"/>
                  <a:gd name="T58" fmla="*/ 52 w 692"/>
                  <a:gd name="T59" fmla="*/ 105 h 536"/>
                  <a:gd name="T60" fmla="*/ 23 w 692"/>
                  <a:gd name="T61" fmla="*/ 54 h 536"/>
                  <a:gd name="T62" fmla="*/ 0 w 692"/>
                  <a:gd name="T63" fmla="*/ 2 h 536"/>
                  <a:gd name="T64" fmla="*/ 7 w 692"/>
                  <a:gd name="T65"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2" h="536">
                    <a:moveTo>
                      <a:pt x="7" y="0"/>
                    </a:moveTo>
                    <a:lnTo>
                      <a:pt x="31" y="53"/>
                    </a:lnTo>
                    <a:lnTo>
                      <a:pt x="58" y="101"/>
                    </a:lnTo>
                    <a:lnTo>
                      <a:pt x="88" y="149"/>
                    </a:lnTo>
                    <a:lnTo>
                      <a:pt x="122" y="192"/>
                    </a:lnTo>
                    <a:lnTo>
                      <a:pt x="159" y="233"/>
                    </a:lnTo>
                    <a:lnTo>
                      <a:pt x="196" y="270"/>
                    </a:lnTo>
                    <a:lnTo>
                      <a:pt x="240" y="308"/>
                    </a:lnTo>
                    <a:lnTo>
                      <a:pt x="283" y="340"/>
                    </a:lnTo>
                    <a:lnTo>
                      <a:pt x="331" y="372"/>
                    </a:lnTo>
                    <a:lnTo>
                      <a:pt x="379" y="400"/>
                    </a:lnTo>
                    <a:lnTo>
                      <a:pt x="428" y="428"/>
                    </a:lnTo>
                    <a:lnTo>
                      <a:pt x="478" y="451"/>
                    </a:lnTo>
                    <a:lnTo>
                      <a:pt x="583" y="494"/>
                    </a:lnTo>
                    <a:lnTo>
                      <a:pt x="637" y="513"/>
                    </a:lnTo>
                    <a:lnTo>
                      <a:pt x="692" y="528"/>
                    </a:lnTo>
                    <a:lnTo>
                      <a:pt x="690" y="536"/>
                    </a:lnTo>
                    <a:lnTo>
                      <a:pt x="636" y="521"/>
                    </a:lnTo>
                    <a:lnTo>
                      <a:pt x="582" y="502"/>
                    </a:lnTo>
                    <a:lnTo>
                      <a:pt x="476" y="459"/>
                    </a:lnTo>
                    <a:lnTo>
                      <a:pt x="424" y="434"/>
                    </a:lnTo>
                    <a:lnTo>
                      <a:pt x="374" y="406"/>
                    </a:lnTo>
                    <a:lnTo>
                      <a:pt x="326" y="379"/>
                    </a:lnTo>
                    <a:lnTo>
                      <a:pt x="278" y="346"/>
                    </a:lnTo>
                    <a:lnTo>
                      <a:pt x="235" y="314"/>
                    </a:lnTo>
                    <a:lnTo>
                      <a:pt x="192" y="277"/>
                    </a:lnTo>
                    <a:lnTo>
                      <a:pt x="153" y="238"/>
                    </a:lnTo>
                    <a:lnTo>
                      <a:pt x="116" y="196"/>
                    </a:lnTo>
                    <a:lnTo>
                      <a:pt x="82" y="153"/>
                    </a:lnTo>
                    <a:lnTo>
                      <a:pt x="52" y="105"/>
                    </a:lnTo>
                    <a:lnTo>
                      <a:pt x="23" y="54"/>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4" name="Freeform 94"/>
              <p:cNvSpPr>
                <a:spLocks/>
              </p:cNvSpPr>
              <p:nvPr/>
            </p:nvSpPr>
            <p:spPr bwMode="auto">
              <a:xfrm>
                <a:off x="2057" y="2061"/>
                <a:ext cx="4" cy="4"/>
              </a:xfrm>
              <a:custGeom>
                <a:avLst/>
                <a:gdLst>
                  <a:gd name="T0" fmla="*/ 4 w 7"/>
                  <a:gd name="T1" fmla="*/ 0 h 8"/>
                  <a:gd name="T2" fmla="*/ 6 w 7"/>
                  <a:gd name="T3" fmla="*/ 2 h 8"/>
                  <a:gd name="T4" fmla="*/ 7 w 7"/>
                  <a:gd name="T5" fmla="*/ 3 h 8"/>
                  <a:gd name="T6" fmla="*/ 0 w 7"/>
                  <a:gd name="T7" fmla="*/ 5 h 8"/>
                  <a:gd name="T8" fmla="*/ 3 w 7"/>
                  <a:gd name="T9" fmla="*/ 8 h 8"/>
                  <a:gd name="T10" fmla="*/ 4 w 7"/>
                  <a:gd name="T11" fmla="*/ 0 h 8"/>
                </a:gdLst>
                <a:ahLst/>
                <a:cxnLst>
                  <a:cxn ang="0">
                    <a:pos x="T0" y="T1"/>
                  </a:cxn>
                  <a:cxn ang="0">
                    <a:pos x="T2" y="T3"/>
                  </a:cxn>
                  <a:cxn ang="0">
                    <a:pos x="T4" y="T5"/>
                  </a:cxn>
                  <a:cxn ang="0">
                    <a:pos x="T6" y="T7"/>
                  </a:cxn>
                  <a:cxn ang="0">
                    <a:pos x="T8" y="T9"/>
                  </a:cxn>
                  <a:cxn ang="0">
                    <a:pos x="T10" y="T11"/>
                  </a:cxn>
                </a:cxnLst>
                <a:rect l="0" t="0" r="r" b="b"/>
                <a:pathLst>
                  <a:path w="7" h="8">
                    <a:moveTo>
                      <a:pt x="4" y="0"/>
                    </a:moveTo>
                    <a:lnTo>
                      <a:pt x="6" y="2"/>
                    </a:lnTo>
                    <a:lnTo>
                      <a:pt x="7" y="3"/>
                    </a:lnTo>
                    <a:lnTo>
                      <a:pt x="0" y="5"/>
                    </a:lnTo>
                    <a:lnTo>
                      <a:pt x="3"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5" name="Freeform 95"/>
              <p:cNvSpPr>
                <a:spLocks/>
              </p:cNvSpPr>
              <p:nvPr/>
            </p:nvSpPr>
            <p:spPr bwMode="auto">
              <a:xfrm>
                <a:off x="2402" y="2327"/>
                <a:ext cx="20" cy="11"/>
              </a:xfrm>
              <a:custGeom>
                <a:avLst/>
                <a:gdLst>
                  <a:gd name="T0" fmla="*/ 2 w 40"/>
                  <a:gd name="T1" fmla="*/ 0 h 23"/>
                  <a:gd name="T2" fmla="*/ 40 w 40"/>
                  <a:gd name="T3" fmla="*/ 16 h 23"/>
                  <a:gd name="T4" fmla="*/ 39 w 40"/>
                  <a:gd name="T5" fmla="*/ 23 h 23"/>
                  <a:gd name="T6" fmla="*/ 0 w 40"/>
                  <a:gd name="T7" fmla="*/ 8 h 23"/>
                  <a:gd name="T8" fmla="*/ 2 w 40"/>
                  <a:gd name="T9" fmla="*/ 0 h 23"/>
                </a:gdLst>
                <a:ahLst/>
                <a:cxnLst>
                  <a:cxn ang="0">
                    <a:pos x="T0" y="T1"/>
                  </a:cxn>
                  <a:cxn ang="0">
                    <a:pos x="T2" y="T3"/>
                  </a:cxn>
                  <a:cxn ang="0">
                    <a:pos x="T4" y="T5"/>
                  </a:cxn>
                  <a:cxn ang="0">
                    <a:pos x="T6" y="T7"/>
                  </a:cxn>
                  <a:cxn ang="0">
                    <a:pos x="T8" y="T9"/>
                  </a:cxn>
                </a:cxnLst>
                <a:rect l="0" t="0" r="r" b="b"/>
                <a:pathLst>
                  <a:path w="40" h="23">
                    <a:moveTo>
                      <a:pt x="2" y="0"/>
                    </a:moveTo>
                    <a:lnTo>
                      <a:pt x="40" y="16"/>
                    </a:lnTo>
                    <a:lnTo>
                      <a:pt x="39" y="23"/>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6" name="Freeform 96"/>
              <p:cNvSpPr>
                <a:spLocks/>
              </p:cNvSpPr>
              <p:nvPr/>
            </p:nvSpPr>
            <p:spPr bwMode="auto">
              <a:xfrm>
                <a:off x="2402" y="2327"/>
                <a:ext cx="1" cy="3"/>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7" name="Freeform 97"/>
              <p:cNvSpPr>
                <a:spLocks/>
              </p:cNvSpPr>
              <p:nvPr/>
            </p:nvSpPr>
            <p:spPr bwMode="auto">
              <a:xfrm>
                <a:off x="2421" y="2334"/>
                <a:ext cx="65" cy="29"/>
              </a:xfrm>
              <a:custGeom>
                <a:avLst/>
                <a:gdLst>
                  <a:gd name="T0" fmla="*/ 1 w 128"/>
                  <a:gd name="T1" fmla="*/ 0 h 57"/>
                  <a:gd name="T2" fmla="*/ 66 w 128"/>
                  <a:gd name="T3" fmla="*/ 26 h 57"/>
                  <a:gd name="T4" fmla="*/ 128 w 128"/>
                  <a:gd name="T5" fmla="*/ 49 h 57"/>
                  <a:gd name="T6" fmla="*/ 127 w 128"/>
                  <a:gd name="T7" fmla="*/ 57 h 57"/>
                  <a:gd name="T8" fmla="*/ 65 w 128"/>
                  <a:gd name="T9" fmla="*/ 34 h 57"/>
                  <a:gd name="T10" fmla="*/ 0 w 128"/>
                  <a:gd name="T11" fmla="*/ 7 h 57"/>
                  <a:gd name="T12" fmla="*/ 1 w 128"/>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128" h="57">
                    <a:moveTo>
                      <a:pt x="1" y="0"/>
                    </a:moveTo>
                    <a:lnTo>
                      <a:pt x="66" y="26"/>
                    </a:lnTo>
                    <a:lnTo>
                      <a:pt x="128" y="49"/>
                    </a:lnTo>
                    <a:lnTo>
                      <a:pt x="127" y="57"/>
                    </a:lnTo>
                    <a:lnTo>
                      <a:pt x="65" y="34"/>
                    </a:lnTo>
                    <a:lnTo>
                      <a:pt x="0"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8" name="Freeform 98"/>
              <p:cNvSpPr>
                <a:spLocks/>
              </p:cNvSpPr>
              <p:nvPr/>
            </p:nvSpPr>
            <p:spPr bwMode="auto">
              <a:xfrm>
                <a:off x="2421" y="2334"/>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lnTo>
                      <a:pt x="0"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19" name="Freeform 99"/>
              <p:cNvSpPr>
                <a:spLocks/>
              </p:cNvSpPr>
              <p:nvPr/>
            </p:nvSpPr>
            <p:spPr bwMode="auto">
              <a:xfrm>
                <a:off x="2485" y="2359"/>
                <a:ext cx="249" cy="86"/>
              </a:xfrm>
              <a:custGeom>
                <a:avLst/>
                <a:gdLst>
                  <a:gd name="T0" fmla="*/ 1 w 498"/>
                  <a:gd name="T1" fmla="*/ 0 h 171"/>
                  <a:gd name="T2" fmla="*/ 123 w 498"/>
                  <a:gd name="T3" fmla="*/ 43 h 171"/>
                  <a:gd name="T4" fmla="*/ 246 w 498"/>
                  <a:gd name="T5" fmla="*/ 88 h 171"/>
                  <a:gd name="T6" fmla="*/ 306 w 498"/>
                  <a:gd name="T7" fmla="*/ 111 h 171"/>
                  <a:gd name="T8" fmla="*/ 368 w 498"/>
                  <a:gd name="T9" fmla="*/ 131 h 171"/>
                  <a:gd name="T10" fmla="*/ 433 w 498"/>
                  <a:gd name="T11" fmla="*/ 148 h 171"/>
                  <a:gd name="T12" fmla="*/ 498 w 498"/>
                  <a:gd name="T13" fmla="*/ 164 h 171"/>
                  <a:gd name="T14" fmla="*/ 496 w 498"/>
                  <a:gd name="T15" fmla="*/ 171 h 171"/>
                  <a:gd name="T16" fmla="*/ 431 w 498"/>
                  <a:gd name="T17" fmla="*/ 156 h 171"/>
                  <a:gd name="T18" fmla="*/ 366 w 498"/>
                  <a:gd name="T19" fmla="*/ 139 h 171"/>
                  <a:gd name="T20" fmla="*/ 305 w 498"/>
                  <a:gd name="T21" fmla="*/ 119 h 171"/>
                  <a:gd name="T22" fmla="*/ 244 w 498"/>
                  <a:gd name="T23" fmla="*/ 96 h 171"/>
                  <a:gd name="T24" fmla="*/ 122 w 498"/>
                  <a:gd name="T25" fmla="*/ 51 h 171"/>
                  <a:gd name="T26" fmla="*/ 0 w 498"/>
                  <a:gd name="T27" fmla="*/ 8 h 171"/>
                  <a:gd name="T28" fmla="*/ 1 w 498"/>
                  <a:gd name="T2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8" h="171">
                    <a:moveTo>
                      <a:pt x="1" y="0"/>
                    </a:moveTo>
                    <a:lnTo>
                      <a:pt x="123" y="43"/>
                    </a:lnTo>
                    <a:lnTo>
                      <a:pt x="246" y="88"/>
                    </a:lnTo>
                    <a:lnTo>
                      <a:pt x="306" y="111"/>
                    </a:lnTo>
                    <a:lnTo>
                      <a:pt x="368" y="131"/>
                    </a:lnTo>
                    <a:lnTo>
                      <a:pt x="433" y="148"/>
                    </a:lnTo>
                    <a:lnTo>
                      <a:pt x="498" y="164"/>
                    </a:lnTo>
                    <a:lnTo>
                      <a:pt x="496" y="171"/>
                    </a:lnTo>
                    <a:lnTo>
                      <a:pt x="431" y="156"/>
                    </a:lnTo>
                    <a:lnTo>
                      <a:pt x="366" y="139"/>
                    </a:lnTo>
                    <a:lnTo>
                      <a:pt x="305" y="119"/>
                    </a:lnTo>
                    <a:lnTo>
                      <a:pt x="244" y="96"/>
                    </a:lnTo>
                    <a:lnTo>
                      <a:pt x="122" y="51"/>
                    </a:lnTo>
                    <a:lnTo>
                      <a:pt x="0" y="8"/>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0" name="Freeform 100"/>
              <p:cNvSpPr>
                <a:spLocks/>
              </p:cNvSpPr>
              <p:nvPr/>
            </p:nvSpPr>
            <p:spPr bwMode="auto">
              <a:xfrm>
                <a:off x="2485" y="2359"/>
                <a:ext cx="1" cy="4"/>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lnTo>
                      <a:pt x="1"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1" name="Freeform 101"/>
              <p:cNvSpPr>
                <a:spLocks/>
              </p:cNvSpPr>
              <p:nvPr/>
            </p:nvSpPr>
            <p:spPr bwMode="auto">
              <a:xfrm>
                <a:off x="2733" y="2415"/>
                <a:ext cx="109" cy="33"/>
              </a:xfrm>
              <a:custGeom>
                <a:avLst/>
                <a:gdLst>
                  <a:gd name="T0" fmla="*/ 2 w 219"/>
                  <a:gd name="T1" fmla="*/ 53 h 67"/>
                  <a:gd name="T2" fmla="*/ 30 w 219"/>
                  <a:gd name="T3" fmla="*/ 57 h 67"/>
                  <a:gd name="T4" fmla="*/ 59 w 219"/>
                  <a:gd name="T5" fmla="*/ 59 h 67"/>
                  <a:gd name="T6" fmla="*/ 87 w 219"/>
                  <a:gd name="T7" fmla="*/ 57 h 67"/>
                  <a:gd name="T8" fmla="*/ 117 w 219"/>
                  <a:gd name="T9" fmla="*/ 53 h 67"/>
                  <a:gd name="T10" fmla="*/ 144 w 219"/>
                  <a:gd name="T11" fmla="*/ 45 h 67"/>
                  <a:gd name="T12" fmla="*/ 168 w 219"/>
                  <a:gd name="T13" fmla="*/ 34 h 67"/>
                  <a:gd name="T14" fmla="*/ 192 w 219"/>
                  <a:gd name="T15" fmla="*/ 19 h 67"/>
                  <a:gd name="T16" fmla="*/ 214 w 219"/>
                  <a:gd name="T17" fmla="*/ 0 h 67"/>
                  <a:gd name="T18" fmla="*/ 219 w 219"/>
                  <a:gd name="T19" fmla="*/ 6 h 67"/>
                  <a:gd name="T20" fmla="*/ 197 w 219"/>
                  <a:gd name="T21" fmla="*/ 25 h 67"/>
                  <a:gd name="T22" fmla="*/ 172 w 219"/>
                  <a:gd name="T23" fmla="*/ 40 h 67"/>
                  <a:gd name="T24" fmla="*/ 146 w 219"/>
                  <a:gd name="T25" fmla="*/ 53 h 67"/>
                  <a:gd name="T26" fmla="*/ 118 w 219"/>
                  <a:gd name="T27" fmla="*/ 60 h 67"/>
                  <a:gd name="T28" fmla="*/ 87 w 219"/>
                  <a:gd name="T29" fmla="*/ 65 h 67"/>
                  <a:gd name="T30" fmla="*/ 59 w 219"/>
                  <a:gd name="T31" fmla="*/ 67 h 67"/>
                  <a:gd name="T32" fmla="*/ 30 w 219"/>
                  <a:gd name="T33" fmla="*/ 65 h 67"/>
                  <a:gd name="T34" fmla="*/ 0 w 219"/>
                  <a:gd name="T35" fmla="*/ 60 h 67"/>
                  <a:gd name="T36" fmla="*/ 2 w 219"/>
                  <a:gd name="T37"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67">
                    <a:moveTo>
                      <a:pt x="2" y="53"/>
                    </a:moveTo>
                    <a:lnTo>
                      <a:pt x="30" y="57"/>
                    </a:lnTo>
                    <a:lnTo>
                      <a:pt x="59" y="59"/>
                    </a:lnTo>
                    <a:lnTo>
                      <a:pt x="87" y="57"/>
                    </a:lnTo>
                    <a:lnTo>
                      <a:pt x="117" y="53"/>
                    </a:lnTo>
                    <a:lnTo>
                      <a:pt x="144" y="45"/>
                    </a:lnTo>
                    <a:lnTo>
                      <a:pt x="168" y="34"/>
                    </a:lnTo>
                    <a:lnTo>
                      <a:pt x="192" y="19"/>
                    </a:lnTo>
                    <a:lnTo>
                      <a:pt x="214" y="0"/>
                    </a:lnTo>
                    <a:lnTo>
                      <a:pt x="219" y="6"/>
                    </a:lnTo>
                    <a:lnTo>
                      <a:pt x="197" y="25"/>
                    </a:lnTo>
                    <a:lnTo>
                      <a:pt x="172" y="40"/>
                    </a:lnTo>
                    <a:lnTo>
                      <a:pt x="146" y="53"/>
                    </a:lnTo>
                    <a:lnTo>
                      <a:pt x="118" y="60"/>
                    </a:lnTo>
                    <a:lnTo>
                      <a:pt x="87" y="65"/>
                    </a:lnTo>
                    <a:lnTo>
                      <a:pt x="59" y="67"/>
                    </a:lnTo>
                    <a:lnTo>
                      <a:pt x="30" y="65"/>
                    </a:lnTo>
                    <a:lnTo>
                      <a:pt x="0" y="60"/>
                    </a:lnTo>
                    <a:lnTo>
                      <a:pt x="2"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2" name="Freeform 102"/>
              <p:cNvSpPr>
                <a:spLocks/>
              </p:cNvSpPr>
              <p:nvPr/>
            </p:nvSpPr>
            <p:spPr bwMode="auto">
              <a:xfrm>
                <a:off x="2733" y="2441"/>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3" name="Freeform 103"/>
              <p:cNvSpPr>
                <a:spLocks/>
              </p:cNvSpPr>
              <p:nvPr/>
            </p:nvSpPr>
            <p:spPr bwMode="auto">
              <a:xfrm>
                <a:off x="2840" y="2352"/>
                <a:ext cx="79" cy="66"/>
              </a:xfrm>
              <a:custGeom>
                <a:avLst/>
                <a:gdLst>
                  <a:gd name="T0" fmla="*/ 0 w 158"/>
                  <a:gd name="T1" fmla="*/ 125 h 131"/>
                  <a:gd name="T2" fmla="*/ 39 w 158"/>
                  <a:gd name="T3" fmla="*/ 94 h 131"/>
                  <a:gd name="T4" fmla="*/ 82 w 158"/>
                  <a:gd name="T5" fmla="*/ 65 h 131"/>
                  <a:gd name="T6" fmla="*/ 122 w 158"/>
                  <a:gd name="T7" fmla="*/ 36 h 131"/>
                  <a:gd name="T8" fmla="*/ 138 w 158"/>
                  <a:gd name="T9" fmla="*/ 20 h 131"/>
                  <a:gd name="T10" fmla="*/ 152 w 158"/>
                  <a:gd name="T11" fmla="*/ 0 h 131"/>
                  <a:gd name="T12" fmla="*/ 158 w 158"/>
                  <a:gd name="T13" fmla="*/ 5 h 131"/>
                  <a:gd name="T14" fmla="*/ 144 w 158"/>
                  <a:gd name="T15" fmla="*/ 25 h 131"/>
                  <a:gd name="T16" fmla="*/ 127 w 158"/>
                  <a:gd name="T17" fmla="*/ 42 h 131"/>
                  <a:gd name="T18" fmla="*/ 87 w 158"/>
                  <a:gd name="T19" fmla="*/ 71 h 131"/>
                  <a:gd name="T20" fmla="*/ 43 w 158"/>
                  <a:gd name="T21" fmla="*/ 100 h 131"/>
                  <a:gd name="T22" fmla="*/ 5 w 158"/>
                  <a:gd name="T23" fmla="*/ 131 h 131"/>
                  <a:gd name="T24" fmla="*/ 0 w 158"/>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1">
                    <a:moveTo>
                      <a:pt x="0" y="125"/>
                    </a:moveTo>
                    <a:lnTo>
                      <a:pt x="39" y="94"/>
                    </a:lnTo>
                    <a:lnTo>
                      <a:pt x="82" y="65"/>
                    </a:lnTo>
                    <a:lnTo>
                      <a:pt x="122" y="36"/>
                    </a:lnTo>
                    <a:lnTo>
                      <a:pt x="138" y="20"/>
                    </a:lnTo>
                    <a:lnTo>
                      <a:pt x="152" y="0"/>
                    </a:lnTo>
                    <a:lnTo>
                      <a:pt x="158" y="5"/>
                    </a:lnTo>
                    <a:lnTo>
                      <a:pt x="144" y="25"/>
                    </a:lnTo>
                    <a:lnTo>
                      <a:pt x="127" y="42"/>
                    </a:lnTo>
                    <a:lnTo>
                      <a:pt x="87" y="71"/>
                    </a:lnTo>
                    <a:lnTo>
                      <a:pt x="43" y="100"/>
                    </a:lnTo>
                    <a:lnTo>
                      <a:pt x="5" y="131"/>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4" name="Freeform 104"/>
              <p:cNvSpPr>
                <a:spLocks/>
              </p:cNvSpPr>
              <p:nvPr/>
            </p:nvSpPr>
            <p:spPr bwMode="auto">
              <a:xfrm>
                <a:off x="2840" y="2415"/>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5" name="Freeform 105"/>
              <p:cNvSpPr>
                <a:spLocks/>
              </p:cNvSpPr>
              <p:nvPr/>
            </p:nvSpPr>
            <p:spPr bwMode="auto">
              <a:xfrm>
                <a:off x="2916" y="2121"/>
                <a:ext cx="38" cy="233"/>
              </a:xfrm>
              <a:custGeom>
                <a:avLst/>
                <a:gdLst>
                  <a:gd name="T0" fmla="*/ 0 w 76"/>
                  <a:gd name="T1" fmla="*/ 461 h 466"/>
                  <a:gd name="T2" fmla="*/ 23 w 76"/>
                  <a:gd name="T3" fmla="*/ 407 h 466"/>
                  <a:gd name="T4" fmla="*/ 41 w 76"/>
                  <a:gd name="T5" fmla="*/ 350 h 466"/>
                  <a:gd name="T6" fmla="*/ 54 w 76"/>
                  <a:gd name="T7" fmla="*/ 293 h 466"/>
                  <a:gd name="T8" fmla="*/ 62 w 76"/>
                  <a:gd name="T9" fmla="*/ 236 h 466"/>
                  <a:gd name="T10" fmla="*/ 66 w 76"/>
                  <a:gd name="T11" fmla="*/ 179 h 466"/>
                  <a:gd name="T12" fmla="*/ 69 w 76"/>
                  <a:gd name="T13" fmla="*/ 119 h 466"/>
                  <a:gd name="T14" fmla="*/ 68 w 76"/>
                  <a:gd name="T15" fmla="*/ 0 h 466"/>
                  <a:gd name="T16" fmla="*/ 76 w 76"/>
                  <a:gd name="T17" fmla="*/ 0 h 466"/>
                  <a:gd name="T18" fmla="*/ 76 w 76"/>
                  <a:gd name="T19" fmla="*/ 119 h 466"/>
                  <a:gd name="T20" fmla="*/ 72 w 76"/>
                  <a:gd name="T21" fmla="*/ 179 h 466"/>
                  <a:gd name="T22" fmla="*/ 68 w 76"/>
                  <a:gd name="T23" fmla="*/ 239 h 466"/>
                  <a:gd name="T24" fmla="*/ 60 w 76"/>
                  <a:gd name="T25" fmla="*/ 296 h 466"/>
                  <a:gd name="T26" fmla="*/ 48 w 76"/>
                  <a:gd name="T27" fmla="*/ 353 h 466"/>
                  <a:gd name="T28" fmla="*/ 29 w 76"/>
                  <a:gd name="T29" fmla="*/ 412 h 466"/>
                  <a:gd name="T30" fmla="*/ 6 w 76"/>
                  <a:gd name="T31" fmla="*/ 466 h 466"/>
                  <a:gd name="T32" fmla="*/ 0 w 76"/>
                  <a:gd name="T33" fmla="*/ 46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466">
                    <a:moveTo>
                      <a:pt x="0" y="461"/>
                    </a:moveTo>
                    <a:lnTo>
                      <a:pt x="23" y="407"/>
                    </a:lnTo>
                    <a:lnTo>
                      <a:pt x="41" y="350"/>
                    </a:lnTo>
                    <a:lnTo>
                      <a:pt x="54" y="293"/>
                    </a:lnTo>
                    <a:lnTo>
                      <a:pt x="62" y="236"/>
                    </a:lnTo>
                    <a:lnTo>
                      <a:pt x="66" y="179"/>
                    </a:lnTo>
                    <a:lnTo>
                      <a:pt x="69" y="119"/>
                    </a:lnTo>
                    <a:lnTo>
                      <a:pt x="68" y="0"/>
                    </a:lnTo>
                    <a:lnTo>
                      <a:pt x="76" y="0"/>
                    </a:lnTo>
                    <a:lnTo>
                      <a:pt x="76" y="119"/>
                    </a:lnTo>
                    <a:lnTo>
                      <a:pt x="72" y="179"/>
                    </a:lnTo>
                    <a:lnTo>
                      <a:pt x="68" y="239"/>
                    </a:lnTo>
                    <a:lnTo>
                      <a:pt x="60" y="296"/>
                    </a:lnTo>
                    <a:lnTo>
                      <a:pt x="48" y="353"/>
                    </a:lnTo>
                    <a:lnTo>
                      <a:pt x="29" y="412"/>
                    </a:lnTo>
                    <a:lnTo>
                      <a:pt x="6" y="466"/>
                    </a:lnTo>
                    <a:lnTo>
                      <a:pt x="0"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6" name="Freeform 106"/>
              <p:cNvSpPr>
                <a:spLocks/>
              </p:cNvSpPr>
              <p:nvPr/>
            </p:nvSpPr>
            <p:spPr bwMode="auto">
              <a:xfrm>
                <a:off x="2916" y="2352"/>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7" name="Freeform 107"/>
              <p:cNvSpPr>
                <a:spLocks/>
              </p:cNvSpPr>
              <p:nvPr/>
            </p:nvSpPr>
            <p:spPr bwMode="auto">
              <a:xfrm>
                <a:off x="2646" y="1641"/>
                <a:ext cx="308" cy="480"/>
              </a:xfrm>
              <a:custGeom>
                <a:avLst/>
                <a:gdLst>
                  <a:gd name="T0" fmla="*/ 609 w 616"/>
                  <a:gd name="T1" fmla="*/ 962 h 962"/>
                  <a:gd name="T2" fmla="*/ 608 w 616"/>
                  <a:gd name="T3" fmla="*/ 886 h 962"/>
                  <a:gd name="T4" fmla="*/ 600 w 616"/>
                  <a:gd name="T5" fmla="*/ 809 h 962"/>
                  <a:gd name="T6" fmla="*/ 588 w 616"/>
                  <a:gd name="T7" fmla="*/ 735 h 962"/>
                  <a:gd name="T8" fmla="*/ 571 w 616"/>
                  <a:gd name="T9" fmla="*/ 661 h 962"/>
                  <a:gd name="T10" fmla="*/ 549 w 616"/>
                  <a:gd name="T11" fmla="*/ 588 h 962"/>
                  <a:gd name="T12" fmla="*/ 523 w 616"/>
                  <a:gd name="T13" fmla="*/ 517 h 962"/>
                  <a:gd name="T14" fmla="*/ 490 w 616"/>
                  <a:gd name="T15" fmla="*/ 449 h 962"/>
                  <a:gd name="T16" fmla="*/ 473 w 616"/>
                  <a:gd name="T17" fmla="*/ 417 h 962"/>
                  <a:gd name="T18" fmla="*/ 455 w 616"/>
                  <a:gd name="T19" fmla="*/ 383 h 962"/>
                  <a:gd name="T20" fmla="*/ 434 w 616"/>
                  <a:gd name="T21" fmla="*/ 352 h 962"/>
                  <a:gd name="T22" fmla="*/ 413 w 616"/>
                  <a:gd name="T23" fmla="*/ 321 h 962"/>
                  <a:gd name="T24" fmla="*/ 391 w 616"/>
                  <a:gd name="T25" fmla="*/ 290 h 962"/>
                  <a:gd name="T26" fmla="*/ 368 w 616"/>
                  <a:gd name="T27" fmla="*/ 261 h 962"/>
                  <a:gd name="T28" fmla="*/ 317 w 616"/>
                  <a:gd name="T29" fmla="*/ 205 h 962"/>
                  <a:gd name="T30" fmla="*/ 263 w 616"/>
                  <a:gd name="T31" fmla="*/ 154 h 962"/>
                  <a:gd name="T32" fmla="*/ 204 w 616"/>
                  <a:gd name="T33" fmla="*/ 110 h 962"/>
                  <a:gd name="T34" fmla="*/ 139 w 616"/>
                  <a:gd name="T35" fmla="*/ 68 h 962"/>
                  <a:gd name="T36" fmla="*/ 106 w 616"/>
                  <a:gd name="T37" fmla="*/ 51 h 962"/>
                  <a:gd name="T38" fmla="*/ 71 w 616"/>
                  <a:gd name="T39" fmla="*/ 34 h 962"/>
                  <a:gd name="T40" fmla="*/ 37 w 616"/>
                  <a:gd name="T41" fmla="*/ 19 h 962"/>
                  <a:gd name="T42" fmla="*/ 0 w 616"/>
                  <a:gd name="T43" fmla="*/ 6 h 962"/>
                  <a:gd name="T44" fmla="*/ 3 w 616"/>
                  <a:gd name="T45" fmla="*/ 0 h 962"/>
                  <a:gd name="T46" fmla="*/ 40 w 616"/>
                  <a:gd name="T47" fmla="*/ 12 h 962"/>
                  <a:gd name="T48" fmla="*/ 75 w 616"/>
                  <a:gd name="T49" fmla="*/ 28 h 962"/>
                  <a:gd name="T50" fmla="*/ 111 w 616"/>
                  <a:gd name="T51" fmla="*/ 45 h 962"/>
                  <a:gd name="T52" fmla="*/ 143 w 616"/>
                  <a:gd name="T53" fmla="*/ 62 h 962"/>
                  <a:gd name="T54" fmla="*/ 208 w 616"/>
                  <a:gd name="T55" fmla="*/ 103 h 962"/>
                  <a:gd name="T56" fmla="*/ 267 w 616"/>
                  <a:gd name="T57" fmla="*/ 148 h 962"/>
                  <a:gd name="T58" fmla="*/ 321 w 616"/>
                  <a:gd name="T59" fmla="*/ 199 h 962"/>
                  <a:gd name="T60" fmla="*/ 373 w 616"/>
                  <a:gd name="T61" fmla="*/ 255 h 962"/>
                  <a:gd name="T62" fmla="*/ 396 w 616"/>
                  <a:gd name="T63" fmla="*/ 284 h 962"/>
                  <a:gd name="T64" fmla="*/ 419 w 616"/>
                  <a:gd name="T65" fmla="*/ 316 h 962"/>
                  <a:gd name="T66" fmla="*/ 441 w 616"/>
                  <a:gd name="T67" fmla="*/ 347 h 962"/>
                  <a:gd name="T68" fmla="*/ 461 w 616"/>
                  <a:gd name="T69" fmla="*/ 378 h 962"/>
                  <a:gd name="T70" fmla="*/ 479 w 616"/>
                  <a:gd name="T71" fmla="*/ 412 h 962"/>
                  <a:gd name="T72" fmla="*/ 496 w 616"/>
                  <a:gd name="T73" fmla="*/ 445 h 962"/>
                  <a:gd name="T74" fmla="*/ 529 w 616"/>
                  <a:gd name="T75" fmla="*/ 514 h 962"/>
                  <a:gd name="T76" fmla="*/ 555 w 616"/>
                  <a:gd name="T77" fmla="*/ 585 h 962"/>
                  <a:gd name="T78" fmla="*/ 577 w 616"/>
                  <a:gd name="T79" fmla="*/ 658 h 962"/>
                  <a:gd name="T80" fmla="*/ 594 w 616"/>
                  <a:gd name="T81" fmla="*/ 735 h 962"/>
                  <a:gd name="T82" fmla="*/ 606 w 616"/>
                  <a:gd name="T83" fmla="*/ 809 h 962"/>
                  <a:gd name="T84" fmla="*/ 614 w 616"/>
                  <a:gd name="T85" fmla="*/ 886 h 962"/>
                  <a:gd name="T86" fmla="*/ 616 w 616"/>
                  <a:gd name="T87" fmla="*/ 962 h 962"/>
                  <a:gd name="T88" fmla="*/ 609 w 616"/>
                  <a:gd name="T89" fmla="*/ 962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62">
                    <a:moveTo>
                      <a:pt x="609" y="962"/>
                    </a:moveTo>
                    <a:lnTo>
                      <a:pt x="608" y="886"/>
                    </a:lnTo>
                    <a:lnTo>
                      <a:pt x="600" y="809"/>
                    </a:lnTo>
                    <a:lnTo>
                      <a:pt x="588" y="735"/>
                    </a:lnTo>
                    <a:lnTo>
                      <a:pt x="571" y="661"/>
                    </a:lnTo>
                    <a:lnTo>
                      <a:pt x="549" y="588"/>
                    </a:lnTo>
                    <a:lnTo>
                      <a:pt x="523" y="517"/>
                    </a:lnTo>
                    <a:lnTo>
                      <a:pt x="490" y="449"/>
                    </a:lnTo>
                    <a:lnTo>
                      <a:pt x="473" y="417"/>
                    </a:lnTo>
                    <a:lnTo>
                      <a:pt x="455" y="383"/>
                    </a:lnTo>
                    <a:lnTo>
                      <a:pt x="434" y="352"/>
                    </a:lnTo>
                    <a:lnTo>
                      <a:pt x="413" y="321"/>
                    </a:lnTo>
                    <a:lnTo>
                      <a:pt x="391" y="290"/>
                    </a:lnTo>
                    <a:lnTo>
                      <a:pt x="368" y="261"/>
                    </a:lnTo>
                    <a:lnTo>
                      <a:pt x="317" y="205"/>
                    </a:lnTo>
                    <a:lnTo>
                      <a:pt x="263" y="154"/>
                    </a:lnTo>
                    <a:lnTo>
                      <a:pt x="204" y="110"/>
                    </a:lnTo>
                    <a:lnTo>
                      <a:pt x="139" y="68"/>
                    </a:lnTo>
                    <a:lnTo>
                      <a:pt x="106" y="51"/>
                    </a:lnTo>
                    <a:lnTo>
                      <a:pt x="71" y="34"/>
                    </a:lnTo>
                    <a:lnTo>
                      <a:pt x="37" y="19"/>
                    </a:lnTo>
                    <a:lnTo>
                      <a:pt x="0" y="6"/>
                    </a:lnTo>
                    <a:lnTo>
                      <a:pt x="3" y="0"/>
                    </a:lnTo>
                    <a:lnTo>
                      <a:pt x="40" y="12"/>
                    </a:lnTo>
                    <a:lnTo>
                      <a:pt x="75" y="28"/>
                    </a:lnTo>
                    <a:lnTo>
                      <a:pt x="111" y="45"/>
                    </a:lnTo>
                    <a:lnTo>
                      <a:pt x="143" y="62"/>
                    </a:lnTo>
                    <a:lnTo>
                      <a:pt x="208" y="103"/>
                    </a:lnTo>
                    <a:lnTo>
                      <a:pt x="267" y="148"/>
                    </a:lnTo>
                    <a:lnTo>
                      <a:pt x="321" y="199"/>
                    </a:lnTo>
                    <a:lnTo>
                      <a:pt x="373" y="255"/>
                    </a:lnTo>
                    <a:lnTo>
                      <a:pt x="396" y="284"/>
                    </a:lnTo>
                    <a:lnTo>
                      <a:pt x="419" y="316"/>
                    </a:lnTo>
                    <a:lnTo>
                      <a:pt x="441" y="347"/>
                    </a:lnTo>
                    <a:lnTo>
                      <a:pt x="461" y="378"/>
                    </a:lnTo>
                    <a:lnTo>
                      <a:pt x="479" y="412"/>
                    </a:lnTo>
                    <a:lnTo>
                      <a:pt x="496" y="445"/>
                    </a:lnTo>
                    <a:lnTo>
                      <a:pt x="529" y="514"/>
                    </a:lnTo>
                    <a:lnTo>
                      <a:pt x="555" y="585"/>
                    </a:lnTo>
                    <a:lnTo>
                      <a:pt x="577" y="658"/>
                    </a:lnTo>
                    <a:lnTo>
                      <a:pt x="594" y="735"/>
                    </a:lnTo>
                    <a:lnTo>
                      <a:pt x="606" y="809"/>
                    </a:lnTo>
                    <a:lnTo>
                      <a:pt x="614" y="886"/>
                    </a:lnTo>
                    <a:lnTo>
                      <a:pt x="616" y="962"/>
                    </a:lnTo>
                    <a:lnTo>
                      <a:pt x="609" y="9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8" name="Freeform 108"/>
              <p:cNvSpPr>
                <a:spLocks/>
              </p:cNvSpPr>
              <p:nvPr/>
            </p:nvSpPr>
            <p:spPr bwMode="auto">
              <a:xfrm>
                <a:off x="2950" y="2121"/>
                <a:ext cx="4" cy="1"/>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29" name="Freeform 109"/>
              <p:cNvSpPr>
                <a:spLocks/>
              </p:cNvSpPr>
              <p:nvPr/>
            </p:nvSpPr>
            <p:spPr bwMode="auto">
              <a:xfrm>
                <a:off x="2401" y="1641"/>
                <a:ext cx="246" cy="42"/>
              </a:xfrm>
              <a:custGeom>
                <a:avLst/>
                <a:gdLst>
                  <a:gd name="T0" fmla="*/ 493 w 493"/>
                  <a:gd name="T1" fmla="*/ 6 h 85"/>
                  <a:gd name="T2" fmla="*/ 468 w 493"/>
                  <a:gd name="T3" fmla="*/ 26 h 85"/>
                  <a:gd name="T4" fmla="*/ 440 w 493"/>
                  <a:gd name="T5" fmla="*/ 42 h 85"/>
                  <a:gd name="T6" fmla="*/ 412 w 493"/>
                  <a:gd name="T7" fmla="*/ 56 h 85"/>
                  <a:gd name="T8" fmla="*/ 383 w 493"/>
                  <a:gd name="T9" fmla="*/ 66 h 85"/>
                  <a:gd name="T10" fmla="*/ 321 w 493"/>
                  <a:gd name="T11" fmla="*/ 80 h 85"/>
                  <a:gd name="T12" fmla="*/ 256 w 493"/>
                  <a:gd name="T13" fmla="*/ 85 h 85"/>
                  <a:gd name="T14" fmla="*/ 192 w 493"/>
                  <a:gd name="T15" fmla="*/ 82 h 85"/>
                  <a:gd name="T16" fmla="*/ 127 w 493"/>
                  <a:gd name="T17" fmla="*/ 76 h 85"/>
                  <a:gd name="T18" fmla="*/ 62 w 493"/>
                  <a:gd name="T19" fmla="*/ 66 h 85"/>
                  <a:gd name="T20" fmla="*/ 0 w 493"/>
                  <a:gd name="T21" fmla="*/ 57 h 85"/>
                  <a:gd name="T22" fmla="*/ 0 w 493"/>
                  <a:gd name="T23" fmla="*/ 51 h 85"/>
                  <a:gd name="T24" fmla="*/ 62 w 493"/>
                  <a:gd name="T25" fmla="*/ 60 h 85"/>
                  <a:gd name="T26" fmla="*/ 127 w 493"/>
                  <a:gd name="T27" fmla="*/ 70 h 85"/>
                  <a:gd name="T28" fmla="*/ 192 w 493"/>
                  <a:gd name="T29" fmla="*/ 76 h 85"/>
                  <a:gd name="T30" fmla="*/ 256 w 493"/>
                  <a:gd name="T31" fmla="*/ 79 h 85"/>
                  <a:gd name="T32" fmla="*/ 318 w 493"/>
                  <a:gd name="T33" fmla="*/ 74 h 85"/>
                  <a:gd name="T34" fmla="*/ 380 w 493"/>
                  <a:gd name="T35" fmla="*/ 60 h 85"/>
                  <a:gd name="T36" fmla="*/ 408 w 493"/>
                  <a:gd name="T37" fmla="*/ 49 h 85"/>
                  <a:gd name="T38" fmla="*/ 435 w 493"/>
                  <a:gd name="T39" fmla="*/ 36 h 85"/>
                  <a:gd name="T40" fmla="*/ 463 w 493"/>
                  <a:gd name="T41" fmla="*/ 20 h 85"/>
                  <a:gd name="T42" fmla="*/ 488 w 493"/>
                  <a:gd name="T43" fmla="*/ 0 h 85"/>
                  <a:gd name="T44" fmla="*/ 493 w 493"/>
                  <a:gd name="T45"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3" h="85">
                    <a:moveTo>
                      <a:pt x="493" y="6"/>
                    </a:moveTo>
                    <a:lnTo>
                      <a:pt x="468" y="26"/>
                    </a:lnTo>
                    <a:lnTo>
                      <a:pt x="440" y="42"/>
                    </a:lnTo>
                    <a:lnTo>
                      <a:pt x="412" y="56"/>
                    </a:lnTo>
                    <a:lnTo>
                      <a:pt x="383" y="66"/>
                    </a:lnTo>
                    <a:lnTo>
                      <a:pt x="321" y="80"/>
                    </a:lnTo>
                    <a:lnTo>
                      <a:pt x="256" y="85"/>
                    </a:lnTo>
                    <a:lnTo>
                      <a:pt x="192" y="82"/>
                    </a:lnTo>
                    <a:lnTo>
                      <a:pt x="127" y="76"/>
                    </a:lnTo>
                    <a:lnTo>
                      <a:pt x="62" y="66"/>
                    </a:lnTo>
                    <a:lnTo>
                      <a:pt x="0" y="57"/>
                    </a:lnTo>
                    <a:lnTo>
                      <a:pt x="0" y="51"/>
                    </a:lnTo>
                    <a:lnTo>
                      <a:pt x="62" y="60"/>
                    </a:lnTo>
                    <a:lnTo>
                      <a:pt x="127" y="70"/>
                    </a:lnTo>
                    <a:lnTo>
                      <a:pt x="192" y="76"/>
                    </a:lnTo>
                    <a:lnTo>
                      <a:pt x="256" y="79"/>
                    </a:lnTo>
                    <a:lnTo>
                      <a:pt x="318" y="74"/>
                    </a:lnTo>
                    <a:lnTo>
                      <a:pt x="380" y="60"/>
                    </a:lnTo>
                    <a:lnTo>
                      <a:pt x="408" y="49"/>
                    </a:lnTo>
                    <a:lnTo>
                      <a:pt x="435" y="36"/>
                    </a:lnTo>
                    <a:lnTo>
                      <a:pt x="463" y="20"/>
                    </a:lnTo>
                    <a:lnTo>
                      <a:pt x="488" y="0"/>
                    </a:lnTo>
                    <a:lnTo>
                      <a:pt x="49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0" name="Freeform 110"/>
              <p:cNvSpPr>
                <a:spLocks/>
              </p:cNvSpPr>
              <p:nvPr/>
            </p:nvSpPr>
            <p:spPr bwMode="auto">
              <a:xfrm>
                <a:off x="2645" y="1640"/>
                <a:ext cx="2" cy="4"/>
              </a:xfrm>
              <a:custGeom>
                <a:avLst/>
                <a:gdLst>
                  <a:gd name="T0" fmla="*/ 5 w 5"/>
                  <a:gd name="T1" fmla="*/ 1 h 7"/>
                  <a:gd name="T2" fmla="*/ 2 w 5"/>
                  <a:gd name="T3" fmla="*/ 0 h 7"/>
                  <a:gd name="T4" fmla="*/ 0 w 5"/>
                  <a:gd name="T5" fmla="*/ 1 h 7"/>
                  <a:gd name="T6" fmla="*/ 5 w 5"/>
                  <a:gd name="T7" fmla="*/ 7 h 7"/>
                  <a:gd name="T8" fmla="*/ 2 w 5"/>
                  <a:gd name="T9" fmla="*/ 7 h 7"/>
                  <a:gd name="T10" fmla="*/ 5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5" y="1"/>
                    </a:moveTo>
                    <a:lnTo>
                      <a:pt x="2" y="0"/>
                    </a:lnTo>
                    <a:lnTo>
                      <a:pt x="0" y="1"/>
                    </a:lnTo>
                    <a:lnTo>
                      <a:pt x="5" y="7"/>
                    </a:lnTo>
                    <a:lnTo>
                      <a:pt x="2" y="7"/>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1" name="Freeform 111"/>
              <p:cNvSpPr>
                <a:spLocks/>
              </p:cNvSpPr>
              <p:nvPr/>
            </p:nvSpPr>
            <p:spPr bwMode="auto">
              <a:xfrm>
                <a:off x="2298" y="1651"/>
                <a:ext cx="104" cy="18"/>
              </a:xfrm>
              <a:custGeom>
                <a:avLst/>
                <a:gdLst>
                  <a:gd name="T0" fmla="*/ 204 w 207"/>
                  <a:gd name="T1" fmla="*/ 35 h 35"/>
                  <a:gd name="T2" fmla="*/ 153 w 207"/>
                  <a:gd name="T3" fmla="*/ 24 h 35"/>
                  <a:gd name="T4" fmla="*/ 102 w 207"/>
                  <a:gd name="T5" fmla="*/ 10 h 35"/>
                  <a:gd name="T6" fmla="*/ 79 w 207"/>
                  <a:gd name="T7" fmla="*/ 7 h 35"/>
                  <a:gd name="T8" fmla="*/ 52 w 207"/>
                  <a:gd name="T9" fmla="*/ 6 h 35"/>
                  <a:gd name="T10" fmla="*/ 29 w 207"/>
                  <a:gd name="T11" fmla="*/ 10 h 35"/>
                  <a:gd name="T12" fmla="*/ 4 w 207"/>
                  <a:gd name="T13" fmla="*/ 20 h 35"/>
                  <a:gd name="T14" fmla="*/ 0 w 207"/>
                  <a:gd name="T15" fmla="*/ 14 h 35"/>
                  <a:gd name="T16" fmla="*/ 26 w 207"/>
                  <a:gd name="T17" fmla="*/ 4 h 35"/>
                  <a:gd name="T18" fmla="*/ 52 w 207"/>
                  <a:gd name="T19" fmla="*/ 0 h 35"/>
                  <a:gd name="T20" fmla="*/ 79 w 207"/>
                  <a:gd name="T21" fmla="*/ 1 h 35"/>
                  <a:gd name="T22" fmla="*/ 105 w 207"/>
                  <a:gd name="T23" fmla="*/ 4 h 35"/>
                  <a:gd name="T24" fmla="*/ 156 w 207"/>
                  <a:gd name="T25" fmla="*/ 18 h 35"/>
                  <a:gd name="T26" fmla="*/ 207 w 207"/>
                  <a:gd name="T27" fmla="*/ 29 h 35"/>
                  <a:gd name="T28" fmla="*/ 204 w 207"/>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5">
                    <a:moveTo>
                      <a:pt x="204" y="35"/>
                    </a:moveTo>
                    <a:lnTo>
                      <a:pt x="153" y="24"/>
                    </a:lnTo>
                    <a:lnTo>
                      <a:pt x="102" y="10"/>
                    </a:lnTo>
                    <a:lnTo>
                      <a:pt x="79" y="7"/>
                    </a:lnTo>
                    <a:lnTo>
                      <a:pt x="52" y="6"/>
                    </a:lnTo>
                    <a:lnTo>
                      <a:pt x="29" y="10"/>
                    </a:lnTo>
                    <a:lnTo>
                      <a:pt x="4" y="20"/>
                    </a:lnTo>
                    <a:lnTo>
                      <a:pt x="0" y="14"/>
                    </a:lnTo>
                    <a:lnTo>
                      <a:pt x="26" y="4"/>
                    </a:lnTo>
                    <a:lnTo>
                      <a:pt x="52" y="0"/>
                    </a:lnTo>
                    <a:lnTo>
                      <a:pt x="79" y="1"/>
                    </a:lnTo>
                    <a:lnTo>
                      <a:pt x="105" y="4"/>
                    </a:lnTo>
                    <a:lnTo>
                      <a:pt x="156" y="18"/>
                    </a:lnTo>
                    <a:lnTo>
                      <a:pt x="207" y="29"/>
                    </a:lnTo>
                    <a:lnTo>
                      <a:pt x="204"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2" name="Freeform 112"/>
              <p:cNvSpPr>
                <a:spLocks/>
              </p:cNvSpPr>
              <p:nvPr/>
            </p:nvSpPr>
            <p:spPr bwMode="auto">
              <a:xfrm>
                <a:off x="2400" y="1666"/>
                <a:ext cx="2" cy="3"/>
              </a:xfrm>
              <a:custGeom>
                <a:avLst/>
                <a:gdLst>
                  <a:gd name="T0" fmla="*/ 1 w 3"/>
                  <a:gd name="T1" fmla="*/ 6 h 6"/>
                  <a:gd name="T2" fmla="*/ 0 w 3"/>
                  <a:gd name="T3" fmla="*/ 6 h 6"/>
                  <a:gd name="T4" fmla="*/ 3 w 3"/>
                  <a:gd name="T5" fmla="*/ 0 h 6"/>
                  <a:gd name="T6" fmla="*/ 1 w 3"/>
                  <a:gd name="T7" fmla="*/ 0 h 6"/>
                  <a:gd name="T8" fmla="*/ 1 w 3"/>
                  <a:gd name="T9" fmla="*/ 6 h 6"/>
                </a:gdLst>
                <a:ahLst/>
                <a:cxnLst>
                  <a:cxn ang="0">
                    <a:pos x="T0" y="T1"/>
                  </a:cxn>
                  <a:cxn ang="0">
                    <a:pos x="T2" y="T3"/>
                  </a:cxn>
                  <a:cxn ang="0">
                    <a:pos x="T4" y="T5"/>
                  </a:cxn>
                  <a:cxn ang="0">
                    <a:pos x="T6" y="T7"/>
                  </a:cxn>
                  <a:cxn ang="0">
                    <a:pos x="T8" y="T9"/>
                  </a:cxn>
                </a:cxnLst>
                <a:rect l="0" t="0" r="r" b="b"/>
                <a:pathLst>
                  <a:path w="3" h="6">
                    <a:moveTo>
                      <a:pt x="1" y="6"/>
                    </a:moveTo>
                    <a:lnTo>
                      <a:pt x="0" y="6"/>
                    </a:lnTo>
                    <a:lnTo>
                      <a:pt x="3" y="0"/>
                    </a:lnTo>
                    <a:lnTo>
                      <a:pt x="1"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3" name="Freeform 113"/>
              <p:cNvSpPr>
                <a:spLocks/>
              </p:cNvSpPr>
              <p:nvPr/>
            </p:nvSpPr>
            <p:spPr bwMode="auto">
              <a:xfrm>
                <a:off x="2213" y="1658"/>
                <a:ext cx="88" cy="61"/>
              </a:xfrm>
              <a:custGeom>
                <a:avLst/>
                <a:gdLst>
                  <a:gd name="T0" fmla="*/ 175 w 175"/>
                  <a:gd name="T1" fmla="*/ 6 h 122"/>
                  <a:gd name="T2" fmla="*/ 78 w 175"/>
                  <a:gd name="T3" fmla="*/ 54 h 122"/>
                  <a:gd name="T4" fmla="*/ 36 w 175"/>
                  <a:gd name="T5" fmla="*/ 83 h 122"/>
                  <a:gd name="T6" fmla="*/ 28 w 175"/>
                  <a:gd name="T7" fmla="*/ 92 h 122"/>
                  <a:gd name="T8" fmla="*/ 20 w 175"/>
                  <a:gd name="T9" fmla="*/ 101 h 122"/>
                  <a:gd name="T10" fmla="*/ 7 w 175"/>
                  <a:gd name="T11" fmla="*/ 122 h 122"/>
                  <a:gd name="T12" fmla="*/ 0 w 175"/>
                  <a:gd name="T13" fmla="*/ 117 h 122"/>
                  <a:gd name="T14" fmla="*/ 14 w 175"/>
                  <a:gd name="T15" fmla="*/ 97 h 122"/>
                  <a:gd name="T16" fmla="*/ 22 w 175"/>
                  <a:gd name="T17" fmla="*/ 88 h 122"/>
                  <a:gd name="T18" fmla="*/ 31 w 175"/>
                  <a:gd name="T19" fmla="*/ 77 h 122"/>
                  <a:gd name="T20" fmla="*/ 73 w 175"/>
                  <a:gd name="T21" fmla="*/ 47 h 122"/>
                  <a:gd name="T22" fmla="*/ 171 w 175"/>
                  <a:gd name="T23" fmla="*/ 0 h 122"/>
                  <a:gd name="T24" fmla="*/ 175 w 175"/>
                  <a:gd name="T25"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122">
                    <a:moveTo>
                      <a:pt x="175" y="6"/>
                    </a:moveTo>
                    <a:lnTo>
                      <a:pt x="78" y="54"/>
                    </a:lnTo>
                    <a:lnTo>
                      <a:pt x="36" y="83"/>
                    </a:lnTo>
                    <a:lnTo>
                      <a:pt x="28" y="92"/>
                    </a:lnTo>
                    <a:lnTo>
                      <a:pt x="20" y="101"/>
                    </a:lnTo>
                    <a:lnTo>
                      <a:pt x="7" y="122"/>
                    </a:lnTo>
                    <a:lnTo>
                      <a:pt x="0" y="117"/>
                    </a:lnTo>
                    <a:lnTo>
                      <a:pt x="14" y="97"/>
                    </a:lnTo>
                    <a:lnTo>
                      <a:pt x="22" y="88"/>
                    </a:lnTo>
                    <a:lnTo>
                      <a:pt x="31" y="77"/>
                    </a:lnTo>
                    <a:lnTo>
                      <a:pt x="73" y="47"/>
                    </a:lnTo>
                    <a:lnTo>
                      <a:pt x="171" y="0"/>
                    </a:lnTo>
                    <a:lnTo>
                      <a:pt x="17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4" name="Freeform 114"/>
              <p:cNvSpPr>
                <a:spLocks/>
              </p:cNvSpPr>
              <p:nvPr/>
            </p:nvSpPr>
            <p:spPr bwMode="auto">
              <a:xfrm>
                <a:off x="2298" y="1658"/>
                <a:ext cx="3"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5" name="Freeform 115"/>
              <p:cNvSpPr>
                <a:spLocks/>
              </p:cNvSpPr>
              <p:nvPr/>
            </p:nvSpPr>
            <p:spPr bwMode="auto">
              <a:xfrm>
                <a:off x="2127" y="1717"/>
                <a:ext cx="89" cy="133"/>
              </a:xfrm>
              <a:custGeom>
                <a:avLst/>
                <a:gdLst>
                  <a:gd name="T0" fmla="*/ 178 w 178"/>
                  <a:gd name="T1" fmla="*/ 5 h 265"/>
                  <a:gd name="T2" fmla="*/ 140 w 178"/>
                  <a:gd name="T3" fmla="*/ 76 h 265"/>
                  <a:gd name="T4" fmla="*/ 105 w 178"/>
                  <a:gd name="T5" fmla="*/ 143 h 265"/>
                  <a:gd name="T6" fmla="*/ 85 w 178"/>
                  <a:gd name="T7" fmla="*/ 176 h 265"/>
                  <a:gd name="T8" fmla="*/ 74 w 178"/>
                  <a:gd name="T9" fmla="*/ 191 h 265"/>
                  <a:gd name="T10" fmla="*/ 61 w 178"/>
                  <a:gd name="T11" fmla="*/ 207 h 265"/>
                  <a:gd name="T12" fmla="*/ 37 w 178"/>
                  <a:gd name="T13" fmla="*/ 238 h 265"/>
                  <a:gd name="T14" fmla="*/ 4 w 178"/>
                  <a:gd name="T15" fmla="*/ 265 h 265"/>
                  <a:gd name="T16" fmla="*/ 0 w 178"/>
                  <a:gd name="T17" fmla="*/ 259 h 265"/>
                  <a:gd name="T18" fmla="*/ 30 w 178"/>
                  <a:gd name="T19" fmla="*/ 233 h 265"/>
                  <a:gd name="T20" fmla="*/ 55 w 178"/>
                  <a:gd name="T21" fmla="*/ 202 h 265"/>
                  <a:gd name="T22" fmla="*/ 68 w 178"/>
                  <a:gd name="T23" fmla="*/ 187 h 265"/>
                  <a:gd name="T24" fmla="*/ 78 w 178"/>
                  <a:gd name="T25" fmla="*/ 171 h 265"/>
                  <a:gd name="T26" fmla="*/ 99 w 178"/>
                  <a:gd name="T27" fmla="*/ 139 h 265"/>
                  <a:gd name="T28" fmla="*/ 134 w 178"/>
                  <a:gd name="T29" fmla="*/ 71 h 265"/>
                  <a:gd name="T30" fmla="*/ 171 w 178"/>
                  <a:gd name="T31" fmla="*/ 0 h 265"/>
                  <a:gd name="T32" fmla="*/ 178 w 178"/>
                  <a:gd name="T33" fmla="*/ 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 h="265">
                    <a:moveTo>
                      <a:pt x="178" y="5"/>
                    </a:moveTo>
                    <a:lnTo>
                      <a:pt x="140" y="76"/>
                    </a:lnTo>
                    <a:lnTo>
                      <a:pt x="105" y="143"/>
                    </a:lnTo>
                    <a:lnTo>
                      <a:pt x="85" y="176"/>
                    </a:lnTo>
                    <a:lnTo>
                      <a:pt x="74" y="191"/>
                    </a:lnTo>
                    <a:lnTo>
                      <a:pt x="61" y="207"/>
                    </a:lnTo>
                    <a:lnTo>
                      <a:pt x="37" y="238"/>
                    </a:lnTo>
                    <a:lnTo>
                      <a:pt x="4" y="265"/>
                    </a:lnTo>
                    <a:lnTo>
                      <a:pt x="0" y="259"/>
                    </a:lnTo>
                    <a:lnTo>
                      <a:pt x="30" y="233"/>
                    </a:lnTo>
                    <a:lnTo>
                      <a:pt x="55" y="202"/>
                    </a:lnTo>
                    <a:lnTo>
                      <a:pt x="68" y="187"/>
                    </a:lnTo>
                    <a:lnTo>
                      <a:pt x="78" y="171"/>
                    </a:lnTo>
                    <a:lnTo>
                      <a:pt x="99" y="139"/>
                    </a:lnTo>
                    <a:lnTo>
                      <a:pt x="134" y="71"/>
                    </a:lnTo>
                    <a:lnTo>
                      <a:pt x="171" y="0"/>
                    </a:lnTo>
                    <a:lnTo>
                      <a:pt x="17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6" name="Freeform 116"/>
              <p:cNvSpPr>
                <a:spLocks/>
              </p:cNvSpPr>
              <p:nvPr/>
            </p:nvSpPr>
            <p:spPr bwMode="auto">
              <a:xfrm>
                <a:off x="2213" y="1717"/>
                <a:ext cx="3" cy="2"/>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7" name="Freeform 117"/>
              <p:cNvSpPr>
                <a:spLocks/>
              </p:cNvSpPr>
              <p:nvPr/>
            </p:nvSpPr>
            <p:spPr bwMode="auto">
              <a:xfrm>
                <a:off x="2054" y="1847"/>
                <a:ext cx="76" cy="69"/>
              </a:xfrm>
              <a:custGeom>
                <a:avLst/>
                <a:gdLst>
                  <a:gd name="T0" fmla="*/ 152 w 152"/>
                  <a:gd name="T1" fmla="*/ 6 h 139"/>
                  <a:gd name="T2" fmla="*/ 73 w 152"/>
                  <a:gd name="T3" fmla="*/ 68 h 139"/>
                  <a:gd name="T4" fmla="*/ 39 w 152"/>
                  <a:gd name="T5" fmla="*/ 101 h 139"/>
                  <a:gd name="T6" fmla="*/ 7 w 152"/>
                  <a:gd name="T7" fmla="*/ 139 h 139"/>
                  <a:gd name="T8" fmla="*/ 0 w 152"/>
                  <a:gd name="T9" fmla="*/ 134 h 139"/>
                  <a:gd name="T10" fmla="*/ 33 w 152"/>
                  <a:gd name="T11" fmla="*/ 96 h 139"/>
                  <a:gd name="T12" fmla="*/ 69 w 152"/>
                  <a:gd name="T13" fmla="*/ 62 h 139"/>
                  <a:gd name="T14" fmla="*/ 148 w 152"/>
                  <a:gd name="T15" fmla="*/ 0 h 139"/>
                  <a:gd name="T16" fmla="*/ 152 w 152"/>
                  <a:gd name="T17" fmla="*/ 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39">
                    <a:moveTo>
                      <a:pt x="152" y="6"/>
                    </a:moveTo>
                    <a:lnTo>
                      <a:pt x="73" y="68"/>
                    </a:lnTo>
                    <a:lnTo>
                      <a:pt x="39" y="101"/>
                    </a:lnTo>
                    <a:lnTo>
                      <a:pt x="7" y="139"/>
                    </a:lnTo>
                    <a:lnTo>
                      <a:pt x="0" y="134"/>
                    </a:lnTo>
                    <a:lnTo>
                      <a:pt x="33" y="96"/>
                    </a:lnTo>
                    <a:lnTo>
                      <a:pt x="69" y="62"/>
                    </a:lnTo>
                    <a:lnTo>
                      <a:pt x="148" y="0"/>
                    </a:lnTo>
                    <a:lnTo>
                      <a:pt x="15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8" name="Freeform 118"/>
              <p:cNvSpPr>
                <a:spLocks/>
              </p:cNvSpPr>
              <p:nvPr/>
            </p:nvSpPr>
            <p:spPr bwMode="auto">
              <a:xfrm>
                <a:off x="2127" y="1847"/>
                <a:ext cx="3" cy="3"/>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lnTo>
                      <a:pt x="0" y="0"/>
                    </a:lnTo>
                    <a:lnTo>
                      <a:pt x="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39" name="Freeform 119"/>
              <p:cNvSpPr>
                <a:spLocks/>
              </p:cNvSpPr>
              <p:nvPr/>
            </p:nvSpPr>
            <p:spPr bwMode="auto">
              <a:xfrm>
                <a:off x="2024" y="1914"/>
                <a:ext cx="33" cy="44"/>
              </a:xfrm>
              <a:custGeom>
                <a:avLst/>
                <a:gdLst>
                  <a:gd name="T0" fmla="*/ 65 w 65"/>
                  <a:gd name="T1" fmla="*/ 5 h 88"/>
                  <a:gd name="T2" fmla="*/ 58 w 65"/>
                  <a:gd name="T3" fmla="*/ 0 h 88"/>
                  <a:gd name="T4" fmla="*/ 0 w 65"/>
                  <a:gd name="T5" fmla="*/ 84 h 88"/>
                  <a:gd name="T6" fmla="*/ 6 w 65"/>
                  <a:gd name="T7" fmla="*/ 88 h 88"/>
                  <a:gd name="T8" fmla="*/ 65 w 65"/>
                  <a:gd name="T9" fmla="*/ 5 h 88"/>
                </a:gdLst>
                <a:ahLst/>
                <a:cxnLst>
                  <a:cxn ang="0">
                    <a:pos x="T0" y="T1"/>
                  </a:cxn>
                  <a:cxn ang="0">
                    <a:pos x="T2" y="T3"/>
                  </a:cxn>
                  <a:cxn ang="0">
                    <a:pos x="T4" y="T5"/>
                  </a:cxn>
                  <a:cxn ang="0">
                    <a:pos x="T6" y="T7"/>
                  </a:cxn>
                  <a:cxn ang="0">
                    <a:pos x="T8" y="T9"/>
                  </a:cxn>
                </a:cxnLst>
                <a:rect l="0" t="0" r="r" b="b"/>
                <a:pathLst>
                  <a:path w="65" h="88">
                    <a:moveTo>
                      <a:pt x="65" y="5"/>
                    </a:moveTo>
                    <a:lnTo>
                      <a:pt x="58" y="0"/>
                    </a:lnTo>
                    <a:lnTo>
                      <a:pt x="0" y="84"/>
                    </a:lnTo>
                    <a:lnTo>
                      <a:pt x="6" y="88"/>
                    </a:lnTo>
                    <a:lnTo>
                      <a:pt x="6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40" name="Freeform 120"/>
              <p:cNvSpPr>
                <a:spLocks/>
              </p:cNvSpPr>
              <p:nvPr/>
            </p:nvSpPr>
            <p:spPr bwMode="auto">
              <a:xfrm>
                <a:off x="2054" y="1914"/>
                <a:ext cx="3" cy="2"/>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41" name="Rectangle 121"/>
              <p:cNvSpPr>
                <a:spLocks noChangeArrowheads="1"/>
              </p:cNvSpPr>
              <p:nvPr/>
            </p:nvSpPr>
            <p:spPr bwMode="auto">
              <a:xfrm>
                <a:off x="2024" y="1955"/>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242" name="Freeform 122"/>
              <p:cNvSpPr>
                <a:spLocks/>
              </p:cNvSpPr>
              <p:nvPr/>
            </p:nvSpPr>
            <p:spPr bwMode="auto">
              <a:xfrm>
                <a:off x="2024" y="1955"/>
                <a:ext cx="4" cy="3"/>
              </a:xfrm>
              <a:custGeom>
                <a:avLst/>
                <a:gdLst>
                  <a:gd name="T0" fmla="*/ 6 w 7"/>
                  <a:gd name="T1" fmla="*/ 4 h 4"/>
                  <a:gd name="T2" fmla="*/ 7 w 7"/>
                  <a:gd name="T3" fmla="*/ 1 h 4"/>
                  <a:gd name="T4" fmla="*/ 0 w 7"/>
                  <a:gd name="T5" fmla="*/ 1 h 4"/>
                  <a:gd name="T6" fmla="*/ 7 w 7"/>
                  <a:gd name="T7" fmla="*/ 1 h 4"/>
                  <a:gd name="T8" fmla="*/ 0 w 7"/>
                  <a:gd name="T9" fmla="*/ 0 h 4"/>
                  <a:gd name="T10" fmla="*/ 6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6" y="4"/>
                    </a:moveTo>
                    <a:lnTo>
                      <a:pt x="7" y="1"/>
                    </a:lnTo>
                    <a:lnTo>
                      <a:pt x="0" y="1"/>
                    </a:lnTo>
                    <a:lnTo>
                      <a:pt x="7" y="1"/>
                    </a:lnTo>
                    <a:lnTo>
                      <a:pt x="0" y="0"/>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43" name="Freeform 123"/>
              <p:cNvSpPr>
                <a:spLocks/>
              </p:cNvSpPr>
              <p:nvPr/>
            </p:nvSpPr>
            <p:spPr bwMode="auto">
              <a:xfrm>
                <a:off x="2204" y="1025"/>
                <a:ext cx="499" cy="712"/>
              </a:xfrm>
              <a:custGeom>
                <a:avLst/>
                <a:gdLst>
                  <a:gd name="T0" fmla="*/ 69 w 998"/>
                  <a:gd name="T1" fmla="*/ 599 h 1425"/>
                  <a:gd name="T2" fmla="*/ 25 w 998"/>
                  <a:gd name="T3" fmla="*/ 735 h 1425"/>
                  <a:gd name="T4" fmla="*/ 1 w 998"/>
                  <a:gd name="T5" fmla="*/ 865 h 1425"/>
                  <a:gd name="T6" fmla="*/ 15 w 998"/>
                  <a:gd name="T7" fmla="*/ 1047 h 1425"/>
                  <a:gd name="T8" fmla="*/ 46 w 998"/>
                  <a:gd name="T9" fmla="*/ 1195 h 1425"/>
                  <a:gd name="T10" fmla="*/ 74 w 998"/>
                  <a:gd name="T11" fmla="*/ 1285 h 1425"/>
                  <a:gd name="T12" fmla="*/ 119 w 998"/>
                  <a:gd name="T13" fmla="*/ 1365 h 1425"/>
                  <a:gd name="T14" fmla="*/ 162 w 998"/>
                  <a:gd name="T15" fmla="*/ 1410 h 1425"/>
                  <a:gd name="T16" fmla="*/ 212 w 998"/>
                  <a:gd name="T17" fmla="*/ 1425 h 1425"/>
                  <a:gd name="T18" fmla="*/ 281 w 998"/>
                  <a:gd name="T19" fmla="*/ 1419 h 1425"/>
                  <a:gd name="T20" fmla="*/ 357 w 998"/>
                  <a:gd name="T21" fmla="*/ 1396 h 1425"/>
                  <a:gd name="T22" fmla="*/ 394 w 998"/>
                  <a:gd name="T23" fmla="*/ 1369 h 1425"/>
                  <a:gd name="T24" fmla="*/ 427 w 998"/>
                  <a:gd name="T25" fmla="*/ 1322 h 1425"/>
                  <a:gd name="T26" fmla="*/ 459 w 998"/>
                  <a:gd name="T27" fmla="*/ 1220 h 1425"/>
                  <a:gd name="T28" fmla="*/ 469 w 998"/>
                  <a:gd name="T29" fmla="*/ 1132 h 1425"/>
                  <a:gd name="T30" fmla="*/ 449 w 998"/>
                  <a:gd name="T31" fmla="*/ 1041 h 1425"/>
                  <a:gd name="T32" fmla="*/ 441 w 998"/>
                  <a:gd name="T33" fmla="*/ 899 h 1425"/>
                  <a:gd name="T34" fmla="*/ 450 w 998"/>
                  <a:gd name="T35" fmla="*/ 777 h 1425"/>
                  <a:gd name="T36" fmla="*/ 486 w 998"/>
                  <a:gd name="T37" fmla="*/ 670 h 1425"/>
                  <a:gd name="T38" fmla="*/ 546 w 998"/>
                  <a:gd name="T39" fmla="*/ 578 h 1425"/>
                  <a:gd name="T40" fmla="*/ 634 w 998"/>
                  <a:gd name="T41" fmla="*/ 554 h 1425"/>
                  <a:gd name="T42" fmla="*/ 819 w 998"/>
                  <a:gd name="T43" fmla="*/ 607 h 1425"/>
                  <a:gd name="T44" fmla="*/ 921 w 998"/>
                  <a:gd name="T45" fmla="*/ 582 h 1425"/>
                  <a:gd name="T46" fmla="*/ 997 w 998"/>
                  <a:gd name="T47" fmla="*/ 544 h 1425"/>
                  <a:gd name="T48" fmla="*/ 990 w 998"/>
                  <a:gd name="T49" fmla="*/ 500 h 1425"/>
                  <a:gd name="T50" fmla="*/ 932 w 998"/>
                  <a:gd name="T51" fmla="*/ 371 h 1425"/>
                  <a:gd name="T52" fmla="*/ 873 w 998"/>
                  <a:gd name="T53" fmla="*/ 284 h 1425"/>
                  <a:gd name="T54" fmla="*/ 860 w 998"/>
                  <a:gd name="T55" fmla="*/ 238 h 1425"/>
                  <a:gd name="T56" fmla="*/ 882 w 998"/>
                  <a:gd name="T57" fmla="*/ 136 h 1425"/>
                  <a:gd name="T58" fmla="*/ 891 w 998"/>
                  <a:gd name="T59" fmla="*/ 64 h 1425"/>
                  <a:gd name="T60" fmla="*/ 854 w 998"/>
                  <a:gd name="T61" fmla="*/ 33 h 1425"/>
                  <a:gd name="T62" fmla="*/ 778 w 998"/>
                  <a:gd name="T63" fmla="*/ 2 h 1425"/>
                  <a:gd name="T64" fmla="*/ 743 w 998"/>
                  <a:gd name="T65" fmla="*/ 59 h 1425"/>
                  <a:gd name="T66" fmla="*/ 735 w 998"/>
                  <a:gd name="T67" fmla="*/ 16 h 1425"/>
                  <a:gd name="T68" fmla="*/ 710 w 998"/>
                  <a:gd name="T69" fmla="*/ 5 h 1425"/>
                  <a:gd name="T70" fmla="*/ 622 w 998"/>
                  <a:gd name="T71" fmla="*/ 16 h 1425"/>
                  <a:gd name="T72" fmla="*/ 600 w 998"/>
                  <a:gd name="T73" fmla="*/ 54 h 1425"/>
                  <a:gd name="T74" fmla="*/ 588 w 998"/>
                  <a:gd name="T75" fmla="*/ 150 h 1425"/>
                  <a:gd name="T76" fmla="*/ 568 w 998"/>
                  <a:gd name="T77" fmla="*/ 190 h 1425"/>
                  <a:gd name="T78" fmla="*/ 545 w 998"/>
                  <a:gd name="T79" fmla="*/ 196 h 1425"/>
                  <a:gd name="T80" fmla="*/ 484 w 998"/>
                  <a:gd name="T81" fmla="*/ 201 h 1425"/>
                  <a:gd name="T82" fmla="*/ 336 w 998"/>
                  <a:gd name="T83" fmla="*/ 241 h 1425"/>
                  <a:gd name="T84" fmla="*/ 308 w 998"/>
                  <a:gd name="T85" fmla="*/ 240 h 1425"/>
                  <a:gd name="T86" fmla="*/ 274 w 998"/>
                  <a:gd name="T87" fmla="*/ 195 h 1425"/>
                  <a:gd name="T88" fmla="*/ 227 w 998"/>
                  <a:gd name="T89" fmla="*/ 110 h 1425"/>
                  <a:gd name="T90" fmla="*/ 207 w 998"/>
                  <a:gd name="T91" fmla="*/ 101 h 1425"/>
                  <a:gd name="T92" fmla="*/ 150 w 998"/>
                  <a:gd name="T93" fmla="*/ 118 h 1425"/>
                  <a:gd name="T94" fmla="*/ 103 w 998"/>
                  <a:gd name="T95" fmla="*/ 155 h 1425"/>
                  <a:gd name="T96" fmla="*/ 82 w 998"/>
                  <a:gd name="T97" fmla="*/ 190 h 1425"/>
                  <a:gd name="T98" fmla="*/ 142 w 998"/>
                  <a:gd name="T99" fmla="*/ 287 h 1425"/>
                  <a:gd name="T100" fmla="*/ 162 w 998"/>
                  <a:gd name="T101" fmla="*/ 374 h 1425"/>
                  <a:gd name="T102" fmla="*/ 156 w 998"/>
                  <a:gd name="T103" fmla="*/ 411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8" h="1425">
                    <a:moveTo>
                      <a:pt x="133" y="470"/>
                    </a:moveTo>
                    <a:lnTo>
                      <a:pt x="110" y="513"/>
                    </a:lnTo>
                    <a:lnTo>
                      <a:pt x="99" y="533"/>
                    </a:lnTo>
                    <a:lnTo>
                      <a:pt x="88" y="554"/>
                    </a:lnTo>
                    <a:lnTo>
                      <a:pt x="69" y="599"/>
                    </a:lnTo>
                    <a:lnTo>
                      <a:pt x="60" y="621"/>
                    </a:lnTo>
                    <a:lnTo>
                      <a:pt x="52" y="644"/>
                    </a:lnTo>
                    <a:lnTo>
                      <a:pt x="45" y="666"/>
                    </a:lnTo>
                    <a:lnTo>
                      <a:pt x="37" y="689"/>
                    </a:lnTo>
                    <a:lnTo>
                      <a:pt x="25" y="735"/>
                    </a:lnTo>
                    <a:lnTo>
                      <a:pt x="14" y="783"/>
                    </a:lnTo>
                    <a:lnTo>
                      <a:pt x="9" y="806"/>
                    </a:lnTo>
                    <a:lnTo>
                      <a:pt x="4" y="829"/>
                    </a:lnTo>
                    <a:lnTo>
                      <a:pt x="3" y="848"/>
                    </a:lnTo>
                    <a:lnTo>
                      <a:pt x="1" y="865"/>
                    </a:lnTo>
                    <a:lnTo>
                      <a:pt x="0" y="900"/>
                    </a:lnTo>
                    <a:lnTo>
                      <a:pt x="1" y="937"/>
                    </a:lnTo>
                    <a:lnTo>
                      <a:pt x="4" y="974"/>
                    </a:lnTo>
                    <a:lnTo>
                      <a:pt x="9" y="1010"/>
                    </a:lnTo>
                    <a:lnTo>
                      <a:pt x="15" y="1047"/>
                    </a:lnTo>
                    <a:lnTo>
                      <a:pt x="29" y="1121"/>
                    </a:lnTo>
                    <a:lnTo>
                      <a:pt x="31" y="1122"/>
                    </a:lnTo>
                    <a:lnTo>
                      <a:pt x="32" y="1121"/>
                    </a:lnTo>
                    <a:lnTo>
                      <a:pt x="38" y="1158"/>
                    </a:lnTo>
                    <a:lnTo>
                      <a:pt x="46" y="1195"/>
                    </a:lnTo>
                    <a:lnTo>
                      <a:pt x="51" y="1214"/>
                    </a:lnTo>
                    <a:lnTo>
                      <a:pt x="55" y="1232"/>
                    </a:lnTo>
                    <a:lnTo>
                      <a:pt x="62" y="1249"/>
                    </a:lnTo>
                    <a:lnTo>
                      <a:pt x="68" y="1268"/>
                    </a:lnTo>
                    <a:lnTo>
                      <a:pt x="74" y="1285"/>
                    </a:lnTo>
                    <a:lnTo>
                      <a:pt x="82" y="1302"/>
                    </a:lnTo>
                    <a:lnTo>
                      <a:pt x="90" y="1319"/>
                    </a:lnTo>
                    <a:lnTo>
                      <a:pt x="99" y="1334"/>
                    </a:lnTo>
                    <a:lnTo>
                      <a:pt x="108" y="1349"/>
                    </a:lnTo>
                    <a:lnTo>
                      <a:pt x="119" y="1365"/>
                    </a:lnTo>
                    <a:lnTo>
                      <a:pt x="130" y="1379"/>
                    </a:lnTo>
                    <a:lnTo>
                      <a:pt x="142" y="1393"/>
                    </a:lnTo>
                    <a:lnTo>
                      <a:pt x="147" y="1397"/>
                    </a:lnTo>
                    <a:lnTo>
                      <a:pt x="151" y="1402"/>
                    </a:lnTo>
                    <a:lnTo>
                      <a:pt x="162" y="1410"/>
                    </a:lnTo>
                    <a:lnTo>
                      <a:pt x="168" y="1413"/>
                    </a:lnTo>
                    <a:lnTo>
                      <a:pt x="173" y="1416"/>
                    </a:lnTo>
                    <a:lnTo>
                      <a:pt x="185" y="1420"/>
                    </a:lnTo>
                    <a:lnTo>
                      <a:pt x="198" y="1423"/>
                    </a:lnTo>
                    <a:lnTo>
                      <a:pt x="212" y="1425"/>
                    </a:lnTo>
                    <a:lnTo>
                      <a:pt x="224" y="1425"/>
                    </a:lnTo>
                    <a:lnTo>
                      <a:pt x="238" y="1425"/>
                    </a:lnTo>
                    <a:lnTo>
                      <a:pt x="254" y="1423"/>
                    </a:lnTo>
                    <a:lnTo>
                      <a:pt x="268" y="1422"/>
                    </a:lnTo>
                    <a:lnTo>
                      <a:pt x="281" y="1419"/>
                    </a:lnTo>
                    <a:lnTo>
                      <a:pt x="295" y="1416"/>
                    </a:lnTo>
                    <a:lnTo>
                      <a:pt x="309" y="1413"/>
                    </a:lnTo>
                    <a:lnTo>
                      <a:pt x="323" y="1408"/>
                    </a:lnTo>
                    <a:lnTo>
                      <a:pt x="350" y="1399"/>
                    </a:lnTo>
                    <a:lnTo>
                      <a:pt x="357" y="1396"/>
                    </a:lnTo>
                    <a:lnTo>
                      <a:pt x="363" y="1393"/>
                    </a:lnTo>
                    <a:lnTo>
                      <a:pt x="371" y="1388"/>
                    </a:lnTo>
                    <a:lnTo>
                      <a:pt x="377" y="1385"/>
                    </a:lnTo>
                    <a:lnTo>
                      <a:pt x="390" y="1374"/>
                    </a:lnTo>
                    <a:lnTo>
                      <a:pt x="394" y="1369"/>
                    </a:lnTo>
                    <a:lnTo>
                      <a:pt x="399" y="1363"/>
                    </a:lnTo>
                    <a:lnTo>
                      <a:pt x="405" y="1357"/>
                    </a:lnTo>
                    <a:lnTo>
                      <a:pt x="410" y="1349"/>
                    </a:lnTo>
                    <a:lnTo>
                      <a:pt x="418" y="1335"/>
                    </a:lnTo>
                    <a:lnTo>
                      <a:pt x="427" y="1322"/>
                    </a:lnTo>
                    <a:lnTo>
                      <a:pt x="433" y="1305"/>
                    </a:lnTo>
                    <a:lnTo>
                      <a:pt x="439" y="1289"/>
                    </a:lnTo>
                    <a:lnTo>
                      <a:pt x="446" y="1272"/>
                    </a:lnTo>
                    <a:lnTo>
                      <a:pt x="455" y="1237"/>
                    </a:lnTo>
                    <a:lnTo>
                      <a:pt x="459" y="1220"/>
                    </a:lnTo>
                    <a:lnTo>
                      <a:pt x="463" y="1201"/>
                    </a:lnTo>
                    <a:lnTo>
                      <a:pt x="469" y="1167"/>
                    </a:lnTo>
                    <a:lnTo>
                      <a:pt x="470" y="1156"/>
                    </a:lnTo>
                    <a:lnTo>
                      <a:pt x="470" y="1144"/>
                    </a:lnTo>
                    <a:lnTo>
                      <a:pt x="469" y="1132"/>
                    </a:lnTo>
                    <a:lnTo>
                      <a:pt x="469" y="1126"/>
                    </a:lnTo>
                    <a:lnTo>
                      <a:pt x="467" y="1119"/>
                    </a:lnTo>
                    <a:lnTo>
                      <a:pt x="452" y="1061"/>
                    </a:lnTo>
                    <a:lnTo>
                      <a:pt x="450" y="1051"/>
                    </a:lnTo>
                    <a:lnTo>
                      <a:pt x="449" y="1041"/>
                    </a:lnTo>
                    <a:lnTo>
                      <a:pt x="442" y="1011"/>
                    </a:lnTo>
                    <a:lnTo>
                      <a:pt x="442" y="994"/>
                    </a:lnTo>
                    <a:lnTo>
                      <a:pt x="442" y="965"/>
                    </a:lnTo>
                    <a:lnTo>
                      <a:pt x="442" y="920"/>
                    </a:lnTo>
                    <a:lnTo>
                      <a:pt x="441" y="899"/>
                    </a:lnTo>
                    <a:lnTo>
                      <a:pt x="441" y="879"/>
                    </a:lnTo>
                    <a:lnTo>
                      <a:pt x="442" y="837"/>
                    </a:lnTo>
                    <a:lnTo>
                      <a:pt x="444" y="817"/>
                    </a:lnTo>
                    <a:lnTo>
                      <a:pt x="446" y="797"/>
                    </a:lnTo>
                    <a:lnTo>
                      <a:pt x="450" y="777"/>
                    </a:lnTo>
                    <a:lnTo>
                      <a:pt x="453" y="758"/>
                    </a:lnTo>
                    <a:lnTo>
                      <a:pt x="461" y="729"/>
                    </a:lnTo>
                    <a:lnTo>
                      <a:pt x="472" y="700"/>
                    </a:lnTo>
                    <a:lnTo>
                      <a:pt x="478" y="686"/>
                    </a:lnTo>
                    <a:lnTo>
                      <a:pt x="486" y="670"/>
                    </a:lnTo>
                    <a:lnTo>
                      <a:pt x="492" y="656"/>
                    </a:lnTo>
                    <a:lnTo>
                      <a:pt x="500" y="642"/>
                    </a:lnTo>
                    <a:lnTo>
                      <a:pt x="517" y="616"/>
                    </a:lnTo>
                    <a:lnTo>
                      <a:pt x="537" y="590"/>
                    </a:lnTo>
                    <a:lnTo>
                      <a:pt x="546" y="578"/>
                    </a:lnTo>
                    <a:lnTo>
                      <a:pt x="557" y="565"/>
                    </a:lnTo>
                    <a:lnTo>
                      <a:pt x="568" y="554"/>
                    </a:lnTo>
                    <a:lnTo>
                      <a:pt x="579" y="544"/>
                    </a:lnTo>
                    <a:lnTo>
                      <a:pt x="610" y="550"/>
                    </a:lnTo>
                    <a:lnTo>
                      <a:pt x="634" y="554"/>
                    </a:lnTo>
                    <a:lnTo>
                      <a:pt x="681" y="564"/>
                    </a:lnTo>
                    <a:lnTo>
                      <a:pt x="707" y="570"/>
                    </a:lnTo>
                    <a:lnTo>
                      <a:pt x="736" y="579"/>
                    </a:lnTo>
                    <a:lnTo>
                      <a:pt x="774" y="590"/>
                    </a:lnTo>
                    <a:lnTo>
                      <a:pt x="819" y="607"/>
                    </a:lnTo>
                    <a:lnTo>
                      <a:pt x="828" y="605"/>
                    </a:lnTo>
                    <a:lnTo>
                      <a:pt x="845" y="602"/>
                    </a:lnTo>
                    <a:lnTo>
                      <a:pt x="873" y="596"/>
                    </a:lnTo>
                    <a:lnTo>
                      <a:pt x="907" y="587"/>
                    </a:lnTo>
                    <a:lnTo>
                      <a:pt x="921" y="582"/>
                    </a:lnTo>
                    <a:lnTo>
                      <a:pt x="935" y="578"/>
                    </a:lnTo>
                    <a:lnTo>
                      <a:pt x="947" y="573"/>
                    </a:lnTo>
                    <a:lnTo>
                      <a:pt x="962" y="565"/>
                    </a:lnTo>
                    <a:lnTo>
                      <a:pt x="978" y="556"/>
                    </a:lnTo>
                    <a:lnTo>
                      <a:pt x="997" y="544"/>
                    </a:lnTo>
                    <a:lnTo>
                      <a:pt x="998" y="541"/>
                    </a:lnTo>
                    <a:lnTo>
                      <a:pt x="998" y="534"/>
                    </a:lnTo>
                    <a:lnTo>
                      <a:pt x="997" y="525"/>
                    </a:lnTo>
                    <a:lnTo>
                      <a:pt x="993" y="513"/>
                    </a:lnTo>
                    <a:lnTo>
                      <a:pt x="990" y="500"/>
                    </a:lnTo>
                    <a:lnTo>
                      <a:pt x="984" y="485"/>
                    </a:lnTo>
                    <a:lnTo>
                      <a:pt x="970" y="450"/>
                    </a:lnTo>
                    <a:lnTo>
                      <a:pt x="962" y="431"/>
                    </a:lnTo>
                    <a:lnTo>
                      <a:pt x="953" y="411"/>
                    </a:lnTo>
                    <a:lnTo>
                      <a:pt x="932" y="371"/>
                    </a:lnTo>
                    <a:lnTo>
                      <a:pt x="907" y="332"/>
                    </a:lnTo>
                    <a:lnTo>
                      <a:pt x="894" y="314"/>
                    </a:lnTo>
                    <a:lnTo>
                      <a:pt x="882" y="295"/>
                    </a:lnTo>
                    <a:lnTo>
                      <a:pt x="879" y="292"/>
                    </a:lnTo>
                    <a:lnTo>
                      <a:pt x="873" y="284"/>
                    </a:lnTo>
                    <a:lnTo>
                      <a:pt x="870" y="277"/>
                    </a:lnTo>
                    <a:lnTo>
                      <a:pt x="865" y="269"/>
                    </a:lnTo>
                    <a:lnTo>
                      <a:pt x="863" y="261"/>
                    </a:lnTo>
                    <a:lnTo>
                      <a:pt x="862" y="254"/>
                    </a:lnTo>
                    <a:lnTo>
                      <a:pt x="860" y="238"/>
                    </a:lnTo>
                    <a:lnTo>
                      <a:pt x="862" y="223"/>
                    </a:lnTo>
                    <a:lnTo>
                      <a:pt x="865" y="209"/>
                    </a:lnTo>
                    <a:lnTo>
                      <a:pt x="868" y="193"/>
                    </a:lnTo>
                    <a:lnTo>
                      <a:pt x="876" y="162"/>
                    </a:lnTo>
                    <a:lnTo>
                      <a:pt x="882" y="136"/>
                    </a:lnTo>
                    <a:lnTo>
                      <a:pt x="887" y="113"/>
                    </a:lnTo>
                    <a:lnTo>
                      <a:pt x="890" y="91"/>
                    </a:lnTo>
                    <a:lnTo>
                      <a:pt x="893" y="70"/>
                    </a:lnTo>
                    <a:lnTo>
                      <a:pt x="893" y="67"/>
                    </a:lnTo>
                    <a:lnTo>
                      <a:pt x="891" y="64"/>
                    </a:lnTo>
                    <a:lnTo>
                      <a:pt x="888" y="59"/>
                    </a:lnTo>
                    <a:lnTo>
                      <a:pt x="882" y="53"/>
                    </a:lnTo>
                    <a:lnTo>
                      <a:pt x="874" y="47"/>
                    </a:lnTo>
                    <a:lnTo>
                      <a:pt x="865" y="39"/>
                    </a:lnTo>
                    <a:lnTo>
                      <a:pt x="854" y="33"/>
                    </a:lnTo>
                    <a:lnTo>
                      <a:pt x="831" y="22"/>
                    </a:lnTo>
                    <a:lnTo>
                      <a:pt x="808" y="11"/>
                    </a:lnTo>
                    <a:lnTo>
                      <a:pt x="797" y="8"/>
                    </a:lnTo>
                    <a:lnTo>
                      <a:pt x="786" y="3"/>
                    </a:lnTo>
                    <a:lnTo>
                      <a:pt x="778" y="2"/>
                    </a:lnTo>
                    <a:lnTo>
                      <a:pt x="771" y="0"/>
                    </a:lnTo>
                    <a:lnTo>
                      <a:pt x="766" y="2"/>
                    </a:lnTo>
                    <a:lnTo>
                      <a:pt x="764" y="3"/>
                    </a:lnTo>
                    <a:lnTo>
                      <a:pt x="750" y="34"/>
                    </a:lnTo>
                    <a:lnTo>
                      <a:pt x="743" y="59"/>
                    </a:lnTo>
                    <a:lnTo>
                      <a:pt x="740" y="68"/>
                    </a:lnTo>
                    <a:lnTo>
                      <a:pt x="738" y="71"/>
                    </a:lnTo>
                    <a:lnTo>
                      <a:pt x="738" y="74"/>
                    </a:lnTo>
                    <a:lnTo>
                      <a:pt x="736" y="34"/>
                    </a:lnTo>
                    <a:lnTo>
                      <a:pt x="735" y="16"/>
                    </a:lnTo>
                    <a:lnTo>
                      <a:pt x="733" y="10"/>
                    </a:lnTo>
                    <a:lnTo>
                      <a:pt x="732" y="8"/>
                    </a:lnTo>
                    <a:lnTo>
                      <a:pt x="726" y="7"/>
                    </a:lnTo>
                    <a:lnTo>
                      <a:pt x="718" y="5"/>
                    </a:lnTo>
                    <a:lnTo>
                      <a:pt x="710" y="5"/>
                    </a:lnTo>
                    <a:lnTo>
                      <a:pt x="701" y="5"/>
                    </a:lnTo>
                    <a:lnTo>
                      <a:pt x="681" y="7"/>
                    </a:lnTo>
                    <a:lnTo>
                      <a:pt x="659" y="10"/>
                    </a:lnTo>
                    <a:lnTo>
                      <a:pt x="639" y="13"/>
                    </a:lnTo>
                    <a:lnTo>
                      <a:pt x="622" y="16"/>
                    </a:lnTo>
                    <a:lnTo>
                      <a:pt x="610" y="20"/>
                    </a:lnTo>
                    <a:lnTo>
                      <a:pt x="603" y="22"/>
                    </a:lnTo>
                    <a:lnTo>
                      <a:pt x="603" y="25"/>
                    </a:lnTo>
                    <a:lnTo>
                      <a:pt x="602" y="33"/>
                    </a:lnTo>
                    <a:lnTo>
                      <a:pt x="600" y="54"/>
                    </a:lnTo>
                    <a:lnTo>
                      <a:pt x="599" y="84"/>
                    </a:lnTo>
                    <a:lnTo>
                      <a:pt x="597" y="101"/>
                    </a:lnTo>
                    <a:lnTo>
                      <a:pt x="594" y="118"/>
                    </a:lnTo>
                    <a:lnTo>
                      <a:pt x="593" y="133"/>
                    </a:lnTo>
                    <a:lnTo>
                      <a:pt x="588" y="150"/>
                    </a:lnTo>
                    <a:lnTo>
                      <a:pt x="585" y="164"/>
                    </a:lnTo>
                    <a:lnTo>
                      <a:pt x="579" y="176"/>
                    </a:lnTo>
                    <a:lnTo>
                      <a:pt x="576" y="183"/>
                    </a:lnTo>
                    <a:lnTo>
                      <a:pt x="572" y="187"/>
                    </a:lnTo>
                    <a:lnTo>
                      <a:pt x="568" y="190"/>
                    </a:lnTo>
                    <a:lnTo>
                      <a:pt x="565" y="193"/>
                    </a:lnTo>
                    <a:lnTo>
                      <a:pt x="560" y="196"/>
                    </a:lnTo>
                    <a:lnTo>
                      <a:pt x="555" y="198"/>
                    </a:lnTo>
                    <a:lnTo>
                      <a:pt x="551" y="198"/>
                    </a:lnTo>
                    <a:lnTo>
                      <a:pt x="545" y="196"/>
                    </a:lnTo>
                    <a:lnTo>
                      <a:pt x="538" y="196"/>
                    </a:lnTo>
                    <a:lnTo>
                      <a:pt x="531" y="196"/>
                    </a:lnTo>
                    <a:lnTo>
                      <a:pt x="520" y="196"/>
                    </a:lnTo>
                    <a:lnTo>
                      <a:pt x="509" y="198"/>
                    </a:lnTo>
                    <a:lnTo>
                      <a:pt x="484" y="201"/>
                    </a:lnTo>
                    <a:lnTo>
                      <a:pt x="455" y="207"/>
                    </a:lnTo>
                    <a:lnTo>
                      <a:pt x="424" y="215"/>
                    </a:lnTo>
                    <a:lnTo>
                      <a:pt x="393" y="223"/>
                    </a:lnTo>
                    <a:lnTo>
                      <a:pt x="362" y="232"/>
                    </a:lnTo>
                    <a:lnTo>
                      <a:pt x="336" y="241"/>
                    </a:lnTo>
                    <a:lnTo>
                      <a:pt x="325" y="244"/>
                    </a:lnTo>
                    <a:lnTo>
                      <a:pt x="320" y="244"/>
                    </a:lnTo>
                    <a:lnTo>
                      <a:pt x="316" y="243"/>
                    </a:lnTo>
                    <a:lnTo>
                      <a:pt x="312" y="241"/>
                    </a:lnTo>
                    <a:lnTo>
                      <a:pt x="308" y="240"/>
                    </a:lnTo>
                    <a:lnTo>
                      <a:pt x="300" y="233"/>
                    </a:lnTo>
                    <a:lnTo>
                      <a:pt x="292" y="226"/>
                    </a:lnTo>
                    <a:lnTo>
                      <a:pt x="286" y="216"/>
                    </a:lnTo>
                    <a:lnTo>
                      <a:pt x="280" y="207"/>
                    </a:lnTo>
                    <a:lnTo>
                      <a:pt x="274" y="195"/>
                    </a:lnTo>
                    <a:lnTo>
                      <a:pt x="263" y="170"/>
                    </a:lnTo>
                    <a:lnTo>
                      <a:pt x="250" y="144"/>
                    </a:lnTo>
                    <a:lnTo>
                      <a:pt x="243" y="132"/>
                    </a:lnTo>
                    <a:lnTo>
                      <a:pt x="235" y="121"/>
                    </a:lnTo>
                    <a:lnTo>
                      <a:pt x="227" y="110"/>
                    </a:lnTo>
                    <a:lnTo>
                      <a:pt x="223" y="107"/>
                    </a:lnTo>
                    <a:lnTo>
                      <a:pt x="218" y="102"/>
                    </a:lnTo>
                    <a:lnTo>
                      <a:pt x="216" y="101"/>
                    </a:lnTo>
                    <a:lnTo>
                      <a:pt x="215" y="101"/>
                    </a:lnTo>
                    <a:lnTo>
                      <a:pt x="207" y="101"/>
                    </a:lnTo>
                    <a:lnTo>
                      <a:pt x="198" y="102"/>
                    </a:lnTo>
                    <a:lnTo>
                      <a:pt x="189" y="104"/>
                    </a:lnTo>
                    <a:lnTo>
                      <a:pt x="170" y="110"/>
                    </a:lnTo>
                    <a:lnTo>
                      <a:pt x="158" y="113"/>
                    </a:lnTo>
                    <a:lnTo>
                      <a:pt x="150" y="118"/>
                    </a:lnTo>
                    <a:lnTo>
                      <a:pt x="144" y="121"/>
                    </a:lnTo>
                    <a:lnTo>
                      <a:pt x="136" y="127"/>
                    </a:lnTo>
                    <a:lnTo>
                      <a:pt x="128" y="132"/>
                    </a:lnTo>
                    <a:lnTo>
                      <a:pt x="116" y="144"/>
                    </a:lnTo>
                    <a:lnTo>
                      <a:pt x="103" y="155"/>
                    </a:lnTo>
                    <a:lnTo>
                      <a:pt x="93" y="167"/>
                    </a:lnTo>
                    <a:lnTo>
                      <a:pt x="86" y="178"/>
                    </a:lnTo>
                    <a:lnTo>
                      <a:pt x="82" y="186"/>
                    </a:lnTo>
                    <a:lnTo>
                      <a:pt x="82" y="187"/>
                    </a:lnTo>
                    <a:lnTo>
                      <a:pt x="82" y="190"/>
                    </a:lnTo>
                    <a:lnTo>
                      <a:pt x="99" y="216"/>
                    </a:lnTo>
                    <a:lnTo>
                      <a:pt x="114" y="241"/>
                    </a:lnTo>
                    <a:lnTo>
                      <a:pt x="125" y="257"/>
                    </a:lnTo>
                    <a:lnTo>
                      <a:pt x="134" y="272"/>
                    </a:lnTo>
                    <a:lnTo>
                      <a:pt x="142" y="287"/>
                    </a:lnTo>
                    <a:lnTo>
                      <a:pt x="148" y="301"/>
                    </a:lnTo>
                    <a:lnTo>
                      <a:pt x="153" y="317"/>
                    </a:lnTo>
                    <a:lnTo>
                      <a:pt x="158" y="334"/>
                    </a:lnTo>
                    <a:lnTo>
                      <a:pt x="161" y="352"/>
                    </a:lnTo>
                    <a:lnTo>
                      <a:pt x="162" y="374"/>
                    </a:lnTo>
                    <a:lnTo>
                      <a:pt x="162" y="383"/>
                    </a:lnTo>
                    <a:lnTo>
                      <a:pt x="162" y="392"/>
                    </a:lnTo>
                    <a:lnTo>
                      <a:pt x="161" y="397"/>
                    </a:lnTo>
                    <a:lnTo>
                      <a:pt x="159" y="402"/>
                    </a:lnTo>
                    <a:lnTo>
                      <a:pt x="156" y="411"/>
                    </a:lnTo>
                    <a:lnTo>
                      <a:pt x="150" y="428"/>
                    </a:lnTo>
                    <a:lnTo>
                      <a:pt x="148" y="437"/>
                    </a:lnTo>
                    <a:lnTo>
                      <a:pt x="145" y="445"/>
                    </a:lnTo>
                    <a:lnTo>
                      <a:pt x="133" y="47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44" name="Freeform 124"/>
              <p:cNvSpPr>
                <a:spLocks/>
              </p:cNvSpPr>
              <p:nvPr/>
            </p:nvSpPr>
            <p:spPr bwMode="auto">
              <a:xfrm>
                <a:off x="2205" y="1259"/>
                <a:ext cx="67" cy="181"/>
              </a:xfrm>
              <a:custGeom>
                <a:avLst/>
                <a:gdLst>
                  <a:gd name="T0" fmla="*/ 135 w 135"/>
                  <a:gd name="T1" fmla="*/ 3 h 363"/>
                  <a:gd name="T2" fmla="*/ 112 w 135"/>
                  <a:gd name="T3" fmla="*/ 46 h 363"/>
                  <a:gd name="T4" fmla="*/ 101 w 135"/>
                  <a:gd name="T5" fmla="*/ 66 h 363"/>
                  <a:gd name="T6" fmla="*/ 90 w 135"/>
                  <a:gd name="T7" fmla="*/ 88 h 363"/>
                  <a:gd name="T8" fmla="*/ 72 w 135"/>
                  <a:gd name="T9" fmla="*/ 133 h 363"/>
                  <a:gd name="T10" fmla="*/ 62 w 135"/>
                  <a:gd name="T11" fmla="*/ 154 h 363"/>
                  <a:gd name="T12" fmla="*/ 54 w 135"/>
                  <a:gd name="T13" fmla="*/ 176 h 363"/>
                  <a:gd name="T14" fmla="*/ 47 w 135"/>
                  <a:gd name="T15" fmla="*/ 199 h 363"/>
                  <a:gd name="T16" fmla="*/ 39 w 135"/>
                  <a:gd name="T17" fmla="*/ 222 h 363"/>
                  <a:gd name="T18" fmla="*/ 27 w 135"/>
                  <a:gd name="T19" fmla="*/ 269 h 363"/>
                  <a:gd name="T20" fmla="*/ 16 w 135"/>
                  <a:gd name="T21" fmla="*/ 315 h 363"/>
                  <a:gd name="T22" fmla="*/ 11 w 135"/>
                  <a:gd name="T23" fmla="*/ 338 h 363"/>
                  <a:gd name="T24" fmla="*/ 8 w 135"/>
                  <a:gd name="T25" fmla="*/ 363 h 363"/>
                  <a:gd name="T26" fmla="*/ 0 w 135"/>
                  <a:gd name="T27" fmla="*/ 361 h 363"/>
                  <a:gd name="T28" fmla="*/ 5 w 135"/>
                  <a:gd name="T29" fmla="*/ 338 h 363"/>
                  <a:gd name="T30" fmla="*/ 10 w 135"/>
                  <a:gd name="T31" fmla="*/ 313 h 363"/>
                  <a:gd name="T32" fmla="*/ 20 w 135"/>
                  <a:gd name="T33" fmla="*/ 267 h 363"/>
                  <a:gd name="T34" fmla="*/ 33 w 135"/>
                  <a:gd name="T35" fmla="*/ 219 h 363"/>
                  <a:gd name="T36" fmla="*/ 41 w 135"/>
                  <a:gd name="T37" fmla="*/ 198 h 363"/>
                  <a:gd name="T38" fmla="*/ 48 w 135"/>
                  <a:gd name="T39" fmla="*/ 174 h 363"/>
                  <a:gd name="T40" fmla="*/ 56 w 135"/>
                  <a:gd name="T41" fmla="*/ 151 h 363"/>
                  <a:gd name="T42" fmla="*/ 65 w 135"/>
                  <a:gd name="T43" fmla="*/ 130 h 363"/>
                  <a:gd name="T44" fmla="*/ 84 w 135"/>
                  <a:gd name="T45" fmla="*/ 85 h 363"/>
                  <a:gd name="T46" fmla="*/ 95 w 135"/>
                  <a:gd name="T47" fmla="*/ 63 h 363"/>
                  <a:gd name="T48" fmla="*/ 106 w 135"/>
                  <a:gd name="T49" fmla="*/ 43 h 363"/>
                  <a:gd name="T50" fmla="*/ 129 w 135"/>
                  <a:gd name="T51" fmla="*/ 0 h 363"/>
                  <a:gd name="T52" fmla="*/ 135 w 135"/>
                  <a:gd name="T53" fmla="*/ 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5" h="363">
                    <a:moveTo>
                      <a:pt x="135" y="3"/>
                    </a:moveTo>
                    <a:lnTo>
                      <a:pt x="112" y="46"/>
                    </a:lnTo>
                    <a:lnTo>
                      <a:pt x="101" y="66"/>
                    </a:lnTo>
                    <a:lnTo>
                      <a:pt x="90" y="88"/>
                    </a:lnTo>
                    <a:lnTo>
                      <a:pt x="72" y="133"/>
                    </a:lnTo>
                    <a:lnTo>
                      <a:pt x="62" y="154"/>
                    </a:lnTo>
                    <a:lnTo>
                      <a:pt x="54" y="176"/>
                    </a:lnTo>
                    <a:lnTo>
                      <a:pt x="47" y="199"/>
                    </a:lnTo>
                    <a:lnTo>
                      <a:pt x="39" y="222"/>
                    </a:lnTo>
                    <a:lnTo>
                      <a:pt x="27" y="269"/>
                    </a:lnTo>
                    <a:lnTo>
                      <a:pt x="16" y="315"/>
                    </a:lnTo>
                    <a:lnTo>
                      <a:pt x="11" y="338"/>
                    </a:lnTo>
                    <a:lnTo>
                      <a:pt x="8" y="363"/>
                    </a:lnTo>
                    <a:lnTo>
                      <a:pt x="0" y="361"/>
                    </a:lnTo>
                    <a:lnTo>
                      <a:pt x="5" y="338"/>
                    </a:lnTo>
                    <a:lnTo>
                      <a:pt x="10" y="313"/>
                    </a:lnTo>
                    <a:lnTo>
                      <a:pt x="20" y="267"/>
                    </a:lnTo>
                    <a:lnTo>
                      <a:pt x="33" y="219"/>
                    </a:lnTo>
                    <a:lnTo>
                      <a:pt x="41" y="198"/>
                    </a:lnTo>
                    <a:lnTo>
                      <a:pt x="48" y="174"/>
                    </a:lnTo>
                    <a:lnTo>
                      <a:pt x="56" y="151"/>
                    </a:lnTo>
                    <a:lnTo>
                      <a:pt x="65" y="130"/>
                    </a:lnTo>
                    <a:lnTo>
                      <a:pt x="84" y="85"/>
                    </a:lnTo>
                    <a:lnTo>
                      <a:pt x="95" y="63"/>
                    </a:lnTo>
                    <a:lnTo>
                      <a:pt x="106" y="43"/>
                    </a:lnTo>
                    <a:lnTo>
                      <a:pt x="129" y="0"/>
                    </a:lnTo>
                    <a:lnTo>
                      <a:pt x="13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45" name="Freeform 125"/>
              <p:cNvSpPr>
                <a:spLocks/>
              </p:cNvSpPr>
              <p:nvPr/>
            </p:nvSpPr>
            <p:spPr bwMode="auto">
              <a:xfrm>
                <a:off x="2202" y="1439"/>
                <a:ext cx="19" cy="147"/>
              </a:xfrm>
              <a:custGeom>
                <a:avLst/>
                <a:gdLst>
                  <a:gd name="T0" fmla="*/ 12 w 37"/>
                  <a:gd name="T1" fmla="*/ 2 h 293"/>
                  <a:gd name="T2" fmla="*/ 9 w 37"/>
                  <a:gd name="T3" fmla="*/ 19 h 293"/>
                  <a:gd name="T4" fmla="*/ 7 w 37"/>
                  <a:gd name="T5" fmla="*/ 36 h 293"/>
                  <a:gd name="T6" fmla="*/ 6 w 37"/>
                  <a:gd name="T7" fmla="*/ 71 h 293"/>
                  <a:gd name="T8" fmla="*/ 7 w 37"/>
                  <a:gd name="T9" fmla="*/ 108 h 293"/>
                  <a:gd name="T10" fmla="*/ 10 w 37"/>
                  <a:gd name="T11" fmla="*/ 144 h 293"/>
                  <a:gd name="T12" fmla="*/ 15 w 37"/>
                  <a:gd name="T13" fmla="*/ 181 h 293"/>
                  <a:gd name="T14" fmla="*/ 21 w 37"/>
                  <a:gd name="T15" fmla="*/ 218 h 293"/>
                  <a:gd name="T16" fmla="*/ 37 w 37"/>
                  <a:gd name="T17" fmla="*/ 292 h 293"/>
                  <a:gd name="T18" fmla="*/ 29 w 37"/>
                  <a:gd name="T19" fmla="*/ 293 h 293"/>
                  <a:gd name="T20" fmla="*/ 14 w 37"/>
                  <a:gd name="T21" fmla="*/ 219 h 293"/>
                  <a:gd name="T22" fmla="*/ 7 w 37"/>
                  <a:gd name="T23" fmla="*/ 182 h 293"/>
                  <a:gd name="T24" fmla="*/ 3 w 37"/>
                  <a:gd name="T25" fmla="*/ 145 h 293"/>
                  <a:gd name="T26" fmla="*/ 0 w 37"/>
                  <a:gd name="T27" fmla="*/ 108 h 293"/>
                  <a:gd name="T28" fmla="*/ 0 w 37"/>
                  <a:gd name="T29" fmla="*/ 71 h 293"/>
                  <a:gd name="T30" fmla="*/ 0 w 37"/>
                  <a:gd name="T31" fmla="*/ 36 h 293"/>
                  <a:gd name="T32" fmla="*/ 3 w 37"/>
                  <a:gd name="T33" fmla="*/ 19 h 293"/>
                  <a:gd name="T34" fmla="*/ 4 w 37"/>
                  <a:gd name="T35" fmla="*/ 0 h 293"/>
                  <a:gd name="T36" fmla="*/ 12 w 37"/>
                  <a:gd name="T37" fmla="*/ 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93">
                    <a:moveTo>
                      <a:pt x="12" y="2"/>
                    </a:moveTo>
                    <a:lnTo>
                      <a:pt x="9" y="19"/>
                    </a:lnTo>
                    <a:lnTo>
                      <a:pt x="7" y="36"/>
                    </a:lnTo>
                    <a:lnTo>
                      <a:pt x="6" y="71"/>
                    </a:lnTo>
                    <a:lnTo>
                      <a:pt x="7" y="108"/>
                    </a:lnTo>
                    <a:lnTo>
                      <a:pt x="10" y="144"/>
                    </a:lnTo>
                    <a:lnTo>
                      <a:pt x="15" y="181"/>
                    </a:lnTo>
                    <a:lnTo>
                      <a:pt x="21" y="218"/>
                    </a:lnTo>
                    <a:lnTo>
                      <a:pt x="37" y="292"/>
                    </a:lnTo>
                    <a:lnTo>
                      <a:pt x="29" y="293"/>
                    </a:lnTo>
                    <a:lnTo>
                      <a:pt x="14" y="219"/>
                    </a:lnTo>
                    <a:lnTo>
                      <a:pt x="7" y="182"/>
                    </a:lnTo>
                    <a:lnTo>
                      <a:pt x="3" y="145"/>
                    </a:lnTo>
                    <a:lnTo>
                      <a:pt x="0" y="108"/>
                    </a:lnTo>
                    <a:lnTo>
                      <a:pt x="0" y="71"/>
                    </a:lnTo>
                    <a:lnTo>
                      <a:pt x="0" y="36"/>
                    </a:lnTo>
                    <a:lnTo>
                      <a:pt x="3" y="19"/>
                    </a:lnTo>
                    <a:lnTo>
                      <a:pt x="4"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46" name="Freeform 126"/>
              <p:cNvSpPr>
                <a:spLocks/>
              </p:cNvSpPr>
              <p:nvPr/>
            </p:nvSpPr>
            <p:spPr bwMode="auto">
              <a:xfrm>
                <a:off x="2205" y="1439"/>
                <a:ext cx="4" cy="1"/>
              </a:xfrm>
              <a:custGeom>
                <a:avLst/>
                <a:gdLst>
                  <a:gd name="T0" fmla="*/ 0 w 8"/>
                  <a:gd name="T1" fmla="*/ 0 h 2"/>
                  <a:gd name="T2" fmla="*/ 8 w 8"/>
                  <a:gd name="T3" fmla="*/ 2 h 2"/>
                  <a:gd name="T4" fmla="*/ 0 w 8"/>
                  <a:gd name="T5" fmla="*/ 0 h 2"/>
                </a:gdLst>
                <a:ahLst/>
                <a:cxnLst>
                  <a:cxn ang="0">
                    <a:pos x="T0" y="T1"/>
                  </a:cxn>
                  <a:cxn ang="0">
                    <a:pos x="T2" y="T3"/>
                  </a:cxn>
                  <a:cxn ang="0">
                    <a:pos x="T4" y="T5"/>
                  </a:cxn>
                </a:cxnLst>
                <a:rect l="0" t="0" r="r" b="b"/>
                <a:pathLst>
                  <a:path w="8" h="2">
                    <a:moveTo>
                      <a:pt x="0" y="0"/>
                    </a:moveTo>
                    <a:lnTo>
                      <a:pt x="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47" name="Freeform 127"/>
              <p:cNvSpPr>
                <a:spLocks/>
              </p:cNvSpPr>
              <p:nvPr/>
            </p:nvSpPr>
            <p:spPr bwMode="auto">
              <a:xfrm>
                <a:off x="2217" y="1584"/>
                <a:ext cx="5" cy="3"/>
              </a:xfrm>
              <a:custGeom>
                <a:avLst/>
                <a:gdLst>
                  <a:gd name="T0" fmla="*/ 6 w 9"/>
                  <a:gd name="T1" fmla="*/ 0 h 7"/>
                  <a:gd name="T2" fmla="*/ 6 w 9"/>
                  <a:gd name="T3" fmla="*/ 2 h 7"/>
                  <a:gd name="T4" fmla="*/ 3 w 9"/>
                  <a:gd name="T5" fmla="*/ 0 h 7"/>
                  <a:gd name="T6" fmla="*/ 3 w 9"/>
                  <a:gd name="T7" fmla="*/ 0 h 7"/>
                  <a:gd name="T8" fmla="*/ 9 w 9"/>
                  <a:gd name="T9" fmla="*/ 5 h 7"/>
                  <a:gd name="T10" fmla="*/ 6 w 9"/>
                  <a:gd name="T11" fmla="*/ 7 h 7"/>
                  <a:gd name="T12" fmla="*/ 2 w 9"/>
                  <a:gd name="T13" fmla="*/ 7 h 7"/>
                  <a:gd name="T14" fmla="*/ 0 w 9"/>
                  <a:gd name="T15" fmla="*/ 3 h 7"/>
                  <a:gd name="T16" fmla="*/ 6 w 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6" y="0"/>
                    </a:moveTo>
                    <a:lnTo>
                      <a:pt x="6" y="2"/>
                    </a:lnTo>
                    <a:lnTo>
                      <a:pt x="3" y="0"/>
                    </a:lnTo>
                    <a:lnTo>
                      <a:pt x="3" y="0"/>
                    </a:lnTo>
                    <a:lnTo>
                      <a:pt x="9" y="5"/>
                    </a:lnTo>
                    <a:lnTo>
                      <a:pt x="6" y="7"/>
                    </a:lnTo>
                    <a:lnTo>
                      <a:pt x="2" y="7"/>
                    </a:ln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48" name="Freeform 128"/>
              <p:cNvSpPr>
                <a:spLocks/>
              </p:cNvSpPr>
              <p:nvPr/>
            </p:nvSpPr>
            <p:spPr bwMode="auto">
              <a:xfrm>
                <a:off x="2217" y="1584"/>
                <a:ext cx="4" cy="2"/>
              </a:xfrm>
              <a:custGeom>
                <a:avLst/>
                <a:gdLst>
                  <a:gd name="T0" fmla="*/ 0 w 8"/>
                  <a:gd name="T1" fmla="*/ 3 h 3"/>
                  <a:gd name="T2" fmla="*/ 6 w 8"/>
                  <a:gd name="T3" fmla="*/ 0 h 3"/>
                  <a:gd name="T4" fmla="*/ 8 w 8"/>
                  <a:gd name="T5" fmla="*/ 2 h 3"/>
                  <a:gd name="T6" fmla="*/ 0 w 8"/>
                  <a:gd name="T7" fmla="*/ 3 h 3"/>
                </a:gdLst>
                <a:ahLst/>
                <a:cxnLst>
                  <a:cxn ang="0">
                    <a:pos x="T0" y="T1"/>
                  </a:cxn>
                  <a:cxn ang="0">
                    <a:pos x="T2" y="T3"/>
                  </a:cxn>
                  <a:cxn ang="0">
                    <a:pos x="T4" y="T5"/>
                  </a:cxn>
                  <a:cxn ang="0">
                    <a:pos x="T6" y="T7"/>
                  </a:cxn>
                </a:cxnLst>
                <a:rect l="0" t="0" r="r" b="b"/>
                <a:pathLst>
                  <a:path w="8" h="3">
                    <a:moveTo>
                      <a:pt x="0" y="3"/>
                    </a:moveTo>
                    <a:lnTo>
                      <a:pt x="6" y="0"/>
                    </a:lnTo>
                    <a:lnTo>
                      <a:pt x="8"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49" name="Freeform 129"/>
              <p:cNvSpPr>
                <a:spLocks/>
              </p:cNvSpPr>
              <p:nvPr/>
            </p:nvSpPr>
            <p:spPr bwMode="auto">
              <a:xfrm>
                <a:off x="2219" y="1585"/>
                <a:ext cx="58" cy="137"/>
              </a:xfrm>
              <a:custGeom>
                <a:avLst/>
                <a:gdLst>
                  <a:gd name="T0" fmla="*/ 6 w 116"/>
                  <a:gd name="T1" fmla="*/ 0 h 275"/>
                  <a:gd name="T2" fmla="*/ 13 w 116"/>
                  <a:gd name="T3" fmla="*/ 37 h 275"/>
                  <a:gd name="T4" fmla="*/ 20 w 116"/>
                  <a:gd name="T5" fmla="*/ 74 h 275"/>
                  <a:gd name="T6" fmla="*/ 25 w 116"/>
                  <a:gd name="T7" fmla="*/ 91 h 275"/>
                  <a:gd name="T8" fmla="*/ 30 w 116"/>
                  <a:gd name="T9" fmla="*/ 110 h 275"/>
                  <a:gd name="T10" fmla="*/ 36 w 116"/>
                  <a:gd name="T11" fmla="*/ 128 h 275"/>
                  <a:gd name="T12" fmla="*/ 42 w 116"/>
                  <a:gd name="T13" fmla="*/ 145 h 275"/>
                  <a:gd name="T14" fmla="*/ 48 w 116"/>
                  <a:gd name="T15" fmla="*/ 162 h 275"/>
                  <a:gd name="T16" fmla="*/ 56 w 116"/>
                  <a:gd name="T17" fmla="*/ 179 h 275"/>
                  <a:gd name="T18" fmla="*/ 64 w 116"/>
                  <a:gd name="T19" fmla="*/ 196 h 275"/>
                  <a:gd name="T20" fmla="*/ 73 w 116"/>
                  <a:gd name="T21" fmla="*/ 211 h 275"/>
                  <a:gd name="T22" fmla="*/ 82 w 116"/>
                  <a:gd name="T23" fmla="*/ 227 h 275"/>
                  <a:gd name="T24" fmla="*/ 93 w 116"/>
                  <a:gd name="T25" fmla="*/ 242 h 275"/>
                  <a:gd name="T26" fmla="*/ 104 w 116"/>
                  <a:gd name="T27" fmla="*/ 256 h 275"/>
                  <a:gd name="T28" fmla="*/ 116 w 116"/>
                  <a:gd name="T29" fmla="*/ 270 h 275"/>
                  <a:gd name="T30" fmla="*/ 110 w 116"/>
                  <a:gd name="T31" fmla="*/ 275 h 275"/>
                  <a:gd name="T32" fmla="*/ 98 w 116"/>
                  <a:gd name="T33" fmla="*/ 261 h 275"/>
                  <a:gd name="T34" fmla="*/ 87 w 116"/>
                  <a:gd name="T35" fmla="*/ 245 h 275"/>
                  <a:gd name="T36" fmla="*/ 76 w 116"/>
                  <a:gd name="T37" fmla="*/ 231 h 275"/>
                  <a:gd name="T38" fmla="*/ 67 w 116"/>
                  <a:gd name="T39" fmla="*/ 214 h 275"/>
                  <a:gd name="T40" fmla="*/ 57 w 116"/>
                  <a:gd name="T41" fmla="*/ 199 h 275"/>
                  <a:gd name="T42" fmla="*/ 50 w 116"/>
                  <a:gd name="T43" fmla="*/ 182 h 275"/>
                  <a:gd name="T44" fmla="*/ 42 w 116"/>
                  <a:gd name="T45" fmla="*/ 165 h 275"/>
                  <a:gd name="T46" fmla="*/ 34 w 116"/>
                  <a:gd name="T47" fmla="*/ 148 h 275"/>
                  <a:gd name="T48" fmla="*/ 28 w 116"/>
                  <a:gd name="T49" fmla="*/ 130 h 275"/>
                  <a:gd name="T50" fmla="*/ 23 w 116"/>
                  <a:gd name="T51" fmla="*/ 113 h 275"/>
                  <a:gd name="T52" fmla="*/ 19 w 116"/>
                  <a:gd name="T53" fmla="*/ 94 h 275"/>
                  <a:gd name="T54" fmla="*/ 14 w 116"/>
                  <a:gd name="T55" fmla="*/ 76 h 275"/>
                  <a:gd name="T56" fmla="*/ 6 w 116"/>
                  <a:gd name="T57" fmla="*/ 39 h 275"/>
                  <a:gd name="T58" fmla="*/ 0 w 116"/>
                  <a:gd name="T59" fmla="*/ 1 h 275"/>
                  <a:gd name="T60" fmla="*/ 6 w 116"/>
                  <a:gd name="T61"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6" h="275">
                    <a:moveTo>
                      <a:pt x="6" y="0"/>
                    </a:moveTo>
                    <a:lnTo>
                      <a:pt x="13" y="37"/>
                    </a:lnTo>
                    <a:lnTo>
                      <a:pt x="20" y="74"/>
                    </a:lnTo>
                    <a:lnTo>
                      <a:pt x="25" y="91"/>
                    </a:lnTo>
                    <a:lnTo>
                      <a:pt x="30" y="110"/>
                    </a:lnTo>
                    <a:lnTo>
                      <a:pt x="36" y="128"/>
                    </a:lnTo>
                    <a:lnTo>
                      <a:pt x="42" y="145"/>
                    </a:lnTo>
                    <a:lnTo>
                      <a:pt x="48" y="162"/>
                    </a:lnTo>
                    <a:lnTo>
                      <a:pt x="56" y="179"/>
                    </a:lnTo>
                    <a:lnTo>
                      <a:pt x="64" y="196"/>
                    </a:lnTo>
                    <a:lnTo>
                      <a:pt x="73" y="211"/>
                    </a:lnTo>
                    <a:lnTo>
                      <a:pt x="82" y="227"/>
                    </a:lnTo>
                    <a:lnTo>
                      <a:pt x="93" y="242"/>
                    </a:lnTo>
                    <a:lnTo>
                      <a:pt x="104" y="256"/>
                    </a:lnTo>
                    <a:lnTo>
                      <a:pt x="116" y="270"/>
                    </a:lnTo>
                    <a:lnTo>
                      <a:pt x="110" y="275"/>
                    </a:lnTo>
                    <a:lnTo>
                      <a:pt x="98" y="261"/>
                    </a:lnTo>
                    <a:lnTo>
                      <a:pt x="87" y="245"/>
                    </a:lnTo>
                    <a:lnTo>
                      <a:pt x="76" y="231"/>
                    </a:lnTo>
                    <a:lnTo>
                      <a:pt x="67" y="214"/>
                    </a:lnTo>
                    <a:lnTo>
                      <a:pt x="57" y="199"/>
                    </a:lnTo>
                    <a:lnTo>
                      <a:pt x="50" y="182"/>
                    </a:lnTo>
                    <a:lnTo>
                      <a:pt x="42" y="165"/>
                    </a:lnTo>
                    <a:lnTo>
                      <a:pt x="34" y="148"/>
                    </a:lnTo>
                    <a:lnTo>
                      <a:pt x="28" y="130"/>
                    </a:lnTo>
                    <a:lnTo>
                      <a:pt x="23" y="113"/>
                    </a:lnTo>
                    <a:lnTo>
                      <a:pt x="19" y="94"/>
                    </a:lnTo>
                    <a:lnTo>
                      <a:pt x="14" y="76"/>
                    </a:lnTo>
                    <a:lnTo>
                      <a:pt x="6" y="39"/>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0" name="Freeform 130"/>
              <p:cNvSpPr>
                <a:spLocks/>
              </p:cNvSpPr>
              <p:nvPr/>
            </p:nvSpPr>
            <p:spPr bwMode="auto">
              <a:xfrm>
                <a:off x="2219" y="1581"/>
                <a:ext cx="3" cy="6"/>
              </a:xfrm>
              <a:custGeom>
                <a:avLst/>
                <a:gdLst>
                  <a:gd name="T0" fmla="*/ 0 w 6"/>
                  <a:gd name="T1" fmla="*/ 6 h 11"/>
                  <a:gd name="T2" fmla="*/ 5 w 6"/>
                  <a:gd name="T3" fmla="*/ 0 h 11"/>
                  <a:gd name="T4" fmla="*/ 6 w 6"/>
                  <a:gd name="T5" fmla="*/ 8 h 11"/>
                  <a:gd name="T6" fmla="*/ 0 w 6"/>
                  <a:gd name="T7" fmla="*/ 9 h 11"/>
                  <a:gd name="T8" fmla="*/ 6 w 6"/>
                  <a:gd name="T9" fmla="*/ 11 h 11"/>
                  <a:gd name="T10" fmla="*/ 0 w 6"/>
                  <a:gd name="T11" fmla="*/ 6 h 11"/>
                </a:gdLst>
                <a:ahLst/>
                <a:cxnLst>
                  <a:cxn ang="0">
                    <a:pos x="T0" y="T1"/>
                  </a:cxn>
                  <a:cxn ang="0">
                    <a:pos x="T2" y="T3"/>
                  </a:cxn>
                  <a:cxn ang="0">
                    <a:pos x="T4" y="T5"/>
                  </a:cxn>
                  <a:cxn ang="0">
                    <a:pos x="T6" y="T7"/>
                  </a:cxn>
                  <a:cxn ang="0">
                    <a:pos x="T8" y="T9"/>
                  </a:cxn>
                  <a:cxn ang="0">
                    <a:pos x="T10" y="T11"/>
                  </a:cxn>
                </a:cxnLst>
                <a:rect l="0" t="0" r="r" b="b"/>
                <a:pathLst>
                  <a:path w="6" h="11">
                    <a:moveTo>
                      <a:pt x="0" y="6"/>
                    </a:moveTo>
                    <a:lnTo>
                      <a:pt x="5" y="0"/>
                    </a:lnTo>
                    <a:lnTo>
                      <a:pt x="6" y="8"/>
                    </a:lnTo>
                    <a:lnTo>
                      <a:pt x="0" y="9"/>
                    </a:lnTo>
                    <a:lnTo>
                      <a:pt x="6"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1" name="Freeform 131"/>
              <p:cNvSpPr>
                <a:spLocks/>
              </p:cNvSpPr>
              <p:nvPr/>
            </p:nvSpPr>
            <p:spPr bwMode="auto">
              <a:xfrm>
                <a:off x="2274" y="1720"/>
                <a:ext cx="106" cy="19"/>
              </a:xfrm>
              <a:custGeom>
                <a:avLst/>
                <a:gdLst>
                  <a:gd name="T0" fmla="*/ 5 w 212"/>
                  <a:gd name="T1" fmla="*/ 0 h 39"/>
                  <a:gd name="T2" fmla="*/ 9 w 212"/>
                  <a:gd name="T3" fmla="*/ 5 h 39"/>
                  <a:gd name="T4" fmla="*/ 14 w 212"/>
                  <a:gd name="T5" fmla="*/ 8 h 39"/>
                  <a:gd name="T6" fmla="*/ 25 w 212"/>
                  <a:gd name="T7" fmla="*/ 15 h 39"/>
                  <a:gd name="T8" fmla="*/ 31 w 212"/>
                  <a:gd name="T9" fmla="*/ 19 h 39"/>
                  <a:gd name="T10" fmla="*/ 36 w 212"/>
                  <a:gd name="T11" fmla="*/ 22 h 39"/>
                  <a:gd name="T12" fmla="*/ 48 w 212"/>
                  <a:gd name="T13" fmla="*/ 26 h 39"/>
                  <a:gd name="T14" fmla="*/ 59 w 212"/>
                  <a:gd name="T15" fmla="*/ 28 h 39"/>
                  <a:gd name="T16" fmla="*/ 73 w 212"/>
                  <a:gd name="T17" fmla="*/ 31 h 39"/>
                  <a:gd name="T18" fmla="*/ 85 w 212"/>
                  <a:gd name="T19" fmla="*/ 31 h 39"/>
                  <a:gd name="T20" fmla="*/ 99 w 212"/>
                  <a:gd name="T21" fmla="*/ 31 h 39"/>
                  <a:gd name="T22" fmla="*/ 113 w 212"/>
                  <a:gd name="T23" fmla="*/ 29 h 39"/>
                  <a:gd name="T24" fmla="*/ 129 w 212"/>
                  <a:gd name="T25" fmla="*/ 28 h 39"/>
                  <a:gd name="T26" fmla="*/ 141 w 212"/>
                  <a:gd name="T27" fmla="*/ 25 h 39"/>
                  <a:gd name="T28" fmla="*/ 155 w 212"/>
                  <a:gd name="T29" fmla="*/ 22 h 39"/>
                  <a:gd name="T30" fmla="*/ 170 w 212"/>
                  <a:gd name="T31" fmla="*/ 19 h 39"/>
                  <a:gd name="T32" fmla="*/ 183 w 212"/>
                  <a:gd name="T33" fmla="*/ 14 h 39"/>
                  <a:gd name="T34" fmla="*/ 211 w 212"/>
                  <a:gd name="T35" fmla="*/ 5 h 39"/>
                  <a:gd name="T36" fmla="*/ 212 w 212"/>
                  <a:gd name="T37" fmla="*/ 11 h 39"/>
                  <a:gd name="T38" fmla="*/ 186 w 212"/>
                  <a:gd name="T39" fmla="*/ 20 h 39"/>
                  <a:gd name="T40" fmla="*/ 172 w 212"/>
                  <a:gd name="T41" fmla="*/ 25 h 39"/>
                  <a:gd name="T42" fmla="*/ 158 w 212"/>
                  <a:gd name="T43" fmla="*/ 29 h 39"/>
                  <a:gd name="T44" fmla="*/ 142 w 212"/>
                  <a:gd name="T45" fmla="*/ 32 h 39"/>
                  <a:gd name="T46" fmla="*/ 129 w 212"/>
                  <a:gd name="T47" fmla="*/ 34 h 39"/>
                  <a:gd name="T48" fmla="*/ 115 w 212"/>
                  <a:gd name="T49" fmla="*/ 37 h 39"/>
                  <a:gd name="T50" fmla="*/ 99 w 212"/>
                  <a:gd name="T51" fmla="*/ 39 h 39"/>
                  <a:gd name="T52" fmla="*/ 85 w 212"/>
                  <a:gd name="T53" fmla="*/ 39 h 39"/>
                  <a:gd name="T54" fmla="*/ 71 w 212"/>
                  <a:gd name="T55" fmla="*/ 37 h 39"/>
                  <a:gd name="T56" fmla="*/ 59 w 212"/>
                  <a:gd name="T57" fmla="*/ 36 h 39"/>
                  <a:gd name="T58" fmla="*/ 45 w 212"/>
                  <a:gd name="T59" fmla="*/ 32 h 39"/>
                  <a:gd name="T60" fmla="*/ 33 w 212"/>
                  <a:gd name="T61" fmla="*/ 28 h 39"/>
                  <a:gd name="T62" fmla="*/ 28 w 212"/>
                  <a:gd name="T63" fmla="*/ 25 h 39"/>
                  <a:gd name="T64" fmla="*/ 22 w 212"/>
                  <a:gd name="T65" fmla="*/ 22 h 39"/>
                  <a:gd name="T66" fmla="*/ 11 w 212"/>
                  <a:gd name="T67" fmla="*/ 14 h 39"/>
                  <a:gd name="T68" fmla="*/ 5 w 212"/>
                  <a:gd name="T69" fmla="*/ 9 h 39"/>
                  <a:gd name="T70" fmla="*/ 0 w 212"/>
                  <a:gd name="T71" fmla="*/ 5 h 39"/>
                  <a:gd name="T72" fmla="*/ 5 w 212"/>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 h="39">
                    <a:moveTo>
                      <a:pt x="5" y="0"/>
                    </a:moveTo>
                    <a:lnTo>
                      <a:pt x="9" y="5"/>
                    </a:lnTo>
                    <a:lnTo>
                      <a:pt x="14" y="8"/>
                    </a:lnTo>
                    <a:lnTo>
                      <a:pt x="25" y="15"/>
                    </a:lnTo>
                    <a:lnTo>
                      <a:pt x="31" y="19"/>
                    </a:lnTo>
                    <a:lnTo>
                      <a:pt x="36" y="22"/>
                    </a:lnTo>
                    <a:lnTo>
                      <a:pt x="48" y="26"/>
                    </a:lnTo>
                    <a:lnTo>
                      <a:pt x="59" y="28"/>
                    </a:lnTo>
                    <a:lnTo>
                      <a:pt x="73" y="31"/>
                    </a:lnTo>
                    <a:lnTo>
                      <a:pt x="85" y="31"/>
                    </a:lnTo>
                    <a:lnTo>
                      <a:pt x="99" y="31"/>
                    </a:lnTo>
                    <a:lnTo>
                      <a:pt x="113" y="29"/>
                    </a:lnTo>
                    <a:lnTo>
                      <a:pt x="129" y="28"/>
                    </a:lnTo>
                    <a:lnTo>
                      <a:pt x="141" y="25"/>
                    </a:lnTo>
                    <a:lnTo>
                      <a:pt x="155" y="22"/>
                    </a:lnTo>
                    <a:lnTo>
                      <a:pt x="170" y="19"/>
                    </a:lnTo>
                    <a:lnTo>
                      <a:pt x="183" y="14"/>
                    </a:lnTo>
                    <a:lnTo>
                      <a:pt x="211" y="5"/>
                    </a:lnTo>
                    <a:lnTo>
                      <a:pt x="212" y="11"/>
                    </a:lnTo>
                    <a:lnTo>
                      <a:pt x="186" y="20"/>
                    </a:lnTo>
                    <a:lnTo>
                      <a:pt x="172" y="25"/>
                    </a:lnTo>
                    <a:lnTo>
                      <a:pt x="158" y="29"/>
                    </a:lnTo>
                    <a:lnTo>
                      <a:pt x="142" y="32"/>
                    </a:lnTo>
                    <a:lnTo>
                      <a:pt x="129" y="34"/>
                    </a:lnTo>
                    <a:lnTo>
                      <a:pt x="115" y="37"/>
                    </a:lnTo>
                    <a:lnTo>
                      <a:pt x="99" y="39"/>
                    </a:lnTo>
                    <a:lnTo>
                      <a:pt x="85" y="39"/>
                    </a:lnTo>
                    <a:lnTo>
                      <a:pt x="71" y="37"/>
                    </a:lnTo>
                    <a:lnTo>
                      <a:pt x="59" y="36"/>
                    </a:lnTo>
                    <a:lnTo>
                      <a:pt x="45" y="32"/>
                    </a:lnTo>
                    <a:lnTo>
                      <a:pt x="33" y="28"/>
                    </a:lnTo>
                    <a:lnTo>
                      <a:pt x="28" y="25"/>
                    </a:lnTo>
                    <a:lnTo>
                      <a:pt x="22" y="22"/>
                    </a:lnTo>
                    <a:lnTo>
                      <a:pt x="11" y="14"/>
                    </a:lnTo>
                    <a:lnTo>
                      <a:pt x="5" y="9"/>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2" name="Freeform 132"/>
              <p:cNvSpPr>
                <a:spLocks/>
              </p:cNvSpPr>
              <p:nvPr/>
            </p:nvSpPr>
            <p:spPr bwMode="auto">
              <a:xfrm>
                <a:off x="2274" y="1720"/>
                <a:ext cx="3" cy="2"/>
              </a:xfrm>
              <a:custGeom>
                <a:avLst/>
                <a:gdLst>
                  <a:gd name="T0" fmla="*/ 0 w 6"/>
                  <a:gd name="T1" fmla="*/ 5 h 5"/>
                  <a:gd name="T2" fmla="*/ 5 w 6"/>
                  <a:gd name="T3" fmla="*/ 0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5" y="0"/>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3" name="Freeform 133"/>
              <p:cNvSpPr>
                <a:spLocks/>
              </p:cNvSpPr>
              <p:nvPr/>
            </p:nvSpPr>
            <p:spPr bwMode="auto">
              <a:xfrm>
                <a:off x="2379" y="1608"/>
                <a:ext cx="61" cy="117"/>
              </a:xfrm>
              <a:custGeom>
                <a:avLst/>
                <a:gdLst>
                  <a:gd name="T0" fmla="*/ 0 w 122"/>
                  <a:gd name="T1" fmla="*/ 229 h 235"/>
                  <a:gd name="T2" fmla="*/ 6 w 122"/>
                  <a:gd name="T3" fmla="*/ 226 h 235"/>
                  <a:gd name="T4" fmla="*/ 12 w 122"/>
                  <a:gd name="T5" fmla="*/ 223 h 235"/>
                  <a:gd name="T6" fmla="*/ 20 w 122"/>
                  <a:gd name="T7" fmla="*/ 219 h 235"/>
                  <a:gd name="T8" fmla="*/ 24 w 122"/>
                  <a:gd name="T9" fmla="*/ 215 h 235"/>
                  <a:gd name="T10" fmla="*/ 37 w 122"/>
                  <a:gd name="T11" fmla="*/ 206 h 235"/>
                  <a:gd name="T12" fmla="*/ 41 w 122"/>
                  <a:gd name="T13" fmla="*/ 199 h 235"/>
                  <a:gd name="T14" fmla="*/ 48 w 122"/>
                  <a:gd name="T15" fmla="*/ 193 h 235"/>
                  <a:gd name="T16" fmla="*/ 52 w 122"/>
                  <a:gd name="T17" fmla="*/ 187 h 235"/>
                  <a:gd name="T18" fmla="*/ 57 w 122"/>
                  <a:gd name="T19" fmla="*/ 181 h 235"/>
                  <a:gd name="T20" fmla="*/ 65 w 122"/>
                  <a:gd name="T21" fmla="*/ 167 h 235"/>
                  <a:gd name="T22" fmla="*/ 74 w 122"/>
                  <a:gd name="T23" fmla="*/ 153 h 235"/>
                  <a:gd name="T24" fmla="*/ 80 w 122"/>
                  <a:gd name="T25" fmla="*/ 136 h 235"/>
                  <a:gd name="T26" fmla="*/ 86 w 122"/>
                  <a:gd name="T27" fmla="*/ 121 h 235"/>
                  <a:gd name="T28" fmla="*/ 92 w 122"/>
                  <a:gd name="T29" fmla="*/ 104 h 235"/>
                  <a:gd name="T30" fmla="*/ 102 w 122"/>
                  <a:gd name="T31" fmla="*/ 70 h 235"/>
                  <a:gd name="T32" fmla="*/ 105 w 122"/>
                  <a:gd name="T33" fmla="*/ 51 h 235"/>
                  <a:gd name="T34" fmla="*/ 109 w 122"/>
                  <a:gd name="T35" fmla="*/ 34 h 235"/>
                  <a:gd name="T36" fmla="*/ 116 w 122"/>
                  <a:gd name="T37" fmla="*/ 0 h 235"/>
                  <a:gd name="T38" fmla="*/ 122 w 122"/>
                  <a:gd name="T39" fmla="*/ 2 h 235"/>
                  <a:gd name="T40" fmla="*/ 116 w 122"/>
                  <a:gd name="T41" fmla="*/ 36 h 235"/>
                  <a:gd name="T42" fmla="*/ 113 w 122"/>
                  <a:gd name="T43" fmla="*/ 53 h 235"/>
                  <a:gd name="T44" fmla="*/ 108 w 122"/>
                  <a:gd name="T45" fmla="*/ 71 h 235"/>
                  <a:gd name="T46" fmla="*/ 99 w 122"/>
                  <a:gd name="T47" fmla="*/ 107 h 235"/>
                  <a:gd name="T48" fmla="*/ 92 w 122"/>
                  <a:gd name="T49" fmla="*/ 124 h 235"/>
                  <a:gd name="T50" fmla="*/ 86 w 122"/>
                  <a:gd name="T51" fmla="*/ 139 h 235"/>
                  <a:gd name="T52" fmla="*/ 80 w 122"/>
                  <a:gd name="T53" fmla="*/ 156 h 235"/>
                  <a:gd name="T54" fmla="*/ 71 w 122"/>
                  <a:gd name="T55" fmla="*/ 172 h 235"/>
                  <a:gd name="T56" fmla="*/ 63 w 122"/>
                  <a:gd name="T57" fmla="*/ 185 h 235"/>
                  <a:gd name="T58" fmla="*/ 57 w 122"/>
                  <a:gd name="T59" fmla="*/ 192 h 235"/>
                  <a:gd name="T60" fmla="*/ 52 w 122"/>
                  <a:gd name="T61" fmla="*/ 198 h 235"/>
                  <a:gd name="T62" fmla="*/ 48 w 122"/>
                  <a:gd name="T63" fmla="*/ 204 h 235"/>
                  <a:gd name="T64" fmla="*/ 41 w 122"/>
                  <a:gd name="T65" fmla="*/ 210 h 235"/>
                  <a:gd name="T66" fmla="*/ 29 w 122"/>
                  <a:gd name="T67" fmla="*/ 219 h 235"/>
                  <a:gd name="T68" fmla="*/ 23 w 122"/>
                  <a:gd name="T69" fmla="*/ 224 h 235"/>
                  <a:gd name="T70" fmla="*/ 15 w 122"/>
                  <a:gd name="T71" fmla="*/ 229 h 235"/>
                  <a:gd name="T72" fmla="*/ 9 w 122"/>
                  <a:gd name="T73" fmla="*/ 232 h 235"/>
                  <a:gd name="T74" fmla="*/ 1 w 122"/>
                  <a:gd name="T75" fmla="*/ 235 h 235"/>
                  <a:gd name="T76" fmla="*/ 0 w 122"/>
                  <a:gd name="T77" fmla="*/ 2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235">
                    <a:moveTo>
                      <a:pt x="0" y="229"/>
                    </a:moveTo>
                    <a:lnTo>
                      <a:pt x="6" y="226"/>
                    </a:lnTo>
                    <a:lnTo>
                      <a:pt x="12" y="223"/>
                    </a:lnTo>
                    <a:lnTo>
                      <a:pt x="20" y="219"/>
                    </a:lnTo>
                    <a:lnTo>
                      <a:pt x="24" y="215"/>
                    </a:lnTo>
                    <a:lnTo>
                      <a:pt x="37" y="206"/>
                    </a:lnTo>
                    <a:lnTo>
                      <a:pt x="41" y="199"/>
                    </a:lnTo>
                    <a:lnTo>
                      <a:pt x="48" y="193"/>
                    </a:lnTo>
                    <a:lnTo>
                      <a:pt x="52" y="187"/>
                    </a:lnTo>
                    <a:lnTo>
                      <a:pt x="57" y="181"/>
                    </a:lnTo>
                    <a:lnTo>
                      <a:pt x="65" y="167"/>
                    </a:lnTo>
                    <a:lnTo>
                      <a:pt x="74" y="153"/>
                    </a:lnTo>
                    <a:lnTo>
                      <a:pt x="80" y="136"/>
                    </a:lnTo>
                    <a:lnTo>
                      <a:pt x="86" y="121"/>
                    </a:lnTo>
                    <a:lnTo>
                      <a:pt x="92" y="104"/>
                    </a:lnTo>
                    <a:lnTo>
                      <a:pt x="102" y="70"/>
                    </a:lnTo>
                    <a:lnTo>
                      <a:pt x="105" y="51"/>
                    </a:lnTo>
                    <a:lnTo>
                      <a:pt x="109" y="34"/>
                    </a:lnTo>
                    <a:lnTo>
                      <a:pt x="116" y="0"/>
                    </a:lnTo>
                    <a:lnTo>
                      <a:pt x="122" y="2"/>
                    </a:lnTo>
                    <a:lnTo>
                      <a:pt x="116" y="36"/>
                    </a:lnTo>
                    <a:lnTo>
                      <a:pt x="113" y="53"/>
                    </a:lnTo>
                    <a:lnTo>
                      <a:pt x="108" y="71"/>
                    </a:lnTo>
                    <a:lnTo>
                      <a:pt x="99" y="107"/>
                    </a:lnTo>
                    <a:lnTo>
                      <a:pt x="92" y="124"/>
                    </a:lnTo>
                    <a:lnTo>
                      <a:pt x="86" y="139"/>
                    </a:lnTo>
                    <a:lnTo>
                      <a:pt x="80" y="156"/>
                    </a:lnTo>
                    <a:lnTo>
                      <a:pt x="71" y="172"/>
                    </a:lnTo>
                    <a:lnTo>
                      <a:pt x="63" y="185"/>
                    </a:lnTo>
                    <a:lnTo>
                      <a:pt x="57" y="192"/>
                    </a:lnTo>
                    <a:lnTo>
                      <a:pt x="52" y="198"/>
                    </a:lnTo>
                    <a:lnTo>
                      <a:pt x="48" y="204"/>
                    </a:lnTo>
                    <a:lnTo>
                      <a:pt x="41" y="210"/>
                    </a:lnTo>
                    <a:lnTo>
                      <a:pt x="29" y="219"/>
                    </a:lnTo>
                    <a:lnTo>
                      <a:pt x="23" y="224"/>
                    </a:lnTo>
                    <a:lnTo>
                      <a:pt x="15" y="229"/>
                    </a:lnTo>
                    <a:lnTo>
                      <a:pt x="9" y="232"/>
                    </a:lnTo>
                    <a:lnTo>
                      <a:pt x="1" y="235"/>
                    </a:lnTo>
                    <a:lnTo>
                      <a:pt x="0"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4" name="Freeform 134"/>
              <p:cNvSpPr>
                <a:spLocks/>
              </p:cNvSpPr>
              <p:nvPr/>
            </p:nvSpPr>
            <p:spPr bwMode="auto">
              <a:xfrm>
                <a:off x="2379" y="1722"/>
                <a:ext cx="1" cy="3"/>
              </a:xfrm>
              <a:custGeom>
                <a:avLst/>
                <a:gdLst>
                  <a:gd name="T0" fmla="*/ 1 w 1"/>
                  <a:gd name="T1" fmla="*/ 6 h 6"/>
                  <a:gd name="T2" fmla="*/ 0 w 1"/>
                  <a:gd name="T3" fmla="*/ 0 h 6"/>
                  <a:gd name="T4" fmla="*/ 1 w 1"/>
                  <a:gd name="T5" fmla="*/ 6 h 6"/>
                </a:gdLst>
                <a:ahLst/>
                <a:cxnLst>
                  <a:cxn ang="0">
                    <a:pos x="T0" y="T1"/>
                  </a:cxn>
                  <a:cxn ang="0">
                    <a:pos x="T2" y="T3"/>
                  </a:cxn>
                  <a:cxn ang="0">
                    <a:pos x="T4" y="T5"/>
                  </a:cxn>
                </a:cxnLst>
                <a:rect l="0" t="0" r="r" b="b"/>
                <a:pathLst>
                  <a:path w="1" h="6">
                    <a:moveTo>
                      <a:pt x="1" y="6"/>
                    </a:move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5" name="Freeform 135"/>
              <p:cNvSpPr>
                <a:spLocks/>
              </p:cNvSpPr>
              <p:nvPr/>
            </p:nvSpPr>
            <p:spPr bwMode="auto">
              <a:xfrm>
                <a:off x="2436" y="1583"/>
                <a:ext cx="5" cy="26"/>
              </a:xfrm>
              <a:custGeom>
                <a:avLst/>
                <a:gdLst>
                  <a:gd name="T0" fmla="*/ 2 w 9"/>
                  <a:gd name="T1" fmla="*/ 49 h 51"/>
                  <a:gd name="T2" fmla="*/ 2 w 9"/>
                  <a:gd name="T3" fmla="*/ 38 h 51"/>
                  <a:gd name="T4" fmla="*/ 3 w 9"/>
                  <a:gd name="T5" fmla="*/ 26 h 51"/>
                  <a:gd name="T6" fmla="*/ 2 w 9"/>
                  <a:gd name="T7" fmla="*/ 14 h 51"/>
                  <a:gd name="T8" fmla="*/ 0 w 9"/>
                  <a:gd name="T9" fmla="*/ 8 h 51"/>
                  <a:gd name="T10" fmla="*/ 0 w 9"/>
                  <a:gd name="T11" fmla="*/ 1 h 51"/>
                  <a:gd name="T12" fmla="*/ 6 w 9"/>
                  <a:gd name="T13" fmla="*/ 0 h 51"/>
                  <a:gd name="T14" fmla="*/ 8 w 9"/>
                  <a:gd name="T15" fmla="*/ 6 h 51"/>
                  <a:gd name="T16" fmla="*/ 8 w 9"/>
                  <a:gd name="T17" fmla="*/ 14 h 51"/>
                  <a:gd name="T18" fmla="*/ 9 w 9"/>
                  <a:gd name="T19" fmla="*/ 26 h 51"/>
                  <a:gd name="T20" fmla="*/ 9 w 9"/>
                  <a:gd name="T21" fmla="*/ 38 h 51"/>
                  <a:gd name="T22" fmla="*/ 8 w 9"/>
                  <a:gd name="T23" fmla="*/ 51 h 51"/>
                  <a:gd name="T24" fmla="*/ 2 w 9"/>
                  <a:gd name="T2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1">
                    <a:moveTo>
                      <a:pt x="2" y="49"/>
                    </a:moveTo>
                    <a:lnTo>
                      <a:pt x="2" y="38"/>
                    </a:lnTo>
                    <a:lnTo>
                      <a:pt x="3" y="26"/>
                    </a:lnTo>
                    <a:lnTo>
                      <a:pt x="2" y="14"/>
                    </a:lnTo>
                    <a:lnTo>
                      <a:pt x="0" y="8"/>
                    </a:lnTo>
                    <a:lnTo>
                      <a:pt x="0" y="1"/>
                    </a:lnTo>
                    <a:lnTo>
                      <a:pt x="6" y="0"/>
                    </a:lnTo>
                    <a:lnTo>
                      <a:pt x="8" y="6"/>
                    </a:lnTo>
                    <a:lnTo>
                      <a:pt x="8" y="14"/>
                    </a:lnTo>
                    <a:lnTo>
                      <a:pt x="9" y="26"/>
                    </a:lnTo>
                    <a:lnTo>
                      <a:pt x="9" y="38"/>
                    </a:lnTo>
                    <a:lnTo>
                      <a:pt x="8" y="51"/>
                    </a:lnTo>
                    <a:lnTo>
                      <a:pt x="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6" name="Freeform 136"/>
              <p:cNvSpPr>
                <a:spLocks/>
              </p:cNvSpPr>
              <p:nvPr/>
            </p:nvSpPr>
            <p:spPr bwMode="auto">
              <a:xfrm>
                <a:off x="2437" y="1608"/>
                <a:ext cx="3"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7" name="Freeform 137"/>
              <p:cNvSpPr>
                <a:spLocks/>
              </p:cNvSpPr>
              <p:nvPr/>
            </p:nvSpPr>
            <p:spPr bwMode="auto">
              <a:xfrm>
                <a:off x="2424" y="1529"/>
                <a:ext cx="15" cy="56"/>
              </a:xfrm>
              <a:custGeom>
                <a:avLst/>
                <a:gdLst>
                  <a:gd name="T0" fmla="*/ 25 w 31"/>
                  <a:gd name="T1" fmla="*/ 111 h 111"/>
                  <a:gd name="T2" fmla="*/ 10 w 31"/>
                  <a:gd name="T3" fmla="*/ 52 h 111"/>
                  <a:gd name="T4" fmla="*/ 8 w 31"/>
                  <a:gd name="T5" fmla="*/ 43 h 111"/>
                  <a:gd name="T6" fmla="*/ 5 w 31"/>
                  <a:gd name="T7" fmla="*/ 32 h 111"/>
                  <a:gd name="T8" fmla="*/ 0 w 31"/>
                  <a:gd name="T9" fmla="*/ 1 h 111"/>
                  <a:gd name="T10" fmla="*/ 7 w 31"/>
                  <a:gd name="T11" fmla="*/ 0 h 111"/>
                  <a:gd name="T12" fmla="*/ 13 w 31"/>
                  <a:gd name="T13" fmla="*/ 31 h 111"/>
                  <a:gd name="T14" fmla="*/ 14 w 31"/>
                  <a:gd name="T15" fmla="*/ 41 h 111"/>
                  <a:gd name="T16" fmla="*/ 16 w 31"/>
                  <a:gd name="T17" fmla="*/ 51 h 111"/>
                  <a:gd name="T18" fmla="*/ 31 w 31"/>
                  <a:gd name="T19" fmla="*/ 108 h 111"/>
                  <a:gd name="T20" fmla="*/ 25 w 3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11">
                    <a:moveTo>
                      <a:pt x="25" y="111"/>
                    </a:moveTo>
                    <a:lnTo>
                      <a:pt x="10" y="52"/>
                    </a:lnTo>
                    <a:lnTo>
                      <a:pt x="8" y="43"/>
                    </a:lnTo>
                    <a:lnTo>
                      <a:pt x="5" y="32"/>
                    </a:lnTo>
                    <a:lnTo>
                      <a:pt x="0" y="1"/>
                    </a:lnTo>
                    <a:lnTo>
                      <a:pt x="7" y="0"/>
                    </a:lnTo>
                    <a:lnTo>
                      <a:pt x="13" y="31"/>
                    </a:lnTo>
                    <a:lnTo>
                      <a:pt x="14" y="41"/>
                    </a:lnTo>
                    <a:lnTo>
                      <a:pt x="16" y="51"/>
                    </a:lnTo>
                    <a:lnTo>
                      <a:pt x="31" y="108"/>
                    </a:lnTo>
                    <a:lnTo>
                      <a:pt x="25"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8" name="Freeform 138"/>
              <p:cNvSpPr>
                <a:spLocks/>
              </p:cNvSpPr>
              <p:nvPr/>
            </p:nvSpPr>
            <p:spPr bwMode="auto">
              <a:xfrm>
                <a:off x="2436" y="1583"/>
                <a:ext cx="3" cy="2"/>
              </a:xfrm>
              <a:custGeom>
                <a:avLst/>
                <a:gdLst>
                  <a:gd name="T0" fmla="*/ 6 w 6"/>
                  <a:gd name="T1" fmla="*/ 0 h 3"/>
                  <a:gd name="T2" fmla="*/ 0 w 6"/>
                  <a:gd name="T3" fmla="*/ 3 h 3"/>
                  <a:gd name="T4" fmla="*/ 0 w 6"/>
                  <a:gd name="T5" fmla="*/ 1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59" name="Freeform 139"/>
              <p:cNvSpPr>
                <a:spLocks/>
              </p:cNvSpPr>
              <p:nvPr/>
            </p:nvSpPr>
            <p:spPr bwMode="auto">
              <a:xfrm>
                <a:off x="2423" y="1485"/>
                <a:ext cx="4" cy="45"/>
              </a:xfrm>
              <a:custGeom>
                <a:avLst/>
                <a:gdLst>
                  <a:gd name="T0" fmla="*/ 1 w 8"/>
                  <a:gd name="T1" fmla="*/ 91 h 91"/>
                  <a:gd name="T2" fmla="*/ 0 w 8"/>
                  <a:gd name="T3" fmla="*/ 74 h 91"/>
                  <a:gd name="T4" fmla="*/ 1 w 8"/>
                  <a:gd name="T5" fmla="*/ 45 h 91"/>
                  <a:gd name="T6" fmla="*/ 1 w 8"/>
                  <a:gd name="T7" fmla="*/ 0 h 91"/>
                  <a:gd name="T8" fmla="*/ 8 w 8"/>
                  <a:gd name="T9" fmla="*/ 0 h 91"/>
                  <a:gd name="T10" fmla="*/ 8 w 8"/>
                  <a:gd name="T11" fmla="*/ 45 h 91"/>
                  <a:gd name="T12" fmla="*/ 8 w 8"/>
                  <a:gd name="T13" fmla="*/ 74 h 91"/>
                  <a:gd name="T14" fmla="*/ 8 w 8"/>
                  <a:gd name="T15" fmla="*/ 91 h 91"/>
                  <a:gd name="T16" fmla="*/ 1 w 8"/>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1">
                    <a:moveTo>
                      <a:pt x="1" y="91"/>
                    </a:moveTo>
                    <a:lnTo>
                      <a:pt x="0" y="74"/>
                    </a:lnTo>
                    <a:lnTo>
                      <a:pt x="1" y="45"/>
                    </a:lnTo>
                    <a:lnTo>
                      <a:pt x="1" y="0"/>
                    </a:lnTo>
                    <a:lnTo>
                      <a:pt x="8" y="0"/>
                    </a:lnTo>
                    <a:lnTo>
                      <a:pt x="8" y="45"/>
                    </a:lnTo>
                    <a:lnTo>
                      <a:pt x="8" y="74"/>
                    </a:lnTo>
                    <a:lnTo>
                      <a:pt x="8" y="91"/>
                    </a:lnTo>
                    <a:lnTo>
                      <a:pt x="1"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0" name="Freeform 140"/>
              <p:cNvSpPr>
                <a:spLocks/>
              </p:cNvSpPr>
              <p:nvPr/>
            </p:nvSpPr>
            <p:spPr bwMode="auto">
              <a:xfrm>
                <a:off x="2424" y="1529"/>
                <a:ext cx="3" cy="1"/>
              </a:xfrm>
              <a:custGeom>
                <a:avLst/>
                <a:gdLst>
                  <a:gd name="T0" fmla="*/ 0 w 7"/>
                  <a:gd name="T1" fmla="*/ 1 h 1"/>
                  <a:gd name="T2" fmla="*/ 7 w 7"/>
                  <a:gd name="T3" fmla="*/ 1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1"/>
                    </a:lnTo>
                    <a:lnTo>
                      <a:pt x="7"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1" name="Freeform 141"/>
              <p:cNvSpPr>
                <a:spLocks/>
              </p:cNvSpPr>
              <p:nvPr/>
            </p:nvSpPr>
            <p:spPr bwMode="auto">
              <a:xfrm>
                <a:off x="2423" y="1403"/>
                <a:ext cx="9" cy="82"/>
              </a:xfrm>
              <a:custGeom>
                <a:avLst/>
                <a:gdLst>
                  <a:gd name="T0" fmla="*/ 1 w 18"/>
                  <a:gd name="T1" fmla="*/ 163 h 163"/>
                  <a:gd name="T2" fmla="*/ 0 w 18"/>
                  <a:gd name="T3" fmla="*/ 142 h 163"/>
                  <a:gd name="T4" fmla="*/ 0 w 18"/>
                  <a:gd name="T5" fmla="*/ 122 h 163"/>
                  <a:gd name="T6" fmla="*/ 1 w 18"/>
                  <a:gd name="T7" fmla="*/ 80 h 163"/>
                  <a:gd name="T8" fmla="*/ 3 w 18"/>
                  <a:gd name="T9" fmla="*/ 60 h 163"/>
                  <a:gd name="T10" fmla="*/ 4 w 18"/>
                  <a:gd name="T11" fmla="*/ 40 h 163"/>
                  <a:gd name="T12" fmla="*/ 8 w 18"/>
                  <a:gd name="T13" fmla="*/ 20 h 163"/>
                  <a:gd name="T14" fmla="*/ 12 w 18"/>
                  <a:gd name="T15" fmla="*/ 0 h 163"/>
                  <a:gd name="T16" fmla="*/ 18 w 18"/>
                  <a:gd name="T17" fmla="*/ 1 h 163"/>
                  <a:gd name="T18" fmla="*/ 15 w 18"/>
                  <a:gd name="T19" fmla="*/ 21 h 163"/>
                  <a:gd name="T20" fmla="*/ 11 w 18"/>
                  <a:gd name="T21" fmla="*/ 41 h 163"/>
                  <a:gd name="T22" fmla="*/ 9 w 18"/>
                  <a:gd name="T23" fmla="*/ 61 h 163"/>
                  <a:gd name="T24" fmla="*/ 8 w 18"/>
                  <a:gd name="T25" fmla="*/ 81 h 163"/>
                  <a:gd name="T26" fmla="*/ 6 w 18"/>
                  <a:gd name="T27" fmla="*/ 122 h 163"/>
                  <a:gd name="T28" fmla="*/ 6 w 18"/>
                  <a:gd name="T29" fmla="*/ 142 h 163"/>
                  <a:gd name="T30" fmla="*/ 8 w 18"/>
                  <a:gd name="T31" fmla="*/ 163 h 163"/>
                  <a:gd name="T32" fmla="*/ 1 w 18"/>
                  <a:gd name="T3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3">
                    <a:moveTo>
                      <a:pt x="1" y="163"/>
                    </a:moveTo>
                    <a:lnTo>
                      <a:pt x="0" y="142"/>
                    </a:lnTo>
                    <a:lnTo>
                      <a:pt x="0" y="122"/>
                    </a:lnTo>
                    <a:lnTo>
                      <a:pt x="1" y="80"/>
                    </a:lnTo>
                    <a:lnTo>
                      <a:pt x="3" y="60"/>
                    </a:lnTo>
                    <a:lnTo>
                      <a:pt x="4" y="40"/>
                    </a:lnTo>
                    <a:lnTo>
                      <a:pt x="8" y="20"/>
                    </a:lnTo>
                    <a:lnTo>
                      <a:pt x="12" y="0"/>
                    </a:lnTo>
                    <a:lnTo>
                      <a:pt x="18" y="1"/>
                    </a:lnTo>
                    <a:lnTo>
                      <a:pt x="15" y="21"/>
                    </a:lnTo>
                    <a:lnTo>
                      <a:pt x="11" y="41"/>
                    </a:lnTo>
                    <a:lnTo>
                      <a:pt x="9" y="61"/>
                    </a:lnTo>
                    <a:lnTo>
                      <a:pt x="8" y="81"/>
                    </a:lnTo>
                    <a:lnTo>
                      <a:pt x="6" y="122"/>
                    </a:lnTo>
                    <a:lnTo>
                      <a:pt x="6" y="142"/>
                    </a:lnTo>
                    <a:lnTo>
                      <a:pt x="8" y="163"/>
                    </a:lnTo>
                    <a:lnTo>
                      <a:pt x="1"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2" name="Freeform 142"/>
              <p:cNvSpPr>
                <a:spLocks/>
              </p:cNvSpPr>
              <p:nvPr/>
            </p:nvSpPr>
            <p:spPr bwMode="auto">
              <a:xfrm>
                <a:off x="2424" y="1485"/>
                <a:ext cx="3"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3" name="Freeform 143"/>
              <p:cNvSpPr>
                <a:spLocks/>
              </p:cNvSpPr>
              <p:nvPr/>
            </p:nvSpPr>
            <p:spPr bwMode="auto">
              <a:xfrm>
                <a:off x="2429" y="1295"/>
                <a:ext cx="66" cy="109"/>
              </a:xfrm>
              <a:custGeom>
                <a:avLst/>
                <a:gdLst>
                  <a:gd name="T0" fmla="*/ 0 w 132"/>
                  <a:gd name="T1" fmla="*/ 216 h 217"/>
                  <a:gd name="T2" fmla="*/ 8 w 132"/>
                  <a:gd name="T3" fmla="*/ 186 h 217"/>
                  <a:gd name="T4" fmla="*/ 19 w 132"/>
                  <a:gd name="T5" fmla="*/ 157 h 217"/>
                  <a:gd name="T6" fmla="*/ 25 w 132"/>
                  <a:gd name="T7" fmla="*/ 143 h 217"/>
                  <a:gd name="T8" fmla="*/ 33 w 132"/>
                  <a:gd name="T9" fmla="*/ 128 h 217"/>
                  <a:gd name="T10" fmla="*/ 39 w 132"/>
                  <a:gd name="T11" fmla="*/ 114 h 217"/>
                  <a:gd name="T12" fmla="*/ 47 w 132"/>
                  <a:gd name="T13" fmla="*/ 100 h 217"/>
                  <a:gd name="T14" fmla="*/ 65 w 132"/>
                  <a:gd name="T15" fmla="*/ 74 h 217"/>
                  <a:gd name="T16" fmla="*/ 84 w 132"/>
                  <a:gd name="T17" fmla="*/ 47 h 217"/>
                  <a:gd name="T18" fmla="*/ 93 w 132"/>
                  <a:gd name="T19" fmla="*/ 35 h 217"/>
                  <a:gd name="T20" fmla="*/ 104 w 132"/>
                  <a:gd name="T21" fmla="*/ 23 h 217"/>
                  <a:gd name="T22" fmla="*/ 115 w 132"/>
                  <a:gd name="T23" fmla="*/ 12 h 217"/>
                  <a:gd name="T24" fmla="*/ 127 w 132"/>
                  <a:gd name="T25" fmla="*/ 0 h 217"/>
                  <a:gd name="T26" fmla="*/ 132 w 132"/>
                  <a:gd name="T27" fmla="*/ 6 h 217"/>
                  <a:gd name="T28" fmla="*/ 121 w 132"/>
                  <a:gd name="T29" fmla="*/ 17 h 217"/>
                  <a:gd name="T30" fmla="*/ 110 w 132"/>
                  <a:gd name="T31" fmla="*/ 27 h 217"/>
                  <a:gd name="T32" fmla="*/ 99 w 132"/>
                  <a:gd name="T33" fmla="*/ 40 h 217"/>
                  <a:gd name="T34" fmla="*/ 88 w 132"/>
                  <a:gd name="T35" fmla="*/ 52 h 217"/>
                  <a:gd name="T36" fmla="*/ 70 w 132"/>
                  <a:gd name="T37" fmla="*/ 77 h 217"/>
                  <a:gd name="T38" fmla="*/ 53 w 132"/>
                  <a:gd name="T39" fmla="*/ 105 h 217"/>
                  <a:gd name="T40" fmla="*/ 45 w 132"/>
                  <a:gd name="T41" fmla="*/ 118 h 217"/>
                  <a:gd name="T42" fmla="*/ 39 w 132"/>
                  <a:gd name="T43" fmla="*/ 131 h 217"/>
                  <a:gd name="T44" fmla="*/ 31 w 132"/>
                  <a:gd name="T45" fmla="*/ 146 h 217"/>
                  <a:gd name="T46" fmla="*/ 25 w 132"/>
                  <a:gd name="T47" fmla="*/ 160 h 217"/>
                  <a:gd name="T48" fmla="*/ 14 w 132"/>
                  <a:gd name="T49" fmla="*/ 188 h 217"/>
                  <a:gd name="T50" fmla="*/ 6 w 132"/>
                  <a:gd name="T51" fmla="*/ 217 h 217"/>
                  <a:gd name="T52" fmla="*/ 0 w 132"/>
                  <a:gd name="T53"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217">
                    <a:moveTo>
                      <a:pt x="0" y="216"/>
                    </a:moveTo>
                    <a:lnTo>
                      <a:pt x="8" y="186"/>
                    </a:lnTo>
                    <a:lnTo>
                      <a:pt x="19" y="157"/>
                    </a:lnTo>
                    <a:lnTo>
                      <a:pt x="25" y="143"/>
                    </a:lnTo>
                    <a:lnTo>
                      <a:pt x="33" y="128"/>
                    </a:lnTo>
                    <a:lnTo>
                      <a:pt x="39" y="114"/>
                    </a:lnTo>
                    <a:lnTo>
                      <a:pt x="47" y="100"/>
                    </a:lnTo>
                    <a:lnTo>
                      <a:pt x="65" y="74"/>
                    </a:lnTo>
                    <a:lnTo>
                      <a:pt x="84" y="47"/>
                    </a:lnTo>
                    <a:lnTo>
                      <a:pt x="93" y="35"/>
                    </a:lnTo>
                    <a:lnTo>
                      <a:pt x="104" y="23"/>
                    </a:lnTo>
                    <a:lnTo>
                      <a:pt x="115" y="12"/>
                    </a:lnTo>
                    <a:lnTo>
                      <a:pt x="127" y="0"/>
                    </a:lnTo>
                    <a:lnTo>
                      <a:pt x="132" y="6"/>
                    </a:lnTo>
                    <a:lnTo>
                      <a:pt x="121" y="17"/>
                    </a:lnTo>
                    <a:lnTo>
                      <a:pt x="110" y="27"/>
                    </a:lnTo>
                    <a:lnTo>
                      <a:pt x="99" y="40"/>
                    </a:lnTo>
                    <a:lnTo>
                      <a:pt x="88" y="52"/>
                    </a:lnTo>
                    <a:lnTo>
                      <a:pt x="70" y="77"/>
                    </a:lnTo>
                    <a:lnTo>
                      <a:pt x="53" y="105"/>
                    </a:lnTo>
                    <a:lnTo>
                      <a:pt x="45" y="118"/>
                    </a:lnTo>
                    <a:lnTo>
                      <a:pt x="39" y="131"/>
                    </a:lnTo>
                    <a:lnTo>
                      <a:pt x="31" y="146"/>
                    </a:lnTo>
                    <a:lnTo>
                      <a:pt x="25" y="160"/>
                    </a:lnTo>
                    <a:lnTo>
                      <a:pt x="14" y="188"/>
                    </a:lnTo>
                    <a:lnTo>
                      <a:pt x="6" y="217"/>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4" name="Freeform 144"/>
              <p:cNvSpPr>
                <a:spLocks/>
              </p:cNvSpPr>
              <p:nvPr/>
            </p:nvSpPr>
            <p:spPr bwMode="auto">
              <a:xfrm>
                <a:off x="2429" y="1403"/>
                <a:ext cx="3" cy="1"/>
              </a:xfrm>
              <a:custGeom>
                <a:avLst/>
                <a:gdLst>
                  <a:gd name="T0" fmla="*/ 0 w 6"/>
                  <a:gd name="T1" fmla="*/ 0 h 1"/>
                  <a:gd name="T2" fmla="*/ 6 w 6"/>
                  <a:gd name="T3" fmla="*/ 1 h 1"/>
                  <a:gd name="T4" fmla="*/ 0 w 6"/>
                  <a:gd name="T5" fmla="*/ 0 h 1"/>
                </a:gdLst>
                <a:ahLst/>
                <a:cxnLst>
                  <a:cxn ang="0">
                    <a:pos x="T0" y="T1"/>
                  </a:cxn>
                  <a:cxn ang="0">
                    <a:pos x="T2" y="T3"/>
                  </a:cxn>
                  <a:cxn ang="0">
                    <a:pos x="T4" y="T5"/>
                  </a:cxn>
                </a:cxnLst>
                <a:rect l="0" t="0" r="r" b="b"/>
                <a:pathLst>
                  <a:path w="6" h="1">
                    <a:moveTo>
                      <a:pt x="0" y="0"/>
                    </a:moveTo>
                    <a:lnTo>
                      <a:pt x="6"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5" name="Freeform 145"/>
              <p:cNvSpPr>
                <a:spLocks/>
              </p:cNvSpPr>
              <p:nvPr/>
            </p:nvSpPr>
            <p:spPr bwMode="auto">
              <a:xfrm>
                <a:off x="2493" y="1295"/>
                <a:ext cx="121" cy="35"/>
              </a:xfrm>
              <a:custGeom>
                <a:avLst/>
                <a:gdLst>
                  <a:gd name="T0" fmla="*/ 1 w 241"/>
                  <a:gd name="T1" fmla="*/ 0 h 69"/>
                  <a:gd name="T2" fmla="*/ 31 w 241"/>
                  <a:gd name="T3" fmla="*/ 6 h 69"/>
                  <a:gd name="T4" fmla="*/ 55 w 241"/>
                  <a:gd name="T5" fmla="*/ 10 h 69"/>
                  <a:gd name="T6" fmla="*/ 102 w 241"/>
                  <a:gd name="T7" fmla="*/ 20 h 69"/>
                  <a:gd name="T8" fmla="*/ 128 w 241"/>
                  <a:gd name="T9" fmla="*/ 26 h 69"/>
                  <a:gd name="T10" fmla="*/ 159 w 241"/>
                  <a:gd name="T11" fmla="*/ 35 h 69"/>
                  <a:gd name="T12" fmla="*/ 195 w 241"/>
                  <a:gd name="T13" fmla="*/ 46 h 69"/>
                  <a:gd name="T14" fmla="*/ 241 w 241"/>
                  <a:gd name="T15" fmla="*/ 63 h 69"/>
                  <a:gd name="T16" fmla="*/ 238 w 241"/>
                  <a:gd name="T17" fmla="*/ 69 h 69"/>
                  <a:gd name="T18" fmla="*/ 193 w 241"/>
                  <a:gd name="T19" fmla="*/ 52 h 69"/>
                  <a:gd name="T20" fmla="*/ 156 w 241"/>
                  <a:gd name="T21" fmla="*/ 41 h 69"/>
                  <a:gd name="T22" fmla="*/ 127 w 241"/>
                  <a:gd name="T23" fmla="*/ 32 h 69"/>
                  <a:gd name="T24" fmla="*/ 102 w 241"/>
                  <a:gd name="T25" fmla="*/ 26 h 69"/>
                  <a:gd name="T26" fmla="*/ 54 w 241"/>
                  <a:gd name="T27" fmla="*/ 18 h 69"/>
                  <a:gd name="T28" fmla="*/ 29 w 241"/>
                  <a:gd name="T29" fmla="*/ 12 h 69"/>
                  <a:gd name="T30" fmla="*/ 0 w 241"/>
                  <a:gd name="T31" fmla="*/ 6 h 69"/>
                  <a:gd name="T32" fmla="*/ 1 w 24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69">
                    <a:moveTo>
                      <a:pt x="1" y="0"/>
                    </a:moveTo>
                    <a:lnTo>
                      <a:pt x="31" y="6"/>
                    </a:lnTo>
                    <a:lnTo>
                      <a:pt x="55" y="10"/>
                    </a:lnTo>
                    <a:lnTo>
                      <a:pt x="102" y="20"/>
                    </a:lnTo>
                    <a:lnTo>
                      <a:pt x="128" y="26"/>
                    </a:lnTo>
                    <a:lnTo>
                      <a:pt x="159" y="35"/>
                    </a:lnTo>
                    <a:lnTo>
                      <a:pt x="195" y="46"/>
                    </a:lnTo>
                    <a:lnTo>
                      <a:pt x="241" y="63"/>
                    </a:lnTo>
                    <a:lnTo>
                      <a:pt x="238" y="69"/>
                    </a:lnTo>
                    <a:lnTo>
                      <a:pt x="193" y="52"/>
                    </a:lnTo>
                    <a:lnTo>
                      <a:pt x="156" y="41"/>
                    </a:lnTo>
                    <a:lnTo>
                      <a:pt x="127" y="32"/>
                    </a:lnTo>
                    <a:lnTo>
                      <a:pt x="102" y="26"/>
                    </a:lnTo>
                    <a:lnTo>
                      <a:pt x="54" y="18"/>
                    </a:lnTo>
                    <a:lnTo>
                      <a:pt x="29" y="12"/>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6" name="Freeform 146"/>
              <p:cNvSpPr>
                <a:spLocks/>
              </p:cNvSpPr>
              <p:nvPr/>
            </p:nvSpPr>
            <p:spPr bwMode="auto">
              <a:xfrm>
                <a:off x="2493" y="1294"/>
                <a:ext cx="2" cy="4"/>
              </a:xfrm>
              <a:custGeom>
                <a:avLst/>
                <a:gdLst>
                  <a:gd name="T0" fmla="*/ 0 w 5"/>
                  <a:gd name="T1" fmla="*/ 2 h 8"/>
                  <a:gd name="T2" fmla="*/ 2 w 5"/>
                  <a:gd name="T3" fmla="*/ 0 h 8"/>
                  <a:gd name="T4" fmla="*/ 3 w 5"/>
                  <a:gd name="T5" fmla="*/ 2 h 8"/>
                  <a:gd name="T6" fmla="*/ 2 w 5"/>
                  <a:gd name="T7" fmla="*/ 8 h 8"/>
                  <a:gd name="T8" fmla="*/ 5 w 5"/>
                  <a:gd name="T9" fmla="*/ 8 h 8"/>
                  <a:gd name="T10" fmla="*/ 0 w 5"/>
                  <a:gd name="T11" fmla="*/ 2 h 8"/>
                </a:gdLst>
                <a:ahLst/>
                <a:cxnLst>
                  <a:cxn ang="0">
                    <a:pos x="T0" y="T1"/>
                  </a:cxn>
                  <a:cxn ang="0">
                    <a:pos x="T2" y="T3"/>
                  </a:cxn>
                  <a:cxn ang="0">
                    <a:pos x="T4" y="T5"/>
                  </a:cxn>
                  <a:cxn ang="0">
                    <a:pos x="T6" y="T7"/>
                  </a:cxn>
                  <a:cxn ang="0">
                    <a:pos x="T8" y="T9"/>
                  </a:cxn>
                  <a:cxn ang="0">
                    <a:pos x="T10" y="T11"/>
                  </a:cxn>
                </a:cxnLst>
                <a:rect l="0" t="0" r="r" b="b"/>
                <a:pathLst>
                  <a:path w="5" h="8">
                    <a:moveTo>
                      <a:pt x="0" y="2"/>
                    </a:moveTo>
                    <a:lnTo>
                      <a:pt x="2" y="0"/>
                    </a:lnTo>
                    <a:lnTo>
                      <a:pt x="3" y="2"/>
                    </a:lnTo>
                    <a:lnTo>
                      <a:pt x="2" y="8"/>
                    </a:lnTo>
                    <a:lnTo>
                      <a:pt x="5" y="8"/>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7" name="Freeform 147"/>
              <p:cNvSpPr>
                <a:spLocks/>
              </p:cNvSpPr>
              <p:nvPr/>
            </p:nvSpPr>
            <p:spPr bwMode="auto">
              <a:xfrm>
                <a:off x="2613" y="1321"/>
                <a:ext cx="27" cy="9"/>
              </a:xfrm>
              <a:custGeom>
                <a:avLst/>
                <a:gdLst>
                  <a:gd name="T0" fmla="*/ 0 w 54"/>
                  <a:gd name="T1" fmla="*/ 9 h 17"/>
                  <a:gd name="T2" fmla="*/ 7 w 54"/>
                  <a:gd name="T3" fmla="*/ 9 h 17"/>
                  <a:gd name="T4" fmla="*/ 26 w 54"/>
                  <a:gd name="T5" fmla="*/ 5 h 17"/>
                  <a:gd name="T6" fmla="*/ 54 w 54"/>
                  <a:gd name="T7" fmla="*/ 0 h 17"/>
                  <a:gd name="T8" fmla="*/ 54 w 54"/>
                  <a:gd name="T9" fmla="*/ 6 h 17"/>
                  <a:gd name="T10" fmla="*/ 27 w 54"/>
                  <a:gd name="T11" fmla="*/ 12 h 17"/>
                  <a:gd name="T12" fmla="*/ 9 w 54"/>
                  <a:gd name="T13" fmla="*/ 16 h 17"/>
                  <a:gd name="T14" fmla="*/ 0 w 54"/>
                  <a:gd name="T15" fmla="*/ 17 h 17"/>
                  <a:gd name="T16" fmla="*/ 0 w 54"/>
                  <a:gd name="T1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
                    <a:moveTo>
                      <a:pt x="0" y="9"/>
                    </a:moveTo>
                    <a:lnTo>
                      <a:pt x="7" y="9"/>
                    </a:lnTo>
                    <a:lnTo>
                      <a:pt x="26" y="5"/>
                    </a:lnTo>
                    <a:lnTo>
                      <a:pt x="54" y="0"/>
                    </a:lnTo>
                    <a:lnTo>
                      <a:pt x="54" y="6"/>
                    </a:lnTo>
                    <a:lnTo>
                      <a:pt x="27" y="12"/>
                    </a:lnTo>
                    <a:lnTo>
                      <a:pt x="9" y="16"/>
                    </a:lnTo>
                    <a:lnTo>
                      <a:pt x="0" y="17"/>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8" name="Freeform 148"/>
              <p:cNvSpPr>
                <a:spLocks/>
              </p:cNvSpPr>
              <p:nvPr/>
            </p:nvSpPr>
            <p:spPr bwMode="auto">
              <a:xfrm>
                <a:off x="2612" y="1326"/>
                <a:ext cx="2" cy="4"/>
              </a:xfrm>
              <a:custGeom>
                <a:avLst/>
                <a:gdLst>
                  <a:gd name="T0" fmla="*/ 0 w 3"/>
                  <a:gd name="T1" fmla="*/ 8 h 8"/>
                  <a:gd name="T2" fmla="*/ 2 w 3"/>
                  <a:gd name="T3" fmla="*/ 8 h 8"/>
                  <a:gd name="T4" fmla="*/ 2 w 3"/>
                  <a:gd name="T5" fmla="*/ 0 h 8"/>
                  <a:gd name="T6" fmla="*/ 3 w 3"/>
                  <a:gd name="T7" fmla="*/ 2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lnTo>
                      <a:pt x="2" y="8"/>
                    </a:lnTo>
                    <a:lnTo>
                      <a:pt x="2" y="0"/>
                    </a:lnTo>
                    <a:lnTo>
                      <a:pt x="3" y="2"/>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69" name="Freeform 149"/>
              <p:cNvSpPr>
                <a:spLocks/>
              </p:cNvSpPr>
              <p:nvPr/>
            </p:nvSpPr>
            <p:spPr bwMode="auto">
              <a:xfrm>
                <a:off x="2640" y="1295"/>
                <a:ext cx="63" cy="29"/>
              </a:xfrm>
              <a:custGeom>
                <a:avLst/>
                <a:gdLst>
                  <a:gd name="T0" fmla="*/ 0 w 127"/>
                  <a:gd name="T1" fmla="*/ 52 h 58"/>
                  <a:gd name="T2" fmla="*/ 34 w 127"/>
                  <a:gd name="T3" fmla="*/ 43 h 58"/>
                  <a:gd name="T4" fmla="*/ 48 w 127"/>
                  <a:gd name="T5" fmla="*/ 38 h 58"/>
                  <a:gd name="T6" fmla="*/ 62 w 127"/>
                  <a:gd name="T7" fmla="*/ 34 h 58"/>
                  <a:gd name="T8" fmla="*/ 74 w 127"/>
                  <a:gd name="T9" fmla="*/ 29 h 58"/>
                  <a:gd name="T10" fmla="*/ 90 w 127"/>
                  <a:gd name="T11" fmla="*/ 21 h 58"/>
                  <a:gd name="T12" fmla="*/ 105 w 127"/>
                  <a:gd name="T13" fmla="*/ 12 h 58"/>
                  <a:gd name="T14" fmla="*/ 122 w 127"/>
                  <a:gd name="T15" fmla="*/ 0 h 58"/>
                  <a:gd name="T16" fmla="*/ 127 w 127"/>
                  <a:gd name="T17" fmla="*/ 6 h 58"/>
                  <a:gd name="T18" fmla="*/ 108 w 127"/>
                  <a:gd name="T19" fmla="*/ 18 h 58"/>
                  <a:gd name="T20" fmla="*/ 93 w 127"/>
                  <a:gd name="T21" fmla="*/ 27 h 58"/>
                  <a:gd name="T22" fmla="*/ 78 w 127"/>
                  <a:gd name="T23" fmla="*/ 35 h 58"/>
                  <a:gd name="T24" fmla="*/ 64 w 127"/>
                  <a:gd name="T25" fmla="*/ 41 h 58"/>
                  <a:gd name="T26" fmla="*/ 51 w 127"/>
                  <a:gd name="T27" fmla="*/ 44 h 58"/>
                  <a:gd name="T28" fmla="*/ 36 w 127"/>
                  <a:gd name="T29" fmla="*/ 49 h 58"/>
                  <a:gd name="T30" fmla="*/ 3 w 127"/>
                  <a:gd name="T31" fmla="*/ 58 h 58"/>
                  <a:gd name="T32" fmla="*/ 0 w 127"/>
                  <a:gd name="T33"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58">
                    <a:moveTo>
                      <a:pt x="0" y="52"/>
                    </a:moveTo>
                    <a:lnTo>
                      <a:pt x="34" y="43"/>
                    </a:lnTo>
                    <a:lnTo>
                      <a:pt x="48" y="38"/>
                    </a:lnTo>
                    <a:lnTo>
                      <a:pt x="62" y="34"/>
                    </a:lnTo>
                    <a:lnTo>
                      <a:pt x="74" y="29"/>
                    </a:lnTo>
                    <a:lnTo>
                      <a:pt x="90" y="21"/>
                    </a:lnTo>
                    <a:lnTo>
                      <a:pt x="105" y="12"/>
                    </a:lnTo>
                    <a:lnTo>
                      <a:pt x="122" y="0"/>
                    </a:lnTo>
                    <a:lnTo>
                      <a:pt x="127" y="6"/>
                    </a:lnTo>
                    <a:lnTo>
                      <a:pt x="108" y="18"/>
                    </a:lnTo>
                    <a:lnTo>
                      <a:pt x="93" y="27"/>
                    </a:lnTo>
                    <a:lnTo>
                      <a:pt x="78" y="35"/>
                    </a:lnTo>
                    <a:lnTo>
                      <a:pt x="64" y="41"/>
                    </a:lnTo>
                    <a:lnTo>
                      <a:pt x="51" y="44"/>
                    </a:lnTo>
                    <a:lnTo>
                      <a:pt x="36" y="49"/>
                    </a:lnTo>
                    <a:lnTo>
                      <a:pt x="3" y="58"/>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0" name="Freeform 150"/>
              <p:cNvSpPr>
                <a:spLocks/>
              </p:cNvSpPr>
              <p:nvPr/>
            </p:nvSpPr>
            <p:spPr bwMode="auto">
              <a:xfrm>
                <a:off x="2640" y="1321"/>
                <a:ext cx="1" cy="3"/>
              </a:xfrm>
              <a:custGeom>
                <a:avLst/>
                <a:gdLst>
                  <a:gd name="T0" fmla="*/ 2 w 3"/>
                  <a:gd name="T1" fmla="*/ 6 h 6"/>
                  <a:gd name="T2" fmla="*/ 3 w 3"/>
                  <a:gd name="T3" fmla="*/ 6 h 6"/>
                  <a:gd name="T4" fmla="*/ 0 w 3"/>
                  <a:gd name="T5" fmla="*/ 0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3" y="6"/>
                    </a:lnTo>
                    <a:lnTo>
                      <a:pt x="0" y="0"/>
                    </a:lnTo>
                    <a:lnTo>
                      <a:pt x="2"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1" name="Freeform 151"/>
              <p:cNvSpPr>
                <a:spLocks/>
              </p:cNvSpPr>
              <p:nvPr/>
            </p:nvSpPr>
            <p:spPr bwMode="auto">
              <a:xfrm>
                <a:off x="2643" y="1171"/>
                <a:ext cx="62" cy="126"/>
              </a:xfrm>
              <a:custGeom>
                <a:avLst/>
                <a:gdLst>
                  <a:gd name="T0" fmla="*/ 114 w 122"/>
                  <a:gd name="T1" fmla="*/ 248 h 251"/>
                  <a:gd name="T2" fmla="*/ 114 w 122"/>
                  <a:gd name="T3" fmla="*/ 245 h 251"/>
                  <a:gd name="T4" fmla="*/ 116 w 122"/>
                  <a:gd name="T5" fmla="*/ 240 h 251"/>
                  <a:gd name="T6" fmla="*/ 114 w 122"/>
                  <a:gd name="T7" fmla="*/ 231 h 251"/>
                  <a:gd name="T8" fmla="*/ 111 w 122"/>
                  <a:gd name="T9" fmla="*/ 220 h 251"/>
                  <a:gd name="T10" fmla="*/ 108 w 122"/>
                  <a:gd name="T11" fmla="*/ 206 h 251"/>
                  <a:gd name="T12" fmla="*/ 102 w 122"/>
                  <a:gd name="T13" fmla="*/ 193 h 251"/>
                  <a:gd name="T14" fmla="*/ 88 w 122"/>
                  <a:gd name="T15" fmla="*/ 157 h 251"/>
                  <a:gd name="T16" fmla="*/ 80 w 122"/>
                  <a:gd name="T17" fmla="*/ 139 h 251"/>
                  <a:gd name="T18" fmla="*/ 71 w 122"/>
                  <a:gd name="T19" fmla="*/ 118 h 251"/>
                  <a:gd name="T20" fmla="*/ 49 w 122"/>
                  <a:gd name="T21" fmla="*/ 80 h 251"/>
                  <a:gd name="T22" fmla="*/ 25 w 122"/>
                  <a:gd name="T23" fmla="*/ 40 h 251"/>
                  <a:gd name="T24" fmla="*/ 12 w 122"/>
                  <a:gd name="T25" fmla="*/ 21 h 251"/>
                  <a:gd name="T26" fmla="*/ 0 w 122"/>
                  <a:gd name="T27" fmla="*/ 4 h 251"/>
                  <a:gd name="T28" fmla="*/ 5 w 122"/>
                  <a:gd name="T29" fmla="*/ 0 h 251"/>
                  <a:gd name="T30" fmla="*/ 18 w 122"/>
                  <a:gd name="T31" fmla="*/ 17 h 251"/>
                  <a:gd name="T32" fmla="*/ 31 w 122"/>
                  <a:gd name="T33" fmla="*/ 37 h 251"/>
                  <a:gd name="T34" fmla="*/ 56 w 122"/>
                  <a:gd name="T35" fmla="*/ 75 h 251"/>
                  <a:gd name="T36" fmla="*/ 77 w 122"/>
                  <a:gd name="T37" fmla="*/ 115 h 251"/>
                  <a:gd name="T38" fmla="*/ 87 w 122"/>
                  <a:gd name="T39" fmla="*/ 135 h 251"/>
                  <a:gd name="T40" fmla="*/ 94 w 122"/>
                  <a:gd name="T41" fmla="*/ 156 h 251"/>
                  <a:gd name="T42" fmla="*/ 108 w 122"/>
                  <a:gd name="T43" fmla="*/ 189 h 251"/>
                  <a:gd name="T44" fmla="*/ 114 w 122"/>
                  <a:gd name="T45" fmla="*/ 205 h 251"/>
                  <a:gd name="T46" fmla="*/ 118 w 122"/>
                  <a:gd name="T47" fmla="*/ 219 h 251"/>
                  <a:gd name="T48" fmla="*/ 121 w 122"/>
                  <a:gd name="T49" fmla="*/ 230 h 251"/>
                  <a:gd name="T50" fmla="*/ 122 w 122"/>
                  <a:gd name="T51" fmla="*/ 239 h 251"/>
                  <a:gd name="T52" fmla="*/ 122 w 122"/>
                  <a:gd name="T53" fmla="*/ 247 h 251"/>
                  <a:gd name="T54" fmla="*/ 119 w 122"/>
                  <a:gd name="T55" fmla="*/ 251 h 251"/>
                  <a:gd name="T56" fmla="*/ 114 w 122"/>
                  <a:gd name="T57"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251">
                    <a:moveTo>
                      <a:pt x="114" y="248"/>
                    </a:moveTo>
                    <a:lnTo>
                      <a:pt x="114" y="245"/>
                    </a:lnTo>
                    <a:lnTo>
                      <a:pt x="116" y="240"/>
                    </a:lnTo>
                    <a:lnTo>
                      <a:pt x="114" y="231"/>
                    </a:lnTo>
                    <a:lnTo>
                      <a:pt x="111" y="220"/>
                    </a:lnTo>
                    <a:lnTo>
                      <a:pt x="108" y="206"/>
                    </a:lnTo>
                    <a:lnTo>
                      <a:pt x="102" y="193"/>
                    </a:lnTo>
                    <a:lnTo>
                      <a:pt x="88" y="157"/>
                    </a:lnTo>
                    <a:lnTo>
                      <a:pt x="80" y="139"/>
                    </a:lnTo>
                    <a:lnTo>
                      <a:pt x="71" y="118"/>
                    </a:lnTo>
                    <a:lnTo>
                      <a:pt x="49" y="80"/>
                    </a:lnTo>
                    <a:lnTo>
                      <a:pt x="25" y="40"/>
                    </a:lnTo>
                    <a:lnTo>
                      <a:pt x="12" y="21"/>
                    </a:lnTo>
                    <a:lnTo>
                      <a:pt x="0" y="4"/>
                    </a:lnTo>
                    <a:lnTo>
                      <a:pt x="5" y="0"/>
                    </a:lnTo>
                    <a:lnTo>
                      <a:pt x="18" y="17"/>
                    </a:lnTo>
                    <a:lnTo>
                      <a:pt x="31" y="37"/>
                    </a:lnTo>
                    <a:lnTo>
                      <a:pt x="56" y="75"/>
                    </a:lnTo>
                    <a:lnTo>
                      <a:pt x="77" y="115"/>
                    </a:lnTo>
                    <a:lnTo>
                      <a:pt x="87" y="135"/>
                    </a:lnTo>
                    <a:lnTo>
                      <a:pt x="94" y="156"/>
                    </a:lnTo>
                    <a:lnTo>
                      <a:pt x="108" y="189"/>
                    </a:lnTo>
                    <a:lnTo>
                      <a:pt x="114" y="205"/>
                    </a:lnTo>
                    <a:lnTo>
                      <a:pt x="118" y="219"/>
                    </a:lnTo>
                    <a:lnTo>
                      <a:pt x="121" y="230"/>
                    </a:lnTo>
                    <a:lnTo>
                      <a:pt x="122" y="239"/>
                    </a:lnTo>
                    <a:lnTo>
                      <a:pt x="122" y="247"/>
                    </a:lnTo>
                    <a:lnTo>
                      <a:pt x="119" y="251"/>
                    </a:lnTo>
                    <a:lnTo>
                      <a:pt x="114"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2" name="Freeform 152"/>
              <p:cNvSpPr>
                <a:spLocks/>
              </p:cNvSpPr>
              <p:nvPr/>
            </p:nvSpPr>
            <p:spPr bwMode="auto">
              <a:xfrm>
                <a:off x="2701" y="1295"/>
                <a:ext cx="2" cy="3"/>
              </a:xfrm>
              <a:custGeom>
                <a:avLst/>
                <a:gdLst>
                  <a:gd name="T0" fmla="*/ 5 w 5"/>
                  <a:gd name="T1" fmla="*/ 6 h 6"/>
                  <a:gd name="T2" fmla="*/ 5 w 5"/>
                  <a:gd name="T3" fmla="*/ 4 h 6"/>
                  <a:gd name="T4" fmla="*/ 0 w 5"/>
                  <a:gd name="T5" fmla="*/ 1 h 6"/>
                  <a:gd name="T6" fmla="*/ 0 w 5"/>
                  <a:gd name="T7" fmla="*/ 0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lnTo>
                      <a:pt x="5" y="4"/>
                    </a:lnTo>
                    <a:lnTo>
                      <a:pt x="0" y="1"/>
                    </a:lnTo>
                    <a:lnTo>
                      <a:pt x="0"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3" name="Freeform 153"/>
              <p:cNvSpPr>
                <a:spLocks/>
              </p:cNvSpPr>
              <p:nvPr/>
            </p:nvSpPr>
            <p:spPr bwMode="auto">
              <a:xfrm>
                <a:off x="2640" y="1166"/>
                <a:ext cx="6" cy="7"/>
              </a:xfrm>
              <a:custGeom>
                <a:avLst/>
                <a:gdLst>
                  <a:gd name="T0" fmla="*/ 8 w 13"/>
                  <a:gd name="T1" fmla="*/ 14 h 14"/>
                  <a:gd name="T2" fmla="*/ 5 w 13"/>
                  <a:gd name="T3" fmla="*/ 12 h 14"/>
                  <a:gd name="T4" fmla="*/ 0 w 13"/>
                  <a:gd name="T5" fmla="*/ 3 h 14"/>
                  <a:gd name="T6" fmla="*/ 5 w 13"/>
                  <a:gd name="T7" fmla="*/ 0 h 14"/>
                  <a:gd name="T8" fmla="*/ 11 w 13"/>
                  <a:gd name="T9" fmla="*/ 8 h 14"/>
                  <a:gd name="T10" fmla="*/ 13 w 13"/>
                  <a:gd name="T11" fmla="*/ 11 h 14"/>
                  <a:gd name="T12" fmla="*/ 8 w 1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8" y="14"/>
                    </a:moveTo>
                    <a:lnTo>
                      <a:pt x="5" y="12"/>
                    </a:lnTo>
                    <a:lnTo>
                      <a:pt x="0" y="3"/>
                    </a:lnTo>
                    <a:lnTo>
                      <a:pt x="5" y="0"/>
                    </a:lnTo>
                    <a:lnTo>
                      <a:pt x="11" y="8"/>
                    </a:lnTo>
                    <a:lnTo>
                      <a:pt x="13" y="11"/>
                    </a:lnTo>
                    <a:lnTo>
                      <a:pt x="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4" name="Freeform 154"/>
              <p:cNvSpPr>
                <a:spLocks/>
              </p:cNvSpPr>
              <p:nvPr/>
            </p:nvSpPr>
            <p:spPr bwMode="auto">
              <a:xfrm>
                <a:off x="2643" y="1171"/>
                <a:ext cx="3" cy="3"/>
              </a:xfrm>
              <a:custGeom>
                <a:avLst/>
                <a:gdLst>
                  <a:gd name="T0" fmla="*/ 0 w 5"/>
                  <a:gd name="T1" fmla="*/ 4 h 4"/>
                  <a:gd name="T2" fmla="*/ 0 w 5"/>
                  <a:gd name="T3" fmla="*/ 3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3"/>
                    </a:ln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5" name="Freeform 155"/>
              <p:cNvSpPr>
                <a:spLocks/>
              </p:cNvSpPr>
              <p:nvPr/>
            </p:nvSpPr>
            <p:spPr bwMode="auto">
              <a:xfrm>
                <a:off x="2633" y="1105"/>
                <a:ext cx="10" cy="62"/>
              </a:xfrm>
              <a:custGeom>
                <a:avLst/>
                <a:gdLst>
                  <a:gd name="T0" fmla="*/ 13 w 22"/>
                  <a:gd name="T1" fmla="*/ 125 h 125"/>
                  <a:gd name="T2" fmla="*/ 10 w 22"/>
                  <a:gd name="T3" fmla="*/ 117 h 125"/>
                  <a:gd name="T4" fmla="*/ 5 w 22"/>
                  <a:gd name="T5" fmla="*/ 109 h 125"/>
                  <a:gd name="T6" fmla="*/ 3 w 22"/>
                  <a:gd name="T7" fmla="*/ 102 h 125"/>
                  <a:gd name="T8" fmla="*/ 2 w 22"/>
                  <a:gd name="T9" fmla="*/ 94 h 125"/>
                  <a:gd name="T10" fmla="*/ 0 w 22"/>
                  <a:gd name="T11" fmla="*/ 77 h 125"/>
                  <a:gd name="T12" fmla="*/ 2 w 22"/>
                  <a:gd name="T13" fmla="*/ 62 h 125"/>
                  <a:gd name="T14" fmla="*/ 5 w 22"/>
                  <a:gd name="T15" fmla="*/ 46 h 125"/>
                  <a:gd name="T16" fmla="*/ 8 w 22"/>
                  <a:gd name="T17" fmla="*/ 31 h 125"/>
                  <a:gd name="T18" fmla="*/ 16 w 22"/>
                  <a:gd name="T19" fmla="*/ 0 h 125"/>
                  <a:gd name="T20" fmla="*/ 22 w 22"/>
                  <a:gd name="T21" fmla="*/ 3 h 125"/>
                  <a:gd name="T22" fmla="*/ 14 w 22"/>
                  <a:gd name="T23" fmla="*/ 34 h 125"/>
                  <a:gd name="T24" fmla="*/ 11 w 22"/>
                  <a:gd name="T25" fmla="*/ 48 h 125"/>
                  <a:gd name="T26" fmla="*/ 8 w 22"/>
                  <a:gd name="T27" fmla="*/ 63 h 125"/>
                  <a:gd name="T28" fmla="*/ 6 w 22"/>
                  <a:gd name="T29" fmla="*/ 77 h 125"/>
                  <a:gd name="T30" fmla="*/ 8 w 22"/>
                  <a:gd name="T31" fmla="*/ 93 h 125"/>
                  <a:gd name="T32" fmla="*/ 10 w 22"/>
                  <a:gd name="T33" fmla="*/ 99 h 125"/>
                  <a:gd name="T34" fmla="*/ 11 w 22"/>
                  <a:gd name="T35" fmla="*/ 106 h 125"/>
                  <a:gd name="T36" fmla="*/ 16 w 22"/>
                  <a:gd name="T37" fmla="*/ 114 h 125"/>
                  <a:gd name="T38" fmla="*/ 19 w 22"/>
                  <a:gd name="T39" fmla="*/ 122 h 125"/>
                  <a:gd name="T40" fmla="*/ 13 w 22"/>
                  <a:gd name="T4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25">
                    <a:moveTo>
                      <a:pt x="13" y="125"/>
                    </a:moveTo>
                    <a:lnTo>
                      <a:pt x="10" y="117"/>
                    </a:lnTo>
                    <a:lnTo>
                      <a:pt x="5" y="109"/>
                    </a:lnTo>
                    <a:lnTo>
                      <a:pt x="3" y="102"/>
                    </a:lnTo>
                    <a:lnTo>
                      <a:pt x="2" y="94"/>
                    </a:lnTo>
                    <a:lnTo>
                      <a:pt x="0" y="77"/>
                    </a:lnTo>
                    <a:lnTo>
                      <a:pt x="2" y="62"/>
                    </a:lnTo>
                    <a:lnTo>
                      <a:pt x="5" y="46"/>
                    </a:lnTo>
                    <a:lnTo>
                      <a:pt x="8" y="31"/>
                    </a:lnTo>
                    <a:lnTo>
                      <a:pt x="16" y="0"/>
                    </a:lnTo>
                    <a:lnTo>
                      <a:pt x="22" y="3"/>
                    </a:lnTo>
                    <a:lnTo>
                      <a:pt x="14" y="34"/>
                    </a:lnTo>
                    <a:lnTo>
                      <a:pt x="11" y="48"/>
                    </a:lnTo>
                    <a:lnTo>
                      <a:pt x="8" y="63"/>
                    </a:lnTo>
                    <a:lnTo>
                      <a:pt x="6" y="77"/>
                    </a:lnTo>
                    <a:lnTo>
                      <a:pt x="8" y="93"/>
                    </a:lnTo>
                    <a:lnTo>
                      <a:pt x="10" y="99"/>
                    </a:lnTo>
                    <a:lnTo>
                      <a:pt x="11" y="106"/>
                    </a:lnTo>
                    <a:lnTo>
                      <a:pt x="16" y="114"/>
                    </a:lnTo>
                    <a:lnTo>
                      <a:pt x="19" y="122"/>
                    </a:lnTo>
                    <a:lnTo>
                      <a:pt x="13"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6" name="Freeform 156"/>
              <p:cNvSpPr>
                <a:spLocks/>
              </p:cNvSpPr>
              <p:nvPr/>
            </p:nvSpPr>
            <p:spPr bwMode="auto">
              <a:xfrm>
                <a:off x="2639" y="1166"/>
                <a:ext cx="3" cy="1"/>
              </a:xfrm>
              <a:custGeom>
                <a:avLst/>
                <a:gdLst>
                  <a:gd name="T0" fmla="*/ 1 w 6"/>
                  <a:gd name="T1" fmla="*/ 3 h 3"/>
                  <a:gd name="T2" fmla="*/ 0 w 6"/>
                  <a:gd name="T3" fmla="*/ 3 h 3"/>
                  <a:gd name="T4" fmla="*/ 6 w 6"/>
                  <a:gd name="T5" fmla="*/ 0 h 3"/>
                  <a:gd name="T6" fmla="*/ 1 w 6"/>
                  <a:gd name="T7" fmla="*/ 3 h 3"/>
                </a:gdLst>
                <a:ahLst/>
                <a:cxnLst>
                  <a:cxn ang="0">
                    <a:pos x="T0" y="T1"/>
                  </a:cxn>
                  <a:cxn ang="0">
                    <a:pos x="T2" y="T3"/>
                  </a:cxn>
                  <a:cxn ang="0">
                    <a:pos x="T4" y="T5"/>
                  </a:cxn>
                  <a:cxn ang="0">
                    <a:pos x="T6" y="T7"/>
                  </a:cxn>
                </a:cxnLst>
                <a:rect l="0" t="0" r="r" b="b"/>
                <a:pathLst>
                  <a:path w="6" h="3">
                    <a:moveTo>
                      <a:pt x="1" y="3"/>
                    </a:moveTo>
                    <a:lnTo>
                      <a:pt x="0" y="3"/>
                    </a:lnTo>
                    <a:lnTo>
                      <a:pt x="6"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7" name="Freeform 157"/>
              <p:cNvSpPr>
                <a:spLocks/>
              </p:cNvSpPr>
              <p:nvPr/>
            </p:nvSpPr>
            <p:spPr bwMode="auto">
              <a:xfrm>
                <a:off x="2640" y="1059"/>
                <a:ext cx="12" cy="47"/>
              </a:xfrm>
              <a:custGeom>
                <a:avLst/>
                <a:gdLst>
                  <a:gd name="T0" fmla="*/ 0 w 23"/>
                  <a:gd name="T1" fmla="*/ 93 h 96"/>
                  <a:gd name="T2" fmla="*/ 6 w 23"/>
                  <a:gd name="T3" fmla="*/ 68 h 96"/>
                  <a:gd name="T4" fmla="*/ 9 w 23"/>
                  <a:gd name="T5" fmla="*/ 45 h 96"/>
                  <a:gd name="T6" fmla="*/ 14 w 23"/>
                  <a:gd name="T7" fmla="*/ 23 h 96"/>
                  <a:gd name="T8" fmla="*/ 15 w 23"/>
                  <a:gd name="T9" fmla="*/ 0 h 96"/>
                  <a:gd name="T10" fmla="*/ 23 w 23"/>
                  <a:gd name="T11" fmla="*/ 2 h 96"/>
                  <a:gd name="T12" fmla="*/ 20 w 23"/>
                  <a:gd name="T13" fmla="*/ 23 h 96"/>
                  <a:gd name="T14" fmla="*/ 17 w 23"/>
                  <a:gd name="T15" fmla="*/ 47 h 96"/>
                  <a:gd name="T16" fmla="*/ 12 w 23"/>
                  <a:gd name="T17" fmla="*/ 70 h 96"/>
                  <a:gd name="T18" fmla="*/ 6 w 23"/>
                  <a:gd name="T19" fmla="*/ 96 h 96"/>
                  <a:gd name="T20" fmla="*/ 0 w 23"/>
                  <a:gd name="T21"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96">
                    <a:moveTo>
                      <a:pt x="0" y="93"/>
                    </a:moveTo>
                    <a:lnTo>
                      <a:pt x="6" y="68"/>
                    </a:lnTo>
                    <a:lnTo>
                      <a:pt x="9" y="45"/>
                    </a:lnTo>
                    <a:lnTo>
                      <a:pt x="14" y="23"/>
                    </a:lnTo>
                    <a:lnTo>
                      <a:pt x="15" y="0"/>
                    </a:lnTo>
                    <a:lnTo>
                      <a:pt x="23" y="2"/>
                    </a:lnTo>
                    <a:lnTo>
                      <a:pt x="20" y="23"/>
                    </a:lnTo>
                    <a:lnTo>
                      <a:pt x="17" y="47"/>
                    </a:lnTo>
                    <a:lnTo>
                      <a:pt x="12" y="70"/>
                    </a:lnTo>
                    <a:lnTo>
                      <a:pt x="6" y="96"/>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8" name="Freeform 158"/>
              <p:cNvSpPr>
                <a:spLocks/>
              </p:cNvSpPr>
              <p:nvPr/>
            </p:nvSpPr>
            <p:spPr bwMode="auto">
              <a:xfrm>
                <a:off x="2640" y="1105"/>
                <a:ext cx="3" cy="1"/>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79" name="Freeform 159"/>
              <p:cNvSpPr>
                <a:spLocks/>
              </p:cNvSpPr>
              <p:nvPr/>
            </p:nvSpPr>
            <p:spPr bwMode="auto">
              <a:xfrm>
                <a:off x="2585" y="1023"/>
                <a:ext cx="67" cy="36"/>
              </a:xfrm>
              <a:custGeom>
                <a:avLst/>
                <a:gdLst>
                  <a:gd name="T0" fmla="*/ 127 w 135"/>
                  <a:gd name="T1" fmla="*/ 73 h 73"/>
                  <a:gd name="T2" fmla="*/ 127 w 135"/>
                  <a:gd name="T3" fmla="*/ 70 h 73"/>
                  <a:gd name="T4" fmla="*/ 127 w 135"/>
                  <a:gd name="T5" fmla="*/ 68 h 73"/>
                  <a:gd name="T6" fmla="*/ 124 w 135"/>
                  <a:gd name="T7" fmla="*/ 64 h 73"/>
                  <a:gd name="T8" fmla="*/ 118 w 135"/>
                  <a:gd name="T9" fmla="*/ 57 h 73"/>
                  <a:gd name="T10" fmla="*/ 110 w 135"/>
                  <a:gd name="T11" fmla="*/ 51 h 73"/>
                  <a:gd name="T12" fmla="*/ 102 w 135"/>
                  <a:gd name="T13" fmla="*/ 45 h 73"/>
                  <a:gd name="T14" fmla="*/ 92 w 135"/>
                  <a:gd name="T15" fmla="*/ 39 h 73"/>
                  <a:gd name="T16" fmla="*/ 68 w 135"/>
                  <a:gd name="T17" fmla="*/ 28 h 73"/>
                  <a:gd name="T18" fmla="*/ 45 w 135"/>
                  <a:gd name="T19" fmla="*/ 17 h 73"/>
                  <a:gd name="T20" fmla="*/ 34 w 135"/>
                  <a:gd name="T21" fmla="*/ 14 h 73"/>
                  <a:gd name="T22" fmla="*/ 23 w 135"/>
                  <a:gd name="T23" fmla="*/ 11 h 73"/>
                  <a:gd name="T24" fmla="*/ 16 w 135"/>
                  <a:gd name="T25" fmla="*/ 8 h 73"/>
                  <a:gd name="T26" fmla="*/ 10 w 135"/>
                  <a:gd name="T27" fmla="*/ 8 h 73"/>
                  <a:gd name="T28" fmla="*/ 6 w 135"/>
                  <a:gd name="T29" fmla="*/ 8 h 73"/>
                  <a:gd name="T30" fmla="*/ 5 w 135"/>
                  <a:gd name="T31" fmla="*/ 8 h 73"/>
                  <a:gd name="T32" fmla="*/ 0 w 135"/>
                  <a:gd name="T33" fmla="*/ 3 h 73"/>
                  <a:gd name="T34" fmla="*/ 3 w 135"/>
                  <a:gd name="T35" fmla="*/ 2 h 73"/>
                  <a:gd name="T36" fmla="*/ 11 w 135"/>
                  <a:gd name="T37" fmla="*/ 0 h 73"/>
                  <a:gd name="T38" fmla="*/ 17 w 135"/>
                  <a:gd name="T39" fmla="*/ 2 h 73"/>
                  <a:gd name="T40" fmla="*/ 27 w 135"/>
                  <a:gd name="T41" fmla="*/ 3 h 73"/>
                  <a:gd name="T42" fmla="*/ 36 w 135"/>
                  <a:gd name="T43" fmla="*/ 8 h 73"/>
                  <a:gd name="T44" fmla="*/ 47 w 135"/>
                  <a:gd name="T45" fmla="*/ 11 h 73"/>
                  <a:gd name="T46" fmla="*/ 71 w 135"/>
                  <a:gd name="T47" fmla="*/ 22 h 73"/>
                  <a:gd name="T48" fmla="*/ 95 w 135"/>
                  <a:gd name="T49" fmla="*/ 34 h 73"/>
                  <a:gd name="T50" fmla="*/ 106 w 135"/>
                  <a:gd name="T51" fmla="*/ 40 h 73"/>
                  <a:gd name="T52" fmla="*/ 115 w 135"/>
                  <a:gd name="T53" fmla="*/ 47 h 73"/>
                  <a:gd name="T54" fmla="*/ 123 w 135"/>
                  <a:gd name="T55" fmla="*/ 53 h 73"/>
                  <a:gd name="T56" fmla="*/ 129 w 135"/>
                  <a:gd name="T57" fmla="*/ 59 h 73"/>
                  <a:gd name="T58" fmla="*/ 133 w 135"/>
                  <a:gd name="T59" fmla="*/ 65 h 73"/>
                  <a:gd name="T60" fmla="*/ 135 w 135"/>
                  <a:gd name="T61" fmla="*/ 68 h 73"/>
                  <a:gd name="T62" fmla="*/ 135 w 135"/>
                  <a:gd name="T63" fmla="*/ 73 h 73"/>
                  <a:gd name="T64" fmla="*/ 127 w 135"/>
                  <a:gd name="T6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73">
                    <a:moveTo>
                      <a:pt x="127" y="73"/>
                    </a:moveTo>
                    <a:lnTo>
                      <a:pt x="127" y="70"/>
                    </a:lnTo>
                    <a:lnTo>
                      <a:pt x="127" y="68"/>
                    </a:lnTo>
                    <a:lnTo>
                      <a:pt x="124" y="64"/>
                    </a:lnTo>
                    <a:lnTo>
                      <a:pt x="118" y="57"/>
                    </a:lnTo>
                    <a:lnTo>
                      <a:pt x="110" y="51"/>
                    </a:lnTo>
                    <a:lnTo>
                      <a:pt x="102" y="45"/>
                    </a:lnTo>
                    <a:lnTo>
                      <a:pt x="92" y="39"/>
                    </a:lnTo>
                    <a:lnTo>
                      <a:pt x="68" y="28"/>
                    </a:lnTo>
                    <a:lnTo>
                      <a:pt x="45" y="17"/>
                    </a:lnTo>
                    <a:lnTo>
                      <a:pt x="34" y="14"/>
                    </a:lnTo>
                    <a:lnTo>
                      <a:pt x="23" y="11"/>
                    </a:lnTo>
                    <a:lnTo>
                      <a:pt x="16" y="8"/>
                    </a:lnTo>
                    <a:lnTo>
                      <a:pt x="10" y="8"/>
                    </a:lnTo>
                    <a:lnTo>
                      <a:pt x="6" y="8"/>
                    </a:lnTo>
                    <a:lnTo>
                      <a:pt x="5" y="8"/>
                    </a:lnTo>
                    <a:lnTo>
                      <a:pt x="0" y="3"/>
                    </a:lnTo>
                    <a:lnTo>
                      <a:pt x="3" y="2"/>
                    </a:lnTo>
                    <a:lnTo>
                      <a:pt x="11" y="0"/>
                    </a:lnTo>
                    <a:lnTo>
                      <a:pt x="17" y="2"/>
                    </a:lnTo>
                    <a:lnTo>
                      <a:pt x="27" y="3"/>
                    </a:lnTo>
                    <a:lnTo>
                      <a:pt x="36" y="8"/>
                    </a:lnTo>
                    <a:lnTo>
                      <a:pt x="47" y="11"/>
                    </a:lnTo>
                    <a:lnTo>
                      <a:pt x="71" y="22"/>
                    </a:lnTo>
                    <a:lnTo>
                      <a:pt x="95" y="34"/>
                    </a:lnTo>
                    <a:lnTo>
                      <a:pt x="106" y="40"/>
                    </a:lnTo>
                    <a:lnTo>
                      <a:pt x="115" y="47"/>
                    </a:lnTo>
                    <a:lnTo>
                      <a:pt x="123" y="53"/>
                    </a:lnTo>
                    <a:lnTo>
                      <a:pt x="129" y="59"/>
                    </a:lnTo>
                    <a:lnTo>
                      <a:pt x="133" y="65"/>
                    </a:lnTo>
                    <a:lnTo>
                      <a:pt x="135" y="68"/>
                    </a:lnTo>
                    <a:lnTo>
                      <a:pt x="135" y="73"/>
                    </a:lnTo>
                    <a:lnTo>
                      <a:pt x="127"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0" name="Freeform 160"/>
              <p:cNvSpPr>
                <a:spLocks/>
              </p:cNvSpPr>
              <p:nvPr/>
            </p:nvSpPr>
            <p:spPr bwMode="auto">
              <a:xfrm>
                <a:off x="2648" y="1059"/>
                <a:ext cx="4" cy="1"/>
              </a:xfrm>
              <a:custGeom>
                <a:avLst/>
                <a:gdLst>
                  <a:gd name="T0" fmla="*/ 8 w 8"/>
                  <a:gd name="T1" fmla="*/ 2 h 2"/>
                  <a:gd name="T2" fmla="*/ 0 w 8"/>
                  <a:gd name="T3" fmla="*/ 2 h 2"/>
                  <a:gd name="T4" fmla="*/ 0 w 8"/>
                  <a:gd name="T5" fmla="*/ 0 h 2"/>
                  <a:gd name="T6" fmla="*/ 8 w 8"/>
                  <a:gd name="T7" fmla="*/ 2 h 2"/>
                </a:gdLst>
                <a:ahLst/>
                <a:cxnLst>
                  <a:cxn ang="0">
                    <a:pos x="T0" y="T1"/>
                  </a:cxn>
                  <a:cxn ang="0">
                    <a:pos x="T2" y="T3"/>
                  </a:cxn>
                  <a:cxn ang="0">
                    <a:pos x="T4" y="T5"/>
                  </a:cxn>
                  <a:cxn ang="0">
                    <a:pos x="T6" y="T7"/>
                  </a:cxn>
                </a:cxnLst>
                <a:rect l="0" t="0" r="r" b="b"/>
                <a:pathLst>
                  <a:path w="8" h="2">
                    <a:moveTo>
                      <a:pt x="8" y="2"/>
                    </a:moveTo>
                    <a:lnTo>
                      <a:pt x="0" y="2"/>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1" name="Freeform 161"/>
              <p:cNvSpPr>
                <a:spLocks/>
              </p:cNvSpPr>
              <p:nvPr/>
            </p:nvSpPr>
            <p:spPr bwMode="auto">
              <a:xfrm>
                <a:off x="2571" y="1025"/>
                <a:ext cx="17" cy="37"/>
              </a:xfrm>
              <a:custGeom>
                <a:avLst/>
                <a:gdLst>
                  <a:gd name="T0" fmla="*/ 32 w 32"/>
                  <a:gd name="T1" fmla="*/ 1 h 72"/>
                  <a:gd name="T2" fmla="*/ 19 w 32"/>
                  <a:gd name="T3" fmla="*/ 34 h 72"/>
                  <a:gd name="T4" fmla="*/ 11 w 32"/>
                  <a:gd name="T5" fmla="*/ 57 h 72"/>
                  <a:gd name="T6" fmla="*/ 8 w 32"/>
                  <a:gd name="T7" fmla="*/ 68 h 72"/>
                  <a:gd name="T8" fmla="*/ 8 w 32"/>
                  <a:gd name="T9" fmla="*/ 69 h 72"/>
                  <a:gd name="T10" fmla="*/ 6 w 32"/>
                  <a:gd name="T11" fmla="*/ 72 h 72"/>
                  <a:gd name="T12" fmla="*/ 0 w 32"/>
                  <a:gd name="T13" fmla="*/ 72 h 72"/>
                  <a:gd name="T14" fmla="*/ 0 w 32"/>
                  <a:gd name="T15" fmla="*/ 69 h 72"/>
                  <a:gd name="T16" fmla="*/ 0 w 32"/>
                  <a:gd name="T17" fmla="*/ 65 h 72"/>
                  <a:gd name="T18" fmla="*/ 3 w 32"/>
                  <a:gd name="T19" fmla="*/ 55 h 72"/>
                  <a:gd name="T20" fmla="*/ 12 w 32"/>
                  <a:gd name="T21" fmla="*/ 31 h 72"/>
                  <a:gd name="T22" fmla="*/ 26 w 32"/>
                  <a:gd name="T23" fmla="*/ 0 h 72"/>
                  <a:gd name="T24" fmla="*/ 32 w 32"/>
                  <a:gd name="T25"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2">
                    <a:moveTo>
                      <a:pt x="32" y="1"/>
                    </a:moveTo>
                    <a:lnTo>
                      <a:pt x="19" y="34"/>
                    </a:lnTo>
                    <a:lnTo>
                      <a:pt x="11" y="57"/>
                    </a:lnTo>
                    <a:lnTo>
                      <a:pt x="8" y="68"/>
                    </a:lnTo>
                    <a:lnTo>
                      <a:pt x="8" y="69"/>
                    </a:lnTo>
                    <a:lnTo>
                      <a:pt x="6" y="72"/>
                    </a:lnTo>
                    <a:lnTo>
                      <a:pt x="0" y="72"/>
                    </a:lnTo>
                    <a:lnTo>
                      <a:pt x="0" y="69"/>
                    </a:lnTo>
                    <a:lnTo>
                      <a:pt x="0" y="65"/>
                    </a:lnTo>
                    <a:lnTo>
                      <a:pt x="3" y="55"/>
                    </a:lnTo>
                    <a:lnTo>
                      <a:pt x="12" y="31"/>
                    </a:lnTo>
                    <a:lnTo>
                      <a:pt x="26" y="0"/>
                    </a:lnTo>
                    <a:lnTo>
                      <a:pt x="3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2" name="Freeform 162"/>
              <p:cNvSpPr>
                <a:spLocks/>
              </p:cNvSpPr>
              <p:nvPr/>
            </p:nvSpPr>
            <p:spPr bwMode="auto">
              <a:xfrm>
                <a:off x="2585" y="1025"/>
                <a:ext cx="3" cy="2"/>
              </a:xfrm>
              <a:custGeom>
                <a:avLst/>
                <a:gdLst>
                  <a:gd name="T0" fmla="*/ 0 w 6"/>
                  <a:gd name="T1" fmla="*/ 0 h 5"/>
                  <a:gd name="T2" fmla="*/ 0 w 6"/>
                  <a:gd name="T3" fmla="*/ 2 h 5"/>
                  <a:gd name="T4" fmla="*/ 6 w 6"/>
                  <a:gd name="T5" fmla="*/ 3 h 5"/>
                  <a:gd name="T6" fmla="*/ 5 w 6"/>
                  <a:gd name="T7" fmla="*/ 5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lnTo>
                      <a:pt x="0" y="2"/>
                    </a:lnTo>
                    <a:lnTo>
                      <a:pt x="6" y="3"/>
                    </a:ln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3" name="Freeform 163"/>
              <p:cNvSpPr>
                <a:spLocks/>
              </p:cNvSpPr>
              <p:nvPr/>
            </p:nvSpPr>
            <p:spPr bwMode="auto">
              <a:xfrm>
                <a:off x="2568" y="1028"/>
                <a:ext cx="7" cy="34"/>
              </a:xfrm>
              <a:custGeom>
                <a:avLst/>
                <a:gdLst>
                  <a:gd name="T0" fmla="*/ 6 w 12"/>
                  <a:gd name="T1" fmla="*/ 67 h 67"/>
                  <a:gd name="T2" fmla="*/ 3 w 12"/>
                  <a:gd name="T3" fmla="*/ 29 h 67"/>
                  <a:gd name="T4" fmla="*/ 1 w 12"/>
                  <a:gd name="T5" fmla="*/ 10 h 67"/>
                  <a:gd name="T6" fmla="*/ 1 w 12"/>
                  <a:gd name="T7" fmla="*/ 4 h 67"/>
                  <a:gd name="T8" fmla="*/ 0 w 12"/>
                  <a:gd name="T9" fmla="*/ 3 h 67"/>
                  <a:gd name="T10" fmla="*/ 6 w 12"/>
                  <a:gd name="T11" fmla="*/ 0 h 67"/>
                  <a:gd name="T12" fmla="*/ 7 w 12"/>
                  <a:gd name="T13" fmla="*/ 3 h 67"/>
                  <a:gd name="T14" fmla="*/ 9 w 12"/>
                  <a:gd name="T15" fmla="*/ 9 h 67"/>
                  <a:gd name="T16" fmla="*/ 11 w 12"/>
                  <a:gd name="T17" fmla="*/ 27 h 67"/>
                  <a:gd name="T18" fmla="*/ 12 w 12"/>
                  <a:gd name="T19" fmla="*/ 67 h 67"/>
                  <a:gd name="T20" fmla="*/ 6 w 12"/>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7">
                    <a:moveTo>
                      <a:pt x="6" y="67"/>
                    </a:moveTo>
                    <a:lnTo>
                      <a:pt x="3" y="29"/>
                    </a:lnTo>
                    <a:lnTo>
                      <a:pt x="1" y="10"/>
                    </a:lnTo>
                    <a:lnTo>
                      <a:pt x="1" y="4"/>
                    </a:lnTo>
                    <a:lnTo>
                      <a:pt x="0" y="3"/>
                    </a:lnTo>
                    <a:lnTo>
                      <a:pt x="6" y="0"/>
                    </a:lnTo>
                    <a:lnTo>
                      <a:pt x="7" y="3"/>
                    </a:lnTo>
                    <a:lnTo>
                      <a:pt x="9" y="9"/>
                    </a:lnTo>
                    <a:lnTo>
                      <a:pt x="11" y="27"/>
                    </a:lnTo>
                    <a:lnTo>
                      <a:pt x="12"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4" name="Freeform 164"/>
              <p:cNvSpPr>
                <a:spLocks/>
              </p:cNvSpPr>
              <p:nvPr/>
            </p:nvSpPr>
            <p:spPr bwMode="auto">
              <a:xfrm>
                <a:off x="2571" y="1062"/>
                <a:ext cx="4" cy="1"/>
              </a:xfrm>
              <a:custGeom>
                <a:avLst/>
                <a:gdLst>
                  <a:gd name="T0" fmla="*/ 6 w 6"/>
                  <a:gd name="T1" fmla="*/ 0 w 6"/>
                  <a:gd name="T2" fmla="*/ 6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6"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5" name="Freeform 165"/>
              <p:cNvSpPr>
                <a:spLocks/>
              </p:cNvSpPr>
              <p:nvPr/>
            </p:nvSpPr>
            <p:spPr bwMode="auto">
              <a:xfrm>
                <a:off x="2505" y="1025"/>
                <a:ext cx="66" cy="12"/>
              </a:xfrm>
              <a:custGeom>
                <a:avLst/>
                <a:gdLst>
                  <a:gd name="T0" fmla="*/ 128 w 131"/>
                  <a:gd name="T1" fmla="*/ 9 h 23"/>
                  <a:gd name="T2" fmla="*/ 124 w 131"/>
                  <a:gd name="T3" fmla="*/ 8 h 23"/>
                  <a:gd name="T4" fmla="*/ 116 w 131"/>
                  <a:gd name="T5" fmla="*/ 6 h 23"/>
                  <a:gd name="T6" fmla="*/ 108 w 131"/>
                  <a:gd name="T7" fmla="*/ 6 h 23"/>
                  <a:gd name="T8" fmla="*/ 99 w 131"/>
                  <a:gd name="T9" fmla="*/ 6 h 23"/>
                  <a:gd name="T10" fmla="*/ 79 w 131"/>
                  <a:gd name="T11" fmla="*/ 8 h 23"/>
                  <a:gd name="T12" fmla="*/ 59 w 131"/>
                  <a:gd name="T13" fmla="*/ 11 h 23"/>
                  <a:gd name="T14" fmla="*/ 39 w 131"/>
                  <a:gd name="T15" fmla="*/ 14 h 23"/>
                  <a:gd name="T16" fmla="*/ 22 w 131"/>
                  <a:gd name="T17" fmla="*/ 18 h 23"/>
                  <a:gd name="T18" fmla="*/ 9 w 131"/>
                  <a:gd name="T19" fmla="*/ 22 h 23"/>
                  <a:gd name="T20" fmla="*/ 3 w 131"/>
                  <a:gd name="T21" fmla="*/ 23 h 23"/>
                  <a:gd name="T22" fmla="*/ 0 w 131"/>
                  <a:gd name="T23" fmla="*/ 17 h 23"/>
                  <a:gd name="T24" fmla="*/ 8 w 131"/>
                  <a:gd name="T25" fmla="*/ 15 h 23"/>
                  <a:gd name="T26" fmla="*/ 20 w 131"/>
                  <a:gd name="T27" fmla="*/ 11 h 23"/>
                  <a:gd name="T28" fmla="*/ 37 w 131"/>
                  <a:gd name="T29" fmla="*/ 8 h 23"/>
                  <a:gd name="T30" fmla="*/ 57 w 131"/>
                  <a:gd name="T31" fmla="*/ 5 h 23"/>
                  <a:gd name="T32" fmla="*/ 77 w 131"/>
                  <a:gd name="T33" fmla="*/ 1 h 23"/>
                  <a:gd name="T34" fmla="*/ 97 w 131"/>
                  <a:gd name="T35" fmla="*/ 0 h 23"/>
                  <a:gd name="T36" fmla="*/ 108 w 131"/>
                  <a:gd name="T37" fmla="*/ 0 h 23"/>
                  <a:gd name="T38" fmla="*/ 116 w 131"/>
                  <a:gd name="T39" fmla="*/ 0 h 23"/>
                  <a:gd name="T40" fmla="*/ 125 w 131"/>
                  <a:gd name="T41" fmla="*/ 1 h 23"/>
                  <a:gd name="T42" fmla="*/ 131 w 131"/>
                  <a:gd name="T43" fmla="*/ 3 h 23"/>
                  <a:gd name="T44" fmla="*/ 128 w 131"/>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3">
                    <a:moveTo>
                      <a:pt x="128" y="9"/>
                    </a:moveTo>
                    <a:lnTo>
                      <a:pt x="124" y="8"/>
                    </a:lnTo>
                    <a:lnTo>
                      <a:pt x="116" y="6"/>
                    </a:lnTo>
                    <a:lnTo>
                      <a:pt x="108" y="6"/>
                    </a:lnTo>
                    <a:lnTo>
                      <a:pt x="99" y="6"/>
                    </a:lnTo>
                    <a:lnTo>
                      <a:pt x="79" y="8"/>
                    </a:lnTo>
                    <a:lnTo>
                      <a:pt x="59" y="11"/>
                    </a:lnTo>
                    <a:lnTo>
                      <a:pt x="39" y="14"/>
                    </a:lnTo>
                    <a:lnTo>
                      <a:pt x="22" y="18"/>
                    </a:lnTo>
                    <a:lnTo>
                      <a:pt x="9" y="22"/>
                    </a:lnTo>
                    <a:lnTo>
                      <a:pt x="3" y="23"/>
                    </a:lnTo>
                    <a:lnTo>
                      <a:pt x="0" y="17"/>
                    </a:lnTo>
                    <a:lnTo>
                      <a:pt x="8" y="15"/>
                    </a:lnTo>
                    <a:lnTo>
                      <a:pt x="20" y="11"/>
                    </a:lnTo>
                    <a:lnTo>
                      <a:pt x="37" y="8"/>
                    </a:lnTo>
                    <a:lnTo>
                      <a:pt x="57" y="5"/>
                    </a:lnTo>
                    <a:lnTo>
                      <a:pt x="77" y="1"/>
                    </a:lnTo>
                    <a:lnTo>
                      <a:pt x="97" y="0"/>
                    </a:lnTo>
                    <a:lnTo>
                      <a:pt x="108" y="0"/>
                    </a:lnTo>
                    <a:lnTo>
                      <a:pt x="116" y="0"/>
                    </a:lnTo>
                    <a:lnTo>
                      <a:pt x="125" y="1"/>
                    </a:lnTo>
                    <a:lnTo>
                      <a:pt x="131" y="3"/>
                    </a:lnTo>
                    <a:lnTo>
                      <a:pt x="12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6" name="Freeform 166"/>
              <p:cNvSpPr>
                <a:spLocks/>
              </p:cNvSpPr>
              <p:nvPr/>
            </p:nvSpPr>
            <p:spPr bwMode="auto">
              <a:xfrm>
                <a:off x="2568" y="1027"/>
                <a:ext cx="3" cy="3"/>
              </a:xfrm>
              <a:custGeom>
                <a:avLst/>
                <a:gdLst>
                  <a:gd name="T0" fmla="*/ 6 w 6"/>
                  <a:gd name="T1" fmla="*/ 2 h 6"/>
                  <a:gd name="T2" fmla="*/ 6 w 6"/>
                  <a:gd name="T3" fmla="*/ 0 h 6"/>
                  <a:gd name="T4" fmla="*/ 4 w 6"/>
                  <a:gd name="T5" fmla="*/ 0 h 6"/>
                  <a:gd name="T6" fmla="*/ 1 w 6"/>
                  <a:gd name="T7" fmla="*/ 6 h 6"/>
                  <a:gd name="T8" fmla="*/ 0 w 6"/>
                  <a:gd name="T9" fmla="*/ 5 h 6"/>
                  <a:gd name="T10" fmla="*/ 6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6" y="2"/>
                    </a:moveTo>
                    <a:lnTo>
                      <a:pt x="6" y="0"/>
                    </a:lnTo>
                    <a:lnTo>
                      <a:pt x="4" y="0"/>
                    </a:lnTo>
                    <a:lnTo>
                      <a:pt x="1" y="6"/>
                    </a:lnTo>
                    <a:lnTo>
                      <a:pt x="0" y="5"/>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7" name="Freeform 167"/>
              <p:cNvSpPr>
                <a:spLocks/>
              </p:cNvSpPr>
              <p:nvPr/>
            </p:nvSpPr>
            <p:spPr bwMode="auto">
              <a:xfrm>
                <a:off x="2476" y="1035"/>
                <a:ext cx="31" cy="90"/>
              </a:xfrm>
              <a:custGeom>
                <a:avLst/>
                <a:gdLst>
                  <a:gd name="T0" fmla="*/ 61 w 61"/>
                  <a:gd name="T1" fmla="*/ 2 h 179"/>
                  <a:gd name="T2" fmla="*/ 61 w 61"/>
                  <a:gd name="T3" fmla="*/ 5 h 179"/>
                  <a:gd name="T4" fmla="*/ 60 w 61"/>
                  <a:gd name="T5" fmla="*/ 11 h 179"/>
                  <a:gd name="T6" fmla="*/ 58 w 61"/>
                  <a:gd name="T7" fmla="*/ 32 h 179"/>
                  <a:gd name="T8" fmla="*/ 57 w 61"/>
                  <a:gd name="T9" fmla="*/ 62 h 179"/>
                  <a:gd name="T10" fmla="*/ 55 w 61"/>
                  <a:gd name="T11" fmla="*/ 79 h 179"/>
                  <a:gd name="T12" fmla="*/ 54 w 61"/>
                  <a:gd name="T13" fmla="*/ 96 h 179"/>
                  <a:gd name="T14" fmla="*/ 51 w 61"/>
                  <a:gd name="T15" fmla="*/ 113 h 179"/>
                  <a:gd name="T16" fmla="*/ 46 w 61"/>
                  <a:gd name="T17" fmla="*/ 128 h 179"/>
                  <a:gd name="T18" fmla="*/ 43 w 61"/>
                  <a:gd name="T19" fmla="*/ 144 h 179"/>
                  <a:gd name="T20" fmla="*/ 37 w 61"/>
                  <a:gd name="T21" fmla="*/ 156 h 179"/>
                  <a:gd name="T22" fmla="*/ 34 w 61"/>
                  <a:gd name="T23" fmla="*/ 162 h 179"/>
                  <a:gd name="T24" fmla="*/ 31 w 61"/>
                  <a:gd name="T25" fmla="*/ 167 h 179"/>
                  <a:gd name="T26" fmla="*/ 26 w 61"/>
                  <a:gd name="T27" fmla="*/ 171 h 179"/>
                  <a:gd name="T28" fmla="*/ 21 w 61"/>
                  <a:gd name="T29" fmla="*/ 174 h 179"/>
                  <a:gd name="T30" fmla="*/ 17 w 61"/>
                  <a:gd name="T31" fmla="*/ 177 h 179"/>
                  <a:gd name="T32" fmla="*/ 10 w 61"/>
                  <a:gd name="T33" fmla="*/ 179 h 179"/>
                  <a:gd name="T34" fmla="*/ 6 w 61"/>
                  <a:gd name="T35" fmla="*/ 179 h 179"/>
                  <a:gd name="T36" fmla="*/ 0 w 61"/>
                  <a:gd name="T37" fmla="*/ 179 h 179"/>
                  <a:gd name="T38" fmla="*/ 0 w 61"/>
                  <a:gd name="T39" fmla="*/ 171 h 179"/>
                  <a:gd name="T40" fmla="*/ 6 w 61"/>
                  <a:gd name="T41" fmla="*/ 173 h 179"/>
                  <a:gd name="T42" fmla="*/ 9 w 61"/>
                  <a:gd name="T43" fmla="*/ 173 h 179"/>
                  <a:gd name="T44" fmla="*/ 14 w 61"/>
                  <a:gd name="T45" fmla="*/ 171 h 179"/>
                  <a:gd name="T46" fmla="*/ 18 w 61"/>
                  <a:gd name="T47" fmla="*/ 170 h 179"/>
                  <a:gd name="T48" fmla="*/ 21 w 61"/>
                  <a:gd name="T49" fmla="*/ 167 h 179"/>
                  <a:gd name="T50" fmla="*/ 24 w 61"/>
                  <a:gd name="T51" fmla="*/ 162 h 179"/>
                  <a:gd name="T52" fmla="*/ 27 w 61"/>
                  <a:gd name="T53" fmla="*/ 157 h 179"/>
                  <a:gd name="T54" fmla="*/ 31 w 61"/>
                  <a:gd name="T55" fmla="*/ 153 h 179"/>
                  <a:gd name="T56" fmla="*/ 35 w 61"/>
                  <a:gd name="T57" fmla="*/ 140 h 179"/>
                  <a:gd name="T58" fmla="*/ 40 w 61"/>
                  <a:gd name="T59" fmla="*/ 127 h 179"/>
                  <a:gd name="T60" fmla="*/ 43 w 61"/>
                  <a:gd name="T61" fmla="*/ 111 h 179"/>
                  <a:gd name="T62" fmla="*/ 46 w 61"/>
                  <a:gd name="T63" fmla="*/ 94 h 179"/>
                  <a:gd name="T64" fmla="*/ 49 w 61"/>
                  <a:gd name="T65" fmla="*/ 79 h 179"/>
                  <a:gd name="T66" fmla="*/ 51 w 61"/>
                  <a:gd name="T67" fmla="*/ 62 h 179"/>
                  <a:gd name="T68" fmla="*/ 52 w 61"/>
                  <a:gd name="T69" fmla="*/ 32 h 179"/>
                  <a:gd name="T70" fmla="*/ 54 w 61"/>
                  <a:gd name="T71" fmla="*/ 9 h 179"/>
                  <a:gd name="T72" fmla="*/ 54 w 61"/>
                  <a:gd name="T73" fmla="*/ 3 h 179"/>
                  <a:gd name="T74" fmla="*/ 55 w 61"/>
                  <a:gd name="T75" fmla="*/ 0 h 179"/>
                  <a:gd name="T76" fmla="*/ 61 w 61"/>
                  <a:gd name="T77"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79">
                    <a:moveTo>
                      <a:pt x="61" y="2"/>
                    </a:moveTo>
                    <a:lnTo>
                      <a:pt x="61" y="5"/>
                    </a:lnTo>
                    <a:lnTo>
                      <a:pt x="60" y="11"/>
                    </a:lnTo>
                    <a:lnTo>
                      <a:pt x="58" y="32"/>
                    </a:lnTo>
                    <a:lnTo>
                      <a:pt x="57" y="62"/>
                    </a:lnTo>
                    <a:lnTo>
                      <a:pt x="55" y="79"/>
                    </a:lnTo>
                    <a:lnTo>
                      <a:pt x="54" y="96"/>
                    </a:lnTo>
                    <a:lnTo>
                      <a:pt x="51" y="113"/>
                    </a:lnTo>
                    <a:lnTo>
                      <a:pt x="46" y="128"/>
                    </a:lnTo>
                    <a:lnTo>
                      <a:pt x="43" y="144"/>
                    </a:lnTo>
                    <a:lnTo>
                      <a:pt x="37" y="156"/>
                    </a:lnTo>
                    <a:lnTo>
                      <a:pt x="34" y="162"/>
                    </a:lnTo>
                    <a:lnTo>
                      <a:pt x="31" y="167"/>
                    </a:lnTo>
                    <a:lnTo>
                      <a:pt x="26" y="171"/>
                    </a:lnTo>
                    <a:lnTo>
                      <a:pt x="21" y="174"/>
                    </a:lnTo>
                    <a:lnTo>
                      <a:pt x="17" y="177"/>
                    </a:lnTo>
                    <a:lnTo>
                      <a:pt x="10" y="179"/>
                    </a:lnTo>
                    <a:lnTo>
                      <a:pt x="6" y="179"/>
                    </a:lnTo>
                    <a:lnTo>
                      <a:pt x="0" y="179"/>
                    </a:lnTo>
                    <a:lnTo>
                      <a:pt x="0" y="171"/>
                    </a:lnTo>
                    <a:lnTo>
                      <a:pt x="6" y="173"/>
                    </a:lnTo>
                    <a:lnTo>
                      <a:pt x="9" y="173"/>
                    </a:lnTo>
                    <a:lnTo>
                      <a:pt x="14" y="171"/>
                    </a:lnTo>
                    <a:lnTo>
                      <a:pt x="18" y="170"/>
                    </a:lnTo>
                    <a:lnTo>
                      <a:pt x="21" y="167"/>
                    </a:lnTo>
                    <a:lnTo>
                      <a:pt x="24" y="162"/>
                    </a:lnTo>
                    <a:lnTo>
                      <a:pt x="27" y="157"/>
                    </a:lnTo>
                    <a:lnTo>
                      <a:pt x="31" y="153"/>
                    </a:lnTo>
                    <a:lnTo>
                      <a:pt x="35" y="140"/>
                    </a:lnTo>
                    <a:lnTo>
                      <a:pt x="40" y="127"/>
                    </a:lnTo>
                    <a:lnTo>
                      <a:pt x="43" y="111"/>
                    </a:lnTo>
                    <a:lnTo>
                      <a:pt x="46" y="94"/>
                    </a:lnTo>
                    <a:lnTo>
                      <a:pt x="49" y="79"/>
                    </a:lnTo>
                    <a:lnTo>
                      <a:pt x="51" y="62"/>
                    </a:lnTo>
                    <a:lnTo>
                      <a:pt x="52" y="32"/>
                    </a:lnTo>
                    <a:lnTo>
                      <a:pt x="54" y="9"/>
                    </a:lnTo>
                    <a:lnTo>
                      <a:pt x="54" y="3"/>
                    </a:lnTo>
                    <a:lnTo>
                      <a:pt x="55" y="0"/>
                    </a:lnTo>
                    <a:lnTo>
                      <a:pt x="6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8" name="Freeform 168"/>
              <p:cNvSpPr>
                <a:spLocks/>
              </p:cNvSpPr>
              <p:nvPr/>
            </p:nvSpPr>
            <p:spPr bwMode="auto">
              <a:xfrm>
                <a:off x="2504" y="1034"/>
                <a:ext cx="3" cy="3"/>
              </a:xfrm>
              <a:custGeom>
                <a:avLst/>
                <a:gdLst>
                  <a:gd name="T0" fmla="*/ 2 w 6"/>
                  <a:gd name="T1" fmla="*/ 0 h 6"/>
                  <a:gd name="T2" fmla="*/ 0 w 6"/>
                  <a:gd name="T3" fmla="*/ 1 h 6"/>
                  <a:gd name="T4" fmla="*/ 0 w 6"/>
                  <a:gd name="T5" fmla="*/ 3 h 6"/>
                  <a:gd name="T6" fmla="*/ 6 w 6"/>
                  <a:gd name="T7" fmla="*/ 5 h 6"/>
                  <a:gd name="T8" fmla="*/ 5 w 6"/>
                  <a:gd name="T9" fmla="*/ 6 h 6"/>
                  <a:gd name="T10" fmla="*/ 2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2" y="0"/>
                    </a:moveTo>
                    <a:lnTo>
                      <a:pt x="0" y="1"/>
                    </a:lnTo>
                    <a:lnTo>
                      <a:pt x="0" y="3"/>
                    </a:lnTo>
                    <a:lnTo>
                      <a:pt x="6" y="5"/>
                    </a:lnTo>
                    <a:lnTo>
                      <a:pt x="5"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89" name="Freeform 169"/>
              <p:cNvSpPr>
                <a:spLocks/>
              </p:cNvSpPr>
              <p:nvPr/>
            </p:nvSpPr>
            <p:spPr bwMode="auto">
              <a:xfrm>
                <a:off x="2371" y="1121"/>
                <a:ext cx="105" cy="26"/>
              </a:xfrm>
              <a:custGeom>
                <a:avLst/>
                <a:gdLst>
                  <a:gd name="T0" fmla="*/ 211 w 211"/>
                  <a:gd name="T1" fmla="*/ 8 h 51"/>
                  <a:gd name="T2" fmla="*/ 204 w 211"/>
                  <a:gd name="T3" fmla="*/ 6 h 51"/>
                  <a:gd name="T4" fmla="*/ 197 w 211"/>
                  <a:gd name="T5" fmla="*/ 6 h 51"/>
                  <a:gd name="T6" fmla="*/ 187 w 211"/>
                  <a:gd name="T7" fmla="*/ 6 h 51"/>
                  <a:gd name="T8" fmla="*/ 177 w 211"/>
                  <a:gd name="T9" fmla="*/ 8 h 51"/>
                  <a:gd name="T10" fmla="*/ 150 w 211"/>
                  <a:gd name="T11" fmla="*/ 13 h 51"/>
                  <a:gd name="T12" fmla="*/ 121 w 211"/>
                  <a:gd name="T13" fmla="*/ 17 h 51"/>
                  <a:gd name="T14" fmla="*/ 90 w 211"/>
                  <a:gd name="T15" fmla="*/ 25 h 51"/>
                  <a:gd name="T16" fmla="*/ 60 w 211"/>
                  <a:gd name="T17" fmla="*/ 34 h 51"/>
                  <a:gd name="T18" fmla="*/ 29 w 211"/>
                  <a:gd name="T19" fmla="*/ 42 h 51"/>
                  <a:gd name="T20" fmla="*/ 3 w 211"/>
                  <a:gd name="T21" fmla="*/ 51 h 51"/>
                  <a:gd name="T22" fmla="*/ 0 w 211"/>
                  <a:gd name="T23" fmla="*/ 45 h 51"/>
                  <a:gd name="T24" fmla="*/ 28 w 211"/>
                  <a:gd name="T25" fmla="*/ 36 h 51"/>
                  <a:gd name="T26" fmla="*/ 57 w 211"/>
                  <a:gd name="T27" fmla="*/ 27 h 51"/>
                  <a:gd name="T28" fmla="*/ 88 w 211"/>
                  <a:gd name="T29" fmla="*/ 19 h 51"/>
                  <a:gd name="T30" fmla="*/ 119 w 211"/>
                  <a:gd name="T31" fmla="*/ 11 h 51"/>
                  <a:gd name="T32" fmla="*/ 149 w 211"/>
                  <a:gd name="T33" fmla="*/ 5 h 51"/>
                  <a:gd name="T34" fmla="*/ 175 w 211"/>
                  <a:gd name="T35" fmla="*/ 2 h 51"/>
                  <a:gd name="T36" fmla="*/ 186 w 211"/>
                  <a:gd name="T37" fmla="*/ 0 h 51"/>
                  <a:gd name="T38" fmla="*/ 197 w 211"/>
                  <a:gd name="T39" fmla="*/ 0 h 51"/>
                  <a:gd name="T40" fmla="*/ 204 w 211"/>
                  <a:gd name="T41" fmla="*/ 0 h 51"/>
                  <a:gd name="T42" fmla="*/ 211 w 211"/>
                  <a:gd name="T43" fmla="*/ 0 h 51"/>
                  <a:gd name="T44" fmla="*/ 211 w 211"/>
                  <a:gd name="T45" fmla="*/ 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51">
                    <a:moveTo>
                      <a:pt x="211" y="8"/>
                    </a:moveTo>
                    <a:lnTo>
                      <a:pt x="204" y="6"/>
                    </a:lnTo>
                    <a:lnTo>
                      <a:pt x="197" y="6"/>
                    </a:lnTo>
                    <a:lnTo>
                      <a:pt x="187" y="6"/>
                    </a:lnTo>
                    <a:lnTo>
                      <a:pt x="177" y="8"/>
                    </a:lnTo>
                    <a:lnTo>
                      <a:pt x="150" y="13"/>
                    </a:lnTo>
                    <a:lnTo>
                      <a:pt x="121" y="17"/>
                    </a:lnTo>
                    <a:lnTo>
                      <a:pt x="90" y="25"/>
                    </a:lnTo>
                    <a:lnTo>
                      <a:pt x="60" y="34"/>
                    </a:lnTo>
                    <a:lnTo>
                      <a:pt x="29" y="42"/>
                    </a:lnTo>
                    <a:lnTo>
                      <a:pt x="3" y="51"/>
                    </a:lnTo>
                    <a:lnTo>
                      <a:pt x="0" y="45"/>
                    </a:lnTo>
                    <a:lnTo>
                      <a:pt x="28" y="36"/>
                    </a:lnTo>
                    <a:lnTo>
                      <a:pt x="57" y="27"/>
                    </a:lnTo>
                    <a:lnTo>
                      <a:pt x="88" y="19"/>
                    </a:lnTo>
                    <a:lnTo>
                      <a:pt x="119" y="11"/>
                    </a:lnTo>
                    <a:lnTo>
                      <a:pt x="149" y="5"/>
                    </a:lnTo>
                    <a:lnTo>
                      <a:pt x="175" y="2"/>
                    </a:lnTo>
                    <a:lnTo>
                      <a:pt x="186" y="0"/>
                    </a:lnTo>
                    <a:lnTo>
                      <a:pt x="197" y="0"/>
                    </a:lnTo>
                    <a:lnTo>
                      <a:pt x="204" y="0"/>
                    </a:lnTo>
                    <a:lnTo>
                      <a:pt x="211" y="0"/>
                    </a:lnTo>
                    <a:lnTo>
                      <a:pt x="2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0" name="Freeform 170"/>
              <p:cNvSpPr>
                <a:spLocks/>
              </p:cNvSpPr>
              <p:nvPr/>
            </p:nvSpPr>
            <p:spPr bwMode="auto">
              <a:xfrm>
                <a:off x="2476" y="1121"/>
                <a:ext cx="1" cy="4"/>
              </a:xfrm>
              <a:custGeom>
                <a:avLst/>
                <a:gdLst>
                  <a:gd name="T0" fmla="*/ 8 h 8"/>
                  <a:gd name="T1" fmla="*/ 0 h 8"/>
                  <a:gd name="T2" fmla="*/ 8 h 8"/>
                </a:gdLst>
                <a:ahLst/>
                <a:cxnLst>
                  <a:cxn ang="0">
                    <a:pos x="0" y="T0"/>
                  </a:cxn>
                  <a:cxn ang="0">
                    <a:pos x="0" y="T1"/>
                  </a:cxn>
                  <a:cxn ang="0">
                    <a:pos x="0" y="T2"/>
                  </a:cxn>
                </a:cxnLst>
                <a:rect l="0" t="0" r="r" b="b"/>
                <a:pathLst>
                  <a:path h="8">
                    <a:moveTo>
                      <a:pt x="0" y="8"/>
                    </a:moveTo>
                    <a:lnTo>
                      <a:pt x="0"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1" name="Freeform 171"/>
              <p:cNvSpPr>
                <a:spLocks/>
              </p:cNvSpPr>
              <p:nvPr/>
            </p:nvSpPr>
            <p:spPr bwMode="auto">
              <a:xfrm>
                <a:off x="2312" y="1074"/>
                <a:ext cx="60" cy="74"/>
              </a:xfrm>
              <a:custGeom>
                <a:avLst/>
                <a:gdLst>
                  <a:gd name="T0" fmla="*/ 120 w 120"/>
                  <a:gd name="T1" fmla="*/ 145 h 148"/>
                  <a:gd name="T2" fmla="*/ 110 w 120"/>
                  <a:gd name="T3" fmla="*/ 148 h 148"/>
                  <a:gd name="T4" fmla="*/ 104 w 120"/>
                  <a:gd name="T5" fmla="*/ 148 h 148"/>
                  <a:gd name="T6" fmla="*/ 100 w 120"/>
                  <a:gd name="T7" fmla="*/ 147 h 148"/>
                  <a:gd name="T8" fmla="*/ 95 w 120"/>
                  <a:gd name="T9" fmla="*/ 145 h 148"/>
                  <a:gd name="T10" fmla="*/ 90 w 120"/>
                  <a:gd name="T11" fmla="*/ 144 h 148"/>
                  <a:gd name="T12" fmla="*/ 81 w 120"/>
                  <a:gd name="T13" fmla="*/ 138 h 148"/>
                  <a:gd name="T14" fmla="*/ 75 w 120"/>
                  <a:gd name="T15" fmla="*/ 130 h 148"/>
                  <a:gd name="T16" fmla="*/ 67 w 120"/>
                  <a:gd name="T17" fmla="*/ 121 h 148"/>
                  <a:gd name="T18" fmla="*/ 61 w 120"/>
                  <a:gd name="T19" fmla="*/ 110 h 148"/>
                  <a:gd name="T20" fmla="*/ 55 w 120"/>
                  <a:gd name="T21" fmla="*/ 97 h 148"/>
                  <a:gd name="T22" fmla="*/ 44 w 120"/>
                  <a:gd name="T23" fmla="*/ 73 h 148"/>
                  <a:gd name="T24" fmla="*/ 31 w 120"/>
                  <a:gd name="T25" fmla="*/ 46 h 148"/>
                  <a:gd name="T26" fmla="*/ 24 w 120"/>
                  <a:gd name="T27" fmla="*/ 36 h 148"/>
                  <a:gd name="T28" fmla="*/ 17 w 120"/>
                  <a:gd name="T29" fmla="*/ 25 h 148"/>
                  <a:gd name="T30" fmla="*/ 8 w 120"/>
                  <a:gd name="T31" fmla="*/ 14 h 148"/>
                  <a:gd name="T32" fmla="*/ 5 w 120"/>
                  <a:gd name="T33" fmla="*/ 9 h 148"/>
                  <a:gd name="T34" fmla="*/ 0 w 120"/>
                  <a:gd name="T35" fmla="*/ 6 h 148"/>
                  <a:gd name="T36" fmla="*/ 5 w 120"/>
                  <a:gd name="T37" fmla="*/ 0 h 148"/>
                  <a:gd name="T38" fmla="*/ 10 w 120"/>
                  <a:gd name="T39" fmla="*/ 5 h 148"/>
                  <a:gd name="T40" fmla="*/ 14 w 120"/>
                  <a:gd name="T41" fmla="*/ 9 h 148"/>
                  <a:gd name="T42" fmla="*/ 22 w 120"/>
                  <a:gd name="T43" fmla="*/ 20 h 148"/>
                  <a:gd name="T44" fmla="*/ 30 w 120"/>
                  <a:gd name="T45" fmla="*/ 31 h 148"/>
                  <a:gd name="T46" fmla="*/ 38 w 120"/>
                  <a:gd name="T47" fmla="*/ 43 h 148"/>
                  <a:gd name="T48" fmla="*/ 50 w 120"/>
                  <a:gd name="T49" fmla="*/ 70 h 148"/>
                  <a:gd name="T50" fmla="*/ 61 w 120"/>
                  <a:gd name="T51" fmla="*/ 94 h 148"/>
                  <a:gd name="T52" fmla="*/ 67 w 120"/>
                  <a:gd name="T53" fmla="*/ 107 h 148"/>
                  <a:gd name="T54" fmla="*/ 73 w 120"/>
                  <a:gd name="T55" fmla="*/ 116 h 148"/>
                  <a:gd name="T56" fmla="*/ 79 w 120"/>
                  <a:gd name="T57" fmla="*/ 125 h 148"/>
                  <a:gd name="T58" fmla="*/ 86 w 120"/>
                  <a:gd name="T59" fmla="*/ 133 h 148"/>
                  <a:gd name="T60" fmla="*/ 93 w 120"/>
                  <a:gd name="T61" fmla="*/ 138 h 148"/>
                  <a:gd name="T62" fmla="*/ 96 w 120"/>
                  <a:gd name="T63" fmla="*/ 139 h 148"/>
                  <a:gd name="T64" fmla="*/ 101 w 120"/>
                  <a:gd name="T65" fmla="*/ 141 h 148"/>
                  <a:gd name="T66" fmla="*/ 104 w 120"/>
                  <a:gd name="T67" fmla="*/ 142 h 148"/>
                  <a:gd name="T68" fmla="*/ 109 w 120"/>
                  <a:gd name="T69" fmla="*/ 142 h 148"/>
                  <a:gd name="T70" fmla="*/ 118 w 120"/>
                  <a:gd name="T71" fmla="*/ 139 h 148"/>
                  <a:gd name="T72" fmla="*/ 120 w 120"/>
                  <a:gd name="T7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148">
                    <a:moveTo>
                      <a:pt x="120" y="145"/>
                    </a:moveTo>
                    <a:lnTo>
                      <a:pt x="110" y="148"/>
                    </a:lnTo>
                    <a:lnTo>
                      <a:pt x="104" y="148"/>
                    </a:lnTo>
                    <a:lnTo>
                      <a:pt x="100" y="147"/>
                    </a:lnTo>
                    <a:lnTo>
                      <a:pt x="95" y="145"/>
                    </a:lnTo>
                    <a:lnTo>
                      <a:pt x="90" y="144"/>
                    </a:lnTo>
                    <a:lnTo>
                      <a:pt x="81" y="138"/>
                    </a:lnTo>
                    <a:lnTo>
                      <a:pt x="75" y="130"/>
                    </a:lnTo>
                    <a:lnTo>
                      <a:pt x="67" y="121"/>
                    </a:lnTo>
                    <a:lnTo>
                      <a:pt x="61" y="110"/>
                    </a:lnTo>
                    <a:lnTo>
                      <a:pt x="55" y="97"/>
                    </a:lnTo>
                    <a:lnTo>
                      <a:pt x="44" y="73"/>
                    </a:lnTo>
                    <a:lnTo>
                      <a:pt x="31" y="46"/>
                    </a:lnTo>
                    <a:lnTo>
                      <a:pt x="24" y="36"/>
                    </a:lnTo>
                    <a:lnTo>
                      <a:pt x="17" y="25"/>
                    </a:lnTo>
                    <a:lnTo>
                      <a:pt x="8" y="14"/>
                    </a:lnTo>
                    <a:lnTo>
                      <a:pt x="5" y="9"/>
                    </a:lnTo>
                    <a:lnTo>
                      <a:pt x="0" y="6"/>
                    </a:lnTo>
                    <a:lnTo>
                      <a:pt x="5" y="0"/>
                    </a:lnTo>
                    <a:lnTo>
                      <a:pt x="10" y="5"/>
                    </a:lnTo>
                    <a:lnTo>
                      <a:pt x="14" y="9"/>
                    </a:lnTo>
                    <a:lnTo>
                      <a:pt x="22" y="20"/>
                    </a:lnTo>
                    <a:lnTo>
                      <a:pt x="30" y="31"/>
                    </a:lnTo>
                    <a:lnTo>
                      <a:pt x="38" y="43"/>
                    </a:lnTo>
                    <a:lnTo>
                      <a:pt x="50" y="70"/>
                    </a:lnTo>
                    <a:lnTo>
                      <a:pt x="61" y="94"/>
                    </a:lnTo>
                    <a:lnTo>
                      <a:pt x="67" y="107"/>
                    </a:lnTo>
                    <a:lnTo>
                      <a:pt x="73" y="116"/>
                    </a:lnTo>
                    <a:lnTo>
                      <a:pt x="79" y="125"/>
                    </a:lnTo>
                    <a:lnTo>
                      <a:pt x="86" y="133"/>
                    </a:lnTo>
                    <a:lnTo>
                      <a:pt x="93" y="138"/>
                    </a:lnTo>
                    <a:lnTo>
                      <a:pt x="96" y="139"/>
                    </a:lnTo>
                    <a:lnTo>
                      <a:pt x="101" y="141"/>
                    </a:lnTo>
                    <a:lnTo>
                      <a:pt x="104" y="142"/>
                    </a:lnTo>
                    <a:lnTo>
                      <a:pt x="109" y="142"/>
                    </a:lnTo>
                    <a:lnTo>
                      <a:pt x="118" y="139"/>
                    </a:lnTo>
                    <a:lnTo>
                      <a:pt x="120"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2" name="Freeform 172"/>
              <p:cNvSpPr>
                <a:spLocks/>
              </p:cNvSpPr>
              <p:nvPr/>
            </p:nvSpPr>
            <p:spPr bwMode="auto">
              <a:xfrm>
                <a:off x="2371" y="1144"/>
                <a:ext cx="2" cy="3"/>
              </a:xfrm>
              <a:custGeom>
                <a:avLst/>
                <a:gdLst>
                  <a:gd name="T0" fmla="*/ 3 w 3"/>
                  <a:gd name="T1" fmla="*/ 6 h 6"/>
                  <a:gd name="T2" fmla="*/ 2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2" y="6"/>
                    </a:ln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3" name="Freeform 173"/>
              <p:cNvSpPr>
                <a:spLocks/>
              </p:cNvSpPr>
              <p:nvPr/>
            </p:nvSpPr>
            <p:spPr bwMode="auto">
              <a:xfrm>
                <a:off x="2282" y="1073"/>
                <a:ext cx="32" cy="10"/>
              </a:xfrm>
              <a:custGeom>
                <a:avLst/>
                <a:gdLst>
                  <a:gd name="T0" fmla="*/ 60 w 64"/>
                  <a:gd name="T1" fmla="*/ 7 h 18"/>
                  <a:gd name="T2" fmla="*/ 60 w 64"/>
                  <a:gd name="T3" fmla="*/ 7 h 18"/>
                  <a:gd name="T4" fmla="*/ 59 w 64"/>
                  <a:gd name="T5" fmla="*/ 6 h 18"/>
                  <a:gd name="T6" fmla="*/ 51 w 64"/>
                  <a:gd name="T7" fmla="*/ 6 h 18"/>
                  <a:gd name="T8" fmla="*/ 43 w 64"/>
                  <a:gd name="T9" fmla="*/ 7 h 18"/>
                  <a:gd name="T10" fmla="*/ 34 w 64"/>
                  <a:gd name="T11" fmla="*/ 9 h 18"/>
                  <a:gd name="T12" fmla="*/ 16 w 64"/>
                  <a:gd name="T13" fmla="*/ 15 h 18"/>
                  <a:gd name="T14" fmla="*/ 3 w 64"/>
                  <a:gd name="T15" fmla="*/ 18 h 18"/>
                  <a:gd name="T16" fmla="*/ 0 w 64"/>
                  <a:gd name="T17" fmla="*/ 12 h 18"/>
                  <a:gd name="T18" fmla="*/ 12 w 64"/>
                  <a:gd name="T19" fmla="*/ 9 h 18"/>
                  <a:gd name="T20" fmla="*/ 31 w 64"/>
                  <a:gd name="T21" fmla="*/ 3 h 18"/>
                  <a:gd name="T22" fmla="*/ 42 w 64"/>
                  <a:gd name="T23" fmla="*/ 1 h 18"/>
                  <a:gd name="T24" fmla="*/ 51 w 64"/>
                  <a:gd name="T25" fmla="*/ 0 h 18"/>
                  <a:gd name="T26" fmla="*/ 59 w 64"/>
                  <a:gd name="T27" fmla="*/ 0 h 18"/>
                  <a:gd name="T28" fmla="*/ 62 w 64"/>
                  <a:gd name="T29" fmla="*/ 0 h 18"/>
                  <a:gd name="T30" fmla="*/ 64 w 64"/>
                  <a:gd name="T31" fmla="*/ 1 h 18"/>
                  <a:gd name="T32" fmla="*/ 60 w 64"/>
                  <a:gd name="T33"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8">
                    <a:moveTo>
                      <a:pt x="60" y="7"/>
                    </a:moveTo>
                    <a:lnTo>
                      <a:pt x="60" y="7"/>
                    </a:lnTo>
                    <a:lnTo>
                      <a:pt x="59" y="6"/>
                    </a:lnTo>
                    <a:lnTo>
                      <a:pt x="51" y="6"/>
                    </a:lnTo>
                    <a:lnTo>
                      <a:pt x="43" y="7"/>
                    </a:lnTo>
                    <a:lnTo>
                      <a:pt x="34" y="9"/>
                    </a:lnTo>
                    <a:lnTo>
                      <a:pt x="16" y="15"/>
                    </a:lnTo>
                    <a:lnTo>
                      <a:pt x="3" y="18"/>
                    </a:lnTo>
                    <a:lnTo>
                      <a:pt x="0" y="12"/>
                    </a:lnTo>
                    <a:lnTo>
                      <a:pt x="12" y="9"/>
                    </a:lnTo>
                    <a:lnTo>
                      <a:pt x="31" y="3"/>
                    </a:lnTo>
                    <a:lnTo>
                      <a:pt x="42" y="1"/>
                    </a:lnTo>
                    <a:lnTo>
                      <a:pt x="51" y="0"/>
                    </a:lnTo>
                    <a:lnTo>
                      <a:pt x="59" y="0"/>
                    </a:lnTo>
                    <a:lnTo>
                      <a:pt x="62" y="0"/>
                    </a:lnTo>
                    <a:lnTo>
                      <a:pt x="64" y="1"/>
                    </a:lnTo>
                    <a:lnTo>
                      <a:pt x="6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4" name="Freeform 174"/>
              <p:cNvSpPr>
                <a:spLocks/>
              </p:cNvSpPr>
              <p:nvPr/>
            </p:nvSpPr>
            <p:spPr bwMode="auto">
              <a:xfrm>
                <a:off x="2312" y="1074"/>
                <a:ext cx="3" cy="3"/>
              </a:xfrm>
              <a:custGeom>
                <a:avLst/>
                <a:gdLst>
                  <a:gd name="T0" fmla="*/ 5 w 5"/>
                  <a:gd name="T1" fmla="*/ 0 h 6"/>
                  <a:gd name="T2" fmla="*/ 4 w 5"/>
                  <a:gd name="T3" fmla="*/ 0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4" y="0"/>
                    </a:ln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5" name="Freeform 175"/>
              <p:cNvSpPr>
                <a:spLocks/>
              </p:cNvSpPr>
              <p:nvPr/>
            </p:nvSpPr>
            <p:spPr bwMode="auto">
              <a:xfrm>
                <a:off x="2243" y="1079"/>
                <a:ext cx="41" cy="41"/>
              </a:xfrm>
              <a:custGeom>
                <a:avLst/>
                <a:gdLst>
                  <a:gd name="T0" fmla="*/ 82 w 82"/>
                  <a:gd name="T1" fmla="*/ 6 h 80"/>
                  <a:gd name="T2" fmla="*/ 76 w 82"/>
                  <a:gd name="T3" fmla="*/ 11 h 80"/>
                  <a:gd name="T4" fmla="*/ 68 w 82"/>
                  <a:gd name="T5" fmla="*/ 14 h 80"/>
                  <a:gd name="T6" fmla="*/ 61 w 82"/>
                  <a:gd name="T7" fmla="*/ 18 h 80"/>
                  <a:gd name="T8" fmla="*/ 54 w 82"/>
                  <a:gd name="T9" fmla="*/ 25 h 80"/>
                  <a:gd name="T10" fmla="*/ 40 w 82"/>
                  <a:gd name="T11" fmla="*/ 35 h 80"/>
                  <a:gd name="T12" fmla="*/ 28 w 82"/>
                  <a:gd name="T13" fmla="*/ 48 h 80"/>
                  <a:gd name="T14" fmla="*/ 19 w 82"/>
                  <a:gd name="T15" fmla="*/ 59 h 80"/>
                  <a:gd name="T16" fmla="*/ 11 w 82"/>
                  <a:gd name="T17" fmla="*/ 69 h 80"/>
                  <a:gd name="T18" fmla="*/ 8 w 82"/>
                  <a:gd name="T19" fmla="*/ 77 h 80"/>
                  <a:gd name="T20" fmla="*/ 8 w 82"/>
                  <a:gd name="T21" fmla="*/ 77 h 80"/>
                  <a:gd name="T22" fmla="*/ 8 w 82"/>
                  <a:gd name="T23" fmla="*/ 79 h 80"/>
                  <a:gd name="T24" fmla="*/ 0 w 82"/>
                  <a:gd name="T25" fmla="*/ 80 h 80"/>
                  <a:gd name="T26" fmla="*/ 0 w 82"/>
                  <a:gd name="T27" fmla="*/ 79 h 80"/>
                  <a:gd name="T28" fmla="*/ 2 w 82"/>
                  <a:gd name="T29" fmla="*/ 74 h 80"/>
                  <a:gd name="T30" fmla="*/ 6 w 82"/>
                  <a:gd name="T31" fmla="*/ 65 h 80"/>
                  <a:gd name="T32" fmla="*/ 14 w 82"/>
                  <a:gd name="T33" fmla="*/ 56 h 80"/>
                  <a:gd name="T34" fmla="*/ 23 w 82"/>
                  <a:gd name="T35" fmla="*/ 43 h 80"/>
                  <a:gd name="T36" fmla="*/ 36 w 82"/>
                  <a:gd name="T37" fmla="*/ 31 h 80"/>
                  <a:gd name="T38" fmla="*/ 50 w 82"/>
                  <a:gd name="T39" fmla="*/ 20 h 80"/>
                  <a:gd name="T40" fmla="*/ 56 w 82"/>
                  <a:gd name="T41" fmla="*/ 14 h 80"/>
                  <a:gd name="T42" fmla="*/ 64 w 82"/>
                  <a:gd name="T43" fmla="*/ 9 h 80"/>
                  <a:gd name="T44" fmla="*/ 71 w 82"/>
                  <a:gd name="T45" fmla="*/ 5 h 80"/>
                  <a:gd name="T46" fmla="*/ 79 w 82"/>
                  <a:gd name="T47" fmla="*/ 0 h 80"/>
                  <a:gd name="T48" fmla="*/ 82 w 82"/>
                  <a:gd name="T49"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0">
                    <a:moveTo>
                      <a:pt x="82" y="6"/>
                    </a:moveTo>
                    <a:lnTo>
                      <a:pt x="76" y="11"/>
                    </a:lnTo>
                    <a:lnTo>
                      <a:pt x="68" y="14"/>
                    </a:lnTo>
                    <a:lnTo>
                      <a:pt x="61" y="18"/>
                    </a:lnTo>
                    <a:lnTo>
                      <a:pt x="54" y="25"/>
                    </a:lnTo>
                    <a:lnTo>
                      <a:pt x="40" y="35"/>
                    </a:lnTo>
                    <a:lnTo>
                      <a:pt x="28" y="48"/>
                    </a:lnTo>
                    <a:lnTo>
                      <a:pt x="19" y="59"/>
                    </a:lnTo>
                    <a:lnTo>
                      <a:pt x="11" y="69"/>
                    </a:lnTo>
                    <a:lnTo>
                      <a:pt x="8" y="77"/>
                    </a:lnTo>
                    <a:lnTo>
                      <a:pt x="8" y="77"/>
                    </a:lnTo>
                    <a:lnTo>
                      <a:pt x="8" y="79"/>
                    </a:lnTo>
                    <a:lnTo>
                      <a:pt x="0" y="80"/>
                    </a:lnTo>
                    <a:lnTo>
                      <a:pt x="0" y="79"/>
                    </a:lnTo>
                    <a:lnTo>
                      <a:pt x="2" y="74"/>
                    </a:lnTo>
                    <a:lnTo>
                      <a:pt x="6" y="65"/>
                    </a:lnTo>
                    <a:lnTo>
                      <a:pt x="14" y="56"/>
                    </a:lnTo>
                    <a:lnTo>
                      <a:pt x="23" y="43"/>
                    </a:lnTo>
                    <a:lnTo>
                      <a:pt x="36" y="31"/>
                    </a:lnTo>
                    <a:lnTo>
                      <a:pt x="50" y="20"/>
                    </a:lnTo>
                    <a:lnTo>
                      <a:pt x="56" y="14"/>
                    </a:lnTo>
                    <a:lnTo>
                      <a:pt x="64" y="9"/>
                    </a:lnTo>
                    <a:lnTo>
                      <a:pt x="71" y="5"/>
                    </a:lnTo>
                    <a:lnTo>
                      <a:pt x="79" y="0"/>
                    </a:lnTo>
                    <a:lnTo>
                      <a:pt x="8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6" name="Freeform 176"/>
              <p:cNvSpPr>
                <a:spLocks/>
              </p:cNvSpPr>
              <p:nvPr/>
            </p:nvSpPr>
            <p:spPr bwMode="auto">
              <a:xfrm>
                <a:off x="2282" y="1079"/>
                <a:ext cx="2" cy="4"/>
              </a:xfrm>
              <a:custGeom>
                <a:avLst/>
                <a:gdLst>
                  <a:gd name="T0" fmla="*/ 0 w 3"/>
                  <a:gd name="T1" fmla="*/ 0 h 6"/>
                  <a:gd name="T2" fmla="*/ 3 w 3"/>
                  <a:gd name="T3" fmla="*/ 6 h 6"/>
                  <a:gd name="T4" fmla="*/ 0 w 3"/>
                  <a:gd name="T5" fmla="*/ 0 h 6"/>
                </a:gdLst>
                <a:ahLst/>
                <a:cxnLst>
                  <a:cxn ang="0">
                    <a:pos x="T0" y="T1"/>
                  </a:cxn>
                  <a:cxn ang="0">
                    <a:pos x="T2" y="T3"/>
                  </a:cxn>
                  <a:cxn ang="0">
                    <a:pos x="T4" y="T5"/>
                  </a:cxn>
                </a:cxnLst>
                <a:rect l="0" t="0" r="r" b="b"/>
                <a:pathLst>
                  <a:path w="3" h="6">
                    <a:moveTo>
                      <a:pt x="0" y="0"/>
                    </a:move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7" name="Freeform 177"/>
              <p:cNvSpPr>
                <a:spLocks/>
              </p:cNvSpPr>
              <p:nvPr/>
            </p:nvSpPr>
            <p:spPr bwMode="auto">
              <a:xfrm>
                <a:off x="2243" y="1118"/>
                <a:ext cx="20" cy="28"/>
              </a:xfrm>
              <a:custGeom>
                <a:avLst/>
                <a:gdLst>
                  <a:gd name="T0" fmla="*/ 4 w 38"/>
                  <a:gd name="T1" fmla="*/ 0 h 56"/>
                  <a:gd name="T2" fmla="*/ 21 w 38"/>
                  <a:gd name="T3" fmla="*/ 28 h 56"/>
                  <a:gd name="T4" fmla="*/ 38 w 38"/>
                  <a:gd name="T5" fmla="*/ 51 h 56"/>
                  <a:gd name="T6" fmla="*/ 32 w 38"/>
                  <a:gd name="T7" fmla="*/ 56 h 56"/>
                  <a:gd name="T8" fmla="*/ 17 w 38"/>
                  <a:gd name="T9" fmla="*/ 31 h 56"/>
                  <a:gd name="T10" fmla="*/ 0 w 38"/>
                  <a:gd name="T11" fmla="*/ 5 h 56"/>
                  <a:gd name="T12" fmla="*/ 4 w 38"/>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38" h="56">
                    <a:moveTo>
                      <a:pt x="4" y="0"/>
                    </a:moveTo>
                    <a:lnTo>
                      <a:pt x="21" y="28"/>
                    </a:lnTo>
                    <a:lnTo>
                      <a:pt x="38" y="51"/>
                    </a:lnTo>
                    <a:lnTo>
                      <a:pt x="32" y="56"/>
                    </a:lnTo>
                    <a:lnTo>
                      <a:pt x="17" y="31"/>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8" name="Freeform 178"/>
              <p:cNvSpPr>
                <a:spLocks/>
              </p:cNvSpPr>
              <p:nvPr/>
            </p:nvSpPr>
            <p:spPr bwMode="auto">
              <a:xfrm>
                <a:off x="2243" y="1118"/>
                <a:ext cx="3" cy="2"/>
              </a:xfrm>
              <a:custGeom>
                <a:avLst/>
                <a:gdLst>
                  <a:gd name="T0" fmla="*/ 0 w 8"/>
                  <a:gd name="T1" fmla="*/ 3 h 5"/>
                  <a:gd name="T2" fmla="*/ 0 w 8"/>
                  <a:gd name="T3" fmla="*/ 5 h 5"/>
                  <a:gd name="T4" fmla="*/ 2 w 8"/>
                  <a:gd name="T5" fmla="*/ 5 h 5"/>
                  <a:gd name="T6" fmla="*/ 6 w 8"/>
                  <a:gd name="T7" fmla="*/ 0 h 5"/>
                  <a:gd name="T8" fmla="*/ 8 w 8"/>
                  <a:gd name="T9" fmla="*/ 2 h 5"/>
                  <a:gd name="T10" fmla="*/ 0 w 8"/>
                  <a:gd name="T11" fmla="*/ 3 h 5"/>
                </a:gdLst>
                <a:ahLst/>
                <a:cxnLst>
                  <a:cxn ang="0">
                    <a:pos x="T0" y="T1"/>
                  </a:cxn>
                  <a:cxn ang="0">
                    <a:pos x="T2" y="T3"/>
                  </a:cxn>
                  <a:cxn ang="0">
                    <a:pos x="T4" y="T5"/>
                  </a:cxn>
                  <a:cxn ang="0">
                    <a:pos x="T6" y="T7"/>
                  </a:cxn>
                  <a:cxn ang="0">
                    <a:pos x="T8" y="T9"/>
                  </a:cxn>
                  <a:cxn ang="0">
                    <a:pos x="T10" y="T11"/>
                  </a:cxn>
                </a:cxnLst>
                <a:rect l="0" t="0" r="r" b="b"/>
                <a:pathLst>
                  <a:path w="8" h="5">
                    <a:moveTo>
                      <a:pt x="0" y="3"/>
                    </a:moveTo>
                    <a:lnTo>
                      <a:pt x="0" y="5"/>
                    </a:lnTo>
                    <a:lnTo>
                      <a:pt x="2" y="5"/>
                    </a:lnTo>
                    <a:lnTo>
                      <a:pt x="6" y="0"/>
                    </a:lnTo>
                    <a:lnTo>
                      <a:pt x="8"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299" name="Freeform 179"/>
              <p:cNvSpPr>
                <a:spLocks/>
              </p:cNvSpPr>
              <p:nvPr/>
            </p:nvSpPr>
            <p:spPr bwMode="auto">
              <a:xfrm>
                <a:off x="2260" y="1144"/>
                <a:ext cx="27" cy="67"/>
              </a:xfrm>
              <a:custGeom>
                <a:avLst/>
                <a:gdLst>
                  <a:gd name="T0" fmla="*/ 6 w 56"/>
                  <a:gd name="T1" fmla="*/ 0 h 136"/>
                  <a:gd name="T2" fmla="*/ 17 w 56"/>
                  <a:gd name="T3" fmla="*/ 17 h 136"/>
                  <a:gd name="T4" fmla="*/ 27 w 56"/>
                  <a:gd name="T5" fmla="*/ 32 h 136"/>
                  <a:gd name="T6" fmla="*/ 34 w 56"/>
                  <a:gd name="T7" fmla="*/ 48 h 136"/>
                  <a:gd name="T8" fmla="*/ 40 w 56"/>
                  <a:gd name="T9" fmla="*/ 62 h 136"/>
                  <a:gd name="T10" fmla="*/ 45 w 56"/>
                  <a:gd name="T11" fmla="*/ 77 h 136"/>
                  <a:gd name="T12" fmla="*/ 50 w 56"/>
                  <a:gd name="T13" fmla="*/ 94 h 136"/>
                  <a:gd name="T14" fmla="*/ 53 w 56"/>
                  <a:gd name="T15" fmla="*/ 114 h 136"/>
                  <a:gd name="T16" fmla="*/ 56 w 56"/>
                  <a:gd name="T17" fmla="*/ 136 h 136"/>
                  <a:gd name="T18" fmla="*/ 48 w 56"/>
                  <a:gd name="T19" fmla="*/ 136 h 136"/>
                  <a:gd name="T20" fmla="*/ 47 w 56"/>
                  <a:gd name="T21" fmla="*/ 114 h 136"/>
                  <a:gd name="T22" fmla="*/ 44 w 56"/>
                  <a:gd name="T23" fmla="*/ 96 h 136"/>
                  <a:gd name="T24" fmla="*/ 39 w 56"/>
                  <a:gd name="T25" fmla="*/ 80 h 136"/>
                  <a:gd name="T26" fmla="*/ 34 w 56"/>
                  <a:gd name="T27" fmla="*/ 65 h 136"/>
                  <a:gd name="T28" fmla="*/ 28 w 56"/>
                  <a:gd name="T29" fmla="*/ 51 h 136"/>
                  <a:gd name="T30" fmla="*/ 20 w 56"/>
                  <a:gd name="T31" fmla="*/ 36 h 136"/>
                  <a:gd name="T32" fmla="*/ 11 w 56"/>
                  <a:gd name="T33" fmla="*/ 22 h 136"/>
                  <a:gd name="T34" fmla="*/ 0 w 56"/>
                  <a:gd name="T35" fmla="*/ 5 h 136"/>
                  <a:gd name="T36" fmla="*/ 6 w 56"/>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36">
                    <a:moveTo>
                      <a:pt x="6" y="0"/>
                    </a:moveTo>
                    <a:lnTo>
                      <a:pt x="17" y="17"/>
                    </a:lnTo>
                    <a:lnTo>
                      <a:pt x="27" y="32"/>
                    </a:lnTo>
                    <a:lnTo>
                      <a:pt x="34" y="48"/>
                    </a:lnTo>
                    <a:lnTo>
                      <a:pt x="40" y="62"/>
                    </a:lnTo>
                    <a:lnTo>
                      <a:pt x="45" y="77"/>
                    </a:lnTo>
                    <a:lnTo>
                      <a:pt x="50" y="94"/>
                    </a:lnTo>
                    <a:lnTo>
                      <a:pt x="53" y="114"/>
                    </a:lnTo>
                    <a:lnTo>
                      <a:pt x="56" y="136"/>
                    </a:lnTo>
                    <a:lnTo>
                      <a:pt x="48" y="136"/>
                    </a:lnTo>
                    <a:lnTo>
                      <a:pt x="47" y="114"/>
                    </a:lnTo>
                    <a:lnTo>
                      <a:pt x="44" y="96"/>
                    </a:lnTo>
                    <a:lnTo>
                      <a:pt x="39" y="80"/>
                    </a:lnTo>
                    <a:lnTo>
                      <a:pt x="34" y="65"/>
                    </a:lnTo>
                    <a:lnTo>
                      <a:pt x="28" y="51"/>
                    </a:lnTo>
                    <a:lnTo>
                      <a:pt x="20" y="36"/>
                    </a:lnTo>
                    <a:lnTo>
                      <a:pt x="11" y="22"/>
                    </a:lnTo>
                    <a:lnTo>
                      <a:pt x="0"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00" name="Freeform 180"/>
              <p:cNvSpPr>
                <a:spLocks/>
              </p:cNvSpPr>
              <p:nvPr/>
            </p:nvSpPr>
            <p:spPr bwMode="auto">
              <a:xfrm>
                <a:off x="2260" y="1144"/>
                <a:ext cx="3" cy="2"/>
              </a:xfrm>
              <a:custGeom>
                <a:avLst/>
                <a:gdLst>
                  <a:gd name="T0" fmla="*/ 0 w 6"/>
                  <a:gd name="T1" fmla="*/ 5 h 5"/>
                  <a:gd name="T2" fmla="*/ 6 w 6"/>
                  <a:gd name="T3" fmla="*/ 0 h 5"/>
                  <a:gd name="T4" fmla="*/ 0 w 6"/>
                  <a:gd name="T5" fmla="*/ 5 h 5"/>
                </a:gdLst>
                <a:ahLst/>
                <a:cxnLst>
                  <a:cxn ang="0">
                    <a:pos x="T0" y="T1"/>
                  </a:cxn>
                  <a:cxn ang="0">
                    <a:pos x="T2" y="T3"/>
                  </a:cxn>
                  <a:cxn ang="0">
                    <a:pos x="T4" y="T5"/>
                  </a:cxn>
                </a:cxnLst>
                <a:rect l="0" t="0" r="r" b="b"/>
                <a:pathLst>
                  <a:path w="6" h="5">
                    <a:moveTo>
                      <a:pt x="0" y="5"/>
                    </a:move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01" name="Freeform 181"/>
              <p:cNvSpPr>
                <a:spLocks/>
              </p:cNvSpPr>
              <p:nvPr/>
            </p:nvSpPr>
            <p:spPr bwMode="auto">
              <a:xfrm>
                <a:off x="2275" y="1211"/>
                <a:ext cx="12" cy="37"/>
              </a:xfrm>
              <a:custGeom>
                <a:avLst/>
                <a:gdLst>
                  <a:gd name="T0" fmla="*/ 25 w 25"/>
                  <a:gd name="T1" fmla="*/ 0 h 72"/>
                  <a:gd name="T2" fmla="*/ 25 w 25"/>
                  <a:gd name="T3" fmla="*/ 9 h 72"/>
                  <a:gd name="T4" fmla="*/ 23 w 25"/>
                  <a:gd name="T5" fmla="*/ 20 h 72"/>
                  <a:gd name="T6" fmla="*/ 22 w 25"/>
                  <a:gd name="T7" fmla="*/ 25 h 72"/>
                  <a:gd name="T8" fmla="*/ 20 w 25"/>
                  <a:gd name="T9" fmla="*/ 29 h 72"/>
                  <a:gd name="T10" fmla="*/ 17 w 25"/>
                  <a:gd name="T11" fmla="*/ 38 h 72"/>
                  <a:gd name="T12" fmla="*/ 11 w 25"/>
                  <a:gd name="T13" fmla="*/ 55 h 72"/>
                  <a:gd name="T14" fmla="*/ 9 w 25"/>
                  <a:gd name="T15" fmla="*/ 63 h 72"/>
                  <a:gd name="T16" fmla="*/ 6 w 25"/>
                  <a:gd name="T17" fmla="*/ 72 h 72"/>
                  <a:gd name="T18" fmla="*/ 0 w 25"/>
                  <a:gd name="T19" fmla="*/ 71 h 72"/>
                  <a:gd name="T20" fmla="*/ 2 w 25"/>
                  <a:gd name="T21" fmla="*/ 62 h 72"/>
                  <a:gd name="T22" fmla="*/ 5 w 25"/>
                  <a:gd name="T23" fmla="*/ 52 h 72"/>
                  <a:gd name="T24" fmla="*/ 11 w 25"/>
                  <a:gd name="T25" fmla="*/ 35 h 72"/>
                  <a:gd name="T26" fmla="*/ 14 w 25"/>
                  <a:gd name="T27" fmla="*/ 28 h 72"/>
                  <a:gd name="T28" fmla="*/ 16 w 25"/>
                  <a:gd name="T29" fmla="*/ 23 h 72"/>
                  <a:gd name="T30" fmla="*/ 16 w 25"/>
                  <a:gd name="T31" fmla="*/ 18 h 72"/>
                  <a:gd name="T32" fmla="*/ 17 w 25"/>
                  <a:gd name="T33" fmla="*/ 9 h 72"/>
                  <a:gd name="T34" fmla="*/ 17 w 25"/>
                  <a:gd name="T35" fmla="*/ 0 h 72"/>
                  <a:gd name="T36" fmla="*/ 25 w 25"/>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72">
                    <a:moveTo>
                      <a:pt x="25" y="0"/>
                    </a:moveTo>
                    <a:lnTo>
                      <a:pt x="25" y="9"/>
                    </a:lnTo>
                    <a:lnTo>
                      <a:pt x="23" y="20"/>
                    </a:lnTo>
                    <a:lnTo>
                      <a:pt x="22" y="25"/>
                    </a:lnTo>
                    <a:lnTo>
                      <a:pt x="20" y="29"/>
                    </a:lnTo>
                    <a:lnTo>
                      <a:pt x="17" y="38"/>
                    </a:lnTo>
                    <a:lnTo>
                      <a:pt x="11" y="55"/>
                    </a:lnTo>
                    <a:lnTo>
                      <a:pt x="9" y="63"/>
                    </a:lnTo>
                    <a:lnTo>
                      <a:pt x="6" y="72"/>
                    </a:lnTo>
                    <a:lnTo>
                      <a:pt x="0" y="71"/>
                    </a:lnTo>
                    <a:lnTo>
                      <a:pt x="2" y="62"/>
                    </a:lnTo>
                    <a:lnTo>
                      <a:pt x="5" y="52"/>
                    </a:lnTo>
                    <a:lnTo>
                      <a:pt x="11" y="35"/>
                    </a:lnTo>
                    <a:lnTo>
                      <a:pt x="14" y="28"/>
                    </a:lnTo>
                    <a:lnTo>
                      <a:pt x="16" y="23"/>
                    </a:lnTo>
                    <a:lnTo>
                      <a:pt x="16" y="18"/>
                    </a:lnTo>
                    <a:lnTo>
                      <a:pt x="17" y="9"/>
                    </a:lnTo>
                    <a:lnTo>
                      <a:pt x="17"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02" name="Freeform 182"/>
              <p:cNvSpPr>
                <a:spLocks/>
              </p:cNvSpPr>
              <p:nvPr/>
            </p:nvSpPr>
            <p:spPr bwMode="auto">
              <a:xfrm>
                <a:off x="2284" y="1211"/>
                <a:ext cx="3"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03" name="Freeform 183"/>
              <p:cNvSpPr>
                <a:spLocks/>
              </p:cNvSpPr>
              <p:nvPr/>
            </p:nvSpPr>
            <p:spPr bwMode="auto">
              <a:xfrm>
                <a:off x="2269" y="1246"/>
                <a:ext cx="9" cy="14"/>
              </a:xfrm>
              <a:custGeom>
                <a:avLst/>
                <a:gdLst>
                  <a:gd name="T0" fmla="*/ 18 w 18"/>
                  <a:gd name="T1" fmla="*/ 3 h 28"/>
                  <a:gd name="T2" fmla="*/ 12 w 18"/>
                  <a:gd name="T3" fmla="*/ 0 h 28"/>
                  <a:gd name="T4" fmla="*/ 0 w 18"/>
                  <a:gd name="T5" fmla="*/ 25 h 28"/>
                  <a:gd name="T6" fmla="*/ 6 w 18"/>
                  <a:gd name="T7" fmla="*/ 28 h 28"/>
                  <a:gd name="T8" fmla="*/ 18 w 18"/>
                  <a:gd name="T9" fmla="*/ 3 h 28"/>
                </a:gdLst>
                <a:ahLst/>
                <a:cxnLst>
                  <a:cxn ang="0">
                    <a:pos x="T0" y="T1"/>
                  </a:cxn>
                  <a:cxn ang="0">
                    <a:pos x="T2" y="T3"/>
                  </a:cxn>
                  <a:cxn ang="0">
                    <a:pos x="T4" y="T5"/>
                  </a:cxn>
                  <a:cxn ang="0">
                    <a:pos x="T6" y="T7"/>
                  </a:cxn>
                  <a:cxn ang="0">
                    <a:pos x="T8" y="T9"/>
                  </a:cxn>
                </a:cxnLst>
                <a:rect l="0" t="0" r="r" b="b"/>
                <a:pathLst>
                  <a:path w="18" h="28">
                    <a:moveTo>
                      <a:pt x="18" y="3"/>
                    </a:moveTo>
                    <a:lnTo>
                      <a:pt x="12" y="0"/>
                    </a:lnTo>
                    <a:lnTo>
                      <a:pt x="0" y="25"/>
                    </a:lnTo>
                    <a:lnTo>
                      <a:pt x="6" y="28"/>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04" name="Freeform 184"/>
              <p:cNvSpPr>
                <a:spLocks/>
              </p:cNvSpPr>
              <p:nvPr/>
            </p:nvSpPr>
            <p:spPr bwMode="auto">
              <a:xfrm>
                <a:off x="2275" y="1246"/>
                <a:ext cx="3" cy="2"/>
              </a:xfrm>
              <a:custGeom>
                <a:avLst/>
                <a:gdLst>
                  <a:gd name="T0" fmla="*/ 6 w 6"/>
                  <a:gd name="T1" fmla="*/ 3 h 3"/>
                  <a:gd name="T2" fmla="*/ 0 w 6"/>
                  <a:gd name="T3" fmla="*/ 0 h 3"/>
                  <a:gd name="T4" fmla="*/ 0 w 6"/>
                  <a:gd name="T5" fmla="*/ 2 h 3"/>
                  <a:gd name="T6" fmla="*/ 6 w 6"/>
                  <a:gd name="T7" fmla="*/ 3 h 3"/>
                </a:gdLst>
                <a:ahLst/>
                <a:cxnLst>
                  <a:cxn ang="0">
                    <a:pos x="T0" y="T1"/>
                  </a:cxn>
                  <a:cxn ang="0">
                    <a:pos x="T2" y="T3"/>
                  </a:cxn>
                  <a:cxn ang="0">
                    <a:pos x="T4" y="T5"/>
                  </a:cxn>
                  <a:cxn ang="0">
                    <a:pos x="T6" y="T7"/>
                  </a:cxn>
                </a:cxnLst>
                <a:rect l="0" t="0" r="r" b="b"/>
                <a:pathLst>
                  <a:path w="6" h="3">
                    <a:moveTo>
                      <a:pt x="6" y="3"/>
                    </a:move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05" name="Rectangle 185"/>
              <p:cNvSpPr>
                <a:spLocks noChangeArrowheads="1"/>
              </p:cNvSpPr>
              <p:nvPr/>
            </p:nvSpPr>
            <p:spPr bwMode="auto">
              <a:xfrm>
                <a:off x="2269" y="1259"/>
                <a:ext cx="3"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306" name="Freeform 186"/>
              <p:cNvSpPr>
                <a:spLocks/>
              </p:cNvSpPr>
              <p:nvPr/>
            </p:nvSpPr>
            <p:spPr bwMode="auto">
              <a:xfrm>
                <a:off x="2269" y="1259"/>
                <a:ext cx="4" cy="1"/>
              </a:xfrm>
              <a:custGeom>
                <a:avLst/>
                <a:gdLst>
                  <a:gd name="T0" fmla="*/ 6 w 8"/>
                  <a:gd name="T1" fmla="*/ 3 h 3"/>
                  <a:gd name="T2" fmla="*/ 8 w 8"/>
                  <a:gd name="T3" fmla="*/ 2 h 3"/>
                  <a:gd name="T4" fmla="*/ 0 w 8"/>
                  <a:gd name="T5" fmla="*/ 2 h 3"/>
                  <a:gd name="T6" fmla="*/ 6 w 8"/>
                  <a:gd name="T7" fmla="*/ 2 h 3"/>
                  <a:gd name="T8" fmla="*/ 0 w 8"/>
                  <a:gd name="T9" fmla="*/ 0 h 3"/>
                  <a:gd name="T10" fmla="*/ 6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6" y="3"/>
                    </a:moveTo>
                    <a:lnTo>
                      <a:pt x="8" y="2"/>
                    </a:lnTo>
                    <a:lnTo>
                      <a:pt x="0" y="2"/>
                    </a:lnTo>
                    <a:lnTo>
                      <a:pt x="6" y="2"/>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07" name="Freeform 187"/>
              <p:cNvSpPr>
                <a:spLocks/>
              </p:cNvSpPr>
              <p:nvPr/>
            </p:nvSpPr>
            <p:spPr bwMode="auto">
              <a:xfrm>
                <a:off x="2415" y="1262"/>
                <a:ext cx="406" cy="489"/>
              </a:xfrm>
              <a:custGeom>
                <a:avLst/>
                <a:gdLst>
                  <a:gd name="T0" fmla="*/ 137 w 813"/>
                  <a:gd name="T1" fmla="*/ 94 h 979"/>
                  <a:gd name="T2" fmla="*/ 186 w 813"/>
                  <a:gd name="T3" fmla="*/ 70 h 979"/>
                  <a:gd name="T4" fmla="*/ 248 w 813"/>
                  <a:gd name="T5" fmla="*/ 73 h 979"/>
                  <a:gd name="T6" fmla="*/ 301 w 813"/>
                  <a:gd name="T7" fmla="*/ 90 h 979"/>
                  <a:gd name="T8" fmla="*/ 359 w 813"/>
                  <a:gd name="T9" fmla="*/ 121 h 979"/>
                  <a:gd name="T10" fmla="*/ 417 w 813"/>
                  <a:gd name="T11" fmla="*/ 127 h 979"/>
                  <a:gd name="T12" fmla="*/ 486 w 813"/>
                  <a:gd name="T13" fmla="*/ 111 h 979"/>
                  <a:gd name="T14" fmla="*/ 592 w 813"/>
                  <a:gd name="T15" fmla="*/ 67 h 979"/>
                  <a:gd name="T16" fmla="*/ 725 w 813"/>
                  <a:gd name="T17" fmla="*/ 9 h 979"/>
                  <a:gd name="T18" fmla="*/ 756 w 813"/>
                  <a:gd name="T19" fmla="*/ 2 h 979"/>
                  <a:gd name="T20" fmla="*/ 782 w 813"/>
                  <a:gd name="T21" fmla="*/ 19 h 979"/>
                  <a:gd name="T22" fmla="*/ 800 w 813"/>
                  <a:gd name="T23" fmla="*/ 47 h 979"/>
                  <a:gd name="T24" fmla="*/ 808 w 813"/>
                  <a:gd name="T25" fmla="*/ 87 h 979"/>
                  <a:gd name="T26" fmla="*/ 799 w 813"/>
                  <a:gd name="T27" fmla="*/ 107 h 979"/>
                  <a:gd name="T28" fmla="*/ 670 w 813"/>
                  <a:gd name="T29" fmla="*/ 159 h 979"/>
                  <a:gd name="T30" fmla="*/ 618 w 813"/>
                  <a:gd name="T31" fmla="*/ 201 h 979"/>
                  <a:gd name="T32" fmla="*/ 627 w 813"/>
                  <a:gd name="T33" fmla="*/ 224 h 979"/>
                  <a:gd name="T34" fmla="*/ 657 w 813"/>
                  <a:gd name="T35" fmla="*/ 247 h 979"/>
                  <a:gd name="T36" fmla="*/ 712 w 813"/>
                  <a:gd name="T37" fmla="*/ 261 h 979"/>
                  <a:gd name="T38" fmla="*/ 797 w 813"/>
                  <a:gd name="T39" fmla="*/ 269 h 979"/>
                  <a:gd name="T40" fmla="*/ 810 w 813"/>
                  <a:gd name="T41" fmla="*/ 281 h 979"/>
                  <a:gd name="T42" fmla="*/ 813 w 813"/>
                  <a:gd name="T43" fmla="*/ 315 h 979"/>
                  <a:gd name="T44" fmla="*/ 800 w 813"/>
                  <a:gd name="T45" fmla="*/ 361 h 979"/>
                  <a:gd name="T46" fmla="*/ 785 w 813"/>
                  <a:gd name="T47" fmla="*/ 377 h 979"/>
                  <a:gd name="T48" fmla="*/ 686 w 813"/>
                  <a:gd name="T49" fmla="*/ 369 h 979"/>
                  <a:gd name="T50" fmla="*/ 571 w 813"/>
                  <a:gd name="T51" fmla="*/ 381 h 979"/>
                  <a:gd name="T52" fmla="*/ 520 w 813"/>
                  <a:gd name="T53" fmla="*/ 394 h 979"/>
                  <a:gd name="T54" fmla="*/ 497 w 813"/>
                  <a:gd name="T55" fmla="*/ 412 h 979"/>
                  <a:gd name="T56" fmla="*/ 492 w 813"/>
                  <a:gd name="T57" fmla="*/ 435 h 979"/>
                  <a:gd name="T58" fmla="*/ 505 w 813"/>
                  <a:gd name="T59" fmla="*/ 588 h 979"/>
                  <a:gd name="T60" fmla="*/ 506 w 813"/>
                  <a:gd name="T61" fmla="*/ 692 h 979"/>
                  <a:gd name="T62" fmla="*/ 496 w 813"/>
                  <a:gd name="T63" fmla="*/ 775 h 979"/>
                  <a:gd name="T64" fmla="*/ 477 w 813"/>
                  <a:gd name="T65" fmla="*/ 834 h 979"/>
                  <a:gd name="T66" fmla="*/ 451 w 813"/>
                  <a:gd name="T67" fmla="*/ 877 h 979"/>
                  <a:gd name="T68" fmla="*/ 409 w 813"/>
                  <a:gd name="T69" fmla="*/ 925 h 979"/>
                  <a:gd name="T70" fmla="*/ 353 w 813"/>
                  <a:gd name="T71" fmla="*/ 957 h 979"/>
                  <a:gd name="T72" fmla="*/ 291 w 813"/>
                  <a:gd name="T73" fmla="*/ 974 h 979"/>
                  <a:gd name="T74" fmla="*/ 214 w 813"/>
                  <a:gd name="T75" fmla="*/ 979 h 979"/>
                  <a:gd name="T76" fmla="*/ 149 w 813"/>
                  <a:gd name="T77" fmla="*/ 965 h 979"/>
                  <a:gd name="T78" fmla="*/ 92 w 813"/>
                  <a:gd name="T79" fmla="*/ 932 h 979"/>
                  <a:gd name="T80" fmla="*/ 14 w 813"/>
                  <a:gd name="T81" fmla="*/ 877 h 979"/>
                  <a:gd name="T82" fmla="*/ 0 w 813"/>
                  <a:gd name="T83" fmla="*/ 865 h 979"/>
                  <a:gd name="T84" fmla="*/ 28 w 813"/>
                  <a:gd name="T85" fmla="*/ 770 h 979"/>
                  <a:gd name="T86" fmla="*/ 47 w 813"/>
                  <a:gd name="T87" fmla="*/ 678 h 979"/>
                  <a:gd name="T88" fmla="*/ 44 w 813"/>
                  <a:gd name="T89" fmla="*/ 633 h 979"/>
                  <a:gd name="T90" fmla="*/ 24 w 813"/>
                  <a:gd name="T91" fmla="*/ 547 h 979"/>
                  <a:gd name="T92" fmla="*/ 17 w 813"/>
                  <a:gd name="T93" fmla="*/ 428 h 979"/>
                  <a:gd name="T94" fmla="*/ 24 w 813"/>
                  <a:gd name="T95" fmla="*/ 327 h 979"/>
                  <a:gd name="T96" fmla="*/ 37 w 813"/>
                  <a:gd name="T97" fmla="*/ 263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3" h="979">
                    <a:moveTo>
                      <a:pt x="78" y="168"/>
                    </a:moveTo>
                    <a:lnTo>
                      <a:pt x="101" y="139"/>
                    </a:lnTo>
                    <a:lnTo>
                      <a:pt x="126" y="107"/>
                    </a:lnTo>
                    <a:lnTo>
                      <a:pt x="137" y="94"/>
                    </a:lnTo>
                    <a:lnTo>
                      <a:pt x="147" y="82"/>
                    </a:lnTo>
                    <a:lnTo>
                      <a:pt x="155" y="74"/>
                    </a:lnTo>
                    <a:lnTo>
                      <a:pt x="160" y="73"/>
                    </a:lnTo>
                    <a:lnTo>
                      <a:pt x="186" y="70"/>
                    </a:lnTo>
                    <a:lnTo>
                      <a:pt x="209" y="70"/>
                    </a:lnTo>
                    <a:lnTo>
                      <a:pt x="229" y="71"/>
                    </a:lnTo>
                    <a:lnTo>
                      <a:pt x="239" y="71"/>
                    </a:lnTo>
                    <a:lnTo>
                      <a:pt x="248" y="73"/>
                    </a:lnTo>
                    <a:lnTo>
                      <a:pt x="263" y="76"/>
                    </a:lnTo>
                    <a:lnTo>
                      <a:pt x="277" y="80"/>
                    </a:lnTo>
                    <a:lnTo>
                      <a:pt x="288" y="85"/>
                    </a:lnTo>
                    <a:lnTo>
                      <a:pt x="301" y="90"/>
                    </a:lnTo>
                    <a:lnTo>
                      <a:pt x="319" y="101"/>
                    </a:lnTo>
                    <a:lnTo>
                      <a:pt x="339" y="111"/>
                    </a:lnTo>
                    <a:lnTo>
                      <a:pt x="349" y="116"/>
                    </a:lnTo>
                    <a:lnTo>
                      <a:pt x="359" y="121"/>
                    </a:lnTo>
                    <a:lnTo>
                      <a:pt x="370" y="124"/>
                    </a:lnTo>
                    <a:lnTo>
                      <a:pt x="384" y="127"/>
                    </a:lnTo>
                    <a:lnTo>
                      <a:pt x="400" y="127"/>
                    </a:lnTo>
                    <a:lnTo>
                      <a:pt x="417" y="127"/>
                    </a:lnTo>
                    <a:lnTo>
                      <a:pt x="434" y="125"/>
                    </a:lnTo>
                    <a:lnTo>
                      <a:pt x="451" y="122"/>
                    </a:lnTo>
                    <a:lnTo>
                      <a:pt x="468" y="118"/>
                    </a:lnTo>
                    <a:lnTo>
                      <a:pt x="486" y="111"/>
                    </a:lnTo>
                    <a:lnTo>
                      <a:pt x="503" y="105"/>
                    </a:lnTo>
                    <a:lnTo>
                      <a:pt x="520" y="99"/>
                    </a:lnTo>
                    <a:lnTo>
                      <a:pt x="556" y="82"/>
                    </a:lnTo>
                    <a:lnTo>
                      <a:pt x="592" y="67"/>
                    </a:lnTo>
                    <a:lnTo>
                      <a:pt x="626" y="50"/>
                    </a:lnTo>
                    <a:lnTo>
                      <a:pt x="660" y="36"/>
                    </a:lnTo>
                    <a:lnTo>
                      <a:pt x="705" y="19"/>
                    </a:lnTo>
                    <a:lnTo>
                      <a:pt x="725" y="9"/>
                    </a:lnTo>
                    <a:lnTo>
                      <a:pt x="746" y="0"/>
                    </a:lnTo>
                    <a:lnTo>
                      <a:pt x="748" y="0"/>
                    </a:lnTo>
                    <a:lnTo>
                      <a:pt x="749" y="0"/>
                    </a:lnTo>
                    <a:lnTo>
                      <a:pt x="756" y="2"/>
                    </a:lnTo>
                    <a:lnTo>
                      <a:pt x="763" y="5"/>
                    </a:lnTo>
                    <a:lnTo>
                      <a:pt x="770" y="9"/>
                    </a:lnTo>
                    <a:lnTo>
                      <a:pt x="776" y="14"/>
                    </a:lnTo>
                    <a:lnTo>
                      <a:pt x="782" y="19"/>
                    </a:lnTo>
                    <a:lnTo>
                      <a:pt x="788" y="25"/>
                    </a:lnTo>
                    <a:lnTo>
                      <a:pt x="793" y="31"/>
                    </a:lnTo>
                    <a:lnTo>
                      <a:pt x="796" y="39"/>
                    </a:lnTo>
                    <a:lnTo>
                      <a:pt x="800" y="47"/>
                    </a:lnTo>
                    <a:lnTo>
                      <a:pt x="804" y="54"/>
                    </a:lnTo>
                    <a:lnTo>
                      <a:pt x="805" y="62"/>
                    </a:lnTo>
                    <a:lnTo>
                      <a:pt x="807" y="70"/>
                    </a:lnTo>
                    <a:lnTo>
                      <a:pt x="808" y="87"/>
                    </a:lnTo>
                    <a:lnTo>
                      <a:pt x="807" y="94"/>
                    </a:lnTo>
                    <a:lnTo>
                      <a:pt x="805" y="102"/>
                    </a:lnTo>
                    <a:lnTo>
                      <a:pt x="804" y="104"/>
                    </a:lnTo>
                    <a:lnTo>
                      <a:pt x="799" y="107"/>
                    </a:lnTo>
                    <a:lnTo>
                      <a:pt x="783" y="113"/>
                    </a:lnTo>
                    <a:lnTo>
                      <a:pt x="732" y="133"/>
                    </a:lnTo>
                    <a:lnTo>
                      <a:pt x="701" y="145"/>
                    </a:lnTo>
                    <a:lnTo>
                      <a:pt x="670" y="159"/>
                    </a:lnTo>
                    <a:lnTo>
                      <a:pt x="641" y="172"/>
                    </a:lnTo>
                    <a:lnTo>
                      <a:pt x="616" y="185"/>
                    </a:lnTo>
                    <a:lnTo>
                      <a:pt x="616" y="193"/>
                    </a:lnTo>
                    <a:lnTo>
                      <a:pt x="618" y="201"/>
                    </a:lnTo>
                    <a:lnTo>
                      <a:pt x="619" y="207"/>
                    </a:lnTo>
                    <a:lnTo>
                      <a:pt x="621" y="213"/>
                    </a:lnTo>
                    <a:lnTo>
                      <a:pt x="624" y="219"/>
                    </a:lnTo>
                    <a:lnTo>
                      <a:pt x="627" y="224"/>
                    </a:lnTo>
                    <a:lnTo>
                      <a:pt x="632" y="229"/>
                    </a:lnTo>
                    <a:lnTo>
                      <a:pt x="636" y="233"/>
                    </a:lnTo>
                    <a:lnTo>
                      <a:pt x="646" y="241"/>
                    </a:lnTo>
                    <a:lnTo>
                      <a:pt x="657" y="247"/>
                    </a:lnTo>
                    <a:lnTo>
                      <a:pt x="670" y="253"/>
                    </a:lnTo>
                    <a:lnTo>
                      <a:pt x="684" y="256"/>
                    </a:lnTo>
                    <a:lnTo>
                      <a:pt x="698" y="260"/>
                    </a:lnTo>
                    <a:lnTo>
                      <a:pt x="712" y="261"/>
                    </a:lnTo>
                    <a:lnTo>
                      <a:pt x="743" y="264"/>
                    </a:lnTo>
                    <a:lnTo>
                      <a:pt x="773" y="266"/>
                    </a:lnTo>
                    <a:lnTo>
                      <a:pt x="785" y="267"/>
                    </a:lnTo>
                    <a:lnTo>
                      <a:pt x="797" y="269"/>
                    </a:lnTo>
                    <a:lnTo>
                      <a:pt x="800" y="269"/>
                    </a:lnTo>
                    <a:lnTo>
                      <a:pt x="804" y="270"/>
                    </a:lnTo>
                    <a:lnTo>
                      <a:pt x="807" y="275"/>
                    </a:lnTo>
                    <a:lnTo>
                      <a:pt x="810" y="281"/>
                    </a:lnTo>
                    <a:lnTo>
                      <a:pt x="811" y="287"/>
                    </a:lnTo>
                    <a:lnTo>
                      <a:pt x="813" y="297"/>
                    </a:lnTo>
                    <a:lnTo>
                      <a:pt x="813" y="306"/>
                    </a:lnTo>
                    <a:lnTo>
                      <a:pt x="813" y="315"/>
                    </a:lnTo>
                    <a:lnTo>
                      <a:pt x="811" y="326"/>
                    </a:lnTo>
                    <a:lnTo>
                      <a:pt x="807" y="346"/>
                    </a:lnTo>
                    <a:lnTo>
                      <a:pt x="804" y="354"/>
                    </a:lnTo>
                    <a:lnTo>
                      <a:pt x="800" y="361"/>
                    </a:lnTo>
                    <a:lnTo>
                      <a:pt x="796" y="369"/>
                    </a:lnTo>
                    <a:lnTo>
                      <a:pt x="793" y="374"/>
                    </a:lnTo>
                    <a:lnTo>
                      <a:pt x="788" y="377"/>
                    </a:lnTo>
                    <a:lnTo>
                      <a:pt x="785" y="377"/>
                    </a:lnTo>
                    <a:lnTo>
                      <a:pt x="783" y="377"/>
                    </a:lnTo>
                    <a:lnTo>
                      <a:pt x="749" y="372"/>
                    </a:lnTo>
                    <a:lnTo>
                      <a:pt x="717" y="371"/>
                    </a:lnTo>
                    <a:lnTo>
                      <a:pt x="686" y="369"/>
                    </a:lnTo>
                    <a:lnTo>
                      <a:pt x="657" y="371"/>
                    </a:lnTo>
                    <a:lnTo>
                      <a:pt x="629" y="372"/>
                    </a:lnTo>
                    <a:lnTo>
                      <a:pt x="599" y="377"/>
                    </a:lnTo>
                    <a:lnTo>
                      <a:pt x="571" y="381"/>
                    </a:lnTo>
                    <a:lnTo>
                      <a:pt x="542" y="386"/>
                    </a:lnTo>
                    <a:lnTo>
                      <a:pt x="534" y="388"/>
                    </a:lnTo>
                    <a:lnTo>
                      <a:pt x="528" y="391"/>
                    </a:lnTo>
                    <a:lnTo>
                      <a:pt x="520" y="394"/>
                    </a:lnTo>
                    <a:lnTo>
                      <a:pt x="514" y="397"/>
                    </a:lnTo>
                    <a:lnTo>
                      <a:pt x="508" y="402"/>
                    </a:lnTo>
                    <a:lnTo>
                      <a:pt x="502" y="406"/>
                    </a:lnTo>
                    <a:lnTo>
                      <a:pt x="497" y="412"/>
                    </a:lnTo>
                    <a:lnTo>
                      <a:pt x="492" y="419"/>
                    </a:lnTo>
                    <a:lnTo>
                      <a:pt x="492" y="420"/>
                    </a:lnTo>
                    <a:lnTo>
                      <a:pt x="492" y="425"/>
                    </a:lnTo>
                    <a:lnTo>
                      <a:pt x="492" y="435"/>
                    </a:lnTo>
                    <a:lnTo>
                      <a:pt x="496" y="473"/>
                    </a:lnTo>
                    <a:lnTo>
                      <a:pt x="502" y="525"/>
                    </a:lnTo>
                    <a:lnTo>
                      <a:pt x="503" y="556"/>
                    </a:lnTo>
                    <a:lnTo>
                      <a:pt x="505" y="588"/>
                    </a:lnTo>
                    <a:lnTo>
                      <a:pt x="506" y="605"/>
                    </a:lnTo>
                    <a:lnTo>
                      <a:pt x="506" y="622"/>
                    </a:lnTo>
                    <a:lnTo>
                      <a:pt x="506" y="658"/>
                    </a:lnTo>
                    <a:lnTo>
                      <a:pt x="506" y="692"/>
                    </a:lnTo>
                    <a:lnTo>
                      <a:pt x="503" y="727"/>
                    </a:lnTo>
                    <a:lnTo>
                      <a:pt x="502" y="744"/>
                    </a:lnTo>
                    <a:lnTo>
                      <a:pt x="499" y="760"/>
                    </a:lnTo>
                    <a:lnTo>
                      <a:pt x="496" y="775"/>
                    </a:lnTo>
                    <a:lnTo>
                      <a:pt x="492" y="790"/>
                    </a:lnTo>
                    <a:lnTo>
                      <a:pt x="488" y="806"/>
                    </a:lnTo>
                    <a:lnTo>
                      <a:pt x="483" y="820"/>
                    </a:lnTo>
                    <a:lnTo>
                      <a:pt x="477" y="834"/>
                    </a:lnTo>
                    <a:lnTo>
                      <a:pt x="471" y="846"/>
                    </a:lnTo>
                    <a:lnTo>
                      <a:pt x="465" y="857"/>
                    </a:lnTo>
                    <a:lnTo>
                      <a:pt x="458" y="868"/>
                    </a:lnTo>
                    <a:lnTo>
                      <a:pt x="451" y="877"/>
                    </a:lnTo>
                    <a:lnTo>
                      <a:pt x="443" y="888"/>
                    </a:lnTo>
                    <a:lnTo>
                      <a:pt x="427" y="906"/>
                    </a:lnTo>
                    <a:lnTo>
                      <a:pt x="418" y="916"/>
                    </a:lnTo>
                    <a:lnTo>
                      <a:pt x="409" y="925"/>
                    </a:lnTo>
                    <a:lnTo>
                      <a:pt x="387" y="940"/>
                    </a:lnTo>
                    <a:lnTo>
                      <a:pt x="376" y="946"/>
                    </a:lnTo>
                    <a:lnTo>
                      <a:pt x="366" y="953"/>
                    </a:lnTo>
                    <a:lnTo>
                      <a:pt x="353" y="957"/>
                    </a:lnTo>
                    <a:lnTo>
                      <a:pt x="341" y="962"/>
                    </a:lnTo>
                    <a:lnTo>
                      <a:pt x="328" y="966"/>
                    </a:lnTo>
                    <a:lnTo>
                      <a:pt x="314" y="970"/>
                    </a:lnTo>
                    <a:lnTo>
                      <a:pt x="291" y="974"/>
                    </a:lnTo>
                    <a:lnTo>
                      <a:pt x="270" y="977"/>
                    </a:lnTo>
                    <a:lnTo>
                      <a:pt x="246" y="979"/>
                    </a:lnTo>
                    <a:lnTo>
                      <a:pt x="225" y="979"/>
                    </a:lnTo>
                    <a:lnTo>
                      <a:pt x="214" y="979"/>
                    </a:lnTo>
                    <a:lnTo>
                      <a:pt x="202" y="977"/>
                    </a:lnTo>
                    <a:lnTo>
                      <a:pt x="181" y="974"/>
                    </a:lnTo>
                    <a:lnTo>
                      <a:pt x="160" y="968"/>
                    </a:lnTo>
                    <a:lnTo>
                      <a:pt x="149" y="965"/>
                    </a:lnTo>
                    <a:lnTo>
                      <a:pt x="140" y="960"/>
                    </a:lnTo>
                    <a:lnTo>
                      <a:pt x="123" y="951"/>
                    </a:lnTo>
                    <a:lnTo>
                      <a:pt x="107" y="942"/>
                    </a:lnTo>
                    <a:lnTo>
                      <a:pt x="92" y="932"/>
                    </a:lnTo>
                    <a:lnTo>
                      <a:pt x="78" y="922"/>
                    </a:lnTo>
                    <a:lnTo>
                      <a:pt x="47" y="899"/>
                    </a:lnTo>
                    <a:lnTo>
                      <a:pt x="31" y="888"/>
                    </a:lnTo>
                    <a:lnTo>
                      <a:pt x="14" y="877"/>
                    </a:lnTo>
                    <a:lnTo>
                      <a:pt x="10" y="874"/>
                    </a:lnTo>
                    <a:lnTo>
                      <a:pt x="5" y="871"/>
                    </a:lnTo>
                    <a:lnTo>
                      <a:pt x="0" y="866"/>
                    </a:lnTo>
                    <a:lnTo>
                      <a:pt x="0" y="865"/>
                    </a:lnTo>
                    <a:lnTo>
                      <a:pt x="0" y="861"/>
                    </a:lnTo>
                    <a:lnTo>
                      <a:pt x="6" y="841"/>
                    </a:lnTo>
                    <a:lnTo>
                      <a:pt x="20" y="797"/>
                    </a:lnTo>
                    <a:lnTo>
                      <a:pt x="28" y="770"/>
                    </a:lnTo>
                    <a:lnTo>
                      <a:pt x="36" y="743"/>
                    </a:lnTo>
                    <a:lnTo>
                      <a:pt x="42" y="715"/>
                    </a:lnTo>
                    <a:lnTo>
                      <a:pt x="47" y="692"/>
                    </a:lnTo>
                    <a:lnTo>
                      <a:pt x="47" y="678"/>
                    </a:lnTo>
                    <a:lnTo>
                      <a:pt x="48" y="662"/>
                    </a:lnTo>
                    <a:lnTo>
                      <a:pt x="47" y="647"/>
                    </a:lnTo>
                    <a:lnTo>
                      <a:pt x="45" y="639"/>
                    </a:lnTo>
                    <a:lnTo>
                      <a:pt x="44" y="633"/>
                    </a:lnTo>
                    <a:lnTo>
                      <a:pt x="34" y="598"/>
                    </a:lnTo>
                    <a:lnTo>
                      <a:pt x="30" y="581"/>
                    </a:lnTo>
                    <a:lnTo>
                      <a:pt x="27" y="564"/>
                    </a:lnTo>
                    <a:lnTo>
                      <a:pt x="24" y="547"/>
                    </a:lnTo>
                    <a:lnTo>
                      <a:pt x="22" y="530"/>
                    </a:lnTo>
                    <a:lnTo>
                      <a:pt x="20" y="511"/>
                    </a:lnTo>
                    <a:lnTo>
                      <a:pt x="19" y="493"/>
                    </a:lnTo>
                    <a:lnTo>
                      <a:pt x="17" y="428"/>
                    </a:lnTo>
                    <a:lnTo>
                      <a:pt x="17" y="394"/>
                    </a:lnTo>
                    <a:lnTo>
                      <a:pt x="20" y="361"/>
                    </a:lnTo>
                    <a:lnTo>
                      <a:pt x="20" y="344"/>
                    </a:lnTo>
                    <a:lnTo>
                      <a:pt x="24" y="327"/>
                    </a:lnTo>
                    <a:lnTo>
                      <a:pt x="25" y="312"/>
                    </a:lnTo>
                    <a:lnTo>
                      <a:pt x="28" y="295"/>
                    </a:lnTo>
                    <a:lnTo>
                      <a:pt x="33" y="280"/>
                    </a:lnTo>
                    <a:lnTo>
                      <a:pt x="37" y="263"/>
                    </a:lnTo>
                    <a:lnTo>
                      <a:pt x="48" y="232"/>
                    </a:lnTo>
                    <a:lnTo>
                      <a:pt x="78" y="168"/>
                    </a:lnTo>
                    <a:close/>
                  </a:path>
                </a:pathLst>
              </a:custGeom>
              <a:solidFill>
                <a:srgbClr val="D7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08" name="Freeform 188"/>
              <p:cNvSpPr>
                <a:spLocks/>
              </p:cNvSpPr>
              <p:nvPr/>
            </p:nvSpPr>
            <p:spPr bwMode="auto">
              <a:xfrm>
                <a:off x="2452" y="1296"/>
                <a:ext cx="44" cy="51"/>
              </a:xfrm>
              <a:custGeom>
                <a:avLst/>
                <a:gdLst>
                  <a:gd name="T0" fmla="*/ 0 w 86"/>
                  <a:gd name="T1" fmla="*/ 97 h 104"/>
                  <a:gd name="T2" fmla="*/ 48 w 86"/>
                  <a:gd name="T3" fmla="*/ 36 h 104"/>
                  <a:gd name="T4" fmla="*/ 69 w 86"/>
                  <a:gd name="T5" fmla="*/ 11 h 104"/>
                  <a:gd name="T6" fmla="*/ 82 w 86"/>
                  <a:gd name="T7" fmla="*/ 0 h 104"/>
                  <a:gd name="T8" fmla="*/ 86 w 86"/>
                  <a:gd name="T9" fmla="*/ 6 h 104"/>
                  <a:gd name="T10" fmla="*/ 74 w 86"/>
                  <a:gd name="T11" fmla="*/ 17 h 104"/>
                  <a:gd name="T12" fmla="*/ 52 w 86"/>
                  <a:gd name="T13" fmla="*/ 42 h 104"/>
                  <a:gd name="T14" fmla="*/ 4 w 86"/>
                  <a:gd name="T15" fmla="*/ 104 h 104"/>
                  <a:gd name="T16" fmla="*/ 0 w 86"/>
                  <a:gd name="T17"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04">
                    <a:moveTo>
                      <a:pt x="0" y="97"/>
                    </a:moveTo>
                    <a:lnTo>
                      <a:pt x="48" y="36"/>
                    </a:lnTo>
                    <a:lnTo>
                      <a:pt x="69" y="11"/>
                    </a:lnTo>
                    <a:lnTo>
                      <a:pt x="82" y="0"/>
                    </a:lnTo>
                    <a:lnTo>
                      <a:pt x="86" y="6"/>
                    </a:lnTo>
                    <a:lnTo>
                      <a:pt x="74" y="17"/>
                    </a:lnTo>
                    <a:lnTo>
                      <a:pt x="52" y="42"/>
                    </a:lnTo>
                    <a:lnTo>
                      <a:pt x="4" y="104"/>
                    </a:lnTo>
                    <a:lnTo>
                      <a:pt x="0"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09" name="Freeform 189"/>
              <p:cNvSpPr>
                <a:spLocks/>
              </p:cNvSpPr>
              <p:nvPr/>
            </p:nvSpPr>
            <p:spPr bwMode="auto">
              <a:xfrm>
                <a:off x="2495" y="1295"/>
                <a:ext cx="112" cy="31"/>
              </a:xfrm>
              <a:custGeom>
                <a:avLst/>
                <a:gdLst>
                  <a:gd name="T0" fmla="*/ 0 w 224"/>
                  <a:gd name="T1" fmla="*/ 1 h 63"/>
                  <a:gd name="T2" fmla="*/ 49 w 224"/>
                  <a:gd name="T3" fmla="*/ 0 h 63"/>
                  <a:gd name="T4" fmla="*/ 86 w 224"/>
                  <a:gd name="T5" fmla="*/ 3 h 63"/>
                  <a:gd name="T6" fmla="*/ 116 w 224"/>
                  <a:gd name="T7" fmla="*/ 10 h 63"/>
                  <a:gd name="T8" fmla="*/ 141 w 224"/>
                  <a:gd name="T9" fmla="*/ 20 h 63"/>
                  <a:gd name="T10" fmla="*/ 179 w 224"/>
                  <a:gd name="T11" fmla="*/ 41 h 63"/>
                  <a:gd name="T12" fmla="*/ 199 w 224"/>
                  <a:gd name="T13" fmla="*/ 51 h 63"/>
                  <a:gd name="T14" fmla="*/ 224 w 224"/>
                  <a:gd name="T15" fmla="*/ 55 h 63"/>
                  <a:gd name="T16" fmla="*/ 223 w 224"/>
                  <a:gd name="T17" fmla="*/ 63 h 63"/>
                  <a:gd name="T18" fmla="*/ 198 w 224"/>
                  <a:gd name="T19" fmla="*/ 58 h 63"/>
                  <a:gd name="T20" fmla="*/ 175 w 224"/>
                  <a:gd name="T21" fmla="*/ 47 h 63"/>
                  <a:gd name="T22" fmla="*/ 136 w 224"/>
                  <a:gd name="T23" fmla="*/ 26 h 63"/>
                  <a:gd name="T24" fmla="*/ 114 w 224"/>
                  <a:gd name="T25" fmla="*/ 18 h 63"/>
                  <a:gd name="T26" fmla="*/ 85 w 224"/>
                  <a:gd name="T27" fmla="*/ 10 h 63"/>
                  <a:gd name="T28" fmla="*/ 49 w 224"/>
                  <a:gd name="T29" fmla="*/ 7 h 63"/>
                  <a:gd name="T30" fmla="*/ 0 w 224"/>
                  <a:gd name="T31" fmla="*/ 9 h 63"/>
                  <a:gd name="T32" fmla="*/ 0 w 224"/>
                  <a:gd name="T33"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63">
                    <a:moveTo>
                      <a:pt x="0" y="1"/>
                    </a:moveTo>
                    <a:lnTo>
                      <a:pt x="49" y="0"/>
                    </a:lnTo>
                    <a:lnTo>
                      <a:pt x="86" y="3"/>
                    </a:lnTo>
                    <a:lnTo>
                      <a:pt x="116" y="10"/>
                    </a:lnTo>
                    <a:lnTo>
                      <a:pt x="141" y="20"/>
                    </a:lnTo>
                    <a:lnTo>
                      <a:pt x="179" y="41"/>
                    </a:lnTo>
                    <a:lnTo>
                      <a:pt x="199" y="51"/>
                    </a:lnTo>
                    <a:lnTo>
                      <a:pt x="224" y="55"/>
                    </a:lnTo>
                    <a:lnTo>
                      <a:pt x="223" y="63"/>
                    </a:lnTo>
                    <a:lnTo>
                      <a:pt x="198" y="58"/>
                    </a:lnTo>
                    <a:lnTo>
                      <a:pt x="175" y="47"/>
                    </a:lnTo>
                    <a:lnTo>
                      <a:pt x="136" y="26"/>
                    </a:lnTo>
                    <a:lnTo>
                      <a:pt x="114" y="18"/>
                    </a:lnTo>
                    <a:lnTo>
                      <a:pt x="85" y="10"/>
                    </a:lnTo>
                    <a:lnTo>
                      <a:pt x="49" y="7"/>
                    </a:lnTo>
                    <a:lnTo>
                      <a:pt x="0" y="9"/>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10" name="Freeform 190"/>
              <p:cNvSpPr>
                <a:spLocks/>
              </p:cNvSpPr>
              <p:nvPr/>
            </p:nvSpPr>
            <p:spPr bwMode="auto">
              <a:xfrm>
                <a:off x="2493" y="1296"/>
                <a:ext cx="3" cy="3"/>
              </a:xfrm>
              <a:custGeom>
                <a:avLst/>
                <a:gdLst>
                  <a:gd name="T0" fmla="*/ 0 w 4"/>
                  <a:gd name="T1" fmla="*/ 0 h 8"/>
                  <a:gd name="T2" fmla="*/ 3 w 4"/>
                  <a:gd name="T3" fmla="*/ 0 h 8"/>
                  <a:gd name="T4" fmla="*/ 3 w 4"/>
                  <a:gd name="T5" fmla="*/ 8 h 8"/>
                  <a:gd name="T6" fmla="*/ 4 w 4"/>
                  <a:gd name="T7" fmla="*/ 6 h 8"/>
                  <a:gd name="T8" fmla="*/ 0 w 4"/>
                  <a:gd name="T9" fmla="*/ 0 h 8"/>
                </a:gdLst>
                <a:ahLst/>
                <a:cxnLst>
                  <a:cxn ang="0">
                    <a:pos x="T0" y="T1"/>
                  </a:cxn>
                  <a:cxn ang="0">
                    <a:pos x="T2" y="T3"/>
                  </a:cxn>
                  <a:cxn ang="0">
                    <a:pos x="T4" y="T5"/>
                  </a:cxn>
                  <a:cxn ang="0">
                    <a:pos x="T6" y="T7"/>
                  </a:cxn>
                  <a:cxn ang="0">
                    <a:pos x="T8" y="T9"/>
                  </a:cxn>
                </a:cxnLst>
                <a:rect l="0" t="0" r="r" b="b"/>
                <a:pathLst>
                  <a:path w="4" h="8">
                    <a:moveTo>
                      <a:pt x="0" y="0"/>
                    </a:moveTo>
                    <a:lnTo>
                      <a:pt x="3" y="0"/>
                    </a:lnTo>
                    <a:lnTo>
                      <a:pt x="3" y="8"/>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11" name="Freeform 191"/>
              <p:cNvSpPr>
                <a:spLocks/>
              </p:cNvSpPr>
              <p:nvPr/>
            </p:nvSpPr>
            <p:spPr bwMode="auto">
              <a:xfrm>
                <a:off x="2607" y="1278"/>
                <a:ext cx="139" cy="49"/>
              </a:xfrm>
              <a:custGeom>
                <a:avLst/>
                <a:gdLst>
                  <a:gd name="T0" fmla="*/ 0 w 277"/>
                  <a:gd name="T1" fmla="*/ 89 h 98"/>
                  <a:gd name="T2" fmla="*/ 33 w 277"/>
                  <a:gd name="T3" fmla="*/ 91 h 98"/>
                  <a:gd name="T4" fmla="*/ 67 w 277"/>
                  <a:gd name="T5" fmla="*/ 86 h 98"/>
                  <a:gd name="T6" fmla="*/ 101 w 277"/>
                  <a:gd name="T7" fmla="*/ 75 h 98"/>
                  <a:gd name="T8" fmla="*/ 136 w 277"/>
                  <a:gd name="T9" fmla="*/ 61 h 98"/>
                  <a:gd name="T10" fmla="*/ 276 w 277"/>
                  <a:gd name="T11" fmla="*/ 0 h 98"/>
                  <a:gd name="T12" fmla="*/ 277 w 277"/>
                  <a:gd name="T13" fmla="*/ 7 h 98"/>
                  <a:gd name="T14" fmla="*/ 138 w 277"/>
                  <a:gd name="T15" fmla="*/ 69 h 98"/>
                  <a:gd name="T16" fmla="*/ 102 w 277"/>
                  <a:gd name="T17" fmla="*/ 83 h 98"/>
                  <a:gd name="T18" fmla="*/ 68 w 277"/>
                  <a:gd name="T19" fmla="*/ 94 h 98"/>
                  <a:gd name="T20" fmla="*/ 33 w 277"/>
                  <a:gd name="T21" fmla="*/ 98 h 98"/>
                  <a:gd name="T22" fmla="*/ 0 w 277"/>
                  <a:gd name="T23" fmla="*/ 97 h 98"/>
                  <a:gd name="T24" fmla="*/ 0 w 277"/>
                  <a:gd name="T25" fmla="*/ 8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98">
                    <a:moveTo>
                      <a:pt x="0" y="89"/>
                    </a:moveTo>
                    <a:lnTo>
                      <a:pt x="33" y="91"/>
                    </a:lnTo>
                    <a:lnTo>
                      <a:pt x="67" y="86"/>
                    </a:lnTo>
                    <a:lnTo>
                      <a:pt x="101" y="75"/>
                    </a:lnTo>
                    <a:lnTo>
                      <a:pt x="136" y="61"/>
                    </a:lnTo>
                    <a:lnTo>
                      <a:pt x="276" y="0"/>
                    </a:lnTo>
                    <a:lnTo>
                      <a:pt x="277" y="7"/>
                    </a:lnTo>
                    <a:lnTo>
                      <a:pt x="138" y="69"/>
                    </a:lnTo>
                    <a:lnTo>
                      <a:pt x="102" y="83"/>
                    </a:lnTo>
                    <a:lnTo>
                      <a:pt x="68" y="94"/>
                    </a:lnTo>
                    <a:lnTo>
                      <a:pt x="33" y="98"/>
                    </a:lnTo>
                    <a:lnTo>
                      <a:pt x="0" y="97"/>
                    </a:lnTo>
                    <a:lnTo>
                      <a:pt x="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12" name="Freeform 192"/>
              <p:cNvSpPr>
                <a:spLocks/>
              </p:cNvSpPr>
              <p:nvPr/>
            </p:nvSpPr>
            <p:spPr bwMode="auto">
              <a:xfrm>
                <a:off x="2606" y="1323"/>
                <a:ext cx="1" cy="3"/>
              </a:xfrm>
              <a:custGeom>
                <a:avLst/>
                <a:gdLst>
                  <a:gd name="T0" fmla="*/ 0 w 1"/>
                  <a:gd name="T1" fmla="*/ 8 h 8"/>
                  <a:gd name="T2" fmla="*/ 1 w 1"/>
                  <a:gd name="T3" fmla="*/ 8 h 8"/>
                  <a:gd name="T4" fmla="*/ 1 w 1"/>
                  <a:gd name="T5" fmla="*/ 0 h 8"/>
                  <a:gd name="T6" fmla="*/ 0 w 1"/>
                  <a:gd name="T7" fmla="*/ 8 h 8"/>
                </a:gdLst>
                <a:ahLst/>
                <a:cxnLst>
                  <a:cxn ang="0">
                    <a:pos x="T0" y="T1"/>
                  </a:cxn>
                  <a:cxn ang="0">
                    <a:pos x="T2" y="T3"/>
                  </a:cxn>
                  <a:cxn ang="0">
                    <a:pos x="T4" y="T5"/>
                  </a:cxn>
                  <a:cxn ang="0">
                    <a:pos x="T6" y="T7"/>
                  </a:cxn>
                </a:cxnLst>
                <a:rect l="0" t="0" r="r" b="b"/>
                <a:pathLst>
                  <a:path w="1" h="8">
                    <a:moveTo>
                      <a:pt x="0" y="8"/>
                    </a:moveTo>
                    <a:lnTo>
                      <a:pt x="1" y="8"/>
                    </a:lnTo>
                    <a:lnTo>
                      <a:pt x="1"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13" name="Freeform 193"/>
              <p:cNvSpPr>
                <a:spLocks/>
              </p:cNvSpPr>
              <p:nvPr/>
            </p:nvSpPr>
            <p:spPr bwMode="auto">
              <a:xfrm>
                <a:off x="2745" y="1260"/>
                <a:ext cx="44" cy="22"/>
              </a:xfrm>
              <a:custGeom>
                <a:avLst/>
                <a:gdLst>
                  <a:gd name="T0" fmla="*/ 0 w 88"/>
                  <a:gd name="T1" fmla="*/ 36 h 43"/>
                  <a:gd name="T2" fmla="*/ 86 w 88"/>
                  <a:gd name="T3" fmla="*/ 0 h 43"/>
                  <a:gd name="T4" fmla="*/ 88 w 88"/>
                  <a:gd name="T5" fmla="*/ 8 h 43"/>
                  <a:gd name="T6" fmla="*/ 1 w 88"/>
                  <a:gd name="T7" fmla="*/ 43 h 43"/>
                  <a:gd name="T8" fmla="*/ 0 w 88"/>
                  <a:gd name="T9" fmla="*/ 36 h 43"/>
                </a:gdLst>
                <a:ahLst/>
                <a:cxnLst>
                  <a:cxn ang="0">
                    <a:pos x="T0" y="T1"/>
                  </a:cxn>
                  <a:cxn ang="0">
                    <a:pos x="T2" y="T3"/>
                  </a:cxn>
                  <a:cxn ang="0">
                    <a:pos x="T4" y="T5"/>
                  </a:cxn>
                  <a:cxn ang="0">
                    <a:pos x="T6" y="T7"/>
                  </a:cxn>
                  <a:cxn ang="0">
                    <a:pos x="T8" y="T9"/>
                  </a:cxn>
                </a:cxnLst>
                <a:rect l="0" t="0" r="r" b="b"/>
                <a:pathLst>
                  <a:path w="88" h="43">
                    <a:moveTo>
                      <a:pt x="0" y="36"/>
                    </a:moveTo>
                    <a:lnTo>
                      <a:pt x="86" y="0"/>
                    </a:lnTo>
                    <a:lnTo>
                      <a:pt x="88" y="8"/>
                    </a:lnTo>
                    <a:lnTo>
                      <a:pt x="1" y="4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14" name="Freeform 194"/>
              <p:cNvSpPr>
                <a:spLocks/>
              </p:cNvSpPr>
              <p:nvPr/>
            </p:nvSpPr>
            <p:spPr bwMode="auto">
              <a:xfrm>
                <a:off x="2745" y="1278"/>
                <a:ext cx="1" cy="4"/>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lnTo>
                      <a:pt x="1"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15" name="Rectangle 195"/>
              <p:cNvSpPr>
                <a:spLocks noChangeArrowheads="1"/>
              </p:cNvSpPr>
              <p:nvPr/>
            </p:nvSpPr>
            <p:spPr bwMode="auto">
              <a:xfrm>
                <a:off x="2788" y="1260"/>
                <a:ext cx="1"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316" name="Freeform 196"/>
              <p:cNvSpPr>
                <a:spLocks/>
              </p:cNvSpPr>
              <p:nvPr/>
            </p:nvSpPr>
            <p:spPr bwMode="auto">
              <a:xfrm>
                <a:off x="2788" y="1260"/>
                <a:ext cx="1" cy="4"/>
              </a:xfrm>
              <a:custGeom>
                <a:avLst/>
                <a:gdLst>
                  <a:gd name="T0" fmla="*/ 0 w 2"/>
                  <a:gd name="T1" fmla="*/ 0 h 8"/>
                  <a:gd name="T2" fmla="*/ 0 w 2"/>
                  <a:gd name="T3" fmla="*/ 8 h 8"/>
                  <a:gd name="T4" fmla="*/ 2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0" y="8"/>
                    </a:lnTo>
                    <a:lnTo>
                      <a:pt x="2"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17" name="Freeform 197"/>
              <p:cNvSpPr>
                <a:spLocks/>
              </p:cNvSpPr>
              <p:nvPr/>
            </p:nvSpPr>
            <p:spPr bwMode="auto">
              <a:xfrm>
                <a:off x="2788" y="1260"/>
                <a:ext cx="33" cy="53"/>
              </a:xfrm>
              <a:custGeom>
                <a:avLst/>
                <a:gdLst>
                  <a:gd name="T0" fmla="*/ 2 w 65"/>
                  <a:gd name="T1" fmla="*/ 0 h 105"/>
                  <a:gd name="T2" fmla="*/ 17 w 65"/>
                  <a:gd name="T3" fmla="*/ 5 h 105"/>
                  <a:gd name="T4" fmla="*/ 31 w 65"/>
                  <a:gd name="T5" fmla="*/ 14 h 105"/>
                  <a:gd name="T6" fmla="*/ 44 w 65"/>
                  <a:gd name="T7" fmla="*/ 26 h 105"/>
                  <a:gd name="T8" fmla="*/ 53 w 65"/>
                  <a:gd name="T9" fmla="*/ 40 h 105"/>
                  <a:gd name="T10" fmla="*/ 59 w 65"/>
                  <a:gd name="T11" fmla="*/ 57 h 105"/>
                  <a:gd name="T12" fmla="*/ 64 w 65"/>
                  <a:gd name="T13" fmla="*/ 73 h 105"/>
                  <a:gd name="T14" fmla="*/ 65 w 65"/>
                  <a:gd name="T15" fmla="*/ 90 h 105"/>
                  <a:gd name="T16" fmla="*/ 62 w 65"/>
                  <a:gd name="T17" fmla="*/ 105 h 105"/>
                  <a:gd name="T18" fmla="*/ 54 w 65"/>
                  <a:gd name="T19" fmla="*/ 105 h 105"/>
                  <a:gd name="T20" fmla="*/ 58 w 65"/>
                  <a:gd name="T21" fmla="*/ 90 h 105"/>
                  <a:gd name="T22" fmla="*/ 56 w 65"/>
                  <a:gd name="T23" fmla="*/ 74 h 105"/>
                  <a:gd name="T24" fmla="*/ 51 w 65"/>
                  <a:gd name="T25" fmla="*/ 59 h 105"/>
                  <a:gd name="T26" fmla="*/ 47 w 65"/>
                  <a:gd name="T27" fmla="*/ 45 h 105"/>
                  <a:gd name="T28" fmla="*/ 37 w 65"/>
                  <a:gd name="T29" fmla="*/ 31 h 105"/>
                  <a:gd name="T30" fmla="*/ 27 w 65"/>
                  <a:gd name="T31" fmla="*/ 20 h 105"/>
                  <a:gd name="T32" fmla="*/ 16 w 65"/>
                  <a:gd name="T33" fmla="*/ 12 h 105"/>
                  <a:gd name="T34" fmla="*/ 0 w 65"/>
                  <a:gd name="T35" fmla="*/ 8 h 105"/>
                  <a:gd name="T36" fmla="*/ 2 w 65"/>
                  <a:gd name="T3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05">
                    <a:moveTo>
                      <a:pt x="2" y="0"/>
                    </a:moveTo>
                    <a:lnTo>
                      <a:pt x="17" y="5"/>
                    </a:lnTo>
                    <a:lnTo>
                      <a:pt x="31" y="14"/>
                    </a:lnTo>
                    <a:lnTo>
                      <a:pt x="44" y="26"/>
                    </a:lnTo>
                    <a:lnTo>
                      <a:pt x="53" y="40"/>
                    </a:lnTo>
                    <a:lnTo>
                      <a:pt x="59" y="57"/>
                    </a:lnTo>
                    <a:lnTo>
                      <a:pt x="64" y="73"/>
                    </a:lnTo>
                    <a:lnTo>
                      <a:pt x="65" y="90"/>
                    </a:lnTo>
                    <a:lnTo>
                      <a:pt x="62" y="105"/>
                    </a:lnTo>
                    <a:lnTo>
                      <a:pt x="54" y="105"/>
                    </a:lnTo>
                    <a:lnTo>
                      <a:pt x="58" y="90"/>
                    </a:lnTo>
                    <a:lnTo>
                      <a:pt x="56" y="74"/>
                    </a:lnTo>
                    <a:lnTo>
                      <a:pt x="51" y="59"/>
                    </a:lnTo>
                    <a:lnTo>
                      <a:pt x="47" y="45"/>
                    </a:lnTo>
                    <a:lnTo>
                      <a:pt x="37" y="31"/>
                    </a:lnTo>
                    <a:lnTo>
                      <a:pt x="27" y="20"/>
                    </a:lnTo>
                    <a:lnTo>
                      <a:pt x="16" y="12"/>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18" name="Freeform 198"/>
              <p:cNvSpPr>
                <a:spLocks/>
              </p:cNvSpPr>
              <p:nvPr/>
            </p:nvSpPr>
            <p:spPr bwMode="auto">
              <a:xfrm>
                <a:off x="2788" y="1260"/>
                <a:ext cx="1" cy="4"/>
              </a:xfrm>
              <a:custGeom>
                <a:avLst/>
                <a:gdLst>
                  <a:gd name="T0" fmla="*/ 2 w 2"/>
                  <a:gd name="T1" fmla="*/ 0 h 8"/>
                  <a:gd name="T2" fmla="*/ 0 w 2"/>
                  <a:gd name="T3" fmla="*/ 8 h 8"/>
                  <a:gd name="T4" fmla="*/ 2 w 2"/>
                  <a:gd name="T5" fmla="*/ 8 h 8"/>
                  <a:gd name="T6" fmla="*/ 2 w 2"/>
                  <a:gd name="T7" fmla="*/ 0 h 8"/>
                </a:gdLst>
                <a:ahLst/>
                <a:cxnLst>
                  <a:cxn ang="0">
                    <a:pos x="T0" y="T1"/>
                  </a:cxn>
                  <a:cxn ang="0">
                    <a:pos x="T2" y="T3"/>
                  </a:cxn>
                  <a:cxn ang="0">
                    <a:pos x="T4" y="T5"/>
                  </a:cxn>
                  <a:cxn ang="0">
                    <a:pos x="T6" y="T7"/>
                  </a:cxn>
                </a:cxnLst>
                <a:rect l="0" t="0" r="r" b="b"/>
                <a:pathLst>
                  <a:path w="2" h="8">
                    <a:moveTo>
                      <a:pt x="2" y="0"/>
                    </a:moveTo>
                    <a:lnTo>
                      <a:pt x="0" y="8"/>
                    </a:lnTo>
                    <a:lnTo>
                      <a:pt x="2"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19" name="Freeform 199"/>
              <p:cNvSpPr>
                <a:spLocks/>
              </p:cNvSpPr>
              <p:nvPr/>
            </p:nvSpPr>
            <p:spPr bwMode="auto">
              <a:xfrm>
                <a:off x="2722" y="1311"/>
                <a:ext cx="96" cy="45"/>
              </a:xfrm>
              <a:custGeom>
                <a:avLst/>
                <a:gdLst>
                  <a:gd name="T0" fmla="*/ 194 w 194"/>
                  <a:gd name="T1" fmla="*/ 6 h 90"/>
                  <a:gd name="T2" fmla="*/ 172 w 194"/>
                  <a:gd name="T3" fmla="*/ 17 h 90"/>
                  <a:gd name="T4" fmla="*/ 119 w 194"/>
                  <a:gd name="T5" fmla="*/ 37 h 90"/>
                  <a:gd name="T6" fmla="*/ 57 w 194"/>
                  <a:gd name="T7" fmla="*/ 62 h 90"/>
                  <a:gd name="T8" fmla="*/ 5 w 194"/>
                  <a:gd name="T9" fmla="*/ 90 h 90"/>
                  <a:gd name="T10" fmla="*/ 0 w 194"/>
                  <a:gd name="T11" fmla="*/ 83 h 90"/>
                  <a:gd name="T12" fmla="*/ 53 w 194"/>
                  <a:gd name="T13" fmla="*/ 56 h 90"/>
                  <a:gd name="T14" fmla="*/ 115 w 194"/>
                  <a:gd name="T15" fmla="*/ 31 h 90"/>
                  <a:gd name="T16" fmla="*/ 167 w 194"/>
                  <a:gd name="T17" fmla="*/ 11 h 90"/>
                  <a:gd name="T18" fmla="*/ 189 w 194"/>
                  <a:gd name="T19" fmla="*/ 0 h 90"/>
                  <a:gd name="T20" fmla="*/ 194 w 194"/>
                  <a:gd name="T21"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90">
                    <a:moveTo>
                      <a:pt x="194" y="6"/>
                    </a:moveTo>
                    <a:lnTo>
                      <a:pt x="172" y="17"/>
                    </a:lnTo>
                    <a:lnTo>
                      <a:pt x="119" y="37"/>
                    </a:lnTo>
                    <a:lnTo>
                      <a:pt x="57" y="62"/>
                    </a:lnTo>
                    <a:lnTo>
                      <a:pt x="5" y="90"/>
                    </a:lnTo>
                    <a:lnTo>
                      <a:pt x="0" y="83"/>
                    </a:lnTo>
                    <a:lnTo>
                      <a:pt x="53" y="56"/>
                    </a:lnTo>
                    <a:lnTo>
                      <a:pt x="115" y="31"/>
                    </a:lnTo>
                    <a:lnTo>
                      <a:pt x="167" y="11"/>
                    </a:lnTo>
                    <a:lnTo>
                      <a:pt x="189" y="0"/>
                    </a:lnTo>
                    <a:lnTo>
                      <a:pt x="19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0" name="Freeform 200"/>
              <p:cNvSpPr>
                <a:spLocks/>
              </p:cNvSpPr>
              <p:nvPr/>
            </p:nvSpPr>
            <p:spPr bwMode="auto">
              <a:xfrm>
                <a:off x="2815" y="1311"/>
                <a:ext cx="4" cy="3"/>
              </a:xfrm>
              <a:custGeom>
                <a:avLst/>
                <a:gdLst>
                  <a:gd name="T0" fmla="*/ 8 w 8"/>
                  <a:gd name="T1" fmla="*/ 3 h 6"/>
                  <a:gd name="T2" fmla="*/ 8 w 8"/>
                  <a:gd name="T3" fmla="*/ 6 h 6"/>
                  <a:gd name="T4" fmla="*/ 7 w 8"/>
                  <a:gd name="T5" fmla="*/ 6 h 6"/>
                  <a:gd name="T6" fmla="*/ 2 w 8"/>
                  <a:gd name="T7" fmla="*/ 0 h 6"/>
                  <a:gd name="T8" fmla="*/ 0 w 8"/>
                  <a:gd name="T9" fmla="*/ 3 h 6"/>
                  <a:gd name="T10" fmla="*/ 8 w 8"/>
                  <a:gd name="T11" fmla="*/ 3 h 6"/>
                </a:gdLst>
                <a:ahLst/>
                <a:cxnLst>
                  <a:cxn ang="0">
                    <a:pos x="T0" y="T1"/>
                  </a:cxn>
                  <a:cxn ang="0">
                    <a:pos x="T2" y="T3"/>
                  </a:cxn>
                  <a:cxn ang="0">
                    <a:pos x="T4" y="T5"/>
                  </a:cxn>
                  <a:cxn ang="0">
                    <a:pos x="T6" y="T7"/>
                  </a:cxn>
                  <a:cxn ang="0">
                    <a:pos x="T8" y="T9"/>
                  </a:cxn>
                  <a:cxn ang="0">
                    <a:pos x="T10" y="T11"/>
                  </a:cxn>
                </a:cxnLst>
                <a:rect l="0" t="0" r="r" b="b"/>
                <a:pathLst>
                  <a:path w="8" h="6">
                    <a:moveTo>
                      <a:pt x="8" y="3"/>
                    </a:moveTo>
                    <a:lnTo>
                      <a:pt x="8" y="6"/>
                    </a:lnTo>
                    <a:lnTo>
                      <a:pt x="7" y="6"/>
                    </a:lnTo>
                    <a:lnTo>
                      <a:pt x="2" y="0"/>
                    </a:lnTo>
                    <a:lnTo>
                      <a:pt x="0" y="3"/>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1" name="Freeform 201"/>
              <p:cNvSpPr>
                <a:spLocks/>
              </p:cNvSpPr>
              <p:nvPr/>
            </p:nvSpPr>
            <p:spPr bwMode="auto">
              <a:xfrm>
                <a:off x="2721" y="1354"/>
                <a:ext cx="93" cy="44"/>
              </a:xfrm>
              <a:custGeom>
                <a:avLst/>
                <a:gdLst>
                  <a:gd name="T0" fmla="*/ 7 w 185"/>
                  <a:gd name="T1" fmla="*/ 0 h 88"/>
                  <a:gd name="T2" fmla="*/ 9 w 185"/>
                  <a:gd name="T3" fmla="*/ 16 h 88"/>
                  <a:gd name="T4" fmla="*/ 11 w 185"/>
                  <a:gd name="T5" fmla="*/ 22 h 88"/>
                  <a:gd name="T6" fmla="*/ 12 w 185"/>
                  <a:gd name="T7" fmla="*/ 27 h 88"/>
                  <a:gd name="T8" fmla="*/ 18 w 185"/>
                  <a:gd name="T9" fmla="*/ 37 h 88"/>
                  <a:gd name="T10" fmla="*/ 26 w 185"/>
                  <a:gd name="T11" fmla="*/ 45 h 88"/>
                  <a:gd name="T12" fmla="*/ 35 w 185"/>
                  <a:gd name="T13" fmla="*/ 53 h 88"/>
                  <a:gd name="T14" fmla="*/ 45 w 185"/>
                  <a:gd name="T15" fmla="*/ 59 h 88"/>
                  <a:gd name="T16" fmla="*/ 71 w 185"/>
                  <a:gd name="T17" fmla="*/ 68 h 88"/>
                  <a:gd name="T18" fmla="*/ 100 w 185"/>
                  <a:gd name="T19" fmla="*/ 73 h 88"/>
                  <a:gd name="T20" fmla="*/ 131 w 185"/>
                  <a:gd name="T21" fmla="*/ 76 h 88"/>
                  <a:gd name="T22" fmla="*/ 161 w 185"/>
                  <a:gd name="T23" fmla="*/ 78 h 88"/>
                  <a:gd name="T24" fmla="*/ 185 w 185"/>
                  <a:gd name="T25" fmla="*/ 81 h 88"/>
                  <a:gd name="T26" fmla="*/ 185 w 185"/>
                  <a:gd name="T27" fmla="*/ 88 h 88"/>
                  <a:gd name="T28" fmla="*/ 161 w 185"/>
                  <a:gd name="T29" fmla="*/ 85 h 88"/>
                  <a:gd name="T30" fmla="*/ 131 w 185"/>
                  <a:gd name="T31" fmla="*/ 84 h 88"/>
                  <a:gd name="T32" fmla="*/ 99 w 185"/>
                  <a:gd name="T33" fmla="*/ 81 h 88"/>
                  <a:gd name="T34" fmla="*/ 69 w 185"/>
                  <a:gd name="T35" fmla="*/ 76 h 88"/>
                  <a:gd name="T36" fmla="*/ 43 w 185"/>
                  <a:gd name="T37" fmla="*/ 67 h 88"/>
                  <a:gd name="T38" fmla="*/ 31 w 185"/>
                  <a:gd name="T39" fmla="*/ 59 h 88"/>
                  <a:gd name="T40" fmla="*/ 21 w 185"/>
                  <a:gd name="T41" fmla="*/ 51 h 88"/>
                  <a:gd name="T42" fmla="*/ 12 w 185"/>
                  <a:gd name="T43" fmla="*/ 42 h 88"/>
                  <a:gd name="T44" fmla="*/ 6 w 185"/>
                  <a:gd name="T45" fmla="*/ 31 h 88"/>
                  <a:gd name="T46" fmla="*/ 3 w 185"/>
                  <a:gd name="T47" fmla="*/ 24 h 88"/>
                  <a:gd name="T48" fmla="*/ 1 w 185"/>
                  <a:gd name="T49" fmla="*/ 17 h 88"/>
                  <a:gd name="T50" fmla="*/ 0 w 185"/>
                  <a:gd name="T51" fmla="*/ 2 h 88"/>
                  <a:gd name="T52" fmla="*/ 7 w 185"/>
                  <a:gd name="T5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88">
                    <a:moveTo>
                      <a:pt x="7" y="0"/>
                    </a:moveTo>
                    <a:lnTo>
                      <a:pt x="9" y="16"/>
                    </a:lnTo>
                    <a:lnTo>
                      <a:pt x="11" y="22"/>
                    </a:lnTo>
                    <a:lnTo>
                      <a:pt x="12" y="27"/>
                    </a:lnTo>
                    <a:lnTo>
                      <a:pt x="18" y="37"/>
                    </a:lnTo>
                    <a:lnTo>
                      <a:pt x="26" y="45"/>
                    </a:lnTo>
                    <a:lnTo>
                      <a:pt x="35" y="53"/>
                    </a:lnTo>
                    <a:lnTo>
                      <a:pt x="45" y="59"/>
                    </a:lnTo>
                    <a:lnTo>
                      <a:pt x="71" y="68"/>
                    </a:lnTo>
                    <a:lnTo>
                      <a:pt x="100" y="73"/>
                    </a:lnTo>
                    <a:lnTo>
                      <a:pt x="131" y="76"/>
                    </a:lnTo>
                    <a:lnTo>
                      <a:pt x="161" y="78"/>
                    </a:lnTo>
                    <a:lnTo>
                      <a:pt x="185" y="81"/>
                    </a:lnTo>
                    <a:lnTo>
                      <a:pt x="185" y="88"/>
                    </a:lnTo>
                    <a:lnTo>
                      <a:pt x="161" y="85"/>
                    </a:lnTo>
                    <a:lnTo>
                      <a:pt x="131" y="84"/>
                    </a:lnTo>
                    <a:lnTo>
                      <a:pt x="99" y="81"/>
                    </a:lnTo>
                    <a:lnTo>
                      <a:pt x="69" y="76"/>
                    </a:lnTo>
                    <a:lnTo>
                      <a:pt x="43" y="67"/>
                    </a:lnTo>
                    <a:lnTo>
                      <a:pt x="31" y="59"/>
                    </a:lnTo>
                    <a:lnTo>
                      <a:pt x="21" y="51"/>
                    </a:lnTo>
                    <a:lnTo>
                      <a:pt x="12" y="42"/>
                    </a:lnTo>
                    <a:lnTo>
                      <a:pt x="6" y="31"/>
                    </a:lnTo>
                    <a:lnTo>
                      <a:pt x="3" y="24"/>
                    </a:lnTo>
                    <a:lnTo>
                      <a:pt x="1" y="17"/>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2" name="Freeform 202"/>
              <p:cNvSpPr>
                <a:spLocks/>
              </p:cNvSpPr>
              <p:nvPr/>
            </p:nvSpPr>
            <p:spPr bwMode="auto">
              <a:xfrm>
                <a:off x="2721" y="1353"/>
                <a:ext cx="4" cy="3"/>
              </a:xfrm>
              <a:custGeom>
                <a:avLst/>
                <a:gdLst>
                  <a:gd name="T0" fmla="*/ 1 w 7"/>
                  <a:gd name="T1" fmla="*/ 0 h 7"/>
                  <a:gd name="T2" fmla="*/ 0 w 7"/>
                  <a:gd name="T3" fmla="*/ 2 h 7"/>
                  <a:gd name="T4" fmla="*/ 0 w 7"/>
                  <a:gd name="T5" fmla="*/ 5 h 7"/>
                  <a:gd name="T6" fmla="*/ 7 w 7"/>
                  <a:gd name="T7" fmla="*/ 3 h 7"/>
                  <a:gd name="T8" fmla="*/ 6 w 7"/>
                  <a:gd name="T9" fmla="*/ 7 h 7"/>
                  <a:gd name="T10" fmla="*/ 1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1" y="0"/>
                    </a:moveTo>
                    <a:lnTo>
                      <a:pt x="0" y="2"/>
                    </a:lnTo>
                    <a:lnTo>
                      <a:pt x="0" y="5"/>
                    </a:lnTo>
                    <a:lnTo>
                      <a:pt x="7" y="3"/>
                    </a:lnTo>
                    <a:lnTo>
                      <a:pt x="6" y="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3" name="Freeform 203"/>
              <p:cNvSpPr>
                <a:spLocks/>
              </p:cNvSpPr>
              <p:nvPr/>
            </p:nvSpPr>
            <p:spPr bwMode="auto">
              <a:xfrm>
                <a:off x="2806" y="1394"/>
                <a:ext cx="16" cy="57"/>
              </a:xfrm>
              <a:custGeom>
                <a:avLst/>
                <a:gdLst>
                  <a:gd name="T0" fmla="*/ 17 w 32"/>
                  <a:gd name="T1" fmla="*/ 0 h 114"/>
                  <a:gd name="T2" fmla="*/ 28 w 32"/>
                  <a:gd name="T3" fmla="*/ 7 h 114"/>
                  <a:gd name="T4" fmla="*/ 32 w 32"/>
                  <a:gd name="T5" fmla="*/ 21 h 114"/>
                  <a:gd name="T6" fmla="*/ 32 w 32"/>
                  <a:gd name="T7" fmla="*/ 60 h 114"/>
                  <a:gd name="T8" fmla="*/ 28 w 32"/>
                  <a:gd name="T9" fmla="*/ 78 h 114"/>
                  <a:gd name="T10" fmla="*/ 22 w 32"/>
                  <a:gd name="T11" fmla="*/ 98 h 114"/>
                  <a:gd name="T12" fmla="*/ 14 w 32"/>
                  <a:gd name="T13" fmla="*/ 111 h 114"/>
                  <a:gd name="T14" fmla="*/ 8 w 32"/>
                  <a:gd name="T15" fmla="*/ 114 h 114"/>
                  <a:gd name="T16" fmla="*/ 3 w 32"/>
                  <a:gd name="T17" fmla="*/ 114 h 114"/>
                  <a:gd name="T18" fmla="*/ 0 w 32"/>
                  <a:gd name="T19" fmla="*/ 108 h 114"/>
                  <a:gd name="T20" fmla="*/ 5 w 32"/>
                  <a:gd name="T21" fmla="*/ 108 h 114"/>
                  <a:gd name="T22" fmla="*/ 8 w 32"/>
                  <a:gd name="T23" fmla="*/ 106 h 114"/>
                  <a:gd name="T24" fmla="*/ 15 w 32"/>
                  <a:gd name="T25" fmla="*/ 94 h 114"/>
                  <a:gd name="T26" fmla="*/ 20 w 32"/>
                  <a:gd name="T27" fmla="*/ 77 h 114"/>
                  <a:gd name="T28" fmla="*/ 25 w 32"/>
                  <a:gd name="T29" fmla="*/ 60 h 114"/>
                  <a:gd name="T30" fmla="*/ 25 w 32"/>
                  <a:gd name="T31" fmla="*/ 21 h 114"/>
                  <a:gd name="T32" fmla="*/ 22 w 32"/>
                  <a:gd name="T33" fmla="*/ 12 h 114"/>
                  <a:gd name="T34" fmla="*/ 12 w 32"/>
                  <a:gd name="T35" fmla="*/ 6 h 114"/>
                  <a:gd name="T36" fmla="*/ 17 w 32"/>
                  <a:gd name="T3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14">
                    <a:moveTo>
                      <a:pt x="17" y="0"/>
                    </a:moveTo>
                    <a:lnTo>
                      <a:pt x="28" y="7"/>
                    </a:lnTo>
                    <a:lnTo>
                      <a:pt x="32" y="21"/>
                    </a:lnTo>
                    <a:lnTo>
                      <a:pt x="32" y="60"/>
                    </a:lnTo>
                    <a:lnTo>
                      <a:pt x="28" y="78"/>
                    </a:lnTo>
                    <a:lnTo>
                      <a:pt x="22" y="98"/>
                    </a:lnTo>
                    <a:lnTo>
                      <a:pt x="14" y="111"/>
                    </a:lnTo>
                    <a:lnTo>
                      <a:pt x="8" y="114"/>
                    </a:lnTo>
                    <a:lnTo>
                      <a:pt x="3" y="114"/>
                    </a:lnTo>
                    <a:lnTo>
                      <a:pt x="0" y="108"/>
                    </a:lnTo>
                    <a:lnTo>
                      <a:pt x="5" y="108"/>
                    </a:lnTo>
                    <a:lnTo>
                      <a:pt x="8" y="106"/>
                    </a:lnTo>
                    <a:lnTo>
                      <a:pt x="15" y="94"/>
                    </a:lnTo>
                    <a:lnTo>
                      <a:pt x="20" y="77"/>
                    </a:lnTo>
                    <a:lnTo>
                      <a:pt x="25" y="60"/>
                    </a:lnTo>
                    <a:lnTo>
                      <a:pt x="25" y="21"/>
                    </a:lnTo>
                    <a:lnTo>
                      <a:pt x="22" y="12"/>
                    </a:lnTo>
                    <a:lnTo>
                      <a:pt x="12" y="6"/>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4" name="Freeform 204"/>
              <p:cNvSpPr>
                <a:spLocks/>
              </p:cNvSpPr>
              <p:nvPr/>
            </p:nvSpPr>
            <p:spPr bwMode="auto">
              <a:xfrm>
                <a:off x="2812" y="1394"/>
                <a:ext cx="2" cy="4"/>
              </a:xfrm>
              <a:custGeom>
                <a:avLst/>
                <a:gdLst>
                  <a:gd name="T0" fmla="*/ 3 w 5"/>
                  <a:gd name="T1" fmla="*/ 0 h 7"/>
                  <a:gd name="T2" fmla="*/ 5 w 5"/>
                  <a:gd name="T3" fmla="*/ 0 h 7"/>
                  <a:gd name="T4" fmla="*/ 0 w 5"/>
                  <a:gd name="T5" fmla="*/ 6 h 7"/>
                  <a:gd name="T6" fmla="*/ 3 w 5"/>
                  <a:gd name="T7" fmla="*/ 7 h 7"/>
                  <a:gd name="T8" fmla="*/ 3 w 5"/>
                  <a:gd name="T9" fmla="*/ 0 h 7"/>
                </a:gdLst>
                <a:ahLst/>
                <a:cxnLst>
                  <a:cxn ang="0">
                    <a:pos x="T0" y="T1"/>
                  </a:cxn>
                  <a:cxn ang="0">
                    <a:pos x="T2" y="T3"/>
                  </a:cxn>
                  <a:cxn ang="0">
                    <a:pos x="T4" y="T5"/>
                  </a:cxn>
                  <a:cxn ang="0">
                    <a:pos x="T6" y="T7"/>
                  </a:cxn>
                  <a:cxn ang="0">
                    <a:pos x="T8" y="T9"/>
                  </a:cxn>
                </a:cxnLst>
                <a:rect l="0" t="0" r="r" b="b"/>
                <a:pathLst>
                  <a:path w="5" h="7">
                    <a:moveTo>
                      <a:pt x="3" y="0"/>
                    </a:moveTo>
                    <a:lnTo>
                      <a:pt x="5" y="0"/>
                    </a:lnTo>
                    <a:lnTo>
                      <a:pt x="0" y="6"/>
                    </a:lnTo>
                    <a:lnTo>
                      <a:pt x="3" y="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5" name="Freeform 205"/>
              <p:cNvSpPr>
                <a:spLocks/>
              </p:cNvSpPr>
              <p:nvPr/>
            </p:nvSpPr>
            <p:spPr bwMode="auto">
              <a:xfrm>
                <a:off x="2685" y="1445"/>
                <a:ext cx="122" cy="11"/>
              </a:xfrm>
              <a:custGeom>
                <a:avLst/>
                <a:gdLst>
                  <a:gd name="T0" fmla="*/ 243 w 243"/>
                  <a:gd name="T1" fmla="*/ 14 h 23"/>
                  <a:gd name="T2" fmla="*/ 208 w 243"/>
                  <a:gd name="T3" fmla="*/ 9 h 23"/>
                  <a:gd name="T4" fmla="*/ 177 w 243"/>
                  <a:gd name="T5" fmla="*/ 6 h 23"/>
                  <a:gd name="T6" fmla="*/ 117 w 243"/>
                  <a:gd name="T7" fmla="*/ 8 h 23"/>
                  <a:gd name="T8" fmla="*/ 61 w 243"/>
                  <a:gd name="T9" fmla="*/ 14 h 23"/>
                  <a:gd name="T10" fmla="*/ 4 w 243"/>
                  <a:gd name="T11" fmla="*/ 23 h 23"/>
                  <a:gd name="T12" fmla="*/ 0 w 243"/>
                  <a:gd name="T13" fmla="*/ 17 h 23"/>
                  <a:gd name="T14" fmla="*/ 58 w 243"/>
                  <a:gd name="T15" fmla="*/ 8 h 23"/>
                  <a:gd name="T16" fmla="*/ 117 w 243"/>
                  <a:gd name="T17" fmla="*/ 2 h 23"/>
                  <a:gd name="T18" fmla="*/ 177 w 243"/>
                  <a:gd name="T19" fmla="*/ 0 h 23"/>
                  <a:gd name="T20" fmla="*/ 208 w 243"/>
                  <a:gd name="T21" fmla="*/ 3 h 23"/>
                  <a:gd name="T22" fmla="*/ 243 w 243"/>
                  <a:gd name="T23" fmla="*/ 8 h 23"/>
                  <a:gd name="T24" fmla="*/ 243 w 243"/>
                  <a:gd name="T2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23">
                    <a:moveTo>
                      <a:pt x="243" y="14"/>
                    </a:moveTo>
                    <a:lnTo>
                      <a:pt x="208" y="9"/>
                    </a:lnTo>
                    <a:lnTo>
                      <a:pt x="177" y="6"/>
                    </a:lnTo>
                    <a:lnTo>
                      <a:pt x="117" y="8"/>
                    </a:lnTo>
                    <a:lnTo>
                      <a:pt x="61" y="14"/>
                    </a:lnTo>
                    <a:lnTo>
                      <a:pt x="4" y="23"/>
                    </a:lnTo>
                    <a:lnTo>
                      <a:pt x="0" y="17"/>
                    </a:lnTo>
                    <a:lnTo>
                      <a:pt x="58" y="8"/>
                    </a:lnTo>
                    <a:lnTo>
                      <a:pt x="117" y="2"/>
                    </a:lnTo>
                    <a:lnTo>
                      <a:pt x="177" y="0"/>
                    </a:lnTo>
                    <a:lnTo>
                      <a:pt x="208" y="3"/>
                    </a:lnTo>
                    <a:lnTo>
                      <a:pt x="243" y="8"/>
                    </a:lnTo>
                    <a:lnTo>
                      <a:pt x="24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6" name="Freeform 206"/>
              <p:cNvSpPr>
                <a:spLocks/>
              </p:cNvSpPr>
              <p:nvPr/>
            </p:nvSpPr>
            <p:spPr bwMode="auto">
              <a:xfrm>
                <a:off x="2806" y="1448"/>
                <a:ext cx="2" cy="3"/>
              </a:xfrm>
              <a:custGeom>
                <a:avLst/>
                <a:gdLst>
                  <a:gd name="T0" fmla="*/ 3 w 3"/>
                  <a:gd name="T1" fmla="*/ 6 h 6"/>
                  <a:gd name="T2" fmla="*/ 1 w 3"/>
                  <a:gd name="T3" fmla="*/ 6 h 6"/>
                  <a:gd name="T4" fmla="*/ 1 w 3"/>
                  <a:gd name="T5" fmla="*/ 0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1" y="6"/>
                    </a:lnTo>
                    <a:lnTo>
                      <a:pt x="1" y="0"/>
                    </a:ln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7" name="Freeform 207"/>
              <p:cNvSpPr>
                <a:spLocks/>
              </p:cNvSpPr>
              <p:nvPr/>
            </p:nvSpPr>
            <p:spPr bwMode="auto">
              <a:xfrm>
                <a:off x="2660" y="1453"/>
                <a:ext cx="27" cy="19"/>
              </a:xfrm>
              <a:custGeom>
                <a:avLst/>
                <a:gdLst>
                  <a:gd name="T0" fmla="*/ 55 w 55"/>
                  <a:gd name="T1" fmla="*/ 6 h 39"/>
                  <a:gd name="T2" fmla="*/ 41 w 55"/>
                  <a:gd name="T3" fmla="*/ 11 h 39"/>
                  <a:gd name="T4" fmla="*/ 27 w 55"/>
                  <a:gd name="T5" fmla="*/ 17 h 39"/>
                  <a:gd name="T6" fmla="*/ 16 w 55"/>
                  <a:gd name="T7" fmla="*/ 26 h 39"/>
                  <a:gd name="T8" fmla="*/ 7 w 55"/>
                  <a:gd name="T9" fmla="*/ 39 h 39"/>
                  <a:gd name="T10" fmla="*/ 0 w 55"/>
                  <a:gd name="T11" fmla="*/ 34 h 39"/>
                  <a:gd name="T12" fmla="*/ 10 w 55"/>
                  <a:gd name="T13" fmla="*/ 22 h 39"/>
                  <a:gd name="T14" fmla="*/ 22 w 55"/>
                  <a:gd name="T15" fmla="*/ 11 h 39"/>
                  <a:gd name="T16" fmla="*/ 36 w 55"/>
                  <a:gd name="T17" fmla="*/ 5 h 39"/>
                  <a:gd name="T18" fmla="*/ 51 w 55"/>
                  <a:gd name="T19" fmla="*/ 0 h 39"/>
                  <a:gd name="T20" fmla="*/ 55 w 5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9">
                    <a:moveTo>
                      <a:pt x="55" y="6"/>
                    </a:moveTo>
                    <a:lnTo>
                      <a:pt x="41" y="11"/>
                    </a:lnTo>
                    <a:lnTo>
                      <a:pt x="27" y="17"/>
                    </a:lnTo>
                    <a:lnTo>
                      <a:pt x="16" y="26"/>
                    </a:lnTo>
                    <a:lnTo>
                      <a:pt x="7" y="39"/>
                    </a:lnTo>
                    <a:lnTo>
                      <a:pt x="0" y="34"/>
                    </a:lnTo>
                    <a:lnTo>
                      <a:pt x="10" y="22"/>
                    </a:lnTo>
                    <a:lnTo>
                      <a:pt x="22" y="11"/>
                    </a:lnTo>
                    <a:lnTo>
                      <a:pt x="36" y="5"/>
                    </a:lnTo>
                    <a:lnTo>
                      <a:pt x="51" y="0"/>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8" name="Freeform 208"/>
              <p:cNvSpPr>
                <a:spLocks/>
              </p:cNvSpPr>
              <p:nvPr/>
            </p:nvSpPr>
            <p:spPr bwMode="auto">
              <a:xfrm>
                <a:off x="2685" y="1453"/>
                <a:ext cx="2"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29" name="Freeform 209"/>
              <p:cNvSpPr>
                <a:spLocks/>
              </p:cNvSpPr>
              <p:nvPr/>
            </p:nvSpPr>
            <p:spPr bwMode="auto">
              <a:xfrm>
                <a:off x="2648" y="1471"/>
                <a:ext cx="22" cy="213"/>
              </a:xfrm>
              <a:custGeom>
                <a:avLst/>
                <a:gdLst>
                  <a:gd name="T0" fmla="*/ 30 w 44"/>
                  <a:gd name="T1" fmla="*/ 0 h 426"/>
                  <a:gd name="T2" fmla="*/ 30 w 44"/>
                  <a:gd name="T3" fmla="*/ 16 h 426"/>
                  <a:gd name="T4" fmla="*/ 33 w 44"/>
                  <a:gd name="T5" fmla="*/ 54 h 426"/>
                  <a:gd name="T6" fmla="*/ 37 w 44"/>
                  <a:gd name="T7" fmla="*/ 106 h 426"/>
                  <a:gd name="T8" fmla="*/ 42 w 44"/>
                  <a:gd name="T9" fmla="*/ 169 h 426"/>
                  <a:gd name="T10" fmla="*/ 44 w 44"/>
                  <a:gd name="T11" fmla="*/ 239 h 426"/>
                  <a:gd name="T12" fmla="*/ 40 w 44"/>
                  <a:gd name="T13" fmla="*/ 308 h 426"/>
                  <a:gd name="T14" fmla="*/ 30 w 44"/>
                  <a:gd name="T15" fmla="*/ 371 h 426"/>
                  <a:gd name="T16" fmla="*/ 20 w 44"/>
                  <a:gd name="T17" fmla="*/ 401 h 426"/>
                  <a:gd name="T18" fmla="*/ 8 w 44"/>
                  <a:gd name="T19" fmla="*/ 426 h 426"/>
                  <a:gd name="T20" fmla="*/ 0 w 44"/>
                  <a:gd name="T21" fmla="*/ 424 h 426"/>
                  <a:gd name="T22" fmla="*/ 13 w 44"/>
                  <a:gd name="T23" fmla="*/ 399 h 426"/>
                  <a:gd name="T24" fmla="*/ 22 w 44"/>
                  <a:gd name="T25" fmla="*/ 370 h 426"/>
                  <a:gd name="T26" fmla="*/ 33 w 44"/>
                  <a:gd name="T27" fmla="*/ 308 h 426"/>
                  <a:gd name="T28" fmla="*/ 36 w 44"/>
                  <a:gd name="T29" fmla="*/ 239 h 426"/>
                  <a:gd name="T30" fmla="*/ 34 w 44"/>
                  <a:gd name="T31" fmla="*/ 169 h 426"/>
                  <a:gd name="T32" fmla="*/ 30 w 44"/>
                  <a:gd name="T33" fmla="*/ 106 h 426"/>
                  <a:gd name="T34" fmla="*/ 25 w 44"/>
                  <a:gd name="T35" fmla="*/ 54 h 426"/>
                  <a:gd name="T36" fmla="*/ 22 w 44"/>
                  <a:gd name="T37" fmla="*/ 16 h 426"/>
                  <a:gd name="T38" fmla="*/ 22 w 44"/>
                  <a:gd name="T39" fmla="*/ 0 h 426"/>
                  <a:gd name="T40" fmla="*/ 30 w 44"/>
                  <a:gd name="T41"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26">
                    <a:moveTo>
                      <a:pt x="30" y="0"/>
                    </a:moveTo>
                    <a:lnTo>
                      <a:pt x="30" y="16"/>
                    </a:lnTo>
                    <a:lnTo>
                      <a:pt x="33" y="54"/>
                    </a:lnTo>
                    <a:lnTo>
                      <a:pt x="37" y="106"/>
                    </a:lnTo>
                    <a:lnTo>
                      <a:pt x="42" y="169"/>
                    </a:lnTo>
                    <a:lnTo>
                      <a:pt x="44" y="239"/>
                    </a:lnTo>
                    <a:lnTo>
                      <a:pt x="40" y="308"/>
                    </a:lnTo>
                    <a:lnTo>
                      <a:pt x="30" y="371"/>
                    </a:lnTo>
                    <a:lnTo>
                      <a:pt x="20" y="401"/>
                    </a:lnTo>
                    <a:lnTo>
                      <a:pt x="8" y="426"/>
                    </a:lnTo>
                    <a:lnTo>
                      <a:pt x="0" y="424"/>
                    </a:lnTo>
                    <a:lnTo>
                      <a:pt x="13" y="399"/>
                    </a:lnTo>
                    <a:lnTo>
                      <a:pt x="22" y="370"/>
                    </a:lnTo>
                    <a:lnTo>
                      <a:pt x="33" y="308"/>
                    </a:lnTo>
                    <a:lnTo>
                      <a:pt x="36" y="239"/>
                    </a:lnTo>
                    <a:lnTo>
                      <a:pt x="34" y="169"/>
                    </a:lnTo>
                    <a:lnTo>
                      <a:pt x="30" y="106"/>
                    </a:lnTo>
                    <a:lnTo>
                      <a:pt x="25" y="54"/>
                    </a:lnTo>
                    <a:lnTo>
                      <a:pt x="22" y="16"/>
                    </a:lnTo>
                    <a:lnTo>
                      <a:pt x="2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0" name="Freeform 210"/>
              <p:cNvSpPr>
                <a:spLocks/>
              </p:cNvSpPr>
              <p:nvPr/>
            </p:nvSpPr>
            <p:spPr bwMode="auto">
              <a:xfrm>
                <a:off x="2659" y="1470"/>
                <a:ext cx="4" cy="2"/>
              </a:xfrm>
              <a:custGeom>
                <a:avLst/>
                <a:gdLst>
                  <a:gd name="T0" fmla="*/ 1 w 8"/>
                  <a:gd name="T1" fmla="*/ 0 h 5"/>
                  <a:gd name="T2" fmla="*/ 0 w 8"/>
                  <a:gd name="T3" fmla="*/ 2 h 5"/>
                  <a:gd name="T4" fmla="*/ 8 w 8"/>
                  <a:gd name="T5" fmla="*/ 2 h 5"/>
                  <a:gd name="T6" fmla="*/ 8 w 8"/>
                  <a:gd name="T7" fmla="*/ 5 h 5"/>
                  <a:gd name="T8" fmla="*/ 1 w 8"/>
                  <a:gd name="T9" fmla="*/ 0 h 5"/>
                </a:gdLst>
                <a:ahLst/>
                <a:cxnLst>
                  <a:cxn ang="0">
                    <a:pos x="T0" y="T1"/>
                  </a:cxn>
                  <a:cxn ang="0">
                    <a:pos x="T2" y="T3"/>
                  </a:cxn>
                  <a:cxn ang="0">
                    <a:pos x="T4" y="T5"/>
                  </a:cxn>
                  <a:cxn ang="0">
                    <a:pos x="T6" y="T7"/>
                  </a:cxn>
                  <a:cxn ang="0">
                    <a:pos x="T8" y="T9"/>
                  </a:cxn>
                </a:cxnLst>
                <a:rect l="0" t="0" r="r" b="b"/>
                <a:pathLst>
                  <a:path w="8" h="5">
                    <a:moveTo>
                      <a:pt x="1" y="0"/>
                    </a:moveTo>
                    <a:lnTo>
                      <a:pt x="0" y="2"/>
                    </a:lnTo>
                    <a:lnTo>
                      <a:pt x="8" y="2"/>
                    </a:lnTo>
                    <a:lnTo>
                      <a:pt x="8"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1" name="Freeform 211"/>
              <p:cNvSpPr>
                <a:spLocks/>
              </p:cNvSpPr>
              <p:nvPr/>
            </p:nvSpPr>
            <p:spPr bwMode="auto">
              <a:xfrm>
                <a:off x="2571" y="1683"/>
                <a:ext cx="81" cy="65"/>
              </a:xfrm>
              <a:custGeom>
                <a:avLst/>
                <a:gdLst>
                  <a:gd name="T0" fmla="*/ 161 w 161"/>
                  <a:gd name="T1" fmla="*/ 5 h 130"/>
                  <a:gd name="T2" fmla="*/ 149 w 161"/>
                  <a:gd name="T3" fmla="*/ 28 h 130"/>
                  <a:gd name="T4" fmla="*/ 133 w 161"/>
                  <a:gd name="T5" fmla="*/ 48 h 130"/>
                  <a:gd name="T6" fmla="*/ 116 w 161"/>
                  <a:gd name="T7" fmla="*/ 66 h 130"/>
                  <a:gd name="T8" fmla="*/ 96 w 161"/>
                  <a:gd name="T9" fmla="*/ 85 h 130"/>
                  <a:gd name="T10" fmla="*/ 76 w 161"/>
                  <a:gd name="T11" fmla="*/ 99 h 130"/>
                  <a:gd name="T12" fmla="*/ 54 w 161"/>
                  <a:gd name="T13" fmla="*/ 113 h 130"/>
                  <a:gd name="T14" fmla="*/ 29 w 161"/>
                  <a:gd name="T15" fmla="*/ 122 h 130"/>
                  <a:gd name="T16" fmla="*/ 3 w 161"/>
                  <a:gd name="T17" fmla="*/ 130 h 130"/>
                  <a:gd name="T18" fmla="*/ 0 w 161"/>
                  <a:gd name="T19" fmla="*/ 123 h 130"/>
                  <a:gd name="T20" fmla="*/ 25 w 161"/>
                  <a:gd name="T21" fmla="*/ 116 h 130"/>
                  <a:gd name="T22" fmla="*/ 49 w 161"/>
                  <a:gd name="T23" fmla="*/ 106 h 130"/>
                  <a:gd name="T24" fmla="*/ 71 w 161"/>
                  <a:gd name="T25" fmla="*/ 93 h 130"/>
                  <a:gd name="T26" fmla="*/ 91 w 161"/>
                  <a:gd name="T27" fmla="*/ 79 h 130"/>
                  <a:gd name="T28" fmla="*/ 110 w 161"/>
                  <a:gd name="T29" fmla="*/ 62 h 130"/>
                  <a:gd name="T30" fmla="*/ 127 w 161"/>
                  <a:gd name="T31" fmla="*/ 43 h 130"/>
                  <a:gd name="T32" fmla="*/ 142 w 161"/>
                  <a:gd name="T33" fmla="*/ 23 h 130"/>
                  <a:gd name="T34" fmla="*/ 155 w 161"/>
                  <a:gd name="T35" fmla="*/ 0 h 130"/>
                  <a:gd name="T36" fmla="*/ 161 w 161"/>
                  <a:gd name="T37" fmla="*/ 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30">
                    <a:moveTo>
                      <a:pt x="161" y="5"/>
                    </a:moveTo>
                    <a:lnTo>
                      <a:pt x="149" y="28"/>
                    </a:lnTo>
                    <a:lnTo>
                      <a:pt x="133" y="48"/>
                    </a:lnTo>
                    <a:lnTo>
                      <a:pt x="116" y="66"/>
                    </a:lnTo>
                    <a:lnTo>
                      <a:pt x="96" y="85"/>
                    </a:lnTo>
                    <a:lnTo>
                      <a:pt x="76" y="99"/>
                    </a:lnTo>
                    <a:lnTo>
                      <a:pt x="54" y="113"/>
                    </a:lnTo>
                    <a:lnTo>
                      <a:pt x="29" y="122"/>
                    </a:lnTo>
                    <a:lnTo>
                      <a:pt x="3" y="130"/>
                    </a:lnTo>
                    <a:lnTo>
                      <a:pt x="0" y="123"/>
                    </a:lnTo>
                    <a:lnTo>
                      <a:pt x="25" y="116"/>
                    </a:lnTo>
                    <a:lnTo>
                      <a:pt x="49" y="106"/>
                    </a:lnTo>
                    <a:lnTo>
                      <a:pt x="71" y="93"/>
                    </a:lnTo>
                    <a:lnTo>
                      <a:pt x="91" y="79"/>
                    </a:lnTo>
                    <a:lnTo>
                      <a:pt x="110" y="62"/>
                    </a:lnTo>
                    <a:lnTo>
                      <a:pt x="127" y="43"/>
                    </a:lnTo>
                    <a:lnTo>
                      <a:pt x="142" y="23"/>
                    </a:lnTo>
                    <a:lnTo>
                      <a:pt x="155" y="0"/>
                    </a:lnTo>
                    <a:lnTo>
                      <a:pt x="16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2" name="Freeform 212"/>
              <p:cNvSpPr>
                <a:spLocks/>
              </p:cNvSpPr>
              <p:nvPr/>
            </p:nvSpPr>
            <p:spPr bwMode="auto">
              <a:xfrm>
                <a:off x="2648" y="1683"/>
                <a:ext cx="4" cy="7"/>
              </a:xfrm>
              <a:custGeom>
                <a:avLst/>
                <a:gdLst>
                  <a:gd name="T0" fmla="*/ 8 w 8"/>
                  <a:gd name="T1" fmla="*/ 2 h 14"/>
                  <a:gd name="T2" fmla="*/ 2 w 8"/>
                  <a:gd name="T3" fmla="*/ 14 h 14"/>
                  <a:gd name="T4" fmla="*/ 8 w 8"/>
                  <a:gd name="T5" fmla="*/ 5 h 14"/>
                  <a:gd name="T6" fmla="*/ 2 w 8"/>
                  <a:gd name="T7" fmla="*/ 0 h 14"/>
                  <a:gd name="T8" fmla="*/ 0 w 8"/>
                  <a:gd name="T9" fmla="*/ 0 h 14"/>
                  <a:gd name="T10" fmla="*/ 8 w 8"/>
                  <a:gd name="T11" fmla="*/ 2 h 14"/>
                </a:gdLst>
                <a:ahLst/>
                <a:cxnLst>
                  <a:cxn ang="0">
                    <a:pos x="T0" y="T1"/>
                  </a:cxn>
                  <a:cxn ang="0">
                    <a:pos x="T2" y="T3"/>
                  </a:cxn>
                  <a:cxn ang="0">
                    <a:pos x="T4" y="T5"/>
                  </a:cxn>
                  <a:cxn ang="0">
                    <a:pos x="T6" y="T7"/>
                  </a:cxn>
                  <a:cxn ang="0">
                    <a:pos x="T8" y="T9"/>
                  </a:cxn>
                  <a:cxn ang="0">
                    <a:pos x="T10" y="T11"/>
                  </a:cxn>
                </a:cxnLst>
                <a:rect l="0" t="0" r="r" b="b"/>
                <a:pathLst>
                  <a:path w="8" h="14">
                    <a:moveTo>
                      <a:pt x="8" y="2"/>
                    </a:moveTo>
                    <a:lnTo>
                      <a:pt x="2" y="14"/>
                    </a:lnTo>
                    <a:lnTo>
                      <a:pt x="8" y="5"/>
                    </a:lnTo>
                    <a:lnTo>
                      <a:pt x="2" y="0"/>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3" name="Freeform 213"/>
              <p:cNvSpPr>
                <a:spLocks/>
              </p:cNvSpPr>
              <p:nvPr/>
            </p:nvSpPr>
            <p:spPr bwMode="auto">
              <a:xfrm>
                <a:off x="2484" y="1740"/>
                <a:ext cx="89" cy="12"/>
              </a:xfrm>
              <a:custGeom>
                <a:avLst/>
                <a:gdLst>
                  <a:gd name="T0" fmla="*/ 178 w 178"/>
                  <a:gd name="T1" fmla="*/ 16 h 25"/>
                  <a:gd name="T2" fmla="*/ 133 w 178"/>
                  <a:gd name="T3" fmla="*/ 22 h 25"/>
                  <a:gd name="T4" fmla="*/ 108 w 178"/>
                  <a:gd name="T5" fmla="*/ 25 h 25"/>
                  <a:gd name="T6" fmla="*/ 87 w 178"/>
                  <a:gd name="T7" fmla="*/ 25 h 25"/>
                  <a:gd name="T8" fmla="*/ 40 w 178"/>
                  <a:gd name="T9" fmla="*/ 20 h 25"/>
                  <a:gd name="T10" fmla="*/ 0 w 178"/>
                  <a:gd name="T11" fmla="*/ 6 h 25"/>
                  <a:gd name="T12" fmla="*/ 3 w 178"/>
                  <a:gd name="T13" fmla="*/ 0 h 25"/>
                  <a:gd name="T14" fmla="*/ 43 w 178"/>
                  <a:gd name="T15" fmla="*/ 14 h 25"/>
                  <a:gd name="T16" fmla="*/ 87 w 178"/>
                  <a:gd name="T17" fmla="*/ 19 h 25"/>
                  <a:gd name="T18" fmla="*/ 108 w 178"/>
                  <a:gd name="T19" fmla="*/ 19 h 25"/>
                  <a:gd name="T20" fmla="*/ 130 w 178"/>
                  <a:gd name="T21" fmla="*/ 16 h 25"/>
                  <a:gd name="T22" fmla="*/ 175 w 178"/>
                  <a:gd name="T23" fmla="*/ 9 h 25"/>
                  <a:gd name="T24" fmla="*/ 178 w 178"/>
                  <a:gd name="T25"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25">
                    <a:moveTo>
                      <a:pt x="178" y="16"/>
                    </a:moveTo>
                    <a:lnTo>
                      <a:pt x="133" y="22"/>
                    </a:lnTo>
                    <a:lnTo>
                      <a:pt x="108" y="25"/>
                    </a:lnTo>
                    <a:lnTo>
                      <a:pt x="87" y="25"/>
                    </a:lnTo>
                    <a:lnTo>
                      <a:pt x="40" y="20"/>
                    </a:lnTo>
                    <a:lnTo>
                      <a:pt x="0" y="6"/>
                    </a:lnTo>
                    <a:lnTo>
                      <a:pt x="3" y="0"/>
                    </a:lnTo>
                    <a:lnTo>
                      <a:pt x="43" y="14"/>
                    </a:lnTo>
                    <a:lnTo>
                      <a:pt x="87" y="19"/>
                    </a:lnTo>
                    <a:lnTo>
                      <a:pt x="108" y="19"/>
                    </a:lnTo>
                    <a:lnTo>
                      <a:pt x="130" y="16"/>
                    </a:lnTo>
                    <a:lnTo>
                      <a:pt x="175" y="9"/>
                    </a:lnTo>
                    <a:lnTo>
                      <a:pt x="17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4" name="Freeform 214"/>
              <p:cNvSpPr>
                <a:spLocks/>
              </p:cNvSpPr>
              <p:nvPr/>
            </p:nvSpPr>
            <p:spPr bwMode="auto">
              <a:xfrm>
                <a:off x="2571" y="1745"/>
                <a:ext cx="2" cy="3"/>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lnTo>
                      <a:pt x="0" y="0"/>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5" name="Freeform 215"/>
              <p:cNvSpPr>
                <a:spLocks/>
              </p:cNvSpPr>
              <p:nvPr/>
            </p:nvSpPr>
            <p:spPr bwMode="auto">
              <a:xfrm>
                <a:off x="2421" y="1698"/>
                <a:ext cx="65" cy="45"/>
              </a:xfrm>
              <a:custGeom>
                <a:avLst/>
                <a:gdLst>
                  <a:gd name="T0" fmla="*/ 126 w 130"/>
                  <a:gd name="T1" fmla="*/ 89 h 89"/>
                  <a:gd name="T2" fmla="*/ 93 w 130"/>
                  <a:gd name="T3" fmla="*/ 71 h 89"/>
                  <a:gd name="T4" fmla="*/ 64 w 130"/>
                  <a:gd name="T5" fmla="*/ 51 h 89"/>
                  <a:gd name="T6" fmla="*/ 0 w 130"/>
                  <a:gd name="T7" fmla="*/ 6 h 89"/>
                  <a:gd name="T8" fmla="*/ 5 w 130"/>
                  <a:gd name="T9" fmla="*/ 0 h 89"/>
                  <a:gd name="T10" fmla="*/ 68 w 130"/>
                  <a:gd name="T11" fmla="*/ 45 h 89"/>
                  <a:gd name="T12" fmla="*/ 98 w 130"/>
                  <a:gd name="T13" fmla="*/ 65 h 89"/>
                  <a:gd name="T14" fmla="*/ 130 w 130"/>
                  <a:gd name="T15" fmla="*/ 83 h 89"/>
                  <a:gd name="T16" fmla="*/ 126 w 130"/>
                  <a:gd name="T1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89">
                    <a:moveTo>
                      <a:pt x="126" y="89"/>
                    </a:moveTo>
                    <a:lnTo>
                      <a:pt x="93" y="71"/>
                    </a:lnTo>
                    <a:lnTo>
                      <a:pt x="64" y="51"/>
                    </a:lnTo>
                    <a:lnTo>
                      <a:pt x="0" y="6"/>
                    </a:lnTo>
                    <a:lnTo>
                      <a:pt x="5" y="0"/>
                    </a:lnTo>
                    <a:lnTo>
                      <a:pt x="68" y="45"/>
                    </a:lnTo>
                    <a:lnTo>
                      <a:pt x="98" y="65"/>
                    </a:lnTo>
                    <a:lnTo>
                      <a:pt x="130" y="83"/>
                    </a:lnTo>
                    <a:lnTo>
                      <a:pt x="126"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6" name="Freeform 216"/>
              <p:cNvSpPr>
                <a:spLocks/>
              </p:cNvSpPr>
              <p:nvPr/>
            </p:nvSpPr>
            <p:spPr bwMode="auto">
              <a:xfrm>
                <a:off x="2483" y="1740"/>
                <a:ext cx="3" cy="3"/>
              </a:xfrm>
              <a:custGeom>
                <a:avLst/>
                <a:gdLst>
                  <a:gd name="T0" fmla="*/ 1 w 4"/>
                  <a:gd name="T1" fmla="*/ 6 h 6"/>
                  <a:gd name="T2" fmla="*/ 0 w 4"/>
                  <a:gd name="T3" fmla="*/ 6 h 6"/>
                  <a:gd name="T4" fmla="*/ 4 w 4"/>
                  <a:gd name="T5" fmla="*/ 0 h 6"/>
                  <a:gd name="T6" fmla="*/ 1 w 4"/>
                  <a:gd name="T7" fmla="*/ 6 h 6"/>
                </a:gdLst>
                <a:ahLst/>
                <a:cxnLst>
                  <a:cxn ang="0">
                    <a:pos x="T0" y="T1"/>
                  </a:cxn>
                  <a:cxn ang="0">
                    <a:pos x="T2" y="T3"/>
                  </a:cxn>
                  <a:cxn ang="0">
                    <a:pos x="T4" y="T5"/>
                  </a:cxn>
                  <a:cxn ang="0">
                    <a:pos x="T6" y="T7"/>
                  </a:cxn>
                </a:cxnLst>
                <a:rect l="0" t="0" r="r" b="b"/>
                <a:pathLst>
                  <a:path w="4" h="6">
                    <a:moveTo>
                      <a:pt x="1" y="6"/>
                    </a:moveTo>
                    <a:lnTo>
                      <a:pt x="0" y="6"/>
                    </a:lnTo>
                    <a:lnTo>
                      <a:pt x="4"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7" name="Freeform 217"/>
              <p:cNvSpPr>
                <a:spLocks/>
              </p:cNvSpPr>
              <p:nvPr/>
            </p:nvSpPr>
            <p:spPr bwMode="auto">
              <a:xfrm>
                <a:off x="2413" y="1691"/>
                <a:ext cx="10" cy="11"/>
              </a:xfrm>
              <a:custGeom>
                <a:avLst/>
                <a:gdLst>
                  <a:gd name="T0" fmla="*/ 15 w 20"/>
                  <a:gd name="T1" fmla="*/ 22 h 22"/>
                  <a:gd name="T2" fmla="*/ 6 w 20"/>
                  <a:gd name="T3" fmla="*/ 16 h 22"/>
                  <a:gd name="T4" fmla="*/ 0 w 20"/>
                  <a:gd name="T5" fmla="*/ 7 h 22"/>
                  <a:gd name="T6" fmla="*/ 4 w 20"/>
                  <a:gd name="T7" fmla="*/ 0 h 22"/>
                  <a:gd name="T8" fmla="*/ 10 w 20"/>
                  <a:gd name="T9" fmla="*/ 10 h 22"/>
                  <a:gd name="T10" fmla="*/ 20 w 20"/>
                  <a:gd name="T11" fmla="*/ 16 h 22"/>
                  <a:gd name="T12" fmla="*/ 15 w 2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0" h="22">
                    <a:moveTo>
                      <a:pt x="15" y="22"/>
                    </a:moveTo>
                    <a:lnTo>
                      <a:pt x="6" y="16"/>
                    </a:lnTo>
                    <a:lnTo>
                      <a:pt x="0" y="7"/>
                    </a:lnTo>
                    <a:lnTo>
                      <a:pt x="4" y="0"/>
                    </a:lnTo>
                    <a:lnTo>
                      <a:pt x="10" y="10"/>
                    </a:lnTo>
                    <a:lnTo>
                      <a:pt x="20" y="16"/>
                    </a:lnTo>
                    <a:lnTo>
                      <a:pt x="1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8" name="Freeform 218"/>
              <p:cNvSpPr>
                <a:spLocks/>
              </p:cNvSpPr>
              <p:nvPr/>
            </p:nvSpPr>
            <p:spPr bwMode="auto">
              <a:xfrm>
                <a:off x="2421" y="1698"/>
                <a:ext cx="2" cy="4"/>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39" name="Freeform 219"/>
              <p:cNvSpPr>
                <a:spLocks/>
              </p:cNvSpPr>
              <p:nvPr/>
            </p:nvSpPr>
            <p:spPr bwMode="auto">
              <a:xfrm>
                <a:off x="2413" y="1607"/>
                <a:ext cx="27" cy="87"/>
              </a:xfrm>
              <a:custGeom>
                <a:avLst/>
                <a:gdLst>
                  <a:gd name="T0" fmla="*/ 0 w 54"/>
                  <a:gd name="T1" fmla="*/ 170 h 175"/>
                  <a:gd name="T2" fmla="*/ 21 w 54"/>
                  <a:gd name="T3" fmla="*/ 105 h 175"/>
                  <a:gd name="T4" fmla="*/ 37 w 54"/>
                  <a:gd name="T5" fmla="*/ 51 h 175"/>
                  <a:gd name="T6" fmla="*/ 48 w 54"/>
                  <a:gd name="T7" fmla="*/ 0 h 175"/>
                  <a:gd name="T8" fmla="*/ 54 w 54"/>
                  <a:gd name="T9" fmla="*/ 3 h 175"/>
                  <a:gd name="T10" fmla="*/ 43 w 54"/>
                  <a:gd name="T11" fmla="*/ 54 h 175"/>
                  <a:gd name="T12" fmla="*/ 28 w 54"/>
                  <a:gd name="T13" fmla="*/ 108 h 175"/>
                  <a:gd name="T14" fmla="*/ 6 w 54"/>
                  <a:gd name="T15" fmla="*/ 175 h 175"/>
                  <a:gd name="T16" fmla="*/ 0 w 54"/>
                  <a:gd name="T17" fmla="*/ 17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5">
                    <a:moveTo>
                      <a:pt x="0" y="170"/>
                    </a:moveTo>
                    <a:lnTo>
                      <a:pt x="21" y="105"/>
                    </a:lnTo>
                    <a:lnTo>
                      <a:pt x="37" y="51"/>
                    </a:lnTo>
                    <a:lnTo>
                      <a:pt x="48" y="0"/>
                    </a:lnTo>
                    <a:lnTo>
                      <a:pt x="54" y="3"/>
                    </a:lnTo>
                    <a:lnTo>
                      <a:pt x="43" y="54"/>
                    </a:lnTo>
                    <a:lnTo>
                      <a:pt x="28" y="108"/>
                    </a:lnTo>
                    <a:lnTo>
                      <a:pt x="6" y="175"/>
                    </a:lnTo>
                    <a:lnTo>
                      <a:pt x="0"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0" name="Freeform 220"/>
              <p:cNvSpPr>
                <a:spLocks/>
              </p:cNvSpPr>
              <p:nvPr/>
            </p:nvSpPr>
            <p:spPr bwMode="auto">
              <a:xfrm>
                <a:off x="2412" y="1691"/>
                <a:ext cx="4" cy="3"/>
              </a:xfrm>
              <a:custGeom>
                <a:avLst/>
                <a:gdLst>
                  <a:gd name="T0" fmla="*/ 2 w 8"/>
                  <a:gd name="T1" fmla="*/ 7 h 7"/>
                  <a:gd name="T2" fmla="*/ 0 w 8"/>
                  <a:gd name="T3" fmla="*/ 5 h 7"/>
                  <a:gd name="T4" fmla="*/ 2 w 8"/>
                  <a:gd name="T5" fmla="*/ 2 h 7"/>
                  <a:gd name="T6" fmla="*/ 8 w 8"/>
                  <a:gd name="T7" fmla="*/ 7 h 7"/>
                  <a:gd name="T8" fmla="*/ 6 w 8"/>
                  <a:gd name="T9" fmla="*/ 0 h 7"/>
                  <a:gd name="T10" fmla="*/ 2 w 8"/>
                  <a:gd name="T11" fmla="*/ 7 h 7"/>
                </a:gdLst>
                <a:ahLst/>
                <a:cxnLst>
                  <a:cxn ang="0">
                    <a:pos x="T0" y="T1"/>
                  </a:cxn>
                  <a:cxn ang="0">
                    <a:pos x="T2" y="T3"/>
                  </a:cxn>
                  <a:cxn ang="0">
                    <a:pos x="T4" y="T5"/>
                  </a:cxn>
                  <a:cxn ang="0">
                    <a:pos x="T6" y="T7"/>
                  </a:cxn>
                  <a:cxn ang="0">
                    <a:pos x="T8" y="T9"/>
                  </a:cxn>
                  <a:cxn ang="0">
                    <a:pos x="T10" y="T11"/>
                  </a:cxn>
                </a:cxnLst>
                <a:rect l="0" t="0" r="r" b="b"/>
                <a:pathLst>
                  <a:path w="8" h="7">
                    <a:moveTo>
                      <a:pt x="2" y="7"/>
                    </a:moveTo>
                    <a:lnTo>
                      <a:pt x="0" y="5"/>
                    </a:lnTo>
                    <a:lnTo>
                      <a:pt x="2" y="2"/>
                    </a:lnTo>
                    <a:lnTo>
                      <a:pt x="8" y="7"/>
                    </a:lnTo>
                    <a:lnTo>
                      <a:pt x="6"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1" name="Freeform 221"/>
              <p:cNvSpPr>
                <a:spLocks/>
              </p:cNvSpPr>
              <p:nvPr/>
            </p:nvSpPr>
            <p:spPr bwMode="auto">
              <a:xfrm>
                <a:off x="2435" y="1578"/>
                <a:ext cx="5" cy="29"/>
              </a:xfrm>
              <a:custGeom>
                <a:avLst/>
                <a:gdLst>
                  <a:gd name="T0" fmla="*/ 3 w 9"/>
                  <a:gd name="T1" fmla="*/ 59 h 59"/>
                  <a:gd name="T2" fmla="*/ 3 w 9"/>
                  <a:gd name="T3" fmla="*/ 29 h 59"/>
                  <a:gd name="T4" fmla="*/ 0 w 9"/>
                  <a:gd name="T5" fmla="*/ 0 h 59"/>
                  <a:gd name="T6" fmla="*/ 6 w 9"/>
                  <a:gd name="T7" fmla="*/ 0 h 59"/>
                  <a:gd name="T8" fmla="*/ 9 w 9"/>
                  <a:gd name="T9" fmla="*/ 29 h 59"/>
                  <a:gd name="T10" fmla="*/ 9 w 9"/>
                  <a:gd name="T11" fmla="*/ 59 h 59"/>
                  <a:gd name="T12" fmla="*/ 3 w 9"/>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9" h="59">
                    <a:moveTo>
                      <a:pt x="3" y="59"/>
                    </a:moveTo>
                    <a:lnTo>
                      <a:pt x="3" y="29"/>
                    </a:lnTo>
                    <a:lnTo>
                      <a:pt x="0" y="0"/>
                    </a:lnTo>
                    <a:lnTo>
                      <a:pt x="6" y="0"/>
                    </a:lnTo>
                    <a:lnTo>
                      <a:pt x="9" y="29"/>
                    </a:lnTo>
                    <a:lnTo>
                      <a:pt x="9" y="59"/>
                    </a:lnTo>
                    <a:lnTo>
                      <a:pt x="3"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2" name="Freeform 222"/>
              <p:cNvSpPr>
                <a:spLocks/>
              </p:cNvSpPr>
              <p:nvPr/>
            </p:nvSpPr>
            <p:spPr bwMode="auto">
              <a:xfrm>
                <a:off x="2437" y="1607"/>
                <a:ext cx="3" cy="1"/>
              </a:xfrm>
              <a:custGeom>
                <a:avLst/>
                <a:gdLst>
                  <a:gd name="T0" fmla="*/ 6 w 6"/>
                  <a:gd name="T1" fmla="*/ 3 h 3"/>
                  <a:gd name="T2" fmla="*/ 6 w 6"/>
                  <a:gd name="T3" fmla="*/ 2 h 3"/>
                  <a:gd name="T4" fmla="*/ 0 w 6"/>
                  <a:gd name="T5" fmla="*/ 2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2"/>
                    </a:lnTo>
                    <a:lnTo>
                      <a:pt x="0" y="2"/>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3" name="Freeform 223"/>
              <p:cNvSpPr>
                <a:spLocks/>
              </p:cNvSpPr>
              <p:nvPr/>
            </p:nvSpPr>
            <p:spPr bwMode="auto">
              <a:xfrm>
                <a:off x="2423" y="1508"/>
                <a:ext cx="15" cy="71"/>
              </a:xfrm>
              <a:custGeom>
                <a:avLst/>
                <a:gdLst>
                  <a:gd name="T0" fmla="*/ 25 w 31"/>
                  <a:gd name="T1" fmla="*/ 142 h 142"/>
                  <a:gd name="T2" fmla="*/ 15 w 31"/>
                  <a:gd name="T3" fmla="*/ 106 h 142"/>
                  <a:gd name="T4" fmla="*/ 8 w 31"/>
                  <a:gd name="T5" fmla="*/ 71 h 142"/>
                  <a:gd name="T6" fmla="*/ 3 w 31"/>
                  <a:gd name="T7" fmla="*/ 37 h 142"/>
                  <a:gd name="T8" fmla="*/ 0 w 31"/>
                  <a:gd name="T9" fmla="*/ 0 h 142"/>
                  <a:gd name="T10" fmla="*/ 6 w 31"/>
                  <a:gd name="T11" fmla="*/ 0 h 142"/>
                  <a:gd name="T12" fmla="*/ 9 w 31"/>
                  <a:gd name="T13" fmla="*/ 37 h 142"/>
                  <a:gd name="T14" fmla="*/ 14 w 31"/>
                  <a:gd name="T15" fmla="*/ 71 h 142"/>
                  <a:gd name="T16" fmla="*/ 21 w 31"/>
                  <a:gd name="T17" fmla="*/ 103 h 142"/>
                  <a:gd name="T18" fmla="*/ 31 w 31"/>
                  <a:gd name="T19" fmla="*/ 139 h 142"/>
                  <a:gd name="T20" fmla="*/ 25 w 31"/>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2">
                    <a:moveTo>
                      <a:pt x="25" y="142"/>
                    </a:moveTo>
                    <a:lnTo>
                      <a:pt x="15" y="106"/>
                    </a:lnTo>
                    <a:lnTo>
                      <a:pt x="8" y="71"/>
                    </a:lnTo>
                    <a:lnTo>
                      <a:pt x="3" y="37"/>
                    </a:lnTo>
                    <a:lnTo>
                      <a:pt x="0" y="0"/>
                    </a:lnTo>
                    <a:lnTo>
                      <a:pt x="6" y="0"/>
                    </a:lnTo>
                    <a:lnTo>
                      <a:pt x="9" y="37"/>
                    </a:lnTo>
                    <a:lnTo>
                      <a:pt x="14" y="71"/>
                    </a:lnTo>
                    <a:lnTo>
                      <a:pt x="21" y="103"/>
                    </a:lnTo>
                    <a:lnTo>
                      <a:pt x="31" y="139"/>
                    </a:lnTo>
                    <a:lnTo>
                      <a:pt x="25"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4" name="Freeform 224"/>
              <p:cNvSpPr>
                <a:spLocks/>
              </p:cNvSpPr>
              <p:nvPr/>
            </p:nvSpPr>
            <p:spPr bwMode="auto">
              <a:xfrm>
                <a:off x="2435" y="1577"/>
                <a:ext cx="3" cy="2"/>
              </a:xfrm>
              <a:custGeom>
                <a:avLst/>
                <a:gdLst>
                  <a:gd name="T0" fmla="*/ 6 w 6"/>
                  <a:gd name="T1" fmla="*/ 1 h 3"/>
                  <a:gd name="T2" fmla="*/ 6 w 6"/>
                  <a:gd name="T3" fmla="*/ 0 h 3"/>
                  <a:gd name="T4" fmla="*/ 0 w 6"/>
                  <a:gd name="T5" fmla="*/ 3 h 3"/>
                  <a:gd name="T6" fmla="*/ 0 w 6"/>
                  <a:gd name="T7" fmla="*/ 1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6" y="0"/>
                    </a:lnTo>
                    <a:lnTo>
                      <a:pt x="0" y="3"/>
                    </a:lnTo>
                    <a:lnTo>
                      <a:pt x="0"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5" name="Freeform 225"/>
              <p:cNvSpPr>
                <a:spLocks/>
              </p:cNvSpPr>
              <p:nvPr/>
            </p:nvSpPr>
            <p:spPr bwMode="auto">
              <a:xfrm>
                <a:off x="2421" y="1377"/>
                <a:ext cx="20" cy="131"/>
              </a:xfrm>
              <a:custGeom>
                <a:avLst/>
                <a:gdLst>
                  <a:gd name="T0" fmla="*/ 3 w 38"/>
                  <a:gd name="T1" fmla="*/ 263 h 263"/>
                  <a:gd name="T2" fmla="*/ 0 w 38"/>
                  <a:gd name="T3" fmla="*/ 198 h 263"/>
                  <a:gd name="T4" fmla="*/ 3 w 38"/>
                  <a:gd name="T5" fmla="*/ 131 h 263"/>
                  <a:gd name="T6" fmla="*/ 12 w 38"/>
                  <a:gd name="T7" fmla="*/ 63 h 263"/>
                  <a:gd name="T8" fmla="*/ 21 w 38"/>
                  <a:gd name="T9" fmla="*/ 31 h 263"/>
                  <a:gd name="T10" fmla="*/ 32 w 38"/>
                  <a:gd name="T11" fmla="*/ 0 h 263"/>
                  <a:gd name="T12" fmla="*/ 38 w 38"/>
                  <a:gd name="T13" fmla="*/ 5 h 263"/>
                  <a:gd name="T14" fmla="*/ 28 w 38"/>
                  <a:gd name="T15" fmla="*/ 36 h 263"/>
                  <a:gd name="T16" fmla="*/ 18 w 38"/>
                  <a:gd name="T17" fmla="*/ 67 h 263"/>
                  <a:gd name="T18" fmla="*/ 9 w 38"/>
                  <a:gd name="T19" fmla="*/ 131 h 263"/>
                  <a:gd name="T20" fmla="*/ 7 w 38"/>
                  <a:gd name="T21" fmla="*/ 198 h 263"/>
                  <a:gd name="T22" fmla="*/ 9 w 38"/>
                  <a:gd name="T23" fmla="*/ 263 h 263"/>
                  <a:gd name="T24" fmla="*/ 3 w 38"/>
                  <a:gd name="T2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63">
                    <a:moveTo>
                      <a:pt x="3" y="263"/>
                    </a:moveTo>
                    <a:lnTo>
                      <a:pt x="0" y="198"/>
                    </a:lnTo>
                    <a:lnTo>
                      <a:pt x="3" y="131"/>
                    </a:lnTo>
                    <a:lnTo>
                      <a:pt x="12" y="63"/>
                    </a:lnTo>
                    <a:lnTo>
                      <a:pt x="21" y="31"/>
                    </a:lnTo>
                    <a:lnTo>
                      <a:pt x="32" y="0"/>
                    </a:lnTo>
                    <a:lnTo>
                      <a:pt x="38" y="5"/>
                    </a:lnTo>
                    <a:lnTo>
                      <a:pt x="28" y="36"/>
                    </a:lnTo>
                    <a:lnTo>
                      <a:pt x="18" y="67"/>
                    </a:lnTo>
                    <a:lnTo>
                      <a:pt x="9" y="131"/>
                    </a:lnTo>
                    <a:lnTo>
                      <a:pt x="7" y="198"/>
                    </a:lnTo>
                    <a:lnTo>
                      <a:pt x="9" y="263"/>
                    </a:lnTo>
                    <a:lnTo>
                      <a:pt x="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6" name="Freeform 226"/>
              <p:cNvSpPr>
                <a:spLocks/>
              </p:cNvSpPr>
              <p:nvPr/>
            </p:nvSpPr>
            <p:spPr bwMode="auto">
              <a:xfrm>
                <a:off x="2423" y="150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7" name="Freeform 227"/>
              <p:cNvSpPr>
                <a:spLocks/>
              </p:cNvSpPr>
              <p:nvPr/>
            </p:nvSpPr>
            <p:spPr bwMode="auto">
              <a:xfrm>
                <a:off x="2438" y="1345"/>
                <a:ext cx="17" cy="34"/>
              </a:xfrm>
              <a:custGeom>
                <a:avLst/>
                <a:gdLst>
                  <a:gd name="T0" fmla="*/ 0 w 36"/>
                  <a:gd name="T1" fmla="*/ 63 h 68"/>
                  <a:gd name="T2" fmla="*/ 6 w 36"/>
                  <a:gd name="T3" fmla="*/ 68 h 68"/>
                  <a:gd name="T4" fmla="*/ 36 w 36"/>
                  <a:gd name="T5" fmla="*/ 5 h 68"/>
                  <a:gd name="T6" fmla="*/ 30 w 36"/>
                  <a:gd name="T7" fmla="*/ 0 h 68"/>
                  <a:gd name="T8" fmla="*/ 0 w 36"/>
                  <a:gd name="T9" fmla="*/ 63 h 68"/>
                </a:gdLst>
                <a:ahLst/>
                <a:cxnLst>
                  <a:cxn ang="0">
                    <a:pos x="T0" y="T1"/>
                  </a:cxn>
                  <a:cxn ang="0">
                    <a:pos x="T2" y="T3"/>
                  </a:cxn>
                  <a:cxn ang="0">
                    <a:pos x="T4" y="T5"/>
                  </a:cxn>
                  <a:cxn ang="0">
                    <a:pos x="T6" y="T7"/>
                  </a:cxn>
                  <a:cxn ang="0">
                    <a:pos x="T8" y="T9"/>
                  </a:cxn>
                </a:cxnLst>
                <a:rect l="0" t="0" r="r" b="b"/>
                <a:pathLst>
                  <a:path w="36" h="68">
                    <a:moveTo>
                      <a:pt x="0" y="63"/>
                    </a:moveTo>
                    <a:lnTo>
                      <a:pt x="6" y="68"/>
                    </a:lnTo>
                    <a:lnTo>
                      <a:pt x="36" y="5"/>
                    </a:lnTo>
                    <a:lnTo>
                      <a:pt x="30" y="0"/>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8" name="Freeform 228"/>
              <p:cNvSpPr>
                <a:spLocks/>
              </p:cNvSpPr>
              <p:nvPr/>
            </p:nvSpPr>
            <p:spPr bwMode="auto">
              <a:xfrm>
                <a:off x="2438" y="1377"/>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49" name="Rectangle 229"/>
              <p:cNvSpPr>
                <a:spLocks noChangeArrowheads="1"/>
              </p:cNvSpPr>
              <p:nvPr/>
            </p:nvSpPr>
            <p:spPr bwMode="auto">
              <a:xfrm>
                <a:off x="2452" y="1345"/>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350" name="Freeform 230"/>
              <p:cNvSpPr>
                <a:spLocks/>
              </p:cNvSpPr>
              <p:nvPr/>
            </p:nvSpPr>
            <p:spPr bwMode="auto">
              <a:xfrm>
                <a:off x="2452" y="1345"/>
                <a:ext cx="4" cy="2"/>
              </a:xfrm>
              <a:custGeom>
                <a:avLst/>
                <a:gdLst>
                  <a:gd name="T0" fmla="*/ 6 w 7"/>
                  <a:gd name="T1" fmla="*/ 5 h 5"/>
                  <a:gd name="T2" fmla="*/ 7 w 7"/>
                  <a:gd name="T3" fmla="*/ 1 h 5"/>
                  <a:gd name="T4" fmla="*/ 0 w 7"/>
                  <a:gd name="T5" fmla="*/ 1 h 5"/>
                  <a:gd name="T6" fmla="*/ 0 w 7"/>
                  <a:gd name="T7" fmla="*/ 0 h 5"/>
                  <a:gd name="T8" fmla="*/ 6 w 7"/>
                  <a:gd name="T9" fmla="*/ 5 h 5"/>
                </a:gdLst>
                <a:ahLst/>
                <a:cxnLst>
                  <a:cxn ang="0">
                    <a:pos x="T0" y="T1"/>
                  </a:cxn>
                  <a:cxn ang="0">
                    <a:pos x="T2" y="T3"/>
                  </a:cxn>
                  <a:cxn ang="0">
                    <a:pos x="T4" y="T5"/>
                  </a:cxn>
                  <a:cxn ang="0">
                    <a:pos x="T6" y="T7"/>
                  </a:cxn>
                  <a:cxn ang="0">
                    <a:pos x="T8" y="T9"/>
                  </a:cxn>
                </a:cxnLst>
                <a:rect l="0" t="0" r="r" b="b"/>
                <a:pathLst>
                  <a:path w="7" h="5">
                    <a:moveTo>
                      <a:pt x="6" y="5"/>
                    </a:moveTo>
                    <a:lnTo>
                      <a:pt x="7" y="1"/>
                    </a:lnTo>
                    <a:lnTo>
                      <a:pt x="0" y="1"/>
                    </a:ln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51" name="Freeform 231"/>
              <p:cNvSpPr>
                <a:spLocks/>
              </p:cNvSpPr>
              <p:nvPr/>
            </p:nvSpPr>
            <p:spPr bwMode="auto">
              <a:xfrm>
                <a:off x="2570" y="1060"/>
                <a:ext cx="5" cy="66"/>
              </a:xfrm>
              <a:custGeom>
                <a:avLst/>
                <a:gdLst>
                  <a:gd name="T0" fmla="*/ 9 w 9"/>
                  <a:gd name="T1" fmla="*/ 0 h 132"/>
                  <a:gd name="T2" fmla="*/ 8 w 9"/>
                  <a:gd name="T3" fmla="*/ 45 h 132"/>
                  <a:gd name="T4" fmla="*/ 6 w 9"/>
                  <a:gd name="T5" fmla="*/ 78 h 132"/>
                  <a:gd name="T6" fmla="*/ 8 w 9"/>
                  <a:gd name="T7" fmla="*/ 105 h 132"/>
                  <a:gd name="T8" fmla="*/ 9 w 9"/>
                  <a:gd name="T9" fmla="*/ 132 h 132"/>
                  <a:gd name="T10" fmla="*/ 1 w 9"/>
                  <a:gd name="T11" fmla="*/ 132 h 132"/>
                  <a:gd name="T12" fmla="*/ 0 w 9"/>
                  <a:gd name="T13" fmla="*/ 105 h 132"/>
                  <a:gd name="T14" fmla="*/ 0 w 9"/>
                  <a:gd name="T15" fmla="*/ 78 h 132"/>
                  <a:gd name="T16" fmla="*/ 0 w 9"/>
                  <a:gd name="T17" fmla="*/ 45 h 132"/>
                  <a:gd name="T18" fmla="*/ 3 w 9"/>
                  <a:gd name="T19" fmla="*/ 0 h 132"/>
                  <a:gd name="T20" fmla="*/ 9 w 9"/>
                  <a:gd name="T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2">
                    <a:moveTo>
                      <a:pt x="9" y="0"/>
                    </a:moveTo>
                    <a:lnTo>
                      <a:pt x="8" y="45"/>
                    </a:lnTo>
                    <a:lnTo>
                      <a:pt x="6" y="78"/>
                    </a:lnTo>
                    <a:lnTo>
                      <a:pt x="8" y="105"/>
                    </a:lnTo>
                    <a:lnTo>
                      <a:pt x="9" y="132"/>
                    </a:lnTo>
                    <a:lnTo>
                      <a:pt x="1" y="132"/>
                    </a:lnTo>
                    <a:lnTo>
                      <a:pt x="0" y="105"/>
                    </a:lnTo>
                    <a:lnTo>
                      <a:pt x="0" y="78"/>
                    </a:lnTo>
                    <a:lnTo>
                      <a:pt x="0" y="45"/>
                    </a:lnTo>
                    <a:lnTo>
                      <a:pt x="3"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52" name="Oval 232"/>
              <p:cNvSpPr>
                <a:spLocks noChangeArrowheads="1"/>
              </p:cNvSpPr>
              <p:nvPr/>
            </p:nvSpPr>
            <p:spPr bwMode="auto">
              <a:xfrm>
                <a:off x="2571" y="1123"/>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53" name="Oval 233"/>
              <p:cNvSpPr>
                <a:spLocks noChangeArrowheads="1"/>
              </p:cNvSpPr>
              <p:nvPr/>
            </p:nvSpPr>
            <p:spPr bwMode="auto">
              <a:xfrm>
                <a:off x="2571" y="1059"/>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54" name="Freeform 234"/>
              <p:cNvSpPr>
                <a:spLocks/>
              </p:cNvSpPr>
              <p:nvPr/>
            </p:nvSpPr>
            <p:spPr bwMode="auto">
              <a:xfrm>
                <a:off x="2487" y="1269"/>
                <a:ext cx="57" cy="34"/>
              </a:xfrm>
              <a:custGeom>
                <a:avLst/>
                <a:gdLst>
                  <a:gd name="T0" fmla="*/ 0 w 113"/>
                  <a:gd name="T1" fmla="*/ 61 h 66"/>
                  <a:gd name="T2" fmla="*/ 11 w 113"/>
                  <a:gd name="T3" fmla="*/ 49 h 66"/>
                  <a:gd name="T4" fmla="*/ 17 w 113"/>
                  <a:gd name="T5" fmla="*/ 43 h 66"/>
                  <a:gd name="T6" fmla="*/ 23 w 113"/>
                  <a:gd name="T7" fmla="*/ 38 h 66"/>
                  <a:gd name="T8" fmla="*/ 36 w 113"/>
                  <a:gd name="T9" fmla="*/ 29 h 66"/>
                  <a:gd name="T10" fmla="*/ 50 w 113"/>
                  <a:gd name="T11" fmla="*/ 20 h 66"/>
                  <a:gd name="T12" fmla="*/ 65 w 113"/>
                  <a:gd name="T13" fmla="*/ 14 h 66"/>
                  <a:gd name="T14" fmla="*/ 81 w 113"/>
                  <a:gd name="T15" fmla="*/ 7 h 66"/>
                  <a:gd name="T16" fmla="*/ 96 w 113"/>
                  <a:gd name="T17" fmla="*/ 3 h 66"/>
                  <a:gd name="T18" fmla="*/ 110 w 113"/>
                  <a:gd name="T19" fmla="*/ 0 h 66"/>
                  <a:gd name="T20" fmla="*/ 113 w 113"/>
                  <a:gd name="T21" fmla="*/ 6 h 66"/>
                  <a:gd name="T22" fmla="*/ 98 w 113"/>
                  <a:gd name="T23" fmla="*/ 9 h 66"/>
                  <a:gd name="T24" fmla="*/ 82 w 113"/>
                  <a:gd name="T25" fmla="*/ 15 h 66"/>
                  <a:gd name="T26" fmla="*/ 68 w 113"/>
                  <a:gd name="T27" fmla="*/ 20 h 66"/>
                  <a:gd name="T28" fmla="*/ 53 w 113"/>
                  <a:gd name="T29" fmla="*/ 26 h 66"/>
                  <a:gd name="T30" fmla="*/ 40 w 113"/>
                  <a:gd name="T31" fmla="*/ 35 h 66"/>
                  <a:gd name="T32" fmla="*/ 27 w 113"/>
                  <a:gd name="T33" fmla="*/ 43 h 66"/>
                  <a:gd name="T34" fmla="*/ 22 w 113"/>
                  <a:gd name="T35" fmla="*/ 49 h 66"/>
                  <a:gd name="T36" fmla="*/ 16 w 113"/>
                  <a:gd name="T37" fmla="*/ 54 h 66"/>
                  <a:gd name="T38" fmla="*/ 6 w 113"/>
                  <a:gd name="T39" fmla="*/ 66 h 66"/>
                  <a:gd name="T40" fmla="*/ 0 w 113"/>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66">
                    <a:moveTo>
                      <a:pt x="0" y="61"/>
                    </a:moveTo>
                    <a:lnTo>
                      <a:pt x="11" y="49"/>
                    </a:lnTo>
                    <a:lnTo>
                      <a:pt x="17" y="43"/>
                    </a:lnTo>
                    <a:lnTo>
                      <a:pt x="23" y="38"/>
                    </a:lnTo>
                    <a:lnTo>
                      <a:pt x="36" y="29"/>
                    </a:lnTo>
                    <a:lnTo>
                      <a:pt x="50" y="20"/>
                    </a:lnTo>
                    <a:lnTo>
                      <a:pt x="65" y="14"/>
                    </a:lnTo>
                    <a:lnTo>
                      <a:pt x="81" y="7"/>
                    </a:lnTo>
                    <a:lnTo>
                      <a:pt x="96" y="3"/>
                    </a:lnTo>
                    <a:lnTo>
                      <a:pt x="110" y="0"/>
                    </a:lnTo>
                    <a:lnTo>
                      <a:pt x="113" y="6"/>
                    </a:lnTo>
                    <a:lnTo>
                      <a:pt x="98" y="9"/>
                    </a:lnTo>
                    <a:lnTo>
                      <a:pt x="82" y="15"/>
                    </a:lnTo>
                    <a:lnTo>
                      <a:pt x="68" y="20"/>
                    </a:lnTo>
                    <a:lnTo>
                      <a:pt x="53" y="26"/>
                    </a:lnTo>
                    <a:lnTo>
                      <a:pt x="40" y="35"/>
                    </a:lnTo>
                    <a:lnTo>
                      <a:pt x="27" y="43"/>
                    </a:lnTo>
                    <a:lnTo>
                      <a:pt x="22" y="49"/>
                    </a:lnTo>
                    <a:lnTo>
                      <a:pt x="16" y="54"/>
                    </a:lnTo>
                    <a:lnTo>
                      <a:pt x="6" y="66"/>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55" name="Oval 235"/>
              <p:cNvSpPr>
                <a:spLocks noChangeArrowheads="1"/>
              </p:cNvSpPr>
              <p:nvPr/>
            </p:nvSpPr>
            <p:spPr bwMode="auto">
              <a:xfrm>
                <a:off x="2541" y="1269"/>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56" name="Oval 236"/>
              <p:cNvSpPr>
                <a:spLocks noChangeArrowheads="1"/>
              </p:cNvSpPr>
              <p:nvPr/>
            </p:nvSpPr>
            <p:spPr bwMode="auto">
              <a:xfrm>
                <a:off x="2487" y="1299"/>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57" name="Freeform 237"/>
              <p:cNvSpPr>
                <a:spLocks/>
              </p:cNvSpPr>
              <p:nvPr/>
            </p:nvSpPr>
            <p:spPr bwMode="auto">
              <a:xfrm>
                <a:off x="2510" y="1030"/>
                <a:ext cx="58" cy="12"/>
              </a:xfrm>
              <a:custGeom>
                <a:avLst/>
                <a:gdLst>
                  <a:gd name="T0" fmla="*/ 34 w 114"/>
                  <a:gd name="T1" fmla="*/ 5 h 23"/>
                  <a:gd name="T2" fmla="*/ 24 w 114"/>
                  <a:gd name="T3" fmla="*/ 8 h 23"/>
                  <a:gd name="T4" fmla="*/ 17 w 114"/>
                  <a:gd name="T5" fmla="*/ 11 h 23"/>
                  <a:gd name="T6" fmla="*/ 0 w 114"/>
                  <a:gd name="T7" fmla="*/ 17 h 23"/>
                  <a:gd name="T8" fmla="*/ 14 w 114"/>
                  <a:gd name="T9" fmla="*/ 19 h 23"/>
                  <a:gd name="T10" fmla="*/ 28 w 114"/>
                  <a:gd name="T11" fmla="*/ 22 h 23"/>
                  <a:gd name="T12" fmla="*/ 43 w 114"/>
                  <a:gd name="T13" fmla="*/ 23 h 23"/>
                  <a:gd name="T14" fmla="*/ 58 w 114"/>
                  <a:gd name="T15" fmla="*/ 22 h 23"/>
                  <a:gd name="T16" fmla="*/ 66 w 114"/>
                  <a:gd name="T17" fmla="*/ 22 h 23"/>
                  <a:gd name="T18" fmla="*/ 74 w 114"/>
                  <a:gd name="T19" fmla="*/ 20 h 23"/>
                  <a:gd name="T20" fmla="*/ 88 w 114"/>
                  <a:gd name="T21" fmla="*/ 17 h 23"/>
                  <a:gd name="T22" fmla="*/ 96 w 114"/>
                  <a:gd name="T23" fmla="*/ 14 h 23"/>
                  <a:gd name="T24" fmla="*/ 102 w 114"/>
                  <a:gd name="T25" fmla="*/ 11 h 23"/>
                  <a:gd name="T26" fmla="*/ 108 w 114"/>
                  <a:gd name="T27" fmla="*/ 8 h 23"/>
                  <a:gd name="T28" fmla="*/ 114 w 114"/>
                  <a:gd name="T29" fmla="*/ 3 h 23"/>
                  <a:gd name="T30" fmla="*/ 111 w 114"/>
                  <a:gd name="T31" fmla="*/ 2 h 23"/>
                  <a:gd name="T32" fmla="*/ 105 w 114"/>
                  <a:gd name="T33" fmla="*/ 0 h 23"/>
                  <a:gd name="T34" fmla="*/ 89 w 114"/>
                  <a:gd name="T35" fmla="*/ 0 h 23"/>
                  <a:gd name="T36" fmla="*/ 71 w 114"/>
                  <a:gd name="T37" fmla="*/ 0 h 23"/>
                  <a:gd name="T38" fmla="*/ 51 w 114"/>
                  <a:gd name="T39" fmla="*/ 3 h 23"/>
                  <a:gd name="T40" fmla="*/ 34 w 114"/>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23">
                    <a:moveTo>
                      <a:pt x="34" y="5"/>
                    </a:moveTo>
                    <a:lnTo>
                      <a:pt x="24" y="8"/>
                    </a:lnTo>
                    <a:lnTo>
                      <a:pt x="17" y="11"/>
                    </a:lnTo>
                    <a:lnTo>
                      <a:pt x="0" y="17"/>
                    </a:lnTo>
                    <a:lnTo>
                      <a:pt x="14" y="19"/>
                    </a:lnTo>
                    <a:lnTo>
                      <a:pt x="28" y="22"/>
                    </a:lnTo>
                    <a:lnTo>
                      <a:pt x="43" y="23"/>
                    </a:lnTo>
                    <a:lnTo>
                      <a:pt x="58" y="22"/>
                    </a:lnTo>
                    <a:lnTo>
                      <a:pt x="66" y="22"/>
                    </a:lnTo>
                    <a:lnTo>
                      <a:pt x="74" y="20"/>
                    </a:lnTo>
                    <a:lnTo>
                      <a:pt x="88" y="17"/>
                    </a:lnTo>
                    <a:lnTo>
                      <a:pt x="96" y="14"/>
                    </a:lnTo>
                    <a:lnTo>
                      <a:pt x="102" y="11"/>
                    </a:lnTo>
                    <a:lnTo>
                      <a:pt x="108" y="8"/>
                    </a:lnTo>
                    <a:lnTo>
                      <a:pt x="114" y="3"/>
                    </a:lnTo>
                    <a:lnTo>
                      <a:pt x="111" y="2"/>
                    </a:lnTo>
                    <a:lnTo>
                      <a:pt x="105" y="0"/>
                    </a:lnTo>
                    <a:lnTo>
                      <a:pt x="89" y="0"/>
                    </a:lnTo>
                    <a:lnTo>
                      <a:pt x="71" y="0"/>
                    </a:lnTo>
                    <a:lnTo>
                      <a:pt x="51" y="3"/>
                    </a:lnTo>
                    <a:lnTo>
                      <a:pt x="34"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58" name="Freeform 238"/>
              <p:cNvSpPr>
                <a:spLocks/>
              </p:cNvSpPr>
              <p:nvPr/>
            </p:nvSpPr>
            <p:spPr bwMode="auto">
              <a:xfrm>
                <a:off x="2510" y="1030"/>
                <a:ext cx="58" cy="12"/>
              </a:xfrm>
              <a:custGeom>
                <a:avLst/>
                <a:gdLst>
                  <a:gd name="T0" fmla="*/ 34 w 114"/>
                  <a:gd name="T1" fmla="*/ 5 h 23"/>
                  <a:gd name="T2" fmla="*/ 24 w 114"/>
                  <a:gd name="T3" fmla="*/ 8 h 23"/>
                  <a:gd name="T4" fmla="*/ 17 w 114"/>
                  <a:gd name="T5" fmla="*/ 11 h 23"/>
                  <a:gd name="T6" fmla="*/ 0 w 114"/>
                  <a:gd name="T7" fmla="*/ 17 h 23"/>
                  <a:gd name="T8" fmla="*/ 14 w 114"/>
                  <a:gd name="T9" fmla="*/ 19 h 23"/>
                  <a:gd name="T10" fmla="*/ 28 w 114"/>
                  <a:gd name="T11" fmla="*/ 22 h 23"/>
                  <a:gd name="T12" fmla="*/ 43 w 114"/>
                  <a:gd name="T13" fmla="*/ 23 h 23"/>
                  <a:gd name="T14" fmla="*/ 58 w 114"/>
                  <a:gd name="T15" fmla="*/ 22 h 23"/>
                  <a:gd name="T16" fmla="*/ 66 w 114"/>
                  <a:gd name="T17" fmla="*/ 22 h 23"/>
                  <a:gd name="T18" fmla="*/ 74 w 114"/>
                  <a:gd name="T19" fmla="*/ 20 h 23"/>
                  <a:gd name="T20" fmla="*/ 88 w 114"/>
                  <a:gd name="T21" fmla="*/ 17 h 23"/>
                  <a:gd name="T22" fmla="*/ 96 w 114"/>
                  <a:gd name="T23" fmla="*/ 14 h 23"/>
                  <a:gd name="T24" fmla="*/ 102 w 114"/>
                  <a:gd name="T25" fmla="*/ 11 h 23"/>
                  <a:gd name="T26" fmla="*/ 108 w 114"/>
                  <a:gd name="T27" fmla="*/ 8 h 23"/>
                  <a:gd name="T28" fmla="*/ 114 w 114"/>
                  <a:gd name="T29" fmla="*/ 3 h 23"/>
                  <a:gd name="T30" fmla="*/ 111 w 114"/>
                  <a:gd name="T31" fmla="*/ 2 h 23"/>
                  <a:gd name="T32" fmla="*/ 105 w 114"/>
                  <a:gd name="T33" fmla="*/ 0 h 23"/>
                  <a:gd name="T34" fmla="*/ 89 w 114"/>
                  <a:gd name="T35" fmla="*/ 0 h 23"/>
                  <a:gd name="T36" fmla="*/ 71 w 114"/>
                  <a:gd name="T37" fmla="*/ 0 h 23"/>
                  <a:gd name="T38" fmla="*/ 51 w 114"/>
                  <a:gd name="T39" fmla="*/ 3 h 23"/>
                  <a:gd name="T40" fmla="*/ 34 w 114"/>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23">
                    <a:moveTo>
                      <a:pt x="34" y="5"/>
                    </a:moveTo>
                    <a:lnTo>
                      <a:pt x="24" y="8"/>
                    </a:lnTo>
                    <a:lnTo>
                      <a:pt x="17" y="11"/>
                    </a:lnTo>
                    <a:lnTo>
                      <a:pt x="0" y="17"/>
                    </a:lnTo>
                    <a:lnTo>
                      <a:pt x="14" y="19"/>
                    </a:lnTo>
                    <a:lnTo>
                      <a:pt x="28" y="22"/>
                    </a:lnTo>
                    <a:lnTo>
                      <a:pt x="43" y="23"/>
                    </a:lnTo>
                    <a:lnTo>
                      <a:pt x="58" y="22"/>
                    </a:lnTo>
                    <a:lnTo>
                      <a:pt x="66" y="22"/>
                    </a:lnTo>
                    <a:lnTo>
                      <a:pt x="74" y="20"/>
                    </a:lnTo>
                    <a:lnTo>
                      <a:pt x="88" y="17"/>
                    </a:lnTo>
                    <a:lnTo>
                      <a:pt x="96" y="14"/>
                    </a:lnTo>
                    <a:lnTo>
                      <a:pt x="102" y="11"/>
                    </a:lnTo>
                    <a:lnTo>
                      <a:pt x="108" y="8"/>
                    </a:lnTo>
                    <a:lnTo>
                      <a:pt x="114" y="3"/>
                    </a:lnTo>
                    <a:lnTo>
                      <a:pt x="111" y="2"/>
                    </a:lnTo>
                    <a:lnTo>
                      <a:pt x="105" y="0"/>
                    </a:lnTo>
                    <a:lnTo>
                      <a:pt x="89" y="0"/>
                    </a:lnTo>
                    <a:lnTo>
                      <a:pt x="71" y="0"/>
                    </a:lnTo>
                    <a:lnTo>
                      <a:pt x="51" y="3"/>
                    </a:lnTo>
                    <a:lnTo>
                      <a:pt x="34" y="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9359" name="Freeform 239"/>
              <p:cNvSpPr>
                <a:spLocks/>
              </p:cNvSpPr>
              <p:nvPr/>
            </p:nvSpPr>
            <p:spPr bwMode="auto">
              <a:xfrm>
                <a:off x="2635" y="1394"/>
                <a:ext cx="26" cy="82"/>
              </a:xfrm>
              <a:custGeom>
                <a:avLst/>
                <a:gdLst>
                  <a:gd name="T0" fmla="*/ 46 w 52"/>
                  <a:gd name="T1" fmla="*/ 165 h 165"/>
                  <a:gd name="T2" fmla="*/ 42 w 52"/>
                  <a:gd name="T3" fmla="*/ 145 h 165"/>
                  <a:gd name="T4" fmla="*/ 37 w 52"/>
                  <a:gd name="T5" fmla="*/ 124 h 165"/>
                  <a:gd name="T6" fmla="*/ 29 w 52"/>
                  <a:gd name="T7" fmla="*/ 82 h 165"/>
                  <a:gd name="T8" fmla="*/ 23 w 52"/>
                  <a:gd name="T9" fmla="*/ 62 h 165"/>
                  <a:gd name="T10" fmla="*/ 18 w 52"/>
                  <a:gd name="T11" fmla="*/ 42 h 165"/>
                  <a:gd name="T12" fmla="*/ 9 w 52"/>
                  <a:gd name="T13" fmla="*/ 23 h 165"/>
                  <a:gd name="T14" fmla="*/ 0 w 52"/>
                  <a:gd name="T15" fmla="*/ 3 h 165"/>
                  <a:gd name="T16" fmla="*/ 6 w 52"/>
                  <a:gd name="T17" fmla="*/ 0 h 165"/>
                  <a:gd name="T18" fmla="*/ 15 w 52"/>
                  <a:gd name="T19" fmla="*/ 20 h 165"/>
                  <a:gd name="T20" fmla="*/ 25 w 52"/>
                  <a:gd name="T21" fmla="*/ 40 h 165"/>
                  <a:gd name="T22" fmla="*/ 31 w 52"/>
                  <a:gd name="T23" fmla="*/ 60 h 165"/>
                  <a:gd name="T24" fmla="*/ 35 w 52"/>
                  <a:gd name="T25" fmla="*/ 80 h 165"/>
                  <a:gd name="T26" fmla="*/ 45 w 52"/>
                  <a:gd name="T27" fmla="*/ 122 h 165"/>
                  <a:gd name="T28" fmla="*/ 48 w 52"/>
                  <a:gd name="T29" fmla="*/ 144 h 165"/>
                  <a:gd name="T30" fmla="*/ 52 w 52"/>
                  <a:gd name="T31" fmla="*/ 164 h 165"/>
                  <a:gd name="T32" fmla="*/ 46 w 52"/>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65">
                    <a:moveTo>
                      <a:pt x="46" y="165"/>
                    </a:moveTo>
                    <a:lnTo>
                      <a:pt x="42" y="145"/>
                    </a:lnTo>
                    <a:lnTo>
                      <a:pt x="37" y="124"/>
                    </a:lnTo>
                    <a:lnTo>
                      <a:pt x="29" y="82"/>
                    </a:lnTo>
                    <a:lnTo>
                      <a:pt x="23" y="62"/>
                    </a:lnTo>
                    <a:lnTo>
                      <a:pt x="18" y="42"/>
                    </a:lnTo>
                    <a:lnTo>
                      <a:pt x="9" y="23"/>
                    </a:lnTo>
                    <a:lnTo>
                      <a:pt x="0" y="3"/>
                    </a:lnTo>
                    <a:lnTo>
                      <a:pt x="6" y="0"/>
                    </a:lnTo>
                    <a:lnTo>
                      <a:pt x="15" y="20"/>
                    </a:lnTo>
                    <a:lnTo>
                      <a:pt x="25" y="40"/>
                    </a:lnTo>
                    <a:lnTo>
                      <a:pt x="31" y="60"/>
                    </a:lnTo>
                    <a:lnTo>
                      <a:pt x="35" y="80"/>
                    </a:lnTo>
                    <a:lnTo>
                      <a:pt x="45" y="122"/>
                    </a:lnTo>
                    <a:lnTo>
                      <a:pt x="48" y="144"/>
                    </a:lnTo>
                    <a:lnTo>
                      <a:pt x="52" y="164"/>
                    </a:lnTo>
                    <a:lnTo>
                      <a:pt x="46"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60" name="Oval 240"/>
              <p:cNvSpPr>
                <a:spLocks noChangeArrowheads="1"/>
              </p:cNvSpPr>
              <p:nvPr/>
            </p:nvSpPr>
            <p:spPr bwMode="auto">
              <a:xfrm>
                <a:off x="2635" y="1393"/>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61" name="Oval 241"/>
              <p:cNvSpPr>
                <a:spLocks noChangeArrowheads="1"/>
              </p:cNvSpPr>
              <p:nvPr/>
            </p:nvSpPr>
            <p:spPr bwMode="auto">
              <a:xfrm>
                <a:off x="2658" y="1474"/>
                <a:ext cx="4"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62" name="Freeform 242"/>
              <p:cNvSpPr>
                <a:spLocks/>
              </p:cNvSpPr>
              <p:nvPr/>
            </p:nvSpPr>
            <p:spPr bwMode="auto">
              <a:xfrm>
                <a:off x="2590" y="1030"/>
                <a:ext cx="56" cy="28"/>
              </a:xfrm>
              <a:custGeom>
                <a:avLst/>
                <a:gdLst>
                  <a:gd name="T0" fmla="*/ 0 w 112"/>
                  <a:gd name="T1" fmla="*/ 0 h 56"/>
                  <a:gd name="T2" fmla="*/ 12 w 112"/>
                  <a:gd name="T3" fmla="*/ 11 h 56"/>
                  <a:gd name="T4" fmla="*/ 26 w 112"/>
                  <a:gd name="T5" fmla="*/ 20 h 56"/>
                  <a:gd name="T6" fmla="*/ 40 w 112"/>
                  <a:gd name="T7" fmla="*/ 28 h 56"/>
                  <a:gd name="T8" fmla="*/ 53 w 112"/>
                  <a:gd name="T9" fmla="*/ 36 h 56"/>
                  <a:gd name="T10" fmla="*/ 67 w 112"/>
                  <a:gd name="T11" fmla="*/ 42 h 56"/>
                  <a:gd name="T12" fmla="*/ 82 w 112"/>
                  <a:gd name="T13" fmla="*/ 46 h 56"/>
                  <a:gd name="T14" fmla="*/ 96 w 112"/>
                  <a:gd name="T15" fmla="*/ 51 h 56"/>
                  <a:gd name="T16" fmla="*/ 112 w 112"/>
                  <a:gd name="T17" fmla="*/ 56 h 56"/>
                  <a:gd name="T18" fmla="*/ 110 w 112"/>
                  <a:gd name="T19" fmla="*/ 54 h 56"/>
                  <a:gd name="T20" fmla="*/ 107 w 112"/>
                  <a:gd name="T21" fmla="*/ 51 h 56"/>
                  <a:gd name="T22" fmla="*/ 98 w 112"/>
                  <a:gd name="T23" fmla="*/ 43 h 56"/>
                  <a:gd name="T24" fmla="*/ 84 w 112"/>
                  <a:gd name="T25" fmla="*/ 34 h 56"/>
                  <a:gd name="T26" fmla="*/ 68 w 112"/>
                  <a:gd name="T27" fmla="*/ 23 h 56"/>
                  <a:gd name="T28" fmla="*/ 50 w 112"/>
                  <a:gd name="T29" fmla="*/ 16 h 56"/>
                  <a:gd name="T30" fmla="*/ 31 w 112"/>
                  <a:gd name="T31" fmla="*/ 8 h 56"/>
                  <a:gd name="T32" fmla="*/ 22 w 112"/>
                  <a:gd name="T33" fmla="*/ 5 h 56"/>
                  <a:gd name="T34" fmla="*/ 14 w 112"/>
                  <a:gd name="T35" fmla="*/ 2 h 56"/>
                  <a:gd name="T36" fmla="*/ 6 w 112"/>
                  <a:gd name="T37" fmla="*/ 2 h 56"/>
                  <a:gd name="T38" fmla="*/ 0 w 112"/>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56">
                    <a:moveTo>
                      <a:pt x="0" y="0"/>
                    </a:moveTo>
                    <a:lnTo>
                      <a:pt x="12" y="11"/>
                    </a:lnTo>
                    <a:lnTo>
                      <a:pt x="26" y="20"/>
                    </a:lnTo>
                    <a:lnTo>
                      <a:pt x="40" y="28"/>
                    </a:lnTo>
                    <a:lnTo>
                      <a:pt x="53" y="36"/>
                    </a:lnTo>
                    <a:lnTo>
                      <a:pt x="67" y="42"/>
                    </a:lnTo>
                    <a:lnTo>
                      <a:pt x="82" y="46"/>
                    </a:lnTo>
                    <a:lnTo>
                      <a:pt x="96" y="51"/>
                    </a:lnTo>
                    <a:lnTo>
                      <a:pt x="112" y="56"/>
                    </a:lnTo>
                    <a:lnTo>
                      <a:pt x="110" y="54"/>
                    </a:lnTo>
                    <a:lnTo>
                      <a:pt x="107" y="51"/>
                    </a:lnTo>
                    <a:lnTo>
                      <a:pt x="98" y="43"/>
                    </a:lnTo>
                    <a:lnTo>
                      <a:pt x="84" y="34"/>
                    </a:lnTo>
                    <a:lnTo>
                      <a:pt x="68" y="23"/>
                    </a:lnTo>
                    <a:lnTo>
                      <a:pt x="50" y="16"/>
                    </a:lnTo>
                    <a:lnTo>
                      <a:pt x="31" y="8"/>
                    </a:lnTo>
                    <a:lnTo>
                      <a:pt x="22" y="5"/>
                    </a:lnTo>
                    <a:lnTo>
                      <a:pt x="14" y="2"/>
                    </a:lnTo>
                    <a:lnTo>
                      <a:pt x="6" y="2"/>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63" name="Freeform 243"/>
              <p:cNvSpPr>
                <a:spLocks/>
              </p:cNvSpPr>
              <p:nvPr/>
            </p:nvSpPr>
            <p:spPr bwMode="auto">
              <a:xfrm>
                <a:off x="2590" y="1030"/>
                <a:ext cx="56" cy="28"/>
              </a:xfrm>
              <a:custGeom>
                <a:avLst/>
                <a:gdLst>
                  <a:gd name="T0" fmla="*/ 0 w 112"/>
                  <a:gd name="T1" fmla="*/ 0 h 56"/>
                  <a:gd name="T2" fmla="*/ 12 w 112"/>
                  <a:gd name="T3" fmla="*/ 11 h 56"/>
                  <a:gd name="T4" fmla="*/ 26 w 112"/>
                  <a:gd name="T5" fmla="*/ 20 h 56"/>
                  <a:gd name="T6" fmla="*/ 40 w 112"/>
                  <a:gd name="T7" fmla="*/ 28 h 56"/>
                  <a:gd name="T8" fmla="*/ 53 w 112"/>
                  <a:gd name="T9" fmla="*/ 36 h 56"/>
                  <a:gd name="T10" fmla="*/ 67 w 112"/>
                  <a:gd name="T11" fmla="*/ 42 h 56"/>
                  <a:gd name="T12" fmla="*/ 82 w 112"/>
                  <a:gd name="T13" fmla="*/ 46 h 56"/>
                  <a:gd name="T14" fmla="*/ 96 w 112"/>
                  <a:gd name="T15" fmla="*/ 51 h 56"/>
                  <a:gd name="T16" fmla="*/ 112 w 112"/>
                  <a:gd name="T17" fmla="*/ 56 h 56"/>
                  <a:gd name="T18" fmla="*/ 110 w 112"/>
                  <a:gd name="T19" fmla="*/ 54 h 56"/>
                  <a:gd name="T20" fmla="*/ 107 w 112"/>
                  <a:gd name="T21" fmla="*/ 51 h 56"/>
                  <a:gd name="T22" fmla="*/ 98 w 112"/>
                  <a:gd name="T23" fmla="*/ 43 h 56"/>
                  <a:gd name="T24" fmla="*/ 84 w 112"/>
                  <a:gd name="T25" fmla="*/ 34 h 56"/>
                  <a:gd name="T26" fmla="*/ 68 w 112"/>
                  <a:gd name="T27" fmla="*/ 23 h 56"/>
                  <a:gd name="T28" fmla="*/ 50 w 112"/>
                  <a:gd name="T29" fmla="*/ 16 h 56"/>
                  <a:gd name="T30" fmla="*/ 31 w 112"/>
                  <a:gd name="T31" fmla="*/ 8 h 56"/>
                  <a:gd name="T32" fmla="*/ 22 w 112"/>
                  <a:gd name="T33" fmla="*/ 5 h 56"/>
                  <a:gd name="T34" fmla="*/ 14 w 112"/>
                  <a:gd name="T35" fmla="*/ 2 h 56"/>
                  <a:gd name="T36" fmla="*/ 6 w 112"/>
                  <a:gd name="T37" fmla="*/ 2 h 56"/>
                  <a:gd name="T38" fmla="*/ 0 w 112"/>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56">
                    <a:moveTo>
                      <a:pt x="0" y="0"/>
                    </a:moveTo>
                    <a:lnTo>
                      <a:pt x="12" y="11"/>
                    </a:lnTo>
                    <a:lnTo>
                      <a:pt x="26" y="20"/>
                    </a:lnTo>
                    <a:lnTo>
                      <a:pt x="40" y="28"/>
                    </a:lnTo>
                    <a:lnTo>
                      <a:pt x="53" y="36"/>
                    </a:lnTo>
                    <a:lnTo>
                      <a:pt x="67" y="42"/>
                    </a:lnTo>
                    <a:lnTo>
                      <a:pt x="82" y="46"/>
                    </a:lnTo>
                    <a:lnTo>
                      <a:pt x="96" y="51"/>
                    </a:lnTo>
                    <a:lnTo>
                      <a:pt x="112" y="56"/>
                    </a:lnTo>
                    <a:lnTo>
                      <a:pt x="110" y="54"/>
                    </a:lnTo>
                    <a:lnTo>
                      <a:pt x="107" y="51"/>
                    </a:lnTo>
                    <a:lnTo>
                      <a:pt x="98" y="43"/>
                    </a:lnTo>
                    <a:lnTo>
                      <a:pt x="84" y="34"/>
                    </a:lnTo>
                    <a:lnTo>
                      <a:pt x="68" y="23"/>
                    </a:lnTo>
                    <a:lnTo>
                      <a:pt x="50" y="16"/>
                    </a:lnTo>
                    <a:lnTo>
                      <a:pt x="31" y="8"/>
                    </a:lnTo>
                    <a:lnTo>
                      <a:pt x="22" y="5"/>
                    </a:lnTo>
                    <a:lnTo>
                      <a:pt x="14" y="2"/>
                    </a:lnTo>
                    <a:lnTo>
                      <a:pt x="6" y="2"/>
                    </a:lnTo>
                    <a:lnTo>
                      <a:pt x="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9364" name="Freeform 244"/>
              <p:cNvSpPr>
                <a:spLocks/>
              </p:cNvSpPr>
              <p:nvPr/>
            </p:nvSpPr>
            <p:spPr bwMode="auto">
              <a:xfrm>
                <a:off x="1983" y="1471"/>
                <a:ext cx="283" cy="571"/>
              </a:xfrm>
              <a:custGeom>
                <a:avLst/>
                <a:gdLst>
                  <a:gd name="T0" fmla="*/ 147 w 567"/>
                  <a:gd name="T1" fmla="*/ 338 h 1142"/>
                  <a:gd name="T2" fmla="*/ 194 w 567"/>
                  <a:gd name="T3" fmla="*/ 273 h 1142"/>
                  <a:gd name="T4" fmla="*/ 238 w 567"/>
                  <a:gd name="T5" fmla="*/ 163 h 1142"/>
                  <a:gd name="T6" fmla="*/ 290 w 567"/>
                  <a:gd name="T7" fmla="*/ 74 h 1142"/>
                  <a:gd name="T8" fmla="*/ 338 w 567"/>
                  <a:gd name="T9" fmla="*/ 21 h 1142"/>
                  <a:gd name="T10" fmla="*/ 375 w 567"/>
                  <a:gd name="T11" fmla="*/ 3 h 1142"/>
                  <a:gd name="T12" fmla="*/ 403 w 567"/>
                  <a:gd name="T13" fmla="*/ 1 h 1142"/>
                  <a:gd name="T14" fmla="*/ 424 w 567"/>
                  <a:gd name="T15" fmla="*/ 12 h 1142"/>
                  <a:gd name="T16" fmla="*/ 444 w 567"/>
                  <a:gd name="T17" fmla="*/ 75 h 1142"/>
                  <a:gd name="T18" fmla="*/ 480 w 567"/>
                  <a:gd name="T19" fmla="*/ 257 h 1142"/>
                  <a:gd name="T20" fmla="*/ 506 w 567"/>
                  <a:gd name="T21" fmla="*/ 358 h 1142"/>
                  <a:gd name="T22" fmla="*/ 548 w 567"/>
                  <a:gd name="T23" fmla="*/ 452 h 1142"/>
                  <a:gd name="T24" fmla="*/ 560 w 567"/>
                  <a:gd name="T25" fmla="*/ 490 h 1142"/>
                  <a:gd name="T26" fmla="*/ 563 w 567"/>
                  <a:gd name="T27" fmla="*/ 563 h 1142"/>
                  <a:gd name="T28" fmla="*/ 553 w 567"/>
                  <a:gd name="T29" fmla="*/ 597 h 1142"/>
                  <a:gd name="T30" fmla="*/ 536 w 567"/>
                  <a:gd name="T31" fmla="*/ 628 h 1142"/>
                  <a:gd name="T32" fmla="*/ 485 w 567"/>
                  <a:gd name="T33" fmla="*/ 683 h 1142"/>
                  <a:gd name="T34" fmla="*/ 454 w 567"/>
                  <a:gd name="T35" fmla="*/ 697 h 1142"/>
                  <a:gd name="T36" fmla="*/ 435 w 567"/>
                  <a:gd name="T37" fmla="*/ 703 h 1142"/>
                  <a:gd name="T38" fmla="*/ 416 w 567"/>
                  <a:gd name="T39" fmla="*/ 726 h 1142"/>
                  <a:gd name="T40" fmla="*/ 406 w 567"/>
                  <a:gd name="T41" fmla="*/ 730 h 1142"/>
                  <a:gd name="T42" fmla="*/ 393 w 567"/>
                  <a:gd name="T43" fmla="*/ 717 h 1142"/>
                  <a:gd name="T44" fmla="*/ 390 w 567"/>
                  <a:gd name="T45" fmla="*/ 717 h 1142"/>
                  <a:gd name="T46" fmla="*/ 401 w 567"/>
                  <a:gd name="T47" fmla="*/ 737 h 1142"/>
                  <a:gd name="T48" fmla="*/ 392 w 567"/>
                  <a:gd name="T49" fmla="*/ 759 h 1142"/>
                  <a:gd name="T50" fmla="*/ 361 w 567"/>
                  <a:gd name="T51" fmla="*/ 785 h 1142"/>
                  <a:gd name="T52" fmla="*/ 307 w 567"/>
                  <a:gd name="T53" fmla="*/ 848 h 1142"/>
                  <a:gd name="T54" fmla="*/ 274 w 567"/>
                  <a:gd name="T55" fmla="*/ 873 h 1142"/>
                  <a:gd name="T56" fmla="*/ 240 w 567"/>
                  <a:gd name="T57" fmla="*/ 895 h 1142"/>
                  <a:gd name="T58" fmla="*/ 226 w 567"/>
                  <a:gd name="T59" fmla="*/ 892 h 1142"/>
                  <a:gd name="T60" fmla="*/ 214 w 567"/>
                  <a:gd name="T61" fmla="*/ 873 h 1142"/>
                  <a:gd name="T62" fmla="*/ 214 w 567"/>
                  <a:gd name="T63" fmla="*/ 850 h 1142"/>
                  <a:gd name="T64" fmla="*/ 215 w 567"/>
                  <a:gd name="T65" fmla="*/ 881 h 1142"/>
                  <a:gd name="T66" fmla="*/ 229 w 567"/>
                  <a:gd name="T67" fmla="*/ 893 h 1142"/>
                  <a:gd name="T68" fmla="*/ 255 w 567"/>
                  <a:gd name="T69" fmla="*/ 890 h 1142"/>
                  <a:gd name="T70" fmla="*/ 232 w 567"/>
                  <a:gd name="T71" fmla="*/ 906 h 1142"/>
                  <a:gd name="T72" fmla="*/ 206 w 567"/>
                  <a:gd name="T73" fmla="*/ 946 h 1142"/>
                  <a:gd name="T74" fmla="*/ 166 w 567"/>
                  <a:gd name="T75" fmla="*/ 1038 h 1142"/>
                  <a:gd name="T76" fmla="*/ 127 w 567"/>
                  <a:gd name="T77" fmla="*/ 1108 h 1142"/>
                  <a:gd name="T78" fmla="*/ 101 w 567"/>
                  <a:gd name="T79" fmla="*/ 1136 h 1142"/>
                  <a:gd name="T80" fmla="*/ 79 w 567"/>
                  <a:gd name="T81" fmla="*/ 1142 h 1142"/>
                  <a:gd name="T82" fmla="*/ 57 w 567"/>
                  <a:gd name="T83" fmla="*/ 1128 h 1142"/>
                  <a:gd name="T84" fmla="*/ 48 w 567"/>
                  <a:gd name="T85" fmla="*/ 1098 h 1142"/>
                  <a:gd name="T86" fmla="*/ 53 w 567"/>
                  <a:gd name="T87" fmla="*/ 1029 h 1142"/>
                  <a:gd name="T88" fmla="*/ 51 w 567"/>
                  <a:gd name="T89" fmla="*/ 978 h 1142"/>
                  <a:gd name="T90" fmla="*/ 22 w 567"/>
                  <a:gd name="T91" fmla="*/ 868 h 1142"/>
                  <a:gd name="T92" fmla="*/ 5 w 567"/>
                  <a:gd name="T93" fmla="*/ 736 h 1142"/>
                  <a:gd name="T94" fmla="*/ 2 w 567"/>
                  <a:gd name="T95" fmla="*/ 649 h 1142"/>
                  <a:gd name="T96" fmla="*/ 3 w 567"/>
                  <a:gd name="T97" fmla="*/ 578 h 1142"/>
                  <a:gd name="T98" fmla="*/ 16 w 567"/>
                  <a:gd name="T99" fmla="*/ 521 h 1142"/>
                  <a:gd name="T100" fmla="*/ 39 w 567"/>
                  <a:gd name="T101" fmla="*/ 469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7" h="1142">
                    <a:moveTo>
                      <a:pt x="84" y="407"/>
                    </a:moveTo>
                    <a:lnTo>
                      <a:pt x="99" y="388"/>
                    </a:lnTo>
                    <a:lnTo>
                      <a:pt x="116" y="371"/>
                    </a:lnTo>
                    <a:lnTo>
                      <a:pt x="147" y="338"/>
                    </a:lnTo>
                    <a:lnTo>
                      <a:pt x="163" y="321"/>
                    </a:lnTo>
                    <a:lnTo>
                      <a:pt x="177" y="302"/>
                    </a:lnTo>
                    <a:lnTo>
                      <a:pt x="189" y="282"/>
                    </a:lnTo>
                    <a:lnTo>
                      <a:pt x="194" y="273"/>
                    </a:lnTo>
                    <a:lnTo>
                      <a:pt x="198" y="262"/>
                    </a:lnTo>
                    <a:lnTo>
                      <a:pt x="211" y="228"/>
                    </a:lnTo>
                    <a:lnTo>
                      <a:pt x="225" y="196"/>
                    </a:lnTo>
                    <a:lnTo>
                      <a:pt x="238" y="163"/>
                    </a:lnTo>
                    <a:lnTo>
                      <a:pt x="254" y="132"/>
                    </a:lnTo>
                    <a:lnTo>
                      <a:pt x="271" y="101"/>
                    </a:lnTo>
                    <a:lnTo>
                      <a:pt x="280" y="87"/>
                    </a:lnTo>
                    <a:lnTo>
                      <a:pt x="290" y="74"/>
                    </a:lnTo>
                    <a:lnTo>
                      <a:pt x="300" y="60"/>
                    </a:lnTo>
                    <a:lnTo>
                      <a:pt x="313" y="46"/>
                    </a:lnTo>
                    <a:lnTo>
                      <a:pt x="325" y="33"/>
                    </a:lnTo>
                    <a:lnTo>
                      <a:pt x="338" y="21"/>
                    </a:lnTo>
                    <a:lnTo>
                      <a:pt x="348" y="13"/>
                    </a:lnTo>
                    <a:lnTo>
                      <a:pt x="355" y="9"/>
                    </a:lnTo>
                    <a:lnTo>
                      <a:pt x="361" y="6"/>
                    </a:lnTo>
                    <a:lnTo>
                      <a:pt x="375" y="3"/>
                    </a:lnTo>
                    <a:lnTo>
                      <a:pt x="382" y="1"/>
                    </a:lnTo>
                    <a:lnTo>
                      <a:pt x="390" y="0"/>
                    </a:lnTo>
                    <a:lnTo>
                      <a:pt x="396" y="0"/>
                    </a:lnTo>
                    <a:lnTo>
                      <a:pt x="403" y="1"/>
                    </a:lnTo>
                    <a:lnTo>
                      <a:pt x="409" y="3"/>
                    </a:lnTo>
                    <a:lnTo>
                      <a:pt x="415" y="4"/>
                    </a:lnTo>
                    <a:lnTo>
                      <a:pt x="420" y="7"/>
                    </a:lnTo>
                    <a:lnTo>
                      <a:pt x="424" y="12"/>
                    </a:lnTo>
                    <a:lnTo>
                      <a:pt x="427" y="18"/>
                    </a:lnTo>
                    <a:lnTo>
                      <a:pt x="430" y="24"/>
                    </a:lnTo>
                    <a:lnTo>
                      <a:pt x="438" y="50"/>
                    </a:lnTo>
                    <a:lnTo>
                      <a:pt x="444" y="75"/>
                    </a:lnTo>
                    <a:lnTo>
                      <a:pt x="450" y="101"/>
                    </a:lnTo>
                    <a:lnTo>
                      <a:pt x="455" y="128"/>
                    </a:lnTo>
                    <a:lnTo>
                      <a:pt x="474" y="231"/>
                    </a:lnTo>
                    <a:lnTo>
                      <a:pt x="480" y="257"/>
                    </a:lnTo>
                    <a:lnTo>
                      <a:pt x="485" y="282"/>
                    </a:lnTo>
                    <a:lnTo>
                      <a:pt x="491" y="308"/>
                    </a:lnTo>
                    <a:lnTo>
                      <a:pt x="498" y="333"/>
                    </a:lnTo>
                    <a:lnTo>
                      <a:pt x="506" y="358"/>
                    </a:lnTo>
                    <a:lnTo>
                      <a:pt x="516" y="382"/>
                    </a:lnTo>
                    <a:lnTo>
                      <a:pt x="526" y="407"/>
                    </a:lnTo>
                    <a:lnTo>
                      <a:pt x="539" y="432"/>
                    </a:lnTo>
                    <a:lnTo>
                      <a:pt x="548" y="452"/>
                    </a:lnTo>
                    <a:lnTo>
                      <a:pt x="553" y="461"/>
                    </a:lnTo>
                    <a:lnTo>
                      <a:pt x="556" y="470"/>
                    </a:lnTo>
                    <a:lnTo>
                      <a:pt x="559" y="481"/>
                    </a:lnTo>
                    <a:lnTo>
                      <a:pt x="560" y="490"/>
                    </a:lnTo>
                    <a:lnTo>
                      <a:pt x="565" y="509"/>
                    </a:lnTo>
                    <a:lnTo>
                      <a:pt x="567" y="527"/>
                    </a:lnTo>
                    <a:lnTo>
                      <a:pt x="565" y="546"/>
                    </a:lnTo>
                    <a:lnTo>
                      <a:pt x="563" y="563"/>
                    </a:lnTo>
                    <a:lnTo>
                      <a:pt x="562" y="572"/>
                    </a:lnTo>
                    <a:lnTo>
                      <a:pt x="559" y="580"/>
                    </a:lnTo>
                    <a:lnTo>
                      <a:pt x="556" y="589"/>
                    </a:lnTo>
                    <a:lnTo>
                      <a:pt x="553" y="597"/>
                    </a:lnTo>
                    <a:lnTo>
                      <a:pt x="550" y="605"/>
                    </a:lnTo>
                    <a:lnTo>
                      <a:pt x="545" y="612"/>
                    </a:lnTo>
                    <a:lnTo>
                      <a:pt x="540" y="620"/>
                    </a:lnTo>
                    <a:lnTo>
                      <a:pt x="536" y="628"/>
                    </a:lnTo>
                    <a:lnTo>
                      <a:pt x="525" y="643"/>
                    </a:lnTo>
                    <a:lnTo>
                      <a:pt x="512" y="657"/>
                    </a:lnTo>
                    <a:lnTo>
                      <a:pt x="500" y="671"/>
                    </a:lnTo>
                    <a:lnTo>
                      <a:pt x="485" y="683"/>
                    </a:lnTo>
                    <a:lnTo>
                      <a:pt x="468" y="696"/>
                    </a:lnTo>
                    <a:lnTo>
                      <a:pt x="464" y="696"/>
                    </a:lnTo>
                    <a:lnTo>
                      <a:pt x="461" y="697"/>
                    </a:lnTo>
                    <a:lnTo>
                      <a:pt x="454" y="697"/>
                    </a:lnTo>
                    <a:lnTo>
                      <a:pt x="447" y="696"/>
                    </a:lnTo>
                    <a:lnTo>
                      <a:pt x="443" y="697"/>
                    </a:lnTo>
                    <a:lnTo>
                      <a:pt x="441" y="699"/>
                    </a:lnTo>
                    <a:lnTo>
                      <a:pt x="435" y="703"/>
                    </a:lnTo>
                    <a:lnTo>
                      <a:pt x="430" y="710"/>
                    </a:lnTo>
                    <a:lnTo>
                      <a:pt x="426" y="716"/>
                    </a:lnTo>
                    <a:lnTo>
                      <a:pt x="421" y="722"/>
                    </a:lnTo>
                    <a:lnTo>
                      <a:pt x="416" y="726"/>
                    </a:lnTo>
                    <a:lnTo>
                      <a:pt x="415" y="728"/>
                    </a:lnTo>
                    <a:lnTo>
                      <a:pt x="412" y="730"/>
                    </a:lnTo>
                    <a:lnTo>
                      <a:pt x="409" y="730"/>
                    </a:lnTo>
                    <a:lnTo>
                      <a:pt x="406" y="730"/>
                    </a:lnTo>
                    <a:lnTo>
                      <a:pt x="401" y="728"/>
                    </a:lnTo>
                    <a:lnTo>
                      <a:pt x="398" y="725"/>
                    </a:lnTo>
                    <a:lnTo>
                      <a:pt x="395" y="722"/>
                    </a:lnTo>
                    <a:lnTo>
                      <a:pt x="393" y="717"/>
                    </a:lnTo>
                    <a:lnTo>
                      <a:pt x="390" y="711"/>
                    </a:lnTo>
                    <a:lnTo>
                      <a:pt x="390" y="706"/>
                    </a:lnTo>
                    <a:lnTo>
                      <a:pt x="389" y="713"/>
                    </a:lnTo>
                    <a:lnTo>
                      <a:pt x="390" y="717"/>
                    </a:lnTo>
                    <a:lnTo>
                      <a:pt x="392" y="722"/>
                    </a:lnTo>
                    <a:lnTo>
                      <a:pt x="395" y="726"/>
                    </a:lnTo>
                    <a:lnTo>
                      <a:pt x="399" y="733"/>
                    </a:lnTo>
                    <a:lnTo>
                      <a:pt x="401" y="737"/>
                    </a:lnTo>
                    <a:lnTo>
                      <a:pt x="401" y="740"/>
                    </a:lnTo>
                    <a:lnTo>
                      <a:pt x="399" y="748"/>
                    </a:lnTo>
                    <a:lnTo>
                      <a:pt x="396" y="753"/>
                    </a:lnTo>
                    <a:lnTo>
                      <a:pt x="392" y="759"/>
                    </a:lnTo>
                    <a:lnTo>
                      <a:pt x="385" y="764"/>
                    </a:lnTo>
                    <a:lnTo>
                      <a:pt x="373" y="774"/>
                    </a:lnTo>
                    <a:lnTo>
                      <a:pt x="367" y="779"/>
                    </a:lnTo>
                    <a:lnTo>
                      <a:pt x="361" y="785"/>
                    </a:lnTo>
                    <a:lnTo>
                      <a:pt x="347" y="802"/>
                    </a:lnTo>
                    <a:lnTo>
                      <a:pt x="328" y="825"/>
                    </a:lnTo>
                    <a:lnTo>
                      <a:pt x="317" y="838"/>
                    </a:lnTo>
                    <a:lnTo>
                      <a:pt x="307" y="848"/>
                    </a:lnTo>
                    <a:lnTo>
                      <a:pt x="300" y="855"/>
                    </a:lnTo>
                    <a:lnTo>
                      <a:pt x="294" y="859"/>
                    </a:lnTo>
                    <a:lnTo>
                      <a:pt x="282" y="868"/>
                    </a:lnTo>
                    <a:lnTo>
                      <a:pt x="274" y="873"/>
                    </a:lnTo>
                    <a:lnTo>
                      <a:pt x="266" y="879"/>
                    </a:lnTo>
                    <a:lnTo>
                      <a:pt x="254" y="890"/>
                    </a:lnTo>
                    <a:lnTo>
                      <a:pt x="246" y="893"/>
                    </a:lnTo>
                    <a:lnTo>
                      <a:pt x="240" y="895"/>
                    </a:lnTo>
                    <a:lnTo>
                      <a:pt x="237" y="895"/>
                    </a:lnTo>
                    <a:lnTo>
                      <a:pt x="232" y="895"/>
                    </a:lnTo>
                    <a:lnTo>
                      <a:pt x="229" y="893"/>
                    </a:lnTo>
                    <a:lnTo>
                      <a:pt x="226" y="892"/>
                    </a:lnTo>
                    <a:lnTo>
                      <a:pt x="220" y="885"/>
                    </a:lnTo>
                    <a:lnTo>
                      <a:pt x="215" y="881"/>
                    </a:lnTo>
                    <a:lnTo>
                      <a:pt x="214" y="876"/>
                    </a:lnTo>
                    <a:lnTo>
                      <a:pt x="214" y="873"/>
                    </a:lnTo>
                    <a:lnTo>
                      <a:pt x="212" y="867"/>
                    </a:lnTo>
                    <a:lnTo>
                      <a:pt x="212" y="853"/>
                    </a:lnTo>
                    <a:lnTo>
                      <a:pt x="212" y="839"/>
                    </a:lnTo>
                    <a:lnTo>
                      <a:pt x="214" y="850"/>
                    </a:lnTo>
                    <a:lnTo>
                      <a:pt x="214" y="861"/>
                    </a:lnTo>
                    <a:lnTo>
                      <a:pt x="214" y="870"/>
                    </a:lnTo>
                    <a:lnTo>
                      <a:pt x="215" y="878"/>
                    </a:lnTo>
                    <a:lnTo>
                      <a:pt x="215" y="881"/>
                    </a:lnTo>
                    <a:lnTo>
                      <a:pt x="217" y="884"/>
                    </a:lnTo>
                    <a:lnTo>
                      <a:pt x="221" y="889"/>
                    </a:lnTo>
                    <a:lnTo>
                      <a:pt x="225" y="892"/>
                    </a:lnTo>
                    <a:lnTo>
                      <a:pt x="229" y="893"/>
                    </a:lnTo>
                    <a:lnTo>
                      <a:pt x="235" y="895"/>
                    </a:lnTo>
                    <a:lnTo>
                      <a:pt x="242" y="893"/>
                    </a:lnTo>
                    <a:lnTo>
                      <a:pt x="249" y="892"/>
                    </a:lnTo>
                    <a:lnTo>
                      <a:pt x="255" y="890"/>
                    </a:lnTo>
                    <a:lnTo>
                      <a:pt x="249" y="892"/>
                    </a:lnTo>
                    <a:lnTo>
                      <a:pt x="243" y="896"/>
                    </a:lnTo>
                    <a:lnTo>
                      <a:pt x="238" y="899"/>
                    </a:lnTo>
                    <a:lnTo>
                      <a:pt x="232" y="906"/>
                    </a:lnTo>
                    <a:lnTo>
                      <a:pt x="228" y="910"/>
                    </a:lnTo>
                    <a:lnTo>
                      <a:pt x="223" y="916"/>
                    </a:lnTo>
                    <a:lnTo>
                      <a:pt x="214" y="930"/>
                    </a:lnTo>
                    <a:lnTo>
                      <a:pt x="206" y="946"/>
                    </a:lnTo>
                    <a:lnTo>
                      <a:pt x="198" y="963"/>
                    </a:lnTo>
                    <a:lnTo>
                      <a:pt x="190" y="981"/>
                    </a:lnTo>
                    <a:lnTo>
                      <a:pt x="183" y="1000"/>
                    </a:lnTo>
                    <a:lnTo>
                      <a:pt x="166" y="1038"/>
                    </a:lnTo>
                    <a:lnTo>
                      <a:pt x="158" y="1057"/>
                    </a:lnTo>
                    <a:lnTo>
                      <a:pt x="149" y="1075"/>
                    </a:lnTo>
                    <a:lnTo>
                      <a:pt x="138" y="1092"/>
                    </a:lnTo>
                    <a:lnTo>
                      <a:pt x="127" y="1108"/>
                    </a:lnTo>
                    <a:lnTo>
                      <a:pt x="121" y="1115"/>
                    </a:lnTo>
                    <a:lnTo>
                      <a:pt x="115" y="1123"/>
                    </a:lnTo>
                    <a:lnTo>
                      <a:pt x="108" y="1129"/>
                    </a:lnTo>
                    <a:lnTo>
                      <a:pt x="101" y="1136"/>
                    </a:lnTo>
                    <a:lnTo>
                      <a:pt x="98" y="1139"/>
                    </a:lnTo>
                    <a:lnTo>
                      <a:pt x="91" y="1140"/>
                    </a:lnTo>
                    <a:lnTo>
                      <a:pt x="85" y="1142"/>
                    </a:lnTo>
                    <a:lnTo>
                      <a:pt x="79" y="1142"/>
                    </a:lnTo>
                    <a:lnTo>
                      <a:pt x="71" y="1140"/>
                    </a:lnTo>
                    <a:lnTo>
                      <a:pt x="65" y="1137"/>
                    </a:lnTo>
                    <a:lnTo>
                      <a:pt x="59" y="1132"/>
                    </a:lnTo>
                    <a:lnTo>
                      <a:pt x="57" y="1128"/>
                    </a:lnTo>
                    <a:lnTo>
                      <a:pt x="54" y="1125"/>
                    </a:lnTo>
                    <a:lnTo>
                      <a:pt x="51" y="1115"/>
                    </a:lnTo>
                    <a:lnTo>
                      <a:pt x="50" y="1108"/>
                    </a:lnTo>
                    <a:lnTo>
                      <a:pt x="48" y="1098"/>
                    </a:lnTo>
                    <a:lnTo>
                      <a:pt x="48" y="1089"/>
                    </a:lnTo>
                    <a:lnTo>
                      <a:pt x="48" y="1069"/>
                    </a:lnTo>
                    <a:lnTo>
                      <a:pt x="51" y="1049"/>
                    </a:lnTo>
                    <a:lnTo>
                      <a:pt x="53" y="1029"/>
                    </a:lnTo>
                    <a:lnTo>
                      <a:pt x="54" y="1007"/>
                    </a:lnTo>
                    <a:lnTo>
                      <a:pt x="53" y="998"/>
                    </a:lnTo>
                    <a:lnTo>
                      <a:pt x="53" y="987"/>
                    </a:lnTo>
                    <a:lnTo>
                      <a:pt x="51" y="978"/>
                    </a:lnTo>
                    <a:lnTo>
                      <a:pt x="48" y="967"/>
                    </a:lnTo>
                    <a:lnTo>
                      <a:pt x="39" y="935"/>
                    </a:lnTo>
                    <a:lnTo>
                      <a:pt x="30" y="902"/>
                    </a:lnTo>
                    <a:lnTo>
                      <a:pt x="22" y="868"/>
                    </a:lnTo>
                    <a:lnTo>
                      <a:pt x="16" y="836"/>
                    </a:lnTo>
                    <a:lnTo>
                      <a:pt x="9" y="802"/>
                    </a:lnTo>
                    <a:lnTo>
                      <a:pt x="6" y="770"/>
                    </a:lnTo>
                    <a:lnTo>
                      <a:pt x="5" y="736"/>
                    </a:lnTo>
                    <a:lnTo>
                      <a:pt x="3" y="702"/>
                    </a:lnTo>
                    <a:lnTo>
                      <a:pt x="3" y="682"/>
                    </a:lnTo>
                    <a:lnTo>
                      <a:pt x="2" y="662"/>
                    </a:lnTo>
                    <a:lnTo>
                      <a:pt x="2" y="649"/>
                    </a:lnTo>
                    <a:lnTo>
                      <a:pt x="0" y="635"/>
                    </a:lnTo>
                    <a:lnTo>
                      <a:pt x="2" y="608"/>
                    </a:lnTo>
                    <a:lnTo>
                      <a:pt x="2" y="594"/>
                    </a:lnTo>
                    <a:lnTo>
                      <a:pt x="3" y="578"/>
                    </a:lnTo>
                    <a:lnTo>
                      <a:pt x="6" y="564"/>
                    </a:lnTo>
                    <a:lnTo>
                      <a:pt x="9" y="549"/>
                    </a:lnTo>
                    <a:lnTo>
                      <a:pt x="12" y="535"/>
                    </a:lnTo>
                    <a:lnTo>
                      <a:pt x="16" y="521"/>
                    </a:lnTo>
                    <a:lnTo>
                      <a:pt x="20" y="507"/>
                    </a:lnTo>
                    <a:lnTo>
                      <a:pt x="26" y="493"/>
                    </a:lnTo>
                    <a:lnTo>
                      <a:pt x="33" y="481"/>
                    </a:lnTo>
                    <a:lnTo>
                      <a:pt x="39" y="469"/>
                    </a:lnTo>
                    <a:lnTo>
                      <a:pt x="47" y="456"/>
                    </a:lnTo>
                    <a:lnTo>
                      <a:pt x="54" y="446"/>
                    </a:lnTo>
                    <a:lnTo>
                      <a:pt x="84" y="40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65" name="Freeform 245"/>
              <p:cNvSpPr>
                <a:spLocks/>
              </p:cNvSpPr>
              <p:nvPr/>
            </p:nvSpPr>
            <p:spPr bwMode="auto">
              <a:xfrm>
                <a:off x="2023" y="1601"/>
                <a:ext cx="60" cy="75"/>
              </a:xfrm>
              <a:custGeom>
                <a:avLst/>
                <a:gdLst>
                  <a:gd name="T0" fmla="*/ 0 w 120"/>
                  <a:gd name="T1" fmla="*/ 144 h 150"/>
                  <a:gd name="T2" fmla="*/ 63 w 120"/>
                  <a:gd name="T3" fmla="*/ 74 h 150"/>
                  <a:gd name="T4" fmla="*/ 92 w 120"/>
                  <a:gd name="T5" fmla="*/ 40 h 150"/>
                  <a:gd name="T6" fmla="*/ 105 w 120"/>
                  <a:gd name="T7" fmla="*/ 20 h 150"/>
                  <a:gd name="T8" fmla="*/ 114 w 120"/>
                  <a:gd name="T9" fmla="*/ 0 h 150"/>
                  <a:gd name="T10" fmla="*/ 120 w 120"/>
                  <a:gd name="T11" fmla="*/ 5 h 150"/>
                  <a:gd name="T12" fmla="*/ 111 w 120"/>
                  <a:gd name="T13" fmla="*/ 25 h 150"/>
                  <a:gd name="T14" fmla="*/ 99 w 120"/>
                  <a:gd name="T15" fmla="*/ 45 h 150"/>
                  <a:gd name="T16" fmla="*/ 68 w 120"/>
                  <a:gd name="T17" fmla="*/ 81 h 150"/>
                  <a:gd name="T18" fmla="*/ 4 w 120"/>
                  <a:gd name="T19" fmla="*/ 150 h 150"/>
                  <a:gd name="T20" fmla="*/ 0 w 120"/>
                  <a:gd name="T21"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50">
                    <a:moveTo>
                      <a:pt x="0" y="144"/>
                    </a:moveTo>
                    <a:lnTo>
                      <a:pt x="63" y="74"/>
                    </a:lnTo>
                    <a:lnTo>
                      <a:pt x="92" y="40"/>
                    </a:lnTo>
                    <a:lnTo>
                      <a:pt x="105" y="20"/>
                    </a:lnTo>
                    <a:lnTo>
                      <a:pt x="114" y="0"/>
                    </a:lnTo>
                    <a:lnTo>
                      <a:pt x="120" y="5"/>
                    </a:lnTo>
                    <a:lnTo>
                      <a:pt x="111" y="25"/>
                    </a:lnTo>
                    <a:lnTo>
                      <a:pt x="99" y="45"/>
                    </a:lnTo>
                    <a:lnTo>
                      <a:pt x="68" y="81"/>
                    </a:lnTo>
                    <a:lnTo>
                      <a:pt x="4" y="150"/>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66" name="Freeform 246"/>
              <p:cNvSpPr>
                <a:spLocks/>
              </p:cNvSpPr>
              <p:nvPr/>
            </p:nvSpPr>
            <p:spPr bwMode="auto">
              <a:xfrm>
                <a:off x="2080" y="1479"/>
                <a:ext cx="72" cy="124"/>
              </a:xfrm>
              <a:custGeom>
                <a:avLst/>
                <a:gdLst>
                  <a:gd name="T0" fmla="*/ 0 w 144"/>
                  <a:gd name="T1" fmla="*/ 244 h 249"/>
                  <a:gd name="T2" fmla="*/ 26 w 144"/>
                  <a:gd name="T3" fmla="*/ 178 h 249"/>
                  <a:gd name="T4" fmla="*/ 56 w 144"/>
                  <a:gd name="T5" fmla="*/ 115 h 249"/>
                  <a:gd name="T6" fmla="*/ 73 w 144"/>
                  <a:gd name="T7" fmla="*/ 84 h 249"/>
                  <a:gd name="T8" fmla="*/ 91 w 144"/>
                  <a:gd name="T9" fmla="*/ 55 h 249"/>
                  <a:gd name="T10" fmla="*/ 115 w 144"/>
                  <a:gd name="T11" fmla="*/ 27 h 249"/>
                  <a:gd name="T12" fmla="*/ 139 w 144"/>
                  <a:gd name="T13" fmla="*/ 0 h 249"/>
                  <a:gd name="T14" fmla="*/ 144 w 144"/>
                  <a:gd name="T15" fmla="*/ 7 h 249"/>
                  <a:gd name="T16" fmla="*/ 119 w 144"/>
                  <a:gd name="T17" fmla="*/ 33 h 249"/>
                  <a:gd name="T18" fmla="*/ 98 w 144"/>
                  <a:gd name="T19" fmla="*/ 59 h 249"/>
                  <a:gd name="T20" fmla="*/ 79 w 144"/>
                  <a:gd name="T21" fmla="*/ 88 h 249"/>
                  <a:gd name="T22" fmla="*/ 62 w 144"/>
                  <a:gd name="T23" fmla="*/ 119 h 249"/>
                  <a:gd name="T24" fmla="*/ 33 w 144"/>
                  <a:gd name="T25" fmla="*/ 183 h 249"/>
                  <a:gd name="T26" fmla="*/ 6 w 144"/>
                  <a:gd name="T27" fmla="*/ 249 h 249"/>
                  <a:gd name="T28" fmla="*/ 0 w 144"/>
                  <a:gd name="T29" fmla="*/ 24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249">
                    <a:moveTo>
                      <a:pt x="0" y="244"/>
                    </a:moveTo>
                    <a:lnTo>
                      <a:pt x="26" y="178"/>
                    </a:lnTo>
                    <a:lnTo>
                      <a:pt x="56" y="115"/>
                    </a:lnTo>
                    <a:lnTo>
                      <a:pt x="73" y="84"/>
                    </a:lnTo>
                    <a:lnTo>
                      <a:pt x="91" y="55"/>
                    </a:lnTo>
                    <a:lnTo>
                      <a:pt x="115" y="27"/>
                    </a:lnTo>
                    <a:lnTo>
                      <a:pt x="139" y="0"/>
                    </a:lnTo>
                    <a:lnTo>
                      <a:pt x="144" y="7"/>
                    </a:lnTo>
                    <a:lnTo>
                      <a:pt x="119" y="33"/>
                    </a:lnTo>
                    <a:lnTo>
                      <a:pt x="98" y="59"/>
                    </a:lnTo>
                    <a:lnTo>
                      <a:pt x="79" y="88"/>
                    </a:lnTo>
                    <a:lnTo>
                      <a:pt x="62" y="119"/>
                    </a:lnTo>
                    <a:lnTo>
                      <a:pt x="33" y="183"/>
                    </a:lnTo>
                    <a:lnTo>
                      <a:pt x="6" y="249"/>
                    </a:lnTo>
                    <a:lnTo>
                      <a:pt x="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67" name="Freeform 247"/>
              <p:cNvSpPr>
                <a:spLocks/>
              </p:cNvSpPr>
              <p:nvPr/>
            </p:nvSpPr>
            <p:spPr bwMode="auto">
              <a:xfrm>
                <a:off x="2080" y="1601"/>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68" name="Freeform 248"/>
              <p:cNvSpPr>
                <a:spLocks/>
              </p:cNvSpPr>
              <p:nvPr/>
            </p:nvSpPr>
            <p:spPr bwMode="auto">
              <a:xfrm>
                <a:off x="2150" y="1469"/>
                <a:ext cx="49" cy="16"/>
              </a:xfrm>
              <a:custGeom>
                <a:avLst/>
                <a:gdLst>
                  <a:gd name="T0" fmla="*/ 0 w 99"/>
                  <a:gd name="T1" fmla="*/ 20 h 31"/>
                  <a:gd name="T2" fmla="*/ 11 w 99"/>
                  <a:gd name="T3" fmla="*/ 13 h 31"/>
                  <a:gd name="T4" fmla="*/ 27 w 99"/>
                  <a:gd name="T5" fmla="*/ 7 h 31"/>
                  <a:gd name="T6" fmla="*/ 41 w 99"/>
                  <a:gd name="T7" fmla="*/ 2 h 31"/>
                  <a:gd name="T8" fmla="*/ 55 w 99"/>
                  <a:gd name="T9" fmla="*/ 0 h 31"/>
                  <a:gd name="T10" fmla="*/ 69 w 99"/>
                  <a:gd name="T11" fmla="*/ 2 h 31"/>
                  <a:gd name="T12" fmla="*/ 82 w 99"/>
                  <a:gd name="T13" fmla="*/ 5 h 31"/>
                  <a:gd name="T14" fmla="*/ 93 w 99"/>
                  <a:gd name="T15" fmla="*/ 14 h 31"/>
                  <a:gd name="T16" fmla="*/ 99 w 99"/>
                  <a:gd name="T17" fmla="*/ 27 h 31"/>
                  <a:gd name="T18" fmla="*/ 93 w 99"/>
                  <a:gd name="T19" fmla="*/ 31 h 31"/>
                  <a:gd name="T20" fmla="*/ 87 w 99"/>
                  <a:gd name="T21" fmla="*/ 19 h 31"/>
                  <a:gd name="T22" fmla="*/ 78 w 99"/>
                  <a:gd name="T23" fmla="*/ 11 h 31"/>
                  <a:gd name="T24" fmla="*/ 67 w 99"/>
                  <a:gd name="T25" fmla="*/ 10 h 31"/>
                  <a:gd name="T26" fmla="*/ 55 w 99"/>
                  <a:gd name="T27" fmla="*/ 8 h 31"/>
                  <a:gd name="T28" fmla="*/ 42 w 99"/>
                  <a:gd name="T29" fmla="*/ 10 h 31"/>
                  <a:gd name="T30" fmla="*/ 28 w 99"/>
                  <a:gd name="T31" fmla="*/ 14 h 31"/>
                  <a:gd name="T32" fmla="*/ 16 w 99"/>
                  <a:gd name="T33" fmla="*/ 19 h 31"/>
                  <a:gd name="T34" fmla="*/ 5 w 99"/>
                  <a:gd name="T35" fmla="*/ 27 h 31"/>
                  <a:gd name="T36" fmla="*/ 0 w 99"/>
                  <a:gd name="T3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1">
                    <a:moveTo>
                      <a:pt x="0" y="20"/>
                    </a:moveTo>
                    <a:lnTo>
                      <a:pt x="11" y="13"/>
                    </a:lnTo>
                    <a:lnTo>
                      <a:pt x="27" y="7"/>
                    </a:lnTo>
                    <a:lnTo>
                      <a:pt x="41" y="2"/>
                    </a:lnTo>
                    <a:lnTo>
                      <a:pt x="55" y="0"/>
                    </a:lnTo>
                    <a:lnTo>
                      <a:pt x="69" y="2"/>
                    </a:lnTo>
                    <a:lnTo>
                      <a:pt x="82" y="5"/>
                    </a:lnTo>
                    <a:lnTo>
                      <a:pt x="93" y="14"/>
                    </a:lnTo>
                    <a:lnTo>
                      <a:pt x="99" y="27"/>
                    </a:lnTo>
                    <a:lnTo>
                      <a:pt x="93" y="31"/>
                    </a:lnTo>
                    <a:lnTo>
                      <a:pt x="87" y="19"/>
                    </a:lnTo>
                    <a:lnTo>
                      <a:pt x="78" y="11"/>
                    </a:lnTo>
                    <a:lnTo>
                      <a:pt x="67" y="10"/>
                    </a:lnTo>
                    <a:lnTo>
                      <a:pt x="55" y="8"/>
                    </a:lnTo>
                    <a:lnTo>
                      <a:pt x="42" y="10"/>
                    </a:lnTo>
                    <a:lnTo>
                      <a:pt x="28" y="14"/>
                    </a:lnTo>
                    <a:lnTo>
                      <a:pt x="16" y="19"/>
                    </a:lnTo>
                    <a:lnTo>
                      <a:pt x="5" y="27"/>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69" name="Freeform 249"/>
              <p:cNvSpPr>
                <a:spLocks/>
              </p:cNvSpPr>
              <p:nvPr/>
            </p:nvSpPr>
            <p:spPr bwMode="auto">
              <a:xfrm>
                <a:off x="2150" y="1479"/>
                <a:ext cx="2" cy="3"/>
              </a:xfrm>
              <a:custGeom>
                <a:avLst/>
                <a:gdLst>
                  <a:gd name="T0" fmla="*/ 0 w 5"/>
                  <a:gd name="T1" fmla="*/ 0 h 7"/>
                  <a:gd name="T2" fmla="*/ 5 w 5"/>
                  <a:gd name="T3" fmla="*/ 7 h 7"/>
                  <a:gd name="T4" fmla="*/ 0 w 5"/>
                  <a:gd name="T5" fmla="*/ 0 h 7"/>
                </a:gdLst>
                <a:ahLst/>
                <a:cxnLst>
                  <a:cxn ang="0">
                    <a:pos x="T0" y="T1"/>
                  </a:cxn>
                  <a:cxn ang="0">
                    <a:pos x="T2" y="T3"/>
                  </a:cxn>
                  <a:cxn ang="0">
                    <a:pos x="T4" y="T5"/>
                  </a:cxn>
                </a:cxnLst>
                <a:rect l="0" t="0" r="r" b="b"/>
                <a:pathLst>
                  <a:path w="5" h="7">
                    <a:moveTo>
                      <a:pt x="0" y="0"/>
                    </a:moveTo>
                    <a:lnTo>
                      <a:pt x="5"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0" name="Freeform 250"/>
              <p:cNvSpPr>
                <a:spLocks/>
              </p:cNvSpPr>
              <p:nvPr/>
            </p:nvSpPr>
            <p:spPr bwMode="auto">
              <a:xfrm>
                <a:off x="2195" y="1483"/>
                <a:ext cx="58" cy="205"/>
              </a:xfrm>
              <a:custGeom>
                <a:avLst/>
                <a:gdLst>
                  <a:gd name="T0" fmla="*/ 7 w 114"/>
                  <a:gd name="T1" fmla="*/ 0 h 409"/>
                  <a:gd name="T2" fmla="*/ 21 w 114"/>
                  <a:gd name="T3" fmla="*/ 51 h 409"/>
                  <a:gd name="T4" fmla="*/ 32 w 114"/>
                  <a:gd name="T5" fmla="*/ 104 h 409"/>
                  <a:gd name="T6" fmla="*/ 51 w 114"/>
                  <a:gd name="T7" fmla="*/ 207 h 409"/>
                  <a:gd name="T8" fmla="*/ 76 w 114"/>
                  <a:gd name="T9" fmla="*/ 309 h 409"/>
                  <a:gd name="T10" fmla="*/ 93 w 114"/>
                  <a:gd name="T11" fmla="*/ 358 h 409"/>
                  <a:gd name="T12" fmla="*/ 103 w 114"/>
                  <a:gd name="T13" fmla="*/ 383 h 409"/>
                  <a:gd name="T14" fmla="*/ 114 w 114"/>
                  <a:gd name="T15" fmla="*/ 405 h 409"/>
                  <a:gd name="T16" fmla="*/ 108 w 114"/>
                  <a:gd name="T17" fmla="*/ 409 h 409"/>
                  <a:gd name="T18" fmla="*/ 96 w 114"/>
                  <a:gd name="T19" fmla="*/ 385 h 409"/>
                  <a:gd name="T20" fmla="*/ 85 w 114"/>
                  <a:gd name="T21" fmla="*/ 360 h 409"/>
                  <a:gd name="T22" fmla="*/ 68 w 114"/>
                  <a:gd name="T23" fmla="*/ 310 h 409"/>
                  <a:gd name="T24" fmla="*/ 43 w 114"/>
                  <a:gd name="T25" fmla="*/ 209 h 409"/>
                  <a:gd name="T26" fmla="*/ 24 w 114"/>
                  <a:gd name="T27" fmla="*/ 105 h 409"/>
                  <a:gd name="T28" fmla="*/ 14 w 114"/>
                  <a:gd name="T29" fmla="*/ 53 h 409"/>
                  <a:gd name="T30" fmla="*/ 0 w 114"/>
                  <a:gd name="T31" fmla="*/ 2 h 409"/>
                  <a:gd name="T32" fmla="*/ 7 w 114"/>
                  <a:gd name="T33"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409">
                    <a:moveTo>
                      <a:pt x="7" y="0"/>
                    </a:moveTo>
                    <a:lnTo>
                      <a:pt x="21" y="51"/>
                    </a:lnTo>
                    <a:lnTo>
                      <a:pt x="32" y="104"/>
                    </a:lnTo>
                    <a:lnTo>
                      <a:pt x="51" y="207"/>
                    </a:lnTo>
                    <a:lnTo>
                      <a:pt x="76" y="309"/>
                    </a:lnTo>
                    <a:lnTo>
                      <a:pt x="93" y="358"/>
                    </a:lnTo>
                    <a:lnTo>
                      <a:pt x="103" y="383"/>
                    </a:lnTo>
                    <a:lnTo>
                      <a:pt x="114" y="405"/>
                    </a:lnTo>
                    <a:lnTo>
                      <a:pt x="108" y="409"/>
                    </a:lnTo>
                    <a:lnTo>
                      <a:pt x="96" y="385"/>
                    </a:lnTo>
                    <a:lnTo>
                      <a:pt x="85" y="360"/>
                    </a:lnTo>
                    <a:lnTo>
                      <a:pt x="68" y="310"/>
                    </a:lnTo>
                    <a:lnTo>
                      <a:pt x="43" y="209"/>
                    </a:lnTo>
                    <a:lnTo>
                      <a:pt x="24" y="105"/>
                    </a:lnTo>
                    <a:lnTo>
                      <a:pt x="14" y="53"/>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1" name="Freeform 251"/>
              <p:cNvSpPr>
                <a:spLocks/>
              </p:cNvSpPr>
              <p:nvPr/>
            </p:nvSpPr>
            <p:spPr bwMode="auto">
              <a:xfrm>
                <a:off x="2195" y="1482"/>
                <a:ext cx="4" cy="3"/>
              </a:xfrm>
              <a:custGeom>
                <a:avLst/>
                <a:gdLst>
                  <a:gd name="T0" fmla="*/ 7 w 7"/>
                  <a:gd name="T1" fmla="*/ 0 h 4"/>
                  <a:gd name="T2" fmla="*/ 7 w 7"/>
                  <a:gd name="T3" fmla="*/ 1 h 4"/>
                  <a:gd name="T4" fmla="*/ 0 w 7"/>
                  <a:gd name="T5" fmla="*/ 3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7" y="1"/>
                    </a:lnTo>
                    <a:lnTo>
                      <a:pt x="0" y="3"/>
                    </a:lnTo>
                    <a:lnTo>
                      <a:pt x="1"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2" name="Freeform 252"/>
              <p:cNvSpPr>
                <a:spLocks/>
              </p:cNvSpPr>
              <p:nvPr/>
            </p:nvSpPr>
            <p:spPr bwMode="auto">
              <a:xfrm>
                <a:off x="2215" y="1685"/>
                <a:ext cx="52" cy="135"/>
              </a:xfrm>
              <a:custGeom>
                <a:avLst/>
                <a:gdLst>
                  <a:gd name="T0" fmla="*/ 76 w 104"/>
                  <a:gd name="T1" fmla="*/ 0 h 268"/>
                  <a:gd name="T2" fmla="*/ 87 w 104"/>
                  <a:gd name="T3" fmla="*/ 21 h 268"/>
                  <a:gd name="T4" fmla="*/ 95 w 104"/>
                  <a:gd name="T5" fmla="*/ 41 h 268"/>
                  <a:gd name="T6" fmla="*/ 104 w 104"/>
                  <a:gd name="T7" fmla="*/ 80 h 268"/>
                  <a:gd name="T8" fmla="*/ 104 w 104"/>
                  <a:gd name="T9" fmla="*/ 117 h 268"/>
                  <a:gd name="T10" fmla="*/ 98 w 104"/>
                  <a:gd name="T11" fmla="*/ 151 h 268"/>
                  <a:gd name="T12" fmla="*/ 84 w 104"/>
                  <a:gd name="T13" fmla="*/ 186 h 268"/>
                  <a:gd name="T14" fmla="*/ 64 w 104"/>
                  <a:gd name="T15" fmla="*/ 217 h 268"/>
                  <a:gd name="T16" fmla="*/ 36 w 104"/>
                  <a:gd name="T17" fmla="*/ 243 h 268"/>
                  <a:gd name="T18" fmla="*/ 5 w 104"/>
                  <a:gd name="T19" fmla="*/ 268 h 268"/>
                  <a:gd name="T20" fmla="*/ 0 w 104"/>
                  <a:gd name="T21" fmla="*/ 262 h 268"/>
                  <a:gd name="T22" fmla="*/ 31 w 104"/>
                  <a:gd name="T23" fmla="*/ 237 h 268"/>
                  <a:gd name="T24" fmla="*/ 58 w 104"/>
                  <a:gd name="T25" fmla="*/ 213 h 268"/>
                  <a:gd name="T26" fmla="*/ 78 w 104"/>
                  <a:gd name="T27" fmla="*/ 182 h 268"/>
                  <a:gd name="T28" fmla="*/ 90 w 104"/>
                  <a:gd name="T29" fmla="*/ 149 h 268"/>
                  <a:gd name="T30" fmla="*/ 96 w 104"/>
                  <a:gd name="T31" fmla="*/ 117 h 268"/>
                  <a:gd name="T32" fmla="*/ 96 w 104"/>
                  <a:gd name="T33" fmla="*/ 81 h 268"/>
                  <a:gd name="T34" fmla="*/ 87 w 104"/>
                  <a:gd name="T35" fmla="*/ 43 h 268"/>
                  <a:gd name="T36" fmla="*/ 79 w 104"/>
                  <a:gd name="T37" fmla="*/ 23 h 268"/>
                  <a:gd name="T38" fmla="*/ 70 w 104"/>
                  <a:gd name="T39" fmla="*/ 4 h 268"/>
                  <a:gd name="T40" fmla="*/ 76 w 104"/>
                  <a:gd name="T41"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68">
                    <a:moveTo>
                      <a:pt x="76" y="0"/>
                    </a:moveTo>
                    <a:lnTo>
                      <a:pt x="87" y="21"/>
                    </a:lnTo>
                    <a:lnTo>
                      <a:pt x="95" y="41"/>
                    </a:lnTo>
                    <a:lnTo>
                      <a:pt x="104" y="80"/>
                    </a:lnTo>
                    <a:lnTo>
                      <a:pt x="104" y="117"/>
                    </a:lnTo>
                    <a:lnTo>
                      <a:pt x="98" y="151"/>
                    </a:lnTo>
                    <a:lnTo>
                      <a:pt x="84" y="186"/>
                    </a:lnTo>
                    <a:lnTo>
                      <a:pt x="64" y="217"/>
                    </a:lnTo>
                    <a:lnTo>
                      <a:pt x="36" y="243"/>
                    </a:lnTo>
                    <a:lnTo>
                      <a:pt x="5" y="268"/>
                    </a:lnTo>
                    <a:lnTo>
                      <a:pt x="0" y="262"/>
                    </a:lnTo>
                    <a:lnTo>
                      <a:pt x="31" y="237"/>
                    </a:lnTo>
                    <a:lnTo>
                      <a:pt x="58" y="213"/>
                    </a:lnTo>
                    <a:lnTo>
                      <a:pt x="78" y="182"/>
                    </a:lnTo>
                    <a:lnTo>
                      <a:pt x="90" y="149"/>
                    </a:lnTo>
                    <a:lnTo>
                      <a:pt x="96" y="117"/>
                    </a:lnTo>
                    <a:lnTo>
                      <a:pt x="96" y="81"/>
                    </a:lnTo>
                    <a:lnTo>
                      <a:pt x="87" y="43"/>
                    </a:lnTo>
                    <a:lnTo>
                      <a:pt x="79" y="23"/>
                    </a:lnTo>
                    <a:lnTo>
                      <a:pt x="7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3" name="Freeform 253"/>
              <p:cNvSpPr>
                <a:spLocks/>
              </p:cNvSpPr>
              <p:nvPr/>
            </p:nvSpPr>
            <p:spPr bwMode="auto">
              <a:xfrm>
                <a:off x="2250" y="1685"/>
                <a:ext cx="3" cy="3"/>
              </a:xfrm>
              <a:custGeom>
                <a:avLst/>
                <a:gdLst>
                  <a:gd name="T0" fmla="*/ 6 w 6"/>
                  <a:gd name="T1" fmla="*/ 0 h 4"/>
                  <a:gd name="T2" fmla="*/ 0 w 6"/>
                  <a:gd name="T3" fmla="*/ 4 h 4"/>
                  <a:gd name="T4" fmla="*/ 6 w 6"/>
                  <a:gd name="T5" fmla="*/ 0 h 4"/>
                </a:gdLst>
                <a:ahLst/>
                <a:cxnLst>
                  <a:cxn ang="0">
                    <a:pos x="T0" y="T1"/>
                  </a:cxn>
                  <a:cxn ang="0">
                    <a:pos x="T2" y="T3"/>
                  </a:cxn>
                  <a:cxn ang="0">
                    <a:pos x="T4" y="T5"/>
                  </a:cxn>
                </a:cxnLst>
                <a:rect l="0" t="0" r="r" b="b"/>
                <a:pathLst>
                  <a:path w="6" h="4">
                    <a:moveTo>
                      <a:pt x="6" y="0"/>
                    </a:moveTo>
                    <a:lnTo>
                      <a:pt x="0"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4" name="Freeform 254"/>
              <p:cNvSpPr>
                <a:spLocks/>
              </p:cNvSpPr>
              <p:nvPr/>
            </p:nvSpPr>
            <p:spPr bwMode="auto">
              <a:xfrm>
                <a:off x="2202" y="1816"/>
                <a:ext cx="15" cy="5"/>
              </a:xfrm>
              <a:custGeom>
                <a:avLst/>
                <a:gdLst>
                  <a:gd name="T0" fmla="*/ 31 w 31"/>
                  <a:gd name="T1" fmla="*/ 6 h 9"/>
                  <a:gd name="T2" fmla="*/ 25 w 31"/>
                  <a:gd name="T3" fmla="*/ 9 h 9"/>
                  <a:gd name="T4" fmla="*/ 16 w 31"/>
                  <a:gd name="T5" fmla="*/ 8 h 9"/>
                  <a:gd name="T6" fmla="*/ 9 w 31"/>
                  <a:gd name="T7" fmla="*/ 8 h 9"/>
                  <a:gd name="T8" fmla="*/ 3 w 31"/>
                  <a:gd name="T9" fmla="*/ 9 h 9"/>
                  <a:gd name="T10" fmla="*/ 0 w 31"/>
                  <a:gd name="T11" fmla="*/ 3 h 9"/>
                  <a:gd name="T12" fmla="*/ 6 w 31"/>
                  <a:gd name="T13" fmla="*/ 2 h 9"/>
                  <a:gd name="T14" fmla="*/ 16 w 31"/>
                  <a:gd name="T15" fmla="*/ 2 h 9"/>
                  <a:gd name="T16" fmla="*/ 22 w 31"/>
                  <a:gd name="T17" fmla="*/ 3 h 9"/>
                  <a:gd name="T18" fmla="*/ 28 w 31"/>
                  <a:gd name="T19" fmla="*/ 0 h 9"/>
                  <a:gd name="T20" fmla="*/ 31 w 31"/>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9">
                    <a:moveTo>
                      <a:pt x="31" y="6"/>
                    </a:moveTo>
                    <a:lnTo>
                      <a:pt x="25" y="9"/>
                    </a:lnTo>
                    <a:lnTo>
                      <a:pt x="16" y="8"/>
                    </a:lnTo>
                    <a:lnTo>
                      <a:pt x="9" y="8"/>
                    </a:lnTo>
                    <a:lnTo>
                      <a:pt x="3" y="9"/>
                    </a:lnTo>
                    <a:lnTo>
                      <a:pt x="0" y="3"/>
                    </a:lnTo>
                    <a:lnTo>
                      <a:pt x="6" y="2"/>
                    </a:lnTo>
                    <a:lnTo>
                      <a:pt x="16" y="2"/>
                    </a:lnTo>
                    <a:lnTo>
                      <a:pt x="22" y="3"/>
                    </a:lnTo>
                    <a:lnTo>
                      <a:pt x="28" y="0"/>
                    </a:lnTo>
                    <a:lnTo>
                      <a:pt x="3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5" name="Freeform 255"/>
              <p:cNvSpPr>
                <a:spLocks/>
              </p:cNvSpPr>
              <p:nvPr/>
            </p:nvSpPr>
            <p:spPr bwMode="auto">
              <a:xfrm>
                <a:off x="2215" y="1816"/>
                <a:ext cx="2" cy="4"/>
              </a:xfrm>
              <a:custGeom>
                <a:avLst/>
                <a:gdLst>
                  <a:gd name="T0" fmla="*/ 5 w 5"/>
                  <a:gd name="T1" fmla="*/ 6 h 6"/>
                  <a:gd name="T2" fmla="*/ 2 w 5"/>
                  <a:gd name="T3" fmla="*/ 0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2" y="0"/>
                    </a:lnTo>
                    <a:lnTo>
                      <a:pt x="0"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6" name="Freeform 256"/>
              <p:cNvSpPr>
                <a:spLocks/>
              </p:cNvSpPr>
              <p:nvPr/>
            </p:nvSpPr>
            <p:spPr bwMode="auto">
              <a:xfrm>
                <a:off x="2180" y="1819"/>
                <a:ext cx="24" cy="18"/>
              </a:xfrm>
              <a:custGeom>
                <a:avLst/>
                <a:gdLst>
                  <a:gd name="T0" fmla="*/ 48 w 48"/>
                  <a:gd name="T1" fmla="*/ 4 h 37"/>
                  <a:gd name="T2" fmla="*/ 38 w 48"/>
                  <a:gd name="T3" fmla="*/ 15 h 37"/>
                  <a:gd name="T4" fmla="*/ 29 w 48"/>
                  <a:gd name="T5" fmla="*/ 29 h 37"/>
                  <a:gd name="T6" fmla="*/ 18 w 48"/>
                  <a:gd name="T7" fmla="*/ 37 h 37"/>
                  <a:gd name="T8" fmla="*/ 8 w 48"/>
                  <a:gd name="T9" fmla="*/ 37 h 37"/>
                  <a:gd name="T10" fmla="*/ 0 w 48"/>
                  <a:gd name="T11" fmla="*/ 32 h 37"/>
                  <a:gd name="T12" fmla="*/ 4 w 48"/>
                  <a:gd name="T13" fmla="*/ 26 h 37"/>
                  <a:gd name="T14" fmla="*/ 11 w 48"/>
                  <a:gd name="T15" fmla="*/ 30 h 37"/>
                  <a:gd name="T16" fmla="*/ 15 w 48"/>
                  <a:gd name="T17" fmla="*/ 30 h 37"/>
                  <a:gd name="T18" fmla="*/ 23 w 48"/>
                  <a:gd name="T19" fmla="*/ 24 h 37"/>
                  <a:gd name="T20" fmla="*/ 32 w 48"/>
                  <a:gd name="T21" fmla="*/ 10 h 37"/>
                  <a:gd name="T22" fmla="*/ 42 w 48"/>
                  <a:gd name="T23" fmla="*/ 0 h 37"/>
                  <a:gd name="T24" fmla="*/ 48 w 48"/>
                  <a:gd name="T2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7">
                    <a:moveTo>
                      <a:pt x="48" y="4"/>
                    </a:moveTo>
                    <a:lnTo>
                      <a:pt x="38" y="15"/>
                    </a:lnTo>
                    <a:lnTo>
                      <a:pt x="29" y="29"/>
                    </a:lnTo>
                    <a:lnTo>
                      <a:pt x="18" y="37"/>
                    </a:lnTo>
                    <a:lnTo>
                      <a:pt x="8" y="37"/>
                    </a:lnTo>
                    <a:lnTo>
                      <a:pt x="0" y="32"/>
                    </a:lnTo>
                    <a:lnTo>
                      <a:pt x="4" y="26"/>
                    </a:lnTo>
                    <a:lnTo>
                      <a:pt x="11" y="30"/>
                    </a:lnTo>
                    <a:lnTo>
                      <a:pt x="15" y="30"/>
                    </a:lnTo>
                    <a:lnTo>
                      <a:pt x="23" y="24"/>
                    </a:lnTo>
                    <a:lnTo>
                      <a:pt x="32" y="10"/>
                    </a:lnTo>
                    <a:lnTo>
                      <a:pt x="42" y="0"/>
                    </a:lnTo>
                    <a:lnTo>
                      <a:pt x="4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7" name="Freeform 257"/>
              <p:cNvSpPr>
                <a:spLocks/>
              </p:cNvSpPr>
              <p:nvPr/>
            </p:nvSpPr>
            <p:spPr bwMode="auto">
              <a:xfrm>
                <a:off x="2201" y="1818"/>
                <a:ext cx="3" cy="3"/>
              </a:xfrm>
              <a:custGeom>
                <a:avLst/>
                <a:gdLst>
                  <a:gd name="T0" fmla="*/ 1 w 6"/>
                  <a:gd name="T1" fmla="*/ 0 h 6"/>
                  <a:gd name="T2" fmla="*/ 0 w 6"/>
                  <a:gd name="T3" fmla="*/ 2 h 6"/>
                  <a:gd name="T4" fmla="*/ 6 w 6"/>
                  <a:gd name="T5" fmla="*/ 6 h 6"/>
                  <a:gd name="T6" fmla="*/ 4 w 6"/>
                  <a:gd name="T7" fmla="*/ 6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2"/>
                    </a:lnTo>
                    <a:lnTo>
                      <a:pt x="6" y="6"/>
                    </a:lnTo>
                    <a:lnTo>
                      <a:pt x="4"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8" name="Freeform 258"/>
              <p:cNvSpPr>
                <a:spLocks/>
              </p:cNvSpPr>
              <p:nvPr/>
            </p:nvSpPr>
            <p:spPr bwMode="auto">
              <a:xfrm>
                <a:off x="2176" y="1823"/>
                <a:ext cx="7" cy="12"/>
              </a:xfrm>
              <a:custGeom>
                <a:avLst/>
                <a:gdLst>
                  <a:gd name="T0" fmla="*/ 8 w 14"/>
                  <a:gd name="T1" fmla="*/ 23 h 23"/>
                  <a:gd name="T2" fmla="*/ 2 w 14"/>
                  <a:gd name="T3" fmla="*/ 14 h 23"/>
                  <a:gd name="T4" fmla="*/ 0 w 14"/>
                  <a:gd name="T5" fmla="*/ 3 h 23"/>
                  <a:gd name="T6" fmla="*/ 6 w 14"/>
                  <a:gd name="T7" fmla="*/ 0 h 23"/>
                  <a:gd name="T8" fmla="*/ 8 w 14"/>
                  <a:gd name="T9" fmla="*/ 11 h 23"/>
                  <a:gd name="T10" fmla="*/ 14 w 14"/>
                  <a:gd name="T11" fmla="*/ 18 h 23"/>
                  <a:gd name="T12" fmla="*/ 8 w 1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8" y="23"/>
                    </a:moveTo>
                    <a:lnTo>
                      <a:pt x="2" y="14"/>
                    </a:lnTo>
                    <a:lnTo>
                      <a:pt x="0" y="3"/>
                    </a:lnTo>
                    <a:lnTo>
                      <a:pt x="6" y="0"/>
                    </a:lnTo>
                    <a:lnTo>
                      <a:pt x="8" y="11"/>
                    </a:lnTo>
                    <a:lnTo>
                      <a:pt x="14" y="18"/>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79" name="Freeform 259"/>
              <p:cNvSpPr>
                <a:spLocks/>
              </p:cNvSpPr>
              <p:nvPr/>
            </p:nvSpPr>
            <p:spPr bwMode="auto">
              <a:xfrm>
                <a:off x="2180" y="1832"/>
                <a:ext cx="3" cy="3"/>
              </a:xfrm>
              <a:custGeom>
                <a:avLst/>
                <a:gdLst>
                  <a:gd name="T0" fmla="*/ 0 w 6"/>
                  <a:gd name="T1" fmla="*/ 6 h 6"/>
                  <a:gd name="T2" fmla="*/ 6 w 6"/>
                  <a:gd name="T3" fmla="*/ 1 h 6"/>
                  <a:gd name="T4" fmla="*/ 4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1"/>
                    </a:lnTo>
                    <a:lnTo>
                      <a:pt x="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80" name="Freeform 260"/>
              <p:cNvSpPr>
                <a:spLocks/>
              </p:cNvSpPr>
              <p:nvPr/>
            </p:nvSpPr>
            <p:spPr bwMode="auto">
              <a:xfrm>
                <a:off x="2175" y="1824"/>
                <a:ext cx="10" cy="18"/>
              </a:xfrm>
              <a:custGeom>
                <a:avLst/>
                <a:gdLst>
                  <a:gd name="T0" fmla="*/ 8 w 19"/>
                  <a:gd name="T1" fmla="*/ 0 h 36"/>
                  <a:gd name="T2" fmla="*/ 8 w 19"/>
                  <a:gd name="T3" fmla="*/ 11 h 36"/>
                  <a:gd name="T4" fmla="*/ 11 w 19"/>
                  <a:gd name="T5" fmla="*/ 17 h 36"/>
                  <a:gd name="T6" fmla="*/ 18 w 19"/>
                  <a:gd name="T7" fmla="*/ 25 h 36"/>
                  <a:gd name="T8" fmla="*/ 19 w 19"/>
                  <a:gd name="T9" fmla="*/ 34 h 36"/>
                  <a:gd name="T10" fmla="*/ 11 w 19"/>
                  <a:gd name="T11" fmla="*/ 36 h 36"/>
                  <a:gd name="T12" fmla="*/ 11 w 19"/>
                  <a:gd name="T13" fmla="*/ 30 h 36"/>
                  <a:gd name="T14" fmla="*/ 5 w 19"/>
                  <a:gd name="T15" fmla="*/ 22 h 36"/>
                  <a:gd name="T16" fmla="*/ 0 w 19"/>
                  <a:gd name="T17" fmla="*/ 13 h 36"/>
                  <a:gd name="T18" fmla="*/ 0 w 19"/>
                  <a:gd name="T19" fmla="*/ 0 h 36"/>
                  <a:gd name="T20" fmla="*/ 8 w 19"/>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8" y="0"/>
                    </a:moveTo>
                    <a:lnTo>
                      <a:pt x="8" y="11"/>
                    </a:lnTo>
                    <a:lnTo>
                      <a:pt x="11" y="17"/>
                    </a:lnTo>
                    <a:lnTo>
                      <a:pt x="18" y="25"/>
                    </a:lnTo>
                    <a:lnTo>
                      <a:pt x="19" y="34"/>
                    </a:lnTo>
                    <a:lnTo>
                      <a:pt x="11" y="36"/>
                    </a:lnTo>
                    <a:lnTo>
                      <a:pt x="11" y="30"/>
                    </a:lnTo>
                    <a:lnTo>
                      <a:pt x="5" y="22"/>
                    </a:lnTo>
                    <a:lnTo>
                      <a:pt x="0" y="13"/>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grpSp>
          <p:nvGrpSpPr>
            <p:cNvPr id="389381" name="Group 261"/>
            <p:cNvGrpSpPr>
              <a:grpSpLocks/>
            </p:cNvGrpSpPr>
            <p:nvPr/>
          </p:nvGrpSpPr>
          <p:grpSpPr bwMode="auto">
            <a:xfrm>
              <a:off x="1982" y="1532"/>
              <a:ext cx="880" cy="825"/>
              <a:chOff x="1982" y="1532"/>
              <a:chExt cx="880" cy="825"/>
            </a:xfrm>
          </p:grpSpPr>
          <p:sp>
            <p:nvSpPr>
              <p:cNvPr id="389382" name="Freeform 262"/>
              <p:cNvSpPr>
                <a:spLocks/>
              </p:cNvSpPr>
              <p:nvPr/>
            </p:nvSpPr>
            <p:spPr bwMode="auto">
              <a:xfrm>
                <a:off x="2175" y="1823"/>
                <a:ext cx="4" cy="2"/>
              </a:xfrm>
              <a:custGeom>
                <a:avLst/>
                <a:gdLst>
                  <a:gd name="T0" fmla="*/ 8 w 8"/>
                  <a:gd name="T1" fmla="*/ 0 h 3"/>
                  <a:gd name="T2" fmla="*/ 0 w 8"/>
                  <a:gd name="T3" fmla="*/ 1 h 3"/>
                  <a:gd name="T4" fmla="*/ 8 w 8"/>
                  <a:gd name="T5" fmla="*/ 1 h 3"/>
                  <a:gd name="T6" fmla="*/ 2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lnTo>
                      <a:pt x="0" y="1"/>
                    </a:lnTo>
                    <a:lnTo>
                      <a:pt x="8" y="1"/>
                    </a:lnTo>
                    <a:lnTo>
                      <a:pt x="2" y="3"/>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83" name="Freeform 263"/>
              <p:cNvSpPr>
                <a:spLocks/>
              </p:cNvSpPr>
              <p:nvPr/>
            </p:nvSpPr>
            <p:spPr bwMode="auto">
              <a:xfrm>
                <a:off x="2161" y="1841"/>
                <a:ext cx="24" cy="24"/>
              </a:xfrm>
              <a:custGeom>
                <a:avLst/>
                <a:gdLst>
                  <a:gd name="T0" fmla="*/ 46 w 46"/>
                  <a:gd name="T1" fmla="*/ 0 h 48"/>
                  <a:gd name="T2" fmla="*/ 45 w 46"/>
                  <a:gd name="T3" fmla="*/ 7 h 48"/>
                  <a:gd name="T4" fmla="*/ 41 w 46"/>
                  <a:gd name="T5" fmla="*/ 16 h 48"/>
                  <a:gd name="T6" fmla="*/ 29 w 46"/>
                  <a:gd name="T7" fmla="*/ 27 h 48"/>
                  <a:gd name="T8" fmla="*/ 4 w 46"/>
                  <a:gd name="T9" fmla="*/ 48 h 48"/>
                  <a:gd name="T10" fmla="*/ 0 w 46"/>
                  <a:gd name="T11" fmla="*/ 42 h 48"/>
                  <a:gd name="T12" fmla="*/ 24 w 46"/>
                  <a:gd name="T13" fmla="*/ 20 h 48"/>
                  <a:gd name="T14" fmla="*/ 35 w 46"/>
                  <a:gd name="T15" fmla="*/ 11 h 48"/>
                  <a:gd name="T16" fmla="*/ 37 w 46"/>
                  <a:gd name="T17" fmla="*/ 5 h 48"/>
                  <a:gd name="T18" fmla="*/ 38 w 46"/>
                  <a:gd name="T19" fmla="*/ 0 h 48"/>
                  <a:gd name="T20" fmla="*/ 46 w 46"/>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8">
                    <a:moveTo>
                      <a:pt x="46" y="0"/>
                    </a:moveTo>
                    <a:lnTo>
                      <a:pt x="45" y="7"/>
                    </a:lnTo>
                    <a:lnTo>
                      <a:pt x="41" y="16"/>
                    </a:lnTo>
                    <a:lnTo>
                      <a:pt x="29" y="27"/>
                    </a:lnTo>
                    <a:lnTo>
                      <a:pt x="4" y="48"/>
                    </a:lnTo>
                    <a:lnTo>
                      <a:pt x="0" y="42"/>
                    </a:lnTo>
                    <a:lnTo>
                      <a:pt x="24" y="20"/>
                    </a:lnTo>
                    <a:lnTo>
                      <a:pt x="35" y="11"/>
                    </a:lnTo>
                    <a:lnTo>
                      <a:pt x="37" y="5"/>
                    </a:lnTo>
                    <a:lnTo>
                      <a:pt x="38"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84" name="Freeform 264"/>
              <p:cNvSpPr>
                <a:spLocks/>
              </p:cNvSpPr>
              <p:nvPr/>
            </p:nvSpPr>
            <p:spPr bwMode="auto">
              <a:xfrm>
                <a:off x="2181" y="1841"/>
                <a:ext cx="4" cy="1"/>
              </a:xfrm>
              <a:custGeom>
                <a:avLst/>
                <a:gdLst>
                  <a:gd name="T0" fmla="*/ 8 w 8"/>
                  <a:gd name="T1" fmla="*/ 0 h 2"/>
                  <a:gd name="T2" fmla="*/ 0 w 8"/>
                  <a:gd name="T3" fmla="*/ 0 h 2"/>
                  <a:gd name="T4" fmla="*/ 0 w 8"/>
                  <a:gd name="T5" fmla="*/ 2 h 2"/>
                  <a:gd name="T6" fmla="*/ 8 w 8"/>
                  <a:gd name="T7" fmla="*/ 0 h 2"/>
                </a:gdLst>
                <a:ahLst/>
                <a:cxnLst>
                  <a:cxn ang="0">
                    <a:pos x="T0" y="T1"/>
                  </a:cxn>
                  <a:cxn ang="0">
                    <a:pos x="T2" y="T3"/>
                  </a:cxn>
                  <a:cxn ang="0">
                    <a:pos x="T4" y="T5"/>
                  </a:cxn>
                  <a:cxn ang="0">
                    <a:pos x="T6" y="T7"/>
                  </a:cxn>
                </a:cxnLst>
                <a:rect l="0" t="0" r="r" b="b"/>
                <a:pathLst>
                  <a:path w="8" h="2">
                    <a:moveTo>
                      <a:pt x="8" y="0"/>
                    </a:moveTo>
                    <a:lnTo>
                      <a:pt x="0" y="0"/>
                    </a:lnTo>
                    <a:lnTo>
                      <a:pt x="0"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85" name="Freeform 265"/>
              <p:cNvSpPr>
                <a:spLocks/>
              </p:cNvSpPr>
              <p:nvPr/>
            </p:nvSpPr>
            <p:spPr bwMode="auto">
              <a:xfrm>
                <a:off x="2122" y="1863"/>
                <a:ext cx="42" cy="44"/>
              </a:xfrm>
              <a:custGeom>
                <a:avLst/>
                <a:gdLst>
                  <a:gd name="T0" fmla="*/ 85 w 85"/>
                  <a:gd name="T1" fmla="*/ 4 h 88"/>
                  <a:gd name="T2" fmla="*/ 52 w 85"/>
                  <a:gd name="T3" fmla="*/ 44 h 88"/>
                  <a:gd name="T4" fmla="*/ 29 w 85"/>
                  <a:gd name="T5" fmla="*/ 68 h 88"/>
                  <a:gd name="T6" fmla="*/ 4 w 85"/>
                  <a:gd name="T7" fmla="*/ 88 h 88"/>
                  <a:gd name="T8" fmla="*/ 0 w 85"/>
                  <a:gd name="T9" fmla="*/ 81 h 88"/>
                  <a:gd name="T10" fmla="*/ 24 w 85"/>
                  <a:gd name="T11" fmla="*/ 61 h 88"/>
                  <a:gd name="T12" fmla="*/ 46 w 85"/>
                  <a:gd name="T13" fmla="*/ 40 h 88"/>
                  <a:gd name="T14" fmla="*/ 79 w 85"/>
                  <a:gd name="T15" fmla="*/ 0 h 88"/>
                  <a:gd name="T16" fmla="*/ 85 w 85"/>
                  <a:gd name="T17"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88">
                    <a:moveTo>
                      <a:pt x="85" y="4"/>
                    </a:moveTo>
                    <a:lnTo>
                      <a:pt x="52" y="44"/>
                    </a:lnTo>
                    <a:lnTo>
                      <a:pt x="29" y="68"/>
                    </a:lnTo>
                    <a:lnTo>
                      <a:pt x="4" y="88"/>
                    </a:lnTo>
                    <a:lnTo>
                      <a:pt x="0" y="81"/>
                    </a:lnTo>
                    <a:lnTo>
                      <a:pt x="24" y="61"/>
                    </a:lnTo>
                    <a:lnTo>
                      <a:pt x="46" y="40"/>
                    </a:lnTo>
                    <a:lnTo>
                      <a:pt x="79" y="0"/>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86" name="Freeform 266"/>
              <p:cNvSpPr>
                <a:spLocks/>
              </p:cNvSpPr>
              <p:nvPr/>
            </p:nvSpPr>
            <p:spPr bwMode="auto">
              <a:xfrm>
                <a:off x="2161" y="1862"/>
                <a:ext cx="3" cy="3"/>
              </a:xfrm>
              <a:custGeom>
                <a:avLst/>
                <a:gdLst>
                  <a:gd name="T0" fmla="*/ 0 w 6"/>
                  <a:gd name="T1" fmla="*/ 0 h 6"/>
                  <a:gd name="T2" fmla="*/ 0 w 6"/>
                  <a:gd name="T3" fmla="*/ 2 h 6"/>
                  <a:gd name="T4" fmla="*/ 6 w 6"/>
                  <a:gd name="T5" fmla="*/ 6 h 6"/>
                  <a:gd name="T6" fmla="*/ 4 w 6"/>
                  <a:gd name="T7" fmla="*/ 6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lnTo>
                      <a:pt x="0" y="2"/>
                    </a:lnTo>
                    <a:lnTo>
                      <a:pt x="6" y="6"/>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87" name="Freeform 267"/>
              <p:cNvSpPr>
                <a:spLocks/>
              </p:cNvSpPr>
              <p:nvPr/>
            </p:nvSpPr>
            <p:spPr bwMode="auto">
              <a:xfrm>
                <a:off x="2093" y="1904"/>
                <a:ext cx="31" cy="16"/>
              </a:xfrm>
              <a:custGeom>
                <a:avLst/>
                <a:gdLst>
                  <a:gd name="T0" fmla="*/ 62 w 62"/>
                  <a:gd name="T1" fmla="*/ 7 h 33"/>
                  <a:gd name="T2" fmla="*/ 47 w 62"/>
                  <a:gd name="T3" fmla="*/ 17 h 33"/>
                  <a:gd name="T4" fmla="*/ 34 w 62"/>
                  <a:gd name="T5" fmla="*/ 28 h 33"/>
                  <a:gd name="T6" fmla="*/ 21 w 62"/>
                  <a:gd name="T7" fmla="*/ 33 h 33"/>
                  <a:gd name="T8" fmla="*/ 10 w 62"/>
                  <a:gd name="T9" fmla="*/ 33 h 33"/>
                  <a:gd name="T10" fmla="*/ 0 w 62"/>
                  <a:gd name="T11" fmla="*/ 30 h 33"/>
                  <a:gd name="T12" fmla="*/ 5 w 62"/>
                  <a:gd name="T13" fmla="*/ 24 h 33"/>
                  <a:gd name="T14" fmla="*/ 13 w 62"/>
                  <a:gd name="T15" fmla="*/ 27 h 33"/>
                  <a:gd name="T16" fmla="*/ 17 w 62"/>
                  <a:gd name="T17" fmla="*/ 27 h 33"/>
                  <a:gd name="T18" fmla="*/ 30 w 62"/>
                  <a:gd name="T19" fmla="*/ 22 h 33"/>
                  <a:gd name="T20" fmla="*/ 42 w 62"/>
                  <a:gd name="T21" fmla="*/ 11 h 33"/>
                  <a:gd name="T22" fmla="*/ 58 w 62"/>
                  <a:gd name="T23" fmla="*/ 0 h 33"/>
                  <a:gd name="T24" fmla="*/ 62 w 62"/>
                  <a:gd name="T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33">
                    <a:moveTo>
                      <a:pt x="62" y="7"/>
                    </a:moveTo>
                    <a:lnTo>
                      <a:pt x="47" y="17"/>
                    </a:lnTo>
                    <a:lnTo>
                      <a:pt x="34" y="28"/>
                    </a:lnTo>
                    <a:lnTo>
                      <a:pt x="21" y="33"/>
                    </a:lnTo>
                    <a:lnTo>
                      <a:pt x="10" y="33"/>
                    </a:lnTo>
                    <a:lnTo>
                      <a:pt x="0" y="30"/>
                    </a:lnTo>
                    <a:lnTo>
                      <a:pt x="5" y="24"/>
                    </a:lnTo>
                    <a:lnTo>
                      <a:pt x="13" y="27"/>
                    </a:lnTo>
                    <a:lnTo>
                      <a:pt x="17" y="27"/>
                    </a:lnTo>
                    <a:lnTo>
                      <a:pt x="30" y="22"/>
                    </a:lnTo>
                    <a:lnTo>
                      <a:pt x="42" y="11"/>
                    </a:lnTo>
                    <a:lnTo>
                      <a:pt x="58" y="0"/>
                    </a:lnTo>
                    <a:lnTo>
                      <a:pt x="6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88" name="Freeform 268"/>
              <p:cNvSpPr>
                <a:spLocks/>
              </p:cNvSpPr>
              <p:nvPr/>
            </p:nvSpPr>
            <p:spPr bwMode="auto">
              <a:xfrm>
                <a:off x="2122" y="1904"/>
                <a:ext cx="2" cy="3"/>
              </a:xfrm>
              <a:custGeom>
                <a:avLst/>
                <a:gdLst>
                  <a:gd name="T0" fmla="*/ 4 w 4"/>
                  <a:gd name="T1" fmla="*/ 7 h 7"/>
                  <a:gd name="T2" fmla="*/ 0 w 4"/>
                  <a:gd name="T3" fmla="*/ 0 h 7"/>
                  <a:gd name="T4" fmla="*/ 4 w 4"/>
                  <a:gd name="T5" fmla="*/ 7 h 7"/>
                </a:gdLst>
                <a:ahLst/>
                <a:cxnLst>
                  <a:cxn ang="0">
                    <a:pos x="T0" y="T1"/>
                  </a:cxn>
                  <a:cxn ang="0">
                    <a:pos x="T2" y="T3"/>
                  </a:cxn>
                  <a:cxn ang="0">
                    <a:pos x="T4" y="T5"/>
                  </a:cxn>
                </a:cxnLst>
                <a:rect l="0" t="0" r="r" b="b"/>
                <a:pathLst>
                  <a:path w="4" h="7">
                    <a:moveTo>
                      <a:pt x="4" y="7"/>
                    </a:moveTo>
                    <a:lnTo>
                      <a:pt x="0"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89" name="Freeform 269"/>
              <p:cNvSpPr>
                <a:spLocks/>
              </p:cNvSpPr>
              <p:nvPr/>
            </p:nvSpPr>
            <p:spPr bwMode="auto">
              <a:xfrm>
                <a:off x="2086" y="1891"/>
                <a:ext cx="10" cy="27"/>
              </a:xfrm>
              <a:custGeom>
                <a:avLst/>
                <a:gdLst>
                  <a:gd name="T0" fmla="*/ 14 w 19"/>
                  <a:gd name="T1" fmla="*/ 56 h 56"/>
                  <a:gd name="T2" fmla="*/ 10 w 19"/>
                  <a:gd name="T3" fmla="*/ 50 h 56"/>
                  <a:gd name="T4" fmla="*/ 5 w 19"/>
                  <a:gd name="T5" fmla="*/ 42 h 56"/>
                  <a:gd name="T6" fmla="*/ 2 w 19"/>
                  <a:gd name="T7" fmla="*/ 28 h 56"/>
                  <a:gd name="T8" fmla="*/ 0 w 19"/>
                  <a:gd name="T9" fmla="*/ 0 h 56"/>
                  <a:gd name="T10" fmla="*/ 8 w 19"/>
                  <a:gd name="T11" fmla="*/ 0 h 56"/>
                  <a:gd name="T12" fmla="*/ 8 w 19"/>
                  <a:gd name="T13" fmla="*/ 28 h 56"/>
                  <a:gd name="T14" fmla="*/ 11 w 19"/>
                  <a:gd name="T15" fmla="*/ 39 h 56"/>
                  <a:gd name="T16" fmla="*/ 14 w 19"/>
                  <a:gd name="T17" fmla="*/ 43 h 56"/>
                  <a:gd name="T18" fmla="*/ 19 w 19"/>
                  <a:gd name="T19" fmla="*/ 50 h 56"/>
                  <a:gd name="T20" fmla="*/ 14 w 19"/>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6">
                    <a:moveTo>
                      <a:pt x="14" y="56"/>
                    </a:moveTo>
                    <a:lnTo>
                      <a:pt x="10" y="50"/>
                    </a:lnTo>
                    <a:lnTo>
                      <a:pt x="5" y="42"/>
                    </a:lnTo>
                    <a:lnTo>
                      <a:pt x="2" y="28"/>
                    </a:lnTo>
                    <a:lnTo>
                      <a:pt x="0" y="0"/>
                    </a:lnTo>
                    <a:lnTo>
                      <a:pt x="8" y="0"/>
                    </a:lnTo>
                    <a:lnTo>
                      <a:pt x="8" y="28"/>
                    </a:lnTo>
                    <a:lnTo>
                      <a:pt x="11" y="39"/>
                    </a:lnTo>
                    <a:lnTo>
                      <a:pt x="14" y="43"/>
                    </a:lnTo>
                    <a:lnTo>
                      <a:pt x="19" y="50"/>
                    </a:lnTo>
                    <a:lnTo>
                      <a:pt x="14"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0" name="Freeform 270"/>
              <p:cNvSpPr>
                <a:spLocks/>
              </p:cNvSpPr>
              <p:nvPr/>
            </p:nvSpPr>
            <p:spPr bwMode="auto">
              <a:xfrm>
                <a:off x="2093" y="1915"/>
                <a:ext cx="3" cy="3"/>
              </a:xfrm>
              <a:custGeom>
                <a:avLst/>
                <a:gdLst>
                  <a:gd name="T0" fmla="*/ 0 w 5"/>
                  <a:gd name="T1" fmla="*/ 6 h 6"/>
                  <a:gd name="T2" fmla="*/ 5 w 5"/>
                  <a:gd name="T3" fmla="*/ 0 h 6"/>
                  <a:gd name="T4" fmla="*/ 0 w 5"/>
                  <a:gd name="T5" fmla="*/ 6 h 6"/>
                </a:gdLst>
                <a:ahLst/>
                <a:cxnLst>
                  <a:cxn ang="0">
                    <a:pos x="T0" y="T1"/>
                  </a:cxn>
                  <a:cxn ang="0">
                    <a:pos x="T2" y="T3"/>
                  </a:cxn>
                  <a:cxn ang="0">
                    <a:pos x="T4" y="T5"/>
                  </a:cxn>
                </a:cxnLst>
                <a:rect l="0" t="0" r="r" b="b"/>
                <a:pathLst>
                  <a:path w="5" h="6">
                    <a:moveTo>
                      <a:pt x="0" y="6"/>
                    </a:move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1" name="Freeform 271"/>
              <p:cNvSpPr>
                <a:spLocks/>
              </p:cNvSpPr>
              <p:nvPr/>
            </p:nvSpPr>
            <p:spPr bwMode="auto">
              <a:xfrm>
                <a:off x="2086" y="1891"/>
                <a:ext cx="6" cy="19"/>
              </a:xfrm>
              <a:custGeom>
                <a:avLst/>
                <a:gdLst>
                  <a:gd name="T0" fmla="*/ 8 w 11"/>
                  <a:gd name="T1" fmla="*/ 0 h 39"/>
                  <a:gd name="T2" fmla="*/ 11 w 11"/>
                  <a:gd name="T3" fmla="*/ 39 h 39"/>
                  <a:gd name="T4" fmla="*/ 4 w 11"/>
                  <a:gd name="T5" fmla="*/ 39 h 39"/>
                  <a:gd name="T6" fmla="*/ 0 w 11"/>
                  <a:gd name="T7" fmla="*/ 0 h 39"/>
                  <a:gd name="T8" fmla="*/ 8 w 11"/>
                  <a:gd name="T9" fmla="*/ 0 h 39"/>
                </a:gdLst>
                <a:ahLst/>
                <a:cxnLst>
                  <a:cxn ang="0">
                    <a:pos x="T0" y="T1"/>
                  </a:cxn>
                  <a:cxn ang="0">
                    <a:pos x="T2" y="T3"/>
                  </a:cxn>
                  <a:cxn ang="0">
                    <a:pos x="T4" y="T5"/>
                  </a:cxn>
                  <a:cxn ang="0">
                    <a:pos x="T6" y="T7"/>
                  </a:cxn>
                  <a:cxn ang="0">
                    <a:pos x="T8" y="T9"/>
                  </a:cxn>
                </a:cxnLst>
                <a:rect l="0" t="0" r="r" b="b"/>
                <a:pathLst>
                  <a:path w="11" h="39">
                    <a:moveTo>
                      <a:pt x="8" y="0"/>
                    </a:moveTo>
                    <a:lnTo>
                      <a:pt x="11" y="39"/>
                    </a:lnTo>
                    <a:lnTo>
                      <a:pt x="4" y="39"/>
                    </a:lnTo>
                    <a:lnTo>
                      <a:pt x="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2" name="Freeform 272"/>
              <p:cNvSpPr>
                <a:spLocks/>
              </p:cNvSpPr>
              <p:nvPr/>
            </p:nvSpPr>
            <p:spPr bwMode="auto">
              <a:xfrm>
                <a:off x="2086" y="1891"/>
                <a:ext cx="4" cy="1"/>
              </a:xfrm>
              <a:custGeom>
                <a:avLst/>
                <a:gdLst>
                  <a:gd name="T0" fmla="*/ 0 w 8"/>
                  <a:gd name="T1" fmla="*/ 8 w 8"/>
                  <a:gd name="T2" fmla="*/ 0 w 8"/>
                  <a:gd name="T3" fmla="*/ 8 w 8"/>
                  <a:gd name="T4" fmla="*/ 0 w 8"/>
                </a:gdLst>
                <a:ahLst/>
                <a:cxnLst>
                  <a:cxn ang="0">
                    <a:pos x="T0" y="0"/>
                  </a:cxn>
                  <a:cxn ang="0">
                    <a:pos x="T1" y="0"/>
                  </a:cxn>
                  <a:cxn ang="0">
                    <a:pos x="T2" y="0"/>
                  </a:cxn>
                  <a:cxn ang="0">
                    <a:pos x="T3" y="0"/>
                  </a:cxn>
                  <a:cxn ang="0">
                    <a:pos x="T4" y="0"/>
                  </a:cxn>
                </a:cxnLst>
                <a:rect l="0" t="0" r="r" b="b"/>
                <a:pathLst>
                  <a:path w="8">
                    <a:moveTo>
                      <a:pt x="0" y="0"/>
                    </a:moveTo>
                    <a:lnTo>
                      <a:pt x="8" y="0"/>
                    </a:lnTo>
                    <a:lnTo>
                      <a:pt x="0" y="0"/>
                    </a:lnTo>
                    <a:lnTo>
                      <a:pt x="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3" name="Freeform 273"/>
              <p:cNvSpPr>
                <a:spLocks/>
              </p:cNvSpPr>
              <p:nvPr/>
            </p:nvSpPr>
            <p:spPr bwMode="auto">
              <a:xfrm>
                <a:off x="2089" y="1909"/>
                <a:ext cx="22" cy="11"/>
              </a:xfrm>
              <a:custGeom>
                <a:avLst/>
                <a:gdLst>
                  <a:gd name="T0" fmla="*/ 6 w 45"/>
                  <a:gd name="T1" fmla="*/ 0 h 22"/>
                  <a:gd name="T2" fmla="*/ 11 w 45"/>
                  <a:gd name="T3" fmla="*/ 11 h 22"/>
                  <a:gd name="T4" fmla="*/ 17 w 45"/>
                  <a:gd name="T5" fmla="*/ 14 h 22"/>
                  <a:gd name="T6" fmla="*/ 30 w 45"/>
                  <a:gd name="T7" fmla="*/ 14 h 22"/>
                  <a:gd name="T8" fmla="*/ 43 w 45"/>
                  <a:gd name="T9" fmla="*/ 9 h 22"/>
                  <a:gd name="T10" fmla="*/ 45 w 45"/>
                  <a:gd name="T11" fmla="*/ 17 h 22"/>
                  <a:gd name="T12" fmla="*/ 30 w 45"/>
                  <a:gd name="T13" fmla="*/ 22 h 22"/>
                  <a:gd name="T14" fmla="*/ 16 w 45"/>
                  <a:gd name="T15" fmla="*/ 22 h 22"/>
                  <a:gd name="T16" fmla="*/ 5 w 45"/>
                  <a:gd name="T17" fmla="*/ 16 h 22"/>
                  <a:gd name="T18" fmla="*/ 0 w 45"/>
                  <a:gd name="T19" fmla="*/ 5 h 22"/>
                  <a:gd name="T20" fmla="*/ 6 w 45"/>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22">
                    <a:moveTo>
                      <a:pt x="6" y="0"/>
                    </a:moveTo>
                    <a:lnTo>
                      <a:pt x="11" y="11"/>
                    </a:lnTo>
                    <a:lnTo>
                      <a:pt x="17" y="14"/>
                    </a:lnTo>
                    <a:lnTo>
                      <a:pt x="30" y="14"/>
                    </a:lnTo>
                    <a:lnTo>
                      <a:pt x="43" y="9"/>
                    </a:lnTo>
                    <a:lnTo>
                      <a:pt x="45" y="17"/>
                    </a:lnTo>
                    <a:lnTo>
                      <a:pt x="30" y="22"/>
                    </a:lnTo>
                    <a:lnTo>
                      <a:pt x="16" y="22"/>
                    </a:lnTo>
                    <a:lnTo>
                      <a:pt x="5" y="16"/>
                    </a:lnTo>
                    <a:lnTo>
                      <a:pt x="0"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4" name="Freeform 274"/>
              <p:cNvSpPr>
                <a:spLocks/>
              </p:cNvSpPr>
              <p:nvPr/>
            </p:nvSpPr>
            <p:spPr bwMode="auto">
              <a:xfrm>
                <a:off x="2088" y="1909"/>
                <a:ext cx="4" cy="2"/>
              </a:xfrm>
              <a:custGeom>
                <a:avLst/>
                <a:gdLst>
                  <a:gd name="T0" fmla="*/ 0 w 7"/>
                  <a:gd name="T1" fmla="*/ 2 h 5"/>
                  <a:gd name="T2" fmla="*/ 1 w 7"/>
                  <a:gd name="T3" fmla="*/ 5 h 5"/>
                  <a:gd name="T4" fmla="*/ 7 w 7"/>
                  <a:gd name="T5" fmla="*/ 0 h 5"/>
                  <a:gd name="T6" fmla="*/ 7 w 7"/>
                  <a:gd name="T7" fmla="*/ 2 h 5"/>
                  <a:gd name="T8" fmla="*/ 0 w 7"/>
                  <a:gd name="T9" fmla="*/ 2 h 5"/>
                </a:gdLst>
                <a:ahLst/>
                <a:cxnLst>
                  <a:cxn ang="0">
                    <a:pos x="T0" y="T1"/>
                  </a:cxn>
                  <a:cxn ang="0">
                    <a:pos x="T2" y="T3"/>
                  </a:cxn>
                  <a:cxn ang="0">
                    <a:pos x="T4" y="T5"/>
                  </a:cxn>
                  <a:cxn ang="0">
                    <a:pos x="T6" y="T7"/>
                  </a:cxn>
                  <a:cxn ang="0">
                    <a:pos x="T8" y="T9"/>
                  </a:cxn>
                </a:cxnLst>
                <a:rect l="0" t="0" r="r" b="b"/>
                <a:pathLst>
                  <a:path w="7" h="5">
                    <a:moveTo>
                      <a:pt x="0" y="2"/>
                    </a:moveTo>
                    <a:lnTo>
                      <a:pt x="1" y="5"/>
                    </a:lnTo>
                    <a:lnTo>
                      <a:pt x="7" y="0"/>
                    </a:lnTo>
                    <a:lnTo>
                      <a:pt x="7"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5" name="Freeform 275"/>
              <p:cNvSpPr>
                <a:spLocks/>
              </p:cNvSpPr>
              <p:nvPr/>
            </p:nvSpPr>
            <p:spPr bwMode="auto">
              <a:xfrm>
                <a:off x="2031" y="1914"/>
                <a:ext cx="80" cy="126"/>
              </a:xfrm>
              <a:custGeom>
                <a:avLst/>
                <a:gdLst>
                  <a:gd name="T0" fmla="*/ 159 w 159"/>
                  <a:gd name="T1" fmla="*/ 7 h 254"/>
                  <a:gd name="T2" fmla="*/ 137 w 159"/>
                  <a:gd name="T3" fmla="*/ 22 h 254"/>
                  <a:gd name="T4" fmla="*/ 119 w 159"/>
                  <a:gd name="T5" fmla="*/ 48 h 254"/>
                  <a:gd name="T6" fmla="*/ 102 w 159"/>
                  <a:gd name="T7" fmla="*/ 78 h 254"/>
                  <a:gd name="T8" fmla="*/ 86 w 159"/>
                  <a:gd name="T9" fmla="*/ 115 h 254"/>
                  <a:gd name="T10" fmla="*/ 71 w 159"/>
                  <a:gd name="T11" fmla="*/ 153 h 254"/>
                  <a:gd name="T12" fmla="*/ 54 w 159"/>
                  <a:gd name="T13" fmla="*/ 193 h 254"/>
                  <a:gd name="T14" fmla="*/ 32 w 159"/>
                  <a:gd name="T15" fmla="*/ 226 h 254"/>
                  <a:gd name="T16" fmla="*/ 20 w 159"/>
                  <a:gd name="T17" fmla="*/ 241 h 254"/>
                  <a:gd name="T18" fmla="*/ 4 w 159"/>
                  <a:gd name="T19" fmla="*/ 254 h 254"/>
                  <a:gd name="T20" fmla="*/ 0 w 159"/>
                  <a:gd name="T21" fmla="*/ 247 h 254"/>
                  <a:gd name="T22" fmla="*/ 14 w 159"/>
                  <a:gd name="T23" fmla="*/ 237 h 254"/>
                  <a:gd name="T24" fmla="*/ 26 w 159"/>
                  <a:gd name="T25" fmla="*/ 221 h 254"/>
                  <a:gd name="T26" fmla="*/ 48 w 159"/>
                  <a:gd name="T27" fmla="*/ 189 h 254"/>
                  <a:gd name="T28" fmla="*/ 63 w 159"/>
                  <a:gd name="T29" fmla="*/ 152 h 254"/>
                  <a:gd name="T30" fmla="*/ 79 w 159"/>
                  <a:gd name="T31" fmla="*/ 113 h 254"/>
                  <a:gd name="T32" fmla="*/ 94 w 159"/>
                  <a:gd name="T33" fmla="*/ 76 h 254"/>
                  <a:gd name="T34" fmla="*/ 113 w 159"/>
                  <a:gd name="T35" fmla="*/ 44 h 254"/>
                  <a:gd name="T36" fmla="*/ 131 w 159"/>
                  <a:gd name="T37" fmla="*/ 17 h 254"/>
                  <a:gd name="T38" fmla="*/ 154 w 159"/>
                  <a:gd name="T39" fmla="*/ 0 h 254"/>
                  <a:gd name="T40" fmla="*/ 159 w 159"/>
                  <a:gd name="T41"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254">
                    <a:moveTo>
                      <a:pt x="159" y="7"/>
                    </a:moveTo>
                    <a:lnTo>
                      <a:pt x="137" y="22"/>
                    </a:lnTo>
                    <a:lnTo>
                      <a:pt x="119" y="48"/>
                    </a:lnTo>
                    <a:lnTo>
                      <a:pt x="102" y="78"/>
                    </a:lnTo>
                    <a:lnTo>
                      <a:pt x="86" y="115"/>
                    </a:lnTo>
                    <a:lnTo>
                      <a:pt x="71" y="153"/>
                    </a:lnTo>
                    <a:lnTo>
                      <a:pt x="54" y="193"/>
                    </a:lnTo>
                    <a:lnTo>
                      <a:pt x="32" y="226"/>
                    </a:lnTo>
                    <a:lnTo>
                      <a:pt x="20" y="241"/>
                    </a:lnTo>
                    <a:lnTo>
                      <a:pt x="4" y="254"/>
                    </a:lnTo>
                    <a:lnTo>
                      <a:pt x="0" y="247"/>
                    </a:lnTo>
                    <a:lnTo>
                      <a:pt x="14" y="237"/>
                    </a:lnTo>
                    <a:lnTo>
                      <a:pt x="26" y="221"/>
                    </a:lnTo>
                    <a:lnTo>
                      <a:pt x="48" y="189"/>
                    </a:lnTo>
                    <a:lnTo>
                      <a:pt x="63" y="152"/>
                    </a:lnTo>
                    <a:lnTo>
                      <a:pt x="79" y="113"/>
                    </a:lnTo>
                    <a:lnTo>
                      <a:pt x="94" y="76"/>
                    </a:lnTo>
                    <a:lnTo>
                      <a:pt x="113" y="44"/>
                    </a:lnTo>
                    <a:lnTo>
                      <a:pt x="131" y="17"/>
                    </a:lnTo>
                    <a:lnTo>
                      <a:pt x="154" y="0"/>
                    </a:lnTo>
                    <a:lnTo>
                      <a:pt x="15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6" name="Freeform 276"/>
              <p:cNvSpPr>
                <a:spLocks/>
              </p:cNvSpPr>
              <p:nvPr/>
            </p:nvSpPr>
            <p:spPr bwMode="auto">
              <a:xfrm>
                <a:off x="2109" y="1914"/>
                <a:ext cx="2" cy="4"/>
              </a:xfrm>
              <a:custGeom>
                <a:avLst/>
                <a:gdLst>
                  <a:gd name="T0" fmla="*/ 3 w 5"/>
                  <a:gd name="T1" fmla="*/ 0 h 8"/>
                  <a:gd name="T2" fmla="*/ 5 w 5"/>
                  <a:gd name="T3" fmla="*/ 7 h 8"/>
                  <a:gd name="T4" fmla="*/ 0 w 5"/>
                  <a:gd name="T5" fmla="*/ 0 h 8"/>
                  <a:gd name="T6" fmla="*/ 5 w 5"/>
                  <a:gd name="T7" fmla="*/ 8 h 8"/>
                  <a:gd name="T8" fmla="*/ 3 w 5"/>
                  <a:gd name="T9" fmla="*/ 0 h 8"/>
                </a:gdLst>
                <a:ahLst/>
                <a:cxnLst>
                  <a:cxn ang="0">
                    <a:pos x="T0" y="T1"/>
                  </a:cxn>
                  <a:cxn ang="0">
                    <a:pos x="T2" y="T3"/>
                  </a:cxn>
                  <a:cxn ang="0">
                    <a:pos x="T4" y="T5"/>
                  </a:cxn>
                  <a:cxn ang="0">
                    <a:pos x="T6" y="T7"/>
                  </a:cxn>
                  <a:cxn ang="0">
                    <a:pos x="T8" y="T9"/>
                  </a:cxn>
                </a:cxnLst>
                <a:rect l="0" t="0" r="r" b="b"/>
                <a:pathLst>
                  <a:path w="5" h="8">
                    <a:moveTo>
                      <a:pt x="3" y="0"/>
                    </a:moveTo>
                    <a:lnTo>
                      <a:pt x="5" y="7"/>
                    </a:lnTo>
                    <a:lnTo>
                      <a:pt x="0" y="0"/>
                    </a:lnTo>
                    <a:lnTo>
                      <a:pt x="5"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7" name="Freeform 277"/>
              <p:cNvSpPr>
                <a:spLocks/>
              </p:cNvSpPr>
              <p:nvPr/>
            </p:nvSpPr>
            <p:spPr bwMode="auto">
              <a:xfrm>
                <a:off x="2008" y="2033"/>
                <a:ext cx="26" cy="10"/>
              </a:xfrm>
              <a:custGeom>
                <a:avLst/>
                <a:gdLst>
                  <a:gd name="T0" fmla="*/ 51 w 51"/>
                  <a:gd name="T1" fmla="*/ 16 h 22"/>
                  <a:gd name="T2" fmla="*/ 42 w 51"/>
                  <a:gd name="T3" fmla="*/ 20 h 22"/>
                  <a:gd name="T4" fmla="*/ 28 w 51"/>
                  <a:gd name="T5" fmla="*/ 22 h 22"/>
                  <a:gd name="T6" fmla="*/ 11 w 51"/>
                  <a:gd name="T7" fmla="*/ 17 h 22"/>
                  <a:gd name="T8" fmla="*/ 5 w 51"/>
                  <a:gd name="T9" fmla="*/ 13 h 22"/>
                  <a:gd name="T10" fmla="*/ 0 w 51"/>
                  <a:gd name="T11" fmla="*/ 5 h 22"/>
                  <a:gd name="T12" fmla="*/ 6 w 51"/>
                  <a:gd name="T13" fmla="*/ 0 h 22"/>
                  <a:gd name="T14" fmla="*/ 11 w 51"/>
                  <a:gd name="T15" fmla="*/ 8 h 22"/>
                  <a:gd name="T16" fmla="*/ 16 w 51"/>
                  <a:gd name="T17" fmla="*/ 11 h 22"/>
                  <a:gd name="T18" fmla="*/ 28 w 51"/>
                  <a:gd name="T19" fmla="*/ 16 h 22"/>
                  <a:gd name="T20" fmla="*/ 39 w 51"/>
                  <a:gd name="T21" fmla="*/ 14 h 22"/>
                  <a:gd name="T22" fmla="*/ 47 w 51"/>
                  <a:gd name="T23" fmla="*/ 9 h 22"/>
                  <a:gd name="T24" fmla="*/ 51 w 51"/>
                  <a:gd name="T2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2">
                    <a:moveTo>
                      <a:pt x="51" y="16"/>
                    </a:moveTo>
                    <a:lnTo>
                      <a:pt x="42" y="20"/>
                    </a:lnTo>
                    <a:lnTo>
                      <a:pt x="28" y="22"/>
                    </a:lnTo>
                    <a:lnTo>
                      <a:pt x="11" y="17"/>
                    </a:lnTo>
                    <a:lnTo>
                      <a:pt x="5" y="13"/>
                    </a:lnTo>
                    <a:lnTo>
                      <a:pt x="0" y="5"/>
                    </a:lnTo>
                    <a:lnTo>
                      <a:pt x="6" y="0"/>
                    </a:lnTo>
                    <a:lnTo>
                      <a:pt x="11" y="8"/>
                    </a:lnTo>
                    <a:lnTo>
                      <a:pt x="16" y="11"/>
                    </a:lnTo>
                    <a:lnTo>
                      <a:pt x="28" y="16"/>
                    </a:lnTo>
                    <a:lnTo>
                      <a:pt x="39" y="14"/>
                    </a:lnTo>
                    <a:lnTo>
                      <a:pt x="47" y="9"/>
                    </a:lnTo>
                    <a:lnTo>
                      <a:pt x="5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8" name="Freeform 278"/>
              <p:cNvSpPr>
                <a:spLocks/>
              </p:cNvSpPr>
              <p:nvPr/>
            </p:nvSpPr>
            <p:spPr bwMode="auto">
              <a:xfrm>
                <a:off x="2031" y="2037"/>
                <a:ext cx="3" cy="3"/>
              </a:xfrm>
              <a:custGeom>
                <a:avLst/>
                <a:gdLst>
                  <a:gd name="T0" fmla="*/ 4 w 4"/>
                  <a:gd name="T1" fmla="*/ 7 h 7"/>
                  <a:gd name="T2" fmla="*/ 0 w 4"/>
                  <a:gd name="T3" fmla="*/ 0 h 7"/>
                  <a:gd name="T4" fmla="*/ 4 w 4"/>
                  <a:gd name="T5" fmla="*/ 7 h 7"/>
                </a:gdLst>
                <a:ahLst/>
                <a:cxnLst>
                  <a:cxn ang="0">
                    <a:pos x="T0" y="T1"/>
                  </a:cxn>
                  <a:cxn ang="0">
                    <a:pos x="T2" y="T3"/>
                  </a:cxn>
                  <a:cxn ang="0">
                    <a:pos x="T4" y="T5"/>
                  </a:cxn>
                </a:cxnLst>
                <a:rect l="0" t="0" r="r" b="b"/>
                <a:pathLst>
                  <a:path w="4" h="7">
                    <a:moveTo>
                      <a:pt x="4" y="7"/>
                    </a:moveTo>
                    <a:lnTo>
                      <a:pt x="0"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399" name="Freeform 279"/>
              <p:cNvSpPr>
                <a:spLocks/>
              </p:cNvSpPr>
              <p:nvPr/>
            </p:nvSpPr>
            <p:spPr bwMode="auto">
              <a:xfrm>
                <a:off x="2005" y="1954"/>
                <a:ext cx="6" cy="80"/>
              </a:xfrm>
              <a:custGeom>
                <a:avLst/>
                <a:gdLst>
                  <a:gd name="T0" fmla="*/ 6 w 12"/>
                  <a:gd name="T1" fmla="*/ 160 h 160"/>
                  <a:gd name="T2" fmla="*/ 2 w 12"/>
                  <a:gd name="T3" fmla="*/ 140 h 160"/>
                  <a:gd name="T4" fmla="*/ 0 w 12"/>
                  <a:gd name="T5" fmla="*/ 122 h 160"/>
                  <a:gd name="T6" fmla="*/ 3 w 12"/>
                  <a:gd name="T7" fmla="*/ 83 h 160"/>
                  <a:gd name="T8" fmla="*/ 6 w 12"/>
                  <a:gd name="T9" fmla="*/ 41 h 160"/>
                  <a:gd name="T10" fmla="*/ 5 w 12"/>
                  <a:gd name="T11" fmla="*/ 21 h 160"/>
                  <a:gd name="T12" fmla="*/ 0 w 12"/>
                  <a:gd name="T13" fmla="*/ 3 h 160"/>
                  <a:gd name="T14" fmla="*/ 6 w 12"/>
                  <a:gd name="T15" fmla="*/ 0 h 160"/>
                  <a:gd name="T16" fmla="*/ 11 w 12"/>
                  <a:gd name="T17" fmla="*/ 21 h 160"/>
                  <a:gd name="T18" fmla="*/ 12 w 12"/>
                  <a:gd name="T19" fmla="*/ 41 h 160"/>
                  <a:gd name="T20" fmla="*/ 9 w 12"/>
                  <a:gd name="T21" fmla="*/ 83 h 160"/>
                  <a:gd name="T22" fmla="*/ 6 w 12"/>
                  <a:gd name="T23" fmla="*/ 122 h 160"/>
                  <a:gd name="T24" fmla="*/ 8 w 12"/>
                  <a:gd name="T25" fmla="*/ 140 h 160"/>
                  <a:gd name="T26" fmla="*/ 12 w 12"/>
                  <a:gd name="T27" fmla="*/ 157 h 160"/>
                  <a:gd name="T28" fmla="*/ 6 w 12"/>
                  <a:gd name="T2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60">
                    <a:moveTo>
                      <a:pt x="6" y="160"/>
                    </a:moveTo>
                    <a:lnTo>
                      <a:pt x="2" y="140"/>
                    </a:lnTo>
                    <a:lnTo>
                      <a:pt x="0" y="122"/>
                    </a:lnTo>
                    <a:lnTo>
                      <a:pt x="3" y="83"/>
                    </a:lnTo>
                    <a:lnTo>
                      <a:pt x="6" y="41"/>
                    </a:lnTo>
                    <a:lnTo>
                      <a:pt x="5" y="21"/>
                    </a:lnTo>
                    <a:lnTo>
                      <a:pt x="0" y="3"/>
                    </a:lnTo>
                    <a:lnTo>
                      <a:pt x="6" y="0"/>
                    </a:lnTo>
                    <a:lnTo>
                      <a:pt x="11" y="21"/>
                    </a:lnTo>
                    <a:lnTo>
                      <a:pt x="12" y="41"/>
                    </a:lnTo>
                    <a:lnTo>
                      <a:pt x="9" y="83"/>
                    </a:lnTo>
                    <a:lnTo>
                      <a:pt x="6" y="122"/>
                    </a:lnTo>
                    <a:lnTo>
                      <a:pt x="8" y="140"/>
                    </a:lnTo>
                    <a:lnTo>
                      <a:pt x="12" y="157"/>
                    </a:lnTo>
                    <a:lnTo>
                      <a:pt x="6"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0" name="Freeform 280"/>
              <p:cNvSpPr>
                <a:spLocks/>
              </p:cNvSpPr>
              <p:nvPr/>
            </p:nvSpPr>
            <p:spPr bwMode="auto">
              <a:xfrm>
                <a:off x="2008" y="2033"/>
                <a:ext cx="3" cy="2"/>
              </a:xfrm>
              <a:custGeom>
                <a:avLst/>
                <a:gdLst>
                  <a:gd name="T0" fmla="*/ 0 w 6"/>
                  <a:gd name="T1" fmla="*/ 5 h 5"/>
                  <a:gd name="T2" fmla="*/ 0 w 6"/>
                  <a:gd name="T3" fmla="*/ 3 h 5"/>
                  <a:gd name="T4" fmla="*/ 6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0" y="3"/>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1" name="Freeform 281"/>
              <p:cNvSpPr>
                <a:spLocks/>
              </p:cNvSpPr>
              <p:nvPr/>
            </p:nvSpPr>
            <p:spPr bwMode="auto">
              <a:xfrm>
                <a:off x="1983" y="1822"/>
                <a:ext cx="25" cy="133"/>
              </a:xfrm>
              <a:custGeom>
                <a:avLst/>
                <a:gdLst>
                  <a:gd name="T0" fmla="*/ 45 w 51"/>
                  <a:gd name="T1" fmla="*/ 267 h 267"/>
                  <a:gd name="T2" fmla="*/ 26 w 51"/>
                  <a:gd name="T3" fmla="*/ 202 h 267"/>
                  <a:gd name="T4" fmla="*/ 19 w 51"/>
                  <a:gd name="T5" fmla="*/ 168 h 267"/>
                  <a:gd name="T6" fmla="*/ 12 w 51"/>
                  <a:gd name="T7" fmla="*/ 134 h 267"/>
                  <a:gd name="T8" fmla="*/ 3 w 51"/>
                  <a:gd name="T9" fmla="*/ 68 h 267"/>
                  <a:gd name="T10" fmla="*/ 0 w 51"/>
                  <a:gd name="T11" fmla="*/ 0 h 267"/>
                  <a:gd name="T12" fmla="*/ 6 w 51"/>
                  <a:gd name="T13" fmla="*/ 0 h 267"/>
                  <a:gd name="T14" fmla="*/ 9 w 51"/>
                  <a:gd name="T15" fmla="*/ 68 h 267"/>
                  <a:gd name="T16" fmla="*/ 19 w 51"/>
                  <a:gd name="T17" fmla="*/ 134 h 267"/>
                  <a:gd name="T18" fmla="*/ 25 w 51"/>
                  <a:gd name="T19" fmla="*/ 165 h 267"/>
                  <a:gd name="T20" fmla="*/ 33 w 51"/>
                  <a:gd name="T21" fmla="*/ 199 h 267"/>
                  <a:gd name="T22" fmla="*/ 51 w 51"/>
                  <a:gd name="T23" fmla="*/ 264 h 267"/>
                  <a:gd name="T24" fmla="*/ 45 w 51"/>
                  <a:gd name="T25"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67">
                    <a:moveTo>
                      <a:pt x="45" y="267"/>
                    </a:moveTo>
                    <a:lnTo>
                      <a:pt x="26" y="202"/>
                    </a:lnTo>
                    <a:lnTo>
                      <a:pt x="19" y="168"/>
                    </a:lnTo>
                    <a:lnTo>
                      <a:pt x="12" y="134"/>
                    </a:lnTo>
                    <a:lnTo>
                      <a:pt x="3" y="68"/>
                    </a:lnTo>
                    <a:lnTo>
                      <a:pt x="0" y="0"/>
                    </a:lnTo>
                    <a:lnTo>
                      <a:pt x="6" y="0"/>
                    </a:lnTo>
                    <a:lnTo>
                      <a:pt x="9" y="68"/>
                    </a:lnTo>
                    <a:lnTo>
                      <a:pt x="19" y="134"/>
                    </a:lnTo>
                    <a:lnTo>
                      <a:pt x="25" y="165"/>
                    </a:lnTo>
                    <a:lnTo>
                      <a:pt x="33" y="199"/>
                    </a:lnTo>
                    <a:lnTo>
                      <a:pt x="51" y="264"/>
                    </a:lnTo>
                    <a:lnTo>
                      <a:pt x="45"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2" name="Freeform 282"/>
              <p:cNvSpPr>
                <a:spLocks/>
              </p:cNvSpPr>
              <p:nvPr/>
            </p:nvSpPr>
            <p:spPr bwMode="auto">
              <a:xfrm>
                <a:off x="2005" y="1954"/>
                <a:ext cx="3" cy="1"/>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3" name="Freeform 283"/>
              <p:cNvSpPr>
                <a:spLocks/>
              </p:cNvSpPr>
              <p:nvPr/>
            </p:nvSpPr>
            <p:spPr bwMode="auto">
              <a:xfrm>
                <a:off x="1982" y="1802"/>
                <a:ext cx="4" cy="20"/>
              </a:xfrm>
              <a:custGeom>
                <a:avLst/>
                <a:gdLst>
                  <a:gd name="T0" fmla="*/ 1 w 7"/>
                  <a:gd name="T1" fmla="*/ 40 h 40"/>
                  <a:gd name="T2" fmla="*/ 0 w 7"/>
                  <a:gd name="T3" fmla="*/ 0 h 40"/>
                  <a:gd name="T4" fmla="*/ 6 w 7"/>
                  <a:gd name="T5" fmla="*/ 0 h 40"/>
                  <a:gd name="T6" fmla="*/ 7 w 7"/>
                  <a:gd name="T7" fmla="*/ 40 h 40"/>
                  <a:gd name="T8" fmla="*/ 1 w 7"/>
                  <a:gd name="T9" fmla="*/ 40 h 40"/>
                </a:gdLst>
                <a:ahLst/>
                <a:cxnLst>
                  <a:cxn ang="0">
                    <a:pos x="T0" y="T1"/>
                  </a:cxn>
                  <a:cxn ang="0">
                    <a:pos x="T2" y="T3"/>
                  </a:cxn>
                  <a:cxn ang="0">
                    <a:pos x="T4" y="T5"/>
                  </a:cxn>
                  <a:cxn ang="0">
                    <a:pos x="T6" y="T7"/>
                  </a:cxn>
                  <a:cxn ang="0">
                    <a:pos x="T8" y="T9"/>
                  </a:cxn>
                </a:cxnLst>
                <a:rect l="0" t="0" r="r" b="b"/>
                <a:pathLst>
                  <a:path w="7" h="40">
                    <a:moveTo>
                      <a:pt x="1" y="40"/>
                    </a:moveTo>
                    <a:lnTo>
                      <a:pt x="0" y="0"/>
                    </a:lnTo>
                    <a:lnTo>
                      <a:pt x="6" y="0"/>
                    </a:lnTo>
                    <a:lnTo>
                      <a:pt x="7" y="40"/>
                    </a:lnTo>
                    <a:lnTo>
                      <a:pt x="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4" name="Freeform 284"/>
              <p:cNvSpPr>
                <a:spLocks/>
              </p:cNvSpPr>
              <p:nvPr/>
            </p:nvSpPr>
            <p:spPr bwMode="auto">
              <a:xfrm>
                <a:off x="1983" y="182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5" name="Freeform 285"/>
              <p:cNvSpPr>
                <a:spLocks/>
              </p:cNvSpPr>
              <p:nvPr/>
            </p:nvSpPr>
            <p:spPr bwMode="auto">
              <a:xfrm>
                <a:off x="1982" y="1693"/>
                <a:ext cx="29" cy="109"/>
              </a:xfrm>
              <a:custGeom>
                <a:avLst/>
                <a:gdLst>
                  <a:gd name="T0" fmla="*/ 0 w 58"/>
                  <a:gd name="T1" fmla="*/ 218 h 218"/>
                  <a:gd name="T2" fmla="*/ 0 w 58"/>
                  <a:gd name="T3" fmla="*/ 164 h 218"/>
                  <a:gd name="T4" fmla="*/ 1 w 58"/>
                  <a:gd name="T5" fmla="*/ 133 h 218"/>
                  <a:gd name="T6" fmla="*/ 7 w 58"/>
                  <a:gd name="T7" fmla="*/ 103 h 218"/>
                  <a:gd name="T8" fmla="*/ 13 w 58"/>
                  <a:gd name="T9" fmla="*/ 74 h 218"/>
                  <a:gd name="T10" fmla="*/ 24 w 58"/>
                  <a:gd name="T11" fmla="*/ 48 h 218"/>
                  <a:gd name="T12" fmla="*/ 37 w 58"/>
                  <a:gd name="T13" fmla="*/ 22 h 218"/>
                  <a:gd name="T14" fmla="*/ 52 w 58"/>
                  <a:gd name="T15" fmla="*/ 0 h 218"/>
                  <a:gd name="T16" fmla="*/ 58 w 58"/>
                  <a:gd name="T17" fmla="*/ 5 h 218"/>
                  <a:gd name="T18" fmla="*/ 43 w 58"/>
                  <a:gd name="T19" fmla="*/ 26 h 218"/>
                  <a:gd name="T20" fmla="*/ 31 w 58"/>
                  <a:gd name="T21" fmla="*/ 53 h 218"/>
                  <a:gd name="T22" fmla="*/ 20 w 58"/>
                  <a:gd name="T23" fmla="*/ 77 h 218"/>
                  <a:gd name="T24" fmla="*/ 13 w 58"/>
                  <a:gd name="T25" fmla="*/ 107 h 218"/>
                  <a:gd name="T26" fmla="*/ 7 w 58"/>
                  <a:gd name="T27" fmla="*/ 136 h 218"/>
                  <a:gd name="T28" fmla="*/ 6 w 58"/>
                  <a:gd name="T29" fmla="*/ 164 h 218"/>
                  <a:gd name="T30" fmla="*/ 6 w 58"/>
                  <a:gd name="T31" fmla="*/ 218 h 218"/>
                  <a:gd name="T32" fmla="*/ 0 w 58"/>
                  <a:gd name="T3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218">
                    <a:moveTo>
                      <a:pt x="0" y="218"/>
                    </a:moveTo>
                    <a:lnTo>
                      <a:pt x="0" y="164"/>
                    </a:lnTo>
                    <a:lnTo>
                      <a:pt x="1" y="133"/>
                    </a:lnTo>
                    <a:lnTo>
                      <a:pt x="7" y="103"/>
                    </a:lnTo>
                    <a:lnTo>
                      <a:pt x="13" y="74"/>
                    </a:lnTo>
                    <a:lnTo>
                      <a:pt x="24" y="48"/>
                    </a:lnTo>
                    <a:lnTo>
                      <a:pt x="37" y="22"/>
                    </a:lnTo>
                    <a:lnTo>
                      <a:pt x="52" y="0"/>
                    </a:lnTo>
                    <a:lnTo>
                      <a:pt x="58" y="5"/>
                    </a:lnTo>
                    <a:lnTo>
                      <a:pt x="43" y="26"/>
                    </a:lnTo>
                    <a:lnTo>
                      <a:pt x="31" y="53"/>
                    </a:lnTo>
                    <a:lnTo>
                      <a:pt x="20" y="77"/>
                    </a:lnTo>
                    <a:lnTo>
                      <a:pt x="13" y="107"/>
                    </a:lnTo>
                    <a:lnTo>
                      <a:pt x="7" y="136"/>
                    </a:lnTo>
                    <a:lnTo>
                      <a:pt x="6" y="164"/>
                    </a:lnTo>
                    <a:lnTo>
                      <a:pt x="6" y="218"/>
                    </a:lnTo>
                    <a:lnTo>
                      <a:pt x="0"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6" name="Freeform 286"/>
              <p:cNvSpPr>
                <a:spLocks/>
              </p:cNvSpPr>
              <p:nvPr/>
            </p:nvSpPr>
            <p:spPr bwMode="auto">
              <a:xfrm>
                <a:off x="1982" y="180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7" name="Freeform 287"/>
              <p:cNvSpPr>
                <a:spLocks/>
              </p:cNvSpPr>
              <p:nvPr/>
            </p:nvSpPr>
            <p:spPr bwMode="auto">
              <a:xfrm>
                <a:off x="2008" y="1674"/>
                <a:ext cx="18" cy="21"/>
              </a:xfrm>
              <a:custGeom>
                <a:avLst/>
                <a:gdLst>
                  <a:gd name="T0" fmla="*/ 0 w 36"/>
                  <a:gd name="T1" fmla="*/ 39 h 44"/>
                  <a:gd name="T2" fmla="*/ 6 w 36"/>
                  <a:gd name="T3" fmla="*/ 44 h 44"/>
                  <a:gd name="T4" fmla="*/ 36 w 36"/>
                  <a:gd name="T5" fmla="*/ 5 h 44"/>
                  <a:gd name="T6" fmla="*/ 30 w 36"/>
                  <a:gd name="T7" fmla="*/ 0 h 44"/>
                  <a:gd name="T8" fmla="*/ 0 w 36"/>
                  <a:gd name="T9" fmla="*/ 39 h 44"/>
                </a:gdLst>
                <a:ahLst/>
                <a:cxnLst>
                  <a:cxn ang="0">
                    <a:pos x="T0" y="T1"/>
                  </a:cxn>
                  <a:cxn ang="0">
                    <a:pos x="T2" y="T3"/>
                  </a:cxn>
                  <a:cxn ang="0">
                    <a:pos x="T4" y="T5"/>
                  </a:cxn>
                  <a:cxn ang="0">
                    <a:pos x="T6" y="T7"/>
                  </a:cxn>
                  <a:cxn ang="0">
                    <a:pos x="T8" y="T9"/>
                  </a:cxn>
                </a:cxnLst>
                <a:rect l="0" t="0" r="r" b="b"/>
                <a:pathLst>
                  <a:path w="36" h="44">
                    <a:moveTo>
                      <a:pt x="0" y="39"/>
                    </a:moveTo>
                    <a:lnTo>
                      <a:pt x="6" y="44"/>
                    </a:lnTo>
                    <a:lnTo>
                      <a:pt x="36" y="5"/>
                    </a:lnTo>
                    <a:lnTo>
                      <a:pt x="30" y="0"/>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8" name="Freeform 288"/>
              <p:cNvSpPr>
                <a:spLocks/>
              </p:cNvSpPr>
              <p:nvPr/>
            </p:nvSpPr>
            <p:spPr bwMode="auto">
              <a:xfrm>
                <a:off x="2008" y="1693"/>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09" name="Rectangle 289"/>
              <p:cNvSpPr>
                <a:spLocks noChangeArrowheads="1"/>
              </p:cNvSpPr>
              <p:nvPr/>
            </p:nvSpPr>
            <p:spPr bwMode="auto">
              <a:xfrm>
                <a:off x="2023" y="1674"/>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410" name="Freeform 290"/>
              <p:cNvSpPr>
                <a:spLocks/>
              </p:cNvSpPr>
              <p:nvPr/>
            </p:nvSpPr>
            <p:spPr bwMode="auto">
              <a:xfrm>
                <a:off x="2023" y="1674"/>
                <a:ext cx="4" cy="2"/>
              </a:xfrm>
              <a:custGeom>
                <a:avLst/>
                <a:gdLst>
                  <a:gd name="T0" fmla="*/ 6 w 7"/>
                  <a:gd name="T1" fmla="*/ 5 h 5"/>
                  <a:gd name="T2" fmla="*/ 7 w 7"/>
                  <a:gd name="T3" fmla="*/ 2 h 5"/>
                  <a:gd name="T4" fmla="*/ 0 w 7"/>
                  <a:gd name="T5" fmla="*/ 2 h 5"/>
                  <a:gd name="T6" fmla="*/ 0 w 7"/>
                  <a:gd name="T7" fmla="*/ 0 h 5"/>
                  <a:gd name="T8" fmla="*/ 6 w 7"/>
                  <a:gd name="T9" fmla="*/ 5 h 5"/>
                </a:gdLst>
                <a:ahLst/>
                <a:cxnLst>
                  <a:cxn ang="0">
                    <a:pos x="T0" y="T1"/>
                  </a:cxn>
                  <a:cxn ang="0">
                    <a:pos x="T2" y="T3"/>
                  </a:cxn>
                  <a:cxn ang="0">
                    <a:pos x="T4" y="T5"/>
                  </a:cxn>
                  <a:cxn ang="0">
                    <a:pos x="T6" y="T7"/>
                  </a:cxn>
                  <a:cxn ang="0">
                    <a:pos x="T8" y="T9"/>
                  </a:cxn>
                </a:cxnLst>
                <a:rect l="0" t="0" r="r" b="b"/>
                <a:pathLst>
                  <a:path w="7" h="5">
                    <a:moveTo>
                      <a:pt x="6" y="5"/>
                    </a:moveTo>
                    <a:lnTo>
                      <a:pt x="7" y="2"/>
                    </a:lnTo>
                    <a:lnTo>
                      <a:pt x="0" y="2"/>
                    </a:ln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11" name="Freeform 291"/>
              <p:cNvSpPr>
                <a:spLocks/>
              </p:cNvSpPr>
              <p:nvPr/>
            </p:nvSpPr>
            <p:spPr bwMode="auto">
              <a:xfrm>
                <a:off x="2663" y="1533"/>
                <a:ext cx="198" cy="240"/>
              </a:xfrm>
              <a:custGeom>
                <a:avLst/>
                <a:gdLst>
                  <a:gd name="T0" fmla="*/ 49 w 396"/>
                  <a:gd name="T1" fmla="*/ 1 h 480"/>
                  <a:gd name="T2" fmla="*/ 108 w 396"/>
                  <a:gd name="T3" fmla="*/ 4 h 480"/>
                  <a:gd name="T4" fmla="*/ 136 w 396"/>
                  <a:gd name="T5" fmla="*/ 13 h 480"/>
                  <a:gd name="T6" fmla="*/ 170 w 396"/>
                  <a:gd name="T7" fmla="*/ 30 h 480"/>
                  <a:gd name="T8" fmla="*/ 210 w 396"/>
                  <a:gd name="T9" fmla="*/ 61 h 480"/>
                  <a:gd name="T10" fmla="*/ 236 w 396"/>
                  <a:gd name="T11" fmla="*/ 92 h 480"/>
                  <a:gd name="T12" fmla="*/ 270 w 396"/>
                  <a:gd name="T13" fmla="*/ 145 h 480"/>
                  <a:gd name="T14" fmla="*/ 295 w 396"/>
                  <a:gd name="T15" fmla="*/ 183 h 480"/>
                  <a:gd name="T16" fmla="*/ 340 w 396"/>
                  <a:gd name="T17" fmla="*/ 237 h 480"/>
                  <a:gd name="T18" fmla="*/ 360 w 396"/>
                  <a:gd name="T19" fmla="*/ 267 h 480"/>
                  <a:gd name="T20" fmla="*/ 371 w 396"/>
                  <a:gd name="T21" fmla="*/ 301 h 480"/>
                  <a:gd name="T22" fmla="*/ 387 w 396"/>
                  <a:gd name="T23" fmla="*/ 362 h 480"/>
                  <a:gd name="T24" fmla="*/ 396 w 396"/>
                  <a:gd name="T25" fmla="*/ 412 h 480"/>
                  <a:gd name="T26" fmla="*/ 391 w 396"/>
                  <a:gd name="T27" fmla="*/ 443 h 480"/>
                  <a:gd name="T28" fmla="*/ 377 w 396"/>
                  <a:gd name="T29" fmla="*/ 467 h 480"/>
                  <a:gd name="T30" fmla="*/ 356 w 396"/>
                  <a:gd name="T31" fmla="*/ 480 h 480"/>
                  <a:gd name="T32" fmla="*/ 342 w 396"/>
                  <a:gd name="T33" fmla="*/ 473 h 480"/>
                  <a:gd name="T34" fmla="*/ 317 w 396"/>
                  <a:gd name="T35" fmla="*/ 455 h 480"/>
                  <a:gd name="T36" fmla="*/ 312 w 396"/>
                  <a:gd name="T37" fmla="*/ 443 h 480"/>
                  <a:gd name="T38" fmla="*/ 311 w 396"/>
                  <a:gd name="T39" fmla="*/ 438 h 480"/>
                  <a:gd name="T40" fmla="*/ 306 w 396"/>
                  <a:gd name="T41" fmla="*/ 444 h 480"/>
                  <a:gd name="T42" fmla="*/ 297 w 396"/>
                  <a:gd name="T43" fmla="*/ 444 h 480"/>
                  <a:gd name="T44" fmla="*/ 272 w 396"/>
                  <a:gd name="T45" fmla="*/ 429 h 480"/>
                  <a:gd name="T46" fmla="*/ 226 w 396"/>
                  <a:gd name="T47" fmla="*/ 392 h 480"/>
                  <a:gd name="T48" fmla="*/ 212 w 396"/>
                  <a:gd name="T49" fmla="*/ 381 h 480"/>
                  <a:gd name="T50" fmla="*/ 216 w 396"/>
                  <a:gd name="T51" fmla="*/ 344 h 480"/>
                  <a:gd name="T52" fmla="*/ 213 w 396"/>
                  <a:gd name="T53" fmla="*/ 308 h 480"/>
                  <a:gd name="T54" fmla="*/ 205 w 396"/>
                  <a:gd name="T55" fmla="*/ 287 h 480"/>
                  <a:gd name="T56" fmla="*/ 212 w 396"/>
                  <a:gd name="T57" fmla="*/ 302 h 480"/>
                  <a:gd name="T58" fmla="*/ 215 w 396"/>
                  <a:gd name="T59" fmla="*/ 338 h 480"/>
                  <a:gd name="T60" fmla="*/ 210 w 396"/>
                  <a:gd name="T61" fmla="*/ 379 h 480"/>
                  <a:gd name="T62" fmla="*/ 198 w 396"/>
                  <a:gd name="T63" fmla="*/ 388 h 480"/>
                  <a:gd name="T64" fmla="*/ 178 w 396"/>
                  <a:gd name="T65" fmla="*/ 388 h 480"/>
                  <a:gd name="T66" fmla="*/ 167 w 396"/>
                  <a:gd name="T67" fmla="*/ 387 h 480"/>
                  <a:gd name="T68" fmla="*/ 151 w 396"/>
                  <a:gd name="T69" fmla="*/ 379 h 480"/>
                  <a:gd name="T70" fmla="*/ 113 w 396"/>
                  <a:gd name="T71" fmla="*/ 356 h 480"/>
                  <a:gd name="T72" fmla="*/ 57 w 396"/>
                  <a:gd name="T73" fmla="*/ 310 h 480"/>
                  <a:gd name="T74" fmla="*/ 23 w 396"/>
                  <a:gd name="T75" fmla="*/ 287 h 480"/>
                  <a:gd name="T76" fmla="*/ 4 w 396"/>
                  <a:gd name="T77" fmla="*/ 276 h 480"/>
                  <a:gd name="T78" fmla="*/ 1 w 396"/>
                  <a:gd name="T79" fmla="*/ 270 h 480"/>
                  <a:gd name="T80" fmla="*/ 4 w 396"/>
                  <a:gd name="T81" fmla="*/ 179 h 480"/>
                  <a:gd name="T82" fmla="*/ 7 w 396"/>
                  <a:gd name="T83" fmla="*/ 84 h 480"/>
                  <a:gd name="T84" fmla="*/ 4 w 396"/>
                  <a:gd name="T85" fmla="*/ 3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6" h="480">
                    <a:moveTo>
                      <a:pt x="9" y="10"/>
                    </a:moveTo>
                    <a:lnTo>
                      <a:pt x="29" y="4"/>
                    </a:lnTo>
                    <a:lnTo>
                      <a:pt x="49" y="1"/>
                    </a:lnTo>
                    <a:lnTo>
                      <a:pt x="69" y="0"/>
                    </a:lnTo>
                    <a:lnTo>
                      <a:pt x="89" y="1"/>
                    </a:lnTo>
                    <a:lnTo>
                      <a:pt x="108" y="4"/>
                    </a:lnTo>
                    <a:lnTo>
                      <a:pt x="117" y="7"/>
                    </a:lnTo>
                    <a:lnTo>
                      <a:pt x="127" y="9"/>
                    </a:lnTo>
                    <a:lnTo>
                      <a:pt x="136" y="13"/>
                    </a:lnTo>
                    <a:lnTo>
                      <a:pt x="145" y="17"/>
                    </a:lnTo>
                    <a:lnTo>
                      <a:pt x="162" y="26"/>
                    </a:lnTo>
                    <a:lnTo>
                      <a:pt x="170" y="30"/>
                    </a:lnTo>
                    <a:lnTo>
                      <a:pt x="179" y="37"/>
                    </a:lnTo>
                    <a:lnTo>
                      <a:pt x="195" y="47"/>
                    </a:lnTo>
                    <a:lnTo>
                      <a:pt x="210" y="61"/>
                    </a:lnTo>
                    <a:lnTo>
                      <a:pt x="216" y="69"/>
                    </a:lnTo>
                    <a:lnTo>
                      <a:pt x="224" y="77"/>
                    </a:lnTo>
                    <a:lnTo>
                      <a:pt x="236" y="92"/>
                    </a:lnTo>
                    <a:lnTo>
                      <a:pt x="249" y="109"/>
                    </a:lnTo>
                    <a:lnTo>
                      <a:pt x="260" y="126"/>
                    </a:lnTo>
                    <a:lnTo>
                      <a:pt x="270" y="145"/>
                    </a:lnTo>
                    <a:lnTo>
                      <a:pt x="275" y="155"/>
                    </a:lnTo>
                    <a:lnTo>
                      <a:pt x="281" y="165"/>
                    </a:lnTo>
                    <a:lnTo>
                      <a:pt x="295" y="183"/>
                    </a:lnTo>
                    <a:lnTo>
                      <a:pt x="311" y="202"/>
                    </a:lnTo>
                    <a:lnTo>
                      <a:pt x="326" y="219"/>
                    </a:lnTo>
                    <a:lnTo>
                      <a:pt x="340" y="237"/>
                    </a:lnTo>
                    <a:lnTo>
                      <a:pt x="348" y="246"/>
                    </a:lnTo>
                    <a:lnTo>
                      <a:pt x="354" y="256"/>
                    </a:lnTo>
                    <a:lnTo>
                      <a:pt x="360" y="267"/>
                    </a:lnTo>
                    <a:lnTo>
                      <a:pt x="365" y="277"/>
                    </a:lnTo>
                    <a:lnTo>
                      <a:pt x="368" y="288"/>
                    </a:lnTo>
                    <a:lnTo>
                      <a:pt x="371" y="301"/>
                    </a:lnTo>
                    <a:lnTo>
                      <a:pt x="376" y="321"/>
                    </a:lnTo>
                    <a:lnTo>
                      <a:pt x="382" y="341"/>
                    </a:lnTo>
                    <a:lnTo>
                      <a:pt x="387" y="362"/>
                    </a:lnTo>
                    <a:lnTo>
                      <a:pt x="391" y="382"/>
                    </a:lnTo>
                    <a:lnTo>
                      <a:pt x="394" y="402"/>
                    </a:lnTo>
                    <a:lnTo>
                      <a:pt x="396" y="412"/>
                    </a:lnTo>
                    <a:lnTo>
                      <a:pt x="394" y="422"/>
                    </a:lnTo>
                    <a:lnTo>
                      <a:pt x="394" y="432"/>
                    </a:lnTo>
                    <a:lnTo>
                      <a:pt x="391" y="443"/>
                    </a:lnTo>
                    <a:lnTo>
                      <a:pt x="388" y="452"/>
                    </a:lnTo>
                    <a:lnTo>
                      <a:pt x="383" y="461"/>
                    </a:lnTo>
                    <a:lnTo>
                      <a:pt x="377" y="467"/>
                    </a:lnTo>
                    <a:lnTo>
                      <a:pt x="366" y="475"/>
                    </a:lnTo>
                    <a:lnTo>
                      <a:pt x="362" y="478"/>
                    </a:lnTo>
                    <a:lnTo>
                      <a:pt x="356" y="480"/>
                    </a:lnTo>
                    <a:lnTo>
                      <a:pt x="351" y="480"/>
                    </a:lnTo>
                    <a:lnTo>
                      <a:pt x="348" y="478"/>
                    </a:lnTo>
                    <a:lnTo>
                      <a:pt x="342" y="473"/>
                    </a:lnTo>
                    <a:lnTo>
                      <a:pt x="335" y="470"/>
                    </a:lnTo>
                    <a:lnTo>
                      <a:pt x="323" y="459"/>
                    </a:lnTo>
                    <a:lnTo>
                      <a:pt x="317" y="455"/>
                    </a:lnTo>
                    <a:lnTo>
                      <a:pt x="314" y="449"/>
                    </a:lnTo>
                    <a:lnTo>
                      <a:pt x="312" y="446"/>
                    </a:lnTo>
                    <a:lnTo>
                      <a:pt x="312" y="443"/>
                    </a:lnTo>
                    <a:lnTo>
                      <a:pt x="311" y="439"/>
                    </a:lnTo>
                    <a:lnTo>
                      <a:pt x="312" y="435"/>
                    </a:lnTo>
                    <a:lnTo>
                      <a:pt x="311" y="438"/>
                    </a:lnTo>
                    <a:lnTo>
                      <a:pt x="309" y="441"/>
                    </a:lnTo>
                    <a:lnTo>
                      <a:pt x="308" y="443"/>
                    </a:lnTo>
                    <a:lnTo>
                      <a:pt x="306" y="444"/>
                    </a:lnTo>
                    <a:lnTo>
                      <a:pt x="303" y="446"/>
                    </a:lnTo>
                    <a:lnTo>
                      <a:pt x="300" y="446"/>
                    </a:lnTo>
                    <a:lnTo>
                      <a:pt x="297" y="444"/>
                    </a:lnTo>
                    <a:lnTo>
                      <a:pt x="292" y="443"/>
                    </a:lnTo>
                    <a:lnTo>
                      <a:pt x="286" y="439"/>
                    </a:lnTo>
                    <a:lnTo>
                      <a:pt x="272" y="429"/>
                    </a:lnTo>
                    <a:lnTo>
                      <a:pt x="257" y="416"/>
                    </a:lnTo>
                    <a:lnTo>
                      <a:pt x="241" y="402"/>
                    </a:lnTo>
                    <a:lnTo>
                      <a:pt x="226" y="392"/>
                    </a:lnTo>
                    <a:lnTo>
                      <a:pt x="218" y="387"/>
                    </a:lnTo>
                    <a:lnTo>
                      <a:pt x="212" y="384"/>
                    </a:lnTo>
                    <a:lnTo>
                      <a:pt x="212" y="381"/>
                    </a:lnTo>
                    <a:lnTo>
                      <a:pt x="213" y="372"/>
                    </a:lnTo>
                    <a:lnTo>
                      <a:pt x="215" y="359"/>
                    </a:lnTo>
                    <a:lnTo>
                      <a:pt x="216" y="344"/>
                    </a:lnTo>
                    <a:lnTo>
                      <a:pt x="215" y="327"/>
                    </a:lnTo>
                    <a:lnTo>
                      <a:pt x="215" y="317"/>
                    </a:lnTo>
                    <a:lnTo>
                      <a:pt x="213" y="308"/>
                    </a:lnTo>
                    <a:lnTo>
                      <a:pt x="212" y="301"/>
                    </a:lnTo>
                    <a:lnTo>
                      <a:pt x="209" y="293"/>
                    </a:lnTo>
                    <a:lnTo>
                      <a:pt x="205" y="287"/>
                    </a:lnTo>
                    <a:lnTo>
                      <a:pt x="201" y="280"/>
                    </a:lnTo>
                    <a:lnTo>
                      <a:pt x="207" y="291"/>
                    </a:lnTo>
                    <a:lnTo>
                      <a:pt x="212" y="302"/>
                    </a:lnTo>
                    <a:lnTo>
                      <a:pt x="213" y="313"/>
                    </a:lnTo>
                    <a:lnTo>
                      <a:pt x="215" y="325"/>
                    </a:lnTo>
                    <a:lnTo>
                      <a:pt x="215" y="338"/>
                    </a:lnTo>
                    <a:lnTo>
                      <a:pt x="215" y="348"/>
                    </a:lnTo>
                    <a:lnTo>
                      <a:pt x="212" y="373"/>
                    </a:lnTo>
                    <a:lnTo>
                      <a:pt x="210" y="379"/>
                    </a:lnTo>
                    <a:lnTo>
                      <a:pt x="207" y="384"/>
                    </a:lnTo>
                    <a:lnTo>
                      <a:pt x="202" y="387"/>
                    </a:lnTo>
                    <a:lnTo>
                      <a:pt x="198" y="388"/>
                    </a:lnTo>
                    <a:lnTo>
                      <a:pt x="192" y="388"/>
                    </a:lnTo>
                    <a:lnTo>
                      <a:pt x="185" y="388"/>
                    </a:lnTo>
                    <a:lnTo>
                      <a:pt x="178" y="388"/>
                    </a:lnTo>
                    <a:lnTo>
                      <a:pt x="171" y="385"/>
                    </a:lnTo>
                    <a:lnTo>
                      <a:pt x="168" y="385"/>
                    </a:lnTo>
                    <a:lnTo>
                      <a:pt x="167" y="387"/>
                    </a:lnTo>
                    <a:lnTo>
                      <a:pt x="162" y="387"/>
                    </a:lnTo>
                    <a:lnTo>
                      <a:pt x="159" y="385"/>
                    </a:lnTo>
                    <a:lnTo>
                      <a:pt x="151" y="379"/>
                    </a:lnTo>
                    <a:lnTo>
                      <a:pt x="144" y="375"/>
                    </a:lnTo>
                    <a:lnTo>
                      <a:pt x="128" y="367"/>
                    </a:lnTo>
                    <a:lnTo>
                      <a:pt x="113" y="356"/>
                    </a:lnTo>
                    <a:lnTo>
                      <a:pt x="99" y="345"/>
                    </a:lnTo>
                    <a:lnTo>
                      <a:pt x="65" y="317"/>
                    </a:lnTo>
                    <a:lnTo>
                      <a:pt x="57" y="310"/>
                    </a:lnTo>
                    <a:lnTo>
                      <a:pt x="48" y="304"/>
                    </a:lnTo>
                    <a:lnTo>
                      <a:pt x="29" y="290"/>
                    </a:lnTo>
                    <a:lnTo>
                      <a:pt x="23" y="287"/>
                    </a:lnTo>
                    <a:lnTo>
                      <a:pt x="15" y="284"/>
                    </a:lnTo>
                    <a:lnTo>
                      <a:pt x="7" y="279"/>
                    </a:lnTo>
                    <a:lnTo>
                      <a:pt x="4" y="276"/>
                    </a:lnTo>
                    <a:lnTo>
                      <a:pt x="3" y="274"/>
                    </a:lnTo>
                    <a:lnTo>
                      <a:pt x="1" y="273"/>
                    </a:lnTo>
                    <a:lnTo>
                      <a:pt x="1" y="270"/>
                    </a:lnTo>
                    <a:lnTo>
                      <a:pt x="0" y="262"/>
                    </a:lnTo>
                    <a:lnTo>
                      <a:pt x="1" y="242"/>
                    </a:lnTo>
                    <a:lnTo>
                      <a:pt x="4" y="179"/>
                    </a:lnTo>
                    <a:lnTo>
                      <a:pt x="7" y="142"/>
                    </a:lnTo>
                    <a:lnTo>
                      <a:pt x="7" y="104"/>
                    </a:lnTo>
                    <a:lnTo>
                      <a:pt x="7" y="84"/>
                    </a:lnTo>
                    <a:lnTo>
                      <a:pt x="7" y="67"/>
                    </a:lnTo>
                    <a:lnTo>
                      <a:pt x="6" y="50"/>
                    </a:lnTo>
                    <a:lnTo>
                      <a:pt x="4" y="35"/>
                    </a:lnTo>
                    <a:lnTo>
                      <a:pt x="9" y="1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12" name="Freeform 292"/>
              <p:cNvSpPr>
                <a:spLocks/>
              </p:cNvSpPr>
              <p:nvPr/>
            </p:nvSpPr>
            <p:spPr bwMode="auto">
              <a:xfrm>
                <a:off x="2667" y="1532"/>
                <a:ext cx="133" cy="75"/>
              </a:xfrm>
              <a:custGeom>
                <a:avLst/>
                <a:gdLst>
                  <a:gd name="T0" fmla="*/ 0 w 265"/>
                  <a:gd name="T1" fmla="*/ 9 h 150"/>
                  <a:gd name="T2" fmla="*/ 40 w 265"/>
                  <a:gd name="T3" fmla="*/ 0 h 150"/>
                  <a:gd name="T4" fmla="*/ 80 w 265"/>
                  <a:gd name="T5" fmla="*/ 0 h 150"/>
                  <a:gd name="T6" fmla="*/ 118 w 265"/>
                  <a:gd name="T7" fmla="*/ 8 h 150"/>
                  <a:gd name="T8" fmla="*/ 155 w 265"/>
                  <a:gd name="T9" fmla="*/ 25 h 150"/>
                  <a:gd name="T10" fmla="*/ 187 w 265"/>
                  <a:gd name="T11" fmla="*/ 46 h 150"/>
                  <a:gd name="T12" fmla="*/ 203 w 265"/>
                  <a:gd name="T13" fmla="*/ 62 h 150"/>
                  <a:gd name="T14" fmla="*/ 218 w 265"/>
                  <a:gd name="T15" fmla="*/ 76 h 150"/>
                  <a:gd name="T16" fmla="*/ 243 w 265"/>
                  <a:gd name="T17" fmla="*/ 110 h 150"/>
                  <a:gd name="T18" fmla="*/ 265 w 265"/>
                  <a:gd name="T19" fmla="*/ 145 h 150"/>
                  <a:gd name="T20" fmla="*/ 258 w 265"/>
                  <a:gd name="T21" fmla="*/ 150 h 150"/>
                  <a:gd name="T22" fmla="*/ 237 w 265"/>
                  <a:gd name="T23" fmla="*/ 114 h 150"/>
                  <a:gd name="T24" fmla="*/ 212 w 265"/>
                  <a:gd name="T25" fmla="*/ 80 h 150"/>
                  <a:gd name="T26" fmla="*/ 196 w 265"/>
                  <a:gd name="T27" fmla="*/ 66 h 150"/>
                  <a:gd name="T28" fmla="*/ 183 w 265"/>
                  <a:gd name="T29" fmla="*/ 52 h 150"/>
                  <a:gd name="T30" fmla="*/ 150 w 265"/>
                  <a:gd name="T31" fmla="*/ 31 h 150"/>
                  <a:gd name="T32" fmla="*/ 116 w 265"/>
                  <a:gd name="T33" fmla="*/ 15 h 150"/>
                  <a:gd name="T34" fmla="*/ 79 w 265"/>
                  <a:gd name="T35" fmla="*/ 8 h 150"/>
                  <a:gd name="T36" fmla="*/ 40 w 265"/>
                  <a:gd name="T37" fmla="*/ 8 h 150"/>
                  <a:gd name="T38" fmla="*/ 1 w 265"/>
                  <a:gd name="T39" fmla="*/ 17 h 150"/>
                  <a:gd name="T40" fmla="*/ 0 w 265"/>
                  <a:gd name="T41" fmla="*/ 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150">
                    <a:moveTo>
                      <a:pt x="0" y="9"/>
                    </a:moveTo>
                    <a:lnTo>
                      <a:pt x="40" y="0"/>
                    </a:lnTo>
                    <a:lnTo>
                      <a:pt x="80" y="0"/>
                    </a:lnTo>
                    <a:lnTo>
                      <a:pt x="118" y="8"/>
                    </a:lnTo>
                    <a:lnTo>
                      <a:pt x="155" y="25"/>
                    </a:lnTo>
                    <a:lnTo>
                      <a:pt x="187" y="46"/>
                    </a:lnTo>
                    <a:lnTo>
                      <a:pt x="203" y="62"/>
                    </a:lnTo>
                    <a:lnTo>
                      <a:pt x="218" y="76"/>
                    </a:lnTo>
                    <a:lnTo>
                      <a:pt x="243" y="110"/>
                    </a:lnTo>
                    <a:lnTo>
                      <a:pt x="265" y="145"/>
                    </a:lnTo>
                    <a:lnTo>
                      <a:pt x="258" y="150"/>
                    </a:lnTo>
                    <a:lnTo>
                      <a:pt x="237" y="114"/>
                    </a:lnTo>
                    <a:lnTo>
                      <a:pt x="212" y="80"/>
                    </a:lnTo>
                    <a:lnTo>
                      <a:pt x="196" y="66"/>
                    </a:lnTo>
                    <a:lnTo>
                      <a:pt x="183" y="52"/>
                    </a:lnTo>
                    <a:lnTo>
                      <a:pt x="150" y="31"/>
                    </a:lnTo>
                    <a:lnTo>
                      <a:pt x="116" y="15"/>
                    </a:lnTo>
                    <a:lnTo>
                      <a:pt x="79" y="8"/>
                    </a:lnTo>
                    <a:lnTo>
                      <a:pt x="40" y="8"/>
                    </a:lnTo>
                    <a:lnTo>
                      <a:pt x="1" y="17"/>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13" name="Freeform 293"/>
              <p:cNvSpPr>
                <a:spLocks/>
              </p:cNvSpPr>
              <p:nvPr/>
            </p:nvSpPr>
            <p:spPr bwMode="auto">
              <a:xfrm>
                <a:off x="2797" y="1605"/>
                <a:ext cx="53" cy="80"/>
              </a:xfrm>
              <a:custGeom>
                <a:avLst/>
                <a:gdLst>
                  <a:gd name="T0" fmla="*/ 7 w 107"/>
                  <a:gd name="T1" fmla="*/ 0 h 159"/>
                  <a:gd name="T2" fmla="*/ 17 w 107"/>
                  <a:gd name="T3" fmla="*/ 20 h 159"/>
                  <a:gd name="T4" fmla="*/ 31 w 107"/>
                  <a:gd name="T5" fmla="*/ 39 h 159"/>
                  <a:gd name="T6" fmla="*/ 62 w 107"/>
                  <a:gd name="T7" fmla="*/ 74 h 159"/>
                  <a:gd name="T8" fmla="*/ 90 w 107"/>
                  <a:gd name="T9" fmla="*/ 111 h 159"/>
                  <a:gd name="T10" fmla="*/ 101 w 107"/>
                  <a:gd name="T11" fmla="*/ 134 h 159"/>
                  <a:gd name="T12" fmla="*/ 107 w 107"/>
                  <a:gd name="T13" fmla="*/ 158 h 159"/>
                  <a:gd name="T14" fmla="*/ 99 w 107"/>
                  <a:gd name="T15" fmla="*/ 159 h 159"/>
                  <a:gd name="T16" fmla="*/ 93 w 107"/>
                  <a:gd name="T17" fmla="*/ 136 h 159"/>
                  <a:gd name="T18" fmla="*/ 84 w 107"/>
                  <a:gd name="T19" fmla="*/ 116 h 159"/>
                  <a:gd name="T20" fmla="*/ 56 w 107"/>
                  <a:gd name="T21" fmla="*/ 79 h 159"/>
                  <a:gd name="T22" fmla="*/ 25 w 107"/>
                  <a:gd name="T23" fmla="*/ 43 h 159"/>
                  <a:gd name="T24" fmla="*/ 11 w 107"/>
                  <a:gd name="T25" fmla="*/ 25 h 159"/>
                  <a:gd name="T26" fmla="*/ 0 w 107"/>
                  <a:gd name="T27" fmla="*/ 5 h 159"/>
                  <a:gd name="T28" fmla="*/ 7 w 107"/>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159">
                    <a:moveTo>
                      <a:pt x="7" y="0"/>
                    </a:moveTo>
                    <a:lnTo>
                      <a:pt x="17" y="20"/>
                    </a:lnTo>
                    <a:lnTo>
                      <a:pt x="31" y="39"/>
                    </a:lnTo>
                    <a:lnTo>
                      <a:pt x="62" y="74"/>
                    </a:lnTo>
                    <a:lnTo>
                      <a:pt x="90" y="111"/>
                    </a:lnTo>
                    <a:lnTo>
                      <a:pt x="101" y="134"/>
                    </a:lnTo>
                    <a:lnTo>
                      <a:pt x="107" y="158"/>
                    </a:lnTo>
                    <a:lnTo>
                      <a:pt x="99" y="159"/>
                    </a:lnTo>
                    <a:lnTo>
                      <a:pt x="93" y="136"/>
                    </a:lnTo>
                    <a:lnTo>
                      <a:pt x="84" y="116"/>
                    </a:lnTo>
                    <a:lnTo>
                      <a:pt x="56" y="79"/>
                    </a:lnTo>
                    <a:lnTo>
                      <a:pt x="25" y="43"/>
                    </a:lnTo>
                    <a:lnTo>
                      <a:pt x="11" y="25"/>
                    </a:lnTo>
                    <a:lnTo>
                      <a:pt x="0"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14" name="Freeform 294"/>
              <p:cNvSpPr>
                <a:spLocks/>
              </p:cNvSpPr>
              <p:nvPr/>
            </p:nvSpPr>
            <p:spPr bwMode="auto">
              <a:xfrm>
                <a:off x="2797" y="1605"/>
                <a:ext cx="3" cy="2"/>
              </a:xfrm>
              <a:custGeom>
                <a:avLst/>
                <a:gdLst>
                  <a:gd name="T0" fmla="*/ 0 w 7"/>
                  <a:gd name="T1" fmla="*/ 5 h 5"/>
                  <a:gd name="T2" fmla="*/ 7 w 7"/>
                  <a:gd name="T3" fmla="*/ 0 h 5"/>
                  <a:gd name="T4" fmla="*/ 0 w 7"/>
                  <a:gd name="T5" fmla="*/ 5 h 5"/>
                </a:gdLst>
                <a:ahLst/>
                <a:cxnLst>
                  <a:cxn ang="0">
                    <a:pos x="T0" y="T1"/>
                  </a:cxn>
                  <a:cxn ang="0">
                    <a:pos x="T2" y="T3"/>
                  </a:cxn>
                  <a:cxn ang="0">
                    <a:pos x="T4" y="T5"/>
                  </a:cxn>
                </a:cxnLst>
                <a:rect l="0" t="0" r="r" b="b"/>
                <a:pathLst>
                  <a:path w="7" h="5">
                    <a:moveTo>
                      <a:pt x="0" y="5"/>
                    </a:moveTo>
                    <a:lnTo>
                      <a:pt x="7"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15" name="Freeform 295"/>
              <p:cNvSpPr>
                <a:spLocks/>
              </p:cNvSpPr>
              <p:nvPr/>
            </p:nvSpPr>
            <p:spPr bwMode="auto">
              <a:xfrm>
                <a:off x="2846" y="1684"/>
                <a:ext cx="16" cy="80"/>
              </a:xfrm>
              <a:custGeom>
                <a:avLst/>
                <a:gdLst>
                  <a:gd name="T0" fmla="*/ 8 w 31"/>
                  <a:gd name="T1" fmla="*/ 0 h 160"/>
                  <a:gd name="T2" fmla="*/ 19 w 31"/>
                  <a:gd name="T3" fmla="*/ 40 h 160"/>
                  <a:gd name="T4" fmla="*/ 28 w 31"/>
                  <a:gd name="T5" fmla="*/ 81 h 160"/>
                  <a:gd name="T6" fmla="*/ 31 w 31"/>
                  <a:gd name="T7" fmla="*/ 101 h 160"/>
                  <a:gd name="T8" fmla="*/ 31 w 31"/>
                  <a:gd name="T9" fmla="*/ 121 h 160"/>
                  <a:gd name="T10" fmla="*/ 28 w 31"/>
                  <a:gd name="T11" fmla="*/ 140 h 160"/>
                  <a:gd name="T12" fmla="*/ 21 w 31"/>
                  <a:gd name="T13" fmla="*/ 160 h 160"/>
                  <a:gd name="T14" fmla="*/ 13 w 31"/>
                  <a:gd name="T15" fmla="*/ 158 h 160"/>
                  <a:gd name="T16" fmla="*/ 21 w 31"/>
                  <a:gd name="T17" fmla="*/ 138 h 160"/>
                  <a:gd name="T18" fmla="*/ 24 w 31"/>
                  <a:gd name="T19" fmla="*/ 121 h 160"/>
                  <a:gd name="T20" fmla="*/ 24 w 31"/>
                  <a:gd name="T21" fmla="*/ 101 h 160"/>
                  <a:gd name="T22" fmla="*/ 21 w 31"/>
                  <a:gd name="T23" fmla="*/ 83 h 160"/>
                  <a:gd name="T24" fmla="*/ 11 w 31"/>
                  <a:gd name="T25" fmla="*/ 41 h 160"/>
                  <a:gd name="T26" fmla="*/ 0 w 31"/>
                  <a:gd name="T27" fmla="*/ 1 h 160"/>
                  <a:gd name="T28" fmla="*/ 8 w 3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60">
                    <a:moveTo>
                      <a:pt x="8" y="0"/>
                    </a:moveTo>
                    <a:lnTo>
                      <a:pt x="19" y="40"/>
                    </a:lnTo>
                    <a:lnTo>
                      <a:pt x="28" y="81"/>
                    </a:lnTo>
                    <a:lnTo>
                      <a:pt x="31" y="101"/>
                    </a:lnTo>
                    <a:lnTo>
                      <a:pt x="31" y="121"/>
                    </a:lnTo>
                    <a:lnTo>
                      <a:pt x="28" y="140"/>
                    </a:lnTo>
                    <a:lnTo>
                      <a:pt x="21" y="160"/>
                    </a:lnTo>
                    <a:lnTo>
                      <a:pt x="13" y="158"/>
                    </a:lnTo>
                    <a:lnTo>
                      <a:pt x="21" y="138"/>
                    </a:lnTo>
                    <a:lnTo>
                      <a:pt x="24" y="121"/>
                    </a:lnTo>
                    <a:lnTo>
                      <a:pt x="24" y="101"/>
                    </a:lnTo>
                    <a:lnTo>
                      <a:pt x="21" y="83"/>
                    </a:lnTo>
                    <a:lnTo>
                      <a:pt x="11" y="41"/>
                    </a:lnTo>
                    <a:lnTo>
                      <a:pt x="0"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16" name="Freeform 296"/>
              <p:cNvSpPr>
                <a:spLocks/>
              </p:cNvSpPr>
              <p:nvPr/>
            </p:nvSpPr>
            <p:spPr bwMode="auto">
              <a:xfrm>
                <a:off x="2846" y="1684"/>
                <a:ext cx="4" cy="1"/>
              </a:xfrm>
              <a:custGeom>
                <a:avLst/>
                <a:gdLst>
                  <a:gd name="T0" fmla="*/ 8 w 8"/>
                  <a:gd name="T1" fmla="*/ 0 h 1"/>
                  <a:gd name="T2" fmla="*/ 0 w 8"/>
                  <a:gd name="T3" fmla="*/ 1 h 1"/>
                  <a:gd name="T4" fmla="*/ 8 w 8"/>
                  <a:gd name="T5" fmla="*/ 0 h 1"/>
                </a:gdLst>
                <a:ahLst/>
                <a:cxnLst>
                  <a:cxn ang="0">
                    <a:pos x="T0" y="T1"/>
                  </a:cxn>
                  <a:cxn ang="0">
                    <a:pos x="T2" y="T3"/>
                  </a:cxn>
                  <a:cxn ang="0">
                    <a:pos x="T4" y="T5"/>
                  </a:cxn>
                </a:cxnLst>
                <a:rect l="0" t="0" r="r" b="b"/>
                <a:pathLst>
                  <a:path w="8" h="1">
                    <a:moveTo>
                      <a:pt x="8" y="0"/>
                    </a:moveTo>
                    <a:lnTo>
                      <a:pt x="0"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17" name="Freeform 297"/>
              <p:cNvSpPr>
                <a:spLocks/>
              </p:cNvSpPr>
              <p:nvPr/>
            </p:nvSpPr>
            <p:spPr bwMode="auto">
              <a:xfrm>
                <a:off x="2837" y="1763"/>
                <a:ext cx="19" cy="12"/>
              </a:xfrm>
              <a:custGeom>
                <a:avLst/>
                <a:gdLst>
                  <a:gd name="T0" fmla="*/ 39 w 39"/>
                  <a:gd name="T1" fmla="*/ 5 h 24"/>
                  <a:gd name="T2" fmla="*/ 31 w 39"/>
                  <a:gd name="T3" fmla="*/ 11 h 24"/>
                  <a:gd name="T4" fmla="*/ 20 w 39"/>
                  <a:gd name="T5" fmla="*/ 19 h 24"/>
                  <a:gd name="T6" fmla="*/ 9 w 39"/>
                  <a:gd name="T7" fmla="*/ 24 h 24"/>
                  <a:gd name="T8" fmla="*/ 0 w 39"/>
                  <a:gd name="T9" fmla="*/ 22 h 24"/>
                  <a:gd name="T10" fmla="*/ 0 w 39"/>
                  <a:gd name="T11" fmla="*/ 16 h 24"/>
                  <a:gd name="T12" fmla="*/ 6 w 39"/>
                  <a:gd name="T13" fmla="*/ 17 h 24"/>
                  <a:gd name="T14" fmla="*/ 15 w 39"/>
                  <a:gd name="T15" fmla="*/ 13 h 24"/>
                  <a:gd name="T16" fmla="*/ 26 w 39"/>
                  <a:gd name="T17" fmla="*/ 5 h 24"/>
                  <a:gd name="T18" fmla="*/ 32 w 39"/>
                  <a:gd name="T19" fmla="*/ 0 h 24"/>
                  <a:gd name="T20" fmla="*/ 39 w 39"/>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4">
                    <a:moveTo>
                      <a:pt x="39" y="5"/>
                    </a:moveTo>
                    <a:lnTo>
                      <a:pt x="31" y="11"/>
                    </a:lnTo>
                    <a:lnTo>
                      <a:pt x="20" y="19"/>
                    </a:lnTo>
                    <a:lnTo>
                      <a:pt x="9" y="24"/>
                    </a:lnTo>
                    <a:lnTo>
                      <a:pt x="0" y="22"/>
                    </a:lnTo>
                    <a:lnTo>
                      <a:pt x="0" y="16"/>
                    </a:lnTo>
                    <a:lnTo>
                      <a:pt x="6" y="17"/>
                    </a:lnTo>
                    <a:lnTo>
                      <a:pt x="15" y="13"/>
                    </a:lnTo>
                    <a:lnTo>
                      <a:pt x="26" y="5"/>
                    </a:lnTo>
                    <a:lnTo>
                      <a:pt x="32" y="0"/>
                    </a:lnTo>
                    <a:lnTo>
                      <a:pt x="3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18" name="Freeform 298"/>
              <p:cNvSpPr>
                <a:spLocks/>
              </p:cNvSpPr>
              <p:nvPr/>
            </p:nvSpPr>
            <p:spPr bwMode="auto">
              <a:xfrm>
                <a:off x="2852" y="1763"/>
                <a:ext cx="4" cy="4"/>
              </a:xfrm>
              <a:custGeom>
                <a:avLst/>
                <a:gdLst>
                  <a:gd name="T0" fmla="*/ 8 w 8"/>
                  <a:gd name="T1" fmla="*/ 2 h 8"/>
                  <a:gd name="T2" fmla="*/ 4 w 8"/>
                  <a:gd name="T3" fmla="*/ 8 h 8"/>
                  <a:gd name="T4" fmla="*/ 8 w 8"/>
                  <a:gd name="T5" fmla="*/ 5 h 8"/>
                  <a:gd name="T6" fmla="*/ 1 w 8"/>
                  <a:gd name="T7" fmla="*/ 0 h 8"/>
                  <a:gd name="T8" fmla="*/ 0 w 8"/>
                  <a:gd name="T9" fmla="*/ 0 h 8"/>
                  <a:gd name="T10" fmla="*/ 8 w 8"/>
                  <a:gd name="T11" fmla="*/ 2 h 8"/>
                </a:gdLst>
                <a:ahLst/>
                <a:cxnLst>
                  <a:cxn ang="0">
                    <a:pos x="T0" y="T1"/>
                  </a:cxn>
                  <a:cxn ang="0">
                    <a:pos x="T2" y="T3"/>
                  </a:cxn>
                  <a:cxn ang="0">
                    <a:pos x="T4" y="T5"/>
                  </a:cxn>
                  <a:cxn ang="0">
                    <a:pos x="T6" y="T7"/>
                  </a:cxn>
                  <a:cxn ang="0">
                    <a:pos x="T8" y="T9"/>
                  </a:cxn>
                  <a:cxn ang="0">
                    <a:pos x="T10" y="T11"/>
                  </a:cxn>
                </a:cxnLst>
                <a:rect l="0" t="0" r="r" b="b"/>
                <a:pathLst>
                  <a:path w="8" h="8">
                    <a:moveTo>
                      <a:pt x="8" y="2"/>
                    </a:moveTo>
                    <a:lnTo>
                      <a:pt x="4" y="8"/>
                    </a:lnTo>
                    <a:lnTo>
                      <a:pt x="8" y="5"/>
                    </a:lnTo>
                    <a:lnTo>
                      <a:pt x="1" y="0"/>
                    </a:lnTo>
                    <a:lnTo>
                      <a:pt x="0"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19" name="Freeform 299"/>
              <p:cNvSpPr>
                <a:spLocks/>
              </p:cNvSpPr>
              <p:nvPr/>
            </p:nvSpPr>
            <p:spPr bwMode="auto">
              <a:xfrm>
                <a:off x="2817" y="1751"/>
                <a:ext cx="21" cy="23"/>
              </a:xfrm>
              <a:custGeom>
                <a:avLst/>
                <a:gdLst>
                  <a:gd name="T0" fmla="*/ 37 w 41"/>
                  <a:gd name="T1" fmla="*/ 46 h 46"/>
                  <a:gd name="T2" fmla="*/ 12 w 41"/>
                  <a:gd name="T3" fmla="*/ 28 h 46"/>
                  <a:gd name="T4" fmla="*/ 3 w 41"/>
                  <a:gd name="T5" fmla="*/ 17 h 46"/>
                  <a:gd name="T6" fmla="*/ 0 w 41"/>
                  <a:gd name="T7" fmla="*/ 8 h 46"/>
                  <a:gd name="T8" fmla="*/ 1 w 41"/>
                  <a:gd name="T9" fmla="*/ 0 h 46"/>
                  <a:gd name="T10" fmla="*/ 7 w 41"/>
                  <a:gd name="T11" fmla="*/ 0 h 46"/>
                  <a:gd name="T12" fmla="*/ 6 w 41"/>
                  <a:gd name="T13" fmla="*/ 8 h 46"/>
                  <a:gd name="T14" fmla="*/ 9 w 41"/>
                  <a:gd name="T15" fmla="*/ 12 h 46"/>
                  <a:gd name="T16" fmla="*/ 17 w 41"/>
                  <a:gd name="T17" fmla="*/ 21 h 46"/>
                  <a:gd name="T18" fmla="*/ 41 w 41"/>
                  <a:gd name="T19" fmla="*/ 40 h 46"/>
                  <a:gd name="T20" fmla="*/ 37 w 41"/>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6">
                    <a:moveTo>
                      <a:pt x="37" y="46"/>
                    </a:moveTo>
                    <a:lnTo>
                      <a:pt x="12" y="28"/>
                    </a:lnTo>
                    <a:lnTo>
                      <a:pt x="3" y="17"/>
                    </a:lnTo>
                    <a:lnTo>
                      <a:pt x="0" y="8"/>
                    </a:lnTo>
                    <a:lnTo>
                      <a:pt x="1" y="0"/>
                    </a:lnTo>
                    <a:lnTo>
                      <a:pt x="7" y="0"/>
                    </a:lnTo>
                    <a:lnTo>
                      <a:pt x="6" y="8"/>
                    </a:lnTo>
                    <a:lnTo>
                      <a:pt x="9" y="12"/>
                    </a:lnTo>
                    <a:lnTo>
                      <a:pt x="17" y="21"/>
                    </a:lnTo>
                    <a:lnTo>
                      <a:pt x="41" y="40"/>
                    </a:lnTo>
                    <a:lnTo>
                      <a:pt x="37"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0" name="Freeform 300"/>
              <p:cNvSpPr>
                <a:spLocks/>
              </p:cNvSpPr>
              <p:nvPr/>
            </p:nvSpPr>
            <p:spPr bwMode="auto">
              <a:xfrm>
                <a:off x="2835" y="1771"/>
                <a:ext cx="3" cy="3"/>
              </a:xfrm>
              <a:custGeom>
                <a:avLst/>
                <a:gdLst>
                  <a:gd name="T0" fmla="*/ 5 w 6"/>
                  <a:gd name="T1" fmla="*/ 6 h 6"/>
                  <a:gd name="T2" fmla="*/ 0 w 6"/>
                  <a:gd name="T3" fmla="*/ 6 h 6"/>
                  <a:gd name="T4" fmla="*/ 2 w 6"/>
                  <a:gd name="T5" fmla="*/ 6 h 6"/>
                  <a:gd name="T6" fmla="*/ 6 w 6"/>
                  <a:gd name="T7" fmla="*/ 0 h 6"/>
                  <a:gd name="T8" fmla="*/ 5 w 6"/>
                  <a:gd name="T9" fmla="*/ 0 h 6"/>
                  <a:gd name="T10" fmla="*/ 5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5" y="6"/>
                    </a:moveTo>
                    <a:lnTo>
                      <a:pt x="0" y="6"/>
                    </a:lnTo>
                    <a:lnTo>
                      <a:pt x="2" y="6"/>
                    </a:lnTo>
                    <a:lnTo>
                      <a:pt x="6" y="0"/>
                    </a:lnTo>
                    <a:lnTo>
                      <a:pt x="5" y="0"/>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1" name="Freeform 301"/>
              <p:cNvSpPr>
                <a:spLocks/>
              </p:cNvSpPr>
              <p:nvPr/>
            </p:nvSpPr>
            <p:spPr bwMode="auto">
              <a:xfrm>
                <a:off x="2766" y="1724"/>
                <a:ext cx="55" cy="33"/>
              </a:xfrm>
              <a:custGeom>
                <a:avLst/>
                <a:gdLst>
                  <a:gd name="T0" fmla="*/ 108 w 108"/>
                  <a:gd name="T1" fmla="*/ 57 h 66"/>
                  <a:gd name="T2" fmla="*/ 101 w 108"/>
                  <a:gd name="T3" fmla="*/ 66 h 66"/>
                  <a:gd name="T4" fmla="*/ 88 w 108"/>
                  <a:gd name="T5" fmla="*/ 66 h 66"/>
                  <a:gd name="T6" fmla="*/ 76 w 108"/>
                  <a:gd name="T7" fmla="*/ 60 h 66"/>
                  <a:gd name="T8" fmla="*/ 62 w 108"/>
                  <a:gd name="T9" fmla="*/ 51 h 66"/>
                  <a:gd name="T10" fmla="*/ 31 w 108"/>
                  <a:gd name="T11" fmla="*/ 24 h 66"/>
                  <a:gd name="T12" fmla="*/ 0 w 108"/>
                  <a:gd name="T13" fmla="*/ 6 h 66"/>
                  <a:gd name="T14" fmla="*/ 5 w 108"/>
                  <a:gd name="T15" fmla="*/ 0 h 66"/>
                  <a:gd name="T16" fmla="*/ 36 w 108"/>
                  <a:gd name="T17" fmla="*/ 18 h 66"/>
                  <a:gd name="T18" fmla="*/ 67 w 108"/>
                  <a:gd name="T19" fmla="*/ 45 h 66"/>
                  <a:gd name="T20" fmla="*/ 80 w 108"/>
                  <a:gd name="T21" fmla="*/ 54 h 66"/>
                  <a:gd name="T22" fmla="*/ 91 w 108"/>
                  <a:gd name="T23" fmla="*/ 60 h 66"/>
                  <a:gd name="T24" fmla="*/ 96 w 108"/>
                  <a:gd name="T25" fmla="*/ 60 h 66"/>
                  <a:gd name="T26" fmla="*/ 102 w 108"/>
                  <a:gd name="T27" fmla="*/ 52 h 66"/>
                  <a:gd name="T28" fmla="*/ 108 w 108"/>
                  <a:gd name="T29"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66">
                    <a:moveTo>
                      <a:pt x="108" y="57"/>
                    </a:moveTo>
                    <a:lnTo>
                      <a:pt x="101" y="66"/>
                    </a:lnTo>
                    <a:lnTo>
                      <a:pt x="88" y="66"/>
                    </a:lnTo>
                    <a:lnTo>
                      <a:pt x="76" y="60"/>
                    </a:lnTo>
                    <a:lnTo>
                      <a:pt x="62" y="51"/>
                    </a:lnTo>
                    <a:lnTo>
                      <a:pt x="31" y="24"/>
                    </a:lnTo>
                    <a:lnTo>
                      <a:pt x="0" y="6"/>
                    </a:lnTo>
                    <a:lnTo>
                      <a:pt x="5" y="0"/>
                    </a:lnTo>
                    <a:lnTo>
                      <a:pt x="36" y="18"/>
                    </a:lnTo>
                    <a:lnTo>
                      <a:pt x="67" y="45"/>
                    </a:lnTo>
                    <a:lnTo>
                      <a:pt x="80" y="54"/>
                    </a:lnTo>
                    <a:lnTo>
                      <a:pt x="91" y="60"/>
                    </a:lnTo>
                    <a:lnTo>
                      <a:pt x="96" y="60"/>
                    </a:lnTo>
                    <a:lnTo>
                      <a:pt x="102" y="52"/>
                    </a:lnTo>
                    <a:lnTo>
                      <a:pt x="108"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2" name="Freeform 302"/>
              <p:cNvSpPr>
                <a:spLocks/>
              </p:cNvSpPr>
              <p:nvPr/>
            </p:nvSpPr>
            <p:spPr bwMode="auto">
              <a:xfrm>
                <a:off x="2818" y="1745"/>
                <a:ext cx="3" cy="7"/>
              </a:xfrm>
              <a:custGeom>
                <a:avLst/>
                <a:gdLst>
                  <a:gd name="T0" fmla="*/ 6 w 8"/>
                  <a:gd name="T1" fmla="*/ 13 h 16"/>
                  <a:gd name="T2" fmla="*/ 8 w 8"/>
                  <a:gd name="T3" fmla="*/ 0 h 16"/>
                  <a:gd name="T4" fmla="*/ 0 w 8"/>
                  <a:gd name="T5" fmla="*/ 11 h 16"/>
                  <a:gd name="T6" fmla="*/ 6 w 8"/>
                  <a:gd name="T7" fmla="*/ 16 h 16"/>
                  <a:gd name="T8" fmla="*/ 0 w 8"/>
                  <a:gd name="T9" fmla="*/ 13 h 16"/>
                  <a:gd name="T10" fmla="*/ 6 w 8"/>
                  <a:gd name="T11" fmla="*/ 13 h 16"/>
                </a:gdLst>
                <a:ahLst/>
                <a:cxnLst>
                  <a:cxn ang="0">
                    <a:pos x="T0" y="T1"/>
                  </a:cxn>
                  <a:cxn ang="0">
                    <a:pos x="T2" y="T3"/>
                  </a:cxn>
                  <a:cxn ang="0">
                    <a:pos x="T4" y="T5"/>
                  </a:cxn>
                  <a:cxn ang="0">
                    <a:pos x="T6" y="T7"/>
                  </a:cxn>
                  <a:cxn ang="0">
                    <a:pos x="T8" y="T9"/>
                  </a:cxn>
                  <a:cxn ang="0">
                    <a:pos x="T10" y="T11"/>
                  </a:cxn>
                </a:cxnLst>
                <a:rect l="0" t="0" r="r" b="b"/>
                <a:pathLst>
                  <a:path w="8" h="16">
                    <a:moveTo>
                      <a:pt x="6" y="13"/>
                    </a:moveTo>
                    <a:lnTo>
                      <a:pt x="8" y="0"/>
                    </a:lnTo>
                    <a:lnTo>
                      <a:pt x="0" y="11"/>
                    </a:lnTo>
                    <a:lnTo>
                      <a:pt x="6" y="16"/>
                    </a:lnTo>
                    <a:lnTo>
                      <a:pt x="0" y="13"/>
                    </a:lnTo>
                    <a:lnTo>
                      <a:pt x="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3" name="Freeform 303"/>
              <p:cNvSpPr>
                <a:spLocks/>
              </p:cNvSpPr>
              <p:nvPr/>
            </p:nvSpPr>
            <p:spPr bwMode="auto">
              <a:xfrm>
                <a:off x="2762" y="1673"/>
                <a:ext cx="11" cy="53"/>
              </a:xfrm>
              <a:custGeom>
                <a:avLst/>
                <a:gdLst>
                  <a:gd name="T0" fmla="*/ 9 w 21"/>
                  <a:gd name="T1" fmla="*/ 103 h 106"/>
                  <a:gd name="T2" fmla="*/ 12 w 21"/>
                  <a:gd name="T3" fmla="*/ 91 h 106"/>
                  <a:gd name="T4" fmla="*/ 15 w 21"/>
                  <a:gd name="T5" fmla="*/ 65 h 106"/>
                  <a:gd name="T6" fmla="*/ 14 w 21"/>
                  <a:gd name="T7" fmla="*/ 46 h 106"/>
                  <a:gd name="T8" fmla="*/ 12 w 21"/>
                  <a:gd name="T9" fmla="*/ 31 h 106"/>
                  <a:gd name="T10" fmla="*/ 7 w 21"/>
                  <a:gd name="T11" fmla="*/ 15 h 106"/>
                  <a:gd name="T12" fmla="*/ 0 w 21"/>
                  <a:gd name="T13" fmla="*/ 5 h 106"/>
                  <a:gd name="T14" fmla="*/ 6 w 21"/>
                  <a:gd name="T15" fmla="*/ 0 h 106"/>
                  <a:gd name="T16" fmla="*/ 14 w 21"/>
                  <a:gd name="T17" fmla="*/ 12 h 106"/>
                  <a:gd name="T18" fmla="*/ 18 w 21"/>
                  <a:gd name="T19" fmla="*/ 28 h 106"/>
                  <a:gd name="T20" fmla="*/ 20 w 21"/>
                  <a:gd name="T21" fmla="*/ 46 h 106"/>
                  <a:gd name="T22" fmla="*/ 21 w 21"/>
                  <a:gd name="T23" fmla="*/ 65 h 106"/>
                  <a:gd name="T24" fmla="*/ 18 w 21"/>
                  <a:gd name="T25" fmla="*/ 94 h 106"/>
                  <a:gd name="T26" fmla="*/ 15 w 21"/>
                  <a:gd name="T27" fmla="*/ 106 h 106"/>
                  <a:gd name="T28" fmla="*/ 9 w 21"/>
                  <a:gd name="T29"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06">
                    <a:moveTo>
                      <a:pt x="9" y="103"/>
                    </a:moveTo>
                    <a:lnTo>
                      <a:pt x="12" y="91"/>
                    </a:lnTo>
                    <a:lnTo>
                      <a:pt x="15" y="65"/>
                    </a:lnTo>
                    <a:lnTo>
                      <a:pt x="14" y="46"/>
                    </a:lnTo>
                    <a:lnTo>
                      <a:pt x="12" y="31"/>
                    </a:lnTo>
                    <a:lnTo>
                      <a:pt x="7" y="15"/>
                    </a:lnTo>
                    <a:lnTo>
                      <a:pt x="0" y="5"/>
                    </a:lnTo>
                    <a:lnTo>
                      <a:pt x="6" y="0"/>
                    </a:lnTo>
                    <a:lnTo>
                      <a:pt x="14" y="12"/>
                    </a:lnTo>
                    <a:lnTo>
                      <a:pt x="18" y="28"/>
                    </a:lnTo>
                    <a:lnTo>
                      <a:pt x="20" y="46"/>
                    </a:lnTo>
                    <a:lnTo>
                      <a:pt x="21" y="65"/>
                    </a:lnTo>
                    <a:lnTo>
                      <a:pt x="18" y="94"/>
                    </a:lnTo>
                    <a:lnTo>
                      <a:pt x="15" y="106"/>
                    </a:lnTo>
                    <a:lnTo>
                      <a:pt x="9"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4" name="Freeform 304"/>
              <p:cNvSpPr>
                <a:spLocks/>
              </p:cNvSpPr>
              <p:nvPr/>
            </p:nvSpPr>
            <p:spPr bwMode="auto">
              <a:xfrm>
                <a:off x="2766" y="1724"/>
                <a:ext cx="4" cy="3"/>
              </a:xfrm>
              <a:custGeom>
                <a:avLst/>
                <a:gdLst>
                  <a:gd name="T0" fmla="*/ 2 w 8"/>
                  <a:gd name="T1" fmla="*/ 6 h 6"/>
                  <a:gd name="T2" fmla="*/ 0 w 8"/>
                  <a:gd name="T3" fmla="*/ 6 h 6"/>
                  <a:gd name="T4" fmla="*/ 2 w 8"/>
                  <a:gd name="T5" fmla="*/ 1 h 6"/>
                  <a:gd name="T6" fmla="*/ 8 w 8"/>
                  <a:gd name="T7" fmla="*/ 4 h 6"/>
                  <a:gd name="T8" fmla="*/ 7 w 8"/>
                  <a:gd name="T9" fmla="*/ 0 h 6"/>
                  <a:gd name="T10" fmla="*/ 2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2" y="6"/>
                    </a:moveTo>
                    <a:lnTo>
                      <a:pt x="0" y="6"/>
                    </a:lnTo>
                    <a:lnTo>
                      <a:pt x="2" y="1"/>
                    </a:lnTo>
                    <a:lnTo>
                      <a:pt x="8" y="4"/>
                    </a:lnTo>
                    <a:lnTo>
                      <a:pt x="7"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5" name="Freeform 305"/>
              <p:cNvSpPr>
                <a:spLocks/>
              </p:cNvSpPr>
              <p:nvPr/>
            </p:nvSpPr>
            <p:spPr bwMode="auto">
              <a:xfrm>
                <a:off x="2761" y="1674"/>
                <a:ext cx="11" cy="46"/>
              </a:xfrm>
              <a:custGeom>
                <a:avLst/>
                <a:gdLst>
                  <a:gd name="T0" fmla="*/ 8 w 22"/>
                  <a:gd name="T1" fmla="*/ 0 h 93"/>
                  <a:gd name="T2" fmla="*/ 19 w 22"/>
                  <a:gd name="T3" fmla="*/ 22 h 93"/>
                  <a:gd name="T4" fmla="*/ 22 w 22"/>
                  <a:gd name="T5" fmla="*/ 45 h 93"/>
                  <a:gd name="T6" fmla="*/ 19 w 22"/>
                  <a:gd name="T7" fmla="*/ 93 h 93"/>
                  <a:gd name="T8" fmla="*/ 11 w 22"/>
                  <a:gd name="T9" fmla="*/ 93 h 93"/>
                  <a:gd name="T10" fmla="*/ 14 w 22"/>
                  <a:gd name="T11" fmla="*/ 45 h 93"/>
                  <a:gd name="T12" fmla="*/ 11 w 22"/>
                  <a:gd name="T13" fmla="*/ 24 h 93"/>
                  <a:gd name="T14" fmla="*/ 0 w 22"/>
                  <a:gd name="T15" fmla="*/ 2 h 93"/>
                  <a:gd name="T16" fmla="*/ 8 w 22"/>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3">
                    <a:moveTo>
                      <a:pt x="8" y="0"/>
                    </a:moveTo>
                    <a:lnTo>
                      <a:pt x="19" y="22"/>
                    </a:lnTo>
                    <a:lnTo>
                      <a:pt x="22" y="45"/>
                    </a:lnTo>
                    <a:lnTo>
                      <a:pt x="19" y="93"/>
                    </a:lnTo>
                    <a:lnTo>
                      <a:pt x="11" y="93"/>
                    </a:lnTo>
                    <a:lnTo>
                      <a:pt x="14" y="45"/>
                    </a:lnTo>
                    <a:lnTo>
                      <a:pt x="11" y="24"/>
                    </a:lnTo>
                    <a:lnTo>
                      <a:pt x="0"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6" name="Freeform 306"/>
              <p:cNvSpPr>
                <a:spLocks/>
              </p:cNvSpPr>
              <p:nvPr/>
            </p:nvSpPr>
            <p:spPr bwMode="auto">
              <a:xfrm>
                <a:off x="2761" y="1673"/>
                <a:ext cx="4" cy="2"/>
              </a:xfrm>
              <a:custGeom>
                <a:avLst/>
                <a:gdLst>
                  <a:gd name="T0" fmla="*/ 8 w 8"/>
                  <a:gd name="T1" fmla="*/ 0 h 5"/>
                  <a:gd name="T2" fmla="*/ 0 w 8"/>
                  <a:gd name="T3" fmla="*/ 3 h 5"/>
                  <a:gd name="T4" fmla="*/ 8 w 8"/>
                  <a:gd name="T5" fmla="*/ 1 h 5"/>
                  <a:gd name="T6" fmla="*/ 2 w 8"/>
                  <a:gd name="T7" fmla="*/ 5 h 5"/>
                  <a:gd name="T8" fmla="*/ 8 w 8"/>
                  <a:gd name="T9" fmla="*/ 0 h 5"/>
                </a:gdLst>
                <a:ahLst/>
                <a:cxnLst>
                  <a:cxn ang="0">
                    <a:pos x="T0" y="T1"/>
                  </a:cxn>
                  <a:cxn ang="0">
                    <a:pos x="T2" y="T3"/>
                  </a:cxn>
                  <a:cxn ang="0">
                    <a:pos x="T4" y="T5"/>
                  </a:cxn>
                  <a:cxn ang="0">
                    <a:pos x="T6" y="T7"/>
                  </a:cxn>
                  <a:cxn ang="0">
                    <a:pos x="T8" y="T9"/>
                  </a:cxn>
                </a:cxnLst>
                <a:rect l="0" t="0" r="r" b="b"/>
                <a:pathLst>
                  <a:path w="8" h="5">
                    <a:moveTo>
                      <a:pt x="8" y="0"/>
                    </a:moveTo>
                    <a:lnTo>
                      <a:pt x="0" y="3"/>
                    </a:lnTo>
                    <a:lnTo>
                      <a:pt x="8" y="1"/>
                    </a:lnTo>
                    <a:lnTo>
                      <a:pt x="2"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7" name="Freeform 307"/>
              <p:cNvSpPr>
                <a:spLocks/>
              </p:cNvSpPr>
              <p:nvPr/>
            </p:nvSpPr>
            <p:spPr bwMode="auto">
              <a:xfrm>
                <a:off x="2748" y="1719"/>
                <a:ext cx="22" cy="10"/>
              </a:xfrm>
              <a:custGeom>
                <a:avLst/>
                <a:gdLst>
                  <a:gd name="T0" fmla="*/ 45 w 45"/>
                  <a:gd name="T1" fmla="*/ 1 h 20"/>
                  <a:gd name="T2" fmla="*/ 43 w 45"/>
                  <a:gd name="T3" fmla="*/ 7 h 20"/>
                  <a:gd name="T4" fmla="*/ 39 w 45"/>
                  <a:gd name="T5" fmla="*/ 15 h 20"/>
                  <a:gd name="T6" fmla="*/ 29 w 45"/>
                  <a:gd name="T7" fmla="*/ 20 h 20"/>
                  <a:gd name="T8" fmla="*/ 14 w 45"/>
                  <a:gd name="T9" fmla="*/ 20 h 20"/>
                  <a:gd name="T10" fmla="*/ 0 w 45"/>
                  <a:gd name="T11" fmla="*/ 16 h 20"/>
                  <a:gd name="T12" fmla="*/ 3 w 45"/>
                  <a:gd name="T13" fmla="*/ 10 h 20"/>
                  <a:gd name="T14" fmla="*/ 14 w 45"/>
                  <a:gd name="T15" fmla="*/ 13 h 20"/>
                  <a:gd name="T16" fmla="*/ 26 w 45"/>
                  <a:gd name="T17" fmla="*/ 13 h 20"/>
                  <a:gd name="T18" fmla="*/ 34 w 45"/>
                  <a:gd name="T19" fmla="*/ 9 h 20"/>
                  <a:gd name="T20" fmla="*/ 35 w 45"/>
                  <a:gd name="T21" fmla="*/ 6 h 20"/>
                  <a:gd name="T22" fmla="*/ 37 w 45"/>
                  <a:gd name="T23" fmla="*/ 0 h 20"/>
                  <a:gd name="T24" fmla="*/ 45 w 45"/>
                  <a:gd name="T25"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20">
                    <a:moveTo>
                      <a:pt x="45" y="1"/>
                    </a:moveTo>
                    <a:lnTo>
                      <a:pt x="43" y="7"/>
                    </a:lnTo>
                    <a:lnTo>
                      <a:pt x="39" y="15"/>
                    </a:lnTo>
                    <a:lnTo>
                      <a:pt x="29" y="20"/>
                    </a:lnTo>
                    <a:lnTo>
                      <a:pt x="14" y="20"/>
                    </a:lnTo>
                    <a:lnTo>
                      <a:pt x="0" y="16"/>
                    </a:lnTo>
                    <a:lnTo>
                      <a:pt x="3" y="10"/>
                    </a:lnTo>
                    <a:lnTo>
                      <a:pt x="14" y="13"/>
                    </a:lnTo>
                    <a:lnTo>
                      <a:pt x="26" y="13"/>
                    </a:lnTo>
                    <a:lnTo>
                      <a:pt x="34" y="9"/>
                    </a:lnTo>
                    <a:lnTo>
                      <a:pt x="35" y="6"/>
                    </a:lnTo>
                    <a:lnTo>
                      <a:pt x="37" y="0"/>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8" name="Freeform 308"/>
              <p:cNvSpPr>
                <a:spLocks/>
              </p:cNvSpPr>
              <p:nvPr/>
            </p:nvSpPr>
            <p:spPr bwMode="auto">
              <a:xfrm>
                <a:off x="2766" y="1719"/>
                <a:ext cx="4" cy="1"/>
              </a:xfrm>
              <a:custGeom>
                <a:avLst/>
                <a:gdLst>
                  <a:gd name="T0" fmla="*/ 8 w 8"/>
                  <a:gd name="T1" fmla="*/ 1 h 1"/>
                  <a:gd name="T2" fmla="*/ 0 w 8"/>
                  <a:gd name="T3" fmla="*/ 0 h 1"/>
                  <a:gd name="T4" fmla="*/ 0 w 8"/>
                  <a:gd name="T5" fmla="*/ 1 h 1"/>
                  <a:gd name="T6" fmla="*/ 8 w 8"/>
                  <a:gd name="T7" fmla="*/ 1 h 1"/>
                </a:gdLst>
                <a:ahLst/>
                <a:cxnLst>
                  <a:cxn ang="0">
                    <a:pos x="T0" y="T1"/>
                  </a:cxn>
                  <a:cxn ang="0">
                    <a:pos x="T2" y="T3"/>
                  </a:cxn>
                  <a:cxn ang="0">
                    <a:pos x="T4" y="T5"/>
                  </a:cxn>
                  <a:cxn ang="0">
                    <a:pos x="T6" y="T7"/>
                  </a:cxn>
                </a:cxnLst>
                <a:rect l="0" t="0" r="r" b="b"/>
                <a:pathLst>
                  <a:path w="8" h="1">
                    <a:moveTo>
                      <a:pt x="8" y="1"/>
                    </a:moveTo>
                    <a:lnTo>
                      <a:pt x="0" y="0"/>
                    </a:lnTo>
                    <a:lnTo>
                      <a:pt x="0" y="1"/>
                    </a:lnTo>
                    <a:lnTo>
                      <a:pt x="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29" name="Rectangle 309"/>
              <p:cNvSpPr>
                <a:spLocks noChangeArrowheads="1"/>
              </p:cNvSpPr>
              <p:nvPr/>
            </p:nvSpPr>
            <p:spPr bwMode="auto">
              <a:xfrm>
                <a:off x="2743" y="1725"/>
                <a:ext cx="6"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430" name="Freeform 310"/>
              <p:cNvSpPr>
                <a:spLocks/>
              </p:cNvSpPr>
              <p:nvPr/>
            </p:nvSpPr>
            <p:spPr bwMode="auto">
              <a:xfrm>
                <a:off x="2748" y="1725"/>
                <a:ext cx="1" cy="3"/>
              </a:xfrm>
              <a:custGeom>
                <a:avLst/>
                <a:gdLst>
                  <a:gd name="T0" fmla="*/ 3 w 3"/>
                  <a:gd name="T1" fmla="*/ 0 h 6"/>
                  <a:gd name="T2" fmla="*/ 1 w 3"/>
                  <a:gd name="T3" fmla="*/ 0 h 6"/>
                  <a:gd name="T4" fmla="*/ 1 w 3"/>
                  <a:gd name="T5" fmla="*/ 6 h 6"/>
                  <a:gd name="T6" fmla="*/ 0 w 3"/>
                  <a:gd name="T7" fmla="*/ 6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1" y="0"/>
                    </a:lnTo>
                    <a:lnTo>
                      <a:pt x="1" y="6"/>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31" name="Freeform 311"/>
              <p:cNvSpPr>
                <a:spLocks/>
              </p:cNvSpPr>
              <p:nvPr/>
            </p:nvSpPr>
            <p:spPr bwMode="auto">
              <a:xfrm>
                <a:off x="2711" y="1705"/>
                <a:ext cx="32" cy="23"/>
              </a:xfrm>
              <a:custGeom>
                <a:avLst/>
                <a:gdLst>
                  <a:gd name="T0" fmla="*/ 60 w 65"/>
                  <a:gd name="T1" fmla="*/ 46 h 46"/>
                  <a:gd name="T2" fmla="*/ 29 w 65"/>
                  <a:gd name="T3" fmla="*/ 26 h 46"/>
                  <a:gd name="T4" fmla="*/ 0 w 65"/>
                  <a:gd name="T5" fmla="*/ 6 h 46"/>
                  <a:gd name="T6" fmla="*/ 4 w 65"/>
                  <a:gd name="T7" fmla="*/ 0 h 46"/>
                  <a:gd name="T8" fmla="*/ 34 w 65"/>
                  <a:gd name="T9" fmla="*/ 20 h 46"/>
                  <a:gd name="T10" fmla="*/ 65 w 65"/>
                  <a:gd name="T11" fmla="*/ 40 h 46"/>
                  <a:gd name="T12" fmla="*/ 60 w 6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5" h="46">
                    <a:moveTo>
                      <a:pt x="60" y="46"/>
                    </a:moveTo>
                    <a:lnTo>
                      <a:pt x="29" y="26"/>
                    </a:lnTo>
                    <a:lnTo>
                      <a:pt x="0" y="6"/>
                    </a:lnTo>
                    <a:lnTo>
                      <a:pt x="4" y="0"/>
                    </a:lnTo>
                    <a:lnTo>
                      <a:pt x="34" y="20"/>
                    </a:lnTo>
                    <a:lnTo>
                      <a:pt x="65" y="40"/>
                    </a:lnTo>
                    <a:lnTo>
                      <a:pt x="6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32" name="Freeform 312"/>
              <p:cNvSpPr>
                <a:spLocks/>
              </p:cNvSpPr>
              <p:nvPr/>
            </p:nvSpPr>
            <p:spPr bwMode="auto">
              <a:xfrm>
                <a:off x="2741" y="1725"/>
                <a:ext cx="2" cy="3"/>
              </a:xfrm>
              <a:custGeom>
                <a:avLst/>
                <a:gdLst>
                  <a:gd name="T0" fmla="*/ 3 w 5"/>
                  <a:gd name="T1" fmla="*/ 6 h 6"/>
                  <a:gd name="T2" fmla="*/ 0 w 5"/>
                  <a:gd name="T3" fmla="*/ 6 h 6"/>
                  <a:gd name="T4" fmla="*/ 5 w 5"/>
                  <a:gd name="T5" fmla="*/ 0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0" y="6"/>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33" name="Freeform 313"/>
              <p:cNvSpPr>
                <a:spLocks/>
              </p:cNvSpPr>
              <p:nvPr/>
            </p:nvSpPr>
            <p:spPr bwMode="auto">
              <a:xfrm>
                <a:off x="2676" y="1677"/>
                <a:ext cx="37" cy="31"/>
              </a:xfrm>
              <a:custGeom>
                <a:avLst/>
                <a:gdLst>
                  <a:gd name="T0" fmla="*/ 70 w 74"/>
                  <a:gd name="T1" fmla="*/ 61 h 61"/>
                  <a:gd name="T2" fmla="*/ 35 w 74"/>
                  <a:gd name="T3" fmla="*/ 32 h 61"/>
                  <a:gd name="T4" fmla="*/ 0 w 74"/>
                  <a:gd name="T5" fmla="*/ 6 h 61"/>
                  <a:gd name="T6" fmla="*/ 5 w 74"/>
                  <a:gd name="T7" fmla="*/ 0 h 61"/>
                  <a:gd name="T8" fmla="*/ 40 w 74"/>
                  <a:gd name="T9" fmla="*/ 26 h 61"/>
                  <a:gd name="T10" fmla="*/ 74 w 74"/>
                  <a:gd name="T11" fmla="*/ 55 h 61"/>
                  <a:gd name="T12" fmla="*/ 70 w 74"/>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74" h="61">
                    <a:moveTo>
                      <a:pt x="70" y="61"/>
                    </a:moveTo>
                    <a:lnTo>
                      <a:pt x="35" y="32"/>
                    </a:lnTo>
                    <a:lnTo>
                      <a:pt x="0" y="6"/>
                    </a:lnTo>
                    <a:lnTo>
                      <a:pt x="5" y="0"/>
                    </a:lnTo>
                    <a:lnTo>
                      <a:pt x="40" y="26"/>
                    </a:lnTo>
                    <a:lnTo>
                      <a:pt x="74" y="55"/>
                    </a:lnTo>
                    <a:lnTo>
                      <a:pt x="7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34" name="Freeform 314"/>
              <p:cNvSpPr>
                <a:spLocks/>
              </p:cNvSpPr>
              <p:nvPr/>
            </p:nvSpPr>
            <p:spPr bwMode="auto">
              <a:xfrm>
                <a:off x="2711" y="1705"/>
                <a:ext cx="2" cy="3"/>
              </a:xfrm>
              <a:custGeom>
                <a:avLst/>
                <a:gdLst>
                  <a:gd name="T0" fmla="*/ 0 w 4"/>
                  <a:gd name="T1" fmla="*/ 6 h 6"/>
                  <a:gd name="T2" fmla="*/ 4 w 4"/>
                  <a:gd name="T3" fmla="*/ 0 h 6"/>
                  <a:gd name="T4" fmla="*/ 0 w 4"/>
                  <a:gd name="T5" fmla="*/ 6 h 6"/>
                </a:gdLst>
                <a:ahLst/>
                <a:cxnLst>
                  <a:cxn ang="0">
                    <a:pos x="T0" y="T1"/>
                  </a:cxn>
                  <a:cxn ang="0">
                    <a:pos x="T2" y="T3"/>
                  </a:cxn>
                  <a:cxn ang="0">
                    <a:pos x="T4" y="T5"/>
                  </a:cxn>
                </a:cxnLst>
                <a:rect l="0" t="0" r="r" b="b"/>
                <a:pathLst>
                  <a:path w="4" h="6">
                    <a:moveTo>
                      <a:pt x="0" y="6"/>
                    </a:moveTo>
                    <a:lnTo>
                      <a:pt x="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35" name="Freeform 315"/>
              <p:cNvSpPr>
                <a:spLocks/>
              </p:cNvSpPr>
              <p:nvPr/>
            </p:nvSpPr>
            <p:spPr bwMode="auto">
              <a:xfrm>
                <a:off x="2662" y="1668"/>
                <a:ext cx="16" cy="12"/>
              </a:xfrm>
              <a:custGeom>
                <a:avLst/>
                <a:gdLst>
                  <a:gd name="T0" fmla="*/ 28 w 33"/>
                  <a:gd name="T1" fmla="*/ 23 h 23"/>
                  <a:gd name="T2" fmla="*/ 12 w 33"/>
                  <a:gd name="T3" fmla="*/ 15 h 23"/>
                  <a:gd name="T4" fmla="*/ 6 w 33"/>
                  <a:gd name="T5" fmla="*/ 12 h 23"/>
                  <a:gd name="T6" fmla="*/ 0 w 33"/>
                  <a:gd name="T7" fmla="*/ 6 h 23"/>
                  <a:gd name="T8" fmla="*/ 5 w 33"/>
                  <a:gd name="T9" fmla="*/ 0 h 23"/>
                  <a:gd name="T10" fmla="*/ 11 w 33"/>
                  <a:gd name="T11" fmla="*/ 6 h 23"/>
                  <a:gd name="T12" fmla="*/ 17 w 33"/>
                  <a:gd name="T13" fmla="*/ 9 h 23"/>
                  <a:gd name="T14" fmla="*/ 33 w 33"/>
                  <a:gd name="T15" fmla="*/ 17 h 23"/>
                  <a:gd name="T16" fmla="*/ 28 w 3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3">
                    <a:moveTo>
                      <a:pt x="28" y="23"/>
                    </a:moveTo>
                    <a:lnTo>
                      <a:pt x="12" y="15"/>
                    </a:lnTo>
                    <a:lnTo>
                      <a:pt x="6" y="12"/>
                    </a:lnTo>
                    <a:lnTo>
                      <a:pt x="0" y="6"/>
                    </a:lnTo>
                    <a:lnTo>
                      <a:pt x="5" y="0"/>
                    </a:lnTo>
                    <a:lnTo>
                      <a:pt x="11" y="6"/>
                    </a:lnTo>
                    <a:lnTo>
                      <a:pt x="17" y="9"/>
                    </a:lnTo>
                    <a:lnTo>
                      <a:pt x="33" y="17"/>
                    </a:lnTo>
                    <a:lnTo>
                      <a:pt x="2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36" name="Freeform 316"/>
              <p:cNvSpPr>
                <a:spLocks/>
              </p:cNvSpPr>
              <p:nvPr/>
            </p:nvSpPr>
            <p:spPr bwMode="auto">
              <a:xfrm>
                <a:off x="2676" y="1677"/>
                <a:ext cx="2"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37" name="Freeform 317"/>
              <p:cNvSpPr>
                <a:spLocks/>
              </p:cNvSpPr>
              <p:nvPr/>
            </p:nvSpPr>
            <p:spPr bwMode="auto">
              <a:xfrm>
                <a:off x="2662" y="1551"/>
                <a:ext cx="6" cy="119"/>
              </a:xfrm>
              <a:custGeom>
                <a:avLst/>
                <a:gdLst>
                  <a:gd name="T0" fmla="*/ 0 w 12"/>
                  <a:gd name="T1" fmla="*/ 238 h 238"/>
                  <a:gd name="T2" fmla="*/ 0 w 12"/>
                  <a:gd name="T3" fmla="*/ 207 h 238"/>
                  <a:gd name="T4" fmla="*/ 3 w 12"/>
                  <a:gd name="T5" fmla="*/ 144 h 238"/>
                  <a:gd name="T6" fmla="*/ 6 w 12"/>
                  <a:gd name="T7" fmla="*/ 68 h 238"/>
                  <a:gd name="T8" fmla="*/ 6 w 12"/>
                  <a:gd name="T9" fmla="*/ 32 h 238"/>
                  <a:gd name="T10" fmla="*/ 3 w 12"/>
                  <a:gd name="T11" fmla="*/ 0 h 238"/>
                  <a:gd name="T12" fmla="*/ 9 w 12"/>
                  <a:gd name="T13" fmla="*/ 0 h 238"/>
                  <a:gd name="T14" fmla="*/ 12 w 12"/>
                  <a:gd name="T15" fmla="*/ 32 h 238"/>
                  <a:gd name="T16" fmla="*/ 12 w 12"/>
                  <a:gd name="T17" fmla="*/ 68 h 238"/>
                  <a:gd name="T18" fmla="*/ 9 w 12"/>
                  <a:gd name="T19" fmla="*/ 144 h 238"/>
                  <a:gd name="T20" fmla="*/ 6 w 12"/>
                  <a:gd name="T21" fmla="*/ 207 h 238"/>
                  <a:gd name="T22" fmla="*/ 6 w 12"/>
                  <a:gd name="T23" fmla="*/ 238 h 238"/>
                  <a:gd name="T24" fmla="*/ 0 w 12"/>
                  <a:gd name="T2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38">
                    <a:moveTo>
                      <a:pt x="0" y="238"/>
                    </a:moveTo>
                    <a:lnTo>
                      <a:pt x="0" y="207"/>
                    </a:lnTo>
                    <a:lnTo>
                      <a:pt x="3" y="144"/>
                    </a:lnTo>
                    <a:lnTo>
                      <a:pt x="6" y="68"/>
                    </a:lnTo>
                    <a:lnTo>
                      <a:pt x="6" y="32"/>
                    </a:lnTo>
                    <a:lnTo>
                      <a:pt x="3" y="0"/>
                    </a:lnTo>
                    <a:lnTo>
                      <a:pt x="9" y="0"/>
                    </a:lnTo>
                    <a:lnTo>
                      <a:pt x="12" y="32"/>
                    </a:lnTo>
                    <a:lnTo>
                      <a:pt x="12" y="68"/>
                    </a:lnTo>
                    <a:lnTo>
                      <a:pt x="9" y="144"/>
                    </a:lnTo>
                    <a:lnTo>
                      <a:pt x="6" y="207"/>
                    </a:lnTo>
                    <a:lnTo>
                      <a:pt x="6" y="238"/>
                    </a:lnTo>
                    <a:lnTo>
                      <a:pt x="0" y="2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38" name="Freeform 318"/>
              <p:cNvSpPr>
                <a:spLocks/>
              </p:cNvSpPr>
              <p:nvPr/>
            </p:nvSpPr>
            <p:spPr bwMode="auto">
              <a:xfrm>
                <a:off x="2662" y="1668"/>
                <a:ext cx="3" cy="3"/>
              </a:xfrm>
              <a:custGeom>
                <a:avLst/>
                <a:gdLst>
                  <a:gd name="T0" fmla="*/ 0 w 6"/>
                  <a:gd name="T1" fmla="*/ 6 h 6"/>
                  <a:gd name="T2" fmla="*/ 0 w 6"/>
                  <a:gd name="T3" fmla="*/ 3 h 6"/>
                  <a:gd name="T4" fmla="*/ 6 w 6"/>
                  <a:gd name="T5" fmla="*/ 3 h 6"/>
                  <a:gd name="T6" fmla="*/ 5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lnTo>
                      <a:pt x="0" y="3"/>
                    </a:lnTo>
                    <a:lnTo>
                      <a:pt x="6" y="3"/>
                    </a:lnTo>
                    <a:lnTo>
                      <a:pt x="5"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39" name="Freeform 319"/>
              <p:cNvSpPr>
                <a:spLocks/>
              </p:cNvSpPr>
              <p:nvPr/>
            </p:nvSpPr>
            <p:spPr bwMode="auto">
              <a:xfrm>
                <a:off x="2664" y="1538"/>
                <a:ext cx="5" cy="14"/>
              </a:xfrm>
              <a:custGeom>
                <a:avLst/>
                <a:gdLst>
                  <a:gd name="T0" fmla="*/ 0 w 11"/>
                  <a:gd name="T1" fmla="*/ 24 h 28"/>
                  <a:gd name="T2" fmla="*/ 6 w 11"/>
                  <a:gd name="T3" fmla="*/ 28 h 28"/>
                  <a:gd name="T4" fmla="*/ 11 w 11"/>
                  <a:gd name="T5" fmla="*/ 3 h 28"/>
                  <a:gd name="T6" fmla="*/ 5 w 11"/>
                  <a:gd name="T7" fmla="*/ 0 h 28"/>
                  <a:gd name="T8" fmla="*/ 0 w 11"/>
                  <a:gd name="T9" fmla="*/ 24 h 28"/>
                </a:gdLst>
                <a:ahLst/>
                <a:cxnLst>
                  <a:cxn ang="0">
                    <a:pos x="T0" y="T1"/>
                  </a:cxn>
                  <a:cxn ang="0">
                    <a:pos x="T2" y="T3"/>
                  </a:cxn>
                  <a:cxn ang="0">
                    <a:pos x="T4" y="T5"/>
                  </a:cxn>
                  <a:cxn ang="0">
                    <a:pos x="T6" y="T7"/>
                  </a:cxn>
                  <a:cxn ang="0">
                    <a:pos x="T8" y="T9"/>
                  </a:cxn>
                </a:cxnLst>
                <a:rect l="0" t="0" r="r" b="b"/>
                <a:pathLst>
                  <a:path w="11" h="28">
                    <a:moveTo>
                      <a:pt x="0" y="24"/>
                    </a:moveTo>
                    <a:lnTo>
                      <a:pt x="6" y="28"/>
                    </a:lnTo>
                    <a:lnTo>
                      <a:pt x="11" y="3"/>
                    </a:lnTo>
                    <a:lnTo>
                      <a:pt x="5"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40" name="Freeform 320"/>
              <p:cNvSpPr>
                <a:spLocks/>
              </p:cNvSpPr>
              <p:nvPr/>
            </p:nvSpPr>
            <p:spPr bwMode="auto">
              <a:xfrm>
                <a:off x="2664" y="1550"/>
                <a:ext cx="3" cy="2"/>
              </a:xfrm>
              <a:custGeom>
                <a:avLst/>
                <a:gdLst>
                  <a:gd name="T0" fmla="*/ 0 w 6"/>
                  <a:gd name="T1" fmla="*/ 2 h 4"/>
                  <a:gd name="T2" fmla="*/ 0 w 6"/>
                  <a:gd name="T3" fmla="*/ 0 h 4"/>
                  <a:gd name="T4" fmla="*/ 6 w 6"/>
                  <a:gd name="T5" fmla="*/ 4 h 4"/>
                  <a:gd name="T6" fmla="*/ 6 w 6"/>
                  <a:gd name="T7" fmla="*/ 2 h 4"/>
                  <a:gd name="T8" fmla="*/ 0 w 6"/>
                  <a:gd name="T9" fmla="*/ 2 h 4"/>
                </a:gdLst>
                <a:ahLst/>
                <a:cxnLst>
                  <a:cxn ang="0">
                    <a:pos x="T0" y="T1"/>
                  </a:cxn>
                  <a:cxn ang="0">
                    <a:pos x="T2" y="T3"/>
                  </a:cxn>
                  <a:cxn ang="0">
                    <a:pos x="T4" y="T5"/>
                  </a:cxn>
                  <a:cxn ang="0">
                    <a:pos x="T6" y="T7"/>
                  </a:cxn>
                  <a:cxn ang="0">
                    <a:pos x="T8" y="T9"/>
                  </a:cxn>
                </a:cxnLst>
                <a:rect l="0" t="0" r="r" b="b"/>
                <a:pathLst>
                  <a:path w="6" h="4">
                    <a:moveTo>
                      <a:pt x="0" y="2"/>
                    </a:moveTo>
                    <a:lnTo>
                      <a:pt x="0" y="0"/>
                    </a:lnTo>
                    <a:lnTo>
                      <a:pt x="6" y="4"/>
                    </a:lnTo>
                    <a:lnTo>
                      <a:pt x="6"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41" name="Rectangle 321"/>
              <p:cNvSpPr>
                <a:spLocks noChangeArrowheads="1"/>
              </p:cNvSpPr>
              <p:nvPr/>
            </p:nvSpPr>
            <p:spPr bwMode="auto">
              <a:xfrm>
                <a:off x="2666" y="1538"/>
                <a:ext cx="4"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442" name="Freeform 322"/>
              <p:cNvSpPr>
                <a:spLocks/>
              </p:cNvSpPr>
              <p:nvPr/>
            </p:nvSpPr>
            <p:spPr bwMode="auto">
              <a:xfrm>
                <a:off x="2666" y="1538"/>
                <a:ext cx="4" cy="1"/>
              </a:xfrm>
              <a:custGeom>
                <a:avLst/>
                <a:gdLst>
                  <a:gd name="T0" fmla="*/ 6 w 8"/>
                  <a:gd name="T1" fmla="*/ 3 h 3"/>
                  <a:gd name="T2" fmla="*/ 8 w 8"/>
                  <a:gd name="T3" fmla="*/ 1 h 3"/>
                  <a:gd name="T4" fmla="*/ 0 w 8"/>
                  <a:gd name="T5" fmla="*/ 1 h 3"/>
                  <a:gd name="T6" fmla="*/ 0 w 8"/>
                  <a:gd name="T7" fmla="*/ 0 h 3"/>
                  <a:gd name="T8" fmla="*/ 6 w 8"/>
                  <a:gd name="T9" fmla="*/ 3 h 3"/>
                </a:gdLst>
                <a:ahLst/>
                <a:cxnLst>
                  <a:cxn ang="0">
                    <a:pos x="T0" y="T1"/>
                  </a:cxn>
                  <a:cxn ang="0">
                    <a:pos x="T2" y="T3"/>
                  </a:cxn>
                  <a:cxn ang="0">
                    <a:pos x="T4" y="T5"/>
                  </a:cxn>
                  <a:cxn ang="0">
                    <a:pos x="T6" y="T7"/>
                  </a:cxn>
                  <a:cxn ang="0">
                    <a:pos x="T8" y="T9"/>
                  </a:cxn>
                </a:cxnLst>
                <a:rect l="0" t="0" r="r" b="b"/>
                <a:pathLst>
                  <a:path w="8" h="3">
                    <a:moveTo>
                      <a:pt x="6" y="3"/>
                    </a:moveTo>
                    <a:lnTo>
                      <a:pt x="8" y="1"/>
                    </a:lnTo>
                    <a:lnTo>
                      <a:pt x="0" y="1"/>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43" name="Freeform 323"/>
              <p:cNvSpPr>
                <a:spLocks/>
              </p:cNvSpPr>
              <p:nvPr/>
            </p:nvSpPr>
            <p:spPr bwMode="auto">
              <a:xfrm>
                <a:off x="2058" y="1671"/>
                <a:ext cx="577" cy="685"/>
              </a:xfrm>
              <a:custGeom>
                <a:avLst/>
                <a:gdLst>
                  <a:gd name="T0" fmla="*/ 514 w 1155"/>
                  <a:gd name="T1" fmla="*/ 55 h 1369"/>
                  <a:gd name="T2" fmla="*/ 488 w 1155"/>
                  <a:gd name="T3" fmla="*/ 137 h 1369"/>
                  <a:gd name="T4" fmla="*/ 449 w 1155"/>
                  <a:gd name="T5" fmla="*/ 248 h 1369"/>
                  <a:gd name="T6" fmla="*/ 417 w 1155"/>
                  <a:gd name="T7" fmla="*/ 467 h 1369"/>
                  <a:gd name="T8" fmla="*/ 508 w 1155"/>
                  <a:gd name="T9" fmla="*/ 505 h 1369"/>
                  <a:gd name="T10" fmla="*/ 752 w 1155"/>
                  <a:gd name="T11" fmla="*/ 454 h 1369"/>
                  <a:gd name="T12" fmla="*/ 698 w 1155"/>
                  <a:gd name="T13" fmla="*/ 474 h 1369"/>
                  <a:gd name="T14" fmla="*/ 703 w 1155"/>
                  <a:gd name="T15" fmla="*/ 537 h 1369"/>
                  <a:gd name="T16" fmla="*/ 834 w 1155"/>
                  <a:gd name="T17" fmla="*/ 585 h 1369"/>
                  <a:gd name="T18" fmla="*/ 904 w 1155"/>
                  <a:gd name="T19" fmla="*/ 517 h 1369"/>
                  <a:gd name="T20" fmla="*/ 1059 w 1155"/>
                  <a:gd name="T21" fmla="*/ 509 h 1369"/>
                  <a:gd name="T22" fmla="*/ 1121 w 1155"/>
                  <a:gd name="T23" fmla="*/ 488 h 1369"/>
                  <a:gd name="T24" fmla="*/ 1025 w 1155"/>
                  <a:gd name="T25" fmla="*/ 522 h 1369"/>
                  <a:gd name="T26" fmla="*/ 890 w 1155"/>
                  <a:gd name="T27" fmla="*/ 535 h 1369"/>
                  <a:gd name="T28" fmla="*/ 852 w 1155"/>
                  <a:gd name="T29" fmla="*/ 597 h 1369"/>
                  <a:gd name="T30" fmla="*/ 899 w 1155"/>
                  <a:gd name="T31" fmla="*/ 631 h 1369"/>
                  <a:gd name="T32" fmla="*/ 762 w 1155"/>
                  <a:gd name="T33" fmla="*/ 594 h 1369"/>
                  <a:gd name="T34" fmla="*/ 638 w 1155"/>
                  <a:gd name="T35" fmla="*/ 523 h 1369"/>
                  <a:gd name="T36" fmla="*/ 477 w 1155"/>
                  <a:gd name="T37" fmla="*/ 538 h 1369"/>
                  <a:gd name="T38" fmla="*/ 516 w 1155"/>
                  <a:gd name="T39" fmla="*/ 676 h 1369"/>
                  <a:gd name="T40" fmla="*/ 561 w 1155"/>
                  <a:gd name="T41" fmla="*/ 798 h 1369"/>
                  <a:gd name="T42" fmla="*/ 684 w 1155"/>
                  <a:gd name="T43" fmla="*/ 810 h 1369"/>
                  <a:gd name="T44" fmla="*/ 762 w 1155"/>
                  <a:gd name="T45" fmla="*/ 844 h 1369"/>
                  <a:gd name="T46" fmla="*/ 605 w 1155"/>
                  <a:gd name="T47" fmla="*/ 843 h 1369"/>
                  <a:gd name="T48" fmla="*/ 844 w 1155"/>
                  <a:gd name="T49" fmla="*/ 991 h 1369"/>
                  <a:gd name="T50" fmla="*/ 734 w 1155"/>
                  <a:gd name="T51" fmla="*/ 934 h 1369"/>
                  <a:gd name="T52" fmla="*/ 540 w 1155"/>
                  <a:gd name="T53" fmla="*/ 807 h 1369"/>
                  <a:gd name="T54" fmla="*/ 491 w 1155"/>
                  <a:gd name="T55" fmla="*/ 660 h 1369"/>
                  <a:gd name="T56" fmla="*/ 412 w 1155"/>
                  <a:gd name="T57" fmla="*/ 503 h 1369"/>
                  <a:gd name="T58" fmla="*/ 271 w 1155"/>
                  <a:gd name="T59" fmla="*/ 410 h 1369"/>
                  <a:gd name="T60" fmla="*/ 135 w 1155"/>
                  <a:gd name="T61" fmla="*/ 576 h 1369"/>
                  <a:gd name="T62" fmla="*/ 144 w 1155"/>
                  <a:gd name="T63" fmla="*/ 628 h 1369"/>
                  <a:gd name="T64" fmla="*/ 232 w 1155"/>
                  <a:gd name="T65" fmla="*/ 787 h 1369"/>
                  <a:gd name="T66" fmla="*/ 335 w 1155"/>
                  <a:gd name="T67" fmla="*/ 926 h 1369"/>
                  <a:gd name="T68" fmla="*/ 455 w 1155"/>
                  <a:gd name="T69" fmla="*/ 1043 h 1369"/>
                  <a:gd name="T70" fmla="*/ 639 w 1155"/>
                  <a:gd name="T71" fmla="*/ 1119 h 1369"/>
                  <a:gd name="T72" fmla="*/ 773 w 1155"/>
                  <a:gd name="T73" fmla="*/ 1068 h 1369"/>
                  <a:gd name="T74" fmla="*/ 776 w 1155"/>
                  <a:gd name="T75" fmla="*/ 1079 h 1369"/>
                  <a:gd name="T76" fmla="*/ 664 w 1155"/>
                  <a:gd name="T77" fmla="*/ 1119 h 1369"/>
                  <a:gd name="T78" fmla="*/ 804 w 1155"/>
                  <a:gd name="T79" fmla="*/ 1218 h 1369"/>
                  <a:gd name="T80" fmla="*/ 1059 w 1155"/>
                  <a:gd name="T81" fmla="*/ 1253 h 1369"/>
                  <a:gd name="T82" fmla="*/ 1146 w 1155"/>
                  <a:gd name="T83" fmla="*/ 1309 h 1369"/>
                  <a:gd name="T84" fmla="*/ 1064 w 1155"/>
                  <a:gd name="T85" fmla="*/ 1261 h 1369"/>
                  <a:gd name="T86" fmla="*/ 850 w 1155"/>
                  <a:gd name="T87" fmla="*/ 1264 h 1369"/>
                  <a:gd name="T88" fmla="*/ 974 w 1155"/>
                  <a:gd name="T89" fmla="*/ 1369 h 1369"/>
                  <a:gd name="T90" fmla="*/ 822 w 1155"/>
                  <a:gd name="T91" fmla="*/ 1258 h 1369"/>
                  <a:gd name="T92" fmla="*/ 593 w 1155"/>
                  <a:gd name="T93" fmla="*/ 1134 h 1369"/>
                  <a:gd name="T94" fmla="*/ 366 w 1155"/>
                  <a:gd name="T95" fmla="*/ 1019 h 1369"/>
                  <a:gd name="T96" fmla="*/ 223 w 1155"/>
                  <a:gd name="T97" fmla="*/ 909 h 1369"/>
                  <a:gd name="T98" fmla="*/ 253 w 1155"/>
                  <a:gd name="T99" fmla="*/ 1111 h 1369"/>
                  <a:gd name="T100" fmla="*/ 203 w 1155"/>
                  <a:gd name="T101" fmla="*/ 954 h 1369"/>
                  <a:gd name="T102" fmla="*/ 160 w 1155"/>
                  <a:gd name="T103" fmla="*/ 713 h 1369"/>
                  <a:gd name="T104" fmla="*/ 62 w 1155"/>
                  <a:gd name="T105" fmla="*/ 691 h 1369"/>
                  <a:gd name="T106" fmla="*/ 30 w 1155"/>
                  <a:gd name="T107" fmla="*/ 813 h 1369"/>
                  <a:gd name="T108" fmla="*/ 0 w 1155"/>
                  <a:gd name="T109" fmla="*/ 764 h 1369"/>
                  <a:gd name="T110" fmla="*/ 82 w 1155"/>
                  <a:gd name="T111" fmla="*/ 572 h 1369"/>
                  <a:gd name="T112" fmla="*/ 386 w 1155"/>
                  <a:gd name="T113" fmla="*/ 233 h 1369"/>
                  <a:gd name="T114" fmla="*/ 424 w 1155"/>
                  <a:gd name="T115" fmla="*/ 57 h 1369"/>
                  <a:gd name="T116" fmla="*/ 454 w 1155"/>
                  <a:gd name="T117" fmla="*/ 3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5" h="1369">
                    <a:moveTo>
                      <a:pt x="471" y="0"/>
                    </a:moveTo>
                    <a:lnTo>
                      <a:pt x="475" y="1"/>
                    </a:lnTo>
                    <a:lnTo>
                      <a:pt x="482" y="3"/>
                    </a:lnTo>
                    <a:lnTo>
                      <a:pt x="486" y="4"/>
                    </a:lnTo>
                    <a:lnTo>
                      <a:pt x="491" y="8"/>
                    </a:lnTo>
                    <a:lnTo>
                      <a:pt x="497" y="15"/>
                    </a:lnTo>
                    <a:lnTo>
                      <a:pt x="503" y="25"/>
                    </a:lnTo>
                    <a:lnTo>
                      <a:pt x="508" y="35"/>
                    </a:lnTo>
                    <a:lnTo>
                      <a:pt x="511" y="46"/>
                    </a:lnTo>
                    <a:lnTo>
                      <a:pt x="514" y="55"/>
                    </a:lnTo>
                    <a:lnTo>
                      <a:pt x="514" y="65"/>
                    </a:lnTo>
                    <a:lnTo>
                      <a:pt x="514" y="71"/>
                    </a:lnTo>
                    <a:lnTo>
                      <a:pt x="513" y="77"/>
                    </a:lnTo>
                    <a:lnTo>
                      <a:pt x="509" y="86"/>
                    </a:lnTo>
                    <a:lnTo>
                      <a:pt x="505" y="96"/>
                    </a:lnTo>
                    <a:lnTo>
                      <a:pt x="500" y="105"/>
                    </a:lnTo>
                    <a:lnTo>
                      <a:pt x="496" y="112"/>
                    </a:lnTo>
                    <a:lnTo>
                      <a:pt x="491" y="122"/>
                    </a:lnTo>
                    <a:lnTo>
                      <a:pt x="488" y="133"/>
                    </a:lnTo>
                    <a:lnTo>
                      <a:pt x="488" y="137"/>
                    </a:lnTo>
                    <a:lnTo>
                      <a:pt x="486" y="143"/>
                    </a:lnTo>
                    <a:lnTo>
                      <a:pt x="486" y="190"/>
                    </a:lnTo>
                    <a:lnTo>
                      <a:pt x="486" y="199"/>
                    </a:lnTo>
                    <a:lnTo>
                      <a:pt x="485" y="204"/>
                    </a:lnTo>
                    <a:lnTo>
                      <a:pt x="483" y="207"/>
                    </a:lnTo>
                    <a:lnTo>
                      <a:pt x="480" y="214"/>
                    </a:lnTo>
                    <a:lnTo>
                      <a:pt x="475" y="222"/>
                    </a:lnTo>
                    <a:lnTo>
                      <a:pt x="469" y="228"/>
                    </a:lnTo>
                    <a:lnTo>
                      <a:pt x="463" y="234"/>
                    </a:lnTo>
                    <a:lnTo>
                      <a:pt x="449" y="248"/>
                    </a:lnTo>
                    <a:lnTo>
                      <a:pt x="420" y="276"/>
                    </a:lnTo>
                    <a:lnTo>
                      <a:pt x="393" y="299"/>
                    </a:lnTo>
                    <a:lnTo>
                      <a:pt x="367" y="324"/>
                    </a:lnTo>
                    <a:lnTo>
                      <a:pt x="338" y="350"/>
                    </a:lnTo>
                    <a:lnTo>
                      <a:pt x="355" y="380"/>
                    </a:lnTo>
                    <a:lnTo>
                      <a:pt x="372" y="407"/>
                    </a:lnTo>
                    <a:lnTo>
                      <a:pt x="389" y="434"/>
                    </a:lnTo>
                    <a:lnTo>
                      <a:pt x="396" y="446"/>
                    </a:lnTo>
                    <a:lnTo>
                      <a:pt x="406" y="457"/>
                    </a:lnTo>
                    <a:lnTo>
                      <a:pt x="417" y="467"/>
                    </a:lnTo>
                    <a:lnTo>
                      <a:pt x="427" y="477"/>
                    </a:lnTo>
                    <a:lnTo>
                      <a:pt x="432" y="480"/>
                    </a:lnTo>
                    <a:lnTo>
                      <a:pt x="438" y="484"/>
                    </a:lnTo>
                    <a:lnTo>
                      <a:pt x="443" y="488"/>
                    </a:lnTo>
                    <a:lnTo>
                      <a:pt x="449" y="492"/>
                    </a:lnTo>
                    <a:lnTo>
                      <a:pt x="463" y="497"/>
                    </a:lnTo>
                    <a:lnTo>
                      <a:pt x="477" y="501"/>
                    </a:lnTo>
                    <a:lnTo>
                      <a:pt x="491" y="505"/>
                    </a:lnTo>
                    <a:lnTo>
                      <a:pt x="499" y="505"/>
                    </a:lnTo>
                    <a:lnTo>
                      <a:pt x="508" y="505"/>
                    </a:lnTo>
                    <a:lnTo>
                      <a:pt x="525" y="505"/>
                    </a:lnTo>
                    <a:lnTo>
                      <a:pt x="542" y="503"/>
                    </a:lnTo>
                    <a:lnTo>
                      <a:pt x="557" y="500"/>
                    </a:lnTo>
                    <a:lnTo>
                      <a:pt x="573" y="498"/>
                    </a:lnTo>
                    <a:lnTo>
                      <a:pt x="587" y="494"/>
                    </a:lnTo>
                    <a:lnTo>
                      <a:pt x="602" y="491"/>
                    </a:lnTo>
                    <a:lnTo>
                      <a:pt x="636" y="480"/>
                    </a:lnTo>
                    <a:lnTo>
                      <a:pt x="672" y="472"/>
                    </a:lnTo>
                    <a:lnTo>
                      <a:pt x="715" y="461"/>
                    </a:lnTo>
                    <a:lnTo>
                      <a:pt x="752" y="454"/>
                    </a:lnTo>
                    <a:lnTo>
                      <a:pt x="765" y="452"/>
                    </a:lnTo>
                    <a:lnTo>
                      <a:pt x="768" y="452"/>
                    </a:lnTo>
                    <a:lnTo>
                      <a:pt x="768" y="454"/>
                    </a:lnTo>
                    <a:lnTo>
                      <a:pt x="766" y="455"/>
                    </a:lnTo>
                    <a:lnTo>
                      <a:pt x="760" y="458"/>
                    </a:lnTo>
                    <a:lnTo>
                      <a:pt x="752" y="461"/>
                    </a:lnTo>
                    <a:lnTo>
                      <a:pt x="742" y="463"/>
                    </a:lnTo>
                    <a:lnTo>
                      <a:pt x="721" y="467"/>
                    </a:lnTo>
                    <a:lnTo>
                      <a:pt x="709" y="469"/>
                    </a:lnTo>
                    <a:lnTo>
                      <a:pt x="698" y="474"/>
                    </a:lnTo>
                    <a:lnTo>
                      <a:pt x="689" y="477"/>
                    </a:lnTo>
                    <a:lnTo>
                      <a:pt x="667" y="483"/>
                    </a:lnTo>
                    <a:lnTo>
                      <a:pt x="647" y="489"/>
                    </a:lnTo>
                    <a:lnTo>
                      <a:pt x="638" y="494"/>
                    </a:lnTo>
                    <a:lnTo>
                      <a:pt x="627" y="498"/>
                    </a:lnTo>
                    <a:lnTo>
                      <a:pt x="643" y="503"/>
                    </a:lnTo>
                    <a:lnTo>
                      <a:pt x="655" y="509"/>
                    </a:lnTo>
                    <a:lnTo>
                      <a:pt x="680" y="523"/>
                    </a:lnTo>
                    <a:lnTo>
                      <a:pt x="691" y="529"/>
                    </a:lnTo>
                    <a:lnTo>
                      <a:pt x="703" y="537"/>
                    </a:lnTo>
                    <a:lnTo>
                      <a:pt x="723" y="552"/>
                    </a:lnTo>
                    <a:lnTo>
                      <a:pt x="734" y="560"/>
                    </a:lnTo>
                    <a:lnTo>
                      <a:pt x="745" y="566"/>
                    </a:lnTo>
                    <a:lnTo>
                      <a:pt x="766" y="577"/>
                    </a:lnTo>
                    <a:lnTo>
                      <a:pt x="779" y="582"/>
                    </a:lnTo>
                    <a:lnTo>
                      <a:pt x="791" y="585"/>
                    </a:lnTo>
                    <a:lnTo>
                      <a:pt x="805" y="588"/>
                    </a:lnTo>
                    <a:lnTo>
                      <a:pt x="819" y="588"/>
                    </a:lnTo>
                    <a:lnTo>
                      <a:pt x="827" y="588"/>
                    </a:lnTo>
                    <a:lnTo>
                      <a:pt x="834" y="585"/>
                    </a:lnTo>
                    <a:lnTo>
                      <a:pt x="838" y="583"/>
                    </a:lnTo>
                    <a:lnTo>
                      <a:pt x="841" y="580"/>
                    </a:lnTo>
                    <a:lnTo>
                      <a:pt x="845" y="576"/>
                    </a:lnTo>
                    <a:lnTo>
                      <a:pt x="856" y="563"/>
                    </a:lnTo>
                    <a:lnTo>
                      <a:pt x="865" y="548"/>
                    </a:lnTo>
                    <a:lnTo>
                      <a:pt x="873" y="540"/>
                    </a:lnTo>
                    <a:lnTo>
                      <a:pt x="879" y="532"/>
                    </a:lnTo>
                    <a:lnTo>
                      <a:pt x="887" y="526"/>
                    </a:lnTo>
                    <a:lnTo>
                      <a:pt x="895" y="522"/>
                    </a:lnTo>
                    <a:lnTo>
                      <a:pt x="904" y="517"/>
                    </a:lnTo>
                    <a:lnTo>
                      <a:pt x="913" y="514"/>
                    </a:lnTo>
                    <a:lnTo>
                      <a:pt x="923" y="511"/>
                    </a:lnTo>
                    <a:lnTo>
                      <a:pt x="934" y="511"/>
                    </a:lnTo>
                    <a:lnTo>
                      <a:pt x="946" y="509"/>
                    </a:lnTo>
                    <a:lnTo>
                      <a:pt x="957" y="509"/>
                    </a:lnTo>
                    <a:lnTo>
                      <a:pt x="978" y="512"/>
                    </a:lnTo>
                    <a:lnTo>
                      <a:pt x="999" y="514"/>
                    </a:lnTo>
                    <a:lnTo>
                      <a:pt x="1011" y="514"/>
                    </a:lnTo>
                    <a:lnTo>
                      <a:pt x="1023" y="512"/>
                    </a:lnTo>
                    <a:lnTo>
                      <a:pt x="1059" y="509"/>
                    </a:lnTo>
                    <a:lnTo>
                      <a:pt x="1076" y="506"/>
                    </a:lnTo>
                    <a:lnTo>
                      <a:pt x="1084" y="503"/>
                    </a:lnTo>
                    <a:lnTo>
                      <a:pt x="1093" y="500"/>
                    </a:lnTo>
                    <a:lnTo>
                      <a:pt x="1098" y="497"/>
                    </a:lnTo>
                    <a:lnTo>
                      <a:pt x="1102" y="494"/>
                    </a:lnTo>
                    <a:lnTo>
                      <a:pt x="1110" y="488"/>
                    </a:lnTo>
                    <a:lnTo>
                      <a:pt x="1115" y="484"/>
                    </a:lnTo>
                    <a:lnTo>
                      <a:pt x="1118" y="483"/>
                    </a:lnTo>
                    <a:lnTo>
                      <a:pt x="1119" y="484"/>
                    </a:lnTo>
                    <a:lnTo>
                      <a:pt x="1121" y="488"/>
                    </a:lnTo>
                    <a:lnTo>
                      <a:pt x="1119" y="489"/>
                    </a:lnTo>
                    <a:lnTo>
                      <a:pt x="1118" y="491"/>
                    </a:lnTo>
                    <a:lnTo>
                      <a:pt x="1110" y="495"/>
                    </a:lnTo>
                    <a:lnTo>
                      <a:pt x="1099" y="500"/>
                    </a:lnTo>
                    <a:lnTo>
                      <a:pt x="1085" y="506"/>
                    </a:lnTo>
                    <a:lnTo>
                      <a:pt x="1070" y="512"/>
                    </a:lnTo>
                    <a:lnTo>
                      <a:pt x="1054" y="515"/>
                    </a:lnTo>
                    <a:lnTo>
                      <a:pt x="1039" y="520"/>
                    </a:lnTo>
                    <a:lnTo>
                      <a:pt x="1033" y="520"/>
                    </a:lnTo>
                    <a:lnTo>
                      <a:pt x="1025" y="522"/>
                    </a:lnTo>
                    <a:lnTo>
                      <a:pt x="1008" y="522"/>
                    </a:lnTo>
                    <a:lnTo>
                      <a:pt x="992" y="520"/>
                    </a:lnTo>
                    <a:lnTo>
                      <a:pt x="960" y="518"/>
                    </a:lnTo>
                    <a:lnTo>
                      <a:pt x="941" y="518"/>
                    </a:lnTo>
                    <a:lnTo>
                      <a:pt x="926" y="520"/>
                    </a:lnTo>
                    <a:lnTo>
                      <a:pt x="918" y="522"/>
                    </a:lnTo>
                    <a:lnTo>
                      <a:pt x="910" y="523"/>
                    </a:lnTo>
                    <a:lnTo>
                      <a:pt x="903" y="528"/>
                    </a:lnTo>
                    <a:lnTo>
                      <a:pt x="895" y="532"/>
                    </a:lnTo>
                    <a:lnTo>
                      <a:pt x="890" y="535"/>
                    </a:lnTo>
                    <a:lnTo>
                      <a:pt x="886" y="540"/>
                    </a:lnTo>
                    <a:lnTo>
                      <a:pt x="879" y="548"/>
                    </a:lnTo>
                    <a:lnTo>
                      <a:pt x="875" y="557"/>
                    </a:lnTo>
                    <a:lnTo>
                      <a:pt x="870" y="566"/>
                    </a:lnTo>
                    <a:lnTo>
                      <a:pt x="865" y="574"/>
                    </a:lnTo>
                    <a:lnTo>
                      <a:pt x="859" y="582"/>
                    </a:lnTo>
                    <a:lnTo>
                      <a:pt x="856" y="585"/>
                    </a:lnTo>
                    <a:lnTo>
                      <a:pt x="852" y="589"/>
                    </a:lnTo>
                    <a:lnTo>
                      <a:pt x="842" y="596"/>
                    </a:lnTo>
                    <a:lnTo>
                      <a:pt x="852" y="597"/>
                    </a:lnTo>
                    <a:lnTo>
                      <a:pt x="861" y="599"/>
                    </a:lnTo>
                    <a:lnTo>
                      <a:pt x="870" y="602"/>
                    </a:lnTo>
                    <a:lnTo>
                      <a:pt x="879" y="606"/>
                    </a:lnTo>
                    <a:lnTo>
                      <a:pt x="889" y="611"/>
                    </a:lnTo>
                    <a:lnTo>
                      <a:pt x="898" y="616"/>
                    </a:lnTo>
                    <a:lnTo>
                      <a:pt x="913" y="626"/>
                    </a:lnTo>
                    <a:lnTo>
                      <a:pt x="937" y="645"/>
                    </a:lnTo>
                    <a:lnTo>
                      <a:pt x="943" y="650"/>
                    </a:lnTo>
                    <a:lnTo>
                      <a:pt x="944" y="651"/>
                    </a:lnTo>
                    <a:lnTo>
                      <a:pt x="899" y="631"/>
                    </a:lnTo>
                    <a:lnTo>
                      <a:pt x="865" y="619"/>
                    </a:lnTo>
                    <a:lnTo>
                      <a:pt x="850" y="613"/>
                    </a:lnTo>
                    <a:lnTo>
                      <a:pt x="834" y="609"/>
                    </a:lnTo>
                    <a:lnTo>
                      <a:pt x="819" y="608"/>
                    </a:lnTo>
                    <a:lnTo>
                      <a:pt x="805" y="606"/>
                    </a:lnTo>
                    <a:lnTo>
                      <a:pt x="790" y="603"/>
                    </a:lnTo>
                    <a:lnTo>
                      <a:pt x="782" y="602"/>
                    </a:lnTo>
                    <a:lnTo>
                      <a:pt x="776" y="600"/>
                    </a:lnTo>
                    <a:lnTo>
                      <a:pt x="768" y="597"/>
                    </a:lnTo>
                    <a:lnTo>
                      <a:pt x="762" y="594"/>
                    </a:lnTo>
                    <a:lnTo>
                      <a:pt x="754" y="591"/>
                    </a:lnTo>
                    <a:lnTo>
                      <a:pt x="746" y="588"/>
                    </a:lnTo>
                    <a:lnTo>
                      <a:pt x="728" y="574"/>
                    </a:lnTo>
                    <a:lnTo>
                      <a:pt x="711" y="562"/>
                    </a:lnTo>
                    <a:lnTo>
                      <a:pt x="694" y="549"/>
                    </a:lnTo>
                    <a:lnTo>
                      <a:pt x="678" y="540"/>
                    </a:lnTo>
                    <a:lnTo>
                      <a:pt x="661" y="531"/>
                    </a:lnTo>
                    <a:lnTo>
                      <a:pt x="652" y="528"/>
                    </a:lnTo>
                    <a:lnTo>
                      <a:pt x="644" y="525"/>
                    </a:lnTo>
                    <a:lnTo>
                      <a:pt x="638" y="523"/>
                    </a:lnTo>
                    <a:lnTo>
                      <a:pt x="633" y="522"/>
                    </a:lnTo>
                    <a:lnTo>
                      <a:pt x="624" y="520"/>
                    </a:lnTo>
                    <a:lnTo>
                      <a:pt x="613" y="518"/>
                    </a:lnTo>
                    <a:lnTo>
                      <a:pt x="601" y="518"/>
                    </a:lnTo>
                    <a:lnTo>
                      <a:pt x="567" y="518"/>
                    </a:lnTo>
                    <a:lnTo>
                      <a:pt x="550" y="520"/>
                    </a:lnTo>
                    <a:lnTo>
                      <a:pt x="536" y="522"/>
                    </a:lnTo>
                    <a:lnTo>
                      <a:pt x="505" y="525"/>
                    </a:lnTo>
                    <a:lnTo>
                      <a:pt x="471" y="529"/>
                    </a:lnTo>
                    <a:lnTo>
                      <a:pt x="477" y="538"/>
                    </a:lnTo>
                    <a:lnTo>
                      <a:pt x="480" y="549"/>
                    </a:lnTo>
                    <a:lnTo>
                      <a:pt x="483" y="559"/>
                    </a:lnTo>
                    <a:lnTo>
                      <a:pt x="486" y="568"/>
                    </a:lnTo>
                    <a:lnTo>
                      <a:pt x="488" y="588"/>
                    </a:lnTo>
                    <a:lnTo>
                      <a:pt x="491" y="599"/>
                    </a:lnTo>
                    <a:lnTo>
                      <a:pt x="492" y="609"/>
                    </a:lnTo>
                    <a:lnTo>
                      <a:pt x="497" y="625"/>
                    </a:lnTo>
                    <a:lnTo>
                      <a:pt x="500" y="639"/>
                    </a:lnTo>
                    <a:lnTo>
                      <a:pt x="511" y="664"/>
                    </a:lnTo>
                    <a:lnTo>
                      <a:pt x="516" y="676"/>
                    </a:lnTo>
                    <a:lnTo>
                      <a:pt x="520" y="688"/>
                    </a:lnTo>
                    <a:lnTo>
                      <a:pt x="523" y="702"/>
                    </a:lnTo>
                    <a:lnTo>
                      <a:pt x="528" y="718"/>
                    </a:lnTo>
                    <a:lnTo>
                      <a:pt x="531" y="735"/>
                    </a:lnTo>
                    <a:lnTo>
                      <a:pt x="536" y="751"/>
                    </a:lnTo>
                    <a:lnTo>
                      <a:pt x="540" y="767"/>
                    </a:lnTo>
                    <a:lnTo>
                      <a:pt x="543" y="773"/>
                    </a:lnTo>
                    <a:lnTo>
                      <a:pt x="548" y="781"/>
                    </a:lnTo>
                    <a:lnTo>
                      <a:pt x="556" y="793"/>
                    </a:lnTo>
                    <a:lnTo>
                      <a:pt x="561" y="798"/>
                    </a:lnTo>
                    <a:lnTo>
                      <a:pt x="567" y="802"/>
                    </a:lnTo>
                    <a:lnTo>
                      <a:pt x="573" y="806"/>
                    </a:lnTo>
                    <a:lnTo>
                      <a:pt x="579" y="809"/>
                    </a:lnTo>
                    <a:lnTo>
                      <a:pt x="587" y="812"/>
                    </a:lnTo>
                    <a:lnTo>
                      <a:pt x="595" y="812"/>
                    </a:lnTo>
                    <a:lnTo>
                      <a:pt x="609" y="813"/>
                    </a:lnTo>
                    <a:lnTo>
                      <a:pt x="622" y="813"/>
                    </a:lnTo>
                    <a:lnTo>
                      <a:pt x="647" y="812"/>
                    </a:lnTo>
                    <a:lnTo>
                      <a:pt x="672" y="810"/>
                    </a:lnTo>
                    <a:lnTo>
                      <a:pt x="684" y="810"/>
                    </a:lnTo>
                    <a:lnTo>
                      <a:pt x="698" y="812"/>
                    </a:lnTo>
                    <a:lnTo>
                      <a:pt x="712" y="813"/>
                    </a:lnTo>
                    <a:lnTo>
                      <a:pt x="725" y="818"/>
                    </a:lnTo>
                    <a:lnTo>
                      <a:pt x="739" y="822"/>
                    </a:lnTo>
                    <a:lnTo>
                      <a:pt x="749" y="829"/>
                    </a:lnTo>
                    <a:lnTo>
                      <a:pt x="760" y="835"/>
                    </a:lnTo>
                    <a:lnTo>
                      <a:pt x="768" y="839"/>
                    </a:lnTo>
                    <a:lnTo>
                      <a:pt x="773" y="844"/>
                    </a:lnTo>
                    <a:lnTo>
                      <a:pt x="774" y="844"/>
                    </a:lnTo>
                    <a:lnTo>
                      <a:pt x="762" y="844"/>
                    </a:lnTo>
                    <a:lnTo>
                      <a:pt x="752" y="841"/>
                    </a:lnTo>
                    <a:lnTo>
                      <a:pt x="732" y="835"/>
                    </a:lnTo>
                    <a:lnTo>
                      <a:pt x="714" y="827"/>
                    </a:lnTo>
                    <a:lnTo>
                      <a:pt x="704" y="826"/>
                    </a:lnTo>
                    <a:lnTo>
                      <a:pt x="692" y="822"/>
                    </a:lnTo>
                    <a:lnTo>
                      <a:pt x="678" y="822"/>
                    </a:lnTo>
                    <a:lnTo>
                      <a:pt x="664" y="821"/>
                    </a:lnTo>
                    <a:lnTo>
                      <a:pt x="638" y="821"/>
                    </a:lnTo>
                    <a:lnTo>
                      <a:pt x="584" y="822"/>
                    </a:lnTo>
                    <a:lnTo>
                      <a:pt x="605" y="843"/>
                    </a:lnTo>
                    <a:lnTo>
                      <a:pt x="626" y="860"/>
                    </a:lnTo>
                    <a:lnTo>
                      <a:pt x="647" y="873"/>
                    </a:lnTo>
                    <a:lnTo>
                      <a:pt x="667" y="886"/>
                    </a:lnTo>
                    <a:lnTo>
                      <a:pt x="691" y="897"/>
                    </a:lnTo>
                    <a:lnTo>
                      <a:pt x="712" y="909"/>
                    </a:lnTo>
                    <a:lnTo>
                      <a:pt x="763" y="932"/>
                    </a:lnTo>
                    <a:lnTo>
                      <a:pt x="782" y="943"/>
                    </a:lnTo>
                    <a:lnTo>
                      <a:pt x="802" y="958"/>
                    </a:lnTo>
                    <a:lnTo>
                      <a:pt x="824" y="975"/>
                    </a:lnTo>
                    <a:lnTo>
                      <a:pt x="844" y="991"/>
                    </a:lnTo>
                    <a:lnTo>
                      <a:pt x="859" y="1005"/>
                    </a:lnTo>
                    <a:lnTo>
                      <a:pt x="869" y="1014"/>
                    </a:lnTo>
                    <a:lnTo>
                      <a:pt x="870" y="1015"/>
                    </a:lnTo>
                    <a:lnTo>
                      <a:pt x="869" y="1015"/>
                    </a:lnTo>
                    <a:lnTo>
                      <a:pt x="858" y="1006"/>
                    </a:lnTo>
                    <a:lnTo>
                      <a:pt x="834" y="988"/>
                    </a:lnTo>
                    <a:lnTo>
                      <a:pt x="822" y="980"/>
                    </a:lnTo>
                    <a:lnTo>
                      <a:pt x="810" y="972"/>
                    </a:lnTo>
                    <a:lnTo>
                      <a:pt x="771" y="951"/>
                    </a:lnTo>
                    <a:lnTo>
                      <a:pt x="734" y="934"/>
                    </a:lnTo>
                    <a:lnTo>
                      <a:pt x="698" y="915"/>
                    </a:lnTo>
                    <a:lnTo>
                      <a:pt x="660" y="895"/>
                    </a:lnTo>
                    <a:lnTo>
                      <a:pt x="633" y="880"/>
                    </a:lnTo>
                    <a:lnTo>
                      <a:pt x="609" y="866"/>
                    </a:lnTo>
                    <a:lnTo>
                      <a:pt x="585" y="850"/>
                    </a:lnTo>
                    <a:lnTo>
                      <a:pt x="576" y="843"/>
                    </a:lnTo>
                    <a:lnTo>
                      <a:pt x="565" y="835"/>
                    </a:lnTo>
                    <a:lnTo>
                      <a:pt x="556" y="826"/>
                    </a:lnTo>
                    <a:lnTo>
                      <a:pt x="548" y="816"/>
                    </a:lnTo>
                    <a:lnTo>
                      <a:pt x="540" y="807"/>
                    </a:lnTo>
                    <a:lnTo>
                      <a:pt x="533" y="796"/>
                    </a:lnTo>
                    <a:lnTo>
                      <a:pt x="528" y="784"/>
                    </a:lnTo>
                    <a:lnTo>
                      <a:pt x="522" y="772"/>
                    </a:lnTo>
                    <a:lnTo>
                      <a:pt x="517" y="758"/>
                    </a:lnTo>
                    <a:lnTo>
                      <a:pt x="514" y="744"/>
                    </a:lnTo>
                    <a:lnTo>
                      <a:pt x="511" y="728"/>
                    </a:lnTo>
                    <a:lnTo>
                      <a:pt x="508" y="713"/>
                    </a:lnTo>
                    <a:lnTo>
                      <a:pt x="503" y="699"/>
                    </a:lnTo>
                    <a:lnTo>
                      <a:pt x="500" y="687"/>
                    </a:lnTo>
                    <a:lnTo>
                      <a:pt x="491" y="660"/>
                    </a:lnTo>
                    <a:lnTo>
                      <a:pt x="478" y="631"/>
                    </a:lnTo>
                    <a:lnTo>
                      <a:pt x="471" y="611"/>
                    </a:lnTo>
                    <a:lnTo>
                      <a:pt x="466" y="593"/>
                    </a:lnTo>
                    <a:lnTo>
                      <a:pt x="460" y="574"/>
                    </a:lnTo>
                    <a:lnTo>
                      <a:pt x="452" y="554"/>
                    </a:lnTo>
                    <a:lnTo>
                      <a:pt x="443" y="538"/>
                    </a:lnTo>
                    <a:lnTo>
                      <a:pt x="438" y="531"/>
                    </a:lnTo>
                    <a:lnTo>
                      <a:pt x="434" y="525"/>
                    </a:lnTo>
                    <a:lnTo>
                      <a:pt x="423" y="514"/>
                    </a:lnTo>
                    <a:lnTo>
                      <a:pt x="412" y="503"/>
                    </a:lnTo>
                    <a:lnTo>
                      <a:pt x="389" y="483"/>
                    </a:lnTo>
                    <a:lnTo>
                      <a:pt x="378" y="472"/>
                    </a:lnTo>
                    <a:lnTo>
                      <a:pt x="366" y="458"/>
                    </a:lnTo>
                    <a:lnTo>
                      <a:pt x="356" y="447"/>
                    </a:lnTo>
                    <a:lnTo>
                      <a:pt x="348" y="437"/>
                    </a:lnTo>
                    <a:lnTo>
                      <a:pt x="336" y="417"/>
                    </a:lnTo>
                    <a:lnTo>
                      <a:pt x="324" y="395"/>
                    </a:lnTo>
                    <a:lnTo>
                      <a:pt x="316" y="384"/>
                    </a:lnTo>
                    <a:lnTo>
                      <a:pt x="308" y="372"/>
                    </a:lnTo>
                    <a:lnTo>
                      <a:pt x="271" y="410"/>
                    </a:lnTo>
                    <a:lnTo>
                      <a:pt x="254" y="427"/>
                    </a:lnTo>
                    <a:lnTo>
                      <a:pt x="239" y="444"/>
                    </a:lnTo>
                    <a:lnTo>
                      <a:pt x="223" y="461"/>
                    </a:lnTo>
                    <a:lnTo>
                      <a:pt x="208" y="480"/>
                    </a:lnTo>
                    <a:lnTo>
                      <a:pt x="192" y="498"/>
                    </a:lnTo>
                    <a:lnTo>
                      <a:pt x="175" y="522"/>
                    </a:lnTo>
                    <a:lnTo>
                      <a:pt x="158" y="545"/>
                    </a:lnTo>
                    <a:lnTo>
                      <a:pt x="141" y="569"/>
                    </a:lnTo>
                    <a:lnTo>
                      <a:pt x="138" y="572"/>
                    </a:lnTo>
                    <a:lnTo>
                      <a:pt x="135" y="576"/>
                    </a:lnTo>
                    <a:lnTo>
                      <a:pt x="129" y="582"/>
                    </a:lnTo>
                    <a:lnTo>
                      <a:pt x="126" y="585"/>
                    </a:lnTo>
                    <a:lnTo>
                      <a:pt x="124" y="588"/>
                    </a:lnTo>
                    <a:lnTo>
                      <a:pt x="123" y="593"/>
                    </a:lnTo>
                    <a:lnTo>
                      <a:pt x="121" y="597"/>
                    </a:lnTo>
                    <a:lnTo>
                      <a:pt x="123" y="603"/>
                    </a:lnTo>
                    <a:lnTo>
                      <a:pt x="126" y="609"/>
                    </a:lnTo>
                    <a:lnTo>
                      <a:pt x="129" y="614"/>
                    </a:lnTo>
                    <a:lnTo>
                      <a:pt x="133" y="619"/>
                    </a:lnTo>
                    <a:lnTo>
                      <a:pt x="144" y="628"/>
                    </a:lnTo>
                    <a:lnTo>
                      <a:pt x="150" y="634"/>
                    </a:lnTo>
                    <a:lnTo>
                      <a:pt x="153" y="640"/>
                    </a:lnTo>
                    <a:lnTo>
                      <a:pt x="172" y="670"/>
                    </a:lnTo>
                    <a:lnTo>
                      <a:pt x="186" y="697"/>
                    </a:lnTo>
                    <a:lnTo>
                      <a:pt x="198" y="727"/>
                    </a:lnTo>
                    <a:lnTo>
                      <a:pt x="214" y="758"/>
                    </a:lnTo>
                    <a:lnTo>
                      <a:pt x="217" y="764"/>
                    </a:lnTo>
                    <a:lnTo>
                      <a:pt x="220" y="770"/>
                    </a:lnTo>
                    <a:lnTo>
                      <a:pt x="226" y="779"/>
                    </a:lnTo>
                    <a:lnTo>
                      <a:pt x="232" y="787"/>
                    </a:lnTo>
                    <a:lnTo>
                      <a:pt x="240" y="795"/>
                    </a:lnTo>
                    <a:lnTo>
                      <a:pt x="256" y="809"/>
                    </a:lnTo>
                    <a:lnTo>
                      <a:pt x="273" y="826"/>
                    </a:lnTo>
                    <a:lnTo>
                      <a:pt x="282" y="836"/>
                    </a:lnTo>
                    <a:lnTo>
                      <a:pt x="291" y="846"/>
                    </a:lnTo>
                    <a:lnTo>
                      <a:pt x="297" y="856"/>
                    </a:lnTo>
                    <a:lnTo>
                      <a:pt x="304" y="867"/>
                    </a:lnTo>
                    <a:lnTo>
                      <a:pt x="314" y="889"/>
                    </a:lnTo>
                    <a:lnTo>
                      <a:pt x="327" y="912"/>
                    </a:lnTo>
                    <a:lnTo>
                      <a:pt x="335" y="926"/>
                    </a:lnTo>
                    <a:lnTo>
                      <a:pt x="341" y="938"/>
                    </a:lnTo>
                    <a:lnTo>
                      <a:pt x="353" y="961"/>
                    </a:lnTo>
                    <a:lnTo>
                      <a:pt x="359" y="971"/>
                    </a:lnTo>
                    <a:lnTo>
                      <a:pt x="369" y="981"/>
                    </a:lnTo>
                    <a:lnTo>
                      <a:pt x="378" y="991"/>
                    </a:lnTo>
                    <a:lnTo>
                      <a:pt x="383" y="994"/>
                    </a:lnTo>
                    <a:lnTo>
                      <a:pt x="390" y="998"/>
                    </a:lnTo>
                    <a:lnTo>
                      <a:pt x="404" y="1008"/>
                    </a:lnTo>
                    <a:lnTo>
                      <a:pt x="426" y="1023"/>
                    </a:lnTo>
                    <a:lnTo>
                      <a:pt x="455" y="1043"/>
                    </a:lnTo>
                    <a:lnTo>
                      <a:pt x="488" y="1065"/>
                    </a:lnTo>
                    <a:lnTo>
                      <a:pt x="523" y="1085"/>
                    </a:lnTo>
                    <a:lnTo>
                      <a:pt x="542" y="1094"/>
                    </a:lnTo>
                    <a:lnTo>
                      <a:pt x="561" y="1103"/>
                    </a:lnTo>
                    <a:lnTo>
                      <a:pt x="578" y="1110"/>
                    </a:lnTo>
                    <a:lnTo>
                      <a:pt x="595" y="1116"/>
                    </a:lnTo>
                    <a:lnTo>
                      <a:pt x="610" y="1119"/>
                    </a:lnTo>
                    <a:lnTo>
                      <a:pt x="626" y="1120"/>
                    </a:lnTo>
                    <a:lnTo>
                      <a:pt x="632" y="1119"/>
                    </a:lnTo>
                    <a:lnTo>
                      <a:pt x="639" y="1119"/>
                    </a:lnTo>
                    <a:lnTo>
                      <a:pt x="650" y="1116"/>
                    </a:lnTo>
                    <a:lnTo>
                      <a:pt x="663" y="1113"/>
                    </a:lnTo>
                    <a:lnTo>
                      <a:pt x="669" y="1111"/>
                    </a:lnTo>
                    <a:lnTo>
                      <a:pt x="677" y="1110"/>
                    </a:lnTo>
                    <a:lnTo>
                      <a:pt x="687" y="1108"/>
                    </a:lnTo>
                    <a:lnTo>
                      <a:pt x="698" y="1105"/>
                    </a:lnTo>
                    <a:lnTo>
                      <a:pt x="720" y="1097"/>
                    </a:lnTo>
                    <a:lnTo>
                      <a:pt x="742" y="1090"/>
                    </a:lnTo>
                    <a:lnTo>
                      <a:pt x="760" y="1079"/>
                    </a:lnTo>
                    <a:lnTo>
                      <a:pt x="773" y="1068"/>
                    </a:lnTo>
                    <a:lnTo>
                      <a:pt x="788" y="1051"/>
                    </a:lnTo>
                    <a:lnTo>
                      <a:pt x="794" y="1046"/>
                    </a:lnTo>
                    <a:lnTo>
                      <a:pt x="796" y="1045"/>
                    </a:lnTo>
                    <a:lnTo>
                      <a:pt x="797" y="1046"/>
                    </a:lnTo>
                    <a:lnTo>
                      <a:pt x="796" y="1048"/>
                    </a:lnTo>
                    <a:lnTo>
                      <a:pt x="794" y="1052"/>
                    </a:lnTo>
                    <a:lnTo>
                      <a:pt x="785" y="1068"/>
                    </a:lnTo>
                    <a:lnTo>
                      <a:pt x="782" y="1071"/>
                    </a:lnTo>
                    <a:lnTo>
                      <a:pt x="779" y="1076"/>
                    </a:lnTo>
                    <a:lnTo>
                      <a:pt x="776" y="1079"/>
                    </a:lnTo>
                    <a:lnTo>
                      <a:pt x="773" y="1083"/>
                    </a:lnTo>
                    <a:lnTo>
                      <a:pt x="768" y="1086"/>
                    </a:lnTo>
                    <a:lnTo>
                      <a:pt x="765" y="1088"/>
                    </a:lnTo>
                    <a:lnTo>
                      <a:pt x="757" y="1094"/>
                    </a:lnTo>
                    <a:lnTo>
                      <a:pt x="749" y="1097"/>
                    </a:lnTo>
                    <a:lnTo>
                      <a:pt x="740" y="1100"/>
                    </a:lnTo>
                    <a:lnTo>
                      <a:pt x="723" y="1106"/>
                    </a:lnTo>
                    <a:lnTo>
                      <a:pt x="703" y="1110"/>
                    </a:lnTo>
                    <a:lnTo>
                      <a:pt x="684" y="1114"/>
                    </a:lnTo>
                    <a:lnTo>
                      <a:pt x="664" y="1119"/>
                    </a:lnTo>
                    <a:lnTo>
                      <a:pt x="653" y="1122"/>
                    </a:lnTo>
                    <a:lnTo>
                      <a:pt x="644" y="1125"/>
                    </a:lnTo>
                    <a:lnTo>
                      <a:pt x="658" y="1131"/>
                    </a:lnTo>
                    <a:lnTo>
                      <a:pt x="672" y="1137"/>
                    </a:lnTo>
                    <a:lnTo>
                      <a:pt x="695" y="1147"/>
                    </a:lnTo>
                    <a:lnTo>
                      <a:pt x="720" y="1157"/>
                    </a:lnTo>
                    <a:lnTo>
                      <a:pt x="731" y="1165"/>
                    </a:lnTo>
                    <a:lnTo>
                      <a:pt x="745" y="1174"/>
                    </a:lnTo>
                    <a:lnTo>
                      <a:pt x="785" y="1205"/>
                    </a:lnTo>
                    <a:lnTo>
                      <a:pt x="804" y="1218"/>
                    </a:lnTo>
                    <a:lnTo>
                      <a:pt x="821" y="1230"/>
                    </a:lnTo>
                    <a:lnTo>
                      <a:pt x="839" y="1239"/>
                    </a:lnTo>
                    <a:lnTo>
                      <a:pt x="850" y="1242"/>
                    </a:lnTo>
                    <a:lnTo>
                      <a:pt x="859" y="1245"/>
                    </a:lnTo>
                    <a:lnTo>
                      <a:pt x="870" y="1248"/>
                    </a:lnTo>
                    <a:lnTo>
                      <a:pt x="881" y="1250"/>
                    </a:lnTo>
                    <a:lnTo>
                      <a:pt x="893" y="1252"/>
                    </a:lnTo>
                    <a:lnTo>
                      <a:pt x="906" y="1252"/>
                    </a:lnTo>
                    <a:lnTo>
                      <a:pt x="1050" y="1252"/>
                    </a:lnTo>
                    <a:lnTo>
                      <a:pt x="1059" y="1253"/>
                    </a:lnTo>
                    <a:lnTo>
                      <a:pt x="1067" y="1255"/>
                    </a:lnTo>
                    <a:lnTo>
                      <a:pt x="1071" y="1256"/>
                    </a:lnTo>
                    <a:lnTo>
                      <a:pt x="1076" y="1258"/>
                    </a:lnTo>
                    <a:lnTo>
                      <a:pt x="1085" y="1262"/>
                    </a:lnTo>
                    <a:lnTo>
                      <a:pt x="1095" y="1267"/>
                    </a:lnTo>
                    <a:lnTo>
                      <a:pt x="1104" y="1273"/>
                    </a:lnTo>
                    <a:lnTo>
                      <a:pt x="1112" y="1279"/>
                    </a:lnTo>
                    <a:lnTo>
                      <a:pt x="1119" y="1286"/>
                    </a:lnTo>
                    <a:lnTo>
                      <a:pt x="1133" y="1298"/>
                    </a:lnTo>
                    <a:lnTo>
                      <a:pt x="1146" y="1309"/>
                    </a:lnTo>
                    <a:lnTo>
                      <a:pt x="1155" y="1319"/>
                    </a:lnTo>
                    <a:lnTo>
                      <a:pt x="1130" y="1298"/>
                    </a:lnTo>
                    <a:lnTo>
                      <a:pt x="1118" y="1287"/>
                    </a:lnTo>
                    <a:lnTo>
                      <a:pt x="1105" y="1278"/>
                    </a:lnTo>
                    <a:lnTo>
                      <a:pt x="1099" y="1275"/>
                    </a:lnTo>
                    <a:lnTo>
                      <a:pt x="1093" y="1270"/>
                    </a:lnTo>
                    <a:lnTo>
                      <a:pt x="1087" y="1267"/>
                    </a:lnTo>
                    <a:lnTo>
                      <a:pt x="1079" y="1265"/>
                    </a:lnTo>
                    <a:lnTo>
                      <a:pt x="1071" y="1262"/>
                    </a:lnTo>
                    <a:lnTo>
                      <a:pt x="1064" y="1261"/>
                    </a:lnTo>
                    <a:lnTo>
                      <a:pt x="1056" y="1261"/>
                    </a:lnTo>
                    <a:lnTo>
                      <a:pt x="1047" y="1261"/>
                    </a:lnTo>
                    <a:lnTo>
                      <a:pt x="904" y="1261"/>
                    </a:lnTo>
                    <a:lnTo>
                      <a:pt x="895" y="1259"/>
                    </a:lnTo>
                    <a:lnTo>
                      <a:pt x="887" y="1259"/>
                    </a:lnTo>
                    <a:lnTo>
                      <a:pt x="873" y="1258"/>
                    </a:lnTo>
                    <a:lnTo>
                      <a:pt x="859" y="1255"/>
                    </a:lnTo>
                    <a:lnTo>
                      <a:pt x="853" y="1255"/>
                    </a:lnTo>
                    <a:lnTo>
                      <a:pt x="844" y="1255"/>
                    </a:lnTo>
                    <a:lnTo>
                      <a:pt x="850" y="1264"/>
                    </a:lnTo>
                    <a:lnTo>
                      <a:pt x="858" y="1273"/>
                    </a:lnTo>
                    <a:lnTo>
                      <a:pt x="865" y="1282"/>
                    </a:lnTo>
                    <a:lnTo>
                      <a:pt x="876" y="1293"/>
                    </a:lnTo>
                    <a:lnTo>
                      <a:pt x="887" y="1303"/>
                    </a:lnTo>
                    <a:lnTo>
                      <a:pt x="898" y="1312"/>
                    </a:lnTo>
                    <a:lnTo>
                      <a:pt x="923" y="1330"/>
                    </a:lnTo>
                    <a:lnTo>
                      <a:pt x="944" y="1346"/>
                    </a:lnTo>
                    <a:lnTo>
                      <a:pt x="963" y="1358"/>
                    </a:lnTo>
                    <a:lnTo>
                      <a:pt x="980" y="1369"/>
                    </a:lnTo>
                    <a:lnTo>
                      <a:pt x="974" y="1369"/>
                    </a:lnTo>
                    <a:lnTo>
                      <a:pt x="968" y="1367"/>
                    </a:lnTo>
                    <a:lnTo>
                      <a:pt x="954" y="1364"/>
                    </a:lnTo>
                    <a:lnTo>
                      <a:pt x="941" y="1357"/>
                    </a:lnTo>
                    <a:lnTo>
                      <a:pt x="929" y="1349"/>
                    </a:lnTo>
                    <a:lnTo>
                      <a:pt x="915" y="1340"/>
                    </a:lnTo>
                    <a:lnTo>
                      <a:pt x="903" y="1330"/>
                    </a:lnTo>
                    <a:lnTo>
                      <a:pt x="882" y="1313"/>
                    </a:lnTo>
                    <a:lnTo>
                      <a:pt x="865" y="1298"/>
                    </a:lnTo>
                    <a:lnTo>
                      <a:pt x="850" y="1284"/>
                    </a:lnTo>
                    <a:lnTo>
                      <a:pt x="822" y="1258"/>
                    </a:lnTo>
                    <a:lnTo>
                      <a:pt x="794" y="1233"/>
                    </a:lnTo>
                    <a:lnTo>
                      <a:pt x="779" y="1219"/>
                    </a:lnTo>
                    <a:lnTo>
                      <a:pt x="760" y="1207"/>
                    </a:lnTo>
                    <a:lnTo>
                      <a:pt x="735" y="1190"/>
                    </a:lnTo>
                    <a:lnTo>
                      <a:pt x="712" y="1177"/>
                    </a:lnTo>
                    <a:lnTo>
                      <a:pt x="689" y="1167"/>
                    </a:lnTo>
                    <a:lnTo>
                      <a:pt x="667" y="1157"/>
                    </a:lnTo>
                    <a:lnTo>
                      <a:pt x="644" y="1150"/>
                    </a:lnTo>
                    <a:lnTo>
                      <a:pt x="619" y="1142"/>
                    </a:lnTo>
                    <a:lnTo>
                      <a:pt x="593" y="1134"/>
                    </a:lnTo>
                    <a:lnTo>
                      <a:pt x="565" y="1125"/>
                    </a:lnTo>
                    <a:lnTo>
                      <a:pt x="547" y="1119"/>
                    </a:lnTo>
                    <a:lnTo>
                      <a:pt x="530" y="1111"/>
                    </a:lnTo>
                    <a:lnTo>
                      <a:pt x="514" y="1105"/>
                    </a:lnTo>
                    <a:lnTo>
                      <a:pt x="500" y="1097"/>
                    </a:lnTo>
                    <a:lnTo>
                      <a:pt x="471" y="1080"/>
                    </a:lnTo>
                    <a:lnTo>
                      <a:pt x="438" y="1060"/>
                    </a:lnTo>
                    <a:lnTo>
                      <a:pt x="407" y="1043"/>
                    </a:lnTo>
                    <a:lnTo>
                      <a:pt x="379" y="1028"/>
                    </a:lnTo>
                    <a:lnTo>
                      <a:pt x="366" y="1019"/>
                    </a:lnTo>
                    <a:lnTo>
                      <a:pt x="353" y="1009"/>
                    </a:lnTo>
                    <a:lnTo>
                      <a:pt x="342" y="997"/>
                    </a:lnTo>
                    <a:lnTo>
                      <a:pt x="330" y="983"/>
                    </a:lnTo>
                    <a:lnTo>
                      <a:pt x="314" y="961"/>
                    </a:lnTo>
                    <a:lnTo>
                      <a:pt x="302" y="940"/>
                    </a:lnTo>
                    <a:lnTo>
                      <a:pt x="277" y="903"/>
                    </a:lnTo>
                    <a:lnTo>
                      <a:pt x="253" y="866"/>
                    </a:lnTo>
                    <a:lnTo>
                      <a:pt x="239" y="846"/>
                    </a:lnTo>
                    <a:lnTo>
                      <a:pt x="222" y="826"/>
                    </a:lnTo>
                    <a:lnTo>
                      <a:pt x="223" y="909"/>
                    </a:lnTo>
                    <a:lnTo>
                      <a:pt x="225" y="991"/>
                    </a:lnTo>
                    <a:lnTo>
                      <a:pt x="225" y="1003"/>
                    </a:lnTo>
                    <a:lnTo>
                      <a:pt x="226" y="1014"/>
                    </a:lnTo>
                    <a:lnTo>
                      <a:pt x="231" y="1037"/>
                    </a:lnTo>
                    <a:lnTo>
                      <a:pt x="237" y="1059"/>
                    </a:lnTo>
                    <a:lnTo>
                      <a:pt x="243" y="1079"/>
                    </a:lnTo>
                    <a:lnTo>
                      <a:pt x="251" y="1094"/>
                    </a:lnTo>
                    <a:lnTo>
                      <a:pt x="257" y="1108"/>
                    </a:lnTo>
                    <a:lnTo>
                      <a:pt x="262" y="1119"/>
                    </a:lnTo>
                    <a:lnTo>
                      <a:pt x="253" y="1111"/>
                    </a:lnTo>
                    <a:lnTo>
                      <a:pt x="243" y="1103"/>
                    </a:lnTo>
                    <a:lnTo>
                      <a:pt x="235" y="1093"/>
                    </a:lnTo>
                    <a:lnTo>
                      <a:pt x="229" y="1082"/>
                    </a:lnTo>
                    <a:lnTo>
                      <a:pt x="225" y="1069"/>
                    </a:lnTo>
                    <a:lnTo>
                      <a:pt x="220" y="1059"/>
                    </a:lnTo>
                    <a:lnTo>
                      <a:pt x="217" y="1046"/>
                    </a:lnTo>
                    <a:lnTo>
                      <a:pt x="214" y="1034"/>
                    </a:lnTo>
                    <a:lnTo>
                      <a:pt x="211" y="1012"/>
                    </a:lnTo>
                    <a:lnTo>
                      <a:pt x="208" y="991"/>
                    </a:lnTo>
                    <a:lnTo>
                      <a:pt x="203" y="954"/>
                    </a:lnTo>
                    <a:lnTo>
                      <a:pt x="201" y="917"/>
                    </a:lnTo>
                    <a:lnTo>
                      <a:pt x="197" y="875"/>
                    </a:lnTo>
                    <a:lnTo>
                      <a:pt x="194" y="838"/>
                    </a:lnTo>
                    <a:lnTo>
                      <a:pt x="189" y="804"/>
                    </a:lnTo>
                    <a:lnTo>
                      <a:pt x="186" y="787"/>
                    </a:lnTo>
                    <a:lnTo>
                      <a:pt x="181" y="772"/>
                    </a:lnTo>
                    <a:lnTo>
                      <a:pt x="178" y="756"/>
                    </a:lnTo>
                    <a:lnTo>
                      <a:pt x="172" y="742"/>
                    </a:lnTo>
                    <a:lnTo>
                      <a:pt x="167" y="727"/>
                    </a:lnTo>
                    <a:lnTo>
                      <a:pt x="160" y="713"/>
                    </a:lnTo>
                    <a:lnTo>
                      <a:pt x="153" y="699"/>
                    </a:lnTo>
                    <a:lnTo>
                      <a:pt x="144" y="685"/>
                    </a:lnTo>
                    <a:lnTo>
                      <a:pt x="135" y="671"/>
                    </a:lnTo>
                    <a:lnTo>
                      <a:pt x="124" y="659"/>
                    </a:lnTo>
                    <a:lnTo>
                      <a:pt x="113" y="645"/>
                    </a:lnTo>
                    <a:lnTo>
                      <a:pt x="99" y="631"/>
                    </a:lnTo>
                    <a:lnTo>
                      <a:pt x="88" y="647"/>
                    </a:lnTo>
                    <a:lnTo>
                      <a:pt x="78" y="662"/>
                    </a:lnTo>
                    <a:lnTo>
                      <a:pt x="70" y="676"/>
                    </a:lnTo>
                    <a:lnTo>
                      <a:pt x="62" y="691"/>
                    </a:lnTo>
                    <a:lnTo>
                      <a:pt x="57" y="707"/>
                    </a:lnTo>
                    <a:lnTo>
                      <a:pt x="51" y="722"/>
                    </a:lnTo>
                    <a:lnTo>
                      <a:pt x="40" y="758"/>
                    </a:lnTo>
                    <a:lnTo>
                      <a:pt x="37" y="768"/>
                    </a:lnTo>
                    <a:lnTo>
                      <a:pt x="37" y="778"/>
                    </a:lnTo>
                    <a:lnTo>
                      <a:pt x="36" y="787"/>
                    </a:lnTo>
                    <a:lnTo>
                      <a:pt x="34" y="796"/>
                    </a:lnTo>
                    <a:lnTo>
                      <a:pt x="33" y="806"/>
                    </a:lnTo>
                    <a:lnTo>
                      <a:pt x="31" y="809"/>
                    </a:lnTo>
                    <a:lnTo>
                      <a:pt x="30" y="813"/>
                    </a:lnTo>
                    <a:lnTo>
                      <a:pt x="23" y="819"/>
                    </a:lnTo>
                    <a:lnTo>
                      <a:pt x="20" y="822"/>
                    </a:lnTo>
                    <a:lnTo>
                      <a:pt x="16" y="826"/>
                    </a:lnTo>
                    <a:lnTo>
                      <a:pt x="11" y="818"/>
                    </a:lnTo>
                    <a:lnTo>
                      <a:pt x="8" y="812"/>
                    </a:lnTo>
                    <a:lnTo>
                      <a:pt x="5" y="804"/>
                    </a:lnTo>
                    <a:lnTo>
                      <a:pt x="3" y="796"/>
                    </a:lnTo>
                    <a:lnTo>
                      <a:pt x="2" y="789"/>
                    </a:lnTo>
                    <a:lnTo>
                      <a:pt x="0" y="781"/>
                    </a:lnTo>
                    <a:lnTo>
                      <a:pt x="0" y="764"/>
                    </a:lnTo>
                    <a:lnTo>
                      <a:pt x="0" y="748"/>
                    </a:lnTo>
                    <a:lnTo>
                      <a:pt x="3" y="733"/>
                    </a:lnTo>
                    <a:lnTo>
                      <a:pt x="6" y="719"/>
                    </a:lnTo>
                    <a:lnTo>
                      <a:pt x="10" y="707"/>
                    </a:lnTo>
                    <a:lnTo>
                      <a:pt x="16" y="694"/>
                    </a:lnTo>
                    <a:lnTo>
                      <a:pt x="20" y="680"/>
                    </a:lnTo>
                    <a:lnTo>
                      <a:pt x="36" y="653"/>
                    </a:lnTo>
                    <a:lnTo>
                      <a:pt x="51" y="623"/>
                    </a:lnTo>
                    <a:lnTo>
                      <a:pt x="67" y="597"/>
                    </a:lnTo>
                    <a:lnTo>
                      <a:pt x="82" y="572"/>
                    </a:lnTo>
                    <a:lnTo>
                      <a:pt x="99" y="549"/>
                    </a:lnTo>
                    <a:lnTo>
                      <a:pt x="116" y="526"/>
                    </a:lnTo>
                    <a:lnTo>
                      <a:pt x="135" y="505"/>
                    </a:lnTo>
                    <a:lnTo>
                      <a:pt x="175" y="454"/>
                    </a:lnTo>
                    <a:lnTo>
                      <a:pt x="217" y="404"/>
                    </a:lnTo>
                    <a:lnTo>
                      <a:pt x="254" y="363"/>
                    </a:lnTo>
                    <a:lnTo>
                      <a:pt x="293" y="322"/>
                    </a:lnTo>
                    <a:lnTo>
                      <a:pt x="338" y="278"/>
                    </a:lnTo>
                    <a:lnTo>
                      <a:pt x="370" y="247"/>
                    </a:lnTo>
                    <a:lnTo>
                      <a:pt x="386" y="233"/>
                    </a:lnTo>
                    <a:lnTo>
                      <a:pt x="398" y="217"/>
                    </a:lnTo>
                    <a:lnTo>
                      <a:pt x="404" y="210"/>
                    </a:lnTo>
                    <a:lnTo>
                      <a:pt x="409" y="202"/>
                    </a:lnTo>
                    <a:lnTo>
                      <a:pt x="413" y="193"/>
                    </a:lnTo>
                    <a:lnTo>
                      <a:pt x="418" y="185"/>
                    </a:lnTo>
                    <a:lnTo>
                      <a:pt x="421" y="176"/>
                    </a:lnTo>
                    <a:lnTo>
                      <a:pt x="423" y="165"/>
                    </a:lnTo>
                    <a:lnTo>
                      <a:pt x="424" y="154"/>
                    </a:lnTo>
                    <a:lnTo>
                      <a:pt x="424" y="143"/>
                    </a:lnTo>
                    <a:lnTo>
                      <a:pt x="424" y="57"/>
                    </a:lnTo>
                    <a:lnTo>
                      <a:pt x="426" y="49"/>
                    </a:lnTo>
                    <a:lnTo>
                      <a:pt x="427" y="38"/>
                    </a:lnTo>
                    <a:lnTo>
                      <a:pt x="427" y="34"/>
                    </a:lnTo>
                    <a:lnTo>
                      <a:pt x="429" y="29"/>
                    </a:lnTo>
                    <a:lnTo>
                      <a:pt x="434" y="20"/>
                    </a:lnTo>
                    <a:lnTo>
                      <a:pt x="437" y="15"/>
                    </a:lnTo>
                    <a:lnTo>
                      <a:pt x="440" y="12"/>
                    </a:lnTo>
                    <a:lnTo>
                      <a:pt x="444" y="9"/>
                    </a:lnTo>
                    <a:lnTo>
                      <a:pt x="448" y="6"/>
                    </a:lnTo>
                    <a:lnTo>
                      <a:pt x="454" y="3"/>
                    </a:lnTo>
                    <a:lnTo>
                      <a:pt x="458" y="1"/>
                    </a:lnTo>
                    <a:lnTo>
                      <a:pt x="465" y="0"/>
                    </a:lnTo>
                    <a:lnTo>
                      <a:pt x="47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44" name="Freeform 324"/>
              <p:cNvSpPr>
                <a:spLocks/>
              </p:cNvSpPr>
              <p:nvPr/>
            </p:nvSpPr>
            <p:spPr bwMode="auto">
              <a:xfrm>
                <a:off x="2292" y="1670"/>
                <a:ext cx="24" cy="35"/>
              </a:xfrm>
              <a:custGeom>
                <a:avLst/>
                <a:gdLst>
                  <a:gd name="T0" fmla="*/ 2 w 48"/>
                  <a:gd name="T1" fmla="*/ 0 h 69"/>
                  <a:gd name="T2" fmla="*/ 13 w 48"/>
                  <a:gd name="T3" fmla="*/ 3 h 69"/>
                  <a:gd name="T4" fmla="*/ 22 w 48"/>
                  <a:gd name="T5" fmla="*/ 9 h 69"/>
                  <a:gd name="T6" fmla="*/ 30 w 48"/>
                  <a:gd name="T7" fmla="*/ 17 h 69"/>
                  <a:gd name="T8" fmla="*/ 37 w 48"/>
                  <a:gd name="T9" fmla="*/ 28 h 69"/>
                  <a:gd name="T10" fmla="*/ 45 w 48"/>
                  <a:gd name="T11" fmla="*/ 49 h 69"/>
                  <a:gd name="T12" fmla="*/ 48 w 48"/>
                  <a:gd name="T13" fmla="*/ 68 h 69"/>
                  <a:gd name="T14" fmla="*/ 42 w 48"/>
                  <a:gd name="T15" fmla="*/ 69 h 69"/>
                  <a:gd name="T16" fmla="*/ 39 w 48"/>
                  <a:gd name="T17" fmla="*/ 51 h 69"/>
                  <a:gd name="T18" fmla="*/ 31 w 48"/>
                  <a:gd name="T19" fmla="*/ 29 h 69"/>
                  <a:gd name="T20" fmla="*/ 25 w 48"/>
                  <a:gd name="T21" fmla="*/ 21 h 69"/>
                  <a:gd name="T22" fmla="*/ 17 w 48"/>
                  <a:gd name="T23" fmla="*/ 14 h 69"/>
                  <a:gd name="T24" fmla="*/ 11 w 48"/>
                  <a:gd name="T25" fmla="*/ 9 h 69"/>
                  <a:gd name="T26" fmla="*/ 0 w 48"/>
                  <a:gd name="T27" fmla="*/ 6 h 69"/>
                  <a:gd name="T28" fmla="*/ 2 w 48"/>
                  <a:gd name="T2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9">
                    <a:moveTo>
                      <a:pt x="2" y="0"/>
                    </a:moveTo>
                    <a:lnTo>
                      <a:pt x="13" y="3"/>
                    </a:lnTo>
                    <a:lnTo>
                      <a:pt x="22" y="9"/>
                    </a:lnTo>
                    <a:lnTo>
                      <a:pt x="30" y="17"/>
                    </a:lnTo>
                    <a:lnTo>
                      <a:pt x="37" y="28"/>
                    </a:lnTo>
                    <a:lnTo>
                      <a:pt x="45" y="49"/>
                    </a:lnTo>
                    <a:lnTo>
                      <a:pt x="48" y="68"/>
                    </a:lnTo>
                    <a:lnTo>
                      <a:pt x="42" y="69"/>
                    </a:lnTo>
                    <a:lnTo>
                      <a:pt x="39" y="51"/>
                    </a:lnTo>
                    <a:lnTo>
                      <a:pt x="31" y="29"/>
                    </a:lnTo>
                    <a:lnTo>
                      <a:pt x="25" y="21"/>
                    </a:lnTo>
                    <a:lnTo>
                      <a:pt x="17" y="14"/>
                    </a:lnTo>
                    <a:lnTo>
                      <a:pt x="11"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45" name="Freeform 325"/>
              <p:cNvSpPr>
                <a:spLocks/>
              </p:cNvSpPr>
              <p:nvPr/>
            </p:nvSpPr>
            <p:spPr bwMode="auto">
              <a:xfrm>
                <a:off x="2299" y="1704"/>
                <a:ext cx="17" cy="39"/>
              </a:xfrm>
              <a:custGeom>
                <a:avLst/>
                <a:gdLst>
                  <a:gd name="T0" fmla="*/ 34 w 34"/>
                  <a:gd name="T1" fmla="*/ 0 h 78"/>
                  <a:gd name="T2" fmla="*/ 33 w 34"/>
                  <a:gd name="T3" fmla="*/ 10 h 78"/>
                  <a:gd name="T4" fmla="*/ 30 w 34"/>
                  <a:gd name="T5" fmla="*/ 21 h 78"/>
                  <a:gd name="T6" fmla="*/ 20 w 34"/>
                  <a:gd name="T7" fmla="*/ 38 h 78"/>
                  <a:gd name="T8" fmla="*/ 11 w 34"/>
                  <a:gd name="T9" fmla="*/ 57 h 78"/>
                  <a:gd name="T10" fmla="*/ 8 w 34"/>
                  <a:gd name="T11" fmla="*/ 66 h 78"/>
                  <a:gd name="T12" fmla="*/ 6 w 34"/>
                  <a:gd name="T13" fmla="*/ 78 h 78"/>
                  <a:gd name="T14" fmla="*/ 0 w 34"/>
                  <a:gd name="T15" fmla="*/ 78 h 78"/>
                  <a:gd name="T16" fmla="*/ 2 w 34"/>
                  <a:gd name="T17" fmla="*/ 66 h 78"/>
                  <a:gd name="T18" fmla="*/ 5 w 34"/>
                  <a:gd name="T19" fmla="*/ 55 h 78"/>
                  <a:gd name="T20" fmla="*/ 14 w 34"/>
                  <a:gd name="T21" fmla="*/ 37 h 78"/>
                  <a:gd name="T22" fmla="*/ 23 w 34"/>
                  <a:gd name="T23" fmla="*/ 20 h 78"/>
                  <a:gd name="T24" fmla="*/ 26 w 34"/>
                  <a:gd name="T25" fmla="*/ 10 h 78"/>
                  <a:gd name="T26" fmla="*/ 28 w 34"/>
                  <a:gd name="T27" fmla="*/ 0 h 78"/>
                  <a:gd name="T28" fmla="*/ 34 w 34"/>
                  <a:gd name="T2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8">
                    <a:moveTo>
                      <a:pt x="34" y="0"/>
                    </a:moveTo>
                    <a:lnTo>
                      <a:pt x="33" y="10"/>
                    </a:lnTo>
                    <a:lnTo>
                      <a:pt x="30" y="21"/>
                    </a:lnTo>
                    <a:lnTo>
                      <a:pt x="20" y="38"/>
                    </a:lnTo>
                    <a:lnTo>
                      <a:pt x="11" y="57"/>
                    </a:lnTo>
                    <a:lnTo>
                      <a:pt x="8" y="66"/>
                    </a:lnTo>
                    <a:lnTo>
                      <a:pt x="6" y="78"/>
                    </a:lnTo>
                    <a:lnTo>
                      <a:pt x="0" y="78"/>
                    </a:lnTo>
                    <a:lnTo>
                      <a:pt x="2" y="66"/>
                    </a:lnTo>
                    <a:lnTo>
                      <a:pt x="5" y="55"/>
                    </a:lnTo>
                    <a:lnTo>
                      <a:pt x="14" y="37"/>
                    </a:lnTo>
                    <a:lnTo>
                      <a:pt x="23" y="20"/>
                    </a:lnTo>
                    <a:lnTo>
                      <a:pt x="26" y="10"/>
                    </a:lnTo>
                    <a:lnTo>
                      <a:pt x="28" y="0"/>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46" name="Freeform 326"/>
              <p:cNvSpPr>
                <a:spLocks/>
              </p:cNvSpPr>
              <p:nvPr/>
            </p:nvSpPr>
            <p:spPr bwMode="auto">
              <a:xfrm>
                <a:off x="2313" y="1704"/>
                <a:ext cx="3" cy="1"/>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47" name="Rectangle 327"/>
              <p:cNvSpPr>
                <a:spLocks noChangeArrowheads="1"/>
              </p:cNvSpPr>
              <p:nvPr/>
            </p:nvSpPr>
            <p:spPr bwMode="auto">
              <a:xfrm>
                <a:off x="2299" y="1743"/>
                <a:ext cx="3" cy="2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448" name="Freeform 328"/>
              <p:cNvSpPr>
                <a:spLocks/>
              </p:cNvSpPr>
              <p:nvPr/>
            </p:nvSpPr>
            <p:spPr bwMode="auto">
              <a:xfrm>
                <a:off x="2299" y="1743"/>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49" name="Freeform 329"/>
              <p:cNvSpPr>
                <a:spLocks/>
              </p:cNvSpPr>
              <p:nvPr/>
            </p:nvSpPr>
            <p:spPr bwMode="auto">
              <a:xfrm>
                <a:off x="2280" y="1766"/>
                <a:ext cx="22" cy="31"/>
              </a:xfrm>
              <a:custGeom>
                <a:avLst/>
                <a:gdLst>
                  <a:gd name="T0" fmla="*/ 43 w 43"/>
                  <a:gd name="T1" fmla="*/ 0 h 63"/>
                  <a:gd name="T2" fmla="*/ 40 w 43"/>
                  <a:gd name="T3" fmla="*/ 19 h 63"/>
                  <a:gd name="T4" fmla="*/ 31 w 43"/>
                  <a:gd name="T5" fmla="*/ 37 h 63"/>
                  <a:gd name="T6" fmla="*/ 5 w 43"/>
                  <a:gd name="T7" fmla="*/ 63 h 63"/>
                  <a:gd name="T8" fmla="*/ 0 w 43"/>
                  <a:gd name="T9" fmla="*/ 59 h 63"/>
                  <a:gd name="T10" fmla="*/ 26 w 43"/>
                  <a:gd name="T11" fmla="*/ 33 h 63"/>
                  <a:gd name="T12" fmla="*/ 34 w 43"/>
                  <a:gd name="T13" fmla="*/ 17 h 63"/>
                  <a:gd name="T14" fmla="*/ 37 w 43"/>
                  <a:gd name="T15" fmla="*/ 0 h 63"/>
                  <a:gd name="T16" fmla="*/ 43 w 43"/>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3">
                    <a:moveTo>
                      <a:pt x="43" y="0"/>
                    </a:moveTo>
                    <a:lnTo>
                      <a:pt x="40" y="19"/>
                    </a:lnTo>
                    <a:lnTo>
                      <a:pt x="31" y="37"/>
                    </a:lnTo>
                    <a:lnTo>
                      <a:pt x="5" y="63"/>
                    </a:lnTo>
                    <a:lnTo>
                      <a:pt x="0" y="59"/>
                    </a:lnTo>
                    <a:lnTo>
                      <a:pt x="26" y="33"/>
                    </a:lnTo>
                    <a:lnTo>
                      <a:pt x="34" y="17"/>
                    </a:lnTo>
                    <a:lnTo>
                      <a:pt x="37" y="0"/>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0" name="Freeform 330"/>
              <p:cNvSpPr>
                <a:spLocks/>
              </p:cNvSpPr>
              <p:nvPr/>
            </p:nvSpPr>
            <p:spPr bwMode="auto">
              <a:xfrm>
                <a:off x="2299" y="1766"/>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1" name="Freeform 331"/>
              <p:cNvSpPr>
                <a:spLocks/>
              </p:cNvSpPr>
              <p:nvPr/>
            </p:nvSpPr>
            <p:spPr bwMode="auto">
              <a:xfrm>
                <a:off x="2225" y="1795"/>
                <a:ext cx="58" cy="53"/>
              </a:xfrm>
              <a:custGeom>
                <a:avLst/>
                <a:gdLst>
                  <a:gd name="T0" fmla="*/ 116 w 116"/>
                  <a:gd name="T1" fmla="*/ 4 h 106"/>
                  <a:gd name="T2" fmla="*/ 60 w 116"/>
                  <a:gd name="T3" fmla="*/ 55 h 106"/>
                  <a:gd name="T4" fmla="*/ 4 w 116"/>
                  <a:gd name="T5" fmla="*/ 106 h 106"/>
                  <a:gd name="T6" fmla="*/ 0 w 116"/>
                  <a:gd name="T7" fmla="*/ 102 h 106"/>
                  <a:gd name="T8" fmla="*/ 55 w 116"/>
                  <a:gd name="T9" fmla="*/ 51 h 106"/>
                  <a:gd name="T10" fmla="*/ 111 w 116"/>
                  <a:gd name="T11" fmla="*/ 0 h 106"/>
                  <a:gd name="T12" fmla="*/ 116 w 116"/>
                  <a:gd name="T13" fmla="*/ 4 h 106"/>
                </a:gdLst>
                <a:ahLst/>
                <a:cxnLst>
                  <a:cxn ang="0">
                    <a:pos x="T0" y="T1"/>
                  </a:cxn>
                  <a:cxn ang="0">
                    <a:pos x="T2" y="T3"/>
                  </a:cxn>
                  <a:cxn ang="0">
                    <a:pos x="T4" y="T5"/>
                  </a:cxn>
                  <a:cxn ang="0">
                    <a:pos x="T6" y="T7"/>
                  </a:cxn>
                  <a:cxn ang="0">
                    <a:pos x="T8" y="T9"/>
                  </a:cxn>
                  <a:cxn ang="0">
                    <a:pos x="T10" y="T11"/>
                  </a:cxn>
                  <a:cxn ang="0">
                    <a:pos x="T12" y="T13"/>
                  </a:cxn>
                </a:cxnLst>
                <a:rect l="0" t="0" r="r" b="b"/>
                <a:pathLst>
                  <a:path w="116" h="106">
                    <a:moveTo>
                      <a:pt x="116" y="4"/>
                    </a:moveTo>
                    <a:lnTo>
                      <a:pt x="60" y="55"/>
                    </a:lnTo>
                    <a:lnTo>
                      <a:pt x="4" y="106"/>
                    </a:lnTo>
                    <a:lnTo>
                      <a:pt x="0" y="102"/>
                    </a:lnTo>
                    <a:lnTo>
                      <a:pt x="55" y="51"/>
                    </a:lnTo>
                    <a:lnTo>
                      <a:pt x="111" y="0"/>
                    </a:lnTo>
                    <a:lnTo>
                      <a:pt x="1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2" name="Freeform 332"/>
              <p:cNvSpPr>
                <a:spLocks/>
              </p:cNvSpPr>
              <p:nvPr/>
            </p:nvSpPr>
            <p:spPr bwMode="auto">
              <a:xfrm>
                <a:off x="2280" y="1795"/>
                <a:ext cx="3"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3" name="Freeform 333"/>
              <p:cNvSpPr>
                <a:spLocks/>
              </p:cNvSpPr>
              <p:nvPr/>
            </p:nvSpPr>
            <p:spPr bwMode="auto">
              <a:xfrm>
                <a:off x="2225" y="1846"/>
                <a:ext cx="86" cy="79"/>
              </a:xfrm>
              <a:custGeom>
                <a:avLst/>
                <a:gdLst>
                  <a:gd name="T0" fmla="*/ 4 w 171"/>
                  <a:gd name="T1" fmla="*/ 0 h 159"/>
                  <a:gd name="T2" fmla="*/ 38 w 171"/>
                  <a:gd name="T3" fmla="*/ 57 h 159"/>
                  <a:gd name="T4" fmla="*/ 55 w 171"/>
                  <a:gd name="T5" fmla="*/ 83 h 159"/>
                  <a:gd name="T6" fmla="*/ 72 w 171"/>
                  <a:gd name="T7" fmla="*/ 106 h 159"/>
                  <a:gd name="T8" fmla="*/ 92 w 171"/>
                  <a:gd name="T9" fmla="*/ 126 h 159"/>
                  <a:gd name="T10" fmla="*/ 116 w 171"/>
                  <a:gd name="T11" fmla="*/ 140 h 159"/>
                  <a:gd name="T12" fmla="*/ 128 w 171"/>
                  <a:gd name="T13" fmla="*/ 145 h 159"/>
                  <a:gd name="T14" fmla="*/ 140 w 171"/>
                  <a:gd name="T15" fmla="*/ 149 h 159"/>
                  <a:gd name="T16" fmla="*/ 171 w 171"/>
                  <a:gd name="T17" fmla="*/ 152 h 159"/>
                  <a:gd name="T18" fmla="*/ 171 w 171"/>
                  <a:gd name="T19" fmla="*/ 159 h 159"/>
                  <a:gd name="T20" fmla="*/ 139 w 171"/>
                  <a:gd name="T21" fmla="*/ 156 h 159"/>
                  <a:gd name="T22" fmla="*/ 126 w 171"/>
                  <a:gd name="T23" fmla="*/ 151 h 159"/>
                  <a:gd name="T24" fmla="*/ 111 w 171"/>
                  <a:gd name="T25" fmla="*/ 145 h 159"/>
                  <a:gd name="T26" fmla="*/ 88 w 171"/>
                  <a:gd name="T27" fmla="*/ 131 h 159"/>
                  <a:gd name="T28" fmla="*/ 68 w 171"/>
                  <a:gd name="T29" fmla="*/ 111 h 159"/>
                  <a:gd name="T30" fmla="*/ 51 w 171"/>
                  <a:gd name="T31" fmla="*/ 88 h 159"/>
                  <a:gd name="T32" fmla="*/ 34 w 171"/>
                  <a:gd name="T33" fmla="*/ 61 h 159"/>
                  <a:gd name="T34" fmla="*/ 0 w 171"/>
                  <a:gd name="T35" fmla="*/ 4 h 159"/>
                  <a:gd name="T36" fmla="*/ 4 w 171"/>
                  <a:gd name="T3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59">
                    <a:moveTo>
                      <a:pt x="4" y="0"/>
                    </a:moveTo>
                    <a:lnTo>
                      <a:pt x="38" y="57"/>
                    </a:lnTo>
                    <a:lnTo>
                      <a:pt x="55" y="83"/>
                    </a:lnTo>
                    <a:lnTo>
                      <a:pt x="72" y="106"/>
                    </a:lnTo>
                    <a:lnTo>
                      <a:pt x="92" y="126"/>
                    </a:lnTo>
                    <a:lnTo>
                      <a:pt x="116" y="140"/>
                    </a:lnTo>
                    <a:lnTo>
                      <a:pt x="128" y="145"/>
                    </a:lnTo>
                    <a:lnTo>
                      <a:pt x="140" y="149"/>
                    </a:lnTo>
                    <a:lnTo>
                      <a:pt x="171" y="152"/>
                    </a:lnTo>
                    <a:lnTo>
                      <a:pt x="171" y="159"/>
                    </a:lnTo>
                    <a:lnTo>
                      <a:pt x="139" y="156"/>
                    </a:lnTo>
                    <a:lnTo>
                      <a:pt x="126" y="151"/>
                    </a:lnTo>
                    <a:lnTo>
                      <a:pt x="111" y="145"/>
                    </a:lnTo>
                    <a:lnTo>
                      <a:pt x="88" y="131"/>
                    </a:lnTo>
                    <a:lnTo>
                      <a:pt x="68" y="111"/>
                    </a:lnTo>
                    <a:lnTo>
                      <a:pt x="51" y="88"/>
                    </a:lnTo>
                    <a:lnTo>
                      <a:pt x="34" y="61"/>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4" name="Freeform 334"/>
              <p:cNvSpPr>
                <a:spLocks/>
              </p:cNvSpPr>
              <p:nvPr/>
            </p:nvSpPr>
            <p:spPr bwMode="auto">
              <a:xfrm>
                <a:off x="2224" y="1846"/>
                <a:ext cx="3" cy="2"/>
              </a:xfrm>
              <a:custGeom>
                <a:avLst/>
                <a:gdLst>
                  <a:gd name="T0" fmla="*/ 2 w 6"/>
                  <a:gd name="T1" fmla="*/ 0 h 4"/>
                  <a:gd name="T2" fmla="*/ 0 w 6"/>
                  <a:gd name="T3" fmla="*/ 1 h 4"/>
                  <a:gd name="T4" fmla="*/ 2 w 6"/>
                  <a:gd name="T5" fmla="*/ 4 h 4"/>
                  <a:gd name="T6" fmla="*/ 6 w 6"/>
                  <a:gd name="T7" fmla="*/ 0 h 4"/>
                  <a:gd name="T8" fmla="*/ 6 w 6"/>
                  <a:gd name="T9" fmla="*/ 4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1"/>
                    </a:lnTo>
                    <a:lnTo>
                      <a:pt x="2" y="4"/>
                    </a:lnTo>
                    <a:lnTo>
                      <a:pt x="6" y="0"/>
                    </a:lnTo>
                    <a:lnTo>
                      <a:pt x="6"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5" name="Freeform 335"/>
              <p:cNvSpPr>
                <a:spLocks/>
              </p:cNvSpPr>
              <p:nvPr/>
            </p:nvSpPr>
            <p:spPr bwMode="auto">
              <a:xfrm>
                <a:off x="2311" y="1910"/>
                <a:ext cx="65" cy="15"/>
              </a:xfrm>
              <a:custGeom>
                <a:avLst/>
                <a:gdLst>
                  <a:gd name="T0" fmla="*/ 0 w 132"/>
                  <a:gd name="T1" fmla="*/ 24 h 31"/>
                  <a:gd name="T2" fmla="*/ 36 w 132"/>
                  <a:gd name="T3" fmla="*/ 23 h 31"/>
                  <a:gd name="T4" fmla="*/ 65 w 132"/>
                  <a:gd name="T5" fmla="*/ 17 h 31"/>
                  <a:gd name="T6" fmla="*/ 130 w 132"/>
                  <a:gd name="T7" fmla="*/ 0 h 31"/>
                  <a:gd name="T8" fmla="*/ 132 w 132"/>
                  <a:gd name="T9" fmla="*/ 6 h 31"/>
                  <a:gd name="T10" fmla="*/ 65 w 132"/>
                  <a:gd name="T11" fmla="*/ 23 h 31"/>
                  <a:gd name="T12" fmla="*/ 36 w 132"/>
                  <a:gd name="T13" fmla="*/ 29 h 31"/>
                  <a:gd name="T14" fmla="*/ 0 w 132"/>
                  <a:gd name="T15" fmla="*/ 31 h 31"/>
                  <a:gd name="T16" fmla="*/ 0 w 132"/>
                  <a:gd name="T17"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31">
                    <a:moveTo>
                      <a:pt x="0" y="24"/>
                    </a:moveTo>
                    <a:lnTo>
                      <a:pt x="36" y="23"/>
                    </a:lnTo>
                    <a:lnTo>
                      <a:pt x="65" y="17"/>
                    </a:lnTo>
                    <a:lnTo>
                      <a:pt x="130" y="0"/>
                    </a:lnTo>
                    <a:lnTo>
                      <a:pt x="132" y="6"/>
                    </a:lnTo>
                    <a:lnTo>
                      <a:pt x="65" y="23"/>
                    </a:lnTo>
                    <a:lnTo>
                      <a:pt x="36" y="29"/>
                    </a:lnTo>
                    <a:lnTo>
                      <a:pt x="0" y="31"/>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6" name="Freeform 336"/>
              <p:cNvSpPr>
                <a:spLocks/>
              </p:cNvSpPr>
              <p:nvPr/>
            </p:nvSpPr>
            <p:spPr bwMode="auto">
              <a:xfrm>
                <a:off x="2311" y="1922"/>
                <a:ext cx="1" cy="3"/>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7" name="Freeform 337"/>
              <p:cNvSpPr>
                <a:spLocks/>
              </p:cNvSpPr>
              <p:nvPr/>
            </p:nvSpPr>
            <p:spPr bwMode="auto">
              <a:xfrm>
                <a:off x="2376" y="1896"/>
                <a:ext cx="65" cy="17"/>
              </a:xfrm>
              <a:custGeom>
                <a:avLst/>
                <a:gdLst>
                  <a:gd name="T0" fmla="*/ 0 w 132"/>
                  <a:gd name="T1" fmla="*/ 28 h 34"/>
                  <a:gd name="T2" fmla="*/ 79 w 132"/>
                  <a:gd name="T3" fmla="*/ 9 h 34"/>
                  <a:gd name="T4" fmla="*/ 132 w 132"/>
                  <a:gd name="T5" fmla="*/ 0 h 34"/>
                  <a:gd name="T6" fmla="*/ 132 w 132"/>
                  <a:gd name="T7" fmla="*/ 6 h 34"/>
                  <a:gd name="T8" fmla="*/ 79 w 132"/>
                  <a:gd name="T9" fmla="*/ 15 h 34"/>
                  <a:gd name="T10" fmla="*/ 0 w 132"/>
                  <a:gd name="T11" fmla="*/ 34 h 34"/>
                  <a:gd name="T12" fmla="*/ 0 w 132"/>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132" h="34">
                    <a:moveTo>
                      <a:pt x="0" y="28"/>
                    </a:moveTo>
                    <a:lnTo>
                      <a:pt x="79" y="9"/>
                    </a:lnTo>
                    <a:lnTo>
                      <a:pt x="132" y="0"/>
                    </a:lnTo>
                    <a:lnTo>
                      <a:pt x="132" y="6"/>
                    </a:lnTo>
                    <a:lnTo>
                      <a:pt x="79" y="15"/>
                    </a:lnTo>
                    <a:lnTo>
                      <a:pt x="0" y="34"/>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8" name="Freeform 338"/>
              <p:cNvSpPr>
                <a:spLocks/>
              </p:cNvSpPr>
              <p:nvPr/>
            </p:nvSpPr>
            <p:spPr bwMode="auto">
              <a:xfrm>
                <a:off x="2376" y="1910"/>
                <a:ext cx="1" cy="3"/>
              </a:xfrm>
              <a:custGeom>
                <a:avLst/>
                <a:gdLst>
                  <a:gd name="T0" fmla="*/ 0 w 2"/>
                  <a:gd name="T1" fmla="*/ 0 h 6"/>
                  <a:gd name="T2" fmla="*/ 0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lnTo>
                      <a:pt x="0" y="6"/>
                    </a:ln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59" name="Freeform 339"/>
              <p:cNvSpPr>
                <a:spLocks/>
              </p:cNvSpPr>
              <p:nvPr/>
            </p:nvSpPr>
            <p:spPr bwMode="auto">
              <a:xfrm>
                <a:off x="2411" y="1897"/>
                <a:ext cx="31" cy="11"/>
              </a:xfrm>
              <a:custGeom>
                <a:avLst/>
                <a:gdLst>
                  <a:gd name="T0" fmla="*/ 61 w 61"/>
                  <a:gd name="T1" fmla="*/ 4 h 21"/>
                  <a:gd name="T2" fmla="*/ 60 w 61"/>
                  <a:gd name="T3" fmla="*/ 7 h 21"/>
                  <a:gd name="T4" fmla="*/ 54 w 61"/>
                  <a:gd name="T5" fmla="*/ 10 h 21"/>
                  <a:gd name="T6" fmla="*/ 35 w 61"/>
                  <a:gd name="T7" fmla="*/ 15 h 21"/>
                  <a:gd name="T8" fmla="*/ 3 w 61"/>
                  <a:gd name="T9" fmla="*/ 21 h 21"/>
                  <a:gd name="T10" fmla="*/ 0 w 61"/>
                  <a:gd name="T11" fmla="*/ 16 h 21"/>
                  <a:gd name="T12" fmla="*/ 32 w 61"/>
                  <a:gd name="T13" fmla="*/ 10 h 21"/>
                  <a:gd name="T14" fmla="*/ 51 w 61"/>
                  <a:gd name="T15" fmla="*/ 6 h 21"/>
                  <a:gd name="T16" fmla="*/ 55 w 61"/>
                  <a:gd name="T17" fmla="*/ 3 h 21"/>
                  <a:gd name="T18" fmla="*/ 57 w 61"/>
                  <a:gd name="T19" fmla="*/ 0 h 21"/>
                  <a:gd name="T20" fmla="*/ 61 w 61"/>
                  <a:gd name="T2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1">
                    <a:moveTo>
                      <a:pt x="61" y="4"/>
                    </a:moveTo>
                    <a:lnTo>
                      <a:pt x="60" y="7"/>
                    </a:lnTo>
                    <a:lnTo>
                      <a:pt x="54" y="10"/>
                    </a:lnTo>
                    <a:lnTo>
                      <a:pt x="35" y="15"/>
                    </a:lnTo>
                    <a:lnTo>
                      <a:pt x="3" y="21"/>
                    </a:lnTo>
                    <a:lnTo>
                      <a:pt x="0" y="16"/>
                    </a:lnTo>
                    <a:lnTo>
                      <a:pt x="32" y="10"/>
                    </a:lnTo>
                    <a:lnTo>
                      <a:pt x="51" y="6"/>
                    </a:lnTo>
                    <a:lnTo>
                      <a:pt x="55" y="3"/>
                    </a:lnTo>
                    <a:lnTo>
                      <a:pt x="57" y="0"/>
                    </a:lnTo>
                    <a:lnTo>
                      <a:pt x="6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0" name="Freeform 340"/>
              <p:cNvSpPr>
                <a:spLocks/>
              </p:cNvSpPr>
              <p:nvPr/>
            </p:nvSpPr>
            <p:spPr bwMode="auto">
              <a:xfrm>
                <a:off x="2440" y="1895"/>
                <a:ext cx="5" cy="4"/>
              </a:xfrm>
              <a:custGeom>
                <a:avLst/>
                <a:gdLst>
                  <a:gd name="T0" fmla="*/ 3 w 9"/>
                  <a:gd name="T1" fmla="*/ 2 h 8"/>
                  <a:gd name="T2" fmla="*/ 9 w 9"/>
                  <a:gd name="T3" fmla="*/ 0 h 8"/>
                  <a:gd name="T4" fmla="*/ 4 w 9"/>
                  <a:gd name="T5" fmla="*/ 8 h 8"/>
                  <a:gd name="T6" fmla="*/ 0 w 9"/>
                  <a:gd name="T7" fmla="*/ 4 h 8"/>
                  <a:gd name="T8" fmla="*/ 3 w 9"/>
                  <a:gd name="T9" fmla="*/ 8 h 8"/>
                  <a:gd name="T10" fmla="*/ 3 w 9"/>
                  <a:gd name="T11" fmla="*/ 2 h 8"/>
                </a:gdLst>
                <a:ahLst/>
                <a:cxnLst>
                  <a:cxn ang="0">
                    <a:pos x="T0" y="T1"/>
                  </a:cxn>
                  <a:cxn ang="0">
                    <a:pos x="T2" y="T3"/>
                  </a:cxn>
                  <a:cxn ang="0">
                    <a:pos x="T4" y="T5"/>
                  </a:cxn>
                  <a:cxn ang="0">
                    <a:pos x="T6" y="T7"/>
                  </a:cxn>
                  <a:cxn ang="0">
                    <a:pos x="T8" y="T9"/>
                  </a:cxn>
                  <a:cxn ang="0">
                    <a:pos x="T10" y="T11"/>
                  </a:cxn>
                </a:cxnLst>
                <a:rect l="0" t="0" r="r" b="b"/>
                <a:pathLst>
                  <a:path w="9" h="8">
                    <a:moveTo>
                      <a:pt x="3" y="2"/>
                    </a:moveTo>
                    <a:lnTo>
                      <a:pt x="9" y="0"/>
                    </a:lnTo>
                    <a:lnTo>
                      <a:pt x="4" y="8"/>
                    </a:lnTo>
                    <a:lnTo>
                      <a:pt x="0" y="4"/>
                    </a:lnTo>
                    <a:lnTo>
                      <a:pt x="3" y="8"/>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1" name="Freeform 341"/>
              <p:cNvSpPr>
                <a:spLocks/>
              </p:cNvSpPr>
              <p:nvPr/>
            </p:nvSpPr>
            <p:spPr bwMode="auto">
              <a:xfrm>
                <a:off x="2370" y="1905"/>
                <a:ext cx="43" cy="17"/>
              </a:xfrm>
              <a:custGeom>
                <a:avLst/>
                <a:gdLst>
                  <a:gd name="T0" fmla="*/ 85 w 85"/>
                  <a:gd name="T1" fmla="*/ 5 h 34"/>
                  <a:gd name="T2" fmla="*/ 43 w 85"/>
                  <a:gd name="T3" fmla="*/ 19 h 34"/>
                  <a:gd name="T4" fmla="*/ 3 w 85"/>
                  <a:gd name="T5" fmla="*/ 34 h 34"/>
                  <a:gd name="T6" fmla="*/ 0 w 85"/>
                  <a:gd name="T7" fmla="*/ 30 h 34"/>
                  <a:gd name="T8" fmla="*/ 40 w 85"/>
                  <a:gd name="T9" fmla="*/ 14 h 34"/>
                  <a:gd name="T10" fmla="*/ 82 w 85"/>
                  <a:gd name="T11" fmla="*/ 0 h 34"/>
                  <a:gd name="T12" fmla="*/ 85 w 85"/>
                  <a:gd name="T13" fmla="*/ 5 h 34"/>
                </a:gdLst>
                <a:ahLst/>
                <a:cxnLst>
                  <a:cxn ang="0">
                    <a:pos x="T0" y="T1"/>
                  </a:cxn>
                  <a:cxn ang="0">
                    <a:pos x="T2" y="T3"/>
                  </a:cxn>
                  <a:cxn ang="0">
                    <a:pos x="T4" y="T5"/>
                  </a:cxn>
                  <a:cxn ang="0">
                    <a:pos x="T6" y="T7"/>
                  </a:cxn>
                  <a:cxn ang="0">
                    <a:pos x="T8" y="T9"/>
                  </a:cxn>
                  <a:cxn ang="0">
                    <a:pos x="T10" y="T11"/>
                  </a:cxn>
                  <a:cxn ang="0">
                    <a:pos x="T12" y="T13"/>
                  </a:cxn>
                </a:cxnLst>
                <a:rect l="0" t="0" r="r" b="b"/>
                <a:pathLst>
                  <a:path w="85" h="34">
                    <a:moveTo>
                      <a:pt x="85" y="5"/>
                    </a:moveTo>
                    <a:lnTo>
                      <a:pt x="43" y="19"/>
                    </a:lnTo>
                    <a:lnTo>
                      <a:pt x="3" y="34"/>
                    </a:lnTo>
                    <a:lnTo>
                      <a:pt x="0" y="30"/>
                    </a:lnTo>
                    <a:lnTo>
                      <a:pt x="40" y="14"/>
                    </a:lnTo>
                    <a:lnTo>
                      <a:pt x="82" y="0"/>
                    </a:lnTo>
                    <a:lnTo>
                      <a:pt x="8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2" name="Freeform 342"/>
              <p:cNvSpPr>
                <a:spLocks/>
              </p:cNvSpPr>
              <p:nvPr/>
            </p:nvSpPr>
            <p:spPr bwMode="auto">
              <a:xfrm>
                <a:off x="2411" y="1905"/>
                <a:ext cx="2" cy="3"/>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lnTo>
                      <a:pt x="3"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3" name="Freeform 343"/>
              <p:cNvSpPr>
                <a:spLocks/>
              </p:cNvSpPr>
              <p:nvPr/>
            </p:nvSpPr>
            <p:spPr bwMode="auto">
              <a:xfrm>
                <a:off x="2370" y="1919"/>
                <a:ext cx="97" cy="48"/>
              </a:xfrm>
              <a:custGeom>
                <a:avLst/>
                <a:gdLst>
                  <a:gd name="T0" fmla="*/ 1 w 193"/>
                  <a:gd name="T1" fmla="*/ 0 h 96"/>
                  <a:gd name="T2" fmla="*/ 29 w 193"/>
                  <a:gd name="T3" fmla="*/ 11 h 96"/>
                  <a:gd name="T4" fmla="*/ 55 w 193"/>
                  <a:gd name="T5" fmla="*/ 25 h 96"/>
                  <a:gd name="T6" fmla="*/ 99 w 193"/>
                  <a:gd name="T7" fmla="*/ 56 h 96"/>
                  <a:gd name="T8" fmla="*/ 120 w 193"/>
                  <a:gd name="T9" fmla="*/ 70 h 96"/>
                  <a:gd name="T10" fmla="*/ 140 w 193"/>
                  <a:gd name="T11" fmla="*/ 79 h 96"/>
                  <a:gd name="T12" fmla="*/ 165 w 193"/>
                  <a:gd name="T13" fmla="*/ 87 h 96"/>
                  <a:gd name="T14" fmla="*/ 193 w 193"/>
                  <a:gd name="T15" fmla="*/ 90 h 96"/>
                  <a:gd name="T16" fmla="*/ 193 w 193"/>
                  <a:gd name="T17" fmla="*/ 96 h 96"/>
                  <a:gd name="T18" fmla="*/ 164 w 193"/>
                  <a:gd name="T19" fmla="*/ 93 h 96"/>
                  <a:gd name="T20" fmla="*/ 139 w 193"/>
                  <a:gd name="T21" fmla="*/ 85 h 96"/>
                  <a:gd name="T22" fmla="*/ 116 w 193"/>
                  <a:gd name="T23" fmla="*/ 74 h 96"/>
                  <a:gd name="T24" fmla="*/ 94 w 193"/>
                  <a:gd name="T25" fmla="*/ 60 h 96"/>
                  <a:gd name="T26" fmla="*/ 51 w 193"/>
                  <a:gd name="T27" fmla="*/ 30 h 96"/>
                  <a:gd name="T28" fmla="*/ 27 w 193"/>
                  <a:gd name="T29" fmla="*/ 17 h 96"/>
                  <a:gd name="T30" fmla="*/ 0 w 193"/>
                  <a:gd name="T31" fmla="*/ 6 h 96"/>
                  <a:gd name="T32" fmla="*/ 1 w 193"/>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96">
                    <a:moveTo>
                      <a:pt x="1" y="0"/>
                    </a:moveTo>
                    <a:lnTo>
                      <a:pt x="29" y="11"/>
                    </a:lnTo>
                    <a:lnTo>
                      <a:pt x="55" y="25"/>
                    </a:lnTo>
                    <a:lnTo>
                      <a:pt x="99" y="56"/>
                    </a:lnTo>
                    <a:lnTo>
                      <a:pt x="120" y="70"/>
                    </a:lnTo>
                    <a:lnTo>
                      <a:pt x="140" y="79"/>
                    </a:lnTo>
                    <a:lnTo>
                      <a:pt x="165" y="87"/>
                    </a:lnTo>
                    <a:lnTo>
                      <a:pt x="193" y="90"/>
                    </a:lnTo>
                    <a:lnTo>
                      <a:pt x="193" y="96"/>
                    </a:lnTo>
                    <a:lnTo>
                      <a:pt x="164" y="93"/>
                    </a:lnTo>
                    <a:lnTo>
                      <a:pt x="139" y="85"/>
                    </a:lnTo>
                    <a:lnTo>
                      <a:pt x="116" y="74"/>
                    </a:lnTo>
                    <a:lnTo>
                      <a:pt x="94" y="60"/>
                    </a:lnTo>
                    <a:lnTo>
                      <a:pt x="51" y="30"/>
                    </a:lnTo>
                    <a:lnTo>
                      <a:pt x="27" y="17"/>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4" name="Freeform 344"/>
              <p:cNvSpPr>
                <a:spLocks/>
              </p:cNvSpPr>
              <p:nvPr/>
            </p:nvSpPr>
            <p:spPr bwMode="auto">
              <a:xfrm>
                <a:off x="2367" y="1919"/>
                <a:ext cx="5" cy="3"/>
              </a:xfrm>
              <a:custGeom>
                <a:avLst/>
                <a:gdLst>
                  <a:gd name="T0" fmla="*/ 7 w 10"/>
                  <a:gd name="T1" fmla="*/ 2 h 6"/>
                  <a:gd name="T2" fmla="*/ 0 w 10"/>
                  <a:gd name="T3" fmla="*/ 3 h 6"/>
                  <a:gd name="T4" fmla="*/ 7 w 10"/>
                  <a:gd name="T5" fmla="*/ 6 h 6"/>
                  <a:gd name="T6" fmla="*/ 8 w 10"/>
                  <a:gd name="T7" fmla="*/ 0 h 6"/>
                  <a:gd name="T8" fmla="*/ 10 w 10"/>
                  <a:gd name="T9" fmla="*/ 6 h 6"/>
                  <a:gd name="T10" fmla="*/ 7 w 10"/>
                  <a:gd name="T11" fmla="*/ 2 h 6"/>
                </a:gdLst>
                <a:ahLst/>
                <a:cxnLst>
                  <a:cxn ang="0">
                    <a:pos x="T0" y="T1"/>
                  </a:cxn>
                  <a:cxn ang="0">
                    <a:pos x="T2" y="T3"/>
                  </a:cxn>
                  <a:cxn ang="0">
                    <a:pos x="T4" y="T5"/>
                  </a:cxn>
                  <a:cxn ang="0">
                    <a:pos x="T6" y="T7"/>
                  </a:cxn>
                  <a:cxn ang="0">
                    <a:pos x="T8" y="T9"/>
                  </a:cxn>
                  <a:cxn ang="0">
                    <a:pos x="T10" y="T11"/>
                  </a:cxn>
                </a:cxnLst>
                <a:rect l="0" t="0" r="r" b="b"/>
                <a:pathLst>
                  <a:path w="10" h="6">
                    <a:moveTo>
                      <a:pt x="7" y="2"/>
                    </a:moveTo>
                    <a:lnTo>
                      <a:pt x="0" y="3"/>
                    </a:lnTo>
                    <a:lnTo>
                      <a:pt x="7" y="6"/>
                    </a:lnTo>
                    <a:lnTo>
                      <a:pt x="8" y="0"/>
                    </a:lnTo>
                    <a:lnTo>
                      <a:pt x="10" y="6"/>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5" name="Freeform 345"/>
              <p:cNvSpPr>
                <a:spLocks/>
              </p:cNvSpPr>
              <p:nvPr/>
            </p:nvSpPr>
            <p:spPr bwMode="auto">
              <a:xfrm>
                <a:off x="2467" y="1945"/>
                <a:ext cx="24" cy="22"/>
              </a:xfrm>
              <a:custGeom>
                <a:avLst/>
                <a:gdLst>
                  <a:gd name="T0" fmla="*/ 0 w 48"/>
                  <a:gd name="T1" fmla="*/ 39 h 45"/>
                  <a:gd name="T2" fmla="*/ 15 w 48"/>
                  <a:gd name="T3" fmla="*/ 36 h 45"/>
                  <a:gd name="T4" fmla="*/ 23 w 48"/>
                  <a:gd name="T5" fmla="*/ 28 h 45"/>
                  <a:gd name="T6" fmla="*/ 34 w 48"/>
                  <a:gd name="T7" fmla="*/ 14 h 45"/>
                  <a:gd name="T8" fmla="*/ 43 w 48"/>
                  <a:gd name="T9" fmla="*/ 0 h 45"/>
                  <a:gd name="T10" fmla="*/ 48 w 48"/>
                  <a:gd name="T11" fmla="*/ 5 h 45"/>
                  <a:gd name="T12" fmla="*/ 39 w 48"/>
                  <a:gd name="T13" fmla="*/ 19 h 45"/>
                  <a:gd name="T14" fmla="*/ 28 w 48"/>
                  <a:gd name="T15" fmla="*/ 33 h 45"/>
                  <a:gd name="T16" fmla="*/ 17 w 48"/>
                  <a:gd name="T17" fmla="*/ 42 h 45"/>
                  <a:gd name="T18" fmla="*/ 0 w 48"/>
                  <a:gd name="T19" fmla="*/ 45 h 45"/>
                  <a:gd name="T20" fmla="*/ 0 w 48"/>
                  <a:gd name="T21"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5">
                    <a:moveTo>
                      <a:pt x="0" y="39"/>
                    </a:moveTo>
                    <a:lnTo>
                      <a:pt x="15" y="36"/>
                    </a:lnTo>
                    <a:lnTo>
                      <a:pt x="23" y="28"/>
                    </a:lnTo>
                    <a:lnTo>
                      <a:pt x="34" y="14"/>
                    </a:lnTo>
                    <a:lnTo>
                      <a:pt x="43" y="0"/>
                    </a:lnTo>
                    <a:lnTo>
                      <a:pt x="48" y="5"/>
                    </a:lnTo>
                    <a:lnTo>
                      <a:pt x="39" y="19"/>
                    </a:lnTo>
                    <a:lnTo>
                      <a:pt x="28" y="33"/>
                    </a:lnTo>
                    <a:lnTo>
                      <a:pt x="17" y="42"/>
                    </a:lnTo>
                    <a:lnTo>
                      <a:pt x="0" y="45"/>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6" name="Freeform 346"/>
              <p:cNvSpPr>
                <a:spLocks/>
              </p:cNvSpPr>
              <p:nvPr/>
            </p:nvSpPr>
            <p:spPr bwMode="auto">
              <a:xfrm>
                <a:off x="2467" y="1964"/>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7" name="Freeform 347"/>
              <p:cNvSpPr>
                <a:spLocks/>
              </p:cNvSpPr>
              <p:nvPr/>
            </p:nvSpPr>
            <p:spPr bwMode="auto">
              <a:xfrm>
                <a:off x="2489" y="1925"/>
                <a:ext cx="35" cy="22"/>
              </a:xfrm>
              <a:custGeom>
                <a:avLst/>
                <a:gdLst>
                  <a:gd name="T0" fmla="*/ 0 w 72"/>
                  <a:gd name="T1" fmla="*/ 40 h 45"/>
                  <a:gd name="T2" fmla="*/ 14 w 72"/>
                  <a:gd name="T3" fmla="*/ 25 h 45"/>
                  <a:gd name="T4" fmla="*/ 31 w 72"/>
                  <a:gd name="T5" fmla="*/ 12 h 45"/>
                  <a:gd name="T6" fmla="*/ 50 w 72"/>
                  <a:gd name="T7" fmla="*/ 5 h 45"/>
                  <a:gd name="T8" fmla="*/ 72 w 72"/>
                  <a:gd name="T9" fmla="*/ 0 h 45"/>
                  <a:gd name="T10" fmla="*/ 72 w 72"/>
                  <a:gd name="T11" fmla="*/ 6 h 45"/>
                  <a:gd name="T12" fmla="*/ 51 w 72"/>
                  <a:gd name="T13" fmla="*/ 11 h 45"/>
                  <a:gd name="T14" fmla="*/ 34 w 72"/>
                  <a:gd name="T15" fmla="*/ 17 h 45"/>
                  <a:gd name="T16" fmla="*/ 19 w 72"/>
                  <a:gd name="T17" fmla="*/ 29 h 45"/>
                  <a:gd name="T18" fmla="*/ 5 w 72"/>
                  <a:gd name="T19" fmla="*/ 45 h 45"/>
                  <a:gd name="T20" fmla="*/ 0 w 72"/>
                  <a:gd name="T21"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45">
                    <a:moveTo>
                      <a:pt x="0" y="40"/>
                    </a:moveTo>
                    <a:lnTo>
                      <a:pt x="14" y="25"/>
                    </a:lnTo>
                    <a:lnTo>
                      <a:pt x="31" y="12"/>
                    </a:lnTo>
                    <a:lnTo>
                      <a:pt x="50" y="5"/>
                    </a:lnTo>
                    <a:lnTo>
                      <a:pt x="72" y="0"/>
                    </a:lnTo>
                    <a:lnTo>
                      <a:pt x="72" y="6"/>
                    </a:lnTo>
                    <a:lnTo>
                      <a:pt x="51" y="11"/>
                    </a:lnTo>
                    <a:lnTo>
                      <a:pt x="34" y="17"/>
                    </a:lnTo>
                    <a:lnTo>
                      <a:pt x="19" y="29"/>
                    </a:lnTo>
                    <a:lnTo>
                      <a:pt x="5" y="45"/>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8" name="Freeform 348"/>
              <p:cNvSpPr>
                <a:spLocks/>
              </p:cNvSpPr>
              <p:nvPr/>
            </p:nvSpPr>
            <p:spPr bwMode="auto">
              <a:xfrm>
                <a:off x="2489" y="1945"/>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69" name="Freeform 349"/>
              <p:cNvSpPr>
                <a:spLocks/>
              </p:cNvSpPr>
              <p:nvPr/>
            </p:nvSpPr>
            <p:spPr bwMode="auto">
              <a:xfrm>
                <a:off x="2524" y="1925"/>
                <a:ext cx="44" cy="5"/>
              </a:xfrm>
              <a:custGeom>
                <a:avLst/>
                <a:gdLst>
                  <a:gd name="T0" fmla="*/ 0 w 88"/>
                  <a:gd name="T1" fmla="*/ 0 h 11"/>
                  <a:gd name="T2" fmla="*/ 23 w 88"/>
                  <a:gd name="T3" fmla="*/ 0 h 11"/>
                  <a:gd name="T4" fmla="*/ 44 w 88"/>
                  <a:gd name="T5" fmla="*/ 3 h 11"/>
                  <a:gd name="T6" fmla="*/ 65 w 88"/>
                  <a:gd name="T7" fmla="*/ 5 h 11"/>
                  <a:gd name="T8" fmla="*/ 88 w 88"/>
                  <a:gd name="T9" fmla="*/ 3 h 11"/>
                  <a:gd name="T10" fmla="*/ 88 w 88"/>
                  <a:gd name="T11" fmla="*/ 9 h 11"/>
                  <a:gd name="T12" fmla="*/ 65 w 88"/>
                  <a:gd name="T13" fmla="*/ 11 h 11"/>
                  <a:gd name="T14" fmla="*/ 44 w 88"/>
                  <a:gd name="T15" fmla="*/ 9 h 11"/>
                  <a:gd name="T16" fmla="*/ 23 w 88"/>
                  <a:gd name="T17" fmla="*/ 6 h 11"/>
                  <a:gd name="T18" fmla="*/ 0 w 88"/>
                  <a:gd name="T19" fmla="*/ 6 h 11"/>
                  <a:gd name="T20" fmla="*/ 0 w 88"/>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1">
                    <a:moveTo>
                      <a:pt x="0" y="0"/>
                    </a:moveTo>
                    <a:lnTo>
                      <a:pt x="23" y="0"/>
                    </a:lnTo>
                    <a:lnTo>
                      <a:pt x="44" y="3"/>
                    </a:lnTo>
                    <a:lnTo>
                      <a:pt x="65" y="5"/>
                    </a:lnTo>
                    <a:lnTo>
                      <a:pt x="88" y="3"/>
                    </a:lnTo>
                    <a:lnTo>
                      <a:pt x="88" y="9"/>
                    </a:lnTo>
                    <a:lnTo>
                      <a:pt x="65" y="11"/>
                    </a:lnTo>
                    <a:lnTo>
                      <a:pt x="44" y="9"/>
                    </a:lnTo>
                    <a:lnTo>
                      <a:pt x="23"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0" name="Freeform 350"/>
              <p:cNvSpPr>
                <a:spLocks/>
              </p:cNvSpPr>
              <p:nvPr/>
            </p:nvSpPr>
            <p:spPr bwMode="auto">
              <a:xfrm>
                <a:off x="2524" y="192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1" name="Freeform 351"/>
              <p:cNvSpPr>
                <a:spLocks/>
              </p:cNvSpPr>
              <p:nvPr/>
            </p:nvSpPr>
            <p:spPr bwMode="auto">
              <a:xfrm>
                <a:off x="2568" y="1919"/>
                <a:ext cx="36" cy="10"/>
              </a:xfrm>
              <a:custGeom>
                <a:avLst/>
                <a:gdLst>
                  <a:gd name="T0" fmla="*/ 0 w 71"/>
                  <a:gd name="T1" fmla="*/ 14 h 20"/>
                  <a:gd name="T2" fmla="*/ 37 w 71"/>
                  <a:gd name="T3" fmla="*/ 11 h 20"/>
                  <a:gd name="T4" fmla="*/ 71 w 71"/>
                  <a:gd name="T5" fmla="*/ 0 h 20"/>
                  <a:gd name="T6" fmla="*/ 71 w 71"/>
                  <a:gd name="T7" fmla="*/ 6 h 20"/>
                  <a:gd name="T8" fmla="*/ 37 w 71"/>
                  <a:gd name="T9" fmla="*/ 17 h 20"/>
                  <a:gd name="T10" fmla="*/ 0 w 71"/>
                  <a:gd name="T11" fmla="*/ 20 h 20"/>
                  <a:gd name="T12" fmla="*/ 0 w 71"/>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71" h="20">
                    <a:moveTo>
                      <a:pt x="0" y="14"/>
                    </a:moveTo>
                    <a:lnTo>
                      <a:pt x="37" y="11"/>
                    </a:lnTo>
                    <a:lnTo>
                      <a:pt x="71" y="0"/>
                    </a:lnTo>
                    <a:lnTo>
                      <a:pt x="71" y="6"/>
                    </a:lnTo>
                    <a:lnTo>
                      <a:pt x="37" y="17"/>
                    </a:lnTo>
                    <a:lnTo>
                      <a:pt x="0" y="2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2" name="Freeform 352"/>
              <p:cNvSpPr>
                <a:spLocks/>
              </p:cNvSpPr>
              <p:nvPr/>
            </p:nvSpPr>
            <p:spPr bwMode="auto">
              <a:xfrm>
                <a:off x="2568" y="1926"/>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3" name="Freeform 353"/>
              <p:cNvSpPr>
                <a:spLocks/>
              </p:cNvSpPr>
              <p:nvPr/>
            </p:nvSpPr>
            <p:spPr bwMode="auto">
              <a:xfrm>
                <a:off x="2602" y="1911"/>
                <a:ext cx="17" cy="11"/>
              </a:xfrm>
              <a:custGeom>
                <a:avLst/>
                <a:gdLst>
                  <a:gd name="T0" fmla="*/ 0 w 32"/>
                  <a:gd name="T1" fmla="*/ 17 h 21"/>
                  <a:gd name="T2" fmla="*/ 17 w 32"/>
                  <a:gd name="T3" fmla="*/ 6 h 21"/>
                  <a:gd name="T4" fmla="*/ 28 w 32"/>
                  <a:gd name="T5" fmla="*/ 0 h 21"/>
                  <a:gd name="T6" fmla="*/ 32 w 32"/>
                  <a:gd name="T7" fmla="*/ 4 h 21"/>
                  <a:gd name="T8" fmla="*/ 32 w 32"/>
                  <a:gd name="T9" fmla="*/ 8 h 21"/>
                  <a:gd name="T10" fmla="*/ 26 w 32"/>
                  <a:gd name="T11" fmla="*/ 9 h 21"/>
                  <a:gd name="T12" fmla="*/ 26 w 32"/>
                  <a:gd name="T13" fmla="*/ 6 h 21"/>
                  <a:gd name="T14" fmla="*/ 28 w 32"/>
                  <a:gd name="T15" fmla="*/ 6 h 21"/>
                  <a:gd name="T16" fmla="*/ 22 w 32"/>
                  <a:gd name="T17" fmla="*/ 11 h 21"/>
                  <a:gd name="T18" fmla="*/ 5 w 32"/>
                  <a:gd name="T19" fmla="*/ 21 h 21"/>
                  <a:gd name="T20" fmla="*/ 0 w 32"/>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1">
                    <a:moveTo>
                      <a:pt x="0" y="17"/>
                    </a:moveTo>
                    <a:lnTo>
                      <a:pt x="17" y="6"/>
                    </a:lnTo>
                    <a:lnTo>
                      <a:pt x="28" y="0"/>
                    </a:lnTo>
                    <a:lnTo>
                      <a:pt x="32" y="4"/>
                    </a:lnTo>
                    <a:lnTo>
                      <a:pt x="32" y="8"/>
                    </a:lnTo>
                    <a:lnTo>
                      <a:pt x="26" y="9"/>
                    </a:lnTo>
                    <a:lnTo>
                      <a:pt x="26" y="6"/>
                    </a:lnTo>
                    <a:lnTo>
                      <a:pt x="28" y="6"/>
                    </a:lnTo>
                    <a:lnTo>
                      <a:pt x="22" y="11"/>
                    </a:lnTo>
                    <a:lnTo>
                      <a:pt x="5" y="21"/>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4" name="Freeform 354"/>
              <p:cNvSpPr>
                <a:spLocks/>
              </p:cNvSpPr>
              <p:nvPr/>
            </p:nvSpPr>
            <p:spPr bwMode="auto">
              <a:xfrm>
                <a:off x="2602" y="1919"/>
                <a:ext cx="3" cy="3"/>
              </a:xfrm>
              <a:custGeom>
                <a:avLst/>
                <a:gdLst>
                  <a:gd name="T0" fmla="*/ 3 w 5"/>
                  <a:gd name="T1" fmla="*/ 6 h 6"/>
                  <a:gd name="T2" fmla="*/ 5 w 5"/>
                  <a:gd name="T3" fmla="*/ 6 h 6"/>
                  <a:gd name="T4" fmla="*/ 0 w 5"/>
                  <a:gd name="T5" fmla="*/ 2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6"/>
                    </a:lnTo>
                    <a:lnTo>
                      <a:pt x="0" y="2"/>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5" name="Freeform 355"/>
              <p:cNvSpPr>
                <a:spLocks/>
              </p:cNvSpPr>
              <p:nvPr/>
            </p:nvSpPr>
            <p:spPr bwMode="auto">
              <a:xfrm>
                <a:off x="2569" y="1915"/>
                <a:ext cx="49" cy="18"/>
              </a:xfrm>
              <a:custGeom>
                <a:avLst/>
                <a:gdLst>
                  <a:gd name="T0" fmla="*/ 98 w 98"/>
                  <a:gd name="T1" fmla="*/ 5 h 37"/>
                  <a:gd name="T2" fmla="*/ 96 w 98"/>
                  <a:gd name="T3" fmla="*/ 8 h 37"/>
                  <a:gd name="T4" fmla="*/ 89 w 98"/>
                  <a:gd name="T5" fmla="*/ 12 h 37"/>
                  <a:gd name="T6" fmla="*/ 64 w 98"/>
                  <a:gd name="T7" fmla="*/ 23 h 37"/>
                  <a:gd name="T8" fmla="*/ 33 w 98"/>
                  <a:gd name="T9" fmla="*/ 32 h 37"/>
                  <a:gd name="T10" fmla="*/ 3 w 98"/>
                  <a:gd name="T11" fmla="*/ 37 h 37"/>
                  <a:gd name="T12" fmla="*/ 0 w 98"/>
                  <a:gd name="T13" fmla="*/ 32 h 37"/>
                  <a:gd name="T14" fmla="*/ 30 w 98"/>
                  <a:gd name="T15" fmla="*/ 28 h 37"/>
                  <a:gd name="T16" fmla="*/ 61 w 98"/>
                  <a:gd name="T17" fmla="*/ 19 h 37"/>
                  <a:gd name="T18" fmla="*/ 84 w 98"/>
                  <a:gd name="T19" fmla="*/ 8 h 37"/>
                  <a:gd name="T20" fmla="*/ 92 w 98"/>
                  <a:gd name="T21" fmla="*/ 3 h 37"/>
                  <a:gd name="T22" fmla="*/ 93 w 98"/>
                  <a:gd name="T23" fmla="*/ 0 h 37"/>
                  <a:gd name="T24" fmla="*/ 98 w 98"/>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37">
                    <a:moveTo>
                      <a:pt x="98" y="5"/>
                    </a:moveTo>
                    <a:lnTo>
                      <a:pt x="96" y="8"/>
                    </a:lnTo>
                    <a:lnTo>
                      <a:pt x="89" y="12"/>
                    </a:lnTo>
                    <a:lnTo>
                      <a:pt x="64" y="23"/>
                    </a:lnTo>
                    <a:lnTo>
                      <a:pt x="33" y="32"/>
                    </a:lnTo>
                    <a:lnTo>
                      <a:pt x="3" y="37"/>
                    </a:lnTo>
                    <a:lnTo>
                      <a:pt x="0" y="32"/>
                    </a:lnTo>
                    <a:lnTo>
                      <a:pt x="30" y="28"/>
                    </a:lnTo>
                    <a:lnTo>
                      <a:pt x="61" y="19"/>
                    </a:lnTo>
                    <a:lnTo>
                      <a:pt x="84" y="8"/>
                    </a:lnTo>
                    <a:lnTo>
                      <a:pt x="92" y="3"/>
                    </a:lnTo>
                    <a:lnTo>
                      <a:pt x="93" y="0"/>
                    </a:lnTo>
                    <a:lnTo>
                      <a:pt x="9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6" name="Freeform 356"/>
              <p:cNvSpPr>
                <a:spLocks/>
              </p:cNvSpPr>
              <p:nvPr/>
            </p:nvSpPr>
            <p:spPr bwMode="auto">
              <a:xfrm>
                <a:off x="2616" y="1915"/>
                <a:ext cx="3" cy="2"/>
              </a:xfrm>
              <a:custGeom>
                <a:avLst/>
                <a:gdLst>
                  <a:gd name="T0" fmla="*/ 6 w 6"/>
                  <a:gd name="T1" fmla="*/ 2 h 5"/>
                  <a:gd name="T2" fmla="*/ 6 w 6"/>
                  <a:gd name="T3" fmla="*/ 3 h 5"/>
                  <a:gd name="T4" fmla="*/ 5 w 6"/>
                  <a:gd name="T5" fmla="*/ 5 h 5"/>
                  <a:gd name="T6" fmla="*/ 0 w 6"/>
                  <a:gd name="T7" fmla="*/ 0 h 5"/>
                  <a:gd name="T8" fmla="*/ 0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lnTo>
                      <a:pt x="6" y="3"/>
                    </a:lnTo>
                    <a:lnTo>
                      <a:pt x="5" y="5"/>
                    </a:lnTo>
                    <a:lnTo>
                      <a:pt x="0" y="0"/>
                    </a:lnTo>
                    <a:lnTo>
                      <a:pt x="0" y="3"/>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7" name="Freeform 357"/>
              <p:cNvSpPr>
                <a:spLocks/>
              </p:cNvSpPr>
              <p:nvPr/>
            </p:nvSpPr>
            <p:spPr bwMode="auto">
              <a:xfrm>
                <a:off x="2537" y="1930"/>
                <a:ext cx="33" cy="3"/>
              </a:xfrm>
              <a:custGeom>
                <a:avLst/>
                <a:gdLst>
                  <a:gd name="T0" fmla="*/ 67 w 67"/>
                  <a:gd name="T1" fmla="*/ 6 h 6"/>
                  <a:gd name="T2" fmla="*/ 34 w 67"/>
                  <a:gd name="T3" fmla="*/ 6 h 6"/>
                  <a:gd name="T4" fmla="*/ 0 w 67"/>
                  <a:gd name="T5" fmla="*/ 5 h 6"/>
                  <a:gd name="T6" fmla="*/ 0 w 67"/>
                  <a:gd name="T7" fmla="*/ 0 h 6"/>
                  <a:gd name="T8" fmla="*/ 34 w 67"/>
                  <a:gd name="T9" fmla="*/ 1 h 6"/>
                  <a:gd name="T10" fmla="*/ 67 w 67"/>
                  <a:gd name="T11" fmla="*/ 1 h 6"/>
                  <a:gd name="T12" fmla="*/ 67 w 6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7" h="6">
                    <a:moveTo>
                      <a:pt x="67" y="6"/>
                    </a:moveTo>
                    <a:lnTo>
                      <a:pt x="34" y="6"/>
                    </a:lnTo>
                    <a:lnTo>
                      <a:pt x="0" y="5"/>
                    </a:lnTo>
                    <a:lnTo>
                      <a:pt x="0" y="0"/>
                    </a:lnTo>
                    <a:lnTo>
                      <a:pt x="34" y="1"/>
                    </a:lnTo>
                    <a:lnTo>
                      <a:pt x="67" y="1"/>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8" name="Freeform 358"/>
              <p:cNvSpPr>
                <a:spLocks/>
              </p:cNvSpPr>
              <p:nvPr/>
            </p:nvSpPr>
            <p:spPr bwMode="auto">
              <a:xfrm>
                <a:off x="2569" y="1931"/>
                <a:ext cx="2" cy="2"/>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79" name="Freeform 359"/>
              <p:cNvSpPr>
                <a:spLocks/>
              </p:cNvSpPr>
              <p:nvPr/>
            </p:nvSpPr>
            <p:spPr bwMode="auto">
              <a:xfrm>
                <a:off x="2503" y="1930"/>
                <a:ext cx="34" cy="8"/>
              </a:xfrm>
              <a:custGeom>
                <a:avLst/>
                <a:gdLst>
                  <a:gd name="T0" fmla="*/ 66 w 66"/>
                  <a:gd name="T1" fmla="*/ 5 h 17"/>
                  <a:gd name="T2" fmla="*/ 34 w 66"/>
                  <a:gd name="T3" fmla="*/ 6 h 17"/>
                  <a:gd name="T4" fmla="*/ 20 w 66"/>
                  <a:gd name="T5" fmla="*/ 9 h 17"/>
                  <a:gd name="T6" fmla="*/ 4 w 66"/>
                  <a:gd name="T7" fmla="*/ 17 h 17"/>
                  <a:gd name="T8" fmla="*/ 0 w 66"/>
                  <a:gd name="T9" fmla="*/ 12 h 17"/>
                  <a:gd name="T10" fmla="*/ 15 w 66"/>
                  <a:gd name="T11" fmla="*/ 5 h 17"/>
                  <a:gd name="T12" fmla="*/ 34 w 66"/>
                  <a:gd name="T13" fmla="*/ 1 h 17"/>
                  <a:gd name="T14" fmla="*/ 66 w 66"/>
                  <a:gd name="T15" fmla="*/ 0 h 17"/>
                  <a:gd name="T16" fmla="*/ 66 w 66"/>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7">
                    <a:moveTo>
                      <a:pt x="66" y="5"/>
                    </a:moveTo>
                    <a:lnTo>
                      <a:pt x="34" y="6"/>
                    </a:lnTo>
                    <a:lnTo>
                      <a:pt x="20" y="9"/>
                    </a:lnTo>
                    <a:lnTo>
                      <a:pt x="4" y="17"/>
                    </a:lnTo>
                    <a:lnTo>
                      <a:pt x="0" y="12"/>
                    </a:lnTo>
                    <a:lnTo>
                      <a:pt x="15" y="5"/>
                    </a:lnTo>
                    <a:lnTo>
                      <a:pt x="34" y="1"/>
                    </a:lnTo>
                    <a:lnTo>
                      <a:pt x="66" y="0"/>
                    </a:lnTo>
                    <a:lnTo>
                      <a:pt x="6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0" name="Freeform 360"/>
              <p:cNvSpPr>
                <a:spLocks/>
              </p:cNvSpPr>
              <p:nvPr/>
            </p:nvSpPr>
            <p:spPr bwMode="auto">
              <a:xfrm>
                <a:off x="2537" y="1930"/>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1" name="Freeform 361"/>
              <p:cNvSpPr>
                <a:spLocks/>
              </p:cNvSpPr>
              <p:nvPr/>
            </p:nvSpPr>
            <p:spPr bwMode="auto">
              <a:xfrm>
                <a:off x="2476" y="1936"/>
                <a:ext cx="30" cy="35"/>
              </a:xfrm>
              <a:custGeom>
                <a:avLst/>
                <a:gdLst>
                  <a:gd name="T0" fmla="*/ 58 w 58"/>
                  <a:gd name="T1" fmla="*/ 5 h 70"/>
                  <a:gd name="T2" fmla="*/ 49 w 58"/>
                  <a:gd name="T3" fmla="*/ 14 h 70"/>
                  <a:gd name="T4" fmla="*/ 43 w 58"/>
                  <a:gd name="T5" fmla="*/ 22 h 70"/>
                  <a:gd name="T6" fmla="*/ 34 w 58"/>
                  <a:gd name="T7" fmla="*/ 39 h 70"/>
                  <a:gd name="T8" fmla="*/ 23 w 58"/>
                  <a:gd name="T9" fmla="*/ 56 h 70"/>
                  <a:gd name="T10" fmla="*/ 15 w 58"/>
                  <a:gd name="T11" fmla="*/ 64 h 70"/>
                  <a:gd name="T12" fmla="*/ 4 w 58"/>
                  <a:gd name="T13" fmla="*/ 70 h 70"/>
                  <a:gd name="T14" fmla="*/ 0 w 58"/>
                  <a:gd name="T15" fmla="*/ 65 h 70"/>
                  <a:gd name="T16" fmla="*/ 10 w 58"/>
                  <a:gd name="T17" fmla="*/ 59 h 70"/>
                  <a:gd name="T18" fmla="*/ 18 w 58"/>
                  <a:gd name="T19" fmla="*/ 51 h 70"/>
                  <a:gd name="T20" fmla="*/ 29 w 58"/>
                  <a:gd name="T21" fmla="*/ 34 h 70"/>
                  <a:gd name="T22" fmla="*/ 38 w 58"/>
                  <a:gd name="T23" fmla="*/ 17 h 70"/>
                  <a:gd name="T24" fmla="*/ 44 w 58"/>
                  <a:gd name="T25" fmla="*/ 9 h 70"/>
                  <a:gd name="T26" fmla="*/ 54 w 58"/>
                  <a:gd name="T27" fmla="*/ 0 h 70"/>
                  <a:gd name="T28" fmla="*/ 58 w 58"/>
                  <a:gd name="T29"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70">
                    <a:moveTo>
                      <a:pt x="58" y="5"/>
                    </a:moveTo>
                    <a:lnTo>
                      <a:pt x="49" y="14"/>
                    </a:lnTo>
                    <a:lnTo>
                      <a:pt x="43" y="22"/>
                    </a:lnTo>
                    <a:lnTo>
                      <a:pt x="34" y="39"/>
                    </a:lnTo>
                    <a:lnTo>
                      <a:pt x="23" y="56"/>
                    </a:lnTo>
                    <a:lnTo>
                      <a:pt x="15" y="64"/>
                    </a:lnTo>
                    <a:lnTo>
                      <a:pt x="4" y="70"/>
                    </a:lnTo>
                    <a:lnTo>
                      <a:pt x="0" y="65"/>
                    </a:lnTo>
                    <a:lnTo>
                      <a:pt x="10" y="59"/>
                    </a:lnTo>
                    <a:lnTo>
                      <a:pt x="18" y="51"/>
                    </a:lnTo>
                    <a:lnTo>
                      <a:pt x="29" y="34"/>
                    </a:lnTo>
                    <a:lnTo>
                      <a:pt x="38" y="17"/>
                    </a:lnTo>
                    <a:lnTo>
                      <a:pt x="44" y="9"/>
                    </a:lnTo>
                    <a:lnTo>
                      <a:pt x="54" y="0"/>
                    </a:lnTo>
                    <a:lnTo>
                      <a:pt x="5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2" name="Freeform 362"/>
              <p:cNvSpPr>
                <a:spLocks/>
              </p:cNvSpPr>
              <p:nvPr/>
            </p:nvSpPr>
            <p:spPr bwMode="auto">
              <a:xfrm>
                <a:off x="2503" y="1936"/>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3" name="Freeform 363"/>
              <p:cNvSpPr>
                <a:spLocks/>
              </p:cNvSpPr>
              <p:nvPr/>
            </p:nvSpPr>
            <p:spPr bwMode="auto">
              <a:xfrm>
                <a:off x="2477" y="1968"/>
                <a:ext cx="53" cy="31"/>
              </a:xfrm>
              <a:custGeom>
                <a:avLst/>
                <a:gdLst>
                  <a:gd name="T0" fmla="*/ 2 w 107"/>
                  <a:gd name="T1" fmla="*/ 0 h 61"/>
                  <a:gd name="T2" fmla="*/ 22 w 107"/>
                  <a:gd name="T3" fmla="*/ 3 h 61"/>
                  <a:gd name="T4" fmla="*/ 40 w 107"/>
                  <a:gd name="T5" fmla="*/ 10 h 61"/>
                  <a:gd name="T6" fmla="*/ 76 w 107"/>
                  <a:gd name="T7" fmla="*/ 32 h 61"/>
                  <a:gd name="T8" fmla="*/ 99 w 107"/>
                  <a:gd name="T9" fmla="*/ 49 h 61"/>
                  <a:gd name="T10" fmla="*/ 107 w 107"/>
                  <a:gd name="T11" fmla="*/ 57 h 61"/>
                  <a:gd name="T12" fmla="*/ 102 w 107"/>
                  <a:gd name="T13" fmla="*/ 61 h 61"/>
                  <a:gd name="T14" fmla="*/ 95 w 107"/>
                  <a:gd name="T15" fmla="*/ 54 h 61"/>
                  <a:gd name="T16" fmla="*/ 71 w 107"/>
                  <a:gd name="T17" fmla="*/ 37 h 61"/>
                  <a:gd name="T18" fmla="*/ 39 w 107"/>
                  <a:gd name="T19" fmla="*/ 16 h 61"/>
                  <a:gd name="T20" fmla="*/ 20 w 107"/>
                  <a:gd name="T21" fmla="*/ 9 h 61"/>
                  <a:gd name="T22" fmla="*/ 0 w 107"/>
                  <a:gd name="T23" fmla="*/ 6 h 61"/>
                  <a:gd name="T24" fmla="*/ 2 w 10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61">
                    <a:moveTo>
                      <a:pt x="2" y="0"/>
                    </a:moveTo>
                    <a:lnTo>
                      <a:pt x="22" y="3"/>
                    </a:lnTo>
                    <a:lnTo>
                      <a:pt x="40" y="10"/>
                    </a:lnTo>
                    <a:lnTo>
                      <a:pt x="76" y="32"/>
                    </a:lnTo>
                    <a:lnTo>
                      <a:pt x="99" y="49"/>
                    </a:lnTo>
                    <a:lnTo>
                      <a:pt x="107" y="57"/>
                    </a:lnTo>
                    <a:lnTo>
                      <a:pt x="102" y="61"/>
                    </a:lnTo>
                    <a:lnTo>
                      <a:pt x="95" y="54"/>
                    </a:lnTo>
                    <a:lnTo>
                      <a:pt x="71" y="37"/>
                    </a:lnTo>
                    <a:lnTo>
                      <a:pt x="39" y="16"/>
                    </a:lnTo>
                    <a:lnTo>
                      <a:pt x="20"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4" name="Freeform 364"/>
              <p:cNvSpPr>
                <a:spLocks/>
              </p:cNvSpPr>
              <p:nvPr/>
            </p:nvSpPr>
            <p:spPr bwMode="auto">
              <a:xfrm>
                <a:off x="2474" y="1968"/>
                <a:ext cx="5" cy="3"/>
              </a:xfrm>
              <a:custGeom>
                <a:avLst/>
                <a:gdLst>
                  <a:gd name="T0" fmla="*/ 5 w 9"/>
                  <a:gd name="T1" fmla="*/ 1 h 6"/>
                  <a:gd name="T2" fmla="*/ 0 w 9"/>
                  <a:gd name="T3" fmla="*/ 4 h 6"/>
                  <a:gd name="T4" fmla="*/ 6 w 9"/>
                  <a:gd name="T5" fmla="*/ 6 h 6"/>
                  <a:gd name="T6" fmla="*/ 8 w 9"/>
                  <a:gd name="T7" fmla="*/ 0 h 6"/>
                  <a:gd name="T8" fmla="*/ 9 w 9"/>
                  <a:gd name="T9" fmla="*/ 6 h 6"/>
                  <a:gd name="T10" fmla="*/ 5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5" y="1"/>
                    </a:moveTo>
                    <a:lnTo>
                      <a:pt x="0" y="4"/>
                    </a:lnTo>
                    <a:lnTo>
                      <a:pt x="6" y="6"/>
                    </a:lnTo>
                    <a:lnTo>
                      <a:pt x="8" y="0"/>
                    </a:lnTo>
                    <a:lnTo>
                      <a:pt x="9" y="6"/>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5" name="Freeform 365"/>
              <p:cNvSpPr>
                <a:spLocks/>
              </p:cNvSpPr>
              <p:nvPr/>
            </p:nvSpPr>
            <p:spPr bwMode="auto">
              <a:xfrm>
                <a:off x="2489" y="1979"/>
                <a:ext cx="41" cy="20"/>
              </a:xfrm>
              <a:custGeom>
                <a:avLst/>
                <a:gdLst>
                  <a:gd name="T0" fmla="*/ 79 w 82"/>
                  <a:gd name="T1" fmla="*/ 38 h 38"/>
                  <a:gd name="T2" fmla="*/ 0 w 82"/>
                  <a:gd name="T3" fmla="*/ 4 h 38"/>
                  <a:gd name="T4" fmla="*/ 3 w 82"/>
                  <a:gd name="T5" fmla="*/ 0 h 38"/>
                  <a:gd name="T6" fmla="*/ 82 w 82"/>
                  <a:gd name="T7" fmla="*/ 34 h 38"/>
                  <a:gd name="T8" fmla="*/ 79 w 82"/>
                  <a:gd name="T9" fmla="*/ 38 h 38"/>
                </a:gdLst>
                <a:ahLst/>
                <a:cxnLst>
                  <a:cxn ang="0">
                    <a:pos x="T0" y="T1"/>
                  </a:cxn>
                  <a:cxn ang="0">
                    <a:pos x="T2" y="T3"/>
                  </a:cxn>
                  <a:cxn ang="0">
                    <a:pos x="T4" y="T5"/>
                  </a:cxn>
                  <a:cxn ang="0">
                    <a:pos x="T6" y="T7"/>
                  </a:cxn>
                  <a:cxn ang="0">
                    <a:pos x="T8" y="T9"/>
                  </a:cxn>
                </a:cxnLst>
                <a:rect l="0" t="0" r="r" b="b"/>
                <a:pathLst>
                  <a:path w="82" h="38">
                    <a:moveTo>
                      <a:pt x="79" y="38"/>
                    </a:moveTo>
                    <a:lnTo>
                      <a:pt x="0" y="4"/>
                    </a:lnTo>
                    <a:lnTo>
                      <a:pt x="3" y="0"/>
                    </a:lnTo>
                    <a:lnTo>
                      <a:pt x="82" y="34"/>
                    </a:lnTo>
                    <a:lnTo>
                      <a:pt x="7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6" name="Freeform 366"/>
              <p:cNvSpPr>
                <a:spLocks/>
              </p:cNvSpPr>
              <p:nvPr/>
            </p:nvSpPr>
            <p:spPr bwMode="auto">
              <a:xfrm>
                <a:off x="2528" y="1996"/>
                <a:ext cx="2" cy="3"/>
              </a:xfrm>
              <a:custGeom>
                <a:avLst/>
                <a:gdLst>
                  <a:gd name="T0" fmla="*/ 5 w 5"/>
                  <a:gd name="T1" fmla="*/ 0 h 4"/>
                  <a:gd name="T2" fmla="*/ 2 w 5"/>
                  <a:gd name="T3" fmla="*/ 4 h 4"/>
                  <a:gd name="T4" fmla="*/ 5 w 5"/>
                  <a:gd name="T5" fmla="*/ 0 h 4"/>
                  <a:gd name="T6" fmla="*/ 0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2" y="4"/>
                    </a:lnTo>
                    <a:lnTo>
                      <a:pt x="5"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7" name="Freeform 367"/>
              <p:cNvSpPr>
                <a:spLocks/>
              </p:cNvSpPr>
              <p:nvPr/>
            </p:nvSpPr>
            <p:spPr bwMode="auto">
              <a:xfrm>
                <a:off x="2430" y="1964"/>
                <a:ext cx="60" cy="18"/>
              </a:xfrm>
              <a:custGeom>
                <a:avLst/>
                <a:gdLst>
                  <a:gd name="T0" fmla="*/ 120 w 120"/>
                  <a:gd name="T1" fmla="*/ 35 h 35"/>
                  <a:gd name="T2" fmla="*/ 89 w 120"/>
                  <a:gd name="T3" fmla="*/ 28 h 35"/>
                  <a:gd name="T4" fmla="*/ 60 w 120"/>
                  <a:gd name="T5" fmla="*/ 24 h 35"/>
                  <a:gd name="T6" fmla="*/ 31 w 120"/>
                  <a:gd name="T7" fmla="*/ 18 h 35"/>
                  <a:gd name="T8" fmla="*/ 14 w 120"/>
                  <a:gd name="T9" fmla="*/ 12 h 35"/>
                  <a:gd name="T10" fmla="*/ 0 w 120"/>
                  <a:gd name="T11" fmla="*/ 4 h 35"/>
                  <a:gd name="T12" fmla="*/ 3 w 120"/>
                  <a:gd name="T13" fmla="*/ 0 h 35"/>
                  <a:gd name="T14" fmla="*/ 17 w 120"/>
                  <a:gd name="T15" fmla="*/ 8 h 35"/>
                  <a:gd name="T16" fmla="*/ 31 w 120"/>
                  <a:gd name="T17" fmla="*/ 14 h 35"/>
                  <a:gd name="T18" fmla="*/ 60 w 120"/>
                  <a:gd name="T19" fmla="*/ 20 h 35"/>
                  <a:gd name="T20" fmla="*/ 89 w 120"/>
                  <a:gd name="T21" fmla="*/ 23 h 35"/>
                  <a:gd name="T22" fmla="*/ 120 w 120"/>
                  <a:gd name="T23" fmla="*/ 31 h 35"/>
                  <a:gd name="T24" fmla="*/ 120 w 120"/>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35">
                    <a:moveTo>
                      <a:pt x="120" y="35"/>
                    </a:moveTo>
                    <a:lnTo>
                      <a:pt x="89" y="28"/>
                    </a:lnTo>
                    <a:lnTo>
                      <a:pt x="60" y="24"/>
                    </a:lnTo>
                    <a:lnTo>
                      <a:pt x="31" y="18"/>
                    </a:lnTo>
                    <a:lnTo>
                      <a:pt x="14" y="12"/>
                    </a:lnTo>
                    <a:lnTo>
                      <a:pt x="0" y="4"/>
                    </a:lnTo>
                    <a:lnTo>
                      <a:pt x="3" y="0"/>
                    </a:lnTo>
                    <a:lnTo>
                      <a:pt x="17" y="8"/>
                    </a:lnTo>
                    <a:lnTo>
                      <a:pt x="31" y="14"/>
                    </a:lnTo>
                    <a:lnTo>
                      <a:pt x="60" y="20"/>
                    </a:lnTo>
                    <a:lnTo>
                      <a:pt x="89" y="23"/>
                    </a:lnTo>
                    <a:lnTo>
                      <a:pt x="120" y="31"/>
                    </a:lnTo>
                    <a:lnTo>
                      <a:pt x="12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8" name="Freeform 368"/>
              <p:cNvSpPr>
                <a:spLocks/>
              </p:cNvSpPr>
              <p:nvPr/>
            </p:nvSpPr>
            <p:spPr bwMode="auto">
              <a:xfrm>
                <a:off x="2489" y="1979"/>
                <a:ext cx="2" cy="3"/>
              </a:xfrm>
              <a:custGeom>
                <a:avLst/>
                <a:gdLst>
                  <a:gd name="T0" fmla="*/ 3 w 3"/>
                  <a:gd name="T1" fmla="*/ 0 h 4"/>
                  <a:gd name="T2" fmla="*/ 1 w 3"/>
                  <a:gd name="T3" fmla="*/ 0 h 4"/>
                  <a:gd name="T4" fmla="*/ 1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1" y="0"/>
                    </a:lnTo>
                    <a:lnTo>
                      <a:pt x="1" y="4"/>
                    </a:lnTo>
                    <a:lnTo>
                      <a:pt x="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89" name="Freeform 369"/>
              <p:cNvSpPr>
                <a:spLocks/>
              </p:cNvSpPr>
              <p:nvPr/>
            </p:nvSpPr>
            <p:spPr bwMode="auto">
              <a:xfrm>
                <a:off x="2358" y="1930"/>
                <a:ext cx="73" cy="36"/>
              </a:xfrm>
              <a:custGeom>
                <a:avLst/>
                <a:gdLst>
                  <a:gd name="T0" fmla="*/ 142 w 147"/>
                  <a:gd name="T1" fmla="*/ 72 h 72"/>
                  <a:gd name="T2" fmla="*/ 105 w 147"/>
                  <a:gd name="T3" fmla="*/ 48 h 72"/>
                  <a:gd name="T4" fmla="*/ 74 w 147"/>
                  <a:gd name="T5" fmla="*/ 25 h 72"/>
                  <a:gd name="T6" fmla="*/ 59 w 147"/>
                  <a:gd name="T7" fmla="*/ 17 h 72"/>
                  <a:gd name="T8" fmla="*/ 40 w 147"/>
                  <a:gd name="T9" fmla="*/ 9 h 72"/>
                  <a:gd name="T10" fmla="*/ 23 w 147"/>
                  <a:gd name="T11" fmla="*/ 6 h 72"/>
                  <a:gd name="T12" fmla="*/ 0 w 147"/>
                  <a:gd name="T13" fmla="*/ 5 h 72"/>
                  <a:gd name="T14" fmla="*/ 0 w 147"/>
                  <a:gd name="T15" fmla="*/ 0 h 72"/>
                  <a:gd name="T16" fmla="*/ 23 w 147"/>
                  <a:gd name="T17" fmla="*/ 1 h 72"/>
                  <a:gd name="T18" fmla="*/ 43 w 147"/>
                  <a:gd name="T19" fmla="*/ 5 h 72"/>
                  <a:gd name="T20" fmla="*/ 62 w 147"/>
                  <a:gd name="T21" fmla="*/ 12 h 72"/>
                  <a:gd name="T22" fmla="*/ 79 w 147"/>
                  <a:gd name="T23" fmla="*/ 20 h 72"/>
                  <a:gd name="T24" fmla="*/ 110 w 147"/>
                  <a:gd name="T25" fmla="*/ 43 h 72"/>
                  <a:gd name="T26" fmla="*/ 147 w 147"/>
                  <a:gd name="T27" fmla="*/ 68 h 72"/>
                  <a:gd name="T28" fmla="*/ 142 w 147"/>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72">
                    <a:moveTo>
                      <a:pt x="142" y="72"/>
                    </a:moveTo>
                    <a:lnTo>
                      <a:pt x="105" y="48"/>
                    </a:lnTo>
                    <a:lnTo>
                      <a:pt x="74" y="25"/>
                    </a:lnTo>
                    <a:lnTo>
                      <a:pt x="59" y="17"/>
                    </a:lnTo>
                    <a:lnTo>
                      <a:pt x="40" y="9"/>
                    </a:lnTo>
                    <a:lnTo>
                      <a:pt x="23" y="6"/>
                    </a:lnTo>
                    <a:lnTo>
                      <a:pt x="0" y="5"/>
                    </a:lnTo>
                    <a:lnTo>
                      <a:pt x="0" y="0"/>
                    </a:lnTo>
                    <a:lnTo>
                      <a:pt x="23" y="1"/>
                    </a:lnTo>
                    <a:lnTo>
                      <a:pt x="43" y="5"/>
                    </a:lnTo>
                    <a:lnTo>
                      <a:pt x="62" y="12"/>
                    </a:lnTo>
                    <a:lnTo>
                      <a:pt x="79" y="20"/>
                    </a:lnTo>
                    <a:lnTo>
                      <a:pt x="110" y="43"/>
                    </a:lnTo>
                    <a:lnTo>
                      <a:pt x="147" y="68"/>
                    </a:lnTo>
                    <a:lnTo>
                      <a:pt x="14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0" name="Freeform 370"/>
              <p:cNvSpPr>
                <a:spLocks/>
              </p:cNvSpPr>
              <p:nvPr/>
            </p:nvSpPr>
            <p:spPr bwMode="auto">
              <a:xfrm>
                <a:off x="2429" y="1964"/>
                <a:ext cx="2" cy="2"/>
              </a:xfrm>
              <a:custGeom>
                <a:avLst/>
                <a:gdLst>
                  <a:gd name="T0" fmla="*/ 2 w 5"/>
                  <a:gd name="T1" fmla="*/ 4 h 4"/>
                  <a:gd name="T2" fmla="*/ 0 w 5"/>
                  <a:gd name="T3" fmla="*/ 4 h 4"/>
                  <a:gd name="T4" fmla="*/ 5 w 5"/>
                  <a:gd name="T5" fmla="*/ 0 h 4"/>
                  <a:gd name="T6" fmla="*/ 2 w 5"/>
                  <a:gd name="T7" fmla="*/ 4 h 4"/>
                </a:gdLst>
                <a:ahLst/>
                <a:cxnLst>
                  <a:cxn ang="0">
                    <a:pos x="T0" y="T1"/>
                  </a:cxn>
                  <a:cxn ang="0">
                    <a:pos x="T2" y="T3"/>
                  </a:cxn>
                  <a:cxn ang="0">
                    <a:pos x="T4" y="T5"/>
                  </a:cxn>
                  <a:cxn ang="0">
                    <a:pos x="T6" y="T7"/>
                  </a:cxn>
                </a:cxnLst>
                <a:rect l="0" t="0" r="r" b="b"/>
                <a:pathLst>
                  <a:path w="5" h="4">
                    <a:moveTo>
                      <a:pt x="2" y="4"/>
                    </a:moveTo>
                    <a:lnTo>
                      <a:pt x="0" y="4"/>
                    </a:lnTo>
                    <a:lnTo>
                      <a:pt x="5" y="0"/>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1" name="Freeform 371"/>
              <p:cNvSpPr>
                <a:spLocks/>
              </p:cNvSpPr>
              <p:nvPr/>
            </p:nvSpPr>
            <p:spPr bwMode="auto">
              <a:xfrm>
                <a:off x="2293" y="1930"/>
                <a:ext cx="65" cy="8"/>
              </a:xfrm>
              <a:custGeom>
                <a:avLst/>
                <a:gdLst>
                  <a:gd name="T0" fmla="*/ 130 w 130"/>
                  <a:gd name="T1" fmla="*/ 5 h 15"/>
                  <a:gd name="T2" fmla="*/ 65 w 130"/>
                  <a:gd name="T3" fmla="*/ 8 h 15"/>
                  <a:gd name="T4" fmla="*/ 0 w 130"/>
                  <a:gd name="T5" fmla="*/ 15 h 15"/>
                  <a:gd name="T6" fmla="*/ 0 w 130"/>
                  <a:gd name="T7" fmla="*/ 11 h 15"/>
                  <a:gd name="T8" fmla="*/ 65 w 130"/>
                  <a:gd name="T9" fmla="*/ 3 h 15"/>
                  <a:gd name="T10" fmla="*/ 130 w 130"/>
                  <a:gd name="T11" fmla="*/ 0 h 15"/>
                  <a:gd name="T12" fmla="*/ 130 w 130"/>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30" h="15">
                    <a:moveTo>
                      <a:pt x="130" y="5"/>
                    </a:moveTo>
                    <a:lnTo>
                      <a:pt x="65" y="8"/>
                    </a:lnTo>
                    <a:lnTo>
                      <a:pt x="0" y="15"/>
                    </a:lnTo>
                    <a:lnTo>
                      <a:pt x="0" y="11"/>
                    </a:lnTo>
                    <a:lnTo>
                      <a:pt x="65" y="3"/>
                    </a:lnTo>
                    <a:lnTo>
                      <a:pt x="130" y="0"/>
                    </a:lnTo>
                    <a:lnTo>
                      <a:pt x="1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2" name="Freeform 372"/>
              <p:cNvSpPr>
                <a:spLocks/>
              </p:cNvSpPr>
              <p:nvPr/>
            </p:nvSpPr>
            <p:spPr bwMode="auto">
              <a:xfrm>
                <a:off x="2358" y="1930"/>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3" name="Freeform 373"/>
              <p:cNvSpPr>
                <a:spLocks/>
              </p:cNvSpPr>
              <p:nvPr/>
            </p:nvSpPr>
            <p:spPr bwMode="auto">
              <a:xfrm>
                <a:off x="2291" y="1936"/>
                <a:ext cx="14" cy="41"/>
              </a:xfrm>
              <a:custGeom>
                <a:avLst/>
                <a:gdLst>
                  <a:gd name="T0" fmla="*/ 6 w 28"/>
                  <a:gd name="T1" fmla="*/ 0 h 82"/>
                  <a:gd name="T2" fmla="*/ 15 w 28"/>
                  <a:gd name="T3" fmla="*/ 19 h 82"/>
                  <a:gd name="T4" fmla="*/ 20 w 28"/>
                  <a:gd name="T5" fmla="*/ 39 h 82"/>
                  <a:gd name="T6" fmla="*/ 28 w 28"/>
                  <a:gd name="T7" fmla="*/ 80 h 82"/>
                  <a:gd name="T8" fmla="*/ 21 w 28"/>
                  <a:gd name="T9" fmla="*/ 82 h 82"/>
                  <a:gd name="T10" fmla="*/ 14 w 28"/>
                  <a:gd name="T11" fmla="*/ 40 h 82"/>
                  <a:gd name="T12" fmla="*/ 9 w 28"/>
                  <a:gd name="T13" fmla="*/ 20 h 82"/>
                  <a:gd name="T14" fmla="*/ 0 w 28"/>
                  <a:gd name="T15" fmla="*/ 2 h 82"/>
                  <a:gd name="T16" fmla="*/ 6 w 28"/>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2">
                    <a:moveTo>
                      <a:pt x="6" y="0"/>
                    </a:moveTo>
                    <a:lnTo>
                      <a:pt x="15" y="19"/>
                    </a:lnTo>
                    <a:lnTo>
                      <a:pt x="20" y="39"/>
                    </a:lnTo>
                    <a:lnTo>
                      <a:pt x="28" y="80"/>
                    </a:lnTo>
                    <a:lnTo>
                      <a:pt x="21" y="82"/>
                    </a:lnTo>
                    <a:lnTo>
                      <a:pt x="14" y="40"/>
                    </a:lnTo>
                    <a:lnTo>
                      <a:pt x="9" y="2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4" name="Freeform 374"/>
              <p:cNvSpPr>
                <a:spLocks/>
              </p:cNvSpPr>
              <p:nvPr/>
            </p:nvSpPr>
            <p:spPr bwMode="auto">
              <a:xfrm>
                <a:off x="2291" y="1935"/>
                <a:ext cx="3" cy="3"/>
              </a:xfrm>
              <a:custGeom>
                <a:avLst/>
                <a:gdLst>
                  <a:gd name="T0" fmla="*/ 5 w 8"/>
                  <a:gd name="T1" fmla="*/ 0 h 4"/>
                  <a:gd name="T2" fmla="*/ 0 w 8"/>
                  <a:gd name="T3" fmla="*/ 0 h 4"/>
                  <a:gd name="T4" fmla="*/ 2 w 8"/>
                  <a:gd name="T5" fmla="*/ 3 h 4"/>
                  <a:gd name="T6" fmla="*/ 8 w 8"/>
                  <a:gd name="T7" fmla="*/ 1 h 4"/>
                  <a:gd name="T8" fmla="*/ 5 w 8"/>
                  <a:gd name="T9" fmla="*/ 4 h 4"/>
                  <a:gd name="T10" fmla="*/ 5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5" y="0"/>
                    </a:moveTo>
                    <a:lnTo>
                      <a:pt x="0" y="0"/>
                    </a:lnTo>
                    <a:lnTo>
                      <a:pt x="2" y="3"/>
                    </a:lnTo>
                    <a:lnTo>
                      <a:pt x="8" y="1"/>
                    </a:lnTo>
                    <a:lnTo>
                      <a:pt x="5"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5" name="Freeform 375"/>
              <p:cNvSpPr>
                <a:spLocks/>
              </p:cNvSpPr>
              <p:nvPr/>
            </p:nvSpPr>
            <p:spPr bwMode="auto">
              <a:xfrm>
                <a:off x="2302" y="1976"/>
                <a:ext cx="21" cy="55"/>
              </a:xfrm>
              <a:custGeom>
                <a:avLst/>
                <a:gdLst>
                  <a:gd name="T0" fmla="*/ 7 w 42"/>
                  <a:gd name="T1" fmla="*/ 0 h 110"/>
                  <a:gd name="T2" fmla="*/ 14 w 42"/>
                  <a:gd name="T3" fmla="*/ 30 h 110"/>
                  <a:gd name="T4" fmla="*/ 25 w 42"/>
                  <a:gd name="T5" fmla="*/ 55 h 110"/>
                  <a:gd name="T6" fmla="*/ 34 w 42"/>
                  <a:gd name="T7" fmla="*/ 79 h 110"/>
                  <a:gd name="T8" fmla="*/ 42 w 42"/>
                  <a:gd name="T9" fmla="*/ 109 h 110"/>
                  <a:gd name="T10" fmla="*/ 36 w 42"/>
                  <a:gd name="T11" fmla="*/ 110 h 110"/>
                  <a:gd name="T12" fmla="*/ 28 w 42"/>
                  <a:gd name="T13" fmla="*/ 81 h 110"/>
                  <a:gd name="T14" fmla="*/ 19 w 42"/>
                  <a:gd name="T15" fmla="*/ 56 h 110"/>
                  <a:gd name="T16" fmla="*/ 8 w 42"/>
                  <a:gd name="T17" fmla="*/ 31 h 110"/>
                  <a:gd name="T18" fmla="*/ 0 w 42"/>
                  <a:gd name="T19" fmla="*/ 2 h 110"/>
                  <a:gd name="T20" fmla="*/ 7 w 42"/>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10">
                    <a:moveTo>
                      <a:pt x="7" y="0"/>
                    </a:moveTo>
                    <a:lnTo>
                      <a:pt x="14" y="30"/>
                    </a:lnTo>
                    <a:lnTo>
                      <a:pt x="25" y="55"/>
                    </a:lnTo>
                    <a:lnTo>
                      <a:pt x="34" y="79"/>
                    </a:lnTo>
                    <a:lnTo>
                      <a:pt x="42" y="109"/>
                    </a:lnTo>
                    <a:lnTo>
                      <a:pt x="36" y="110"/>
                    </a:lnTo>
                    <a:lnTo>
                      <a:pt x="28" y="81"/>
                    </a:lnTo>
                    <a:lnTo>
                      <a:pt x="19" y="56"/>
                    </a:lnTo>
                    <a:lnTo>
                      <a:pt x="8" y="31"/>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6" name="Freeform 376"/>
              <p:cNvSpPr>
                <a:spLocks/>
              </p:cNvSpPr>
              <p:nvPr/>
            </p:nvSpPr>
            <p:spPr bwMode="auto">
              <a:xfrm>
                <a:off x="2302" y="1976"/>
                <a:ext cx="3" cy="1"/>
              </a:xfrm>
              <a:custGeom>
                <a:avLst/>
                <a:gdLst>
                  <a:gd name="T0" fmla="*/ 0 w 7"/>
                  <a:gd name="T1" fmla="*/ 2 h 2"/>
                  <a:gd name="T2" fmla="*/ 7 w 7"/>
                  <a:gd name="T3" fmla="*/ 0 h 2"/>
                  <a:gd name="T4" fmla="*/ 0 w 7"/>
                  <a:gd name="T5" fmla="*/ 2 h 2"/>
                </a:gdLst>
                <a:ahLst/>
                <a:cxnLst>
                  <a:cxn ang="0">
                    <a:pos x="T0" y="T1"/>
                  </a:cxn>
                  <a:cxn ang="0">
                    <a:pos x="T2" y="T3"/>
                  </a:cxn>
                  <a:cxn ang="0">
                    <a:pos x="T4" y="T5"/>
                  </a:cxn>
                </a:cxnLst>
                <a:rect l="0" t="0" r="r" b="b"/>
                <a:pathLst>
                  <a:path w="7" h="2">
                    <a:moveTo>
                      <a:pt x="0" y="2"/>
                    </a:move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7" name="Freeform 377"/>
              <p:cNvSpPr>
                <a:spLocks/>
              </p:cNvSpPr>
              <p:nvPr/>
            </p:nvSpPr>
            <p:spPr bwMode="auto">
              <a:xfrm>
                <a:off x="2320" y="2030"/>
                <a:ext cx="35" cy="49"/>
              </a:xfrm>
              <a:custGeom>
                <a:avLst/>
                <a:gdLst>
                  <a:gd name="T0" fmla="*/ 6 w 70"/>
                  <a:gd name="T1" fmla="*/ 0 h 97"/>
                  <a:gd name="T2" fmla="*/ 14 w 70"/>
                  <a:gd name="T3" fmla="*/ 32 h 97"/>
                  <a:gd name="T4" fmla="*/ 26 w 70"/>
                  <a:gd name="T5" fmla="*/ 63 h 97"/>
                  <a:gd name="T6" fmla="*/ 28 w 70"/>
                  <a:gd name="T7" fmla="*/ 67 h 97"/>
                  <a:gd name="T8" fmla="*/ 32 w 70"/>
                  <a:gd name="T9" fmla="*/ 74 h 97"/>
                  <a:gd name="T10" fmla="*/ 37 w 70"/>
                  <a:gd name="T11" fmla="*/ 78 h 97"/>
                  <a:gd name="T12" fmla="*/ 43 w 70"/>
                  <a:gd name="T13" fmla="*/ 83 h 97"/>
                  <a:gd name="T14" fmla="*/ 54 w 70"/>
                  <a:gd name="T15" fmla="*/ 88 h 97"/>
                  <a:gd name="T16" fmla="*/ 70 w 70"/>
                  <a:gd name="T17" fmla="*/ 91 h 97"/>
                  <a:gd name="T18" fmla="*/ 68 w 70"/>
                  <a:gd name="T19" fmla="*/ 97 h 97"/>
                  <a:gd name="T20" fmla="*/ 53 w 70"/>
                  <a:gd name="T21" fmla="*/ 94 h 97"/>
                  <a:gd name="T22" fmla="*/ 39 w 70"/>
                  <a:gd name="T23" fmla="*/ 88 h 97"/>
                  <a:gd name="T24" fmla="*/ 32 w 70"/>
                  <a:gd name="T25" fmla="*/ 83 h 97"/>
                  <a:gd name="T26" fmla="*/ 28 w 70"/>
                  <a:gd name="T27" fmla="*/ 78 h 97"/>
                  <a:gd name="T28" fmla="*/ 23 w 70"/>
                  <a:gd name="T29" fmla="*/ 72 h 97"/>
                  <a:gd name="T30" fmla="*/ 20 w 70"/>
                  <a:gd name="T31" fmla="*/ 64 h 97"/>
                  <a:gd name="T32" fmla="*/ 8 w 70"/>
                  <a:gd name="T33" fmla="*/ 33 h 97"/>
                  <a:gd name="T34" fmla="*/ 0 w 70"/>
                  <a:gd name="T35" fmla="*/ 1 h 97"/>
                  <a:gd name="T36" fmla="*/ 6 w 70"/>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97">
                    <a:moveTo>
                      <a:pt x="6" y="0"/>
                    </a:moveTo>
                    <a:lnTo>
                      <a:pt x="14" y="32"/>
                    </a:lnTo>
                    <a:lnTo>
                      <a:pt x="26" y="63"/>
                    </a:lnTo>
                    <a:lnTo>
                      <a:pt x="28" y="67"/>
                    </a:lnTo>
                    <a:lnTo>
                      <a:pt x="32" y="74"/>
                    </a:lnTo>
                    <a:lnTo>
                      <a:pt x="37" y="78"/>
                    </a:lnTo>
                    <a:lnTo>
                      <a:pt x="43" y="83"/>
                    </a:lnTo>
                    <a:lnTo>
                      <a:pt x="54" y="88"/>
                    </a:lnTo>
                    <a:lnTo>
                      <a:pt x="70" y="91"/>
                    </a:lnTo>
                    <a:lnTo>
                      <a:pt x="68" y="97"/>
                    </a:lnTo>
                    <a:lnTo>
                      <a:pt x="53" y="94"/>
                    </a:lnTo>
                    <a:lnTo>
                      <a:pt x="39" y="88"/>
                    </a:lnTo>
                    <a:lnTo>
                      <a:pt x="32" y="83"/>
                    </a:lnTo>
                    <a:lnTo>
                      <a:pt x="28" y="78"/>
                    </a:lnTo>
                    <a:lnTo>
                      <a:pt x="23" y="72"/>
                    </a:lnTo>
                    <a:lnTo>
                      <a:pt x="20" y="64"/>
                    </a:lnTo>
                    <a:lnTo>
                      <a:pt x="8" y="3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8" name="Freeform 378"/>
              <p:cNvSpPr>
                <a:spLocks/>
              </p:cNvSpPr>
              <p:nvPr/>
            </p:nvSpPr>
            <p:spPr bwMode="auto">
              <a:xfrm>
                <a:off x="2320" y="2030"/>
                <a:ext cx="3"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499" name="Freeform 379"/>
              <p:cNvSpPr>
                <a:spLocks/>
              </p:cNvSpPr>
              <p:nvPr/>
            </p:nvSpPr>
            <p:spPr bwMode="auto">
              <a:xfrm>
                <a:off x="2355" y="2075"/>
                <a:ext cx="52" cy="4"/>
              </a:xfrm>
              <a:custGeom>
                <a:avLst/>
                <a:gdLst>
                  <a:gd name="T0" fmla="*/ 0 w 103"/>
                  <a:gd name="T1" fmla="*/ 2 h 8"/>
                  <a:gd name="T2" fmla="*/ 52 w 103"/>
                  <a:gd name="T3" fmla="*/ 2 h 8"/>
                  <a:gd name="T4" fmla="*/ 103 w 103"/>
                  <a:gd name="T5" fmla="*/ 0 h 8"/>
                  <a:gd name="T6" fmla="*/ 103 w 103"/>
                  <a:gd name="T7" fmla="*/ 6 h 8"/>
                  <a:gd name="T8" fmla="*/ 52 w 103"/>
                  <a:gd name="T9" fmla="*/ 8 h 8"/>
                  <a:gd name="T10" fmla="*/ 0 w 103"/>
                  <a:gd name="T11" fmla="*/ 8 h 8"/>
                  <a:gd name="T12" fmla="*/ 0 w 103"/>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03" h="8">
                    <a:moveTo>
                      <a:pt x="0" y="2"/>
                    </a:moveTo>
                    <a:lnTo>
                      <a:pt x="52" y="2"/>
                    </a:lnTo>
                    <a:lnTo>
                      <a:pt x="103" y="0"/>
                    </a:lnTo>
                    <a:lnTo>
                      <a:pt x="103" y="6"/>
                    </a:lnTo>
                    <a:lnTo>
                      <a:pt x="52" y="8"/>
                    </a:lnTo>
                    <a:lnTo>
                      <a:pt x="0" y="8"/>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0" name="Freeform 380"/>
              <p:cNvSpPr>
                <a:spLocks/>
              </p:cNvSpPr>
              <p:nvPr/>
            </p:nvSpPr>
            <p:spPr bwMode="auto">
              <a:xfrm>
                <a:off x="2354" y="2076"/>
                <a:ext cx="1" cy="3"/>
              </a:xfrm>
              <a:custGeom>
                <a:avLst/>
                <a:gdLst>
                  <a:gd name="T0" fmla="*/ 0 w 2"/>
                  <a:gd name="T1" fmla="*/ 6 h 6"/>
                  <a:gd name="T2" fmla="*/ 2 w 2"/>
                  <a:gd name="T3" fmla="*/ 6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1" name="Freeform 381"/>
              <p:cNvSpPr>
                <a:spLocks/>
              </p:cNvSpPr>
              <p:nvPr/>
            </p:nvSpPr>
            <p:spPr bwMode="auto">
              <a:xfrm>
                <a:off x="2406" y="2075"/>
                <a:ext cx="39" cy="20"/>
              </a:xfrm>
              <a:custGeom>
                <a:avLst/>
                <a:gdLst>
                  <a:gd name="T0" fmla="*/ 1 w 79"/>
                  <a:gd name="T1" fmla="*/ 0 h 40"/>
                  <a:gd name="T2" fmla="*/ 15 w 79"/>
                  <a:gd name="T3" fmla="*/ 3 h 40"/>
                  <a:gd name="T4" fmla="*/ 28 w 79"/>
                  <a:gd name="T5" fmla="*/ 8 h 40"/>
                  <a:gd name="T6" fmla="*/ 52 w 79"/>
                  <a:gd name="T7" fmla="*/ 19 h 40"/>
                  <a:gd name="T8" fmla="*/ 72 w 79"/>
                  <a:gd name="T9" fmla="*/ 31 h 40"/>
                  <a:gd name="T10" fmla="*/ 79 w 79"/>
                  <a:gd name="T11" fmla="*/ 36 h 40"/>
                  <a:gd name="T12" fmla="*/ 74 w 79"/>
                  <a:gd name="T13" fmla="*/ 40 h 40"/>
                  <a:gd name="T14" fmla="*/ 68 w 79"/>
                  <a:gd name="T15" fmla="*/ 36 h 40"/>
                  <a:gd name="T16" fmla="*/ 51 w 79"/>
                  <a:gd name="T17" fmla="*/ 25 h 40"/>
                  <a:gd name="T18" fmla="*/ 26 w 79"/>
                  <a:gd name="T19" fmla="*/ 14 h 40"/>
                  <a:gd name="T20" fmla="*/ 14 w 79"/>
                  <a:gd name="T21" fmla="*/ 9 h 40"/>
                  <a:gd name="T22" fmla="*/ 0 w 79"/>
                  <a:gd name="T23" fmla="*/ 6 h 40"/>
                  <a:gd name="T24" fmla="*/ 1 w 79"/>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40">
                    <a:moveTo>
                      <a:pt x="1" y="0"/>
                    </a:moveTo>
                    <a:lnTo>
                      <a:pt x="15" y="3"/>
                    </a:lnTo>
                    <a:lnTo>
                      <a:pt x="28" y="8"/>
                    </a:lnTo>
                    <a:lnTo>
                      <a:pt x="52" y="19"/>
                    </a:lnTo>
                    <a:lnTo>
                      <a:pt x="72" y="31"/>
                    </a:lnTo>
                    <a:lnTo>
                      <a:pt x="79" y="36"/>
                    </a:lnTo>
                    <a:lnTo>
                      <a:pt x="74" y="40"/>
                    </a:lnTo>
                    <a:lnTo>
                      <a:pt x="68" y="36"/>
                    </a:lnTo>
                    <a:lnTo>
                      <a:pt x="51" y="25"/>
                    </a:lnTo>
                    <a:lnTo>
                      <a:pt x="26" y="14"/>
                    </a:lnTo>
                    <a:lnTo>
                      <a:pt x="14" y="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2" name="Freeform 382"/>
              <p:cNvSpPr>
                <a:spLocks/>
              </p:cNvSpPr>
              <p:nvPr/>
            </p:nvSpPr>
            <p:spPr bwMode="auto">
              <a:xfrm>
                <a:off x="2406" y="2075"/>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3" name="Freeform 383"/>
              <p:cNvSpPr>
                <a:spLocks/>
              </p:cNvSpPr>
              <p:nvPr/>
            </p:nvSpPr>
            <p:spPr bwMode="auto">
              <a:xfrm>
                <a:off x="2404" y="2082"/>
                <a:ext cx="41" cy="13"/>
              </a:xfrm>
              <a:custGeom>
                <a:avLst/>
                <a:gdLst>
                  <a:gd name="T0" fmla="*/ 82 w 82"/>
                  <a:gd name="T1" fmla="*/ 26 h 26"/>
                  <a:gd name="T2" fmla="*/ 59 w 82"/>
                  <a:gd name="T3" fmla="*/ 23 h 26"/>
                  <a:gd name="T4" fmla="*/ 39 w 82"/>
                  <a:gd name="T5" fmla="*/ 17 h 26"/>
                  <a:gd name="T6" fmla="*/ 20 w 82"/>
                  <a:gd name="T7" fmla="*/ 9 h 26"/>
                  <a:gd name="T8" fmla="*/ 0 w 82"/>
                  <a:gd name="T9" fmla="*/ 5 h 26"/>
                  <a:gd name="T10" fmla="*/ 0 w 82"/>
                  <a:gd name="T11" fmla="*/ 0 h 26"/>
                  <a:gd name="T12" fmla="*/ 23 w 82"/>
                  <a:gd name="T13" fmla="*/ 5 h 26"/>
                  <a:gd name="T14" fmla="*/ 42 w 82"/>
                  <a:gd name="T15" fmla="*/ 12 h 26"/>
                  <a:gd name="T16" fmla="*/ 59 w 82"/>
                  <a:gd name="T17" fmla="*/ 18 h 26"/>
                  <a:gd name="T18" fmla="*/ 82 w 82"/>
                  <a:gd name="T19" fmla="*/ 22 h 26"/>
                  <a:gd name="T20" fmla="*/ 82 w 82"/>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6">
                    <a:moveTo>
                      <a:pt x="82" y="26"/>
                    </a:moveTo>
                    <a:lnTo>
                      <a:pt x="59" y="23"/>
                    </a:lnTo>
                    <a:lnTo>
                      <a:pt x="39" y="17"/>
                    </a:lnTo>
                    <a:lnTo>
                      <a:pt x="20" y="9"/>
                    </a:lnTo>
                    <a:lnTo>
                      <a:pt x="0" y="5"/>
                    </a:lnTo>
                    <a:lnTo>
                      <a:pt x="0" y="0"/>
                    </a:lnTo>
                    <a:lnTo>
                      <a:pt x="23" y="5"/>
                    </a:lnTo>
                    <a:lnTo>
                      <a:pt x="42" y="12"/>
                    </a:lnTo>
                    <a:lnTo>
                      <a:pt x="59" y="18"/>
                    </a:lnTo>
                    <a:lnTo>
                      <a:pt x="82" y="22"/>
                    </a:lnTo>
                    <a:lnTo>
                      <a:pt x="8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4" name="Freeform 384"/>
              <p:cNvSpPr>
                <a:spLocks/>
              </p:cNvSpPr>
              <p:nvPr/>
            </p:nvSpPr>
            <p:spPr bwMode="auto">
              <a:xfrm>
                <a:off x="2443" y="2093"/>
                <a:ext cx="6" cy="3"/>
              </a:xfrm>
              <a:custGeom>
                <a:avLst/>
                <a:gdLst>
                  <a:gd name="T0" fmla="*/ 5 w 12"/>
                  <a:gd name="T1" fmla="*/ 0 h 6"/>
                  <a:gd name="T2" fmla="*/ 12 w 12"/>
                  <a:gd name="T3" fmla="*/ 6 h 6"/>
                  <a:gd name="T4" fmla="*/ 3 w 12"/>
                  <a:gd name="T5" fmla="*/ 4 h 6"/>
                  <a:gd name="T6" fmla="*/ 3 w 12"/>
                  <a:gd name="T7" fmla="*/ 0 h 6"/>
                  <a:gd name="T8" fmla="*/ 0 w 12"/>
                  <a:gd name="T9" fmla="*/ 4 h 6"/>
                  <a:gd name="T10" fmla="*/ 5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5" y="0"/>
                    </a:moveTo>
                    <a:lnTo>
                      <a:pt x="12" y="6"/>
                    </a:lnTo>
                    <a:lnTo>
                      <a:pt x="3" y="4"/>
                    </a:lnTo>
                    <a:lnTo>
                      <a:pt x="3"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5" name="Freeform 385"/>
              <p:cNvSpPr>
                <a:spLocks/>
              </p:cNvSpPr>
              <p:nvPr/>
            </p:nvSpPr>
            <p:spPr bwMode="auto">
              <a:xfrm>
                <a:off x="2349" y="2081"/>
                <a:ext cx="55" cy="3"/>
              </a:xfrm>
              <a:custGeom>
                <a:avLst/>
                <a:gdLst>
                  <a:gd name="T0" fmla="*/ 108 w 108"/>
                  <a:gd name="T1" fmla="*/ 7 h 7"/>
                  <a:gd name="T2" fmla="*/ 80 w 108"/>
                  <a:gd name="T3" fmla="*/ 5 h 7"/>
                  <a:gd name="T4" fmla="*/ 54 w 108"/>
                  <a:gd name="T5" fmla="*/ 5 h 7"/>
                  <a:gd name="T6" fmla="*/ 0 w 108"/>
                  <a:gd name="T7" fmla="*/ 7 h 7"/>
                  <a:gd name="T8" fmla="*/ 0 w 108"/>
                  <a:gd name="T9" fmla="*/ 2 h 7"/>
                  <a:gd name="T10" fmla="*/ 54 w 108"/>
                  <a:gd name="T11" fmla="*/ 0 h 7"/>
                  <a:gd name="T12" fmla="*/ 80 w 108"/>
                  <a:gd name="T13" fmla="*/ 0 h 7"/>
                  <a:gd name="T14" fmla="*/ 108 w 108"/>
                  <a:gd name="T15" fmla="*/ 2 h 7"/>
                  <a:gd name="T16" fmla="*/ 108 w 10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
                    <a:moveTo>
                      <a:pt x="108" y="7"/>
                    </a:moveTo>
                    <a:lnTo>
                      <a:pt x="80" y="5"/>
                    </a:lnTo>
                    <a:lnTo>
                      <a:pt x="54" y="5"/>
                    </a:lnTo>
                    <a:lnTo>
                      <a:pt x="0" y="7"/>
                    </a:lnTo>
                    <a:lnTo>
                      <a:pt x="0" y="2"/>
                    </a:lnTo>
                    <a:lnTo>
                      <a:pt x="54" y="0"/>
                    </a:lnTo>
                    <a:lnTo>
                      <a:pt x="80" y="0"/>
                    </a:lnTo>
                    <a:lnTo>
                      <a:pt x="108" y="2"/>
                    </a:lnTo>
                    <a:lnTo>
                      <a:pt x="10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6" name="Freeform 386"/>
              <p:cNvSpPr>
                <a:spLocks/>
              </p:cNvSpPr>
              <p:nvPr/>
            </p:nvSpPr>
            <p:spPr bwMode="auto">
              <a:xfrm>
                <a:off x="2404" y="2082"/>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7" name="Freeform 387"/>
              <p:cNvSpPr>
                <a:spLocks/>
              </p:cNvSpPr>
              <p:nvPr/>
            </p:nvSpPr>
            <p:spPr bwMode="auto">
              <a:xfrm>
                <a:off x="2348" y="2082"/>
                <a:ext cx="91" cy="57"/>
              </a:xfrm>
              <a:custGeom>
                <a:avLst/>
                <a:gdLst>
                  <a:gd name="T0" fmla="*/ 4 w 182"/>
                  <a:gd name="T1" fmla="*/ 0 h 114"/>
                  <a:gd name="T2" fmla="*/ 26 w 182"/>
                  <a:gd name="T3" fmla="*/ 20 h 114"/>
                  <a:gd name="T4" fmla="*/ 46 w 182"/>
                  <a:gd name="T5" fmla="*/ 37 h 114"/>
                  <a:gd name="T6" fmla="*/ 86 w 182"/>
                  <a:gd name="T7" fmla="*/ 62 h 114"/>
                  <a:gd name="T8" fmla="*/ 182 w 182"/>
                  <a:gd name="T9" fmla="*/ 108 h 114"/>
                  <a:gd name="T10" fmla="*/ 181 w 182"/>
                  <a:gd name="T11" fmla="*/ 114 h 114"/>
                  <a:gd name="T12" fmla="*/ 85 w 182"/>
                  <a:gd name="T13" fmla="*/ 68 h 114"/>
                  <a:gd name="T14" fmla="*/ 41 w 182"/>
                  <a:gd name="T15" fmla="*/ 42 h 114"/>
                  <a:gd name="T16" fmla="*/ 21 w 182"/>
                  <a:gd name="T17" fmla="*/ 25 h 114"/>
                  <a:gd name="T18" fmla="*/ 0 w 182"/>
                  <a:gd name="T19" fmla="*/ 5 h 114"/>
                  <a:gd name="T20" fmla="*/ 4 w 182"/>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4">
                    <a:moveTo>
                      <a:pt x="4" y="0"/>
                    </a:moveTo>
                    <a:lnTo>
                      <a:pt x="26" y="20"/>
                    </a:lnTo>
                    <a:lnTo>
                      <a:pt x="46" y="37"/>
                    </a:lnTo>
                    <a:lnTo>
                      <a:pt x="86" y="62"/>
                    </a:lnTo>
                    <a:lnTo>
                      <a:pt x="182" y="108"/>
                    </a:lnTo>
                    <a:lnTo>
                      <a:pt x="181" y="114"/>
                    </a:lnTo>
                    <a:lnTo>
                      <a:pt x="85" y="68"/>
                    </a:lnTo>
                    <a:lnTo>
                      <a:pt x="41" y="42"/>
                    </a:lnTo>
                    <a:lnTo>
                      <a:pt x="21"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8" name="Freeform 388"/>
              <p:cNvSpPr>
                <a:spLocks/>
              </p:cNvSpPr>
              <p:nvPr/>
            </p:nvSpPr>
            <p:spPr bwMode="auto">
              <a:xfrm>
                <a:off x="2346" y="2082"/>
                <a:ext cx="4" cy="2"/>
              </a:xfrm>
              <a:custGeom>
                <a:avLst/>
                <a:gdLst>
                  <a:gd name="T0" fmla="*/ 8 w 9"/>
                  <a:gd name="T1" fmla="*/ 0 h 5"/>
                  <a:gd name="T2" fmla="*/ 0 w 9"/>
                  <a:gd name="T3" fmla="*/ 0 h 5"/>
                  <a:gd name="T4" fmla="*/ 5 w 9"/>
                  <a:gd name="T5" fmla="*/ 5 h 5"/>
                  <a:gd name="T6" fmla="*/ 9 w 9"/>
                  <a:gd name="T7" fmla="*/ 0 h 5"/>
                  <a:gd name="T8" fmla="*/ 8 w 9"/>
                  <a:gd name="T9" fmla="*/ 5 h 5"/>
                  <a:gd name="T10" fmla="*/ 8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8" y="0"/>
                    </a:moveTo>
                    <a:lnTo>
                      <a:pt x="0" y="0"/>
                    </a:lnTo>
                    <a:lnTo>
                      <a:pt x="5" y="5"/>
                    </a:lnTo>
                    <a:lnTo>
                      <a:pt x="9" y="0"/>
                    </a:lnTo>
                    <a:lnTo>
                      <a:pt x="8"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09" name="Freeform 389"/>
              <p:cNvSpPr>
                <a:spLocks/>
              </p:cNvSpPr>
              <p:nvPr/>
            </p:nvSpPr>
            <p:spPr bwMode="auto">
              <a:xfrm>
                <a:off x="2438" y="2137"/>
                <a:ext cx="55" cy="43"/>
              </a:xfrm>
              <a:custGeom>
                <a:avLst/>
                <a:gdLst>
                  <a:gd name="T0" fmla="*/ 5 w 110"/>
                  <a:gd name="T1" fmla="*/ 0 h 86"/>
                  <a:gd name="T2" fmla="*/ 23 w 110"/>
                  <a:gd name="T3" fmla="*/ 10 h 86"/>
                  <a:gd name="T4" fmla="*/ 44 w 110"/>
                  <a:gd name="T5" fmla="*/ 26 h 86"/>
                  <a:gd name="T6" fmla="*/ 85 w 110"/>
                  <a:gd name="T7" fmla="*/ 58 h 86"/>
                  <a:gd name="T8" fmla="*/ 110 w 110"/>
                  <a:gd name="T9" fmla="*/ 81 h 86"/>
                  <a:gd name="T10" fmla="*/ 95 w 110"/>
                  <a:gd name="T11" fmla="*/ 78 h 86"/>
                  <a:gd name="T12" fmla="*/ 99 w 110"/>
                  <a:gd name="T13" fmla="*/ 74 h 86"/>
                  <a:gd name="T14" fmla="*/ 105 w 110"/>
                  <a:gd name="T15" fmla="*/ 86 h 86"/>
                  <a:gd name="T16" fmla="*/ 81 w 110"/>
                  <a:gd name="T17" fmla="*/ 63 h 86"/>
                  <a:gd name="T18" fmla="*/ 39 w 110"/>
                  <a:gd name="T19" fmla="*/ 30 h 86"/>
                  <a:gd name="T20" fmla="*/ 19 w 110"/>
                  <a:gd name="T21" fmla="*/ 15 h 86"/>
                  <a:gd name="T22" fmla="*/ 0 w 110"/>
                  <a:gd name="T23" fmla="*/ 4 h 86"/>
                  <a:gd name="T24" fmla="*/ 5 w 110"/>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86">
                    <a:moveTo>
                      <a:pt x="5" y="0"/>
                    </a:moveTo>
                    <a:lnTo>
                      <a:pt x="23" y="10"/>
                    </a:lnTo>
                    <a:lnTo>
                      <a:pt x="44" y="26"/>
                    </a:lnTo>
                    <a:lnTo>
                      <a:pt x="85" y="58"/>
                    </a:lnTo>
                    <a:lnTo>
                      <a:pt x="110" y="81"/>
                    </a:lnTo>
                    <a:lnTo>
                      <a:pt x="95" y="78"/>
                    </a:lnTo>
                    <a:lnTo>
                      <a:pt x="99" y="74"/>
                    </a:lnTo>
                    <a:lnTo>
                      <a:pt x="105" y="86"/>
                    </a:lnTo>
                    <a:lnTo>
                      <a:pt x="81" y="63"/>
                    </a:lnTo>
                    <a:lnTo>
                      <a:pt x="39" y="30"/>
                    </a:lnTo>
                    <a:lnTo>
                      <a:pt x="19" y="1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0" name="Freeform 390"/>
              <p:cNvSpPr>
                <a:spLocks/>
              </p:cNvSpPr>
              <p:nvPr/>
            </p:nvSpPr>
            <p:spPr bwMode="auto">
              <a:xfrm>
                <a:off x="2438" y="2136"/>
                <a:ext cx="2" cy="3"/>
              </a:xfrm>
              <a:custGeom>
                <a:avLst/>
                <a:gdLst>
                  <a:gd name="T0" fmla="*/ 3 w 5"/>
                  <a:gd name="T1" fmla="*/ 0 h 6"/>
                  <a:gd name="T2" fmla="*/ 5 w 5"/>
                  <a:gd name="T3" fmla="*/ 2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2"/>
                    </a:lnTo>
                    <a:lnTo>
                      <a:pt x="0" y="6"/>
                    </a:lnTo>
                    <a:lnTo>
                      <a:pt x="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1" name="Freeform 391"/>
              <p:cNvSpPr>
                <a:spLocks/>
              </p:cNvSpPr>
              <p:nvPr/>
            </p:nvSpPr>
            <p:spPr bwMode="auto">
              <a:xfrm>
                <a:off x="2460" y="2156"/>
                <a:ext cx="27" cy="20"/>
              </a:xfrm>
              <a:custGeom>
                <a:avLst/>
                <a:gdLst>
                  <a:gd name="T0" fmla="*/ 50 w 54"/>
                  <a:gd name="T1" fmla="*/ 40 h 40"/>
                  <a:gd name="T2" fmla="*/ 26 w 54"/>
                  <a:gd name="T3" fmla="*/ 22 h 40"/>
                  <a:gd name="T4" fmla="*/ 0 w 54"/>
                  <a:gd name="T5" fmla="*/ 5 h 40"/>
                  <a:gd name="T6" fmla="*/ 5 w 54"/>
                  <a:gd name="T7" fmla="*/ 0 h 40"/>
                  <a:gd name="T8" fmla="*/ 31 w 54"/>
                  <a:gd name="T9" fmla="*/ 17 h 40"/>
                  <a:gd name="T10" fmla="*/ 54 w 54"/>
                  <a:gd name="T11" fmla="*/ 36 h 40"/>
                  <a:gd name="T12" fmla="*/ 50 w 5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54" h="40">
                    <a:moveTo>
                      <a:pt x="50" y="40"/>
                    </a:moveTo>
                    <a:lnTo>
                      <a:pt x="26" y="22"/>
                    </a:lnTo>
                    <a:lnTo>
                      <a:pt x="0" y="5"/>
                    </a:lnTo>
                    <a:lnTo>
                      <a:pt x="5" y="0"/>
                    </a:lnTo>
                    <a:lnTo>
                      <a:pt x="31" y="17"/>
                    </a:lnTo>
                    <a:lnTo>
                      <a:pt x="54" y="36"/>
                    </a:lnTo>
                    <a:lnTo>
                      <a:pt x="5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2" name="Freeform 392"/>
              <p:cNvSpPr>
                <a:spLocks/>
              </p:cNvSpPr>
              <p:nvPr/>
            </p:nvSpPr>
            <p:spPr bwMode="auto">
              <a:xfrm>
                <a:off x="2485" y="2174"/>
                <a:ext cx="2" cy="2"/>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3" name="Freeform 393"/>
              <p:cNvSpPr>
                <a:spLocks/>
              </p:cNvSpPr>
              <p:nvPr/>
            </p:nvSpPr>
            <p:spPr bwMode="auto">
              <a:xfrm>
                <a:off x="2387" y="2118"/>
                <a:ext cx="75" cy="40"/>
              </a:xfrm>
              <a:custGeom>
                <a:avLst/>
                <a:gdLst>
                  <a:gd name="T0" fmla="*/ 149 w 152"/>
                  <a:gd name="T1" fmla="*/ 81 h 81"/>
                  <a:gd name="T2" fmla="*/ 74 w 152"/>
                  <a:gd name="T3" fmla="*/ 44 h 81"/>
                  <a:gd name="T4" fmla="*/ 0 w 152"/>
                  <a:gd name="T5" fmla="*/ 5 h 81"/>
                  <a:gd name="T6" fmla="*/ 3 w 152"/>
                  <a:gd name="T7" fmla="*/ 0 h 81"/>
                  <a:gd name="T8" fmla="*/ 77 w 152"/>
                  <a:gd name="T9" fmla="*/ 39 h 81"/>
                  <a:gd name="T10" fmla="*/ 152 w 152"/>
                  <a:gd name="T11" fmla="*/ 76 h 81"/>
                  <a:gd name="T12" fmla="*/ 149 w 152"/>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152" h="81">
                    <a:moveTo>
                      <a:pt x="149" y="81"/>
                    </a:moveTo>
                    <a:lnTo>
                      <a:pt x="74" y="44"/>
                    </a:lnTo>
                    <a:lnTo>
                      <a:pt x="0" y="5"/>
                    </a:lnTo>
                    <a:lnTo>
                      <a:pt x="3" y="0"/>
                    </a:lnTo>
                    <a:lnTo>
                      <a:pt x="77" y="39"/>
                    </a:lnTo>
                    <a:lnTo>
                      <a:pt x="152" y="76"/>
                    </a:lnTo>
                    <a:lnTo>
                      <a:pt x="149"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4" name="Freeform 394"/>
              <p:cNvSpPr>
                <a:spLocks/>
              </p:cNvSpPr>
              <p:nvPr/>
            </p:nvSpPr>
            <p:spPr bwMode="auto">
              <a:xfrm>
                <a:off x="2460" y="2156"/>
                <a:ext cx="2" cy="2"/>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5" name="Freeform 395"/>
              <p:cNvSpPr>
                <a:spLocks/>
              </p:cNvSpPr>
              <p:nvPr/>
            </p:nvSpPr>
            <p:spPr bwMode="auto">
              <a:xfrm>
                <a:off x="2313" y="2043"/>
                <a:ext cx="75" cy="78"/>
              </a:xfrm>
              <a:custGeom>
                <a:avLst/>
                <a:gdLst>
                  <a:gd name="T0" fmla="*/ 147 w 150"/>
                  <a:gd name="T1" fmla="*/ 156 h 156"/>
                  <a:gd name="T2" fmla="*/ 94 w 150"/>
                  <a:gd name="T3" fmla="*/ 127 h 156"/>
                  <a:gd name="T4" fmla="*/ 51 w 150"/>
                  <a:gd name="T5" fmla="*/ 96 h 156"/>
                  <a:gd name="T6" fmla="*/ 43 w 150"/>
                  <a:gd name="T7" fmla="*/ 87 h 156"/>
                  <a:gd name="T8" fmla="*/ 34 w 150"/>
                  <a:gd name="T9" fmla="*/ 77 h 156"/>
                  <a:gd name="T10" fmla="*/ 19 w 150"/>
                  <a:gd name="T11" fmla="*/ 57 h 156"/>
                  <a:gd name="T12" fmla="*/ 8 w 150"/>
                  <a:gd name="T13" fmla="*/ 31 h 156"/>
                  <a:gd name="T14" fmla="*/ 0 w 150"/>
                  <a:gd name="T15" fmla="*/ 3 h 156"/>
                  <a:gd name="T16" fmla="*/ 5 w 150"/>
                  <a:gd name="T17" fmla="*/ 0 h 156"/>
                  <a:gd name="T18" fmla="*/ 12 w 150"/>
                  <a:gd name="T19" fmla="*/ 28 h 156"/>
                  <a:gd name="T20" fmla="*/ 23 w 150"/>
                  <a:gd name="T21" fmla="*/ 53 h 156"/>
                  <a:gd name="T22" fmla="*/ 39 w 150"/>
                  <a:gd name="T23" fmla="*/ 73 h 156"/>
                  <a:gd name="T24" fmla="*/ 46 w 150"/>
                  <a:gd name="T25" fmla="*/ 82 h 156"/>
                  <a:gd name="T26" fmla="*/ 56 w 150"/>
                  <a:gd name="T27" fmla="*/ 91 h 156"/>
                  <a:gd name="T28" fmla="*/ 99 w 150"/>
                  <a:gd name="T29" fmla="*/ 122 h 156"/>
                  <a:gd name="T30" fmla="*/ 150 w 150"/>
                  <a:gd name="T31" fmla="*/ 151 h 156"/>
                  <a:gd name="T32" fmla="*/ 147 w 150"/>
                  <a:gd name="T3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 h="156">
                    <a:moveTo>
                      <a:pt x="147" y="156"/>
                    </a:moveTo>
                    <a:lnTo>
                      <a:pt x="94" y="127"/>
                    </a:lnTo>
                    <a:lnTo>
                      <a:pt x="51" y="96"/>
                    </a:lnTo>
                    <a:lnTo>
                      <a:pt x="43" y="87"/>
                    </a:lnTo>
                    <a:lnTo>
                      <a:pt x="34" y="77"/>
                    </a:lnTo>
                    <a:lnTo>
                      <a:pt x="19" y="57"/>
                    </a:lnTo>
                    <a:lnTo>
                      <a:pt x="8" y="31"/>
                    </a:lnTo>
                    <a:lnTo>
                      <a:pt x="0" y="3"/>
                    </a:lnTo>
                    <a:lnTo>
                      <a:pt x="5" y="0"/>
                    </a:lnTo>
                    <a:lnTo>
                      <a:pt x="12" y="28"/>
                    </a:lnTo>
                    <a:lnTo>
                      <a:pt x="23" y="53"/>
                    </a:lnTo>
                    <a:lnTo>
                      <a:pt x="39" y="73"/>
                    </a:lnTo>
                    <a:lnTo>
                      <a:pt x="46" y="82"/>
                    </a:lnTo>
                    <a:lnTo>
                      <a:pt x="56" y="91"/>
                    </a:lnTo>
                    <a:lnTo>
                      <a:pt x="99" y="122"/>
                    </a:lnTo>
                    <a:lnTo>
                      <a:pt x="150" y="151"/>
                    </a:lnTo>
                    <a:lnTo>
                      <a:pt x="147" y="1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6" name="Freeform 396"/>
              <p:cNvSpPr>
                <a:spLocks/>
              </p:cNvSpPr>
              <p:nvPr/>
            </p:nvSpPr>
            <p:spPr bwMode="auto">
              <a:xfrm>
                <a:off x="2387" y="2118"/>
                <a:ext cx="1"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7" name="Freeform 397"/>
              <p:cNvSpPr>
                <a:spLocks/>
              </p:cNvSpPr>
              <p:nvPr/>
            </p:nvSpPr>
            <p:spPr bwMode="auto">
              <a:xfrm>
                <a:off x="2295" y="1986"/>
                <a:ext cx="20" cy="57"/>
              </a:xfrm>
              <a:custGeom>
                <a:avLst/>
                <a:gdLst>
                  <a:gd name="T0" fmla="*/ 36 w 41"/>
                  <a:gd name="T1" fmla="*/ 114 h 114"/>
                  <a:gd name="T2" fmla="*/ 22 w 41"/>
                  <a:gd name="T3" fmla="*/ 58 h 114"/>
                  <a:gd name="T4" fmla="*/ 0 w 41"/>
                  <a:gd name="T5" fmla="*/ 3 h 114"/>
                  <a:gd name="T6" fmla="*/ 5 w 41"/>
                  <a:gd name="T7" fmla="*/ 0 h 114"/>
                  <a:gd name="T8" fmla="*/ 27 w 41"/>
                  <a:gd name="T9" fmla="*/ 55 h 114"/>
                  <a:gd name="T10" fmla="*/ 41 w 41"/>
                  <a:gd name="T11" fmla="*/ 114 h 114"/>
                  <a:gd name="T12" fmla="*/ 36 w 41"/>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41" h="114">
                    <a:moveTo>
                      <a:pt x="36" y="114"/>
                    </a:moveTo>
                    <a:lnTo>
                      <a:pt x="22" y="58"/>
                    </a:lnTo>
                    <a:lnTo>
                      <a:pt x="0" y="3"/>
                    </a:lnTo>
                    <a:lnTo>
                      <a:pt x="5" y="0"/>
                    </a:lnTo>
                    <a:lnTo>
                      <a:pt x="27" y="55"/>
                    </a:lnTo>
                    <a:lnTo>
                      <a:pt x="41" y="114"/>
                    </a:lnTo>
                    <a:lnTo>
                      <a:pt x="36"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8" name="Freeform 398"/>
              <p:cNvSpPr>
                <a:spLocks/>
              </p:cNvSpPr>
              <p:nvPr/>
            </p:nvSpPr>
            <p:spPr bwMode="auto">
              <a:xfrm>
                <a:off x="2313" y="2043"/>
                <a:ext cx="2" cy="1"/>
              </a:xfrm>
              <a:custGeom>
                <a:avLst/>
                <a:gdLst>
                  <a:gd name="T0" fmla="*/ 0 w 5"/>
                  <a:gd name="T1" fmla="*/ 3 h 3"/>
                  <a:gd name="T2" fmla="*/ 0 w 5"/>
                  <a:gd name="T3" fmla="*/ 2 h 3"/>
                  <a:gd name="T4" fmla="*/ 5 w 5"/>
                  <a:gd name="T5" fmla="*/ 2 h 3"/>
                  <a:gd name="T6" fmla="*/ 5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2"/>
                    </a:lnTo>
                    <a:lnTo>
                      <a:pt x="5" y="2"/>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19" name="Freeform 399"/>
              <p:cNvSpPr>
                <a:spLocks/>
              </p:cNvSpPr>
              <p:nvPr/>
            </p:nvSpPr>
            <p:spPr bwMode="auto">
              <a:xfrm>
                <a:off x="2282" y="1947"/>
                <a:ext cx="16" cy="41"/>
              </a:xfrm>
              <a:custGeom>
                <a:avLst/>
                <a:gdLst>
                  <a:gd name="T0" fmla="*/ 26 w 31"/>
                  <a:gd name="T1" fmla="*/ 82 h 82"/>
                  <a:gd name="T2" fmla="*/ 14 w 31"/>
                  <a:gd name="T3" fmla="*/ 42 h 82"/>
                  <a:gd name="T4" fmla="*/ 8 w 31"/>
                  <a:gd name="T5" fmla="*/ 23 h 82"/>
                  <a:gd name="T6" fmla="*/ 0 w 31"/>
                  <a:gd name="T7" fmla="*/ 3 h 82"/>
                  <a:gd name="T8" fmla="*/ 5 w 31"/>
                  <a:gd name="T9" fmla="*/ 0 h 82"/>
                  <a:gd name="T10" fmla="*/ 12 w 31"/>
                  <a:gd name="T11" fmla="*/ 20 h 82"/>
                  <a:gd name="T12" fmla="*/ 19 w 31"/>
                  <a:gd name="T13" fmla="*/ 38 h 82"/>
                  <a:gd name="T14" fmla="*/ 31 w 31"/>
                  <a:gd name="T15" fmla="*/ 79 h 82"/>
                  <a:gd name="T16" fmla="*/ 26 w 31"/>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2">
                    <a:moveTo>
                      <a:pt x="26" y="82"/>
                    </a:moveTo>
                    <a:lnTo>
                      <a:pt x="14" y="42"/>
                    </a:lnTo>
                    <a:lnTo>
                      <a:pt x="8" y="23"/>
                    </a:lnTo>
                    <a:lnTo>
                      <a:pt x="0" y="3"/>
                    </a:lnTo>
                    <a:lnTo>
                      <a:pt x="5" y="0"/>
                    </a:lnTo>
                    <a:lnTo>
                      <a:pt x="12" y="20"/>
                    </a:lnTo>
                    <a:lnTo>
                      <a:pt x="19" y="38"/>
                    </a:lnTo>
                    <a:lnTo>
                      <a:pt x="31" y="79"/>
                    </a:lnTo>
                    <a:lnTo>
                      <a:pt x="2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0" name="Freeform 400"/>
              <p:cNvSpPr>
                <a:spLocks/>
              </p:cNvSpPr>
              <p:nvPr/>
            </p:nvSpPr>
            <p:spPr bwMode="auto">
              <a:xfrm>
                <a:off x="2295" y="1986"/>
                <a:ext cx="3"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1" name="Freeform 401"/>
              <p:cNvSpPr>
                <a:spLocks/>
              </p:cNvSpPr>
              <p:nvPr/>
            </p:nvSpPr>
            <p:spPr bwMode="auto">
              <a:xfrm>
                <a:off x="2239" y="1900"/>
                <a:ext cx="45" cy="49"/>
              </a:xfrm>
              <a:custGeom>
                <a:avLst/>
                <a:gdLst>
                  <a:gd name="T0" fmla="*/ 85 w 90"/>
                  <a:gd name="T1" fmla="*/ 98 h 98"/>
                  <a:gd name="T2" fmla="*/ 67 w 90"/>
                  <a:gd name="T3" fmla="*/ 71 h 98"/>
                  <a:gd name="T4" fmla="*/ 46 w 90"/>
                  <a:gd name="T5" fmla="*/ 49 h 98"/>
                  <a:gd name="T6" fmla="*/ 23 w 90"/>
                  <a:gd name="T7" fmla="*/ 29 h 98"/>
                  <a:gd name="T8" fmla="*/ 0 w 90"/>
                  <a:gd name="T9" fmla="*/ 4 h 98"/>
                  <a:gd name="T10" fmla="*/ 3 w 90"/>
                  <a:gd name="T11" fmla="*/ 0 h 98"/>
                  <a:gd name="T12" fmla="*/ 26 w 90"/>
                  <a:gd name="T13" fmla="*/ 24 h 98"/>
                  <a:gd name="T14" fmla="*/ 49 w 90"/>
                  <a:gd name="T15" fmla="*/ 44 h 98"/>
                  <a:gd name="T16" fmla="*/ 71 w 90"/>
                  <a:gd name="T17" fmla="*/ 66 h 98"/>
                  <a:gd name="T18" fmla="*/ 90 w 90"/>
                  <a:gd name="T19" fmla="*/ 94 h 98"/>
                  <a:gd name="T20" fmla="*/ 85 w 90"/>
                  <a:gd name="T2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98">
                    <a:moveTo>
                      <a:pt x="85" y="98"/>
                    </a:moveTo>
                    <a:lnTo>
                      <a:pt x="67" y="71"/>
                    </a:lnTo>
                    <a:lnTo>
                      <a:pt x="46" y="49"/>
                    </a:lnTo>
                    <a:lnTo>
                      <a:pt x="23" y="29"/>
                    </a:lnTo>
                    <a:lnTo>
                      <a:pt x="0" y="4"/>
                    </a:lnTo>
                    <a:lnTo>
                      <a:pt x="3" y="0"/>
                    </a:lnTo>
                    <a:lnTo>
                      <a:pt x="26" y="24"/>
                    </a:lnTo>
                    <a:lnTo>
                      <a:pt x="49" y="44"/>
                    </a:lnTo>
                    <a:lnTo>
                      <a:pt x="71" y="66"/>
                    </a:lnTo>
                    <a:lnTo>
                      <a:pt x="90" y="94"/>
                    </a:lnTo>
                    <a:lnTo>
                      <a:pt x="85"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2" name="Freeform 402"/>
              <p:cNvSpPr>
                <a:spLocks/>
              </p:cNvSpPr>
              <p:nvPr/>
            </p:nvSpPr>
            <p:spPr bwMode="auto">
              <a:xfrm>
                <a:off x="2282" y="1947"/>
                <a:ext cx="2" cy="2"/>
              </a:xfrm>
              <a:custGeom>
                <a:avLst/>
                <a:gdLst>
                  <a:gd name="T0" fmla="*/ 5 w 5"/>
                  <a:gd name="T1" fmla="*/ 0 h 4"/>
                  <a:gd name="T2" fmla="*/ 0 w 5"/>
                  <a:gd name="T3" fmla="*/ 4 h 4"/>
                  <a:gd name="T4" fmla="*/ 0 w 5"/>
                  <a:gd name="T5" fmla="*/ 3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3" name="Freeform 403"/>
              <p:cNvSpPr>
                <a:spLocks/>
              </p:cNvSpPr>
              <p:nvPr/>
            </p:nvSpPr>
            <p:spPr bwMode="auto">
              <a:xfrm>
                <a:off x="2210" y="1857"/>
                <a:ext cx="31" cy="45"/>
              </a:xfrm>
              <a:custGeom>
                <a:avLst/>
                <a:gdLst>
                  <a:gd name="T0" fmla="*/ 57 w 62"/>
                  <a:gd name="T1" fmla="*/ 91 h 91"/>
                  <a:gd name="T2" fmla="*/ 40 w 62"/>
                  <a:gd name="T3" fmla="*/ 70 h 91"/>
                  <a:gd name="T4" fmla="*/ 28 w 62"/>
                  <a:gd name="T5" fmla="*/ 50 h 91"/>
                  <a:gd name="T6" fmla="*/ 0 w 62"/>
                  <a:gd name="T7" fmla="*/ 5 h 91"/>
                  <a:gd name="T8" fmla="*/ 5 w 62"/>
                  <a:gd name="T9" fmla="*/ 0 h 91"/>
                  <a:gd name="T10" fmla="*/ 33 w 62"/>
                  <a:gd name="T11" fmla="*/ 45 h 91"/>
                  <a:gd name="T12" fmla="*/ 45 w 62"/>
                  <a:gd name="T13" fmla="*/ 65 h 91"/>
                  <a:gd name="T14" fmla="*/ 62 w 62"/>
                  <a:gd name="T15" fmla="*/ 87 h 91"/>
                  <a:gd name="T16" fmla="*/ 57 w 62"/>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91">
                    <a:moveTo>
                      <a:pt x="57" y="91"/>
                    </a:moveTo>
                    <a:lnTo>
                      <a:pt x="40" y="70"/>
                    </a:lnTo>
                    <a:lnTo>
                      <a:pt x="28" y="50"/>
                    </a:lnTo>
                    <a:lnTo>
                      <a:pt x="0" y="5"/>
                    </a:lnTo>
                    <a:lnTo>
                      <a:pt x="5" y="0"/>
                    </a:lnTo>
                    <a:lnTo>
                      <a:pt x="33" y="45"/>
                    </a:lnTo>
                    <a:lnTo>
                      <a:pt x="45" y="65"/>
                    </a:lnTo>
                    <a:lnTo>
                      <a:pt x="62" y="87"/>
                    </a:lnTo>
                    <a:lnTo>
                      <a:pt x="57"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4" name="Freeform 404"/>
              <p:cNvSpPr>
                <a:spLocks/>
              </p:cNvSpPr>
              <p:nvPr/>
            </p:nvSpPr>
            <p:spPr bwMode="auto">
              <a:xfrm>
                <a:off x="2239" y="1900"/>
                <a:ext cx="2" cy="2"/>
              </a:xfrm>
              <a:custGeom>
                <a:avLst/>
                <a:gdLst>
                  <a:gd name="T0" fmla="*/ 2 w 5"/>
                  <a:gd name="T1" fmla="*/ 4 h 4"/>
                  <a:gd name="T2" fmla="*/ 0 w 5"/>
                  <a:gd name="T3" fmla="*/ 4 h 4"/>
                  <a:gd name="T4" fmla="*/ 5 w 5"/>
                  <a:gd name="T5" fmla="*/ 0 h 4"/>
                  <a:gd name="T6" fmla="*/ 2 w 5"/>
                  <a:gd name="T7" fmla="*/ 4 h 4"/>
                </a:gdLst>
                <a:ahLst/>
                <a:cxnLst>
                  <a:cxn ang="0">
                    <a:pos x="T0" y="T1"/>
                  </a:cxn>
                  <a:cxn ang="0">
                    <a:pos x="T2" y="T3"/>
                  </a:cxn>
                  <a:cxn ang="0">
                    <a:pos x="T4" y="T5"/>
                  </a:cxn>
                  <a:cxn ang="0">
                    <a:pos x="T6" y="T7"/>
                  </a:cxn>
                </a:cxnLst>
                <a:rect l="0" t="0" r="r" b="b"/>
                <a:pathLst>
                  <a:path w="5" h="4">
                    <a:moveTo>
                      <a:pt x="2" y="4"/>
                    </a:moveTo>
                    <a:lnTo>
                      <a:pt x="0" y="4"/>
                    </a:lnTo>
                    <a:lnTo>
                      <a:pt x="5" y="0"/>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5" name="Freeform 405"/>
              <p:cNvSpPr>
                <a:spLocks/>
              </p:cNvSpPr>
              <p:nvPr/>
            </p:nvSpPr>
            <p:spPr bwMode="auto">
              <a:xfrm>
                <a:off x="2144" y="1857"/>
                <a:ext cx="68" cy="76"/>
              </a:xfrm>
              <a:custGeom>
                <a:avLst/>
                <a:gdLst>
                  <a:gd name="T0" fmla="*/ 138 w 138"/>
                  <a:gd name="T1" fmla="*/ 5 h 153"/>
                  <a:gd name="T2" fmla="*/ 68 w 138"/>
                  <a:gd name="T3" fmla="*/ 77 h 153"/>
                  <a:gd name="T4" fmla="*/ 5 w 138"/>
                  <a:gd name="T5" fmla="*/ 153 h 153"/>
                  <a:gd name="T6" fmla="*/ 0 w 138"/>
                  <a:gd name="T7" fmla="*/ 148 h 153"/>
                  <a:gd name="T8" fmla="*/ 63 w 138"/>
                  <a:gd name="T9" fmla="*/ 73 h 153"/>
                  <a:gd name="T10" fmla="*/ 133 w 138"/>
                  <a:gd name="T11" fmla="*/ 0 h 153"/>
                  <a:gd name="T12" fmla="*/ 138 w 138"/>
                  <a:gd name="T13" fmla="*/ 5 h 153"/>
                </a:gdLst>
                <a:ahLst/>
                <a:cxnLst>
                  <a:cxn ang="0">
                    <a:pos x="T0" y="T1"/>
                  </a:cxn>
                  <a:cxn ang="0">
                    <a:pos x="T2" y="T3"/>
                  </a:cxn>
                  <a:cxn ang="0">
                    <a:pos x="T4" y="T5"/>
                  </a:cxn>
                  <a:cxn ang="0">
                    <a:pos x="T6" y="T7"/>
                  </a:cxn>
                  <a:cxn ang="0">
                    <a:pos x="T8" y="T9"/>
                  </a:cxn>
                  <a:cxn ang="0">
                    <a:pos x="T10" y="T11"/>
                  </a:cxn>
                  <a:cxn ang="0">
                    <a:pos x="T12" y="T13"/>
                  </a:cxn>
                </a:cxnLst>
                <a:rect l="0" t="0" r="r" b="b"/>
                <a:pathLst>
                  <a:path w="138" h="153">
                    <a:moveTo>
                      <a:pt x="138" y="5"/>
                    </a:moveTo>
                    <a:lnTo>
                      <a:pt x="68" y="77"/>
                    </a:lnTo>
                    <a:lnTo>
                      <a:pt x="5" y="153"/>
                    </a:lnTo>
                    <a:lnTo>
                      <a:pt x="0" y="148"/>
                    </a:lnTo>
                    <a:lnTo>
                      <a:pt x="63" y="73"/>
                    </a:lnTo>
                    <a:lnTo>
                      <a:pt x="133" y="0"/>
                    </a:lnTo>
                    <a:lnTo>
                      <a:pt x="13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6" name="Freeform 406"/>
              <p:cNvSpPr>
                <a:spLocks/>
              </p:cNvSpPr>
              <p:nvPr/>
            </p:nvSpPr>
            <p:spPr bwMode="auto">
              <a:xfrm>
                <a:off x="2210" y="1855"/>
                <a:ext cx="2" cy="4"/>
              </a:xfrm>
              <a:custGeom>
                <a:avLst/>
                <a:gdLst>
                  <a:gd name="T0" fmla="*/ 5 w 5"/>
                  <a:gd name="T1" fmla="*/ 3 h 8"/>
                  <a:gd name="T2" fmla="*/ 3 w 5"/>
                  <a:gd name="T3" fmla="*/ 0 h 8"/>
                  <a:gd name="T4" fmla="*/ 0 w 5"/>
                  <a:gd name="T5" fmla="*/ 3 h 8"/>
                  <a:gd name="T6" fmla="*/ 5 w 5"/>
                  <a:gd name="T7" fmla="*/ 8 h 8"/>
                  <a:gd name="T8" fmla="*/ 0 w 5"/>
                  <a:gd name="T9" fmla="*/ 8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8"/>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7" name="Freeform 407"/>
              <p:cNvSpPr>
                <a:spLocks/>
              </p:cNvSpPr>
              <p:nvPr/>
            </p:nvSpPr>
            <p:spPr bwMode="auto">
              <a:xfrm>
                <a:off x="2126" y="1931"/>
                <a:ext cx="20" cy="27"/>
              </a:xfrm>
              <a:custGeom>
                <a:avLst/>
                <a:gdLst>
                  <a:gd name="T0" fmla="*/ 39 w 39"/>
                  <a:gd name="T1" fmla="*/ 5 h 54"/>
                  <a:gd name="T2" fmla="*/ 5 w 39"/>
                  <a:gd name="T3" fmla="*/ 54 h 54"/>
                  <a:gd name="T4" fmla="*/ 0 w 39"/>
                  <a:gd name="T5" fmla="*/ 50 h 54"/>
                  <a:gd name="T6" fmla="*/ 34 w 39"/>
                  <a:gd name="T7" fmla="*/ 0 h 54"/>
                  <a:gd name="T8" fmla="*/ 39 w 39"/>
                  <a:gd name="T9" fmla="*/ 5 h 54"/>
                </a:gdLst>
                <a:ahLst/>
                <a:cxnLst>
                  <a:cxn ang="0">
                    <a:pos x="T0" y="T1"/>
                  </a:cxn>
                  <a:cxn ang="0">
                    <a:pos x="T2" y="T3"/>
                  </a:cxn>
                  <a:cxn ang="0">
                    <a:pos x="T4" y="T5"/>
                  </a:cxn>
                  <a:cxn ang="0">
                    <a:pos x="T6" y="T7"/>
                  </a:cxn>
                  <a:cxn ang="0">
                    <a:pos x="T8" y="T9"/>
                  </a:cxn>
                </a:cxnLst>
                <a:rect l="0" t="0" r="r" b="b"/>
                <a:pathLst>
                  <a:path w="39" h="54">
                    <a:moveTo>
                      <a:pt x="39" y="5"/>
                    </a:moveTo>
                    <a:lnTo>
                      <a:pt x="5" y="54"/>
                    </a:lnTo>
                    <a:lnTo>
                      <a:pt x="0" y="50"/>
                    </a:lnTo>
                    <a:lnTo>
                      <a:pt x="34" y="0"/>
                    </a:lnTo>
                    <a:lnTo>
                      <a:pt x="3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8" name="Freeform 408"/>
              <p:cNvSpPr>
                <a:spLocks/>
              </p:cNvSpPr>
              <p:nvPr/>
            </p:nvSpPr>
            <p:spPr bwMode="auto">
              <a:xfrm>
                <a:off x="2144" y="1931"/>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29" name="Freeform 409"/>
              <p:cNvSpPr>
                <a:spLocks/>
              </p:cNvSpPr>
              <p:nvPr/>
            </p:nvSpPr>
            <p:spPr bwMode="auto">
              <a:xfrm>
                <a:off x="2116" y="1955"/>
                <a:ext cx="13" cy="14"/>
              </a:xfrm>
              <a:custGeom>
                <a:avLst/>
                <a:gdLst>
                  <a:gd name="T0" fmla="*/ 25 w 25"/>
                  <a:gd name="T1" fmla="*/ 4 h 28"/>
                  <a:gd name="T2" fmla="*/ 12 w 25"/>
                  <a:gd name="T3" fmla="*/ 17 h 28"/>
                  <a:gd name="T4" fmla="*/ 9 w 25"/>
                  <a:gd name="T5" fmla="*/ 20 h 28"/>
                  <a:gd name="T6" fmla="*/ 6 w 25"/>
                  <a:gd name="T7" fmla="*/ 28 h 28"/>
                  <a:gd name="T8" fmla="*/ 0 w 25"/>
                  <a:gd name="T9" fmla="*/ 28 h 28"/>
                  <a:gd name="T10" fmla="*/ 3 w 25"/>
                  <a:gd name="T11" fmla="*/ 18 h 28"/>
                  <a:gd name="T12" fmla="*/ 8 w 25"/>
                  <a:gd name="T13" fmla="*/ 12 h 28"/>
                  <a:gd name="T14" fmla="*/ 20 w 25"/>
                  <a:gd name="T15" fmla="*/ 0 h 28"/>
                  <a:gd name="T16" fmla="*/ 25 w 25"/>
                  <a:gd name="T1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8">
                    <a:moveTo>
                      <a:pt x="25" y="4"/>
                    </a:moveTo>
                    <a:lnTo>
                      <a:pt x="12" y="17"/>
                    </a:lnTo>
                    <a:lnTo>
                      <a:pt x="9" y="20"/>
                    </a:lnTo>
                    <a:lnTo>
                      <a:pt x="6" y="28"/>
                    </a:lnTo>
                    <a:lnTo>
                      <a:pt x="0" y="28"/>
                    </a:lnTo>
                    <a:lnTo>
                      <a:pt x="3" y="18"/>
                    </a:lnTo>
                    <a:lnTo>
                      <a:pt x="8" y="12"/>
                    </a:lnTo>
                    <a:lnTo>
                      <a:pt x="20" y="0"/>
                    </a:lnTo>
                    <a:lnTo>
                      <a:pt x="2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0" name="Freeform 410"/>
              <p:cNvSpPr>
                <a:spLocks/>
              </p:cNvSpPr>
              <p:nvPr/>
            </p:nvSpPr>
            <p:spPr bwMode="auto">
              <a:xfrm>
                <a:off x="2126" y="1955"/>
                <a:ext cx="3" cy="3"/>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1" name="Freeform 411"/>
              <p:cNvSpPr>
                <a:spLocks/>
              </p:cNvSpPr>
              <p:nvPr/>
            </p:nvSpPr>
            <p:spPr bwMode="auto">
              <a:xfrm>
                <a:off x="2116" y="1969"/>
                <a:ext cx="19" cy="23"/>
              </a:xfrm>
              <a:custGeom>
                <a:avLst/>
                <a:gdLst>
                  <a:gd name="T0" fmla="*/ 6 w 37"/>
                  <a:gd name="T1" fmla="*/ 0 h 46"/>
                  <a:gd name="T2" fmla="*/ 11 w 37"/>
                  <a:gd name="T3" fmla="*/ 13 h 46"/>
                  <a:gd name="T4" fmla="*/ 17 w 37"/>
                  <a:gd name="T5" fmla="*/ 21 h 46"/>
                  <a:gd name="T6" fmla="*/ 28 w 37"/>
                  <a:gd name="T7" fmla="*/ 30 h 46"/>
                  <a:gd name="T8" fmla="*/ 37 w 37"/>
                  <a:gd name="T9" fmla="*/ 41 h 46"/>
                  <a:gd name="T10" fmla="*/ 32 w 37"/>
                  <a:gd name="T11" fmla="*/ 46 h 46"/>
                  <a:gd name="T12" fmla="*/ 23 w 37"/>
                  <a:gd name="T13" fmla="*/ 35 h 46"/>
                  <a:gd name="T14" fmla="*/ 12 w 37"/>
                  <a:gd name="T15" fmla="*/ 26 h 46"/>
                  <a:gd name="T16" fmla="*/ 5 w 37"/>
                  <a:gd name="T17" fmla="*/ 15 h 46"/>
                  <a:gd name="T18" fmla="*/ 0 w 37"/>
                  <a:gd name="T19" fmla="*/ 1 h 46"/>
                  <a:gd name="T20" fmla="*/ 6 w 37"/>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6">
                    <a:moveTo>
                      <a:pt x="6" y="0"/>
                    </a:moveTo>
                    <a:lnTo>
                      <a:pt x="11" y="13"/>
                    </a:lnTo>
                    <a:lnTo>
                      <a:pt x="17" y="21"/>
                    </a:lnTo>
                    <a:lnTo>
                      <a:pt x="28" y="30"/>
                    </a:lnTo>
                    <a:lnTo>
                      <a:pt x="37" y="41"/>
                    </a:lnTo>
                    <a:lnTo>
                      <a:pt x="32" y="46"/>
                    </a:lnTo>
                    <a:lnTo>
                      <a:pt x="23" y="35"/>
                    </a:lnTo>
                    <a:lnTo>
                      <a:pt x="12" y="26"/>
                    </a:lnTo>
                    <a:lnTo>
                      <a:pt x="5" y="15"/>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2" name="Freeform 412"/>
              <p:cNvSpPr>
                <a:spLocks/>
              </p:cNvSpPr>
              <p:nvPr/>
            </p:nvSpPr>
            <p:spPr bwMode="auto">
              <a:xfrm>
                <a:off x="2116" y="1969"/>
                <a:ext cx="4"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3" name="Freeform 413"/>
              <p:cNvSpPr>
                <a:spLocks/>
              </p:cNvSpPr>
              <p:nvPr/>
            </p:nvSpPr>
            <p:spPr bwMode="auto">
              <a:xfrm>
                <a:off x="2133" y="1990"/>
                <a:ext cx="33" cy="61"/>
              </a:xfrm>
              <a:custGeom>
                <a:avLst/>
                <a:gdLst>
                  <a:gd name="T0" fmla="*/ 5 w 67"/>
                  <a:gd name="T1" fmla="*/ 0 h 122"/>
                  <a:gd name="T2" fmla="*/ 24 w 67"/>
                  <a:gd name="T3" fmla="*/ 33 h 122"/>
                  <a:gd name="T4" fmla="*/ 38 w 67"/>
                  <a:gd name="T5" fmla="*/ 60 h 122"/>
                  <a:gd name="T6" fmla="*/ 67 w 67"/>
                  <a:gd name="T7" fmla="*/ 121 h 122"/>
                  <a:gd name="T8" fmla="*/ 61 w 67"/>
                  <a:gd name="T9" fmla="*/ 122 h 122"/>
                  <a:gd name="T10" fmla="*/ 31 w 67"/>
                  <a:gd name="T11" fmla="*/ 62 h 122"/>
                  <a:gd name="T12" fmla="*/ 17 w 67"/>
                  <a:gd name="T13" fmla="*/ 34 h 122"/>
                  <a:gd name="T14" fmla="*/ 0 w 67"/>
                  <a:gd name="T15" fmla="*/ 5 h 122"/>
                  <a:gd name="T16" fmla="*/ 5 w 67"/>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2">
                    <a:moveTo>
                      <a:pt x="5" y="0"/>
                    </a:moveTo>
                    <a:lnTo>
                      <a:pt x="24" y="33"/>
                    </a:lnTo>
                    <a:lnTo>
                      <a:pt x="38" y="60"/>
                    </a:lnTo>
                    <a:lnTo>
                      <a:pt x="67" y="121"/>
                    </a:lnTo>
                    <a:lnTo>
                      <a:pt x="61" y="122"/>
                    </a:lnTo>
                    <a:lnTo>
                      <a:pt x="31" y="62"/>
                    </a:lnTo>
                    <a:lnTo>
                      <a:pt x="17" y="34"/>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4" name="Freeform 414"/>
              <p:cNvSpPr>
                <a:spLocks/>
              </p:cNvSpPr>
              <p:nvPr/>
            </p:nvSpPr>
            <p:spPr bwMode="auto">
              <a:xfrm>
                <a:off x="2133" y="1990"/>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5" name="Freeform 415"/>
              <p:cNvSpPr>
                <a:spLocks/>
              </p:cNvSpPr>
              <p:nvPr/>
            </p:nvSpPr>
            <p:spPr bwMode="auto">
              <a:xfrm>
                <a:off x="2163" y="2050"/>
                <a:ext cx="32" cy="36"/>
              </a:xfrm>
              <a:custGeom>
                <a:avLst/>
                <a:gdLst>
                  <a:gd name="T0" fmla="*/ 4 w 63"/>
                  <a:gd name="T1" fmla="*/ 0 h 73"/>
                  <a:gd name="T2" fmla="*/ 17 w 63"/>
                  <a:gd name="T3" fmla="*/ 20 h 73"/>
                  <a:gd name="T4" fmla="*/ 31 w 63"/>
                  <a:gd name="T5" fmla="*/ 37 h 73"/>
                  <a:gd name="T6" fmla="*/ 63 w 63"/>
                  <a:gd name="T7" fmla="*/ 68 h 73"/>
                  <a:gd name="T8" fmla="*/ 59 w 63"/>
                  <a:gd name="T9" fmla="*/ 73 h 73"/>
                  <a:gd name="T10" fmla="*/ 26 w 63"/>
                  <a:gd name="T11" fmla="*/ 42 h 73"/>
                  <a:gd name="T12" fmla="*/ 12 w 63"/>
                  <a:gd name="T13" fmla="*/ 25 h 73"/>
                  <a:gd name="T14" fmla="*/ 0 w 63"/>
                  <a:gd name="T15" fmla="*/ 5 h 73"/>
                  <a:gd name="T16" fmla="*/ 4 w 63"/>
                  <a:gd name="T1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3">
                    <a:moveTo>
                      <a:pt x="4" y="0"/>
                    </a:moveTo>
                    <a:lnTo>
                      <a:pt x="17" y="20"/>
                    </a:lnTo>
                    <a:lnTo>
                      <a:pt x="31" y="37"/>
                    </a:lnTo>
                    <a:lnTo>
                      <a:pt x="63" y="68"/>
                    </a:lnTo>
                    <a:lnTo>
                      <a:pt x="59" y="73"/>
                    </a:lnTo>
                    <a:lnTo>
                      <a:pt x="26" y="42"/>
                    </a:lnTo>
                    <a:lnTo>
                      <a:pt x="12"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6" name="Freeform 416"/>
              <p:cNvSpPr>
                <a:spLocks/>
              </p:cNvSpPr>
              <p:nvPr/>
            </p:nvSpPr>
            <p:spPr bwMode="auto">
              <a:xfrm>
                <a:off x="2163" y="2050"/>
                <a:ext cx="3" cy="2"/>
              </a:xfrm>
              <a:custGeom>
                <a:avLst/>
                <a:gdLst>
                  <a:gd name="T0" fmla="*/ 0 w 6"/>
                  <a:gd name="T1" fmla="*/ 3 h 5"/>
                  <a:gd name="T2" fmla="*/ 0 w 6"/>
                  <a:gd name="T3" fmla="*/ 5 h 5"/>
                  <a:gd name="T4" fmla="*/ 4 w 6"/>
                  <a:gd name="T5" fmla="*/ 0 h 5"/>
                  <a:gd name="T6" fmla="*/ 6 w 6"/>
                  <a:gd name="T7" fmla="*/ 2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4" y="0"/>
                    </a:lnTo>
                    <a:lnTo>
                      <a:pt x="6"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7" name="Freeform 417"/>
              <p:cNvSpPr>
                <a:spLocks/>
              </p:cNvSpPr>
              <p:nvPr/>
            </p:nvSpPr>
            <p:spPr bwMode="auto">
              <a:xfrm>
                <a:off x="2192" y="2084"/>
                <a:ext cx="30" cy="44"/>
              </a:xfrm>
              <a:custGeom>
                <a:avLst/>
                <a:gdLst>
                  <a:gd name="T0" fmla="*/ 4 w 60"/>
                  <a:gd name="T1" fmla="*/ 0 h 90"/>
                  <a:gd name="T2" fmla="*/ 21 w 60"/>
                  <a:gd name="T3" fmla="*/ 20 h 90"/>
                  <a:gd name="T4" fmla="*/ 35 w 60"/>
                  <a:gd name="T5" fmla="*/ 42 h 90"/>
                  <a:gd name="T6" fmla="*/ 48 w 60"/>
                  <a:gd name="T7" fmla="*/ 65 h 90"/>
                  <a:gd name="T8" fmla="*/ 60 w 60"/>
                  <a:gd name="T9" fmla="*/ 88 h 90"/>
                  <a:gd name="T10" fmla="*/ 54 w 60"/>
                  <a:gd name="T11" fmla="*/ 90 h 90"/>
                  <a:gd name="T12" fmla="*/ 41 w 60"/>
                  <a:gd name="T13" fmla="*/ 66 h 90"/>
                  <a:gd name="T14" fmla="*/ 30 w 60"/>
                  <a:gd name="T15" fmla="*/ 46 h 90"/>
                  <a:gd name="T16" fmla="*/ 17 w 60"/>
                  <a:gd name="T17" fmla="*/ 25 h 90"/>
                  <a:gd name="T18" fmla="*/ 0 w 60"/>
                  <a:gd name="T19" fmla="*/ 5 h 90"/>
                  <a:gd name="T20" fmla="*/ 4 w 60"/>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0">
                    <a:moveTo>
                      <a:pt x="4" y="0"/>
                    </a:moveTo>
                    <a:lnTo>
                      <a:pt x="21" y="20"/>
                    </a:lnTo>
                    <a:lnTo>
                      <a:pt x="35" y="42"/>
                    </a:lnTo>
                    <a:lnTo>
                      <a:pt x="48" y="65"/>
                    </a:lnTo>
                    <a:lnTo>
                      <a:pt x="60" y="88"/>
                    </a:lnTo>
                    <a:lnTo>
                      <a:pt x="54" y="90"/>
                    </a:lnTo>
                    <a:lnTo>
                      <a:pt x="41" y="66"/>
                    </a:lnTo>
                    <a:lnTo>
                      <a:pt x="30" y="46"/>
                    </a:lnTo>
                    <a:lnTo>
                      <a:pt x="17" y="25"/>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8" name="Freeform 418"/>
              <p:cNvSpPr>
                <a:spLocks/>
              </p:cNvSpPr>
              <p:nvPr/>
            </p:nvSpPr>
            <p:spPr bwMode="auto">
              <a:xfrm>
                <a:off x="2192" y="2084"/>
                <a:ext cx="3" cy="2"/>
              </a:xfrm>
              <a:custGeom>
                <a:avLst/>
                <a:gdLst>
                  <a:gd name="T0" fmla="*/ 4 w 4"/>
                  <a:gd name="T1" fmla="*/ 0 h 5"/>
                  <a:gd name="T2" fmla="*/ 0 w 4"/>
                  <a:gd name="T3" fmla="*/ 5 h 5"/>
                  <a:gd name="T4" fmla="*/ 4 w 4"/>
                  <a:gd name="T5" fmla="*/ 0 h 5"/>
                </a:gdLst>
                <a:ahLst/>
                <a:cxnLst>
                  <a:cxn ang="0">
                    <a:pos x="T0" y="T1"/>
                  </a:cxn>
                  <a:cxn ang="0">
                    <a:pos x="T2" y="T3"/>
                  </a:cxn>
                  <a:cxn ang="0">
                    <a:pos x="T4" y="T5"/>
                  </a:cxn>
                </a:cxnLst>
                <a:rect l="0" t="0" r="r" b="b"/>
                <a:pathLst>
                  <a:path w="4" h="5">
                    <a:moveTo>
                      <a:pt x="4" y="0"/>
                    </a:move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39" name="Freeform 419"/>
              <p:cNvSpPr>
                <a:spLocks/>
              </p:cNvSpPr>
              <p:nvPr/>
            </p:nvSpPr>
            <p:spPr bwMode="auto">
              <a:xfrm>
                <a:off x="2219" y="2128"/>
                <a:ext cx="34" cy="44"/>
              </a:xfrm>
              <a:custGeom>
                <a:avLst/>
                <a:gdLst>
                  <a:gd name="T0" fmla="*/ 6 w 66"/>
                  <a:gd name="T1" fmla="*/ 0 h 90"/>
                  <a:gd name="T2" fmla="*/ 31 w 66"/>
                  <a:gd name="T3" fmla="*/ 46 h 90"/>
                  <a:gd name="T4" fmla="*/ 45 w 66"/>
                  <a:gd name="T5" fmla="*/ 68 h 90"/>
                  <a:gd name="T6" fmla="*/ 55 w 66"/>
                  <a:gd name="T7" fmla="*/ 76 h 90"/>
                  <a:gd name="T8" fmla="*/ 66 w 66"/>
                  <a:gd name="T9" fmla="*/ 85 h 90"/>
                  <a:gd name="T10" fmla="*/ 62 w 66"/>
                  <a:gd name="T11" fmla="*/ 90 h 90"/>
                  <a:gd name="T12" fmla="*/ 51 w 66"/>
                  <a:gd name="T13" fmla="*/ 80 h 90"/>
                  <a:gd name="T14" fmla="*/ 40 w 66"/>
                  <a:gd name="T15" fmla="*/ 73 h 90"/>
                  <a:gd name="T16" fmla="*/ 26 w 66"/>
                  <a:gd name="T17" fmla="*/ 51 h 90"/>
                  <a:gd name="T18" fmla="*/ 0 w 66"/>
                  <a:gd name="T19" fmla="*/ 2 h 90"/>
                  <a:gd name="T20" fmla="*/ 6 w 66"/>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90">
                    <a:moveTo>
                      <a:pt x="6" y="0"/>
                    </a:moveTo>
                    <a:lnTo>
                      <a:pt x="31" y="46"/>
                    </a:lnTo>
                    <a:lnTo>
                      <a:pt x="45" y="68"/>
                    </a:lnTo>
                    <a:lnTo>
                      <a:pt x="55" y="76"/>
                    </a:lnTo>
                    <a:lnTo>
                      <a:pt x="66" y="85"/>
                    </a:lnTo>
                    <a:lnTo>
                      <a:pt x="62" y="90"/>
                    </a:lnTo>
                    <a:lnTo>
                      <a:pt x="51" y="80"/>
                    </a:lnTo>
                    <a:lnTo>
                      <a:pt x="40" y="73"/>
                    </a:lnTo>
                    <a:lnTo>
                      <a:pt x="26" y="51"/>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0" name="Freeform 420"/>
              <p:cNvSpPr>
                <a:spLocks/>
              </p:cNvSpPr>
              <p:nvPr/>
            </p:nvSpPr>
            <p:spPr bwMode="auto">
              <a:xfrm>
                <a:off x="2219" y="2128"/>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1" name="Freeform 421"/>
              <p:cNvSpPr>
                <a:spLocks/>
              </p:cNvSpPr>
              <p:nvPr/>
            </p:nvSpPr>
            <p:spPr bwMode="auto">
              <a:xfrm>
                <a:off x="2250" y="2170"/>
                <a:ext cx="120" cy="63"/>
              </a:xfrm>
              <a:custGeom>
                <a:avLst/>
                <a:gdLst>
                  <a:gd name="T0" fmla="*/ 4 w 240"/>
                  <a:gd name="T1" fmla="*/ 0 h 126"/>
                  <a:gd name="T2" fmla="*/ 103 w 240"/>
                  <a:gd name="T3" fmla="*/ 66 h 126"/>
                  <a:gd name="T4" fmla="*/ 173 w 240"/>
                  <a:gd name="T5" fmla="*/ 103 h 126"/>
                  <a:gd name="T6" fmla="*/ 209 w 240"/>
                  <a:gd name="T7" fmla="*/ 116 h 126"/>
                  <a:gd name="T8" fmla="*/ 240 w 240"/>
                  <a:gd name="T9" fmla="*/ 120 h 126"/>
                  <a:gd name="T10" fmla="*/ 238 w 240"/>
                  <a:gd name="T11" fmla="*/ 126 h 126"/>
                  <a:gd name="T12" fmla="*/ 207 w 240"/>
                  <a:gd name="T13" fmla="*/ 122 h 126"/>
                  <a:gd name="T14" fmla="*/ 171 w 240"/>
                  <a:gd name="T15" fmla="*/ 109 h 126"/>
                  <a:gd name="T16" fmla="*/ 99 w 240"/>
                  <a:gd name="T17" fmla="*/ 71 h 126"/>
                  <a:gd name="T18" fmla="*/ 0 w 240"/>
                  <a:gd name="T19" fmla="*/ 5 h 126"/>
                  <a:gd name="T20" fmla="*/ 4 w 240"/>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0" h="126">
                    <a:moveTo>
                      <a:pt x="4" y="0"/>
                    </a:moveTo>
                    <a:lnTo>
                      <a:pt x="103" y="66"/>
                    </a:lnTo>
                    <a:lnTo>
                      <a:pt x="173" y="103"/>
                    </a:lnTo>
                    <a:lnTo>
                      <a:pt x="209" y="116"/>
                    </a:lnTo>
                    <a:lnTo>
                      <a:pt x="240" y="120"/>
                    </a:lnTo>
                    <a:lnTo>
                      <a:pt x="238" y="126"/>
                    </a:lnTo>
                    <a:lnTo>
                      <a:pt x="207" y="122"/>
                    </a:lnTo>
                    <a:lnTo>
                      <a:pt x="171" y="109"/>
                    </a:lnTo>
                    <a:lnTo>
                      <a:pt x="99" y="71"/>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2" name="Freeform 422"/>
              <p:cNvSpPr>
                <a:spLocks/>
              </p:cNvSpPr>
              <p:nvPr/>
            </p:nvSpPr>
            <p:spPr bwMode="auto">
              <a:xfrm>
                <a:off x="2250" y="2170"/>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3" name="Freeform 423"/>
              <p:cNvSpPr>
                <a:spLocks/>
              </p:cNvSpPr>
              <p:nvPr/>
            </p:nvSpPr>
            <p:spPr bwMode="auto">
              <a:xfrm>
                <a:off x="2370" y="2225"/>
                <a:ext cx="26" cy="8"/>
              </a:xfrm>
              <a:custGeom>
                <a:avLst/>
                <a:gdLst>
                  <a:gd name="T0" fmla="*/ 0 w 51"/>
                  <a:gd name="T1" fmla="*/ 11 h 17"/>
                  <a:gd name="T2" fmla="*/ 12 w 51"/>
                  <a:gd name="T3" fmla="*/ 10 h 17"/>
                  <a:gd name="T4" fmla="*/ 24 w 51"/>
                  <a:gd name="T5" fmla="*/ 7 h 17"/>
                  <a:gd name="T6" fmla="*/ 51 w 51"/>
                  <a:gd name="T7" fmla="*/ 0 h 17"/>
                  <a:gd name="T8" fmla="*/ 51 w 51"/>
                  <a:gd name="T9" fmla="*/ 7 h 17"/>
                  <a:gd name="T10" fmla="*/ 24 w 51"/>
                  <a:gd name="T11" fmla="*/ 13 h 17"/>
                  <a:gd name="T12" fmla="*/ 12 w 51"/>
                  <a:gd name="T13" fmla="*/ 16 h 17"/>
                  <a:gd name="T14" fmla="*/ 0 w 51"/>
                  <a:gd name="T15" fmla="*/ 17 h 17"/>
                  <a:gd name="T16" fmla="*/ 0 w 51"/>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
                    <a:moveTo>
                      <a:pt x="0" y="11"/>
                    </a:moveTo>
                    <a:lnTo>
                      <a:pt x="12" y="10"/>
                    </a:lnTo>
                    <a:lnTo>
                      <a:pt x="24" y="7"/>
                    </a:lnTo>
                    <a:lnTo>
                      <a:pt x="51" y="0"/>
                    </a:lnTo>
                    <a:lnTo>
                      <a:pt x="51" y="7"/>
                    </a:lnTo>
                    <a:lnTo>
                      <a:pt x="24" y="13"/>
                    </a:lnTo>
                    <a:lnTo>
                      <a:pt x="12" y="16"/>
                    </a:lnTo>
                    <a:lnTo>
                      <a:pt x="0" y="17"/>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4" name="Freeform 424"/>
              <p:cNvSpPr>
                <a:spLocks/>
              </p:cNvSpPr>
              <p:nvPr/>
            </p:nvSpPr>
            <p:spPr bwMode="auto">
              <a:xfrm>
                <a:off x="2369" y="2230"/>
                <a:ext cx="1" cy="3"/>
              </a:xfrm>
              <a:custGeom>
                <a:avLst/>
                <a:gdLst>
                  <a:gd name="T0" fmla="*/ 0 w 2"/>
                  <a:gd name="T1" fmla="*/ 6 h 6"/>
                  <a:gd name="T2" fmla="*/ 2 w 2"/>
                  <a:gd name="T3" fmla="*/ 6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5" name="Freeform 425"/>
              <p:cNvSpPr>
                <a:spLocks/>
              </p:cNvSpPr>
              <p:nvPr/>
            </p:nvSpPr>
            <p:spPr bwMode="auto">
              <a:xfrm>
                <a:off x="2396" y="2210"/>
                <a:ext cx="42" cy="18"/>
              </a:xfrm>
              <a:custGeom>
                <a:avLst/>
                <a:gdLst>
                  <a:gd name="T0" fmla="*/ 0 w 85"/>
                  <a:gd name="T1" fmla="*/ 29 h 36"/>
                  <a:gd name="T2" fmla="*/ 21 w 85"/>
                  <a:gd name="T3" fmla="*/ 25 h 36"/>
                  <a:gd name="T4" fmla="*/ 43 w 85"/>
                  <a:gd name="T5" fmla="*/ 17 h 36"/>
                  <a:gd name="T6" fmla="*/ 65 w 85"/>
                  <a:gd name="T7" fmla="*/ 8 h 36"/>
                  <a:gd name="T8" fmla="*/ 82 w 85"/>
                  <a:gd name="T9" fmla="*/ 0 h 36"/>
                  <a:gd name="T10" fmla="*/ 85 w 85"/>
                  <a:gd name="T11" fmla="*/ 5 h 36"/>
                  <a:gd name="T12" fmla="*/ 66 w 85"/>
                  <a:gd name="T13" fmla="*/ 14 h 36"/>
                  <a:gd name="T14" fmla="*/ 44 w 85"/>
                  <a:gd name="T15" fmla="*/ 23 h 36"/>
                  <a:gd name="T16" fmla="*/ 21 w 85"/>
                  <a:gd name="T17" fmla="*/ 31 h 36"/>
                  <a:gd name="T18" fmla="*/ 0 w 85"/>
                  <a:gd name="T19" fmla="*/ 36 h 36"/>
                  <a:gd name="T20" fmla="*/ 0 w 85"/>
                  <a:gd name="T21"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36">
                    <a:moveTo>
                      <a:pt x="0" y="29"/>
                    </a:moveTo>
                    <a:lnTo>
                      <a:pt x="21" y="25"/>
                    </a:lnTo>
                    <a:lnTo>
                      <a:pt x="43" y="17"/>
                    </a:lnTo>
                    <a:lnTo>
                      <a:pt x="65" y="8"/>
                    </a:lnTo>
                    <a:lnTo>
                      <a:pt x="82" y="0"/>
                    </a:lnTo>
                    <a:lnTo>
                      <a:pt x="85" y="5"/>
                    </a:lnTo>
                    <a:lnTo>
                      <a:pt x="66" y="14"/>
                    </a:lnTo>
                    <a:lnTo>
                      <a:pt x="44" y="23"/>
                    </a:lnTo>
                    <a:lnTo>
                      <a:pt x="21" y="31"/>
                    </a:lnTo>
                    <a:lnTo>
                      <a:pt x="0" y="36"/>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6" name="Freeform 426"/>
              <p:cNvSpPr>
                <a:spLocks/>
              </p:cNvSpPr>
              <p:nvPr/>
            </p:nvSpPr>
            <p:spPr bwMode="auto">
              <a:xfrm>
                <a:off x="2396" y="2225"/>
                <a:ext cx="1" cy="3"/>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7" name="Freeform 427"/>
              <p:cNvSpPr>
                <a:spLocks/>
              </p:cNvSpPr>
              <p:nvPr/>
            </p:nvSpPr>
            <p:spPr bwMode="auto">
              <a:xfrm>
                <a:off x="2436" y="2193"/>
                <a:ext cx="21" cy="19"/>
              </a:xfrm>
              <a:custGeom>
                <a:avLst/>
                <a:gdLst>
                  <a:gd name="T0" fmla="*/ 0 w 42"/>
                  <a:gd name="T1" fmla="*/ 34 h 39"/>
                  <a:gd name="T2" fmla="*/ 28 w 42"/>
                  <a:gd name="T3" fmla="*/ 6 h 39"/>
                  <a:gd name="T4" fmla="*/ 37 w 42"/>
                  <a:gd name="T5" fmla="*/ 0 h 39"/>
                  <a:gd name="T6" fmla="*/ 42 w 42"/>
                  <a:gd name="T7" fmla="*/ 3 h 39"/>
                  <a:gd name="T8" fmla="*/ 31 w 42"/>
                  <a:gd name="T9" fmla="*/ 25 h 39"/>
                  <a:gd name="T10" fmla="*/ 25 w 42"/>
                  <a:gd name="T11" fmla="*/ 23 h 39"/>
                  <a:gd name="T12" fmla="*/ 36 w 42"/>
                  <a:gd name="T13" fmla="*/ 2 h 39"/>
                  <a:gd name="T14" fmla="*/ 39 w 42"/>
                  <a:gd name="T15" fmla="*/ 6 h 39"/>
                  <a:gd name="T16" fmla="*/ 33 w 42"/>
                  <a:gd name="T17" fmla="*/ 11 h 39"/>
                  <a:gd name="T18" fmla="*/ 5 w 42"/>
                  <a:gd name="T19" fmla="*/ 39 h 39"/>
                  <a:gd name="T20" fmla="*/ 0 w 42"/>
                  <a:gd name="T2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9">
                    <a:moveTo>
                      <a:pt x="0" y="34"/>
                    </a:moveTo>
                    <a:lnTo>
                      <a:pt x="28" y="6"/>
                    </a:lnTo>
                    <a:lnTo>
                      <a:pt x="37" y="0"/>
                    </a:lnTo>
                    <a:lnTo>
                      <a:pt x="42" y="3"/>
                    </a:lnTo>
                    <a:lnTo>
                      <a:pt x="31" y="25"/>
                    </a:lnTo>
                    <a:lnTo>
                      <a:pt x="25" y="23"/>
                    </a:lnTo>
                    <a:lnTo>
                      <a:pt x="36" y="2"/>
                    </a:lnTo>
                    <a:lnTo>
                      <a:pt x="39" y="6"/>
                    </a:lnTo>
                    <a:lnTo>
                      <a:pt x="33" y="11"/>
                    </a:lnTo>
                    <a:lnTo>
                      <a:pt x="5" y="39"/>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8" name="Freeform 428"/>
              <p:cNvSpPr>
                <a:spLocks/>
              </p:cNvSpPr>
              <p:nvPr/>
            </p:nvSpPr>
            <p:spPr bwMode="auto">
              <a:xfrm>
                <a:off x="2436" y="2210"/>
                <a:ext cx="2" cy="2"/>
              </a:xfrm>
              <a:custGeom>
                <a:avLst/>
                <a:gdLst>
                  <a:gd name="T0" fmla="*/ 5 w 5"/>
                  <a:gd name="T1" fmla="*/ 5 h 5"/>
                  <a:gd name="T2" fmla="*/ 0 w 5"/>
                  <a:gd name="T3" fmla="*/ 0 h 5"/>
                  <a:gd name="T4" fmla="*/ 2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49" name="Freeform 429"/>
              <p:cNvSpPr>
                <a:spLocks/>
              </p:cNvSpPr>
              <p:nvPr/>
            </p:nvSpPr>
            <p:spPr bwMode="auto">
              <a:xfrm>
                <a:off x="2379" y="2205"/>
                <a:ext cx="72" cy="31"/>
              </a:xfrm>
              <a:custGeom>
                <a:avLst/>
                <a:gdLst>
                  <a:gd name="T0" fmla="*/ 143 w 143"/>
                  <a:gd name="T1" fmla="*/ 5 h 62"/>
                  <a:gd name="T2" fmla="*/ 131 w 143"/>
                  <a:gd name="T3" fmla="*/ 19 h 62"/>
                  <a:gd name="T4" fmla="*/ 116 w 143"/>
                  <a:gd name="T5" fmla="*/ 30 h 62"/>
                  <a:gd name="T6" fmla="*/ 99 w 143"/>
                  <a:gd name="T7" fmla="*/ 37 h 62"/>
                  <a:gd name="T8" fmla="*/ 80 w 143"/>
                  <a:gd name="T9" fmla="*/ 44 h 62"/>
                  <a:gd name="T10" fmla="*/ 41 w 143"/>
                  <a:gd name="T11" fmla="*/ 51 h 62"/>
                  <a:gd name="T12" fmla="*/ 3 w 143"/>
                  <a:gd name="T13" fmla="*/ 62 h 62"/>
                  <a:gd name="T14" fmla="*/ 0 w 143"/>
                  <a:gd name="T15" fmla="*/ 57 h 62"/>
                  <a:gd name="T16" fmla="*/ 38 w 143"/>
                  <a:gd name="T17" fmla="*/ 47 h 62"/>
                  <a:gd name="T18" fmla="*/ 77 w 143"/>
                  <a:gd name="T19" fmla="*/ 39 h 62"/>
                  <a:gd name="T20" fmla="*/ 96 w 143"/>
                  <a:gd name="T21" fmla="*/ 33 h 62"/>
                  <a:gd name="T22" fmla="*/ 111 w 143"/>
                  <a:gd name="T23" fmla="*/ 25 h 62"/>
                  <a:gd name="T24" fmla="*/ 126 w 143"/>
                  <a:gd name="T25" fmla="*/ 14 h 62"/>
                  <a:gd name="T26" fmla="*/ 139 w 143"/>
                  <a:gd name="T27" fmla="*/ 0 h 62"/>
                  <a:gd name="T28" fmla="*/ 143 w 143"/>
                  <a:gd name="T29"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62">
                    <a:moveTo>
                      <a:pt x="143" y="5"/>
                    </a:moveTo>
                    <a:lnTo>
                      <a:pt x="131" y="19"/>
                    </a:lnTo>
                    <a:lnTo>
                      <a:pt x="116" y="30"/>
                    </a:lnTo>
                    <a:lnTo>
                      <a:pt x="99" y="37"/>
                    </a:lnTo>
                    <a:lnTo>
                      <a:pt x="80" y="44"/>
                    </a:lnTo>
                    <a:lnTo>
                      <a:pt x="41" y="51"/>
                    </a:lnTo>
                    <a:lnTo>
                      <a:pt x="3" y="62"/>
                    </a:lnTo>
                    <a:lnTo>
                      <a:pt x="0" y="57"/>
                    </a:lnTo>
                    <a:lnTo>
                      <a:pt x="38" y="47"/>
                    </a:lnTo>
                    <a:lnTo>
                      <a:pt x="77" y="39"/>
                    </a:lnTo>
                    <a:lnTo>
                      <a:pt x="96" y="33"/>
                    </a:lnTo>
                    <a:lnTo>
                      <a:pt x="111" y="25"/>
                    </a:lnTo>
                    <a:lnTo>
                      <a:pt x="126" y="14"/>
                    </a:lnTo>
                    <a:lnTo>
                      <a:pt x="139" y="0"/>
                    </a:lnTo>
                    <a:lnTo>
                      <a:pt x="14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50" name="Freeform 430"/>
              <p:cNvSpPr>
                <a:spLocks/>
              </p:cNvSpPr>
              <p:nvPr/>
            </p:nvSpPr>
            <p:spPr bwMode="auto">
              <a:xfrm>
                <a:off x="2448" y="2205"/>
                <a:ext cx="4" cy="2"/>
              </a:xfrm>
              <a:custGeom>
                <a:avLst/>
                <a:gdLst>
                  <a:gd name="T0" fmla="*/ 6 w 6"/>
                  <a:gd name="T1" fmla="*/ 2 h 5"/>
                  <a:gd name="T2" fmla="*/ 4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4" y="5"/>
                    </a:lnTo>
                    <a:lnTo>
                      <a:pt x="0"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51" name="Freeform 431"/>
              <p:cNvSpPr>
                <a:spLocks/>
              </p:cNvSpPr>
              <p:nvPr/>
            </p:nvSpPr>
            <p:spPr bwMode="auto">
              <a:xfrm>
                <a:off x="2379" y="2232"/>
                <a:ext cx="51" cy="28"/>
              </a:xfrm>
              <a:custGeom>
                <a:avLst/>
                <a:gdLst>
                  <a:gd name="T0" fmla="*/ 1 w 102"/>
                  <a:gd name="T1" fmla="*/ 0 h 55"/>
                  <a:gd name="T2" fmla="*/ 52 w 102"/>
                  <a:gd name="T3" fmla="*/ 22 h 55"/>
                  <a:gd name="T4" fmla="*/ 77 w 102"/>
                  <a:gd name="T5" fmla="*/ 34 h 55"/>
                  <a:gd name="T6" fmla="*/ 102 w 102"/>
                  <a:gd name="T7" fmla="*/ 51 h 55"/>
                  <a:gd name="T8" fmla="*/ 97 w 102"/>
                  <a:gd name="T9" fmla="*/ 55 h 55"/>
                  <a:gd name="T10" fmla="*/ 72 w 102"/>
                  <a:gd name="T11" fmla="*/ 39 h 55"/>
                  <a:gd name="T12" fmla="*/ 51 w 102"/>
                  <a:gd name="T13" fmla="*/ 28 h 55"/>
                  <a:gd name="T14" fmla="*/ 0 w 102"/>
                  <a:gd name="T15" fmla="*/ 6 h 55"/>
                  <a:gd name="T16" fmla="*/ 1 w 10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5">
                    <a:moveTo>
                      <a:pt x="1" y="0"/>
                    </a:moveTo>
                    <a:lnTo>
                      <a:pt x="52" y="22"/>
                    </a:lnTo>
                    <a:lnTo>
                      <a:pt x="77" y="34"/>
                    </a:lnTo>
                    <a:lnTo>
                      <a:pt x="102" y="51"/>
                    </a:lnTo>
                    <a:lnTo>
                      <a:pt x="97" y="55"/>
                    </a:lnTo>
                    <a:lnTo>
                      <a:pt x="72" y="39"/>
                    </a:lnTo>
                    <a:lnTo>
                      <a:pt x="51" y="28"/>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52" name="Freeform 432"/>
              <p:cNvSpPr>
                <a:spLocks/>
              </p:cNvSpPr>
              <p:nvPr/>
            </p:nvSpPr>
            <p:spPr bwMode="auto">
              <a:xfrm>
                <a:off x="2376" y="2232"/>
                <a:ext cx="4" cy="4"/>
              </a:xfrm>
              <a:custGeom>
                <a:avLst/>
                <a:gdLst>
                  <a:gd name="T0" fmla="*/ 7 w 10"/>
                  <a:gd name="T1" fmla="*/ 1 h 6"/>
                  <a:gd name="T2" fmla="*/ 0 w 10"/>
                  <a:gd name="T3" fmla="*/ 3 h 6"/>
                  <a:gd name="T4" fmla="*/ 7 w 10"/>
                  <a:gd name="T5" fmla="*/ 6 h 6"/>
                  <a:gd name="T6" fmla="*/ 8 w 10"/>
                  <a:gd name="T7" fmla="*/ 0 h 6"/>
                  <a:gd name="T8" fmla="*/ 10 w 10"/>
                  <a:gd name="T9" fmla="*/ 6 h 6"/>
                  <a:gd name="T10" fmla="*/ 7 w 10"/>
                  <a:gd name="T11" fmla="*/ 1 h 6"/>
                </a:gdLst>
                <a:ahLst/>
                <a:cxnLst>
                  <a:cxn ang="0">
                    <a:pos x="T0" y="T1"/>
                  </a:cxn>
                  <a:cxn ang="0">
                    <a:pos x="T2" y="T3"/>
                  </a:cxn>
                  <a:cxn ang="0">
                    <a:pos x="T4" y="T5"/>
                  </a:cxn>
                  <a:cxn ang="0">
                    <a:pos x="T6" y="T7"/>
                  </a:cxn>
                  <a:cxn ang="0">
                    <a:pos x="T8" y="T9"/>
                  </a:cxn>
                  <a:cxn ang="0">
                    <a:pos x="T10" y="T11"/>
                  </a:cxn>
                </a:cxnLst>
                <a:rect l="0" t="0" r="r" b="b"/>
                <a:pathLst>
                  <a:path w="10" h="6">
                    <a:moveTo>
                      <a:pt x="7" y="1"/>
                    </a:moveTo>
                    <a:lnTo>
                      <a:pt x="0" y="3"/>
                    </a:lnTo>
                    <a:lnTo>
                      <a:pt x="7" y="6"/>
                    </a:lnTo>
                    <a:lnTo>
                      <a:pt x="8" y="0"/>
                    </a:lnTo>
                    <a:lnTo>
                      <a:pt x="10" y="6"/>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53" name="Freeform 433"/>
              <p:cNvSpPr>
                <a:spLocks/>
              </p:cNvSpPr>
              <p:nvPr/>
            </p:nvSpPr>
            <p:spPr bwMode="auto">
              <a:xfrm>
                <a:off x="2428" y="2258"/>
                <a:ext cx="82" cy="41"/>
              </a:xfrm>
              <a:custGeom>
                <a:avLst/>
                <a:gdLst>
                  <a:gd name="T0" fmla="*/ 5 w 166"/>
                  <a:gd name="T1" fmla="*/ 0 h 82"/>
                  <a:gd name="T2" fmla="*/ 46 w 166"/>
                  <a:gd name="T3" fmla="*/ 31 h 82"/>
                  <a:gd name="T4" fmla="*/ 82 w 166"/>
                  <a:gd name="T5" fmla="*/ 55 h 82"/>
                  <a:gd name="T6" fmla="*/ 99 w 166"/>
                  <a:gd name="T7" fmla="*/ 63 h 82"/>
                  <a:gd name="T8" fmla="*/ 119 w 166"/>
                  <a:gd name="T9" fmla="*/ 69 h 82"/>
                  <a:gd name="T10" fmla="*/ 141 w 166"/>
                  <a:gd name="T11" fmla="*/ 74 h 82"/>
                  <a:gd name="T12" fmla="*/ 166 w 166"/>
                  <a:gd name="T13" fmla="*/ 75 h 82"/>
                  <a:gd name="T14" fmla="*/ 166 w 166"/>
                  <a:gd name="T15" fmla="*/ 82 h 82"/>
                  <a:gd name="T16" fmla="*/ 139 w 166"/>
                  <a:gd name="T17" fmla="*/ 80 h 82"/>
                  <a:gd name="T18" fmla="*/ 118 w 166"/>
                  <a:gd name="T19" fmla="*/ 75 h 82"/>
                  <a:gd name="T20" fmla="*/ 98 w 166"/>
                  <a:gd name="T21" fmla="*/ 69 h 82"/>
                  <a:gd name="T22" fmla="*/ 77 w 166"/>
                  <a:gd name="T23" fmla="*/ 60 h 82"/>
                  <a:gd name="T24" fmla="*/ 42 w 166"/>
                  <a:gd name="T25" fmla="*/ 35 h 82"/>
                  <a:gd name="T26" fmla="*/ 0 w 166"/>
                  <a:gd name="T27" fmla="*/ 4 h 82"/>
                  <a:gd name="T28" fmla="*/ 5 w 166"/>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82">
                    <a:moveTo>
                      <a:pt x="5" y="0"/>
                    </a:moveTo>
                    <a:lnTo>
                      <a:pt x="46" y="31"/>
                    </a:lnTo>
                    <a:lnTo>
                      <a:pt x="82" y="55"/>
                    </a:lnTo>
                    <a:lnTo>
                      <a:pt x="99" y="63"/>
                    </a:lnTo>
                    <a:lnTo>
                      <a:pt x="119" y="69"/>
                    </a:lnTo>
                    <a:lnTo>
                      <a:pt x="141" y="74"/>
                    </a:lnTo>
                    <a:lnTo>
                      <a:pt x="166" y="75"/>
                    </a:lnTo>
                    <a:lnTo>
                      <a:pt x="166" y="82"/>
                    </a:lnTo>
                    <a:lnTo>
                      <a:pt x="139" y="80"/>
                    </a:lnTo>
                    <a:lnTo>
                      <a:pt x="118" y="75"/>
                    </a:lnTo>
                    <a:lnTo>
                      <a:pt x="98" y="69"/>
                    </a:lnTo>
                    <a:lnTo>
                      <a:pt x="77" y="60"/>
                    </a:lnTo>
                    <a:lnTo>
                      <a:pt x="42" y="3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54" name="Freeform 434"/>
              <p:cNvSpPr>
                <a:spLocks/>
              </p:cNvSpPr>
              <p:nvPr/>
            </p:nvSpPr>
            <p:spPr bwMode="auto">
              <a:xfrm>
                <a:off x="2428" y="2258"/>
                <a:ext cx="2" cy="2"/>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55" name="Rectangle 435"/>
              <p:cNvSpPr>
                <a:spLocks noChangeArrowheads="1"/>
              </p:cNvSpPr>
              <p:nvPr/>
            </p:nvSpPr>
            <p:spPr bwMode="auto">
              <a:xfrm>
                <a:off x="2510" y="2296"/>
                <a:ext cx="72"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556" name="Freeform 436"/>
              <p:cNvSpPr>
                <a:spLocks/>
              </p:cNvSpPr>
              <p:nvPr/>
            </p:nvSpPr>
            <p:spPr bwMode="auto">
              <a:xfrm>
                <a:off x="2510" y="2296"/>
                <a:ext cx="1" cy="3"/>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57" name="Freeform 437"/>
              <p:cNvSpPr>
                <a:spLocks/>
              </p:cNvSpPr>
              <p:nvPr/>
            </p:nvSpPr>
            <p:spPr bwMode="auto">
              <a:xfrm>
                <a:off x="2582" y="2296"/>
                <a:ext cx="54" cy="37"/>
              </a:xfrm>
              <a:custGeom>
                <a:avLst/>
                <a:gdLst>
                  <a:gd name="T0" fmla="*/ 2 w 108"/>
                  <a:gd name="T1" fmla="*/ 0 h 75"/>
                  <a:gd name="T2" fmla="*/ 19 w 108"/>
                  <a:gd name="T3" fmla="*/ 4 h 75"/>
                  <a:gd name="T4" fmla="*/ 37 w 108"/>
                  <a:gd name="T5" fmla="*/ 11 h 75"/>
                  <a:gd name="T6" fmla="*/ 57 w 108"/>
                  <a:gd name="T7" fmla="*/ 24 h 75"/>
                  <a:gd name="T8" fmla="*/ 73 w 108"/>
                  <a:gd name="T9" fmla="*/ 36 h 75"/>
                  <a:gd name="T10" fmla="*/ 108 w 108"/>
                  <a:gd name="T11" fmla="*/ 70 h 75"/>
                  <a:gd name="T12" fmla="*/ 104 w 108"/>
                  <a:gd name="T13" fmla="*/ 75 h 75"/>
                  <a:gd name="T14" fmla="*/ 68 w 108"/>
                  <a:gd name="T15" fmla="*/ 41 h 75"/>
                  <a:gd name="T16" fmla="*/ 53 w 108"/>
                  <a:gd name="T17" fmla="*/ 28 h 75"/>
                  <a:gd name="T18" fmla="*/ 36 w 108"/>
                  <a:gd name="T19" fmla="*/ 17 h 75"/>
                  <a:gd name="T20" fmla="*/ 17 w 108"/>
                  <a:gd name="T21" fmla="*/ 10 h 75"/>
                  <a:gd name="T22" fmla="*/ 0 w 108"/>
                  <a:gd name="T23" fmla="*/ 7 h 75"/>
                  <a:gd name="T24" fmla="*/ 2 w 108"/>
                  <a:gd name="T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75">
                    <a:moveTo>
                      <a:pt x="2" y="0"/>
                    </a:moveTo>
                    <a:lnTo>
                      <a:pt x="19" y="4"/>
                    </a:lnTo>
                    <a:lnTo>
                      <a:pt x="37" y="11"/>
                    </a:lnTo>
                    <a:lnTo>
                      <a:pt x="57" y="24"/>
                    </a:lnTo>
                    <a:lnTo>
                      <a:pt x="73" y="36"/>
                    </a:lnTo>
                    <a:lnTo>
                      <a:pt x="108" y="70"/>
                    </a:lnTo>
                    <a:lnTo>
                      <a:pt x="104" y="75"/>
                    </a:lnTo>
                    <a:lnTo>
                      <a:pt x="68" y="41"/>
                    </a:lnTo>
                    <a:lnTo>
                      <a:pt x="53" y="28"/>
                    </a:lnTo>
                    <a:lnTo>
                      <a:pt x="36" y="17"/>
                    </a:lnTo>
                    <a:lnTo>
                      <a:pt x="17" y="10"/>
                    </a:lnTo>
                    <a:lnTo>
                      <a:pt x="0"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58" name="Freeform 438"/>
              <p:cNvSpPr>
                <a:spLocks/>
              </p:cNvSpPr>
              <p:nvPr/>
            </p:nvSpPr>
            <p:spPr bwMode="auto">
              <a:xfrm>
                <a:off x="2582" y="2296"/>
                <a:ext cx="1" cy="3"/>
              </a:xfrm>
              <a:custGeom>
                <a:avLst/>
                <a:gdLst>
                  <a:gd name="T0" fmla="*/ 2 w 2"/>
                  <a:gd name="T1" fmla="*/ 0 h 7"/>
                  <a:gd name="T2" fmla="*/ 0 w 2"/>
                  <a:gd name="T3" fmla="*/ 7 h 7"/>
                  <a:gd name="T4" fmla="*/ 2 w 2"/>
                  <a:gd name="T5" fmla="*/ 7 h 7"/>
                  <a:gd name="T6" fmla="*/ 2 w 2"/>
                  <a:gd name="T7" fmla="*/ 0 h 7"/>
                </a:gdLst>
                <a:ahLst/>
                <a:cxnLst>
                  <a:cxn ang="0">
                    <a:pos x="T0" y="T1"/>
                  </a:cxn>
                  <a:cxn ang="0">
                    <a:pos x="T2" y="T3"/>
                  </a:cxn>
                  <a:cxn ang="0">
                    <a:pos x="T4" y="T5"/>
                  </a:cxn>
                  <a:cxn ang="0">
                    <a:pos x="T6" y="T7"/>
                  </a:cxn>
                </a:cxnLst>
                <a:rect l="0" t="0" r="r" b="b"/>
                <a:pathLst>
                  <a:path w="2" h="7">
                    <a:moveTo>
                      <a:pt x="2" y="0"/>
                    </a:moveTo>
                    <a:lnTo>
                      <a:pt x="0" y="7"/>
                    </a:lnTo>
                    <a:lnTo>
                      <a:pt x="2"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59" name="Freeform 439"/>
              <p:cNvSpPr>
                <a:spLocks/>
              </p:cNvSpPr>
              <p:nvPr/>
            </p:nvSpPr>
            <p:spPr bwMode="auto">
              <a:xfrm>
                <a:off x="2581" y="2300"/>
                <a:ext cx="55" cy="33"/>
              </a:xfrm>
              <a:custGeom>
                <a:avLst/>
                <a:gdLst>
                  <a:gd name="T0" fmla="*/ 106 w 109"/>
                  <a:gd name="T1" fmla="*/ 65 h 65"/>
                  <a:gd name="T2" fmla="*/ 80 w 109"/>
                  <a:gd name="T3" fmla="*/ 41 h 65"/>
                  <a:gd name="T4" fmla="*/ 68 w 109"/>
                  <a:gd name="T5" fmla="*/ 32 h 65"/>
                  <a:gd name="T6" fmla="*/ 55 w 109"/>
                  <a:gd name="T7" fmla="*/ 23 h 65"/>
                  <a:gd name="T8" fmla="*/ 44 w 109"/>
                  <a:gd name="T9" fmla="*/ 15 h 65"/>
                  <a:gd name="T10" fmla="*/ 30 w 109"/>
                  <a:gd name="T11" fmla="*/ 11 h 65"/>
                  <a:gd name="T12" fmla="*/ 17 w 109"/>
                  <a:gd name="T13" fmla="*/ 6 h 65"/>
                  <a:gd name="T14" fmla="*/ 0 w 109"/>
                  <a:gd name="T15" fmla="*/ 4 h 65"/>
                  <a:gd name="T16" fmla="*/ 0 w 109"/>
                  <a:gd name="T17" fmla="*/ 0 h 65"/>
                  <a:gd name="T18" fmla="*/ 17 w 109"/>
                  <a:gd name="T19" fmla="*/ 1 h 65"/>
                  <a:gd name="T20" fmla="*/ 34 w 109"/>
                  <a:gd name="T21" fmla="*/ 6 h 65"/>
                  <a:gd name="T22" fmla="*/ 48 w 109"/>
                  <a:gd name="T23" fmla="*/ 11 h 65"/>
                  <a:gd name="T24" fmla="*/ 60 w 109"/>
                  <a:gd name="T25" fmla="*/ 18 h 65"/>
                  <a:gd name="T26" fmla="*/ 72 w 109"/>
                  <a:gd name="T27" fmla="*/ 28 h 65"/>
                  <a:gd name="T28" fmla="*/ 85 w 109"/>
                  <a:gd name="T29" fmla="*/ 37 h 65"/>
                  <a:gd name="T30" fmla="*/ 109 w 109"/>
                  <a:gd name="T31" fmla="*/ 60 h 65"/>
                  <a:gd name="T32" fmla="*/ 106 w 109"/>
                  <a:gd name="T3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65">
                    <a:moveTo>
                      <a:pt x="106" y="65"/>
                    </a:moveTo>
                    <a:lnTo>
                      <a:pt x="80" y="41"/>
                    </a:lnTo>
                    <a:lnTo>
                      <a:pt x="68" y="32"/>
                    </a:lnTo>
                    <a:lnTo>
                      <a:pt x="55" y="23"/>
                    </a:lnTo>
                    <a:lnTo>
                      <a:pt x="44" y="15"/>
                    </a:lnTo>
                    <a:lnTo>
                      <a:pt x="30" y="11"/>
                    </a:lnTo>
                    <a:lnTo>
                      <a:pt x="17" y="6"/>
                    </a:lnTo>
                    <a:lnTo>
                      <a:pt x="0" y="4"/>
                    </a:lnTo>
                    <a:lnTo>
                      <a:pt x="0" y="0"/>
                    </a:lnTo>
                    <a:lnTo>
                      <a:pt x="17" y="1"/>
                    </a:lnTo>
                    <a:lnTo>
                      <a:pt x="34" y="6"/>
                    </a:lnTo>
                    <a:lnTo>
                      <a:pt x="48" y="11"/>
                    </a:lnTo>
                    <a:lnTo>
                      <a:pt x="60" y="18"/>
                    </a:lnTo>
                    <a:lnTo>
                      <a:pt x="72" y="28"/>
                    </a:lnTo>
                    <a:lnTo>
                      <a:pt x="85" y="37"/>
                    </a:lnTo>
                    <a:lnTo>
                      <a:pt x="109" y="60"/>
                    </a:lnTo>
                    <a:lnTo>
                      <a:pt x="10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60" name="Freeform 440"/>
              <p:cNvSpPr>
                <a:spLocks/>
              </p:cNvSpPr>
              <p:nvPr/>
            </p:nvSpPr>
            <p:spPr bwMode="auto">
              <a:xfrm>
                <a:off x="2633" y="2330"/>
                <a:ext cx="3" cy="3"/>
              </a:xfrm>
              <a:custGeom>
                <a:avLst/>
                <a:gdLst>
                  <a:gd name="T0" fmla="*/ 4 w 4"/>
                  <a:gd name="T1" fmla="*/ 0 h 5"/>
                  <a:gd name="T2" fmla="*/ 1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1" y="5"/>
                    </a:lnTo>
                    <a:lnTo>
                      <a:pt x="4" y="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61" name="Rectangle 441"/>
              <p:cNvSpPr>
                <a:spLocks noChangeArrowheads="1"/>
              </p:cNvSpPr>
              <p:nvPr/>
            </p:nvSpPr>
            <p:spPr bwMode="auto">
              <a:xfrm>
                <a:off x="2510" y="2300"/>
                <a:ext cx="71"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562" name="Freeform 442"/>
              <p:cNvSpPr>
                <a:spLocks/>
              </p:cNvSpPr>
              <p:nvPr/>
            </p:nvSpPr>
            <p:spPr bwMode="auto">
              <a:xfrm>
                <a:off x="2581" y="2300"/>
                <a:ext cx="1" cy="3"/>
              </a:xfrm>
              <a:custGeom>
                <a:avLst/>
                <a:gdLst>
                  <a:gd name="T0" fmla="*/ 2 h 6"/>
                  <a:gd name="T1" fmla="*/ 0 h 6"/>
                  <a:gd name="T2" fmla="*/ 6 h 6"/>
                  <a:gd name="T3" fmla="*/ 2 h 6"/>
                </a:gdLst>
                <a:ahLst/>
                <a:cxnLst>
                  <a:cxn ang="0">
                    <a:pos x="0" y="T0"/>
                  </a:cxn>
                  <a:cxn ang="0">
                    <a:pos x="0" y="T1"/>
                  </a:cxn>
                  <a:cxn ang="0">
                    <a:pos x="0" y="T2"/>
                  </a:cxn>
                  <a:cxn ang="0">
                    <a:pos x="0" y="T3"/>
                  </a:cxn>
                </a:cxnLst>
                <a:rect l="0" t="0" r="r" b="b"/>
                <a:pathLst>
                  <a:path h="6">
                    <a:moveTo>
                      <a:pt x="0" y="2"/>
                    </a:moveTo>
                    <a:lnTo>
                      <a:pt x="0" y="0"/>
                    </a:lnTo>
                    <a:lnTo>
                      <a:pt x="0"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63" name="Freeform 443"/>
              <p:cNvSpPr>
                <a:spLocks/>
              </p:cNvSpPr>
              <p:nvPr/>
            </p:nvSpPr>
            <p:spPr bwMode="auto">
              <a:xfrm>
                <a:off x="2479" y="2298"/>
                <a:ext cx="31" cy="5"/>
              </a:xfrm>
              <a:custGeom>
                <a:avLst/>
                <a:gdLst>
                  <a:gd name="T0" fmla="*/ 60 w 60"/>
                  <a:gd name="T1" fmla="*/ 9 h 9"/>
                  <a:gd name="T2" fmla="*/ 29 w 60"/>
                  <a:gd name="T3" fmla="*/ 6 h 9"/>
                  <a:gd name="T4" fmla="*/ 15 w 60"/>
                  <a:gd name="T5" fmla="*/ 5 h 9"/>
                  <a:gd name="T6" fmla="*/ 0 w 60"/>
                  <a:gd name="T7" fmla="*/ 5 h 9"/>
                  <a:gd name="T8" fmla="*/ 0 w 60"/>
                  <a:gd name="T9" fmla="*/ 0 h 9"/>
                  <a:gd name="T10" fmla="*/ 15 w 60"/>
                  <a:gd name="T11" fmla="*/ 0 h 9"/>
                  <a:gd name="T12" fmla="*/ 29 w 60"/>
                  <a:gd name="T13" fmla="*/ 2 h 9"/>
                  <a:gd name="T14" fmla="*/ 60 w 60"/>
                  <a:gd name="T15" fmla="*/ 5 h 9"/>
                  <a:gd name="T16" fmla="*/ 60 w 6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
                    <a:moveTo>
                      <a:pt x="60" y="9"/>
                    </a:moveTo>
                    <a:lnTo>
                      <a:pt x="29" y="6"/>
                    </a:lnTo>
                    <a:lnTo>
                      <a:pt x="15" y="5"/>
                    </a:lnTo>
                    <a:lnTo>
                      <a:pt x="0" y="5"/>
                    </a:lnTo>
                    <a:lnTo>
                      <a:pt x="0" y="0"/>
                    </a:lnTo>
                    <a:lnTo>
                      <a:pt x="15" y="0"/>
                    </a:lnTo>
                    <a:lnTo>
                      <a:pt x="29" y="2"/>
                    </a:lnTo>
                    <a:lnTo>
                      <a:pt x="60" y="5"/>
                    </a:lnTo>
                    <a:lnTo>
                      <a:pt x="6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64" name="Freeform 444"/>
              <p:cNvSpPr>
                <a:spLocks/>
              </p:cNvSpPr>
              <p:nvPr/>
            </p:nvSpPr>
            <p:spPr bwMode="auto">
              <a:xfrm>
                <a:off x="2510" y="2300"/>
                <a:ext cx="1" cy="3"/>
              </a:xfrm>
              <a:custGeom>
                <a:avLst/>
                <a:gdLst>
                  <a:gd name="T0" fmla="*/ 6 h 6"/>
                  <a:gd name="T1" fmla="*/ 2 h 6"/>
                  <a:gd name="T2" fmla="*/ 0 h 6"/>
                  <a:gd name="T3" fmla="*/ 6 h 6"/>
                </a:gdLst>
                <a:ahLst/>
                <a:cxnLst>
                  <a:cxn ang="0">
                    <a:pos x="0" y="T0"/>
                  </a:cxn>
                  <a:cxn ang="0">
                    <a:pos x="0" y="T1"/>
                  </a:cxn>
                  <a:cxn ang="0">
                    <a:pos x="0" y="T2"/>
                  </a:cxn>
                  <a:cxn ang="0">
                    <a:pos x="0" y="T3"/>
                  </a:cxn>
                </a:cxnLst>
                <a:rect l="0" t="0" r="r" b="b"/>
                <a:pathLst>
                  <a:path h="6">
                    <a:moveTo>
                      <a:pt x="0" y="6"/>
                    </a:moveTo>
                    <a:lnTo>
                      <a:pt x="0" y="2"/>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65" name="Freeform 445"/>
              <p:cNvSpPr>
                <a:spLocks/>
              </p:cNvSpPr>
              <p:nvPr/>
            </p:nvSpPr>
            <p:spPr bwMode="auto">
              <a:xfrm>
                <a:off x="2478" y="2298"/>
                <a:ext cx="70" cy="59"/>
              </a:xfrm>
              <a:custGeom>
                <a:avLst/>
                <a:gdLst>
                  <a:gd name="T0" fmla="*/ 4 w 141"/>
                  <a:gd name="T1" fmla="*/ 0 h 119"/>
                  <a:gd name="T2" fmla="*/ 17 w 141"/>
                  <a:gd name="T3" fmla="*/ 19 h 119"/>
                  <a:gd name="T4" fmla="*/ 37 w 141"/>
                  <a:gd name="T5" fmla="*/ 39 h 119"/>
                  <a:gd name="T6" fmla="*/ 82 w 141"/>
                  <a:gd name="T7" fmla="*/ 76 h 119"/>
                  <a:gd name="T8" fmla="*/ 141 w 141"/>
                  <a:gd name="T9" fmla="*/ 114 h 119"/>
                  <a:gd name="T10" fmla="*/ 136 w 141"/>
                  <a:gd name="T11" fmla="*/ 119 h 119"/>
                  <a:gd name="T12" fmla="*/ 77 w 141"/>
                  <a:gd name="T13" fmla="*/ 80 h 119"/>
                  <a:gd name="T14" fmla="*/ 32 w 141"/>
                  <a:gd name="T15" fmla="*/ 43 h 119"/>
                  <a:gd name="T16" fmla="*/ 12 w 141"/>
                  <a:gd name="T17" fmla="*/ 23 h 119"/>
                  <a:gd name="T18" fmla="*/ 0 w 141"/>
                  <a:gd name="T19" fmla="*/ 5 h 119"/>
                  <a:gd name="T20" fmla="*/ 4 w 141"/>
                  <a:gd name="T21"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19">
                    <a:moveTo>
                      <a:pt x="4" y="0"/>
                    </a:moveTo>
                    <a:lnTo>
                      <a:pt x="17" y="19"/>
                    </a:lnTo>
                    <a:lnTo>
                      <a:pt x="37" y="39"/>
                    </a:lnTo>
                    <a:lnTo>
                      <a:pt x="82" y="76"/>
                    </a:lnTo>
                    <a:lnTo>
                      <a:pt x="141" y="114"/>
                    </a:lnTo>
                    <a:lnTo>
                      <a:pt x="136" y="119"/>
                    </a:lnTo>
                    <a:lnTo>
                      <a:pt x="77" y="80"/>
                    </a:lnTo>
                    <a:lnTo>
                      <a:pt x="32" y="43"/>
                    </a:lnTo>
                    <a:lnTo>
                      <a:pt x="12" y="23"/>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66" name="Freeform 446"/>
              <p:cNvSpPr>
                <a:spLocks/>
              </p:cNvSpPr>
              <p:nvPr/>
            </p:nvSpPr>
            <p:spPr bwMode="auto">
              <a:xfrm>
                <a:off x="2476" y="2298"/>
                <a:ext cx="4" cy="2"/>
              </a:xfrm>
              <a:custGeom>
                <a:avLst/>
                <a:gdLst>
                  <a:gd name="T0" fmla="*/ 6 w 7"/>
                  <a:gd name="T1" fmla="*/ 0 h 5"/>
                  <a:gd name="T2" fmla="*/ 0 w 7"/>
                  <a:gd name="T3" fmla="*/ 0 h 5"/>
                  <a:gd name="T4" fmla="*/ 3 w 7"/>
                  <a:gd name="T5" fmla="*/ 5 h 5"/>
                  <a:gd name="T6" fmla="*/ 7 w 7"/>
                  <a:gd name="T7" fmla="*/ 0 h 5"/>
                  <a:gd name="T8" fmla="*/ 6 w 7"/>
                  <a:gd name="T9" fmla="*/ 5 h 5"/>
                  <a:gd name="T10" fmla="*/ 6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6" y="0"/>
                    </a:moveTo>
                    <a:lnTo>
                      <a:pt x="0" y="0"/>
                    </a:lnTo>
                    <a:lnTo>
                      <a:pt x="3" y="5"/>
                    </a:lnTo>
                    <a:lnTo>
                      <a:pt x="7" y="0"/>
                    </a:lnTo>
                    <a:lnTo>
                      <a:pt x="6"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67" name="Freeform 447"/>
              <p:cNvSpPr>
                <a:spLocks/>
              </p:cNvSpPr>
              <p:nvPr/>
            </p:nvSpPr>
            <p:spPr bwMode="auto">
              <a:xfrm>
                <a:off x="2497" y="2327"/>
                <a:ext cx="50" cy="30"/>
              </a:xfrm>
              <a:custGeom>
                <a:avLst/>
                <a:gdLst>
                  <a:gd name="T0" fmla="*/ 101 w 101"/>
                  <a:gd name="T1" fmla="*/ 60 h 60"/>
                  <a:gd name="T2" fmla="*/ 89 w 101"/>
                  <a:gd name="T3" fmla="*/ 58 h 60"/>
                  <a:gd name="T4" fmla="*/ 73 w 101"/>
                  <a:gd name="T5" fmla="*/ 54 h 60"/>
                  <a:gd name="T6" fmla="*/ 61 w 101"/>
                  <a:gd name="T7" fmla="*/ 48 h 60"/>
                  <a:gd name="T8" fmla="*/ 45 w 101"/>
                  <a:gd name="T9" fmla="*/ 40 h 60"/>
                  <a:gd name="T10" fmla="*/ 0 w 101"/>
                  <a:gd name="T11" fmla="*/ 4 h 60"/>
                  <a:gd name="T12" fmla="*/ 5 w 101"/>
                  <a:gd name="T13" fmla="*/ 0 h 60"/>
                  <a:gd name="T14" fmla="*/ 50 w 101"/>
                  <a:gd name="T15" fmla="*/ 35 h 60"/>
                  <a:gd name="T16" fmla="*/ 64 w 101"/>
                  <a:gd name="T17" fmla="*/ 43 h 60"/>
                  <a:gd name="T18" fmla="*/ 76 w 101"/>
                  <a:gd name="T19" fmla="*/ 49 h 60"/>
                  <a:gd name="T20" fmla="*/ 89 w 101"/>
                  <a:gd name="T21" fmla="*/ 54 h 60"/>
                  <a:gd name="T22" fmla="*/ 101 w 101"/>
                  <a:gd name="T23" fmla="*/ 55 h 60"/>
                  <a:gd name="T24" fmla="*/ 101 w 101"/>
                  <a:gd name="T2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60">
                    <a:moveTo>
                      <a:pt x="101" y="60"/>
                    </a:moveTo>
                    <a:lnTo>
                      <a:pt x="89" y="58"/>
                    </a:lnTo>
                    <a:lnTo>
                      <a:pt x="73" y="54"/>
                    </a:lnTo>
                    <a:lnTo>
                      <a:pt x="61" y="48"/>
                    </a:lnTo>
                    <a:lnTo>
                      <a:pt x="45" y="40"/>
                    </a:lnTo>
                    <a:lnTo>
                      <a:pt x="0" y="4"/>
                    </a:lnTo>
                    <a:lnTo>
                      <a:pt x="5" y="0"/>
                    </a:lnTo>
                    <a:lnTo>
                      <a:pt x="50" y="35"/>
                    </a:lnTo>
                    <a:lnTo>
                      <a:pt x="64" y="43"/>
                    </a:lnTo>
                    <a:lnTo>
                      <a:pt x="76" y="49"/>
                    </a:lnTo>
                    <a:lnTo>
                      <a:pt x="89" y="54"/>
                    </a:lnTo>
                    <a:lnTo>
                      <a:pt x="101" y="55"/>
                    </a:lnTo>
                    <a:lnTo>
                      <a:pt x="10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68" name="Freeform 448"/>
              <p:cNvSpPr>
                <a:spLocks/>
              </p:cNvSpPr>
              <p:nvPr/>
            </p:nvSpPr>
            <p:spPr bwMode="auto">
              <a:xfrm>
                <a:off x="2546" y="2355"/>
                <a:ext cx="2" cy="2"/>
              </a:xfrm>
              <a:custGeom>
                <a:avLst/>
                <a:gdLst>
                  <a:gd name="T0" fmla="*/ 5 w 5"/>
                  <a:gd name="T1" fmla="*/ 0 h 5"/>
                  <a:gd name="T2" fmla="*/ 3 w 5"/>
                  <a:gd name="T3" fmla="*/ 5 h 5"/>
                  <a:gd name="T4" fmla="*/ 3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3" y="5"/>
                    </a:lnTo>
                    <a:lnTo>
                      <a:pt x="3" y="0"/>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69" name="Freeform 449"/>
              <p:cNvSpPr>
                <a:spLocks/>
              </p:cNvSpPr>
              <p:nvPr/>
            </p:nvSpPr>
            <p:spPr bwMode="auto">
              <a:xfrm>
                <a:off x="2436" y="2274"/>
                <a:ext cx="64" cy="56"/>
              </a:xfrm>
              <a:custGeom>
                <a:avLst/>
                <a:gdLst>
                  <a:gd name="T0" fmla="*/ 124 w 127"/>
                  <a:gd name="T1" fmla="*/ 111 h 111"/>
                  <a:gd name="T2" fmla="*/ 64 w 127"/>
                  <a:gd name="T3" fmla="*/ 56 h 111"/>
                  <a:gd name="T4" fmla="*/ 34 w 127"/>
                  <a:gd name="T5" fmla="*/ 31 h 111"/>
                  <a:gd name="T6" fmla="*/ 0 w 127"/>
                  <a:gd name="T7" fmla="*/ 5 h 111"/>
                  <a:gd name="T8" fmla="*/ 5 w 127"/>
                  <a:gd name="T9" fmla="*/ 0 h 111"/>
                  <a:gd name="T10" fmla="*/ 39 w 127"/>
                  <a:gd name="T11" fmla="*/ 27 h 111"/>
                  <a:gd name="T12" fmla="*/ 67 w 127"/>
                  <a:gd name="T13" fmla="*/ 51 h 111"/>
                  <a:gd name="T14" fmla="*/ 127 w 127"/>
                  <a:gd name="T15" fmla="*/ 107 h 111"/>
                  <a:gd name="T16" fmla="*/ 124 w 127"/>
                  <a:gd name="T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111">
                    <a:moveTo>
                      <a:pt x="124" y="111"/>
                    </a:moveTo>
                    <a:lnTo>
                      <a:pt x="64" y="56"/>
                    </a:lnTo>
                    <a:lnTo>
                      <a:pt x="34" y="31"/>
                    </a:lnTo>
                    <a:lnTo>
                      <a:pt x="0" y="5"/>
                    </a:lnTo>
                    <a:lnTo>
                      <a:pt x="5" y="0"/>
                    </a:lnTo>
                    <a:lnTo>
                      <a:pt x="39" y="27"/>
                    </a:lnTo>
                    <a:lnTo>
                      <a:pt x="67" y="51"/>
                    </a:lnTo>
                    <a:lnTo>
                      <a:pt x="127" y="107"/>
                    </a:lnTo>
                    <a:lnTo>
                      <a:pt x="12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0" name="Freeform 450"/>
              <p:cNvSpPr>
                <a:spLocks/>
              </p:cNvSpPr>
              <p:nvPr/>
            </p:nvSpPr>
            <p:spPr bwMode="auto">
              <a:xfrm>
                <a:off x="2497" y="2327"/>
                <a:ext cx="3" cy="3"/>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2" y="4"/>
                    </a:ln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1" name="Freeform 451"/>
              <p:cNvSpPr>
                <a:spLocks/>
              </p:cNvSpPr>
              <p:nvPr/>
            </p:nvSpPr>
            <p:spPr bwMode="auto">
              <a:xfrm>
                <a:off x="2339" y="2233"/>
                <a:ext cx="99" cy="43"/>
              </a:xfrm>
              <a:custGeom>
                <a:avLst/>
                <a:gdLst>
                  <a:gd name="T0" fmla="*/ 193 w 198"/>
                  <a:gd name="T1" fmla="*/ 87 h 87"/>
                  <a:gd name="T2" fmla="*/ 147 w 198"/>
                  <a:gd name="T3" fmla="*/ 58 h 87"/>
                  <a:gd name="T4" fmla="*/ 102 w 198"/>
                  <a:gd name="T5" fmla="*/ 38 h 87"/>
                  <a:gd name="T6" fmla="*/ 0 w 198"/>
                  <a:gd name="T7" fmla="*/ 5 h 87"/>
                  <a:gd name="T8" fmla="*/ 3 w 198"/>
                  <a:gd name="T9" fmla="*/ 0 h 87"/>
                  <a:gd name="T10" fmla="*/ 105 w 198"/>
                  <a:gd name="T11" fmla="*/ 33 h 87"/>
                  <a:gd name="T12" fmla="*/ 150 w 198"/>
                  <a:gd name="T13" fmla="*/ 53 h 87"/>
                  <a:gd name="T14" fmla="*/ 198 w 198"/>
                  <a:gd name="T15" fmla="*/ 82 h 87"/>
                  <a:gd name="T16" fmla="*/ 193 w 19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87">
                    <a:moveTo>
                      <a:pt x="193" y="87"/>
                    </a:moveTo>
                    <a:lnTo>
                      <a:pt x="147" y="58"/>
                    </a:lnTo>
                    <a:lnTo>
                      <a:pt x="102" y="38"/>
                    </a:lnTo>
                    <a:lnTo>
                      <a:pt x="0" y="5"/>
                    </a:lnTo>
                    <a:lnTo>
                      <a:pt x="3" y="0"/>
                    </a:lnTo>
                    <a:lnTo>
                      <a:pt x="105" y="33"/>
                    </a:lnTo>
                    <a:lnTo>
                      <a:pt x="150" y="53"/>
                    </a:lnTo>
                    <a:lnTo>
                      <a:pt x="198" y="82"/>
                    </a:lnTo>
                    <a:lnTo>
                      <a:pt x="193"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2" name="Freeform 452"/>
              <p:cNvSpPr>
                <a:spLocks/>
              </p:cNvSpPr>
              <p:nvPr/>
            </p:nvSpPr>
            <p:spPr bwMode="auto">
              <a:xfrm>
                <a:off x="2436" y="2274"/>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3" name="Freeform 453"/>
              <p:cNvSpPr>
                <a:spLocks/>
              </p:cNvSpPr>
              <p:nvPr/>
            </p:nvSpPr>
            <p:spPr bwMode="auto">
              <a:xfrm>
                <a:off x="2275" y="2201"/>
                <a:ext cx="66" cy="35"/>
              </a:xfrm>
              <a:custGeom>
                <a:avLst/>
                <a:gdLst>
                  <a:gd name="T0" fmla="*/ 129 w 132"/>
                  <a:gd name="T1" fmla="*/ 69 h 69"/>
                  <a:gd name="T2" fmla="*/ 93 w 132"/>
                  <a:gd name="T3" fmla="*/ 55 h 69"/>
                  <a:gd name="T4" fmla="*/ 64 w 132"/>
                  <a:gd name="T5" fmla="*/ 41 h 69"/>
                  <a:gd name="T6" fmla="*/ 0 w 132"/>
                  <a:gd name="T7" fmla="*/ 4 h 69"/>
                  <a:gd name="T8" fmla="*/ 5 w 132"/>
                  <a:gd name="T9" fmla="*/ 0 h 69"/>
                  <a:gd name="T10" fmla="*/ 67 w 132"/>
                  <a:gd name="T11" fmla="*/ 37 h 69"/>
                  <a:gd name="T12" fmla="*/ 96 w 132"/>
                  <a:gd name="T13" fmla="*/ 51 h 69"/>
                  <a:gd name="T14" fmla="*/ 132 w 132"/>
                  <a:gd name="T15" fmla="*/ 64 h 69"/>
                  <a:gd name="T16" fmla="*/ 129 w 132"/>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69">
                    <a:moveTo>
                      <a:pt x="129" y="69"/>
                    </a:moveTo>
                    <a:lnTo>
                      <a:pt x="93" y="55"/>
                    </a:lnTo>
                    <a:lnTo>
                      <a:pt x="64" y="41"/>
                    </a:lnTo>
                    <a:lnTo>
                      <a:pt x="0" y="4"/>
                    </a:lnTo>
                    <a:lnTo>
                      <a:pt x="5" y="0"/>
                    </a:lnTo>
                    <a:lnTo>
                      <a:pt x="67" y="37"/>
                    </a:lnTo>
                    <a:lnTo>
                      <a:pt x="96" y="51"/>
                    </a:lnTo>
                    <a:lnTo>
                      <a:pt x="132" y="64"/>
                    </a:lnTo>
                    <a:lnTo>
                      <a:pt x="12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4" name="Freeform 454"/>
              <p:cNvSpPr>
                <a:spLocks/>
              </p:cNvSpPr>
              <p:nvPr/>
            </p:nvSpPr>
            <p:spPr bwMode="auto">
              <a:xfrm>
                <a:off x="2339" y="2233"/>
                <a:ext cx="2"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5" name="Freeform 455"/>
              <p:cNvSpPr>
                <a:spLocks/>
              </p:cNvSpPr>
              <p:nvPr/>
            </p:nvSpPr>
            <p:spPr bwMode="auto">
              <a:xfrm>
                <a:off x="2222" y="2161"/>
                <a:ext cx="55" cy="42"/>
              </a:xfrm>
              <a:custGeom>
                <a:avLst/>
                <a:gdLst>
                  <a:gd name="T0" fmla="*/ 109 w 112"/>
                  <a:gd name="T1" fmla="*/ 83 h 83"/>
                  <a:gd name="T2" fmla="*/ 78 w 112"/>
                  <a:gd name="T3" fmla="*/ 66 h 83"/>
                  <a:gd name="T4" fmla="*/ 47 w 112"/>
                  <a:gd name="T5" fmla="*/ 51 h 83"/>
                  <a:gd name="T6" fmla="*/ 24 w 112"/>
                  <a:gd name="T7" fmla="*/ 31 h 83"/>
                  <a:gd name="T8" fmla="*/ 0 w 112"/>
                  <a:gd name="T9" fmla="*/ 5 h 83"/>
                  <a:gd name="T10" fmla="*/ 3 w 112"/>
                  <a:gd name="T11" fmla="*/ 0 h 83"/>
                  <a:gd name="T12" fmla="*/ 27 w 112"/>
                  <a:gd name="T13" fmla="*/ 26 h 83"/>
                  <a:gd name="T14" fmla="*/ 51 w 112"/>
                  <a:gd name="T15" fmla="*/ 46 h 83"/>
                  <a:gd name="T16" fmla="*/ 81 w 112"/>
                  <a:gd name="T17" fmla="*/ 62 h 83"/>
                  <a:gd name="T18" fmla="*/ 112 w 112"/>
                  <a:gd name="T19" fmla="*/ 79 h 83"/>
                  <a:gd name="T20" fmla="*/ 109 w 112"/>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83">
                    <a:moveTo>
                      <a:pt x="109" y="83"/>
                    </a:moveTo>
                    <a:lnTo>
                      <a:pt x="78" y="66"/>
                    </a:lnTo>
                    <a:lnTo>
                      <a:pt x="47" y="51"/>
                    </a:lnTo>
                    <a:lnTo>
                      <a:pt x="24" y="31"/>
                    </a:lnTo>
                    <a:lnTo>
                      <a:pt x="0" y="5"/>
                    </a:lnTo>
                    <a:lnTo>
                      <a:pt x="3" y="0"/>
                    </a:lnTo>
                    <a:lnTo>
                      <a:pt x="27" y="26"/>
                    </a:lnTo>
                    <a:lnTo>
                      <a:pt x="51" y="46"/>
                    </a:lnTo>
                    <a:lnTo>
                      <a:pt x="81" y="62"/>
                    </a:lnTo>
                    <a:lnTo>
                      <a:pt x="112" y="79"/>
                    </a:lnTo>
                    <a:lnTo>
                      <a:pt x="109"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6" name="Freeform 456"/>
              <p:cNvSpPr>
                <a:spLocks/>
              </p:cNvSpPr>
              <p:nvPr/>
            </p:nvSpPr>
            <p:spPr bwMode="auto">
              <a:xfrm>
                <a:off x="2275" y="2201"/>
                <a:ext cx="2" cy="2"/>
              </a:xfrm>
              <a:custGeom>
                <a:avLst/>
                <a:gdLst>
                  <a:gd name="T0" fmla="*/ 5 w 5"/>
                  <a:gd name="T1" fmla="*/ 0 h 4"/>
                  <a:gd name="T2" fmla="*/ 2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4"/>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7" name="Freeform 457"/>
              <p:cNvSpPr>
                <a:spLocks/>
              </p:cNvSpPr>
              <p:nvPr/>
            </p:nvSpPr>
            <p:spPr bwMode="auto">
              <a:xfrm>
                <a:off x="2167" y="2084"/>
                <a:ext cx="56" cy="80"/>
              </a:xfrm>
              <a:custGeom>
                <a:avLst/>
                <a:gdLst>
                  <a:gd name="T0" fmla="*/ 109 w 113"/>
                  <a:gd name="T1" fmla="*/ 161 h 161"/>
                  <a:gd name="T2" fmla="*/ 81 w 113"/>
                  <a:gd name="T3" fmla="*/ 119 h 161"/>
                  <a:gd name="T4" fmla="*/ 56 w 113"/>
                  <a:gd name="T5" fmla="*/ 82 h 161"/>
                  <a:gd name="T6" fmla="*/ 31 w 113"/>
                  <a:gd name="T7" fmla="*/ 45 h 161"/>
                  <a:gd name="T8" fmla="*/ 0 w 113"/>
                  <a:gd name="T9" fmla="*/ 5 h 161"/>
                  <a:gd name="T10" fmla="*/ 5 w 113"/>
                  <a:gd name="T11" fmla="*/ 0 h 161"/>
                  <a:gd name="T12" fmla="*/ 36 w 113"/>
                  <a:gd name="T13" fmla="*/ 40 h 161"/>
                  <a:gd name="T14" fmla="*/ 61 w 113"/>
                  <a:gd name="T15" fmla="*/ 77 h 161"/>
                  <a:gd name="T16" fmla="*/ 86 w 113"/>
                  <a:gd name="T17" fmla="*/ 114 h 161"/>
                  <a:gd name="T18" fmla="*/ 113 w 113"/>
                  <a:gd name="T19" fmla="*/ 156 h 161"/>
                  <a:gd name="T20" fmla="*/ 109 w 113"/>
                  <a:gd name="T21"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61">
                    <a:moveTo>
                      <a:pt x="109" y="161"/>
                    </a:moveTo>
                    <a:lnTo>
                      <a:pt x="81" y="119"/>
                    </a:lnTo>
                    <a:lnTo>
                      <a:pt x="56" y="82"/>
                    </a:lnTo>
                    <a:lnTo>
                      <a:pt x="31" y="45"/>
                    </a:lnTo>
                    <a:lnTo>
                      <a:pt x="0" y="5"/>
                    </a:lnTo>
                    <a:lnTo>
                      <a:pt x="5" y="0"/>
                    </a:lnTo>
                    <a:lnTo>
                      <a:pt x="36" y="40"/>
                    </a:lnTo>
                    <a:lnTo>
                      <a:pt x="61" y="77"/>
                    </a:lnTo>
                    <a:lnTo>
                      <a:pt x="86" y="114"/>
                    </a:lnTo>
                    <a:lnTo>
                      <a:pt x="113" y="156"/>
                    </a:lnTo>
                    <a:lnTo>
                      <a:pt x="109"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8" name="Freeform 458"/>
              <p:cNvSpPr>
                <a:spLocks/>
              </p:cNvSpPr>
              <p:nvPr/>
            </p:nvSpPr>
            <p:spPr bwMode="auto">
              <a:xfrm>
                <a:off x="2221" y="2161"/>
                <a:ext cx="2" cy="3"/>
              </a:xfrm>
              <a:custGeom>
                <a:avLst/>
                <a:gdLst>
                  <a:gd name="T0" fmla="*/ 1 w 4"/>
                  <a:gd name="T1" fmla="*/ 5 h 5"/>
                  <a:gd name="T2" fmla="*/ 0 w 4"/>
                  <a:gd name="T3" fmla="*/ 5 h 5"/>
                  <a:gd name="T4" fmla="*/ 4 w 4"/>
                  <a:gd name="T5" fmla="*/ 0 h 5"/>
                  <a:gd name="T6" fmla="*/ 1 w 4"/>
                  <a:gd name="T7" fmla="*/ 5 h 5"/>
                </a:gdLst>
                <a:ahLst/>
                <a:cxnLst>
                  <a:cxn ang="0">
                    <a:pos x="T0" y="T1"/>
                  </a:cxn>
                  <a:cxn ang="0">
                    <a:pos x="T2" y="T3"/>
                  </a:cxn>
                  <a:cxn ang="0">
                    <a:pos x="T4" y="T5"/>
                  </a:cxn>
                  <a:cxn ang="0">
                    <a:pos x="T6" y="T7"/>
                  </a:cxn>
                </a:cxnLst>
                <a:rect l="0" t="0" r="r" b="b"/>
                <a:pathLst>
                  <a:path w="4" h="5">
                    <a:moveTo>
                      <a:pt x="1" y="5"/>
                    </a:moveTo>
                    <a:lnTo>
                      <a:pt x="0" y="5"/>
                    </a:lnTo>
                    <a:lnTo>
                      <a:pt x="4" y="0"/>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79" name="Freeform 459"/>
              <p:cNvSpPr>
                <a:spLocks/>
              </p:cNvSpPr>
              <p:nvPr/>
            </p:nvSpPr>
            <p:spPr bwMode="auto">
              <a:xfrm>
                <a:off x="2167" y="2084"/>
                <a:ext cx="4" cy="83"/>
              </a:xfrm>
              <a:custGeom>
                <a:avLst/>
                <a:gdLst>
                  <a:gd name="T0" fmla="*/ 7 w 10"/>
                  <a:gd name="T1" fmla="*/ 0 h 165"/>
                  <a:gd name="T2" fmla="*/ 10 w 10"/>
                  <a:gd name="T3" fmla="*/ 165 h 165"/>
                  <a:gd name="T4" fmla="*/ 4 w 10"/>
                  <a:gd name="T5" fmla="*/ 165 h 165"/>
                  <a:gd name="T6" fmla="*/ 0 w 10"/>
                  <a:gd name="T7" fmla="*/ 0 h 165"/>
                  <a:gd name="T8" fmla="*/ 7 w 10"/>
                  <a:gd name="T9" fmla="*/ 0 h 165"/>
                </a:gdLst>
                <a:ahLst/>
                <a:cxnLst>
                  <a:cxn ang="0">
                    <a:pos x="T0" y="T1"/>
                  </a:cxn>
                  <a:cxn ang="0">
                    <a:pos x="T2" y="T3"/>
                  </a:cxn>
                  <a:cxn ang="0">
                    <a:pos x="T4" y="T5"/>
                  </a:cxn>
                  <a:cxn ang="0">
                    <a:pos x="T6" y="T7"/>
                  </a:cxn>
                  <a:cxn ang="0">
                    <a:pos x="T8" y="T9"/>
                  </a:cxn>
                </a:cxnLst>
                <a:rect l="0" t="0" r="r" b="b"/>
                <a:pathLst>
                  <a:path w="10" h="165">
                    <a:moveTo>
                      <a:pt x="7" y="0"/>
                    </a:moveTo>
                    <a:lnTo>
                      <a:pt x="10" y="165"/>
                    </a:lnTo>
                    <a:lnTo>
                      <a:pt x="4" y="165"/>
                    </a:ln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80" name="Freeform 460"/>
              <p:cNvSpPr>
                <a:spLocks/>
              </p:cNvSpPr>
              <p:nvPr/>
            </p:nvSpPr>
            <p:spPr bwMode="auto">
              <a:xfrm>
                <a:off x="2167" y="2080"/>
                <a:ext cx="3" cy="6"/>
              </a:xfrm>
              <a:custGeom>
                <a:avLst/>
                <a:gdLst>
                  <a:gd name="T0" fmla="*/ 5 w 7"/>
                  <a:gd name="T1" fmla="*/ 6 h 11"/>
                  <a:gd name="T2" fmla="*/ 0 w 7"/>
                  <a:gd name="T3" fmla="*/ 0 h 11"/>
                  <a:gd name="T4" fmla="*/ 0 w 7"/>
                  <a:gd name="T5" fmla="*/ 8 h 11"/>
                  <a:gd name="T6" fmla="*/ 7 w 7"/>
                  <a:gd name="T7" fmla="*/ 8 h 11"/>
                  <a:gd name="T8" fmla="*/ 0 w 7"/>
                  <a:gd name="T9" fmla="*/ 11 h 11"/>
                  <a:gd name="T10" fmla="*/ 5 w 7"/>
                  <a:gd name="T11" fmla="*/ 6 h 11"/>
                </a:gdLst>
                <a:ahLst/>
                <a:cxnLst>
                  <a:cxn ang="0">
                    <a:pos x="T0" y="T1"/>
                  </a:cxn>
                  <a:cxn ang="0">
                    <a:pos x="T2" y="T3"/>
                  </a:cxn>
                  <a:cxn ang="0">
                    <a:pos x="T4" y="T5"/>
                  </a:cxn>
                  <a:cxn ang="0">
                    <a:pos x="T6" y="T7"/>
                  </a:cxn>
                  <a:cxn ang="0">
                    <a:pos x="T8" y="T9"/>
                  </a:cxn>
                  <a:cxn ang="0">
                    <a:pos x="T10" y="T11"/>
                  </a:cxn>
                </a:cxnLst>
                <a:rect l="0" t="0" r="r" b="b"/>
                <a:pathLst>
                  <a:path w="7" h="11">
                    <a:moveTo>
                      <a:pt x="5" y="6"/>
                    </a:moveTo>
                    <a:lnTo>
                      <a:pt x="0" y="0"/>
                    </a:lnTo>
                    <a:lnTo>
                      <a:pt x="0" y="8"/>
                    </a:lnTo>
                    <a:lnTo>
                      <a:pt x="7" y="8"/>
                    </a:lnTo>
                    <a:lnTo>
                      <a:pt x="0" y="11"/>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81" name="Freeform 461"/>
              <p:cNvSpPr>
                <a:spLocks/>
              </p:cNvSpPr>
              <p:nvPr/>
            </p:nvSpPr>
            <p:spPr bwMode="auto">
              <a:xfrm>
                <a:off x="2168" y="2167"/>
                <a:ext cx="22" cy="65"/>
              </a:xfrm>
              <a:custGeom>
                <a:avLst/>
                <a:gdLst>
                  <a:gd name="T0" fmla="*/ 6 w 43"/>
                  <a:gd name="T1" fmla="*/ 0 h 129"/>
                  <a:gd name="T2" fmla="*/ 7 w 43"/>
                  <a:gd name="T3" fmla="*/ 23 h 129"/>
                  <a:gd name="T4" fmla="*/ 12 w 43"/>
                  <a:gd name="T5" fmla="*/ 46 h 129"/>
                  <a:gd name="T6" fmla="*/ 24 w 43"/>
                  <a:gd name="T7" fmla="*/ 88 h 129"/>
                  <a:gd name="T8" fmla="*/ 38 w 43"/>
                  <a:gd name="T9" fmla="*/ 117 h 129"/>
                  <a:gd name="T10" fmla="*/ 43 w 43"/>
                  <a:gd name="T11" fmla="*/ 128 h 129"/>
                  <a:gd name="T12" fmla="*/ 37 w 43"/>
                  <a:gd name="T13" fmla="*/ 129 h 129"/>
                  <a:gd name="T14" fmla="*/ 32 w 43"/>
                  <a:gd name="T15" fmla="*/ 119 h 129"/>
                  <a:gd name="T16" fmla="*/ 18 w 43"/>
                  <a:gd name="T17" fmla="*/ 89 h 129"/>
                  <a:gd name="T18" fmla="*/ 6 w 43"/>
                  <a:gd name="T19" fmla="*/ 48 h 129"/>
                  <a:gd name="T20" fmla="*/ 1 w 43"/>
                  <a:gd name="T21" fmla="*/ 24 h 129"/>
                  <a:gd name="T22" fmla="*/ 0 w 43"/>
                  <a:gd name="T23" fmla="*/ 0 h 129"/>
                  <a:gd name="T24" fmla="*/ 6 w 43"/>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29">
                    <a:moveTo>
                      <a:pt x="6" y="0"/>
                    </a:moveTo>
                    <a:lnTo>
                      <a:pt x="7" y="23"/>
                    </a:lnTo>
                    <a:lnTo>
                      <a:pt x="12" y="46"/>
                    </a:lnTo>
                    <a:lnTo>
                      <a:pt x="24" y="88"/>
                    </a:lnTo>
                    <a:lnTo>
                      <a:pt x="38" y="117"/>
                    </a:lnTo>
                    <a:lnTo>
                      <a:pt x="43" y="128"/>
                    </a:lnTo>
                    <a:lnTo>
                      <a:pt x="37" y="129"/>
                    </a:lnTo>
                    <a:lnTo>
                      <a:pt x="32" y="119"/>
                    </a:lnTo>
                    <a:lnTo>
                      <a:pt x="18" y="89"/>
                    </a:lnTo>
                    <a:lnTo>
                      <a:pt x="6" y="48"/>
                    </a:lnTo>
                    <a:lnTo>
                      <a:pt x="1" y="24"/>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sp>
          <p:nvSpPr>
            <p:cNvPr id="389582" name="Freeform 462"/>
            <p:cNvSpPr>
              <a:spLocks/>
            </p:cNvSpPr>
            <p:nvPr/>
          </p:nvSpPr>
          <p:spPr bwMode="auto">
            <a:xfrm>
              <a:off x="2168" y="2167"/>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83" name="Freeform 463"/>
            <p:cNvSpPr>
              <a:spLocks/>
            </p:cNvSpPr>
            <p:nvPr/>
          </p:nvSpPr>
          <p:spPr bwMode="auto">
            <a:xfrm>
              <a:off x="2163" y="2188"/>
              <a:ext cx="26" cy="44"/>
            </a:xfrm>
            <a:custGeom>
              <a:avLst/>
              <a:gdLst>
                <a:gd name="T0" fmla="*/ 48 w 52"/>
                <a:gd name="T1" fmla="*/ 88 h 88"/>
                <a:gd name="T2" fmla="*/ 38 w 52"/>
                <a:gd name="T3" fmla="*/ 80 h 88"/>
                <a:gd name="T4" fmla="*/ 29 w 52"/>
                <a:gd name="T5" fmla="*/ 71 h 88"/>
                <a:gd name="T6" fmla="*/ 21 w 52"/>
                <a:gd name="T7" fmla="*/ 62 h 88"/>
                <a:gd name="T8" fmla="*/ 15 w 52"/>
                <a:gd name="T9" fmla="*/ 49 h 88"/>
                <a:gd name="T10" fmla="*/ 6 w 52"/>
                <a:gd name="T11" fmla="*/ 26 h 88"/>
                <a:gd name="T12" fmla="*/ 0 w 52"/>
                <a:gd name="T13" fmla="*/ 0 h 88"/>
                <a:gd name="T14" fmla="*/ 4 w 52"/>
                <a:gd name="T15" fmla="*/ 0 h 88"/>
                <a:gd name="T16" fmla="*/ 11 w 52"/>
                <a:gd name="T17" fmla="*/ 23 h 88"/>
                <a:gd name="T18" fmla="*/ 20 w 52"/>
                <a:gd name="T19" fmla="*/ 46 h 88"/>
                <a:gd name="T20" fmla="*/ 26 w 52"/>
                <a:gd name="T21" fmla="*/ 57 h 88"/>
                <a:gd name="T22" fmla="*/ 34 w 52"/>
                <a:gd name="T23" fmla="*/ 66 h 88"/>
                <a:gd name="T24" fmla="*/ 43 w 52"/>
                <a:gd name="T25" fmla="*/ 76 h 88"/>
                <a:gd name="T26" fmla="*/ 52 w 52"/>
                <a:gd name="T27" fmla="*/ 83 h 88"/>
                <a:gd name="T28" fmla="*/ 48 w 52"/>
                <a:gd name="T2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8">
                  <a:moveTo>
                    <a:pt x="48" y="88"/>
                  </a:moveTo>
                  <a:lnTo>
                    <a:pt x="38" y="80"/>
                  </a:lnTo>
                  <a:lnTo>
                    <a:pt x="29" y="71"/>
                  </a:lnTo>
                  <a:lnTo>
                    <a:pt x="21" y="62"/>
                  </a:lnTo>
                  <a:lnTo>
                    <a:pt x="15" y="49"/>
                  </a:lnTo>
                  <a:lnTo>
                    <a:pt x="6" y="26"/>
                  </a:lnTo>
                  <a:lnTo>
                    <a:pt x="0" y="0"/>
                  </a:lnTo>
                  <a:lnTo>
                    <a:pt x="4" y="0"/>
                  </a:lnTo>
                  <a:lnTo>
                    <a:pt x="11" y="23"/>
                  </a:lnTo>
                  <a:lnTo>
                    <a:pt x="20" y="46"/>
                  </a:lnTo>
                  <a:lnTo>
                    <a:pt x="26" y="57"/>
                  </a:lnTo>
                  <a:lnTo>
                    <a:pt x="34" y="66"/>
                  </a:lnTo>
                  <a:lnTo>
                    <a:pt x="43" y="76"/>
                  </a:lnTo>
                  <a:lnTo>
                    <a:pt x="52" y="83"/>
                  </a:lnTo>
                  <a:lnTo>
                    <a:pt x="48"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84" name="Freeform 464"/>
            <p:cNvSpPr>
              <a:spLocks/>
            </p:cNvSpPr>
            <p:nvPr/>
          </p:nvSpPr>
          <p:spPr bwMode="auto">
            <a:xfrm>
              <a:off x="2187" y="2230"/>
              <a:ext cx="3" cy="2"/>
            </a:xfrm>
            <a:custGeom>
              <a:avLst/>
              <a:gdLst>
                <a:gd name="T0" fmla="*/ 6 w 6"/>
                <a:gd name="T1" fmla="*/ 2 h 5"/>
                <a:gd name="T2" fmla="*/ 0 w 6"/>
                <a:gd name="T3" fmla="*/ 5 h 5"/>
                <a:gd name="T4" fmla="*/ 4 w 6"/>
                <a:gd name="T5" fmla="*/ 0 h 5"/>
                <a:gd name="T6" fmla="*/ 0 w 6"/>
                <a:gd name="T7" fmla="*/ 3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lnTo>
                    <a:pt x="0" y="5"/>
                  </a:lnTo>
                  <a:lnTo>
                    <a:pt x="4" y="0"/>
                  </a:lnTo>
                  <a:lnTo>
                    <a:pt x="0" y="3"/>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85" name="Freeform 465"/>
            <p:cNvSpPr>
              <a:spLocks/>
            </p:cNvSpPr>
            <p:nvPr/>
          </p:nvSpPr>
          <p:spPr bwMode="auto">
            <a:xfrm>
              <a:off x="2154" y="2108"/>
              <a:ext cx="11" cy="80"/>
            </a:xfrm>
            <a:custGeom>
              <a:avLst/>
              <a:gdLst>
                <a:gd name="T0" fmla="*/ 17 w 21"/>
                <a:gd name="T1" fmla="*/ 161 h 161"/>
                <a:gd name="T2" fmla="*/ 6 w 21"/>
                <a:gd name="T3" fmla="*/ 81 h 161"/>
                <a:gd name="T4" fmla="*/ 0 w 21"/>
                <a:gd name="T5" fmla="*/ 0 h 161"/>
                <a:gd name="T6" fmla="*/ 4 w 21"/>
                <a:gd name="T7" fmla="*/ 0 h 161"/>
                <a:gd name="T8" fmla="*/ 11 w 21"/>
                <a:gd name="T9" fmla="*/ 81 h 161"/>
                <a:gd name="T10" fmla="*/ 21 w 21"/>
                <a:gd name="T11" fmla="*/ 161 h 161"/>
                <a:gd name="T12" fmla="*/ 17 w 21"/>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21" h="161">
                  <a:moveTo>
                    <a:pt x="17" y="161"/>
                  </a:moveTo>
                  <a:lnTo>
                    <a:pt x="6" y="81"/>
                  </a:lnTo>
                  <a:lnTo>
                    <a:pt x="0" y="0"/>
                  </a:lnTo>
                  <a:lnTo>
                    <a:pt x="4" y="0"/>
                  </a:lnTo>
                  <a:lnTo>
                    <a:pt x="11" y="81"/>
                  </a:lnTo>
                  <a:lnTo>
                    <a:pt x="21" y="161"/>
                  </a:lnTo>
                  <a:lnTo>
                    <a:pt x="17"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86" name="Freeform 466"/>
            <p:cNvSpPr>
              <a:spLocks/>
            </p:cNvSpPr>
            <p:nvPr/>
          </p:nvSpPr>
          <p:spPr bwMode="auto">
            <a:xfrm>
              <a:off x="2163" y="2188"/>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87" name="Freeform 467"/>
            <p:cNvSpPr>
              <a:spLocks/>
            </p:cNvSpPr>
            <p:nvPr/>
          </p:nvSpPr>
          <p:spPr bwMode="auto">
            <a:xfrm>
              <a:off x="2106" y="1986"/>
              <a:ext cx="51" cy="122"/>
            </a:xfrm>
            <a:custGeom>
              <a:avLst/>
              <a:gdLst>
                <a:gd name="T0" fmla="*/ 96 w 100"/>
                <a:gd name="T1" fmla="*/ 243 h 243"/>
                <a:gd name="T2" fmla="*/ 93 w 100"/>
                <a:gd name="T3" fmla="*/ 208 h 243"/>
                <a:gd name="T4" fmla="*/ 88 w 100"/>
                <a:gd name="T5" fmla="*/ 174 h 243"/>
                <a:gd name="T6" fmla="*/ 71 w 100"/>
                <a:gd name="T7" fmla="*/ 114 h 243"/>
                <a:gd name="T8" fmla="*/ 59 w 100"/>
                <a:gd name="T9" fmla="*/ 84 h 243"/>
                <a:gd name="T10" fmla="*/ 43 w 100"/>
                <a:gd name="T11" fmla="*/ 58 h 243"/>
                <a:gd name="T12" fmla="*/ 23 w 100"/>
                <a:gd name="T13" fmla="*/ 32 h 243"/>
                <a:gd name="T14" fmla="*/ 0 w 100"/>
                <a:gd name="T15" fmla="*/ 4 h 243"/>
                <a:gd name="T16" fmla="*/ 3 w 100"/>
                <a:gd name="T17" fmla="*/ 0 h 243"/>
                <a:gd name="T18" fmla="*/ 28 w 100"/>
                <a:gd name="T19" fmla="*/ 27 h 243"/>
                <a:gd name="T20" fmla="*/ 48 w 100"/>
                <a:gd name="T21" fmla="*/ 54 h 243"/>
                <a:gd name="T22" fmla="*/ 63 w 100"/>
                <a:gd name="T23" fmla="*/ 81 h 243"/>
                <a:gd name="T24" fmla="*/ 76 w 100"/>
                <a:gd name="T25" fmla="*/ 111 h 243"/>
                <a:gd name="T26" fmla="*/ 93 w 100"/>
                <a:gd name="T27" fmla="*/ 174 h 243"/>
                <a:gd name="T28" fmla="*/ 97 w 100"/>
                <a:gd name="T29" fmla="*/ 208 h 243"/>
                <a:gd name="T30" fmla="*/ 100 w 100"/>
                <a:gd name="T31" fmla="*/ 243 h 243"/>
                <a:gd name="T32" fmla="*/ 96 w 100"/>
                <a:gd name="T33"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243">
                  <a:moveTo>
                    <a:pt x="96" y="243"/>
                  </a:moveTo>
                  <a:lnTo>
                    <a:pt x="93" y="208"/>
                  </a:lnTo>
                  <a:lnTo>
                    <a:pt x="88" y="174"/>
                  </a:lnTo>
                  <a:lnTo>
                    <a:pt x="71" y="114"/>
                  </a:lnTo>
                  <a:lnTo>
                    <a:pt x="59" y="84"/>
                  </a:lnTo>
                  <a:lnTo>
                    <a:pt x="43" y="58"/>
                  </a:lnTo>
                  <a:lnTo>
                    <a:pt x="23" y="32"/>
                  </a:lnTo>
                  <a:lnTo>
                    <a:pt x="0" y="4"/>
                  </a:lnTo>
                  <a:lnTo>
                    <a:pt x="3" y="0"/>
                  </a:lnTo>
                  <a:lnTo>
                    <a:pt x="28" y="27"/>
                  </a:lnTo>
                  <a:lnTo>
                    <a:pt x="48" y="54"/>
                  </a:lnTo>
                  <a:lnTo>
                    <a:pt x="63" y="81"/>
                  </a:lnTo>
                  <a:lnTo>
                    <a:pt x="76" y="111"/>
                  </a:lnTo>
                  <a:lnTo>
                    <a:pt x="93" y="174"/>
                  </a:lnTo>
                  <a:lnTo>
                    <a:pt x="97" y="208"/>
                  </a:lnTo>
                  <a:lnTo>
                    <a:pt x="100" y="243"/>
                  </a:lnTo>
                  <a:lnTo>
                    <a:pt x="96"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88" name="Freeform 468"/>
            <p:cNvSpPr>
              <a:spLocks/>
            </p:cNvSpPr>
            <p:nvPr/>
          </p:nvSpPr>
          <p:spPr bwMode="auto">
            <a:xfrm>
              <a:off x="2154" y="2108"/>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89" name="Freeform 469"/>
            <p:cNvSpPr>
              <a:spLocks/>
            </p:cNvSpPr>
            <p:nvPr/>
          </p:nvSpPr>
          <p:spPr bwMode="auto">
            <a:xfrm>
              <a:off x="2076" y="1986"/>
              <a:ext cx="32" cy="64"/>
            </a:xfrm>
            <a:custGeom>
              <a:avLst/>
              <a:gdLst>
                <a:gd name="T0" fmla="*/ 64 w 64"/>
                <a:gd name="T1" fmla="*/ 4 h 128"/>
                <a:gd name="T2" fmla="*/ 42 w 64"/>
                <a:gd name="T3" fmla="*/ 35 h 128"/>
                <a:gd name="T4" fmla="*/ 28 w 64"/>
                <a:gd name="T5" fmla="*/ 61 h 128"/>
                <a:gd name="T6" fmla="*/ 7 w 64"/>
                <a:gd name="T7" fmla="*/ 128 h 128"/>
                <a:gd name="T8" fmla="*/ 0 w 64"/>
                <a:gd name="T9" fmla="*/ 126 h 128"/>
                <a:gd name="T10" fmla="*/ 22 w 64"/>
                <a:gd name="T11" fmla="*/ 60 h 128"/>
                <a:gd name="T12" fmla="*/ 38 w 64"/>
                <a:gd name="T13" fmla="*/ 30 h 128"/>
                <a:gd name="T14" fmla="*/ 59 w 64"/>
                <a:gd name="T15" fmla="*/ 0 h 128"/>
                <a:gd name="T16" fmla="*/ 64 w 64"/>
                <a:gd name="T17" fmla="*/ 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8">
                  <a:moveTo>
                    <a:pt x="64" y="4"/>
                  </a:moveTo>
                  <a:lnTo>
                    <a:pt x="42" y="35"/>
                  </a:lnTo>
                  <a:lnTo>
                    <a:pt x="28" y="61"/>
                  </a:lnTo>
                  <a:lnTo>
                    <a:pt x="7" y="128"/>
                  </a:lnTo>
                  <a:lnTo>
                    <a:pt x="0" y="126"/>
                  </a:lnTo>
                  <a:lnTo>
                    <a:pt x="22" y="60"/>
                  </a:lnTo>
                  <a:lnTo>
                    <a:pt x="38" y="30"/>
                  </a:lnTo>
                  <a:lnTo>
                    <a:pt x="59" y="0"/>
                  </a:lnTo>
                  <a:lnTo>
                    <a:pt x="6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0" name="Freeform 470"/>
            <p:cNvSpPr>
              <a:spLocks/>
            </p:cNvSpPr>
            <p:nvPr/>
          </p:nvSpPr>
          <p:spPr bwMode="auto">
            <a:xfrm>
              <a:off x="2106" y="1985"/>
              <a:ext cx="2" cy="4"/>
            </a:xfrm>
            <a:custGeom>
              <a:avLst/>
              <a:gdLst>
                <a:gd name="T0" fmla="*/ 5 w 5"/>
                <a:gd name="T1" fmla="*/ 4 h 8"/>
                <a:gd name="T2" fmla="*/ 2 w 5"/>
                <a:gd name="T3" fmla="*/ 0 h 8"/>
                <a:gd name="T4" fmla="*/ 0 w 5"/>
                <a:gd name="T5" fmla="*/ 4 h 8"/>
                <a:gd name="T6" fmla="*/ 5 w 5"/>
                <a:gd name="T7" fmla="*/ 8 h 8"/>
                <a:gd name="T8" fmla="*/ 2 w 5"/>
                <a:gd name="T9" fmla="*/ 8 h 8"/>
                <a:gd name="T10" fmla="*/ 5 w 5"/>
                <a:gd name="T11" fmla="*/ 4 h 8"/>
              </a:gdLst>
              <a:ahLst/>
              <a:cxnLst>
                <a:cxn ang="0">
                  <a:pos x="T0" y="T1"/>
                </a:cxn>
                <a:cxn ang="0">
                  <a:pos x="T2" y="T3"/>
                </a:cxn>
                <a:cxn ang="0">
                  <a:pos x="T4" y="T5"/>
                </a:cxn>
                <a:cxn ang="0">
                  <a:pos x="T6" y="T7"/>
                </a:cxn>
                <a:cxn ang="0">
                  <a:pos x="T8" y="T9"/>
                </a:cxn>
                <a:cxn ang="0">
                  <a:pos x="T10" y="T11"/>
                </a:cxn>
              </a:cxnLst>
              <a:rect l="0" t="0" r="r" b="b"/>
              <a:pathLst>
                <a:path w="5" h="8">
                  <a:moveTo>
                    <a:pt x="5" y="4"/>
                  </a:moveTo>
                  <a:lnTo>
                    <a:pt x="2" y="0"/>
                  </a:lnTo>
                  <a:lnTo>
                    <a:pt x="0" y="4"/>
                  </a:lnTo>
                  <a:lnTo>
                    <a:pt x="5" y="8"/>
                  </a:lnTo>
                  <a:lnTo>
                    <a:pt x="2" y="8"/>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1" name="Freeform 471"/>
            <p:cNvSpPr>
              <a:spLocks/>
            </p:cNvSpPr>
            <p:nvPr/>
          </p:nvSpPr>
          <p:spPr bwMode="auto">
            <a:xfrm>
              <a:off x="2064" y="2050"/>
              <a:ext cx="15" cy="36"/>
            </a:xfrm>
            <a:custGeom>
              <a:avLst/>
              <a:gdLst>
                <a:gd name="T0" fmla="*/ 31 w 31"/>
                <a:gd name="T1" fmla="*/ 0 h 71"/>
                <a:gd name="T2" fmla="*/ 26 w 31"/>
                <a:gd name="T3" fmla="*/ 20 h 71"/>
                <a:gd name="T4" fmla="*/ 24 w 31"/>
                <a:gd name="T5" fmla="*/ 38 h 71"/>
                <a:gd name="T6" fmla="*/ 18 w 31"/>
                <a:gd name="T7" fmla="*/ 55 h 71"/>
                <a:gd name="T8" fmla="*/ 12 w 31"/>
                <a:gd name="T9" fmla="*/ 64 h 71"/>
                <a:gd name="T10" fmla="*/ 4 w 31"/>
                <a:gd name="T11" fmla="*/ 71 h 71"/>
                <a:gd name="T12" fmla="*/ 0 w 31"/>
                <a:gd name="T13" fmla="*/ 66 h 71"/>
                <a:gd name="T14" fmla="*/ 7 w 31"/>
                <a:gd name="T15" fmla="*/ 60 h 71"/>
                <a:gd name="T16" fmla="*/ 12 w 31"/>
                <a:gd name="T17" fmla="*/ 54 h 71"/>
                <a:gd name="T18" fmla="*/ 18 w 31"/>
                <a:gd name="T19" fmla="*/ 38 h 71"/>
                <a:gd name="T20" fmla="*/ 20 w 31"/>
                <a:gd name="T21" fmla="*/ 20 h 71"/>
                <a:gd name="T22" fmla="*/ 24 w 31"/>
                <a:gd name="T23" fmla="*/ 0 h 71"/>
                <a:gd name="T24" fmla="*/ 31 w 31"/>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71">
                  <a:moveTo>
                    <a:pt x="31" y="0"/>
                  </a:moveTo>
                  <a:lnTo>
                    <a:pt x="26" y="20"/>
                  </a:lnTo>
                  <a:lnTo>
                    <a:pt x="24" y="38"/>
                  </a:lnTo>
                  <a:lnTo>
                    <a:pt x="18" y="55"/>
                  </a:lnTo>
                  <a:lnTo>
                    <a:pt x="12" y="64"/>
                  </a:lnTo>
                  <a:lnTo>
                    <a:pt x="4" y="71"/>
                  </a:lnTo>
                  <a:lnTo>
                    <a:pt x="0" y="66"/>
                  </a:lnTo>
                  <a:lnTo>
                    <a:pt x="7" y="60"/>
                  </a:lnTo>
                  <a:lnTo>
                    <a:pt x="12" y="54"/>
                  </a:lnTo>
                  <a:lnTo>
                    <a:pt x="18" y="38"/>
                  </a:lnTo>
                  <a:lnTo>
                    <a:pt x="20" y="20"/>
                  </a:lnTo>
                  <a:lnTo>
                    <a:pt x="24"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2" name="Freeform 472"/>
            <p:cNvSpPr>
              <a:spLocks/>
            </p:cNvSpPr>
            <p:nvPr/>
          </p:nvSpPr>
          <p:spPr bwMode="auto">
            <a:xfrm>
              <a:off x="2056" y="2053"/>
              <a:ext cx="10" cy="32"/>
            </a:xfrm>
            <a:custGeom>
              <a:avLst/>
              <a:gdLst>
                <a:gd name="T0" fmla="*/ 16 w 20"/>
                <a:gd name="T1" fmla="*/ 63 h 63"/>
                <a:gd name="T2" fmla="*/ 3 w 20"/>
                <a:gd name="T3" fmla="*/ 34 h 63"/>
                <a:gd name="T4" fmla="*/ 0 w 20"/>
                <a:gd name="T5" fmla="*/ 17 h 63"/>
                <a:gd name="T6" fmla="*/ 0 w 20"/>
                <a:gd name="T7" fmla="*/ 0 h 63"/>
                <a:gd name="T8" fmla="*/ 5 w 20"/>
                <a:gd name="T9" fmla="*/ 0 h 63"/>
                <a:gd name="T10" fmla="*/ 5 w 20"/>
                <a:gd name="T11" fmla="*/ 17 h 63"/>
                <a:gd name="T12" fmla="*/ 8 w 20"/>
                <a:gd name="T13" fmla="*/ 31 h 63"/>
                <a:gd name="T14" fmla="*/ 20 w 20"/>
                <a:gd name="T15" fmla="*/ 60 h 63"/>
                <a:gd name="T16" fmla="*/ 16 w 20"/>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3">
                  <a:moveTo>
                    <a:pt x="16" y="63"/>
                  </a:moveTo>
                  <a:lnTo>
                    <a:pt x="3" y="34"/>
                  </a:lnTo>
                  <a:lnTo>
                    <a:pt x="0" y="17"/>
                  </a:lnTo>
                  <a:lnTo>
                    <a:pt x="0" y="0"/>
                  </a:lnTo>
                  <a:lnTo>
                    <a:pt x="5" y="0"/>
                  </a:lnTo>
                  <a:lnTo>
                    <a:pt x="5" y="17"/>
                  </a:lnTo>
                  <a:lnTo>
                    <a:pt x="8" y="31"/>
                  </a:lnTo>
                  <a:lnTo>
                    <a:pt x="20" y="60"/>
                  </a:lnTo>
                  <a:lnTo>
                    <a:pt x="1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3" name="Freeform 473"/>
            <p:cNvSpPr>
              <a:spLocks/>
            </p:cNvSpPr>
            <p:nvPr/>
          </p:nvSpPr>
          <p:spPr bwMode="auto">
            <a:xfrm>
              <a:off x="2064" y="2084"/>
              <a:ext cx="2" cy="3"/>
            </a:xfrm>
            <a:custGeom>
              <a:avLst/>
              <a:gdLst>
                <a:gd name="T0" fmla="*/ 4 w 4"/>
                <a:gd name="T1" fmla="*/ 5 h 6"/>
                <a:gd name="T2" fmla="*/ 1 w 4"/>
                <a:gd name="T3" fmla="*/ 6 h 6"/>
                <a:gd name="T4" fmla="*/ 0 w 4"/>
                <a:gd name="T5" fmla="*/ 3 h 6"/>
                <a:gd name="T6" fmla="*/ 4 w 4"/>
                <a:gd name="T7" fmla="*/ 0 h 6"/>
                <a:gd name="T8" fmla="*/ 0 w 4"/>
                <a:gd name="T9" fmla="*/ 0 h 6"/>
                <a:gd name="T10" fmla="*/ 4 w 4"/>
                <a:gd name="T11" fmla="*/ 5 h 6"/>
              </a:gdLst>
              <a:ahLst/>
              <a:cxnLst>
                <a:cxn ang="0">
                  <a:pos x="T0" y="T1"/>
                </a:cxn>
                <a:cxn ang="0">
                  <a:pos x="T2" y="T3"/>
                </a:cxn>
                <a:cxn ang="0">
                  <a:pos x="T4" y="T5"/>
                </a:cxn>
                <a:cxn ang="0">
                  <a:pos x="T6" y="T7"/>
                </a:cxn>
                <a:cxn ang="0">
                  <a:pos x="T8" y="T9"/>
                </a:cxn>
                <a:cxn ang="0">
                  <a:pos x="T10" y="T11"/>
                </a:cxn>
              </a:cxnLst>
              <a:rect l="0" t="0" r="r" b="b"/>
              <a:pathLst>
                <a:path w="4" h="6">
                  <a:moveTo>
                    <a:pt x="4" y="5"/>
                  </a:moveTo>
                  <a:lnTo>
                    <a:pt x="1" y="6"/>
                  </a:lnTo>
                  <a:lnTo>
                    <a:pt x="0" y="3"/>
                  </a:lnTo>
                  <a:lnTo>
                    <a:pt x="4" y="0"/>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4" name="Freeform 474"/>
            <p:cNvSpPr>
              <a:spLocks/>
            </p:cNvSpPr>
            <p:nvPr/>
          </p:nvSpPr>
          <p:spPr bwMode="auto">
            <a:xfrm>
              <a:off x="2056" y="1997"/>
              <a:ext cx="19" cy="56"/>
            </a:xfrm>
            <a:custGeom>
              <a:avLst/>
              <a:gdLst>
                <a:gd name="T0" fmla="*/ 0 w 39"/>
                <a:gd name="T1" fmla="*/ 113 h 113"/>
                <a:gd name="T2" fmla="*/ 2 w 39"/>
                <a:gd name="T3" fmla="*/ 80 h 113"/>
                <a:gd name="T4" fmla="*/ 9 w 39"/>
                <a:gd name="T5" fmla="*/ 54 h 113"/>
                <a:gd name="T6" fmla="*/ 34 w 39"/>
                <a:gd name="T7" fmla="*/ 0 h 113"/>
                <a:gd name="T8" fmla="*/ 39 w 39"/>
                <a:gd name="T9" fmla="*/ 5 h 113"/>
                <a:gd name="T10" fmla="*/ 14 w 39"/>
                <a:gd name="T11" fmla="*/ 59 h 113"/>
                <a:gd name="T12" fmla="*/ 6 w 39"/>
                <a:gd name="T13" fmla="*/ 84 h 113"/>
                <a:gd name="T14" fmla="*/ 5 w 39"/>
                <a:gd name="T15" fmla="*/ 113 h 113"/>
                <a:gd name="T16" fmla="*/ 0 w 39"/>
                <a:gd name="T1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3">
                  <a:moveTo>
                    <a:pt x="0" y="113"/>
                  </a:moveTo>
                  <a:lnTo>
                    <a:pt x="2" y="80"/>
                  </a:lnTo>
                  <a:lnTo>
                    <a:pt x="9" y="54"/>
                  </a:lnTo>
                  <a:lnTo>
                    <a:pt x="34" y="0"/>
                  </a:lnTo>
                  <a:lnTo>
                    <a:pt x="39" y="5"/>
                  </a:lnTo>
                  <a:lnTo>
                    <a:pt x="14" y="59"/>
                  </a:lnTo>
                  <a:lnTo>
                    <a:pt x="6" y="84"/>
                  </a:lnTo>
                  <a:lnTo>
                    <a:pt x="5" y="113"/>
                  </a:lnTo>
                  <a:lnTo>
                    <a:pt x="0"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5" name="Freeform 475"/>
            <p:cNvSpPr>
              <a:spLocks/>
            </p:cNvSpPr>
            <p:nvPr/>
          </p:nvSpPr>
          <p:spPr bwMode="auto">
            <a:xfrm>
              <a:off x="2056" y="2053"/>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6" name="Freeform 476"/>
            <p:cNvSpPr>
              <a:spLocks/>
            </p:cNvSpPr>
            <p:nvPr/>
          </p:nvSpPr>
          <p:spPr bwMode="auto">
            <a:xfrm>
              <a:off x="2073" y="1898"/>
              <a:ext cx="73" cy="101"/>
            </a:xfrm>
            <a:custGeom>
              <a:avLst/>
              <a:gdLst>
                <a:gd name="T0" fmla="*/ 0 w 146"/>
                <a:gd name="T1" fmla="*/ 199 h 204"/>
                <a:gd name="T2" fmla="*/ 33 w 146"/>
                <a:gd name="T3" fmla="*/ 142 h 204"/>
                <a:gd name="T4" fmla="*/ 65 w 146"/>
                <a:gd name="T5" fmla="*/ 96 h 204"/>
                <a:gd name="T6" fmla="*/ 141 w 146"/>
                <a:gd name="T7" fmla="*/ 0 h 204"/>
                <a:gd name="T8" fmla="*/ 146 w 146"/>
                <a:gd name="T9" fmla="*/ 5 h 204"/>
                <a:gd name="T10" fmla="*/ 70 w 146"/>
                <a:gd name="T11" fmla="*/ 100 h 204"/>
                <a:gd name="T12" fmla="*/ 37 w 146"/>
                <a:gd name="T13" fmla="*/ 147 h 204"/>
                <a:gd name="T14" fmla="*/ 5 w 146"/>
                <a:gd name="T15" fmla="*/ 204 h 204"/>
                <a:gd name="T16" fmla="*/ 0 w 146"/>
                <a:gd name="T17" fmla="*/ 19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204">
                  <a:moveTo>
                    <a:pt x="0" y="199"/>
                  </a:moveTo>
                  <a:lnTo>
                    <a:pt x="33" y="142"/>
                  </a:lnTo>
                  <a:lnTo>
                    <a:pt x="65" y="96"/>
                  </a:lnTo>
                  <a:lnTo>
                    <a:pt x="141" y="0"/>
                  </a:lnTo>
                  <a:lnTo>
                    <a:pt x="146" y="5"/>
                  </a:lnTo>
                  <a:lnTo>
                    <a:pt x="70" y="100"/>
                  </a:lnTo>
                  <a:lnTo>
                    <a:pt x="37" y="147"/>
                  </a:lnTo>
                  <a:lnTo>
                    <a:pt x="5" y="204"/>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7" name="Freeform 477"/>
            <p:cNvSpPr>
              <a:spLocks/>
            </p:cNvSpPr>
            <p:nvPr/>
          </p:nvSpPr>
          <p:spPr bwMode="auto">
            <a:xfrm>
              <a:off x="2073" y="1997"/>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8" name="Freeform 478"/>
            <p:cNvSpPr>
              <a:spLocks/>
            </p:cNvSpPr>
            <p:nvPr/>
          </p:nvSpPr>
          <p:spPr bwMode="auto">
            <a:xfrm>
              <a:off x="2144" y="1810"/>
              <a:ext cx="83" cy="90"/>
            </a:xfrm>
            <a:custGeom>
              <a:avLst/>
              <a:gdLst>
                <a:gd name="T0" fmla="*/ 0 w 167"/>
                <a:gd name="T1" fmla="*/ 176 h 181"/>
                <a:gd name="T2" fmla="*/ 42 w 167"/>
                <a:gd name="T3" fmla="*/ 127 h 181"/>
                <a:gd name="T4" fmla="*/ 79 w 167"/>
                <a:gd name="T5" fmla="*/ 85 h 181"/>
                <a:gd name="T6" fmla="*/ 163 w 167"/>
                <a:gd name="T7" fmla="*/ 0 h 181"/>
                <a:gd name="T8" fmla="*/ 167 w 167"/>
                <a:gd name="T9" fmla="*/ 5 h 181"/>
                <a:gd name="T10" fmla="*/ 84 w 167"/>
                <a:gd name="T11" fmla="*/ 90 h 181"/>
                <a:gd name="T12" fmla="*/ 46 w 167"/>
                <a:gd name="T13" fmla="*/ 131 h 181"/>
                <a:gd name="T14" fmla="*/ 5 w 167"/>
                <a:gd name="T15" fmla="*/ 181 h 181"/>
                <a:gd name="T16" fmla="*/ 0 w 167"/>
                <a:gd name="T17" fmla="*/ 17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81">
                  <a:moveTo>
                    <a:pt x="0" y="176"/>
                  </a:moveTo>
                  <a:lnTo>
                    <a:pt x="42" y="127"/>
                  </a:lnTo>
                  <a:lnTo>
                    <a:pt x="79" y="85"/>
                  </a:lnTo>
                  <a:lnTo>
                    <a:pt x="163" y="0"/>
                  </a:lnTo>
                  <a:lnTo>
                    <a:pt x="167" y="5"/>
                  </a:lnTo>
                  <a:lnTo>
                    <a:pt x="84" y="90"/>
                  </a:lnTo>
                  <a:lnTo>
                    <a:pt x="46" y="131"/>
                  </a:lnTo>
                  <a:lnTo>
                    <a:pt x="5" y="181"/>
                  </a:lnTo>
                  <a:lnTo>
                    <a:pt x="0" y="1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599" name="Freeform 479"/>
            <p:cNvSpPr>
              <a:spLocks/>
            </p:cNvSpPr>
            <p:nvPr/>
          </p:nvSpPr>
          <p:spPr bwMode="auto">
            <a:xfrm>
              <a:off x="2144" y="1898"/>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00" name="Freeform 480"/>
            <p:cNvSpPr>
              <a:spLocks/>
            </p:cNvSpPr>
            <p:nvPr/>
          </p:nvSpPr>
          <p:spPr bwMode="auto">
            <a:xfrm>
              <a:off x="2225" y="1743"/>
              <a:ext cx="45" cy="69"/>
            </a:xfrm>
            <a:custGeom>
              <a:avLst/>
              <a:gdLst>
                <a:gd name="T0" fmla="*/ 0 w 91"/>
                <a:gd name="T1" fmla="*/ 133 h 138"/>
                <a:gd name="T2" fmla="*/ 32 w 91"/>
                <a:gd name="T3" fmla="*/ 102 h 138"/>
                <a:gd name="T4" fmla="*/ 60 w 91"/>
                <a:gd name="T5" fmla="*/ 73 h 138"/>
                <a:gd name="T6" fmla="*/ 71 w 91"/>
                <a:gd name="T7" fmla="*/ 57 h 138"/>
                <a:gd name="T8" fmla="*/ 78 w 91"/>
                <a:gd name="T9" fmla="*/ 39 h 138"/>
                <a:gd name="T10" fmla="*/ 85 w 91"/>
                <a:gd name="T11" fmla="*/ 20 h 138"/>
                <a:gd name="T12" fmla="*/ 86 w 91"/>
                <a:gd name="T13" fmla="*/ 0 h 138"/>
                <a:gd name="T14" fmla="*/ 91 w 91"/>
                <a:gd name="T15" fmla="*/ 0 h 138"/>
                <a:gd name="T16" fmla="*/ 89 w 91"/>
                <a:gd name="T17" fmla="*/ 24 h 138"/>
                <a:gd name="T18" fmla="*/ 83 w 91"/>
                <a:gd name="T19" fmla="*/ 42 h 138"/>
                <a:gd name="T20" fmla="*/ 75 w 91"/>
                <a:gd name="T21" fmla="*/ 62 h 138"/>
                <a:gd name="T22" fmla="*/ 65 w 91"/>
                <a:gd name="T23" fmla="*/ 78 h 138"/>
                <a:gd name="T24" fmla="*/ 37 w 91"/>
                <a:gd name="T25" fmla="*/ 107 h 138"/>
                <a:gd name="T26" fmla="*/ 4 w 91"/>
                <a:gd name="T27" fmla="*/ 138 h 138"/>
                <a:gd name="T28" fmla="*/ 0 w 91"/>
                <a:gd name="T29"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38">
                  <a:moveTo>
                    <a:pt x="0" y="133"/>
                  </a:moveTo>
                  <a:lnTo>
                    <a:pt x="32" y="102"/>
                  </a:lnTo>
                  <a:lnTo>
                    <a:pt x="60" y="73"/>
                  </a:lnTo>
                  <a:lnTo>
                    <a:pt x="71" y="57"/>
                  </a:lnTo>
                  <a:lnTo>
                    <a:pt x="78" y="39"/>
                  </a:lnTo>
                  <a:lnTo>
                    <a:pt x="85" y="20"/>
                  </a:lnTo>
                  <a:lnTo>
                    <a:pt x="86" y="0"/>
                  </a:lnTo>
                  <a:lnTo>
                    <a:pt x="91" y="0"/>
                  </a:lnTo>
                  <a:lnTo>
                    <a:pt x="89" y="24"/>
                  </a:lnTo>
                  <a:lnTo>
                    <a:pt x="83" y="42"/>
                  </a:lnTo>
                  <a:lnTo>
                    <a:pt x="75" y="62"/>
                  </a:lnTo>
                  <a:lnTo>
                    <a:pt x="65" y="78"/>
                  </a:lnTo>
                  <a:lnTo>
                    <a:pt x="37" y="107"/>
                  </a:lnTo>
                  <a:lnTo>
                    <a:pt x="4" y="138"/>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01" name="Freeform 481"/>
            <p:cNvSpPr>
              <a:spLocks/>
            </p:cNvSpPr>
            <p:nvPr/>
          </p:nvSpPr>
          <p:spPr bwMode="auto">
            <a:xfrm>
              <a:off x="2225" y="1810"/>
              <a:ext cx="2"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02" name="Freeform 482"/>
            <p:cNvSpPr>
              <a:spLocks/>
            </p:cNvSpPr>
            <p:nvPr/>
          </p:nvSpPr>
          <p:spPr bwMode="auto">
            <a:xfrm>
              <a:off x="2268" y="1670"/>
              <a:ext cx="25" cy="30"/>
            </a:xfrm>
            <a:custGeom>
              <a:avLst/>
              <a:gdLst>
                <a:gd name="T0" fmla="*/ 0 w 50"/>
                <a:gd name="T1" fmla="*/ 60 h 60"/>
                <a:gd name="T2" fmla="*/ 2 w 50"/>
                <a:gd name="T3" fmla="*/ 40 h 60"/>
                <a:gd name="T4" fmla="*/ 5 w 50"/>
                <a:gd name="T5" fmla="*/ 31 h 60"/>
                <a:gd name="T6" fmla="*/ 10 w 50"/>
                <a:gd name="T7" fmla="*/ 21 h 60"/>
                <a:gd name="T8" fmla="*/ 16 w 50"/>
                <a:gd name="T9" fmla="*/ 14 h 60"/>
                <a:gd name="T10" fmla="*/ 23 w 50"/>
                <a:gd name="T11" fmla="*/ 7 h 60"/>
                <a:gd name="T12" fmla="*/ 37 w 50"/>
                <a:gd name="T13" fmla="*/ 1 h 60"/>
                <a:gd name="T14" fmla="*/ 50 w 50"/>
                <a:gd name="T15" fmla="*/ 0 h 60"/>
                <a:gd name="T16" fmla="*/ 50 w 50"/>
                <a:gd name="T17" fmla="*/ 6 h 60"/>
                <a:gd name="T18" fmla="*/ 37 w 50"/>
                <a:gd name="T19" fmla="*/ 7 h 60"/>
                <a:gd name="T20" fmla="*/ 28 w 50"/>
                <a:gd name="T21" fmla="*/ 12 h 60"/>
                <a:gd name="T22" fmla="*/ 20 w 50"/>
                <a:gd name="T23" fmla="*/ 18 h 60"/>
                <a:gd name="T24" fmla="*/ 14 w 50"/>
                <a:gd name="T25" fmla="*/ 26 h 60"/>
                <a:gd name="T26" fmla="*/ 10 w 50"/>
                <a:gd name="T27" fmla="*/ 35 h 60"/>
                <a:gd name="T28" fmla="*/ 6 w 50"/>
                <a:gd name="T29" fmla="*/ 43 h 60"/>
                <a:gd name="T30" fmla="*/ 5 w 50"/>
                <a:gd name="T31" fmla="*/ 60 h 60"/>
                <a:gd name="T32" fmla="*/ 0 w 50"/>
                <a:gd name="T3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0">
                  <a:moveTo>
                    <a:pt x="0" y="60"/>
                  </a:moveTo>
                  <a:lnTo>
                    <a:pt x="2" y="40"/>
                  </a:lnTo>
                  <a:lnTo>
                    <a:pt x="5" y="31"/>
                  </a:lnTo>
                  <a:lnTo>
                    <a:pt x="10" y="21"/>
                  </a:lnTo>
                  <a:lnTo>
                    <a:pt x="16" y="14"/>
                  </a:lnTo>
                  <a:lnTo>
                    <a:pt x="23" y="7"/>
                  </a:lnTo>
                  <a:lnTo>
                    <a:pt x="37" y="1"/>
                  </a:lnTo>
                  <a:lnTo>
                    <a:pt x="50" y="0"/>
                  </a:lnTo>
                  <a:lnTo>
                    <a:pt x="50" y="6"/>
                  </a:lnTo>
                  <a:lnTo>
                    <a:pt x="37" y="7"/>
                  </a:lnTo>
                  <a:lnTo>
                    <a:pt x="28" y="12"/>
                  </a:lnTo>
                  <a:lnTo>
                    <a:pt x="20" y="18"/>
                  </a:lnTo>
                  <a:lnTo>
                    <a:pt x="14" y="26"/>
                  </a:lnTo>
                  <a:lnTo>
                    <a:pt x="10" y="35"/>
                  </a:lnTo>
                  <a:lnTo>
                    <a:pt x="6" y="43"/>
                  </a:lnTo>
                  <a:lnTo>
                    <a:pt x="5" y="60"/>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03" name="Freeform 483"/>
            <p:cNvSpPr>
              <a:spLocks/>
            </p:cNvSpPr>
            <p:nvPr/>
          </p:nvSpPr>
          <p:spPr bwMode="auto">
            <a:xfrm>
              <a:off x="2291" y="1670"/>
              <a:ext cx="3" cy="3"/>
            </a:xfrm>
            <a:custGeom>
              <a:avLst/>
              <a:gdLst>
                <a:gd name="T0" fmla="*/ 3 w 6"/>
                <a:gd name="T1" fmla="*/ 6 h 6"/>
                <a:gd name="T2" fmla="*/ 6 w 6"/>
                <a:gd name="T3" fmla="*/ 3 h 6"/>
                <a:gd name="T4" fmla="*/ 0 w 6"/>
                <a:gd name="T5" fmla="*/ 3 h 6"/>
                <a:gd name="T6" fmla="*/ 3 w 6"/>
                <a:gd name="T7" fmla="*/ 0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6" y="3"/>
                  </a:lnTo>
                  <a:lnTo>
                    <a:pt x="0" y="3"/>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04" name="Freeform 484"/>
            <p:cNvSpPr>
              <a:spLocks/>
            </p:cNvSpPr>
            <p:nvPr/>
          </p:nvSpPr>
          <p:spPr bwMode="auto">
            <a:xfrm>
              <a:off x="2537" y="1854"/>
              <a:ext cx="413" cy="591"/>
            </a:xfrm>
            <a:custGeom>
              <a:avLst/>
              <a:gdLst>
                <a:gd name="T0" fmla="*/ 270 w 827"/>
                <a:gd name="T1" fmla="*/ 1134 h 1180"/>
                <a:gd name="T2" fmla="*/ 217 w 827"/>
                <a:gd name="T3" fmla="*/ 1095 h 1180"/>
                <a:gd name="T4" fmla="*/ 147 w 827"/>
                <a:gd name="T5" fmla="*/ 1031 h 1180"/>
                <a:gd name="T6" fmla="*/ 112 w 827"/>
                <a:gd name="T7" fmla="*/ 987 h 1180"/>
                <a:gd name="T8" fmla="*/ 78 w 827"/>
                <a:gd name="T9" fmla="*/ 935 h 1180"/>
                <a:gd name="T10" fmla="*/ 47 w 827"/>
                <a:gd name="T11" fmla="*/ 876 h 1180"/>
                <a:gd name="T12" fmla="*/ 22 w 827"/>
                <a:gd name="T13" fmla="*/ 807 h 1180"/>
                <a:gd name="T14" fmla="*/ 6 w 827"/>
                <a:gd name="T15" fmla="*/ 745 h 1180"/>
                <a:gd name="T16" fmla="*/ 0 w 827"/>
                <a:gd name="T17" fmla="*/ 662 h 1180"/>
                <a:gd name="T18" fmla="*/ 2 w 827"/>
                <a:gd name="T19" fmla="*/ 518 h 1180"/>
                <a:gd name="T20" fmla="*/ 13 w 827"/>
                <a:gd name="T21" fmla="*/ 358 h 1180"/>
                <a:gd name="T22" fmla="*/ 37 w 827"/>
                <a:gd name="T23" fmla="*/ 210 h 1180"/>
                <a:gd name="T24" fmla="*/ 53 w 827"/>
                <a:gd name="T25" fmla="*/ 151 h 1180"/>
                <a:gd name="T26" fmla="*/ 73 w 827"/>
                <a:gd name="T27" fmla="*/ 106 h 1180"/>
                <a:gd name="T28" fmla="*/ 84 w 827"/>
                <a:gd name="T29" fmla="*/ 91 h 1180"/>
                <a:gd name="T30" fmla="*/ 104 w 827"/>
                <a:gd name="T31" fmla="*/ 72 h 1180"/>
                <a:gd name="T32" fmla="*/ 166 w 827"/>
                <a:gd name="T33" fmla="*/ 35 h 1180"/>
                <a:gd name="T34" fmla="*/ 214 w 827"/>
                <a:gd name="T35" fmla="*/ 17 h 1180"/>
                <a:gd name="T36" fmla="*/ 251 w 827"/>
                <a:gd name="T37" fmla="*/ 6 h 1180"/>
                <a:gd name="T38" fmla="*/ 316 w 827"/>
                <a:gd name="T39" fmla="*/ 0 h 1180"/>
                <a:gd name="T40" fmla="*/ 367 w 827"/>
                <a:gd name="T41" fmla="*/ 4 h 1180"/>
                <a:gd name="T42" fmla="*/ 403 w 827"/>
                <a:gd name="T43" fmla="*/ 14 h 1180"/>
                <a:gd name="T44" fmla="*/ 435 w 827"/>
                <a:gd name="T45" fmla="*/ 29 h 1180"/>
                <a:gd name="T46" fmla="*/ 465 w 827"/>
                <a:gd name="T47" fmla="*/ 52 h 1180"/>
                <a:gd name="T48" fmla="*/ 499 w 827"/>
                <a:gd name="T49" fmla="*/ 88 h 1180"/>
                <a:gd name="T50" fmla="*/ 550 w 827"/>
                <a:gd name="T51" fmla="*/ 154 h 1180"/>
                <a:gd name="T52" fmla="*/ 632 w 827"/>
                <a:gd name="T53" fmla="*/ 277 h 1180"/>
                <a:gd name="T54" fmla="*/ 684 w 827"/>
                <a:gd name="T55" fmla="*/ 365 h 1180"/>
                <a:gd name="T56" fmla="*/ 751 w 827"/>
                <a:gd name="T57" fmla="*/ 489 h 1180"/>
                <a:gd name="T58" fmla="*/ 782 w 827"/>
                <a:gd name="T59" fmla="*/ 555 h 1180"/>
                <a:gd name="T60" fmla="*/ 797 w 827"/>
                <a:gd name="T61" fmla="*/ 600 h 1180"/>
                <a:gd name="T62" fmla="*/ 827 w 827"/>
                <a:gd name="T63" fmla="*/ 737 h 1180"/>
                <a:gd name="T64" fmla="*/ 814 w 827"/>
                <a:gd name="T65" fmla="*/ 825 h 1180"/>
                <a:gd name="T66" fmla="*/ 794 w 827"/>
                <a:gd name="T67" fmla="*/ 920 h 1180"/>
                <a:gd name="T68" fmla="*/ 774 w 827"/>
                <a:gd name="T69" fmla="*/ 966 h 1180"/>
                <a:gd name="T70" fmla="*/ 734 w 827"/>
                <a:gd name="T71" fmla="*/ 1035 h 1180"/>
                <a:gd name="T72" fmla="*/ 720 w 827"/>
                <a:gd name="T73" fmla="*/ 1052 h 1180"/>
                <a:gd name="T74" fmla="*/ 686 w 827"/>
                <a:gd name="T75" fmla="*/ 1074 h 1180"/>
                <a:gd name="T76" fmla="*/ 623 w 827"/>
                <a:gd name="T77" fmla="*/ 1114 h 1180"/>
                <a:gd name="T78" fmla="*/ 565 w 827"/>
                <a:gd name="T79" fmla="*/ 1153 h 1180"/>
                <a:gd name="T80" fmla="*/ 528 w 827"/>
                <a:gd name="T81" fmla="*/ 1170 h 1180"/>
                <a:gd name="T82" fmla="*/ 488 w 827"/>
                <a:gd name="T83" fmla="*/ 1179 h 1180"/>
                <a:gd name="T84" fmla="*/ 443 w 827"/>
                <a:gd name="T85" fmla="*/ 1179 h 1180"/>
                <a:gd name="T86" fmla="*/ 381 w 827"/>
                <a:gd name="T87" fmla="*/ 1170 h 1180"/>
                <a:gd name="T88" fmla="*/ 308 w 827"/>
                <a:gd name="T89" fmla="*/ 1151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7" h="1180">
                  <a:moveTo>
                    <a:pt x="290" y="1145"/>
                  </a:moveTo>
                  <a:lnTo>
                    <a:pt x="280" y="1140"/>
                  </a:lnTo>
                  <a:lnTo>
                    <a:pt x="270" y="1134"/>
                  </a:lnTo>
                  <a:lnTo>
                    <a:pt x="254" y="1123"/>
                  </a:lnTo>
                  <a:lnTo>
                    <a:pt x="237" y="1111"/>
                  </a:lnTo>
                  <a:lnTo>
                    <a:pt x="217" y="1095"/>
                  </a:lnTo>
                  <a:lnTo>
                    <a:pt x="195" y="1079"/>
                  </a:lnTo>
                  <a:lnTo>
                    <a:pt x="172" y="1055"/>
                  </a:lnTo>
                  <a:lnTo>
                    <a:pt x="147" y="1031"/>
                  </a:lnTo>
                  <a:lnTo>
                    <a:pt x="137" y="1017"/>
                  </a:lnTo>
                  <a:lnTo>
                    <a:pt x="124" y="1003"/>
                  </a:lnTo>
                  <a:lnTo>
                    <a:pt x="112" y="987"/>
                  </a:lnTo>
                  <a:lnTo>
                    <a:pt x="101" y="970"/>
                  </a:lnTo>
                  <a:lnTo>
                    <a:pt x="89" y="953"/>
                  </a:lnTo>
                  <a:lnTo>
                    <a:pt x="78" y="935"/>
                  </a:lnTo>
                  <a:lnTo>
                    <a:pt x="67" y="916"/>
                  </a:lnTo>
                  <a:lnTo>
                    <a:pt x="58" y="896"/>
                  </a:lnTo>
                  <a:lnTo>
                    <a:pt x="47" y="876"/>
                  </a:lnTo>
                  <a:lnTo>
                    <a:pt x="37" y="853"/>
                  </a:lnTo>
                  <a:lnTo>
                    <a:pt x="30" y="832"/>
                  </a:lnTo>
                  <a:lnTo>
                    <a:pt x="22" y="807"/>
                  </a:lnTo>
                  <a:lnTo>
                    <a:pt x="14" y="782"/>
                  </a:lnTo>
                  <a:lnTo>
                    <a:pt x="8" y="756"/>
                  </a:lnTo>
                  <a:lnTo>
                    <a:pt x="6" y="745"/>
                  </a:lnTo>
                  <a:lnTo>
                    <a:pt x="5" y="733"/>
                  </a:lnTo>
                  <a:lnTo>
                    <a:pt x="2" y="700"/>
                  </a:lnTo>
                  <a:lnTo>
                    <a:pt x="0" y="662"/>
                  </a:lnTo>
                  <a:lnTo>
                    <a:pt x="0" y="619"/>
                  </a:lnTo>
                  <a:lnTo>
                    <a:pt x="0" y="571"/>
                  </a:lnTo>
                  <a:lnTo>
                    <a:pt x="2" y="518"/>
                  </a:lnTo>
                  <a:lnTo>
                    <a:pt x="5" y="466"/>
                  </a:lnTo>
                  <a:lnTo>
                    <a:pt x="8" y="412"/>
                  </a:lnTo>
                  <a:lnTo>
                    <a:pt x="13" y="358"/>
                  </a:lnTo>
                  <a:lnTo>
                    <a:pt x="20" y="305"/>
                  </a:lnTo>
                  <a:lnTo>
                    <a:pt x="28" y="256"/>
                  </a:lnTo>
                  <a:lnTo>
                    <a:pt x="37" y="210"/>
                  </a:lnTo>
                  <a:lnTo>
                    <a:pt x="42" y="189"/>
                  </a:lnTo>
                  <a:lnTo>
                    <a:pt x="47" y="169"/>
                  </a:lnTo>
                  <a:lnTo>
                    <a:pt x="53" y="151"/>
                  </a:lnTo>
                  <a:lnTo>
                    <a:pt x="59" y="134"/>
                  </a:lnTo>
                  <a:lnTo>
                    <a:pt x="65" y="120"/>
                  </a:lnTo>
                  <a:lnTo>
                    <a:pt x="73" y="106"/>
                  </a:lnTo>
                  <a:lnTo>
                    <a:pt x="76" y="100"/>
                  </a:lnTo>
                  <a:lnTo>
                    <a:pt x="79" y="95"/>
                  </a:lnTo>
                  <a:lnTo>
                    <a:pt x="84" y="91"/>
                  </a:lnTo>
                  <a:lnTo>
                    <a:pt x="87" y="88"/>
                  </a:lnTo>
                  <a:lnTo>
                    <a:pt x="95" y="80"/>
                  </a:lnTo>
                  <a:lnTo>
                    <a:pt x="104" y="72"/>
                  </a:lnTo>
                  <a:lnTo>
                    <a:pt x="123" y="58"/>
                  </a:lnTo>
                  <a:lnTo>
                    <a:pt x="143" y="46"/>
                  </a:lnTo>
                  <a:lnTo>
                    <a:pt x="166" y="35"/>
                  </a:lnTo>
                  <a:lnTo>
                    <a:pt x="189" y="24"/>
                  </a:lnTo>
                  <a:lnTo>
                    <a:pt x="202" y="20"/>
                  </a:lnTo>
                  <a:lnTo>
                    <a:pt x="214" y="17"/>
                  </a:lnTo>
                  <a:lnTo>
                    <a:pt x="226" y="12"/>
                  </a:lnTo>
                  <a:lnTo>
                    <a:pt x="239" y="9"/>
                  </a:lnTo>
                  <a:lnTo>
                    <a:pt x="251" y="6"/>
                  </a:lnTo>
                  <a:lnTo>
                    <a:pt x="265" y="4"/>
                  </a:lnTo>
                  <a:lnTo>
                    <a:pt x="290" y="1"/>
                  </a:lnTo>
                  <a:lnTo>
                    <a:pt x="316" y="0"/>
                  </a:lnTo>
                  <a:lnTo>
                    <a:pt x="341" y="0"/>
                  </a:lnTo>
                  <a:lnTo>
                    <a:pt x="355" y="1"/>
                  </a:lnTo>
                  <a:lnTo>
                    <a:pt x="367" y="4"/>
                  </a:lnTo>
                  <a:lnTo>
                    <a:pt x="378" y="6"/>
                  </a:lnTo>
                  <a:lnTo>
                    <a:pt x="390" y="9"/>
                  </a:lnTo>
                  <a:lnTo>
                    <a:pt x="403" y="14"/>
                  </a:lnTo>
                  <a:lnTo>
                    <a:pt x="414" y="18"/>
                  </a:lnTo>
                  <a:lnTo>
                    <a:pt x="424" y="23"/>
                  </a:lnTo>
                  <a:lnTo>
                    <a:pt x="435" y="29"/>
                  </a:lnTo>
                  <a:lnTo>
                    <a:pt x="446" y="35"/>
                  </a:lnTo>
                  <a:lnTo>
                    <a:pt x="455" y="43"/>
                  </a:lnTo>
                  <a:lnTo>
                    <a:pt x="465" y="52"/>
                  </a:lnTo>
                  <a:lnTo>
                    <a:pt x="475" y="61"/>
                  </a:lnTo>
                  <a:lnTo>
                    <a:pt x="486" y="74"/>
                  </a:lnTo>
                  <a:lnTo>
                    <a:pt x="499" y="88"/>
                  </a:lnTo>
                  <a:lnTo>
                    <a:pt x="511" y="101"/>
                  </a:lnTo>
                  <a:lnTo>
                    <a:pt x="523" y="118"/>
                  </a:lnTo>
                  <a:lnTo>
                    <a:pt x="550" y="154"/>
                  </a:lnTo>
                  <a:lnTo>
                    <a:pt x="576" y="193"/>
                  </a:lnTo>
                  <a:lnTo>
                    <a:pt x="604" y="234"/>
                  </a:lnTo>
                  <a:lnTo>
                    <a:pt x="632" y="277"/>
                  </a:lnTo>
                  <a:lnTo>
                    <a:pt x="644" y="299"/>
                  </a:lnTo>
                  <a:lnTo>
                    <a:pt x="658" y="321"/>
                  </a:lnTo>
                  <a:lnTo>
                    <a:pt x="684" y="365"/>
                  </a:lnTo>
                  <a:lnTo>
                    <a:pt x="708" y="409"/>
                  </a:lnTo>
                  <a:lnTo>
                    <a:pt x="731" y="450"/>
                  </a:lnTo>
                  <a:lnTo>
                    <a:pt x="751" y="489"/>
                  </a:lnTo>
                  <a:lnTo>
                    <a:pt x="768" y="524"/>
                  </a:lnTo>
                  <a:lnTo>
                    <a:pt x="776" y="540"/>
                  </a:lnTo>
                  <a:lnTo>
                    <a:pt x="782" y="555"/>
                  </a:lnTo>
                  <a:lnTo>
                    <a:pt x="793" y="580"/>
                  </a:lnTo>
                  <a:lnTo>
                    <a:pt x="796" y="591"/>
                  </a:lnTo>
                  <a:lnTo>
                    <a:pt x="797" y="600"/>
                  </a:lnTo>
                  <a:lnTo>
                    <a:pt x="810" y="656"/>
                  </a:lnTo>
                  <a:lnTo>
                    <a:pt x="819" y="700"/>
                  </a:lnTo>
                  <a:lnTo>
                    <a:pt x="827" y="737"/>
                  </a:lnTo>
                  <a:lnTo>
                    <a:pt x="824" y="764"/>
                  </a:lnTo>
                  <a:lnTo>
                    <a:pt x="821" y="791"/>
                  </a:lnTo>
                  <a:lnTo>
                    <a:pt x="814" y="825"/>
                  </a:lnTo>
                  <a:lnTo>
                    <a:pt x="808" y="862"/>
                  </a:lnTo>
                  <a:lnTo>
                    <a:pt x="799" y="901"/>
                  </a:lnTo>
                  <a:lnTo>
                    <a:pt x="794" y="920"/>
                  </a:lnTo>
                  <a:lnTo>
                    <a:pt x="788" y="937"/>
                  </a:lnTo>
                  <a:lnTo>
                    <a:pt x="782" y="952"/>
                  </a:lnTo>
                  <a:lnTo>
                    <a:pt x="774" y="966"/>
                  </a:lnTo>
                  <a:lnTo>
                    <a:pt x="756" y="1001"/>
                  </a:lnTo>
                  <a:lnTo>
                    <a:pt x="740" y="1026"/>
                  </a:lnTo>
                  <a:lnTo>
                    <a:pt x="734" y="1035"/>
                  </a:lnTo>
                  <a:lnTo>
                    <a:pt x="729" y="1041"/>
                  </a:lnTo>
                  <a:lnTo>
                    <a:pt x="725" y="1048"/>
                  </a:lnTo>
                  <a:lnTo>
                    <a:pt x="720" y="1052"/>
                  </a:lnTo>
                  <a:lnTo>
                    <a:pt x="711" y="1060"/>
                  </a:lnTo>
                  <a:lnTo>
                    <a:pt x="700" y="1066"/>
                  </a:lnTo>
                  <a:lnTo>
                    <a:pt x="686" y="1074"/>
                  </a:lnTo>
                  <a:lnTo>
                    <a:pt x="666" y="1085"/>
                  </a:lnTo>
                  <a:lnTo>
                    <a:pt x="644" y="1099"/>
                  </a:lnTo>
                  <a:lnTo>
                    <a:pt x="623" y="1114"/>
                  </a:lnTo>
                  <a:lnTo>
                    <a:pt x="599" y="1131"/>
                  </a:lnTo>
                  <a:lnTo>
                    <a:pt x="578" y="1145"/>
                  </a:lnTo>
                  <a:lnTo>
                    <a:pt x="565" y="1153"/>
                  </a:lnTo>
                  <a:lnTo>
                    <a:pt x="553" y="1159"/>
                  </a:lnTo>
                  <a:lnTo>
                    <a:pt x="542" y="1165"/>
                  </a:lnTo>
                  <a:lnTo>
                    <a:pt x="528" y="1170"/>
                  </a:lnTo>
                  <a:lnTo>
                    <a:pt x="516" y="1174"/>
                  </a:lnTo>
                  <a:lnTo>
                    <a:pt x="502" y="1177"/>
                  </a:lnTo>
                  <a:lnTo>
                    <a:pt x="488" y="1179"/>
                  </a:lnTo>
                  <a:lnTo>
                    <a:pt x="474" y="1180"/>
                  </a:lnTo>
                  <a:lnTo>
                    <a:pt x="458" y="1179"/>
                  </a:lnTo>
                  <a:lnTo>
                    <a:pt x="443" y="1179"/>
                  </a:lnTo>
                  <a:lnTo>
                    <a:pt x="427" y="1177"/>
                  </a:lnTo>
                  <a:lnTo>
                    <a:pt x="412" y="1174"/>
                  </a:lnTo>
                  <a:lnTo>
                    <a:pt x="381" y="1170"/>
                  </a:lnTo>
                  <a:lnTo>
                    <a:pt x="353" y="1162"/>
                  </a:lnTo>
                  <a:lnTo>
                    <a:pt x="327" y="1156"/>
                  </a:lnTo>
                  <a:lnTo>
                    <a:pt x="308" y="1151"/>
                  </a:lnTo>
                  <a:lnTo>
                    <a:pt x="290" y="1145"/>
                  </a:lnTo>
                  <a:close/>
                </a:path>
              </a:pathLst>
            </a:custGeom>
            <a:solidFill>
              <a:srgbClr val="33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05" name="Freeform 485"/>
            <p:cNvSpPr>
              <a:spLocks/>
            </p:cNvSpPr>
            <p:nvPr/>
          </p:nvSpPr>
          <p:spPr bwMode="auto">
            <a:xfrm>
              <a:off x="2559" y="1620"/>
              <a:ext cx="379" cy="820"/>
            </a:xfrm>
            <a:custGeom>
              <a:avLst/>
              <a:gdLst>
                <a:gd name="T0" fmla="*/ 254 w 759"/>
                <a:gd name="T1" fmla="*/ 148 h 1639"/>
                <a:gd name="T2" fmla="*/ 305 w 759"/>
                <a:gd name="T3" fmla="*/ 241 h 1639"/>
                <a:gd name="T4" fmla="*/ 492 w 759"/>
                <a:gd name="T5" fmla="*/ 327 h 1639"/>
                <a:gd name="T6" fmla="*/ 604 w 759"/>
                <a:gd name="T7" fmla="*/ 381 h 1639"/>
                <a:gd name="T8" fmla="*/ 494 w 759"/>
                <a:gd name="T9" fmla="*/ 340 h 1639"/>
                <a:gd name="T10" fmla="*/ 621 w 759"/>
                <a:gd name="T11" fmla="*/ 420 h 1639"/>
                <a:gd name="T12" fmla="*/ 567 w 759"/>
                <a:gd name="T13" fmla="*/ 451 h 1639"/>
                <a:gd name="T14" fmla="*/ 653 w 759"/>
                <a:gd name="T15" fmla="*/ 583 h 1639"/>
                <a:gd name="T16" fmla="*/ 720 w 759"/>
                <a:gd name="T17" fmla="*/ 704 h 1639"/>
                <a:gd name="T18" fmla="*/ 663 w 759"/>
                <a:gd name="T19" fmla="*/ 656 h 1639"/>
                <a:gd name="T20" fmla="*/ 618 w 759"/>
                <a:gd name="T21" fmla="*/ 597 h 1639"/>
                <a:gd name="T22" fmla="*/ 669 w 759"/>
                <a:gd name="T23" fmla="*/ 775 h 1639"/>
                <a:gd name="T24" fmla="*/ 660 w 759"/>
                <a:gd name="T25" fmla="*/ 915 h 1639"/>
                <a:gd name="T26" fmla="*/ 647 w 759"/>
                <a:gd name="T27" fmla="*/ 742 h 1639"/>
                <a:gd name="T28" fmla="*/ 598 w 759"/>
                <a:gd name="T29" fmla="*/ 613 h 1639"/>
                <a:gd name="T30" fmla="*/ 579 w 759"/>
                <a:gd name="T31" fmla="*/ 519 h 1639"/>
                <a:gd name="T32" fmla="*/ 520 w 759"/>
                <a:gd name="T33" fmla="*/ 475 h 1639"/>
                <a:gd name="T34" fmla="*/ 514 w 759"/>
                <a:gd name="T35" fmla="*/ 449 h 1639"/>
                <a:gd name="T36" fmla="*/ 489 w 759"/>
                <a:gd name="T37" fmla="*/ 381 h 1639"/>
                <a:gd name="T38" fmla="*/ 300 w 759"/>
                <a:gd name="T39" fmla="*/ 296 h 1639"/>
                <a:gd name="T40" fmla="*/ 404 w 759"/>
                <a:gd name="T41" fmla="*/ 624 h 1639"/>
                <a:gd name="T42" fmla="*/ 384 w 759"/>
                <a:gd name="T43" fmla="*/ 884 h 1639"/>
                <a:gd name="T44" fmla="*/ 458 w 759"/>
                <a:gd name="T45" fmla="*/ 975 h 1639"/>
                <a:gd name="T46" fmla="*/ 551 w 759"/>
                <a:gd name="T47" fmla="*/ 1096 h 1639"/>
                <a:gd name="T48" fmla="*/ 547 w 759"/>
                <a:gd name="T49" fmla="*/ 1119 h 1639"/>
                <a:gd name="T50" fmla="*/ 443 w 759"/>
                <a:gd name="T51" fmla="*/ 982 h 1639"/>
                <a:gd name="T52" fmla="*/ 369 w 759"/>
                <a:gd name="T53" fmla="*/ 1175 h 1639"/>
                <a:gd name="T54" fmla="*/ 444 w 759"/>
                <a:gd name="T55" fmla="*/ 1347 h 1639"/>
                <a:gd name="T56" fmla="*/ 565 w 759"/>
                <a:gd name="T57" fmla="*/ 1457 h 1639"/>
                <a:gd name="T58" fmla="*/ 548 w 759"/>
                <a:gd name="T59" fmla="*/ 1466 h 1639"/>
                <a:gd name="T60" fmla="*/ 539 w 759"/>
                <a:gd name="T61" fmla="*/ 1576 h 1639"/>
                <a:gd name="T62" fmla="*/ 514 w 759"/>
                <a:gd name="T63" fmla="*/ 1576 h 1639"/>
                <a:gd name="T64" fmla="*/ 520 w 759"/>
                <a:gd name="T65" fmla="*/ 1539 h 1639"/>
                <a:gd name="T66" fmla="*/ 511 w 759"/>
                <a:gd name="T67" fmla="*/ 1431 h 1639"/>
                <a:gd name="T68" fmla="*/ 435 w 759"/>
                <a:gd name="T69" fmla="*/ 1551 h 1639"/>
                <a:gd name="T70" fmla="*/ 407 w 759"/>
                <a:gd name="T71" fmla="*/ 1582 h 1639"/>
                <a:gd name="T72" fmla="*/ 404 w 759"/>
                <a:gd name="T73" fmla="*/ 1502 h 1639"/>
                <a:gd name="T74" fmla="*/ 427 w 759"/>
                <a:gd name="T75" fmla="*/ 1381 h 1639"/>
                <a:gd name="T76" fmla="*/ 353 w 759"/>
                <a:gd name="T77" fmla="*/ 1196 h 1639"/>
                <a:gd name="T78" fmla="*/ 302 w 759"/>
                <a:gd name="T79" fmla="*/ 1014 h 1639"/>
                <a:gd name="T80" fmla="*/ 218 w 759"/>
                <a:gd name="T81" fmla="*/ 1107 h 1639"/>
                <a:gd name="T82" fmla="*/ 189 w 759"/>
                <a:gd name="T83" fmla="*/ 1175 h 1639"/>
                <a:gd name="T84" fmla="*/ 147 w 759"/>
                <a:gd name="T85" fmla="*/ 1137 h 1639"/>
                <a:gd name="T86" fmla="*/ 8 w 759"/>
                <a:gd name="T87" fmla="*/ 1153 h 1639"/>
                <a:gd name="T88" fmla="*/ 153 w 759"/>
                <a:gd name="T89" fmla="*/ 1121 h 1639"/>
                <a:gd name="T90" fmla="*/ 235 w 759"/>
                <a:gd name="T91" fmla="*/ 1029 h 1639"/>
                <a:gd name="T92" fmla="*/ 344 w 759"/>
                <a:gd name="T93" fmla="*/ 951 h 1639"/>
                <a:gd name="T94" fmla="*/ 381 w 759"/>
                <a:gd name="T95" fmla="*/ 687 h 1639"/>
                <a:gd name="T96" fmla="*/ 282 w 759"/>
                <a:gd name="T97" fmla="*/ 415 h 1639"/>
                <a:gd name="T98" fmla="*/ 234 w 759"/>
                <a:gd name="T99" fmla="*/ 486 h 1639"/>
                <a:gd name="T100" fmla="*/ 252 w 759"/>
                <a:gd name="T101" fmla="*/ 576 h 1639"/>
                <a:gd name="T102" fmla="*/ 183 w 759"/>
                <a:gd name="T103" fmla="*/ 556 h 1639"/>
                <a:gd name="T104" fmla="*/ 192 w 759"/>
                <a:gd name="T105" fmla="*/ 727 h 1639"/>
                <a:gd name="T106" fmla="*/ 152 w 759"/>
                <a:gd name="T107" fmla="*/ 860 h 1639"/>
                <a:gd name="T108" fmla="*/ 149 w 759"/>
                <a:gd name="T109" fmla="*/ 886 h 1639"/>
                <a:gd name="T110" fmla="*/ 44 w 759"/>
                <a:gd name="T111" fmla="*/ 940 h 1639"/>
                <a:gd name="T112" fmla="*/ 175 w 759"/>
                <a:gd name="T113" fmla="*/ 699 h 1639"/>
                <a:gd name="T114" fmla="*/ 169 w 759"/>
                <a:gd name="T115" fmla="*/ 539 h 1639"/>
                <a:gd name="T116" fmla="*/ 266 w 759"/>
                <a:gd name="T117" fmla="*/ 389 h 1639"/>
                <a:gd name="T118" fmla="*/ 211 w 759"/>
                <a:gd name="T119" fmla="*/ 199 h 1639"/>
                <a:gd name="T120" fmla="*/ 203 w 759"/>
                <a:gd name="T121" fmla="*/ 28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639">
                  <a:moveTo>
                    <a:pt x="215" y="0"/>
                  </a:moveTo>
                  <a:lnTo>
                    <a:pt x="217" y="1"/>
                  </a:lnTo>
                  <a:lnTo>
                    <a:pt x="220" y="5"/>
                  </a:lnTo>
                  <a:lnTo>
                    <a:pt x="226" y="12"/>
                  </a:lnTo>
                  <a:lnTo>
                    <a:pt x="232" y="25"/>
                  </a:lnTo>
                  <a:lnTo>
                    <a:pt x="239" y="39"/>
                  </a:lnTo>
                  <a:lnTo>
                    <a:pt x="245" y="56"/>
                  </a:lnTo>
                  <a:lnTo>
                    <a:pt x="246" y="65"/>
                  </a:lnTo>
                  <a:lnTo>
                    <a:pt x="249" y="72"/>
                  </a:lnTo>
                  <a:lnTo>
                    <a:pt x="252" y="91"/>
                  </a:lnTo>
                  <a:lnTo>
                    <a:pt x="254" y="108"/>
                  </a:lnTo>
                  <a:lnTo>
                    <a:pt x="254" y="148"/>
                  </a:lnTo>
                  <a:lnTo>
                    <a:pt x="254" y="160"/>
                  </a:lnTo>
                  <a:lnTo>
                    <a:pt x="254" y="171"/>
                  </a:lnTo>
                  <a:lnTo>
                    <a:pt x="256" y="181"/>
                  </a:lnTo>
                  <a:lnTo>
                    <a:pt x="257" y="191"/>
                  </a:lnTo>
                  <a:lnTo>
                    <a:pt x="260" y="199"/>
                  </a:lnTo>
                  <a:lnTo>
                    <a:pt x="265" y="208"/>
                  </a:lnTo>
                  <a:lnTo>
                    <a:pt x="269" y="216"/>
                  </a:lnTo>
                  <a:lnTo>
                    <a:pt x="274" y="221"/>
                  </a:lnTo>
                  <a:lnTo>
                    <a:pt x="277" y="224"/>
                  </a:lnTo>
                  <a:lnTo>
                    <a:pt x="287" y="231"/>
                  </a:lnTo>
                  <a:lnTo>
                    <a:pt x="296" y="236"/>
                  </a:lnTo>
                  <a:lnTo>
                    <a:pt x="305" y="241"/>
                  </a:lnTo>
                  <a:lnTo>
                    <a:pt x="314" y="244"/>
                  </a:lnTo>
                  <a:lnTo>
                    <a:pt x="333" y="248"/>
                  </a:lnTo>
                  <a:lnTo>
                    <a:pt x="342" y="252"/>
                  </a:lnTo>
                  <a:lnTo>
                    <a:pt x="353" y="256"/>
                  </a:lnTo>
                  <a:lnTo>
                    <a:pt x="367" y="264"/>
                  </a:lnTo>
                  <a:lnTo>
                    <a:pt x="379" y="272"/>
                  </a:lnTo>
                  <a:lnTo>
                    <a:pt x="400" y="287"/>
                  </a:lnTo>
                  <a:lnTo>
                    <a:pt x="421" y="301"/>
                  </a:lnTo>
                  <a:lnTo>
                    <a:pt x="434" y="307"/>
                  </a:lnTo>
                  <a:lnTo>
                    <a:pt x="447" y="313"/>
                  </a:lnTo>
                  <a:lnTo>
                    <a:pt x="471" y="321"/>
                  </a:lnTo>
                  <a:lnTo>
                    <a:pt x="492" y="327"/>
                  </a:lnTo>
                  <a:lnTo>
                    <a:pt x="517" y="333"/>
                  </a:lnTo>
                  <a:lnTo>
                    <a:pt x="540" y="341"/>
                  </a:lnTo>
                  <a:lnTo>
                    <a:pt x="551" y="344"/>
                  </a:lnTo>
                  <a:lnTo>
                    <a:pt x="562" y="349"/>
                  </a:lnTo>
                  <a:lnTo>
                    <a:pt x="573" y="353"/>
                  </a:lnTo>
                  <a:lnTo>
                    <a:pt x="582" y="360"/>
                  </a:lnTo>
                  <a:lnTo>
                    <a:pt x="591" y="366"/>
                  </a:lnTo>
                  <a:lnTo>
                    <a:pt x="601" y="372"/>
                  </a:lnTo>
                  <a:lnTo>
                    <a:pt x="604" y="377"/>
                  </a:lnTo>
                  <a:lnTo>
                    <a:pt x="608" y="381"/>
                  </a:lnTo>
                  <a:lnTo>
                    <a:pt x="615" y="389"/>
                  </a:lnTo>
                  <a:lnTo>
                    <a:pt x="604" y="381"/>
                  </a:lnTo>
                  <a:lnTo>
                    <a:pt x="593" y="373"/>
                  </a:lnTo>
                  <a:lnTo>
                    <a:pt x="582" y="366"/>
                  </a:lnTo>
                  <a:lnTo>
                    <a:pt x="571" y="360"/>
                  </a:lnTo>
                  <a:lnTo>
                    <a:pt x="554" y="352"/>
                  </a:lnTo>
                  <a:lnTo>
                    <a:pt x="547" y="350"/>
                  </a:lnTo>
                  <a:lnTo>
                    <a:pt x="542" y="349"/>
                  </a:lnTo>
                  <a:lnTo>
                    <a:pt x="530" y="349"/>
                  </a:lnTo>
                  <a:lnTo>
                    <a:pt x="520" y="347"/>
                  </a:lnTo>
                  <a:lnTo>
                    <a:pt x="512" y="346"/>
                  </a:lnTo>
                  <a:lnTo>
                    <a:pt x="506" y="343"/>
                  </a:lnTo>
                  <a:lnTo>
                    <a:pt x="500" y="341"/>
                  </a:lnTo>
                  <a:lnTo>
                    <a:pt x="494" y="340"/>
                  </a:lnTo>
                  <a:lnTo>
                    <a:pt x="485" y="338"/>
                  </a:lnTo>
                  <a:lnTo>
                    <a:pt x="472" y="338"/>
                  </a:lnTo>
                  <a:lnTo>
                    <a:pt x="499" y="360"/>
                  </a:lnTo>
                  <a:lnTo>
                    <a:pt x="511" y="369"/>
                  </a:lnTo>
                  <a:lnTo>
                    <a:pt x="523" y="378"/>
                  </a:lnTo>
                  <a:lnTo>
                    <a:pt x="536" y="386"/>
                  </a:lnTo>
                  <a:lnTo>
                    <a:pt x="550" y="392"/>
                  </a:lnTo>
                  <a:lnTo>
                    <a:pt x="565" y="398"/>
                  </a:lnTo>
                  <a:lnTo>
                    <a:pt x="582" y="403"/>
                  </a:lnTo>
                  <a:lnTo>
                    <a:pt x="598" y="407"/>
                  </a:lnTo>
                  <a:lnTo>
                    <a:pt x="613" y="415"/>
                  </a:lnTo>
                  <a:lnTo>
                    <a:pt x="621" y="420"/>
                  </a:lnTo>
                  <a:lnTo>
                    <a:pt x="629" y="424"/>
                  </a:lnTo>
                  <a:lnTo>
                    <a:pt x="636" y="431"/>
                  </a:lnTo>
                  <a:lnTo>
                    <a:pt x="643" y="438"/>
                  </a:lnTo>
                  <a:lnTo>
                    <a:pt x="618" y="427"/>
                  </a:lnTo>
                  <a:lnTo>
                    <a:pt x="605" y="421"/>
                  </a:lnTo>
                  <a:lnTo>
                    <a:pt x="593" y="417"/>
                  </a:lnTo>
                  <a:lnTo>
                    <a:pt x="579" y="412"/>
                  </a:lnTo>
                  <a:lnTo>
                    <a:pt x="567" y="409"/>
                  </a:lnTo>
                  <a:lnTo>
                    <a:pt x="556" y="406"/>
                  </a:lnTo>
                  <a:lnTo>
                    <a:pt x="545" y="406"/>
                  </a:lnTo>
                  <a:lnTo>
                    <a:pt x="557" y="427"/>
                  </a:lnTo>
                  <a:lnTo>
                    <a:pt x="567" y="451"/>
                  </a:lnTo>
                  <a:lnTo>
                    <a:pt x="578" y="472"/>
                  </a:lnTo>
                  <a:lnTo>
                    <a:pt x="588" y="495"/>
                  </a:lnTo>
                  <a:lnTo>
                    <a:pt x="591" y="500"/>
                  </a:lnTo>
                  <a:lnTo>
                    <a:pt x="595" y="506"/>
                  </a:lnTo>
                  <a:lnTo>
                    <a:pt x="602" y="515"/>
                  </a:lnTo>
                  <a:lnTo>
                    <a:pt x="610" y="525"/>
                  </a:lnTo>
                  <a:lnTo>
                    <a:pt x="618" y="532"/>
                  </a:lnTo>
                  <a:lnTo>
                    <a:pt x="625" y="540"/>
                  </a:lnTo>
                  <a:lnTo>
                    <a:pt x="633" y="549"/>
                  </a:lnTo>
                  <a:lnTo>
                    <a:pt x="641" y="559"/>
                  </a:lnTo>
                  <a:lnTo>
                    <a:pt x="647" y="571"/>
                  </a:lnTo>
                  <a:lnTo>
                    <a:pt x="653" y="583"/>
                  </a:lnTo>
                  <a:lnTo>
                    <a:pt x="658" y="597"/>
                  </a:lnTo>
                  <a:lnTo>
                    <a:pt x="664" y="624"/>
                  </a:lnTo>
                  <a:lnTo>
                    <a:pt x="667" y="637"/>
                  </a:lnTo>
                  <a:lnTo>
                    <a:pt x="670" y="650"/>
                  </a:lnTo>
                  <a:lnTo>
                    <a:pt x="677" y="662"/>
                  </a:lnTo>
                  <a:lnTo>
                    <a:pt x="680" y="668"/>
                  </a:lnTo>
                  <a:lnTo>
                    <a:pt x="684" y="674"/>
                  </a:lnTo>
                  <a:lnTo>
                    <a:pt x="692" y="685"/>
                  </a:lnTo>
                  <a:lnTo>
                    <a:pt x="697" y="688"/>
                  </a:lnTo>
                  <a:lnTo>
                    <a:pt x="700" y="691"/>
                  </a:lnTo>
                  <a:lnTo>
                    <a:pt x="711" y="698"/>
                  </a:lnTo>
                  <a:lnTo>
                    <a:pt x="720" y="704"/>
                  </a:lnTo>
                  <a:lnTo>
                    <a:pt x="740" y="715"/>
                  </a:lnTo>
                  <a:lnTo>
                    <a:pt x="749" y="721"/>
                  </a:lnTo>
                  <a:lnTo>
                    <a:pt x="759" y="728"/>
                  </a:lnTo>
                  <a:lnTo>
                    <a:pt x="751" y="728"/>
                  </a:lnTo>
                  <a:lnTo>
                    <a:pt x="723" y="715"/>
                  </a:lnTo>
                  <a:lnTo>
                    <a:pt x="711" y="708"/>
                  </a:lnTo>
                  <a:lnTo>
                    <a:pt x="698" y="701"/>
                  </a:lnTo>
                  <a:lnTo>
                    <a:pt x="687" y="691"/>
                  </a:lnTo>
                  <a:lnTo>
                    <a:pt x="678" y="682"/>
                  </a:lnTo>
                  <a:lnTo>
                    <a:pt x="673" y="676"/>
                  </a:lnTo>
                  <a:lnTo>
                    <a:pt x="669" y="670"/>
                  </a:lnTo>
                  <a:lnTo>
                    <a:pt x="663" y="656"/>
                  </a:lnTo>
                  <a:lnTo>
                    <a:pt x="660" y="650"/>
                  </a:lnTo>
                  <a:lnTo>
                    <a:pt x="656" y="644"/>
                  </a:lnTo>
                  <a:lnTo>
                    <a:pt x="653" y="631"/>
                  </a:lnTo>
                  <a:lnTo>
                    <a:pt x="647" y="608"/>
                  </a:lnTo>
                  <a:lnTo>
                    <a:pt x="644" y="597"/>
                  </a:lnTo>
                  <a:lnTo>
                    <a:pt x="643" y="591"/>
                  </a:lnTo>
                  <a:lnTo>
                    <a:pt x="641" y="586"/>
                  </a:lnTo>
                  <a:lnTo>
                    <a:pt x="635" y="576"/>
                  </a:lnTo>
                  <a:lnTo>
                    <a:pt x="627" y="565"/>
                  </a:lnTo>
                  <a:lnTo>
                    <a:pt x="621" y="580"/>
                  </a:lnTo>
                  <a:lnTo>
                    <a:pt x="619" y="590"/>
                  </a:lnTo>
                  <a:lnTo>
                    <a:pt x="618" y="597"/>
                  </a:lnTo>
                  <a:lnTo>
                    <a:pt x="616" y="616"/>
                  </a:lnTo>
                  <a:lnTo>
                    <a:pt x="615" y="633"/>
                  </a:lnTo>
                  <a:lnTo>
                    <a:pt x="616" y="642"/>
                  </a:lnTo>
                  <a:lnTo>
                    <a:pt x="618" y="651"/>
                  </a:lnTo>
                  <a:lnTo>
                    <a:pt x="621" y="657"/>
                  </a:lnTo>
                  <a:lnTo>
                    <a:pt x="625" y="664"/>
                  </a:lnTo>
                  <a:lnTo>
                    <a:pt x="635" y="678"/>
                  </a:lnTo>
                  <a:lnTo>
                    <a:pt x="639" y="685"/>
                  </a:lnTo>
                  <a:lnTo>
                    <a:pt x="643" y="695"/>
                  </a:lnTo>
                  <a:lnTo>
                    <a:pt x="658" y="736"/>
                  </a:lnTo>
                  <a:lnTo>
                    <a:pt x="664" y="756"/>
                  </a:lnTo>
                  <a:lnTo>
                    <a:pt x="669" y="775"/>
                  </a:lnTo>
                  <a:lnTo>
                    <a:pt x="672" y="795"/>
                  </a:lnTo>
                  <a:lnTo>
                    <a:pt x="673" y="815"/>
                  </a:lnTo>
                  <a:lnTo>
                    <a:pt x="675" y="826"/>
                  </a:lnTo>
                  <a:lnTo>
                    <a:pt x="675" y="837"/>
                  </a:lnTo>
                  <a:lnTo>
                    <a:pt x="675" y="860"/>
                  </a:lnTo>
                  <a:lnTo>
                    <a:pt x="675" y="875"/>
                  </a:lnTo>
                  <a:lnTo>
                    <a:pt x="673" y="883"/>
                  </a:lnTo>
                  <a:lnTo>
                    <a:pt x="673" y="889"/>
                  </a:lnTo>
                  <a:lnTo>
                    <a:pt x="670" y="897"/>
                  </a:lnTo>
                  <a:lnTo>
                    <a:pt x="667" y="903"/>
                  </a:lnTo>
                  <a:lnTo>
                    <a:pt x="664" y="909"/>
                  </a:lnTo>
                  <a:lnTo>
                    <a:pt x="660" y="915"/>
                  </a:lnTo>
                  <a:lnTo>
                    <a:pt x="663" y="900"/>
                  </a:lnTo>
                  <a:lnTo>
                    <a:pt x="666" y="887"/>
                  </a:lnTo>
                  <a:lnTo>
                    <a:pt x="669" y="875"/>
                  </a:lnTo>
                  <a:lnTo>
                    <a:pt x="670" y="867"/>
                  </a:lnTo>
                  <a:lnTo>
                    <a:pt x="670" y="860"/>
                  </a:lnTo>
                  <a:lnTo>
                    <a:pt x="669" y="837"/>
                  </a:lnTo>
                  <a:lnTo>
                    <a:pt x="667" y="816"/>
                  </a:lnTo>
                  <a:lnTo>
                    <a:pt x="664" y="798"/>
                  </a:lnTo>
                  <a:lnTo>
                    <a:pt x="663" y="789"/>
                  </a:lnTo>
                  <a:lnTo>
                    <a:pt x="660" y="779"/>
                  </a:lnTo>
                  <a:lnTo>
                    <a:pt x="653" y="761"/>
                  </a:lnTo>
                  <a:lnTo>
                    <a:pt x="647" y="742"/>
                  </a:lnTo>
                  <a:lnTo>
                    <a:pt x="632" y="702"/>
                  </a:lnTo>
                  <a:lnTo>
                    <a:pt x="627" y="693"/>
                  </a:lnTo>
                  <a:lnTo>
                    <a:pt x="621" y="684"/>
                  </a:lnTo>
                  <a:lnTo>
                    <a:pt x="610" y="668"/>
                  </a:lnTo>
                  <a:lnTo>
                    <a:pt x="604" y="661"/>
                  </a:lnTo>
                  <a:lnTo>
                    <a:pt x="601" y="653"/>
                  </a:lnTo>
                  <a:lnTo>
                    <a:pt x="599" y="648"/>
                  </a:lnTo>
                  <a:lnTo>
                    <a:pt x="598" y="644"/>
                  </a:lnTo>
                  <a:lnTo>
                    <a:pt x="596" y="639"/>
                  </a:lnTo>
                  <a:lnTo>
                    <a:pt x="596" y="633"/>
                  </a:lnTo>
                  <a:lnTo>
                    <a:pt x="596" y="624"/>
                  </a:lnTo>
                  <a:lnTo>
                    <a:pt x="598" y="613"/>
                  </a:lnTo>
                  <a:lnTo>
                    <a:pt x="602" y="594"/>
                  </a:lnTo>
                  <a:lnTo>
                    <a:pt x="605" y="576"/>
                  </a:lnTo>
                  <a:lnTo>
                    <a:pt x="607" y="566"/>
                  </a:lnTo>
                  <a:lnTo>
                    <a:pt x="607" y="557"/>
                  </a:lnTo>
                  <a:lnTo>
                    <a:pt x="605" y="549"/>
                  </a:lnTo>
                  <a:lnTo>
                    <a:pt x="605" y="545"/>
                  </a:lnTo>
                  <a:lnTo>
                    <a:pt x="604" y="542"/>
                  </a:lnTo>
                  <a:lnTo>
                    <a:pt x="599" y="537"/>
                  </a:lnTo>
                  <a:lnTo>
                    <a:pt x="595" y="532"/>
                  </a:lnTo>
                  <a:lnTo>
                    <a:pt x="584" y="525"/>
                  </a:lnTo>
                  <a:lnTo>
                    <a:pt x="582" y="522"/>
                  </a:lnTo>
                  <a:lnTo>
                    <a:pt x="579" y="519"/>
                  </a:lnTo>
                  <a:lnTo>
                    <a:pt x="574" y="511"/>
                  </a:lnTo>
                  <a:lnTo>
                    <a:pt x="570" y="500"/>
                  </a:lnTo>
                  <a:lnTo>
                    <a:pt x="565" y="489"/>
                  </a:lnTo>
                  <a:lnTo>
                    <a:pt x="559" y="471"/>
                  </a:lnTo>
                  <a:lnTo>
                    <a:pt x="554" y="460"/>
                  </a:lnTo>
                  <a:lnTo>
                    <a:pt x="550" y="452"/>
                  </a:lnTo>
                  <a:lnTo>
                    <a:pt x="543" y="443"/>
                  </a:lnTo>
                  <a:lnTo>
                    <a:pt x="537" y="432"/>
                  </a:lnTo>
                  <a:lnTo>
                    <a:pt x="533" y="438"/>
                  </a:lnTo>
                  <a:lnTo>
                    <a:pt x="530" y="444"/>
                  </a:lnTo>
                  <a:lnTo>
                    <a:pt x="523" y="458"/>
                  </a:lnTo>
                  <a:lnTo>
                    <a:pt x="520" y="475"/>
                  </a:lnTo>
                  <a:lnTo>
                    <a:pt x="517" y="492"/>
                  </a:lnTo>
                  <a:lnTo>
                    <a:pt x="512" y="520"/>
                  </a:lnTo>
                  <a:lnTo>
                    <a:pt x="512" y="532"/>
                  </a:lnTo>
                  <a:lnTo>
                    <a:pt x="511" y="529"/>
                  </a:lnTo>
                  <a:lnTo>
                    <a:pt x="509" y="523"/>
                  </a:lnTo>
                  <a:lnTo>
                    <a:pt x="506" y="509"/>
                  </a:lnTo>
                  <a:lnTo>
                    <a:pt x="505" y="494"/>
                  </a:lnTo>
                  <a:lnTo>
                    <a:pt x="505" y="485"/>
                  </a:lnTo>
                  <a:lnTo>
                    <a:pt x="505" y="478"/>
                  </a:lnTo>
                  <a:lnTo>
                    <a:pt x="506" y="472"/>
                  </a:lnTo>
                  <a:lnTo>
                    <a:pt x="509" y="460"/>
                  </a:lnTo>
                  <a:lnTo>
                    <a:pt x="514" y="449"/>
                  </a:lnTo>
                  <a:lnTo>
                    <a:pt x="517" y="438"/>
                  </a:lnTo>
                  <a:lnTo>
                    <a:pt x="520" y="429"/>
                  </a:lnTo>
                  <a:lnTo>
                    <a:pt x="522" y="424"/>
                  </a:lnTo>
                  <a:lnTo>
                    <a:pt x="522" y="420"/>
                  </a:lnTo>
                  <a:lnTo>
                    <a:pt x="520" y="415"/>
                  </a:lnTo>
                  <a:lnTo>
                    <a:pt x="519" y="411"/>
                  </a:lnTo>
                  <a:lnTo>
                    <a:pt x="517" y="407"/>
                  </a:lnTo>
                  <a:lnTo>
                    <a:pt x="514" y="404"/>
                  </a:lnTo>
                  <a:lnTo>
                    <a:pt x="512" y="403"/>
                  </a:lnTo>
                  <a:lnTo>
                    <a:pt x="503" y="395"/>
                  </a:lnTo>
                  <a:lnTo>
                    <a:pt x="497" y="389"/>
                  </a:lnTo>
                  <a:lnTo>
                    <a:pt x="489" y="381"/>
                  </a:lnTo>
                  <a:lnTo>
                    <a:pt x="477" y="370"/>
                  </a:lnTo>
                  <a:lnTo>
                    <a:pt x="454" y="352"/>
                  </a:lnTo>
                  <a:lnTo>
                    <a:pt x="434" y="338"/>
                  </a:lnTo>
                  <a:lnTo>
                    <a:pt x="413" y="324"/>
                  </a:lnTo>
                  <a:lnTo>
                    <a:pt x="395" y="313"/>
                  </a:lnTo>
                  <a:lnTo>
                    <a:pt x="375" y="304"/>
                  </a:lnTo>
                  <a:lnTo>
                    <a:pt x="353" y="293"/>
                  </a:lnTo>
                  <a:lnTo>
                    <a:pt x="302" y="270"/>
                  </a:lnTo>
                  <a:lnTo>
                    <a:pt x="299" y="270"/>
                  </a:lnTo>
                  <a:lnTo>
                    <a:pt x="296" y="272"/>
                  </a:lnTo>
                  <a:lnTo>
                    <a:pt x="291" y="273"/>
                  </a:lnTo>
                  <a:lnTo>
                    <a:pt x="300" y="296"/>
                  </a:lnTo>
                  <a:lnTo>
                    <a:pt x="307" y="316"/>
                  </a:lnTo>
                  <a:lnTo>
                    <a:pt x="317" y="355"/>
                  </a:lnTo>
                  <a:lnTo>
                    <a:pt x="328" y="394"/>
                  </a:lnTo>
                  <a:lnTo>
                    <a:pt x="336" y="415"/>
                  </a:lnTo>
                  <a:lnTo>
                    <a:pt x="344" y="438"/>
                  </a:lnTo>
                  <a:lnTo>
                    <a:pt x="367" y="494"/>
                  </a:lnTo>
                  <a:lnTo>
                    <a:pt x="378" y="519"/>
                  </a:lnTo>
                  <a:lnTo>
                    <a:pt x="387" y="543"/>
                  </a:lnTo>
                  <a:lnTo>
                    <a:pt x="393" y="569"/>
                  </a:lnTo>
                  <a:lnTo>
                    <a:pt x="398" y="582"/>
                  </a:lnTo>
                  <a:lnTo>
                    <a:pt x="400" y="596"/>
                  </a:lnTo>
                  <a:lnTo>
                    <a:pt x="404" y="624"/>
                  </a:lnTo>
                  <a:lnTo>
                    <a:pt x="404" y="637"/>
                  </a:lnTo>
                  <a:lnTo>
                    <a:pt x="404" y="653"/>
                  </a:lnTo>
                  <a:lnTo>
                    <a:pt x="404" y="739"/>
                  </a:lnTo>
                  <a:lnTo>
                    <a:pt x="404" y="761"/>
                  </a:lnTo>
                  <a:lnTo>
                    <a:pt x="401" y="781"/>
                  </a:lnTo>
                  <a:lnTo>
                    <a:pt x="398" y="799"/>
                  </a:lnTo>
                  <a:lnTo>
                    <a:pt x="393" y="818"/>
                  </a:lnTo>
                  <a:lnTo>
                    <a:pt x="390" y="835"/>
                  </a:lnTo>
                  <a:lnTo>
                    <a:pt x="387" y="853"/>
                  </a:lnTo>
                  <a:lnTo>
                    <a:pt x="386" y="863"/>
                  </a:lnTo>
                  <a:lnTo>
                    <a:pt x="384" y="874"/>
                  </a:lnTo>
                  <a:lnTo>
                    <a:pt x="384" y="884"/>
                  </a:lnTo>
                  <a:lnTo>
                    <a:pt x="382" y="895"/>
                  </a:lnTo>
                  <a:lnTo>
                    <a:pt x="384" y="898"/>
                  </a:lnTo>
                  <a:lnTo>
                    <a:pt x="384" y="901"/>
                  </a:lnTo>
                  <a:lnTo>
                    <a:pt x="387" y="906"/>
                  </a:lnTo>
                  <a:lnTo>
                    <a:pt x="392" y="911"/>
                  </a:lnTo>
                  <a:lnTo>
                    <a:pt x="396" y="914"/>
                  </a:lnTo>
                  <a:lnTo>
                    <a:pt x="409" y="920"/>
                  </a:lnTo>
                  <a:lnTo>
                    <a:pt x="413" y="924"/>
                  </a:lnTo>
                  <a:lnTo>
                    <a:pt x="417" y="926"/>
                  </a:lnTo>
                  <a:lnTo>
                    <a:pt x="418" y="929"/>
                  </a:lnTo>
                  <a:lnTo>
                    <a:pt x="438" y="954"/>
                  </a:lnTo>
                  <a:lnTo>
                    <a:pt x="458" y="975"/>
                  </a:lnTo>
                  <a:lnTo>
                    <a:pt x="468" y="986"/>
                  </a:lnTo>
                  <a:lnTo>
                    <a:pt x="477" y="997"/>
                  </a:lnTo>
                  <a:lnTo>
                    <a:pt x="489" y="1006"/>
                  </a:lnTo>
                  <a:lnTo>
                    <a:pt x="502" y="1017"/>
                  </a:lnTo>
                  <a:lnTo>
                    <a:pt x="511" y="1025"/>
                  </a:lnTo>
                  <a:lnTo>
                    <a:pt x="519" y="1033"/>
                  </a:lnTo>
                  <a:lnTo>
                    <a:pt x="525" y="1042"/>
                  </a:lnTo>
                  <a:lnTo>
                    <a:pt x="531" y="1053"/>
                  </a:lnTo>
                  <a:lnTo>
                    <a:pt x="537" y="1062"/>
                  </a:lnTo>
                  <a:lnTo>
                    <a:pt x="542" y="1073"/>
                  </a:lnTo>
                  <a:lnTo>
                    <a:pt x="547" y="1085"/>
                  </a:lnTo>
                  <a:lnTo>
                    <a:pt x="551" y="1096"/>
                  </a:lnTo>
                  <a:lnTo>
                    <a:pt x="554" y="1107"/>
                  </a:lnTo>
                  <a:lnTo>
                    <a:pt x="557" y="1117"/>
                  </a:lnTo>
                  <a:lnTo>
                    <a:pt x="560" y="1137"/>
                  </a:lnTo>
                  <a:lnTo>
                    <a:pt x="562" y="1147"/>
                  </a:lnTo>
                  <a:lnTo>
                    <a:pt x="562" y="1156"/>
                  </a:lnTo>
                  <a:lnTo>
                    <a:pt x="560" y="1162"/>
                  </a:lnTo>
                  <a:lnTo>
                    <a:pt x="559" y="1168"/>
                  </a:lnTo>
                  <a:lnTo>
                    <a:pt x="559" y="1162"/>
                  </a:lnTo>
                  <a:lnTo>
                    <a:pt x="557" y="1154"/>
                  </a:lnTo>
                  <a:lnTo>
                    <a:pt x="556" y="1142"/>
                  </a:lnTo>
                  <a:lnTo>
                    <a:pt x="551" y="1130"/>
                  </a:lnTo>
                  <a:lnTo>
                    <a:pt x="547" y="1119"/>
                  </a:lnTo>
                  <a:lnTo>
                    <a:pt x="536" y="1097"/>
                  </a:lnTo>
                  <a:lnTo>
                    <a:pt x="530" y="1085"/>
                  </a:lnTo>
                  <a:lnTo>
                    <a:pt x="523" y="1073"/>
                  </a:lnTo>
                  <a:lnTo>
                    <a:pt x="517" y="1060"/>
                  </a:lnTo>
                  <a:lnTo>
                    <a:pt x="512" y="1051"/>
                  </a:lnTo>
                  <a:lnTo>
                    <a:pt x="506" y="1042"/>
                  </a:lnTo>
                  <a:lnTo>
                    <a:pt x="499" y="1034"/>
                  </a:lnTo>
                  <a:lnTo>
                    <a:pt x="492" y="1026"/>
                  </a:lnTo>
                  <a:lnTo>
                    <a:pt x="485" y="1020"/>
                  </a:lnTo>
                  <a:lnTo>
                    <a:pt x="465" y="1005"/>
                  </a:lnTo>
                  <a:lnTo>
                    <a:pt x="452" y="994"/>
                  </a:lnTo>
                  <a:lnTo>
                    <a:pt x="443" y="982"/>
                  </a:lnTo>
                  <a:lnTo>
                    <a:pt x="424" y="958"/>
                  </a:lnTo>
                  <a:lnTo>
                    <a:pt x="415" y="949"/>
                  </a:lnTo>
                  <a:lnTo>
                    <a:pt x="410" y="945"/>
                  </a:lnTo>
                  <a:lnTo>
                    <a:pt x="406" y="940"/>
                  </a:lnTo>
                  <a:lnTo>
                    <a:pt x="400" y="935"/>
                  </a:lnTo>
                  <a:lnTo>
                    <a:pt x="393" y="932"/>
                  </a:lnTo>
                  <a:lnTo>
                    <a:pt x="386" y="929"/>
                  </a:lnTo>
                  <a:lnTo>
                    <a:pt x="378" y="926"/>
                  </a:lnTo>
                  <a:lnTo>
                    <a:pt x="367" y="1020"/>
                  </a:lnTo>
                  <a:lnTo>
                    <a:pt x="367" y="1158"/>
                  </a:lnTo>
                  <a:lnTo>
                    <a:pt x="367" y="1167"/>
                  </a:lnTo>
                  <a:lnTo>
                    <a:pt x="369" y="1175"/>
                  </a:lnTo>
                  <a:lnTo>
                    <a:pt x="370" y="1182"/>
                  </a:lnTo>
                  <a:lnTo>
                    <a:pt x="372" y="1190"/>
                  </a:lnTo>
                  <a:lnTo>
                    <a:pt x="378" y="1204"/>
                  </a:lnTo>
                  <a:lnTo>
                    <a:pt x="384" y="1216"/>
                  </a:lnTo>
                  <a:lnTo>
                    <a:pt x="393" y="1229"/>
                  </a:lnTo>
                  <a:lnTo>
                    <a:pt x="401" y="1242"/>
                  </a:lnTo>
                  <a:lnTo>
                    <a:pt x="410" y="1256"/>
                  </a:lnTo>
                  <a:lnTo>
                    <a:pt x="418" y="1272"/>
                  </a:lnTo>
                  <a:lnTo>
                    <a:pt x="426" y="1287"/>
                  </a:lnTo>
                  <a:lnTo>
                    <a:pt x="430" y="1303"/>
                  </a:lnTo>
                  <a:lnTo>
                    <a:pt x="440" y="1334"/>
                  </a:lnTo>
                  <a:lnTo>
                    <a:pt x="444" y="1347"/>
                  </a:lnTo>
                  <a:lnTo>
                    <a:pt x="447" y="1354"/>
                  </a:lnTo>
                  <a:lnTo>
                    <a:pt x="452" y="1360"/>
                  </a:lnTo>
                  <a:lnTo>
                    <a:pt x="457" y="1366"/>
                  </a:lnTo>
                  <a:lnTo>
                    <a:pt x="461" y="1372"/>
                  </a:lnTo>
                  <a:lnTo>
                    <a:pt x="468" y="1378"/>
                  </a:lnTo>
                  <a:lnTo>
                    <a:pt x="474" y="1383"/>
                  </a:lnTo>
                  <a:lnTo>
                    <a:pt x="494" y="1395"/>
                  </a:lnTo>
                  <a:lnTo>
                    <a:pt x="511" y="1408"/>
                  </a:lnTo>
                  <a:lnTo>
                    <a:pt x="525" y="1418"/>
                  </a:lnTo>
                  <a:lnTo>
                    <a:pt x="539" y="1431"/>
                  </a:lnTo>
                  <a:lnTo>
                    <a:pt x="551" y="1445"/>
                  </a:lnTo>
                  <a:lnTo>
                    <a:pt x="565" y="1457"/>
                  </a:lnTo>
                  <a:lnTo>
                    <a:pt x="579" y="1472"/>
                  </a:lnTo>
                  <a:lnTo>
                    <a:pt x="595" y="1489"/>
                  </a:lnTo>
                  <a:lnTo>
                    <a:pt x="608" y="1505"/>
                  </a:lnTo>
                  <a:lnTo>
                    <a:pt x="622" y="1522"/>
                  </a:lnTo>
                  <a:lnTo>
                    <a:pt x="638" y="1542"/>
                  </a:lnTo>
                  <a:lnTo>
                    <a:pt x="624" y="1531"/>
                  </a:lnTo>
                  <a:lnTo>
                    <a:pt x="612" y="1522"/>
                  </a:lnTo>
                  <a:lnTo>
                    <a:pt x="601" y="1513"/>
                  </a:lnTo>
                  <a:lnTo>
                    <a:pt x="590" y="1502"/>
                  </a:lnTo>
                  <a:lnTo>
                    <a:pt x="570" y="1482"/>
                  </a:lnTo>
                  <a:lnTo>
                    <a:pt x="548" y="1459"/>
                  </a:lnTo>
                  <a:lnTo>
                    <a:pt x="548" y="1466"/>
                  </a:lnTo>
                  <a:lnTo>
                    <a:pt x="548" y="1472"/>
                  </a:lnTo>
                  <a:lnTo>
                    <a:pt x="548" y="1479"/>
                  </a:lnTo>
                  <a:lnTo>
                    <a:pt x="548" y="1485"/>
                  </a:lnTo>
                  <a:lnTo>
                    <a:pt x="545" y="1496"/>
                  </a:lnTo>
                  <a:lnTo>
                    <a:pt x="542" y="1505"/>
                  </a:lnTo>
                  <a:lnTo>
                    <a:pt x="536" y="1522"/>
                  </a:lnTo>
                  <a:lnTo>
                    <a:pt x="533" y="1533"/>
                  </a:lnTo>
                  <a:lnTo>
                    <a:pt x="533" y="1545"/>
                  </a:lnTo>
                  <a:lnTo>
                    <a:pt x="533" y="1551"/>
                  </a:lnTo>
                  <a:lnTo>
                    <a:pt x="533" y="1556"/>
                  </a:lnTo>
                  <a:lnTo>
                    <a:pt x="536" y="1567"/>
                  </a:lnTo>
                  <a:lnTo>
                    <a:pt x="539" y="1576"/>
                  </a:lnTo>
                  <a:lnTo>
                    <a:pt x="540" y="1580"/>
                  </a:lnTo>
                  <a:lnTo>
                    <a:pt x="540" y="1587"/>
                  </a:lnTo>
                  <a:lnTo>
                    <a:pt x="540" y="1616"/>
                  </a:lnTo>
                  <a:lnTo>
                    <a:pt x="537" y="1611"/>
                  </a:lnTo>
                  <a:lnTo>
                    <a:pt x="534" y="1604"/>
                  </a:lnTo>
                  <a:lnTo>
                    <a:pt x="531" y="1588"/>
                  </a:lnTo>
                  <a:lnTo>
                    <a:pt x="526" y="1571"/>
                  </a:lnTo>
                  <a:lnTo>
                    <a:pt x="525" y="1565"/>
                  </a:lnTo>
                  <a:lnTo>
                    <a:pt x="523" y="1557"/>
                  </a:lnTo>
                  <a:lnTo>
                    <a:pt x="520" y="1562"/>
                  </a:lnTo>
                  <a:lnTo>
                    <a:pt x="517" y="1567"/>
                  </a:lnTo>
                  <a:lnTo>
                    <a:pt x="514" y="1576"/>
                  </a:lnTo>
                  <a:lnTo>
                    <a:pt x="511" y="1585"/>
                  </a:lnTo>
                  <a:lnTo>
                    <a:pt x="508" y="1596"/>
                  </a:lnTo>
                  <a:lnTo>
                    <a:pt x="506" y="1605"/>
                  </a:lnTo>
                  <a:lnTo>
                    <a:pt x="505" y="1610"/>
                  </a:lnTo>
                  <a:lnTo>
                    <a:pt x="503" y="1614"/>
                  </a:lnTo>
                  <a:lnTo>
                    <a:pt x="500" y="1619"/>
                  </a:lnTo>
                  <a:lnTo>
                    <a:pt x="499" y="1624"/>
                  </a:lnTo>
                  <a:lnTo>
                    <a:pt x="495" y="1627"/>
                  </a:lnTo>
                  <a:lnTo>
                    <a:pt x="491" y="1630"/>
                  </a:lnTo>
                  <a:lnTo>
                    <a:pt x="497" y="1605"/>
                  </a:lnTo>
                  <a:lnTo>
                    <a:pt x="505" y="1582"/>
                  </a:lnTo>
                  <a:lnTo>
                    <a:pt x="520" y="1539"/>
                  </a:lnTo>
                  <a:lnTo>
                    <a:pt x="526" y="1519"/>
                  </a:lnTo>
                  <a:lnTo>
                    <a:pt x="528" y="1508"/>
                  </a:lnTo>
                  <a:lnTo>
                    <a:pt x="531" y="1499"/>
                  </a:lnTo>
                  <a:lnTo>
                    <a:pt x="531" y="1489"/>
                  </a:lnTo>
                  <a:lnTo>
                    <a:pt x="533" y="1479"/>
                  </a:lnTo>
                  <a:lnTo>
                    <a:pt x="531" y="1460"/>
                  </a:lnTo>
                  <a:lnTo>
                    <a:pt x="530" y="1454"/>
                  </a:lnTo>
                  <a:lnTo>
                    <a:pt x="526" y="1448"/>
                  </a:lnTo>
                  <a:lnTo>
                    <a:pt x="523" y="1443"/>
                  </a:lnTo>
                  <a:lnTo>
                    <a:pt x="520" y="1438"/>
                  </a:lnTo>
                  <a:lnTo>
                    <a:pt x="516" y="1434"/>
                  </a:lnTo>
                  <a:lnTo>
                    <a:pt x="511" y="1431"/>
                  </a:lnTo>
                  <a:lnTo>
                    <a:pt x="499" y="1423"/>
                  </a:lnTo>
                  <a:lnTo>
                    <a:pt x="474" y="1409"/>
                  </a:lnTo>
                  <a:lnTo>
                    <a:pt x="460" y="1401"/>
                  </a:lnTo>
                  <a:lnTo>
                    <a:pt x="454" y="1398"/>
                  </a:lnTo>
                  <a:lnTo>
                    <a:pt x="447" y="1392"/>
                  </a:lnTo>
                  <a:lnTo>
                    <a:pt x="449" y="1428"/>
                  </a:lnTo>
                  <a:lnTo>
                    <a:pt x="449" y="1455"/>
                  </a:lnTo>
                  <a:lnTo>
                    <a:pt x="447" y="1483"/>
                  </a:lnTo>
                  <a:lnTo>
                    <a:pt x="444" y="1517"/>
                  </a:lnTo>
                  <a:lnTo>
                    <a:pt x="443" y="1530"/>
                  </a:lnTo>
                  <a:lnTo>
                    <a:pt x="440" y="1540"/>
                  </a:lnTo>
                  <a:lnTo>
                    <a:pt x="435" y="1551"/>
                  </a:lnTo>
                  <a:lnTo>
                    <a:pt x="429" y="1562"/>
                  </a:lnTo>
                  <a:lnTo>
                    <a:pt x="421" y="1573"/>
                  </a:lnTo>
                  <a:lnTo>
                    <a:pt x="413" y="1584"/>
                  </a:lnTo>
                  <a:lnTo>
                    <a:pt x="406" y="1593"/>
                  </a:lnTo>
                  <a:lnTo>
                    <a:pt x="398" y="1602"/>
                  </a:lnTo>
                  <a:lnTo>
                    <a:pt x="382" y="1618"/>
                  </a:lnTo>
                  <a:lnTo>
                    <a:pt x="369" y="1628"/>
                  </a:lnTo>
                  <a:lnTo>
                    <a:pt x="355" y="1639"/>
                  </a:lnTo>
                  <a:lnTo>
                    <a:pt x="373" y="1622"/>
                  </a:lnTo>
                  <a:lnTo>
                    <a:pt x="389" y="1607"/>
                  </a:lnTo>
                  <a:lnTo>
                    <a:pt x="403" y="1590"/>
                  </a:lnTo>
                  <a:lnTo>
                    <a:pt x="407" y="1582"/>
                  </a:lnTo>
                  <a:lnTo>
                    <a:pt x="413" y="1573"/>
                  </a:lnTo>
                  <a:lnTo>
                    <a:pt x="418" y="1563"/>
                  </a:lnTo>
                  <a:lnTo>
                    <a:pt x="423" y="1554"/>
                  </a:lnTo>
                  <a:lnTo>
                    <a:pt x="426" y="1545"/>
                  </a:lnTo>
                  <a:lnTo>
                    <a:pt x="429" y="1534"/>
                  </a:lnTo>
                  <a:lnTo>
                    <a:pt x="435" y="1514"/>
                  </a:lnTo>
                  <a:lnTo>
                    <a:pt x="437" y="1489"/>
                  </a:lnTo>
                  <a:lnTo>
                    <a:pt x="437" y="1482"/>
                  </a:lnTo>
                  <a:lnTo>
                    <a:pt x="437" y="1476"/>
                  </a:lnTo>
                  <a:lnTo>
                    <a:pt x="435" y="1460"/>
                  </a:lnTo>
                  <a:lnTo>
                    <a:pt x="420" y="1482"/>
                  </a:lnTo>
                  <a:lnTo>
                    <a:pt x="404" y="1502"/>
                  </a:lnTo>
                  <a:lnTo>
                    <a:pt x="390" y="1520"/>
                  </a:lnTo>
                  <a:lnTo>
                    <a:pt x="375" y="1542"/>
                  </a:lnTo>
                  <a:lnTo>
                    <a:pt x="382" y="1528"/>
                  </a:lnTo>
                  <a:lnTo>
                    <a:pt x="392" y="1513"/>
                  </a:lnTo>
                  <a:lnTo>
                    <a:pt x="401" y="1494"/>
                  </a:lnTo>
                  <a:lnTo>
                    <a:pt x="412" y="1474"/>
                  </a:lnTo>
                  <a:lnTo>
                    <a:pt x="420" y="1452"/>
                  </a:lnTo>
                  <a:lnTo>
                    <a:pt x="423" y="1443"/>
                  </a:lnTo>
                  <a:lnTo>
                    <a:pt x="426" y="1432"/>
                  </a:lnTo>
                  <a:lnTo>
                    <a:pt x="427" y="1423"/>
                  </a:lnTo>
                  <a:lnTo>
                    <a:pt x="429" y="1415"/>
                  </a:lnTo>
                  <a:lnTo>
                    <a:pt x="427" y="1381"/>
                  </a:lnTo>
                  <a:lnTo>
                    <a:pt x="427" y="1367"/>
                  </a:lnTo>
                  <a:lnTo>
                    <a:pt x="426" y="1355"/>
                  </a:lnTo>
                  <a:lnTo>
                    <a:pt x="423" y="1343"/>
                  </a:lnTo>
                  <a:lnTo>
                    <a:pt x="420" y="1330"/>
                  </a:lnTo>
                  <a:lnTo>
                    <a:pt x="407" y="1300"/>
                  </a:lnTo>
                  <a:lnTo>
                    <a:pt x="401" y="1287"/>
                  </a:lnTo>
                  <a:lnTo>
                    <a:pt x="395" y="1275"/>
                  </a:lnTo>
                  <a:lnTo>
                    <a:pt x="384" y="1255"/>
                  </a:lnTo>
                  <a:lnTo>
                    <a:pt x="373" y="1235"/>
                  </a:lnTo>
                  <a:lnTo>
                    <a:pt x="362" y="1216"/>
                  </a:lnTo>
                  <a:lnTo>
                    <a:pt x="358" y="1207"/>
                  </a:lnTo>
                  <a:lnTo>
                    <a:pt x="353" y="1196"/>
                  </a:lnTo>
                  <a:lnTo>
                    <a:pt x="345" y="1176"/>
                  </a:lnTo>
                  <a:lnTo>
                    <a:pt x="342" y="1165"/>
                  </a:lnTo>
                  <a:lnTo>
                    <a:pt x="339" y="1154"/>
                  </a:lnTo>
                  <a:lnTo>
                    <a:pt x="338" y="1142"/>
                  </a:lnTo>
                  <a:lnTo>
                    <a:pt x="338" y="1128"/>
                  </a:lnTo>
                  <a:lnTo>
                    <a:pt x="338" y="1094"/>
                  </a:lnTo>
                  <a:lnTo>
                    <a:pt x="338" y="1065"/>
                  </a:lnTo>
                  <a:lnTo>
                    <a:pt x="341" y="1002"/>
                  </a:lnTo>
                  <a:lnTo>
                    <a:pt x="328" y="1003"/>
                  </a:lnTo>
                  <a:lnTo>
                    <a:pt x="319" y="1006"/>
                  </a:lnTo>
                  <a:lnTo>
                    <a:pt x="310" y="1009"/>
                  </a:lnTo>
                  <a:lnTo>
                    <a:pt x="302" y="1014"/>
                  </a:lnTo>
                  <a:lnTo>
                    <a:pt x="285" y="1025"/>
                  </a:lnTo>
                  <a:lnTo>
                    <a:pt x="266" y="1037"/>
                  </a:lnTo>
                  <a:lnTo>
                    <a:pt x="257" y="1042"/>
                  </a:lnTo>
                  <a:lnTo>
                    <a:pt x="249" y="1048"/>
                  </a:lnTo>
                  <a:lnTo>
                    <a:pt x="243" y="1053"/>
                  </a:lnTo>
                  <a:lnTo>
                    <a:pt x="239" y="1057"/>
                  </a:lnTo>
                  <a:lnTo>
                    <a:pt x="235" y="1060"/>
                  </a:lnTo>
                  <a:lnTo>
                    <a:pt x="234" y="1063"/>
                  </a:lnTo>
                  <a:lnTo>
                    <a:pt x="229" y="1070"/>
                  </a:lnTo>
                  <a:lnTo>
                    <a:pt x="226" y="1077"/>
                  </a:lnTo>
                  <a:lnTo>
                    <a:pt x="223" y="1088"/>
                  </a:lnTo>
                  <a:lnTo>
                    <a:pt x="218" y="1107"/>
                  </a:lnTo>
                  <a:lnTo>
                    <a:pt x="214" y="1125"/>
                  </a:lnTo>
                  <a:lnTo>
                    <a:pt x="211" y="1142"/>
                  </a:lnTo>
                  <a:lnTo>
                    <a:pt x="209" y="1159"/>
                  </a:lnTo>
                  <a:lnTo>
                    <a:pt x="204" y="1176"/>
                  </a:lnTo>
                  <a:lnTo>
                    <a:pt x="200" y="1193"/>
                  </a:lnTo>
                  <a:lnTo>
                    <a:pt x="194" y="1210"/>
                  </a:lnTo>
                  <a:lnTo>
                    <a:pt x="189" y="1218"/>
                  </a:lnTo>
                  <a:lnTo>
                    <a:pt x="183" y="1225"/>
                  </a:lnTo>
                  <a:lnTo>
                    <a:pt x="187" y="1208"/>
                  </a:lnTo>
                  <a:lnTo>
                    <a:pt x="189" y="1195"/>
                  </a:lnTo>
                  <a:lnTo>
                    <a:pt x="189" y="1184"/>
                  </a:lnTo>
                  <a:lnTo>
                    <a:pt x="189" y="1175"/>
                  </a:lnTo>
                  <a:lnTo>
                    <a:pt x="189" y="1167"/>
                  </a:lnTo>
                  <a:lnTo>
                    <a:pt x="191" y="1158"/>
                  </a:lnTo>
                  <a:lnTo>
                    <a:pt x="191" y="1153"/>
                  </a:lnTo>
                  <a:lnTo>
                    <a:pt x="192" y="1147"/>
                  </a:lnTo>
                  <a:lnTo>
                    <a:pt x="195" y="1134"/>
                  </a:lnTo>
                  <a:lnTo>
                    <a:pt x="201" y="1091"/>
                  </a:lnTo>
                  <a:lnTo>
                    <a:pt x="186" y="1107"/>
                  </a:lnTo>
                  <a:lnTo>
                    <a:pt x="178" y="1116"/>
                  </a:lnTo>
                  <a:lnTo>
                    <a:pt x="169" y="1124"/>
                  </a:lnTo>
                  <a:lnTo>
                    <a:pt x="161" y="1130"/>
                  </a:lnTo>
                  <a:lnTo>
                    <a:pt x="152" y="1134"/>
                  </a:lnTo>
                  <a:lnTo>
                    <a:pt x="147" y="1137"/>
                  </a:lnTo>
                  <a:lnTo>
                    <a:pt x="141" y="1139"/>
                  </a:lnTo>
                  <a:lnTo>
                    <a:pt x="136" y="1139"/>
                  </a:lnTo>
                  <a:lnTo>
                    <a:pt x="132" y="1139"/>
                  </a:lnTo>
                  <a:lnTo>
                    <a:pt x="65" y="1134"/>
                  </a:lnTo>
                  <a:lnTo>
                    <a:pt x="56" y="1134"/>
                  </a:lnTo>
                  <a:lnTo>
                    <a:pt x="47" y="1136"/>
                  </a:lnTo>
                  <a:lnTo>
                    <a:pt x="39" y="1139"/>
                  </a:lnTo>
                  <a:lnTo>
                    <a:pt x="31" y="1144"/>
                  </a:lnTo>
                  <a:lnTo>
                    <a:pt x="17" y="1153"/>
                  </a:lnTo>
                  <a:lnTo>
                    <a:pt x="9" y="1158"/>
                  </a:lnTo>
                  <a:lnTo>
                    <a:pt x="0" y="1161"/>
                  </a:lnTo>
                  <a:lnTo>
                    <a:pt x="8" y="1153"/>
                  </a:lnTo>
                  <a:lnTo>
                    <a:pt x="14" y="1145"/>
                  </a:lnTo>
                  <a:lnTo>
                    <a:pt x="23" y="1139"/>
                  </a:lnTo>
                  <a:lnTo>
                    <a:pt x="31" y="1133"/>
                  </a:lnTo>
                  <a:lnTo>
                    <a:pt x="40" y="1128"/>
                  </a:lnTo>
                  <a:lnTo>
                    <a:pt x="51" y="1125"/>
                  </a:lnTo>
                  <a:lnTo>
                    <a:pt x="61" y="1124"/>
                  </a:lnTo>
                  <a:lnTo>
                    <a:pt x="71" y="1124"/>
                  </a:lnTo>
                  <a:lnTo>
                    <a:pt x="126" y="1127"/>
                  </a:lnTo>
                  <a:lnTo>
                    <a:pt x="133" y="1127"/>
                  </a:lnTo>
                  <a:lnTo>
                    <a:pt x="141" y="1125"/>
                  </a:lnTo>
                  <a:lnTo>
                    <a:pt x="147" y="1124"/>
                  </a:lnTo>
                  <a:lnTo>
                    <a:pt x="153" y="1121"/>
                  </a:lnTo>
                  <a:lnTo>
                    <a:pt x="158" y="1117"/>
                  </a:lnTo>
                  <a:lnTo>
                    <a:pt x="163" y="1114"/>
                  </a:lnTo>
                  <a:lnTo>
                    <a:pt x="167" y="1110"/>
                  </a:lnTo>
                  <a:lnTo>
                    <a:pt x="172" y="1105"/>
                  </a:lnTo>
                  <a:lnTo>
                    <a:pt x="180" y="1094"/>
                  </a:lnTo>
                  <a:lnTo>
                    <a:pt x="189" y="1082"/>
                  </a:lnTo>
                  <a:lnTo>
                    <a:pt x="197" y="1070"/>
                  </a:lnTo>
                  <a:lnTo>
                    <a:pt x="206" y="1056"/>
                  </a:lnTo>
                  <a:lnTo>
                    <a:pt x="214" y="1048"/>
                  </a:lnTo>
                  <a:lnTo>
                    <a:pt x="220" y="1042"/>
                  </a:lnTo>
                  <a:lnTo>
                    <a:pt x="228" y="1036"/>
                  </a:lnTo>
                  <a:lnTo>
                    <a:pt x="235" y="1029"/>
                  </a:lnTo>
                  <a:lnTo>
                    <a:pt x="243" y="1025"/>
                  </a:lnTo>
                  <a:lnTo>
                    <a:pt x="251" y="1020"/>
                  </a:lnTo>
                  <a:lnTo>
                    <a:pt x="268" y="1012"/>
                  </a:lnTo>
                  <a:lnTo>
                    <a:pt x="283" y="1005"/>
                  </a:lnTo>
                  <a:lnTo>
                    <a:pt x="293" y="1000"/>
                  </a:lnTo>
                  <a:lnTo>
                    <a:pt x="300" y="995"/>
                  </a:lnTo>
                  <a:lnTo>
                    <a:pt x="316" y="985"/>
                  </a:lnTo>
                  <a:lnTo>
                    <a:pt x="324" y="979"/>
                  </a:lnTo>
                  <a:lnTo>
                    <a:pt x="331" y="972"/>
                  </a:lnTo>
                  <a:lnTo>
                    <a:pt x="338" y="965"/>
                  </a:lnTo>
                  <a:lnTo>
                    <a:pt x="341" y="958"/>
                  </a:lnTo>
                  <a:lnTo>
                    <a:pt x="344" y="951"/>
                  </a:lnTo>
                  <a:lnTo>
                    <a:pt x="345" y="943"/>
                  </a:lnTo>
                  <a:lnTo>
                    <a:pt x="347" y="928"/>
                  </a:lnTo>
                  <a:lnTo>
                    <a:pt x="348" y="918"/>
                  </a:lnTo>
                  <a:lnTo>
                    <a:pt x="352" y="909"/>
                  </a:lnTo>
                  <a:lnTo>
                    <a:pt x="361" y="870"/>
                  </a:lnTo>
                  <a:lnTo>
                    <a:pt x="367" y="837"/>
                  </a:lnTo>
                  <a:lnTo>
                    <a:pt x="373" y="801"/>
                  </a:lnTo>
                  <a:lnTo>
                    <a:pt x="378" y="761"/>
                  </a:lnTo>
                  <a:lnTo>
                    <a:pt x="381" y="735"/>
                  </a:lnTo>
                  <a:lnTo>
                    <a:pt x="381" y="722"/>
                  </a:lnTo>
                  <a:lnTo>
                    <a:pt x="381" y="710"/>
                  </a:lnTo>
                  <a:lnTo>
                    <a:pt x="381" y="687"/>
                  </a:lnTo>
                  <a:lnTo>
                    <a:pt x="378" y="659"/>
                  </a:lnTo>
                  <a:lnTo>
                    <a:pt x="372" y="622"/>
                  </a:lnTo>
                  <a:lnTo>
                    <a:pt x="365" y="590"/>
                  </a:lnTo>
                  <a:lnTo>
                    <a:pt x="359" y="559"/>
                  </a:lnTo>
                  <a:lnTo>
                    <a:pt x="350" y="528"/>
                  </a:lnTo>
                  <a:lnTo>
                    <a:pt x="339" y="500"/>
                  </a:lnTo>
                  <a:lnTo>
                    <a:pt x="325" y="471"/>
                  </a:lnTo>
                  <a:lnTo>
                    <a:pt x="317" y="455"/>
                  </a:lnTo>
                  <a:lnTo>
                    <a:pt x="310" y="440"/>
                  </a:lnTo>
                  <a:lnTo>
                    <a:pt x="291" y="407"/>
                  </a:lnTo>
                  <a:lnTo>
                    <a:pt x="285" y="412"/>
                  </a:lnTo>
                  <a:lnTo>
                    <a:pt x="282" y="415"/>
                  </a:lnTo>
                  <a:lnTo>
                    <a:pt x="279" y="420"/>
                  </a:lnTo>
                  <a:lnTo>
                    <a:pt x="276" y="424"/>
                  </a:lnTo>
                  <a:lnTo>
                    <a:pt x="273" y="435"/>
                  </a:lnTo>
                  <a:lnTo>
                    <a:pt x="266" y="446"/>
                  </a:lnTo>
                  <a:lnTo>
                    <a:pt x="262" y="452"/>
                  </a:lnTo>
                  <a:lnTo>
                    <a:pt x="256" y="457"/>
                  </a:lnTo>
                  <a:lnTo>
                    <a:pt x="246" y="468"/>
                  </a:lnTo>
                  <a:lnTo>
                    <a:pt x="242" y="472"/>
                  </a:lnTo>
                  <a:lnTo>
                    <a:pt x="237" y="477"/>
                  </a:lnTo>
                  <a:lnTo>
                    <a:pt x="234" y="482"/>
                  </a:lnTo>
                  <a:lnTo>
                    <a:pt x="234" y="485"/>
                  </a:lnTo>
                  <a:lnTo>
                    <a:pt x="234" y="486"/>
                  </a:lnTo>
                  <a:lnTo>
                    <a:pt x="234" y="492"/>
                  </a:lnTo>
                  <a:lnTo>
                    <a:pt x="235" y="500"/>
                  </a:lnTo>
                  <a:lnTo>
                    <a:pt x="237" y="508"/>
                  </a:lnTo>
                  <a:lnTo>
                    <a:pt x="239" y="515"/>
                  </a:lnTo>
                  <a:lnTo>
                    <a:pt x="243" y="531"/>
                  </a:lnTo>
                  <a:lnTo>
                    <a:pt x="249" y="548"/>
                  </a:lnTo>
                  <a:lnTo>
                    <a:pt x="256" y="562"/>
                  </a:lnTo>
                  <a:lnTo>
                    <a:pt x="262" y="573"/>
                  </a:lnTo>
                  <a:lnTo>
                    <a:pt x="266" y="583"/>
                  </a:lnTo>
                  <a:lnTo>
                    <a:pt x="262" y="582"/>
                  </a:lnTo>
                  <a:lnTo>
                    <a:pt x="257" y="579"/>
                  </a:lnTo>
                  <a:lnTo>
                    <a:pt x="252" y="576"/>
                  </a:lnTo>
                  <a:lnTo>
                    <a:pt x="249" y="571"/>
                  </a:lnTo>
                  <a:lnTo>
                    <a:pt x="243" y="563"/>
                  </a:lnTo>
                  <a:lnTo>
                    <a:pt x="239" y="553"/>
                  </a:lnTo>
                  <a:lnTo>
                    <a:pt x="229" y="529"/>
                  </a:lnTo>
                  <a:lnTo>
                    <a:pt x="225" y="517"/>
                  </a:lnTo>
                  <a:lnTo>
                    <a:pt x="220" y="506"/>
                  </a:lnTo>
                  <a:lnTo>
                    <a:pt x="212" y="512"/>
                  </a:lnTo>
                  <a:lnTo>
                    <a:pt x="204" y="519"/>
                  </a:lnTo>
                  <a:lnTo>
                    <a:pt x="194" y="532"/>
                  </a:lnTo>
                  <a:lnTo>
                    <a:pt x="189" y="540"/>
                  </a:lnTo>
                  <a:lnTo>
                    <a:pt x="186" y="548"/>
                  </a:lnTo>
                  <a:lnTo>
                    <a:pt x="183" y="556"/>
                  </a:lnTo>
                  <a:lnTo>
                    <a:pt x="180" y="563"/>
                  </a:lnTo>
                  <a:lnTo>
                    <a:pt x="178" y="573"/>
                  </a:lnTo>
                  <a:lnTo>
                    <a:pt x="178" y="580"/>
                  </a:lnTo>
                  <a:lnTo>
                    <a:pt x="177" y="599"/>
                  </a:lnTo>
                  <a:lnTo>
                    <a:pt x="178" y="608"/>
                  </a:lnTo>
                  <a:lnTo>
                    <a:pt x="180" y="617"/>
                  </a:lnTo>
                  <a:lnTo>
                    <a:pt x="183" y="637"/>
                  </a:lnTo>
                  <a:lnTo>
                    <a:pt x="195" y="691"/>
                  </a:lnTo>
                  <a:lnTo>
                    <a:pt x="197" y="701"/>
                  </a:lnTo>
                  <a:lnTo>
                    <a:pt x="197" y="710"/>
                  </a:lnTo>
                  <a:lnTo>
                    <a:pt x="195" y="718"/>
                  </a:lnTo>
                  <a:lnTo>
                    <a:pt x="192" y="727"/>
                  </a:lnTo>
                  <a:lnTo>
                    <a:pt x="189" y="735"/>
                  </a:lnTo>
                  <a:lnTo>
                    <a:pt x="184" y="742"/>
                  </a:lnTo>
                  <a:lnTo>
                    <a:pt x="175" y="758"/>
                  </a:lnTo>
                  <a:lnTo>
                    <a:pt x="164" y="772"/>
                  </a:lnTo>
                  <a:lnTo>
                    <a:pt x="155" y="789"/>
                  </a:lnTo>
                  <a:lnTo>
                    <a:pt x="150" y="796"/>
                  </a:lnTo>
                  <a:lnTo>
                    <a:pt x="147" y="806"/>
                  </a:lnTo>
                  <a:lnTo>
                    <a:pt x="146" y="813"/>
                  </a:lnTo>
                  <a:lnTo>
                    <a:pt x="146" y="824"/>
                  </a:lnTo>
                  <a:lnTo>
                    <a:pt x="146" y="833"/>
                  </a:lnTo>
                  <a:lnTo>
                    <a:pt x="147" y="843"/>
                  </a:lnTo>
                  <a:lnTo>
                    <a:pt x="152" y="860"/>
                  </a:lnTo>
                  <a:lnTo>
                    <a:pt x="155" y="869"/>
                  </a:lnTo>
                  <a:lnTo>
                    <a:pt x="157" y="877"/>
                  </a:lnTo>
                  <a:lnTo>
                    <a:pt x="157" y="886"/>
                  </a:lnTo>
                  <a:lnTo>
                    <a:pt x="157" y="891"/>
                  </a:lnTo>
                  <a:lnTo>
                    <a:pt x="157" y="897"/>
                  </a:lnTo>
                  <a:lnTo>
                    <a:pt x="150" y="937"/>
                  </a:lnTo>
                  <a:lnTo>
                    <a:pt x="149" y="929"/>
                  </a:lnTo>
                  <a:lnTo>
                    <a:pt x="149" y="921"/>
                  </a:lnTo>
                  <a:lnTo>
                    <a:pt x="150" y="914"/>
                  </a:lnTo>
                  <a:lnTo>
                    <a:pt x="150" y="906"/>
                  </a:lnTo>
                  <a:lnTo>
                    <a:pt x="150" y="895"/>
                  </a:lnTo>
                  <a:lnTo>
                    <a:pt x="149" y="886"/>
                  </a:lnTo>
                  <a:lnTo>
                    <a:pt x="147" y="877"/>
                  </a:lnTo>
                  <a:lnTo>
                    <a:pt x="144" y="869"/>
                  </a:lnTo>
                  <a:lnTo>
                    <a:pt x="138" y="850"/>
                  </a:lnTo>
                  <a:lnTo>
                    <a:pt x="130" y="832"/>
                  </a:lnTo>
                  <a:lnTo>
                    <a:pt x="126" y="843"/>
                  </a:lnTo>
                  <a:lnTo>
                    <a:pt x="119" y="850"/>
                  </a:lnTo>
                  <a:lnTo>
                    <a:pt x="112" y="863"/>
                  </a:lnTo>
                  <a:lnTo>
                    <a:pt x="90" y="892"/>
                  </a:lnTo>
                  <a:lnTo>
                    <a:pt x="85" y="898"/>
                  </a:lnTo>
                  <a:lnTo>
                    <a:pt x="81" y="904"/>
                  </a:lnTo>
                  <a:lnTo>
                    <a:pt x="68" y="917"/>
                  </a:lnTo>
                  <a:lnTo>
                    <a:pt x="44" y="940"/>
                  </a:lnTo>
                  <a:lnTo>
                    <a:pt x="62" y="917"/>
                  </a:lnTo>
                  <a:lnTo>
                    <a:pt x="79" y="891"/>
                  </a:lnTo>
                  <a:lnTo>
                    <a:pt x="101" y="857"/>
                  </a:lnTo>
                  <a:lnTo>
                    <a:pt x="122" y="820"/>
                  </a:lnTo>
                  <a:lnTo>
                    <a:pt x="133" y="801"/>
                  </a:lnTo>
                  <a:lnTo>
                    <a:pt x="144" y="781"/>
                  </a:lnTo>
                  <a:lnTo>
                    <a:pt x="153" y="761"/>
                  </a:lnTo>
                  <a:lnTo>
                    <a:pt x="163" y="742"/>
                  </a:lnTo>
                  <a:lnTo>
                    <a:pt x="169" y="724"/>
                  </a:lnTo>
                  <a:lnTo>
                    <a:pt x="172" y="715"/>
                  </a:lnTo>
                  <a:lnTo>
                    <a:pt x="174" y="705"/>
                  </a:lnTo>
                  <a:lnTo>
                    <a:pt x="175" y="699"/>
                  </a:lnTo>
                  <a:lnTo>
                    <a:pt x="177" y="691"/>
                  </a:lnTo>
                  <a:lnTo>
                    <a:pt x="175" y="676"/>
                  </a:lnTo>
                  <a:lnTo>
                    <a:pt x="174" y="659"/>
                  </a:lnTo>
                  <a:lnTo>
                    <a:pt x="170" y="642"/>
                  </a:lnTo>
                  <a:lnTo>
                    <a:pt x="166" y="625"/>
                  </a:lnTo>
                  <a:lnTo>
                    <a:pt x="163" y="608"/>
                  </a:lnTo>
                  <a:lnTo>
                    <a:pt x="161" y="593"/>
                  </a:lnTo>
                  <a:lnTo>
                    <a:pt x="161" y="585"/>
                  </a:lnTo>
                  <a:lnTo>
                    <a:pt x="161" y="579"/>
                  </a:lnTo>
                  <a:lnTo>
                    <a:pt x="163" y="562"/>
                  </a:lnTo>
                  <a:lnTo>
                    <a:pt x="167" y="546"/>
                  </a:lnTo>
                  <a:lnTo>
                    <a:pt x="169" y="539"/>
                  </a:lnTo>
                  <a:lnTo>
                    <a:pt x="172" y="532"/>
                  </a:lnTo>
                  <a:lnTo>
                    <a:pt x="180" y="520"/>
                  </a:lnTo>
                  <a:lnTo>
                    <a:pt x="187" y="508"/>
                  </a:lnTo>
                  <a:lnTo>
                    <a:pt x="197" y="497"/>
                  </a:lnTo>
                  <a:lnTo>
                    <a:pt x="215" y="475"/>
                  </a:lnTo>
                  <a:lnTo>
                    <a:pt x="234" y="454"/>
                  </a:lnTo>
                  <a:lnTo>
                    <a:pt x="243" y="443"/>
                  </a:lnTo>
                  <a:lnTo>
                    <a:pt x="251" y="431"/>
                  </a:lnTo>
                  <a:lnTo>
                    <a:pt x="257" y="418"/>
                  </a:lnTo>
                  <a:lnTo>
                    <a:pt x="262" y="404"/>
                  </a:lnTo>
                  <a:lnTo>
                    <a:pt x="265" y="397"/>
                  </a:lnTo>
                  <a:lnTo>
                    <a:pt x="266" y="389"/>
                  </a:lnTo>
                  <a:lnTo>
                    <a:pt x="266" y="380"/>
                  </a:lnTo>
                  <a:lnTo>
                    <a:pt x="266" y="372"/>
                  </a:lnTo>
                  <a:lnTo>
                    <a:pt x="266" y="352"/>
                  </a:lnTo>
                  <a:lnTo>
                    <a:pt x="265" y="344"/>
                  </a:lnTo>
                  <a:lnTo>
                    <a:pt x="263" y="335"/>
                  </a:lnTo>
                  <a:lnTo>
                    <a:pt x="260" y="318"/>
                  </a:lnTo>
                  <a:lnTo>
                    <a:pt x="256" y="302"/>
                  </a:lnTo>
                  <a:lnTo>
                    <a:pt x="249" y="287"/>
                  </a:lnTo>
                  <a:lnTo>
                    <a:pt x="243" y="272"/>
                  </a:lnTo>
                  <a:lnTo>
                    <a:pt x="231" y="242"/>
                  </a:lnTo>
                  <a:lnTo>
                    <a:pt x="217" y="213"/>
                  </a:lnTo>
                  <a:lnTo>
                    <a:pt x="211" y="199"/>
                  </a:lnTo>
                  <a:lnTo>
                    <a:pt x="204" y="184"/>
                  </a:lnTo>
                  <a:lnTo>
                    <a:pt x="200" y="167"/>
                  </a:lnTo>
                  <a:lnTo>
                    <a:pt x="198" y="159"/>
                  </a:lnTo>
                  <a:lnTo>
                    <a:pt x="197" y="151"/>
                  </a:lnTo>
                  <a:lnTo>
                    <a:pt x="195" y="142"/>
                  </a:lnTo>
                  <a:lnTo>
                    <a:pt x="195" y="133"/>
                  </a:lnTo>
                  <a:lnTo>
                    <a:pt x="194" y="114"/>
                  </a:lnTo>
                  <a:lnTo>
                    <a:pt x="194" y="96"/>
                  </a:lnTo>
                  <a:lnTo>
                    <a:pt x="195" y="79"/>
                  </a:lnTo>
                  <a:lnTo>
                    <a:pt x="198" y="60"/>
                  </a:lnTo>
                  <a:lnTo>
                    <a:pt x="200" y="43"/>
                  </a:lnTo>
                  <a:lnTo>
                    <a:pt x="203" y="28"/>
                  </a:lnTo>
                  <a:lnTo>
                    <a:pt x="208" y="15"/>
                  </a:lnTo>
                  <a:lnTo>
                    <a:pt x="211" y="6"/>
                  </a:lnTo>
                  <a:lnTo>
                    <a:pt x="214" y="3"/>
                  </a:lnTo>
                  <a:lnTo>
                    <a:pt x="215"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06" name="Freeform 486"/>
            <p:cNvSpPr>
              <a:spLocks/>
            </p:cNvSpPr>
            <p:nvPr/>
          </p:nvSpPr>
          <p:spPr bwMode="auto">
            <a:xfrm>
              <a:off x="2665" y="1620"/>
              <a:ext cx="22" cy="55"/>
            </a:xfrm>
            <a:custGeom>
              <a:avLst/>
              <a:gdLst>
                <a:gd name="T0" fmla="*/ 5 w 44"/>
                <a:gd name="T1" fmla="*/ 0 h 112"/>
                <a:gd name="T2" fmla="*/ 16 w 44"/>
                <a:gd name="T3" fmla="*/ 13 h 112"/>
                <a:gd name="T4" fmla="*/ 30 w 44"/>
                <a:gd name="T5" fmla="*/ 41 h 112"/>
                <a:gd name="T6" fmla="*/ 40 w 44"/>
                <a:gd name="T7" fmla="*/ 74 h 112"/>
                <a:gd name="T8" fmla="*/ 44 w 44"/>
                <a:gd name="T9" fmla="*/ 110 h 112"/>
                <a:gd name="T10" fmla="*/ 37 w 44"/>
                <a:gd name="T11" fmla="*/ 112 h 112"/>
                <a:gd name="T12" fmla="*/ 34 w 44"/>
                <a:gd name="T13" fmla="*/ 76 h 112"/>
                <a:gd name="T14" fmla="*/ 23 w 44"/>
                <a:gd name="T15" fmla="*/ 42 h 112"/>
                <a:gd name="T16" fmla="*/ 11 w 44"/>
                <a:gd name="T17" fmla="*/ 17 h 112"/>
                <a:gd name="T18" fmla="*/ 0 w 44"/>
                <a:gd name="T19" fmla="*/ 5 h 112"/>
                <a:gd name="T20" fmla="*/ 5 w 44"/>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12">
                  <a:moveTo>
                    <a:pt x="5" y="0"/>
                  </a:moveTo>
                  <a:lnTo>
                    <a:pt x="16" y="13"/>
                  </a:lnTo>
                  <a:lnTo>
                    <a:pt x="30" y="41"/>
                  </a:lnTo>
                  <a:lnTo>
                    <a:pt x="40" y="74"/>
                  </a:lnTo>
                  <a:lnTo>
                    <a:pt x="44" y="110"/>
                  </a:lnTo>
                  <a:lnTo>
                    <a:pt x="37" y="112"/>
                  </a:lnTo>
                  <a:lnTo>
                    <a:pt x="34" y="76"/>
                  </a:lnTo>
                  <a:lnTo>
                    <a:pt x="23" y="42"/>
                  </a:lnTo>
                  <a:lnTo>
                    <a:pt x="11" y="1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07" name="Rectangle 487"/>
            <p:cNvSpPr>
              <a:spLocks noChangeArrowheads="1"/>
            </p:cNvSpPr>
            <p:nvPr/>
          </p:nvSpPr>
          <p:spPr bwMode="auto">
            <a:xfrm>
              <a:off x="2684" y="1674"/>
              <a:ext cx="3" cy="2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608" name="Freeform 488"/>
            <p:cNvSpPr>
              <a:spLocks/>
            </p:cNvSpPr>
            <p:nvPr/>
          </p:nvSpPr>
          <p:spPr bwMode="auto">
            <a:xfrm>
              <a:off x="2684" y="1695"/>
              <a:ext cx="14" cy="39"/>
            </a:xfrm>
            <a:custGeom>
              <a:avLst/>
              <a:gdLst>
                <a:gd name="T0" fmla="*/ 7 w 30"/>
                <a:gd name="T1" fmla="*/ 0 h 79"/>
                <a:gd name="T2" fmla="*/ 8 w 30"/>
                <a:gd name="T3" fmla="*/ 23 h 79"/>
                <a:gd name="T4" fmla="*/ 11 w 30"/>
                <a:gd name="T5" fmla="*/ 42 h 79"/>
                <a:gd name="T6" fmla="*/ 19 w 30"/>
                <a:gd name="T7" fmla="*/ 60 h 79"/>
                <a:gd name="T8" fmla="*/ 22 w 30"/>
                <a:gd name="T9" fmla="*/ 66 h 79"/>
                <a:gd name="T10" fmla="*/ 30 w 30"/>
                <a:gd name="T11" fmla="*/ 74 h 79"/>
                <a:gd name="T12" fmla="*/ 25 w 30"/>
                <a:gd name="T13" fmla="*/ 79 h 79"/>
                <a:gd name="T14" fmla="*/ 17 w 30"/>
                <a:gd name="T15" fmla="*/ 71 h 79"/>
                <a:gd name="T16" fmla="*/ 13 w 30"/>
                <a:gd name="T17" fmla="*/ 62 h 79"/>
                <a:gd name="T18" fmla="*/ 5 w 30"/>
                <a:gd name="T19" fmla="*/ 43 h 79"/>
                <a:gd name="T20" fmla="*/ 2 w 30"/>
                <a:gd name="T21" fmla="*/ 23 h 79"/>
                <a:gd name="T22" fmla="*/ 0 w 30"/>
                <a:gd name="T23" fmla="*/ 0 h 79"/>
                <a:gd name="T24" fmla="*/ 7 w 30"/>
                <a:gd name="T2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79">
                  <a:moveTo>
                    <a:pt x="7" y="0"/>
                  </a:moveTo>
                  <a:lnTo>
                    <a:pt x="8" y="23"/>
                  </a:lnTo>
                  <a:lnTo>
                    <a:pt x="11" y="42"/>
                  </a:lnTo>
                  <a:lnTo>
                    <a:pt x="19" y="60"/>
                  </a:lnTo>
                  <a:lnTo>
                    <a:pt x="22" y="66"/>
                  </a:lnTo>
                  <a:lnTo>
                    <a:pt x="30" y="74"/>
                  </a:lnTo>
                  <a:lnTo>
                    <a:pt x="25" y="79"/>
                  </a:lnTo>
                  <a:lnTo>
                    <a:pt x="17" y="71"/>
                  </a:lnTo>
                  <a:lnTo>
                    <a:pt x="13" y="62"/>
                  </a:lnTo>
                  <a:lnTo>
                    <a:pt x="5" y="43"/>
                  </a:lnTo>
                  <a:lnTo>
                    <a:pt x="2" y="23"/>
                  </a:ln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09" name="Freeform 489"/>
            <p:cNvSpPr>
              <a:spLocks/>
            </p:cNvSpPr>
            <p:nvPr/>
          </p:nvSpPr>
          <p:spPr bwMode="auto">
            <a:xfrm>
              <a:off x="2684" y="1695"/>
              <a:ext cx="3" cy="1"/>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0" name="Freeform 490"/>
            <p:cNvSpPr>
              <a:spLocks/>
            </p:cNvSpPr>
            <p:nvPr/>
          </p:nvSpPr>
          <p:spPr bwMode="auto">
            <a:xfrm>
              <a:off x="2696" y="1732"/>
              <a:ext cx="40" cy="18"/>
            </a:xfrm>
            <a:custGeom>
              <a:avLst/>
              <a:gdLst>
                <a:gd name="T0" fmla="*/ 5 w 79"/>
                <a:gd name="T1" fmla="*/ 0 h 37"/>
                <a:gd name="T2" fmla="*/ 22 w 79"/>
                <a:gd name="T3" fmla="*/ 11 h 37"/>
                <a:gd name="T4" fmla="*/ 39 w 79"/>
                <a:gd name="T5" fmla="*/ 19 h 37"/>
                <a:gd name="T6" fmla="*/ 59 w 79"/>
                <a:gd name="T7" fmla="*/ 23 h 37"/>
                <a:gd name="T8" fmla="*/ 79 w 79"/>
                <a:gd name="T9" fmla="*/ 31 h 37"/>
                <a:gd name="T10" fmla="*/ 78 w 79"/>
                <a:gd name="T11" fmla="*/ 37 h 37"/>
                <a:gd name="T12" fmla="*/ 57 w 79"/>
                <a:gd name="T13" fmla="*/ 30 h 37"/>
                <a:gd name="T14" fmla="*/ 37 w 79"/>
                <a:gd name="T15" fmla="*/ 25 h 37"/>
                <a:gd name="T16" fmla="*/ 20 w 79"/>
                <a:gd name="T17" fmla="*/ 17 h 37"/>
                <a:gd name="T18" fmla="*/ 0 w 79"/>
                <a:gd name="T19" fmla="*/ 5 h 37"/>
                <a:gd name="T20" fmla="*/ 5 w 79"/>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37">
                  <a:moveTo>
                    <a:pt x="5" y="0"/>
                  </a:moveTo>
                  <a:lnTo>
                    <a:pt x="22" y="11"/>
                  </a:lnTo>
                  <a:lnTo>
                    <a:pt x="39" y="19"/>
                  </a:lnTo>
                  <a:lnTo>
                    <a:pt x="59" y="23"/>
                  </a:lnTo>
                  <a:lnTo>
                    <a:pt x="79" y="31"/>
                  </a:lnTo>
                  <a:lnTo>
                    <a:pt x="78" y="37"/>
                  </a:lnTo>
                  <a:lnTo>
                    <a:pt x="57" y="30"/>
                  </a:lnTo>
                  <a:lnTo>
                    <a:pt x="37" y="25"/>
                  </a:lnTo>
                  <a:lnTo>
                    <a:pt x="20" y="1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1" name="Freeform 491"/>
            <p:cNvSpPr>
              <a:spLocks/>
            </p:cNvSpPr>
            <p:nvPr/>
          </p:nvSpPr>
          <p:spPr bwMode="auto">
            <a:xfrm>
              <a:off x="2696" y="1732"/>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2" name="Freeform 492"/>
            <p:cNvSpPr>
              <a:spLocks/>
            </p:cNvSpPr>
            <p:nvPr/>
          </p:nvSpPr>
          <p:spPr bwMode="auto">
            <a:xfrm>
              <a:off x="2734" y="1748"/>
              <a:ext cx="49" cy="31"/>
            </a:xfrm>
            <a:custGeom>
              <a:avLst/>
              <a:gdLst>
                <a:gd name="T0" fmla="*/ 5 w 97"/>
                <a:gd name="T1" fmla="*/ 0 h 61"/>
                <a:gd name="T2" fmla="*/ 29 w 97"/>
                <a:gd name="T3" fmla="*/ 15 h 61"/>
                <a:gd name="T4" fmla="*/ 51 w 97"/>
                <a:gd name="T5" fmla="*/ 30 h 61"/>
                <a:gd name="T6" fmla="*/ 73 w 97"/>
                <a:gd name="T7" fmla="*/ 44 h 61"/>
                <a:gd name="T8" fmla="*/ 97 w 97"/>
                <a:gd name="T9" fmla="*/ 55 h 61"/>
                <a:gd name="T10" fmla="*/ 96 w 97"/>
                <a:gd name="T11" fmla="*/ 61 h 61"/>
                <a:gd name="T12" fmla="*/ 68 w 97"/>
                <a:gd name="T13" fmla="*/ 49 h 61"/>
                <a:gd name="T14" fmla="*/ 46 w 97"/>
                <a:gd name="T15" fmla="*/ 35 h 61"/>
                <a:gd name="T16" fmla="*/ 25 w 97"/>
                <a:gd name="T17" fmla="*/ 20 h 61"/>
                <a:gd name="T18" fmla="*/ 0 w 97"/>
                <a:gd name="T19" fmla="*/ 4 h 61"/>
                <a:gd name="T20" fmla="*/ 5 w 97"/>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61">
                  <a:moveTo>
                    <a:pt x="5" y="0"/>
                  </a:moveTo>
                  <a:lnTo>
                    <a:pt x="29" y="15"/>
                  </a:lnTo>
                  <a:lnTo>
                    <a:pt x="51" y="30"/>
                  </a:lnTo>
                  <a:lnTo>
                    <a:pt x="73" y="44"/>
                  </a:lnTo>
                  <a:lnTo>
                    <a:pt x="97" y="55"/>
                  </a:lnTo>
                  <a:lnTo>
                    <a:pt x="96" y="61"/>
                  </a:lnTo>
                  <a:lnTo>
                    <a:pt x="68" y="49"/>
                  </a:lnTo>
                  <a:lnTo>
                    <a:pt x="46" y="35"/>
                  </a:lnTo>
                  <a:lnTo>
                    <a:pt x="25" y="2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3" name="Freeform 493"/>
            <p:cNvSpPr>
              <a:spLocks/>
            </p:cNvSpPr>
            <p:nvPr/>
          </p:nvSpPr>
          <p:spPr bwMode="auto">
            <a:xfrm>
              <a:off x="2734" y="1747"/>
              <a:ext cx="2" cy="3"/>
            </a:xfrm>
            <a:custGeom>
              <a:avLst/>
              <a:gdLst>
                <a:gd name="T0" fmla="*/ 3 w 5"/>
                <a:gd name="T1" fmla="*/ 0 h 6"/>
                <a:gd name="T2" fmla="*/ 5 w 5"/>
                <a:gd name="T3" fmla="*/ 2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2"/>
                  </a:lnTo>
                  <a:lnTo>
                    <a:pt x="0" y="6"/>
                  </a:lnTo>
                  <a:lnTo>
                    <a:pt x="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4" name="Freeform 494"/>
            <p:cNvSpPr>
              <a:spLocks/>
            </p:cNvSpPr>
            <p:nvPr/>
          </p:nvSpPr>
          <p:spPr bwMode="auto">
            <a:xfrm>
              <a:off x="2782" y="1776"/>
              <a:ext cx="85" cy="40"/>
            </a:xfrm>
            <a:custGeom>
              <a:avLst/>
              <a:gdLst>
                <a:gd name="T0" fmla="*/ 1 w 170"/>
                <a:gd name="T1" fmla="*/ 0 h 82"/>
                <a:gd name="T2" fmla="*/ 46 w 170"/>
                <a:gd name="T3" fmla="*/ 14 h 82"/>
                <a:gd name="T4" fmla="*/ 93 w 170"/>
                <a:gd name="T5" fmla="*/ 26 h 82"/>
                <a:gd name="T6" fmla="*/ 116 w 170"/>
                <a:gd name="T7" fmla="*/ 36 h 82"/>
                <a:gd name="T8" fmla="*/ 138 w 170"/>
                <a:gd name="T9" fmla="*/ 48 h 82"/>
                <a:gd name="T10" fmla="*/ 156 w 170"/>
                <a:gd name="T11" fmla="*/ 60 h 82"/>
                <a:gd name="T12" fmla="*/ 170 w 170"/>
                <a:gd name="T13" fmla="*/ 77 h 82"/>
                <a:gd name="T14" fmla="*/ 166 w 170"/>
                <a:gd name="T15" fmla="*/ 82 h 82"/>
                <a:gd name="T16" fmla="*/ 152 w 170"/>
                <a:gd name="T17" fmla="*/ 65 h 82"/>
                <a:gd name="T18" fmla="*/ 133 w 170"/>
                <a:gd name="T19" fmla="*/ 53 h 82"/>
                <a:gd name="T20" fmla="*/ 114 w 170"/>
                <a:gd name="T21" fmla="*/ 42 h 82"/>
                <a:gd name="T22" fmla="*/ 91 w 170"/>
                <a:gd name="T23" fmla="*/ 33 h 82"/>
                <a:gd name="T24" fmla="*/ 45 w 170"/>
                <a:gd name="T25" fmla="*/ 20 h 82"/>
                <a:gd name="T26" fmla="*/ 0 w 170"/>
                <a:gd name="T27" fmla="*/ 6 h 82"/>
                <a:gd name="T28" fmla="*/ 1 w 170"/>
                <a:gd name="T2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82">
                  <a:moveTo>
                    <a:pt x="1" y="0"/>
                  </a:moveTo>
                  <a:lnTo>
                    <a:pt x="46" y="14"/>
                  </a:lnTo>
                  <a:lnTo>
                    <a:pt x="93" y="26"/>
                  </a:lnTo>
                  <a:lnTo>
                    <a:pt x="116" y="36"/>
                  </a:lnTo>
                  <a:lnTo>
                    <a:pt x="138" y="48"/>
                  </a:lnTo>
                  <a:lnTo>
                    <a:pt x="156" y="60"/>
                  </a:lnTo>
                  <a:lnTo>
                    <a:pt x="170" y="77"/>
                  </a:lnTo>
                  <a:lnTo>
                    <a:pt x="166" y="82"/>
                  </a:lnTo>
                  <a:lnTo>
                    <a:pt x="152" y="65"/>
                  </a:lnTo>
                  <a:lnTo>
                    <a:pt x="133" y="53"/>
                  </a:lnTo>
                  <a:lnTo>
                    <a:pt x="114" y="42"/>
                  </a:lnTo>
                  <a:lnTo>
                    <a:pt x="91" y="33"/>
                  </a:lnTo>
                  <a:lnTo>
                    <a:pt x="45" y="20"/>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5" name="Freeform 495"/>
            <p:cNvSpPr>
              <a:spLocks/>
            </p:cNvSpPr>
            <p:nvPr/>
          </p:nvSpPr>
          <p:spPr bwMode="auto">
            <a:xfrm>
              <a:off x="2782" y="1776"/>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6" name="Freeform 496"/>
            <p:cNvSpPr>
              <a:spLocks/>
            </p:cNvSpPr>
            <p:nvPr/>
          </p:nvSpPr>
          <p:spPr bwMode="auto">
            <a:xfrm>
              <a:off x="2830" y="1794"/>
              <a:ext cx="37" cy="22"/>
            </a:xfrm>
            <a:custGeom>
              <a:avLst/>
              <a:gdLst>
                <a:gd name="T0" fmla="*/ 70 w 74"/>
                <a:gd name="T1" fmla="*/ 45 h 45"/>
                <a:gd name="T2" fmla="*/ 26 w 74"/>
                <a:gd name="T3" fmla="*/ 16 h 45"/>
                <a:gd name="T4" fmla="*/ 11 w 74"/>
                <a:gd name="T5" fmla="*/ 8 h 45"/>
                <a:gd name="T6" fmla="*/ 0 w 74"/>
                <a:gd name="T7" fmla="*/ 5 h 45"/>
                <a:gd name="T8" fmla="*/ 0 w 74"/>
                <a:gd name="T9" fmla="*/ 0 h 45"/>
                <a:gd name="T10" fmla="*/ 14 w 74"/>
                <a:gd name="T11" fmla="*/ 3 h 45"/>
                <a:gd name="T12" fmla="*/ 31 w 74"/>
                <a:gd name="T13" fmla="*/ 11 h 45"/>
                <a:gd name="T14" fmla="*/ 74 w 74"/>
                <a:gd name="T15" fmla="*/ 40 h 45"/>
                <a:gd name="T16" fmla="*/ 70 w 74"/>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5">
                  <a:moveTo>
                    <a:pt x="70" y="45"/>
                  </a:moveTo>
                  <a:lnTo>
                    <a:pt x="26" y="16"/>
                  </a:lnTo>
                  <a:lnTo>
                    <a:pt x="11" y="8"/>
                  </a:lnTo>
                  <a:lnTo>
                    <a:pt x="0" y="5"/>
                  </a:lnTo>
                  <a:lnTo>
                    <a:pt x="0" y="0"/>
                  </a:lnTo>
                  <a:lnTo>
                    <a:pt x="14" y="3"/>
                  </a:lnTo>
                  <a:lnTo>
                    <a:pt x="31" y="11"/>
                  </a:lnTo>
                  <a:lnTo>
                    <a:pt x="74" y="40"/>
                  </a:lnTo>
                  <a:lnTo>
                    <a:pt x="7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7" name="Freeform 497"/>
            <p:cNvSpPr>
              <a:spLocks/>
            </p:cNvSpPr>
            <p:nvPr/>
          </p:nvSpPr>
          <p:spPr bwMode="auto">
            <a:xfrm>
              <a:off x="2865" y="1814"/>
              <a:ext cx="2" cy="2"/>
            </a:xfrm>
            <a:custGeom>
              <a:avLst/>
              <a:gdLst>
                <a:gd name="T0" fmla="*/ 4 w 4"/>
                <a:gd name="T1" fmla="*/ 0 h 5"/>
                <a:gd name="T2" fmla="*/ 0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0" y="5"/>
                  </a:lnTo>
                  <a:lnTo>
                    <a:pt x="4" y="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8" name="Freeform 498"/>
            <p:cNvSpPr>
              <a:spLocks/>
            </p:cNvSpPr>
            <p:nvPr/>
          </p:nvSpPr>
          <p:spPr bwMode="auto">
            <a:xfrm>
              <a:off x="2795" y="1789"/>
              <a:ext cx="35" cy="7"/>
            </a:xfrm>
            <a:custGeom>
              <a:avLst/>
              <a:gdLst>
                <a:gd name="T0" fmla="*/ 70 w 70"/>
                <a:gd name="T1" fmla="*/ 16 h 16"/>
                <a:gd name="T2" fmla="*/ 48 w 70"/>
                <a:gd name="T3" fmla="*/ 14 h 16"/>
                <a:gd name="T4" fmla="*/ 33 w 70"/>
                <a:gd name="T5" fmla="*/ 10 h 16"/>
                <a:gd name="T6" fmla="*/ 22 w 70"/>
                <a:gd name="T7" fmla="*/ 7 h 16"/>
                <a:gd name="T8" fmla="*/ 0 w 70"/>
                <a:gd name="T9" fmla="*/ 5 h 16"/>
                <a:gd name="T10" fmla="*/ 0 w 70"/>
                <a:gd name="T11" fmla="*/ 0 h 16"/>
                <a:gd name="T12" fmla="*/ 22 w 70"/>
                <a:gd name="T13" fmla="*/ 2 h 16"/>
                <a:gd name="T14" fmla="*/ 36 w 70"/>
                <a:gd name="T15" fmla="*/ 5 h 16"/>
                <a:gd name="T16" fmla="*/ 48 w 70"/>
                <a:gd name="T17" fmla="*/ 10 h 16"/>
                <a:gd name="T18" fmla="*/ 70 w 70"/>
                <a:gd name="T19" fmla="*/ 11 h 16"/>
                <a:gd name="T20" fmla="*/ 70 w 70"/>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6">
                  <a:moveTo>
                    <a:pt x="70" y="16"/>
                  </a:moveTo>
                  <a:lnTo>
                    <a:pt x="48" y="14"/>
                  </a:lnTo>
                  <a:lnTo>
                    <a:pt x="33" y="10"/>
                  </a:lnTo>
                  <a:lnTo>
                    <a:pt x="22" y="7"/>
                  </a:lnTo>
                  <a:lnTo>
                    <a:pt x="0" y="5"/>
                  </a:lnTo>
                  <a:lnTo>
                    <a:pt x="0" y="0"/>
                  </a:lnTo>
                  <a:lnTo>
                    <a:pt x="22" y="2"/>
                  </a:lnTo>
                  <a:lnTo>
                    <a:pt x="36" y="5"/>
                  </a:lnTo>
                  <a:lnTo>
                    <a:pt x="48" y="10"/>
                  </a:lnTo>
                  <a:lnTo>
                    <a:pt x="70" y="11"/>
                  </a:lnTo>
                  <a:lnTo>
                    <a:pt x="7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19" name="Freeform 499"/>
            <p:cNvSpPr>
              <a:spLocks/>
            </p:cNvSpPr>
            <p:nvPr/>
          </p:nvSpPr>
          <p:spPr bwMode="auto">
            <a:xfrm>
              <a:off x="2830" y="1794"/>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0" name="Freeform 500"/>
            <p:cNvSpPr>
              <a:spLocks/>
            </p:cNvSpPr>
            <p:nvPr/>
          </p:nvSpPr>
          <p:spPr bwMode="auto">
            <a:xfrm>
              <a:off x="2794" y="1789"/>
              <a:ext cx="56" cy="34"/>
            </a:xfrm>
            <a:custGeom>
              <a:avLst/>
              <a:gdLst>
                <a:gd name="T0" fmla="*/ 5 w 113"/>
                <a:gd name="T1" fmla="*/ 0 h 70"/>
                <a:gd name="T2" fmla="*/ 31 w 113"/>
                <a:gd name="T3" fmla="*/ 22 h 70"/>
                <a:gd name="T4" fmla="*/ 56 w 113"/>
                <a:gd name="T5" fmla="*/ 41 h 70"/>
                <a:gd name="T6" fmla="*/ 81 w 113"/>
                <a:gd name="T7" fmla="*/ 53 h 70"/>
                <a:gd name="T8" fmla="*/ 113 w 113"/>
                <a:gd name="T9" fmla="*/ 64 h 70"/>
                <a:gd name="T10" fmla="*/ 112 w 113"/>
                <a:gd name="T11" fmla="*/ 70 h 70"/>
                <a:gd name="T12" fmla="*/ 79 w 113"/>
                <a:gd name="T13" fmla="*/ 59 h 70"/>
                <a:gd name="T14" fmla="*/ 51 w 113"/>
                <a:gd name="T15" fmla="*/ 45 h 70"/>
                <a:gd name="T16" fmla="*/ 26 w 113"/>
                <a:gd name="T17" fmla="*/ 27 h 70"/>
                <a:gd name="T18" fmla="*/ 0 w 113"/>
                <a:gd name="T19" fmla="*/ 5 h 70"/>
                <a:gd name="T20" fmla="*/ 5 w 113"/>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70">
                  <a:moveTo>
                    <a:pt x="5" y="0"/>
                  </a:moveTo>
                  <a:lnTo>
                    <a:pt x="31" y="22"/>
                  </a:lnTo>
                  <a:lnTo>
                    <a:pt x="56" y="41"/>
                  </a:lnTo>
                  <a:lnTo>
                    <a:pt x="81" y="53"/>
                  </a:lnTo>
                  <a:lnTo>
                    <a:pt x="113" y="64"/>
                  </a:lnTo>
                  <a:lnTo>
                    <a:pt x="112" y="70"/>
                  </a:lnTo>
                  <a:lnTo>
                    <a:pt x="79" y="59"/>
                  </a:lnTo>
                  <a:lnTo>
                    <a:pt x="51" y="45"/>
                  </a:lnTo>
                  <a:lnTo>
                    <a:pt x="26" y="27"/>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1" name="Freeform 501"/>
            <p:cNvSpPr>
              <a:spLocks/>
            </p:cNvSpPr>
            <p:nvPr/>
          </p:nvSpPr>
          <p:spPr bwMode="auto">
            <a:xfrm>
              <a:off x="2790" y="1789"/>
              <a:ext cx="6" cy="2"/>
            </a:xfrm>
            <a:custGeom>
              <a:avLst/>
              <a:gdLst>
                <a:gd name="T0" fmla="*/ 9 w 11"/>
                <a:gd name="T1" fmla="*/ 0 h 5"/>
                <a:gd name="T2" fmla="*/ 0 w 11"/>
                <a:gd name="T3" fmla="*/ 0 h 5"/>
                <a:gd name="T4" fmla="*/ 6 w 11"/>
                <a:gd name="T5" fmla="*/ 5 h 5"/>
                <a:gd name="T6" fmla="*/ 11 w 11"/>
                <a:gd name="T7" fmla="*/ 0 h 5"/>
                <a:gd name="T8" fmla="*/ 9 w 11"/>
                <a:gd name="T9" fmla="*/ 5 h 5"/>
                <a:gd name="T10" fmla="*/ 9 w 11"/>
                <a:gd name="T11" fmla="*/ 0 h 5"/>
              </a:gdLst>
              <a:ahLst/>
              <a:cxnLst>
                <a:cxn ang="0">
                  <a:pos x="T0" y="T1"/>
                </a:cxn>
                <a:cxn ang="0">
                  <a:pos x="T2" y="T3"/>
                </a:cxn>
                <a:cxn ang="0">
                  <a:pos x="T4" y="T5"/>
                </a:cxn>
                <a:cxn ang="0">
                  <a:pos x="T6" y="T7"/>
                </a:cxn>
                <a:cxn ang="0">
                  <a:pos x="T8" y="T9"/>
                </a:cxn>
                <a:cxn ang="0">
                  <a:pos x="T10" y="T11"/>
                </a:cxn>
              </a:cxnLst>
              <a:rect l="0" t="0" r="r" b="b"/>
              <a:pathLst>
                <a:path w="11" h="5">
                  <a:moveTo>
                    <a:pt x="9" y="0"/>
                  </a:moveTo>
                  <a:lnTo>
                    <a:pt x="0" y="0"/>
                  </a:lnTo>
                  <a:lnTo>
                    <a:pt x="6" y="5"/>
                  </a:lnTo>
                  <a:lnTo>
                    <a:pt x="11" y="0"/>
                  </a:lnTo>
                  <a:lnTo>
                    <a:pt x="9" y="5"/>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2" name="Freeform 502"/>
            <p:cNvSpPr>
              <a:spLocks/>
            </p:cNvSpPr>
            <p:nvPr/>
          </p:nvSpPr>
          <p:spPr bwMode="auto">
            <a:xfrm>
              <a:off x="2849" y="1820"/>
              <a:ext cx="32" cy="21"/>
            </a:xfrm>
            <a:custGeom>
              <a:avLst/>
              <a:gdLst>
                <a:gd name="T0" fmla="*/ 1 w 63"/>
                <a:gd name="T1" fmla="*/ 0 h 41"/>
                <a:gd name="T2" fmla="*/ 32 w 63"/>
                <a:gd name="T3" fmla="*/ 12 h 41"/>
                <a:gd name="T4" fmla="*/ 49 w 63"/>
                <a:gd name="T5" fmla="*/ 23 h 41"/>
                <a:gd name="T6" fmla="*/ 63 w 63"/>
                <a:gd name="T7" fmla="*/ 37 h 41"/>
                <a:gd name="T8" fmla="*/ 58 w 63"/>
                <a:gd name="T9" fmla="*/ 41 h 41"/>
                <a:gd name="T10" fmla="*/ 44 w 63"/>
                <a:gd name="T11" fmla="*/ 27 h 41"/>
                <a:gd name="T12" fmla="*/ 31 w 63"/>
                <a:gd name="T13" fmla="*/ 18 h 41"/>
                <a:gd name="T14" fmla="*/ 0 w 63"/>
                <a:gd name="T15" fmla="*/ 6 h 41"/>
                <a:gd name="T16" fmla="*/ 1 w 63"/>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1">
                  <a:moveTo>
                    <a:pt x="1" y="0"/>
                  </a:moveTo>
                  <a:lnTo>
                    <a:pt x="32" y="12"/>
                  </a:lnTo>
                  <a:lnTo>
                    <a:pt x="49" y="23"/>
                  </a:lnTo>
                  <a:lnTo>
                    <a:pt x="63" y="37"/>
                  </a:lnTo>
                  <a:lnTo>
                    <a:pt x="58" y="41"/>
                  </a:lnTo>
                  <a:lnTo>
                    <a:pt x="44" y="27"/>
                  </a:lnTo>
                  <a:lnTo>
                    <a:pt x="31" y="18"/>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3" name="Freeform 503"/>
            <p:cNvSpPr>
              <a:spLocks/>
            </p:cNvSpPr>
            <p:nvPr/>
          </p:nvSpPr>
          <p:spPr bwMode="auto">
            <a:xfrm>
              <a:off x="2849" y="1820"/>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4" name="Freeform 504"/>
            <p:cNvSpPr>
              <a:spLocks/>
            </p:cNvSpPr>
            <p:nvPr/>
          </p:nvSpPr>
          <p:spPr bwMode="auto">
            <a:xfrm>
              <a:off x="2832" y="1823"/>
              <a:ext cx="49" cy="18"/>
            </a:xfrm>
            <a:custGeom>
              <a:avLst/>
              <a:gdLst>
                <a:gd name="T0" fmla="*/ 96 w 99"/>
                <a:gd name="T1" fmla="*/ 37 h 37"/>
                <a:gd name="T2" fmla="*/ 46 w 99"/>
                <a:gd name="T3" fmla="*/ 16 h 37"/>
                <a:gd name="T4" fmla="*/ 22 w 99"/>
                <a:gd name="T5" fmla="*/ 8 h 37"/>
                <a:gd name="T6" fmla="*/ 0 w 99"/>
                <a:gd name="T7" fmla="*/ 5 h 37"/>
                <a:gd name="T8" fmla="*/ 0 w 99"/>
                <a:gd name="T9" fmla="*/ 0 h 37"/>
                <a:gd name="T10" fmla="*/ 22 w 99"/>
                <a:gd name="T11" fmla="*/ 3 h 37"/>
                <a:gd name="T12" fmla="*/ 50 w 99"/>
                <a:gd name="T13" fmla="*/ 11 h 37"/>
                <a:gd name="T14" fmla="*/ 99 w 99"/>
                <a:gd name="T15" fmla="*/ 33 h 37"/>
                <a:gd name="T16" fmla="*/ 96 w 9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37">
                  <a:moveTo>
                    <a:pt x="96" y="37"/>
                  </a:moveTo>
                  <a:lnTo>
                    <a:pt x="46" y="16"/>
                  </a:lnTo>
                  <a:lnTo>
                    <a:pt x="22" y="8"/>
                  </a:lnTo>
                  <a:lnTo>
                    <a:pt x="0" y="5"/>
                  </a:lnTo>
                  <a:lnTo>
                    <a:pt x="0" y="0"/>
                  </a:lnTo>
                  <a:lnTo>
                    <a:pt x="22" y="3"/>
                  </a:lnTo>
                  <a:lnTo>
                    <a:pt x="50" y="11"/>
                  </a:lnTo>
                  <a:lnTo>
                    <a:pt x="99" y="33"/>
                  </a:lnTo>
                  <a:lnTo>
                    <a:pt x="9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5" name="Freeform 505"/>
            <p:cNvSpPr>
              <a:spLocks/>
            </p:cNvSpPr>
            <p:nvPr/>
          </p:nvSpPr>
          <p:spPr bwMode="auto">
            <a:xfrm>
              <a:off x="2879" y="1839"/>
              <a:ext cx="2" cy="2"/>
            </a:xfrm>
            <a:custGeom>
              <a:avLst/>
              <a:gdLst>
                <a:gd name="T0" fmla="*/ 5 w 5"/>
                <a:gd name="T1" fmla="*/ 0 h 4"/>
                <a:gd name="T2" fmla="*/ 2 w 5"/>
                <a:gd name="T3" fmla="*/ 4 h 4"/>
                <a:gd name="T4" fmla="*/ 5 w 5"/>
                <a:gd name="T5" fmla="*/ 0 h 4"/>
                <a:gd name="T6" fmla="*/ 0 w 5"/>
                <a:gd name="T7" fmla="*/ 4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2" y="4"/>
                  </a:lnTo>
                  <a:lnTo>
                    <a:pt x="5" y="0"/>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6" name="Freeform 506"/>
            <p:cNvSpPr>
              <a:spLocks/>
            </p:cNvSpPr>
            <p:nvPr/>
          </p:nvSpPr>
          <p:spPr bwMode="auto">
            <a:xfrm>
              <a:off x="2830" y="1823"/>
              <a:ext cx="25" cy="46"/>
            </a:xfrm>
            <a:custGeom>
              <a:avLst/>
              <a:gdLst>
                <a:gd name="T0" fmla="*/ 6 w 49"/>
                <a:gd name="T1" fmla="*/ 0 h 91"/>
                <a:gd name="T2" fmla="*/ 28 w 49"/>
                <a:gd name="T3" fmla="*/ 43 h 91"/>
                <a:gd name="T4" fmla="*/ 49 w 49"/>
                <a:gd name="T5" fmla="*/ 89 h 91"/>
                <a:gd name="T6" fmla="*/ 43 w 49"/>
                <a:gd name="T7" fmla="*/ 91 h 91"/>
                <a:gd name="T8" fmla="*/ 22 w 49"/>
                <a:gd name="T9" fmla="*/ 45 h 91"/>
                <a:gd name="T10" fmla="*/ 0 w 49"/>
                <a:gd name="T11" fmla="*/ 1 h 91"/>
                <a:gd name="T12" fmla="*/ 6 w 49"/>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49" h="91">
                  <a:moveTo>
                    <a:pt x="6" y="0"/>
                  </a:moveTo>
                  <a:lnTo>
                    <a:pt x="28" y="43"/>
                  </a:lnTo>
                  <a:lnTo>
                    <a:pt x="49" y="89"/>
                  </a:lnTo>
                  <a:lnTo>
                    <a:pt x="43" y="91"/>
                  </a:lnTo>
                  <a:lnTo>
                    <a:pt x="22" y="45"/>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7" name="Freeform 507"/>
            <p:cNvSpPr>
              <a:spLocks/>
            </p:cNvSpPr>
            <p:nvPr/>
          </p:nvSpPr>
          <p:spPr bwMode="auto">
            <a:xfrm>
              <a:off x="2829" y="1823"/>
              <a:ext cx="4" cy="2"/>
            </a:xfrm>
            <a:custGeom>
              <a:avLst/>
              <a:gdLst>
                <a:gd name="T0" fmla="*/ 5 w 8"/>
                <a:gd name="T1" fmla="*/ 0 h 5"/>
                <a:gd name="T2" fmla="*/ 0 w 8"/>
                <a:gd name="T3" fmla="*/ 0 h 5"/>
                <a:gd name="T4" fmla="*/ 2 w 8"/>
                <a:gd name="T5" fmla="*/ 3 h 5"/>
                <a:gd name="T6" fmla="*/ 8 w 8"/>
                <a:gd name="T7" fmla="*/ 2 h 5"/>
                <a:gd name="T8" fmla="*/ 5 w 8"/>
                <a:gd name="T9" fmla="*/ 5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lnTo>
                    <a:pt x="0" y="0"/>
                  </a:lnTo>
                  <a:lnTo>
                    <a:pt x="2" y="3"/>
                  </a:lnTo>
                  <a:lnTo>
                    <a:pt x="8" y="2"/>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8" name="Freeform 508"/>
            <p:cNvSpPr>
              <a:spLocks/>
            </p:cNvSpPr>
            <p:nvPr/>
          </p:nvSpPr>
          <p:spPr bwMode="auto">
            <a:xfrm>
              <a:off x="2852" y="1867"/>
              <a:ext cx="31" cy="40"/>
            </a:xfrm>
            <a:custGeom>
              <a:avLst/>
              <a:gdLst>
                <a:gd name="T0" fmla="*/ 5 w 64"/>
                <a:gd name="T1" fmla="*/ 0 h 79"/>
                <a:gd name="T2" fmla="*/ 19 w 64"/>
                <a:gd name="T3" fmla="*/ 20 h 79"/>
                <a:gd name="T4" fmla="*/ 34 w 64"/>
                <a:gd name="T5" fmla="*/ 37 h 79"/>
                <a:gd name="T6" fmla="*/ 50 w 64"/>
                <a:gd name="T7" fmla="*/ 54 h 79"/>
                <a:gd name="T8" fmla="*/ 64 w 64"/>
                <a:gd name="T9" fmla="*/ 74 h 79"/>
                <a:gd name="T10" fmla="*/ 59 w 64"/>
                <a:gd name="T11" fmla="*/ 79 h 79"/>
                <a:gd name="T12" fmla="*/ 45 w 64"/>
                <a:gd name="T13" fmla="*/ 59 h 79"/>
                <a:gd name="T14" fmla="*/ 30 w 64"/>
                <a:gd name="T15" fmla="*/ 42 h 79"/>
                <a:gd name="T16" fmla="*/ 14 w 64"/>
                <a:gd name="T17" fmla="*/ 25 h 79"/>
                <a:gd name="T18" fmla="*/ 0 w 64"/>
                <a:gd name="T19" fmla="*/ 4 h 79"/>
                <a:gd name="T20" fmla="*/ 5 w 64"/>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79">
                  <a:moveTo>
                    <a:pt x="5" y="0"/>
                  </a:moveTo>
                  <a:lnTo>
                    <a:pt x="19" y="20"/>
                  </a:lnTo>
                  <a:lnTo>
                    <a:pt x="34" y="37"/>
                  </a:lnTo>
                  <a:lnTo>
                    <a:pt x="50" y="54"/>
                  </a:lnTo>
                  <a:lnTo>
                    <a:pt x="64" y="74"/>
                  </a:lnTo>
                  <a:lnTo>
                    <a:pt x="59" y="79"/>
                  </a:lnTo>
                  <a:lnTo>
                    <a:pt x="45" y="59"/>
                  </a:lnTo>
                  <a:lnTo>
                    <a:pt x="30" y="42"/>
                  </a:lnTo>
                  <a:lnTo>
                    <a:pt x="14" y="2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29" name="Freeform 509"/>
            <p:cNvSpPr>
              <a:spLocks/>
            </p:cNvSpPr>
            <p:nvPr/>
          </p:nvSpPr>
          <p:spPr bwMode="auto">
            <a:xfrm>
              <a:off x="2852" y="1867"/>
              <a:ext cx="3" cy="3"/>
            </a:xfrm>
            <a:custGeom>
              <a:avLst/>
              <a:gdLst>
                <a:gd name="T0" fmla="*/ 0 w 6"/>
                <a:gd name="T1" fmla="*/ 3 h 4"/>
                <a:gd name="T2" fmla="*/ 0 w 6"/>
                <a:gd name="T3" fmla="*/ 4 h 4"/>
                <a:gd name="T4" fmla="*/ 5 w 6"/>
                <a:gd name="T5" fmla="*/ 0 h 4"/>
                <a:gd name="T6" fmla="*/ 6 w 6"/>
                <a:gd name="T7" fmla="*/ 1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lnTo>
                    <a:pt x="0" y="4"/>
                  </a:lnTo>
                  <a:lnTo>
                    <a:pt x="5" y="0"/>
                  </a:lnTo>
                  <a:lnTo>
                    <a:pt x="6" y="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0" name="Freeform 510"/>
            <p:cNvSpPr>
              <a:spLocks/>
            </p:cNvSpPr>
            <p:nvPr/>
          </p:nvSpPr>
          <p:spPr bwMode="auto">
            <a:xfrm>
              <a:off x="2881" y="1905"/>
              <a:ext cx="21" cy="53"/>
            </a:xfrm>
            <a:custGeom>
              <a:avLst/>
              <a:gdLst>
                <a:gd name="T0" fmla="*/ 6 w 42"/>
                <a:gd name="T1" fmla="*/ 0 h 107"/>
                <a:gd name="T2" fmla="*/ 17 w 42"/>
                <a:gd name="T3" fmla="*/ 28 h 107"/>
                <a:gd name="T4" fmla="*/ 22 w 42"/>
                <a:gd name="T5" fmla="*/ 55 h 107"/>
                <a:gd name="T6" fmla="*/ 29 w 42"/>
                <a:gd name="T7" fmla="*/ 81 h 107"/>
                <a:gd name="T8" fmla="*/ 42 w 42"/>
                <a:gd name="T9" fmla="*/ 105 h 107"/>
                <a:gd name="T10" fmla="*/ 36 w 42"/>
                <a:gd name="T11" fmla="*/ 107 h 107"/>
                <a:gd name="T12" fmla="*/ 23 w 42"/>
                <a:gd name="T13" fmla="*/ 82 h 107"/>
                <a:gd name="T14" fmla="*/ 16 w 42"/>
                <a:gd name="T15" fmla="*/ 56 h 107"/>
                <a:gd name="T16" fmla="*/ 11 w 42"/>
                <a:gd name="T17" fmla="*/ 30 h 107"/>
                <a:gd name="T18" fmla="*/ 0 w 42"/>
                <a:gd name="T19" fmla="*/ 2 h 107"/>
                <a:gd name="T20" fmla="*/ 6 w 42"/>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7">
                  <a:moveTo>
                    <a:pt x="6" y="0"/>
                  </a:moveTo>
                  <a:lnTo>
                    <a:pt x="17" y="28"/>
                  </a:lnTo>
                  <a:lnTo>
                    <a:pt x="22" y="55"/>
                  </a:lnTo>
                  <a:lnTo>
                    <a:pt x="29" y="81"/>
                  </a:lnTo>
                  <a:lnTo>
                    <a:pt x="42" y="105"/>
                  </a:lnTo>
                  <a:lnTo>
                    <a:pt x="36" y="107"/>
                  </a:lnTo>
                  <a:lnTo>
                    <a:pt x="23" y="82"/>
                  </a:lnTo>
                  <a:lnTo>
                    <a:pt x="16" y="56"/>
                  </a:lnTo>
                  <a:lnTo>
                    <a:pt x="11" y="3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1" name="Freeform 511"/>
            <p:cNvSpPr>
              <a:spLocks/>
            </p:cNvSpPr>
            <p:nvPr/>
          </p:nvSpPr>
          <p:spPr bwMode="auto">
            <a:xfrm>
              <a:off x="2881" y="1904"/>
              <a:ext cx="3" cy="3"/>
            </a:xfrm>
            <a:custGeom>
              <a:avLst/>
              <a:gdLst>
                <a:gd name="T0" fmla="*/ 5 w 6"/>
                <a:gd name="T1" fmla="*/ 0 h 5"/>
                <a:gd name="T2" fmla="*/ 6 w 6"/>
                <a:gd name="T3" fmla="*/ 1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1"/>
                  </a:ln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2" name="Freeform 512"/>
            <p:cNvSpPr>
              <a:spLocks/>
            </p:cNvSpPr>
            <p:nvPr/>
          </p:nvSpPr>
          <p:spPr bwMode="auto">
            <a:xfrm>
              <a:off x="2899" y="1957"/>
              <a:ext cx="40" cy="29"/>
            </a:xfrm>
            <a:custGeom>
              <a:avLst/>
              <a:gdLst>
                <a:gd name="T0" fmla="*/ 4 w 80"/>
                <a:gd name="T1" fmla="*/ 0 h 59"/>
                <a:gd name="T2" fmla="*/ 14 w 80"/>
                <a:gd name="T3" fmla="*/ 9 h 59"/>
                <a:gd name="T4" fmla="*/ 21 w 80"/>
                <a:gd name="T5" fmla="*/ 17 h 59"/>
                <a:gd name="T6" fmla="*/ 41 w 80"/>
                <a:gd name="T7" fmla="*/ 29 h 59"/>
                <a:gd name="T8" fmla="*/ 62 w 80"/>
                <a:gd name="T9" fmla="*/ 38 h 59"/>
                <a:gd name="T10" fmla="*/ 80 w 80"/>
                <a:gd name="T11" fmla="*/ 54 h 59"/>
                <a:gd name="T12" fmla="*/ 75 w 80"/>
                <a:gd name="T13" fmla="*/ 59 h 59"/>
                <a:gd name="T14" fmla="*/ 57 w 80"/>
                <a:gd name="T15" fmla="*/ 43 h 59"/>
                <a:gd name="T16" fmla="*/ 37 w 80"/>
                <a:gd name="T17" fmla="*/ 34 h 59"/>
                <a:gd name="T18" fmla="*/ 17 w 80"/>
                <a:gd name="T19" fmla="*/ 22 h 59"/>
                <a:gd name="T20" fmla="*/ 9 w 80"/>
                <a:gd name="T21" fmla="*/ 14 h 59"/>
                <a:gd name="T22" fmla="*/ 0 w 80"/>
                <a:gd name="T23" fmla="*/ 5 h 59"/>
                <a:gd name="T24" fmla="*/ 4 w 80"/>
                <a:gd name="T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9">
                  <a:moveTo>
                    <a:pt x="4" y="0"/>
                  </a:moveTo>
                  <a:lnTo>
                    <a:pt x="14" y="9"/>
                  </a:lnTo>
                  <a:lnTo>
                    <a:pt x="21" y="17"/>
                  </a:lnTo>
                  <a:lnTo>
                    <a:pt x="41" y="29"/>
                  </a:lnTo>
                  <a:lnTo>
                    <a:pt x="62" y="38"/>
                  </a:lnTo>
                  <a:lnTo>
                    <a:pt x="80" y="54"/>
                  </a:lnTo>
                  <a:lnTo>
                    <a:pt x="75" y="59"/>
                  </a:lnTo>
                  <a:lnTo>
                    <a:pt x="57" y="43"/>
                  </a:lnTo>
                  <a:lnTo>
                    <a:pt x="37" y="34"/>
                  </a:lnTo>
                  <a:lnTo>
                    <a:pt x="17" y="22"/>
                  </a:lnTo>
                  <a:lnTo>
                    <a:pt x="9" y="14"/>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3" name="Freeform 513"/>
            <p:cNvSpPr>
              <a:spLocks/>
            </p:cNvSpPr>
            <p:nvPr/>
          </p:nvSpPr>
          <p:spPr bwMode="auto">
            <a:xfrm>
              <a:off x="2899" y="1957"/>
              <a:ext cx="3" cy="2"/>
            </a:xfrm>
            <a:custGeom>
              <a:avLst/>
              <a:gdLst>
                <a:gd name="T0" fmla="*/ 0 w 6"/>
                <a:gd name="T1" fmla="*/ 3 h 5"/>
                <a:gd name="T2" fmla="*/ 0 w 6"/>
                <a:gd name="T3" fmla="*/ 5 h 5"/>
                <a:gd name="T4" fmla="*/ 4 w 6"/>
                <a:gd name="T5" fmla="*/ 0 h 5"/>
                <a:gd name="T6" fmla="*/ 6 w 6"/>
                <a:gd name="T7" fmla="*/ 1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4" y="0"/>
                  </a:lnTo>
                  <a:lnTo>
                    <a:pt x="6" y="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4" name="Freeform 514"/>
            <p:cNvSpPr>
              <a:spLocks/>
            </p:cNvSpPr>
            <p:nvPr/>
          </p:nvSpPr>
          <p:spPr bwMode="auto">
            <a:xfrm>
              <a:off x="2937" y="1983"/>
              <a:ext cx="5" cy="3"/>
            </a:xfrm>
            <a:custGeom>
              <a:avLst/>
              <a:gdLst>
                <a:gd name="T0" fmla="*/ 5 w 11"/>
                <a:gd name="T1" fmla="*/ 2 h 7"/>
                <a:gd name="T2" fmla="*/ 11 w 11"/>
                <a:gd name="T3" fmla="*/ 7 h 7"/>
                <a:gd name="T4" fmla="*/ 4 w 11"/>
                <a:gd name="T5" fmla="*/ 7 h 7"/>
                <a:gd name="T6" fmla="*/ 4 w 11"/>
                <a:gd name="T7" fmla="*/ 0 h 7"/>
                <a:gd name="T8" fmla="*/ 0 w 11"/>
                <a:gd name="T9" fmla="*/ 7 h 7"/>
                <a:gd name="T10" fmla="*/ 5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5" y="2"/>
                  </a:moveTo>
                  <a:lnTo>
                    <a:pt x="11" y="7"/>
                  </a:lnTo>
                  <a:lnTo>
                    <a:pt x="4" y="7"/>
                  </a:lnTo>
                  <a:lnTo>
                    <a:pt x="4" y="0"/>
                  </a:lnTo>
                  <a:lnTo>
                    <a:pt x="0" y="7"/>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5" name="Freeform 515"/>
            <p:cNvSpPr>
              <a:spLocks/>
            </p:cNvSpPr>
            <p:nvPr/>
          </p:nvSpPr>
          <p:spPr bwMode="auto">
            <a:xfrm>
              <a:off x="2888" y="1948"/>
              <a:ext cx="47" cy="38"/>
            </a:xfrm>
            <a:custGeom>
              <a:avLst/>
              <a:gdLst>
                <a:gd name="T0" fmla="*/ 91 w 94"/>
                <a:gd name="T1" fmla="*/ 78 h 78"/>
                <a:gd name="T2" fmla="*/ 63 w 94"/>
                <a:gd name="T3" fmla="*/ 64 h 78"/>
                <a:gd name="T4" fmla="*/ 37 w 94"/>
                <a:gd name="T5" fmla="*/ 50 h 78"/>
                <a:gd name="T6" fmla="*/ 28 w 94"/>
                <a:gd name="T7" fmla="*/ 41 h 78"/>
                <a:gd name="T8" fmla="*/ 17 w 94"/>
                <a:gd name="T9" fmla="*/ 31 h 78"/>
                <a:gd name="T10" fmla="*/ 0 w 94"/>
                <a:gd name="T11" fmla="*/ 5 h 78"/>
                <a:gd name="T12" fmla="*/ 5 w 94"/>
                <a:gd name="T13" fmla="*/ 0 h 78"/>
                <a:gd name="T14" fmla="*/ 22 w 94"/>
                <a:gd name="T15" fmla="*/ 27 h 78"/>
                <a:gd name="T16" fmla="*/ 31 w 94"/>
                <a:gd name="T17" fmla="*/ 36 h 78"/>
                <a:gd name="T18" fmla="*/ 42 w 94"/>
                <a:gd name="T19" fmla="*/ 45 h 78"/>
                <a:gd name="T20" fmla="*/ 67 w 94"/>
                <a:gd name="T21" fmla="*/ 59 h 78"/>
                <a:gd name="T22" fmla="*/ 94 w 94"/>
                <a:gd name="T23" fmla="*/ 73 h 78"/>
                <a:gd name="T24" fmla="*/ 91 w 9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8">
                  <a:moveTo>
                    <a:pt x="91" y="78"/>
                  </a:moveTo>
                  <a:lnTo>
                    <a:pt x="63" y="64"/>
                  </a:lnTo>
                  <a:lnTo>
                    <a:pt x="37" y="50"/>
                  </a:lnTo>
                  <a:lnTo>
                    <a:pt x="28" y="41"/>
                  </a:lnTo>
                  <a:lnTo>
                    <a:pt x="17" y="31"/>
                  </a:lnTo>
                  <a:lnTo>
                    <a:pt x="0" y="5"/>
                  </a:lnTo>
                  <a:lnTo>
                    <a:pt x="5" y="0"/>
                  </a:lnTo>
                  <a:lnTo>
                    <a:pt x="22" y="27"/>
                  </a:lnTo>
                  <a:lnTo>
                    <a:pt x="31" y="36"/>
                  </a:lnTo>
                  <a:lnTo>
                    <a:pt x="42" y="45"/>
                  </a:lnTo>
                  <a:lnTo>
                    <a:pt x="67" y="59"/>
                  </a:lnTo>
                  <a:lnTo>
                    <a:pt x="94" y="73"/>
                  </a:lnTo>
                  <a:lnTo>
                    <a:pt x="91"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6" name="Freeform 516"/>
            <p:cNvSpPr>
              <a:spLocks/>
            </p:cNvSpPr>
            <p:nvPr/>
          </p:nvSpPr>
          <p:spPr bwMode="auto">
            <a:xfrm>
              <a:off x="2934" y="1983"/>
              <a:ext cx="1" cy="3"/>
            </a:xfrm>
            <a:custGeom>
              <a:avLst/>
              <a:gdLst>
                <a:gd name="T0" fmla="*/ 2 w 3"/>
                <a:gd name="T1" fmla="*/ 7 h 7"/>
                <a:gd name="T2" fmla="*/ 0 w 3"/>
                <a:gd name="T3" fmla="*/ 7 h 7"/>
                <a:gd name="T4" fmla="*/ 3 w 3"/>
                <a:gd name="T5" fmla="*/ 2 h 7"/>
                <a:gd name="T6" fmla="*/ 2 w 3"/>
                <a:gd name="T7" fmla="*/ 0 h 7"/>
                <a:gd name="T8" fmla="*/ 2 w 3"/>
                <a:gd name="T9" fmla="*/ 7 h 7"/>
              </a:gdLst>
              <a:ahLst/>
              <a:cxnLst>
                <a:cxn ang="0">
                  <a:pos x="T0" y="T1"/>
                </a:cxn>
                <a:cxn ang="0">
                  <a:pos x="T2" y="T3"/>
                </a:cxn>
                <a:cxn ang="0">
                  <a:pos x="T4" y="T5"/>
                </a:cxn>
                <a:cxn ang="0">
                  <a:pos x="T6" y="T7"/>
                </a:cxn>
                <a:cxn ang="0">
                  <a:pos x="T8" y="T9"/>
                </a:cxn>
              </a:cxnLst>
              <a:rect l="0" t="0" r="r" b="b"/>
              <a:pathLst>
                <a:path w="3" h="7">
                  <a:moveTo>
                    <a:pt x="2" y="7"/>
                  </a:moveTo>
                  <a:lnTo>
                    <a:pt x="0" y="7"/>
                  </a:lnTo>
                  <a:lnTo>
                    <a:pt x="3" y="2"/>
                  </a:lnTo>
                  <a:lnTo>
                    <a:pt x="2"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7" name="Freeform 517"/>
            <p:cNvSpPr>
              <a:spLocks/>
            </p:cNvSpPr>
            <p:nvPr/>
          </p:nvSpPr>
          <p:spPr bwMode="auto">
            <a:xfrm>
              <a:off x="2871" y="1902"/>
              <a:ext cx="19" cy="47"/>
            </a:xfrm>
            <a:custGeom>
              <a:avLst/>
              <a:gdLst>
                <a:gd name="T0" fmla="*/ 34 w 39"/>
                <a:gd name="T1" fmla="*/ 94 h 94"/>
                <a:gd name="T2" fmla="*/ 26 w 39"/>
                <a:gd name="T3" fmla="*/ 70 h 94"/>
                <a:gd name="T4" fmla="*/ 20 w 39"/>
                <a:gd name="T5" fmla="*/ 47 h 94"/>
                <a:gd name="T6" fmla="*/ 12 w 39"/>
                <a:gd name="T7" fmla="*/ 25 h 94"/>
                <a:gd name="T8" fmla="*/ 0 w 39"/>
                <a:gd name="T9" fmla="*/ 5 h 94"/>
                <a:gd name="T10" fmla="*/ 5 w 39"/>
                <a:gd name="T11" fmla="*/ 0 h 94"/>
                <a:gd name="T12" fmla="*/ 17 w 39"/>
                <a:gd name="T13" fmla="*/ 22 h 94"/>
                <a:gd name="T14" fmla="*/ 25 w 39"/>
                <a:gd name="T15" fmla="*/ 44 h 94"/>
                <a:gd name="T16" fmla="*/ 31 w 39"/>
                <a:gd name="T17" fmla="*/ 67 h 94"/>
                <a:gd name="T18" fmla="*/ 39 w 39"/>
                <a:gd name="T19" fmla="*/ 91 h 94"/>
                <a:gd name="T20" fmla="*/ 34 w 39"/>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94">
                  <a:moveTo>
                    <a:pt x="34" y="94"/>
                  </a:moveTo>
                  <a:lnTo>
                    <a:pt x="26" y="70"/>
                  </a:lnTo>
                  <a:lnTo>
                    <a:pt x="20" y="47"/>
                  </a:lnTo>
                  <a:lnTo>
                    <a:pt x="12" y="25"/>
                  </a:lnTo>
                  <a:lnTo>
                    <a:pt x="0" y="5"/>
                  </a:lnTo>
                  <a:lnTo>
                    <a:pt x="5" y="0"/>
                  </a:lnTo>
                  <a:lnTo>
                    <a:pt x="17" y="22"/>
                  </a:lnTo>
                  <a:lnTo>
                    <a:pt x="25" y="44"/>
                  </a:lnTo>
                  <a:lnTo>
                    <a:pt x="31" y="67"/>
                  </a:lnTo>
                  <a:lnTo>
                    <a:pt x="39" y="91"/>
                  </a:lnTo>
                  <a:lnTo>
                    <a:pt x="34"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8" name="Freeform 518"/>
            <p:cNvSpPr>
              <a:spLocks/>
            </p:cNvSpPr>
            <p:nvPr/>
          </p:nvSpPr>
          <p:spPr bwMode="auto">
            <a:xfrm>
              <a:off x="2888" y="1948"/>
              <a:ext cx="2" cy="2"/>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39" name="Freeform 519"/>
            <p:cNvSpPr>
              <a:spLocks/>
            </p:cNvSpPr>
            <p:nvPr/>
          </p:nvSpPr>
          <p:spPr bwMode="auto">
            <a:xfrm>
              <a:off x="2865" y="1902"/>
              <a:ext cx="9" cy="35"/>
            </a:xfrm>
            <a:custGeom>
              <a:avLst/>
              <a:gdLst>
                <a:gd name="T0" fmla="*/ 18 w 18"/>
                <a:gd name="T1" fmla="*/ 2 h 70"/>
                <a:gd name="T2" fmla="*/ 12 w 18"/>
                <a:gd name="T3" fmla="*/ 17 h 70"/>
                <a:gd name="T4" fmla="*/ 9 w 18"/>
                <a:gd name="T5" fmla="*/ 34 h 70"/>
                <a:gd name="T6" fmla="*/ 6 w 18"/>
                <a:gd name="T7" fmla="*/ 70 h 70"/>
                <a:gd name="T8" fmla="*/ 0 w 18"/>
                <a:gd name="T9" fmla="*/ 70 h 70"/>
                <a:gd name="T10" fmla="*/ 3 w 18"/>
                <a:gd name="T11" fmla="*/ 34 h 70"/>
                <a:gd name="T12" fmla="*/ 6 w 18"/>
                <a:gd name="T13" fmla="*/ 16 h 70"/>
                <a:gd name="T14" fmla="*/ 12 w 18"/>
                <a:gd name="T15" fmla="*/ 0 h 70"/>
                <a:gd name="T16" fmla="*/ 18 w 18"/>
                <a:gd name="T17"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70">
                  <a:moveTo>
                    <a:pt x="18" y="2"/>
                  </a:moveTo>
                  <a:lnTo>
                    <a:pt x="12" y="17"/>
                  </a:lnTo>
                  <a:lnTo>
                    <a:pt x="9" y="34"/>
                  </a:lnTo>
                  <a:lnTo>
                    <a:pt x="6" y="70"/>
                  </a:lnTo>
                  <a:lnTo>
                    <a:pt x="0" y="70"/>
                  </a:lnTo>
                  <a:lnTo>
                    <a:pt x="3" y="34"/>
                  </a:lnTo>
                  <a:lnTo>
                    <a:pt x="6" y="16"/>
                  </a:lnTo>
                  <a:lnTo>
                    <a:pt x="12" y="0"/>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0" name="Freeform 520"/>
            <p:cNvSpPr>
              <a:spLocks/>
            </p:cNvSpPr>
            <p:nvPr/>
          </p:nvSpPr>
          <p:spPr bwMode="auto">
            <a:xfrm>
              <a:off x="2871" y="1900"/>
              <a:ext cx="3" cy="4"/>
            </a:xfrm>
            <a:custGeom>
              <a:avLst/>
              <a:gdLst>
                <a:gd name="T0" fmla="*/ 5 w 6"/>
                <a:gd name="T1" fmla="*/ 4 h 9"/>
                <a:gd name="T2" fmla="*/ 1 w 6"/>
                <a:gd name="T3" fmla="*/ 0 h 9"/>
                <a:gd name="T4" fmla="*/ 0 w 6"/>
                <a:gd name="T5" fmla="*/ 4 h 9"/>
                <a:gd name="T6" fmla="*/ 6 w 6"/>
                <a:gd name="T7" fmla="*/ 6 h 9"/>
                <a:gd name="T8" fmla="*/ 0 w 6"/>
                <a:gd name="T9" fmla="*/ 9 h 9"/>
                <a:gd name="T10" fmla="*/ 5 w 6"/>
                <a:gd name="T11" fmla="*/ 4 h 9"/>
              </a:gdLst>
              <a:ahLst/>
              <a:cxnLst>
                <a:cxn ang="0">
                  <a:pos x="T0" y="T1"/>
                </a:cxn>
                <a:cxn ang="0">
                  <a:pos x="T2" y="T3"/>
                </a:cxn>
                <a:cxn ang="0">
                  <a:pos x="T4" y="T5"/>
                </a:cxn>
                <a:cxn ang="0">
                  <a:pos x="T6" y="T7"/>
                </a:cxn>
                <a:cxn ang="0">
                  <a:pos x="T8" y="T9"/>
                </a:cxn>
                <a:cxn ang="0">
                  <a:pos x="T10" y="T11"/>
                </a:cxn>
              </a:cxnLst>
              <a:rect l="0" t="0" r="r" b="b"/>
              <a:pathLst>
                <a:path w="6" h="9">
                  <a:moveTo>
                    <a:pt x="5" y="4"/>
                  </a:moveTo>
                  <a:lnTo>
                    <a:pt x="1" y="0"/>
                  </a:lnTo>
                  <a:lnTo>
                    <a:pt x="0" y="4"/>
                  </a:lnTo>
                  <a:lnTo>
                    <a:pt x="6" y="6"/>
                  </a:lnTo>
                  <a:lnTo>
                    <a:pt x="0" y="9"/>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1" name="Freeform 521"/>
            <p:cNvSpPr>
              <a:spLocks/>
            </p:cNvSpPr>
            <p:nvPr/>
          </p:nvSpPr>
          <p:spPr bwMode="auto">
            <a:xfrm>
              <a:off x="2865" y="1937"/>
              <a:ext cx="17" cy="31"/>
            </a:xfrm>
            <a:custGeom>
              <a:avLst/>
              <a:gdLst>
                <a:gd name="T0" fmla="*/ 6 w 34"/>
                <a:gd name="T1" fmla="*/ 0 h 62"/>
                <a:gd name="T2" fmla="*/ 9 w 34"/>
                <a:gd name="T3" fmla="*/ 18 h 62"/>
                <a:gd name="T4" fmla="*/ 15 w 34"/>
                <a:gd name="T5" fmla="*/ 29 h 62"/>
                <a:gd name="T6" fmla="*/ 24 w 34"/>
                <a:gd name="T7" fmla="*/ 41 h 62"/>
                <a:gd name="T8" fmla="*/ 34 w 34"/>
                <a:gd name="T9" fmla="*/ 60 h 62"/>
                <a:gd name="T10" fmla="*/ 27 w 34"/>
                <a:gd name="T11" fmla="*/ 62 h 62"/>
                <a:gd name="T12" fmla="*/ 20 w 34"/>
                <a:gd name="T13" fmla="*/ 46 h 62"/>
                <a:gd name="T14" fmla="*/ 10 w 34"/>
                <a:gd name="T15" fmla="*/ 34 h 62"/>
                <a:gd name="T16" fmla="*/ 3 w 34"/>
                <a:gd name="T17" fmla="*/ 20 h 62"/>
                <a:gd name="T18" fmla="*/ 0 w 34"/>
                <a:gd name="T19" fmla="*/ 1 h 62"/>
                <a:gd name="T20" fmla="*/ 6 w 34"/>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2">
                  <a:moveTo>
                    <a:pt x="6" y="0"/>
                  </a:moveTo>
                  <a:lnTo>
                    <a:pt x="9" y="18"/>
                  </a:lnTo>
                  <a:lnTo>
                    <a:pt x="15" y="29"/>
                  </a:lnTo>
                  <a:lnTo>
                    <a:pt x="24" y="41"/>
                  </a:lnTo>
                  <a:lnTo>
                    <a:pt x="34" y="60"/>
                  </a:lnTo>
                  <a:lnTo>
                    <a:pt x="27" y="62"/>
                  </a:lnTo>
                  <a:lnTo>
                    <a:pt x="20" y="46"/>
                  </a:lnTo>
                  <a:lnTo>
                    <a:pt x="10" y="34"/>
                  </a:lnTo>
                  <a:lnTo>
                    <a:pt x="3" y="20"/>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2" name="Freeform 522"/>
            <p:cNvSpPr>
              <a:spLocks/>
            </p:cNvSpPr>
            <p:nvPr/>
          </p:nvSpPr>
          <p:spPr bwMode="auto">
            <a:xfrm>
              <a:off x="2865" y="1937"/>
              <a:ext cx="3"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3" name="Freeform 523"/>
            <p:cNvSpPr>
              <a:spLocks/>
            </p:cNvSpPr>
            <p:nvPr/>
          </p:nvSpPr>
          <p:spPr bwMode="auto">
            <a:xfrm>
              <a:off x="2879" y="1967"/>
              <a:ext cx="19" cy="83"/>
            </a:xfrm>
            <a:custGeom>
              <a:avLst/>
              <a:gdLst>
                <a:gd name="T0" fmla="*/ 7 w 39"/>
                <a:gd name="T1" fmla="*/ 0 h 167"/>
                <a:gd name="T2" fmla="*/ 22 w 39"/>
                <a:gd name="T3" fmla="*/ 43 h 167"/>
                <a:gd name="T4" fmla="*/ 31 w 39"/>
                <a:gd name="T5" fmla="*/ 82 h 167"/>
                <a:gd name="T6" fmla="*/ 38 w 39"/>
                <a:gd name="T7" fmla="*/ 122 h 167"/>
                <a:gd name="T8" fmla="*/ 39 w 39"/>
                <a:gd name="T9" fmla="*/ 167 h 167"/>
                <a:gd name="T10" fmla="*/ 33 w 39"/>
                <a:gd name="T11" fmla="*/ 167 h 167"/>
                <a:gd name="T12" fmla="*/ 31 w 39"/>
                <a:gd name="T13" fmla="*/ 122 h 167"/>
                <a:gd name="T14" fmla="*/ 25 w 39"/>
                <a:gd name="T15" fmla="*/ 83 h 167"/>
                <a:gd name="T16" fmla="*/ 16 w 39"/>
                <a:gd name="T17" fmla="*/ 45 h 167"/>
                <a:gd name="T18" fmla="*/ 0 w 39"/>
                <a:gd name="T19" fmla="*/ 2 h 167"/>
                <a:gd name="T20" fmla="*/ 7 w 39"/>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167">
                  <a:moveTo>
                    <a:pt x="7" y="0"/>
                  </a:moveTo>
                  <a:lnTo>
                    <a:pt x="22" y="43"/>
                  </a:lnTo>
                  <a:lnTo>
                    <a:pt x="31" y="82"/>
                  </a:lnTo>
                  <a:lnTo>
                    <a:pt x="38" y="122"/>
                  </a:lnTo>
                  <a:lnTo>
                    <a:pt x="39" y="167"/>
                  </a:lnTo>
                  <a:lnTo>
                    <a:pt x="33" y="167"/>
                  </a:lnTo>
                  <a:lnTo>
                    <a:pt x="31" y="122"/>
                  </a:lnTo>
                  <a:lnTo>
                    <a:pt x="25" y="83"/>
                  </a:lnTo>
                  <a:lnTo>
                    <a:pt x="16" y="45"/>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4" name="Freeform 524"/>
            <p:cNvSpPr>
              <a:spLocks/>
            </p:cNvSpPr>
            <p:nvPr/>
          </p:nvSpPr>
          <p:spPr bwMode="auto">
            <a:xfrm>
              <a:off x="2879" y="1967"/>
              <a:ext cx="3" cy="1"/>
            </a:xfrm>
            <a:custGeom>
              <a:avLst/>
              <a:gdLst>
                <a:gd name="T0" fmla="*/ 7 w 7"/>
                <a:gd name="T1" fmla="*/ 0 h 2"/>
                <a:gd name="T2" fmla="*/ 0 w 7"/>
                <a:gd name="T3" fmla="*/ 2 h 2"/>
                <a:gd name="T4" fmla="*/ 7 w 7"/>
                <a:gd name="T5" fmla="*/ 0 h 2"/>
              </a:gdLst>
              <a:ahLst/>
              <a:cxnLst>
                <a:cxn ang="0">
                  <a:pos x="T0" y="T1"/>
                </a:cxn>
                <a:cxn ang="0">
                  <a:pos x="T2" y="T3"/>
                </a:cxn>
                <a:cxn ang="0">
                  <a:pos x="T4" y="T5"/>
                </a:cxn>
              </a:cxnLst>
              <a:rect l="0" t="0" r="r" b="b"/>
              <a:pathLst>
                <a:path w="7" h="2">
                  <a:moveTo>
                    <a:pt x="7" y="0"/>
                  </a:move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5" name="Freeform 525"/>
            <p:cNvSpPr>
              <a:spLocks/>
            </p:cNvSpPr>
            <p:nvPr/>
          </p:nvSpPr>
          <p:spPr bwMode="auto">
            <a:xfrm>
              <a:off x="2887" y="2050"/>
              <a:ext cx="11" cy="30"/>
            </a:xfrm>
            <a:custGeom>
              <a:avLst/>
              <a:gdLst>
                <a:gd name="T0" fmla="*/ 22 w 22"/>
                <a:gd name="T1" fmla="*/ 0 h 58"/>
                <a:gd name="T2" fmla="*/ 22 w 22"/>
                <a:gd name="T3" fmla="*/ 15 h 58"/>
                <a:gd name="T4" fmla="*/ 19 w 22"/>
                <a:gd name="T5" fmla="*/ 29 h 58"/>
                <a:gd name="T6" fmla="*/ 14 w 22"/>
                <a:gd name="T7" fmla="*/ 43 h 58"/>
                <a:gd name="T8" fmla="*/ 5 w 22"/>
                <a:gd name="T9" fmla="*/ 58 h 58"/>
                <a:gd name="T10" fmla="*/ 0 w 22"/>
                <a:gd name="T11" fmla="*/ 54 h 58"/>
                <a:gd name="T12" fmla="*/ 8 w 22"/>
                <a:gd name="T13" fmla="*/ 41 h 58"/>
                <a:gd name="T14" fmla="*/ 13 w 22"/>
                <a:gd name="T15" fmla="*/ 27 h 58"/>
                <a:gd name="T16" fmla="*/ 16 w 22"/>
                <a:gd name="T17" fmla="*/ 15 h 58"/>
                <a:gd name="T18" fmla="*/ 16 w 22"/>
                <a:gd name="T19" fmla="*/ 0 h 58"/>
                <a:gd name="T20" fmla="*/ 22 w 22"/>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8">
                  <a:moveTo>
                    <a:pt x="22" y="0"/>
                  </a:moveTo>
                  <a:lnTo>
                    <a:pt x="22" y="15"/>
                  </a:lnTo>
                  <a:lnTo>
                    <a:pt x="19" y="29"/>
                  </a:lnTo>
                  <a:lnTo>
                    <a:pt x="14" y="43"/>
                  </a:lnTo>
                  <a:lnTo>
                    <a:pt x="5" y="58"/>
                  </a:lnTo>
                  <a:lnTo>
                    <a:pt x="0" y="54"/>
                  </a:lnTo>
                  <a:lnTo>
                    <a:pt x="8" y="41"/>
                  </a:lnTo>
                  <a:lnTo>
                    <a:pt x="13" y="27"/>
                  </a:lnTo>
                  <a:lnTo>
                    <a:pt x="16" y="15"/>
                  </a:lnTo>
                  <a:lnTo>
                    <a:pt x="16"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6" name="Freeform 526"/>
            <p:cNvSpPr>
              <a:spLocks/>
            </p:cNvSpPr>
            <p:nvPr/>
          </p:nvSpPr>
          <p:spPr bwMode="auto">
            <a:xfrm>
              <a:off x="2895" y="2050"/>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7" name="Freeform 527"/>
            <p:cNvSpPr>
              <a:spLocks/>
            </p:cNvSpPr>
            <p:nvPr/>
          </p:nvSpPr>
          <p:spPr bwMode="auto">
            <a:xfrm>
              <a:off x="2887" y="2050"/>
              <a:ext cx="8" cy="29"/>
            </a:xfrm>
            <a:custGeom>
              <a:avLst/>
              <a:gdLst>
                <a:gd name="T0" fmla="*/ 0 w 16"/>
                <a:gd name="T1" fmla="*/ 54 h 57"/>
                <a:gd name="T2" fmla="*/ 7 w 16"/>
                <a:gd name="T3" fmla="*/ 26 h 57"/>
                <a:gd name="T4" fmla="*/ 10 w 16"/>
                <a:gd name="T5" fmla="*/ 14 h 57"/>
                <a:gd name="T6" fmla="*/ 11 w 16"/>
                <a:gd name="T7" fmla="*/ 0 h 57"/>
                <a:gd name="T8" fmla="*/ 16 w 16"/>
                <a:gd name="T9" fmla="*/ 0 h 57"/>
                <a:gd name="T10" fmla="*/ 14 w 16"/>
                <a:gd name="T11" fmla="*/ 17 h 57"/>
                <a:gd name="T12" fmla="*/ 11 w 16"/>
                <a:gd name="T13" fmla="*/ 29 h 57"/>
                <a:gd name="T14" fmla="*/ 5 w 16"/>
                <a:gd name="T15" fmla="*/ 57 h 57"/>
                <a:gd name="T16" fmla="*/ 0 w 16"/>
                <a:gd name="T17"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0" y="54"/>
                  </a:moveTo>
                  <a:lnTo>
                    <a:pt x="7" y="26"/>
                  </a:lnTo>
                  <a:lnTo>
                    <a:pt x="10" y="14"/>
                  </a:lnTo>
                  <a:lnTo>
                    <a:pt x="11" y="0"/>
                  </a:lnTo>
                  <a:lnTo>
                    <a:pt x="16" y="0"/>
                  </a:lnTo>
                  <a:lnTo>
                    <a:pt x="14" y="17"/>
                  </a:lnTo>
                  <a:lnTo>
                    <a:pt x="11" y="29"/>
                  </a:lnTo>
                  <a:lnTo>
                    <a:pt x="5" y="57"/>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8" name="Freeform 528"/>
            <p:cNvSpPr>
              <a:spLocks/>
            </p:cNvSpPr>
            <p:nvPr/>
          </p:nvSpPr>
          <p:spPr bwMode="auto">
            <a:xfrm>
              <a:off x="2887" y="2077"/>
              <a:ext cx="3" cy="3"/>
            </a:xfrm>
            <a:custGeom>
              <a:avLst/>
              <a:gdLst>
                <a:gd name="T0" fmla="*/ 5 w 5"/>
                <a:gd name="T1" fmla="*/ 4 h 4"/>
                <a:gd name="T2" fmla="*/ 0 w 5"/>
                <a:gd name="T3" fmla="*/ 0 h 4"/>
                <a:gd name="T4" fmla="*/ 5 w 5"/>
                <a:gd name="T5" fmla="*/ 3 h 4"/>
                <a:gd name="T6" fmla="*/ 0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0"/>
                  </a:lnTo>
                  <a:lnTo>
                    <a:pt x="5" y="3"/>
                  </a:ln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49" name="Freeform 529"/>
            <p:cNvSpPr>
              <a:spLocks/>
            </p:cNvSpPr>
            <p:nvPr/>
          </p:nvSpPr>
          <p:spPr bwMode="auto">
            <a:xfrm>
              <a:off x="2873" y="1971"/>
              <a:ext cx="22" cy="79"/>
            </a:xfrm>
            <a:custGeom>
              <a:avLst/>
              <a:gdLst>
                <a:gd name="T0" fmla="*/ 38 w 43"/>
                <a:gd name="T1" fmla="*/ 159 h 159"/>
                <a:gd name="T2" fmla="*/ 35 w 43"/>
                <a:gd name="T3" fmla="*/ 115 h 159"/>
                <a:gd name="T4" fmla="*/ 27 w 43"/>
                <a:gd name="T5" fmla="*/ 80 h 159"/>
                <a:gd name="T6" fmla="*/ 15 w 43"/>
                <a:gd name="T7" fmla="*/ 43 h 159"/>
                <a:gd name="T8" fmla="*/ 0 w 43"/>
                <a:gd name="T9" fmla="*/ 3 h 159"/>
                <a:gd name="T10" fmla="*/ 4 w 43"/>
                <a:gd name="T11" fmla="*/ 0 h 159"/>
                <a:gd name="T12" fmla="*/ 20 w 43"/>
                <a:gd name="T13" fmla="*/ 40 h 159"/>
                <a:gd name="T14" fmla="*/ 32 w 43"/>
                <a:gd name="T15" fmla="*/ 77 h 159"/>
                <a:gd name="T16" fmla="*/ 40 w 43"/>
                <a:gd name="T17" fmla="*/ 115 h 159"/>
                <a:gd name="T18" fmla="*/ 43 w 43"/>
                <a:gd name="T19" fmla="*/ 159 h 159"/>
                <a:gd name="T20" fmla="*/ 38 w 43"/>
                <a:gd name="T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59">
                  <a:moveTo>
                    <a:pt x="38" y="159"/>
                  </a:moveTo>
                  <a:lnTo>
                    <a:pt x="35" y="115"/>
                  </a:lnTo>
                  <a:lnTo>
                    <a:pt x="27" y="80"/>
                  </a:lnTo>
                  <a:lnTo>
                    <a:pt x="15" y="43"/>
                  </a:lnTo>
                  <a:lnTo>
                    <a:pt x="0" y="3"/>
                  </a:lnTo>
                  <a:lnTo>
                    <a:pt x="4" y="0"/>
                  </a:lnTo>
                  <a:lnTo>
                    <a:pt x="20" y="40"/>
                  </a:lnTo>
                  <a:lnTo>
                    <a:pt x="32" y="77"/>
                  </a:lnTo>
                  <a:lnTo>
                    <a:pt x="40" y="115"/>
                  </a:lnTo>
                  <a:lnTo>
                    <a:pt x="43" y="159"/>
                  </a:lnTo>
                  <a:lnTo>
                    <a:pt x="38"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0" name="Freeform 530"/>
            <p:cNvSpPr>
              <a:spLocks/>
            </p:cNvSpPr>
            <p:nvPr/>
          </p:nvSpPr>
          <p:spPr bwMode="auto">
            <a:xfrm>
              <a:off x="2893" y="2050"/>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1" name="Freeform 531"/>
            <p:cNvSpPr>
              <a:spLocks/>
            </p:cNvSpPr>
            <p:nvPr/>
          </p:nvSpPr>
          <p:spPr bwMode="auto">
            <a:xfrm>
              <a:off x="2855" y="1937"/>
              <a:ext cx="21" cy="35"/>
            </a:xfrm>
            <a:custGeom>
              <a:avLst/>
              <a:gdLst>
                <a:gd name="T0" fmla="*/ 36 w 40"/>
                <a:gd name="T1" fmla="*/ 71 h 71"/>
                <a:gd name="T2" fmla="*/ 25 w 40"/>
                <a:gd name="T3" fmla="*/ 54 h 71"/>
                <a:gd name="T4" fmla="*/ 12 w 40"/>
                <a:gd name="T5" fmla="*/ 38 h 71"/>
                <a:gd name="T6" fmla="*/ 3 w 40"/>
                <a:gd name="T7" fmla="*/ 21 h 71"/>
                <a:gd name="T8" fmla="*/ 2 w 40"/>
                <a:gd name="T9" fmla="*/ 11 h 71"/>
                <a:gd name="T10" fmla="*/ 0 w 40"/>
                <a:gd name="T11" fmla="*/ 0 h 71"/>
                <a:gd name="T12" fmla="*/ 5 w 40"/>
                <a:gd name="T13" fmla="*/ 0 h 71"/>
                <a:gd name="T14" fmla="*/ 6 w 40"/>
                <a:gd name="T15" fmla="*/ 11 h 71"/>
                <a:gd name="T16" fmla="*/ 8 w 40"/>
                <a:gd name="T17" fmla="*/ 18 h 71"/>
                <a:gd name="T18" fmla="*/ 17 w 40"/>
                <a:gd name="T19" fmla="*/ 34 h 71"/>
                <a:gd name="T20" fmla="*/ 29 w 40"/>
                <a:gd name="T21" fmla="*/ 49 h 71"/>
                <a:gd name="T22" fmla="*/ 40 w 40"/>
                <a:gd name="T23" fmla="*/ 68 h 71"/>
                <a:gd name="T24" fmla="*/ 36 w 40"/>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71">
                  <a:moveTo>
                    <a:pt x="36" y="71"/>
                  </a:moveTo>
                  <a:lnTo>
                    <a:pt x="25" y="54"/>
                  </a:lnTo>
                  <a:lnTo>
                    <a:pt x="12" y="38"/>
                  </a:lnTo>
                  <a:lnTo>
                    <a:pt x="3" y="21"/>
                  </a:lnTo>
                  <a:lnTo>
                    <a:pt x="2" y="11"/>
                  </a:lnTo>
                  <a:lnTo>
                    <a:pt x="0" y="0"/>
                  </a:lnTo>
                  <a:lnTo>
                    <a:pt x="5" y="0"/>
                  </a:lnTo>
                  <a:lnTo>
                    <a:pt x="6" y="11"/>
                  </a:lnTo>
                  <a:lnTo>
                    <a:pt x="8" y="18"/>
                  </a:lnTo>
                  <a:lnTo>
                    <a:pt x="17" y="34"/>
                  </a:lnTo>
                  <a:lnTo>
                    <a:pt x="29" y="49"/>
                  </a:lnTo>
                  <a:lnTo>
                    <a:pt x="40" y="68"/>
                  </a:lnTo>
                  <a:lnTo>
                    <a:pt x="3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2" name="Freeform 532"/>
            <p:cNvSpPr>
              <a:spLocks/>
            </p:cNvSpPr>
            <p:nvPr/>
          </p:nvSpPr>
          <p:spPr bwMode="auto">
            <a:xfrm>
              <a:off x="2873" y="1971"/>
              <a:ext cx="3" cy="1"/>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lnTo>
                    <a:pt x="0"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3" name="Freeform 533"/>
            <p:cNvSpPr>
              <a:spLocks/>
            </p:cNvSpPr>
            <p:nvPr/>
          </p:nvSpPr>
          <p:spPr bwMode="auto">
            <a:xfrm>
              <a:off x="2855" y="1898"/>
              <a:ext cx="8" cy="40"/>
            </a:xfrm>
            <a:custGeom>
              <a:avLst/>
              <a:gdLst>
                <a:gd name="T0" fmla="*/ 0 w 15"/>
                <a:gd name="T1" fmla="*/ 75 h 78"/>
                <a:gd name="T2" fmla="*/ 5 w 15"/>
                <a:gd name="T3" fmla="*/ 37 h 78"/>
                <a:gd name="T4" fmla="*/ 11 w 15"/>
                <a:gd name="T5" fmla="*/ 0 h 78"/>
                <a:gd name="T6" fmla="*/ 15 w 15"/>
                <a:gd name="T7" fmla="*/ 3 h 78"/>
                <a:gd name="T8" fmla="*/ 9 w 15"/>
                <a:gd name="T9" fmla="*/ 40 h 78"/>
                <a:gd name="T10" fmla="*/ 5 w 15"/>
                <a:gd name="T11" fmla="*/ 78 h 78"/>
                <a:gd name="T12" fmla="*/ 0 w 15"/>
                <a:gd name="T13" fmla="*/ 75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0" y="75"/>
                  </a:moveTo>
                  <a:lnTo>
                    <a:pt x="5" y="37"/>
                  </a:lnTo>
                  <a:lnTo>
                    <a:pt x="11" y="0"/>
                  </a:lnTo>
                  <a:lnTo>
                    <a:pt x="15" y="3"/>
                  </a:lnTo>
                  <a:lnTo>
                    <a:pt x="9" y="40"/>
                  </a:lnTo>
                  <a:lnTo>
                    <a:pt x="5" y="78"/>
                  </a:lnTo>
                  <a:lnTo>
                    <a:pt x="0"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4" name="Freeform 534"/>
            <p:cNvSpPr>
              <a:spLocks/>
            </p:cNvSpPr>
            <p:nvPr/>
          </p:nvSpPr>
          <p:spPr bwMode="auto">
            <a:xfrm>
              <a:off x="2855" y="1936"/>
              <a:ext cx="3" cy="2"/>
            </a:xfrm>
            <a:custGeom>
              <a:avLst/>
              <a:gdLst>
                <a:gd name="T0" fmla="*/ 0 w 5"/>
                <a:gd name="T1" fmla="*/ 2 h 3"/>
                <a:gd name="T2" fmla="*/ 0 w 5"/>
                <a:gd name="T3" fmla="*/ 0 h 3"/>
                <a:gd name="T4" fmla="*/ 5 w 5"/>
                <a:gd name="T5" fmla="*/ 3 h 3"/>
                <a:gd name="T6" fmla="*/ 5 w 5"/>
                <a:gd name="T7" fmla="*/ 2 h 3"/>
                <a:gd name="T8" fmla="*/ 0 w 5"/>
                <a:gd name="T9" fmla="*/ 2 h 3"/>
              </a:gdLst>
              <a:ahLst/>
              <a:cxnLst>
                <a:cxn ang="0">
                  <a:pos x="T0" y="T1"/>
                </a:cxn>
                <a:cxn ang="0">
                  <a:pos x="T2" y="T3"/>
                </a:cxn>
                <a:cxn ang="0">
                  <a:pos x="T4" y="T5"/>
                </a:cxn>
                <a:cxn ang="0">
                  <a:pos x="T6" y="T7"/>
                </a:cxn>
                <a:cxn ang="0">
                  <a:pos x="T8" y="T9"/>
                </a:cxn>
              </a:cxnLst>
              <a:rect l="0" t="0" r="r" b="b"/>
              <a:pathLst>
                <a:path w="5" h="3">
                  <a:moveTo>
                    <a:pt x="0" y="2"/>
                  </a:moveTo>
                  <a:lnTo>
                    <a:pt x="0" y="0"/>
                  </a:lnTo>
                  <a:lnTo>
                    <a:pt x="5" y="3"/>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5" name="Freeform 535"/>
            <p:cNvSpPr>
              <a:spLocks/>
            </p:cNvSpPr>
            <p:nvPr/>
          </p:nvSpPr>
          <p:spPr bwMode="auto">
            <a:xfrm>
              <a:off x="2845" y="1875"/>
              <a:ext cx="18" cy="24"/>
            </a:xfrm>
            <a:custGeom>
              <a:avLst/>
              <a:gdLst>
                <a:gd name="T0" fmla="*/ 33 w 37"/>
                <a:gd name="T1" fmla="*/ 48 h 48"/>
                <a:gd name="T2" fmla="*/ 30 w 37"/>
                <a:gd name="T3" fmla="*/ 34 h 48"/>
                <a:gd name="T4" fmla="*/ 22 w 37"/>
                <a:gd name="T5" fmla="*/ 27 h 48"/>
                <a:gd name="T6" fmla="*/ 11 w 37"/>
                <a:gd name="T7" fmla="*/ 17 h 48"/>
                <a:gd name="T8" fmla="*/ 0 w 37"/>
                <a:gd name="T9" fmla="*/ 5 h 48"/>
                <a:gd name="T10" fmla="*/ 5 w 37"/>
                <a:gd name="T11" fmla="*/ 0 h 48"/>
                <a:gd name="T12" fmla="*/ 14 w 37"/>
                <a:gd name="T13" fmla="*/ 13 h 48"/>
                <a:gd name="T14" fmla="*/ 25 w 37"/>
                <a:gd name="T15" fmla="*/ 22 h 48"/>
                <a:gd name="T16" fmla="*/ 34 w 37"/>
                <a:gd name="T17" fmla="*/ 31 h 48"/>
                <a:gd name="T18" fmla="*/ 37 w 37"/>
                <a:gd name="T19" fmla="*/ 48 h 48"/>
                <a:gd name="T20" fmla="*/ 33 w 37"/>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8">
                  <a:moveTo>
                    <a:pt x="33" y="48"/>
                  </a:moveTo>
                  <a:lnTo>
                    <a:pt x="30" y="34"/>
                  </a:lnTo>
                  <a:lnTo>
                    <a:pt x="22" y="27"/>
                  </a:lnTo>
                  <a:lnTo>
                    <a:pt x="11" y="17"/>
                  </a:lnTo>
                  <a:lnTo>
                    <a:pt x="0" y="5"/>
                  </a:lnTo>
                  <a:lnTo>
                    <a:pt x="5" y="0"/>
                  </a:lnTo>
                  <a:lnTo>
                    <a:pt x="14" y="13"/>
                  </a:lnTo>
                  <a:lnTo>
                    <a:pt x="25" y="22"/>
                  </a:lnTo>
                  <a:lnTo>
                    <a:pt x="34" y="31"/>
                  </a:lnTo>
                  <a:lnTo>
                    <a:pt x="37" y="48"/>
                  </a:lnTo>
                  <a:lnTo>
                    <a:pt x="33"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6" name="Freeform 536"/>
            <p:cNvSpPr>
              <a:spLocks/>
            </p:cNvSpPr>
            <p:nvPr/>
          </p:nvSpPr>
          <p:spPr bwMode="auto">
            <a:xfrm>
              <a:off x="2861" y="1898"/>
              <a:ext cx="2"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7" name="Freeform 537"/>
            <p:cNvSpPr>
              <a:spLocks/>
            </p:cNvSpPr>
            <p:nvPr/>
          </p:nvSpPr>
          <p:spPr bwMode="auto">
            <a:xfrm>
              <a:off x="2825" y="1836"/>
              <a:ext cx="22" cy="41"/>
            </a:xfrm>
            <a:custGeom>
              <a:avLst/>
              <a:gdLst>
                <a:gd name="T0" fmla="*/ 38 w 43"/>
                <a:gd name="T1" fmla="*/ 81 h 81"/>
                <a:gd name="T2" fmla="*/ 29 w 43"/>
                <a:gd name="T3" fmla="*/ 60 h 81"/>
                <a:gd name="T4" fmla="*/ 23 w 43"/>
                <a:gd name="T5" fmla="*/ 40 h 81"/>
                <a:gd name="T6" fmla="*/ 14 w 43"/>
                <a:gd name="T7" fmla="*/ 23 h 81"/>
                <a:gd name="T8" fmla="*/ 0 w 43"/>
                <a:gd name="T9" fmla="*/ 4 h 81"/>
                <a:gd name="T10" fmla="*/ 4 w 43"/>
                <a:gd name="T11" fmla="*/ 0 h 81"/>
                <a:gd name="T12" fmla="*/ 18 w 43"/>
                <a:gd name="T13" fmla="*/ 18 h 81"/>
                <a:gd name="T14" fmla="*/ 27 w 43"/>
                <a:gd name="T15" fmla="*/ 37 h 81"/>
                <a:gd name="T16" fmla="*/ 34 w 43"/>
                <a:gd name="T17" fmla="*/ 57 h 81"/>
                <a:gd name="T18" fmla="*/ 43 w 43"/>
                <a:gd name="T19" fmla="*/ 78 h 81"/>
                <a:gd name="T20" fmla="*/ 38 w 43"/>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1">
                  <a:moveTo>
                    <a:pt x="38" y="81"/>
                  </a:moveTo>
                  <a:lnTo>
                    <a:pt x="29" y="60"/>
                  </a:lnTo>
                  <a:lnTo>
                    <a:pt x="23" y="40"/>
                  </a:lnTo>
                  <a:lnTo>
                    <a:pt x="14" y="23"/>
                  </a:lnTo>
                  <a:lnTo>
                    <a:pt x="0" y="4"/>
                  </a:lnTo>
                  <a:lnTo>
                    <a:pt x="4" y="0"/>
                  </a:lnTo>
                  <a:lnTo>
                    <a:pt x="18" y="18"/>
                  </a:lnTo>
                  <a:lnTo>
                    <a:pt x="27" y="37"/>
                  </a:lnTo>
                  <a:lnTo>
                    <a:pt x="34" y="57"/>
                  </a:lnTo>
                  <a:lnTo>
                    <a:pt x="43" y="78"/>
                  </a:lnTo>
                  <a:lnTo>
                    <a:pt x="38"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8" name="Freeform 538"/>
            <p:cNvSpPr>
              <a:spLocks/>
            </p:cNvSpPr>
            <p:nvPr/>
          </p:nvSpPr>
          <p:spPr bwMode="auto">
            <a:xfrm>
              <a:off x="2814" y="1836"/>
              <a:ext cx="14" cy="51"/>
            </a:xfrm>
            <a:custGeom>
              <a:avLst/>
              <a:gdLst>
                <a:gd name="T0" fmla="*/ 28 w 28"/>
                <a:gd name="T1" fmla="*/ 4 h 101"/>
                <a:gd name="T2" fmla="*/ 24 w 28"/>
                <a:gd name="T3" fmla="*/ 13 h 101"/>
                <a:gd name="T4" fmla="*/ 17 w 28"/>
                <a:gd name="T5" fmla="*/ 27 h 101"/>
                <a:gd name="T6" fmla="*/ 11 w 28"/>
                <a:gd name="T7" fmla="*/ 61 h 101"/>
                <a:gd name="T8" fmla="*/ 7 w 28"/>
                <a:gd name="T9" fmla="*/ 101 h 101"/>
                <a:gd name="T10" fmla="*/ 0 w 28"/>
                <a:gd name="T11" fmla="*/ 101 h 101"/>
                <a:gd name="T12" fmla="*/ 5 w 28"/>
                <a:gd name="T13" fmla="*/ 61 h 101"/>
                <a:gd name="T14" fmla="*/ 11 w 28"/>
                <a:gd name="T15" fmla="*/ 26 h 101"/>
                <a:gd name="T16" fmla="*/ 17 w 28"/>
                <a:gd name="T17" fmla="*/ 12 h 101"/>
                <a:gd name="T18" fmla="*/ 24 w 28"/>
                <a:gd name="T19" fmla="*/ 0 h 101"/>
                <a:gd name="T20" fmla="*/ 28 w 28"/>
                <a:gd name="T2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01">
                  <a:moveTo>
                    <a:pt x="28" y="4"/>
                  </a:moveTo>
                  <a:lnTo>
                    <a:pt x="24" y="13"/>
                  </a:lnTo>
                  <a:lnTo>
                    <a:pt x="17" y="27"/>
                  </a:lnTo>
                  <a:lnTo>
                    <a:pt x="11" y="61"/>
                  </a:lnTo>
                  <a:lnTo>
                    <a:pt x="7" y="101"/>
                  </a:lnTo>
                  <a:lnTo>
                    <a:pt x="0" y="101"/>
                  </a:lnTo>
                  <a:lnTo>
                    <a:pt x="5" y="61"/>
                  </a:lnTo>
                  <a:lnTo>
                    <a:pt x="11" y="26"/>
                  </a:lnTo>
                  <a:lnTo>
                    <a:pt x="17" y="12"/>
                  </a:lnTo>
                  <a:lnTo>
                    <a:pt x="24" y="0"/>
                  </a:lnTo>
                  <a:lnTo>
                    <a:pt x="2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59" name="Freeform 539"/>
            <p:cNvSpPr>
              <a:spLocks/>
            </p:cNvSpPr>
            <p:nvPr/>
          </p:nvSpPr>
          <p:spPr bwMode="auto">
            <a:xfrm>
              <a:off x="2825" y="1834"/>
              <a:ext cx="3" cy="4"/>
            </a:xfrm>
            <a:custGeom>
              <a:avLst/>
              <a:gdLst>
                <a:gd name="T0" fmla="*/ 4 w 4"/>
                <a:gd name="T1" fmla="*/ 4 h 8"/>
                <a:gd name="T2" fmla="*/ 1 w 4"/>
                <a:gd name="T3" fmla="*/ 0 h 8"/>
                <a:gd name="T4" fmla="*/ 0 w 4"/>
                <a:gd name="T5" fmla="*/ 4 h 8"/>
                <a:gd name="T6" fmla="*/ 4 w 4"/>
                <a:gd name="T7" fmla="*/ 8 h 8"/>
                <a:gd name="T8" fmla="*/ 0 w 4"/>
                <a:gd name="T9" fmla="*/ 8 h 8"/>
                <a:gd name="T10" fmla="*/ 4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4" y="4"/>
                  </a:moveTo>
                  <a:lnTo>
                    <a:pt x="1" y="0"/>
                  </a:lnTo>
                  <a:lnTo>
                    <a:pt x="0" y="4"/>
                  </a:lnTo>
                  <a:lnTo>
                    <a:pt x="4" y="8"/>
                  </a:lnTo>
                  <a:lnTo>
                    <a:pt x="0" y="8"/>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0" name="Freeform 540"/>
            <p:cNvSpPr>
              <a:spLocks/>
            </p:cNvSpPr>
            <p:nvPr/>
          </p:nvSpPr>
          <p:spPr bwMode="auto">
            <a:xfrm>
              <a:off x="2810" y="1863"/>
              <a:ext cx="6" cy="24"/>
            </a:xfrm>
            <a:custGeom>
              <a:avLst/>
              <a:gdLst>
                <a:gd name="T0" fmla="*/ 7 w 12"/>
                <a:gd name="T1" fmla="*/ 49 h 49"/>
                <a:gd name="T2" fmla="*/ 4 w 12"/>
                <a:gd name="T3" fmla="*/ 38 h 49"/>
                <a:gd name="T4" fmla="*/ 1 w 12"/>
                <a:gd name="T5" fmla="*/ 24 h 49"/>
                <a:gd name="T6" fmla="*/ 0 w 12"/>
                <a:gd name="T7" fmla="*/ 0 h 49"/>
                <a:gd name="T8" fmla="*/ 4 w 12"/>
                <a:gd name="T9" fmla="*/ 0 h 49"/>
                <a:gd name="T10" fmla="*/ 6 w 12"/>
                <a:gd name="T11" fmla="*/ 24 h 49"/>
                <a:gd name="T12" fmla="*/ 9 w 12"/>
                <a:gd name="T13" fmla="*/ 38 h 49"/>
                <a:gd name="T14" fmla="*/ 12 w 12"/>
                <a:gd name="T15" fmla="*/ 46 h 49"/>
                <a:gd name="T16" fmla="*/ 7 w 1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9">
                  <a:moveTo>
                    <a:pt x="7" y="49"/>
                  </a:moveTo>
                  <a:lnTo>
                    <a:pt x="4" y="38"/>
                  </a:lnTo>
                  <a:lnTo>
                    <a:pt x="1" y="24"/>
                  </a:lnTo>
                  <a:lnTo>
                    <a:pt x="0" y="0"/>
                  </a:lnTo>
                  <a:lnTo>
                    <a:pt x="4" y="0"/>
                  </a:lnTo>
                  <a:lnTo>
                    <a:pt x="6" y="24"/>
                  </a:lnTo>
                  <a:lnTo>
                    <a:pt x="9" y="38"/>
                  </a:lnTo>
                  <a:lnTo>
                    <a:pt x="12" y="46"/>
                  </a:lnTo>
                  <a:lnTo>
                    <a:pt x="7"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1" name="Freeform 541"/>
            <p:cNvSpPr>
              <a:spLocks/>
            </p:cNvSpPr>
            <p:nvPr/>
          </p:nvSpPr>
          <p:spPr bwMode="auto">
            <a:xfrm>
              <a:off x="2814" y="1886"/>
              <a:ext cx="3" cy="1"/>
            </a:xfrm>
            <a:custGeom>
              <a:avLst/>
              <a:gdLst>
                <a:gd name="T0" fmla="*/ 7 w 7"/>
                <a:gd name="T1" fmla="*/ 1 h 3"/>
                <a:gd name="T2" fmla="*/ 0 w 7"/>
                <a:gd name="T3" fmla="*/ 3 h 3"/>
                <a:gd name="T4" fmla="*/ 5 w 7"/>
                <a:gd name="T5" fmla="*/ 0 h 3"/>
                <a:gd name="T6" fmla="*/ 0 w 7"/>
                <a:gd name="T7" fmla="*/ 1 h 3"/>
                <a:gd name="T8" fmla="*/ 7 w 7"/>
                <a:gd name="T9" fmla="*/ 1 h 3"/>
              </a:gdLst>
              <a:ahLst/>
              <a:cxnLst>
                <a:cxn ang="0">
                  <a:pos x="T0" y="T1"/>
                </a:cxn>
                <a:cxn ang="0">
                  <a:pos x="T2" y="T3"/>
                </a:cxn>
                <a:cxn ang="0">
                  <a:pos x="T4" y="T5"/>
                </a:cxn>
                <a:cxn ang="0">
                  <a:pos x="T6" y="T7"/>
                </a:cxn>
                <a:cxn ang="0">
                  <a:pos x="T8" y="T9"/>
                </a:cxn>
              </a:cxnLst>
              <a:rect l="0" t="0" r="r" b="b"/>
              <a:pathLst>
                <a:path w="7" h="3">
                  <a:moveTo>
                    <a:pt x="7" y="1"/>
                  </a:moveTo>
                  <a:lnTo>
                    <a:pt x="0" y="3"/>
                  </a:lnTo>
                  <a:lnTo>
                    <a:pt x="5" y="0"/>
                  </a:lnTo>
                  <a:lnTo>
                    <a:pt x="0"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2" name="Freeform 542"/>
            <p:cNvSpPr>
              <a:spLocks/>
            </p:cNvSpPr>
            <p:nvPr/>
          </p:nvSpPr>
          <p:spPr bwMode="auto">
            <a:xfrm>
              <a:off x="2810" y="1821"/>
              <a:ext cx="11" cy="43"/>
            </a:xfrm>
            <a:custGeom>
              <a:avLst/>
              <a:gdLst>
                <a:gd name="T0" fmla="*/ 0 w 21"/>
                <a:gd name="T1" fmla="*/ 82 h 85"/>
                <a:gd name="T2" fmla="*/ 4 w 21"/>
                <a:gd name="T3" fmla="*/ 57 h 85"/>
                <a:gd name="T4" fmla="*/ 12 w 21"/>
                <a:gd name="T5" fmla="*/ 36 h 85"/>
                <a:gd name="T6" fmla="*/ 17 w 21"/>
                <a:gd name="T7" fmla="*/ 19 h 85"/>
                <a:gd name="T8" fmla="*/ 14 w 21"/>
                <a:gd name="T9" fmla="*/ 13 h 85"/>
                <a:gd name="T10" fmla="*/ 7 w 21"/>
                <a:gd name="T11" fmla="*/ 5 h 85"/>
                <a:gd name="T12" fmla="*/ 12 w 21"/>
                <a:gd name="T13" fmla="*/ 0 h 85"/>
                <a:gd name="T14" fmla="*/ 18 w 21"/>
                <a:gd name="T15" fmla="*/ 8 h 85"/>
                <a:gd name="T16" fmla="*/ 21 w 21"/>
                <a:gd name="T17" fmla="*/ 19 h 85"/>
                <a:gd name="T18" fmla="*/ 17 w 21"/>
                <a:gd name="T19" fmla="*/ 39 h 85"/>
                <a:gd name="T20" fmla="*/ 9 w 21"/>
                <a:gd name="T21" fmla="*/ 60 h 85"/>
                <a:gd name="T22" fmla="*/ 4 w 21"/>
                <a:gd name="T23" fmla="*/ 85 h 85"/>
                <a:gd name="T24" fmla="*/ 0 w 21"/>
                <a:gd name="T2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85">
                  <a:moveTo>
                    <a:pt x="0" y="82"/>
                  </a:moveTo>
                  <a:lnTo>
                    <a:pt x="4" y="57"/>
                  </a:lnTo>
                  <a:lnTo>
                    <a:pt x="12" y="36"/>
                  </a:lnTo>
                  <a:lnTo>
                    <a:pt x="17" y="19"/>
                  </a:lnTo>
                  <a:lnTo>
                    <a:pt x="14" y="13"/>
                  </a:lnTo>
                  <a:lnTo>
                    <a:pt x="7" y="5"/>
                  </a:lnTo>
                  <a:lnTo>
                    <a:pt x="12" y="0"/>
                  </a:lnTo>
                  <a:lnTo>
                    <a:pt x="18" y="8"/>
                  </a:lnTo>
                  <a:lnTo>
                    <a:pt x="21" y="19"/>
                  </a:lnTo>
                  <a:lnTo>
                    <a:pt x="17" y="39"/>
                  </a:lnTo>
                  <a:lnTo>
                    <a:pt x="9" y="60"/>
                  </a:lnTo>
                  <a:lnTo>
                    <a:pt x="4" y="85"/>
                  </a:lnTo>
                  <a:lnTo>
                    <a:pt x="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3" name="Freeform 543"/>
            <p:cNvSpPr>
              <a:spLocks/>
            </p:cNvSpPr>
            <p:nvPr/>
          </p:nvSpPr>
          <p:spPr bwMode="auto">
            <a:xfrm>
              <a:off x="2810" y="1862"/>
              <a:ext cx="2" cy="2"/>
            </a:xfrm>
            <a:custGeom>
              <a:avLst/>
              <a:gdLst>
                <a:gd name="T0" fmla="*/ 0 w 4"/>
                <a:gd name="T1" fmla="*/ 2 h 3"/>
                <a:gd name="T2" fmla="*/ 0 w 4"/>
                <a:gd name="T3" fmla="*/ 0 h 3"/>
                <a:gd name="T4" fmla="*/ 4 w 4"/>
                <a:gd name="T5" fmla="*/ 3 h 3"/>
                <a:gd name="T6" fmla="*/ 4 w 4"/>
                <a:gd name="T7" fmla="*/ 2 h 3"/>
                <a:gd name="T8" fmla="*/ 0 w 4"/>
                <a:gd name="T9" fmla="*/ 2 h 3"/>
              </a:gdLst>
              <a:ahLst/>
              <a:cxnLst>
                <a:cxn ang="0">
                  <a:pos x="T0" y="T1"/>
                </a:cxn>
                <a:cxn ang="0">
                  <a:pos x="T2" y="T3"/>
                </a:cxn>
                <a:cxn ang="0">
                  <a:pos x="T4" y="T5"/>
                </a:cxn>
                <a:cxn ang="0">
                  <a:pos x="T6" y="T7"/>
                </a:cxn>
                <a:cxn ang="0">
                  <a:pos x="T8" y="T9"/>
                </a:cxn>
              </a:cxnLst>
              <a:rect l="0" t="0" r="r" b="b"/>
              <a:pathLst>
                <a:path w="4" h="3">
                  <a:moveTo>
                    <a:pt x="0" y="2"/>
                  </a:moveTo>
                  <a:lnTo>
                    <a:pt x="0" y="0"/>
                  </a:lnTo>
                  <a:lnTo>
                    <a:pt x="4" y="3"/>
                  </a:lnTo>
                  <a:lnTo>
                    <a:pt x="4"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4" name="Freeform 544"/>
            <p:cNvSpPr>
              <a:spLocks/>
            </p:cNvSpPr>
            <p:nvPr/>
          </p:nvSpPr>
          <p:spPr bwMode="auto">
            <a:xfrm>
              <a:off x="2797" y="1805"/>
              <a:ext cx="19" cy="18"/>
            </a:xfrm>
            <a:custGeom>
              <a:avLst/>
              <a:gdLst>
                <a:gd name="T0" fmla="*/ 36 w 39"/>
                <a:gd name="T1" fmla="*/ 37 h 37"/>
                <a:gd name="T2" fmla="*/ 20 w 39"/>
                <a:gd name="T3" fmla="*/ 23 h 37"/>
                <a:gd name="T4" fmla="*/ 0 w 39"/>
                <a:gd name="T5" fmla="*/ 4 h 37"/>
                <a:gd name="T6" fmla="*/ 3 w 39"/>
                <a:gd name="T7" fmla="*/ 0 h 37"/>
                <a:gd name="T8" fmla="*/ 24 w 39"/>
                <a:gd name="T9" fmla="*/ 18 h 37"/>
                <a:gd name="T10" fmla="*/ 39 w 39"/>
                <a:gd name="T11" fmla="*/ 32 h 37"/>
                <a:gd name="T12" fmla="*/ 36 w 39"/>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39" h="37">
                  <a:moveTo>
                    <a:pt x="36" y="37"/>
                  </a:moveTo>
                  <a:lnTo>
                    <a:pt x="20" y="23"/>
                  </a:lnTo>
                  <a:lnTo>
                    <a:pt x="0" y="4"/>
                  </a:lnTo>
                  <a:lnTo>
                    <a:pt x="3" y="0"/>
                  </a:lnTo>
                  <a:lnTo>
                    <a:pt x="24" y="18"/>
                  </a:lnTo>
                  <a:lnTo>
                    <a:pt x="39" y="32"/>
                  </a:lnTo>
                  <a:lnTo>
                    <a:pt x="3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5" name="Freeform 545"/>
            <p:cNvSpPr>
              <a:spLocks/>
            </p:cNvSpPr>
            <p:nvPr/>
          </p:nvSpPr>
          <p:spPr bwMode="auto">
            <a:xfrm>
              <a:off x="2709" y="1755"/>
              <a:ext cx="89" cy="52"/>
            </a:xfrm>
            <a:custGeom>
              <a:avLst/>
              <a:gdLst>
                <a:gd name="T0" fmla="*/ 174 w 178"/>
                <a:gd name="T1" fmla="*/ 104 h 104"/>
                <a:gd name="T2" fmla="*/ 130 w 178"/>
                <a:gd name="T3" fmla="*/ 71 h 104"/>
                <a:gd name="T4" fmla="*/ 92 w 178"/>
                <a:gd name="T5" fmla="*/ 47 h 104"/>
                <a:gd name="T6" fmla="*/ 0 w 178"/>
                <a:gd name="T7" fmla="*/ 4 h 104"/>
                <a:gd name="T8" fmla="*/ 4 w 178"/>
                <a:gd name="T9" fmla="*/ 0 h 104"/>
                <a:gd name="T10" fmla="*/ 95 w 178"/>
                <a:gd name="T11" fmla="*/ 43 h 104"/>
                <a:gd name="T12" fmla="*/ 135 w 178"/>
                <a:gd name="T13" fmla="*/ 66 h 104"/>
                <a:gd name="T14" fmla="*/ 178 w 178"/>
                <a:gd name="T15" fmla="*/ 100 h 104"/>
                <a:gd name="T16" fmla="*/ 174 w 178"/>
                <a:gd name="T1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04">
                  <a:moveTo>
                    <a:pt x="174" y="104"/>
                  </a:moveTo>
                  <a:lnTo>
                    <a:pt x="130" y="71"/>
                  </a:lnTo>
                  <a:lnTo>
                    <a:pt x="92" y="47"/>
                  </a:lnTo>
                  <a:lnTo>
                    <a:pt x="0" y="4"/>
                  </a:lnTo>
                  <a:lnTo>
                    <a:pt x="4" y="0"/>
                  </a:lnTo>
                  <a:lnTo>
                    <a:pt x="95" y="43"/>
                  </a:lnTo>
                  <a:lnTo>
                    <a:pt x="135" y="66"/>
                  </a:lnTo>
                  <a:lnTo>
                    <a:pt x="178" y="100"/>
                  </a:lnTo>
                  <a:lnTo>
                    <a:pt x="174"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6" name="Freeform 546"/>
            <p:cNvSpPr>
              <a:spLocks/>
            </p:cNvSpPr>
            <p:nvPr/>
          </p:nvSpPr>
          <p:spPr bwMode="auto">
            <a:xfrm>
              <a:off x="2704" y="1755"/>
              <a:ext cx="7" cy="4"/>
            </a:xfrm>
            <a:custGeom>
              <a:avLst/>
              <a:gdLst>
                <a:gd name="T0" fmla="*/ 14 w 14"/>
                <a:gd name="T1" fmla="*/ 4 h 7"/>
                <a:gd name="T2" fmla="*/ 3 w 14"/>
                <a:gd name="T3" fmla="*/ 7 h 7"/>
                <a:gd name="T4" fmla="*/ 0 w 14"/>
                <a:gd name="T5" fmla="*/ 3 h 7"/>
                <a:gd name="T6" fmla="*/ 10 w 14"/>
                <a:gd name="T7" fmla="*/ 0 h 7"/>
                <a:gd name="T8" fmla="*/ 14 w 14"/>
                <a:gd name="T9" fmla="*/ 4 h 7"/>
              </a:gdLst>
              <a:ahLst/>
              <a:cxnLst>
                <a:cxn ang="0">
                  <a:pos x="T0" y="T1"/>
                </a:cxn>
                <a:cxn ang="0">
                  <a:pos x="T2" y="T3"/>
                </a:cxn>
                <a:cxn ang="0">
                  <a:pos x="T4" y="T5"/>
                </a:cxn>
                <a:cxn ang="0">
                  <a:pos x="T6" y="T7"/>
                </a:cxn>
                <a:cxn ang="0">
                  <a:pos x="T8" y="T9"/>
                </a:cxn>
              </a:cxnLst>
              <a:rect l="0" t="0" r="r" b="b"/>
              <a:pathLst>
                <a:path w="14" h="7">
                  <a:moveTo>
                    <a:pt x="14" y="4"/>
                  </a:moveTo>
                  <a:lnTo>
                    <a:pt x="3" y="7"/>
                  </a:lnTo>
                  <a:lnTo>
                    <a:pt x="0" y="3"/>
                  </a:lnTo>
                  <a:lnTo>
                    <a:pt x="10" y="0"/>
                  </a:lnTo>
                  <a:lnTo>
                    <a:pt x="1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7" name="Freeform 547"/>
            <p:cNvSpPr>
              <a:spLocks/>
            </p:cNvSpPr>
            <p:nvPr/>
          </p:nvSpPr>
          <p:spPr bwMode="auto">
            <a:xfrm>
              <a:off x="2709" y="1755"/>
              <a:ext cx="2" cy="2"/>
            </a:xfrm>
            <a:custGeom>
              <a:avLst/>
              <a:gdLst>
                <a:gd name="T0" fmla="*/ 4 w 4"/>
                <a:gd name="T1" fmla="*/ 0 h 4"/>
                <a:gd name="T2" fmla="*/ 2 w 4"/>
                <a:gd name="T3" fmla="*/ 0 h 4"/>
                <a:gd name="T4" fmla="*/ 0 w 4"/>
                <a:gd name="T5" fmla="*/ 0 h 4"/>
                <a:gd name="T6" fmla="*/ 4 w 4"/>
                <a:gd name="T7" fmla="*/ 4 h 4"/>
                <a:gd name="T8" fmla="*/ 0 w 4"/>
                <a:gd name="T9" fmla="*/ 4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2" y="0"/>
                  </a:lnTo>
                  <a:lnTo>
                    <a:pt x="0" y="0"/>
                  </a:lnTo>
                  <a:lnTo>
                    <a:pt x="4" y="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8" name="Freeform 548"/>
            <p:cNvSpPr>
              <a:spLocks/>
            </p:cNvSpPr>
            <p:nvPr/>
          </p:nvSpPr>
          <p:spPr bwMode="auto">
            <a:xfrm>
              <a:off x="2703" y="1757"/>
              <a:ext cx="29" cy="83"/>
            </a:xfrm>
            <a:custGeom>
              <a:avLst/>
              <a:gdLst>
                <a:gd name="T0" fmla="*/ 6 w 59"/>
                <a:gd name="T1" fmla="*/ 0 h 167"/>
                <a:gd name="T2" fmla="*/ 22 w 59"/>
                <a:gd name="T3" fmla="*/ 43 h 167"/>
                <a:gd name="T4" fmla="*/ 33 w 59"/>
                <a:gd name="T5" fmla="*/ 82 h 167"/>
                <a:gd name="T6" fmla="*/ 43 w 59"/>
                <a:gd name="T7" fmla="*/ 121 h 167"/>
                <a:gd name="T8" fmla="*/ 59 w 59"/>
                <a:gd name="T9" fmla="*/ 165 h 167"/>
                <a:gd name="T10" fmla="*/ 53 w 59"/>
                <a:gd name="T11" fmla="*/ 167 h 167"/>
                <a:gd name="T12" fmla="*/ 37 w 59"/>
                <a:gd name="T13" fmla="*/ 122 h 167"/>
                <a:gd name="T14" fmla="*/ 26 w 59"/>
                <a:gd name="T15" fmla="*/ 83 h 167"/>
                <a:gd name="T16" fmla="*/ 16 w 59"/>
                <a:gd name="T17" fmla="*/ 45 h 167"/>
                <a:gd name="T18" fmla="*/ 0 w 59"/>
                <a:gd name="T19" fmla="*/ 2 h 167"/>
                <a:gd name="T20" fmla="*/ 6 w 59"/>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67">
                  <a:moveTo>
                    <a:pt x="6" y="0"/>
                  </a:moveTo>
                  <a:lnTo>
                    <a:pt x="22" y="43"/>
                  </a:lnTo>
                  <a:lnTo>
                    <a:pt x="33" y="82"/>
                  </a:lnTo>
                  <a:lnTo>
                    <a:pt x="43" y="121"/>
                  </a:lnTo>
                  <a:lnTo>
                    <a:pt x="59" y="165"/>
                  </a:lnTo>
                  <a:lnTo>
                    <a:pt x="53" y="167"/>
                  </a:lnTo>
                  <a:lnTo>
                    <a:pt x="37" y="122"/>
                  </a:lnTo>
                  <a:lnTo>
                    <a:pt x="26" y="83"/>
                  </a:lnTo>
                  <a:lnTo>
                    <a:pt x="16" y="45"/>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69" name="Freeform 549"/>
            <p:cNvSpPr>
              <a:spLocks/>
            </p:cNvSpPr>
            <p:nvPr/>
          </p:nvSpPr>
          <p:spPr bwMode="auto">
            <a:xfrm>
              <a:off x="2702" y="1756"/>
              <a:ext cx="4" cy="3"/>
            </a:xfrm>
            <a:custGeom>
              <a:avLst/>
              <a:gdLst>
                <a:gd name="T0" fmla="*/ 3 w 7"/>
                <a:gd name="T1" fmla="*/ 0 h 4"/>
                <a:gd name="T2" fmla="*/ 0 w 7"/>
                <a:gd name="T3" fmla="*/ 0 h 4"/>
                <a:gd name="T4" fmla="*/ 1 w 7"/>
                <a:gd name="T5" fmla="*/ 3 h 4"/>
                <a:gd name="T6" fmla="*/ 7 w 7"/>
                <a:gd name="T7" fmla="*/ 1 h 4"/>
                <a:gd name="T8" fmla="*/ 6 w 7"/>
                <a:gd name="T9" fmla="*/ 4 h 4"/>
                <a:gd name="T10" fmla="*/ 3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3" y="0"/>
                  </a:moveTo>
                  <a:lnTo>
                    <a:pt x="0" y="0"/>
                  </a:lnTo>
                  <a:lnTo>
                    <a:pt x="1" y="3"/>
                  </a:lnTo>
                  <a:lnTo>
                    <a:pt x="7" y="1"/>
                  </a:lnTo>
                  <a:lnTo>
                    <a:pt x="6"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0" name="Freeform 550"/>
            <p:cNvSpPr>
              <a:spLocks/>
            </p:cNvSpPr>
            <p:nvPr/>
          </p:nvSpPr>
          <p:spPr bwMode="auto">
            <a:xfrm>
              <a:off x="2729" y="1840"/>
              <a:ext cx="34" cy="107"/>
            </a:xfrm>
            <a:custGeom>
              <a:avLst/>
              <a:gdLst>
                <a:gd name="T0" fmla="*/ 6 w 66"/>
                <a:gd name="T1" fmla="*/ 0 h 215"/>
                <a:gd name="T2" fmla="*/ 29 w 66"/>
                <a:gd name="T3" fmla="*/ 54 h 215"/>
                <a:gd name="T4" fmla="*/ 48 w 66"/>
                <a:gd name="T5" fmla="*/ 105 h 215"/>
                <a:gd name="T6" fmla="*/ 62 w 66"/>
                <a:gd name="T7" fmla="*/ 156 h 215"/>
                <a:gd name="T8" fmla="*/ 66 w 66"/>
                <a:gd name="T9" fmla="*/ 186 h 215"/>
                <a:gd name="T10" fmla="*/ 66 w 66"/>
                <a:gd name="T11" fmla="*/ 215 h 215"/>
                <a:gd name="T12" fmla="*/ 60 w 66"/>
                <a:gd name="T13" fmla="*/ 215 h 215"/>
                <a:gd name="T14" fmla="*/ 60 w 66"/>
                <a:gd name="T15" fmla="*/ 186 h 215"/>
                <a:gd name="T16" fmla="*/ 55 w 66"/>
                <a:gd name="T17" fmla="*/ 158 h 215"/>
                <a:gd name="T18" fmla="*/ 41 w 66"/>
                <a:gd name="T19" fmla="*/ 107 h 215"/>
                <a:gd name="T20" fmla="*/ 23 w 66"/>
                <a:gd name="T21" fmla="*/ 56 h 215"/>
                <a:gd name="T22" fmla="*/ 0 w 66"/>
                <a:gd name="T23" fmla="*/ 2 h 215"/>
                <a:gd name="T24" fmla="*/ 6 w 66"/>
                <a:gd name="T25"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15">
                  <a:moveTo>
                    <a:pt x="6" y="0"/>
                  </a:moveTo>
                  <a:lnTo>
                    <a:pt x="29" y="54"/>
                  </a:lnTo>
                  <a:lnTo>
                    <a:pt x="48" y="105"/>
                  </a:lnTo>
                  <a:lnTo>
                    <a:pt x="62" y="156"/>
                  </a:lnTo>
                  <a:lnTo>
                    <a:pt x="66" y="186"/>
                  </a:lnTo>
                  <a:lnTo>
                    <a:pt x="66" y="215"/>
                  </a:lnTo>
                  <a:lnTo>
                    <a:pt x="60" y="215"/>
                  </a:lnTo>
                  <a:lnTo>
                    <a:pt x="60" y="186"/>
                  </a:lnTo>
                  <a:lnTo>
                    <a:pt x="55" y="158"/>
                  </a:lnTo>
                  <a:lnTo>
                    <a:pt x="41" y="107"/>
                  </a:lnTo>
                  <a:lnTo>
                    <a:pt x="23" y="56"/>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1" name="Freeform 551"/>
            <p:cNvSpPr>
              <a:spLocks/>
            </p:cNvSpPr>
            <p:nvPr/>
          </p:nvSpPr>
          <p:spPr bwMode="auto">
            <a:xfrm>
              <a:off x="2729" y="1840"/>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2" name="Freeform 552"/>
            <p:cNvSpPr>
              <a:spLocks/>
            </p:cNvSpPr>
            <p:nvPr/>
          </p:nvSpPr>
          <p:spPr bwMode="auto">
            <a:xfrm>
              <a:off x="2760" y="1947"/>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3" name="Freeform 553"/>
            <p:cNvSpPr>
              <a:spLocks/>
            </p:cNvSpPr>
            <p:nvPr/>
          </p:nvSpPr>
          <p:spPr bwMode="auto">
            <a:xfrm>
              <a:off x="2749" y="1990"/>
              <a:ext cx="14" cy="78"/>
            </a:xfrm>
            <a:custGeom>
              <a:avLst/>
              <a:gdLst>
                <a:gd name="T0" fmla="*/ 28 w 28"/>
                <a:gd name="T1" fmla="*/ 0 h 156"/>
                <a:gd name="T2" fmla="*/ 25 w 28"/>
                <a:gd name="T3" fmla="*/ 42 h 156"/>
                <a:gd name="T4" fmla="*/ 17 w 28"/>
                <a:gd name="T5" fmla="*/ 77 h 156"/>
                <a:gd name="T6" fmla="*/ 11 w 28"/>
                <a:gd name="T7" fmla="*/ 114 h 156"/>
                <a:gd name="T8" fmla="*/ 7 w 28"/>
                <a:gd name="T9" fmla="*/ 156 h 156"/>
                <a:gd name="T10" fmla="*/ 0 w 28"/>
                <a:gd name="T11" fmla="*/ 156 h 156"/>
                <a:gd name="T12" fmla="*/ 5 w 28"/>
                <a:gd name="T13" fmla="*/ 114 h 156"/>
                <a:gd name="T14" fmla="*/ 11 w 28"/>
                <a:gd name="T15" fmla="*/ 77 h 156"/>
                <a:gd name="T16" fmla="*/ 19 w 28"/>
                <a:gd name="T17" fmla="*/ 42 h 156"/>
                <a:gd name="T18" fmla="*/ 22 w 28"/>
                <a:gd name="T19" fmla="*/ 0 h 156"/>
                <a:gd name="T20" fmla="*/ 28 w 28"/>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56">
                  <a:moveTo>
                    <a:pt x="28" y="0"/>
                  </a:moveTo>
                  <a:lnTo>
                    <a:pt x="25" y="42"/>
                  </a:lnTo>
                  <a:lnTo>
                    <a:pt x="17" y="77"/>
                  </a:lnTo>
                  <a:lnTo>
                    <a:pt x="11" y="114"/>
                  </a:lnTo>
                  <a:lnTo>
                    <a:pt x="7" y="156"/>
                  </a:lnTo>
                  <a:lnTo>
                    <a:pt x="0" y="156"/>
                  </a:lnTo>
                  <a:lnTo>
                    <a:pt x="5" y="114"/>
                  </a:lnTo>
                  <a:lnTo>
                    <a:pt x="11" y="77"/>
                  </a:lnTo>
                  <a:lnTo>
                    <a:pt x="19" y="42"/>
                  </a:lnTo>
                  <a:lnTo>
                    <a:pt x="22"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4" name="Freeform 554"/>
            <p:cNvSpPr>
              <a:spLocks/>
            </p:cNvSpPr>
            <p:nvPr/>
          </p:nvSpPr>
          <p:spPr bwMode="auto">
            <a:xfrm>
              <a:off x="2760" y="1990"/>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5" name="Freeform 555"/>
            <p:cNvSpPr>
              <a:spLocks/>
            </p:cNvSpPr>
            <p:nvPr/>
          </p:nvSpPr>
          <p:spPr bwMode="auto">
            <a:xfrm>
              <a:off x="2749" y="2068"/>
              <a:ext cx="20" cy="19"/>
            </a:xfrm>
            <a:custGeom>
              <a:avLst/>
              <a:gdLst>
                <a:gd name="T0" fmla="*/ 7 w 41"/>
                <a:gd name="T1" fmla="*/ 0 h 37"/>
                <a:gd name="T2" fmla="*/ 8 w 41"/>
                <a:gd name="T3" fmla="*/ 6 h 37"/>
                <a:gd name="T4" fmla="*/ 10 w 41"/>
                <a:gd name="T5" fmla="*/ 9 h 37"/>
                <a:gd name="T6" fmla="*/ 19 w 41"/>
                <a:gd name="T7" fmla="*/ 17 h 37"/>
                <a:gd name="T8" fmla="*/ 30 w 41"/>
                <a:gd name="T9" fmla="*/ 23 h 37"/>
                <a:gd name="T10" fmla="*/ 41 w 41"/>
                <a:gd name="T11" fmla="*/ 33 h 37"/>
                <a:gd name="T12" fmla="*/ 36 w 41"/>
                <a:gd name="T13" fmla="*/ 37 h 37"/>
                <a:gd name="T14" fmla="*/ 25 w 41"/>
                <a:gd name="T15" fmla="*/ 28 h 37"/>
                <a:gd name="T16" fmla="*/ 14 w 41"/>
                <a:gd name="T17" fmla="*/ 22 h 37"/>
                <a:gd name="T18" fmla="*/ 5 w 41"/>
                <a:gd name="T19" fmla="*/ 14 h 37"/>
                <a:gd name="T20" fmla="*/ 2 w 41"/>
                <a:gd name="T21" fmla="*/ 8 h 37"/>
                <a:gd name="T22" fmla="*/ 0 w 41"/>
                <a:gd name="T23" fmla="*/ 2 h 37"/>
                <a:gd name="T24" fmla="*/ 7 w 41"/>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7">
                  <a:moveTo>
                    <a:pt x="7" y="0"/>
                  </a:moveTo>
                  <a:lnTo>
                    <a:pt x="8" y="6"/>
                  </a:lnTo>
                  <a:lnTo>
                    <a:pt x="10" y="9"/>
                  </a:lnTo>
                  <a:lnTo>
                    <a:pt x="19" y="17"/>
                  </a:lnTo>
                  <a:lnTo>
                    <a:pt x="30" y="23"/>
                  </a:lnTo>
                  <a:lnTo>
                    <a:pt x="41" y="33"/>
                  </a:lnTo>
                  <a:lnTo>
                    <a:pt x="36" y="37"/>
                  </a:lnTo>
                  <a:lnTo>
                    <a:pt x="25" y="28"/>
                  </a:lnTo>
                  <a:lnTo>
                    <a:pt x="14" y="22"/>
                  </a:lnTo>
                  <a:lnTo>
                    <a:pt x="5" y="14"/>
                  </a:lnTo>
                  <a:lnTo>
                    <a:pt x="2" y="8"/>
                  </a:lnTo>
                  <a:lnTo>
                    <a:pt x="0"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6" name="Freeform 556"/>
            <p:cNvSpPr>
              <a:spLocks/>
            </p:cNvSpPr>
            <p:nvPr/>
          </p:nvSpPr>
          <p:spPr bwMode="auto">
            <a:xfrm>
              <a:off x="2749" y="2068"/>
              <a:ext cx="3" cy="1"/>
            </a:xfrm>
            <a:custGeom>
              <a:avLst/>
              <a:gdLst>
                <a:gd name="T0" fmla="*/ 0 w 7"/>
                <a:gd name="T1" fmla="*/ 0 h 2"/>
                <a:gd name="T2" fmla="*/ 0 w 7"/>
                <a:gd name="T3" fmla="*/ 2 h 2"/>
                <a:gd name="T4" fmla="*/ 7 w 7"/>
                <a:gd name="T5" fmla="*/ 0 h 2"/>
                <a:gd name="T6" fmla="*/ 0 w 7"/>
                <a:gd name="T7" fmla="*/ 0 h 2"/>
              </a:gdLst>
              <a:ahLst/>
              <a:cxnLst>
                <a:cxn ang="0">
                  <a:pos x="T0" y="T1"/>
                </a:cxn>
                <a:cxn ang="0">
                  <a:pos x="T2" y="T3"/>
                </a:cxn>
                <a:cxn ang="0">
                  <a:pos x="T4" y="T5"/>
                </a:cxn>
                <a:cxn ang="0">
                  <a:pos x="T6" y="T7"/>
                </a:cxn>
              </a:cxnLst>
              <a:rect l="0" t="0" r="r" b="b"/>
              <a:pathLst>
                <a:path w="7" h="2">
                  <a:moveTo>
                    <a:pt x="0" y="0"/>
                  </a:moveTo>
                  <a:lnTo>
                    <a:pt x="0" y="2"/>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7" name="Freeform 557"/>
            <p:cNvSpPr>
              <a:spLocks/>
            </p:cNvSpPr>
            <p:nvPr/>
          </p:nvSpPr>
          <p:spPr bwMode="auto">
            <a:xfrm>
              <a:off x="2766" y="2084"/>
              <a:ext cx="45" cy="47"/>
            </a:xfrm>
            <a:custGeom>
              <a:avLst/>
              <a:gdLst>
                <a:gd name="T0" fmla="*/ 5 w 88"/>
                <a:gd name="T1" fmla="*/ 0 h 92"/>
                <a:gd name="T2" fmla="*/ 43 w 88"/>
                <a:gd name="T3" fmla="*/ 46 h 92"/>
                <a:gd name="T4" fmla="*/ 63 w 88"/>
                <a:gd name="T5" fmla="*/ 67 h 92"/>
                <a:gd name="T6" fmla="*/ 88 w 88"/>
                <a:gd name="T7" fmla="*/ 88 h 92"/>
                <a:gd name="T8" fmla="*/ 84 w 88"/>
                <a:gd name="T9" fmla="*/ 92 h 92"/>
                <a:gd name="T10" fmla="*/ 59 w 88"/>
                <a:gd name="T11" fmla="*/ 72 h 92"/>
                <a:gd name="T12" fmla="*/ 39 w 88"/>
                <a:gd name="T13" fmla="*/ 51 h 92"/>
                <a:gd name="T14" fmla="*/ 0 w 88"/>
                <a:gd name="T15" fmla="*/ 4 h 92"/>
                <a:gd name="T16" fmla="*/ 5 w 88"/>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2">
                  <a:moveTo>
                    <a:pt x="5" y="0"/>
                  </a:moveTo>
                  <a:lnTo>
                    <a:pt x="43" y="46"/>
                  </a:lnTo>
                  <a:lnTo>
                    <a:pt x="63" y="67"/>
                  </a:lnTo>
                  <a:lnTo>
                    <a:pt x="88" y="88"/>
                  </a:lnTo>
                  <a:lnTo>
                    <a:pt x="84" y="92"/>
                  </a:lnTo>
                  <a:lnTo>
                    <a:pt x="59" y="72"/>
                  </a:lnTo>
                  <a:lnTo>
                    <a:pt x="39" y="51"/>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8" name="Freeform 558"/>
            <p:cNvSpPr>
              <a:spLocks/>
            </p:cNvSpPr>
            <p:nvPr/>
          </p:nvSpPr>
          <p:spPr bwMode="auto">
            <a:xfrm>
              <a:off x="2766" y="2084"/>
              <a:ext cx="3"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79" name="Freeform 559"/>
            <p:cNvSpPr>
              <a:spLocks/>
            </p:cNvSpPr>
            <p:nvPr/>
          </p:nvSpPr>
          <p:spPr bwMode="auto">
            <a:xfrm>
              <a:off x="2808" y="2128"/>
              <a:ext cx="33" cy="77"/>
            </a:xfrm>
            <a:custGeom>
              <a:avLst/>
              <a:gdLst>
                <a:gd name="T0" fmla="*/ 4 w 65"/>
                <a:gd name="T1" fmla="*/ 0 h 152"/>
                <a:gd name="T2" fmla="*/ 20 w 65"/>
                <a:gd name="T3" fmla="*/ 15 h 152"/>
                <a:gd name="T4" fmla="*/ 35 w 65"/>
                <a:gd name="T5" fmla="*/ 37 h 152"/>
                <a:gd name="T6" fmla="*/ 55 w 65"/>
                <a:gd name="T7" fmla="*/ 80 h 152"/>
                <a:gd name="T8" fmla="*/ 65 w 65"/>
                <a:gd name="T9" fmla="*/ 121 h 152"/>
                <a:gd name="T10" fmla="*/ 65 w 65"/>
                <a:gd name="T11" fmla="*/ 138 h 152"/>
                <a:gd name="T12" fmla="*/ 63 w 65"/>
                <a:gd name="T13" fmla="*/ 152 h 152"/>
                <a:gd name="T14" fmla="*/ 57 w 65"/>
                <a:gd name="T15" fmla="*/ 152 h 152"/>
                <a:gd name="T16" fmla="*/ 58 w 65"/>
                <a:gd name="T17" fmla="*/ 138 h 152"/>
                <a:gd name="T18" fmla="*/ 58 w 65"/>
                <a:gd name="T19" fmla="*/ 123 h 152"/>
                <a:gd name="T20" fmla="*/ 49 w 65"/>
                <a:gd name="T21" fmla="*/ 81 h 152"/>
                <a:gd name="T22" fmla="*/ 29 w 65"/>
                <a:gd name="T23" fmla="*/ 38 h 152"/>
                <a:gd name="T24" fmla="*/ 15 w 65"/>
                <a:gd name="T25" fmla="*/ 20 h 152"/>
                <a:gd name="T26" fmla="*/ 0 w 65"/>
                <a:gd name="T27" fmla="*/ 4 h 152"/>
                <a:gd name="T28" fmla="*/ 4 w 65"/>
                <a:gd name="T2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2">
                  <a:moveTo>
                    <a:pt x="4" y="0"/>
                  </a:moveTo>
                  <a:lnTo>
                    <a:pt x="20" y="15"/>
                  </a:lnTo>
                  <a:lnTo>
                    <a:pt x="35" y="37"/>
                  </a:lnTo>
                  <a:lnTo>
                    <a:pt x="55" y="80"/>
                  </a:lnTo>
                  <a:lnTo>
                    <a:pt x="65" y="121"/>
                  </a:lnTo>
                  <a:lnTo>
                    <a:pt x="65" y="138"/>
                  </a:lnTo>
                  <a:lnTo>
                    <a:pt x="63" y="152"/>
                  </a:lnTo>
                  <a:lnTo>
                    <a:pt x="57" y="152"/>
                  </a:lnTo>
                  <a:lnTo>
                    <a:pt x="58" y="138"/>
                  </a:lnTo>
                  <a:lnTo>
                    <a:pt x="58" y="123"/>
                  </a:lnTo>
                  <a:lnTo>
                    <a:pt x="49" y="81"/>
                  </a:lnTo>
                  <a:lnTo>
                    <a:pt x="29" y="38"/>
                  </a:lnTo>
                  <a:lnTo>
                    <a:pt x="15" y="20"/>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0" name="Freeform 560"/>
            <p:cNvSpPr>
              <a:spLocks/>
            </p:cNvSpPr>
            <p:nvPr/>
          </p:nvSpPr>
          <p:spPr bwMode="auto">
            <a:xfrm>
              <a:off x="2808" y="2128"/>
              <a:ext cx="3"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1" name="Freeform 561"/>
            <p:cNvSpPr>
              <a:spLocks/>
            </p:cNvSpPr>
            <p:nvPr/>
          </p:nvSpPr>
          <p:spPr bwMode="auto">
            <a:xfrm>
              <a:off x="2819" y="2156"/>
              <a:ext cx="20" cy="49"/>
            </a:xfrm>
            <a:custGeom>
              <a:avLst/>
              <a:gdLst>
                <a:gd name="T0" fmla="*/ 36 w 40"/>
                <a:gd name="T1" fmla="*/ 97 h 97"/>
                <a:gd name="T2" fmla="*/ 33 w 40"/>
                <a:gd name="T3" fmla="*/ 71 h 97"/>
                <a:gd name="T4" fmla="*/ 23 w 40"/>
                <a:gd name="T5" fmla="*/ 50 h 97"/>
                <a:gd name="T6" fmla="*/ 0 w 40"/>
                <a:gd name="T7" fmla="*/ 3 h 97"/>
                <a:gd name="T8" fmla="*/ 5 w 40"/>
                <a:gd name="T9" fmla="*/ 0 h 97"/>
                <a:gd name="T10" fmla="*/ 28 w 40"/>
                <a:gd name="T11" fmla="*/ 46 h 97"/>
                <a:gd name="T12" fmla="*/ 37 w 40"/>
                <a:gd name="T13" fmla="*/ 71 h 97"/>
                <a:gd name="T14" fmla="*/ 40 w 40"/>
                <a:gd name="T15" fmla="*/ 97 h 97"/>
                <a:gd name="T16" fmla="*/ 36 w 40"/>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7">
                  <a:moveTo>
                    <a:pt x="36" y="97"/>
                  </a:moveTo>
                  <a:lnTo>
                    <a:pt x="33" y="71"/>
                  </a:lnTo>
                  <a:lnTo>
                    <a:pt x="23" y="50"/>
                  </a:lnTo>
                  <a:lnTo>
                    <a:pt x="0" y="3"/>
                  </a:lnTo>
                  <a:lnTo>
                    <a:pt x="5" y="0"/>
                  </a:lnTo>
                  <a:lnTo>
                    <a:pt x="28" y="46"/>
                  </a:lnTo>
                  <a:lnTo>
                    <a:pt x="37" y="71"/>
                  </a:lnTo>
                  <a:lnTo>
                    <a:pt x="40" y="97"/>
                  </a:lnTo>
                  <a:lnTo>
                    <a:pt x="36"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2" name="Freeform 562"/>
            <p:cNvSpPr>
              <a:spLocks/>
            </p:cNvSpPr>
            <p:nvPr/>
          </p:nvSpPr>
          <p:spPr bwMode="auto">
            <a:xfrm>
              <a:off x="2837" y="2205"/>
              <a:ext cx="3" cy="1"/>
            </a:xfrm>
            <a:custGeom>
              <a:avLst/>
              <a:gdLst>
                <a:gd name="T0" fmla="*/ 6 w 6"/>
                <a:gd name="T1" fmla="*/ 0 w 6"/>
                <a:gd name="T2" fmla="*/ 4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4"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3" name="Freeform 563"/>
            <p:cNvSpPr>
              <a:spLocks/>
            </p:cNvSpPr>
            <p:nvPr/>
          </p:nvSpPr>
          <p:spPr bwMode="auto">
            <a:xfrm>
              <a:off x="2790" y="2122"/>
              <a:ext cx="31" cy="36"/>
            </a:xfrm>
            <a:custGeom>
              <a:avLst/>
              <a:gdLst>
                <a:gd name="T0" fmla="*/ 59 w 64"/>
                <a:gd name="T1" fmla="*/ 71 h 71"/>
                <a:gd name="T2" fmla="*/ 47 w 64"/>
                <a:gd name="T3" fmla="*/ 50 h 71"/>
                <a:gd name="T4" fmla="*/ 36 w 64"/>
                <a:gd name="T5" fmla="*/ 34 h 71"/>
                <a:gd name="T6" fmla="*/ 0 w 64"/>
                <a:gd name="T7" fmla="*/ 5 h 71"/>
                <a:gd name="T8" fmla="*/ 5 w 64"/>
                <a:gd name="T9" fmla="*/ 0 h 71"/>
                <a:gd name="T10" fmla="*/ 39 w 64"/>
                <a:gd name="T11" fmla="*/ 30 h 71"/>
                <a:gd name="T12" fmla="*/ 51 w 64"/>
                <a:gd name="T13" fmla="*/ 45 h 71"/>
                <a:gd name="T14" fmla="*/ 64 w 64"/>
                <a:gd name="T15" fmla="*/ 68 h 71"/>
                <a:gd name="T16" fmla="*/ 59 w 64"/>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1">
                  <a:moveTo>
                    <a:pt x="59" y="71"/>
                  </a:moveTo>
                  <a:lnTo>
                    <a:pt x="47" y="50"/>
                  </a:lnTo>
                  <a:lnTo>
                    <a:pt x="36" y="34"/>
                  </a:lnTo>
                  <a:lnTo>
                    <a:pt x="0" y="5"/>
                  </a:lnTo>
                  <a:lnTo>
                    <a:pt x="5" y="0"/>
                  </a:lnTo>
                  <a:lnTo>
                    <a:pt x="39" y="30"/>
                  </a:lnTo>
                  <a:lnTo>
                    <a:pt x="51" y="45"/>
                  </a:lnTo>
                  <a:lnTo>
                    <a:pt x="64" y="68"/>
                  </a:lnTo>
                  <a:lnTo>
                    <a:pt x="59"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4" name="Freeform 564"/>
            <p:cNvSpPr>
              <a:spLocks/>
            </p:cNvSpPr>
            <p:nvPr/>
          </p:nvSpPr>
          <p:spPr bwMode="auto">
            <a:xfrm>
              <a:off x="2819" y="2156"/>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5" name="Freeform 565"/>
            <p:cNvSpPr>
              <a:spLocks/>
            </p:cNvSpPr>
            <p:nvPr/>
          </p:nvSpPr>
          <p:spPr bwMode="auto">
            <a:xfrm>
              <a:off x="2747" y="2083"/>
              <a:ext cx="45" cy="41"/>
            </a:xfrm>
            <a:custGeom>
              <a:avLst/>
              <a:gdLst>
                <a:gd name="T0" fmla="*/ 87 w 90"/>
                <a:gd name="T1" fmla="*/ 84 h 84"/>
                <a:gd name="T2" fmla="*/ 64 w 90"/>
                <a:gd name="T3" fmla="*/ 61 h 84"/>
                <a:gd name="T4" fmla="*/ 45 w 90"/>
                <a:gd name="T5" fmla="*/ 38 h 84"/>
                <a:gd name="T6" fmla="*/ 25 w 90"/>
                <a:gd name="T7" fmla="*/ 19 h 84"/>
                <a:gd name="T8" fmla="*/ 14 w 90"/>
                <a:gd name="T9" fmla="*/ 11 h 84"/>
                <a:gd name="T10" fmla="*/ 0 w 90"/>
                <a:gd name="T11" fmla="*/ 5 h 84"/>
                <a:gd name="T12" fmla="*/ 3 w 90"/>
                <a:gd name="T13" fmla="*/ 0 h 84"/>
                <a:gd name="T14" fmla="*/ 17 w 90"/>
                <a:gd name="T15" fmla="*/ 7 h 84"/>
                <a:gd name="T16" fmla="*/ 30 w 90"/>
                <a:gd name="T17" fmla="*/ 14 h 84"/>
                <a:gd name="T18" fmla="*/ 50 w 90"/>
                <a:gd name="T19" fmla="*/ 33 h 84"/>
                <a:gd name="T20" fmla="*/ 67 w 90"/>
                <a:gd name="T21" fmla="*/ 56 h 84"/>
                <a:gd name="T22" fmla="*/ 90 w 90"/>
                <a:gd name="T23" fmla="*/ 79 h 84"/>
                <a:gd name="T24" fmla="*/ 87 w 90"/>
                <a:gd name="T2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84">
                  <a:moveTo>
                    <a:pt x="87" y="84"/>
                  </a:moveTo>
                  <a:lnTo>
                    <a:pt x="64" y="61"/>
                  </a:lnTo>
                  <a:lnTo>
                    <a:pt x="45" y="38"/>
                  </a:lnTo>
                  <a:lnTo>
                    <a:pt x="25" y="19"/>
                  </a:lnTo>
                  <a:lnTo>
                    <a:pt x="14" y="11"/>
                  </a:lnTo>
                  <a:lnTo>
                    <a:pt x="0" y="5"/>
                  </a:lnTo>
                  <a:lnTo>
                    <a:pt x="3" y="0"/>
                  </a:lnTo>
                  <a:lnTo>
                    <a:pt x="17" y="7"/>
                  </a:lnTo>
                  <a:lnTo>
                    <a:pt x="30" y="14"/>
                  </a:lnTo>
                  <a:lnTo>
                    <a:pt x="50" y="33"/>
                  </a:lnTo>
                  <a:lnTo>
                    <a:pt x="67" y="56"/>
                  </a:lnTo>
                  <a:lnTo>
                    <a:pt x="90" y="79"/>
                  </a:lnTo>
                  <a:lnTo>
                    <a:pt x="87"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6" name="Freeform 566"/>
            <p:cNvSpPr>
              <a:spLocks/>
            </p:cNvSpPr>
            <p:nvPr/>
          </p:nvSpPr>
          <p:spPr bwMode="auto">
            <a:xfrm>
              <a:off x="2741" y="2084"/>
              <a:ext cx="8" cy="47"/>
            </a:xfrm>
            <a:custGeom>
              <a:avLst/>
              <a:gdLst>
                <a:gd name="T0" fmla="*/ 17 w 17"/>
                <a:gd name="T1" fmla="*/ 0 h 94"/>
                <a:gd name="T2" fmla="*/ 11 w 17"/>
                <a:gd name="T3" fmla="*/ 0 h 94"/>
                <a:gd name="T4" fmla="*/ 0 w 17"/>
                <a:gd name="T5" fmla="*/ 94 h 94"/>
                <a:gd name="T6" fmla="*/ 6 w 17"/>
                <a:gd name="T7" fmla="*/ 94 h 94"/>
                <a:gd name="T8" fmla="*/ 17 w 17"/>
                <a:gd name="T9" fmla="*/ 0 h 94"/>
              </a:gdLst>
              <a:ahLst/>
              <a:cxnLst>
                <a:cxn ang="0">
                  <a:pos x="T0" y="T1"/>
                </a:cxn>
                <a:cxn ang="0">
                  <a:pos x="T2" y="T3"/>
                </a:cxn>
                <a:cxn ang="0">
                  <a:pos x="T4" y="T5"/>
                </a:cxn>
                <a:cxn ang="0">
                  <a:pos x="T6" y="T7"/>
                </a:cxn>
                <a:cxn ang="0">
                  <a:pos x="T8" y="T9"/>
                </a:cxn>
              </a:cxnLst>
              <a:rect l="0" t="0" r="r" b="b"/>
              <a:pathLst>
                <a:path w="17" h="94">
                  <a:moveTo>
                    <a:pt x="17" y="0"/>
                  </a:moveTo>
                  <a:lnTo>
                    <a:pt x="11" y="0"/>
                  </a:lnTo>
                  <a:lnTo>
                    <a:pt x="0" y="94"/>
                  </a:lnTo>
                  <a:lnTo>
                    <a:pt x="6" y="9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7" name="Freeform 567"/>
            <p:cNvSpPr>
              <a:spLocks/>
            </p:cNvSpPr>
            <p:nvPr/>
          </p:nvSpPr>
          <p:spPr bwMode="auto">
            <a:xfrm>
              <a:off x="2746" y="2082"/>
              <a:ext cx="3" cy="3"/>
            </a:xfrm>
            <a:custGeom>
              <a:avLst/>
              <a:gdLst>
                <a:gd name="T0" fmla="*/ 4 w 6"/>
                <a:gd name="T1" fmla="*/ 1 h 6"/>
                <a:gd name="T2" fmla="*/ 0 w 6"/>
                <a:gd name="T3" fmla="*/ 0 h 6"/>
                <a:gd name="T4" fmla="*/ 0 w 6"/>
                <a:gd name="T5" fmla="*/ 3 h 6"/>
                <a:gd name="T6" fmla="*/ 6 w 6"/>
                <a:gd name="T7" fmla="*/ 3 h 6"/>
                <a:gd name="T8" fmla="*/ 1 w 6"/>
                <a:gd name="T9" fmla="*/ 6 h 6"/>
                <a:gd name="T10" fmla="*/ 4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4" y="1"/>
                  </a:moveTo>
                  <a:lnTo>
                    <a:pt x="0" y="0"/>
                  </a:lnTo>
                  <a:lnTo>
                    <a:pt x="0" y="3"/>
                  </a:lnTo>
                  <a:lnTo>
                    <a:pt x="6" y="3"/>
                  </a:lnTo>
                  <a:lnTo>
                    <a:pt x="1"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8" name="Freeform 568"/>
            <p:cNvSpPr>
              <a:spLocks/>
            </p:cNvSpPr>
            <p:nvPr/>
          </p:nvSpPr>
          <p:spPr bwMode="auto">
            <a:xfrm>
              <a:off x="2741" y="2131"/>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89" name="Freeform 569"/>
            <p:cNvSpPr>
              <a:spLocks/>
            </p:cNvSpPr>
            <p:nvPr/>
          </p:nvSpPr>
          <p:spPr bwMode="auto">
            <a:xfrm>
              <a:off x="2741" y="2199"/>
              <a:ext cx="28" cy="59"/>
            </a:xfrm>
            <a:custGeom>
              <a:avLst/>
              <a:gdLst>
                <a:gd name="T0" fmla="*/ 6 w 56"/>
                <a:gd name="T1" fmla="*/ 0 h 117"/>
                <a:gd name="T2" fmla="*/ 8 w 56"/>
                <a:gd name="T3" fmla="*/ 17 h 117"/>
                <a:gd name="T4" fmla="*/ 11 w 56"/>
                <a:gd name="T5" fmla="*/ 32 h 117"/>
                <a:gd name="T6" fmla="*/ 22 w 56"/>
                <a:gd name="T7" fmla="*/ 57 h 117"/>
                <a:gd name="T8" fmla="*/ 39 w 56"/>
                <a:gd name="T9" fmla="*/ 83 h 117"/>
                <a:gd name="T10" fmla="*/ 56 w 56"/>
                <a:gd name="T11" fmla="*/ 112 h 117"/>
                <a:gd name="T12" fmla="*/ 51 w 56"/>
                <a:gd name="T13" fmla="*/ 117 h 117"/>
                <a:gd name="T14" fmla="*/ 34 w 56"/>
                <a:gd name="T15" fmla="*/ 88 h 117"/>
                <a:gd name="T16" fmla="*/ 17 w 56"/>
                <a:gd name="T17" fmla="*/ 61 h 117"/>
                <a:gd name="T18" fmla="*/ 5 w 56"/>
                <a:gd name="T19" fmla="*/ 34 h 117"/>
                <a:gd name="T20" fmla="*/ 1 w 56"/>
                <a:gd name="T21" fmla="*/ 18 h 117"/>
                <a:gd name="T22" fmla="*/ 0 w 56"/>
                <a:gd name="T23" fmla="*/ 0 h 117"/>
                <a:gd name="T24" fmla="*/ 6 w 56"/>
                <a:gd name="T2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17">
                  <a:moveTo>
                    <a:pt x="6" y="0"/>
                  </a:moveTo>
                  <a:lnTo>
                    <a:pt x="8" y="17"/>
                  </a:lnTo>
                  <a:lnTo>
                    <a:pt x="11" y="32"/>
                  </a:lnTo>
                  <a:lnTo>
                    <a:pt x="22" y="57"/>
                  </a:lnTo>
                  <a:lnTo>
                    <a:pt x="39" y="83"/>
                  </a:lnTo>
                  <a:lnTo>
                    <a:pt x="56" y="112"/>
                  </a:lnTo>
                  <a:lnTo>
                    <a:pt x="51" y="117"/>
                  </a:lnTo>
                  <a:lnTo>
                    <a:pt x="34" y="88"/>
                  </a:lnTo>
                  <a:lnTo>
                    <a:pt x="17" y="61"/>
                  </a:lnTo>
                  <a:lnTo>
                    <a:pt x="5" y="34"/>
                  </a:lnTo>
                  <a:lnTo>
                    <a:pt x="1" y="18"/>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0" name="Freeform 570"/>
            <p:cNvSpPr>
              <a:spLocks/>
            </p:cNvSpPr>
            <p:nvPr/>
          </p:nvSpPr>
          <p:spPr bwMode="auto">
            <a:xfrm>
              <a:off x="2741" y="2199"/>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1" name="Freeform 571"/>
            <p:cNvSpPr>
              <a:spLocks/>
            </p:cNvSpPr>
            <p:nvPr/>
          </p:nvSpPr>
          <p:spPr bwMode="auto">
            <a:xfrm>
              <a:off x="2766" y="2256"/>
              <a:ext cx="31" cy="57"/>
            </a:xfrm>
            <a:custGeom>
              <a:avLst/>
              <a:gdLst>
                <a:gd name="T0" fmla="*/ 6 w 60"/>
                <a:gd name="T1" fmla="*/ 0 h 114"/>
                <a:gd name="T2" fmla="*/ 19 w 60"/>
                <a:gd name="T3" fmla="*/ 31 h 114"/>
                <a:gd name="T4" fmla="*/ 28 w 60"/>
                <a:gd name="T5" fmla="*/ 62 h 114"/>
                <a:gd name="T6" fmla="*/ 39 w 60"/>
                <a:gd name="T7" fmla="*/ 86 h 114"/>
                <a:gd name="T8" fmla="*/ 48 w 60"/>
                <a:gd name="T9" fmla="*/ 99 h 114"/>
                <a:gd name="T10" fmla="*/ 60 w 60"/>
                <a:gd name="T11" fmla="*/ 109 h 114"/>
                <a:gd name="T12" fmla="*/ 56 w 60"/>
                <a:gd name="T13" fmla="*/ 114 h 114"/>
                <a:gd name="T14" fmla="*/ 43 w 60"/>
                <a:gd name="T15" fmla="*/ 103 h 114"/>
                <a:gd name="T16" fmla="*/ 34 w 60"/>
                <a:gd name="T17" fmla="*/ 91 h 114"/>
                <a:gd name="T18" fmla="*/ 22 w 60"/>
                <a:gd name="T19" fmla="*/ 63 h 114"/>
                <a:gd name="T20" fmla="*/ 12 w 60"/>
                <a:gd name="T21" fmla="*/ 32 h 114"/>
                <a:gd name="T22" fmla="*/ 0 w 60"/>
                <a:gd name="T23" fmla="*/ 1 h 114"/>
                <a:gd name="T24" fmla="*/ 6 w 60"/>
                <a:gd name="T2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4">
                  <a:moveTo>
                    <a:pt x="6" y="0"/>
                  </a:moveTo>
                  <a:lnTo>
                    <a:pt x="19" y="31"/>
                  </a:lnTo>
                  <a:lnTo>
                    <a:pt x="28" y="62"/>
                  </a:lnTo>
                  <a:lnTo>
                    <a:pt x="39" y="86"/>
                  </a:lnTo>
                  <a:lnTo>
                    <a:pt x="48" y="99"/>
                  </a:lnTo>
                  <a:lnTo>
                    <a:pt x="60" y="109"/>
                  </a:lnTo>
                  <a:lnTo>
                    <a:pt x="56" y="114"/>
                  </a:lnTo>
                  <a:lnTo>
                    <a:pt x="43" y="103"/>
                  </a:lnTo>
                  <a:lnTo>
                    <a:pt x="34" y="91"/>
                  </a:lnTo>
                  <a:lnTo>
                    <a:pt x="22" y="63"/>
                  </a:lnTo>
                  <a:lnTo>
                    <a:pt x="12" y="32"/>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2" name="Freeform 572"/>
            <p:cNvSpPr>
              <a:spLocks/>
            </p:cNvSpPr>
            <p:nvPr/>
          </p:nvSpPr>
          <p:spPr bwMode="auto">
            <a:xfrm>
              <a:off x="2766" y="2256"/>
              <a:ext cx="4" cy="2"/>
            </a:xfrm>
            <a:custGeom>
              <a:avLst/>
              <a:gdLst>
                <a:gd name="T0" fmla="*/ 5 w 6"/>
                <a:gd name="T1" fmla="*/ 0 h 5"/>
                <a:gd name="T2" fmla="*/ 6 w 6"/>
                <a:gd name="T3" fmla="*/ 2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2"/>
                  </a:ln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3" name="Freeform 573"/>
            <p:cNvSpPr>
              <a:spLocks/>
            </p:cNvSpPr>
            <p:nvPr/>
          </p:nvSpPr>
          <p:spPr bwMode="auto">
            <a:xfrm>
              <a:off x="2794" y="2311"/>
              <a:ext cx="63" cy="56"/>
            </a:xfrm>
            <a:custGeom>
              <a:avLst/>
              <a:gdLst>
                <a:gd name="T0" fmla="*/ 4 w 125"/>
                <a:gd name="T1" fmla="*/ 0 h 111"/>
                <a:gd name="T2" fmla="*/ 40 w 125"/>
                <a:gd name="T3" fmla="*/ 25 h 111"/>
                <a:gd name="T4" fmla="*/ 55 w 125"/>
                <a:gd name="T5" fmla="*/ 36 h 111"/>
                <a:gd name="T6" fmla="*/ 69 w 125"/>
                <a:gd name="T7" fmla="*/ 48 h 111"/>
                <a:gd name="T8" fmla="*/ 125 w 125"/>
                <a:gd name="T9" fmla="*/ 107 h 111"/>
                <a:gd name="T10" fmla="*/ 120 w 125"/>
                <a:gd name="T11" fmla="*/ 111 h 111"/>
                <a:gd name="T12" fmla="*/ 65 w 125"/>
                <a:gd name="T13" fmla="*/ 53 h 111"/>
                <a:gd name="T14" fmla="*/ 51 w 125"/>
                <a:gd name="T15" fmla="*/ 40 h 111"/>
                <a:gd name="T16" fmla="*/ 35 w 125"/>
                <a:gd name="T17" fmla="*/ 30 h 111"/>
                <a:gd name="T18" fmla="*/ 0 w 125"/>
                <a:gd name="T19" fmla="*/ 5 h 111"/>
                <a:gd name="T20" fmla="*/ 4 w 125"/>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1">
                  <a:moveTo>
                    <a:pt x="4" y="0"/>
                  </a:moveTo>
                  <a:lnTo>
                    <a:pt x="40" y="25"/>
                  </a:lnTo>
                  <a:lnTo>
                    <a:pt x="55" y="36"/>
                  </a:lnTo>
                  <a:lnTo>
                    <a:pt x="69" y="48"/>
                  </a:lnTo>
                  <a:lnTo>
                    <a:pt x="125" y="107"/>
                  </a:lnTo>
                  <a:lnTo>
                    <a:pt x="120" y="111"/>
                  </a:lnTo>
                  <a:lnTo>
                    <a:pt x="65" y="53"/>
                  </a:lnTo>
                  <a:lnTo>
                    <a:pt x="51" y="40"/>
                  </a:lnTo>
                  <a:lnTo>
                    <a:pt x="35" y="3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4" name="Freeform 574"/>
            <p:cNvSpPr>
              <a:spLocks/>
            </p:cNvSpPr>
            <p:nvPr/>
          </p:nvSpPr>
          <p:spPr bwMode="auto">
            <a:xfrm>
              <a:off x="2794" y="2311"/>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5" name="Freeform 575"/>
            <p:cNvSpPr>
              <a:spLocks/>
            </p:cNvSpPr>
            <p:nvPr/>
          </p:nvSpPr>
          <p:spPr bwMode="auto">
            <a:xfrm>
              <a:off x="2855" y="2364"/>
              <a:ext cx="24" cy="28"/>
            </a:xfrm>
            <a:custGeom>
              <a:avLst/>
              <a:gdLst>
                <a:gd name="T0" fmla="*/ 5 w 48"/>
                <a:gd name="T1" fmla="*/ 0 h 55"/>
                <a:gd name="T2" fmla="*/ 48 w 48"/>
                <a:gd name="T3" fmla="*/ 51 h 55"/>
                <a:gd name="T4" fmla="*/ 44 w 48"/>
                <a:gd name="T5" fmla="*/ 55 h 55"/>
                <a:gd name="T6" fmla="*/ 0 w 48"/>
                <a:gd name="T7" fmla="*/ 4 h 55"/>
                <a:gd name="T8" fmla="*/ 5 w 48"/>
                <a:gd name="T9" fmla="*/ 0 h 55"/>
              </a:gdLst>
              <a:ahLst/>
              <a:cxnLst>
                <a:cxn ang="0">
                  <a:pos x="T0" y="T1"/>
                </a:cxn>
                <a:cxn ang="0">
                  <a:pos x="T2" y="T3"/>
                </a:cxn>
                <a:cxn ang="0">
                  <a:pos x="T4" y="T5"/>
                </a:cxn>
                <a:cxn ang="0">
                  <a:pos x="T6" y="T7"/>
                </a:cxn>
                <a:cxn ang="0">
                  <a:pos x="T8" y="T9"/>
                </a:cxn>
              </a:cxnLst>
              <a:rect l="0" t="0" r="r" b="b"/>
              <a:pathLst>
                <a:path w="48" h="55">
                  <a:moveTo>
                    <a:pt x="5" y="0"/>
                  </a:moveTo>
                  <a:lnTo>
                    <a:pt x="48" y="51"/>
                  </a:lnTo>
                  <a:lnTo>
                    <a:pt x="44" y="55"/>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6" name="Freeform 576"/>
            <p:cNvSpPr>
              <a:spLocks/>
            </p:cNvSpPr>
            <p:nvPr/>
          </p:nvSpPr>
          <p:spPr bwMode="auto">
            <a:xfrm>
              <a:off x="2855" y="2364"/>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7" name="Freeform 577"/>
            <p:cNvSpPr>
              <a:spLocks/>
            </p:cNvSpPr>
            <p:nvPr/>
          </p:nvSpPr>
          <p:spPr bwMode="auto">
            <a:xfrm>
              <a:off x="2832" y="2349"/>
              <a:ext cx="47" cy="43"/>
            </a:xfrm>
            <a:custGeom>
              <a:avLst/>
              <a:gdLst>
                <a:gd name="T0" fmla="*/ 90 w 94"/>
                <a:gd name="T1" fmla="*/ 86 h 86"/>
                <a:gd name="T2" fmla="*/ 63 w 94"/>
                <a:gd name="T3" fmla="*/ 68 h 86"/>
                <a:gd name="T4" fmla="*/ 43 w 94"/>
                <a:gd name="T5" fmla="*/ 48 h 86"/>
                <a:gd name="T6" fmla="*/ 0 w 94"/>
                <a:gd name="T7" fmla="*/ 5 h 86"/>
                <a:gd name="T8" fmla="*/ 3 w 94"/>
                <a:gd name="T9" fmla="*/ 0 h 86"/>
                <a:gd name="T10" fmla="*/ 46 w 94"/>
                <a:gd name="T11" fmla="*/ 43 h 86"/>
                <a:gd name="T12" fmla="*/ 68 w 94"/>
                <a:gd name="T13" fmla="*/ 63 h 86"/>
                <a:gd name="T14" fmla="*/ 94 w 94"/>
                <a:gd name="T15" fmla="*/ 82 h 86"/>
                <a:gd name="T16" fmla="*/ 90 w 94"/>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6">
                  <a:moveTo>
                    <a:pt x="90" y="86"/>
                  </a:moveTo>
                  <a:lnTo>
                    <a:pt x="63" y="68"/>
                  </a:lnTo>
                  <a:lnTo>
                    <a:pt x="43" y="48"/>
                  </a:lnTo>
                  <a:lnTo>
                    <a:pt x="0" y="5"/>
                  </a:lnTo>
                  <a:lnTo>
                    <a:pt x="3" y="0"/>
                  </a:lnTo>
                  <a:lnTo>
                    <a:pt x="46" y="43"/>
                  </a:lnTo>
                  <a:lnTo>
                    <a:pt x="68" y="63"/>
                  </a:lnTo>
                  <a:lnTo>
                    <a:pt x="94" y="82"/>
                  </a:lnTo>
                  <a:lnTo>
                    <a:pt x="9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8" name="Freeform 578"/>
            <p:cNvSpPr>
              <a:spLocks/>
            </p:cNvSpPr>
            <p:nvPr/>
          </p:nvSpPr>
          <p:spPr bwMode="auto">
            <a:xfrm>
              <a:off x="2876" y="2390"/>
              <a:ext cx="3" cy="2"/>
            </a:xfrm>
            <a:custGeom>
              <a:avLst/>
              <a:gdLst>
                <a:gd name="T0" fmla="*/ 4 w 4"/>
                <a:gd name="T1" fmla="*/ 0 h 4"/>
                <a:gd name="T2" fmla="*/ 0 w 4"/>
                <a:gd name="T3" fmla="*/ 4 h 4"/>
                <a:gd name="T4" fmla="*/ 4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0" y="4"/>
                  </a:lnTo>
                  <a:lnTo>
                    <a:pt x="4" y="0"/>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699" name="Freeform 579"/>
            <p:cNvSpPr>
              <a:spLocks/>
            </p:cNvSpPr>
            <p:nvPr/>
          </p:nvSpPr>
          <p:spPr bwMode="auto">
            <a:xfrm>
              <a:off x="2824" y="2350"/>
              <a:ext cx="10" cy="43"/>
            </a:xfrm>
            <a:custGeom>
              <a:avLst/>
              <a:gdLst>
                <a:gd name="T0" fmla="*/ 20 w 20"/>
                <a:gd name="T1" fmla="*/ 0 h 86"/>
                <a:gd name="T2" fmla="*/ 20 w 20"/>
                <a:gd name="T3" fmla="*/ 26 h 86"/>
                <a:gd name="T4" fmla="*/ 15 w 20"/>
                <a:gd name="T5" fmla="*/ 46 h 86"/>
                <a:gd name="T6" fmla="*/ 9 w 20"/>
                <a:gd name="T7" fmla="*/ 63 h 86"/>
                <a:gd name="T8" fmla="*/ 6 w 20"/>
                <a:gd name="T9" fmla="*/ 86 h 86"/>
                <a:gd name="T10" fmla="*/ 0 w 20"/>
                <a:gd name="T11" fmla="*/ 86 h 86"/>
                <a:gd name="T12" fmla="*/ 3 w 20"/>
                <a:gd name="T13" fmla="*/ 63 h 86"/>
                <a:gd name="T14" fmla="*/ 9 w 20"/>
                <a:gd name="T15" fmla="*/ 44 h 86"/>
                <a:gd name="T16" fmla="*/ 13 w 20"/>
                <a:gd name="T17" fmla="*/ 26 h 86"/>
                <a:gd name="T18" fmla="*/ 13 w 20"/>
                <a:gd name="T19" fmla="*/ 0 h 86"/>
                <a:gd name="T20" fmla="*/ 20 w 2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6">
                  <a:moveTo>
                    <a:pt x="20" y="0"/>
                  </a:moveTo>
                  <a:lnTo>
                    <a:pt x="20" y="26"/>
                  </a:lnTo>
                  <a:lnTo>
                    <a:pt x="15" y="46"/>
                  </a:lnTo>
                  <a:lnTo>
                    <a:pt x="9" y="63"/>
                  </a:lnTo>
                  <a:lnTo>
                    <a:pt x="6" y="86"/>
                  </a:lnTo>
                  <a:lnTo>
                    <a:pt x="0" y="86"/>
                  </a:lnTo>
                  <a:lnTo>
                    <a:pt x="3" y="63"/>
                  </a:lnTo>
                  <a:lnTo>
                    <a:pt x="9" y="44"/>
                  </a:lnTo>
                  <a:lnTo>
                    <a:pt x="13" y="26"/>
                  </a:lnTo>
                  <a:lnTo>
                    <a:pt x="13"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00" name="Freeform 580"/>
            <p:cNvSpPr>
              <a:spLocks/>
            </p:cNvSpPr>
            <p:nvPr/>
          </p:nvSpPr>
          <p:spPr bwMode="auto">
            <a:xfrm>
              <a:off x="2831" y="2347"/>
              <a:ext cx="3" cy="4"/>
            </a:xfrm>
            <a:custGeom>
              <a:avLst/>
              <a:gdLst>
                <a:gd name="T0" fmla="*/ 5 w 7"/>
                <a:gd name="T1" fmla="*/ 5 h 10"/>
                <a:gd name="T2" fmla="*/ 0 w 7"/>
                <a:gd name="T3" fmla="*/ 0 h 10"/>
                <a:gd name="T4" fmla="*/ 0 w 7"/>
                <a:gd name="T5" fmla="*/ 7 h 10"/>
                <a:gd name="T6" fmla="*/ 7 w 7"/>
                <a:gd name="T7" fmla="*/ 7 h 10"/>
                <a:gd name="T8" fmla="*/ 2 w 7"/>
                <a:gd name="T9" fmla="*/ 10 h 10"/>
                <a:gd name="T10" fmla="*/ 5 w 7"/>
                <a:gd name="T11" fmla="*/ 5 h 10"/>
              </a:gdLst>
              <a:ahLst/>
              <a:cxnLst>
                <a:cxn ang="0">
                  <a:pos x="T0" y="T1"/>
                </a:cxn>
                <a:cxn ang="0">
                  <a:pos x="T2" y="T3"/>
                </a:cxn>
                <a:cxn ang="0">
                  <a:pos x="T4" y="T5"/>
                </a:cxn>
                <a:cxn ang="0">
                  <a:pos x="T6" y="T7"/>
                </a:cxn>
                <a:cxn ang="0">
                  <a:pos x="T8" y="T9"/>
                </a:cxn>
                <a:cxn ang="0">
                  <a:pos x="T10" y="T11"/>
                </a:cxn>
              </a:cxnLst>
              <a:rect l="0" t="0" r="r" b="b"/>
              <a:pathLst>
                <a:path w="7" h="10">
                  <a:moveTo>
                    <a:pt x="5" y="5"/>
                  </a:moveTo>
                  <a:lnTo>
                    <a:pt x="0" y="0"/>
                  </a:lnTo>
                  <a:lnTo>
                    <a:pt x="0" y="7"/>
                  </a:lnTo>
                  <a:lnTo>
                    <a:pt x="7" y="7"/>
                  </a:lnTo>
                  <a:lnTo>
                    <a:pt x="2" y="1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01" name="Freeform 581"/>
            <p:cNvSpPr>
              <a:spLocks/>
            </p:cNvSpPr>
            <p:nvPr/>
          </p:nvSpPr>
          <p:spPr bwMode="auto">
            <a:xfrm>
              <a:off x="2824" y="2393"/>
              <a:ext cx="7" cy="21"/>
            </a:xfrm>
            <a:custGeom>
              <a:avLst/>
              <a:gdLst>
                <a:gd name="T0" fmla="*/ 6 w 13"/>
                <a:gd name="T1" fmla="*/ 0 h 42"/>
                <a:gd name="T2" fmla="*/ 9 w 13"/>
                <a:gd name="T3" fmla="*/ 22 h 42"/>
                <a:gd name="T4" fmla="*/ 12 w 13"/>
                <a:gd name="T5" fmla="*/ 31 h 42"/>
                <a:gd name="T6" fmla="*/ 13 w 13"/>
                <a:gd name="T7" fmla="*/ 42 h 42"/>
                <a:gd name="T8" fmla="*/ 7 w 13"/>
                <a:gd name="T9" fmla="*/ 42 h 42"/>
                <a:gd name="T10" fmla="*/ 6 w 13"/>
                <a:gd name="T11" fmla="*/ 32 h 42"/>
                <a:gd name="T12" fmla="*/ 3 w 13"/>
                <a:gd name="T13" fmla="*/ 23 h 42"/>
                <a:gd name="T14" fmla="*/ 0 w 13"/>
                <a:gd name="T15" fmla="*/ 2 h 42"/>
                <a:gd name="T16" fmla="*/ 6 w 1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2">
                  <a:moveTo>
                    <a:pt x="6" y="0"/>
                  </a:moveTo>
                  <a:lnTo>
                    <a:pt x="9" y="22"/>
                  </a:lnTo>
                  <a:lnTo>
                    <a:pt x="12" y="31"/>
                  </a:lnTo>
                  <a:lnTo>
                    <a:pt x="13" y="42"/>
                  </a:lnTo>
                  <a:lnTo>
                    <a:pt x="7" y="42"/>
                  </a:lnTo>
                  <a:lnTo>
                    <a:pt x="6" y="32"/>
                  </a:lnTo>
                  <a:lnTo>
                    <a:pt x="3" y="23"/>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02" name="Rectangle 582"/>
            <p:cNvSpPr>
              <a:spLocks noChangeArrowheads="1"/>
            </p:cNvSpPr>
            <p:nvPr/>
          </p:nvSpPr>
          <p:spPr bwMode="auto">
            <a:xfrm>
              <a:off x="2828" y="2414"/>
              <a:ext cx="3"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89703" name="Freeform 583"/>
            <p:cNvSpPr>
              <a:spLocks/>
            </p:cNvSpPr>
            <p:nvPr/>
          </p:nvSpPr>
          <p:spPr bwMode="auto">
            <a:xfrm>
              <a:off x="2828" y="2414"/>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04" name="Freeform 584"/>
            <p:cNvSpPr>
              <a:spLocks/>
            </p:cNvSpPr>
            <p:nvPr/>
          </p:nvSpPr>
          <p:spPr bwMode="auto">
            <a:xfrm>
              <a:off x="2819" y="2399"/>
              <a:ext cx="11" cy="30"/>
            </a:xfrm>
            <a:custGeom>
              <a:avLst/>
              <a:gdLst>
                <a:gd name="T0" fmla="*/ 17 w 22"/>
                <a:gd name="T1" fmla="*/ 61 h 61"/>
                <a:gd name="T2" fmla="*/ 11 w 22"/>
                <a:gd name="T3" fmla="*/ 48 h 61"/>
                <a:gd name="T4" fmla="*/ 6 w 22"/>
                <a:gd name="T5" fmla="*/ 31 h 61"/>
                <a:gd name="T6" fmla="*/ 0 w 22"/>
                <a:gd name="T7" fmla="*/ 0 h 61"/>
                <a:gd name="T8" fmla="*/ 5 w 22"/>
                <a:gd name="T9" fmla="*/ 0 h 61"/>
                <a:gd name="T10" fmla="*/ 11 w 22"/>
                <a:gd name="T11" fmla="*/ 31 h 61"/>
                <a:gd name="T12" fmla="*/ 16 w 22"/>
                <a:gd name="T13" fmla="*/ 45 h 61"/>
                <a:gd name="T14" fmla="*/ 22 w 22"/>
                <a:gd name="T15" fmla="*/ 57 h 61"/>
                <a:gd name="T16" fmla="*/ 17 w 22"/>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1">
                  <a:moveTo>
                    <a:pt x="17" y="61"/>
                  </a:moveTo>
                  <a:lnTo>
                    <a:pt x="11" y="48"/>
                  </a:lnTo>
                  <a:lnTo>
                    <a:pt x="6" y="31"/>
                  </a:lnTo>
                  <a:lnTo>
                    <a:pt x="0" y="0"/>
                  </a:lnTo>
                  <a:lnTo>
                    <a:pt x="5" y="0"/>
                  </a:lnTo>
                  <a:lnTo>
                    <a:pt x="11" y="31"/>
                  </a:lnTo>
                  <a:lnTo>
                    <a:pt x="16" y="45"/>
                  </a:lnTo>
                  <a:lnTo>
                    <a:pt x="22" y="57"/>
                  </a:lnTo>
                  <a:lnTo>
                    <a:pt x="1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05" name="Freeform 585"/>
            <p:cNvSpPr>
              <a:spLocks/>
            </p:cNvSpPr>
            <p:nvPr/>
          </p:nvSpPr>
          <p:spPr bwMode="auto">
            <a:xfrm>
              <a:off x="2828" y="2428"/>
              <a:ext cx="3" cy="1"/>
            </a:xfrm>
            <a:custGeom>
              <a:avLst/>
              <a:gdLst>
                <a:gd name="T0" fmla="*/ 6 w 6"/>
                <a:gd name="T1" fmla="*/ 2 h 4"/>
                <a:gd name="T2" fmla="*/ 0 w 6"/>
                <a:gd name="T3" fmla="*/ 4 h 4"/>
                <a:gd name="T4" fmla="*/ 5 w 6"/>
                <a:gd name="T5" fmla="*/ 0 h 4"/>
                <a:gd name="T6" fmla="*/ 0 w 6"/>
                <a:gd name="T7" fmla="*/ 2 h 4"/>
                <a:gd name="T8" fmla="*/ 6 w 6"/>
                <a:gd name="T9" fmla="*/ 2 h 4"/>
              </a:gdLst>
              <a:ahLst/>
              <a:cxnLst>
                <a:cxn ang="0">
                  <a:pos x="T0" y="T1"/>
                </a:cxn>
                <a:cxn ang="0">
                  <a:pos x="T2" y="T3"/>
                </a:cxn>
                <a:cxn ang="0">
                  <a:pos x="T4" y="T5"/>
                </a:cxn>
                <a:cxn ang="0">
                  <a:pos x="T6" y="T7"/>
                </a:cxn>
                <a:cxn ang="0">
                  <a:pos x="T8" y="T9"/>
                </a:cxn>
              </a:cxnLst>
              <a:rect l="0" t="0" r="r" b="b"/>
              <a:pathLst>
                <a:path w="6" h="4">
                  <a:moveTo>
                    <a:pt x="6" y="2"/>
                  </a:moveTo>
                  <a:lnTo>
                    <a:pt x="0" y="4"/>
                  </a:lnTo>
                  <a:lnTo>
                    <a:pt x="5"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06" name="Freeform 586"/>
            <p:cNvSpPr>
              <a:spLocks/>
            </p:cNvSpPr>
            <p:nvPr/>
          </p:nvSpPr>
          <p:spPr bwMode="auto">
            <a:xfrm>
              <a:off x="2803" y="2398"/>
              <a:ext cx="18" cy="39"/>
            </a:xfrm>
            <a:custGeom>
              <a:avLst/>
              <a:gdLst>
                <a:gd name="T0" fmla="*/ 37 w 37"/>
                <a:gd name="T1" fmla="*/ 4 h 77"/>
                <a:gd name="T2" fmla="*/ 32 w 37"/>
                <a:gd name="T3" fmla="*/ 11 h 77"/>
                <a:gd name="T4" fmla="*/ 29 w 37"/>
                <a:gd name="T5" fmla="*/ 20 h 77"/>
                <a:gd name="T6" fmla="*/ 23 w 37"/>
                <a:gd name="T7" fmla="*/ 38 h 77"/>
                <a:gd name="T8" fmla="*/ 17 w 37"/>
                <a:gd name="T9" fmla="*/ 58 h 77"/>
                <a:gd name="T10" fmla="*/ 4 w 37"/>
                <a:gd name="T11" fmla="*/ 77 h 77"/>
                <a:gd name="T12" fmla="*/ 0 w 37"/>
                <a:gd name="T13" fmla="*/ 72 h 77"/>
                <a:gd name="T14" fmla="*/ 11 w 37"/>
                <a:gd name="T15" fmla="*/ 57 h 77"/>
                <a:gd name="T16" fmla="*/ 17 w 37"/>
                <a:gd name="T17" fmla="*/ 37 h 77"/>
                <a:gd name="T18" fmla="*/ 23 w 37"/>
                <a:gd name="T19" fmla="*/ 18 h 77"/>
                <a:gd name="T20" fmla="*/ 26 w 37"/>
                <a:gd name="T21" fmla="*/ 9 h 77"/>
                <a:gd name="T22" fmla="*/ 32 w 37"/>
                <a:gd name="T23" fmla="*/ 0 h 77"/>
                <a:gd name="T24" fmla="*/ 37 w 37"/>
                <a:gd name="T2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7">
                  <a:moveTo>
                    <a:pt x="37" y="4"/>
                  </a:moveTo>
                  <a:lnTo>
                    <a:pt x="32" y="11"/>
                  </a:lnTo>
                  <a:lnTo>
                    <a:pt x="29" y="20"/>
                  </a:lnTo>
                  <a:lnTo>
                    <a:pt x="23" y="38"/>
                  </a:lnTo>
                  <a:lnTo>
                    <a:pt x="17" y="58"/>
                  </a:lnTo>
                  <a:lnTo>
                    <a:pt x="4" y="77"/>
                  </a:lnTo>
                  <a:lnTo>
                    <a:pt x="0" y="72"/>
                  </a:lnTo>
                  <a:lnTo>
                    <a:pt x="11" y="57"/>
                  </a:lnTo>
                  <a:lnTo>
                    <a:pt x="17" y="37"/>
                  </a:lnTo>
                  <a:lnTo>
                    <a:pt x="23" y="18"/>
                  </a:lnTo>
                  <a:lnTo>
                    <a:pt x="26" y="9"/>
                  </a:lnTo>
                  <a:lnTo>
                    <a:pt x="32" y="0"/>
                  </a:lnTo>
                  <a:lnTo>
                    <a:pt x="3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07" name="Freeform 587"/>
            <p:cNvSpPr>
              <a:spLocks/>
            </p:cNvSpPr>
            <p:nvPr/>
          </p:nvSpPr>
          <p:spPr bwMode="auto">
            <a:xfrm>
              <a:off x="2819" y="2396"/>
              <a:ext cx="2" cy="5"/>
            </a:xfrm>
            <a:custGeom>
              <a:avLst/>
              <a:gdLst>
                <a:gd name="T0" fmla="*/ 5 w 5"/>
                <a:gd name="T1" fmla="*/ 6 h 9"/>
                <a:gd name="T2" fmla="*/ 3 w 5"/>
                <a:gd name="T3" fmla="*/ 0 h 9"/>
                <a:gd name="T4" fmla="*/ 0 w 5"/>
                <a:gd name="T5" fmla="*/ 5 h 9"/>
                <a:gd name="T6" fmla="*/ 5 w 5"/>
                <a:gd name="T7" fmla="*/ 9 h 9"/>
                <a:gd name="T8" fmla="*/ 0 w 5"/>
                <a:gd name="T9" fmla="*/ 6 h 9"/>
                <a:gd name="T10" fmla="*/ 5 w 5"/>
                <a:gd name="T11" fmla="*/ 6 h 9"/>
              </a:gdLst>
              <a:ahLst/>
              <a:cxnLst>
                <a:cxn ang="0">
                  <a:pos x="T0" y="T1"/>
                </a:cxn>
                <a:cxn ang="0">
                  <a:pos x="T2" y="T3"/>
                </a:cxn>
                <a:cxn ang="0">
                  <a:pos x="T4" y="T5"/>
                </a:cxn>
                <a:cxn ang="0">
                  <a:pos x="T6" y="T7"/>
                </a:cxn>
                <a:cxn ang="0">
                  <a:pos x="T8" y="T9"/>
                </a:cxn>
                <a:cxn ang="0">
                  <a:pos x="T10" y="T11"/>
                </a:cxn>
              </a:cxnLst>
              <a:rect l="0" t="0" r="r" b="b"/>
              <a:pathLst>
                <a:path w="5" h="9">
                  <a:moveTo>
                    <a:pt x="5" y="6"/>
                  </a:moveTo>
                  <a:lnTo>
                    <a:pt x="3" y="0"/>
                  </a:lnTo>
                  <a:lnTo>
                    <a:pt x="0" y="5"/>
                  </a:lnTo>
                  <a:lnTo>
                    <a:pt x="5" y="9"/>
                  </a:lnTo>
                  <a:lnTo>
                    <a:pt x="0" y="6"/>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08" name="Freeform 588"/>
            <p:cNvSpPr>
              <a:spLocks/>
            </p:cNvSpPr>
            <p:nvPr/>
          </p:nvSpPr>
          <p:spPr bwMode="auto">
            <a:xfrm>
              <a:off x="2803" y="2351"/>
              <a:ext cx="24" cy="85"/>
            </a:xfrm>
            <a:custGeom>
              <a:avLst/>
              <a:gdLst>
                <a:gd name="T0" fmla="*/ 0 w 48"/>
                <a:gd name="T1" fmla="*/ 168 h 171"/>
                <a:gd name="T2" fmla="*/ 6 w 48"/>
                <a:gd name="T3" fmla="*/ 144 h 171"/>
                <a:gd name="T4" fmla="*/ 14 w 48"/>
                <a:gd name="T5" fmla="*/ 120 h 171"/>
                <a:gd name="T6" fmla="*/ 29 w 48"/>
                <a:gd name="T7" fmla="*/ 77 h 171"/>
                <a:gd name="T8" fmla="*/ 40 w 48"/>
                <a:gd name="T9" fmla="*/ 37 h 171"/>
                <a:gd name="T10" fmla="*/ 42 w 48"/>
                <a:gd name="T11" fmla="*/ 19 h 171"/>
                <a:gd name="T12" fmla="*/ 40 w 48"/>
                <a:gd name="T13" fmla="*/ 0 h 171"/>
                <a:gd name="T14" fmla="*/ 45 w 48"/>
                <a:gd name="T15" fmla="*/ 0 h 171"/>
                <a:gd name="T16" fmla="*/ 48 w 48"/>
                <a:gd name="T17" fmla="*/ 19 h 171"/>
                <a:gd name="T18" fmla="*/ 45 w 48"/>
                <a:gd name="T19" fmla="*/ 40 h 171"/>
                <a:gd name="T20" fmla="*/ 34 w 48"/>
                <a:gd name="T21" fmla="*/ 80 h 171"/>
                <a:gd name="T22" fmla="*/ 18 w 48"/>
                <a:gd name="T23" fmla="*/ 124 h 171"/>
                <a:gd name="T24" fmla="*/ 11 w 48"/>
                <a:gd name="T25" fmla="*/ 147 h 171"/>
                <a:gd name="T26" fmla="*/ 4 w 48"/>
                <a:gd name="T27" fmla="*/ 171 h 171"/>
                <a:gd name="T28" fmla="*/ 0 w 48"/>
                <a:gd name="T29" fmla="*/ 16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71">
                  <a:moveTo>
                    <a:pt x="0" y="168"/>
                  </a:moveTo>
                  <a:lnTo>
                    <a:pt x="6" y="144"/>
                  </a:lnTo>
                  <a:lnTo>
                    <a:pt x="14" y="120"/>
                  </a:lnTo>
                  <a:lnTo>
                    <a:pt x="29" y="77"/>
                  </a:lnTo>
                  <a:lnTo>
                    <a:pt x="40" y="37"/>
                  </a:lnTo>
                  <a:lnTo>
                    <a:pt x="42" y="19"/>
                  </a:lnTo>
                  <a:lnTo>
                    <a:pt x="40" y="0"/>
                  </a:lnTo>
                  <a:lnTo>
                    <a:pt x="45" y="0"/>
                  </a:lnTo>
                  <a:lnTo>
                    <a:pt x="48" y="19"/>
                  </a:lnTo>
                  <a:lnTo>
                    <a:pt x="45" y="40"/>
                  </a:lnTo>
                  <a:lnTo>
                    <a:pt x="34" y="80"/>
                  </a:lnTo>
                  <a:lnTo>
                    <a:pt x="18" y="124"/>
                  </a:lnTo>
                  <a:lnTo>
                    <a:pt x="11" y="147"/>
                  </a:lnTo>
                  <a:lnTo>
                    <a:pt x="4" y="171"/>
                  </a:lnTo>
                  <a:lnTo>
                    <a:pt x="0"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09" name="Freeform 589"/>
            <p:cNvSpPr>
              <a:spLocks/>
            </p:cNvSpPr>
            <p:nvPr/>
          </p:nvSpPr>
          <p:spPr bwMode="auto">
            <a:xfrm>
              <a:off x="2803" y="2435"/>
              <a:ext cx="2" cy="2"/>
            </a:xfrm>
            <a:custGeom>
              <a:avLst/>
              <a:gdLst>
                <a:gd name="T0" fmla="*/ 4 w 4"/>
                <a:gd name="T1" fmla="*/ 5 h 5"/>
                <a:gd name="T2" fmla="*/ 0 w 4"/>
                <a:gd name="T3" fmla="*/ 0 h 5"/>
                <a:gd name="T4" fmla="*/ 4 w 4"/>
                <a:gd name="T5" fmla="*/ 3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3"/>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0" name="Freeform 590"/>
            <p:cNvSpPr>
              <a:spLocks/>
            </p:cNvSpPr>
            <p:nvPr/>
          </p:nvSpPr>
          <p:spPr bwMode="auto">
            <a:xfrm>
              <a:off x="2781" y="2316"/>
              <a:ext cx="44" cy="35"/>
            </a:xfrm>
            <a:custGeom>
              <a:avLst/>
              <a:gdLst>
                <a:gd name="T0" fmla="*/ 84 w 89"/>
                <a:gd name="T1" fmla="*/ 69 h 69"/>
                <a:gd name="T2" fmla="*/ 82 w 89"/>
                <a:gd name="T3" fmla="*/ 64 h 69"/>
                <a:gd name="T4" fmla="*/ 79 w 89"/>
                <a:gd name="T5" fmla="*/ 60 h 69"/>
                <a:gd name="T6" fmla="*/ 75 w 89"/>
                <a:gd name="T7" fmla="*/ 51 h 69"/>
                <a:gd name="T8" fmla="*/ 51 w 89"/>
                <a:gd name="T9" fmla="*/ 35 h 69"/>
                <a:gd name="T10" fmla="*/ 27 w 89"/>
                <a:gd name="T11" fmla="*/ 21 h 69"/>
                <a:gd name="T12" fmla="*/ 0 w 89"/>
                <a:gd name="T13" fmla="*/ 4 h 69"/>
                <a:gd name="T14" fmla="*/ 5 w 89"/>
                <a:gd name="T15" fmla="*/ 0 h 69"/>
                <a:gd name="T16" fmla="*/ 31 w 89"/>
                <a:gd name="T17" fmla="*/ 17 h 69"/>
                <a:gd name="T18" fmla="*/ 56 w 89"/>
                <a:gd name="T19" fmla="*/ 30 h 69"/>
                <a:gd name="T20" fmla="*/ 78 w 89"/>
                <a:gd name="T21" fmla="*/ 46 h 69"/>
                <a:gd name="T22" fmla="*/ 84 w 89"/>
                <a:gd name="T23" fmla="*/ 55 h 69"/>
                <a:gd name="T24" fmla="*/ 87 w 89"/>
                <a:gd name="T25" fmla="*/ 61 h 69"/>
                <a:gd name="T26" fmla="*/ 89 w 89"/>
                <a:gd name="T27" fmla="*/ 69 h 69"/>
                <a:gd name="T28" fmla="*/ 84 w 89"/>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69">
                  <a:moveTo>
                    <a:pt x="84" y="69"/>
                  </a:moveTo>
                  <a:lnTo>
                    <a:pt x="82" y="64"/>
                  </a:lnTo>
                  <a:lnTo>
                    <a:pt x="79" y="60"/>
                  </a:lnTo>
                  <a:lnTo>
                    <a:pt x="75" y="51"/>
                  </a:lnTo>
                  <a:lnTo>
                    <a:pt x="51" y="35"/>
                  </a:lnTo>
                  <a:lnTo>
                    <a:pt x="27" y="21"/>
                  </a:lnTo>
                  <a:lnTo>
                    <a:pt x="0" y="4"/>
                  </a:lnTo>
                  <a:lnTo>
                    <a:pt x="5" y="0"/>
                  </a:lnTo>
                  <a:lnTo>
                    <a:pt x="31" y="17"/>
                  </a:lnTo>
                  <a:lnTo>
                    <a:pt x="56" y="30"/>
                  </a:lnTo>
                  <a:lnTo>
                    <a:pt x="78" y="46"/>
                  </a:lnTo>
                  <a:lnTo>
                    <a:pt x="84" y="55"/>
                  </a:lnTo>
                  <a:lnTo>
                    <a:pt x="87" y="61"/>
                  </a:lnTo>
                  <a:lnTo>
                    <a:pt x="89" y="69"/>
                  </a:lnTo>
                  <a:lnTo>
                    <a:pt x="84"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1" name="Freeform 591"/>
            <p:cNvSpPr>
              <a:spLocks/>
            </p:cNvSpPr>
            <p:nvPr/>
          </p:nvSpPr>
          <p:spPr bwMode="auto">
            <a:xfrm>
              <a:off x="2823" y="2351"/>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2" name="Freeform 592"/>
            <p:cNvSpPr>
              <a:spLocks/>
            </p:cNvSpPr>
            <p:nvPr/>
          </p:nvSpPr>
          <p:spPr bwMode="auto">
            <a:xfrm>
              <a:off x="2780" y="2317"/>
              <a:ext cx="5" cy="62"/>
            </a:xfrm>
            <a:custGeom>
              <a:avLst/>
              <a:gdLst>
                <a:gd name="T0" fmla="*/ 10 w 11"/>
                <a:gd name="T1" fmla="*/ 0 h 125"/>
                <a:gd name="T2" fmla="*/ 11 w 11"/>
                <a:gd name="T3" fmla="*/ 63 h 125"/>
                <a:gd name="T4" fmla="*/ 6 w 11"/>
                <a:gd name="T5" fmla="*/ 125 h 125"/>
                <a:gd name="T6" fmla="*/ 0 w 11"/>
                <a:gd name="T7" fmla="*/ 125 h 125"/>
                <a:gd name="T8" fmla="*/ 5 w 11"/>
                <a:gd name="T9" fmla="*/ 63 h 125"/>
                <a:gd name="T10" fmla="*/ 3 w 11"/>
                <a:gd name="T11" fmla="*/ 0 h 125"/>
                <a:gd name="T12" fmla="*/ 10 w 11"/>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11" h="125">
                  <a:moveTo>
                    <a:pt x="10" y="0"/>
                  </a:moveTo>
                  <a:lnTo>
                    <a:pt x="11" y="63"/>
                  </a:lnTo>
                  <a:lnTo>
                    <a:pt x="6" y="125"/>
                  </a:lnTo>
                  <a:lnTo>
                    <a:pt x="0" y="125"/>
                  </a:lnTo>
                  <a:lnTo>
                    <a:pt x="5" y="63"/>
                  </a:lnTo>
                  <a:lnTo>
                    <a:pt x="3"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3" name="Freeform 593"/>
            <p:cNvSpPr>
              <a:spLocks/>
            </p:cNvSpPr>
            <p:nvPr/>
          </p:nvSpPr>
          <p:spPr bwMode="auto">
            <a:xfrm>
              <a:off x="2781" y="2314"/>
              <a:ext cx="3" cy="4"/>
            </a:xfrm>
            <a:custGeom>
              <a:avLst/>
              <a:gdLst>
                <a:gd name="T0" fmla="*/ 5 w 7"/>
                <a:gd name="T1" fmla="*/ 3 h 7"/>
                <a:gd name="T2" fmla="*/ 0 w 7"/>
                <a:gd name="T3" fmla="*/ 0 h 7"/>
                <a:gd name="T4" fmla="*/ 0 w 7"/>
                <a:gd name="T5" fmla="*/ 4 h 7"/>
                <a:gd name="T6" fmla="*/ 7 w 7"/>
                <a:gd name="T7" fmla="*/ 4 h 7"/>
                <a:gd name="T8" fmla="*/ 0 w 7"/>
                <a:gd name="T9" fmla="*/ 7 h 7"/>
                <a:gd name="T10" fmla="*/ 5 w 7"/>
                <a:gd name="T11" fmla="*/ 3 h 7"/>
              </a:gdLst>
              <a:ahLst/>
              <a:cxnLst>
                <a:cxn ang="0">
                  <a:pos x="T0" y="T1"/>
                </a:cxn>
                <a:cxn ang="0">
                  <a:pos x="T2" y="T3"/>
                </a:cxn>
                <a:cxn ang="0">
                  <a:pos x="T4" y="T5"/>
                </a:cxn>
                <a:cxn ang="0">
                  <a:pos x="T6" y="T7"/>
                </a:cxn>
                <a:cxn ang="0">
                  <a:pos x="T8" y="T9"/>
                </a:cxn>
                <a:cxn ang="0">
                  <a:pos x="T10" y="T11"/>
                </a:cxn>
              </a:cxnLst>
              <a:rect l="0" t="0" r="r" b="b"/>
              <a:pathLst>
                <a:path w="7" h="7">
                  <a:moveTo>
                    <a:pt x="5" y="3"/>
                  </a:moveTo>
                  <a:lnTo>
                    <a:pt x="0" y="0"/>
                  </a:lnTo>
                  <a:lnTo>
                    <a:pt x="0" y="4"/>
                  </a:lnTo>
                  <a:lnTo>
                    <a:pt x="7" y="4"/>
                  </a:lnTo>
                  <a:lnTo>
                    <a:pt x="0" y="7"/>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4" name="Freeform 594"/>
            <p:cNvSpPr>
              <a:spLocks/>
            </p:cNvSpPr>
            <p:nvPr/>
          </p:nvSpPr>
          <p:spPr bwMode="auto">
            <a:xfrm>
              <a:off x="2735" y="2379"/>
              <a:ext cx="48" cy="63"/>
            </a:xfrm>
            <a:custGeom>
              <a:avLst/>
              <a:gdLst>
                <a:gd name="T0" fmla="*/ 95 w 95"/>
                <a:gd name="T1" fmla="*/ 0 h 125"/>
                <a:gd name="T2" fmla="*/ 91 w 95"/>
                <a:gd name="T3" fmla="*/ 23 h 125"/>
                <a:gd name="T4" fmla="*/ 78 w 95"/>
                <a:gd name="T5" fmla="*/ 48 h 125"/>
                <a:gd name="T6" fmla="*/ 48 w 95"/>
                <a:gd name="T7" fmla="*/ 87 h 125"/>
                <a:gd name="T8" fmla="*/ 18 w 95"/>
                <a:gd name="T9" fmla="*/ 114 h 125"/>
                <a:gd name="T10" fmla="*/ 4 w 95"/>
                <a:gd name="T11" fmla="*/ 125 h 125"/>
                <a:gd name="T12" fmla="*/ 0 w 95"/>
                <a:gd name="T13" fmla="*/ 121 h 125"/>
                <a:gd name="T14" fmla="*/ 13 w 95"/>
                <a:gd name="T15" fmla="*/ 110 h 125"/>
                <a:gd name="T16" fmla="*/ 43 w 95"/>
                <a:gd name="T17" fmla="*/ 82 h 125"/>
                <a:gd name="T18" fmla="*/ 74 w 95"/>
                <a:gd name="T19" fmla="*/ 43 h 125"/>
                <a:gd name="T20" fmla="*/ 85 w 95"/>
                <a:gd name="T21" fmla="*/ 22 h 125"/>
                <a:gd name="T22" fmla="*/ 89 w 95"/>
                <a:gd name="T23" fmla="*/ 0 h 125"/>
                <a:gd name="T24" fmla="*/ 95 w 95"/>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125">
                  <a:moveTo>
                    <a:pt x="95" y="0"/>
                  </a:moveTo>
                  <a:lnTo>
                    <a:pt x="91" y="23"/>
                  </a:lnTo>
                  <a:lnTo>
                    <a:pt x="78" y="48"/>
                  </a:lnTo>
                  <a:lnTo>
                    <a:pt x="48" y="87"/>
                  </a:lnTo>
                  <a:lnTo>
                    <a:pt x="18" y="114"/>
                  </a:lnTo>
                  <a:lnTo>
                    <a:pt x="4" y="125"/>
                  </a:lnTo>
                  <a:lnTo>
                    <a:pt x="0" y="121"/>
                  </a:lnTo>
                  <a:lnTo>
                    <a:pt x="13" y="110"/>
                  </a:lnTo>
                  <a:lnTo>
                    <a:pt x="43" y="82"/>
                  </a:lnTo>
                  <a:lnTo>
                    <a:pt x="74" y="43"/>
                  </a:lnTo>
                  <a:lnTo>
                    <a:pt x="85" y="22"/>
                  </a:lnTo>
                  <a:lnTo>
                    <a:pt x="89" y="0"/>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5" name="Freeform 595"/>
            <p:cNvSpPr>
              <a:spLocks/>
            </p:cNvSpPr>
            <p:nvPr/>
          </p:nvSpPr>
          <p:spPr bwMode="auto">
            <a:xfrm>
              <a:off x="2780" y="2379"/>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6" name="Freeform 596"/>
            <p:cNvSpPr>
              <a:spLocks/>
            </p:cNvSpPr>
            <p:nvPr/>
          </p:nvSpPr>
          <p:spPr bwMode="auto">
            <a:xfrm>
              <a:off x="2735" y="2365"/>
              <a:ext cx="43" cy="77"/>
            </a:xfrm>
            <a:custGeom>
              <a:avLst/>
              <a:gdLst>
                <a:gd name="T0" fmla="*/ 0 w 86"/>
                <a:gd name="T1" fmla="*/ 149 h 153"/>
                <a:gd name="T2" fmla="*/ 34 w 86"/>
                <a:gd name="T3" fmla="*/ 116 h 153"/>
                <a:gd name="T4" fmla="*/ 46 w 86"/>
                <a:gd name="T5" fmla="*/ 99 h 153"/>
                <a:gd name="T6" fmla="*/ 58 w 86"/>
                <a:gd name="T7" fmla="*/ 82 h 153"/>
                <a:gd name="T8" fmla="*/ 68 w 86"/>
                <a:gd name="T9" fmla="*/ 64 h 153"/>
                <a:gd name="T10" fmla="*/ 74 w 86"/>
                <a:gd name="T11" fmla="*/ 44 h 153"/>
                <a:gd name="T12" fmla="*/ 78 w 86"/>
                <a:gd name="T13" fmla="*/ 22 h 153"/>
                <a:gd name="T14" fmla="*/ 82 w 86"/>
                <a:gd name="T15" fmla="*/ 0 h 153"/>
                <a:gd name="T16" fmla="*/ 86 w 86"/>
                <a:gd name="T17" fmla="*/ 0 h 153"/>
                <a:gd name="T18" fmla="*/ 83 w 86"/>
                <a:gd name="T19" fmla="*/ 25 h 153"/>
                <a:gd name="T20" fmla="*/ 78 w 86"/>
                <a:gd name="T21" fmla="*/ 47 h 153"/>
                <a:gd name="T22" fmla="*/ 72 w 86"/>
                <a:gd name="T23" fmla="*/ 68 h 153"/>
                <a:gd name="T24" fmla="*/ 63 w 86"/>
                <a:gd name="T25" fmla="*/ 87 h 153"/>
                <a:gd name="T26" fmla="*/ 51 w 86"/>
                <a:gd name="T27" fmla="*/ 104 h 153"/>
                <a:gd name="T28" fmla="*/ 38 w 86"/>
                <a:gd name="T29" fmla="*/ 121 h 153"/>
                <a:gd name="T30" fmla="*/ 4 w 86"/>
                <a:gd name="T31" fmla="*/ 153 h 153"/>
                <a:gd name="T32" fmla="*/ 0 w 86"/>
                <a:gd name="T33" fmla="*/ 14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153">
                  <a:moveTo>
                    <a:pt x="0" y="149"/>
                  </a:moveTo>
                  <a:lnTo>
                    <a:pt x="34" y="116"/>
                  </a:lnTo>
                  <a:lnTo>
                    <a:pt x="46" y="99"/>
                  </a:lnTo>
                  <a:lnTo>
                    <a:pt x="58" y="82"/>
                  </a:lnTo>
                  <a:lnTo>
                    <a:pt x="68" y="64"/>
                  </a:lnTo>
                  <a:lnTo>
                    <a:pt x="74" y="44"/>
                  </a:lnTo>
                  <a:lnTo>
                    <a:pt x="78" y="22"/>
                  </a:lnTo>
                  <a:lnTo>
                    <a:pt x="82" y="0"/>
                  </a:lnTo>
                  <a:lnTo>
                    <a:pt x="86" y="0"/>
                  </a:lnTo>
                  <a:lnTo>
                    <a:pt x="83" y="25"/>
                  </a:lnTo>
                  <a:lnTo>
                    <a:pt x="78" y="47"/>
                  </a:lnTo>
                  <a:lnTo>
                    <a:pt x="72" y="68"/>
                  </a:lnTo>
                  <a:lnTo>
                    <a:pt x="63" y="87"/>
                  </a:lnTo>
                  <a:lnTo>
                    <a:pt x="51" y="104"/>
                  </a:lnTo>
                  <a:lnTo>
                    <a:pt x="38" y="121"/>
                  </a:lnTo>
                  <a:lnTo>
                    <a:pt x="4" y="153"/>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7" name="Freeform 597"/>
            <p:cNvSpPr>
              <a:spLocks/>
            </p:cNvSpPr>
            <p:nvPr/>
          </p:nvSpPr>
          <p:spPr bwMode="auto">
            <a:xfrm>
              <a:off x="2735" y="2439"/>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8" name="Freeform 598"/>
            <p:cNvSpPr>
              <a:spLocks/>
            </p:cNvSpPr>
            <p:nvPr/>
          </p:nvSpPr>
          <p:spPr bwMode="auto">
            <a:xfrm>
              <a:off x="2775" y="2351"/>
              <a:ext cx="3" cy="14"/>
            </a:xfrm>
            <a:custGeom>
              <a:avLst/>
              <a:gdLst>
                <a:gd name="T0" fmla="*/ 2 w 6"/>
                <a:gd name="T1" fmla="*/ 29 h 29"/>
                <a:gd name="T2" fmla="*/ 0 w 6"/>
                <a:gd name="T3" fmla="*/ 0 h 29"/>
                <a:gd name="T4" fmla="*/ 5 w 6"/>
                <a:gd name="T5" fmla="*/ 0 h 29"/>
                <a:gd name="T6" fmla="*/ 6 w 6"/>
                <a:gd name="T7" fmla="*/ 29 h 29"/>
                <a:gd name="T8" fmla="*/ 2 w 6"/>
                <a:gd name="T9" fmla="*/ 29 h 29"/>
              </a:gdLst>
              <a:ahLst/>
              <a:cxnLst>
                <a:cxn ang="0">
                  <a:pos x="T0" y="T1"/>
                </a:cxn>
                <a:cxn ang="0">
                  <a:pos x="T2" y="T3"/>
                </a:cxn>
                <a:cxn ang="0">
                  <a:pos x="T4" y="T5"/>
                </a:cxn>
                <a:cxn ang="0">
                  <a:pos x="T6" y="T7"/>
                </a:cxn>
                <a:cxn ang="0">
                  <a:pos x="T8" y="T9"/>
                </a:cxn>
              </a:cxnLst>
              <a:rect l="0" t="0" r="r" b="b"/>
              <a:pathLst>
                <a:path w="6" h="29">
                  <a:moveTo>
                    <a:pt x="2" y="29"/>
                  </a:moveTo>
                  <a:lnTo>
                    <a:pt x="0" y="0"/>
                  </a:lnTo>
                  <a:lnTo>
                    <a:pt x="5" y="0"/>
                  </a:lnTo>
                  <a:lnTo>
                    <a:pt x="6" y="29"/>
                  </a:lnTo>
                  <a:lnTo>
                    <a:pt x="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19" name="Freeform 599"/>
            <p:cNvSpPr>
              <a:spLocks/>
            </p:cNvSpPr>
            <p:nvPr/>
          </p:nvSpPr>
          <p:spPr bwMode="auto">
            <a:xfrm>
              <a:off x="2776" y="2365"/>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0" name="Freeform 600"/>
            <p:cNvSpPr>
              <a:spLocks/>
            </p:cNvSpPr>
            <p:nvPr/>
          </p:nvSpPr>
          <p:spPr bwMode="auto">
            <a:xfrm>
              <a:off x="2745" y="2350"/>
              <a:ext cx="32" cy="43"/>
            </a:xfrm>
            <a:custGeom>
              <a:avLst/>
              <a:gdLst>
                <a:gd name="T0" fmla="*/ 65 w 65"/>
                <a:gd name="T1" fmla="*/ 4 h 86"/>
                <a:gd name="T2" fmla="*/ 4 w 65"/>
                <a:gd name="T3" fmla="*/ 86 h 86"/>
                <a:gd name="T4" fmla="*/ 0 w 65"/>
                <a:gd name="T5" fmla="*/ 81 h 86"/>
                <a:gd name="T6" fmla="*/ 60 w 65"/>
                <a:gd name="T7" fmla="*/ 0 h 86"/>
                <a:gd name="T8" fmla="*/ 65 w 65"/>
                <a:gd name="T9" fmla="*/ 4 h 86"/>
              </a:gdLst>
              <a:ahLst/>
              <a:cxnLst>
                <a:cxn ang="0">
                  <a:pos x="T0" y="T1"/>
                </a:cxn>
                <a:cxn ang="0">
                  <a:pos x="T2" y="T3"/>
                </a:cxn>
                <a:cxn ang="0">
                  <a:pos x="T4" y="T5"/>
                </a:cxn>
                <a:cxn ang="0">
                  <a:pos x="T6" y="T7"/>
                </a:cxn>
                <a:cxn ang="0">
                  <a:pos x="T8" y="T9"/>
                </a:cxn>
              </a:cxnLst>
              <a:rect l="0" t="0" r="r" b="b"/>
              <a:pathLst>
                <a:path w="65" h="86">
                  <a:moveTo>
                    <a:pt x="65" y="4"/>
                  </a:moveTo>
                  <a:lnTo>
                    <a:pt x="4" y="86"/>
                  </a:lnTo>
                  <a:lnTo>
                    <a:pt x="0" y="81"/>
                  </a:lnTo>
                  <a:lnTo>
                    <a:pt x="60" y="0"/>
                  </a:lnTo>
                  <a:lnTo>
                    <a:pt x="6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1" name="Freeform 601"/>
            <p:cNvSpPr>
              <a:spLocks/>
            </p:cNvSpPr>
            <p:nvPr/>
          </p:nvSpPr>
          <p:spPr bwMode="auto">
            <a:xfrm>
              <a:off x="2775" y="2347"/>
              <a:ext cx="2" cy="5"/>
            </a:xfrm>
            <a:custGeom>
              <a:avLst/>
              <a:gdLst>
                <a:gd name="T0" fmla="*/ 5 w 5"/>
                <a:gd name="T1" fmla="*/ 8 h 11"/>
                <a:gd name="T2" fmla="*/ 5 w 5"/>
                <a:gd name="T3" fmla="*/ 0 h 11"/>
                <a:gd name="T4" fmla="*/ 0 w 5"/>
                <a:gd name="T5" fmla="*/ 7 h 11"/>
                <a:gd name="T6" fmla="*/ 5 w 5"/>
                <a:gd name="T7" fmla="*/ 11 h 11"/>
                <a:gd name="T8" fmla="*/ 0 w 5"/>
                <a:gd name="T9" fmla="*/ 8 h 11"/>
                <a:gd name="T10" fmla="*/ 5 w 5"/>
                <a:gd name="T11" fmla="*/ 8 h 11"/>
              </a:gdLst>
              <a:ahLst/>
              <a:cxnLst>
                <a:cxn ang="0">
                  <a:pos x="T0" y="T1"/>
                </a:cxn>
                <a:cxn ang="0">
                  <a:pos x="T2" y="T3"/>
                </a:cxn>
                <a:cxn ang="0">
                  <a:pos x="T4" y="T5"/>
                </a:cxn>
                <a:cxn ang="0">
                  <a:pos x="T6" y="T7"/>
                </a:cxn>
                <a:cxn ang="0">
                  <a:pos x="T8" y="T9"/>
                </a:cxn>
                <a:cxn ang="0">
                  <a:pos x="T10" y="T11"/>
                </a:cxn>
              </a:cxnLst>
              <a:rect l="0" t="0" r="r" b="b"/>
              <a:pathLst>
                <a:path w="5" h="11">
                  <a:moveTo>
                    <a:pt x="5" y="8"/>
                  </a:moveTo>
                  <a:lnTo>
                    <a:pt x="5" y="0"/>
                  </a:lnTo>
                  <a:lnTo>
                    <a:pt x="0" y="7"/>
                  </a:lnTo>
                  <a:lnTo>
                    <a:pt x="5" y="11"/>
                  </a:lnTo>
                  <a:lnTo>
                    <a:pt x="0" y="8"/>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2" name="Freeform 602"/>
            <p:cNvSpPr>
              <a:spLocks/>
            </p:cNvSpPr>
            <p:nvPr/>
          </p:nvSpPr>
          <p:spPr bwMode="auto">
            <a:xfrm>
              <a:off x="2745" y="2327"/>
              <a:ext cx="29" cy="66"/>
            </a:xfrm>
            <a:custGeom>
              <a:avLst/>
              <a:gdLst>
                <a:gd name="T0" fmla="*/ 0 w 58"/>
                <a:gd name="T1" fmla="*/ 126 h 131"/>
                <a:gd name="T2" fmla="*/ 7 w 58"/>
                <a:gd name="T3" fmla="*/ 112 h 131"/>
                <a:gd name="T4" fmla="*/ 26 w 58"/>
                <a:gd name="T5" fmla="*/ 78 h 131"/>
                <a:gd name="T6" fmla="*/ 45 w 58"/>
                <a:gd name="T7" fmla="*/ 37 h 131"/>
                <a:gd name="T8" fmla="*/ 51 w 58"/>
                <a:gd name="T9" fmla="*/ 17 h 131"/>
                <a:gd name="T10" fmla="*/ 54 w 58"/>
                <a:gd name="T11" fmla="*/ 0 h 131"/>
                <a:gd name="T12" fmla="*/ 58 w 58"/>
                <a:gd name="T13" fmla="*/ 3 h 131"/>
                <a:gd name="T14" fmla="*/ 55 w 58"/>
                <a:gd name="T15" fmla="*/ 20 h 131"/>
                <a:gd name="T16" fmla="*/ 49 w 58"/>
                <a:gd name="T17" fmla="*/ 40 h 131"/>
                <a:gd name="T18" fmla="*/ 31 w 58"/>
                <a:gd name="T19" fmla="*/ 83 h 131"/>
                <a:gd name="T20" fmla="*/ 12 w 58"/>
                <a:gd name="T21" fmla="*/ 117 h 131"/>
                <a:gd name="T22" fmla="*/ 4 w 58"/>
                <a:gd name="T23" fmla="*/ 131 h 131"/>
                <a:gd name="T24" fmla="*/ 0 w 58"/>
                <a:gd name="T25" fmla="*/ 12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31">
                  <a:moveTo>
                    <a:pt x="0" y="126"/>
                  </a:moveTo>
                  <a:lnTo>
                    <a:pt x="7" y="112"/>
                  </a:lnTo>
                  <a:lnTo>
                    <a:pt x="26" y="78"/>
                  </a:lnTo>
                  <a:lnTo>
                    <a:pt x="45" y="37"/>
                  </a:lnTo>
                  <a:lnTo>
                    <a:pt x="51" y="17"/>
                  </a:lnTo>
                  <a:lnTo>
                    <a:pt x="54" y="0"/>
                  </a:lnTo>
                  <a:lnTo>
                    <a:pt x="58" y="3"/>
                  </a:lnTo>
                  <a:lnTo>
                    <a:pt x="55" y="20"/>
                  </a:lnTo>
                  <a:lnTo>
                    <a:pt x="49" y="40"/>
                  </a:lnTo>
                  <a:lnTo>
                    <a:pt x="31" y="83"/>
                  </a:lnTo>
                  <a:lnTo>
                    <a:pt x="12" y="117"/>
                  </a:lnTo>
                  <a:lnTo>
                    <a:pt x="4" y="131"/>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3" name="Freeform 603"/>
            <p:cNvSpPr>
              <a:spLocks/>
            </p:cNvSpPr>
            <p:nvPr/>
          </p:nvSpPr>
          <p:spPr bwMode="auto">
            <a:xfrm>
              <a:off x="2745" y="2391"/>
              <a:ext cx="2" cy="2"/>
            </a:xfrm>
            <a:custGeom>
              <a:avLst/>
              <a:gdLst>
                <a:gd name="T0" fmla="*/ 4 w 4"/>
                <a:gd name="T1" fmla="*/ 5 h 5"/>
                <a:gd name="T2" fmla="*/ 0 w 4"/>
                <a:gd name="T3" fmla="*/ 0 h 5"/>
                <a:gd name="T4" fmla="*/ 4 w 4"/>
                <a:gd name="T5" fmla="*/ 5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5"/>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4" name="Freeform 604"/>
            <p:cNvSpPr>
              <a:spLocks/>
            </p:cNvSpPr>
            <p:nvPr/>
          </p:nvSpPr>
          <p:spPr bwMode="auto">
            <a:xfrm>
              <a:off x="2761" y="2269"/>
              <a:ext cx="13" cy="59"/>
            </a:xfrm>
            <a:custGeom>
              <a:avLst/>
              <a:gdLst>
                <a:gd name="T0" fmla="*/ 22 w 26"/>
                <a:gd name="T1" fmla="*/ 119 h 119"/>
                <a:gd name="T2" fmla="*/ 20 w 26"/>
                <a:gd name="T3" fmla="*/ 85 h 119"/>
                <a:gd name="T4" fmla="*/ 19 w 26"/>
                <a:gd name="T5" fmla="*/ 59 h 119"/>
                <a:gd name="T6" fmla="*/ 11 w 26"/>
                <a:gd name="T7" fmla="*/ 34 h 119"/>
                <a:gd name="T8" fmla="*/ 0 w 26"/>
                <a:gd name="T9" fmla="*/ 4 h 119"/>
                <a:gd name="T10" fmla="*/ 5 w 26"/>
                <a:gd name="T11" fmla="*/ 0 h 119"/>
                <a:gd name="T12" fmla="*/ 16 w 26"/>
                <a:gd name="T13" fmla="*/ 31 h 119"/>
                <a:gd name="T14" fmla="*/ 23 w 26"/>
                <a:gd name="T15" fmla="*/ 59 h 119"/>
                <a:gd name="T16" fmla="*/ 25 w 26"/>
                <a:gd name="T17" fmla="*/ 85 h 119"/>
                <a:gd name="T18" fmla="*/ 26 w 26"/>
                <a:gd name="T19" fmla="*/ 119 h 119"/>
                <a:gd name="T20" fmla="*/ 22 w 26"/>
                <a:gd name="T2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9">
                  <a:moveTo>
                    <a:pt x="22" y="119"/>
                  </a:moveTo>
                  <a:lnTo>
                    <a:pt x="20" y="85"/>
                  </a:lnTo>
                  <a:lnTo>
                    <a:pt x="19" y="59"/>
                  </a:lnTo>
                  <a:lnTo>
                    <a:pt x="11" y="34"/>
                  </a:lnTo>
                  <a:lnTo>
                    <a:pt x="0" y="4"/>
                  </a:lnTo>
                  <a:lnTo>
                    <a:pt x="5" y="0"/>
                  </a:lnTo>
                  <a:lnTo>
                    <a:pt x="16" y="31"/>
                  </a:lnTo>
                  <a:lnTo>
                    <a:pt x="23" y="59"/>
                  </a:lnTo>
                  <a:lnTo>
                    <a:pt x="25" y="85"/>
                  </a:lnTo>
                  <a:lnTo>
                    <a:pt x="26" y="119"/>
                  </a:lnTo>
                  <a:lnTo>
                    <a:pt x="22"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5" name="Freeform 605"/>
            <p:cNvSpPr>
              <a:spLocks/>
            </p:cNvSpPr>
            <p:nvPr/>
          </p:nvSpPr>
          <p:spPr bwMode="auto">
            <a:xfrm>
              <a:off x="2772" y="2327"/>
              <a:ext cx="2"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6" name="Freeform 606"/>
            <p:cNvSpPr>
              <a:spLocks/>
            </p:cNvSpPr>
            <p:nvPr/>
          </p:nvSpPr>
          <p:spPr bwMode="auto">
            <a:xfrm>
              <a:off x="2726" y="2185"/>
              <a:ext cx="37" cy="85"/>
            </a:xfrm>
            <a:custGeom>
              <a:avLst/>
              <a:gdLst>
                <a:gd name="T0" fmla="*/ 69 w 74"/>
                <a:gd name="T1" fmla="*/ 172 h 172"/>
                <a:gd name="T2" fmla="*/ 46 w 74"/>
                <a:gd name="T3" fmla="*/ 128 h 172"/>
                <a:gd name="T4" fmla="*/ 24 w 74"/>
                <a:gd name="T5" fmla="*/ 90 h 172"/>
                <a:gd name="T6" fmla="*/ 7 w 74"/>
                <a:gd name="T7" fmla="*/ 50 h 172"/>
                <a:gd name="T8" fmla="*/ 4 w 74"/>
                <a:gd name="T9" fmla="*/ 37 h 172"/>
                <a:gd name="T10" fmla="*/ 1 w 74"/>
                <a:gd name="T11" fmla="*/ 25 h 172"/>
                <a:gd name="T12" fmla="*/ 0 w 74"/>
                <a:gd name="T13" fmla="*/ 0 h 172"/>
                <a:gd name="T14" fmla="*/ 4 w 74"/>
                <a:gd name="T15" fmla="*/ 0 h 172"/>
                <a:gd name="T16" fmla="*/ 6 w 74"/>
                <a:gd name="T17" fmla="*/ 25 h 172"/>
                <a:gd name="T18" fmla="*/ 9 w 74"/>
                <a:gd name="T19" fmla="*/ 37 h 172"/>
                <a:gd name="T20" fmla="*/ 12 w 74"/>
                <a:gd name="T21" fmla="*/ 47 h 172"/>
                <a:gd name="T22" fmla="*/ 29 w 74"/>
                <a:gd name="T23" fmla="*/ 87 h 172"/>
                <a:gd name="T24" fmla="*/ 51 w 74"/>
                <a:gd name="T25" fmla="*/ 125 h 172"/>
                <a:gd name="T26" fmla="*/ 74 w 74"/>
                <a:gd name="T27" fmla="*/ 168 h 172"/>
                <a:gd name="T28" fmla="*/ 69 w 74"/>
                <a:gd name="T2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72">
                  <a:moveTo>
                    <a:pt x="69" y="172"/>
                  </a:moveTo>
                  <a:lnTo>
                    <a:pt x="46" y="128"/>
                  </a:lnTo>
                  <a:lnTo>
                    <a:pt x="24" y="90"/>
                  </a:lnTo>
                  <a:lnTo>
                    <a:pt x="7" y="50"/>
                  </a:lnTo>
                  <a:lnTo>
                    <a:pt x="4" y="37"/>
                  </a:lnTo>
                  <a:lnTo>
                    <a:pt x="1" y="25"/>
                  </a:lnTo>
                  <a:lnTo>
                    <a:pt x="0" y="0"/>
                  </a:lnTo>
                  <a:lnTo>
                    <a:pt x="4" y="0"/>
                  </a:lnTo>
                  <a:lnTo>
                    <a:pt x="6" y="25"/>
                  </a:lnTo>
                  <a:lnTo>
                    <a:pt x="9" y="37"/>
                  </a:lnTo>
                  <a:lnTo>
                    <a:pt x="12" y="47"/>
                  </a:lnTo>
                  <a:lnTo>
                    <a:pt x="29" y="87"/>
                  </a:lnTo>
                  <a:lnTo>
                    <a:pt x="51" y="125"/>
                  </a:lnTo>
                  <a:lnTo>
                    <a:pt x="74" y="168"/>
                  </a:lnTo>
                  <a:lnTo>
                    <a:pt x="69"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7" name="Freeform 607"/>
            <p:cNvSpPr>
              <a:spLocks/>
            </p:cNvSpPr>
            <p:nvPr/>
          </p:nvSpPr>
          <p:spPr bwMode="auto">
            <a:xfrm>
              <a:off x="2761" y="2269"/>
              <a:ext cx="2" cy="1"/>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8" name="Freeform 608"/>
            <p:cNvSpPr>
              <a:spLocks/>
            </p:cNvSpPr>
            <p:nvPr/>
          </p:nvSpPr>
          <p:spPr bwMode="auto">
            <a:xfrm>
              <a:off x="2726" y="2121"/>
              <a:ext cx="3" cy="64"/>
            </a:xfrm>
            <a:custGeom>
              <a:avLst/>
              <a:gdLst>
                <a:gd name="T0" fmla="*/ 0 w 6"/>
                <a:gd name="T1" fmla="*/ 126 h 126"/>
                <a:gd name="T2" fmla="*/ 0 w 6"/>
                <a:gd name="T3" fmla="*/ 63 h 126"/>
                <a:gd name="T4" fmla="*/ 1 w 6"/>
                <a:gd name="T5" fmla="*/ 0 h 126"/>
                <a:gd name="T6" fmla="*/ 6 w 6"/>
                <a:gd name="T7" fmla="*/ 0 h 126"/>
                <a:gd name="T8" fmla="*/ 4 w 6"/>
                <a:gd name="T9" fmla="*/ 63 h 126"/>
                <a:gd name="T10" fmla="*/ 6 w 6"/>
                <a:gd name="T11" fmla="*/ 126 h 126"/>
                <a:gd name="T12" fmla="*/ 0 w 6"/>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 h="126">
                  <a:moveTo>
                    <a:pt x="0" y="126"/>
                  </a:moveTo>
                  <a:lnTo>
                    <a:pt x="0" y="63"/>
                  </a:lnTo>
                  <a:lnTo>
                    <a:pt x="1" y="0"/>
                  </a:lnTo>
                  <a:lnTo>
                    <a:pt x="6" y="0"/>
                  </a:lnTo>
                  <a:lnTo>
                    <a:pt x="4" y="63"/>
                  </a:lnTo>
                  <a:lnTo>
                    <a:pt x="6" y="126"/>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29" name="Freeform 609"/>
            <p:cNvSpPr>
              <a:spLocks/>
            </p:cNvSpPr>
            <p:nvPr/>
          </p:nvSpPr>
          <p:spPr bwMode="auto">
            <a:xfrm>
              <a:off x="2691" y="2121"/>
              <a:ext cx="38" cy="19"/>
            </a:xfrm>
            <a:custGeom>
              <a:avLst/>
              <a:gdLst>
                <a:gd name="T0" fmla="*/ 78 w 78"/>
                <a:gd name="T1" fmla="*/ 5 h 39"/>
                <a:gd name="T2" fmla="*/ 58 w 78"/>
                <a:gd name="T3" fmla="*/ 9 h 39"/>
                <a:gd name="T4" fmla="*/ 41 w 78"/>
                <a:gd name="T5" fmla="*/ 17 h 39"/>
                <a:gd name="T6" fmla="*/ 5 w 78"/>
                <a:gd name="T7" fmla="*/ 39 h 39"/>
                <a:gd name="T8" fmla="*/ 0 w 78"/>
                <a:gd name="T9" fmla="*/ 34 h 39"/>
                <a:gd name="T10" fmla="*/ 36 w 78"/>
                <a:gd name="T11" fmla="*/ 12 h 39"/>
                <a:gd name="T12" fmla="*/ 54 w 78"/>
                <a:gd name="T13" fmla="*/ 5 h 39"/>
                <a:gd name="T14" fmla="*/ 75 w 78"/>
                <a:gd name="T15" fmla="*/ 0 h 39"/>
                <a:gd name="T16" fmla="*/ 78 w 78"/>
                <a:gd name="T1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39">
                  <a:moveTo>
                    <a:pt x="78" y="5"/>
                  </a:moveTo>
                  <a:lnTo>
                    <a:pt x="58" y="9"/>
                  </a:lnTo>
                  <a:lnTo>
                    <a:pt x="41" y="17"/>
                  </a:lnTo>
                  <a:lnTo>
                    <a:pt x="5" y="39"/>
                  </a:lnTo>
                  <a:lnTo>
                    <a:pt x="0" y="34"/>
                  </a:lnTo>
                  <a:lnTo>
                    <a:pt x="36" y="12"/>
                  </a:lnTo>
                  <a:lnTo>
                    <a:pt x="54" y="5"/>
                  </a:lnTo>
                  <a:lnTo>
                    <a:pt x="75" y="0"/>
                  </a:lnTo>
                  <a:lnTo>
                    <a:pt x="7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0" name="Freeform 610"/>
            <p:cNvSpPr>
              <a:spLocks/>
            </p:cNvSpPr>
            <p:nvPr/>
          </p:nvSpPr>
          <p:spPr bwMode="auto">
            <a:xfrm>
              <a:off x="2727" y="2121"/>
              <a:ext cx="2" cy="2"/>
            </a:xfrm>
            <a:custGeom>
              <a:avLst/>
              <a:gdLst>
                <a:gd name="T0" fmla="*/ 5 w 5"/>
                <a:gd name="T1" fmla="*/ 2 h 5"/>
                <a:gd name="T2" fmla="*/ 5 w 5"/>
                <a:gd name="T3" fmla="*/ 0 h 5"/>
                <a:gd name="T4" fmla="*/ 2 w 5"/>
                <a:gd name="T5" fmla="*/ 0 h 5"/>
                <a:gd name="T6" fmla="*/ 5 w 5"/>
                <a:gd name="T7" fmla="*/ 5 h 5"/>
                <a:gd name="T8" fmla="*/ 0 w 5"/>
                <a:gd name="T9" fmla="*/ 2 h 5"/>
                <a:gd name="T10" fmla="*/ 5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5" y="2"/>
                  </a:moveTo>
                  <a:lnTo>
                    <a:pt x="5" y="0"/>
                  </a:lnTo>
                  <a:lnTo>
                    <a:pt x="2" y="0"/>
                  </a:lnTo>
                  <a:lnTo>
                    <a:pt x="5" y="5"/>
                  </a:lnTo>
                  <a:lnTo>
                    <a:pt x="0"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1" name="Freeform 611"/>
            <p:cNvSpPr>
              <a:spLocks/>
            </p:cNvSpPr>
            <p:nvPr/>
          </p:nvSpPr>
          <p:spPr bwMode="auto">
            <a:xfrm>
              <a:off x="2669" y="2138"/>
              <a:ext cx="24" cy="27"/>
            </a:xfrm>
            <a:custGeom>
              <a:avLst/>
              <a:gdLst>
                <a:gd name="T0" fmla="*/ 48 w 48"/>
                <a:gd name="T1" fmla="*/ 5 h 54"/>
                <a:gd name="T2" fmla="*/ 20 w 48"/>
                <a:gd name="T3" fmla="*/ 26 h 54"/>
                <a:gd name="T4" fmla="*/ 12 w 48"/>
                <a:gd name="T5" fmla="*/ 36 h 54"/>
                <a:gd name="T6" fmla="*/ 6 w 48"/>
                <a:gd name="T7" fmla="*/ 54 h 54"/>
                <a:gd name="T8" fmla="*/ 0 w 48"/>
                <a:gd name="T9" fmla="*/ 53 h 54"/>
                <a:gd name="T10" fmla="*/ 6 w 48"/>
                <a:gd name="T11" fmla="*/ 34 h 54"/>
                <a:gd name="T12" fmla="*/ 15 w 48"/>
                <a:gd name="T13" fmla="*/ 22 h 54"/>
                <a:gd name="T14" fmla="*/ 43 w 48"/>
                <a:gd name="T15" fmla="*/ 0 h 54"/>
                <a:gd name="T16" fmla="*/ 48 w 48"/>
                <a:gd name="T17"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4">
                  <a:moveTo>
                    <a:pt x="48" y="5"/>
                  </a:moveTo>
                  <a:lnTo>
                    <a:pt x="20" y="26"/>
                  </a:lnTo>
                  <a:lnTo>
                    <a:pt x="12" y="36"/>
                  </a:lnTo>
                  <a:lnTo>
                    <a:pt x="6" y="54"/>
                  </a:lnTo>
                  <a:lnTo>
                    <a:pt x="0" y="53"/>
                  </a:lnTo>
                  <a:lnTo>
                    <a:pt x="6" y="34"/>
                  </a:lnTo>
                  <a:lnTo>
                    <a:pt x="15" y="22"/>
                  </a:lnTo>
                  <a:lnTo>
                    <a:pt x="43" y="0"/>
                  </a:lnTo>
                  <a:lnTo>
                    <a:pt x="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2" name="Freeform 612"/>
            <p:cNvSpPr>
              <a:spLocks/>
            </p:cNvSpPr>
            <p:nvPr/>
          </p:nvSpPr>
          <p:spPr bwMode="auto">
            <a:xfrm>
              <a:off x="2691" y="2138"/>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3" name="Freeform 613"/>
            <p:cNvSpPr>
              <a:spLocks/>
            </p:cNvSpPr>
            <p:nvPr/>
          </p:nvSpPr>
          <p:spPr bwMode="auto">
            <a:xfrm>
              <a:off x="2649" y="2165"/>
              <a:ext cx="23" cy="70"/>
            </a:xfrm>
            <a:custGeom>
              <a:avLst/>
              <a:gdLst>
                <a:gd name="T0" fmla="*/ 46 w 46"/>
                <a:gd name="T1" fmla="*/ 0 h 141"/>
                <a:gd name="T2" fmla="*/ 37 w 46"/>
                <a:gd name="T3" fmla="*/ 37 h 141"/>
                <a:gd name="T4" fmla="*/ 31 w 46"/>
                <a:gd name="T5" fmla="*/ 71 h 141"/>
                <a:gd name="T6" fmla="*/ 23 w 46"/>
                <a:gd name="T7" fmla="*/ 105 h 141"/>
                <a:gd name="T8" fmla="*/ 14 w 46"/>
                <a:gd name="T9" fmla="*/ 124 h 141"/>
                <a:gd name="T10" fmla="*/ 4 w 46"/>
                <a:gd name="T11" fmla="*/ 141 h 141"/>
                <a:gd name="T12" fmla="*/ 0 w 46"/>
                <a:gd name="T13" fmla="*/ 136 h 141"/>
                <a:gd name="T14" fmla="*/ 9 w 46"/>
                <a:gd name="T15" fmla="*/ 120 h 141"/>
                <a:gd name="T16" fmla="*/ 17 w 46"/>
                <a:gd name="T17" fmla="*/ 104 h 141"/>
                <a:gd name="T18" fmla="*/ 24 w 46"/>
                <a:gd name="T19" fmla="*/ 71 h 141"/>
                <a:gd name="T20" fmla="*/ 31 w 46"/>
                <a:gd name="T21" fmla="*/ 37 h 141"/>
                <a:gd name="T22" fmla="*/ 40 w 46"/>
                <a:gd name="T23" fmla="*/ 0 h 141"/>
                <a:gd name="T24" fmla="*/ 46 w 46"/>
                <a:gd name="T2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1">
                  <a:moveTo>
                    <a:pt x="46" y="0"/>
                  </a:moveTo>
                  <a:lnTo>
                    <a:pt x="37" y="37"/>
                  </a:lnTo>
                  <a:lnTo>
                    <a:pt x="31" y="71"/>
                  </a:lnTo>
                  <a:lnTo>
                    <a:pt x="23" y="105"/>
                  </a:lnTo>
                  <a:lnTo>
                    <a:pt x="14" y="124"/>
                  </a:lnTo>
                  <a:lnTo>
                    <a:pt x="4" y="141"/>
                  </a:lnTo>
                  <a:lnTo>
                    <a:pt x="0" y="136"/>
                  </a:lnTo>
                  <a:lnTo>
                    <a:pt x="9" y="120"/>
                  </a:lnTo>
                  <a:lnTo>
                    <a:pt x="17" y="104"/>
                  </a:lnTo>
                  <a:lnTo>
                    <a:pt x="24" y="71"/>
                  </a:lnTo>
                  <a:lnTo>
                    <a:pt x="31" y="37"/>
                  </a:lnTo>
                  <a:lnTo>
                    <a:pt x="40"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4" name="Freeform 614"/>
            <p:cNvSpPr>
              <a:spLocks/>
            </p:cNvSpPr>
            <p:nvPr/>
          </p:nvSpPr>
          <p:spPr bwMode="auto">
            <a:xfrm>
              <a:off x="2649" y="2187"/>
              <a:ext cx="8" cy="47"/>
            </a:xfrm>
            <a:custGeom>
              <a:avLst/>
              <a:gdLst>
                <a:gd name="T0" fmla="*/ 0 w 17"/>
                <a:gd name="T1" fmla="*/ 91 h 94"/>
                <a:gd name="T2" fmla="*/ 6 w 17"/>
                <a:gd name="T3" fmla="*/ 60 h 94"/>
                <a:gd name="T4" fmla="*/ 6 w 17"/>
                <a:gd name="T5" fmla="*/ 42 h 94"/>
                <a:gd name="T6" fmla="*/ 7 w 17"/>
                <a:gd name="T7" fmla="*/ 23 h 94"/>
                <a:gd name="T8" fmla="*/ 12 w 17"/>
                <a:gd name="T9" fmla="*/ 0 h 94"/>
                <a:gd name="T10" fmla="*/ 17 w 17"/>
                <a:gd name="T11" fmla="*/ 3 h 94"/>
                <a:gd name="T12" fmla="*/ 12 w 17"/>
                <a:gd name="T13" fmla="*/ 26 h 94"/>
                <a:gd name="T14" fmla="*/ 11 w 17"/>
                <a:gd name="T15" fmla="*/ 42 h 94"/>
                <a:gd name="T16" fmla="*/ 11 w 17"/>
                <a:gd name="T17" fmla="*/ 63 h 94"/>
                <a:gd name="T18" fmla="*/ 4 w 17"/>
                <a:gd name="T19" fmla="*/ 94 h 94"/>
                <a:gd name="T20" fmla="*/ 0 w 17"/>
                <a:gd name="T21"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4">
                  <a:moveTo>
                    <a:pt x="0" y="91"/>
                  </a:moveTo>
                  <a:lnTo>
                    <a:pt x="6" y="60"/>
                  </a:lnTo>
                  <a:lnTo>
                    <a:pt x="6" y="42"/>
                  </a:lnTo>
                  <a:lnTo>
                    <a:pt x="7" y="23"/>
                  </a:lnTo>
                  <a:lnTo>
                    <a:pt x="12" y="0"/>
                  </a:lnTo>
                  <a:lnTo>
                    <a:pt x="17" y="3"/>
                  </a:lnTo>
                  <a:lnTo>
                    <a:pt x="12" y="26"/>
                  </a:lnTo>
                  <a:lnTo>
                    <a:pt x="11" y="42"/>
                  </a:lnTo>
                  <a:lnTo>
                    <a:pt x="11" y="63"/>
                  </a:lnTo>
                  <a:lnTo>
                    <a:pt x="4" y="94"/>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5" name="Freeform 615"/>
            <p:cNvSpPr>
              <a:spLocks/>
            </p:cNvSpPr>
            <p:nvPr/>
          </p:nvSpPr>
          <p:spPr bwMode="auto">
            <a:xfrm>
              <a:off x="2649" y="2232"/>
              <a:ext cx="2" cy="3"/>
            </a:xfrm>
            <a:custGeom>
              <a:avLst/>
              <a:gdLst>
                <a:gd name="T0" fmla="*/ 4 w 4"/>
                <a:gd name="T1" fmla="*/ 5 h 5"/>
                <a:gd name="T2" fmla="*/ 0 w 4"/>
                <a:gd name="T3" fmla="*/ 0 h 5"/>
                <a:gd name="T4" fmla="*/ 4 w 4"/>
                <a:gd name="T5" fmla="*/ 3 h 5"/>
                <a:gd name="T6" fmla="*/ 0 w 4"/>
                <a:gd name="T7" fmla="*/ 0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0" y="0"/>
                  </a:lnTo>
                  <a:lnTo>
                    <a:pt x="4" y="3"/>
                  </a:ln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6" name="Freeform 616"/>
            <p:cNvSpPr>
              <a:spLocks/>
            </p:cNvSpPr>
            <p:nvPr/>
          </p:nvSpPr>
          <p:spPr bwMode="auto">
            <a:xfrm>
              <a:off x="2655" y="2166"/>
              <a:ext cx="5" cy="22"/>
            </a:xfrm>
            <a:custGeom>
              <a:avLst/>
              <a:gdLst>
                <a:gd name="T0" fmla="*/ 0 w 11"/>
                <a:gd name="T1" fmla="*/ 43 h 43"/>
                <a:gd name="T2" fmla="*/ 5 w 11"/>
                <a:gd name="T3" fmla="*/ 43 h 43"/>
                <a:gd name="T4" fmla="*/ 11 w 11"/>
                <a:gd name="T5" fmla="*/ 0 h 43"/>
                <a:gd name="T6" fmla="*/ 6 w 11"/>
                <a:gd name="T7" fmla="*/ 0 h 43"/>
                <a:gd name="T8" fmla="*/ 0 w 11"/>
                <a:gd name="T9" fmla="*/ 43 h 43"/>
              </a:gdLst>
              <a:ahLst/>
              <a:cxnLst>
                <a:cxn ang="0">
                  <a:pos x="T0" y="T1"/>
                </a:cxn>
                <a:cxn ang="0">
                  <a:pos x="T2" y="T3"/>
                </a:cxn>
                <a:cxn ang="0">
                  <a:pos x="T4" y="T5"/>
                </a:cxn>
                <a:cxn ang="0">
                  <a:pos x="T6" y="T7"/>
                </a:cxn>
                <a:cxn ang="0">
                  <a:pos x="T8" y="T9"/>
                </a:cxn>
              </a:cxnLst>
              <a:rect l="0" t="0" r="r" b="b"/>
              <a:pathLst>
                <a:path w="11" h="43">
                  <a:moveTo>
                    <a:pt x="0" y="43"/>
                  </a:moveTo>
                  <a:lnTo>
                    <a:pt x="5" y="43"/>
                  </a:lnTo>
                  <a:lnTo>
                    <a:pt x="11" y="0"/>
                  </a:lnTo>
                  <a:lnTo>
                    <a:pt x="6" y="0"/>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7" name="Freeform 617"/>
            <p:cNvSpPr>
              <a:spLocks/>
            </p:cNvSpPr>
            <p:nvPr/>
          </p:nvSpPr>
          <p:spPr bwMode="auto">
            <a:xfrm>
              <a:off x="2655" y="2187"/>
              <a:ext cx="2" cy="1"/>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8" name="Freeform 618"/>
            <p:cNvSpPr>
              <a:spLocks/>
            </p:cNvSpPr>
            <p:nvPr/>
          </p:nvSpPr>
          <p:spPr bwMode="auto">
            <a:xfrm>
              <a:off x="2624" y="2165"/>
              <a:ext cx="36" cy="27"/>
            </a:xfrm>
            <a:custGeom>
              <a:avLst/>
              <a:gdLst>
                <a:gd name="T0" fmla="*/ 73 w 73"/>
                <a:gd name="T1" fmla="*/ 4 h 52"/>
                <a:gd name="T2" fmla="*/ 40 w 73"/>
                <a:gd name="T3" fmla="*/ 37 h 52"/>
                <a:gd name="T4" fmla="*/ 23 w 73"/>
                <a:gd name="T5" fmla="*/ 47 h 52"/>
                <a:gd name="T6" fmla="*/ 3 w 73"/>
                <a:gd name="T7" fmla="*/ 52 h 52"/>
                <a:gd name="T8" fmla="*/ 0 w 73"/>
                <a:gd name="T9" fmla="*/ 47 h 52"/>
                <a:gd name="T10" fmla="*/ 20 w 73"/>
                <a:gd name="T11" fmla="*/ 43 h 52"/>
                <a:gd name="T12" fmla="*/ 36 w 73"/>
                <a:gd name="T13" fmla="*/ 32 h 52"/>
                <a:gd name="T14" fmla="*/ 68 w 73"/>
                <a:gd name="T15" fmla="*/ 0 h 52"/>
                <a:gd name="T16" fmla="*/ 73 w 73"/>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2">
                  <a:moveTo>
                    <a:pt x="73" y="4"/>
                  </a:moveTo>
                  <a:lnTo>
                    <a:pt x="40" y="37"/>
                  </a:lnTo>
                  <a:lnTo>
                    <a:pt x="23" y="47"/>
                  </a:lnTo>
                  <a:lnTo>
                    <a:pt x="3" y="52"/>
                  </a:lnTo>
                  <a:lnTo>
                    <a:pt x="0" y="47"/>
                  </a:lnTo>
                  <a:lnTo>
                    <a:pt x="20" y="43"/>
                  </a:lnTo>
                  <a:lnTo>
                    <a:pt x="36" y="32"/>
                  </a:lnTo>
                  <a:lnTo>
                    <a:pt x="68" y="0"/>
                  </a:lnTo>
                  <a:lnTo>
                    <a:pt x="7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39" name="Freeform 619"/>
            <p:cNvSpPr>
              <a:spLocks/>
            </p:cNvSpPr>
            <p:nvPr/>
          </p:nvSpPr>
          <p:spPr bwMode="auto">
            <a:xfrm>
              <a:off x="2658" y="2162"/>
              <a:ext cx="3" cy="6"/>
            </a:xfrm>
            <a:custGeom>
              <a:avLst/>
              <a:gdLst>
                <a:gd name="T0" fmla="*/ 5 w 6"/>
                <a:gd name="T1" fmla="*/ 8 h 11"/>
                <a:gd name="T2" fmla="*/ 6 w 6"/>
                <a:gd name="T3" fmla="*/ 0 h 11"/>
                <a:gd name="T4" fmla="*/ 0 w 6"/>
                <a:gd name="T5" fmla="*/ 7 h 11"/>
                <a:gd name="T6" fmla="*/ 5 w 6"/>
                <a:gd name="T7" fmla="*/ 11 h 11"/>
                <a:gd name="T8" fmla="*/ 0 w 6"/>
                <a:gd name="T9" fmla="*/ 8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0"/>
                  </a:lnTo>
                  <a:lnTo>
                    <a:pt x="0" y="7"/>
                  </a:lnTo>
                  <a:lnTo>
                    <a:pt x="5" y="11"/>
                  </a:lnTo>
                  <a:lnTo>
                    <a:pt x="0" y="8"/>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0" name="Freeform 620"/>
            <p:cNvSpPr>
              <a:spLocks/>
            </p:cNvSpPr>
            <p:nvPr/>
          </p:nvSpPr>
          <p:spPr bwMode="auto">
            <a:xfrm>
              <a:off x="2592" y="2187"/>
              <a:ext cx="33" cy="5"/>
            </a:xfrm>
            <a:custGeom>
              <a:avLst/>
              <a:gdLst>
                <a:gd name="T0" fmla="*/ 67 w 67"/>
                <a:gd name="T1" fmla="*/ 9 h 9"/>
                <a:gd name="T2" fmla="*/ 67 w 67"/>
                <a:gd name="T3" fmla="*/ 4 h 9"/>
                <a:gd name="T4" fmla="*/ 0 w 67"/>
                <a:gd name="T5" fmla="*/ 0 h 9"/>
                <a:gd name="T6" fmla="*/ 0 w 67"/>
                <a:gd name="T7" fmla="*/ 4 h 9"/>
                <a:gd name="T8" fmla="*/ 67 w 67"/>
                <a:gd name="T9" fmla="*/ 9 h 9"/>
              </a:gdLst>
              <a:ahLst/>
              <a:cxnLst>
                <a:cxn ang="0">
                  <a:pos x="T0" y="T1"/>
                </a:cxn>
                <a:cxn ang="0">
                  <a:pos x="T2" y="T3"/>
                </a:cxn>
                <a:cxn ang="0">
                  <a:pos x="T4" y="T5"/>
                </a:cxn>
                <a:cxn ang="0">
                  <a:pos x="T6" y="T7"/>
                </a:cxn>
                <a:cxn ang="0">
                  <a:pos x="T8" y="T9"/>
                </a:cxn>
              </a:cxnLst>
              <a:rect l="0" t="0" r="r" b="b"/>
              <a:pathLst>
                <a:path w="67" h="9">
                  <a:moveTo>
                    <a:pt x="67" y="9"/>
                  </a:moveTo>
                  <a:lnTo>
                    <a:pt x="67" y="4"/>
                  </a:lnTo>
                  <a:lnTo>
                    <a:pt x="0" y="0"/>
                  </a:lnTo>
                  <a:lnTo>
                    <a:pt x="0" y="4"/>
                  </a:lnTo>
                  <a:lnTo>
                    <a:pt x="6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1" name="Freeform 621"/>
            <p:cNvSpPr>
              <a:spLocks/>
            </p:cNvSpPr>
            <p:nvPr/>
          </p:nvSpPr>
          <p:spPr bwMode="auto">
            <a:xfrm>
              <a:off x="2624" y="2189"/>
              <a:ext cx="2" cy="3"/>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2" name="Freeform 622"/>
            <p:cNvSpPr>
              <a:spLocks/>
            </p:cNvSpPr>
            <p:nvPr/>
          </p:nvSpPr>
          <p:spPr bwMode="auto">
            <a:xfrm>
              <a:off x="2558" y="2187"/>
              <a:ext cx="34" cy="15"/>
            </a:xfrm>
            <a:custGeom>
              <a:avLst/>
              <a:gdLst>
                <a:gd name="T0" fmla="*/ 68 w 68"/>
                <a:gd name="T1" fmla="*/ 4 h 31"/>
                <a:gd name="T2" fmla="*/ 51 w 68"/>
                <a:gd name="T3" fmla="*/ 6 h 31"/>
                <a:gd name="T4" fmla="*/ 36 w 68"/>
                <a:gd name="T5" fmla="*/ 12 h 31"/>
                <a:gd name="T6" fmla="*/ 5 w 68"/>
                <a:gd name="T7" fmla="*/ 31 h 31"/>
                <a:gd name="T8" fmla="*/ 0 w 68"/>
                <a:gd name="T9" fmla="*/ 26 h 31"/>
                <a:gd name="T10" fmla="*/ 31 w 68"/>
                <a:gd name="T11" fmla="*/ 8 h 31"/>
                <a:gd name="T12" fmla="*/ 48 w 68"/>
                <a:gd name="T13" fmla="*/ 1 h 31"/>
                <a:gd name="T14" fmla="*/ 68 w 68"/>
                <a:gd name="T15" fmla="*/ 0 h 31"/>
                <a:gd name="T16" fmla="*/ 68 w 68"/>
                <a:gd name="T1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1">
                  <a:moveTo>
                    <a:pt x="68" y="4"/>
                  </a:moveTo>
                  <a:lnTo>
                    <a:pt x="51" y="6"/>
                  </a:lnTo>
                  <a:lnTo>
                    <a:pt x="36" y="12"/>
                  </a:lnTo>
                  <a:lnTo>
                    <a:pt x="5" y="31"/>
                  </a:lnTo>
                  <a:lnTo>
                    <a:pt x="0" y="26"/>
                  </a:lnTo>
                  <a:lnTo>
                    <a:pt x="31" y="8"/>
                  </a:lnTo>
                  <a:lnTo>
                    <a:pt x="48" y="1"/>
                  </a:lnTo>
                  <a:lnTo>
                    <a:pt x="68" y="0"/>
                  </a:ln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3" name="Freeform 623"/>
            <p:cNvSpPr>
              <a:spLocks/>
            </p:cNvSpPr>
            <p:nvPr/>
          </p:nvSpPr>
          <p:spPr bwMode="auto">
            <a:xfrm>
              <a:off x="2592" y="2187"/>
              <a:ext cx="1" cy="2"/>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4" name="Freeform 624"/>
            <p:cNvSpPr>
              <a:spLocks/>
            </p:cNvSpPr>
            <p:nvPr/>
          </p:nvSpPr>
          <p:spPr bwMode="auto">
            <a:xfrm>
              <a:off x="2558" y="2181"/>
              <a:ext cx="37" cy="21"/>
            </a:xfrm>
            <a:custGeom>
              <a:avLst/>
              <a:gdLst>
                <a:gd name="T0" fmla="*/ 0 w 74"/>
                <a:gd name="T1" fmla="*/ 38 h 43"/>
                <a:gd name="T2" fmla="*/ 14 w 74"/>
                <a:gd name="T3" fmla="*/ 23 h 43"/>
                <a:gd name="T4" fmla="*/ 33 w 74"/>
                <a:gd name="T5" fmla="*/ 10 h 43"/>
                <a:gd name="T6" fmla="*/ 54 w 74"/>
                <a:gd name="T7" fmla="*/ 1 h 43"/>
                <a:gd name="T8" fmla="*/ 64 w 74"/>
                <a:gd name="T9" fmla="*/ 0 h 43"/>
                <a:gd name="T10" fmla="*/ 74 w 74"/>
                <a:gd name="T11" fmla="*/ 0 h 43"/>
                <a:gd name="T12" fmla="*/ 74 w 74"/>
                <a:gd name="T13" fmla="*/ 6 h 43"/>
                <a:gd name="T14" fmla="*/ 64 w 74"/>
                <a:gd name="T15" fmla="*/ 6 h 43"/>
                <a:gd name="T16" fmla="*/ 56 w 74"/>
                <a:gd name="T17" fmla="*/ 7 h 43"/>
                <a:gd name="T18" fmla="*/ 36 w 74"/>
                <a:gd name="T19" fmla="*/ 15 h 43"/>
                <a:gd name="T20" fmla="*/ 19 w 74"/>
                <a:gd name="T21" fmla="*/ 27 h 43"/>
                <a:gd name="T22" fmla="*/ 5 w 74"/>
                <a:gd name="T23" fmla="*/ 43 h 43"/>
                <a:gd name="T24" fmla="*/ 0 w 74"/>
                <a:gd name="T2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
                  <a:moveTo>
                    <a:pt x="0" y="38"/>
                  </a:moveTo>
                  <a:lnTo>
                    <a:pt x="14" y="23"/>
                  </a:lnTo>
                  <a:lnTo>
                    <a:pt x="33" y="10"/>
                  </a:lnTo>
                  <a:lnTo>
                    <a:pt x="54" y="1"/>
                  </a:lnTo>
                  <a:lnTo>
                    <a:pt x="64" y="0"/>
                  </a:lnTo>
                  <a:lnTo>
                    <a:pt x="74" y="0"/>
                  </a:lnTo>
                  <a:lnTo>
                    <a:pt x="74" y="6"/>
                  </a:lnTo>
                  <a:lnTo>
                    <a:pt x="64" y="6"/>
                  </a:lnTo>
                  <a:lnTo>
                    <a:pt x="56" y="7"/>
                  </a:lnTo>
                  <a:lnTo>
                    <a:pt x="36" y="15"/>
                  </a:lnTo>
                  <a:lnTo>
                    <a:pt x="19" y="27"/>
                  </a:lnTo>
                  <a:lnTo>
                    <a:pt x="5" y="43"/>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5" name="Freeform 625"/>
            <p:cNvSpPr>
              <a:spLocks/>
            </p:cNvSpPr>
            <p:nvPr/>
          </p:nvSpPr>
          <p:spPr bwMode="auto">
            <a:xfrm>
              <a:off x="2558" y="2200"/>
              <a:ext cx="2"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6" name="Freeform 626"/>
            <p:cNvSpPr>
              <a:spLocks/>
            </p:cNvSpPr>
            <p:nvPr/>
          </p:nvSpPr>
          <p:spPr bwMode="auto">
            <a:xfrm>
              <a:off x="2595" y="2181"/>
              <a:ext cx="27" cy="4"/>
            </a:xfrm>
            <a:custGeom>
              <a:avLst/>
              <a:gdLst>
                <a:gd name="T0" fmla="*/ 0 w 55"/>
                <a:gd name="T1" fmla="*/ 0 h 9"/>
                <a:gd name="T2" fmla="*/ 0 w 55"/>
                <a:gd name="T3" fmla="*/ 6 h 9"/>
                <a:gd name="T4" fmla="*/ 55 w 55"/>
                <a:gd name="T5" fmla="*/ 9 h 9"/>
                <a:gd name="T6" fmla="*/ 55 w 55"/>
                <a:gd name="T7" fmla="*/ 3 h 9"/>
                <a:gd name="T8" fmla="*/ 0 w 55"/>
                <a:gd name="T9" fmla="*/ 0 h 9"/>
              </a:gdLst>
              <a:ahLst/>
              <a:cxnLst>
                <a:cxn ang="0">
                  <a:pos x="T0" y="T1"/>
                </a:cxn>
                <a:cxn ang="0">
                  <a:pos x="T2" y="T3"/>
                </a:cxn>
                <a:cxn ang="0">
                  <a:pos x="T4" y="T5"/>
                </a:cxn>
                <a:cxn ang="0">
                  <a:pos x="T6" y="T7"/>
                </a:cxn>
                <a:cxn ang="0">
                  <a:pos x="T8" y="T9"/>
                </a:cxn>
              </a:cxnLst>
              <a:rect l="0" t="0" r="r" b="b"/>
              <a:pathLst>
                <a:path w="55" h="9">
                  <a:moveTo>
                    <a:pt x="0" y="0"/>
                  </a:moveTo>
                  <a:lnTo>
                    <a:pt x="0" y="6"/>
                  </a:lnTo>
                  <a:lnTo>
                    <a:pt x="55" y="9"/>
                  </a:lnTo>
                  <a:lnTo>
                    <a:pt x="5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7" name="Freeform 627"/>
            <p:cNvSpPr>
              <a:spLocks/>
            </p:cNvSpPr>
            <p:nvPr/>
          </p:nvSpPr>
          <p:spPr bwMode="auto">
            <a:xfrm>
              <a:off x="2595" y="2181"/>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8" name="Freeform 628"/>
            <p:cNvSpPr>
              <a:spLocks/>
            </p:cNvSpPr>
            <p:nvPr/>
          </p:nvSpPr>
          <p:spPr bwMode="auto">
            <a:xfrm>
              <a:off x="2622" y="2148"/>
              <a:ext cx="41" cy="37"/>
            </a:xfrm>
            <a:custGeom>
              <a:avLst/>
              <a:gdLst>
                <a:gd name="T0" fmla="*/ 0 w 82"/>
                <a:gd name="T1" fmla="*/ 70 h 76"/>
                <a:gd name="T2" fmla="*/ 13 w 82"/>
                <a:gd name="T3" fmla="*/ 68 h 76"/>
                <a:gd name="T4" fmla="*/ 27 w 82"/>
                <a:gd name="T5" fmla="*/ 63 h 76"/>
                <a:gd name="T6" fmla="*/ 34 w 82"/>
                <a:gd name="T7" fmla="*/ 59 h 76"/>
                <a:gd name="T8" fmla="*/ 43 w 82"/>
                <a:gd name="T9" fmla="*/ 50 h 76"/>
                <a:gd name="T10" fmla="*/ 77 w 82"/>
                <a:gd name="T11" fmla="*/ 0 h 76"/>
                <a:gd name="T12" fmla="*/ 82 w 82"/>
                <a:gd name="T13" fmla="*/ 5 h 76"/>
                <a:gd name="T14" fmla="*/ 48 w 82"/>
                <a:gd name="T15" fmla="*/ 54 h 76"/>
                <a:gd name="T16" fmla="*/ 38 w 82"/>
                <a:gd name="T17" fmla="*/ 63 h 76"/>
                <a:gd name="T18" fmla="*/ 29 w 82"/>
                <a:gd name="T19" fmla="*/ 70 h 76"/>
                <a:gd name="T20" fmla="*/ 13 w 82"/>
                <a:gd name="T21" fmla="*/ 74 h 76"/>
                <a:gd name="T22" fmla="*/ 0 w 82"/>
                <a:gd name="T23" fmla="*/ 76 h 76"/>
                <a:gd name="T24" fmla="*/ 0 w 82"/>
                <a:gd name="T25"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76">
                  <a:moveTo>
                    <a:pt x="0" y="70"/>
                  </a:moveTo>
                  <a:lnTo>
                    <a:pt x="13" y="68"/>
                  </a:lnTo>
                  <a:lnTo>
                    <a:pt x="27" y="63"/>
                  </a:lnTo>
                  <a:lnTo>
                    <a:pt x="34" y="59"/>
                  </a:lnTo>
                  <a:lnTo>
                    <a:pt x="43" y="50"/>
                  </a:lnTo>
                  <a:lnTo>
                    <a:pt x="77" y="0"/>
                  </a:lnTo>
                  <a:lnTo>
                    <a:pt x="82" y="5"/>
                  </a:lnTo>
                  <a:lnTo>
                    <a:pt x="48" y="54"/>
                  </a:lnTo>
                  <a:lnTo>
                    <a:pt x="38" y="63"/>
                  </a:lnTo>
                  <a:lnTo>
                    <a:pt x="29" y="70"/>
                  </a:lnTo>
                  <a:lnTo>
                    <a:pt x="13" y="74"/>
                  </a:lnTo>
                  <a:lnTo>
                    <a:pt x="0" y="76"/>
                  </a:lnTo>
                  <a:lnTo>
                    <a:pt x="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49" name="Freeform 629"/>
            <p:cNvSpPr>
              <a:spLocks/>
            </p:cNvSpPr>
            <p:nvPr/>
          </p:nvSpPr>
          <p:spPr bwMode="auto">
            <a:xfrm>
              <a:off x="2622" y="218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0" name="Freeform 630"/>
            <p:cNvSpPr>
              <a:spLocks/>
            </p:cNvSpPr>
            <p:nvPr/>
          </p:nvSpPr>
          <p:spPr bwMode="auto">
            <a:xfrm>
              <a:off x="2660" y="2106"/>
              <a:ext cx="65" cy="44"/>
            </a:xfrm>
            <a:custGeom>
              <a:avLst/>
              <a:gdLst>
                <a:gd name="T0" fmla="*/ 0 w 130"/>
                <a:gd name="T1" fmla="*/ 83 h 88"/>
                <a:gd name="T2" fmla="*/ 14 w 130"/>
                <a:gd name="T3" fmla="*/ 69 h 88"/>
                <a:gd name="T4" fmla="*/ 29 w 130"/>
                <a:gd name="T5" fmla="*/ 57 h 88"/>
                <a:gd name="T6" fmla="*/ 63 w 130"/>
                <a:gd name="T7" fmla="*/ 38 h 88"/>
                <a:gd name="T8" fmla="*/ 96 w 130"/>
                <a:gd name="T9" fmla="*/ 23 h 88"/>
                <a:gd name="T10" fmla="*/ 110 w 130"/>
                <a:gd name="T11" fmla="*/ 12 h 88"/>
                <a:gd name="T12" fmla="*/ 125 w 130"/>
                <a:gd name="T13" fmla="*/ 0 h 88"/>
                <a:gd name="T14" fmla="*/ 130 w 130"/>
                <a:gd name="T15" fmla="*/ 4 h 88"/>
                <a:gd name="T16" fmla="*/ 114 w 130"/>
                <a:gd name="T17" fmla="*/ 17 h 88"/>
                <a:gd name="T18" fmla="*/ 99 w 130"/>
                <a:gd name="T19" fmla="*/ 28 h 88"/>
                <a:gd name="T20" fmla="*/ 65 w 130"/>
                <a:gd name="T21" fmla="*/ 45 h 88"/>
                <a:gd name="T22" fmla="*/ 34 w 130"/>
                <a:gd name="T23" fmla="*/ 62 h 88"/>
                <a:gd name="T24" fmla="*/ 19 w 130"/>
                <a:gd name="T25" fmla="*/ 74 h 88"/>
                <a:gd name="T26" fmla="*/ 5 w 130"/>
                <a:gd name="T27" fmla="*/ 88 h 88"/>
                <a:gd name="T28" fmla="*/ 0 w 130"/>
                <a:gd name="T29"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88">
                  <a:moveTo>
                    <a:pt x="0" y="83"/>
                  </a:moveTo>
                  <a:lnTo>
                    <a:pt x="14" y="69"/>
                  </a:lnTo>
                  <a:lnTo>
                    <a:pt x="29" y="57"/>
                  </a:lnTo>
                  <a:lnTo>
                    <a:pt x="63" y="38"/>
                  </a:lnTo>
                  <a:lnTo>
                    <a:pt x="96" y="23"/>
                  </a:lnTo>
                  <a:lnTo>
                    <a:pt x="110" y="12"/>
                  </a:lnTo>
                  <a:lnTo>
                    <a:pt x="125" y="0"/>
                  </a:lnTo>
                  <a:lnTo>
                    <a:pt x="130" y="4"/>
                  </a:lnTo>
                  <a:lnTo>
                    <a:pt x="114" y="17"/>
                  </a:lnTo>
                  <a:lnTo>
                    <a:pt x="99" y="28"/>
                  </a:lnTo>
                  <a:lnTo>
                    <a:pt x="65" y="45"/>
                  </a:lnTo>
                  <a:lnTo>
                    <a:pt x="34" y="62"/>
                  </a:lnTo>
                  <a:lnTo>
                    <a:pt x="19" y="74"/>
                  </a:lnTo>
                  <a:lnTo>
                    <a:pt x="5" y="88"/>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1" name="Freeform 631"/>
            <p:cNvSpPr>
              <a:spLocks/>
            </p:cNvSpPr>
            <p:nvPr/>
          </p:nvSpPr>
          <p:spPr bwMode="auto">
            <a:xfrm>
              <a:off x="2660" y="2148"/>
              <a:ext cx="3"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2" name="Freeform 632"/>
            <p:cNvSpPr>
              <a:spLocks/>
            </p:cNvSpPr>
            <p:nvPr/>
          </p:nvSpPr>
          <p:spPr bwMode="auto">
            <a:xfrm>
              <a:off x="2723" y="2074"/>
              <a:ext cx="12" cy="34"/>
            </a:xfrm>
            <a:custGeom>
              <a:avLst/>
              <a:gdLst>
                <a:gd name="T0" fmla="*/ 0 w 24"/>
                <a:gd name="T1" fmla="*/ 63 h 67"/>
                <a:gd name="T2" fmla="*/ 10 w 24"/>
                <a:gd name="T3" fmla="*/ 49 h 67"/>
                <a:gd name="T4" fmla="*/ 14 w 24"/>
                <a:gd name="T5" fmla="*/ 33 h 67"/>
                <a:gd name="T6" fmla="*/ 19 w 24"/>
                <a:gd name="T7" fmla="*/ 0 h 67"/>
                <a:gd name="T8" fmla="*/ 24 w 24"/>
                <a:gd name="T9" fmla="*/ 3 h 67"/>
                <a:gd name="T10" fmla="*/ 19 w 24"/>
                <a:gd name="T11" fmla="*/ 37 h 67"/>
                <a:gd name="T12" fmla="*/ 14 w 24"/>
                <a:gd name="T13" fmla="*/ 54 h 67"/>
                <a:gd name="T14" fmla="*/ 5 w 24"/>
                <a:gd name="T15" fmla="*/ 67 h 67"/>
                <a:gd name="T16" fmla="*/ 0 w 24"/>
                <a:gd name="T1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7">
                  <a:moveTo>
                    <a:pt x="0" y="63"/>
                  </a:moveTo>
                  <a:lnTo>
                    <a:pt x="10" y="49"/>
                  </a:lnTo>
                  <a:lnTo>
                    <a:pt x="14" y="33"/>
                  </a:lnTo>
                  <a:lnTo>
                    <a:pt x="19" y="0"/>
                  </a:lnTo>
                  <a:lnTo>
                    <a:pt x="24" y="3"/>
                  </a:lnTo>
                  <a:lnTo>
                    <a:pt x="19" y="37"/>
                  </a:lnTo>
                  <a:lnTo>
                    <a:pt x="14" y="54"/>
                  </a:lnTo>
                  <a:lnTo>
                    <a:pt x="5" y="67"/>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3" name="Freeform 633"/>
            <p:cNvSpPr>
              <a:spLocks/>
            </p:cNvSpPr>
            <p:nvPr/>
          </p:nvSpPr>
          <p:spPr bwMode="auto">
            <a:xfrm>
              <a:off x="2723" y="2106"/>
              <a:ext cx="2"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4" name="Freeform 634"/>
            <p:cNvSpPr>
              <a:spLocks/>
            </p:cNvSpPr>
            <p:nvPr/>
          </p:nvSpPr>
          <p:spPr bwMode="auto">
            <a:xfrm>
              <a:off x="2732" y="2000"/>
              <a:ext cx="17" cy="76"/>
            </a:xfrm>
            <a:custGeom>
              <a:avLst/>
              <a:gdLst>
                <a:gd name="T0" fmla="*/ 0 w 32"/>
                <a:gd name="T1" fmla="*/ 149 h 152"/>
                <a:gd name="T2" fmla="*/ 17 w 32"/>
                <a:gd name="T3" fmla="*/ 76 h 152"/>
                <a:gd name="T4" fmla="*/ 28 w 32"/>
                <a:gd name="T5" fmla="*/ 0 h 152"/>
                <a:gd name="T6" fmla="*/ 32 w 32"/>
                <a:gd name="T7" fmla="*/ 3 h 152"/>
                <a:gd name="T8" fmla="*/ 22 w 32"/>
                <a:gd name="T9" fmla="*/ 79 h 152"/>
                <a:gd name="T10" fmla="*/ 5 w 32"/>
                <a:gd name="T11" fmla="*/ 152 h 152"/>
                <a:gd name="T12" fmla="*/ 0 w 32"/>
                <a:gd name="T13" fmla="*/ 149 h 152"/>
              </a:gdLst>
              <a:ahLst/>
              <a:cxnLst>
                <a:cxn ang="0">
                  <a:pos x="T0" y="T1"/>
                </a:cxn>
                <a:cxn ang="0">
                  <a:pos x="T2" y="T3"/>
                </a:cxn>
                <a:cxn ang="0">
                  <a:pos x="T4" y="T5"/>
                </a:cxn>
                <a:cxn ang="0">
                  <a:pos x="T6" y="T7"/>
                </a:cxn>
                <a:cxn ang="0">
                  <a:pos x="T8" y="T9"/>
                </a:cxn>
                <a:cxn ang="0">
                  <a:pos x="T10" y="T11"/>
                </a:cxn>
                <a:cxn ang="0">
                  <a:pos x="T12" y="T13"/>
                </a:cxn>
              </a:cxnLst>
              <a:rect l="0" t="0" r="r" b="b"/>
              <a:pathLst>
                <a:path w="32" h="152">
                  <a:moveTo>
                    <a:pt x="0" y="149"/>
                  </a:moveTo>
                  <a:lnTo>
                    <a:pt x="17" y="76"/>
                  </a:lnTo>
                  <a:lnTo>
                    <a:pt x="28" y="0"/>
                  </a:lnTo>
                  <a:lnTo>
                    <a:pt x="32" y="3"/>
                  </a:lnTo>
                  <a:lnTo>
                    <a:pt x="22" y="79"/>
                  </a:lnTo>
                  <a:lnTo>
                    <a:pt x="5" y="152"/>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5" name="Freeform 635"/>
            <p:cNvSpPr>
              <a:spLocks/>
            </p:cNvSpPr>
            <p:nvPr/>
          </p:nvSpPr>
          <p:spPr bwMode="auto">
            <a:xfrm>
              <a:off x="2732" y="2074"/>
              <a:ext cx="3" cy="2"/>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6" name="Freeform 636"/>
            <p:cNvSpPr>
              <a:spLocks/>
            </p:cNvSpPr>
            <p:nvPr/>
          </p:nvSpPr>
          <p:spPr bwMode="auto">
            <a:xfrm>
              <a:off x="2746" y="1950"/>
              <a:ext cx="4" cy="51"/>
            </a:xfrm>
            <a:custGeom>
              <a:avLst/>
              <a:gdLst>
                <a:gd name="T0" fmla="*/ 0 w 7"/>
                <a:gd name="T1" fmla="*/ 102 h 102"/>
                <a:gd name="T2" fmla="*/ 3 w 7"/>
                <a:gd name="T3" fmla="*/ 76 h 102"/>
                <a:gd name="T4" fmla="*/ 3 w 7"/>
                <a:gd name="T5" fmla="*/ 51 h 102"/>
                <a:gd name="T6" fmla="*/ 0 w 7"/>
                <a:gd name="T7" fmla="*/ 0 h 102"/>
                <a:gd name="T8" fmla="*/ 4 w 7"/>
                <a:gd name="T9" fmla="*/ 0 h 102"/>
                <a:gd name="T10" fmla="*/ 7 w 7"/>
                <a:gd name="T11" fmla="*/ 51 h 102"/>
                <a:gd name="T12" fmla="*/ 7 w 7"/>
                <a:gd name="T13" fmla="*/ 76 h 102"/>
                <a:gd name="T14" fmla="*/ 4 w 7"/>
                <a:gd name="T15" fmla="*/ 102 h 102"/>
                <a:gd name="T16" fmla="*/ 0 w 7"/>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2">
                  <a:moveTo>
                    <a:pt x="0" y="102"/>
                  </a:moveTo>
                  <a:lnTo>
                    <a:pt x="3" y="76"/>
                  </a:lnTo>
                  <a:lnTo>
                    <a:pt x="3" y="51"/>
                  </a:lnTo>
                  <a:lnTo>
                    <a:pt x="0" y="0"/>
                  </a:lnTo>
                  <a:lnTo>
                    <a:pt x="4" y="0"/>
                  </a:lnTo>
                  <a:lnTo>
                    <a:pt x="7" y="51"/>
                  </a:lnTo>
                  <a:lnTo>
                    <a:pt x="7" y="76"/>
                  </a:lnTo>
                  <a:lnTo>
                    <a:pt x="4" y="102"/>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7" name="Freeform 637"/>
            <p:cNvSpPr>
              <a:spLocks/>
            </p:cNvSpPr>
            <p:nvPr/>
          </p:nvSpPr>
          <p:spPr bwMode="auto">
            <a:xfrm>
              <a:off x="2746" y="2000"/>
              <a:ext cx="3" cy="2"/>
            </a:xfrm>
            <a:custGeom>
              <a:avLst/>
              <a:gdLst>
                <a:gd name="T0" fmla="*/ 4 w 4"/>
                <a:gd name="T1" fmla="*/ 3 h 3"/>
                <a:gd name="T2" fmla="*/ 4 w 4"/>
                <a:gd name="T3" fmla="*/ 2 h 3"/>
                <a:gd name="T4" fmla="*/ 0 w 4"/>
                <a:gd name="T5" fmla="*/ 2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2"/>
                  </a:lnTo>
                  <a:lnTo>
                    <a:pt x="0" y="2"/>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8" name="Freeform 638"/>
            <p:cNvSpPr>
              <a:spLocks/>
            </p:cNvSpPr>
            <p:nvPr/>
          </p:nvSpPr>
          <p:spPr bwMode="auto">
            <a:xfrm>
              <a:off x="2703" y="1823"/>
              <a:ext cx="46" cy="127"/>
            </a:xfrm>
            <a:custGeom>
              <a:avLst/>
              <a:gdLst>
                <a:gd name="T0" fmla="*/ 87 w 91"/>
                <a:gd name="T1" fmla="*/ 253 h 253"/>
                <a:gd name="T2" fmla="*/ 74 w 91"/>
                <a:gd name="T3" fmla="*/ 182 h 253"/>
                <a:gd name="T4" fmla="*/ 67 w 91"/>
                <a:gd name="T5" fmla="*/ 153 h 253"/>
                <a:gd name="T6" fmla="*/ 59 w 91"/>
                <a:gd name="T7" fmla="*/ 123 h 253"/>
                <a:gd name="T8" fmla="*/ 48 w 91"/>
                <a:gd name="T9" fmla="*/ 96 h 253"/>
                <a:gd name="T10" fmla="*/ 34 w 91"/>
                <a:gd name="T11" fmla="*/ 66 h 253"/>
                <a:gd name="T12" fmla="*/ 19 w 91"/>
                <a:gd name="T13" fmla="*/ 35 h 253"/>
                <a:gd name="T14" fmla="*/ 0 w 91"/>
                <a:gd name="T15" fmla="*/ 3 h 253"/>
                <a:gd name="T16" fmla="*/ 5 w 91"/>
                <a:gd name="T17" fmla="*/ 0 h 253"/>
                <a:gd name="T18" fmla="*/ 23 w 91"/>
                <a:gd name="T19" fmla="*/ 32 h 253"/>
                <a:gd name="T20" fmla="*/ 39 w 91"/>
                <a:gd name="T21" fmla="*/ 63 h 253"/>
                <a:gd name="T22" fmla="*/ 53 w 91"/>
                <a:gd name="T23" fmla="*/ 92 h 253"/>
                <a:gd name="T24" fmla="*/ 64 w 91"/>
                <a:gd name="T25" fmla="*/ 120 h 253"/>
                <a:gd name="T26" fmla="*/ 71 w 91"/>
                <a:gd name="T27" fmla="*/ 150 h 253"/>
                <a:gd name="T28" fmla="*/ 79 w 91"/>
                <a:gd name="T29" fmla="*/ 182 h 253"/>
                <a:gd name="T30" fmla="*/ 91 w 91"/>
                <a:gd name="T31" fmla="*/ 253 h 253"/>
                <a:gd name="T32" fmla="*/ 87 w 91"/>
                <a:gd name="T33"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253">
                  <a:moveTo>
                    <a:pt x="87" y="253"/>
                  </a:moveTo>
                  <a:lnTo>
                    <a:pt x="74" y="182"/>
                  </a:lnTo>
                  <a:lnTo>
                    <a:pt x="67" y="153"/>
                  </a:lnTo>
                  <a:lnTo>
                    <a:pt x="59" y="123"/>
                  </a:lnTo>
                  <a:lnTo>
                    <a:pt x="48" y="96"/>
                  </a:lnTo>
                  <a:lnTo>
                    <a:pt x="34" y="66"/>
                  </a:lnTo>
                  <a:lnTo>
                    <a:pt x="19" y="35"/>
                  </a:lnTo>
                  <a:lnTo>
                    <a:pt x="0" y="3"/>
                  </a:lnTo>
                  <a:lnTo>
                    <a:pt x="5" y="0"/>
                  </a:lnTo>
                  <a:lnTo>
                    <a:pt x="23" y="32"/>
                  </a:lnTo>
                  <a:lnTo>
                    <a:pt x="39" y="63"/>
                  </a:lnTo>
                  <a:lnTo>
                    <a:pt x="53" y="92"/>
                  </a:lnTo>
                  <a:lnTo>
                    <a:pt x="64" y="120"/>
                  </a:lnTo>
                  <a:lnTo>
                    <a:pt x="71" y="150"/>
                  </a:lnTo>
                  <a:lnTo>
                    <a:pt x="79" y="182"/>
                  </a:lnTo>
                  <a:lnTo>
                    <a:pt x="91" y="253"/>
                  </a:lnTo>
                  <a:lnTo>
                    <a:pt x="87"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59" name="Freeform 639"/>
            <p:cNvSpPr>
              <a:spLocks/>
            </p:cNvSpPr>
            <p:nvPr/>
          </p:nvSpPr>
          <p:spPr bwMode="auto">
            <a:xfrm>
              <a:off x="2746" y="1950"/>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0" name="Freeform 640"/>
            <p:cNvSpPr>
              <a:spLocks/>
            </p:cNvSpPr>
            <p:nvPr/>
          </p:nvSpPr>
          <p:spPr bwMode="auto">
            <a:xfrm>
              <a:off x="2691" y="1823"/>
              <a:ext cx="14" cy="21"/>
            </a:xfrm>
            <a:custGeom>
              <a:avLst/>
              <a:gdLst>
                <a:gd name="T0" fmla="*/ 30 w 30"/>
                <a:gd name="T1" fmla="*/ 5 h 40"/>
                <a:gd name="T2" fmla="*/ 20 w 30"/>
                <a:gd name="T3" fmla="*/ 12 h 40"/>
                <a:gd name="T4" fmla="*/ 16 w 30"/>
                <a:gd name="T5" fmla="*/ 18 h 40"/>
                <a:gd name="T6" fmla="*/ 13 w 30"/>
                <a:gd name="T7" fmla="*/ 29 h 40"/>
                <a:gd name="T8" fmla="*/ 6 w 30"/>
                <a:gd name="T9" fmla="*/ 40 h 40"/>
                <a:gd name="T10" fmla="*/ 0 w 30"/>
                <a:gd name="T11" fmla="*/ 38 h 40"/>
                <a:gd name="T12" fmla="*/ 6 w 30"/>
                <a:gd name="T13" fmla="*/ 28 h 40"/>
                <a:gd name="T14" fmla="*/ 10 w 30"/>
                <a:gd name="T15" fmla="*/ 17 h 40"/>
                <a:gd name="T16" fmla="*/ 16 w 30"/>
                <a:gd name="T17" fmla="*/ 8 h 40"/>
                <a:gd name="T18" fmla="*/ 25 w 30"/>
                <a:gd name="T19" fmla="*/ 0 h 40"/>
                <a:gd name="T20" fmla="*/ 30 w 30"/>
                <a:gd name="T2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0">
                  <a:moveTo>
                    <a:pt x="30" y="5"/>
                  </a:moveTo>
                  <a:lnTo>
                    <a:pt x="20" y="12"/>
                  </a:lnTo>
                  <a:lnTo>
                    <a:pt x="16" y="18"/>
                  </a:lnTo>
                  <a:lnTo>
                    <a:pt x="13" y="29"/>
                  </a:lnTo>
                  <a:lnTo>
                    <a:pt x="6" y="40"/>
                  </a:lnTo>
                  <a:lnTo>
                    <a:pt x="0" y="38"/>
                  </a:lnTo>
                  <a:lnTo>
                    <a:pt x="6" y="28"/>
                  </a:lnTo>
                  <a:lnTo>
                    <a:pt x="10" y="17"/>
                  </a:lnTo>
                  <a:lnTo>
                    <a:pt x="16" y="8"/>
                  </a:lnTo>
                  <a:lnTo>
                    <a:pt x="25" y="0"/>
                  </a:lnTo>
                  <a:lnTo>
                    <a:pt x="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1" name="Freeform 641"/>
            <p:cNvSpPr>
              <a:spLocks/>
            </p:cNvSpPr>
            <p:nvPr/>
          </p:nvSpPr>
          <p:spPr bwMode="auto">
            <a:xfrm>
              <a:off x="2703" y="1822"/>
              <a:ext cx="2" cy="4"/>
            </a:xfrm>
            <a:custGeom>
              <a:avLst/>
              <a:gdLst>
                <a:gd name="T0" fmla="*/ 5 w 5"/>
                <a:gd name="T1" fmla="*/ 3 h 8"/>
                <a:gd name="T2" fmla="*/ 3 w 5"/>
                <a:gd name="T3" fmla="*/ 0 h 8"/>
                <a:gd name="T4" fmla="*/ 0 w 5"/>
                <a:gd name="T5" fmla="*/ 3 h 8"/>
                <a:gd name="T6" fmla="*/ 5 w 5"/>
                <a:gd name="T7" fmla="*/ 8 h 8"/>
                <a:gd name="T8" fmla="*/ 0 w 5"/>
                <a:gd name="T9" fmla="*/ 6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6"/>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2" name="Freeform 642"/>
            <p:cNvSpPr>
              <a:spLocks/>
            </p:cNvSpPr>
            <p:nvPr/>
          </p:nvSpPr>
          <p:spPr bwMode="auto">
            <a:xfrm>
              <a:off x="2674" y="1843"/>
              <a:ext cx="19" cy="21"/>
            </a:xfrm>
            <a:custGeom>
              <a:avLst/>
              <a:gdLst>
                <a:gd name="T0" fmla="*/ 37 w 37"/>
                <a:gd name="T1" fmla="*/ 5 h 42"/>
                <a:gd name="T2" fmla="*/ 15 w 37"/>
                <a:gd name="T3" fmla="*/ 27 h 42"/>
                <a:gd name="T4" fmla="*/ 9 w 37"/>
                <a:gd name="T5" fmla="*/ 33 h 42"/>
                <a:gd name="T6" fmla="*/ 6 w 37"/>
                <a:gd name="T7" fmla="*/ 42 h 42"/>
                <a:gd name="T8" fmla="*/ 0 w 37"/>
                <a:gd name="T9" fmla="*/ 41 h 42"/>
                <a:gd name="T10" fmla="*/ 3 w 37"/>
                <a:gd name="T11" fmla="*/ 31 h 42"/>
                <a:gd name="T12" fmla="*/ 11 w 37"/>
                <a:gd name="T13" fmla="*/ 22 h 42"/>
                <a:gd name="T14" fmla="*/ 32 w 37"/>
                <a:gd name="T15" fmla="*/ 0 h 42"/>
                <a:gd name="T16" fmla="*/ 37 w 37"/>
                <a:gd name="T17"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2">
                  <a:moveTo>
                    <a:pt x="37" y="5"/>
                  </a:moveTo>
                  <a:lnTo>
                    <a:pt x="15" y="27"/>
                  </a:lnTo>
                  <a:lnTo>
                    <a:pt x="9" y="33"/>
                  </a:lnTo>
                  <a:lnTo>
                    <a:pt x="6" y="42"/>
                  </a:lnTo>
                  <a:lnTo>
                    <a:pt x="0" y="41"/>
                  </a:lnTo>
                  <a:lnTo>
                    <a:pt x="3" y="31"/>
                  </a:lnTo>
                  <a:lnTo>
                    <a:pt x="11" y="22"/>
                  </a:lnTo>
                  <a:lnTo>
                    <a:pt x="32" y="0"/>
                  </a:lnTo>
                  <a:lnTo>
                    <a:pt x="3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3" name="Freeform 643"/>
            <p:cNvSpPr>
              <a:spLocks/>
            </p:cNvSpPr>
            <p:nvPr/>
          </p:nvSpPr>
          <p:spPr bwMode="auto">
            <a:xfrm>
              <a:off x="2674" y="1864"/>
              <a:ext cx="20" cy="49"/>
            </a:xfrm>
            <a:custGeom>
              <a:avLst/>
              <a:gdLst>
                <a:gd name="T0" fmla="*/ 6 w 38"/>
                <a:gd name="T1" fmla="*/ 0 h 99"/>
                <a:gd name="T2" fmla="*/ 11 w 38"/>
                <a:gd name="T3" fmla="*/ 29 h 99"/>
                <a:gd name="T4" fmla="*/ 21 w 38"/>
                <a:gd name="T5" fmla="*/ 60 h 99"/>
                <a:gd name="T6" fmla="*/ 38 w 38"/>
                <a:gd name="T7" fmla="*/ 97 h 99"/>
                <a:gd name="T8" fmla="*/ 32 w 38"/>
                <a:gd name="T9" fmla="*/ 99 h 99"/>
                <a:gd name="T10" fmla="*/ 15 w 38"/>
                <a:gd name="T11" fmla="*/ 62 h 99"/>
                <a:gd name="T12" fmla="*/ 4 w 38"/>
                <a:gd name="T13" fmla="*/ 31 h 99"/>
                <a:gd name="T14" fmla="*/ 0 w 38"/>
                <a:gd name="T15" fmla="*/ 2 h 99"/>
                <a:gd name="T16" fmla="*/ 6 w 38"/>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9">
                  <a:moveTo>
                    <a:pt x="6" y="0"/>
                  </a:moveTo>
                  <a:lnTo>
                    <a:pt x="11" y="29"/>
                  </a:lnTo>
                  <a:lnTo>
                    <a:pt x="21" y="60"/>
                  </a:lnTo>
                  <a:lnTo>
                    <a:pt x="38" y="97"/>
                  </a:lnTo>
                  <a:lnTo>
                    <a:pt x="32" y="99"/>
                  </a:lnTo>
                  <a:lnTo>
                    <a:pt x="15" y="62"/>
                  </a:lnTo>
                  <a:lnTo>
                    <a:pt x="4" y="31"/>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4" name="Freeform 644"/>
            <p:cNvSpPr>
              <a:spLocks/>
            </p:cNvSpPr>
            <p:nvPr/>
          </p:nvSpPr>
          <p:spPr bwMode="auto">
            <a:xfrm>
              <a:off x="2674" y="1863"/>
              <a:ext cx="3" cy="1"/>
            </a:xfrm>
            <a:custGeom>
              <a:avLst/>
              <a:gdLst>
                <a:gd name="T0" fmla="*/ 0 w 6"/>
                <a:gd name="T1" fmla="*/ 0 h 3"/>
                <a:gd name="T2" fmla="*/ 0 w 6"/>
                <a:gd name="T3" fmla="*/ 1 h 3"/>
                <a:gd name="T4" fmla="*/ 0 w 6"/>
                <a:gd name="T5" fmla="*/ 3 h 3"/>
                <a:gd name="T6" fmla="*/ 6 w 6"/>
                <a:gd name="T7" fmla="*/ 1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1"/>
                  </a:lnTo>
                  <a:lnTo>
                    <a:pt x="0" y="3"/>
                  </a:lnTo>
                  <a:lnTo>
                    <a:pt x="6"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5" name="Freeform 645"/>
            <p:cNvSpPr>
              <a:spLocks/>
            </p:cNvSpPr>
            <p:nvPr/>
          </p:nvSpPr>
          <p:spPr bwMode="auto">
            <a:xfrm>
              <a:off x="2667" y="1873"/>
              <a:ext cx="26" cy="41"/>
            </a:xfrm>
            <a:custGeom>
              <a:avLst/>
              <a:gdLst>
                <a:gd name="T0" fmla="*/ 48 w 51"/>
                <a:gd name="T1" fmla="*/ 81 h 81"/>
                <a:gd name="T2" fmla="*/ 37 w 51"/>
                <a:gd name="T3" fmla="*/ 77 h 81"/>
                <a:gd name="T4" fmla="*/ 29 w 51"/>
                <a:gd name="T5" fmla="*/ 69 h 81"/>
                <a:gd name="T6" fmla="*/ 18 w 51"/>
                <a:gd name="T7" fmla="*/ 49 h 81"/>
                <a:gd name="T8" fmla="*/ 0 w 51"/>
                <a:gd name="T9" fmla="*/ 3 h 81"/>
                <a:gd name="T10" fmla="*/ 5 w 51"/>
                <a:gd name="T11" fmla="*/ 0 h 81"/>
                <a:gd name="T12" fmla="*/ 23 w 51"/>
                <a:gd name="T13" fmla="*/ 46 h 81"/>
                <a:gd name="T14" fmla="*/ 34 w 51"/>
                <a:gd name="T15" fmla="*/ 64 h 81"/>
                <a:gd name="T16" fmla="*/ 42 w 51"/>
                <a:gd name="T17" fmla="*/ 72 h 81"/>
                <a:gd name="T18" fmla="*/ 51 w 51"/>
                <a:gd name="T19" fmla="*/ 77 h 81"/>
                <a:gd name="T20" fmla="*/ 48 w 51"/>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81">
                  <a:moveTo>
                    <a:pt x="48" y="81"/>
                  </a:moveTo>
                  <a:lnTo>
                    <a:pt x="37" y="77"/>
                  </a:lnTo>
                  <a:lnTo>
                    <a:pt x="29" y="69"/>
                  </a:lnTo>
                  <a:lnTo>
                    <a:pt x="18" y="49"/>
                  </a:lnTo>
                  <a:lnTo>
                    <a:pt x="0" y="3"/>
                  </a:lnTo>
                  <a:lnTo>
                    <a:pt x="5" y="0"/>
                  </a:lnTo>
                  <a:lnTo>
                    <a:pt x="23" y="46"/>
                  </a:lnTo>
                  <a:lnTo>
                    <a:pt x="34" y="64"/>
                  </a:lnTo>
                  <a:lnTo>
                    <a:pt x="42" y="72"/>
                  </a:lnTo>
                  <a:lnTo>
                    <a:pt x="51" y="77"/>
                  </a:lnTo>
                  <a:lnTo>
                    <a:pt x="48"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6" name="Freeform 646"/>
            <p:cNvSpPr>
              <a:spLocks/>
            </p:cNvSpPr>
            <p:nvPr/>
          </p:nvSpPr>
          <p:spPr bwMode="auto">
            <a:xfrm>
              <a:off x="2691" y="1911"/>
              <a:ext cx="4" cy="5"/>
            </a:xfrm>
            <a:custGeom>
              <a:avLst/>
              <a:gdLst>
                <a:gd name="T0" fmla="*/ 6 w 10"/>
                <a:gd name="T1" fmla="*/ 1 h 9"/>
                <a:gd name="T2" fmla="*/ 10 w 10"/>
                <a:gd name="T3" fmla="*/ 9 h 9"/>
                <a:gd name="T4" fmla="*/ 2 w 10"/>
                <a:gd name="T5" fmla="*/ 4 h 9"/>
                <a:gd name="T6" fmla="*/ 5 w 10"/>
                <a:gd name="T7" fmla="*/ 0 h 9"/>
                <a:gd name="T8" fmla="*/ 0 w 10"/>
                <a:gd name="T9" fmla="*/ 3 h 9"/>
                <a:gd name="T10" fmla="*/ 6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6" y="1"/>
                  </a:moveTo>
                  <a:lnTo>
                    <a:pt x="10" y="9"/>
                  </a:lnTo>
                  <a:lnTo>
                    <a:pt x="2" y="4"/>
                  </a:lnTo>
                  <a:lnTo>
                    <a:pt x="5" y="0"/>
                  </a:lnTo>
                  <a:lnTo>
                    <a:pt x="0"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7" name="Freeform 647"/>
            <p:cNvSpPr>
              <a:spLocks/>
            </p:cNvSpPr>
            <p:nvPr/>
          </p:nvSpPr>
          <p:spPr bwMode="auto">
            <a:xfrm>
              <a:off x="2646" y="1873"/>
              <a:ext cx="24" cy="67"/>
            </a:xfrm>
            <a:custGeom>
              <a:avLst/>
              <a:gdLst>
                <a:gd name="T0" fmla="*/ 48 w 48"/>
                <a:gd name="T1" fmla="*/ 4 h 134"/>
                <a:gd name="T2" fmla="*/ 32 w 48"/>
                <a:gd name="T3" fmla="*/ 17 h 134"/>
                <a:gd name="T4" fmla="*/ 21 w 48"/>
                <a:gd name="T5" fmla="*/ 31 h 134"/>
                <a:gd name="T6" fmla="*/ 15 w 48"/>
                <a:gd name="T7" fmla="*/ 43 h 134"/>
                <a:gd name="T8" fmla="*/ 9 w 48"/>
                <a:gd name="T9" fmla="*/ 58 h 134"/>
                <a:gd name="T10" fmla="*/ 6 w 48"/>
                <a:gd name="T11" fmla="*/ 75 h 134"/>
                <a:gd name="T12" fmla="*/ 6 w 48"/>
                <a:gd name="T13" fmla="*/ 94 h 134"/>
                <a:gd name="T14" fmla="*/ 7 w 48"/>
                <a:gd name="T15" fmla="*/ 112 h 134"/>
                <a:gd name="T16" fmla="*/ 12 w 48"/>
                <a:gd name="T17" fmla="*/ 132 h 134"/>
                <a:gd name="T18" fmla="*/ 6 w 48"/>
                <a:gd name="T19" fmla="*/ 134 h 134"/>
                <a:gd name="T20" fmla="*/ 1 w 48"/>
                <a:gd name="T21" fmla="*/ 114 h 134"/>
                <a:gd name="T22" fmla="*/ 0 w 48"/>
                <a:gd name="T23" fmla="*/ 94 h 134"/>
                <a:gd name="T24" fmla="*/ 0 w 48"/>
                <a:gd name="T25" fmla="*/ 75 h 134"/>
                <a:gd name="T26" fmla="*/ 3 w 48"/>
                <a:gd name="T27" fmla="*/ 58 h 134"/>
                <a:gd name="T28" fmla="*/ 9 w 48"/>
                <a:gd name="T29" fmla="*/ 41 h 134"/>
                <a:gd name="T30" fmla="*/ 17 w 48"/>
                <a:gd name="T31" fmla="*/ 26 h 134"/>
                <a:gd name="T32" fmla="*/ 27 w 48"/>
                <a:gd name="T33" fmla="*/ 12 h 134"/>
                <a:gd name="T34" fmla="*/ 43 w 48"/>
                <a:gd name="T35" fmla="*/ 0 h 134"/>
                <a:gd name="T36" fmla="*/ 48 w 48"/>
                <a:gd name="T37" fmla="*/ 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34">
                  <a:moveTo>
                    <a:pt x="48" y="4"/>
                  </a:moveTo>
                  <a:lnTo>
                    <a:pt x="32" y="17"/>
                  </a:lnTo>
                  <a:lnTo>
                    <a:pt x="21" y="31"/>
                  </a:lnTo>
                  <a:lnTo>
                    <a:pt x="15" y="43"/>
                  </a:lnTo>
                  <a:lnTo>
                    <a:pt x="9" y="58"/>
                  </a:lnTo>
                  <a:lnTo>
                    <a:pt x="6" y="75"/>
                  </a:lnTo>
                  <a:lnTo>
                    <a:pt x="6" y="94"/>
                  </a:lnTo>
                  <a:lnTo>
                    <a:pt x="7" y="112"/>
                  </a:lnTo>
                  <a:lnTo>
                    <a:pt x="12" y="132"/>
                  </a:lnTo>
                  <a:lnTo>
                    <a:pt x="6" y="134"/>
                  </a:lnTo>
                  <a:lnTo>
                    <a:pt x="1" y="114"/>
                  </a:lnTo>
                  <a:lnTo>
                    <a:pt x="0" y="94"/>
                  </a:lnTo>
                  <a:lnTo>
                    <a:pt x="0" y="75"/>
                  </a:lnTo>
                  <a:lnTo>
                    <a:pt x="3" y="58"/>
                  </a:lnTo>
                  <a:lnTo>
                    <a:pt x="9" y="41"/>
                  </a:lnTo>
                  <a:lnTo>
                    <a:pt x="17" y="26"/>
                  </a:lnTo>
                  <a:lnTo>
                    <a:pt x="27" y="12"/>
                  </a:lnTo>
                  <a:lnTo>
                    <a:pt x="43" y="0"/>
                  </a:lnTo>
                  <a:lnTo>
                    <a:pt x="4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8" name="Freeform 648"/>
            <p:cNvSpPr>
              <a:spLocks/>
            </p:cNvSpPr>
            <p:nvPr/>
          </p:nvSpPr>
          <p:spPr bwMode="auto">
            <a:xfrm>
              <a:off x="2667" y="1871"/>
              <a:ext cx="3" cy="4"/>
            </a:xfrm>
            <a:custGeom>
              <a:avLst/>
              <a:gdLst>
                <a:gd name="T0" fmla="*/ 5 w 5"/>
                <a:gd name="T1" fmla="*/ 3 h 7"/>
                <a:gd name="T2" fmla="*/ 3 w 5"/>
                <a:gd name="T3" fmla="*/ 0 h 7"/>
                <a:gd name="T4" fmla="*/ 0 w 5"/>
                <a:gd name="T5" fmla="*/ 3 h 7"/>
                <a:gd name="T6" fmla="*/ 5 w 5"/>
                <a:gd name="T7" fmla="*/ 7 h 7"/>
                <a:gd name="T8" fmla="*/ 0 w 5"/>
                <a:gd name="T9" fmla="*/ 6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3" y="0"/>
                  </a:lnTo>
                  <a:lnTo>
                    <a:pt x="0" y="3"/>
                  </a:lnTo>
                  <a:lnTo>
                    <a:pt x="5" y="7"/>
                  </a:lnTo>
                  <a:lnTo>
                    <a:pt x="0" y="6"/>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69" name="Freeform 649"/>
            <p:cNvSpPr>
              <a:spLocks/>
            </p:cNvSpPr>
            <p:nvPr/>
          </p:nvSpPr>
          <p:spPr bwMode="auto">
            <a:xfrm>
              <a:off x="2649" y="1939"/>
              <a:ext cx="9" cy="28"/>
            </a:xfrm>
            <a:custGeom>
              <a:avLst/>
              <a:gdLst>
                <a:gd name="T0" fmla="*/ 6 w 18"/>
                <a:gd name="T1" fmla="*/ 0 h 56"/>
                <a:gd name="T2" fmla="*/ 0 w 18"/>
                <a:gd name="T3" fmla="*/ 2 h 56"/>
                <a:gd name="T4" fmla="*/ 12 w 18"/>
                <a:gd name="T5" fmla="*/ 56 h 56"/>
                <a:gd name="T6" fmla="*/ 18 w 18"/>
                <a:gd name="T7" fmla="*/ 54 h 56"/>
                <a:gd name="T8" fmla="*/ 6 w 18"/>
                <a:gd name="T9" fmla="*/ 0 h 56"/>
              </a:gdLst>
              <a:ahLst/>
              <a:cxnLst>
                <a:cxn ang="0">
                  <a:pos x="T0" y="T1"/>
                </a:cxn>
                <a:cxn ang="0">
                  <a:pos x="T2" y="T3"/>
                </a:cxn>
                <a:cxn ang="0">
                  <a:pos x="T4" y="T5"/>
                </a:cxn>
                <a:cxn ang="0">
                  <a:pos x="T6" y="T7"/>
                </a:cxn>
                <a:cxn ang="0">
                  <a:pos x="T8" y="T9"/>
                </a:cxn>
              </a:cxnLst>
              <a:rect l="0" t="0" r="r" b="b"/>
              <a:pathLst>
                <a:path w="18" h="56">
                  <a:moveTo>
                    <a:pt x="6" y="0"/>
                  </a:moveTo>
                  <a:lnTo>
                    <a:pt x="0" y="2"/>
                  </a:lnTo>
                  <a:lnTo>
                    <a:pt x="12" y="56"/>
                  </a:lnTo>
                  <a:lnTo>
                    <a:pt x="18" y="5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0" name="Freeform 650"/>
            <p:cNvSpPr>
              <a:spLocks/>
            </p:cNvSpPr>
            <p:nvPr/>
          </p:nvSpPr>
          <p:spPr bwMode="auto">
            <a:xfrm>
              <a:off x="2649" y="1939"/>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1" name="Freeform 651"/>
            <p:cNvSpPr>
              <a:spLocks/>
            </p:cNvSpPr>
            <p:nvPr/>
          </p:nvSpPr>
          <p:spPr bwMode="auto">
            <a:xfrm>
              <a:off x="2630" y="1966"/>
              <a:ext cx="29" cy="66"/>
            </a:xfrm>
            <a:custGeom>
              <a:avLst/>
              <a:gdLst>
                <a:gd name="T0" fmla="*/ 55 w 57"/>
                <a:gd name="T1" fmla="*/ 0 h 132"/>
                <a:gd name="T2" fmla="*/ 57 w 57"/>
                <a:gd name="T3" fmla="*/ 19 h 132"/>
                <a:gd name="T4" fmla="*/ 52 w 57"/>
                <a:gd name="T5" fmla="*/ 34 h 132"/>
                <a:gd name="T6" fmla="*/ 34 w 57"/>
                <a:gd name="T7" fmla="*/ 68 h 132"/>
                <a:gd name="T8" fmla="*/ 14 w 57"/>
                <a:gd name="T9" fmla="*/ 99 h 132"/>
                <a:gd name="T10" fmla="*/ 7 w 57"/>
                <a:gd name="T11" fmla="*/ 113 h 132"/>
                <a:gd name="T12" fmla="*/ 6 w 57"/>
                <a:gd name="T13" fmla="*/ 132 h 132"/>
                <a:gd name="T14" fmla="*/ 0 w 57"/>
                <a:gd name="T15" fmla="*/ 132 h 132"/>
                <a:gd name="T16" fmla="*/ 1 w 57"/>
                <a:gd name="T17" fmla="*/ 113 h 132"/>
                <a:gd name="T18" fmla="*/ 9 w 57"/>
                <a:gd name="T19" fmla="*/ 96 h 132"/>
                <a:gd name="T20" fmla="*/ 29 w 57"/>
                <a:gd name="T21" fmla="*/ 64 h 132"/>
                <a:gd name="T22" fmla="*/ 46 w 57"/>
                <a:gd name="T23" fmla="*/ 33 h 132"/>
                <a:gd name="T24" fmla="*/ 51 w 57"/>
                <a:gd name="T25" fmla="*/ 19 h 132"/>
                <a:gd name="T26" fmla="*/ 49 w 57"/>
                <a:gd name="T27" fmla="*/ 0 h 132"/>
                <a:gd name="T28" fmla="*/ 55 w 57"/>
                <a:gd name="T2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2">
                  <a:moveTo>
                    <a:pt x="55" y="0"/>
                  </a:moveTo>
                  <a:lnTo>
                    <a:pt x="57" y="19"/>
                  </a:lnTo>
                  <a:lnTo>
                    <a:pt x="52" y="34"/>
                  </a:lnTo>
                  <a:lnTo>
                    <a:pt x="34" y="68"/>
                  </a:lnTo>
                  <a:lnTo>
                    <a:pt x="14" y="99"/>
                  </a:lnTo>
                  <a:lnTo>
                    <a:pt x="7" y="113"/>
                  </a:lnTo>
                  <a:lnTo>
                    <a:pt x="6" y="132"/>
                  </a:lnTo>
                  <a:lnTo>
                    <a:pt x="0" y="132"/>
                  </a:lnTo>
                  <a:lnTo>
                    <a:pt x="1" y="113"/>
                  </a:lnTo>
                  <a:lnTo>
                    <a:pt x="9" y="96"/>
                  </a:lnTo>
                  <a:lnTo>
                    <a:pt x="29" y="64"/>
                  </a:lnTo>
                  <a:lnTo>
                    <a:pt x="46" y="33"/>
                  </a:lnTo>
                  <a:lnTo>
                    <a:pt x="51" y="19"/>
                  </a:lnTo>
                  <a:lnTo>
                    <a:pt x="49"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2" name="Freeform 652"/>
            <p:cNvSpPr>
              <a:spLocks/>
            </p:cNvSpPr>
            <p:nvPr/>
          </p:nvSpPr>
          <p:spPr bwMode="auto">
            <a:xfrm>
              <a:off x="2655" y="1966"/>
              <a:ext cx="3" cy="1"/>
            </a:xfrm>
            <a:custGeom>
              <a:avLst/>
              <a:gdLst>
                <a:gd name="T0" fmla="*/ 6 w 6"/>
                <a:gd name="T1" fmla="*/ 0 h 2"/>
                <a:gd name="T2" fmla="*/ 0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0" y="0"/>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3" name="Freeform 653"/>
            <p:cNvSpPr>
              <a:spLocks/>
            </p:cNvSpPr>
            <p:nvPr/>
          </p:nvSpPr>
          <p:spPr bwMode="auto">
            <a:xfrm>
              <a:off x="2630" y="2032"/>
              <a:ext cx="9" cy="37"/>
            </a:xfrm>
            <a:custGeom>
              <a:avLst/>
              <a:gdLst>
                <a:gd name="T0" fmla="*/ 6 w 17"/>
                <a:gd name="T1" fmla="*/ 0 h 74"/>
                <a:gd name="T2" fmla="*/ 7 w 17"/>
                <a:gd name="T3" fmla="*/ 20 h 74"/>
                <a:gd name="T4" fmla="*/ 12 w 17"/>
                <a:gd name="T5" fmla="*/ 37 h 74"/>
                <a:gd name="T6" fmla="*/ 17 w 17"/>
                <a:gd name="T7" fmla="*/ 54 h 74"/>
                <a:gd name="T8" fmla="*/ 17 w 17"/>
                <a:gd name="T9" fmla="*/ 74 h 74"/>
                <a:gd name="T10" fmla="*/ 10 w 17"/>
                <a:gd name="T11" fmla="*/ 74 h 74"/>
                <a:gd name="T12" fmla="*/ 10 w 17"/>
                <a:gd name="T13" fmla="*/ 54 h 74"/>
                <a:gd name="T14" fmla="*/ 6 w 17"/>
                <a:gd name="T15" fmla="*/ 38 h 74"/>
                <a:gd name="T16" fmla="*/ 1 w 17"/>
                <a:gd name="T17" fmla="*/ 21 h 74"/>
                <a:gd name="T18" fmla="*/ 0 w 17"/>
                <a:gd name="T19" fmla="*/ 0 h 74"/>
                <a:gd name="T20" fmla="*/ 6 w 17"/>
                <a:gd name="T2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4">
                  <a:moveTo>
                    <a:pt x="6" y="0"/>
                  </a:moveTo>
                  <a:lnTo>
                    <a:pt x="7" y="20"/>
                  </a:lnTo>
                  <a:lnTo>
                    <a:pt x="12" y="37"/>
                  </a:lnTo>
                  <a:lnTo>
                    <a:pt x="17" y="54"/>
                  </a:lnTo>
                  <a:lnTo>
                    <a:pt x="17" y="74"/>
                  </a:lnTo>
                  <a:lnTo>
                    <a:pt x="10" y="74"/>
                  </a:lnTo>
                  <a:lnTo>
                    <a:pt x="10" y="54"/>
                  </a:lnTo>
                  <a:lnTo>
                    <a:pt x="6" y="38"/>
                  </a:lnTo>
                  <a:lnTo>
                    <a:pt x="1" y="21"/>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4" name="Freeform 654"/>
            <p:cNvSpPr>
              <a:spLocks/>
            </p:cNvSpPr>
            <p:nvPr/>
          </p:nvSpPr>
          <p:spPr bwMode="auto">
            <a:xfrm>
              <a:off x="2630" y="203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5" name="Freeform 655"/>
            <p:cNvSpPr>
              <a:spLocks/>
            </p:cNvSpPr>
            <p:nvPr/>
          </p:nvSpPr>
          <p:spPr bwMode="auto">
            <a:xfrm>
              <a:off x="2633" y="2069"/>
              <a:ext cx="6" cy="20"/>
            </a:xfrm>
            <a:custGeom>
              <a:avLst/>
              <a:gdLst>
                <a:gd name="T0" fmla="*/ 13 w 13"/>
                <a:gd name="T1" fmla="*/ 0 h 40"/>
                <a:gd name="T2" fmla="*/ 6 w 13"/>
                <a:gd name="T3" fmla="*/ 0 h 40"/>
                <a:gd name="T4" fmla="*/ 0 w 13"/>
                <a:gd name="T5" fmla="*/ 40 h 40"/>
                <a:gd name="T6" fmla="*/ 6 w 13"/>
                <a:gd name="T7" fmla="*/ 40 h 40"/>
                <a:gd name="T8" fmla="*/ 13 w 13"/>
                <a:gd name="T9" fmla="*/ 0 h 40"/>
              </a:gdLst>
              <a:ahLst/>
              <a:cxnLst>
                <a:cxn ang="0">
                  <a:pos x="T0" y="T1"/>
                </a:cxn>
                <a:cxn ang="0">
                  <a:pos x="T2" y="T3"/>
                </a:cxn>
                <a:cxn ang="0">
                  <a:pos x="T4" y="T5"/>
                </a:cxn>
                <a:cxn ang="0">
                  <a:pos x="T6" y="T7"/>
                </a:cxn>
                <a:cxn ang="0">
                  <a:pos x="T8" y="T9"/>
                </a:cxn>
              </a:cxnLst>
              <a:rect l="0" t="0" r="r" b="b"/>
              <a:pathLst>
                <a:path w="13" h="40">
                  <a:moveTo>
                    <a:pt x="13" y="0"/>
                  </a:moveTo>
                  <a:lnTo>
                    <a:pt x="6" y="0"/>
                  </a:lnTo>
                  <a:lnTo>
                    <a:pt x="0" y="40"/>
                  </a:lnTo>
                  <a:lnTo>
                    <a:pt x="6" y="4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6" name="Freeform 656"/>
            <p:cNvSpPr>
              <a:spLocks/>
            </p:cNvSpPr>
            <p:nvPr/>
          </p:nvSpPr>
          <p:spPr bwMode="auto">
            <a:xfrm>
              <a:off x="2636" y="2069"/>
              <a:ext cx="3"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7" name="Freeform 657"/>
            <p:cNvSpPr>
              <a:spLocks/>
            </p:cNvSpPr>
            <p:nvPr/>
          </p:nvSpPr>
          <p:spPr bwMode="auto">
            <a:xfrm>
              <a:off x="2632" y="2073"/>
              <a:ext cx="4" cy="16"/>
            </a:xfrm>
            <a:custGeom>
              <a:avLst/>
              <a:gdLst>
                <a:gd name="T0" fmla="*/ 1 w 7"/>
                <a:gd name="T1" fmla="*/ 31 h 31"/>
                <a:gd name="T2" fmla="*/ 0 w 7"/>
                <a:gd name="T3" fmla="*/ 15 h 31"/>
                <a:gd name="T4" fmla="*/ 1 w 7"/>
                <a:gd name="T5" fmla="*/ 0 h 31"/>
                <a:gd name="T6" fmla="*/ 7 w 7"/>
                <a:gd name="T7" fmla="*/ 0 h 31"/>
                <a:gd name="T8" fmla="*/ 6 w 7"/>
                <a:gd name="T9" fmla="*/ 15 h 31"/>
                <a:gd name="T10" fmla="*/ 6 w 7"/>
                <a:gd name="T11" fmla="*/ 31 h 31"/>
                <a:gd name="T12" fmla="*/ 1 w 7"/>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7" h="31">
                  <a:moveTo>
                    <a:pt x="1" y="31"/>
                  </a:moveTo>
                  <a:lnTo>
                    <a:pt x="0" y="15"/>
                  </a:lnTo>
                  <a:lnTo>
                    <a:pt x="1" y="0"/>
                  </a:lnTo>
                  <a:lnTo>
                    <a:pt x="7" y="0"/>
                  </a:lnTo>
                  <a:lnTo>
                    <a:pt x="6" y="15"/>
                  </a:lnTo>
                  <a:lnTo>
                    <a:pt x="6" y="31"/>
                  </a:lnTo>
                  <a:lnTo>
                    <a:pt x="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8" name="Freeform 658"/>
            <p:cNvSpPr>
              <a:spLocks/>
            </p:cNvSpPr>
            <p:nvPr/>
          </p:nvSpPr>
          <p:spPr bwMode="auto">
            <a:xfrm>
              <a:off x="2633" y="2089"/>
              <a:ext cx="3" cy="1"/>
            </a:xfrm>
            <a:custGeom>
              <a:avLst/>
              <a:gdLst>
                <a:gd name="T0" fmla="*/ 6 w 6"/>
                <a:gd name="T1" fmla="*/ 0 w 6"/>
                <a:gd name="T2" fmla="*/ 5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5" y="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79" name="Freeform 659"/>
            <p:cNvSpPr>
              <a:spLocks/>
            </p:cNvSpPr>
            <p:nvPr/>
          </p:nvSpPr>
          <p:spPr bwMode="auto">
            <a:xfrm>
              <a:off x="2623" y="2036"/>
              <a:ext cx="12" cy="37"/>
            </a:xfrm>
            <a:custGeom>
              <a:avLst/>
              <a:gdLst>
                <a:gd name="T0" fmla="*/ 20 w 25"/>
                <a:gd name="T1" fmla="*/ 76 h 76"/>
                <a:gd name="T2" fmla="*/ 19 w 25"/>
                <a:gd name="T3" fmla="*/ 56 h 76"/>
                <a:gd name="T4" fmla="*/ 14 w 25"/>
                <a:gd name="T5" fmla="*/ 39 h 76"/>
                <a:gd name="T6" fmla="*/ 0 w 25"/>
                <a:gd name="T7" fmla="*/ 3 h 76"/>
                <a:gd name="T8" fmla="*/ 5 w 25"/>
                <a:gd name="T9" fmla="*/ 0 h 76"/>
                <a:gd name="T10" fmla="*/ 19 w 25"/>
                <a:gd name="T11" fmla="*/ 36 h 76"/>
                <a:gd name="T12" fmla="*/ 23 w 25"/>
                <a:gd name="T13" fmla="*/ 56 h 76"/>
                <a:gd name="T14" fmla="*/ 25 w 25"/>
                <a:gd name="T15" fmla="*/ 76 h 76"/>
                <a:gd name="T16" fmla="*/ 20 w 25"/>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6">
                  <a:moveTo>
                    <a:pt x="20" y="76"/>
                  </a:moveTo>
                  <a:lnTo>
                    <a:pt x="19" y="56"/>
                  </a:lnTo>
                  <a:lnTo>
                    <a:pt x="14" y="39"/>
                  </a:lnTo>
                  <a:lnTo>
                    <a:pt x="0" y="3"/>
                  </a:lnTo>
                  <a:lnTo>
                    <a:pt x="5" y="0"/>
                  </a:lnTo>
                  <a:lnTo>
                    <a:pt x="19" y="36"/>
                  </a:lnTo>
                  <a:lnTo>
                    <a:pt x="23" y="56"/>
                  </a:lnTo>
                  <a:lnTo>
                    <a:pt x="25" y="76"/>
                  </a:lnTo>
                  <a:lnTo>
                    <a:pt x="2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0" name="Freeform 660"/>
            <p:cNvSpPr>
              <a:spLocks/>
            </p:cNvSpPr>
            <p:nvPr/>
          </p:nvSpPr>
          <p:spPr bwMode="auto">
            <a:xfrm>
              <a:off x="2602" y="2036"/>
              <a:ext cx="23" cy="31"/>
            </a:xfrm>
            <a:custGeom>
              <a:avLst/>
              <a:gdLst>
                <a:gd name="T0" fmla="*/ 45 w 45"/>
                <a:gd name="T1" fmla="*/ 5 h 64"/>
                <a:gd name="T2" fmla="*/ 26 w 45"/>
                <a:gd name="T3" fmla="*/ 36 h 64"/>
                <a:gd name="T4" fmla="*/ 5 w 45"/>
                <a:gd name="T5" fmla="*/ 64 h 64"/>
                <a:gd name="T6" fmla="*/ 0 w 45"/>
                <a:gd name="T7" fmla="*/ 59 h 64"/>
                <a:gd name="T8" fmla="*/ 22 w 45"/>
                <a:gd name="T9" fmla="*/ 31 h 64"/>
                <a:gd name="T10" fmla="*/ 40 w 45"/>
                <a:gd name="T11" fmla="*/ 0 h 64"/>
                <a:gd name="T12" fmla="*/ 45 w 45"/>
                <a:gd name="T13" fmla="*/ 5 h 64"/>
              </a:gdLst>
              <a:ahLst/>
              <a:cxnLst>
                <a:cxn ang="0">
                  <a:pos x="T0" y="T1"/>
                </a:cxn>
                <a:cxn ang="0">
                  <a:pos x="T2" y="T3"/>
                </a:cxn>
                <a:cxn ang="0">
                  <a:pos x="T4" y="T5"/>
                </a:cxn>
                <a:cxn ang="0">
                  <a:pos x="T6" y="T7"/>
                </a:cxn>
                <a:cxn ang="0">
                  <a:pos x="T8" y="T9"/>
                </a:cxn>
                <a:cxn ang="0">
                  <a:pos x="T10" y="T11"/>
                </a:cxn>
                <a:cxn ang="0">
                  <a:pos x="T12" y="T13"/>
                </a:cxn>
              </a:cxnLst>
              <a:rect l="0" t="0" r="r" b="b"/>
              <a:pathLst>
                <a:path w="45" h="64">
                  <a:moveTo>
                    <a:pt x="45" y="5"/>
                  </a:moveTo>
                  <a:lnTo>
                    <a:pt x="26" y="36"/>
                  </a:lnTo>
                  <a:lnTo>
                    <a:pt x="5" y="64"/>
                  </a:lnTo>
                  <a:lnTo>
                    <a:pt x="0" y="59"/>
                  </a:lnTo>
                  <a:lnTo>
                    <a:pt x="22" y="31"/>
                  </a:lnTo>
                  <a:lnTo>
                    <a:pt x="40" y="0"/>
                  </a:lnTo>
                  <a:lnTo>
                    <a:pt x="4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1" name="Freeform 661"/>
            <p:cNvSpPr>
              <a:spLocks/>
            </p:cNvSpPr>
            <p:nvPr/>
          </p:nvSpPr>
          <p:spPr bwMode="auto">
            <a:xfrm>
              <a:off x="2623" y="2033"/>
              <a:ext cx="2" cy="5"/>
            </a:xfrm>
            <a:custGeom>
              <a:avLst/>
              <a:gdLst>
                <a:gd name="T0" fmla="*/ 5 w 5"/>
                <a:gd name="T1" fmla="*/ 4 h 9"/>
                <a:gd name="T2" fmla="*/ 3 w 5"/>
                <a:gd name="T3" fmla="*/ 0 h 9"/>
                <a:gd name="T4" fmla="*/ 0 w 5"/>
                <a:gd name="T5" fmla="*/ 4 h 9"/>
                <a:gd name="T6" fmla="*/ 5 w 5"/>
                <a:gd name="T7" fmla="*/ 9 h 9"/>
                <a:gd name="T8" fmla="*/ 0 w 5"/>
                <a:gd name="T9" fmla="*/ 7 h 9"/>
                <a:gd name="T10" fmla="*/ 5 w 5"/>
                <a:gd name="T11" fmla="*/ 4 h 9"/>
              </a:gdLst>
              <a:ahLst/>
              <a:cxnLst>
                <a:cxn ang="0">
                  <a:pos x="T0" y="T1"/>
                </a:cxn>
                <a:cxn ang="0">
                  <a:pos x="T2" y="T3"/>
                </a:cxn>
                <a:cxn ang="0">
                  <a:pos x="T4" y="T5"/>
                </a:cxn>
                <a:cxn ang="0">
                  <a:pos x="T6" y="T7"/>
                </a:cxn>
                <a:cxn ang="0">
                  <a:pos x="T8" y="T9"/>
                </a:cxn>
                <a:cxn ang="0">
                  <a:pos x="T10" y="T11"/>
                </a:cxn>
              </a:cxnLst>
              <a:rect l="0" t="0" r="r" b="b"/>
              <a:pathLst>
                <a:path w="5" h="9">
                  <a:moveTo>
                    <a:pt x="5" y="4"/>
                  </a:moveTo>
                  <a:lnTo>
                    <a:pt x="3" y="0"/>
                  </a:lnTo>
                  <a:lnTo>
                    <a:pt x="0" y="4"/>
                  </a:lnTo>
                  <a:lnTo>
                    <a:pt x="5" y="9"/>
                  </a:lnTo>
                  <a:lnTo>
                    <a:pt x="0" y="7"/>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2" name="Freeform 662"/>
            <p:cNvSpPr>
              <a:spLocks/>
            </p:cNvSpPr>
            <p:nvPr/>
          </p:nvSpPr>
          <p:spPr bwMode="auto">
            <a:xfrm>
              <a:off x="2579" y="2065"/>
              <a:ext cx="26" cy="27"/>
            </a:xfrm>
            <a:custGeom>
              <a:avLst/>
              <a:gdLst>
                <a:gd name="T0" fmla="*/ 52 w 52"/>
                <a:gd name="T1" fmla="*/ 5 h 54"/>
                <a:gd name="T2" fmla="*/ 30 w 52"/>
                <a:gd name="T3" fmla="*/ 31 h 54"/>
                <a:gd name="T4" fmla="*/ 5 w 52"/>
                <a:gd name="T5" fmla="*/ 54 h 54"/>
                <a:gd name="T6" fmla="*/ 0 w 52"/>
                <a:gd name="T7" fmla="*/ 49 h 54"/>
                <a:gd name="T8" fmla="*/ 25 w 52"/>
                <a:gd name="T9" fmla="*/ 26 h 54"/>
                <a:gd name="T10" fmla="*/ 47 w 52"/>
                <a:gd name="T11" fmla="*/ 0 h 54"/>
                <a:gd name="T12" fmla="*/ 52 w 52"/>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52" h="54">
                  <a:moveTo>
                    <a:pt x="52" y="5"/>
                  </a:moveTo>
                  <a:lnTo>
                    <a:pt x="30" y="31"/>
                  </a:lnTo>
                  <a:lnTo>
                    <a:pt x="5" y="54"/>
                  </a:lnTo>
                  <a:lnTo>
                    <a:pt x="0" y="49"/>
                  </a:lnTo>
                  <a:lnTo>
                    <a:pt x="25" y="26"/>
                  </a:lnTo>
                  <a:lnTo>
                    <a:pt x="47" y="0"/>
                  </a:lnTo>
                  <a:lnTo>
                    <a:pt x="5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3" name="Freeform 663"/>
            <p:cNvSpPr>
              <a:spLocks/>
            </p:cNvSpPr>
            <p:nvPr/>
          </p:nvSpPr>
          <p:spPr bwMode="auto">
            <a:xfrm>
              <a:off x="2602" y="2065"/>
              <a:ext cx="3"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4" name="Freeform 664"/>
            <p:cNvSpPr>
              <a:spLocks/>
            </p:cNvSpPr>
            <p:nvPr/>
          </p:nvSpPr>
          <p:spPr bwMode="auto">
            <a:xfrm>
              <a:off x="2579" y="1972"/>
              <a:ext cx="68" cy="120"/>
            </a:xfrm>
            <a:custGeom>
              <a:avLst/>
              <a:gdLst>
                <a:gd name="T0" fmla="*/ 0 w 135"/>
                <a:gd name="T1" fmla="*/ 234 h 239"/>
                <a:gd name="T2" fmla="*/ 58 w 135"/>
                <a:gd name="T3" fmla="*/ 151 h 239"/>
                <a:gd name="T4" fmla="*/ 79 w 135"/>
                <a:gd name="T5" fmla="*/ 114 h 239"/>
                <a:gd name="T6" fmla="*/ 101 w 135"/>
                <a:gd name="T7" fmla="*/ 75 h 239"/>
                <a:gd name="T8" fmla="*/ 118 w 135"/>
                <a:gd name="T9" fmla="*/ 37 h 239"/>
                <a:gd name="T10" fmla="*/ 130 w 135"/>
                <a:gd name="T11" fmla="*/ 0 h 239"/>
                <a:gd name="T12" fmla="*/ 135 w 135"/>
                <a:gd name="T13" fmla="*/ 3 h 239"/>
                <a:gd name="T14" fmla="*/ 123 w 135"/>
                <a:gd name="T15" fmla="*/ 40 h 239"/>
                <a:gd name="T16" fmla="*/ 106 w 135"/>
                <a:gd name="T17" fmla="*/ 80 h 239"/>
                <a:gd name="T18" fmla="*/ 84 w 135"/>
                <a:gd name="T19" fmla="*/ 119 h 239"/>
                <a:gd name="T20" fmla="*/ 62 w 135"/>
                <a:gd name="T21" fmla="*/ 156 h 239"/>
                <a:gd name="T22" fmla="*/ 5 w 135"/>
                <a:gd name="T23" fmla="*/ 239 h 239"/>
                <a:gd name="T24" fmla="*/ 0 w 135"/>
                <a:gd name="T25" fmla="*/ 23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239">
                  <a:moveTo>
                    <a:pt x="0" y="234"/>
                  </a:moveTo>
                  <a:lnTo>
                    <a:pt x="58" y="151"/>
                  </a:lnTo>
                  <a:lnTo>
                    <a:pt x="79" y="114"/>
                  </a:lnTo>
                  <a:lnTo>
                    <a:pt x="101" y="75"/>
                  </a:lnTo>
                  <a:lnTo>
                    <a:pt x="118" y="37"/>
                  </a:lnTo>
                  <a:lnTo>
                    <a:pt x="130" y="0"/>
                  </a:lnTo>
                  <a:lnTo>
                    <a:pt x="135" y="3"/>
                  </a:lnTo>
                  <a:lnTo>
                    <a:pt x="123" y="40"/>
                  </a:lnTo>
                  <a:lnTo>
                    <a:pt x="106" y="80"/>
                  </a:lnTo>
                  <a:lnTo>
                    <a:pt x="84" y="119"/>
                  </a:lnTo>
                  <a:lnTo>
                    <a:pt x="62" y="156"/>
                  </a:lnTo>
                  <a:lnTo>
                    <a:pt x="5" y="239"/>
                  </a:lnTo>
                  <a:lnTo>
                    <a:pt x="0"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5" name="Freeform 665"/>
            <p:cNvSpPr>
              <a:spLocks/>
            </p:cNvSpPr>
            <p:nvPr/>
          </p:nvSpPr>
          <p:spPr bwMode="auto">
            <a:xfrm>
              <a:off x="2579" y="2090"/>
              <a:ext cx="3"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6" name="Freeform 666"/>
            <p:cNvSpPr>
              <a:spLocks/>
            </p:cNvSpPr>
            <p:nvPr/>
          </p:nvSpPr>
          <p:spPr bwMode="auto">
            <a:xfrm>
              <a:off x="2637" y="1910"/>
              <a:ext cx="10" cy="63"/>
            </a:xfrm>
            <a:custGeom>
              <a:avLst/>
              <a:gdLst>
                <a:gd name="T0" fmla="*/ 13 w 20"/>
                <a:gd name="T1" fmla="*/ 126 h 126"/>
                <a:gd name="T2" fmla="*/ 15 w 20"/>
                <a:gd name="T3" fmla="*/ 97 h 126"/>
                <a:gd name="T4" fmla="*/ 10 w 20"/>
                <a:gd name="T5" fmla="*/ 63 h 126"/>
                <a:gd name="T6" fmla="*/ 3 w 20"/>
                <a:gd name="T7" fmla="*/ 29 h 126"/>
                <a:gd name="T8" fmla="*/ 0 w 20"/>
                <a:gd name="T9" fmla="*/ 0 h 126"/>
                <a:gd name="T10" fmla="*/ 4 w 20"/>
                <a:gd name="T11" fmla="*/ 0 h 126"/>
                <a:gd name="T12" fmla="*/ 7 w 20"/>
                <a:gd name="T13" fmla="*/ 29 h 126"/>
                <a:gd name="T14" fmla="*/ 15 w 20"/>
                <a:gd name="T15" fmla="*/ 63 h 126"/>
                <a:gd name="T16" fmla="*/ 20 w 20"/>
                <a:gd name="T17" fmla="*/ 97 h 126"/>
                <a:gd name="T18" fmla="*/ 18 w 20"/>
                <a:gd name="T19" fmla="*/ 126 h 126"/>
                <a:gd name="T20" fmla="*/ 13 w 20"/>
                <a:gd name="T2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26">
                  <a:moveTo>
                    <a:pt x="13" y="126"/>
                  </a:moveTo>
                  <a:lnTo>
                    <a:pt x="15" y="97"/>
                  </a:lnTo>
                  <a:lnTo>
                    <a:pt x="10" y="63"/>
                  </a:lnTo>
                  <a:lnTo>
                    <a:pt x="3" y="29"/>
                  </a:lnTo>
                  <a:lnTo>
                    <a:pt x="0" y="0"/>
                  </a:lnTo>
                  <a:lnTo>
                    <a:pt x="4" y="0"/>
                  </a:lnTo>
                  <a:lnTo>
                    <a:pt x="7" y="29"/>
                  </a:lnTo>
                  <a:lnTo>
                    <a:pt x="15" y="63"/>
                  </a:lnTo>
                  <a:lnTo>
                    <a:pt x="20" y="97"/>
                  </a:lnTo>
                  <a:lnTo>
                    <a:pt x="18" y="126"/>
                  </a:lnTo>
                  <a:lnTo>
                    <a:pt x="13"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7" name="Freeform 667"/>
            <p:cNvSpPr>
              <a:spLocks/>
            </p:cNvSpPr>
            <p:nvPr/>
          </p:nvSpPr>
          <p:spPr bwMode="auto">
            <a:xfrm>
              <a:off x="2644" y="1972"/>
              <a:ext cx="3" cy="2"/>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8" name="Freeform 668"/>
            <p:cNvSpPr>
              <a:spLocks/>
            </p:cNvSpPr>
            <p:nvPr/>
          </p:nvSpPr>
          <p:spPr bwMode="auto">
            <a:xfrm>
              <a:off x="2637" y="1806"/>
              <a:ext cx="56" cy="104"/>
            </a:xfrm>
            <a:custGeom>
              <a:avLst/>
              <a:gdLst>
                <a:gd name="T0" fmla="*/ 0 w 111"/>
                <a:gd name="T1" fmla="*/ 207 h 207"/>
                <a:gd name="T2" fmla="*/ 3 w 111"/>
                <a:gd name="T3" fmla="*/ 188 h 207"/>
                <a:gd name="T4" fmla="*/ 6 w 111"/>
                <a:gd name="T5" fmla="*/ 173 h 207"/>
                <a:gd name="T6" fmla="*/ 20 w 111"/>
                <a:gd name="T7" fmla="*/ 145 h 207"/>
                <a:gd name="T8" fmla="*/ 37 w 111"/>
                <a:gd name="T9" fmla="*/ 122 h 207"/>
                <a:gd name="T10" fmla="*/ 55 w 111"/>
                <a:gd name="T11" fmla="*/ 102 h 207"/>
                <a:gd name="T12" fmla="*/ 74 w 111"/>
                <a:gd name="T13" fmla="*/ 80 h 207"/>
                <a:gd name="T14" fmla="*/ 91 w 111"/>
                <a:gd name="T15" fmla="*/ 57 h 207"/>
                <a:gd name="T16" fmla="*/ 97 w 111"/>
                <a:gd name="T17" fmla="*/ 43 h 207"/>
                <a:gd name="T18" fmla="*/ 102 w 111"/>
                <a:gd name="T19" fmla="*/ 29 h 207"/>
                <a:gd name="T20" fmla="*/ 105 w 111"/>
                <a:gd name="T21" fmla="*/ 15 h 207"/>
                <a:gd name="T22" fmla="*/ 106 w 111"/>
                <a:gd name="T23" fmla="*/ 0 h 207"/>
                <a:gd name="T24" fmla="*/ 111 w 111"/>
                <a:gd name="T25" fmla="*/ 0 h 207"/>
                <a:gd name="T26" fmla="*/ 109 w 111"/>
                <a:gd name="T27" fmla="*/ 18 h 207"/>
                <a:gd name="T28" fmla="*/ 106 w 111"/>
                <a:gd name="T29" fmla="*/ 32 h 207"/>
                <a:gd name="T30" fmla="*/ 102 w 111"/>
                <a:gd name="T31" fmla="*/ 48 h 207"/>
                <a:gd name="T32" fmla="*/ 95 w 111"/>
                <a:gd name="T33" fmla="*/ 62 h 207"/>
                <a:gd name="T34" fmla="*/ 78 w 111"/>
                <a:gd name="T35" fmla="*/ 85 h 207"/>
                <a:gd name="T36" fmla="*/ 60 w 111"/>
                <a:gd name="T37" fmla="*/ 106 h 207"/>
                <a:gd name="T38" fmla="*/ 41 w 111"/>
                <a:gd name="T39" fmla="*/ 126 h 207"/>
                <a:gd name="T40" fmla="*/ 24 w 111"/>
                <a:gd name="T41" fmla="*/ 150 h 207"/>
                <a:gd name="T42" fmla="*/ 10 w 111"/>
                <a:gd name="T43" fmla="*/ 176 h 207"/>
                <a:gd name="T44" fmla="*/ 7 w 111"/>
                <a:gd name="T45" fmla="*/ 191 h 207"/>
                <a:gd name="T46" fmla="*/ 4 w 111"/>
                <a:gd name="T47" fmla="*/ 207 h 207"/>
                <a:gd name="T48" fmla="*/ 0 w 111"/>
                <a:gd name="T49"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207">
                  <a:moveTo>
                    <a:pt x="0" y="207"/>
                  </a:moveTo>
                  <a:lnTo>
                    <a:pt x="3" y="188"/>
                  </a:lnTo>
                  <a:lnTo>
                    <a:pt x="6" y="173"/>
                  </a:lnTo>
                  <a:lnTo>
                    <a:pt x="20" y="145"/>
                  </a:lnTo>
                  <a:lnTo>
                    <a:pt x="37" y="122"/>
                  </a:lnTo>
                  <a:lnTo>
                    <a:pt x="55" y="102"/>
                  </a:lnTo>
                  <a:lnTo>
                    <a:pt x="74" y="80"/>
                  </a:lnTo>
                  <a:lnTo>
                    <a:pt x="91" y="57"/>
                  </a:lnTo>
                  <a:lnTo>
                    <a:pt x="97" y="43"/>
                  </a:lnTo>
                  <a:lnTo>
                    <a:pt x="102" y="29"/>
                  </a:lnTo>
                  <a:lnTo>
                    <a:pt x="105" y="15"/>
                  </a:lnTo>
                  <a:lnTo>
                    <a:pt x="106" y="0"/>
                  </a:lnTo>
                  <a:lnTo>
                    <a:pt x="111" y="0"/>
                  </a:lnTo>
                  <a:lnTo>
                    <a:pt x="109" y="18"/>
                  </a:lnTo>
                  <a:lnTo>
                    <a:pt x="106" y="32"/>
                  </a:lnTo>
                  <a:lnTo>
                    <a:pt x="102" y="48"/>
                  </a:lnTo>
                  <a:lnTo>
                    <a:pt x="95" y="62"/>
                  </a:lnTo>
                  <a:lnTo>
                    <a:pt x="78" y="85"/>
                  </a:lnTo>
                  <a:lnTo>
                    <a:pt x="60" y="106"/>
                  </a:lnTo>
                  <a:lnTo>
                    <a:pt x="41" y="126"/>
                  </a:lnTo>
                  <a:lnTo>
                    <a:pt x="24" y="150"/>
                  </a:lnTo>
                  <a:lnTo>
                    <a:pt x="10" y="176"/>
                  </a:lnTo>
                  <a:lnTo>
                    <a:pt x="7" y="191"/>
                  </a:lnTo>
                  <a:lnTo>
                    <a:pt x="4" y="207"/>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89" name="Freeform 669"/>
            <p:cNvSpPr>
              <a:spLocks/>
            </p:cNvSpPr>
            <p:nvPr/>
          </p:nvSpPr>
          <p:spPr bwMode="auto">
            <a:xfrm>
              <a:off x="2637" y="1910"/>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0" name="Freeform 670"/>
            <p:cNvSpPr>
              <a:spLocks/>
            </p:cNvSpPr>
            <p:nvPr/>
          </p:nvSpPr>
          <p:spPr bwMode="auto">
            <a:xfrm>
              <a:off x="2654" y="1678"/>
              <a:ext cx="39" cy="128"/>
            </a:xfrm>
            <a:custGeom>
              <a:avLst/>
              <a:gdLst>
                <a:gd name="T0" fmla="*/ 72 w 77"/>
                <a:gd name="T1" fmla="*/ 258 h 258"/>
                <a:gd name="T2" fmla="*/ 69 w 77"/>
                <a:gd name="T3" fmla="*/ 221 h 258"/>
                <a:gd name="T4" fmla="*/ 61 w 77"/>
                <a:gd name="T5" fmla="*/ 190 h 258"/>
                <a:gd name="T6" fmla="*/ 49 w 77"/>
                <a:gd name="T7" fmla="*/ 159 h 258"/>
                <a:gd name="T8" fmla="*/ 37 w 77"/>
                <a:gd name="T9" fmla="*/ 130 h 258"/>
                <a:gd name="T10" fmla="*/ 23 w 77"/>
                <a:gd name="T11" fmla="*/ 100 h 258"/>
                <a:gd name="T12" fmla="*/ 10 w 77"/>
                <a:gd name="T13" fmla="*/ 71 h 258"/>
                <a:gd name="T14" fmla="*/ 3 w 77"/>
                <a:gd name="T15" fmla="*/ 36 h 258"/>
                <a:gd name="T16" fmla="*/ 0 w 77"/>
                <a:gd name="T17" fmla="*/ 0 h 258"/>
                <a:gd name="T18" fmla="*/ 4 w 77"/>
                <a:gd name="T19" fmla="*/ 0 h 258"/>
                <a:gd name="T20" fmla="*/ 7 w 77"/>
                <a:gd name="T21" fmla="*/ 36 h 258"/>
                <a:gd name="T22" fmla="*/ 15 w 77"/>
                <a:gd name="T23" fmla="*/ 68 h 258"/>
                <a:gd name="T24" fmla="*/ 27 w 77"/>
                <a:gd name="T25" fmla="*/ 97 h 258"/>
                <a:gd name="T26" fmla="*/ 41 w 77"/>
                <a:gd name="T27" fmla="*/ 127 h 258"/>
                <a:gd name="T28" fmla="*/ 54 w 77"/>
                <a:gd name="T29" fmla="*/ 156 h 258"/>
                <a:gd name="T30" fmla="*/ 66 w 77"/>
                <a:gd name="T31" fmla="*/ 187 h 258"/>
                <a:gd name="T32" fmla="*/ 74 w 77"/>
                <a:gd name="T33" fmla="*/ 221 h 258"/>
                <a:gd name="T34" fmla="*/ 77 w 77"/>
                <a:gd name="T35" fmla="*/ 258 h 258"/>
                <a:gd name="T36" fmla="*/ 72 w 77"/>
                <a:gd name="T37"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258">
                  <a:moveTo>
                    <a:pt x="72" y="258"/>
                  </a:moveTo>
                  <a:lnTo>
                    <a:pt x="69" y="221"/>
                  </a:lnTo>
                  <a:lnTo>
                    <a:pt x="61" y="190"/>
                  </a:lnTo>
                  <a:lnTo>
                    <a:pt x="49" y="159"/>
                  </a:lnTo>
                  <a:lnTo>
                    <a:pt x="37" y="130"/>
                  </a:lnTo>
                  <a:lnTo>
                    <a:pt x="23" y="100"/>
                  </a:lnTo>
                  <a:lnTo>
                    <a:pt x="10" y="71"/>
                  </a:lnTo>
                  <a:lnTo>
                    <a:pt x="3" y="36"/>
                  </a:lnTo>
                  <a:lnTo>
                    <a:pt x="0" y="0"/>
                  </a:lnTo>
                  <a:lnTo>
                    <a:pt x="4" y="0"/>
                  </a:lnTo>
                  <a:lnTo>
                    <a:pt x="7" y="36"/>
                  </a:lnTo>
                  <a:lnTo>
                    <a:pt x="15" y="68"/>
                  </a:lnTo>
                  <a:lnTo>
                    <a:pt x="27" y="97"/>
                  </a:lnTo>
                  <a:lnTo>
                    <a:pt x="41" y="127"/>
                  </a:lnTo>
                  <a:lnTo>
                    <a:pt x="54" y="156"/>
                  </a:lnTo>
                  <a:lnTo>
                    <a:pt x="66" y="187"/>
                  </a:lnTo>
                  <a:lnTo>
                    <a:pt x="74" y="221"/>
                  </a:lnTo>
                  <a:lnTo>
                    <a:pt x="77" y="258"/>
                  </a:lnTo>
                  <a:lnTo>
                    <a:pt x="72"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1" name="Freeform 671"/>
            <p:cNvSpPr>
              <a:spLocks/>
            </p:cNvSpPr>
            <p:nvPr/>
          </p:nvSpPr>
          <p:spPr bwMode="auto">
            <a:xfrm>
              <a:off x="2691" y="1806"/>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2" name="Freeform 672"/>
            <p:cNvSpPr>
              <a:spLocks/>
            </p:cNvSpPr>
            <p:nvPr/>
          </p:nvSpPr>
          <p:spPr bwMode="auto">
            <a:xfrm>
              <a:off x="2654" y="1620"/>
              <a:ext cx="13" cy="58"/>
            </a:xfrm>
            <a:custGeom>
              <a:avLst/>
              <a:gdLst>
                <a:gd name="T0" fmla="*/ 0 w 26"/>
                <a:gd name="T1" fmla="*/ 116 h 116"/>
                <a:gd name="T2" fmla="*/ 1 w 26"/>
                <a:gd name="T3" fmla="*/ 81 h 116"/>
                <a:gd name="T4" fmla="*/ 6 w 26"/>
                <a:gd name="T5" fmla="*/ 44 h 116"/>
                <a:gd name="T6" fmla="*/ 13 w 26"/>
                <a:gd name="T7" fmla="*/ 16 h 116"/>
                <a:gd name="T8" fmla="*/ 21 w 26"/>
                <a:gd name="T9" fmla="*/ 0 h 116"/>
                <a:gd name="T10" fmla="*/ 26 w 26"/>
                <a:gd name="T11" fmla="*/ 5 h 116"/>
                <a:gd name="T12" fmla="*/ 18 w 26"/>
                <a:gd name="T13" fmla="*/ 19 h 116"/>
                <a:gd name="T14" fmla="*/ 10 w 26"/>
                <a:gd name="T15" fmla="*/ 47 h 116"/>
                <a:gd name="T16" fmla="*/ 6 w 26"/>
                <a:gd name="T17" fmla="*/ 81 h 116"/>
                <a:gd name="T18" fmla="*/ 4 w 26"/>
                <a:gd name="T19" fmla="*/ 116 h 116"/>
                <a:gd name="T20" fmla="*/ 0 w 26"/>
                <a:gd name="T2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6">
                  <a:moveTo>
                    <a:pt x="0" y="116"/>
                  </a:moveTo>
                  <a:lnTo>
                    <a:pt x="1" y="81"/>
                  </a:lnTo>
                  <a:lnTo>
                    <a:pt x="6" y="44"/>
                  </a:lnTo>
                  <a:lnTo>
                    <a:pt x="13" y="16"/>
                  </a:lnTo>
                  <a:lnTo>
                    <a:pt x="21" y="0"/>
                  </a:lnTo>
                  <a:lnTo>
                    <a:pt x="26" y="5"/>
                  </a:lnTo>
                  <a:lnTo>
                    <a:pt x="18" y="19"/>
                  </a:lnTo>
                  <a:lnTo>
                    <a:pt x="10" y="47"/>
                  </a:lnTo>
                  <a:lnTo>
                    <a:pt x="6" y="81"/>
                  </a:lnTo>
                  <a:lnTo>
                    <a:pt x="4" y="116"/>
                  </a:lnTo>
                  <a:lnTo>
                    <a:pt x="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3" name="Freeform 673"/>
            <p:cNvSpPr>
              <a:spLocks/>
            </p:cNvSpPr>
            <p:nvPr/>
          </p:nvSpPr>
          <p:spPr bwMode="auto">
            <a:xfrm>
              <a:off x="2654" y="1678"/>
              <a:ext cx="3"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4" name="Freeform 674"/>
            <p:cNvSpPr>
              <a:spLocks/>
            </p:cNvSpPr>
            <p:nvPr/>
          </p:nvSpPr>
          <p:spPr bwMode="auto">
            <a:xfrm>
              <a:off x="2665" y="1620"/>
              <a:ext cx="3" cy="2"/>
            </a:xfrm>
            <a:custGeom>
              <a:avLst/>
              <a:gdLst>
                <a:gd name="T0" fmla="*/ 5 w 6"/>
                <a:gd name="T1" fmla="*/ 5 h 5"/>
                <a:gd name="T2" fmla="*/ 6 w 6"/>
                <a:gd name="T3" fmla="*/ 2 h 5"/>
                <a:gd name="T4" fmla="*/ 0 w 6"/>
                <a:gd name="T5" fmla="*/ 2 h 5"/>
                <a:gd name="T6" fmla="*/ 0 w 6"/>
                <a:gd name="T7" fmla="*/ 0 h 5"/>
                <a:gd name="T8" fmla="*/ 5 w 6"/>
                <a:gd name="T9" fmla="*/ 5 h 5"/>
              </a:gdLst>
              <a:ahLst/>
              <a:cxnLst>
                <a:cxn ang="0">
                  <a:pos x="T0" y="T1"/>
                </a:cxn>
                <a:cxn ang="0">
                  <a:pos x="T2" y="T3"/>
                </a:cxn>
                <a:cxn ang="0">
                  <a:pos x="T4" y="T5"/>
                </a:cxn>
                <a:cxn ang="0">
                  <a:pos x="T6" y="T7"/>
                </a:cxn>
                <a:cxn ang="0">
                  <a:pos x="T8" y="T9"/>
                </a:cxn>
              </a:cxnLst>
              <a:rect l="0" t="0" r="r" b="b"/>
              <a:pathLst>
                <a:path w="6" h="5">
                  <a:moveTo>
                    <a:pt x="5" y="5"/>
                  </a:moveTo>
                  <a:lnTo>
                    <a:pt x="6" y="2"/>
                  </a:lnTo>
                  <a:lnTo>
                    <a:pt x="0" y="2"/>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5" name="Freeform 675"/>
            <p:cNvSpPr>
              <a:spLocks/>
            </p:cNvSpPr>
            <p:nvPr/>
          </p:nvSpPr>
          <p:spPr bwMode="auto">
            <a:xfrm>
              <a:off x="2695" y="2432"/>
              <a:ext cx="39" cy="13"/>
            </a:xfrm>
            <a:custGeom>
              <a:avLst/>
              <a:gdLst>
                <a:gd name="T0" fmla="*/ 2 w 79"/>
                <a:gd name="T1" fmla="*/ 0 h 26"/>
                <a:gd name="T2" fmla="*/ 79 w 79"/>
                <a:gd name="T3" fmla="*/ 19 h 26"/>
                <a:gd name="T4" fmla="*/ 77 w 79"/>
                <a:gd name="T5" fmla="*/ 26 h 26"/>
                <a:gd name="T6" fmla="*/ 0 w 79"/>
                <a:gd name="T7" fmla="*/ 8 h 26"/>
                <a:gd name="T8" fmla="*/ 2 w 79"/>
                <a:gd name="T9" fmla="*/ 0 h 26"/>
              </a:gdLst>
              <a:ahLst/>
              <a:cxnLst>
                <a:cxn ang="0">
                  <a:pos x="T0" y="T1"/>
                </a:cxn>
                <a:cxn ang="0">
                  <a:pos x="T2" y="T3"/>
                </a:cxn>
                <a:cxn ang="0">
                  <a:pos x="T4" y="T5"/>
                </a:cxn>
                <a:cxn ang="0">
                  <a:pos x="T6" y="T7"/>
                </a:cxn>
                <a:cxn ang="0">
                  <a:pos x="T8" y="T9"/>
                </a:cxn>
              </a:cxnLst>
              <a:rect l="0" t="0" r="r" b="b"/>
              <a:pathLst>
                <a:path w="79" h="26">
                  <a:moveTo>
                    <a:pt x="2" y="0"/>
                  </a:moveTo>
                  <a:lnTo>
                    <a:pt x="79" y="19"/>
                  </a:lnTo>
                  <a:lnTo>
                    <a:pt x="77" y="26"/>
                  </a:lnTo>
                  <a:lnTo>
                    <a:pt x="0" y="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6" name="Freeform 676"/>
            <p:cNvSpPr>
              <a:spLocks/>
            </p:cNvSpPr>
            <p:nvPr/>
          </p:nvSpPr>
          <p:spPr bwMode="auto">
            <a:xfrm>
              <a:off x="2733" y="2415"/>
              <a:ext cx="109" cy="33"/>
            </a:xfrm>
            <a:custGeom>
              <a:avLst/>
              <a:gdLst>
                <a:gd name="T0" fmla="*/ 2 w 219"/>
                <a:gd name="T1" fmla="*/ 53 h 67"/>
                <a:gd name="T2" fmla="*/ 30 w 219"/>
                <a:gd name="T3" fmla="*/ 57 h 67"/>
                <a:gd name="T4" fmla="*/ 59 w 219"/>
                <a:gd name="T5" fmla="*/ 59 h 67"/>
                <a:gd name="T6" fmla="*/ 87 w 219"/>
                <a:gd name="T7" fmla="*/ 57 h 67"/>
                <a:gd name="T8" fmla="*/ 117 w 219"/>
                <a:gd name="T9" fmla="*/ 53 h 67"/>
                <a:gd name="T10" fmla="*/ 144 w 219"/>
                <a:gd name="T11" fmla="*/ 45 h 67"/>
                <a:gd name="T12" fmla="*/ 168 w 219"/>
                <a:gd name="T13" fmla="*/ 34 h 67"/>
                <a:gd name="T14" fmla="*/ 192 w 219"/>
                <a:gd name="T15" fmla="*/ 19 h 67"/>
                <a:gd name="T16" fmla="*/ 214 w 219"/>
                <a:gd name="T17" fmla="*/ 0 h 67"/>
                <a:gd name="T18" fmla="*/ 219 w 219"/>
                <a:gd name="T19" fmla="*/ 6 h 67"/>
                <a:gd name="T20" fmla="*/ 197 w 219"/>
                <a:gd name="T21" fmla="*/ 25 h 67"/>
                <a:gd name="T22" fmla="*/ 172 w 219"/>
                <a:gd name="T23" fmla="*/ 40 h 67"/>
                <a:gd name="T24" fmla="*/ 146 w 219"/>
                <a:gd name="T25" fmla="*/ 53 h 67"/>
                <a:gd name="T26" fmla="*/ 118 w 219"/>
                <a:gd name="T27" fmla="*/ 60 h 67"/>
                <a:gd name="T28" fmla="*/ 87 w 219"/>
                <a:gd name="T29" fmla="*/ 65 h 67"/>
                <a:gd name="T30" fmla="*/ 59 w 219"/>
                <a:gd name="T31" fmla="*/ 67 h 67"/>
                <a:gd name="T32" fmla="*/ 30 w 219"/>
                <a:gd name="T33" fmla="*/ 65 h 67"/>
                <a:gd name="T34" fmla="*/ 0 w 219"/>
                <a:gd name="T35" fmla="*/ 60 h 67"/>
                <a:gd name="T36" fmla="*/ 2 w 219"/>
                <a:gd name="T37"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67">
                  <a:moveTo>
                    <a:pt x="2" y="53"/>
                  </a:moveTo>
                  <a:lnTo>
                    <a:pt x="30" y="57"/>
                  </a:lnTo>
                  <a:lnTo>
                    <a:pt x="59" y="59"/>
                  </a:lnTo>
                  <a:lnTo>
                    <a:pt x="87" y="57"/>
                  </a:lnTo>
                  <a:lnTo>
                    <a:pt x="117" y="53"/>
                  </a:lnTo>
                  <a:lnTo>
                    <a:pt x="144" y="45"/>
                  </a:lnTo>
                  <a:lnTo>
                    <a:pt x="168" y="34"/>
                  </a:lnTo>
                  <a:lnTo>
                    <a:pt x="192" y="19"/>
                  </a:lnTo>
                  <a:lnTo>
                    <a:pt x="214" y="0"/>
                  </a:lnTo>
                  <a:lnTo>
                    <a:pt x="219" y="6"/>
                  </a:lnTo>
                  <a:lnTo>
                    <a:pt x="197" y="25"/>
                  </a:lnTo>
                  <a:lnTo>
                    <a:pt x="172" y="40"/>
                  </a:lnTo>
                  <a:lnTo>
                    <a:pt x="146" y="53"/>
                  </a:lnTo>
                  <a:lnTo>
                    <a:pt x="118" y="60"/>
                  </a:lnTo>
                  <a:lnTo>
                    <a:pt x="87" y="65"/>
                  </a:lnTo>
                  <a:lnTo>
                    <a:pt x="59" y="67"/>
                  </a:lnTo>
                  <a:lnTo>
                    <a:pt x="30" y="65"/>
                  </a:lnTo>
                  <a:lnTo>
                    <a:pt x="0" y="60"/>
                  </a:lnTo>
                  <a:lnTo>
                    <a:pt x="2"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7" name="Freeform 677"/>
            <p:cNvSpPr>
              <a:spLocks/>
            </p:cNvSpPr>
            <p:nvPr/>
          </p:nvSpPr>
          <p:spPr bwMode="auto">
            <a:xfrm>
              <a:off x="2733" y="2441"/>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8" name="Freeform 678"/>
            <p:cNvSpPr>
              <a:spLocks/>
            </p:cNvSpPr>
            <p:nvPr/>
          </p:nvSpPr>
          <p:spPr bwMode="auto">
            <a:xfrm>
              <a:off x="2840" y="2352"/>
              <a:ext cx="79" cy="66"/>
            </a:xfrm>
            <a:custGeom>
              <a:avLst/>
              <a:gdLst>
                <a:gd name="T0" fmla="*/ 0 w 158"/>
                <a:gd name="T1" fmla="*/ 125 h 131"/>
                <a:gd name="T2" fmla="*/ 39 w 158"/>
                <a:gd name="T3" fmla="*/ 94 h 131"/>
                <a:gd name="T4" fmla="*/ 82 w 158"/>
                <a:gd name="T5" fmla="*/ 65 h 131"/>
                <a:gd name="T6" fmla="*/ 122 w 158"/>
                <a:gd name="T7" fmla="*/ 36 h 131"/>
                <a:gd name="T8" fmla="*/ 138 w 158"/>
                <a:gd name="T9" fmla="*/ 20 h 131"/>
                <a:gd name="T10" fmla="*/ 152 w 158"/>
                <a:gd name="T11" fmla="*/ 0 h 131"/>
                <a:gd name="T12" fmla="*/ 158 w 158"/>
                <a:gd name="T13" fmla="*/ 5 h 131"/>
                <a:gd name="T14" fmla="*/ 144 w 158"/>
                <a:gd name="T15" fmla="*/ 25 h 131"/>
                <a:gd name="T16" fmla="*/ 127 w 158"/>
                <a:gd name="T17" fmla="*/ 42 h 131"/>
                <a:gd name="T18" fmla="*/ 87 w 158"/>
                <a:gd name="T19" fmla="*/ 71 h 131"/>
                <a:gd name="T20" fmla="*/ 43 w 158"/>
                <a:gd name="T21" fmla="*/ 100 h 131"/>
                <a:gd name="T22" fmla="*/ 5 w 158"/>
                <a:gd name="T23" fmla="*/ 131 h 131"/>
                <a:gd name="T24" fmla="*/ 0 w 158"/>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1">
                  <a:moveTo>
                    <a:pt x="0" y="125"/>
                  </a:moveTo>
                  <a:lnTo>
                    <a:pt x="39" y="94"/>
                  </a:lnTo>
                  <a:lnTo>
                    <a:pt x="82" y="65"/>
                  </a:lnTo>
                  <a:lnTo>
                    <a:pt x="122" y="36"/>
                  </a:lnTo>
                  <a:lnTo>
                    <a:pt x="138" y="20"/>
                  </a:lnTo>
                  <a:lnTo>
                    <a:pt x="152" y="0"/>
                  </a:lnTo>
                  <a:lnTo>
                    <a:pt x="158" y="5"/>
                  </a:lnTo>
                  <a:lnTo>
                    <a:pt x="144" y="25"/>
                  </a:lnTo>
                  <a:lnTo>
                    <a:pt x="127" y="42"/>
                  </a:lnTo>
                  <a:lnTo>
                    <a:pt x="87" y="71"/>
                  </a:lnTo>
                  <a:lnTo>
                    <a:pt x="43" y="100"/>
                  </a:lnTo>
                  <a:lnTo>
                    <a:pt x="5" y="131"/>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799" name="Freeform 679"/>
            <p:cNvSpPr>
              <a:spLocks/>
            </p:cNvSpPr>
            <p:nvPr/>
          </p:nvSpPr>
          <p:spPr bwMode="auto">
            <a:xfrm>
              <a:off x="2840" y="2415"/>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800" name="Freeform 680"/>
            <p:cNvSpPr>
              <a:spLocks/>
            </p:cNvSpPr>
            <p:nvPr/>
          </p:nvSpPr>
          <p:spPr bwMode="auto">
            <a:xfrm>
              <a:off x="2916" y="2218"/>
              <a:ext cx="36" cy="136"/>
            </a:xfrm>
            <a:custGeom>
              <a:avLst/>
              <a:gdLst>
                <a:gd name="T0" fmla="*/ 0 w 72"/>
                <a:gd name="T1" fmla="*/ 268 h 273"/>
                <a:gd name="T2" fmla="*/ 28 w 72"/>
                <a:gd name="T3" fmla="*/ 203 h 273"/>
                <a:gd name="T4" fmla="*/ 46 w 72"/>
                <a:gd name="T5" fmla="*/ 137 h 273"/>
                <a:gd name="T6" fmla="*/ 59 w 72"/>
                <a:gd name="T7" fmla="*/ 69 h 273"/>
                <a:gd name="T8" fmla="*/ 66 w 72"/>
                <a:gd name="T9" fmla="*/ 0 h 273"/>
                <a:gd name="T10" fmla="*/ 72 w 72"/>
                <a:gd name="T11" fmla="*/ 3 h 273"/>
                <a:gd name="T12" fmla="*/ 65 w 72"/>
                <a:gd name="T13" fmla="*/ 72 h 273"/>
                <a:gd name="T14" fmla="*/ 52 w 72"/>
                <a:gd name="T15" fmla="*/ 140 h 273"/>
                <a:gd name="T16" fmla="*/ 34 w 72"/>
                <a:gd name="T17" fmla="*/ 208 h 273"/>
                <a:gd name="T18" fmla="*/ 6 w 72"/>
                <a:gd name="T19" fmla="*/ 273 h 273"/>
                <a:gd name="T20" fmla="*/ 0 w 72"/>
                <a:gd name="T21" fmla="*/ 26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273">
                  <a:moveTo>
                    <a:pt x="0" y="268"/>
                  </a:moveTo>
                  <a:lnTo>
                    <a:pt x="28" y="203"/>
                  </a:lnTo>
                  <a:lnTo>
                    <a:pt x="46" y="137"/>
                  </a:lnTo>
                  <a:lnTo>
                    <a:pt x="59" y="69"/>
                  </a:lnTo>
                  <a:lnTo>
                    <a:pt x="66" y="0"/>
                  </a:lnTo>
                  <a:lnTo>
                    <a:pt x="72" y="3"/>
                  </a:lnTo>
                  <a:lnTo>
                    <a:pt x="65" y="72"/>
                  </a:lnTo>
                  <a:lnTo>
                    <a:pt x="52" y="140"/>
                  </a:lnTo>
                  <a:lnTo>
                    <a:pt x="34" y="208"/>
                  </a:lnTo>
                  <a:lnTo>
                    <a:pt x="6" y="273"/>
                  </a:lnTo>
                  <a:lnTo>
                    <a:pt x="0"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801" name="Freeform 681"/>
            <p:cNvSpPr>
              <a:spLocks/>
            </p:cNvSpPr>
            <p:nvPr/>
          </p:nvSpPr>
          <p:spPr bwMode="auto">
            <a:xfrm>
              <a:off x="2916" y="2352"/>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89802" name="Oval 682"/>
            <p:cNvSpPr>
              <a:spLocks noChangeArrowheads="1"/>
            </p:cNvSpPr>
            <p:nvPr/>
          </p:nvSpPr>
          <p:spPr bwMode="auto">
            <a:xfrm>
              <a:off x="2694" y="2432"/>
              <a:ext cx="4"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grpSp>
        <p:nvGrpSpPr>
          <p:cNvPr id="389803" name="Group 683"/>
          <p:cNvGrpSpPr>
            <a:grpSpLocks/>
          </p:cNvGrpSpPr>
          <p:nvPr/>
        </p:nvGrpSpPr>
        <p:grpSpPr bwMode="auto">
          <a:xfrm>
            <a:off x="5852161" y="1371600"/>
            <a:ext cx="3067050" cy="3091816"/>
            <a:chOff x="262" y="1030"/>
            <a:chExt cx="958" cy="1405"/>
          </a:xfrm>
        </p:grpSpPr>
        <p:grpSp>
          <p:nvGrpSpPr>
            <p:cNvPr id="389804" name="Group 684"/>
            <p:cNvGrpSpPr>
              <a:grpSpLocks/>
            </p:cNvGrpSpPr>
            <p:nvPr/>
          </p:nvGrpSpPr>
          <p:grpSpPr bwMode="auto">
            <a:xfrm>
              <a:off x="263" y="1030"/>
              <a:ext cx="957" cy="1405"/>
              <a:chOff x="263" y="1030"/>
              <a:chExt cx="957" cy="1405"/>
            </a:xfrm>
          </p:grpSpPr>
          <p:sp>
            <p:nvSpPr>
              <p:cNvPr id="389805" name="Freeform 685"/>
              <p:cNvSpPr>
                <a:spLocks/>
              </p:cNvSpPr>
              <p:nvPr/>
            </p:nvSpPr>
            <p:spPr bwMode="auto">
              <a:xfrm>
                <a:off x="301" y="1640"/>
                <a:ext cx="918" cy="792"/>
              </a:xfrm>
              <a:custGeom>
                <a:avLst/>
                <a:gdLst>
                  <a:gd name="T0" fmla="*/ 3 w 1837"/>
                  <a:gd name="T1" fmla="*/ 640 h 1584"/>
                  <a:gd name="T2" fmla="*/ 0 w 1837"/>
                  <a:gd name="T3" fmla="*/ 686 h 1584"/>
                  <a:gd name="T4" fmla="*/ 17 w 1837"/>
                  <a:gd name="T5" fmla="*/ 738 h 1584"/>
                  <a:gd name="T6" fmla="*/ 60 w 1837"/>
                  <a:gd name="T7" fmla="*/ 823 h 1584"/>
                  <a:gd name="T8" fmla="*/ 74 w 1837"/>
                  <a:gd name="T9" fmla="*/ 828 h 1584"/>
                  <a:gd name="T10" fmla="*/ 98 w 1837"/>
                  <a:gd name="T11" fmla="*/ 881 h 1584"/>
                  <a:gd name="T12" fmla="*/ 154 w 1837"/>
                  <a:gd name="T13" fmla="*/ 977 h 1584"/>
                  <a:gd name="T14" fmla="*/ 206 w 1837"/>
                  <a:gd name="T15" fmla="*/ 1041 h 1584"/>
                  <a:gd name="T16" fmla="*/ 284 w 1837"/>
                  <a:gd name="T17" fmla="*/ 1117 h 1584"/>
                  <a:gd name="T18" fmla="*/ 371 w 1837"/>
                  <a:gd name="T19" fmla="*/ 1184 h 1584"/>
                  <a:gd name="T20" fmla="*/ 467 w 1837"/>
                  <a:gd name="T21" fmla="*/ 1240 h 1584"/>
                  <a:gd name="T22" fmla="*/ 620 w 1837"/>
                  <a:gd name="T23" fmla="*/ 1310 h 1584"/>
                  <a:gd name="T24" fmla="*/ 752 w 1837"/>
                  <a:gd name="T25" fmla="*/ 1354 h 1584"/>
                  <a:gd name="T26" fmla="*/ 826 w 1837"/>
                  <a:gd name="T27" fmla="*/ 1380 h 1584"/>
                  <a:gd name="T28" fmla="*/ 977 w 1837"/>
                  <a:gd name="T29" fmla="*/ 1438 h 1584"/>
                  <a:gd name="T30" fmla="*/ 1279 w 1837"/>
                  <a:gd name="T31" fmla="*/ 1546 h 1584"/>
                  <a:gd name="T32" fmla="*/ 1405 w 1837"/>
                  <a:gd name="T33" fmla="*/ 1578 h 1584"/>
                  <a:gd name="T34" fmla="*/ 1462 w 1837"/>
                  <a:gd name="T35" fmla="*/ 1584 h 1584"/>
                  <a:gd name="T36" fmla="*/ 1518 w 1837"/>
                  <a:gd name="T37" fmla="*/ 1578 h 1584"/>
                  <a:gd name="T38" fmla="*/ 1572 w 1837"/>
                  <a:gd name="T39" fmla="*/ 1560 h 1584"/>
                  <a:gd name="T40" fmla="*/ 1617 w 1837"/>
                  <a:gd name="T41" fmla="*/ 1526 h 1584"/>
                  <a:gd name="T42" fmla="*/ 1698 w 1837"/>
                  <a:gd name="T43" fmla="*/ 1468 h 1584"/>
                  <a:gd name="T44" fmla="*/ 1745 w 1837"/>
                  <a:gd name="T45" fmla="*/ 1430 h 1584"/>
                  <a:gd name="T46" fmla="*/ 1767 w 1837"/>
                  <a:gd name="T47" fmla="*/ 1401 h 1584"/>
                  <a:gd name="T48" fmla="*/ 1808 w 1837"/>
                  <a:gd name="T49" fmla="*/ 1292 h 1584"/>
                  <a:gd name="T50" fmla="*/ 1825 w 1837"/>
                  <a:gd name="T51" fmla="*/ 1208 h 1584"/>
                  <a:gd name="T52" fmla="*/ 1832 w 1837"/>
                  <a:gd name="T53" fmla="*/ 1121 h 1584"/>
                  <a:gd name="T54" fmla="*/ 1837 w 1837"/>
                  <a:gd name="T55" fmla="*/ 945 h 1584"/>
                  <a:gd name="T56" fmla="*/ 1826 w 1837"/>
                  <a:gd name="T57" fmla="*/ 796 h 1584"/>
                  <a:gd name="T58" fmla="*/ 1797 w 1837"/>
                  <a:gd name="T59" fmla="*/ 648 h 1584"/>
                  <a:gd name="T60" fmla="*/ 1776 w 1837"/>
                  <a:gd name="T61" fmla="*/ 575 h 1584"/>
                  <a:gd name="T62" fmla="*/ 1718 w 1837"/>
                  <a:gd name="T63" fmla="*/ 437 h 1584"/>
                  <a:gd name="T64" fmla="*/ 1642 w 1837"/>
                  <a:gd name="T65" fmla="*/ 310 h 1584"/>
                  <a:gd name="T66" fmla="*/ 1573 w 1837"/>
                  <a:gd name="T67" fmla="*/ 224 h 1584"/>
                  <a:gd name="T68" fmla="*/ 1465 w 1837"/>
                  <a:gd name="T69" fmla="*/ 123 h 1584"/>
                  <a:gd name="T70" fmla="*/ 1372 w 1837"/>
                  <a:gd name="T71" fmla="*/ 62 h 1584"/>
                  <a:gd name="T72" fmla="*/ 1270 w 1837"/>
                  <a:gd name="T73" fmla="*/ 12 h 1584"/>
                  <a:gd name="T74" fmla="*/ 1195 w 1837"/>
                  <a:gd name="T75" fmla="*/ 27 h 1584"/>
                  <a:gd name="T76" fmla="*/ 1140 w 1837"/>
                  <a:gd name="T77" fmla="*/ 55 h 1584"/>
                  <a:gd name="T78" fmla="*/ 1080 w 1837"/>
                  <a:gd name="T79" fmla="*/ 70 h 1584"/>
                  <a:gd name="T80" fmla="*/ 1003 w 1837"/>
                  <a:gd name="T81" fmla="*/ 77 h 1584"/>
                  <a:gd name="T82" fmla="*/ 874 w 1837"/>
                  <a:gd name="T83" fmla="*/ 68 h 1584"/>
                  <a:gd name="T84" fmla="*/ 723 w 1837"/>
                  <a:gd name="T85" fmla="*/ 45 h 1584"/>
                  <a:gd name="T86" fmla="*/ 636 w 1837"/>
                  <a:gd name="T87" fmla="*/ 24 h 1584"/>
                  <a:gd name="T88" fmla="*/ 586 w 1837"/>
                  <a:gd name="T89" fmla="*/ 23 h 1584"/>
                  <a:gd name="T90" fmla="*/ 556 w 1837"/>
                  <a:gd name="T91" fmla="*/ 32 h 1584"/>
                  <a:gd name="T92" fmla="*/ 453 w 1837"/>
                  <a:gd name="T93" fmla="*/ 82 h 1584"/>
                  <a:gd name="T94" fmla="*/ 403 w 1837"/>
                  <a:gd name="T95" fmla="*/ 120 h 1584"/>
                  <a:gd name="T96" fmla="*/ 363 w 1837"/>
                  <a:gd name="T97" fmla="*/ 184 h 1584"/>
                  <a:gd name="T98" fmla="*/ 310 w 1837"/>
                  <a:gd name="T99" fmla="*/ 286 h 1584"/>
                  <a:gd name="T100" fmla="*/ 255 w 1837"/>
                  <a:gd name="T101" fmla="*/ 364 h 1584"/>
                  <a:gd name="T102" fmla="*/ 194 w 1837"/>
                  <a:gd name="T103" fmla="*/ 421 h 1584"/>
                  <a:gd name="T104" fmla="*/ 116 w 1837"/>
                  <a:gd name="T105" fmla="*/ 482 h 1584"/>
                  <a:gd name="T106" fmla="*/ 75 w 1837"/>
                  <a:gd name="T107" fmla="*/ 528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7" h="1584">
                    <a:moveTo>
                      <a:pt x="9" y="619"/>
                    </a:moveTo>
                    <a:lnTo>
                      <a:pt x="6" y="627"/>
                    </a:lnTo>
                    <a:lnTo>
                      <a:pt x="5" y="633"/>
                    </a:lnTo>
                    <a:lnTo>
                      <a:pt x="3" y="640"/>
                    </a:lnTo>
                    <a:lnTo>
                      <a:pt x="2" y="647"/>
                    </a:lnTo>
                    <a:lnTo>
                      <a:pt x="0" y="660"/>
                    </a:lnTo>
                    <a:lnTo>
                      <a:pt x="0" y="674"/>
                    </a:lnTo>
                    <a:lnTo>
                      <a:pt x="0" y="686"/>
                    </a:lnTo>
                    <a:lnTo>
                      <a:pt x="3" y="700"/>
                    </a:lnTo>
                    <a:lnTo>
                      <a:pt x="6" y="712"/>
                    </a:lnTo>
                    <a:lnTo>
                      <a:pt x="11" y="726"/>
                    </a:lnTo>
                    <a:lnTo>
                      <a:pt x="17" y="738"/>
                    </a:lnTo>
                    <a:lnTo>
                      <a:pt x="22" y="750"/>
                    </a:lnTo>
                    <a:lnTo>
                      <a:pt x="35" y="774"/>
                    </a:lnTo>
                    <a:lnTo>
                      <a:pt x="48" y="799"/>
                    </a:lnTo>
                    <a:lnTo>
                      <a:pt x="60" y="823"/>
                    </a:lnTo>
                    <a:lnTo>
                      <a:pt x="61" y="825"/>
                    </a:lnTo>
                    <a:lnTo>
                      <a:pt x="63" y="825"/>
                    </a:lnTo>
                    <a:lnTo>
                      <a:pt x="67" y="826"/>
                    </a:lnTo>
                    <a:lnTo>
                      <a:pt x="74" y="828"/>
                    </a:lnTo>
                    <a:lnTo>
                      <a:pt x="75" y="828"/>
                    </a:lnTo>
                    <a:lnTo>
                      <a:pt x="75" y="829"/>
                    </a:lnTo>
                    <a:lnTo>
                      <a:pt x="87" y="855"/>
                    </a:lnTo>
                    <a:lnTo>
                      <a:pt x="98" y="881"/>
                    </a:lnTo>
                    <a:lnTo>
                      <a:pt x="112" y="905"/>
                    </a:lnTo>
                    <a:lnTo>
                      <a:pt x="125" y="930"/>
                    </a:lnTo>
                    <a:lnTo>
                      <a:pt x="139" y="954"/>
                    </a:lnTo>
                    <a:lnTo>
                      <a:pt x="154" y="977"/>
                    </a:lnTo>
                    <a:lnTo>
                      <a:pt x="171" y="998"/>
                    </a:lnTo>
                    <a:lnTo>
                      <a:pt x="180" y="1009"/>
                    </a:lnTo>
                    <a:lnTo>
                      <a:pt x="188" y="1019"/>
                    </a:lnTo>
                    <a:lnTo>
                      <a:pt x="206" y="1041"/>
                    </a:lnTo>
                    <a:lnTo>
                      <a:pt x="225" y="1060"/>
                    </a:lnTo>
                    <a:lnTo>
                      <a:pt x="244" y="1080"/>
                    </a:lnTo>
                    <a:lnTo>
                      <a:pt x="264" y="1099"/>
                    </a:lnTo>
                    <a:lnTo>
                      <a:pt x="284" y="1117"/>
                    </a:lnTo>
                    <a:lnTo>
                      <a:pt x="305" y="1135"/>
                    </a:lnTo>
                    <a:lnTo>
                      <a:pt x="327" y="1152"/>
                    </a:lnTo>
                    <a:lnTo>
                      <a:pt x="350" y="1169"/>
                    </a:lnTo>
                    <a:lnTo>
                      <a:pt x="371" y="1184"/>
                    </a:lnTo>
                    <a:lnTo>
                      <a:pt x="395" y="1199"/>
                    </a:lnTo>
                    <a:lnTo>
                      <a:pt x="418" y="1213"/>
                    </a:lnTo>
                    <a:lnTo>
                      <a:pt x="443" y="1228"/>
                    </a:lnTo>
                    <a:lnTo>
                      <a:pt x="467" y="1240"/>
                    </a:lnTo>
                    <a:lnTo>
                      <a:pt x="492" y="1254"/>
                    </a:lnTo>
                    <a:lnTo>
                      <a:pt x="542" y="1278"/>
                    </a:lnTo>
                    <a:lnTo>
                      <a:pt x="594" y="1299"/>
                    </a:lnTo>
                    <a:lnTo>
                      <a:pt x="620" y="1310"/>
                    </a:lnTo>
                    <a:lnTo>
                      <a:pt x="646" y="1319"/>
                    </a:lnTo>
                    <a:lnTo>
                      <a:pt x="673" y="1328"/>
                    </a:lnTo>
                    <a:lnTo>
                      <a:pt x="699" y="1337"/>
                    </a:lnTo>
                    <a:lnTo>
                      <a:pt x="752" y="1354"/>
                    </a:lnTo>
                    <a:lnTo>
                      <a:pt x="772" y="1360"/>
                    </a:lnTo>
                    <a:lnTo>
                      <a:pt x="791" y="1368"/>
                    </a:lnTo>
                    <a:lnTo>
                      <a:pt x="809" y="1374"/>
                    </a:lnTo>
                    <a:lnTo>
                      <a:pt x="826" y="1380"/>
                    </a:lnTo>
                    <a:lnTo>
                      <a:pt x="855" y="1394"/>
                    </a:lnTo>
                    <a:lnTo>
                      <a:pt x="884" y="1406"/>
                    </a:lnTo>
                    <a:lnTo>
                      <a:pt x="916" y="1417"/>
                    </a:lnTo>
                    <a:lnTo>
                      <a:pt x="977" y="1438"/>
                    </a:lnTo>
                    <a:lnTo>
                      <a:pt x="1036" y="1459"/>
                    </a:lnTo>
                    <a:lnTo>
                      <a:pt x="1157" y="1505"/>
                    </a:lnTo>
                    <a:lnTo>
                      <a:pt x="1216" y="1526"/>
                    </a:lnTo>
                    <a:lnTo>
                      <a:pt x="1279" y="1546"/>
                    </a:lnTo>
                    <a:lnTo>
                      <a:pt x="1309" y="1555"/>
                    </a:lnTo>
                    <a:lnTo>
                      <a:pt x="1341" y="1564"/>
                    </a:lnTo>
                    <a:lnTo>
                      <a:pt x="1373" y="1572"/>
                    </a:lnTo>
                    <a:lnTo>
                      <a:pt x="1405" y="1578"/>
                    </a:lnTo>
                    <a:lnTo>
                      <a:pt x="1419" y="1581"/>
                    </a:lnTo>
                    <a:lnTo>
                      <a:pt x="1433" y="1582"/>
                    </a:lnTo>
                    <a:lnTo>
                      <a:pt x="1446" y="1584"/>
                    </a:lnTo>
                    <a:lnTo>
                      <a:pt x="1462" y="1584"/>
                    </a:lnTo>
                    <a:lnTo>
                      <a:pt x="1475" y="1584"/>
                    </a:lnTo>
                    <a:lnTo>
                      <a:pt x="1489" y="1582"/>
                    </a:lnTo>
                    <a:lnTo>
                      <a:pt x="1504" y="1581"/>
                    </a:lnTo>
                    <a:lnTo>
                      <a:pt x="1518" y="1578"/>
                    </a:lnTo>
                    <a:lnTo>
                      <a:pt x="1532" y="1575"/>
                    </a:lnTo>
                    <a:lnTo>
                      <a:pt x="1546" y="1570"/>
                    </a:lnTo>
                    <a:lnTo>
                      <a:pt x="1559" y="1566"/>
                    </a:lnTo>
                    <a:lnTo>
                      <a:pt x="1572" y="1560"/>
                    </a:lnTo>
                    <a:lnTo>
                      <a:pt x="1584" y="1552"/>
                    </a:lnTo>
                    <a:lnTo>
                      <a:pt x="1596" y="1544"/>
                    </a:lnTo>
                    <a:lnTo>
                      <a:pt x="1607" y="1535"/>
                    </a:lnTo>
                    <a:lnTo>
                      <a:pt x="1617" y="1526"/>
                    </a:lnTo>
                    <a:lnTo>
                      <a:pt x="1626" y="1519"/>
                    </a:lnTo>
                    <a:lnTo>
                      <a:pt x="1636" y="1509"/>
                    </a:lnTo>
                    <a:lnTo>
                      <a:pt x="1655" y="1496"/>
                    </a:lnTo>
                    <a:lnTo>
                      <a:pt x="1698" y="1468"/>
                    </a:lnTo>
                    <a:lnTo>
                      <a:pt x="1718" y="1453"/>
                    </a:lnTo>
                    <a:lnTo>
                      <a:pt x="1729" y="1445"/>
                    </a:lnTo>
                    <a:lnTo>
                      <a:pt x="1738" y="1438"/>
                    </a:lnTo>
                    <a:lnTo>
                      <a:pt x="1745" y="1430"/>
                    </a:lnTo>
                    <a:lnTo>
                      <a:pt x="1753" y="1421"/>
                    </a:lnTo>
                    <a:lnTo>
                      <a:pt x="1761" y="1412"/>
                    </a:lnTo>
                    <a:lnTo>
                      <a:pt x="1764" y="1406"/>
                    </a:lnTo>
                    <a:lnTo>
                      <a:pt x="1767" y="1401"/>
                    </a:lnTo>
                    <a:lnTo>
                      <a:pt x="1779" y="1375"/>
                    </a:lnTo>
                    <a:lnTo>
                      <a:pt x="1790" y="1348"/>
                    </a:lnTo>
                    <a:lnTo>
                      <a:pt x="1800" y="1321"/>
                    </a:lnTo>
                    <a:lnTo>
                      <a:pt x="1808" y="1292"/>
                    </a:lnTo>
                    <a:lnTo>
                      <a:pt x="1811" y="1278"/>
                    </a:lnTo>
                    <a:lnTo>
                      <a:pt x="1814" y="1264"/>
                    </a:lnTo>
                    <a:lnTo>
                      <a:pt x="1820" y="1235"/>
                    </a:lnTo>
                    <a:lnTo>
                      <a:pt x="1825" y="1208"/>
                    </a:lnTo>
                    <a:lnTo>
                      <a:pt x="1826" y="1193"/>
                    </a:lnTo>
                    <a:lnTo>
                      <a:pt x="1828" y="1179"/>
                    </a:lnTo>
                    <a:lnTo>
                      <a:pt x="1831" y="1150"/>
                    </a:lnTo>
                    <a:lnTo>
                      <a:pt x="1832" y="1121"/>
                    </a:lnTo>
                    <a:lnTo>
                      <a:pt x="1834" y="1091"/>
                    </a:lnTo>
                    <a:lnTo>
                      <a:pt x="1835" y="1062"/>
                    </a:lnTo>
                    <a:lnTo>
                      <a:pt x="1835" y="1004"/>
                    </a:lnTo>
                    <a:lnTo>
                      <a:pt x="1837" y="945"/>
                    </a:lnTo>
                    <a:lnTo>
                      <a:pt x="1835" y="907"/>
                    </a:lnTo>
                    <a:lnTo>
                      <a:pt x="1834" y="870"/>
                    </a:lnTo>
                    <a:lnTo>
                      <a:pt x="1831" y="832"/>
                    </a:lnTo>
                    <a:lnTo>
                      <a:pt x="1826" y="796"/>
                    </a:lnTo>
                    <a:lnTo>
                      <a:pt x="1822" y="758"/>
                    </a:lnTo>
                    <a:lnTo>
                      <a:pt x="1816" y="721"/>
                    </a:lnTo>
                    <a:lnTo>
                      <a:pt x="1806" y="685"/>
                    </a:lnTo>
                    <a:lnTo>
                      <a:pt x="1797" y="648"/>
                    </a:lnTo>
                    <a:lnTo>
                      <a:pt x="1793" y="630"/>
                    </a:lnTo>
                    <a:lnTo>
                      <a:pt x="1788" y="612"/>
                    </a:lnTo>
                    <a:lnTo>
                      <a:pt x="1782" y="593"/>
                    </a:lnTo>
                    <a:lnTo>
                      <a:pt x="1776" y="575"/>
                    </a:lnTo>
                    <a:lnTo>
                      <a:pt x="1764" y="540"/>
                    </a:lnTo>
                    <a:lnTo>
                      <a:pt x="1750" y="505"/>
                    </a:lnTo>
                    <a:lnTo>
                      <a:pt x="1735" y="472"/>
                    </a:lnTo>
                    <a:lnTo>
                      <a:pt x="1718" y="437"/>
                    </a:lnTo>
                    <a:lnTo>
                      <a:pt x="1701" y="405"/>
                    </a:lnTo>
                    <a:lnTo>
                      <a:pt x="1683" y="373"/>
                    </a:lnTo>
                    <a:lnTo>
                      <a:pt x="1663" y="341"/>
                    </a:lnTo>
                    <a:lnTo>
                      <a:pt x="1642" y="310"/>
                    </a:lnTo>
                    <a:lnTo>
                      <a:pt x="1631" y="295"/>
                    </a:lnTo>
                    <a:lnTo>
                      <a:pt x="1620" y="280"/>
                    </a:lnTo>
                    <a:lnTo>
                      <a:pt x="1598" y="251"/>
                    </a:lnTo>
                    <a:lnTo>
                      <a:pt x="1573" y="224"/>
                    </a:lnTo>
                    <a:lnTo>
                      <a:pt x="1547" y="196"/>
                    </a:lnTo>
                    <a:lnTo>
                      <a:pt x="1521" y="172"/>
                    </a:lnTo>
                    <a:lnTo>
                      <a:pt x="1494" y="147"/>
                    </a:lnTo>
                    <a:lnTo>
                      <a:pt x="1465" y="123"/>
                    </a:lnTo>
                    <a:lnTo>
                      <a:pt x="1436" y="102"/>
                    </a:lnTo>
                    <a:lnTo>
                      <a:pt x="1421" y="91"/>
                    </a:lnTo>
                    <a:lnTo>
                      <a:pt x="1404" y="80"/>
                    </a:lnTo>
                    <a:lnTo>
                      <a:pt x="1372" y="62"/>
                    </a:lnTo>
                    <a:lnTo>
                      <a:pt x="1340" y="44"/>
                    </a:lnTo>
                    <a:lnTo>
                      <a:pt x="1305" y="27"/>
                    </a:lnTo>
                    <a:lnTo>
                      <a:pt x="1288" y="20"/>
                    </a:lnTo>
                    <a:lnTo>
                      <a:pt x="1270" y="12"/>
                    </a:lnTo>
                    <a:lnTo>
                      <a:pt x="1234" y="0"/>
                    </a:lnTo>
                    <a:lnTo>
                      <a:pt x="1221" y="10"/>
                    </a:lnTo>
                    <a:lnTo>
                      <a:pt x="1209" y="20"/>
                    </a:lnTo>
                    <a:lnTo>
                      <a:pt x="1195" y="27"/>
                    </a:lnTo>
                    <a:lnTo>
                      <a:pt x="1181" y="36"/>
                    </a:lnTo>
                    <a:lnTo>
                      <a:pt x="1167" y="42"/>
                    </a:lnTo>
                    <a:lnTo>
                      <a:pt x="1154" y="49"/>
                    </a:lnTo>
                    <a:lnTo>
                      <a:pt x="1140" y="55"/>
                    </a:lnTo>
                    <a:lnTo>
                      <a:pt x="1125" y="59"/>
                    </a:lnTo>
                    <a:lnTo>
                      <a:pt x="1109" y="64"/>
                    </a:lnTo>
                    <a:lnTo>
                      <a:pt x="1096" y="67"/>
                    </a:lnTo>
                    <a:lnTo>
                      <a:pt x="1080" y="70"/>
                    </a:lnTo>
                    <a:lnTo>
                      <a:pt x="1065" y="73"/>
                    </a:lnTo>
                    <a:lnTo>
                      <a:pt x="1048" y="74"/>
                    </a:lnTo>
                    <a:lnTo>
                      <a:pt x="1033" y="76"/>
                    </a:lnTo>
                    <a:lnTo>
                      <a:pt x="1003" y="77"/>
                    </a:lnTo>
                    <a:lnTo>
                      <a:pt x="971" y="76"/>
                    </a:lnTo>
                    <a:lnTo>
                      <a:pt x="938" y="74"/>
                    </a:lnTo>
                    <a:lnTo>
                      <a:pt x="906" y="73"/>
                    </a:lnTo>
                    <a:lnTo>
                      <a:pt x="874" y="68"/>
                    </a:lnTo>
                    <a:lnTo>
                      <a:pt x="810" y="59"/>
                    </a:lnTo>
                    <a:lnTo>
                      <a:pt x="749" y="52"/>
                    </a:lnTo>
                    <a:lnTo>
                      <a:pt x="737" y="49"/>
                    </a:lnTo>
                    <a:lnTo>
                      <a:pt x="723" y="45"/>
                    </a:lnTo>
                    <a:lnTo>
                      <a:pt x="699" y="39"/>
                    </a:lnTo>
                    <a:lnTo>
                      <a:pt x="675" y="33"/>
                    </a:lnTo>
                    <a:lnTo>
                      <a:pt x="649" y="27"/>
                    </a:lnTo>
                    <a:lnTo>
                      <a:pt x="636" y="24"/>
                    </a:lnTo>
                    <a:lnTo>
                      <a:pt x="624" y="23"/>
                    </a:lnTo>
                    <a:lnTo>
                      <a:pt x="612" y="21"/>
                    </a:lnTo>
                    <a:lnTo>
                      <a:pt x="600" y="21"/>
                    </a:lnTo>
                    <a:lnTo>
                      <a:pt x="586" y="23"/>
                    </a:lnTo>
                    <a:lnTo>
                      <a:pt x="574" y="26"/>
                    </a:lnTo>
                    <a:lnTo>
                      <a:pt x="568" y="27"/>
                    </a:lnTo>
                    <a:lnTo>
                      <a:pt x="562" y="30"/>
                    </a:lnTo>
                    <a:lnTo>
                      <a:pt x="556" y="32"/>
                    </a:lnTo>
                    <a:lnTo>
                      <a:pt x="549" y="35"/>
                    </a:lnTo>
                    <a:lnTo>
                      <a:pt x="502" y="59"/>
                    </a:lnTo>
                    <a:lnTo>
                      <a:pt x="478" y="70"/>
                    </a:lnTo>
                    <a:lnTo>
                      <a:pt x="453" y="82"/>
                    </a:lnTo>
                    <a:lnTo>
                      <a:pt x="432" y="96"/>
                    </a:lnTo>
                    <a:lnTo>
                      <a:pt x="421" y="103"/>
                    </a:lnTo>
                    <a:lnTo>
                      <a:pt x="412" y="111"/>
                    </a:lnTo>
                    <a:lnTo>
                      <a:pt x="403" y="120"/>
                    </a:lnTo>
                    <a:lnTo>
                      <a:pt x="395" y="129"/>
                    </a:lnTo>
                    <a:lnTo>
                      <a:pt x="388" y="138"/>
                    </a:lnTo>
                    <a:lnTo>
                      <a:pt x="382" y="149"/>
                    </a:lnTo>
                    <a:lnTo>
                      <a:pt x="363" y="184"/>
                    </a:lnTo>
                    <a:lnTo>
                      <a:pt x="347" y="219"/>
                    </a:lnTo>
                    <a:lnTo>
                      <a:pt x="328" y="252"/>
                    </a:lnTo>
                    <a:lnTo>
                      <a:pt x="319" y="269"/>
                    </a:lnTo>
                    <a:lnTo>
                      <a:pt x="310" y="286"/>
                    </a:lnTo>
                    <a:lnTo>
                      <a:pt x="290" y="318"/>
                    </a:lnTo>
                    <a:lnTo>
                      <a:pt x="279" y="333"/>
                    </a:lnTo>
                    <a:lnTo>
                      <a:pt x="269" y="348"/>
                    </a:lnTo>
                    <a:lnTo>
                      <a:pt x="255" y="364"/>
                    </a:lnTo>
                    <a:lnTo>
                      <a:pt x="243" y="379"/>
                    </a:lnTo>
                    <a:lnTo>
                      <a:pt x="228" y="392"/>
                    </a:lnTo>
                    <a:lnTo>
                      <a:pt x="212" y="406"/>
                    </a:lnTo>
                    <a:lnTo>
                      <a:pt x="194" y="421"/>
                    </a:lnTo>
                    <a:lnTo>
                      <a:pt x="174" y="437"/>
                    </a:lnTo>
                    <a:lnTo>
                      <a:pt x="135" y="467"/>
                    </a:lnTo>
                    <a:lnTo>
                      <a:pt x="125" y="475"/>
                    </a:lnTo>
                    <a:lnTo>
                      <a:pt x="116" y="482"/>
                    </a:lnTo>
                    <a:lnTo>
                      <a:pt x="99" y="499"/>
                    </a:lnTo>
                    <a:lnTo>
                      <a:pt x="90" y="508"/>
                    </a:lnTo>
                    <a:lnTo>
                      <a:pt x="83" y="517"/>
                    </a:lnTo>
                    <a:lnTo>
                      <a:pt x="75" y="528"/>
                    </a:lnTo>
                    <a:lnTo>
                      <a:pt x="67" y="537"/>
                    </a:lnTo>
                    <a:lnTo>
                      <a:pt x="9" y="619"/>
                    </a:lnTo>
                    <a:close/>
                  </a:path>
                </a:pathLst>
              </a:custGeom>
              <a:solidFill>
                <a:srgbClr val="F3F3F3"/>
              </a:solidFill>
              <a:ln w="9525">
                <a:solidFill>
                  <a:schemeClr val="tx2"/>
                </a:solidFill>
                <a:round/>
                <a:headEnd/>
                <a:tailEnd/>
              </a:ln>
            </p:spPr>
            <p:txBody>
              <a:bodyPr/>
              <a:lstStyle/>
              <a:p>
                <a:endParaRPr lang="en-US" sz="3120"/>
              </a:p>
            </p:txBody>
          </p:sp>
          <p:sp>
            <p:nvSpPr>
              <p:cNvPr id="389806" name="Freeform 686"/>
              <p:cNvSpPr>
                <a:spLocks/>
              </p:cNvSpPr>
              <p:nvPr/>
            </p:nvSpPr>
            <p:spPr bwMode="auto">
              <a:xfrm>
                <a:off x="298" y="1949"/>
                <a:ext cx="34" cy="105"/>
              </a:xfrm>
              <a:custGeom>
                <a:avLst/>
                <a:gdLst>
                  <a:gd name="T0" fmla="*/ 19 w 69"/>
                  <a:gd name="T1" fmla="*/ 1 h 208"/>
                  <a:gd name="T2" fmla="*/ 14 w 69"/>
                  <a:gd name="T3" fmla="*/ 15 h 208"/>
                  <a:gd name="T4" fmla="*/ 9 w 69"/>
                  <a:gd name="T5" fmla="*/ 29 h 208"/>
                  <a:gd name="T6" fmla="*/ 8 w 69"/>
                  <a:gd name="T7" fmla="*/ 56 h 208"/>
                  <a:gd name="T8" fmla="*/ 12 w 69"/>
                  <a:gd name="T9" fmla="*/ 82 h 208"/>
                  <a:gd name="T10" fmla="*/ 20 w 69"/>
                  <a:gd name="T11" fmla="*/ 106 h 208"/>
                  <a:gd name="T12" fmla="*/ 43 w 69"/>
                  <a:gd name="T13" fmla="*/ 155 h 208"/>
                  <a:gd name="T14" fmla="*/ 69 w 69"/>
                  <a:gd name="T15" fmla="*/ 204 h 208"/>
                  <a:gd name="T16" fmla="*/ 63 w 69"/>
                  <a:gd name="T17" fmla="*/ 208 h 208"/>
                  <a:gd name="T18" fmla="*/ 37 w 69"/>
                  <a:gd name="T19" fmla="*/ 159 h 208"/>
                  <a:gd name="T20" fmla="*/ 12 w 69"/>
                  <a:gd name="T21" fmla="*/ 108 h 208"/>
                  <a:gd name="T22" fmla="*/ 5 w 69"/>
                  <a:gd name="T23" fmla="*/ 83 h 208"/>
                  <a:gd name="T24" fmla="*/ 0 w 69"/>
                  <a:gd name="T25" fmla="*/ 56 h 208"/>
                  <a:gd name="T26" fmla="*/ 2 w 69"/>
                  <a:gd name="T27" fmla="*/ 29 h 208"/>
                  <a:gd name="T28" fmla="*/ 6 w 69"/>
                  <a:gd name="T29" fmla="*/ 13 h 208"/>
                  <a:gd name="T30" fmla="*/ 11 w 69"/>
                  <a:gd name="T31" fmla="*/ 0 h 208"/>
                  <a:gd name="T32" fmla="*/ 19 w 69"/>
                  <a:gd name="T33" fmla="*/ 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208">
                    <a:moveTo>
                      <a:pt x="19" y="1"/>
                    </a:moveTo>
                    <a:lnTo>
                      <a:pt x="14" y="15"/>
                    </a:lnTo>
                    <a:lnTo>
                      <a:pt x="9" y="29"/>
                    </a:lnTo>
                    <a:lnTo>
                      <a:pt x="8" y="56"/>
                    </a:lnTo>
                    <a:lnTo>
                      <a:pt x="12" y="82"/>
                    </a:lnTo>
                    <a:lnTo>
                      <a:pt x="20" y="106"/>
                    </a:lnTo>
                    <a:lnTo>
                      <a:pt x="43" y="155"/>
                    </a:lnTo>
                    <a:lnTo>
                      <a:pt x="69" y="204"/>
                    </a:lnTo>
                    <a:lnTo>
                      <a:pt x="63" y="208"/>
                    </a:lnTo>
                    <a:lnTo>
                      <a:pt x="37" y="159"/>
                    </a:lnTo>
                    <a:lnTo>
                      <a:pt x="12" y="108"/>
                    </a:lnTo>
                    <a:lnTo>
                      <a:pt x="5" y="83"/>
                    </a:lnTo>
                    <a:lnTo>
                      <a:pt x="0" y="56"/>
                    </a:lnTo>
                    <a:lnTo>
                      <a:pt x="2" y="29"/>
                    </a:lnTo>
                    <a:lnTo>
                      <a:pt x="6" y="13"/>
                    </a:lnTo>
                    <a:lnTo>
                      <a:pt x="11" y="0"/>
                    </a:lnTo>
                    <a:lnTo>
                      <a:pt x="19" y="1"/>
                    </a:lnTo>
                    <a:close/>
                  </a:path>
                </a:pathLst>
              </a:custGeom>
              <a:solidFill>
                <a:srgbClr val="000000"/>
              </a:solidFill>
              <a:ln w="9525">
                <a:solidFill>
                  <a:schemeClr val="tx2"/>
                </a:solidFill>
                <a:round/>
                <a:headEnd/>
                <a:tailEnd/>
              </a:ln>
            </p:spPr>
            <p:txBody>
              <a:bodyPr/>
              <a:lstStyle/>
              <a:p>
                <a:endParaRPr lang="en-US" sz="3120"/>
              </a:p>
            </p:txBody>
          </p:sp>
          <p:sp>
            <p:nvSpPr>
              <p:cNvPr id="389807" name="Freeform 687"/>
              <p:cNvSpPr>
                <a:spLocks/>
              </p:cNvSpPr>
              <p:nvPr/>
            </p:nvSpPr>
            <p:spPr bwMode="auto">
              <a:xfrm>
                <a:off x="330" y="2051"/>
                <a:ext cx="8" cy="6"/>
              </a:xfrm>
              <a:custGeom>
                <a:avLst/>
                <a:gdLst>
                  <a:gd name="T0" fmla="*/ 2 w 17"/>
                  <a:gd name="T1" fmla="*/ 0 h 14"/>
                  <a:gd name="T2" fmla="*/ 9 w 17"/>
                  <a:gd name="T3" fmla="*/ 3 h 14"/>
                  <a:gd name="T4" fmla="*/ 17 w 17"/>
                  <a:gd name="T5" fmla="*/ 6 h 14"/>
                  <a:gd name="T6" fmla="*/ 16 w 17"/>
                  <a:gd name="T7" fmla="*/ 14 h 14"/>
                  <a:gd name="T8" fmla="*/ 8 w 17"/>
                  <a:gd name="T9" fmla="*/ 11 h 14"/>
                  <a:gd name="T10" fmla="*/ 0 w 17"/>
                  <a:gd name="T11" fmla="*/ 8 h 14"/>
                  <a:gd name="T12" fmla="*/ 2 w 1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7" h="14">
                    <a:moveTo>
                      <a:pt x="2" y="0"/>
                    </a:moveTo>
                    <a:lnTo>
                      <a:pt x="9" y="3"/>
                    </a:lnTo>
                    <a:lnTo>
                      <a:pt x="17" y="6"/>
                    </a:lnTo>
                    <a:lnTo>
                      <a:pt x="16" y="14"/>
                    </a:lnTo>
                    <a:lnTo>
                      <a:pt x="8" y="11"/>
                    </a:lnTo>
                    <a:lnTo>
                      <a:pt x="0" y="8"/>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808" name="Freeform 688"/>
              <p:cNvSpPr>
                <a:spLocks/>
              </p:cNvSpPr>
              <p:nvPr/>
            </p:nvSpPr>
            <p:spPr bwMode="auto">
              <a:xfrm>
                <a:off x="329" y="2051"/>
                <a:ext cx="3" cy="3"/>
              </a:xfrm>
              <a:custGeom>
                <a:avLst/>
                <a:gdLst>
                  <a:gd name="T0" fmla="*/ 0 w 6"/>
                  <a:gd name="T1" fmla="*/ 6 h 8"/>
                  <a:gd name="T2" fmla="*/ 1 w 6"/>
                  <a:gd name="T3" fmla="*/ 8 h 8"/>
                  <a:gd name="T4" fmla="*/ 3 w 6"/>
                  <a:gd name="T5" fmla="*/ 0 h 8"/>
                  <a:gd name="T6" fmla="*/ 6 w 6"/>
                  <a:gd name="T7" fmla="*/ 2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lnTo>
                      <a:pt x="1" y="8"/>
                    </a:lnTo>
                    <a:lnTo>
                      <a:pt x="3" y="0"/>
                    </a:lnTo>
                    <a:lnTo>
                      <a:pt x="6" y="2"/>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9809" name="Freeform 689"/>
              <p:cNvSpPr>
                <a:spLocks/>
              </p:cNvSpPr>
              <p:nvPr/>
            </p:nvSpPr>
            <p:spPr bwMode="auto">
              <a:xfrm>
                <a:off x="336" y="2055"/>
                <a:ext cx="341" cy="264"/>
              </a:xfrm>
              <a:custGeom>
                <a:avLst/>
                <a:gdLst>
                  <a:gd name="T0" fmla="*/ 8 w 682"/>
                  <a:gd name="T1" fmla="*/ 0 h 528"/>
                  <a:gd name="T2" fmla="*/ 31 w 682"/>
                  <a:gd name="T3" fmla="*/ 52 h 528"/>
                  <a:gd name="T4" fmla="*/ 58 w 682"/>
                  <a:gd name="T5" fmla="*/ 99 h 528"/>
                  <a:gd name="T6" fmla="*/ 87 w 682"/>
                  <a:gd name="T7" fmla="*/ 146 h 528"/>
                  <a:gd name="T8" fmla="*/ 121 w 682"/>
                  <a:gd name="T9" fmla="*/ 189 h 528"/>
                  <a:gd name="T10" fmla="*/ 158 w 682"/>
                  <a:gd name="T11" fmla="*/ 230 h 528"/>
                  <a:gd name="T12" fmla="*/ 194 w 682"/>
                  <a:gd name="T13" fmla="*/ 266 h 528"/>
                  <a:gd name="T14" fmla="*/ 237 w 682"/>
                  <a:gd name="T15" fmla="*/ 303 h 528"/>
                  <a:gd name="T16" fmla="*/ 280 w 682"/>
                  <a:gd name="T17" fmla="*/ 335 h 528"/>
                  <a:gd name="T18" fmla="*/ 327 w 682"/>
                  <a:gd name="T19" fmla="*/ 367 h 528"/>
                  <a:gd name="T20" fmla="*/ 374 w 682"/>
                  <a:gd name="T21" fmla="*/ 394 h 528"/>
                  <a:gd name="T22" fmla="*/ 423 w 682"/>
                  <a:gd name="T23" fmla="*/ 422 h 528"/>
                  <a:gd name="T24" fmla="*/ 472 w 682"/>
                  <a:gd name="T25" fmla="*/ 445 h 528"/>
                  <a:gd name="T26" fmla="*/ 576 w 682"/>
                  <a:gd name="T27" fmla="*/ 487 h 528"/>
                  <a:gd name="T28" fmla="*/ 629 w 682"/>
                  <a:gd name="T29" fmla="*/ 505 h 528"/>
                  <a:gd name="T30" fmla="*/ 682 w 682"/>
                  <a:gd name="T31" fmla="*/ 521 h 528"/>
                  <a:gd name="T32" fmla="*/ 681 w 682"/>
                  <a:gd name="T33" fmla="*/ 528 h 528"/>
                  <a:gd name="T34" fmla="*/ 627 w 682"/>
                  <a:gd name="T35" fmla="*/ 513 h 528"/>
                  <a:gd name="T36" fmla="*/ 574 w 682"/>
                  <a:gd name="T37" fmla="*/ 495 h 528"/>
                  <a:gd name="T38" fmla="*/ 470 w 682"/>
                  <a:gd name="T39" fmla="*/ 452 h 528"/>
                  <a:gd name="T40" fmla="*/ 418 w 682"/>
                  <a:gd name="T41" fmla="*/ 428 h 528"/>
                  <a:gd name="T42" fmla="*/ 370 w 682"/>
                  <a:gd name="T43" fmla="*/ 400 h 528"/>
                  <a:gd name="T44" fmla="*/ 322 w 682"/>
                  <a:gd name="T45" fmla="*/ 373 h 528"/>
                  <a:gd name="T46" fmla="*/ 275 w 682"/>
                  <a:gd name="T47" fmla="*/ 341 h 528"/>
                  <a:gd name="T48" fmla="*/ 232 w 682"/>
                  <a:gd name="T49" fmla="*/ 309 h 528"/>
                  <a:gd name="T50" fmla="*/ 190 w 682"/>
                  <a:gd name="T51" fmla="*/ 273 h 528"/>
                  <a:gd name="T52" fmla="*/ 152 w 682"/>
                  <a:gd name="T53" fmla="*/ 235 h 528"/>
                  <a:gd name="T54" fmla="*/ 115 w 682"/>
                  <a:gd name="T55" fmla="*/ 193 h 528"/>
                  <a:gd name="T56" fmla="*/ 81 w 682"/>
                  <a:gd name="T57" fmla="*/ 151 h 528"/>
                  <a:gd name="T58" fmla="*/ 52 w 682"/>
                  <a:gd name="T59" fmla="*/ 104 h 528"/>
                  <a:gd name="T60" fmla="*/ 23 w 682"/>
                  <a:gd name="T61" fmla="*/ 53 h 528"/>
                  <a:gd name="T62" fmla="*/ 0 w 682"/>
                  <a:gd name="T63" fmla="*/ 2 h 528"/>
                  <a:gd name="T64" fmla="*/ 8 w 682"/>
                  <a:gd name="T65"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2" h="528">
                    <a:moveTo>
                      <a:pt x="8" y="0"/>
                    </a:moveTo>
                    <a:lnTo>
                      <a:pt x="31" y="52"/>
                    </a:lnTo>
                    <a:lnTo>
                      <a:pt x="58" y="99"/>
                    </a:lnTo>
                    <a:lnTo>
                      <a:pt x="87" y="146"/>
                    </a:lnTo>
                    <a:lnTo>
                      <a:pt x="121" y="189"/>
                    </a:lnTo>
                    <a:lnTo>
                      <a:pt x="158" y="230"/>
                    </a:lnTo>
                    <a:lnTo>
                      <a:pt x="194" y="266"/>
                    </a:lnTo>
                    <a:lnTo>
                      <a:pt x="237" y="303"/>
                    </a:lnTo>
                    <a:lnTo>
                      <a:pt x="280" y="335"/>
                    </a:lnTo>
                    <a:lnTo>
                      <a:pt x="327" y="367"/>
                    </a:lnTo>
                    <a:lnTo>
                      <a:pt x="374" y="394"/>
                    </a:lnTo>
                    <a:lnTo>
                      <a:pt x="423" y="422"/>
                    </a:lnTo>
                    <a:lnTo>
                      <a:pt x="472" y="445"/>
                    </a:lnTo>
                    <a:lnTo>
                      <a:pt x="576" y="487"/>
                    </a:lnTo>
                    <a:lnTo>
                      <a:pt x="629" y="505"/>
                    </a:lnTo>
                    <a:lnTo>
                      <a:pt x="682" y="521"/>
                    </a:lnTo>
                    <a:lnTo>
                      <a:pt x="681" y="528"/>
                    </a:lnTo>
                    <a:lnTo>
                      <a:pt x="627" y="513"/>
                    </a:lnTo>
                    <a:lnTo>
                      <a:pt x="574" y="495"/>
                    </a:lnTo>
                    <a:lnTo>
                      <a:pt x="470" y="452"/>
                    </a:lnTo>
                    <a:lnTo>
                      <a:pt x="418" y="428"/>
                    </a:lnTo>
                    <a:lnTo>
                      <a:pt x="370" y="400"/>
                    </a:lnTo>
                    <a:lnTo>
                      <a:pt x="322" y="373"/>
                    </a:lnTo>
                    <a:lnTo>
                      <a:pt x="275" y="341"/>
                    </a:lnTo>
                    <a:lnTo>
                      <a:pt x="232" y="309"/>
                    </a:lnTo>
                    <a:lnTo>
                      <a:pt x="190" y="273"/>
                    </a:lnTo>
                    <a:lnTo>
                      <a:pt x="152" y="235"/>
                    </a:lnTo>
                    <a:lnTo>
                      <a:pt x="115" y="193"/>
                    </a:lnTo>
                    <a:lnTo>
                      <a:pt x="81" y="151"/>
                    </a:lnTo>
                    <a:lnTo>
                      <a:pt x="52" y="104"/>
                    </a:lnTo>
                    <a:lnTo>
                      <a:pt x="23" y="53"/>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9810" name="Freeform 690"/>
              <p:cNvSpPr>
                <a:spLocks/>
              </p:cNvSpPr>
              <p:nvPr/>
            </p:nvSpPr>
            <p:spPr bwMode="auto">
              <a:xfrm>
                <a:off x="336" y="2054"/>
                <a:ext cx="4" cy="3"/>
              </a:xfrm>
              <a:custGeom>
                <a:avLst/>
                <a:gdLst>
                  <a:gd name="T0" fmla="*/ 5 w 8"/>
                  <a:gd name="T1" fmla="*/ 0 h 8"/>
                  <a:gd name="T2" fmla="*/ 7 w 8"/>
                  <a:gd name="T3" fmla="*/ 2 h 8"/>
                  <a:gd name="T4" fmla="*/ 8 w 8"/>
                  <a:gd name="T5" fmla="*/ 3 h 8"/>
                  <a:gd name="T6" fmla="*/ 0 w 8"/>
                  <a:gd name="T7" fmla="*/ 5 h 8"/>
                  <a:gd name="T8" fmla="*/ 4 w 8"/>
                  <a:gd name="T9" fmla="*/ 8 h 8"/>
                  <a:gd name="T10" fmla="*/ 5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5" y="0"/>
                    </a:moveTo>
                    <a:lnTo>
                      <a:pt x="7" y="2"/>
                    </a:lnTo>
                    <a:lnTo>
                      <a:pt x="8" y="3"/>
                    </a:lnTo>
                    <a:lnTo>
                      <a:pt x="0" y="5"/>
                    </a:lnTo>
                    <a:lnTo>
                      <a:pt x="4" y="8"/>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9811" name="Freeform 691"/>
              <p:cNvSpPr>
                <a:spLocks/>
              </p:cNvSpPr>
              <p:nvPr/>
            </p:nvSpPr>
            <p:spPr bwMode="auto">
              <a:xfrm>
                <a:off x="676" y="2315"/>
                <a:ext cx="20" cy="12"/>
              </a:xfrm>
              <a:custGeom>
                <a:avLst/>
                <a:gdLst>
                  <a:gd name="T0" fmla="*/ 1 w 40"/>
                  <a:gd name="T1" fmla="*/ 0 h 22"/>
                  <a:gd name="T2" fmla="*/ 40 w 40"/>
                  <a:gd name="T3" fmla="*/ 15 h 22"/>
                  <a:gd name="T4" fmla="*/ 38 w 40"/>
                  <a:gd name="T5" fmla="*/ 22 h 22"/>
                  <a:gd name="T6" fmla="*/ 0 w 40"/>
                  <a:gd name="T7" fmla="*/ 7 h 22"/>
                  <a:gd name="T8" fmla="*/ 1 w 40"/>
                  <a:gd name="T9" fmla="*/ 0 h 22"/>
                </a:gdLst>
                <a:ahLst/>
                <a:cxnLst>
                  <a:cxn ang="0">
                    <a:pos x="T0" y="T1"/>
                  </a:cxn>
                  <a:cxn ang="0">
                    <a:pos x="T2" y="T3"/>
                  </a:cxn>
                  <a:cxn ang="0">
                    <a:pos x="T4" y="T5"/>
                  </a:cxn>
                  <a:cxn ang="0">
                    <a:pos x="T6" y="T7"/>
                  </a:cxn>
                  <a:cxn ang="0">
                    <a:pos x="T8" y="T9"/>
                  </a:cxn>
                </a:cxnLst>
                <a:rect l="0" t="0" r="r" b="b"/>
                <a:pathLst>
                  <a:path w="40" h="22">
                    <a:moveTo>
                      <a:pt x="1" y="0"/>
                    </a:moveTo>
                    <a:lnTo>
                      <a:pt x="40" y="15"/>
                    </a:lnTo>
                    <a:lnTo>
                      <a:pt x="38" y="22"/>
                    </a:ln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9812" name="Freeform 692"/>
              <p:cNvSpPr>
                <a:spLocks/>
              </p:cNvSpPr>
              <p:nvPr/>
            </p:nvSpPr>
            <p:spPr bwMode="auto">
              <a:xfrm>
                <a:off x="676" y="2315"/>
                <a:ext cx="1" cy="4"/>
              </a:xfrm>
              <a:custGeom>
                <a:avLst/>
                <a:gdLst>
                  <a:gd name="T0" fmla="*/ 1 w 1"/>
                  <a:gd name="T1" fmla="*/ 0 h 7"/>
                  <a:gd name="T2" fmla="*/ 0 w 1"/>
                  <a:gd name="T3" fmla="*/ 7 h 7"/>
                  <a:gd name="T4" fmla="*/ 1 w 1"/>
                  <a:gd name="T5" fmla="*/ 0 h 7"/>
                </a:gdLst>
                <a:ahLst/>
                <a:cxnLst>
                  <a:cxn ang="0">
                    <a:pos x="T0" y="T1"/>
                  </a:cxn>
                  <a:cxn ang="0">
                    <a:pos x="T2" y="T3"/>
                  </a:cxn>
                  <a:cxn ang="0">
                    <a:pos x="T4" y="T5"/>
                  </a:cxn>
                </a:cxnLst>
                <a:rect l="0" t="0" r="r" b="b"/>
                <a:pathLst>
                  <a:path w="1" h="7">
                    <a:moveTo>
                      <a:pt x="1" y="0"/>
                    </a:move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9813" name="Freeform 693"/>
              <p:cNvSpPr>
                <a:spLocks/>
              </p:cNvSpPr>
              <p:nvPr/>
            </p:nvSpPr>
            <p:spPr bwMode="auto">
              <a:xfrm>
                <a:off x="695" y="2323"/>
                <a:ext cx="63" cy="28"/>
              </a:xfrm>
              <a:custGeom>
                <a:avLst/>
                <a:gdLst>
                  <a:gd name="T0" fmla="*/ 2 w 127"/>
                  <a:gd name="T1" fmla="*/ 0 h 56"/>
                  <a:gd name="T2" fmla="*/ 66 w 127"/>
                  <a:gd name="T3" fmla="*/ 26 h 56"/>
                  <a:gd name="T4" fmla="*/ 127 w 127"/>
                  <a:gd name="T5" fmla="*/ 49 h 56"/>
                  <a:gd name="T6" fmla="*/ 125 w 127"/>
                  <a:gd name="T7" fmla="*/ 56 h 56"/>
                  <a:gd name="T8" fmla="*/ 64 w 127"/>
                  <a:gd name="T9" fmla="*/ 33 h 56"/>
                  <a:gd name="T10" fmla="*/ 0 w 127"/>
                  <a:gd name="T11" fmla="*/ 7 h 56"/>
                  <a:gd name="T12" fmla="*/ 2 w 127"/>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27" h="56">
                    <a:moveTo>
                      <a:pt x="2" y="0"/>
                    </a:moveTo>
                    <a:lnTo>
                      <a:pt x="66" y="26"/>
                    </a:lnTo>
                    <a:lnTo>
                      <a:pt x="127" y="49"/>
                    </a:lnTo>
                    <a:lnTo>
                      <a:pt x="125" y="56"/>
                    </a:lnTo>
                    <a:lnTo>
                      <a:pt x="64" y="33"/>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814" name="Freeform 694"/>
              <p:cNvSpPr>
                <a:spLocks/>
              </p:cNvSpPr>
              <p:nvPr/>
            </p:nvSpPr>
            <p:spPr bwMode="auto">
              <a:xfrm>
                <a:off x="695" y="2323"/>
                <a:ext cx="1" cy="4"/>
              </a:xfrm>
              <a:custGeom>
                <a:avLst/>
                <a:gdLst>
                  <a:gd name="T0" fmla="*/ 2 w 2"/>
                  <a:gd name="T1" fmla="*/ 0 h 7"/>
                  <a:gd name="T2" fmla="*/ 0 w 2"/>
                  <a:gd name="T3" fmla="*/ 7 h 7"/>
                  <a:gd name="T4" fmla="*/ 2 w 2"/>
                  <a:gd name="T5" fmla="*/ 0 h 7"/>
                </a:gdLst>
                <a:ahLst/>
                <a:cxnLst>
                  <a:cxn ang="0">
                    <a:pos x="T0" y="T1"/>
                  </a:cxn>
                  <a:cxn ang="0">
                    <a:pos x="T2" y="T3"/>
                  </a:cxn>
                  <a:cxn ang="0">
                    <a:pos x="T4" y="T5"/>
                  </a:cxn>
                </a:cxnLst>
                <a:rect l="0" t="0" r="r" b="b"/>
                <a:pathLst>
                  <a:path w="2" h="7">
                    <a:moveTo>
                      <a:pt x="2" y="0"/>
                    </a:move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815" name="Freeform 695"/>
              <p:cNvSpPr>
                <a:spLocks/>
              </p:cNvSpPr>
              <p:nvPr/>
            </p:nvSpPr>
            <p:spPr bwMode="auto">
              <a:xfrm>
                <a:off x="758" y="2347"/>
                <a:ext cx="245" cy="85"/>
              </a:xfrm>
              <a:custGeom>
                <a:avLst/>
                <a:gdLst>
                  <a:gd name="T0" fmla="*/ 2 w 491"/>
                  <a:gd name="T1" fmla="*/ 0 h 168"/>
                  <a:gd name="T2" fmla="*/ 122 w 491"/>
                  <a:gd name="T3" fmla="*/ 42 h 168"/>
                  <a:gd name="T4" fmla="*/ 243 w 491"/>
                  <a:gd name="T5" fmla="*/ 86 h 168"/>
                  <a:gd name="T6" fmla="*/ 302 w 491"/>
                  <a:gd name="T7" fmla="*/ 109 h 168"/>
                  <a:gd name="T8" fmla="*/ 363 w 491"/>
                  <a:gd name="T9" fmla="*/ 129 h 168"/>
                  <a:gd name="T10" fmla="*/ 427 w 491"/>
                  <a:gd name="T11" fmla="*/ 146 h 168"/>
                  <a:gd name="T12" fmla="*/ 491 w 491"/>
                  <a:gd name="T13" fmla="*/ 161 h 168"/>
                  <a:gd name="T14" fmla="*/ 490 w 491"/>
                  <a:gd name="T15" fmla="*/ 168 h 168"/>
                  <a:gd name="T16" fmla="*/ 426 w 491"/>
                  <a:gd name="T17" fmla="*/ 153 h 168"/>
                  <a:gd name="T18" fmla="*/ 362 w 491"/>
                  <a:gd name="T19" fmla="*/ 136 h 168"/>
                  <a:gd name="T20" fmla="*/ 301 w 491"/>
                  <a:gd name="T21" fmla="*/ 117 h 168"/>
                  <a:gd name="T22" fmla="*/ 241 w 491"/>
                  <a:gd name="T23" fmla="*/ 94 h 168"/>
                  <a:gd name="T24" fmla="*/ 121 w 491"/>
                  <a:gd name="T25" fmla="*/ 50 h 168"/>
                  <a:gd name="T26" fmla="*/ 0 w 491"/>
                  <a:gd name="T27" fmla="*/ 7 h 168"/>
                  <a:gd name="T28" fmla="*/ 2 w 491"/>
                  <a:gd name="T2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1" h="168">
                    <a:moveTo>
                      <a:pt x="2" y="0"/>
                    </a:moveTo>
                    <a:lnTo>
                      <a:pt x="122" y="42"/>
                    </a:lnTo>
                    <a:lnTo>
                      <a:pt x="243" y="86"/>
                    </a:lnTo>
                    <a:lnTo>
                      <a:pt x="302" y="109"/>
                    </a:lnTo>
                    <a:lnTo>
                      <a:pt x="363" y="129"/>
                    </a:lnTo>
                    <a:lnTo>
                      <a:pt x="427" y="146"/>
                    </a:lnTo>
                    <a:lnTo>
                      <a:pt x="491" y="161"/>
                    </a:lnTo>
                    <a:lnTo>
                      <a:pt x="490" y="168"/>
                    </a:lnTo>
                    <a:lnTo>
                      <a:pt x="426" y="153"/>
                    </a:lnTo>
                    <a:lnTo>
                      <a:pt x="362" y="136"/>
                    </a:lnTo>
                    <a:lnTo>
                      <a:pt x="301" y="117"/>
                    </a:lnTo>
                    <a:lnTo>
                      <a:pt x="241" y="94"/>
                    </a:lnTo>
                    <a:lnTo>
                      <a:pt x="121" y="50"/>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816" name="Freeform 696"/>
              <p:cNvSpPr>
                <a:spLocks/>
              </p:cNvSpPr>
              <p:nvPr/>
            </p:nvSpPr>
            <p:spPr bwMode="auto">
              <a:xfrm>
                <a:off x="758" y="2347"/>
                <a:ext cx="1" cy="4"/>
              </a:xfrm>
              <a:custGeom>
                <a:avLst/>
                <a:gdLst>
                  <a:gd name="T0" fmla="*/ 0 w 2"/>
                  <a:gd name="T1" fmla="*/ 7 h 7"/>
                  <a:gd name="T2" fmla="*/ 2 w 2"/>
                  <a:gd name="T3" fmla="*/ 0 h 7"/>
                  <a:gd name="T4" fmla="*/ 0 w 2"/>
                  <a:gd name="T5" fmla="*/ 7 h 7"/>
                </a:gdLst>
                <a:ahLst/>
                <a:cxnLst>
                  <a:cxn ang="0">
                    <a:pos x="T0" y="T1"/>
                  </a:cxn>
                  <a:cxn ang="0">
                    <a:pos x="T2" y="T3"/>
                  </a:cxn>
                  <a:cxn ang="0">
                    <a:pos x="T4" y="T5"/>
                  </a:cxn>
                </a:cxnLst>
                <a:rect l="0" t="0" r="r" b="b"/>
                <a:pathLst>
                  <a:path w="2" h="7">
                    <a:moveTo>
                      <a:pt x="0" y="7"/>
                    </a:moveTo>
                    <a:lnTo>
                      <a:pt x="2"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9817" name="Freeform 697"/>
              <p:cNvSpPr>
                <a:spLocks/>
              </p:cNvSpPr>
              <p:nvPr/>
            </p:nvSpPr>
            <p:spPr bwMode="auto">
              <a:xfrm>
                <a:off x="1002" y="2402"/>
                <a:ext cx="108" cy="33"/>
              </a:xfrm>
              <a:custGeom>
                <a:avLst/>
                <a:gdLst>
                  <a:gd name="T0" fmla="*/ 1 w 215"/>
                  <a:gd name="T1" fmla="*/ 52 h 66"/>
                  <a:gd name="T2" fmla="*/ 29 w 215"/>
                  <a:gd name="T3" fmla="*/ 56 h 66"/>
                  <a:gd name="T4" fmla="*/ 58 w 215"/>
                  <a:gd name="T5" fmla="*/ 58 h 66"/>
                  <a:gd name="T6" fmla="*/ 85 w 215"/>
                  <a:gd name="T7" fmla="*/ 56 h 66"/>
                  <a:gd name="T8" fmla="*/ 114 w 215"/>
                  <a:gd name="T9" fmla="*/ 52 h 66"/>
                  <a:gd name="T10" fmla="*/ 142 w 215"/>
                  <a:gd name="T11" fmla="*/ 44 h 66"/>
                  <a:gd name="T12" fmla="*/ 165 w 215"/>
                  <a:gd name="T13" fmla="*/ 34 h 66"/>
                  <a:gd name="T14" fmla="*/ 189 w 215"/>
                  <a:gd name="T15" fmla="*/ 18 h 66"/>
                  <a:gd name="T16" fmla="*/ 210 w 215"/>
                  <a:gd name="T17" fmla="*/ 0 h 66"/>
                  <a:gd name="T18" fmla="*/ 215 w 215"/>
                  <a:gd name="T19" fmla="*/ 6 h 66"/>
                  <a:gd name="T20" fmla="*/ 194 w 215"/>
                  <a:gd name="T21" fmla="*/ 24 h 66"/>
                  <a:gd name="T22" fmla="*/ 169 w 215"/>
                  <a:gd name="T23" fmla="*/ 40 h 66"/>
                  <a:gd name="T24" fmla="*/ 143 w 215"/>
                  <a:gd name="T25" fmla="*/ 52 h 66"/>
                  <a:gd name="T26" fmla="*/ 116 w 215"/>
                  <a:gd name="T27" fmla="*/ 59 h 66"/>
                  <a:gd name="T28" fmla="*/ 85 w 215"/>
                  <a:gd name="T29" fmla="*/ 64 h 66"/>
                  <a:gd name="T30" fmla="*/ 58 w 215"/>
                  <a:gd name="T31" fmla="*/ 66 h 66"/>
                  <a:gd name="T32" fmla="*/ 29 w 215"/>
                  <a:gd name="T33" fmla="*/ 64 h 66"/>
                  <a:gd name="T34" fmla="*/ 0 w 215"/>
                  <a:gd name="T35" fmla="*/ 59 h 66"/>
                  <a:gd name="T36" fmla="*/ 1 w 215"/>
                  <a:gd name="T37"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66">
                    <a:moveTo>
                      <a:pt x="1" y="52"/>
                    </a:moveTo>
                    <a:lnTo>
                      <a:pt x="29" y="56"/>
                    </a:lnTo>
                    <a:lnTo>
                      <a:pt x="58" y="58"/>
                    </a:lnTo>
                    <a:lnTo>
                      <a:pt x="85" y="56"/>
                    </a:lnTo>
                    <a:lnTo>
                      <a:pt x="114" y="52"/>
                    </a:lnTo>
                    <a:lnTo>
                      <a:pt x="142" y="44"/>
                    </a:lnTo>
                    <a:lnTo>
                      <a:pt x="165" y="34"/>
                    </a:lnTo>
                    <a:lnTo>
                      <a:pt x="189" y="18"/>
                    </a:lnTo>
                    <a:lnTo>
                      <a:pt x="210" y="0"/>
                    </a:lnTo>
                    <a:lnTo>
                      <a:pt x="215" y="6"/>
                    </a:lnTo>
                    <a:lnTo>
                      <a:pt x="194" y="24"/>
                    </a:lnTo>
                    <a:lnTo>
                      <a:pt x="169" y="40"/>
                    </a:lnTo>
                    <a:lnTo>
                      <a:pt x="143" y="52"/>
                    </a:lnTo>
                    <a:lnTo>
                      <a:pt x="116" y="59"/>
                    </a:lnTo>
                    <a:lnTo>
                      <a:pt x="85" y="64"/>
                    </a:lnTo>
                    <a:lnTo>
                      <a:pt x="58" y="66"/>
                    </a:lnTo>
                    <a:lnTo>
                      <a:pt x="29" y="64"/>
                    </a:lnTo>
                    <a:lnTo>
                      <a:pt x="0" y="59"/>
                    </a:lnTo>
                    <a:lnTo>
                      <a:pt x="1" y="52"/>
                    </a:lnTo>
                    <a:close/>
                  </a:path>
                </a:pathLst>
              </a:custGeom>
              <a:solidFill>
                <a:srgbClr val="000000"/>
              </a:solidFill>
              <a:ln w="9525">
                <a:solidFill>
                  <a:schemeClr val="tx2"/>
                </a:solidFill>
                <a:round/>
                <a:headEnd/>
                <a:tailEnd/>
              </a:ln>
            </p:spPr>
            <p:txBody>
              <a:bodyPr/>
              <a:lstStyle/>
              <a:p>
                <a:endParaRPr lang="en-US" sz="3120"/>
              </a:p>
            </p:txBody>
          </p:sp>
          <p:sp>
            <p:nvSpPr>
              <p:cNvPr id="389818" name="Freeform 698"/>
              <p:cNvSpPr>
                <a:spLocks/>
              </p:cNvSpPr>
              <p:nvPr/>
            </p:nvSpPr>
            <p:spPr bwMode="auto">
              <a:xfrm>
                <a:off x="1002" y="2428"/>
                <a:ext cx="1" cy="4"/>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9819" name="Freeform 699"/>
              <p:cNvSpPr>
                <a:spLocks/>
              </p:cNvSpPr>
              <p:nvPr/>
            </p:nvSpPr>
            <p:spPr bwMode="auto">
              <a:xfrm>
                <a:off x="1108" y="2340"/>
                <a:ext cx="77" cy="65"/>
              </a:xfrm>
              <a:custGeom>
                <a:avLst/>
                <a:gdLst>
                  <a:gd name="T0" fmla="*/ 0 w 156"/>
                  <a:gd name="T1" fmla="*/ 123 h 129"/>
                  <a:gd name="T2" fmla="*/ 38 w 156"/>
                  <a:gd name="T3" fmla="*/ 93 h 129"/>
                  <a:gd name="T4" fmla="*/ 81 w 156"/>
                  <a:gd name="T5" fmla="*/ 64 h 129"/>
                  <a:gd name="T6" fmla="*/ 121 w 156"/>
                  <a:gd name="T7" fmla="*/ 35 h 129"/>
                  <a:gd name="T8" fmla="*/ 136 w 156"/>
                  <a:gd name="T9" fmla="*/ 20 h 129"/>
                  <a:gd name="T10" fmla="*/ 150 w 156"/>
                  <a:gd name="T11" fmla="*/ 0 h 129"/>
                  <a:gd name="T12" fmla="*/ 156 w 156"/>
                  <a:gd name="T13" fmla="*/ 4 h 129"/>
                  <a:gd name="T14" fmla="*/ 142 w 156"/>
                  <a:gd name="T15" fmla="*/ 24 h 129"/>
                  <a:gd name="T16" fmla="*/ 125 w 156"/>
                  <a:gd name="T17" fmla="*/ 41 h 129"/>
                  <a:gd name="T18" fmla="*/ 86 w 156"/>
                  <a:gd name="T19" fmla="*/ 70 h 129"/>
                  <a:gd name="T20" fmla="*/ 43 w 156"/>
                  <a:gd name="T21" fmla="*/ 99 h 129"/>
                  <a:gd name="T22" fmla="*/ 5 w 156"/>
                  <a:gd name="T23" fmla="*/ 129 h 129"/>
                  <a:gd name="T24" fmla="*/ 0 w 156"/>
                  <a:gd name="T25"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29">
                    <a:moveTo>
                      <a:pt x="0" y="123"/>
                    </a:moveTo>
                    <a:lnTo>
                      <a:pt x="38" y="93"/>
                    </a:lnTo>
                    <a:lnTo>
                      <a:pt x="81" y="64"/>
                    </a:lnTo>
                    <a:lnTo>
                      <a:pt x="121" y="35"/>
                    </a:lnTo>
                    <a:lnTo>
                      <a:pt x="136" y="20"/>
                    </a:lnTo>
                    <a:lnTo>
                      <a:pt x="150" y="0"/>
                    </a:lnTo>
                    <a:lnTo>
                      <a:pt x="156" y="4"/>
                    </a:lnTo>
                    <a:lnTo>
                      <a:pt x="142" y="24"/>
                    </a:lnTo>
                    <a:lnTo>
                      <a:pt x="125" y="41"/>
                    </a:lnTo>
                    <a:lnTo>
                      <a:pt x="86" y="70"/>
                    </a:lnTo>
                    <a:lnTo>
                      <a:pt x="43" y="99"/>
                    </a:lnTo>
                    <a:lnTo>
                      <a:pt x="5" y="129"/>
                    </a:lnTo>
                    <a:lnTo>
                      <a:pt x="0" y="123"/>
                    </a:lnTo>
                    <a:close/>
                  </a:path>
                </a:pathLst>
              </a:custGeom>
              <a:solidFill>
                <a:srgbClr val="000000"/>
              </a:solidFill>
              <a:ln w="9525">
                <a:solidFill>
                  <a:schemeClr val="tx2"/>
                </a:solidFill>
                <a:round/>
                <a:headEnd/>
                <a:tailEnd/>
              </a:ln>
            </p:spPr>
            <p:txBody>
              <a:bodyPr/>
              <a:lstStyle/>
              <a:p>
                <a:endParaRPr lang="en-US" sz="3120"/>
              </a:p>
            </p:txBody>
          </p:sp>
          <p:sp>
            <p:nvSpPr>
              <p:cNvPr id="389820" name="Freeform 700"/>
              <p:cNvSpPr>
                <a:spLocks/>
              </p:cNvSpPr>
              <p:nvPr/>
            </p:nvSpPr>
            <p:spPr bwMode="auto">
              <a:xfrm>
                <a:off x="1108" y="2402"/>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21" name="Freeform 701"/>
              <p:cNvSpPr>
                <a:spLocks/>
              </p:cNvSpPr>
              <p:nvPr/>
            </p:nvSpPr>
            <p:spPr bwMode="auto">
              <a:xfrm>
                <a:off x="1182" y="2113"/>
                <a:ext cx="38" cy="230"/>
              </a:xfrm>
              <a:custGeom>
                <a:avLst/>
                <a:gdLst>
                  <a:gd name="T0" fmla="*/ 0 w 75"/>
                  <a:gd name="T1" fmla="*/ 455 h 459"/>
                  <a:gd name="T2" fmla="*/ 23 w 75"/>
                  <a:gd name="T3" fmla="*/ 402 h 459"/>
                  <a:gd name="T4" fmla="*/ 41 w 75"/>
                  <a:gd name="T5" fmla="*/ 345 h 459"/>
                  <a:gd name="T6" fmla="*/ 53 w 75"/>
                  <a:gd name="T7" fmla="*/ 289 h 459"/>
                  <a:gd name="T8" fmla="*/ 61 w 75"/>
                  <a:gd name="T9" fmla="*/ 233 h 459"/>
                  <a:gd name="T10" fmla="*/ 65 w 75"/>
                  <a:gd name="T11" fmla="*/ 176 h 459"/>
                  <a:gd name="T12" fmla="*/ 68 w 75"/>
                  <a:gd name="T13" fmla="*/ 117 h 459"/>
                  <a:gd name="T14" fmla="*/ 67 w 75"/>
                  <a:gd name="T15" fmla="*/ 0 h 459"/>
                  <a:gd name="T16" fmla="*/ 75 w 75"/>
                  <a:gd name="T17" fmla="*/ 0 h 459"/>
                  <a:gd name="T18" fmla="*/ 75 w 75"/>
                  <a:gd name="T19" fmla="*/ 117 h 459"/>
                  <a:gd name="T20" fmla="*/ 71 w 75"/>
                  <a:gd name="T21" fmla="*/ 176 h 459"/>
                  <a:gd name="T22" fmla="*/ 67 w 75"/>
                  <a:gd name="T23" fmla="*/ 236 h 459"/>
                  <a:gd name="T24" fmla="*/ 59 w 75"/>
                  <a:gd name="T25" fmla="*/ 292 h 459"/>
                  <a:gd name="T26" fmla="*/ 47 w 75"/>
                  <a:gd name="T27" fmla="*/ 348 h 459"/>
                  <a:gd name="T28" fmla="*/ 29 w 75"/>
                  <a:gd name="T29" fmla="*/ 406 h 459"/>
                  <a:gd name="T30" fmla="*/ 6 w 75"/>
                  <a:gd name="T31" fmla="*/ 459 h 459"/>
                  <a:gd name="T32" fmla="*/ 0 w 75"/>
                  <a:gd name="T33" fmla="*/ 455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459">
                    <a:moveTo>
                      <a:pt x="0" y="455"/>
                    </a:moveTo>
                    <a:lnTo>
                      <a:pt x="23" y="402"/>
                    </a:lnTo>
                    <a:lnTo>
                      <a:pt x="41" y="345"/>
                    </a:lnTo>
                    <a:lnTo>
                      <a:pt x="53" y="289"/>
                    </a:lnTo>
                    <a:lnTo>
                      <a:pt x="61" y="233"/>
                    </a:lnTo>
                    <a:lnTo>
                      <a:pt x="65" y="176"/>
                    </a:lnTo>
                    <a:lnTo>
                      <a:pt x="68" y="117"/>
                    </a:lnTo>
                    <a:lnTo>
                      <a:pt x="67" y="0"/>
                    </a:lnTo>
                    <a:lnTo>
                      <a:pt x="75" y="0"/>
                    </a:lnTo>
                    <a:lnTo>
                      <a:pt x="75" y="117"/>
                    </a:lnTo>
                    <a:lnTo>
                      <a:pt x="71" y="176"/>
                    </a:lnTo>
                    <a:lnTo>
                      <a:pt x="67" y="236"/>
                    </a:lnTo>
                    <a:lnTo>
                      <a:pt x="59" y="292"/>
                    </a:lnTo>
                    <a:lnTo>
                      <a:pt x="47" y="348"/>
                    </a:lnTo>
                    <a:lnTo>
                      <a:pt x="29" y="406"/>
                    </a:lnTo>
                    <a:lnTo>
                      <a:pt x="6" y="459"/>
                    </a:lnTo>
                    <a:lnTo>
                      <a:pt x="0" y="455"/>
                    </a:lnTo>
                    <a:close/>
                  </a:path>
                </a:pathLst>
              </a:custGeom>
              <a:solidFill>
                <a:srgbClr val="000000"/>
              </a:solidFill>
              <a:ln w="9525">
                <a:solidFill>
                  <a:schemeClr val="tx2"/>
                </a:solidFill>
                <a:round/>
                <a:headEnd/>
                <a:tailEnd/>
              </a:ln>
            </p:spPr>
            <p:txBody>
              <a:bodyPr/>
              <a:lstStyle/>
              <a:p>
                <a:endParaRPr lang="en-US" sz="3120"/>
              </a:p>
            </p:txBody>
          </p:sp>
          <p:sp>
            <p:nvSpPr>
              <p:cNvPr id="389822" name="Freeform 702"/>
              <p:cNvSpPr>
                <a:spLocks/>
              </p:cNvSpPr>
              <p:nvPr/>
            </p:nvSpPr>
            <p:spPr bwMode="auto">
              <a:xfrm>
                <a:off x="1182" y="2340"/>
                <a:ext cx="3" cy="3"/>
              </a:xfrm>
              <a:custGeom>
                <a:avLst/>
                <a:gdLst>
                  <a:gd name="T0" fmla="*/ 6 w 6"/>
                  <a:gd name="T1" fmla="*/ 4 h 4"/>
                  <a:gd name="T2" fmla="*/ 0 w 6"/>
                  <a:gd name="T3" fmla="*/ 0 h 4"/>
                  <a:gd name="T4" fmla="*/ 6 w 6"/>
                  <a:gd name="T5" fmla="*/ 4 h 4"/>
                </a:gdLst>
                <a:ahLst/>
                <a:cxnLst>
                  <a:cxn ang="0">
                    <a:pos x="T0" y="T1"/>
                  </a:cxn>
                  <a:cxn ang="0">
                    <a:pos x="T2" y="T3"/>
                  </a:cxn>
                  <a:cxn ang="0">
                    <a:pos x="T4" y="T5"/>
                  </a:cxn>
                </a:cxnLst>
                <a:rect l="0" t="0" r="r" b="b"/>
                <a:pathLst>
                  <a:path w="6" h="4">
                    <a:moveTo>
                      <a:pt x="6" y="4"/>
                    </a:move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89823" name="Freeform 703"/>
              <p:cNvSpPr>
                <a:spLocks/>
              </p:cNvSpPr>
              <p:nvPr/>
            </p:nvSpPr>
            <p:spPr bwMode="auto">
              <a:xfrm>
                <a:off x="916" y="1639"/>
                <a:ext cx="304" cy="474"/>
              </a:xfrm>
              <a:custGeom>
                <a:avLst/>
                <a:gdLst>
                  <a:gd name="T0" fmla="*/ 601 w 608"/>
                  <a:gd name="T1" fmla="*/ 948 h 948"/>
                  <a:gd name="T2" fmla="*/ 600 w 608"/>
                  <a:gd name="T3" fmla="*/ 873 h 948"/>
                  <a:gd name="T4" fmla="*/ 592 w 608"/>
                  <a:gd name="T5" fmla="*/ 797 h 948"/>
                  <a:gd name="T6" fmla="*/ 580 w 608"/>
                  <a:gd name="T7" fmla="*/ 724 h 948"/>
                  <a:gd name="T8" fmla="*/ 563 w 608"/>
                  <a:gd name="T9" fmla="*/ 651 h 948"/>
                  <a:gd name="T10" fmla="*/ 542 w 608"/>
                  <a:gd name="T11" fmla="*/ 580 h 948"/>
                  <a:gd name="T12" fmla="*/ 516 w 608"/>
                  <a:gd name="T13" fmla="*/ 510 h 948"/>
                  <a:gd name="T14" fmla="*/ 484 w 608"/>
                  <a:gd name="T15" fmla="*/ 443 h 948"/>
                  <a:gd name="T16" fmla="*/ 467 w 608"/>
                  <a:gd name="T17" fmla="*/ 411 h 948"/>
                  <a:gd name="T18" fmla="*/ 449 w 608"/>
                  <a:gd name="T19" fmla="*/ 377 h 948"/>
                  <a:gd name="T20" fmla="*/ 429 w 608"/>
                  <a:gd name="T21" fmla="*/ 347 h 948"/>
                  <a:gd name="T22" fmla="*/ 408 w 608"/>
                  <a:gd name="T23" fmla="*/ 316 h 948"/>
                  <a:gd name="T24" fmla="*/ 386 w 608"/>
                  <a:gd name="T25" fmla="*/ 286 h 948"/>
                  <a:gd name="T26" fmla="*/ 363 w 608"/>
                  <a:gd name="T27" fmla="*/ 257 h 948"/>
                  <a:gd name="T28" fmla="*/ 313 w 608"/>
                  <a:gd name="T29" fmla="*/ 202 h 948"/>
                  <a:gd name="T30" fmla="*/ 260 w 608"/>
                  <a:gd name="T31" fmla="*/ 152 h 948"/>
                  <a:gd name="T32" fmla="*/ 202 w 608"/>
                  <a:gd name="T33" fmla="*/ 108 h 948"/>
                  <a:gd name="T34" fmla="*/ 138 w 608"/>
                  <a:gd name="T35" fmla="*/ 67 h 948"/>
                  <a:gd name="T36" fmla="*/ 106 w 608"/>
                  <a:gd name="T37" fmla="*/ 50 h 948"/>
                  <a:gd name="T38" fmla="*/ 71 w 608"/>
                  <a:gd name="T39" fmla="*/ 33 h 948"/>
                  <a:gd name="T40" fmla="*/ 37 w 608"/>
                  <a:gd name="T41" fmla="*/ 18 h 948"/>
                  <a:gd name="T42" fmla="*/ 0 w 608"/>
                  <a:gd name="T43" fmla="*/ 6 h 948"/>
                  <a:gd name="T44" fmla="*/ 3 w 608"/>
                  <a:gd name="T45" fmla="*/ 0 h 948"/>
                  <a:gd name="T46" fmla="*/ 40 w 608"/>
                  <a:gd name="T47" fmla="*/ 12 h 948"/>
                  <a:gd name="T48" fmla="*/ 75 w 608"/>
                  <a:gd name="T49" fmla="*/ 27 h 948"/>
                  <a:gd name="T50" fmla="*/ 110 w 608"/>
                  <a:gd name="T51" fmla="*/ 44 h 948"/>
                  <a:gd name="T52" fmla="*/ 142 w 608"/>
                  <a:gd name="T53" fmla="*/ 61 h 948"/>
                  <a:gd name="T54" fmla="*/ 206 w 608"/>
                  <a:gd name="T55" fmla="*/ 102 h 948"/>
                  <a:gd name="T56" fmla="*/ 264 w 608"/>
                  <a:gd name="T57" fmla="*/ 146 h 948"/>
                  <a:gd name="T58" fmla="*/ 318 w 608"/>
                  <a:gd name="T59" fmla="*/ 196 h 948"/>
                  <a:gd name="T60" fmla="*/ 368 w 608"/>
                  <a:gd name="T61" fmla="*/ 251 h 948"/>
                  <a:gd name="T62" fmla="*/ 391 w 608"/>
                  <a:gd name="T63" fmla="*/ 280 h 948"/>
                  <a:gd name="T64" fmla="*/ 414 w 608"/>
                  <a:gd name="T65" fmla="*/ 312 h 948"/>
                  <a:gd name="T66" fmla="*/ 435 w 608"/>
                  <a:gd name="T67" fmla="*/ 342 h 948"/>
                  <a:gd name="T68" fmla="*/ 455 w 608"/>
                  <a:gd name="T69" fmla="*/ 373 h 948"/>
                  <a:gd name="T70" fmla="*/ 473 w 608"/>
                  <a:gd name="T71" fmla="*/ 406 h 948"/>
                  <a:gd name="T72" fmla="*/ 490 w 608"/>
                  <a:gd name="T73" fmla="*/ 438 h 948"/>
                  <a:gd name="T74" fmla="*/ 522 w 608"/>
                  <a:gd name="T75" fmla="*/ 507 h 948"/>
                  <a:gd name="T76" fmla="*/ 548 w 608"/>
                  <a:gd name="T77" fmla="*/ 577 h 948"/>
                  <a:gd name="T78" fmla="*/ 569 w 608"/>
                  <a:gd name="T79" fmla="*/ 648 h 948"/>
                  <a:gd name="T80" fmla="*/ 586 w 608"/>
                  <a:gd name="T81" fmla="*/ 724 h 948"/>
                  <a:gd name="T82" fmla="*/ 598 w 608"/>
                  <a:gd name="T83" fmla="*/ 797 h 948"/>
                  <a:gd name="T84" fmla="*/ 606 w 608"/>
                  <a:gd name="T85" fmla="*/ 873 h 948"/>
                  <a:gd name="T86" fmla="*/ 608 w 608"/>
                  <a:gd name="T87" fmla="*/ 948 h 948"/>
                  <a:gd name="T88" fmla="*/ 601 w 608"/>
                  <a:gd name="T89" fmla="*/ 948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48">
                    <a:moveTo>
                      <a:pt x="601" y="948"/>
                    </a:moveTo>
                    <a:lnTo>
                      <a:pt x="600" y="873"/>
                    </a:lnTo>
                    <a:lnTo>
                      <a:pt x="592" y="797"/>
                    </a:lnTo>
                    <a:lnTo>
                      <a:pt x="580" y="724"/>
                    </a:lnTo>
                    <a:lnTo>
                      <a:pt x="563" y="651"/>
                    </a:lnTo>
                    <a:lnTo>
                      <a:pt x="542" y="580"/>
                    </a:lnTo>
                    <a:lnTo>
                      <a:pt x="516" y="510"/>
                    </a:lnTo>
                    <a:lnTo>
                      <a:pt x="484" y="443"/>
                    </a:lnTo>
                    <a:lnTo>
                      <a:pt x="467" y="411"/>
                    </a:lnTo>
                    <a:lnTo>
                      <a:pt x="449" y="377"/>
                    </a:lnTo>
                    <a:lnTo>
                      <a:pt x="429" y="347"/>
                    </a:lnTo>
                    <a:lnTo>
                      <a:pt x="408" y="316"/>
                    </a:lnTo>
                    <a:lnTo>
                      <a:pt x="386" y="286"/>
                    </a:lnTo>
                    <a:lnTo>
                      <a:pt x="363" y="257"/>
                    </a:lnTo>
                    <a:lnTo>
                      <a:pt x="313" y="202"/>
                    </a:lnTo>
                    <a:lnTo>
                      <a:pt x="260" y="152"/>
                    </a:lnTo>
                    <a:lnTo>
                      <a:pt x="202" y="108"/>
                    </a:lnTo>
                    <a:lnTo>
                      <a:pt x="138" y="67"/>
                    </a:lnTo>
                    <a:lnTo>
                      <a:pt x="106" y="50"/>
                    </a:lnTo>
                    <a:lnTo>
                      <a:pt x="71" y="33"/>
                    </a:lnTo>
                    <a:lnTo>
                      <a:pt x="37" y="18"/>
                    </a:lnTo>
                    <a:lnTo>
                      <a:pt x="0" y="6"/>
                    </a:lnTo>
                    <a:lnTo>
                      <a:pt x="3" y="0"/>
                    </a:lnTo>
                    <a:lnTo>
                      <a:pt x="40" y="12"/>
                    </a:lnTo>
                    <a:lnTo>
                      <a:pt x="75" y="27"/>
                    </a:lnTo>
                    <a:lnTo>
                      <a:pt x="110" y="44"/>
                    </a:lnTo>
                    <a:lnTo>
                      <a:pt x="142" y="61"/>
                    </a:lnTo>
                    <a:lnTo>
                      <a:pt x="206" y="102"/>
                    </a:lnTo>
                    <a:lnTo>
                      <a:pt x="264" y="146"/>
                    </a:lnTo>
                    <a:lnTo>
                      <a:pt x="318" y="196"/>
                    </a:lnTo>
                    <a:lnTo>
                      <a:pt x="368" y="251"/>
                    </a:lnTo>
                    <a:lnTo>
                      <a:pt x="391" y="280"/>
                    </a:lnTo>
                    <a:lnTo>
                      <a:pt x="414" y="312"/>
                    </a:lnTo>
                    <a:lnTo>
                      <a:pt x="435" y="342"/>
                    </a:lnTo>
                    <a:lnTo>
                      <a:pt x="455" y="373"/>
                    </a:lnTo>
                    <a:lnTo>
                      <a:pt x="473" y="406"/>
                    </a:lnTo>
                    <a:lnTo>
                      <a:pt x="490" y="438"/>
                    </a:lnTo>
                    <a:lnTo>
                      <a:pt x="522" y="507"/>
                    </a:lnTo>
                    <a:lnTo>
                      <a:pt x="548" y="577"/>
                    </a:lnTo>
                    <a:lnTo>
                      <a:pt x="569" y="648"/>
                    </a:lnTo>
                    <a:lnTo>
                      <a:pt x="586" y="724"/>
                    </a:lnTo>
                    <a:lnTo>
                      <a:pt x="598" y="797"/>
                    </a:lnTo>
                    <a:lnTo>
                      <a:pt x="606" y="873"/>
                    </a:lnTo>
                    <a:lnTo>
                      <a:pt x="608" y="948"/>
                    </a:lnTo>
                    <a:lnTo>
                      <a:pt x="601" y="948"/>
                    </a:lnTo>
                    <a:close/>
                  </a:path>
                </a:pathLst>
              </a:custGeom>
              <a:solidFill>
                <a:srgbClr val="000000"/>
              </a:solidFill>
              <a:ln w="9525">
                <a:solidFill>
                  <a:schemeClr val="tx2"/>
                </a:solidFill>
                <a:round/>
                <a:headEnd/>
                <a:tailEnd/>
              </a:ln>
            </p:spPr>
            <p:txBody>
              <a:bodyPr/>
              <a:lstStyle/>
              <a:p>
                <a:endParaRPr lang="en-US" sz="3120"/>
              </a:p>
            </p:txBody>
          </p:sp>
          <p:sp>
            <p:nvSpPr>
              <p:cNvPr id="389824" name="Freeform 704"/>
              <p:cNvSpPr>
                <a:spLocks/>
              </p:cNvSpPr>
              <p:nvPr/>
            </p:nvSpPr>
            <p:spPr bwMode="auto">
              <a:xfrm>
                <a:off x="1216" y="2113"/>
                <a:ext cx="4" cy="1"/>
              </a:xfrm>
              <a:custGeom>
                <a:avLst/>
                <a:gdLst>
                  <a:gd name="T0" fmla="*/ 8 w 8"/>
                  <a:gd name="T1" fmla="*/ 1 w 8"/>
                  <a:gd name="T2" fmla="*/ 0 w 8"/>
                  <a:gd name="T3" fmla="*/ 8 w 8"/>
                </a:gdLst>
                <a:ahLst/>
                <a:cxnLst>
                  <a:cxn ang="0">
                    <a:pos x="T0" y="0"/>
                  </a:cxn>
                  <a:cxn ang="0">
                    <a:pos x="T1" y="0"/>
                  </a:cxn>
                  <a:cxn ang="0">
                    <a:pos x="T2" y="0"/>
                  </a:cxn>
                  <a:cxn ang="0">
                    <a:pos x="T3" y="0"/>
                  </a:cxn>
                </a:cxnLst>
                <a:rect l="0" t="0" r="r" b="b"/>
                <a:pathLst>
                  <a:path w="8">
                    <a:moveTo>
                      <a:pt x="8" y="0"/>
                    </a:moveTo>
                    <a:lnTo>
                      <a:pt x="1" y="0"/>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9825" name="Freeform 705"/>
              <p:cNvSpPr>
                <a:spLocks/>
              </p:cNvSpPr>
              <p:nvPr/>
            </p:nvSpPr>
            <p:spPr bwMode="auto">
              <a:xfrm>
                <a:off x="675" y="1639"/>
                <a:ext cx="243" cy="42"/>
              </a:xfrm>
              <a:custGeom>
                <a:avLst/>
                <a:gdLst>
                  <a:gd name="T0" fmla="*/ 485 w 485"/>
                  <a:gd name="T1" fmla="*/ 6 h 83"/>
                  <a:gd name="T2" fmla="*/ 461 w 485"/>
                  <a:gd name="T3" fmla="*/ 26 h 83"/>
                  <a:gd name="T4" fmla="*/ 434 w 485"/>
                  <a:gd name="T5" fmla="*/ 41 h 83"/>
                  <a:gd name="T6" fmla="*/ 406 w 485"/>
                  <a:gd name="T7" fmla="*/ 55 h 83"/>
                  <a:gd name="T8" fmla="*/ 377 w 485"/>
                  <a:gd name="T9" fmla="*/ 65 h 83"/>
                  <a:gd name="T10" fmla="*/ 316 w 485"/>
                  <a:gd name="T11" fmla="*/ 79 h 83"/>
                  <a:gd name="T12" fmla="*/ 252 w 485"/>
                  <a:gd name="T13" fmla="*/ 83 h 83"/>
                  <a:gd name="T14" fmla="*/ 189 w 485"/>
                  <a:gd name="T15" fmla="*/ 80 h 83"/>
                  <a:gd name="T16" fmla="*/ 125 w 485"/>
                  <a:gd name="T17" fmla="*/ 74 h 83"/>
                  <a:gd name="T18" fmla="*/ 61 w 485"/>
                  <a:gd name="T19" fmla="*/ 65 h 83"/>
                  <a:gd name="T20" fmla="*/ 0 w 485"/>
                  <a:gd name="T21" fmla="*/ 56 h 83"/>
                  <a:gd name="T22" fmla="*/ 0 w 485"/>
                  <a:gd name="T23" fmla="*/ 50 h 83"/>
                  <a:gd name="T24" fmla="*/ 61 w 485"/>
                  <a:gd name="T25" fmla="*/ 59 h 83"/>
                  <a:gd name="T26" fmla="*/ 125 w 485"/>
                  <a:gd name="T27" fmla="*/ 68 h 83"/>
                  <a:gd name="T28" fmla="*/ 189 w 485"/>
                  <a:gd name="T29" fmla="*/ 74 h 83"/>
                  <a:gd name="T30" fmla="*/ 252 w 485"/>
                  <a:gd name="T31" fmla="*/ 77 h 83"/>
                  <a:gd name="T32" fmla="*/ 313 w 485"/>
                  <a:gd name="T33" fmla="*/ 73 h 83"/>
                  <a:gd name="T34" fmla="*/ 374 w 485"/>
                  <a:gd name="T35" fmla="*/ 59 h 83"/>
                  <a:gd name="T36" fmla="*/ 402 w 485"/>
                  <a:gd name="T37" fmla="*/ 48 h 83"/>
                  <a:gd name="T38" fmla="*/ 429 w 485"/>
                  <a:gd name="T39" fmla="*/ 35 h 83"/>
                  <a:gd name="T40" fmla="*/ 456 w 485"/>
                  <a:gd name="T41" fmla="*/ 20 h 83"/>
                  <a:gd name="T42" fmla="*/ 481 w 485"/>
                  <a:gd name="T43" fmla="*/ 0 h 83"/>
                  <a:gd name="T44" fmla="*/ 485 w 485"/>
                  <a:gd name="T45" fmla="*/ 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5" h="83">
                    <a:moveTo>
                      <a:pt x="485" y="6"/>
                    </a:moveTo>
                    <a:lnTo>
                      <a:pt x="461" y="26"/>
                    </a:lnTo>
                    <a:lnTo>
                      <a:pt x="434" y="41"/>
                    </a:lnTo>
                    <a:lnTo>
                      <a:pt x="406" y="55"/>
                    </a:lnTo>
                    <a:lnTo>
                      <a:pt x="377" y="65"/>
                    </a:lnTo>
                    <a:lnTo>
                      <a:pt x="316" y="79"/>
                    </a:lnTo>
                    <a:lnTo>
                      <a:pt x="252" y="83"/>
                    </a:lnTo>
                    <a:lnTo>
                      <a:pt x="189" y="80"/>
                    </a:lnTo>
                    <a:lnTo>
                      <a:pt x="125" y="74"/>
                    </a:lnTo>
                    <a:lnTo>
                      <a:pt x="61" y="65"/>
                    </a:lnTo>
                    <a:lnTo>
                      <a:pt x="0" y="56"/>
                    </a:lnTo>
                    <a:lnTo>
                      <a:pt x="0" y="50"/>
                    </a:lnTo>
                    <a:lnTo>
                      <a:pt x="61" y="59"/>
                    </a:lnTo>
                    <a:lnTo>
                      <a:pt x="125" y="68"/>
                    </a:lnTo>
                    <a:lnTo>
                      <a:pt x="189" y="74"/>
                    </a:lnTo>
                    <a:lnTo>
                      <a:pt x="252" y="77"/>
                    </a:lnTo>
                    <a:lnTo>
                      <a:pt x="313" y="73"/>
                    </a:lnTo>
                    <a:lnTo>
                      <a:pt x="374" y="59"/>
                    </a:lnTo>
                    <a:lnTo>
                      <a:pt x="402" y="48"/>
                    </a:lnTo>
                    <a:lnTo>
                      <a:pt x="429" y="35"/>
                    </a:lnTo>
                    <a:lnTo>
                      <a:pt x="456" y="20"/>
                    </a:lnTo>
                    <a:lnTo>
                      <a:pt x="481" y="0"/>
                    </a:lnTo>
                    <a:lnTo>
                      <a:pt x="485" y="6"/>
                    </a:lnTo>
                    <a:close/>
                  </a:path>
                </a:pathLst>
              </a:custGeom>
              <a:solidFill>
                <a:srgbClr val="000000"/>
              </a:solidFill>
              <a:ln w="9525">
                <a:solidFill>
                  <a:schemeClr val="tx2"/>
                </a:solidFill>
                <a:round/>
                <a:headEnd/>
                <a:tailEnd/>
              </a:ln>
            </p:spPr>
            <p:txBody>
              <a:bodyPr/>
              <a:lstStyle/>
              <a:p>
                <a:endParaRPr lang="en-US" sz="3120"/>
              </a:p>
            </p:txBody>
          </p:sp>
          <p:sp>
            <p:nvSpPr>
              <p:cNvPr id="389826" name="Freeform 706"/>
              <p:cNvSpPr>
                <a:spLocks/>
              </p:cNvSpPr>
              <p:nvPr/>
            </p:nvSpPr>
            <p:spPr bwMode="auto">
              <a:xfrm>
                <a:off x="915" y="1638"/>
                <a:ext cx="3" cy="4"/>
              </a:xfrm>
              <a:custGeom>
                <a:avLst/>
                <a:gdLst>
                  <a:gd name="T0" fmla="*/ 4 w 4"/>
                  <a:gd name="T1" fmla="*/ 2 h 8"/>
                  <a:gd name="T2" fmla="*/ 1 w 4"/>
                  <a:gd name="T3" fmla="*/ 0 h 8"/>
                  <a:gd name="T4" fmla="*/ 0 w 4"/>
                  <a:gd name="T5" fmla="*/ 2 h 8"/>
                  <a:gd name="T6" fmla="*/ 4 w 4"/>
                  <a:gd name="T7" fmla="*/ 8 h 8"/>
                  <a:gd name="T8" fmla="*/ 1 w 4"/>
                  <a:gd name="T9" fmla="*/ 8 h 8"/>
                  <a:gd name="T10" fmla="*/ 4 w 4"/>
                  <a:gd name="T11" fmla="*/ 2 h 8"/>
                </a:gdLst>
                <a:ahLst/>
                <a:cxnLst>
                  <a:cxn ang="0">
                    <a:pos x="T0" y="T1"/>
                  </a:cxn>
                  <a:cxn ang="0">
                    <a:pos x="T2" y="T3"/>
                  </a:cxn>
                  <a:cxn ang="0">
                    <a:pos x="T4" y="T5"/>
                  </a:cxn>
                  <a:cxn ang="0">
                    <a:pos x="T6" y="T7"/>
                  </a:cxn>
                  <a:cxn ang="0">
                    <a:pos x="T8" y="T9"/>
                  </a:cxn>
                  <a:cxn ang="0">
                    <a:pos x="T10" y="T11"/>
                  </a:cxn>
                </a:cxnLst>
                <a:rect l="0" t="0" r="r" b="b"/>
                <a:pathLst>
                  <a:path w="4" h="8">
                    <a:moveTo>
                      <a:pt x="4" y="2"/>
                    </a:moveTo>
                    <a:lnTo>
                      <a:pt x="1" y="0"/>
                    </a:lnTo>
                    <a:lnTo>
                      <a:pt x="0" y="2"/>
                    </a:lnTo>
                    <a:lnTo>
                      <a:pt x="4" y="8"/>
                    </a:lnTo>
                    <a:lnTo>
                      <a:pt x="1" y="8"/>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89827" name="Freeform 707"/>
              <p:cNvSpPr>
                <a:spLocks/>
              </p:cNvSpPr>
              <p:nvPr/>
            </p:nvSpPr>
            <p:spPr bwMode="auto">
              <a:xfrm>
                <a:off x="574" y="1650"/>
                <a:ext cx="102" cy="17"/>
              </a:xfrm>
              <a:custGeom>
                <a:avLst/>
                <a:gdLst>
                  <a:gd name="T0" fmla="*/ 202 w 205"/>
                  <a:gd name="T1" fmla="*/ 35 h 35"/>
                  <a:gd name="T2" fmla="*/ 151 w 205"/>
                  <a:gd name="T3" fmla="*/ 24 h 35"/>
                  <a:gd name="T4" fmla="*/ 101 w 205"/>
                  <a:gd name="T5" fmla="*/ 11 h 35"/>
                  <a:gd name="T6" fmla="*/ 78 w 205"/>
                  <a:gd name="T7" fmla="*/ 8 h 35"/>
                  <a:gd name="T8" fmla="*/ 52 w 205"/>
                  <a:gd name="T9" fmla="*/ 6 h 35"/>
                  <a:gd name="T10" fmla="*/ 29 w 205"/>
                  <a:gd name="T11" fmla="*/ 11 h 35"/>
                  <a:gd name="T12" fmla="*/ 5 w 205"/>
                  <a:gd name="T13" fmla="*/ 20 h 35"/>
                  <a:gd name="T14" fmla="*/ 0 w 205"/>
                  <a:gd name="T15" fmla="*/ 14 h 35"/>
                  <a:gd name="T16" fmla="*/ 26 w 205"/>
                  <a:gd name="T17" fmla="*/ 5 h 35"/>
                  <a:gd name="T18" fmla="*/ 52 w 205"/>
                  <a:gd name="T19" fmla="*/ 0 h 35"/>
                  <a:gd name="T20" fmla="*/ 78 w 205"/>
                  <a:gd name="T21" fmla="*/ 2 h 35"/>
                  <a:gd name="T22" fmla="*/ 104 w 205"/>
                  <a:gd name="T23" fmla="*/ 5 h 35"/>
                  <a:gd name="T24" fmla="*/ 155 w 205"/>
                  <a:gd name="T25" fmla="*/ 18 h 35"/>
                  <a:gd name="T26" fmla="*/ 205 w 205"/>
                  <a:gd name="T27" fmla="*/ 29 h 35"/>
                  <a:gd name="T28" fmla="*/ 202 w 205"/>
                  <a:gd name="T2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35">
                    <a:moveTo>
                      <a:pt x="202" y="35"/>
                    </a:moveTo>
                    <a:lnTo>
                      <a:pt x="151" y="24"/>
                    </a:lnTo>
                    <a:lnTo>
                      <a:pt x="101" y="11"/>
                    </a:lnTo>
                    <a:lnTo>
                      <a:pt x="78" y="8"/>
                    </a:lnTo>
                    <a:lnTo>
                      <a:pt x="52" y="6"/>
                    </a:lnTo>
                    <a:lnTo>
                      <a:pt x="29" y="11"/>
                    </a:lnTo>
                    <a:lnTo>
                      <a:pt x="5" y="20"/>
                    </a:lnTo>
                    <a:lnTo>
                      <a:pt x="0" y="14"/>
                    </a:lnTo>
                    <a:lnTo>
                      <a:pt x="26" y="5"/>
                    </a:lnTo>
                    <a:lnTo>
                      <a:pt x="52" y="0"/>
                    </a:lnTo>
                    <a:lnTo>
                      <a:pt x="78" y="2"/>
                    </a:lnTo>
                    <a:lnTo>
                      <a:pt x="104" y="5"/>
                    </a:lnTo>
                    <a:lnTo>
                      <a:pt x="155" y="18"/>
                    </a:lnTo>
                    <a:lnTo>
                      <a:pt x="205" y="29"/>
                    </a:lnTo>
                    <a:lnTo>
                      <a:pt x="202" y="35"/>
                    </a:lnTo>
                    <a:close/>
                  </a:path>
                </a:pathLst>
              </a:custGeom>
              <a:solidFill>
                <a:srgbClr val="000000"/>
              </a:solidFill>
              <a:ln w="9525">
                <a:solidFill>
                  <a:schemeClr val="tx2"/>
                </a:solidFill>
                <a:round/>
                <a:headEnd/>
                <a:tailEnd/>
              </a:ln>
            </p:spPr>
            <p:txBody>
              <a:bodyPr/>
              <a:lstStyle/>
              <a:p>
                <a:endParaRPr lang="en-US" sz="3120"/>
              </a:p>
            </p:txBody>
          </p:sp>
          <p:sp>
            <p:nvSpPr>
              <p:cNvPr id="389828" name="Freeform 708"/>
              <p:cNvSpPr>
                <a:spLocks/>
              </p:cNvSpPr>
              <p:nvPr/>
            </p:nvSpPr>
            <p:spPr bwMode="auto">
              <a:xfrm>
                <a:off x="674" y="1664"/>
                <a:ext cx="2" cy="3"/>
              </a:xfrm>
              <a:custGeom>
                <a:avLst/>
                <a:gdLst>
                  <a:gd name="T0" fmla="*/ 1 w 3"/>
                  <a:gd name="T1" fmla="*/ 6 h 6"/>
                  <a:gd name="T2" fmla="*/ 0 w 3"/>
                  <a:gd name="T3" fmla="*/ 6 h 6"/>
                  <a:gd name="T4" fmla="*/ 3 w 3"/>
                  <a:gd name="T5" fmla="*/ 0 h 6"/>
                  <a:gd name="T6" fmla="*/ 1 w 3"/>
                  <a:gd name="T7" fmla="*/ 0 h 6"/>
                  <a:gd name="T8" fmla="*/ 1 w 3"/>
                  <a:gd name="T9" fmla="*/ 6 h 6"/>
                </a:gdLst>
                <a:ahLst/>
                <a:cxnLst>
                  <a:cxn ang="0">
                    <a:pos x="T0" y="T1"/>
                  </a:cxn>
                  <a:cxn ang="0">
                    <a:pos x="T2" y="T3"/>
                  </a:cxn>
                  <a:cxn ang="0">
                    <a:pos x="T4" y="T5"/>
                  </a:cxn>
                  <a:cxn ang="0">
                    <a:pos x="T6" y="T7"/>
                  </a:cxn>
                  <a:cxn ang="0">
                    <a:pos x="T8" y="T9"/>
                  </a:cxn>
                </a:cxnLst>
                <a:rect l="0" t="0" r="r" b="b"/>
                <a:pathLst>
                  <a:path w="3" h="6">
                    <a:moveTo>
                      <a:pt x="1" y="6"/>
                    </a:moveTo>
                    <a:lnTo>
                      <a:pt x="0" y="6"/>
                    </a:lnTo>
                    <a:lnTo>
                      <a:pt x="3" y="0"/>
                    </a:lnTo>
                    <a:lnTo>
                      <a:pt x="1"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89829" name="Freeform 709"/>
              <p:cNvSpPr>
                <a:spLocks/>
              </p:cNvSpPr>
              <p:nvPr/>
            </p:nvSpPr>
            <p:spPr bwMode="auto">
              <a:xfrm>
                <a:off x="490" y="1656"/>
                <a:ext cx="86" cy="61"/>
              </a:xfrm>
              <a:custGeom>
                <a:avLst/>
                <a:gdLst>
                  <a:gd name="T0" fmla="*/ 172 w 172"/>
                  <a:gd name="T1" fmla="*/ 6 h 120"/>
                  <a:gd name="T2" fmla="*/ 76 w 172"/>
                  <a:gd name="T3" fmla="*/ 53 h 120"/>
                  <a:gd name="T4" fmla="*/ 35 w 172"/>
                  <a:gd name="T5" fmla="*/ 82 h 120"/>
                  <a:gd name="T6" fmla="*/ 27 w 172"/>
                  <a:gd name="T7" fmla="*/ 91 h 120"/>
                  <a:gd name="T8" fmla="*/ 19 w 172"/>
                  <a:gd name="T9" fmla="*/ 100 h 120"/>
                  <a:gd name="T10" fmla="*/ 6 w 172"/>
                  <a:gd name="T11" fmla="*/ 120 h 120"/>
                  <a:gd name="T12" fmla="*/ 0 w 172"/>
                  <a:gd name="T13" fmla="*/ 115 h 120"/>
                  <a:gd name="T14" fmla="*/ 13 w 172"/>
                  <a:gd name="T15" fmla="*/ 96 h 120"/>
                  <a:gd name="T16" fmla="*/ 21 w 172"/>
                  <a:gd name="T17" fmla="*/ 87 h 120"/>
                  <a:gd name="T18" fmla="*/ 30 w 172"/>
                  <a:gd name="T19" fmla="*/ 76 h 120"/>
                  <a:gd name="T20" fmla="*/ 71 w 172"/>
                  <a:gd name="T21" fmla="*/ 47 h 120"/>
                  <a:gd name="T22" fmla="*/ 167 w 172"/>
                  <a:gd name="T23" fmla="*/ 0 h 120"/>
                  <a:gd name="T24" fmla="*/ 172 w 172"/>
                  <a:gd name="T25"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20">
                    <a:moveTo>
                      <a:pt x="172" y="6"/>
                    </a:moveTo>
                    <a:lnTo>
                      <a:pt x="76" y="53"/>
                    </a:lnTo>
                    <a:lnTo>
                      <a:pt x="35" y="82"/>
                    </a:lnTo>
                    <a:lnTo>
                      <a:pt x="27" y="91"/>
                    </a:lnTo>
                    <a:lnTo>
                      <a:pt x="19" y="100"/>
                    </a:lnTo>
                    <a:lnTo>
                      <a:pt x="6" y="120"/>
                    </a:lnTo>
                    <a:lnTo>
                      <a:pt x="0" y="115"/>
                    </a:lnTo>
                    <a:lnTo>
                      <a:pt x="13" y="96"/>
                    </a:lnTo>
                    <a:lnTo>
                      <a:pt x="21" y="87"/>
                    </a:lnTo>
                    <a:lnTo>
                      <a:pt x="30" y="76"/>
                    </a:lnTo>
                    <a:lnTo>
                      <a:pt x="71" y="47"/>
                    </a:lnTo>
                    <a:lnTo>
                      <a:pt x="167" y="0"/>
                    </a:lnTo>
                    <a:lnTo>
                      <a:pt x="172" y="6"/>
                    </a:lnTo>
                    <a:close/>
                  </a:path>
                </a:pathLst>
              </a:custGeom>
              <a:solidFill>
                <a:srgbClr val="000000"/>
              </a:solidFill>
              <a:ln w="9525">
                <a:solidFill>
                  <a:schemeClr val="tx2"/>
                </a:solidFill>
                <a:round/>
                <a:headEnd/>
                <a:tailEnd/>
              </a:ln>
            </p:spPr>
            <p:txBody>
              <a:bodyPr/>
              <a:lstStyle/>
              <a:p>
                <a:endParaRPr lang="en-US" sz="3120"/>
              </a:p>
            </p:txBody>
          </p:sp>
          <p:sp>
            <p:nvSpPr>
              <p:cNvPr id="389830" name="Freeform 710"/>
              <p:cNvSpPr>
                <a:spLocks/>
              </p:cNvSpPr>
              <p:nvPr/>
            </p:nvSpPr>
            <p:spPr bwMode="auto">
              <a:xfrm>
                <a:off x="574" y="1656"/>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31" name="Freeform 711"/>
              <p:cNvSpPr>
                <a:spLocks/>
              </p:cNvSpPr>
              <p:nvPr/>
            </p:nvSpPr>
            <p:spPr bwMode="auto">
              <a:xfrm>
                <a:off x="405" y="1714"/>
                <a:ext cx="88" cy="131"/>
              </a:xfrm>
              <a:custGeom>
                <a:avLst/>
                <a:gdLst>
                  <a:gd name="T0" fmla="*/ 176 w 176"/>
                  <a:gd name="T1" fmla="*/ 5 h 262"/>
                  <a:gd name="T2" fmla="*/ 139 w 176"/>
                  <a:gd name="T3" fmla="*/ 75 h 262"/>
                  <a:gd name="T4" fmla="*/ 104 w 176"/>
                  <a:gd name="T5" fmla="*/ 142 h 262"/>
                  <a:gd name="T6" fmla="*/ 84 w 176"/>
                  <a:gd name="T7" fmla="*/ 174 h 262"/>
                  <a:gd name="T8" fmla="*/ 74 w 176"/>
                  <a:gd name="T9" fmla="*/ 189 h 262"/>
                  <a:gd name="T10" fmla="*/ 61 w 176"/>
                  <a:gd name="T11" fmla="*/ 204 h 262"/>
                  <a:gd name="T12" fmla="*/ 37 w 176"/>
                  <a:gd name="T13" fmla="*/ 235 h 262"/>
                  <a:gd name="T14" fmla="*/ 5 w 176"/>
                  <a:gd name="T15" fmla="*/ 262 h 262"/>
                  <a:gd name="T16" fmla="*/ 0 w 176"/>
                  <a:gd name="T17" fmla="*/ 256 h 262"/>
                  <a:gd name="T18" fmla="*/ 31 w 176"/>
                  <a:gd name="T19" fmla="*/ 230 h 262"/>
                  <a:gd name="T20" fmla="*/ 55 w 176"/>
                  <a:gd name="T21" fmla="*/ 200 h 262"/>
                  <a:gd name="T22" fmla="*/ 67 w 176"/>
                  <a:gd name="T23" fmla="*/ 185 h 262"/>
                  <a:gd name="T24" fmla="*/ 78 w 176"/>
                  <a:gd name="T25" fmla="*/ 169 h 262"/>
                  <a:gd name="T26" fmla="*/ 98 w 176"/>
                  <a:gd name="T27" fmla="*/ 137 h 262"/>
                  <a:gd name="T28" fmla="*/ 133 w 176"/>
                  <a:gd name="T29" fmla="*/ 70 h 262"/>
                  <a:gd name="T30" fmla="*/ 170 w 176"/>
                  <a:gd name="T31" fmla="*/ 0 h 262"/>
                  <a:gd name="T32" fmla="*/ 176 w 176"/>
                  <a:gd name="T33" fmla="*/ 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262">
                    <a:moveTo>
                      <a:pt x="176" y="5"/>
                    </a:moveTo>
                    <a:lnTo>
                      <a:pt x="139" y="75"/>
                    </a:lnTo>
                    <a:lnTo>
                      <a:pt x="104" y="142"/>
                    </a:lnTo>
                    <a:lnTo>
                      <a:pt x="84" y="174"/>
                    </a:lnTo>
                    <a:lnTo>
                      <a:pt x="74" y="189"/>
                    </a:lnTo>
                    <a:lnTo>
                      <a:pt x="61" y="204"/>
                    </a:lnTo>
                    <a:lnTo>
                      <a:pt x="37" y="235"/>
                    </a:lnTo>
                    <a:lnTo>
                      <a:pt x="5" y="262"/>
                    </a:lnTo>
                    <a:lnTo>
                      <a:pt x="0" y="256"/>
                    </a:lnTo>
                    <a:lnTo>
                      <a:pt x="31" y="230"/>
                    </a:lnTo>
                    <a:lnTo>
                      <a:pt x="55" y="200"/>
                    </a:lnTo>
                    <a:lnTo>
                      <a:pt x="67" y="185"/>
                    </a:lnTo>
                    <a:lnTo>
                      <a:pt x="78" y="169"/>
                    </a:lnTo>
                    <a:lnTo>
                      <a:pt x="98" y="137"/>
                    </a:lnTo>
                    <a:lnTo>
                      <a:pt x="133" y="70"/>
                    </a:lnTo>
                    <a:lnTo>
                      <a:pt x="170" y="0"/>
                    </a:lnTo>
                    <a:lnTo>
                      <a:pt x="176" y="5"/>
                    </a:lnTo>
                    <a:close/>
                  </a:path>
                </a:pathLst>
              </a:custGeom>
              <a:solidFill>
                <a:srgbClr val="000000"/>
              </a:solidFill>
              <a:ln w="9525">
                <a:solidFill>
                  <a:schemeClr val="tx2"/>
                </a:solidFill>
                <a:round/>
                <a:headEnd/>
                <a:tailEnd/>
              </a:ln>
            </p:spPr>
            <p:txBody>
              <a:bodyPr/>
              <a:lstStyle/>
              <a:p>
                <a:endParaRPr lang="en-US" sz="3120"/>
              </a:p>
            </p:txBody>
          </p:sp>
          <p:sp>
            <p:nvSpPr>
              <p:cNvPr id="389832" name="Freeform 712"/>
              <p:cNvSpPr>
                <a:spLocks/>
              </p:cNvSpPr>
              <p:nvPr/>
            </p:nvSpPr>
            <p:spPr bwMode="auto">
              <a:xfrm>
                <a:off x="490" y="1714"/>
                <a:ext cx="3" cy="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33" name="Freeform 713"/>
              <p:cNvSpPr>
                <a:spLocks/>
              </p:cNvSpPr>
              <p:nvPr/>
            </p:nvSpPr>
            <p:spPr bwMode="auto">
              <a:xfrm>
                <a:off x="333" y="1842"/>
                <a:ext cx="74" cy="69"/>
              </a:xfrm>
              <a:custGeom>
                <a:avLst/>
                <a:gdLst>
                  <a:gd name="T0" fmla="*/ 150 w 150"/>
                  <a:gd name="T1" fmla="*/ 6 h 137"/>
                  <a:gd name="T2" fmla="*/ 72 w 150"/>
                  <a:gd name="T3" fmla="*/ 67 h 137"/>
                  <a:gd name="T4" fmla="*/ 39 w 150"/>
                  <a:gd name="T5" fmla="*/ 99 h 137"/>
                  <a:gd name="T6" fmla="*/ 6 w 150"/>
                  <a:gd name="T7" fmla="*/ 137 h 137"/>
                  <a:gd name="T8" fmla="*/ 0 w 150"/>
                  <a:gd name="T9" fmla="*/ 132 h 137"/>
                  <a:gd name="T10" fmla="*/ 32 w 150"/>
                  <a:gd name="T11" fmla="*/ 94 h 137"/>
                  <a:gd name="T12" fmla="*/ 68 w 150"/>
                  <a:gd name="T13" fmla="*/ 61 h 137"/>
                  <a:gd name="T14" fmla="*/ 145 w 150"/>
                  <a:gd name="T15" fmla="*/ 0 h 137"/>
                  <a:gd name="T16" fmla="*/ 150 w 150"/>
                  <a:gd name="T17" fmla="*/ 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37">
                    <a:moveTo>
                      <a:pt x="150" y="6"/>
                    </a:moveTo>
                    <a:lnTo>
                      <a:pt x="72" y="67"/>
                    </a:lnTo>
                    <a:lnTo>
                      <a:pt x="39" y="99"/>
                    </a:lnTo>
                    <a:lnTo>
                      <a:pt x="6" y="137"/>
                    </a:lnTo>
                    <a:lnTo>
                      <a:pt x="0" y="132"/>
                    </a:lnTo>
                    <a:lnTo>
                      <a:pt x="32" y="94"/>
                    </a:lnTo>
                    <a:lnTo>
                      <a:pt x="68" y="61"/>
                    </a:lnTo>
                    <a:lnTo>
                      <a:pt x="145" y="0"/>
                    </a:lnTo>
                    <a:lnTo>
                      <a:pt x="150" y="6"/>
                    </a:lnTo>
                    <a:close/>
                  </a:path>
                </a:pathLst>
              </a:custGeom>
              <a:solidFill>
                <a:srgbClr val="000000"/>
              </a:solidFill>
              <a:ln w="9525">
                <a:solidFill>
                  <a:schemeClr val="tx2"/>
                </a:solidFill>
                <a:round/>
                <a:headEnd/>
                <a:tailEnd/>
              </a:ln>
            </p:spPr>
            <p:txBody>
              <a:bodyPr/>
              <a:lstStyle/>
              <a:p>
                <a:endParaRPr lang="en-US" sz="3120"/>
              </a:p>
            </p:txBody>
          </p:sp>
          <p:sp>
            <p:nvSpPr>
              <p:cNvPr id="389834" name="Freeform 714"/>
              <p:cNvSpPr>
                <a:spLocks/>
              </p:cNvSpPr>
              <p:nvPr/>
            </p:nvSpPr>
            <p:spPr bwMode="auto">
              <a:xfrm>
                <a:off x="405" y="1842"/>
                <a:ext cx="2" cy="3"/>
              </a:xfrm>
              <a:custGeom>
                <a:avLst/>
                <a:gdLst>
                  <a:gd name="T0" fmla="*/ 5 w 5"/>
                  <a:gd name="T1" fmla="*/ 6 h 6"/>
                  <a:gd name="T2" fmla="*/ 0 w 5"/>
                  <a:gd name="T3" fmla="*/ 0 h 6"/>
                  <a:gd name="T4" fmla="*/ 5 w 5"/>
                  <a:gd name="T5" fmla="*/ 6 h 6"/>
                </a:gdLst>
                <a:ahLst/>
                <a:cxnLst>
                  <a:cxn ang="0">
                    <a:pos x="T0" y="T1"/>
                  </a:cxn>
                  <a:cxn ang="0">
                    <a:pos x="T2" y="T3"/>
                  </a:cxn>
                  <a:cxn ang="0">
                    <a:pos x="T4" y="T5"/>
                  </a:cxn>
                </a:cxnLst>
                <a:rect l="0" t="0" r="r" b="b"/>
                <a:pathLst>
                  <a:path w="5" h="6">
                    <a:moveTo>
                      <a:pt x="5" y="6"/>
                    </a:moveTo>
                    <a:lnTo>
                      <a:pt x="0" y="0"/>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89835" name="Freeform 715"/>
              <p:cNvSpPr>
                <a:spLocks/>
              </p:cNvSpPr>
              <p:nvPr/>
            </p:nvSpPr>
            <p:spPr bwMode="auto">
              <a:xfrm>
                <a:off x="304" y="1908"/>
                <a:ext cx="32" cy="44"/>
              </a:xfrm>
              <a:custGeom>
                <a:avLst/>
                <a:gdLst>
                  <a:gd name="T0" fmla="*/ 64 w 64"/>
                  <a:gd name="T1" fmla="*/ 5 h 87"/>
                  <a:gd name="T2" fmla="*/ 58 w 64"/>
                  <a:gd name="T3" fmla="*/ 0 h 87"/>
                  <a:gd name="T4" fmla="*/ 0 w 64"/>
                  <a:gd name="T5" fmla="*/ 83 h 87"/>
                  <a:gd name="T6" fmla="*/ 7 w 64"/>
                  <a:gd name="T7" fmla="*/ 87 h 87"/>
                  <a:gd name="T8" fmla="*/ 64 w 64"/>
                  <a:gd name="T9" fmla="*/ 5 h 87"/>
                </a:gdLst>
                <a:ahLst/>
                <a:cxnLst>
                  <a:cxn ang="0">
                    <a:pos x="T0" y="T1"/>
                  </a:cxn>
                  <a:cxn ang="0">
                    <a:pos x="T2" y="T3"/>
                  </a:cxn>
                  <a:cxn ang="0">
                    <a:pos x="T4" y="T5"/>
                  </a:cxn>
                  <a:cxn ang="0">
                    <a:pos x="T6" y="T7"/>
                  </a:cxn>
                  <a:cxn ang="0">
                    <a:pos x="T8" y="T9"/>
                  </a:cxn>
                </a:cxnLst>
                <a:rect l="0" t="0" r="r" b="b"/>
                <a:pathLst>
                  <a:path w="64" h="87">
                    <a:moveTo>
                      <a:pt x="64" y="5"/>
                    </a:moveTo>
                    <a:lnTo>
                      <a:pt x="58" y="0"/>
                    </a:lnTo>
                    <a:lnTo>
                      <a:pt x="0" y="83"/>
                    </a:lnTo>
                    <a:lnTo>
                      <a:pt x="7" y="87"/>
                    </a:lnTo>
                    <a:lnTo>
                      <a:pt x="64" y="5"/>
                    </a:lnTo>
                    <a:close/>
                  </a:path>
                </a:pathLst>
              </a:custGeom>
              <a:solidFill>
                <a:srgbClr val="000000"/>
              </a:solidFill>
              <a:ln w="9525">
                <a:solidFill>
                  <a:schemeClr val="tx2"/>
                </a:solidFill>
                <a:round/>
                <a:headEnd/>
                <a:tailEnd/>
              </a:ln>
            </p:spPr>
            <p:txBody>
              <a:bodyPr/>
              <a:lstStyle/>
              <a:p>
                <a:endParaRPr lang="en-US" sz="3120"/>
              </a:p>
            </p:txBody>
          </p:sp>
          <p:sp>
            <p:nvSpPr>
              <p:cNvPr id="389836" name="Freeform 716"/>
              <p:cNvSpPr>
                <a:spLocks/>
              </p:cNvSpPr>
              <p:nvPr/>
            </p:nvSpPr>
            <p:spPr bwMode="auto">
              <a:xfrm>
                <a:off x="333" y="1908"/>
                <a:ext cx="3" cy="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37" name="Rectangle 717"/>
              <p:cNvSpPr>
                <a:spLocks noChangeArrowheads="1"/>
              </p:cNvSpPr>
              <p:nvPr/>
            </p:nvSpPr>
            <p:spPr bwMode="auto">
              <a:xfrm>
                <a:off x="304" y="1949"/>
                <a:ext cx="4" cy="1"/>
              </a:xfrm>
              <a:prstGeom prst="rect">
                <a:avLst/>
              </a:prstGeom>
              <a:solidFill>
                <a:srgbClr val="000000"/>
              </a:solidFill>
              <a:ln w="9525">
                <a:solidFill>
                  <a:schemeClr val="tx2"/>
                </a:solidFill>
                <a:miter lim="800000"/>
                <a:headEnd/>
                <a:tailEnd/>
              </a:ln>
            </p:spPr>
            <p:txBody>
              <a:bodyPr/>
              <a:lstStyle/>
              <a:p>
                <a:endParaRPr lang="en-US" sz="3120"/>
              </a:p>
            </p:txBody>
          </p:sp>
          <p:sp>
            <p:nvSpPr>
              <p:cNvPr id="389838" name="Freeform 718"/>
              <p:cNvSpPr>
                <a:spLocks/>
              </p:cNvSpPr>
              <p:nvPr/>
            </p:nvSpPr>
            <p:spPr bwMode="auto">
              <a:xfrm>
                <a:off x="304" y="1949"/>
                <a:ext cx="4" cy="3"/>
              </a:xfrm>
              <a:custGeom>
                <a:avLst/>
                <a:gdLst>
                  <a:gd name="T0" fmla="*/ 7 w 8"/>
                  <a:gd name="T1" fmla="*/ 4 h 4"/>
                  <a:gd name="T2" fmla="*/ 8 w 8"/>
                  <a:gd name="T3" fmla="*/ 1 h 4"/>
                  <a:gd name="T4" fmla="*/ 0 w 8"/>
                  <a:gd name="T5" fmla="*/ 1 h 4"/>
                  <a:gd name="T6" fmla="*/ 8 w 8"/>
                  <a:gd name="T7" fmla="*/ 1 h 4"/>
                  <a:gd name="T8" fmla="*/ 0 w 8"/>
                  <a:gd name="T9" fmla="*/ 0 h 4"/>
                  <a:gd name="T10" fmla="*/ 7 w 8"/>
                  <a:gd name="T11" fmla="*/ 4 h 4"/>
                </a:gdLst>
                <a:ahLst/>
                <a:cxnLst>
                  <a:cxn ang="0">
                    <a:pos x="T0" y="T1"/>
                  </a:cxn>
                  <a:cxn ang="0">
                    <a:pos x="T2" y="T3"/>
                  </a:cxn>
                  <a:cxn ang="0">
                    <a:pos x="T4" y="T5"/>
                  </a:cxn>
                  <a:cxn ang="0">
                    <a:pos x="T6" y="T7"/>
                  </a:cxn>
                  <a:cxn ang="0">
                    <a:pos x="T8" y="T9"/>
                  </a:cxn>
                  <a:cxn ang="0">
                    <a:pos x="T10" y="T11"/>
                  </a:cxn>
                </a:cxnLst>
                <a:rect l="0" t="0" r="r" b="b"/>
                <a:pathLst>
                  <a:path w="8" h="4">
                    <a:moveTo>
                      <a:pt x="7" y="4"/>
                    </a:moveTo>
                    <a:lnTo>
                      <a:pt x="8" y="1"/>
                    </a:lnTo>
                    <a:lnTo>
                      <a:pt x="0" y="1"/>
                    </a:lnTo>
                    <a:lnTo>
                      <a:pt x="8" y="1"/>
                    </a:lnTo>
                    <a:lnTo>
                      <a:pt x="0" y="0"/>
                    </a:lnTo>
                    <a:lnTo>
                      <a:pt x="7" y="4"/>
                    </a:lnTo>
                    <a:close/>
                  </a:path>
                </a:pathLst>
              </a:custGeom>
              <a:solidFill>
                <a:srgbClr val="000000"/>
              </a:solidFill>
              <a:ln w="9525">
                <a:solidFill>
                  <a:schemeClr val="tx2"/>
                </a:solidFill>
                <a:round/>
                <a:headEnd/>
                <a:tailEnd/>
              </a:ln>
            </p:spPr>
            <p:txBody>
              <a:bodyPr/>
              <a:lstStyle/>
              <a:p>
                <a:endParaRPr lang="en-US" sz="3120"/>
              </a:p>
            </p:txBody>
          </p:sp>
          <p:sp>
            <p:nvSpPr>
              <p:cNvPr id="389839" name="Freeform 719"/>
              <p:cNvSpPr>
                <a:spLocks/>
              </p:cNvSpPr>
              <p:nvPr/>
            </p:nvSpPr>
            <p:spPr bwMode="auto">
              <a:xfrm>
                <a:off x="375" y="1281"/>
                <a:ext cx="163" cy="301"/>
              </a:xfrm>
              <a:custGeom>
                <a:avLst/>
                <a:gdLst>
                  <a:gd name="T0" fmla="*/ 292 w 327"/>
                  <a:gd name="T1" fmla="*/ 17 h 603"/>
                  <a:gd name="T2" fmla="*/ 255 w 327"/>
                  <a:gd name="T3" fmla="*/ 9 h 603"/>
                  <a:gd name="T4" fmla="*/ 220 w 327"/>
                  <a:gd name="T5" fmla="*/ 3 h 603"/>
                  <a:gd name="T6" fmla="*/ 183 w 327"/>
                  <a:gd name="T7" fmla="*/ 0 h 603"/>
                  <a:gd name="T8" fmla="*/ 147 w 327"/>
                  <a:gd name="T9" fmla="*/ 2 h 603"/>
                  <a:gd name="T10" fmla="*/ 90 w 327"/>
                  <a:gd name="T11" fmla="*/ 8 h 603"/>
                  <a:gd name="T12" fmla="*/ 51 w 327"/>
                  <a:gd name="T13" fmla="*/ 15 h 603"/>
                  <a:gd name="T14" fmla="*/ 26 w 327"/>
                  <a:gd name="T15" fmla="*/ 24 h 603"/>
                  <a:gd name="T16" fmla="*/ 16 w 327"/>
                  <a:gd name="T17" fmla="*/ 32 h 603"/>
                  <a:gd name="T18" fmla="*/ 9 w 327"/>
                  <a:gd name="T19" fmla="*/ 43 h 603"/>
                  <a:gd name="T20" fmla="*/ 6 w 327"/>
                  <a:gd name="T21" fmla="*/ 76 h 603"/>
                  <a:gd name="T22" fmla="*/ 6 w 327"/>
                  <a:gd name="T23" fmla="*/ 157 h 603"/>
                  <a:gd name="T24" fmla="*/ 5 w 327"/>
                  <a:gd name="T25" fmla="*/ 301 h 603"/>
                  <a:gd name="T26" fmla="*/ 2 w 327"/>
                  <a:gd name="T27" fmla="*/ 380 h 603"/>
                  <a:gd name="T28" fmla="*/ 0 w 327"/>
                  <a:gd name="T29" fmla="*/ 444 h 603"/>
                  <a:gd name="T30" fmla="*/ 2 w 327"/>
                  <a:gd name="T31" fmla="*/ 534 h 603"/>
                  <a:gd name="T32" fmla="*/ 2 w 327"/>
                  <a:gd name="T33" fmla="*/ 603 h 603"/>
                  <a:gd name="T34" fmla="*/ 22 w 327"/>
                  <a:gd name="T35" fmla="*/ 545 h 603"/>
                  <a:gd name="T36" fmla="*/ 35 w 327"/>
                  <a:gd name="T37" fmla="*/ 519 h 603"/>
                  <a:gd name="T38" fmla="*/ 52 w 327"/>
                  <a:gd name="T39" fmla="*/ 496 h 603"/>
                  <a:gd name="T40" fmla="*/ 70 w 327"/>
                  <a:gd name="T41" fmla="*/ 476 h 603"/>
                  <a:gd name="T42" fmla="*/ 93 w 327"/>
                  <a:gd name="T43" fmla="*/ 461 h 603"/>
                  <a:gd name="T44" fmla="*/ 113 w 327"/>
                  <a:gd name="T45" fmla="*/ 454 h 603"/>
                  <a:gd name="T46" fmla="*/ 128 w 327"/>
                  <a:gd name="T47" fmla="*/ 450 h 603"/>
                  <a:gd name="T48" fmla="*/ 151 w 327"/>
                  <a:gd name="T49" fmla="*/ 449 h 603"/>
                  <a:gd name="T50" fmla="*/ 164 w 327"/>
                  <a:gd name="T51" fmla="*/ 450 h 603"/>
                  <a:gd name="T52" fmla="*/ 185 w 327"/>
                  <a:gd name="T53" fmla="*/ 461 h 603"/>
                  <a:gd name="T54" fmla="*/ 194 w 327"/>
                  <a:gd name="T55" fmla="*/ 469 h 603"/>
                  <a:gd name="T56" fmla="*/ 221 w 327"/>
                  <a:gd name="T57" fmla="*/ 496 h 603"/>
                  <a:gd name="T58" fmla="*/ 234 w 327"/>
                  <a:gd name="T59" fmla="*/ 478 h 603"/>
                  <a:gd name="T60" fmla="*/ 237 w 327"/>
                  <a:gd name="T61" fmla="*/ 460 h 603"/>
                  <a:gd name="T62" fmla="*/ 243 w 327"/>
                  <a:gd name="T63" fmla="*/ 444 h 603"/>
                  <a:gd name="T64" fmla="*/ 250 w 327"/>
                  <a:gd name="T65" fmla="*/ 415 h 603"/>
                  <a:gd name="T66" fmla="*/ 257 w 327"/>
                  <a:gd name="T67" fmla="*/ 379 h 603"/>
                  <a:gd name="T68" fmla="*/ 267 w 327"/>
                  <a:gd name="T69" fmla="*/ 303 h 603"/>
                  <a:gd name="T70" fmla="*/ 272 w 327"/>
                  <a:gd name="T71" fmla="*/ 292 h 603"/>
                  <a:gd name="T72" fmla="*/ 273 w 327"/>
                  <a:gd name="T73" fmla="*/ 288 h 603"/>
                  <a:gd name="T74" fmla="*/ 279 w 327"/>
                  <a:gd name="T75" fmla="*/ 231 h 603"/>
                  <a:gd name="T76" fmla="*/ 289 w 327"/>
                  <a:gd name="T77" fmla="*/ 155 h 603"/>
                  <a:gd name="T78" fmla="*/ 299 w 327"/>
                  <a:gd name="T79" fmla="*/ 105 h 603"/>
                  <a:gd name="T80" fmla="*/ 307 w 327"/>
                  <a:gd name="T81" fmla="*/ 81 h 603"/>
                  <a:gd name="T82" fmla="*/ 319 w 327"/>
                  <a:gd name="T83" fmla="*/ 59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7" h="603">
                    <a:moveTo>
                      <a:pt x="327" y="29"/>
                    </a:moveTo>
                    <a:lnTo>
                      <a:pt x="292" y="17"/>
                    </a:lnTo>
                    <a:lnTo>
                      <a:pt x="273" y="12"/>
                    </a:lnTo>
                    <a:lnTo>
                      <a:pt x="255" y="9"/>
                    </a:lnTo>
                    <a:lnTo>
                      <a:pt x="238" y="6"/>
                    </a:lnTo>
                    <a:lnTo>
                      <a:pt x="220" y="3"/>
                    </a:lnTo>
                    <a:lnTo>
                      <a:pt x="202" y="2"/>
                    </a:lnTo>
                    <a:lnTo>
                      <a:pt x="183" y="0"/>
                    </a:lnTo>
                    <a:lnTo>
                      <a:pt x="165" y="0"/>
                    </a:lnTo>
                    <a:lnTo>
                      <a:pt x="147" y="2"/>
                    </a:lnTo>
                    <a:lnTo>
                      <a:pt x="109" y="5"/>
                    </a:lnTo>
                    <a:lnTo>
                      <a:pt x="90" y="8"/>
                    </a:lnTo>
                    <a:lnTo>
                      <a:pt x="70" y="12"/>
                    </a:lnTo>
                    <a:lnTo>
                      <a:pt x="51" y="15"/>
                    </a:lnTo>
                    <a:lnTo>
                      <a:pt x="32" y="21"/>
                    </a:lnTo>
                    <a:lnTo>
                      <a:pt x="26" y="24"/>
                    </a:lnTo>
                    <a:lnTo>
                      <a:pt x="20" y="27"/>
                    </a:lnTo>
                    <a:lnTo>
                      <a:pt x="16" y="32"/>
                    </a:lnTo>
                    <a:lnTo>
                      <a:pt x="11" y="38"/>
                    </a:lnTo>
                    <a:lnTo>
                      <a:pt x="9" y="43"/>
                    </a:lnTo>
                    <a:lnTo>
                      <a:pt x="8" y="50"/>
                    </a:lnTo>
                    <a:lnTo>
                      <a:pt x="6" y="76"/>
                    </a:lnTo>
                    <a:lnTo>
                      <a:pt x="6" y="113"/>
                    </a:lnTo>
                    <a:lnTo>
                      <a:pt x="6" y="157"/>
                    </a:lnTo>
                    <a:lnTo>
                      <a:pt x="5" y="254"/>
                    </a:lnTo>
                    <a:lnTo>
                      <a:pt x="5" y="301"/>
                    </a:lnTo>
                    <a:lnTo>
                      <a:pt x="3" y="345"/>
                    </a:lnTo>
                    <a:lnTo>
                      <a:pt x="2" y="380"/>
                    </a:lnTo>
                    <a:lnTo>
                      <a:pt x="0" y="414"/>
                    </a:lnTo>
                    <a:lnTo>
                      <a:pt x="0" y="444"/>
                    </a:lnTo>
                    <a:lnTo>
                      <a:pt x="0" y="475"/>
                    </a:lnTo>
                    <a:lnTo>
                      <a:pt x="2" y="534"/>
                    </a:lnTo>
                    <a:lnTo>
                      <a:pt x="2" y="568"/>
                    </a:lnTo>
                    <a:lnTo>
                      <a:pt x="2" y="603"/>
                    </a:lnTo>
                    <a:lnTo>
                      <a:pt x="11" y="572"/>
                    </a:lnTo>
                    <a:lnTo>
                      <a:pt x="22" y="545"/>
                    </a:lnTo>
                    <a:lnTo>
                      <a:pt x="28" y="531"/>
                    </a:lnTo>
                    <a:lnTo>
                      <a:pt x="35" y="519"/>
                    </a:lnTo>
                    <a:lnTo>
                      <a:pt x="43" y="507"/>
                    </a:lnTo>
                    <a:lnTo>
                      <a:pt x="52" y="496"/>
                    </a:lnTo>
                    <a:lnTo>
                      <a:pt x="61" y="485"/>
                    </a:lnTo>
                    <a:lnTo>
                      <a:pt x="70" y="476"/>
                    </a:lnTo>
                    <a:lnTo>
                      <a:pt x="81" y="469"/>
                    </a:lnTo>
                    <a:lnTo>
                      <a:pt x="93" y="461"/>
                    </a:lnTo>
                    <a:lnTo>
                      <a:pt x="107" y="457"/>
                    </a:lnTo>
                    <a:lnTo>
                      <a:pt x="113" y="454"/>
                    </a:lnTo>
                    <a:lnTo>
                      <a:pt x="121" y="452"/>
                    </a:lnTo>
                    <a:lnTo>
                      <a:pt x="128" y="450"/>
                    </a:lnTo>
                    <a:lnTo>
                      <a:pt x="136" y="450"/>
                    </a:lnTo>
                    <a:lnTo>
                      <a:pt x="151" y="449"/>
                    </a:lnTo>
                    <a:lnTo>
                      <a:pt x="157" y="449"/>
                    </a:lnTo>
                    <a:lnTo>
                      <a:pt x="164" y="450"/>
                    </a:lnTo>
                    <a:lnTo>
                      <a:pt x="174" y="455"/>
                    </a:lnTo>
                    <a:lnTo>
                      <a:pt x="185" y="461"/>
                    </a:lnTo>
                    <a:lnTo>
                      <a:pt x="189" y="466"/>
                    </a:lnTo>
                    <a:lnTo>
                      <a:pt x="194" y="469"/>
                    </a:lnTo>
                    <a:lnTo>
                      <a:pt x="212" y="487"/>
                    </a:lnTo>
                    <a:lnTo>
                      <a:pt x="221" y="496"/>
                    </a:lnTo>
                    <a:lnTo>
                      <a:pt x="232" y="504"/>
                    </a:lnTo>
                    <a:lnTo>
                      <a:pt x="234" y="478"/>
                    </a:lnTo>
                    <a:lnTo>
                      <a:pt x="235" y="466"/>
                    </a:lnTo>
                    <a:lnTo>
                      <a:pt x="237" y="460"/>
                    </a:lnTo>
                    <a:lnTo>
                      <a:pt x="240" y="454"/>
                    </a:lnTo>
                    <a:lnTo>
                      <a:pt x="243" y="444"/>
                    </a:lnTo>
                    <a:lnTo>
                      <a:pt x="246" y="435"/>
                    </a:lnTo>
                    <a:lnTo>
                      <a:pt x="250" y="415"/>
                    </a:lnTo>
                    <a:lnTo>
                      <a:pt x="254" y="397"/>
                    </a:lnTo>
                    <a:lnTo>
                      <a:pt x="257" y="379"/>
                    </a:lnTo>
                    <a:lnTo>
                      <a:pt x="261" y="341"/>
                    </a:lnTo>
                    <a:lnTo>
                      <a:pt x="267" y="303"/>
                    </a:lnTo>
                    <a:lnTo>
                      <a:pt x="269" y="297"/>
                    </a:lnTo>
                    <a:lnTo>
                      <a:pt x="272" y="292"/>
                    </a:lnTo>
                    <a:lnTo>
                      <a:pt x="272" y="291"/>
                    </a:lnTo>
                    <a:lnTo>
                      <a:pt x="273" y="288"/>
                    </a:lnTo>
                    <a:lnTo>
                      <a:pt x="275" y="283"/>
                    </a:lnTo>
                    <a:lnTo>
                      <a:pt x="279" y="231"/>
                    </a:lnTo>
                    <a:lnTo>
                      <a:pt x="284" y="180"/>
                    </a:lnTo>
                    <a:lnTo>
                      <a:pt x="289" y="155"/>
                    </a:lnTo>
                    <a:lnTo>
                      <a:pt x="293" y="129"/>
                    </a:lnTo>
                    <a:lnTo>
                      <a:pt x="299" y="105"/>
                    </a:lnTo>
                    <a:lnTo>
                      <a:pt x="302" y="93"/>
                    </a:lnTo>
                    <a:lnTo>
                      <a:pt x="307" y="81"/>
                    </a:lnTo>
                    <a:lnTo>
                      <a:pt x="311" y="72"/>
                    </a:lnTo>
                    <a:lnTo>
                      <a:pt x="319" y="59"/>
                    </a:lnTo>
                    <a:lnTo>
                      <a:pt x="327" y="29"/>
                    </a:lnTo>
                    <a:close/>
                  </a:path>
                </a:pathLst>
              </a:custGeom>
              <a:solidFill>
                <a:srgbClr val="CCCCCC"/>
              </a:solidFill>
              <a:ln w="9525">
                <a:solidFill>
                  <a:schemeClr val="tx2"/>
                </a:solidFill>
                <a:round/>
                <a:headEnd/>
                <a:tailEnd/>
              </a:ln>
            </p:spPr>
            <p:txBody>
              <a:bodyPr/>
              <a:lstStyle/>
              <a:p>
                <a:endParaRPr lang="en-US" sz="3120"/>
              </a:p>
            </p:txBody>
          </p:sp>
          <p:sp>
            <p:nvSpPr>
              <p:cNvPr id="389840" name="Freeform 720"/>
              <p:cNvSpPr>
                <a:spLocks/>
              </p:cNvSpPr>
              <p:nvPr/>
            </p:nvSpPr>
            <p:spPr bwMode="auto">
              <a:xfrm>
                <a:off x="390" y="1279"/>
                <a:ext cx="149" cy="18"/>
              </a:xfrm>
              <a:custGeom>
                <a:avLst/>
                <a:gdLst>
                  <a:gd name="T0" fmla="*/ 294 w 297"/>
                  <a:gd name="T1" fmla="*/ 35 h 35"/>
                  <a:gd name="T2" fmla="*/ 259 w 297"/>
                  <a:gd name="T3" fmla="*/ 23 h 35"/>
                  <a:gd name="T4" fmla="*/ 241 w 297"/>
                  <a:gd name="T5" fmla="*/ 18 h 35"/>
                  <a:gd name="T6" fmla="*/ 224 w 297"/>
                  <a:gd name="T7" fmla="*/ 15 h 35"/>
                  <a:gd name="T8" fmla="*/ 206 w 297"/>
                  <a:gd name="T9" fmla="*/ 12 h 35"/>
                  <a:gd name="T10" fmla="*/ 189 w 297"/>
                  <a:gd name="T11" fmla="*/ 9 h 35"/>
                  <a:gd name="T12" fmla="*/ 171 w 297"/>
                  <a:gd name="T13" fmla="*/ 8 h 35"/>
                  <a:gd name="T14" fmla="*/ 152 w 297"/>
                  <a:gd name="T15" fmla="*/ 8 h 35"/>
                  <a:gd name="T16" fmla="*/ 134 w 297"/>
                  <a:gd name="T17" fmla="*/ 8 h 35"/>
                  <a:gd name="T18" fmla="*/ 116 w 297"/>
                  <a:gd name="T19" fmla="*/ 8 h 35"/>
                  <a:gd name="T20" fmla="*/ 78 w 297"/>
                  <a:gd name="T21" fmla="*/ 11 h 35"/>
                  <a:gd name="T22" fmla="*/ 59 w 297"/>
                  <a:gd name="T23" fmla="*/ 14 h 35"/>
                  <a:gd name="T24" fmla="*/ 41 w 297"/>
                  <a:gd name="T25" fmla="*/ 18 h 35"/>
                  <a:gd name="T26" fmla="*/ 21 w 297"/>
                  <a:gd name="T27" fmla="*/ 23 h 35"/>
                  <a:gd name="T28" fmla="*/ 1 w 297"/>
                  <a:gd name="T29" fmla="*/ 27 h 35"/>
                  <a:gd name="T30" fmla="*/ 0 w 297"/>
                  <a:gd name="T31" fmla="*/ 21 h 35"/>
                  <a:gd name="T32" fmla="*/ 20 w 297"/>
                  <a:gd name="T33" fmla="*/ 15 h 35"/>
                  <a:gd name="T34" fmla="*/ 38 w 297"/>
                  <a:gd name="T35" fmla="*/ 12 h 35"/>
                  <a:gd name="T36" fmla="*/ 58 w 297"/>
                  <a:gd name="T37" fmla="*/ 8 h 35"/>
                  <a:gd name="T38" fmla="*/ 78 w 297"/>
                  <a:gd name="T39" fmla="*/ 5 h 35"/>
                  <a:gd name="T40" fmla="*/ 114 w 297"/>
                  <a:gd name="T41" fmla="*/ 2 h 35"/>
                  <a:gd name="T42" fmla="*/ 134 w 297"/>
                  <a:gd name="T43" fmla="*/ 0 h 35"/>
                  <a:gd name="T44" fmla="*/ 152 w 297"/>
                  <a:gd name="T45" fmla="*/ 0 h 35"/>
                  <a:gd name="T46" fmla="*/ 171 w 297"/>
                  <a:gd name="T47" fmla="*/ 2 h 35"/>
                  <a:gd name="T48" fmla="*/ 189 w 297"/>
                  <a:gd name="T49" fmla="*/ 3 h 35"/>
                  <a:gd name="T50" fmla="*/ 207 w 297"/>
                  <a:gd name="T51" fmla="*/ 6 h 35"/>
                  <a:gd name="T52" fmla="*/ 226 w 297"/>
                  <a:gd name="T53" fmla="*/ 9 h 35"/>
                  <a:gd name="T54" fmla="*/ 244 w 297"/>
                  <a:gd name="T55" fmla="*/ 12 h 35"/>
                  <a:gd name="T56" fmla="*/ 262 w 297"/>
                  <a:gd name="T57" fmla="*/ 17 h 35"/>
                  <a:gd name="T58" fmla="*/ 297 w 297"/>
                  <a:gd name="T59" fmla="*/ 29 h 35"/>
                  <a:gd name="T60" fmla="*/ 294 w 297"/>
                  <a:gd name="T6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7" h="35">
                    <a:moveTo>
                      <a:pt x="294" y="35"/>
                    </a:moveTo>
                    <a:lnTo>
                      <a:pt x="259" y="23"/>
                    </a:lnTo>
                    <a:lnTo>
                      <a:pt x="241" y="18"/>
                    </a:lnTo>
                    <a:lnTo>
                      <a:pt x="224" y="15"/>
                    </a:lnTo>
                    <a:lnTo>
                      <a:pt x="206" y="12"/>
                    </a:lnTo>
                    <a:lnTo>
                      <a:pt x="189" y="9"/>
                    </a:lnTo>
                    <a:lnTo>
                      <a:pt x="171" y="8"/>
                    </a:lnTo>
                    <a:lnTo>
                      <a:pt x="152" y="8"/>
                    </a:lnTo>
                    <a:lnTo>
                      <a:pt x="134" y="8"/>
                    </a:lnTo>
                    <a:lnTo>
                      <a:pt x="116" y="8"/>
                    </a:lnTo>
                    <a:lnTo>
                      <a:pt x="78" y="11"/>
                    </a:lnTo>
                    <a:lnTo>
                      <a:pt x="59" y="14"/>
                    </a:lnTo>
                    <a:lnTo>
                      <a:pt x="41" y="18"/>
                    </a:lnTo>
                    <a:lnTo>
                      <a:pt x="21" y="23"/>
                    </a:lnTo>
                    <a:lnTo>
                      <a:pt x="1" y="27"/>
                    </a:lnTo>
                    <a:lnTo>
                      <a:pt x="0" y="21"/>
                    </a:lnTo>
                    <a:lnTo>
                      <a:pt x="20" y="15"/>
                    </a:lnTo>
                    <a:lnTo>
                      <a:pt x="38" y="12"/>
                    </a:lnTo>
                    <a:lnTo>
                      <a:pt x="58" y="8"/>
                    </a:lnTo>
                    <a:lnTo>
                      <a:pt x="78" y="5"/>
                    </a:lnTo>
                    <a:lnTo>
                      <a:pt x="114" y="2"/>
                    </a:lnTo>
                    <a:lnTo>
                      <a:pt x="134" y="0"/>
                    </a:lnTo>
                    <a:lnTo>
                      <a:pt x="152" y="0"/>
                    </a:lnTo>
                    <a:lnTo>
                      <a:pt x="171" y="2"/>
                    </a:lnTo>
                    <a:lnTo>
                      <a:pt x="189" y="3"/>
                    </a:lnTo>
                    <a:lnTo>
                      <a:pt x="207" y="6"/>
                    </a:lnTo>
                    <a:lnTo>
                      <a:pt x="226" y="9"/>
                    </a:lnTo>
                    <a:lnTo>
                      <a:pt x="244" y="12"/>
                    </a:lnTo>
                    <a:lnTo>
                      <a:pt x="262" y="17"/>
                    </a:lnTo>
                    <a:lnTo>
                      <a:pt x="297" y="29"/>
                    </a:lnTo>
                    <a:lnTo>
                      <a:pt x="294" y="35"/>
                    </a:lnTo>
                    <a:close/>
                  </a:path>
                </a:pathLst>
              </a:custGeom>
              <a:solidFill>
                <a:srgbClr val="000000"/>
              </a:solidFill>
              <a:ln w="9525">
                <a:solidFill>
                  <a:schemeClr val="tx2"/>
                </a:solidFill>
                <a:round/>
                <a:headEnd/>
                <a:tailEnd/>
              </a:ln>
            </p:spPr>
            <p:txBody>
              <a:bodyPr/>
              <a:lstStyle/>
              <a:p>
                <a:endParaRPr lang="en-US" sz="3120"/>
              </a:p>
            </p:txBody>
          </p:sp>
          <p:sp>
            <p:nvSpPr>
              <p:cNvPr id="389841" name="Freeform 721"/>
              <p:cNvSpPr>
                <a:spLocks/>
              </p:cNvSpPr>
              <p:nvPr/>
            </p:nvSpPr>
            <p:spPr bwMode="auto">
              <a:xfrm>
                <a:off x="378" y="1290"/>
                <a:ext cx="13" cy="11"/>
              </a:xfrm>
              <a:custGeom>
                <a:avLst/>
                <a:gdLst>
                  <a:gd name="T0" fmla="*/ 26 w 26"/>
                  <a:gd name="T1" fmla="*/ 6 h 23"/>
                  <a:gd name="T2" fmla="*/ 20 w 26"/>
                  <a:gd name="T3" fmla="*/ 9 h 23"/>
                  <a:gd name="T4" fmla="*/ 15 w 26"/>
                  <a:gd name="T5" fmla="*/ 12 h 23"/>
                  <a:gd name="T6" fmla="*/ 9 w 26"/>
                  <a:gd name="T7" fmla="*/ 17 h 23"/>
                  <a:gd name="T8" fmla="*/ 5 w 26"/>
                  <a:gd name="T9" fmla="*/ 23 h 23"/>
                  <a:gd name="T10" fmla="*/ 0 w 26"/>
                  <a:gd name="T11" fmla="*/ 19 h 23"/>
                  <a:gd name="T12" fmla="*/ 5 w 26"/>
                  <a:gd name="T13" fmla="*/ 12 h 23"/>
                  <a:gd name="T14" fmla="*/ 11 w 26"/>
                  <a:gd name="T15" fmla="*/ 6 h 23"/>
                  <a:gd name="T16" fmla="*/ 17 w 26"/>
                  <a:gd name="T17" fmla="*/ 3 h 23"/>
                  <a:gd name="T18" fmla="*/ 23 w 26"/>
                  <a:gd name="T19" fmla="*/ 0 h 23"/>
                  <a:gd name="T20" fmla="*/ 26 w 26"/>
                  <a:gd name="T21"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26" y="6"/>
                    </a:moveTo>
                    <a:lnTo>
                      <a:pt x="20" y="9"/>
                    </a:lnTo>
                    <a:lnTo>
                      <a:pt x="15" y="12"/>
                    </a:lnTo>
                    <a:lnTo>
                      <a:pt x="9" y="17"/>
                    </a:lnTo>
                    <a:lnTo>
                      <a:pt x="5" y="23"/>
                    </a:lnTo>
                    <a:lnTo>
                      <a:pt x="0" y="19"/>
                    </a:lnTo>
                    <a:lnTo>
                      <a:pt x="5" y="12"/>
                    </a:lnTo>
                    <a:lnTo>
                      <a:pt x="11" y="6"/>
                    </a:lnTo>
                    <a:lnTo>
                      <a:pt x="17" y="3"/>
                    </a:lnTo>
                    <a:lnTo>
                      <a:pt x="23" y="0"/>
                    </a:lnTo>
                    <a:lnTo>
                      <a:pt x="26" y="6"/>
                    </a:lnTo>
                    <a:close/>
                  </a:path>
                </a:pathLst>
              </a:custGeom>
              <a:solidFill>
                <a:srgbClr val="000000"/>
              </a:solidFill>
              <a:ln w="9525">
                <a:solidFill>
                  <a:schemeClr val="tx2"/>
                </a:solidFill>
                <a:round/>
                <a:headEnd/>
                <a:tailEnd/>
              </a:ln>
            </p:spPr>
            <p:txBody>
              <a:bodyPr/>
              <a:lstStyle/>
              <a:p>
                <a:endParaRPr lang="en-US" sz="3120"/>
              </a:p>
            </p:txBody>
          </p:sp>
          <p:sp>
            <p:nvSpPr>
              <p:cNvPr id="389842" name="Freeform 722"/>
              <p:cNvSpPr>
                <a:spLocks/>
              </p:cNvSpPr>
              <p:nvPr/>
            </p:nvSpPr>
            <p:spPr bwMode="auto">
              <a:xfrm>
                <a:off x="390" y="1290"/>
                <a:ext cx="1" cy="3"/>
              </a:xfrm>
              <a:custGeom>
                <a:avLst/>
                <a:gdLst>
                  <a:gd name="T0" fmla="*/ 0 w 3"/>
                  <a:gd name="T1" fmla="*/ 0 h 6"/>
                  <a:gd name="T2" fmla="*/ 3 w 3"/>
                  <a:gd name="T3" fmla="*/ 6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1"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43" name="Freeform 723"/>
              <p:cNvSpPr>
                <a:spLocks/>
              </p:cNvSpPr>
              <p:nvPr/>
            </p:nvSpPr>
            <p:spPr bwMode="auto">
              <a:xfrm>
                <a:off x="374" y="1299"/>
                <a:ext cx="8" cy="154"/>
              </a:xfrm>
              <a:custGeom>
                <a:avLst/>
                <a:gdLst>
                  <a:gd name="T0" fmla="*/ 15 w 15"/>
                  <a:gd name="T1" fmla="*/ 3 h 308"/>
                  <a:gd name="T2" fmla="*/ 14 w 15"/>
                  <a:gd name="T3" fmla="*/ 6 h 308"/>
                  <a:gd name="T4" fmla="*/ 12 w 15"/>
                  <a:gd name="T5" fmla="*/ 13 h 308"/>
                  <a:gd name="T6" fmla="*/ 10 w 15"/>
                  <a:gd name="T7" fmla="*/ 39 h 308"/>
                  <a:gd name="T8" fmla="*/ 10 w 15"/>
                  <a:gd name="T9" fmla="*/ 76 h 308"/>
                  <a:gd name="T10" fmla="*/ 10 w 15"/>
                  <a:gd name="T11" fmla="*/ 120 h 308"/>
                  <a:gd name="T12" fmla="*/ 10 w 15"/>
                  <a:gd name="T13" fmla="*/ 217 h 308"/>
                  <a:gd name="T14" fmla="*/ 9 w 15"/>
                  <a:gd name="T15" fmla="*/ 264 h 308"/>
                  <a:gd name="T16" fmla="*/ 7 w 15"/>
                  <a:gd name="T17" fmla="*/ 308 h 308"/>
                  <a:gd name="T18" fmla="*/ 0 w 15"/>
                  <a:gd name="T19" fmla="*/ 308 h 308"/>
                  <a:gd name="T20" fmla="*/ 3 w 15"/>
                  <a:gd name="T21" fmla="*/ 264 h 308"/>
                  <a:gd name="T22" fmla="*/ 3 w 15"/>
                  <a:gd name="T23" fmla="*/ 217 h 308"/>
                  <a:gd name="T24" fmla="*/ 3 w 15"/>
                  <a:gd name="T25" fmla="*/ 120 h 308"/>
                  <a:gd name="T26" fmla="*/ 3 w 15"/>
                  <a:gd name="T27" fmla="*/ 76 h 308"/>
                  <a:gd name="T28" fmla="*/ 4 w 15"/>
                  <a:gd name="T29" fmla="*/ 39 h 308"/>
                  <a:gd name="T30" fmla="*/ 6 w 15"/>
                  <a:gd name="T31" fmla="*/ 13 h 308"/>
                  <a:gd name="T32" fmla="*/ 6 w 15"/>
                  <a:gd name="T33" fmla="*/ 6 h 308"/>
                  <a:gd name="T34" fmla="*/ 7 w 15"/>
                  <a:gd name="T35" fmla="*/ 0 h 308"/>
                  <a:gd name="T36" fmla="*/ 15 w 15"/>
                  <a:gd name="T37" fmla="*/ 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308">
                    <a:moveTo>
                      <a:pt x="15" y="3"/>
                    </a:moveTo>
                    <a:lnTo>
                      <a:pt x="14" y="6"/>
                    </a:lnTo>
                    <a:lnTo>
                      <a:pt x="12" y="13"/>
                    </a:lnTo>
                    <a:lnTo>
                      <a:pt x="10" y="39"/>
                    </a:lnTo>
                    <a:lnTo>
                      <a:pt x="10" y="76"/>
                    </a:lnTo>
                    <a:lnTo>
                      <a:pt x="10" y="120"/>
                    </a:lnTo>
                    <a:lnTo>
                      <a:pt x="10" y="217"/>
                    </a:lnTo>
                    <a:lnTo>
                      <a:pt x="9" y="264"/>
                    </a:lnTo>
                    <a:lnTo>
                      <a:pt x="7" y="308"/>
                    </a:lnTo>
                    <a:lnTo>
                      <a:pt x="0" y="308"/>
                    </a:lnTo>
                    <a:lnTo>
                      <a:pt x="3" y="264"/>
                    </a:lnTo>
                    <a:lnTo>
                      <a:pt x="3" y="217"/>
                    </a:lnTo>
                    <a:lnTo>
                      <a:pt x="3" y="120"/>
                    </a:lnTo>
                    <a:lnTo>
                      <a:pt x="3" y="76"/>
                    </a:lnTo>
                    <a:lnTo>
                      <a:pt x="4" y="39"/>
                    </a:lnTo>
                    <a:lnTo>
                      <a:pt x="6" y="13"/>
                    </a:lnTo>
                    <a:lnTo>
                      <a:pt x="6" y="6"/>
                    </a:lnTo>
                    <a:lnTo>
                      <a:pt x="7" y="0"/>
                    </a:lnTo>
                    <a:lnTo>
                      <a:pt x="15" y="3"/>
                    </a:lnTo>
                    <a:close/>
                  </a:path>
                </a:pathLst>
              </a:custGeom>
              <a:solidFill>
                <a:srgbClr val="000000"/>
              </a:solidFill>
              <a:ln w="9525">
                <a:solidFill>
                  <a:schemeClr val="tx2"/>
                </a:solidFill>
                <a:round/>
                <a:headEnd/>
                <a:tailEnd/>
              </a:ln>
            </p:spPr>
            <p:txBody>
              <a:bodyPr/>
              <a:lstStyle/>
              <a:p>
                <a:endParaRPr lang="en-US" sz="3120"/>
              </a:p>
            </p:txBody>
          </p:sp>
          <p:sp>
            <p:nvSpPr>
              <p:cNvPr id="389844" name="Freeform 724"/>
              <p:cNvSpPr>
                <a:spLocks/>
              </p:cNvSpPr>
              <p:nvPr/>
            </p:nvSpPr>
            <p:spPr bwMode="auto">
              <a:xfrm>
                <a:off x="378" y="1299"/>
                <a:ext cx="4" cy="2"/>
              </a:xfrm>
              <a:custGeom>
                <a:avLst/>
                <a:gdLst>
                  <a:gd name="T0" fmla="*/ 2 w 8"/>
                  <a:gd name="T1" fmla="*/ 0 h 4"/>
                  <a:gd name="T2" fmla="*/ 0 w 8"/>
                  <a:gd name="T3" fmla="*/ 1 h 4"/>
                  <a:gd name="T4" fmla="*/ 0 w 8"/>
                  <a:gd name="T5" fmla="*/ 0 h 4"/>
                  <a:gd name="T6" fmla="*/ 8 w 8"/>
                  <a:gd name="T7" fmla="*/ 3 h 4"/>
                  <a:gd name="T8" fmla="*/ 7 w 8"/>
                  <a:gd name="T9" fmla="*/ 4 h 4"/>
                  <a:gd name="T10" fmla="*/ 2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2" y="0"/>
                    </a:moveTo>
                    <a:lnTo>
                      <a:pt x="0" y="1"/>
                    </a:lnTo>
                    <a:lnTo>
                      <a:pt x="0" y="0"/>
                    </a:lnTo>
                    <a:lnTo>
                      <a:pt x="8" y="3"/>
                    </a:lnTo>
                    <a:lnTo>
                      <a:pt x="7" y="4"/>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845" name="Freeform 725"/>
              <p:cNvSpPr>
                <a:spLocks/>
              </p:cNvSpPr>
              <p:nvPr/>
            </p:nvSpPr>
            <p:spPr bwMode="auto">
              <a:xfrm>
                <a:off x="373" y="1453"/>
                <a:ext cx="5" cy="129"/>
              </a:xfrm>
              <a:custGeom>
                <a:avLst/>
                <a:gdLst>
                  <a:gd name="T0" fmla="*/ 9 w 9"/>
                  <a:gd name="T1" fmla="*/ 0 h 258"/>
                  <a:gd name="T2" fmla="*/ 8 w 9"/>
                  <a:gd name="T3" fmla="*/ 35 h 258"/>
                  <a:gd name="T4" fmla="*/ 6 w 9"/>
                  <a:gd name="T5" fmla="*/ 69 h 258"/>
                  <a:gd name="T6" fmla="*/ 6 w 9"/>
                  <a:gd name="T7" fmla="*/ 99 h 258"/>
                  <a:gd name="T8" fmla="*/ 6 w 9"/>
                  <a:gd name="T9" fmla="*/ 130 h 258"/>
                  <a:gd name="T10" fmla="*/ 8 w 9"/>
                  <a:gd name="T11" fmla="*/ 189 h 258"/>
                  <a:gd name="T12" fmla="*/ 8 w 9"/>
                  <a:gd name="T13" fmla="*/ 223 h 258"/>
                  <a:gd name="T14" fmla="*/ 8 w 9"/>
                  <a:gd name="T15" fmla="*/ 258 h 258"/>
                  <a:gd name="T16" fmla="*/ 0 w 9"/>
                  <a:gd name="T17" fmla="*/ 258 h 258"/>
                  <a:gd name="T18" fmla="*/ 2 w 9"/>
                  <a:gd name="T19" fmla="*/ 223 h 258"/>
                  <a:gd name="T20" fmla="*/ 2 w 9"/>
                  <a:gd name="T21" fmla="*/ 189 h 258"/>
                  <a:gd name="T22" fmla="*/ 0 w 9"/>
                  <a:gd name="T23" fmla="*/ 130 h 258"/>
                  <a:gd name="T24" fmla="*/ 0 w 9"/>
                  <a:gd name="T25" fmla="*/ 99 h 258"/>
                  <a:gd name="T26" fmla="*/ 0 w 9"/>
                  <a:gd name="T27" fmla="*/ 69 h 258"/>
                  <a:gd name="T28" fmla="*/ 0 w 9"/>
                  <a:gd name="T29" fmla="*/ 35 h 258"/>
                  <a:gd name="T30" fmla="*/ 2 w 9"/>
                  <a:gd name="T31" fmla="*/ 0 h 258"/>
                  <a:gd name="T32" fmla="*/ 9 w 9"/>
                  <a:gd name="T3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58">
                    <a:moveTo>
                      <a:pt x="9" y="0"/>
                    </a:moveTo>
                    <a:lnTo>
                      <a:pt x="8" y="35"/>
                    </a:lnTo>
                    <a:lnTo>
                      <a:pt x="6" y="69"/>
                    </a:lnTo>
                    <a:lnTo>
                      <a:pt x="6" y="99"/>
                    </a:lnTo>
                    <a:lnTo>
                      <a:pt x="6" y="130"/>
                    </a:lnTo>
                    <a:lnTo>
                      <a:pt x="8" y="189"/>
                    </a:lnTo>
                    <a:lnTo>
                      <a:pt x="8" y="223"/>
                    </a:lnTo>
                    <a:lnTo>
                      <a:pt x="8" y="258"/>
                    </a:lnTo>
                    <a:lnTo>
                      <a:pt x="0" y="258"/>
                    </a:lnTo>
                    <a:lnTo>
                      <a:pt x="2" y="223"/>
                    </a:lnTo>
                    <a:lnTo>
                      <a:pt x="2" y="189"/>
                    </a:lnTo>
                    <a:lnTo>
                      <a:pt x="0" y="130"/>
                    </a:lnTo>
                    <a:lnTo>
                      <a:pt x="0" y="99"/>
                    </a:lnTo>
                    <a:lnTo>
                      <a:pt x="0" y="69"/>
                    </a:lnTo>
                    <a:lnTo>
                      <a:pt x="0" y="35"/>
                    </a:lnTo>
                    <a:lnTo>
                      <a:pt x="2"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9846" name="Freeform 726"/>
              <p:cNvSpPr>
                <a:spLocks/>
              </p:cNvSpPr>
              <p:nvPr/>
            </p:nvSpPr>
            <p:spPr bwMode="auto">
              <a:xfrm>
                <a:off x="374" y="1453"/>
                <a:ext cx="4" cy="1"/>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9847" name="Freeform 727"/>
              <p:cNvSpPr>
                <a:spLocks/>
              </p:cNvSpPr>
              <p:nvPr/>
            </p:nvSpPr>
            <p:spPr bwMode="auto">
              <a:xfrm>
                <a:off x="373" y="1503"/>
                <a:ext cx="77" cy="80"/>
              </a:xfrm>
              <a:custGeom>
                <a:avLst/>
                <a:gdLst>
                  <a:gd name="T0" fmla="*/ 0 w 154"/>
                  <a:gd name="T1" fmla="*/ 155 h 158"/>
                  <a:gd name="T2" fmla="*/ 11 w 154"/>
                  <a:gd name="T3" fmla="*/ 126 h 158"/>
                  <a:gd name="T4" fmla="*/ 22 w 154"/>
                  <a:gd name="T5" fmla="*/ 97 h 158"/>
                  <a:gd name="T6" fmla="*/ 28 w 154"/>
                  <a:gd name="T7" fmla="*/ 84 h 158"/>
                  <a:gd name="T8" fmla="*/ 35 w 154"/>
                  <a:gd name="T9" fmla="*/ 70 h 158"/>
                  <a:gd name="T10" fmla="*/ 43 w 154"/>
                  <a:gd name="T11" fmla="*/ 59 h 158"/>
                  <a:gd name="T12" fmla="*/ 52 w 154"/>
                  <a:gd name="T13" fmla="*/ 47 h 158"/>
                  <a:gd name="T14" fmla="*/ 61 w 154"/>
                  <a:gd name="T15" fmla="*/ 36 h 158"/>
                  <a:gd name="T16" fmla="*/ 72 w 154"/>
                  <a:gd name="T17" fmla="*/ 27 h 158"/>
                  <a:gd name="T18" fmla="*/ 83 w 154"/>
                  <a:gd name="T19" fmla="*/ 20 h 158"/>
                  <a:gd name="T20" fmla="*/ 95 w 154"/>
                  <a:gd name="T21" fmla="*/ 12 h 158"/>
                  <a:gd name="T22" fmla="*/ 109 w 154"/>
                  <a:gd name="T23" fmla="*/ 8 h 158"/>
                  <a:gd name="T24" fmla="*/ 115 w 154"/>
                  <a:gd name="T25" fmla="*/ 4 h 158"/>
                  <a:gd name="T26" fmla="*/ 122 w 154"/>
                  <a:gd name="T27" fmla="*/ 3 h 158"/>
                  <a:gd name="T28" fmla="*/ 130 w 154"/>
                  <a:gd name="T29" fmla="*/ 1 h 158"/>
                  <a:gd name="T30" fmla="*/ 139 w 154"/>
                  <a:gd name="T31" fmla="*/ 0 h 158"/>
                  <a:gd name="T32" fmla="*/ 154 w 154"/>
                  <a:gd name="T33" fmla="*/ 0 h 158"/>
                  <a:gd name="T34" fmla="*/ 154 w 154"/>
                  <a:gd name="T35" fmla="*/ 6 h 158"/>
                  <a:gd name="T36" fmla="*/ 139 w 154"/>
                  <a:gd name="T37" fmla="*/ 8 h 158"/>
                  <a:gd name="T38" fmla="*/ 131 w 154"/>
                  <a:gd name="T39" fmla="*/ 9 h 158"/>
                  <a:gd name="T40" fmla="*/ 124 w 154"/>
                  <a:gd name="T41" fmla="*/ 9 h 158"/>
                  <a:gd name="T42" fmla="*/ 118 w 154"/>
                  <a:gd name="T43" fmla="*/ 12 h 158"/>
                  <a:gd name="T44" fmla="*/ 110 w 154"/>
                  <a:gd name="T45" fmla="*/ 14 h 158"/>
                  <a:gd name="T46" fmla="*/ 98 w 154"/>
                  <a:gd name="T47" fmla="*/ 18 h 158"/>
                  <a:gd name="T48" fmla="*/ 87 w 154"/>
                  <a:gd name="T49" fmla="*/ 26 h 158"/>
                  <a:gd name="T50" fmla="*/ 75 w 154"/>
                  <a:gd name="T51" fmla="*/ 33 h 158"/>
                  <a:gd name="T52" fmla="*/ 66 w 154"/>
                  <a:gd name="T53" fmla="*/ 43 h 158"/>
                  <a:gd name="T54" fmla="*/ 57 w 154"/>
                  <a:gd name="T55" fmla="*/ 52 h 158"/>
                  <a:gd name="T56" fmla="*/ 49 w 154"/>
                  <a:gd name="T57" fmla="*/ 62 h 158"/>
                  <a:gd name="T58" fmla="*/ 41 w 154"/>
                  <a:gd name="T59" fmla="*/ 74 h 158"/>
                  <a:gd name="T60" fmla="*/ 34 w 154"/>
                  <a:gd name="T61" fmla="*/ 87 h 158"/>
                  <a:gd name="T62" fmla="*/ 28 w 154"/>
                  <a:gd name="T63" fmla="*/ 100 h 158"/>
                  <a:gd name="T64" fmla="*/ 17 w 154"/>
                  <a:gd name="T65" fmla="*/ 128 h 158"/>
                  <a:gd name="T66" fmla="*/ 8 w 154"/>
                  <a:gd name="T67" fmla="*/ 158 h 158"/>
                  <a:gd name="T68" fmla="*/ 0 w 154"/>
                  <a:gd name="T69"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8">
                    <a:moveTo>
                      <a:pt x="0" y="155"/>
                    </a:moveTo>
                    <a:lnTo>
                      <a:pt x="11" y="126"/>
                    </a:lnTo>
                    <a:lnTo>
                      <a:pt x="22" y="97"/>
                    </a:lnTo>
                    <a:lnTo>
                      <a:pt x="28" y="84"/>
                    </a:lnTo>
                    <a:lnTo>
                      <a:pt x="35" y="70"/>
                    </a:lnTo>
                    <a:lnTo>
                      <a:pt x="43" y="59"/>
                    </a:lnTo>
                    <a:lnTo>
                      <a:pt x="52" y="47"/>
                    </a:lnTo>
                    <a:lnTo>
                      <a:pt x="61" y="36"/>
                    </a:lnTo>
                    <a:lnTo>
                      <a:pt x="72" y="27"/>
                    </a:lnTo>
                    <a:lnTo>
                      <a:pt x="83" y="20"/>
                    </a:lnTo>
                    <a:lnTo>
                      <a:pt x="95" y="12"/>
                    </a:lnTo>
                    <a:lnTo>
                      <a:pt x="109" y="8"/>
                    </a:lnTo>
                    <a:lnTo>
                      <a:pt x="115" y="4"/>
                    </a:lnTo>
                    <a:lnTo>
                      <a:pt x="122" y="3"/>
                    </a:lnTo>
                    <a:lnTo>
                      <a:pt x="130" y="1"/>
                    </a:lnTo>
                    <a:lnTo>
                      <a:pt x="139" y="0"/>
                    </a:lnTo>
                    <a:lnTo>
                      <a:pt x="154" y="0"/>
                    </a:lnTo>
                    <a:lnTo>
                      <a:pt x="154" y="6"/>
                    </a:lnTo>
                    <a:lnTo>
                      <a:pt x="139" y="8"/>
                    </a:lnTo>
                    <a:lnTo>
                      <a:pt x="131" y="9"/>
                    </a:lnTo>
                    <a:lnTo>
                      <a:pt x="124" y="9"/>
                    </a:lnTo>
                    <a:lnTo>
                      <a:pt x="118" y="12"/>
                    </a:lnTo>
                    <a:lnTo>
                      <a:pt x="110" y="14"/>
                    </a:lnTo>
                    <a:lnTo>
                      <a:pt x="98" y="18"/>
                    </a:lnTo>
                    <a:lnTo>
                      <a:pt x="87" y="26"/>
                    </a:lnTo>
                    <a:lnTo>
                      <a:pt x="75" y="33"/>
                    </a:lnTo>
                    <a:lnTo>
                      <a:pt x="66" y="43"/>
                    </a:lnTo>
                    <a:lnTo>
                      <a:pt x="57" y="52"/>
                    </a:lnTo>
                    <a:lnTo>
                      <a:pt x="49" y="62"/>
                    </a:lnTo>
                    <a:lnTo>
                      <a:pt x="41" y="74"/>
                    </a:lnTo>
                    <a:lnTo>
                      <a:pt x="34" y="87"/>
                    </a:lnTo>
                    <a:lnTo>
                      <a:pt x="28" y="100"/>
                    </a:lnTo>
                    <a:lnTo>
                      <a:pt x="17" y="128"/>
                    </a:lnTo>
                    <a:lnTo>
                      <a:pt x="8" y="158"/>
                    </a:lnTo>
                    <a:lnTo>
                      <a:pt x="0" y="155"/>
                    </a:lnTo>
                    <a:close/>
                  </a:path>
                </a:pathLst>
              </a:custGeom>
              <a:solidFill>
                <a:srgbClr val="000000"/>
              </a:solidFill>
              <a:ln w="9525">
                <a:solidFill>
                  <a:schemeClr val="tx2"/>
                </a:solidFill>
                <a:round/>
                <a:headEnd/>
                <a:tailEnd/>
              </a:ln>
            </p:spPr>
            <p:txBody>
              <a:bodyPr/>
              <a:lstStyle/>
              <a:p>
                <a:endParaRPr lang="en-US" sz="3120"/>
              </a:p>
            </p:txBody>
          </p:sp>
          <p:sp>
            <p:nvSpPr>
              <p:cNvPr id="389848" name="Freeform 728"/>
              <p:cNvSpPr>
                <a:spLocks/>
              </p:cNvSpPr>
              <p:nvPr/>
            </p:nvSpPr>
            <p:spPr bwMode="auto">
              <a:xfrm>
                <a:off x="373" y="1581"/>
                <a:ext cx="4" cy="2"/>
              </a:xfrm>
              <a:custGeom>
                <a:avLst/>
                <a:gdLst>
                  <a:gd name="T0" fmla="*/ 0 w 8"/>
                  <a:gd name="T1" fmla="*/ 2 h 3"/>
                  <a:gd name="T2" fmla="*/ 8 w 8"/>
                  <a:gd name="T3" fmla="*/ 3 h 3"/>
                  <a:gd name="T4" fmla="*/ 0 w 8"/>
                  <a:gd name="T5" fmla="*/ 0 h 3"/>
                  <a:gd name="T6" fmla="*/ 8 w 8"/>
                  <a:gd name="T7" fmla="*/ 2 h 3"/>
                  <a:gd name="T8" fmla="*/ 0 w 8"/>
                  <a:gd name="T9" fmla="*/ 2 h 3"/>
                </a:gdLst>
                <a:ahLst/>
                <a:cxnLst>
                  <a:cxn ang="0">
                    <a:pos x="T0" y="T1"/>
                  </a:cxn>
                  <a:cxn ang="0">
                    <a:pos x="T2" y="T3"/>
                  </a:cxn>
                  <a:cxn ang="0">
                    <a:pos x="T4" y="T5"/>
                  </a:cxn>
                  <a:cxn ang="0">
                    <a:pos x="T6" y="T7"/>
                  </a:cxn>
                  <a:cxn ang="0">
                    <a:pos x="T8" y="T9"/>
                  </a:cxn>
                </a:cxnLst>
                <a:rect l="0" t="0" r="r" b="b"/>
                <a:pathLst>
                  <a:path w="8" h="3">
                    <a:moveTo>
                      <a:pt x="0" y="2"/>
                    </a:moveTo>
                    <a:lnTo>
                      <a:pt x="8" y="3"/>
                    </a:lnTo>
                    <a:lnTo>
                      <a:pt x="0" y="0"/>
                    </a:lnTo>
                    <a:lnTo>
                      <a:pt x="8" y="2"/>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9849" name="Freeform 729"/>
              <p:cNvSpPr>
                <a:spLocks/>
              </p:cNvSpPr>
              <p:nvPr/>
            </p:nvSpPr>
            <p:spPr bwMode="auto">
              <a:xfrm>
                <a:off x="450" y="1503"/>
                <a:ext cx="41" cy="30"/>
              </a:xfrm>
              <a:custGeom>
                <a:avLst/>
                <a:gdLst>
                  <a:gd name="T0" fmla="*/ 0 w 83"/>
                  <a:gd name="T1" fmla="*/ 0 h 59"/>
                  <a:gd name="T2" fmla="*/ 6 w 83"/>
                  <a:gd name="T3" fmla="*/ 0 h 59"/>
                  <a:gd name="T4" fmla="*/ 14 w 83"/>
                  <a:gd name="T5" fmla="*/ 1 h 59"/>
                  <a:gd name="T6" fmla="*/ 25 w 83"/>
                  <a:gd name="T7" fmla="*/ 6 h 59"/>
                  <a:gd name="T8" fmla="*/ 35 w 83"/>
                  <a:gd name="T9" fmla="*/ 12 h 59"/>
                  <a:gd name="T10" fmla="*/ 40 w 83"/>
                  <a:gd name="T11" fmla="*/ 17 h 59"/>
                  <a:gd name="T12" fmla="*/ 45 w 83"/>
                  <a:gd name="T13" fmla="*/ 21 h 59"/>
                  <a:gd name="T14" fmla="*/ 64 w 83"/>
                  <a:gd name="T15" fmla="*/ 39 h 59"/>
                  <a:gd name="T16" fmla="*/ 74 w 83"/>
                  <a:gd name="T17" fmla="*/ 47 h 59"/>
                  <a:gd name="T18" fmla="*/ 83 w 83"/>
                  <a:gd name="T19" fmla="*/ 55 h 59"/>
                  <a:gd name="T20" fmla="*/ 78 w 83"/>
                  <a:gd name="T21" fmla="*/ 59 h 59"/>
                  <a:gd name="T22" fmla="*/ 69 w 83"/>
                  <a:gd name="T23" fmla="*/ 52 h 59"/>
                  <a:gd name="T24" fmla="*/ 58 w 83"/>
                  <a:gd name="T25" fmla="*/ 44 h 59"/>
                  <a:gd name="T26" fmla="*/ 40 w 83"/>
                  <a:gd name="T27" fmla="*/ 26 h 59"/>
                  <a:gd name="T28" fmla="*/ 35 w 83"/>
                  <a:gd name="T29" fmla="*/ 21 h 59"/>
                  <a:gd name="T30" fmla="*/ 31 w 83"/>
                  <a:gd name="T31" fmla="*/ 18 h 59"/>
                  <a:gd name="T32" fmla="*/ 22 w 83"/>
                  <a:gd name="T33" fmla="*/ 12 h 59"/>
                  <a:gd name="T34" fmla="*/ 11 w 83"/>
                  <a:gd name="T35" fmla="*/ 8 h 59"/>
                  <a:gd name="T36" fmla="*/ 6 w 83"/>
                  <a:gd name="T37" fmla="*/ 8 h 59"/>
                  <a:gd name="T38" fmla="*/ 0 w 83"/>
                  <a:gd name="T39" fmla="*/ 6 h 59"/>
                  <a:gd name="T40" fmla="*/ 0 w 83"/>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59">
                    <a:moveTo>
                      <a:pt x="0" y="0"/>
                    </a:moveTo>
                    <a:lnTo>
                      <a:pt x="6" y="0"/>
                    </a:lnTo>
                    <a:lnTo>
                      <a:pt x="14" y="1"/>
                    </a:lnTo>
                    <a:lnTo>
                      <a:pt x="25" y="6"/>
                    </a:lnTo>
                    <a:lnTo>
                      <a:pt x="35" y="12"/>
                    </a:lnTo>
                    <a:lnTo>
                      <a:pt x="40" y="17"/>
                    </a:lnTo>
                    <a:lnTo>
                      <a:pt x="45" y="21"/>
                    </a:lnTo>
                    <a:lnTo>
                      <a:pt x="64" y="39"/>
                    </a:lnTo>
                    <a:lnTo>
                      <a:pt x="74" y="47"/>
                    </a:lnTo>
                    <a:lnTo>
                      <a:pt x="83" y="55"/>
                    </a:lnTo>
                    <a:lnTo>
                      <a:pt x="78" y="59"/>
                    </a:lnTo>
                    <a:lnTo>
                      <a:pt x="69" y="52"/>
                    </a:lnTo>
                    <a:lnTo>
                      <a:pt x="58" y="44"/>
                    </a:lnTo>
                    <a:lnTo>
                      <a:pt x="40" y="26"/>
                    </a:lnTo>
                    <a:lnTo>
                      <a:pt x="35" y="21"/>
                    </a:lnTo>
                    <a:lnTo>
                      <a:pt x="31" y="18"/>
                    </a:lnTo>
                    <a:lnTo>
                      <a:pt x="22" y="12"/>
                    </a:lnTo>
                    <a:lnTo>
                      <a:pt x="11" y="8"/>
                    </a:lnTo>
                    <a:lnTo>
                      <a:pt x="6" y="8"/>
                    </a:ln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50" name="Freeform 730"/>
              <p:cNvSpPr>
                <a:spLocks/>
              </p:cNvSpPr>
              <p:nvPr/>
            </p:nvSpPr>
            <p:spPr bwMode="auto">
              <a:xfrm>
                <a:off x="450" y="1503"/>
                <a:ext cx="1" cy="4"/>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51" name="Freeform 731"/>
              <p:cNvSpPr>
                <a:spLocks/>
              </p:cNvSpPr>
              <p:nvPr/>
            </p:nvSpPr>
            <p:spPr bwMode="auto">
              <a:xfrm>
                <a:off x="489" y="1507"/>
                <a:ext cx="7" cy="25"/>
              </a:xfrm>
              <a:custGeom>
                <a:avLst/>
                <a:gdLst>
                  <a:gd name="T0" fmla="*/ 0 w 14"/>
                  <a:gd name="T1" fmla="*/ 50 h 52"/>
                  <a:gd name="T2" fmla="*/ 2 w 14"/>
                  <a:gd name="T3" fmla="*/ 26 h 52"/>
                  <a:gd name="T4" fmla="*/ 3 w 14"/>
                  <a:gd name="T5" fmla="*/ 12 h 52"/>
                  <a:gd name="T6" fmla="*/ 5 w 14"/>
                  <a:gd name="T7" fmla="*/ 6 h 52"/>
                  <a:gd name="T8" fmla="*/ 6 w 14"/>
                  <a:gd name="T9" fmla="*/ 0 h 52"/>
                  <a:gd name="T10" fmla="*/ 14 w 14"/>
                  <a:gd name="T11" fmla="*/ 3 h 52"/>
                  <a:gd name="T12" fmla="*/ 11 w 14"/>
                  <a:gd name="T13" fmla="*/ 8 h 52"/>
                  <a:gd name="T14" fmla="*/ 9 w 14"/>
                  <a:gd name="T15" fmla="*/ 14 h 52"/>
                  <a:gd name="T16" fmla="*/ 8 w 14"/>
                  <a:gd name="T17" fmla="*/ 26 h 52"/>
                  <a:gd name="T18" fmla="*/ 6 w 14"/>
                  <a:gd name="T19" fmla="*/ 52 h 52"/>
                  <a:gd name="T20" fmla="*/ 0 w 14"/>
                  <a:gd name="T21"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2">
                    <a:moveTo>
                      <a:pt x="0" y="50"/>
                    </a:moveTo>
                    <a:lnTo>
                      <a:pt x="2" y="26"/>
                    </a:lnTo>
                    <a:lnTo>
                      <a:pt x="3" y="12"/>
                    </a:lnTo>
                    <a:lnTo>
                      <a:pt x="5" y="6"/>
                    </a:lnTo>
                    <a:lnTo>
                      <a:pt x="6" y="0"/>
                    </a:lnTo>
                    <a:lnTo>
                      <a:pt x="14" y="3"/>
                    </a:lnTo>
                    <a:lnTo>
                      <a:pt x="11" y="8"/>
                    </a:lnTo>
                    <a:lnTo>
                      <a:pt x="9" y="14"/>
                    </a:lnTo>
                    <a:lnTo>
                      <a:pt x="8" y="26"/>
                    </a:lnTo>
                    <a:lnTo>
                      <a:pt x="6" y="52"/>
                    </a:lnTo>
                    <a:lnTo>
                      <a:pt x="0" y="50"/>
                    </a:lnTo>
                    <a:close/>
                  </a:path>
                </a:pathLst>
              </a:custGeom>
              <a:solidFill>
                <a:srgbClr val="000000"/>
              </a:solidFill>
              <a:ln w="9525">
                <a:solidFill>
                  <a:schemeClr val="tx2"/>
                </a:solidFill>
                <a:round/>
                <a:headEnd/>
                <a:tailEnd/>
              </a:ln>
            </p:spPr>
            <p:txBody>
              <a:bodyPr/>
              <a:lstStyle/>
              <a:p>
                <a:endParaRPr lang="en-US" sz="3120"/>
              </a:p>
            </p:txBody>
          </p:sp>
          <p:sp>
            <p:nvSpPr>
              <p:cNvPr id="389852" name="Freeform 732"/>
              <p:cNvSpPr>
                <a:spLocks/>
              </p:cNvSpPr>
              <p:nvPr/>
            </p:nvSpPr>
            <p:spPr bwMode="auto">
              <a:xfrm>
                <a:off x="489" y="1531"/>
                <a:ext cx="3" cy="4"/>
              </a:xfrm>
              <a:custGeom>
                <a:avLst/>
                <a:gdLst>
                  <a:gd name="T0" fmla="*/ 0 w 6"/>
                  <a:gd name="T1" fmla="*/ 4 h 9"/>
                  <a:gd name="T2" fmla="*/ 6 w 6"/>
                  <a:gd name="T3" fmla="*/ 9 h 9"/>
                  <a:gd name="T4" fmla="*/ 6 w 6"/>
                  <a:gd name="T5" fmla="*/ 3 h 9"/>
                  <a:gd name="T6" fmla="*/ 0 w 6"/>
                  <a:gd name="T7" fmla="*/ 1 h 9"/>
                  <a:gd name="T8" fmla="*/ 5 w 6"/>
                  <a:gd name="T9" fmla="*/ 0 h 9"/>
                  <a:gd name="T10" fmla="*/ 0 w 6"/>
                  <a:gd name="T11" fmla="*/ 4 h 9"/>
                </a:gdLst>
                <a:ahLst/>
                <a:cxnLst>
                  <a:cxn ang="0">
                    <a:pos x="T0" y="T1"/>
                  </a:cxn>
                  <a:cxn ang="0">
                    <a:pos x="T2" y="T3"/>
                  </a:cxn>
                  <a:cxn ang="0">
                    <a:pos x="T4" y="T5"/>
                  </a:cxn>
                  <a:cxn ang="0">
                    <a:pos x="T6" y="T7"/>
                  </a:cxn>
                  <a:cxn ang="0">
                    <a:pos x="T8" y="T9"/>
                  </a:cxn>
                  <a:cxn ang="0">
                    <a:pos x="T10" y="T11"/>
                  </a:cxn>
                </a:cxnLst>
                <a:rect l="0" t="0" r="r" b="b"/>
                <a:pathLst>
                  <a:path w="6" h="9">
                    <a:moveTo>
                      <a:pt x="0" y="4"/>
                    </a:moveTo>
                    <a:lnTo>
                      <a:pt x="6" y="9"/>
                    </a:lnTo>
                    <a:lnTo>
                      <a:pt x="6" y="3"/>
                    </a:lnTo>
                    <a:lnTo>
                      <a:pt x="0" y="1"/>
                    </a:lnTo>
                    <a:lnTo>
                      <a:pt x="5"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9853" name="Freeform 733"/>
              <p:cNvSpPr>
                <a:spLocks/>
              </p:cNvSpPr>
              <p:nvPr/>
            </p:nvSpPr>
            <p:spPr bwMode="auto">
              <a:xfrm>
                <a:off x="493" y="1431"/>
                <a:ext cx="17" cy="77"/>
              </a:xfrm>
              <a:custGeom>
                <a:avLst/>
                <a:gdLst>
                  <a:gd name="T0" fmla="*/ 0 w 33"/>
                  <a:gd name="T1" fmla="*/ 151 h 154"/>
                  <a:gd name="T2" fmla="*/ 1 w 33"/>
                  <a:gd name="T3" fmla="*/ 142 h 154"/>
                  <a:gd name="T4" fmla="*/ 4 w 33"/>
                  <a:gd name="T5" fmla="*/ 133 h 154"/>
                  <a:gd name="T6" fmla="*/ 9 w 33"/>
                  <a:gd name="T7" fmla="*/ 114 h 154"/>
                  <a:gd name="T8" fmla="*/ 13 w 33"/>
                  <a:gd name="T9" fmla="*/ 96 h 154"/>
                  <a:gd name="T10" fmla="*/ 17 w 33"/>
                  <a:gd name="T11" fmla="*/ 78 h 154"/>
                  <a:gd name="T12" fmla="*/ 21 w 33"/>
                  <a:gd name="T13" fmla="*/ 40 h 154"/>
                  <a:gd name="T14" fmla="*/ 26 w 33"/>
                  <a:gd name="T15" fmla="*/ 0 h 154"/>
                  <a:gd name="T16" fmla="*/ 33 w 33"/>
                  <a:gd name="T17" fmla="*/ 2 h 154"/>
                  <a:gd name="T18" fmla="*/ 27 w 33"/>
                  <a:gd name="T19" fmla="*/ 41 h 154"/>
                  <a:gd name="T20" fmla="*/ 23 w 33"/>
                  <a:gd name="T21" fmla="*/ 78 h 154"/>
                  <a:gd name="T22" fmla="*/ 20 w 33"/>
                  <a:gd name="T23" fmla="*/ 98 h 154"/>
                  <a:gd name="T24" fmla="*/ 17 w 33"/>
                  <a:gd name="T25" fmla="*/ 116 h 154"/>
                  <a:gd name="T26" fmla="*/ 12 w 33"/>
                  <a:gd name="T27" fmla="*/ 134 h 154"/>
                  <a:gd name="T28" fmla="*/ 9 w 33"/>
                  <a:gd name="T29" fmla="*/ 143 h 154"/>
                  <a:gd name="T30" fmla="*/ 6 w 33"/>
                  <a:gd name="T31" fmla="*/ 154 h 154"/>
                  <a:gd name="T32" fmla="*/ 0 w 33"/>
                  <a:gd name="T33" fmla="*/ 15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4">
                    <a:moveTo>
                      <a:pt x="0" y="151"/>
                    </a:moveTo>
                    <a:lnTo>
                      <a:pt x="1" y="142"/>
                    </a:lnTo>
                    <a:lnTo>
                      <a:pt x="4" y="133"/>
                    </a:lnTo>
                    <a:lnTo>
                      <a:pt x="9" y="114"/>
                    </a:lnTo>
                    <a:lnTo>
                      <a:pt x="13" y="96"/>
                    </a:lnTo>
                    <a:lnTo>
                      <a:pt x="17" y="78"/>
                    </a:lnTo>
                    <a:lnTo>
                      <a:pt x="21" y="40"/>
                    </a:lnTo>
                    <a:lnTo>
                      <a:pt x="26" y="0"/>
                    </a:lnTo>
                    <a:lnTo>
                      <a:pt x="33" y="2"/>
                    </a:lnTo>
                    <a:lnTo>
                      <a:pt x="27" y="41"/>
                    </a:lnTo>
                    <a:lnTo>
                      <a:pt x="23" y="78"/>
                    </a:lnTo>
                    <a:lnTo>
                      <a:pt x="20" y="98"/>
                    </a:lnTo>
                    <a:lnTo>
                      <a:pt x="17" y="116"/>
                    </a:lnTo>
                    <a:lnTo>
                      <a:pt x="12" y="134"/>
                    </a:lnTo>
                    <a:lnTo>
                      <a:pt x="9" y="143"/>
                    </a:lnTo>
                    <a:lnTo>
                      <a:pt x="6" y="154"/>
                    </a:lnTo>
                    <a:lnTo>
                      <a:pt x="0" y="151"/>
                    </a:lnTo>
                    <a:close/>
                  </a:path>
                </a:pathLst>
              </a:custGeom>
              <a:solidFill>
                <a:srgbClr val="000000"/>
              </a:solidFill>
              <a:ln w="9525">
                <a:solidFill>
                  <a:schemeClr val="tx2"/>
                </a:solidFill>
                <a:round/>
                <a:headEnd/>
                <a:tailEnd/>
              </a:ln>
            </p:spPr>
            <p:txBody>
              <a:bodyPr/>
              <a:lstStyle/>
              <a:p>
                <a:endParaRPr lang="en-US" sz="3120"/>
              </a:p>
            </p:txBody>
          </p:sp>
          <p:sp>
            <p:nvSpPr>
              <p:cNvPr id="389854" name="Freeform 734"/>
              <p:cNvSpPr>
                <a:spLocks/>
              </p:cNvSpPr>
              <p:nvPr/>
            </p:nvSpPr>
            <p:spPr bwMode="auto">
              <a:xfrm>
                <a:off x="492" y="1507"/>
                <a:ext cx="4" cy="1"/>
              </a:xfrm>
              <a:custGeom>
                <a:avLst/>
                <a:gdLst>
                  <a:gd name="T0" fmla="*/ 0 w 8"/>
                  <a:gd name="T1" fmla="*/ 0 h 3"/>
                  <a:gd name="T2" fmla="*/ 2 w 8"/>
                  <a:gd name="T3" fmla="*/ 0 h 3"/>
                  <a:gd name="T4" fmla="*/ 8 w 8"/>
                  <a:gd name="T5" fmla="*/ 3 h 3"/>
                  <a:gd name="T6" fmla="*/ 0 w 8"/>
                  <a:gd name="T7" fmla="*/ 0 h 3"/>
                </a:gdLst>
                <a:ahLst/>
                <a:cxnLst>
                  <a:cxn ang="0">
                    <a:pos x="T0" y="T1"/>
                  </a:cxn>
                  <a:cxn ang="0">
                    <a:pos x="T2" y="T3"/>
                  </a:cxn>
                  <a:cxn ang="0">
                    <a:pos x="T4" y="T5"/>
                  </a:cxn>
                  <a:cxn ang="0">
                    <a:pos x="T6" y="T7"/>
                  </a:cxn>
                </a:cxnLst>
                <a:rect l="0" t="0" r="r" b="b"/>
                <a:pathLst>
                  <a:path w="8" h="3">
                    <a:moveTo>
                      <a:pt x="0" y="0"/>
                    </a:moveTo>
                    <a:lnTo>
                      <a:pt x="2" y="0"/>
                    </a:lnTo>
                    <a:lnTo>
                      <a:pt x="8"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55" name="Freeform 735"/>
              <p:cNvSpPr>
                <a:spLocks/>
              </p:cNvSpPr>
              <p:nvPr/>
            </p:nvSpPr>
            <p:spPr bwMode="auto">
              <a:xfrm>
                <a:off x="506" y="1421"/>
                <a:ext cx="7" cy="11"/>
              </a:xfrm>
              <a:custGeom>
                <a:avLst/>
                <a:gdLst>
                  <a:gd name="T0" fmla="*/ 0 w 15"/>
                  <a:gd name="T1" fmla="*/ 19 h 21"/>
                  <a:gd name="T2" fmla="*/ 3 w 15"/>
                  <a:gd name="T3" fmla="*/ 13 h 21"/>
                  <a:gd name="T4" fmla="*/ 6 w 15"/>
                  <a:gd name="T5" fmla="*/ 9 h 21"/>
                  <a:gd name="T6" fmla="*/ 6 w 15"/>
                  <a:gd name="T7" fmla="*/ 7 h 21"/>
                  <a:gd name="T8" fmla="*/ 7 w 15"/>
                  <a:gd name="T9" fmla="*/ 4 h 21"/>
                  <a:gd name="T10" fmla="*/ 9 w 15"/>
                  <a:gd name="T11" fmla="*/ 0 h 21"/>
                  <a:gd name="T12" fmla="*/ 15 w 15"/>
                  <a:gd name="T13" fmla="*/ 3 h 21"/>
                  <a:gd name="T14" fmla="*/ 13 w 15"/>
                  <a:gd name="T15" fmla="*/ 7 h 21"/>
                  <a:gd name="T16" fmla="*/ 12 w 15"/>
                  <a:gd name="T17" fmla="*/ 10 h 21"/>
                  <a:gd name="T18" fmla="*/ 10 w 15"/>
                  <a:gd name="T19" fmla="*/ 12 h 21"/>
                  <a:gd name="T20" fmla="*/ 9 w 15"/>
                  <a:gd name="T21" fmla="*/ 16 h 21"/>
                  <a:gd name="T22" fmla="*/ 7 w 15"/>
                  <a:gd name="T23" fmla="*/ 21 h 21"/>
                  <a:gd name="T24" fmla="*/ 0 w 15"/>
                  <a:gd name="T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0" y="19"/>
                    </a:moveTo>
                    <a:lnTo>
                      <a:pt x="3" y="13"/>
                    </a:lnTo>
                    <a:lnTo>
                      <a:pt x="6" y="9"/>
                    </a:lnTo>
                    <a:lnTo>
                      <a:pt x="6" y="7"/>
                    </a:lnTo>
                    <a:lnTo>
                      <a:pt x="7" y="4"/>
                    </a:lnTo>
                    <a:lnTo>
                      <a:pt x="9" y="0"/>
                    </a:lnTo>
                    <a:lnTo>
                      <a:pt x="15" y="3"/>
                    </a:lnTo>
                    <a:lnTo>
                      <a:pt x="13" y="7"/>
                    </a:lnTo>
                    <a:lnTo>
                      <a:pt x="12" y="10"/>
                    </a:lnTo>
                    <a:lnTo>
                      <a:pt x="10" y="12"/>
                    </a:lnTo>
                    <a:lnTo>
                      <a:pt x="9" y="16"/>
                    </a:lnTo>
                    <a:lnTo>
                      <a:pt x="7" y="21"/>
                    </a:lnTo>
                    <a:lnTo>
                      <a:pt x="0" y="19"/>
                    </a:lnTo>
                    <a:close/>
                  </a:path>
                </a:pathLst>
              </a:custGeom>
              <a:solidFill>
                <a:srgbClr val="000000"/>
              </a:solidFill>
              <a:ln w="9525">
                <a:solidFill>
                  <a:schemeClr val="tx2"/>
                </a:solidFill>
                <a:round/>
                <a:headEnd/>
                <a:tailEnd/>
              </a:ln>
            </p:spPr>
            <p:txBody>
              <a:bodyPr/>
              <a:lstStyle/>
              <a:p>
                <a:endParaRPr lang="en-US" sz="3120"/>
              </a:p>
            </p:txBody>
          </p:sp>
          <p:sp>
            <p:nvSpPr>
              <p:cNvPr id="389856" name="Freeform 736"/>
              <p:cNvSpPr>
                <a:spLocks/>
              </p:cNvSpPr>
              <p:nvPr/>
            </p:nvSpPr>
            <p:spPr bwMode="auto">
              <a:xfrm>
                <a:off x="506" y="1431"/>
                <a:ext cx="4" cy="1"/>
              </a:xfrm>
              <a:custGeom>
                <a:avLst/>
                <a:gdLst>
                  <a:gd name="T0" fmla="*/ 0 w 7"/>
                  <a:gd name="T1" fmla="*/ 0 h 2"/>
                  <a:gd name="T2" fmla="*/ 7 w 7"/>
                  <a:gd name="T3" fmla="*/ 2 h 2"/>
                  <a:gd name="T4" fmla="*/ 0 w 7"/>
                  <a:gd name="T5" fmla="*/ 0 h 2"/>
                </a:gdLst>
                <a:ahLst/>
                <a:cxnLst>
                  <a:cxn ang="0">
                    <a:pos x="T0" y="T1"/>
                  </a:cxn>
                  <a:cxn ang="0">
                    <a:pos x="T2" y="T3"/>
                  </a:cxn>
                  <a:cxn ang="0">
                    <a:pos x="T4" y="T5"/>
                  </a:cxn>
                </a:cxnLst>
                <a:rect l="0" t="0" r="r" b="b"/>
                <a:pathLst>
                  <a:path w="7" h="2">
                    <a:moveTo>
                      <a:pt x="0" y="0"/>
                    </a:moveTo>
                    <a:lnTo>
                      <a:pt x="7"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57" name="Freeform 737"/>
              <p:cNvSpPr>
                <a:spLocks/>
              </p:cNvSpPr>
              <p:nvPr/>
            </p:nvSpPr>
            <p:spPr bwMode="auto">
              <a:xfrm>
                <a:off x="510" y="1320"/>
                <a:ext cx="19" cy="102"/>
              </a:xfrm>
              <a:custGeom>
                <a:avLst/>
                <a:gdLst>
                  <a:gd name="T0" fmla="*/ 0 w 38"/>
                  <a:gd name="T1" fmla="*/ 204 h 204"/>
                  <a:gd name="T2" fmla="*/ 4 w 38"/>
                  <a:gd name="T3" fmla="*/ 152 h 204"/>
                  <a:gd name="T4" fmla="*/ 9 w 38"/>
                  <a:gd name="T5" fmla="*/ 101 h 204"/>
                  <a:gd name="T6" fmla="*/ 12 w 38"/>
                  <a:gd name="T7" fmla="*/ 75 h 204"/>
                  <a:gd name="T8" fmla="*/ 17 w 38"/>
                  <a:gd name="T9" fmla="*/ 50 h 204"/>
                  <a:gd name="T10" fmla="*/ 23 w 38"/>
                  <a:gd name="T11" fmla="*/ 25 h 204"/>
                  <a:gd name="T12" fmla="*/ 27 w 38"/>
                  <a:gd name="T13" fmla="*/ 12 h 204"/>
                  <a:gd name="T14" fmla="*/ 30 w 38"/>
                  <a:gd name="T15" fmla="*/ 0 h 204"/>
                  <a:gd name="T16" fmla="*/ 38 w 38"/>
                  <a:gd name="T17" fmla="*/ 3 h 204"/>
                  <a:gd name="T18" fmla="*/ 33 w 38"/>
                  <a:gd name="T19" fmla="*/ 15 h 204"/>
                  <a:gd name="T20" fmla="*/ 30 w 38"/>
                  <a:gd name="T21" fmla="*/ 28 h 204"/>
                  <a:gd name="T22" fmla="*/ 24 w 38"/>
                  <a:gd name="T23" fmla="*/ 52 h 204"/>
                  <a:gd name="T24" fmla="*/ 20 w 38"/>
                  <a:gd name="T25" fmla="*/ 76 h 204"/>
                  <a:gd name="T26" fmla="*/ 15 w 38"/>
                  <a:gd name="T27" fmla="*/ 102 h 204"/>
                  <a:gd name="T28" fmla="*/ 11 w 38"/>
                  <a:gd name="T29" fmla="*/ 152 h 204"/>
                  <a:gd name="T30" fmla="*/ 6 w 38"/>
                  <a:gd name="T31" fmla="*/ 204 h 204"/>
                  <a:gd name="T32" fmla="*/ 0 w 38"/>
                  <a:gd name="T33"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04">
                    <a:moveTo>
                      <a:pt x="0" y="204"/>
                    </a:moveTo>
                    <a:lnTo>
                      <a:pt x="4" y="152"/>
                    </a:lnTo>
                    <a:lnTo>
                      <a:pt x="9" y="101"/>
                    </a:lnTo>
                    <a:lnTo>
                      <a:pt x="12" y="75"/>
                    </a:lnTo>
                    <a:lnTo>
                      <a:pt x="17" y="50"/>
                    </a:lnTo>
                    <a:lnTo>
                      <a:pt x="23" y="25"/>
                    </a:lnTo>
                    <a:lnTo>
                      <a:pt x="27" y="12"/>
                    </a:lnTo>
                    <a:lnTo>
                      <a:pt x="30" y="0"/>
                    </a:lnTo>
                    <a:lnTo>
                      <a:pt x="38" y="3"/>
                    </a:lnTo>
                    <a:lnTo>
                      <a:pt x="33" y="15"/>
                    </a:lnTo>
                    <a:lnTo>
                      <a:pt x="30" y="28"/>
                    </a:lnTo>
                    <a:lnTo>
                      <a:pt x="24" y="52"/>
                    </a:lnTo>
                    <a:lnTo>
                      <a:pt x="20" y="76"/>
                    </a:lnTo>
                    <a:lnTo>
                      <a:pt x="15" y="102"/>
                    </a:lnTo>
                    <a:lnTo>
                      <a:pt x="11" y="152"/>
                    </a:lnTo>
                    <a:lnTo>
                      <a:pt x="6" y="204"/>
                    </a:lnTo>
                    <a:lnTo>
                      <a:pt x="0" y="204"/>
                    </a:lnTo>
                    <a:close/>
                  </a:path>
                </a:pathLst>
              </a:custGeom>
              <a:solidFill>
                <a:srgbClr val="000000"/>
              </a:solidFill>
              <a:ln w="9525">
                <a:solidFill>
                  <a:schemeClr val="tx2"/>
                </a:solidFill>
                <a:round/>
                <a:headEnd/>
                <a:tailEnd/>
              </a:ln>
            </p:spPr>
            <p:txBody>
              <a:bodyPr/>
              <a:lstStyle/>
              <a:p>
                <a:endParaRPr lang="en-US" sz="3120"/>
              </a:p>
            </p:txBody>
          </p:sp>
          <p:sp>
            <p:nvSpPr>
              <p:cNvPr id="389858" name="Freeform 738"/>
              <p:cNvSpPr>
                <a:spLocks/>
              </p:cNvSpPr>
              <p:nvPr/>
            </p:nvSpPr>
            <p:spPr bwMode="auto">
              <a:xfrm>
                <a:off x="510" y="1421"/>
                <a:ext cx="3" cy="2"/>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9859" name="Freeform 739"/>
              <p:cNvSpPr>
                <a:spLocks/>
              </p:cNvSpPr>
              <p:nvPr/>
            </p:nvSpPr>
            <p:spPr bwMode="auto">
              <a:xfrm>
                <a:off x="526" y="1309"/>
                <a:ext cx="10" cy="13"/>
              </a:xfrm>
              <a:custGeom>
                <a:avLst/>
                <a:gdLst>
                  <a:gd name="T0" fmla="*/ 0 w 18"/>
                  <a:gd name="T1" fmla="*/ 21 h 24"/>
                  <a:gd name="T2" fmla="*/ 4 w 18"/>
                  <a:gd name="T3" fmla="*/ 12 h 24"/>
                  <a:gd name="T4" fmla="*/ 12 w 18"/>
                  <a:gd name="T5" fmla="*/ 0 h 24"/>
                  <a:gd name="T6" fmla="*/ 18 w 18"/>
                  <a:gd name="T7" fmla="*/ 4 h 24"/>
                  <a:gd name="T8" fmla="*/ 9 w 18"/>
                  <a:gd name="T9" fmla="*/ 15 h 24"/>
                  <a:gd name="T10" fmla="*/ 4 w 18"/>
                  <a:gd name="T11" fmla="*/ 24 h 24"/>
                  <a:gd name="T12" fmla="*/ 0 w 18"/>
                  <a:gd name="T13" fmla="*/ 21 h 24"/>
                </a:gdLst>
                <a:ahLst/>
                <a:cxnLst>
                  <a:cxn ang="0">
                    <a:pos x="T0" y="T1"/>
                  </a:cxn>
                  <a:cxn ang="0">
                    <a:pos x="T2" y="T3"/>
                  </a:cxn>
                  <a:cxn ang="0">
                    <a:pos x="T4" y="T5"/>
                  </a:cxn>
                  <a:cxn ang="0">
                    <a:pos x="T6" y="T7"/>
                  </a:cxn>
                  <a:cxn ang="0">
                    <a:pos x="T8" y="T9"/>
                  </a:cxn>
                  <a:cxn ang="0">
                    <a:pos x="T10" y="T11"/>
                  </a:cxn>
                  <a:cxn ang="0">
                    <a:pos x="T12" y="T13"/>
                  </a:cxn>
                </a:cxnLst>
                <a:rect l="0" t="0" r="r" b="b"/>
                <a:pathLst>
                  <a:path w="18" h="24">
                    <a:moveTo>
                      <a:pt x="0" y="21"/>
                    </a:moveTo>
                    <a:lnTo>
                      <a:pt x="4" y="12"/>
                    </a:lnTo>
                    <a:lnTo>
                      <a:pt x="12" y="0"/>
                    </a:lnTo>
                    <a:lnTo>
                      <a:pt x="18" y="4"/>
                    </a:lnTo>
                    <a:lnTo>
                      <a:pt x="9" y="15"/>
                    </a:lnTo>
                    <a:lnTo>
                      <a:pt x="4" y="24"/>
                    </a:lnTo>
                    <a:lnTo>
                      <a:pt x="0" y="21"/>
                    </a:lnTo>
                    <a:close/>
                  </a:path>
                </a:pathLst>
              </a:custGeom>
              <a:solidFill>
                <a:srgbClr val="000000"/>
              </a:solidFill>
              <a:ln w="9525">
                <a:solidFill>
                  <a:schemeClr val="tx2"/>
                </a:solidFill>
                <a:round/>
                <a:headEnd/>
                <a:tailEnd/>
              </a:ln>
            </p:spPr>
            <p:txBody>
              <a:bodyPr/>
              <a:lstStyle/>
              <a:p>
                <a:endParaRPr lang="en-US" sz="3120"/>
              </a:p>
            </p:txBody>
          </p:sp>
          <p:sp>
            <p:nvSpPr>
              <p:cNvPr id="389860" name="Freeform 740"/>
              <p:cNvSpPr>
                <a:spLocks/>
              </p:cNvSpPr>
              <p:nvPr/>
            </p:nvSpPr>
            <p:spPr bwMode="auto">
              <a:xfrm>
                <a:off x="526" y="1320"/>
                <a:ext cx="3" cy="2"/>
              </a:xfrm>
              <a:custGeom>
                <a:avLst/>
                <a:gdLst>
                  <a:gd name="T0" fmla="*/ 0 w 8"/>
                  <a:gd name="T1" fmla="*/ 0 h 3"/>
                  <a:gd name="T2" fmla="*/ 2 w 8"/>
                  <a:gd name="T3" fmla="*/ 0 h 3"/>
                  <a:gd name="T4" fmla="*/ 6 w 8"/>
                  <a:gd name="T5" fmla="*/ 3 h 3"/>
                  <a:gd name="T6" fmla="*/ 8 w 8"/>
                  <a:gd name="T7" fmla="*/ 3 h 3"/>
                  <a:gd name="T8" fmla="*/ 0 w 8"/>
                  <a:gd name="T9" fmla="*/ 0 h 3"/>
                </a:gdLst>
                <a:ahLst/>
                <a:cxnLst>
                  <a:cxn ang="0">
                    <a:pos x="T0" y="T1"/>
                  </a:cxn>
                  <a:cxn ang="0">
                    <a:pos x="T2" y="T3"/>
                  </a:cxn>
                  <a:cxn ang="0">
                    <a:pos x="T4" y="T5"/>
                  </a:cxn>
                  <a:cxn ang="0">
                    <a:pos x="T6" y="T7"/>
                  </a:cxn>
                  <a:cxn ang="0">
                    <a:pos x="T8" y="T9"/>
                  </a:cxn>
                </a:cxnLst>
                <a:rect l="0" t="0" r="r" b="b"/>
                <a:pathLst>
                  <a:path w="8" h="3">
                    <a:moveTo>
                      <a:pt x="0" y="0"/>
                    </a:moveTo>
                    <a:lnTo>
                      <a:pt x="2" y="0"/>
                    </a:lnTo>
                    <a:lnTo>
                      <a:pt x="6" y="3"/>
                    </a:lnTo>
                    <a:lnTo>
                      <a:pt x="8"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61" name="Freeform 741"/>
              <p:cNvSpPr>
                <a:spLocks/>
              </p:cNvSpPr>
              <p:nvPr/>
            </p:nvSpPr>
            <p:spPr bwMode="auto">
              <a:xfrm>
                <a:off x="533" y="1294"/>
                <a:ext cx="6" cy="17"/>
              </a:xfrm>
              <a:custGeom>
                <a:avLst/>
                <a:gdLst>
                  <a:gd name="T0" fmla="*/ 0 w 14"/>
                  <a:gd name="T1" fmla="*/ 32 h 34"/>
                  <a:gd name="T2" fmla="*/ 6 w 14"/>
                  <a:gd name="T3" fmla="*/ 34 h 34"/>
                  <a:gd name="T4" fmla="*/ 14 w 14"/>
                  <a:gd name="T5" fmla="*/ 2 h 34"/>
                  <a:gd name="T6" fmla="*/ 8 w 14"/>
                  <a:gd name="T7" fmla="*/ 0 h 34"/>
                  <a:gd name="T8" fmla="*/ 0 w 14"/>
                  <a:gd name="T9" fmla="*/ 32 h 34"/>
                </a:gdLst>
                <a:ahLst/>
                <a:cxnLst>
                  <a:cxn ang="0">
                    <a:pos x="T0" y="T1"/>
                  </a:cxn>
                  <a:cxn ang="0">
                    <a:pos x="T2" y="T3"/>
                  </a:cxn>
                  <a:cxn ang="0">
                    <a:pos x="T4" y="T5"/>
                  </a:cxn>
                  <a:cxn ang="0">
                    <a:pos x="T6" y="T7"/>
                  </a:cxn>
                  <a:cxn ang="0">
                    <a:pos x="T8" y="T9"/>
                  </a:cxn>
                </a:cxnLst>
                <a:rect l="0" t="0" r="r" b="b"/>
                <a:pathLst>
                  <a:path w="14" h="34">
                    <a:moveTo>
                      <a:pt x="0" y="32"/>
                    </a:moveTo>
                    <a:lnTo>
                      <a:pt x="6" y="34"/>
                    </a:lnTo>
                    <a:lnTo>
                      <a:pt x="14" y="2"/>
                    </a:lnTo>
                    <a:lnTo>
                      <a:pt x="8" y="0"/>
                    </a:lnTo>
                    <a:lnTo>
                      <a:pt x="0" y="32"/>
                    </a:lnTo>
                    <a:close/>
                  </a:path>
                </a:pathLst>
              </a:custGeom>
              <a:solidFill>
                <a:srgbClr val="000000"/>
              </a:solidFill>
              <a:ln w="9525">
                <a:solidFill>
                  <a:schemeClr val="tx2"/>
                </a:solidFill>
                <a:round/>
                <a:headEnd/>
                <a:tailEnd/>
              </a:ln>
            </p:spPr>
            <p:txBody>
              <a:bodyPr/>
              <a:lstStyle/>
              <a:p>
                <a:endParaRPr lang="en-US" sz="3120"/>
              </a:p>
            </p:txBody>
          </p:sp>
          <p:sp>
            <p:nvSpPr>
              <p:cNvPr id="389862" name="Freeform 742"/>
              <p:cNvSpPr>
                <a:spLocks/>
              </p:cNvSpPr>
              <p:nvPr/>
            </p:nvSpPr>
            <p:spPr bwMode="auto">
              <a:xfrm>
                <a:off x="533" y="1309"/>
                <a:ext cx="3" cy="3"/>
              </a:xfrm>
              <a:custGeom>
                <a:avLst/>
                <a:gdLst>
                  <a:gd name="T0" fmla="*/ 6 w 6"/>
                  <a:gd name="T1" fmla="*/ 4 h 4"/>
                  <a:gd name="T2" fmla="*/ 6 w 6"/>
                  <a:gd name="T3" fmla="*/ 3 h 4"/>
                  <a:gd name="T4" fmla="*/ 0 w 6"/>
                  <a:gd name="T5" fmla="*/ 1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3"/>
                    </a:lnTo>
                    <a:lnTo>
                      <a:pt x="0" y="1"/>
                    </a:ln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89863" name="Rectangle 743"/>
              <p:cNvSpPr>
                <a:spLocks noChangeArrowheads="1"/>
              </p:cNvSpPr>
              <p:nvPr/>
            </p:nvSpPr>
            <p:spPr bwMode="auto">
              <a:xfrm>
                <a:off x="536" y="1294"/>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9864" name="Freeform 744"/>
              <p:cNvSpPr>
                <a:spLocks/>
              </p:cNvSpPr>
              <p:nvPr/>
            </p:nvSpPr>
            <p:spPr bwMode="auto">
              <a:xfrm>
                <a:off x="536" y="1294"/>
                <a:ext cx="3" cy="1"/>
              </a:xfrm>
              <a:custGeom>
                <a:avLst/>
                <a:gdLst>
                  <a:gd name="T0" fmla="*/ 6 w 6"/>
                  <a:gd name="T1" fmla="*/ 2 h 2"/>
                  <a:gd name="T2" fmla="*/ 0 w 6"/>
                  <a:gd name="T3" fmla="*/ 2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0" y="2"/>
                    </a:lnTo>
                    <a:lnTo>
                      <a:pt x="0" y="0"/>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9865" name="Freeform 745"/>
              <p:cNvSpPr>
                <a:spLocks/>
              </p:cNvSpPr>
              <p:nvPr/>
            </p:nvSpPr>
            <p:spPr bwMode="auto">
              <a:xfrm>
                <a:off x="380" y="1287"/>
                <a:ext cx="154" cy="46"/>
              </a:xfrm>
              <a:custGeom>
                <a:avLst/>
                <a:gdLst>
                  <a:gd name="T0" fmla="*/ 308 w 308"/>
                  <a:gd name="T1" fmla="*/ 37 h 93"/>
                  <a:gd name="T2" fmla="*/ 307 w 308"/>
                  <a:gd name="T3" fmla="*/ 32 h 93"/>
                  <a:gd name="T4" fmla="*/ 302 w 308"/>
                  <a:gd name="T5" fmla="*/ 29 h 93"/>
                  <a:gd name="T6" fmla="*/ 296 w 308"/>
                  <a:gd name="T7" fmla="*/ 25 h 93"/>
                  <a:gd name="T8" fmla="*/ 288 w 308"/>
                  <a:gd name="T9" fmla="*/ 22 h 93"/>
                  <a:gd name="T10" fmla="*/ 275 w 308"/>
                  <a:gd name="T11" fmla="*/ 17 h 93"/>
                  <a:gd name="T12" fmla="*/ 268 w 308"/>
                  <a:gd name="T13" fmla="*/ 14 h 93"/>
                  <a:gd name="T14" fmla="*/ 235 w 308"/>
                  <a:gd name="T15" fmla="*/ 8 h 93"/>
                  <a:gd name="T16" fmla="*/ 204 w 308"/>
                  <a:gd name="T17" fmla="*/ 3 h 93"/>
                  <a:gd name="T18" fmla="*/ 189 w 308"/>
                  <a:gd name="T19" fmla="*/ 0 h 93"/>
                  <a:gd name="T20" fmla="*/ 175 w 308"/>
                  <a:gd name="T21" fmla="*/ 0 h 93"/>
                  <a:gd name="T22" fmla="*/ 153 w 308"/>
                  <a:gd name="T23" fmla="*/ 0 h 93"/>
                  <a:gd name="T24" fmla="*/ 128 w 308"/>
                  <a:gd name="T25" fmla="*/ 0 h 93"/>
                  <a:gd name="T26" fmla="*/ 102 w 308"/>
                  <a:gd name="T27" fmla="*/ 2 h 93"/>
                  <a:gd name="T28" fmla="*/ 88 w 308"/>
                  <a:gd name="T29" fmla="*/ 3 h 93"/>
                  <a:gd name="T30" fmla="*/ 56 w 308"/>
                  <a:gd name="T31" fmla="*/ 8 h 93"/>
                  <a:gd name="T32" fmla="*/ 38 w 308"/>
                  <a:gd name="T33" fmla="*/ 12 h 93"/>
                  <a:gd name="T34" fmla="*/ 21 w 308"/>
                  <a:gd name="T35" fmla="*/ 17 h 93"/>
                  <a:gd name="T36" fmla="*/ 14 w 308"/>
                  <a:gd name="T37" fmla="*/ 20 h 93"/>
                  <a:gd name="T38" fmla="*/ 9 w 308"/>
                  <a:gd name="T39" fmla="*/ 25 h 93"/>
                  <a:gd name="T40" fmla="*/ 3 w 308"/>
                  <a:gd name="T41" fmla="*/ 28 h 93"/>
                  <a:gd name="T42" fmla="*/ 2 w 308"/>
                  <a:gd name="T43" fmla="*/ 29 h 93"/>
                  <a:gd name="T44" fmla="*/ 0 w 308"/>
                  <a:gd name="T45" fmla="*/ 31 h 93"/>
                  <a:gd name="T46" fmla="*/ 0 w 308"/>
                  <a:gd name="T47" fmla="*/ 40 h 93"/>
                  <a:gd name="T48" fmla="*/ 0 w 308"/>
                  <a:gd name="T49" fmla="*/ 47 h 93"/>
                  <a:gd name="T50" fmla="*/ 3 w 308"/>
                  <a:gd name="T51" fmla="*/ 53 h 93"/>
                  <a:gd name="T52" fmla="*/ 6 w 308"/>
                  <a:gd name="T53" fmla="*/ 60 h 93"/>
                  <a:gd name="T54" fmla="*/ 11 w 308"/>
                  <a:gd name="T55" fmla="*/ 64 h 93"/>
                  <a:gd name="T56" fmla="*/ 17 w 308"/>
                  <a:gd name="T57" fmla="*/ 67 h 93"/>
                  <a:gd name="T58" fmla="*/ 27 w 308"/>
                  <a:gd name="T59" fmla="*/ 73 h 93"/>
                  <a:gd name="T60" fmla="*/ 47 w 308"/>
                  <a:gd name="T61" fmla="*/ 79 h 93"/>
                  <a:gd name="T62" fmla="*/ 64 w 308"/>
                  <a:gd name="T63" fmla="*/ 84 h 93"/>
                  <a:gd name="T64" fmla="*/ 73 w 308"/>
                  <a:gd name="T65" fmla="*/ 87 h 93"/>
                  <a:gd name="T66" fmla="*/ 81 w 308"/>
                  <a:gd name="T67" fmla="*/ 88 h 93"/>
                  <a:gd name="T68" fmla="*/ 92 w 308"/>
                  <a:gd name="T69" fmla="*/ 90 h 93"/>
                  <a:gd name="T70" fmla="*/ 101 w 308"/>
                  <a:gd name="T71" fmla="*/ 90 h 93"/>
                  <a:gd name="T72" fmla="*/ 120 w 308"/>
                  <a:gd name="T73" fmla="*/ 92 h 93"/>
                  <a:gd name="T74" fmla="*/ 137 w 308"/>
                  <a:gd name="T75" fmla="*/ 93 h 93"/>
                  <a:gd name="T76" fmla="*/ 154 w 308"/>
                  <a:gd name="T77" fmla="*/ 93 h 93"/>
                  <a:gd name="T78" fmla="*/ 174 w 308"/>
                  <a:gd name="T79" fmla="*/ 93 h 93"/>
                  <a:gd name="T80" fmla="*/ 188 w 308"/>
                  <a:gd name="T81" fmla="*/ 92 h 93"/>
                  <a:gd name="T82" fmla="*/ 200 w 308"/>
                  <a:gd name="T83" fmla="*/ 92 h 93"/>
                  <a:gd name="T84" fmla="*/ 210 w 308"/>
                  <a:gd name="T85" fmla="*/ 90 h 93"/>
                  <a:gd name="T86" fmla="*/ 224 w 308"/>
                  <a:gd name="T87" fmla="*/ 88 h 93"/>
                  <a:gd name="T88" fmla="*/ 233 w 308"/>
                  <a:gd name="T89" fmla="*/ 85 h 93"/>
                  <a:gd name="T90" fmla="*/ 241 w 308"/>
                  <a:gd name="T91" fmla="*/ 84 h 93"/>
                  <a:gd name="T92" fmla="*/ 258 w 308"/>
                  <a:gd name="T93" fmla="*/ 78 h 93"/>
                  <a:gd name="T94" fmla="*/ 265 w 308"/>
                  <a:gd name="T95" fmla="*/ 73 h 93"/>
                  <a:gd name="T96" fmla="*/ 282 w 308"/>
                  <a:gd name="T97" fmla="*/ 63 h 93"/>
                  <a:gd name="T98" fmla="*/ 293 w 308"/>
                  <a:gd name="T99" fmla="*/ 57 h 93"/>
                  <a:gd name="T100" fmla="*/ 300 w 308"/>
                  <a:gd name="T101" fmla="*/ 50 h 93"/>
                  <a:gd name="T102" fmla="*/ 307 w 308"/>
                  <a:gd name="T103" fmla="*/ 43 h 93"/>
                  <a:gd name="T104" fmla="*/ 308 w 308"/>
                  <a:gd name="T105" fmla="*/ 40 h 93"/>
                  <a:gd name="T106" fmla="*/ 308 w 308"/>
                  <a:gd name="T10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93">
                    <a:moveTo>
                      <a:pt x="308" y="37"/>
                    </a:moveTo>
                    <a:lnTo>
                      <a:pt x="307" y="32"/>
                    </a:lnTo>
                    <a:lnTo>
                      <a:pt x="302" y="29"/>
                    </a:lnTo>
                    <a:lnTo>
                      <a:pt x="296" y="25"/>
                    </a:lnTo>
                    <a:lnTo>
                      <a:pt x="288" y="22"/>
                    </a:lnTo>
                    <a:lnTo>
                      <a:pt x="275" y="17"/>
                    </a:lnTo>
                    <a:lnTo>
                      <a:pt x="268" y="14"/>
                    </a:lnTo>
                    <a:lnTo>
                      <a:pt x="235" y="8"/>
                    </a:lnTo>
                    <a:lnTo>
                      <a:pt x="204" y="3"/>
                    </a:lnTo>
                    <a:lnTo>
                      <a:pt x="189" y="0"/>
                    </a:lnTo>
                    <a:lnTo>
                      <a:pt x="175" y="0"/>
                    </a:lnTo>
                    <a:lnTo>
                      <a:pt x="153" y="0"/>
                    </a:lnTo>
                    <a:lnTo>
                      <a:pt x="128" y="0"/>
                    </a:lnTo>
                    <a:lnTo>
                      <a:pt x="102" y="2"/>
                    </a:lnTo>
                    <a:lnTo>
                      <a:pt x="88" y="3"/>
                    </a:lnTo>
                    <a:lnTo>
                      <a:pt x="56" y="8"/>
                    </a:lnTo>
                    <a:lnTo>
                      <a:pt x="38" y="12"/>
                    </a:lnTo>
                    <a:lnTo>
                      <a:pt x="21" y="17"/>
                    </a:lnTo>
                    <a:lnTo>
                      <a:pt x="14" y="20"/>
                    </a:lnTo>
                    <a:lnTo>
                      <a:pt x="9" y="25"/>
                    </a:lnTo>
                    <a:lnTo>
                      <a:pt x="3" y="28"/>
                    </a:lnTo>
                    <a:lnTo>
                      <a:pt x="2" y="29"/>
                    </a:lnTo>
                    <a:lnTo>
                      <a:pt x="0" y="31"/>
                    </a:lnTo>
                    <a:lnTo>
                      <a:pt x="0" y="40"/>
                    </a:lnTo>
                    <a:lnTo>
                      <a:pt x="0" y="47"/>
                    </a:lnTo>
                    <a:lnTo>
                      <a:pt x="3" y="53"/>
                    </a:lnTo>
                    <a:lnTo>
                      <a:pt x="6" y="60"/>
                    </a:lnTo>
                    <a:lnTo>
                      <a:pt x="11" y="64"/>
                    </a:lnTo>
                    <a:lnTo>
                      <a:pt x="17" y="67"/>
                    </a:lnTo>
                    <a:lnTo>
                      <a:pt x="27" y="73"/>
                    </a:lnTo>
                    <a:lnTo>
                      <a:pt x="47" y="79"/>
                    </a:lnTo>
                    <a:lnTo>
                      <a:pt x="64" y="84"/>
                    </a:lnTo>
                    <a:lnTo>
                      <a:pt x="73" y="87"/>
                    </a:lnTo>
                    <a:lnTo>
                      <a:pt x="81" y="88"/>
                    </a:lnTo>
                    <a:lnTo>
                      <a:pt x="92" y="90"/>
                    </a:lnTo>
                    <a:lnTo>
                      <a:pt x="101" y="90"/>
                    </a:lnTo>
                    <a:lnTo>
                      <a:pt x="120" y="92"/>
                    </a:lnTo>
                    <a:lnTo>
                      <a:pt x="137" y="93"/>
                    </a:lnTo>
                    <a:lnTo>
                      <a:pt x="154" y="93"/>
                    </a:lnTo>
                    <a:lnTo>
                      <a:pt x="174" y="93"/>
                    </a:lnTo>
                    <a:lnTo>
                      <a:pt x="188" y="92"/>
                    </a:lnTo>
                    <a:lnTo>
                      <a:pt x="200" y="92"/>
                    </a:lnTo>
                    <a:lnTo>
                      <a:pt x="210" y="90"/>
                    </a:lnTo>
                    <a:lnTo>
                      <a:pt x="224" y="88"/>
                    </a:lnTo>
                    <a:lnTo>
                      <a:pt x="233" y="85"/>
                    </a:lnTo>
                    <a:lnTo>
                      <a:pt x="241" y="84"/>
                    </a:lnTo>
                    <a:lnTo>
                      <a:pt x="258" y="78"/>
                    </a:lnTo>
                    <a:lnTo>
                      <a:pt x="265" y="73"/>
                    </a:lnTo>
                    <a:lnTo>
                      <a:pt x="282" y="63"/>
                    </a:lnTo>
                    <a:lnTo>
                      <a:pt x="293" y="57"/>
                    </a:lnTo>
                    <a:lnTo>
                      <a:pt x="300" y="50"/>
                    </a:lnTo>
                    <a:lnTo>
                      <a:pt x="307" y="43"/>
                    </a:lnTo>
                    <a:lnTo>
                      <a:pt x="308" y="40"/>
                    </a:lnTo>
                    <a:lnTo>
                      <a:pt x="308" y="37"/>
                    </a:lnTo>
                    <a:close/>
                  </a:path>
                </a:pathLst>
              </a:custGeom>
              <a:solidFill>
                <a:srgbClr val="000000"/>
              </a:solidFill>
              <a:ln w="9525">
                <a:solidFill>
                  <a:schemeClr val="tx2"/>
                </a:solidFill>
                <a:round/>
                <a:headEnd/>
                <a:tailEnd/>
              </a:ln>
            </p:spPr>
            <p:txBody>
              <a:bodyPr/>
              <a:lstStyle/>
              <a:p>
                <a:endParaRPr lang="en-US" sz="3120"/>
              </a:p>
            </p:txBody>
          </p:sp>
          <p:sp>
            <p:nvSpPr>
              <p:cNvPr id="389866" name="Freeform 746"/>
              <p:cNvSpPr>
                <a:spLocks/>
              </p:cNvSpPr>
              <p:nvPr/>
            </p:nvSpPr>
            <p:spPr bwMode="auto">
              <a:xfrm>
                <a:off x="380" y="1287"/>
                <a:ext cx="154" cy="46"/>
              </a:xfrm>
              <a:custGeom>
                <a:avLst/>
                <a:gdLst>
                  <a:gd name="T0" fmla="*/ 308 w 308"/>
                  <a:gd name="T1" fmla="*/ 37 h 93"/>
                  <a:gd name="T2" fmla="*/ 307 w 308"/>
                  <a:gd name="T3" fmla="*/ 32 h 93"/>
                  <a:gd name="T4" fmla="*/ 302 w 308"/>
                  <a:gd name="T5" fmla="*/ 29 h 93"/>
                  <a:gd name="T6" fmla="*/ 296 w 308"/>
                  <a:gd name="T7" fmla="*/ 25 h 93"/>
                  <a:gd name="T8" fmla="*/ 288 w 308"/>
                  <a:gd name="T9" fmla="*/ 22 h 93"/>
                  <a:gd name="T10" fmla="*/ 275 w 308"/>
                  <a:gd name="T11" fmla="*/ 17 h 93"/>
                  <a:gd name="T12" fmla="*/ 268 w 308"/>
                  <a:gd name="T13" fmla="*/ 14 h 93"/>
                  <a:gd name="T14" fmla="*/ 235 w 308"/>
                  <a:gd name="T15" fmla="*/ 8 h 93"/>
                  <a:gd name="T16" fmla="*/ 204 w 308"/>
                  <a:gd name="T17" fmla="*/ 3 h 93"/>
                  <a:gd name="T18" fmla="*/ 189 w 308"/>
                  <a:gd name="T19" fmla="*/ 0 h 93"/>
                  <a:gd name="T20" fmla="*/ 175 w 308"/>
                  <a:gd name="T21" fmla="*/ 0 h 93"/>
                  <a:gd name="T22" fmla="*/ 153 w 308"/>
                  <a:gd name="T23" fmla="*/ 0 h 93"/>
                  <a:gd name="T24" fmla="*/ 128 w 308"/>
                  <a:gd name="T25" fmla="*/ 0 h 93"/>
                  <a:gd name="T26" fmla="*/ 102 w 308"/>
                  <a:gd name="T27" fmla="*/ 2 h 93"/>
                  <a:gd name="T28" fmla="*/ 88 w 308"/>
                  <a:gd name="T29" fmla="*/ 3 h 93"/>
                  <a:gd name="T30" fmla="*/ 56 w 308"/>
                  <a:gd name="T31" fmla="*/ 8 h 93"/>
                  <a:gd name="T32" fmla="*/ 38 w 308"/>
                  <a:gd name="T33" fmla="*/ 12 h 93"/>
                  <a:gd name="T34" fmla="*/ 21 w 308"/>
                  <a:gd name="T35" fmla="*/ 17 h 93"/>
                  <a:gd name="T36" fmla="*/ 14 w 308"/>
                  <a:gd name="T37" fmla="*/ 20 h 93"/>
                  <a:gd name="T38" fmla="*/ 9 w 308"/>
                  <a:gd name="T39" fmla="*/ 25 h 93"/>
                  <a:gd name="T40" fmla="*/ 3 w 308"/>
                  <a:gd name="T41" fmla="*/ 28 h 93"/>
                  <a:gd name="T42" fmla="*/ 2 w 308"/>
                  <a:gd name="T43" fmla="*/ 29 h 93"/>
                  <a:gd name="T44" fmla="*/ 0 w 308"/>
                  <a:gd name="T45" fmla="*/ 31 h 93"/>
                  <a:gd name="T46" fmla="*/ 0 w 308"/>
                  <a:gd name="T47" fmla="*/ 40 h 93"/>
                  <a:gd name="T48" fmla="*/ 0 w 308"/>
                  <a:gd name="T49" fmla="*/ 47 h 93"/>
                  <a:gd name="T50" fmla="*/ 3 w 308"/>
                  <a:gd name="T51" fmla="*/ 53 h 93"/>
                  <a:gd name="T52" fmla="*/ 6 w 308"/>
                  <a:gd name="T53" fmla="*/ 60 h 93"/>
                  <a:gd name="T54" fmla="*/ 11 w 308"/>
                  <a:gd name="T55" fmla="*/ 64 h 93"/>
                  <a:gd name="T56" fmla="*/ 17 w 308"/>
                  <a:gd name="T57" fmla="*/ 67 h 93"/>
                  <a:gd name="T58" fmla="*/ 27 w 308"/>
                  <a:gd name="T59" fmla="*/ 73 h 93"/>
                  <a:gd name="T60" fmla="*/ 47 w 308"/>
                  <a:gd name="T61" fmla="*/ 79 h 93"/>
                  <a:gd name="T62" fmla="*/ 64 w 308"/>
                  <a:gd name="T63" fmla="*/ 84 h 93"/>
                  <a:gd name="T64" fmla="*/ 73 w 308"/>
                  <a:gd name="T65" fmla="*/ 87 h 93"/>
                  <a:gd name="T66" fmla="*/ 81 w 308"/>
                  <a:gd name="T67" fmla="*/ 88 h 93"/>
                  <a:gd name="T68" fmla="*/ 92 w 308"/>
                  <a:gd name="T69" fmla="*/ 90 h 93"/>
                  <a:gd name="T70" fmla="*/ 101 w 308"/>
                  <a:gd name="T71" fmla="*/ 90 h 93"/>
                  <a:gd name="T72" fmla="*/ 120 w 308"/>
                  <a:gd name="T73" fmla="*/ 92 h 93"/>
                  <a:gd name="T74" fmla="*/ 137 w 308"/>
                  <a:gd name="T75" fmla="*/ 93 h 93"/>
                  <a:gd name="T76" fmla="*/ 154 w 308"/>
                  <a:gd name="T77" fmla="*/ 93 h 93"/>
                  <a:gd name="T78" fmla="*/ 174 w 308"/>
                  <a:gd name="T79" fmla="*/ 93 h 93"/>
                  <a:gd name="T80" fmla="*/ 188 w 308"/>
                  <a:gd name="T81" fmla="*/ 92 h 93"/>
                  <a:gd name="T82" fmla="*/ 200 w 308"/>
                  <a:gd name="T83" fmla="*/ 92 h 93"/>
                  <a:gd name="T84" fmla="*/ 210 w 308"/>
                  <a:gd name="T85" fmla="*/ 90 h 93"/>
                  <a:gd name="T86" fmla="*/ 224 w 308"/>
                  <a:gd name="T87" fmla="*/ 88 h 93"/>
                  <a:gd name="T88" fmla="*/ 233 w 308"/>
                  <a:gd name="T89" fmla="*/ 85 h 93"/>
                  <a:gd name="T90" fmla="*/ 241 w 308"/>
                  <a:gd name="T91" fmla="*/ 84 h 93"/>
                  <a:gd name="T92" fmla="*/ 258 w 308"/>
                  <a:gd name="T93" fmla="*/ 78 h 93"/>
                  <a:gd name="T94" fmla="*/ 265 w 308"/>
                  <a:gd name="T95" fmla="*/ 73 h 93"/>
                  <a:gd name="T96" fmla="*/ 282 w 308"/>
                  <a:gd name="T97" fmla="*/ 63 h 93"/>
                  <a:gd name="T98" fmla="*/ 293 w 308"/>
                  <a:gd name="T99" fmla="*/ 57 h 93"/>
                  <a:gd name="T100" fmla="*/ 300 w 308"/>
                  <a:gd name="T101" fmla="*/ 50 h 93"/>
                  <a:gd name="T102" fmla="*/ 307 w 308"/>
                  <a:gd name="T103" fmla="*/ 43 h 93"/>
                  <a:gd name="T104" fmla="*/ 308 w 308"/>
                  <a:gd name="T105" fmla="*/ 40 h 93"/>
                  <a:gd name="T106" fmla="*/ 308 w 308"/>
                  <a:gd name="T10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93">
                    <a:moveTo>
                      <a:pt x="308" y="37"/>
                    </a:moveTo>
                    <a:lnTo>
                      <a:pt x="307" y="32"/>
                    </a:lnTo>
                    <a:lnTo>
                      <a:pt x="302" y="29"/>
                    </a:lnTo>
                    <a:lnTo>
                      <a:pt x="296" y="25"/>
                    </a:lnTo>
                    <a:lnTo>
                      <a:pt x="288" y="22"/>
                    </a:lnTo>
                    <a:lnTo>
                      <a:pt x="275" y="17"/>
                    </a:lnTo>
                    <a:lnTo>
                      <a:pt x="268" y="14"/>
                    </a:lnTo>
                    <a:lnTo>
                      <a:pt x="235" y="8"/>
                    </a:lnTo>
                    <a:lnTo>
                      <a:pt x="204" y="3"/>
                    </a:lnTo>
                    <a:lnTo>
                      <a:pt x="189" y="0"/>
                    </a:lnTo>
                    <a:lnTo>
                      <a:pt x="175" y="0"/>
                    </a:lnTo>
                    <a:lnTo>
                      <a:pt x="153" y="0"/>
                    </a:lnTo>
                    <a:lnTo>
                      <a:pt x="128" y="0"/>
                    </a:lnTo>
                    <a:lnTo>
                      <a:pt x="102" y="2"/>
                    </a:lnTo>
                    <a:lnTo>
                      <a:pt x="88" y="3"/>
                    </a:lnTo>
                    <a:lnTo>
                      <a:pt x="56" y="8"/>
                    </a:lnTo>
                    <a:lnTo>
                      <a:pt x="38" y="12"/>
                    </a:lnTo>
                    <a:lnTo>
                      <a:pt x="21" y="17"/>
                    </a:lnTo>
                    <a:lnTo>
                      <a:pt x="14" y="20"/>
                    </a:lnTo>
                    <a:lnTo>
                      <a:pt x="9" y="25"/>
                    </a:lnTo>
                    <a:lnTo>
                      <a:pt x="3" y="28"/>
                    </a:lnTo>
                    <a:lnTo>
                      <a:pt x="2" y="29"/>
                    </a:lnTo>
                    <a:lnTo>
                      <a:pt x="0" y="31"/>
                    </a:lnTo>
                    <a:lnTo>
                      <a:pt x="0" y="40"/>
                    </a:lnTo>
                    <a:lnTo>
                      <a:pt x="0" y="47"/>
                    </a:lnTo>
                    <a:lnTo>
                      <a:pt x="3" y="53"/>
                    </a:lnTo>
                    <a:lnTo>
                      <a:pt x="6" y="60"/>
                    </a:lnTo>
                    <a:lnTo>
                      <a:pt x="11" y="64"/>
                    </a:lnTo>
                    <a:lnTo>
                      <a:pt x="17" y="67"/>
                    </a:lnTo>
                    <a:lnTo>
                      <a:pt x="27" y="73"/>
                    </a:lnTo>
                    <a:lnTo>
                      <a:pt x="47" y="79"/>
                    </a:lnTo>
                    <a:lnTo>
                      <a:pt x="64" y="84"/>
                    </a:lnTo>
                    <a:lnTo>
                      <a:pt x="73" y="87"/>
                    </a:lnTo>
                    <a:lnTo>
                      <a:pt x="81" y="88"/>
                    </a:lnTo>
                    <a:lnTo>
                      <a:pt x="92" y="90"/>
                    </a:lnTo>
                    <a:lnTo>
                      <a:pt x="101" y="90"/>
                    </a:lnTo>
                    <a:lnTo>
                      <a:pt x="120" y="92"/>
                    </a:lnTo>
                    <a:lnTo>
                      <a:pt x="137" y="93"/>
                    </a:lnTo>
                    <a:lnTo>
                      <a:pt x="154" y="93"/>
                    </a:lnTo>
                    <a:lnTo>
                      <a:pt x="174" y="93"/>
                    </a:lnTo>
                    <a:lnTo>
                      <a:pt x="188" y="92"/>
                    </a:lnTo>
                    <a:lnTo>
                      <a:pt x="200" y="92"/>
                    </a:lnTo>
                    <a:lnTo>
                      <a:pt x="210" y="90"/>
                    </a:lnTo>
                    <a:lnTo>
                      <a:pt x="224" y="88"/>
                    </a:lnTo>
                    <a:lnTo>
                      <a:pt x="233" y="85"/>
                    </a:lnTo>
                    <a:lnTo>
                      <a:pt x="241" y="84"/>
                    </a:lnTo>
                    <a:lnTo>
                      <a:pt x="258" y="78"/>
                    </a:lnTo>
                    <a:lnTo>
                      <a:pt x="265" y="73"/>
                    </a:lnTo>
                    <a:lnTo>
                      <a:pt x="282" y="63"/>
                    </a:lnTo>
                    <a:lnTo>
                      <a:pt x="293" y="57"/>
                    </a:lnTo>
                    <a:lnTo>
                      <a:pt x="300" y="50"/>
                    </a:lnTo>
                    <a:lnTo>
                      <a:pt x="307" y="43"/>
                    </a:lnTo>
                    <a:lnTo>
                      <a:pt x="308" y="40"/>
                    </a:lnTo>
                    <a:lnTo>
                      <a:pt x="308" y="37"/>
                    </a:lnTo>
                  </a:path>
                </a:pathLst>
              </a:custGeom>
              <a:noFill/>
              <a:ln w="31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9867" name="Freeform 747"/>
              <p:cNvSpPr>
                <a:spLocks/>
              </p:cNvSpPr>
              <p:nvPr/>
            </p:nvSpPr>
            <p:spPr bwMode="auto">
              <a:xfrm>
                <a:off x="481" y="1032"/>
                <a:ext cx="492" cy="702"/>
              </a:xfrm>
              <a:custGeom>
                <a:avLst/>
                <a:gdLst>
                  <a:gd name="T0" fmla="*/ 69 w 984"/>
                  <a:gd name="T1" fmla="*/ 591 h 1405"/>
                  <a:gd name="T2" fmla="*/ 25 w 984"/>
                  <a:gd name="T3" fmla="*/ 725 h 1405"/>
                  <a:gd name="T4" fmla="*/ 2 w 984"/>
                  <a:gd name="T5" fmla="*/ 853 h 1405"/>
                  <a:gd name="T6" fmla="*/ 16 w 984"/>
                  <a:gd name="T7" fmla="*/ 1032 h 1405"/>
                  <a:gd name="T8" fmla="*/ 46 w 984"/>
                  <a:gd name="T9" fmla="*/ 1178 h 1405"/>
                  <a:gd name="T10" fmla="*/ 74 w 984"/>
                  <a:gd name="T11" fmla="*/ 1267 h 1405"/>
                  <a:gd name="T12" fmla="*/ 118 w 984"/>
                  <a:gd name="T13" fmla="*/ 1346 h 1405"/>
                  <a:gd name="T14" fmla="*/ 161 w 984"/>
                  <a:gd name="T15" fmla="*/ 1390 h 1405"/>
                  <a:gd name="T16" fmla="*/ 209 w 984"/>
                  <a:gd name="T17" fmla="*/ 1405 h 1405"/>
                  <a:gd name="T18" fmla="*/ 278 w 984"/>
                  <a:gd name="T19" fmla="*/ 1399 h 1405"/>
                  <a:gd name="T20" fmla="*/ 353 w 984"/>
                  <a:gd name="T21" fmla="*/ 1376 h 1405"/>
                  <a:gd name="T22" fmla="*/ 389 w 984"/>
                  <a:gd name="T23" fmla="*/ 1350 h 1405"/>
                  <a:gd name="T24" fmla="*/ 421 w 984"/>
                  <a:gd name="T25" fmla="*/ 1303 h 1405"/>
                  <a:gd name="T26" fmla="*/ 453 w 984"/>
                  <a:gd name="T27" fmla="*/ 1203 h 1405"/>
                  <a:gd name="T28" fmla="*/ 463 w 984"/>
                  <a:gd name="T29" fmla="*/ 1116 h 1405"/>
                  <a:gd name="T30" fmla="*/ 443 w 984"/>
                  <a:gd name="T31" fmla="*/ 1026 h 1405"/>
                  <a:gd name="T32" fmla="*/ 435 w 984"/>
                  <a:gd name="T33" fmla="*/ 886 h 1405"/>
                  <a:gd name="T34" fmla="*/ 444 w 984"/>
                  <a:gd name="T35" fmla="*/ 766 h 1405"/>
                  <a:gd name="T36" fmla="*/ 479 w 984"/>
                  <a:gd name="T37" fmla="*/ 661 h 1405"/>
                  <a:gd name="T38" fmla="*/ 539 w 984"/>
                  <a:gd name="T39" fmla="*/ 570 h 1405"/>
                  <a:gd name="T40" fmla="*/ 626 w 984"/>
                  <a:gd name="T41" fmla="*/ 547 h 1405"/>
                  <a:gd name="T42" fmla="*/ 807 w 984"/>
                  <a:gd name="T43" fmla="*/ 598 h 1405"/>
                  <a:gd name="T44" fmla="*/ 908 w 984"/>
                  <a:gd name="T45" fmla="*/ 574 h 1405"/>
                  <a:gd name="T46" fmla="*/ 983 w 984"/>
                  <a:gd name="T47" fmla="*/ 536 h 1405"/>
                  <a:gd name="T48" fmla="*/ 977 w 984"/>
                  <a:gd name="T49" fmla="*/ 493 h 1405"/>
                  <a:gd name="T50" fmla="*/ 919 w 984"/>
                  <a:gd name="T51" fmla="*/ 366 h 1405"/>
                  <a:gd name="T52" fmla="*/ 861 w 984"/>
                  <a:gd name="T53" fmla="*/ 280 h 1405"/>
                  <a:gd name="T54" fmla="*/ 849 w 984"/>
                  <a:gd name="T55" fmla="*/ 235 h 1405"/>
                  <a:gd name="T56" fmla="*/ 870 w 984"/>
                  <a:gd name="T57" fmla="*/ 134 h 1405"/>
                  <a:gd name="T58" fmla="*/ 879 w 984"/>
                  <a:gd name="T59" fmla="*/ 63 h 1405"/>
                  <a:gd name="T60" fmla="*/ 842 w 984"/>
                  <a:gd name="T61" fmla="*/ 32 h 1405"/>
                  <a:gd name="T62" fmla="*/ 768 w 984"/>
                  <a:gd name="T63" fmla="*/ 2 h 1405"/>
                  <a:gd name="T64" fmla="*/ 733 w 984"/>
                  <a:gd name="T65" fmla="*/ 58 h 1405"/>
                  <a:gd name="T66" fmla="*/ 725 w 984"/>
                  <a:gd name="T67" fmla="*/ 16 h 1405"/>
                  <a:gd name="T68" fmla="*/ 701 w 984"/>
                  <a:gd name="T69" fmla="*/ 5 h 1405"/>
                  <a:gd name="T70" fmla="*/ 614 w 984"/>
                  <a:gd name="T71" fmla="*/ 16 h 1405"/>
                  <a:gd name="T72" fmla="*/ 592 w 984"/>
                  <a:gd name="T73" fmla="*/ 54 h 1405"/>
                  <a:gd name="T74" fmla="*/ 580 w 984"/>
                  <a:gd name="T75" fmla="*/ 148 h 1405"/>
                  <a:gd name="T76" fmla="*/ 560 w 984"/>
                  <a:gd name="T77" fmla="*/ 188 h 1405"/>
                  <a:gd name="T78" fmla="*/ 537 w 984"/>
                  <a:gd name="T79" fmla="*/ 194 h 1405"/>
                  <a:gd name="T80" fmla="*/ 478 w 984"/>
                  <a:gd name="T81" fmla="*/ 198 h 1405"/>
                  <a:gd name="T82" fmla="*/ 331 w 984"/>
                  <a:gd name="T83" fmla="*/ 238 h 1405"/>
                  <a:gd name="T84" fmla="*/ 304 w 984"/>
                  <a:gd name="T85" fmla="*/ 236 h 1405"/>
                  <a:gd name="T86" fmla="*/ 270 w 984"/>
                  <a:gd name="T87" fmla="*/ 192 h 1405"/>
                  <a:gd name="T88" fmla="*/ 225 w 984"/>
                  <a:gd name="T89" fmla="*/ 108 h 1405"/>
                  <a:gd name="T90" fmla="*/ 205 w 984"/>
                  <a:gd name="T91" fmla="*/ 99 h 1405"/>
                  <a:gd name="T92" fmla="*/ 148 w 984"/>
                  <a:gd name="T93" fmla="*/ 116 h 1405"/>
                  <a:gd name="T94" fmla="*/ 103 w 984"/>
                  <a:gd name="T95" fmla="*/ 153 h 1405"/>
                  <a:gd name="T96" fmla="*/ 81 w 984"/>
                  <a:gd name="T97" fmla="*/ 188 h 1405"/>
                  <a:gd name="T98" fmla="*/ 141 w 984"/>
                  <a:gd name="T99" fmla="*/ 283 h 1405"/>
                  <a:gd name="T100" fmla="*/ 161 w 984"/>
                  <a:gd name="T101" fmla="*/ 369 h 1405"/>
                  <a:gd name="T102" fmla="*/ 154 w 984"/>
                  <a:gd name="T103" fmla="*/ 405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4" h="1405">
                    <a:moveTo>
                      <a:pt x="132" y="463"/>
                    </a:moveTo>
                    <a:lnTo>
                      <a:pt x="109" y="506"/>
                    </a:lnTo>
                    <a:lnTo>
                      <a:pt x="98" y="525"/>
                    </a:lnTo>
                    <a:lnTo>
                      <a:pt x="87" y="547"/>
                    </a:lnTo>
                    <a:lnTo>
                      <a:pt x="69" y="591"/>
                    </a:lnTo>
                    <a:lnTo>
                      <a:pt x="60" y="612"/>
                    </a:lnTo>
                    <a:lnTo>
                      <a:pt x="52" y="635"/>
                    </a:lnTo>
                    <a:lnTo>
                      <a:pt x="45" y="656"/>
                    </a:lnTo>
                    <a:lnTo>
                      <a:pt x="37" y="679"/>
                    </a:lnTo>
                    <a:lnTo>
                      <a:pt x="25" y="725"/>
                    </a:lnTo>
                    <a:lnTo>
                      <a:pt x="14" y="772"/>
                    </a:lnTo>
                    <a:lnTo>
                      <a:pt x="9" y="795"/>
                    </a:lnTo>
                    <a:lnTo>
                      <a:pt x="5" y="818"/>
                    </a:lnTo>
                    <a:lnTo>
                      <a:pt x="3" y="836"/>
                    </a:lnTo>
                    <a:lnTo>
                      <a:pt x="2" y="853"/>
                    </a:lnTo>
                    <a:lnTo>
                      <a:pt x="0" y="888"/>
                    </a:lnTo>
                    <a:lnTo>
                      <a:pt x="2" y="924"/>
                    </a:lnTo>
                    <a:lnTo>
                      <a:pt x="5" y="961"/>
                    </a:lnTo>
                    <a:lnTo>
                      <a:pt x="9" y="996"/>
                    </a:lnTo>
                    <a:lnTo>
                      <a:pt x="16" y="1032"/>
                    </a:lnTo>
                    <a:lnTo>
                      <a:pt x="29" y="1105"/>
                    </a:lnTo>
                    <a:lnTo>
                      <a:pt x="31" y="1107"/>
                    </a:lnTo>
                    <a:lnTo>
                      <a:pt x="32" y="1105"/>
                    </a:lnTo>
                    <a:lnTo>
                      <a:pt x="38" y="1142"/>
                    </a:lnTo>
                    <a:lnTo>
                      <a:pt x="46" y="1178"/>
                    </a:lnTo>
                    <a:lnTo>
                      <a:pt x="51" y="1197"/>
                    </a:lnTo>
                    <a:lnTo>
                      <a:pt x="55" y="1215"/>
                    </a:lnTo>
                    <a:lnTo>
                      <a:pt x="61" y="1232"/>
                    </a:lnTo>
                    <a:lnTo>
                      <a:pt x="67" y="1250"/>
                    </a:lnTo>
                    <a:lnTo>
                      <a:pt x="74" y="1267"/>
                    </a:lnTo>
                    <a:lnTo>
                      <a:pt x="81" y="1283"/>
                    </a:lnTo>
                    <a:lnTo>
                      <a:pt x="89" y="1300"/>
                    </a:lnTo>
                    <a:lnTo>
                      <a:pt x="98" y="1315"/>
                    </a:lnTo>
                    <a:lnTo>
                      <a:pt x="107" y="1330"/>
                    </a:lnTo>
                    <a:lnTo>
                      <a:pt x="118" y="1346"/>
                    </a:lnTo>
                    <a:lnTo>
                      <a:pt x="128" y="1359"/>
                    </a:lnTo>
                    <a:lnTo>
                      <a:pt x="141" y="1373"/>
                    </a:lnTo>
                    <a:lnTo>
                      <a:pt x="145" y="1378"/>
                    </a:lnTo>
                    <a:lnTo>
                      <a:pt x="150" y="1382"/>
                    </a:lnTo>
                    <a:lnTo>
                      <a:pt x="161" y="1390"/>
                    </a:lnTo>
                    <a:lnTo>
                      <a:pt x="167" y="1393"/>
                    </a:lnTo>
                    <a:lnTo>
                      <a:pt x="171" y="1396"/>
                    </a:lnTo>
                    <a:lnTo>
                      <a:pt x="183" y="1400"/>
                    </a:lnTo>
                    <a:lnTo>
                      <a:pt x="196" y="1403"/>
                    </a:lnTo>
                    <a:lnTo>
                      <a:pt x="209" y="1405"/>
                    </a:lnTo>
                    <a:lnTo>
                      <a:pt x="222" y="1405"/>
                    </a:lnTo>
                    <a:lnTo>
                      <a:pt x="235" y="1405"/>
                    </a:lnTo>
                    <a:lnTo>
                      <a:pt x="251" y="1403"/>
                    </a:lnTo>
                    <a:lnTo>
                      <a:pt x="264" y="1402"/>
                    </a:lnTo>
                    <a:lnTo>
                      <a:pt x="278" y="1399"/>
                    </a:lnTo>
                    <a:lnTo>
                      <a:pt x="292" y="1396"/>
                    </a:lnTo>
                    <a:lnTo>
                      <a:pt x="305" y="1393"/>
                    </a:lnTo>
                    <a:lnTo>
                      <a:pt x="319" y="1388"/>
                    </a:lnTo>
                    <a:lnTo>
                      <a:pt x="345" y="1379"/>
                    </a:lnTo>
                    <a:lnTo>
                      <a:pt x="353" y="1376"/>
                    </a:lnTo>
                    <a:lnTo>
                      <a:pt x="359" y="1373"/>
                    </a:lnTo>
                    <a:lnTo>
                      <a:pt x="366" y="1368"/>
                    </a:lnTo>
                    <a:lnTo>
                      <a:pt x="373" y="1365"/>
                    </a:lnTo>
                    <a:lnTo>
                      <a:pt x="385" y="1355"/>
                    </a:lnTo>
                    <a:lnTo>
                      <a:pt x="389" y="1350"/>
                    </a:lnTo>
                    <a:lnTo>
                      <a:pt x="394" y="1344"/>
                    </a:lnTo>
                    <a:lnTo>
                      <a:pt x="400" y="1338"/>
                    </a:lnTo>
                    <a:lnTo>
                      <a:pt x="405" y="1330"/>
                    </a:lnTo>
                    <a:lnTo>
                      <a:pt x="412" y="1317"/>
                    </a:lnTo>
                    <a:lnTo>
                      <a:pt x="421" y="1303"/>
                    </a:lnTo>
                    <a:lnTo>
                      <a:pt x="427" y="1286"/>
                    </a:lnTo>
                    <a:lnTo>
                      <a:pt x="434" y="1271"/>
                    </a:lnTo>
                    <a:lnTo>
                      <a:pt x="440" y="1254"/>
                    </a:lnTo>
                    <a:lnTo>
                      <a:pt x="449" y="1219"/>
                    </a:lnTo>
                    <a:lnTo>
                      <a:pt x="453" y="1203"/>
                    </a:lnTo>
                    <a:lnTo>
                      <a:pt x="456" y="1184"/>
                    </a:lnTo>
                    <a:lnTo>
                      <a:pt x="463" y="1151"/>
                    </a:lnTo>
                    <a:lnTo>
                      <a:pt x="464" y="1140"/>
                    </a:lnTo>
                    <a:lnTo>
                      <a:pt x="464" y="1128"/>
                    </a:lnTo>
                    <a:lnTo>
                      <a:pt x="463" y="1116"/>
                    </a:lnTo>
                    <a:lnTo>
                      <a:pt x="463" y="1110"/>
                    </a:lnTo>
                    <a:lnTo>
                      <a:pt x="461" y="1104"/>
                    </a:lnTo>
                    <a:lnTo>
                      <a:pt x="446" y="1046"/>
                    </a:lnTo>
                    <a:lnTo>
                      <a:pt x="444" y="1037"/>
                    </a:lnTo>
                    <a:lnTo>
                      <a:pt x="443" y="1026"/>
                    </a:lnTo>
                    <a:lnTo>
                      <a:pt x="437" y="997"/>
                    </a:lnTo>
                    <a:lnTo>
                      <a:pt x="437" y="980"/>
                    </a:lnTo>
                    <a:lnTo>
                      <a:pt x="437" y="952"/>
                    </a:lnTo>
                    <a:lnTo>
                      <a:pt x="437" y="907"/>
                    </a:lnTo>
                    <a:lnTo>
                      <a:pt x="435" y="886"/>
                    </a:lnTo>
                    <a:lnTo>
                      <a:pt x="435" y="866"/>
                    </a:lnTo>
                    <a:lnTo>
                      <a:pt x="437" y="825"/>
                    </a:lnTo>
                    <a:lnTo>
                      <a:pt x="438" y="805"/>
                    </a:lnTo>
                    <a:lnTo>
                      <a:pt x="440" y="786"/>
                    </a:lnTo>
                    <a:lnTo>
                      <a:pt x="444" y="766"/>
                    </a:lnTo>
                    <a:lnTo>
                      <a:pt x="447" y="748"/>
                    </a:lnTo>
                    <a:lnTo>
                      <a:pt x="455" y="719"/>
                    </a:lnTo>
                    <a:lnTo>
                      <a:pt x="466" y="690"/>
                    </a:lnTo>
                    <a:lnTo>
                      <a:pt x="472" y="676"/>
                    </a:lnTo>
                    <a:lnTo>
                      <a:pt x="479" y="661"/>
                    </a:lnTo>
                    <a:lnTo>
                      <a:pt x="485" y="647"/>
                    </a:lnTo>
                    <a:lnTo>
                      <a:pt x="493" y="633"/>
                    </a:lnTo>
                    <a:lnTo>
                      <a:pt x="510" y="608"/>
                    </a:lnTo>
                    <a:lnTo>
                      <a:pt x="530" y="582"/>
                    </a:lnTo>
                    <a:lnTo>
                      <a:pt x="539" y="570"/>
                    </a:lnTo>
                    <a:lnTo>
                      <a:pt x="550" y="557"/>
                    </a:lnTo>
                    <a:lnTo>
                      <a:pt x="560" y="547"/>
                    </a:lnTo>
                    <a:lnTo>
                      <a:pt x="571" y="536"/>
                    </a:lnTo>
                    <a:lnTo>
                      <a:pt x="601" y="542"/>
                    </a:lnTo>
                    <a:lnTo>
                      <a:pt x="626" y="547"/>
                    </a:lnTo>
                    <a:lnTo>
                      <a:pt x="672" y="556"/>
                    </a:lnTo>
                    <a:lnTo>
                      <a:pt x="697" y="562"/>
                    </a:lnTo>
                    <a:lnTo>
                      <a:pt x="726" y="571"/>
                    </a:lnTo>
                    <a:lnTo>
                      <a:pt x="763" y="582"/>
                    </a:lnTo>
                    <a:lnTo>
                      <a:pt x="807" y="598"/>
                    </a:lnTo>
                    <a:lnTo>
                      <a:pt x="816" y="597"/>
                    </a:lnTo>
                    <a:lnTo>
                      <a:pt x="833" y="594"/>
                    </a:lnTo>
                    <a:lnTo>
                      <a:pt x="861" y="588"/>
                    </a:lnTo>
                    <a:lnTo>
                      <a:pt x="894" y="579"/>
                    </a:lnTo>
                    <a:lnTo>
                      <a:pt x="908" y="574"/>
                    </a:lnTo>
                    <a:lnTo>
                      <a:pt x="922" y="570"/>
                    </a:lnTo>
                    <a:lnTo>
                      <a:pt x="934" y="565"/>
                    </a:lnTo>
                    <a:lnTo>
                      <a:pt x="949" y="557"/>
                    </a:lnTo>
                    <a:lnTo>
                      <a:pt x="964" y="548"/>
                    </a:lnTo>
                    <a:lnTo>
                      <a:pt x="983" y="536"/>
                    </a:lnTo>
                    <a:lnTo>
                      <a:pt x="984" y="533"/>
                    </a:lnTo>
                    <a:lnTo>
                      <a:pt x="984" y="527"/>
                    </a:lnTo>
                    <a:lnTo>
                      <a:pt x="983" y="518"/>
                    </a:lnTo>
                    <a:lnTo>
                      <a:pt x="980" y="506"/>
                    </a:lnTo>
                    <a:lnTo>
                      <a:pt x="977" y="493"/>
                    </a:lnTo>
                    <a:lnTo>
                      <a:pt x="971" y="478"/>
                    </a:lnTo>
                    <a:lnTo>
                      <a:pt x="957" y="443"/>
                    </a:lnTo>
                    <a:lnTo>
                      <a:pt x="949" y="425"/>
                    </a:lnTo>
                    <a:lnTo>
                      <a:pt x="940" y="405"/>
                    </a:lnTo>
                    <a:lnTo>
                      <a:pt x="919" y="366"/>
                    </a:lnTo>
                    <a:lnTo>
                      <a:pt x="894" y="328"/>
                    </a:lnTo>
                    <a:lnTo>
                      <a:pt x="882" y="309"/>
                    </a:lnTo>
                    <a:lnTo>
                      <a:pt x="870" y="291"/>
                    </a:lnTo>
                    <a:lnTo>
                      <a:pt x="867" y="288"/>
                    </a:lnTo>
                    <a:lnTo>
                      <a:pt x="861" y="280"/>
                    </a:lnTo>
                    <a:lnTo>
                      <a:pt x="858" y="273"/>
                    </a:lnTo>
                    <a:lnTo>
                      <a:pt x="853" y="265"/>
                    </a:lnTo>
                    <a:lnTo>
                      <a:pt x="852" y="258"/>
                    </a:lnTo>
                    <a:lnTo>
                      <a:pt x="850" y="250"/>
                    </a:lnTo>
                    <a:lnTo>
                      <a:pt x="849" y="235"/>
                    </a:lnTo>
                    <a:lnTo>
                      <a:pt x="850" y="220"/>
                    </a:lnTo>
                    <a:lnTo>
                      <a:pt x="853" y="206"/>
                    </a:lnTo>
                    <a:lnTo>
                      <a:pt x="856" y="191"/>
                    </a:lnTo>
                    <a:lnTo>
                      <a:pt x="864" y="160"/>
                    </a:lnTo>
                    <a:lnTo>
                      <a:pt x="870" y="134"/>
                    </a:lnTo>
                    <a:lnTo>
                      <a:pt x="874" y="112"/>
                    </a:lnTo>
                    <a:lnTo>
                      <a:pt x="877" y="90"/>
                    </a:lnTo>
                    <a:lnTo>
                      <a:pt x="881" y="69"/>
                    </a:lnTo>
                    <a:lnTo>
                      <a:pt x="881" y="66"/>
                    </a:lnTo>
                    <a:lnTo>
                      <a:pt x="879" y="63"/>
                    </a:lnTo>
                    <a:lnTo>
                      <a:pt x="876" y="58"/>
                    </a:lnTo>
                    <a:lnTo>
                      <a:pt x="870" y="52"/>
                    </a:lnTo>
                    <a:lnTo>
                      <a:pt x="862" y="46"/>
                    </a:lnTo>
                    <a:lnTo>
                      <a:pt x="853" y="38"/>
                    </a:lnTo>
                    <a:lnTo>
                      <a:pt x="842" y="32"/>
                    </a:lnTo>
                    <a:lnTo>
                      <a:pt x="820" y="22"/>
                    </a:lnTo>
                    <a:lnTo>
                      <a:pt x="797" y="11"/>
                    </a:lnTo>
                    <a:lnTo>
                      <a:pt x="786" y="8"/>
                    </a:lnTo>
                    <a:lnTo>
                      <a:pt x="775" y="3"/>
                    </a:lnTo>
                    <a:lnTo>
                      <a:pt x="768" y="2"/>
                    </a:lnTo>
                    <a:lnTo>
                      <a:pt x="760" y="0"/>
                    </a:lnTo>
                    <a:lnTo>
                      <a:pt x="755" y="2"/>
                    </a:lnTo>
                    <a:lnTo>
                      <a:pt x="754" y="3"/>
                    </a:lnTo>
                    <a:lnTo>
                      <a:pt x="740" y="34"/>
                    </a:lnTo>
                    <a:lnTo>
                      <a:pt x="733" y="58"/>
                    </a:lnTo>
                    <a:lnTo>
                      <a:pt x="730" y="67"/>
                    </a:lnTo>
                    <a:lnTo>
                      <a:pt x="728" y="70"/>
                    </a:lnTo>
                    <a:lnTo>
                      <a:pt x="728" y="73"/>
                    </a:lnTo>
                    <a:lnTo>
                      <a:pt x="726" y="34"/>
                    </a:lnTo>
                    <a:lnTo>
                      <a:pt x="725" y="16"/>
                    </a:lnTo>
                    <a:lnTo>
                      <a:pt x="723" y="10"/>
                    </a:lnTo>
                    <a:lnTo>
                      <a:pt x="722" y="8"/>
                    </a:lnTo>
                    <a:lnTo>
                      <a:pt x="716" y="7"/>
                    </a:lnTo>
                    <a:lnTo>
                      <a:pt x="708" y="5"/>
                    </a:lnTo>
                    <a:lnTo>
                      <a:pt x="701" y="5"/>
                    </a:lnTo>
                    <a:lnTo>
                      <a:pt x="691" y="5"/>
                    </a:lnTo>
                    <a:lnTo>
                      <a:pt x="672" y="7"/>
                    </a:lnTo>
                    <a:lnTo>
                      <a:pt x="650" y="10"/>
                    </a:lnTo>
                    <a:lnTo>
                      <a:pt x="630" y="13"/>
                    </a:lnTo>
                    <a:lnTo>
                      <a:pt x="614" y="16"/>
                    </a:lnTo>
                    <a:lnTo>
                      <a:pt x="601" y="20"/>
                    </a:lnTo>
                    <a:lnTo>
                      <a:pt x="595" y="22"/>
                    </a:lnTo>
                    <a:lnTo>
                      <a:pt x="595" y="25"/>
                    </a:lnTo>
                    <a:lnTo>
                      <a:pt x="594" y="32"/>
                    </a:lnTo>
                    <a:lnTo>
                      <a:pt x="592" y="54"/>
                    </a:lnTo>
                    <a:lnTo>
                      <a:pt x="591" y="83"/>
                    </a:lnTo>
                    <a:lnTo>
                      <a:pt x="589" y="99"/>
                    </a:lnTo>
                    <a:lnTo>
                      <a:pt x="586" y="116"/>
                    </a:lnTo>
                    <a:lnTo>
                      <a:pt x="585" y="131"/>
                    </a:lnTo>
                    <a:lnTo>
                      <a:pt x="580" y="148"/>
                    </a:lnTo>
                    <a:lnTo>
                      <a:pt x="577" y="162"/>
                    </a:lnTo>
                    <a:lnTo>
                      <a:pt x="571" y="174"/>
                    </a:lnTo>
                    <a:lnTo>
                      <a:pt x="568" y="180"/>
                    </a:lnTo>
                    <a:lnTo>
                      <a:pt x="565" y="185"/>
                    </a:lnTo>
                    <a:lnTo>
                      <a:pt x="560" y="188"/>
                    </a:lnTo>
                    <a:lnTo>
                      <a:pt x="557" y="191"/>
                    </a:lnTo>
                    <a:lnTo>
                      <a:pt x="553" y="194"/>
                    </a:lnTo>
                    <a:lnTo>
                      <a:pt x="548" y="195"/>
                    </a:lnTo>
                    <a:lnTo>
                      <a:pt x="543" y="195"/>
                    </a:lnTo>
                    <a:lnTo>
                      <a:pt x="537" y="194"/>
                    </a:lnTo>
                    <a:lnTo>
                      <a:pt x="531" y="194"/>
                    </a:lnTo>
                    <a:lnTo>
                      <a:pt x="524" y="194"/>
                    </a:lnTo>
                    <a:lnTo>
                      <a:pt x="513" y="194"/>
                    </a:lnTo>
                    <a:lnTo>
                      <a:pt x="502" y="195"/>
                    </a:lnTo>
                    <a:lnTo>
                      <a:pt x="478" y="198"/>
                    </a:lnTo>
                    <a:lnTo>
                      <a:pt x="449" y="204"/>
                    </a:lnTo>
                    <a:lnTo>
                      <a:pt x="418" y="212"/>
                    </a:lnTo>
                    <a:lnTo>
                      <a:pt x="388" y="220"/>
                    </a:lnTo>
                    <a:lnTo>
                      <a:pt x="357" y="229"/>
                    </a:lnTo>
                    <a:lnTo>
                      <a:pt x="331" y="238"/>
                    </a:lnTo>
                    <a:lnTo>
                      <a:pt x="321" y="241"/>
                    </a:lnTo>
                    <a:lnTo>
                      <a:pt x="316" y="241"/>
                    </a:lnTo>
                    <a:lnTo>
                      <a:pt x="312" y="239"/>
                    </a:lnTo>
                    <a:lnTo>
                      <a:pt x="308" y="238"/>
                    </a:lnTo>
                    <a:lnTo>
                      <a:pt x="304" y="236"/>
                    </a:lnTo>
                    <a:lnTo>
                      <a:pt x="296" y="230"/>
                    </a:lnTo>
                    <a:lnTo>
                      <a:pt x="289" y="223"/>
                    </a:lnTo>
                    <a:lnTo>
                      <a:pt x="283" y="213"/>
                    </a:lnTo>
                    <a:lnTo>
                      <a:pt x="276" y="204"/>
                    </a:lnTo>
                    <a:lnTo>
                      <a:pt x="270" y="192"/>
                    </a:lnTo>
                    <a:lnTo>
                      <a:pt x="260" y="168"/>
                    </a:lnTo>
                    <a:lnTo>
                      <a:pt x="247" y="142"/>
                    </a:lnTo>
                    <a:lnTo>
                      <a:pt x="240" y="130"/>
                    </a:lnTo>
                    <a:lnTo>
                      <a:pt x="232" y="119"/>
                    </a:lnTo>
                    <a:lnTo>
                      <a:pt x="225" y="108"/>
                    </a:lnTo>
                    <a:lnTo>
                      <a:pt x="220" y="105"/>
                    </a:lnTo>
                    <a:lnTo>
                      <a:pt x="215" y="101"/>
                    </a:lnTo>
                    <a:lnTo>
                      <a:pt x="214" y="99"/>
                    </a:lnTo>
                    <a:lnTo>
                      <a:pt x="212" y="99"/>
                    </a:lnTo>
                    <a:lnTo>
                      <a:pt x="205" y="99"/>
                    </a:lnTo>
                    <a:lnTo>
                      <a:pt x="196" y="101"/>
                    </a:lnTo>
                    <a:lnTo>
                      <a:pt x="186" y="102"/>
                    </a:lnTo>
                    <a:lnTo>
                      <a:pt x="168" y="108"/>
                    </a:lnTo>
                    <a:lnTo>
                      <a:pt x="156" y="112"/>
                    </a:lnTo>
                    <a:lnTo>
                      <a:pt x="148" y="116"/>
                    </a:lnTo>
                    <a:lnTo>
                      <a:pt x="142" y="119"/>
                    </a:lnTo>
                    <a:lnTo>
                      <a:pt x="135" y="125"/>
                    </a:lnTo>
                    <a:lnTo>
                      <a:pt x="127" y="130"/>
                    </a:lnTo>
                    <a:lnTo>
                      <a:pt x="115" y="142"/>
                    </a:lnTo>
                    <a:lnTo>
                      <a:pt x="103" y="153"/>
                    </a:lnTo>
                    <a:lnTo>
                      <a:pt x="92" y="165"/>
                    </a:lnTo>
                    <a:lnTo>
                      <a:pt x="86" y="175"/>
                    </a:lnTo>
                    <a:lnTo>
                      <a:pt x="81" y="183"/>
                    </a:lnTo>
                    <a:lnTo>
                      <a:pt x="81" y="185"/>
                    </a:lnTo>
                    <a:lnTo>
                      <a:pt x="81" y="188"/>
                    </a:lnTo>
                    <a:lnTo>
                      <a:pt x="98" y="213"/>
                    </a:lnTo>
                    <a:lnTo>
                      <a:pt x="113" y="238"/>
                    </a:lnTo>
                    <a:lnTo>
                      <a:pt x="124" y="253"/>
                    </a:lnTo>
                    <a:lnTo>
                      <a:pt x="133" y="268"/>
                    </a:lnTo>
                    <a:lnTo>
                      <a:pt x="141" y="283"/>
                    </a:lnTo>
                    <a:lnTo>
                      <a:pt x="147" y="297"/>
                    </a:lnTo>
                    <a:lnTo>
                      <a:pt x="151" y="312"/>
                    </a:lnTo>
                    <a:lnTo>
                      <a:pt x="156" y="329"/>
                    </a:lnTo>
                    <a:lnTo>
                      <a:pt x="159" y="347"/>
                    </a:lnTo>
                    <a:lnTo>
                      <a:pt x="161" y="369"/>
                    </a:lnTo>
                    <a:lnTo>
                      <a:pt x="161" y="378"/>
                    </a:lnTo>
                    <a:lnTo>
                      <a:pt x="161" y="387"/>
                    </a:lnTo>
                    <a:lnTo>
                      <a:pt x="159" y="392"/>
                    </a:lnTo>
                    <a:lnTo>
                      <a:pt x="157" y="396"/>
                    </a:lnTo>
                    <a:lnTo>
                      <a:pt x="154" y="405"/>
                    </a:lnTo>
                    <a:lnTo>
                      <a:pt x="148" y="422"/>
                    </a:lnTo>
                    <a:lnTo>
                      <a:pt x="147" y="431"/>
                    </a:lnTo>
                    <a:lnTo>
                      <a:pt x="144" y="439"/>
                    </a:lnTo>
                    <a:lnTo>
                      <a:pt x="132" y="463"/>
                    </a:lnTo>
                    <a:close/>
                  </a:path>
                </a:pathLst>
              </a:custGeom>
              <a:solidFill>
                <a:srgbClr val="E8E8E8"/>
              </a:solidFill>
              <a:ln w="9525">
                <a:solidFill>
                  <a:schemeClr val="tx2"/>
                </a:solidFill>
                <a:round/>
                <a:headEnd/>
                <a:tailEnd/>
              </a:ln>
            </p:spPr>
            <p:txBody>
              <a:bodyPr/>
              <a:lstStyle/>
              <a:p>
                <a:endParaRPr lang="en-US" sz="3120"/>
              </a:p>
            </p:txBody>
          </p:sp>
          <p:sp>
            <p:nvSpPr>
              <p:cNvPr id="389868" name="Freeform 748"/>
              <p:cNvSpPr>
                <a:spLocks/>
              </p:cNvSpPr>
              <p:nvPr/>
            </p:nvSpPr>
            <p:spPr bwMode="auto">
              <a:xfrm>
                <a:off x="481" y="1262"/>
                <a:ext cx="67" cy="179"/>
              </a:xfrm>
              <a:custGeom>
                <a:avLst/>
                <a:gdLst>
                  <a:gd name="T0" fmla="*/ 133 w 133"/>
                  <a:gd name="T1" fmla="*/ 3 h 357"/>
                  <a:gd name="T2" fmla="*/ 110 w 133"/>
                  <a:gd name="T3" fmla="*/ 45 h 357"/>
                  <a:gd name="T4" fmla="*/ 99 w 133"/>
                  <a:gd name="T5" fmla="*/ 65 h 357"/>
                  <a:gd name="T6" fmla="*/ 88 w 133"/>
                  <a:gd name="T7" fmla="*/ 86 h 357"/>
                  <a:gd name="T8" fmla="*/ 70 w 133"/>
                  <a:gd name="T9" fmla="*/ 130 h 357"/>
                  <a:gd name="T10" fmla="*/ 61 w 133"/>
                  <a:gd name="T11" fmla="*/ 152 h 357"/>
                  <a:gd name="T12" fmla="*/ 53 w 133"/>
                  <a:gd name="T13" fmla="*/ 173 h 357"/>
                  <a:gd name="T14" fmla="*/ 46 w 133"/>
                  <a:gd name="T15" fmla="*/ 196 h 357"/>
                  <a:gd name="T16" fmla="*/ 38 w 133"/>
                  <a:gd name="T17" fmla="*/ 219 h 357"/>
                  <a:gd name="T18" fmla="*/ 26 w 133"/>
                  <a:gd name="T19" fmla="*/ 264 h 357"/>
                  <a:gd name="T20" fmla="*/ 15 w 133"/>
                  <a:gd name="T21" fmla="*/ 310 h 357"/>
                  <a:gd name="T22" fmla="*/ 11 w 133"/>
                  <a:gd name="T23" fmla="*/ 333 h 357"/>
                  <a:gd name="T24" fmla="*/ 7 w 133"/>
                  <a:gd name="T25" fmla="*/ 357 h 357"/>
                  <a:gd name="T26" fmla="*/ 0 w 133"/>
                  <a:gd name="T27" fmla="*/ 356 h 357"/>
                  <a:gd name="T28" fmla="*/ 4 w 133"/>
                  <a:gd name="T29" fmla="*/ 333 h 357"/>
                  <a:gd name="T30" fmla="*/ 9 w 133"/>
                  <a:gd name="T31" fmla="*/ 308 h 357"/>
                  <a:gd name="T32" fmla="*/ 20 w 133"/>
                  <a:gd name="T33" fmla="*/ 263 h 357"/>
                  <a:gd name="T34" fmla="*/ 32 w 133"/>
                  <a:gd name="T35" fmla="*/ 216 h 357"/>
                  <a:gd name="T36" fmla="*/ 40 w 133"/>
                  <a:gd name="T37" fmla="*/ 194 h 357"/>
                  <a:gd name="T38" fmla="*/ 47 w 133"/>
                  <a:gd name="T39" fmla="*/ 171 h 357"/>
                  <a:gd name="T40" fmla="*/ 55 w 133"/>
                  <a:gd name="T41" fmla="*/ 149 h 357"/>
                  <a:gd name="T42" fmla="*/ 64 w 133"/>
                  <a:gd name="T43" fmla="*/ 127 h 357"/>
                  <a:gd name="T44" fmla="*/ 82 w 133"/>
                  <a:gd name="T45" fmla="*/ 83 h 357"/>
                  <a:gd name="T46" fmla="*/ 93 w 133"/>
                  <a:gd name="T47" fmla="*/ 62 h 357"/>
                  <a:gd name="T48" fmla="*/ 104 w 133"/>
                  <a:gd name="T49" fmla="*/ 42 h 357"/>
                  <a:gd name="T50" fmla="*/ 126 w 133"/>
                  <a:gd name="T51" fmla="*/ 0 h 357"/>
                  <a:gd name="T52" fmla="*/ 133 w 133"/>
                  <a:gd name="T53" fmla="*/ 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357">
                    <a:moveTo>
                      <a:pt x="133" y="3"/>
                    </a:moveTo>
                    <a:lnTo>
                      <a:pt x="110" y="45"/>
                    </a:lnTo>
                    <a:lnTo>
                      <a:pt x="99" y="65"/>
                    </a:lnTo>
                    <a:lnTo>
                      <a:pt x="88" y="86"/>
                    </a:lnTo>
                    <a:lnTo>
                      <a:pt x="70" y="130"/>
                    </a:lnTo>
                    <a:lnTo>
                      <a:pt x="61" y="152"/>
                    </a:lnTo>
                    <a:lnTo>
                      <a:pt x="53" y="173"/>
                    </a:lnTo>
                    <a:lnTo>
                      <a:pt x="46" y="196"/>
                    </a:lnTo>
                    <a:lnTo>
                      <a:pt x="38" y="219"/>
                    </a:lnTo>
                    <a:lnTo>
                      <a:pt x="26" y="264"/>
                    </a:lnTo>
                    <a:lnTo>
                      <a:pt x="15" y="310"/>
                    </a:lnTo>
                    <a:lnTo>
                      <a:pt x="11" y="333"/>
                    </a:lnTo>
                    <a:lnTo>
                      <a:pt x="7" y="357"/>
                    </a:lnTo>
                    <a:lnTo>
                      <a:pt x="0" y="356"/>
                    </a:lnTo>
                    <a:lnTo>
                      <a:pt x="4" y="333"/>
                    </a:lnTo>
                    <a:lnTo>
                      <a:pt x="9" y="308"/>
                    </a:lnTo>
                    <a:lnTo>
                      <a:pt x="20" y="263"/>
                    </a:lnTo>
                    <a:lnTo>
                      <a:pt x="32" y="216"/>
                    </a:lnTo>
                    <a:lnTo>
                      <a:pt x="40" y="194"/>
                    </a:lnTo>
                    <a:lnTo>
                      <a:pt x="47" y="171"/>
                    </a:lnTo>
                    <a:lnTo>
                      <a:pt x="55" y="149"/>
                    </a:lnTo>
                    <a:lnTo>
                      <a:pt x="64" y="127"/>
                    </a:lnTo>
                    <a:lnTo>
                      <a:pt x="82" y="83"/>
                    </a:lnTo>
                    <a:lnTo>
                      <a:pt x="93" y="62"/>
                    </a:lnTo>
                    <a:lnTo>
                      <a:pt x="104" y="42"/>
                    </a:lnTo>
                    <a:lnTo>
                      <a:pt x="126" y="0"/>
                    </a:lnTo>
                    <a:lnTo>
                      <a:pt x="133" y="3"/>
                    </a:lnTo>
                    <a:close/>
                  </a:path>
                </a:pathLst>
              </a:custGeom>
              <a:solidFill>
                <a:srgbClr val="000000"/>
              </a:solidFill>
              <a:ln w="9525">
                <a:solidFill>
                  <a:schemeClr val="tx2"/>
                </a:solidFill>
                <a:round/>
                <a:headEnd/>
                <a:tailEnd/>
              </a:ln>
            </p:spPr>
            <p:txBody>
              <a:bodyPr/>
              <a:lstStyle/>
              <a:p>
                <a:endParaRPr lang="en-US" sz="3120"/>
              </a:p>
            </p:txBody>
          </p:sp>
          <p:sp>
            <p:nvSpPr>
              <p:cNvPr id="389869" name="Freeform 749"/>
              <p:cNvSpPr>
                <a:spLocks/>
              </p:cNvSpPr>
              <p:nvPr/>
            </p:nvSpPr>
            <p:spPr bwMode="auto">
              <a:xfrm>
                <a:off x="479" y="1440"/>
                <a:ext cx="18" cy="145"/>
              </a:xfrm>
              <a:custGeom>
                <a:avLst/>
                <a:gdLst>
                  <a:gd name="T0" fmla="*/ 12 w 37"/>
                  <a:gd name="T1" fmla="*/ 1 h 289"/>
                  <a:gd name="T2" fmla="*/ 9 w 37"/>
                  <a:gd name="T3" fmla="*/ 18 h 289"/>
                  <a:gd name="T4" fmla="*/ 8 w 37"/>
                  <a:gd name="T5" fmla="*/ 35 h 289"/>
                  <a:gd name="T6" fmla="*/ 6 w 37"/>
                  <a:gd name="T7" fmla="*/ 70 h 289"/>
                  <a:gd name="T8" fmla="*/ 8 w 37"/>
                  <a:gd name="T9" fmla="*/ 106 h 289"/>
                  <a:gd name="T10" fmla="*/ 11 w 37"/>
                  <a:gd name="T11" fmla="*/ 141 h 289"/>
                  <a:gd name="T12" fmla="*/ 16 w 37"/>
                  <a:gd name="T13" fmla="*/ 178 h 289"/>
                  <a:gd name="T14" fmla="*/ 22 w 37"/>
                  <a:gd name="T15" fmla="*/ 214 h 289"/>
                  <a:gd name="T16" fmla="*/ 37 w 37"/>
                  <a:gd name="T17" fmla="*/ 287 h 289"/>
                  <a:gd name="T18" fmla="*/ 29 w 37"/>
                  <a:gd name="T19" fmla="*/ 289 h 289"/>
                  <a:gd name="T20" fmla="*/ 14 w 37"/>
                  <a:gd name="T21" fmla="*/ 216 h 289"/>
                  <a:gd name="T22" fmla="*/ 8 w 37"/>
                  <a:gd name="T23" fmla="*/ 179 h 289"/>
                  <a:gd name="T24" fmla="*/ 3 w 37"/>
                  <a:gd name="T25" fmla="*/ 143 h 289"/>
                  <a:gd name="T26" fmla="*/ 0 w 37"/>
                  <a:gd name="T27" fmla="*/ 106 h 289"/>
                  <a:gd name="T28" fmla="*/ 0 w 37"/>
                  <a:gd name="T29" fmla="*/ 70 h 289"/>
                  <a:gd name="T30" fmla="*/ 0 w 37"/>
                  <a:gd name="T31" fmla="*/ 35 h 289"/>
                  <a:gd name="T32" fmla="*/ 3 w 37"/>
                  <a:gd name="T33" fmla="*/ 18 h 289"/>
                  <a:gd name="T34" fmla="*/ 5 w 37"/>
                  <a:gd name="T35" fmla="*/ 0 h 289"/>
                  <a:gd name="T36" fmla="*/ 12 w 37"/>
                  <a:gd name="T37" fmla="*/ 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289">
                    <a:moveTo>
                      <a:pt x="12" y="1"/>
                    </a:moveTo>
                    <a:lnTo>
                      <a:pt x="9" y="18"/>
                    </a:lnTo>
                    <a:lnTo>
                      <a:pt x="8" y="35"/>
                    </a:lnTo>
                    <a:lnTo>
                      <a:pt x="6" y="70"/>
                    </a:lnTo>
                    <a:lnTo>
                      <a:pt x="8" y="106"/>
                    </a:lnTo>
                    <a:lnTo>
                      <a:pt x="11" y="141"/>
                    </a:lnTo>
                    <a:lnTo>
                      <a:pt x="16" y="178"/>
                    </a:lnTo>
                    <a:lnTo>
                      <a:pt x="22" y="214"/>
                    </a:lnTo>
                    <a:lnTo>
                      <a:pt x="37" y="287"/>
                    </a:lnTo>
                    <a:lnTo>
                      <a:pt x="29" y="289"/>
                    </a:lnTo>
                    <a:lnTo>
                      <a:pt x="14" y="216"/>
                    </a:lnTo>
                    <a:lnTo>
                      <a:pt x="8" y="179"/>
                    </a:lnTo>
                    <a:lnTo>
                      <a:pt x="3" y="143"/>
                    </a:lnTo>
                    <a:lnTo>
                      <a:pt x="0" y="106"/>
                    </a:lnTo>
                    <a:lnTo>
                      <a:pt x="0" y="70"/>
                    </a:lnTo>
                    <a:lnTo>
                      <a:pt x="0" y="35"/>
                    </a:lnTo>
                    <a:lnTo>
                      <a:pt x="3" y="18"/>
                    </a:lnTo>
                    <a:lnTo>
                      <a:pt x="5" y="0"/>
                    </a:lnTo>
                    <a:lnTo>
                      <a:pt x="12" y="1"/>
                    </a:lnTo>
                    <a:close/>
                  </a:path>
                </a:pathLst>
              </a:custGeom>
              <a:solidFill>
                <a:srgbClr val="000000"/>
              </a:solidFill>
              <a:ln w="9525">
                <a:solidFill>
                  <a:schemeClr val="tx2"/>
                </a:solidFill>
                <a:round/>
                <a:headEnd/>
                <a:tailEnd/>
              </a:ln>
            </p:spPr>
            <p:txBody>
              <a:bodyPr/>
              <a:lstStyle/>
              <a:p>
                <a:endParaRPr lang="en-US" sz="3120"/>
              </a:p>
            </p:txBody>
          </p:sp>
          <p:sp>
            <p:nvSpPr>
              <p:cNvPr id="389870" name="Freeform 750"/>
              <p:cNvSpPr>
                <a:spLocks/>
              </p:cNvSpPr>
              <p:nvPr/>
            </p:nvSpPr>
            <p:spPr bwMode="auto">
              <a:xfrm>
                <a:off x="481" y="1440"/>
                <a:ext cx="4" cy="1"/>
              </a:xfrm>
              <a:custGeom>
                <a:avLst/>
                <a:gdLst>
                  <a:gd name="T0" fmla="*/ 0 w 7"/>
                  <a:gd name="T1" fmla="*/ 0 h 1"/>
                  <a:gd name="T2" fmla="*/ 7 w 7"/>
                  <a:gd name="T3" fmla="*/ 1 h 1"/>
                  <a:gd name="T4" fmla="*/ 0 w 7"/>
                  <a:gd name="T5" fmla="*/ 0 h 1"/>
                </a:gdLst>
                <a:ahLst/>
                <a:cxnLst>
                  <a:cxn ang="0">
                    <a:pos x="T0" y="T1"/>
                  </a:cxn>
                  <a:cxn ang="0">
                    <a:pos x="T2" y="T3"/>
                  </a:cxn>
                  <a:cxn ang="0">
                    <a:pos x="T4" y="T5"/>
                  </a:cxn>
                </a:cxnLst>
                <a:rect l="0" t="0" r="r" b="b"/>
                <a:pathLst>
                  <a:path w="7" h="1">
                    <a:moveTo>
                      <a:pt x="0" y="0"/>
                    </a:moveTo>
                    <a:lnTo>
                      <a:pt x="7" y="1"/>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71" name="Freeform 751"/>
              <p:cNvSpPr>
                <a:spLocks/>
              </p:cNvSpPr>
              <p:nvPr/>
            </p:nvSpPr>
            <p:spPr bwMode="auto">
              <a:xfrm>
                <a:off x="494" y="1583"/>
                <a:ext cx="4" cy="3"/>
              </a:xfrm>
              <a:custGeom>
                <a:avLst/>
                <a:gdLst>
                  <a:gd name="T0" fmla="*/ 6 w 9"/>
                  <a:gd name="T1" fmla="*/ 0 h 6"/>
                  <a:gd name="T2" fmla="*/ 6 w 9"/>
                  <a:gd name="T3" fmla="*/ 1 h 6"/>
                  <a:gd name="T4" fmla="*/ 3 w 9"/>
                  <a:gd name="T5" fmla="*/ 0 h 6"/>
                  <a:gd name="T6" fmla="*/ 3 w 9"/>
                  <a:gd name="T7" fmla="*/ 0 h 6"/>
                  <a:gd name="T8" fmla="*/ 9 w 9"/>
                  <a:gd name="T9" fmla="*/ 4 h 6"/>
                  <a:gd name="T10" fmla="*/ 6 w 9"/>
                  <a:gd name="T11" fmla="*/ 6 h 6"/>
                  <a:gd name="T12" fmla="*/ 2 w 9"/>
                  <a:gd name="T13" fmla="*/ 6 h 6"/>
                  <a:gd name="T14" fmla="*/ 0 w 9"/>
                  <a:gd name="T15" fmla="*/ 3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6" y="1"/>
                    </a:lnTo>
                    <a:lnTo>
                      <a:pt x="3" y="0"/>
                    </a:lnTo>
                    <a:lnTo>
                      <a:pt x="3" y="0"/>
                    </a:lnTo>
                    <a:lnTo>
                      <a:pt x="9" y="4"/>
                    </a:lnTo>
                    <a:lnTo>
                      <a:pt x="6" y="6"/>
                    </a:lnTo>
                    <a:lnTo>
                      <a:pt x="2" y="6"/>
                    </a:lnTo>
                    <a:lnTo>
                      <a:pt x="0" y="3"/>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9872" name="Freeform 752"/>
              <p:cNvSpPr>
                <a:spLocks/>
              </p:cNvSpPr>
              <p:nvPr/>
            </p:nvSpPr>
            <p:spPr bwMode="auto">
              <a:xfrm>
                <a:off x="494" y="1583"/>
                <a:ext cx="3" cy="2"/>
              </a:xfrm>
              <a:custGeom>
                <a:avLst/>
                <a:gdLst>
                  <a:gd name="T0" fmla="*/ 0 w 8"/>
                  <a:gd name="T1" fmla="*/ 3 h 3"/>
                  <a:gd name="T2" fmla="*/ 6 w 8"/>
                  <a:gd name="T3" fmla="*/ 0 h 3"/>
                  <a:gd name="T4" fmla="*/ 8 w 8"/>
                  <a:gd name="T5" fmla="*/ 1 h 3"/>
                  <a:gd name="T6" fmla="*/ 0 w 8"/>
                  <a:gd name="T7" fmla="*/ 3 h 3"/>
                </a:gdLst>
                <a:ahLst/>
                <a:cxnLst>
                  <a:cxn ang="0">
                    <a:pos x="T0" y="T1"/>
                  </a:cxn>
                  <a:cxn ang="0">
                    <a:pos x="T2" y="T3"/>
                  </a:cxn>
                  <a:cxn ang="0">
                    <a:pos x="T4" y="T5"/>
                  </a:cxn>
                  <a:cxn ang="0">
                    <a:pos x="T6" y="T7"/>
                  </a:cxn>
                </a:cxnLst>
                <a:rect l="0" t="0" r="r" b="b"/>
                <a:pathLst>
                  <a:path w="8" h="3">
                    <a:moveTo>
                      <a:pt x="0" y="3"/>
                    </a:moveTo>
                    <a:lnTo>
                      <a:pt x="6" y="0"/>
                    </a:lnTo>
                    <a:lnTo>
                      <a:pt x="8"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9873" name="Freeform 753"/>
              <p:cNvSpPr>
                <a:spLocks/>
              </p:cNvSpPr>
              <p:nvPr/>
            </p:nvSpPr>
            <p:spPr bwMode="auto">
              <a:xfrm>
                <a:off x="495" y="1584"/>
                <a:ext cx="57" cy="136"/>
              </a:xfrm>
              <a:custGeom>
                <a:avLst/>
                <a:gdLst>
                  <a:gd name="T0" fmla="*/ 6 w 115"/>
                  <a:gd name="T1" fmla="*/ 0 h 271"/>
                  <a:gd name="T2" fmla="*/ 13 w 115"/>
                  <a:gd name="T3" fmla="*/ 37 h 271"/>
                  <a:gd name="T4" fmla="*/ 20 w 115"/>
                  <a:gd name="T5" fmla="*/ 73 h 271"/>
                  <a:gd name="T6" fmla="*/ 25 w 115"/>
                  <a:gd name="T7" fmla="*/ 90 h 271"/>
                  <a:gd name="T8" fmla="*/ 29 w 115"/>
                  <a:gd name="T9" fmla="*/ 108 h 271"/>
                  <a:gd name="T10" fmla="*/ 35 w 115"/>
                  <a:gd name="T11" fmla="*/ 127 h 271"/>
                  <a:gd name="T12" fmla="*/ 42 w 115"/>
                  <a:gd name="T13" fmla="*/ 143 h 271"/>
                  <a:gd name="T14" fmla="*/ 48 w 115"/>
                  <a:gd name="T15" fmla="*/ 160 h 271"/>
                  <a:gd name="T16" fmla="*/ 55 w 115"/>
                  <a:gd name="T17" fmla="*/ 177 h 271"/>
                  <a:gd name="T18" fmla="*/ 63 w 115"/>
                  <a:gd name="T19" fmla="*/ 193 h 271"/>
                  <a:gd name="T20" fmla="*/ 72 w 115"/>
                  <a:gd name="T21" fmla="*/ 209 h 271"/>
                  <a:gd name="T22" fmla="*/ 81 w 115"/>
                  <a:gd name="T23" fmla="*/ 224 h 271"/>
                  <a:gd name="T24" fmla="*/ 92 w 115"/>
                  <a:gd name="T25" fmla="*/ 239 h 271"/>
                  <a:gd name="T26" fmla="*/ 103 w 115"/>
                  <a:gd name="T27" fmla="*/ 253 h 271"/>
                  <a:gd name="T28" fmla="*/ 115 w 115"/>
                  <a:gd name="T29" fmla="*/ 267 h 271"/>
                  <a:gd name="T30" fmla="*/ 109 w 115"/>
                  <a:gd name="T31" fmla="*/ 271 h 271"/>
                  <a:gd name="T32" fmla="*/ 96 w 115"/>
                  <a:gd name="T33" fmla="*/ 257 h 271"/>
                  <a:gd name="T34" fmla="*/ 86 w 115"/>
                  <a:gd name="T35" fmla="*/ 242 h 271"/>
                  <a:gd name="T36" fmla="*/ 75 w 115"/>
                  <a:gd name="T37" fmla="*/ 228 h 271"/>
                  <a:gd name="T38" fmla="*/ 66 w 115"/>
                  <a:gd name="T39" fmla="*/ 212 h 271"/>
                  <a:gd name="T40" fmla="*/ 57 w 115"/>
                  <a:gd name="T41" fmla="*/ 197 h 271"/>
                  <a:gd name="T42" fmla="*/ 49 w 115"/>
                  <a:gd name="T43" fmla="*/ 180 h 271"/>
                  <a:gd name="T44" fmla="*/ 42 w 115"/>
                  <a:gd name="T45" fmla="*/ 163 h 271"/>
                  <a:gd name="T46" fmla="*/ 34 w 115"/>
                  <a:gd name="T47" fmla="*/ 146 h 271"/>
                  <a:gd name="T48" fmla="*/ 28 w 115"/>
                  <a:gd name="T49" fmla="*/ 128 h 271"/>
                  <a:gd name="T50" fmla="*/ 23 w 115"/>
                  <a:gd name="T51" fmla="*/ 111 h 271"/>
                  <a:gd name="T52" fmla="*/ 19 w 115"/>
                  <a:gd name="T53" fmla="*/ 93 h 271"/>
                  <a:gd name="T54" fmla="*/ 14 w 115"/>
                  <a:gd name="T55" fmla="*/ 75 h 271"/>
                  <a:gd name="T56" fmla="*/ 6 w 115"/>
                  <a:gd name="T57" fmla="*/ 38 h 271"/>
                  <a:gd name="T58" fmla="*/ 0 w 115"/>
                  <a:gd name="T59" fmla="*/ 2 h 271"/>
                  <a:gd name="T60" fmla="*/ 6 w 115"/>
                  <a:gd name="T6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271">
                    <a:moveTo>
                      <a:pt x="6" y="0"/>
                    </a:moveTo>
                    <a:lnTo>
                      <a:pt x="13" y="37"/>
                    </a:lnTo>
                    <a:lnTo>
                      <a:pt x="20" y="73"/>
                    </a:lnTo>
                    <a:lnTo>
                      <a:pt x="25" y="90"/>
                    </a:lnTo>
                    <a:lnTo>
                      <a:pt x="29" y="108"/>
                    </a:lnTo>
                    <a:lnTo>
                      <a:pt x="35" y="127"/>
                    </a:lnTo>
                    <a:lnTo>
                      <a:pt x="42" y="143"/>
                    </a:lnTo>
                    <a:lnTo>
                      <a:pt x="48" y="160"/>
                    </a:lnTo>
                    <a:lnTo>
                      <a:pt x="55" y="177"/>
                    </a:lnTo>
                    <a:lnTo>
                      <a:pt x="63" y="193"/>
                    </a:lnTo>
                    <a:lnTo>
                      <a:pt x="72" y="209"/>
                    </a:lnTo>
                    <a:lnTo>
                      <a:pt x="81" y="224"/>
                    </a:lnTo>
                    <a:lnTo>
                      <a:pt x="92" y="239"/>
                    </a:lnTo>
                    <a:lnTo>
                      <a:pt x="103" y="253"/>
                    </a:lnTo>
                    <a:lnTo>
                      <a:pt x="115" y="267"/>
                    </a:lnTo>
                    <a:lnTo>
                      <a:pt x="109" y="271"/>
                    </a:lnTo>
                    <a:lnTo>
                      <a:pt x="96" y="257"/>
                    </a:lnTo>
                    <a:lnTo>
                      <a:pt x="86" y="242"/>
                    </a:lnTo>
                    <a:lnTo>
                      <a:pt x="75" y="228"/>
                    </a:lnTo>
                    <a:lnTo>
                      <a:pt x="66" y="212"/>
                    </a:lnTo>
                    <a:lnTo>
                      <a:pt x="57" y="197"/>
                    </a:lnTo>
                    <a:lnTo>
                      <a:pt x="49" y="180"/>
                    </a:lnTo>
                    <a:lnTo>
                      <a:pt x="42" y="163"/>
                    </a:lnTo>
                    <a:lnTo>
                      <a:pt x="34" y="146"/>
                    </a:lnTo>
                    <a:lnTo>
                      <a:pt x="28" y="128"/>
                    </a:lnTo>
                    <a:lnTo>
                      <a:pt x="23" y="111"/>
                    </a:lnTo>
                    <a:lnTo>
                      <a:pt x="19" y="93"/>
                    </a:lnTo>
                    <a:lnTo>
                      <a:pt x="14" y="75"/>
                    </a:lnTo>
                    <a:lnTo>
                      <a:pt x="6" y="38"/>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9874" name="Freeform 754"/>
              <p:cNvSpPr>
                <a:spLocks/>
              </p:cNvSpPr>
              <p:nvPr/>
            </p:nvSpPr>
            <p:spPr bwMode="auto">
              <a:xfrm>
                <a:off x="495" y="1580"/>
                <a:ext cx="3" cy="6"/>
              </a:xfrm>
              <a:custGeom>
                <a:avLst/>
                <a:gdLst>
                  <a:gd name="T0" fmla="*/ 0 w 6"/>
                  <a:gd name="T1" fmla="*/ 6 h 10"/>
                  <a:gd name="T2" fmla="*/ 5 w 6"/>
                  <a:gd name="T3" fmla="*/ 0 h 10"/>
                  <a:gd name="T4" fmla="*/ 6 w 6"/>
                  <a:gd name="T5" fmla="*/ 7 h 10"/>
                  <a:gd name="T6" fmla="*/ 0 w 6"/>
                  <a:gd name="T7" fmla="*/ 9 h 10"/>
                  <a:gd name="T8" fmla="*/ 6 w 6"/>
                  <a:gd name="T9" fmla="*/ 10 h 10"/>
                  <a:gd name="T10" fmla="*/ 0 w 6"/>
                  <a:gd name="T11" fmla="*/ 6 h 10"/>
                </a:gdLst>
                <a:ahLst/>
                <a:cxnLst>
                  <a:cxn ang="0">
                    <a:pos x="T0" y="T1"/>
                  </a:cxn>
                  <a:cxn ang="0">
                    <a:pos x="T2" y="T3"/>
                  </a:cxn>
                  <a:cxn ang="0">
                    <a:pos x="T4" y="T5"/>
                  </a:cxn>
                  <a:cxn ang="0">
                    <a:pos x="T6" y="T7"/>
                  </a:cxn>
                  <a:cxn ang="0">
                    <a:pos x="T8" y="T9"/>
                  </a:cxn>
                  <a:cxn ang="0">
                    <a:pos x="T10" y="T11"/>
                  </a:cxn>
                </a:cxnLst>
                <a:rect l="0" t="0" r="r" b="b"/>
                <a:pathLst>
                  <a:path w="6" h="10">
                    <a:moveTo>
                      <a:pt x="0" y="6"/>
                    </a:moveTo>
                    <a:lnTo>
                      <a:pt x="5" y="0"/>
                    </a:lnTo>
                    <a:lnTo>
                      <a:pt x="6" y="7"/>
                    </a:lnTo>
                    <a:lnTo>
                      <a:pt x="0" y="9"/>
                    </a:lnTo>
                    <a:lnTo>
                      <a:pt x="6" y="1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89875" name="Freeform 755"/>
              <p:cNvSpPr>
                <a:spLocks/>
              </p:cNvSpPr>
              <p:nvPr/>
            </p:nvSpPr>
            <p:spPr bwMode="auto">
              <a:xfrm>
                <a:off x="549" y="1717"/>
                <a:ext cx="105" cy="19"/>
              </a:xfrm>
              <a:custGeom>
                <a:avLst/>
                <a:gdLst>
                  <a:gd name="T0" fmla="*/ 4 w 209"/>
                  <a:gd name="T1" fmla="*/ 0 h 38"/>
                  <a:gd name="T2" fmla="*/ 9 w 209"/>
                  <a:gd name="T3" fmla="*/ 4 h 38"/>
                  <a:gd name="T4" fmla="*/ 13 w 209"/>
                  <a:gd name="T5" fmla="*/ 7 h 38"/>
                  <a:gd name="T6" fmla="*/ 24 w 209"/>
                  <a:gd name="T7" fmla="*/ 15 h 38"/>
                  <a:gd name="T8" fmla="*/ 30 w 209"/>
                  <a:gd name="T9" fmla="*/ 18 h 38"/>
                  <a:gd name="T10" fmla="*/ 35 w 209"/>
                  <a:gd name="T11" fmla="*/ 21 h 38"/>
                  <a:gd name="T12" fmla="*/ 47 w 209"/>
                  <a:gd name="T13" fmla="*/ 25 h 38"/>
                  <a:gd name="T14" fmla="*/ 58 w 209"/>
                  <a:gd name="T15" fmla="*/ 27 h 38"/>
                  <a:gd name="T16" fmla="*/ 71 w 209"/>
                  <a:gd name="T17" fmla="*/ 30 h 38"/>
                  <a:gd name="T18" fmla="*/ 84 w 209"/>
                  <a:gd name="T19" fmla="*/ 30 h 38"/>
                  <a:gd name="T20" fmla="*/ 97 w 209"/>
                  <a:gd name="T21" fmla="*/ 30 h 38"/>
                  <a:gd name="T22" fmla="*/ 111 w 209"/>
                  <a:gd name="T23" fmla="*/ 28 h 38"/>
                  <a:gd name="T24" fmla="*/ 126 w 209"/>
                  <a:gd name="T25" fmla="*/ 27 h 38"/>
                  <a:gd name="T26" fmla="*/ 138 w 209"/>
                  <a:gd name="T27" fmla="*/ 24 h 38"/>
                  <a:gd name="T28" fmla="*/ 152 w 209"/>
                  <a:gd name="T29" fmla="*/ 21 h 38"/>
                  <a:gd name="T30" fmla="*/ 167 w 209"/>
                  <a:gd name="T31" fmla="*/ 18 h 38"/>
                  <a:gd name="T32" fmla="*/ 180 w 209"/>
                  <a:gd name="T33" fmla="*/ 13 h 38"/>
                  <a:gd name="T34" fmla="*/ 207 w 209"/>
                  <a:gd name="T35" fmla="*/ 4 h 38"/>
                  <a:gd name="T36" fmla="*/ 209 w 209"/>
                  <a:gd name="T37" fmla="*/ 10 h 38"/>
                  <a:gd name="T38" fmla="*/ 183 w 209"/>
                  <a:gd name="T39" fmla="*/ 19 h 38"/>
                  <a:gd name="T40" fmla="*/ 169 w 209"/>
                  <a:gd name="T41" fmla="*/ 24 h 38"/>
                  <a:gd name="T42" fmla="*/ 155 w 209"/>
                  <a:gd name="T43" fmla="*/ 28 h 38"/>
                  <a:gd name="T44" fmla="*/ 140 w 209"/>
                  <a:gd name="T45" fmla="*/ 31 h 38"/>
                  <a:gd name="T46" fmla="*/ 126 w 209"/>
                  <a:gd name="T47" fmla="*/ 33 h 38"/>
                  <a:gd name="T48" fmla="*/ 113 w 209"/>
                  <a:gd name="T49" fmla="*/ 36 h 38"/>
                  <a:gd name="T50" fmla="*/ 97 w 209"/>
                  <a:gd name="T51" fmla="*/ 38 h 38"/>
                  <a:gd name="T52" fmla="*/ 84 w 209"/>
                  <a:gd name="T53" fmla="*/ 38 h 38"/>
                  <a:gd name="T54" fmla="*/ 70 w 209"/>
                  <a:gd name="T55" fmla="*/ 36 h 38"/>
                  <a:gd name="T56" fmla="*/ 58 w 209"/>
                  <a:gd name="T57" fmla="*/ 35 h 38"/>
                  <a:gd name="T58" fmla="*/ 44 w 209"/>
                  <a:gd name="T59" fmla="*/ 31 h 38"/>
                  <a:gd name="T60" fmla="*/ 32 w 209"/>
                  <a:gd name="T61" fmla="*/ 27 h 38"/>
                  <a:gd name="T62" fmla="*/ 27 w 209"/>
                  <a:gd name="T63" fmla="*/ 24 h 38"/>
                  <a:gd name="T64" fmla="*/ 21 w 209"/>
                  <a:gd name="T65" fmla="*/ 21 h 38"/>
                  <a:gd name="T66" fmla="*/ 10 w 209"/>
                  <a:gd name="T67" fmla="*/ 13 h 38"/>
                  <a:gd name="T68" fmla="*/ 4 w 209"/>
                  <a:gd name="T69" fmla="*/ 9 h 38"/>
                  <a:gd name="T70" fmla="*/ 0 w 209"/>
                  <a:gd name="T71" fmla="*/ 4 h 38"/>
                  <a:gd name="T72" fmla="*/ 4 w 209"/>
                  <a:gd name="T7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9" h="38">
                    <a:moveTo>
                      <a:pt x="4" y="0"/>
                    </a:moveTo>
                    <a:lnTo>
                      <a:pt x="9" y="4"/>
                    </a:lnTo>
                    <a:lnTo>
                      <a:pt x="13" y="7"/>
                    </a:lnTo>
                    <a:lnTo>
                      <a:pt x="24" y="15"/>
                    </a:lnTo>
                    <a:lnTo>
                      <a:pt x="30" y="18"/>
                    </a:lnTo>
                    <a:lnTo>
                      <a:pt x="35" y="21"/>
                    </a:lnTo>
                    <a:lnTo>
                      <a:pt x="47" y="25"/>
                    </a:lnTo>
                    <a:lnTo>
                      <a:pt x="58" y="27"/>
                    </a:lnTo>
                    <a:lnTo>
                      <a:pt x="71" y="30"/>
                    </a:lnTo>
                    <a:lnTo>
                      <a:pt x="84" y="30"/>
                    </a:lnTo>
                    <a:lnTo>
                      <a:pt x="97" y="30"/>
                    </a:lnTo>
                    <a:lnTo>
                      <a:pt x="111" y="28"/>
                    </a:lnTo>
                    <a:lnTo>
                      <a:pt x="126" y="27"/>
                    </a:lnTo>
                    <a:lnTo>
                      <a:pt x="138" y="24"/>
                    </a:lnTo>
                    <a:lnTo>
                      <a:pt x="152" y="21"/>
                    </a:lnTo>
                    <a:lnTo>
                      <a:pt x="167" y="18"/>
                    </a:lnTo>
                    <a:lnTo>
                      <a:pt x="180" y="13"/>
                    </a:lnTo>
                    <a:lnTo>
                      <a:pt x="207" y="4"/>
                    </a:lnTo>
                    <a:lnTo>
                      <a:pt x="209" y="10"/>
                    </a:lnTo>
                    <a:lnTo>
                      <a:pt x="183" y="19"/>
                    </a:lnTo>
                    <a:lnTo>
                      <a:pt x="169" y="24"/>
                    </a:lnTo>
                    <a:lnTo>
                      <a:pt x="155" y="28"/>
                    </a:lnTo>
                    <a:lnTo>
                      <a:pt x="140" y="31"/>
                    </a:lnTo>
                    <a:lnTo>
                      <a:pt x="126" y="33"/>
                    </a:lnTo>
                    <a:lnTo>
                      <a:pt x="113" y="36"/>
                    </a:lnTo>
                    <a:lnTo>
                      <a:pt x="97" y="38"/>
                    </a:lnTo>
                    <a:lnTo>
                      <a:pt x="84" y="38"/>
                    </a:lnTo>
                    <a:lnTo>
                      <a:pt x="70" y="36"/>
                    </a:lnTo>
                    <a:lnTo>
                      <a:pt x="58" y="35"/>
                    </a:lnTo>
                    <a:lnTo>
                      <a:pt x="44" y="31"/>
                    </a:lnTo>
                    <a:lnTo>
                      <a:pt x="32" y="27"/>
                    </a:lnTo>
                    <a:lnTo>
                      <a:pt x="27" y="24"/>
                    </a:lnTo>
                    <a:lnTo>
                      <a:pt x="21" y="21"/>
                    </a:lnTo>
                    <a:lnTo>
                      <a:pt x="10" y="13"/>
                    </a:lnTo>
                    <a:lnTo>
                      <a:pt x="4" y="9"/>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9876" name="Freeform 756"/>
              <p:cNvSpPr>
                <a:spLocks/>
              </p:cNvSpPr>
              <p:nvPr/>
            </p:nvSpPr>
            <p:spPr bwMode="auto">
              <a:xfrm>
                <a:off x="549" y="1717"/>
                <a:ext cx="3" cy="3"/>
              </a:xfrm>
              <a:custGeom>
                <a:avLst/>
                <a:gdLst>
                  <a:gd name="T0" fmla="*/ 0 w 6"/>
                  <a:gd name="T1" fmla="*/ 4 h 4"/>
                  <a:gd name="T2" fmla="*/ 4 w 6"/>
                  <a:gd name="T3" fmla="*/ 0 h 4"/>
                  <a:gd name="T4" fmla="*/ 6 w 6"/>
                  <a:gd name="T5" fmla="*/ 0 h 4"/>
                  <a:gd name="T6" fmla="*/ 0 w 6"/>
                  <a:gd name="T7" fmla="*/ 4 h 4"/>
                </a:gdLst>
                <a:ahLst/>
                <a:cxnLst>
                  <a:cxn ang="0">
                    <a:pos x="T0" y="T1"/>
                  </a:cxn>
                  <a:cxn ang="0">
                    <a:pos x="T2" y="T3"/>
                  </a:cxn>
                  <a:cxn ang="0">
                    <a:pos x="T4" y="T5"/>
                  </a:cxn>
                  <a:cxn ang="0">
                    <a:pos x="T6" y="T7"/>
                  </a:cxn>
                </a:cxnLst>
                <a:rect l="0" t="0" r="r" b="b"/>
                <a:pathLst>
                  <a:path w="6" h="4">
                    <a:moveTo>
                      <a:pt x="0" y="4"/>
                    </a:moveTo>
                    <a:lnTo>
                      <a:pt x="4" y="0"/>
                    </a:ln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9877" name="Freeform 757"/>
              <p:cNvSpPr>
                <a:spLocks/>
              </p:cNvSpPr>
              <p:nvPr/>
            </p:nvSpPr>
            <p:spPr bwMode="auto">
              <a:xfrm>
                <a:off x="653" y="1607"/>
                <a:ext cx="60" cy="116"/>
              </a:xfrm>
              <a:custGeom>
                <a:avLst/>
                <a:gdLst>
                  <a:gd name="T0" fmla="*/ 0 w 121"/>
                  <a:gd name="T1" fmla="*/ 225 h 231"/>
                  <a:gd name="T2" fmla="*/ 6 w 121"/>
                  <a:gd name="T3" fmla="*/ 222 h 231"/>
                  <a:gd name="T4" fmla="*/ 12 w 121"/>
                  <a:gd name="T5" fmla="*/ 219 h 231"/>
                  <a:gd name="T6" fmla="*/ 20 w 121"/>
                  <a:gd name="T7" fmla="*/ 216 h 231"/>
                  <a:gd name="T8" fmla="*/ 25 w 121"/>
                  <a:gd name="T9" fmla="*/ 211 h 231"/>
                  <a:gd name="T10" fmla="*/ 37 w 121"/>
                  <a:gd name="T11" fmla="*/ 202 h 231"/>
                  <a:gd name="T12" fmla="*/ 41 w 121"/>
                  <a:gd name="T13" fmla="*/ 196 h 231"/>
                  <a:gd name="T14" fmla="*/ 47 w 121"/>
                  <a:gd name="T15" fmla="*/ 190 h 231"/>
                  <a:gd name="T16" fmla="*/ 52 w 121"/>
                  <a:gd name="T17" fmla="*/ 184 h 231"/>
                  <a:gd name="T18" fmla="*/ 57 w 121"/>
                  <a:gd name="T19" fmla="*/ 178 h 231"/>
                  <a:gd name="T20" fmla="*/ 64 w 121"/>
                  <a:gd name="T21" fmla="*/ 164 h 231"/>
                  <a:gd name="T22" fmla="*/ 73 w 121"/>
                  <a:gd name="T23" fmla="*/ 151 h 231"/>
                  <a:gd name="T24" fmla="*/ 79 w 121"/>
                  <a:gd name="T25" fmla="*/ 134 h 231"/>
                  <a:gd name="T26" fmla="*/ 86 w 121"/>
                  <a:gd name="T27" fmla="*/ 119 h 231"/>
                  <a:gd name="T28" fmla="*/ 92 w 121"/>
                  <a:gd name="T29" fmla="*/ 102 h 231"/>
                  <a:gd name="T30" fmla="*/ 101 w 121"/>
                  <a:gd name="T31" fmla="*/ 68 h 231"/>
                  <a:gd name="T32" fmla="*/ 104 w 121"/>
                  <a:gd name="T33" fmla="*/ 50 h 231"/>
                  <a:gd name="T34" fmla="*/ 108 w 121"/>
                  <a:gd name="T35" fmla="*/ 33 h 231"/>
                  <a:gd name="T36" fmla="*/ 115 w 121"/>
                  <a:gd name="T37" fmla="*/ 0 h 231"/>
                  <a:gd name="T38" fmla="*/ 121 w 121"/>
                  <a:gd name="T39" fmla="*/ 1 h 231"/>
                  <a:gd name="T40" fmla="*/ 115 w 121"/>
                  <a:gd name="T41" fmla="*/ 35 h 231"/>
                  <a:gd name="T42" fmla="*/ 111 w 121"/>
                  <a:gd name="T43" fmla="*/ 52 h 231"/>
                  <a:gd name="T44" fmla="*/ 107 w 121"/>
                  <a:gd name="T45" fmla="*/ 70 h 231"/>
                  <a:gd name="T46" fmla="*/ 98 w 121"/>
                  <a:gd name="T47" fmla="*/ 105 h 231"/>
                  <a:gd name="T48" fmla="*/ 92 w 121"/>
                  <a:gd name="T49" fmla="*/ 122 h 231"/>
                  <a:gd name="T50" fmla="*/ 86 w 121"/>
                  <a:gd name="T51" fmla="*/ 137 h 231"/>
                  <a:gd name="T52" fmla="*/ 79 w 121"/>
                  <a:gd name="T53" fmla="*/ 154 h 231"/>
                  <a:gd name="T54" fmla="*/ 70 w 121"/>
                  <a:gd name="T55" fmla="*/ 169 h 231"/>
                  <a:gd name="T56" fmla="*/ 63 w 121"/>
                  <a:gd name="T57" fmla="*/ 182 h 231"/>
                  <a:gd name="T58" fmla="*/ 57 w 121"/>
                  <a:gd name="T59" fmla="*/ 189 h 231"/>
                  <a:gd name="T60" fmla="*/ 52 w 121"/>
                  <a:gd name="T61" fmla="*/ 195 h 231"/>
                  <a:gd name="T62" fmla="*/ 47 w 121"/>
                  <a:gd name="T63" fmla="*/ 201 h 231"/>
                  <a:gd name="T64" fmla="*/ 41 w 121"/>
                  <a:gd name="T65" fmla="*/ 207 h 231"/>
                  <a:gd name="T66" fmla="*/ 29 w 121"/>
                  <a:gd name="T67" fmla="*/ 216 h 231"/>
                  <a:gd name="T68" fmla="*/ 23 w 121"/>
                  <a:gd name="T69" fmla="*/ 221 h 231"/>
                  <a:gd name="T70" fmla="*/ 15 w 121"/>
                  <a:gd name="T71" fmla="*/ 225 h 231"/>
                  <a:gd name="T72" fmla="*/ 9 w 121"/>
                  <a:gd name="T73" fmla="*/ 228 h 231"/>
                  <a:gd name="T74" fmla="*/ 2 w 121"/>
                  <a:gd name="T75" fmla="*/ 231 h 231"/>
                  <a:gd name="T76" fmla="*/ 0 w 121"/>
                  <a:gd name="T77" fmla="*/ 22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231">
                    <a:moveTo>
                      <a:pt x="0" y="225"/>
                    </a:moveTo>
                    <a:lnTo>
                      <a:pt x="6" y="222"/>
                    </a:lnTo>
                    <a:lnTo>
                      <a:pt x="12" y="219"/>
                    </a:lnTo>
                    <a:lnTo>
                      <a:pt x="20" y="216"/>
                    </a:lnTo>
                    <a:lnTo>
                      <a:pt x="25" y="211"/>
                    </a:lnTo>
                    <a:lnTo>
                      <a:pt x="37" y="202"/>
                    </a:lnTo>
                    <a:lnTo>
                      <a:pt x="41" y="196"/>
                    </a:lnTo>
                    <a:lnTo>
                      <a:pt x="47" y="190"/>
                    </a:lnTo>
                    <a:lnTo>
                      <a:pt x="52" y="184"/>
                    </a:lnTo>
                    <a:lnTo>
                      <a:pt x="57" y="178"/>
                    </a:lnTo>
                    <a:lnTo>
                      <a:pt x="64" y="164"/>
                    </a:lnTo>
                    <a:lnTo>
                      <a:pt x="73" y="151"/>
                    </a:lnTo>
                    <a:lnTo>
                      <a:pt x="79" y="134"/>
                    </a:lnTo>
                    <a:lnTo>
                      <a:pt x="86" y="119"/>
                    </a:lnTo>
                    <a:lnTo>
                      <a:pt x="92" y="102"/>
                    </a:lnTo>
                    <a:lnTo>
                      <a:pt x="101" y="68"/>
                    </a:lnTo>
                    <a:lnTo>
                      <a:pt x="104" y="50"/>
                    </a:lnTo>
                    <a:lnTo>
                      <a:pt x="108" y="33"/>
                    </a:lnTo>
                    <a:lnTo>
                      <a:pt x="115" y="0"/>
                    </a:lnTo>
                    <a:lnTo>
                      <a:pt x="121" y="1"/>
                    </a:lnTo>
                    <a:lnTo>
                      <a:pt x="115" y="35"/>
                    </a:lnTo>
                    <a:lnTo>
                      <a:pt x="111" y="52"/>
                    </a:lnTo>
                    <a:lnTo>
                      <a:pt x="107" y="70"/>
                    </a:lnTo>
                    <a:lnTo>
                      <a:pt x="98" y="105"/>
                    </a:lnTo>
                    <a:lnTo>
                      <a:pt x="92" y="122"/>
                    </a:lnTo>
                    <a:lnTo>
                      <a:pt x="86" y="137"/>
                    </a:lnTo>
                    <a:lnTo>
                      <a:pt x="79" y="154"/>
                    </a:lnTo>
                    <a:lnTo>
                      <a:pt x="70" y="169"/>
                    </a:lnTo>
                    <a:lnTo>
                      <a:pt x="63" y="182"/>
                    </a:lnTo>
                    <a:lnTo>
                      <a:pt x="57" y="189"/>
                    </a:lnTo>
                    <a:lnTo>
                      <a:pt x="52" y="195"/>
                    </a:lnTo>
                    <a:lnTo>
                      <a:pt x="47" y="201"/>
                    </a:lnTo>
                    <a:lnTo>
                      <a:pt x="41" y="207"/>
                    </a:lnTo>
                    <a:lnTo>
                      <a:pt x="29" y="216"/>
                    </a:lnTo>
                    <a:lnTo>
                      <a:pt x="23" y="221"/>
                    </a:lnTo>
                    <a:lnTo>
                      <a:pt x="15" y="225"/>
                    </a:lnTo>
                    <a:lnTo>
                      <a:pt x="9" y="228"/>
                    </a:lnTo>
                    <a:lnTo>
                      <a:pt x="2" y="231"/>
                    </a:lnTo>
                    <a:lnTo>
                      <a:pt x="0" y="225"/>
                    </a:lnTo>
                    <a:close/>
                  </a:path>
                </a:pathLst>
              </a:custGeom>
              <a:solidFill>
                <a:srgbClr val="000000"/>
              </a:solidFill>
              <a:ln w="9525">
                <a:solidFill>
                  <a:schemeClr val="tx2"/>
                </a:solidFill>
                <a:round/>
                <a:headEnd/>
                <a:tailEnd/>
              </a:ln>
            </p:spPr>
            <p:txBody>
              <a:bodyPr/>
              <a:lstStyle/>
              <a:p>
                <a:endParaRPr lang="en-US" sz="3120"/>
              </a:p>
            </p:txBody>
          </p:sp>
          <p:sp>
            <p:nvSpPr>
              <p:cNvPr id="389878" name="Freeform 758"/>
              <p:cNvSpPr>
                <a:spLocks/>
              </p:cNvSpPr>
              <p:nvPr/>
            </p:nvSpPr>
            <p:spPr bwMode="auto">
              <a:xfrm>
                <a:off x="653" y="1720"/>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89879" name="Freeform 759"/>
              <p:cNvSpPr>
                <a:spLocks/>
              </p:cNvSpPr>
              <p:nvPr/>
            </p:nvSpPr>
            <p:spPr bwMode="auto">
              <a:xfrm>
                <a:off x="709" y="1583"/>
                <a:ext cx="5" cy="25"/>
              </a:xfrm>
              <a:custGeom>
                <a:avLst/>
                <a:gdLst>
                  <a:gd name="T0" fmla="*/ 2 w 9"/>
                  <a:gd name="T1" fmla="*/ 49 h 50"/>
                  <a:gd name="T2" fmla="*/ 2 w 9"/>
                  <a:gd name="T3" fmla="*/ 38 h 50"/>
                  <a:gd name="T4" fmla="*/ 3 w 9"/>
                  <a:gd name="T5" fmla="*/ 26 h 50"/>
                  <a:gd name="T6" fmla="*/ 2 w 9"/>
                  <a:gd name="T7" fmla="*/ 14 h 50"/>
                  <a:gd name="T8" fmla="*/ 0 w 9"/>
                  <a:gd name="T9" fmla="*/ 8 h 50"/>
                  <a:gd name="T10" fmla="*/ 0 w 9"/>
                  <a:gd name="T11" fmla="*/ 2 h 50"/>
                  <a:gd name="T12" fmla="*/ 6 w 9"/>
                  <a:gd name="T13" fmla="*/ 0 h 50"/>
                  <a:gd name="T14" fmla="*/ 8 w 9"/>
                  <a:gd name="T15" fmla="*/ 6 h 50"/>
                  <a:gd name="T16" fmla="*/ 8 w 9"/>
                  <a:gd name="T17" fmla="*/ 14 h 50"/>
                  <a:gd name="T18" fmla="*/ 9 w 9"/>
                  <a:gd name="T19" fmla="*/ 26 h 50"/>
                  <a:gd name="T20" fmla="*/ 9 w 9"/>
                  <a:gd name="T21" fmla="*/ 38 h 50"/>
                  <a:gd name="T22" fmla="*/ 8 w 9"/>
                  <a:gd name="T23" fmla="*/ 50 h 50"/>
                  <a:gd name="T24" fmla="*/ 2 w 9"/>
                  <a:gd name="T25"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0">
                    <a:moveTo>
                      <a:pt x="2" y="49"/>
                    </a:moveTo>
                    <a:lnTo>
                      <a:pt x="2" y="38"/>
                    </a:lnTo>
                    <a:lnTo>
                      <a:pt x="3" y="26"/>
                    </a:lnTo>
                    <a:lnTo>
                      <a:pt x="2" y="14"/>
                    </a:lnTo>
                    <a:lnTo>
                      <a:pt x="0" y="8"/>
                    </a:lnTo>
                    <a:lnTo>
                      <a:pt x="0" y="2"/>
                    </a:lnTo>
                    <a:lnTo>
                      <a:pt x="6" y="0"/>
                    </a:lnTo>
                    <a:lnTo>
                      <a:pt x="8" y="6"/>
                    </a:lnTo>
                    <a:lnTo>
                      <a:pt x="8" y="14"/>
                    </a:lnTo>
                    <a:lnTo>
                      <a:pt x="9" y="26"/>
                    </a:lnTo>
                    <a:lnTo>
                      <a:pt x="9" y="38"/>
                    </a:lnTo>
                    <a:lnTo>
                      <a:pt x="8" y="50"/>
                    </a:lnTo>
                    <a:lnTo>
                      <a:pt x="2" y="49"/>
                    </a:lnTo>
                    <a:close/>
                  </a:path>
                </a:pathLst>
              </a:custGeom>
              <a:solidFill>
                <a:srgbClr val="000000"/>
              </a:solidFill>
              <a:ln w="9525">
                <a:solidFill>
                  <a:schemeClr val="tx2"/>
                </a:solidFill>
                <a:round/>
                <a:headEnd/>
                <a:tailEnd/>
              </a:ln>
            </p:spPr>
            <p:txBody>
              <a:bodyPr/>
              <a:lstStyle/>
              <a:p>
                <a:endParaRPr lang="en-US" sz="3120"/>
              </a:p>
            </p:txBody>
          </p:sp>
          <p:sp>
            <p:nvSpPr>
              <p:cNvPr id="389880" name="Freeform 760"/>
              <p:cNvSpPr>
                <a:spLocks/>
              </p:cNvSpPr>
              <p:nvPr/>
            </p:nvSpPr>
            <p:spPr bwMode="auto">
              <a:xfrm>
                <a:off x="710" y="1607"/>
                <a:ext cx="3" cy="1"/>
              </a:xfrm>
              <a:custGeom>
                <a:avLst/>
                <a:gdLst>
                  <a:gd name="T0" fmla="*/ 6 w 6"/>
                  <a:gd name="T1" fmla="*/ 1 h 1"/>
                  <a:gd name="T2" fmla="*/ 0 w 6"/>
                  <a:gd name="T3" fmla="*/ 0 h 1"/>
                  <a:gd name="T4" fmla="*/ 6 w 6"/>
                  <a:gd name="T5" fmla="*/ 1 h 1"/>
                </a:gdLst>
                <a:ahLst/>
                <a:cxnLst>
                  <a:cxn ang="0">
                    <a:pos x="T0" y="T1"/>
                  </a:cxn>
                  <a:cxn ang="0">
                    <a:pos x="T2" y="T3"/>
                  </a:cxn>
                  <a:cxn ang="0">
                    <a:pos x="T4" y="T5"/>
                  </a:cxn>
                </a:cxnLst>
                <a:rect l="0" t="0" r="r" b="b"/>
                <a:pathLst>
                  <a:path w="6" h="1">
                    <a:moveTo>
                      <a:pt x="6" y="1"/>
                    </a:moveTo>
                    <a:lnTo>
                      <a:pt x="0" y="0"/>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89881" name="Freeform 761"/>
              <p:cNvSpPr>
                <a:spLocks/>
              </p:cNvSpPr>
              <p:nvPr/>
            </p:nvSpPr>
            <p:spPr bwMode="auto">
              <a:xfrm>
                <a:off x="697" y="1529"/>
                <a:ext cx="16" cy="55"/>
              </a:xfrm>
              <a:custGeom>
                <a:avLst/>
                <a:gdLst>
                  <a:gd name="T0" fmla="*/ 24 w 30"/>
                  <a:gd name="T1" fmla="*/ 109 h 109"/>
                  <a:gd name="T2" fmla="*/ 9 w 30"/>
                  <a:gd name="T3" fmla="*/ 51 h 109"/>
                  <a:gd name="T4" fmla="*/ 7 w 30"/>
                  <a:gd name="T5" fmla="*/ 42 h 109"/>
                  <a:gd name="T6" fmla="*/ 4 w 30"/>
                  <a:gd name="T7" fmla="*/ 32 h 109"/>
                  <a:gd name="T8" fmla="*/ 0 w 30"/>
                  <a:gd name="T9" fmla="*/ 1 h 109"/>
                  <a:gd name="T10" fmla="*/ 6 w 30"/>
                  <a:gd name="T11" fmla="*/ 0 h 109"/>
                  <a:gd name="T12" fmla="*/ 12 w 30"/>
                  <a:gd name="T13" fmla="*/ 30 h 109"/>
                  <a:gd name="T14" fmla="*/ 13 w 30"/>
                  <a:gd name="T15" fmla="*/ 41 h 109"/>
                  <a:gd name="T16" fmla="*/ 15 w 30"/>
                  <a:gd name="T17" fmla="*/ 50 h 109"/>
                  <a:gd name="T18" fmla="*/ 30 w 30"/>
                  <a:gd name="T19" fmla="*/ 106 h 109"/>
                  <a:gd name="T20" fmla="*/ 24 w 30"/>
                  <a:gd name="T21"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09">
                    <a:moveTo>
                      <a:pt x="24" y="109"/>
                    </a:moveTo>
                    <a:lnTo>
                      <a:pt x="9" y="51"/>
                    </a:lnTo>
                    <a:lnTo>
                      <a:pt x="7" y="42"/>
                    </a:lnTo>
                    <a:lnTo>
                      <a:pt x="4" y="32"/>
                    </a:lnTo>
                    <a:lnTo>
                      <a:pt x="0" y="1"/>
                    </a:lnTo>
                    <a:lnTo>
                      <a:pt x="6" y="0"/>
                    </a:lnTo>
                    <a:lnTo>
                      <a:pt x="12" y="30"/>
                    </a:lnTo>
                    <a:lnTo>
                      <a:pt x="13" y="41"/>
                    </a:lnTo>
                    <a:lnTo>
                      <a:pt x="15" y="50"/>
                    </a:lnTo>
                    <a:lnTo>
                      <a:pt x="30" y="106"/>
                    </a:lnTo>
                    <a:lnTo>
                      <a:pt x="24" y="109"/>
                    </a:lnTo>
                    <a:close/>
                  </a:path>
                </a:pathLst>
              </a:custGeom>
              <a:solidFill>
                <a:srgbClr val="000000"/>
              </a:solidFill>
              <a:ln w="9525">
                <a:solidFill>
                  <a:schemeClr val="tx2"/>
                </a:solidFill>
                <a:round/>
                <a:headEnd/>
                <a:tailEnd/>
              </a:ln>
            </p:spPr>
            <p:txBody>
              <a:bodyPr/>
              <a:lstStyle/>
              <a:p>
                <a:endParaRPr lang="en-US" sz="3120"/>
              </a:p>
            </p:txBody>
          </p:sp>
          <p:sp>
            <p:nvSpPr>
              <p:cNvPr id="389882" name="Freeform 762"/>
              <p:cNvSpPr>
                <a:spLocks/>
              </p:cNvSpPr>
              <p:nvPr/>
            </p:nvSpPr>
            <p:spPr bwMode="auto">
              <a:xfrm>
                <a:off x="709" y="1583"/>
                <a:ext cx="4" cy="1"/>
              </a:xfrm>
              <a:custGeom>
                <a:avLst/>
                <a:gdLst>
                  <a:gd name="T0" fmla="*/ 6 w 6"/>
                  <a:gd name="T1" fmla="*/ 0 h 3"/>
                  <a:gd name="T2" fmla="*/ 0 w 6"/>
                  <a:gd name="T3" fmla="*/ 3 h 3"/>
                  <a:gd name="T4" fmla="*/ 0 w 6"/>
                  <a:gd name="T5" fmla="*/ 2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9883" name="Freeform 763"/>
              <p:cNvSpPr>
                <a:spLocks/>
              </p:cNvSpPr>
              <p:nvPr/>
            </p:nvSpPr>
            <p:spPr bwMode="auto">
              <a:xfrm>
                <a:off x="697" y="1485"/>
                <a:ext cx="3" cy="45"/>
              </a:xfrm>
              <a:custGeom>
                <a:avLst/>
                <a:gdLst>
                  <a:gd name="T0" fmla="*/ 2 w 8"/>
                  <a:gd name="T1" fmla="*/ 90 h 90"/>
                  <a:gd name="T2" fmla="*/ 0 w 8"/>
                  <a:gd name="T3" fmla="*/ 73 h 90"/>
                  <a:gd name="T4" fmla="*/ 2 w 8"/>
                  <a:gd name="T5" fmla="*/ 45 h 90"/>
                  <a:gd name="T6" fmla="*/ 2 w 8"/>
                  <a:gd name="T7" fmla="*/ 0 h 90"/>
                  <a:gd name="T8" fmla="*/ 8 w 8"/>
                  <a:gd name="T9" fmla="*/ 0 h 90"/>
                  <a:gd name="T10" fmla="*/ 8 w 8"/>
                  <a:gd name="T11" fmla="*/ 45 h 90"/>
                  <a:gd name="T12" fmla="*/ 8 w 8"/>
                  <a:gd name="T13" fmla="*/ 73 h 90"/>
                  <a:gd name="T14" fmla="*/ 8 w 8"/>
                  <a:gd name="T15" fmla="*/ 90 h 90"/>
                  <a:gd name="T16" fmla="*/ 2 w 8"/>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0">
                    <a:moveTo>
                      <a:pt x="2" y="90"/>
                    </a:moveTo>
                    <a:lnTo>
                      <a:pt x="0" y="73"/>
                    </a:lnTo>
                    <a:lnTo>
                      <a:pt x="2" y="45"/>
                    </a:lnTo>
                    <a:lnTo>
                      <a:pt x="2" y="0"/>
                    </a:lnTo>
                    <a:lnTo>
                      <a:pt x="8" y="0"/>
                    </a:lnTo>
                    <a:lnTo>
                      <a:pt x="8" y="45"/>
                    </a:lnTo>
                    <a:lnTo>
                      <a:pt x="8" y="73"/>
                    </a:lnTo>
                    <a:lnTo>
                      <a:pt x="8" y="90"/>
                    </a:lnTo>
                    <a:lnTo>
                      <a:pt x="2" y="90"/>
                    </a:lnTo>
                    <a:close/>
                  </a:path>
                </a:pathLst>
              </a:custGeom>
              <a:solidFill>
                <a:srgbClr val="000000"/>
              </a:solidFill>
              <a:ln w="9525">
                <a:solidFill>
                  <a:schemeClr val="tx2"/>
                </a:solidFill>
                <a:round/>
                <a:headEnd/>
                <a:tailEnd/>
              </a:ln>
            </p:spPr>
            <p:txBody>
              <a:bodyPr/>
              <a:lstStyle/>
              <a:p>
                <a:endParaRPr lang="en-US" sz="3120"/>
              </a:p>
            </p:txBody>
          </p:sp>
          <p:sp>
            <p:nvSpPr>
              <p:cNvPr id="389884" name="Freeform 764"/>
              <p:cNvSpPr>
                <a:spLocks/>
              </p:cNvSpPr>
              <p:nvPr/>
            </p:nvSpPr>
            <p:spPr bwMode="auto">
              <a:xfrm>
                <a:off x="697" y="1529"/>
                <a:ext cx="3" cy="1"/>
              </a:xfrm>
              <a:custGeom>
                <a:avLst/>
                <a:gdLst>
                  <a:gd name="T0" fmla="*/ 0 w 6"/>
                  <a:gd name="T1" fmla="*/ 1 h 1"/>
                  <a:gd name="T2" fmla="*/ 6 w 6"/>
                  <a:gd name="T3" fmla="*/ 1 h 1"/>
                  <a:gd name="T4" fmla="*/ 6 w 6"/>
                  <a:gd name="T5" fmla="*/ 0 h 1"/>
                  <a:gd name="T6" fmla="*/ 0 w 6"/>
                  <a:gd name="T7" fmla="*/ 1 h 1"/>
                </a:gdLst>
                <a:ahLst/>
                <a:cxnLst>
                  <a:cxn ang="0">
                    <a:pos x="T0" y="T1"/>
                  </a:cxn>
                  <a:cxn ang="0">
                    <a:pos x="T2" y="T3"/>
                  </a:cxn>
                  <a:cxn ang="0">
                    <a:pos x="T4" y="T5"/>
                  </a:cxn>
                  <a:cxn ang="0">
                    <a:pos x="T6" y="T7"/>
                  </a:cxn>
                </a:cxnLst>
                <a:rect l="0" t="0" r="r" b="b"/>
                <a:pathLst>
                  <a:path w="6" h="1">
                    <a:moveTo>
                      <a:pt x="0" y="1"/>
                    </a:moveTo>
                    <a:lnTo>
                      <a:pt x="6" y="1"/>
                    </a:lnTo>
                    <a:lnTo>
                      <a:pt x="6"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9885" name="Freeform 765"/>
              <p:cNvSpPr>
                <a:spLocks/>
              </p:cNvSpPr>
              <p:nvPr/>
            </p:nvSpPr>
            <p:spPr bwMode="auto">
              <a:xfrm>
                <a:off x="697" y="1405"/>
                <a:ext cx="9" cy="80"/>
              </a:xfrm>
              <a:custGeom>
                <a:avLst/>
                <a:gdLst>
                  <a:gd name="T0" fmla="*/ 2 w 18"/>
                  <a:gd name="T1" fmla="*/ 161 h 161"/>
                  <a:gd name="T2" fmla="*/ 0 w 18"/>
                  <a:gd name="T3" fmla="*/ 140 h 161"/>
                  <a:gd name="T4" fmla="*/ 0 w 18"/>
                  <a:gd name="T5" fmla="*/ 120 h 161"/>
                  <a:gd name="T6" fmla="*/ 2 w 18"/>
                  <a:gd name="T7" fmla="*/ 79 h 161"/>
                  <a:gd name="T8" fmla="*/ 3 w 18"/>
                  <a:gd name="T9" fmla="*/ 59 h 161"/>
                  <a:gd name="T10" fmla="*/ 5 w 18"/>
                  <a:gd name="T11" fmla="*/ 40 h 161"/>
                  <a:gd name="T12" fmla="*/ 8 w 18"/>
                  <a:gd name="T13" fmla="*/ 20 h 161"/>
                  <a:gd name="T14" fmla="*/ 12 w 18"/>
                  <a:gd name="T15" fmla="*/ 0 h 161"/>
                  <a:gd name="T16" fmla="*/ 18 w 18"/>
                  <a:gd name="T17" fmla="*/ 2 h 161"/>
                  <a:gd name="T18" fmla="*/ 15 w 18"/>
                  <a:gd name="T19" fmla="*/ 21 h 161"/>
                  <a:gd name="T20" fmla="*/ 11 w 18"/>
                  <a:gd name="T21" fmla="*/ 41 h 161"/>
                  <a:gd name="T22" fmla="*/ 9 w 18"/>
                  <a:gd name="T23" fmla="*/ 61 h 161"/>
                  <a:gd name="T24" fmla="*/ 8 w 18"/>
                  <a:gd name="T25" fmla="*/ 81 h 161"/>
                  <a:gd name="T26" fmla="*/ 6 w 18"/>
                  <a:gd name="T27" fmla="*/ 120 h 161"/>
                  <a:gd name="T28" fmla="*/ 6 w 18"/>
                  <a:gd name="T29" fmla="*/ 140 h 161"/>
                  <a:gd name="T30" fmla="*/ 8 w 18"/>
                  <a:gd name="T31" fmla="*/ 161 h 161"/>
                  <a:gd name="T32" fmla="*/ 2 w 18"/>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61">
                    <a:moveTo>
                      <a:pt x="2" y="161"/>
                    </a:moveTo>
                    <a:lnTo>
                      <a:pt x="0" y="140"/>
                    </a:lnTo>
                    <a:lnTo>
                      <a:pt x="0" y="120"/>
                    </a:lnTo>
                    <a:lnTo>
                      <a:pt x="2" y="79"/>
                    </a:lnTo>
                    <a:lnTo>
                      <a:pt x="3" y="59"/>
                    </a:lnTo>
                    <a:lnTo>
                      <a:pt x="5" y="40"/>
                    </a:lnTo>
                    <a:lnTo>
                      <a:pt x="8" y="20"/>
                    </a:lnTo>
                    <a:lnTo>
                      <a:pt x="12" y="0"/>
                    </a:lnTo>
                    <a:lnTo>
                      <a:pt x="18" y="2"/>
                    </a:lnTo>
                    <a:lnTo>
                      <a:pt x="15" y="21"/>
                    </a:lnTo>
                    <a:lnTo>
                      <a:pt x="11" y="41"/>
                    </a:lnTo>
                    <a:lnTo>
                      <a:pt x="9" y="61"/>
                    </a:lnTo>
                    <a:lnTo>
                      <a:pt x="8" y="81"/>
                    </a:lnTo>
                    <a:lnTo>
                      <a:pt x="6" y="120"/>
                    </a:lnTo>
                    <a:lnTo>
                      <a:pt x="6" y="140"/>
                    </a:lnTo>
                    <a:lnTo>
                      <a:pt x="8" y="161"/>
                    </a:lnTo>
                    <a:lnTo>
                      <a:pt x="2" y="161"/>
                    </a:lnTo>
                    <a:close/>
                  </a:path>
                </a:pathLst>
              </a:custGeom>
              <a:solidFill>
                <a:srgbClr val="000000"/>
              </a:solidFill>
              <a:ln w="9525">
                <a:solidFill>
                  <a:schemeClr val="tx2"/>
                </a:solidFill>
                <a:round/>
                <a:headEnd/>
                <a:tailEnd/>
              </a:ln>
            </p:spPr>
            <p:txBody>
              <a:bodyPr/>
              <a:lstStyle/>
              <a:p>
                <a:endParaRPr lang="en-US" sz="3120"/>
              </a:p>
            </p:txBody>
          </p:sp>
          <p:sp>
            <p:nvSpPr>
              <p:cNvPr id="389886" name="Freeform 766"/>
              <p:cNvSpPr>
                <a:spLocks/>
              </p:cNvSpPr>
              <p:nvPr/>
            </p:nvSpPr>
            <p:spPr bwMode="auto">
              <a:xfrm>
                <a:off x="697" y="1485"/>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9887" name="Freeform 767"/>
              <p:cNvSpPr>
                <a:spLocks/>
              </p:cNvSpPr>
              <p:nvPr/>
            </p:nvSpPr>
            <p:spPr bwMode="auto">
              <a:xfrm>
                <a:off x="703" y="1298"/>
                <a:ext cx="64" cy="107"/>
              </a:xfrm>
              <a:custGeom>
                <a:avLst/>
                <a:gdLst>
                  <a:gd name="T0" fmla="*/ 0 w 130"/>
                  <a:gd name="T1" fmla="*/ 213 h 215"/>
                  <a:gd name="T2" fmla="*/ 8 w 130"/>
                  <a:gd name="T3" fmla="*/ 184 h 215"/>
                  <a:gd name="T4" fmla="*/ 19 w 130"/>
                  <a:gd name="T5" fmla="*/ 155 h 215"/>
                  <a:gd name="T6" fmla="*/ 25 w 130"/>
                  <a:gd name="T7" fmla="*/ 142 h 215"/>
                  <a:gd name="T8" fmla="*/ 32 w 130"/>
                  <a:gd name="T9" fmla="*/ 126 h 215"/>
                  <a:gd name="T10" fmla="*/ 38 w 130"/>
                  <a:gd name="T11" fmla="*/ 113 h 215"/>
                  <a:gd name="T12" fmla="*/ 46 w 130"/>
                  <a:gd name="T13" fmla="*/ 99 h 215"/>
                  <a:gd name="T14" fmla="*/ 64 w 130"/>
                  <a:gd name="T15" fmla="*/ 73 h 215"/>
                  <a:gd name="T16" fmla="*/ 83 w 130"/>
                  <a:gd name="T17" fmla="*/ 47 h 215"/>
                  <a:gd name="T18" fmla="*/ 92 w 130"/>
                  <a:gd name="T19" fmla="*/ 35 h 215"/>
                  <a:gd name="T20" fmla="*/ 102 w 130"/>
                  <a:gd name="T21" fmla="*/ 23 h 215"/>
                  <a:gd name="T22" fmla="*/ 113 w 130"/>
                  <a:gd name="T23" fmla="*/ 12 h 215"/>
                  <a:gd name="T24" fmla="*/ 125 w 130"/>
                  <a:gd name="T25" fmla="*/ 0 h 215"/>
                  <a:gd name="T26" fmla="*/ 130 w 130"/>
                  <a:gd name="T27" fmla="*/ 6 h 215"/>
                  <a:gd name="T28" fmla="*/ 119 w 130"/>
                  <a:gd name="T29" fmla="*/ 17 h 215"/>
                  <a:gd name="T30" fmla="*/ 109 w 130"/>
                  <a:gd name="T31" fmla="*/ 27 h 215"/>
                  <a:gd name="T32" fmla="*/ 98 w 130"/>
                  <a:gd name="T33" fmla="*/ 40 h 215"/>
                  <a:gd name="T34" fmla="*/ 87 w 130"/>
                  <a:gd name="T35" fmla="*/ 52 h 215"/>
                  <a:gd name="T36" fmla="*/ 69 w 130"/>
                  <a:gd name="T37" fmla="*/ 76 h 215"/>
                  <a:gd name="T38" fmla="*/ 52 w 130"/>
                  <a:gd name="T39" fmla="*/ 104 h 215"/>
                  <a:gd name="T40" fmla="*/ 44 w 130"/>
                  <a:gd name="T41" fmla="*/ 117 h 215"/>
                  <a:gd name="T42" fmla="*/ 38 w 130"/>
                  <a:gd name="T43" fmla="*/ 129 h 215"/>
                  <a:gd name="T44" fmla="*/ 31 w 130"/>
                  <a:gd name="T45" fmla="*/ 145 h 215"/>
                  <a:gd name="T46" fmla="*/ 25 w 130"/>
                  <a:gd name="T47" fmla="*/ 158 h 215"/>
                  <a:gd name="T48" fmla="*/ 14 w 130"/>
                  <a:gd name="T49" fmla="*/ 186 h 215"/>
                  <a:gd name="T50" fmla="*/ 6 w 130"/>
                  <a:gd name="T51" fmla="*/ 215 h 215"/>
                  <a:gd name="T52" fmla="*/ 0 w 130"/>
                  <a:gd name="T53" fmla="*/ 21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215">
                    <a:moveTo>
                      <a:pt x="0" y="213"/>
                    </a:moveTo>
                    <a:lnTo>
                      <a:pt x="8" y="184"/>
                    </a:lnTo>
                    <a:lnTo>
                      <a:pt x="19" y="155"/>
                    </a:lnTo>
                    <a:lnTo>
                      <a:pt x="25" y="142"/>
                    </a:lnTo>
                    <a:lnTo>
                      <a:pt x="32" y="126"/>
                    </a:lnTo>
                    <a:lnTo>
                      <a:pt x="38" y="113"/>
                    </a:lnTo>
                    <a:lnTo>
                      <a:pt x="46" y="99"/>
                    </a:lnTo>
                    <a:lnTo>
                      <a:pt x="64" y="73"/>
                    </a:lnTo>
                    <a:lnTo>
                      <a:pt x="83" y="47"/>
                    </a:lnTo>
                    <a:lnTo>
                      <a:pt x="92" y="35"/>
                    </a:lnTo>
                    <a:lnTo>
                      <a:pt x="102" y="23"/>
                    </a:lnTo>
                    <a:lnTo>
                      <a:pt x="113" y="12"/>
                    </a:lnTo>
                    <a:lnTo>
                      <a:pt x="125" y="0"/>
                    </a:lnTo>
                    <a:lnTo>
                      <a:pt x="130" y="6"/>
                    </a:lnTo>
                    <a:lnTo>
                      <a:pt x="119" y="17"/>
                    </a:lnTo>
                    <a:lnTo>
                      <a:pt x="109" y="27"/>
                    </a:lnTo>
                    <a:lnTo>
                      <a:pt x="98" y="40"/>
                    </a:lnTo>
                    <a:lnTo>
                      <a:pt x="87" y="52"/>
                    </a:lnTo>
                    <a:lnTo>
                      <a:pt x="69" y="76"/>
                    </a:lnTo>
                    <a:lnTo>
                      <a:pt x="52" y="104"/>
                    </a:lnTo>
                    <a:lnTo>
                      <a:pt x="44" y="117"/>
                    </a:lnTo>
                    <a:lnTo>
                      <a:pt x="38" y="129"/>
                    </a:lnTo>
                    <a:lnTo>
                      <a:pt x="31" y="145"/>
                    </a:lnTo>
                    <a:lnTo>
                      <a:pt x="25" y="158"/>
                    </a:lnTo>
                    <a:lnTo>
                      <a:pt x="14" y="186"/>
                    </a:lnTo>
                    <a:lnTo>
                      <a:pt x="6" y="215"/>
                    </a:lnTo>
                    <a:lnTo>
                      <a:pt x="0" y="213"/>
                    </a:lnTo>
                    <a:close/>
                  </a:path>
                </a:pathLst>
              </a:custGeom>
              <a:solidFill>
                <a:srgbClr val="000000"/>
              </a:solidFill>
              <a:ln w="9525">
                <a:solidFill>
                  <a:schemeClr val="tx2"/>
                </a:solidFill>
                <a:round/>
                <a:headEnd/>
                <a:tailEnd/>
              </a:ln>
            </p:spPr>
            <p:txBody>
              <a:bodyPr/>
              <a:lstStyle/>
              <a:p>
                <a:endParaRPr lang="en-US" sz="3120"/>
              </a:p>
            </p:txBody>
          </p:sp>
          <p:sp>
            <p:nvSpPr>
              <p:cNvPr id="389888" name="Freeform 768"/>
              <p:cNvSpPr>
                <a:spLocks/>
              </p:cNvSpPr>
              <p:nvPr/>
            </p:nvSpPr>
            <p:spPr bwMode="auto">
              <a:xfrm>
                <a:off x="703" y="1405"/>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889" name="Freeform 769"/>
              <p:cNvSpPr>
                <a:spLocks/>
              </p:cNvSpPr>
              <p:nvPr/>
            </p:nvSpPr>
            <p:spPr bwMode="auto">
              <a:xfrm>
                <a:off x="766" y="1298"/>
                <a:ext cx="119" cy="34"/>
              </a:xfrm>
              <a:custGeom>
                <a:avLst/>
                <a:gdLst>
                  <a:gd name="T0" fmla="*/ 1 w 238"/>
                  <a:gd name="T1" fmla="*/ 0 h 69"/>
                  <a:gd name="T2" fmla="*/ 30 w 238"/>
                  <a:gd name="T3" fmla="*/ 6 h 69"/>
                  <a:gd name="T4" fmla="*/ 55 w 238"/>
                  <a:gd name="T5" fmla="*/ 11 h 69"/>
                  <a:gd name="T6" fmla="*/ 101 w 238"/>
                  <a:gd name="T7" fmla="*/ 20 h 69"/>
                  <a:gd name="T8" fmla="*/ 126 w 238"/>
                  <a:gd name="T9" fmla="*/ 26 h 69"/>
                  <a:gd name="T10" fmla="*/ 157 w 238"/>
                  <a:gd name="T11" fmla="*/ 35 h 69"/>
                  <a:gd name="T12" fmla="*/ 192 w 238"/>
                  <a:gd name="T13" fmla="*/ 46 h 69"/>
                  <a:gd name="T14" fmla="*/ 238 w 238"/>
                  <a:gd name="T15" fmla="*/ 62 h 69"/>
                  <a:gd name="T16" fmla="*/ 235 w 238"/>
                  <a:gd name="T17" fmla="*/ 69 h 69"/>
                  <a:gd name="T18" fmla="*/ 191 w 238"/>
                  <a:gd name="T19" fmla="*/ 52 h 69"/>
                  <a:gd name="T20" fmla="*/ 154 w 238"/>
                  <a:gd name="T21" fmla="*/ 41 h 69"/>
                  <a:gd name="T22" fmla="*/ 125 w 238"/>
                  <a:gd name="T23" fmla="*/ 32 h 69"/>
                  <a:gd name="T24" fmla="*/ 101 w 238"/>
                  <a:gd name="T25" fmla="*/ 26 h 69"/>
                  <a:gd name="T26" fmla="*/ 53 w 238"/>
                  <a:gd name="T27" fmla="*/ 18 h 69"/>
                  <a:gd name="T28" fmla="*/ 29 w 238"/>
                  <a:gd name="T29" fmla="*/ 12 h 69"/>
                  <a:gd name="T30" fmla="*/ 0 w 238"/>
                  <a:gd name="T31" fmla="*/ 6 h 69"/>
                  <a:gd name="T32" fmla="*/ 1 w 238"/>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8" h="69">
                    <a:moveTo>
                      <a:pt x="1" y="0"/>
                    </a:moveTo>
                    <a:lnTo>
                      <a:pt x="30" y="6"/>
                    </a:lnTo>
                    <a:lnTo>
                      <a:pt x="55" y="11"/>
                    </a:lnTo>
                    <a:lnTo>
                      <a:pt x="101" y="20"/>
                    </a:lnTo>
                    <a:lnTo>
                      <a:pt x="126" y="26"/>
                    </a:lnTo>
                    <a:lnTo>
                      <a:pt x="157" y="35"/>
                    </a:lnTo>
                    <a:lnTo>
                      <a:pt x="192" y="46"/>
                    </a:lnTo>
                    <a:lnTo>
                      <a:pt x="238" y="62"/>
                    </a:lnTo>
                    <a:lnTo>
                      <a:pt x="235" y="69"/>
                    </a:lnTo>
                    <a:lnTo>
                      <a:pt x="191" y="52"/>
                    </a:lnTo>
                    <a:lnTo>
                      <a:pt x="154" y="41"/>
                    </a:lnTo>
                    <a:lnTo>
                      <a:pt x="125" y="32"/>
                    </a:lnTo>
                    <a:lnTo>
                      <a:pt x="101" y="26"/>
                    </a:lnTo>
                    <a:lnTo>
                      <a:pt x="53" y="18"/>
                    </a:lnTo>
                    <a:lnTo>
                      <a:pt x="29" y="12"/>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89890" name="Freeform 770"/>
              <p:cNvSpPr>
                <a:spLocks/>
              </p:cNvSpPr>
              <p:nvPr/>
            </p:nvSpPr>
            <p:spPr bwMode="auto">
              <a:xfrm>
                <a:off x="765" y="1297"/>
                <a:ext cx="2" cy="4"/>
              </a:xfrm>
              <a:custGeom>
                <a:avLst/>
                <a:gdLst>
                  <a:gd name="T0" fmla="*/ 0 w 5"/>
                  <a:gd name="T1" fmla="*/ 1 h 7"/>
                  <a:gd name="T2" fmla="*/ 2 w 5"/>
                  <a:gd name="T3" fmla="*/ 0 h 7"/>
                  <a:gd name="T4" fmla="*/ 3 w 5"/>
                  <a:gd name="T5" fmla="*/ 1 h 7"/>
                  <a:gd name="T6" fmla="*/ 2 w 5"/>
                  <a:gd name="T7" fmla="*/ 7 h 7"/>
                  <a:gd name="T8" fmla="*/ 5 w 5"/>
                  <a:gd name="T9" fmla="*/ 7 h 7"/>
                  <a:gd name="T10" fmla="*/ 0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0" y="1"/>
                    </a:moveTo>
                    <a:lnTo>
                      <a:pt x="2" y="0"/>
                    </a:lnTo>
                    <a:lnTo>
                      <a:pt x="3" y="1"/>
                    </a:lnTo>
                    <a:lnTo>
                      <a:pt x="2" y="7"/>
                    </a:lnTo>
                    <a:lnTo>
                      <a:pt x="5" y="7"/>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89891" name="Freeform 771"/>
              <p:cNvSpPr>
                <a:spLocks/>
              </p:cNvSpPr>
              <p:nvPr/>
            </p:nvSpPr>
            <p:spPr bwMode="auto">
              <a:xfrm>
                <a:off x="884" y="1324"/>
                <a:ext cx="27" cy="8"/>
              </a:xfrm>
              <a:custGeom>
                <a:avLst/>
                <a:gdLst>
                  <a:gd name="T0" fmla="*/ 0 w 54"/>
                  <a:gd name="T1" fmla="*/ 9 h 17"/>
                  <a:gd name="T2" fmla="*/ 8 w 54"/>
                  <a:gd name="T3" fmla="*/ 9 h 17"/>
                  <a:gd name="T4" fmla="*/ 26 w 54"/>
                  <a:gd name="T5" fmla="*/ 4 h 17"/>
                  <a:gd name="T6" fmla="*/ 54 w 54"/>
                  <a:gd name="T7" fmla="*/ 0 h 17"/>
                  <a:gd name="T8" fmla="*/ 54 w 54"/>
                  <a:gd name="T9" fmla="*/ 6 h 17"/>
                  <a:gd name="T10" fmla="*/ 28 w 54"/>
                  <a:gd name="T11" fmla="*/ 12 h 17"/>
                  <a:gd name="T12" fmla="*/ 9 w 54"/>
                  <a:gd name="T13" fmla="*/ 15 h 17"/>
                  <a:gd name="T14" fmla="*/ 0 w 54"/>
                  <a:gd name="T15" fmla="*/ 17 h 17"/>
                  <a:gd name="T16" fmla="*/ 0 w 54"/>
                  <a:gd name="T1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
                    <a:moveTo>
                      <a:pt x="0" y="9"/>
                    </a:moveTo>
                    <a:lnTo>
                      <a:pt x="8" y="9"/>
                    </a:lnTo>
                    <a:lnTo>
                      <a:pt x="26" y="4"/>
                    </a:lnTo>
                    <a:lnTo>
                      <a:pt x="54" y="0"/>
                    </a:lnTo>
                    <a:lnTo>
                      <a:pt x="54" y="6"/>
                    </a:lnTo>
                    <a:lnTo>
                      <a:pt x="28" y="12"/>
                    </a:lnTo>
                    <a:lnTo>
                      <a:pt x="9" y="15"/>
                    </a:lnTo>
                    <a:lnTo>
                      <a:pt x="0" y="17"/>
                    </a:lnTo>
                    <a:lnTo>
                      <a:pt x="0" y="9"/>
                    </a:lnTo>
                    <a:close/>
                  </a:path>
                </a:pathLst>
              </a:custGeom>
              <a:solidFill>
                <a:srgbClr val="000000"/>
              </a:solidFill>
              <a:ln w="9525">
                <a:solidFill>
                  <a:schemeClr val="tx2"/>
                </a:solidFill>
                <a:round/>
                <a:headEnd/>
                <a:tailEnd/>
              </a:ln>
            </p:spPr>
            <p:txBody>
              <a:bodyPr/>
              <a:lstStyle/>
              <a:p>
                <a:endParaRPr lang="en-US" sz="3120"/>
              </a:p>
            </p:txBody>
          </p:sp>
          <p:sp>
            <p:nvSpPr>
              <p:cNvPr id="389892" name="Freeform 772"/>
              <p:cNvSpPr>
                <a:spLocks/>
              </p:cNvSpPr>
              <p:nvPr/>
            </p:nvSpPr>
            <p:spPr bwMode="auto">
              <a:xfrm>
                <a:off x="883" y="1328"/>
                <a:ext cx="2" cy="4"/>
              </a:xfrm>
              <a:custGeom>
                <a:avLst/>
                <a:gdLst>
                  <a:gd name="T0" fmla="*/ 0 w 3"/>
                  <a:gd name="T1" fmla="*/ 8 h 8"/>
                  <a:gd name="T2" fmla="*/ 1 w 3"/>
                  <a:gd name="T3" fmla="*/ 8 h 8"/>
                  <a:gd name="T4" fmla="*/ 1 w 3"/>
                  <a:gd name="T5" fmla="*/ 0 h 8"/>
                  <a:gd name="T6" fmla="*/ 3 w 3"/>
                  <a:gd name="T7" fmla="*/ 1 h 8"/>
                  <a:gd name="T8" fmla="*/ 0 w 3"/>
                  <a:gd name="T9" fmla="*/ 8 h 8"/>
                </a:gdLst>
                <a:ahLst/>
                <a:cxnLst>
                  <a:cxn ang="0">
                    <a:pos x="T0" y="T1"/>
                  </a:cxn>
                  <a:cxn ang="0">
                    <a:pos x="T2" y="T3"/>
                  </a:cxn>
                  <a:cxn ang="0">
                    <a:pos x="T4" y="T5"/>
                  </a:cxn>
                  <a:cxn ang="0">
                    <a:pos x="T6" y="T7"/>
                  </a:cxn>
                  <a:cxn ang="0">
                    <a:pos x="T8" y="T9"/>
                  </a:cxn>
                </a:cxnLst>
                <a:rect l="0" t="0" r="r" b="b"/>
                <a:pathLst>
                  <a:path w="3" h="8">
                    <a:moveTo>
                      <a:pt x="0" y="8"/>
                    </a:moveTo>
                    <a:lnTo>
                      <a:pt x="1" y="8"/>
                    </a:lnTo>
                    <a:lnTo>
                      <a:pt x="1" y="0"/>
                    </a:lnTo>
                    <a:lnTo>
                      <a:pt x="3" y="1"/>
                    </a:lnTo>
                    <a:lnTo>
                      <a:pt x="0" y="8"/>
                    </a:lnTo>
                    <a:close/>
                  </a:path>
                </a:pathLst>
              </a:custGeom>
              <a:solidFill>
                <a:srgbClr val="000000"/>
              </a:solidFill>
              <a:ln w="9525">
                <a:solidFill>
                  <a:schemeClr val="tx2"/>
                </a:solidFill>
                <a:round/>
                <a:headEnd/>
                <a:tailEnd/>
              </a:ln>
            </p:spPr>
            <p:txBody>
              <a:bodyPr/>
              <a:lstStyle/>
              <a:p>
                <a:endParaRPr lang="en-US" sz="3120"/>
              </a:p>
            </p:txBody>
          </p:sp>
          <p:sp>
            <p:nvSpPr>
              <p:cNvPr id="389893" name="Freeform 773"/>
              <p:cNvSpPr>
                <a:spLocks/>
              </p:cNvSpPr>
              <p:nvPr/>
            </p:nvSpPr>
            <p:spPr bwMode="auto">
              <a:xfrm>
                <a:off x="910" y="1298"/>
                <a:ext cx="63" cy="29"/>
              </a:xfrm>
              <a:custGeom>
                <a:avLst/>
                <a:gdLst>
                  <a:gd name="T0" fmla="*/ 0 w 125"/>
                  <a:gd name="T1" fmla="*/ 52 h 58"/>
                  <a:gd name="T2" fmla="*/ 34 w 125"/>
                  <a:gd name="T3" fmla="*/ 43 h 58"/>
                  <a:gd name="T4" fmla="*/ 47 w 125"/>
                  <a:gd name="T5" fmla="*/ 38 h 58"/>
                  <a:gd name="T6" fmla="*/ 61 w 125"/>
                  <a:gd name="T7" fmla="*/ 34 h 58"/>
                  <a:gd name="T8" fmla="*/ 73 w 125"/>
                  <a:gd name="T9" fmla="*/ 29 h 58"/>
                  <a:gd name="T10" fmla="*/ 89 w 125"/>
                  <a:gd name="T11" fmla="*/ 21 h 58"/>
                  <a:gd name="T12" fmla="*/ 104 w 125"/>
                  <a:gd name="T13" fmla="*/ 12 h 58"/>
                  <a:gd name="T14" fmla="*/ 121 w 125"/>
                  <a:gd name="T15" fmla="*/ 0 h 58"/>
                  <a:gd name="T16" fmla="*/ 125 w 125"/>
                  <a:gd name="T17" fmla="*/ 6 h 58"/>
                  <a:gd name="T18" fmla="*/ 107 w 125"/>
                  <a:gd name="T19" fmla="*/ 18 h 58"/>
                  <a:gd name="T20" fmla="*/ 92 w 125"/>
                  <a:gd name="T21" fmla="*/ 27 h 58"/>
                  <a:gd name="T22" fmla="*/ 76 w 125"/>
                  <a:gd name="T23" fmla="*/ 35 h 58"/>
                  <a:gd name="T24" fmla="*/ 63 w 125"/>
                  <a:gd name="T25" fmla="*/ 41 h 58"/>
                  <a:gd name="T26" fmla="*/ 51 w 125"/>
                  <a:gd name="T27" fmla="*/ 44 h 58"/>
                  <a:gd name="T28" fmla="*/ 35 w 125"/>
                  <a:gd name="T29" fmla="*/ 49 h 58"/>
                  <a:gd name="T30" fmla="*/ 3 w 125"/>
                  <a:gd name="T31" fmla="*/ 58 h 58"/>
                  <a:gd name="T32" fmla="*/ 0 w 125"/>
                  <a:gd name="T33"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58">
                    <a:moveTo>
                      <a:pt x="0" y="52"/>
                    </a:moveTo>
                    <a:lnTo>
                      <a:pt x="34" y="43"/>
                    </a:lnTo>
                    <a:lnTo>
                      <a:pt x="47" y="38"/>
                    </a:lnTo>
                    <a:lnTo>
                      <a:pt x="61" y="34"/>
                    </a:lnTo>
                    <a:lnTo>
                      <a:pt x="73" y="29"/>
                    </a:lnTo>
                    <a:lnTo>
                      <a:pt x="89" y="21"/>
                    </a:lnTo>
                    <a:lnTo>
                      <a:pt x="104" y="12"/>
                    </a:lnTo>
                    <a:lnTo>
                      <a:pt x="121" y="0"/>
                    </a:lnTo>
                    <a:lnTo>
                      <a:pt x="125" y="6"/>
                    </a:lnTo>
                    <a:lnTo>
                      <a:pt x="107" y="18"/>
                    </a:lnTo>
                    <a:lnTo>
                      <a:pt x="92" y="27"/>
                    </a:lnTo>
                    <a:lnTo>
                      <a:pt x="76" y="35"/>
                    </a:lnTo>
                    <a:lnTo>
                      <a:pt x="63" y="41"/>
                    </a:lnTo>
                    <a:lnTo>
                      <a:pt x="51" y="44"/>
                    </a:lnTo>
                    <a:lnTo>
                      <a:pt x="35" y="49"/>
                    </a:lnTo>
                    <a:lnTo>
                      <a:pt x="3" y="58"/>
                    </a:lnTo>
                    <a:lnTo>
                      <a:pt x="0" y="52"/>
                    </a:lnTo>
                    <a:close/>
                  </a:path>
                </a:pathLst>
              </a:custGeom>
              <a:solidFill>
                <a:srgbClr val="000000"/>
              </a:solidFill>
              <a:ln w="9525">
                <a:solidFill>
                  <a:schemeClr val="tx2"/>
                </a:solidFill>
                <a:round/>
                <a:headEnd/>
                <a:tailEnd/>
              </a:ln>
            </p:spPr>
            <p:txBody>
              <a:bodyPr/>
              <a:lstStyle/>
              <a:p>
                <a:endParaRPr lang="en-US" sz="3120"/>
              </a:p>
            </p:txBody>
          </p:sp>
          <p:sp>
            <p:nvSpPr>
              <p:cNvPr id="389894" name="Freeform 774"/>
              <p:cNvSpPr>
                <a:spLocks/>
              </p:cNvSpPr>
              <p:nvPr/>
            </p:nvSpPr>
            <p:spPr bwMode="auto">
              <a:xfrm>
                <a:off x="910" y="1324"/>
                <a:ext cx="2" cy="3"/>
              </a:xfrm>
              <a:custGeom>
                <a:avLst/>
                <a:gdLst>
                  <a:gd name="T0" fmla="*/ 2 w 3"/>
                  <a:gd name="T1" fmla="*/ 6 h 6"/>
                  <a:gd name="T2" fmla="*/ 3 w 3"/>
                  <a:gd name="T3" fmla="*/ 6 h 6"/>
                  <a:gd name="T4" fmla="*/ 0 w 3"/>
                  <a:gd name="T5" fmla="*/ 0 h 6"/>
                  <a:gd name="T6" fmla="*/ 2 w 3"/>
                  <a:gd name="T7" fmla="*/ 0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lnTo>
                      <a:pt x="3" y="6"/>
                    </a:lnTo>
                    <a:lnTo>
                      <a:pt x="0" y="0"/>
                    </a:lnTo>
                    <a:lnTo>
                      <a:pt x="2"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89895" name="Freeform 775"/>
              <p:cNvSpPr>
                <a:spLocks/>
              </p:cNvSpPr>
              <p:nvPr/>
            </p:nvSpPr>
            <p:spPr bwMode="auto">
              <a:xfrm>
                <a:off x="914" y="1176"/>
                <a:ext cx="60" cy="124"/>
              </a:xfrm>
              <a:custGeom>
                <a:avLst/>
                <a:gdLst>
                  <a:gd name="T0" fmla="*/ 113 w 120"/>
                  <a:gd name="T1" fmla="*/ 245 h 248"/>
                  <a:gd name="T2" fmla="*/ 113 w 120"/>
                  <a:gd name="T3" fmla="*/ 242 h 248"/>
                  <a:gd name="T4" fmla="*/ 114 w 120"/>
                  <a:gd name="T5" fmla="*/ 237 h 248"/>
                  <a:gd name="T6" fmla="*/ 113 w 120"/>
                  <a:gd name="T7" fmla="*/ 228 h 248"/>
                  <a:gd name="T8" fmla="*/ 110 w 120"/>
                  <a:gd name="T9" fmla="*/ 217 h 248"/>
                  <a:gd name="T10" fmla="*/ 107 w 120"/>
                  <a:gd name="T11" fmla="*/ 203 h 248"/>
                  <a:gd name="T12" fmla="*/ 100 w 120"/>
                  <a:gd name="T13" fmla="*/ 190 h 248"/>
                  <a:gd name="T14" fmla="*/ 87 w 120"/>
                  <a:gd name="T15" fmla="*/ 155 h 248"/>
                  <a:gd name="T16" fmla="*/ 79 w 120"/>
                  <a:gd name="T17" fmla="*/ 137 h 248"/>
                  <a:gd name="T18" fmla="*/ 70 w 120"/>
                  <a:gd name="T19" fmla="*/ 117 h 248"/>
                  <a:gd name="T20" fmla="*/ 49 w 120"/>
                  <a:gd name="T21" fmla="*/ 79 h 248"/>
                  <a:gd name="T22" fmla="*/ 24 w 120"/>
                  <a:gd name="T23" fmla="*/ 39 h 248"/>
                  <a:gd name="T24" fmla="*/ 12 w 120"/>
                  <a:gd name="T25" fmla="*/ 21 h 248"/>
                  <a:gd name="T26" fmla="*/ 0 w 120"/>
                  <a:gd name="T27" fmla="*/ 4 h 248"/>
                  <a:gd name="T28" fmla="*/ 4 w 120"/>
                  <a:gd name="T29" fmla="*/ 0 h 248"/>
                  <a:gd name="T30" fmla="*/ 18 w 120"/>
                  <a:gd name="T31" fmla="*/ 16 h 248"/>
                  <a:gd name="T32" fmla="*/ 30 w 120"/>
                  <a:gd name="T33" fmla="*/ 36 h 248"/>
                  <a:gd name="T34" fmla="*/ 55 w 120"/>
                  <a:gd name="T35" fmla="*/ 74 h 248"/>
                  <a:gd name="T36" fmla="*/ 76 w 120"/>
                  <a:gd name="T37" fmla="*/ 114 h 248"/>
                  <a:gd name="T38" fmla="*/ 85 w 120"/>
                  <a:gd name="T39" fmla="*/ 133 h 248"/>
                  <a:gd name="T40" fmla="*/ 93 w 120"/>
                  <a:gd name="T41" fmla="*/ 153 h 248"/>
                  <a:gd name="T42" fmla="*/ 107 w 120"/>
                  <a:gd name="T43" fmla="*/ 187 h 248"/>
                  <a:gd name="T44" fmla="*/ 113 w 120"/>
                  <a:gd name="T45" fmla="*/ 202 h 248"/>
                  <a:gd name="T46" fmla="*/ 116 w 120"/>
                  <a:gd name="T47" fmla="*/ 216 h 248"/>
                  <a:gd name="T48" fmla="*/ 119 w 120"/>
                  <a:gd name="T49" fmla="*/ 226 h 248"/>
                  <a:gd name="T50" fmla="*/ 120 w 120"/>
                  <a:gd name="T51" fmla="*/ 235 h 248"/>
                  <a:gd name="T52" fmla="*/ 120 w 120"/>
                  <a:gd name="T53" fmla="*/ 243 h 248"/>
                  <a:gd name="T54" fmla="*/ 117 w 120"/>
                  <a:gd name="T55" fmla="*/ 248 h 248"/>
                  <a:gd name="T56" fmla="*/ 113 w 120"/>
                  <a:gd name="T57" fmla="*/ 24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0" h="248">
                    <a:moveTo>
                      <a:pt x="113" y="245"/>
                    </a:moveTo>
                    <a:lnTo>
                      <a:pt x="113" y="242"/>
                    </a:lnTo>
                    <a:lnTo>
                      <a:pt x="114" y="237"/>
                    </a:lnTo>
                    <a:lnTo>
                      <a:pt x="113" y="228"/>
                    </a:lnTo>
                    <a:lnTo>
                      <a:pt x="110" y="217"/>
                    </a:lnTo>
                    <a:lnTo>
                      <a:pt x="107" y="203"/>
                    </a:lnTo>
                    <a:lnTo>
                      <a:pt x="100" y="190"/>
                    </a:lnTo>
                    <a:lnTo>
                      <a:pt x="87" y="155"/>
                    </a:lnTo>
                    <a:lnTo>
                      <a:pt x="79" y="137"/>
                    </a:lnTo>
                    <a:lnTo>
                      <a:pt x="70" y="117"/>
                    </a:lnTo>
                    <a:lnTo>
                      <a:pt x="49" y="79"/>
                    </a:lnTo>
                    <a:lnTo>
                      <a:pt x="24" y="39"/>
                    </a:lnTo>
                    <a:lnTo>
                      <a:pt x="12" y="21"/>
                    </a:lnTo>
                    <a:lnTo>
                      <a:pt x="0" y="4"/>
                    </a:lnTo>
                    <a:lnTo>
                      <a:pt x="4" y="0"/>
                    </a:lnTo>
                    <a:lnTo>
                      <a:pt x="18" y="16"/>
                    </a:lnTo>
                    <a:lnTo>
                      <a:pt x="30" y="36"/>
                    </a:lnTo>
                    <a:lnTo>
                      <a:pt x="55" y="74"/>
                    </a:lnTo>
                    <a:lnTo>
                      <a:pt x="76" y="114"/>
                    </a:lnTo>
                    <a:lnTo>
                      <a:pt x="85" y="133"/>
                    </a:lnTo>
                    <a:lnTo>
                      <a:pt x="93" y="153"/>
                    </a:lnTo>
                    <a:lnTo>
                      <a:pt x="107" y="187"/>
                    </a:lnTo>
                    <a:lnTo>
                      <a:pt x="113" y="202"/>
                    </a:lnTo>
                    <a:lnTo>
                      <a:pt x="116" y="216"/>
                    </a:lnTo>
                    <a:lnTo>
                      <a:pt x="119" y="226"/>
                    </a:lnTo>
                    <a:lnTo>
                      <a:pt x="120" y="235"/>
                    </a:lnTo>
                    <a:lnTo>
                      <a:pt x="120" y="243"/>
                    </a:lnTo>
                    <a:lnTo>
                      <a:pt x="117" y="248"/>
                    </a:lnTo>
                    <a:lnTo>
                      <a:pt x="113" y="245"/>
                    </a:lnTo>
                    <a:close/>
                  </a:path>
                </a:pathLst>
              </a:custGeom>
              <a:solidFill>
                <a:srgbClr val="000000"/>
              </a:solidFill>
              <a:ln w="9525">
                <a:solidFill>
                  <a:schemeClr val="tx2"/>
                </a:solidFill>
                <a:round/>
                <a:headEnd/>
                <a:tailEnd/>
              </a:ln>
            </p:spPr>
            <p:txBody>
              <a:bodyPr/>
              <a:lstStyle/>
              <a:p>
                <a:endParaRPr lang="en-US" sz="3120"/>
              </a:p>
            </p:txBody>
          </p:sp>
          <p:sp>
            <p:nvSpPr>
              <p:cNvPr id="389896" name="Freeform 776"/>
              <p:cNvSpPr>
                <a:spLocks/>
              </p:cNvSpPr>
              <p:nvPr/>
            </p:nvSpPr>
            <p:spPr bwMode="auto">
              <a:xfrm>
                <a:off x="970" y="1298"/>
                <a:ext cx="3" cy="3"/>
              </a:xfrm>
              <a:custGeom>
                <a:avLst/>
                <a:gdLst>
                  <a:gd name="T0" fmla="*/ 4 w 4"/>
                  <a:gd name="T1" fmla="*/ 6 h 6"/>
                  <a:gd name="T2" fmla="*/ 4 w 4"/>
                  <a:gd name="T3" fmla="*/ 5 h 6"/>
                  <a:gd name="T4" fmla="*/ 0 w 4"/>
                  <a:gd name="T5" fmla="*/ 2 h 6"/>
                  <a:gd name="T6" fmla="*/ 0 w 4"/>
                  <a:gd name="T7" fmla="*/ 0 h 6"/>
                  <a:gd name="T8" fmla="*/ 4 w 4"/>
                  <a:gd name="T9" fmla="*/ 6 h 6"/>
                </a:gdLst>
                <a:ahLst/>
                <a:cxnLst>
                  <a:cxn ang="0">
                    <a:pos x="T0" y="T1"/>
                  </a:cxn>
                  <a:cxn ang="0">
                    <a:pos x="T2" y="T3"/>
                  </a:cxn>
                  <a:cxn ang="0">
                    <a:pos x="T4" y="T5"/>
                  </a:cxn>
                  <a:cxn ang="0">
                    <a:pos x="T6" y="T7"/>
                  </a:cxn>
                  <a:cxn ang="0">
                    <a:pos x="T8" y="T9"/>
                  </a:cxn>
                </a:cxnLst>
                <a:rect l="0" t="0" r="r" b="b"/>
                <a:pathLst>
                  <a:path w="4" h="6">
                    <a:moveTo>
                      <a:pt x="4" y="6"/>
                    </a:moveTo>
                    <a:lnTo>
                      <a:pt x="4" y="5"/>
                    </a:lnTo>
                    <a:lnTo>
                      <a:pt x="0" y="2"/>
                    </a:ln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89897" name="Freeform 777"/>
              <p:cNvSpPr>
                <a:spLocks/>
              </p:cNvSpPr>
              <p:nvPr/>
            </p:nvSpPr>
            <p:spPr bwMode="auto">
              <a:xfrm>
                <a:off x="910" y="1171"/>
                <a:ext cx="6" cy="7"/>
              </a:xfrm>
              <a:custGeom>
                <a:avLst/>
                <a:gdLst>
                  <a:gd name="T0" fmla="*/ 8 w 12"/>
                  <a:gd name="T1" fmla="*/ 14 h 14"/>
                  <a:gd name="T2" fmla="*/ 5 w 12"/>
                  <a:gd name="T3" fmla="*/ 12 h 14"/>
                  <a:gd name="T4" fmla="*/ 0 w 12"/>
                  <a:gd name="T5" fmla="*/ 3 h 14"/>
                  <a:gd name="T6" fmla="*/ 5 w 12"/>
                  <a:gd name="T7" fmla="*/ 0 h 14"/>
                  <a:gd name="T8" fmla="*/ 11 w 12"/>
                  <a:gd name="T9" fmla="*/ 8 h 14"/>
                  <a:gd name="T10" fmla="*/ 12 w 12"/>
                  <a:gd name="T11" fmla="*/ 11 h 14"/>
                  <a:gd name="T12" fmla="*/ 8 w 1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8" y="14"/>
                    </a:moveTo>
                    <a:lnTo>
                      <a:pt x="5" y="12"/>
                    </a:lnTo>
                    <a:lnTo>
                      <a:pt x="0" y="3"/>
                    </a:lnTo>
                    <a:lnTo>
                      <a:pt x="5" y="0"/>
                    </a:lnTo>
                    <a:lnTo>
                      <a:pt x="11" y="8"/>
                    </a:lnTo>
                    <a:lnTo>
                      <a:pt x="12" y="11"/>
                    </a:lnTo>
                    <a:lnTo>
                      <a:pt x="8" y="14"/>
                    </a:lnTo>
                    <a:close/>
                  </a:path>
                </a:pathLst>
              </a:custGeom>
              <a:solidFill>
                <a:srgbClr val="000000"/>
              </a:solidFill>
              <a:ln w="9525">
                <a:solidFill>
                  <a:schemeClr val="tx2"/>
                </a:solidFill>
                <a:round/>
                <a:headEnd/>
                <a:tailEnd/>
              </a:ln>
            </p:spPr>
            <p:txBody>
              <a:bodyPr/>
              <a:lstStyle/>
              <a:p>
                <a:endParaRPr lang="en-US" sz="3120"/>
              </a:p>
            </p:txBody>
          </p:sp>
          <p:sp>
            <p:nvSpPr>
              <p:cNvPr id="389898" name="Freeform 778"/>
              <p:cNvSpPr>
                <a:spLocks/>
              </p:cNvSpPr>
              <p:nvPr/>
            </p:nvSpPr>
            <p:spPr bwMode="auto">
              <a:xfrm>
                <a:off x="914" y="1176"/>
                <a:ext cx="2" cy="3"/>
              </a:xfrm>
              <a:custGeom>
                <a:avLst/>
                <a:gdLst>
                  <a:gd name="T0" fmla="*/ 0 w 4"/>
                  <a:gd name="T1" fmla="*/ 4 h 4"/>
                  <a:gd name="T2" fmla="*/ 0 w 4"/>
                  <a:gd name="T3" fmla="*/ 3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0" y="3"/>
                    </a:lnTo>
                    <a:lnTo>
                      <a:pt x="4"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9899" name="Freeform 779"/>
              <p:cNvSpPr>
                <a:spLocks/>
              </p:cNvSpPr>
              <p:nvPr/>
            </p:nvSpPr>
            <p:spPr bwMode="auto">
              <a:xfrm>
                <a:off x="903" y="1111"/>
                <a:ext cx="11" cy="61"/>
              </a:xfrm>
              <a:custGeom>
                <a:avLst/>
                <a:gdLst>
                  <a:gd name="T0" fmla="*/ 13 w 22"/>
                  <a:gd name="T1" fmla="*/ 123 h 123"/>
                  <a:gd name="T2" fmla="*/ 10 w 22"/>
                  <a:gd name="T3" fmla="*/ 115 h 123"/>
                  <a:gd name="T4" fmla="*/ 5 w 22"/>
                  <a:gd name="T5" fmla="*/ 108 h 123"/>
                  <a:gd name="T6" fmla="*/ 4 w 22"/>
                  <a:gd name="T7" fmla="*/ 100 h 123"/>
                  <a:gd name="T8" fmla="*/ 2 w 22"/>
                  <a:gd name="T9" fmla="*/ 93 h 123"/>
                  <a:gd name="T10" fmla="*/ 0 w 22"/>
                  <a:gd name="T11" fmla="*/ 76 h 123"/>
                  <a:gd name="T12" fmla="*/ 2 w 22"/>
                  <a:gd name="T13" fmla="*/ 61 h 123"/>
                  <a:gd name="T14" fmla="*/ 5 w 22"/>
                  <a:gd name="T15" fmla="*/ 45 h 123"/>
                  <a:gd name="T16" fmla="*/ 8 w 22"/>
                  <a:gd name="T17" fmla="*/ 30 h 123"/>
                  <a:gd name="T18" fmla="*/ 16 w 22"/>
                  <a:gd name="T19" fmla="*/ 0 h 123"/>
                  <a:gd name="T20" fmla="*/ 22 w 22"/>
                  <a:gd name="T21" fmla="*/ 3 h 123"/>
                  <a:gd name="T22" fmla="*/ 14 w 22"/>
                  <a:gd name="T23" fmla="*/ 33 h 123"/>
                  <a:gd name="T24" fmla="*/ 11 w 22"/>
                  <a:gd name="T25" fmla="*/ 47 h 123"/>
                  <a:gd name="T26" fmla="*/ 8 w 22"/>
                  <a:gd name="T27" fmla="*/ 62 h 123"/>
                  <a:gd name="T28" fmla="*/ 7 w 22"/>
                  <a:gd name="T29" fmla="*/ 76 h 123"/>
                  <a:gd name="T30" fmla="*/ 8 w 22"/>
                  <a:gd name="T31" fmla="*/ 91 h 123"/>
                  <a:gd name="T32" fmla="*/ 10 w 22"/>
                  <a:gd name="T33" fmla="*/ 97 h 123"/>
                  <a:gd name="T34" fmla="*/ 11 w 22"/>
                  <a:gd name="T35" fmla="*/ 105 h 123"/>
                  <a:gd name="T36" fmla="*/ 16 w 22"/>
                  <a:gd name="T37" fmla="*/ 112 h 123"/>
                  <a:gd name="T38" fmla="*/ 19 w 22"/>
                  <a:gd name="T39" fmla="*/ 120 h 123"/>
                  <a:gd name="T40" fmla="*/ 13 w 22"/>
                  <a:gd name="T4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23">
                    <a:moveTo>
                      <a:pt x="13" y="123"/>
                    </a:moveTo>
                    <a:lnTo>
                      <a:pt x="10" y="115"/>
                    </a:lnTo>
                    <a:lnTo>
                      <a:pt x="5" y="108"/>
                    </a:lnTo>
                    <a:lnTo>
                      <a:pt x="4" y="100"/>
                    </a:lnTo>
                    <a:lnTo>
                      <a:pt x="2" y="93"/>
                    </a:lnTo>
                    <a:lnTo>
                      <a:pt x="0" y="76"/>
                    </a:lnTo>
                    <a:lnTo>
                      <a:pt x="2" y="61"/>
                    </a:lnTo>
                    <a:lnTo>
                      <a:pt x="5" y="45"/>
                    </a:lnTo>
                    <a:lnTo>
                      <a:pt x="8" y="30"/>
                    </a:lnTo>
                    <a:lnTo>
                      <a:pt x="16" y="0"/>
                    </a:lnTo>
                    <a:lnTo>
                      <a:pt x="22" y="3"/>
                    </a:lnTo>
                    <a:lnTo>
                      <a:pt x="14" y="33"/>
                    </a:lnTo>
                    <a:lnTo>
                      <a:pt x="11" y="47"/>
                    </a:lnTo>
                    <a:lnTo>
                      <a:pt x="8" y="62"/>
                    </a:lnTo>
                    <a:lnTo>
                      <a:pt x="7" y="76"/>
                    </a:lnTo>
                    <a:lnTo>
                      <a:pt x="8" y="91"/>
                    </a:lnTo>
                    <a:lnTo>
                      <a:pt x="10" y="97"/>
                    </a:lnTo>
                    <a:lnTo>
                      <a:pt x="11" y="105"/>
                    </a:lnTo>
                    <a:lnTo>
                      <a:pt x="16" y="112"/>
                    </a:lnTo>
                    <a:lnTo>
                      <a:pt x="19" y="120"/>
                    </a:lnTo>
                    <a:lnTo>
                      <a:pt x="13" y="123"/>
                    </a:lnTo>
                    <a:close/>
                  </a:path>
                </a:pathLst>
              </a:custGeom>
              <a:solidFill>
                <a:srgbClr val="000000"/>
              </a:solidFill>
              <a:ln w="9525">
                <a:solidFill>
                  <a:schemeClr val="tx2"/>
                </a:solidFill>
                <a:round/>
                <a:headEnd/>
                <a:tailEnd/>
              </a:ln>
            </p:spPr>
            <p:txBody>
              <a:bodyPr/>
              <a:lstStyle/>
              <a:p>
                <a:endParaRPr lang="en-US" sz="3120"/>
              </a:p>
            </p:txBody>
          </p:sp>
          <p:sp>
            <p:nvSpPr>
              <p:cNvPr id="389900" name="Freeform 780"/>
              <p:cNvSpPr>
                <a:spLocks/>
              </p:cNvSpPr>
              <p:nvPr/>
            </p:nvSpPr>
            <p:spPr bwMode="auto">
              <a:xfrm>
                <a:off x="909" y="1171"/>
                <a:ext cx="3" cy="1"/>
              </a:xfrm>
              <a:custGeom>
                <a:avLst/>
                <a:gdLst>
                  <a:gd name="T0" fmla="*/ 1 w 6"/>
                  <a:gd name="T1" fmla="*/ 3 h 3"/>
                  <a:gd name="T2" fmla="*/ 0 w 6"/>
                  <a:gd name="T3" fmla="*/ 3 h 3"/>
                  <a:gd name="T4" fmla="*/ 6 w 6"/>
                  <a:gd name="T5" fmla="*/ 0 h 3"/>
                  <a:gd name="T6" fmla="*/ 1 w 6"/>
                  <a:gd name="T7" fmla="*/ 3 h 3"/>
                </a:gdLst>
                <a:ahLst/>
                <a:cxnLst>
                  <a:cxn ang="0">
                    <a:pos x="T0" y="T1"/>
                  </a:cxn>
                  <a:cxn ang="0">
                    <a:pos x="T2" y="T3"/>
                  </a:cxn>
                  <a:cxn ang="0">
                    <a:pos x="T4" y="T5"/>
                  </a:cxn>
                  <a:cxn ang="0">
                    <a:pos x="T6" y="T7"/>
                  </a:cxn>
                </a:cxnLst>
                <a:rect l="0" t="0" r="r" b="b"/>
                <a:pathLst>
                  <a:path w="6" h="3">
                    <a:moveTo>
                      <a:pt x="1" y="3"/>
                    </a:moveTo>
                    <a:lnTo>
                      <a:pt x="0" y="3"/>
                    </a:lnTo>
                    <a:lnTo>
                      <a:pt x="6" y="0"/>
                    </a:lnTo>
                    <a:lnTo>
                      <a:pt x="1" y="3"/>
                    </a:lnTo>
                    <a:close/>
                  </a:path>
                </a:pathLst>
              </a:custGeom>
              <a:solidFill>
                <a:srgbClr val="000000"/>
              </a:solidFill>
              <a:ln w="9525">
                <a:solidFill>
                  <a:schemeClr val="tx2"/>
                </a:solidFill>
                <a:round/>
                <a:headEnd/>
                <a:tailEnd/>
              </a:ln>
            </p:spPr>
            <p:txBody>
              <a:bodyPr/>
              <a:lstStyle/>
              <a:p>
                <a:endParaRPr lang="en-US" sz="3120"/>
              </a:p>
            </p:txBody>
          </p:sp>
          <p:sp>
            <p:nvSpPr>
              <p:cNvPr id="389901" name="Freeform 781"/>
              <p:cNvSpPr>
                <a:spLocks/>
              </p:cNvSpPr>
              <p:nvPr/>
            </p:nvSpPr>
            <p:spPr bwMode="auto">
              <a:xfrm>
                <a:off x="911" y="1065"/>
                <a:ext cx="11" cy="47"/>
              </a:xfrm>
              <a:custGeom>
                <a:avLst/>
                <a:gdLst>
                  <a:gd name="T0" fmla="*/ 0 w 23"/>
                  <a:gd name="T1" fmla="*/ 92 h 95"/>
                  <a:gd name="T2" fmla="*/ 6 w 23"/>
                  <a:gd name="T3" fmla="*/ 67 h 95"/>
                  <a:gd name="T4" fmla="*/ 9 w 23"/>
                  <a:gd name="T5" fmla="*/ 45 h 95"/>
                  <a:gd name="T6" fmla="*/ 13 w 23"/>
                  <a:gd name="T7" fmla="*/ 23 h 95"/>
                  <a:gd name="T8" fmla="*/ 15 w 23"/>
                  <a:gd name="T9" fmla="*/ 0 h 95"/>
                  <a:gd name="T10" fmla="*/ 23 w 23"/>
                  <a:gd name="T11" fmla="*/ 2 h 95"/>
                  <a:gd name="T12" fmla="*/ 20 w 23"/>
                  <a:gd name="T13" fmla="*/ 23 h 95"/>
                  <a:gd name="T14" fmla="*/ 16 w 23"/>
                  <a:gd name="T15" fmla="*/ 46 h 95"/>
                  <a:gd name="T16" fmla="*/ 12 w 23"/>
                  <a:gd name="T17" fmla="*/ 69 h 95"/>
                  <a:gd name="T18" fmla="*/ 6 w 23"/>
                  <a:gd name="T19" fmla="*/ 95 h 95"/>
                  <a:gd name="T20" fmla="*/ 0 w 23"/>
                  <a:gd name="T2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95">
                    <a:moveTo>
                      <a:pt x="0" y="92"/>
                    </a:moveTo>
                    <a:lnTo>
                      <a:pt x="6" y="67"/>
                    </a:lnTo>
                    <a:lnTo>
                      <a:pt x="9" y="45"/>
                    </a:lnTo>
                    <a:lnTo>
                      <a:pt x="13" y="23"/>
                    </a:lnTo>
                    <a:lnTo>
                      <a:pt x="15" y="0"/>
                    </a:lnTo>
                    <a:lnTo>
                      <a:pt x="23" y="2"/>
                    </a:lnTo>
                    <a:lnTo>
                      <a:pt x="20" y="23"/>
                    </a:lnTo>
                    <a:lnTo>
                      <a:pt x="16" y="46"/>
                    </a:lnTo>
                    <a:lnTo>
                      <a:pt x="12" y="69"/>
                    </a:lnTo>
                    <a:lnTo>
                      <a:pt x="6" y="95"/>
                    </a:lnTo>
                    <a:lnTo>
                      <a:pt x="0" y="92"/>
                    </a:lnTo>
                    <a:close/>
                  </a:path>
                </a:pathLst>
              </a:custGeom>
              <a:solidFill>
                <a:srgbClr val="000000"/>
              </a:solidFill>
              <a:ln w="9525">
                <a:solidFill>
                  <a:schemeClr val="tx2"/>
                </a:solidFill>
                <a:round/>
                <a:headEnd/>
                <a:tailEnd/>
              </a:ln>
            </p:spPr>
            <p:txBody>
              <a:bodyPr/>
              <a:lstStyle/>
              <a:p>
                <a:endParaRPr lang="en-US" sz="3120"/>
              </a:p>
            </p:txBody>
          </p:sp>
          <p:sp>
            <p:nvSpPr>
              <p:cNvPr id="389902" name="Freeform 782"/>
              <p:cNvSpPr>
                <a:spLocks/>
              </p:cNvSpPr>
              <p:nvPr/>
            </p:nvSpPr>
            <p:spPr bwMode="auto">
              <a:xfrm>
                <a:off x="911" y="1111"/>
                <a:ext cx="3" cy="1"/>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9903" name="Freeform 783"/>
              <p:cNvSpPr>
                <a:spLocks/>
              </p:cNvSpPr>
              <p:nvPr/>
            </p:nvSpPr>
            <p:spPr bwMode="auto">
              <a:xfrm>
                <a:off x="856" y="1030"/>
                <a:ext cx="66" cy="36"/>
              </a:xfrm>
              <a:custGeom>
                <a:avLst/>
                <a:gdLst>
                  <a:gd name="T0" fmla="*/ 125 w 133"/>
                  <a:gd name="T1" fmla="*/ 72 h 72"/>
                  <a:gd name="T2" fmla="*/ 125 w 133"/>
                  <a:gd name="T3" fmla="*/ 69 h 72"/>
                  <a:gd name="T4" fmla="*/ 125 w 133"/>
                  <a:gd name="T5" fmla="*/ 67 h 72"/>
                  <a:gd name="T6" fmla="*/ 122 w 133"/>
                  <a:gd name="T7" fmla="*/ 63 h 72"/>
                  <a:gd name="T8" fmla="*/ 116 w 133"/>
                  <a:gd name="T9" fmla="*/ 57 h 72"/>
                  <a:gd name="T10" fmla="*/ 108 w 133"/>
                  <a:gd name="T11" fmla="*/ 51 h 72"/>
                  <a:gd name="T12" fmla="*/ 101 w 133"/>
                  <a:gd name="T13" fmla="*/ 45 h 72"/>
                  <a:gd name="T14" fmla="*/ 90 w 133"/>
                  <a:gd name="T15" fmla="*/ 38 h 72"/>
                  <a:gd name="T16" fmla="*/ 67 w 133"/>
                  <a:gd name="T17" fmla="*/ 28 h 72"/>
                  <a:gd name="T18" fmla="*/ 44 w 133"/>
                  <a:gd name="T19" fmla="*/ 17 h 72"/>
                  <a:gd name="T20" fmla="*/ 33 w 133"/>
                  <a:gd name="T21" fmla="*/ 14 h 72"/>
                  <a:gd name="T22" fmla="*/ 23 w 133"/>
                  <a:gd name="T23" fmla="*/ 11 h 72"/>
                  <a:gd name="T24" fmla="*/ 15 w 133"/>
                  <a:gd name="T25" fmla="*/ 8 h 72"/>
                  <a:gd name="T26" fmla="*/ 9 w 133"/>
                  <a:gd name="T27" fmla="*/ 8 h 72"/>
                  <a:gd name="T28" fmla="*/ 6 w 133"/>
                  <a:gd name="T29" fmla="*/ 8 h 72"/>
                  <a:gd name="T30" fmla="*/ 4 w 133"/>
                  <a:gd name="T31" fmla="*/ 8 h 72"/>
                  <a:gd name="T32" fmla="*/ 0 w 133"/>
                  <a:gd name="T33" fmla="*/ 3 h 72"/>
                  <a:gd name="T34" fmla="*/ 3 w 133"/>
                  <a:gd name="T35" fmla="*/ 2 h 72"/>
                  <a:gd name="T36" fmla="*/ 11 w 133"/>
                  <a:gd name="T37" fmla="*/ 0 h 72"/>
                  <a:gd name="T38" fmla="*/ 17 w 133"/>
                  <a:gd name="T39" fmla="*/ 2 h 72"/>
                  <a:gd name="T40" fmla="*/ 26 w 133"/>
                  <a:gd name="T41" fmla="*/ 3 h 72"/>
                  <a:gd name="T42" fmla="*/ 35 w 133"/>
                  <a:gd name="T43" fmla="*/ 8 h 72"/>
                  <a:gd name="T44" fmla="*/ 46 w 133"/>
                  <a:gd name="T45" fmla="*/ 11 h 72"/>
                  <a:gd name="T46" fmla="*/ 70 w 133"/>
                  <a:gd name="T47" fmla="*/ 22 h 72"/>
                  <a:gd name="T48" fmla="*/ 93 w 133"/>
                  <a:gd name="T49" fmla="*/ 34 h 72"/>
                  <a:gd name="T50" fmla="*/ 104 w 133"/>
                  <a:gd name="T51" fmla="*/ 40 h 72"/>
                  <a:gd name="T52" fmla="*/ 113 w 133"/>
                  <a:gd name="T53" fmla="*/ 46 h 72"/>
                  <a:gd name="T54" fmla="*/ 120 w 133"/>
                  <a:gd name="T55" fmla="*/ 52 h 72"/>
                  <a:gd name="T56" fmla="*/ 126 w 133"/>
                  <a:gd name="T57" fmla="*/ 58 h 72"/>
                  <a:gd name="T58" fmla="*/ 131 w 133"/>
                  <a:gd name="T59" fmla="*/ 64 h 72"/>
                  <a:gd name="T60" fmla="*/ 133 w 133"/>
                  <a:gd name="T61" fmla="*/ 67 h 72"/>
                  <a:gd name="T62" fmla="*/ 133 w 133"/>
                  <a:gd name="T63" fmla="*/ 72 h 72"/>
                  <a:gd name="T64" fmla="*/ 125 w 133"/>
                  <a:gd name="T6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72">
                    <a:moveTo>
                      <a:pt x="125" y="72"/>
                    </a:moveTo>
                    <a:lnTo>
                      <a:pt x="125" y="69"/>
                    </a:lnTo>
                    <a:lnTo>
                      <a:pt x="125" y="67"/>
                    </a:lnTo>
                    <a:lnTo>
                      <a:pt x="122" y="63"/>
                    </a:lnTo>
                    <a:lnTo>
                      <a:pt x="116" y="57"/>
                    </a:lnTo>
                    <a:lnTo>
                      <a:pt x="108" y="51"/>
                    </a:lnTo>
                    <a:lnTo>
                      <a:pt x="101" y="45"/>
                    </a:lnTo>
                    <a:lnTo>
                      <a:pt x="90" y="38"/>
                    </a:lnTo>
                    <a:lnTo>
                      <a:pt x="67" y="28"/>
                    </a:lnTo>
                    <a:lnTo>
                      <a:pt x="44" y="17"/>
                    </a:lnTo>
                    <a:lnTo>
                      <a:pt x="33" y="14"/>
                    </a:lnTo>
                    <a:lnTo>
                      <a:pt x="23" y="11"/>
                    </a:lnTo>
                    <a:lnTo>
                      <a:pt x="15" y="8"/>
                    </a:lnTo>
                    <a:lnTo>
                      <a:pt x="9" y="8"/>
                    </a:lnTo>
                    <a:lnTo>
                      <a:pt x="6" y="8"/>
                    </a:lnTo>
                    <a:lnTo>
                      <a:pt x="4" y="8"/>
                    </a:lnTo>
                    <a:lnTo>
                      <a:pt x="0" y="3"/>
                    </a:lnTo>
                    <a:lnTo>
                      <a:pt x="3" y="2"/>
                    </a:lnTo>
                    <a:lnTo>
                      <a:pt x="11" y="0"/>
                    </a:lnTo>
                    <a:lnTo>
                      <a:pt x="17" y="2"/>
                    </a:lnTo>
                    <a:lnTo>
                      <a:pt x="26" y="3"/>
                    </a:lnTo>
                    <a:lnTo>
                      <a:pt x="35" y="8"/>
                    </a:lnTo>
                    <a:lnTo>
                      <a:pt x="46" y="11"/>
                    </a:lnTo>
                    <a:lnTo>
                      <a:pt x="70" y="22"/>
                    </a:lnTo>
                    <a:lnTo>
                      <a:pt x="93" y="34"/>
                    </a:lnTo>
                    <a:lnTo>
                      <a:pt x="104" y="40"/>
                    </a:lnTo>
                    <a:lnTo>
                      <a:pt x="113" y="46"/>
                    </a:lnTo>
                    <a:lnTo>
                      <a:pt x="120" y="52"/>
                    </a:lnTo>
                    <a:lnTo>
                      <a:pt x="126" y="58"/>
                    </a:lnTo>
                    <a:lnTo>
                      <a:pt x="131" y="64"/>
                    </a:lnTo>
                    <a:lnTo>
                      <a:pt x="133" y="67"/>
                    </a:lnTo>
                    <a:lnTo>
                      <a:pt x="133" y="72"/>
                    </a:lnTo>
                    <a:lnTo>
                      <a:pt x="125" y="72"/>
                    </a:lnTo>
                    <a:close/>
                  </a:path>
                </a:pathLst>
              </a:custGeom>
              <a:solidFill>
                <a:srgbClr val="000000"/>
              </a:solidFill>
              <a:ln w="9525">
                <a:solidFill>
                  <a:schemeClr val="tx2"/>
                </a:solidFill>
                <a:round/>
                <a:headEnd/>
                <a:tailEnd/>
              </a:ln>
            </p:spPr>
            <p:txBody>
              <a:bodyPr/>
              <a:lstStyle/>
              <a:p>
                <a:endParaRPr lang="en-US" sz="3120"/>
              </a:p>
            </p:txBody>
          </p:sp>
          <p:sp>
            <p:nvSpPr>
              <p:cNvPr id="389904" name="Freeform 784"/>
              <p:cNvSpPr>
                <a:spLocks/>
              </p:cNvSpPr>
              <p:nvPr/>
            </p:nvSpPr>
            <p:spPr bwMode="auto">
              <a:xfrm>
                <a:off x="918" y="1065"/>
                <a:ext cx="4" cy="1"/>
              </a:xfrm>
              <a:custGeom>
                <a:avLst/>
                <a:gdLst>
                  <a:gd name="T0" fmla="*/ 8 w 8"/>
                  <a:gd name="T1" fmla="*/ 2 h 2"/>
                  <a:gd name="T2" fmla="*/ 0 w 8"/>
                  <a:gd name="T3" fmla="*/ 2 h 2"/>
                  <a:gd name="T4" fmla="*/ 0 w 8"/>
                  <a:gd name="T5" fmla="*/ 0 h 2"/>
                  <a:gd name="T6" fmla="*/ 8 w 8"/>
                  <a:gd name="T7" fmla="*/ 2 h 2"/>
                </a:gdLst>
                <a:ahLst/>
                <a:cxnLst>
                  <a:cxn ang="0">
                    <a:pos x="T0" y="T1"/>
                  </a:cxn>
                  <a:cxn ang="0">
                    <a:pos x="T2" y="T3"/>
                  </a:cxn>
                  <a:cxn ang="0">
                    <a:pos x="T4" y="T5"/>
                  </a:cxn>
                  <a:cxn ang="0">
                    <a:pos x="T6" y="T7"/>
                  </a:cxn>
                </a:cxnLst>
                <a:rect l="0" t="0" r="r" b="b"/>
                <a:pathLst>
                  <a:path w="8" h="2">
                    <a:moveTo>
                      <a:pt x="8" y="2"/>
                    </a:moveTo>
                    <a:lnTo>
                      <a:pt x="0" y="2"/>
                    </a:lnTo>
                    <a:lnTo>
                      <a:pt x="0" y="0"/>
                    </a:lnTo>
                    <a:lnTo>
                      <a:pt x="8" y="2"/>
                    </a:lnTo>
                    <a:close/>
                  </a:path>
                </a:pathLst>
              </a:custGeom>
              <a:solidFill>
                <a:srgbClr val="000000"/>
              </a:solidFill>
              <a:ln w="9525">
                <a:solidFill>
                  <a:schemeClr val="tx2"/>
                </a:solidFill>
                <a:round/>
                <a:headEnd/>
                <a:tailEnd/>
              </a:ln>
            </p:spPr>
            <p:txBody>
              <a:bodyPr/>
              <a:lstStyle/>
              <a:p>
                <a:endParaRPr lang="en-US" sz="3120"/>
              </a:p>
            </p:txBody>
          </p:sp>
          <p:sp>
            <p:nvSpPr>
              <p:cNvPr id="389905" name="Freeform 785"/>
              <p:cNvSpPr>
                <a:spLocks/>
              </p:cNvSpPr>
              <p:nvPr/>
            </p:nvSpPr>
            <p:spPr bwMode="auto">
              <a:xfrm>
                <a:off x="843" y="1032"/>
                <a:ext cx="16" cy="36"/>
              </a:xfrm>
              <a:custGeom>
                <a:avLst/>
                <a:gdLst>
                  <a:gd name="T0" fmla="*/ 32 w 32"/>
                  <a:gd name="T1" fmla="*/ 1 h 71"/>
                  <a:gd name="T2" fmla="*/ 18 w 32"/>
                  <a:gd name="T3" fmla="*/ 33 h 71"/>
                  <a:gd name="T4" fmla="*/ 11 w 32"/>
                  <a:gd name="T5" fmla="*/ 56 h 71"/>
                  <a:gd name="T6" fmla="*/ 8 w 32"/>
                  <a:gd name="T7" fmla="*/ 67 h 71"/>
                  <a:gd name="T8" fmla="*/ 8 w 32"/>
                  <a:gd name="T9" fmla="*/ 68 h 71"/>
                  <a:gd name="T10" fmla="*/ 6 w 32"/>
                  <a:gd name="T11" fmla="*/ 71 h 71"/>
                  <a:gd name="T12" fmla="*/ 0 w 32"/>
                  <a:gd name="T13" fmla="*/ 71 h 71"/>
                  <a:gd name="T14" fmla="*/ 0 w 32"/>
                  <a:gd name="T15" fmla="*/ 68 h 71"/>
                  <a:gd name="T16" fmla="*/ 0 w 32"/>
                  <a:gd name="T17" fmla="*/ 64 h 71"/>
                  <a:gd name="T18" fmla="*/ 3 w 32"/>
                  <a:gd name="T19" fmla="*/ 55 h 71"/>
                  <a:gd name="T20" fmla="*/ 12 w 32"/>
                  <a:gd name="T21" fmla="*/ 30 h 71"/>
                  <a:gd name="T22" fmla="*/ 26 w 32"/>
                  <a:gd name="T23" fmla="*/ 0 h 71"/>
                  <a:gd name="T24" fmla="*/ 32 w 32"/>
                  <a:gd name="T2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71">
                    <a:moveTo>
                      <a:pt x="32" y="1"/>
                    </a:moveTo>
                    <a:lnTo>
                      <a:pt x="18" y="33"/>
                    </a:lnTo>
                    <a:lnTo>
                      <a:pt x="11" y="56"/>
                    </a:lnTo>
                    <a:lnTo>
                      <a:pt x="8" y="67"/>
                    </a:lnTo>
                    <a:lnTo>
                      <a:pt x="8" y="68"/>
                    </a:lnTo>
                    <a:lnTo>
                      <a:pt x="6" y="71"/>
                    </a:lnTo>
                    <a:lnTo>
                      <a:pt x="0" y="71"/>
                    </a:lnTo>
                    <a:lnTo>
                      <a:pt x="0" y="68"/>
                    </a:lnTo>
                    <a:lnTo>
                      <a:pt x="0" y="64"/>
                    </a:lnTo>
                    <a:lnTo>
                      <a:pt x="3" y="55"/>
                    </a:lnTo>
                    <a:lnTo>
                      <a:pt x="12" y="30"/>
                    </a:lnTo>
                    <a:lnTo>
                      <a:pt x="26" y="0"/>
                    </a:lnTo>
                    <a:lnTo>
                      <a:pt x="32" y="1"/>
                    </a:lnTo>
                    <a:close/>
                  </a:path>
                </a:pathLst>
              </a:custGeom>
              <a:solidFill>
                <a:srgbClr val="000000"/>
              </a:solidFill>
              <a:ln w="9525">
                <a:solidFill>
                  <a:schemeClr val="tx2"/>
                </a:solidFill>
                <a:round/>
                <a:headEnd/>
                <a:tailEnd/>
              </a:ln>
            </p:spPr>
            <p:txBody>
              <a:bodyPr/>
              <a:lstStyle/>
              <a:p>
                <a:endParaRPr lang="en-US" sz="3120"/>
              </a:p>
            </p:txBody>
          </p:sp>
          <p:sp>
            <p:nvSpPr>
              <p:cNvPr id="389906" name="Freeform 786"/>
              <p:cNvSpPr>
                <a:spLocks/>
              </p:cNvSpPr>
              <p:nvPr/>
            </p:nvSpPr>
            <p:spPr bwMode="auto">
              <a:xfrm>
                <a:off x="856" y="1032"/>
                <a:ext cx="3" cy="2"/>
              </a:xfrm>
              <a:custGeom>
                <a:avLst/>
                <a:gdLst>
                  <a:gd name="T0" fmla="*/ 0 w 6"/>
                  <a:gd name="T1" fmla="*/ 0 h 5"/>
                  <a:gd name="T2" fmla="*/ 0 w 6"/>
                  <a:gd name="T3" fmla="*/ 2 h 5"/>
                  <a:gd name="T4" fmla="*/ 6 w 6"/>
                  <a:gd name="T5" fmla="*/ 3 h 5"/>
                  <a:gd name="T6" fmla="*/ 4 w 6"/>
                  <a:gd name="T7" fmla="*/ 5 h 5"/>
                  <a:gd name="T8" fmla="*/ 0 w 6"/>
                  <a:gd name="T9" fmla="*/ 0 h 5"/>
                </a:gdLst>
                <a:ahLst/>
                <a:cxnLst>
                  <a:cxn ang="0">
                    <a:pos x="T0" y="T1"/>
                  </a:cxn>
                  <a:cxn ang="0">
                    <a:pos x="T2" y="T3"/>
                  </a:cxn>
                  <a:cxn ang="0">
                    <a:pos x="T4" y="T5"/>
                  </a:cxn>
                  <a:cxn ang="0">
                    <a:pos x="T6" y="T7"/>
                  </a:cxn>
                  <a:cxn ang="0">
                    <a:pos x="T8" y="T9"/>
                  </a:cxn>
                </a:cxnLst>
                <a:rect l="0" t="0" r="r" b="b"/>
                <a:pathLst>
                  <a:path w="6" h="5">
                    <a:moveTo>
                      <a:pt x="0" y="0"/>
                    </a:moveTo>
                    <a:lnTo>
                      <a:pt x="0" y="2"/>
                    </a:lnTo>
                    <a:lnTo>
                      <a:pt x="6" y="3"/>
                    </a:ln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907" name="Freeform 787"/>
              <p:cNvSpPr>
                <a:spLocks/>
              </p:cNvSpPr>
              <p:nvPr/>
            </p:nvSpPr>
            <p:spPr bwMode="auto">
              <a:xfrm>
                <a:off x="840" y="1035"/>
                <a:ext cx="6" cy="33"/>
              </a:xfrm>
              <a:custGeom>
                <a:avLst/>
                <a:gdLst>
                  <a:gd name="T0" fmla="*/ 6 w 12"/>
                  <a:gd name="T1" fmla="*/ 66 h 66"/>
                  <a:gd name="T2" fmla="*/ 3 w 12"/>
                  <a:gd name="T3" fmla="*/ 28 h 66"/>
                  <a:gd name="T4" fmla="*/ 1 w 12"/>
                  <a:gd name="T5" fmla="*/ 10 h 66"/>
                  <a:gd name="T6" fmla="*/ 1 w 12"/>
                  <a:gd name="T7" fmla="*/ 4 h 66"/>
                  <a:gd name="T8" fmla="*/ 0 w 12"/>
                  <a:gd name="T9" fmla="*/ 3 h 66"/>
                  <a:gd name="T10" fmla="*/ 6 w 12"/>
                  <a:gd name="T11" fmla="*/ 0 h 66"/>
                  <a:gd name="T12" fmla="*/ 7 w 12"/>
                  <a:gd name="T13" fmla="*/ 3 h 66"/>
                  <a:gd name="T14" fmla="*/ 9 w 12"/>
                  <a:gd name="T15" fmla="*/ 9 h 66"/>
                  <a:gd name="T16" fmla="*/ 11 w 12"/>
                  <a:gd name="T17" fmla="*/ 27 h 66"/>
                  <a:gd name="T18" fmla="*/ 12 w 12"/>
                  <a:gd name="T19" fmla="*/ 66 h 66"/>
                  <a:gd name="T20" fmla="*/ 6 w 12"/>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6">
                    <a:moveTo>
                      <a:pt x="6" y="66"/>
                    </a:moveTo>
                    <a:lnTo>
                      <a:pt x="3" y="28"/>
                    </a:lnTo>
                    <a:lnTo>
                      <a:pt x="1" y="10"/>
                    </a:lnTo>
                    <a:lnTo>
                      <a:pt x="1" y="4"/>
                    </a:lnTo>
                    <a:lnTo>
                      <a:pt x="0" y="3"/>
                    </a:lnTo>
                    <a:lnTo>
                      <a:pt x="6" y="0"/>
                    </a:lnTo>
                    <a:lnTo>
                      <a:pt x="7" y="3"/>
                    </a:lnTo>
                    <a:lnTo>
                      <a:pt x="9" y="9"/>
                    </a:lnTo>
                    <a:lnTo>
                      <a:pt x="11" y="27"/>
                    </a:lnTo>
                    <a:lnTo>
                      <a:pt x="12" y="66"/>
                    </a:lnTo>
                    <a:lnTo>
                      <a:pt x="6" y="66"/>
                    </a:lnTo>
                    <a:close/>
                  </a:path>
                </a:pathLst>
              </a:custGeom>
              <a:solidFill>
                <a:srgbClr val="000000"/>
              </a:solidFill>
              <a:ln w="9525">
                <a:solidFill>
                  <a:schemeClr val="tx2"/>
                </a:solidFill>
                <a:round/>
                <a:headEnd/>
                <a:tailEnd/>
              </a:ln>
            </p:spPr>
            <p:txBody>
              <a:bodyPr/>
              <a:lstStyle/>
              <a:p>
                <a:endParaRPr lang="en-US" sz="3120"/>
              </a:p>
            </p:txBody>
          </p:sp>
          <p:sp>
            <p:nvSpPr>
              <p:cNvPr id="389908" name="Freeform 788"/>
              <p:cNvSpPr>
                <a:spLocks/>
              </p:cNvSpPr>
              <p:nvPr/>
            </p:nvSpPr>
            <p:spPr bwMode="auto">
              <a:xfrm>
                <a:off x="843" y="1068"/>
                <a:ext cx="3" cy="1"/>
              </a:xfrm>
              <a:custGeom>
                <a:avLst/>
                <a:gdLst>
                  <a:gd name="T0" fmla="*/ 6 w 6"/>
                  <a:gd name="T1" fmla="*/ 0 w 6"/>
                  <a:gd name="T2" fmla="*/ 6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6" y="0"/>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9909" name="Freeform 789"/>
              <p:cNvSpPr>
                <a:spLocks/>
              </p:cNvSpPr>
              <p:nvPr/>
            </p:nvSpPr>
            <p:spPr bwMode="auto">
              <a:xfrm>
                <a:off x="777" y="1032"/>
                <a:ext cx="65" cy="12"/>
              </a:xfrm>
              <a:custGeom>
                <a:avLst/>
                <a:gdLst>
                  <a:gd name="T0" fmla="*/ 126 w 129"/>
                  <a:gd name="T1" fmla="*/ 9 h 23"/>
                  <a:gd name="T2" fmla="*/ 122 w 129"/>
                  <a:gd name="T3" fmla="*/ 8 h 23"/>
                  <a:gd name="T4" fmla="*/ 114 w 129"/>
                  <a:gd name="T5" fmla="*/ 6 h 23"/>
                  <a:gd name="T6" fmla="*/ 107 w 129"/>
                  <a:gd name="T7" fmla="*/ 6 h 23"/>
                  <a:gd name="T8" fmla="*/ 97 w 129"/>
                  <a:gd name="T9" fmla="*/ 6 h 23"/>
                  <a:gd name="T10" fmla="*/ 78 w 129"/>
                  <a:gd name="T11" fmla="*/ 8 h 23"/>
                  <a:gd name="T12" fmla="*/ 58 w 129"/>
                  <a:gd name="T13" fmla="*/ 11 h 23"/>
                  <a:gd name="T14" fmla="*/ 38 w 129"/>
                  <a:gd name="T15" fmla="*/ 14 h 23"/>
                  <a:gd name="T16" fmla="*/ 21 w 129"/>
                  <a:gd name="T17" fmla="*/ 18 h 23"/>
                  <a:gd name="T18" fmla="*/ 9 w 129"/>
                  <a:gd name="T19" fmla="*/ 21 h 23"/>
                  <a:gd name="T20" fmla="*/ 3 w 129"/>
                  <a:gd name="T21" fmla="*/ 23 h 23"/>
                  <a:gd name="T22" fmla="*/ 0 w 129"/>
                  <a:gd name="T23" fmla="*/ 17 h 23"/>
                  <a:gd name="T24" fmla="*/ 7 w 129"/>
                  <a:gd name="T25" fmla="*/ 15 h 23"/>
                  <a:gd name="T26" fmla="*/ 20 w 129"/>
                  <a:gd name="T27" fmla="*/ 11 h 23"/>
                  <a:gd name="T28" fmla="*/ 36 w 129"/>
                  <a:gd name="T29" fmla="*/ 8 h 23"/>
                  <a:gd name="T30" fmla="*/ 56 w 129"/>
                  <a:gd name="T31" fmla="*/ 5 h 23"/>
                  <a:gd name="T32" fmla="*/ 76 w 129"/>
                  <a:gd name="T33" fmla="*/ 1 h 23"/>
                  <a:gd name="T34" fmla="*/ 96 w 129"/>
                  <a:gd name="T35" fmla="*/ 0 h 23"/>
                  <a:gd name="T36" fmla="*/ 107 w 129"/>
                  <a:gd name="T37" fmla="*/ 0 h 23"/>
                  <a:gd name="T38" fmla="*/ 114 w 129"/>
                  <a:gd name="T39" fmla="*/ 0 h 23"/>
                  <a:gd name="T40" fmla="*/ 123 w 129"/>
                  <a:gd name="T41" fmla="*/ 1 h 23"/>
                  <a:gd name="T42" fmla="*/ 129 w 129"/>
                  <a:gd name="T43" fmla="*/ 3 h 23"/>
                  <a:gd name="T44" fmla="*/ 126 w 129"/>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23">
                    <a:moveTo>
                      <a:pt x="126" y="9"/>
                    </a:moveTo>
                    <a:lnTo>
                      <a:pt x="122" y="8"/>
                    </a:lnTo>
                    <a:lnTo>
                      <a:pt x="114" y="6"/>
                    </a:lnTo>
                    <a:lnTo>
                      <a:pt x="107" y="6"/>
                    </a:lnTo>
                    <a:lnTo>
                      <a:pt x="97" y="6"/>
                    </a:lnTo>
                    <a:lnTo>
                      <a:pt x="78" y="8"/>
                    </a:lnTo>
                    <a:lnTo>
                      <a:pt x="58" y="11"/>
                    </a:lnTo>
                    <a:lnTo>
                      <a:pt x="38" y="14"/>
                    </a:lnTo>
                    <a:lnTo>
                      <a:pt x="21" y="18"/>
                    </a:lnTo>
                    <a:lnTo>
                      <a:pt x="9" y="21"/>
                    </a:lnTo>
                    <a:lnTo>
                      <a:pt x="3" y="23"/>
                    </a:lnTo>
                    <a:lnTo>
                      <a:pt x="0" y="17"/>
                    </a:lnTo>
                    <a:lnTo>
                      <a:pt x="7" y="15"/>
                    </a:lnTo>
                    <a:lnTo>
                      <a:pt x="20" y="11"/>
                    </a:lnTo>
                    <a:lnTo>
                      <a:pt x="36" y="8"/>
                    </a:lnTo>
                    <a:lnTo>
                      <a:pt x="56" y="5"/>
                    </a:lnTo>
                    <a:lnTo>
                      <a:pt x="76" y="1"/>
                    </a:lnTo>
                    <a:lnTo>
                      <a:pt x="96" y="0"/>
                    </a:lnTo>
                    <a:lnTo>
                      <a:pt x="107" y="0"/>
                    </a:lnTo>
                    <a:lnTo>
                      <a:pt x="114" y="0"/>
                    </a:lnTo>
                    <a:lnTo>
                      <a:pt x="123" y="1"/>
                    </a:lnTo>
                    <a:lnTo>
                      <a:pt x="129" y="3"/>
                    </a:lnTo>
                    <a:lnTo>
                      <a:pt x="126" y="9"/>
                    </a:lnTo>
                    <a:close/>
                  </a:path>
                </a:pathLst>
              </a:custGeom>
              <a:solidFill>
                <a:srgbClr val="000000"/>
              </a:solidFill>
              <a:ln w="9525">
                <a:solidFill>
                  <a:schemeClr val="tx2"/>
                </a:solidFill>
                <a:round/>
                <a:headEnd/>
                <a:tailEnd/>
              </a:ln>
            </p:spPr>
            <p:txBody>
              <a:bodyPr/>
              <a:lstStyle/>
              <a:p>
                <a:endParaRPr lang="en-US" sz="3120"/>
              </a:p>
            </p:txBody>
          </p:sp>
          <p:sp>
            <p:nvSpPr>
              <p:cNvPr id="389910" name="Freeform 790"/>
              <p:cNvSpPr>
                <a:spLocks/>
              </p:cNvSpPr>
              <p:nvPr/>
            </p:nvSpPr>
            <p:spPr bwMode="auto">
              <a:xfrm>
                <a:off x="840" y="1034"/>
                <a:ext cx="3" cy="3"/>
              </a:xfrm>
              <a:custGeom>
                <a:avLst/>
                <a:gdLst>
                  <a:gd name="T0" fmla="*/ 6 w 6"/>
                  <a:gd name="T1" fmla="*/ 2 h 6"/>
                  <a:gd name="T2" fmla="*/ 6 w 6"/>
                  <a:gd name="T3" fmla="*/ 0 h 6"/>
                  <a:gd name="T4" fmla="*/ 4 w 6"/>
                  <a:gd name="T5" fmla="*/ 0 h 6"/>
                  <a:gd name="T6" fmla="*/ 1 w 6"/>
                  <a:gd name="T7" fmla="*/ 6 h 6"/>
                  <a:gd name="T8" fmla="*/ 0 w 6"/>
                  <a:gd name="T9" fmla="*/ 5 h 6"/>
                  <a:gd name="T10" fmla="*/ 6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6" y="2"/>
                    </a:moveTo>
                    <a:lnTo>
                      <a:pt x="6" y="0"/>
                    </a:lnTo>
                    <a:lnTo>
                      <a:pt x="4" y="0"/>
                    </a:lnTo>
                    <a:lnTo>
                      <a:pt x="1" y="6"/>
                    </a:lnTo>
                    <a:lnTo>
                      <a:pt x="0" y="5"/>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89911" name="Freeform 791"/>
              <p:cNvSpPr>
                <a:spLocks/>
              </p:cNvSpPr>
              <p:nvPr/>
            </p:nvSpPr>
            <p:spPr bwMode="auto">
              <a:xfrm>
                <a:off x="749" y="1042"/>
                <a:ext cx="31" cy="89"/>
              </a:xfrm>
              <a:custGeom>
                <a:avLst/>
                <a:gdLst>
                  <a:gd name="T0" fmla="*/ 61 w 61"/>
                  <a:gd name="T1" fmla="*/ 1 h 176"/>
                  <a:gd name="T2" fmla="*/ 61 w 61"/>
                  <a:gd name="T3" fmla="*/ 4 h 176"/>
                  <a:gd name="T4" fmla="*/ 60 w 61"/>
                  <a:gd name="T5" fmla="*/ 10 h 176"/>
                  <a:gd name="T6" fmla="*/ 58 w 61"/>
                  <a:gd name="T7" fmla="*/ 32 h 176"/>
                  <a:gd name="T8" fmla="*/ 57 w 61"/>
                  <a:gd name="T9" fmla="*/ 61 h 176"/>
                  <a:gd name="T10" fmla="*/ 55 w 61"/>
                  <a:gd name="T11" fmla="*/ 77 h 176"/>
                  <a:gd name="T12" fmla="*/ 54 w 61"/>
                  <a:gd name="T13" fmla="*/ 94 h 176"/>
                  <a:gd name="T14" fmla="*/ 51 w 61"/>
                  <a:gd name="T15" fmla="*/ 111 h 176"/>
                  <a:gd name="T16" fmla="*/ 46 w 61"/>
                  <a:gd name="T17" fmla="*/ 126 h 176"/>
                  <a:gd name="T18" fmla="*/ 43 w 61"/>
                  <a:gd name="T19" fmla="*/ 141 h 176"/>
                  <a:gd name="T20" fmla="*/ 37 w 61"/>
                  <a:gd name="T21" fmla="*/ 153 h 176"/>
                  <a:gd name="T22" fmla="*/ 34 w 61"/>
                  <a:gd name="T23" fmla="*/ 160 h 176"/>
                  <a:gd name="T24" fmla="*/ 31 w 61"/>
                  <a:gd name="T25" fmla="*/ 164 h 176"/>
                  <a:gd name="T26" fmla="*/ 26 w 61"/>
                  <a:gd name="T27" fmla="*/ 169 h 176"/>
                  <a:gd name="T28" fmla="*/ 22 w 61"/>
                  <a:gd name="T29" fmla="*/ 172 h 176"/>
                  <a:gd name="T30" fmla="*/ 17 w 61"/>
                  <a:gd name="T31" fmla="*/ 175 h 176"/>
                  <a:gd name="T32" fmla="*/ 11 w 61"/>
                  <a:gd name="T33" fmla="*/ 176 h 176"/>
                  <a:gd name="T34" fmla="*/ 6 w 61"/>
                  <a:gd name="T35" fmla="*/ 176 h 176"/>
                  <a:gd name="T36" fmla="*/ 0 w 61"/>
                  <a:gd name="T37" fmla="*/ 176 h 176"/>
                  <a:gd name="T38" fmla="*/ 0 w 61"/>
                  <a:gd name="T39" fmla="*/ 169 h 176"/>
                  <a:gd name="T40" fmla="*/ 6 w 61"/>
                  <a:gd name="T41" fmla="*/ 170 h 176"/>
                  <a:gd name="T42" fmla="*/ 9 w 61"/>
                  <a:gd name="T43" fmla="*/ 170 h 176"/>
                  <a:gd name="T44" fmla="*/ 14 w 61"/>
                  <a:gd name="T45" fmla="*/ 169 h 176"/>
                  <a:gd name="T46" fmla="*/ 19 w 61"/>
                  <a:gd name="T47" fmla="*/ 167 h 176"/>
                  <a:gd name="T48" fmla="*/ 22 w 61"/>
                  <a:gd name="T49" fmla="*/ 164 h 176"/>
                  <a:gd name="T50" fmla="*/ 25 w 61"/>
                  <a:gd name="T51" fmla="*/ 160 h 176"/>
                  <a:gd name="T52" fmla="*/ 28 w 61"/>
                  <a:gd name="T53" fmla="*/ 155 h 176"/>
                  <a:gd name="T54" fmla="*/ 31 w 61"/>
                  <a:gd name="T55" fmla="*/ 150 h 176"/>
                  <a:gd name="T56" fmla="*/ 35 w 61"/>
                  <a:gd name="T57" fmla="*/ 138 h 176"/>
                  <a:gd name="T58" fmla="*/ 40 w 61"/>
                  <a:gd name="T59" fmla="*/ 125 h 176"/>
                  <a:gd name="T60" fmla="*/ 43 w 61"/>
                  <a:gd name="T61" fmla="*/ 109 h 176"/>
                  <a:gd name="T62" fmla="*/ 46 w 61"/>
                  <a:gd name="T63" fmla="*/ 93 h 176"/>
                  <a:gd name="T64" fmla="*/ 49 w 61"/>
                  <a:gd name="T65" fmla="*/ 77 h 176"/>
                  <a:gd name="T66" fmla="*/ 51 w 61"/>
                  <a:gd name="T67" fmla="*/ 61 h 176"/>
                  <a:gd name="T68" fmla="*/ 52 w 61"/>
                  <a:gd name="T69" fmla="*/ 32 h 176"/>
                  <a:gd name="T70" fmla="*/ 54 w 61"/>
                  <a:gd name="T71" fmla="*/ 9 h 176"/>
                  <a:gd name="T72" fmla="*/ 54 w 61"/>
                  <a:gd name="T73" fmla="*/ 3 h 176"/>
                  <a:gd name="T74" fmla="*/ 55 w 61"/>
                  <a:gd name="T75" fmla="*/ 0 h 176"/>
                  <a:gd name="T76" fmla="*/ 61 w 61"/>
                  <a:gd name="T77"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76">
                    <a:moveTo>
                      <a:pt x="61" y="1"/>
                    </a:moveTo>
                    <a:lnTo>
                      <a:pt x="61" y="4"/>
                    </a:lnTo>
                    <a:lnTo>
                      <a:pt x="60" y="10"/>
                    </a:lnTo>
                    <a:lnTo>
                      <a:pt x="58" y="32"/>
                    </a:lnTo>
                    <a:lnTo>
                      <a:pt x="57" y="61"/>
                    </a:lnTo>
                    <a:lnTo>
                      <a:pt x="55" y="77"/>
                    </a:lnTo>
                    <a:lnTo>
                      <a:pt x="54" y="94"/>
                    </a:lnTo>
                    <a:lnTo>
                      <a:pt x="51" y="111"/>
                    </a:lnTo>
                    <a:lnTo>
                      <a:pt x="46" y="126"/>
                    </a:lnTo>
                    <a:lnTo>
                      <a:pt x="43" y="141"/>
                    </a:lnTo>
                    <a:lnTo>
                      <a:pt x="37" y="153"/>
                    </a:lnTo>
                    <a:lnTo>
                      <a:pt x="34" y="160"/>
                    </a:lnTo>
                    <a:lnTo>
                      <a:pt x="31" y="164"/>
                    </a:lnTo>
                    <a:lnTo>
                      <a:pt x="26" y="169"/>
                    </a:lnTo>
                    <a:lnTo>
                      <a:pt x="22" y="172"/>
                    </a:lnTo>
                    <a:lnTo>
                      <a:pt x="17" y="175"/>
                    </a:lnTo>
                    <a:lnTo>
                      <a:pt x="11" y="176"/>
                    </a:lnTo>
                    <a:lnTo>
                      <a:pt x="6" y="176"/>
                    </a:lnTo>
                    <a:lnTo>
                      <a:pt x="0" y="176"/>
                    </a:lnTo>
                    <a:lnTo>
                      <a:pt x="0" y="169"/>
                    </a:lnTo>
                    <a:lnTo>
                      <a:pt x="6" y="170"/>
                    </a:lnTo>
                    <a:lnTo>
                      <a:pt x="9" y="170"/>
                    </a:lnTo>
                    <a:lnTo>
                      <a:pt x="14" y="169"/>
                    </a:lnTo>
                    <a:lnTo>
                      <a:pt x="19" y="167"/>
                    </a:lnTo>
                    <a:lnTo>
                      <a:pt x="22" y="164"/>
                    </a:lnTo>
                    <a:lnTo>
                      <a:pt x="25" y="160"/>
                    </a:lnTo>
                    <a:lnTo>
                      <a:pt x="28" y="155"/>
                    </a:lnTo>
                    <a:lnTo>
                      <a:pt x="31" y="150"/>
                    </a:lnTo>
                    <a:lnTo>
                      <a:pt x="35" y="138"/>
                    </a:lnTo>
                    <a:lnTo>
                      <a:pt x="40" y="125"/>
                    </a:lnTo>
                    <a:lnTo>
                      <a:pt x="43" y="109"/>
                    </a:lnTo>
                    <a:lnTo>
                      <a:pt x="46" y="93"/>
                    </a:lnTo>
                    <a:lnTo>
                      <a:pt x="49" y="77"/>
                    </a:lnTo>
                    <a:lnTo>
                      <a:pt x="51" y="61"/>
                    </a:lnTo>
                    <a:lnTo>
                      <a:pt x="52" y="32"/>
                    </a:lnTo>
                    <a:lnTo>
                      <a:pt x="54" y="9"/>
                    </a:lnTo>
                    <a:lnTo>
                      <a:pt x="54" y="3"/>
                    </a:lnTo>
                    <a:lnTo>
                      <a:pt x="55" y="0"/>
                    </a:lnTo>
                    <a:lnTo>
                      <a:pt x="61" y="1"/>
                    </a:lnTo>
                    <a:close/>
                  </a:path>
                </a:pathLst>
              </a:custGeom>
              <a:solidFill>
                <a:srgbClr val="000000"/>
              </a:solidFill>
              <a:ln w="9525">
                <a:solidFill>
                  <a:schemeClr val="tx2"/>
                </a:solidFill>
                <a:round/>
                <a:headEnd/>
                <a:tailEnd/>
              </a:ln>
            </p:spPr>
            <p:txBody>
              <a:bodyPr/>
              <a:lstStyle/>
              <a:p>
                <a:endParaRPr lang="en-US" sz="3120"/>
              </a:p>
            </p:txBody>
          </p:sp>
          <p:sp>
            <p:nvSpPr>
              <p:cNvPr id="389912" name="Freeform 792"/>
              <p:cNvSpPr>
                <a:spLocks/>
              </p:cNvSpPr>
              <p:nvPr/>
            </p:nvSpPr>
            <p:spPr bwMode="auto">
              <a:xfrm>
                <a:off x="777" y="1041"/>
                <a:ext cx="3" cy="3"/>
              </a:xfrm>
              <a:custGeom>
                <a:avLst/>
                <a:gdLst>
                  <a:gd name="T0" fmla="*/ 2 w 6"/>
                  <a:gd name="T1" fmla="*/ 0 h 6"/>
                  <a:gd name="T2" fmla="*/ 0 w 6"/>
                  <a:gd name="T3" fmla="*/ 1 h 6"/>
                  <a:gd name="T4" fmla="*/ 0 w 6"/>
                  <a:gd name="T5" fmla="*/ 3 h 6"/>
                  <a:gd name="T6" fmla="*/ 6 w 6"/>
                  <a:gd name="T7" fmla="*/ 4 h 6"/>
                  <a:gd name="T8" fmla="*/ 5 w 6"/>
                  <a:gd name="T9" fmla="*/ 6 h 6"/>
                  <a:gd name="T10" fmla="*/ 2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2" y="0"/>
                    </a:moveTo>
                    <a:lnTo>
                      <a:pt x="0" y="1"/>
                    </a:lnTo>
                    <a:lnTo>
                      <a:pt x="0" y="3"/>
                    </a:lnTo>
                    <a:lnTo>
                      <a:pt x="6" y="4"/>
                    </a:lnTo>
                    <a:lnTo>
                      <a:pt x="5"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913" name="Freeform 793"/>
              <p:cNvSpPr>
                <a:spLocks/>
              </p:cNvSpPr>
              <p:nvPr/>
            </p:nvSpPr>
            <p:spPr bwMode="auto">
              <a:xfrm>
                <a:off x="645" y="1127"/>
                <a:ext cx="104" cy="25"/>
              </a:xfrm>
              <a:custGeom>
                <a:avLst/>
                <a:gdLst>
                  <a:gd name="T0" fmla="*/ 207 w 207"/>
                  <a:gd name="T1" fmla="*/ 7 h 50"/>
                  <a:gd name="T2" fmla="*/ 201 w 207"/>
                  <a:gd name="T3" fmla="*/ 6 h 50"/>
                  <a:gd name="T4" fmla="*/ 194 w 207"/>
                  <a:gd name="T5" fmla="*/ 6 h 50"/>
                  <a:gd name="T6" fmla="*/ 184 w 207"/>
                  <a:gd name="T7" fmla="*/ 6 h 50"/>
                  <a:gd name="T8" fmla="*/ 174 w 207"/>
                  <a:gd name="T9" fmla="*/ 7 h 50"/>
                  <a:gd name="T10" fmla="*/ 148 w 207"/>
                  <a:gd name="T11" fmla="*/ 12 h 50"/>
                  <a:gd name="T12" fmla="*/ 119 w 207"/>
                  <a:gd name="T13" fmla="*/ 16 h 50"/>
                  <a:gd name="T14" fmla="*/ 88 w 207"/>
                  <a:gd name="T15" fmla="*/ 24 h 50"/>
                  <a:gd name="T16" fmla="*/ 59 w 207"/>
                  <a:gd name="T17" fmla="*/ 33 h 50"/>
                  <a:gd name="T18" fmla="*/ 29 w 207"/>
                  <a:gd name="T19" fmla="*/ 41 h 50"/>
                  <a:gd name="T20" fmla="*/ 3 w 207"/>
                  <a:gd name="T21" fmla="*/ 50 h 50"/>
                  <a:gd name="T22" fmla="*/ 0 w 207"/>
                  <a:gd name="T23" fmla="*/ 44 h 50"/>
                  <a:gd name="T24" fmla="*/ 27 w 207"/>
                  <a:gd name="T25" fmla="*/ 35 h 50"/>
                  <a:gd name="T26" fmla="*/ 56 w 207"/>
                  <a:gd name="T27" fmla="*/ 26 h 50"/>
                  <a:gd name="T28" fmla="*/ 87 w 207"/>
                  <a:gd name="T29" fmla="*/ 18 h 50"/>
                  <a:gd name="T30" fmla="*/ 117 w 207"/>
                  <a:gd name="T31" fmla="*/ 10 h 50"/>
                  <a:gd name="T32" fmla="*/ 146 w 207"/>
                  <a:gd name="T33" fmla="*/ 4 h 50"/>
                  <a:gd name="T34" fmla="*/ 172 w 207"/>
                  <a:gd name="T35" fmla="*/ 1 h 50"/>
                  <a:gd name="T36" fmla="*/ 183 w 207"/>
                  <a:gd name="T37" fmla="*/ 0 h 50"/>
                  <a:gd name="T38" fmla="*/ 194 w 207"/>
                  <a:gd name="T39" fmla="*/ 0 h 50"/>
                  <a:gd name="T40" fmla="*/ 201 w 207"/>
                  <a:gd name="T41" fmla="*/ 0 h 50"/>
                  <a:gd name="T42" fmla="*/ 207 w 207"/>
                  <a:gd name="T43" fmla="*/ 0 h 50"/>
                  <a:gd name="T44" fmla="*/ 207 w 207"/>
                  <a:gd name="T45"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50">
                    <a:moveTo>
                      <a:pt x="207" y="7"/>
                    </a:moveTo>
                    <a:lnTo>
                      <a:pt x="201" y="6"/>
                    </a:lnTo>
                    <a:lnTo>
                      <a:pt x="194" y="6"/>
                    </a:lnTo>
                    <a:lnTo>
                      <a:pt x="184" y="6"/>
                    </a:lnTo>
                    <a:lnTo>
                      <a:pt x="174" y="7"/>
                    </a:lnTo>
                    <a:lnTo>
                      <a:pt x="148" y="12"/>
                    </a:lnTo>
                    <a:lnTo>
                      <a:pt x="119" y="16"/>
                    </a:lnTo>
                    <a:lnTo>
                      <a:pt x="88" y="24"/>
                    </a:lnTo>
                    <a:lnTo>
                      <a:pt x="59" y="33"/>
                    </a:lnTo>
                    <a:lnTo>
                      <a:pt x="29" y="41"/>
                    </a:lnTo>
                    <a:lnTo>
                      <a:pt x="3" y="50"/>
                    </a:lnTo>
                    <a:lnTo>
                      <a:pt x="0" y="44"/>
                    </a:lnTo>
                    <a:lnTo>
                      <a:pt x="27" y="35"/>
                    </a:lnTo>
                    <a:lnTo>
                      <a:pt x="56" y="26"/>
                    </a:lnTo>
                    <a:lnTo>
                      <a:pt x="87" y="18"/>
                    </a:lnTo>
                    <a:lnTo>
                      <a:pt x="117" y="10"/>
                    </a:lnTo>
                    <a:lnTo>
                      <a:pt x="146" y="4"/>
                    </a:lnTo>
                    <a:lnTo>
                      <a:pt x="172" y="1"/>
                    </a:lnTo>
                    <a:lnTo>
                      <a:pt x="183" y="0"/>
                    </a:lnTo>
                    <a:lnTo>
                      <a:pt x="194" y="0"/>
                    </a:lnTo>
                    <a:lnTo>
                      <a:pt x="201" y="0"/>
                    </a:lnTo>
                    <a:lnTo>
                      <a:pt x="207" y="0"/>
                    </a:lnTo>
                    <a:lnTo>
                      <a:pt x="207" y="7"/>
                    </a:lnTo>
                    <a:close/>
                  </a:path>
                </a:pathLst>
              </a:custGeom>
              <a:solidFill>
                <a:srgbClr val="000000"/>
              </a:solidFill>
              <a:ln w="9525">
                <a:solidFill>
                  <a:schemeClr val="tx2"/>
                </a:solidFill>
                <a:round/>
                <a:headEnd/>
                <a:tailEnd/>
              </a:ln>
            </p:spPr>
            <p:txBody>
              <a:bodyPr/>
              <a:lstStyle/>
              <a:p>
                <a:endParaRPr lang="en-US" sz="3120"/>
              </a:p>
            </p:txBody>
          </p:sp>
          <p:sp>
            <p:nvSpPr>
              <p:cNvPr id="389914" name="Freeform 794"/>
              <p:cNvSpPr>
                <a:spLocks/>
              </p:cNvSpPr>
              <p:nvPr/>
            </p:nvSpPr>
            <p:spPr bwMode="auto">
              <a:xfrm>
                <a:off x="749" y="1127"/>
                <a:ext cx="1" cy="4"/>
              </a:xfrm>
              <a:custGeom>
                <a:avLst/>
                <a:gdLst>
                  <a:gd name="T0" fmla="*/ 7 h 7"/>
                  <a:gd name="T1" fmla="*/ 0 h 7"/>
                  <a:gd name="T2" fmla="*/ 7 h 7"/>
                </a:gdLst>
                <a:ahLst/>
                <a:cxnLst>
                  <a:cxn ang="0">
                    <a:pos x="0" y="T0"/>
                  </a:cxn>
                  <a:cxn ang="0">
                    <a:pos x="0" y="T1"/>
                  </a:cxn>
                  <a:cxn ang="0">
                    <a:pos x="0" y="T2"/>
                  </a:cxn>
                </a:cxnLst>
                <a:rect l="0" t="0" r="r" b="b"/>
                <a:pathLst>
                  <a:path h="7">
                    <a:moveTo>
                      <a:pt x="0" y="7"/>
                    </a:moveTo>
                    <a:lnTo>
                      <a:pt x="0"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9915" name="Freeform 795"/>
              <p:cNvSpPr>
                <a:spLocks/>
              </p:cNvSpPr>
              <p:nvPr/>
            </p:nvSpPr>
            <p:spPr bwMode="auto">
              <a:xfrm>
                <a:off x="587" y="1080"/>
                <a:ext cx="59" cy="73"/>
              </a:xfrm>
              <a:custGeom>
                <a:avLst/>
                <a:gdLst>
                  <a:gd name="T0" fmla="*/ 117 w 117"/>
                  <a:gd name="T1" fmla="*/ 143 h 146"/>
                  <a:gd name="T2" fmla="*/ 108 w 117"/>
                  <a:gd name="T3" fmla="*/ 146 h 146"/>
                  <a:gd name="T4" fmla="*/ 102 w 117"/>
                  <a:gd name="T5" fmla="*/ 146 h 146"/>
                  <a:gd name="T6" fmla="*/ 98 w 117"/>
                  <a:gd name="T7" fmla="*/ 144 h 146"/>
                  <a:gd name="T8" fmla="*/ 93 w 117"/>
                  <a:gd name="T9" fmla="*/ 143 h 146"/>
                  <a:gd name="T10" fmla="*/ 88 w 117"/>
                  <a:gd name="T11" fmla="*/ 141 h 146"/>
                  <a:gd name="T12" fmla="*/ 79 w 117"/>
                  <a:gd name="T13" fmla="*/ 135 h 146"/>
                  <a:gd name="T14" fmla="*/ 73 w 117"/>
                  <a:gd name="T15" fmla="*/ 128 h 146"/>
                  <a:gd name="T16" fmla="*/ 66 w 117"/>
                  <a:gd name="T17" fmla="*/ 119 h 146"/>
                  <a:gd name="T18" fmla="*/ 59 w 117"/>
                  <a:gd name="T19" fmla="*/ 108 h 146"/>
                  <a:gd name="T20" fmla="*/ 53 w 117"/>
                  <a:gd name="T21" fmla="*/ 96 h 146"/>
                  <a:gd name="T22" fmla="*/ 43 w 117"/>
                  <a:gd name="T23" fmla="*/ 71 h 146"/>
                  <a:gd name="T24" fmla="*/ 30 w 117"/>
                  <a:gd name="T25" fmla="*/ 45 h 146"/>
                  <a:gd name="T26" fmla="*/ 23 w 117"/>
                  <a:gd name="T27" fmla="*/ 35 h 146"/>
                  <a:gd name="T28" fmla="*/ 17 w 117"/>
                  <a:gd name="T29" fmla="*/ 24 h 146"/>
                  <a:gd name="T30" fmla="*/ 8 w 117"/>
                  <a:gd name="T31" fmla="*/ 14 h 146"/>
                  <a:gd name="T32" fmla="*/ 4 w 117"/>
                  <a:gd name="T33" fmla="*/ 9 h 146"/>
                  <a:gd name="T34" fmla="*/ 0 w 117"/>
                  <a:gd name="T35" fmla="*/ 6 h 146"/>
                  <a:gd name="T36" fmla="*/ 4 w 117"/>
                  <a:gd name="T37" fmla="*/ 0 h 146"/>
                  <a:gd name="T38" fmla="*/ 9 w 117"/>
                  <a:gd name="T39" fmla="*/ 4 h 146"/>
                  <a:gd name="T40" fmla="*/ 14 w 117"/>
                  <a:gd name="T41" fmla="*/ 9 h 146"/>
                  <a:gd name="T42" fmla="*/ 21 w 117"/>
                  <a:gd name="T43" fmla="*/ 20 h 146"/>
                  <a:gd name="T44" fmla="*/ 29 w 117"/>
                  <a:gd name="T45" fmla="*/ 30 h 146"/>
                  <a:gd name="T46" fmla="*/ 37 w 117"/>
                  <a:gd name="T47" fmla="*/ 42 h 146"/>
                  <a:gd name="T48" fmla="*/ 49 w 117"/>
                  <a:gd name="T49" fmla="*/ 68 h 146"/>
                  <a:gd name="T50" fmla="*/ 59 w 117"/>
                  <a:gd name="T51" fmla="*/ 93 h 146"/>
                  <a:gd name="T52" fmla="*/ 66 w 117"/>
                  <a:gd name="T53" fmla="*/ 105 h 146"/>
                  <a:gd name="T54" fmla="*/ 72 w 117"/>
                  <a:gd name="T55" fmla="*/ 114 h 146"/>
                  <a:gd name="T56" fmla="*/ 78 w 117"/>
                  <a:gd name="T57" fmla="*/ 123 h 146"/>
                  <a:gd name="T58" fmla="*/ 84 w 117"/>
                  <a:gd name="T59" fmla="*/ 131 h 146"/>
                  <a:gd name="T60" fmla="*/ 91 w 117"/>
                  <a:gd name="T61" fmla="*/ 135 h 146"/>
                  <a:gd name="T62" fmla="*/ 94 w 117"/>
                  <a:gd name="T63" fmla="*/ 137 h 146"/>
                  <a:gd name="T64" fmla="*/ 99 w 117"/>
                  <a:gd name="T65" fmla="*/ 138 h 146"/>
                  <a:gd name="T66" fmla="*/ 102 w 117"/>
                  <a:gd name="T67" fmla="*/ 140 h 146"/>
                  <a:gd name="T68" fmla="*/ 107 w 117"/>
                  <a:gd name="T69" fmla="*/ 140 h 146"/>
                  <a:gd name="T70" fmla="*/ 116 w 117"/>
                  <a:gd name="T71" fmla="*/ 137 h 146"/>
                  <a:gd name="T72" fmla="*/ 117 w 117"/>
                  <a:gd name="T73" fmla="*/ 1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146">
                    <a:moveTo>
                      <a:pt x="117" y="143"/>
                    </a:moveTo>
                    <a:lnTo>
                      <a:pt x="108" y="146"/>
                    </a:lnTo>
                    <a:lnTo>
                      <a:pt x="102" y="146"/>
                    </a:lnTo>
                    <a:lnTo>
                      <a:pt x="98" y="144"/>
                    </a:lnTo>
                    <a:lnTo>
                      <a:pt x="93" y="143"/>
                    </a:lnTo>
                    <a:lnTo>
                      <a:pt x="88" y="141"/>
                    </a:lnTo>
                    <a:lnTo>
                      <a:pt x="79" y="135"/>
                    </a:lnTo>
                    <a:lnTo>
                      <a:pt x="73" y="128"/>
                    </a:lnTo>
                    <a:lnTo>
                      <a:pt x="66" y="119"/>
                    </a:lnTo>
                    <a:lnTo>
                      <a:pt x="59" y="108"/>
                    </a:lnTo>
                    <a:lnTo>
                      <a:pt x="53" y="96"/>
                    </a:lnTo>
                    <a:lnTo>
                      <a:pt x="43" y="71"/>
                    </a:lnTo>
                    <a:lnTo>
                      <a:pt x="30" y="45"/>
                    </a:lnTo>
                    <a:lnTo>
                      <a:pt x="23" y="35"/>
                    </a:lnTo>
                    <a:lnTo>
                      <a:pt x="17" y="24"/>
                    </a:lnTo>
                    <a:lnTo>
                      <a:pt x="8" y="14"/>
                    </a:lnTo>
                    <a:lnTo>
                      <a:pt x="4" y="9"/>
                    </a:lnTo>
                    <a:lnTo>
                      <a:pt x="0" y="6"/>
                    </a:lnTo>
                    <a:lnTo>
                      <a:pt x="4" y="0"/>
                    </a:lnTo>
                    <a:lnTo>
                      <a:pt x="9" y="4"/>
                    </a:lnTo>
                    <a:lnTo>
                      <a:pt x="14" y="9"/>
                    </a:lnTo>
                    <a:lnTo>
                      <a:pt x="21" y="20"/>
                    </a:lnTo>
                    <a:lnTo>
                      <a:pt x="29" y="30"/>
                    </a:lnTo>
                    <a:lnTo>
                      <a:pt x="37" y="42"/>
                    </a:lnTo>
                    <a:lnTo>
                      <a:pt x="49" y="68"/>
                    </a:lnTo>
                    <a:lnTo>
                      <a:pt x="59" y="93"/>
                    </a:lnTo>
                    <a:lnTo>
                      <a:pt x="66" y="105"/>
                    </a:lnTo>
                    <a:lnTo>
                      <a:pt x="72" y="114"/>
                    </a:lnTo>
                    <a:lnTo>
                      <a:pt x="78" y="123"/>
                    </a:lnTo>
                    <a:lnTo>
                      <a:pt x="84" y="131"/>
                    </a:lnTo>
                    <a:lnTo>
                      <a:pt x="91" y="135"/>
                    </a:lnTo>
                    <a:lnTo>
                      <a:pt x="94" y="137"/>
                    </a:lnTo>
                    <a:lnTo>
                      <a:pt x="99" y="138"/>
                    </a:lnTo>
                    <a:lnTo>
                      <a:pt x="102" y="140"/>
                    </a:lnTo>
                    <a:lnTo>
                      <a:pt x="107" y="140"/>
                    </a:lnTo>
                    <a:lnTo>
                      <a:pt x="116" y="137"/>
                    </a:lnTo>
                    <a:lnTo>
                      <a:pt x="117" y="143"/>
                    </a:lnTo>
                    <a:close/>
                  </a:path>
                </a:pathLst>
              </a:custGeom>
              <a:solidFill>
                <a:srgbClr val="000000"/>
              </a:solidFill>
              <a:ln w="9525">
                <a:solidFill>
                  <a:schemeClr val="tx2"/>
                </a:solidFill>
                <a:round/>
                <a:headEnd/>
                <a:tailEnd/>
              </a:ln>
            </p:spPr>
            <p:txBody>
              <a:bodyPr/>
              <a:lstStyle/>
              <a:p>
                <a:endParaRPr lang="en-US" sz="3120"/>
              </a:p>
            </p:txBody>
          </p:sp>
          <p:sp>
            <p:nvSpPr>
              <p:cNvPr id="389916" name="Freeform 796"/>
              <p:cNvSpPr>
                <a:spLocks/>
              </p:cNvSpPr>
              <p:nvPr/>
            </p:nvSpPr>
            <p:spPr bwMode="auto">
              <a:xfrm>
                <a:off x="645" y="1149"/>
                <a:ext cx="2" cy="3"/>
              </a:xfrm>
              <a:custGeom>
                <a:avLst/>
                <a:gdLst>
                  <a:gd name="T0" fmla="*/ 3 w 3"/>
                  <a:gd name="T1" fmla="*/ 6 h 6"/>
                  <a:gd name="T2" fmla="*/ 1 w 3"/>
                  <a:gd name="T3" fmla="*/ 6 h 6"/>
                  <a:gd name="T4" fmla="*/ 0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1" y="6"/>
                    </a:ln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9917" name="Freeform 797"/>
              <p:cNvSpPr>
                <a:spLocks/>
              </p:cNvSpPr>
              <p:nvPr/>
            </p:nvSpPr>
            <p:spPr bwMode="auto">
              <a:xfrm>
                <a:off x="558" y="1080"/>
                <a:ext cx="31" cy="9"/>
              </a:xfrm>
              <a:custGeom>
                <a:avLst/>
                <a:gdLst>
                  <a:gd name="T0" fmla="*/ 60 w 63"/>
                  <a:gd name="T1" fmla="*/ 8 h 19"/>
                  <a:gd name="T2" fmla="*/ 60 w 63"/>
                  <a:gd name="T3" fmla="*/ 8 h 19"/>
                  <a:gd name="T4" fmla="*/ 58 w 63"/>
                  <a:gd name="T5" fmla="*/ 6 h 19"/>
                  <a:gd name="T6" fmla="*/ 51 w 63"/>
                  <a:gd name="T7" fmla="*/ 6 h 19"/>
                  <a:gd name="T8" fmla="*/ 43 w 63"/>
                  <a:gd name="T9" fmla="*/ 8 h 19"/>
                  <a:gd name="T10" fmla="*/ 34 w 63"/>
                  <a:gd name="T11" fmla="*/ 9 h 19"/>
                  <a:gd name="T12" fmla="*/ 16 w 63"/>
                  <a:gd name="T13" fmla="*/ 16 h 19"/>
                  <a:gd name="T14" fmla="*/ 3 w 63"/>
                  <a:gd name="T15" fmla="*/ 19 h 19"/>
                  <a:gd name="T16" fmla="*/ 0 w 63"/>
                  <a:gd name="T17" fmla="*/ 12 h 19"/>
                  <a:gd name="T18" fmla="*/ 13 w 63"/>
                  <a:gd name="T19" fmla="*/ 9 h 19"/>
                  <a:gd name="T20" fmla="*/ 31 w 63"/>
                  <a:gd name="T21" fmla="*/ 3 h 19"/>
                  <a:gd name="T22" fmla="*/ 42 w 63"/>
                  <a:gd name="T23" fmla="*/ 2 h 19"/>
                  <a:gd name="T24" fmla="*/ 51 w 63"/>
                  <a:gd name="T25" fmla="*/ 0 h 19"/>
                  <a:gd name="T26" fmla="*/ 58 w 63"/>
                  <a:gd name="T27" fmla="*/ 0 h 19"/>
                  <a:gd name="T28" fmla="*/ 61 w 63"/>
                  <a:gd name="T29" fmla="*/ 0 h 19"/>
                  <a:gd name="T30" fmla="*/ 63 w 63"/>
                  <a:gd name="T31" fmla="*/ 2 h 19"/>
                  <a:gd name="T32" fmla="*/ 60 w 63"/>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9">
                    <a:moveTo>
                      <a:pt x="60" y="8"/>
                    </a:moveTo>
                    <a:lnTo>
                      <a:pt x="60" y="8"/>
                    </a:lnTo>
                    <a:lnTo>
                      <a:pt x="58" y="6"/>
                    </a:lnTo>
                    <a:lnTo>
                      <a:pt x="51" y="6"/>
                    </a:lnTo>
                    <a:lnTo>
                      <a:pt x="43" y="8"/>
                    </a:lnTo>
                    <a:lnTo>
                      <a:pt x="34" y="9"/>
                    </a:lnTo>
                    <a:lnTo>
                      <a:pt x="16" y="16"/>
                    </a:lnTo>
                    <a:lnTo>
                      <a:pt x="3" y="19"/>
                    </a:lnTo>
                    <a:lnTo>
                      <a:pt x="0" y="12"/>
                    </a:lnTo>
                    <a:lnTo>
                      <a:pt x="13" y="9"/>
                    </a:lnTo>
                    <a:lnTo>
                      <a:pt x="31" y="3"/>
                    </a:lnTo>
                    <a:lnTo>
                      <a:pt x="42" y="2"/>
                    </a:lnTo>
                    <a:lnTo>
                      <a:pt x="51" y="0"/>
                    </a:lnTo>
                    <a:lnTo>
                      <a:pt x="58" y="0"/>
                    </a:lnTo>
                    <a:lnTo>
                      <a:pt x="61" y="0"/>
                    </a:lnTo>
                    <a:lnTo>
                      <a:pt x="63" y="2"/>
                    </a:lnTo>
                    <a:lnTo>
                      <a:pt x="60" y="8"/>
                    </a:lnTo>
                    <a:close/>
                  </a:path>
                </a:pathLst>
              </a:custGeom>
              <a:solidFill>
                <a:srgbClr val="000000"/>
              </a:solidFill>
              <a:ln w="9525">
                <a:solidFill>
                  <a:schemeClr val="tx2"/>
                </a:solidFill>
                <a:round/>
                <a:headEnd/>
                <a:tailEnd/>
              </a:ln>
            </p:spPr>
            <p:txBody>
              <a:bodyPr/>
              <a:lstStyle/>
              <a:p>
                <a:endParaRPr lang="en-US" sz="3120"/>
              </a:p>
            </p:txBody>
          </p:sp>
          <p:sp>
            <p:nvSpPr>
              <p:cNvPr id="389918" name="Freeform 798"/>
              <p:cNvSpPr>
                <a:spLocks/>
              </p:cNvSpPr>
              <p:nvPr/>
            </p:nvSpPr>
            <p:spPr bwMode="auto">
              <a:xfrm>
                <a:off x="587" y="1080"/>
                <a:ext cx="3" cy="3"/>
              </a:xfrm>
              <a:custGeom>
                <a:avLst/>
                <a:gdLst>
                  <a:gd name="T0" fmla="*/ 4 w 4"/>
                  <a:gd name="T1" fmla="*/ 0 h 6"/>
                  <a:gd name="T2" fmla="*/ 3 w 4"/>
                  <a:gd name="T3" fmla="*/ 0 h 6"/>
                  <a:gd name="T4" fmla="*/ 0 w 4"/>
                  <a:gd name="T5" fmla="*/ 6 h 6"/>
                  <a:gd name="T6" fmla="*/ 4 w 4"/>
                  <a:gd name="T7" fmla="*/ 0 h 6"/>
                </a:gdLst>
                <a:ahLst/>
                <a:cxnLst>
                  <a:cxn ang="0">
                    <a:pos x="T0" y="T1"/>
                  </a:cxn>
                  <a:cxn ang="0">
                    <a:pos x="T2" y="T3"/>
                  </a:cxn>
                  <a:cxn ang="0">
                    <a:pos x="T4" y="T5"/>
                  </a:cxn>
                  <a:cxn ang="0">
                    <a:pos x="T6" y="T7"/>
                  </a:cxn>
                </a:cxnLst>
                <a:rect l="0" t="0" r="r" b="b"/>
                <a:pathLst>
                  <a:path w="4" h="6">
                    <a:moveTo>
                      <a:pt x="4" y="0"/>
                    </a:moveTo>
                    <a:lnTo>
                      <a:pt x="3" y="0"/>
                    </a:lnTo>
                    <a:lnTo>
                      <a:pt x="0" y="6"/>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89919" name="Freeform 799"/>
              <p:cNvSpPr>
                <a:spLocks/>
              </p:cNvSpPr>
              <p:nvPr/>
            </p:nvSpPr>
            <p:spPr bwMode="auto">
              <a:xfrm>
                <a:off x="519" y="1086"/>
                <a:ext cx="40" cy="39"/>
              </a:xfrm>
              <a:custGeom>
                <a:avLst/>
                <a:gdLst>
                  <a:gd name="T0" fmla="*/ 80 w 80"/>
                  <a:gd name="T1" fmla="*/ 7 h 80"/>
                  <a:gd name="T2" fmla="*/ 74 w 80"/>
                  <a:gd name="T3" fmla="*/ 11 h 80"/>
                  <a:gd name="T4" fmla="*/ 67 w 80"/>
                  <a:gd name="T5" fmla="*/ 14 h 80"/>
                  <a:gd name="T6" fmla="*/ 59 w 80"/>
                  <a:gd name="T7" fmla="*/ 19 h 80"/>
                  <a:gd name="T8" fmla="*/ 53 w 80"/>
                  <a:gd name="T9" fmla="*/ 25 h 80"/>
                  <a:gd name="T10" fmla="*/ 39 w 80"/>
                  <a:gd name="T11" fmla="*/ 35 h 80"/>
                  <a:gd name="T12" fmla="*/ 27 w 80"/>
                  <a:gd name="T13" fmla="*/ 48 h 80"/>
                  <a:gd name="T14" fmla="*/ 18 w 80"/>
                  <a:gd name="T15" fmla="*/ 58 h 80"/>
                  <a:gd name="T16" fmla="*/ 10 w 80"/>
                  <a:gd name="T17" fmla="*/ 69 h 80"/>
                  <a:gd name="T18" fmla="*/ 7 w 80"/>
                  <a:gd name="T19" fmla="*/ 77 h 80"/>
                  <a:gd name="T20" fmla="*/ 7 w 80"/>
                  <a:gd name="T21" fmla="*/ 77 h 80"/>
                  <a:gd name="T22" fmla="*/ 7 w 80"/>
                  <a:gd name="T23" fmla="*/ 78 h 80"/>
                  <a:gd name="T24" fmla="*/ 0 w 80"/>
                  <a:gd name="T25" fmla="*/ 80 h 80"/>
                  <a:gd name="T26" fmla="*/ 0 w 80"/>
                  <a:gd name="T27" fmla="*/ 78 h 80"/>
                  <a:gd name="T28" fmla="*/ 1 w 80"/>
                  <a:gd name="T29" fmla="*/ 74 h 80"/>
                  <a:gd name="T30" fmla="*/ 6 w 80"/>
                  <a:gd name="T31" fmla="*/ 64 h 80"/>
                  <a:gd name="T32" fmla="*/ 13 w 80"/>
                  <a:gd name="T33" fmla="*/ 55 h 80"/>
                  <a:gd name="T34" fmla="*/ 22 w 80"/>
                  <a:gd name="T35" fmla="*/ 43 h 80"/>
                  <a:gd name="T36" fmla="*/ 35 w 80"/>
                  <a:gd name="T37" fmla="*/ 31 h 80"/>
                  <a:gd name="T38" fmla="*/ 48 w 80"/>
                  <a:gd name="T39" fmla="*/ 20 h 80"/>
                  <a:gd name="T40" fmla="*/ 55 w 80"/>
                  <a:gd name="T41" fmla="*/ 14 h 80"/>
                  <a:gd name="T42" fmla="*/ 62 w 80"/>
                  <a:gd name="T43" fmla="*/ 10 h 80"/>
                  <a:gd name="T44" fmla="*/ 70 w 80"/>
                  <a:gd name="T45" fmla="*/ 5 h 80"/>
                  <a:gd name="T46" fmla="*/ 77 w 80"/>
                  <a:gd name="T47" fmla="*/ 0 h 80"/>
                  <a:gd name="T48" fmla="*/ 80 w 80"/>
                  <a:gd name="T49" fmla="*/ 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80">
                    <a:moveTo>
                      <a:pt x="80" y="7"/>
                    </a:moveTo>
                    <a:lnTo>
                      <a:pt x="74" y="11"/>
                    </a:lnTo>
                    <a:lnTo>
                      <a:pt x="67" y="14"/>
                    </a:lnTo>
                    <a:lnTo>
                      <a:pt x="59" y="19"/>
                    </a:lnTo>
                    <a:lnTo>
                      <a:pt x="53" y="25"/>
                    </a:lnTo>
                    <a:lnTo>
                      <a:pt x="39" y="35"/>
                    </a:lnTo>
                    <a:lnTo>
                      <a:pt x="27" y="48"/>
                    </a:lnTo>
                    <a:lnTo>
                      <a:pt x="18" y="58"/>
                    </a:lnTo>
                    <a:lnTo>
                      <a:pt x="10" y="69"/>
                    </a:lnTo>
                    <a:lnTo>
                      <a:pt x="7" y="77"/>
                    </a:lnTo>
                    <a:lnTo>
                      <a:pt x="7" y="77"/>
                    </a:lnTo>
                    <a:lnTo>
                      <a:pt x="7" y="78"/>
                    </a:lnTo>
                    <a:lnTo>
                      <a:pt x="0" y="80"/>
                    </a:lnTo>
                    <a:lnTo>
                      <a:pt x="0" y="78"/>
                    </a:lnTo>
                    <a:lnTo>
                      <a:pt x="1" y="74"/>
                    </a:lnTo>
                    <a:lnTo>
                      <a:pt x="6" y="64"/>
                    </a:lnTo>
                    <a:lnTo>
                      <a:pt x="13" y="55"/>
                    </a:lnTo>
                    <a:lnTo>
                      <a:pt x="22" y="43"/>
                    </a:lnTo>
                    <a:lnTo>
                      <a:pt x="35" y="31"/>
                    </a:lnTo>
                    <a:lnTo>
                      <a:pt x="48" y="20"/>
                    </a:lnTo>
                    <a:lnTo>
                      <a:pt x="55" y="14"/>
                    </a:lnTo>
                    <a:lnTo>
                      <a:pt x="62" y="10"/>
                    </a:lnTo>
                    <a:lnTo>
                      <a:pt x="70" y="5"/>
                    </a:lnTo>
                    <a:lnTo>
                      <a:pt x="77" y="0"/>
                    </a:lnTo>
                    <a:lnTo>
                      <a:pt x="80" y="7"/>
                    </a:lnTo>
                    <a:close/>
                  </a:path>
                </a:pathLst>
              </a:custGeom>
              <a:solidFill>
                <a:srgbClr val="000000"/>
              </a:solidFill>
              <a:ln w="9525">
                <a:solidFill>
                  <a:schemeClr val="tx2"/>
                </a:solidFill>
                <a:round/>
                <a:headEnd/>
                <a:tailEnd/>
              </a:ln>
            </p:spPr>
            <p:txBody>
              <a:bodyPr/>
              <a:lstStyle/>
              <a:p>
                <a:endParaRPr lang="en-US" sz="3120"/>
              </a:p>
            </p:txBody>
          </p:sp>
          <p:sp>
            <p:nvSpPr>
              <p:cNvPr id="389920" name="Freeform 800"/>
              <p:cNvSpPr>
                <a:spLocks/>
              </p:cNvSpPr>
              <p:nvPr/>
            </p:nvSpPr>
            <p:spPr bwMode="auto">
              <a:xfrm>
                <a:off x="558" y="1086"/>
                <a:ext cx="1" cy="3"/>
              </a:xfrm>
              <a:custGeom>
                <a:avLst/>
                <a:gdLst>
                  <a:gd name="T0" fmla="*/ 0 w 3"/>
                  <a:gd name="T1" fmla="*/ 0 h 7"/>
                  <a:gd name="T2" fmla="*/ 3 w 3"/>
                  <a:gd name="T3" fmla="*/ 7 h 7"/>
                  <a:gd name="T4" fmla="*/ 0 w 3"/>
                  <a:gd name="T5" fmla="*/ 0 h 7"/>
                </a:gdLst>
                <a:ahLst/>
                <a:cxnLst>
                  <a:cxn ang="0">
                    <a:pos x="T0" y="T1"/>
                  </a:cxn>
                  <a:cxn ang="0">
                    <a:pos x="T2" y="T3"/>
                  </a:cxn>
                  <a:cxn ang="0">
                    <a:pos x="T4" y="T5"/>
                  </a:cxn>
                </a:cxnLst>
                <a:rect l="0" t="0" r="r" b="b"/>
                <a:pathLst>
                  <a:path w="3" h="7">
                    <a:moveTo>
                      <a:pt x="0" y="0"/>
                    </a:moveTo>
                    <a:lnTo>
                      <a:pt x="3"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921" name="Freeform 801"/>
              <p:cNvSpPr>
                <a:spLocks/>
              </p:cNvSpPr>
              <p:nvPr/>
            </p:nvSpPr>
            <p:spPr bwMode="auto">
              <a:xfrm>
                <a:off x="520" y="1124"/>
                <a:ext cx="19" cy="27"/>
              </a:xfrm>
              <a:custGeom>
                <a:avLst/>
                <a:gdLst>
                  <a:gd name="T0" fmla="*/ 5 w 38"/>
                  <a:gd name="T1" fmla="*/ 0 h 54"/>
                  <a:gd name="T2" fmla="*/ 21 w 38"/>
                  <a:gd name="T3" fmla="*/ 27 h 54"/>
                  <a:gd name="T4" fmla="*/ 38 w 38"/>
                  <a:gd name="T5" fmla="*/ 50 h 54"/>
                  <a:gd name="T6" fmla="*/ 32 w 38"/>
                  <a:gd name="T7" fmla="*/ 54 h 54"/>
                  <a:gd name="T8" fmla="*/ 17 w 38"/>
                  <a:gd name="T9" fmla="*/ 30 h 54"/>
                  <a:gd name="T10" fmla="*/ 0 w 38"/>
                  <a:gd name="T11" fmla="*/ 4 h 54"/>
                  <a:gd name="T12" fmla="*/ 5 w 38"/>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38" h="54">
                    <a:moveTo>
                      <a:pt x="5" y="0"/>
                    </a:moveTo>
                    <a:lnTo>
                      <a:pt x="21" y="27"/>
                    </a:lnTo>
                    <a:lnTo>
                      <a:pt x="38" y="50"/>
                    </a:lnTo>
                    <a:lnTo>
                      <a:pt x="32" y="54"/>
                    </a:lnTo>
                    <a:lnTo>
                      <a:pt x="17" y="30"/>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9922" name="Freeform 802"/>
              <p:cNvSpPr>
                <a:spLocks/>
              </p:cNvSpPr>
              <p:nvPr/>
            </p:nvSpPr>
            <p:spPr bwMode="auto">
              <a:xfrm>
                <a:off x="519" y="1124"/>
                <a:ext cx="4" cy="2"/>
              </a:xfrm>
              <a:custGeom>
                <a:avLst/>
                <a:gdLst>
                  <a:gd name="T0" fmla="*/ 0 w 7"/>
                  <a:gd name="T1" fmla="*/ 3 h 4"/>
                  <a:gd name="T2" fmla="*/ 0 w 7"/>
                  <a:gd name="T3" fmla="*/ 4 h 4"/>
                  <a:gd name="T4" fmla="*/ 1 w 7"/>
                  <a:gd name="T5" fmla="*/ 4 h 4"/>
                  <a:gd name="T6" fmla="*/ 6 w 7"/>
                  <a:gd name="T7" fmla="*/ 0 h 4"/>
                  <a:gd name="T8" fmla="*/ 7 w 7"/>
                  <a:gd name="T9" fmla="*/ 1 h 4"/>
                  <a:gd name="T10" fmla="*/ 0 w 7"/>
                  <a:gd name="T11" fmla="*/ 3 h 4"/>
                </a:gdLst>
                <a:ahLst/>
                <a:cxnLst>
                  <a:cxn ang="0">
                    <a:pos x="T0" y="T1"/>
                  </a:cxn>
                  <a:cxn ang="0">
                    <a:pos x="T2" y="T3"/>
                  </a:cxn>
                  <a:cxn ang="0">
                    <a:pos x="T4" y="T5"/>
                  </a:cxn>
                  <a:cxn ang="0">
                    <a:pos x="T6" y="T7"/>
                  </a:cxn>
                  <a:cxn ang="0">
                    <a:pos x="T8" y="T9"/>
                  </a:cxn>
                  <a:cxn ang="0">
                    <a:pos x="T10" y="T11"/>
                  </a:cxn>
                </a:cxnLst>
                <a:rect l="0" t="0" r="r" b="b"/>
                <a:pathLst>
                  <a:path w="7" h="4">
                    <a:moveTo>
                      <a:pt x="0" y="3"/>
                    </a:moveTo>
                    <a:lnTo>
                      <a:pt x="0" y="4"/>
                    </a:lnTo>
                    <a:lnTo>
                      <a:pt x="1" y="4"/>
                    </a:lnTo>
                    <a:lnTo>
                      <a:pt x="6" y="0"/>
                    </a:lnTo>
                    <a:lnTo>
                      <a:pt x="7"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89923" name="Freeform 803"/>
              <p:cNvSpPr>
                <a:spLocks/>
              </p:cNvSpPr>
              <p:nvPr/>
            </p:nvSpPr>
            <p:spPr bwMode="auto">
              <a:xfrm>
                <a:off x="536" y="1149"/>
                <a:ext cx="27" cy="67"/>
              </a:xfrm>
              <a:custGeom>
                <a:avLst/>
                <a:gdLst>
                  <a:gd name="T0" fmla="*/ 6 w 55"/>
                  <a:gd name="T1" fmla="*/ 0 h 134"/>
                  <a:gd name="T2" fmla="*/ 17 w 55"/>
                  <a:gd name="T3" fmla="*/ 17 h 134"/>
                  <a:gd name="T4" fmla="*/ 26 w 55"/>
                  <a:gd name="T5" fmla="*/ 32 h 134"/>
                  <a:gd name="T6" fmla="*/ 34 w 55"/>
                  <a:gd name="T7" fmla="*/ 47 h 134"/>
                  <a:gd name="T8" fmla="*/ 40 w 55"/>
                  <a:gd name="T9" fmla="*/ 61 h 134"/>
                  <a:gd name="T10" fmla="*/ 44 w 55"/>
                  <a:gd name="T11" fmla="*/ 76 h 134"/>
                  <a:gd name="T12" fmla="*/ 49 w 55"/>
                  <a:gd name="T13" fmla="*/ 93 h 134"/>
                  <a:gd name="T14" fmla="*/ 52 w 55"/>
                  <a:gd name="T15" fmla="*/ 112 h 134"/>
                  <a:gd name="T16" fmla="*/ 55 w 55"/>
                  <a:gd name="T17" fmla="*/ 134 h 134"/>
                  <a:gd name="T18" fmla="*/ 47 w 55"/>
                  <a:gd name="T19" fmla="*/ 134 h 134"/>
                  <a:gd name="T20" fmla="*/ 46 w 55"/>
                  <a:gd name="T21" fmla="*/ 112 h 134"/>
                  <a:gd name="T22" fmla="*/ 43 w 55"/>
                  <a:gd name="T23" fmla="*/ 94 h 134"/>
                  <a:gd name="T24" fmla="*/ 38 w 55"/>
                  <a:gd name="T25" fmla="*/ 79 h 134"/>
                  <a:gd name="T26" fmla="*/ 34 w 55"/>
                  <a:gd name="T27" fmla="*/ 64 h 134"/>
                  <a:gd name="T28" fmla="*/ 28 w 55"/>
                  <a:gd name="T29" fmla="*/ 50 h 134"/>
                  <a:gd name="T30" fmla="*/ 20 w 55"/>
                  <a:gd name="T31" fmla="*/ 35 h 134"/>
                  <a:gd name="T32" fmla="*/ 11 w 55"/>
                  <a:gd name="T33" fmla="*/ 21 h 134"/>
                  <a:gd name="T34" fmla="*/ 0 w 55"/>
                  <a:gd name="T35" fmla="*/ 4 h 134"/>
                  <a:gd name="T36" fmla="*/ 6 w 55"/>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34">
                    <a:moveTo>
                      <a:pt x="6" y="0"/>
                    </a:moveTo>
                    <a:lnTo>
                      <a:pt x="17" y="17"/>
                    </a:lnTo>
                    <a:lnTo>
                      <a:pt x="26" y="32"/>
                    </a:lnTo>
                    <a:lnTo>
                      <a:pt x="34" y="47"/>
                    </a:lnTo>
                    <a:lnTo>
                      <a:pt x="40" y="61"/>
                    </a:lnTo>
                    <a:lnTo>
                      <a:pt x="44" y="76"/>
                    </a:lnTo>
                    <a:lnTo>
                      <a:pt x="49" y="93"/>
                    </a:lnTo>
                    <a:lnTo>
                      <a:pt x="52" y="112"/>
                    </a:lnTo>
                    <a:lnTo>
                      <a:pt x="55" y="134"/>
                    </a:lnTo>
                    <a:lnTo>
                      <a:pt x="47" y="134"/>
                    </a:lnTo>
                    <a:lnTo>
                      <a:pt x="46" y="112"/>
                    </a:lnTo>
                    <a:lnTo>
                      <a:pt x="43" y="94"/>
                    </a:lnTo>
                    <a:lnTo>
                      <a:pt x="38" y="79"/>
                    </a:lnTo>
                    <a:lnTo>
                      <a:pt x="34" y="64"/>
                    </a:lnTo>
                    <a:lnTo>
                      <a:pt x="28" y="50"/>
                    </a:lnTo>
                    <a:lnTo>
                      <a:pt x="20" y="35"/>
                    </a:lnTo>
                    <a:lnTo>
                      <a:pt x="11" y="21"/>
                    </a:lnTo>
                    <a:lnTo>
                      <a:pt x="0" y="4"/>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9924" name="Freeform 804"/>
              <p:cNvSpPr>
                <a:spLocks/>
              </p:cNvSpPr>
              <p:nvPr/>
            </p:nvSpPr>
            <p:spPr bwMode="auto">
              <a:xfrm>
                <a:off x="536" y="1149"/>
                <a:ext cx="3" cy="2"/>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89925" name="Freeform 805"/>
              <p:cNvSpPr>
                <a:spLocks/>
              </p:cNvSpPr>
              <p:nvPr/>
            </p:nvSpPr>
            <p:spPr bwMode="auto">
              <a:xfrm>
                <a:off x="551" y="1216"/>
                <a:ext cx="12" cy="36"/>
              </a:xfrm>
              <a:custGeom>
                <a:avLst/>
                <a:gdLst>
                  <a:gd name="T0" fmla="*/ 24 w 24"/>
                  <a:gd name="T1" fmla="*/ 0 h 71"/>
                  <a:gd name="T2" fmla="*/ 24 w 24"/>
                  <a:gd name="T3" fmla="*/ 9 h 71"/>
                  <a:gd name="T4" fmla="*/ 23 w 24"/>
                  <a:gd name="T5" fmla="*/ 19 h 71"/>
                  <a:gd name="T6" fmla="*/ 21 w 24"/>
                  <a:gd name="T7" fmla="*/ 24 h 71"/>
                  <a:gd name="T8" fmla="*/ 20 w 24"/>
                  <a:gd name="T9" fmla="*/ 29 h 71"/>
                  <a:gd name="T10" fmla="*/ 16 w 24"/>
                  <a:gd name="T11" fmla="*/ 38 h 71"/>
                  <a:gd name="T12" fmla="*/ 10 w 24"/>
                  <a:gd name="T13" fmla="*/ 54 h 71"/>
                  <a:gd name="T14" fmla="*/ 9 w 24"/>
                  <a:gd name="T15" fmla="*/ 62 h 71"/>
                  <a:gd name="T16" fmla="*/ 6 w 24"/>
                  <a:gd name="T17" fmla="*/ 71 h 71"/>
                  <a:gd name="T18" fmla="*/ 0 w 24"/>
                  <a:gd name="T19" fmla="*/ 70 h 71"/>
                  <a:gd name="T20" fmla="*/ 1 w 24"/>
                  <a:gd name="T21" fmla="*/ 61 h 71"/>
                  <a:gd name="T22" fmla="*/ 4 w 24"/>
                  <a:gd name="T23" fmla="*/ 51 h 71"/>
                  <a:gd name="T24" fmla="*/ 10 w 24"/>
                  <a:gd name="T25" fmla="*/ 35 h 71"/>
                  <a:gd name="T26" fmla="*/ 13 w 24"/>
                  <a:gd name="T27" fmla="*/ 27 h 71"/>
                  <a:gd name="T28" fmla="*/ 15 w 24"/>
                  <a:gd name="T29" fmla="*/ 23 h 71"/>
                  <a:gd name="T30" fmla="*/ 15 w 24"/>
                  <a:gd name="T31" fmla="*/ 18 h 71"/>
                  <a:gd name="T32" fmla="*/ 16 w 24"/>
                  <a:gd name="T33" fmla="*/ 9 h 71"/>
                  <a:gd name="T34" fmla="*/ 16 w 24"/>
                  <a:gd name="T35" fmla="*/ 0 h 71"/>
                  <a:gd name="T36" fmla="*/ 24 w 24"/>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71">
                    <a:moveTo>
                      <a:pt x="24" y="0"/>
                    </a:moveTo>
                    <a:lnTo>
                      <a:pt x="24" y="9"/>
                    </a:lnTo>
                    <a:lnTo>
                      <a:pt x="23" y="19"/>
                    </a:lnTo>
                    <a:lnTo>
                      <a:pt x="21" y="24"/>
                    </a:lnTo>
                    <a:lnTo>
                      <a:pt x="20" y="29"/>
                    </a:lnTo>
                    <a:lnTo>
                      <a:pt x="16" y="38"/>
                    </a:lnTo>
                    <a:lnTo>
                      <a:pt x="10" y="54"/>
                    </a:lnTo>
                    <a:lnTo>
                      <a:pt x="9" y="62"/>
                    </a:lnTo>
                    <a:lnTo>
                      <a:pt x="6" y="71"/>
                    </a:lnTo>
                    <a:lnTo>
                      <a:pt x="0" y="70"/>
                    </a:lnTo>
                    <a:lnTo>
                      <a:pt x="1" y="61"/>
                    </a:lnTo>
                    <a:lnTo>
                      <a:pt x="4" y="51"/>
                    </a:lnTo>
                    <a:lnTo>
                      <a:pt x="10" y="35"/>
                    </a:lnTo>
                    <a:lnTo>
                      <a:pt x="13" y="27"/>
                    </a:lnTo>
                    <a:lnTo>
                      <a:pt x="15" y="23"/>
                    </a:lnTo>
                    <a:lnTo>
                      <a:pt x="15" y="18"/>
                    </a:lnTo>
                    <a:lnTo>
                      <a:pt x="16" y="9"/>
                    </a:lnTo>
                    <a:lnTo>
                      <a:pt x="16" y="0"/>
                    </a:lnTo>
                    <a:lnTo>
                      <a:pt x="24" y="0"/>
                    </a:lnTo>
                    <a:close/>
                  </a:path>
                </a:pathLst>
              </a:custGeom>
              <a:solidFill>
                <a:srgbClr val="000000"/>
              </a:solidFill>
              <a:ln w="9525">
                <a:solidFill>
                  <a:schemeClr val="tx2"/>
                </a:solidFill>
                <a:round/>
                <a:headEnd/>
                <a:tailEnd/>
              </a:ln>
            </p:spPr>
            <p:txBody>
              <a:bodyPr/>
              <a:lstStyle/>
              <a:p>
                <a:endParaRPr lang="en-US" sz="3120"/>
              </a:p>
            </p:txBody>
          </p:sp>
          <p:sp>
            <p:nvSpPr>
              <p:cNvPr id="389926" name="Freeform 806"/>
              <p:cNvSpPr>
                <a:spLocks/>
              </p:cNvSpPr>
              <p:nvPr/>
            </p:nvSpPr>
            <p:spPr bwMode="auto">
              <a:xfrm>
                <a:off x="559" y="1216"/>
                <a:ext cx="4" cy="1"/>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9927" name="Freeform 807"/>
              <p:cNvSpPr>
                <a:spLocks/>
              </p:cNvSpPr>
              <p:nvPr/>
            </p:nvSpPr>
            <p:spPr bwMode="auto">
              <a:xfrm>
                <a:off x="545" y="1250"/>
                <a:ext cx="9" cy="14"/>
              </a:xfrm>
              <a:custGeom>
                <a:avLst/>
                <a:gdLst>
                  <a:gd name="T0" fmla="*/ 19 w 19"/>
                  <a:gd name="T1" fmla="*/ 3 h 28"/>
                  <a:gd name="T2" fmla="*/ 13 w 19"/>
                  <a:gd name="T3" fmla="*/ 0 h 28"/>
                  <a:gd name="T4" fmla="*/ 0 w 19"/>
                  <a:gd name="T5" fmla="*/ 25 h 28"/>
                  <a:gd name="T6" fmla="*/ 7 w 19"/>
                  <a:gd name="T7" fmla="*/ 28 h 28"/>
                  <a:gd name="T8" fmla="*/ 19 w 19"/>
                  <a:gd name="T9" fmla="*/ 3 h 28"/>
                </a:gdLst>
                <a:ahLst/>
                <a:cxnLst>
                  <a:cxn ang="0">
                    <a:pos x="T0" y="T1"/>
                  </a:cxn>
                  <a:cxn ang="0">
                    <a:pos x="T2" y="T3"/>
                  </a:cxn>
                  <a:cxn ang="0">
                    <a:pos x="T4" y="T5"/>
                  </a:cxn>
                  <a:cxn ang="0">
                    <a:pos x="T6" y="T7"/>
                  </a:cxn>
                  <a:cxn ang="0">
                    <a:pos x="T8" y="T9"/>
                  </a:cxn>
                </a:cxnLst>
                <a:rect l="0" t="0" r="r" b="b"/>
                <a:pathLst>
                  <a:path w="19" h="28">
                    <a:moveTo>
                      <a:pt x="19" y="3"/>
                    </a:moveTo>
                    <a:lnTo>
                      <a:pt x="13" y="0"/>
                    </a:lnTo>
                    <a:lnTo>
                      <a:pt x="0" y="25"/>
                    </a:lnTo>
                    <a:lnTo>
                      <a:pt x="7" y="28"/>
                    </a:lnTo>
                    <a:lnTo>
                      <a:pt x="19" y="3"/>
                    </a:lnTo>
                    <a:close/>
                  </a:path>
                </a:pathLst>
              </a:custGeom>
              <a:solidFill>
                <a:srgbClr val="000000"/>
              </a:solidFill>
              <a:ln w="9525">
                <a:solidFill>
                  <a:schemeClr val="tx2"/>
                </a:solidFill>
                <a:round/>
                <a:headEnd/>
                <a:tailEnd/>
              </a:ln>
            </p:spPr>
            <p:txBody>
              <a:bodyPr/>
              <a:lstStyle/>
              <a:p>
                <a:endParaRPr lang="en-US" sz="3120"/>
              </a:p>
            </p:txBody>
          </p:sp>
          <p:sp>
            <p:nvSpPr>
              <p:cNvPr id="389928" name="Freeform 808"/>
              <p:cNvSpPr>
                <a:spLocks/>
              </p:cNvSpPr>
              <p:nvPr/>
            </p:nvSpPr>
            <p:spPr bwMode="auto">
              <a:xfrm>
                <a:off x="551" y="1250"/>
                <a:ext cx="3" cy="2"/>
              </a:xfrm>
              <a:custGeom>
                <a:avLst/>
                <a:gdLst>
                  <a:gd name="T0" fmla="*/ 6 w 6"/>
                  <a:gd name="T1" fmla="*/ 3 h 3"/>
                  <a:gd name="T2" fmla="*/ 0 w 6"/>
                  <a:gd name="T3" fmla="*/ 0 h 3"/>
                  <a:gd name="T4" fmla="*/ 0 w 6"/>
                  <a:gd name="T5" fmla="*/ 2 h 3"/>
                  <a:gd name="T6" fmla="*/ 6 w 6"/>
                  <a:gd name="T7" fmla="*/ 3 h 3"/>
                </a:gdLst>
                <a:ahLst/>
                <a:cxnLst>
                  <a:cxn ang="0">
                    <a:pos x="T0" y="T1"/>
                  </a:cxn>
                  <a:cxn ang="0">
                    <a:pos x="T2" y="T3"/>
                  </a:cxn>
                  <a:cxn ang="0">
                    <a:pos x="T4" y="T5"/>
                  </a:cxn>
                  <a:cxn ang="0">
                    <a:pos x="T6" y="T7"/>
                  </a:cxn>
                </a:cxnLst>
                <a:rect l="0" t="0" r="r" b="b"/>
                <a:pathLst>
                  <a:path w="6" h="3">
                    <a:moveTo>
                      <a:pt x="6" y="3"/>
                    </a:moveTo>
                    <a:lnTo>
                      <a:pt x="0" y="0"/>
                    </a:lnTo>
                    <a:lnTo>
                      <a:pt x="0" y="2"/>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9929" name="Rectangle 809"/>
              <p:cNvSpPr>
                <a:spLocks noChangeArrowheads="1"/>
              </p:cNvSpPr>
              <p:nvPr/>
            </p:nvSpPr>
            <p:spPr bwMode="auto">
              <a:xfrm>
                <a:off x="545" y="1263"/>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9930" name="Freeform 810"/>
              <p:cNvSpPr>
                <a:spLocks/>
              </p:cNvSpPr>
              <p:nvPr/>
            </p:nvSpPr>
            <p:spPr bwMode="auto">
              <a:xfrm>
                <a:off x="545" y="1262"/>
                <a:ext cx="4" cy="2"/>
              </a:xfrm>
              <a:custGeom>
                <a:avLst/>
                <a:gdLst>
                  <a:gd name="T0" fmla="*/ 7 w 8"/>
                  <a:gd name="T1" fmla="*/ 3 h 3"/>
                  <a:gd name="T2" fmla="*/ 8 w 8"/>
                  <a:gd name="T3" fmla="*/ 1 h 3"/>
                  <a:gd name="T4" fmla="*/ 0 w 8"/>
                  <a:gd name="T5" fmla="*/ 1 h 3"/>
                  <a:gd name="T6" fmla="*/ 7 w 8"/>
                  <a:gd name="T7" fmla="*/ 1 h 3"/>
                  <a:gd name="T8" fmla="*/ 0 w 8"/>
                  <a:gd name="T9" fmla="*/ 0 h 3"/>
                  <a:gd name="T10" fmla="*/ 7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7" y="3"/>
                    </a:moveTo>
                    <a:lnTo>
                      <a:pt x="8" y="1"/>
                    </a:lnTo>
                    <a:lnTo>
                      <a:pt x="0" y="1"/>
                    </a:lnTo>
                    <a:lnTo>
                      <a:pt x="7" y="1"/>
                    </a:lnTo>
                    <a:lnTo>
                      <a:pt x="0" y="0"/>
                    </a:lnTo>
                    <a:lnTo>
                      <a:pt x="7" y="3"/>
                    </a:lnTo>
                    <a:close/>
                  </a:path>
                </a:pathLst>
              </a:custGeom>
              <a:solidFill>
                <a:srgbClr val="000000"/>
              </a:solidFill>
              <a:ln w="9525">
                <a:solidFill>
                  <a:schemeClr val="tx2"/>
                </a:solidFill>
                <a:round/>
                <a:headEnd/>
                <a:tailEnd/>
              </a:ln>
            </p:spPr>
            <p:txBody>
              <a:bodyPr/>
              <a:lstStyle/>
              <a:p>
                <a:endParaRPr lang="en-US" sz="3120"/>
              </a:p>
            </p:txBody>
          </p:sp>
          <p:sp>
            <p:nvSpPr>
              <p:cNvPr id="389931" name="Freeform 811"/>
              <p:cNvSpPr>
                <a:spLocks/>
              </p:cNvSpPr>
              <p:nvPr/>
            </p:nvSpPr>
            <p:spPr bwMode="auto">
              <a:xfrm>
                <a:off x="689" y="1265"/>
                <a:ext cx="400" cy="483"/>
              </a:xfrm>
              <a:custGeom>
                <a:avLst/>
                <a:gdLst>
                  <a:gd name="T0" fmla="*/ 134 w 801"/>
                  <a:gd name="T1" fmla="*/ 92 h 964"/>
                  <a:gd name="T2" fmla="*/ 183 w 801"/>
                  <a:gd name="T3" fmla="*/ 68 h 964"/>
                  <a:gd name="T4" fmla="*/ 244 w 801"/>
                  <a:gd name="T5" fmla="*/ 71 h 964"/>
                  <a:gd name="T6" fmla="*/ 296 w 801"/>
                  <a:gd name="T7" fmla="*/ 88 h 964"/>
                  <a:gd name="T8" fmla="*/ 354 w 801"/>
                  <a:gd name="T9" fmla="*/ 118 h 964"/>
                  <a:gd name="T10" fmla="*/ 410 w 801"/>
                  <a:gd name="T11" fmla="*/ 124 h 964"/>
                  <a:gd name="T12" fmla="*/ 479 w 801"/>
                  <a:gd name="T13" fmla="*/ 109 h 964"/>
                  <a:gd name="T14" fmla="*/ 583 w 801"/>
                  <a:gd name="T15" fmla="*/ 65 h 964"/>
                  <a:gd name="T16" fmla="*/ 714 w 801"/>
                  <a:gd name="T17" fmla="*/ 9 h 964"/>
                  <a:gd name="T18" fmla="*/ 744 w 801"/>
                  <a:gd name="T19" fmla="*/ 1 h 964"/>
                  <a:gd name="T20" fmla="*/ 770 w 801"/>
                  <a:gd name="T21" fmla="*/ 18 h 964"/>
                  <a:gd name="T22" fmla="*/ 788 w 801"/>
                  <a:gd name="T23" fmla="*/ 45 h 964"/>
                  <a:gd name="T24" fmla="*/ 796 w 801"/>
                  <a:gd name="T25" fmla="*/ 85 h 964"/>
                  <a:gd name="T26" fmla="*/ 787 w 801"/>
                  <a:gd name="T27" fmla="*/ 105 h 964"/>
                  <a:gd name="T28" fmla="*/ 660 w 801"/>
                  <a:gd name="T29" fmla="*/ 156 h 964"/>
                  <a:gd name="T30" fmla="*/ 608 w 801"/>
                  <a:gd name="T31" fmla="*/ 197 h 964"/>
                  <a:gd name="T32" fmla="*/ 618 w 801"/>
                  <a:gd name="T33" fmla="*/ 220 h 964"/>
                  <a:gd name="T34" fmla="*/ 647 w 801"/>
                  <a:gd name="T35" fmla="*/ 243 h 964"/>
                  <a:gd name="T36" fmla="*/ 702 w 801"/>
                  <a:gd name="T37" fmla="*/ 257 h 964"/>
                  <a:gd name="T38" fmla="*/ 785 w 801"/>
                  <a:gd name="T39" fmla="*/ 264 h 964"/>
                  <a:gd name="T40" fmla="*/ 798 w 801"/>
                  <a:gd name="T41" fmla="*/ 277 h 964"/>
                  <a:gd name="T42" fmla="*/ 801 w 801"/>
                  <a:gd name="T43" fmla="*/ 310 h 964"/>
                  <a:gd name="T44" fmla="*/ 788 w 801"/>
                  <a:gd name="T45" fmla="*/ 356 h 964"/>
                  <a:gd name="T46" fmla="*/ 773 w 801"/>
                  <a:gd name="T47" fmla="*/ 371 h 964"/>
                  <a:gd name="T48" fmla="*/ 676 w 801"/>
                  <a:gd name="T49" fmla="*/ 363 h 964"/>
                  <a:gd name="T50" fmla="*/ 563 w 801"/>
                  <a:gd name="T51" fmla="*/ 375 h 964"/>
                  <a:gd name="T52" fmla="*/ 512 w 801"/>
                  <a:gd name="T53" fmla="*/ 388 h 964"/>
                  <a:gd name="T54" fmla="*/ 489 w 801"/>
                  <a:gd name="T55" fmla="*/ 406 h 964"/>
                  <a:gd name="T56" fmla="*/ 485 w 801"/>
                  <a:gd name="T57" fmla="*/ 429 h 964"/>
                  <a:gd name="T58" fmla="*/ 497 w 801"/>
                  <a:gd name="T59" fmla="*/ 579 h 964"/>
                  <a:gd name="T60" fmla="*/ 499 w 801"/>
                  <a:gd name="T61" fmla="*/ 681 h 964"/>
                  <a:gd name="T62" fmla="*/ 488 w 801"/>
                  <a:gd name="T63" fmla="*/ 764 h 964"/>
                  <a:gd name="T64" fmla="*/ 470 w 801"/>
                  <a:gd name="T65" fmla="*/ 821 h 964"/>
                  <a:gd name="T66" fmla="*/ 444 w 801"/>
                  <a:gd name="T67" fmla="*/ 864 h 964"/>
                  <a:gd name="T68" fmla="*/ 403 w 801"/>
                  <a:gd name="T69" fmla="*/ 911 h 964"/>
                  <a:gd name="T70" fmla="*/ 348 w 801"/>
                  <a:gd name="T71" fmla="*/ 943 h 964"/>
                  <a:gd name="T72" fmla="*/ 287 w 801"/>
                  <a:gd name="T73" fmla="*/ 960 h 964"/>
                  <a:gd name="T74" fmla="*/ 210 w 801"/>
                  <a:gd name="T75" fmla="*/ 964 h 964"/>
                  <a:gd name="T76" fmla="*/ 146 w 801"/>
                  <a:gd name="T77" fmla="*/ 951 h 964"/>
                  <a:gd name="T78" fmla="*/ 90 w 801"/>
                  <a:gd name="T79" fmla="*/ 919 h 964"/>
                  <a:gd name="T80" fmla="*/ 14 w 801"/>
                  <a:gd name="T81" fmla="*/ 864 h 964"/>
                  <a:gd name="T82" fmla="*/ 0 w 801"/>
                  <a:gd name="T83" fmla="*/ 852 h 964"/>
                  <a:gd name="T84" fmla="*/ 27 w 801"/>
                  <a:gd name="T85" fmla="*/ 759 h 964"/>
                  <a:gd name="T86" fmla="*/ 46 w 801"/>
                  <a:gd name="T87" fmla="*/ 668 h 964"/>
                  <a:gd name="T88" fmla="*/ 43 w 801"/>
                  <a:gd name="T89" fmla="*/ 624 h 964"/>
                  <a:gd name="T90" fmla="*/ 23 w 801"/>
                  <a:gd name="T91" fmla="*/ 538 h 964"/>
                  <a:gd name="T92" fmla="*/ 17 w 801"/>
                  <a:gd name="T93" fmla="*/ 421 h 964"/>
                  <a:gd name="T94" fmla="*/ 23 w 801"/>
                  <a:gd name="T95" fmla="*/ 322 h 964"/>
                  <a:gd name="T96" fmla="*/ 36 w 801"/>
                  <a:gd name="T97" fmla="*/ 25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1" h="964">
                    <a:moveTo>
                      <a:pt x="76" y="165"/>
                    </a:moveTo>
                    <a:lnTo>
                      <a:pt x="99" y="137"/>
                    </a:lnTo>
                    <a:lnTo>
                      <a:pt x="123" y="105"/>
                    </a:lnTo>
                    <a:lnTo>
                      <a:pt x="134" y="92"/>
                    </a:lnTo>
                    <a:lnTo>
                      <a:pt x="145" y="80"/>
                    </a:lnTo>
                    <a:lnTo>
                      <a:pt x="152" y="73"/>
                    </a:lnTo>
                    <a:lnTo>
                      <a:pt x="157" y="71"/>
                    </a:lnTo>
                    <a:lnTo>
                      <a:pt x="183" y="68"/>
                    </a:lnTo>
                    <a:lnTo>
                      <a:pt x="206" y="68"/>
                    </a:lnTo>
                    <a:lnTo>
                      <a:pt x="226" y="70"/>
                    </a:lnTo>
                    <a:lnTo>
                      <a:pt x="235" y="70"/>
                    </a:lnTo>
                    <a:lnTo>
                      <a:pt x="244" y="71"/>
                    </a:lnTo>
                    <a:lnTo>
                      <a:pt x="259" y="74"/>
                    </a:lnTo>
                    <a:lnTo>
                      <a:pt x="273" y="79"/>
                    </a:lnTo>
                    <a:lnTo>
                      <a:pt x="284" y="83"/>
                    </a:lnTo>
                    <a:lnTo>
                      <a:pt x="296" y="88"/>
                    </a:lnTo>
                    <a:lnTo>
                      <a:pt x="314" y="99"/>
                    </a:lnTo>
                    <a:lnTo>
                      <a:pt x="334" y="109"/>
                    </a:lnTo>
                    <a:lnTo>
                      <a:pt x="343" y="114"/>
                    </a:lnTo>
                    <a:lnTo>
                      <a:pt x="354" y="118"/>
                    </a:lnTo>
                    <a:lnTo>
                      <a:pt x="364" y="121"/>
                    </a:lnTo>
                    <a:lnTo>
                      <a:pt x="378" y="124"/>
                    </a:lnTo>
                    <a:lnTo>
                      <a:pt x="393" y="124"/>
                    </a:lnTo>
                    <a:lnTo>
                      <a:pt x="410" y="124"/>
                    </a:lnTo>
                    <a:lnTo>
                      <a:pt x="427" y="123"/>
                    </a:lnTo>
                    <a:lnTo>
                      <a:pt x="444" y="120"/>
                    </a:lnTo>
                    <a:lnTo>
                      <a:pt x="460" y="115"/>
                    </a:lnTo>
                    <a:lnTo>
                      <a:pt x="479" y="109"/>
                    </a:lnTo>
                    <a:lnTo>
                      <a:pt x="496" y="103"/>
                    </a:lnTo>
                    <a:lnTo>
                      <a:pt x="512" y="97"/>
                    </a:lnTo>
                    <a:lnTo>
                      <a:pt x="547" y="80"/>
                    </a:lnTo>
                    <a:lnTo>
                      <a:pt x="583" y="65"/>
                    </a:lnTo>
                    <a:lnTo>
                      <a:pt x="616" y="48"/>
                    </a:lnTo>
                    <a:lnTo>
                      <a:pt x="650" y="35"/>
                    </a:lnTo>
                    <a:lnTo>
                      <a:pt x="694" y="18"/>
                    </a:lnTo>
                    <a:lnTo>
                      <a:pt x="714" y="9"/>
                    </a:lnTo>
                    <a:lnTo>
                      <a:pt x="735" y="0"/>
                    </a:lnTo>
                    <a:lnTo>
                      <a:pt x="737" y="0"/>
                    </a:lnTo>
                    <a:lnTo>
                      <a:pt x="738" y="0"/>
                    </a:lnTo>
                    <a:lnTo>
                      <a:pt x="744" y="1"/>
                    </a:lnTo>
                    <a:lnTo>
                      <a:pt x="752" y="4"/>
                    </a:lnTo>
                    <a:lnTo>
                      <a:pt x="758" y="9"/>
                    </a:lnTo>
                    <a:lnTo>
                      <a:pt x="764" y="13"/>
                    </a:lnTo>
                    <a:lnTo>
                      <a:pt x="770" y="18"/>
                    </a:lnTo>
                    <a:lnTo>
                      <a:pt x="776" y="24"/>
                    </a:lnTo>
                    <a:lnTo>
                      <a:pt x="781" y="30"/>
                    </a:lnTo>
                    <a:lnTo>
                      <a:pt x="784" y="38"/>
                    </a:lnTo>
                    <a:lnTo>
                      <a:pt x="788" y="45"/>
                    </a:lnTo>
                    <a:lnTo>
                      <a:pt x="792" y="53"/>
                    </a:lnTo>
                    <a:lnTo>
                      <a:pt x="793" y="60"/>
                    </a:lnTo>
                    <a:lnTo>
                      <a:pt x="795" y="68"/>
                    </a:lnTo>
                    <a:lnTo>
                      <a:pt x="796" y="85"/>
                    </a:lnTo>
                    <a:lnTo>
                      <a:pt x="795" y="92"/>
                    </a:lnTo>
                    <a:lnTo>
                      <a:pt x="793" y="100"/>
                    </a:lnTo>
                    <a:lnTo>
                      <a:pt x="792" y="102"/>
                    </a:lnTo>
                    <a:lnTo>
                      <a:pt x="787" y="105"/>
                    </a:lnTo>
                    <a:lnTo>
                      <a:pt x="772" y="111"/>
                    </a:lnTo>
                    <a:lnTo>
                      <a:pt x="721" y="130"/>
                    </a:lnTo>
                    <a:lnTo>
                      <a:pt x="691" y="143"/>
                    </a:lnTo>
                    <a:lnTo>
                      <a:pt x="660" y="156"/>
                    </a:lnTo>
                    <a:lnTo>
                      <a:pt x="631" y="169"/>
                    </a:lnTo>
                    <a:lnTo>
                      <a:pt x="607" y="182"/>
                    </a:lnTo>
                    <a:lnTo>
                      <a:pt x="607" y="190"/>
                    </a:lnTo>
                    <a:lnTo>
                      <a:pt x="608" y="197"/>
                    </a:lnTo>
                    <a:lnTo>
                      <a:pt x="610" y="204"/>
                    </a:lnTo>
                    <a:lnTo>
                      <a:pt x="612" y="210"/>
                    </a:lnTo>
                    <a:lnTo>
                      <a:pt x="615" y="216"/>
                    </a:lnTo>
                    <a:lnTo>
                      <a:pt x="618" y="220"/>
                    </a:lnTo>
                    <a:lnTo>
                      <a:pt x="622" y="225"/>
                    </a:lnTo>
                    <a:lnTo>
                      <a:pt x="627" y="229"/>
                    </a:lnTo>
                    <a:lnTo>
                      <a:pt x="636" y="237"/>
                    </a:lnTo>
                    <a:lnTo>
                      <a:pt x="647" y="243"/>
                    </a:lnTo>
                    <a:lnTo>
                      <a:pt x="660" y="249"/>
                    </a:lnTo>
                    <a:lnTo>
                      <a:pt x="674" y="252"/>
                    </a:lnTo>
                    <a:lnTo>
                      <a:pt x="688" y="255"/>
                    </a:lnTo>
                    <a:lnTo>
                      <a:pt x="702" y="257"/>
                    </a:lnTo>
                    <a:lnTo>
                      <a:pt x="732" y="260"/>
                    </a:lnTo>
                    <a:lnTo>
                      <a:pt x="761" y="261"/>
                    </a:lnTo>
                    <a:lnTo>
                      <a:pt x="773" y="263"/>
                    </a:lnTo>
                    <a:lnTo>
                      <a:pt x="785" y="264"/>
                    </a:lnTo>
                    <a:lnTo>
                      <a:pt x="788" y="264"/>
                    </a:lnTo>
                    <a:lnTo>
                      <a:pt x="792" y="266"/>
                    </a:lnTo>
                    <a:lnTo>
                      <a:pt x="795" y="270"/>
                    </a:lnTo>
                    <a:lnTo>
                      <a:pt x="798" y="277"/>
                    </a:lnTo>
                    <a:lnTo>
                      <a:pt x="799" y="283"/>
                    </a:lnTo>
                    <a:lnTo>
                      <a:pt x="801" y="292"/>
                    </a:lnTo>
                    <a:lnTo>
                      <a:pt x="801" y="301"/>
                    </a:lnTo>
                    <a:lnTo>
                      <a:pt x="801" y="310"/>
                    </a:lnTo>
                    <a:lnTo>
                      <a:pt x="799" y="321"/>
                    </a:lnTo>
                    <a:lnTo>
                      <a:pt x="795" y="340"/>
                    </a:lnTo>
                    <a:lnTo>
                      <a:pt x="792" y="348"/>
                    </a:lnTo>
                    <a:lnTo>
                      <a:pt x="788" y="356"/>
                    </a:lnTo>
                    <a:lnTo>
                      <a:pt x="784" y="363"/>
                    </a:lnTo>
                    <a:lnTo>
                      <a:pt x="781" y="368"/>
                    </a:lnTo>
                    <a:lnTo>
                      <a:pt x="776" y="371"/>
                    </a:lnTo>
                    <a:lnTo>
                      <a:pt x="773" y="371"/>
                    </a:lnTo>
                    <a:lnTo>
                      <a:pt x="772" y="371"/>
                    </a:lnTo>
                    <a:lnTo>
                      <a:pt x="738" y="366"/>
                    </a:lnTo>
                    <a:lnTo>
                      <a:pt x="706" y="365"/>
                    </a:lnTo>
                    <a:lnTo>
                      <a:pt x="676" y="363"/>
                    </a:lnTo>
                    <a:lnTo>
                      <a:pt x="647" y="365"/>
                    </a:lnTo>
                    <a:lnTo>
                      <a:pt x="619" y="366"/>
                    </a:lnTo>
                    <a:lnTo>
                      <a:pt x="590" y="371"/>
                    </a:lnTo>
                    <a:lnTo>
                      <a:pt x="563" y="375"/>
                    </a:lnTo>
                    <a:lnTo>
                      <a:pt x="534" y="380"/>
                    </a:lnTo>
                    <a:lnTo>
                      <a:pt x="526" y="382"/>
                    </a:lnTo>
                    <a:lnTo>
                      <a:pt x="520" y="385"/>
                    </a:lnTo>
                    <a:lnTo>
                      <a:pt x="512" y="388"/>
                    </a:lnTo>
                    <a:lnTo>
                      <a:pt x="506" y="391"/>
                    </a:lnTo>
                    <a:lnTo>
                      <a:pt x="500" y="395"/>
                    </a:lnTo>
                    <a:lnTo>
                      <a:pt x="494" y="400"/>
                    </a:lnTo>
                    <a:lnTo>
                      <a:pt x="489" y="406"/>
                    </a:lnTo>
                    <a:lnTo>
                      <a:pt x="485" y="412"/>
                    </a:lnTo>
                    <a:lnTo>
                      <a:pt x="485" y="414"/>
                    </a:lnTo>
                    <a:lnTo>
                      <a:pt x="485" y="418"/>
                    </a:lnTo>
                    <a:lnTo>
                      <a:pt x="485" y="429"/>
                    </a:lnTo>
                    <a:lnTo>
                      <a:pt x="488" y="465"/>
                    </a:lnTo>
                    <a:lnTo>
                      <a:pt x="494" y="517"/>
                    </a:lnTo>
                    <a:lnTo>
                      <a:pt x="496" y="547"/>
                    </a:lnTo>
                    <a:lnTo>
                      <a:pt x="497" y="579"/>
                    </a:lnTo>
                    <a:lnTo>
                      <a:pt x="499" y="596"/>
                    </a:lnTo>
                    <a:lnTo>
                      <a:pt x="499" y="613"/>
                    </a:lnTo>
                    <a:lnTo>
                      <a:pt x="499" y="648"/>
                    </a:lnTo>
                    <a:lnTo>
                      <a:pt x="499" y="681"/>
                    </a:lnTo>
                    <a:lnTo>
                      <a:pt x="496" y="716"/>
                    </a:lnTo>
                    <a:lnTo>
                      <a:pt x="494" y="733"/>
                    </a:lnTo>
                    <a:lnTo>
                      <a:pt x="491" y="748"/>
                    </a:lnTo>
                    <a:lnTo>
                      <a:pt x="488" y="764"/>
                    </a:lnTo>
                    <a:lnTo>
                      <a:pt x="485" y="779"/>
                    </a:lnTo>
                    <a:lnTo>
                      <a:pt x="480" y="794"/>
                    </a:lnTo>
                    <a:lnTo>
                      <a:pt x="476" y="808"/>
                    </a:lnTo>
                    <a:lnTo>
                      <a:pt x="470" y="821"/>
                    </a:lnTo>
                    <a:lnTo>
                      <a:pt x="464" y="834"/>
                    </a:lnTo>
                    <a:lnTo>
                      <a:pt x="457" y="844"/>
                    </a:lnTo>
                    <a:lnTo>
                      <a:pt x="451" y="855"/>
                    </a:lnTo>
                    <a:lnTo>
                      <a:pt x="444" y="864"/>
                    </a:lnTo>
                    <a:lnTo>
                      <a:pt x="436" y="875"/>
                    </a:lnTo>
                    <a:lnTo>
                      <a:pt x="421" y="893"/>
                    </a:lnTo>
                    <a:lnTo>
                      <a:pt x="412" y="902"/>
                    </a:lnTo>
                    <a:lnTo>
                      <a:pt x="403" y="911"/>
                    </a:lnTo>
                    <a:lnTo>
                      <a:pt x="381" y="926"/>
                    </a:lnTo>
                    <a:lnTo>
                      <a:pt x="370" y="932"/>
                    </a:lnTo>
                    <a:lnTo>
                      <a:pt x="360" y="939"/>
                    </a:lnTo>
                    <a:lnTo>
                      <a:pt x="348" y="943"/>
                    </a:lnTo>
                    <a:lnTo>
                      <a:pt x="335" y="948"/>
                    </a:lnTo>
                    <a:lnTo>
                      <a:pt x="323" y="952"/>
                    </a:lnTo>
                    <a:lnTo>
                      <a:pt x="309" y="955"/>
                    </a:lnTo>
                    <a:lnTo>
                      <a:pt x="287" y="960"/>
                    </a:lnTo>
                    <a:lnTo>
                      <a:pt x="265" y="963"/>
                    </a:lnTo>
                    <a:lnTo>
                      <a:pt x="242" y="964"/>
                    </a:lnTo>
                    <a:lnTo>
                      <a:pt x="221" y="964"/>
                    </a:lnTo>
                    <a:lnTo>
                      <a:pt x="210" y="964"/>
                    </a:lnTo>
                    <a:lnTo>
                      <a:pt x="198" y="963"/>
                    </a:lnTo>
                    <a:lnTo>
                      <a:pt x="178" y="960"/>
                    </a:lnTo>
                    <a:lnTo>
                      <a:pt x="157" y="954"/>
                    </a:lnTo>
                    <a:lnTo>
                      <a:pt x="146" y="951"/>
                    </a:lnTo>
                    <a:lnTo>
                      <a:pt x="137" y="946"/>
                    </a:lnTo>
                    <a:lnTo>
                      <a:pt x="120" y="937"/>
                    </a:lnTo>
                    <a:lnTo>
                      <a:pt x="105" y="928"/>
                    </a:lnTo>
                    <a:lnTo>
                      <a:pt x="90" y="919"/>
                    </a:lnTo>
                    <a:lnTo>
                      <a:pt x="76" y="908"/>
                    </a:lnTo>
                    <a:lnTo>
                      <a:pt x="46" y="885"/>
                    </a:lnTo>
                    <a:lnTo>
                      <a:pt x="30" y="875"/>
                    </a:lnTo>
                    <a:lnTo>
                      <a:pt x="14" y="864"/>
                    </a:lnTo>
                    <a:lnTo>
                      <a:pt x="9" y="861"/>
                    </a:lnTo>
                    <a:lnTo>
                      <a:pt x="4" y="858"/>
                    </a:lnTo>
                    <a:lnTo>
                      <a:pt x="0" y="853"/>
                    </a:lnTo>
                    <a:lnTo>
                      <a:pt x="0" y="852"/>
                    </a:lnTo>
                    <a:lnTo>
                      <a:pt x="0" y="849"/>
                    </a:lnTo>
                    <a:lnTo>
                      <a:pt x="6" y="829"/>
                    </a:lnTo>
                    <a:lnTo>
                      <a:pt x="20" y="785"/>
                    </a:lnTo>
                    <a:lnTo>
                      <a:pt x="27" y="759"/>
                    </a:lnTo>
                    <a:lnTo>
                      <a:pt x="35" y="732"/>
                    </a:lnTo>
                    <a:lnTo>
                      <a:pt x="41" y="704"/>
                    </a:lnTo>
                    <a:lnTo>
                      <a:pt x="46" y="681"/>
                    </a:lnTo>
                    <a:lnTo>
                      <a:pt x="46" y="668"/>
                    </a:lnTo>
                    <a:lnTo>
                      <a:pt x="47" y="652"/>
                    </a:lnTo>
                    <a:lnTo>
                      <a:pt x="46" y="637"/>
                    </a:lnTo>
                    <a:lnTo>
                      <a:pt x="44" y="630"/>
                    </a:lnTo>
                    <a:lnTo>
                      <a:pt x="43" y="624"/>
                    </a:lnTo>
                    <a:lnTo>
                      <a:pt x="33" y="589"/>
                    </a:lnTo>
                    <a:lnTo>
                      <a:pt x="29" y="572"/>
                    </a:lnTo>
                    <a:lnTo>
                      <a:pt x="26" y="555"/>
                    </a:lnTo>
                    <a:lnTo>
                      <a:pt x="23" y="538"/>
                    </a:lnTo>
                    <a:lnTo>
                      <a:pt x="21" y="522"/>
                    </a:lnTo>
                    <a:lnTo>
                      <a:pt x="20" y="503"/>
                    </a:lnTo>
                    <a:lnTo>
                      <a:pt x="18" y="485"/>
                    </a:lnTo>
                    <a:lnTo>
                      <a:pt x="17" y="421"/>
                    </a:lnTo>
                    <a:lnTo>
                      <a:pt x="17" y="388"/>
                    </a:lnTo>
                    <a:lnTo>
                      <a:pt x="20" y="356"/>
                    </a:lnTo>
                    <a:lnTo>
                      <a:pt x="20" y="339"/>
                    </a:lnTo>
                    <a:lnTo>
                      <a:pt x="23" y="322"/>
                    </a:lnTo>
                    <a:lnTo>
                      <a:pt x="24" y="307"/>
                    </a:lnTo>
                    <a:lnTo>
                      <a:pt x="27" y="290"/>
                    </a:lnTo>
                    <a:lnTo>
                      <a:pt x="32" y="275"/>
                    </a:lnTo>
                    <a:lnTo>
                      <a:pt x="36" y="258"/>
                    </a:lnTo>
                    <a:lnTo>
                      <a:pt x="47" y="228"/>
                    </a:lnTo>
                    <a:lnTo>
                      <a:pt x="76" y="165"/>
                    </a:lnTo>
                    <a:close/>
                  </a:path>
                </a:pathLst>
              </a:custGeom>
              <a:solidFill>
                <a:srgbClr val="D7D7D7"/>
              </a:solidFill>
              <a:ln w="9525">
                <a:solidFill>
                  <a:schemeClr val="tx2"/>
                </a:solidFill>
                <a:round/>
                <a:headEnd/>
                <a:tailEnd/>
              </a:ln>
            </p:spPr>
            <p:txBody>
              <a:bodyPr/>
              <a:lstStyle/>
              <a:p>
                <a:endParaRPr lang="en-US" sz="3120"/>
              </a:p>
            </p:txBody>
          </p:sp>
          <p:sp>
            <p:nvSpPr>
              <p:cNvPr id="389932" name="Freeform 812"/>
              <p:cNvSpPr>
                <a:spLocks/>
              </p:cNvSpPr>
              <p:nvPr/>
            </p:nvSpPr>
            <p:spPr bwMode="auto">
              <a:xfrm>
                <a:off x="726" y="1299"/>
                <a:ext cx="42" cy="51"/>
              </a:xfrm>
              <a:custGeom>
                <a:avLst/>
                <a:gdLst>
                  <a:gd name="T0" fmla="*/ 0 w 85"/>
                  <a:gd name="T1" fmla="*/ 95 h 102"/>
                  <a:gd name="T2" fmla="*/ 47 w 85"/>
                  <a:gd name="T3" fmla="*/ 35 h 102"/>
                  <a:gd name="T4" fmla="*/ 69 w 85"/>
                  <a:gd name="T5" fmla="*/ 10 h 102"/>
                  <a:gd name="T6" fmla="*/ 81 w 85"/>
                  <a:gd name="T7" fmla="*/ 0 h 102"/>
                  <a:gd name="T8" fmla="*/ 85 w 85"/>
                  <a:gd name="T9" fmla="*/ 6 h 102"/>
                  <a:gd name="T10" fmla="*/ 73 w 85"/>
                  <a:gd name="T11" fmla="*/ 16 h 102"/>
                  <a:gd name="T12" fmla="*/ 52 w 85"/>
                  <a:gd name="T13" fmla="*/ 41 h 102"/>
                  <a:gd name="T14" fmla="*/ 5 w 85"/>
                  <a:gd name="T15" fmla="*/ 102 h 102"/>
                  <a:gd name="T16" fmla="*/ 0 w 85"/>
                  <a:gd name="T17"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2">
                    <a:moveTo>
                      <a:pt x="0" y="95"/>
                    </a:moveTo>
                    <a:lnTo>
                      <a:pt x="47" y="35"/>
                    </a:lnTo>
                    <a:lnTo>
                      <a:pt x="69" y="10"/>
                    </a:lnTo>
                    <a:lnTo>
                      <a:pt x="81" y="0"/>
                    </a:lnTo>
                    <a:lnTo>
                      <a:pt x="85" y="6"/>
                    </a:lnTo>
                    <a:lnTo>
                      <a:pt x="73" y="16"/>
                    </a:lnTo>
                    <a:lnTo>
                      <a:pt x="52" y="41"/>
                    </a:lnTo>
                    <a:lnTo>
                      <a:pt x="5" y="102"/>
                    </a:lnTo>
                    <a:lnTo>
                      <a:pt x="0" y="95"/>
                    </a:lnTo>
                    <a:close/>
                  </a:path>
                </a:pathLst>
              </a:custGeom>
              <a:solidFill>
                <a:srgbClr val="000000"/>
              </a:solidFill>
              <a:ln w="9525">
                <a:solidFill>
                  <a:schemeClr val="tx2"/>
                </a:solidFill>
                <a:round/>
                <a:headEnd/>
                <a:tailEnd/>
              </a:ln>
            </p:spPr>
            <p:txBody>
              <a:bodyPr/>
              <a:lstStyle/>
              <a:p>
                <a:endParaRPr lang="en-US" sz="3120"/>
              </a:p>
            </p:txBody>
          </p:sp>
          <p:sp>
            <p:nvSpPr>
              <p:cNvPr id="389933" name="Freeform 813"/>
              <p:cNvSpPr>
                <a:spLocks/>
              </p:cNvSpPr>
              <p:nvPr/>
            </p:nvSpPr>
            <p:spPr bwMode="auto">
              <a:xfrm>
                <a:off x="767" y="1298"/>
                <a:ext cx="111" cy="31"/>
              </a:xfrm>
              <a:custGeom>
                <a:avLst/>
                <a:gdLst>
                  <a:gd name="T0" fmla="*/ 0 w 221"/>
                  <a:gd name="T1" fmla="*/ 2 h 62"/>
                  <a:gd name="T2" fmla="*/ 49 w 221"/>
                  <a:gd name="T3" fmla="*/ 0 h 62"/>
                  <a:gd name="T4" fmla="*/ 85 w 221"/>
                  <a:gd name="T5" fmla="*/ 3 h 62"/>
                  <a:gd name="T6" fmla="*/ 114 w 221"/>
                  <a:gd name="T7" fmla="*/ 11 h 62"/>
                  <a:gd name="T8" fmla="*/ 139 w 221"/>
                  <a:gd name="T9" fmla="*/ 20 h 62"/>
                  <a:gd name="T10" fmla="*/ 177 w 221"/>
                  <a:gd name="T11" fmla="*/ 41 h 62"/>
                  <a:gd name="T12" fmla="*/ 197 w 221"/>
                  <a:gd name="T13" fmla="*/ 50 h 62"/>
                  <a:gd name="T14" fmla="*/ 221 w 221"/>
                  <a:gd name="T15" fmla="*/ 55 h 62"/>
                  <a:gd name="T16" fmla="*/ 220 w 221"/>
                  <a:gd name="T17" fmla="*/ 62 h 62"/>
                  <a:gd name="T18" fmla="*/ 195 w 221"/>
                  <a:gd name="T19" fmla="*/ 58 h 62"/>
                  <a:gd name="T20" fmla="*/ 172 w 221"/>
                  <a:gd name="T21" fmla="*/ 47 h 62"/>
                  <a:gd name="T22" fmla="*/ 134 w 221"/>
                  <a:gd name="T23" fmla="*/ 26 h 62"/>
                  <a:gd name="T24" fmla="*/ 113 w 221"/>
                  <a:gd name="T25" fmla="*/ 18 h 62"/>
                  <a:gd name="T26" fmla="*/ 84 w 221"/>
                  <a:gd name="T27" fmla="*/ 11 h 62"/>
                  <a:gd name="T28" fmla="*/ 49 w 221"/>
                  <a:gd name="T29" fmla="*/ 8 h 62"/>
                  <a:gd name="T30" fmla="*/ 0 w 221"/>
                  <a:gd name="T31" fmla="*/ 9 h 62"/>
                  <a:gd name="T32" fmla="*/ 0 w 221"/>
                  <a:gd name="T3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62">
                    <a:moveTo>
                      <a:pt x="0" y="2"/>
                    </a:moveTo>
                    <a:lnTo>
                      <a:pt x="49" y="0"/>
                    </a:lnTo>
                    <a:lnTo>
                      <a:pt x="85" y="3"/>
                    </a:lnTo>
                    <a:lnTo>
                      <a:pt x="114" y="11"/>
                    </a:lnTo>
                    <a:lnTo>
                      <a:pt x="139" y="20"/>
                    </a:lnTo>
                    <a:lnTo>
                      <a:pt x="177" y="41"/>
                    </a:lnTo>
                    <a:lnTo>
                      <a:pt x="197" y="50"/>
                    </a:lnTo>
                    <a:lnTo>
                      <a:pt x="221" y="55"/>
                    </a:lnTo>
                    <a:lnTo>
                      <a:pt x="220" y="62"/>
                    </a:lnTo>
                    <a:lnTo>
                      <a:pt x="195" y="58"/>
                    </a:lnTo>
                    <a:lnTo>
                      <a:pt x="172" y="47"/>
                    </a:lnTo>
                    <a:lnTo>
                      <a:pt x="134" y="26"/>
                    </a:lnTo>
                    <a:lnTo>
                      <a:pt x="113" y="18"/>
                    </a:lnTo>
                    <a:lnTo>
                      <a:pt x="84" y="11"/>
                    </a:lnTo>
                    <a:lnTo>
                      <a:pt x="49" y="8"/>
                    </a:lnTo>
                    <a:lnTo>
                      <a:pt x="0" y="9"/>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89934" name="Freeform 814"/>
              <p:cNvSpPr>
                <a:spLocks/>
              </p:cNvSpPr>
              <p:nvPr/>
            </p:nvSpPr>
            <p:spPr bwMode="auto">
              <a:xfrm>
                <a:off x="766" y="1299"/>
                <a:ext cx="2" cy="4"/>
              </a:xfrm>
              <a:custGeom>
                <a:avLst/>
                <a:gdLst>
                  <a:gd name="T0" fmla="*/ 0 w 4"/>
                  <a:gd name="T1" fmla="*/ 0 h 7"/>
                  <a:gd name="T2" fmla="*/ 3 w 4"/>
                  <a:gd name="T3" fmla="*/ 0 h 7"/>
                  <a:gd name="T4" fmla="*/ 3 w 4"/>
                  <a:gd name="T5" fmla="*/ 7 h 7"/>
                  <a:gd name="T6" fmla="*/ 4 w 4"/>
                  <a:gd name="T7" fmla="*/ 6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lnTo>
                      <a:pt x="3" y="0"/>
                    </a:lnTo>
                    <a:lnTo>
                      <a:pt x="3" y="7"/>
                    </a:lnTo>
                    <a:lnTo>
                      <a:pt x="4"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935" name="Freeform 815"/>
              <p:cNvSpPr>
                <a:spLocks/>
              </p:cNvSpPr>
              <p:nvPr/>
            </p:nvSpPr>
            <p:spPr bwMode="auto">
              <a:xfrm>
                <a:off x="878" y="1281"/>
                <a:ext cx="137" cy="49"/>
              </a:xfrm>
              <a:custGeom>
                <a:avLst/>
                <a:gdLst>
                  <a:gd name="T0" fmla="*/ 0 w 273"/>
                  <a:gd name="T1" fmla="*/ 88 h 97"/>
                  <a:gd name="T2" fmla="*/ 32 w 273"/>
                  <a:gd name="T3" fmla="*/ 89 h 97"/>
                  <a:gd name="T4" fmla="*/ 66 w 273"/>
                  <a:gd name="T5" fmla="*/ 85 h 97"/>
                  <a:gd name="T6" fmla="*/ 99 w 273"/>
                  <a:gd name="T7" fmla="*/ 74 h 97"/>
                  <a:gd name="T8" fmla="*/ 134 w 273"/>
                  <a:gd name="T9" fmla="*/ 60 h 97"/>
                  <a:gd name="T10" fmla="*/ 272 w 273"/>
                  <a:gd name="T11" fmla="*/ 0 h 97"/>
                  <a:gd name="T12" fmla="*/ 273 w 273"/>
                  <a:gd name="T13" fmla="*/ 7 h 97"/>
                  <a:gd name="T14" fmla="*/ 136 w 273"/>
                  <a:gd name="T15" fmla="*/ 68 h 97"/>
                  <a:gd name="T16" fmla="*/ 101 w 273"/>
                  <a:gd name="T17" fmla="*/ 82 h 97"/>
                  <a:gd name="T18" fmla="*/ 67 w 273"/>
                  <a:gd name="T19" fmla="*/ 92 h 97"/>
                  <a:gd name="T20" fmla="*/ 32 w 273"/>
                  <a:gd name="T21" fmla="*/ 97 h 97"/>
                  <a:gd name="T22" fmla="*/ 0 w 273"/>
                  <a:gd name="T23" fmla="*/ 95 h 97"/>
                  <a:gd name="T24" fmla="*/ 0 w 273"/>
                  <a:gd name="T25"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97">
                    <a:moveTo>
                      <a:pt x="0" y="88"/>
                    </a:moveTo>
                    <a:lnTo>
                      <a:pt x="32" y="89"/>
                    </a:lnTo>
                    <a:lnTo>
                      <a:pt x="66" y="85"/>
                    </a:lnTo>
                    <a:lnTo>
                      <a:pt x="99" y="74"/>
                    </a:lnTo>
                    <a:lnTo>
                      <a:pt x="134" y="60"/>
                    </a:lnTo>
                    <a:lnTo>
                      <a:pt x="272" y="0"/>
                    </a:lnTo>
                    <a:lnTo>
                      <a:pt x="273" y="7"/>
                    </a:lnTo>
                    <a:lnTo>
                      <a:pt x="136" y="68"/>
                    </a:lnTo>
                    <a:lnTo>
                      <a:pt x="101" y="82"/>
                    </a:lnTo>
                    <a:lnTo>
                      <a:pt x="67" y="92"/>
                    </a:lnTo>
                    <a:lnTo>
                      <a:pt x="32" y="97"/>
                    </a:lnTo>
                    <a:lnTo>
                      <a:pt x="0" y="95"/>
                    </a:lnTo>
                    <a:lnTo>
                      <a:pt x="0" y="88"/>
                    </a:lnTo>
                    <a:close/>
                  </a:path>
                </a:pathLst>
              </a:custGeom>
              <a:solidFill>
                <a:srgbClr val="000000"/>
              </a:solidFill>
              <a:ln w="9525">
                <a:solidFill>
                  <a:schemeClr val="tx2"/>
                </a:solidFill>
                <a:round/>
                <a:headEnd/>
                <a:tailEnd/>
              </a:ln>
            </p:spPr>
            <p:txBody>
              <a:bodyPr/>
              <a:lstStyle/>
              <a:p>
                <a:endParaRPr lang="en-US" sz="3120"/>
              </a:p>
            </p:txBody>
          </p:sp>
          <p:sp>
            <p:nvSpPr>
              <p:cNvPr id="389936" name="Freeform 816"/>
              <p:cNvSpPr>
                <a:spLocks/>
              </p:cNvSpPr>
              <p:nvPr/>
            </p:nvSpPr>
            <p:spPr bwMode="auto">
              <a:xfrm>
                <a:off x="877" y="1325"/>
                <a:ext cx="1" cy="4"/>
              </a:xfrm>
              <a:custGeom>
                <a:avLst/>
                <a:gdLst>
                  <a:gd name="T0" fmla="*/ 0 w 1"/>
                  <a:gd name="T1" fmla="*/ 7 h 7"/>
                  <a:gd name="T2" fmla="*/ 1 w 1"/>
                  <a:gd name="T3" fmla="*/ 7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lnTo>
                      <a:pt x="1" y="7"/>
                    </a:ln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89937" name="Freeform 817"/>
              <p:cNvSpPr>
                <a:spLocks/>
              </p:cNvSpPr>
              <p:nvPr/>
            </p:nvSpPr>
            <p:spPr bwMode="auto">
              <a:xfrm>
                <a:off x="1014" y="1264"/>
                <a:ext cx="43" cy="21"/>
              </a:xfrm>
              <a:custGeom>
                <a:avLst/>
                <a:gdLst>
                  <a:gd name="T0" fmla="*/ 0 w 87"/>
                  <a:gd name="T1" fmla="*/ 35 h 42"/>
                  <a:gd name="T2" fmla="*/ 85 w 87"/>
                  <a:gd name="T3" fmla="*/ 0 h 42"/>
                  <a:gd name="T4" fmla="*/ 87 w 87"/>
                  <a:gd name="T5" fmla="*/ 7 h 42"/>
                  <a:gd name="T6" fmla="*/ 1 w 87"/>
                  <a:gd name="T7" fmla="*/ 42 h 42"/>
                  <a:gd name="T8" fmla="*/ 0 w 87"/>
                  <a:gd name="T9" fmla="*/ 35 h 42"/>
                </a:gdLst>
                <a:ahLst/>
                <a:cxnLst>
                  <a:cxn ang="0">
                    <a:pos x="T0" y="T1"/>
                  </a:cxn>
                  <a:cxn ang="0">
                    <a:pos x="T2" y="T3"/>
                  </a:cxn>
                  <a:cxn ang="0">
                    <a:pos x="T4" y="T5"/>
                  </a:cxn>
                  <a:cxn ang="0">
                    <a:pos x="T6" y="T7"/>
                  </a:cxn>
                  <a:cxn ang="0">
                    <a:pos x="T8" y="T9"/>
                  </a:cxn>
                </a:cxnLst>
                <a:rect l="0" t="0" r="r" b="b"/>
                <a:pathLst>
                  <a:path w="87" h="42">
                    <a:moveTo>
                      <a:pt x="0" y="35"/>
                    </a:moveTo>
                    <a:lnTo>
                      <a:pt x="85" y="0"/>
                    </a:lnTo>
                    <a:lnTo>
                      <a:pt x="87" y="7"/>
                    </a:lnTo>
                    <a:lnTo>
                      <a:pt x="1" y="42"/>
                    </a:lnTo>
                    <a:lnTo>
                      <a:pt x="0" y="35"/>
                    </a:lnTo>
                    <a:close/>
                  </a:path>
                </a:pathLst>
              </a:custGeom>
              <a:solidFill>
                <a:srgbClr val="000000"/>
              </a:solidFill>
              <a:ln w="9525">
                <a:solidFill>
                  <a:schemeClr val="tx2"/>
                </a:solidFill>
                <a:round/>
                <a:headEnd/>
                <a:tailEnd/>
              </a:ln>
            </p:spPr>
            <p:txBody>
              <a:bodyPr/>
              <a:lstStyle/>
              <a:p>
                <a:endParaRPr lang="en-US" sz="3120"/>
              </a:p>
            </p:txBody>
          </p:sp>
          <p:sp>
            <p:nvSpPr>
              <p:cNvPr id="389938" name="Freeform 818"/>
              <p:cNvSpPr>
                <a:spLocks/>
              </p:cNvSpPr>
              <p:nvPr/>
            </p:nvSpPr>
            <p:spPr bwMode="auto">
              <a:xfrm>
                <a:off x="1014" y="1281"/>
                <a:ext cx="1" cy="4"/>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lnTo>
                      <a:pt x="1"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939" name="Rectangle 819"/>
              <p:cNvSpPr>
                <a:spLocks noChangeArrowheads="1"/>
              </p:cNvSpPr>
              <p:nvPr/>
            </p:nvSpPr>
            <p:spPr bwMode="auto">
              <a:xfrm>
                <a:off x="1057" y="1264"/>
                <a:ext cx="1" cy="4"/>
              </a:xfrm>
              <a:prstGeom prst="rect">
                <a:avLst/>
              </a:prstGeom>
              <a:solidFill>
                <a:srgbClr val="000000"/>
              </a:solidFill>
              <a:ln w="9525">
                <a:solidFill>
                  <a:schemeClr val="tx2"/>
                </a:solidFill>
                <a:miter lim="800000"/>
                <a:headEnd/>
                <a:tailEnd/>
              </a:ln>
            </p:spPr>
            <p:txBody>
              <a:bodyPr/>
              <a:lstStyle/>
              <a:p>
                <a:endParaRPr lang="en-US" sz="3120"/>
              </a:p>
            </p:txBody>
          </p:sp>
          <p:sp>
            <p:nvSpPr>
              <p:cNvPr id="389940" name="Freeform 820"/>
              <p:cNvSpPr>
                <a:spLocks/>
              </p:cNvSpPr>
              <p:nvPr/>
            </p:nvSpPr>
            <p:spPr bwMode="auto">
              <a:xfrm>
                <a:off x="1057" y="1264"/>
                <a:ext cx="1" cy="4"/>
              </a:xfrm>
              <a:custGeom>
                <a:avLst/>
                <a:gdLst>
                  <a:gd name="T0" fmla="*/ 0 w 2"/>
                  <a:gd name="T1" fmla="*/ 0 h 7"/>
                  <a:gd name="T2" fmla="*/ 0 w 2"/>
                  <a:gd name="T3" fmla="*/ 7 h 7"/>
                  <a:gd name="T4" fmla="*/ 2 w 2"/>
                  <a:gd name="T5" fmla="*/ 7 h 7"/>
                  <a:gd name="T6" fmla="*/ 0 w 2"/>
                  <a:gd name="T7" fmla="*/ 0 h 7"/>
                </a:gdLst>
                <a:ahLst/>
                <a:cxnLst>
                  <a:cxn ang="0">
                    <a:pos x="T0" y="T1"/>
                  </a:cxn>
                  <a:cxn ang="0">
                    <a:pos x="T2" y="T3"/>
                  </a:cxn>
                  <a:cxn ang="0">
                    <a:pos x="T4" y="T5"/>
                  </a:cxn>
                  <a:cxn ang="0">
                    <a:pos x="T6" y="T7"/>
                  </a:cxn>
                </a:cxnLst>
                <a:rect l="0" t="0" r="r" b="b"/>
                <a:pathLst>
                  <a:path w="2" h="7">
                    <a:moveTo>
                      <a:pt x="0" y="0"/>
                    </a:moveTo>
                    <a:lnTo>
                      <a:pt x="0" y="7"/>
                    </a:lnTo>
                    <a:lnTo>
                      <a:pt x="2" y="7"/>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941" name="Freeform 821"/>
              <p:cNvSpPr>
                <a:spLocks/>
              </p:cNvSpPr>
              <p:nvPr/>
            </p:nvSpPr>
            <p:spPr bwMode="auto">
              <a:xfrm>
                <a:off x="1057" y="1264"/>
                <a:ext cx="32" cy="52"/>
              </a:xfrm>
              <a:custGeom>
                <a:avLst/>
                <a:gdLst>
                  <a:gd name="T0" fmla="*/ 2 w 64"/>
                  <a:gd name="T1" fmla="*/ 0 h 103"/>
                  <a:gd name="T2" fmla="*/ 17 w 64"/>
                  <a:gd name="T3" fmla="*/ 4 h 103"/>
                  <a:gd name="T4" fmla="*/ 31 w 64"/>
                  <a:gd name="T5" fmla="*/ 13 h 103"/>
                  <a:gd name="T6" fmla="*/ 43 w 64"/>
                  <a:gd name="T7" fmla="*/ 25 h 103"/>
                  <a:gd name="T8" fmla="*/ 52 w 64"/>
                  <a:gd name="T9" fmla="*/ 39 h 103"/>
                  <a:gd name="T10" fmla="*/ 58 w 64"/>
                  <a:gd name="T11" fmla="*/ 56 h 103"/>
                  <a:gd name="T12" fmla="*/ 63 w 64"/>
                  <a:gd name="T13" fmla="*/ 71 h 103"/>
                  <a:gd name="T14" fmla="*/ 64 w 64"/>
                  <a:gd name="T15" fmla="*/ 88 h 103"/>
                  <a:gd name="T16" fmla="*/ 61 w 64"/>
                  <a:gd name="T17" fmla="*/ 103 h 103"/>
                  <a:gd name="T18" fmla="*/ 53 w 64"/>
                  <a:gd name="T19" fmla="*/ 103 h 103"/>
                  <a:gd name="T20" fmla="*/ 57 w 64"/>
                  <a:gd name="T21" fmla="*/ 88 h 103"/>
                  <a:gd name="T22" fmla="*/ 55 w 64"/>
                  <a:gd name="T23" fmla="*/ 73 h 103"/>
                  <a:gd name="T24" fmla="*/ 50 w 64"/>
                  <a:gd name="T25" fmla="*/ 57 h 103"/>
                  <a:gd name="T26" fmla="*/ 46 w 64"/>
                  <a:gd name="T27" fmla="*/ 44 h 103"/>
                  <a:gd name="T28" fmla="*/ 37 w 64"/>
                  <a:gd name="T29" fmla="*/ 30 h 103"/>
                  <a:gd name="T30" fmla="*/ 26 w 64"/>
                  <a:gd name="T31" fmla="*/ 19 h 103"/>
                  <a:gd name="T32" fmla="*/ 15 w 64"/>
                  <a:gd name="T33" fmla="*/ 12 h 103"/>
                  <a:gd name="T34" fmla="*/ 0 w 64"/>
                  <a:gd name="T35" fmla="*/ 7 h 103"/>
                  <a:gd name="T36" fmla="*/ 2 w 64"/>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03">
                    <a:moveTo>
                      <a:pt x="2" y="0"/>
                    </a:moveTo>
                    <a:lnTo>
                      <a:pt x="17" y="4"/>
                    </a:lnTo>
                    <a:lnTo>
                      <a:pt x="31" y="13"/>
                    </a:lnTo>
                    <a:lnTo>
                      <a:pt x="43" y="25"/>
                    </a:lnTo>
                    <a:lnTo>
                      <a:pt x="52" y="39"/>
                    </a:lnTo>
                    <a:lnTo>
                      <a:pt x="58" y="56"/>
                    </a:lnTo>
                    <a:lnTo>
                      <a:pt x="63" y="71"/>
                    </a:lnTo>
                    <a:lnTo>
                      <a:pt x="64" y="88"/>
                    </a:lnTo>
                    <a:lnTo>
                      <a:pt x="61" y="103"/>
                    </a:lnTo>
                    <a:lnTo>
                      <a:pt x="53" y="103"/>
                    </a:lnTo>
                    <a:lnTo>
                      <a:pt x="57" y="88"/>
                    </a:lnTo>
                    <a:lnTo>
                      <a:pt x="55" y="73"/>
                    </a:lnTo>
                    <a:lnTo>
                      <a:pt x="50" y="57"/>
                    </a:lnTo>
                    <a:lnTo>
                      <a:pt x="46" y="44"/>
                    </a:lnTo>
                    <a:lnTo>
                      <a:pt x="37" y="30"/>
                    </a:lnTo>
                    <a:lnTo>
                      <a:pt x="26" y="19"/>
                    </a:lnTo>
                    <a:lnTo>
                      <a:pt x="15" y="12"/>
                    </a:lnTo>
                    <a:lnTo>
                      <a:pt x="0"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942" name="Freeform 822"/>
              <p:cNvSpPr>
                <a:spLocks/>
              </p:cNvSpPr>
              <p:nvPr/>
            </p:nvSpPr>
            <p:spPr bwMode="auto">
              <a:xfrm>
                <a:off x="1057" y="1264"/>
                <a:ext cx="1" cy="4"/>
              </a:xfrm>
              <a:custGeom>
                <a:avLst/>
                <a:gdLst>
                  <a:gd name="T0" fmla="*/ 2 w 2"/>
                  <a:gd name="T1" fmla="*/ 0 h 7"/>
                  <a:gd name="T2" fmla="*/ 0 w 2"/>
                  <a:gd name="T3" fmla="*/ 7 h 7"/>
                  <a:gd name="T4" fmla="*/ 2 w 2"/>
                  <a:gd name="T5" fmla="*/ 7 h 7"/>
                  <a:gd name="T6" fmla="*/ 2 w 2"/>
                  <a:gd name="T7" fmla="*/ 0 h 7"/>
                </a:gdLst>
                <a:ahLst/>
                <a:cxnLst>
                  <a:cxn ang="0">
                    <a:pos x="T0" y="T1"/>
                  </a:cxn>
                  <a:cxn ang="0">
                    <a:pos x="T2" y="T3"/>
                  </a:cxn>
                  <a:cxn ang="0">
                    <a:pos x="T4" y="T5"/>
                  </a:cxn>
                  <a:cxn ang="0">
                    <a:pos x="T6" y="T7"/>
                  </a:cxn>
                </a:cxnLst>
                <a:rect l="0" t="0" r="r" b="b"/>
                <a:pathLst>
                  <a:path w="2" h="7">
                    <a:moveTo>
                      <a:pt x="2" y="0"/>
                    </a:moveTo>
                    <a:lnTo>
                      <a:pt x="0" y="7"/>
                    </a:lnTo>
                    <a:lnTo>
                      <a:pt x="2" y="7"/>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943" name="Freeform 823"/>
              <p:cNvSpPr>
                <a:spLocks/>
              </p:cNvSpPr>
              <p:nvPr/>
            </p:nvSpPr>
            <p:spPr bwMode="auto">
              <a:xfrm>
                <a:off x="991" y="1314"/>
                <a:ext cx="95" cy="44"/>
              </a:xfrm>
              <a:custGeom>
                <a:avLst/>
                <a:gdLst>
                  <a:gd name="T0" fmla="*/ 191 w 191"/>
                  <a:gd name="T1" fmla="*/ 6 h 88"/>
                  <a:gd name="T2" fmla="*/ 169 w 191"/>
                  <a:gd name="T3" fmla="*/ 17 h 88"/>
                  <a:gd name="T4" fmla="*/ 117 w 191"/>
                  <a:gd name="T5" fmla="*/ 37 h 88"/>
                  <a:gd name="T6" fmla="*/ 56 w 191"/>
                  <a:gd name="T7" fmla="*/ 61 h 88"/>
                  <a:gd name="T8" fmla="*/ 4 w 191"/>
                  <a:gd name="T9" fmla="*/ 88 h 88"/>
                  <a:gd name="T10" fmla="*/ 0 w 191"/>
                  <a:gd name="T11" fmla="*/ 82 h 88"/>
                  <a:gd name="T12" fmla="*/ 52 w 191"/>
                  <a:gd name="T13" fmla="*/ 55 h 88"/>
                  <a:gd name="T14" fmla="*/ 113 w 191"/>
                  <a:gd name="T15" fmla="*/ 30 h 88"/>
                  <a:gd name="T16" fmla="*/ 165 w 191"/>
                  <a:gd name="T17" fmla="*/ 11 h 88"/>
                  <a:gd name="T18" fmla="*/ 186 w 191"/>
                  <a:gd name="T19" fmla="*/ 0 h 88"/>
                  <a:gd name="T20" fmla="*/ 191 w 191"/>
                  <a:gd name="T21"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88">
                    <a:moveTo>
                      <a:pt x="191" y="6"/>
                    </a:moveTo>
                    <a:lnTo>
                      <a:pt x="169" y="17"/>
                    </a:lnTo>
                    <a:lnTo>
                      <a:pt x="117" y="37"/>
                    </a:lnTo>
                    <a:lnTo>
                      <a:pt x="56" y="61"/>
                    </a:lnTo>
                    <a:lnTo>
                      <a:pt x="4" y="88"/>
                    </a:lnTo>
                    <a:lnTo>
                      <a:pt x="0" y="82"/>
                    </a:lnTo>
                    <a:lnTo>
                      <a:pt x="52" y="55"/>
                    </a:lnTo>
                    <a:lnTo>
                      <a:pt x="113" y="30"/>
                    </a:lnTo>
                    <a:lnTo>
                      <a:pt x="165" y="11"/>
                    </a:lnTo>
                    <a:lnTo>
                      <a:pt x="186" y="0"/>
                    </a:lnTo>
                    <a:lnTo>
                      <a:pt x="191" y="6"/>
                    </a:lnTo>
                    <a:close/>
                  </a:path>
                </a:pathLst>
              </a:custGeom>
              <a:solidFill>
                <a:srgbClr val="000000"/>
              </a:solidFill>
              <a:ln w="9525">
                <a:solidFill>
                  <a:schemeClr val="tx2"/>
                </a:solidFill>
                <a:round/>
                <a:headEnd/>
                <a:tailEnd/>
              </a:ln>
            </p:spPr>
            <p:txBody>
              <a:bodyPr/>
              <a:lstStyle/>
              <a:p>
                <a:endParaRPr lang="en-US" sz="3120"/>
              </a:p>
            </p:txBody>
          </p:sp>
          <p:sp>
            <p:nvSpPr>
              <p:cNvPr id="389944" name="Freeform 824"/>
              <p:cNvSpPr>
                <a:spLocks/>
              </p:cNvSpPr>
              <p:nvPr/>
            </p:nvSpPr>
            <p:spPr bwMode="auto">
              <a:xfrm>
                <a:off x="1083" y="1314"/>
                <a:ext cx="4" cy="3"/>
              </a:xfrm>
              <a:custGeom>
                <a:avLst/>
                <a:gdLst>
                  <a:gd name="T0" fmla="*/ 8 w 8"/>
                  <a:gd name="T1" fmla="*/ 3 h 6"/>
                  <a:gd name="T2" fmla="*/ 8 w 8"/>
                  <a:gd name="T3" fmla="*/ 6 h 6"/>
                  <a:gd name="T4" fmla="*/ 7 w 8"/>
                  <a:gd name="T5" fmla="*/ 6 h 6"/>
                  <a:gd name="T6" fmla="*/ 2 w 8"/>
                  <a:gd name="T7" fmla="*/ 0 h 6"/>
                  <a:gd name="T8" fmla="*/ 0 w 8"/>
                  <a:gd name="T9" fmla="*/ 3 h 6"/>
                  <a:gd name="T10" fmla="*/ 8 w 8"/>
                  <a:gd name="T11" fmla="*/ 3 h 6"/>
                </a:gdLst>
                <a:ahLst/>
                <a:cxnLst>
                  <a:cxn ang="0">
                    <a:pos x="T0" y="T1"/>
                  </a:cxn>
                  <a:cxn ang="0">
                    <a:pos x="T2" y="T3"/>
                  </a:cxn>
                  <a:cxn ang="0">
                    <a:pos x="T4" y="T5"/>
                  </a:cxn>
                  <a:cxn ang="0">
                    <a:pos x="T6" y="T7"/>
                  </a:cxn>
                  <a:cxn ang="0">
                    <a:pos x="T8" y="T9"/>
                  </a:cxn>
                  <a:cxn ang="0">
                    <a:pos x="T10" y="T11"/>
                  </a:cxn>
                </a:cxnLst>
                <a:rect l="0" t="0" r="r" b="b"/>
                <a:pathLst>
                  <a:path w="8" h="6">
                    <a:moveTo>
                      <a:pt x="8" y="3"/>
                    </a:moveTo>
                    <a:lnTo>
                      <a:pt x="8" y="6"/>
                    </a:lnTo>
                    <a:lnTo>
                      <a:pt x="7" y="6"/>
                    </a:lnTo>
                    <a:lnTo>
                      <a:pt x="2" y="0"/>
                    </a:lnTo>
                    <a:lnTo>
                      <a:pt x="0" y="3"/>
                    </a:lnTo>
                    <a:lnTo>
                      <a:pt x="8" y="3"/>
                    </a:lnTo>
                    <a:close/>
                  </a:path>
                </a:pathLst>
              </a:custGeom>
              <a:solidFill>
                <a:srgbClr val="000000"/>
              </a:solidFill>
              <a:ln w="9525">
                <a:solidFill>
                  <a:schemeClr val="tx2"/>
                </a:solidFill>
                <a:round/>
                <a:headEnd/>
                <a:tailEnd/>
              </a:ln>
            </p:spPr>
            <p:txBody>
              <a:bodyPr/>
              <a:lstStyle/>
              <a:p>
                <a:endParaRPr lang="en-US" sz="3120"/>
              </a:p>
            </p:txBody>
          </p:sp>
          <p:sp>
            <p:nvSpPr>
              <p:cNvPr id="389945" name="Freeform 825"/>
              <p:cNvSpPr>
                <a:spLocks/>
              </p:cNvSpPr>
              <p:nvPr/>
            </p:nvSpPr>
            <p:spPr bwMode="auto">
              <a:xfrm>
                <a:off x="990" y="1357"/>
                <a:ext cx="92" cy="43"/>
              </a:xfrm>
              <a:custGeom>
                <a:avLst/>
                <a:gdLst>
                  <a:gd name="T0" fmla="*/ 8 w 183"/>
                  <a:gd name="T1" fmla="*/ 0 h 87"/>
                  <a:gd name="T2" fmla="*/ 10 w 183"/>
                  <a:gd name="T3" fmla="*/ 15 h 87"/>
                  <a:gd name="T4" fmla="*/ 11 w 183"/>
                  <a:gd name="T5" fmla="*/ 22 h 87"/>
                  <a:gd name="T6" fmla="*/ 13 w 183"/>
                  <a:gd name="T7" fmla="*/ 26 h 87"/>
                  <a:gd name="T8" fmla="*/ 19 w 183"/>
                  <a:gd name="T9" fmla="*/ 37 h 87"/>
                  <a:gd name="T10" fmla="*/ 26 w 183"/>
                  <a:gd name="T11" fmla="*/ 44 h 87"/>
                  <a:gd name="T12" fmla="*/ 35 w 183"/>
                  <a:gd name="T13" fmla="*/ 52 h 87"/>
                  <a:gd name="T14" fmla="*/ 45 w 183"/>
                  <a:gd name="T15" fmla="*/ 58 h 87"/>
                  <a:gd name="T16" fmla="*/ 71 w 183"/>
                  <a:gd name="T17" fmla="*/ 67 h 87"/>
                  <a:gd name="T18" fmla="*/ 100 w 183"/>
                  <a:gd name="T19" fmla="*/ 72 h 87"/>
                  <a:gd name="T20" fmla="*/ 130 w 183"/>
                  <a:gd name="T21" fmla="*/ 75 h 87"/>
                  <a:gd name="T22" fmla="*/ 159 w 183"/>
                  <a:gd name="T23" fmla="*/ 76 h 87"/>
                  <a:gd name="T24" fmla="*/ 183 w 183"/>
                  <a:gd name="T25" fmla="*/ 79 h 87"/>
                  <a:gd name="T26" fmla="*/ 183 w 183"/>
                  <a:gd name="T27" fmla="*/ 87 h 87"/>
                  <a:gd name="T28" fmla="*/ 159 w 183"/>
                  <a:gd name="T29" fmla="*/ 84 h 87"/>
                  <a:gd name="T30" fmla="*/ 130 w 183"/>
                  <a:gd name="T31" fmla="*/ 82 h 87"/>
                  <a:gd name="T32" fmla="*/ 98 w 183"/>
                  <a:gd name="T33" fmla="*/ 79 h 87"/>
                  <a:gd name="T34" fmla="*/ 69 w 183"/>
                  <a:gd name="T35" fmla="*/ 75 h 87"/>
                  <a:gd name="T36" fmla="*/ 43 w 183"/>
                  <a:gd name="T37" fmla="*/ 66 h 87"/>
                  <a:gd name="T38" fmla="*/ 31 w 183"/>
                  <a:gd name="T39" fmla="*/ 58 h 87"/>
                  <a:gd name="T40" fmla="*/ 22 w 183"/>
                  <a:gd name="T41" fmla="*/ 50 h 87"/>
                  <a:gd name="T42" fmla="*/ 13 w 183"/>
                  <a:gd name="T43" fmla="*/ 41 h 87"/>
                  <a:gd name="T44" fmla="*/ 6 w 183"/>
                  <a:gd name="T45" fmla="*/ 31 h 87"/>
                  <a:gd name="T46" fmla="*/ 3 w 183"/>
                  <a:gd name="T47" fmla="*/ 23 h 87"/>
                  <a:gd name="T48" fmla="*/ 2 w 183"/>
                  <a:gd name="T49" fmla="*/ 17 h 87"/>
                  <a:gd name="T50" fmla="*/ 0 w 183"/>
                  <a:gd name="T51" fmla="*/ 2 h 87"/>
                  <a:gd name="T52" fmla="*/ 8 w 183"/>
                  <a:gd name="T5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3" h="87">
                    <a:moveTo>
                      <a:pt x="8" y="0"/>
                    </a:moveTo>
                    <a:lnTo>
                      <a:pt x="10" y="15"/>
                    </a:lnTo>
                    <a:lnTo>
                      <a:pt x="11" y="22"/>
                    </a:lnTo>
                    <a:lnTo>
                      <a:pt x="13" y="26"/>
                    </a:lnTo>
                    <a:lnTo>
                      <a:pt x="19" y="37"/>
                    </a:lnTo>
                    <a:lnTo>
                      <a:pt x="26" y="44"/>
                    </a:lnTo>
                    <a:lnTo>
                      <a:pt x="35" y="52"/>
                    </a:lnTo>
                    <a:lnTo>
                      <a:pt x="45" y="58"/>
                    </a:lnTo>
                    <a:lnTo>
                      <a:pt x="71" y="67"/>
                    </a:lnTo>
                    <a:lnTo>
                      <a:pt x="100" y="72"/>
                    </a:lnTo>
                    <a:lnTo>
                      <a:pt x="130" y="75"/>
                    </a:lnTo>
                    <a:lnTo>
                      <a:pt x="159" y="76"/>
                    </a:lnTo>
                    <a:lnTo>
                      <a:pt x="183" y="79"/>
                    </a:lnTo>
                    <a:lnTo>
                      <a:pt x="183" y="87"/>
                    </a:lnTo>
                    <a:lnTo>
                      <a:pt x="159" y="84"/>
                    </a:lnTo>
                    <a:lnTo>
                      <a:pt x="130" y="82"/>
                    </a:lnTo>
                    <a:lnTo>
                      <a:pt x="98" y="79"/>
                    </a:lnTo>
                    <a:lnTo>
                      <a:pt x="69" y="75"/>
                    </a:lnTo>
                    <a:lnTo>
                      <a:pt x="43" y="66"/>
                    </a:lnTo>
                    <a:lnTo>
                      <a:pt x="31" y="58"/>
                    </a:lnTo>
                    <a:lnTo>
                      <a:pt x="22" y="50"/>
                    </a:lnTo>
                    <a:lnTo>
                      <a:pt x="13" y="41"/>
                    </a:lnTo>
                    <a:lnTo>
                      <a:pt x="6" y="31"/>
                    </a:lnTo>
                    <a:lnTo>
                      <a:pt x="3" y="23"/>
                    </a:lnTo>
                    <a:lnTo>
                      <a:pt x="2" y="17"/>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89946" name="Freeform 826"/>
              <p:cNvSpPr>
                <a:spLocks/>
              </p:cNvSpPr>
              <p:nvPr/>
            </p:nvSpPr>
            <p:spPr bwMode="auto">
              <a:xfrm>
                <a:off x="990" y="1355"/>
                <a:ext cx="4" cy="3"/>
              </a:xfrm>
              <a:custGeom>
                <a:avLst/>
                <a:gdLst>
                  <a:gd name="T0" fmla="*/ 2 w 8"/>
                  <a:gd name="T1" fmla="*/ 0 h 6"/>
                  <a:gd name="T2" fmla="*/ 0 w 8"/>
                  <a:gd name="T3" fmla="*/ 2 h 6"/>
                  <a:gd name="T4" fmla="*/ 0 w 8"/>
                  <a:gd name="T5" fmla="*/ 5 h 6"/>
                  <a:gd name="T6" fmla="*/ 8 w 8"/>
                  <a:gd name="T7" fmla="*/ 3 h 6"/>
                  <a:gd name="T8" fmla="*/ 6 w 8"/>
                  <a:gd name="T9" fmla="*/ 6 h 6"/>
                  <a:gd name="T10" fmla="*/ 2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2" y="0"/>
                    </a:moveTo>
                    <a:lnTo>
                      <a:pt x="0" y="2"/>
                    </a:lnTo>
                    <a:lnTo>
                      <a:pt x="0" y="5"/>
                    </a:lnTo>
                    <a:lnTo>
                      <a:pt x="8" y="3"/>
                    </a:lnTo>
                    <a:lnTo>
                      <a:pt x="6"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947" name="Freeform 827"/>
              <p:cNvSpPr>
                <a:spLocks/>
              </p:cNvSpPr>
              <p:nvPr/>
            </p:nvSpPr>
            <p:spPr bwMode="auto">
              <a:xfrm>
                <a:off x="1074" y="1396"/>
                <a:ext cx="16" cy="56"/>
              </a:xfrm>
              <a:custGeom>
                <a:avLst/>
                <a:gdLst>
                  <a:gd name="T0" fmla="*/ 17 w 32"/>
                  <a:gd name="T1" fmla="*/ 0 h 113"/>
                  <a:gd name="T2" fmla="*/ 28 w 32"/>
                  <a:gd name="T3" fmla="*/ 8 h 113"/>
                  <a:gd name="T4" fmla="*/ 32 w 32"/>
                  <a:gd name="T5" fmla="*/ 22 h 113"/>
                  <a:gd name="T6" fmla="*/ 32 w 32"/>
                  <a:gd name="T7" fmla="*/ 60 h 113"/>
                  <a:gd name="T8" fmla="*/ 28 w 32"/>
                  <a:gd name="T9" fmla="*/ 78 h 113"/>
                  <a:gd name="T10" fmla="*/ 22 w 32"/>
                  <a:gd name="T11" fmla="*/ 98 h 113"/>
                  <a:gd name="T12" fmla="*/ 14 w 32"/>
                  <a:gd name="T13" fmla="*/ 110 h 113"/>
                  <a:gd name="T14" fmla="*/ 8 w 32"/>
                  <a:gd name="T15" fmla="*/ 113 h 113"/>
                  <a:gd name="T16" fmla="*/ 3 w 32"/>
                  <a:gd name="T17" fmla="*/ 113 h 113"/>
                  <a:gd name="T18" fmla="*/ 0 w 32"/>
                  <a:gd name="T19" fmla="*/ 107 h 113"/>
                  <a:gd name="T20" fmla="*/ 5 w 32"/>
                  <a:gd name="T21" fmla="*/ 107 h 113"/>
                  <a:gd name="T22" fmla="*/ 8 w 32"/>
                  <a:gd name="T23" fmla="*/ 105 h 113"/>
                  <a:gd name="T24" fmla="*/ 15 w 32"/>
                  <a:gd name="T25" fmla="*/ 93 h 113"/>
                  <a:gd name="T26" fmla="*/ 20 w 32"/>
                  <a:gd name="T27" fmla="*/ 76 h 113"/>
                  <a:gd name="T28" fmla="*/ 25 w 32"/>
                  <a:gd name="T29" fmla="*/ 60 h 113"/>
                  <a:gd name="T30" fmla="*/ 25 w 32"/>
                  <a:gd name="T31" fmla="*/ 22 h 113"/>
                  <a:gd name="T32" fmla="*/ 22 w 32"/>
                  <a:gd name="T33" fmla="*/ 13 h 113"/>
                  <a:gd name="T34" fmla="*/ 12 w 32"/>
                  <a:gd name="T35" fmla="*/ 6 h 113"/>
                  <a:gd name="T36" fmla="*/ 17 w 32"/>
                  <a:gd name="T3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13">
                    <a:moveTo>
                      <a:pt x="17" y="0"/>
                    </a:moveTo>
                    <a:lnTo>
                      <a:pt x="28" y="8"/>
                    </a:lnTo>
                    <a:lnTo>
                      <a:pt x="32" y="22"/>
                    </a:lnTo>
                    <a:lnTo>
                      <a:pt x="32" y="60"/>
                    </a:lnTo>
                    <a:lnTo>
                      <a:pt x="28" y="78"/>
                    </a:lnTo>
                    <a:lnTo>
                      <a:pt x="22" y="98"/>
                    </a:lnTo>
                    <a:lnTo>
                      <a:pt x="14" y="110"/>
                    </a:lnTo>
                    <a:lnTo>
                      <a:pt x="8" y="113"/>
                    </a:lnTo>
                    <a:lnTo>
                      <a:pt x="3" y="113"/>
                    </a:lnTo>
                    <a:lnTo>
                      <a:pt x="0" y="107"/>
                    </a:lnTo>
                    <a:lnTo>
                      <a:pt x="5" y="107"/>
                    </a:lnTo>
                    <a:lnTo>
                      <a:pt x="8" y="105"/>
                    </a:lnTo>
                    <a:lnTo>
                      <a:pt x="15" y="93"/>
                    </a:lnTo>
                    <a:lnTo>
                      <a:pt x="20" y="76"/>
                    </a:lnTo>
                    <a:lnTo>
                      <a:pt x="25" y="60"/>
                    </a:lnTo>
                    <a:lnTo>
                      <a:pt x="25" y="22"/>
                    </a:lnTo>
                    <a:lnTo>
                      <a:pt x="22" y="13"/>
                    </a:lnTo>
                    <a:lnTo>
                      <a:pt x="12" y="6"/>
                    </a:lnTo>
                    <a:lnTo>
                      <a:pt x="17" y="0"/>
                    </a:lnTo>
                    <a:close/>
                  </a:path>
                </a:pathLst>
              </a:custGeom>
              <a:solidFill>
                <a:srgbClr val="000000"/>
              </a:solidFill>
              <a:ln w="9525">
                <a:solidFill>
                  <a:schemeClr val="tx2"/>
                </a:solidFill>
                <a:round/>
                <a:headEnd/>
                <a:tailEnd/>
              </a:ln>
            </p:spPr>
            <p:txBody>
              <a:bodyPr/>
              <a:lstStyle/>
              <a:p>
                <a:endParaRPr lang="en-US" sz="3120"/>
              </a:p>
            </p:txBody>
          </p:sp>
          <p:sp>
            <p:nvSpPr>
              <p:cNvPr id="389948" name="Freeform 828"/>
              <p:cNvSpPr>
                <a:spLocks/>
              </p:cNvSpPr>
              <p:nvPr/>
            </p:nvSpPr>
            <p:spPr bwMode="auto">
              <a:xfrm>
                <a:off x="1080" y="1396"/>
                <a:ext cx="2" cy="4"/>
              </a:xfrm>
              <a:custGeom>
                <a:avLst/>
                <a:gdLst>
                  <a:gd name="T0" fmla="*/ 3 w 5"/>
                  <a:gd name="T1" fmla="*/ 0 h 8"/>
                  <a:gd name="T2" fmla="*/ 5 w 5"/>
                  <a:gd name="T3" fmla="*/ 0 h 8"/>
                  <a:gd name="T4" fmla="*/ 0 w 5"/>
                  <a:gd name="T5" fmla="*/ 6 h 8"/>
                  <a:gd name="T6" fmla="*/ 3 w 5"/>
                  <a:gd name="T7" fmla="*/ 8 h 8"/>
                  <a:gd name="T8" fmla="*/ 3 w 5"/>
                  <a:gd name="T9" fmla="*/ 0 h 8"/>
                </a:gdLst>
                <a:ahLst/>
                <a:cxnLst>
                  <a:cxn ang="0">
                    <a:pos x="T0" y="T1"/>
                  </a:cxn>
                  <a:cxn ang="0">
                    <a:pos x="T2" y="T3"/>
                  </a:cxn>
                  <a:cxn ang="0">
                    <a:pos x="T4" y="T5"/>
                  </a:cxn>
                  <a:cxn ang="0">
                    <a:pos x="T6" y="T7"/>
                  </a:cxn>
                  <a:cxn ang="0">
                    <a:pos x="T8" y="T9"/>
                  </a:cxn>
                </a:cxnLst>
                <a:rect l="0" t="0" r="r" b="b"/>
                <a:pathLst>
                  <a:path w="5" h="8">
                    <a:moveTo>
                      <a:pt x="3" y="0"/>
                    </a:moveTo>
                    <a:lnTo>
                      <a:pt x="5" y="0"/>
                    </a:lnTo>
                    <a:lnTo>
                      <a:pt x="0" y="6"/>
                    </a:lnTo>
                    <a:lnTo>
                      <a:pt x="3" y="8"/>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89949" name="Freeform 829"/>
              <p:cNvSpPr>
                <a:spLocks/>
              </p:cNvSpPr>
              <p:nvPr/>
            </p:nvSpPr>
            <p:spPr bwMode="auto">
              <a:xfrm>
                <a:off x="955" y="1446"/>
                <a:ext cx="120" cy="11"/>
              </a:xfrm>
              <a:custGeom>
                <a:avLst/>
                <a:gdLst>
                  <a:gd name="T0" fmla="*/ 240 w 240"/>
                  <a:gd name="T1" fmla="*/ 14 h 23"/>
                  <a:gd name="T2" fmla="*/ 205 w 240"/>
                  <a:gd name="T3" fmla="*/ 9 h 23"/>
                  <a:gd name="T4" fmla="*/ 174 w 240"/>
                  <a:gd name="T5" fmla="*/ 6 h 23"/>
                  <a:gd name="T6" fmla="*/ 115 w 240"/>
                  <a:gd name="T7" fmla="*/ 8 h 23"/>
                  <a:gd name="T8" fmla="*/ 60 w 240"/>
                  <a:gd name="T9" fmla="*/ 14 h 23"/>
                  <a:gd name="T10" fmla="*/ 3 w 240"/>
                  <a:gd name="T11" fmla="*/ 23 h 23"/>
                  <a:gd name="T12" fmla="*/ 0 w 240"/>
                  <a:gd name="T13" fmla="*/ 17 h 23"/>
                  <a:gd name="T14" fmla="*/ 57 w 240"/>
                  <a:gd name="T15" fmla="*/ 8 h 23"/>
                  <a:gd name="T16" fmla="*/ 115 w 240"/>
                  <a:gd name="T17" fmla="*/ 2 h 23"/>
                  <a:gd name="T18" fmla="*/ 174 w 240"/>
                  <a:gd name="T19" fmla="*/ 0 h 23"/>
                  <a:gd name="T20" fmla="*/ 205 w 240"/>
                  <a:gd name="T21" fmla="*/ 3 h 23"/>
                  <a:gd name="T22" fmla="*/ 240 w 240"/>
                  <a:gd name="T23" fmla="*/ 8 h 23"/>
                  <a:gd name="T24" fmla="*/ 240 w 240"/>
                  <a:gd name="T2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0" h="23">
                    <a:moveTo>
                      <a:pt x="240" y="14"/>
                    </a:moveTo>
                    <a:lnTo>
                      <a:pt x="205" y="9"/>
                    </a:lnTo>
                    <a:lnTo>
                      <a:pt x="174" y="6"/>
                    </a:lnTo>
                    <a:lnTo>
                      <a:pt x="115" y="8"/>
                    </a:lnTo>
                    <a:lnTo>
                      <a:pt x="60" y="14"/>
                    </a:lnTo>
                    <a:lnTo>
                      <a:pt x="3" y="23"/>
                    </a:lnTo>
                    <a:lnTo>
                      <a:pt x="0" y="17"/>
                    </a:lnTo>
                    <a:lnTo>
                      <a:pt x="57" y="8"/>
                    </a:lnTo>
                    <a:lnTo>
                      <a:pt x="115" y="2"/>
                    </a:lnTo>
                    <a:lnTo>
                      <a:pt x="174" y="0"/>
                    </a:lnTo>
                    <a:lnTo>
                      <a:pt x="205" y="3"/>
                    </a:lnTo>
                    <a:lnTo>
                      <a:pt x="240" y="8"/>
                    </a:lnTo>
                    <a:lnTo>
                      <a:pt x="240" y="14"/>
                    </a:lnTo>
                    <a:close/>
                  </a:path>
                </a:pathLst>
              </a:custGeom>
              <a:solidFill>
                <a:srgbClr val="000000"/>
              </a:solidFill>
              <a:ln w="9525">
                <a:solidFill>
                  <a:schemeClr val="tx2"/>
                </a:solidFill>
                <a:round/>
                <a:headEnd/>
                <a:tailEnd/>
              </a:ln>
            </p:spPr>
            <p:txBody>
              <a:bodyPr/>
              <a:lstStyle/>
              <a:p>
                <a:endParaRPr lang="en-US" sz="3120"/>
              </a:p>
            </p:txBody>
          </p:sp>
          <p:sp>
            <p:nvSpPr>
              <p:cNvPr id="389950" name="Freeform 830"/>
              <p:cNvSpPr>
                <a:spLocks/>
              </p:cNvSpPr>
              <p:nvPr/>
            </p:nvSpPr>
            <p:spPr bwMode="auto">
              <a:xfrm>
                <a:off x="1074" y="1449"/>
                <a:ext cx="2" cy="3"/>
              </a:xfrm>
              <a:custGeom>
                <a:avLst/>
                <a:gdLst>
                  <a:gd name="T0" fmla="*/ 3 w 3"/>
                  <a:gd name="T1" fmla="*/ 6 h 6"/>
                  <a:gd name="T2" fmla="*/ 2 w 3"/>
                  <a:gd name="T3" fmla="*/ 6 h 6"/>
                  <a:gd name="T4" fmla="*/ 2 w 3"/>
                  <a:gd name="T5" fmla="*/ 0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2" y="6"/>
                    </a:lnTo>
                    <a:lnTo>
                      <a:pt x="2" y="0"/>
                    </a:ln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9951" name="Freeform 831"/>
              <p:cNvSpPr>
                <a:spLocks/>
              </p:cNvSpPr>
              <p:nvPr/>
            </p:nvSpPr>
            <p:spPr bwMode="auto">
              <a:xfrm>
                <a:off x="930" y="1454"/>
                <a:ext cx="27" cy="19"/>
              </a:xfrm>
              <a:custGeom>
                <a:avLst/>
                <a:gdLst>
                  <a:gd name="T0" fmla="*/ 53 w 53"/>
                  <a:gd name="T1" fmla="*/ 6 h 38"/>
                  <a:gd name="T2" fmla="*/ 40 w 53"/>
                  <a:gd name="T3" fmla="*/ 11 h 38"/>
                  <a:gd name="T4" fmla="*/ 26 w 53"/>
                  <a:gd name="T5" fmla="*/ 17 h 38"/>
                  <a:gd name="T6" fmla="*/ 15 w 53"/>
                  <a:gd name="T7" fmla="*/ 26 h 38"/>
                  <a:gd name="T8" fmla="*/ 6 w 53"/>
                  <a:gd name="T9" fmla="*/ 38 h 38"/>
                  <a:gd name="T10" fmla="*/ 0 w 53"/>
                  <a:gd name="T11" fmla="*/ 33 h 38"/>
                  <a:gd name="T12" fmla="*/ 9 w 53"/>
                  <a:gd name="T13" fmla="*/ 21 h 38"/>
                  <a:gd name="T14" fmla="*/ 21 w 53"/>
                  <a:gd name="T15" fmla="*/ 11 h 38"/>
                  <a:gd name="T16" fmla="*/ 35 w 53"/>
                  <a:gd name="T17" fmla="*/ 5 h 38"/>
                  <a:gd name="T18" fmla="*/ 50 w 53"/>
                  <a:gd name="T19" fmla="*/ 0 h 38"/>
                  <a:gd name="T20" fmla="*/ 53 w 53"/>
                  <a:gd name="T2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38">
                    <a:moveTo>
                      <a:pt x="53" y="6"/>
                    </a:moveTo>
                    <a:lnTo>
                      <a:pt x="40" y="11"/>
                    </a:lnTo>
                    <a:lnTo>
                      <a:pt x="26" y="17"/>
                    </a:lnTo>
                    <a:lnTo>
                      <a:pt x="15" y="26"/>
                    </a:lnTo>
                    <a:lnTo>
                      <a:pt x="6" y="38"/>
                    </a:lnTo>
                    <a:lnTo>
                      <a:pt x="0" y="33"/>
                    </a:lnTo>
                    <a:lnTo>
                      <a:pt x="9" y="21"/>
                    </a:lnTo>
                    <a:lnTo>
                      <a:pt x="21" y="11"/>
                    </a:lnTo>
                    <a:lnTo>
                      <a:pt x="35" y="5"/>
                    </a:lnTo>
                    <a:lnTo>
                      <a:pt x="50" y="0"/>
                    </a:lnTo>
                    <a:lnTo>
                      <a:pt x="53" y="6"/>
                    </a:lnTo>
                    <a:close/>
                  </a:path>
                </a:pathLst>
              </a:custGeom>
              <a:solidFill>
                <a:srgbClr val="000000"/>
              </a:solidFill>
              <a:ln w="9525">
                <a:solidFill>
                  <a:schemeClr val="tx2"/>
                </a:solidFill>
                <a:round/>
                <a:headEnd/>
                <a:tailEnd/>
              </a:ln>
            </p:spPr>
            <p:txBody>
              <a:bodyPr/>
              <a:lstStyle/>
              <a:p>
                <a:endParaRPr lang="en-US" sz="3120"/>
              </a:p>
            </p:txBody>
          </p:sp>
          <p:sp>
            <p:nvSpPr>
              <p:cNvPr id="389952" name="Freeform 832"/>
              <p:cNvSpPr>
                <a:spLocks/>
              </p:cNvSpPr>
              <p:nvPr/>
            </p:nvSpPr>
            <p:spPr bwMode="auto">
              <a:xfrm>
                <a:off x="955" y="1454"/>
                <a:ext cx="2" cy="3"/>
              </a:xfrm>
              <a:custGeom>
                <a:avLst/>
                <a:gdLst>
                  <a:gd name="T0" fmla="*/ 0 w 3"/>
                  <a:gd name="T1" fmla="*/ 0 h 6"/>
                  <a:gd name="T2" fmla="*/ 3 w 3"/>
                  <a:gd name="T3" fmla="*/ 6 h 6"/>
                  <a:gd name="T4" fmla="*/ 0 w 3"/>
                  <a:gd name="T5" fmla="*/ 0 h 6"/>
                </a:gdLst>
                <a:ahLst/>
                <a:cxnLst>
                  <a:cxn ang="0">
                    <a:pos x="T0" y="T1"/>
                  </a:cxn>
                  <a:cxn ang="0">
                    <a:pos x="T2" y="T3"/>
                  </a:cxn>
                  <a:cxn ang="0">
                    <a:pos x="T4" y="T5"/>
                  </a:cxn>
                </a:cxnLst>
                <a:rect l="0" t="0" r="r" b="b"/>
                <a:pathLst>
                  <a:path w="3" h="6">
                    <a:moveTo>
                      <a:pt x="0" y="0"/>
                    </a:moveTo>
                    <a:lnTo>
                      <a:pt x="3"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953" name="Freeform 833"/>
              <p:cNvSpPr>
                <a:spLocks/>
              </p:cNvSpPr>
              <p:nvPr/>
            </p:nvSpPr>
            <p:spPr bwMode="auto">
              <a:xfrm>
                <a:off x="918" y="1472"/>
                <a:ext cx="22" cy="210"/>
              </a:xfrm>
              <a:custGeom>
                <a:avLst/>
                <a:gdLst>
                  <a:gd name="T0" fmla="*/ 29 w 43"/>
                  <a:gd name="T1" fmla="*/ 0 h 420"/>
                  <a:gd name="T2" fmla="*/ 29 w 43"/>
                  <a:gd name="T3" fmla="*/ 17 h 420"/>
                  <a:gd name="T4" fmla="*/ 32 w 43"/>
                  <a:gd name="T5" fmla="*/ 53 h 420"/>
                  <a:gd name="T6" fmla="*/ 37 w 43"/>
                  <a:gd name="T7" fmla="*/ 105 h 420"/>
                  <a:gd name="T8" fmla="*/ 41 w 43"/>
                  <a:gd name="T9" fmla="*/ 167 h 420"/>
                  <a:gd name="T10" fmla="*/ 43 w 43"/>
                  <a:gd name="T11" fmla="*/ 236 h 420"/>
                  <a:gd name="T12" fmla="*/ 40 w 43"/>
                  <a:gd name="T13" fmla="*/ 304 h 420"/>
                  <a:gd name="T14" fmla="*/ 29 w 43"/>
                  <a:gd name="T15" fmla="*/ 367 h 420"/>
                  <a:gd name="T16" fmla="*/ 20 w 43"/>
                  <a:gd name="T17" fmla="*/ 396 h 420"/>
                  <a:gd name="T18" fmla="*/ 8 w 43"/>
                  <a:gd name="T19" fmla="*/ 420 h 420"/>
                  <a:gd name="T20" fmla="*/ 0 w 43"/>
                  <a:gd name="T21" fmla="*/ 418 h 420"/>
                  <a:gd name="T22" fmla="*/ 12 w 43"/>
                  <a:gd name="T23" fmla="*/ 394 h 420"/>
                  <a:gd name="T24" fmla="*/ 21 w 43"/>
                  <a:gd name="T25" fmla="*/ 365 h 420"/>
                  <a:gd name="T26" fmla="*/ 32 w 43"/>
                  <a:gd name="T27" fmla="*/ 304 h 420"/>
                  <a:gd name="T28" fmla="*/ 35 w 43"/>
                  <a:gd name="T29" fmla="*/ 236 h 420"/>
                  <a:gd name="T30" fmla="*/ 34 w 43"/>
                  <a:gd name="T31" fmla="*/ 167 h 420"/>
                  <a:gd name="T32" fmla="*/ 29 w 43"/>
                  <a:gd name="T33" fmla="*/ 105 h 420"/>
                  <a:gd name="T34" fmla="*/ 24 w 43"/>
                  <a:gd name="T35" fmla="*/ 53 h 420"/>
                  <a:gd name="T36" fmla="*/ 21 w 43"/>
                  <a:gd name="T37" fmla="*/ 17 h 420"/>
                  <a:gd name="T38" fmla="*/ 21 w 43"/>
                  <a:gd name="T39" fmla="*/ 0 h 420"/>
                  <a:gd name="T40" fmla="*/ 29 w 43"/>
                  <a:gd name="T41"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20">
                    <a:moveTo>
                      <a:pt x="29" y="0"/>
                    </a:moveTo>
                    <a:lnTo>
                      <a:pt x="29" y="17"/>
                    </a:lnTo>
                    <a:lnTo>
                      <a:pt x="32" y="53"/>
                    </a:lnTo>
                    <a:lnTo>
                      <a:pt x="37" y="105"/>
                    </a:lnTo>
                    <a:lnTo>
                      <a:pt x="41" y="167"/>
                    </a:lnTo>
                    <a:lnTo>
                      <a:pt x="43" y="236"/>
                    </a:lnTo>
                    <a:lnTo>
                      <a:pt x="40" y="304"/>
                    </a:lnTo>
                    <a:lnTo>
                      <a:pt x="29" y="367"/>
                    </a:lnTo>
                    <a:lnTo>
                      <a:pt x="20" y="396"/>
                    </a:lnTo>
                    <a:lnTo>
                      <a:pt x="8" y="420"/>
                    </a:lnTo>
                    <a:lnTo>
                      <a:pt x="0" y="418"/>
                    </a:lnTo>
                    <a:lnTo>
                      <a:pt x="12" y="394"/>
                    </a:lnTo>
                    <a:lnTo>
                      <a:pt x="21" y="365"/>
                    </a:lnTo>
                    <a:lnTo>
                      <a:pt x="32" y="304"/>
                    </a:lnTo>
                    <a:lnTo>
                      <a:pt x="35" y="236"/>
                    </a:lnTo>
                    <a:lnTo>
                      <a:pt x="34" y="167"/>
                    </a:lnTo>
                    <a:lnTo>
                      <a:pt x="29" y="105"/>
                    </a:lnTo>
                    <a:lnTo>
                      <a:pt x="24" y="53"/>
                    </a:lnTo>
                    <a:lnTo>
                      <a:pt x="21" y="17"/>
                    </a:lnTo>
                    <a:lnTo>
                      <a:pt x="21" y="0"/>
                    </a:lnTo>
                    <a:lnTo>
                      <a:pt x="29" y="0"/>
                    </a:lnTo>
                    <a:close/>
                  </a:path>
                </a:pathLst>
              </a:custGeom>
              <a:solidFill>
                <a:srgbClr val="000000"/>
              </a:solidFill>
              <a:ln w="9525">
                <a:solidFill>
                  <a:schemeClr val="tx2"/>
                </a:solidFill>
                <a:round/>
                <a:headEnd/>
                <a:tailEnd/>
              </a:ln>
            </p:spPr>
            <p:txBody>
              <a:bodyPr/>
              <a:lstStyle/>
              <a:p>
                <a:endParaRPr lang="en-US" sz="3120"/>
              </a:p>
            </p:txBody>
          </p:sp>
          <p:sp>
            <p:nvSpPr>
              <p:cNvPr id="389954" name="Freeform 834"/>
              <p:cNvSpPr>
                <a:spLocks/>
              </p:cNvSpPr>
              <p:nvPr/>
            </p:nvSpPr>
            <p:spPr bwMode="auto">
              <a:xfrm>
                <a:off x="929" y="1471"/>
                <a:ext cx="4" cy="2"/>
              </a:xfrm>
              <a:custGeom>
                <a:avLst/>
                <a:gdLst>
                  <a:gd name="T0" fmla="*/ 2 w 8"/>
                  <a:gd name="T1" fmla="*/ 0 h 5"/>
                  <a:gd name="T2" fmla="*/ 0 w 8"/>
                  <a:gd name="T3" fmla="*/ 2 h 5"/>
                  <a:gd name="T4" fmla="*/ 8 w 8"/>
                  <a:gd name="T5" fmla="*/ 2 h 5"/>
                  <a:gd name="T6" fmla="*/ 8 w 8"/>
                  <a:gd name="T7" fmla="*/ 5 h 5"/>
                  <a:gd name="T8" fmla="*/ 2 w 8"/>
                  <a:gd name="T9" fmla="*/ 0 h 5"/>
                </a:gdLst>
                <a:ahLst/>
                <a:cxnLst>
                  <a:cxn ang="0">
                    <a:pos x="T0" y="T1"/>
                  </a:cxn>
                  <a:cxn ang="0">
                    <a:pos x="T2" y="T3"/>
                  </a:cxn>
                  <a:cxn ang="0">
                    <a:pos x="T4" y="T5"/>
                  </a:cxn>
                  <a:cxn ang="0">
                    <a:pos x="T6" y="T7"/>
                  </a:cxn>
                  <a:cxn ang="0">
                    <a:pos x="T8" y="T9"/>
                  </a:cxn>
                </a:cxnLst>
                <a:rect l="0" t="0" r="r" b="b"/>
                <a:pathLst>
                  <a:path w="8" h="5">
                    <a:moveTo>
                      <a:pt x="2" y="0"/>
                    </a:moveTo>
                    <a:lnTo>
                      <a:pt x="0" y="2"/>
                    </a:lnTo>
                    <a:lnTo>
                      <a:pt x="8" y="2"/>
                    </a:lnTo>
                    <a:lnTo>
                      <a:pt x="8" y="5"/>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89955" name="Freeform 835"/>
              <p:cNvSpPr>
                <a:spLocks/>
              </p:cNvSpPr>
              <p:nvPr/>
            </p:nvSpPr>
            <p:spPr bwMode="auto">
              <a:xfrm>
                <a:off x="843" y="1681"/>
                <a:ext cx="79" cy="64"/>
              </a:xfrm>
              <a:custGeom>
                <a:avLst/>
                <a:gdLst>
                  <a:gd name="T0" fmla="*/ 159 w 159"/>
                  <a:gd name="T1" fmla="*/ 5 h 128"/>
                  <a:gd name="T2" fmla="*/ 146 w 159"/>
                  <a:gd name="T3" fmla="*/ 28 h 128"/>
                  <a:gd name="T4" fmla="*/ 131 w 159"/>
                  <a:gd name="T5" fmla="*/ 48 h 128"/>
                  <a:gd name="T6" fmla="*/ 114 w 159"/>
                  <a:gd name="T7" fmla="*/ 66 h 128"/>
                  <a:gd name="T8" fmla="*/ 95 w 159"/>
                  <a:gd name="T9" fmla="*/ 84 h 128"/>
                  <a:gd name="T10" fmla="*/ 75 w 159"/>
                  <a:gd name="T11" fmla="*/ 98 h 128"/>
                  <a:gd name="T12" fmla="*/ 53 w 159"/>
                  <a:gd name="T13" fmla="*/ 112 h 128"/>
                  <a:gd name="T14" fmla="*/ 29 w 159"/>
                  <a:gd name="T15" fmla="*/ 121 h 128"/>
                  <a:gd name="T16" fmla="*/ 3 w 159"/>
                  <a:gd name="T17" fmla="*/ 128 h 128"/>
                  <a:gd name="T18" fmla="*/ 0 w 159"/>
                  <a:gd name="T19" fmla="*/ 122 h 128"/>
                  <a:gd name="T20" fmla="*/ 24 w 159"/>
                  <a:gd name="T21" fmla="*/ 115 h 128"/>
                  <a:gd name="T22" fmla="*/ 49 w 159"/>
                  <a:gd name="T23" fmla="*/ 105 h 128"/>
                  <a:gd name="T24" fmla="*/ 70 w 159"/>
                  <a:gd name="T25" fmla="*/ 92 h 128"/>
                  <a:gd name="T26" fmla="*/ 90 w 159"/>
                  <a:gd name="T27" fmla="*/ 78 h 128"/>
                  <a:gd name="T28" fmla="*/ 108 w 159"/>
                  <a:gd name="T29" fmla="*/ 61 h 128"/>
                  <a:gd name="T30" fmla="*/ 125 w 159"/>
                  <a:gd name="T31" fmla="*/ 43 h 128"/>
                  <a:gd name="T32" fmla="*/ 140 w 159"/>
                  <a:gd name="T33" fmla="*/ 23 h 128"/>
                  <a:gd name="T34" fmla="*/ 152 w 159"/>
                  <a:gd name="T35" fmla="*/ 0 h 128"/>
                  <a:gd name="T36" fmla="*/ 159 w 159"/>
                  <a:gd name="T37" fmla="*/ 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128">
                    <a:moveTo>
                      <a:pt x="159" y="5"/>
                    </a:moveTo>
                    <a:lnTo>
                      <a:pt x="146" y="28"/>
                    </a:lnTo>
                    <a:lnTo>
                      <a:pt x="131" y="48"/>
                    </a:lnTo>
                    <a:lnTo>
                      <a:pt x="114" y="66"/>
                    </a:lnTo>
                    <a:lnTo>
                      <a:pt x="95" y="84"/>
                    </a:lnTo>
                    <a:lnTo>
                      <a:pt x="75" y="98"/>
                    </a:lnTo>
                    <a:lnTo>
                      <a:pt x="53" y="112"/>
                    </a:lnTo>
                    <a:lnTo>
                      <a:pt x="29" y="121"/>
                    </a:lnTo>
                    <a:lnTo>
                      <a:pt x="3" y="128"/>
                    </a:lnTo>
                    <a:lnTo>
                      <a:pt x="0" y="122"/>
                    </a:lnTo>
                    <a:lnTo>
                      <a:pt x="24" y="115"/>
                    </a:lnTo>
                    <a:lnTo>
                      <a:pt x="49" y="105"/>
                    </a:lnTo>
                    <a:lnTo>
                      <a:pt x="70" y="92"/>
                    </a:lnTo>
                    <a:lnTo>
                      <a:pt x="90" y="78"/>
                    </a:lnTo>
                    <a:lnTo>
                      <a:pt x="108" y="61"/>
                    </a:lnTo>
                    <a:lnTo>
                      <a:pt x="125" y="43"/>
                    </a:lnTo>
                    <a:lnTo>
                      <a:pt x="140" y="23"/>
                    </a:lnTo>
                    <a:lnTo>
                      <a:pt x="152" y="0"/>
                    </a:lnTo>
                    <a:lnTo>
                      <a:pt x="159" y="5"/>
                    </a:lnTo>
                    <a:close/>
                  </a:path>
                </a:pathLst>
              </a:custGeom>
              <a:solidFill>
                <a:srgbClr val="000000"/>
              </a:solidFill>
              <a:ln w="9525">
                <a:solidFill>
                  <a:schemeClr val="tx2"/>
                </a:solidFill>
                <a:round/>
                <a:headEnd/>
                <a:tailEnd/>
              </a:ln>
            </p:spPr>
            <p:txBody>
              <a:bodyPr/>
              <a:lstStyle/>
              <a:p>
                <a:endParaRPr lang="en-US" sz="3120"/>
              </a:p>
            </p:txBody>
          </p:sp>
          <p:sp>
            <p:nvSpPr>
              <p:cNvPr id="389956" name="Freeform 836"/>
              <p:cNvSpPr>
                <a:spLocks/>
              </p:cNvSpPr>
              <p:nvPr/>
            </p:nvSpPr>
            <p:spPr bwMode="auto">
              <a:xfrm>
                <a:off x="918" y="1681"/>
                <a:ext cx="4" cy="7"/>
              </a:xfrm>
              <a:custGeom>
                <a:avLst/>
                <a:gdLst>
                  <a:gd name="T0" fmla="*/ 8 w 8"/>
                  <a:gd name="T1" fmla="*/ 2 h 14"/>
                  <a:gd name="T2" fmla="*/ 1 w 8"/>
                  <a:gd name="T3" fmla="*/ 14 h 14"/>
                  <a:gd name="T4" fmla="*/ 8 w 8"/>
                  <a:gd name="T5" fmla="*/ 5 h 14"/>
                  <a:gd name="T6" fmla="*/ 1 w 8"/>
                  <a:gd name="T7" fmla="*/ 0 h 14"/>
                  <a:gd name="T8" fmla="*/ 0 w 8"/>
                  <a:gd name="T9" fmla="*/ 0 h 14"/>
                  <a:gd name="T10" fmla="*/ 8 w 8"/>
                  <a:gd name="T11" fmla="*/ 2 h 14"/>
                </a:gdLst>
                <a:ahLst/>
                <a:cxnLst>
                  <a:cxn ang="0">
                    <a:pos x="T0" y="T1"/>
                  </a:cxn>
                  <a:cxn ang="0">
                    <a:pos x="T2" y="T3"/>
                  </a:cxn>
                  <a:cxn ang="0">
                    <a:pos x="T4" y="T5"/>
                  </a:cxn>
                  <a:cxn ang="0">
                    <a:pos x="T6" y="T7"/>
                  </a:cxn>
                  <a:cxn ang="0">
                    <a:pos x="T8" y="T9"/>
                  </a:cxn>
                  <a:cxn ang="0">
                    <a:pos x="T10" y="T11"/>
                  </a:cxn>
                </a:cxnLst>
                <a:rect l="0" t="0" r="r" b="b"/>
                <a:pathLst>
                  <a:path w="8" h="14">
                    <a:moveTo>
                      <a:pt x="8" y="2"/>
                    </a:moveTo>
                    <a:lnTo>
                      <a:pt x="1" y="14"/>
                    </a:lnTo>
                    <a:lnTo>
                      <a:pt x="8" y="5"/>
                    </a:lnTo>
                    <a:lnTo>
                      <a:pt x="1" y="0"/>
                    </a:lnTo>
                    <a:lnTo>
                      <a:pt x="0" y="0"/>
                    </a:lnTo>
                    <a:lnTo>
                      <a:pt x="8" y="2"/>
                    </a:lnTo>
                    <a:close/>
                  </a:path>
                </a:pathLst>
              </a:custGeom>
              <a:solidFill>
                <a:srgbClr val="000000"/>
              </a:solidFill>
              <a:ln w="9525">
                <a:solidFill>
                  <a:schemeClr val="tx2"/>
                </a:solidFill>
                <a:round/>
                <a:headEnd/>
                <a:tailEnd/>
              </a:ln>
            </p:spPr>
            <p:txBody>
              <a:bodyPr/>
              <a:lstStyle/>
              <a:p>
                <a:endParaRPr lang="en-US" sz="3120"/>
              </a:p>
            </p:txBody>
          </p:sp>
          <p:sp>
            <p:nvSpPr>
              <p:cNvPr id="389957" name="Freeform 837"/>
              <p:cNvSpPr>
                <a:spLocks/>
              </p:cNvSpPr>
              <p:nvPr/>
            </p:nvSpPr>
            <p:spPr bwMode="auto">
              <a:xfrm>
                <a:off x="757" y="1737"/>
                <a:ext cx="87" cy="12"/>
              </a:xfrm>
              <a:custGeom>
                <a:avLst/>
                <a:gdLst>
                  <a:gd name="T0" fmla="*/ 175 w 175"/>
                  <a:gd name="T1" fmla="*/ 15 h 24"/>
                  <a:gd name="T2" fmla="*/ 131 w 175"/>
                  <a:gd name="T3" fmla="*/ 21 h 24"/>
                  <a:gd name="T4" fmla="*/ 106 w 175"/>
                  <a:gd name="T5" fmla="*/ 24 h 24"/>
                  <a:gd name="T6" fmla="*/ 85 w 175"/>
                  <a:gd name="T7" fmla="*/ 24 h 24"/>
                  <a:gd name="T8" fmla="*/ 39 w 175"/>
                  <a:gd name="T9" fmla="*/ 20 h 24"/>
                  <a:gd name="T10" fmla="*/ 0 w 175"/>
                  <a:gd name="T11" fmla="*/ 6 h 24"/>
                  <a:gd name="T12" fmla="*/ 3 w 175"/>
                  <a:gd name="T13" fmla="*/ 0 h 24"/>
                  <a:gd name="T14" fmla="*/ 42 w 175"/>
                  <a:gd name="T15" fmla="*/ 14 h 24"/>
                  <a:gd name="T16" fmla="*/ 85 w 175"/>
                  <a:gd name="T17" fmla="*/ 18 h 24"/>
                  <a:gd name="T18" fmla="*/ 106 w 175"/>
                  <a:gd name="T19" fmla="*/ 18 h 24"/>
                  <a:gd name="T20" fmla="*/ 128 w 175"/>
                  <a:gd name="T21" fmla="*/ 15 h 24"/>
                  <a:gd name="T22" fmla="*/ 172 w 175"/>
                  <a:gd name="T23" fmla="*/ 9 h 24"/>
                  <a:gd name="T24" fmla="*/ 175 w 175"/>
                  <a:gd name="T2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24">
                    <a:moveTo>
                      <a:pt x="175" y="15"/>
                    </a:moveTo>
                    <a:lnTo>
                      <a:pt x="131" y="21"/>
                    </a:lnTo>
                    <a:lnTo>
                      <a:pt x="106" y="24"/>
                    </a:lnTo>
                    <a:lnTo>
                      <a:pt x="85" y="24"/>
                    </a:lnTo>
                    <a:lnTo>
                      <a:pt x="39" y="20"/>
                    </a:lnTo>
                    <a:lnTo>
                      <a:pt x="0" y="6"/>
                    </a:lnTo>
                    <a:lnTo>
                      <a:pt x="3" y="0"/>
                    </a:lnTo>
                    <a:lnTo>
                      <a:pt x="42" y="14"/>
                    </a:lnTo>
                    <a:lnTo>
                      <a:pt x="85" y="18"/>
                    </a:lnTo>
                    <a:lnTo>
                      <a:pt x="106" y="18"/>
                    </a:lnTo>
                    <a:lnTo>
                      <a:pt x="128" y="15"/>
                    </a:lnTo>
                    <a:lnTo>
                      <a:pt x="172" y="9"/>
                    </a:lnTo>
                    <a:lnTo>
                      <a:pt x="175" y="15"/>
                    </a:lnTo>
                    <a:close/>
                  </a:path>
                </a:pathLst>
              </a:custGeom>
              <a:solidFill>
                <a:srgbClr val="000000"/>
              </a:solidFill>
              <a:ln w="9525">
                <a:solidFill>
                  <a:schemeClr val="tx2"/>
                </a:solidFill>
                <a:round/>
                <a:headEnd/>
                <a:tailEnd/>
              </a:ln>
            </p:spPr>
            <p:txBody>
              <a:bodyPr/>
              <a:lstStyle/>
              <a:p>
                <a:endParaRPr lang="en-US" sz="3120"/>
              </a:p>
            </p:txBody>
          </p:sp>
          <p:sp>
            <p:nvSpPr>
              <p:cNvPr id="389958" name="Freeform 838"/>
              <p:cNvSpPr>
                <a:spLocks/>
              </p:cNvSpPr>
              <p:nvPr/>
            </p:nvSpPr>
            <p:spPr bwMode="auto">
              <a:xfrm>
                <a:off x="843" y="1742"/>
                <a:ext cx="1"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89959" name="Freeform 839"/>
              <p:cNvSpPr>
                <a:spLocks/>
              </p:cNvSpPr>
              <p:nvPr/>
            </p:nvSpPr>
            <p:spPr bwMode="auto">
              <a:xfrm>
                <a:off x="694" y="1696"/>
                <a:ext cx="64" cy="44"/>
              </a:xfrm>
              <a:custGeom>
                <a:avLst/>
                <a:gdLst>
                  <a:gd name="T0" fmla="*/ 124 w 129"/>
                  <a:gd name="T1" fmla="*/ 88 h 88"/>
                  <a:gd name="T2" fmla="*/ 92 w 129"/>
                  <a:gd name="T3" fmla="*/ 70 h 88"/>
                  <a:gd name="T4" fmla="*/ 63 w 129"/>
                  <a:gd name="T5" fmla="*/ 50 h 88"/>
                  <a:gd name="T6" fmla="*/ 0 w 129"/>
                  <a:gd name="T7" fmla="*/ 6 h 88"/>
                  <a:gd name="T8" fmla="*/ 5 w 129"/>
                  <a:gd name="T9" fmla="*/ 0 h 88"/>
                  <a:gd name="T10" fmla="*/ 68 w 129"/>
                  <a:gd name="T11" fmla="*/ 44 h 88"/>
                  <a:gd name="T12" fmla="*/ 97 w 129"/>
                  <a:gd name="T13" fmla="*/ 64 h 88"/>
                  <a:gd name="T14" fmla="*/ 129 w 129"/>
                  <a:gd name="T15" fmla="*/ 82 h 88"/>
                  <a:gd name="T16" fmla="*/ 124 w 129"/>
                  <a:gd name="T1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88">
                    <a:moveTo>
                      <a:pt x="124" y="88"/>
                    </a:moveTo>
                    <a:lnTo>
                      <a:pt x="92" y="70"/>
                    </a:lnTo>
                    <a:lnTo>
                      <a:pt x="63" y="50"/>
                    </a:lnTo>
                    <a:lnTo>
                      <a:pt x="0" y="6"/>
                    </a:lnTo>
                    <a:lnTo>
                      <a:pt x="5" y="0"/>
                    </a:lnTo>
                    <a:lnTo>
                      <a:pt x="68" y="44"/>
                    </a:lnTo>
                    <a:lnTo>
                      <a:pt x="97" y="64"/>
                    </a:lnTo>
                    <a:lnTo>
                      <a:pt x="129" y="82"/>
                    </a:lnTo>
                    <a:lnTo>
                      <a:pt x="124" y="88"/>
                    </a:lnTo>
                    <a:close/>
                  </a:path>
                </a:pathLst>
              </a:custGeom>
              <a:solidFill>
                <a:srgbClr val="000000"/>
              </a:solidFill>
              <a:ln w="9525">
                <a:solidFill>
                  <a:schemeClr val="tx2"/>
                </a:solidFill>
                <a:round/>
                <a:headEnd/>
                <a:tailEnd/>
              </a:ln>
            </p:spPr>
            <p:txBody>
              <a:bodyPr/>
              <a:lstStyle/>
              <a:p>
                <a:endParaRPr lang="en-US" sz="3120"/>
              </a:p>
            </p:txBody>
          </p:sp>
          <p:sp>
            <p:nvSpPr>
              <p:cNvPr id="389960" name="Freeform 840"/>
              <p:cNvSpPr>
                <a:spLocks/>
              </p:cNvSpPr>
              <p:nvPr/>
            </p:nvSpPr>
            <p:spPr bwMode="auto">
              <a:xfrm>
                <a:off x="756" y="1737"/>
                <a:ext cx="2" cy="3"/>
              </a:xfrm>
              <a:custGeom>
                <a:avLst/>
                <a:gdLst>
                  <a:gd name="T0" fmla="*/ 2 w 5"/>
                  <a:gd name="T1" fmla="*/ 6 h 6"/>
                  <a:gd name="T2" fmla="*/ 0 w 5"/>
                  <a:gd name="T3" fmla="*/ 6 h 6"/>
                  <a:gd name="T4" fmla="*/ 5 w 5"/>
                  <a:gd name="T5" fmla="*/ 0 h 6"/>
                  <a:gd name="T6" fmla="*/ 2 w 5"/>
                  <a:gd name="T7" fmla="*/ 6 h 6"/>
                </a:gdLst>
                <a:ahLst/>
                <a:cxnLst>
                  <a:cxn ang="0">
                    <a:pos x="T0" y="T1"/>
                  </a:cxn>
                  <a:cxn ang="0">
                    <a:pos x="T2" y="T3"/>
                  </a:cxn>
                  <a:cxn ang="0">
                    <a:pos x="T4" y="T5"/>
                  </a:cxn>
                  <a:cxn ang="0">
                    <a:pos x="T6" y="T7"/>
                  </a:cxn>
                </a:cxnLst>
                <a:rect l="0" t="0" r="r" b="b"/>
                <a:pathLst>
                  <a:path w="5" h="6">
                    <a:moveTo>
                      <a:pt x="2" y="6"/>
                    </a:moveTo>
                    <a:lnTo>
                      <a:pt x="0" y="6"/>
                    </a:lnTo>
                    <a:lnTo>
                      <a:pt x="5" y="0"/>
                    </a:lnTo>
                    <a:lnTo>
                      <a:pt x="2" y="6"/>
                    </a:lnTo>
                    <a:close/>
                  </a:path>
                </a:pathLst>
              </a:custGeom>
              <a:solidFill>
                <a:srgbClr val="000000"/>
              </a:solidFill>
              <a:ln w="9525">
                <a:solidFill>
                  <a:schemeClr val="tx2"/>
                </a:solidFill>
                <a:round/>
                <a:headEnd/>
                <a:tailEnd/>
              </a:ln>
            </p:spPr>
            <p:txBody>
              <a:bodyPr/>
              <a:lstStyle/>
              <a:p>
                <a:endParaRPr lang="en-US" sz="3120"/>
              </a:p>
            </p:txBody>
          </p:sp>
          <p:sp>
            <p:nvSpPr>
              <p:cNvPr id="389961" name="Freeform 841"/>
              <p:cNvSpPr>
                <a:spLocks/>
              </p:cNvSpPr>
              <p:nvPr/>
            </p:nvSpPr>
            <p:spPr bwMode="auto">
              <a:xfrm>
                <a:off x="687" y="1688"/>
                <a:ext cx="10" cy="11"/>
              </a:xfrm>
              <a:custGeom>
                <a:avLst/>
                <a:gdLst>
                  <a:gd name="T0" fmla="*/ 15 w 20"/>
                  <a:gd name="T1" fmla="*/ 21 h 21"/>
                  <a:gd name="T2" fmla="*/ 6 w 20"/>
                  <a:gd name="T3" fmla="*/ 15 h 21"/>
                  <a:gd name="T4" fmla="*/ 0 w 20"/>
                  <a:gd name="T5" fmla="*/ 6 h 21"/>
                  <a:gd name="T6" fmla="*/ 5 w 20"/>
                  <a:gd name="T7" fmla="*/ 0 h 21"/>
                  <a:gd name="T8" fmla="*/ 11 w 20"/>
                  <a:gd name="T9" fmla="*/ 9 h 21"/>
                  <a:gd name="T10" fmla="*/ 20 w 20"/>
                  <a:gd name="T11" fmla="*/ 15 h 21"/>
                  <a:gd name="T12" fmla="*/ 15 w 20"/>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5" y="21"/>
                    </a:moveTo>
                    <a:lnTo>
                      <a:pt x="6" y="15"/>
                    </a:lnTo>
                    <a:lnTo>
                      <a:pt x="0" y="6"/>
                    </a:lnTo>
                    <a:lnTo>
                      <a:pt x="5" y="0"/>
                    </a:lnTo>
                    <a:lnTo>
                      <a:pt x="11" y="9"/>
                    </a:lnTo>
                    <a:lnTo>
                      <a:pt x="20" y="15"/>
                    </a:lnTo>
                    <a:lnTo>
                      <a:pt x="15" y="21"/>
                    </a:lnTo>
                    <a:close/>
                  </a:path>
                </a:pathLst>
              </a:custGeom>
              <a:solidFill>
                <a:srgbClr val="000000"/>
              </a:solidFill>
              <a:ln w="9525">
                <a:solidFill>
                  <a:schemeClr val="tx2"/>
                </a:solidFill>
                <a:round/>
                <a:headEnd/>
                <a:tailEnd/>
              </a:ln>
            </p:spPr>
            <p:txBody>
              <a:bodyPr/>
              <a:lstStyle/>
              <a:p>
                <a:endParaRPr lang="en-US" sz="3120"/>
              </a:p>
            </p:txBody>
          </p:sp>
          <p:sp>
            <p:nvSpPr>
              <p:cNvPr id="389962" name="Freeform 842"/>
              <p:cNvSpPr>
                <a:spLocks/>
              </p:cNvSpPr>
              <p:nvPr/>
            </p:nvSpPr>
            <p:spPr bwMode="auto">
              <a:xfrm>
                <a:off x="694" y="1696"/>
                <a:ext cx="3" cy="3"/>
              </a:xfrm>
              <a:custGeom>
                <a:avLst/>
                <a:gdLst>
                  <a:gd name="T0" fmla="*/ 5 w 5"/>
                  <a:gd name="T1" fmla="*/ 0 h 6"/>
                  <a:gd name="T2" fmla="*/ 0 w 5"/>
                  <a:gd name="T3" fmla="*/ 6 h 6"/>
                  <a:gd name="T4" fmla="*/ 5 w 5"/>
                  <a:gd name="T5" fmla="*/ 0 h 6"/>
                </a:gdLst>
                <a:ahLst/>
                <a:cxnLst>
                  <a:cxn ang="0">
                    <a:pos x="T0" y="T1"/>
                  </a:cxn>
                  <a:cxn ang="0">
                    <a:pos x="T2" y="T3"/>
                  </a:cxn>
                  <a:cxn ang="0">
                    <a:pos x="T4" y="T5"/>
                  </a:cxn>
                </a:cxnLst>
                <a:rect l="0" t="0" r="r" b="b"/>
                <a:pathLst>
                  <a:path w="5" h="6">
                    <a:moveTo>
                      <a:pt x="5" y="0"/>
                    </a:moveTo>
                    <a:lnTo>
                      <a:pt x="0" y="6"/>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89963" name="Freeform 843"/>
              <p:cNvSpPr>
                <a:spLocks/>
              </p:cNvSpPr>
              <p:nvPr/>
            </p:nvSpPr>
            <p:spPr bwMode="auto">
              <a:xfrm>
                <a:off x="687" y="1605"/>
                <a:ext cx="26" cy="86"/>
              </a:xfrm>
              <a:custGeom>
                <a:avLst/>
                <a:gdLst>
                  <a:gd name="T0" fmla="*/ 0 w 54"/>
                  <a:gd name="T1" fmla="*/ 167 h 172"/>
                  <a:gd name="T2" fmla="*/ 22 w 54"/>
                  <a:gd name="T3" fmla="*/ 103 h 172"/>
                  <a:gd name="T4" fmla="*/ 37 w 54"/>
                  <a:gd name="T5" fmla="*/ 50 h 172"/>
                  <a:gd name="T6" fmla="*/ 48 w 54"/>
                  <a:gd name="T7" fmla="*/ 0 h 172"/>
                  <a:gd name="T8" fmla="*/ 54 w 54"/>
                  <a:gd name="T9" fmla="*/ 3 h 172"/>
                  <a:gd name="T10" fmla="*/ 43 w 54"/>
                  <a:gd name="T11" fmla="*/ 53 h 172"/>
                  <a:gd name="T12" fmla="*/ 28 w 54"/>
                  <a:gd name="T13" fmla="*/ 106 h 172"/>
                  <a:gd name="T14" fmla="*/ 6 w 54"/>
                  <a:gd name="T15" fmla="*/ 172 h 172"/>
                  <a:gd name="T16" fmla="*/ 0 w 54"/>
                  <a:gd name="T17" fmla="*/ 16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72">
                    <a:moveTo>
                      <a:pt x="0" y="167"/>
                    </a:moveTo>
                    <a:lnTo>
                      <a:pt x="22" y="103"/>
                    </a:lnTo>
                    <a:lnTo>
                      <a:pt x="37" y="50"/>
                    </a:lnTo>
                    <a:lnTo>
                      <a:pt x="48" y="0"/>
                    </a:lnTo>
                    <a:lnTo>
                      <a:pt x="54" y="3"/>
                    </a:lnTo>
                    <a:lnTo>
                      <a:pt x="43" y="53"/>
                    </a:lnTo>
                    <a:lnTo>
                      <a:pt x="28" y="106"/>
                    </a:lnTo>
                    <a:lnTo>
                      <a:pt x="6" y="172"/>
                    </a:lnTo>
                    <a:lnTo>
                      <a:pt x="0" y="167"/>
                    </a:lnTo>
                    <a:close/>
                  </a:path>
                </a:pathLst>
              </a:custGeom>
              <a:solidFill>
                <a:srgbClr val="000000"/>
              </a:solidFill>
              <a:ln w="9525">
                <a:solidFill>
                  <a:schemeClr val="tx2"/>
                </a:solidFill>
                <a:round/>
                <a:headEnd/>
                <a:tailEnd/>
              </a:ln>
            </p:spPr>
            <p:txBody>
              <a:bodyPr/>
              <a:lstStyle/>
              <a:p>
                <a:endParaRPr lang="en-US" sz="3120"/>
              </a:p>
            </p:txBody>
          </p:sp>
          <p:sp>
            <p:nvSpPr>
              <p:cNvPr id="389964" name="Freeform 844"/>
              <p:cNvSpPr>
                <a:spLocks/>
              </p:cNvSpPr>
              <p:nvPr/>
            </p:nvSpPr>
            <p:spPr bwMode="auto">
              <a:xfrm>
                <a:off x="686" y="1688"/>
                <a:ext cx="4" cy="3"/>
              </a:xfrm>
              <a:custGeom>
                <a:avLst/>
                <a:gdLst>
                  <a:gd name="T0" fmla="*/ 1 w 7"/>
                  <a:gd name="T1" fmla="*/ 6 h 6"/>
                  <a:gd name="T2" fmla="*/ 0 w 7"/>
                  <a:gd name="T3" fmla="*/ 4 h 6"/>
                  <a:gd name="T4" fmla="*/ 1 w 7"/>
                  <a:gd name="T5" fmla="*/ 1 h 6"/>
                  <a:gd name="T6" fmla="*/ 7 w 7"/>
                  <a:gd name="T7" fmla="*/ 6 h 6"/>
                  <a:gd name="T8" fmla="*/ 6 w 7"/>
                  <a:gd name="T9" fmla="*/ 0 h 6"/>
                  <a:gd name="T10" fmla="*/ 1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1" y="6"/>
                    </a:moveTo>
                    <a:lnTo>
                      <a:pt x="0" y="4"/>
                    </a:lnTo>
                    <a:lnTo>
                      <a:pt x="1" y="1"/>
                    </a:lnTo>
                    <a:lnTo>
                      <a:pt x="7" y="6"/>
                    </a:lnTo>
                    <a:lnTo>
                      <a:pt x="6"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89965" name="Freeform 845"/>
              <p:cNvSpPr>
                <a:spLocks/>
              </p:cNvSpPr>
              <p:nvPr/>
            </p:nvSpPr>
            <p:spPr bwMode="auto">
              <a:xfrm>
                <a:off x="709" y="1577"/>
                <a:ext cx="4" cy="29"/>
              </a:xfrm>
              <a:custGeom>
                <a:avLst/>
                <a:gdLst>
                  <a:gd name="T0" fmla="*/ 4 w 10"/>
                  <a:gd name="T1" fmla="*/ 57 h 57"/>
                  <a:gd name="T2" fmla="*/ 4 w 10"/>
                  <a:gd name="T3" fmla="*/ 28 h 57"/>
                  <a:gd name="T4" fmla="*/ 0 w 10"/>
                  <a:gd name="T5" fmla="*/ 0 h 57"/>
                  <a:gd name="T6" fmla="*/ 7 w 10"/>
                  <a:gd name="T7" fmla="*/ 0 h 57"/>
                  <a:gd name="T8" fmla="*/ 10 w 10"/>
                  <a:gd name="T9" fmla="*/ 28 h 57"/>
                  <a:gd name="T10" fmla="*/ 10 w 10"/>
                  <a:gd name="T11" fmla="*/ 57 h 57"/>
                  <a:gd name="T12" fmla="*/ 4 w 10"/>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0" h="57">
                    <a:moveTo>
                      <a:pt x="4" y="57"/>
                    </a:moveTo>
                    <a:lnTo>
                      <a:pt x="4" y="28"/>
                    </a:lnTo>
                    <a:lnTo>
                      <a:pt x="0" y="0"/>
                    </a:lnTo>
                    <a:lnTo>
                      <a:pt x="7" y="0"/>
                    </a:lnTo>
                    <a:lnTo>
                      <a:pt x="10" y="28"/>
                    </a:lnTo>
                    <a:lnTo>
                      <a:pt x="10" y="57"/>
                    </a:lnTo>
                    <a:lnTo>
                      <a:pt x="4" y="57"/>
                    </a:lnTo>
                    <a:close/>
                  </a:path>
                </a:pathLst>
              </a:custGeom>
              <a:solidFill>
                <a:srgbClr val="000000"/>
              </a:solidFill>
              <a:ln w="9525">
                <a:solidFill>
                  <a:schemeClr val="tx2"/>
                </a:solidFill>
                <a:round/>
                <a:headEnd/>
                <a:tailEnd/>
              </a:ln>
            </p:spPr>
            <p:txBody>
              <a:bodyPr/>
              <a:lstStyle/>
              <a:p>
                <a:endParaRPr lang="en-US" sz="3120"/>
              </a:p>
            </p:txBody>
          </p:sp>
          <p:sp>
            <p:nvSpPr>
              <p:cNvPr id="389966" name="Freeform 846"/>
              <p:cNvSpPr>
                <a:spLocks/>
              </p:cNvSpPr>
              <p:nvPr/>
            </p:nvSpPr>
            <p:spPr bwMode="auto">
              <a:xfrm>
                <a:off x="710" y="1605"/>
                <a:ext cx="3" cy="2"/>
              </a:xfrm>
              <a:custGeom>
                <a:avLst/>
                <a:gdLst>
                  <a:gd name="T0" fmla="*/ 6 w 6"/>
                  <a:gd name="T1" fmla="*/ 3 h 3"/>
                  <a:gd name="T2" fmla="*/ 6 w 6"/>
                  <a:gd name="T3" fmla="*/ 1 h 3"/>
                  <a:gd name="T4" fmla="*/ 0 w 6"/>
                  <a:gd name="T5" fmla="*/ 1 h 3"/>
                  <a:gd name="T6" fmla="*/ 0 w 6"/>
                  <a:gd name="T7" fmla="*/ 0 h 3"/>
                  <a:gd name="T8" fmla="*/ 6 w 6"/>
                  <a:gd name="T9" fmla="*/ 3 h 3"/>
                </a:gdLst>
                <a:ahLst/>
                <a:cxnLst>
                  <a:cxn ang="0">
                    <a:pos x="T0" y="T1"/>
                  </a:cxn>
                  <a:cxn ang="0">
                    <a:pos x="T2" y="T3"/>
                  </a:cxn>
                  <a:cxn ang="0">
                    <a:pos x="T4" y="T5"/>
                  </a:cxn>
                  <a:cxn ang="0">
                    <a:pos x="T6" y="T7"/>
                  </a:cxn>
                  <a:cxn ang="0">
                    <a:pos x="T8" y="T9"/>
                  </a:cxn>
                </a:cxnLst>
                <a:rect l="0" t="0" r="r" b="b"/>
                <a:pathLst>
                  <a:path w="6" h="3">
                    <a:moveTo>
                      <a:pt x="6" y="3"/>
                    </a:moveTo>
                    <a:lnTo>
                      <a:pt x="6" y="1"/>
                    </a:lnTo>
                    <a:lnTo>
                      <a:pt x="0" y="1"/>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89967" name="Freeform 847"/>
              <p:cNvSpPr>
                <a:spLocks/>
              </p:cNvSpPr>
              <p:nvPr/>
            </p:nvSpPr>
            <p:spPr bwMode="auto">
              <a:xfrm>
                <a:off x="697" y="1508"/>
                <a:ext cx="15" cy="70"/>
              </a:xfrm>
              <a:custGeom>
                <a:avLst/>
                <a:gdLst>
                  <a:gd name="T0" fmla="*/ 24 w 31"/>
                  <a:gd name="T1" fmla="*/ 140 h 140"/>
                  <a:gd name="T2" fmla="*/ 15 w 31"/>
                  <a:gd name="T3" fmla="*/ 105 h 140"/>
                  <a:gd name="T4" fmla="*/ 8 w 31"/>
                  <a:gd name="T5" fmla="*/ 70 h 140"/>
                  <a:gd name="T6" fmla="*/ 3 w 31"/>
                  <a:gd name="T7" fmla="*/ 37 h 140"/>
                  <a:gd name="T8" fmla="*/ 0 w 31"/>
                  <a:gd name="T9" fmla="*/ 0 h 140"/>
                  <a:gd name="T10" fmla="*/ 6 w 31"/>
                  <a:gd name="T11" fmla="*/ 0 h 140"/>
                  <a:gd name="T12" fmla="*/ 9 w 31"/>
                  <a:gd name="T13" fmla="*/ 37 h 140"/>
                  <a:gd name="T14" fmla="*/ 14 w 31"/>
                  <a:gd name="T15" fmla="*/ 70 h 140"/>
                  <a:gd name="T16" fmla="*/ 21 w 31"/>
                  <a:gd name="T17" fmla="*/ 102 h 140"/>
                  <a:gd name="T18" fmla="*/ 31 w 31"/>
                  <a:gd name="T19" fmla="*/ 137 h 140"/>
                  <a:gd name="T20" fmla="*/ 24 w 31"/>
                  <a:gd name="T21"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0">
                    <a:moveTo>
                      <a:pt x="24" y="140"/>
                    </a:moveTo>
                    <a:lnTo>
                      <a:pt x="15" y="105"/>
                    </a:lnTo>
                    <a:lnTo>
                      <a:pt x="8" y="70"/>
                    </a:lnTo>
                    <a:lnTo>
                      <a:pt x="3" y="37"/>
                    </a:lnTo>
                    <a:lnTo>
                      <a:pt x="0" y="0"/>
                    </a:lnTo>
                    <a:lnTo>
                      <a:pt x="6" y="0"/>
                    </a:lnTo>
                    <a:lnTo>
                      <a:pt x="9" y="37"/>
                    </a:lnTo>
                    <a:lnTo>
                      <a:pt x="14" y="70"/>
                    </a:lnTo>
                    <a:lnTo>
                      <a:pt x="21" y="102"/>
                    </a:lnTo>
                    <a:lnTo>
                      <a:pt x="31" y="137"/>
                    </a:lnTo>
                    <a:lnTo>
                      <a:pt x="24" y="140"/>
                    </a:lnTo>
                    <a:close/>
                  </a:path>
                </a:pathLst>
              </a:custGeom>
              <a:solidFill>
                <a:srgbClr val="000000"/>
              </a:solidFill>
              <a:ln w="9525">
                <a:solidFill>
                  <a:schemeClr val="tx2"/>
                </a:solidFill>
                <a:round/>
                <a:headEnd/>
                <a:tailEnd/>
              </a:ln>
            </p:spPr>
            <p:txBody>
              <a:bodyPr/>
              <a:lstStyle/>
              <a:p>
                <a:endParaRPr lang="en-US" sz="3120"/>
              </a:p>
            </p:txBody>
          </p:sp>
          <p:sp>
            <p:nvSpPr>
              <p:cNvPr id="389968" name="Freeform 848"/>
              <p:cNvSpPr>
                <a:spLocks/>
              </p:cNvSpPr>
              <p:nvPr/>
            </p:nvSpPr>
            <p:spPr bwMode="auto">
              <a:xfrm>
                <a:off x="709" y="1577"/>
                <a:ext cx="3" cy="1"/>
              </a:xfrm>
              <a:custGeom>
                <a:avLst/>
                <a:gdLst>
                  <a:gd name="T0" fmla="*/ 7 w 7"/>
                  <a:gd name="T1" fmla="*/ 2 h 3"/>
                  <a:gd name="T2" fmla="*/ 7 w 7"/>
                  <a:gd name="T3" fmla="*/ 0 h 3"/>
                  <a:gd name="T4" fmla="*/ 0 w 7"/>
                  <a:gd name="T5" fmla="*/ 3 h 3"/>
                  <a:gd name="T6" fmla="*/ 0 w 7"/>
                  <a:gd name="T7" fmla="*/ 2 h 3"/>
                  <a:gd name="T8" fmla="*/ 7 w 7"/>
                  <a:gd name="T9" fmla="*/ 2 h 3"/>
                </a:gdLst>
                <a:ahLst/>
                <a:cxnLst>
                  <a:cxn ang="0">
                    <a:pos x="T0" y="T1"/>
                  </a:cxn>
                  <a:cxn ang="0">
                    <a:pos x="T2" y="T3"/>
                  </a:cxn>
                  <a:cxn ang="0">
                    <a:pos x="T4" y="T5"/>
                  </a:cxn>
                  <a:cxn ang="0">
                    <a:pos x="T6" y="T7"/>
                  </a:cxn>
                  <a:cxn ang="0">
                    <a:pos x="T8" y="T9"/>
                  </a:cxn>
                </a:cxnLst>
                <a:rect l="0" t="0" r="r" b="b"/>
                <a:pathLst>
                  <a:path w="7" h="3">
                    <a:moveTo>
                      <a:pt x="7" y="2"/>
                    </a:moveTo>
                    <a:lnTo>
                      <a:pt x="7" y="0"/>
                    </a:lnTo>
                    <a:lnTo>
                      <a:pt x="0" y="3"/>
                    </a:lnTo>
                    <a:lnTo>
                      <a:pt x="0" y="2"/>
                    </a:lnTo>
                    <a:lnTo>
                      <a:pt x="7" y="2"/>
                    </a:lnTo>
                    <a:close/>
                  </a:path>
                </a:pathLst>
              </a:custGeom>
              <a:solidFill>
                <a:srgbClr val="000000"/>
              </a:solidFill>
              <a:ln w="9525">
                <a:solidFill>
                  <a:schemeClr val="tx2"/>
                </a:solidFill>
                <a:round/>
                <a:headEnd/>
                <a:tailEnd/>
              </a:ln>
            </p:spPr>
            <p:txBody>
              <a:bodyPr/>
              <a:lstStyle/>
              <a:p>
                <a:endParaRPr lang="en-US" sz="3120"/>
              </a:p>
            </p:txBody>
          </p:sp>
          <p:sp>
            <p:nvSpPr>
              <p:cNvPr id="389969" name="Freeform 849"/>
              <p:cNvSpPr>
                <a:spLocks/>
              </p:cNvSpPr>
              <p:nvPr/>
            </p:nvSpPr>
            <p:spPr bwMode="auto">
              <a:xfrm>
                <a:off x="695" y="1379"/>
                <a:ext cx="19" cy="129"/>
              </a:xfrm>
              <a:custGeom>
                <a:avLst/>
                <a:gdLst>
                  <a:gd name="T0" fmla="*/ 3 w 38"/>
                  <a:gd name="T1" fmla="*/ 259 h 259"/>
                  <a:gd name="T2" fmla="*/ 0 w 38"/>
                  <a:gd name="T3" fmla="*/ 195 h 259"/>
                  <a:gd name="T4" fmla="*/ 3 w 38"/>
                  <a:gd name="T5" fmla="*/ 130 h 259"/>
                  <a:gd name="T6" fmla="*/ 12 w 38"/>
                  <a:gd name="T7" fmla="*/ 63 h 259"/>
                  <a:gd name="T8" fmla="*/ 21 w 38"/>
                  <a:gd name="T9" fmla="*/ 31 h 259"/>
                  <a:gd name="T10" fmla="*/ 32 w 38"/>
                  <a:gd name="T11" fmla="*/ 0 h 259"/>
                  <a:gd name="T12" fmla="*/ 38 w 38"/>
                  <a:gd name="T13" fmla="*/ 5 h 259"/>
                  <a:gd name="T14" fmla="*/ 27 w 38"/>
                  <a:gd name="T15" fmla="*/ 35 h 259"/>
                  <a:gd name="T16" fmla="*/ 18 w 38"/>
                  <a:gd name="T17" fmla="*/ 66 h 259"/>
                  <a:gd name="T18" fmla="*/ 9 w 38"/>
                  <a:gd name="T19" fmla="*/ 130 h 259"/>
                  <a:gd name="T20" fmla="*/ 8 w 38"/>
                  <a:gd name="T21" fmla="*/ 195 h 259"/>
                  <a:gd name="T22" fmla="*/ 9 w 38"/>
                  <a:gd name="T23" fmla="*/ 259 h 259"/>
                  <a:gd name="T24" fmla="*/ 3 w 38"/>
                  <a:gd name="T25"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59">
                    <a:moveTo>
                      <a:pt x="3" y="259"/>
                    </a:moveTo>
                    <a:lnTo>
                      <a:pt x="0" y="195"/>
                    </a:lnTo>
                    <a:lnTo>
                      <a:pt x="3" y="130"/>
                    </a:lnTo>
                    <a:lnTo>
                      <a:pt x="12" y="63"/>
                    </a:lnTo>
                    <a:lnTo>
                      <a:pt x="21" y="31"/>
                    </a:lnTo>
                    <a:lnTo>
                      <a:pt x="32" y="0"/>
                    </a:lnTo>
                    <a:lnTo>
                      <a:pt x="38" y="5"/>
                    </a:lnTo>
                    <a:lnTo>
                      <a:pt x="27" y="35"/>
                    </a:lnTo>
                    <a:lnTo>
                      <a:pt x="18" y="66"/>
                    </a:lnTo>
                    <a:lnTo>
                      <a:pt x="9" y="130"/>
                    </a:lnTo>
                    <a:lnTo>
                      <a:pt x="8" y="195"/>
                    </a:lnTo>
                    <a:lnTo>
                      <a:pt x="9" y="259"/>
                    </a:lnTo>
                    <a:lnTo>
                      <a:pt x="3" y="259"/>
                    </a:lnTo>
                    <a:close/>
                  </a:path>
                </a:pathLst>
              </a:custGeom>
              <a:solidFill>
                <a:srgbClr val="000000"/>
              </a:solidFill>
              <a:ln w="9525">
                <a:solidFill>
                  <a:schemeClr val="tx2"/>
                </a:solidFill>
                <a:round/>
                <a:headEnd/>
                <a:tailEnd/>
              </a:ln>
            </p:spPr>
            <p:txBody>
              <a:bodyPr/>
              <a:lstStyle/>
              <a:p>
                <a:endParaRPr lang="en-US" sz="3120"/>
              </a:p>
            </p:txBody>
          </p:sp>
          <p:sp>
            <p:nvSpPr>
              <p:cNvPr id="389970" name="Freeform 850"/>
              <p:cNvSpPr>
                <a:spLocks/>
              </p:cNvSpPr>
              <p:nvPr/>
            </p:nvSpPr>
            <p:spPr bwMode="auto">
              <a:xfrm>
                <a:off x="697" y="150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971" name="Freeform 851"/>
              <p:cNvSpPr>
                <a:spLocks/>
              </p:cNvSpPr>
              <p:nvPr/>
            </p:nvSpPr>
            <p:spPr bwMode="auto">
              <a:xfrm>
                <a:off x="711" y="1347"/>
                <a:ext cx="18" cy="34"/>
              </a:xfrm>
              <a:custGeom>
                <a:avLst/>
                <a:gdLst>
                  <a:gd name="T0" fmla="*/ 0 w 35"/>
                  <a:gd name="T1" fmla="*/ 62 h 67"/>
                  <a:gd name="T2" fmla="*/ 6 w 35"/>
                  <a:gd name="T3" fmla="*/ 67 h 67"/>
                  <a:gd name="T4" fmla="*/ 35 w 35"/>
                  <a:gd name="T5" fmla="*/ 5 h 67"/>
                  <a:gd name="T6" fmla="*/ 29 w 35"/>
                  <a:gd name="T7" fmla="*/ 0 h 67"/>
                  <a:gd name="T8" fmla="*/ 0 w 35"/>
                  <a:gd name="T9" fmla="*/ 62 h 67"/>
                </a:gdLst>
                <a:ahLst/>
                <a:cxnLst>
                  <a:cxn ang="0">
                    <a:pos x="T0" y="T1"/>
                  </a:cxn>
                  <a:cxn ang="0">
                    <a:pos x="T2" y="T3"/>
                  </a:cxn>
                  <a:cxn ang="0">
                    <a:pos x="T4" y="T5"/>
                  </a:cxn>
                  <a:cxn ang="0">
                    <a:pos x="T6" y="T7"/>
                  </a:cxn>
                  <a:cxn ang="0">
                    <a:pos x="T8" y="T9"/>
                  </a:cxn>
                </a:cxnLst>
                <a:rect l="0" t="0" r="r" b="b"/>
                <a:pathLst>
                  <a:path w="35" h="67">
                    <a:moveTo>
                      <a:pt x="0" y="62"/>
                    </a:moveTo>
                    <a:lnTo>
                      <a:pt x="6" y="67"/>
                    </a:lnTo>
                    <a:lnTo>
                      <a:pt x="35" y="5"/>
                    </a:lnTo>
                    <a:lnTo>
                      <a:pt x="29" y="0"/>
                    </a:lnTo>
                    <a:lnTo>
                      <a:pt x="0" y="62"/>
                    </a:lnTo>
                    <a:close/>
                  </a:path>
                </a:pathLst>
              </a:custGeom>
              <a:solidFill>
                <a:srgbClr val="000000"/>
              </a:solidFill>
              <a:ln w="9525">
                <a:solidFill>
                  <a:schemeClr val="tx2"/>
                </a:solidFill>
                <a:round/>
                <a:headEnd/>
                <a:tailEnd/>
              </a:ln>
            </p:spPr>
            <p:txBody>
              <a:bodyPr/>
              <a:lstStyle/>
              <a:p>
                <a:endParaRPr lang="en-US" sz="3120"/>
              </a:p>
            </p:txBody>
          </p:sp>
          <p:sp>
            <p:nvSpPr>
              <p:cNvPr id="389972" name="Freeform 852"/>
              <p:cNvSpPr>
                <a:spLocks/>
              </p:cNvSpPr>
              <p:nvPr/>
            </p:nvSpPr>
            <p:spPr bwMode="auto">
              <a:xfrm>
                <a:off x="711" y="1379"/>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973" name="Rectangle 853"/>
              <p:cNvSpPr>
                <a:spLocks noChangeArrowheads="1"/>
              </p:cNvSpPr>
              <p:nvPr/>
            </p:nvSpPr>
            <p:spPr bwMode="auto">
              <a:xfrm>
                <a:off x="726" y="1347"/>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89974" name="Freeform 854"/>
              <p:cNvSpPr>
                <a:spLocks/>
              </p:cNvSpPr>
              <p:nvPr/>
            </p:nvSpPr>
            <p:spPr bwMode="auto">
              <a:xfrm>
                <a:off x="726" y="1347"/>
                <a:ext cx="3" cy="3"/>
              </a:xfrm>
              <a:custGeom>
                <a:avLst/>
                <a:gdLst>
                  <a:gd name="T0" fmla="*/ 6 w 8"/>
                  <a:gd name="T1" fmla="*/ 5 h 5"/>
                  <a:gd name="T2" fmla="*/ 8 w 8"/>
                  <a:gd name="T3" fmla="*/ 1 h 5"/>
                  <a:gd name="T4" fmla="*/ 0 w 8"/>
                  <a:gd name="T5" fmla="*/ 1 h 5"/>
                  <a:gd name="T6" fmla="*/ 0 w 8"/>
                  <a:gd name="T7" fmla="*/ 0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lnTo>
                      <a:pt x="8" y="1"/>
                    </a:lnTo>
                    <a:lnTo>
                      <a:pt x="0" y="1"/>
                    </a:ln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89975" name="Freeform 855"/>
              <p:cNvSpPr>
                <a:spLocks/>
              </p:cNvSpPr>
              <p:nvPr/>
            </p:nvSpPr>
            <p:spPr bwMode="auto">
              <a:xfrm>
                <a:off x="841" y="1067"/>
                <a:ext cx="5" cy="64"/>
              </a:xfrm>
              <a:custGeom>
                <a:avLst/>
                <a:gdLst>
                  <a:gd name="T0" fmla="*/ 9 w 9"/>
                  <a:gd name="T1" fmla="*/ 0 h 130"/>
                  <a:gd name="T2" fmla="*/ 8 w 9"/>
                  <a:gd name="T3" fmla="*/ 45 h 130"/>
                  <a:gd name="T4" fmla="*/ 6 w 9"/>
                  <a:gd name="T5" fmla="*/ 77 h 130"/>
                  <a:gd name="T6" fmla="*/ 8 w 9"/>
                  <a:gd name="T7" fmla="*/ 104 h 130"/>
                  <a:gd name="T8" fmla="*/ 9 w 9"/>
                  <a:gd name="T9" fmla="*/ 130 h 130"/>
                  <a:gd name="T10" fmla="*/ 1 w 9"/>
                  <a:gd name="T11" fmla="*/ 130 h 130"/>
                  <a:gd name="T12" fmla="*/ 0 w 9"/>
                  <a:gd name="T13" fmla="*/ 104 h 130"/>
                  <a:gd name="T14" fmla="*/ 0 w 9"/>
                  <a:gd name="T15" fmla="*/ 77 h 130"/>
                  <a:gd name="T16" fmla="*/ 0 w 9"/>
                  <a:gd name="T17" fmla="*/ 45 h 130"/>
                  <a:gd name="T18" fmla="*/ 3 w 9"/>
                  <a:gd name="T19" fmla="*/ 0 h 130"/>
                  <a:gd name="T20" fmla="*/ 9 w 9"/>
                  <a:gd name="T2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0">
                    <a:moveTo>
                      <a:pt x="9" y="0"/>
                    </a:moveTo>
                    <a:lnTo>
                      <a:pt x="8" y="45"/>
                    </a:lnTo>
                    <a:lnTo>
                      <a:pt x="6" y="77"/>
                    </a:lnTo>
                    <a:lnTo>
                      <a:pt x="8" y="104"/>
                    </a:lnTo>
                    <a:lnTo>
                      <a:pt x="9" y="130"/>
                    </a:lnTo>
                    <a:lnTo>
                      <a:pt x="1" y="130"/>
                    </a:lnTo>
                    <a:lnTo>
                      <a:pt x="0" y="104"/>
                    </a:lnTo>
                    <a:lnTo>
                      <a:pt x="0" y="77"/>
                    </a:lnTo>
                    <a:lnTo>
                      <a:pt x="0" y="45"/>
                    </a:lnTo>
                    <a:lnTo>
                      <a:pt x="3"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89976" name="Oval 856"/>
              <p:cNvSpPr>
                <a:spLocks noChangeArrowheads="1"/>
              </p:cNvSpPr>
              <p:nvPr/>
            </p:nvSpPr>
            <p:spPr bwMode="auto">
              <a:xfrm>
                <a:off x="842" y="1129"/>
                <a:ext cx="4" cy="4"/>
              </a:xfrm>
              <a:prstGeom prst="ellipse">
                <a:avLst/>
              </a:prstGeom>
              <a:solidFill>
                <a:srgbClr val="000000"/>
              </a:solidFill>
              <a:ln w="9525">
                <a:solidFill>
                  <a:schemeClr val="tx2"/>
                </a:solidFill>
                <a:round/>
                <a:headEnd/>
                <a:tailEnd/>
              </a:ln>
            </p:spPr>
            <p:txBody>
              <a:bodyPr/>
              <a:lstStyle/>
              <a:p>
                <a:endParaRPr lang="en-US" sz="3120"/>
              </a:p>
            </p:txBody>
          </p:sp>
          <p:sp>
            <p:nvSpPr>
              <p:cNvPr id="389977" name="Oval 857"/>
              <p:cNvSpPr>
                <a:spLocks noChangeArrowheads="1"/>
              </p:cNvSpPr>
              <p:nvPr/>
            </p:nvSpPr>
            <p:spPr bwMode="auto">
              <a:xfrm>
                <a:off x="843" y="1065"/>
                <a:ext cx="3" cy="3"/>
              </a:xfrm>
              <a:prstGeom prst="ellipse">
                <a:avLst/>
              </a:prstGeom>
              <a:solidFill>
                <a:srgbClr val="000000"/>
              </a:solidFill>
              <a:ln w="9525">
                <a:solidFill>
                  <a:schemeClr val="tx2"/>
                </a:solidFill>
                <a:round/>
                <a:headEnd/>
                <a:tailEnd/>
              </a:ln>
            </p:spPr>
            <p:txBody>
              <a:bodyPr/>
              <a:lstStyle/>
              <a:p>
                <a:endParaRPr lang="en-US" sz="3120"/>
              </a:p>
            </p:txBody>
          </p:sp>
          <p:sp>
            <p:nvSpPr>
              <p:cNvPr id="389978" name="Freeform 858"/>
              <p:cNvSpPr>
                <a:spLocks/>
              </p:cNvSpPr>
              <p:nvPr/>
            </p:nvSpPr>
            <p:spPr bwMode="auto">
              <a:xfrm>
                <a:off x="760" y="1273"/>
                <a:ext cx="56" cy="33"/>
              </a:xfrm>
              <a:custGeom>
                <a:avLst/>
                <a:gdLst>
                  <a:gd name="T0" fmla="*/ 0 w 111"/>
                  <a:gd name="T1" fmla="*/ 61 h 65"/>
                  <a:gd name="T2" fmla="*/ 10 w 111"/>
                  <a:gd name="T3" fmla="*/ 49 h 65"/>
                  <a:gd name="T4" fmla="*/ 16 w 111"/>
                  <a:gd name="T5" fmla="*/ 42 h 65"/>
                  <a:gd name="T6" fmla="*/ 23 w 111"/>
                  <a:gd name="T7" fmla="*/ 38 h 65"/>
                  <a:gd name="T8" fmla="*/ 35 w 111"/>
                  <a:gd name="T9" fmla="*/ 29 h 65"/>
                  <a:gd name="T10" fmla="*/ 48 w 111"/>
                  <a:gd name="T11" fmla="*/ 20 h 65"/>
                  <a:gd name="T12" fmla="*/ 64 w 111"/>
                  <a:gd name="T13" fmla="*/ 14 h 65"/>
                  <a:gd name="T14" fmla="*/ 79 w 111"/>
                  <a:gd name="T15" fmla="*/ 7 h 65"/>
                  <a:gd name="T16" fmla="*/ 94 w 111"/>
                  <a:gd name="T17" fmla="*/ 3 h 65"/>
                  <a:gd name="T18" fmla="*/ 108 w 111"/>
                  <a:gd name="T19" fmla="*/ 0 h 65"/>
                  <a:gd name="T20" fmla="*/ 111 w 111"/>
                  <a:gd name="T21" fmla="*/ 6 h 65"/>
                  <a:gd name="T22" fmla="*/ 96 w 111"/>
                  <a:gd name="T23" fmla="*/ 9 h 65"/>
                  <a:gd name="T24" fmla="*/ 81 w 111"/>
                  <a:gd name="T25" fmla="*/ 15 h 65"/>
                  <a:gd name="T26" fmla="*/ 67 w 111"/>
                  <a:gd name="T27" fmla="*/ 20 h 65"/>
                  <a:gd name="T28" fmla="*/ 52 w 111"/>
                  <a:gd name="T29" fmla="*/ 26 h 65"/>
                  <a:gd name="T30" fmla="*/ 39 w 111"/>
                  <a:gd name="T31" fmla="*/ 35 h 65"/>
                  <a:gd name="T32" fmla="*/ 26 w 111"/>
                  <a:gd name="T33" fmla="*/ 42 h 65"/>
                  <a:gd name="T34" fmla="*/ 21 w 111"/>
                  <a:gd name="T35" fmla="*/ 49 h 65"/>
                  <a:gd name="T36" fmla="*/ 15 w 111"/>
                  <a:gd name="T37" fmla="*/ 53 h 65"/>
                  <a:gd name="T38" fmla="*/ 6 w 111"/>
                  <a:gd name="T39" fmla="*/ 65 h 65"/>
                  <a:gd name="T40" fmla="*/ 0 w 111"/>
                  <a:gd name="T41"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65">
                    <a:moveTo>
                      <a:pt x="0" y="61"/>
                    </a:moveTo>
                    <a:lnTo>
                      <a:pt x="10" y="49"/>
                    </a:lnTo>
                    <a:lnTo>
                      <a:pt x="16" y="42"/>
                    </a:lnTo>
                    <a:lnTo>
                      <a:pt x="23" y="38"/>
                    </a:lnTo>
                    <a:lnTo>
                      <a:pt x="35" y="29"/>
                    </a:lnTo>
                    <a:lnTo>
                      <a:pt x="48" y="20"/>
                    </a:lnTo>
                    <a:lnTo>
                      <a:pt x="64" y="14"/>
                    </a:lnTo>
                    <a:lnTo>
                      <a:pt x="79" y="7"/>
                    </a:lnTo>
                    <a:lnTo>
                      <a:pt x="94" y="3"/>
                    </a:lnTo>
                    <a:lnTo>
                      <a:pt x="108" y="0"/>
                    </a:lnTo>
                    <a:lnTo>
                      <a:pt x="111" y="6"/>
                    </a:lnTo>
                    <a:lnTo>
                      <a:pt x="96" y="9"/>
                    </a:lnTo>
                    <a:lnTo>
                      <a:pt x="81" y="15"/>
                    </a:lnTo>
                    <a:lnTo>
                      <a:pt x="67" y="20"/>
                    </a:lnTo>
                    <a:lnTo>
                      <a:pt x="52" y="26"/>
                    </a:lnTo>
                    <a:lnTo>
                      <a:pt x="39" y="35"/>
                    </a:lnTo>
                    <a:lnTo>
                      <a:pt x="26" y="42"/>
                    </a:lnTo>
                    <a:lnTo>
                      <a:pt x="21" y="49"/>
                    </a:lnTo>
                    <a:lnTo>
                      <a:pt x="15" y="53"/>
                    </a:lnTo>
                    <a:lnTo>
                      <a:pt x="6" y="65"/>
                    </a:lnTo>
                    <a:lnTo>
                      <a:pt x="0" y="61"/>
                    </a:lnTo>
                    <a:close/>
                  </a:path>
                </a:pathLst>
              </a:custGeom>
              <a:solidFill>
                <a:srgbClr val="000000"/>
              </a:solidFill>
              <a:ln w="9525">
                <a:solidFill>
                  <a:schemeClr val="tx2"/>
                </a:solidFill>
                <a:round/>
                <a:headEnd/>
                <a:tailEnd/>
              </a:ln>
            </p:spPr>
            <p:txBody>
              <a:bodyPr/>
              <a:lstStyle/>
              <a:p>
                <a:endParaRPr lang="en-US" sz="3120"/>
              </a:p>
            </p:txBody>
          </p:sp>
          <p:sp>
            <p:nvSpPr>
              <p:cNvPr id="389979" name="Oval 859"/>
              <p:cNvSpPr>
                <a:spLocks noChangeArrowheads="1"/>
              </p:cNvSpPr>
              <p:nvPr/>
            </p:nvSpPr>
            <p:spPr bwMode="auto">
              <a:xfrm>
                <a:off x="813" y="1272"/>
                <a:ext cx="3" cy="4"/>
              </a:xfrm>
              <a:prstGeom prst="ellipse">
                <a:avLst/>
              </a:prstGeom>
              <a:solidFill>
                <a:srgbClr val="000000"/>
              </a:solidFill>
              <a:ln w="9525">
                <a:solidFill>
                  <a:schemeClr val="tx2"/>
                </a:solidFill>
                <a:round/>
                <a:headEnd/>
                <a:tailEnd/>
              </a:ln>
            </p:spPr>
            <p:txBody>
              <a:bodyPr/>
              <a:lstStyle/>
              <a:p>
                <a:endParaRPr lang="en-US" sz="3120"/>
              </a:p>
            </p:txBody>
          </p:sp>
          <p:sp>
            <p:nvSpPr>
              <p:cNvPr id="389980" name="Oval 860"/>
              <p:cNvSpPr>
                <a:spLocks noChangeArrowheads="1"/>
              </p:cNvSpPr>
              <p:nvPr/>
            </p:nvSpPr>
            <p:spPr bwMode="auto">
              <a:xfrm>
                <a:off x="760" y="1303"/>
                <a:ext cx="3" cy="3"/>
              </a:xfrm>
              <a:prstGeom prst="ellipse">
                <a:avLst/>
              </a:prstGeom>
              <a:solidFill>
                <a:srgbClr val="000000"/>
              </a:solidFill>
              <a:ln w="9525">
                <a:solidFill>
                  <a:schemeClr val="tx2"/>
                </a:solidFill>
                <a:round/>
                <a:headEnd/>
                <a:tailEnd/>
              </a:ln>
            </p:spPr>
            <p:txBody>
              <a:bodyPr/>
              <a:lstStyle/>
              <a:p>
                <a:endParaRPr lang="en-US" sz="3120"/>
              </a:p>
            </p:txBody>
          </p:sp>
          <p:sp>
            <p:nvSpPr>
              <p:cNvPr id="389981" name="Freeform 861"/>
              <p:cNvSpPr>
                <a:spLocks/>
              </p:cNvSpPr>
              <p:nvPr/>
            </p:nvSpPr>
            <p:spPr bwMode="auto">
              <a:xfrm>
                <a:off x="783" y="1037"/>
                <a:ext cx="56" cy="11"/>
              </a:xfrm>
              <a:custGeom>
                <a:avLst/>
                <a:gdLst>
                  <a:gd name="T0" fmla="*/ 34 w 113"/>
                  <a:gd name="T1" fmla="*/ 5 h 23"/>
                  <a:gd name="T2" fmla="*/ 25 w 113"/>
                  <a:gd name="T3" fmla="*/ 8 h 23"/>
                  <a:gd name="T4" fmla="*/ 17 w 113"/>
                  <a:gd name="T5" fmla="*/ 11 h 23"/>
                  <a:gd name="T6" fmla="*/ 0 w 113"/>
                  <a:gd name="T7" fmla="*/ 17 h 23"/>
                  <a:gd name="T8" fmla="*/ 14 w 113"/>
                  <a:gd name="T9" fmla="*/ 18 h 23"/>
                  <a:gd name="T10" fmla="*/ 28 w 113"/>
                  <a:gd name="T11" fmla="*/ 21 h 23"/>
                  <a:gd name="T12" fmla="*/ 43 w 113"/>
                  <a:gd name="T13" fmla="*/ 23 h 23"/>
                  <a:gd name="T14" fmla="*/ 58 w 113"/>
                  <a:gd name="T15" fmla="*/ 21 h 23"/>
                  <a:gd name="T16" fmla="*/ 66 w 113"/>
                  <a:gd name="T17" fmla="*/ 21 h 23"/>
                  <a:gd name="T18" fmla="*/ 74 w 113"/>
                  <a:gd name="T19" fmla="*/ 20 h 23"/>
                  <a:gd name="T20" fmla="*/ 87 w 113"/>
                  <a:gd name="T21" fmla="*/ 17 h 23"/>
                  <a:gd name="T22" fmla="*/ 95 w 113"/>
                  <a:gd name="T23" fmla="*/ 14 h 23"/>
                  <a:gd name="T24" fmla="*/ 101 w 113"/>
                  <a:gd name="T25" fmla="*/ 11 h 23"/>
                  <a:gd name="T26" fmla="*/ 107 w 113"/>
                  <a:gd name="T27" fmla="*/ 8 h 23"/>
                  <a:gd name="T28" fmla="*/ 113 w 113"/>
                  <a:gd name="T29" fmla="*/ 3 h 23"/>
                  <a:gd name="T30" fmla="*/ 110 w 113"/>
                  <a:gd name="T31" fmla="*/ 2 h 23"/>
                  <a:gd name="T32" fmla="*/ 104 w 113"/>
                  <a:gd name="T33" fmla="*/ 0 h 23"/>
                  <a:gd name="T34" fmla="*/ 89 w 113"/>
                  <a:gd name="T35" fmla="*/ 0 h 23"/>
                  <a:gd name="T36" fmla="*/ 71 w 113"/>
                  <a:gd name="T37" fmla="*/ 0 h 23"/>
                  <a:gd name="T38" fmla="*/ 51 w 113"/>
                  <a:gd name="T39" fmla="*/ 3 h 23"/>
                  <a:gd name="T40" fmla="*/ 34 w 113"/>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23">
                    <a:moveTo>
                      <a:pt x="34" y="5"/>
                    </a:moveTo>
                    <a:lnTo>
                      <a:pt x="25" y="8"/>
                    </a:lnTo>
                    <a:lnTo>
                      <a:pt x="17" y="11"/>
                    </a:lnTo>
                    <a:lnTo>
                      <a:pt x="0" y="17"/>
                    </a:lnTo>
                    <a:lnTo>
                      <a:pt x="14" y="18"/>
                    </a:lnTo>
                    <a:lnTo>
                      <a:pt x="28" y="21"/>
                    </a:lnTo>
                    <a:lnTo>
                      <a:pt x="43" y="23"/>
                    </a:lnTo>
                    <a:lnTo>
                      <a:pt x="58" y="21"/>
                    </a:lnTo>
                    <a:lnTo>
                      <a:pt x="66" y="21"/>
                    </a:lnTo>
                    <a:lnTo>
                      <a:pt x="74" y="20"/>
                    </a:lnTo>
                    <a:lnTo>
                      <a:pt x="87" y="17"/>
                    </a:lnTo>
                    <a:lnTo>
                      <a:pt x="95" y="14"/>
                    </a:lnTo>
                    <a:lnTo>
                      <a:pt x="101" y="11"/>
                    </a:lnTo>
                    <a:lnTo>
                      <a:pt x="107" y="8"/>
                    </a:lnTo>
                    <a:lnTo>
                      <a:pt x="113" y="3"/>
                    </a:lnTo>
                    <a:lnTo>
                      <a:pt x="110" y="2"/>
                    </a:lnTo>
                    <a:lnTo>
                      <a:pt x="104" y="0"/>
                    </a:lnTo>
                    <a:lnTo>
                      <a:pt x="89" y="0"/>
                    </a:lnTo>
                    <a:lnTo>
                      <a:pt x="71" y="0"/>
                    </a:lnTo>
                    <a:lnTo>
                      <a:pt x="51" y="3"/>
                    </a:lnTo>
                    <a:lnTo>
                      <a:pt x="34" y="5"/>
                    </a:lnTo>
                    <a:close/>
                  </a:path>
                </a:pathLst>
              </a:custGeom>
              <a:solidFill>
                <a:srgbClr val="333333"/>
              </a:solidFill>
              <a:ln w="9525">
                <a:solidFill>
                  <a:schemeClr val="tx2"/>
                </a:solidFill>
                <a:round/>
                <a:headEnd/>
                <a:tailEnd/>
              </a:ln>
            </p:spPr>
            <p:txBody>
              <a:bodyPr/>
              <a:lstStyle/>
              <a:p>
                <a:endParaRPr lang="en-US" sz="3120"/>
              </a:p>
            </p:txBody>
          </p:sp>
          <p:sp>
            <p:nvSpPr>
              <p:cNvPr id="389982" name="Freeform 862"/>
              <p:cNvSpPr>
                <a:spLocks/>
              </p:cNvSpPr>
              <p:nvPr/>
            </p:nvSpPr>
            <p:spPr bwMode="auto">
              <a:xfrm>
                <a:off x="783" y="1037"/>
                <a:ext cx="56" cy="11"/>
              </a:xfrm>
              <a:custGeom>
                <a:avLst/>
                <a:gdLst>
                  <a:gd name="T0" fmla="*/ 34 w 113"/>
                  <a:gd name="T1" fmla="*/ 5 h 23"/>
                  <a:gd name="T2" fmla="*/ 25 w 113"/>
                  <a:gd name="T3" fmla="*/ 8 h 23"/>
                  <a:gd name="T4" fmla="*/ 17 w 113"/>
                  <a:gd name="T5" fmla="*/ 11 h 23"/>
                  <a:gd name="T6" fmla="*/ 0 w 113"/>
                  <a:gd name="T7" fmla="*/ 17 h 23"/>
                  <a:gd name="T8" fmla="*/ 14 w 113"/>
                  <a:gd name="T9" fmla="*/ 18 h 23"/>
                  <a:gd name="T10" fmla="*/ 28 w 113"/>
                  <a:gd name="T11" fmla="*/ 21 h 23"/>
                  <a:gd name="T12" fmla="*/ 43 w 113"/>
                  <a:gd name="T13" fmla="*/ 23 h 23"/>
                  <a:gd name="T14" fmla="*/ 58 w 113"/>
                  <a:gd name="T15" fmla="*/ 21 h 23"/>
                  <a:gd name="T16" fmla="*/ 66 w 113"/>
                  <a:gd name="T17" fmla="*/ 21 h 23"/>
                  <a:gd name="T18" fmla="*/ 74 w 113"/>
                  <a:gd name="T19" fmla="*/ 20 h 23"/>
                  <a:gd name="T20" fmla="*/ 87 w 113"/>
                  <a:gd name="T21" fmla="*/ 17 h 23"/>
                  <a:gd name="T22" fmla="*/ 95 w 113"/>
                  <a:gd name="T23" fmla="*/ 14 h 23"/>
                  <a:gd name="T24" fmla="*/ 101 w 113"/>
                  <a:gd name="T25" fmla="*/ 11 h 23"/>
                  <a:gd name="T26" fmla="*/ 107 w 113"/>
                  <a:gd name="T27" fmla="*/ 8 h 23"/>
                  <a:gd name="T28" fmla="*/ 113 w 113"/>
                  <a:gd name="T29" fmla="*/ 3 h 23"/>
                  <a:gd name="T30" fmla="*/ 110 w 113"/>
                  <a:gd name="T31" fmla="*/ 2 h 23"/>
                  <a:gd name="T32" fmla="*/ 104 w 113"/>
                  <a:gd name="T33" fmla="*/ 0 h 23"/>
                  <a:gd name="T34" fmla="*/ 89 w 113"/>
                  <a:gd name="T35" fmla="*/ 0 h 23"/>
                  <a:gd name="T36" fmla="*/ 71 w 113"/>
                  <a:gd name="T37" fmla="*/ 0 h 23"/>
                  <a:gd name="T38" fmla="*/ 51 w 113"/>
                  <a:gd name="T39" fmla="*/ 3 h 23"/>
                  <a:gd name="T40" fmla="*/ 34 w 113"/>
                  <a:gd name="T4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23">
                    <a:moveTo>
                      <a:pt x="34" y="5"/>
                    </a:moveTo>
                    <a:lnTo>
                      <a:pt x="25" y="8"/>
                    </a:lnTo>
                    <a:lnTo>
                      <a:pt x="17" y="11"/>
                    </a:lnTo>
                    <a:lnTo>
                      <a:pt x="0" y="17"/>
                    </a:lnTo>
                    <a:lnTo>
                      <a:pt x="14" y="18"/>
                    </a:lnTo>
                    <a:lnTo>
                      <a:pt x="28" y="21"/>
                    </a:lnTo>
                    <a:lnTo>
                      <a:pt x="43" y="23"/>
                    </a:lnTo>
                    <a:lnTo>
                      <a:pt x="58" y="21"/>
                    </a:lnTo>
                    <a:lnTo>
                      <a:pt x="66" y="21"/>
                    </a:lnTo>
                    <a:lnTo>
                      <a:pt x="74" y="20"/>
                    </a:lnTo>
                    <a:lnTo>
                      <a:pt x="87" y="17"/>
                    </a:lnTo>
                    <a:lnTo>
                      <a:pt x="95" y="14"/>
                    </a:lnTo>
                    <a:lnTo>
                      <a:pt x="101" y="11"/>
                    </a:lnTo>
                    <a:lnTo>
                      <a:pt x="107" y="8"/>
                    </a:lnTo>
                    <a:lnTo>
                      <a:pt x="113" y="3"/>
                    </a:lnTo>
                    <a:lnTo>
                      <a:pt x="110" y="2"/>
                    </a:lnTo>
                    <a:lnTo>
                      <a:pt x="104" y="0"/>
                    </a:lnTo>
                    <a:lnTo>
                      <a:pt x="89" y="0"/>
                    </a:lnTo>
                    <a:lnTo>
                      <a:pt x="71" y="0"/>
                    </a:lnTo>
                    <a:lnTo>
                      <a:pt x="51" y="3"/>
                    </a:lnTo>
                    <a:lnTo>
                      <a:pt x="34" y="5"/>
                    </a:lnTo>
                  </a:path>
                </a:pathLst>
              </a:custGeom>
              <a:noFill/>
              <a:ln w="1588">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9983" name="Freeform 863"/>
              <p:cNvSpPr>
                <a:spLocks/>
              </p:cNvSpPr>
              <p:nvPr/>
            </p:nvSpPr>
            <p:spPr bwMode="auto">
              <a:xfrm>
                <a:off x="906" y="1395"/>
                <a:ext cx="25" cy="82"/>
              </a:xfrm>
              <a:custGeom>
                <a:avLst/>
                <a:gdLst>
                  <a:gd name="T0" fmla="*/ 46 w 52"/>
                  <a:gd name="T1" fmla="*/ 163 h 163"/>
                  <a:gd name="T2" fmla="*/ 41 w 52"/>
                  <a:gd name="T3" fmla="*/ 143 h 163"/>
                  <a:gd name="T4" fmla="*/ 37 w 52"/>
                  <a:gd name="T5" fmla="*/ 122 h 163"/>
                  <a:gd name="T6" fmla="*/ 29 w 52"/>
                  <a:gd name="T7" fmla="*/ 80 h 163"/>
                  <a:gd name="T8" fmla="*/ 23 w 52"/>
                  <a:gd name="T9" fmla="*/ 61 h 163"/>
                  <a:gd name="T10" fmla="*/ 18 w 52"/>
                  <a:gd name="T11" fmla="*/ 41 h 163"/>
                  <a:gd name="T12" fmla="*/ 9 w 52"/>
                  <a:gd name="T13" fmla="*/ 23 h 163"/>
                  <a:gd name="T14" fmla="*/ 0 w 52"/>
                  <a:gd name="T15" fmla="*/ 3 h 163"/>
                  <a:gd name="T16" fmla="*/ 6 w 52"/>
                  <a:gd name="T17" fmla="*/ 0 h 163"/>
                  <a:gd name="T18" fmla="*/ 15 w 52"/>
                  <a:gd name="T19" fmla="*/ 20 h 163"/>
                  <a:gd name="T20" fmla="*/ 24 w 52"/>
                  <a:gd name="T21" fmla="*/ 39 h 163"/>
                  <a:gd name="T22" fmla="*/ 31 w 52"/>
                  <a:gd name="T23" fmla="*/ 59 h 163"/>
                  <a:gd name="T24" fmla="*/ 35 w 52"/>
                  <a:gd name="T25" fmla="*/ 79 h 163"/>
                  <a:gd name="T26" fmla="*/ 44 w 52"/>
                  <a:gd name="T27" fmla="*/ 120 h 163"/>
                  <a:gd name="T28" fmla="*/ 47 w 52"/>
                  <a:gd name="T29" fmla="*/ 141 h 163"/>
                  <a:gd name="T30" fmla="*/ 52 w 52"/>
                  <a:gd name="T31" fmla="*/ 161 h 163"/>
                  <a:gd name="T32" fmla="*/ 46 w 52"/>
                  <a:gd name="T33"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63">
                    <a:moveTo>
                      <a:pt x="46" y="163"/>
                    </a:moveTo>
                    <a:lnTo>
                      <a:pt x="41" y="143"/>
                    </a:lnTo>
                    <a:lnTo>
                      <a:pt x="37" y="122"/>
                    </a:lnTo>
                    <a:lnTo>
                      <a:pt x="29" y="80"/>
                    </a:lnTo>
                    <a:lnTo>
                      <a:pt x="23" y="61"/>
                    </a:lnTo>
                    <a:lnTo>
                      <a:pt x="18" y="41"/>
                    </a:lnTo>
                    <a:lnTo>
                      <a:pt x="9" y="23"/>
                    </a:lnTo>
                    <a:lnTo>
                      <a:pt x="0" y="3"/>
                    </a:lnTo>
                    <a:lnTo>
                      <a:pt x="6" y="0"/>
                    </a:lnTo>
                    <a:lnTo>
                      <a:pt x="15" y="20"/>
                    </a:lnTo>
                    <a:lnTo>
                      <a:pt x="24" y="39"/>
                    </a:lnTo>
                    <a:lnTo>
                      <a:pt x="31" y="59"/>
                    </a:lnTo>
                    <a:lnTo>
                      <a:pt x="35" y="79"/>
                    </a:lnTo>
                    <a:lnTo>
                      <a:pt x="44" y="120"/>
                    </a:lnTo>
                    <a:lnTo>
                      <a:pt x="47" y="141"/>
                    </a:lnTo>
                    <a:lnTo>
                      <a:pt x="52" y="161"/>
                    </a:lnTo>
                    <a:lnTo>
                      <a:pt x="46" y="163"/>
                    </a:lnTo>
                    <a:close/>
                  </a:path>
                </a:pathLst>
              </a:custGeom>
              <a:solidFill>
                <a:srgbClr val="000000"/>
              </a:solidFill>
              <a:ln w="9525">
                <a:solidFill>
                  <a:schemeClr val="tx2"/>
                </a:solidFill>
                <a:round/>
                <a:headEnd/>
                <a:tailEnd/>
              </a:ln>
            </p:spPr>
            <p:txBody>
              <a:bodyPr/>
              <a:lstStyle/>
              <a:p>
                <a:endParaRPr lang="en-US" sz="3120"/>
              </a:p>
            </p:txBody>
          </p:sp>
          <p:sp>
            <p:nvSpPr>
              <p:cNvPr id="389984" name="Oval 864"/>
              <p:cNvSpPr>
                <a:spLocks noChangeArrowheads="1"/>
              </p:cNvSpPr>
              <p:nvPr/>
            </p:nvSpPr>
            <p:spPr bwMode="auto">
              <a:xfrm>
                <a:off x="906" y="1395"/>
                <a:ext cx="3" cy="3"/>
              </a:xfrm>
              <a:prstGeom prst="ellipse">
                <a:avLst/>
              </a:prstGeom>
              <a:solidFill>
                <a:srgbClr val="000000"/>
              </a:solidFill>
              <a:ln w="9525">
                <a:solidFill>
                  <a:schemeClr val="tx2"/>
                </a:solidFill>
                <a:round/>
                <a:headEnd/>
                <a:tailEnd/>
              </a:ln>
            </p:spPr>
            <p:txBody>
              <a:bodyPr/>
              <a:lstStyle/>
              <a:p>
                <a:endParaRPr lang="en-US" sz="3120"/>
              </a:p>
            </p:txBody>
          </p:sp>
          <p:sp>
            <p:nvSpPr>
              <p:cNvPr id="389985" name="Oval 865"/>
              <p:cNvSpPr>
                <a:spLocks noChangeArrowheads="1"/>
              </p:cNvSpPr>
              <p:nvPr/>
            </p:nvSpPr>
            <p:spPr bwMode="auto">
              <a:xfrm>
                <a:off x="928" y="1475"/>
                <a:ext cx="4" cy="3"/>
              </a:xfrm>
              <a:prstGeom prst="ellipse">
                <a:avLst/>
              </a:prstGeom>
              <a:solidFill>
                <a:srgbClr val="000000"/>
              </a:solidFill>
              <a:ln w="9525">
                <a:solidFill>
                  <a:schemeClr val="tx2"/>
                </a:solidFill>
                <a:round/>
                <a:headEnd/>
                <a:tailEnd/>
              </a:ln>
            </p:spPr>
            <p:txBody>
              <a:bodyPr/>
              <a:lstStyle/>
              <a:p>
                <a:endParaRPr lang="en-US" sz="3120"/>
              </a:p>
            </p:txBody>
          </p:sp>
          <p:sp>
            <p:nvSpPr>
              <p:cNvPr id="389986" name="Freeform 866"/>
              <p:cNvSpPr>
                <a:spLocks/>
              </p:cNvSpPr>
              <p:nvPr/>
            </p:nvSpPr>
            <p:spPr bwMode="auto">
              <a:xfrm>
                <a:off x="861" y="1037"/>
                <a:ext cx="55" cy="27"/>
              </a:xfrm>
              <a:custGeom>
                <a:avLst/>
                <a:gdLst>
                  <a:gd name="T0" fmla="*/ 0 w 109"/>
                  <a:gd name="T1" fmla="*/ 0 h 55"/>
                  <a:gd name="T2" fmla="*/ 12 w 109"/>
                  <a:gd name="T3" fmla="*/ 11 h 55"/>
                  <a:gd name="T4" fmla="*/ 25 w 109"/>
                  <a:gd name="T5" fmla="*/ 20 h 55"/>
                  <a:gd name="T6" fmla="*/ 39 w 109"/>
                  <a:gd name="T7" fmla="*/ 27 h 55"/>
                  <a:gd name="T8" fmla="*/ 51 w 109"/>
                  <a:gd name="T9" fmla="*/ 35 h 55"/>
                  <a:gd name="T10" fmla="*/ 65 w 109"/>
                  <a:gd name="T11" fmla="*/ 41 h 55"/>
                  <a:gd name="T12" fmla="*/ 80 w 109"/>
                  <a:gd name="T13" fmla="*/ 46 h 55"/>
                  <a:gd name="T14" fmla="*/ 94 w 109"/>
                  <a:gd name="T15" fmla="*/ 50 h 55"/>
                  <a:gd name="T16" fmla="*/ 109 w 109"/>
                  <a:gd name="T17" fmla="*/ 55 h 55"/>
                  <a:gd name="T18" fmla="*/ 108 w 109"/>
                  <a:gd name="T19" fmla="*/ 53 h 55"/>
                  <a:gd name="T20" fmla="*/ 105 w 109"/>
                  <a:gd name="T21" fmla="*/ 50 h 55"/>
                  <a:gd name="T22" fmla="*/ 96 w 109"/>
                  <a:gd name="T23" fmla="*/ 43 h 55"/>
                  <a:gd name="T24" fmla="*/ 82 w 109"/>
                  <a:gd name="T25" fmla="*/ 34 h 55"/>
                  <a:gd name="T26" fmla="*/ 67 w 109"/>
                  <a:gd name="T27" fmla="*/ 23 h 55"/>
                  <a:gd name="T28" fmla="*/ 48 w 109"/>
                  <a:gd name="T29" fmla="*/ 15 h 55"/>
                  <a:gd name="T30" fmla="*/ 30 w 109"/>
                  <a:gd name="T31" fmla="*/ 8 h 55"/>
                  <a:gd name="T32" fmla="*/ 21 w 109"/>
                  <a:gd name="T33" fmla="*/ 5 h 55"/>
                  <a:gd name="T34" fmla="*/ 13 w 109"/>
                  <a:gd name="T35" fmla="*/ 2 h 55"/>
                  <a:gd name="T36" fmla="*/ 6 w 109"/>
                  <a:gd name="T37" fmla="*/ 2 h 55"/>
                  <a:gd name="T38" fmla="*/ 0 w 109"/>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55">
                    <a:moveTo>
                      <a:pt x="0" y="0"/>
                    </a:moveTo>
                    <a:lnTo>
                      <a:pt x="12" y="11"/>
                    </a:lnTo>
                    <a:lnTo>
                      <a:pt x="25" y="20"/>
                    </a:lnTo>
                    <a:lnTo>
                      <a:pt x="39" y="27"/>
                    </a:lnTo>
                    <a:lnTo>
                      <a:pt x="51" y="35"/>
                    </a:lnTo>
                    <a:lnTo>
                      <a:pt x="65" y="41"/>
                    </a:lnTo>
                    <a:lnTo>
                      <a:pt x="80" y="46"/>
                    </a:lnTo>
                    <a:lnTo>
                      <a:pt x="94" y="50"/>
                    </a:lnTo>
                    <a:lnTo>
                      <a:pt x="109" y="55"/>
                    </a:lnTo>
                    <a:lnTo>
                      <a:pt x="108" y="53"/>
                    </a:lnTo>
                    <a:lnTo>
                      <a:pt x="105" y="50"/>
                    </a:lnTo>
                    <a:lnTo>
                      <a:pt x="96" y="43"/>
                    </a:lnTo>
                    <a:lnTo>
                      <a:pt x="82" y="34"/>
                    </a:lnTo>
                    <a:lnTo>
                      <a:pt x="67" y="23"/>
                    </a:lnTo>
                    <a:lnTo>
                      <a:pt x="48" y="15"/>
                    </a:lnTo>
                    <a:lnTo>
                      <a:pt x="30" y="8"/>
                    </a:lnTo>
                    <a:lnTo>
                      <a:pt x="21" y="5"/>
                    </a:lnTo>
                    <a:lnTo>
                      <a:pt x="13" y="2"/>
                    </a:lnTo>
                    <a:lnTo>
                      <a:pt x="6" y="2"/>
                    </a:lnTo>
                    <a:lnTo>
                      <a:pt x="0" y="0"/>
                    </a:lnTo>
                    <a:close/>
                  </a:path>
                </a:pathLst>
              </a:custGeom>
              <a:solidFill>
                <a:srgbClr val="333333"/>
              </a:solidFill>
              <a:ln w="9525">
                <a:solidFill>
                  <a:schemeClr val="tx2"/>
                </a:solidFill>
                <a:round/>
                <a:headEnd/>
                <a:tailEnd/>
              </a:ln>
            </p:spPr>
            <p:txBody>
              <a:bodyPr/>
              <a:lstStyle/>
              <a:p>
                <a:endParaRPr lang="en-US" sz="3120"/>
              </a:p>
            </p:txBody>
          </p:sp>
          <p:sp>
            <p:nvSpPr>
              <p:cNvPr id="389987" name="Freeform 867"/>
              <p:cNvSpPr>
                <a:spLocks/>
              </p:cNvSpPr>
              <p:nvPr/>
            </p:nvSpPr>
            <p:spPr bwMode="auto">
              <a:xfrm>
                <a:off x="861" y="1037"/>
                <a:ext cx="55" cy="27"/>
              </a:xfrm>
              <a:custGeom>
                <a:avLst/>
                <a:gdLst>
                  <a:gd name="T0" fmla="*/ 0 w 109"/>
                  <a:gd name="T1" fmla="*/ 0 h 55"/>
                  <a:gd name="T2" fmla="*/ 12 w 109"/>
                  <a:gd name="T3" fmla="*/ 11 h 55"/>
                  <a:gd name="T4" fmla="*/ 25 w 109"/>
                  <a:gd name="T5" fmla="*/ 20 h 55"/>
                  <a:gd name="T6" fmla="*/ 39 w 109"/>
                  <a:gd name="T7" fmla="*/ 27 h 55"/>
                  <a:gd name="T8" fmla="*/ 51 w 109"/>
                  <a:gd name="T9" fmla="*/ 35 h 55"/>
                  <a:gd name="T10" fmla="*/ 65 w 109"/>
                  <a:gd name="T11" fmla="*/ 41 h 55"/>
                  <a:gd name="T12" fmla="*/ 80 w 109"/>
                  <a:gd name="T13" fmla="*/ 46 h 55"/>
                  <a:gd name="T14" fmla="*/ 94 w 109"/>
                  <a:gd name="T15" fmla="*/ 50 h 55"/>
                  <a:gd name="T16" fmla="*/ 109 w 109"/>
                  <a:gd name="T17" fmla="*/ 55 h 55"/>
                  <a:gd name="T18" fmla="*/ 108 w 109"/>
                  <a:gd name="T19" fmla="*/ 53 h 55"/>
                  <a:gd name="T20" fmla="*/ 105 w 109"/>
                  <a:gd name="T21" fmla="*/ 50 h 55"/>
                  <a:gd name="T22" fmla="*/ 96 w 109"/>
                  <a:gd name="T23" fmla="*/ 43 h 55"/>
                  <a:gd name="T24" fmla="*/ 82 w 109"/>
                  <a:gd name="T25" fmla="*/ 34 h 55"/>
                  <a:gd name="T26" fmla="*/ 67 w 109"/>
                  <a:gd name="T27" fmla="*/ 23 h 55"/>
                  <a:gd name="T28" fmla="*/ 48 w 109"/>
                  <a:gd name="T29" fmla="*/ 15 h 55"/>
                  <a:gd name="T30" fmla="*/ 30 w 109"/>
                  <a:gd name="T31" fmla="*/ 8 h 55"/>
                  <a:gd name="T32" fmla="*/ 21 w 109"/>
                  <a:gd name="T33" fmla="*/ 5 h 55"/>
                  <a:gd name="T34" fmla="*/ 13 w 109"/>
                  <a:gd name="T35" fmla="*/ 2 h 55"/>
                  <a:gd name="T36" fmla="*/ 6 w 109"/>
                  <a:gd name="T37" fmla="*/ 2 h 55"/>
                  <a:gd name="T38" fmla="*/ 0 w 109"/>
                  <a:gd name="T3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55">
                    <a:moveTo>
                      <a:pt x="0" y="0"/>
                    </a:moveTo>
                    <a:lnTo>
                      <a:pt x="12" y="11"/>
                    </a:lnTo>
                    <a:lnTo>
                      <a:pt x="25" y="20"/>
                    </a:lnTo>
                    <a:lnTo>
                      <a:pt x="39" y="27"/>
                    </a:lnTo>
                    <a:lnTo>
                      <a:pt x="51" y="35"/>
                    </a:lnTo>
                    <a:lnTo>
                      <a:pt x="65" y="41"/>
                    </a:lnTo>
                    <a:lnTo>
                      <a:pt x="80" y="46"/>
                    </a:lnTo>
                    <a:lnTo>
                      <a:pt x="94" y="50"/>
                    </a:lnTo>
                    <a:lnTo>
                      <a:pt x="109" y="55"/>
                    </a:lnTo>
                    <a:lnTo>
                      <a:pt x="108" y="53"/>
                    </a:lnTo>
                    <a:lnTo>
                      <a:pt x="105" y="50"/>
                    </a:lnTo>
                    <a:lnTo>
                      <a:pt x="96" y="43"/>
                    </a:lnTo>
                    <a:lnTo>
                      <a:pt x="82" y="34"/>
                    </a:lnTo>
                    <a:lnTo>
                      <a:pt x="67" y="23"/>
                    </a:lnTo>
                    <a:lnTo>
                      <a:pt x="48" y="15"/>
                    </a:lnTo>
                    <a:lnTo>
                      <a:pt x="30" y="8"/>
                    </a:lnTo>
                    <a:lnTo>
                      <a:pt x="21" y="5"/>
                    </a:lnTo>
                    <a:lnTo>
                      <a:pt x="13" y="2"/>
                    </a:lnTo>
                    <a:lnTo>
                      <a:pt x="6" y="2"/>
                    </a:lnTo>
                    <a:lnTo>
                      <a:pt x="0" y="0"/>
                    </a:lnTo>
                  </a:path>
                </a:pathLst>
              </a:custGeom>
              <a:noFill/>
              <a:ln w="1588">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89988" name="Freeform 868"/>
              <p:cNvSpPr>
                <a:spLocks/>
              </p:cNvSpPr>
              <p:nvPr/>
            </p:nvSpPr>
            <p:spPr bwMode="auto">
              <a:xfrm>
                <a:off x="263" y="1472"/>
                <a:ext cx="279" cy="563"/>
              </a:xfrm>
              <a:custGeom>
                <a:avLst/>
                <a:gdLst>
                  <a:gd name="T0" fmla="*/ 145 w 558"/>
                  <a:gd name="T1" fmla="*/ 333 h 1126"/>
                  <a:gd name="T2" fmla="*/ 191 w 558"/>
                  <a:gd name="T3" fmla="*/ 269 h 1126"/>
                  <a:gd name="T4" fmla="*/ 235 w 558"/>
                  <a:gd name="T5" fmla="*/ 161 h 1126"/>
                  <a:gd name="T6" fmla="*/ 285 w 558"/>
                  <a:gd name="T7" fmla="*/ 73 h 1126"/>
                  <a:gd name="T8" fmla="*/ 333 w 558"/>
                  <a:gd name="T9" fmla="*/ 21 h 1126"/>
                  <a:gd name="T10" fmla="*/ 369 w 558"/>
                  <a:gd name="T11" fmla="*/ 3 h 1126"/>
                  <a:gd name="T12" fmla="*/ 397 w 558"/>
                  <a:gd name="T13" fmla="*/ 2 h 1126"/>
                  <a:gd name="T14" fmla="*/ 418 w 558"/>
                  <a:gd name="T15" fmla="*/ 12 h 1126"/>
                  <a:gd name="T16" fmla="*/ 438 w 558"/>
                  <a:gd name="T17" fmla="*/ 75 h 1126"/>
                  <a:gd name="T18" fmla="*/ 473 w 558"/>
                  <a:gd name="T19" fmla="*/ 254 h 1126"/>
                  <a:gd name="T20" fmla="*/ 499 w 558"/>
                  <a:gd name="T21" fmla="*/ 353 h 1126"/>
                  <a:gd name="T22" fmla="*/ 540 w 558"/>
                  <a:gd name="T23" fmla="*/ 446 h 1126"/>
                  <a:gd name="T24" fmla="*/ 552 w 558"/>
                  <a:gd name="T25" fmla="*/ 484 h 1126"/>
                  <a:gd name="T26" fmla="*/ 555 w 558"/>
                  <a:gd name="T27" fmla="*/ 555 h 1126"/>
                  <a:gd name="T28" fmla="*/ 545 w 558"/>
                  <a:gd name="T29" fmla="*/ 589 h 1126"/>
                  <a:gd name="T30" fmla="*/ 528 w 558"/>
                  <a:gd name="T31" fmla="*/ 619 h 1126"/>
                  <a:gd name="T32" fmla="*/ 478 w 558"/>
                  <a:gd name="T33" fmla="*/ 674 h 1126"/>
                  <a:gd name="T34" fmla="*/ 447 w 558"/>
                  <a:gd name="T35" fmla="*/ 688 h 1126"/>
                  <a:gd name="T36" fmla="*/ 429 w 558"/>
                  <a:gd name="T37" fmla="*/ 694 h 1126"/>
                  <a:gd name="T38" fmla="*/ 410 w 558"/>
                  <a:gd name="T39" fmla="*/ 717 h 1126"/>
                  <a:gd name="T40" fmla="*/ 400 w 558"/>
                  <a:gd name="T41" fmla="*/ 720 h 1126"/>
                  <a:gd name="T42" fmla="*/ 388 w 558"/>
                  <a:gd name="T43" fmla="*/ 708 h 1126"/>
                  <a:gd name="T44" fmla="*/ 384 w 558"/>
                  <a:gd name="T45" fmla="*/ 708 h 1126"/>
                  <a:gd name="T46" fmla="*/ 395 w 558"/>
                  <a:gd name="T47" fmla="*/ 727 h 1126"/>
                  <a:gd name="T48" fmla="*/ 386 w 558"/>
                  <a:gd name="T49" fmla="*/ 749 h 1126"/>
                  <a:gd name="T50" fmla="*/ 355 w 558"/>
                  <a:gd name="T51" fmla="*/ 775 h 1126"/>
                  <a:gd name="T52" fmla="*/ 302 w 558"/>
                  <a:gd name="T53" fmla="*/ 837 h 1126"/>
                  <a:gd name="T54" fmla="*/ 270 w 558"/>
                  <a:gd name="T55" fmla="*/ 861 h 1126"/>
                  <a:gd name="T56" fmla="*/ 237 w 558"/>
                  <a:gd name="T57" fmla="*/ 883 h 1126"/>
                  <a:gd name="T58" fmla="*/ 223 w 558"/>
                  <a:gd name="T59" fmla="*/ 880 h 1126"/>
                  <a:gd name="T60" fmla="*/ 211 w 558"/>
                  <a:gd name="T61" fmla="*/ 861 h 1126"/>
                  <a:gd name="T62" fmla="*/ 211 w 558"/>
                  <a:gd name="T63" fmla="*/ 838 h 1126"/>
                  <a:gd name="T64" fmla="*/ 212 w 558"/>
                  <a:gd name="T65" fmla="*/ 869 h 1126"/>
                  <a:gd name="T66" fmla="*/ 226 w 558"/>
                  <a:gd name="T67" fmla="*/ 881 h 1126"/>
                  <a:gd name="T68" fmla="*/ 252 w 558"/>
                  <a:gd name="T69" fmla="*/ 878 h 1126"/>
                  <a:gd name="T70" fmla="*/ 229 w 558"/>
                  <a:gd name="T71" fmla="*/ 893 h 1126"/>
                  <a:gd name="T72" fmla="*/ 203 w 558"/>
                  <a:gd name="T73" fmla="*/ 933 h 1126"/>
                  <a:gd name="T74" fmla="*/ 163 w 558"/>
                  <a:gd name="T75" fmla="*/ 1024 h 1126"/>
                  <a:gd name="T76" fmla="*/ 125 w 558"/>
                  <a:gd name="T77" fmla="*/ 1093 h 1126"/>
                  <a:gd name="T78" fmla="*/ 99 w 558"/>
                  <a:gd name="T79" fmla="*/ 1120 h 1126"/>
                  <a:gd name="T80" fmla="*/ 78 w 558"/>
                  <a:gd name="T81" fmla="*/ 1126 h 1126"/>
                  <a:gd name="T82" fmla="*/ 56 w 558"/>
                  <a:gd name="T83" fmla="*/ 1112 h 1126"/>
                  <a:gd name="T84" fmla="*/ 47 w 558"/>
                  <a:gd name="T85" fmla="*/ 1083 h 1126"/>
                  <a:gd name="T86" fmla="*/ 52 w 558"/>
                  <a:gd name="T87" fmla="*/ 1015 h 1126"/>
                  <a:gd name="T88" fmla="*/ 50 w 558"/>
                  <a:gd name="T89" fmla="*/ 965 h 1126"/>
                  <a:gd name="T90" fmla="*/ 21 w 558"/>
                  <a:gd name="T91" fmla="*/ 857 h 1126"/>
                  <a:gd name="T92" fmla="*/ 5 w 558"/>
                  <a:gd name="T93" fmla="*/ 726 h 1126"/>
                  <a:gd name="T94" fmla="*/ 2 w 558"/>
                  <a:gd name="T95" fmla="*/ 641 h 1126"/>
                  <a:gd name="T96" fmla="*/ 3 w 558"/>
                  <a:gd name="T97" fmla="*/ 571 h 1126"/>
                  <a:gd name="T98" fmla="*/ 15 w 558"/>
                  <a:gd name="T99" fmla="*/ 514 h 1126"/>
                  <a:gd name="T100" fmla="*/ 38 w 558"/>
                  <a:gd name="T101" fmla="*/ 463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8" h="1126">
                    <a:moveTo>
                      <a:pt x="82" y="402"/>
                    </a:moveTo>
                    <a:lnTo>
                      <a:pt x="98" y="383"/>
                    </a:lnTo>
                    <a:lnTo>
                      <a:pt x="114" y="367"/>
                    </a:lnTo>
                    <a:lnTo>
                      <a:pt x="145" y="333"/>
                    </a:lnTo>
                    <a:lnTo>
                      <a:pt x="160" y="317"/>
                    </a:lnTo>
                    <a:lnTo>
                      <a:pt x="174" y="298"/>
                    </a:lnTo>
                    <a:lnTo>
                      <a:pt x="186" y="278"/>
                    </a:lnTo>
                    <a:lnTo>
                      <a:pt x="191" y="269"/>
                    </a:lnTo>
                    <a:lnTo>
                      <a:pt x="195" y="259"/>
                    </a:lnTo>
                    <a:lnTo>
                      <a:pt x="208" y="225"/>
                    </a:lnTo>
                    <a:lnTo>
                      <a:pt x="221" y="193"/>
                    </a:lnTo>
                    <a:lnTo>
                      <a:pt x="235" y="161"/>
                    </a:lnTo>
                    <a:lnTo>
                      <a:pt x="250" y="131"/>
                    </a:lnTo>
                    <a:lnTo>
                      <a:pt x="267" y="100"/>
                    </a:lnTo>
                    <a:lnTo>
                      <a:pt x="276" y="87"/>
                    </a:lnTo>
                    <a:lnTo>
                      <a:pt x="285" y="73"/>
                    </a:lnTo>
                    <a:lnTo>
                      <a:pt x="296" y="59"/>
                    </a:lnTo>
                    <a:lnTo>
                      <a:pt x="308" y="46"/>
                    </a:lnTo>
                    <a:lnTo>
                      <a:pt x="320" y="33"/>
                    </a:lnTo>
                    <a:lnTo>
                      <a:pt x="333" y="21"/>
                    </a:lnTo>
                    <a:lnTo>
                      <a:pt x="343" y="14"/>
                    </a:lnTo>
                    <a:lnTo>
                      <a:pt x="349" y="9"/>
                    </a:lnTo>
                    <a:lnTo>
                      <a:pt x="355" y="6"/>
                    </a:lnTo>
                    <a:lnTo>
                      <a:pt x="369" y="3"/>
                    </a:lnTo>
                    <a:lnTo>
                      <a:pt x="377" y="2"/>
                    </a:lnTo>
                    <a:lnTo>
                      <a:pt x="384" y="0"/>
                    </a:lnTo>
                    <a:lnTo>
                      <a:pt x="391" y="0"/>
                    </a:lnTo>
                    <a:lnTo>
                      <a:pt x="397" y="2"/>
                    </a:lnTo>
                    <a:lnTo>
                      <a:pt x="403" y="3"/>
                    </a:lnTo>
                    <a:lnTo>
                      <a:pt x="409" y="5"/>
                    </a:lnTo>
                    <a:lnTo>
                      <a:pt x="413" y="8"/>
                    </a:lnTo>
                    <a:lnTo>
                      <a:pt x="418" y="12"/>
                    </a:lnTo>
                    <a:lnTo>
                      <a:pt x="421" y="18"/>
                    </a:lnTo>
                    <a:lnTo>
                      <a:pt x="424" y="24"/>
                    </a:lnTo>
                    <a:lnTo>
                      <a:pt x="432" y="50"/>
                    </a:lnTo>
                    <a:lnTo>
                      <a:pt x="438" y="75"/>
                    </a:lnTo>
                    <a:lnTo>
                      <a:pt x="444" y="100"/>
                    </a:lnTo>
                    <a:lnTo>
                      <a:pt x="449" y="126"/>
                    </a:lnTo>
                    <a:lnTo>
                      <a:pt x="467" y="228"/>
                    </a:lnTo>
                    <a:lnTo>
                      <a:pt x="473" y="254"/>
                    </a:lnTo>
                    <a:lnTo>
                      <a:pt x="478" y="278"/>
                    </a:lnTo>
                    <a:lnTo>
                      <a:pt x="484" y="304"/>
                    </a:lnTo>
                    <a:lnTo>
                      <a:pt x="491" y="329"/>
                    </a:lnTo>
                    <a:lnTo>
                      <a:pt x="499" y="353"/>
                    </a:lnTo>
                    <a:lnTo>
                      <a:pt x="508" y="377"/>
                    </a:lnTo>
                    <a:lnTo>
                      <a:pt x="519" y="402"/>
                    </a:lnTo>
                    <a:lnTo>
                      <a:pt x="531" y="426"/>
                    </a:lnTo>
                    <a:lnTo>
                      <a:pt x="540" y="446"/>
                    </a:lnTo>
                    <a:lnTo>
                      <a:pt x="545" y="455"/>
                    </a:lnTo>
                    <a:lnTo>
                      <a:pt x="548" y="464"/>
                    </a:lnTo>
                    <a:lnTo>
                      <a:pt x="551" y="475"/>
                    </a:lnTo>
                    <a:lnTo>
                      <a:pt x="552" y="484"/>
                    </a:lnTo>
                    <a:lnTo>
                      <a:pt x="557" y="502"/>
                    </a:lnTo>
                    <a:lnTo>
                      <a:pt x="558" y="520"/>
                    </a:lnTo>
                    <a:lnTo>
                      <a:pt x="557" y="539"/>
                    </a:lnTo>
                    <a:lnTo>
                      <a:pt x="555" y="555"/>
                    </a:lnTo>
                    <a:lnTo>
                      <a:pt x="554" y="565"/>
                    </a:lnTo>
                    <a:lnTo>
                      <a:pt x="551" y="572"/>
                    </a:lnTo>
                    <a:lnTo>
                      <a:pt x="548" y="581"/>
                    </a:lnTo>
                    <a:lnTo>
                      <a:pt x="545" y="589"/>
                    </a:lnTo>
                    <a:lnTo>
                      <a:pt x="542" y="597"/>
                    </a:lnTo>
                    <a:lnTo>
                      <a:pt x="537" y="604"/>
                    </a:lnTo>
                    <a:lnTo>
                      <a:pt x="532" y="612"/>
                    </a:lnTo>
                    <a:lnTo>
                      <a:pt x="528" y="619"/>
                    </a:lnTo>
                    <a:lnTo>
                      <a:pt x="517" y="635"/>
                    </a:lnTo>
                    <a:lnTo>
                      <a:pt x="505" y="648"/>
                    </a:lnTo>
                    <a:lnTo>
                      <a:pt x="493" y="662"/>
                    </a:lnTo>
                    <a:lnTo>
                      <a:pt x="478" y="674"/>
                    </a:lnTo>
                    <a:lnTo>
                      <a:pt x="461" y="686"/>
                    </a:lnTo>
                    <a:lnTo>
                      <a:pt x="458" y="686"/>
                    </a:lnTo>
                    <a:lnTo>
                      <a:pt x="455" y="688"/>
                    </a:lnTo>
                    <a:lnTo>
                      <a:pt x="447" y="688"/>
                    </a:lnTo>
                    <a:lnTo>
                      <a:pt x="441" y="686"/>
                    </a:lnTo>
                    <a:lnTo>
                      <a:pt x="436" y="688"/>
                    </a:lnTo>
                    <a:lnTo>
                      <a:pt x="435" y="689"/>
                    </a:lnTo>
                    <a:lnTo>
                      <a:pt x="429" y="694"/>
                    </a:lnTo>
                    <a:lnTo>
                      <a:pt x="424" y="700"/>
                    </a:lnTo>
                    <a:lnTo>
                      <a:pt x="420" y="706"/>
                    </a:lnTo>
                    <a:lnTo>
                      <a:pt x="415" y="712"/>
                    </a:lnTo>
                    <a:lnTo>
                      <a:pt x="410" y="717"/>
                    </a:lnTo>
                    <a:lnTo>
                      <a:pt x="409" y="718"/>
                    </a:lnTo>
                    <a:lnTo>
                      <a:pt x="406" y="720"/>
                    </a:lnTo>
                    <a:lnTo>
                      <a:pt x="403" y="720"/>
                    </a:lnTo>
                    <a:lnTo>
                      <a:pt x="400" y="720"/>
                    </a:lnTo>
                    <a:lnTo>
                      <a:pt x="395" y="718"/>
                    </a:lnTo>
                    <a:lnTo>
                      <a:pt x="392" y="715"/>
                    </a:lnTo>
                    <a:lnTo>
                      <a:pt x="389" y="712"/>
                    </a:lnTo>
                    <a:lnTo>
                      <a:pt x="388" y="708"/>
                    </a:lnTo>
                    <a:lnTo>
                      <a:pt x="384" y="702"/>
                    </a:lnTo>
                    <a:lnTo>
                      <a:pt x="384" y="697"/>
                    </a:lnTo>
                    <a:lnTo>
                      <a:pt x="383" y="703"/>
                    </a:lnTo>
                    <a:lnTo>
                      <a:pt x="384" y="708"/>
                    </a:lnTo>
                    <a:lnTo>
                      <a:pt x="386" y="712"/>
                    </a:lnTo>
                    <a:lnTo>
                      <a:pt x="389" y="717"/>
                    </a:lnTo>
                    <a:lnTo>
                      <a:pt x="394" y="723"/>
                    </a:lnTo>
                    <a:lnTo>
                      <a:pt x="395" y="727"/>
                    </a:lnTo>
                    <a:lnTo>
                      <a:pt x="395" y="730"/>
                    </a:lnTo>
                    <a:lnTo>
                      <a:pt x="394" y="738"/>
                    </a:lnTo>
                    <a:lnTo>
                      <a:pt x="391" y="743"/>
                    </a:lnTo>
                    <a:lnTo>
                      <a:pt x="386" y="749"/>
                    </a:lnTo>
                    <a:lnTo>
                      <a:pt x="380" y="753"/>
                    </a:lnTo>
                    <a:lnTo>
                      <a:pt x="368" y="764"/>
                    </a:lnTo>
                    <a:lnTo>
                      <a:pt x="362" y="768"/>
                    </a:lnTo>
                    <a:lnTo>
                      <a:pt x="355" y="775"/>
                    </a:lnTo>
                    <a:lnTo>
                      <a:pt x="342" y="791"/>
                    </a:lnTo>
                    <a:lnTo>
                      <a:pt x="323" y="814"/>
                    </a:lnTo>
                    <a:lnTo>
                      <a:pt x="313" y="826"/>
                    </a:lnTo>
                    <a:lnTo>
                      <a:pt x="302" y="837"/>
                    </a:lnTo>
                    <a:lnTo>
                      <a:pt x="296" y="843"/>
                    </a:lnTo>
                    <a:lnTo>
                      <a:pt x="290" y="848"/>
                    </a:lnTo>
                    <a:lnTo>
                      <a:pt x="278" y="857"/>
                    </a:lnTo>
                    <a:lnTo>
                      <a:pt x="270" y="861"/>
                    </a:lnTo>
                    <a:lnTo>
                      <a:pt x="262" y="867"/>
                    </a:lnTo>
                    <a:lnTo>
                      <a:pt x="250" y="878"/>
                    </a:lnTo>
                    <a:lnTo>
                      <a:pt x="243" y="881"/>
                    </a:lnTo>
                    <a:lnTo>
                      <a:pt x="237" y="883"/>
                    </a:lnTo>
                    <a:lnTo>
                      <a:pt x="233" y="883"/>
                    </a:lnTo>
                    <a:lnTo>
                      <a:pt x="229" y="883"/>
                    </a:lnTo>
                    <a:lnTo>
                      <a:pt x="226" y="881"/>
                    </a:lnTo>
                    <a:lnTo>
                      <a:pt x="223" y="880"/>
                    </a:lnTo>
                    <a:lnTo>
                      <a:pt x="217" y="873"/>
                    </a:lnTo>
                    <a:lnTo>
                      <a:pt x="212" y="869"/>
                    </a:lnTo>
                    <a:lnTo>
                      <a:pt x="211" y="864"/>
                    </a:lnTo>
                    <a:lnTo>
                      <a:pt x="211" y="861"/>
                    </a:lnTo>
                    <a:lnTo>
                      <a:pt x="209" y="855"/>
                    </a:lnTo>
                    <a:lnTo>
                      <a:pt x="209" y="842"/>
                    </a:lnTo>
                    <a:lnTo>
                      <a:pt x="209" y="828"/>
                    </a:lnTo>
                    <a:lnTo>
                      <a:pt x="211" y="838"/>
                    </a:lnTo>
                    <a:lnTo>
                      <a:pt x="211" y="849"/>
                    </a:lnTo>
                    <a:lnTo>
                      <a:pt x="211" y="858"/>
                    </a:lnTo>
                    <a:lnTo>
                      <a:pt x="212" y="866"/>
                    </a:lnTo>
                    <a:lnTo>
                      <a:pt x="212" y="869"/>
                    </a:lnTo>
                    <a:lnTo>
                      <a:pt x="214" y="872"/>
                    </a:lnTo>
                    <a:lnTo>
                      <a:pt x="218" y="877"/>
                    </a:lnTo>
                    <a:lnTo>
                      <a:pt x="221" y="880"/>
                    </a:lnTo>
                    <a:lnTo>
                      <a:pt x="226" y="881"/>
                    </a:lnTo>
                    <a:lnTo>
                      <a:pt x="232" y="883"/>
                    </a:lnTo>
                    <a:lnTo>
                      <a:pt x="238" y="881"/>
                    </a:lnTo>
                    <a:lnTo>
                      <a:pt x="246" y="880"/>
                    </a:lnTo>
                    <a:lnTo>
                      <a:pt x="252" y="878"/>
                    </a:lnTo>
                    <a:lnTo>
                      <a:pt x="246" y="880"/>
                    </a:lnTo>
                    <a:lnTo>
                      <a:pt x="240" y="884"/>
                    </a:lnTo>
                    <a:lnTo>
                      <a:pt x="235" y="887"/>
                    </a:lnTo>
                    <a:lnTo>
                      <a:pt x="229" y="893"/>
                    </a:lnTo>
                    <a:lnTo>
                      <a:pt x="224" y="898"/>
                    </a:lnTo>
                    <a:lnTo>
                      <a:pt x="220" y="904"/>
                    </a:lnTo>
                    <a:lnTo>
                      <a:pt x="211" y="918"/>
                    </a:lnTo>
                    <a:lnTo>
                      <a:pt x="203" y="933"/>
                    </a:lnTo>
                    <a:lnTo>
                      <a:pt x="195" y="950"/>
                    </a:lnTo>
                    <a:lnTo>
                      <a:pt x="188" y="968"/>
                    </a:lnTo>
                    <a:lnTo>
                      <a:pt x="180" y="986"/>
                    </a:lnTo>
                    <a:lnTo>
                      <a:pt x="163" y="1024"/>
                    </a:lnTo>
                    <a:lnTo>
                      <a:pt x="156" y="1042"/>
                    </a:lnTo>
                    <a:lnTo>
                      <a:pt x="146" y="1061"/>
                    </a:lnTo>
                    <a:lnTo>
                      <a:pt x="136" y="1077"/>
                    </a:lnTo>
                    <a:lnTo>
                      <a:pt x="125" y="1093"/>
                    </a:lnTo>
                    <a:lnTo>
                      <a:pt x="119" y="1100"/>
                    </a:lnTo>
                    <a:lnTo>
                      <a:pt x="113" y="1108"/>
                    </a:lnTo>
                    <a:lnTo>
                      <a:pt x="107" y="1114"/>
                    </a:lnTo>
                    <a:lnTo>
                      <a:pt x="99" y="1120"/>
                    </a:lnTo>
                    <a:lnTo>
                      <a:pt x="96" y="1123"/>
                    </a:lnTo>
                    <a:lnTo>
                      <a:pt x="90" y="1125"/>
                    </a:lnTo>
                    <a:lnTo>
                      <a:pt x="84" y="1126"/>
                    </a:lnTo>
                    <a:lnTo>
                      <a:pt x="78" y="1126"/>
                    </a:lnTo>
                    <a:lnTo>
                      <a:pt x="70" y="1125"/>
                    </a:lnTo>
                    <a:lnTo>
                      <a:pt x="64" y="1122"/>
                    </a:lnTo>
                    <a:lnTo>
                      <a:pt x="58" y="1117"/>
                    </a:lnTo>
                    <a:lnTo>
                      <a:pt x="56" y="1112"/>
                    </a:lnTo>
                    <a:lnTo>
                      <a:pt x="53" y="1109"/>
                    </a:lnTo>
                    <a:lnTo>
                      <a:pt x="50" y="1100"/>
                    </a:lnTo>
                    <a:lnTo>
                      <a:pt x="49" y="1093"/>
                    </a:lnTo>
                    <a:lnTo>
                      <a:pt x="47" y="1083"/>
                    </a:lnTo>
                    <a:lnTo>
                      <a:pt x="47" y="1074"/>
                    </a:lnTo>
                    <a:lnTo>
                      <a:pt x="47" y="1055"/>
                    </a:lnTo>
                    <a:lnTo>
                      <a:pt x="50" y="1035"/>
                    </a:lnTo>
                    <a:lnTo>
                      <a:pt x="52" y="1015"/>
                    </a:lnTo>
                    <a:lnTo>
                      <a:pt x="53" y="994"/>
                    </a:lnTo>
                    <a:lnTo>
                      <a:pt x="52" y="985"/>
                    </a:lnTo>
                    <a:lnTo>
                      <a:pt x="52" y="974"/>
                    </a:lnTo>
                    <a:lnTo>
                      <a:pt x="50" y="965"/>
                    </a:lnTo>
                    <a:lnTo>
                      <a:pt x="47" y="954"/>
                    </a:lnTo>
                    <a:lnTo>
                      <a:pt x="38" y="922"/>
                    </a:lnTo>
                    <a:lnTo>
                      <a:pt x="29" y="890"/>
                    </a:lnTo>
                    <a:lnTo>
                      <a:pt x="21" y="857"/>
                    </a:lnTo>
                    <a:lnTo>
                      <a:pt x="15" y="825"/>
                    </a:lnTo>
                    <a:lnTo>
                      <a:pt x="9" y="791"/>
                    </a:lnTo>
                    <a:lnTo>
                      <a:pt x="6" y="759"/>
                    </a:lnTo>
                    <a:lnTo>
                      <a:pt x="5" y="726"/>
                    </a:lnTo>
                    <a:lnTo>
                      <a:pt x="3" y="692"/>
                    </a:lnTo>
                    <a:lnTo>
                      <a:pt x="3" y="673"/>
                    </a:lnTo>
                    <a:lnTo>
                      <a:pt x="2" y="653"/>
                    </a:lnTo>
                    <a:lnTo>
                      <a:pt x="2" y="641"/>
                    </a:lnTo>
                    <a:lnTo>
                      <a:pt x="0" y="627"/>
                    </a:lnTo>
                    <a:lnTo>
                      <a:pt x="2" y="600"/>
                    </a:lnTo>
                    <a:lnTo>
                      <a:pt x="2" y="586"/>
                    </a:lnTo>
                    <a:lnTo>
                      <a:pt x="3" y="571"/>
                    </a:lnTo>
                    <a:lnTo>
                      <a:pt x="6" y="557"/>
                    </a:lnTo>
                    <a:lnTo>
                      <a:pt x="9" y="542"/>
                    </a:lnTo>
                    <a:lnTo>
                      <a:pt x="12" y="528"/>
                    </a:lnTo>
                    <a:lnTo>
                      <a:pt x="15" y="514"/>
                    </a:lnTo>
                    <a:lnTo>
                      <a:pt x="20" y="501"/>
                    </a:lnTo>
                    <a:lnTo>
                      <a:pt x="26" y="487"/>
                    </a:lnTo>
                    <a:lnTo>
                      <a:pt x="32" y="475"/>
                    </a:lnTo>
                    <a:lnTo>
                      <a:pt x="38" y="463"/>
                    </a:lnTo>
                    <a:lnTo>
                      <a:pt x="46" y="450"/>
                    </a:lnTo>
                    <a:lnTo>
                      <a:pt x="53" y="440"/>
                    </a:lnTo>
                    <a:lnTo>
                      <a:pt x="82" y="402"/>
                    </a:lnTo>
                    <a:close/>
                  </a:path>
                </a:pathLst>
              </a:custGeom>
              <a:solidFill>
                <a:srgbClr val="E6E6E6"/>
              </a:solidFill>
              <a:ln w="9525">
                <a:solidFill>
                  <a:schemeClr val="tx2"/>
                </a:solidFill>
                <a:round/>
                <a:headEnd/>
                <a:tailEnd/>
              </a:ln>
            </p:spPr>
            <p:txBody>
              <a:bodyPr/>
              <a:lstStyle/>
              <a:p>
                <a:endParaRPr lang="en-US" sz="3120"/>
              </a:p>
            </p:txBody>
          </p:sp>
          <p:sp>
            <p:nvSpPr>
              <p:cNvPr id="389989" name="Freeform 869"/>
              <p:cNvSpPr>
                <a:spLocks/>
              </p:cNvSpPr>
              <p:nvPr/>
            </p:nvSpPr>
            <p:spPr bwMode="auto">
              <a:xfrm>
                <a:off x="302" y="1600"/>
                <a:ext cx="60" cy="74"/>
              </a:xfrm>
              <a:custGeom>
                <a:avLst/>
                <a:gdLst>
                  <a:gd name="T0" fmla="*/ 0 w 119"/>
                  <a:gd name="T1" fmla="*/ 142 h 148"/>
                  <a:gd name="T2" fmla="*/ 63 w 119"/>
                  <a:gd name="T3" fmla="*/ 73 h 148"/>
                  <a:gd name="T4" fmla="*/ 92 w 119"/>
                  <a:gd name="T5" fmla="*/ 40 h 148"/>
                  <a:gd name="T6" fmla="*/ 104 w 119"/>
                  <a:gd name="T7" fmla="*/ 20 h 148"/>
                  <a:gd name="T8" fmla="*/ 113 w 119"/>
                  <a:gd name="T9" fmla="*/ 0 h 148"/>
                  <a:gd name="T10" fmla="*/ 119 w 119"/>
                  <a:gd name="T11" fmla="*/ 5 h 148"/>
                  <a:gd name="T12" fmla="*/ 110 w 119"/>
                  <a:gd name="T13" fmla="*/ 25 h 148"/>
                  <a:gd name="T14" fmla="*/ 98 w 119"/>
                  <a:gd name="T15" fmla="*/ 44 h 148"/>
                  <a:gd name="T16" fmla="*/ 67 w 119"/>
                  <a:gd name="T17" fmla="*/ 79 h 148"/>
                  <a:gd name="T18" fmla="*/ 5 w 119"/>
                  <a:gd name="T19" fmla="*/ 148 h 148"/>
                  <a:gd name="T20" fmla="*/ 0 w 119"/>
                  <a:gd name="T21"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48">
                    <a:moveTo>
                      <a:pt x="0" y="142"/>
                    </a:moveTo>
                    <a:lnTo>
                      <a:pt x="63" y="73"/>
                    </a:lnTo>
                    <a:lnTo>
                      <a:pt x="92" y="40"/>
                    </a:lnTo>
                    <a:lnTo>
                      <a:pt x="104" y="20"/>
                    </a:lnTo>
                    <a:lnTo>
                      <a:pt x="113" y="0"/>
                    </a:lnTo>
                    <a:lnTo>
                      <a:pt x="119" y="5"/>
                    </a:lnTo>
                    <a:lnTo>
                      <a:pt x="110" y="25"/>
                    </a:lnTo>
                    <a:lnTo>
                      <a:pt x="98" y="44"/>
                    </a:lnTo>
                    <a:lnTo>
                      <a:pt x="67" y="79"/>
                    </a:lnTo>
                    <a:lnTo>
                      <a:pt x="5" y="148"/>
                    </a:lnTo>
                    <a:lnTo>
                      <a:pt x="0" y="142"/>
                    </a:lnTo>
                    <a:close/>
                  </a:path>
                </a:pathLst>
              </a:custGeom>
              <a:solidFill>
                <a:srgbClr val="000000"/>
              </a:solidFill>
              <a:ln w="9525">
                <a:solidFill>
                  <a:schemeClr val="tx2"/>
                </a:solidFill>
                <a:round/>
                <a:headEnd/>
                <a:tailEnd/>
              </a:ln>
            </p:spPr>
            <p:txBody>
              <a:bodyPr/>
              <a:lstStyle/>
              <a:p>
                <a:endParaRPr lang="en-US" sz="3120"/>
              </a:p>
            </p:txBody>
          </p:sp>
          <p:sp>
            <p:nvSpPr>
              <p:cNvPr id="389990" name="Freeform 870"/>
              <p:cNvSpPr>
                <a:spLocks/>
              </p:cNvSpPr>
              <p:nvPr/>
            </p:nvSpPr>
            <p:spPr bwMode="auto">
              <a:xfrm>
                <a:off x="359" y="1480"/>
                <a:ext cx="71" cy="122"/>
              </a:xfrm>
              <a:custGeom>
                <a:avLst/>
                <a:gdLst>
                  <a:gd name="T0" fmla="*/ 0 w 142"/>
                  <a:gd name="T1" fmla="*/ 240 h 245"/>
                  <a:gd name="T2" fmla="*/ 26 w 142"/>
                  <a:gd name="T3" fmla="*/ 175 h 245"/>
                  <a:gd name="T4" fmla="*/ 55 w 142"/>
                  <a:gd name="T5" fmla="*/ 112 h 245"/>
                  <a:gd name="T6" fmla="*/ 72 w 142"/>
                  <a:gd name="T7" fmla="*/ 82 h 245"/>
                  <a:gd name="T8" fmla="*/ 90 w 142"/>
                  <a:gd name="T9" fmla="*/ 53 h 245"/>
                  <a:gd name="T10" fmla="*/ 113 w 142"/>
                  <a:gd name="T11" fmla="*/ 26 h 245"/>
                  <a:gd name="T12" fmla="*/ 138 w 142"/>
                  <a:gd name="T13" fmla="*/ 0 h 245"/>
                  <a:gd name="T14" fmla="*/ 142 w 142"/>
                  <a:gd name="T15" fmla="*/ 6 h 245"/>
                  <a:gd name="T16" fmla="*/ 118 w 142"/>
                  <a:gd name="T17" fmla="*/ 32 h 245"/>
                  <a:gd name="T18" fmla="*/ 96 w 142"/>
                  <a:gd name="T19" fmla="*/ 58 h 245"/>
                  <a:gd name="T20" fmla="*/ 78 w 142"/>
                  <a:gd name="T21" fmla="*/ 86 h 245"/>
                  <a:gd name="T22" fmla="*/ 61 w 142"/>
                  <a:gd name="T23" fmla="*/ 117 h 245"/>
                  <a:gd name="T24" fmla="*/ 32 w 142"/>
                  <a:gd name="T25" fmla="*/ 179 h 245"/>
                  <a:gd name="T26" fmla="*/ 6 w 142"/>
                  <a:gd name="T27" fmla="*/ 245 h 245"/>
                  <a:gd name="T28" fmla="*/ 0 w 142"/>
                  <a:gd name="T29" fmla="*/ 24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245">
                    <a:moveTo>
                      <a:pt x="0" y="240"/>
                    </a:moveTo>
                    <a:lnTo>
                      <a:pt x="26" y="175"/>
                    </a:lnTo>
                    <a:lnTo>
                      <a:pt x="55" y="112"/>
                    </a:lnTo>
                    <a:lnTo>
                      <a:pt x="72" y="82"/>
                    </a:lnTo>
                    <a:lnTo>
                      <a:pt x="90" y="53"/>
                    </a:lnTo>
                    <a:lnTo>
                      <a:pt x="113" y="26"/>
                    </a:lnTo>
                    <a:lnTo>
                      <a:pt x="138" y="0"/>
                    </a:lnTo>
                    <a:lnTo>
                      <a:pt x="142" y="6"/>
                    </a:lnTo>
                    <a:lnTo>
                      <a:pt x="118" y="32"/>
                    </a:lnTo>
                    <a:lnTo>
                      <a:pt x="96" y="58"/>
                    </a:lnTo>
                    <a:lnTo>
                      <a:pt x="78" y="86"/>
                    </a:lnTo>
                    <a:lnTo>
                      <a:pt x="61" y="117"/>
                    </a:lnTo>
                    <a:lnTo>
                      <a:pt x="32" y="179"/>
                    </a:lnTo>
                    <a:lnTo>
                      <a:pt x="6" y="245"/>
                    </a:lnTo>
                    <a:lnTo>
                      <a:pt x="0" y="240"/>
                    </a:lnTo>
                    <a:close/>
                  </a:path>
                </a:pathLst>
              </a:custGeom>
              <a:solidFill>
                <a:srgbClr val="000000"/>
              </a:solidFill>
              <a:ln w="9525">
                <a:solidFill>
                  <a:schemeClr val="tx2"/>
                </a:solidFill>
                <a:round/>
                <a:headEnd/>
                <a:tailEnd/>
              </a:ln>
            </p:spPr>
            <p:txBody>
              <a:bodyPr/>
              <a:lstStyle/>
              <a:p>
                <a:endParaRPr lang="en-US" sz="3120"/>
              </a:p>
            </p:txBody>
          </p:sp>
          <p:sp>
            <p:nvSpPr>
              <p:cNvPr id="389991" name="Freeform 871"/>
              <p:cNvSpPr>
                <a:spLocks/>
              </p:cNvSpPr>
              <p:nvPr/>
            </p:nvSpPr>
            <p:spPr bwMode="auto">
              <a:xfrm>
                <a:off x="359" y="1600"/>
                <a:ext cx="3" cy="2"/>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89992" name="Freeform 872"/>
              <p:cNvSpPr>
                <a:spLocks/>
              </p:cNvSpPr>
              <p:nvPr/>
            </p:nvSpPr>
            <p:spPr bwMode="auto">
              <a:xfrm>
                <a:off x="427" y="1470"/>
                <a:ext cx="49" cy="15"/>
              </a:xfrm>
              <a:custGeom>
                <a:avLst/>
                <a:gdLst>
                  <a:gd name="T0" fmla="*/ 0 w 97"/>
                  <a:gd name="T1" fmla="*/ 20 h 30"/>
                  <a:gd name="T2" fmla="*/ 10 w 97"/>
                  <a:gd name="T3" fmla="*/ 12 h 30"/>
                  <a:gd name="T4" fmla="*/ 25 w 97"/>
                  <a:gd name="T5" fmla="*/ 6 h 30"/>
                  <a:gd name="T6" fmla="*/ 39 w 97"/>
                  <a:gd name="T7" fmla="*/ 1 h 30"/>
                  <a:gd name="T8" fmla="*/ 53 w 97"/>
                  <a:gd name="T9" fmla="*/ 0 h 30"/>
                  <a:gd name="T10" fmla="*/ 67 w 97"/>
                  <a:gd name="T11" fmla="*/ 1 h 30"/>
                  <a:gd name="T12" fmla="*/ 80 w 97"/>
                  <a:gd name="T13" fmla="*/ 5 h 30"/>
                  <a:gd name="T14" fmla="*/ 91 w 97"/>
                  <a:gd name="T15" fmla="*/ 14 h 30"/>
                  <a:gd name="T16" fmla="*/ 97 w 97"/>
                  <a:gd name="T17" fmla="*/ 26 h 30"/>
                  <a:gd name="T18" fmla="*/ 91 w 97"/>
                  <a:gd name="T19" fmla="*/ 30 h 30"/>
                  <a:gd name="T20" fmla="*/ 85 w 97"/>
                  <a:gd name="T21" fmla="*/ 18 h 30"/>
                  <a:gd name="T22" fmla="*/ 76 w 97"/>
                  <a:gd name="T23" fmla="*/ 11 h 30"/>
                  <a:gd name="T24" fmla="*/ 65 w 97"/>
                  <a:gd name="T25" fmla="*/ 9 h 30"/>
                  <a:gd name="T26" fmla="*/ 53 w 97"/>
                  <a:gd name="T27" fmla="*/ 8 h 30"/>
                  <a:gd name="T28" fmla="*/ 41 w 97"/>
                  <a:gd name="T29" fmla="*/ 9 h 30"/>
                  <a:gd name="T30" fmla="*/ 27 w 97"/>
                  <a:gd name="T31" fmla="*/ 14 h 30"/>
                  <a:gd name="T32" fmla="*/ 15 w 97"/>
                  <a:gd name="T33" fmla="*/ 18 h 30"/>
                  <a:gd name="T34" fmla="*/ 4 w 97"/>
                  <a:gd name="T35" fmla="*/ 26 h 30"/>
                  <a:gd name="T36" fmla="*/ 0 w 97"/>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30">
                    <a:moveTo>
                      <a:pt x="0" y="20"/>
                    </a:moveTo>
                    <a:lnTo>
                      <a:pt x="10" y="12"/>
                    </a:lnTo>
                    <a:lnTo>
                      <a:pt x="25" y="6"/>
                    </a:lnTo>
                    <a:lnTo>
                      <a:pt x="39" y="1"/>
                    </a:lnTo>
                    <a:lnTo>
                      <a:pt x="53" y="0"/>
                    </a:lnTo>
                    <a:lnTo>
                      <a:pt x="67" y="1"/>
                    </a:lnTo>
                    <a:lnTo>
                      <a:pt x="80" y="5"/>
                    </a:lnTo>
                    <a:lnTo>
                      <a:pt x="91" y="14"/>
                    </a:lnTo>
                    <a:lnTo>
                      <a:pt x="97" y="26"/>
                    </a:lnTo>
                    <a:lnTo>
                      <a:pt x="91" y="30"/>
                    </a:lnTo>
                    <a:lnTo>
                      <a:pt x="85" y="18"/>
                    </a:lnTo>
                    <a:lnTo>
                      <a:pt x="76" y="11"/>
                    </a:lnTo>
                    <a:lnTo>
                      <a:pt x="65" y="9"/>
                    </a:lnTo>
                    <a:lnTo>
                      <a:pt x="53" y="8"/>
                    </a:lnTo>
                    <a:lnTo>
                      <a:pt x="41" y="9"/>
                    </a:lnTo>
                    <a:lnTo>
                      <a:pt x="27" y="14"/>
                    </a:lnTo>
                    <a:lnTo>
                      <a:pt x="15" y="18"/>
                    </a:lnTo>
                    <a:lnTo>
                      <a:pt x="4" y="26"/>
                    </a:lnTo>
                    <a:lnTo>
                      <a:pt x="0" y="20"/>
                    </a:lnTo>
                    <a:close/>
                  </a:path>
                </a:pathLst>
              </a:custGeom>
              <a:solidFill>
                <a:srgbClr val="000000"/>
              </a:solidFill>
              <a:ln w="9525">
                <a:solidFill>
                  <a:schemeClr val="tx2"/>
                </a:solidFill>
                <a:round/>
                <a:headEnd/>
                <a:tailEnd/>
              </a:ln>
            </p:spPr>
            <p:txBody>
              <a:bodyPr/>
              <a:lstStyle/>
              <a:p>
                <a:endParaRPr lang="en-US" sz="3120"/>
              </a:p>
            </p:txBody>
          </p:sp>
          <p:sp>
            <p:nvSpPr>
              <p:cNvPr id="389993" name="Freeform 873"/>
              <p:cNvSpPr>
                <a:spLocks/>
              </p:cNvSpPr>
              <p:nvPr/>
            </p:nvSpPr>
            <p:spPr bwMode="auto">
              <a:xfrm>
                <a:off x="427" y="1480"/>
                <a:ext cx="3" cy="3"/>
              </a:xfrm>
              <a:custGeom>
                <a:avLst/>
                <a:gdLst>
                  <a:gd name="T0" fmla="*/ 0 w 4"/>
                  <a:gd name="T1" fmla="*/ 0 h 6"/>
                  <a:gd name="T2" fmla="*/ 4 w 4"/>
                  <a:gd name="T3" fmla="*/ 6 h 6"/>
                  <a:gd name="T4" fmla="*/ 0 w 4"/>
                  <a:gd name="T5" fmla="*/ 0 h 6"/>
                </a:gdLst>
                <a:ahLst/>
                <a:cxnLst>
                  <a:cxn ang="0">
                    <a:pos x="T0" y="T1"/>
                  </a:cxn>
                  <a:cxn ang="0">
                    <a:pos x="T2" y="T3"/>
                  </a:cxn>
                  <a:cxn ang="0">
                    <a:pos x="T4" y="T5"/>
                  </a:cxn>
                </a:cxnLst>
                <a:rect l="0" t="0" r="r" b="b"/>
                <a:pathLst>
                  <a:path w="4" h="6">
                    <a:moveTo>
                      <a:pt x="0" y="0"/>
                    </a:moveTo>
                    <a:lnTo>
                      <a:pt x="4"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89994" name="Freeform 874"/>
              <p:cNvSpPr>
                <a:spLocks/>
              </p:cNvSpPr>
              <p:nvPr/>
            </p:nvSpPr>
            <p:spPr bwMode="auto">
              <a:xfrm>
                <a:off x="472" y="1484"/>
                <a:ext cx="57" cy="201"/>
              </a:xfrm>
              <a:custGeom>
                <a:avLst/>
                <a:gdLst>
                  <a:gd name="T0" fmla="*/ 7 w 112"/>
                  <a:gd name="T1" fmla="*/ 0 h 404"/>
                  <a:gd name="T2" fmla="*/ 21 w 112"/>
                  <a:gd name="T3" fmla="*/ 51 h 404"/>
                  <a:gd name="T4" fmla="*/ 32 w 112"/>
                  <a:gd name="T5" fmla="*/ 102 h 404"/>
                  <a:gd name="T6" fmla="*/ 50 w 112"/>
                  <a:gd name="T7" fmla="*/ 204 h 404"/>
                  <a:gd name="T8" fmla="*/ 74 w 112"/>
                  <a:gd name="T9" fmla="*/ 305 h 404"/>
                  <a:gd name="T10" fmla="*/ 91 w 112"/>
                  <a:gd name="T11" fmla="*/ 353 h 404"/>
                  <a:gd name="T12" fmla="*/ 102 w 112"/>
                  <a:gd name="T13" fmla="*/ 378 h 404"/>
                  <a:gd name="T14" fmla="*/ 112 w 112"/>
                  <a:gd name="T15" fmla="*/ 399 h 404"/>
                  <a:gd name="T16" fmla="*/ 106 w 112"/>
                  <a:gd name="T17" fmla="*/ 404 h 404"/>
                  <a:gd name="T18" fmla="*/ 94 w 112"/>
                  <a:gd name="T19" fmla="*/ 379 h 404"/>
                  <a:gd name="T20" fmla="*/ 83 w 112"/>
                  <a:gd name="T21" fmla="*/ 355 h 404"/>
                  <a:gd name="T22" fmla="*/ 67 w 112"/>
                  <a:gd name="T23" fmla="*/ 306 h 404"/>
                  <a:gd name="T24" fmla="*/ 42 w 112"/>
                  <a:gd name="T25" fmla="*/ 206 h 404"/>
                  <a:gd name="T26" fmla="*/ 24 w 112"/>
                  <a:gd name="T27" fmla="*/ 104 h 404"/>
                  <a:gd name="T28" fmla="*/ 13 w 112"/>
                  <a:gd name="T29" fmla="*/ 52 h 404"/>
                  <a:gd name="T30" fmla="*/ 0 w 112"/>
                  <a:gd name="T31" fmla="*/ 2 h 404"/>
                  <a:gd name="T32" fmla="*/ 7 w 112"/>
                  <a:gd name="T33"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404">
                    <a:moveTo>
                      <a:pt x="7" y="0"/>
                    </a:moveTo>
                    <a:lnTo>
                      <a:pt x="21" y="51"/>
                    </a:lnTo>
                    <a:lnTo>
                      <a:pt x="32" y="102"/>
                    </a:lnTo>
                    <a:lnTo>
                      <a:pt x="50" y="204"/>
                    </a:lnTo>
                    <a:lnTo>
                      <a:pt x="74" y="305"/>
                    </a:lnTo>
                    <a:lnTo>
                      <a:pt x="91" y="353"/>
                    </a:lnTo>
                    <a:lnTo>
                      <a:pt x="102" y="378"/>
                    </a:lnTo>
                    <a:lnTo>
                      <a:pt x="112" y="399"/>
                    </a:lnTo>
                    <a:lnTo>
                      <a:pt x="106" y="404"/>
                    </a:lnTo>
                    <a:lnTo>
                      <a:pt x="94" y="379"/>
                    </a:lnTo>
                    <a:lnTo>
                      <a:pt x="83" y="355"/>
                    </a:lnTo>
                    <a:lnTo>
                      <a:pt x="67" y="306"/>
                    </a:lnTo>
                    <a:lnTo>
                      <a:pt x="42" y="206"/>
                    </a:lnTo>
                    <a:lnTo>
                      <a:pt x="24" y="104"/>
                    </a:lnTo>
                    <a:lnTo>
                      <a:pt x="13" y="52"/>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9995" name="Freeform 875"/>
              <p:cNvSpPr>
                <a:spLocks/>
              </p:cNvSpPr>
              <p:nvPr/>
            </p:nvSpPr>
            <p:spPr bwMode="auto">
              <a:xfrm>
                <a:off x="472" y="1483"/>
                <a:ext cx="4" cy="2"/>
              </a:xfrm>
              <a:custGeom>
                <a:avLst/>
                <a:gdLst>
                  <a:gd name="T0" fmla="*/ 7 w 7"/>
                  <a:gd name="T1" fmla="*/ 0 h 4"/>
                  <a:gd name="T2" fmla="*/ 7 w 7"/>
                  <a:gd name="T3" fmla="*/ 1 h 4"/>
                  <a:gd name="T4" fmla="*/ 0 w 7"/>
                  <a:gd name="T5" fmla="*/ 3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7" y="1"/>
                    </a:lnTo>
                    <a:lnTo>
                      <a:pt x="0" y="3"/>
                    </a:lnTo>
                    <a:lnTo>
                      <a:pt x="1" y="4"/>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89996" name="Freeform 876"/>
              <p:cNvSpPr>
                <a:spLocks/>
              </p:cNvSpPr>
              <p:nvPr/>
            </p:nvSpPr>
            <p:spPr bwMode="auto">
              <a:xfrm>
                <a:off x="491" y="1683"/>
                <a:ext cx="51" cy="132"/>
              </a:xfrm>
              <a:custGeom>
                <a:avLst/>
                <a:gdLst>
                  <a:gd name="T0" fmla="*/ 74 w 102"/>
                  <a:gd name="T1" fmla="*/ 0 h 265"/>
                  <a:gd name="T2" fmla="*/ 85 w 102"/>
                  <a:gd name="T3" fmla="*/ 21 h 265"/>
                  <a:gd name="T4" fmla="*/ 93 w 102"/>
                  <a:gd name="T5" fmla="*/ 41 h 265"/>
                  <a:gd name="T6" fmla="*/ 102 w 102"/>
                  <a:gd name="T7" fmla="*/ 79 h 265"/>
                  <a:gd name="T8" fmla="*/ 102 w 102"/>
                  <a:gd name="T9" fmla="*/ 116 h 265"/>
                  <a:gd name="T10" fmla="*/ 96 w 102"/>
                  <a:gd name="T11" fmla="*/ 149 h 265"/>
                  <a:gd name="T12" fmla="*/ 82 w 102"/>
                  <a:gd name="T13" fmla="*/ 184 h 265"/>
                  <a:gd name="T14" fmla="*/ 62 w 102"/>
                  <a:gd name="T15" fmla="*/ 215 h 265"/>
                  <a:gd name="T16" fmla="*/ 35 w 102"/>
                  <a:gd name="T17" fmla="*/ 240 h 265"/>
                  <a:gd name="T18" fmla="*/ 4 w 102"/>
                  <a:gd name="T19" fmla="*/ 265 h 265"/>
                  <a:gd name="T20" fmla="*/ 0 w 102"/>
                  <a:gd name="T21" fmla="*/ 259 h 265"/>
                  <a:gd name="T22" fmla="*/ 30 w 102"/>
                  <a:gd name="T23" fmla="*/ 234 h 265"/>
                  <a:gd name="T24" fmla="*/ 56 w 102"/>
                  <a:gd name="T25" fmla="*/ 210 h 265"/>
                  <a:gd name="T26" fmla="*/ 76 w 102"/>
                  <a:gd name="T27" fmla="*/ 180 h 265"/>
                  <a:gd name="T28" fmla="*/ 88 w 102"/>
                  <a:gd name="T29" fmla="*/ 148 h 265"/>
                  <a:gd name="T30" fmla="*/ 94 w 102"/>
                  <a:gd name="T31" fmla="*/ 116 h 265"/>
                  <a:gd name="T32" fmla="*/ 94 w 102"/>
                  <a:gd name="T33" fmla="*/ 81 h 265"/>
                  <a:gd name="T34" fmla="*/ 85 w 102"/>
                  <a:gd name="T35" fmla="*/ 43 h 265"/>
                  <a:gd name="T36" fmla="*/ 77 w 102"/>
                  <a:gd name="T37" fmla="*/ 23 h 265"/>
                  <a:gd name="T38" fmla="*/ 68 w 102"/>
                  <a:gd name="T39" fmla="*/ 5 h 265"/>
                  <a:gd name="T40" fmla="*/ 74 w 102"/>
                  <a:gd name="T41"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265">
                    <a:moveTo>
                      <a:pt x="74" y="0"/>
                    </a:moveTo>
                    <a:lnTo>
                      <a:pt x="85" y="21"/>
                    </a:lnTo>
                    <a:lnTo>
                      <a:pt x="93" y="41"/>
                    </a:lnTo>
                    <a:lnTo>
                      <a:pt x="102" y="79"/>
                    </a:lnTo>
                    <a:lnTo>
                      <a:pt x="102" y="116"/>
                    </a:lnTo>
                    <a:lnTo>
                      <a:pt x="96" y="149"/>
                    </a:lnTo>
                    <a:lnTo>
                      <a:pt x="82" y="184"/>
                    </a:lnTo>
                    <a:lnTo>
                      <a:pt x="62" y="215"/>
                    </a:lnTo>
                    <a:lnTo>
                      <a:pt x="35" y="240"/>
                    </a:lnTo>
                    <a:lnTo>
                      <a:pt x="4" y="265"/>
                    </a:lnTo>
                    <a:lnTo>
                      <a:pt x="0" y="259"/>
                    </a:lnTo>
                    <a:lnTo>
                      <a:pt x="30" y="234"/>
                    </a:lnTo>
                    <a:lnTo>
                      <a:pt x="56" y="210"/>
                    </a:lnTo>
                    <a:lnTo>
                      <a:pt x="76" y="180"/>
                    </a:lnTo>
                    <a:lnTo>
                      <a:pt x="88" y="148"/>
                    </a:lnTo>
                    <a:lnTo>
                      <a:pt x="94" y="116"/>
                    </a:lnTo>
                    <a:lnTo>
                      <a:pt x="94" y="81"/>
                    </a:lnTo>
                    <a:lnTo>
                      <a:pt x="85" y="43"/>
                    </a:lnTo>
                    <a:lnTo>
                      <a:pt x="77" y="23"/>
                    </a:lnTo>
                    <a:lnTo>
                      <a:pt x="68" y="5"/>
                    </a:lnTo>
                    <a:lnTo>
                      <a:pt x="74" y="0"/>
                    </a:lnTo>
                    <a:close/>
                  </a:path>
                </a:pathLst>
              </a:custGeom>
              <a:solidFill>
                <a:srgbClr val="000000"/>
              </a:solidFill>
              <a:ln w="9525">
                <a:solidFill>
                  <a:schemeClr val="tx2"/>
                </a:solidFill>
                <a:round/>
                <a:headEnd/>
                <a:tailEnd/>
              </a:ln>
            </p:spPr>
            <p:txBody>
              <a:bodyPr/>
              <a:lstStyle/>
              <a:p>
                <a:endParaRPr lang="en-US" sz="3120"/>
              </a:p>
            </p:txBody>
          </p:sp>
          <p:sp>
            <p:nvSpPr>
              <p:cNvPr id="389997" name="Freeform 877"/>
              <p:cNvSpPr>
                <a:spLocks/>
              </p:cNvSpPr>
              <p:nvPr/>
            </p:nvSpPr>
            <p:spPr bwMode="auto">
              <a:xfrm>
                <a:off x="526" y="1683"/>
                <a:ext cx="3" cy="2"/>
              </a:xfrm>
              <a:custGeom>
                <a:avLst/>
                <a:gdLst>
                  <a:gd name="T0" fmla="*/ 6 w 6"/>
                  <a:gd name="T1" fmla="*/ 0 h 5"/>
                  <a:gd name="T2" fmla="*/ 0 w 6"/>
                  <a:gd name="T3" fmla="*/ 5 h 5"/>
                  <a:gd name="T4" fmla="*/ 6 w 6"/>
                  <a:gd name="T5" fmla="*/ 0 h 5"/>
                </a:gdLst>
                <a:ahLst/>
                <a:cxnLst>
                  <a:cxn ang="0">
                    <a:pos x="T0" y="T1"/>
                  </a:cxn>
                  <a:cxn ang="0">
                    <a:pos x="T2" y="T3"/>
                  </a:cxn>
                  <a:cxn ang="0">
                    <a:pos x="T4" y="T5"/>
                  </a:cxn>
                </a:cxnLst>
                <a:rect l="0" t="0" r="r" b="b"/>
                <a:pathLst>
                  <a:path w="6" h="5">
                    <a:moveTo>
                      <a:pt x="6" y="0"/>
                    </a:moveTo>
                    <a:lnTo>
                      <a:pt x="0"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89998" name="Freeform 878"/>
              <p:cNvSpPr>
                <a:spLocks/>
              </p:cNvSpPr>
              <p:nvPr/>
            </p:nvSpPr>
            <p:spPr bwMode="auto">
              <a:xfrm>
                <a:off x="478" y="1812"/>
                <a:ext cx="16" cy="5"/>
              </a:xfrm>
              <a:custGeom>
                <a:avLst/>
                <a:gdLst>
                  <a:gd name="T0" fmla="*/ 30 w 30"/>
                  <a:gd name="T1" fmla="*/ 6 h 9"/>
                  <a:gd name="T2" fmla="*/ 24 w 30"/>
                  <a:gd name="T3" fmla="*/ 9 h 9"/>
                  <a:gd name="T4" fmla="*/ 15 w 30"/>
                  <a:gd name="T5" fmla="*/ 7 h 9"/>
                  <a:gd name="T6" fmla="*/ 9 w 30"/>
                  <a:gd name="T7" fmla="*/ 7 h 9"/>
                  <a:gd name="T8" fmla="*/ 3 w 30"/>
                  <a:gd name="T9" fmla="*/ 9 h 9"/>
                  <a:gd name="T10" fmla="*/ 0 w 30"/>
                  <a:gd name="T11" fmla="*/ 3 h 9"/>
                  <a:gd name="T12" fmla="*/ 6 w 30"/>
                  <a:gd name="T13" fmla="*/ 1 h 9"/>
                  <a:gd name="T14" fmla="*/ 15 w 30"/>
                  <a:gd name="T15" fmla="*/ 1 h 9"/>
                  <a:gd name="T16" fmla="*/ 21 w 30"/>
                  <a:gd name="T17" fmla="*/ 3 h 9"/>
                  <a:gd name="T18" fmla="*/ 27 w 30"/>
                  <a:gd name="T19" fmla="*/ 0 h 9"/>
                  <a:gd name="T20" fmla="*/ 30 w 30"/>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9">
                    <a:moveTo>
                      <a:pt x="30" y="6"/>
                    </a:moveTo>
                    <a:lnTo>
                      <a:pt x="24" y="9"/>
                    </a:lnTo>
                    <a:lnTo>
                      <a:pt x="15" y="7"/>
                    </a:lnTo>
                    <a:lnTo>
                      <a:pt x="9" y="7"/>
                    </a:lnTo>
                    <a:lnTo>
                      <a:pt x="3" y="9"/>
                    </a:lnTo>
                    <a:lnTo>
                      <a:pt x="0" y="3"/>
                    </a:lnTo>
                    <a:lnTo>
                      <a:pt x="6" y="1"/>
                    </a:lnTo>
                    <a:lnTo>
                      <a:pt x="15" y="1"/>
                    </a:lnTo>
                    <a:lnTo>
                      <a:pt x="21" y="3"/>
                    </a:lnTo>
                    <a:lnTo>
                      <a:pt x="27" y="0"/>
                    </a:lnTo>
                    <a:lnTo>
                      <a:pt x="30" y="6"/>
                    </a:lnTo>
                    <a:close/>
                  </a:path>
                </a:pathLst>
              </a:custGeom>
              <a:solidFill>
                <a:srgbClr val="000000"/>
              </a:solidFill>
              <a:ln w="9525">
                <a:solidFill>
                  <a:schemeClr val="tx2"/>
                </a:solidFill>
                <a:round/>
                <a:headEnd/>
                <a:tailEnd/>
              </a:ln>
            </p:spPr>
            <p:txBody>
              <a:bodyPr/>
              <a:lstStyle/>
              <a:p>
                <a:endParaRPr lang="en-US" sz="3120"/>
              </a:p>
            </p:txBody>
          </p:sp>
          <p:sp>
            <p:nvSpPr>
              <p:cNvPr id="389999" name="Freeform 879"/>
              <p:cNvSpPr>
                <a:spLocks/>
              </p:cNvSpPr>
              <p:nvPr/>
            </p:nvSpPr>
            <p:spPr bwMode="auto">
              <a:xfrm>
                <a:off x="491" y="1812"/>
                <a:ext cx="3" cy="3"/>
              </a:xfrm>
              <a:custGeom>
                <a:avLst/>
                <a:gdLst>
                  <a:gd name="T0" fmla="*/ 4 w 4"/>
                  <a:gd name="T1" fmla="*/ 6 h 6"/>
                  <a:gd name="T2" fmla="*/ 1 w 4"/>
                  <a:gd name="T3" fmla="*/ 0 h 6"/>
                  <a:gd name="T4" fmla="*/ 0 w 4"/>
                  <a:gd name="T5" fmla="*/ 0 h 6"/>
                  <a:gd name="T6" fmla="*/ 4 w 4"/>
                  <a:gd name="T7" fmla="*/ 6 h 6"/>
                </a:gdLst>
                <a:ahLst/>
                <a:cxnLst>
                  <a:cxn ang="0">
                    <a:pos x="T0" y="T1"/>
                  </a:cxn>
                  <a:cxn ang="0">
                    <a:pos x="T2" y="T3"/>
                  </a:cxn>
                  <a:cxn ang="0">
                    <a:pos x="T4" y="T5"/>
                  </a:cxn>
                  <a:cxn ang="0">
                    <a:pos x="T6" y="T7"/>
                  </a:cxn>
                </a:cxnLst>
                <a:rect l="0" t="0" r="r" b="b"/>
                <a:pathLst>
                  <a:path w="4" h="6">
                    <a:moveTo>
                      <a:pt x="4" y="6"/>
                    </a:moveTo>
                    <a:lnTo>
                      <a:pt x="1" y="0"/>
                    </a:ln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90000" name="Freeform 880"/>
              <p:cNvSpPr>
                <a:spLocks/>
              </p:cNvSpPr>
              <p:nvPr/>
            </p:nvSpPr>
            <p:spPr bwMode="auto">
              <a:xfrm>
                <a:off x="457" y="1815"/>
                <a:ext cx="24" cy="18"/>
              </a:xfrm>
              <a:custGeom>
                <a:avLst/>
                <a:gdLst>
                  <a:gd name="T0" fmla="*/ 47 w 47"/>
                  <a:gd name="T1" fmla="*/ 5 h 37"/>
                  <a:gd name="T2" fmla="*/ 38 w 47"/>
                  <a:gd name="T3" fmla="*/ 16 h 37"/>
                  <a:gd name="T4" fmla="*/ 29 w 47"/>
                  <a:gd name="T5" fmla="*/ 29 h 37"/>
                  <a:gd name="T6" fmla="*/ 18 w 47"/>
                  <a:gd name="T7" fmla="*/ 37 h 37"/>
                  <a:gd name="T8" fmla="*/ 8 w 47"/>
                  <a:gd name="T9" fmla="*/ 37 h 37"/>
                  <a:gd name="T10" fmla="*/ 0 w 47"/>
                  <a:gd name="T11" fmla="*/ 32 h 37"/>
                  <a:gd name="T12" fmla="*/ 5 w 47"/>
                  <a:gd name="T13" fmla="*/ 26 h 37"/>
                  <a:gd name="T14" fmla="*/ 11 w 47"/>
                  <a:gd name="T15" fmla="*/ 31 h 37"/>
                  <a:gd name="T16" fmla="*/ 15 w 47"/>
                  <a:gd name="T17" fmla="*/ 31 h 37"/>
                  <a:gd name="T18" fmla="*/ 23 w 47"/>
                  <a:gd name="T19" fmla="*/ 25 h 37"/>
                  <a:gd name="T20" fmla="*/ 32 w 47"/>
                  <a:gd name="T21" fmla="*/ 11 h 37"/>
                  <a:gd name="T22" fmla="*/ 41 w 47"/>
                  <a:gd name="T23" fmla="*/ 0 h 37"/>
                  <a:gd name="T24" fmla="*/ 47 w 47"/>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37">
                    <a:moveTo>
                      <a:pt x="47" y="5"/>
                    </a:moveTo>
                    <a:lnTo>
                      <a:pt x="38" y="16"/>
                    </a:lnTo>
                    <a:lnTo>
                      <a:pt x="29" y="29"/>
                    </a:lnTo>
                    <a:lnTo>
                      <a:pt x="18" y="37"/>
                    </a:lnTo>
                    <a:lnTo>
                      <a:pt x="8" y="37"/>
                    </a:lnTo>
                    <a:lnTo>
                      <a:pt x="0" y="32"/>
                    </a:lnTo>
                    <a:lnTo>
                      <a:pt x="5" y="26"/>
                    </a:lnTo>
                    <a:lnTo>
                      <a:pt x="11" y="31"/>
                    </a:lnTo>
                    <a:lnTo>
                      <a:pt x="15" y="31"/>
                    </a:lnTo>
                    <a:lnTo>
                      <a:pt x="23" y="25"/>
                    </a:lnTo>
                    <a:lnTo>
                      <a:pt x="32" y="11"/>
                    </a:lnTo>
                    <a:lnTo>
                      <a:pt x="41" y="0"/>
                    </a:lnTo>
                    <a:lnTo>
                      <a:pt x="47" y="5"/>
                    </a:lnTo>
                    <a:close/>
                  </a:path>
                </a:pathLst>
              </a:custGeom>
              <a:solidFill>
                <a:srgbClr val="000000"/>
              </a:solidFill>
              <a:ln w="9525">
                <a:solidFill>
                  <a:schemeClr val="tx2"/>
                </a:solidFill>
                <a:round/>
                <a:headEnd/>
                <a:tailEnd/>
              </a:ln>
            </p:spPr>
            <p:txBody>
              <a:bodyPr/>
              <a:lstStyle/>
              <a:p>
                <a:endParaRPr lang="en-US" sz="3120"/>
              </a:p>
            </p:txBody>
          </p:sp>
          <p:sp>
            <p:nvSpPr>
              <p:cNvPr id="390001" name="Freeform 881"/>
              <p:cNvSpPr>
                <a:spLocks/>
              </p:cNvSpPr>
              <p:nvPr/>
            </p:nvSpPr>
            <p:spPr bwMode="auto">
              <a:xfrm>
                <a:off x="478" y="1814"/>
                <a:ext cx="3" cy="3"/>
              </a:xfrm>
              <a:custGeom>
                <a:avLst/>
                <a:gdLst>
                  <a:gd name="T0" fmla="*/ 2 w 6"/>
                  <a:gd name="T1" fmla="*/ 0 h 6"/>
                  <a:gd name="T2" fmla="*/ 0 w 6"/>
                  <a:gd name="T3" fmla="*/ 1 h 6"/>
                  <a:gd name="T4" fmla="*/ 6 w 6"/>
                  <a:gd name="T5" fmla="*/ 6 h 6"/>
                  <a:gd name="T6" fmla="*/ 5 w 6"/>
                  <a:gd name="T7" fmla="*/ 6 h 6"/>
                  <a:gd name="T8" fmla="*/ 2 w 6"/>
                  <a:gd name="T9" fmla="*/ 0 h 6"/>
                </a:gdLst>
                <a:ahLst/>
                <a:cxnLst>
                  <a:cxn ang="0">
                    <a:pos x="T0" y="T1"/>
                  </a:cxn>
                  <a:cxn ang="0">
                    <a:pos x="T2" y="T3"/>
                  </a:cxn>
                  <a:cxn ang="0">
                    <a:pos x="T4" y="T5"/>
                  </a:cxn>
                  <a:cxn ang="0">
                    <a:pos x="T6" y="T7"/>
                  </a:cxn>
                  <a:cxn ang="0">
                    <a:pos x="T8" y="T9"/>
                  </a:cxn>
                </a:cxnLst>
                <a:rect l="0" t="0" r="r" b="b"/>
                <a:pathLst>
                  <a:path w="6" h="6">
                    <a:moveTo>
                      <a:pt x="2" y="0"/>
                    </a:moveTo>
                    <a:lnTo>
                      <a:pt x="0" y="1"/>
                    </a:lnTo>
                    <a:lnTo>
                      <a:pt x="6" y="6"/>
                    </a:lnTo>
                    <a:lnTo>
                      <a:pt x="5"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90002" name="Freeform 882"/>
              <p:cNvSpPr>
                <a:spLocks/>
              </p:cNvSpPr>
              <p:nvPr/>
            </p:nvSpPr>
            <p:spPr bwMode="auto">
              <a:xfrm>
                <a:off x="453" y="1819"/>
                <a:ext cx="7" cy="12"/>
              </a:xfrm>
              <a:custGeom>
                <a:avLst/>
                <a:gdLst>
                  <a:gd name="T0" fmla="*/ 8 w 14"/>
                  <a:gd name="T1" fmla="*/ 23 h 23"/>
                  <a:gd name="T2" fmla="*/ 2 w 14"/>
                  <a:gd name="T3" fmla="*/ 14 h 23"/>
                  <a:gd name="T4" fmla="*/ 0 w 14"/>
                  <a:gd name="T5" fmla="*/ 3 h 23"/>
                  <a:gd name="T6" fmla="*/ 7 w 14"/>
                  <a:gd name="T7" fmla="*/ 0 h 23"/>
                  <a:gd name="T8" fmla="*/ 8 w 14"/>
                  <a:gd name="T9" fmla="*/ 11 h 23"/>
                  <a:gd name="T10" fmla="*/ 14 w 14"/>
                  <a:gd name="T11" fmla="*/ 19 h 23"/>
                  <a:gd name="T12" fmla="*/ 8 w 1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8" y="23"/>
                    </a:moveTo>
                    <a:lnTo>
                      <a:pt x="2" y="14"/>
                    </a:lnTo>
                    <a:lnTo>
                      <a:pt x="0" y="3"/>
                    </a:lnTo>
                    <a:lnTo>
                      <a:pt x="7" y="0"/>
                    </a:lnTo>
                    <a:lnTo>
                      <a:pt x="8" y="11"/>
                    </a:lnTo>
                    <a:lnTo>
                      <a:pt x="14" y="19"/>
                    </a:lnTo>
                    <a:lnTo>
                      <a:pt x="8" y="23"/>
                    </a:lnTo>
                    <a:close/>
                  </a:path>
                </a:pathLst>
              </a:custGeom>
              <a:solidFill>
                <a:srgbClr val="000000"/>
              </a:solidFill>
              <a:ln w="9525">
                <a:solidFill>
                  <a:schemeClr val="tx2"/>
                </a:solidFill>
                <a:round/>
                <a:headEnd/>
                <a:tailEnd/>
              </a:ln>
            </p:spPr>
            <p:txBody>
              <a:bodyPr/>
              <a:lstStyle/>
              <a:p>
                <a:endParaRPr lang="en-US" sz="3120"/>
              </a:p>
            </p:txBody>
          </p:sp>
          <p:sp>
            <p:nvSpPr>
              <p:cNvPr id="390003" name="Freeform 883"/>
              <p:cNvSpPr>
                <a:spLocks/>
              </p:cNvSpPr>
              <p:nvPr/>
            </p:nvSpPr>
            <p:spPr bwMode="auto">
              <a:xfrm>
                <a:off x="457" y="1828"/>
                <a:ext cx="3" cy="3"/>
              </a:xfrm>
              <a:custGeom>
                <a:avLst/>
                <a:gdLst>
                  <a:gd name="T0" fmla="*/ 0 w 6"/>
                  <a:gd name="T1" fmla="*/ 6 h 6"/>
                  <a:gd name="T2" fmla="*/ 6 w 6"/>
                  <a:gd name="T3" fmla="*/ 2 h 6"/>
                  <a:gd name="T4" fmla="*/ 5 w 6"/>
                  <a:gd name="T5" fmla="*/ 0 h 6"/>
                  <a:gd name="T6" fmla="*/ 0 w 6"/>
                  <a:gd name="T7" fmla="*/ 6 h 6"/>
                </a:gdLst>
                <a:ahLst/>
                <a:cxnLst>
                  <a:cxn ang="0">
                    <a:pos x="T0" y="T1"/>
                  </a:cxn>
                  <a:cxn ang="0">
                    <a:pos x="T2" y="T3"/>
                  </a:cxn>
                  <a:cxn ang="0">
                    <a:pos x="T4" y="T5"/>
                  </a:cxn>
                  <a:cxn ang="0">
                    <a:pos x="T6" y="T7"/>
                  </a:cxn>
                </a:cxnLst>
                <a:rect l="0" t="0" r="r" b="b"/>
                <a:pathLst>
                  <a:path w="6" h="6">
                    <a:moveTo>
                      <a:pt x="0" y="6"/>
                    </a:moveTo>
                    <a:lnTo>
                      <a:pt x="6" y="2"/>
                    </a:ln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004" name="Freeform 884"/>
              <p:cNvSpPr>
                <a:spLocks/>
              </p:cNvSpPr>
              <p:nvPr/>
            </p:nvSpPr>
            <p:spPr bwMode="auto">
              <a:xfrm>
                <a:off x="452" y="1820"/>
                <a:ext cx="10" cy="17"/>
              </a:xfrm>
              <a:custGeom>
                <a:avLst/>
                <a:gdLst>
                  <a:gd name="T0" fmla="*/ 8 w 18"/>
                  <a:gd name="T1" fmla="*/ 0 h 35"/>
                  <a:gd name="T2" fmla="*/ 8 w 18"/>
                  <a:gd name="T3" fmla="*/ 11 h 35"/>
                  <a:gd name="T4" fmla="*/ 11 w 18"/>
                  <a:gd name="T5" fmla="*/ 17 h 35"/>
                  <a:gd name="T6" fmla="*/ 17 w 18"/>
                  <a:gd name="T7" fmla="*/ 24 h 35"/>
                  <a:gd name="T8" fmla="*/ 18 w 18"/>
                  <a:gd name="T9" fmla="*/ 33 h 35"/>
                  <a:gd name="T10" fmla="*/ 11 w 18"/>
                  <a:gd name="T11" fmla="*/ 35 h 35"/>
                  <a:gd name="T12" fmla="*/ 11 w 18"/>
                  <a:gd name="T13" fmla="*/ 29 h 35"/>
                  <a:gd name="T14" fmla="*/ 4 w 18"/>
                  <a:gd name="T15" fmla="*/ 21 h 35"/>
                  <a:gd name="T16" fmla="*/ 0 w 18"/>
                  <a:gd name="T17" fmla="*/ 12 h 35"/>
                  <a:gd name="T18" fmla="*/ 0 w 18"/>
                  <a:gd name="T19" fmla="*/ 0 h 35"/>
                  <a:gd name="T20" fmla="*/ 8 w 18"/>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5">
                    <a:moveTo>
                      <a:pt x="8" y="0"/>
                    </a:moveTo>
                    <a:lnTo>
                      <a:pt x="8" y="11"/>
                    </a:lnTo>
                    <a:lnTo>
                      <a:pt x="11" y="17"/>
                    </a:lnTo>
                    <a:lnTo>
                      <a:pt x="17" y="24"/>
                    </a:lnTo>
                    <a:lnTo>
                      <a:pt x="18" y="33"/>
                    </a:lnTo>
                    <a:lnTo>
                      <a:pt x="11" y="35"/>
                    </a:lnTo>
                    <a:lnTo>
                      <a:pt x="11" y="29"/>
                    </a:lnTo>
                    <a:lnTo>
                      <a:pt x="4" y="21"/>
                    </a:lnTo>
                    <a:lnTo>
                      <a:pt x="0" y="12"/>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grpSp>
        <p:sp>
          <p:nvSpPr>
            <p:cNvPr id="390005" name="Freeform 885"/>
            <p:cNvSpPr>
              <a:spLocks/>
            </p:cNvSpPr>
            <p:nvPr/>
          </p:nvSpPr>
          <p:spPr bwMode="auto">
            <a:xfrm>
              <a:off x="452" y="1819"/>
              <a:ext cx="4" cy="2"/>
            </a:xfrm>
            <a:custGeom>
              <a:avLst/>
              <a:gdLst>
                <a:gd name="T0" fmla="*/ 8 w 8"/>
                <a:gd name="T1" fmla="*/ 0 h 3"/>
                <a:gd name="T2" fmla="*/ 0 w 8"/>
                <a:gd name="T3" fmla="*/ 2 h 3"/>
                <a:gd name="T4" fmla="*/ 8 w 8"/>
                <a:gd name="T5" fmla="*/ 2 h 3"/>
                <a:gd name="T6" fmla="*/ 1 w 8"/>
                <a:gd name="T7" fmla="*/ 3 h 3"/>
                <a:gd name="T8" fmla="*/ 8 w 8"/>
                <a:gd name="T9" fmla="*/ 0 h 3"/>
              </a:gdLst>
              <a:ahLst/>
              <a:cxnLst>
                <a:cxn ang="0">
                  <a:pos x="T0" y="T1"/>
                </a:cxn>
                <a:cxn ang="0">
                  <a:pos x="T2" y="T3"/>
                </a:cxn>
                <a:cxn ang="0">
                  <a:pos x="T4" y="T5"/>
                </a:cxn>
                <a:cxn ang="0">
                  <a:pos x="T6" y="T7"/>
                </a:cxn>
                <a:cxn ang="0">
                  <a:pos x="T8" y="T9"/>
                </a:cxn>
              </a:cxnLst>
              <a:rect l="0" t="0" r="r" b="b"/>
              <a:pathLst>
                <a:path w="8" h="3">
                  <a:moveTo>
                    <a:pt x="8" y="0"/>
                  </a:moveTo>
                  <a:lnTo>
                    <a:pt x="0" y="2"/>
                  </a:lnTo>
                  <a:lnTo>
                    <a:pt x="8" y="2"/>
                  </a:lnTo>
                  <a:lnTo>
                    <a:pt x="1" y="3"/>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90006" name="Freeform 886"/>
            <p:cNvSpPr>
              <a:spLocks/>
            </p:cNvSpPr>
            <p:nvPr/>
          </p:nvSpPr>
          <p:spPr bwMode="auto">
            <a:xfrm>
              <a:off x="439" y="1837"/>
              <a:ext cx="23" cy="23"/>
            </a:xfrm>
            <a:custGeom>
              <a:avLst/>
              <a:gdLst>
                <a:gd name="T0" fmla="*/ 46 w 46"/>
                <a:gd name="T1" fmla="*/ 0 h 48"/>
                <a:gd name="T2" fmla="*/ 45 w 46"/>
                <a:gd name="T3" fmla="*/ 7 h 48"/>
                <a:gd name="T4" fmla="*/ 42 w 46"/>
                <a:gd name="T5" fmla="*/ 16 h 48"/>
                <a:gd name="T6" fmla="*/ 29 w 46"/>
                <a:gd name="T7" fmla="*/ 26 h 48"/>
                <a:gd name="T8" fmla="*/ 5 w 46"/>
                <a:gd name="T9" fmla="*/ 48 h 48"/>
                <a:gd name="T10" fmla="*/ 0 w 46"/>
                <a:gd name="T11" fmla="*/ 42 h 48"/>
                <a:gd name="T12" fmla="*/ 25 w 46"/>
                <a:gd name="T13" fmla="*/ 20 h 48"/>
                <a:gd name="T14" fmla="*/ 36 w 46"/>
                <a:gd name="T15" fmla="*/ 11 h 48"/>
                <a:gd name="T16" fmla="*/ 37 w 46"/>
                <a:gd name="T17" fmla="*/ 5 h 48"/>
                <a:gd name="T18" fmla="*/ 39 w 46"/>
                <a:gd name="T19" fmla="*/ 0 h 48"/>
                <a:gd name="T20" fmla="*/ 46 w 46"/>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48">
                  <a:moveTo>
                    <a:pt x="46" y="0"/>
                  </a:moveTo>
                  <a:lnTo>
                    <a:pt x="45" y="7"/>
                  </a:lnTo>
                  <a:lnTo>
                    <a:pt x="42" y="16"/>
                  </a:lnTo>
                  <a:lnTo>
                    <a:pt x="29" y="26"/>
                  </a:lnTo>
                  <a:lnTo>
                    <a:pt x="5" y="48"/>
                  </a:lnTo>
                  <a:lnTo>
                    <a:pt x="0" y="42"/>
                  </a:lnTo>
                  <a:lnTo>
                    <a:pt x="25" y="20"/>
                  </a:lnTo>
                  <a:lnTo>
                    <a:pt x="36" y="11"/>
                  </a:lnTo>
                  <a:lnTo>
                    <a:pt x="37" y="5"/>
                  </a:lnTo>
                  <a:lnTo>
                    <a:pt x="39" y="0"/>
                  </a:lnTo>
                  <a:lnTo>
                    <a:pt x="46" y="0"/>
                  </a:lnTo>
                  <a:close/>
                </a:path>
              </a:pathLst>
            </a:custGeom>
            <a:solidFill>
              <a:srgbClr val="000000"/>
            </a:solidFill>
            <a:ln w="9525">
              <a:solidFill>
                <a:schemeClr val="tx2"/>
              </a:solidFill>
              <a:round/>
              <a:headEnd/>
              <a:tailEnd/>
            </a:ln>
          </p:spPr>
          <p:txBody>
            <a:bodyPr/>
            <a:lstStyle/>
            <a:p>
              <a:endParaRPr lang="en-US" sz="3120"/>
            </a:p>
          </p:txBody>
        </p:sp>
        <p:sp>
          <p:nvSpPr>
            <p:cNvPr id="390007" name="Freeform 887"/>
            <p:cNvSpPr>
              <a:spLocks/>
            </p:cNvSpPr>
            <p:nvPr/>
          </p:nvSpPr>
          <p:spPr bwMode="auto">
            <a:xfrm>
              <a:off x="400" y="1858"/>
              <a:ext cx="42" cy="43"/>
            </a:xfrm>
            <a:custGeom>
              <a:avLst/>
              <a:gdLst>
                <a:gd name="T0" fmla="*/ 84 w 84"/>
                <a:gd name="T1" fmla="*/ 5 h 87"/>
                <a:gd name="T2" fmla="*/ 52 w 84"/>
                <a:gd name="T3" fmla="*/ 44 h 87"/>
                <a:gd name="T4" fmla="*/ 29 w 84"/>
                <a:gd name="T5" fmla="*/ 67 h 87"/>
                <a:gd name="T6" fmla="*/ 4 w 84"/>
                <a:gd name="T7" fmla="*/ 87 h 87"/>
                <a:gd name="T8" fmla="*/ 0 w 84"/>
                <a:gd name="T9" fmla="*/ 81 h 87"/>
                <a:gd name="T10" fmla="*/ 24 w 84"/>
                <a:gd name="T11" fmla="*/ 61 h 87"/>
                <a:gd name="T12" fmla="*/ 45 w 84"/>
                <a:gd name="T13" fmla="*/ 40 h 87"/>
                <a:gd name="T14" fmla="*/ 77 w 84"/>
                <a:gd name="T15" fmla="*/ 0 h 87"/>
                <a:gd name="T16" fmla="*/ 84 w 84"/>
                <a:gd name="T17" fmla="*/ 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7">
                  <a:moveTo>
                    <a:pt x="84" y="5"/>
                  </a:moveTo>
                  <a:lnTo>
                    <a:pt x="52" y="44"/>
                  </a:lnTo>
                  <a:lnTo>
                    <a:pt x="29" y="67"/>
                  </a:lnTo>
                  <a:lnTo>
                    <a:pt x="4" y="87"/>
                  </a:lnTo>
                  <a:lnTo>
                    <a:pt x="0" y="81"/>
                  </a:lnTo>
                  <a:lnTo>
                    <a:pt x="24" y="61"/>
                  </a:lnTo>
                  <a:lnTo>
                    <a:pt x="45" y="40"/>
                  </a:lnTo>
                  <a:lnTo>
                    <a:pt x="77" y="0"/>
                  </a:lnTo>
                  <a:lnTo>
                    <a:pt x="84" y="5"/>
                  </a:lnTo>
                  <a:close/>
                </a:path>
              </a:pathLst>
            </a:custGeom>
            <a:solidFill>
              <a:srgbClr val="000000"/>
            </a:solidFill>
            <a:ln w="9525">
              <a:solidFill>
                <a:schemeClr val="tx2"/>
              </a:solidFill>
              <a:round/>
              <a:headEnd/>
              <a:tailEnd/>
            </a:ln>
          </p:spPr>
          <p:txBody>
            <a:bodyPr/>
            <a:lstStyle/>
            <a:p>
              <a:endParaRPr lang="en-US" sz="3120"/>
            </a:p>
          </p:txBody>
        </p:sp>
        <p:sp>
          <p:nvSpPr>
            <p:cNvPr id="390008" name="Freeform 888"/>
            <p:cNvSpPr>
              <a:spLocks/>
            </p:cNvSpPr>
            <p:nvPr/>
          </p:nvSpPr>
          <p:spPr bwMode="auto">
            <a:xfrm>
              <a:off x="439" y="1857"/>
              <a:ext cx="3" cy="3"/>
            </a:xfrm>
            <a:custGeom>
              <a:avLst/>
              <a:gdLst>
                <a:gd name="T0" fmla="*/ 0 w 7"/>
                <a:gd name="T1" fmla="*/ 0 h 6"/>
                <a:gd name="T2" fmla="*/ 0 w 7"/>
                <a:gd name="T3" fmla="*/ 1 h 6"/>
                <a:gd name="T4" fmla="*/ 7 w 7"/>
                <a:gd name="T5" fmla="*/ 6 h 6"/>
                <a:gd name="T6" fmla="*/ 5 w 7"/>
                <a:gd name="T7" fmla="*/ 6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0" y="1"/>
                  </a:lnTo>
                  <a:lnTo>
                    <a:pt x="7" y="6"/>
                  </a:ln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09" name="Freeform 889"/>
            <p:cNvSpPr>
              <a:spLocks/>
            </p:cNvSpPr>
            <p:nvPr/>
          </p:nvSpPr>
          <p:spPr bwMode="auto">
            <a:xfrm>
              <a:off x="372" y="1898"/>
              <a:ext cx="30" cy="16"/>
            </a:xfrm>
            <a:custGeom>
              <a:avLst/>
              <a:gdLst>
                <a:gd name="T0" fmla="*/ 61 w 61"/>
                <a:gd name="T1" fmla="*/ 6 h 32"/>
                <a:gd name="T2" fmla="*/ 46 w 61"/>
                <a:gd name="T3" fmla="*/ 16 h 32"/>
                <a:gd name="T4" fmla="*/ 34 w 61"/>
                <a:gd name="T5" fmla="*/ 27 h 32"/>
                <a:gd name="T6" fmla="*/ 20 w 61"/>
                <a:gd name="T7" fmla="*/ 32 h 32"/>
                <a:gd name="T8" fmla="*/ 9 w 61"/>
                <a:gd name="T9" fmla="*/ 32 h 32"/>
                <a:gd name="T10" fmla="*/ 0 w 61"/>
                <a:gd name="T11" fmla="*/ 29 h 32"/>
                <a:gd name="T12" fmla="*/ 5 w 61"/>
                <a:gd name="T13" fmla="*/ 23 h 32"/>
                <a:gd name="T14" fmla="*/ 12 w 61"/>
                <a:gd name="T15" fmla="*/ 26 h 32"/>
                <a:gd name="T16" fmla="*/ 17 w 61"/>
                <a:gd name="T17" fmla="*/ 26 h 32"/>
                <a:gd name="T18" fmla="*/ 29 w 61"/>
                <a:gd name="T19" fmla="*/ 21 h 32"/>
                <a:gd name="T20" fmla="*/ 41 w 61"/>
                <a:gd name="T21" fmla="*/ 10 h 32"/>
                <a:gd name="T22" fmla="*/ 57 w 61"/>
                <a:gd name="T23" fmla="*/ 0 h 32"/>
                <a:gd name="T24" fmla="*/ 61 w 61"/>
                <a:gd name="T2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32">
                  <a:moveTo>
                    <a:pt x="61" y="6"/>
                  </a:moveTo>
                  <a:lnTo>
                    <a:pt x="46" y="16"/>
                  </a:lnTo>
                  <a:lnTo>
                    <a:pt x="34" y="27"/>
                  </a:lnTo>
                  <a:lnTo>
                    <a:pt x="20" y="32"/>
                  </a:lnTo>
                  <a:lnTo>
                    <a:pt x="9" y="32"/>
                  </a:lnTo>
                  <a:lnTo>
                    <a:pt x="0" y="29"/>
                  </a:lnTo>
                  <a:lnTo>
                    <a:pt x="5" y="23"/>
                  </a:lnTo>
                  <a:lnTo>
                    <a:pt x="12" y="26"/>
                  </a:lnTo>
                  <a:lnTo>
                    <a:pt x="17" y="26"/>
                  </a:lnTo>
                  <a:lnTo>
                    <a:pt x="29" y="21"/>
                  </a:lnTo>
                  <a:lnTo>
                    <a:pt x="41" y="10"/>
                  </a:lnTo>
                  <a:lnTo>
                    <a:pt x="57" y="0"/>
                  </a:lnTo>
                  <a:lnTo>
                    <a:pt x="61" y="6"/>
                  </a:lnTo>
                  <a:close/>
                </a:path>
              </a:pathLst>
            </a:custGeom>
            <a:solidFill>
              <a:srgbClr val="000000"/>
            </a:solidFill>
            <a:ln w="9525">
              <a:solidFill>
                <a:schemeClr val="tx2"/>
              </a:solidFill>
              <a:round/>
              <a:headEnd/>
              <a:tailEnd/>
            </a:ln>
          </p:spPr>
          <p:txBody>
            <a:bodyPr/>
            <a:lstStyle/>
            <a:p>
              <a:endParaRPr lang="en-US" sz="3120"/>
            </a:p>
          </p:txBody>
        </p:sp>
        <p:sp>
          <p:nvSpPr>
            <p:cNvPr id="390010" name="Freeform 890"/>
            <p:cNvSpPr>
              <a:spLocks/>
            </p:cNvSpPr>
            <p:nvPr/>
          </p:nvSpPr>
          <p:spPr bwMode="auto">
            <a:xfrm>
              <a:off x="400" y="1898"/>
              <a:ext cx="2" cy="3"/>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lnTo>
                    <a:pt x="0"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90011" name="Freeform 891"/>
            <p:cNvSpPr>
              <a:spLocks/>
            </p:cNvSpPr>
            <p:nvPr/>
          </p:nvSpPr>
          <p:spPr bwMode="auto">
            <a:xfrm>
              <a:off x="365" y="1885"/>
              <a:ext cx="9" cy="28"/>
            </a:xfrm>
            <a:custGeom>
              <a:avLst/>
              <a:gdLst>
                <a:gd name="T0" fmla="*/ 14 w 19"/>
                <a:gd name="T1" fmla="*/ 55 h 55"/>
                <a:gd name="T2" fmla="*/ 10 w 19"/>
                <a:gd name="T3" fmla="*/ 49 h 55"/>
                <a:gd name="T4" fmla="*/ 5 w 19"/>
                <a:gd name="T5" fmla="*/ 41 h 55"/>
                <a:gd name="T6" fmla="*/ 2 w 19"/>
                <a:gd name="T7" fmla="*/ 27 h 55"/>
                <a:gd name="T8" fmla="*/ 0 w 19"/>
                <a:gd name="T9" fmla="*/ 0 h 55"/>
                <a:gd name="T10" fmla="*/ 8 w 19"/>
                <a:gd name="T11" fmla="*/ 0 h 55"/>
                <a:gd name="T12" fmla="*/ 8 w 19"/>
                <a:gd name="T13" fmla="*/ 27 h 55"/>
                <a:gd name="T14" fmla="*/ 11 w 19"/>
                <a:gd name="T15" fmla="*/ 38 h 55"/>
                <a:gd name="T16" fmla="*/ 14 w 19"/>
                <a:gd name="T17" fmla="*/ 42 h 55"/>
                <a:gd name="T18" fmla="*/ 19 w 19"/>
                <a:gd name="T19" fmla="*/ 49 h 55"/>
                <a:gd name="T20" fmla="*/ 14 w 19"/>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5">
                  <a:moveTo>
                    <a:pt x="14" y="55"/>
                  </a:moveTo>
                  <a:lnTo>
                    <a:pt x="10" y="49"/>
                  </a:lnTo>
                  <a:lnTo>
                    <a:pt x="5" y="41"/>
                  </a:lnTo>
                  <a:lnTo>
                    <a:pt x="2" y="27"/>
                  </a:lnTo>
                  <a:lnTo>
                    <a:pt x="0" y="0"/>
                  </a:lnTo>
                  <a:lnTo>
                    <a:pt x="8" y="0"/>
                  </a:lnTo>
                  <a:lnTo>
                    <a:pt x="8" y="27"/>
                  </a:lnTo>
                  <a:lnTo>
                    <a:pt x="11" y="38"/>
                  </a:lnTo>
                  <a:lnTo>
                    <a:pt x="14" y="42"/>
                  </a:lnTo>
                  <a:lnTo>
                    <a:pt x="19" y="49"/>
                  </a:lnTo>
                  <a:lnTo>
                    <a:pt x="14" y="55"/>
                  </a:lnTo>
                  <a:close/>
                </a:path>
              </a:pathLst>
            </a:custGeom>
            <a:solidFill>
              <a:srgbClr val="000000"/>
            </a:solidFill>
            <a:ln w="9525">
              <a:solidFill>
                <a:schemeClr val="tx2"/>
              </a:solidFill>
              <a:round/>
              <a:headEnd/>
              <a:tailEnd/>
            </a:ln>
          </p:spPr>
          <p:txBody>
            <a:bodyPr/>
            <a:lstStyle/>
            <a:p>
              <a:endParaRPr lang="en-US" sz="3120"/>
            </a:p>
          </p:txBody>
        </p:sp>
        <p:sp>
          <p:nvSpPr>
            <p:cNvPr id="390012" name="Freeform 892"/>
            <p:cNvSpPr>
              <a:spLocks/>
            </p:cNvSpPr>
            <p:nvPr/>
          </p:nvSpPr>
          <p:spPr bwMode="auto">
            <a:xfrm>
              <a:off x="372" y="1910"/>
              <a:ext cx="2" cy="3"/>
            </a:xfrm>
            <a:custGeom>
              <a:avLst/>
              <a:gdLst>
                <a:gd name="T0" fmla="*/ 0 w 5"/>
                <a:gd name="T1" fmla="*/ 6 h 6"/>
                <a:gd name="T2" fmla="*/ 5 w 5"/>
                <a:gd name="T3" fmla="*/ 0 h 6"/>
                <a:gd name="T4" fmla="*/ 0 w 5"/>
                <a:gd name="T5" fmla="*/ 6 h 6"/>
              </a:gdLst>
              <a:ahLst/>
              <a:cxnLst>
                <a:cxn ang="0">
                  <a:pos x="T0" y="T1"/>
                </a:cxn>
                <a:cxn ang="0">
                  <a:pos x="T2" y="T3"/>
                </a:cxn>
                <a:cxn ang="0">
                  <a:pos x="T4" y="T5"/>
                </a:cxn>
              </a:cxnLst>
              <a:rect l="0" t="0" r="r" b="b"/>
              <a:pathLst>
                <a:path w="5" h="6">
                  <a:moveTo>
                    <a:pt x="0" y="6"/>
                  </a:move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013" name="Freeform 893"/>
            <p:cNvSpPr>
              <a:spLocks/>
            </p:cNvSpPr>
            <p:nvPr/>
          </p:nvSpPr>
          <p:spPr bwMode="auto">
            <a:xfrm>
              <a:off x="365" y="1885"/>
              <a:ext cx="5" cy="19"/>
            </a:xfrm>
            <a:custGeom>
              <a:avLst/>
              <a:gdLst>
                <a:gd name="T0" fmla="*/ 8 w 11"/>
                <a:gd name="T1" fmla="*/ 0 h 38"/>
                <a:gd name="T2" fmla="*/ 11 w 11"/>
                <a:gd name="T3" fmla="*/ 38 h 38"/>
                <a:gd name="T4" fmla="*/ 4 w 11"/>
                <a:gd name="T5" fmla="*/ 38 h 38"/>
                <a:gd name="T6" fmla="*/ 0 w 11"/>
                <a:gd name="T7" fmla="*/ 0 h 38"/>
                <a:gd name="T8" fmla="*/ 8 w 11"/>
                <a:gd name="T9" fmla="*/ 0 h 38"/>
              </a:gdLst>
              <a:ahLst/>
              <a:cxnLst>
                <a:cxn ang="0">
                  <a:pos x="T0" y="T1"/>
                </a:cxn>
                <a:cxn ang="0">
                  <a:pos x="T2" y="T3"/>
                </a:cxn>
                <a:cxn ang="0">
                  <a:pos x="T4" y="T5"/>
                </a:cxn>
                <a:cxn ang="0">
                  <a:pos x="T6" y="T7"/>
                </a:cxn>
                <a:cxn ang="0">
                  <a:pos x="T8" y="T9"/>
                </a:cxn>
              </a:cxnLst>
              <a:rect l="0" t="0" r="r" b="b"/>
              <a:pathLst>
                <a:path w="11" h="38">
                  <a:moveTo>
                    <a:pt x="8" y="0"/>
                  </a:moveTo>
                  <a:lnTo>
                    <a:pt x="11" y="38"/>
                  </a:lnTo>
                  <a:lnTo>
                    <a:pt x="4" y="38"/>
                  </a:lnTo>
                  <a:lnTo>
                    <a:pt x="0" y="0"/>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90014" name="Freeform 894"/>
            <p:cNvSpPr>
              <a:spLocks/>
            </p:cNvSpPr>
            <p:nvPr/>
          </p:nvSpPr>
          <p:spPr bwMode="auto">
            <a:xfrm>
              <a:off x="365" y="1885"/>
              <a:ext cx="4" cy="1"/>
            </a:xfrm>
            <a:custGeom>
              <a:avLst/>
              <a:gdLst>
                <a:gd name="T0" fmla="*/ 0 w 8"/>
                <a:gd name="T1" fmla="*/ 8 w 8"/>
                <a:gd name="T2" fmla="*/ 0 w 8"/>
                <a:gd name="T3" fmla="*/ 8 w 8"/>
                <a:gd name="T4" fmla="*/ 0 w 8"/>
              </a:gdLst>
              <a:ahLst/>
              <a:cxnLst>
                <a:cxn ang="0">
                  <a:pos x="T0" y="0"/>
                </a:cxn>
                <a:cxn ang="0">
                  <a:pos x="T1" y="0"/>
                </a:cxn>
                <a:cxn ang="0">
                  <a:pos x="T2" y="0"/>
                </a:cxn>
                <a:cxn ang="0">
                  <a:pos x="T3" y="0"/>
                </a:cxn>
                <a:cxn ang="0">
                  <a:pos x="T4" y="0"/>
                </a:cxn>
              </a:cxnLst>
              <a:rect l="0" t="0" r="r" b="b"/>
              <a:pathLst>
                <a:path w="8">
                  <a:moveTo>
                    <a:pt x="0" y="0"/>
                  </a:moveTo>
                  <a:lnTo>
                    <a:pt x="8" y="0"/>
                  </a:lnTo>
                  <a:lnTo>
                    <a:pt x="0" y="0"/>
                  </a:lnTo>
                  <a:lnTo>
                    <a:pt x="8"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15" name="Freeform 895"/>
            <p:cNvSpPr>
              <a:spLocks/>
            </p:cNvSpPr>
            <p:nvPr/>
          </p:nvSpPr>
          <p:spPr bwMode="auto">
            <a:xfrm>
              <a:off x="367" y="1904"/>
              <a:ext cx="22" cy="10"/>
            </a:xfrm>
            <a:custGeom>
              <a:avLst/>
              <a:gdLst>
                <a:gd name="T0" fmla="*/ 6 w 44"/>
                <a:gd name="T1" fmla="*/ 0 h 22"/>
                <a:gd name="T2" fmla="*/ 11 w 44"/>
                <a:gd name="T3" fmla="*/ 11 h 22"/>
                <a:gd name="T4" fmla="*/ 17 w 44"/>
                <a:gd name="T5" fmla="*/ 14 h 22"/>
                <a:gd name="T6" fmla="*/ 29 w 44"/>
                <a:gd name="T7" fmla="*/ 14 h 22"/>
                <a:gd name="T8" fmla="*/ 43 w 44"/>
                <a:gd name="T9" fmla="*/ 9 h 22"/>
                <a:gd name="T10" fmla="*/ 44 w 44"/>
                <a:gd name="T11" fmla="*/ 17 h 22"/>
                <a:gd name="T12" fmla="*/ 29 w 44"/>
                <a:gd name="T13" fmla="*/ 22 h 22"/>
                <a:gd name="T14" fmla="*/ 15 w 44"/>
                <a:gd name="T15" fmla="*/ 22 h 22"/>
                <a:gd name="T16" fmla="*/ 5 w 44"/>
                <a:gd name="T17" fmla="*/ 16 h 22"/>
                <a:gd name="T18" fmla="*/ 0 w 44"/>
                <a:gd name="T19" fmla="*/ 5 h 22"/>
                <a:gd name="T20" fmla="*/ 6 w 44"/>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2">
                  <a:moveTo>
                    <a:pt x="6" y="0"/>
                  </a:moveTo>
                  <a:lnTo>
                    <a:pt x="11" y="11"/>
                  </a:lnTo>
                  <a:lnTo>
                    <a:pt x="17" y="14"/>
                  </a:lnTo>
                  <a:lnTo>
                    <a:pt x="29" y="14"/>
                  </a:lnTo>
                  <a:lnTo>
                    <a:pt x="43" y="9"/>
                  </a:lnTo>
                  <a:lnTo>
                    <a:pt x="44" y="17"/>
                  </a:lnTo>
                  <a:lnTo>
                    <a:pt x="29" y="22"/>
                  </a:lnTo>
                  <a:lnTo>
                    <a:pt x="15" y="22"/>
                  </a:lnTo>
                  <a:lnTo>
                    <a:pt x="5" y="16"/>
                  </a:lnTo>
                  <a:lnTo>
                    <a:pt x="0"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016" name="Freeform 896"/>
            <p:cNvSpPr>
              <a:spLocks/>
            </p:cNvSpPr>
            <p:nvPr/>
          </p:nvSpPr>
          <p:spPr bwMode="auto">
            <a:xfrm>
              <a:off x="366" y="1904"/>
              <a:ext cx="4" cy="2"/>
            </a:xfrm>
            <a:custGeom>
              <a:avLst/>
              <a:gdLst>
                <a:gd name="T0" fmla="*/ 0 w 7"/>
                <a:gd name="T1" fmla="*/ 2 h 5"/>
                <a:gd name="T2" fmla="*/ 1 w 7"/>
                <a:gd name="T3" fmla="*/ 5 h 5"/>
                <a:gd name="T4" fmla="*/ 7 w 7"/>
                <a:gd name="T5" fmla="*/ 0 h 5"/>
                <a:gd name="T6" fmla="*/ 7 w 7"/>
                <a:gd name="T7" fmla="*/ 2 h 5"/>
                <a:gd name="T8" fmla="*/ 0 w 7"/>
                <a:gd name="T9" fmla="*/ 2 h 5"/>
              </a:gdLst>
              <a:ahLst/>
              <a:cxnLst>
                <a:cxn ang="0">
                  <a:pos x="T0" y="T1"/>
                </a:cxn>
                <a:cxn ang="0">
                  <a:pos x="T2" y="T3"/>
                </a:cxn>
                <a:cxn ang="0">
                  <a:pos x="T4" y="T5"/>
                </a:cxn>
                <a:cxn ang="0">
                  <a:pos x="T6" y="T7"/>
                </a:cxn>
                <a:cxn ang="0">
                  <a:pos x="T8" y="T9"/>
                </a:cxn>
              </a:cxnLst>
              <a:rect l="0" t="0" r="r" b="b"/>
              <a:pathLst>
                <a:path w="7" h="5">
                  <a:moveTo>
                    <a:pt x="0" y="2"/>
                  </a:moveTo>
                  <a:lnTo>
                    <a:pt x="1" y="5"/>
                  </a:lnTo>
                  <a:lnTo>
                    <a:pt x="7" y="0"/>
                  </a:lnTo>
                  <a:lnTo>
                    <a:pt x="7" y="2"/>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90017" name="Freeform 897"/>
            <p:cNvSpPr>
              <a:spLocks/>
            </p:cNvSpPr>
            <p:nvPr/>
          </p:nvSpPr>
          <p:spPr bwMode="auto">
            <a:xfrm>
              <a:off x="311" y="1908"/>
              <a:ext cx="78" cy="125"/>
            </a:xfrm>
            <a:custGeom>
              <a:avLst/>
              <a:gdLst>
                <a:gd name="T0" fmla="*/ 157 w 157"/>
                <a:gd name="T1" fmla="*/ 7 h 250"/>
                <a:gd name="T2" fmla="*/ 136 w 157"/>
                <a:gd name="T3" fmla="*/ 22 h 250"/>
                <a:gd name="T4" fmla="*/ 118 w 157"/>
                <a:gd name="T5" fmla="*/ 48 h 250"/>
                <a:gd name="T6" fmla="*/ 101 w 157"/>
                <a:gd name="T7" fmla="*/ 77 h 250"/>
                <a:gd name="T8" fmla="*/ 86 w 157"/>
                <a:gd name="T9" fmla="*/ 113 h 250"/>
                <a:gd name="T10" fmla="*/ 70 w 157"/>
                <a:gd name="T11" fmla="*/ 151 h 250"/>
                <a:gd name="T12" fmla="*/ 54 w 157"/>
                <a:gd name="T13" fmla="*/ 191 h 250"/>
                <a:gd name="T14" fmla="*/ 32 w 157"/>
                <a:gd name="T15" fmla="*/ 223 h 250"/>
                <a:gd name="T16" fmla="*/ 20 w 157"/>
                <a:gd name="T17" fmla="*/ 238 h 250"/>
                <a:gd name="T18" fmla="*/ 5 w 157"/>
                <a:gd name="T19" fmla="*/ 250 h 250"/>
                <a:gd name="T20" fmla="*/ 0 w 157"/>
                <a:gd name="T21" fmla="*/ 244 h 250"/>
                <a:gd name="T22" fmla="*/ 14 w 157"/>
                <a:gd name="T23" fmla="*/ 233 h 250"/>
                <a:gd name="T24" fmla="*/ 26 w 157"/>
                <a:gd name="T25" fmla="*/ 218 h 250"/>
                <a:gd name="T26" fmla="*/ 47 w 157"/>
                <a:gd name="T27" fmla="*/ 186 h 250"/>
                <a:gd name="T28" fmla="*/ 63 w 157"/>
                <a:gd name="T29" fmla="*/ 150 h 250"/>
                <a:gd name="T30" fmla="*/ 78 w 157"/>
                <a:gd name="T31" fmla="*/ 112 h 250"/>
                <a:gd name="T32" fmla="*/ 93 w 157"/>
                <a:gd name="T33" fmla="*/ 75 h 250"/>
                <a:gd name="T34" fmla="*/ 112 w 157"/>
                <a:gd name="T35" fmla="*/ 43 h 250"/>
                <a:gd name="T36" fmla="*/ 130 w 157"/>
                <a:gd name="T37" fmla="*/ 17 h 250"/>
                <a:gd name="T38" fmla="*/ 153 w 157"/>
                <a:gd name="T39" fmla="*/ 0 h 250"/>
                <a:gd name="T40" fmla="*/ 157 w 157"/>
                <a:gd name="T41" fmla="*/ 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250">
                  <a:moveTo>
                    <a:pt x="157" y="7"/>
                  </a:moveTo>
                  <a:lnTo>
                    <a:pt x="136" y="22"/>
                  </a:lnTo>
                  <a:lnTo>
                    <a:pt x="118" y="48"/>
                  </a:lnTo>
                  <a:lnTo>
                    <a:pt x="101" y="77"/>
                  </a:lnTo>
                  <a:lnTo>
                    <a:pt x="86" y="113"/>
                  </a:lnTo>
                  <a:lnTo>
                    <a:pt x="70" y="151"/>
                  </a:lnTo>
                  <a:lnTo>
                    <a:pt x="54" y="191"/>
                  </a:lnTo>
                  <a:lnTo>
                    <a:pt x="32" y="223"/>
                  </a:lnTo>
                  <a:lnTo>
                    <a:pt x="20" y="238"/>
                  </a:lnTo>
                  <a:lnTo>
                    <a:pt x="5" y="250"/>
                  </a:lnTo>
                  <a:lnTo>
                    <a:pt x="0" y="244"/>
                  </a:lnTo>
                  <a:lnTo>
                    <a:pt x="14" y="233"/>
                  </a:lnTo>
                  <a:lnTo>
                    <a:pt x="26" y="218"/>
                  </a:lnTo>
                  <a:lnTo>
                    <a:pt x="47" y="186"/>
                  </a:lnTo>
                  <a:lnTo>
                    <a:pt x="63" y="150"/>
                  </a:lnTo>
                  <a:lnTo>
                    <a:pt x="78" y="112"/>
                  </a:lnTo>
                  <a:lnTo>
                    <a:pt x="93" y="75"/>
                  </a:lnTo>
                  <a:lnTo>
                    <a:pt x="112" y="43"/>
                  </a:lnTo>
                  <a:lnTo>
                    <a:pt x="130" y="17"/>
                  </a:lnTo>
                  <a:lnTo>
                    <a:pt x="153" y="0"/>
                  </a:lnTo>
                  <a:lnTo>
                    <a:pt x="157" y="7"/>
                  </a:lnTo>
                  <a:close/>
                </a:path>
              </a:pathLst>
            </a:custGeom>
            <a:solidFill>
              <a:srgbClr val="000000"/>
            </a:solidFill>
            <a:ln w="9525">
              <a:solidFill>
                <a:schemeClr val="tx2"/>
              </a:solidFill>
              <a:round/>
              <a:headEnd/>
              <a:tailEnd/>
            </a:ln>
          </p:spPr>
          <p:txBody>
            <a:bodyPr/>
            <a:lstStyle/>
            <a:p>
              <a:endParaRPr lang="en-US" sz="3120"/>
            </a:p>
          </p:txBody>
        </p:sp>
        <p:sp>
          <p:nvSpPr>
            <p:cNvPr id="390018" name="Freeform 898"/>
            <p:cNvSpPr>
              <a:spLocks/>
            </p:cNvSpPr>
            <p:nvPr/>
          </p:nvSpPr>
          <p:spPr bwMode="auto">
            <a:xfrm>
              <a:off x="387" y="1908"/>
              <a:ext cx="2" cy="4"/>
            </a:xfrm>
            <a:custGeom>
              <a:avLst/>
              <a:gdLst>
                <a:gd name="T0" fmla="*/ 3 w 4"/>
                <a:gd name="T1" fmla="*/ 0 h 8"/>
                <a:gd name="T2" fmla="*/ 4 w 4"/>
                <a:gd name="T3" fmla="*/ 7 h 8"/>
                <a:gd name="T4" fmla="*/ 0 w 4"/>
                <a:gd name="T5" fmla="*/ 0 h 8"/>
                <a:gd name="T6" fmla="*/ 4 w 4"/>
                <a:gd name="T7" fmla="*/ 8 h 8"/>
                <a:gd name="T8" fmla="*/ 3 w 4"/>
                <a:gd name="T9" fmla="*/ 0 h 8"/>
              </a:gdLst>
              <a:ahLst/>
              <a:cxnLst>
                <a:cxn ang="0">
                  <a:pos x="T0" y="T1"/>
                </a:cxn>
                <a:cxn ang="0">
                  <a:pos x="T2" y="T3"/>
                </a:cxn>
                <a:cxn ang="0">
                  <a:pos x="T4" y="T5"/>
                </a:cxn>
                <a:cxn ang="0">
                  <a:pos x="T6" y="T7"/>
                </a:cxn>
                <a:cxn ang="0">
                  <a:pos x="T8" y="T9"/>
                </a:cxn>
              </a:cxnLst>
              <a:rect l="0" t="0" r="r" b="b"/>
              <a:pathLst>
                <a:path w="4" h="8">
                  <a:moveTo>
                    <a:pt x="3" y="0"/>
                  </a:moveTo>
                  <a:lnTo>
                    <a:pt x="4" y="7"/>
                  </a:lnTo>
                  <a:lnTo>
                    <a:pt x="0" y="0"/>
                  </a:lnTo>
                  <a:lnTo>
                    <a:pt x="4" y="8"/>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90019" name="Freeform 899"/>
            <p:cNvSpPr>
              <a:spLocks/>
            </p:cNvSpPr>
            <p:nvPr/>
          </p:nvSpPr>
          <p:spPr bwMode="auto">
            <a:xfrm>
              <a:off x="288" y="2025"/>
              <a:ext cx="25" cy="11"/>
            </a:xfrm>
            <a:custGeom>
              <a:avLst/>
              <a:gdLst>
                <a:gd name="T0" fmla="*/ 51 w 51"/>
                <a:gd name="T1" fmla="*/ 15 h 21"/>
                <a:gd name="T2" fmla="*/ 42 w 51"/>
                <a:gd name="T3" fmla="*/ 20 h 21"/>
                <a:gd name="T4" fmla="*/ 28 w 51"/>
                <a:gd name="T5" fmla="*/ 21 h 21"/>
                <a:gd name="T6" fmla="*/ 11 w 51"/>
                <a:gd name="T7" fmla="*/ 17 h 21"/>
                <a:gd name="T8" fmla="*/ 5 w 51"/>
                <a:gd name="T9" fmla="*/ 12 h 21"/>
                <a:gd name="T10" fmla="*/ 0 w 51"/>
                <a:gd name="T11" fmla="*/ 4 h 21"/>
                <a:gd name="T12" fmla="*/ 6 w 51"/>
                <a:gd name="T13" fmla="*/ 0 h 21"/>
                <a:gd name="T14" fmla="*/ 11 w 51"/>
                <a:gd name="T15" fmla="*/ 7 h 21"/>
                <a:gd name="T16" fmla="*/ 16 w 51"/>
                <a:gd name="T17" fmla="*/ 10 h 21"/>
                <a:gd name="T18" fmla="*/ 28 w 51"/>
                <a:gd name="T19" fmla="*/ 15 h 21"/>
                <a:gd name="T20" fmla="*/ 39 w 51"/>
                <a:gd name="T21" fmla="*/ 14 h 21"/>
                <a:gd name="T22" fmla="*/ 46 w 51"/>
                <a:gd name="T23" fmla="*/ 9 h 21"/>
                <a:gd name="T24" fmla="*/ 51 w 51"/>
                <a:gd name="T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1">
                  <a:moveTo>
                    <a:pt x="51" y="15"/>
                  </a:moveTo>
                  <a:lnTo>
                    <a:pt x="42" y="20"/>
                  </a:lnTo>
                  <a:lnTo>
                    <a:pt x="28" y="21"/>
                  </a:lnTo>
                  <a:lnTo>
                    <a:pt x="11" y="17"/>
                  </a:lnTo>
                  <a:lnTo>
                    <a:pt x="5" y="12"/>
                  </a:lnTo>
                  <a:lnTo>
                    <a:pt x="0" y="4"/>
                  </a:lnTo>
                  <a:lnTo>
                    <a:pt x="6" y="0"/>
                  </a:lnTo>
                  <a:lnTo>
                    <a:pt x="11" y="7"/>
                  </a:lnTo>
                  <a:lnTo>
                    <a:pt x="16" y="10"/>
                  </a:lnTo>
                  <a:lnTo>
                    <a:pt x="28" y="15"/>
                  </a:lnTo>
                  <a:lnTo>
                    <a:pt x="39" y="14"/>
                  </a:lnTo>
                  <a:lnTo>
                    <a:pt x="46" y="9"/>
                  </a:lnTo>
                  <a:lnTo>
                    <a:pt x="51" y="15"/>
                  </a:lnTo>
                  <a:close/>
                </a:path>
              </a:pathLst>
            </a:custGeom>
            <a:solidFill>
              <a:srgbClr val="000000"/>
            </a:solidFill>
            <a:ln w="9525">
              <a:solidFill>
                <a:schemeClr val="tx2"/>
              </a:solidFill>
              <a:round/>
              <a:headEnd/>
              <a:tailEnd/>
            </a:ln>
          </p:spPr>
          <p:txBody>
            <a:bodyPr/>
            <a:lstStyle/>
            <a:p>
              <a:endParaRPr lang="en-US" sz="3120"/>
            </a:p>
          </p:txBody>
        </p:sp>
        <p:sp>
          <p:nvSpPr>
            <p:cNvPr id="390020" name="Freeform 900"/>
            <p:cNvSpPr>
              <a:spLocks/>
            </p:cNvSpPr>
            <p:nvPr/>
          </p:nvSpPr>
          <p:spPr bwMode="auto">
            <a:xfrm>
              <a:off x="311" y="2030"/>
              <a:ext cx="2" cy="3"/>
            </a:xfrm>
            <a:custGeom>
              <a:avLst/>
              <a:gdLst>
                <a:gd name="T0" fmla="*/ 5 w 5"/>
                <a:gd name="T1" fmla="*/ 6 h 6"/>
                <a:gd name="T2" fmla="*/ 0 w 5"/>
                <a:gd name="T3" fmla="*/ 0 h 6"/>
                <a:gd name="T4" fmla="*/ 5 w 5"/>
                <a:gd name="T5" fmla="*/ 6 h 6"/>
              </a:gdLst>
              <a:ahLst/>
              <a:cxnLst>
                <a:cxn ang="0">
                  <a:pos x="T0" y="T1"/>
                </a:cxn>
                <a:cxn ang="0">
                  <a:pos x="T2" y="T3"/>
                </a:cxn>
                <a:cxn ang="0">
                  <a:pos x="T4" y="T5"/>
                </a:cxn>
              </a:cxnLst>
              <a:rect l="0" t="0" r="r" b="b"/>
              <a:pathLst>
                <a:path w="5" h="6">
                  <a:moveTo>
                    <a:pt x="5" y="6"/>
                  </a:moveTo>
                  <a:lnTo>
                    <a:pt x="0" y="0"/>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90021" name="Freeform 901"/>
            <p:cNvSpPr>
              <a:spLocks/>
            </p:cNvSpPr>
            <p:nvPr/>
          </p:nvSpPr>
          <p:spPr bwMode="auto">
            <a:xfrm>
              <a:off x="285" y="1948"/>
              <a:ext cx="6" cy="79"/>
            </a:xfrm>
            <a:custGeom>
              <a:avLst/>
              <a:gdLst>
                <a:gd name="T0" fmla="*/ 6 w 12"/>
                <a:gd name="T1" fmla="*/ 158 h 158"/>
                <a:gd name="T2" fmla="*/ 2 w 12"/>
                <a:gd name="T3" fmla="*/ 138 h 158"/>
                <a:gd name="T4" fmla="*/ 0 w 12"/>
                <a:gd name="T5" fmla="*/ 120 h 158"/>
                <a:gd name="T6" fmla="*/ 3 w 12"/>
                <a:gd name="T7" fmla="*/ 82 h 158"/>
                <a:gd name="T8" fmla="*/ 6 w 12"/>
                <a:gd name="T9" fmla="*/ 41 h 158"/>
                <a:gd name="T10" fmla="*/ 5 w 12"/>
                <a:gd name="T11" fmla="*/ 21 h 158"/>
                <a:gd name="T12" fmla="*/ 0 w 12"/>
                <a:gd name="T13" fmla="*/ 3 h 158"/>
                <a:gd name="T14" fmla="*/ 6 w 12"/>
                <a:gd name="T15" fmla="*/ 0 h 158"/>
                <a:gd name="T16" fmla="*/ 11 w 12"/>
                <a:gd name="T17" fmla="*/ 21 h 158"/>
                <a:gd name="T18" fmla="*/ 12 w 12"/>
                <a:gd name="T19" fmla="*/ 41 h 158"/>
                <a:gd name="T20" fmla="*/ 9 w 12"/>
                <a:gd name="T21" fmla="*/ 82 h 158"/>
                <a:gd name="T22" fmla="*/ 6 w 12"/>
                <a:gd name="T23" fmla="*/ 120 h 158"/>
                <a:gd name="T24" fmla="*/ 8 w 12"/>
                <a:gd name="T25" fmla="*/ 138 h 158"/>
                <a:gd name="T26" fmla="*/ 12 w 12"/>
                <a:gd name="T27" fmla="*/ 155 h 158"/>
                <a:gd name="T28" fmla="*/ 6 w 12"/>
                <a:gd name="T2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8">
                  <a:moveTo>
                    <a:pt x="6" y="158"/>
                  </a:moveTo>
                  <a:lnTo>
                    <a:pt x="2" y="138"/>
                  </a:lnTo>
                  <a:lnTo>
                    <a:pt x="0" y="120"/>
                  </a:lnTo>
                  <a:lnTo>
                    <a:pt x="3" y="82"/>
                  </a:lnTo>
                  <a:lnTo>
                    <a:pt x="6" y="41"/>
                  </a:lnTo>
                  <a:lnTo>
                    <a:pt x="5" y="21"/>
                  </a:lnTo>
                  <a:lnTo>
                    <a:pt x="0" y="3"/>
                  </a:lnTo>
                  <a:lnTo>
                    <a:pt x="6" y="0"/>
                  </a:lnTo>
                  <a:lnTo>
                    <a:pt x="11" y="21"/>
                  </a:lnTo>
                  <a:lnTo>
                    <a:pt x="12" y="41"/>
                  </a:lnTo>
                  <a:lnTo>
                    <a:pt x="9" y="82"/>
                  </a:lnTo>
                  <a:lnTo>
                    <a:pt x="6" y="120"/>
                  </a:lnTo>
                  <a:lnTo>
                    <a:pt x="8" y="138"/>
                  </a:lnTo>
                  <a:lnTo>
                    <a:pt x="12" y="155"/>
                  </a:lnTo>
                  <a:lnTo>
                    <a:pt x="6" y="158"/>
                  </a:lnTo>
                  <a:close/>
                </a:path>
              </a:pathLst>
            </a:custGeom>
            <a:solidFill>
              <a:srgbClr val="000000"/>
            </a:solidFill>
            <a:ln w="9525">
              <a:solidFill>
                <a:schemeClr val="tx2"/>
              </a:solidFill>
              <a:round/>
              <a:headEnd/>
              <a:tailEnd/>
            </a:ln>
          </p:spPr>
          <p:txBody>
            <a:bodyPr/>
            <a:lstStyle/>
            <a:p>
              <a:endParaRPr lang="en-US" sz="3120"/>
            </a:p>
          </p:txBody>
        </p:sp>
        <p:sp>
          <p:nvSpPr>
            <p:cNvPr id="390022" name="Freeform 902"/>
            <p:cNvSpPr>
              <a:spLocks/>
            </p:cNvSpPr>
            <p:nvPr/>
          </p:nvSpPr>
          <p:spPr bwMode="auto">
            <a:xfrm>
              <a:off x="263" y="1818"/>
              <a:ext cx="25" cy="131"/>
            </a:xfrm>
            <a:custGeom>
              <a:avLst/>
              <a:gdLst>
                <a:gd name="T0" fmla="*/ 44 w 50"/>
                <a:gd name="T1" fmla="*/ 264 h 264"/>
                <a:gd name="T2" fmla="*/ 26 w 50"/>
                <a:gd name="T3" fmla="*/ 200 h 264"/>
                <a:gd name="T4" fmla="*/ 18 w 50"/>
                <a:gd name="T5" fmla="*/ 166 h 264"/>
                <a:gd name="T6" fmla="*/ 12 w 50"/>
                <a:gd name="T7" fmla="*/ 133 h 264"/>
                <a:gd name="T8" fmla="*/ 3 w 50"/>
                <a:gd name="T9" fmla="*/ 67 h 264"/>
                <a:gd name="T10" fmla="*/ 0 w 50"/>
                <a:gd name="T11" fmla="*/ 0 h 264"/>
                <a:gd name="T12" fmla="*/ 6 w 50"/>
                <a:gd name="T13" fmla="*/ 0 h 264"/>
                <a:gd name="T14" fmla="*/ 9 w 50"/>
                <a:gd name="T15" fmla="*/ 67 h 264"/>
                <a:gd name="T16" fmla="*/ 18 w 50"/>
                <a:gd name="T17" fmla="*/ 133 h 264"/>
                <a:gd name="T18" fmla="*/ 24 w 50"/>
                <a:gd name="T19" fmla="*/ 163 h 264"/>
                <a:gd name="T20" fmla="*/ 32 w 50"/>
                <a:gd name="T21" fmla="*/ 197 h 264"/>
                <a:gd name="T22" fmla="*/ 50 w 50"/>
                <a:gd name="T23" fmla="*/ 261 h 264"/>
                <a:gd name="T24" fmla="*/ 44 w 50"/>
                <a:gd name="T25"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64">
                  <a:moveTo>
                    <a:pt x="44" y="264"/>
                  </a:moveTo>
                  <a:lnTo>
                    <a:pt x="26" y="200"/>
                  </a:lnTo>
                  <a:lnTo>
                    <a:pt x="18" y="166"/>
                  </a:lnTo>
                  <a:lnTo>
                    <a:pt x="12" y="133"/>
                  </a:lnTo>
                  <a:lnTo>
                    <a:pt x="3" y="67"/>
                  </a:lnTo>
                  <a:lnTo>
                    <a:pt x="0" y="0"/>
                  </a:lnTo>
                  <a:lnTo>
                    <a:pt x="6" y="0"/>
                  </a:lnTo>
                  <a:lnTo>
                    <a:pt x="9" y="67"/>
                  </a:lnTo>
                  <a:lnTo>
                    <a:pt x="18" y="133"/>
                  </a:lnTo>
                  <a:lnTo>
                    <a:pt x="24" y="163"/>
                  </a:lnTo>
                  <a:lnTo>
                    <a:pt x="32" y="197"/>
                  </a:lnTo>
                  <a:lnTo>
                    <a:pt x="50" y="261"/>
                  </a:lnTo>
                  <a:lnTo>
                    <a:pt x="44" y="264"/>
                  </a:lnTo>
                  <a:close/>
                </a:path>
              </a:pathLst>
            </a:custGeom>
            <a:solidFill>
              <a:srgbClr val="000000"/>
            </a:solidFill>
            <a:ln w="9525">
              <a:solidFill>
                <a:schemeClr val="tx2"/>
              </a:solidFill>
              <a:round/>
              <a:headEnd/>
              <a:tailEnd/>
            </a:ln>
          </p:spPr>
          <p:txBody>
            <a:bodyPr/>
            <a:lstStyle/>
            <a:p>
              <a:endParaRPr lang="en-US" sz="3120"/>
            </a:p>
          </p:txBody>
        </p:sp>
        <p:sp>
          <p:nvSpPr>
            <p:cNvPr id="390023" name="Freeform 903"/>
            <p:cNvSpPr>
              <a:spLocks/>
            </p:cNvSpPr>
            <p:nvPr/>
          </p:nvSpPr>
          <p:spPr bwMode="auto">
            <a:xfrm>
              <a:off x="285" y="1948"/>
              <a:ext cx="3" cy="1"/>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024" name="Freeform 904"/>
            <p:cNvSpPr>
              <a:spLocks/>
            </p:cNvSpPr>
            <p:nvPr/>
          </p:nvSpPr>
          <p:spPr bwMode="auto">
            <a:xfrm>
              <a:off x="262" y="1798"/>
              <a:ext cx="4" cy="20"/>
            </a:xfrm>
            <a:custGeom>
              <a:avLst/>
              <a:gdLst>
                <a:gd name="T0" fmla="*/ 1 w 7"/>
                <a:gd name="T1" fmla="*/ 39 h 39"/>
                <a:gd name="T2" fmla="*/ 0 w 7"/>
                <a:gd name="T3" fmla="*/ 0 h 39"/>
                <a:gd name="T4" fmla="*/ 6 w 7"/>
                <a:gd name="T5" fmla="*/ 0 h 39"/>
                <a:gd name="T6" fmla="*/ 7 w 7"/>
                <a:gd name="T7" fmla="*/ 39 h 39"/>
                <a:gd name="T8" fmla="*/ 1 w 7"/>
                <a:gd name="T9" fmla="*/ 39 h 39"/>
              </a:gdLst>
              <a:ahLst/>
              <a:cxnLst>
                <a:cxn ang="0">
                  <a:pos x="T0" y="T1"/>
                </a:cxn>
                <a:cxn ang="0">
                  <a:pos x="T2" y="T3"/>
                </a:cxn>
                <a:cxn ang="0">
                  <a:pos x="T4" y="T5"/>
                </a:cxn>
                <a:cxn ang="0">
                  <a:pos x="T6" y="T7"/>
                </a:cxn>
                <a:cxn ang="0">
                  <a:pos x="T8" y="T9"/>
                </a:cxn>
              </a:cxnLst>
              <a:rect l="0" t="0" r="r" b="b"/>
              <a:pathLst>
                <a:path w="7" h="39">
                  <a:moveTo>
                    <a:pt x="1" y="39"/>
                  </a:moveTo>
                  <a:lnTo>
                    <a:pt x="0" y="0"/>
                  </a:lnTo>
                  <a:lnTo>
                    <a:pt x="6" y="0"/>
                  </a:lnTo>
                  <a:lnTo>
                    <a:pt x="7" y="39"/>
                  </a:lnTo>
                  <a:lnTo>
                    <a:pt x="1" y="39"/>
                  </a:lnTo>
                  <a:close/>
                </a:path>
              </a:pathLst>
            </a:custGeom>
            <a:solidFill>
              <a:srgbClr val="000000"/>
            </a:solidFill>
            <a:ln w="9525">
              <a:solidFill>
                <a:schemeClr val="tx2"/>
              </a:solidFill>
              <a:round/>
              <a:headEnd/>
              <a:tailEnd/>
            </a:ln>
          </p:spPr>
          <p:txBody>
            <a:bodyPr/>
            <a:lstStyle/>
            <a:p>
              <a:endParaRPr lang="en-US" sz="3120"/>
            </a:p>
          </p:txBody>
        </p:sp>
        <p:sp>
          <p:nvSpPr>
            <p:cNvPr id="390025" name="Freeform 905"/>
            <p:cNvSpPr>
              <a:spLocks/>
            </p:cNvSpPr>
            <p:nvPr/>
          </p:nvSpPr>
          <p:spPr bwMode="auto">
            <a:xfrm>
              <a:off x="263" y="181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26" name="Freeform 906"/>
            <p:cNvSpPr>
              <a:spLocks/>
            </p:cNvSpPr>
            <p:nvPr/>
          </p:nvSpPr>
          <p:spPr bwMode="auto">
            <a:xfrm>
              <a:off x="262" y="1691"/>
              <a:ext cx="29" cy="107"/>
            </a:xfrm>
            <a:custGeom>
              <a:avLst/>
              <a:gdLst>
                <a:gd name="T0" fmla="*/ 0 w 57"/>
                <a:gd name="T1" fmla="*/ 215 h 215"/>
                <a:gd name="T2" fmla="*/ 0 w 57"/>
                <a:gd name="T3" fmla="*/ 162 h 215"/>
                <a:gd name="T4" fmla="*/ 1 w 57"/>
                <a:gd name="T5" fmla="*/ 131 h 215"/>
                <a:gd name="T6" fmla="*/ 7 w 57"/>
                <a:gd name="T7" fmla="*/ 102 h 215"/>
                <a:gd name="T8" fmla="*/ 13 w 57"/>
                <a:gd name="T9" fmla="*/ 73 h 215"/>
                <a:gd name="T10" fmla="*/ 24 w 57"/>
                <a:gd name="T11" fmla="*/ 47 h 215"/>
                <a:gd name="T12" fmla="*/ 36 w 57"/>
                <a:gd name="T13" fmla="*/ 22 h 215"/>
                <a:gd name="T14" fmla="*/ 51 w 57"/>
                <a:gd name="T15" fmla="*/ 0 h 215"/>
                <a:gd name="T16" fmla="*/ 57 w 57"/>
                <a:gd name="T17" fmla="*/ 5 h 215"/>
                <a:gd name="T18" fmla="*/ 42 w 57"/>
                <a:gd name="T19" fmla="*/ 26 h 215"/>
                <a:gd name="T20" fmla="*/ 30 w 57"/>
                <a:gd name="T21" fmla="*/ 52 h 215"/>
                <a:gd name="T22" fmla="*/ 19 w 57"/>
                <a:gd name="T23" fmla="*/ 76 h 215"/>
                <a:gd name="T24" fmla="*/ 13 w 57"/>
                <a:gd name="T25" fmla="*/ 105 h 215"/>
                <a:gd name="T26" fmla="*/ 7 w 57"/>
                <a:gd name="T27" fmla="*/ 134 h 215"/>
                <a:gd name="T28" fmla="*/ 6 w 57"/>
                <a:gd name="T29" fmla="*/ 162 h 215"/>
                <a:gd name="T30" fmla="*/ 6 w 57"/>
                <a:gd name="T31" fmla="*/ 215 h 215"/>
                <a:gd name="T32" fmla="*/ 0 w 57"/>
                <a:gd name="T33"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215">
                  <a:moveTo>
                    <a:pt x="0" y="215"/>
                  </a:moveTo>
                  <a:lnTo>
                    <a:pt x="0" y="162"/>
                  </a:lnTo>
                  <a:lnTo>
                    <a:pt x="1" y="131"/>
                  </a:lnTo>
                  <a:lnTo>
                    <a:pt x="7" y="102"/>
                  </a:lnTo>
                  <a:lnTo>
                    <a:pt x="13" y="73"/>
                  </a:lnTo>
                  <a:lnTo>
                    <a:pt x="24" y="47"/>
                  </a:lnTo>
                  <a:lnTo>
                    <a:pt x="36" y="22"/>
                  </a:lnTo>
                  <a:lnTo>
                    <a:pt x="51" y="0"/>
                  </a:lnTo>
                  <a:lnTo>
                    <a:pt x="57" y="5"/>
                  </a:lnTo>
                  <a:lnTo>
                    <a:pt x="42" y="26"/>
                  </a:lnTo>
                  <a:lnTo>
                    <a:pt x="30" y="52"/>
                  </a:lnTo>
                  <a:lnTo>
                    <a:pt x="19" y="76"/>
                  </a:lnTo>
                  <a:lnTo>
                    <a:pt x="13" y="105"/>
                  </a:lnTo>
                  <a:lnTo>
                    <a:pt x="7" y="134"/>
                  </a:lnTo>
                  <a:lnTo>
                    <a:pt x="6" y="162"/>
                  </a:lnTo>
                  <a:lnTo>
                    <a:pt x="6" y="215"/>
                  </a:lnTo>
                  <a:lnTo>
                    <a:pt x="0" y="215"/>
                  </a:lnTo>
                  <a:close/>
                </a:path>
              </a:pathLst>
            </a:custGeom>
            <a:solidFill>
              <a:srgbClr val="000000"/>
            </a:solidFill>
            <a:ln w="9525">
              <a:solidFill>
                <a:schemeClr val="tx2"/>
              </a:solidFill>
              <a:round/>
              <a:headEnd/>
              <a:tailEnd/>
            </a:ln>
          </p:spPr>
          <p:txBody>
            <a:bodyPr/>
            <a:lstStyle/>
            <a:p>
              <a:endParaRPr lang="en-US" sz="3120"/>
            </a:p>
          </p:txBody>
        </p:sp>
        <p:sp>
          <p:nvSpPr>
            <p:cNvPr id="390027" name="Freeform 907"/>
            <p:cNvSpPr>
              <a:spLocks/>
            </p:cNvSpPr>
            <p:nvPr/>
          </p:nvSpPr>
          <p:spPr bwMode="auto">
            <a:xfrm>
              <a:off x="262" y="179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28" name="Freeform 908"/>
            <p:cNvSpPr>
              <a:spLocks/>
            </p:cNvSpPr>
            <p:nvPr/>
          </p:nvSpPr>
          <p:spPr bwMode="auto">
            <a:xfrm>
              <a:off x="288" y="1672"/>
              <a:ext cx="17" cy="21"/>
            </a:xfrm>
            <a:custGeom>
              <a:avLst/>
              <a:gdLst>
                <a:gd name="T0" fmla="*/ 0 w 35"/>
                <a:gd name="T1" fmla="*/ 38 h 43"/>
                <a:gd name="T2" fmla="*/ 6 w 35"/>
                <a:gd name="T3" fmla="*/ 43 h 43"/>
                <a:gd name="T4" fmla="*/ 35 w 35"/>
                <a:gd name="T5" fmla="*/ 5 h 43"/>
                <a:gd name="T6" fmla="*/ 29 w 35"/>
                <a:gd name="T7" fmla="*/ 0 h 43"/>
                <a:gd name="T8" fmla="*/ 0 w 35"/>
                <a:gd name="T9" fmla="*/ 38 h 43"/>
              </a:gdLst>
              <a:ahLst/>
              <a:cxnLst>
                <a:cxn ang="0">
                  <a:pos x="T0" y="T1"/>
                </a:cxn>
                <a:cxn ang="0">
                  <a:pos x="T2" y="T3"/>
                </a:cxn>
                <a:cxn ang="0">
                  <a:pos x="T4" y="T5"/>
                </a:cxn>
                <a:cxn ang="0">
                  <a:pos x="T6" y="T7"/>
                </a:cxn>
                <a:cxn ang="0">
                  <a:pos x="T8" y="T9"/>
                </a:cxn>
              </a:cxnLst>
              <a:rect l="0" t="0" r="r" b="b"/>
              <a:pathLst>
                <a:path w="35" h="43">
                  <a:moveTo>
                    <a:pt x="0" y="38"/>
                  </a:moveTo>
                  <a:lnTo>
                    <a:pt x="6" y="43"/>
                  </a:lnTo>
                  <a:lnTo>
                    <a:pt x="35" y="5"/>
                  </a:lnTo>
                  <a:lnTo>
                    <a:pt x="29" y="0"/>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90029" name="Freeform 909"/>
            <p:cNvSpPr>
              <a:spLocks/>
            </p:cNvSpPr>
            <p:nvPr/>
          </p:nvSpPr>
          <p:spPr bwMode="auto">
            <a:xfrm>
              <a:off x="288" y="1691"/>
              <a:ext cx="3" cy="2"/>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lnTo>
                    <a:pt x="6"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30" name="Freeform 910"/>
            <p:cNvSpPr>
              <a:spLocks/>
            </p:cNvSpPr>
            <p:nvPr/>
          </p:nvSpPr>
          <p:spPr bwMode="auto">
            <a:xfrm>
              <a:off x="302" y="1672"/>
              <a:ext cx="4" cy="2"/>
            </a:xfrm>
            <a:custGeom>
              <a:avLst/>
              <a:gdLst>
                <a:gd name="T0" fmla="*/ 6 w 8"/>
                <a:gd name="T1" fmla="*/ 5 h 5"/>
                <a:gd name="T2" fmla="*/ 8 w 8"/>
                <a:gd name="T3" fmla="*/ 2 h 5"/>
                <a:gd name="T4" fmla="*/ 0 w 8"/>
                <a:gd name="T5" fmla="*/ 2 h 5"/>
                <a:gd name="T6" fmla="*/ 0 w 8"/>
                <a:gd name="T7" fmla="*/ 0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lnTo>
                    <a:pt x="8" y="2"/>
                  </a:lnTo>
                  <a:lnTo>
                    <a:pt x="0" y="2"/>
                  </a:lnTo>
                  <a:lnTo>
                    <a:pt x="0" y="0"/>
                  </a:lnTo>
                  <a:lnTo>
                    <a:pt x="6" y="5"/>
                  </a:lnTo>
                  <a:close/>
                </a:path>
              </a:pathLst>
            </a:custGeom>
            <a:solidFill>
              <a:srgbClr val="000000"/>
            </a:solidFill>
            <a:ln w="9525">
              <a:solidFill>
                <a:schemeClr val="tx2"/>
              </a:solidFill>
              <a:round/>
              <a:headEnd/>
              <a:tailEnd/>
            </a:ln>
          </p:spPr>
          <p:txBody>
            <a:bodyPr/>
            <a:lstStyle/>
            <a:p>
              <a:endParaRPr lang="en-US" sz="3120"/>
            </a:p>
          </p:txBody>
        </p:sp>
        <p:sp>
          <p:nvSpPr>
            <p:cNvPr id="390031" name="Freeform 911"/>
            <p:cNvSpPr>
              <a:spLocks/>
            </p:cNvSpPr>
            <p:nvPr/>
          </p:nvSpPr>
          <p:spPr bwMode="auto">
            <a:xfrm>
              <a:off x="933" y="1533"/>
              <a:ext cx="195" cy="237"/>
            </a:xfrm>
            <a:custGeom>
              <a:avLst/>
              <a:gdLst>
                <a:gd name="T0" fmla="*/ 49 w 390"/>
                <a:gd name="T1" fmla="*/ 2 h 474"/>
                <a:gd name="T2" fmla="*/ 107 w 390"/>
                <a:gd name="T3" fmla="*/ 5 h 474"/>
                <a:gd name="T4" fmla="*/ 134 w 390"/>
                <a:gd name="T5" fmla="*/ 14 h 474"/>
                <a:gd name="T6" fmla="*/ 168 w 390"/>
                <a:gd name="T7" fmla="*/ 31 h 474"/>
                <a:gd name="T8" fmla="*/ 207 w 390"/>
                <a:gd name="T9" fmla="*/ 61 h 474"/>
                <a:gd name="T10" fmla="*/ 233 w 390"/>
                <a:gd name="T11" fmla="*/ 92 h 474"/>
                <a:gd name="T12" fmla="*/ 267 w 390"/>
                <a:gd name="T13" fmla="*/ 143 h 474"/>
                <a:gd name="T14" fmla="*/ 291 w 390"/>
                <a:gd name="T15" fmla="*/ 181 h 474"/>
                <a:gd name="T16" fmla="*/ 336 w 390"/>
                <a:gd name="T17" fmla="*/ 235 h 474"/>
                <a:gd name="T18" fmla="*/ 355 w 390"/>
                <a:gd name="T19" fmla="*/ 264 h 474"/>
                <a:gd name="T20" fmla="*/ 366 w 390"/>
                <a:gd name="T21" fmla="*/ 297 h 474"/>
                <a:gd name="T22" fmla="*/ 381 w 390"/>
                <a:gd name="T23" fmla="*/ 358 h 474"/>
                <a:gd name="T24" fmla="*/ 390 w 390"/>
                <a:gd name="T25" fmla="*/ 407 h 474"/>
                <a:gd name="T26" fmla="*/ 386 w 390"/>
                <a:gd name="T27" fmla="*/ 437 h 474"/>
                <a:gd name="T28" fmla="*/ 372 w 390"/>
                <a:gd name="T29" fmla="*/ 461 h 474"/>
                <a:gd name="T30" fmla="*/ 351 w 390"/>
                <a:gd name="T31" fmla="*/ 474 h 474"/>
                <a:gd name="T32" fmla="*/ 337 w 390"/>
                <a:gd name="T33" fmla="*/ 467 h 474"/>
                <a:gd name="T34" fmla="*/ 313 w 390"/>
                <a:gd name="T35" fmla="*/ 449 h 474"/>
                <a:gd name="T36" fmla="*/ 308 w 390"/>
                <a:gd name="T37" fmla="*/ 437 h 474"/>
                <a:gd name="T38" fmla="*/ 307 w 390"/>
                <a:gd name="T39" fmla="*/ 432 h 474"/>
                <a:gd name="T40" fmla="*/ 302 w 390"/>
                <a:gd name="T41" fmla="*/ 439 h 474"/>
                <a:gd name="T42" fmla="*/ 293 w 390"/>
                <a:gd name="T43" fmla="*/ 439 h 474"/>
                <a:gd name="T44" fmla="*/ 268 w 390"/>
                <a:gd name="T45" fmla="*/ 423 h 474"/>
                <a:gd name="T46" fmla="*/ 223 w 390"/>
                <a:gd name="T47" fmla="*/ 387 h 474"/>
                <a:gd name="T48" fmla="*/ 209 w 390"/>
                <a:gd name="T49" fmla="*/ 376 h 474"/>
                <a:gd name="T50" fmla="*/ 214 w 390"/>
                <a:gd name="T51" fmla="*/ 340 h 474"/>
                <a:gd name="T52" fmla="*/ 210 w 390"/>
                <a:gd name="T53" fmla="*/ 305 h 474"/>
                <a:gd name="T54" fmla="*/ 203 w 390"/>
                <a:gd name="T55" fmla="*/ 283 h 474"/>
                <a:gd name="T56" fmla="*/ 209 w 390"/>
                <a:gd name="T57" fmla="*/ 299 h 474"/>
                <a:gd name="T58" fmla="*/ 212 w 390"/>
                <a:gd name="T59" fmla="*/ 334 h 474"/>
                <a:gd name="T60" fmla="*/ 207 w 390"/>
                <a:gd name="T61" fmla="*/ 375 h 474"/>
                <a:gd name="T62" fmla="*/ 195 w 390"/>
                <a:gd name="T63" fmla="*/ 384 h 474"/>
                <a:gd name="T64" fmla="*/ 175 w 390"/>
                <a:gd name="T65" fmla="*/ 384 h 474"/>
                <a:gd name="T66" fmla="*/ 165 w 390"/>
                <a:gd name="T67" fmla="*/ 382 h 474"/>
                <a:gd name="T68" fmla="*/ 149 w 390"/>
                <a:gd name="T69" fmla="*/ 375 h 474"/>
                <a:gd name="T70" fmla="*/ 111 w 390"/>
                <a:gd name="T71" fmla="*/ 352 h 474"/>
                <a:gd name="T72" fmla="*/ 56 w 390"/>
                <a:gd name="T73" fmla="*/ 306 h 474"/>
                <a:gd name="T74" fmla="*/ 23 w 390"/>
                <a:gd name="T75" fmla="*/ 283 h 474"/>
                <a:gd name="T76" fmla="*/ 5 w 390"/>
                <a:gd name="T77" fmla="*/ 273 h 474"/>
                <a:gd name="T78" fmla="*/ 1 w 390"/>
                <a:gd name="T79" fmla="*/ 267 h 474"/>
                <a:gd name="T80" fmla="*/ 5 w 390"/>
                <a:gd name="T81" fmla="*/ 177 h 474"/>
                <a:gd name="T82" fmla="*/ 8 w 390"/>
                <a:gd name="T83" fmla="*/ 84 h 474"/>
                <a:gd name="T84" fmla="*/ 5 w 390"/>
                <a:gd name="T85" fmla="*/ 3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0" h="474">
                  <a:moveTo>
                    <a:pt x="9" y="11"/>
                  </a:moveTo>
                  <a:lnTo>
                    <a:pt x="29" y="5"/>
                  </a:lnTo>
                  <a:lnTo>
                    <a:pt x="49" y="2"/>
                  </a:lnTo>
                  <a:lnTo>
                    <a:pt x="69" y="0"/>
                  </a:lnTo>
                  <a:lnTo>
                    <a:pt x="88" y="2"/>
                  </a:lnTo>
                  <a:lnTo>
                    <a:pt x="107" y="5"/>
                  </a:lnTo>
                  <a:lnTo>
                    <a:pt x="116" y="8"/>
                  </a:lnTo>
                  <a:lnTo>
                    <a:pt x="125" y="9"/>
                  </a:lnTo>
                  <a:lnTo>
                    <a:pt x="134" y="14"/>
                  </a:lnTo>
                  <a:lnTo>
                    <a:pt x="143" y="17"/>
                  </a:lnTo>
                  <a:lnTo>
                    <a:pt x="160" y="26"/>
                  </a:lnTo>
                  <a:lnTo>
                    <a:pt x="168" y="31"/>
                  </a:lnTo>
                  <a:lnTo>
                    <a:pt x="177" y="37"/>
                  </a:lnTo>
                  <a:lnTo>
                    <a:pt x="192" y="47"/>
                  </a:lnTo>
                  <a:lnTo>
                    <a:pt x="207" y="61"/>
                  </a:lnTo>
                  <a:lnTo>
                    <a:pt x="214" y="69"/>
                  </a:lnTo>
                  <a:lnTo>
                    <a:pt x="221" y="76"/>
                  </a:lnTo>
                  <a:lnTo>
                    <a:pt x="233" y="92"/>
                  </a:lnTo>
                  <a:lnTo>
                    <a:pt x="246" y="108"/>
                  </a:lnTo>
                  <a:lnTo>
                    <a:pt x="256" y="125"/>
                  </a:lnTo>
                  <a:lnTo>
                    <a:pt x="267" y="143"/>
                  </a:lnTo>
                  <a:lnTo>
                    <a:pt x="271" y="154"/>
                  </a:lnTo>
                  <a:lnTo>
                    <a:pt x="278" y="163"/>
                  </a:lnTo>
                  <a:lnTo>
                    <a:pt x="291" y="181"/>
                  </a:lnTo>
                  <a:lnTo>
                    <a:pt x="307" y="200"/>
                  </a:lnTo>
                  <a:lnTo>
                    <a:pt x="322" y="216"/>
                  </a:lnTo>
                  <a:lnTo>
                    <a:pt x="336" y="235"/>
                  </a:lnTo>
                  <a:lnTo>
                    <a:pt x="343" y="244"/>
                  </a:lnTo>
                  <a:lnTo>
                    <a:pt x="349" y="253"/>
                  </a:lnTo>
                  <a:lnTo>
                    <a:pt x="355" y="264"/>
                  </a:lnTo>
                  <a:lnTo>
                    <a:pt x="360" y="274"/>
                  </a:lnTo>
                  <a:lnTo>
                    <a:pt x="363" y="285"/>
                  </a:lnTo>
                  <a:lnTo>
                    <a:pt x="366" y="297"/>
                  </a:lnTo>
                  <a:lnTo>
                    <a:pt x="371" y="317"/>
                  </a:lnTo>
                  <a:lnTo>
                    <a:pt x="377" y="337"/>
                  </a:lnTo>
                  <a:lnTo>
                    <a:pt x="381" y="358"/>
                  </a:lnTo>
                  <a:lnTo>
                    <a:pt x="386" y="378"/>
                  </a:lnTo>
                  <a:lnTo>
                    <a:pt x="389" y="397"/>
                  </a:lnTo>
                  <a:lnTo>
                    <a:pt x="390" y="407"/>
                  </a:lnTo>
                  <a:lnTo>
                    <a:pt x="389" y="417"/>
                  </a:lnTo>
                  <a:lnTo>
                    <a:pt x="389" y="426"/>
                  </a:lnTo>
                  <a:lnTo>
                    <a:pt x="386" y="437"/>
                  </a:lnTo>
                  <a:lnTo>
                    <a:pt x="383" y="446"/>
                  </a:lnTo>
                  <a:lnTo>
                    <a:pt x="378" y="455"/>
                  </a:lnTo>
                  <a:lnTo>
                    <a:pt x="372" y="461"/>
                  </a:lnTo>
                  <a:lnTo>
                    <a:pt x="361" y="469"/>
                  </a:lnTo>
                  <a:lnTo>
                    <a:pt x="357" y="472"/>
                  </a:lnTo>
                  <a:lnTo>
                    <a:pt x="351" y="474"/>
                  </a:lnTo>
                  <a:lnTo>
                    <a:pt x="346" y="474"/>
                  </a:lnTo>
                  <a:lnTo>
                    <a:pt x="343" y="472"/>
                  </a:lnTo>
                  <a:lnTo>
                    <a:pt x="337" y="467"/>
                  </a:lnTo>
                  <a:lnTo>
                    <a:pt x="331" y="464"/>
                  </a:lnTo>
                  <a:lnTo>
                    <a:pt x="319" y="454"/>
                  </a:lnTo>
                  <a:lnTo>
                    <a:pt x="313" y="449"/>
                  </a:lnTo>
                  <a:lnTo>
                    <a:pt x="310" y="443"/>
                  </a:lnTo>
                  <a:lnTo>
                    <a:pt x="308" y="440"/>
                  </a:lnTo>
                  <a:lnTo>
                    <a:pt x="308" y="437"/>
                  </a:lnTo>
                  <a:lnTo>
                    <a:pt x="307" y="434"/>
                  </a:lnTo>
                  <a:lnTo>
                    <a:pt x="308" y="429"/>
                  </a:lnTo>
                  <a:lnTo>
                    <a:pt x="307" y="432"/>
                  </a:lnTo>
                  <a:lnTo>
                    <a:pt x="305" y="435"/>
                  </a:lnTo>
                  <a:lnTo>
                    <a:pt x="304" y="437"/>
                  </a:lnTo>
                  <a:lnTo>
                    <a:pt x="302" y="439"/>
                  </a:lnTo>
                  <a:lnTo>
                    <a:pt x="299" y="440"/>
                  </a:lnTo>
                  <a:lnTo>
                    <a:pt x="296" y="440"/>
                  </a:lnTo>
                  <a:lnTo>
                    <a:pt x="293" y="439"/>
                  </a:lnTo>
                  <a:lnTo>
                    <a:pt x="288" y="437"/>
                  </a:lnTo>
                  <a:lnTo>
                    <a:pt x="282" y="434"/>
                  </a:lnTo>
                  <a:lnTo>
                    <a:pt x="268" y="423"/>
                  </a:lnTo>
                  <a:lnTo>
                    <a:pt x="253" y="411"/>
                  </a:lnTo>
                  <a:lnTo>
                    <a:pt x="238" y="397"/>
                  </a:lnTo>
                  <a:lnTo>
                    <a:pt x="223" y="387"/>
                  </a:lnTo>
                  <a:lnTo>
                    <a:pt x="215" y="382"/>
                  </a:lnTo>
                  <a:lnTo>
                    <a:pt x="209" y="379"/>
                  </a:lnTo>
                  <a:lnTo>
                    <a:pt x="209" y="376"/>
                  </a:lnTo>
                  <a:lnTo>
                    <a:pt x="210" y="367"/>
                  </a:lnTo>
                  <a:lnTo>
                    <a:pt x="212" y="355"/>
                  </a:lnTo>
                  <a:lnTo>
                    <a:pt x="214" y="340"/>
                  </a:lnTo>
                  <a:lnTo>
                    <a:pt x="212" y="323"/>
                  </a:lnTo>
                  <a:lnTo>
                    <a:pt x="212" y="314"/>
                  </a:lnTo>
                  <a:lnTo>
                    <a:pt x="210" y="305"/>
                  </a:lnTo>
                  <a:lnTo>
                    <a:pt x="209" y="297"/>
                  </a:lnTo>
                  <a:lnTo>
                    <a:pt x="206" y="289"/>
                  </a:lnTo>
                  <a:lnTo>
                    <a:pt x="203" y="283"/>
                  </a:lnTo>
                  <a:lnTo>
                    <a:pt x="198" y="277"/>
                  </a:lnTo>
                  <a:lnTo>
                    <a:pt x="204" y="288"/>
                  </a:lnTo>
                  <a:lnTo>
                    <a:pt x="209" y="299"/>
                  </a:lnTo>
                  <a:lnTo>
                    <a:pt x="210" y="309"/>
                  </a:lnTo>
                  <a:lnTo>
                    <a:pt x="212" y="321"/>
                  </a:lnTo>
                  <a:lnTo>
                    <a:pt x="212" y="334"/>
                  </a:lnTo>
                  <a:lnTo>
                    <a:pt x="212" y="344"/>
                  </a:lnTo>
                  <a:lnTo>
                    <a:pt x="209" y="369"/>
                  </a:lnTo>
                  <a:lnTo>
                    <a:pt x="207" y="375"/>
                  </a:lnTo>
                  <a:lnTo>
                    <a:pt x="204" y="379"/>
                  </a:lnTo>
                  <a:lnTo>
                    <a:pt x="200" y="382"/>
                  </a:lnTo>
                  <a:lnTo>
                    <a:pt x="195" y="384"/>
                  </a:lnTo>
                  <a:lnTo>
                    <a:pt x="189" y="384"/>
                  </a:lnTo>
                  <a:lnTo>
                    <a:pt x="183" y="384"/>
                  </a:lnTo>
                  <a:lnTo>
                    <a:pt x="175" y="384"/>
                  </a:lnTo>
                  <a:lnTo>
                    <a:pt x="169" y="381"/>
                  </a:lnTo>
                  <a:lnTo>
                    <a:pt x="166" y="381"/>
                  </a:lnTo>
                  <a:lnTo>
                    <a:pt x="165" y="382"/>
                  </a:lnTo>
                  <a:lnTo>
                    <a:pt x="160" y="382"/>
                  </a:lnTo>
                  <a:lnTo>
                    <a:pt x="157" y="381"/>
                  </a:lnTo>
                  <a:lnTo>
                    <a:pt x="149" y="375"/>
                  </a:lnTo>
                  <a:lnTo>
                    <a:pt x="142" y="370"/>
                  </a:lnTo>
                  <a:lnTo>
                    <a:pt x="127" y="362"/>
                  </a:lnTo>
                  <a:lnTo>
                    <a:pt x="111" y="352"/>
                  </a:lnTo>
                  <a:lnTo>
                    <a:pt x="98" y="341"/>
                  </a:lnTo>
                  <a:lnTo>
                    <a:pt x="64" y="314"/>
                  </a:lnTo>
                  <a:lnTo>
                    <a:pt x="56" y="306"/>
                  </a:lnTo>
                  <a:lnTo>
                    <a:pt x="47" y="300"/>
                  </a:lnTo>
                  <a:lnTo>
                    <a:pt x="29" y="286"/>
                  </a:lnTo>
                  <a:lnTo>
                    <a:pt x="23" y="283"/>
                  </a:lnTo>
                  <a:lnTo>
                    <a:pt x="15" y="280"/>
                  </a:lnTo>
                  <a:lnTo>
                    <a:pt x="8" y="276"/>
                  </a:lnTo>
                  <a:lnTo>
                    <a:pt x="5" y="273"/>
                  </a:lnTo>
                  <a:lnTo>
                    <a:pt x="3" y="271"/>
                  </a:lnTo>
                  <a:lnTo>
                    <a:pt x="1" y="270"/>
                  </a:lnTo>
                  <a:lnTo>
                    <a:pt x="1" y="267"/>
                  </a:lnTo>
                  <a:lnTo>
                    <a:pt x="0" y="259"/>
                  </a:lnTo>
                  <a:lnTo>
                    <a:pt x="1" y="239"/>
                  </a:lnTo>
                  <a:lnTo>
                    <a:pt x="5" y="177"/>
                  </a:lnTo>
                  <a:lnTo>
                    <a:pt x="8" y="140"/>
                  </a:lnTo>
                  <a:lnTo>
                    <a:pt x="8" y="104"/>
                  </a:lnTo>
                  <a:lnTo>
                    <a:pt x="8" y="84"/>
                  </a:lnTo>
                  <a:lnTo>
                    <a:pt x="8" y="67"/>
                  </a:lnTo>
                  <a:lnTo>
                    <a:pt x="6" y="50"/>
                  </a:lnTo>
                  <a:lnTo>
                    <a:pt x="5" y="35"/>
                  </a:lnTo>
                  <a:lnTo>
                    <a:pt x="9" y="11"/>
                  </a:lnTo>
                  <a:close/>
                </a:path>
              </a:pathLst>
            </a:custGeom>
            <a:solidFill>
              <a:srgbClr val="E8E8E8"/>
            </a:solidFill>
            <a:ln w="9525">
              <a:solidFill>
                <a:schemeClr val="tx2"/>
              </a:solidFill>
              <a:round/>
              <a:headEnd/>
              <a:tailEnd/>
            </a:ln>
          </p:spPr>
          <p:txBody>
            <a:bodyPr/>
            <a:lstStyle/>
            <a:p>
              <a:endParaRPr lang="en-US" sz="3120"/>
            </a:p>
          </p:txBody>
        </p:sp>
        <p:sp>
          <p:nvSpPr>
            <p:cNvPr id="390032" name="Freeform 912"/>
            <p:cNvSpPr>
              <a:spLocks/>
            </p:cNvSpPr>
            <p:nvPr/>
          </p:nvSpPr>
          <p:spPr bwMode="auto">
            <a:xfrm>
              <a:off x="938" y="1532"/>
              <a:ext cx="130" cy="74"/>
            </a:xfrm>
            <a:custGeom>
              <a:avLst/>
              <a:gdLst>
                <a:gd name="T0" fmla="*/ 0 w 261"/>
                <a:gd name="T1" fmla="*/ 9 h 147"/>
                <a:gd name="T2" fmla="*/ 40 w 261"/>
                <a:gd name="T3" fmla="*/ 0 h 147"/>
                <a:gd name="T4" fmla="*/ 79 w 261"/>
                <a:gd name="T5" fmla="*/ 0 h 147"/>
                <a:gd name="T6" fmla="*/ 116 w 261"/>
                <a:gd name="T7" fmla="*/ 7 h 147"/>
                <a:gd name="T8" fmla="*/ 153 w 261"/>
                <a:gd name="T9" fmla="*/ 24 h 147"/>
                <a:gd name="T10" fmla="*/ 185 w 261"/>
                <a:gd name="T11" fmla="*/ 45 h 147"/>
                <a:gd name="T12" fmla="*/ 200 w 261"/>
                <a:gd name="T13" fmla="*/ 61 h 147"/>
                <a:gd name="T14" fmla="*/ 215 w 261"/>
                <a:gd name="T15" fmla="*/ 74 h 147"/>
                <a:gd name="T16" fmla="*/ 240 w 261"/>
                <a:gd name="T17" fmla="*/ 108 h 147"/>
                <a:gd name="T18" fmla="*/ 261 w 261"/>
                <a:gd name="T19" fmla="*/ 143 h 147"/>
                <a:gd name="T20" fmla="*/ 255 w 261"/>
                <a:gd name="T21" fmla="*/ 147 h 147"/>
                <a:gd name="T22" fmla="*/ 233 w 261"/>
                <a:gd name="T23" fmla="*/ 112 h 147"/>
                <a:gd name="T24" fmla="*/ 209 w 261"/>
                <a:gd name="T25" fmla="*/ 79 h 147"/>
                <a:gd name="T26" fmla="*/ 194 w 261"/>
                <a:gd name="T27" fmla="*/ 65 h 147"/>
                <a:gd name="T28" fmla="*/ 180 w 261"/>
                <a:gd name="T29" fmla="*/ 51 h 147"/>
                <a:gd name="T30" fmla="*/ 148 w 261"/>
                <a:gd name="T31" fmla="*/ 30 h 147"/>
                <a:gd name="T32" fmla="*/ 115 w 261"/>
                <a:gd name="T33" fmla="*/ 15 h 147"/>
                <a:gd name="T34" fmla="*/ 78 w 261"/>
                <a:gd name="T35" fmla="*/ 7 h 147"/>
                <a:gd name="T36" fmla="*/ 40 w 261"/>
                <a:gd name="T37" fmla="*/ 7 h 147"/>
                <a:gd name="T38" fmla="*/ 2 w 261"/>
                <a:gd name="T39" fmla="*/ 16 h 147"/>
                <a:gd name="T40" fmla="*/ 0 w 261"/>
                <a:gd name="T41" fmla="*/ 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1" h="147">
                  <a:moveTo>
                    <a:pt x="0" y="9"/>
                  </a:moveTo>
                  <a:lnTo>
                    <a:pt x="40" y="0"/>
                  </a:lnTo>
                  <a:lnTo>
                    <a:pt x="79" y="0"/>
                  </a:lnTo>
                  <a:lnTo>
                    <a:pt x="116" y="7"/>
                  </a:lnTo>
                  <a:lnTo>
                    <a:pt x="153" y="24"/>
                  </a:lnTo>
                  <a:lnTo>
                    <a:pt x="185" y="45"/>
                  </a:lnTo>
                  <a:lnTo>
                    <a:pt x="200" y="61"/>
                  </a:lnTo>
                  <a:lnTo>
                    <a:pt x="215" y="74"/>
                  </a:lnTo>
                  <a:lnTo>
                    <a:pt x="240" y="108"/>
                  </a:lnTo>
                  <a:lnTo>
                    <a:pt x="261" y="143"/>
                  </a:lnTo>
                  <a:lnTo>
                    <a:pt x="255" y="147"/>
                  </a:lnTo>
                  <a:lnTo>
                    <a:pt x="233" y="112"/>
                  </a:lnTo>
                  <a:lnTo>
                    <a:pt x="209" y="79"/>
                  </a:lnTo>
                  <a:lnTo>
                    <a:pt x="194" y="65"/>
                  </a:lnTo>
                  <a:lnTo>
                    <a:pt x="180" y="51"/>
                  </a:lnTo>
                  <a:lnTo>
                    <a:pt x="148" y="30"/>
                  </a:lnTo>
                  <a:lnTo>
                    <a:pt x="115" y="15"/>
                  </a:lnTo>
                  <a:lnTo>
                    <a:pt x="78" y="7"/>
                  </a:lnTo>
                  <a:lnTo>
                    <a:pt x="40" y="7"/>
                  </a:lnTo>
                  <a:lnTo>
                    <a:pt x="2" y="16"/>
                  </a:lnTo>
                  <a:lnTo>
                    <a:pt x="0" y="9"/>
                  </a:lnTo>
                  <a:close/>
                </a:path>
              </a:pathLst>
            </a:custGeom>
            <a:solidFill>
              <a:srgbClr val="000000"/>
            </a:solidFill>
            <a:ln w="9525">
              <a:solidFill>
                <a:schemeClr val="tx2"/>
              </a:solidFill>
              <a:round/>
              <a:headEnd/>
              <a:tailEnd/>
            </a:ln>
          </p:spPr>
          <p:txBody>
            <a:bodyPr/>
            <a:lstStyle/>
            <a:p>
              <a:endParaRPr lang="en-US" sz="3120"/>
            </a:p>
          </p:txBody>
        </p:sp>
        <p:sp>
          <p:nvSpPr>
            <p:cNvPr id="390033" name="Freeform 913"/>
            <p:cNvSpPr>
              <a:spLocks/>
            </p:cNvSpPr>
            <p:nvPr/>
          </p:nvSpPr>
          <p:spPr bwMode="auto">
            <a:xfrm>
              <a:off x="1065" y="1604"/>
              <a:ext cx="53" cy="78"/>
            </a:xfrm>
            <a:custGeom>
              <a:avLst/>
              <a:gdLst>
                <a:gd name="T0" fmla="*/ 6 w 105"/>
                <a:gd name="T1" fmla="*/ 0 h 157"/>
                <a:gd name="T2" fmla="*/ 17 w 105"/>
                <a:gd name="T3" fmla="*/ 20 h 157"/>
                <a:gd name="T4" fmla="*/ 30 w 105"/>
                <a:gd name="T5" fmla="*/ 38 h 157"/>
                <a:gd name="T6" fmla="*/ 61 w 105"/>
                <a:gd name="T7" fmla="*/ 73 h 157"/>
                <a:gd name="T8" fmla="*/ 88 w 105"/>
                <a:gd name="T9" fmla="*/ 109 h 157"/>
                <a:gd name="T10" fmla="*/ 99 w 105"/>
                <a:gd name="T11" fmla="*/ 132 h 157"/>
                <a:gd name="T12" fmla="*/ 105 w 105"/>
                <a:gd name="T13" fmla="*/ 155 h 157"/>
                <a:gd name="T14" fmla="*/ 97 w 105"/>
                <a:gd name="T15" fmla="*/ 157 h 157"/>
                <a:gd name="T16" fmla="*/ 91 w 105"/>
                <a:gd name="T17" fmla="*/ 134 h 157"/>
                <a:gd name="T18" fmla="*/ 82 w 105"/>
                <a:gd name="T19" fmla="*/ 114 h 157"/>
                <a:gd name="T20" fmla="*/ 55 w 105"/>
                <a:gd name="T21" fmla="*/ 77 h 157"/>
                <a:gd name="T22" fmla="*/ 24 w 105"/>
                <a:gd name="T23" fmla="*/ 42 h 157"/>
                <a:gd name="T24" fmla="*/ 11 w 105"/>
                <a:gd name="T25" fmla="*/ 24 h 157"/>
                <a:gd name="T26" fmla="*/ 0 w 105"/>
                <a:gd name="T27" fmla="*/ 4 h 157"/>
                <a:gd name="T28" fmla="*/ 6 w 105"/>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57">
                  <a:moveTo>
                    <a:pt x="6" y="0"/>
                  </a:moveTo>
                  <a:lnTo>
                    <a:pt x="17" y="20"/>
                  </a:lnTo>
                  <a:lnTo>
                    <a:pt x="30" y="38"/>
                  </a:lnTo>
                  <a:lnTo>
                    <a:pt x="61" y="73"/>
                  </a:lnTo>
                  <a:lnTo>
                    <a:pt x="88" y="109"/>
                  </a:lnTo>
                  <a:lnTo>
                    <a:pt x="99" y="132"/>
                  </a:lnTo>
                  <a:lnTo>
                    <a:pt x="105" y="155"/>
                  </a:lnTo>
                  <a:lnTo>
                    <a:pt x="97" y="157"/>
                  </a:lnTo>
                  <a:lnTo>
                    <a:pt x="91" y="134"/>
                  </a:lnTo>
                  <a:lnTo>
                    <a:pt x="82" y="114"/>
                  </a:lnTo>
                  <a:lnTo>
                    <a:pt x="55" y="77"/>
                  </a:lnTo>
                  <a:lnTo>
                    <a:pt x="24" y="42"/>
                  </a:lnTo>
                  <a:lnTo>
                    <a:pt x="11" y="24"/>
                  </a:lnTo>
                  <a:lnTo>
                    <a:pt x="0" y="4"/>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034" name="Freeform 914"/>
            <p:cNvSpPr>
              <a:spLocks/>
            </p:cNvSpPr>
            <p:nvPr/>
          </p:nvSpPr>
          <p:spPr bwMode="auto">
            <a:xfrm>
              <a:off x="1065" y="1604"/>
              <a:ext cx="3" cy="2"/>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lnTo>
                    <a:pt x="6"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90035" name="Freeform 915"/>
            <p:cNvSpPr>
              <a:spLocks/>
            </p:cNvSpPr>
            <p:nvPr/>
          </p:nvSpPr>
          <p:spPr bwMode="auto">
            <a:xfrm>
              <a:off x="1114" y="1682"/>
              <a:ext cx="15" cy="79"/>
            </a:xfrm>
            <a:custGeom>
              <a:avLst/>
              <a:gdLst>
                <a:gd name="T0" fmla="*/ 8 w 31"/>
                <a:gd name="T1" fmla="*/ 0 h 158"/>
                <a:gd name="T2" fmla="*/ 19 w 31"/>
                <a:gd name="T3" fmla="*/ 40 h 158"/>
                <a:gd name="T4" fmla="*/ 28 w 31"/>
                <a:gd name="T5" fmla="*/ 81 h 158"/>
                <a:gd name="T6" fmla="*/ 31 w 31"/>
                <a:gd name="T7" fmla="*/ 100 h 158"/>
                <a:gd name="T8" fmla="*/ 31 w 31"/>
                <a:gd name="T9" fmla="*/ 120 h 158"/>
                <a:gd name="T10" fmla="*/ 28 w 31"/>
                <a:gd name="T11" fmla="*/ 138 h 158"/>
                <a:gd name="T12" fmla="*/ 20 w 31"/>
                <a:gd name="T13" fmla="*/ 158 h 158"/>
                <a:gd name="T14" fmla="*/ 13 w 31"/>
                <a:gd name="T15" fmla="*/ 157 h 158"/>
                <a:gd name="T16" fmla="*/ 20 w 31"/>
                <a:gd name="T17" fmla="*/ 137 h 158"/>
                <a:gd name="T18" fmla="*/ 23 w 31"/>
                <a:gd name="T19" fmla="*/ 120 h 158"/>
                <a:gd name="T20" fmla="*/ 23 w 31"/>
                <a:gd name="T21" fmla="*/ 100 h 158"/>
                <a:gd name="T22" fmla="*/ 20 w 31"/>
                <a:gd name="T23" fmla="*/ 82 h 158"/>
                <a:gd name="T24" fmla="*/ 11 w 31"/>
                <a:gd name="T25" fmla="*/ 41 h 158"/>
                <a:gd name="T26" fmla="*/ 0 w 31"/>
                <a:gd name="T27" fmla="*/ 2 h 158"/>
                <a:gd name="T28" fmla="*/ 8 w 31"/>
                <a:gd name="T2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8">
                  <a:moveTo>
                    <a:pt x="8" y="0"/>
                  </a:moveTo>
                  <a:lnTo>
                    <a:pt x="19" y="40"/>
                  </a:lnTo>
                  <a:lnTo>
                    <a:pt x="28" y="81"/>
                  </a:lnTo>
                  <a:lnTo>
                    <a:pt x="31" y="100"/>
                  </a:lnTo>
                  <a:lnTo>
                    <a:pt x="31" y="120"/>
                  </a:lnTo>
                  <a:lnTo>
                    <a:pt x="28" y="138"/>
                  </a:lnTo>
                  <a:lnTo>
                    <a:pt x="20" y="158"/>
                  </a:lnTo>
                  <a:lnTo>
                    <a:pt x="13" y="157"/>
                  </a:lnTo>
                  <a:lnTo>
                    <a:pt x="20" y="137"/>
                  </a:lnTo>
                  <a:lnTo>
                    <a:pt x="23" y="120"/>
                  </a:lnTo>
                  <a:lnTo>
                    <a:pt x="23" y="100"/>
                  </a:lnTo>
                  <a:lnTo>
                    <a:pt x="20" y="82"/>
                  </a:lnTo>
                  <a:lnTo>
                    <a:pt x="11" y="41"/>
                  </a:ln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90036" name="Freeform 916"/>
            <p:cNvSpPr>
              <a:spLocks/>
            </p:cNvSpPr>
            <p:nvPr/>
          </p:nvSpPr>
          <p:spPr bwMode="auto">
            <a:xfrm>
              <a:off x="1114" y="1682"/>
              <a:ext cx="4" cy="1"/>
            </a:xfrm>
            <a:custGeom>
              <a:avLst/>
              <a:gdLst>
                <a:gd name="T0" fmla="*/ 8 w 8"/>
                <a:gd name="T1" fmla="*/ 0 h 2"/>
                <a:gd name="T2" fmla="*/ 0 w 8"/>
                <a:gd name="T3" fmla="*/ 2 h 2"/>
                <a:gd name="T4" fmla="*/ 8 w 8"/>
                <a:gd name="T5" fmla="*/ 0 h 2"/>
              </a:gdLst>
              <a:ahLst/>
              <a:cxnLst>
                <a:cxn ang="0">
                  <a:pos x="T0" y="T1"/>
                </a:cxn>
                <a:cxn ang="0">
                  <a:pos x="T2" y="T3"/>
                </a:cxn>
                <a:cxn ang="0">
                  <a:pos x="T4" y="T5"/>
                </a:cxn>
              </a:cxnLst>
              <a:rect l="0" t="0" r="r" b="b"/>
              <a:pathLst>
                <a:path w="8" h="2">
                  <a:moveTo>
                    <a:pt x="8" y="0"/>
                  </a:moveTo>
                  <a:lnTo>
                    <a:pt x="0" y="2"/>
                  </a:lnTo>
                  <a:lnTo>
                    <a:pt x="8" y="0"/>
                  </a:lnTo>
                  <a:close/>
                </a:path>
              </a:pathLst>
            </a:custGeom>
            <a:solidFill>
              <a:srgbClr val="000000"/>
            </a:solidFill>
            <a:ln w="9525">
              <a:solidFill>
                <a:schemeClr val="tx2"/>
              </a:solidFill>
              <a:round/>
              <a:headEnd/>
              <a:tailEnd/>
            </a:ln>
          </p:spPr>
          <p:txBody>
            <a:bodyPr/>
            <a:lstStyle/>
            <a:p>
              <a:endParaRPr lang="en-US" sz="3120"/>
            </a:p>
          </p:txBody>
        </p:sp>
        <p:sp>
          <p:nvSpPr>
            <p:cNvPr id="390037" name="Freeform 917"/>
            <p:cNvSpPr>
              <a:spLocks/>
            </p:cNvSpPr>
            <p:nvPr/>
          </p:nvSpPr>
          <p:spPr bwMode="auto">
            <a:xfrm>
              <a:off x="1105" y="1760"/>
              <a:ext cx="19" cy="11"/>
            </a:xfrm>
            <a:custGeom>
              <a:avLst/>
              <a:gdLst>
                <a:gd name="T0" fmla="*/ 38 w 38"/>
                <a:gd name="T1" fmla="*/ 4 h 23"/>
                <a:gd name="T2" fmla="*/ 31 w 38"/>
                <a:gd name="T3" fmla="*/ 10 h 23"/>
                <a:gd name="T4" fmla="*/ 20 w 38"/>
                <a:gd name="T5" fmla="*/ 18 h 23"/>
                <a:gd name="T6" fmla="*/ 9 w 38"/>
                <a:gd name="T7" fmla="*/ 23 h 23"/>
                <a:gd name="T8" fmla="*/ 0 w 38"/>
                <a:gd name="T9" fmla="*/ 21 h 23"/>
                <a:gd name="T10" fmla="*/ 0 w 38"/>
                <a:gd name="T11" fmla="*/ 15 h 23"/>
                <a:gd name="T12" fmla="*/ 6 w 38"/>
                <a:gd name="T13" fmla="*/ 16 h 23"/>
                <a:gd name="T14" fmla="*/ 15 w 38"/>
                <a:gd name="T15" fmla="*/ 12 h 23"/>
                <a:gd name="T16" fmla="*/ 26 w 38"/>
                <a:gd name="T17" fmla="*/ 4 h 23"/>
                <a:gd name="T18" fmla="*/ 32 w 38"/>
                <a:gd name="T19" fmla="*/ 0 h 23"/>
                <a:gd name="T20" fmla="*/ 38 w 38"/>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3">
                  <a:moveTo>
                    <a:pt x="38" y="4"/>
                  </a:moveTo>
                  <a:lnTo>
                    <a:pt x="31" y="10"/>
                  </a:lnTo>
                  <a:lnTo>
                    <a:pt x="20" y="18"/>
                  </a:lnTo>
                  <a:lnTo>
                    <a:pt x="9" y="23"/>
                  </a:lnTo>
                  <a:lnTo>
                    <a:pt x="0" y="21"/>
                  </a:lnTo>
                  <a:lnTo>
                    <a:pt x="0" y="15"/>
                  </a:lnTo>
                  <a:lnTo>
                    <a:pt x="6" y="16"/>
                  </a:lnTo>
                  <a:lnTo>
                    <a:pt x="15" y="12"/>
                  </a:lnTo>
                  <a:lnTo>
                    <a:pt x="26" y="4"/>
                  </a:lnTo>
                  <a:lnTo>
                    <a:pt x="32" y="0"/>
                  </a:lnTo>
                  <a:lnTo>
                    <a:pt x="38" y="4"/>
                  </a:lnTo>
                  <a:close/>
                </a:path>
              </a:pathLst>
            </a:custGeom>
            <a:solidFill>
              <a:srgbClr val="000000"/>
            </a:solidFill>
            <a:ln w="9525">
              <a:solidFill>
                <a:schemeClr val="tx2"/>
              </a:solidFill>
              <a:round/>
              <a:headEnd/>
              <a:tailEnd/>
            </a:ln>
          </p:spPr>
          <p:txBody>
            <a:bodyPr/>
            <a:lstStyle/>
            <a:p>
              <a:endParaRPr lang="en-US" sz="3120"/>
            </a:p>
          </p:txBody>
        </p:sp>
        <p:sp>
          <p:nvSpPr>
            <p:cNvPr id="390038" name="Freeform 918"/>
            <p:cNvSpPr>
              <a:spLocks/>
            </p:cNvSpPr>
            <p:nvPr/>
          </p:nvSpPr>
          <p:spPr bwMode="auto">
            <a:xfrm>
              <a:off x="1120" y="1760"/>
              <a:ext cx="4" cy="4"/>
            </a:xfrm>
            <a:custGeom>
              <a:avLst/>
              <a:gdLst>
                <a:gd name="T0" fmla="*/ 7 w 7"/>
                <a:gd name="T1" fmla="*/ 1 h 7"/>
                <a:gd name="T2" fmla="*/ 4 w 7"/>
                <a:gd name="T3" fmla="*/ 7 h 7"/>
                <a:gd name="T4" fmla="*/ 7 w 7"/>
                <a:gd name="T5" fmla="*/ 4 h 7"/>
                <a:gd name="T6" fmla="*/ 1 w 7"/>
                <a:gd name="T7" fmla="*/ 0 h 7"/>
                <a:gd name="T8" fmla="*/ 0 w 7"/>
                <a:gd name="T9" fmla="*/ 0 h 7"/>
                <a:gd name="T10" fmla="*/ 7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7" y="1"/>
                  </a:moveTo>
                  <a:lnTo>
                    <a:pt x="4" y="7"/>
                  </a:lnTo>
                  <a:lnTo>
                    <a:pt x="7" y="4"/>
                  </a:lnTo>
                  <a:lnTo>
                    <a:pt x="1" y="0"/>
                  </a:lnTo>
                  <a:lnTo>
                    <a:pt x="0" y="0"/>
                  </a:lnTo>
                  <a:lnTo>
                    <a:pt x="7" y="1"/>
                  </a:lnTo>
                  <a:close/>
                </a:path>
              </a:pathLst>
            </a:custGeom>
            <a:solidFill>
              <a:srgbClr val="000000"/>
            </a:solidFill>
            <a:ln w="9525">
              <a:solidFill>
                <a:schemeClr val="tx2"/>
              </a:solidFill>
              <a:round/>
              <a:headEnd/>
              <a:tailEnd/>
            </a:ln>
          </p:spPr>
          <p:txBody>
            <a:bodyPr/>
            <a:lstStyle/>
            <a:p>
              <a:endParaRPr lang="en-US" sz="3120"/>
            </a:p>
          </p:txBody>
        </p:sp>
        <p:sp>
          <p:nvSpPr>
            <p:cNvPr id="390039" name="Freeform 919"/>
            <p:cNvSpPr>
              <a:spLocks/>
            </p:cNvSpPr>
            <p:nvPr/>
          </p:nvSpPr>
          <p:spPr bwMode="auto">
            <a:xfrm>
              <a:off x="1085" y="1748"/>
              <a:ext cx="20" cy="23"/>
            </a:xfrm>
            <a:custGeom>
              <a:avLst/>
              <a:gdLst>
                <a:gd name="T0" fmla="*/ 36 w 41"/>
                <a:gd name="T1" fmla="*/ 46 h 46"/>
                <a:gd name="T2" fmla="*/ 12 w 41"/>
                <a:gd name="T3" fmla="*/ 28 h 46"/>
                <a:gd name="T4" fmla="*/ 3 w 41"/>
                <a:gd name="T5" fmla="*/ 17 h 46"/>
                <a:gd name="T6" fmla="*/ 0 w 41"/>
                <a:gd name="T7" fmla="*/ 8 h 46"/>
                <a:gd name="T8" fmla="*/ 1 w 41"/>
                <a:gd name="T9" fmla="*/ 0 h 46"/>
                <a:gd name="T10" fmla="*/ 7 w 41"/>
                <a:gd name="T11" fmla="*/ 0 h 46"/>
                <a:gd name="T12" fmla="*/ 6 w 41"/>
                <a:gd name="T13" fmla="*/ 8 h 46"/>
                <a:gd name="T14" fmla="*/ 9 w 41"/>
                <a:gd name="T15" fmla="*/ 13 h 46"/>
                <a:gd name="T16" fmla="*/ 16 w 41"/>
                <a:gd name="T17" fmla="*/ 22 h 46"/>
                <a:gd name="T18" fmla="*/ 41 w 41"/>
                <a:gd name="T19" fmla="*/ 40 h 46"/>
                <a:gd name="T20" fmla="*/ 36 w 41"/>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6">
                  <a:moveTo>
                    <a:pt x="36" y="46"/>
                  </a:moveTo>
                  <a:lnTo>
                    <a:pt x="12" y="28"/>
                  </a:lnTo>
                  <a:lnTo>
                    <a:pt x="3" y="17"/>
                  </a:lnTo>
                  <a:lnTo>
                    <a:pt x="0" y="8"/>
                  </a:lnTo>
                  <a:lnTo>
                    <a:pt x="1" y="0"/>
                  </a:lnTo>
                  <a:lnTo>
                    <a:pt x="7" y="0"/>
                  </a:lnTo>
                  <a:lnTo>
                    <a:pt x="6" y="8"/>
                  </a:lnTo>
                  <a:lnTo>
                    <a:pt x="9" y="13"/>
                  </a:lnTo>
                  <a:lnTo>
                    <a:pt x="16" y="22"/>
                  </a:lnTo>
                  <a:lnTo>
                    <a:pt x="41" y="40"/>
                  </a:lnTo>
                  <a:lnTo>
                    <a:pt x="36" y="46"/>
                  </a:lnTo>
                  <a:close/>
                </a:path>
              </a:pathLst>
            </a:custGeom>
            <a:solidFill>
              <a:srgbClr val="000000"/>
            </a:solidFill>
            <a:ln w="9525">
              <a:solidFill>
                <a:schemeClr val="tx2"/>
              </a:solidFill>
              <a:round/>
              <a:headEnd/>
              <a:tailEnd/>
            </a:ln>
          </p:spPr>
          <p:txBody>
            <a:bodyPr/>
            <a:lstStyle/>
            <a:p>
              <a:endParaRPr lang="en-US" sz="3120"/>
            </a:p>
          </p:txBody>
        </p:sp>
        <p:sp>
          <p:nvSpPr>
            <p:cNvPr id="390040" name="Freeform 920"/>
            <p:cNvSpPr>
              <a:spLocks/>
            </p:cNvSpPr>
            <p:nvPr/>
          </p:nvSpPr>
          <p:spPr bwMode="auto">
            <a:xfrm>
              <a:off x="1102" y="1767"/>
              <a:ext cx="3" cy="4"/>
            </a:xfrm>
            <a:custGeom>
              <a:avLst/>
              <a:gdLst>
                <a:gd name="T0" fmla="*/ 4 w 6"/>
                <a:gd name="T1" fmla="*/ 6 h 6"/>
                <a:gd name="T2" fmla="*/ 0 w 6"/>
                <a:gd name="T3" fmla="*/ 6 h 6"/>
                <a:gd name="T4" fmla="*/ 1 w 6"/>
                <a:gd name="T5" fmla="*/ 6 h 6"/>
                <a:gd name="T6" fmla="*/ 6 w 6"/>
                <a:gd name="T7" fmla="*/ 0 h 6"/>
                <a:gd name="T8" fmla="*/ 4 w 6"/>
                <a:gd name="T9" fmla="*/ 0 h 6"/>
                <a:gd name="T10" fmla="*/ 4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4" y="6"/>
                  </a:moveTo>
                  <a:lnTo>
                    <a:pt x="0" y="6"/>
                  </a:lnTo>
                  <a:lnTo>
                    <a:pt x="1" y="6"/>
                  </a:lnTo>
                  <a:lnTo>
                    <a:pt x="6" y="0"/>
                  </a:lnTo>
                  <a:lnTo>
                    <a:pt x="4" y="0"/>
                  </a:lnTo>
                  <a:lnTo>
                    <a:pt x="4" y="6"/>
                  </a:lnTo>
                  <a:close/>
                </a:path>
              </a:pathLst>
            </a:custGeom>
            <a:solidFill>
              <a:srgbClr val="000000"/>
            </a:solidFill>
            <a:ln w="9525">
              <a:solidFill>
                <a:schemeClr val="tx2"/>
              </a:solidFill>
              <a:round/>
              <a:headEnd/>
              <a:tailEnd/>
            </a:ln>
          </p:spPr>
          <p:txBody>
            <a:bodyPr/>
            <a:lstStyle/>
            <a:p>
              <a:endParaRPr lang="en-US" sz="3120"/>
            </a:p>
          </p:txBody>
        </p:sp>
        <p:sp>
          <p:nvSpPr>
            <p:cNvPr id="390041" name="Freeform 921"/>
            <p:cNvSpPr>
              <a:spLocks/>
            </p:cNvSpPr>
            <p:nvPr/>
          </p:nvSpPr>
          <p:spPr bwMode="auto">
            <a:xfrm>
              <a:off x="1035" y="1721"/>
              <a:ext cx="54" cy="33"/>
            </a:xfrm>
            <a:custGeom>
              <a:avLst/>
              <a:gdLst>
                <a:gd name="T0" fmla="*/ 107 w 107"/>
                <a:gd name="T1" fmla="*/ 56 h 66"/>
                <a:gd name="T2" fmla="*/ 100 w 107"/>
                <a:gd name="T3" fmla="*/ 66 h 66"/>
                <a:gd name="T4" fmla="*/ 87 w 107"/>
                <a:gd name="T5" fmla="*/ 66 h 66"/>
                <a:gd name="T6" fmla="*/ 75 w 107"/>
                <a:gd name="T7" fmla="*/ 59 h 66"/>
                <a:gd name="T8" fmla="*/ 61 w 107"/>
                <a:gd name="T9" fmla="*/ 50 h 66"/>
                <a:gd name="T10" fmla="*/ 31 w 107"/>
                <a:gd name="T11" fmla="*/ 24 h 66"/>
                <a:gd name="T12" fmla="*/ 0 w 107"/>
                <a:gd name="T13" fmla="*/ 6 h 66"/>
                <a:gd name="T14" fmla="*/ 5 w 107"/>
                <a:gd name="T15" fmla="*/ 0 h 66"/>
                <a:gd name="T16" fmla="*/ 35 w 107"/>
                <a:gd name="T17" fmla="*/ 18 h 66"/>
                <a:gd name="T18" fmla="*/ 66 w 107"/>
                <a:gd name="T19" fmla="*/ 44 h 66"/>
                <a:gd name="T20" fmla="*/ 80 w 107"/>
                <a:gd name="T21" fmla="*/ 53 h 66"/>
                <a:gd name="T22" fmla="*/ 90 w 107"/>
                <a:gd name="T23" fmla="*/ 59 h 66"/>
                <a:gd name="T24" fmla="*/ 95 w 107"/>
                <a:gd name="T25" fmla="*/ 59 h 66"/>
                <a:gd name="T26" fmla="*/ 101 w 107"/>
                <a:gd name="T27" fmla="*/ 52 h 66"/>
                <a:gd name="T28" fmla="*/ 107 w 107"/>
                <a:gd name="T29"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66">
                  <a:moveTo>
                    <a:pt x="107" y="56"/>
                  </a:moveTo>
                  <a:lnTo>
                    <a:pt x="100" y="66"/>
                  </a:lnTo>
                  <a:lnTo>
                    <a:pt x="87" y="66"/>
                  </a:lnTo>
                  <a:lnTo>
                    <a:pt x="75" y="59"/>
                  </a:lnTo>
                  <a:lnTo>
                    <a:pt x="61" y="50"/>
                  </a:lnTo>
                  <a:lnTo>
                    <a:pt x="31" y="24"/>
                  </a:lnTo>
                  <a:lnTo>
                    <a:pt x="0" y="6"/>
                  </a:lnTo>
                  <a:lnTo>
                    <a:pt x="5" y="0"/>
                  </a:lnTo>
                  <a:lnTo>
                    <a:pt x="35" y="18"/>
                  </a:lnTo>
                  <a:lnTo>
                    <a:pt x="66" y="44"/>
                  </a:lnTo>
                  <a:lnTo>
                    <a:pt x="80" y="53"/>
                  </a:lnTo>
                  <a:lnTo>
                    <a:pt x="90" y="59"/>
                  </a:lnTo>
                  <a:lnTo>
                    <a:pt x="95" y="59"/>
                  </a:lnTo>
                  <a:lnTo>
                    <a:pt x="101" y="52"/>
                  </a:lnTo>
                  <a:lnTo>
                    <a:pt x="107" y="56"/>
                  </a:lnTo>
                  <a:close/>
                </a:path>
              </a:pathLst>
            </a:custGeom>
            <a:solidFill>
              <a:srgbClr val="000000"/>
            </a:solidFill>
            <a:ln w="9525">
              <a:solidFill>
                <a:schemeClr val="tx2"/>
              </a:solidFill>
              <a:round/>
              <a:headEnd/>
              <a:tailEnd/>
            </a:ln>
          </p:spPr>
          <p:txBody>
            <a:bodyPr/>
            <a:lstStyle/>
            <a:p>
              <a:endParaRPr lang="en-US" sz="3120"/>
            </a:p>
          </p:txBody>
        </p:sp>
        <p:sp>
          <p:nvSpPr>
            <p:cNvPr id="390042" name="Freeform 922"/>
            <p:cNvSpPr>
              <a:spLocks/>
            </p:cNvSpPr>
            <p:nvPr/>
          </p:nvSpPr>
          <p:spPr bwMode="auto">
            <a:xfrm>
              <a:off x="1086" y="1742"/>
              <a:ext cx="3" cy="7"/>
            </a:xfrm>
            <a:custGeom>
              <a:avLst/>
              <a:gdLst>
                <a:gd name="T0" fmla="*/ 6 w 8"/>
                <a:gd name="T1" fmla="*/ 12 h 15"/>
                <a:gd name="T2" fmla="*/ 8 w 8"/>
                <a:gd name="T3" fmla="*/ 0 h 15"/>
                <a:gd name="T4" fmla="*/ 0 w 8"/>
                <a:gd name="T5" fmla="*/ 11 h 15"/>
                <a:gd name="T6" fmla="*/ 6 w 8"/>
                <a:gd name="T7" fmla="*/ 15 h 15"/>
                <a:gd name="T8" fmla="*/ 0 w 8"/>
                <a:gd name="T9" fmla="*/ 12 h 15"/>
                <a:gd name="T10" fmla="*/ 6 w 8"/>
                <a:gd name="T11" fmla="*/ 12 h 15"/>
              </a:gdLst>
              <a:ahLst/>
              <a:cxnLst>
                <a:cxn ang="0">
                  <a:pos x="T0" y="T1"/>
                </a:cxn>
                <a:cxn ang="0">
                  <a:pos x="T2" y="T3"/>
                </a:cxn>
                <a:cxn ang="0">
                  <a:pos x="T4" y="T5"/>
                </a:cxn>
                <a:cxn ang="0">
                  <a:pos x="T6" y="T7"/>
                </a:cxn>
                <a:cxn ang="0">
                  <a:pos x="T8" y="T9"/>
                </a:cxn>
                <a:cxn ang="0">
                  <a:pos x="T10" y="T11"/>
                </a:cxn>
              </a:cxnLst>
              <a:rect l="0" t="0" r="r" b="b"/>
              <a:pathLst>
                <a:path w="8" h="15">
                  <a:moveTo>
                    <a:pt x="6" y="12"/>
                  </a:moveTo>
                  <a:lnTo>
                    <a:pt x="8" y="0"/>
                  </a:lnTo>
                  <a:lnTo>
                    <a:pt x="0" y="11"/>
                  </a:lnTo>
                  <a:lnTo>
                    <a:pt x="6" y="15"/>
                  </a:lnTo>
                  <a:lnTo>
                    <a:pt x="0" y="12"/>
                  </a:lnTo>
                  <a:lnTo>
                    <a:pt x="6" y="12"/>
                  </a:lnTo>
                  <a:close/>
                </a:path>
              </a:pathLst>
            </a:custGeom>
            <a:solidFill>
              <a:srgbClr val="000000"/>
            </a:solidFill>
            <a:ln w="9525">
              <a:solidFill>
                <a:schemeClr val="tx2"/>
              </a:solidFill>
              <a:round/>
              <a:headEnd/>
              <a:tailEnd/>
            </a:ln>
          </p:spPr>
          <p:txBody>
            <a:bodyPr/>
            <a:lstStyle/>
            <a:p>
              <a:endParaRPr lang="en-US" sz="3120"/>
            </a:p>
          </p:txBody>
        </p:sp>
        <p:sp>
          <p:nvSpPr>
            <p:cNvPr id="390043" name="Freeform 923"/>
            <p:cNvSpPr>
              <a:spLocks/>
            </p:cNvSpPr>
            <p:nvPr/>
          </p:nvSpPr>
          <p:spPr bwMode="auto">
            <a:xfrm>
              <a:off x="1031" y="1671"/>
              <a:ext cx="10" cy="52"/>
            </a:xfrm>
            <a:custGeom>
              <a:avLst/>
              <a:gdLst>
                <a:gd name="T0" fmla="*/ 9 w 22"/>
                <a:gd name="T1" fmla="*/ 102 h 105"/>
                <a:gd name="T2" fmla="*/ 12 w 22"/>
                <a:gd name="T3" fmla="*/ 89 h 105"/>
                <a:gd name="T4" fmla="*/ 15 w 22"/>
                <a:gd name="T5" fmla="*/ 64 h 105"/>
                <a:gd name="T6" fmla="*/ 14 w 22"/>
                <a:gd name="T7" fmla="*/ 45 h 105"/>
                <a:gd name="T8" fmla="*/ 12 w 22"/>
                <a:gd name="T9" fmla="*/ 30 h 105"/>
                <a:gd name="T10" fmla="*/ 8 w 22"/>
                <a:gd name="T11" fmla="*/ 15 h 105"/>
                <a:gd name="T12" fmla="*/ 0 w 22"/>
                <a:gd name="T13" fmla="*/ 4 h 105"/>
                <a:gd name="T14" fmla="*/ 6 w 22"/>
                <a:gd name="T15" fmla="*/ 0 h 105"/>
                <a:gd name="T16" fmla="*/ 14 w 22"/>
                <a:gd name="T17" fmla="*/ 12 h 105"/>
                <a:gd name="T18" fmla="*/ 19 w 22"/>
                <a:gd name="T19" fmla="*/ 27 h 105"/>
                <a:gd name="T20" fmla="*/ 20 w 22"/>
                <a:gd name="T21" fmla="*/ 45 h 105"/>
                <a:gd name="T22" fmla="*/ 22 w 22"/>
                <a:gd name="T23" fmla="*/ 64 h 105"/>
                <a:gd name="T24" fmla="*/ 19 w 22"/>
                <a:gd name="T25" fmla="*/ 93 h 105"/>
                <a:gd name="T26" fmla="*/ 15 w 22"/>
                <a:gd name="T27" fmla="*/ 105 h 105"/>
                <a:gd name="T28" fmla="*/ 9 w 22"/>
                <a:gd name="T2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05">
                  <a:moveTo>
                    <a:pt x="9" y="102"/>
                  </a:moveTo>
                  <a:lnTo>
                    <a:pt x="12" y="89"/>
                  </a:lnTo>
                  <a:lnTo>
                    <a:pt x="15" y="64"/>
                  </a:lnTo>
                  <a:lnTo>
                    <a:pt x="14" y="45"/>
                  </a:lnTo>
                  <a:lnTo>
                    <a:pt x="12" y="30"/>
                  </a:lnTo>
                  <a:lnTo>
                    <a:pt x="8" y="15"/>
                  </a:lnTo>
                  <a:lnTo>
                    <a:pt x="0" y="4"/>
                  </a:lnTo>
                  <a:lnTo>
                    <a:pt x="6" y="0"/>
                  </a:lnTo>
                  <a:lnTo>
                    <a:pt x="14" y="12"/>
                  </a:lnTo>
                  <a:lnTo>
                    <a:pt x="19" y="27"/>
                  </a:lnTo>
                  <a:lnTo>
                    <a:pt x="20" y="45"/>
                  </a:lnTo>
                  <a:lnTo>
                    <a:pt x="22" y="64"/>
                  </a:lnTo>
                  <a:lnTo>
                    <a:pt x="19" y="93"/>
                  </a:lnTo>
                  <a:lnTo>
                    <a:pt x="15" y="105"/>
                  </a:lnTo>
                  <a:lnTo>
                    <a:pt x="9" y="102"/>
                  </a:lnTo>
                  <a:close/>
                </a:path>
              </a:pathLst>
            </a:custGeom>
            <a:solidFill>
              <a:srgbClr val="000000"/>
            </a:solidFill>
            <a:ln w="9525">
              <a:solidFill>
                <a:schemeClr val="tx2"/>
              </a:solidFill>
              <a:round/>
              <a:headEnd/>
              <a:tailEnd/>
            </a:ln>
          </p:spPr>
          <p:txBody>
            <a:bodyPr/>
            <a:lstStyle/>
            <a:p>
              <a:endParaRPr lang="en-US" sz="3120"/>
            </a:p>
          </p:txBody>
        </p:sp>
        <p:sp>
          <p:nvSpPr>
            <p:cNvPr id="390044" name="Freeform 924"/>
            <p:cNvSpPr>
              <a:spLocks/>
            </p:cNvSpPr>
            <p:nvPr/>
          </p:nvSpPr>
          <p:spPr bwMode="auto">
            <a:xfrm>
              <a:off x="1034" y="1721"/>
              <a:ext cx="4" cy="3"/>
            </a:xfrm>
            <a:custGeom>
              <a:avLst/>
              <a:gdLst>
                <a:gd name="T0" fmla="*/ 1 w 7"/>
                <a:gd name="T1" fmla="*/ 6 h 6"/>
                <a:gd name="T2" fmla="*/ 0 w 7"/>
                <a:gd name="T3" fmla="*/ 6 h 6"/>
                <a:gd name="T4" fmla="*/ 1 w 7"/>
                <a:gd name="T5" fmla="*/ 2 h 6"/>
                <a:gd name="T6" fmla="*/ 7 w 7"/>
                <a:gd name="T7" fmla="*/ 5 h 6"/>
                <a:gd name="T8" fmla="*/ 6 w 7"/>
                <a:gd name="T9" fmla="*/ 0 h 6"/>
                <a:gd name="T10" fmla="*/ 1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1" y="6"/>
                  </a:moveTo>
                  <a:lnTo>
                    <a:pt x="0" y="6"/>
                  </a:lnTo>
                  <a:lnTo>
                    <a:pt x="1" y="2"/>
                  </a:lnTo>
                  <a:lnTo>
                    <a:pt x="7" y="5"/>
                  </a:lnTo>
                  <a:lnTo>
                    <a:pt x="6" y="0"/>
                  </a:lnTo>
                  <a:lnTo>
                    <a:pt x="1" y="6"/>
                  </a:lnTo>
                  <a:close/>
                </a:path>
              </a:pathLst>
            </a:custGeom>
            <a:solidFill>
              <a:srgbClr val="000000"/>
            </a:solidFill>
            <a:ln w="9525">
              <a:solidFill>
                <a:schemeClr val="tx2"/>
              </a:solidFill>
              <a:round/>
              <a:headEnd/>
              <a:tailEnd/>
            </a:ln>
          </p:spPr>
          <p:txBody>
            <a:bodyPr/>
            <a:lstStyle/>
            <a:p>
              <a:endParaRPr lang="en-US" sz="3120"/>
            </a:p>
          </p:txBody>
        </p:sp>
        <p:sp>
          <p:nvSpPr>
            <p:cNvPr id="390045" name="Freeform 925"/>
            <p:cNvSpPr>
              <a:spLocks/>
            </p:cNvSpPr>
            <p:nvPr/>
          </p:nvSpPr>
          <p:spPr bwMode="auto">
            <a:xfrm>
              <a:off x="1030" y="1672"/>
              <a:ext cx="11" cy="45"/>
            </a:xfrm>
            <a:custGeom>
              <a:avLst/>
              <a:gdLst>
                <a:gd name="T0" fmla="*/ 7 w 21"/>
                <a:gd name="T1" fmla="*/ 0 h 92"/>
                <a:gd name="T2" fmla="*/ 18 w 21"/>
                <a:gd name="T3" fmla="*/ 22 h 92"/>
                <a:gd name="T4" fmla="*/ 21 w 21"/>
                <a:gd name="T5" fmla="*/ 44 h 92"/>
                <a:gd name="T6" fmla="*/ 18 w 21"/>
                <a:gd name="T7" fmla="*/ 92 h 92"/>
                <a:gd name="T8" fmla="*/ 10 w 21"/>
                <a:gd name="T9" fmla="*/ 92 h 92"/>
                <a:gd name="T10" fmla="*/ 13 w 21"/>
                <a:gd name="T11" fmla="*/ 44 h 92"/>
                <a:gd name="T12" fmla="*/ 10 w 21"/>
                <a:gd name="T13" fmla="*/ 23 h 92"/>
                <a:gd name="T14" fmla="*/ 0 w 21"/>
                <a:gd name="T15" fmla="*/ 2 h 92"/>
                <a:gd name="T16" fmla="*/ 7 w 21"/>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2">
                  <a:moveTo>
                    <a:pt x="7" y="0"/>
                  </a:moveTo>
                  <a:lnTo>
                    <a:pt x="18" y="22"/>
                  </a:lnTo>
                  <a:lnTo>
                    <a:pt x="21" y="44"/>
                  </a:lnTo>
                  <a:lnTo>
                    <a:pt x="18" y="92"/>
                  </a:lnTo>
                  <a:lnTo>
                    <a:pt x="10" y="92"/>
                  </a:lnTo>
                  <a:lnTo>
                    <a:pt x="13" y="44"/>
                  </a:lnTo>
                  <a:lnTo>
                    <a:pt x="10" y="23"/>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90046" name="Freeform 926"/>
            <p:cNvSpPr>
              <a:spLocks/>
            </p:cNvSpPr>
            <p:nvPr/>
          </p:nvSpPr>
          <p:spPr bwMode="auto">
            <a:xfrm>
              <a:off x="1030" y="1671"/>
              <a:ext cx="4" cy="2"/>
            </a:xfrm>
            <a:custGeom>
              <a:avLst/>
              <a:gdLst>
                <a:gd name="T0" fmla="*/ 7 w 7"/>
                <a:gd name="T1" fmla="*/ 0 h 4"/>
                <a:gd name="T2" fmla="*/ 0 w 7"/>
                <a:gd name="T3" fmla="*/ 3 h 4"/>
                <a:gd name="T4" fmla="*/ 7 w 7"/>
                <a:gd name="T5" fmla="*/ 1 h 4"/>
                <a:gd name="T6" fmla="*/ 1 w 7"/>
                <a:gd name="T7" fmla="*/ 4 h 4"/>
                <a:gd name="T8" fmla="*/ 7 w 7"/>
                <a:gd name="T9" fmla="*/ 0 h 4"/>
              </a:gdLst>
              <a:ahLst/>
              <a:cxnLst>
                <a:cxn ang="0">
                  <a:pos x="T0" y="T1"/>
                </a:cxn>
                <a:cxn ang="0">
                  <a:pos x="T2" y="T3"/>
                </a:cxn>
                <a:cxn ang="0">
                  <a:pos x="T4" y="T5"/>
                </a:cxn>
                <a:cxn ang="0">
                  <a:pos x="T6" y="T7"/>
                </a:cxn>
                <a:cxn ang="0">
                  <a:pos x="T8" y="T9"/>
                </a:cxn>
              </a:cxnLst>
              <a:rect l="0" t="0" r="r" b="b"/>
              <a:pathLst>
                <a:path w="7" h="4">
                  <a:moveTo>
                    <a:pt x="7" y="0"/>
                  </a:moveTo>
                  <a:lnTo>
                    <a:pt x="0" y="3"/>
                  </a:lnTo>
                  <a:lnTo>
                    <a:pt x="7" y="1"/>
                  </a:lnTo>
                  <a:lnTo>
                    <a:pt x="1" y="4"/>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90047" name="Freeform 927"/>
            <p:cNvSpPr>
              <a:spLocks/>
            </p:cNvSpPr>
            <p:nvPr/>
          </p:nvSpPr>
          <p:spPr bwMode="auto">
            <a:xfrm>
              <a:off x="1017" y="1717"/>
              <a:ext cx="22" cy="9"/>
            </a:xfrm>
            <a:custGeom>
              <a:avLst/>
              <a:gdLst>
                <a:gd name="T0" fmla="*/ 44 w 44"/>
                <a:gd name="T1" fmla="*/ 2 h 20"/>
                <a:gd name="T2" fmla="*/ 42 w 44"/>
                <a:gd name="T3" fmla="*/ 8 h 20"/>
                <a:gd name="T4" fmla="*/ 38 w 44"/>
                <a:gd name="T5" fmla="*/ 15 h 20"/>
                <a:gd name="T6" fmla="*/ 29 w 44"/>
                <a:gd name="T7" fmla="*/ 20 h 20"/>
                <a:gd name="T8" fmla="*/ 13 w 44"/>
                <a:gd name="T9" fmla="*/ 20 h 20"/>
                <a:gd name="T10" fmla="*/ 0 w 44"/>
                <a:gd name="T11" fmla="*/ 17 h 20"/>
                <a:gd name="T12" fmla="*/ 3 w 44"/>
                <a:gd name="T13" fmla="*/ 11 h 20"/>
                <a:gd name="T14" fmla="*/ 13 w 44"/>
                <a:gd name="T15" fmla="*/ 14 h 20"/>
                <a:gd name="T16" fmla="*/ 26 w 44"/>
                <a:gd name="T17" fmla="*/ 14 h 20"/>
                <a:gd name="T18" fmla="*/ 33 w 44"/>
                <a:gd name="T19" fmla="*/ 9 h 20"/>
                <a:gd name="T20" fmla="*/ 35 w 44"/>
                <a:gd name="T21" fmla="*/ 6 h 20"/>
                <a:gd name="T22" fmla="*/ 36 w 44"/>
                <a:gd name="T23" fmla="*/ 0 h 20"/>
                <a:gd name="T24" fmla="*/ 44 w 44"/>
                <a:gd name="T2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0">
                  <a:moveTo>
                    <a:pt x="44" y="2"/>
                  </a:moveTo>
                  <a:lnTo>
                    <a:pt x="42" y="8"/>
                  </a:lnTo>
                  <a:lnTo>
                    <a:pt x="38" y="15"/>
                  </a:lnTo>
                  <a:lnTo>
                    <a:pt x="29" y="20"/>
                  </a:lnTo>
                  <a:lnTo>
                    <a:pt x="13" y="20"/>
                  </a:lnTo>
                  <a:lnTo>
                    <a:pt x="0" y="17"/>
                  </a:lnTo>
                  <a:lnTo>
                    <a:pt x="3" y="11"/>
                  </a:lnTo>
                  <a:lnTo>
                    <a:pt x="13" y="14"/>
                  </a:lnTo>
                  <a:lnTo>
                    <a:pt x="26" y="14"/>
                  </a:lnTo>
                  <a:lnTo>
                    <a:pt x="33" y="9"/>
                  </a:lnTo>
                  <a:lnTo>
                    <a:pt x="35" y="6"/>
                  </a:lnTo>
                  <a:lnTo>
                    <a:pt x="36" y="0"/>
                  </a:lnTo>
                  <a:lnTo>
                    <a:pt x="44" y="2"/>
                  </a:lnTo>
                  <a:close/>
                </a:path>
              </a:pathLst>
            </a:custGeom>
            <a:solidFill>
              <a:srgbClr val="000000"/>
            </a:solidFill>
            <a:ln w="9525">
              <a:solidFill>
                <a:schemeClr val="tx2"/>
              </a:solidFill>
              <a:round/>
              <a:headEnd/>
              <a:tailEnd/>
            </a:ln>
          </p:spPr>
          <p:txBody>
            <a:bodyPr/>
            <a:lstStyle/>
            <a:p>
              <a:endParaRPr lang="en-US" sz="3120"/>
            </a:p>
          </p:txBody>
        </p:sp>
        <p:sp>
          <p:nvSpPr>
            <p:cNvPr id="390048" name="Rectangle 928"/>
            <p:cNvSpPr>
              <a:spLocks noChangeArrowheads="1"/>
            </p:cNvSpPr>
            <p:nvPr/>
          </p:nvSpPr>
          <p:spPr bwMode="auto">
            <a:xfrm>
              <a:off x="1012" y="1722"/>
              <a:ext cx="6" cy="3"/>
            </a:xfrm>
            <a:prstGeom prst="rect">
              <a:avLst/>
            </a:prstGeom>
            <a:solidFill>
              <a:srgbClr val="000000"/>
            </a:solidFill>
            <a:ln w="9525">
              <a:solidFill>
                <a:schemeClr val="tx2"/>
              </a:solidFill>
              <a:miter lim="800000"/>
              <a:headEnd/>
              <a:tailEnd/>
            </a:ln>
          </p:spPr>
          <p:txBody>
            <a:bodyPr/>
            <a:lstStyle/>
            <a:p>
              <a:endParaRPr lang="en-US" sz="3120"/>
            </a:p>
          </p:txBody>
        </p:sp>
        <p:sp>
          <p:nvSpPr>
            <p:cNvPr id="390049" name="Freeform 929"/>
            <p:cNvSpPr>
              <a:spLocks/>
            </p:cNvSpPr>
            <p:nvPr/>
          </p:nvSpPr>
          <p:spPr bwMode="auto">
            <a:xfrm>
              <a:off x="1017" y="1722"/>
              <a:ext cx="1" cy="3"/>
            </a:xfrm>
            <a:custGeom>
              <a:avLst/>
              <a:gdLst>
                <a:gd name="T0" fmla="*/ 3 w 3"/>
                <a:gd name="T1" fmla="*/ 0 h 6"/>
                <a:gd name="T2" fmla="*/ 1 w 3"/>
                <a:gd name="T3" fmla="*/ 0 h 6"/>
                <a:gd name="T4" fmla="*/ 1 w 3"/>
                <a:gd name="T5" fmla="*/ 6 h 6"/>
                <a:gd name="T6" fmla="*/ 0 w 3"/>
                <a:gd name="T7" fmla="*/ 6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1" y="0"/>
                  </a:lnTo>
                  <a:lnTo>
                    <a:pt x="1" y="6"/>
                  </a:lnTo>
                  <a:lnTo>
                    <a:pt x="0"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90050" name="Freeform 930"/>
            <p:cNvSpPr>
              <a:spLocks/>
            </p:cNvSpPr>
            <p:nvPr/>
          </p:nvSpPr>
          <p:spPr bwMode="auto">
            <a:xfrm>
              <a:off x="980" y="1702"/>
              <a:ext cx="32" cy="23"/>
            </a:xfrm>
            <a:custGeom>
              <a:avLst/>
              <a:gdLst>
                <a:gd name="T0" fmla="*/ 59 w 64"/>
                <a:gd name="T1" fmla="*/ 46 h 46"/>
                <a:gd name="T2" fmla="*/ 29 w 64"/>
                <a:gd name="T3" fmla="*/ 26 h 46"/>
                <a:gd name="T4" fmla="*/ 0 w 64"/>
                <a:gd name="T5" fmla="*/ 6 h 46"/>
                <a:gd name="T6" fmla="*/ 4 w 64"/>
                <a:gd name="T7" fmla="*/ 0 h 46"/>
                <a:gd name="T8" fmla="*/ 33 w 64"/>
                <a:gd name="T9" fmla="*/ 20 h 46"/>
                <a:gd name="T10" fmla="*/ 64 w 64"/>
                <a:gd name="T11" fmla="*/ 40 h 46"/>
                <a:gd name="T12" fmla="*/ 59 w 6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4" h="46">
                  <a:moveTo>
                    <a:pt x="59" y="46"/>
                  </a:moveTo>
                  <a:lnTo>
                    <a:pt x="29" y="26"/>
                  </a:lnTo>
                  <a:lnTo>
                    <a:pt x="0" y="6"/>
                  </a:lnTo>
                  <a:lnTo>
                    <a:pt x="4" y="0"/>
                  </a:lnTo>
                  <a:lnTo>
                    <a:pt x="33" y="20"/>
                  </a:lnTo>
                  <a:lnTo>
                    <a:pt x="64" y="40"/>
                  </a:lnTo>
                  <a:lnTo>
                    <a:pt x="59" y="46"/>
                  </a:lnTo>
                  <a:close/>
                </a:path>
              </a:pathLst>
            </a:custGeom>
            <a:solidFill>
              <a:srgbClr val="000000"/>
            </a:solidFill>
            <a:ln w="9525">
              <a:solidFill>
                <a:schemeClr val="tx2"/>
              </a:solidFill>
              <a:round/>
              <a:headEnd/>
              <a:tailEnd/>
            </a:ln>
          </p:spPr>
          <p:txBody>
            <a:bodyPr/>
            <a:lstStyle/>
            <a:p>
              <a:endParaRPr lang="en-US" sz="3120"/>
            </a:p>
          </p:txBody>
        </p:sp>
        <p:sp>
          <p:nvSpPr>
            <p:cNvPr id="390051" name="Freeform 931"/>
            <p:cNvSpPr>
              <a:spLocks/>
            </p:cNvSpPr>
            <p:nvPr/>
          </p:nvSpPr>
          <p:spPr bwMode="auto">
            <a:xfrm>
              <a:off x="1010" y="1722"/>
              <a:ext cx="2" cy="3"/>
            </a:xfrm>
            <a:custGeom>
              <a:avLst/>
              <a:gdLst>
                <a:gd name="T0" fmla="*/ 3 w 5"/>
                <a:gd name="T1" fmla="*/ 6 h 6"/>
                <a:gd name="T2" fmla="*/ 0 w 5"/>
                <a:gd name="T3" fmla="*/ 6 h 6"/>
                <a:gd name="T4" fmla="*/ 5 w 5"/>
                <a:gd name="T5" fmla="*/ 0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0" y="6"/>
                  </a:lnTo>
                  <a:lnTo>
                    <a:pt x="5" y="0"/>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90052" name="Freeform 932"/>
            <p:cNvSpPr>
              <a:spLocks/>
            </p:cNvSpPr>
            <p:nvPr/>
          </p:nvSpPr>
          <p:spPr bwMode="auto">
            <a:xfrm>
              <a:off x="946" y="1675"/>
              <a:ext cx="37" cy="30"/>
            </a:xfrm>
            <a:custGeom>
              <a:avLst/>
              <a:gdLst>
                <a:gd name="T0" fmla="*/ 69 w 73"/>
                <a:gd name="T1" fmla="*/ 61 h 61"/>
                <a:gd name="T2" fmla="*/ 35 w 73"/>
                <a:gd name="T3" fmla="*/ 32 h 61"/>
                <a:gd name="T4" fmla="*/ 0 w 73"/>
                <a:gd name="T5" fmla="*/ 6 h 61"/>
                <a:gd name="T6" fmla="*/ 4 w 73"/>
                <a:gd name="T7" fmla="*/ 0 h 61"/>
                <a:gd name="T8" fmla="*/ 40 w 73"/>
                <a:gd name="T9" fmla="*/ 26 h 61"/>
                <a:gd name="T10" fmla="*/ 73 w 73"/>
                <a:gd name="T11" fmla="*/ 55 h 61"/>
                <a:gd name="T12" fmla="*/ 69 w 7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73" h="61">
                  <a:moveTo>
                    <a:pt x="69" y="61"/>
                  </a:moveTo>
                  <a:lnTo>
                    <a:pt x="35" y="32"/>
                  </a:lnTo>
                  <a:lnTo>
                    <a:pt x="0" y="6"/>
                  </a:lnTo>
                  <a:lnTo>
                    <a:pt x="4" y="0"/>
                  </a:lnTo>
                  <a:lnTo>
                    <a:pt x="40" y="26"/>
                  </a:lnTo>
                  <a:lnTo>
                    <a:pt x="73" y="55"/>
                  </a:lnTo>
                  <a:lnTo>
                    <a:pt x="69" y="61"/>
                  </a:lnTo>
                  <a:close/>
                </a:path>
              </a:pathLst>
            </a:custGeom>
            <a:solidFill>
              <a:srgbClr val="000000"/>
            </a:solidFill>
            <a:ln w="9525">
              <a:solidFill>
                <a:schemeClr val="tx2"/>
              </a:solidFill>
              <a:round/>
              <a:headEnd/>
              <a:tailEnd/>
            </a:ln>
          </p:spPr>
          <p:txBody>
            <a:bodyPr/>
            <a:lstStyle/>
            <a:p>
              <a:endParaRPr lang="en-US" sz="3120"/>
            </a:p>
          </p:txBody>
        </p:sp>
        <p:sp>
          <p:nvSpPr>
            <p:cNvPr id="390053" name="Freeform 933"/>
            <p:cNvSpPr>
              <a:spLocks/>
            </p:cNvSpPr>
            <p:nvPr/>
          </p:nvSpPr>
          <p:spPr bwMode="auto">
            <a:xfrm>
              <a:off x="980" y="1702"/>
              <a:ext cx="3" cy="3"/>
            </a:xfrm>
            <a:custGeom>
              <a:avLst/>
              <a:gdLst>
                <a:gd name="T0" fmla="*/ 0 w 4"/>
                <a:gd name="T1" fmla="*/ 6 h 6"/>
                <a:gd name="T2" fmla="*/ 4 w 4"/>
                <a:gd name="T3" fmla="*/ 0 h 6"/>
                <a:gd name="T4" fmla="*/ 0 w 4"/>
                <a:gd name="T5" fmla="*/ 6 h 6"/>
              </a:gdLst>
              <a:ahLst/>
              <a:cxnLst>
                <a:cxn ang="0">
                  <a:pos x="T0" y="T1"/>
                </a:cxn>
                <a:cxn ang="0">
                  <a:pos x="T2" y="T3"/>
                </a:cxn>
                <a:cxn ang="0">
                  <a:pos x="T4" y="T5"/>
                </a:cxn>
              </a:cxnLst>
              <a:rect l="0" t="0" r="r" b="b"/>
              <a:pathLst>
                <a:path w="4" h="6">
                  <a:moveTo>
                    <a:pt x="0" y="6"/>
                  </a:moveTo>
                  <a:lnTo>
                    <a:pt x="4"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054" name="Freeform 934"/>
            <p:cNvSpPr>
              <a:spLocks/>
            </p:cNvSpPr>
            <p:nvPr/>
          </p:nvSpPr>
          <p:spPr bwMode="auto">
            <a:xfrm>
              <a:off x="932" y="1666"/>
              <a:ext cx="16" cy="12"/>
            </a:xfrm>
            <a:custGeom>
              <a:avLst/>
              <a:gdLst>
                <a:gd name="T0" fmla="*/ 28 w 32"/>
                <a:gd name="T1" fmla="*/ 22 h 22"/>
                <a:gd name="T2" fmla="*/ 13 w 32"/>
                <a:gd name="T3" fmla="*/ 15 h 22"/>
                <a:gd name="T4" fmla="*/ 7 w 32"/>
                <a:gd name="T5" fmla="*/ 12 h 22"/>
                <a:gd name="T6" fmla="*/ 0 w 32"/>
                <a:gd name="T7" fmla="*/ 6 h 22"/>
                <a:gd name="T8" fmla="*/ 5 w 32"/>
                <a:gd name="T9" fmla="*/ 0 h 22"/>
                <a:gd name="T10" fmla="*/ 11 w 32"/>
                <a:gd name="T11" fmla="*/ 6 h 22"/>
                <a:gd name="T12" fmla="*/ 17 w 32"/>
                <a:gd name="T13" fmla="*/ 9 h 22"/>
                <a:gd name="T14" fmla="*/ 32 w 32"/>
                <a:gd name="T15" fmla="*/ 16 h 22"/>
                <a:gd name="T16" fmla="*/ 28 w 3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28" y="22"/>
                  </a:moveTo>
                  <a:lnTo>
                    <a:pt x="13" y="15"/>
                  </a:lnTo>
                  <a:lnTo>
                    <a:pt x="7" y="12"/>
                  </a:lnTo>
                  <a:lnTo>
                    <a:pt x="0" y="6"/>
                  </a:lnTo>
                  <a:lnTo>
                    <a:pt x="5" y="0"/>
                  </a:lnTo>
                  <a:lnTo>
                    <a:pt x="11" y="6"/>
                  </a:lnTo>
                  <a:lnTo>
                    <a:pt x="17" y="9"/>
                  </a:lnTo>
                  <a:lnTo>
                    <a:pt x="32" y="16"/>
                  </a:lnTo>
                  <a:lnTo>
                    <a:pt x="28" y="22"/>
                  </a:lnTo>
                  <a:close/>
                </a:path>
              </a:pathLst>
            </a:custGeom>
            <a:solidFill>
              <a:srgbClr val="000000"/>
            </a:solidFill>
            <a:ln w="9525">
              <a:solidFill>
                <a:schemeClr val="tx2"/>
              </a:solidFill>
              <a:round/>
              <a:headEnd/>
              <a:tailEnd/>
            </a:ln>
          </p:spPr>
          <p:txBody>
            <a:bodyPr/>
            <a:lstStyle/>
            <a:p>
              <a:endParaRPr lang="en-US" sz="3120"/>
            </a:p>
          </p:txBody>
        </p:sp>
        <p:sp>
          <p:nvSpPr>
            <p:cNvPr id="390055" name="Freeform 935"/>
            <p:cNvSpPr>
              <a:spLocks/>
            </p:cNvSpPr>
            <p:nvPr/>
          </p:nvSpPr>
          <p:spPr bwMode="auto">
            <a:xfrm>
              <a:off x="946" y="1675"/>
              <a:ext cx="2" cy="3"/>
            </a:xfrm>
            <a:custGeom>
              <a:avLst/>
              <a:gdLst>
                <a:gd name="T0" fmla="*/ 4 w 4"/>
                <a:gd name="T1" fmla="*/ 0 h 6"/>
                <a:gd name="T2" fmla="*/ 0 w 4"/>
                <a:gd name="T3" fmla="*/ 6 h 6"/>
                <a:gd name="T4" fmla="*/ 4 w 4"/>
                <a:gd name="T5" fmla="*/ 0 h 6"/>
              </a:gdLst>
              <a:ahLst/>
              <a:cxnLst>
                <a:cxn ang="0">
                  <a:pos x="T0" y="T1"/>
                </a:cxn>
                <a:cxn ang="0">
                  <a:pos x="T2" y="T3"/>
                </a:cxn>
                <a:cxn ang="0">
                  <a:pos x="T4" y="T5"/>
                </a:cxn>
              </a:cxnLst>
              <a:rect l="0" t="0" r="r" b="b"/>
              <a:pathLst>
                <a:path w="4" h="6">
                  <a:moveTo>
                    <a:pt x="4" y="0"/>
                  </a:moveTo>
                  <a:lnTo>
                    <a:pt x="0" y="6"/>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056" name="Freeform 936"/>
            <p:cNvSpPr>
              <a:spLocks/>
            </p:cNvSpPr>
            <p:nvPr/>
          </p:nvSpPr>
          <p:spPr bwMode="auto">
            <a:xfrm>
              <a:off x="932" y="1551"/>
              <a:ext cx="6" cy="117"/>
            </a:xfrm>
            <a:custGeom>
              <a:avLst/>
              <a:gdLst>
                <a:gd name="T0" fmla="*/ 0 w 13"/>
                <a:gd name="T1" fmla="*/ 235 h 235"/>
                <a:gd name="T2" fmla="*/ 0 w 13"/>
                <a:gd name="T3" fmla="*/ 204 h 235"/>
                <a:gd name="T4" fmla="*/ 3 w 13"/>
                <a:gd name="T5" fmla="*/ 142 h 235"/>
                <a:gd name="T6" fmla="*/ 7 w 13"/>
                <a:gd name="T7" fmla="*/ 67 h 235"/>
                <a:gd name="T8" fmla="*/ 7 w 13"/>
                <a:gd name="T9" fmla="*/ 32 h 235"/>
                <a:gd name="T10" fmla="*/ 3 w 13"/>
                <a:gd name="T11" fmla="*/ 0 h 235"/>
                <a:gd name="T12" fmla="*/ 10 w 13"/>
                <a:gd name="T13" fmla="*/ 0 h 235"/>
                <a:gd name="T14" fmla="*/ 13 w 13"/>
                <a:gd name="T15" fmla="*/ 32 h 235"/>
                <a:gd name="T16" fmla="*/ 13 w 13"/>
                <a:gd name="T17" fmla="*/ 67 h 235"/>
                <a:gd name="T18" fmla="*/ 10 w 13"/>
                <a:gd name="T19" fmla="*/ 142 h 235"/>
                <a:gd name="T20" fmla="*/ 7 w 13"/>
                <a:gd name="T21" fmla="*/ 204 h 235"/>
                <a:gd name="T22" fmla="*/ 7 w 13"/>
                <a:gd name="T23" fmla="*/ 235 h 235"/>
                <a:gd name="T24" fmla="*/ 0 w 13"/>
                <a:gd name="T25"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5">
                  <a:moveTo>
                    <a:pt x="0" y="235"/>
                  </a:moveTo>
                  <a:lnTo>
                    <a:pt x="0" y="204"/>
                  </a:lnTo>
                  <a:lnTo>
                    <a:pt x="3" y="142"/>
                  </a:lnTo>
                  <a:lnTo>
                    <a:pt x="7" y="67"/>
                  </a:lnTo>
                  <a:lnTo>
                    <a:pt x="7" y="32"/>
                  </a:lnTo>
                  <a:lnTo>
                    <a:pt x="3" y="0"/>
                  </a:lnTo>
                  <a:lnTo>
                    <a:pt x="10" y="0"/>
                  </a:lnTo>
                  <a:lnTo>
                    <a:pt x="13" y="32"/>
                  </a:lnTo>
                  <a:lnTo>
                    <a:pt x="13" y="67"/>
                  </a:lnTo>
                  <a:lnTo>
                    <a:pt x="10" y="142"/>
                  </a:lnTo>
                  <a:lnTo>
                    <a:pt x="7" y="204"/>
                  </a:lnTo>
                  <a:lnTo>
                    <a:pt x="7" y="235"/>
                  </a:lnTo>
                  <a:lnTo>
                    <a:pt x="0" y="235"/>
                  </a:lnTo>
                  <a:close/>
                </a:path>
              </a:pathLst>
            </a:custGeom>
            <a:solidFill>
              <a:srgbClr val="000000"/>
            </a:solidFill>
            <a:ln w="9525">
              <a:solidFill>
                <a:schemeClr val="tx2"/>
              </a:solidFill>
              <a:round/>
              <a:headEnd/>
              <a:tailEnd/>
            </a:ln>
          </p:spPr>
          <p:txBody>
            <a:bodyPr/>
            <a:lstStyle/>
            <a:p>
              <a:endParaRPr lang="en-US" sz="3120"/>
            </a:p>
          </p:txBody>
        </p:sp>
        <p:sp>
          <p:nvSpPr>
            <p:cNvPr id="390057" name="Freeform 937"/>
            <p:cNvSpPr>
              <a:spLocks/>
            </p:cNvSpPr>
            <p:nvPr/>
          </p:nvSpPr>
          <p:spPr bwMode="auto">
            <a:xfrm>
              <a:off x="932" y="1666"/>
              <a:ext cx="3" cy="3"/>
            </a:xfrm>
            <a:custGeom>
              <a:avLst/>
              <a:gdLst>
                <a:gd name="T0" fmla="*/ 0 w 7"/>
                <a:gd name="T1" fmla="*/ 6 h 6"/>
                <a:gd name="T2" fmla="*/ 0 w 7"/>
                <a:gd name="T3" fmla="*/ 3 h 6"/>
                <a:gd name="T4" fmla="*/ 7 w 7"/>
                <a:gd name="T5" fmla="*/ 3 h 6"/>
                <a:gd name="T6" fmla="*/ 5 w 7"/>
                <a:gd name="T7" fmla="*/ 0 h 6"/>
                <a:gd name="T8" fmla="*/ 0 w 7"/>
                <a:gd name="T9" fmla="*/ 6 h 6"/>
              </a:gdLst>
              <a:ahLst/>
              <a:cxnLst>
                <a:cxn ang="0">
                  <a:pos x="T0" y="T1"/>
                </a:cxn>
                <a:cxn ang="0">
                  <a:pos x="T2" y="T3"/>
                </a:cxn>
                <a:cxn ang="0">
                  <a:pos x="T4" y="T5"/>
                </a:cxn>
                <a:cxn ang="0">
                  <a:pos x="T6" y="T7"/>
                </a:cxn>
                <a:cxn ang="0">
                  <a:pos x="T8" y="T9"/>
                </a:cxn>
              </a:cxnLst>
              <a:rect l="0" t="0" r="r" b="b"/>
              <a:pathLst>
                <a:path w="7" h="6">
                  <a:moveTo>
                    <a:pt x="0" y="6"/>
                  </a:moveTo>
                  <a:lnTo>
                    <a:pt x="0" y="3"/>
                  </a:lnTo>
                  <a:lnTo>
                    <a:pt x="7" y="3"/>
                  </a:lnTo>
                  <a:lnTo>
                    <a:pt x="5"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058" name="Freeform 938"/>
            <p:cNvSpPr>
              <a:spLocks/>
            </p:cNvSpPr>
            <p:nvPr/>
          </p:nvSpPr>
          <p:spPr bwMode="auto">
            <a:xfrm>
              <a:off x="934" y="1538"/>
              <a:ext cx="5" cy="13"/>
            </a:xfrm>
            <a:custGeom>
              <a:avLst/>
              <a:gdLst>
                <a:gd name="T0" fmla="*/ 0 w 11"/>
                <a:gd name="T1" fmla="*/ 25 h 28"/>
                <a:gd name="T2" fmla="*/ 7 w 11"/>
                <a:gd name="T3" fmla="*/ 28 h 28"/>
                <a:gd name="T4" fmla="*/ 11 w 11"/>
                <a:gd name="T5" fmla="*/ 3 h 28"/>
                <a:gd name="T6" fmla="*/ 5 w 11"/>
                <a:gd name="T7" fmla="*/ 0 h 28"/>
                <a:gd name="T8" fmla="*/ 0 w 11"/>
                <a:gd name="T9" fmla="*/ 25 h 28"/>
              </a:gdLst>
              <a:ahLst/>
              <a:cxnLst>
                <a:cxn ang="0">
                  <a:pos x="T0" y="T1"/>
                </a:cxn>
                <a:cxn ang="0">
                  <a:pos x="T2" y="T3"/>
                </a:cxn>
                <a:cxn ang="0">
                  <a:pos x="T4" y="T5"/>
                </a:cxn>
                <a:cxn ang="0">
                  <a:pos x="T6" y="T7"/>
                </a:cxn>
                <a:cxn ang="0">
                  <a:pos x="T8" y="T9"/>
                </a:cxn>
              </a:cxnLst>
              <a:rect l="0" t="0" r="r" b="b"/>
              <a:pathLst>
                <a:path w="11" h="28">
                  <a:moveTo>
                    <a:pt x="0" y="25"/>
                  </a:moveTo>
                  <a:lnTo>
                    <a:pt x="7" y="28"/>
                  </a:lnTo>
                  <a:lnTo>
                    <a:pt x="11" y="3"/>
                  </a:lnTo>
                  <a:lnTo>
                    <a:pt x="5" y="0"/>
                  </a:lnTo>
                  <a:lnTo>
                    <a:pt x="0" y="25"/>
                  </a:lnTo>
                  <a:close/>
                </a:path>
              </a:pathLst>
            </a:custGeom>
            <a:solidFill>
              <a:srgbClr val="000000"/>
            </a:solidFill>
            <a:ln w="9525">
              <a:solidFill>
                <a:schemeClr val="tx2"/>
              </a:solidFill>
              <a:round/>
              <a:headEnd/>
              <a:tailEnd/>
            </a:ln>
          </p:spPr>
          <p:txBody>
            <a:bodyPr/>
            <a:lstStyle/>
            <a:p>
              <a:endParaRPr lang="en-US" sz="3120"/>
            </a:p>
          </p:txBody>
        </p:sp>
        <p:sp>
          <p:nvSpPr>
            <p:cNvPr id="390059" name="Freeform 939"/>
            <p:cNvSpPr>
              <a:spLocks/>
            </p:cNvSpPr>
            <p:nvPr/>
          </p:nvSpPr>
          <p:spPr bwMode="auto">
            <a:xfrm>
              <a:off x="934" y="1550"/>
              <a:ext cx="3" cy="1"/>
            </a:xfrm>
            <a:custGeom>
              <a:avLst/>
              <a:gdLst>
                <a:gd name="T0" fmla="*/ 0 w 7"/>
                <a:gd name="T1" fmla="*/ 1 h 3"/>
                <a:gd name="T2" fmla="*/ 0 w 7"/>
                <a:gd name="T3" fmla="*/ 0 h 3"/>
                <a:gd name="T4" fmla="*/ 7 w 7"/>
                <a:gd name="T5" fmla="*/ 3 h 3"/>
                <a:gd name="T6" fmla="*/ 7 w 7"/>
                <a:gd name="T7" fmla="*/ 1 h 3"/>
                <a:gd name="T8" fmla="*/ 0 w 7"/>
                <a:gd name="T9" fmla="*/ 1 h 3"/>
              </a:gdLst>
              <a:ahLst/>
              <a:cxnLst>
                <a:cxn ang="0">
                  <a:pos x="T0" y="T1"/>
                </a:cxn>
                <a:cxn ang="0">
                  <a:pos x="T2" y="T3"/>
                </a:cxn>
                <a:cxn ang="0">
                  <a:pos x="T4" y="T5"/>
                </a:cxn>
                <a:cxn ang="0">
                  <a:pos x="T6" y="T7"/>
                </a:cxn>
                <a:cxn ang="0">
                  <a:pos x="T8" y="T9"/>
                </a:cxn>
              </a:cxnLst>
              <a:rect l="0" t="0" r="r" b="b"/>
              <a:pathLst>
                <a:path w="7" h="3">
                  <a:moveTo>
                    <a:pt x="0" y="1"/>
                  </a:moveTo>
                  <a:lnTo>
                    <a:pt x="0" y="0"/>
                  </a:lnTo>
                  <a:lnTo>
                    <a:pt x="7" y="3"/>
                  </a:lnTo>
                  <a:lnTo>
                    <a:pt x="7"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90060" name="Freeform 940"/>
            <p:cNvSpPr>
              <a:spLocks/>
            </p:cNvSpPr>
            <p:nvPr/>
          </p:nvSpPr>
          <p:spPr bwMode="auto">
            <a:xfrm>
              <a:off x="936" y="1538"/>
              <a:ext cx="4" cy="1"/>
            </a:xfrm>
            <a:custGeom>
              <a:avLst/>
              <a:gdLst>
                <a:gd name="T0" fmla="*/ 6 w 8"/>
                <a:gd name="T1" fmla="*/ 3 h 3"/>
                <a:gd name="T2" fmla="*/ 8 w 8"/>
                <a:gd name="T3" fmla="*/ 2 h 3"/>
                <a:gd name="T4" fmla="*/ 0 w 8"/>
                <a:gd name="T5" fmla="*/ 2 h 3"/>
                <a:gd name="T6" fmla="*/ 0 w 8"/>
                <a:gd name="T7" fmla="*/ 0 h 3"/>
                <a:gd name="T8" fmla="*/ 6 w 8"/>
                <a:gd name="T9" fmla="*/ 3 h 3"/>
              </a:gdLst>
              <a:ahLst/>
              <a:cxnLst>
                <a:cxn ang="0">
                  <a:pos x="T0" y="T1"/>
                </a:cxn>
                <a:cxn ang="0">
                  <a:pos x="T2" y="T3"/>
                </a:cxn>
                <a:cxn ang="0">
                  <a:pos x="T4" y="T5"/>
                </a:cxn>
                <a:cxn ang="0">
                  <a:pos x="T6" y="T7"/>
                </a:cxn>
                <a:cxn ang="0">
                  <a:pos x="T8" y="T9"/>
                </a:cxn>
              </a:cxnLst>
              <a:rect l="0" t="0" r="r" b="b"/>
              <a:pathLst>
                <a:path w="8" h="3">
                  <a:moveTo>
                    <a:pt x="6" y="3"/>
                  </a:moveTo>
                  <a:lnTo>
                    <a:pt x="8" y="2"/>
                  </a:lnTo>
                  <a:lnTo>
                    <a:pt x="0" y="2"/>
                  </a:lnTo>
                  <a:lnTo>
                    <a:pt x="0" y="0"/>
                  </a:lnTo>
                  <a:lnTo>
                    <a:pt x="6" y="3"/>
                  </a:lnTo>
                  <a:close/>
                </a:path>
              </a:pathLst>
            </a:custGeom>
            <a:solidFill>
              <a:srgbClr val="000000"/>
            </a:solidFill>
            <a:ln w="9525">
              <a:solidFill>
                <a:schemeClr val="tx2"/>
              </a:solidFill>
              <a:round/>
              <a:headEnd/>
              <a:tailEnd/>
            </a:ln>
          </p:spPr>
          <p:txBody>
            <a:bodyPr/>
            <a:lstStyle/>
            <a:p>
              <a:endParaRPr lang="en-US" sz="3120"/>
            </a:p>
          </p:txBody>
        </p:sp>
        <p:sp>
          <p:nvSpPr>
            <p:cNvPr id="390061" name="Freeform 941"/>
            <p:cNvSpPr>
              <a:spLocks/>
            </p:cNvSpPr>
            <p:nvPr/>
          </p:nvSpPr>
          <p:spPr bwMode="auto">
            <a:xfrm>
              <a:off x="794" y="1802"/>
              <a:ext cx="398" cy="628"/>
            </a:xfrm>
            <a:custGeom>
              <a:avLst/>
              <a:gdLst>
                <a:gd name="T0" fmla="*/ 316 w 797"/>
                <a:gd name="T1" fmla="*/ 1182 h 1255"/>
                <a:gd name="T2" fmla="*/ 312 w 797"/>
                <a:gd name="T3" fmla="*/ 1135 h 1255"/>
                <a:gd name="T4" fmla="*/ 324 w 797"/>
                <a:gd name="T5" fmla="*/ 1109 h 1255"/>
                <a:gd name="T6" fmla="*/ 362 w 797"/>
                <a:gd name="T7" fmla="*/ 1047 h 1255"/>
                <a:gd name="T8" fmla="*/ 374 w 797"/>
                <a:gd name="T9" fmla="*/ 1000 h 1255"/>
                <a:gd name="T10" fmla="*/ 354 w 797"/>
                <a:gd name="T11" fmla="*/ 957 h 1255"/>
                <a:gd name="T12" fmla="*/ 272 w 797"/>
                <a:gd name="T13" fmla="*/ 822 h 1255"/>
                <a:gd name="T14" fmla="*/ 252 w 797"/>
                <a:gd name="T15" fmla="*/ 775 h 1255"/>
                <a:gd name="T16" fmla="*/ 238 w 797"/>
                <a:gd name="T17" fmla="*/ 730 h 1255"/>
                <a:gd name="T18" fmla="*/ 160 w 797"/>
                <a:gd name="T19" fmla="*/ 572 h 1255"/>
                <a:gd name="T20" fmla="*/ 113 w 797"/>
                <a:gd name="T21" fmla="*/ 470 h 1255"/>
                <a:gd name="T22" fmla="*/ 69 w 797"/>
                <a:gd name="T23" fmla="*/ 350 h 1255"/>
                <a:gd name="T24" fmla="*/ 17 w 797"/>
                <a:gd name="T25" fmla="*/ 199 h 1255"/>
                <a:gd name="T26" fmla="*/ 11 w 797"/>
                <a:gd name="T27" fmla="*/ 152 h 1255"/>
                <a:gd name="T28" fmla="*/ 6 w 797"/>
                <a:gd name="T29" fmla="*/ 84 h 1255"/>
                <a:gd name="T30" fmla="*/ 0 w 797"/>
                <a:gd name="T31" fmla="*/ 32 h 1255"/>
                <a:gd name="T32" fmla="*/ 3 w 797"/>
                <a:gd name="T33" fmla="*/ 15 h 1255"/>
                <a:gd name="T34" fmla="*/ 20 w 797"/>
                <a:gd name="T35" fmla="*/ 5 h 1255"/>
                <a:gd name="T36" fmla="*/ 46 w 797"/>
                <a:gd name="T37" fmla="*/ 0 h 1255"/>
                <a:gd name="T38" fmla="*/ 89 w 797"/>
                <a:gd name="T39" fmla="*/ 9 h 1255"/>
                <a:gd name="T40" fmla="*/ 125 w 797"/>
                <a:gd name="T41" fmla="*/ 30 h 1255"/>
                <a:gd name="T42" fmla="*/ 153 w 797"/>
                <a:gd name="T43" fmla="*/ 64 h 1255"/>
                <a:gd name="T44" fmla="*/ 167 w 797"/>
                <a:gd name="T45" fmla="*/ 105 h 1255"/>
                <a:gd name="T46" fmla="*/ 182 w 797"/>
                <a:gd name="T47" fmla="*/ 173 h 1255"/>
                <a:gd name="T48" fmla="*/ 202 w 797"/>
                <a:gd name="T49" fmla="*/ 218 h 1255"/>
                <a:gd name="T50" fmla="*/ 295 w 797"/>
                <a:gd name="T51" fmla="*/ 330 h 1255"/>
                <a:gd name="T52" fmla="*/ 354 w 797"/>
                <a:gd name="T53" fmla="*/ 412 h 1255"/>
                <a:gd name="T54" fmla="*/ 441 w 797"/>
                <a:gd name="T55" fmla="*/ 552 h 1255"/>
                <a:gd name="T56" fmla="*/ 513 w 797"/>
                <a:gd name="T57" fmla="*/ 668 h 1255"/>
                <a:gd name="T58" fmla="*/ 562 w 797"/>
                <a:gd name="T59" fmla="*/ 747 h 1255"/>
                <a:gd name="T60" fmla="*/ 583 w 797"/>
                <a:gd name="T61" fmla="*/ 800 h 1255"/>
                <a:gd name="T62" fmla="*/ 603 w 797"/>
                <a:gd name="T63" fmla="*/ 910 h 1255"/>
                <a:gd name="T64" fmla="*/ 609 w 797"/>
                <a:gd name="T65" fmla="*/ 981 h 1255"/>
                <a:gd name="T66" fmla="*/ 607 w 797"/>
                <a:gd name="T67" fmla="*/ 1018 h 1255"/>
                <a:gd name="T68" fmla="*/ 615 w 797"/>
                <a:gd name="T69" fmla="*/ 1032 h 1255"/>
                <a:gd name="T70" fmla="*/ 643 w 797"/>
                <a:gd name="T71" fmla="*/ 1032 h 1255"/>
                <a:gd name="T72" fmla="*/ 697 w 797"/>
                <a:gd name="T73" fmla="*/ 1012 h 1255"/>
                <a:gd name="T74" fmla="*/ 723 w 797"/>
                <a:gd name="T75" fmla="*/ 1009 h 1255"/>
                <a:gd name="T76" fmla="*/ 774 w 797"/>
                <a:gd name="T77" fmla="*/ 1018 h 1255"/>
                <a:gd name="T78" fmla="*/ 791 w 797"/>
                <a:gd name="T79" fmla="*/ 1047 h 1255"/>
                <a:gd name="T80" fmla="*/ 766 w 797"/>
                <a:gd name="T81" fmla="*/ 1093 h 1255"/>
                <a:gd name="T82" fmla="*/ 737 w 797"/>
                <a:gd name="T83" fmla="*/ 1123 h 1255"/>
                <a:gd name="T84" fmla="*/ 707 w 797"/>
                <a:gd name="T85" fmla="*/ 1143 h 1255"/>
                <a:gd name="T86" fmla="*/ 673 w 797"/>
                <a:gd name="T87" fmla="*/ 1164 h 1255"/>
                <a:gd name="T88" fmla="*/ 586 w 797"/>
                <a:gd name="T89" fmla="*/ 1231 h 1255"/>
                <a:gd name="T90" fmla="*/ 539 w 797"/>
                <a:gd name="T91" fmla="*/ 1249 h 1255"/>
                <a:gd name="T92" fmla="*/ 498 w 797"/>
                <a:gd name="T93" fmla="*/ 1255 h 1255"/>
                <a:gd name="T94" fmla="*/ 435 w 797"/>
                <a:gd name="T95" fmla="*/ 1254 h 1255"/>
                <a:gd name="T96" fmla="*/ 327 w 797"/>
                <a:gd name="T97" fmla="*/ 1233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7" h="1255">
                  <a:moveTo>
                    <a:pt x="327" y="1233"/>
                  </a:moveTo>
                  <a:lnTo>
                    <a:pt x="324" y="1217"/>
                  </a:lnTo>
                  <a:lnTo>
                    <a:pt x="319" y="1201"/>
                  </a:lnTo>
                  <a:lnTo>
                    <a:pt x="316" y="1182"/>
                  </a:lnTo>
                  <a:lnTo>
                    <a:pt x="312" y="1161"/>
                  </a:lnTo>
                  <a:lnTo>
                    <a:pt x="312" y="1152"/>
                  </a:lnTo>
                  <a:lnTo>
                    <a:pt x="312" y="1143"/>
                  </a:lnTo>
                  <a:lnTo>
                    <a:pt x="312" y="1135"/>
                  </a:lnTo>
                  <a:lnTo>
                    <a:pt x="312" y="1128"/>
                  </a:lnTo>
                  <a:lnTo>
                    <a:pt x="313" y="1121"/>
                  </a:lnTo>
                  <a:lnTo>
                    <a:pt x="316" y="1118"/>
                  </a:lnTo>
                  <a:lnTo>
                    <a:pt x="324" y="1109"/>
                  </a:lnTo>
                  <a:lnTo>
                    <a:pt x="333" y="1097"/>
                  </a:lnTo>
                  <a:lnTo>
                    <a:pt x="344" y="1082"/>
                  </a:lnTo>
                  <a:lnTo>
                    <a:pt x="353" y="1064"/>
                  </a:lnTo>
                  <a:lnTo>
                    <a:pt x="362" y="1047"/>
                  </a:lnTo>
                  <a:lnTo>
                    <a:pt x="369" y="1029"/>
                  </a:lnTo>
                  <a:lnTo>
                    <a:pt x="374" y="1013"/>
                  </a:lnTo>
                  <a:lnTo>
                    <a:pt x="376" y="1006"/>
                  </a:lnTo>
                  <a:lnTo>
                    <a:pt x="374" y="1000"/>
                  </a:lnTo>
                  <a:lnTo>
                    <a:pt x="373" y="992"/>
                  </a:lnTo>
                  <a:lnTo>
                    <a:pt x="368" y="983"/>
                  </a:lnTo>
                  <a:lnTo>
                    <a:pt x="362" y="971"/>
                  </a:lnTo>
                  <a:lnTo>
                    <a:pt x="354" y="957"/>
                  </a:lnTo>
                  <a:lnTo>
                    <a:pt x="334" y="925"/>
                  </a:lnTo>
                  <a:lnTo>
                    <a:pt x="313" y="890"/>
                  </a:lnTo>
                  <a:lnTo>
                    <a:pt x="292" y="855"/>
                  </a:lnTo>
                  <a:lnTo>
                    <a:pt x="272" y="822"/>
                  </a:lnTo>
                  <a:lnTo>
                    <a:pt x="264" y="806"/>
                  </a:lnTo>
                  <a:lnTo>
                    <a:pt x="258" y="791"/>
                  </a:lnTo>
                  <a:lnTo>
                    <a:pt x="254" y="781"/>
                  </a:lnTo>
                  <a:lnTo>
                    <a:pt x="252" y="775"/>
                  </a:lnTo>
                  <a:lnTo>
                    <a:pt x="252" y="770"/>
                  </a:lnTo>
                  <a:lnTo>
                    <a:pt x="250" y="759"/>
                  </a:lnTo>
                  <a:lnTo>
                    <a:pt x="246" y="746"/>
                  </a:lnTo>
                  <a:lnTo>
                    <a:pt x="238" y="730"/>
                  </a:lnTo>
                  <a:lnTo>
                    <a:pt x="231" y="711"/>
                  </a:lnTo>
                  <a:lnTo>
                    <a:pt x="209" y="668"/>
                  </a:lnTo>
                  <a:lnTo>
                    <a:pt x="185" y="621"/>
                  </a:lnTo>
                  <a:lnTo>
                    <a:pt x="160" y="572"/>
                  </a:lnTo>
                  <a:lnTo>
                    <a:pt x="138" y="526"/>
                  </a:lnTo>
                  <a:lnTo>
                    <a:pt x="128" y="507"/>
                  </a:lnTo>
                  <a:lnTo>
                    <a:pt x="119" y="487"/>
                  </a:lnTo>
                  <a:lnTo>
                    <a:pt x="113" y="470"/>
                  </a:lnTo>
                  <a:lnTo>
                    <a:pt x="109" y="456"/>
                  </a:lnTo>
                  <a:lnTo>
                    <a:pt x="99" y="429"/>
                  </a:lnTo>
                  <a:lnTo>
                    <a:pt x="84" y="391"/>
                  </a:lnTo>
                  <a:lnTo>
                    <a:pt x="69" y="350"/>
                  </a:lnTo>
                  <a:lnTo>
                    <a:pt x="51" y="304"/>
                  </a:lnTo>
                  <a:lnTo>
                    <a:pt x="35" y="260"/>
                  </a:lnTo>
                  <a:lnTo>
                    <a:pt x="22" y="218"/>
                  </a:lnTo>
                  <a:lnTo>
                    <a:pt x="17" y="199"/>
                  </a:lnTo>
                  <a:lnTo>
                    <a:pt x="13" y="181"/>
                  </a:lnTo>
                  <a:lnTo>
                    <a:pt x="11" y="173"/>
                  </a:lnTo>
                  <a:lnTo>
                    <a:pt x="11" y="166"/>
                  </a:lnTo>
                  <a:lnTo>
                    <a:pt x="11" y="152"/>
                  </a:lnTo>
                  <a:lnTo>
                    <a:pt x="11" y="140"/>
                  </a:lnTo>
                  <a:lnTo>
                    <a:pt x="11" y="129"/>
                  </a:lnTo>
                  <a:lnTo>
                    <a:pt x="9" y="106"/>
                  </a:lnTo>
                  <a:lnTo>
                    <a:pt x="6" y="84"/>
                  </a:lnTo>
                  <a:lnTo>
                    <a:pt x="3" y="64"/>
                  </a:lnTo>
                  <a:lnTo>
                    <a:pt x="2" y="47"/>
                  </a:lnTo>
                  <a:lnTo>
                    <a:pt x="0" y="40"/>
                  </a:lnTo>
                  <a:lnTo>
                    <a:pt x="0" y="32"/>
                  </a:lnTo>
                  <a:lnTo>
                    <a:pt x="0" y="26"/>
                  </a:lnTo>
                  <a:lnTo>
                    <a:pt x="2" y="23"/>
                  </a:lnTo>
                  <a:lnTo>
                    <a:pt x="2" y="20"/>
                  </a:lnTo>
                  <a:lnTo>
                    <a:pt x="3" y="15"/>
                  </a:lnTo>
                  <a:lnTo>
                    <a:pt x="6" y="12"/>
                  </a:lnTo>
                  <a:lnTo>
                    <a:pt x="9" y="9"/>
                  </a:lnTo>
                  <a:lnTo>
                    <a:pt x="14" y="6"/>
                  </a:lnTo>
                  <a:lnTo>
                    <a:pt x="20" y="5"/>
                  </a:lnTo>
                  <a:lnTo>
                    <a:pt x="25" y="3"/>
                  </a:lnTo>
                  <a:lnTo>
                    <a:pt x="32" y="1"/>
                  </a:lnTo>
                  <a:lnTo>
                    <a:pt x="38" y="0"/>
                  </a:lnTo>
                  <a:lnTo>
                    <a:pt x="46" y="0"/>
                  </a:lnTo>
                  <a:lnTo>
                    <a:pt x="54" y="0"/>
                  </a:lnTo>
                  <a:lnTo>
                    <a:pt x="63" y="1"/>
                  </a:lnTo>
                  <a:lnTo>
                    <a:pt x="70" y="3"/>
                  </a:lnTo>
                  <a:lnTo>
                    <a:pt x="89" y="9"/>
                  </a:lnTo>
                  <a:lnTo>
                    <a:pt x="98" y="14"/>
                  </a:lnTo>
                  <a:lnTo>
                    <a:pt x="107" y="18"/>
                  </a:lnTo>
                  <a:lnTo>
                    <a:pt x="116" y="23"/>
                  </a:lnTo>
                  <a:lnTo>
                    <a:pt x="125" y="30"/>
                  </a:lnTo>
                  <a:lnTo>
                    <a:pt x="133" y="38"/>
                  </a:lnTo>
                  <a:lnTo>
                    <a:pt x="141" y="46"/>
                  </a:lnTo>
                  <a:lnTo>
                    <a:pt x="147" y="55"/>
                  </a:lnTo>
                  <a:lnTo>
                    <a:pt x="153" y="64"/>
                  </a:lnTo>
                  <a:lnTo>
                    <a:pt x="157" y="75"/>
                  </a:lnTo>
                  <a:lnTo>
                    <a:pt x="160" y="84"/>
                  </a:lnTo>
                  <a:lnTo>
                    <a:pt x="164" y="94"/>
                  </a:lnTo>
                  <a:lnTo>
                    <a:pt x="167" y="105"/>
                  </a:lnTo>
                  <a:lnTo>
                    <a:pt x="171" y="126"/>
                  </a:lnTo>
                  <a:lnTo>
                    <a:pt x="176" y="148"/>
                  </a:lnTo>
                  <a:lnTo>
                    <a:pt x="179" y="166"/>
                  </a:lnTo>
                  <a:lnTo>
                    <a:pt x="182" y="173"/>
                  </a:lnTo>
                  <a:lnTo>
                    <a:pt x="183" y="181"/>
                  </a:lnTo>
                  <a:lnTo>
                    <a:pt x="189" y="195"/>
                  </a:lnTo>
                  <a:lnTo>
                    <a:pt x="194" y="205"/>
                  </a:lnTo>
                  <a:lnTo>
                    <a:pt x="202" y="218"/>
                  </a:lnTo>
                  <a:lnTo>
                    <a:pt x="212" y="230"/>
                  </a:lnTo>
                  <a:lnTo>
                    <a:pt x="243" y="266"/>
                  </a:lnTo>
                  <a:lnTo>
                    <a:pt x="266" y="294"/>
                  </a:lnTo>
                  <a:lnTo>
                    <a:pt x="295" y="330"/>
                  </a:lnTo>
                  <a:lnTo>
                    <a:pt x="312" y="351"/>
                  </a:lnTo>
                  <a:lnTo>
                    <a:pt x="327" y="371"/>
                  </a:lnTo>
                  <a:lnTo>
                    <a:pt x="340" y="393"/>
                  </a:lnTo>
                  <a:lnTo>
                    <a:pt x="354" y="412"/>
                  </a:lnTo>
                  <a:lnTo>
                    <a:pt x="380" y="450"/>
                  </a:lnTo>
                  <a:lnTo>
                    <a:pt x="392" y="469"/>
                  </a:lnTo>
                  <a:lnTo>
                    <a:pt x="403" y="487"/>
                  </a:lnTo>
                  <a:lnTo>
                    <a:pt x="441" y="552"/>
                  </a:lnTo>
                  <a:lnTo>
                    <a:pt x="469" y="601"/>
                  </a:lnTo>
                  <a:lnTo>
                    <a:pt x="481" y="621"/>
                  </a:lnTo>
                  <a:lnTo>
                    <a:pt x="496" y="644"/>
                  </a:lnTo>
                  <a:lnTo>
                    <a:pt x="513" y="668"/>
                  </a:lnTo>
                  <a:lnTo>
                    <a:pt x="530" y="694"/>
                  </a:lnTo>
                  <a:lnTo>
                    <a:pt x="546" y="720"/>
                  </a:lnTo>
                  <a:lnTo>
                    <a:pt x="554" y="733"/>
                  </a:lnTo>
                  <a:lnTo>
                    <a:pt x="562" y="747"/>
                  </a:lnTo>
                  <a:lnTo>
                    <a:pt x="568" y="761"/>
                  </a:lnTo>
                  <a:lnTo>
                    <a:pt x="574" y="775"/>
                  </a:lnTo>
                  <a:lnTo>
                    <a:pt x="578" y="788"/>
                  </a:lnTo>
                  <a:lnTo>
                    <a:pt x="583" y="800"/>
                  </a:lnTo>
                  <a:lnTo>
                    <a:pt x="589" y="828"/>
                  </a:lnTo>
                  <a:lnTo>
                    <a:pt x="594" y="855"/>
                  </a:lnTo>
                  <a:lnTo>
                    <a:pt x="598" y="884"/>
                  </a:lnTo>
                  <a:lnTo>
                    <a:pt x="603" y="910"/>
                  </a:lnTo>
                  <a:lnTo>
                    <a:pt x="606" y="933"/>
                  </a:lnTo>
                  <a:lnTo>
                    <a:pt x="607" y="954"/>
                  </a:lnTo>
                  <a:lnTo>
                    <a:pt x="609" y="971"/>
                  </a:lnTo>
                  <a:lnTo>
                    <a:pt x="609" y="981"/>
                  </a:lnTo>
                  <a:lnTo>
                    <a:pt x="609" y="991"/>
                  </a:lnTo>
                  <a:lnTo>
                    <a:pt x="607" y="1000"/>
                  </a:lnTo>
                  <a:lnTo>
                    <a:pt x="607" y="1009"/>
                  </a:lnTo>
                  <a:lnTo>
                    <a:pt x="607" y="1018"/>
                  </a:lnTo>
                  <a:lnTo>
                    <a:pt x="609" y="1024"/>
                  </a:lnTo>
                  <a:lnTo>
                    <a:pt x="611" y="1027"/>
                  </a:lnTo>
                  <a:lnTo>
                    <a:pt x="612" y="1030"/>
                  </a:lnTo>
                  <a:lnTo>
                    <a:pt x="615" y="1032"/>
                  </a:lnTo>
                  <a:lnTo>
                    <a:pt x="620" y="1033"/>
                  </a:lnTo>
                  <a:lnTo>
                    <a:pt x="624" y="1033"/>
                  </a:lnTo>
                  <a:lnTo>
                    <a:pt x="630" y="1033"/>
                  </a:lnTo>
                  <a:lnTo>
                    <a:pt x="643" y="1032"/>
                  </a:lnTo>
                  <a:lnTo>
                    <a:pt x="653" y="1027"/>
                  </a:lnTo>
                  <a:lnTo>
                    <a:pt x="675" y="1020"/>
                  </a:lnTo>
                  <a:lnTo>
                    <a:pt x="687" y="1015"/>
                  </a:lnTo>
                  <a:lnTo>
                    <a:pt x="697" y="1012"/>
                  </a:lnTo>
                  <a:lnTo>
                    <a:pt x="704" y="1010"/>
                  </a:lnTo>
                  <a:lnTo>
                    <a:pt x="710" y="1009"/>
                  </a:lnTo>
                  <a:lnTo>
                    <a:pt x="716" y="1009"/>
                  </a:lnTo>
                  <a:lnTo>
                    <a:pt x="723" y="1009"/>
                  </a:lnTo>
                  <a:lnTo>
                    <a:pt x="737" y="1009"/>
                  </a:lnTo>
                  <a:lnTo>
                    <a:pt x="751" y="1012"/>
                  </a:lnTo>
                  <a:lnTo>
                    <a:pt x="763" y="1015"/>
                  </a:lnTo>
                  <a:lnTo>
                    <a:pt x="774" y="1018"/>
                  </a:lnTo>
                  <a:lnTo>
                    <a:pt x="791" y="1026"/>
                  </a:lnTo>
                  <a:lnTo>
                    <a:pt x="797" y="1029"/>
                  </a:lnTo>
                  <a:lnTo>
                    <a:pt x="794" y="1038"/>
                  </a:lnTo>
                  <a:lnTo>
                    <a:pt x="791" y="1047"/>
                  </a:lnTo>
                  <a:lnTo>
                    <a:pt x="786" y="1058"/>
                  </a:lnTo>
                  <a:lnTo>
                    <a:pt x="780" y="1071"/>
                  </a:lnTo>
                  <a:lnTo>
                    <a:pt x="771" y="1086"/>
                  </a:lnTo>
                  <a:lnTo>
                    <a:pt x="766" y="1093"/>
                  </a:lnTo>
                  <a:lnTo>
                    <a:pt x="760" y="1100"/>
                  </a:lnTo>
                  <a:lnTo>
                    <a:pt x="754" y="1108"/>
                  </a:lnTo>
                  <a:lnTo>
                    <a:pt x="746" y="1114"/>
                  </a:lnTo>
                  <a:lnTo>
                    <a:pt x="737" y="1123"/>
                  </a:lnTo>
                  <a:lnTo>
                    <a:pt x="729" y="1131"/>
                  </a:lnTo>
                  <a:lnTo>
                    <a:pt x="723" y="1135"/>
                  </a:lnTo>
                  <a:lnTo>
                    <a:pt x="717" y="1138"/>
                  </a:lnTo>
                  <a:lnTo>
                    <a:pt x="707" y="1143"/>
                  </a:lnTo>
                  <a:lnTo>
                    <a:pt x="702" y="1146"/>
                  </a:lnTo>
                  <a:lnTo>
                    <a:pt x="694" y="1149"/>
                  </a:lnTo>
                  <a:lnTo>
                    <a:pt x="684" y="1156"/>
                  </a:lnTo>
                  <a:lnTo>
                    <a:pt x="673" y="1164"/>
                  </a:lnTo>
                  <a:lnTo>
                    <a:pt x="653" y="1178"/>
                  </a:lnTo>
                  <a:lnTo>
                    <a:pt x="618" y="1207"/>
                  </a:lnTo>
                  <a:lnTo>
                    <a:pt x="603" y="1219"/>
                  </a:lnTo>
                  <a:lnTo>
                    <a:pt x="586" y="1231"/>
                  </a:lnTo>
                  <a:lnTo>
                    <a:pt x="569" y="1239"/>
                  </a:lnTo>
                  <a:lnTo>
                    <a:pt x="562" y="1243"/>
                  </a:lnTo>
                  <a:lnTo>
                    <a:pt x="554" y="1246"/>
                  </a:lnTo>
                  <a:lnTo>
                    <a:pt x="539" y="1249"/>
                  </a:lnTo>
                  <a:lnTo>
                    <a:pt x="527" y="1252"/>
                  </a:lnTo>
                  <a:lnTo>
                    <a:pt x="519" y="1254"/>
                  </a:lnTo>
                  <a:lnTo>
                    <a:pt x="511" y="1255"/>
                  </a:lnTo>
                  <a:lnTo>
                    <a:pt x="498" y="1255"/>
                  </a:lnTo>
                  <a:lnTo>
                    <a:pt x="490" y="1255"/>
                  </a:lnTo>
                  <a:lnTo>
                    <a:pt x="481" y="1255"/>
                  </a:lnTo>
                  <a:lnTo>
                    <a:pt x="459" y="1255"/>
                  </a:lnTo>
                  <a:lnTo>
                    <a:pt x="435" y="1254"/>
                  </a:lnTo>
                  <a:lnTo>
                    <a:pt x="409" y="1251"/>
                  </a:lnTo>
                  <a:lnTo>
                    <a:pt x="385" y="1246"/>
                  </a:lnTo>
                  <a:lnTo>
                    <a:pt x="344" y="1237"/>
                  </a:lnTo>
                  <a:lnTo>
                    <a:pt x="327" y="1233"/>
                  </a:lnTo>
                  <a:close/>
                </a:path>
              </a:pathLst>
            </a:custGeom>
            <a:solidFill>
              <a:srgbClr val="990099"/>
            </a:solidFill>
            <a:ln w="9525">
              <a:solidFill>
                <a:schemeClr val="tx2"/>
              </a:solidFill>
              <a:round/>
              <a:headEnd/>
              <a:tailEnd/>
            </a:ln>
          </p:spPr>
          <p:txBody>
            <a:bodyPr/>
            <a:lstStyle/>
            <a:p>
              <a:endParaRPr lang="en-US" sz="3120"/>
            </a:p>
          </p:txBody>
        </p:sp>
        <p:sp>
          <p:nvSpPr>
            <p:cNvPr id="390062" name="Freeform 942"/>
            <p:cNvSpPr>
              <a:spLocks/>
            </p:cNvSpPr>
            <p:nvPr/>
          </p:nvSpPr>
          <p:spPr bwMode="auto">
            <a:xfrm>
              <a:off x="337" y="1669"/>
              <a:ext cx="569" cy="675"/>
            </a:xfrm>
            <a:custGeom>
              <a:avLst/>
              <a:gdLst>
                <a:gd name="T0" fmla="*/ 506 w 1138"/>
                <a:gd name="T1" fmla="*/ 54 h 1349"/>
                <a:gd name="T2" fmla="*/ 481 w 1138"/>
                <a:gd name="T3" fmla="*/ 135 h 1349"/>
                <a:gd name="T4" fmla="*/ 442 w 1138"/>
                <a:gd name="T5" fmla="*/ 245 h 1349"/>
                <a:gd name="T6" fmla="*/ 410 w 1138"/>
                <a:gd name="T7" fmla="*/ 461 h 1349"/>
                <a:gd name="T8" fmla="*/ 500 w 1138"/>
                <a:gd name="T9" fmla="*/ 497 h 1349"/>
                <a:gd name="T10" fmla="*/ 741 w 1138"/>
                <a:gd name="T11" fmla="*/ 447 h 1349"/>
                <a:gd name="T12" fmla="*/ 688 w 1138"/>
                <a:gd name="T13" fmla="*/ 467 h 1349"/>
                <a:gd name="T14" fmla="*/ 693 w 1138"/>
                <a:gd name="T15" fmla="*/ 529 h 1349"/>
                <a:gd name="T16" fmla="*/ 822 w 1138"/>
                <a:gd name="T17" fmla="*/ 576 h 1349"/>
                <a:gd name="T18" fmla="*/ 891 w 1138"/>
                <a:gd name="T19" fmla="*/ 509 h 1349"/>
                <a:gd name="T20" fmla="*/ 1043 w 1138"/>
                <a:gd name="T21" fmla="*/ 502 h 1349"/>
                <a:gd name="T22" fmla="*/ 1104 w 1138"/>
                <a:gd name="T23" fmla="*/ 481 h 1349"/>
                <a:gd name="T24" fmla="*/ 1010 w 1138"/>
                <a:gd name="T25" fmla="*/ 514 h 1349"/>
                <a:gd name="T26" fmla="*/ 877 w 1138"/>
                <a:gd name="T27" fmla="*/ 528 h 1349"/>
                <a:gd name="T28" fmla="*/ 839 w 1138"/>
                <a:gd name="T29" fmla="*/ 589 h 1349"/>
                <a:gd name="T30" fmla="*/ 886 w 1138"/>
                <a:gd name="T31" fmla="*/ 622 h 1349"/>
                <a:gd name="T32" fmla="*/ 751 w 1138"/>
                <a:gd name="T33" fmla="*/ 586 h 1349"/>
                <a:gd name="T34" fmla="*/ 629 w 1138"/>
                <a:gd name="T35" fmla="*/ 516 h 1349"/>
                <a:gd name="T36" fmla="*/ 470 w 1138"/>
                <a:gd name="T37" fmla="*/ 531 h 1349"/>
                <a:gd name="T38" fmla="*/ 508 w 1138"/>
                <a:gd name="T39" fmla="*/ 666 h 1349"/>
                <a:gd name="T40" fmla="*/ 552 w 1138"/>
                <a:gd name="T41" fmla="*/ 786 h 1349"/>
                <a:gd name="T42" fmla="*/ 674 w 1138"/>
                <a:gd name="T43" fmla="*/ 799 h 1349"/>
                <a:gd name="T44" fmla="*/ 751 w 1138"/>
                <a:gd name="T45" fmla="*/ 832 h 1349"/>
                <a:gd name="T46" fmla="*/ 596 w 1138"/>
                <a:gd name="T47" fmla="*/ 831 h 1349"/>
                <a:gd name="T48" fmla="*/ 831 w 1138"/>
                <a:gd name="T49" fmla="*/ 977 h 1349"/>
                <a:gd name="T50" fmla="*/ 723 w 1138"/>
                <a:gd name="T51" fmla="*/ 920 h 1349"/>
                <a:gd name="T52" fmla="*/ 532 w 1138"/>
                <a:gd name="T53" fmla="*/ 796 h 1349"/>
                <a:gd name="T54" fmla="*/ 484 w 1138"/>
                <a:gd name="T55" fmla="*/ 651 h 1349"/>
                <a:gd name="T56" fmla="*/ 406 w 1138"/>
                <a:gd name="T57" fmla="*/ 496 h 1349"/>
                <a:gd name="T58" fmla="*/ 267 w 1138"/>
                <a:gd name="T59" fmla="*/ 404 h 1349"/>
                <a:gd name="T60" fmla="*/ 133 w 1138"/>
                <a:gd name="T61" fmla="*/ 567 h 1349"/>
                <a:gd name="T62" fmla="*/ 142 w 1138"/>
                <a:gd name="T63" fmla="*/ 619 h 1349"/>
                <a:gd name="T64" fmla="*/ 229 w 1138"/>
                <a:gd name="T65" fmla="*/ 776 h 1349"/>
                <a:gd name="T66" fmla="*/ 330 w 1138"/>
                <a:gd name="T67" fmla="*/ 913 h 1349"/>
                <a:gd name="T68" fmla="*/ 449 w 1138"/>
                <a:gd name="T69" fmla="*/ 1028 h 1349"/>
                <a:gd name="T70" fmla="*/ 630 w 1138"/>
                <a:gd name="T71" fmla="*/ 1103 h 1349"/>
                <a:gd name="T72" fmla="*/ 761 w 1138"/>
                <a:gd name="T73" fmla="*/ 1053 h 1349"/>
                <a:gd name="T74" fmla="*/ 764 w 1138"/>
                <a:gd name="T75" fmla="*/ 1063 h 1349"/>
                <a:gd name="T76" fmla="*/ 654 w 1138"/>
                <a:gd name="T77" fmla="*/ 1103 h 1349"/>
                <a:gd name="T78" fmla="*/ 792 w 1138"/>
                <a:gd name="T79" fmla="*/ 1200 h 1349"/>
                <a:gd name="T80" fmla="*/ 1043 w 1138"/>
                <a:gd name="T81" fmla="*/ 1235 h 1349"/>
                <a:gd name="T82" fmla="*/ 1129 w 1138"/>
                <a:gd name="T83" fmla="*/ 1290 h 1349"/>
                <a:gd name="T84" fmla="*/ 1048 w 1138"/>
                <a:gd name="T85" fmla="*/ 1243 h 1349"/>
                <a:gd name="T86" fmla="*/ 838 w 1138"/>
                <a:gd name="T87" fmla="*/ 1246 h 1349"/>
                <a:gd name="T88" fmla="*/ 960 w 1138"/>
                <a:gd name="T89" fmla="*/ 1349 h 1349"/>
                <a:gd name="T90" fmla="*/ 810 w 1138"/>
                <a:gd name="T91" fmla="*/ 1240 h 1349"/>
                <a:gd name="T92" fmla="*/ 584 w 1138"/>
                <a:gd name="T93" fmla="*/ 1118 h 1349"/>
                <a:gd name="T94" fmla="*/ 360 w 1138"/>
                <a:gd name="T95" fmla="*/ 1004 h 1349"/>
                <a:gd name="T96" fmla="*/ 220 w 1138"/>
                <a:gd name="T97" fmla="*/ 896 h 1349"/>
                <a:gd name="T98" fmla="*/ 249 w 1138"/>
                <a:gd name="T99" fmla="*/ 1095 h 1349"/>
                <a:gd name="T100" fmla="*/ 200 w 1138"/>
                <a:gd name="T101" fmla="*/ 940 h 1349"/>
                <a:gd name="T102" fmla="*/ 157 w 1138"/>
                <a:gd name="T103" fmla="*/ 703 h 1349"/>
                <a:gd name="T104" fmla="*/ 61 w 1138"/>
                <a:gd name="T105" fmla="*/ 681 h 1349"/>
                <a:gd name="T106" fmla="*/ 29 w 1138"/>
                <a:gd name="T107" fmla="*/ 802 h 1349"/>
                <a:gd name="T108" fmla="*/ 0 w 1138"/>
                <a:gd name="T109" fmla="*/ 753 h 1349"/>
                <a:gd name="T110" fmla="*/ 81 w 1138"/>
                <a:gd name="T111" fmla="*/ 564 h 1349"/>
                <a:gd name="T112" fmla="*/ 380 w 1138"/>
                <a:gd name="T113" fmla="*/ 229 h 1349"/>
                <a:gd name="T114" fmla="*/ 418 w 1138"/>
                <a:gd name="T115" fmla="*/ 56 h 1349"/>
                <a:gd name="T116" fmla="*/ 447 w 1138"/>
                <a:gd name="T117" fmla="*/ 3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8" h="1349">
                  <a:moveTo>
                    <a:pt x="464" y="0"/>
                  </a:moveTo>
                  <a:lnTo>
                    <a:pt x="468" y="1"/>
                  </a:lnTo>
                  <a:lnTo>
                    <a:pt x="474" y="3"/>
                  </a:lnTo>
                  <a:lnTo>
                    <a:pt x="479" y="4"/>
                  </a:lnTo>
                  <a:lnTo>
                    <a:pt x="484" y="7"/>
                  </a:lnTo>
                  <a:lnTo>
                    <a:pt x="490" y="15"/>
                  </a:lnTo>
                  <a:lnTo>
                    <a:pt x="496" y="24"/>
                  </a:lnTo>
                  <a:lnTo>
                    <a:pt x="500" y="35"/>
                  </a:lnTo>
                  <a:lnTo>
                    <a:pt x="503" y="45"/>
                  </a:lnTo>
                  <a:lnTo>
                    <a:pt x="506" y="54"/>
                  </a:lnTo>
                  <a:lnTo>
                    <a:pt x="506" y="64"/>
                  </a:lnTo>
                  <a:lnTo>
                    <a:pt x="506" y="70"/>
                  </a:lnTo>
                  <a:lnTo>
                    <a:pt x="505" y="76"/>
                  </a:lnTo>
                  <a:lnTo>
                    <a:pt x="502" y="85"/>
                  </a:lnTo>
                  <a:lnTo>
                    <a:pt x="497" y="94"/>
                  </a:lnTo>
                  <a:lnTo>
                    <a:pt x="493" y="103"/>
                  </a:lnTo>
                  <a:lnTo>
                    <a:pt x="488" y="111"/>
                  </a:lnTo>
                  <a:lnTo>
                    <a:pt x="484" y="120"/>
                  </a:lnTo>
                  <a:lnTo>
                    <a:pt x="481" y="131"/>
                  </a:lnTo>
                  <a:lnTo>
                    <a:pt x="481" y="135"/>
                  </a:lnTo>
                  <a:lnTo>
                    <a:pt x="479" y="141"/>
                  </a:lnTo>
                  <a:lnTo>
                    <a:pt x="479" y="187"/>
                  </a:lnTo>
                  <a:lnTo>
                    <a:pt x="479" y="196"/>
                  </a:lnTo>
                  <a:lnTo>
                    <a:pt x="477" y="201"/>
                  </a:lnTo>
                  <a:lnTo>
                    <a:pt x="476" y="204"/>
                  </a:lnTo>
                  <a:lnTo>
                    <a:pt x="473" y="211"/>
                  </a:lnTo>
                  <a:lnTo>
                    <a:pt x="468" y="219"/>
                  </a:lnTo>
                  <a:lnTo>
                    <a:pt x="462" y="225"/>
                  </a:lnTo>
                  <a:lnTo>
                    <a:pt x="456" y="231"/>
                  </a:lnTo>
                  <a:lnTo>
                    <a:pt x="442" y="245"/>
                  </a:lnTo>
                  <a:lnTo>
                    <a:pt x="413" y="272"/>
                  </a:lnTo>
                  <a:lnTo>
                    <a:pt x="387" y="295"/>
                  </a:lnTo>
                  <a:lnTo>
                    <a:pt x="362" y="319"/>
                  </a:lnTo>
                  <a:lnTo>
                    <a:pt x="333" y="345"/>
                  </a:lnTo>
                  <a:lnTo>
                    <a:pt x="349" y="374"/>
                  </a:lnTo>
                  <a:lnTo>
                    <a:pt x="366" y="401"/>
                  </a:lnTo>
                  <a:lnTo>
                    <a:pt x="383" y="427"/>
                  </a:lnTo>
                  <a:lnTo>
                    <a:pt x="391" y="439"/>
                  </a:lnTo>
                  <a:lnTo>
                    <a:pt x="400" y="450"/>
                  </a:lnTo>
                  <a:lnTo>
                    <a:pt x="410" y="461"/>
                  </a:lnTo>
                  <a:lnTo>
                    <a:pt x="421" y="470"/>
                  </a:lnTo>
                  <a:lnTo>
                    <a:pt x="426" y="473"/>
                  </a:lnTo>
                  <a:lnTo>
                    <a:pt x="432" y="477"/>
                  </a:lnTo>
                  <a:lnTo>
                    <a:pt x="436" y="481"/>
                  </a:lnTo>
                  <a:lnTo>
                    <a:pt x="442" y="485"/>
                  </a:lnTo>
                  <a:lnTo>
                    <a:pt x="456" y="490"/>
                  </a:lnTo>
                  <a:lnTo>
                    <a:pt x="470" y="494"/>
                  </a:lnTo>
                  <a:lnTo>
                    <a:pt x="484" y="497"/>
                  </a:lnTo>
                  <a:lnTo>
                    <a:pt x="491" y="497"/>
                  </a:lnTo>
                  <a:lnTo>
                    <a:pt x="500" y="497"/>
                  </a:lnTo>
                  <a:lnTo>
                    <a:pt x="517" y="497"/>
                  </a:lnTo>
                  <a:lnTo>
                    <a:pt x="534" y="496"/>
                  </a:lnTo>
                  <a:lnTo>
                    <a:pt x="549" y="493"/>
                  </a:lnTo>
                  <a:lnTo>
                    <a:pt x="564" y="491"/>
                  </a:lnTo>
                  <a:lnTo>
                    <a:pt x="578" y="487"/>
                  </a:lnTo>
                  <a:lnTo>
                    <a:pt x="593" y="484"/>
                  </a:lnTo>
                  <a:lnTo>
                    <a:pt x="627" y="473"/>
                  </a:lnTo>
                  <a:lnTo>
                    <a:pt x="662" y="465"/>
                  </a:lnTo>
                  <a:lnTo>
                    <a:pt x="705" y="455"/>
                  </a:lnTo>
                  <a:lnTo>
                    <a:pt x="741" y="447"/>
                  </a:lnTo>
                  <a:lnTo>
                    <a:pt x="754" y="446"/>
                  </a:lnTo>
                  <a:lnTo>
                    <a:pt x="757" y="446"/>
                  </a:lnTo>
                  <a:lnTo>
                    <a:pt x="757" y="447"/>
                  </a:lnTo>
                  <a:lnTo>
                    <a:pt x="755" y="449"/>
                  </a:lnTo>
                  <a:lnTo>
                    <a:pt x="749" y="452"/>
                  </a:lnTo>
                  <a:lnTo>
                    <a:pt x="741" y="455"/>
                  </a:lnTo>
                  <a:lnTo>
                    <a:pt x="731" y="456"/>
                  </a:lnTo>
                  <a:lnTo>
                    <a:pt x="711" y="461"/>
                  </a:lnTo>
                  <a:lnTo>
                    <a:pt x="699" y="462"/>
                  </a:lnTo>
                  <a:lnTo>
                    <a:pt x="688" y="467"/>
                  </a:lnTo>
                  <a:lnTo>
                    <a:pt x="679" y="470"/>
                  </a:lnTo>
                  <a:lnTo>
                    <a:pt x="658" y="476"/>
                  </a:lnTo>
                  <a:lnTo>
                    <a:pt x="638" y="482"/>
                  </a:lnTo>
                  <a:lnTo>
                    <a:pt x="629" y="487"/>
                  </a:lnTo>
                  <a:lnTo>
                    <a:pt x="618" y="491"/>
                  </a:lnTo>
                  <a:lnTo>
                    <a:pt x="633" y="496"/>
                  </a:lnTo>
                  <a:lnTo>
                    <a:pt x="645" y="502"/>
                  </a:lnTo>
                  <a:lnTo>
                    <a:pt x="670" y="516"/>
                  </a:lnTo>
                  <a:lnTo>
                    <a:pt x="680" y="522"/>
                  </a:lnTo>
                  <a:lnTo>
                    <a:pt x="693" y="529"/>
                  </a:lnTo>
                  <a:lnTo>
                    <a:pt x="712" y="544"/>
                  </a:lnTo>
                  <a:lnTo>
                    <a:pt x="723" y="552"/>
                  </a:lnTo>
                  <a:lnTo>
                    <a:pt x="734" y="558"/>
                  </a:lnTo>
                  <a:lnTo>
                    <a:pt x="755" y="569"/>
                  </a:lnTo>
                  <a:lnTo>
                    <a:pt x="767" y="573"/>
                  </a:lnTo>
                  <a:lnTo>
                    <a:pt x="780" y="576"/>
                  </a:lnTo>
                  <a:lnTo>
                    <a:pt x="793" y="579"/>
                  </a:lnTo>
                  <a:lnTo>
                    <a:pt x="807" y="579"/>
                  </a:lnTo>
                  <a:lnTo>
                    <a:pt x="815" y="579"/>
                  </a:lnTo>
                  <a:lnTo>
                    <a:pt x="822" y="576"/>
                  </a:lnTo>
                  <a:lnTo>
                    <a:pt x="825" y="575"/>
                  </a:lnTo>
                  <a:lnTo>
                    <a:pt x="828" y="572"/>
                  </a:lnTo>
                  <a:lnTo>
                    <a:pt x="833" y="567"/>
                  </a:lnTo>
                  <a:lnTo>
                    <a:pt x="844" y="555"/>
                  </a:lnTo>
                  <a:lnTo>
                    <a:pt x="853" y="540"/>
                  </a:lnTo>
                  <a:lnTo>
                    <a:pt x="860" y="532"/>
                  </a:lnTo>
                  <a:lnTo>
                    <a:pt x="866" y="525"/>
                  </a:lnTo>
                  <a:lnTo>
                    <a:pt x="874" y="519"/>
                  </a:lnTo>
                  <a:lnTo>
                    <a:pt x="882" y="514"/>
                  </a:lnTo>
                  <a:lnTo>
                    <a:pt x="891" y="509"/>
                  </a:lnTo>
                  <a:lnTo>
                    <a:pt x="900" y="506"/>
                  </a:lnTo>
                  <a:lnTo>
                    <a:pt x="909" y="503"/>
                  </a:lnTo>
                  <a:lnTo>
                    <a:pt x="920" y="503"/>
                  </a:lnTo>
                  <a:lnTo>
                    <a:pt x="932" y="502"/>
                  </a:lnTo>
                  <a:lnTo>
                    <a:pt x="943" y="502"/>
                  </a:lnTo>
                  <a:lnTo>
                    <a:pt x="964" y="505"/>
                  </a:lnTo>
                  <a:lnTo>
                    <a:pt x="984" y="506"/>
                  </a:lnTo>
                  <a:lnTo>
                    <a:pt x="996" y="506"/>
                  </a:lnTo>
                  <a:lnTo>
                    <a:pt x="1008" y="505"/>
                  </a:lnTo>
                  <a:lnTo>
                    <a:pt x="1043" y="502"/>
                  </a:lnTo>
                  <a:lnTo>
                    <a:pt x="1060" y="499"/>
                  </a:lnTo>
                  <a:lnTo>
                    <a:pt x="1068" y="496"/>
                  </a:lnTo>
                  <a:lnTo>
                    <a:pt x="1077" y="493"/>
                  </a:lnTo>
                  <a:lnTo>
                    <a:pt x="1082" y="490"/>
                  </a:lnTo>
                  <a:lnTo>
                    <a:pt x="1086" y="487"/>
                  </a:lnTo>
                  <a:lnTo>
                    <a:pt x="1094" y="481"/>
                  </a:lnTo>
                  <a:lnTo>
                    <a:pt x="1098" y="477"/>
                  </a:lnTo>
                  <a:lnTo>
                    <a:pt x="1101" y="476"/>
                  </a:lnTo>
                  <a:lnTo>
                    <a:pt x="1103" y="477"/>
                  </a:lnTo>
                  <a:lnTo>
                    <a:pt x="1104" y="481"/>
                  </a:lnTo>
                  <a:lnTo>
                    <a:pt x="1103" y="482"/>
                  </a:lnTo>
                  <a:lnTo>
                    <a:pt x="1101" y="484"/>
                  </a:lnTo>
                  <a:lnTo>
                    <a:pt x="1094" y="488"/>
                  </a:lnTo>
                  <a:lnTo>
                    <a:pt x="1083" y="493"/>
                  </a:lnTo>
                  <a:lnTo>
                    <a:pt x="1069" y="499"/>
                  </a:lnTo>
                  <a:lnTo>
                    <a:pt x="1054" y="505"/>
                  </a:lnTo>
                  <a:lnTo>
                    <a:pt x="1039" y="508"/>
                  </a:lnTo>
                  <a:lnTo>
                    <a:pt x="1024" y="512"/>
                  </a:lnTo>
                  <a:lnTo>
                    <a:pt x="1018" y="512"/>
                  </a:lnTo>
                  <a:lnTo>
                    <a:pt x="1010" y="514"/>
                  </a:lnTo>
                  <a:lnTo>
                    <a:pt x="993" y="514"/>
                  </a:lnTo>
                  <a:lnTo>
                    <a:pt x="978" y="512"/>
                  </a:lnTo>
                  <a:lnTo>
                    <a:pt x="946" y="511"/>
                  </a:lnTo>
                  <a:lnTo>
                    <a:pt x="928" y="511"/>
                  </a:lnTo>
                  <a:lnTo>
                    <a:pt x="912" y="512"/>
                  </a:lnTo>
                  <a:lnTo>
                    <a:pt x="905" y="514"/>
                  </a:lnTo>
                  <a:lnTo>
                    <a:pt x="897" y="516"/>
                  </a:lnTo>
                  <a:lnTo>
                    <a:pt x="889" y="520"/>
                  </a:lnTo>
                  <a:lnTo>
                    <a:pt x="882" y="525"/>
                  </a:lnTo>
                  <a:lnTo>
                    <a:pt x="877" y="528"/>
                  </a:lnTo>
                  <a:lnTo>
                    <a:pt x="873" y="532"/>
                  </a:lnTo>
                  <a:lnTo>
                    <a:pt x="866" y="540"/>
                  </a:lnTo>
                  <a:lnTo>
                    <a:pt x="862" y="549"/>
                  </a:lnTo>
                  <a:lnTo>
                    <a:pt x="857" y="558"/>
                  </a:lnTo>
                  <a:lnTo>
                    <a:pt x="853" y="566"/>
                  </a:lnTo>
                  <a:lnTo>
                    <a:pt x="847" y="573"/>
                  </a:lnTo>
                  <a:lnTo>
                    <a:pt x="844" y="576"/>
                  </a:lnTo>
                  <a:lnTo>
                    <a:pt x="839" y="581"/>
                  </a:lnTo>
                  <a:lnTo>
                    <a:pt x="830" y="587"/>
                  </a:lnTo>
                  <a:lnTo>
                    <a:pt x="839" y="589"/>
                  </a:lnTo>
                  <a:lnTo>
                    <a:pt x="848" y="590"/>
                  </a:lnTo>
                  <a:lnTo>
                    <a:pt x="857" y="593"/>
                  </a:lnTo>
                  <a:lnTo>
                    <a:pt x="866" y="598"/>
                  </a:lnTo>
                  <a:lnTo>
                    <a:pt x="876" y="602"/>
                  </a:lnTo>
                  <a:lnTo>
                    <a:pt x="885" y="607"/>
                  </a:lnTo>
                  <a:lnTo>
                    <a:pt x="900" y="617"/>
                  </a:lnTo>
                  <a:lnTo>
                    <a:pt x="923" y="636"/>
                  </a:lnTo>
                  <a:lnTo>
                    <a:pt x="929" y="640"/>
                  </a:lnTo>
                  <a:lnTo>
                    <a:pt x="931" y="642"/>
                  </a:lnTo>
                  <a:lnTo>
                    <a:pt x="886" y="622"/>
                  </a:lnTo>
                  <a:lnTo>
                    <a:pt x="853" y="610"/>
                  </a:lnTo>
                  <a:lnTo>
                    <a:pt x="838" y="604"/>
                  </a:lnTo>
                  <a:lnTo>
                    <a:pt x="822" y="601"/>
                  </a:lnTo>
                  <a:lnTo>
                    <a:pt x="807" y="599"/>
                  </a:lnTo>
                  <a:lnTo>
                    <a:pt x="793" y="598"/>
                  </a:lnTo>
                  <a:lnTo>
                    <a:pt x="778" y="595"/>
                  </a:lnTo>
                  <a:lnTo>
                    <a:pt x="770" y="593"/>
                  </a:lnTo>
                  <a:lnTo>
                    <a:pt x="764" y="592"/>
                  </a:lnTo>
                  <a:lnTo>
                    <a:pt x="757" y="589"/>
                  </a:lnTo>
                  <a:lnTo>
                    <a:pt x="751" y="586"/>
                  </a:lnTo>
                  <a:lnTo>
                    <a:pt x="743" y="582"/>
                  </a:lnTo>
                  <a:lnTo>
                    <a:pt x="735" y="579"/>
                  </a:lnTo>
                  <a:lnTo>
                    <a:pt x="717" y="566"/>
                  </a:lnTo>
                  <a:lnTo>
                    <a:pt x="700" y="554"/>
                  </a:lnTo>
                  <a:lnTo>
                    <a:pt x="683" y="541"/>
                  </a:lnTo>
                  <a:lnTo>
                    <a:pt x="668" y="532"/>
                  </a:lnTo>
                  <a:lnTo>
                    <a:pt x="651" y="523"/>
                  </a:lnTo>
                  <a:lnTo>
                    <a:pt x="642" y="520"/>
                  </a:lnTo>
                  <a:lnTo>
                    <a:pt x="635" y="517"/>
                  </a:lnTo>
                  <a:lnTo>
                    <a:pt x="629" y="516"/>
                  </a:lnTo>
                  <a:lnTo>
                    <a:pt x="624" y="514"/>
                  </a:lnTo>
                  <a:lnTo>
                    <a:pt x="615" y="512"/>
                  </a:lnTo>
                  <a:lnTo>
                    <a:pt x="604" y="511"/>
                  </a:lnTo>
                  <a:lnTo>
                    <a:pt x="592" y="511"/>
                  </a:lnTo>
                  <a:lnTo>
                    <a:pt x="558" y="511"/>
                  </a:lnTo>
                  <a:lnTo>
                    <a:pt x="542" y="512"/>
                  </a:lnTo>
                  <a:lnTo>
                    <a:pt x="528" y="514"/>
                  </a:lnTo>
                  <a:lnTo>
                    <a:pt x="497" y="517"/>
                  </a:lnTo>
                  <a:lnTo>
                    <a:pt x="464" y="522"/>
                  </a:lnTo>
                  <a:lnTo>
                    <a:pt x="470" y="531"/>
                  </a:lnTo>
                  <a:lnTo>
                    <a:pt x="473" y="541"/>
                  </a:lnTo>
                  <a:lnTo>
                    <a:pt x="476" y="551"/>
                  </a:lnTo>
                  <a:lnTo>
                    <a:pt x="479" y="560"/>
                  </a:lnTo>
                  <a:lnTo>
                    <a:pt x="481" y="579"/>
                  </a:lnTo>
                  <a:lnTo>
                    <a:pt x="484" y="590"/>
                  </a:lnTo>
                  <a:lnTo>
                    <a:pt x="485" y="601"/>
                  </a:lnTo>
                  <a:lnTo>
                    <a:pt x="490" y="616"/>
                  </a:lnTo>
                  <a:lnTo>
                    <a:pt x="493" y="630"/>
                  </a:lnTo>
                  <a:lnTo>
                    <a:pt x="503" y="654"/>
                  </a:lnTo>
                  <a:lnTo>
                    <a:pt x="508" y="666"/>
                  </a:lnTo>
                  <a:lnTo>
                    <a:pt x="513" y="678"/>
                  </a:lnTo>
                  <a:lnTo>
                    <a:pt x="516" y="692"/>
                  </a:lnTo>
                  <a:lnTo>
                    <a:pt x="520" y="707"/>
                  </a:lnTo>
                  <a:lnTo>
                    <a:pt x="523" y="724"/>
                  </a:lnTo>
                  <a:lnTo>
                    <a:pt x="528" y="741"/>
                  </a:lnTo>
                  <a:lnTo>
                    <a:pt x="532" y="756"/>
                  </a:lnTo>
                  <a:lnTo>
                    <a:pt x="535" y="762"/>
                  </a:lnTo>
                  <a:lnTo>
                    <a:pt x="540" y="770"/>
                  </a:lnTo>
                  <a:lnTo>
                    <a:pt x="548" y="782"/>
                  </a:lnTo>
                  <a:lnTo>
                    <a:pt x="552" y="786"/>
                  </a:lnTo>
                  <a:lnTo>
                    <a:pt x="558" y="791"/>
                  </a:lnTo>
                  <a:lnTo>
                    <a:pt x="564" y="794"/>
                  </a:lnTo>
                  <a:lnTo>
                    <a:pt x="571" y="797"/>
                  </a:lnTo>
                  <a:lnTo>
                    <a:pt x="578" y="800"/>
                  </a:lnTo>
                  <a:lnTo>
                    <a:pt x="586" y="800"/>
                  </a:lnTo>
                  <a:lnTo>
                    <a:pt x="600" y="802"/>
                  </a:lnTo>
                  <a:lnTo>
                    <a:pt x="613" y="802"/>
                  </a:lnTo>
                  <a:lnTo>
                    <a:pt x="638" y="800"/>
                  </a:lnTo>
                  <a:lnTo>
                    <a:pt x="662" y="799"/>
                  </a:lnTo>
                  <a:lnTo>
                    <a:pt x="674" y="799"/>
                  </a:lnTo>
                  <a:lnTo>
                    <a:pt x="688" y="800"/>
                  </a:lnTo>
                  <a:lnTo>
                    <a:pt x="702" y="802"/>
                  </a:lnTo>
                  <a:lnTo>
                    <a:pt x="714" y="806"/>
                  </a:lnTo>
                  <a:lnTo>
                    <a:pt x="728" y="811"/>
                  </a:lnTo>
                  <a:lnTo>
                    <a:pt x="738" y="817"/>
                  </a:lnTo>
                  <a:lnTo>
                    <a:pt x="749" y="823"/>
                  </a:lnTo>
                  <a:lnTo>
                    <a:pt x="757" y="827"/>
                  </a:lnTo>
                  <a:lnTo>
                    <a:pt x="761" y="832"/>
                  </a:lnTo>
                  <a:lnTo>
                    <a:pt x="763" y="832"/>
                  </a:lnTo>
                  <a:lnTo>
                    <a:pt x="751" y="832"/>
                  </a:lnTo>
                  <a:lnTo>
                    <a:pt x="741" y="829"/>
                  </a:lnTo>
                  <a:lnTo>
                    <a:pt x="722" y="823"/>
                  </a:lnTo>
                  <a:lnTo>
                    <a:pt x="703" y="815"/>
                  </a:lnTo>
                  <a:lnTo>
                    <a:pt x="694" y="814"/>
                  </a:lnTo>
                  <a:lnTo>
                    <a:pt x="682" y="811"/>
                  </a:lnTo>
                  <a:lnTo>
                    <a:pt x="668" y="811"/>
                  </a:lnTo>
                  <a:lnTo>
                    <a:pt x="654" y="809"/>
                  </a:lnTo>
                  <a:lnTo>
                    <a:pt x="629" y="809"/>
                  </a:lnTo>
                  <a:lnTo>
                    <a:pt x="575" y="811"/>
                  </a:lnTo>
                  <a:lnTo>
                    <a:pt x="596" y="831"/>
                  </a:lnTo>
                  <a:lnTo>
                    <a:pt x="616" y="847"/>
                  </a:lnTo>
                  <a:lnTo>
                    <a:pt x="638" y="861"/>
                  </a:lnTo>
                  <a:lnTo>
                    <a:pt x="658" y="873"/>
                  </a:lnTo>
                  <a:lnTo>
                    <a:pt x="680" y="884"/>
                  </a:lnTo>
                  <a:lnTo>
                    <a:pt x="702" y="896"/>
                  </a:lnTo>
                  <a:lnTo>
                    <a:pt x="752" y="919"/>
                  </a:lnTo>
                  <a:lnTo>
                    <a:pt x="770" y="929"/>
                  </a:lnTo>
                  <a:lnTo>
                    <a:pt x="790" y="945"/>
                  </a:lnTo>
                  <a:lnTo>
                    <a:pt x="812" y="961"/>
                  </a:lnTo>
                  <a:lnTo>
                    <a:pt x="831" y="977"/>
                  </a:lnTo>
                  <a:lnTo>
                    <a:pt x="847" y="990"/>
                  </a:lnTo>
                  <a:lnTo>
                    <a:pt x="856" y="999"/>
                  </a:lnTo>
                  <a:lnTo>
                    <a:pt x="857" y="1001"/>
                  </a:lnTo>
                  <a:lnTo>
                    <a:pt x="856" y="1001"/>
                  </a:lnTo>
                  <a:lnTo>
                    <a:pt x="845" y="992"/>
                  </a:lnTo>
                  <a:lnTo>
                    <a:pt x="822" y="974"/>
                  </a:lnTo>
                  <a:lnTo>
                    <a:pt x="810" y="966"/>
                  </a:lnTo>
                  <a:lnTo>
                    <a:pt x="798" y="958"/>
                  </a:lnTo>
                  <a:lnTo>
                    <a:pt x="760" y="937"/>
                  </a:lnTo>
                  <a:lnTo>
                    <a:pt x="723" y="920"/>
                  </a:lnTo>
                  <a:lnTo>
                    <a:pt x="688" y="902"/>
                  </a:lnTo>
                  <a:lnTo>
                    <a:pt x="650" y="882"/>
                  </a:lnTo>
                  <a:lnTo>
                    <a:pt x="624" y="867"/>
                  </a:lnTo>
                  <a:lnTo>
                    <a:pt x="600" y="853"/>
                  </a:lnTo>
                  <a:lnTo>
                    <a:pt x="577" y="838"/>
                  </a:lnTo>
                  <a:lnTo>
                    <a:pt x="568" y="831"/>
                  </a:lnTo>
                  <a:lnTo>
                    <a:pt x="557" y="823"/>
                  </a:lnTo>
                  <a:lnTo>
                    <a:pt x="548" y="814"/>
                  </a:lnTo>
                  <a:lnTo>
                    <a:pt x="540" y="805"/>
                  </a:lnTo>
                  <a:lnTo>
                    <a:pt x="532" y="796"/>
                  </a:lnTo>
                  <a:lnTo>
                    <a:pt x="525" y="785"/>
                  </a:lnTo>
                  <a:lnTo>
                    <a:pt x="520" y="773"/>
                  </a:lnTo>
                  <a:lnTo>
                    <a:pt x="514" y="761"/>
                  </a:lnTo>
                  <a:lnTo>
                    <a:pt x="510" y="747"/>
                  </a:lnTo>
                  <a:lnTo>
                    <a:pt x="506" y="733"/>
                  </a:lnTo>
                  <a:lnTo>
                    <a:pt x="503" y="718"/>
                  </a:lnTo>
                  <a:lnTo>
                    <a:pt x="500" y="703"/>
                  </a:lnTo>
                  <a:lnTo>
                    <a:pt x="496" y="689"/>
                  </a:lnTo>
                  <a:lnTo>
                    <a:pt x="493" y="677"/>
                  </a:lnTo>
                  <a:lnTo>
                    <a:pt x="484" y="651"/>
                  </a:lnTo>
                  <a:lnTo>
                    <a:pt x="471" y="622"/>
                  </a:lnTo>
                  <a:lnTo>
                    <a:pt x="464" y="602"/>
                  </a:lnTo>
                  <a:lnTo>
                    <a:pt x="459" y="584"/>
                  </a:lnTo>
                  <a:lnTo>
                    <a:pt x="453" y="566"/>
                  </a:lnTo>
                  <a:lnTo>
                    <a:pt x="445" y="546"/>
                  </a:lnTo>
                  <a:lnTo>
                    <a:pt x="436" y="531"/>
                  </a:lnTo>
                  <a:lnTo>
                    <a:pt x="432" y="523"/>
                  </a:lnTo>
                  <a:lnTo>
                    <a:pt x="427" y="517"/>
                  </a:lnTo>
                  <a:lnTo>
                    <a:pt x="416" y="506"/>
                  </a:lnTo>
                  <a:lnTo>
                    <a:pt x="406" y="496"/>
                  </a:lnTo>
                  <a:lnTo>
                    <a:pt x="383" y="476"/>
                  </a:lnTo>
                  <a:lnTo>
                    <a:pt x="372" y="465"/>
                  </a:lnTo>
                  <a:lnTo>
                    <a:pt x="360" y="452"/>
                  </a:lnTo>
                  <a:lnTo>
                    <a:pt x="351" y="441"/>
                  </a:lnTo>
                  <a:lnTo>
                    <a:pt x="343" y="430"/>
                  </a:lnTo>
                  <a:lnTo>
                    <a:pt x="331" y="411"/>
                  </a:lnTo>
                  <a:lnTo>
                    <a:pt x="319" y="389"/>
                  </a:lnTo>
                  <a:lnTo>
                    <a:pt x="311" y="379"/>
                  </a:lnTo>
                  <a:lnTo>
                    <a:pt x="304" y="366"/>
                  </a:lnTo>
                  <a:lnTo>
                    <a:pt x="267" y="404"/>
                  </a:lnTo>
                  <a:lnTo>
                    <a:pt x="250" y="421"/>
                  </a:lnTo>
                  <a:lnTo>
                    <a:pt x="235" y="438"/>
                  </a:lnTo>
                  <a:lnTo>
                    <a:pt x="220" y="455"/>
                  </a:lnTo>
                  <a:lnTo>
                    <a:pt x="204" y="473"/>
                  </a:lnTo>
                  <a:lnTo>
                    <a:pt x="189" y="491"/>
                  </a:lnTo>
                  <a:lnTo>
                    <a:pt x="172" y="514"/>
                  </a:lnTo>
                  <a:lnTo>
                    <a:pt x="156" y="537"/>
                  </a:lnTo>
                  <a:lnTo>
                    <a:pt x="139" y="561"/>
                  </a:lnTo>
                  <a:lnTo>
                    <a:pt x="136" y="564"/>
                  </a:lnTo>
                  <a:lnTo>
                    <a:pt x="133" y="567"/>
                  </a:lnTo>
                  <a:lnTo>
                    <a:pt x="127" y="573"/>
                  </a:lnTo>
                  <a:lnTo>
                    <a:pt x="124" y="576"/>
                  </a:lnTo>
                  <a:lnTo>
                    <a:pt x="122" y="579"/>
                  </a:lnTo>
                  <a:lnTo>
                    <a:pt x="121" y="584"/>
                  </a:lnTo>
                  <a:lnTo>
                    <a:pt x="119" y="589"/>
                  </a:lnTo>
                  <a:lnTo>
                    <a:pt x="121" y="595"/>
                  </a:lnTo>
                  <a:lnTo>
                    <a:pt x="124" y="601"/>
                  </a:lnTo>
                  <a:lnTo>
                    <a:pt x="127" y="605"/>
                  </a:lnTo>
                  <a:lnTo>
                    <a:pt x="131" y="610"/>
                  </a:lnTo>
                  <a:lnTo>
                    <a:pt x="142" y="619"/>
                  </a:lnTo>
                  <a:lnTo>
                    <a:pt x="148" y="625"/>
                  </a:lnTo>
                  <a:lnTo>
                    <a:pt x="151" y="631"/>
                  </a:lnTo>
                  <a:lnTo>
                    <a:pt x="169" y="660"/>
                  </a:lnTo>
                  <a:lnTo>
                    <a:pt x="183" y="687"/>
                  </a:lnTo>
                  <a:lnTo>
                    <a:pt x="195" y="716"/>
                  </a:lnTo>
                  <a:lnTo>
                    <a:pt x="211" y="747"/>
                  </a:lnTo>
                  <a:lnTo>
                    <a:pt x="214" y="753"/>
                  </a:lnTo>
                  <a:lnTo>
                    <a:pt x="217" y="759"/>
                  </a:lnTo>
                  <a:lnTo>
                    <a:pt x="223" y="768"/>
                  </a:lnTo>
                  <a:lnTo>
                    <a:pt x="229" y="776"/>
                  </a:lnTo>
                  <a:lnTo>
                    <a:pt x="236" y="783"/>
                  </a:lnTo>
                  <a:lnTo>
                    <a:pt x="252" y="797"/>
                  </a:lnTo>
                  <a:lnTo>
                    <a:pt x="269" y="814"/>
                  </a:lnTo>
                  <a:lnTo>
                    <a:pt x="278" y="824"/>
                  </a:lnTo>
                  <a:lnTo>
                    <a:pt x="287" y="834"/>
                  </a:lnTo>
                  <a:lnTo>
                    <a:pt x="293" y="844"/>
                  </a:lnTo>
                  <a:lnTo>
                    <a:pt x="299" y="855"/>
                  </a:lnTo>
                  <a:lnTo>
                    <a:pt x="310" y="876"/>
                  </a:lnTo>
                  <a:lnTo>
                    <a:pt x="322" y="899"/>
                  </a:lnTo>
                  <a:lnTo>
                    <a:pt x="330" y="913"/>
                  </a:lnTo>
                  <a:lnTo>
                    <a:pt x="336" y="925"/>
                  </a:lnTo>
                  <a:lnTo>
                    <a:pt x="348" y="948"/>
                  </a:lnTo>
                  <a:lnTo>
                    <a:pt x="354" y="957"/>
                  </a:lnTo>
                  <a:lnTo>
                    <a:pt x="363" y="967"/>
                  </a:lnTo>
                  <a:lnTo>
                    <a:pt x="372" y="977"/>
                  </a:lnTo>
                  <a:lnTo>
                    <a:pt x="377" y="980"/>
                  </a:lnTo>
                  <a:lnTo>
                    <a:pt x="384" y="984"/>
                  </a:lnTo>
                  <a:lnTo>
                    <a:pt x="398" y="993"/>
                  </a:lnTo>
                  <a:lnTo>
                    <a:pt x="420" y="1009"/>
                  </a:lnTo>
                  <a:lnTo>
                    <a:pt x="449" y="1028"/>
                  </a:lnTo>
                  <a:lnTo>
                    <a:pt x="481" y="1050"/>
                  </a:lnTo>
                  <a:lnTo>
                    <a:pt x="516" y="1069"/>
                  </a:lnTo>
                  <a:lnTo>
                    <a:pt x="534" y="1079"/>
                  </a:lnTo>
                  <a:lnTo>
                    <a:pt x="552" y="1088"/>
                  </a:lnTo>
                  <a:lnTo>
                    <a:pt x="569" y="1094"/>
                  </a:lnTo>
                  <a:lnTo>
                    <a:pt x="586" y="1100"/>
                  </a:lnTo>
                  <a:lnTo>
                    <a:pt x="601" y="1103"/>
                  </a:lnTo>
                  <a:lnTo>
                    <a:pt x="616" y="1104"/>
                  </a:lnTo>
                  <a:lnTo>
                    <a:pt x="622" y="1103"/>
                  </a:lnTo>
                  <a:lnTo>
                    <a:pt x="630" y="1103"/>
                  </a:lnTo>
                  <a:lnTo>
                    <a:pt x="641" y="1100"/>
                  </a:lnTo>
                  <a:lnTo>
                    <a:pt x="653" y="1097"/>
                  </a:lnTo>
                  <a:lnTo>
                    <a:pt x="659" y="1095"/>
                  </a:lnTo>
                  <a:lnTo>
                    <a:pt x="667" y="1094"/>
                  </a:lnTo>
                  <a:lnTo>
                    <a:pt x="677" y="1092"/>
                  </a:lnTo>
                  <a:lnTo>
                    <a:pt x="688" y="1089"/>
                  </a:lnTo>
                  <a:lnTo>
                    <a:pt x="709" y="1082"/>
                  </a:lnTo>
                  <a:lnTo>
                    <a:pt x="731" y="1074"/>
                  </a:lnTo>
                  <a:lnTo>
                    <a:pt x="749" y="1063"/>
                  </a:lnTo>
                  <a:lnTo>
                    <a:pt x="761" y="1053"/>
                  </a:lnTo>
                  <a:lnTo>
                    <a:pt x="776" y="1036"/>
                  </a:lnTo>
                  <a:lnTo>
                    <a:pt x="783" y="1031"/>
                  </a:lnTo>
                  <a:lnTo>
                    <a:pt x="784" y="1030"/>
                  </a:lnTo>
                  <a:lnTo>
                    <a:pt x="786" y="1031"/>
                  </a:lnTo>
                  <a:lnTo>
                    <a:pt x="784" y="1033"/>
                  </a:lnTo>
                  <a:lnTo>
                    <a:pt x="783" y="1037"/>
                  </a:lnTo>
                  <a:lnTo>
                    <a:pt x="773" y="1053"/>
                  </a:lnTo>
                  <a:lnTo>
                    <a:pt x="770" y="1056"/>
                  </a:lnTo>
                  <a:lnTo>
                    <a:pt x="767" y="1060"/>
                  </a:lnTo>
                  <a:lnTo>
                    <a:pt x="764" y="1063"/>
                  </a:lnTo>
                  <a:lnTo>
                    <a:pt x="761" y="1068"/>
                  </a:lnTo>
                  <a:lnTo>
                    <a:pt x="757" y="1071"/>
                  </a:lnTo>
                  <a:lnTo>
                    <a:pt x="754" y="1072"/>
                  </a:lnTo>
                  <a:lnTo>
                    <a:pt x="746" y="1079"/>
                  </a:lnTo>
                  <a:lnTo>
                    <a:pt x="738" y="1082"/>
                  </a:lnTo>
                  <a:lnTo>
                    <a:pt x="729" y="1085"/>
                  </a:lnTo>
                  <a:lnTo>
                    <a:pt x="712" y="1091"/>
                  </a:lnTo>
                  <a:lnTo>
                    <a:pt x="693" y="1094"/>
                  </a:lnTo>
                  <a:lnTo>
                    <a:pt x="674" y="1098"/>
                  </a:lnTo>
                  <a:lnTo>
                    <a:pt x="654" y="1103"/>
                  </a:lnTo>
                  <a:lnTo>
                    <a:pt x="644" y="1106"/>
                  </a:lnTo>
                  <a:lnTo>
                    <a:pt x="635" y="1109"/>
                  </a:lnTo>
                  <a:lnTo>
                    <a:pt x="648" y="1115"/>
                  </a:lnTo>
                  <a:lnTo>
                    <a:pt x="662" y="1121"/>
                  </a:lnTo>
                  <a:lnTo>
                    <a:pt x="685" y="1130"/>
                  </a:lnTo>
                  <a:lnTo>
                    <a:pt x="709" y="1141"/>
                  </a:lnTo>
                  <a:lnTo>
                    <a:pt x="720" y="1149"/>
                  </a:lnTo>
                  <a:lnTo>
                    <a:pt x="734" y="1158"/>
                  </a:lnTo>
                  <a:lnTo>
                    <a:pt x="773" y="1188"/>
                  </a:lnTo>
                  <a:lnTo>
                    <a:pt x="792" y="1200"/>
                  </a:lnTo>
                  <a:lnTo>
                    <a:pt x="809" y="1212"/>
                  </a:lnTo>
                  <a:lnTo>
                    <a:pt x="827" y="1222"/>
                  </a:lnTo>
                  <a:lnTo>
                    <a:pt x="838" y="1225"/>
                  </a:lnTo>
                  <a:lnTo>
                    <a:pt x="847" y="1228"/>
                  </a:lnTo>
                  <a:lnTo>
                    <a:pt x="857" y="1231"/>
                  </a:lnTo>
                  <a:lnTo>
                    <a:pt x="868" y="1232"/>
                  </a:lnTo>
                  <a:lnTo>
                    <a:pt x="880" y="1234"/>
                  </a:lnTo>
                  <a:lnTo>
                    <a:pt x="892" y="1234"/>
                  </a:lnTo>
                  <a:lnTo>
                    <a:pt x="1034" y="1234"/>
                  </a:lnTo>
                  <a:lnTo>
                    <a:pt x="1043" y="1235"/>
                  </a:lnTo>
                  <a:lnTo>
                    <a:pt x="1051" y="1237"/>
                  </a:lnTo>
                  <a:lnTo>
                    <a:pt x="1056" y="1238"/>
                  </a:lnTo>
                  <a:lnTo>
                    <a:pt x="1060" y="1240"/>
                  </a:lnTo>
                  <a:lnTo>
                    <a:pt x="1069" y="1244"/>
                  </a:lnTo>
                  <a:lnTo>
                    <a:pt x="1079" y="1249"/>
                  </a:lnTo>
                  <a:lnTo>
                    <a:pt x="1088" y="1255"/>
                  </a:lnTo>
                  <a:lnTo>
                    <a:pt x="1095" y="1261"/>
                  </a:lnTo>
                  <a:lnTo>
                    <a:pt x="1103" y="1267"/>
                  </a:lnTo>
                  <a:lnTo>
                    <a:pt x="1117" y="1279"/>
                  </a:lnTo>
                  <a:lnTo>
                    <a:pt x="1129" y="1290"/>
                  </a:lnTo>
                  <a:lnTo>
                    <a:pt x="1138" y="1301"/>
                  </a:lnTo>
                  <a:lnTo>
                    <a:pt x="1114" y="1279"/>
                  </a:lnTo>
                  <a:lnTo>
                    <a:pt x="1101" y="1269"/>
                  </a:lnTo>
                  <a:lnTo>
                    <a:pt x="1089" y="1260"/>
                  </a:lnTo>
                  <a:lnTo>
                    <a:pt x="1083" y="1257"/>
                  </a:lnTo>
                  <a:lnTo>
                    <a:pt x="1077" y="1252"/>
                  </a:lnTo>
                  <a:lnTo>
                    <a:pt x="1071" y="1249"/>
                  </a:lnTo>
                  <a:lnTo>
                    <a:pt x="1063" y="1247"/>
                  </a:lnTo>
                  <a:lnTo>
                    <a:pt x="1056" y="1244"/>
                  </a:lnTo>
                  <a:lnTo>
                    <a:pt x="1048" y="1243"/>
                  </a:lnTo>
                  <a:lnTo>
                    <a:pt x="1040" y="1243"/>
                  </a:lnTo>
                  <a:lnTo>
                    <a:pt x="1031" y="1243"/>
                  </a:lnTo>
                  <a:lnTo>
                    <a:pt x="891" y="1243"/>
                  </a:lnTo>
                  <a:lnTo>
                    <a:pt x="882" y="1241"/>
                  </a:lnTo>
                  <a:lnTo>
                    <a:pt x="874" y="1241"/>
                  </a:lnTo>
                  <a:lnTo>
                    <a:pt x="860" y="1240"/>
                  </a:lnTo>
                  <a:lnTo>
                    <a:pt x="847" y="1237"/>
                  </a:lnTo>
                  <a:lnTo>
                    <a:pt x="841" y="1237"/>
                  </a:lnTo>
                  <a:lnTo>
                    <a:pt x="831" y="1237"/>
                  </a:lnTo>
                  <a:lnTo>
                    <a:pt x="838" y="1246"/>
                  </a:lnTo>
                  <a:lnTo>
                    <a:pt x="845" y="1255"/>
                  </a:lnTo>
                  <a:lnTo>
                    <a:pt x="853" y="1264"/>
                  </a:lnTo>
                  <a:lnTo>
                    <a:pt x="863" y="1275"/>
                  </a:lnTo>
                  <a:lnTo>
                    <a:pt x="874" y="1284"/>
                  </a:lnTo>
                  <a:lnTo>
                    <a:pt x="885" y="1293"/>
                  </a:lnTo>
                  <a:lnTo>
                    <a:pt x="909" y="1311"/>
                  </a:lnTo>
                  <a:lnTo>
                    <a:pt x="931" y="1327"/>
                  </a:lnTo>
                  <a:lnTo>
                    <a:pt x="949" y="1339"/>
                  </a:lnTo>
                  <a:lnTo>
                    <a:pt x="966" y="1349"/>
                  </a:lnTo>
                  <a:lnTo>
                    <a:pt x="960" y="1349"/>
                  </a:lnTo>
                  <a:lnTo>
                    <a:pt x="953" y="1348"/>
                  </a:lnTo>
                  <a:lnTo>
                    <a:pt x="940" y="1345"/>
                  </a:lnTo>
                  <a:lnTo>
                    <a:pt x="928" y="1337"/>
                  </a:lnTo>
                  <a:lnTo>
                    <a:pt x="915" y="1330"/>
                  </a:lnTo>
                  <a:lnTo>
                    <a:pt x="902" y="1321"/>
                  </a:lnTo>
                  <a:lnTo>
                    <a:pt x="889" y="1311"/>
                  </a:lnTo>
                  <a:lnTo>
                    <a:pt x="870" y="1295"/>
                  </a:lnTo>
                  <a:lnTo>
                    <a:pt x="853" y="1279"/>
                  </a:lnTo>
                  <a:lnTo>
                    <a:pt x="838" y="1266"/>
                  </a:lnTo>
                  <a:lnTo>
                    <a:pt x="810" y="1240"/>
                  </a:lnTo>
                  <a:lnTo>
                    <a:pt x="783" y="1216"/>
                  </a:lnTo>
                  <a:lnTo>
                    <a:pt x="767" y="1202"/>
                  </a:lnTo>
                  <a:lnTo>
                    <a:pt x="749" y="1190"/>
                  </a:lnTo>
                  <a:lnTo>
                    <a:pt x="725" y="1173"/>
                  </a:lnTo>
                  <a:lnTo>
                    <a:pt x="702" y="1161"/>
                  </a:lnTo>
                  <a:lnTo>
                    <a:pt x="679" y="1150"/>
                  </a:lnTo>
                  <a:lnTo>
                    <a:pt x="658" y="1141"/>
                  </a:lnTo>
                  <a:lnTo>
                    <a:pt x="635" y="1133"/>
                  </a:lnTo>
                  <a:lnTo>
                    <a:pt x="610" y="1126"/>
                  </a:lnTo>
                  <a:lnTo>
                    <a:pt x="584" y="1118"/>
                  </a:lnTo>
                  <a:lnTo>
                    <a:pt x="557" y="1109"/>
                  </a:lnTo>
                  <a:lnTo>
                    <a:pt x="539" y="1103"/>
                  </a:lnTo>
                  <a:lnTo>
                    <a:pt x="522" y="1095"/>
                  </a:lnTo>
                  <a:lnTo>
                    <a:pt x="506" y="1089"/>
                  </a:lnTo>
                  <a:lnTo>
                    <a:pt x="493" y="1082"/>
                  </a:lnTo>
                  <a:lnTo>
                    <a:pt x="464" y="1065"/>
                  </a:lnTo>
                  <a:lnTo>
                    <a:pt x="432" y="1045"/>
                  </a:lnTo>
                  <a:lnTo>
                    <a:pt x="401" y="1028"/>
                  </a:lnTo>
                  <a:lnTo>
                    <a:pt x="374" y="1013"/>
                  </a:lnTo>
                  <a:lnTo>
                    <a:pt x="360" y="1004"/>
                  </a:lnTo>
                  <a:lnTo>
                    <a:pt x="348" y="995"/>
                  </a:lnTo>
                  <a:lnTo>
                    <a:pt x="337" y="983"/>
                  </a:lnTo>
                  <a:lnTo>
                    <a:pt x="325" y="969"/>
                  </a:lnTo>
                  <a:lnTo>
                    <a:pt x="310" y="948"/>
                  </a:lnTo>
                  <a:lnTo>
                    <a:pt x="297" y="926"/>
                  </a:lnTo>
                  <a:lnTo>
                    <a:pt x="273" y="890"/>
                  </a:lnTo>
                  <a:lnTo>
                    <a:pt x="249" y="853"/>
                  </a:lnTo>
                  <a:lnTo>
                    <a:pt x="235" y="834"/>
                  </a:lnTo>
                  <a:lnTo>
                    <a:pt x="218" y="814"/>
                  </a:lnTo>
                  <a:lnTo>
                    <a:pt x="220" y="896"/>
                  </a:lnTo>
                  <a:lnTo>
                    <a:pt x="221" y="977"/>
                  </a:lnTo>
                  <a:lnTo>
                    <a:pt x="221" y="989"/>
                  </a:lnTo>
                  <a:lnTo>
                    <a:pt x="223" y="999"/>
                  </a:lnTo>
                  <a:lnTo>
                    <a:pt x="227" y="1022"/>
                  </a:lnTo>
                  <a:lnTo>
                    <a:pt x="233" y="1044"/>
                  </a:lnTo>
                  <a:lnTo>
                    <a:pt x="240" y="1063"/>
                  </a:lnTo>
                  <a:lnTo>
                    <a:pt x="247" y="1079"/>
                  </a:lnTo>
                  <a:lnTo>
                    <a:pt x="253" y="1092"/>
                  </a:lnTo>
                  <a:lnTo>
                    <a:pt x="258" y="1103"/>
                  </a:lnTo>
                  <a:lnTo>
                    <a:pt x="249" y="1095"/>
                  </a:lnTo>
                  <a:lnTo>
                    <a:pt x="240" y="1088"/>
                  </a:lnTo>
                  <a:lnTo>
                    <a:pt x="232" y="1077"/>
                  </a:lnTo>
                  <a:lnTo>
                    <a:pt x="226" y="1066"/>
                  </a:lnTo>
                  <a:lnTo>
                    <a:pt x="221" y="1054"/>
                  </a:lnTo>
                  <a:lnTo>
                    <a:pt x="217" y="1044"/>
                  </a:lnTo>
                  <a:lnTo>
                    <a:pt x="214" y="1031"/>
                  </a:lnTo>
                  <a:lnTo>
                    <a:pt x="211" y="1019"/>
                  </a:lnTo>
                  <a:lnTo>
                    <a:pt x="207" y="998"/>
                  </a:lnTo>
                  <a:lnTo>
                    <a:pt x="204" y="977"/>
                  </a:lnTo>
                  <a:lnTo>
                    <a:pt x="200" y="940"/>
                  </a:lnTo>
                  <a:lnTo>
                    <a:pt x="198" y="904"/>
                  </a:lnTo>
                  <a:lnTo>
                    <a:pt x="194" y="862"/>
                  </a:lnTo>
                  <a:lnTo>
                    <a:pt x="191" y="826"/>
                  </a:lnTo>
                  <a:lnTo>
                    <a:pt x="186" y="792"/>
                  </a:lnTo>
                  <a:lnTo>
                    <a:pt x="183" y="776"/>
                  </a:lnTo>
                  <a:lnTo>
                    <a:pt x="179" y="761"/>
                  </a:lnTo>
                  <a:lnTo>
                    <a:pt x="175" y="745"/>
                  </a:lnTo>
                  <a:lnTo>
                    <a:pt x="169" y="732"/>
                  </a:lnTo>
                  <a:lnTo>
                    <a:pt x="165" y="716"/>
                  </a:lnTo>
                  <a:lnTo>
                    <a:pt x="157" y="703"/>
                  </a:lnTo>
                  <a:lnTo>
                    <a:pt x="151" y="689"/>
                  </a:lnTo>
                  <a:lnTo>
                    <a:pt x="142" y="675"/>
                  </a:lnTo>
                  <a:lnTo>
                    <a:pt x="133" y="662"/>
                  </a:lnTo>
                  <a:lnTo>
                    <a:pt x="122" y="649"/>
                  </a:lnTo>
                  <a:lnTo>
                    <a:pt x="111" y="636"/>
                  </a:lnTo>
                  <a:lnTo>
                    <a:pt x="98" y="622"/>
                  </a:lnTo>
                  <a:lnTo>
                    <a:pt x="87" y="637"/>
                  </a:lnTo>
                  <a:lnTo>
                    <a:pt x="76" y="652"/>
                  </a:lnTo>
                  <a:lnTo>
                    <a:pt x="69" y="666"/>
                  </a:lnTo>
                  <a:lnTo>
                    <a:pt x="61" y="681"/>
                  </a:lnTo>
                  <a:lnTo>
                    <a:pt x="56" y="697"/>
                  </a:lnTo>
                  <a:lnTo>
                    <a:pt x="50" y="712"/>
                  </a:lnTo>
                  <a:lnTo>
                    <a:pt x="40" y="747"/>
                  </a:lnTo>
                  <a:lnTo>
                    <a:pt x="37" y="757"/>
                  </a:lnTo>
                  <a:lnTo>
                    <a:pt x="37" y="767"/>
                  </a:lnTo>
                  <a:lnTo>
                    <a:pt x="35" y="776"/>
                  </a:lnTo>
                  <a:lnTo>
                    <a:pt x="34" y="785"/>
                  </a:lnTo>
                  <a:lnTo>
                    <a:pt x="32" y="794"/>
                  </a:lnTo>
                  <a:lnTo>
                    <a:pt x="31" y="797"/>
                  </a:lnTo>
                  <a:lnTo>
                    <a:pt x="29" y="802"/>
                  </a:lnTo>
                  <a:lnTo>
                    <a:pt x="23" y="808"/>
                  </a:lnTo>
                  <a:lnTo>
                    <a:pt x="20" y="811"/>
                  </a:lnTo>
                  <a:lnTo>
                    <a:pt x="15" y="814"/>
                  </a:lnTo>
                  <a:lnTo>
                    <a:pt x="11" y="806"/>
                  </a:lnTo>
                  <a:lnTo>
                    <a:pt x="8" y="800"/>
                  </a:lnTo>
                  <a:lnTo>
                    <a:pt x="5" y="792"/>
                  </a:lnTo>
                  <a:lnTo>
                    <a:pt x="3" y="785"/>
                  </a:lnTo>
                  <a:lnTo>
                    <a:pt x="2" y="777"/>
                  </a:lnTo>
                  <a:lnTo>
                    <a:pt x="0" y="770"/>
                  </a:lnTo>
                  <a:lnTo>
                    <a:pt x="0" y="753"/>
                  </a:lnTo>
                  <a:lnTo>
                    <a:pt x="0" y="738"/>
                  </a:lnTo>
                  <a:lnTo>
                    <a:pt x="3" y="722"/>
                  </a:lnTo>
                  <a:lnTo>
                    <a:pt x="6" y="709"/>
                  </a:lnTo>
                  <a:lnTo>
                    <a:pt x="9" y="697"/>
                  </a:lnTo>
                  <a:lnTo>
                    <a:pt x="15" y="684"/>
                  </a:lnTo>
                  <a:lnTo>
                    <a:pt x="20" y="671"/>
                  </a:lnTo>
                  <a:lnTo>
                    <a:pt x="35" y="643"/>
                  </a:lnTo>
                  <a:lnTo>
                    <a:pt x="50" y="614"/>
                  </a:lnTo>
                  <a:lnTo>
                    <a:pt x="66" y="589"/>
                  </a:lnTo>
                  <a:lnTo>
                    <a:pt x="81" y="564"/>
                  </a:lnTo>
                  <a:lnTo>
                    <a:pt x="98" y="541"/>
                  </a:lnTo>
                  <a:lnTo>
                    <a:pt x="114" y="519"/>
                  </a:lnTo>
                  <a:lnTo>
                    <a:pt x="133" y="497"/>
                  </a:lnTo>
                  <a:lnTo>
                    <a:pt x="172" y="447"/>
                  </a:lnTo>
                  <a:lnTo>
                    <a:pt x="214" y="398"/>
                  </a:lnTo>
                  <a:lnTo>
                    <a:pt x="250" y="357"/>
                  </a:lnTo>
                  <a:lnTo>
                    <a:pt x="288" y="318"/>
                  </a:lnTo>
                  <a:lnTo>
                    <a:pt x="333" y="274"/>
                  </a:lnTo>
                  <a:lnTo>
                    <a:pt x="365" y="243"/>
                  </a:lnTo>
                  <a:lnTo>
                    <a:pt x="380" y="229"/>
                  </a:lnTo>
                  <a:lnTo>
                    <a:pt x="392" y="214"/>
                  </a:lnTo>
                  <a:lnTo>
                    <a:pt x="398" y="207"/>
                  </a:lnTo>
                  <a:lnTo>
                    <a:pt x="403" y="199"/>
                  </a:lnTo>
                  <a:lnTo>
                    <a:pt x="407" y="190"/>
                  </a:lnTo>
                  <a:lnTo>
                    <a:pt x="412" y="182"/>
                  </a:lnTo>
                  <a:lnTo>
                    <a:pt x="415" y="173"/>
                  </a:lnTo>
                  <a:lnTo>
                    <a:pt x="416" y="162"/>
                  </a:lnTo>
                  <a:lnTo>
                    <a:pt x="418" y="152"/>
                  </a:lnTo>
                  <a:lnTo>
                    <a:pt x="418" y="141"/>
                  </a:lnTo>
                  <a:lnTo>
                    <a:pt x="418" y="56"/>
                  </a:lnTo>
                  <a:lnTo>
                    <a:pt x="420" y="48"/>
                  </a:lnTo>
                  <a:lnTo>
                    <a:pt x="421" y="38"/>
                  </a:lnTo>
                  <a:lnTo>
                    <a:pt x="421" y="33"/>
                  </a:lnTo>
                  <a:lnTo>
                    <a:pt x="423" y="29"/>
                  </a:lnTo>
                  <a:lnTo>
                    <a:pt x="427" y="19"/>
                  </a:lnTo>
                  <a:lnTo>
                    <a:pt x="430" y="15"/>
                  </a:lnTo>
                  <a:lnTo>
                    <a:pt x="433" y="12"/>
                  </a:lnTo>
                  <a:lnTo>
                    <a:pt x="438" y="9"/>
                  </a:lnTo>
                  <a:lnTo>
                    <a:pt x="441" y="6"/>
                  </a:lnTo>
                  <a:lnTo>
                    <a:pt x="447" y="3"/>
                  </a:lnTo>
                  <a:lnTo>
                    <a:pt x="452" y="1"/>
                  </a:lnTo>
                  <a:lnTo>
                    <a:pt x="458" y="0"/>
                  </a:lnTo>
                  <a:lnTo>
                    <a:pt x="464" y="0"/>
                  </a:lnTo>
                  <a:close/>
                </a:path>
              </a:pathLst>
            </a:custGeom>
            <a:solidFill>
              <a:srgbClr val="333333"/>
            </a:solidFill>
            <a:ln w="9525">
              <a:solidFill>
                <a:schemeClr val="tx2"/>
              </a:solidFill>
              <a:round/>
              <a:headEnd/>
              <a:tailEnd/>
            </a:ln>
          </p:spPr>
          <p:txBody>
            <a:bodyPr/>
            <a:lstStyle/>
            <a:p>
              <a:endParaRPr lang="en-US" sz="3120"/>
            </a:p>
          </p:txBody>
        </p:sp>
        <p:sp>
          <p:nvSpPr>
            <p:cNvPr id="390063" name="Freeform 943"/>
            <p:cNvSpPr>
              <a:spLocks/>
            </p:cNvSpPr>
            <p:nvPr/>
          </p:nvSpPr>
          <p:spPr bwMode="auto">
            <a:xfrm>
              <a:off x="568" y="1668"/>
              <a:ext cx="23" cy="34"/>
            </a:xfrm>
            <a:custGeom>
              <a:avLst/>
              <a:gdLst>
                <a:gd name="T0" fmla="*/ 2 w 48"/>
                <a:gd name="T1" fmla="*/ 0 h 68"/>
                <a:gd name="T2" fmla="*/ 12 w 48"/>
                <a:gd name="T3" fmla="*/ 3 h 68"/>
                <a:gd name="T4" fmla="*/ 22 w 48"/>
                <a:gd name="T5" fmla="*/ 9 h 68"/>
                <a:gd name="T6" fmla="*/ 29 w 48"/>
                <a:gd name="T7" fmla="*/ 16 h 68"/>
                <a:gd name="T8" fmla="*/ 37 w 48"/>
                <a:gd name="T9" fmla="*/ 27 h 68"/>
                <a:gd name="T10" fmla="*/ 44 w 48"/>
                <a:gd name="T11" fmla="*/ 48 h 68"/>
                <a:gd name="T12" fmla="*/ 48 w 48"/>
                <a:gd name="T13" fmla="*/ 67 h 68"/>
                <a:gd name="T14" fmla="*/ 41 w 48"/>
                <a:gd name="T15" fmla="*/ 68 h 68"/>
                <a:gd name="T16" fmla="*/ 38 w 48"/>
                <a:gd name="T17" fmla="*/ 50 h 68"/>
                <a:gd name="T18" fmla="*/ 31 w 48"/>
                <a:gd name="T19" fmla="*/ 29 h 68"/>
                <a:gd name="T20" fmla="*/ 25 w 48"/>
                <a:gd name="T21" fmla="*/ 21 h 68"/>
                <a:gd name="T22" fmla="*/ 17 w 48"/>
                <a:gd name="T23" fmla="*/ 13 h 68"/>
                <a:gd name="T24" fmla="*/ 11 w 48"/>
                <a:gd name="T25" fmla="*/ 9 h 68"/>
                <a:gd name="T26" fmla="*/ 0 w 48"/>
                <a:gd name="T27" fmla="*/ 6 h 68"/>
                <a:gd name="T28" fmla="*/ 2 w 48"/>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8">
                  <a:moveTo>
                    <a:pt x="2" y="0"/>
                  </a:moveTo>
                  <a:lnTo>
                    <a:pt x="12" y="3"/>
                  </a:lnTo>
                  <a:lnTo>
                    <a:pt x="22" y="9"/>
                  </a:lnTo>
                  <a:lnTo>
                    <a:pt x="29" y="16"/>
                  </a:lnTo>
                  <a:lnTo>
                    <a:pt x="37" y="27"/>
                  </a:lnTo>
                  <a:lnTo>
                    <a:pt x="44" y="48"/>
                  </a:lnTo>
                  <a:lnTo>
                    <a:pt x="48" y="67"/>
                  </a:lnTo>
                  <a:lnTo>
                    <a:pt x="41" y="68"/>
                  </a:lnTo>
                  <a:lnTo>
                    <a:pt x="38" y="50"/>
                  </a:lnTo>
                  <a:lnTo>
                    <a:pt x="31" y="29"/>
                  </a:lnTo>
                  <a:lnTo>
                    <a:pt x="25" y="21"/>
                  </a:lnTo>
                  <a:lnTo>
                    <a:pt x="17" y="13"/>
                  </a:lnTo>
                  <a:lnTo>
                    <a:pt x="11" y="9"/>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90064" name="Freeform 944"/>
            <p:cNvSpPr>
              <a:spLocks/>
            </p:cNvSpPr>
            <p:nvPr/>
          </p:nvSpPr>
          <p:spPr bwMode="auto">
            <a:xfrm>
              <a:off x="574" y="1701"/>
              <a:ext cx="17" cy="39"/>
            </a:xfrm>
            <a:custGeom>
              <a:avLst/>
              <a:gdLst>
                <a:gd name="T0" fmla="*/ 34 w 34"/>
                <a:gd name="T1" fmla="*/ 0 h 77"/>
                <a:gd name="T2" fmla="*/ 32 w 34"/>
                <a:gd name="T3" fmla="*/ 10 h 77"/>
                <a:gd name="T4" fmla="*/ 29 w 34"/>
                <a:gd name="T5" fmla="*/ 21 h 77"/>
                <a:gd name="T6" fmla="*/ 20 w 34"/>
                <a:gd name="T7" fmla="*/ 38 h 77"/>
                <a:gd name="T8" fmla="*/ 11 w 34"/>
                <a:gd name="T9" fmla="*/ 56 h 77"/>
                <a:gd name="T10" fmla="*/ 8 w 34"/>
                <a:gd name="T11" fmla="*/ 65 h 77"/>
                <a:gd name="T12" fmla="*/ 6 w 34"/>
                <a:gd name="T13" fmla="*/ 77 h 77"/>
                <a:gd name="T14" fmla="*/ 0 w 34"/>
                <a:gd name="T15" fmla="*/ 77 h 77"/>
                <a:gd name="T16" fmla="*/ 1 w 34"/>
                <a:gd name="T17" fmla="*/ 65 h 77"/>
                <a:gd name="T18" fmla="*/ 5 w 34"/>
                <a:gd name="T19" fmla="*/ 54 h 77"/>
                <a:gd name="T20" fmla="*/ 14 w 34"/>
                <a:gd name="T21" fmla="*/ 36 h 77"/>
                <a:gd name="T22" fmla="*/ 23 w 34"/>
                <a:gd name="T23" fmla="*/ 19 h 77"/>
                <a:gd name="T24" fmla="*/ 26 w 34"/>
                <a:gd name="T25" fmla="*/ 10 h 77"/>
                <a:gd name="T26" fmla="*/ 27 w 34"/>
                <a:gd name="T27" fmla="*/ 0 h 77"/>
                <a:gd name="T28" fmla="*/ 34 w 34"/>
                <a:gd name="T2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7">
                  <a:moveTo>
                    <a:pt x="34" y="0"/>
                  </a:moveTo>
                  <a:lnTo>
                    <a:pt x="32" y="10"/>
                  </a:lnTo>
                  <a:lnTo>
                    <a:pt x="29" y="21"/>
                  </a:lnTo>
                  <a:lnTo>
                    <a:pt x="20" y="38"/>
                  </a:lnTo>
                  <a:lnTo>
                    <a:pt x="11" y="56"/>
                  </a:lnTo>
                  <a:lnTo>
                    <a:pt x="8" y="65"/>
                  </a:lnTo>
                  <a:lnTo>
                    <a:pt x="6" y="77"/>
                  </a:lnTo>
                  <a:lnTo>
                    <a:pt x="0" y="77"/>
                  </a:lnTo>
                  <a:lnTo>
                    <a:pt x="1" y="65"/>
                  </a:lnTo>
                  <a:lnTo>
                    <a:pt x="5" y="54"/>
                  </a:lnTo>
                  <a:lnTo>
                    <a:pt x="14" y="36"/>
                  </a:lnTo>
                  <a:lnTo>
                    <a:pt x="23" y="19"/>
                  </a:lnTo>
                  <a:lnTo>
                    <a:pt x="26" y="10"/>
                  </a:lnTo>
                  <a:lnTo>
                    <a:pt x="27" y="0"/>
                  </a:lnTo>
                  <a:lnTo>
                    <a:pt x="34" y="0"/>
                  </a:lnTo>
                  <a:close/>
                </a:path>
              </a:pathLst>
            </a:custGeom>
            <a:solidFill>
              <a:srgbClr val="000000"/>
            </a:solidFill>
            <a:ln w="9525">
              <a:solidFill>
                <a:schemeClr val="tx2"/>
              </a:solidFill>
              <a:round/>
              <a:headEnd/>
              <a:tailEnd/>
            </a:ln>
          </p:spPr>
          <p:txBody>
            <a:bodyPr/>
            <a:lstStyle/>
            <a:p>
              <a:endParaRPr lang="en-US" sz="3120"/>
            </a:p>
          </p:txBody>
        </p:sp>
        <p:sp>
          <p:nvSpPr>
            <p:cNvPr id="390065" name="Freeform 945"/>
            <p:cNvSpPr>
              <a:spLocks/>
            </p:cNvSpPr>
            <p:nvPr/>
          </p:nvSpPr>
          <p:spPr bwMode="auto">
            <a:xfrm>
              <a:off x="574" y="1740"/>
              <a:ext cx="4"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66" name="Freeform 946"/>
            <p:cNvSpPr>
              <a:spLocks/>
            </p:cNvSpPr>
            <p:nvPr/>
          </p:nvSpPr>
          <p:spPr bwMode="auto">
            <a:xfrm>
              <a:off x="556" y="1762"/>
              <a:ext cx="22" cy="31"/>
            </a:xfrm>
            <a:custGeom>
              <a:avLst/>
              <a:gdLst>
                <a:gd name="T0" fmla="*/ 43 w 43"/>
                <a:gd name="T1" fmla="*/ 0 h 63"/>
                <a:gd name="T2" fmla="*/ 40 w 43"/>
                <a:gd name="T3" fmla="*/ 19 h 63"/>
                <a:gd name="T4" fmla="*/ 31 w 43"/>
                <a:gd name="T5" fmla="*/ 37 h 63"/>
                <a:gd name="T6" fmla="*/ 5 w 43"/>
                <a:gd name="T7" fmla="*/ 63 h 63"/>
                <a:gd name="T8" fmla="*/ 0 w 43"/>
                <a:gd name="T9" fmla="*/ 58 h 63"/>
                <a:gd name="T10" fmla="*/ 26 w 43"/>
                <a:gd name="T11" fmla="*/ 32 h 63"/>
                <a:gd name="T12" fmla="*/ 34 w 43"/>
                <a:gd name="T13" fmla="*/ 17 h 63"/>
                <a:gd name="T14" fmla="*/ 37 w 43"/>
                <a:gd name="T15" fmla="*/ 0 h 63"/>
                <a:gd name="T16" fmla="*/ 43 w 43"/>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3">
                  <a:moveTo>
                    <a:pt x="43" y="0"/>
                  </a:moveTo>
                  <a:lnTo>
                    <a:pt x="40" y="19"/>
                  </a:lnTo>
                  <a:lnTo>
                    <a:pt x="31" y="37"/>
                  </a:lnTo>
                  <a:lnTo>
                    <a:pt x="5" y="63"/>
                  </a:lnTo>
                  <a:lnTo>
                    <a:pt x="0" y="58"/>
                  </a:lnTo>
                  <a:lnTo>
                    <a:pt x="26" y="32"/>
                  </a:lnTo>
                  <a:lnTo>
                    <a:pt x="34" y="17"/>
                  </a:lnTo>
                  <a:lnTo>
                    <a:pt x="37" y="0"/>
                  </a:lnTo>
                  <a:lnTo>
                    <a:pt x="43" y="0"/>
                  </a:lnTo>
                  <a:close/>
                </a:path>
              </a:pathLst>
            </a:custGeom>
            <a:solidFill>
              <a:srgbClr val="000000"/>
            </a:solidFill>
            <a:ln w="9525">
              <a:solidFill>
                <a:schemeClr val="tx2"/>
              </a:solidFill>
              <a:round/>
              <a:headEnd/>
              <a:tailEnd/>
            </a:ln>
          </p:spPr>
          <p:txBody>
            <a:bodyPr/>
            <a:lstStyle/>
            <a:p>
              <a:endParaRPr lang="en-US" sz="3120"/>
            </a:p>
          </p:txBody>
        </p:sp>
        <p:sp>
          <p:nvSpPr>
            <p:cNvPr id="390067" name="Freeform 947"/>
            <p:cNvSpPr>
              <a:spLocks/>
            </p:cNvSpPr>
            <p:nvPr/>
          </p:nvSpPr>
          <p:spPr bwMode="auto">
            <a:xfrm>
              <a:off x="574" y="1762"/>
              <a:ext cx="4"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068" name="Freeform 948"/>
            <p:cNvSpPr>
              <a:spLocks/>
            </p:cNvSpPr>
            <p:nvPr/>
          </p:nvSpPr>
          <p:spPr bwMode="auto">
            <a:xfrm>
              <a:off x="501" y="1791"/>
              <a:ext cx="57" cy="53"/>
            </a:xfrm>
            <a:custGeom>
              <a:avLst/>
              <a:gdLst>
                <a:gd name="T0" fmla="*/ 114 w 114"/>
                <a:gd name="T1" fmla="*/ 5 h 105"/>
                <a:gd name="T2" fmla="*/ 59 w 114"/>
                <a:gd name="T3" fmla="*/ 55 h 105"/>
                <a:gd name="T4" fmla="*/ 4 w 114"/>
                <a:gd name="T5" fmla="*/ 105 h 105"/>
                <a:gd name="T6" fmla="*/ 0 w 114"/>
                <a:gd name="T7" fmla="*/ 101 h 105"/>
                <a:gd name="T8" fmla="*/ 54 w 114"/>
                <a:gd name="T9" fmla="*/ 50 h 105"/>
                <a:gd name="T10" fmla="*/ 109 w 114"/>
                <a:gd name="T11" fmla="*/ 0 h 105"/>
                <a:gd name="T12" fmla="*/ 114 w 114"/>
                <a:gd name="T13" fmla="*/ 5 h 105"/>
              </a:gdLst>
              <a:ahLst/>
              <a:cxnLst>
                <a:cxn ang="0">
                  <a:pos x="T0" y="T1"/>
                </a:cxn>
                <a:cxn ang="0">
                  <a:pos x="T2" y="T3"/>
                </a:cxn>
                <a:cxn ang="0">
                  <a:pos x="T4" y="T5"/>
                </a:cxn>
                <a:cxn ang="0">
                  <a:pos x="T6" y="T7"/>
                </a:cxn>
                <a:cxn ang="0">
                  <a:pos x="T8" y="T9"/>
                </a:cxn>
                <a:cxn ang="0">
                  <a:pos x="T10" y="T11"/>
                </a:cxn>
                <a:cxn ang="0">
                  <a:pos x="T12" y="T13"/>
                </a:cxn>
              </a:cxnLst>
              <a:rect l="0" t="0" r="r" b="b"/>
              <a:pathLst>
                <a:path w="114" h="105">
                  <a:moveTo>
                    <a:pt x="114" y="5"/>
                  </a:moveTo>
                  <a:lnTo>
                    <a:pt x="59" y="55"/>
                  </a:lnTo>
                  <a:lnTo>
                    <a:pt x="4" y="105"/>
                  </a:lnTo>
                  <a:lnTo>
                    <a:pt x="0" y="101"/>
                  </a:lnTo>
                  <a:lnTo>
                    <a:pt x="54" y="50"/>
                  </a:lnTo>
                  <a:lnTo>
                    <a:pt x="109" y="0"/>
                  </a:lnTo>
                  <a:lnTo>
                    <a:pt x="114" y="5"/>
                  </a:lnTo>
                  <a:close/>
                </a:path>
              </a:pathLst>
            </a:custGeom>
            <a:solidFill>
              <a:srgbClr val="000000"/>
            </a:solidFill>
            <a:ln w="9525">
              <a:solidFill>
                <a:schemeClr val="tx2"/>
              </a:solidFill>
              <a:round/>
              <a:headEnd/>
              <a:tailEnd/>
            </a:ln>
          </p:spPr>
          <p:txBody>
            <a:bodyPr/>
            <a:lstStyle/>
            <a:p>
              <a:endParaRPr lang="en-US" sz="3120"/>
            </a:p>
          </p:txBody>
        </p:sp>
        <p:sp>
          <p:nvSpPr>
            <p:cNvPr id="390069" name="Freeform 949"/>
            <p:cNvSpPr>
              <a:spLocks/>
            </p:cNvSpPr>
            <p:nvPr/>
          </p:nvSpPr>
          <p:spPr bwMode="auto">
            <a:xfrm>
              <a:off x="556" y="1791"/>
              <a:ext cx="2"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90070" name="Freeform 950"/>
            <p:cNvSpPr>
              <a:spLocks/>
            </p:cNvSpPr>
            <p:nvPr/>
          </p:nvSpPr>
          <p:spPr bwMode="auto">
            <a:xfrm>
              <a:off x="501" y="1841"/>
              <a:ext cx="85" cy="79"/>
            </a:xfrm>
            <a:custGeom>
              <a:avLst/>
              <a:gdLst>
                <a:gd name="T0" fmla="*/ 4 w 169"/>
                <a:gd name="T1" fmla="*/ 0 h 156"/>
                <a:gd name="T2" fmla="*/ 38 w 169"/>
                <a:gd name="T3" fmla="*/ 56 h 156"/>
                <a:gd name="T4" fmla="*/ 54 w 169"/>
                <a:gd name="T5" fmla="*/ 82 h 156"/>
                <a:gd name="T6" fmla="*/ 71 w 169"/>
                <a:gd name="T7" fmla="*/ 105 h 156"/>
                <a:gd name="T8" fmla="*/ 91 w 169"/>
                <a:gd name="T9" fmla="*/ 124 h 156"/>
                <a:gd name="T10" fmla="*/ 114 w 169"/>
                <a:gd name="T11" fmla="*/ 138 h 156"/>
                <a:gd name="T12" fmla="*/ 126 w 169"/>
                <a:gd name="T13" fmla="*/ 143 h 156"/>
                <a:gd name="T14" fmla="*/ 138 w 169"/>
                <a:gd name="T15" fmla="*/ 147 h 156"/>
                <a:gd name="T16" fmla="*/ 169 w 169"/>
                <a:gd name="T17" fmla="*/ 150 h 156"/>
                <a:gd name="T18" fmla="*/ 169 w 169"/>
                <a:gd name="T19" fmla="*/ 156 h 156"/>
                <a:gd name="T20" fmla="*/ 137 w 169"/>
                <a:gd name="T21" fmla="*/ 153 h 156"/>
                <a:gd name="T22" fmla="*/ 125 w 169"/>
                <a:gd name="T23" fmla="*/ 149 h 156"/>
                <a:gd name="T24" fmla="*/ 109 w 169"/>
                <a:gd name="T25" fmla="*/ 143 h 156"/>
                <a:gd name="T26" fmla="*/ 86 w 169"/>
                <a:gd name="T27" fmla="*/ 129 h 156"/>
                <a:gd name="T28" fmla="*/ 67 w 169"/>
                <a:gd name="T29" fmla="*/ 109 h 156"/>
                <a:gd name="T30" fmla="*/ 50 w 169"/>
                <a:gd name="T31" fmla="*/ 86 h 156"/>
                <a:gd name="T32" fmla="*/ 33 w 169"/>
                <a:gd name="T33" fmla="*/ 60 h 156"/>
                <a:gd name="T34" fmla="*/ 0 w 169"/>
                <a:gd name="T35" fmla="*/ 4 h 156"/>
                <a:gd name="T36" fmla="*/ 4 w 169"/>
                <a:gd name="T3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56">
                  <a:moveTo>
                    <a:pt x="4" y="0"/>
                  </a:moveTo>
                  <a:lnTo>
                    <a:pt x="38" y="56"/>
                  </a:lnTo>
                  <a:lnTo>
                    <a:pt x="54" y="82"/>
                  </a:lnTo>
                  <a:lnTo>
                    <a:pt x="71" y="105"/>
                  </a:lnTo>
                  <a:lnTo>
                    <a:pt x="91" y="124"/>
                  </a:lnTo>
                  <a:lnTo>
                    <a:pt x="114" y="138"/>
                  </a:lnTo>
                  <a:lnTo>
                    <a:pt x="126" y="143"/>
                  </a:lnTo>
                  <a:lnTo>
                    <a:pt x="138" y="147"/>
                  </a:lnTo>
                  <a:lnTo>
                    <a:pt x="169" y="150"/>
                  </a:lnTo>
                  <a:lnTo>
                    <a:pt x="169" y="156"/>
                  </a:lnTo>
                  <a:lnTo>
                    <a:pt x="137" y="153"/>
                  </a:lnTo>
                  <a:lnTo>
                    <a:pt x="125" y="149"/>
                  </a:lnTo>
                  <a:lnTo>
                    <a:pt x="109" y="143"/>
                  </a:lnTo>
                  <a:lnTo>
                    <a:pt x="86" y="129"/>
                  </a:lnTo>
                  <a:lnTo>
                    <a:pt x="67" y="109"/>
                  </a:lnTo>
                  <a:lnTo>
                    <a:pt x="50" y="86"/>
                  </a:lnTo>
                  <a:lnTo>
                    <a:pt x="33" y="6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071" name="Freeform 951"/>
            <p:cNvSpPr>
              <a:spLocks/>
            </p:cNvSpPr>
            <p:nvPr/>
          </p:nvSpPr>
          <p:spPr bwMode="auto">
            <a:xfrm>
              <a:off x="501" y="1841"/>
              <a:ext cx="3" cy="3"/>
            </a:xfrm>
            <a:custGeom>
              <a:avLst/>
              <a:gdLst>
                <a:gd name="T0" fmla="*/ 2 w 6"/>
                <a:gd name="T1" fmla="*/ 0 h 4"/>
                <a:gd name="T2" fmla="*/ 0 w 6"/>
                <a:gd name="T3" fmla="*/ 1 h 4"/>
                <a:gd name="T4" fmla="*/ 2 w 6"/>
                <a:gd name="T5" fmla="*/ 4 h 4"/>
                <a:gd name="T6" fmla="*/ 6 w 6"/>
                <a:gd name="T7" fmla="*/ 0 h 4"/>
                <a:gd name="T8" fmla="*/ 6 w 6"/>
                <a:gd name="T9" fmla="*/ 4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0" y="1"/>
                  </a:lnTo>
                  <a:lnTo>
                    <a:pt x="2" y="4"/>
                  </a:lnTo>
                  <a:lnTo>
                    <a:pt x="6" y="0"/>
                  </a:lnTo>
                  <a:lnTo>
                    <a:pt x="6" y="4"/>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90072" name="Freeform 952"/>
            <p:cNvSpPr>
              <a:spLocks/>
            </p:cNvSpPr>
            <p:nvPr/>
          </p:nvSpPr>
          <p:spPr bwMode="auto">
            <a:xfrm>
              <a:off x="586" y="1904"/>
              <a:ext cx="65" cy="16"/>
            </a:xfrm>
            <a:custGeom>
              <a:avLst/>
              <a:gdLst>
                <a:gd name="T0" fmla="*/ 0 w 130"/>
                <a:gd name="T1" fmla="*/ 24 h 30"/>
                <a:gd name="T2" fmla="*/ 35 w 130"/>
                <a:gd name="T3" fmla="*/ 23 h 30"/>
                <a:gd name="T4" fmla="*/ 64 w 130"/>
                <a:gd name="T5" fmla="*/ 17 h 30"/>
                <a:gd name="T6" fmla="*/ 128 w 130"/>
                <a:gd name="T7" fmla="*/ 0 h 30"/>
                <a:gd name="T8" fmla="*/ 130 w 130"/>
                <a:gd name="T9" fmla="*/ 6 h 30"/>
                <a:gd name="T10" fmla="*/ 64 w 130"/>
                <a:gd name="T11" fmla="*/ 23 h 30"/>
                <a:gd name="T12" fmla="*/ 35 w 130"/>
                <a:gd name="T13" fmla="*/ 29 h 30"/>
                <a:gd name="T14" fmla="*/ 0 w 130"/>
                <a:gd name="T15" fmla="*/ 30 h 30"/>
                <a:gd name="T16" fmla="*/ 0 w 130"/>
                <a:gd name="T1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30">
                  <a:moveTo>
                    <a:pt x="0" y="24"/>
                  </a:moveTo>
                  <a:lnTo>
                    <a:pt x="35" y="23"/>
                  </a:lnTo>
                  <a:lnTo>
                    <a:pt x="64" y="17"/>
                  </a:lnTo>
                  <a:lnTo>
                    <a:pt x="128" y="0"/>
                  </a:lnTo>
                  <a:lnTo>
                    <a:pt x="130" y="6"/>
                  </a:lnTo>
                  <a:lnTo>
                    <a:pt x="64" y="23"/>
                  </a:lnTo>
                  <a:lnTo>
                    <a:pt x="35" y="29"/>
                  </a:lnTo>
                  <a:lnTo>
                    <a:pt x="0" y="30"/>
                  </a:lnTo>
                  <a:lnTo>
                    <a:pt x="0" y="24"/>
                  </a:lnTo>
                  <a:close/>
                </a:path>
              </a:pathLst>
            </a:custGeom>
            <a:solidFill>
              <a:srgbClr val="000000"/>
            </a:solidFill>
            <a:ln w="9525">
              <a:solidFill>
                <a:schemeClr val="tx2"/>
              </a:solidFill>
              <a:round/>
              <a:headEnd/>
              <a:tailEnd/>
            </a:ln>
          </p:spPr>
          <p:txBody>
            <a:bodyPr/>
            <a:lstStyle/>
            <a:p>
              <a:endParaRPr lang="en-US" sz="3120"/>
            </a:p>
          </p:txBody>
        </p:sp>
        <p:sp>
          <p:nvSpPr>
            <p:cNvPr id="390073" name="Freeform 953"/>
            <p:cNvSpPr>
              <a:spLocks/>
            </p:cNvSpPr>
            <p:nvPr/>
          </p:nvSpPr>
          <p:spPr bwMode="auto">
            <a:xfrm>
              <a:off x="586" y="1917"/>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074" name="Freeform 954"/>
            <p:cNvSpPr>
              <a:spLocks/>
            </p:cNvSpPr>
            <p:nvPr/>
          </p:nvSpPr>
          <p:spPr bwMode="auto">
            <a:xfrm>
              <a:off x="650" y="1891"/>
              <a:ext cx="65" cy="16"/>
            </a:xfrm>
            <a:custGeom>
              <a:avLst/>
              <a:gdLst>
                <a:gd name="T0" fmla="*/ 0 w 130"/>
                <a:gd name="T1" fmla="*/ 28 h 34"/>
                <a:gd name="T2" fmla="*/ 78 w 130"/>
                <a:gd name="T3" fmla="*/ 10 h 34"/>
                <a:gd name="T4" fmla="*/ 130 w 130"/>
                <a:gd name="T5" fmla="*/ 0 h 34"/>
                <a:gd name="T6" fmla="*/ 130 w 130"/>
                <a:gd name="T7" fmla="*/ 7 h 34"/>
                <a:gd name="T8" fmla="*/ 78 w 130"/>
                <a:gd name="T9" fmla="*/ 16 h 34"/>
                <a:gd name="T10" fmla="*/ 0 w 130"/>
                <a:gd name="T11" fmla="*/ 34 h 34"/>
                <a:gd name="T12" fmla="*/ 0 w 130"/>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130" h="34">
                  <a:moveTo>
                    <a:pt x="0" y="28"/>
                  </a:moveTo>
                  <a:lnTo>
                    <a:pt x="78" y="10"/>
                  </a:lnTo>
                  <a:lnTo>
                    <a:pt x="130" y="0"/>
                  </a:lnTo>
                  <a:lnTo>
                    <a:pt x="130" y="7"/>
                  </a:lnTo>
                  <a:lnTo>
                    <a:pt x="78" y="16"/>
                  </a:lnTo>
                  <a:lnTo>
                    <a:pt x="0" y="34"/>
                  </a:lnTo>
                  <a:lnTo>
                    <a:pt x="0" y="28"/>
                  </a:lnTo>
                  <a:close/>
                </a:path>
              </a:pathLst>
            </a:custGeom>
            <a:solidFill>
              <a:srgbClr val="000000"/>
            </a:solidFill>
            <a:ln w="9525">
              <a:solidFill>
                <a:schemeClr val="tx2"/>
              </a:solidFill>
              <a:round/>
              <a:headEnd/>
              <a:tailEnd/>
            </a:ln>
          </p:spPr>
          <p:txBody>
            <a:bodyPr/>
            <a:lstStyle/>
            <a:p>
              <a:endParaRPr lang="en-US" sz="3120"/>
            </a:p>
          </p:txBody>
        </p:sp>
        <p:sp>
          <p:nvSpPr>
            <p:cNvPr id="390075" name="Freeform 955"/>
            <p:cNvSpPr>
              <a:spLocks/>
            </p:cNvSpPr>
            <p:nvPr/>
          </p:nvSpPr>
          <p:spPr bwMode="auto">
            <a:xfrm>
              <a:off x="685" y="1892"/>
              <a:ext cx="31" cy="10"/>
            </a:xfrm>
            <a:custGeom>
              <a:avLst/>
              <a:gdLst>
                <a:gd name="T0" fmla="*/ 61 w 61"/>
                <a:gd name="T1" fmla="*/ 5 h 21"/>
                <a:gd name="T2" fmla="*/ 60 w 61"/>
                <a:gd name="T3" fmla="*/ 8 h 21"/>
                <a:gd name="T4" fmla="*/ 54 w 61"/>
                <a:gd name="T5" fmla="*/ 11 h 21"/>
                <a:gd name="T6" fmla="*/ 35 w 61"/>
                <a:gd name="T7" fmla="*/ 15 h 21"/>
                <a:gd name="T8" fmla="*/ 3 w 61"/>
                <a:gd name="T9" fmla="*/ 21 h 21"/>
                <a:gd name="T10" fmla="*/ 0 w 61"/>
                <a:gd name="T11" fmla="*/ 17 h 21"/>
                <a:gd name="T12" fmla="*/ 32 w 61"/>
                <a:gd name="T13" fmla="*/ 11 h 21"/>
                <a:gd name="T14" fmla="*/ 51 w 61"/>
                <a:gd name="T15" fmla="*/ 6 h 21"/>
                <a:gd name="T16" fmla="*/ 55 w 61"/>
                <a:gd name="T17" fmla="*/ 3 h 21"/>
                <a:gd name="T18" fmla="*/ 57 w 61"/>
                <a:gd name="T19" fmla="*/ 0 h 21"/>
                <a:gd name="T20" fmla="*/ 61 w 61"/>
                <a:gd name="T21"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21">
                  <a:moveTo>
                    <a:pt x="61" y="5"/>
                  </a:moveTo>
                  <a:lnTo>
                    <a:pt x="60" y="8"/>
                  </a:lnTo>
                  <a:lnTo>
                    <a:pt x="54" y="11"/>
                  </a:lnTo>
                  <a:lnTo>
                    <a:pt x="35" y="15"/>
                  </a:lnTo>
                  <a:lnTo>
                    <a:pt x="3" y="21"/>
                  </a:lnTo>
                  <a:lnTo>
                    <a:pt x="0" y="17"/>
                  </a:lnTo>
                  <a:lnTo>
                    <a:pt x="32" y="11"/>
                  </a:lnTo>
                  <a:lnTo>
                    <a:pt x="51" y="6"/>
                  </a:lnTo>
                  <a:lnTo>
                    <a:pt x="55" y="3"/>
                  </a:lnTo>
                  <a:lnTo>
                    <a:pt x="57" y="0"/>
                  </a:lnTo>
                  <a:lnTo>
                    <a:pt x="61" y="5"/>
                  </a:lnTo>
                  <a:close/>
                </a:path>
              </a:pathLst>
            </a:custGeom>
            <a:solidFill>
              <a:srgbClr val="000000"/>
            </a:solidFill>
            <a:ln w="9525">
              <a:solidFill>
                <a:schemeClr val="tx2"/>
              </a:solidFill>
              <a:round/>
              <a:headEnd/>
              <a:tailEnd/>
            </a:ln>
          </p:spPr>
          <p:txBody>
            <a:bodyPr/>
            <a:lstStyle/>
            <a:p>
              <a:endParaRPr lang="en-US" sz="3120"/>
            </a:p>
          </p:txBody>
        </p:sp>
        <p:sp>
          <p:nvSpPr>
            <p:cNvPr id="390076" name="Freeform 956"/>
            <p:cNvSpPr>
              <a:spLocks/>
            </p:cNvSpPr>
            <p:nvPr/>
          </p:nvSpPr>
          <p:spPr bwMode="auto">
            <a:xfrm>
              <a:off x="713" y="1890"/>
              <a:ext cx="5" cy="4"/>
            </a:xfrm>
            <a:custGeom>
              <a:avLst/>
              <a:gdLst>
                <a:gd name="T0" fmla="*/ 3 w 9"/>
                <a:gd name="T1" fmla="*/ 1 h 8"/>
                <a:gd name="T2" fmla="*/ 9 w 9"/>
                <a:gd name="T3" fmla="*/ 0 h 8"/>
                <a:gd name="T4" fmla="*/ 4 w 9"/>
                <a:gd name="T5" fmla="*/ 8 h 8"/>
                <a:gd name="T6" fmla="*/ 0 w 9"/>
                <a:gd name="T7" fmla="*/ 3 h 8"/>
                <a:gd name="T8" fmla="*/ 3 w 9"/>
                <a:gd name="T9" fmla="*/ 8 h 8"/>
                <a:gd name="T10" fmla="*/ 3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3" y="1"/>
                  </a:moveTo>
                  <a:lnTo>
                    <a:pt x="9" y="0"/>
                  </a:lnTo>
                  <a:lnTo>
                    <a:pt x="4" y="8"/>
                  </a:lnTo>
                  <a:lnTo>
                    <a:pt x="0" y="3"/>
                  </a:lnTo>
                  <a:lnTo>
                    <a:pt x="3" y="8"/>
                  </a:lnTo>
                  <a:lnTo>
                    <a:pt x="3" y="1"/>
                  </a:lnTo>
                  <a:close/>
                </a:path>
              </a:pathLst>
            </a:custGeom>
            <a:solidFill>
              <a:srgbClr val="000000"/>
            </a:solidFill>
            <a:ln w="9525">
              <a:solidFill>
                <a:schemeClr val="tx2"/>
              </a:solidFill>
              <a:round/>
              <a:headEnd/>
              <a:tailEnd/>
            </a:ln>
          </p:spPr>
          <p:txBody>
            <a:bodyPr/>
            <a:lstStyle/>
            <a:p>
              <a:endParaRPr lang="en-US" sz="3120"/>
            </a:p>
          </p:txBody>
        </p:sp>
        <p:sp>
          <p:nvSpPr>
            <p:cNvPr id="390077" name="Freeform 957"/>
            <p:cNvSpPr>
              <a:spLocks/>
            </p:cNvSpPr>
            <p:nvPr/>
          </p:nvSpPr>
          <p:spPr bwMode="auto">
            <a:xfrm>
              <a:off x="645" y="1900"/>
              <a:ext cx="42" cy="17"/>
            </a:xfrm>
            <a:custGeom>
              <a:avLst/>
              <a:gdLst>
                <a:gd name="T0" fmla="*/ 84 w 84"/>
                <a:gd name="T1" fmla="*/ 4 h 33"/>
                <a:gd name="T2" fmla="*/ 43 w 84"/>
                <a:gd name="T3" fmla="*/ 18 h 33"/>
                <a:gd name="T4" fmla="*/ 3 w 84"/>
                <a:gd name="T5" fmla="*/ 33 h 33"/>
                <a:gd name="T6" fmla="*/ 0 w 84"/>
                <a:gd name="T7" fmla="*/ 29 h 33"/>
                <a:gd name="T8" fmla="*/ 40 w 84"/>
                <a:gd name="T9" fmla="*/ 13 h 33"/>
                <a:gd name="T10" fmla="*/ 81 w 84"/>
                <a:gd name="T11" fmla="*/ 0 h 33"/>
                <a:gd name="T12" fmla="*/ 84 w 84"/>
                <a:gd name="T13" fmla="*/ 4 h 33"/>
              </a:gdLst>
              <a:ahLst/>
              <a:cxnLst>
                <a:cxn ang="0">
                  <a:pos x="T0" y="T1"/>
                </a:cxn>
                <a:cxn ang="0">
                  <a:pos x="T2" y="T3"/>
                </a:cxn>
                <a:cxn ang="0">
                  <a:pos x="T4" y="T5"/>
                </a:cxn>
                <a:cxn ang="0">
                  <a:pos x="T6" y="T7"/>
                </a:cxn>
                <a:cxn ang="0">
                  <a:pos x="T8" y="T9"/>
                </a:cxn>
                <a:cxn ang="0">
                  <a:pos x="T10" y="T11"/>
                </a:cxn>
                <a:cxn ang="0">
                  <a:pos x="T12" y="T13"/>
                </a:cxn>
              </a:cxnLst>
              <a:rect l="0" t="0" r="r" b="b"/>
              <a:pathLst>
                <a:path w="84" h="33">
                  <a:moveTo>
                    <a:pt x="84" y="4"/>
                  </a:moveTo>
                  <a:lnTo>
                    <a:pt x="43" y="18"/>
                  </a:lnTo>
                  <a:lnTo>
                    <a:pt x="3" y="33"/>
                  </a:lnTo>
                  <a:lnTo>
                    <a:pt x="0" y="29"/>
                  </a:lnTo>
                  <a:lnTo>
                    <a:pt x="40" y="13"/>
                  </a:lnTo>
                  <a:lnTo>
                    <a:pt x="81" y="0"/>
                  </a:lnTo>
                  <a:lnTo>
                    <a:pt x="84" y="4"/>
                  </a:lnTo>
                  <a:close/>
                </a:path>
              </a:pathLst>
            </a:custGeom>
            <a:solidFill>
              <a:srgbClr val="000000"/>
            </a:solidFill>
            <a:ln w="9525">
              <a:solidFill>
                <a:schemeClr val="tx2"/>
              </a:solidFill>
              <a:round/>
              <a:headEnd/>
              <a:tailEnd/>
            </a:ln>
          </p:spPr>
          <p:txBody>
            <a:bodyPr/>
            <a:lstStyle/>
            <a:p>
              <a:endParaRPr lang="en-US" sz="3120"/>
            </a:p>
          </p:txBody>
        </p:sp>
        <p:sp>
          <p:nvSpPr>
            <p:cNvPr id="390078" name="Freeform 958"/>
            <p:cNvSpPr>
              <a:spLocks/>
            </p:cNvSpPr>
            <p:nvPr/>
          </p:nvSpPr>
          <p:spPr bwMode="auto">
            <a:xfrm>
              <a:off x="685" y="1900"/>
              <a:ext cx="2" cy="2"/>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lnTo>
                    <a:pt x="3"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79" name="Freeform 959"/>
            <p:cNvSpPr>
              <a:spLocks/>
            </p:cNvSpPr>
            <p:nvPr/>
          </p:nvSpPr>
          <p:spPr bwMode="auto">
            <a:xfrm>
              <a:off x="645" y="1914"/>
              <a:ext cx="95" cy="47"/>
            </a:xfrm>
            <a:custGeom>
              <a:avLst/>
              <a:gdLst>
                <a:gd name="T0" fmla="*/ 2 w 191"/>
                <a:gd name="T1" fmla="*/ 0 h 94"/>
                <a:gd name="T2" fmla="*/ 29 w 191"/>
                <a:gd name="T3" fmla="*/ 11 h 94"/>
                <a:gd name="T4" fmla="*/ 55 w 191"/>
                <a:gd name="T5" fmla="*/ 24 h 94"/>
                <a:gd name="T6" fmla="*/ 98 w 191"/>
                <a:gd name="T7" fmla="*/ 55 h 94"/>
                <a:gd name="T8" fmla="*/ 119 w 191"/>
                <a:gd name="T9" fmla="*/ 69 h 94"/>
                <a:gd name="T10" fmla="*/ 139 w 191"/>
                <a:gd name="T11" fmla="*/ 78 h 94"/>
                <a:gd name="T12" fmla="*/ 164 w 191"/>
                <a:gd name="T13" fmla="*/ 85 h 94"/>
                <a:gd name="T14" fmla="*/ 191 w 191"/>
                <a:gd name="T15" fmla="*/ 88 h 94"/>
                <a:gd name="T16" fmla="*/ 191 w 191"/>
                <a:gd name="T17" fmla="*/ 94 h 94"/>
                <a:gd name="T18" fmla="*/ 162 w 191"/>
                <a:gd name="T19" fmla="*/ 91 h 94"/>
                <a:gd name="T20" fmla="*/ 138 w 191"/>
                <a:gd name="T21" fmla="*/ 84 h 94"/>
                <a:gd name="T22" fmla="*/ 115 w 191"/>
                <a:gd name="T23" fmla="*/ 73 h 94"/>
                <a:gd name="T24" fmla="*/ 93 w 191"/>
                <a:gd name="T25" fmla="*/ 59 h 94"/>
                <a:gd name="T26" fmla="*/ 51 w 191"/>
                <a:gd name="T27" fmla="*/ 29 h 94"/>
                <a:gd name="T28" fmla="*/ 28 w 191"/>
                <a:gd name="T29" fmla="*/ 17 h 94"/>
                <a:gd name="T30" fmla="*/ 0 w 191"/>
                <a:gd name="T31" fmla="*/ 6 h 94"/>
                <a:gd name="T32" fmla="*/ 2 w 191"/>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94">
                  <a:moveTo>
                    <a:pt x="2" y="0"/>
                  </a:moveTo>
                  <a:lnTo>
                    <a:pt x="29" y="11"/>
                  </a:lnTo>
                  <a:lnTo>
                    <a:pt x="55" y="24"/>
                  </a:lnTo>
                  <a:lnTo>
                    <a:pt x="98" y="55"/>
                  </a:lnTo>
                  <a:lnTo>
                    <a:pt x="119" y="69"/>
                  </a:lnTo>
                  <a:lnTo>
                    <a:pt x="139" y="78"/>
                  </a:lnTo>
                  <a:lnTo>
                    <a:pt x="164" y="85"/>
                  </a:lnTo>
                  <a:lnTo>
                    <a:pt x="191" y="88"/>
                  </a:lnTo>
                  <a:lnTo>
                    <a:pt x="191" y="94"/>
                  </a:lnTo>
                  <a:lnTo>
                    <a:pt x="162" y="91"/>
                  </a:lnTo>
                  <a:lnTo>
                    <a:pt x="138" y="84"/>
                  </a:lnTo>
                  <a:lnTo>
                    <a:pt x="115" y="73"/>
                  </a:lnTo>
                  <a:lnTo>
                    <a:pt x="93" y="59"/>
                  </a:lnTo>
                  <a:lnTo>
                    <a:pt x="51" y="29"/>
                  </a:lnTo>
                  <a:lnTo>
                    <a:pt x="28" y="17"/>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90080" name="Freeform 960"/>
            <p:cNvSpPr>
              <a:spLocks/>
            </p:cNvSpPr>
            <p:nvPr/>
          </p:nvSpPr>
          <p:spPr bwMode="auto">
            <a:xfrm>
              <a:off x="642" y="1914"/>
              <a:ext cx="4" cy="3"/>
            </a:xfrm>
            <a:custGeom>
              <a:avLst/>
              <a:gdLst>
                <a:gd name="T0" fmla="*/ 6 w 9"/>
                <a:gd name="T1" fmla="*/ 2 h 6"/>
                <a:gd name="T2" fmla="*/ 0 w 9"/>
                <a:gd name="T3" fmla="*/ 3 h 6"/>
                <a:gd name="T4" fmla="*/ 6 w 9"/>
                <a:gd name="T5" fmla="*/ 6 h 6"/>
                <a:gd name="T6" fmla="*/ 8 w 9"/>
                <a:gd name="T7" fmla="*/ 0 h 6"/>
                <a:gd name="T8" fmla="*/ 9 w 9"/>
                <a:gd name="T9" fmla="*/ 6 h 6"/>
                <a:gd name="T10" fmla="*/ 6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6" y="2"/>
                  </a:moveTo>
                  <a:lnTo>
                    <a:pt x="0" y="3"/>
                  </a:lnTo>
                  <a:lnTo>
                    <a:pt x="6" y="6"/>
                  </a:lnTo>
                  <a:lnTo>
                    <a:pt x="8" y="0"/>
                  </a:lnTo>
                  <a:lnTo>
                    <a:pt x="9" y="6"/>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90081" name="Freeform 961"/>
            <p:cNvSpPr>
              <a:spLocks/>
            </p:cNvSpPr>
            <p:nvPr/>
          </p:nvSpPr>
          <p:spPr bwMode="auto">
            <a:xfrm>
              <a:off x="740" y="1939"/>
              <a:ext cx="24" cy="22"/>
            </a:xfrm>
            <a:custGeom>
              <a:avLst/>
              <a:gdLst>
                <a:gd name="T0" fmla="*/ 0 w 47"/>
                <a:gd name="T1" fmla="*/ 38 h 44"/>
                <a:gd name="T2" fmla="*/ 15 w 47"/>
                <a:gd name="T3" fmla="*/ 35 h 44"/>
                <a:gd name="T4" fmla="*/ 23 w 47"/>
                <a:gd name="T5" fmla="*/ 28 h 44"/>
                <a:gd name="T6" fmla="*/ 34 w 47"/>
                <a:gd name="T7" fmla="*/ 14 h 44"/>
                <a:gd name="T8" fmla="*/ 43 w 47"/>
                <a:gd name="T9" fmla="*/ 0 h 44"/>
                <a:gd name="T10" fmla="*/ 47 w 47"/>
                <a:gd name="T11" fmla="*/ 5 h 44"/>
                <a:gd name="T12" fmla="*/ 38 w 47"/>
                <a:gd name="T13" fmla="*/ 19 h 44"/>
                <a:gd name="T14" fmla="*/ 27 w 47"/>
                <a:gd name="T15" fmla="*/ 32 h 44"/>
                <a:gd name="T16" fmla="*/ 17 w 47"/>
                <a:gd name="T17" fmla="*/ 41 h 44"/>
                <a:gd name="T18" fmla="*/ 0 w 47"/>
                <a:gd name="T19" fmla="*/ 44 h 44"/>
                <a:gd name="T20" fmla="*/ 0 w 47"/>
                <a:gd name="T2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4">
                  <a:moveTo>
                    <a:pt x="0" y="38"/>
                  </a:moveTo>
                  <a:lnTo>
                    <a:pt x="15" y="35"/>
                  </a:lnTo>
                  <a:lnTo>
                    <a:pt x="23" y="28"/>
                  </a:lnTo>
                  <a:lnTo>
                    <a:pt x="34" y="14"/>
                  </a:lnTo>
                  <a:lnTo>
                    <a:pt x="43" y="0"/>
                  </a:lnTo>
                  <a:lnTo>
                    <a:pt x="47" y="5"/>
                  </a:lnTo>
                  <a:lnTo>
                    <a:pt x="38" y="19"/>
                  </a:lnTo>
                  <a:lnTo>
                    <a:pt x="27" y="32"/>
                  </a:lnTo>
                  <a:lnTo>
                    <a:pt x="17" y="41"/>
                  </a:lnTo>
                  <a:lnTo>
                    <a:pt x="0" y="44"/>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90082" name="Freeform 962"/>
            <p:cNvSpPr>
              <a:spLocks/>
            </p:cNvSpPr>
            <p:nvPr/>
          </p:nvSpPr>
          <p:spPr bwMode="auto">
            <a:xfrm>
              <a:off x="740" y="1958"/>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083" name="Freeform 963"/>
            <p:cNvSpPr>
              <a:spLocks/>
            </p:cNvSpPr>
            <p:nvPr/>
          </p:nvSpPr>
          <p:spPr bwMode="auto">
            <a:xfrm>
              <a:off x="761" y="1919"/>
              <a:ext cx="35" cy="22"/>
            </a:xfrm>
            <a:custGeom>
              <a:avLst/>
              <a:gdLst>
                <a:gd name="T0" fmla="*/ 0 w 70"/>
                <a:gd name="T1" fmla="*/ 39 h 44"/>
                <a:gd name="T2" fmla="*/ 13 w 70"/>
                <a:gd name="T3" fmla="*/ 24 h 44"/>
                <a:gd name="T4" fmla="*/ 30 w 70"/>
                <a:gd name="T5" fmla="*/ 12 h 44"/>
                <a:gd name="T6" fmla="*/ 49 w 70"/>
                <a:gd name="T7" fmla="*/ 4 h 44"/>
                <a:gd name="T8" fmla="*/ 70 w 70"/>
                <a:gd name="T9" fmla="*/ 0 h 44"/>
                <a:gd name="T10" fmla="*/ 70 w 70"/>
                <a:gd name="T11" fmla="*/ 6 h 44"/>
                <a:gd name="T12" fmla="*/ 50 w 70"/>
                <a:gd name="T13" fmla="*/ 10 h 44"/>
                <a:gd name="T14" fmla="*/ 33 w 70"/>
                <a:gd name="T15" fmla="*/ 17 h 44"/>
                <a:gd name="T16" fmla="*/ 18 w 70"/>
                <a:gd name="T17" fmla="*/ 29 h 44"/>
                <a:gd name="T18" fmla="*/ 4 w 70"/>
                <a:gd name="T19" fmla="*/ 44 h 44"/>
                <a:gd name="T20" fmla="*/ 0 w 70"/>
                <a:gd name="T2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4">
                  <a:moveTo>
                    <a:pt x="0" y="39"/>
                  </a:moveTo>
                  <a:lnTo>
                    <a:pt x="13" y="24"/>
                  </a:lnTo>
                  <a:lnTo>
                    <a:pt x="30" y="12"/>
                  </a:lnTo>
                  <a:lnTo>
                    <a:pt x="49" y="4"/>
                  </a:lnTo>
                  <a:lnTo>
                    <a:pt x="70" y="0"/>
                  </a:lnTo>
                  <a:lnTo>
                    <a:pt x="70" y="6"/>
                  </a:lnTo>
                  <a:lnTo>
                    <a:pt x="50" y="10"/>
                  </a:lnTo>
                  <a:lnTo>
                    <a:pt x="33" y="17"/>
                  </a:lnTo>
                  <a:lnTo>
                    <a:pt x="18" y="29"/>
                  </a:lnTo>
                  <a:lnTo>
                    <a:pt x="4" y="44"/>
                  </a:lnTo>
                  <a:lnTo>
                    <a:pt x="0" y="39"/>
                  </a:lnTo>
                  <a:close/>
                </a:path>
              </a:pathLst>
            </a:custGeom>
            <a:solidFill>
              <a:srgbClr val="000000"/>
            </a:solidFill>
            <a:ln w="9525">
              <a:solidFill>
                <a:schemeClr val="tx2"/>
              </a:solidFill>
              <a:round/>
              <a:headEnd/>
              <a:tailEnd/>
            </a:ln>
          </p:spPr>
          <p:txBody>
            <a:bodyPr/>
            <a:lstStyle/>
            <a:p>
              <a:endParaRPr lang="en-US" sz="3120"/>
            </a:p>
          </p:txBody>
        </p:sp>
        <p:sp>
          <p:nvSpPr>
            <p:cNvPr id="390084" name="Freeform 964"/>
            <p:cNvSpPr>
              <a:spLocks/>
            </p:cNvSpPr>
            <p:nvPr/>
          </p:nvSpPr>
          <p:spPr bwMode="auto">
            <a:xfrm>
              <a:off x="761" y="1939"/>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85" name="Freeform 965"/>
            <p:cNvSpPr>
              <a:spLocks/>
            </p:cNvSpPr>
            <p:nvPr/>
          </p:nvSpPr>
          <p:spPr bwMode="auto">
            <a:xfrm>
              <a:off x="796" y="1919"/>
              <a:ext cx="44" cy="5"/>
            </a:xfrm>
            <a:custGeom>
              <a:avLst/>
              <a:gdLst>
                <a:gd name="T0" fmla="*/ 0 w 87"/>
                <a:gd name="T1" fmla="*/ 0 h 10"/>
                <a:gd name="T2" fmla="*/ 23 w 87"/>
                <a:gd name="T3" fmla="*/ 0 h 10"/>
                <a:gd name="T4" fmla="*/ 44 w 87"/>
                <a:gd name="T5" fmla="*/ 3 h 10"/>
                <a:gd name="T6" fmla="*/ 64 w 87"/>
                <a:gd name="T7" fmla="*/ 4 h 10"/>
                <a:gd name="T8" fmla="*/ 87 w 87"/>
                <a:gd name="T9" fmla="*/ 3 h 10"/>
                <a:gd name="T10" fmla="*/ 87 w 87"/>
                <a:gd name="T11" fmla="*/ 9 h 10"/>
                <a:gd name="T12" fmla="*/ 64 w 87"/>
                <a:gd name="T13" fmla="*/ 10 h 10"/>
                <a:gd name="T14" fmla="*/ 44 w 87"/>
                <a:gd name="T15" fmla="*/ 9 h 10"/>
                <a:gd name="T16" fmla="*/ 23 w 87"/>
                <a:gd name="T17" fmla="*/ 6 h 10"/>
                <a:gd name="T18" fmla="*/ 0 w 87"/>
                <a:gd name="T19" fmla="*/ 6 h 10"/>
                <a:gd name="T20" fmla="*/ 0 w 8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
                  <a:moveTo>
                    <a:pt x="0" y="0"/>
                  </a:moveTo>
                  <a:lnTo>
                    <a:pt x="23" y="0"/>
                  </a:lnTo>
                  <a:lnTo>
                    <a:pt x="44" y="3"/>
                  </a:lnTo>
                  <a:lnTo>
                    <a:pt x="64" y="4"/>
                  </a:lnTo>
                  <a:lnTo>
                    <a:pt x="87" y="3"/>
                  </a:lnTo>
                  <a:lnTo>
                    <a:pt x="87" y="9"/>
                  </a:lnTo>
                  <a:lnTo>
                    <a:pt x="64" y="10"/>
                  </a:lnTo>
                  <a:lnTo>
                    <a:pt x="44" y="9"/>
                  </a:lnTo>
                  <a:lnTo>
                    <a:pt x="23" y="6"/>
                  </a:ln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86" name="Freeform 966"/>
            <p:cNvSpPr>
              <a:spLocks/>
            </p:cNvSpPr>
            <p:nvPr/>
          </p:nvSpPr>
          <p:spPr bwMode="auto">
            <a:xfrm>
              <a:off x="796" y="1919"/>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87" name="Freeform 967"/>
            <p:cNvSpPr>
              <a:spLocks/>
            </p:cNvSpPr>
            <p:nvPr/>
          </p:nvSpPr>
          <p:spPr bwMode="auto">
            <a:xfrm>
              <a:off x="840" y="1914"/>
              <a:ext cx="35" cy="9"/>
            </a:xfrm>
            <a:custGeom>
              <a:avLst/>
              <a:gdLst>
                <a:gd name="T0" fmla="*/ 0 w 70"/>
                <a:gd name="T1" fmla="*/ 14 h 20"/>
                <a:gd name="T2" fmla="*/ 36 w 70"/>
                <a:gd name="T3" fmla="*/ 11 h 20"/>
                <a:gd name="T4" fmla="*/ 70 w 70"/>
                <a:gd name="T5" fmla="*/ 0 h 20"/>
                <a:gd name="T6" fmla="*/ 70 w 70"/>
                <a:gd name="T7" fmla="*/ 6 h 20"/>
                <a:gd name="T8" fmla="*/ 36 w 70"/>
                <a:gd name="T9" fmla="*/ 17 h 20"/>
                <a:gd name="T10" fmla="*/ 0 w 70"/>
                <a:gd name="T11" fmla="*/ 20 h 20"/>
                <a:gd name="T12" fmla="*/ 0 w 70"/>
                <a:gd name="T13" fmla="*/ 14 h 20"/>
              </a:gdLst>
              <a:ahLst/>
              <a:cxnLst>
                <a:cxn ang="0">
                  <a:pos x="T0" y="T1"/>
                </a:cxn>
                <a:cxn ang="0">
                  <a:pos x="T2" y="T3"/>
                </a:cxn>
                <a:cxn ang="0">
                  <a:pos x="T4" y="T5"/>
                </a:cxn>
                <a:cxn ang="0">
                  <a:pos x="T6" y="T7"/>
                </a:cxn>
                <a:cxn ang="0">
                  <a:pos x="T8" y="T9"/>
                </a:cxn>
                <a:cxn ang="0">
                  <a:pos x="T10" y="T11"/>
                </a:cxn>
                <a:cxn ang="0">
                  <a:pos x="T12" y="T13"/>
                </a:cxn>
              </a:cxnLst>
              <a:rect l="0" t="0" r="r" b="b"/>
              <a:pathLst>
                <a:path w="70" h="20">
                  <a:moveTo>
                    <a:pt x="0" y="14"/>
                  </a:moveTo>
                  <a:lnTo>
                    <a:pt x="36" y="11"/>
                  </a:lnTo>
                  <a:lnTo>
                    <a:pt x="70" y="0"/>
                  </a:lnTo>
                  <a:lnTo>
                    <a:pt x="70" y="6"/>
                  </a:lnTo>
                  <a:lnTo>
                    <a:pt x="36" y="17"/>
                  </a:lnTo>
                  <a:lnTo>
                    <a:pt x="0" y="20"/>
                  </a:lnTo>
                  <a:lnTo>
                    <a:pt x="0" y="14"/>
                  </a:lnTo>
                  <a:close/>
                </a:path>
              </a:pathLst>
            </a:custGeom>
            <a:solidFill>
              <a:srgbClr val="000000"/>
            </a:solidFill>
            <a:ln w="9525">
              <a:solidFill>
                <a:schemeClr val="tx2"/>
              </a:solidFill>
              <a:round/>
              <a:headEnd/>
              <a:tailEnd/>
            </a:ln>
          </p:spPr>
          <p:txBody>
            <a:bodyPr/>
            <a:lstStyle/>
            <a:p>
              <a:endParaRPr lang="en-US" sz="3120"/>
            </a:p>
          </p:txBody>
        </p:sp>
        <p:sp>
          <p:nvSpPr>
            <p:cNvPr id="390088" name="Freeform 968"/>
            <p:cNvSpPr>
              <a:spLocks/>
            </p:cNvSpPr>
            <p:nvPr/>
          </p:nvSpPr>
          <p:spPr bwMode="auto">
            <a:xfrm>
              <a:off x="840" y="1920"/>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089" name="Freeform 969"/>
            <p:cNvSpPr>
              <a:spLocks/>
            </p:cNvSpPr>
            <p:nvPr/>
          </p:nvSpPr>
          <p:spPr bwMode="auto">
            <a:xfrm>
              <a:off x="873" y="1906"/>
              <a:ext cx="16" cy="11"/>
            </a:xfrm>
            <a:custGeom>
              <a:avLst/>
              <a:gdLst>
                <a:gd name="T0" fmla="*/ 0 w 32"/>
                <a:gd name="T1" fmla="*/ 17 h 21"/>
                <a:gd name="T2" fmla="*/ 17 w 32"/>
                <a:gd name="T3" fmla="*/ 6 h 21"/>
                <a:gd name="T4" fmla="*/ 27 w 32"/>
                <a:gd name="T5" fmla="*/ 0 h 21"/>
                <a:gd name="T6" fmla="*/ 32 w 32"/>
                <a:gd name="T7" fmla="*/ 4 h 21"/>
                <a:gd name="T8" fmla="*/ 32 w 32"/>
                <a:gd name="T9" fmla="*/ 8 h 21"/>
                <a:gd name="T10" fmla="*/ 26 w 32"/>
                <a:gd name="T11" fmla="*/ 9 h 21"/>
                <a:gd name="T12" fmla="*/ 26 w 32"/>
                <a:gd name="T13" fmla="*/ 6 h 21"/>
                <a:gd name="T14" fmla="*/ 27 w 32"/>
                <a:gd name="T15" fmla="*/ 6 h 21"/>
                <a:gd name="T16" fmla="*/ 21 w 32"/>
                <a:gd name="T17" fmla="*/ 11 h 21"/>
                <a:gd name="T18" fmla="*/ 5 w 32"/>
                <a:gd name="T19" fmla="*/ 21 h 21"/>
                <a:gd name="T20" fmla="*/ 0 w 32"/>
                <a:gd name="T2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1">
                  <a:moveTo>
                    <a:pt x="0" y="17"/>
                  </a:moveTo>
                  <a:lnTo>
                    <a:pt x="17" y="6"/>
                  </a:lnTo>
                  <a:lnTo>
                    <a:pt x="27" y="0"/>
                  </a:lnTo>
                  <a:lnTo>
                    <a:pt x="32" y="4"/>
                  </a:lnTo>
                  <a:lnTo>
                    <a:pt x="32" y="8"/>
                  </a:lnTo>
                  <a:lnTo>
                    <a:pt x="26" y="9"/>
                  </a:lnTo>
                  <a:lnTo>
                    <a:pt x="26" y="6"/>
                  </a:lnTo>
                  <a:lnTo>
                    <a:pt x="27" y="6"/>
                  </a:lnTo>
                  <a:lnTo>
                    <a:pt x="21" y="11"/>
                  </a:lnTo>
                  <a:lnTo>
                    <a:pt x="5" y="21"/>
                  </a:lnTo>
                  <a:lnTo>
                    <a:pt x="0" y="17"/>
                  </a:lnTo>
                  <a:close/>
                </a:path>
              </a:pathLst>
            </a:custGeom>
            <a:solidFill>
              <a:srgbClr val="000000"/>
            </a:solidFill>
            <a:ln w="9525">
              <a:solidFill>
                <a:schemeClr val="tx2"/>
              </a:solidFill>
              <a:round/>
              <a:headEnd/>
              <a:tailEnd/>
            </a:ln>
          </p:spPr>
          <p:txBody>
            <a:bodyPr/>
            <a:lstStyle/>
            <a:p>
              <a:endParaRPr lang="en-US" sz="3120"/>
            </a:p>
          </p:txBody>
        </p:sp>
        <p:sp>
          <p:nvSpPr>
            <p:cNvPr id="390090" name="Freeform 970"/>
            <p:cNvSpPr>
              <a:spLocks/>
            </p:cNvSpPr>
            <p:nvPr/>
          </p:nvSpPr>
          <p:spPr bwMode="auto">
            <a:xfrm>
              <a:off x="873" y="1914"/>
              <a:ext cx="3" cy="3"/>
            </a:xfrm>
            <a:custGeom>
              <a:avLst/>
              <a:gdLst>
                <a:gd name="T0" fmla="*/ 3 w 5"/>
                <a:gd name="T1" fmla="*/ 6 h 6"/>
                <a:gd name="T2" fmla="*/ 5 w 5"/>
                <a:gd name="T3" fmla="*/ 6 h 6"/>
                <a:gd name="T4" fmla="*/ 0 w 5"/>
                <a:gd name="T5" fmla="*/ 2 h 6"/>
                <a:gd name="T6" fmla="*/ 3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6"/>
                  </a:lnTo>
                  <a:lnTo>
                    <a:pt x="0" y="2"/>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90091" name="Freeform 971"/>
            <p:cNvSpPr>
              <a:spLocks/>
            </p:cNvSpPr>
            <p:nvPr/>
          </p:nvSpPr>
          <p:spPr bwMode="auto">
            <a:xfrm>
              <a:off x="841" y="1909"/>
              <a:ext cx="48" cy="18"/>
            </a:xfrm>
            <a:custGeom>
              <a:avLst/>
              <a:gdLst>
                <a:gd name="T0" fmla="*/ 96 w 96"/>
                <a:gd name="T1" fmla="*/ 5 h 37"/>
                <a:gd name="T2" fmla="*/ 95 w 96"/>
                <a:gd name="T3" fmla="*/ 8 h 37"/>
                <a:gd name="T4" fmla="*/ 87 w 96"/>
                <a:gd name="T5" fmla="*/ 12 h 37"/>
                <a:gd name="T6" fmla="*/ 63 w 96"/>
                <a:gd name="T7" fmla="*/ 23 h 37"/>
                <a:gd name="T8" fmla="*/ 32 w 96"/>
                <a:gd name="T9" fmla="*/ 32 h 37"/>
                <a:gd name="T10" fmla="*/ 3 w 96"/>
                <a:gd name="T11" fmla="*/ 37 h 37"/>
                <a:gd name="T12" fmla="*/ 0 w 96"/>
                <a:gd name="T13" fmla="*/ 32 h 37"/>
                <a:gd name="T14" fmla="*/ 29 w 96"/>
                <a:gd name="T15" fmla="*/ 27 h 37"/>
                <a:gd name="T16" fmla="*/ 60 w 96"/>
                <a:gd name="T17" fmla="*/ 18 h 37"/>
                <a:gd name="T18" fmla="*/ 83 w 96"/>
                <a:gd name="T19" fmla="*/ 8 h 37"/>
                <a:gd name="T20" fmla="*/ 90 w 96"/>
                <a:gd name="T21" fmla="*/ 3 h 37"/>
                <a:gd name="T22" fmla="*/ 92 w 96"/>
                <a:gd name="T23" fmla="*/ 0 h 37"/>
                <a:gd name="T24" fmla="*/ 96 w 96"/>
                <a:gd name="T25"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37">
                  <a:moveTo>
                    <a:pt x="96" y="5"/>
                  </a:moveTo>
                  <a:lnTo>
                    <a:pt x="95" y="8"/>
                  </a:lnTo>
                  <a:lnTo>
                    <a:pt x="87" y="12"/>
                  </a:lnTo>
                  <a:lnTo>
                    <a:pt x="63" y="23"/>
                  </a:lnTo>
                  <a:lnTo>
                    <a:pt x="32" y="32"/>
                  </a:lnTo>
                  <a:lnTo>
                    <a:pt x="3" y="37"/>
                  </a:lnTo>
                  <a:lnTo>
                    <a:pt x="0" y="32"/>
                  </a:lnTo>
                  <a:lnTo>
                    <a:pt x="29" y="27"/>
                  </a:lnTo>
                  <a:lnTo>
                    <a:pt x="60" y="18"/>
                  </a:lnTo>
                  <a:lnTo>
                    <a:pt x="83" y="8"/>
                  </a:lnTo>
                  <a:lnTo>
                    <a:pt x="90" y="3"/>
                  </a:lnTo>
                  <a:lnTo>
                    <a:pt x="92" y="0"/>
                  </a:lnTo>
                  <a:lnTo>
                    <a:pt x="96" y="5"/>
                  </a:lnTo>
                  <a:close/>
                </a:path>
              </a:pathLst>
            </a:custGeom>
            <a:solidFill>
              <a:srgbClr val="000000"/>
            </a:solidFill>
            <a:ln w="9525">
              <a:solidFill>
                <a:schemeClr val="tx2"/>
              </a:solidFill>
              <a:round/>
              <a:headEnd/>
              <a:tailEnd/>
            </a:ln>
          </p:spPr>
          <p:txBody>
            <a:bodyPr/>
            <a:lstStyle/>
            <a:p>
              <a:endParaRPr lang="en-US" sz="3120"/>
            </a:p>
          </p:txBody>
        </p:sp>
        <p:sp>
          <p:nvSpPr>
            <p:cNvPr id="390092" name="Freeform 972"/>
            <p:cNvSpPr>
              <a:spLocks/>
            </p:cNvSpPr>
            <p:nvPr/>
          </p:nvSpPr>
          <p:spPr bwMode="auto">
            <a:xfrm>
              <a:off x="886" y="1909"/>
              <a:ext cx="3" cy="2"/>
            </a:xfrm>
            <a:custGeom>
              <a:avLst/>
              <a:gdLst>
                <a:gd name="T0" fmla="*/ 6 w 6"/>
                <a:gd name="T1" fmla="*/ 2 h 5"/>
                <a:gd name="T2" fmla="*/ 6 w 6"/>
                <a:gd name="T3" fmla="*/ 3 h 5"/>
                <a:gd name="T4" fmla="*/ 4 w 6"/>
                <a:gd name="T5" fmla="*/ 5 h 5"/>
                <a:gd name="T6" fmla="*/ 0 w 6"/>
                <a:gd name="T7" fmla="*/ 0 h 5"/>
                <a:gd name="T8" fmla="*/ 0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lnTo>
                    <a:pt x="6" y="3"/>
                  </a:lnTo>
                  <a:lnTo>
                    <a:pt x="4" y="5"/>
                  </a:lnTo>
                  <a:lnTo>
                    <a:pt x="0" y="0"/>
                  </a:lnTo>
                  <a:lnTo>
                    <a:pt x="0" y="3"/>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90093" name="Freeform 973"/>
            <p:cNvSpPr>
              <a:spLocks/>
            </p:cNvSpPr>
            <p:nvPr/>
          </p:nvSpPr>
          <p:spPr bwMode="auto">
            <a:xfrm>
              <a:off x="809" y="1924"/>
              <a:ext cx="32" cy="3"/>
            </a:xfrm>
            <a:custGeom>
              <a:avLst/>
              <a:gdLst>
                <a:gd name="T0" fmla="*/ 66 w 66"/>
                <a:gd name="T1" fmla="*/ 7 h 7"/>
                <a:gd name="T2" fmla="*/ 34 w 66"/>
                <a:gd name="T3" fmla="*/ 7 h 7"/>
                <a:gd name="T4" fmla="*/ 0 w 66"/>
                <a:gd name="T5" fmla="*/ 5 h 7"/>
                <a:gd name="T6" fmla="*/ 0 w 66"/>
                <a:gd name="T7" fmla="*/ 0 h 7"/>
                <a:gd name="T8" fmla="*/ 34 w 66"/>
                <a:gd name="T9" fmla="*/ 2 h 7"/>
                <a:gd name="T10" fmla="*/ 66 w 66"/>
                <a:gd name="T11" fmla="*/ 2 h 7"/>
                <a:gd name="T12" fmla="*/ 66 w 6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6" h="7">
                  <a:moveTo>
                    <a:pt x="66" y="7"/>
                  </a:moveTo>
                  <a:lnTo>
                    <a:pt x="34" y="7"/>
                  </a:lnTo>
                  <a:lnTo>
                    <a:pt x="0" y="5"/>
                  </a:lnTo>
                  <a:lnTo>
                    <a:pt x="0" y="0"/>
                  </a:lnTo>
                  <a:lnTo>
                    <a:pt x="34" y="2"/>
                  </a:lnTo>
                  <a:lnTo>
                    <a:pt x="66" y="2"/>
                  </a:lnTo>
                  <a:lnTo>
                    <a:pt x="66" y="7"/>
                  </a:lnTo>
                  <a:close/>
                </a:path>
              </a:pathLst>
            </a:custGeom>
            <a:solidFill>
              <a:srgbClr val="000000"/>
            </a:solidFill>
            <a:ln w="9525">
              <a:solidFill>
                <a:schemeClr val="tx2"/>
              </a:solidFill>
              <a:round/>
              <a:headEnd/>
              <a:tailEnd/>
            </a:ln>
          </p:spPr>
          <p:txBody>
            <a:bodyPr/>
            <a:lstStyle/>
            <a:p>
              <a:endParaRPr lang="en-US" sz="3120"/>
            </a:p>
          </p:txBody>
        </p:sp>
        <p:sp>
          <p:nvSpPr>
            <p:cNvPr id="390094" name="Freeform 974"/>
            <p:cNvSpPr>
              <a:spLocks/>
            </p:cNvSpPr>
            <p:nvPr/>
          </p:nvSpPr>
          <p:spPr bwMode="auto">
            <a:xfrm>
              <a:off x="841" y="1925"/>
              <a:ext cx="1" cy="2"/>
            </a:xfrm>
            <a:custGeom>
              <a:avLst/>
              <a:gdLst>
                <a:gd name="T0" fmla="*/ 3 w 3"/>
                <a:gd name="T1" fmla="*/ 5 h 5"/>
                <a:gd name="T2" fmla="*/ 2 w 3"/>
                <a:gd name="T3" fmla="*/ 5 h 5"/>
                <a:gd name="T4" fmla="*/ 2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2" y="5"/>
                  </a:lnTo>
                  <a:lnTo>
                    <a:pt x="2" y="0"/>
                  </a:lnTo>
                  <a:lnTo>
                    <a:pt x="0" y="0"/>
                  </a:lnTo>
                  <a:lnTo>
                    <a:pt x="3" y="5"/>
                  </a:lnTo>
                  <a:close/>
                </a:path>
              </a:pathLst>
            </a:custGeom>
            <a:solidFill>
              <a:srgbClr val="000000"/>
            </a:solidFill>
            <a:ln w="9525">
              <a:solidFill>
                <a:schemeClr val="tx2"/>
              </a:solidFill>
              <a:round/>
              <a:headEnd/>
              <a:tailEnd/>
            </a:ln>
          </p:spPr>
          <p:txBody>
            <a:bodyPr/>
            <a:lstStyle/>
            <a:p>
              <a:endParaRPr lang="en-US" sz="3120"/>
            </a:p>
          </p:txBody>
        </p:sp>
        <p:sp>
          <p:nvSpPr>
            <p:cNvPr id="390095" name="Freeform 975"/>
            <p:cNvSpPr>
              <a:spLocks/>
            </p:cNvSpPr>
            <p:nvPr/>
          </p:nvSpPr>
          <p:spPr bwMode="auto">
            <a:xfrm>
              <a:off x="776" y="1924"/>
              <a:ext cx="33" cy="9"/>
            </a:xfrm>
            <a:custGeom>
              <a:avLst/>
              <a:gdLst>
                <a:gd name="T0" fmla="*/ 65 w 65"/>
                <a:gd name="T1" fmla="*/ 5 h 17"/>
                <a:gd name="T2" fmla="*/ 33 w 65"/>
                <a:gd name="T3" fmla="*/ 7 h 17"/>
                <a:gd name="T4" fmla="*/ 20 w 65"/>
                <a:gd name="T5" fmla="*/ 10 h 17"/>
                <a:gd name="T6" fmla="*/ 4 w 65"/>
                <a:gd name="T7" fmla="*/ 17 h 17"/>
                <a:gd name="T8" fmla="*/ 0 w 65"/>
                <a:gd name="T9" fmla="*/ 13 h 17"/>
                <a:gd name="T10" fmla="*/ 15 w 65"/>
                <a:gd name="T11" fmla="*/ 5 h 17"/>
                <a:gd name="T12" fmla="*/ 33 w 65"/>
                <a:gd name="T13" fmla="*/ 2 h 17"/>
                <a:gd name="T14" fmla="*/ 65 w 65"/>
                <a:gd name="T15" fmla="*/ 0 h 17"/>
                <a:gd name="T16" fmla="*/ 65 w 65"/>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7">
                  <a:moveTo>
                    <a:pt x="65" y="5"/>
                  </a:moveTo>
                  <a:lnTo>
                    <a:pt x="33" y="7"/>
                  </a:lnTo>
                  <a:lnTo>
                    <a:pt x="20" y="10"/>
                  </a:lnTo>
                  <a:lnTo>
                    <a:pt x="4" y="17"/>
                  </a:lnTo>
                  <a:lnTo>
                    <a:pt x="0" y="13"/>
                  </a:lnTo>
                  <a:lnTo>
                    <a:pt x="15" y="5"/>
                  </a:lnTo>
                  <a:lnTo>
                    <a:pt x="33" y="2"/>
                  </a:lnTo>
                  <a:lnTo>
                    <a:pt x="65" y="0"/>
                  </a:lnTo>
                  <a:lnTo>
                    <a:pt x="65" y="5"/>
                  </a:lnTo>
                  <a:close/>
                </a:path>
              </a:pathLst>
            </a:custGeom>
            <a:solidFill>
              <a:srgbClr val="000000"/>
            </a:solidFill>
            <a:ln w="9525">
              <a:solidFill>
                <a:schemeClr val="tx2"/>
              </a:solidFill>
              <a:round/>
              <a:headEnd/>
              <a:tailEnd/>
            </a:ln>
          </p:spPr>
          <p:txBody>
            <a:bodyPr/>
            <a:lstStyle/>
            <a:p>
              <a:endParaRPr lang="en-US" sz="3120"/>
            </a:p>
          </p:txBody>
        </p:sp>
        <p:sp>
          <p:nvSpPr>
            <p:cNvPr id="390096" name="Freeform 976"/>
            <p:cNvSpPr>
              <a:spLocks/>
            </p:cNvSpPr>
            <p:nvPr/>
          </p:nvSpPr>
          <p:spPr bwMode="auto">
            <a:xfrm>
              <a:off x="809" y="1924"/>
              <a:ext cx="1" cy="3"/>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97" name="Freeform 977"/>
            <p:cNvSpPr>
              <a:spLocks/>
            </p:cNvSpPr>
            <p:nvPr/>
          </p:nvSpPr>
          <p:spPr bwMode="auto">
            <a:xfrm>
              <a:off x="749" y="1930"/>
              <a:ext cx="29" cy="35"/>
            </a:xfrm>
            <a:custGeom>
              <a:avLst/>
              <a:gdLst>
                <a:gd name="T0" fmla="*/ 58 w 58"/>
                <a:gd name="T1" fmla="*/ 4 h 68"/>
                <a:gd name="T2" fmla="*/ 49 w 58"/>
                <a:gd name="T3" fmla="*/ 13 h 68"/>
                <a:gd name="T4" fmla="*/ 43 w 58"/>
                <a:gd name="T5" fmla="*/ 21 h 68"/>
                <a:gd name="T6" fmla="*/ 34 w 58"/>
                <a:gd name="T7" fmla="*/ 38 h 68"/>
                <a:gd name="T8" fmla="*/ 23 w 58"/>
                <a:gd name="T9" fmla="*/ 54 h 68"/>
                <a:gd name="T10" fmla="*/ 16 w 58"/>
                <a:gd name="T11" fmla="*/ 62 h 68"/>
                <a:gd name="T12" fmla="*/ 5 w 58"/>
                <a:gd name="T13" fmla="*/ 68 h 68"/>
                <a:gd name="T14" fmla="*/ 0 w 58"/>
                <a:gd name="T15" fmla="*/ 64 h 68"/>
                <a:gd name="T16" fmla="*/ 11 w 58"/>
                <a:gd name="T17" fmla="*/ 57 h 68"/>
                <a:gd name="T18" fmla="*/ 19 w 58"/>
                <a:gd name="T19" fmla="*/ 50 h 68"/>
                <a:gd name="T20" fmla="*/ 29 w 58"/>
                <a:gd name="T21" fmla="*/ 33 h 68"/>
                <a:gd name="T22" fmla="*/ 38 w 58"/>
                <a:gd name="T23" fmla="*/ 16 h 68"/>
                <a:gd name="T24" fmla="*/ 45 w 58"/>
                <a:gd name="T25" fmla="*/ 9 h 68"/>
                <a:gd name="T26" fmla="*/ 54 w 58"/>
                <a:gd name="T27" fmla="*/ 0 h 68"/>
                <a:gd name="T28" fmla="*/ 58 w 58"/>
                <a:gd name="T2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8">
                  <a:moveTo>
                    <a:pt x="58" y="4"/>
                  </a:moveTo>
                  <a:lnTo>
                    <a:pt x="49" y="13"/>
                  </a:lnTo>
                  <a:lnTo>
                    <a:pt x="43" y="21"/>
                  </a:lnTo>
                  <a:lnTo>
                    <a:pt x="34" y="38"/>
                  </a:lnTo>
                  <a:lnTo>
                    <a:pt x="23" y="54"/>
                  </a:lnTo>
                  <a:lnTo>
                    <a:pt x="16" y="62"/>
                  </a:lnTo>
                  <a:lnTo>
                    <a:pt x="5" y="68"/>
                  </a:lnTo>
                  <a:lnTo>
                    <a:pt x="0" y="64"/>
                  </a:lnTo>
                  <a:lnTo>
                    <a:pt x="11" y="57"/>
                  </a:lnTo>
                  <a:lnTo>
                    <a:pt x="19" y="50"/>
                  </a:lnTo>
                  <a:lnTo>
                    <a:pt x="29" y="33"/>
                  </a:lnTo>
                  <a:lnTo>
                    <a:pt x="38" y="16"/>
                  </a:lnTo>
                  <a:lnTo>
                    <a:pt x="45" y="9"/>
                  </a:lnTo>
                  <a:lnTo>
                    <a:pt x="54" y="0"/>
                  </a:lnTo>
                  <a:lnTo>
                    <a:pt x="58" y="4"/>
                  </a:lnTo>
                  <a:close/>
                </a:path>
              </a:pathLst>
            </a:custGeom>
            <a:solidFill>
              <a:srgbClr val="000000"/>
            </a:solidFill>
            <a:ln w="9525">
              <a:solidFill>
                <a:schemeClr val="tx2"/>
              </a:solidFill>
              <a:round/>
              <a:headEnd/>
              <a:tailEnd/>
            </a:ln>
          </p:spPr>
          <p:txBody>
            <a:bodyPr/>
            <a:lstStyle/>
            <a:p>
              <a:endParaRPr lang="en-US" sz="3120"/>
            </a:p>
          </p:txBody>
        </p:sp>
        <p:sp>
          <p:nvSpPr>
            <p:cNvPr id="390098" name="Freeform 978"/>
            <p:cNvSpPr>
              <a:spLocks/>
            </p:cNvSpPr>
            <p:nvPr/>
          </p:nvSpPr>
          <p:spPr bwMode="auto">
            <a:xfrm>
              <a:off x="776" y="1930"/>
              <a:ext cx="2"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099" name="Freeform 979"/>
            <p:cNvSpPr>
              <a:spLocks/>
            </p:cNvSpPr>
            <p:nvPr/>
          </p:nvSpPr>
          <p:spPr bwMode="auto">
            <a:xfrm>
              <a:off x="750" y="1962"/>
              <a:ext cx="53" cy="30"/>
            </a:xfrm>
            <a:custGeom>
              <a:avLst/>
              <a:gdLst>
                <a:gd name="T0" fmla="*/ 1 w 105"/>
                <a:gd name="T1" fmla="*/ 0 h 61"/>
                <a:gd name="T2" fmla="*/ 21 w 105"/>
                <a:gd name="T3" fmla="*/ 3 h 61"/>
                <a:gd name="T4" fmla="*/ 39 w 105"/>
                <a:gd name="T5" fmla="*/ 11 h 61"/>
                <a:gd name="T6" fmla="*/ 75 w 105"/>
                <a:gd name="T7" fmla="*/ 32 h 61"/>
                <a:gd name="T8" fmla="*/ 97 w 105"/>
                <a:gd name="T9" fmla="*/ 49 h 61"/>
                <a:gd name="T10" fmla="*/ 105 w 105"/>
                <a:gd name="T11" fmla="*/ 56 h 61"/>
                <a:gd name="T12" fmla="*/ 101 w 105"/>
                <a:gd name="T13" fmla="*/ 61 h 61"/>
                <a:gd name="T14" fmla="*/ 93 w 105"/>
                <a:gd name="T15" fmla="*/ 53 h 61"/>
                <a:gd name="T16" fmla="*/ 70 w 105"/>
                <a:gd name="T17" fmla="*/ 37 h 61"/>
                <a:gd name="T18" fmla="*/ 38 w 105"/>
                <a:gd name="T19" fmla="*/ 17 h 61"/>
                <a:gd name="T20" fmla="*/ 20 w 105"/>
                <a:gd name="T21" fmla="*/ 9 h 61"/>
                <a:gd name="T22" fmla="*/ 0 w 105"/>
                <a:gd name="T23" fmla="*/ 6 h 61"/>
                <a:gd name="T24" fmla="*/ 1 w 105"/>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61">
                  <a:moveTo>
                    <a:pt x="1" y="0"/>
                  </a:moveTo>
                  <a:lnTo>
                    <a:pt x="21" y="3"/>
                  </a:lnTo>
                  <a:lnTo>
                    <a:pt x="39" y="11"/>
                  </a:lnTo>
                  <a:lnTo>
                    <a:pt x="75" y="32"/>
                  </a:lnTo>
                  <a:lnTo>
                    <a:pt x="97" y="49"/>
                  </a:lnTo>
                  <a:lnTo>
                    <a:pt x="105" y="56"/>
                  </a:lnTo>
                  <a:lnTo>
                    <a:pt x="101" y="61"/>
                  </a:lnTo>
                  <a:lnTo>
                    <a:pt x="93" y="53"/>
                  </a:lnTo>
                  <a:lnTo>
                    <a:pt x="70" y="37"/>
                  </a:lnTo>
                  <a:lnTo>
                    <a:pt x="38" y="17"/>
                  </a:lnTo>
                  <a:lnTo>
                    <a:pt x="20" y="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90100" name="Freeform 980"/>
            <p:cNvSpPr>
              <a:spLocks/>
            </p:cNvSpPr>
            <p:nvPr/>
          </p:nvSpPr>
          <p:spPr bwMode="auto">
            <a:xfrm>
              <a:off x="747" y="1962"/>
              <a:ext cx="4" cy="3"/>
            </a:xfrm>
            <a:custGeom>
              <a:avLst/>
              <a:gdLst>
                <a:gd name="T0" fmla="*/ 4 w 9"/>
                <a:gd name="T1" fmla="*/ 2 h 6"/>
                <a:gd name="T2" fmla="*/ 0 w 9"/>
                <a:gd name="T3" fmla="*/ 5 h 6"/>
                <a:gd name="T4" fmla="*/ 6 w 9"/>
                <a:gd name="T5" fmla="*/ 6 h 6"/>
                <a:gd name="T6" fmla="*/ 7 w 9"/>
                <a:gd name="T7" fmla="*/ 0 h 6"/>
                <a:gd name="T8" fmla="*/ 9 w 9"/>
                <a:gd name="T9" fmla="*/ 6 h 6"/>
                <a:gd name="T10" fmla="*/ 4 w 9"/>
                <a:gd name="T11" fmla="*/ 2 h 6"/>
              </a:gdLst>
              <a:ahLst/>
              <a:cxnLst>
                <a:cxn ang="0">
                  <a:pos x="T0" y="T1"/>
                </a:cxn>
                <a:cxn ang="0">
                  <a:pos x="T2" y="T3"/>
                </a:cxn>
                <a:cxn ang="0">
                  <a:pos x="T4" y="T5"/>
                </a:cxn>
                <a:cxn ang="0">
                  <a:pos x="T6" y="T7"/>
                </a:cxn>
                <a:cxn ang="0">
                  <a:pos x="T8" y="T9"/>
                </a:cxn>
                <a:cxn ang="0">
                  <a:pos x="T10" y="T11"/>
                </a:cxn>
              </a:cxnLst>
              <a:rect l="0" t="0" r="r" b="b"/>
              <a:pathLst>
                <a:path w="9" h="6">
                  <a:moveTo>
                    <a:pt x="4" y="2"/>
                  </a:moveTo>
                  <a:lnTo>
                    <a:pt x="0" y="5"/>
                  </a:lnTo>
                  <a:lnTo>
                    <a:pt x="6" y="6"/>
                  </a:lnTo>
                  <a:lnTo>
                    <a:pt x="7" y="0"/>
                  </a:lnTo>
                  <a:lnTo>
                    <a:pt x="9" y="6"/>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90101" name="Freeform 981"/>
            <p:cNvSpPr>
              <a:spLocks/>
            </p:cNvSpPr>
            <p:nvPr/>
          </p:nvSpPr>
          <p:spPr bwMode="auto">
            <a:xfrm>
              <a:off x="762" y="1973"/>
              <a:ext cx="41" cy="19"/>
            </a:xfrm>
            <a:custGeom>
              <a:avLst/>
              <a:gdLst>
                <a:gd name="T0" fmla="*/ 78 w 81"/>
                <a:gd name="T1" fmla="*/ 38 h 38"/>
                <a:gd name="T2" fmla="*/ 0 w 81"/>
                <a:gd name="T3" fmla="*/ 4 h 38"/>
                <a:gd name="T4" fmla="*/ 3 w 81"/>
                <a:gd name="T5" fmla="*/ 0 h 38"/>
                <a:gd name="T6" fmla="*/ 81 w 81"/>
                <a:gd name="T7" fmla="*/ 33 h 38"/>
                <a:gd name="T8" fmla="*/ 78 w 81"/>
                <a:gd name="T9" fmla="*/ 38 h 38"/>
              </a:gdLst>
              <a:ahLst/>
              <a:cxnLst>
                <a:cxn ang="0">
                  <a:pos x="T0" y="T1"/>
                </a:cxn>
                <a:cxn ang="0">
                  <a:pos x="T2" y="T3"/>
                </a:cxn>
                <a:cxn ang="0">
                  <a:pos x="T4" y="T5"/>
                </a:cxn>
                <a:cxn ang="0">
                  <a:pos x="T6" y="T7"/>
                </a:cxn>
                <a:cxn ang="0">
                  <a:pos x="T8" y="T9"/>
                </a:cxn>
              </a:cxnLst>
              <a:rect l="0" t="0" r="r" b="b"/>
              <a:pathLst>
                <a:path w="81" h="38">
                  <a:moveTo>
                    <a:pt x="78" y="38"/>
                  </a:moveTo>
                  <a:lnTo>
                    <a:pt x="0" y="4"/>
                  </a:lnTo>
                  <a:lnTo>
                    <a:pt x="3" y="0"/>
                  </a:lnTo>
                  <a:lnTo>
                    <a:pt x="81" y="33"/>
                  </a:lnTo>
                  <a:lnTo>
                    <a:pt x="78" y="38"/>
                  </a:lnTo>
                  <a:close/>
                </a:path>
              </a:pathLst>
            </a:custGeom>
            <a:solidFill>
              <a:srgbClr val="000000"/>
            </a:solidFill>
            <a:ln w="9525">
              <a:solidFill>
                <a:schemeClr val="tx2"/>
              </a:solidFill>
              <a:round/>
              <a:headEnd/>
              <a:tailEnd/>
            </a:ln>
          </p:spPr>
          <p:txBody>
            <a:bodyPr/>
            <a:lstStyle/>
            <a:p>
              <a:endParaRPr lang="en-US" sz="3120"/>
            </a:p>
          </p:txBody>
        </p:sp>
        <p:sp>
          <p:nvSpPr>
            <p:cNvPr id="390102" name="Freeform 982"/>
            <p:cNvSpPr>
              <a:spLocks/>
            </p:cNvSpPr>
            <p:nvPr/>
          </p:nvSpPr>
          <p:spPr bwMode="auto">
            <a:xfrm>
              <a:off x="800" y="1990"/>
              <a:ext cx="3" cy="2"/>
            </a:xfrm>
            <a:custGeom>
              <a:avLst/>
              <a:gdLst>
                <a:gd name="T0" fmla="*/ 4 w 4"/>
                <a:gd name="T1" fmla="*/ 0 h 5"/>
                <a:gd name="T2" fmla="*/ 1 w 4"/>
                <a:gd name="T3" fmla="*/ 5 h 5"/>
                <a:gd name="T4" fmla="*/ 4 w 4"/>
                <a:gd name="T5" fmla="*/ 0 h 5"/>
                <a:gd name="T6" fmla="*/ 0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1" y="5"/>
                  </a:lnTo>
                  <a:lnTo>
                    <a:pt x="4" y="0"/>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103" name="Freeform 983"/>
            <p:cNvSpPr>
              <a:spLocks/>
            </p:cNvSpPr>
            <p:nvPr/>
          </p:nvSpPr>
          <p:spPr bwMode="auto">
            <a:xfrm>
              <a:off x="703" y="1958"/>
              <a:ext cx="60" cy="17"/>
            </a:xfrm>
            <a:custGeom>
              <a:avLst/>
              <a:gdLst>
                <a:gd name="T0" fmla="*/ 119 w 119"/>
                <a:gd name="T1" fmla="*/ 35 h 35"/>
                <a:gd name="T2" fmla="*/ 88 w 119"/>
                <a:gd name="T3" fmla="*/ 28 h 35"/>
                <a:gd name="T4" fmla="*/ 59 w 119"/>
                <a:gd name="T5" fmla="*/ 25 h 35"/>
                <a:gd name="T6" fmla="*/ 30 w 119"/>
                <a:gd name="T7" fmla="*/ 19 h 35"/>
                <a:gd name="T8" fmla="*/ 14 w 119"/>
                <a:gd name="T9" fmla="*/ 13 h 35"/>
                <a:gd name="T10" fmla="*/ 0 w 119"/>
                <a:gd name="T11" fmla="*/ 5 h 35"/>
                <a:gd name="T12" fmla="*/ 3 w 119"/>
                <a:gd name="T13" fmla="*/ 0 h 35"/>
                <a:gd name="T14" fmla="*/ 17 w 119"/>
                <a:gd name="T15" fmla="*/ 8 h 35"/>
                <a:gd name="T16" fmla="*/ 30 w 119"/>
                <a:gd name="T17" fmla="*/ 14 h 35"/>
                <a:gd name="T18" fmla="*/ 59 w 119"/>
                <a:gd name="T19" fmla="*/ 20 h 35"/>
                <a:gd name="T20" fmla="*/ 88 w 119"/>
                <a:gd name="T21" fmla="*/ 23 h 35"/>
                <a:gd name="T22" fmla="*/ 119 w 119"/>
                <a:gd name="T23" fmla="*/ 31 h 35"/>
                <a:gd name="T24" fmla="*/ 119 w 119"/>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35">
                  <a:moveTo>
                    <a:pt x="119" y="35"/>
                  </a:moveTo>
                  <a:lnTo>
                    <a:pt x="88" y="28"/>
                  </a:lnTo>
                  <a:lnTo>
                    <a:pt x="59" y="25"/>
                  </a:lnTo>
                  <a:lnTo>
                    <a:pt x="30" y="19"/>
                  </a:lnTo>
                  <a:lnTo>
                    <a:pt x="14" y="13"/>
                  </a:lnTo>
                  <a:lnTo>
                    <a:pt x="0" y="5"/>
                  </a:lnTo>
                  <a:lnTo>
                    <a:pt x="3" y="0"/>
                  </a:lnTo>
                  <a:lnTo>
                    <a:pt x="17" y="8"/>
                  </a:lnTo>
                  <a:lnTo>
                    <a:pt x="30" y="14"/>
                  </a:lnTo>
                  <a:lnTo>
                    <a:pt x="59" y="20"/>
                  </a:lnTo>
                  <a:lnTo>
                    <a:pt x="88" y="23"/>
                  </a:lnTo>
                  <a:lnTo>
                    <a:pt x="119" y="31"/>
                  </a:lnTo>
                  <a:lnTo>
                    <a:pt x="119" y="35"/>
                  </a:lnTo>
                  <a:close/>
                </a:path>
              </a:pathLst>
            </a:custGeom>
            <a:solidFill>
              <a:srgbClr val="000000"/>
            </a:solidFill>
            <a:ln w="9525">
              <a:solidFill>
                <a:schemeClr val="tx2"/>
              </a:solidFill>
              <a:round/>
              <a:headEnd/>
              <a:tailEnd/>
            </a:ln>
          </p:spPr>
          <p:txBody>
            <a:bodyPr/>
            <a:lstStyle/>
            <a:p>
              <a:endParaRPr lang="en-US" sz="3120"/>
            </a:p>
          </p:txBody>
        </p:sp>
        <p:sp>
          <p:nvSpPr>
            <p:cNvPr id="390104" name="Freeform 984"/>
            <p:cNvSpPr>
              <a:spLocks/>
            </p:cNvSpPr>
            <p:nvPr/>
          </p:nvSpPr>
          <p:spPr bwMode="auto">
            <a:xfrm>
              <a:off x="762" y="1973"/>
              <a:ext cx="2" cy="2"/>
            </a:xfrm>
            <a:custGeom>
              <a:avLst/>
              <a:gdLst>
                <a:gd name="T0" fmla="*/ 3 w 3"/>
                <a:gd name="T1" fmla="*/ 0 h 4"/>
                <a:gd name="T2" fmla="*/ 2 w 3"/>
                <a:gd name="T3" fmla="*/ 0 h 4"/>
                <a:gd name="T4" fmla="*/ 2 w 3"/>
                <a:gd name="T5" fmla="*/ 4 h 4"/>
                <a:gd name="T6" fmla="*/ 0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lnTo>
                    <a:pt x="2" y="0"/>
                  </a:lnTo>
                  <a:lnTo>
                    <a:pt x="2" y="4"/>
                  </a:lnTo>
                  <a:lnTo>
                    <a:pt x="0" y="4"/>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90105" name="Freeform 985"/>
            <p:cNvSpPr>
              <a:spLocks/>
            </p:cNvSpPr>
            <p:nvPr/>
          </p:nvSpPr>
          <p:spPr bwMode="auto">
            <a:xfrm>
              <a:off x="632" y="1924"/>
              <a:ext cx="73" cy="36"/>
            </a:xfrm>
            <a:custGeom>
              <a:avLst/>
              <a:gdLst>
                <a:gd name="T0" fmla="*/ 140 w 145"/>
                <a:gd name="T1" fmla="*/ 72 h 72"/>
                <a:gd name="T2" fmla="*/ 104 w 145"/>
                <a:gd name="T3" fmla="*/ 48 h 72"/>
                <a:gd name="T4" fmla="*/ 73 w 145"/>
                <a:gd name="T5" fmla="*/ 25 h 72"/>
                <a:gd name="T6" fmla="*/ 58 w 145"/>
                <a:gd name="T7" fmla="*/ 17 h 72"/>
                <a:gd name="T8" fmla="*/ 40 w 145"/>
                <a:gd name="T9" fmla="*/ 10 h 72"/>
                <a:gd name="T10" fmla="*/ 23 w 145"/>
                <a:gd name="T11" fmla="*/ 7 h 72"/>
                <a:gd name="T12" fmla="*/ 0 w 145"/>
                <a:gd name="T13" fmla="*/ 5 h 72"/>
                <a:gd name="T14" fmla="*/ 0 w 145"/>
                <a:gd name="T15" fmla="*/ 0 h 72"/>
                <a:gd name="T16" fmla="*/ 23 w 145"/>
                <a:gd name="T17" fmla="*/ 2 h 72"/>
                <a:gd name="T18" fmla="*/ 43 w 145"/>
                <a:gd name="T19" fmla="*/ 5 h 72"/>
                <a:gd name="T20" fmla="*/ 61 w 145"/>
                <a:gd name="T21" fmla="*/ 13 h 72"/>
                <a:gd name="T22" fmla="*/ 78 w 145"/>
                <a:gd name="T23" fmla="*/ 20 h 72"/>
                <a:gd name="T24" fmla="*/ 108 w 145"/>
                <a:gd name="T25" fmla="*/ 43 h 72"/>
                <a:gd name="T26" fmla="*/ 145 w 145"/>
                <a:gd name="T27" fmla="*/ 67 h 72"/>
                <a:gd name="T28" fmla="*/ 140 w 145"/>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72">
                  <a:moveTo>
                    <a:pt x="140" y="72"/>
                  </a:moveTo>
                  <a:lnTo>
                    <a:pt x="104" y="48"/>
                  </a:lnTo>
                  <a:lnTo>
                    <a:pt x="73" y="25"/>
                  </a:lnTo>
                  <a:lnTo>
                    <a:pt x="58" y="17"/>
                  </a:lnTo>
                  <a:lnTo>
                    <a:pt x="40" y="10"/>
                  </a:lnTo>
                  <a:lnTo>
                    <a:pt x="23" y="7"/>
                  </a:lnTo>
                  <a:lnTo>
                    <a:pt x="0" y="5"/>
                  </a:lnTo>
                  <a:lnTo>
                    <a:pt x="0" y="0"/>
                  </a:lnTo>
                  <a:lnTo>
                    <a:pt x="23" y="2"/>
                  </a:lnTo>
                  <a:lnTo>
                    <a:pt x="43" y="5"/>
                  </a:lnTo>
                  <a:lnTo>
                    <a:pt x="61" y="13"/>
                  </a:lnTo>
                  <a:lnTo>
                    <a:pt x="78" y="20"/>
                  </a:lnTo>
                  <a:lnTo>
                    <a:pt x="108" y="43"/>
                  </a:lnTo>
                  <a:lnTo>
                    <a:pt x="145" y="67"/>
                  </a:lnTo>
                  <a:lnTo>
                    <a:pt x="140" y="72"/>
                  </a:lnTo>
                  <a:close/>
                </a:path>
              </a:pathLst>
            </a:custGeom>
            <a:solidFill>
              <a:srgbClr val="000000"/>
            </a:solidFill>
            <a:ln w="9525">
              <a:solidFill>
                <a:schemeClr val="tx2"/>
              </a:solidFill>
              <a:round/>
              <a:headEnd/>
              <a:tailEnd/>
            </a:ln>
          </p:spPr>
          <p:txBody>
            <a:bodyPr/>
            <a:lstStyle/>
            <a:p>
              <a:endParaRPr lang="en-US" sz="3120"/>
            </a:p>
          </p:txBody>
        </p:sp>
        <p:sp>
          <p:nvSpPr>
            <p:cNvPr id="390106" name="Freeform 986"/>
            <p:cNvSpPr>
              <a:spLocks/>
            </p:cNvSpPr>
            <p:nvPr/>
          </p:nvSpPr>
          <p:spPr bwMode="auto">
            <a:xfrm>
              <a:off x="568" y="1924"/>
              <a:ext cx="64" cy="8"/>
            </a:xfrm>
            <a:custGeom>
              <a:avLst/>
              <a:gdLst>
                <a:gd name="T0" fmla="*/ 128 w 128"/>
                <a:gd name="T1" fmla="*/ 5 h 16"/>
                <a:gd name="T2" fmla="*/ 64 w 128"/>
                <a:gd name="T3" fmla="*/ 8 h 16"/>
                <a:gd name="T4" fmla="*/ 0 w 128"/>
                <a:gd name="T5" fmla="*/ 16 h 16"/>
                <a:gd name="T6" fmla="*/ 0 w 128"/>
                <a:gd name="T7" fmla="*/ 11 h 16"/>
                <a:gd name="T8" fmla="*/ 64 w 128"/>
                <a:gd name="T9" fmla="*/ 3 h 16"/>
                <a:gd name="T10" fmla="*/ 128 w 128"/>
                <a:gd name="T11" fmla="*/ 0 h 16"/>
                <a:gd name="T12" fmla="*/ 128 w 128"/>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128" h="16">
                  <a:moveTo>
                    <a:pt x="128" y="5"/>
                  </a:moveTo>
                  <a:lnTo>
                    <a:pt x="64" y="8"/>
                  </a:lnTo>
                  <a:lnTo>
                    <a:pt x="0" y="16"/>
                  </a:lnTo>
                  <a:lnTo>
                    <a:pt x="0" y="11"/>
                  </a:lnTo>
                  <a:lnTo>
                    <a:pt x="64" y="3"/>
                  </a:lnTo>
                  <a:lnTo>
                    <a:pt x="128" y="0"/>
                  </a:lnTo>
                  <a:lnTo>
                    <a:pt x="128" y="5"/>
                  </a:lnTo>
                  <a:close/>
                </a:path>
              </a:pathLst>
            </a:custGeom>
            <a:solidFill>
              <a:srgbClr val="000000"/>
            </a:solidFill>
            <a:ln w="9525">
              <a:solidFill>
                <a:schemeClr val="tx2"/>
              </a:solidFill>
              <a:round/>
              <a:headEnd/>
              <a:tailEnd/>
            </a:ln>
          </p:spPr>
          <p:txBody>
            <a:bodyPr/>
            <a:lstStyle/>
            <a:p>
              <a:endParaRPr lang="en-US" sz="3120"/>
            </a:p>
          </p:txBody>
        </p:sp>
        <p:sp>
          <p:nvSpPr>
            <p:cNvPr id="390107" name="Freeform 987"/>
            <p:cNvSpPr>
              <a:spLocks/>
            </p:cNvSpPr>
            <p:nvPr/>
          </p:nvSpPr>
          <p:spPr bwMode="auto">
            <a:xfrm>
              <a:off x="632" y="1924"/>
              <a:ext cx="1" cy="3"/>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108" name="Freeform 988"/>
            <p:cNvSpPr>
              <a:spLocks/>
            </p:cNvSpPr>
            <p:nvPr/>
          </p:nvSpPr>
          <p:spPr bwMode="auto">
            <a:xfrm>
              <a:off x="567" y="1930"/>
              <a:ext cx="14" cy="41"/>
            </a:xfrm>
            <a:custGeom>
              <a:avLst/>
              <a:gdLst>
                <a:gd name="T0" fmla="*/ 6 w 27"/>
                <a:gd name="T1" fmla="*/ 0 h 80"/>
                <a:gd name="T2" fmla="*/ 15 w 27"/>
                <a:gd name="T3" fmla="*/ 18 h 80"/>
                <a:gd name="T4" fmla="*/ 20 w 27"/>
                <a:gd name="T5" fmla="*/ 38 h 80"/>
                <a:gd name="T6" fmla="*/ 27 w 27"/>
                <a:gd name="T7" fmla="*/ 79 h 80"/>
                <a:gd name="T8" fmla="*/ 21 w 27"/>
                <a:gd name="T9" fmla="*/ 80 h 80"/>
                <a:gd name="T10" fmla="*/ 13 w 27"/>
                <a:gd name="T11" fmla="*/ 39 h 80"/>
                <a:gd name="T12" fmla="*/ 9 w 27"/>
                <a:gd name="T13" fmla="*/ 19 h 80"/>
                <a:gd name="T14" fmla="*/ 0 w 27"/>
                <a:gd name="T15" fmla="*/ 1 h 80"/>
                <a:gd name="T16" fmla="*/ 6 w 27"/>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80">
                  <a:moveTo>
                    <a:pt x="6" y="0"/>
                  </a:moveTo>
                  <a:lnTo>
                    <a:pt x="15" y="18"/>
                  </a:lnTo>
                  <a:lnTo>
                    <a:pt x="20" y="38"/>
                  </a:lnTo>
                  <a:lnTo>
                    <a:pt x="27" y="79"/>
                  </a:lnTo>
                  <a:lnTo>
                    <a:pt x="21" y="80"/>
                  </a:lnTo>
                  <a:lnTo>
                    <a:pt x="13" y="39"/>
                  </a:lnTo>
                  <a:lnTo>
                    <a:pt x="9" y="19"/>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09" name="Freeform 989"/>
            <p:cNvSpPr>
              <a:spLocks/>
            </p:cNvSpPr>
            <p:nvPr/>
          </p:nvSpPr>
          <p:spPr bwMode="auto">
            <a:xfrm>
              <a:off x="566" y="1930"/>
              <a:ext cx="4" cy="2"/>
            </a:xfrm>
            <a:custGeom>
              <a:avLst/>
              <a:gdLst>
                <a:gd name="T0" fmla="*/ 5 w 8"/>
                <a:gd name="T1" fmla="*/ 0 h 5"/>
                <a:gd name="T2" fmla="*/ 0 w 8"/>
                <a:gd name="T3" fmla="*/ 0 h 5"/>
                <a:gd name="T4" fmla="*/ 2 w 8"/>
                <a:gd name="T5" fmla="*/ 3 h 5"/>
                <a:gd name="T6" fmla="*/ 8 w 8"/>
                <a:gd name="T7" fmla="*/ 2 h 5"/>
                <a:gd name="T8" fmla="*/ 5 w 8"/>
                <a:gd name="T9" fmla="*/ 5 h 5"/>
                <a:gd name="T10" fmla="*/ 5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5" y="0"/>
                  </a:moveTo>
                  <a:lnTo>
                    <a:pt x="0" y="0"/>
                  </a:lnTo>
                  <a:lnTo>
                    <a:pt x="2" y="3"/>
                  </a:lnTo>
                  <a:lnTo>
                    <a:pt x="8" y="2"/>
                  </a:lnTo>
                  <a:lnTo>
                    <a:pt x="5"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10" name="Freeform 990"/>
            <p:cNvSpPr>
              <a:spLocks/>
            </p:cNvSpPr>
            <p:nvPr/>
          </p:nvSpPr>
          <p:spPr bwMode="auto">
            <a:xfrm>
              <a:off x="578" y="1970"/>
              <a:ext cx="20" cy="54"/>
            </a:xfrm>
            <a:custGeom>
              <a:avLst/>
              <a:gdLst>
                <a:gd name="T0" fmla="*/ 6 w 41"/>
                <a:gd name="T1" fmla="*/ 0 h 108"/>
                <a:gd name="T2" fmla="*/ 14 w 41"/>
                <a:gd name="T3" fmla="*/ 29 h 108"/>
                <a:gd name="T4" fmla="*/ 24 w 41"/>
                <a:gd name="T5" fmla="*/ 53 h 108"/>
                <a:gd name="T6" fmla="*/ 34 w 41"/>
                <a:gd name="T7" fmla="*/ 77 h 108"/>
                <a:gd name="T8" fmla="*/ 41 w 41"/>
                <a:gd name="T9" fmla="*/ 106 h 108"/>
                <a:gd name="T10" fmla="*/ 35 w 41"/>
                <a:gd name="T11" fmla="*/ 108 h 108"/>
                <a:gd name="T12" fmla="*/ 28 w 41"/>
                <a:gd name="T13" fmla="*/ 79 h 108"/>
                <a:gd name="T14" fmla="*/ 18 w 41"/>
                <a:gd name="T15" fmla="*/ 55 h 108"/>
                <a:gd name="T16" fmla="*/ 8 w 41"/>
                <a:gd name="T17" fmla="*/ 30 h 108"/>
                <a:gd name="T18" fmla="*/ 0 w 41"/>
                <a:gd name="T19" fmla="*/ 1 h 108"/>
                <a:gd name="T20" fmla="*/ 6 w 41"/>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08">
                  <a:moveTo>
                    <a:pt x="6" y="0"/>
                  </a:moveTo>
                  <a:lnTo>
                    <a:pt x="14" y="29"/>
                  </a:lnTo>
                  <a:lnTo>
                    <a:pt x="24" y="53"/>
                  </a:lnTo>
                  <a:lnTo>
                    <a:pt x="34" y="77"/>
                  </a:lnTo>
                  <a:lnTo>
                    <a:pt x="41" y="106"/>
                  </a:lnTo>
                  <a:lnTo>
                    <a:pt x="35" y="108"/>
                  </a:lnTo>
                  <a:lnTo>
                    <a:pt x="28" y="79"/>
                  </a:lnTo>
                  <a:lnTo>
                    <a:pt x="18" y="55"/>
                  </a:lnTo>
                  <a:lnTo>
                    <a:pt x="8" y="3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11" name="Freeform 991"/>
            <p:cNvSpPr>
              <a:spLocks/>
            </p:cNvSpPr>
            <p:nvPr/>
          </p:nvSpPr>
          <p:spPr bwMode="auto">
            <a:xfrm>
              <a:off x="578" y="1970"/>
              <a:ext cx="3" cy="1"/>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lnTo>
                    <a:pt x="6"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90112" name="Freeform 992"/>
            <p:cNvSpPr>
              <a:spLocks/>
            </p:cNvSpPr>
            <p:nvPr/>
          </p:nvSpPr>
          <p:spPr bwMode="auto">
            <a:xfrm>
              <a:off x="595" y="2023"/>
              <a:ext cx="34" cy="48"/>
            </a:xfrm>
            <a:custGeom>
              <a:avLst/>
              <a:gdLst>
                <a:gd name="T0" fmla="*/ 6 w 69"/>
                <a:gd name="T1" fmla="*/ 0 h 96"/>
                <a:gd name="T2" fmla="*/ 14 w 69"/>
                <a:gd name="T3" fmla="*/ 32 h 96"/>
                <a:gd name="T4" fmla="*/ 26 w 69"/>
                <a:gd name="T5" fmla="*/ 63 h 96"/>
                <a:gd name="T6" fmla="*/ 28 w 69"/>
                <a:gd name="T7" fmla="*/ 67 h 96"/>
                <a:gd name="T8" fmla="*/ 32 w 69"/>
                <a:gd name="T9" fmla="*/ 73 h 96"/>
                <a:gd name="T10" fmla="*/ 37 w 69"/>
                <a:gd name="T11" fmla="*/ 78 h 96"/>
                <a:gd name="T12" fmla="*/ 43 w 69"/>
                <a:gd name="T13" fmla="*/ 82 h 96"/>
                <a:gd name="T14" fmla="*/ 54 w 69"/>
                <a:gd name="T15" fmla="*/ 87 h 96"/>
                <a:gd name="T16" fmla="*/ 69 w 69"/>
                <a:gd name="T17" fmla="*/ 90 h 96"/>
                <a:gd name="T18" fmla="*/ 67 w 69"/>
                <a:gd name="T19" fmla="*/ 96 h 96"/>
                <a:gd name="T20" fmla="*/ 52 w 69"/>
                <a:gd name="T21" fmla="*/ 93 h 96"/>
                <a:gd name="T22" fmla="*/ 38 w 69"/>
                <a:gd name="T23" fmla="*/ 87 h 96"/>
                <a:gd name="T24" fmla="*/ 32 w 69"/>
                <a:gd name="T25" fmla="*/ 82 h 96"/>
                <a:gd name="T26" fmla="*/ 28 w 69"/>
                <a:gd name="T27" fmla="*/ 78 h 96"/>
                <a:gd name="T28" fmla="*/ 23 w 69"/>
                <a:gd name="T29" fmla="*/ 72 h 96"/>
                <a:gd name="T30" fmla="*/ 20 w 69"/>
                <a:gd name="T31" fmla="*/ 64 h 96"/>
                <a:gd name="T32" fmla="*/ 8 w 69"/>
                <a:gd name="T33" fmla="*/ 34 h 96"/>
                <a:gd name="T34" fmla="*/ 0 w 69"/>
                <a:gd name="T35" fmla="*/ 2 h 96"/>
                <a:gd name="T36" fmla="*/ 6 w 69"/>
                <a:gd name="T3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96">
                  <a:moveTo>
                    <a:pt x="6" y="0"/>
                  </a:moveTo>
                  <a:lnTo>
                    <a:pt x="14" y="32"/>
                  </a:lnTo>
                  <a:lnTo>
                    <a:pt x="26" y="63"/>
                  </a:lnTo>
                  <a:lnTo>
                    <a:pt x="28" y="67"/>
                  </a:lnTo>
                  <a:lnTo>
                    <a:pt x="32" y="73"/>
                  </a:lnTo>
                  <a:lnTo>
                    <a:pt x="37" y="78"/>
                  </a:lnTo>
                  <a:lnTo>
                    <a:pt x="43" y="82"/>
                  </a:lnTo>
                  <a:lnTo>
                    <a:pt x="54" y="87"/>
                  </a:lnTo>
                  <a:lnTo>
                    <a:pt x="69" y="90"/>
                  </a:lnTo>
                  <a:lnTo>
                    <a:pt x="67" y="96"/>
                  </a:lnTo>
                  <a:lnTo>
                    <a:pt x="52" y="93"/>
                  </a:lnTo>
                  <a:lnTo>
                    <a:pt x="38" y="87"/>
                  </a:lnTo>
                  <a:lnTo>
                    <a:pt x="32" y="82"/>
                  </a:lnTo>
                  <a:lnTo>
                    <a:pt x="28" y="78"/>
                  </a:lnTo>
                  <a:lnTo>
                    <a:pt x="23" y="72"/>
                  </a:lnTo>
                  <a:lnTo>
                    <a:pt x="20" y="64"/>
                  </a:lnTo>
                  <a:lnTo>
                    <a:pt x="8" y="34"/>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13" name="Freeform 993"/>
            <p:cNvSpPr>
              <a:spLocks/>
            </p:cNvSpPr>
            <p:nvPr/>
          </p:nvSpPr>
          <p:spPr bwMode="auto">
            <a:xfrm>
              <a:off x="595" y="2023"/>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14" name="Freeform 994"/>
            <p:cNvSpPr>
              <a:spLocks/>
            </p:cNvSpPr>
            <p:nvPr/>
          </p:nvSpPr>
          <p:spPr bwMode="auto">
            <a:xfrm>
              <a:off x="629" y="2067"/>
              <a:ext cx="52" cy="4"/>
            </a:xfrm>
            <a:custGeom>
              <a:avLst/>
              <a:gdLst>
                <a:gd name="T0" fmla="*/ 0 w 102"/>
                <a:gd name="T1" fmla="*/ 1 h 7"/>
                <a:gd name="T2" fmla="*/ 52 w 102"/>
                <a:gd name="T3" fmla="*/ 1 h 7"/>
                <a:gd name="T4" fmla="*/ 102 w 102"/>
                <a:gd name="T5" fmla="*/ 0 h 7"/>
                <a:gd name="T6" fmla="*/ 102 w 102"/>
                <a:gd name="T7" fmla="*/ 6 h 7"/>
                <a:gd name="T8" fmla="*/ 52 w 102"/>
                <a:gd name="T9" fmla="*/ 7 h 7"/>
                <a:gd name="T10" fmla="*/ 0 w 102"/>
                <a:gd name="T11" fmla="*/ 7 h 7"/>
                <a:gd name="T12" fmla="*/ 0 w 102"/>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02" h="7">
                  <a:moveTo>
                    <a:pt x="0" y="1"/>
                  </a:moveTo>
                  <a:lnTo>
                    <a:pt x="52" y="1"/>
                  </a:lnTo>
                  <a:lnTo>
                    <a:pt x="102" y="0"/>
                  </a:lnTo>
                  <a:lnTo>
                    <a:pt x="102" y="6"/>
                  </a:lnTo>
                  <a:lnTo>
                    <a:pt x="52" y="7"/>
                  </a:lnTo>
                  <a:lnTo>
                    <a:pt x="0" y="7"/>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90115" name="Freeform 995"/>
            <p:cNvSpPr>
              <a:spLocks/>
            </p:cNvSpPr>
            <p:nvPr/>
          </p:nvSpPr>
          <p:spPr bwMode="auto">
            <a:xfrm>
              <a:off x="680" y="2067"/>
              <a:ext cx="39" cy="20"/>
            </a:xfrm>
            <a:custGeom>
              <a:avLst/>
              <a:gdLst>
                <a:gd name="T0" fmla="*/ 2 w 78"/>
                <a:gd name="T1" fmla="*/ 0 h 39"/>
                <a:gd name="T2" fmla="*/ 16 w 78"/>
                <a:gd name="T3" fmla="*/ 3 h 39"/>
                <a:gd name="T4" fmla="*/ 28 w 78"/>
                <a:gd name="T5" fmla="*/ 7 h 39"/>
                <a:gd name="T6" fmla="*/ 52 w 78"/>
                <a:gd name="T7" fmla="*/ 18 h 39"/>
                <a:gd name="T8" fmla="*/ 72 w 78"/>
                <a:gd name="T9" fmla="*/ 30 h 39"/>
                <a:gd name="T10" fmla="*/ 78 w 78"/>
                <a:gd name="T11" fmla="*/ 35 h 39"/>
                <a:gd name="T12" fmla="*/ 74 w 78"/>
                <a:gd name="T13" fmla="*/ 39 h 39"/>
                <a:gd name="T14" fmla="*/ 68 w 78"/>
                <a:gd name="T15" fmla="*/ 35 h 39"/>
                <a:gd name="T16" fmla="*/ 51 w 78"/>
                <a:gd name="T17" fmla="*/ 24 h 39"/>
                <a:gd name="T18" fmla="*/ 26 w 78"/>
                <a:gd name="T19" fmla="*/ 13 h 39"/>
                <a:gd name="T20" fmla="*/ 14 w 78"/>
                <a:gd name="T21" fmla="*/ 9 h 39"/>
                <a:gd name="T22" fmla="*/ 0 w 78"/>
                <a:gd name="T23" fmla="*/ 6 h 39"/>
                <a:gd name="T24" fmla="*/ 2 w 78"/>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9">
                  <a:moveTo>
                    <a:pt x="2" y="0"/>
                  </a:moveTo>
                  <a:lnTo>
                    <a:pt x="16" y="3"/>
                  </a:lnTo>
                  <a:lnTo>
                    <a:pt x="28" y="7"/>
                  </a:lnTo>
                  <a:lnTo>
                    <a:pt x="52" y="18"/>
                  </a:lnTo>
                  <a:lnTo>
                    <a:pt x="72" y="30"/>
                  </a:lnTo>
                  <a:lnTo>
                    <a:pt x="78" y="35"/>
                  </a:lnTo>
                  <a:lnTo>
                    <a:pt x="74" y="39"/>
                  </a:lnTo>
                  <a:lnTo>
                    <a:pt x="68" y="35"/>
                  </a:lnTo>
                  <a:lnTo>
                    <a:pt x="51" y="24"/>
                  </a:lnTo>
                  <a:lnTo>
                    <a:pt x="26" y="13"/>
                  </a:lnTo>
                  <a:lnTo>
                    <a:pt x="14" y="9"/>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90116" name="Freeform 996"/>
            <p:cNvSpPr>
              <a:spLocks/>
            </p:cNvSpPr>
            <p:nvPr/>
          </p:nvSpPr>
          <p:spPr bwMode="auto">
            <a:xfrm>
              <a:off x="677" y="2074"/>
              <a:ext cx="41" cy="13"/>
            </a:xfrm>
            <a:custGeom>
              <a:avLst/>
              <a:gdLst>
                <a:gd name="T0" fmla="*/ 81 w 81"/>
                <a:gd name="T1" fmla="*/ 26 h 26"/>
                <a:gd name="T2" fmla="*/ 58 w 81"/>
                <a:gd name="T3" fmla="*/ 23 h 26"/>
                <a:gd name="T4" fmla="*/ 38 w 81"/>
                <a:gd name="T5" fmla="*/ 17 h 26"/>
                <a:gd name="T6" fmla="*/ 20 w 81"/>
                <a:gd name="T7" fmla="*/ 9 h 26"/>
                <a:gd name="T8" fmla="*/ 0 w 81"/>
                <a:gd name="T9" fmla="*/ 5 h 26"/>
                <a:gd name="T10" fmla="*/ 0 w 81"/>
                <a:gd name="T11" fmla="*/ 0 h 26"/>
                <a:gd name="T12" fmla="*/ 23 w 81"/>
                <a:gd name="T13" fmla="*/ 5 h 26"/>
                <a:gd name="T14" fmla="*/ 41 w 81"/>
                <a:gd name="T15" fmla="*/ 12 h 26"/>
                <a:gd name="T16" fmla="*/ 58 w 81"/>
                <a:gd name="T17" fmla="*/ 18 h 26"/>
                <a:gd name="T18" fmla="*/ 81 w 81"/>
                <a:gd name="T19" fmla="*/ 22 h 26"/>
                <a:gd name="T20" fmla="*/ 81 w 81"/>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6">
                  <a:moveTo>
                    <a:pt x="81" y="26"/>
                  </a:moveTo>
                  <a:lnTo>
                    <a:pt x="58" y="23"/>
                  </a:lnTo>
                  <a:lnTo>
                    <a:pt x="38" y="17"/>
                  </a:lnTo>
                  <a:lnTo>
                    <a:pt x="20" y="9"/>
                  </a:lnTo>
                  <a:lnTo>
                    <a:pt x="0" y="5"/>
                  </a:lnTo>
                  <a:lnTo>
                    <a:pt x="0" y="0"/>
                  </a:lnTo>
                  <a:lnTo>
                    <a:pt x="23" y="5"/>
                  </a:lnTo>
                  <a:lnTo>
                    <a:pt x="41" y="12"/>
                  </a:lnTo>
                  <a:lnTo>
                    <a:pt x="58" y="18"/>
                  </a:lnTo>
                  <a:lnTo>
                    <a:pt x="81" y="22"/>
                  </a:lnTo>
                  <a:lnTo>
                    <a:pt x="81" y="26"/>
                  </a:lnTo>
                  <a:close/>
                </a:path>
              </a:pathLst>
            </a:custGeom>
            <a:solidFill>
              <a:srgbClr val="000000"/>
            </a:solidFill>
            <a:ln w="9525">
              <a:solidFill>
                <a:schemeClr val="tx2"/>
              </a:solidFill>
              <a:round/>
              <a:headEnd/>
              <a:tailEnd/>
            </a:ln>
          </p:spPr>
          <p:txBody>
            <a:bodyPr/>
            <a:lstStyle/>
            <a:p>
              <a:endParaRPr lang="en-US" sz="3120"/>
            </a:p>
          </p:txBody>
        </p:sp>
        <p:sp>
          <p:nvSpPr>
            <p:cNvPr id="390117" name="Freeform 997"/>
            <p:cNvSpPr>
              <a:spLocks/>
            </p:cNvSpPr>
            <p:nvPr/>
          </p:nvSpPr>
          <p:spPr bwMode="auto">
            <a:xfrm>
              <a:off x="716" y="2085"/>
              <a:ext cx="6" cy="3"/>
            </a:xfrm>
            <a:custGeom>
              <a:avLst/>
              <a:gdLst>
                <a:gd name="T0" fmla="*/ 4 w 12"/>
                <a:gd name="T1" fmla="*/ 0 h 6"/>
                <a:gd name="T2" fmla="*/ 12 w 12"/>
                <a:gd name="T3" fmla="*/ 6 h 6"/>
                <a:gd name="T4" fmla="*/ 3 w 12"/>
                <a:gd name="T5" fmla="*/ 4 h 6"/>
                <a:gd name="T6" fmla="*/ 3 w 12"/>
                <a:gd name="T7" fmla="*/ 0 h 6"/>
                <a:gd name="T8" fmla="*/ 0 w 12"/>
                <a:gd name="T9" fmla="*/ 4 h 6"/>
                <a:gd name="T10" fmla="*/ 4 w 12"/>
                <a:gd name="T11" fmla="*/ 0 h 6"/>
              </a:gdLst>
              <a:ahLst/>
              <a:cxnLst>
                <a:cxn ang="0">
                  <a:pos x="T0" y="T1"/>
                </a:cxn>
                <a:cxn ang="0">
                  <a:pos x="T2" y="T3"/>
                </a:cxn>
                <a:cxn ang="0">
                  <a:pos x="T4" y="T5"/>
                </a:cxn>
                <a:cxn ang="0">
                  <a:pos x="T6" y="T7"/>
                </a:cxn>
                <a:cxn ang="0">
                  <a:pos x="T8" y="T9"/>
                </a:cxn>
                <a:cxn ang="0">
                  <a:pos x="T10" y="T11"/>
                </a:cxn>
              </a:cxnLst>
              <a:rect l="0" t="0" r="r" b="b"/>
              <a:pathLst>
                <a:path w="12" h="6">
                  <a:moveTo>
                    <a:pt x="4" y="0"/>
                  </a:moveTo>
                  <a:lnTo>
                    <a:pt x="12" y="6"/>
                  </a:lnTo>
                  <a:lnTo>
                    <a:pt x="3" y="4"/>
                  </a:lnTo>
                  <a:lnTo>
                    <a:pt x="3"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118" name="Freeform 998"/>
            <p:cNvSpPr>
              <a:spLocks/>
            </p:cNvSpPr>
            <p:nvPr/>
          </p:nvSpPr>
          <p:spPr bwMode="auto">
            <a:xfrm>
              <a:off x="624" y="2073"/>
              <a:ext cx="53" cy="3"/>
            </a:xfrm>
            <a:custGeom>
              <a:avLst/>
              <a:gdLst>
                <a:gd name="T0" fmla="*/ 107 w 107"/>
                <a:gd name="T1" fmla="*/ 6 h 6"/>
                <a:gd name="T2" fmla="*/ 79 w 107"/>
                <a:gd name="T3" fmla="*/ 4 h 6"/>
                <a:gd name="T4" fmla="*/ 54 w 107"/>
                <a:gd name="T5" fmla="*/ 4 h 6"/>
                <a:gd name="T6" fmla="*/ 0 w 107"/>
                <a:gd name="T7" fmla="*/ 6 h 6"/>
                <a:gd name="T8" fmla="*/ 0 w 107"/>
                <a:gd name="T9" fmla="*/ 1 h 6"/>
                <a:gd name="T10" fmla="*/ 54 w 107"/>
                <a:gd name="T11" fmla="*/ 0 h 6"/>
                <a:gd name="T12" fmla="*/ 79 w 107"/>
                <a:gd name="T13" fmla="*/ 0 h 6"/>
                <a:gd name="T14" fmla="*/ 107 w 107"/>
                <a:gd name="T15" fmla="*/ 1 h 6"/>
                <a:gd name="T16" fmla="*/ 107 w 10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6">
                  <a:moveTo>
                    <a:pt x="107" y="6"/>
                  </a:moveTo>
                  <a:lnTo>
                    <a:pt x="79" y="4"/>
                  </a:lnTo>
                  <a:lnTo>
                    <a:pt x="54" y="4"/>
                  </a:lnTo>
                  <a:lnTo>
                    <a:pt x="0" y="6"/>
                  </a:lnTo>
                  <a:lnTo>
                    <a:pt x="0" y="1"/>
                  </a:lnTo>
                  <a:lnTo>
                    <a:pt x="54" y="0"/>
                  </a:lnTo>
                  <a:lnTo>
                    <a:pt x="79" y="0"/>
                  </a:lnTo>
                  <a:lnTo>
                    <a:pt x="107" y="1"/>
                  </a:lnTo>
                  <a:lnTo>
                    <a:pt x="107" y="6"/>
                  </a:lnTo>
                  <a:close/>
                </a:path>
              </a:pathLst>
            </a:custGeom>
            <a:solidFill>
              <a:srgbClr val="000000"/>
            </a:solidFill>
            <a:ln w="9525">
              <a:solidFill>
                <a:schemeClr val="tx2"/>
              </a:solidFill>
              <a:round/>
              <a:headEnd/>
              <a:tailEnd/>
            </a:ln>
          </p:spPr>
          <p:txBody>
            <a:bodyPr/>
            <a:lstStyle/>
            <a:p>
              <a:endParaRPr lang="en-US" sz="3120"/>
            </a:p>
          </p:txBody>
        </p:sp>
        <p:sp>
          <p:nvSpPr>
            <p:cNvPr id="390119" name="Freeform 999"/>
            <p:cNvSpPr>
              <a:spLocks/>
            </p:cNvSpPr>
            <p:nvPr/>
          </p:nvSpPr>
          <p:spPr bwMode="auto">
            <a:xfrm>
              <a:off x="677" y="2074"/>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120" name="Freeform 1000"/>
            <p:cNvSpPr>
              <a:spLocks/>
            </p:cNvSpPr>
            <p:nvPr/>
          </p:nvSpPr>
          <p:spPr bwMode="auto">
            <a:xfrm>
              <a:off x="623" y="2074"/>
              <a:ext cx="90" cy="56"/>
            </a:xfrm>
            <a:custGeom>
              <a:avLst/>
              <a:gdLst>
                <a:gd name="T0" fmla="*/ 5 w 180"/>
                <a:gd name="T1" fmla="*/ 0 h 113"/>
                <a:gd name="T2" fmla="*/ 26 w 180"/>
                <a:gd name="T3" fmla="*/ 20 h 113"/>
                <a:gd name="T4" fmla="*/ 46 w 180"/>
                <a:gd name="T5" fmla="*/ 37 h 113"/>
                <a:gd name="T6" fmla="*/ 86 w 180"/>
                <a:gd name="T7" fmla="*/ 61 h 113"/>
                <a:gd name="T8" fmla="*/ 180 w 180"/>
                <a:gd name="T9" fmla="*/ 107 h 113"/>
                <a:gd name="T10" fmla="*/ 179 w 180"/>
                <a:gd name="T11" fmla="*/ 113 h 113"/>
                <a:gd name="T12" fmla="*/ 84 w 180"/>
                <a:gd name="T13" fmla="*/ 67 h 113"/>
                <a:gd name="T14" fmla="*/ 41 w 180"/>
                <a:gd name="T15" fmla="*/ 41 h 113"/>
                <a:gd name="T16" fmla="*/ 21 w 180"/>
                <a:gd name="T17" fmla="*/ 25 h 113"/>
                <a:gd name="T18" fmla="*/ 0 w 180"/>
                <a:gd name="T19" fmla="*/ 5 h 113"/>
                <a:gd name="T20" fmla="*/ 5 w 180"/>
                <a:gd name="T2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13">
                  <a:moveTo>
                    <a:pt x="5" y="0"/>
                  </a:moveTo>
                  <a:lnTo>
                    <a:pt x="26" y="20"/>
                  </a:lnTo>
                  <a:lnTo>
                    <a:pt x="46" y="37"/>
                  </a:lnTo>
                  <a:lnTo>
                    <a:pt x="86" y="61"/>
                  </a:lnTo>
                  <a:lnTo>
                    <a:pt x="180" y="107"/>
                  </a:lnTo>
                  <a:lnTo>
                    <a:pt x="179" y="113"/>
                  </a:lnTo>
                  <a:lnTo>
                    <a:pt x="84" y="67"/>
                  </a:lnTo>
                  <a:lnTo>
                    <a:pt x="41" y="41"/>
                  </a:lnTo>
                  <a:lnTo>
                    <a:pt x="21"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21" name="Freeform 1001"/>
            <p:cNvSpPr>
              <a:spLocks/>
            </p:cNvSpPr>
            <p:nvPr/>
          </p:nvSpPr>
          <p:spPr bwMode="auto">
            <a:xfrm>
              <a:off x="620" y="2074"/>
              <a:ext cx="5" cy="2"/>
            </a:xfrm>
            <a:custGeom>
              <a:avLst/>
              <a:gdLst>
                <a:gd name="T0" fmla="*/ 7 w 9"/>
                <a:gd name="T1" fmla="*/ 0 h 5"/>
                <a:gd name="T2" fmla="*/ 0 w 9"/>
                <a:gd name="T3" fmla="*/ 0 h 5"/>
                <a:gd name="T4" fmla="*/ 4 w 9"/>
                <a:gd name="T5" fmla="*/ 5 h 5"/>
                <a:gd name="T6" fmla="*/ 9 w 9"/>
                <a:gd name="T7" fmla="*/ 0 h 5"/>
                <a:gd name="T8" fmla="*/ 7 w 9"/>
                <a:gd name="T9" fmla="*/ 5 h 5"/>
                <a:gd name="T10" fmla="*/ 7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7" y="0"/>
                  </a:moveTo>
                  <a:lnTo>
                    <a:pt x="0" y="0"/>
                  </a:lnTo>
                  <a:lnTo>
                    <a:pt x="4" y="5"/>
                  </a:lnTo>
                  <a:lnTo>
                    <a:pt x="9" y="0"/>
                  </a:lnTo>
                  <a:lnTo>
                    <a:pt x="7" y="5"/>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90122" name="Freeform 1002"/>
            <p:cNvSpPr>
              <a:spLocks/>
            </p:cNvSpPr>
            <p:nvPr/>
          </p:nvSpPr>
          <p:spPr bwMode="auto">
            <a:xfrm>
              <a:off x="711" y="2128"/>
              <a:ext cx="54" cy="43"/>
            </a:xfrm>
            <a:custGeom>
              <a:avLst/>
              <a:gdLst>
                <a:gd name="T0" fmla="*/ 5 w 108"/>
                <a:gd name="T1" fmla="*/ 0 h 85"/>
                <a:gd name="T2" fmla="*/ 23 w 108"/>
                <a:gd name="T3" fmla="*/ 11 h 85"/>
                <a:gd name="T4" fmla="*/ 43 w 108"/>
                <a:gd name="T5" fmla="*/ 26 h 85"/>
                <a:gd name="T6" fmla="*/ 84 w 108"/>
                <a:gd name="T7" fmla="*/ 58 h 85"/>
                <a:gd name="T8" fmla="*/ 108 w 108"/>
                <a:gd name="T9" fmla="*/ 81 h 85"/>
                <a:gd name="T10" fmla="*/ 93 w 108"/>
                <a:gd name="T11" fmla="*/ 78 h 85"/>
                <a:gd name="T12" fmla="*/ 98 w 108"/>
                <a:gd name="T13" fmla="*/ 73 h 85"/>
                <a:gd name="T14" fmla="*/ 104 w 108"/>
                <a:gd name="T15" fmla="*/ 85 h 85"/>
                <a:gd name="T16" fmla="*/ 79 w 108"/>
                <a:gd name="T17" fmla="*/ 63 h 85"/>
                <a:gd name="T18" fmla="*/ 38 w 108"/>
                <a:gd name="T19" fmla="*/ 31 h 85"/>
                <a:gd name="T20" fmla="*/ 18 w 108"/>
                <a:gd name="T21" fmla="*/ 15 h 85"/>
                <a:gd name="T22" fmla="*/ 0 w 108"/>
                <a:gd name="T23" fmla="*/ 5 h 85"/>
                <a:gd name="T24" fmla="*/ 5 w 108"/>
                <a:gd name="T2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85">
                  <a:moveTo>
                    <a:pt x="5" y="0"/>
                  </a:moveTo>
                  <a:lnTo>
                    <a:pt x="23" y="11"/>
                  </a:lnTo>
                  <a:lnTo>
                    <a:pt x="43" y="26"/>
                  </a:lnTo>
                  <a:lnTo>
                    <a:pt x="84" y="58"/>
                  </a:lnTo>
                  <a:lnTo>
                    <a:pt x="108" y="81"/>
                  </a:lnTo>
                  <a:lnTo>
                    <a:pt x="93" y="78"/>
                  </a:lnTo>
                  <a:lnTo>
                    <a:pt x="98" y="73"/>
                  </a:lnTo>
                  <a:lnTo>
                    <a:pt x="104" y="85"/>
                  </a:lnTo>
                  <a:lnTo>
                    <a:pt x="79" y="63"/>
                  </a:lnTo>
                  <a:lnTo>
                    <a:pt x="38" y="31"/>
                  </a:lnTo>
                  <a:lnTo>
                    <a:pt x="18" y="1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23" name="Freeform 1003"/>
            <p:cNvSpPr>
              <a:spLocks/>
            </p:cNvSpPr>
            <p:nvPr/>
          </p:nvSpPr>
          <p:spPr bwMode="auto">
            <a:xfrm>
              <a:off x="711" y="2127"/>
              <a:ext cx="2" cy="3"/>
            </a:xfrm>
            <a:custGeom>
              <a:avLst/>
              <a:gdLst>
                <a:gd name="T0" fmla="*/ 3 w 5"/>
                <a:gd name="T1" fmla="*/ 0 h 6"/>
                <a:gd name="T2" fmla="*/ 5 w 5"/>
                <a:gd name="T3" fmla="*/ 1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1"/>
                  </a:lnTo>
                  <a:lnTo>
                    <a:pt x="0" y="6"/>
                  </a:lnTo>
                  <a:lnTo>
                    <a:pt x="2"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90124" name="Freeform 1004"/>
            <p:cNvSpPr>
              <a:spLocks/>
            </p:cNvSpPr>
            <p:nvPr/>
          </p:nvSpPr>
          <p:spPr bwMode="auto">
            <a:xfrm>
              <a:off x="733" y="2147"/>
              <a:ext cx="27" cy="20"/>
            </a:xfrm>
            <a:custGeom>
              <a:avLst/>
              <a:gdLst>
                <a:gd name="T0" fmla="*/ 49 w 54"/>
                <a:gd name="T1" fmla="*/ 40 h 40"/>
                <a:gd name="T2" fmla="*/ 26 w 54"/>
                <a:gd name="T3" fmla="*/ 22 h 40"/>
                <a:gd name="T4" fmla="*/ 0 w 54"/>
                <a:gd name="T5" fmla="*/ 5 h 40"/>
                <a:gd name="T6" fmla="*/ 5 w 54"/>
                <a:gd name="T7" fmla="*/ 0 h 40"/>
                <a:gd name="T8" fmla="*/ 31 w 54"/>
                <a:gd name="T9" fmla="*/ 17 h 40"/>
                <a:gd name="T10" fmla="*/ 54 w 54"/>
                <a:gd name="T11" fmla="*/ 35 h 40"/>
                <a:gd name="T12" fmla="*/ 49 w 5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54" h="40">
                  <a:moveTo>
                    <a:pt x="49" y="40"/>
                  </a:moveTo>
                  <a:lnTo>
                    <a:pt x="26" y="22"/>
                  </a:lnTo>
                  <a:lnTo>
                    <a:pt x="0" y="5"/>
                  </a:lnTo>
                  <a:lnTo>
                    <a:pt x="5" y="0"/>
                  </a:lnTo>
                  <a:lnTo>
                    <a:pt x="31" y="17"/>
                  </a:lnTo>
                  <a:lnTo>
                    <a:pt x="54" y="35"/>
                  </a:lnTo>
                  <a:lnTo>
                    <a:pt x="49" y="40"/>
                  </a:lnTo>
                  <a:close/>
                </a:path>
              </a:pathLst>
            </a:custGeom>
            <a:solidFill>
              <a:srgbClr val="000000"/>
            </a:solidFill>
            <a:ln w="9525">
              <a:solidFill>
                <a:schemeClr val="tx2"/>
              </a:solidFill>
              <a:round/>
              <a:headEnd/>
              <a:tailEnd/>
            </a:ln>
          </p:spPr>
          <p:txBody>
            <a:bodyPr/>
            <a:lstStyle/>
            <a:p>
              <a:endParaRPr lang="en-US" sz="3120"/>
            </a:p>
          </p:txBody>
        </p:sp>
        <p:sp>
          <p:nvSpPr>
            <p:cNvPr id="390125" name="Freeform 1005"/>
            <p:cNvSpPr>
              <a:spLocks/>
            </p:cNvSpPr>
            <p:nvPr/>
          </p:nvSpPr>
          <p:spPr bwMode="auto">
            <a:xfrm>
              <a:off x="758" y="2165"/>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90126" name="Freeform 1006"/>
            <p:cNvSpPr>
              <a:spLocks/>
            </p:cNvSpPr>
            <p:nvPr/>
          </p:nvSpPr>
          <p:spPr bwMode="auto">
            <a:xfrm>
              <a:off x="661" y="2110"/>
              <a:ext cx="74" cy="39"/>
            </a:xfrm>
            <a:custGeom>
              <a:avLst/>
              <a:gdLst>
                <a:gd name="T0" fmla="*/ 147 w 150"/>
                <a:gd name="T1" fmla="*/ 79 h 79"/>
                <a:gd name="T2" fmla="*/ 74 w 150"/>
                <a:gd name="T3" fmla="*/ 42 h 79"/>
                <a:gd name="T4" fmla="*/ 0 w 150"/>
                <a:gd name="T5" fmla="*/ 4 h 79"/>
                <a:gd name="T6" fmla="*/ 3 w 150"/>
                <a:gd name="T7" fmla="*/ 0 h 79"/>
                <a:gd name="T8" fmla="*/ 77 w 150"/>
                <a:gd name="T9" fmla="*/ 38 h 79"/>
                <a:gd name="T10" fmla="*/ 150 w 150"/>
                <a:gd name="T11" fmla="*/ 74 h 79"/>
                <a:gd name="T12" fmla="*/ 147 w 150"/>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150" h="79">
                  <a:moveTo>
                    <a:pt x="147" y="79"/>
                  </a:moveTo>
                  <a:lnTo>
                    <a:pt x="74" y="42"/>
                  </a:lnTo>
                  <a:lnTo>
                    <a:pt x="0" y="4"/>
                  </a:lnTo>
                  <a:lnTo>
                    <a:pt x="3" y="0"/>
                  </a:lnTo>
                  <a:lnTo>
                    <a:pt x="77" y="38"/>
                  </a:lnTo>
                  <a:lnTo>
                    <a:pt x="150" y="74"/>
                  </a:lnTo>
                  <a:lnTo>
                    <a:pt x="147" y="79"/>
                  </a:lnTo>
                  <a:close/>
                </a:path>
              </a:pathLst>
            </a:custGeom>
            <a:solidFill>
              <a:srgbClr val="000000"/>
            </a:solidFill>
            <a:ln w="9525">
              <a:solidFill>
                <a:schemeClr val="tx2"/>
              </a:solidFill>
              <a:round/>
              <a:headEnd/>
              <a:tailEnd/>
            </a:ln>
          </p:spPr>
          <p:txBody>
            <a:bodyPr/>
            <a:lstStyle/>
            <a:p>
              <a:endParaRPr lang="en-US" sz="3120"/>
            </a:p>
          </p:txBody>
        </p:sp>
        <p:sp>
          <p:nvSpPr>
            <p:cNvPr id="390127" name="Freeform 1007"/>
            <p:cNvSpPr>
              <a:spLocks/>
            </p:cNvSpPr>
            <p:nvPr/>
          </p:nvSpPr>
          <p:spPr bwMode="auto">
            <a:xfrm>
              <a:off x="733" y="2147"/>
              <a:ext cx="2" cy="2"/>
            </a:xfrm>
            <a:custGeom>
              <a:avLst/>
              <a:gdLst>
                <a:gd name="T0" fmla="*/ 5 w 5"/>
                <a:gd name="T1" fmla="*/ 0 h 5"/>
                <a:gd name="T2" fmla="*/ 2 w 5"/>
                <a:gd name="T3" fmla="*/ 5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2" y="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28" name="Freeform 1008"/>
            <p:cNvSpPr>
              <a:spLocks/>
            </p:cNvSpPr>
            <p:nvPr/>
          </p:nvSpPr>
          <p:spPr bwMode="auto">
            <a:xfrm>
              <a:off x="588" y="2035"/>
              <a:ext cx="74" cy="77"/>
            </a:xfrm>
            <a:custGeom>
              <a:avLst/>
              <a:gdLst>
                <a:gd name="T0" fmla="*/ 145 w 148"/>
                <a:gd name="T1" fmla="*/ 153 h 153"/>
                <a:gd name="T2" fmla="*/ 93 w 148"/>
                <a:gd name="T3" fmla="*/ 124 h 153"/>
                <a:gd name="T4" fmla="*/ 51 w 148"/>
                <a:gd name="T5" fmla="*/ 94 h 153"/>
                <a:gd name="T6" fmla="*/ 43 w 148"/>
                <a:gd name="T7" fmla="*/ 85 h 153"/>
                <a:gd name="T8" fmla="*/ 34 w 148"/>
                <a:gd name="T9" fmla="*/ 76 h 153"/>
                <a:gd name="T10" fmla="*/ 19 w 148"/>
                <a:gd name="T11" fmla="*/ 56 h 153"/>
                <a:gd name="T12" fmla="*/ 8 w 148"/>
                <a:gd name="T13" fmla="*/ 30 h 153"/>
                <a:gd name="T14" fmla="*/ 0 w 148"/>
                <a:gd name="T15" fmla="*/ 3 h 153"/>
                <a:gd name="T16" fmla="*/ 5 w 148"/>
                <a:gd name="T17" fmla="*/ 0 h 153"/>
                <a:gd name="T18" fmla="*/ 13 w 148"/>
                <a:gd name="T19" fmla="*/ 27 h 153"/>
                <a:gd name="T20" fmla="*/ 23 w 148"/>
                <a:gd name="T21" fmla="*/ 51 h 153"/>
                <a:gd name="T22" fmla="*/ 39 w 148"/>
                <a:gd name="T23" fmla="*/ 71 h 153"/>
                <a:gd name="T24" fmla="*/ 46 w 148"/>
                <a:gd name="T25" fmla="*/ 80 h 153"/>
                <a:gd name="T26" fmla="*/ 55 w 148"/>
                <a:gd name="T27" fmla="*/ 89 h 153"/>
                <a:gd name="T28" fmla="*/ 98 w 148"/>
                <a:gd name="T29" fmla="*/ 120 h 153"/>
                <a:gd name="T30" fmla="*/ 148 w 148"/>
                <a:gd name="T31" fmla="*/ 149 h 153"/>
                <a:gd name="T32" fmla="*/ 145 w 148"/>
                <a:gd name="T33"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153">
                  <a:moveTo>
                    <a:pt x="145" y="153"/>
                  </a:moveTo>
                  <a:lnTo>
                    <a:pt x="93" y="124"/>
                  </a:lnTo>
                  <a:lnTo>
                    <a:pt x="51" y="94"/>
                  </a:lnTo>
                  <a:lnTo>
                    <a:pt x="43" y="85"/>
                  </a:lnTo>
                  <a:lnTo>
                    <a:pt x="34" y="76"/>
                  </a:lnTo>
                  <a:lnTo>
                    <a:pt x="19" y="56"/>
                  </a:lnTo>
                  <a:lnTo>
                    <a:pt x="8" y="30"/>
                  </a:lnTo>
                  <a:lnTo>
                    <a:pt x="0" y="3"/>
                  </a:lnTo>
                  <a:lnTo>
                    <a:pt x="5" y="0"/>
                  </a:lnTo>
                  <a:lnTo>
                    <a:pt x="13" y="27"/>
                  </a:lnTo>
                  <a:lnTo>
                    <a:pt x="23" y="51"/>
                  </a:lnTo>
                  <a:lnTo>
                    <a:pt x="39" y="71"/>
                  </a:lnTo>
                  <a:lnTo>
                    <a:pt x="46" y="80"/>
                  </a:lnTo>
                  <a:lnTo>
                    <a:pt x="55" y="89"/>
                  </a:lnTo>
                  <a:lnTo>
                    <a:pt x="98" y="120"/>
                  </a:lnTo>
                  <a:lnTo>
                    <a:pt x="148" y="149"/>
                  </a:lnTo>
                  <a:lnTo>
                    <a:pt x="145" y="153"/>
                  </a:lnTo>
                  <a:close/>
                </a:path>
              </a:pathLst>
            </a:custGeom>
            <a:solidFill>
              <a:srgbClr val="000000"/>
            </a:solidFill>
            <a:ln w="9525">
              <a:solidFill>
                <a:schemeClr val="tx2"/>
              </a:solidFill>
              <a:round/>
              <a:headEnd/>
              <a:tailEnd/>
            </a:ln>
          </p:spPr>
          <p:txBody>
            <a:bodyPr/>
            <a:lstStyle/>
            <a:p>
              <a:endParaRPr lang="en-US" sz="3120"/>
            </a:p>
          </p:txBody>
        </p:sp>
        <p:sp>
          <p:nvSpPr>
            <p:cNvPr id="390129" name="Freeform 1009"/>
            <p:cNvSpPr>
              <a:spLocks/>
            </p:cNvSpPr>
            <p:nvPr/>
          </p:nvSpPr>
          <p:spPr bwMode="auto">
            <a:xfrm>
              <a:off x="661" y="2110"/>
              <a:ext cx="1" cy="2"/>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lnTo>
                    <a:pt x="3"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90130" name="Freeform 1010"/>
            <p:cNvSpPr>
              <a:spLocks/>
            </p:cNvSpPr>
            <p:nvPr/>
          </p:nvSpPr>
          <p:spPr bwMode="auto">
            <a:xfrm>
              <a:off x="571" y="1980"/>
              <a:ext cx="20" cy="56"/>
            </a:xfrm>
            <a:custGeom>
              <a:avLst/>
              <a:gdLst>
                <a:gd name="T0" fmla="*/ 35 w 40"/>
                <a:gd name="T1" fmla="*/ 112 h 112"/>
                <a:gd name="T2" fmla="*/ 22 w 40"/>
                <a:gd name="T3" fmla="*/ 57 h 112"/>
                <a:gd name="T4" fmla="*/ 0 w 40"/>
                <a:gd name="T5" fmla="*/ 3 h 112"/>
                <a:gd name="T6" fmla="*/ 5 w 40"/>
                <a:gd name="T7" fmla="*/ 0 h 112"/>
                <a:gd name="T8" fmla="*/ 26 w 40"/>
                <a:gd name="T9" fmla="*/ 54 h 112"/>
                <a:gd name="T10" fmla="*/ 40 w 40"/>
                <a:gd name="T11" fmla="*/ 112 h 112"/>
                <a:gd name="T12" fmla="*/ 35 w 40"/>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40" h="112">
                  <a:moveTo>
                    <a:pt x="35" y="112"/>
                  </a:moveTo>
                  <a:lnTo>
                    <a:pt x="22" y="57"/>
                  </a:lnTo>
                  <a:lnTo>
                    <a:pt x="0" y="3"/>
                  </a:lnTo>
                  <a:lnTo>
                    <a:pt x="5" y="0"/>
                  </a:lnTo>
                  <a:lnTo>
                    <a:pt x="26" y="54"/>
                  </a:lnTo>
                  <a:lnTo>
                    <a:pt x="40" y="112"/>
                  </a:lnTo>
                  <a:lnTo>
                    <a:pt x="35" y="112"/>
                  </a:lnTo>
                  <a:close/>
                </a:path>
              </a:pathLst>
            </a:custGeom>
            <a:solidFill>
              <a:srgbClr val="000000"/>
            </a:solidFill>
            <a:ln w="9525">
              <a:solidFill>
                <a:schemeClr val="tx2"/>
              </a:solidFill>
              <a:round/>
              <a:headEnd/>
              <a:tailEnd/>
            </a:ln>
          </p:spPr>
          <p:txBody>
            <a:bodyPr/>
            <a:lstStyle/>
            <a:p>
              <a:endParaRPr lang="en-US" sz="3120"/>
            </a:p>
          </p:txBody>
        </p:sp>
        <p:sp>
          <p:nvSpPr>
            <p:cNvPr id="390131" name="Freeform 1011"/>
            <p:cNvSpPr>
              <a:spLocks/>
            </p:cNvSpPr>
            <p:nvPr/>
          </p:nvSpPr>
          <p:spPr bwMode="auto">
            <a:xfrm>
              <a:off x="588" y="2035"/>
              <a:ext cx="3" cy="2"/>
            </a:xfrm>
            <a:custGeom>
              <a:avLst/>
              <a:gdLst>
                <a:gd name="T0" fmla="*/ 0 w 5"/>
                <a:gd name="T1" fmla="*/ 3 h 3"/>
                <a:gd name="T2" fmla="*/ 0 w 5"/>
                <a:gd name="T3" fmla="*/ 1 h 3"/>
                <a:gd name="T4" fmla="*/ 5 w 5"/>
                <a:gd name="T5" fmla="*/ 1 h 3"/>
                <a:gd name="T6" fmla="*/ 5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1"/>
                  </a:lnTo>
                  <a:lnTo>
                    <a:pt x="5" y="1"/>
                  </a:lnTo>
                  <a:lnTo>
                    <a:pt x="5" y="0"/>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90132" name="Freeform 1012"/>
            <p:cNvSpPr>
              <a:spLocks/>
            </p:cNvSpPr>
            <p:nvPr/>
          </p:nvSpPr>
          <p:spPr bwMode="auto">
            <a:xfrm>
              <a:off x="558" y="1941"/>
              <a:ext cx="15" cy="40"/>
            </a:xfrm>
            <a:custGeom>
              <a:avLst/>
              <a:gdLst>
                <a:gd name="T0" fmla="*/ 26 w 31"/>
                <a:gd name="T1" fmla="*/ 81 h 81"/>
                <a:gd name="T2" fmla="*/ 14 w 31"/>
                <a:gd name="T3" fmla="*/ 41 h 81"/>
                <a:gd name="T4" fmla="*/ 8 w 31"/>
                <a:gd name="T5" fmla="*/ 23 h 81"/>
                <a:gd name="T6" fmla="*/ 0 w 31"/>
                <a:gd name="T7" fmla="*/ 3 h 81"/>
                <a:gd name="T8" fmla="*/ 5 w 31"/>
                <a:gd name="T9" fmla="*/ 0 h 81"/>
                <a:gd name="T10" fmla="*/ 13 w 31"/>
                <a:gd name="T11" fmla="*/ 20 h 81"/>
                <a:gd name="T12" fmla="*/ 19 w 31"/>
                <a:gd name="T13" fmla="*/ 38 h 81"/>
                <a:gd name="T14" fmla="*/ 31 w 31"/>
                <a:gd name="T15" fmla="*/ 78 h 81"/>
                <a:gd name="T16" fmla="*/ 26 w 31"/>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81">
                  <a:moveTo>
                    <a:pt x="26" y="81"/>
                  </a:moveTo>
                  <a:lnTo>
                    <a:pt x="14" y="41"/>
                  </a:lnTo>
                  <a:lnTo>
                    <a:pt x="8" y="23"/>
                  </a:lnTo>
                  <a:lnTo>
                    <a:pt x="0" y="3"/>
                  </a:lnTo>
                  <a:lnTo>
                    <a:pt x="5" y="0"/>
                  </a:lnTo>
                  <a:lnTo>
                    <a:pt x="13" y="20"/>
                  </a:lnTo>
                  <a:lnTo>
                    <a:pt x="19" y="38"/>
                  </a:lnTo>
                  <a:lnTo>
                    <a:pt x="31" y="78"/>
                  </a:lnTo>
                  <a:lnTo>
                    <a:pt x="26" y="81"/>
                  </a:lnTo>
                  <a:close/>
                </a:path>
              </a:pathLst>
            </a:custGeom>
            <a:solidFill>
              <a:srgbClr val="000000"/>
            </a:solidFill>
            <a:ln w="9525">
              <a:solidFill>
                <a:schemeClr val="tx2"/>
              </a:solidFill>
              <a:round/>
              <a:headEnd/>
              <a:tailEnd/>
            </a:ln>
          </p:spPr>
          <p:txBody>
            <a:bodyPr/>
            <a:lstStyle/>
            <a:p>
              <a:endParaRPr lang="en-US" sz="3120"/>
            </a:p>
          </p:txBody>
        </p:sp>
        <p:sp>
          <p:nvSpPr>
            <p:cNvPr id="390133" name="Freeform 1013"/>
            <p:cNvSpPr>
              <a:spLocks/>
            </p:cNvSpPr>
            <p:nvPr/>
          </p:nvSpPr>
          <p:spPr bwMode="auto">
            <a:xfrm>
              <a:off x="571" y="1980"/>
              <a:ext cx="2" cy="1"/>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34" name="Freeform 1014"/>
            <p:cNvSpPr>
              <a:spLocks/>
            </p:cNvSpPr>
            <p:nvPr/>
          </p:nvSpPr>
          <p:spPr bwMode="auto">
            <a:xfrm>
              <a:off x="516" y="1895"/>
              <a:ext cx="44" cy="48"/>
            </a:xfrm>
            <a:custGeom>
              <a:avLst/>
              <a:gdLst>
                <a:gd name="T0" fmla="*/ 83 w 88"/>
                <a:gd name="T1" fmla="*/ 97 h 97"/>
                <a:gd name="T2" fmla="*/ 65 w 88"/>
                <a:gd name="T3" fmla="*/ 70 h 97"/>
                <a:gd name="T4" fmla="*/ 45 w 88"/>
                <a:gd name="T5" fmla="*/ 49 h 97"/>
                <a:gd name="T6" fmla="*/ 22 w 88"/>
                <a:gd name="T7" fmla="*/ 29 h 97"/>
                <a:gd name="T8" fmla="*/ 0 w 88"/>
                <a:gd name="T9" fmla="*/ 5 h 97"/>
                <a:gd name="T10" fmla="*/ 3 w 88"/>
                <a:gd name="T11" fmla="*/ 0 h 97"/>
                <a:gd name="T12" fmla="*/ 25 w 88"/>
                <a:gd name="T13" fmla="*/ 24 h 97"/>
                <a:gd name="T14" fmla="*/ 48 w 88"/>
                <a:gd name="T15" fmla="*/ 44 h 97"/>
                <a:gd name="T16" fmla="*/ 70 w 88"/>
                <a:gd name="T17" fmla="*/ 66 h 97"/>
                <a:gd name="T18" fmla="*/ 88 w 88"/>
                <a:gd name="T19" fmla="*/ 93 h 97"/>
                <a:gd name="T20" fmla="*/ 83 w 88"/>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97">
                  <a:moveTo>
                    <a:pt x="83" y="97"/>
                  </a:moveTo>
                  <a:lnTo>
                    <a:pt x="65" y="70"/>
                  </a:lnTo>
                  <a:lnTo>
                    <a:pt x="45" y="49"/>
                  </a:lnTo>
                  <a:lnTo>
                    <a:pt x="22" y="29"/>
                  </a:lnTo>
                  <a:lnTo>
                    <a:pt x="0" y="5"/>
                  </a:lnTo>
                  <a:lnTo>
                    <a:pt x="3" y="0"/>
                  </a:lnTo>
                  <a:lnTo>
                    <a:pt x="25" y="24"/>
                  </a:lnTo>
                  <a:lnTo>
                    <a:pt x="48" y="44"/>
                  </a:lnTo>
                  <a:lnTo>
                    <a:pt x="70" y="66"/>
                  </a:lnTo>
                  <a:lnTo>
                    <a:pt x="88" y="93"/>
                  </a:lnTo>
                  <a:lnTo>
                    <a:pt x="83" y="97"/>
                  </a:lnTo>
                  <a:close/>
                </a:path>
              </a:pathLst>
            </a:custGeom>
            <a:solidFill>
              <a:srgbClr val="000000"/>
            </a:solidFill>
            <a:ln w="9525">
              <a:solidFill>
                <a:schemeClr val="tx2"/>
              </a:solidFill>
              <a:round/>
              <a:headEnd/>
              <a:tailEnd/>
            </a:ln>
          </p:spPr>
          <p:txBody>
            <a:bodyPr/>
            <a:lstStyle/>
            <a:p>
              <a:endParaRPr lang="en-US" sz="3120"/>
            </a:p>
          </p:txBody>
        </p:sp>
        <p:sp>
          <p:nvSpPr>
            <p:cNvPr id="390135" name="Freeform 1015"/>
            <p:cNvSpPr>
              <a:spLocks/>
            </p:cNvSpPr>
            <p:nvPr/>
          </p:nvSpPr>
          <p:spPr bwMode="auto">
            <a:xfrm>
              <a:off x="487" y="1852"/>
              <a:ext cx="30" cy="45"/>
            </a:xfrm>
            <a:custGeom>
              <a:avLst/>
              <a:gdLst>
                <a:gd name="T0" fmla="*/ 56 w 61"/>
                <a:gd name="T1" fmla="*/ 90 h 90"/>
                <a:gd name="T2" fmla="*/ 39 w 61"/>
                <a:gd name="T3" fmla="*/ 68 h 90"/>
                <a:gd name="T4" fmla="*/ 27 w 61"/>
                <a:gd name="T5" fmla="*/ 49 h 90"/>
                <a:gd name="T6" fmla="*/ 0 w 61"/>
                <a:gd name="T7" fmla="*/ 4 h 90"/>
                <a:gd name="T8" fmla="*/ 4 w 61"/>
                <a:gd name="T9" fmla="*/ 0 h 90"/>
                <a:gd name="T10" fmla="*/ 32 w 61"/>
                <a:gd name="T11" fmla="*/ 44 h 90"/>
                <a:gd name="T12" fmla="*/ 44 w 61"/>
                <a:gd name="T13" fmla="*/ 64 h 90"/>
                <a:gd name="T14" fmla="*/ 61 w 61"/>
                <a:gd name="T15" fmla="*/ 85 h 90"/>
                <a:gd name="T16" fmla="*/ 56 w 61"/>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0">
                  <a:moveTo>
                    <a:pt x="56" y="90"/>
                  </a:moveTo>
                  <a:lnTo>
                    <a:pt x="39" y="68"/>
                  </a:lnTo>
                  <a:lnTo>
                    <a:pt x="27" y="49"/>
                  </a:lnTo>
                  <a:lnTo>
                    <a:pt x="0" y="4"/>
                  </a:lnTo>
                  <a:lnTo>
                    <a:pt x="4" y="0"/>
                  </a:lnTo>
                  <a:lnTo>
                    <a:pt x="32" y="44"/>
                  </a:lnTo>
                  <a:lnTo>
                    <a:pt x="44" y="64"/>
                  </a:lnTo>
                  <a:lnTo>
                    <a:pt x="61" y="85"/>
                  </a:lnTo>
                  <a:lnTo>
                    <a:pt x="56" y="90"/>
                  </a:lnTo>
                  <a:close/>
                </a:path>
              </a:pathLst>
            </a:custGeom>
            <a:solidFill>
              <a:srgbClr val="000000"/>
            </a:solidFill>
            <a:ln w="9525">
              <a:solidFill>
                <a:schemeClr val="tx2"/>
              </a:solidFill>
              <a:round/>
              <a:headEnd/>
              <a:tailEnd/>
            </a:ln>
          </p:spPr>
          <p:txBody>
            <a:bodyPr/>
            <a:lstStyle/>
            <a:p>
              <a:endParaRPr lang="en-US" sz="3120"/>
            </a:p>
          </p:txBody>
        </p:sp>
        <p:sp>
          <p:nvSpPr>
            <p:cNvPr id="390136" name="Freeform 1016"/>
            <p:cNvSpPr>
              <a:spLocks/>
            </p:cNvSpPr>
            <p:nvPr/>
          </p:nvSpPr>
          <p:spPr bwMode="auto">
            <a:xfrm>
              <a:off x="421" y="1852"/>
              <a:ext cx="68" cy="75"/>
            </a:xfrm>
            <a:custGeom>
              <a:avLst/>
              <a:gdLst>
                <a:gd name="T0" fmla="*/ 136 w 136"/>
                <a:gd name="T1" fmla="*/ 4 h 151"/>
                <a:gd name="T2" fmla="*/ 67 w 136"/>
                <a:gd name="T3" fmla="*/ 76 h 151"/>
                <a:gd name="T4" fmla="*/ 5 w 136"/>
                <a:gd name="T5" fmla="*/ 151 h 151"/>
                <a:gd name="T6" fmla="*/ 0 w 136"/>
                <a:gd name="T7" fmla="*/ 146 h 151"/>
                <a:gd name="T8" fmla="*/ 63 w 136"/>
                <a:gd name="T9" fmla="*/ 71 h 151"/>
                <a:gd name="T10" fmla="*/ 132 w 136"/>
                <a:gd name="T11" fmla="*/ 0 h 151"/>
                <a:gd name="T12" fmla="*/ 136 w 136"/>
                <a:gd name="T13" fmla="*/ 4 h 151"/>
              </a:gdLst>
              <a:ahLst/>
              <a:cxnLst>
                <a:cxn ang="0">
                  <a:pos x="T0" y="T1"/>
                </a:cxn>
                <a:cxn ang="0">
                  <a:pos x="T2" y="T3"/>
                </a:cxn>
                <a:cxn ang="0">
                  <a:pos x="T4" y="T5"/>
                </a:cxn>
                <a:cxn ang="0">
                  <a:pos x="T6" y="T7"/>
                </a:cxn>
                <a:cxn ang="0">
                  <a:pos x="T8" y="T9"/>
                </a:cxn>
                <a:cxn ang="0">
                  <a:pos x="T10" y="T11"/>
                </a:cxn>
                <a:cxn ang="0">
                  <a:pos x="T12" y="T13"/>
                </a:cxn>
              </a:cxnLst>
              <a:rect l="0" t="0" r="r" b="b"/>
              <a:pathLst>
                <a:path w="136" h="151">
                  <a:moveTo>
                    <a:pt x="136" y="4"/>
                  </a:moveTo>
                  <a:lnTo>
                    <a:pt x="67" y="76"/>
                  </a:lnTo>
                  <a:lnTo>
                    <a:pt x="5" y="151"/>
                  </a:lnTo>
                  <a:lnTo>
                    <a:pt x="0" y="146"/>
                  </a:lnTo>
                  <a:lnTo>
                    <a:pt x="63" y="71"/>
                  </a:lnTo>
                  <a:lnTo>
                    <a:pt x="132" y="0"/>
                  </a:lnTo>
                  <a:lnTo>
                    <a:pt x="136" y="4"/>
                  </a:lnTo>
                  <a:close/>
                </a:path>
              </a:pathLst>
            </a:custGeom>
            <a:solidFill>
              <a:srgbClr val="000000"/>
            </a:solidFill>
            <a:ln w="9525">
              <a:solidFill>
                <a:schemeClr val="tx2"/>
              </a:solidFill>
              <a:round/>
              <a:headEnd/>
              <a:tailEnd/>
            </a:ln>
          </p:spPr>
          <p:txBody>
            <a:bodyPr/>
            <a:lstStyle/>
            <a:p>
              <a:endParaRPr lang="en-US" sz="3120"/>
            </a:p>
          </p:txBody>
        </p:sp>
        <p:sp>
          <p:nvSpPr>
            <p:cNvPr id="390137" name="Freeform 1017"/>
            <p:cNvSpPr>
              <a:spLocks/>
            </p:cNvSpPr>
            <p:nvPr/>
          </p:nvSpPr>
          <p:spPr bwMode="auto">
            <a:xfrm>
              <a:off x="487" y="1850"/>
              <a:ext cx="2" cy="4"/>
            </a:xfrm>
            <a:custGeom>
              <a:avLst/>
              <a:gdLst>
                <a:gd name="T0" fmla="*/ 4 w 4"/>
                <a:gd name="T1" fmla="*/ 3 h 7"/>
                <a:gd name="T2" fmla="*/ 3 w 4"/>
                <a:gd name="T3" fmla="*/ 0 h 7"/>
                <a:gd name="T4" fmla="*/ 0 w 4"/>
                <a:gd name="T5" fmla="*/ 3 h 7"/>
                <a:gd name="T6" fmla="*/ 4 w 4"/>
                <a:gd name="T7" fmla="*/ 7 h 7"/>
                <a:gd name="T8" fmla="*/ 0 w 4"/>
                <a:gd name="T9" fmla="*/ 7 h 7"/>
                <a:gd name="T10" fmla="*/ 4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4" y="3"/>
                  </a:moveTo>
                  <a:lnTo>
                    <a:pt x="3" y="0"/>
                  </a:lnTo>
                  <a:lnTo>
                    <a:pt x="0" y="3"/>
                  </a:lnTo>
                  <a:lnTo>
                    <a:pt x="4" y="7"/>
                  </a:lnTo>
                  <a:lnTo>
                    <a:pt x="0" y="7"/>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90138" name="Freeform 1018"/>
            <p:cNvSpPr>
              <a:spLocks/>
            </p:cNvSpPr>
            <p:nvPr/>
          </p:nvSpPr>
          <p:spPr bwMode="auto">
            <a:xfrm>
              <a:off x="404" y="1925"/>
              <a:ext cx="19" cy="27"/>
            </a:xfrm>
            <a:custGeom>
              <a:avLst/>
              <a:gdLst>
                <a:gd name="T0" fmla="*/ 38 w 38"/>
                <a:gd name="T1" fmla="*/ 5 h 53"/>
                <a:gd name="T2" fmla="*/ 4 w 38"/>
                <a:gd name="T3" fmla="*/ 53 h 53"/>
                <a:gd name="T4" fmla="*/ 0 w 38"/>
                <a:gd name="T5" fmla="*/ 49 h 53"/>
                <a:gd name="T6" fmla="*/ 33 w 38"/>
                <a:gd name="T7" fmla="*/ 0 h 53"/>
                <a:gd name="T8" fmla="*/ 38 w 38"/>
                <a:gd name="T9" fmla="*/ 5 h 53"/>
              </a:gdLst>
              <a:ahLst/>
              <a:cxnLst>
                <a:cxn ang="0">
                  <a:pos x="T0" y="T1"/>
                </a:cxn>
                <a:cxn ang="0">
                  <a:pos x="T2" y="T3"/>
                </a:cxn>
                <a:cxn ang="0">
                  <a:pos x="T4" y="T5"/>
                </a:cxn>
                <a:cxn ang="0">
                  <a:pos x="T6" y="T7"/>
                </a:cxn>
                <a:cxn ang="0">
                  <a:pos x="T8" y="T9"/>
                </a:cxn>
              </a:cxnLst>
              <a:rect l="0" t="0" r="r" b="b"/>
              <a:pathLst>
                <a:path w="38" h="53">
                  <a:moveTo>
                    <a:pt x="38" y="5"/>
                  </a:moveTo>
                  <a:lnTo>
                    <a:pt x="4" y="53"/>
                  </a:lnTo>
                  <a:lnTo>
                    <a:pt x="0" y="49"/>
                  </a:lnTo>
                  <a:lnTo>
                    <a:pt x="33" y="0"/>
                  </a:lnTo>
                  <a:lnTo>
                    <a:pt x="38" y="5"/>
                  </a:lnTo>
                  <a:close/>
                </a:path>
              </a:pathLst>
            </a:custGeom>
            <a:solidFill>
              <a:srgbClr val="000000"/>
            </a:solidFill>
            <a:ln w="9525">
              <a:solidFill>
                <a:schemeClr val="tx2"/>
              </a:solidFill>
              <a:round/>
              <a:headEnd/>
              <a:tailEnd/>
            </a:ln>
          </p:spPr>
          <p:txBody>
            <a:bodyPr/>
            <a:lstStyle/>
            <a:p>
              <a:endParaRPr lang="en-US" sz="3120"/>
            </a:p>
          </p:txBody>
        </p:sp>
        <p:sp>
          <p:nvSpPr>
            <p:cNvPr id="390139" name="Freeform 1019"/>
            <p:cNvSpPr>
              <a:spLocks/>
            </p:cNvSpPr>
            <p:nvPr/>
          </p:nvSpPr>
          <p:spPr bwMode="auto">
            <a:xfrm>
              <a:off x="421" y="1925"/>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140" name="Freeform 1020"/>
            <p:cNvSpPr>
              <a:spLocks/>
            </p:cNvSpPr>
            <p:nvPr/>
          </p:nvSpPr>
          <p:spPr bwMode="auto">
            <a:xfrm>
              <a:off x="394" y="1949"/>
              <a:ext cx="13" cy="14"/>
            </a:xfrm>
            <a:custGeom>
              <a:avLst/>
              <a:gdLst>
                <a:gd name="T0" fmla="*/ 24 w 24"/>
                <a:gd name="T1" fmla="*/ 4 h 27"/>
                <a:gd name="T2" fmla="*/ 12 w 24"/>
                <a:gd name="T3" fmla="*/ 16 h 27"/>
                <a:gd name="T4" fmla="*/ 9 w 24"/>
                <a:gd name="T5" fmla="*/ 19 h 27"/>
                <a:gd name="T6" fmla="*/ 6 w 24"/>
                <a:gd name="T7" fmla="*/ 27 h 27"/>
                <a:gd name="T8" fmla="*/ 0 w 24"/>
                <a:gd name="T9" fmla="*/ 27 h 27"/>
                <a:gd name="T10" fmla="*/ 3 w 24"/>
                <a:gd name="T11" fmla="*/ 18 h 27"/>
                <a:gd name="T12" fmla="*/ 8 w 24"/>
                <a:gd name="T13" fmla="*/ 12 h 27"/>
                <a:gd name="T14" fmla="*/ 20 w 24"/>
                <a:gd name="T15" fmla="*/ 0 h 27"/>
                <a:gd name="T16" fmla="*/ 24 w 24"/>
                <a:gd name="T1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7">
                  <a:moveTo>
                    <a:pt x="24" y="4"/>
                  </a:moveTo>
                  <a:lnTo>
                    <a:pt x="12" y="16"/>
                  </a:lnTo>
                  <a:lnTo>
                    <a:pt x="9" y="19"/>
                  </a:lnTo>
                  <a:lnTo>
                    <a:pt x="6" y="27"/>
                  </a:lnTo>
                  <a:lnTo>
                    <a:pt x="0" y="27"/>
                  </a:lnTo>
                  <a:lnTo>
                    <a:pt x="3" y="18"/>
                  </a:lnTo>
                  <a:lnTo>
                    <a:pt x="8" y="12"/>
                  </a:lnTo>
                  <a:lnTo>
                    <a:pt x="20" y="0"/>
                  </a:lnTo>
                  <a:lnTo>
                    <a:pt x="24" y="4"/>
                  </a:lnTo>
                  <a:close/>
                </a:path>
              </a:pathLst>
            </a:custGeom>
            <a:solidFill>
              <a:srgbClr val="000000"/>
            </a:solidFill>
            <a:ln w="9525">
              <a:solidFill>
                <a:schemeClr val="tx2"/>
              </a:solidFill>
              <a:round/>
              <a:headEnd/>
              <a:tailEnd/>
            </a:ln>
          </p:spPr>
          <p:txBody>
            <a:bodyPr/>
            <a:lstStyle/>
            <a:p>
              <a:endParaRPr lang="en-US" sz="3120"/>
            </a:p>
          </p:txBody>
        </p:sp>
        <p:sp>
          <p:nvSpPr>
            <p:cNvPr id="390141" name="Freeform 1021"/>
            <p:cNvSpPr>
              <a:spLocks/>
            </p:cNvSpPr>
            <p:nvPr/>
          </p:nvSpPr>
          <p:spPr bwMode="auto">
            <a:xfrm>
              <a:off x="404" y="1949"/>
              <a:ext cx="3"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90142" name="Freeform 1022"/>
            <p:cNvSpPr>
              <a:spLocks/>
            </p:cNvSpPr>
            <p:nvPr/>
          </p:nvSpPr>
          <p:spPr bwMode="auto">
            <a:xfrm>
              <a:off x="394" y="1963"/>
              <a:ext cx="19" cy="23"/>
            </a:xfrm>
            <a:custGeom>
              <a:avLst/>
              <a:gdLst>
                <a:gd name="T0" fmla="*/ 6 w 37"/>
                <a:gd name="T1" fmla="*/ 0 h 46"/>
                <a:gd name="T2" fmla="*/ 11 w 37"/>
                <a:gd name="T3" fmla="*/ 14 h 46"/>
                <a:gd name="T4" fmla="*/ 17 w 37"/>
                <a:gd name="T5" fmla="*/ 21 h 46"/>
                <a:gd name="T6" fmla="*/ 27 w 37"/>
                <a:gd name="T7" fmla="*/ 30 h 46"/>
                <a:gd name="T8" fmla="*/ 37 w 37"/>
                <a:gd name="T9" fmla="*/ 41 h 46"/>
                <a:gd name="T10" fmla="*/ 32 w 37"/>
                <a:gd name="T11" fmla="*/ 46 h 46"/>
                <a:gd name="T12" fmla="*/ 23 w 37"/>
                <a:gd name="T13" fmla="*/ 35 h 46"/>
                <a:gd name="T14" fmla="*/ 12 w 37"/>
                <a:gd name="T15" fmla="*/ 26 h 46"/>
                <a:gd name="T16" fmla="*/ 5 w 37"/>
                <a:gd name="T17" fmla="*/ 15 h 46"/>
                <a:gd name="T18" fmla="*/ 0 w 37"/>
                <a:gd name="T19" fmla="*/ 2 h 46"/>
                <a:gd name="T20" fmla="*/ 6 w 37"/>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6">
                  <a:moveTo>
                    <a:pt x="6" y="0"/>
                  </a:moveTo>
                  <a:lnTo>
                    <a:pt x="11" y="14"/>
                  </a:lnTo>
                  <a:lnTo>
                    <a:pt x="17" y="21"/>
                  </a:lnTo>
                  <a:lnTo>
                    <a:pt x="27" y="30"/>
                  </a:lnTo>
                  <a:lnTo>
                    <a:pt x="37" y="41"/>
                  </a:lnTo>
                  <a:lnTo>
                    <a:pt x="32" y="46"/>
                  </a:lnTo>
                  <a:lnTo>
                    <a:pt x="23" y="35"/>
                  </a:lnTo>
                  <a:lnTo>
                    <a:pt x="12" y="26"/>
                  </a:lnTo>
                  <a:lnTo>
                    <a:pt x="5" y="1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43" name="Freeform 1023"/>
            <p:cNvSpPr>
              <a:spLocks/>
            </p:cNvSpPr>
            <p:nvPr/>
          </p:nvSpPr>
          <p:spPr bwMode="auto">
            <a:xfrm>
              <a:off x="410" y="1984"/>
              <a:ext cx="33" cy="60"/>
            </a:xfrm>
            <a:custGeom>
              <a:avLst/>
              <a:gdLst>
                <a:gd name="T0" fmla="*/ 5 w 66"/>
                <a:gd name="T1" fmla="*/ 0 h 120"/>
                <a:gd name="T2" fmla="*/ 23 w 66"/>
                <a:gd name="T3" fmla="*/ 32 h 120"/>
                <a:gd name="T4" fmla="*/ 37 w 66"/>
                <a:gd name="T5" fmla="*/ 59 h 120"/>
                <a:gd name="T6" fmla="*/ 66 w 66"/>
                <a:gd name="T7" fmla="*/ 119 h 120"/>
                <a:gd name="T8" fmla="*/ 59 w 66"/>
                <a:gd name="T9" fmla="*/ 120 h 120"/>
                <a:gd name="T10" fmla="*/ 31 w 66"/>
                <a:gd name="T11" fmla="*/ 61 h 120"/>
                <a:gd name="T12" fmla="*/ 17 w 66"/>
                <a:gd name="T13" fmla="*/ 34 h 120"/>
                <a:gd name="T14" fmla="*/ 0 w 66"/>
                <a:gd name="T15" fmla="*/ 5 h 120"/>
                <a:gd name="T16" fmla="*/ 5 w 66"/>
                <a:gd name="T1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20">
                  <a:moveTo>
                    <a:pt x="5" y="0"/>
                  </a:moveTo>
                  <a:lnTo>
                    <a:pt x="23" y="32"/>
                  </a:lnTo>
                  <a:lnTo>
                    <a:pt x="37" y="59"/>
                  </a:lnTo>
                  <a:lnTo>
                    <a:pt x="66" y="119"/>
                  </a:lnTo>
                  <a:lnTo>
                    <a:pt x="59" y="120"/>
                  </a:lnTo>
                  <a:lnTo>
                    <a:pt x="31" y="61"/>
                  </a:lnTo>
                  <a:lnTo>
                    <a:pt x="17" y="34"/>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44" name="Freeform 1024"/>
            <p:cNvSpPr>
              <a:spLocks/>
            </p:cNvSpPr>
            <p:nvPr/>
          </p:nvSpPr>
          <p:spPr bwMode="auto">
            <a:xfrm>
              <a:off x="410" y="1984"/>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45" name="Freeform 1025"/>
            <p:cNvSpPr>
              <a:spLocks/>
            </p:cNvSpPr>
            <p:nvPr/>
          </p:nvSpPr>
          <p:spPr bwMode="auto">
            <a:xfrm>
              <a:off x="440" y="2042"/>
              <a:ext cx="32" cy="36"/>
            </a:xfrm>
            <a:custGeom>
              <a:avLst/>
              <a:gdLst>
                <a:gd name="T0" fmla="*/ 5 w 63"/>
                <a:gd name="T1" fmla="*/ 0 h 72"/>
                <a:gd name="T2" fmla="*/ 17 w 63"/>
                <a:gd name="T3" fmla="*/ 20 h 72"/>
                <a:gd name="T4" fmla="*/ 31 w 63"/>
                <a:gd name="T5" fmla="*/ 37 h 72"/>
                <a:gd name="T6" fmla="*/ 63 w 63"/>
                <a:gd name="T7" fmla="*/ 67 h 72"/>
                <a:gd name="T8" fmla="*/ 58 w 63"/>
                <a:gd name="T9" fmla="*/ 72 h 72"/>
                <a:gd name="T10" fmla="*/ 26 w 63"/>
                <a:gd name="T11" fmla="*/ 41 h 72"/>
                <a:gd name="T12" fmla="*/ 13 w 63"/>
                <a:gd name="T13" fmla="*/ 25 h 72"/>
                <a:gd name="T14" fmla="*/ 0 w 63"/>
                <a:gd name="T15" fmla="*/ 5 h 72"/>
                <a:gd name="T16" fmla="*/ 5 w 63"/>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2">
                  <a:moveTo>
                    <a:pt x="5" y="0"/>
                  </a:moveTo>
                  <a:lnTo>
                    <a:pt x="17" y="20"/>
                  </a:lnTo>
                  <a:lnTo>
                    <a:pt x="31" y="37"/>
                  </a:lnTo>
                  <a:lnTo>
                    <a:pt x="63" y="67"/>
                  </a:lnTo>
                  <a:lnTo>
                    <a:pt x="58" y="72"/>
                  </a:lnTo>
                  <a:lnTo>
                    <a:pt x="26" y="41"/>
                  </a:lnTo>
                  <a:lnTo>
                    <a:pt x="13"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46" name="Freeform 1026"/>
            <p:cNvSpPr>
              <a:spLocks/>
            </p:cNvSpPr>
            <p:nvPr/>
          </p:nvSpPr>
          <p:spPr bwMode="auto">
            <a:xfrm>
              <a:off x="440" y="2042"/>
              <a:ext cx="3" cy="2"/>
            </a:xfrm>
            <a:custGeom>
              <a:avLst/>
              <a:gdLst>
                <a:gd name="T0" fmla="*/ 0 w 7"/>
                <a:gd name="T1" fmla="*/ 3 h 5"/>
                <a:gd name="T2" fmla="*/ 0 w 7"/>
                <a:gd name="T3" fmla="*/ 5 h 5"/>
                <a:gd name="T4" fmla="*/ 5 w 7"/>
                <a:gd name="T5" fmla="*/ 0 h 5"/>
                <a:gd name="T6" fmla="*/ 7 w 7"/>
                <a:gd name="T7" fmla="*/ 2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lnTo>
                    <a:pt x="0" y="5"/>
                  </a:lnTo>
                  <a:lnTo>
                    <a:pt x="5" y="0"/>
                  </a:lnTo>
                  <a:lnTo>
                    <a:pt x="7" y="2"/>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90147" name="Freeform 1027"/>
            <p:cNvSpPr>
              <a:spLocks/>
            </p:cNvSpPr>
            <p:nvPr/>
          </p:nvSpPr>
          <p:spPr bwMode="auto">
            <a:xfrm>
              <a:off x="469" y="2076"/>
              <a:ext cx="30" cy="44"/>
            </a:xfrm>
            <a:custGeom>
              <a:avLst/>
              <a:gdLst>
                <a:gd name="T0" fmla="*/ 5 w 60"/>
                <a:gd name="T1" fmla="*/ 0 h 89"/>
                <a:gd name="T2" fmla="*/ 22 w 60"/>
                <a:gd name="T3" fmla="*/ 20 h 89"/>
                <a:gd name="T4" fmla="*/ 36 w 60"/>
                <a:gd name="T5" fmla="*/ 41 h 89"/>
                <a:gd name="T6" fmla="*/ 48 w 60"/>
                <a:gd name="T7" fmla="*/ 64 h 89"/>
                <a:gd name="T8" fmla="*/ 60 w 60"/>
                <a:gd name="T9" fmla="*/ 87 h 89"/>
                <a:gd name="T10" fmla="*/ 54 w 60"/>
                <a:gd name="T11" fmla="*/ 89 h 89"/>
                <a:gd name="T12" fmla="*/ 42 w 60"/>
                <a:gd name="T13" fmla="*/ 66 h 89"/>
                <a:gd name="T14" fmla="*/ 31 w 60"/>
                <a:gd name="T15" fmla="*/ 46 h 89"/>
                <a:gd name="T16" fmla="*/ 17 w 60"/>
                <a:gd name="T17" fmla="*/ 25 h 89"/>
                <a:gd name="T18" fmla="*/ 0 w 60"/>
                <a:gd name="T19" fmla="*/ 5 h 89"/>
                <a:gd name="T20" fmla="*/ 5 w 60"/>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9">
                  <a:moveTo>
                    <a:pt x="5" y="0"/>
                  </a:moveTo>
                  <a:lnTo>
                    <a:pt x="22" y="20"/>
                  </a:lnTo>
                  <a:lnTo>
                    <a:pt x="36" y="41"/>
                  </a:lnTo>
                  <a:lnTo>
                    <a:pt x="48" y="64"/>
                  </a:lnTo>
                  <a:lnTo>
                    <a:pt x="60" y="87"/>
                  </a:lnTo>
                  <a:lnTo>
                    <a:pt x="54" y="89"/>
                  </a:lnTo>
                  <a:lnTo>
                    <a:pt x="42" y="66"/>
                  </a:lnTo>
                  <a:lnTo>
                    <a:pt x="31" y="46"/>
                  </a:lnTo>
                  <a:lnTo>
                    <a:pt x="17"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48" name="Freeform 1028"/>
            <p:cNvSpPr>
              <a:spLocks/>
            </p:cNvSpPr>
            <p:nvPr/>
          </p:nvSpPr>
          <p:spPr bwMode="auto">
            <a:xfrm>
              <a:off x="469" y="2076"/>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49" name="Freeform 1029"/>
            <p:cNvSpPr>
              <a:spLocks/>
            </p:cNvSpPr>
            <p:nvPr/>
          </p:nvSpPr>
          <p:spPr bwMode="auto">
            <a:xfrm>
              <a:off x="496" y="2119"/>
              <a:ext cx="33" cy="44"/>
            </a:xfrm>
            <a:custGeom>
              <a:avLst/>
              <a:gdLst>
                <a:gd name="T0" fmla="*/ 6 w 65"/>
                <a:gd name="T1" fmla="*/ 0 h 88"/>
                <a:gd name="T2" fmla="*/ 30 w 65"/>
                <a:gd name="T3" fmla="*/ 46 h 88"/>
                <a:gd name="T4" fmla="*/ 44 w 65"/>
                <a:gd name="T5" fmla="*/ 67 h 88"/>
                <a:gd name="T6" fmla="*/ 55 w 65"/>
                <a:gd name="T7" fmla="*/ 75 h 88"/>
                <a:gd name="T8" fmla="*/ 65 w 65"/>
                <a:gd name="T9" fmla="*/ 84 h 88"/>
                <a:gd name="T10" fmla="*/ 61 w 65"/>
                <a:gd name="T11" fmla="*/ 88 h 88"/>
                <a:gd name="T12" fmla="*/ 50 w 65"/>
                <a:gd name="T13" fmla="*/ 79 h 88"/>
                <a:gd name="T14" fmla="*/ 40 w 65"/>
                <a:gd name="T15" fmla="*/ 72 h 88"/>
                <a:gd name="T16" fmla="*/ 26 w 65"/>
                <a:gd name="T17" fmla="*/ 50 h 88"/>
                <a:gd name="T18" fmla="*/ 0 w 65"/>
                <a:gd name="T19" fmla="*/ 2 h 88"/>
                <a:gd name="T20" fmla="*/ 6 w 65"/>
                <a:gd name="T2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88">
                  <a:moveTo>
                    <a:pt x="6" y="0"/>
                  </a:moveTo>
                  <a:lnTo>
                    <a:pt x="30" y="46"/>
                  </a:lnTo>
                  <a:lnTo>
                    <a:pt x="44" y="67"/>
                  </a:lnTo>
                  <a:lnTo>
                    <a:pt x="55" y="75"/>
                  </a:lnTo>
                  <a:lnTo>
                    <a:pt x="65" y="84"/>
                  </a:lnTo>
                  <a:lnTo>
                    <a:pt x="61" y="88"/>
                  </a:lnTo>
                  <a:lnTo>
                    <a:pt x="50" y="79"/>
                  </a:lnTo>
                  <a:lnTo>
                    <a:pt x="40" y="72"/>
                  </a:lnTo>
                  <a:lnTo>
                    <a:pt x="26" y="50"/>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50" name="Freeform 1030"/>
            <p:cNvSpPr>
              <a:spLocks/>
            </p:cNvSpPr>
            <p:nvPr/>
          </p:nvSpPr>
          <p:spPr bwMode="auto">
            <a:xfrm>
              <a:off x="496" y="2119"/>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51" name="Freeform 1031"/>
            <p:cNvSpPr>
              <a:spLocks/>
            </p:cNvSpPr>
            <p:nvPr/>
          </p:nvSpPr>
          <p:spPr bwMode="auto">
            <a:xfrm>
              <a:off x="526" y="2161"/>
              <a:ext cx="119" cy="62"/>
            </a:xfrm>
            <a:custGeom>
              <a:avLst/>
              <a:gdLst>
                <a:gd name="T0" fmla="*/ 4 w 236"/>
                <a:gd name="T1" fmla="*/ 0 h 124"/>
                <a:gd name="T2" fmla="*/ 102 w 236"/>
                <a:gd name="T3" fmla="*/ 65 h 124"/>
                <a:gd name="T4" fmla="*/ 171 w 236"/>
                <a:gd name="T5" fmla="*/ 102 h 124"/>
                <a:gd name="T6" fmla="*/ 206 w 236"/>
                <a:gd name="T7" fmla="*/ 114 h 124"/>
                <a:gd name="T8" fmla="*/ 236 w 236"/>
                <a:gd name="T9" fmla="*/ 118 h 124"/>
                <a:gd name="T10" fmla="*/ 235 w 236"/>
                <a:gd name="T11" fmla="*/ 124 h 124"/>
                <a:gd name="T12" fmla="*/ 204 w 236"/>
                <a:gd name="T13" fmla="*/ 120 h 124"/>
                <a:gd name="T14" fmla="*/ 169 w 236"/>
                <a:gd name="T15" fmla="*/ 108 h 124"/>
                <a:gd name="T16" fmla="*/ 97 w 236"/>
                <a:gd name="T17" fmla="*/ 70 h 124"/>
                <a:gd name="T18" fmla="*/ 0 w 236"/>
                <a:gd name="T19" fmla="*/ 4 h 124"/>
                <a:gd name="T20" fmla="*/ 4 w 236"/>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124">
                  <a:moveTo>
                    <a:pt x="4" y="0"/>
                  </a:moveTo>
                  <a:lnTo>
                    <a:pt x="102" y="65"/>
                  </a:lnTo>
                  <a:lnTo>
                    <a:pt x="171" y="102"/>
                  </a:lnTo>
                  <a:lnTo>
                    <a:pt x="206" y="114"/>
                  </a:lnTo>
                  <a:lnTo>
                    <a:pt x="236" y="118"/>
                  </a:lnTo>
                  <a:lnTo>
                    <a:pt x="235" y="124"/>
                  </a:lnTo>
                  <a:lnTo>
                    <a:pt x="204" y="120"/>
                  </a:lnTo>
                  <a:lnTo>
                    <a:pt x="169" y="108"/>
                  </a:lnTo>
                  <a:lnTo>
                    <a:pt x="97" y="7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152" name="Freeform 1032"/>
            <p:cNvSpPr>
              <a:spLocks/>
            </p:cNvSpPr>
            <p:nvPr/>
          </p:nvSpPr>
          <p:spPr bwMode="auto">
            <a:xfrm>
              <a:off x="526" y="2161"/>
              <a:ext cx="3" cy="2"/>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w="9525">
              <a:solidFill>
                <a:schemeClr val="tx2"/>
              </a:solidFill>
              <a:round/>
              <a:headEnd/>
              <a:tailEnd/>
            </a:ln>
          </p:spPr>
          <p:txBody>
            <a:bodyPr/>
            <a:lstStyle/>
            <a:p>
              <a:endParaRPr lang="en-US" sz="3120"/>
            </a:p>
          </p:txBody>
        </p:sp>
        <p:sp>
          <p:nvSpPr>
            <p:cNvPr id="390153" name="Freeform 1033"/>
            <p:cNvSpPr>
              <a:spLocks/>
            </p:cNvSpPr>
            <p:nvPr/>
          </p:nvSpPr>
          <p:spPr bwMode="auto">
            <a:xfrm>
              <a:off x="645" y="2215"/>
              <a:ext cx="25" cy="8"/>
            </a:xfrm>
            <a:custGeom>
              <a:avLst/>
              <a:gdLst>
                <a:gd name="T0" fmla="*/ 0 w 51"/>
                <a:gd name="T1" fmla="*/ 10 h 16"/>
                <a:gd name="T2" fmla="*/ 13 w 51"/>
                <a:gd name="T3" fmla="*/ 9 h 16"/>
                <a:gd name="T4" fmla="*/ 25 w 51"/>
                <a:gd name="T5" fmla="*/ 6 h 16"/>
                <a:gd name="T6" fmla="*/ 51 w 51"/>
                <a:gd name="T7" fmla="*/ 0 h 16"/>
                <a:gd name="T8" fmla="*/ 51 w 51"/>
                <a:gd name="T9" fmla="*/ 6 h 16"/>
                <a:gd name="T10" fmla="*/ 25 w 51"/>
                <a:gd name="T11" fmla="*/ 12 h 16"/>
                <a:gd name="T12" fmla="*/ 13 w 51"/>
                <a:gd name="T13" fmla="*/ 15 h 16"/>
                <a:gd name="T14" fmla="*/ 0 w 51"/>
                <a:gd name="T15" fmla="*/ 16 h 16"/>
                <a:gd name="T16" fmla="*/ 0 w 51"/>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6">
                  <a:moveTo>
                    <a:pt x="0" y="10"/>
                  </a:moveTo>
                  <a:lnTo>
                    <a:pt x="13" y="9"/>
                  </a:lnTo>
                  <a:lnTo>
                    <a:pt x="25" y="6"/>
                  </a:lnTo>
                  <a:lnTo>
                    <a:pt x="51" y="0"/>
                  </a:lnTo>
                  <a:lnTo>
                    <a:pt x="51" y="6"/>
                  </a:lnTo>
                  <a:lnTo>
                    <a:pt x="25" y="12"/>
                  </a:lnTo>
                  <a:lnTo>
                    <a:pt x="13" y="15"/>
                  </a:lnTo>
                  <a:lnTo>
                    <a:pt x="0" y="16"/>
                  </a:lnTo>
                  <a:lnTo>
                    <a:pt x="0" y="10"/>
                  </a:lnTo>
                  <a:close/>
                </a:path>
              </a:pathLst>
            </a:custGeom>
            <a:solidFill>
              <a:srgbClr val="000000"/>
            </a:solidFill>
            <a:ln w="9525">
              <a:solidFill>
                <a:schemeClr val="tx2"/>
              </a:solidFill>
              <a:round/>
              <a:headEnd/>
              <a:tailEnd/>
            </a:ln>
          </p:spPr>
          <p:txBody>
            <a:bodyPr/>
            <a:lstStyle/>
            <a:p>
              <a:endParaRPr lang="en-US" sz="3120"/>
            </a:p>
          </p:txBody>
        </p:sp>
        <p:sp>
          <p:nvSpPr>
            <p:cNvPr id="390154" name="Freeform 1034"/>
            <p:cNvSpPr>
              <a:spLocks/>
            </p:cNvSpPr>
            <p:nvPr/>
          </p:nvSpPr>
          <p:spPr bwMode="auto">
            <a:xfrm>
              <a:off x="670" y="2200"/>
              <a:ext cx="42" cy="18"/>
            </a:xfrm>
            <a:custGeom>
              <a:avLst/>
              <a:gdLst>
                <a:gd name="T0" fmla="*/ 0 w 84"/>
                <a:gd name="T1" fmla="*/ 29 h 35"/>
                <a:gd name="T2" fmla="*/ 21 w 84"/>
                <a:gd name="T3" fmla="*/ 24 h 35"/>
                <a:gd name="T4" fmla="*/ 42 w 84"/>
                <a:gd name="T5" fmla="*/ 17 h 35"/>
                <a:gd name="T6" fmla="*/ 64 w 84"/>
                <a:gd name="T7" fmla="*/ 7 h 35"/>
                <a:gd name="T8" fmla="*/ 81 w 84"/>
                <a:gd name="T9" fmla="*/ 0 h 35"/>
                <a:gd name="T10" fmla="*/ 84 w 84"/>
                <a:gd name="T11" fmla="*/ 4 h 35"/>
                <a:gd name="T12" fmla="*/ 65 w 84"/>
                <a:gd name="T13" fmla="*/ 14 h 35"/>
                <a:gd name="T14" fmla="*/ 44 w 84"/>
                <a:gd name="T15" fmla="*/ 23 h 35"/>
                <a:gd name="T16" fmla="*/ 21 w 84"/>
                <a:gd name="T17" fmla="*/ 30 h 35"/>
                <a:gd name="T18" fmla="*/ 0 w 84"/>
                <a:gd name="T19" fmla="*/ 35 h 35"/>
                <a:gd name="T20" fmla="*/ 0 w 84"/>
                <a:gd name="T2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35">
                  <a:moveTo>
                    <a:pt x="0" y="29"/>
                  </a:moveTo>
                  <a:lnTo>
                    <a:pt x="21" y="24"/>
                  </a:lnTo>
                  <a:lnTo>
                    <a:pt x="42" y="17"/>
                  </a:lnTo>
                  <a:lnTo>
                    <a:pt x="64" y="7"/>
                  </a:lnTo>
                  <a:lnTo>
                    <a:pt x="81" y="0"/>
                  </a:lnTo>
                  <a:lnTo>
                    <a:pt x="84" y="4"/>
                  </a:lnTo>
                  <a:lnTo>
                    <a:pt x="65" y="14"/>
                  </a:lnTo>
                  <a:lnTo>
                    <a:pt x="44" y="23"/>
                  </a:lnTo>
                  <a:lnTo>
                    <a:pt x="21" y="30"/>
                  </a:lnTo>
                  <a:lnTo>
                    <a:pt x="0" y="35"/>
                  </a:lnTo>
                  <a:lnTo>
                    <a:pt x="0" y="29"/>
                  </a:lnTo>
                  <a:close/>
                </a:path>
              </a:pathLst>
            </a:custGeom>
            <a:solidFill>
              <a:srgbClr val="000000"/>
            </a:solidFill>
            <a:ln w="9525">
              <a:solidFill>
                <a:schemeClr val="tx2"/>
              </a:solidFill>
              <a:round/>
              <a:headEnd/>
              <a:tailEnd/>
            </a:ln>
          </p:spPr>
          <p:txBody>
            <a:bodyPr/>
            <a:lstStyle/>
            <a:p>
              <a:endParaRPr lang="en-US" sz="3120"/>
            </a:p>
          </p:txBody>
        </p:sp>
        <p:sp>
          <p:nvSpPr>
            <p:cNvPr id="390155" name="Freeform 1035"/>
            <p:cNvSpPr>
              <a:spLocks/>
            </p:cNvSpPr>
            <p:nvPr/>
          </p:nvSpPr>
          <p:spPr bwMode="auto">
            <a:xfrm>
              <a:off x="670" y="221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156" name="Freeform 1036"/>
            <p:cNvSpPr>
              <a:spLocks/>
            </p:cNvSpPr>
            <p:nvPr/>
          </p:nvSpPr>
          <p:spPr bwMode="auto">
            <a:xfrm>
              <a:off x="709" y="2184"/>
              <a:ext cx="21" cy="19"/>
            </a:xfrm>
            <a:custGeom>
              <a:avLst/>
              <a:gdLst>
                <a:gd name="T0" fmla="*/ 0 w 41"/>
                <a:gd name="T1" fmla="*/ 34 h 38"/>
                <a:gd name="T2" fmla="*/ 27 w 41"/>
                <a:gd name="T3" fmla="*/ 6 h 38"/>
                <a:gd name="T4" fmla="*/ 37 w 41"/>
                <a:gd name="T5" fmla="*/ 0 h 38"/>
                <a:gd name="T6" fmla="*/ 41 w 41"/>
                <a:gd name="T7" fmla="*/ 3 h 38"/>
                <a:gd name="T8" fmla="*/ 30 w 41"/>
                <a:gd name="T9" fmla="*/ 25 h 38"/>
                <a:gd name="T10" fmla="*/ 24 w 41"/>
                <a:gd name="T11" fmla="*/ 23 h 38"/>
                <a:gd name="T12" fmla="*/ 35 w 41"/>
                <a:gd name="T13" fmla="*/ 2 h 38"/>
                <a:gd name="T14" fmla="*/ 38 w 41"/>
                <a:gd name="T15" fmla="*/ 6 h 38"/>
                <a:gd name="T16" fmla="*/ 32 w 41"/>
                <a:gd name="T17" fmla="*/ 11 h 38"/>
                <a:gd name="T18" fmla="*/ 5 w 41"/>
                <a:gd name="T19" fmla="*/ 38 h 38"/>
                <a:gd name="T20" fmla="*/ 0 w 41"/>
                <a:gd name="T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8">
                  <a:moveTo>
                    <a:pt x="0" y="34"/>
                  </a:moveTo>
                  <a:lnTo>
                    <a:pt x="27" y="6"/>
                  </a:lnTo>
                  <a:lnTo>
                    <a:pt x="37" y="0"/>
                  </a:lnTo>
                  <a:lnTo>
                    <a:pt x="41" y="3"/>
                  </a:lnTo>
                  <a:lnTo>
                    <a:pt x="30" y="25"/>
                  </a:lnTo>
                  <a:lnTo>
                    <a:pt x="24" y="23"/>
                  </a:lnTo>
                  <a:lnTo>
                    <a:pt x="35" y="2"/>
                  </a:lnTo>
                  <a:lnTo>
                    <a:pt x="38" y="6"/>
                  </a:lnTo>
                  <a:lnTo>
                    <a:pt x="32" y="11"/>
                  </a:lnTo>
                  <a:lnTo>
                    <a:pt x="5" y="38"/>
                  </a:lnTo>
                  <a:lnTo>
                    <a:pt x="0" y="34"/>
                  </a:lnTo>
                  <a:close/>
                </a:path>
              </a:pathLst>
            </a:custGeom>
            <a:solidFill>
              <a:srgbClr val="000000"/>
            </a:solidFill>
            <a:ln w="9525">
              <a:solidFill>
                <a:schemeClr val="tx2"/>
              </a:solidFill>
              <a:round/>
              <a:headEnd/>
              <a:tailEnd/>
            </a:ln>
          </p:spPr>
          <p:txBody>
            <a:bodyPr/>
            <a:lstStyle/>
            <a:p>
              <a:endParaRPr lang="en-US" sz="3120"/>
            </a:p>
          </p:txBody>
        </p:sp>
        <p:sp>
          <p:nvSpPr>
            <p:cNvPr id="390157" name="Freeform 1037"/>
            <p:cNvSpPr>
              <a:spLocks/>
            </p:cNvSpPr>
            <p:nvPr/>
          </p:nvSpPr>
          <p:spPr bwMode="auto">
            <a:xfrm>
              <a:off x="653" y="2195"/>
              <a:ext cx="71" cy="31"/>
            </a:xfrm>
            <a:custGeom>
              <a:avLst/>
              <a:gdLst>
                <a:gd name="T0" fmla="*/ 142 w 142"/>
                <a:gd name="T1" fmla="*/ 5 h 61"/>
                <a:gd name="T2" fmla="*/ 130 w 142"/>
                <a:gd name="T3" fmla="*/ 18 h 61"/>
                <a:gd name="T4" fmla="*/ 115 w 142"/>
                <a:gd name="T5" fmla="*/ 29 h 61"/>
                <a:gd name="T6" fmla="*/ 98 w 142"/>
                <a:gd name="T7" fmla="*/ 37 h 61"/>
                <a:gd name="T8" fmla="*/ 79 w 142"/>
                <a:gd name="T9" fmla="*/ 43 h 61"/>
                <a:gd name="T10" fmla="*/ 41 w 142"/>
                <a:gd name="T11" fmla="*/ 50 h 61"/>
                <a:gd name="T12" fmla="*/ 3 w 142"/>
                <a:gd name="T13" fmla="*/ 61 h 61"/>
                <a:gd name="T14" fmla="*/ 0 w 142"/>
                <a:gd name="T15" fmla="*/ 56 h 61"/>
                <a:gd name="T16" fmla="*/ 38 w 142"/>
                <a:gd name="T17" fmla="*/ 46 h 61"/>
                <a:gd name="T18" fmla="*/ 76 w 142"/>
                <a:gd name="T19" fmla="*/ 38 h 61"/>
                <a:gd name="T20" fmla="*/ 95 w 142"/>
                <a:gd name="T21" fmla="*/ 32 h 61"/>
                <a:gd name="T22" fmla="*/ 110 w 142"/>
                <a:gd name="T23" fmla="*/ 25 h 61"/>
                <a:gd name="T24" fmla="*/ 125 w 142"/>
                <a:gd name="T25" fmla="*/ 14 h 61"/>
                <a:gd name="T26" fmla="*/ 137 w 142"/>
                <a:gd name="T27" fmla="*/ 0 h 61"/>
                <a:gd name="T28" fmla="*/ 142 w 142"/>
                <a:gd name="T29"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61">
                  <a:moveTo>
                    <a:pt x="142" y="5"/>
                  </a:moveTo>
                  <a:lnTo>
                    <a:pt x="130" y="18"/>
                  </a:lnTo>
                  <a:lnTo>
                    <a:pt x="115" y="29"/>
                  </a:lnTo>
                  <a:lnTo>
                    <a:pt x="98" y="37"/>
                  </a:lnTo>
                  <a:lnTo>
                    <a:pt x="79" y="43"/>
                  </a:lnTo>
                  <a:lnTo>
                    <a:pt x="41" y="50"/>
                  </a:lnTo>
                  <a:lnTo>
                    <a:pt x="3" y="61"/>
                  </a:lnTo>
                  <a:lnTo>
                    <a:pt x="0" y="56"/>
                  </a:lnTo>
                  <a:lnTo>
                    <a:pt x="38" y="46"/>
                  </a:lnTo>
                  <a:lnTo>
                    <a:pt x="76" y="38"/>
                  </a:lnTo>
                  <a:lnTo>
                    <a:pt x="95" y="32"/>
                  </a:lnTo>
                  <a:lnTo>
                    <a:pt x="110" y="25"/>
                  </a:lnTo>
                  <a:lnTo>
                    <a:pt x="125" y="14"/>
                  </a:lnTo>
                  <a:lnTo>
                    <a:pt x="137" y="0"/>
                  </a:lnTo>
                  <a:lnTo>
                    <a:pt x="142" y="5"/>
                  </a:lnTo>
                  <a:close/>
                </a:path>
              </a:pathLst>
            </a:custGeom>
            <a:solidFill>
              <a:srgbClr val="000000"/>
            </a:solidFill>
            <a:ln w="9525">
              <a:solidFill>
                <a:schemeClr val="tx2"/>
              </a:solidFill>
              <a:round/>
              <a:headEnd/>
              <a:tailEnd/>
            </a:ln>
          </p:spPr>
          <p:txBody>
            <a:bodyPr/>
            <a:lstStyle/>
            <a:p>
              <a:endParaRPr lang="en-US" sz="3120"/>
            </a:p>
          </p:txBody>
        </p:sp>
        <p:sp>
          <p:nvSpPr>
            <p:cNvPr id="390158" name="Freeform 1038"/>
            <p:cNvSpPr>
              <a:spLocks/>
            </p:cNvSpPr>
            <p:nvPr/>
          </p:nvSpPr>
          <p:spPr bwMode="auto">
            <a:xfrm>
              <a:off x="653" y="2222"/>
              <a:ext cx="50" cy="28"/>
            </a:xfrm>
            <a:custGeom>
              <a:avLst/>
              <a:gdLst>
                <a:gd name="T0" fmla="*/ 2 w 101"/>
                <a:gd name="T1" fmla="*/ 0 h 55"/>
                <a:gd name="T2" fmla="*/ 52 w 101"/>
                <a:gd name="T3" fmla="*/ 21 h 55"/>
                <a:gd name="T4" fmla="*/ 76 w 101"/>
                <a:gd name="T5" fmla="*/ 33 h 55"/>
                <a:gd name="T6" fmla="*/ 101 w 101"/>
                <a:gd name="T7" fmla="*/ 50 h 55"/>
                <a:gd name="T8" fmla="*/ 96 w 101"/>
                <a:gd name="T9" fmla="*/ 55 h 55"/>
                <a:gd name="T10" fmla="*/ 72 w 101"/>
                <a:gd name="T11" fmla="*/ 38 h 55"/>
                <a:gd name="T12" fmla="*/ 50 w 101"/>
                <a:gd name="T13" fmla="*/ 27 h 55"/>
                <a:gd name="T14" fmla="*/ 0 w 101"/>
                <a:gd name="T15" fmla="*/ 6 h 55"/>
                <a:gd name="T16" fmla="*/ 2 w 10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5">
                  <a:moveTo>
                    <a:pt x="2" y="0"/>
                  </a:moveTo>
                  <a:lnTo>
                    <a:pt x="52" y="21"/>
                  </a:lnTo>
                  <a:lnTo>
                    <a:pt x="76" y="33"/>
                  </a:lnTo>
                  <a:lnTo>
                    <a:pt x="101" y="50"/>
                  </a:lnTo>
                  <a:lnTo>
                    <a:pt x="96" y="55"/>
                  </a:lnTo>
                  <a:lnTo>
                    <a:pt x="72" y="38"/>
                  </a:lnTo>
                  <a:lnTo>
                    <a:pt x="50" y="27"/>
                  </a:lnTo>
                  <a:lnTo>
                    <a:pt x="0" y="6"/>
                  </a:lnTo>
                  <a:lnTo>
                    <a:pt x="2" y="0"/>
                  </a:lnTo>
                  <a:close/>
                </a:path>
              </a:pathLst>
            </a:custGeom>
            <a:solidFill>
              <a:srgbClr val="000000"/>
            </a:solidFill>
            <a:ln w="9525">
              <a:solidFill>
                <a:schemeClr val="tx2"/>
              </a:solidFill>
              <a:round/>
              <a:headEnd/>
              <a:tailEnd/>
            </a:ln>
          </p:spPr>
          <p:txBody>
            <a:bodyPr/>
            <a:lstStyle/>
            <a:p>
              <a:endParaRPr lang="en-US" sz="3120"/>
            </a:p>
          </p:txBody>
        </p:sp>
        <p:sp>
          <p:nvSpPr>
            <p:cNvPr id="390159" name="Freeform 1039"/>
            <p:cNvSpPr>
              <a:spLocks/>
            </p:cNvSpPr>
            <p:nvPr/>
          </p:nvSpPr>
          <p:spPr bwMode="auto">
            <a:xfrm>
              <a:off x="650" y="2222"/>
              <a:ext cx="5" cy="4"/>
            </a:xfrm>
            <a:custGeom>
              <a:avLst/>
              <a:gdLst>
                <a:gd name="T0" fmla="*/ 6 w 9"/>
                <a:gd name="T1" fmla="*/ 1 h 6"/>
                <a:gd name="T2" fmla="*/ 0 w 9"/>
                <a:gd name="T3" fmla="*/ 3 h 6"/>
                <a:gd name="T4" fmla="*/ 6 w 9"/>
                <a:gd name="T5" fmla="*/ 6 h 6"/>
                <a:gd name="T6" fmla="*/ 8 w 9"/>
                <a:gd name="T7" fmla="*/ 0 h 6"/>
                <a:gd name="T8" fmla="*/ 9 w 9"/>
                <a:gd name="T9" fmla="*/ 6 h 6"/>
                <a:gd name="T10" fmla="*/ 6 w 9"/>
                <a:gd name="T11" fmla="*/ 1 h 6"/>
              </a:gdLst>
              <a:ahLst/>
              <a:cxnLst>
                <a:cxn ang="0">
                  <a:pos x="T0" y="T1"/>
                </a:cxn>
                <a:cxn ang="0">
                  <a:pos x="T2" y="T3"/>
                </a:cxn>
                <a:cxn ang="0">
                  <a:pos x="T4" y="T5"/>
                </a:cxn>
                <a:cxn ang="0">
                  <a:pos x="T6" y="T7"/>
                </a:cxn>
                <a:cxn ang="0">
                  <a:pos x="T8" y="T9"/>
                </a:cxn>
                <a:cxn ang="0">
                  <a:pos x="T10" y="T11"/>
                </a:cxn>
              </a:cxnLst>
              <a:rect l="0" t="0" r="r" b="b"/>
              <a:pathLst>
                <a:path w="9" h="6">
                  <a:moveTo>
                    <a:pt x="6" y="1"/>
                  </a:moveTo>
                  <a:lnTo>
                    <a:pt x="0" y="3"/>
                  </a:lnTo>
                  <a:lnTo>
                    <a:pt x="6" y="6"/>
                  </a:lnTo>
                  <a:lnTo>
                    <a:pt x="8" y="0"/>
                  </a:lnTo>
                  <a:lnTo>
                    <a:pt x="9" y="6"/>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90160" name="Freeform 1040"/>
            <p:cNvSpPr>
              <a:spLocks/>
            </p:cNvSpPr>
            <p:nvPr/>
          </p:nvSpPr>
          <p:spPr bwMode="auto">
            <a:xfrm>
              <a:off x="701" y="2248"/>
              <a:ext cx="82" cy="40"/>
            </a:xfrm>
            <a:custGeom>
              <a:avLst/>
              <a:gdLst>
                <a:gd name="T0" fmla="*/ 5 w 163"/>
                <a:gd name="T1" fmla="*/ 0 h 81"/>
                <a:gd name="T2" fmla="*/ 46 w 163"/>
                <a:gd name="T3" fmla="*/ 31 h 81"/>
                <a:gd name="T4" fmla="*/ 81 w 163"/>
                <a:gd name="T5" fmla="*/ 55 h 81"/>
                <a:gd name="T6" fmla="*/ 98 w 163"/>
                <a:gd name="T7" fmla="*/ 63 h 81"/>
                <a:gd name="T8" fmla="*/ 118 w 163"/>
                <a:gd name="T9" fmla="*/ 69 h 81"/>
                <a:gd name="T10" fmla="*/ 139 w 163"/>
                <a:gd name="T11" fmla="*/ 73 h 81"/>
                <a:gd name="T12" fmla="*/ 163 w 163"/>
                <a:gd name="T13" fmla="*/ 75 h 81"/>
                <a:gd name="T14" fmla="*/ 163 w 163"/>
                <a:gd name="T15" fmla="*/ 81 h 81"/>
                <a:gd name="T16" fmla="*/ 137 w 163"/>
                <a:gd name="T17" fmla="*/ 79 h 81"/>
                <a:gd name="T18" fmla="*/ 116 w 163"/>
                <a:gd name="T19" fmla="*/ 75 h 81"/>
                <a:gd name="T20" fmla="*/ 96 w 163"/>
                <a:gd name="T21" fmla="*/ 69 h 81"/>
                <a:gd name="T22" fmla="*/ 76 w 163"/>
                <a:gd name="T23" fmla="*/ 60 h 81"/>
                <a:gd name="T24" fmla="*/ 41 w 163"/>
                <a:gd name="T25" fmla="*/ 35 h 81"/>
                <a:gd name="T26" fmla="*/ 0 w 163"/>
                <a:gd name="T27" fmla="*/ 5 h 81"/>
                <a:gd name="T28" fmla="*/ 5 w 163"/>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81">
                  <a:moveTo>
                    <a:pt x="5" y="0"/>
                  </a:moveTo>
                  <a:lnTo>
                    <a:pt x="46" y="31"/>
                  </a:lnTo>
                  <a:lnTo>
                    <a:pt x="81" y="55"/>
                  </a:lnTo>
                  <a:lnTo>
                    <a:pt x="98" y="63"/>
                  </a:lnTo>
                  <a:lnTo>
                    <a:pt x="118" y="69"/>
                  </a:lnTo>
                  <a:lnTo>
                    <a:pt x="139" y="73"/>
                  </a:lnTo>
                  <a:lnTo>
                    <a:pt x="163" y="75"/>
                  </a:lnTo>
                  <a:lnTo>
                    <a:pt x="163" y="81"/>
                  </a:lnTo>
                  <a:lnTo>
                    <a:pt x="137" y="79"/>
                  </a:lnTo>
                  <a:lnTo>
                    <a:pt x="116" y="75"/>
                  </a:lnTo>
                  <a:lnTo>
                    <a:pt x="96" y="69"/>
                  </a:lnTo>
                  <a:lnTo>
                    <a:pt x="76" y="60"/>
                  </a:lnTo>
                  <a:lnTo>
                    <a:pt x="41" y="3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61" name="Freeform 1041"/>
            <p:cNvSpPr>
              <a:spLocks/>
            </p:cNvSpPr>
            <p:nvPr/>
          </p:nvSpPr>
          <p:spPr bwMode="auto">
            <a:xfrm>
              <a:off x="701" y="2248"/>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62" name="Freeform 1042"/>
            <p:cNvSpPr>
              <a:spLocks/>
            </p:cNvSpPr>
            <p:nvPr/>
          </p:nvSpPr>
          <p:spPr bwMode="auto">
            <a:xfrm>
              <a:off x="783" y="2285"/>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163" name="Freeform 1043"/>
            <p:cNvSpPr>
              <a:spLocks/>
            </p:cNvSpPr>
            <p:nvPr/>
          </p:nvSpPr>
          <p:spPr bwMode="auto">
            <a:xfrm>
              <a:off x="853" y="2285"/>
              <a:ext cx="53" cy="36"/>
            </a:xfrm>
            <a:custGeom>
              <a:avLst/>
              <a:gdLst>
                <a:gd name="T0" fmla="*/ 1 w 107"/>
                <a:gd name="T1" fmla="*/ 0 h 73"/>
                <a:gd name="T2" fmla="*/ 18 w 107"/>
                <a:gd name="T3" fmla="*/ 3 h 73"/>
                <a:gd name="T4" fmla="*/ 36 w 107"/>
                <a:gd name="T5" fmla="*/ 10 h 73"/>
                <a:gd name="T6" fmla="*/ 56 w 107"/>
                <a:gd name="T7" fmla="*/ 23 h 73"/>
                <a:gd name="T8" fmla="*/ 71 w 107"/>
                <a:gd name="T9" fmla="*/ 35 h 73"/>
                <a:gd name="T10" fmla="*/ 107 w 107"/>
                <a:gd name="T11" fmla="*/ 68 h 73"/>
                <a:gd name="T12" fmla="*/ 102 w 107"/>
                <a:gd name="T13" fmla="*/ 73 h 73"/>
                <a:gd name="T14" fmla="*/ 67 w 107"/>
                <a:gd name="T15" fmla="*/ 39 h 73"/>
                <a:gd name="T16" fmla="*/ 52 w 107"/>
                <a:gd name="T17" fmla="*/ 27 h 73"/>
                <a:gd name="T18" fmla="*/ 35 w 107"/>
                <a:gd name="T19" fmla="*/ 16 h 73"/>
                <a:gd name="T20" fmla="*/ 17 w 107"/>
                <a:gd name="T21" fmla="*/ 9 h 73"/>
                <a:gd name="T22" fmla="*/ 0 w 107"/>
                <a:gd name="T23" fmla="*/ 6 h 73"/>
                <a:gd name="T24" fmla="*/ 1 w 107"/>
                <a:gd name="T2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73">
                  <a:moveTo>
                    <a:pt x="1" y="0"/>
                  </a:moveTo>
                  <a:lnTo>
                    <a:pt x="18" y="3"/>
                  </a:lnTo>
                  <a:lnTo>
                    <a:pt x="36" y="10"/>
                  </a:lnTo>
                  <a:lnTo>
                    <a:pt x="56" y="23"/>
                  </a:lnTo>
                  <a:lnTo>
                    <a:pt x="71" y="35"/>
                  </a:lnTo>
                  <a:lnTo>
                    <a:pt x="107" y="68"/>
                  </a:lnTo>
                  <a:lnTo>
                    <a:pt x="102" y="73"/>
                  </a:lnTo>
                  <a:lnTo>
                    <a:pt x="67" y="39"/>
                  </a:lnTo>
                  <a:lnTo>
                    <a:pt x="52" y="27"/>
                  </a:lnTo>
                  <a:lnTo>
                    <a:pt x="35" y="16"/>
                  </a:lnTo>
                  <a:lnTo>
                    <a:pt x="17" y="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90164" name="Freeform 1044"/>
            <p:cNvSpPr>
              <a:spLocks/>
            </p:cNvSpPr>
            <p:nvPr/>
          </p:nvSpPr>
          <p:spPr bwMode="auto">
            <a:xfrm>
              <a:off x="852" y="2289"/>
              <a:ext cx="54" cy="32"/>
            </a:xfrm>
            <a:custGeom>
              <a:avLst/>
              <a:gdLst>
                <a:gd name="T0" fmla="*/ 106 w 109"/>
                <a:gd name="T1" fmla="*/ 64 h 64"/>
                <a:gd name="T2" fmla="*/ 80 w 109"/>
                <a:gd name="T3" fmla="*/ 41 h 64"/>
                <a:gd name="T4" fmla="*/ 67 w 109"/>
                <a:gd name="T5" fmla="*/ 32 h 64"/>
                <a:gd name="T6" fmla="*/ 55 w 109"/>
                <a:gd name="T7" fmla="*/ 23 h 64"/>
                <a:gd name="T8" fmla="*/ 44 w 109"/>
                <a:gd name="T9" fmla="*/ 15 h 64"/>
                <a:gd name="T10" fmla="*/ 31 w 109"/>
                <a:gd name="T11" fmla="*/ 11 h 64"/>
                <a:gd name="T12" fmla="*/ 17 w 109"/>
                <a:gd name="T13" fmla="*/ 6 h 64"/>
                <a:gd name="T14" fmla="*/ 0 w 109"/>
                <a:gd name="T15" fmla="*/ 4 h 64"/>
                <a:gd name="T16" fmla="*/ 0 w 109"/>
                <a:gd name="T17" fmla="*/ 0 h 64"/>
                <a:gd name="T18" fmla="*/ 17 w 109"/>
                <a:gd name="T19" fmla="*/ 1 h 64"/>
                <a:gd name="T20" fmla="*/ 34 w 109"/>
                <a:gd name="T21" fmla="*/ 6 h 64"/>
                <a:gd name="T22" fmla="*/ 48 w 109"/>
                <a:gd name="T23" fmla="*/ 11 h 64"/>
                <a:gd name="T24" fmla="*/ 60 w 109"/>
                <a:gd name="T25" fmla="*/ 18 h 64"/>
                <a:gd name="T26" fmla="*/ 72 w 109"/>
                <a:gd name="T27" fmla="*/ 27 h 64"/>
                <a:gd name="T28" fmla="*/ 84 w 109"/>
                <a:gd name="T29" fmla="*/ 36 h 64"/>
                <a:gd name="T30" fmla="*/ 109 w 109"/>
                <a:gd name="T31" fmla="*/ 59 h 64"/>
                <a:gd name="T32" fmla="*/ 106 w 109"/>
                <a:gd name="T3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64">
                  <a:moveTo>
                    <a:pt x="106" y="64"/>
                  </a:moveTo>
                  <a:lnTo>
                    <a:pt x="80" y="41"/>
                  </a:lnTo>
                  <a:lnTo>
                    <a:pt x="67" y="32"/>
                  </a:lnTo>
                  <a:lnTo>
                    <a:pt x="55" y="23"/>
                  </a:lnTo>
                  <a:lnTo>
                    <a:pt x="44" y="15"/>
                  </a:lnTo>
                  <a:lnTo>
                    <a:pt x="31" y="11"/>
                  </a:lnTo>
                  <a:lnTo>
                    <a:pt x="17" y="6"/>
                  </a:lnTo>
                  <a:lnTo>
                    <a:pt x="0" y="4"/>
                  </a:lnTo>
                  <a:lnTo>
                    <a:pt x="0" y="0"/>
                  </a:lnTo>
                  <a:lnTo>
                    <a:pt x="17" y="1"/>
                  </a:lnTo>
                  <a:lnTo>
                    <a:pt x="34" y="6"/>
                  </a:lnTo>
                  <a:lnTo>
                    <a:pt x="48" y="11"/>
                  </a:lnTo>
                  <a:lnTo>
                    <a:pt x="60" y="18"/>
                  </a:lnTo>
                  <a:lnTo>
                    <a:pt x="72" y="27"/>
                  </a:lnTo>
                  <a:lnTo>
                    <a:pt x="84" y="36"/>
                  </a:lnTo>
                  <a:lnTo>
                    <a:pt x="109" y="59"/>
                  </a:lnTo>
                  <a:lnTo>
                    <a:pt x="106" y="64"/>
                  </a:lnTo>
                  <a:close/>
                </a:path>
              </a:pathLst>
            </a:custGeom>
            <a:solidFill>
              <a:srgbClr val="000000"/>
            </a:solidFill>
            <a:ln w="9525">
              <a:solidFill>
                <a:schemeClr val="tx2"/>
              </a:solidFill>
              <a:round/>
              <a:headEnd/>
              <a:tailEnd/>
            </a:ln>
          </p:spPr>
          <p:txBody>
            <a:bodyPr/>
            <a:lstStyle/>
            <a:p>
              <a:endParaRPr lang="en-US" sz="3120"/>
            </a:p>
          </p:txBody>
        </p:sp>
        <p:sp>
          <p:nvSpPr>
            <p:cNvPr id="390165" name="Freeform 1045"/>
            <p:cNvSpPr>
              <a:spLocks/>
            </p:cNvSpPr>
            <p:nvPr/>
          </p:nvSpPr>
          <p:spPr bwMode="auto">
            <a:xfrm>
              <a:off x="904" y="2319"/>
              <a:ext cx="2" cy="2"/>
            </a:xfrm>
            <a:custGeom>
              <a:avLst/>
              <a:gdLst>
                <a:gd name="T0" fmla="*/ 5 w 5"/>
                <a:gd name="T1" fmla="*/ 0 h 5"/>
                <a:gd name="T2" fmla="*/ 2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2"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66" name="Rectangle 1046"/>
            <p:cNvSpPr>
              <a:spLocks noChangeArrowheads="1"/>
            </p:cNvSpPr>
            <p:nvPr/>
          </p:nvSpPr>
          <p:spPr bwMode="auto">
            <a:xfrm>
              <a:off x="782" y="2289"/>
              <a:ext cx="70" cy="3"/>
            </a:xfrm>
            <a:prstGeom prst="rect">
              <a:avLst/>
            </a:prstGeom>
            <a:solidFill>
              <a:srgbClr val="000000"/>
            </a:solidFill>
            <a:ln w="9525">
              <a:solidFill>
                <a:schemeClr val="tx2"/>
              </a:solidFill>
              <a:miter lim="800000"/>
              <a:headEnd/>
              <a:tailEnd/>
            </a:ln>
          </p:spPr>
          <p:txBody>
            <a:bodyPr/>
            <a:lstStyle/>
            <a:p>
              <a:endParaRPr lang="en-US" sz="3120"/>
            </a:p>
          </p:txBody>
        </p:sp>
        <p:sp>
          <p:nvSpPr>
            <p:cNvPr id="390167" name="Freeform 1047"/>
            <p:cNvSpPr>
              <a:spLocks/>
            </p:cNvSpPr>
            <p:nvPr/>
          </p:nvSpPr>
          <p:spPr bwMode="auto">
            <a:xfrm>
              <a:off x="852" y="2289"/>
              <a:ext cx="1" cy="3"/>
            </a:xfrm>
            <a:custGeom>
              <a:avLst/>
              <a:gdLst>
                <a:gd name="T0" fmla="*/ 2 h 6"/>
                <a:gd name="T1" fmla="*/ 0 h 6"/>
                <a:gd name="T2" fmla="*/ 6 h 6"/>
                <a:gd name="T3" fmla="*/ 2 h 6"/>
              </a:gdLst>
              <a:ahLst/>
              <a:cxnLst>
                <a:cxn ang="0">
                  <a:pos x="0" y="T0"/>
                </a:cxn>
                <a:cxn ang="0">
                  <a:pos x="0" y="T1"/>
                </a:cxn>
                <a:cxn ang="0">
                  <a:pos x="0" y="T2"/>
                </a:cxn>
                <a:cxn ang="0">
                  <a:pos x="0" y="T3"/>
                </a:cxn>
              </a:cxnLst>
              <a:rect l="0" t="0" r="r" b="b"/>
              <a:pathLst>
                <a:path h="6">
                  <a:moveTo>
                    <a:pt x="0" y="2"/>
                  </a:moveTo>
                  <a:lnTo>
                    <a:pt x="0" y="0"/>
                  </a:lnTo>
                  <a:lnTo>
                    <a:pt x="0" y="6"/>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90168" name="Freeform 1048"/>
            <p:cNvSpPr>
              <a:spLocks/>
            </p:cNvSpPr>
            <p:nvPr/>
          </p:nvSpPr>
          <p:spPr bwMode="auto">
            <a:xfrm>
              <a:off x="752" y="2287"/>
              <a:ext cx="30" cy="5"/>
            </a:xfrm>
            <a:custGeom>
              <a:avLst/>
              <a:gdLst>
                <a:gd name="T0" fmla="*/ 60 w 60"/>
                <a:gd name="T1" fmla="*/ 9 h 9"/>
                <a:gd name="T2" fmla="*/ 29 w 60"/>
                <a:gd name="T3" fmla="*/ 6 h 9"/>
                <a:gd name="T4" fmla="*/ 16 w 60"/>
                <a:gd name="T5" fmla="*/ 5 h 9"/>
                <a:gd name="T6" fmla="*/ 0 w 60"/>
                <a:gd name="T7" fmla="*/ 5 h 9"/>
                <a:gd name="T8" fmla="*/ 0 w 60"/>
                <a:gd name="T9" fmla="*/ 0 h 9"/>
                <a:gd name="T10" fmla="*/ 16 w 60"/>
                <a:gd name="T11" fmla="*/ 0 h 9"/>
                <a:gd name="T12" fmla="*/ 29 w 60"/>
                <a:gd name="T13" fmla="*/ 2 h 9"/>
                <a:gd name="T14" fmla="*/ 60 w 60"/>
                <a:gd name="T15" fmla="*/ 5 h 9"/>
                <a:gd name="T16" fmla="*/ 60 w 6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
                  <a:moveTo>
                    <a:pt x="60" y="9"/>
                  </a:moveTo>
                  <a:lnTo>
                    <a:pt x="29" y="6"/>
                  </a:lnTo>
                  <a:lnTo>
                    <a:pt x="16" y="5"/>
                  </a:lnTo>
                  <a:lnTo>
                    <a:pt x="0" y="5"/>
                  </a:lnTo>
                  <a:lnTo>
                    <a:pt x="0" y="0"/>
                  </a:lnTo>
                  <a:lnTo>
                    <a:pt x="16" y="0"/>
                  </a:lnTo>
                  <a:lnTo>
                    <a:pt x="29" y="2"/>
                  </a:lnTo>
                  <a:lnTo>
                    <a:pt x="60" y="5"/>
                  </a:lnTo>
                  <a:lnTo>
                    <a:pt x="60" y="9"/>
                  </a:lnTo>
                  <a:close/>
                </a:path>
              </a:pathLst>
            </a:custGeom>
            <a:solidFill>
              <a:srgbClr val="000000"/>
            </a:solidFill>
            <a:ln w="9525">
              <a:solidFill>
                <a:schemeClr val="tx2"/>
              </a:solidFill>
              <a:round/>
              <a:headEnd/>
              <a:tailEnd/>
            </a:ln>
          </p:spPr>
          <p:txBody>
            <a:bodyPr/>
            <a:lstStyle/>
            <a:p>
              <a:endParaRPr lang="en-US" sz="3120"/>
            </a:p>
          </p:txBody>
        </p:sp>
        <p:sp>
          <p:nvSpPr>
            <p:cNvPr id="390169" name="Freeform 1049"/>
            <p:cNvSpPr>
              <a:spLocks/>
            </p:cNvSpPr>
            <p:nvPr/>
          </p:nvSpPr>
          <p:spPr bwMode="auto">
            <a:xfrm>
              <a:off x="751" y="2287"/>
              <a:ext cx="69" cy="59"/>
            </a:xfrm>
            <a:custGeom>
              <a:avLst/>
              <a:gdLst>
                <a:gd name="T0" fmla="*/ 5 w 139"/>
                <a:gd name="T1" fmla="*/ 0 h 117"/>
                <a:gd name="T2" fmla="*/ 17 w 139"/>
                <a:gd name="T3" fmla="*/ 19 h 117"/>
                <a:gd name="T4" fmla="*/ 37 w 139"/>
                <a:gd name="T5" fmla="*/ 38 h 117"/>
                <a:gd name="T6" fmla="*/ 81 w 139"/>
                <a:gd name="T7" fmla="*/ 75 h 117"/>
                <a:gd name="T8" fmla="*/ 139 w 139"/>
                <a:gd name="T9" fmla="*/ 113 h 117"/>
                <a:gd name="T10" fmla="*/ 135 w 139"/>
                <a:gd name="T11" fmla="*/ 117 h 117"/>
                <a:gd name="T12" fmla="*/ 77 w 139"/>
                <a:gd name="T13" fmla="*/ 79 h 117"/>
                <a:gd name="T14" fmla="*/ 32 w 139"/>
                <a:gd name="T15" fmla="*/ 43 h 117"/>
                <a:gd name="T16" fmla="*/ 13 w 139"/>
                <a:gd name="T17" fmla="*/ 23 h 117"/>
                <a:gd name="T18" fmla="*/ 0 w 139"/>
                <a:gd name="T19" fmla="*/ 5 h 117"/>
                <a:gd name="T20" fmla="*/ 5 w 139"/>
                <a:gd name="T2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117">
                  <a:moveTo>
                    <a:pt x="5" y="0"/>
                  </a:moveTo>
                  <a:lnTo>
                    <a:pt x="17" y="19"/>
                  </a:lnTo>
                  <a:lnTo>
                    <a:pt x="37" y="38"/>
                  </a:lnTo>
                  <a:lnTo>
                    <a:pt x="81" y="75"/>
                  </a:lnTo>
                  <a:lnTo>
                    <a:pt x="139" y="113"/>
                  </a:lnTo>
                  <a:lnTo>
                    <a:pt x="135" y="117"/>
                  </a:lnTo>
                  <a:lnTo>
                    <a:pt x="77" y="79"/>
                  </a:lnTo>
                  <a:lnTo>
                    <a:pt x="32" y="43"/>
                  </a:lnTo>
                  <a:lnTo>
                    <a:pt x="13" y="23"/>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70" name="Freeform 1050"/>
            <p:cNvSpPr>
              <a:spLocks/>
            </p:cNvSpPr>
            <p:nvPr/>
          </p:nvSpPr>
          <p:spPr bwMode="auto">
            <a:xfrm>
              <a:off x="749" y="2287"/>
              <a:ext cx="4" cy="2"/>
            </a:xfrm>
            <a:custGeom>
              <a:avLst/>
              <a:gdLst>
                <a:gd name="T0" fmla="*/ 6 w 8"/>
                <a:gd name="T1" fmla="*/ 0 h 5"/>
                <a:gd name="T2" fmla="*/ 0 w 8"/>
                <a:gd name="T3" fmla="*/ 0 h 5"/>
                <a:gd name="T4" fmla="*/ 3 w 8"/>
                <a:gd name="T5" fmla="*/ 5 h 5"/>
                <a:gd name="T6" fmla="*/ 8 w 8"/>
                <a:gd name="T7" fmla="*/ 0 h 5"/>
                <a:gd name="T8" fmla="*/ 6 w 8"/>
                <a:gd name="T9" fmla="*/ 5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lnTo>
                    <a:pt x="0" y="0"/>
                  </a:lnTo>
                  <a:lnTo>
                    <a:pt x="3" y="5"/>
                  </a:lnTo>
                  <a:lnTo>
                    <a:pt x="8" y="0"/>
                  </a:lnTo>
                  <a:lnTo>
                    <a:pt x="6" y="5"/>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71" name="Freeform 1051"/>
            <p:cNvSpPr>
              <a:spLocks/>
            </p:cNvSpPr>
            <p:nvPr/>
          </p:nvSpPr>
          <p:spPr bwMode="auto">
            <a:xfrm>
              <a:off x="770" y="2316"/>
              <a:ext cx="49" cy="30"/>
            </a:xfrm>
            <a:custGeom>
              <a:avLst/>
              <a:gdLst>
                <a:gd name="T0" fmla="*/ 100 w 100"/>
                <a:gd name="T1" fmla="*/ 59 h 59"/>
                <a:gd name="T2" fmla="*/ 87 w 100"/>
                <a:gd name="T3" fmla="*/ 58 h 59"/>
                <a:gd name="T4" fmla="*/ 72 w 100"/>
                <a:gd name="T5" fmla="*/ 53 h 59"/>
                <a:gd name="T6" fmla="*/ 60 w 100"/>
                <a:gd name="T7" fmla="*/ 47 h 59"/>
                <a:gd name="T8" fmla="*/ 45 w 100"/>
                <a:gd name="T9" fmla="*/ 40 h 59"/>
                <a:gd name="T10" fmla="*/ 0 w 100"/>
                <a:gd name="T11" fmla="*/ 5 h 59"/>
                <a:gd name="T12" fmla="*/ 5 w 100"/>
                <a:gd name="T13" fmla="*/ 0 h 59"/>
                <a:gd name="T14" fmla="*/ 49 w 100"/>
                <a:gd name="T15" fmla="*/ 35 h 59"/>
                <a:gd name="T16" fmla="*/ 63 w 100"/>
                <a:gd name="T17" fmla="*/ 43 h 59"/>
                <a:gd name="T18" fmla="*/ 75 w 100"/>
                <a:gd name="T19" fmla="*/ 49 h 59"/>
                <a:gd name="T20" fmla="*/ 87 w 100"/>
                <a:gd name="T21" fmla="*/ 53 h 59"/>
                <a:gd name="T22" fmla="*/ 100 w 100"/>
                <a:gd name="T23" fmla="*/ 55 h 59"/>
                <a:gd name="T24" fmla="*/ 100 w 100"/>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59">
                  <a:moveTo>
                    <a:pt x="100" y="59"/>
                  </a:moveTo>
                  <a:lnTo>
                    <a:pt x="87" y="58"/>
                  </a:lnTo>
                  <a:lnTo>
                    <a:pt x="72" y="53"/>
                  </a:lnTo>
                  <a:lnTo>
                    <a:pt x="60" y="47"/>
                  </a:lnTo>
                  <a:lnTo>
                    <a:pt x="45" y="40"/>
                  </a:lnTo>
                  <a:lnTo>
                    <a:pt x="0" y="5"/>
                  </a:lnTo>
                  <a:lnTo>
                    <a:pt x="5" y="0"/>
                  </a:lnTo>
                  <a:lnTo>
                    <a:pt x="49" y="35"/>
                  </a:lnTo>
                  <a:lnTo>
                    <a:pt x="63" y="43"/>
                  </a:lnTo>
                  <a:lnTo>
                    <a:pt x="75" y="49"/>
                  </a:lnTo>
                  <a:lnTo>
                    <a:pt x="87" y="53"/>
                  </a:lnTo>
                  <a:lnTo>
                    <a:pt x="100" y="55"/>
                  </a:lnTo>
                  <a:lnTo>
                    <a:pt x="100" y="59"/>
                  </a:lnTo>
                  <a:close/>
                </a:path>
              </a:pathLst>
            </a:custGeom>
            <a:solidFill>
              <a:srgbClr val="000000"/>
            </a:solidFill>
            <a:ln w="9525">
              <a:solidFill>
                <a:schemeClr val="tx2"/>
              </a:solidFill>
              <a:round/>
              <a:headEnd/>
              <a:tailEnd/>
            </a:ln>
          </p:spPr>
          <p:txBody>
            <a:bodyPr/>
            <a:lstStyle/>
            <a:p>
              <a:endParaRPr lang="en-US" sz="3120"/>
            </a:p>
          </p:txBody>
        </p:sp>
        <p:sp>
          <p:nvSpPr>
            <p:cNvPr id="390172" name="Freeform 1052"/>
            <p:cNvSpPr>
              <a:spLocks/>
            </p:cNvSpPr>
            <p:nvPr/>
          </p:nvSpPr>
          <p:spPr bwMode="auto">
            <a:xfrm>
              <a:off x="818" y="2343"/>
              <a:ext cx="2" cy="3"/>
            </a:xfrm>
            <a:custGeom>
              <a:avLst/>
              <a:gdLst>
                <a:gd name="T0" fmla="*/ 4 w 4"/>
                <a:gd name="T1" fmla="*/ 0 h 4"/>
                <a:gd name="T2" fmla="*/ 3 w 4"/>
                <a:gd name="T3" fmla="*/ 4 h 4"/>
                <a:gd name="T4" fmla="*/ 3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3" y="4"/>
                  </a:lnTo>
                  <a:lnTo>
                    <a:pt x="3"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173" name="Freeform 1053"/>
            <p:cNvSpPr>
              <a:spLocks/>
            </p:cNvSpPr>
            <p:nvPr/>
          </p:nvSpPr>
          <p:spPr bwMode="auto">
            <a:xfrm>
              <a:off x="709" y="2264"/>
              <a:ext cx="63" cy="54"/>
            </a:xfrm>
            <a:custGeom>
              <a:avLst/>
              <a:gdLst>
                <a:gd name="T0" fmla="*/ 122 w 125"/>
                <a:gd name="T1" fmla="*/ 110 h 110"/>
                <a:gd name="T2" fmla="*/ 63 w 125"/>
                <a:gd name="T3" fmla="*/ 55 h 110"/>
                <a:gd name="T4" fmla="*/ 34 w 125"/>
                <a:gd name="T5" fmla="*/ 31 h 110"/>
                <a:gd name="T6" fmla="*/ 0 w 125"/>
                <a:gd name="T7" fmla="*/ 5 h 110"/>
                <a:gd name="T8" fmla="*/ 5 w 125"/>
                <a:gd name="T9" fmla="*/ 0 h 110"/>
                <a:gd name="T10" fmla="*/ 38 w 125"/>
                <a:gd name="T11" fmla="*/ 26 h 110"/>
                <a:gd name="T12" fmla="*/ 66 w 125"/>
                <a:gd name="T13" fmla="*/ 50 h 110"/>
                <a:gd name="T14" fmla="*/ 125 w 125"/>
                <a:gd name="T15" fmla="*/ 105 h 110"/>
                <a:gd name="T16" fmla="*/ 122 w 125"/>
                <a:gd name="T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10">
                  <a:moveTo>
                    <a:pt x="122" y="110"/>
                  </a:moveTo>
                  <a:lnTo>
                    <a:pt x="63" y="55"/>
                  </a:lnTo>
                  <a:lnTo>
                    <a:pt x="34" y="31"/>
                  </a:lnTo>
                  <a:lnTo>
                    <a:pt x="0" y="5"/>
                  </a:lnTo>
                  <a:lnTo>
                    <a:pt x="5" y="0"/>
                  </a:lnTo>
                  <a:lnTo>
                    <a:pt x="38" y="26"/>
                  </a:lnTo>
                  <a:lnTo>
                    <a:pt x="66" y="50"/>
                  </a:lnTo>
                  <a:lnTo>
                    <a:pt x="125" y="105"/>
                  </a:lnTo>
                  <a:lnTo>
                    <a:pt x="122" y="110"/>
                  </a:lnTo>
                  <a:close/>
                </a:path>
              </a:pathLst>
            </a:custGeom>
            <a:solidFill>
              <a:srgbClr val="000000"/>
            </a:solidFill>
            <a:ln w="9525">
              <a:solidFill>
                <a:schemeClr val="tx2"/>
              </a:solidFill>
              <a:round/>
              <a:headEnd/>
              <a:tailEnd/>
            </a:ln>
          </p:spPr>
          <p:txBody>
            <a:bodyPr/>
            <a:lstStyle/>
            <a:p>
              <a:endParaRPr lang="en-US" sz="3120"/>
            </a:p>
          </p:txBody>
        </p:sp>
        <p:sp>
          <p:nvSpPr>
            <p:cNvPr id="390174" name="Freeform 1054"/>
            <p:cNvSpPr>
              <a:spLocks/>
            </p:cNvSpPr>
            <p:nvPr/>
          </p:nvSpPr>
          <p:spPr bwMode="auto">
            <a:xfrm>
              <a:off x="770" y="2316"/>
              <a:ext cx="2" cy="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90175" name="Freeform 1055"/>
            <p:cNvSpPr>
              <a:spLocks/>
            </p:cNvSpPr>
            <p:nvPr/>
          </p:nvSpPr>
          <p:spPr bwMode="auto">
            <a:xfrm>
              <a:off x="614" y="2223"/>
              <a:ext cx="98" cy="43"/>
            </a:xfrm>
            <a:custGeom>
              <a:avLst/>
              <a:gdLst>
                <a:gd name="T0" fmla="*/ 191 w 196"/>
                <a:gd name="T1" fmla="*/ 86 h 86"/>
                <a:gd name="T2" fmla="*/ 145 w 196"/>
                <a:gd name="T3" fmla="*/ 57 h 86"/>
                <a:gd name="T4" fmla="*/ 101 w 196"/>
                <a:gd name="T5" fmla="*/ 37 h 86"/>
                <a:gd name="T6" fmla="*/ 0 w 196"/>
                <a:gd name="T7" fmla="*/ 5 h 86"/>
                <a:gd name="T8" fmla="*/ 3 w 196"/>
                <a:gd name="T9" fmla="*/ 0 h 86"/>
                <a:gd name="T10" fmla="*/ 104 w 196"/>
                <a:gd name="T11" fmla="*/ 32 h 86"/>
                <a:gd name="T12" fmla="*/ 148 w 196"/>
                <a:gd name="T13" fmla="*/ 52 h 86"/>
                <a:gd name="T14" fmla="*/ 196 w 196"/>
                <a:gd name="T15" fmla="*/ 81 h 86"/>
                <a:gd name="T16" fmla="*/ 191 w 196"/>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86">
                  <a:moveTo>
                    <a:pt x="191" y="86"/>
                  </a:moveTo>
                  <a:lnTo>
                    <a:pt x="145" y="57"/>
                  </a:lnTo>
                  <a:lnTo>
                    <a:pt x="101" y="37"/>
                  </a:lnTo>
                  <a:lnTo>
                    <a:pt x="0" y="5"/>
                  </a:lnTo>
                  <a:lnTo>
                    <a:pt x="3" y="0"/>
                  </a:lnTo>
                  <a:lnTo>
                    <a:pt x="104" y="32"/>
                  </a:lnTo>
                  <a:lnTo>
                    <a:pt x="148" y="52"/>
                  </a:lnTo>
                  <a:lnTo>
                    <a:pt x="196" y="81"/>
                  </a:lnTo>
                  <a:lnTo>
                    <a:pt x="191" y="86"/>
                  </a:lnTo>
                  <a:close/>
                </a:path>
              </a:pathLst>
            </a:custGeom>
            <a:solidFill>
              <a:srgbClr val="000000"/>
            </a:solidFill>
            <a:ln w="9525">
              <a:solidFill>
                <a:schemeClr val="tx2"/>
              </a:solidFill>
              <a:round/>
              <a:headEnd/>
              <a:tailEnd/>
            </a:ln>
          </p:spPr>
          <p:txBody>
            <a:bodyPr/>
            <a:lstStyle/>
            <a:p>
              <a:endParaRPr lang="en-US" sz="3120"/>
            </a:p>
          </p:txBody>
        </p:sp>
        <p:sp>
          <p:nvSpPr>
            <p:cNvPr id="390176" name="Freeform 1056"/>
            <p:cNvSpPr>
              <a:spLocks/>
            </p:cNvSpPr>
            <p:nvPr/>
          </p:nvSpPr>
          <p:spPr bwMode="auto">
            <a:xfrm>
              <a:off x="709" y="2264"/>
              <a:ext cx="3"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177" name="Freeform 1057"/>
            <p:cNvSpPr>
              <a:spLocks/>
            </p:cNvSpPr>
            <p:nvPr/>
          </p:nvSpPr>
          <p:spPr bwMode="auto">
            <a:xfrm>
              <a:off x="551" y="2191"/>
              <a:ext cx="65" cy="35"/>
            </a:xfrm>
            <a:custGeom>
              <a:avLst/>
              <a:gdLst>
                <a:gd name="T0" fmla="*/ 126 w 129"/>
                <a:gd name="T1" fmla="*/ 68 h 68"/>
                <a:gd name="T2" fmla="*/ 91 w 129"/>
                <a:gd name="T3" fmla="*/ 54 h 68"/>
                <a:gd name="T4" fmla="*/ 62 w 129"/>
                <a:gd name="T5" fmla="*/ 41 h 68"/>
                <a:gd name="T6" fmla="*/ 0 w 129"/>
                <a:gd name="T7" fmla="*/ 4 h 68"/>
                <a:gd name="T8" fmla="*/ 4 w 129"/>
                <a:gd name="T9" fmla="*/ 0 h 68"/>
                <a:gd name="T10" fmla="*/ 65 w 129"/>
                <a:gd name="T11" fmla="*/ 36 h 68"/>
                <a:gd name="T12" fmla="*/ 94 w 129"/>
                <a:gd name="T13" fmla="*/ 50 h 68"/>
                <a:gd name="T14" fmla="*/ 129 w 129"/>
                <a:gd name="T15" fmla="*/ 63 h 68"/>
                <a:gd name="T16" fmla="*/ 126 w 129"/>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68">
                  <a:moveTo>
                    <a:pt x="126" y="68"/>
                  </a:moveTo>
                  <a:lnTo>
                    <a:pt x="91" y="54"/>
                  </a:lnTo>
                  <a:lnTo>
                    <a:pt x="62" y="41"/>
                  </a:lnTo>
                  <a:lnTo>
                    <a:pt x="0" y="4"/>
                  </a:lnTo>
                  <a:lnTo>
                    <a:pt x="4" y="0"/>
                  </a:lnTo>
                  <a:lnTo>
                    <a:pt x="65" y="36"/>
                  </a:lnTo>
                  <a:lnTo>
                    <a:pt x="94" y="50"/>
                  </a:lnTo>
                  <a:lnTo>
                    <a:pt x="129" y="63"/>
                  </a:lnTo>
                  <a:lnTo>
                    <a:pt x="126" y="68"/>
                  </a:lnTo>
                  <a:close/>
                </a:path>
              </a:pathLst>
            </a:custGeom>
            <a:solidFill>
              <a:srgbClr val="000000"/>
            </a:solidFill>
            <a:ln w="9525">
              <a:solidFill>
                <a:schemeClr val="tx2"/>
              </a:solidFill>
              <a:round/>
              <a:headEnd/>
              <a:tailEnd/>
            </a:ln>
          </p:spPr>
          <p:txBody>
            <a:bodyPr/>
            <a:lstStyle/>
            <a:p>
              <a:endParaRPr lang="en-US" sz="3120"/>
            </a:p>
          </p:txBody>
        </p:sp>
        <p:sp>
          <p:nvSpPr>
            <p:cNvPr id="390178" name="Freeform 1058"/>
            <p:cNvSpPr>
              <a:spLocks/>
            </p:cNvSpPr>
            <p:nvPr/>
          </p:nvSpPr>
          <p:spPr bwMode="auto">
            <a:xfrm>
              <a:off x="614" y="2223"/>
              <a:ext cx="2" cy="3"/>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lnTo>
                    <a:pt x="3"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90179" name="Freeform 1059"/>
            <p:cNvSpPr>
              <a:spLocks/>
            </p:cNvSpPr>
            <p:nvPr/>
          </p:nvSpPr>
          <p:spPr bwMode="auto">
            <a:xfrm>
              <a:off x="498" y="2152"/>
              <a:ext cx="55" cy="42"/>
            </a:xfrm>
            <a:custGeom>
              <a:avLst/>
              <a:gdLst>
                <a:gd name="T0" fmla="*/ 107 w 110"/>
                <a:gd name="T1" fmla="*/ 82 h 82"/>
                <a:gd name="T2" fmla="*/ 77 w 110"/>
                <a:gd name="T3" fmla="*/ 65 h 82"/>
                <a:gd name="T4" fmla="*/ 46 w 110"/>
                <a:gd name="T5" fmla="*/ 50 h 82"/>
                <a:gd name="T6" fmla="*/ 23 w 110"/>
                <a:gd name="T7" fmla="*/ 30 h 82"/>
                <a:gd name="T8" fmla="*/ 0 w 110"/>
                <a:gd name="T9" fmla="*/ 5 h 82"/>
                <a:gd name="T10" fmla="*/ 3 w 110"/>
                <a:gd name="T11" fmla="*/ 0 h 82"/>
                <a:gd name="T12" fmla="*/ 26 w 110"/>
                <a:gd name="T13" fmla="*/ 26 h 82"/>
                <a:gd name="T14" fmla="*/ 51 w 110"/>
                <a:gd name="T15" fmla="*/ 46 h 82"/>
                <a:gd name="T16" fmla="*/ 80 w 110"/>
                <a:gd name="T17" fmla="*/ 61 h 82"/>
                <a:gd name="T18" fmla="*/ 110 w 110"/>
                <a:gd name="T19" fmla="*/ 78 h 82"/>
                <a:gd name="T20" fmla="*/ 107 w 110"/>
                <a:gd name="T2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2">
                  <a:moveTo>
                    <a:pt x="107" y="82"/>
                  </a:moveTo>
                  <a:lnTo>
                    <a:pt x="77" y="65"/>
                  </a:lnTo>
                  <a:lnTo>
                    <a:pt x="46" y="50"/>
                  </a:lnTo>
                  <a:lnTo>
                    <a:pt x="23" y="30"/>
                  </a:lnTo>
                  <a:lnTo>
                    <a:pt x="0" y="5"/>
                  </a:lnTo>
                  <a:lnTo>
                    <a:pt x="3" y="0"/>
                  </a:lnTo>
                  <a:lnTo>
                    <a:pt x="26" y="26"/>
                  </a:lnTo>
                  <a:lnTo>
                    <a:pt x="51" y="46"/>
                  </a:lnTo>
                  <a:lnTo>
                    <a:pt x="80" y="61"/>
                  </a:lnTo>
                  <a:lnTo>
                    <a:pt x="110" y="78"/>
                  </a:lnTo>
                  <a:lnTo>
                    <a:pt x="107" y="82"/>
                  </a:lnTo>
                  <a:close/>
                </a:path>
              </a:pathLst>
            </a:custGeom>
            <a:solidFill>
              <a:srgbClr val="000000"/>
            </a:solidFill>
            <a:ln w="9525">
              <a:solidFill>
                <a:schemeClr val="tx2"/>
              </a:solidFill>
              <a:round/>
              <a:headEnd/>
              <a:tailEnd/>
            </a:ln>
          </p:spPr>
          <p:txBody>
            <a:bodyPr/>
            <a:lstStyle/>
            <a:p>
              <a:endParaRPr lang="en-US" sz="3120"/>
            </a:p>
          </p:txBody>
        </p:sp>
        <p:sp>
          <p:nvSpPr>
            <p:cNvPr id="390180" name="Freeform 1060"/>
            <p:cNvSpPr>
              <a:spLocks/>
            </p:cNvSpPr>
            <p:nvPr/>
          </p:nvSpPr>
          <p:spPr bwMode="auto">
            <a:xfrm>
              <a:off x="444" y="2076"/>
              <a:ext cx="56" cy="79"/>
            </a:xfrm>
            <a:custGeom>
              <a:avLst/>
              <a:gdLst>
                <a:gd name="T0" fmla="*/ 107 w 111"/>
                <a:gd name="T1" fmla="*/ 159 h 159"/>
                <a:gd name="T2" fmla="*/ 79 w 111"/>
                <a:gd name="T3" fmla="*/ 117 h 159"/>
                <a:gd name="T4" fmla="*/ 55 w 111"/>
                <a:gd name="T5" fmla="*/ 81 h 159"/>
                <a:gd name="T6" fmla="*/ 31 w 111"/>
                <a:gd name="T7" fmla="*/ 44 h 159"/>
                <a:gd name="T8" fmla="*/ 0 w 111"/>
                <a:gd name="T9" fmla="*/ 5 h 159"/>
                <a:gd name="T10" fmla="*/ 5 w 111"/>
                <a:gd name="T11" fmla="*/ 0 h 159"/>
                <a:gd name="T12" fmla="*/ 35 w 111"/>
                <a:gd name="T13" fmla="*/ 40 h 159"/>
                <a:gd name="T14" fmla="*/ 60 w 111"/>
                <a:gd name="T15" fmla="*/ 76 h 159"/>
                <a:gd name="T16" fmla="*/ 84 w 111"/>
                <a:gd name="T17" fmla="*/ 113 h 159"/>
                <a:gd name="T18" fmla="*/ 111 w 111"/>
                <a:gd name="T19" fmla="*/ 154 h 159"/>
                <a:gd name="T20" fmla="*/ 107 w 111"/>
                <a:gd name="T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59">
                  <a:moveTo>
                    <a:pt x="107" y="159"/>
                  </a:moveTo>
                  <a:lnTo>
                    <a:pt x="79" y="117"/>
                  </a:lnTo>
                  <a:lnTo>
                    <a:pt x="55" y="81"/>
                  </a:lnTo>
                  <a:lnTo>
                    <a:pt x="31" y="44"/>
                  </a:lnTo>
                  <a:lnTo>
                    <a:pt x="0" y="5"/>
                  </a:lnTo>
                  <a:lnTo>
                    <a:pt x="5" y="0"/>
                  </a:lnTo>
                  <a:lnTo>
                    <a:pt x="35" y="40"/>
                  </a:lnTo>
                  <a:lnTo>
                    <a:pt x="60" y="76"/>
                  </a:lnTo>
                  <a:lnTo>
                    <a:pt x="84" y="113"/>
                  </a:lnTo>
                  <a:lnTo>
                    <a:pt x="111" y="154"/>
                  </a:lnTo>
                  <a:lnTo>
                    <a:pt x="107" y="159"/>
                  </a:lnTo>
                  <a:close/>
                </a:path>
              </a:pathLst>
            </a:custGeom>
            <a:solidFill>
              <a:srgbClr val="000000"/>
            </a:solidFill>
            <a:ln w="9525">
              <a:solidFill>
                <a:schemeClr val="tx2"/>
              </a:solidFill>
              <a:round/>
              <a:headEnd/>
              <a:tailEnd/>
            </a:ln>
          </p:spPr>
          <p:txBody>
            <a:bodyPr/>
            <a:lstStyle/>
            <a:p>
              <a:endParaRPr lang="en-US" sz="3120"/>
            </a:p>
          </p:txBody>
        </p:sp>
        <p:sp>
          <p:nvSpPr>
            <p:cNvPr id="390181" name="Freeform 1061"/>
            <p:cNvSpPr>
              <a:spLocks/>
            </p:cNvSpPr>
            <p:nvPr/>
          </p:nvSpPr>
          <p:spPr bwMode="auto">
            <a:xfrm>
              <a:off x="497" y="2152"/>
              <a:ext cx="3" cy="3"/>
            </a:xfrm>
            <a:custGeom>
              <a:avLst/>
              <a:gdLst>
                <a:gd name="T0" fmla="*/ 1 w 4"/>
                <a:gd name="T1" fmla="*/ 5 h 5"/>
                <a:gd name="T2" fmla="*/ 0 w 4"/>
                <a:gd name="T3" fmla="*/ 5 h 5"/>
                <a:gd name="T4" fmla="*/ 4 w 4"/>
                <a:gd name="T5" fmla="*/ 0 h 5"/>
                <a:gd name="T6" fmla="*/ 1 w 4"/>
                <a:gd name="T7" fmla="*/ 5 h 5"/>
              </a:gdLst>
              <a:ahLst/>
              <a:cxnLst>
                <a:cxn ang="0">
                  <a:pos x="T0" y="T1"/>
                </a:cxn>
                <a:cxn ang="0">
                  <a:pos x="T2" y="T3"/>
                </a:cxn>
                <a:cxn ang="0">
                  <a:pos x="T4" y="T5"/>
                </a:cxn>
                <a:cxn ang="0">
                  <a:pos x="T6" y="T7"/>
                </a:cxn>
              </a:cxnLst>
              <a:rect l="0" t="0" r="r" b="b"/>
              <a:pathLst>
                <a:path w="4" h="5">
                  <a:moveTo>
                    <a:pt x="1" y="5"/>
                  </a:moveTo>
                  <a:lnTo>
                    <a:pt x="0" y="5"/>
                  </a:lnTo>
                  <a:lnTo>
                    <a:pt x="4" y="0"/>
                  </a:lnTo>
                  <a:lnTo>
                    <a:pt x="1" y="5"/>
                  </a:lnTo>
                  <a:close/>
                </a:path>
              </a:pathLst>
            </a:custGeom>
            <a:solidFill>
              <a:srgbClr val="000000"/>
            </a:solidFill>
            <a:ln w="9525">
              <a:solidFill>
                <a:schemeClr val="tx2"/>
              </a:solidFill>
              <a:round/>
              <a:headEnd/>
              <a:tailEnd/>
            </a:ln>
          </p:spPr>
          <p:txBody>
            <a:bodyPr/>
            <a:lstStyle/>
            <a:p>
              <a:endParaRPr lang="en-US" sz="3120"/>
            </a:p>
          </p:txBody>
        </p:sp>
        <p:sp>
          <p:nvSpPr>
            <p:cNvPr id="390182" name="Freeform 1062"/>
            <p:cNvSpPr>
              <a:spLocks/>
            </p:cNvSpPr>
            <p:nvPr/>
          </p:nvSpPr>
          <p:spPr bwMode="auto">
            <a:xfrm>
              <a:off x="444" y="2076"/>
              <a:ext cx="5" cy="82"/>
            </a:xfrm>
            <a:custGeom>
              <a:avLst/>
              <a:gdLst>
                <a:gd name="T0" fmla="*/ 6 w 9"/>
                <a:gd name="T1" fmla="*/ 0 h 163"/>
                <a:gd name="T2" fmla="*/ 9 w 9"/>
                <a:gd name="T3" fmla="*/ 163 h 163"/>
                <a:gd name="T4" fmla="*/ 3 w 9"/>
                <a:gd name="T5" fmla="*/ 163 h 163"/>
                <a:gd name="T6" fmla="*/ 0 w 9"/>
                <a:gd name="T7" fmla="*/ 0 h 163"/>
                <a:gd name="T8" fmla="*/ 6 w 9"/>
                <a:gd name="T9" fmla="*/ 0 h 163"/>
              </a:gdLst>
              <a:ahLst/>
              <a:cxnLst>
                <a:cxn ang="0">
                  <a:pos x="T0" y="T1"/>
                </a:cxn>
                <a:cxn ang="0">
                  <a:pos x="T2" y="T3"/>
                </a:cxn>
                <a:cxn ang="0">
                  <a:pos x="T4" y="T5"/>
                </a:cxn>
                <a:cxn ang="0">
                  <a:pos x="T6" y="T7"/>
                </a:cxn>
                <a:cxn ang="0">
                  <a:pos x="T8" y="T9"/>
                </a:cxn>
              </a:cxnLst>
              <a:rect l="0" t="0" r="r" b="b"/>
              <a:pathLst>
                <a:path w="9" h="163">
                  <a:moveTo>
                    <a:pt x="6" y="0"/>
                  </a:moveTo>
                  <a:lnTo>
                    <a:pt x="9" y="163"/>
                  </a:lnTo>
                  <a:lnTo>
                    <a:pt x="3" y="163"/>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83" name="Freeform 1063"/>
            <p:cNvSpPr>
              <a:spLocks/>
            </p:cNvSpPr>
            <p:nvPr/>
          </p:nvSpPr>
          <p:spPr bwMode="auto">
            <a:xfrm>
              <a:off x="444" y="2073"/>
              <a:ext cx="3" cy="5"/>
            </a:xfrm>
            <a:custGeom>
              <a:avLst/>
              <a:gdLst>
                <a:gd name="T0" fmla="*/ 5 w 6"/>
                <a:gd name="T1" fmla="*/ 6 h 11"/>
                <a:gd name="T2" fmla="*/ 0 w 6"/>
                <a:gd name="T3" fmla="*/ 0 h 11"/>
                <a:gd name="T4" fmla="*/ 0 w 6"/>
                <a:gd name="T5" fmla="*/ 8 h 11"/>
                <a:gd name="T6" fmla="*/ 6 w 6"/>
                <a:gd name="T7" fmla="*/ 8 h 11"/>
                <a:gd name="T8" fmla="*/ 0 w 6"/>
                <a:gd name="T9" fmla="*/ 11 h 11"/>
                <a:gd name="T10" fmla="*/ 5 w 6"/>
                <a:gd name="T11" fmla="*/ 6 h 11"/>
              </a:gdLst>
              <a:ahLst/>
              <a:cxnLst>
                <a:cxn ang="0">
                  <a:pos x="T0" y="T1"/>
                </a:cxn>
                <a:cxn ang="0">
                  <a:pos x="T2" y="T3"/>
                </a:cxn>
                <a:cxn ang="0">
                  <a:pos x="T4" y="T5"/>
                </a:cxn>
                <a:cxn ang="0">
                  <a:pos x="T6" y="T7"/>
                </a:cxn>
                <a:cxn ang="0">
                  <a:pos x="T8" y="T9"/>
                </a:cxn>
                <a:cxn ang="0">
                  <a:pos x="T10" y="T11"/>
                </a:cxn>
              </a:cxnLst>
              <a:rect l="0" t="0" r="r" b="b"/>
              <a:pathLst>
                <a:path w="6" h="11">
                  <a:moveTo>
                    <a:pt x="5" y="6"/>
                  </a:moveTo>
                  <a:lnTo>
                    <a:pt x="0" y="0"/>
                  </a:lnTo>
                  <a:lnTo>
                    <a:pt x="0" y="8"/>
                  </a:lnTo>
                  <a:lnTo>
                    <a:pt x="6" y="8"/>
                  </a:lnTo>
                  <a:lnTo>
                    <a:pt x="0" y="11"/>
                  </a:lnTo>
                  <a:lnTo>
                    <a:pt x="5" y="6"/>
                  </a:lnTo>
                  <a:close/>
                </a:path>
              </a:pathLst>
            </a:custGeom>
            <a:solidFill>
              <a:srgbClr val="000000"/>
            </a:solidFill>
            <a:ln w="9525">
              <a:solidFill>
                <a:schemeClr val="tx2"/>
              </a:solidFill>
              <a:round/>
              <a:headEnd/>
              <a:tailEnd/>
            </a:ln>
          </p:spPr>
          <p:txBody>
            <a:bodyPr/>
            <a:lstStyle/>
            <a:p>
              <a:endParaRPr lang="en-US" sz="3120"/>
            </a:p>
          </p:txBody>
        </p:sp>
        <p:grpSp>
          <p:nvGrpSpPr>
            <p:cNvPr id="390184" name="Group 1064"/>
            <p:cNvGrpSpPr>
              <a:grpSpLocks/>
            </p:cNvGrpSpPr>
            <p:nvPr/>
          </p:nvGrpSpPr>
          <p:grpSpPr bwMode="auto">
            <a:xfrm>
              <a:off x="335" y="1618"/>
              <a:ext cx="873" cy="811"/>
              <a:chOff x="335" y="1618"/>
              <a:chExt cx="873" cy="811"/>
            </a:xfrm>
          </p:grpSpPr>
          <p:sp>
            <p:nvSpPr>
              <p:cNvPr id="390185" name="Freeform 1065"/>
              <p:cNvSpPr>
                <a:spLocks/>
              </p:cNvSpPr>
              <p:nvPr/>
            </p:nvSpPr>
            <p:spPr bwMode="auto">
              <a:xfrm>
                <a:off x="446" y="2158"/>
                <a:ext cx="21" cy="64"/>
              </a:xfrm>
              <a:custGeom>
                <a:avLst/>
                <a:gdLst>
                  <a:gd name="T0" fmla="*/ 6 w 43"/>
                  <a:gd name="T1" fmla="*/ 0 h 127"/>
                  <a:gd name="T2" fmla="*/ 8 w 43"/>
                  <a:gd name="T3" fmla="*/ 22 h 127"/>
                  <a:gd name="T4" fmla="*/ 12 w 43"/>
                  <a:gd name="T5" fmla="*/ 45 h 127"/>
                  <a:gd name="T6" fmla="*/ 25 w 43"/>
                  <a:gd name="T7" fmla="*/ 86 h 127"/>
                  <a:gd name="T8" fmla="*/ 38 w 43"/>
                  <a:gd name="T9" fmla="*/ 115 h 127"/>
                  <a:gd name="T10" fmla="*/ 43 w 43"/>
                  <a:gd name="T11" fmla="*/ 126 h 127"/>
                  <a:gd name="T12" fmla="*/ 37 w 43"/>
                  <a:gd name="T13" fmla="*/ 127 h 127"/>
                  <a:gd name="T14" fmla="*/ 32 w 43"/>
                  <a:gd name="T15" fmla="*/ 117 h 127"/>
                  <a:gd name="T16" fmla="*/ 18 w 43"/>
                  <a:gd name="T17" fmla="*/ 88 h 127"/>
                  <a:gd name="T18" fmla="*/ 6 w 43"/>
                  <a:gd name="T19" fmla="*/ 47 h 127"/>
                  <a:gd name="T20" fmla="*/ 2 w 43"/>
                  <a:gd name="T21" fmla="*/ 24 h 127"/>
                  <a:gd name="T22" fmla="*/ 0 w 43"/>
                  <a:gd name="T23" fmla="*/ 0 h 127"/>
                  <a:gd name="T24" fmla="*/ 6 w 43"/>
                  <a:gd name="T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27">
                    <a:moveTo>
                      <a:pt x="6" y="0"/>
                    </a:moveTo>
                    <a:lnTo>
                      <a:pt x="8" y="22"/>
                    </a:lnTo>
                    <a:lnTo>
                      <a:pt x="12" y="45"/>
                    </a:lnTo>
                    <a:lnTo>
                      <a:pt x="25" y="86"/>
                    </a:lnTo>
                    <a:lnTo>
                      <a:pt x="38" y="115"/>
                    </a:lnTo>
                    <a:lnTo>
                      <a:pt x="43" y="126"/>
                    </a:lnTo>
                    <a:lnTo>
                      <a:pt x="37" y="127"/>
                    </a:lnTo>
                    <a:lnTo>
                      <a:pt x="32" y="117"/>
                    </a:lnTo>
                    <a:lnTo>
                      <a:pt x="18" y="88"/>
                    </a:lnTo>
                    <a:lnTo>
                      <a:pt x="6" y="47"/>
                    </a:lnTo>
                    <a:lnTo>
                      <a:pt x="2" y="24"/>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186" name="Freeform 1066"/>
              <p:cNvSpPr>
                <a:spLocks/>
              </p:cNvSpPr>
              <p:nvPr/>
            </p:nvSpPr>
            <p:spPr bwMode="auto">
              <a:xfrm>
                <a:off x="446" y="2158"/>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187" name="Freeform 1067"/>
              <p:cNvSpPr>
                <a:spLocks/>
              </p:cNvSpPr>
              <p:nvPr/>
            </p:nvSpPr>
            <p:spPr bwMode="auto">
              <a:xfrm>
                <a:off x="440" y="2179"/>
                <a:ext cx="26" cy="43"/>
              </a:xfrm>
              <a:custGeom>
                <a:avLst/>
                <a:gdLst>
                  <a:gd name="T0" fmla="*/ 48 w 52"/>
                  <a:gd name="T1" fmla="*/ 87 h 87"/>
                  <a:gd name="T2" fmla="*/ 39 w 52"/>
                  <a:gd name="T3" fmla="*/ 79 h 87"/>
                  <a:gd name="T4" fmla="*/ 29 w 52"/>
                  <a:gd name="T5" fmla="*/ 70 h 87"/>
                  <a:gd name="T6" fmla="*/ 22 w 52"/>
                  <a:gd name="T7" fmla="*/ 61 h 87"/>
                  <a:gd name="T8" fmla="*/ 16 w 52"/>
                  <a:gd name="T9" fmla="*/ 49 h 87"/>
                  <a:gd name="T10" fmla="*/ 7 w 52"/>
                  <a:gd name="T11" fmla="*/ 26 h 87"/>
                  <a:gd name="T12" fmla="*/ 0 w 52"/>
                  <a:gd name="T13" fmla="*/ 0 h 87"/>
                  <a:gd name="T14" fmla="*/ 5 w 52"/>
                  <a:gd name="T15" fmla="*/ 0 h 87"/>
                  <a:gd name="T16" fmla="*/ 11 w 52"/>
                  <a:gd name="T17" fmla="*/ 23 h 87"/>
                  <a:gd name="T18" fmla="*/ 20 w 52"/>
                  <a:gd name="T19" fmla="*/ 46 h 87"/>
                  <a:gd name="T20" fmla="*/ 26 w 52"/>
                  <a:gd name="T21" fmla="*/ 57 h 87"/>
                  <a:gd name="T22" fmla="*/ 34 w 52"/>
                  <a:gd name="T23" fmla="*/ 66 h 87"/>
                  <a:gd name="T24" fmla="*/ 43 w 52"/>
                  <a:gd name="T25" fmla="*/ 75 h 87"/>
                  <a:gd name="T26" fmla="*/ 52 w 52"/>
                  <a:gd name="T27" fmla="*/ 82 h 87"/>
                  <a:gd name="T28" fmla="*/ 48 w 52"/>
                  <a:gd name="T2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48" y="87"/>
                    </a:moveTo>
                    <a:lnTo>
                      <a:pt x="39" y="79"/>
                    </a:lnTo>
                    <a:lnTo>
                      <a:pt x="29" y="70"/>
                    </a:lnTo>
                    <a:lnTo>
                      <a:pt x="22" y="61"/>
                    </a:lnTo>
                    <a:lnTo>
                      <a:pt x="16" y="49"/>
                    </a:lnTo>
                    <a:lnTo>
                      <a:pt x="7" y="26"/>
                    </a:lnTo>
                    <a:lnTo>
                      <a:pt x="0" y="0"/>
                    </a:lnTo>
                    <a:lnTo>
                      <a:pt x="5" y="0"/>
                    </a:lnTo>
                    <a:lnTo>
                      <a:pt x="11" y="23"/>
                    </a:lnTo>
                    <a:lnTo>
                      <a:pt x="20" y="46"/>
                    </a:lnTo>
                    <a:lnTo>
                      <a:pt x="26" y="57"/>
                    </a:lnTo>
                    <a:lnTo>
                      <a:pt x="34" y="66"/>
                    </a:lnTo>
                    <a:lnTo>
                      <a:pt x="43" y="75"/>
                    </a:lnTo>
                    <a:lnTo>
                      <a:pt x="52" y="82"/>
                    </a:lnTo>
                    <a:lnTo>
                      <a:pt x="48" y="87"/>
                    </a:lnTo>
                    <a:close/>
                  </a:path>
                </a:pathLst>
              </a:custGeom>
              <a:solidFill>
                <a:srgbClr val="000000"/>
              </a:solidFill>
              <a:ln w="9525">
                <a:solidFill>
                  <a:schemeClr val="tx2"/>
                </a:solidFill>
                <a:round/>
                <a:headEnd/>
                <a:tailEnd/>
              </a:ln>
            </p:spPr>
            <p:txBody>
              <a:bodyPr/>
              <a:lstStyle/>
              <a:p>
                <a:endParaRPr lang="en-US" sz="3120"/>
              </a:p>
            </p:txBody>
          </p:sp>
          <p:sp>
            <p:nvSpPr>
              <p:cNvPr id="390188" name="Freeform 1068"/>
              <p:cNvSpPr>
                <a:spLocks/>
              </p:cNvSpPr>
              <p:nvPr/>
            </p:nvSpPr>
            <p:spPr bwMode="auto">
              <a:xfrm>
                <a:off x="464" y="2220"/>
                <a:ext cx="3" cy="2"/>
              </a:xfrm>
              <a:custGeom>
                <a:avLst/>
                <a:gdLst>
                  <a:gd name="T0" fmla="*/ 6 w 6"/>
                  <a:gd name="T1" fmla="*/ 2 h 5"/>
                  <a:gd name="T2" fmla="*/ 0 w 6"/>
                  <a:gd name="T3" fmla="*/ 5 h 5"/>
                  <a:gd name="T4" fmla="*/ 4 w 6"/>
                  <a:gd name="T5" fmla="*/ 0 h 5"/>
                  <a:gd name="T6" fmla="*/ 0 w 6"/>
                  <a:gd name="T7" fmla="*/ 3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lnTo>
                      <a:pt x="0" y="5"/>
                    </a:lnTo>
                    <a:lnTo>
                      <a:pt x="4" y="0"/>
                    </a:lnTo>
                    <a:lnTo>
                      <a:pt x="0" y="3"/>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90189" name="Freeform 1069"/>
              <p:cNvSpPr>
                <a:spLocks/>
              </p:cNvSpPr>
              <p:nvPr/>
            </p:nvSpPr>
            <p:spPr bwMode="auto">
              <a:xfrm>
                <a:off x="432" y="2100"/>
                <a:ext cx="11" cy="79"/>
              </a:xfrm>
              <a:custGeom>
                <a:avLst/>
                <a:gdLst>
                  <a:gd name="T0" fmla="*/ 16 w 21"/>
                  <a:gd name="T1" fmla="*/ 158 h 158"/>
                  <a:gd name="T2" fmla="*/ 6 w 21"/>
                  <a:gd name="T3" fmla="*/ 79 h 158"/>
                  <a:gd name="T4" fmla="*/ 0 w 21"/>
                  <a:gd name="T5" fmla="*/ 0 h 158"/>
                  <a:gd name="T6" fmla="*/ 4 w 21"/>
                  <a:gd name="T7" fmla="*/ 0 h 158"/>
                  <a:gd name="T8" fmla="*/ 10 w 21"/>
                  <a:gd name="T9" fmla="*/ 79 h 158"/>
                  <a:gd name="T10" fmla="*/ 21 w 21"/>
                  <a:gd name="T11" fmla="*/ 158 h 158"/>
                  <a:gd name="T12" fmla="*/ 16 w 2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1" h="158">
                    <a:moveTo>
                      <a:pt x="16" y="158"/>
                    </a:moveTo>
                    <a:lnTo>
                      <a:pt x="6" y="79"/>
                    </a:lnTo>
                    <a:lnTo>
                      <a:pt x="0" y="0"/>
                    </a:lnTo>
                    <a:lnTo>
                      <a:pt x="4" y="0"/>
                    </a:lnTo>
                    <a:lnTo>
                      <a:pt x="10" y="79"/>
                    </a:lnTo>
                    <a:lnTo>
                      <a:pt x="21" y="158"/>
                    </a:lnTo>
                    <a:lnTo>
                      <a:pt x="16" y="158"/>
                    </a:lnTo>
                    <a:close/>
                  </a:path>
                </a:pathLst>
              </a:custGeom>
              <a:solidFill>
                <a:srgbClr val="000000"/>
              </a:solidFill>
              <a:ln w="9525">
                <a:solidFill>
                  <a:schemeClr val="tx2"/>
                </a:solidFill>
                <a:round/>
                <a:headEnd/>
                <a:tailEnd/>
              </a:ln>
            </p:spPr>
            <p:txBody>
              <a:bodyPr/>
              <a:lstStyle/>
              <a:p>
                <a:endParaRPr lang="en-US" sz="3120"/>
              </a:p>
            </p:txBody>
          </p:sp>
          <p:sp>
            <p:nvSpPr>
              <p:cNvPr id="390190" name="Freeform 1070"/>
              <p:cNvSpPr>
                <a:spLocks/>
              </p:cNvSpPr>
              <p:nvPr/>
            </p:nvSpPr>
            <p:spPr bwMode="auto">
              <a:xfrm>
                <a:off x="440" y="2179"/>
                <a:ext cx="3"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191" name="Freeform 1071"/>
              <p:cNvSpPr>
                <a:spLocks/>
              </p:cNvSpPr>
              <p:nvPr/>
            </p:nvSpPr>
            <p:spPr bwMode="auto">
              <a:xfrm>
                <a:off x="385" y="1980"/>
                <a:ext cx="49" cy="120"/>
              </a:xfrm>
              <a:custGeom>
                <a:avLst/>
                <a:gdLst>
                  <a:gd name="T0" fmla="*/ 95 w 99"/>
                  <a:gd name="T1" fmla="*/ 240 h 240"/>
                  <a:gd name="T2" fmla="*/ 92 w 99"/>
                  <a:gd name="T3" fmla="*/ 205 h 240"/>
                  <a:gd name="T4" fmla="*/ 87 w 99"/>
                  <a:gd name="T5" fmla="*/ 171 h 240"/>
                  <a:gd name="T6" fmla="*/ 70 w 99"/>
                  <a:gd name="T7" fmla="*/ 112 h 240"/>
                  <a:gd name="T8" fmla="*/ 58 w 99"/>
                  <a:gd name="T9" fmla="*/ 83 h 240"/>
                  <a:gd name="T10" fmla="*/ 43 w 99"/>
                  <a:gd name="T11" fmla="*/ 57 h 240"/>
                  <a:gd name="T12" fmla="*/ 23 w 99"/>
                  <a:gd name="T13" fmla="*/ 31 h 240"/>
                  <a:gd name="T14" fmla="*/ 0 w 99"/>
                  <a:gd name="T15" fmla="*/ 4 h 240"/>
                  <a:gd name="T16" fmla="*/ 3 w 99"/>
                  <a:gd name="T17" fmla="*/ 0 h 240"/>
                  <a:gd name="T18" fmla="*/ 28 w 99"/>
                  <a:gd name="T19" fmla="*/ 27 h 240"/>
                  <a:gd name="T20" fmla="*/ 47 w 99"/>
                  <a:gd name="T21" fmla="*/ 53 h 240"/>
                  <a:gd name="T22" fmla="*/ 63 w 99"/>
                  <a:gd name="T23" fmla="*/ 80 h 240"/>
                  <a:gd name="T24" fmla="*/ 75 w 99"/>
                  <a:gd name="T25" fmla="*/ 109 h 240"/>
                  <a:gd name="T26" fmla="*/ 92 w 99"/>
                  <a:gd name="T27" fmla="*/ 171 h 240"/>
                  <a:gd name="T28" fmla="*/ 96 w 99"/>
                  <a:gd name="T29" fmla="*/ 205 h 240"/>
                  <a:gd name="T30" fmla="*/ 99 w 99"/>
                  <a:gd name="T31" fmla="*/ 240 h 240"/>
                  <a:gd name="T32" fmla="*/ 95 w 99"/>
                  <a:gd name="T3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240">
                    <a:moveTo>
                      <a:pt x="95" y="240"/>
                    </a:moveTo>
                    <a:lnTo>
                      <a:pt x="92" y="205"/>
                    </a:lnTo>
                    <a:lnTo>
                      <a:pt x="87" y="171"/>
                    </a:lnTo>
                    <a:lnTo>
                      <a:pt x="70" y="112"/>
                    </a:lnTo>
                    <a:lnTo>
                      <a:pt x="58" y="83"/>
                    </a:lnTo>
                    <a:lnTo>
                      <a:pt x="43" y="57"/>
                    </a:lnTo>
                    <a:lnTo>
                      <a:pt x="23" y="31"/>
                    </a:lnTo>
                    <a:lnTo>
                      <a:pt x="0" y="4"/>
                    </a:lnTo>
                    <a:lnTo>
                      <a:pt x="3" y="0"/>
                    </a:lnTo>
                    <a:lnTo>
                      <a:pt x="28" y="27"/>
                    </a:lnTo>
                    <a:lnTo>
                      <a:pt x="47" y="53"/>
                    </a:lnTo>
                    <a:lnTo>
                      <a:pt x="63" y="80"/>
                    </a:lnTo>
                    <a:lnTo>
                      <a:pt x="75" y="109"/>
                    </a:lnTo>
                    <a:lnTo>
                      <a:pt x="92" y="171"/>
                    </a:lnTo>
                    <a:lnTo>
                      <a:pt x="96" y="205"/>
                    </a:lnTo>
                    <a:lnTo>
                      <a:pt x="99" y="240"/>
                    </a:lnTo>
                    <a:lnTo>
                      <a:pt x="95" y="240"/>
                    </a:lnTo>
                    <a:close/>
                  </a:path>
                </a:pathLst>
              </a:custGeom>
              <a:solidFill>
                <a:srgbClr val="000000"/>
              </a:solidFill>
              <a:ln w="9525">
                <a:solidFill>
                  <a:schemeClr val="tx2"/>
                </a:solidFill>
                <a:round/>
                <a:headEnd/>
                <a:tailEnd/>
              </a:ln>
            </p:spPr>
            <p:txBody>
              <a:bodyPr/>
              <a:lstStyle/>
              <a:p>
                <a:endParaRPr lang="en-US" sz="3120"/>
              </a:p>
            </p:txBody>
          </p:sp>
          <p:sp>
            <p:nvSpPr>
              <p:cNvPr id="390192" name="Freeform 1072"/>
              <p:cNvSpPr>
                <a:spLocks/>
              </p:cNvSpPr>
              <p:nvPr/>
            </p:nvSpPr>
            <p:spPr bwMode="auto">
              <a:xfrm>
                <a:off x="432" y="2100"/>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193" name="Freeform 1073"/>
              <p:cNvSpPr>
                <a:spLocks/>
              </p:cNvSpPr>
              <p:nvPr/>
            </p:nvSpPr>
            <p:spPr bwMode="auto">
              <a:xfrm>
                <a:off x="355" y="1980"/>
                <a:ext cx="31" cy="63"/>
              </a:xfrm>
              <a:custGeom>
                <a:avLst/>
                <a:gdLst>
                  <a:gd name="T0" fmla="*/ 62 w 62"/>
                  <a:gd name="T1" fmla="*/ 4 h 126"/>
                  <a:gd name="T2" fmla="*/ 41 w 62"/>
                  <a:gd name="T3" fmla="*/ 35 h 126"/>
                  <a:gd name="T4" fmla="*/ 27 w 62"/>
                  <a:gd name="T5" fmla="*/ 60 h 126"/>
                  <a:gd name="T6" fmla="*/ 6 w 62"/>
                  <a:gd name="T7" fmla="*/ 126 h 126"/>
                  <a:gd name="T8" fmla="*/ 0 w 62"/>
                  <a:gd name="T9" fmla="*/ 124 h 126"/>
                  <a:gd name="T10" fmla="*/ 21 w 62"/>
                  <a:gd name="T11" fmla="*/ 59 h 126"/>
                  <a:gd name="T12" fmla="*/ 36 w 62"/>
                  <a:gd name="T13" fmla="*/ 30 h 126"/>
                  <a:gd name="T14" fmla="*/ 58 w 62"/>
                  <a:gd name="T15" fmla="*/ 0 h 126"/>
                  <a:gd name="T16" fmla="*/ 62 w 62"/>
                  <a:gd name="T17"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26">
                    <a:moveTo>
                      <a:pt x="62" y="4"/>
                    </a:moveTo>
                    <a:lnTo>
                      <a:pt x="41" y="35"/>
                    </a:lnTo>
                    <a:lnTo>
                      <a:pt x="27" y="60"/>
                    </a:lnTo>
                    <a:lnTo>
                      <a:pt x="6" y="126"/>
                    </a:lnTo>
                    <a:lnTo>
                      <a:pt x="0" y="124"/>
                    </a:lnTo>
                    <a:lnTo>
                      <a:pt x="21" y="59"/>
                    </a:lnTo>
                    <a:lnTo>
                      <a:pt x="36" y="30"/>
                    </a:lnTo>
                    <a:lnTo>
                      <a:pt x="58" y="0"/>
                    </a:lnTo>
                    <a:lnTo>
                      <a:pt x="62" y="4"/>
                    </a:lnTo>
                    <a:close/>
                  </a:path>
                </a:pathLst>
              </a:custGeom>
              <a:solidFill>
                <a:srgbClr val="000000"/>
              </a:solidFill>
              <a:ln w="9525">
                <a:solidFill>
                  <a:schemeClr val="tx2"/>
                </a:solidFill>
                <a:round/>
                <a:headEnd/>
                <a:tailEnd/>
              </a:ln>
            </p:spPr>
            <p:txBody>
              <a:bodyPr/>
              <a:lstStyle/>
              <a:p>
                <a:endParaRPr lang="en-US" sz="3120"/>
              </a:p>
            </p:txBody>
          </p:sp>
          <p:sp>
            <p:nvSpPr>
              <p:cNvPr id="390194" name="Freeform 1074"/>
              <p:cNvSpPr>
                <a:spLocks/>
              </p:cNvSpPr>
              <p:nvPr/>
            </p:nvSpPr>
            <p:spPr bwMode="auto">
              <a:xfrm>
                <a:off x="384" y="1978"/>
                <a:ext cx="2" cy="4"/>
              </a:xfrm>
              <a:custGeom>
                <a:avLst/>
                <a:gdLst>
                  <a:gd name="T0" fmla="*/ 4 w 4"/>
                  <a:gd name="T1" fmla="*/ 4 h 8"/>
                  <a:gd name="T2" fmla="*/ 1 w 4"/>
                  <a:gd name="T3" fmla="*/ 0 h 8"/>
                  <a:gd name="T4" fmla="*/ 0 w 4"/>
                  <a:gd name="T5" fmla="*/ 4 h 8"/>
                  <a:gd name="T6" fmla="*/ 4 w 4"/>
                  <a:gd name="T7" fmla="*/ 8 h 8"/>
                  <a:gd name="T8" fmla="*/ 1 w 4"/>
                  <a:gd name="T9" fmla="*/ 8 h 8"/>
                  <a:gd name="T10" fmla="*/ 4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4" y="4"/>
                    </a:moveTo>
                    <a:lnTo>
                      <a:pt x="1" y="0"/>
                    </a:lnTo>
                    <a:lnTo>
                      <a:pt x="0" y="4"/>
                    </a:lnTo>
                    <a:lnTo>
                      <a:pt x="4" y="8"/>
                    </a:lnTo>
                    <a:lnTo>
                      <a:pt x="1" y="8"/>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90195" name="Freeform 1075"/>
              <p:cNvSpPr>
                <a:spLocks/>
              </p:cNvSpPr>
              <p:nvPr/>
            </p:nvSpPr>
            <p:spPr bwMode="auto">
              <a:xfrm>
                <a:off x="343" y="2043"/>
                <a:ext cx="15" cy="35"/>
              </a:xfrm>
              <a:custGeom>
                <a:avLst/>
                <a:gdLst>
                  <a:gd name="T0" fmla="*/ 31 w 31"/>
                  <a:gd name="T1" fmla="*/ 0 h 70"/>
                  <a:gd name="T2" fmla="*/ 26 w 31"/>
                  <a:gd name="T3" fmla="*/ 20 h 70"/>
                  <a:gd name="T4" fmla="*/ 25 w 31"/>
                  <a:gd name="T5" fmla="*/ 38 h 70"/>
                  <a:gd name="T6" fmla="*/ 19 w 31"/>
                  <a:gd name="T7" fmla="*/ 55 h 70"/>
                  <a:gd name="T8" fmla="*/ 12 w 31"/>
                  <a:gd name="T9" fmla="*/ 64 h 70"/>
                  <a:gd name="T10" fmla="*/ 5 w 31"/>
                  <a:gd name="T11" fmla="*/ 70 h 70"/>
                  <a:gd name="T12" fmla="*/ 0 w 31"/>
                  <a:gd name="T13" fmla="*/ 65 h 70"/>
                  <a:gd name="T14" fmla="*/ 8 w 31"/>
                  <a:gd name="T15" fmla="*/ 59 h 70"/>
                  <a:gd name="T16" fmla="*/ 12 w 31"/>
                  <a:gd name="T17" fmla="*/ 53 h 70"/>
                  <a:gd name="T18" fmla="*/ 19 w 31"/>
                  <a:gd name="T19" fmla="*/ 38 h 70"/>
                  <a:gd name="T20" fmla="*/ 20 w 31"/>
                  <a:gd name="T21" fmla="*/ 20 h 70"/>
                  <a:gd name="T22" fmla="*/ 25 w 31"/>
                  <a:gd name="T23" fmla="*/ 0 h 70"/>
                  <a:gd name="T24" fmla="*/ 31 w 31"/>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70">
                    <a:moveTo>
                      <a:pt x="31" y="0"/>
                    </a:moveTo>
                    <a:lnTo>
                      <a:pt x="26" y="20"/>
                    </a:lnTo>
                    <a:lnTo>
                      <a:pt x="25" y="38"/>
                    </a:lnTo>
                    <a:lnTo>
                      <a:pt x="19" y="55"/>
                    </a:lnTo>
                    <a:lnTo>
                      <a:pt x="12" y="64"/>
                    </a:lnTo>
                    <a:lnTo>
                      <a:pt x="5" y="70"/>
                    </a:lnTo>
                    <a:lnTo>
                      <a:pt x="0" y="65"/>
                    </a:lnTo>
                    <a:lnTo>
                      <a:pt x="8" y="59"/>
                    </a:lnTo>
                    <a:lnTo>
                      <a:pt x="12" y="53"/>
                    </a:lnTo>
                    <a:lnTo>
                      <a:pt x="19" y="38"/>
                    </a:lnTo>
                    <a:lnTo>
                      <a:pt x="20" y="20"/>
                    </a:lnTo>
                    <a:lnTo>
                      <a:pt x="25" y="0"/>
                    </a:lnTo>
                    <a:lnTo>
                      <a:pt x="31" y="0"/>
                    </a:lnTo>
                    <a:close/>
                  </a:path>
                </a:pathLst>
              </a:custGeom>
              <a:solidFill>
                <a:srgbClr val="000000"/>
              </a:solidFill>
              <a:ln w="9525">
                <a:solidFill>
                  <a:schemeClr val="tx2"/>
                </a:solidFill>
                <a:round/>
                <a:headEnd/>
                <a:tailEnd/>
              </a:ln>
            </p:spPr>
            <p:txBody>
              <a:bodyPr/>
              <a:lstStyle/>
              <a:p>
                <a:endParaRPr lang="en-US" sz="3120"/>
              </a:p>
            </p:txBody>
          </p:sp>
          <p:sp>
            <p:nvSpPr>
              <p:cNvPr id="390196" name="Freeform 1076"/>
              <p:cNvSpPr>
                <a:spLocks/>
              </p:cNvSpPr>
              <p:nvPr/>
            </p:nvSpPr>
            <p:spPr bwMode="auto">
              <a:xfrm>
                <a:off x="355" y="2042"/>
                <a:ext cx="3" cy="1"/>
              </a:xfrm>
              <a:custGeom>
                <a:avLst/>
                <a:gdLst>
                  <a:gd name="T0" fmla="*/ 0 w 6"/>
                  <a:gd name="T1" fmla="*/ 0 h 2"/>
                  <a:gd name="T2" fmla="*/ 0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2"/>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197" name="Freeform 1077"/>
              <p:cNvSpPr>
                <a:spLocks/>
              </p:cNvSpPr>
              <p:nvPr/>
            </p:nvSpPr>
            <p:spPr bwMode="auto">
              <a:xfrm>
                <a:off x="335" y="2046"/>
                <a:ext cx="10" cy="31"/>
              </a:xfrm>
              <a:custGeom>
                <a:avLst/>
                <a:gdLst>
                  <a:gd name="T0" fmla="*/ 15 w 20"/>
                  <a:gd name="T1" fmla="*/ 62 h 62"/>
                  <a:gd name="T2" fmla="*/ 3 w 20"/>
                  <a:gd name="T3" fmla="*/ 33 h 62"/>
                  <a:gd name="T4" fmla="*/ 0 w 20"/>
                  <a:gd name="T5" fmla="*/ 17 h 62"/>
                  <a:gd name="T6" fmla="*/ 0 w 20"/>
                  <a:gd name="T7" fmla="*/ 0 h 62"/>
                  <a:gd name="T8" fmla="*/ 5 w 20"/>
                  <a:gd name="T9" fmla="*/ 0 h 62"/>
                  <a:gd name="T10" fmla="*/ 5 w 20"/>
                  <a:gd name="T11" fmla="*/ 17 h 62"/>
                  <a:gd name="T12" fmla="*/ 8 w 20"/>
                  <a:gd name="T13" fmla="*/ 30 h 62"/>
                  <a:gd name="T14" fmla="*/ 20 w 20"/>
                  <a:gd name="T15" fmla="*/ 59 h 62"/>
                  <a:gd name="T16" fmla="*/ 15 w 2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2">
                    <a:moveTo>
                      <a:pt x="15" y="62"/>
                    </a:moveTo>
                    <a:lnTo>
                      <a:pt x="3" y="33"/>
                    </a:lnTo>
                    <a:lnTo>
                      <a:pt x="0" y="17"/>
                    </a:lnTo>
                    <a:lnTo>
                      <a:pt x="0" y="0"/>
                    </a:lnTo>
                    <a:lnTo>
                      <a:pt x="5" y="0"/>
                    </a:lnTo>
                    <a:lnTo>
                      <a:pt x="5" y="17"/>
                    </a:lnTo>
                    <a:lnTo>
                      <a:pt x="8" y="30"/>
                    </a:lnTo>
                    <a:lnTo>
                      <a:pt x="20" y="59"/>
                    </a:lnTo>
                    <a:lnTo>
                      <a:pt x="15" y="62"/>
                    </a:lnTo>
                    <a:close/>
                  </a:path>
                </a:pathLst>
              </a:custGeom>
              <a:solidFill>
                <a:srgbClr val="000000"/>
              </a:solidFill>
              <a:ln w="9525">
                <a:solidFill>
                  <a:schemeClr val="tx2"/>
                </a:solidFill>
                <a:round/>
                <a:headEnd/>
                <a:tailEnd/>
              </a:ln>
            </p:spPr>
            <p:txBody>
              <a:bodyPr/>
              <a:lstStyle/>
              <a:p>
                <a:endParaRPr lang="en-US" sz="3120"/>
              </a:p>
            </p:txBody>
          </p:sp>
          <p:sp>
            <p:nvSpPr>
              <p:cNvPr id="390198" name="Freeform 1078"/>
              <p:cNvSpPr>
                <a:spLocks/>
              </p:cNvSpPr>
              <p:nvPr/>
            </p:nvSpPr>
            <p:spPr bwMode="auto">
              <a:xfrm>
                <a:off x="343" y="2076"/>
                <a:ext cx="2" cy="3"/>
              </a:xfrm>
              <a:custGeom>
                <a:avLst/>
                <a:gdLst>
                  <a:gd name="T0" fmla="*/ 5 w 5"/>
                  <a:gd name="T1" fmla="*/ 5 h 6"/>
                  <a:gd name="T2" fmla="*/ 2 w 5"/>
                  <a:gd name="T3" fmla="*/ 6 h 6"/>
                  <a:gd name="T4" fmla="*/ 0 w 5"/>
                  <a:gd name="T5" fmla="*/ 3 h 6"/>
                  <a:gd name="T6" fmla="*/ 5 w 5"/>
                  <a:gd name="T7" fmla="*/ 0 h 6"/>
                  <a:gd name="T8" fmla="*/ 0 w 5"/>
                  <a:gd name="T9" fmla="*/ 0 h 6"/>
                  <a:gd name="T10" fmla="*/ 5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5" y="5"/>
                    </a:moveTo>
                    <a:lnTo>
                      <a:pt x="2" y="6"/>
                    </a:lnTo>
                    <a:lnTo>
                      <a:pt x="0" y="3"/>
                    </a:lnTo>
                    <a:lnTo>
                      <a:pt x="5" y="0"/>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90199" name="Freeform 1079"/>
              <p:cNvSpPr>
                <a:spLocks/>
              </p:cNvSpPr>
              <p:nvPr/>
            </p:nvSpPr>
            <p:spPr bwMode="auto">
              <a:xfrm>
                <a:off x="335" y="1990"/>
                <a:ext cx="19" cy="56"/>
              </a:xfrm>
              <a:custGeom>
                <a:avLst/>
                <a:gdLst>
                  <a:gd name="T0" fmla="*/ 0 w 38"/>
                  <a:gd name="T1" fmla="*/ 111 h 111"/>
                  <a:gd name="T2" fmla="*/ 1 w 38"/>
                  <a:gd name="T3" fmla="*/ 79 h 111"/>
                  <a:gd name="T4" fmla="*/ 9 w 38"/>
                  <a:gd name="T5" fmla="*/ 53 h 111"/>
                  <a:gd name="T6" fmla="*/ 34 w 38"/>
                  <a:gd name="T7" fmla="*/ 0 h 111"/>
                  <a:gd name="T8" fmla="*/ 38 w 38"/>
                  <a:gd name="T9" fmla="*/ 4 h 111"/>
                  <a:gd name="T10" fmla="*/ 14 w 38"/>
                  <a:gd name="T11" fmla="*/ 58 h 111"/>
                  <a:gd name="T12" fmla="*/ 6 w 38"/>
                  <a:gd name="T13" fmla="*/ 82 h 111"/>
                  <a:gd name="T14" fmla="*/ 5 w 38"/>
                  <a:gd name="T15" fmla="*/ 111 h 111"/>
                  <a:gd name="T16" fmla="*/ 0 w 38"/>
                  <a:gd name="T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11">
                    <a:moveTo>
                      <a:pt x="0" y="111"/>
                    </a:moveTo>
                    <a:lnTo>
                      <a:pt x="1" y="79"/>
                    </a:lnTo>
                    <a:lnTo>
                      <a:pt x="9" y="53"/>
                    </a:lnTo>
                    <a:lnTo>
                      <a:pt x="34" y="0"/>
                    </a:lnTo>
                    <a:lnTo>
                      <a:pt x="38" y="4"/>
                    </a:lnTo>
                    <a:lnTo>
                      <a:pt x="14" y="58"/>
                    </a:lnTo>
                    <a:lnTo>
                      <a:pt x="6" y="82"/>
                    </a:lnTo>
                    <a:lnTo>
                      <a:pt x="5" y="111"/>
                    </a:lnTo>
                    <a:lnTo>
                      <a:pt x="0" y="111"/>
                    </a:lnTo>
                    <a:close/>
                  </a:path>
                </a:pathLst>
              </a:custGeom>
              <a:solidFill>
                <a:srgbClr val="000000"/>
              </a:solidFill>
              <a:ln w="9525">
                <a:solidFill>
                  <a:schemeClr val="tx2"/>
                </a:solidFill>
                <a:round/>
                <a:headEnd/>
                <a:tailEnd/>
              </a:ln>
            </p:spPr>
            <p:txBody>
              <a:bodyPr/>
              <a:lstStyle/>
              <a:p>
                <a:endParaRPr lang="en-US" sz="3120"/>
              </a:p>
            </p:txBody>
          </p:sp>
          <p:sp>
            <p:nvSpPr>
              <p:cNvPr id="390200" name="Freeform 1080"/>
              <p:cNvSpPr>
                <a:spLocks/>
              </p:cNvSpPr>
              <p:nvPr/>
            </p:nvSpPr>
            <p:spPr bwMode="auto">
              <a:xfrm>
                <a:off x="335" y="2046"/>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201" name="Freeform 1081"/>
              <p:cNvSpPr>
                <a:spLocks/>
              </p:cNvSpPr>
              <p:nvPr/>
            </p:nvSpPr>
            <p:spPr bwMode="auto">
              <a:xfrm>
                <a:off x="352" y="1892"/>
                <a:ext cx="71" cy="101"/>
              </a:xfrm>
              <a:custGeom>
                <a:avLst/>
                <a:gdLst>
                  <a:gd name="T0" fmla="*/ 0 w 143"/>
                  <a:gd name="T1" fmla="*/ 196 h 200"/>
                  <a:gd name="T2" fmla="*/ 32 w 143"/>
                  <a:gd name="T3" fmla="*/ 140 h 200"/>
                  <a:gd name="T4" fmla="*/ 64 w 143"/>
                  <a:gd name="T5" fmla="*/ 94 h 200"/>
                  <a:gd name="T6" fmla="*/ 138 w 143"/>
                  <a:gd name="T7" fmla="*/ 0 h 200"/>
                  <a:gd name="T8" fmla="*/ 143 w 143"/>
                  <a:gd name="T9" fmla="*/ 4 h 200"/>
                  <a:gd name="T10" fmla="*/ 68 w 143"/>
                  <a:gd name="T11" fmla="*/ 98 h 200"/>
                  <a:gd name="T12" fmla="*/ 36 w 143"/>
                  <a:gd name="T13" fmla="*/ 144 h 200"/>
                  <a:gd name="T14" fmla="*/ 4 w 143"/>
                  <a:gd name="T15" fmla="*/ 200 h 200"/>
                  <a:gd name="T16" fmla="*/ 0 w 143"/>
                  <a:gd name="T17" fmla="*/ 19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200">
                    <a:moveTo>
                      <a:pt x="0" y="196"/>
                    </a:moveTo>
                    <a:lnTo>
                      <a:pt x="32" y="140"/>
                    </a:lnTo>
                    <a:lnTo>
                      <a:pt x="64" y="94"/>
                    </a:lnTo>
                    <a:lnTo>
                      <a:pt x="138" y="0"/>
                    </a:lnTo>
                    <a:lnTo>
                      <a:pt x="143" y="4"/>
                    </a:lnTo>
                    <a:lnTo>
                      <a:pt x="68" y="98"/>
                    </a:lnTo>
                    <a:lnTo>
                      <a:pt x="36" y="144"/>
                    </a:lnTo>
                    <a:lnTo>
                      <a:pt x="4" y="200"/>
                    </a:lnTo>
                    <a:lnTo>
                      <a:pt x="0" y="196"/>
                    </a:lnTo>
                    <a:close/>
                  </a:path>
                </a:pathLst>
              </a:custGeom>
              <a:solidFill>
                <a:srgbClr val="000000"/>
              </a:solidFill>
              <a:ln w="9525">
                <a:solidFill>
                  <a:schemeClr val="tx2"/>
                </a:solidFill>
                <a:round/>
                <a:headEnd/>
                <a:tailEnd/>
              </a:ln>
            </p:spPr>
            <p:txBody>
              <a:bodyPr/>
              <a:lstStyle/>
              <a:p>
                <a:endParaRPr lang="en-US" sz="3120"/>
              </a:p>
            </p:txBody>
          </p:sp>
          <p:sp>
            <p:nvSpPr>
              <p:cNvPr id="390202" name="Freeform 1082"/>
              <p:cNvSpPr>
                <a:spLocks/>
              </p:cNvSpPr>
              <p:nvPr/>
            </p:nvSpPr>
            <p:spPr bwMode="auto">
              <a:xfrm>
                <a:off x="352" y="1990"/>
                <a:ext cx="2"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203" name="Freeform 1083"/>
              <p:cNvSpPr>
                <a:spLocks/>
              </p:cNvSpPr>
              <p:nvPr/>
            </p:nvSpPr>
            <p:spPr bwMode="auto">
              <a:xfrm>
                <a:off x="421" y="1806"/>
                <a:ext cx="83" cy="89"/>
              </a:xfrm>
              <a:custGeom>
                <a:avLst/>
                <a:gdLst>
                  <a:gd name="T0" fmla="*/ 0 w 165"/>
                  <a:gd name="T1" fmla="*/ 174 h 178"/>
                  <a:gd name="T2" fmla="*/ 42 w 165"/>
                  <a:gd name="T3" fmla="*/ 125 h 178"/>
                  <a:gd name="T4" fmla="*/ 78 w 165"/>
                  <a:gd name="T5" fmla="*/ 84 h 178"/>
                  <a:gd name="T6" fmla="*/ 161 w 165"/>
                  <a:gd name="T7" fmla="*/ 0 h 178"/>
                  <a:gd name="T8" fmla="*/ 165 w 165"/>
                  <a:gd name="T9" fmla="*/ 5 h 178"/>
                  <a:gd name="T10" fmla="*/ 83 w 165"/>
                  <a:gd name="T11" fmla="*/ 88 h 178"/>
                  <a:gd name="T12" fmla="*/ 46 w 165"/>
                  <a:gd name="T13" fmla="*/ 129 h 178"/>
                  <a:gd name="T14" fmla="*/ 5 w 165"/>
                  <a:gd name="T15" fmla="*/ 178 h 178"/>
                  <a:gd name="T16" fmla="*/ 0 w 165"/>
                  <a:gd name="T17"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78">
                    <a:moveTo>
                      <a:pt x="0" y="174"/>
                    </a:moveTo>
                    <a:lnTo>
                      <a:pt x="42" y="125"/>
                    </a:lnTo>
                    <a:lnTo>
                      <a:pt x="78" y="84"/>
                    </a:lnTo>
                    <a:lnTo>
                      <a:pt x="161" y="0"/>
                    </a:lnTo>
                    <a:lnTo>
                      <a:pt x="165" y="5"/>
                    </a:lnTo>
                    <a:lnTo>
                      <a:pt x="83" y="88"/>
                    </a:lnTo>
                    <a:lnTo>
                      <a:pt x="46" y="129"/>
                    </a:lnTo>
                    <a:lnTo>
                      <a:pt x="5" y="178"/>
                    </a:lnTo>
                    <a:lnTo>
                      <a:pt x="0" y="174"/>
                    </a:lnTo>
                    <a:close/>
                  </a:path>
                </a:pathLst>
              </a:custGeom>
              <a:solidFill>
                <a:srgbClr val="000000"/>
              </a:solidFill>
              <a:ln w="9525">
                <a:solidFill>
                  <a:schemeClr val="tx2"/>
                </a:solidFill>
                <a:round/>
                <a:headEnd/>
                <a:tailEnd/>
              </a:ln>
            </p:spPr>
            <p:txBody>
              <a:bodyPr/>
              <a:lstStyle/>
              <a:p>
                <a:endParaRPr lang="en-US" sz="3120"/>
              </a:p>
            </p:txBody>
          </p:sp>
          <p:sp>
            <p:nvSpPr>
              <p:cNvPr id="390204" name="Freeform 1084"/>
              <p:cNvSpPr>
                <a:spLocks/>
              </p:cNvSpPr>
              <p:nvPr/>
            </p:nvSpPr>
            <p:spPr bwMode="auto">
              <a:xfrm>
                <a:off x="421" y="1892"/>
                <a:ext cx="2" cy="3"/>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205" name="Freeform 1085"/>
              <p:cNvSpPr>
                <a:spLocks/>
              </p:cNvSpPr>
              <p:nvPr/>
            </p:nvSpPr>
            <p:spPr bwMode="auto">
              <a:xfrm>
                <a:off x="501" y="1740"/>
                <a:ext cx="45" cy="68"/>
              </a:xfrm>
              <a:custGeom>
                <a:avLst/>
                <a:gdLst>
                  <a:gd name="T0" fmla="*/ 0 w 90"/>
                  <a:gd name="T1" fmla="*/ 131 h 136"/>
                  <a:gd name="T2" fmla="*/ 32 w 90"/>
                  <a:gd name="T3" fmla="*/ 101 h 136"/>
                  <a:gd name="T4" fmla="*/ 59 w 90"/>
                  <a:gd name="T5" fmla="*/ 72 h 136"/>
                  <a:gd name="T6" fmla="*/ 70 w 90"/>
                  <a:gd name="T7" fmla="*/ 56 h 136"/>
                  <a:gd name="T8" fmla="*/ 77 w 90"/>
                  <a:gd name="T9" fmla="*/ 38 h 136"/>
                  <a:gd name="T10" fmla="*/ 83 w 90"/>
                  <a:gd name="T11" fmla="*/ 20 h 136"/>
                  <a:gd name="T12" fmla="*/ 85 w 90"/>
                  <a:gd name="T13" fmla="*/ 0 h 136"/>
                  <a:gd name="T14" fmla="*/ 90 w 90"/>
                  <a:gd name="T15" fmla="*/ 0 h 136"/>
                  <a:gd name="T16" fmla="*/ 88 w 90"/>
                  <a:gd name="T17" fmla="*/ 23 h 136"/>
                  <a:gd name="T18" fmla="*/ 82 w 90"/>
                  <a:gd name="T19" fmla="*/ 41 h 136"/>
                  <a:gd name="T20" fmla="*/ 74 w 90"/>
                  <a:gd name="T21" fmla="*/ 61 h 136"/>
                  <a:gd name="T22" fmla="*/ 64 w 90"/>
                  <a:gd name="T23" fmla="*/ 76 h 136"/>
                  <a:gd name="T24" fmla="*/ 36 w 90"/>
                  <a:gd name="T25" fmla="*/ 105 h 136"/>
                  <a:gd name="T26" fmla="*/ 4 w 90"/>
                  <a:gd name="T27" fmla="*/ 136 h 136"/>
                  <a:gd name="T28" fmla="*/ 0 w 90"/>
                  <a:gd name="T29"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36">
                    <a:moveTo>
                      <a:pt x="0" y="131"/>
                    </a:moveTo>
                    <a:lnTo>
                      <a:pt x="32" y="101"/>
                    </a:lnTo>
                    <a:lnTo>
                      <a:pt x="59" y="72"/>
                    </a:lnTo>
                    <a:lnTo>
                      <a:pt x="70" y="56"/>
                    </a:lnTo>
                    <a:lnTo>
                      <a:pt x="77" y="38"/>
                    </a:lnTo>
                    <a:lnTo>
                      <a:pt x="83" y="20"/>
                    </a:lnTo>
                    <a:lnTo>
                      <a:pt x="85" y="0"/>
                    </a:lnTo>
                    <a:lnTo>
                      <a:pt x="90" y="0"/>
                    </a:lnTo>
                    <a:lnTo>
                      <a:pt x="88" y="23"/>
                    </a:lnTo>
                    <a:lnTo>
                      <a:pt x="82" y="41"/>
                    </a:lnTo>
                    <a:lnTo>
                      <a:pt x="74" y="61"/>
                    </a:lnTo>
                    <a:lnTo>
                      <a:pt x="64" y="76"/>
                    </a:lnTo>
                    <a:lnTo>
                      <a:pt x="36" y="105"/>
                    </a:lnTo>
                    <a:lnTo>
                      <a:pt x="4" y="136"/>
                    </a:lnTo>
                    <a:lnTo>
                      <a:pt x="0" y="131"/>
                    </a:lnTo>
                    <a:close/>
                  </a:path>
                </a:pathLst>
              </a:custGeom>
              <a:solidFill>
                <a:srgbClr val="000000"/>
              </a:solidFill>
              <a:ln w="9525">
                <a:solidFill>
                  <a:schemeClr val="tx2"/>
                </a:solidFill>
                <a:round/>
                <a:headEnd/>
                <a:tailEnd/>
              </a:ln>
            </p:spPr>
            <p:txBody>
              <a:bodyPr/>
              <a:lstStyle/>
              <a:p>
                <a:endParaRPr lang="en-US" sz="3120"/>
              </a:p>
            </p:txBody>
          </p:sp>
          <p:sp>
            <p:nvSpPr>
              <p:cNvPr id="390206" name="Freeform 1086"/>
              <p:cNvSpPr>
                <a:spLocks/>
              </p:cNvSpPr>
              <p:nvPr/>
            </p:nvSpPr>
            <p:spPr bwMode="auto">
              <a:xfrm>
                <a:off x="501" y="1806"/>
                <a:ext cx="3"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207" name="Rectangle 1087"/>
              <p:cNvSpPr>
                <a:spLocks noChangeArrowheads="1"/>
              </p:cNvSpPr>
              <p:nvPr/>
            </p:nvSpPr>
            <p:spPr bwMode="auto">
              <a:xfrm>
                <a:off x="544" y="1697"/>
                <a:ext cx="3" cy="43"/>
              </a:xfrm>
              <a:prstGeom prst="rect">
                <a:avLst/>
              </a:prstGeom>
              <a:solidFill>
                <a:srgbClr val="000000"/>
              </a:solidFill>
              <a:ln w="9525">
                <a:solidFill>
                  <a:schemeClr val="tx2"/>
                </a:solidFill>
                <a:miter lim="800000"/>
                <a:headEnd/>
                <a:tailEnd/>
              </a:ln>
            </p:spPr>
            <p:txBody>
              <a:bodyPr/>
              <a:lstStyle/>
              <a:p>
                <a:endParaRPr lang="en-US" sz="3120"/>
              </a:p>
            </p:txBody>
          </p:sp>
          <p:sp>
            <p:nvSpPr>
              <p:cNvPr id="390208" name="Freeform 1088"/>
              <p:cNvSpPr>
                <a:spLocks/>
              </p:cNvSpPr>
              <p:nvPr/>
            </p:nvSpPr>
            <p:spPr bwMode="auto">
              <a:xfrm>
                <a:off x="544" y="1740"/>
                <a:ext cx="3" cy="1"/>
              </a:xfrm>
              <a:custGeom>
                <a:avLst/>
                <a:gdLst>
                  <a:gd name="T0" fmla="*/ 5 w 6"/>
                  <a:gd name="T1" fmla="*/ 6 w 6"/>
                  <a:gd name="T2" fmla="*/ 0 w 6"/>
                  <a:gd name="T3" fmla="*/ 5 w 6"/>
                </a:gdLst>
                <a:ahLst/>
                <a:cxnLst>
                  <a:cxn ang="0">
                    <a:pos x="T0" y="0"/>
                  </a:cxn>
                  <a:cxn ang="0">
                    <a:pos x="T1" y="0"/>
                  </a:cxn>
                  <a:cxn ang="0">
                    <a:pos x="T2" y="0"/>
                  </a:cxn>
                  <a:cxn ang="0">
                    <a:pos x="T3" y="0"/>
                  </a:cxn>
                </a:cxnLst>
                <a:rect l="0" t="0" r="r" b="b"/>
                <a:pathLst>
                  <a:path w="6">
                    <a:moveTo>
                      <a:pt x="5" y="0"/>
                    </a:moveTo>
                    <a:lnTo>
                      <a:pt x="6" y="0"/>
                    </a:lnTo>
                    <a:lnTo>
                      <a:pt x="0" y="0"/>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09" name="Freeform 1089"/>
              <p:cNvSpPr>
                <a:spLocks/>
              </p:cNvSpPr>
              <p:nvPr/>
            </p:nvSpPr>
            <p:spPr bwMode="auto">
              <a:xfrm>
                <a:off x="544" y="1668"/>
                <a:ext cx="24" cy="29"/>
              </a:xfrm>
              <a:custGeom>
                <a:avLst/>
                <a:gdLst>
                  <a:gd name="T0" fmla="*/ 0 w 49"/>
                  <a:gd name="T1" fmla="*/ 59 h 59"/>
                  <a:gd name="T2" fmla="*/ 1 w 49"/>
                  <a:gd name="T3" fmla="*/ 39 h 59"/>
                  <a:gd name="T4" fmla="*/ 5 w 49"/>
                  <a:gd name="T5" fmla="*/ 30 h 59"/>
                  <a:gd name="T6" fmla="*/ 9 w 49"/>
                  <a:gd name="T7" fmla="*/ 21 h 59"/>
                  <a:gd name="T8" fmla="*/ 15 w 49"/>
                  <a:gd name="T9" fmla="*/ 13 h 59"/>
                  <a:gd name="T10" fmla="*/ 23 w 49"/>
                  <a:gd name="T11" fmla="*/ 7 h 59"/>
                  <a:gd name="T12" fmla="*/ 37 w 49"/>
                  <a:gd name="T13" fmla="*/ 1 h 59"/>
                  <a:gd name="T14" fmla="*/ 49 w 49"/>
                  <a:gd name="T15" fmla="*/ 0 h 59"/>
                  <a:gd name="T16" fmla="*/ 49 w 49"/>
                  <a:gd name="T17" fmla="*/ 6 h 59"/>
                  <a:gd name="T18" fmla="*/ 37 w 49"/>
                  <a:gd name="T19" fmla="*/ 7 h 59"/>
                  <a:gd name="T20" fmla="*/ 27 w 49"/>
                  <a:gd name="T21" fmla="*/ 12 h 59"/>
                  <a:gd name="T22" fmla="*/ 20 w 49"/>
                  <a:gd name="T23" fmla="*/ 18 h 59"/>
                  <a:gd name="T24" fmla="*/ 14 w 49"/>
                  <a:gd name="T25" fmla="*/ 25 h 59"/>
                  <a:gd name="T26" fmla="*/ 9 w 49"/>
                  <a:gd name="T27" fmla="*/ 35 h 59"/>
                  <a:gd name="T28" fmla="*/ 6 w 49"/>
                  <a:gd name="T29" fmla="*/ 42 h 59"/>
                  <a:gd name="T30" fmla="*/ 5 w 49"/>
                  <a:gd name="T31" fmla="*/ 59 h 59"/>
                  <a:gd name="T32" fmla="*/ 0 w 49"/>
                  <a:gd name="T33"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0" y="59"/>
                    </a:moveTo>
                    <a:lnTo>
                      <a:pt x="1" y="39"/>
                    </a:lnTo>
                    <a:lnTo>
                      <a:pt x="5" y="30"/>
                    </a:lnTo>
                    <a:lnTo>
                      <a:pt x="9" y="21"/>
                    </a:lnTo>
                    <a:lnTo>
                      <a:pt x="15" y="13"/>
                    </a:lnTo>
                    <a:lnTo>
                      <a:pt x="23" y="7"/>
                    </a:lnTo>
                    <a:lnTo>
                      <a:pt x="37" y="1"/>
                    </a:lnTo>
                    <a:lnTo>
                      <a:pt x="49" y="0"/>
                    </a:lnTo>
                    <a:lnTo>
                      <a:pt x="49" y="6"/>
                    </a:lnTo>
                    <a:lnTo>
                      <a:pt x="37" y="7"/>
                    </a:lnTo>
                    <a:lnTo>
                      <a:pt x="27" y="12"/>
                    </a:lnTo>
                    <a:lnTo>
                      <a:pt x="20" y="18"/>
                    </a:lnTo>
                    <a:lnTo>
                      <a:pt x="14" y="25"/>
                    </a:lnTo>
                    <a:lnTo>
                      <a:pt x="9" y="35"/>
                    </a:lnTo>
                    <a:lnTo>
                      <a:pt x="6" y="42"/>
                    </a:lnTo>
                    <a:lnTo>
                      <a:pt x="5" y="59"/>
                    </a:lnTo>
                    <a:lnTo>
                      <a:pt x="0" y="59"/>
                    </a:lnTo>
                    <a:close/>
                  </a:path>
                </a:pathLst>
              </a:custGeom>
              <a:solidFill>
                <a:srgbClr val="000000"/>
              </a:solidFill>
              <a:ln w="9525">
                <a:solidFill>
                  <a:schemeClr val="tx2"/>
                </a:solidFill>
                <a:round/>
                <a:headEnd/>
                <a:tailEnd/>
              </a:ln>
            </p:spPr>
            <p:txBody>
              <a:bodyPr/>
              <a:lstStyle/>
              <a:p>
                <a:endParaRPr lang="en-US" sz="3120"/>
              </a:p>
            </p:txBody>
          </p:sp>
          <p:sp>
            <p:nvSpPr>
              <p:cNvPr id="390210" name="Freeform 1090"/>
              <p:cNvSpPr>
                <a:spLocks/>
              </p:cNvSpPr>
              <p:nvPr/>
            </p:nvSpPr>
            <p:spPr bwMode="auto">
              <a:xfrm>
                <a:off x="544" y="1697"/>
                <a:ext cx="3" cy="1"/>
              </a:xfrm>
              <a:custGeom>
                <a:avLst/>
                <a:gdLst>
                  <a:gd name="T0" fmla="*/ 0 w 6"/>
                  <a:gd name="T1" fmla="*/ 5 w 6"/>
                  <a:gd name="T2" fmla="*/ 6 w 6"/>
                  <a:gd name="T3" fmla="*/ 0 w 6"/>
                </a:gdLst>
                <a:ahLst/>
                <a:cxnLst>
                  <a:cxn ang="0">
                    <a:pos x="T0" y="0"/>
                  </a:cxn>
                  <a:cxn ang="0">
                    <a:pos x="T1" y="0"/>
                  </a:cxn>
                  <a:cxn ang="0">
                    <a:pos x="T2" y="0"/>
                  </a:cxn>
                  <a:cxn ang="0">
                    <a:pos x="T3" y="0"/>
                  </a:cxn>
                </a:cxnLst>
                <a:rect l="0" t="0" r="r" b="b"/>
                <a:pathLst>
                  <a:path w="6">
                    <a:moveTo>
                      <a:pt x="0" y="0"/>
                    </a:moveTo>
                    <a:lnTo>
                      <a:pt x="5" y="0"/>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211" name="Rectangle 1091"/>
              <p:cNvSpPr>
                <a:spLocks noChangeArrowheads="1"/>
              </p:cNvSpPr>
              <p:nvPr/>
            </p:nvSpPr>
            <p:spPr bwMode="auto">
              <a:xfrm>
                <a:off x="567" y="1669"/>
                <a:ext cx="3" cy="1"/>
              </a:xfrm>
              <a:prstGeom prst="rect">
                <a:avLst/>
              </a:prstGeom>
              <a:solidFill>
                <a:srgbClr val="000000"/>
              </a:solidFill>
              <a:ln w="9525">
                <a:solidFill>
                  <a:schemeClr val="tx2"/>
                </a:solidFill>
                <a:miter lim="800000"/>
                <a:headEnd/>
                <a:tailEnd/>
              </a:ln>
            </p:spPr>
            <p:txBody>
              <a:bodyPr/>
              <a:lstStyle/>
              <a:p>
                <a:endParaRPr lang="en-US" sz="3120"/>
              </a:p>
            </p:txBody>
          </p:sp>
          <p:sp>
            <p:nvSpPr>
              <p:cNvPr id="390212" name="Freeform 1092"/>
              <p:cNvSpPr>
                <a:spLocks/>
              </p:cNvSpPr>
              <p:nvPr/>
            </p:nvSpPr>
            <p:spPr bwMode="auto">
              <a:xfrm>
                <a:off x="567" y="1668"/>
                <a:ext cx="3" cy="3"/>
              </a:xfrm>
              <a:custGeom>
                <a:avLst/>
                <a:gdLst>
                  <a:gd name="T0" fmla="*/ 3 w 6"/>
                  <a:gd name="T1" fmla="*/ 6 h 6"/>
                  <a:gd name="T2" fmla="*/ 6 w 6"/>
                  <a:gd name="T3" fmla="*/ 3 h 6"/>
                  <a:gd name="T4" fmla="*/ 0 w 6"/>
                  <a:gd name="T5" fmla="*/ 3 h 6"/>
                  <a:gd name="T6" fmla="*/ 3 w 6"/>
                  <a:gd name="T7" fmla="*/ 0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lnTo>
                      <a:pt x="6" y="3"/>
                    </a:lnTo>
                    <a:lnTo>
                      <a:pt x="0" y="3"/>
                    </a:lnTo>
                    <a:lnTo>
                      <a:pt x="3" y="0"/>
                    </a:lnTo>
                    <a:lnTo>
                      <a:pt x="3" y="6"/>
                    </a:lnTo>
                    <a:close/>
                  </a:path>
                </a:pathLst>
              </a:custGeom>
              <a:solidFill>
                <a:srgbClr val="000000"/>
              </a:solidFill>
              <a:ln w="9525">
                <a:solidFill>
                  <a:schemeClr val="tx2"/>
                </a:solidFill>
                <a:round/>
                <a:headEnd/>
                <a:tailEnd/>
              </a:ln>
            </p:spPr>
            <p:txBody>
              <a:bodyPr/>
              <a:lstStyle/>
              <a:p>
                <a:endParaRPr lang="en-US" sz="3120"/>
              </a:p>
            </p:txBody>
          </p:sp>
          <p:sp>
            <p:nvSpPr>
              <p:cNvPr id="390213" name="Freeform 1093"/>
              <p:cNvSpPr>
                <a:spLocks/>
              </p:cNvSpPr>
              <p:nvPr/>
            </p:nvSpPr>
            <p:spPr bwMode="auto">
              <a:xfrm>
                <a:off x="831" y="1619"/>
                <a:ext cx="374" cy="808"/>
              </a:xfrm>
              <a:custGeom>
                <a:avLst/>
                <a:gdLst>
                  <a:gd name="T0" fmla="*/ 250 w 747"/>
                  <a:gd name="T1" fmla="*/ 146 h 1616"/>
                  <a:gd name="T2" fmla="*/ 300 w 747"/>
                  <a:gd name="T3" fmla="*/ 238 h 1616"/>
                  <a:gd name="T4" fmla="*/ 485 w 747"/>
                  <a:gd name="T5" fmla="*/ 323 h 1616"/>
                  <a:gd name="T6" fmla="*/ 594 w 747"/>
                  <a:gd name="T7" fmla="*/ 376 h 1616"/>
                  <a:gd name="T8" fmla="*/ 486 w 747"/>
                  <a:gd name="T9" fmla="*/ 335 h 1616"/>
                  <a:gd name="T10" fmla="*/ 611 w 747"/>
                  <a:gd name="T11" fmla="*/ 414 h 1616"/>
                  <a:gd name="T12" fmla="*/ 558 w 747"/>
                  <a:gd name="T13" fmla="*/ 445 h 1616"/>
                  <a:gd name="T14" fmla="*/ 643 w 747"/>
                  <a:gd name="T15" fmla="*/ 575 h 1616"/>
                  <a:gd name="T16" fmla="*/ 709 w 747"/>
                  <a:gd name="T17" fmla="*/ 694 h 1616"/>
                  <a:gd name="T18" fmla="*/ 652 w 747"/>
                  <a:gd name="T19" fmla="*/ 647 h 1616"/>
                  <a:gd name="T20" fmla="*/ 608 w 747"/>
                  <a:gd name="T21" fmla="*/ 589 h 1616"/>
                  <a:gd name="T22" fmla="*/ 659 w 747"/>
                  <a:gd name="T23" fmla="*/ 764 h 1616"/>
                  <a:gd name="T24" fmla="*/ 649 w 747"/>
                  <a:gd name="T25" fmla="*/ 903 h 1616"/>
                  <a:gd name="T26" fmla="*/ 637 w 747"/>
                  <a:gd name="T27" fmla="*/ 732 h 1616"/>
                  <a:gd name="T28" fmla="*/ 588 w 747"/>
                  <a:gd name="T29" fmla="*/ 604 h 1616"/>
                  <a:gd name="T30" fmla="*/ 570 w 747"/>
                  <a:gd name="T31" fmla="*/ 512 h 1616"/>
                  <a:gd name="T32" fmla="*/ 512 w 747"/>
                  <a:gd name="T33" fmla="*/ 469 h 1616"/>
                  <a:gd name="T34" fmla="*/ 506 w 747"/>
                  <a:gd name="T35" fmla="*/ 443 h 1616"/>
                  <a:gd name="T36" fmla="*/ 482 w 747"/>
                  <a:gd name="T37" fmla="*/ 376 h 1616"/>
                  <a:gd name="T38" fmla="*/ 295 w 747"/>
                  <a:gd name="T39" fmla="*/ 292 h 1616"/>
                  <a:gd name="T40" fmla="*/ 398 w 747"/>
                  <a:gd name="T41" fmla="*/ 615 h 1616"/>
                  <a:gd name="T42" fmla="*/ 378 w 747"/>
                  <a:gd name="T43" fmla="*/ 872 h 1616"/>
                  <a:gd name="T44" fmla="*/ 451 w 747"/>
                  <a:gd name="T45" fmla="*/ 962 h 1616"/>
                  <a:gd name="T46" fmla="*/ 543 w 747"/>
                  <a:gd name="T47" fmla="*/ 1081 h 1616"/>
                  <a:gd name="T48" fmla="*/ 538 w 747"/>
                  <a:gd name="T49" fmla="*/ 1103 h 1616"/>
                  <a:gd name="T50" fmla="*/ 436 w 747"/>
                  <a:gd name="T51" fmla="*/ 968 h 1616"/>
                  <a:gd name="T52" fmla="*/ 363 w 747"/>
                  <a:gd name="T53" fmla="*/ 1158 h 1616"/>
                  <a:gd name="T54" fmla="*/ 437 w 747"/>
                  <a:gd name="T55" fmla="*/ 1329 h 1616"/>
                  <a:gd name="T56" fmla="*/ 556 w 747"/>
                  <a:gd name="T57" fmla="*/ 1437 h 1616"/>
                  <a:gd name="T58" fmla="*/ 540 w 747"/>
                  <a:gd name="T59" fmla="*/ 1446 h 1616"/>
                  <a:gd name="T60" fmla="*/ 530 w 747"/>
                  <a:gd name="T61" fmla="*/ 1554 h 1616"/>
                  <a:gd name="T62" fmla="*/ 506 w 747"/>
                  <a:gd name="T63" fmla="*/ 1554 h 1616"/>
                  <a:gd name="T64" fmla="*/ 512 w 747"/>
                  <a:gd name="T65" fmla="*/ 1517 h 1616"/>
                  <a:gd name="T66" fmla="*/ 503 w 747"/>
                  <a:gd name="T67" fmla="*/ 1411 h 1616"/>
                  <a:gd name="T68" fmla="*/ 428 w 747"/>
                  <a:gd name="T69" fmla="*/ 1530 h 1616"/>
                  <a:gd name="T70" fmla="*/ 401 w 747"/>
                  <a:gd name="T71" fmla="*/ 1560 h 1616"/>
                  <a:gd name="T72" fmla="*/ 398 w 747"/>
                  <a:gd name="T73" fmla="*/ 1481 h 1616"/>
                  <a:gd name="T74" fmla="*/ 421 w 747"/>
                  <a:gd name="T75" fmla="*/ 1362 h 1616"/>
                  <a:gd name="T76" fmla="*/ 347 w 747"/>
                  <a:gd name="T77" fmla="*/ 1180 h 1616"/>
                  <a:gd name="T78" fmla="*/ 297 w 747"/>
                  <a:gd name="T79" fmla="*/ 1000 h 1616"/>
                  <a:gd name="T80" fmla="*/ 215 w 747"/>
                  <a:gd name="T81" fmla="*/ 1091 h 1616"/>
                  <a:gd name="T82" fmla="*/ 186 w 747"/>
                  <a:gd name="T83" fmla="*/ 1158 h 1616"/>
                  <a:gd name="T84" fmla="*/ 144 w 747"/>
                  <a:gd name="T85" fmla="*/ 1122 h 1616"/>
                  <a:gd name="T86" fmla="*/ 7 w 747"/>
                  <a:gd name="T87" fmla="*/ 1137 h 1616"/>
                  <a:gd name="T88" fmla="*/ 151 w 747"/>
                  <a:gd name="T89" fmla="*/ 1105 h 1616"/>
                  <a:gd name="T90" fmla="*/ 231 w 747"/>
                  <a:gd name="T91" fmla="*/ 1015 h 1616"/>
                  <a:gd name="T92" fmla="*/ 338 w 747"/>
                  <a:gd name="T93" fmla="*/ 938 h 1616"/>
                  <a:gd name="T94" fmla="*/ 375 w 747"/>
                  <a:gd name="T95" fmla="*/ 677 h 1616"/>
                  <a:gd name="T96" fmla="*/ 277 w 747"/>
                  <a:gd name="T97" fmla="*/ 410 h 1616"/>
                  <a:gd name="T98" fmla="*/ 230 w 747"/>
                  <a:gd name="T99" fmla="*/ 480 h 1616"/>
                  <a:gd name="T100" fmla="*/ 248 w 747"/>
                  <a:gd name="T101" fmla="*/ 568 h 1616"/>
                  <a:gd name="T102" fmla="*/ 180 w 747"/>
                  <a:gd name="T103" fmla="*/ 548 h 1616"/>
                  <a:gd name="T104" fmla="*/ 189 w 747"/>
                  <a:gd name="T105" fmla="*/ 717 h 1616"/>
                  <a:gd name="T106" fmla="*/ 149 w 747"/>
                  <a:gd name="T107" fmla="*/ 848 h 1616"/>
                  <a:gd name="T108" fmla="*/ 146 w 747"/>
                  <a:gd name="T109" fmla="*/ 874 h 1616"/>
                  <a:gd name="T110" fmla="*/ 42 w 747"/>
                  <a:gd name="T111" fmla="*/ 927 h 1616"/>
                  <a:gd name="T112" fmla="*/ 172 w 747"/>
                  <a:gd name="T113" fmla="*/ 690 h 1616"/>
                  <a:gd name="T114" fmla="*/ 166 w 747"/>
                  <a:gd name="T115" fmla="*/ 531 h 1616"/>
                  <a:gd name="T116" fmla="*/ 262 w 747"/>
                  <a:gd name="T117" fmla="*/ 384 h 1616"/>
                  <a:gd name="T118" fmla="*/ 207 w 747"/>
                  <a:gd name="T119" fmla="*/ 197 h 1616"/>
                  <a:gd name="T120" fmla="*/ 199 w 747"/>
                  <a:gd name="T121" fmla="*/ 28 h 1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1616">
                    <a:moveTo>
                      <a:pt x="212" y="0"/>
                    </a:moveTo>
                    <a:lnTo>
                      <a:pt x="213" y="2"/>
                    </a:lnTo>
                    <a:lnTo>
                      <a:pt x="216" y="5"/>
                    </a:lnTo>
                    <a:lnTo>
                      <a:pt x="222" y="12"/>
                    </a:lnTo>
                    <a:lnTo>
                      <a:pt x="228" y="25"/>
                    </a:lnTo>
                    <a:lnTo>
                      <a:pt x="234" y="38"/>
                    </a:lnTo>
                    <a:lnTo>
                      <a:pt x="241" y="55"/>
                    </a:lnTo>
                    <a:lnTo>
                      <a:pt x="242" y="64"/>
                    </a:lnTo>
                    <a:lnTo>
                      <a:pt x="245" y="72"/>
                    </a:lnTo>
                    <a:lnTo>
                      <a:pt x="248" y="90"/>
                    </a:lnTo>
                    <a:lnTo>
                      <a:pt x="250" y="107"/>
                    </a:lnTo>
                    <a:lnTo>
                      <a:pt x="250" y="146"/>
                    </a:lnTo>
                    <a:lnTo>
                      <a:pt x="250" y="158"/>
                    </a:lnTo>
                    <a:lnTo>
                      <a:pt x="250" y="169"/>
                    </a:lnTo>
                    <a:lnTo>
                      <a:pt x="251" y="178"/>
                    </a:lnTo>
                    <a:lnTo>
                      <a:pt x="253" y="189"/>
                    </a:lnTo>
                    <a:lnTo>
                      <a:pt x="256" y="197"/>
                    </a:lnTo>
                    <a:lnTo>
                      <a:pt x="260" y="206"/>
                    </a:lnTo>
                    <a:lnTo>
                      <a:pt x="265" y="213"/>
                    </a:lnTo>
                    <a:lnTo>
                      <a:pt x="270" y="218"/>
                    </a:lnTo>
                    <a:lnTo>
                      <a:pt x="273" y="221"/>
                    </a:lnTo>
                    <a:lnTo>
                      <a:pt x="282" y="228"/>
                    </a:lnTo>
                    <a:lnTo>
                      <a:pt x="291" y="233"/>
                    </a:lnTo>
                    <a:lnTo>
                      <a:pt x="300" y="238"/>
                    </a:lnTo>
                    <a:lnTo>
                      <a:pt x="309" y="241"/>
                    </a:lnTo>
                    <a:lnTo>
                      <a:pt x="328" y="245"/>
                    </a:lnTo>
                    <a:lnTo>
                      <a:pt x="337" y="248"/>
                    </a:lnTo>
                    <a:lnTo>
                      <a:pt x="347" y="253"/>
                    </a:lnTo>
                    <a:lnTo>
                      <a:pt x="361" y="260"/>
                    </a:lnTo>
                    <a:lnTo>
                      <a:pt x="373" y="268"/>
                    </a:lnTo>
                    <a:lnTo>
                      <a:pt x="393" y="283"/>
                    </a:lnTo>
                    <a:lnTo>
                      <a:pt x="414" y="297"/>
                    </a:lnTo>
                    <a:lnTo>
                      <a:pt x="427" y="303"/>
                    </a:lnTo>
                    <a:lnTo>
                      <a:pt x="440" y="309"/>
                    </a:lnTo>
                    <a:lnTo>
                      <a:pt x="463" y="317"/>
                    </a:lnTo>
                    <a:lnTo>
                      <a:pt x="485" y="323"/>
                    </a:lnTo>
                    <a:lnTo>
                      <a:pt x="509" y="329"/>
                    </a:lnTo>
                    <a:lnTo>
                      <a:pt x="532" y="337"/>
                    </a:lnTo>
                    <a:lnTo>
                      <a:pt x="543" y="340"/>
                    </a:lnTo>
                    <a:lnTo>
                      <a:pt x="553" y="344"/>
                    </a:lnTo>
                    <a:lnTo>
                      <a:pt x="564" y="349"/>
                    </a:lnTo>
                    <a:lnTo>
                      <a:pt x="573" y="355"/>
                    </a:lnTo>
                    <a:lnTo>
                      <a:pt x="582" y="361"/>
                    </a:lnTo>
                    <a:lnTo>
                      <a:pt x="591" y="367"/>
                    </a:lnTo>
                    <a:lnTo>
                      <a:pt x="594" y="372"/>
                    </a:lnTo>
                    <a:lnTo>
                      <a:pt x="599" y="376"/>
                    </a:lnTo>
                    <a:lnTo>
                      <a:pt x="605" y="384"/>
                    </a:lnTo>
                    <a:lnTo>
                      <a:pt x="594" y="376"/>
                    </a:lnTo>
                    <a:lnTo>
                      <a:pt x="584" y="368"/>
                    </a:lnTo>
                    <a:lnTo>
                      <a:pt x="573" y="361"/>
                    </a:lnTo>
                    <a:lnTo>
                      <a:pt x="562" y="355"/>
                    </a:lnTo>
                    <a:lnTo>
                      <a:pt x="546" y="347"/>
                    </a:lnTo>
                    <a:lnTo>
                      <a:pt x="538" y="346"/>
                    </a:lnTo>
                    <a:lnTo>
                      <a:pt x="533" y="344"/>
                    </a:lnTo>
                    <a:lnTo>
                      <a:pt x="521" y="344"/>
                    </a:lnTo>
                    <a:lnTo>
                      <a:pt x="512" y="343"/>
                    </a:lnTo>
                    <a:lnTo>
                      <a:pt x="504" y="341"/>
                    </a:lnTo>
                    <a:lnTo>
                      <a:pt x="498" y="338"/>
                    </a:lnTo>
                    <a:lnTo>
                      <a:pt x="492" y="337"/>
                    </a:lnTo>
                    <a:lnTo>
                      <a:pt x="486" y="335"/>
                    </a:lnTo>
                    <a:lnTo>
                      <a:pt x="477" y="333"/>
                    </a:lnTo>
                    <a:lnTo>
                      <a:pt x="465" y="333"/>
                    </a:lnTo>
                    <a:lnTo>
                      <a:pt x="491" y="355"/>
                    </a:lnTo>
                    <a:lnTo>
                      <a:pt x="503" y="364"/>
                    </a:lnTo>
                    <a:lnTo>
                      <a:pt x="515" y="373"/>
                    </a:lnTo>
                    <a:lnTo>
                      <a:pt x="527" y="381"/>
                    </a:lnTo>
                    <a:lnTo>
                      <a:pt x="541" y="387"/>
                    </a:lnTo>
                    <a:lnTo>
                      <a:pt x="556" y="393"/>
                    </a:lnTo>
                    <a:lnTo>
                      <a:pt x="573" y="397"/>
                    </a:lnTo>
                    <a:lnTo>
                      <a:pt x="588" y="402"/>
                    </a:lnTo>
                    <a:lnTo>
                      <a:pt x="604" y="410"/>
                    </a:lnTo>
                    <a:lnTo>
                      <a:pt x="611" y="414"/>
                    </a:lnTo>
                    <a:lnTo>
                      <a:pt x="619" y="419"/>
                    </a:lnTo>
                    <a:lnTo>
                      <a:pt x="627" y="425"/>
                    </a:lnTo>
                    <a:lnTo>
                      <a:pt x="633" y="432"/>
                    </a:lnTo>
                    <a:lnTo>
                      <a:pt x="608" y="422"/>
                    </a:lnTo>
                    <a:lnTo>
                      <a:pt x="596" y="416"/>
                    </a:lnTo>
                    <a:lnTo>
                      <a:pt x="584" y="411"/>
                    </a:lnTo>
                    <a:lnTo>
                      <a:pt x="570" y="407"/>
                    </a:lnTo>
                    <a:lnTo>
                      <a:pt x="558" y="403"/>
                    </a:lnTo>
                    <a:lnTo>
                      <a:pt x="547" y="400"/>
                    </a:lnTo>
                    <a:lnTo>
                      <a:pt x="537" y="400"/>
                    </a:lnTo>
                    <a:lnTo>
                      <a:pt x="549" y="422"/>
                    </a:lnTo>
                    <a:lnTo>
                      <a:pt x="558" y="445"/>
                    </a:lnTo>
                    <a:lnTo>
                      <a:pt x="569" y="466"/>
                    </a:lnTo>
                    <a:lnTo>
                      <a:pt x="579" y="489"/>
                    </a:lnTo>
                    <a:lnTo>
                      <a:pt x="582" y="493"/>
                    </a:lnTo>
                    <a:lnTo>
                      <a:pt x="585" y="499"/>
                    </a:lnTo>
                    <a:lnTo>
                      <a:pt x="593" y="508"/>
                    </a:lnTo>
                    <a:lnTo>
                      <a:pt x="601" y="518"/>
                    </a:lnTo>
                    <a:lnTo>
                      <a:pt x="608" y="525"/>
                    </a:lnTo>
                    <a:lnTo>
                      <a:pt x="616" y="533"/>
                    </a:lnTo>
                    <a:lnTo>
                      <a:pt x="623" y="542"/>
                    </a:lnTo>
                    <a:lnTo>
                      <a:pt x="631" y="551"/>
                    </a:lnTo>
                    <a:lnTo>
                      <a:pt x="637" y="563"/>
                    </a:lnTo>
                    <a:lnTo>
                      <a:pt x="643" y="575"/>
                    </a:lnTo>
                    <a:lnTo>
                      <a:pt x="648" y="589"/>
                    </a:lnTo>
                    <a:lnTo>
                      <a:pt x="654" y="615"/>
                    </a:lnTo>
                    <a:lnTo>
                      <a:pt x="657" y="629"/>
                    </a:lnTo>
                    <a:lnTo>
                      <a:pt x="660" y="641"/>
                    </a:lnTo>
                    <a:lnTo>
                      <a:pt x="666" y="653"/>
                    </a:lnTo>
                    <a:lnTo>
                      <a:pt x="669" y="659"/>
                    </a:lnTo>
                    <a:lnTo>
                      <a:pt x="674" y="665"/>
                    </a:lnTo>
                    <a:lnTo>
                      <a:pt x="681" y="676"/>
                    </a:lnTo>
                    <a:lnTo>
                      <a:pt x="686" y="679"/>
                    </a:lnTo>
                    <a:lnTo>
                      <a:pt x="689" y="682"/>
                    </a:lnTo>
                    <a:lnTo>
                      <a:pt x="700" y="688"/>
                    </a:lnTo>
                    <a:lnTo>
                      <a:pt x="709" y="694"/>
                    </a:lnTo>
                    <a:lnTo>
                      <a:pt x="729" y="705"/>
                    </a:lnTo>
                    <a:lnTo>
                      <a:pt x="738" y="711"/>
                    </a:lnTo>
                    <a:lnTo>
                      <a:pt x="747" y="718"/>
                    </a:lnTo>
                    <a:lnTo>
                      <a:pt x="739" y="718"/>
                    </a:lnTo>
                    <a:lnTo>
                      <a:pt x="712" y="705"/>
                    </a:lnTo>
                    <a:lnTo>
                      <a:pt x="700" y="699"/>
                    </a:lnTo>
                    <a:lnTo>
                      <a:pt x="688" y="691"/>
                    </a:lnTo>
                    <a:lnTo>
                      <a:pt x="677" y="682"/>
                    </a:lnTo>
                    <a:lnTo>
                      <a:pt x="668" y="673"/>
                    </a:lnTo>
                    <a:lnTo>
                      <a:pt x="663" y="667"/>
                    </a:lnTo>
                    <a:lnTo>
                      <a:pt x="659" y="661"/>
                    </a:lnTo>
                    <a:lnTo>
                      <a:pt x="652" y="647"/>
                    </a:lnTo>
                    <a:lnTo>
                      <a:pt x="649" y="641"/>
                    </a:lnTo>
                    <a:lnTo>
                      <a:pt x="646" y="635"/>
                    </a:lnTo>
                    <a:lnTo>
                      <a:pt x="643" y="623"/>
                    </a:lnTo>
                    <a:lnTo>
                      <a:pt x="637" y="600"/>
                    </a:lnTo>
                    <a:lnTo>
                      <a:pt x="634" y="589"/>
                    </a:lnTo>
                    <a:lnTo>
                      <a:pt x="633" y="583"/>
                    </a:lnTo>
                    <a:lnTo>
                      <a:pt x="631" y="578"/>
                    </a:lnTo>
                    <a:lnTo>
                      <a:pt x="625" y="568"/>
                    </a:lnTo>
                    <a:lnTo>
                      <a:pt x="617" y="557"/>
                    </a:lnTo>
                    <a:lnTo>
                      <a:pt x="611" y="572"/>
                    </a:lnTo>
                    <a:lnTo>
                      <a:pt x="610" y="582"/>
                    </a:lnTo>
                    <a:lnTo>
                      <a:pt x="608" y="589"/>
                    </a:lnTo>
                    <a:lnTo>
                      <a:pt x="607" y="607"/>
                    </a:lnTo>
                    <a:lnTo>
                      <a:pt x="605" y="624"/>
                    </a:lnTo>
                    <a:lnTo>
                      <a:pt x="607" y="633"/>
                    </a:lnTo>
                    <a:lnTo>
                      <a:pt x="608" y="642"/>
                    </a:lnTo>
                    <a:lnTo>
                      <a:pt x="611" y="648"/>
                    </a:lnTo>
                    <a:lnTo>
                      <a:pt x="616" y="655"/>
                    </a:lnTo>
                    <a:lnTo>
                      <a:pt x="625" y="668"/>
                    </a:lnTo>
                    <a:lnTo>
                      <a:pt x="630" y="676"/>
                    </a:lnTo>
                    <a:lnTo>
                      <a:pt x="633" y="685"/>
                    </a:lnTo>
                    <a:lnTo>
                      <a:pt x="648" y="726"/>
                    </a:lnTo>
                    <a:lnTo>
                      <a:pt x="654" y="746"/>
                    </a:lnTo>
                    <a:lnTo>
                      <a:pt x="659" y="764"/>
                    </a:lnTo>
                    <a:lnTo>
                      <a:pt x="662" y="784"/>
                    </a:lnTo>
                    <a:lnTo>
                      <a:pt x="663" y="804"/>
                    </a:lnTo>
                    <a:lnTo>
                      <a:pt x="665" y="814"/>
                    </a:lnTo>
                    <a:lnTo>
                      <a:pt x="665" y="825"/>
                    </a:lnTo>
                    <a:lnTo>
                      <a:pt x="665" y="848"/>
                    </a:lnTo>
                    <a:lnTo>
                      <a:pt x="665" y="863"/>
                    </a:lnTo>
                    <a:lnTo>
                      <a:pt x="663" y="871"/>
                    </a:lnTo>
                    <a:lnTo>
                      <a:pt x="663" y="877"/>
                    </a:lnTo>
                    <a:lnTo>
                      <a:pt x="660" y="884"/>
                    </a:lnTo>
                    <a:lnTo>
                      <a:pt x="657" y="890"/>
                    </a:lnTo>
                    <a:lnTo>
                      <a:pt x="654" y="897"/>
                    </a:lnTo>
                    <a:lnTo>
                      <a:pt x="649" y="903"/>
                    </a:lnTo>
                    <a:lnTo>
                      <a:pt x="652" y="887"/>
                    </a:lnTo>
                    <a:lnTo>
                      <a:pt x="655" y="875"/>
                    </a:lnTo>
                    <a:lnTo>
                      <a:pt x="659" y="863"/>
                    </a:lnTo>
                    <a:lnTo>
                      <a:pt x="660" y="855"/>
                    </a:lnTo>
                    <a:lnTo>
                      <a:pt x="660" y="848"/>
                    </a:lnTo>
                    <a:lnTo>
                      <a:pt x="659" y="825"/>
                    </a:lnTo>
                    <a:lnTo>
                      <a:pt x="657" y="805"/>
                    </a:lnTo>
                    <a:lnTo>
                      <a:pt x="654" y="787"/>
                    </a:lnTo>
                    <a:lnTo>
                      <a:pt x="652" y="778"/>
                    </a:lnTo>
                    <a:lnTo>
                      <a:pt x="649" y="769"/>
                    </a:lnTo>
                    <a:lnTo>
                      <a:pt x="643" y="750"/>
                    </a:lnTo>
                    <a:lnTo>
                      <a:pt x="637" y="732"/>
                    </a:lnTo>
                    <a:lnTo>
                      <a:pt x="622" y="693"/>
                    </a:lnTo>
                    <a:lnTo>
                      <a:pt x="617" y="683"/>
                    </a:lnTo>
                    <a:lnTo>
                      <a:pt x="611" y="674"/>
                    </a:lnTo>
                    <a:lnTo>
                      <a:pt x="601" y="659"/>
                    </a:lnTo>
                    <a:lnTo>
                      <a:pt x="594" y="652"/>
                    </a:lnTo>
                    <a:lnTo>
                      <a:pt x="591" y="644"/>
                    </a:lnTo>
                    <a:lnTo>
                      <a:pt x="590" y="639"/>
                    </a:lnTo>
                    <a:lnTo>
                      <a:pt x="588" y="635"/>
                    </a:lnTo>
                    <a:lnTo>
                      <a:pt x="587" y="630"/>
                    </a:lnTo>
                    <a:lnTo>
                      <a:pt x="587" y="624"/>
                    </a:lnTo>
                    <a:lnTo>
                      <a:pt x="587" y="615"/>
                    </a:lnTo>
                    <a:lnTo>
                      <a:pt x="588" y="604"/>
                    </a:lnTo>
                    <a:lnTo>
                      <a:pt x="593" y="586"/>
                    </a:lnTo>
                    <a:lnTo>
                      <a:pt x="596" y="568"/>
                    </a:lnTo>
                    <a:lnTo>
                      <a:pt x="598" y="559"/>
                    </a:lnTo>
                    <a:lnTo>
                      <a:pt x="598" y="550"/>
                    </a:lnTo>
                    <a:lnTo>
                      <a:pt x="596" y="542"/>
                    </a:lnTo>
                    <a:lnTo>
                      <a:pt x="596" y="537"/>
                    </a:lnTo>
                    <a:lnTo>
                      <a:pt x="594" y="534"/>
                    </a:lnTo>
                    <a:lnTo>
                      <a:pt x="590" y="530"/>
                    </a:lnTo>
                    <a:lnTo>
                      <a:pt x="585" y="525"/>
                    </a:lnTo>
                    <a:lnTo>
                      <a:pt x="575" y="518"/>
                    </a:lnTo>
                    <a:lnTo>
                      <a:pt x="573" y="515"/>
                    </a:lnTo>
                    <a:lnTo>
                      <a:pt x="570" y="512"/>
                    </a:lnTo>
                    <a:lnTo>
                      <a:pt x="565" y="504"/>
                    </a:lnTo>
                    <a:lnTo>
                      <a:pt x="561" y="493"/>
                    </a:lnTo>
                    <a:lnTo>
                      <a:pt x="556" y="483"/>
                    </a:lnTo>
                    <a:lnTo>
                      <a:pt x="550" y="464"/>
                    </a:lnTo>
                    <a:lnTo>
                      <a:pt x="546" y="454"/>
                    </a:lnTo>
                    <a:lnTo>
                      <a:pt x="541" y="446"/>
                    </a:lnTo>
                    <a:lnTo>
                      <a:pt x="535" y="437"/>
                    </a:lnTo>
                    <a:lnTo>
                      <a:pt x="529" y="426"/>
                    </a:lnTo>
                    <a:lnTo>
                      <a:pt x="524" y="432"/>
                    </a:lnTo>
                    <a:lnTo>
                      <a:pt x="521" y="438"/>
                    </a:lnTo>
                    <a:lnTo>
                      <a:pt x="515" y="452"/>
                    </a:lnTo>
                    <a:lnTo>
                      <a:pt x="512" y="469"/>
                    </a:lnTo>
                    <a:lnTo>
                      <a:pt x="509" y="486"/>
                    </a:lnTo>
                    <a:lnTo>
                      <a:pt x="504" y="513"/>
                    </a:lnTo>
                    <a:lnTo>
                      <a:pt x="504" y="525"/>
                    </a:lnTo>
                    <a:lnTo>
                      <a:pt x="503" y="522"/>
                    </a:lnTo>
                    <a:lnTo>
                      <a:pt x="501" y="516"/>
                    </a:lnTo>
                    <a:lnTo>
                      <a:pt x="498" y="502"/>
                    </a:lnTo>
                    <a:lnTo>
                      <a:pt x="497" y="487"/>
                    </a:lnTo>
                    <a:lnTo>
                      <a:pt x="497" y="478"/>
                    </a:lnTo>
                    <a:lnTo>
                      <a:pt x="497" y="472"/>
                    </a:lnTo>
                    <a:lnTo>
                      <a:pt x="498" y="466"/>
                    </a:lnTo>
                    <a:lnTo>
                      <a:pt x="501" y="454"/>
                    </a:lnTo>
                    <a:lnTo>
                      <a:pt x="506" y="443"/>
                    </a:lnTo>
                    <a:lnTo>
                      <a:pt x="509" y="432"/>
                    </a:lnTo>
                    <a:lnTo>
                      <a:pt x="512" y="423"/>
                    </a:lnTo>
                    <a:lnTo>
                      <a:pt x="514" y="419"/>
                    </a:lnTo>
                    <a:lnTo>
                      <a:pt x="514" y="414"/>
                    </a:lnTo>
                    <a:lnTo>
                      <a:pt x="512" y="410"/>
                    </a:lnTo>
                    <a:lnTo>
                      <a:pt x="511" y="405"/>
                    </a:lnTo>
                    <a:lnTo>
                      <a:pt x="509" y="402"/>
                    </a:lnTo>
                    <a:lnTo>
                      <a:pt x="506" y="399"/>
                    </a:lnTo>
                    <a:lnTo>
                      <a:pt x="504" y="397"/>
                    </a:lnTo>
                    <a:lnTo>
                      <a:pt x="495" y="390"/>
                    </a:lnTo>
                    <a:lnTo>
                      <a:pt x="489" y="384"/>
                    </a:lnTo>
                    <a:lnTo>
                      <a:pt x="482" y="376"/>
                    </a:lnTo>
                    <a:lnTo>
                      <a:pt x="469" y="365"/>
                    </a:lnTo>
                    <a:lnTo>
                      <a:pt x="446" y="347"/>
                    </a:lnTo>
                    <a:lnTo>
                      <a:pt x="427" y="333"/>
                    </a:lnTo>
                    <a:lnTo>
                      <a:pt x="407" y="320"/>
                    </a:lnTo>
                    <a:lnTo>
                      <a:pt x="389" y="309"/>
                    </a:lnTo>
                    <a:lnTo>
                      <a:pt x="369" y="300"/>
                    </a:lnTo>
                    <a:lnTo>
                      <a:pt x="347" y="289"/>
                    </a:lnTo>
                    <a:lnTo>
                      <a:pt x="297" y="267"/>
                    </a:lnTo>
                    <a:lnTo>
                      <a:pt x="294" y="267"/>
                    </a:lnTo>
                    <a:lnTo>
                      <a:pt x="291" y="268"/>
                    </a:lnTo>
                    <a:lnTo>
                      <a:pt x="286" y="270"/>
                    </a:lnTo>
                    <a:lnTo>
                      <a:pt x="295" y="292"/>
                    </a:lnTo>
                    <a:lnTo>
                      <a:pt x="302" y="312"/>
                    </a:lnTo>
                    <a:lnTo>
                      <a:pt x="312" y="350"/>
                    </a:lnTo>
                    <a:lnTo>
                      <a:pt x="323" y="388"/>
                    </a:lnTo>
                    <a:lnTo>
                      <a:pt x="331" y="410"/>
                    </a:lnTo>
                    <a:lnTo>
                      <a:pt x="338" y="432"/>
                    </a:lnTo>
                    <a:lnTo>
                      <a:pt x="361" y="487"/>
                    </a:lnTo>
                    <a:lnTo>
                      <a:pt x="372" y="512"/>
                    </a:lnTo>
                    <a:lnTo>
                      <a:pt x="381" y="536"/>
                    </a:lnTo>
                    <a:lnTo>
                      <a:pt x="387" y="562"/>
                    </a:lnTo>
                    <a:lnTo>
                      <a:pt x="392" y="574"/>
                    </a:lnTo>
                    <a:lnTo>
                      <a:pt x="393" y="588"/>
                    </a:lnTo>
                    <a:lnTo>
                      <a:pt x="398" y="615"/>
                    </a:lnTo>
                    <a:lnTo>
                      <a:pt x="398" y="629"/>
                    </a:lnTo>
                    <a:lnTo>
                      <a:pt x="398" y="644"/>
                    </a:lnTo>
                    <a:lnTo>
                      <a:pt x="398" y="729"/>
                    </a:lnTo>
                    <a:lnTo>
                      <a:pt x="398" y="750"/>
                    </a:lnTo>
                    <a:lnTo>
                      <a:pt x="395" y="770"/>
                    </a:lnTo>
                    <a:lnTo>
                      <a:pt x="392" y="788"/>
                    </a:lnTo>
                    <a:lnTo>
                      <a:pt x="387" y="807"/>
                    </a:lnTo>
                    <a:lnTo>
                      <a:pt x="384" y="823"/>
                    </a:lnTo>
                    <a:lnTo>
                      <a:pt x="381" y="842"/>
                    </a:lnTo>
                    <a:lnTo>
                      <a:pt x="379" y="851"/>
                    </a:lnTo>
                    <a:lnTo>
                      <a:pt x="378" y="862"/>
                    </a:lnTo>
                    <a:lnTo>
                      <a:pt x="378" y="872"/>
                    </a:lnTo>
                    <a:lnTo>
                      <a:pt x="376" y="883"/>
                    </a:lnTo>
                    <a:lnTo>
                      <a:pt x="378" y="886"/>
                    </a:lnTo>
                    <a:lnTo>
                      <a:pt x="378" y="889"/>
                    </a:lnTo>
                    <a:lnTo>
                      <a:pt x="381" y="893"/>
                    </a:lnTo>
                    <a:lnTo>
                      <a:pt x="385" y="898"/>
                    </a:lnTo>
                    <a:lnTo>
                      <a:pt x="390" y="901"/>
                    </a:lnTo>
                    <a:lnTo>
                      <a:pt x="402" y="907"/>
                    </a:lnTo>
                    <a:lnTo>
                      <a:pt x="407" y="912"/>
                    </a:lnTo>
                    <a:lnTo>
                      <a:pt x="410" y="913"/>
                    </a:lnTo>
                    <a:lnTo>
                      <a:pt x="411" y="916"/>
                    </a:lnTo>
                    <a:lnTo>
                      <a:pt x="431" y="941"/>
                    </a:lnTo>
                    <a:lnTo>
                      <a:pt x="451" y="962"/>
                    </a:lnTo>
                    <a:lnTo>
                      <a:pt x="460" y="973"/>
                    </a:lnTo>
                    <a:lnTo>
                      <a:pt x="469" y="983"/>
                    </a:lnTo>
                    <a:lnTo>
                      <a:pt x="482" y="992"/>
                    </a:lnTo>
                    <a:lnTo>
                      <a:pt x="494" y="1003"/>
                    </a:lnTo>
                    <a:lnTo>
                      <a:pt x="503" y="1011"/>
                    </a:lnTo>
                    <a:lnTo>
                      <a:pt x="511" y="1018"/>
                    </a:lnTo>
                    <a:lnTo>
                      <a:pt x="517" y="1027"/>
                    </a:lnTo>
                    <a:lnTo>
                      <a:pt x="523" y="1038"/>
                    </a:lnTo>
                    <a:lnTo>
                      <a:pt x="529" y="1047"/>
                    </a:lnTo>
                    <a:lnTo>
                      <a:pt x="533" y="1058"/>
                    </a:lnTo>
                    <a:lnTo>
                      <a:pt x="538" y="1070"/>
                    </a:lnTo>
                    <a:lnTo>
                      <a:pt x="543" y="1081"/>
                    </a:lnTo>
                    <a:lnTo>
                      <a:pt x="546" y="1091"/>
                    </a:lnTo>
                    <a:lnTo>
                      <a:pt x="549" y="1102"/>
                    </a:lnTo>
                    <a:lnTo>
                      <a:pt x="552" y="1122"/>
                    </a:lnTo>
                    <a:lnTo>
                      <a:pt x="553" y="1131"/>
                    </a:lnTo>
                    <a:lnTo>
                      <a:pt x="553" y="1140"/>
                    </a:lnTo>
                    <a:lnTo>
                      <a:pt x="552" y="1146"/>
                    </a:lnTo>
                    <a:lnTo>
                      <a:pt x="550" y="1152"/>
                    </a:lnTo>
                    <a:lnTo>
                      <a:pt x="550" y="1146"/>
                    </a:lnTo>
                    <a:lnTo>
                      <a:pt x="549" y="1138"/>
                    </a:lnTo>
                    <a:lnTo>
                      <a:pt x="547" y="1126"/>
                    </a:lnTo>
                    <a:lnTo>
                      <a:pt x="543" y="1114"/>
                    </a:lnTo>
                    <a:lnTo>
                      <a:pt x="538" y="1103"/>
                    </a:lnTo>
                    <a:lnTo>
                      <a:pt x="527" y="1082"/>
                    </a:lnTo>
                    <a:lnTo>
                      <a:pt x="521" y="1070"/>
                    </a:lnTo>
                    <a:lnTo>
                      <a:pt x="515" y="1058"/>
                    </a:lnTo>
                    <a:lnTo>
                      <a:pt x="509" y="1046"/>
                    </a:lnTo>
                    <a:lnTo>
                      <a:pt x="504" y="1037"/>
                    </a:lnTo>
                    <a:lnTo>
                      <a:pt x="498" y="1027"/>
                    </a:lnTo>
                    <a:lnTo>
                      <a:pt x="491" y="1020"/>
                    </a:lnTo>
                    <a:lnTo>
                      <a:pt x="485" y="1012"/>
                    </a:lnTo>
                    <a:lnTo>
                      <a:pt x="477" y="1006"/>
                    </a:lnTo>
                    <a:lnTo>
                      <a:pt x="457" y="991"/>
                    </a:lnTo>
                    <a:lnTo>
                      <a:pt x="445" y="980"/>
                    </a:lnTo>
                    <a:lnTo>
                      <a:pt x="436" y="968"/>
                    </a:lnTo>
                    <a:lnTo>
                      <a:pt x="418" y="945"/>
                    </a:lnTo>
                    <a:lnTo>
                      <a:pt x="408" y="936"/>
                    </a:lnTo>
                    <a:lnTo>
                      <a:pt x="404" y="932"/>
                    </a:lnTo>
                    <a:lnTo>
                      <a:pt x="399" y="927"/>
                    </a:lnTo>
                    <a:lnTo>
                      <a:pt x="393" y="922"/>
                    </a:lnTo>
                    <a:lnTo>
                      <a:pt x="387" y="919"/>
                    </a:lnTo>
                    <a:lnTo>
                      <a:pt x="379" y="916"/>
                    </a:lnTo>
                    <a:lnTo>
                      <a:pt x="372" y="913"/>
                    </a:lnTo>
                    <a:lnTo>
                      <a:pt x="361" y="1006"/>
                    </a:lnTo>
                    <a:lnTo>
                      <a:pt x="361" y="1142"/>
                    </a:lnTo>
                    <a:lnTo>
                      <a:pt x="361" y="1151"/>
                    </a:lnTo>
                    <a:lnTo>
                      <a:pt x="363" y="1158"/>
                    </a:lnTo>
                    <a:lnTo>
                      <a:pt x="364" y="1166"/>
                    </a:lnTo>
                    <a:lnTo>
                      <a:pt x="366" y="1173"/>
                    </a:lnTo>
                    <a:lnTo>
                      <a:pt x="372" y="1187"/>
                    </a:lnTo>
                    <a:lnTo>
                      <a:pt x="378" y="1199"/>
                    </a:lnTo>
                    <a:lnTo>
                      <a:pt x="387" y="1212"/>
                    </a:lnTo>
                    <a:lnTo>
                      <a:pt x="395" y="1225"/>
                    </a:lnTo>
                    <a:lnTo>
                      <a:pt x="404" y="1239"/>
                    </a:lnTo>
                    <a:lnTo>
                      <a:pt x="411" y="1254"/>
                    </a:lnTo>
                    <a:lnTo>
                      <a:pt x="419" y="1269"/>
                    </a:lnTo>
                    <a:lnTo>
                      <a:pt x="424" y="1285"/>
                    </a:lnTo>
                    <a:lnTo>
                      <a:pt x="433" y="1315"/>
                    </a:lnTo>
                    <a:lnTo>
                      <a:pt x="437" y="1329"/>
                    </a:lnTo>
                    <a:lnTo>
                      <a:pt x="440" y="1335"/>
                    </a:lnTo>
                    <a:lnTo>
                      <a:pt x="445" y="1341"/>
                    </a:lnTo>
                    <a:lnTo>
                      <a:pt x="450" y="1347"/>
                    </a:lnTo>
                    <a:lnTo>
                      <a:pt x="454" y="1353"/>
                    </a:lnTo>
                    <a:lnTo>
                      <a:pt x="460" y="1359"/>
                    </a:lnTo>
                    <a:lnTo>
                      <a:pt x="466" y="1364"/>
                    </a:lnTo>
                    <a:lnTo>
                      <a:pt x="486" y="1376"/>
                    </a:lnTo>
                    <a:lnTo>
                      <a:pt x="503" y="1388"/>
                    </a:lnTo>
                    <a:lnTo>
                      <a:pt x="517" y="1399"/>
                    </a:lnTo>
                    <a:lnTo>
                      <a:pt x="530" y="1411"/>
                    </a:lnTo>
                    <a:lnTo>
                      <a:pt x="543" y="1425"/>
                    </a:lnTo>
                    <a:lnTo>
                      <a:pt x="556" y="1437"/>
                    </a:lnTo>
                    <a:lnTo>
                      <a:pt x="570" y="1452"/>
                    </a:lnTo>
                    <a:lnTo>
                      <a:pt x="585" y="1469"/>
                    </a:lnTo>
                    <a:lnTo>
                      <a:pt x="599" y="1484"/>
                    </a:lnTo>
                    <a:lnTo>
                      <a:pt x="613" y="1501"/>
                    </a:lnTo>
                    <a:lnTo>
                      <a:pt x="628" y="1520"/>
                    </a:lnTo>
                    <a:lnTo>
                      <a:pt x="614" y="1510"/>
                    </a:lnTo>
                    <a:lnTo>
                      <a:pt x="602" y="1501"/>
                    </a:lnTo>
                    <a:lnTo>
                      <a:pt x="591" y="1492"/>
                    </a:lnTo>
                    <a:lnTo>
                      <a:pt x="581" y="1481"/>
                    </a:lnTo>
                    <a:lnTo>
                      <a:pt x="561" y="1461"/>
                    </a:lnTo>
                    <a:lnTo>
                      <a:pt x="540" y="1438"/>
                    </a:lnTo>
                    <a:lnTo>
                      <a:pt x="540" y="1446"/>
                    </a:lnTo>
                    <a:lnTo>
                      <a:pt x="540" y="1452"/>
                    </a:lnTo>
                    <a:lnTo>
                      <a:pt x="540" y="1458"/>
                    </a:lnTo>
                    <a:lnTo>
                      <a:pt x="540" y="1464"/>
                    </a:lnTo>
                    <a:lnTo>
                      <a:pt x="537" y="1475"/>
                    </a:lnTo>
                    <a:lnTo>
                      <a:pt x="533" y="1484"/>
                    </a:lnTo>
                    <a:lnTo>
                      <a:pt x="527" y="1501"/>
                    </a:lnTo>
                    <a:lnTo>
                      <a:pt x="524" y="1511"/>
                    </a:lnTo>
                    <a:lnTo>
                      <a:pt x="524" y="1523"/>
                    </a:lnTo>
                    <a:lnTo>
                      <a:pt x="524" y="1530"/>
                    </a:lnTo>
                    <a:lnTo>
                      <a:pt x="524" y="1534"/>
                    </a:lnTo>
                    <a:lnTo>
                      <a:pt x="527" y="1545"/>
                    </a:lnTo>
                    <a:lnTo>
                      <a:pt x="530" y="1554"/>
                    </a:lnTo>
                    <a:lnTo>
                      <a:pt x="532" y="1558"/>
                    </a:lnTo>
                    <a:lnTo>
                      <a:pt x="532" y="1565"/>
                    </a:lnTo>
                    <a:lnTo>
                      <a:pt x="532" y="1593"/>
                    </a:lnTo>
                    <a:lnTo>
                      <a:pt x="529" y="1589"/>
                    </a:lnTo>
                    <a:lnTo>
                      <a:pt x="526" y="1581"/>
                    </a:lnTo>
                    <a:lnTo>
                      <a:pt x="523" y="1566"/>
                    </a:lnTo>
                    <a:lnTo>
                      <a:pt x="518" y="1549"/>
                    </a:lnTo>
                    <a:lnTo>
                      <a:pt x="517" y="1543"/>
                    </a:lnTo>
                    <a:lnTo>
                      <a:pt x="515" y="1536"/>
                    </a:lnTo>
                    <a:lnTo>
                      <a:pt x="512" y="1540"/>
                    </a:lnTo>
                    <a:lnTo>
                      <a:pt x="509" y="1545"/>
                    </a:lnTo>
                    <a:lnTo>
                      <a:pt x="506" y="1554"/>
                    </a:lnTo>
                    <a:lnTo>
                      <a:pt x="503" y="1563"/>
                    </a:lnTo>
                    <a:lnTo>
                      <a:pt x="500" y="1574"/>
                    </a:lnTo>
                    <a:lnTo>
                      <a:pt x="498" y="1583"/>
                    </a:lnTo>
                    <a:lnTo>
                      <a:pt x="497" y="1587"/>
                    </a:lnTo>
                    <a:lnTo>
                      <a:pt x="495" y="1592"/>
                    </a:lnTo>
                    <a:lnTo>
                      <a:pt x="492" y="1597"/>
                    </a:lnTo>
                    <a:lnTo>
                      <a:pt x="491" y="1601"/>
                    </a:lnTo>
                    <a:lnTo>
                      <a:pt x="488" y="1604"/>
                    </a:lnTo>
                    <a:lnTo>
                      <a:pt x="483" y="1607"/>
                    </a:lnTo>
                    <a:lnTo>
                      <a:pt x="489" y="1583"/>
                    </a:lnTo>
                    <a:lnTo>
                      <a:pt x="497" y="1560"/>
                    </a:lnTo>
                    <a:lnTo>
                      <a:pt x="512" y="1517"/>
                    </a:lnTo>
                    <a:lnTo>
                      <a:pt x="518" y="1498"/>
                    </a:lnTo>
                    <a:lnTo>
                      <a:pt x="520" y="1487"/>
                    </a:lnTo>
                    <a:lnTo>
                      <a:pt x="523" y="1478"/>
                    </a:lnTo>
                    <a:lnTo>
                      <a:pt x="523" y="1469"/>
                    </a:lnTo>
                    <a:lnTo>
                      <a:pt x="524" y="1458"/>
                    </a:lnTo>
                    <a:lnTo>
                      <a:pt x="523" y="1440"/>
                    </a:lnTo>
                    <a:lnTo>
                      <a:pt x="521" y="1434"/>
                    </a:lnTo>
                    <a:lnTo>
                      <a:pt x="518" y="1428"/>
                    </a:lnTo>
                    <a:lnTo>
                      <a:pt x="515" y="1423"/>
                    </a:lnTo>
                    <a:lnTo>
                      <a:pt x="512" y="1418"/>
                    </a:lnTo>
                    <a:lnTo>
                      <a:pt x="508" y="1414"/>
                    </a:lnTo>
                    <a:lnTo>
                      <a:pt x="503" y="1411"/>
                    </a:lnTo>
                    <a:lnTo>
                      <a:pt x="491" y="1403"/>
                    </a:lnTo>
                    <a:lnTo>
                      <a:pt x="466" y="1390"/>
                    </a:lnTo>
                    <a:lnTo>
                      <a:pt x="453" y="1382"/>
                    </a:lnTo>
                    <a:lnTo>
                      <a:pt x="446" y="1379"/>
                    </a:lnTo>
                    <a:lnTo>
                      <a:pt x="440" y="1373"/>
                    </a:lnTo>
                    <a:lnTo>
                      <a:pt x="442" y="1408"/>
                    </a:lnTo>
                    <a:lnTo>
                      <a:pt x="442" y="1435"/>
                    </a:lnTo>
                    <a:lnTo>
                      <a:pt x="440" y="1463"/>
                    </a:lnTo>
                    <a:lnTo>
                      <a:pt x="437" y="1496"/>
                    </a:lnTo>
                    <a:lnTo>
                      <a:pt x="436" y="1508"/>
                    </a:lnTo>
                    <a:lnTo>
                      <a:pt x="433" y="1519"/>
                    </a:lnTo>
                    <a:lnTo>
                      <a:pt x="428" y="1530"/>
                    </a:lnTo>
                    <a:lnTo>
                      <a:pt x="422" y="1540"/>
                    </a:lnTo>
                    <a:lnTo>
                      <a:pt x="414" y="1551"/>
                    </a:lnTo>
                    <a:lnTo>
                      <a:pt x="407" y="1562"/>
                    </a:lnTo>
                    <a:lnTo>
                      <a:pt x="399" y="1571"/>
                    </a:lnTo>
                    <a:lnTo>
                      <a:pt x="392" y="1580"/>
                    </a:lnTo>
                    <a:lnTo>
                      <a:pt x="376" y="1595"/>
                    </a:lnTo>
                    <a:lnTo>
                      <a:pt x="363" y="1606"/>
                    </a:lnTo>
                    <a:lnTo>
                      <a:pt x="349" y="1616"/>
                    </a:lnTo>
                    <a:lnTo>
                      <a:pt x="367" y="1600"/>
                    </a:lnTo>
                    <a:lnTo>
                      <a:pt x="382" y="1584"/>
                    </a:lnTo>
                    <a:lnTo>
                      <a:pt x="396" y="1568"/>
                    </a:lnTo>
                    <a:lnTo>
                      <a:pt x="401" y="1560"/>
                    </a:lnTo>
                    <a:lnTo>
                      <a:pt x="407" y="1551"/>
                    </a:lnTo>
                    <a:lnTo>
                      <a:pt x="411" y="1542"/>
                    </a:lnTo>
                    <a:lnTo>
                      <a:pt x="416" y="1533"/>
                    </a:lnTo>
                    <a:lnTo>
                      <a:pt x="419" y="1523"/>
                    </a:lnTo>
                    <a:lnTo>
                      <a:pt x="422" y="1513"/>
                    </a:lnTo>
                    <a:lnTo>
                      <a:pt x="428" y="1493"/>
                    </a:lnTo>
                    <a:lnTo>
                      <a:pt x="430" y="1469"/>
                    </a:lnTo>
                    <a:lnTo>
                      <a:pt x="430" y="1461"/>
                    </a:lnTo>
                    <a:lnTo>
                      <a:pt x="430" y="1455"/>
                    </a:lnTo>
                    <a:lnTo>
                      <a:pt x="428" y="1440"/>
                    </a:lnTo>
                    <a:lnTo>
                      <a:pt x="413" y="1461"/>
                    </a:lnTo>
                    <a:lnTo>
                      <a:pt x="398" y="1481"/>
                    </a:lnTo>
                    <a:lnTo>
                      <a:pt x="384" y="1499"/>
                    </a:lnTo>
                    <a:lnTo>
                      <a:pt x="369" y="1520"/>
                    </a:lnTo>
                    <a:lnTo>
                      <a:pt x="376" y="1507"/>
                    </a:lnTo>
                    <a:lnTo>
                      <a:pt x="385" y="1492"/>
                    </a:lnTo>
                    <a:lnTo>
                      <a:pt x="395" y="1473"/>
                    </a:lnTo>
                    <a:lnTo>
                      <a:pt x="405" y="1453"/>
                    </a:lnTo>
                    <a:lnTo>
                      <a:pt x="413" y="1432"/>
                    </a:lnTo>
                    <a:lnTo>
                      <a:pt x="416" y="1423"/>
                    </a:lnTo>
                    <a:lnTo>
                      <a:pt x="419" y="1412"/>
                    </a:lnTo>
                    <a:lnTo>
                      <a:pt x="421" y="1403"/>
                    </a:lnTo>
                    <a:lnTo>
                      <a:pt x="422" y="1396"/>
                    </a:lnTo>
                    <a:lnTo>
                      <a:pt x="421" y="1362"/>
                    </a:lnTo>
                    <a:lnTo>
                      <a:pt x="421" y="1348"/>
                    </a:lnTo>
                    <a:lnTo>
                      <a:pt x="419" y="1336"/>
                    </a:lnTo>
                    <a:lnTo>
                      <a:pt x="416" y="1324"/>
                    </a:lnTo>
                    <a:lnTo>
                      <a:pt x="413" y="1312"/>
                    </a:lnTo>
                    <a:lnTo>
                      <a:pt x="401" y="1282"/>
                    </a:lnTo>
                    <a:lnTo>
                      <a:pt x="395" y="1269"/>
                    </a:lnTo>
                    <a:lnTo>
                      <a:pt x="389" y="1257"/>
                    </a:lnTo>
                    <a:lnTo>
                      <a:pt x="378" y="1237"/>
                    </a:lnTo>
                    <a:lnTo>
                      <a:pt x="367" y="1218"/>
                    </a:lnTo>
                    <a:lnTo>
                      <a:pt x="356" y="1199"/>
                    </a:lnTo>
                    <a:lnTo>
                      <a:pt x="352" y="1190"/>
                    </a:lnTo>
                    <a:lnTo>
                      <a:pt x="347" y="1180"/>
                    </a:lnTo>
                    <a:lnTo>
                      <a:pt x="340" y="1160"/>
                    </a:lnTo>
                    <a:lnTo>
                      <a:pt x="337" y="1149"/>
                    </a:lnTo>
                    <a:lnTo>
                      <a:pt x="334" y="1138"/>
                    </a:lnTo>
                    <a:lnTo>
                      <a:pt x="332" y="1126"/>
                    </a:lnTo>
                    <a:lnTo>
                      <a:pt x="332" y="1113"/>
                    </a:lnTo>
                    <a:lnTo>
                      <a:pt x="332" y="1079"/>
                    </a:lnTo>
                    <a:lnTo>
                      <a:pt x="332" y="1050"/>
                    </a:lnTo>
                    <a:lnTo>
                      <a:pt x="335" y="988"/>
                    </a:lnTo>
                    <a:lnTo>
                      <a:pt x="323" y="989"/>
                    </a:lnTo>
                    <a:lnTo>
                      <a:pt x="314" y="992"/>
                    </a:lnTo>
                    <a:lnTo>
                      <a:pt x="305" y="995"/>
                    </a:lnTo>
                    <a:lnTo>
                      <a:pt x="297" y="1000"/>
                    </a:lnTo>
                    <a:lnTo>
                      <a:pt x="280" y="1011"/>
                    </a:lnTo>
                    <a:lnTo>
                      <a:pt x="262" y="1023"/>
                    </a:lnTo>
                    <a:lnTo>
                      <a:pt x="253" y="1027"/>
                    </a:lnTo>
                    <a:lnTo>
                      <a:pt x="245" y="1033"/>
                    </a:lnTo>
                    <a:lnTo>
                      <a:pt x="239" y="1038"/>
                    </a:lnTo>
                    <a:lnTo>
                      <a:pt x="234" y="1043"/>
                    </a:lnTo>
                    <a:lnTo>
                      <a:pt x="231" y="1046"/>
                    </a:lnTo>
                    <a:lnTo>
                      <a:pt x="230" y="1049"/>
                    </a:lnTo>
                    <a:lnTo>
                      <a:pt x="225" y="1055"/>
                    </a:lnTo>
                    <a:lnTo>
                      <a:pt x="222" y="1062"/>
                    </a:lnTo>
                    <a:lnTo>
                      <a:pt x="219" y="1073"/>
                    </a:lnTo>
                    <a:lnTo>
                      <a:pt x="215" y="1091"/>
                    </a:lnTo>
                    <a:lnTo>
                      <a:pt x="210" y="1110"/>
                    </a:lnTo>
                    <a:lnTo>
                      <a:pt x="207" y="1126"/>
                    </a:lnTo>
                    <a:lnTo>
                      <a:pt x="205" y="1143"/>
                    </a:lnTo>
                    <a:lnTo>
                      <a:pt x="201" y="1160"/>
                    </a:lnTo>
                    <a:lnTo>
                      <a:pt x="196" y="1177"/>
                    </a:lnTo>
                    <a:lnTo>
                      <a:pt x="190" y="1193"/>
                    </a:lnTo>
                    <a:lnTo>
                      <a:pt x="186" y="1201"/>
                    </a:lnTo>
                    <a:lnTo>
                      <a:pt x="180" y="1208"/>
                    </a:lnTo>
                    <a:lnTo>
                      <a:pt x="184" y="1192"/>
                    </a:lnTo>
                    <a:lnTo>
                      <a:pt x="186" y="1178"/>
                    </a:lnTo>
                    <a:lnTo>
                      <a:pt x="186" y="1167"/>
                    </a:lnTo>
                    <a:lnTo>
                      <a:pt x="186" y="1158"/>
                    </a:lnTo>
                    <a:lnTo>
                      <a:pt x="186" y="1151"/>
                    </a:lnTo>
                    <a:lnTo>
                      <a:pt x="187" y="1142"/>
                    </a:lnTo>
                    <a:lnTo>
                      <a:pt x="187" y="1137"/>
                    </a:lnTo>
                    <a:lnTo>
                      <a:pt x="189" y="1131"/>
                    </a:lnTo>
                    <a:lnTo>
                      <a:pt x="192" y="1119"/>
                    </a:lnTo>
                    <a:lnTo>
                      <a:pt x="198" y="1076"/>
                    </a:lnTo>
                    <a:lnTo>
                      <a:pt x="183" y="1091"/>
                    </a:lnTo>
                    <a:lnTo>
                      <a:pt x="175" y="1100"/>
                    </a:lnTo>
                    <a:lnTo>
                      <a:pt x="166" y="1108"/>
                    </a:lnTo>
                    <a:lnTo>
                      <a:pt x="158" y="1114"/>
                    </a:lnTo>
                    <a:lnTo>
                      <a:pt x="149" y="1119"/>
                    </a:lnTo>
                    <a:lnTo>
                      <a:pt x="144" y="1122"/>
                    </a:lnTo>
                    <a:lnTo>
                      <a:pt x="138" y="1123"/>
                    </a:lnTo>
                    <a:lnTo>
                      <a:pt x="134" y="1123"/>
                    </a:lnTo>
                    <a:lnTo>
                      <a:pt x="129" y="1123"/>
                    </a:lnTo>
                    <a:lnTo>
                      <a:pt x="64" y="1119"/>
                    </a:lnTo>
                    <a:lnTo>
                      <a:pt x="54" y="1119"/>
                    </a:lnTo>
                    <a:lnTo>
                      <a:pt x="45" y="1120"/>
                    </a:lnTo>
                    <a:lnTo>
                      <a:pt x="38" y="1123"/>
                    </a:lnTo>
                    <a:lnTo>
                      <a:pt x="30" y="1128"/>
                    </a:lnTo>
                    <a:lnTo>
                      <a:pt x="16" y="1137"/>
                    </a:lnTo>
                    <a:lnTo>
                      <a:pt x="9" y="1142"/>
                    </a:lnTo>
                    <a:lnTo>
                      <a:pt x="0" y="1145"/>
                    </a:lnTo>
                    <a:lnTo>
                      <a:pt x="7" y="1137"/>
                    </a:lnTo>
                    <a:lnTo>
                      <a:pt x="13" y="1129"/>
                    </a:lnTo>
                    <a:lnTo>
                      <a:pt x="22" y="1123"/>
                    </a:lnTo>
                    <a:lnTo>
                      <a:pt x="30" y="1117"/>
                    </a:lnTo>
                    <a:lnTo>
                      <a:pt x="39" y="1113"/>
                    </a:lnTo>
                    <a:lnTo>
                      <a:pt x="50" y="1110"/>
                    </a:lnTo>
                    <a:lnTo>
                      <a:pt x="59" y="1108"/>
                    </a:lnTo>
                    <a:lnTo>
                      <a:pt x="70" y="1108"/>
                    </a:lnTo>
                    <a:lnTo>
                      <a:pt x="123" y="1111"/>
                    </a:lnTo>
                    <a:lnTo>
                      <a:pt x="131" y="1111"/>
                    </a:lnTo>
                    <a:lnTo>
                      <a:pt x="138" y="1110"/>
                    </a:lnTo>
                    <a:lnTo>
                      <a:pt x="144" y="1108"/>
                    </a:lnTo>
                    <a:lnTo>
                      <a:pt x="151" y="1105"/>
                    </a:lnTo>
                    <a:lnTo>
                      <a:pt x="155" y="1102"/>
                    </a:lnTo>
                    <a:lnTo>
                      <a:pt x="160" y="1099"/>
                    </a:lnTo>
                    <a:lnTo>
                      <a:pt x="164" y="1094"/>
                    </a:lnTo>
                    <a:lnTo>
                      <a:pt x="169" y="1090"/>
                    </a:lnTo>
                    <a:lnTo>
                      <a:pt x="176" y="1079"/>
                    </a:lnTo>
                    <a:lnTo>
                      <a:pt x="186" y="1067"/>
                    </a:lnTo>
                    <a:lnTo>
                      <a:pt x="193" y="1055"/>
                    </a:lnTo>
                    <a:lnTo>
                      <a:pt x="202" y="1041"/>
                    </a:lnTo>
                    <a:lnTo>
                      <a:pt x="210" y="1033"/>
                    </a:lnTo>
                    <a:lnTo>
                      <a:pt x="216" y="1027"/>
                    </a:lnTo>
                    <a:lnTo>
                      <a:pt x="224" y="1021"/>
                    </a:lnTo>
                    <a:lnTo>
                      <a:pt x="231" y="1015"/>
                    </a:lnTo>
                    <a:lnTo>
                      <a:pt x="239" y="1011"/>
                    </a:lnTo>
                    <a:lnTo>
                      <a:pt x="247" y="1006"/>
                    </a:lnTo>
                    <a:lnTo>
                      <a:pt x="263" y="998"/>
                    </a:lnTo>
                    <a:lnTo>
                      <a:pt x="279" y="991"/>
                    </a:lnTo>
                    <a:lnTo>
                      <a:pt x="288" y="986"/>
                    </a:lnTo>
                    <a:lnTo>
                      <a:pt x="295" y="982"/>
                    </a:lnTo>
                    <a:lnTo>
                      <a:pt x="311" y="971"/>
                    </a:lnTo>
                    <a:lnTo>
                      <a:pt x="318" y="965"/>
                    </a:lnTo>
                    <a:lnTo>
                      <a:pt x="326" y="959"/>
                    </a:lnTo>
                    <a:lnTo>
                      <a:pt x="332" y="951"/>
                    </a:lnTo>
                    <a:lnTo>
                      <a:pt x="335" y="945"/>
                    </a:lnTo>
                    <a:lnTo>
                      <a:pt x="338" y="938"/>
                    </a:lnTo>
                    <a:lnTo>
                      <a:pt x="340" y="930"/>
                    </a:lnTo>
                    <a:lnTo>
                      <a:pt x="341" y="915"/>
                    </a:lnTo>
                    <a:lnTo>
                      <a:pt x="343" y="906"/>
                    </a:lnTo>
                    <a:lnTo>
                      <a:pt x="346" y="897"/>
                    </a:lnTo>
                    <a:lnTo>
                      <a:pt x="355" y="858"/>
                    </a:lnTo>
                    <a:lnTo>
                      <a:pt x="361" y="825"/>
                    </a:lnTo>
                    <a:lnTo>
                      <a:pt x="367" y="790"/>
                    </a:lnTo>
                    <a:lnTo>
                      <a:pt x="372" y="750"/>
                    </a:lnTo>
                    <a:lnTo>
                      <a:pt x="375" y="725"/>
                    </a:lnTo>
                    <a:lnTo>
                      <a:pt x="375" y="712"/>
                    </a:lnTo>
                    <a:lnTo>
                      <a:pt x="375" y="700"/>
                    </a:lnTo>
                    <a:lnTo>
                      <a:pt x="375" y="677"/>
                    </a:lnTo>
                    <a:lnTo>
                      <a:pt x="372" y="650"/>
                    </a:lnTo>
                    <a:lnTo>
                      <a:pt x="366" y="613"/>
                    </a:lnTo>
                    <a:lnTo>
                      <a:pt x="360" y="582"/>
                    </a:lnTo>
                    <a:lnTo>
                      <a:pt x="353" y="551"/>
                    </a:lnTo>
                    <a:lnTo>
                      <a:pt x="344" y="521"/>
                    </a:lnTo>
                    <a:lnTo>
                      <a:pt x="334" y="493"/>
                    </a:lnTo>
                    <a:lnTo>
                      <a:pt x="320" y="464"/>
                    </a:lnTo>
                    <a:lnTo>
                      <a:pt x="312" y="449"/>
                    </a:lnTo>
                    <a:lnTo>
                      <a:pt x="305" y="434"/>
                    </a:lnTo>
                    <a:lnTo>
                      <a:pt x="286" y="402"/>
                    </a:lnTo>
                    <a:lnTo>
                      <a:pt x="280" y="407"/>
                    </a:lnTo>
                    <a:lnTo>
                      <a:pt x="277" y="410"/>
                    </a:lnTo>
                    <a:lnTo>
                      <a:pt x="274" y="414"/>
                    </a:lnTo>
                    <a:lnTo>
                      <a:pt x="271" y="419"/>
                    </a:lnTo>
                    <a:lnTo>
                      <a:pt x="268" y="429"/>
                    </a:lnTo>
                    <a:lnTo>
                      <a:pt x="262" y="440"/>
                    </a:lnTo>
                    <a:lnTo>
                      <a:pt x="257" y="446"/>
                    </a:lnTo>
                    <a:lnTo>
                      <a:pt x="251" y="451"/>
                    </a:lnTo>
                    <a:lnTo>
                      <a:pt x="242" y="461"/>
                    </a:lnTo>
                    <a:lnTo>
                      <a:pt x="238" y="466"/>
                    </a:lnTo>
                    <a:lnTo>
                      <a:pt x="233" y="470"/>
                    </a:lnTo>
                    <a:lnTo>
                      <a:pt x="230" y="475"/>
                    </a:lnTo>
                    <a:lnTo>
                      <a:pt x="230" y="478"/>
                    </a:lnTo>
                    <a:lnTo>
                      <a:pt x="230" y="480"/>
                    </a:lnTo>
                    <a:lnTo>
                      <a:pt x="230" y="486"/>
                    </a:lnTo>
                    <a:lnTo>
                      <a:pt x="231" y="493"/>
                    </a:lnTo>
                    <a:lnTo>
                      <a:pt x="233" y="501"/>
                    </a:lnTo>
                    <a:lnTo>
                      <a:pt x="234" y="508"/>
                    </a:lnTo>
                    <a:lnTo>
                      <a:pt x="239" y="524"/>
                    </a:lnTo>
                    <a:lnTo>
                      <a:pt x="245" y="540"/>
                    </a:lnTo>
                    <a:lnTo>
                      <a:pt x="251" y="554"/>
                    </a:lnTo>
                    <a:lnTo>
                      <a:pt x="257" y="565"/>
                    </a:lnTo>
                    <a:lnTo>
                      <a:pt x="262" y="575"/>
                    </a:lnTo>
                    <a:lnTo>
                      <a:pt x="257" y="574"/>
                    </a:lnTo>
                    <a:lnTo>
                      <a:pt x="253" y="571"/>
                    </a:lnTo>
                    <a:lnTo>
                      <a:pt x="248" y="568"/>
                    </a:lnTo>
                    <a:lnTo>
                      <a:pt x="245" y="563"/>
                    </a:lnTo>
                    <a:lnTo>
                      <a:pt x="239" y="556"/>
                    </a:lnTo>
                    <a:lnTo>
                      <a:pt x="234" y="545"/>
                    </a:lnTo>
                    <a:lnTo>
                      <a:pt x="225" y="522"/>
                    </a:lnTo>
                    <a:lnTo>
                      <a:pt x="221" y="510"/>
                    </a:lnTo>
                    <a:lnTo>
                      <a:pt x="216" y="499"/>
                    </a:lnTo>
                    <a:lnTo>
                      <a:pt x="209" y="505"/>
                    </a:lnTo>
                    <a:lnTo>
                      <a:pt x="201" y="512"/>
                    </a:lnTo>
                    <a:lnTo>
                      <a:pt x="190" y="525"/>
                    </a:lnTo>
                    <a:lnTo>
                      <a:pt x="186" y="533"/>
                    </a:lnTo>
                    <a:lnTo>
                      <a:pt x="183" y="540"/>
                    </a:lnTo>
                    <a:lnTo>
                      <a:pt x="180" y="548"/>
                    </a:lnTo>
                    <a:lnTo>
                      <a:pt x="176" y="556"/>
                    </a:lnTo>
                    <a:lnTo>
                      <a:pt x="175" y="565"/>
                    </a:lnTo>
                    <a:lnTo>
                      <a:pt x="175" y="572"/>
                    </a:lnTo>
                    <a:lnTo>
                      <a:pt x="173" y="591"/>
                    </a:lnTo>
                    <a:lnTo>
                      <a:pt x="175" y="600"/>
                    </a:lnTo>
                    <a:lnTo>
                      <a:pt x="176" y="609"/>
                    </a:lnTo>
                    <a:lnTo>
                      <a:pt x="180" y="629"/>
                    </a:lnTo>
                    <a:lnTo>
                      <a:pt x="192" y="682"/>
                    </a:lnTo>
                    <a:lnTo>
                      <a:pt x="193" y="691"/>
                    </a:lnTo>
                    <a:lnTo>
                      <a:pt x="193" y="700"/>
                    </a:lnTo>
                    <a:lnTo>
                      <a:pt x="192" y="708"/>
                    </a:lnTo>
                    <a:lnTo>
                      <a:pt x="189" y="717"/>
                    </a:lnTo>
                    <a:lnTo>
                      <a:pt x="186" y="725"/>
                    </a:lnTo>
                    <a:lnTo>
                      <a:pt x="181" y="732"/>
                    </a:lnTo>
                    <a:lnTo>
                      <a:pt x="172" y="747"/>
                    </a:lnTo>
                    <a:lnTo>
                      <a:pt x="161" y="761"/>
                    </a:lnTo>
                    <a:lnTo>
                      <a:pt x="152" y="778"/>
                    </a:lnTo>
                    <a:lnTo>
                      <a:pt x="148" y="785"/>
                    </a:lnTo>
                    <a:lnTo>
                      <a:pt x="144" y="795"/>
                    </a:lnTo>
                    <a:lnTo>
                      <a:pt x="143" y="802"/>
                    </a:lnTo>
                    <a:lnTo>
                      <a:pt x="143" y="813"/>
                    </a:lnTo>
                    <a:lnTo>
                      <a:pt x="143" y="822"/>
                    </a:lnTo>
                    <a:lnTo>
                      <a:pt x="144" y="831"/>
                    </a:lnTo>
                    <a:lnTo>
                      <a:pt x="149" y="848"/>
                    </a:lnTo>
                    <a:lnTo>
                      <a:pt x="152" y="857"/>
                    </a:lnTo>
                    <a:lnTo>
                      <a:pt x="154" y="865"/>
                    </a:lnTo>
                    <a:lnTo>
                      <a:pt x="154" y="874"/>
                    </a:lnTo>
                    <a:lnTo>
                      <a:pt x="154" y="878"/>
                    </a:lnTo>
                    <a:lnTo>
                      <a:pt x="154" y="884"/>
                    </a:lnTo>
                    <a:lnTo>
                      <a:pt x="148" y="924"/>
                    </a:lnTo>
                    <a:lnTo>
                      <a:pt x="146" y="916"/>
                    </a:lnTo>
                    <a:lnTo>
                      <a:pt x="146" y="909"/>
                    </a:lnTo>
                    <a:lnTo>
                      <a:pt x="148" y="901"/>
                    </a:lnTo>
                    <a:lnTo>
                      <a:pt x="148" y="893"/>
                    </a:lnTo>
                    <a:lnTo>
                      <a:pt x="148" y="883"/>
                    </a:lnTo>
                    <a:lnTo>
                      <a:pt x="146" y="874"/>
                    </a:lnTo>
                    <a:lnTo>
                      <a:pt x="144" y="865"/>
                    </a:lnTo>
                    <a:lnTo>
                      <a:pt x="141" y="857"/>
                    </a:lnTo>
                    <a:lnTo>
                      <a:pt x="135" y="839"/>
                    </a:lnTo>
                    <a:lnTo>
                      <a:pt x="128" y="820"/>
                    </a:lnTo>
                    <a:lnTo>
                      <a:pt x="123" y="831"/>
                    </a:lnTo>
                    <a:lnTo>
                      <a:pt x="117" y="839"/>
                    </a:lnTo>
                    <a:lnTo>
                      <a:pt x="109" y="851"/>
                    </a:lnTo>
                    <a:lnTo>
                      <a:pt x="88" y="880"/>
                    </a:lnTo>
                    <a:lnTo>
                      <a:pt x="83" y="886"/>
                    </a:lnTo>
                    <a:lnTo>
                      <a:pt x="79" y="892"/>
                    </a:lnTo>
                    <a:lnTo>
                      <a:pt x="67" y="904"/>
                    </a:lnTo>
                    <a:lnTo>
                      <a:pt x="42" y="927"/>
                    </a:lnTo>
                    <a:lnTo>
                      <a:pt x="61" y="904"/>
                    </a:lnTo>
                    <a:lnTo>
                      <a:pt x="77" y="878"/>
                    </a:lnTo>
                    <a:lnTo>
                      <a:pt x="99" y="845"/>
                    </a:lnTo>
                    <a:lnTo>
                      <a:pt x="120" y="808"/>
                    </a:lnTo>
                    <a:lnTo>
                      <a:pt x="131" y="790"/>
                    </a:lnTo>
                    <a:lnTo>
                      <a:pt x="141" y="770"/>
                    </a:lnTo>
                    <a:lnTo>
                      <a:pt x="151" y="750"/>
                    </a:lnTo>
                    <a:lnTo>
                      <a:pt x="160" y="732"/>
                    </a:lnTo>
                    <a:lnTo>
                      <a:pt x="166" y="714"/>
                    </a:lnTo>
                    <a:lnTo>
                      <a:pt x="169" y="705"/>
                    </a:lnTo>
                    <a:lnTo>
                      <a:pt x="170" y="696"/>
                    </a:lnTo>
                    <a:lnTo>
                      <a:pt x="172" y="690"/>
                    </a:lnTo>
                    <a:lnTo>
                      <a:pt x="173" y="682"/>
                    </a:lnTo>
                    <a:lnTo>
                      <a:pt x="172" y="667"/>
                    </a:lnTo>
                    <a:lnTo>
                      <a:pt x="170" y="650"/>
                    </a:lnTo>
                    <a:lnTo>
                      <a:pt x="167" y="633"/>
                    </a:lnTo>
                    <a:lnTo>
                      <a:pt x="163" y="617"/>
                    </a:lnTo>
                    <a:lnTo>
                      <a:pt x="160" y="600"/>
                    </a:lnTo>
                    <a:lnTo>
                      <a:pt x="158" y="585"/>
                    </a:lnTo>
                    <a:lnTo>
                      <a:pt x="158" y="577"/>
                    </a:lnTo>
                    <a:lnTo>
                      <a:pt x="158" y="571"/>
                    </a:lnTo>
                    <a:lnTo>
                      <a:pt x="160" y="554"/>
                    </a:lnTo>
                    <a:lnTo>
                      <a:pt x="164" y="539"/>
                    </a:lnTo>
                    <a:lnTo>
                      <a:pt x="166" y="531"/>
                    </a:lnTo>
                    <a:lnTo>
                      <a:pt x="169" y="525"/>
                    </a:lnTo>
                    <a:lnTo>
                      <a:pt x="176" y="513"/>
                    </a:lnTo>
                    <a:lnTo>
                      <a:pt x="184" y="501"/>
                    </a:lnTo>
                    <a:lnTo>
                      <a:pt x="193" y="490"/>
                    </a:lnTo>
                    <a:lnTo>
                      <a:pt x="212" y="469"/>
                    </a:lnTo>
                    <a:lnTo>
                      <a:pt x="230" y="448"/>
                    </a:lnTo>
                    <a:lnTo>
                      <a:pt x="239" y="437"/>
                    </a:lnTo>
                    <a:lnTo>
                      <a:pt x="247" y="425"/>
                    </a:lnTo>
                    <a:lnTo>
                      <a:pt x="253" y="413"/>
                    </a:lnTo>
                    <a:lnTo>
                      <a:pt x="257" y="399"/>
                    </a:lnTo>
                    <a:lnTo>
                      <a:pt x="260" y="391"/>
                    </a:lnTo>
                    <a:lnTo>
                      <a:pt x="262" y="384"/>
                    </a:lnTo>
                    <a:lnTo>
                      <a:pt x="262" y="375"/>
                    </a:lnTo>
                    <a:lnTo>
                      <a:pt x="262" y="367"/>
                    </a:lnTo>
                    <a:lnTo>
                      <a:pt x="262" y="347"/>
                    </a:lnTo>
                    <a:lnTo>
                      <a:pt x="260" y="340"/>
                    </a:lnTo>
                    <a:lnTo>
                      <a:pt x="259" y="330"/>
                    </a:lnTo>
                    <a:lnTo>
                      <a:pt x="256" y="314"/>
                    </a:lnTo>
                    <a:lnTo>
                      <a:pt x="251" y="298"/>
                    </a:lnTo>
                    <a:lnTo>
                      <a:pt x="245" y="283"/>
                    </a:lnTo>
                    <a:lnTo>
                      <a:pt x="239" y="268"/>
                    </a:lnTo>
                    <a:lnTo>
                      <a:pt x="227" y="239"/>
                    </a:lnTo>
                    <a:lnTo>
                      <a:pt x="213" y="210"/>
                    </a:lnTo>
                    <a:lnTo>
                      <a:pt x="207" y="197"/>
                    </a:lnTo>
                    <a:lnTo>
                      <a:pt x="201" y="181"/>
                    </a:lnTo>
                    <a:lnTo>
                      <a:pt x="196" y="165"/>
                    </a:lnTo>
                    <a:lnTo>
                      <a:pt x="195" y="157"/>
                    </a:lnTo>
                    <a:lnTo>
                      <a:pt x="193" y="149"/>
                    </a:lnTo>
                    <a:lnTo>
                      <a:pt x="192" y="140"/>
                    </a:lnTo>
                    <a:lnTo>
                      <a:pt x="192" y="131"/>
                    </a:lnTo>
                    <a:lnTo>
                      <a:pt x="190" y="113"/>
                    </a:lnTo>
                    <a:lnTo>
                      <a:pt x="190" y="95"/>
                    </a:lnTo>
                    <a:lnTo>
                      <a:pt x="192" y="78"/>
                    </a:lnTo>
                    <a:lnTo>
                      <a:pt x="195" y="60"/>
                    </a:lnTo>
                    <a:lnTo>
                      <a:pt x="196" y="43"/>
                    </a:lnTo>
                    <a:lnTo>
                      <a:pt x="199" y="28"/>
                    </a:lnTo>
                    <a:lnTo>
                      <a:pt x="204" y="15"/>
                    </a:lnTo>
                    <a:lnTo>
                      <a:pt x="207" y="6"/>
                    </a:lnTo>
                    <a:lnTo>
                      <a:pt x="210" y="3"/>
                    </a:lnTo>
                    <a:lnTo>
                      <a:pt x="212" y="0"/>
                    </a:lnTo>
                    <a:close/>
                  </a:path>
                </a:pathLst>
              </a:custGeom>
              <a:solidFill>
                <a:srgbClr val="000000"/>
              </a:solidFill>
              <a:ln w="9525">
                <a:solidFill>
                  <a:schemeClr val="tx2"/>
                </a:solidFill>
                <a:round/>
                <a:headEnd/>
                <a:tailEnd/>
              </a:ln>
            </p:spPr>
            <p:txBody>
              <a:bodyPr/>
              <a:lstStyle/>
              <a:p>
                <a:endParaRPr lang="en-US" sz="3120"/>
              </a:p>
            </p:txBody>
          </p:sp>
          <p:sp>
            <p:nvSpPr>
              <p:cNvPr id="390214" name="Freeform 1094"/>
              <p:cNvSpPr>
                <a:spLocks/>
              </p:cNvSpPr>
              <p:nvPr/>
            </p:nvSpPr>
            <p:spPr bwMode="auto">
              <a:xfrm>
                <a:off x="935" y="1618"/>
                <a:ext cx="22" cy="55"/>
              </a:xfrm>
              <a:custGeom>
                <a:avLst/>
                <a:gdLst>
                  <a:gd name="T0" fmla="*/ 4 w 42"/>
                  <a:gd name="T1" fmla="*/ 0 h 109"/>
                  <a:gd name="T2" fmla="*/ 15 w 42"/>
                  <a:gd name="T3" fmla="*/ 12 h 109"/>
                  <a:gd name="T4" fmla="*/ 29 w 42"/>
                  <a:gd name="T5" fmla="*/ 39 h 109"/>
                  <a:gd name="T6" fmla="*/ 39 w 42"/>
                  <a:gd name="T7" fmla="*/ 73 h 109"/>
                  <a:gd name="T8" fmla="*/ 42 w 42"/>
                  <a:gd name="T9" fmla="*/ 108 h 109"/>
                  <a:gd name="T10" fmla="*/ 36 w 42"/>
                  <a:gd name="T11" fmla="*/ 109 h 109"/>
                  <a:gd name="T12" fmla="*/ 33 w 42"/>
                  <a:gd name="T13" fmla="*/ 74 h 109"/>
                  <a:gd name="T14" fmla="*/ 22 w 42"/>
                  <a:gd name="T15" fmla="*/ 41 h 109"/>
                  <a:gd name="T16" fmla="*/ 10 w 42"/>
                  <a:gd name="T17" fmla="*/ 16 h 109"/>
                  <a:gd name="T18" fmla="*/ 0 w 42"/>
                  <a:gd name="T19" fmla="*/ 4 h 109"/>
                  <a:gd name="T20" fmla="*/ 4 w 42"/>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9">
                    <a:moveTo>
                      <a:pt x="4" y="0"/>
                    </a:moveTo>
                    <a:lnTo>
                      <a:pt x="15" y="12"/>
                    </a:lnTo>
                    <a:lnTo>
                      <a:pt x="29" y="39"/>
                    </a:lnTo>
                    <a:lnTo>
                      <a:pt x="39" y="73"/>
                    </a:lnTo>
                    <a:lnTo>
                      <a:pt x="42" y="108"/>
                    </a:lnTo>
                    <a:lnTo>
                      <a:pt x="36" y="109"/>
                    </a:lnTo>
                    <a:lnTo>
                      <a:pt x="33" y="74"/>
                    </a:lnTo>
                    <a:lnTo>
                      <a:pt x="22" y="41"/>
                    </a:lnTo>
                    <a:lnTo>
                      <a:pt x="10" y="16"/>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215" name="Rectangle 1095"/>
              <p:cNvSpPr>
                <a:spLocks noChangeArrowheads="1"/>
              </p:cNvSpPr>
              <p:nvPr/>
            </p:nvSpPr>
            <p:spPr bwMode="auto">
              <a:xfrm>
                <a:off x="954" y="1672"/>
                <a:ext cx="3" cy="20"/>
              </a:xfrm>
              <a:prstGeom prst="rect">
                <a:avLst/>
              </a:prstGeom>
              <a:solidFill>
                <a:srgbClr val="000000"/>
              </a:solidFill>
              <a:ln w="9525">
                <a:solidFill>
                  <a:schemeClr val="tx2"/>
                </a:solidFill>
                <a:miter lim="800000"/>
                <a:headEnd/>
                <a:tailEnd/>
              </a:ln>
            </p:spPr>
            <p:txBody>
              <a:bodyPr/>
              <a:lstStyle/>
              <a:p>
                <a:endParaRPr lang="en-US" sz="3120"/>
              </a:p>
            </p:txBody>
          </p:sp>
          <p:sp>
            <p:nvSpPr>
              <p:cNvPr id="390216" name="Freeform 1096"/>
              <p:cNvSpPr>
                <a:spLocks/>
              </p:cNvSpPr>
              <p:nvPr/>
            </p:nvSpPr>
            <p:spPr bwMode="auto">
              <a:xfrm>
                <a:off x="954" y="1672"/>
                <a:ext cx="3" cy="1"/>
              </a:xfrm>
              <a:custGeom>
                <a:avLst/>
                <a:gdLst>
                  <a:gd name="T0" fmla="*/ 6 w 6"/>
                  <a:gd name="T1" fmla="*/ 0 h 1"/>
                  <a:gd name="T2" fmla="*/ 0 w 6"/>
                  <a:gd name="T3" fmla="*/ 0 h 1"/>
                  <a:gd name="T4" fmla="*/ 0 w 6"/>
                  <a:gd name="T5" fmla="*/ 1 h 1"/>
                  <a:gd name="T6" fmla="*/ 6 w 6"/>
                  <a:gd name="T7" fmla="*/ 0 h 1"/>
                </a:gdLst>
                <a:ahLst/>
                <a:cxnLst>
                  <a:cxn ang="0">
                    <a:pos x="T0" y="T1"/>
                  </a:cxn>
                  <a:cxn ang="0">
                    <a:pos x="T2" y="T3"/>
                  </a:cxn>
                  <a:cxn ang="0">
                    <a:pos x="T4" y="T5"/>
                  </a:cxn>
                  <a:cxn ang="0">
                    <a:pos x="T6" y="T7"/>
                  </a:cxn>
                </a:cxnLst>
                <a:rect l="0" t="0" r="r" b="b"/>
                <a:pathLst>
                  <a:path w="6" h="1">
                    <a:moveTo>
                      <a:pt x="6" y="0"/>
                    </a:moveTo>
                    <a:lnTo>
                      <a:pt x="0" y="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17" name="Freeform 1097"/>
              <p:cNvSpPr>
                <a:spLocks/>
              </p:cNvSpPr>
              <p:nvPr/>
            </p:nvSpPr>
            <p:spPr bwMode="auto">
              <a:xfrm>
                <a:off x="954" y="1692"/>
                <a:ext cx="14" cy="39"/>
              </a:xfrm>
              <a:custGeom>
                <a:avLst/>
                <a:gdLst>
                  <a:gd name="T0" fmla="*/ 6 w 29"/>
                  <a:gd name="T1" fmla="*/ 0 h 78"/>
                  <a:gd name="T2" fmla="*/ 8 w 29"/>
                  <a:gd name="T3" fmla="*/ 23 h 78"/>
                  <a:gd name="T4" fmla="*/ 11 w 29"/>
                  <a:gd name="T5" fmla="*/ 41 h 78"/>
                  <a:gd name="T6" fmla="*/ 18 w 29"/>
                  <a:gd name="T7" fmla="*/ 60 h 78"/>
                  <a:gd name="T8" fmla="*/ 21 w 29"/>
                  <a:gd name="T9" fmla="*/ 66 h 78"/>
                  <a:gd name="T10" fmla="*/ 29 w 29"/>
                  <a:gd name="T11" fmla="*/ 73 h 78"/>
                  <a:gd name="T12" fmla="*/ 25 w 29"/>
                  <a:gd name="T13" fmla="*/ 78 h 78"/>
                  <a:gd name="T14" fmla="*/ 17 w 29"/>
                  <a:gd name="T15" fmla="*/ 70 h 78"/>
                  <a:gd name="T16" fmla="*/ 12 w 29"/>
                  <a:gd name="T17" fmla="*/ 61 h 78"/>
                  <a:gd name="T18" fmla="*/ 5 w 29"/>
                  <a:gd name="T19" fmla="*/ 43 h 78"/>
                  <a:gd name="T20" fmla="*/ 2 w 29"/>
                  <a:gd name="T21" fmla="*/ 23 h 78"/>
                  <a:gd name="T22" fmla="*/ 0 w 29"/>
                  <a:gd name="T23" fmla="*/ 0 h 78"/>
                  <a:gd name="T24" fmla="*/ 6 w 29"/>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78">
                    <a:moveTo>
                      <a:pt x="6" y="0"/>
                    </a:moveTo>
                    <a:lnTo>
                      <a:pt x="8" y="23"/>
                    </a:lnTo>
                    <a:lnTo>
                      <a:pt x="11" y="41"/>
                    </a:lnTo>
                    <a:lnTo>
                      <a:pt x="18" y="60"/>
                    </a:lnTo>
                    <a:lnTo>
                      <a:pt x="21" y="66"/>
                    </a:lnTo>
                    <a:lnTo>
                      <a:pt x="29" y="73"/>
                    </a:lnTo>
                    <a:lnTo>
                      <a:pt x="25" y="78"/>
                    </a:lnTo>
                    <a:lnTo>
                      <a:pt x="17" y="70"/>
                    </a:lnTo>
                    <a:lnTo>
                      <a:pt x="12" y="61"/>
                    </a:lnTo>
                    <a:lnTo>
                      <a:pt x="5" y="43"/>
                    </a:lnTo>
                    <a:lnTo>
                      <a:pt x="2" y="23"/>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18" name="Freeform 1098"/>
              <p:cNvSpPr>
                <a:spLocks/>
              </p:cNvSpPr>
              <p:nvPr/>
            </p:nvSpPr>
            <p:spPr bwMode="auto">
              <a:xfrm>
                <a:off x="954" y="169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219" name="Freeform 1099"/>
              <p:cNvSpPr>
                <a:spLocks/>
              </p:cNvSpPr>
              <p:nvPr/>
            </p:nvSpPr>
            <p:spPr bwMode="auto">
              <a:xfrm>
                <a:off x="966" y="1729"/>
                <a:ext cx="39" cy="18"/>
              </a:xfrm>
              <a:custGeom>
                <a:avLst/>
                <a:gdLst>
                  <a:gd name="T0" fmla="*/ 4 w 77"/>
                  <a:gd name="T1" fmla="*/ 0 h 37"/>
                  <a:gd name="T2" fmla="*/ 21 w 77"/>
                  <a:gd name="T3" fmla="*/ 11 h 37"/>
                  <a:gd name="T4" fmla="*/ 38 w 77"/>
                  <a:gd name="T5" fmla="*/ 19 h 37"/>
                  <a:gd name="T6" fmla="*/ 58 w 77"/>
                  <a:gd name="T7" fmla="*/ 23 h 37"/>
                  <a:gd name="T8" fmla="*/ 77 w 77"/>
                  <a:gd name="T9" fmla="*/ 31 h 37"/>
                  <a:gd name="T10" fmla="*/ 76 w 77"/>
                  <a:gd name="T11" fmla="*/ 37 h 37"/>
                  <a:gd name="T12" fmla="*/ 56 w 77"/>
                  <a:gd name="T13" fmla="*/ 29 h 37"/>
                  <a:gd name="T14" fmla="*/ 36 w 77"/>
                  <a:gd name="T15" fmla="*/ 25 h 37"/>
                  <a:gd name="T16" fmla="*/ 19 w 77"/>
                  <a:gd name="T17" fmla="*/ 17 h 37"/>
                  <a:gd name="T18" fmla="*/ 0 w 77"/>
                  <a:gd name="T19" fmla="*/ 5 h 37"/>
                  <a:gd name="T20" fmla="*/ 4 w 77"/>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7">
                    <a:moveTo>
                      <a:pt x="4" y="0"/>
                    </a:moveTo>
                    <a:lnTo>
                      <a:pt x="21" y="11"/>
                    </a:lnTo>
                    <a:lnTo>
                      <a:pt x="38" y="19"/>
                    </a:lnTo>
                    <a:lnTo>
                      <a:pt x="58" y="23"/>
                    </a:lnTo>
                    <a:lnTo>
                      <a:pt x="77" y="31"/>
                    </a:lnTo>
                    <a:lnTo>
                      <a:pt x="76" y="37"/>
                    </a:lnTo>
                    <a:lnTo>
                      <a:pt x="56" y="29"/>
                    </a:lnTo>
                    <a:lnTo>
                      <a:pt x="36" y="25"/>
                    </a:lnTo>
                    <a:lnTo>
                      <a:pt x="19" y="17"/>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220" name="Freeform 1100"/>
              <p:cNvSpPr>
                <a:spLocks/>
              </p:cNvSpPr>
              <p:nvPr/>
            </p:nvSpPr>
            <p:spPr bwMode="auto">
              <a:xfrm>
                <a:off x="966" y="1729"/>
                <a:ext cx="2"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90221" name="Freeform 1101"/>
              <p:cNvSpPr>
                <a:spLocks/>
              </p:cNvSpPr>
              <p:nvPr/>
            </p:nvSpPr>
            <p:spPr bwMode="auto">
              <a:xfrm>
                <a:off x="1003" y="1745"/>
                <a:ext cx="48" cy="30"/>
              </a:xfrm>
              <a:custGeom>
                <a:avLst/>
                <a:gdLst>
                  <a:gd name="T0" fmla="*/ 5 w 96"/>
                  <a:gd name="T1" fmla="*/ 0 h 61"/>
                  <a:gd name="T2" fmla="*/ 29 w 96"/>
                  <a:gd name="T3" fmla="*/ 16 h 61"/>
                  <a:gd name="T4" fmla="*/ 51 w 96"/>
                  <a:gd name="T5" fmla="*/ 31 h 61"/>
                  <a:gd name="T6" fmla="*/ 72 w 96"/>
                  <a:gd name="T7" fmla="*/ 44 h 61"/>
                  <a:gd name="T8" fmla="*/ 96 w 96"/>
                  <a:gd name="T9" fmla="*/ 55 h 61"/>
                  <a:gd name="T10" fmla="*/ 95 w 96"/>
                  <a:gd name="T11" fmla="*/ 61 h 61"/>
                  <a:gd name="T12" fmla="*/ 67 w 96"/>
                  <a:gd name="T13" fmla="*/ 49 h 61"/>
                  <a:gd name="T14" fmla="*/ 46 w 96"/>
                  <a:gd name="T15" fmla="*/ 35 h 61"/>
                  <a:gd name="T16" fmla="*/ 25 w 96"/>
                  <a:gd name="T17" fmla="*/ 20 h 61"/>
                  <a:gd name="T18" fmla="*/ 0 w 96"/>
                  <a:gd name="T19" fmla="*/ 5 h 61"/>
                  <a:gd name="T20" fmla="*/ 5 w 96"/>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61">
                    <a:moveTo>
                      <a:pt x="5" y="0"/>
                    </a:moveTo>
                    <a:lnTo>
                      <a:pt x="29" y="16"/>
                    </a:lnTo>
                    <a:lnTo>
                      <a:pt x="51" y="31"/>
                    </a:lnTo>
                    <a:lnTo>
                      <a:pt x="72" y="44"/>
                    </a:lnTo>
                    <a:lnTo>
                      <a:pt x="96" y="55"/>
                    </a:lnTo>
                    <a:lnTo>
                      <a:pt x="95" y="61"/>
                    </a:lnTo>
                    <a:lnTo>
                      <a:pt x="67" y="49"/>
                    </a:lnTo>
                    <a:lnTo>
                      <a:pt x="46" y="35"/>
                    </a:lnTo>
                    <a:lnTo>
                      <a:pt x="25" y="2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22" name="Freeform 1102"/>
              <p:cNvSpPr>
                <a:spLocks/>
              </p:cNvSpPr>
              <p:nvPr/>
            </p:nvSpPr>
            <p:spPr bwMode="auto">
              <a:xfrm>
                <a:off x="1003" y="1744"/>
                <a:ext cx="2" cy="3"/>
              </a:xfrm>
              <a:custGeom>
                <a:avLst/>
                <a:gdLst>
                  <a:gd name="T0" fmla="*/ 3 w 5"/>
                  <a:gd name="T1" fmla="*/ 0 h 6"/>
                  <a:gd name="T2" fmla="*/ 5 w 5"/>
                  <a:gd name="T3" fmla="*/ 1 h 6"/>
                  <a:gd name="T4" fmla="*/ 0 w 5"/>
                  <a:gd name="T5" fmla="*/ 6 h 6"/>
                  <a:gd name="T6" fmla="*/ 2 w 5"/>
                  <a:gd name="T7" fmla="*/ 6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lnTo>
                      <a:pt x="5" y="1"/>
                    </a:lnTo>
                    <a:lnTo>
                      <a:pt x="0" y="6"/>
                    </a:lnTo>
                    <a:lnTo>
                      <a:pt x="2" y="6"/>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90223" name="Freeform 1103"/>
              <p:cNvSpPr>
                <a:spLocks/>
              </p:cNvSpPr>
              <p:nvPr/>
            </p:nvSpPr>
            <p:spPr bwMode="auto">
              <a:xfrm>
                <a:off x="1050" y="1772"/>
                <a:ext cx="84" cy="40"/>
              </a:xfrm>
              <a:custGeom>
                <a:avLst/>
                <a:gdLst>
                  <a:gd name="T0" fmla="*/ 1 w 168"/>
                  <a:gd name="T1" fmla="*/ 0 h 81"/>
                  <a:gd name="T2" fmla="*/ 46 w 168"/>
                  <a:gd name="T3" fmla="*/ 14 h 81"/>
                  <a:gd name="T4" fmla="*/ 91 w 168"/>
                  <a:gd name="T5" fmla="*/ 26 h 81"/>
                  <a:gd name="T6" fmla="*/ 114 w 168"/>
                  <a:gd name="T7" fmla="*/ 35 h 81"/>
                  <a:gd name="T8" fmla="*/ 136 w 168"/>
                  <a:gd name="T9" fmla="*/ 47 h 81"/>
                  <a:gd name="T10" fmla="*/ 154 w 168"/>
                  <a:gd name="T11" fmla="*/ 59 h 81"/>
                  <a:gd name="T12" fmla="*/ 168 w 168"/>
                  <a:gd name="T13" fmla="*/ 76 h 81"/>
                  <a:gd name="T14" fmla="*/ 163 w 168"/>
                  <a:gd name="T15" fmla="*/ 81 h 81"/>
                  <a:gd name="T16" fmla="*/ 149 w 168"/>
                  <a:gd name="T17" fmla="*/ 64 h 81"/>
                  <a:gd name="T18" fmla="*/ 131 w 168"/>
                  <a:gd name="T19" fmla="*/ 52 h 81"/>
                  <a:gd name="T20" fmla="*/ 113 w 168"/>
                  <a:gd name="T21" fmla="*/ 41 h 81"/>
                  <a:gd name="T22" fmla="*/ 90 w 168"/>
                  <a:gd name="T23" fmla="*/ 32 h 81"/>
                  <a:gd name="T24" fmla="*/ 44 w 168"/>
                  <a:gd name="T25" fmla="*/ 20 h 81"/>
                  <a:gd name="T26" fmla="*/ 0 w 168"/>
                  <a:gd name="T27" fmla="*/ 6 h 81"/>
                  <a:gd name="T28" fmla="*/ 1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1" y="0"/>
                    </a:moveTo>
                    <a:lnTo>
                      <a:pt x="46" y="14"/>
                    </a:lnTo>
                    <a:lnTo>
                      <a:pt x="91" y="26"/>
                    </a:lnTo>
                    <a:lnTo>
                      <a:pt x="114" y="35"/>
                    </a:lnTo>
                    <a:lnTo>
                      <a:pt x="136" y="47"/>
                    </a:lnTo>
                    <a:lnTo>
                      <a:pt x="154" y="59"/>
                    </a:lnTo>
                    <a:lnTo>
                      <a:pt x="168" y="76"/>
                    </a:lnTo>
                    <a:lnTo>
                      <a:pt x="163" y="81"/>
                    </a:lnTo>
                    <a:lnTo>
                      <a:pt x="149" y="64"/>
                    </a:lnTo>
                    <a:lnTo>
                      <a:pt x="131" y="52"/>
                    </a:lnTo>
                    <a:lnTo>
                      <a:pt x="113" y="41"/>
                    </a:lnTo>
                    <a:lnTo>
                      <a:pt x="90" y="32"/>
                    </a:lnTo>
                    <a:lnTo>
                      <a:pt x="44" y="20"/>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90224" name="Freeform 1104"/>
              <p:cNvSpPr>
                <a:spLocks/>
              </p:cNvSpPr>
              <p:nvPr/>
            </p:nvSpPr>
            <p:spPr bwMode="auto">
              <a:xfrm>
                <a:off x="1050" y="1772"/>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225" name="Freeform 1105"/>
              <p:cNvSpPr>
                <a:spLocks/>
              </p:cNvSpPr>
              <p:nvPr/>
            </p:nvSpPr>
            <p:spPr bwMode="auto">
              <a:xfrm>
                <a:off x="1098" y="1790"/>
                <a:ext cx="36" cy="22"/>
              </a:xfrm>
              <a:custGeom>
                <a:avLst/>
                <a:gdLst>
                  <a:gd name="T0" fmla="*/ 69 w 74"/>
                  <a:gd name="T1" fmla="*/ 44 h 44"/>
                  <a:gd name="T2" fmla="*/ 26 w 74"/>
                  <a:gd name="T3" fmla="*/ 15 h 44"/>
                  <a:gd name="T4" fmla="*/ 11 w 74"/>
                  <a:gd name="T5" fmla="*/ 7 h 44"/>
                  <a:gd name="T6" fmla="*/ 0 w 74"/>
                  <a:gd name="T7" fmla="*/ 4 h 44"/>
                  <a:gd name="T8" fmla="*/ 0 w 74"/>
                  <a:gd name="T9" fmla="*/ 0 h 44"/>
                  <a:gd name="T10" fmla="*/ 14 w 74"/>
                  <a:gd name="T11" fmla="*/ 3 h 44"/>
                  <a:gd name="T12" fmla="*/ 31 w 74"/>
                  <a:gd name="T13" fmla="*/ 10 h 44"/>
                  <a:gd name="T14" fmla="*/ 74 w 74"/>
                  <a:gd name="T15" fmla="*/ 39 h 44"/>
                  <a:gd name="T16" fmla="*/ 69 w 74"/>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4">
                    <a:moveTo>
                      <a:pt x="69" y="44"/>
                    </a:moveTo>
                    <a:lnTo>
                      <a:pt x="26" y="15"/>
                    </a:lnTo>
                    <a:lnTo>
                      <a:pt x="11" y="7"/>
                    </a:lnTo>
                    <a:lnTo>
                      <a:pt x="0" y="4"/>
                    </a:lnTo>
                    <a:lnTo>
                      <a:pt x="0" y="0"/>
                    </a:lnTo>
                    <a:lnTo>
                      <a:pt x="14" y="3"/>
                    </a:lnTo>
                    <a:lnTo>
                      <a:pt x="31" y="10"/>
                    </a:lnTo>
                    <a:lnTo>
                      <a:pt x="74" y="39"/>
                    </a:lnTo>
                    <a:lnTo>
                      <a:pt x="69" y="44"/>
                    </a:lnTo>
                    <a:close/>
                  </a:path>
                </a:pathLst>
              </a:custGeom>
              <a:solidFill>
                <a:srgbClr val="000000"/>
              </a:solidFill>
              <a:ln w="9525">
                <a:solidFill>
                  <a:schemeClr val="tx2"/>
                </a:solidFill>
                <a:round/>
                <a:headEnd/>
                <a:tailEnd/>
              </a:ln>
            </p:spPr>
            <p:txBody>
              <a:bodyPr/>
              <a:lstStyle/>
              <a:p>
                <a:endParaRPr lang="en-US" sz="3120"/>
              </a:p>
            </p:txBody>
          </p:sp>
          <p:sp>
            <p:nvSpPr>
              <p:cNvPr id="390226" name="Freeform 1106"/>
              <p:cNvSpPr>
                <a:spLocks/>
              </p:cNvSpPr>
              <p:nvPr/>
            </p:nvSpPr>
            <p:spPr bwMode="auto">
              <a:xfrm>
                <a:off x="1132" y="1810"/>
                <a:ext cx="2" cy="2"/>
              </a:xfrm>
              <a:custGeom>
                <a:avLst/>
                <a:gdLst>
                  <a:gd name="T0" fmla="*/ 5 w 5"/>
                  <a:gd name="T1" fmla="*/ 0 h 5"/>
                  <a:gd name="T2" fmla="*/ 0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27" name="Freeform 1107"/>
              <p:cNvSpPr>
                <a:spLocks/>
              </p:cNvSpPr>
              <p:nvPr/>
            </p:nvSpPr>
            <p:spPr bwMode="auto">
              <a:xfrm>
                <a:off x="1063" y="1785"/>
                <a:ext cx="35" cy="8"/>
              </a:xfrm>
              <a:custGeom>
                <a:avLst/>
                <a:gdLst>
                  <a:gd name="T0" fmla="*/ 68 w 68"/>
                  <a:gd name="T1" fmla="*/ 15 h 15"/>
                  <a:gd name="T2" fmla="*/ 47 w 68"/>
                  <a:gd name="T3" fmla="*/ 14 h 15"/>
                  <a:gd name="T4" fmla="*/ 32 w 68"/>
                  <a:gd name="T5" fmla="*/ 9 h 15"/>
                  <a:gd name="T6" fmla="*/ 21 w 68"/>
                  <a:gd name="T7" fmla="*/ 6 h 15"/>
                  <a:gd name="T8" fmla="*/ 0 w 68"/>
                  <a:gd name="T9" fmla="*/ 5 h 15"/>
                  <a:gd name="T10" fmla="*/ 0 w 68"/>
                  <a:gd name="T11" fmla="*/ 0 h 15"/>
                  <a:gd name="T12" fmla="*/ 21 w 68"/>
                  <a:gd name="T13" fmla="*/ 1 h 15"/>
                  <a:gd name="T14" fmla="*/ 35 w 68"/>
                  <a:gd name="T15" fmla="*/ 5 h 15"/>
                  <a:gd name="T16" fmla="*/ 47 w 68"/>
                  <a:gd name="T17" fmla="*/ 9 h 15"/>
                  <a:gd name="T18" fmla="*/ 68 w 68"/>
                  <a:gd name="T19" fmla="*/ 11 h 15"/>
                  <a:gd name="T20" fmla="*/ 68 w 68"/>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5">
                    <a:moveTo>
                      <a:pt x="68" y="15"/>
                    </a:moveTo>
                    <a:lnTo>
                      <a:pt x="47" y="14"/>
                    </a:lnTo>
                    <a:lnTo>
                      <a:pt x="32" y="9"/>
                    </a:lnTo>
                    <a:lnTo>
                      <a:pt x="21" y="6"/>
                    </a:lnTo>
                    <a:lnTo>
                      <a:pt x="0" y="5"/>
                    </a:lnTo>
                    <a:lnTo>
                      <a:pt x="0" y="0"/>
                    </a:lnTo>
                    <a:lnTo>
                      <a:pt x="21" y="1"/>
                    </a:lnTo>
                    <a:lnTo>
                      <a:pt x="35" y="5"/>
                    </a:lnTo>
                    <a:lnTo>
                      <a:pt x="47" y="9"/>
                    </a:lnTo>
                    <a:lnTo>
                      <a:pt x="68" y="11"/>
                    </a:lnTo>
                    <a:lnTo>
                      <a:pt x="68" y="15"/>
                    </a:lnTo>
                    <a:close/>
                  </a:path>
                </a:pathLst>
              </a:custGeom>
              <a:solidFill>
                <a:srgbClr val="000000"/>
              </a:solidFill>
              <a:ln w="9525">
                <a:solidFill>
                  <a:schemeClr val="tx2"/>
                </a:solidFill>
                <a:round/>
                <a:headEnd/>
                <a:tailEnd/>
              </a:ln>
            </p:spPr>
            <p:txBody>
              <a:bodyPr/>
              <a:lstStyle/>
              <a:p>
                <a:endParaRPr lang="en-US" sz="3120"/>
              </a:p>
            </p:txBody>
          </p:sp>
          <p:sp>
            <p:nvSpPr>
              <p:cNvPr id="390228" name="Freeform 1108"/>
              <p:cNvSpPr>
                <a:spLocks/>
              </p:cNvSpPr>
              <p:nvPr/>
            </p:nvSpPr>
            <p:spPr bwMode="auto">
              <a:xfrm>
                <a:off x="1098" y="1790"/>
                <a:ext cx="1" cy="3"/>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229" name="Freeform 1109"/>
              <p:cNvSpPr>
                <a:spLocks/>
              </p:cNvSpPr>
              <p:nvPr/>
            </p:nvSpPr>
            <p:spPr bwMode="auto">
              <a:xfrm>
                <a:off x="1062" y="1785"/>
                <a:ext cx="56" cy="34"/>
              </a:xfrm>
              <a:custGeom>
                <a:avLst/>
                <a:gdLst>
                  <a:gd name="T0" fmla="*/ 4 w 111"/>
                  <a:gd name="T1" fmla="*/ 0 h 68"/>
                  <a:gd name="T2" fmla="*/ 30 w 111"/>
                  <a:gd name="T3" fmla="*/ 21 h 68"/>
                  <a:gd name="T4" fmla="*/ 55 w 111"/>
                  <a:gd name="T5" fmla="*/ 40 h 68"/>
                  <a:gd name="T6" fmla="*/ 79 w 111"/>
                  <a:gd name="T7" fmla="*/ 52 h 68"/>
                  <a:gd name="T8" fmla="*/ 111 w 111"/>
                  <a:gd name="T9" fmla="*/ 62 h 68"/>
                  <a:gd name="T10" fmla="*/ 110 w 111"/>
                  <a:gd name="T11" fmla="*/ 68 h 68"/>
                  <a:gd name="T12" fmla="*/ 78 w 111"/>
                  <a:gd name="T13" fmla="*/ 58 h 68"/>
                  <a:gd name="T14" fmla="*/ 50 w 111"/>
                  <a:gd name="T15" fmla="*/ 44 h 68"/>
                  <a:gd name="T16" fmla="*/ 26 w 111"/>
                  <a:gd name="T17" fmla="*/ 26 h 68"/>
                  <a:gd name="T18" fmla="*/ 0 w 111"/>
                  <a:gd name="T19" fmla="*/ 5 h 68"/>
                  <a:gd name="T20" fmla="*/ 4 w 111"/>
                  <a:gd name="T2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68">
                    <a:moveTo>
                      <a:pt x="4" y="0"/>
                    </a:moveTo>
                    <a:lnTo>
                      <a:pt x="30" y="21"/>
                    </a:lnTo>
                    <a:lnTo>
                      <a:pt x="55" y="40"/>
                    </a:lnTo>
                    <a:lnTo>
                      <a:pt x="79" y="52"/>
                    </a:lnTo>
                    <a:lnTo>
                      <a:pt x="111" y="62"/>
                    </a:lnTo>
                    <a:lnTo>
                      <a:pt x="110" y="68"/>
                    </a:lnTo>
                    <a:lnTo>
                      <a:pt x="78" y="58"/>
                    </a:lnTo>
                    <a:lnTo>
                      <a:pt x="50" y="44"/>
                    </a:lnTo>
                    <a:lnTo>
                      <a:pt x="26" y="26"/>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230" name="Freeform 1110"/>
              <p:cNvSpPr>
                <a:spLocks/>
              </p:cNvSpPr>
              <p:nvPr/>
            </p:nvSpPr>
            <p:spPr bwMode="auto">
              <a:xfrm>
                <a:off x="1059" y="1785"/>
                <a:ext cx="5" cy="2"/>
              </a:xfrm>
              <a:custGeom>
                <a:avLst/>
                <a:gdLst>
                  <a:gd name="T0" fmla="*/ 9 w 10"/>
                  <a:gd name="T1" fmla="*/ 0 h 5"/>
                  <a:gd name="T2" fmla="*/ 0 w 10"/>
                  <a:gd name="T3" fmla="*/ 0 h 5"/>
                  <a:gd name="T4" fmla="*/ 6 w 10"/>
                  <a:gd name="T5" fmla="*/ 5 h 5"/>
                  <a:gd name="T6" fmla="*/ 10 w 10"/>
                  <a:gd name="T7" fmla="*/ 0 h 5"/>
                  <a:gd name="T8" fmla="*/ 9 w 10"/>
                  <a:gd name="T9" fmla="*/ 5 h 5"/>
                  <a:gd name="T10" fmla="*/ 9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9" y="0"/>
                    </a:moveTo>
                    <a:lnTo>
                      <a:pt x="0" y="0"/>
                    </a:lnTo>
                    <a:lnTo>
                      <a:pt x="6" y="5"/>
                    </a:lnTo>
                    <a:lnTo>
                      <a:pt x="10" y="0"/>
                    </a:lnTo>
                    <a:lnTo>
                      <a:pt x="9" y="5"/>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90231" name="Freeform 1111"/>
              <p:cNvSpPr>
                <a:spLocks/>
              </p:cNvSpPr>
              <p:nvPr/>
            </p:nvSpPr>
            <p:spPr bwMode="auto">
              <a:xfrm>
                <a:off x="1117" y="1816"/>
                <a:ext cx="31" cy="21"/>
              </a:xfrm>
              <a:custGeom>
                <a:avLst/>
                <a:gdLst>
                  <a:gd name="T0" fmla="*/ 1 w 62"/>
                  <a:gd name="T1" fmla="*/ 0 h 41"/>
                  <a:gd name="T2" fmla="*/ 32 w 62"/>
                  <a:gd name="T3" fmla="*/ 13 h 41"/>
                  <a:gd name="T4" fmla="*/ 48 w 62"/>
                  <a:gd name="T5" fmla="*/ 23 h 41"/>
                  <a:gd name="T6" fmla="*/ 62 w 62"/>
                  <a:gd name="T7" fmla="*/ 37 h 41"/>
                  <a:gd name="T8" fmla="*/ 58 w 62"/>
                  <a:gd name="T9" fmla="*/ 41 h 41"/>
                  <a:gd name="T10" fmla="*/ 44 w 62"/>
                  <a:gd name="T11" fmla="*/ 28 h 41"/>
                  <a:gd name="T12" fmla="*/ 30 w 62"/>
                  <a:gd name="T13" fmla="*/ 19 h 41"/>
                  <a:gd name="T14" fmla="*/ 0 w 62"/>
                  <a:gd name="T15" fmla="*/ 6 h 41"/>
                  <a:gd name="T16" fmla="*/ 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1" y="0"/>
                    </a:moveTo>
                    <a:lnTo>
                      <a:pt x="32" y="13"/>
                    </a:lnTo>
                    <a:lnTo>
                      <a:pt x="48" y="23"/>
                    </a:lnTo>
                    <a:lnTo>
                      <a:pt x="62" y="37"/>
                    </a:lnTo>
                    <a:lnTo>
                      <a:pt x="58" y="41"/>
                    </a:lnTo>
                    <a:lnTo>
                      <a:pt x="44" y="28"/>
                    </a:lnTo>
                    <a:lnTo>
                      <a:pt x="30" y="19"/>
                    </a:ln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90232" name="Freeform 1112"/>
              <p:cNvSpPr>
                <a:spLocks/>
              </p:cNvSpPr>
              <p:nvPr/>
            </p:nvSpPr>
            <p:spPr bwMode="auto">
              <a:xfrm>
                <a:off x="1117" y="1816"/>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90233" name="Freeform 1113"/>
              <p:cNvSpPr>
                <a:spLocks/>
              </p:cNvSpPr>
              <p:nvPr/>
            </p:nvSpPr>
            <p:spPr bwMode="auto">
              <a:xfrm>
                <a:off x="1099" y="1818"/>
                <a:ext cx="49" cy="19"/>
              </a:xfrm>
              <a:custGeom>
                <a:avLst/>
                <a:gdLst>
                  <a:gd name="T0" fmla="*/ 94 w 97"/>
                  <a:gd name="T1" fmla="*/ 36 h 36"/>
                  <a:gd name="T2" fmla="*/ 45 w 97"/>
                  <a:gd name="T3" fmla="*/ 15 h 36"/>
                  <a:gd name="T4" fmla="*/ 21 w 97"/>
                  <a:gd name="T5" fmla="*/ 8 h 36"/>
                  <a:gd name="T6" fmla="*/ 0 w 97"/>
                  <a:gd name="T7" fmla="*/ 4 h 36"/>
                  <a:gd name="T8" fmla="*/ 0 w 97"/>
                  <a:gd name="T9" fmla="*/ 0 h 36"/>
                  <a:gd name="T10" fmla="*/ 21 w 97"/>
                  <a:gd name="T11" fmla="*/ 3 h 36"/>
                  <a:gd name="T12" fmla="*/ 48 w 97"/>
                  <a:gd name="T13" fmla="*/ 11 h 36"/>
                  <a:gd name="T14" fmla="*/ 97 w 97"/>
                  <a:gd name="T15" fmla="*/ 32 h 36"/>
                  <a:gd name="T16" fmla="*/ 94 w 97"/>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6">
                    <a:moveTo>
                      <a:pt x="94" y="36"/>
                    </a:moveTo>
                    <a:lnTo>
                      <a:pt x="45" y="15"/>
                    </a:lnTo>
                    <a:lnTo>
                      <a:pt x="21" y="8"/>
                    </a:lnTo>
                    <a:lnTo>
                      <a:pt x="0" y="4"/>
                    </a:lnTo>
                    <a:lnTo>
                      <a:pt x="0" y="0"/>
                    </a:lnTo>
                    <a:lnTo>
                      <a:pt x="21" y="3"/>
                    </a:lnTo>
                    <a:lnTo>
                      <a:pt x="48" y="11"/>
                    </a:lnTo>
                    <a:lnTo>
                      <a:pt x="97" y="32"/>
                    </a:lnTo>
                    <a:lnTo>
                      <a:pt x="94" y="36"/>
                    </a:lnTo>
                    <a:close/>
                  </a:path>
                </a:pathLst>
              </a:custGeom>
              <a:solidFill>
                <a:srgbClr val="000000"/>
              </a:solidFill>
              <a:ln w="9525">
                <a:solidFill>
                  <a:schemeClr val="tx2"/>
                </a:solidFill>
                <a:round/>
                <a:headEnd/>
                <a:tailEnd/>
              </a:ln>
            </p:spPr>
            <p:txBody>
              <a:bodyPr/>
              <a:lstStyle/>
              <a:p>
                <a:endParaRPr lang="en-US" sz="3120"/>
              </a:p>
            </p:txBody>
          </p:sp>
          <p:sp>
            <p:nvSpPr>
              <p:cNvPr id="390234" name="Freeform 1114"/>
              <p:cNvSpPr>
                <a:spLocks/>
              </p:cNvSpPr>
              <p:nvPr/>
            </p:nvSpPr>
            <p:spPr bwMode="auto">
              <a:xfrm>
                <a:off x="1146" y="1834"/>
                <a:ext cx="2" cy="3"/>
              </a:xfrm>
              <a:custGeom>
                <a:avLst/>
                <a:gdLst>
                  <a:gd name="T0" fmla="*/ 4 w 4"/>
                  <a:gd name="T1" fmla="*/ 0 h 4"/>
                  <a:gd name="T2" fmla="*/ 1 w 4"/>
                  <a:gd name="T3" fmla="*/ 4 h 4"/>
                  <a:gd name="T4" fmla="*/ 4 w 4"/>
                  <a:gd name="T5" fmla="*/ 0 h 4"/>
                  <a:gd name="T6" fmla="*/ 0 w 4"/>
                  <a:gd name="T7" fmla="*/ 4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lnTo>
                      <a:pt x="1" y="4"/>
                    </a:lnTo>
                    <a:lnTo>
                      <a:pt x="4" y="0"/>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235" name="Freeform 1115"/>
              <p:cNvSpPr>
                <a:spLocks/>
              </p:cNvSpPr>
              <p:nvPr/>
            </p:nvSpPr>
            <p:spPr bwMode="auto">
              <a:xfrm>
                <a:off x="1098" y="1819"/>
                <a:ext cx="24" cy="45"/>
              </a:xfrm>
              <a:custGeom>
                <a:avLst/>
                <a:gdLst>
                  <a:gd name="T0" fmla="*/ 7 w 49"/>
                  <a:gd name="T1" fmla="*/ 0 h 90"/>
                  <a:gd name="T2" fmla="*/ 28 w 49"/>
                  <a:gd name="T3" fmla="*/ 43 h 90"/>
                  <a:gd name="T4" fmla="*/ 49 w 49"/>
                  <a:gd name="T5" fmla="*/ 89 h 90"/>
                  <a:gd name="T6" fmla="*/ 43 w 49"/>
                  <a:gd name="T7" fmla="*/ 90 h 90"/>
                  <a:gd name="T8" fmla="*/ 22 w 49"/>
                  <a:gd name="T9" fmla="*/ 45 h 90"/>
                  <a:gd name="T10" fmla="*/ 0 w 49"/>
                  <a:gd name="T11" fmla="*/ 2 h 90"/>
                  <a:gd name="T12" fmla="*/ 7 w 49"/>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49" h="90">
                    <a:moveTo>
                      <a:pt x="7" y="0"/>
                    </a:moveTo>
                    <a:lnTo>
                      <a:pt x="28" y="43"/>
                    </a:lnTo>
                    <a:lnTo>
                      <a:pt x="49" y="89"/>
                    </a:lnTo>
                    <a:lnTo>
                      <a:pt x="43" y="90"/>
                    </a:lnTo>
                    <a:lnTo>
                      <a:pt x="22" y="45"/>
                    </a:lnTo>
                    <a:lnTo>
                      <a:pt x="0" y="2"/>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90236" name="Freeform 1116"/>
              <p:cNvSpPr>
                <a:spLocks/>
              </p:cNvSpPr>
              <p:nvPr/>
            </p:nvSpPr>
            <p:spPr bwMode="auto">
              <a:xfrm>
                <a:off x="1097" y="1818"/>
                <a:ext cx="4" cy="3"/>
              </a:xfrm>
              <a:custGeom>
                <a:avLst/>
                <a:gdLst>
                  <a:gd name="T0" fmla="*/ 5 w 8"/>
                  <a:gd name="T1" fmla="*/ 0 h 4"/>
                  <a:gd name="T2" fmla="*/ 0 w 8"/>
                  <a:gd name="T3" fmla="*/ 0 h 4"/>
                  <a:gd name="T4" fmla="*/ 1 w 8"/>
                  <a:gd name="T5" fmla="*/ 3 h 4"/>
                  <a:gd name="T6" fmla="*/ 8 w 8"/>
                  <a:gd name="T7" fmla="*/ 1 h 4"/>
                  <a:gd name="T8" fmla="*/ 5 w 8"/>
                  <a:gd name="T9" fmla="*/ 4 h 4"/>
                  <a:gd name="T10" fmla="*/ 5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5" y="0"/>
                    </a:moveTo>
                    <a:lnTo>
                      <a:pt x="0" y="0"/>
                    </a:lnTo>
                    <a:lnTo>
                      <a:pt x="1" y="3"/>
                    </a:lnTo>
                    <a:lnTo>
                      <a:pt x="8" y="1"/>
                    </a:lnTo>
                    <a:lnTo>
                      <a:pt x="5"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37" name="Freeform 1117"/>
              <p:cNvSpPr>
                <a:spLocks/>
              </p:cNvSpPr>
              <p:nvPr/>
            </p:nvSpPr>
            <p:spPr bwMode="auto">
              <a:xfrm>
                <a:off x="1119" y="1863"/>
                <a:ext cx="31" cy="38"/>
              </a:xfrm>
              <a:custGeom>
                <a:avLst/>
                <a:gdLst>
                  <a:gd name="T0" fmla="*/ 5 w 63"/>
                  <a:gd name="T1" fmla="*/ 0 h 78"/>
                  <a:gd name="T2" fmla="*/ 18 w 63"/>
                  <a:gd name="T3" fmla="*/ 20 h 78"/>
                  <a:gd name="T4" fmla="*/ 34 w 63"/>
                  <a:gd name="T5" fmla="*/ 37 h 78"/>
                  <a:gd name="T6" fmla="*/ 49 w 63"/>
                  <a:gd name="T7" fmla="*/ 53 h 78"/>
                  <a:gd name="T8" fmla="*/ 63 w 63"/>
                  <a:gd name="T9" fmla="*/ 73 h 78"/>
                  <a:gd name="T10" fmla="*/ 58 w 63"/>
                  <a:gd name="T11" fmla="*/ 78 h 78"/>
                  <a:gd name="T12" fmla="*/ 44 w 63"/>
                  <a:gd name="T13" fmla="*/ 58 h 78"/>
                  <a:gd name="T14" fmla="*/ 29 w 63"/>
                  <a:gd name="T15" fmla="*/ 41 h 78"/>
                  <a:gd name="T16" fmla="*/ 14 w 63"/>
                  <a:gd name="T17" fmla="*/ 25 h 78"/>
                  <a:gd name="T18" fmla="*/ 0 w 63"/>
                  <a:gd name="T19" fmla="*/ 5 h 78"/>
                  <a:gd name="T20" fmla="*/ 5 w 63"/>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78">
                    <a:moveTo>
                      <a:pt x="5" y="0"/>
                    </a:moveTo>
                    <a:lnTo>
                      <a:pt x="18" y="20"/>
                    </a:lnTo>
                    <a:lnTo>
                      <a:pt x="34" y="37"/>
                    </a:lnTo>
                    <a:lnTo>
                      <a:pt x="49" y="53"/>
                    </a:lnTo>
                    <a:lnTo>
                      <a:pt x="63" y="73"/>
                    </a:lnTo>
                    <a:lnTo>
                      <a:pt x="58" y="78"/>
                    </a:lnTo>
                    <a:lnTo>
                      <a:pt x="44" y="58"/>
                    </a:lnTo>
                    <a:lnTo>
                      <a:pt x="29" y="41"/>
                    </a:lnTo>
                    <a:lnTo>
                      <a:pt x="14" y="2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38" name="Freeform 1118"/>
              <p:cNvSpPr>
                <a:spLocks/>
              </p:cNvSpPr>
              <p:nvPr/>
            </p:nvSpPr>
            <p:spPr bwMode="auto">
              <a:xfrm>
                <a:off x="1119" y="1863"/>
                <a:ext cx="3" cy="2"/>
              </a:xfrm>
              <a:custGeom>
                <a:avLst/>
                <a:gdLst>
                  <a:gd name="T0" fmla="*/ 0 w 6"/>
                  <a:gd name="T1" fmla="*/ 3 h 5"/>
                  <a:gd name="T2" fmla="*/ 0 w 6"/>
                  <a:gd name="T3" fmla="*/ 5 h 5"/>
                  <a:gd name="T4" fmla="*/ 5 w 6"/>
                  <a:gd name="T5" fmla="*/ 0 h 5"/>
                  <a:gd name="T6" fmla="*/ 6 w 6"/>
                  <a:gd name="T7" fmla="*/ 2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lnTo>
                      <a:pt x="0" y="5"/>
                    </a:lnTo>
                    <a:lnTo>
                      <a:pt x="5" y="0"/>
                    </a:lnTo>
                    <a:lnTo>
                      <a:pt x="6" y="2"/>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90239" name="Freeform 1119"/>
              <p:cNvSpPr>
                <a:spLocks/>
              </p:cNvSpPr>
              <p:nvPr/>
            </p:nvSpPr>
            <p:spPr bwMode="auto">
              <a:xfrm>
                <a:off x="1148" y="1900"/>
                <a:ext cx="21" cy="52"/>
              </a:xfrm>
              <a:custGeom>
                <a:avLst/>
                <a:gdLst>
                  <a:gd name="T0" fmla="*/ 6 w 41"/>
                  <a:gd name="T1" fmla="*/ 0 h 105"/>
                  <a:gd name="T2" fmla="*/ 17 w 41"/>
                  <a:gd name="T3" fmla="*/ 27 h 105"/>
                  <a:gd name="T4" fmla="*/ 21 w 41"/>
                  <a:gd name="T5" fmla="*/ 53 h 105"/>
                  <a:gd name="T6" fmla="*/ 29 w 41"/>
                  <a:gd name="T7" fmla="*/ 79 h 105"/>
                  <a:gd name="T8" fmla="*/ 41 w 41"/>
                  <a:gd name="T9" fmla="*/ 103 h 105"/>
                  <a:gd name="T10" fmla="*/ 35 w 41"/>
                  <a:gd name="T11" fmla="*/ 105 h 105"/>
                  <a:gd name="T12" fmla="*/ 23 w 41"/>
                  <a:gd name="T13" fmla="*/ 80 h 105"/>
                  <a:gd name="T14" fmla="*/ 15 w 41"/>
                  <a:gd name="T15" fmla="*/ 55 h 105"/>
                  <a:gd name="T16" fmla="*/ 11 w 41"/>
                  <a:gd name="T17" fmla="*/ 29 h 105"/>
                  <a:gd name="T18" fmla="*/ 0 w 41"/>
                  <a:gd name="T19" fmla="*/ 1 h 105"/>
                  <a:gd name="T20" fmla="*/ 6 w 41"/>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05">
                    <a:moveTo>
                      <a:pt x="6" y="0"/>
                    </a:moveTo>
                    <a:lnTo>
                      <a:pt x="17" y="27"/>
                    </a:lnTo>
                    <a:lnTo>
                      <a:pt x="21" y="53"/>
                    </a:lnTo>
                    <a:lnTo>
                      <a:pt x="29" y="79"/>
                    </a:lnTo>
                    <a:lnTo>
                      <a:pt x="41" y="103"/>
                    </a:lnTo>
                    <a:lnTo>
                      <a:pt x="35" y="105"/>
                    </a:lnTo>
                    <a:lnTo>
                      <a:pt x="23" y="80"/>
                    </a:lnTo>
                    <a:lnTo>
                      <a:pt x="15" y="55"/>
                    </a:lnTo>
                    <a:lnTo>
                      <a:pt x="11" y="29"/>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40" name="Freeform 1120"/>
              <p:cNvSpPr>
                <a:spLocks/>
              </p:cNvSpPr>
              <p:nvPr/>
            </p:nvSpPr>
            <p:spPr bwMode="auto">
              <a:xfrm>
                <a:off x="1148" y="1899"/>
                <a:ext cx="3" cy="2"/>
              </a:xfrm>
              <a:custGeom>
                <a:avLst/>
                <a:gdLst>
                  <a:gd name="T0" fmla="*/ 5 w 6"/>
                  <a:gd name="T1" fmla="*/ 0 h 5"/>
                  <a:gd name="T2" fmla="*/ 6 w 6"/>
                  <a:gd name="T3" fmla="*/ 2 h 5"/>
                  <a:gd name="T4" fmla="*/ 0 w 6"/>
                  <a:gd name="T5" fmla="*/ 3 h 5"/>
                  <a:gd name="T6" fmla="*/ 0 w 6"/>
                  <a:gd name="T7" fmla="*/ 5 h 5"/>
                  <a:gd name="T8" fmla="*/ 5 w 6"/>
                  <a:gd name="T9" fmla="*/ 0 h 5"/>
                </a:gdLst>
                <a:ahLst/>
                <a:cxnLst>
                  <a:cxn ang="0">
                    <a:pos x="T0" y="T1"/>
                  </a:cxn>
                  <a:cxn ang="0">
                    <a:pos x="T2" y="T3"/>
                  </a:cxn>
                  <a:cxn ang="0">
                    <a:pos x="T4" y="T5"/>
                  </a:cxn>
                  <a:cxn ang="0">
                    <a:pos x="T6" y="T7"/>
                  </a:cxn>
                  <a:cxn ang="0">
                    <a:pos x="T8" y="T9"/>
                  </a:cxn>
                </a:cxnLst>
                <a:rect l="0" t="0" r="r" b="b"/>
                <a:pathLst>
                  <a:path w="6" h="5">
                    <a:moveTo>
                      <a:pt x="5" y="0"/>
                    </a:moveTo>
                    <a:lnTo>
                      <a:pt x="6" y="2"/>
                    </a:lnTo>
                    <a:lnTo>
                      <a:pt x="0" y="3"/>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41" name="Freeform 1121"/>
              <p:cNvSpPr>
                <a:spLocks/>
              </p:cNvSpPr>
              <p:nvPr/>
            </p:nvSpPr>
            <p:spPr bwMode="auto">
              <a:xfrm>
                <a:off x="1166" y="1951"/>
                <a:ext cx="39" cy="29"/>
              </a:xfrm>
              <a:custGeom>
                <a:avLst/>
                <a:gdLst>
                  <a:gd name="T0" fmla="*/ 5 w 80"/>
                  <a:gd name="T1" fmla="*/ 0 h 58"/>
                  <a:gd name="T2" fmla="*/ 14 w 80"/>
                  <a:gd name="T3" fmla="*/ 9 h 58"/>
                  <a:gd name="T4" fmla="*/ 22 w 80"/>
                  <a:gd name="T5" fmla="*/ 16 h 58"/>
                  <a:gd name="T6" fmla="*/ 41 w 80"/>
                  <a:gd name="T7" fmla="*/ 29 h 58"/>
                  <a:gd name="T8" fmla="*/ 61 w 80"/>
                  <a:gd name="T9" fmla="*/ 38 h 58"/>
                  <a:gd name="T10" fmla="*/ 80 w 80"/>
                  <a:gd name="T11" fmla="*/ 53 h 58"/>
                  <a:gd name="T12" fmla="*/ 75 w 80"/>
                  <a:gd name="T13" fmla="*/ 58 h 58"/>
                  <a:gd name="T14" fmla="*/ 57 w 80"/>
                  <a:gd name="T15" fmla="*/ 42 h 58"/>
                  <a:gd name="T16" fmla="*/ 37 w 80"/>
                  <a:gd name="T17" fmla="*/ 33 h 58"/>
                  <a:gd name="T18" fmla="*/ 17 w 80"/>
                  <a:gd name="T19" fmla="*/ 21 h 58"/>
                  <a:gd name="T20" fmla="*/ 9 w 80"/>
                  <a:gd name="T21" fmla="*/ 13 h 58"/>
                  <a:gd name="T22" fmla="*/ 0 w 80"/>
                  <a:gd name="T23" fmla="*/ 4 h 58"/>
                  <a:gd name="T24" fmla="*/ 5 w 8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58">
                    <a:moveTo>
                      <a:pt x="5" y="0"/>
                    </a:moveTo>
                    <a:lnTo>
                      <a:pt x="14" y="9"/>
                    </a:lnTo>
                    <a:lnTo>
                      <a:pt x="22" y="16"/>
                    </a:lnTo>
                    <a:lnTo>
                      <a:pt x="41" y="29"/>
                    </a:lnTo>
                    <a:lnTo>
                      <a:pt x="61" y="38"/>
                    </a:lnTo>
                    <a:lnTo>
                      <a:pt x="80" y="53"/>
                    </a:lnTo>
                    <a:lnTo>
                      <a:pt x="75" y="58"/>
                    </a:lnTo>
                    <a:lnTo>
                      <a:pt x="57" y="42"/>
                    </a:lnTo>
                    <a:lnTo>
                      <a:pt x="37" y="33"/>
                    </a:lnTo>
                    <a:lnTo>
                      <a:pt x="17" y="21"/>
                    </a:lnTo>
                    <a:lnTo>
                      <a:pt x="9" y="13"/>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42" name="Freeform 1122"/>
              <p:cNvSpPr>
                <a:spLocks/>
              </p:cNvSpPr>
              <p:nvPr/>
            </p:nvSpPr>
            <p:spPr bwMode="auto">
              <a:xfrm>
                <a:off x="1166" y="1951"/>
                <a:ext cx="3" cy="2"/>
              </a:xfrm>
              <a:custGeom>
                <a:avLst/>
                <a:gdLst>
                  <a:gd name="T0" fmla="*/ 0 w 6"/>
                  <a:gd name="T1" fmla="*/ 3 h 4"/>
                  <a:gd name="T2" fmla="*/ 0 w 6"/>
                  <a:gd name="T3" fmla="*/ 4 h 4"/>
                  <a:gd name="T4" fmla="*/ 5 w 6"/>
                  <a:gd name="T5" fmla="*/ 0 h 4"/>
                  <a:gd name="T6" fmla="*/ 6 w 6"/>
                  <a:gd name="T7" fmla="*/ 1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lnTo>
                      <a:pt x="0" y="4"/>
                    </a:lnTo>
                    <a:lnTo>
                      <a:pt x="5" y="0"/>
                    </a:lnTo>
                    <a:lnTo>
                      <a:pt x="6" y="1"/>
                    </a:lnTo>
                    <a:lnTo>
                      <a:pt x="0" y="3"/>
                    </a:lnTo>
                    <a:close/>
                  </a:path>
                </a:pathLst>
              </a:custGeom>
              <a:solidFill>
                <a:srgbClr val="000000"/>
              </a:solidFill>
              <a:ln w="9525">
                <a:solidFill>
                  <a:schemeClr val="tx2"/>
                </a:solidFill>
                <a:round/>
                <a:headEnd/>
                <a:tailEnd/>
              </a:ln>
            </p:spPr>
            <p:txBody>
              <a:bodyPr/>
              <a:lstStyle/>
              <a:p>
                <a:endParaRPr lang="en-US" sz="3120"/>
              </a:p>
            </p:txBody>
          </p:sp>
          <p:sp>
            <p:nvSpPr>
              <p:cNvPr id="390243" name="Rectangle 1123"/>
              <p:cNvSpPr>
                <a:spLocks noChangeArrowheads="1"/>
              </p:cNvSpPr>
              <p:nvPr/>
            </p:nvSpPr>
            <p:spPr bwMode="auto">
              <a:xfrm>
                <a:off x="1201" y="1977"/>
                <a:ext cx="4" cy="3"/>
              </a:xfrm>
              <a:prstGeom prst="rect">
                <a:avLst/>
              </a:prstGeom>
              <a:solidFill>
                <a:srgbClr val="000000"/>
              </a:solidFill>
              <a:ln w="9525">
                <a:solidFill>
                  <a:schemeClr val="tx2"/>
                </a:solidFill>
                <a:miter lim="800000"/>
                <a:headEnd/>
                <a:tailEnd/>
              </a:ln>
            </p:spPr>
            <p:txBody>
              <a:bodyPr/>
              <a:lstStyle/>
              <a:p>
                <a:endParaRPr lang="en-US" sz="3120"/>
              </a:p>
            </p:txBody>
          </p:sp>
          <p:sp>
            <p:nvSpPr>
              <p:cNvPr id="390244" name="Freeform 1124"/>
              <p:cNvSpPr>
                <a:spLocks/>
              </p:cNvSpPr>
              <p:nvPr/>
            </p:nvSpPr>
            <p:spPr bwMode="auto">
              <a:xfrm>
                <a:off x="1203" y="1977"/>
                <a:ext cx="5" cy="3"/>
              </a:xfrm>
              <a:custGeom>
                <a:avLst/>
                <a:gdLst>
                  <a:gd name="T0" fmla="*/ 5 w 11"/>
                  <a:gd name="T1" fmla="*/ 2 h 7"/>
                  <a:gd name="T2" fmla="*/ 11 w 11"/>
                  <a:gd name="T3" fmla="*/ 7 h 7"/>
                  <a:gd name="T4" fmla="*/ 3 w 11"/>
                  <a:gd name="T5" fmla="*/ 7 h 7"/>
                  <a:gd name="T6" fmla="*/ 3 w 11"/>
                  <a:gd name="T7" fmla="*/ 0 h 7"/>
                  <a:gd name="T8" fmla="*/ 0 w 11"/>
                  <a:gd name="T9" fmla="*/ 7 h 7"/>
                  <a:gd name="T10" fmla="*/ 5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5" y="2"/>
                    </a:moveTo>
                    <a:lnTo>
                      <a:pt x="11" y="7"/>
                    </a:lnTo>
                    <a:lnTo>
                      <a:pt x="3" y="7"/>
                    </a:lnTo>
                    <a:lnTo>
                      <a:pt x="3" y="0"/>
                    </a:lnTo>
                    <a:lnTo>
                      <a:pt x="0" y="7"/>
                    </a:lnTo>
                    <a:lnTo>
                      <a:pt x="5" y="2"/>
                    </a:lnTo>
                    <a:close/>
                  </a:path>
                </a:pathLst>
              </a:custGeom>
              <a:solidFill>
                <a:srgbClr val="000000"/>
              </a:solidFill>
              <a:ln w="9525">
                <a:solidFill>
                  <a:schemeClr val="tx2"/>
                </a:solidFill>
                <a:round/>
                <a:headEnd/>
                <a:tailEnd/>
              </a:ln>
            </p:spPr>
            <p:txBody>
              <a:bodyPr/>
              <a:lstStyle/>
              <a:p>
                <a:endParaRPr lang="en-US" sz="3120"/>
              </a:p>
            </p:txBody>
          </p:sp>
          <p:sp>
            <p:nvSpPr>
              <p:cNvPr id="390245" name="Freeform 1125"/>
              <p:cNvSpPr>
                <a:spLocks/>
              </p:cNvSpPr>
              <p:nvPr/>
            </p:nvSpPr>
            <p:spPr bwMode="auto">
              <a:xfrm>
                <a:off x="1155" y="1942"/>
                <a:ext cx="46" cy="38"/>
              </a:xfrm>
              <a:custGeom>
                <a:avLst/>
                <a:gdLst>
                  <a:gd name="T0" fmla="*/ 90 w 93"/>
                  <a:gd name="T1" fmla="*/ 77 h 77"/>
                  <a:gd name="T2" fmla="*/ 62 w 93"/>
                  <a:gd name="T3" fmla="*/ 63 h 77"/>
                  <a:gd name="T4" fmla="*/ 36 w 93"/>
                  <a:gd name="T5" fmla="*/ 49 h 77"/>
                  <a:gd name="T6" fmla="*/ 27 w 93"/>
                  <a:gd name="T7" fmla="*/ 40 h 77"/>
                  <a:gd name="T8" fmla="*/ 17 w 93"/>
                  <a:gd name="T9" fmla="*/ 31 h 77"/>
                  <a:gd name="T10" fmla="*/ 0 w 93"/>
                  <a:gd name="T11" fmla="*/ 5 h 77"/>
                  <a:gd name="T12" fmla="*/ 4 w 93"/>
                  <a:gd name="T13" fmla="*/ 0 h 77"/>
                  <a:gd name="T14" fmla="*/ 21 w 93"/>
                  <a:gd name="T15" fmla="*/ 26 h 77"/>
                  <a:gd name="T16" fmla="*/ 30 w 93"/>
                  <a:gd name="T17" fmla="*/ 35 h 77"/>
                  <a:gd name="T18" fmla="*/ 41 w 93"/>
                  <a:gd name="T19" fmla="*/ 45 h 77"/>
                  <a:gd name="T20" fmla="*/ 65 w 93"/>
                  <a:gd name="T21" fmla="*/ 58 h 77"/>
                  <a:gd name="T22" fmla="*/ 93 w 93"/>
                  <a:gd name="T23" fmla="*/ 72 h 77"/>
                  <a:gd name="T24" fmla="*/ 90 w 93"/>
                  <a:gd name="T2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77">
                    <a:moveTo>
                      <a:pt x="90" y="77"/>
                    </a:moveTo>
                    <a:lnTo>
                      <a:pt x="62" y="63"/>
                    </a:lnTo>
                    <a:lnTo>
                      <a:pt x="36" y="49"/>
                    </a:lnTo>
                    <a:lnTo>
                      <a:pt x="27" y="40"/>
                    </a:lnTo>
                    <a:lnTo>
                      <a:pt x="17" y="31"/>
                    </a:lnTo>
                    <a:lnTo>
                      <a:pt x="0" y="5"/>
                    </a:lnTo>
                    <a:lnTo>
                      <a:pt x="4" y="0"/>
                    </a:lnTo>
                    <a:lnTo>
                      <a:pt x="21" y="26"/>
                    </a:lnTo>
                    <a:lnTo>
                      <a:pt x="30" y="35"/>
                    </a:lnTo>
                    <a:lnTo>
                      <a:pt x="41" y="45"/>
                    </a:lnTo>
                    <a:lnTo>
                      <a:pt x="65" y="58"/>
                    </a:lnTo>
                    <a:lnTo>
                      <a:pt x="93" y="72"/>
                    </a:lnTo>
                    <a:lnTo>
                      <a:pt x="90" y="77"/>
                    </a:lnTo>
                    <a:close/>
                  </a:path>
                </a:pathLst>
              </a:custGeom>
              <a:solidFill>
                <a:srgbClr val="000000"/>
              </a:solidFill>
              <a:ln w="9525">
                <a:solidFill>
                  <a:schemeClr val="tx2"/>
                </a:solidFill>
                <a:round/>
                <a:headEnd/>
                <a:tailEnd/>
              </a:ln>
            </p:spPr>
            <p:txBody>
              <a:bodyPr/>
              <a:lstStyle/>
              <a:p>
                <a:endParaRPr lang="en-US" sz="3120"/>
              </a:p>
            </p:txBody>
          </p:sp>
          <p:sp>
            <p:nvSpPr>
              <p:cNvPr id="390246" name="Freeform 1126"/>
              <p:cNvSpPr>
                <a:spLocks/>
              </p:cNvSpPr>
              <p:nvPr/>
            </p:nvSpPr>
            <p:spPr bwMode="auto">
              <a:xfrm>
                <a:off x="1200" y="1977"/>
                <a:ext cx="1" cy="3"/>
              </a:xfrm>
              <a:custGeom>
                <a:avLst/>
                <a:gdLst>
                  <a:gd name="T0" fmla="*/ 1 w 3"/>
                  <a:gd name="T1" fmla="*/ 7 h 7"/>
                  <a:gd name="T2" fmla="*/ 0 w 3"/>
                  <a:gd name="T3" fmla="*/ 7 h 7"/>
                  <a:gd name="T4" fmla="*/ 3 w 3"/>
                  <a:gd name="T5" fmla="*/ 2 h 7"/>
                  <a:gd name="T6" fmla="*/ 1 w 3"/>
                  <a:gd name="T7" fmla="*/ 0 h 7"/>
                  <a:gd name="T8" fmla="*/ 1 w 3"/>
                  <a:gd name="T9" fmla="*/ 7 h 7"/>
                </a:gdLst>
                <a:ahLst/>
                <a:cxnLst>
                  <a:cxn ang="0">
                    <a:pos x="T0" y="T1"/>
                  </a:cxn>
                  <a:cxn ang="0">
                    <a:pos x="T2" y="T3"/>
                  </a:cxn>
                  <a:cxn ang="0">
                    <a:pos x="T4" y="T5"/>
                  </a:cxn>
                  <a:cxn ang="0">
                    <a:pos x="T6" y="T7"/>
                  </a:cxn>
                  <a:cxn ang="0">
                    <a:pos x="T8" y="T9"/>
                  </a:cxn>
                </a:cxnLst>
                <a:rect l="0" t="0" r="r" b="b"/>
                <a:pathLst>
                  <a:path w="3" h="7">
                    <a:moveTo>
                      <a:pt x="1" y="7"/>
                    </a:moveTo>
                    <a:lnTo>
                      <a:pt x="0" y="7"/>
                    </a:lnTo>
                    <a:lnTo>
                      <a:pt x="3" y="2"/>
                    </a:lnTo>
                    <a:lnTo>
                      <a:pt x="1" y="0"/>
                    </a:lnTo>
                    <a:lnTo>
                      <a:pt x="1" y="7"/>
                    </a:lnTo>
                    <a:close/>
                  </a:path>
                </a:pathLst>
              </a:custGeom>
              <a:solidFill>
                <a:srgbClr val="000000"/>
              </a:solidFill>
              <a:ln w="9525">
                <a:solidFill>
                  <a:schemeClr val="tx2"/>
                </a:solidFill>
                <a:round/>
                <a:headEnd/>
                <a:tailEnd/>
              </a:ln>
            </p:spPr>
            <p:txBody>
              <a:bodyPr/>
              <a:lstStyle/>
              <a:p>
                <a:endParaRPr lang="en-US" sz="3120"/>
              </a:p>
            </p:txBody>
          </p:sp>
          <p:sp>
            <p:nvSpPr>
              <p:cNvPr id="390247" name="Freeform 1127"/>
              <p:cNvSpPr>
                <a:spLocks/>
              </p:cNvSpPr>
              <p:nvPr/>
            </p:nvSpPr>
            <p:spPr bwMode="auto">
              <a:xfrm>
                <a:off x="1138" y="1897"/>
                <a:ext cx="19" cy="46"/>
              </a:xfrm>
              <a:custGeom>
                <a:avLst/>
                <a:gdLst>
                  <a:gd name="T0" fmla="*/ 34 w 38"/>
                  <a:gd name="T1" fmla="*/ 92 h 92"/>
                  <a:gd name="T2" fmla="*/ 26 w 38"/>
                  <a:gd name="T3" fmla="*/ 68 h 92"/>
                  <a:gd name="T4" fmla="*/ 20 w 38"/>
                  <a:gd name="T5" fmla="*/ 45 h 92"/>
                  <a:gd name="T6" fmla="*/ 13 w 38"/>
                  <a:gd name="T7" fmla="*/ 24 h 92"/>
                  <a:gd name="T8" fmla="*/ 0 w 38"/>
                  <a:gd name="T9" fmla="*/ 4 h 92"/>
                  <a:gd name="T10" fmla="*/ 5 w 38"/>
                  <a:gd name="T11" fmla="*/ 0 h 92"/>
                  <a:gd name="T12" fmla="*/ 17 w 38"/>
                  <a:gd name="T13" fmla="*/ 21 h 92"/>
                  <a:gd name="T14" fmla="*/ 25 w 38"/>
                  <a:gd name="T15" fmla="*/ 42 h 92"/>
                  <a:gd name="T16" fmla="*/ 31 w 38"/>
                  <a:gd name="T17" fmla="*/ 65 h 92"/>
                  <a:gd name="T18" fmla="*/ 38 w 38"/>
                  <a:gd name="T19" fmla="*/ 89 h 92"/>
                  <a:gd name="T20" fmla="*/ 34 w 38"/>
                  <a:gd name="T2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92">
                    <a:moveTo>
                      <a:pt x="34" y="92"/>
                    </a:moveTo>
                    <a:lnTo>
                      <a:pt x="26" y="68"/>
                    </a:lnTo>
                    <a:lnTo>
                      <a:pt x="20" y="45"/>
                    </a:lnTo>
                    <a:lnTo>
                      <a:pt x="13" y="24"/>
                    </a:lnTo>
                    <a:lnTo>
                      <a:pt x="0" y="4"/>
                    </a:lnTo>
                    <a:lnTo>
                      <a:pt x="5" y="0"/>
                    </a:lnTo>
                    <a:lnTo>
                      <a:pt x="17" y="21"/>
                    </a:lnTo>
                    <a:lnTo>
                      <a:pt x="25" y="42"/>
                    </a:lnTo>
                    <a:lnTo>
                      <a:pt x="31" y="65"/>
                    </a:lnTo>
                    <a:lnTo>
                      <a:pt x="38" y="89"/>
                    </a:lnTo>
                    <a:lnTo>
                      <a:pt x="34" y="92"/>
                    </a:lnTo>
                    <a:close/>
                  </a:path>
                </a:pathLst>
              </a:custGeom>
              <a:solidFill>
                <a:srgbClr val="000000"/>
              </a:solidFill>
              <a:ln w="9525">
                <a:solidFill>
                  <a:schemeClr val="tx2"/>
                </a:solidFill>
                <a:round/>
                <a:headEnd/>
                <a:tailEnd/>
              </a:ln>
            </p:spPr>
            <p:txBody>
              <a:bodyPr/>
              <a:lstStyle/>
              <a:p>
                <a:endParaRPr lang="en-US" sz="3120"/>
              </a:p>
            </p:txBody>
          </p:sp>
          <p:sp>
            <p:nvSpPr>
              <p:cNvPr id="390248" name="Freeform 1128"/>
              <p:cNvSpPr>
                <a:spLocks/>
              </p:cNvSpPr>
              <p:nvPr/>
            </p:nvSpPr>
            <p:spPr bwMode="auto">
              <a:xfrm>
                <a:off x="1155" y="1942"/>
                <a:ext cx="2" cy="2"/>
              </a:xfrm>
              <a:custGeom>
                <a:avLst/>
                <a:gdLst>
                  <a:gd name="T0" fmla="*/ 0 w 4"/>
                  <a:gd name="T1" fmla="*/ 5 h 5"/>
                  <a:gd name="T2" fmla="*/ 0 w 4"/>
                  <a:gd name="T3" fmla="*/ 3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0" y="3"/>
                    </a:lnTo>
                    <a:lnTo>
                      <a:pt x="4"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90249" name="Freeform 1129"/>
              <p:cNvSpPr>
                <a:spLocks/>
              </p:cNvSpPr>
              <p:nvPr/>
            </p:nvSpPr>
            <p:spPr bwMode="auto">
              <a:xfrm>
                <a:off x="1132" y="1897"/>
                <a:ext cx="9" cy="34"/>
              </a:xfrm>
              <a:custGeom>
                <a:avLst/>
                <a:gdLst>
                  <a:gd name="T0" fmla="*/ 18 w 18"/>
                  <a:gd name="T1" fmla="*/ 1 h 68"/>
                  <a:gd name="T2" fmla="*/ 12 w 18"/>
                  <a:gd name="T3" fmla="*/ 16 h 68"/>
                  <a:gd name="T4" fmla="*/ 9 w 18"/>
                  <a:gd name="T5" fmla="*/ 33 h 68"/>
                  <a:gd name="T6" fmla="*/ 6 w 18"/>
                  <a:gd name="T7" fmla="*/ 68 h 68"/>
                  <a:gd name="T8" fmla="*/ 0 w 18"/>
                  <a:gd name="T9" fmla="*/ 68 h 68"/>
                  <a:gd name="T10" fmla="*/ 3 w 18"/>
                  <a:gd name="T11" fmla="*/ 33 h 68"/>
                  <a:gd name="T12" fmla="*/ 6 w 18"/>
                  <a:gd name="T13" fmla="*/ 15 h 68"/>
                  <a:gd name="T14" fmla="*/ 12 w 18"/>
                  <a:gd name="T15" fmla="*/ 0 h 68"/>
                  <a:gd name="T16" fmla="*/ 18 w 18"/>
                  <a:gd name="T17"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68">
                    <a:moveTo>
                      <a:pt x="18" y="1"/>
                    </a:moveTo>
                    <a:lnTo>
                      <a:pt x="12" y="16"/>
                    </a:lnTo>
                    <a:lnTo>
                      <a:pt x="9" y="33"/>
                    </a:lnTo>
                    <a:lnTo>
                      <a:pt x="6" y="68"/>
                    </a:lnTo>
                    <a:lnTo>
                      <a:pt x="0" y="68"/>
                    </a:lnTo>
                    <a:lnTo>
                      <a:pt x="3" y="33"/>
                    </a:lnTo>
                    <a:lnTo>
                      <a:pt x="6" y="15"/>
                    </a:lnTo>
                    <a:lnTo>
                      <a:pt x="12" y="0"/>
                    </a:lnTo>
                    <a:lnTo>
                      <a:pt x="18" y="1"/>
                    </a:lnTo>
                    <a:close/>
                  </a:path>
                </a:pathLst>
              </a:custGeom>
              <a:solidFill>
                <a:srgbClr val="000000"/>
              </a:solidFill>
              <a:ln w="9525">
                <a:solidFill>
                  <a:schemeClr val="tx2"/>
                </a:solidFill>
                <a:round/>
                <a:headEnd/>
                <a:tailEnd/>
              </a:ln>
            </p:spPr>
            <p:txBody>
              <a:bodyPr/>
              <a:lstStyle/>
              <a:p>
                <a:endParaRPr lang="en-US" sz="3120"/>
              </a:p>
            </p:txBody>
          </p:sp>
          <p:sp>
            <p:nvSpPr>
              <p:cNvPr id="390250" name="Freeform 1130"/>
              <p:cNvSpPr>
                <a:spLocks/>
              </p:cNvSpPr>
              <p:nvPr/>
            </p:nvSpPr>
            <p:spPr bwMode="auto">
              <a:xfrm>
                <a:off x="1138" y="1895"/>
                <a:ext cx="3" cy="4"/>
              </a:xfrm>
              <a:custGeom>
                <a:avLst/>
                <a:gdLst>
                  <a:gd name="T0" fmla="*/ 5 w 6"/>
                  <a:gd name="T1" fmla="*/ 5 h 9"/>
                  <a:gd name="T2" fmla="*/ 2 w 6"/>
                  <a:gd name="T3" fmla="*/ 0 h 9"/>
                  <a:gd name="T4" fmla="*/ 0 w 6"/>
                  <a:gd name="T5" fmla="*/ 5 h 9"/>
                  <a:gd name="T6" fmla="*/ 6 w 6"/>
                  <a:gd name="T7" fmla="*/ 6 h 9"/>
                  <a:gd name="T8" fmla="*/ 0 w 6"/>
                  <a:gd name="T9" fmla="*/ 9 h 9"/>
                  <a:gd name="T10" fmla="*/ 5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5" y="5"/>
                    </a:moveTo>
                    <a:lnTo>
                      <a:pt x="2" y="0"/>
                    </a:lnTo>
                    <a:lnTo>
                      <a:pt x="0" y="5"/>
                    </a:lnTo>
                    <a:lnTo>
                      <a:pt x="6" y="6"/>
                    </a:lnTo>
                    <a:lnTo>
                      <a:pt x="0" y="9"/>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90251" name="Freeform 1131"/>
              <p:cNvSpPr>
                <a:spLocks/>
              </p:cNvSpPr>
              <p:nvPr/>
            </p:nvSpPr>
            <p:spPr bwMode="auto">
              <a:xfrm>
                <a:off x="1132" y="1931"/>
                <a:ext cx="17" cy="31"/>
              </a:xfrm>
              <a:custGeom>
                <a:avLst/>
                <a:gdLst>
                  <a:gd name="T0" fmla="*/ 6 w 34"/>
                  <a:gd name="T1" fmla="*/ 0 h 61"/>
                  <a:gd name="T2" fmla="*/ 9 w 34"/>
                  <a:gd name="T3" fmla="*/ 18 h 61"/>
                  <a:gd name="T4" fmla="*/ 15 w 34"/>
                  <a:gd name="T5" fmla="*/ 29 h 61"/>
                  <a:gd name="T6" fmla="*/ 25 w 34"/>
                  <a:gd name="T7" fmla="*/ 41 h 61"/>
                  <a:gd name="T8" fmla="*/ 34 w 34"/>
                  <a:gd name="T9" fmla="*/ 59 h 61"/>
                  <a:gd name="T10" fmla="*/ 28 w 34"/>
                  <a:gd name="T11" fmla="*/ 61 h 61"/>
                  <a:gd name="T12" fmla="*/ 20 w 34"/>
                  <a:gd name="T13" fmla="*/ 46 h 61"/>
                  <a:gd name="T14" fmla="*/ 11 w 34"/>
                  <a:gd name="T15" fmla="*/ 34 h 61"/>
                  <a:gd name="T16" fmla="*/ 3 w 34"/>
                  <a:gd name="T17" fmla="*/ 20 h 61"/>
                  <a:gd name="T18" fmla="*/ 0 w 34"/>
                  <a:gd name="T19" fmla="*/ 2 h 61"/>
                  <a:gd name="T20" fmla="*/ 6 w 34"/>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1">
                    <a:moveTo>
                      <a:pt x="6" y="0"/>
                    </a:moveTo>
                    <a:lnTo>
                      <a:pt x="9" y="18"/>
                    </a:lnTo>
                    <a:lnTo>
                      <a:pt x="15" y="29"/>
                    </a:lnTo>
                    <a:lnTo>
                      <a:pt x="25" y="41"/>
                    </a:lnTo>
                    <a:lnTo>
                      <a:pt x="34" y="59"/>
                    </a:lnTo>
                    <a:lnTo>
                      <a:pt x="28" y="61"/>
                    </a:lnTo>
                    <a:lnTo>
                      <a:pt x="20" y="46"/>
                    </a:lnTo>
                    <a:lnTo>
                      <a:pt x="11" y="34"/>
                    </a:lnTo>
                    <a:lnTo>
                      <a:pt x="3" y="20"/>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52" name="Freeform 1132"/>
              <p:cNvSpPr>
                <a:spLocks/>
              </p:cNvSpPr>
              <p:nvPr/>
            </p:nvSpPr>
            <p:spPr bwMode="auto">
              <a:xfrm>
                <a:off x="1132" y="1931"/>
                <a:ext cx="3" cy="1"/>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253" name="Freeform 1133"/>
              <p:cNvSpPr>
                <a:spLocks/>
              </p:cNvSpPr>
              <p:nvPr/>
            </p:nvSpPr>
            <p:spPr bwMode="auto">
              <a:xfrm>
                <a:off x="1146" y="1961"/>
                <a:ext cx="19" cy="82"/>
              </a:xfrm>
              <a:custGeom>
                <a:avLst/>
                <a:gdLst>
                  <a:gd name="T0" fmla="*/ 6 w 38"/>
                  <a:gd name="T1" fmla="*/ 0 h 165"/>
                  <a:gd name="T2" fmla="*/ 21 w 38"/>
                  <a:gd name="T3" fmla="*/ 43 h 165"/>
                  <a:gd name="T4" fmla="*/ 30 w 38"/>
                  <a:gd name="T5" fmla="*/ 81 h 165"/>
                  <a:gd name="T6" fmla="*/ 36 w 38"/>
                  <a:gd name="T7" fmla="*/ 121 h 165"/>
                  <a:gd name="T8" fmla="*/ 38 w 38"/>
                  <a:gd name="T9" fmla="*/ 165 h 165"/>
                  <a:gd name="T10" fmla="*/ 32 w 38"/>
                  <a:gd name="T11" fmla="*/ 165 h 165"/>
                  <a:gd name="T12" fmla="*/ 30 w 38"/>
                  <a:gd name="T13" fmla="*/ 121 h 165"/>
                  <a:gd name="T14" fmla="*/ 24 w 38"/>
                  <a:gd name="T15" fmla="*/ 83 h 165"/>
                  <a:gd name="T16" fmla="*/ 15 w 38"/>
                  <a:gd name="T17" fmla="*/ 45 h 165"/>
                  <a:gd name="T18" fmla="*/ 0 w 38"/>
                  <a:gd name="T19" fmla="*/ 2 h 165"/>
                  <a:gd name="T20" fmla="*/ 6 w 38"/>
                  <a:gd name="T2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65">
                    <a:moveTo>
                      <a:pt x="6" y="0"/>
                    </a:moveTo>
                    <a:lnTo>
                      <a:pt x="21" y="43"/>
                    </a:lnTo>
                    <a:lnTo>
                      <a:pt x="30" y="81"/>
                    </a:lnTo>
                    <a:lnTo>
                      <a:pt x="36" y="121"/>
                    </a:lnTo>
                    <a:lnTo>
                      <a:pt x="38" y="165"/>
                    </a:lnTo>
                    <a:lnTo>
                      <a:pt x="32" y="165"/>
                    </a:lnTo>
                    <a:lnTo>
                      <a:pt x="30" y="121"/>
                    </a:lnTo>
                    <a:lnTo>
                      <a:pt x="24" y="83"/>
                    </a:lnTo>
                    <a:lnTo>
                      <a:pt x="15" y="4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54" name="Freeform 1134"/>
              <p:cNvSpPr>
                <a:spLocks/>
              </p:cNvSpPr>
              <p:nvPr/>
            </p:nvSpPr>
            <p:spPr bwMode="auto">
              <a:xfrm>
                <a:off x="1146" y="1961"/>
                <a:ext cx="3" cy="1"/>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55" name="Freeform 1135"/>
              <p:cNvSpPr>
                <a:spLocks/>
              </p:cNvSpPr>
              <p:nvPr/>
            </p:nvSpPr>
            <p:spPr bwMode="auto">
              <a:xfrm>
                <a:off x="1154" y="2043"/>
                <a:ext cx="11" cy="29"/>
              </a:xfrm>
              <a:custGeom>
                <a:avLst/>
                <a:gdLst>
                  <a:gd name="T0" fmla="*/ 22 w 22"/>
                  <a:gd name="T1" fmla="*/ 0 h 58"/>
                  <a:gd name="T2" fmla="*/ 22 w 22"/>
                  <a:gd name="T3" fmla="*/ 15 h 58"/>
                  <a:gd name="T4" fmla="*/ 19 w 22"/>
                  <a:gd name="T5" fmla="*/ 29 h 58"/>
                  <a:gd name="T6" fmla="*/ 14 w 22"/>
                  <a:gd name="T7" fmla="*/ 42 h 58"/>
                  <a:gd name="T8" fmla="*/ 5 w 22"/>
                  <a:gd name="T9" fmla="*/ 58 h 58"/>
                  <a:gd name="T10" fmla="*/ 0 w 22"/>
                  <a:gd name="T11" fmla="*/ 53 h 58"/>
                  <a:gd name="T12" fmla="*/ 8 w 22"/>
                  <a:gd name="T13" fmla="*/ 41 h 58"/>
                  <a:gd name="T14" fmla="*/ 13 w 22"/>
                  <a:gd name="T15" fmla="*/ 27 h 58"/>
                  <a:gd name="T16" fmla="*/ 16 w 22"/>
                  <a:gd name="T17" fmla="*/ 15 h 58"/>
                  <a:gd name="T18" fmla="*/ 16 w 22"/>
                  <a:gd name="T19" fmla="*/ 0 h 58"/>
                  <a:gd name="T20" fmla="*/ 22 w 22"/>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58">
                    <a:moveTo>
                      <a:pt x="22" y="0"/>
                    </a:moveTo>
                    <a:lnTo>
                      <a:pt x="22" y="15"/>
                    </a:lnTo>
                    <a:lnTo>
                      <a:pt x="19" y="29"/>
                    </a:lnTo>
                    <a:lnTo>
                      <a:pt x="14" y="42"/>
                    </a:lnTo>
                    <a:lnTo>
                      <a:pt x="5" y="58"/>
                    </a:lnTo>
                    <a:lnTo>
                      <a:pt x="0" y="53"/>
                    </a:lnTo>
                    <a:lnTo>
                      <a:pt x="8" y="41"/>
                    </a:lnTo>
                    <a:lnTo>
                      <a:pt x="13" y="27"/>
                    </a:lnTo>
                    <a:lnTo>
                      <a:pt x="16" y="15"/>
                    </a:lnTo>
                    <a:lnTo>
                      <a:pt x="16" y="0"/>
                    </a:lnTo>
                    <a:lnTo>
                      <a:pt x="22" y="0"/>
                    </a:lnTo>
                    <a:close/>
                  </a:path>
                </a:pathLst>
              </a:custGeom>
              <a:solidFill>
                <a:srgbClr val="000000"/>
              </a:solidFill>
              <a:ln w="9525">
                <a:solidFill>
                  <a:schemeClr val="tx2"/>
                </a:solidFill>
                <a:round/>
                <a:headEnd/>
                <a:tailEnd/>
              </a:ln>
            </p:spPr>
            <p:txBody>
              <a:bodyPr/>
              <a:lstStyle/>
              <a:p>
                <a:endParaRPr lang="en-US" sz="3120"/>
              </a:p>
            </p:txBody>
          </p:sp>
          <p:sp>
            <p:nvSpPr>
              <p:cNvPr id="390256" name="Freeform 1136"/>
              <p:cNvSpPr>
                <a:spLocks/>
              </p:cNvSpPr>
              <p:nvPr/>
            </p:nvSpPr>
            <p:spPr bwMode="auto">
              <a:xfrm>
                <a:off x="1162" y="2043"/>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57" name="Freeform 1137"/>
              <p:cNvSpPr>
                <a:spLocks/>
              </p:cNvSpPr>
              <p:nvPr/>
            </p:nvSpPr>
            <p:spPr bwMode="auto">
              <a:xfrm>
                <a:off x="1154" y="2043"/>
                <a:ext cx="8" cy="28"/>
              </a:xfrm>
              <a:custGeom>
                <a:avLst/>
                <a:gdLst>
                  <a:gd name="T0" fmla="*/ 0 w 16"/>
                  <a:gd name="T1" fmla="*/ 53 h 56"/>
                  <a:gd name="T2" fmla="*/ 6 w 16"/>
                  <a:gd name="T3" fmla="*/ 26 h 56"/>
                  <a:gd name="T4" fmla="*/ 9 w 16"/>
                  <a:gd name="T5" fmla="*/ 14 h 56"/>
                  <a:gd name="T6" fmla="*/ 11 w 16"/>
                  <a:gd name="T7" fmla="*/ 0 h 56"/>
                  <a:gd name="T8" fmla="*/ 16 w 16"/>
                  <a:gd name="T9" fmla="*/ 0 h 56"/>
                  <a:gd name="T10" fmla="*/ 14 w 16"/>
                  <a:gd name="T11" fmla="*/ 17 h 56"/>
                  <a:gd name="T12" fmla="*/ 11 w 16"/>
                  <a:gd name="T13" fmla="*/ 29 h 56"/>
                  <a:gd name="T14" fmla="*/ 5 w 16"/>
                  <a:gd name="T15" fmla="*/ 56 h 56"/>
                  <a:gd name="T16" fmla="*/ 0 w 16"/>
                  <a:gd name="T1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0" y="53"/>
                    </a:moveTo>
                    <a:lnTo>
                      <a:pt x="6" y="26"/>
                    </a:lnTo>
                    <a:lnTo>
                      <a:pt x="9" y="14"/>
                    </a:lnTo>
                    <a:lnTo>
                      <a:pt x="11" y="0"/>
                    </a:lnTo>
                    <a:lnTo>
                      <a:pt x="16" y="0"/>
                    </a:lnTo>
                    <a:lnTo>
                      <a:pt x="14" y="17"/>
                    </a:lnTo>
                    <a:lnTo>
                      <a:pt x="11" y="29"/>
                    </a:lnTo>
                    <a:lnTo>
                      <a:pt x="5" y="56"/>
                    </a:lnTo>
                    <a:lnTo>
                      <a:pt x="0" y="53"/>
                    </a:lnTo>
                    <a:close/>
                  </a:path>
                </a:pathLst>
              </a:custGeom>
              <a:solidFill>
                <a:srgbClr val="000000"/>
              </a:solidFill>
              <a:ln w="9525">
                <a:solidFill>
                  <a:schemeClr val="tx2"/>
                </a:solidFill>
                <a:round/>
                <a:headEnd/>
                <a:tailEnd/>
              </a:ln>
            </p:spPr>
            <p:txBody>
              <a:bodyPr/>
              <a:lstStyle/>
              <a:p>
                <a:endParaRPr lang="en-US" sz="3120"/>
              </a:p>
            </p:txBody>
          </p:sp>
          <p:sp>
            <p:nvSpPr>
              <p:cNvPr id="390258" name="Freeform 1138"/>
              <p:cNvSpPr>
                <a:spLocks/>
              </p:cNvSpPr>
              <p:nvPr/>
            </p:nvSpPr>
            <p:spPr bwMode="auto">
              <a:xfrm>
                <a:off x="1154" y="2070"/>
                <a:ext cx="2" cy="2"/>
              </a:xfrm>
              <a:custGeom>
                <a:avLst/>
                <a:gdLst>
                  <a:gd name="T0" fmla="*/ 5 w 5"/>
                  <a:gd name="T1" fmla="*/ 5 h 5"/>
                  <a:gd name="T2" fmla="*/ 0 w 5"/>
                  <a:gd name="T3" fmla="*/ 0 h 5"/>
                  <a:gd name="T4" fmla="*/ 5 w 5"/>
                  <a:gd name="T5" fmla="*/ 3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3"/>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90259" name="Freeform 1139"/>
              <p:cNvSpPr>
                <a:spLocks/>
              </p:cNvSpPr>
              <p:nvPr/>
            </p:nvSpPr>
            <p:spPr bwMode="auto">
              <a:xfrm>
                <a:off x="1140" y="1965"/>
                <a:ext cx="22" cy="78"/>
              </a:xfrm>
              <a:custGeom>
                <a:avLst/>
                <a:gdLst>
                  <a:gd name="T0" fmla="*/ 38 w 43"/>
                  <a:gd name="T1" fmla="*/ 157 h 157"/>
                  <a:gd name="T2" fmla="*/ 35 w 43"/>
                  <a:gd name="T3" fmla="*/ 114 h 157"/>
                  <a:gd name="T4" fmla="*/ 27 w 43"/>
                  <a:gd name="T5" fmla="*/ 79 h 157"/>
                  <a:gd name="T6" fmla="*/ 15 w 43"/>
                  <a:gd name="T7" fmla="*/ 43 h 157"/>
                  <a:gd name="T8" fmla="*/ 0 w 43"/>
                  <a:gd name="T9" fmla="*/ 3 h 157"/>
                  <a:gd name="T10" fmla="*/ 4 w 43"/>
                  <a:gd name="T11" fmla="*/ 0 h 157"/>
                  <a:gd name="T12" fmla="*/ 20 w 43"/>
                  <a:gd name="T13" fmla="*/ 40 h 157"/>
                  <a:gd name="T14" fmla="*/ 32 w 43"/>
                  <a:gd name="T15" fmla="*/ 76 h 157"/>
                  <a:gd name="T16" fmla="*/ 40 w 43"/>
                  <a:gd name="T17" fmla="*/ 114 h 157"/>
                  <a:gd name="T18" fmla="*/ 43 w 43"/>
                  <a:gd name="T19" fmla="*/ 157 h 157"/>
                  <a:gd name="T20" fmla="*/ 38 w 43"/>
                  <a:gd name="T2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57">
                    <a:moveTo>
                      <a:pt x="38" y="157"/>
                    </a:moveTo>
                    <a:lnTo>
                      <a:pt x="35" y="114"/>
                    </a:lnTo>
                    <a:lnTo>
                      <a:pt x="27" y="79"/>
                    </a:lnTo>
                    <a:lnTo>
                      <a:pt x="15" y="43"/>
                    </a:lnTo>
                    <a:lnTo>
                      <a:pt x="0" y="3"/>
                    </a:lnTo>
                    <a:lnTo>
                      <a:pt x="4" y="0"/>
                    </a:lnTo>
                    <a:lnTo>
                      <a:pt x="20" y="40"/>
                    </a:lnTo>
                    <a:lnTo>
                      <a:pt x="32" y="76"/>
                    </a:lnTo>
                    <a:lnTo>
                      <a:pt x="40" y="114"/>
                    </a:lnTo>
                    <a:lnTo>
                      <a:pt x="43" y="157"/>
                    </a:lnTo>
                    <a:lnTo>
                      <a:pt x="38" y="157"/>
                    </a:lnTo>
                    <a:close/>
                  </a:path>
                </a:pathLst>
              </a:custGeom>
              <a:solidFill>
                <a:srgbClr val="000000"/>
              </a:solidFill>
              <a:ln w="9525">
                <a:solidFill>
                  <a:schemeClr val="tx2"/>
                </a:solidFill>
                <a:round/>
                <a:headEnd/>
                <a:tailEnd/>
              </a:ln>
            </p:spPr>
            <p:txBody>
              <a:bodyPr/>
              <a:lstStyle/>
              <a:p>
                <a:endParaRPr lang="en-US" sz="3120"/>
              </a:p>
            </p:txBody>
          </p:sp>
          <p:sp>
            <p:nvSpPr>
              <p:cNvPr id="390260" name="Freeform 1140"/>
              <p:cNvSpPr>
                <a:spLocks/>
              </p:cNvSpPr>
              <p:nvPr/>
            </p:nvSpPr>
            <p:spPr bwMode="auto">
              <a:xfrm>
                <a:off x="1160" y="2043"/>
                <a:ext cx="2" cy="1"/>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61" name="Freeform 1141"/>
              <p:cNvSpPr>
                <a:spLocks/>
              </p:cNvSpPr>
              <p:nvPr/>
            </p:nvSpPr>
            <p:spPr bwMode="auto">
              <a:xfrm>
                <a:off x="1123" y="1931"/>
                <a:ext cx="20" cy="35"/>
              </a:xfrm>
              <a:custGeom>
                <a:avLst/>
                <a:gdLst>
                  <a:gd name="T0" fmla="*/ 35 w 39"/>
                  <a:gd name="T1" fmla="*/ 70 h 70"/>
                  <a:gd name="T2" fmla="*/ 24 w 39"/>
                  <a:gd name="T3" fmla="*/ 53 h 70"/>
                  <a:gd name="T4" fmla="*/ 12 w 39"/>
                  <a:gd name="T5" fmla="*/ 38 h 70"/>
                  <a:gd name="T6" fmla="*/ 3 w 39"/>
                  <a:gd name="T7" fmla="*/ 21 h 70"/>
                  <a:gd name="T8" fmla="*/ 1 w 39"/>
                  <a:gd name="T9" fmla="*/ 11 h 70"/>
                  <a:gd name="T10" fmla="*/ 0 w 39"/>
                  <a:gd name="T11" fmla="*/ 0 h 70"/>
                  <a:gd name="T12" fmla="*/ 4 w 39"/>
                  <a:gd name="T13" fmla="*/ 0 h 70"/>
                  <a:gd name="T14" fmla="*/ 6 w 39"/>
                  <a:gd name="T15" fmla="*/ 11 h 70"/>
                  <a:gd name="T16" fmla="*/ 7 w 39"/>
                  <a:gd name="T17" fmla="*/ 18 h 70"/>
                  <a:gd name="T18" fmla="*/ 17 w 39"/>
                  <a:gd name="T19" fmla="*/ 34 h 70"/>
                  <a:gd name="T20" fmla="*/ 29 w 39"/>
                  <a:gd name="T21" fmla="*/ 49 h 70"/>
                  <a:gd name="T22" fmla="*/ 39 w 39"/>
                  <a:gd name="T23" fmla="*/ 67 h 70"/>
                  <a:gd name="T24" fmla="*/ 35 w 39"/>
                  <a:gd name="T2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70">
                    <a:moveTo>
                      <a:pt x="35" y="70"/>
                    </a:moveTo>
                    <a:lnTo>
                      <a:pt x="24" y="53"/>
                    </a:lnTo>
                    <a:lnTo>
                      <a:pt x="12" y="38"/>
                    </a:lnTo>
                    <a:lnTo>
                      <a:pt x="3" y="21"/>
                    </a:lnTo>
                    <a:lnTo>
                      <a:pt x="1" y="11"/>
                    </a:lnTo>
                    <a:lnTo>
                      <a:pt x="0" y="0"/>
                    </a:lnTo>
                    <a:lnTo>
                      <a:pt x="4" y="0"/>
                    </a:lnTo>
                    <a:lnTo>
                      <a:pt x="6" y="11"/>
                    </a:lnTo>
                    <a:lnTo>
                      <a:pt x="7" y="18"/>
                    </a:lnTo>
                    <a:lnTo>
                      <a:pt x="17" y="34"/>
                    </a:lnTo>
                    <a:lnTo>
                      <a:pt x="29" y="49"/>
                    </a:lnTo>
                    <a:lnTo>
                      <a:pt x="39" y="67"/>
                    </a:lnTo>
                    <a:lnTo>
                      <a:pt x="35" y="70"/>
                    </a:lnTo>
                    <a:close/>
                  </a:path>
                </a:pathLst>
              </a:custGeom>
              <a:solidFill>
                <a:srgbClr val="000000"/>
              </a:solidFill>
              <a:ln w="9525">
                <a:solidFill>
                  <a:schemeClr val="tx2"/>
                </a:solidFill>
                <a:round/>
                <a:headEnd/>
                <a:tailEnd/>
              </a:ln>
            </p:spPr>
            <p:txBody>
              <a:bodyPr/>
              <a:lstStyle/>
              <a:p>
                <a:endParaRPr lang="en-US" sz="3120"/>
              </a:p>
            </p:txBody>
          </p:sp>
          <p:sp>
            <p:nvSpPr>
              <p:cNvPr id="390262" name="Freeform 1142"/>
              <p:cNvSpPr>
                <a:spLocks/>
              </p:cNvSpPr>
              <p:nvPr/>
            </p:nvSpPr>
            <p:spPr bwMode="auto">
              <a:xfrm>
                <a:off x="1140" y="1965"/>
                <a:ext cx="3" cy="1"/>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lnTo>
                      <a:pt x="0" y="3"/>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263" name="Freeform 1143"/>
              <p:cNvSpPr>
                <a:spLocks/>
              </p:cNvSpPr>
              <p:nvPr/>
            </p:nvSpPr>
            <p:spPr bwMode="auto">
              <a:xfrm>
                <a:off x="1123" y="1893"/>
                <a:ext cx="8" cy="39"/>
              </a:xfrm>
              <a:custGeom>
                <a:avLst/>
                <a:gdLst>
                  <a:gd name="T0" fmla="*/ 0 w 15"/>
                  <a:gd name="T1" fmla="*/ 75 h 78"/>
                  <a:gd name="T2" fmla="*/ 4 w 15"/>
                  <a:gd name="T3" fmla="*/ 37 h 78"/>
                  <a:gd name="T4" fmla="*/ 10 w 15"/>
                  <a:gd name="T5" fmla="*/ 0 h 78"/>
                  <a:gd name="T6" fmla="*/ 15 w 15"/>
                  <a:gd name="T7" fmla="*/ 3 h 78"/>
                  <a:gd name="T8" fmla="*/ 9 w 15"/>
                  <a:gd name="T9" fmla="*/ 40 h 78"/>
                  <a:gd name="T10" fmla="*/ 4 w 15"/>
                  <a:gd name="T11" fmla="*/ 78 h 78"/>
                  <a:gd name="T12" fmla="*/ 0 w 15"/>
                  <a:gd name="T13" fmla="*/ 75 h 78"/>
                </a:gdLst>
                <a:ahLst/>
                <a:cxnLst>
                  <a:cxn ang="0">
                    <a:pos x="T0" y="T1"/>
                  </a:cxn>
                  <a:cxn ang="0">
                    <a:pos x="T2" y="T3"/>
                  </a:cxn>
                  <a:cxn ang="0">
                    <a:pos x="T4" y="T5"/>
                  </a:cxn>
                  <a:cxn ang="0">
                    <a:pos x="T6" y="T7"/>
                  </a:cxn>
                  <a:cxn ang="0">
                    <a:pos x="T8" y="T9"/>
                  </a:cxn>
                  <a:cxn ang="0">
                    <a:pos x="T10" y="T11"/>
                  </a:cxn>
                  <a:cxn ang="0">
                    <a:pos x="T12" y="T13"/>
                  </a:cxn>
                </a:cxnLst>
                <a:rect l="0" t="0" r="r" b="b"/>
                <a:pathLst>
                  <a:path w="15" h="78">
                    <a:moveTo>
                      <a:pt x="0" y="75"/>
                    </a:moveTo>
                    <a:lnTo>
                      <a:pt x="4" y="37"/>
                    </a:lnTo>
                    <a:lnTo>
                      <a:pt x="10" y="0"/>
                    </a:lnTo>
                    <a:lnTo>
                      <a:pt x="15" y="3"/>
                    </a:lnTo>
                    <a:lnTo>
                      <a:pt x="9" y="40"/>
                    </a:lnTo>
                    <a:lnTo>
                      <a:pt x="4" y="78"/>
                    </a:lnTo>
                    <a:lnTo>
                      <a:pt x="0" y="75"/>
                    </a:lnTo>
                    <a:close/>
                  </a:path>
                </a:pathLst>
              </a:custGeom>
              <a:solidFill>
                <a:srgbClr val="000000"/>
              </a:solidFill>
              <a:ln w="9525">
                <a:solidFill>
                  <a:schemeClr val="tx2"/>
                </a:solidFill>
                <a:round/>
                <a:headEnd/>
                <a:tailEnd/>
              </a:ln>
            </p:spPr>
            <p:txBody>
              <a:bodyPr/>
              <a:lstStyle/>
              <a:p>
                <a:endParaRPr lang="en-US" sz="3120"/>
              </a:p>
            </p:txBody>
          </p:sp>
          <p:sp>
            <p:nvSpPr>
              <p:cNvPr id="390264" name="Freeform 1144"/>
              <p:cNvSpPr>
                <a:spLocks/>
              </p:cNvSpPr>
              <p:nvPr/>
            </p:nvSpPr>
            <p:spPr bwMode="auto">
              <a:xfrm>
                <a:off x="1123" y="1930"/>
                <a:ext cx="2" cy="2"/>
              </a:xfrm>
              <a:custGeom>
                <a:avLst/>
                <a:gdLst>
                  <a:gd name="T0" fmla="*/ 0 w 4"/>
                  <a:gd name="T1" fmla="*/ 1 h 3"/>
                  <a:gd name="T2" fmla="*/ 0 w 4"/>
                  <a:gd name="T3" fmla="*/ 0 h 3"/>
                  <a:gd name="T4" fmla="*/ 4 w 4"/>
                  <a:gd name="T5" fmla="*/ 3 h 3"/>
                  <a:gd name="T6" fmla="*/ 4 w 4"/>
                  <a:gd name="T7" fmla="*/ 1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0" y="0"/>
                    </a:lnTo>
                    <a:lnTo>
                      <a:pt x="4" y="3"/>
                    </a:lnTo>
                    <a:lnTo>
                      <a:pt x="4"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90265" name="Freeform 1145"/>
              <p:cNvSpPr>
                <a:spLocks/>
              </p:cNvSpPr>
              <p:nvPr/>
            </p:nvSpPr>
            <p:spPr bwMode="auto">
              <a:xfrm>
                <a:off x="1112" y="1870"/>
                <a:ext cx="19" cy="24"/>
              </a:xfrm>
              <a:custGeom>
                <a:avLst/>
                <a:gdLst>
                  <a:gd name="T0" fmla="*/ 32 w 37"/>
                  <a:gd name="T1" fmla="*/ 48 h 48"/>
                  <a:gd name="T2" fmla="*/ 29 w 37"/>
                  <a:gd name="T3" fmla="*/ 34 h 48"/>
                  <a:gd name="T4" fmla="*/ 22 w 37"/>
                  <a:gd name="T5" fmla="*/ 26 h 48"/>
                  <a:gd name="T6" fmla="*/ 11 w 37"/>
                  <a:gd name="T7" fmla="*/ 17 h 48"/>
                  <a:gd name="T8" fmla="*/ 0 w 37"/>
                  <a:gd name="T9" fmla="*/ 5 h 48"/>
                  <a:gd name="T10" fmla="*/ 5 w 37"/>
                  <a:gd name="T11" fmla="*/ 0 h 48"/>
                  <a:gd name="T12" fmla="*/ 14 w 37"/>
                  <a:gd name="T13" fmla="*/ 13 h 48"/>
                  <a:gd name="T14" fmla="*/ 25 w 37"/>
                  <a:gd name="T15" fmla="*/ 22 h 48"/>
                  <a:gd name="T16" fmla="*/ 34 w 37"/>
                  <a:gd name="T17" fmla="*/ 31 h 48"/>
                  <a:gd name="T18" fmla="*/ 37 w 37"/>
                  <a:gd name="T19" fmla="*/ 48 h 48"/>
                  <a:gd name="T20" fmla="*/ 32 w 37"/>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8">
                    <a:moveTo>
                      <a:pt x="32" y="48"/>
                    </a:moveTo>
                    <a:lnTo>
                      <a:pt x="29" y="34"/>
                    </a:lnTo>
                    <a:lnTo>
                      <a:pt x="22" y="26"/>
                    </a:lnTo>
                    <a:lnTo>
                      <a:pt x="11" y="17"/>
                    </a:lnTo>
                    <a:lnTo>
                      <a:pt x="0" y="5"/>
                    </a:lnTo>
                    <a:lnTo>
                      <a:pt x="5" y="0"/>
                    </a:lnTo>
                    <a:lnTo>
                      <a:pt x="14" y="13"/>
                    </a:lnTo>
                    <a:lnTo>
                      <a:pt x="25" y="22"/>
                    </a:lnTo>
                    <a:lnTo>
                      <a:pt x="34" y="31"/>
                    </a:lnTo>
                    <a:lnTo>
                      <a:pt x="37" y="48"/>
                    </a:lnTo>
                    <a:lnTo>
                      <a:pt x="32" y="48"/>
                    </a:lnTo>
                    <a:close/>
                  </a:path>
                </a:pathLst>
              </a:custGeom>
              <a:solidFill>
                <a:srgbClr val="000000"/>
              </a:solidFill>
              <a:ln w="9525">
                <a:solidFill>
                  <a:schemeClr val="tx2"/>
                </a:solidFill>
                <a:round/>
                <a:headEnd/>
                <a:tailEnd/>
              </a:ln>
            </p:spPr>
            <p:txBody>
              <a:bodyPr/>
              <a:lstStyle/>
              <a:p>
                <a:endParaRPr lang="en-US" sz="3120"/>
              </a:p>
            </p:txBody>
          </p:sp>
          <p:sp>
            <p:nvSpPr>
              <p:cNvPr id="390266" name="Freeform 1146"/>
              <p:cNvSpPr>
                <a:spLocks/>
              </p:cNvSpPr>
              <p:nvPr/>
            </p:nvSpPr>
            <p:spPr bwMode="auto">
              <a:xfrm>
                <a:off x="1128" y="1893"/>
                <a:ext cx="3"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90267" name="Freeform 1147"/>
              <p:cNvSpPr>
                <a:spLocks/>
              </p:cNvSpPr>
              <p:nvPr/>
            </p:nvSpPr>
            <p:spPr bwMode="auto">
              <a:xfrm>
                <a:off x="1093" y="1831"/>
                <a:ext cx="22" cy="41"/>
              </a:xfrm>
              <a:custGeom>
                <a:avLst/>
                <a:gdLst>
                  <a:gd name="T0" fmla="*/ 38 w 43"/>
                  <a:gd name="T1" fmla="*/ 80 h 80"/>
                  <a:gd name="T2" fmla="*/ 29 w 43"/>
                  <a:gd name="T3" fmla="*/ 59 h 80"/>
                  <a:gd name="T4" fmla="*/ 23 w 43"/>
                  <a:gd name="T5" fmla="*/ 39 h 80"/>
                  <a:gd name="T6" fmla="*/ 14 w 43"/>
                  <a:gd name="T7" fmla="*/ 23 h 80"/>
                  <a:gd name="T8" fmla="*/ 0 w 43"/>
                  <a:gd name="T9" fmla="*/ 4 h 80"/>
                  <a:gd name="T10" fmla="*/ 5 w 43"/>
                  <a:gd name="T11" fmla="*/ 0 h 80"/>
                  <a:gd name="T12" fmla="*/ 19 w 43"/>
                  <a:gd name="T13" fmla="*/ 18 h 80"/>
                  <a:gd name="T14" fmla="*/ 28 w 43"/>
                  <a:gd name="T15" fmla="*/ 36 h 80"/>
                  <a:gd name="T16" fmla="*/ 34 w 43"/>
                  <a:gd name="T17" fmla="*/ 56 h 80"/>
                  <a:gd name="T18" fmla="*/ 43 w 43"/>
                  <a:gd name="T19" fmla="*/ 77 h 80"/>
                  <a:gd name="T20" fmla="*/ 38 w 43"/>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0">
                    <a:moveTo>
                      <a:pt x="38" y="80"/>
                    </a:moveTo>
                    <a:lnTo>
                      <a:pt x="29" y="59"/>
                    </a:lnTo>
                    <a:lnTo>
                      <a:pt x="23" y="39"/>
                    </a:lnTo>
                    <a:lnTo>
                      <a:pt x="14" y="23"/>
                    </a:lnTo>
                    <a:lnTo>
                      <a:pt x="0" y="4"/>
                    </a:lnTo>
                    <a:lnTo>
                      <a:pt x="5" y="0"/>
                    </a:lnTo>
                    <a:lnTo>
                      <a:pt x="19" y="18"/>
                    </a:lnTo>
                    <a:lnTo>
                      <a:pt x="28" y="36"/>
                    </a:lnTo>
                    <a:lnTo>
                      <a:pt x="34" y="56"/>
                    </a:lnTo>
                    <a:lnTo>
                      <a:pt x="43" y="77"/>
                    </a:lnTo>
                    <a:lnTo>
                      <a:pt x="38" y="80"/>
                    </a:lnTo>
                    <a:close/>
                  </a:path>
                </a:pathLst>
              </a:custGeom>
              <a:solidFill>
                <a:srgbClr val="000000"/>
              </a:solidFill>
              <a:ln w="9525">
                <a:solidFill>
                  <a:schemeClr val="tx2"/>
                </a:solidFill>
                <a:round/>
                <a:headEnd/>
                <a:tailEnd/>
              </a:ln>
            </p:spPr>
            <p:txBody>
              <a:bodyPr/>
              <a:lstStyle/>
              <a:p>
                <a:endParaRPr lang="en-US" sz="3120"/>
              </a:p>
            </p:txBody>
          </p:sp>
          <p:sp>
            <p:nvSpPr>
              <p:cNvPr id="390268" name="Freeform 1148"/>
              <p:cNvSpPr>
                <a:spLocks/>
              </p:cNvSpPr>
              <p:nvPr/>
            </p:nvSpPr>
            <p:spPr bwMode="auto">
              <a:xfrm>
                <a:off x="1112" y="1870"/>
                <a:ext cx="3" cy="2"/>
              </a:xfrm>
              <a:custGeom>
                <a:avLst/>
                <a:gdLst>
                  <a:gd name="T0" fmla="*/ 0 w 5"/>
                  <a:gd name="T1" fmla="*/ 5 h 5"/>
                  <a:gd name="T2" fmla="*/ 0 w 5"/>
                  <a:gd name="T3" fmla="*/ 3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3"/>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90269" name="Freeform 1149"/>
              <p:cNvSpPr>
                <a:spLocks/>
              </p:cNvSpPr>
              <p:nvPr/>
            </p:nvSpPr>
            <p:spPr bwMode="auto">
              <a:xfrm>
                <a:off x="1082" y="1831"/>
                <a:ext cx="13" cy="51"/>
              </a:xfrm>
              <a:custGeom>
                <a:avLst/>
                <a:gdLst>
                  <a:gd name="T0" fmla="*/ 28 w 28"/>
                  <a:gd name="T1" fmla="*/ 4 h 100"/>
                  <a:gd name="T2" fmla="*/ 23 w 28"/>
                  <a:gd name="T3" fmla="*/ 13 h 100"/>
                  <a:gd name="T4" fmla="*/ 17 w 28"/>
                  <a:gd name="T5" fmla="*/ 27 h 100"/>
                  <a:gd name="T6" fmla="*/ 11 w 28"/>
                  <a:gd name="T7" fmla="*/ 61 h 100"/>
                  <a:gd name="T8" fmla="*/ 7 w 28"/>
                  <a:gd name="T9" fmla="*/ 100 h 100"/>
                  <a:gd name="T10" fmla="*/ 0 w 28"/>
                  <a:gd name="T11" fmla="*/ 100 h 100"/>
                  <a:gd name="T12" fmla="*/ 5 w 28"/>
                  <a:gd name="T13" fmla="*/ 61 h 100"/>
                  <a:gd name="T14" fmla="*/ 11 w 28"/>
                  <a:gd name="T15" fmla="*/ 26 h 100"/>
                  <a:gd name="T16" fmla="*/ 17 w 28"/>
                  <a:gd name="T17" fmla="*/ 12 h 100"/>
                  <a:gd name="T18" fmla="*/ 23 w 28"/>
                  <a:gd name="T19" fmla="*/ 0 h 100"/>
                  <a:gd name="T20" fmla="*/ 28 w 28"/>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00">
                    <a:moveTo>
                      <a:pt x="28" y="4"/>
                    </a:moveTo>
                    <a:lnTo>
                      <a:pt x="23" y="13"/>
                    </a:lnTo>
                    <a:lnTo>
                      <a:pt x="17" y="27"/>
                    </a:lnTo>
                    <a:lnTo>
                      <a:pt x="11" y="61"/>
                    </a:lnTo>
                    <a:lnTo>
                      <a:pt x="7" y="100"/>
                    </a:lnTo>
                    <a:lnTo>
                      <a:pt x="0" y="100"/>
                    </a:lnTo>
                    <a:lnTo>
                      <a:pt x="5" y="61"/>
                    </a:lnTo>
                    <a:lnTo>
                      <a:pt x="11" y="26"/>
                    </a:lnTo>
                    <a:lnTo>
                      <a:pt x="17" y="12"/>
                    </a:lnTo>
                    <a:lnTo>
                      <a:pt x="23" y="0"/>
                    </a:lnTo>
                    <a:lnTo>
                      <a:pt x="28" y="4"/>
                    </a:lnTo>
                    <a:close/>
                  </a:path>
                </a:pathLst>
              </a:custGeom>
              <a:solidFill>
                <a:srgbClr val="000000"/>
              </a:solidFill>
              <a:ln w="9525">
                <a:solidFill>
                  <a:schemeClr val="tx2"/>
                </a:solidFill>
                <a:round/>
                <a:headEnd/>
                <a:tailEnd/>
              </a:ln>
            </p:spPr>
            <p:txBody>
              <a:bodyPr/>
              <a:lstStyle/>
              <a:p>
                <a:endParaRPr lang="en-US" sz="3120"/>
              </a:p>
            </p:txBody>
          </p:sp>
          <p:sp>
            <p:nvSpPr>
              <p:cNvPr id="390270" name="Freeform 1150"/>
              <p:cNvSpPr>
                <a:spLocks/>
              </p:cNvSpPr>
              <p:nvPr/>
            </p:nvSpPr>
            <p:spPr bwMode="auto">
              <a:xfrm>
                <a:off x="1093" y="1830"/>
                <a:ext cx="2" cy="4"/>
              </a:xfrm>
              <a:custGeom>
                <a:avLst/>
                <a:gdLst>
                  <a:gd name="T0" fmla="*/ 5 w 5"/>
                  <a:gd name="T1" fmla="*/ 3 h 7"/>
                  <a:gd name="T2" fmla="*/ 2 w 5"/>
                  <a:gd name="T3" fmla="*/ 0 h 7"/>
                  <a:gd name="T4" fmla="*/ 0 w 5"/>
                  <a:gd name="T5" fmla="*/ 3 h 7"/>
                  <a:gd name="T6" fmla="*/ 5 w 5"/>
                  <a:gd name="T7" fmla="*/ 7 h 7"/>
                  <a:gd name="T8" fmla="*/ 0 w 5"/>
                  <a:gd name="T9" fmla="*/ 7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2" y="0"/>
                    </a:lnTo>
                    <a:lnTo>
                      <a:pt x="0" y="3"/>
                    </a:lnTo>
                    <a:lnTo>
                      <a:pt x="5" y="7"/>
                    </a:lnTo>
                    <a:lnTo>
                      <a:pt x="0" y="7"/>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90271" name="Freeform 1151"/>
              <p:cNvSpPr>
                <a:spLocks/>
              </p:cNvSpPr>
              <p:nvPr/>
            </p:nvSpPr>
            <p:spPr bwMode="auto">
              <a:xfrm>
                <a:off x="1078" y="1858"/>
                <a:ext cx="6" cy="24"/>
              </a:xfrm>
              <a:custGeom>
                <a:avLst/>
                <a:gdLst>
                  <a:gd name="T0" fmla="*/ 7 w 12"/>
                  <a:gd name="T1" fmla="*/ 49 h 49"/>
                  <a:gd name="T2" fmla="*/ 4 w 12"/>
                  <a:gd name="T3" fmla="*/ 38 h 49"/>
                  <a:gd name="T4" fmla="*/ 1 w 12"/>
                  <a:gd name="T5" fmla="*/ 24 h 49"/>
                  <a:gd name="T6" fmla="*/ 0 w 12"/>
                  <a:gd name="T7" fmla="*/ 0 h 49"/>
                  <a:gd name="T8" fmla="*/ 4 w 12"/>
                  <a:gd name="T9" fmla="*/ 0 h 49"/>
                  <a:gd name="T10" fmla="*/ 6 w 12"/>
                  <a:gd name="T11" fmla="*/ 24 h 49"/>
                  <a:gd name="T12" fmla="*/ 9 w 12"/>
                  <a:gd name="T13" fmla="*/ 38 h 49"/>
                  <a:gd name="T14" fmla="*/ 12 w 12"/>
                  <a:gd name="T15" fmla="*/ 46 h 49"/>
                  <a:gd name="T16" fmla="*/ 7 w 1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9">
                    <a:moveTo>
                      <a:pt x="7" y="49"/>
                    </a:moveTo>
                    <a:lnTo>
                      <a:pt x="4" y="38"/>
                    </a:lnTo>
                    <a:lnTo>
                      <a:pt x="1" y="24"/>
                    </a:lnTo>
                    <a:lnTo>
                      <a:pt x="0" y="0"/>
                    </a:lnTo>
                    <a:lnTo>
                      <a:pt x="4" y="0"/>
                    </a:lnTo>
                    <a:lnTo>
                      <a:pt x="6" y="24"/>
                    </a:lnTo>
                    <a:lnTo>
                      <a:pt x="9" y="38"/>
                    </a:lnTo>
                    <a:lnTo>
                      <a:pt x="12" y="46"/>
                    </a:lnTo>
                    <a:lnTo>
                      <a:pt x="7" y="49"/>
                    </a:lnTo>
                    <a:close/>
                  </a:path>
                </a:pathLst>
              </a:custGeom>
              <a:solidFill>
                <a:srgbClr val="000000"/>
              </a:solidFill>
              <a:ln w="9525">
                <a:solidFill>
                  <a:schemeClr val="tx2"/>
                </a:solidFill>
                <a:round/>
                <a:headEnd/>
                <a:tailEnd/>
              </a:ln>
            </p:spPr>
            <p:txBody>
              <a:bodyPr/>
              <a:lstStyle/>
              <a:p>
                <a:endParaRPr lang="en-US" sz="3120"/>
              </a:p>
            </p:txBody>
          </p:sp>
          <p:sp>
            <p:nvSpPr>
              <p:cNvPr id="390272" name="Freeform 1152"/>
              <p:cNvSpPr>
                <a:spLocks/>
              </p:cNvSpPr>
              <p:nvPr/>
            </p:nvSpPr>
            <p:spPr bwMode="auto">
              <a:xfrm>
                <a:off x="1082" y="1881"/>
                <a:ext cx="3" cy="1"/>
              </a:xfrm>
              <a:custGeom>
                <a:avLst/>
                <a:gdLst>
                  <a:gd name="T0" fmla="*/ 7 w 7"/>
                  <a:gd name="T1" fmla="*/ 1 h 3"/>
                  <a:gd name="T2" fmla="*/ 0 w 7"/>
                  <a:gd name="T3" fmla="*/ 3 h 3"/>
                  <a:gd name="T4" fmla="*/ 5 w 7"/>
                  <a:gd name="T5" fmla="*/ 0 h 3"/>
                  <a:gd name="T6" fmla="*/ 0 w 7"/>
                  <a:gd name="T7" fmla="*/ 1 h 3"/>
                  <a:gd name="T8" fmla="*/ 7 w 7"/>
                  <a:gd name="T9" fmla="*/ 1 h 3"/>
                </a:gdLst>
                <a:ahLst/>
                <a:cxnLst>
                  <a:cxn ang="0">
                    <a:pos x="T0" y="T1"/>
                  </a:cxn>
                  <a:cxn ang="0">
                    <a:pos x="T2" y="T3"/>
                  </a:cxn>
                  <a:cxn ang="0">
                    <a:pos x="T4" y="T5"/>
                  </a:cxn>
                  <a:cxn ang="0">
                    <a:pos x="T6" y="T7"/>
                  </a:cxn>
                  <a:cxn ang="0">
                    <a:pos x="T8" y="T9"/>
                  </a:cxn>
                </a:cxnLst>
                <a:rect l="0" t="0" r="r" b="b"/>
                <a:pathLst>
                  <a:path w="7" h="3">
                    <a:moveTo>
                      <a:pt x="7" y="1"/>
                    </a:moveTo>
                    <a:lnTo>
                      <a:pt x="0" y="3"/>
                    </a:lnTo>
                    <a:lnTo>
                      <a:pt x="5" y="0"/>
                    </a:lnTo>
                    <a:lnTo>
                      <a:pt x="0" y="1"/>
                    </a:lnTo>
                    <a:lnTo>
                      <a:pt x="7" y="1"/>
                    </a:lnTo>
                    <a:close/>
                  </a:path>
                </a:pathLst>
              </a:custGeom>
              <a:solidFill>
                <a:srgbClr val="000000"/>
              </a:solidFill>
              <a:ln w="9525">
                <a:solidFill>
                  <a:schemeClr val="tx2"/>
                </a:solidFill>
                <a:round/>
                <a:headEnd/>
                <a:tailEnd/>
              </a:ln>
            </p:spPr>
            <p:txBody>
              <a:bodyPr/>
              <a:lstStyle/>
              <a:p>
                <a:endParaRPr lang="en-US" sz="3120"/>
              </a:p>
            </p:txBody>
          </p:sp>
          <p:sp>
            <p:nvSpPr>
              <p:cNvPr id="390273" name="Freeform 1153"/>
              <p:cNvSpPr>
                <a:spLocks/>
              </p:cNvSpPr>
              <p:nvPr/>
            </p:nvSpPr>
            <p:spPr bwMode="auto">
              <a:xfrm>
                <a:off x="1078" y="1817"/>
                <a:ext cx="11" cy="42"/>
              </a:xfrm>
              <a:custGeom>
                <a:avLst/>
                <a:gdLst>
                  <a:gd name="T0" fmla="*/ 0 w 21"/>
                  <a:gd name="T1" fmla="*/ 81 h 84"/>
                  <a:gd name="T2" fmla="*/ 4 w 21"/>
                  <a:gd name="T3" fmla="*/ 56 h 84"/>
                  <a:gd name="T4" fmla="*/ 12 w 21"/>
                  <a:gd name="T5" fmla="*/ 35 h 84"/>
                  <a:gd name="T6" fmla="*/ 17 w 21"/>
                  <a:gd name="T7" fmla="*/ 18 h 84"/>
                  <a:gd name="T8" fmla="*/ 14 w 21"/>
                  <a:gd name="T9" fmla="*/ 12 h 84"/>
                  <a:gd name="T10" fmla="*/ 7 w 21"/>
                  <a:gd name="T11" fmla="*/ 4 h 84"/>
                  <a:gd name="T12" fmla="*/ 12 w 21"/>
                  <a:gd name="T13" fmla="*/ 0 h 84"/>
                  <a:gd name="T14" fmla="*/ 18 w 21"/>
                  <a:gd name="T15" fmla="*/ 7 h 84"/>
                  <a:gd name="T16" fmla="*/ 21 w 21"/>
                  <a:gd name="T17" fmla="*/ 18 h 84"/>
                  <a:gd name="T18" fmla="*/ 17 w 21"/>
                  <a:gd name="T19" fmla="*/ 38 h 84"/>
                  <a:gd name="T20" fmla="*/ 9 w 21"/>
                  <a:gd name="T21" fmla="*/ 59 h 84"/>
                  <a:gd name="T22" fmla="*/ 4 w 21"/>
                  <a:gd name="T23" fmla="*/ 84 h 84"/>
                  <a:gd name="T24" fmla="*/ 0 w 21"/>
                  <a:gd name="T25" fmla="*/ 8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84">
                    <a:moveTo>
                      <a:pt x="0" y="81"/>
                    </a:moveTo>
                    <a:lnTo>
                      <a:pt x="4" y="56"/>
                    </a:lnTo>
                    <a:lnTo>
                      <a:pt x="12" y="35"/>
                    </a:lnTo>
                    <a:lnTo>
                      <a:pt x="17" y="18"/>
                    </a:lnTo>
                    <a:lnTo>
                      <a:pt x="14" y="12"/>
                    </a:lnTo>
                    <a:lnTo>
                      <a:pt x="7" y="4"/>
                    </a:lnTo>
                    <a:lnTo>
                      <a:pt x="12" y="0"/>
                    </a:lnTo>
                    <a:lnTo>
                      <a:pt x="18" y="7"/>
                    </a:lnTo>
                    <a:lnTo>
                      <a:pt x="21" y="18"/>
                    </a:lnTo>
                    <a:lnTo>
                      <a:pt x="17" y="38"/>
                    </a:lnTo>
                    <a:lnTo>
                      <a:pt x="9" y="59"/>
                    </a:lnTo>
                    <a:lnTo>
                      <a:pt x="4" y="84"/>
                    </a:lnTo>
                    <a:lnTo>
                      <a:pt x="0" y="81"/>
                    </a:lnTo>
                    <a:close/>
                  </a:path>
                </a:pathLst>
              </a:custGeom>
              <a:solidFill>
                <a:srgbClr val="000000"/>
              </a:solidFill>
              <a:ln w="9525">
                <a:solidFill>
                  <a:schemeClr val="tx2"/>
                </a:solidFill>
                <a:round/>
                <a:headEnd/>
                <a:tailEnd/>
              </a:ln>
            </p:spPr>
            <p:txBody>
              <a:bodyPr/>
              <a:lstStyle/>
              <a:p>
                <a:endParaRPr lang="en-US" sz="3120"/>
              </a:p>
            </p:txBody>
          </p:sp>
          <p:sp>
            <p:nvSpPr>
              <p:cNvPr id="390274" name="Freeform 1154"/>
              <p:cNvSpPr>
                <a:spLocks/>
              </p:cNvSpPr>
              <p:nvPr/>
            </p:nvSpPr>
            <p:spPr bwMode="auto">
              <a:xfrm>
                <a:off x="1078" y="1857"/>
                <a:ext cx="2" cy="2"/>
              </a:xfrm>
              <a:custGeom>
                <a:avLst/>
                <a:gdLst>
                  <a:gd name="T0" fmla="*/ 0 w 4"/>
                  <a:gd name="T1" fmla="*/ 1 h 3"/>
                  <a:gd name="T2" fmla="*/ 0 w 4"/>
                  <a:gd name="T3" fmla="*/ 0 h 3"/>
                  <a:gd name="T4" fmla="*/ 4 w 4"/>
                  <a:gd name="T5" fmla="*/ 3 h 3"/>
                  <a:gd name="T6" fmla="*/ 4 w 4"/>
                  <a:gd name="T7" fmla="*/ 1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0" y="0"/>
                    </a:lnTo>
                    <a:lnTo>
                      <a:pt x="4" y="3"/>
                    </a:lnTo>
                    <a:lnTo>
                      <a:pt x="4" y="1"/>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90275" name="Freeform 1155"/>
              <p:cNvSpPr>
                <a:spLocks/>
              </p:cNvSpPr>
              <p:nvPr/>
            </p:nvSpPr>
            <p:spPr bwMode="auto">
              <a:xfrm>
                <a:off x="1065" y="1801"/>
                <a:ext cx="19" cy="18"/>
              </a:xfrm>
              <a:custGeom>
                <a:avLst/>
                <a:gdLst>
                  <a:gd name="T0" fmla="*/ 35 w 38"/>
                  <a:gd name="T1" fmla="*/ 36 h 36"/>
                  <a:gd name="T2" fmla="*/ 20 w 38"/>
                  <a:gd name="T3" fmla="*/ 23 h 36"/>
                  <a:gd name="T4" fmla="*/ 0 w 38"/>
                  <a:gd name="T5" fmla="*/ 4 h 36"/>
                  <a:gd name="T6" fmla="*/ 3 w 38"/>
                  <a:gd name="T7" fmla="*/ 0 h 36"/>
                  <a:gd name="T8" fmla="*/ 23 w 38"/>
                  <a:gd name="T9" fmla="*/ 18 h 36"/>
                  <a:gd name="T10" fmla="*/ 38 w 38"/>
                  <a:gd name="T11" fmla="*/ 32 h 36"/>
                  <a:gd name="T12" fmla="*/ 35 w 3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8" h="36">
                    <a:moveTo>
                      <a:pt x="35" y="36"/>
                    </a:moveTo>
                    <a:lnTo>
                      <a:pt x="20" y="23"/>
                    </a:lnTo>
                    <a:lnTo>
                      <a:pt x="0" y="4"/>
                    </a:lnTo>
                    <a:lnTo>
                      <a:pt x="3" y="0"/>
                    </a:lnTo>
                    <a:lnTo>
                      <a:pt x="23" y="18"/>
                    </a:lnTo>
                    <a:lnTo>
                      <a:pt x="38" y="32"/>
                    </a:lnTo>
                    <a:lnTo>
                      <a:pt x="35" y="36"/>
                    </a:lnTo>
                    <a:close/>
                  </a:path>
                </a:pathLst>
              </a:custGeom>
              <a:solidFill>
                <a:srgbClr val="000000"/>
              </a:solidFill>
              <a:ln w="9525">
                <a:solidFill>
                  <a:schemeClr val="tx2"/>
                </a:solidFill>
                <a:round/>
                <a:headEnd/>
                <a:tailEnd/>
              </a:ln>
            </p:spPr>
            <p:txBody>
              <a:bodyPr/>
              <a:lstStyle/>
              <a:p>
                <a:endParaRPr lang="en-US" sz="3120"/>
              </a:p>
            </p:txBody>
          </p:sp>
          <p:sp>
            <p:nvSpPr>
              <p:cNvPr id="390276" name="Freeform 1156"/>
              <p:cNvSpPr>
                <a:spLocks/>
              </p:cNvSpPr>
              <p:nvPr/>
            </p:nvSpPr>
            <p:spPr bwMode="auto">
              <a:xfrm>
                <a:off x="1082" y="1817"/>
                <a:ext cx="2" cy="2"/>
              </a:xfrm>
              <a:custGeom>
                <a:avLst/>
                <a:gdLst>
                  <a:gd name="T0" fmla="*/ 5 w 5"/>
                  <a:gd name="T1" fmla="*/ 0 h 4"/>
                  <a:gd name="T2" fmla="*/ 2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4"/>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77" name="Freeform 1157"/>
              <p:cNvSpPr>
                <a:spLocks/>
              </p:cNvSpPr>
              <p:nvPr/>
            </p:nvSpPr>
            <p:spPr bwMode="auto">
              <a:xfrm>
                <a:off x="979" y="1752"/>
                <a:ext cx="87" cy="51"/>
              </a:xfrm>
              <a:custGeom>
                <a:avLst/>
                <a:gdLst>
                  <a:gd name="T0" fmla="*/ 171 w 176"/>
                  <a:gd name="T1" fmla="*/ 103 h 103"/>
                  <a:gd name="T2" fmla="*/ 129 w 176"/>
                  <a:gd name="T3" fmla="*/ 70 h 103"/>
                  <a:gd name="T4" fmla="*/ 90 w 176"/>
                  <a:gd name="T5" fmla="*/ 47 h 103"/>
                  <a:gd name="T6" fmla="*/ 0 w 176"/>
                  <a:gd name="T7" fmla="*/ 5 h 103"/>
                  <a:gd name="T8" fmla="*/ 4 w 176"/>
                  <a:gd name="T9" fmla="*/ 0 h 103"/>
                  <a:gd name="T10" fmla="*/ 94 w 176"/>
                  <a:gd name="T11" fmla="*/ 43 h 103"/>
                  <a:gd name="T12" fmla="*/ 133 w 176"/>
                  <a:gd name="T13" fmla="*/ 65 h 103"/>
                  <a:gd name="T14" fmla="*/ 176 w 176"/>
                  <a:gd name="T15" fmla="*/ 99 h 103"/>
                  <a:gd name="T16" fmla="*/ 171 w 176"/>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03">
                    <a:moveTo>
                      <a:pt x="171" y="103"/>
                    </a:moveTo>
                    <a:lnTo>
                      <a:pt x="129" y="70"/>
                    </a:lnTo>
                    <a:lnTo>
                      <a:pt x="90" y="47"/>
                    </a:lnTo>
                    <a:lnTo>
                      <a:pt x="0" y="5"/>
                    </a:lnTo>
                    <a:lnTo>
                      <a:pt x="4" y="0"/>
                    </a:lnTo>
                    <a:lnTo>
                      <a:pt x="94" y="43"/>
                    </a:lnTo>
                    <a:lnTo>
                      <a:pt x="133" y="65"/>
                    </a:lnTo>
                    <a:lnTo>
                      <a:pt x="176" y="99"/>
                    </a:lnTo>
                    <a:lnTo>
                      <a:pt x="171" y="103"/>
                    </a:lnTo>
                    <a:close/>
                  </a:path>
                </a:pathLst>
              </a:custGeom>
              <a:solidFill>
                <a:srgbClr val="000000"/>
              </a:solidFill>
              <a:ln w="9525">
                <a:solidFill>
                  <a:schemeClr val="tx2"/>
                </a:solidFill>
                <a:round/>
                <a:headEnd/>
                <a:tailEnd/>
              </a:ln>
            </p:spPr>
            <p:txBody>
              <a:bodyPr/>
              <a:lstStyle/>
              <a:p>
                <a:endParaRPr lang="en-US" sz="3120"/>
              </a:p>
            </p:txBody>
          </p:sp>
          <p:sp>
            <p:nvSpPr>
              <p:cNvPr id="390278" name="Freeform 1158"/>
              <p:cNvSpPr>
                <a:spLocks/>
              </p:cNvSpPr>
              <p:nvPr/>
            </p:nvSpPr>
            <p:spPr bwMode="auto">
              <a:xfrm>
                <a:off x="1064" y="1801"/>
                <a:ext cx="2" cy="2"/>
              </a:xfrm>
              <a:custGeom>
                <a:avLst/>
                <a:gdLst>
                  <a:gd name="T0" fmla="*/ 5 w 5"/>
                  <a:gd name="T1" fmla="*/ 0 h 4"/>
                  <a:gd name="T2" fmla="*/ 0 w 5"/>
                  <a:gd name="T3" fmla="*/ 4 h 4"/>
                  <a:gd name="T4" fmla="*/ 2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2"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79" name="Freeform 1159"/>
              <p:cNvSpPr>
                <a:spLocks/>
              </p:cNvSpPr>
              <p:nvPr/>
            </p:nvSpPr>
            <p:spPr bwMode="auto">
              <a:xfrm>
                <a:off x="973" y="1752"/>
                <a:ext cx="7" cy="3"/>
              </a:xfrm>
              <a:custGeom>
                <a:avLst/>
                <a:gdLst>
                  <a:gd name="T0" fmla="*/ 14 w 14"/>
                  <a:gd name="T1" fmla="*/ 5 h 8"/>
                  <a:gd name="T2" fmla="*/ 3 w 14"/>
                  <a:gd name="T3" fmla="*/ 8 h 8"/>
                  <a:gd name="T4" fmla="*/ 0 w 14"/>
                  <a:gd name="T5" fmla="*/ 3 h 8"/>
                  <a:gd name="T6" fmla="*/ 10 w 14"/>
                  <a:gd name="T7" fmla="*/ 0 h 8"/>
                  <a:gd name="T8" fmla="*/ 14 w 14"/>
                  <a:gd name="T9" fmla="*/ 5 h 8"/>
                </a:gdLst>
                <a:ahLst/>
                <a:cxnLst>
                  <a:cxn ang="0">
                    <a:pos x="T0" y="T1"/>
                  </a:cxn>
                  <a:cxn ang="0">
                    <a:pos x="T2" y="T3"/>
                  </a:cxn>
                  <a:cxn ang="0">
                    <a:pos x="T4" y="T5"/>
                  </a:cxn>
                  <a:cxn ang="0">
                    <a:pos x="T6" y="T7"/>
                  </a:cxn>
                  <a:cxn ang="0">
                    <a:pos x="T8" y="T9"/>
                  </a:cxn>
                </a:cxnLst>
                <a:rect l="0" t="0" r="r" b="b"/>
                <a:pathLst>
                  <a:path w="14" h="8">
                    <a:moveTo>
                      <a:pt x="14" y="5"/>
                    </a:moveTo>
                    <a:lnTo>
                      <a:pt x="3" y="8"/>
                    </a:lnTo>
                    <a:lnTo>
                      <a:pt x="0" y="3"/>
                    </a:lnTo>
                    <a:lnTo>
                      <a:pt x="10" y="0"/>
                    </a:lnTo>
                    <a:lnTo>
                      <a:pt x="14" y="5"/>
                    </a:lnTo>
                    <a:close/>
                  </a:path>
                </a:pathLst>
              </a:custGeom>
              <a:solidFill>
                <a:srgbClr val="000000"/>
              </a:solidFill>
              <a:ln w="9525">
                <a:solidFill>
                  <a:schemeClr val="tx2"/>
                </a:solidFill>
                <a:round/>
                <a:headEnd/>
                <a:tailEnd/>
              </a:ln>
            </p:spPr>
            <p:txBody>
              <a:bodyPr/>
              <a:lstStyle/>
              <a:p>
                <a:endParaRPr lang="en-US" sz="3120"/>
              </a:p>
            </p:txBody>
          </p:sp>
          <p:sp>
            <p:nvSpPr>
              <p:cNvPr id="390280" name="Freeform 1160"/>
              <p:cNvSpPr>
                <a:spLocks/>
              </p:cNvSpPr>
              <p:nvPr/>
            </p:nvSpPr>
            <p:spPr bwMode="auto">
              <a:xfrm>
                <a:off x="979" y="1752"/>
                <a:ext cx="1" cy="2"/>
              </a:xfrm>
              <a:custGeom>
                <a:avLst/>
                <a:gdLst>
                  <a:gd name="T0" fmla="*/ 4 w 4"/>
                  <a:gd name="T1" fmla="*/ 0 h 5"/>
                  <a:gd name="T2" fmla="*/ 2 w 4"/>
                  <a:gd name="T3" fmla="*/ 0 h 5"/>
                  <a:gd name="T4" fmla="*/ 0 w 4"/>
                  <a:gd name="T5" fmla="*/ 0 h 5"/>
                  <a:gd name="T6" fmla="*/ 4 w 4"/>
                  <a:gd name="T7" fmla="*/ 5 h 5"/>
                  <a:gd name="T8" fmla="*/ 0 w 4"/>
                  <a:gd name="T9" fmla="*/ 5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2" y="0"/>
                    </a:lnTo>
                    <a:lnTo>
                      <a:pt x="0" y="0"/>
                    </a:lnTo>
                    <a:lnTo>
                      <a:pt x="4" y="5"/>
                    </a:lnTo>
                    <a:lnTo>
                      <a:pt x="0" y="5"/>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281" name="Freeform 1161"/>
              <p:cNvSpPr>
                <a:spLocks/>
              </p:cNvSpPr>
              <p:nvPr/>
            </p:nvSpPr>
            <p:spPr bwMode="auto">
              <a:xfrm>
                <a:off x="973" y="1754"/>
                <a:ext cx="29" cy="82"/>
              </a:xfrm>
              <a:custGeom>
                <a:avLst/>
                <a:gdLst>
                  <a:gd name="T0" fmla="*/ 6 w 58"/>
                  <a:gd name="T1" fmla="*/ 0 h 164"/>
                  <a:gd name="T2" fmla="*/ 22 w 58"/>
                  <a:gd name="T3" fmla="*/ 42 h 164"/>
                  <a:gd name="T4" fmla="*/ 32 w 58"/>
                  <a:gd name="T5" fmla="*/ 80 h 164"/>
                  <a:gd name="T6" fmla="*/ 43 w 58"/>
                  <a:gd name="T7" fmla="*/ 118 h 164"/>
                  <a:gd name="T8" fmla="*/ 58 w 58"/>
                  <a:gd name="T9" fmla="*/ 162 h 164"/>
                  <a:gd name="T10" fmla="*/ 52 w 58"/>
                  <a:gd name="T11" fmla="*/ 164 h 164"/>
                  <a:gd name="T12" fmla="*/ 37 w 58"/>
                  <a:gd name="T13" fmla="*/ 120 h 164"/>
                  <a:gd name="T14" fmla="*/ 26 w 58"/>
                  <a:gd name="T15" fmla="*/ 82 h 164"/>
                  <a:gd name="T16" fmla="*/ 16 w 58"/>
                  <a:gd name="T17" fmla="*/ 44 h 164"/>
                  <a:gd name="T18" fmla="*/ 0 w 58"/>
                  <a:gd name="T19" fmla="*/ 1 h 164"/>
                  <a:gd name="T20" fmla="*/ 6 w 58"/>
                  <a:gd name="T2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64">
                    <a:moveTo>
                      <a:pt x="6" y="0"/>
                    </a:moveTo>
                    <a:lnTo>
                      <a:pt x="22" y="42"/>
                    </a:lnTo>
                    <a:lnTo>
                      <a:pt x="32" y="80"/>
                    </a:lnTo>
                    <a:lnTo>
                      <a:pt x="43" y="118"/>
                    </a:lnTo>
                    <a:lnTo>
                      <a:pt x="58" y="162"/>
                    </a:lnTo>
                    <a:lnTo>
                      <a:pt x="52" y="164"/>
                    </a:lnTo>
                    <a:lnTo>
                      <a:pt x="37" y="120"/>
                    </a:lnTo>
                    <a:lnTo>
                      <a:pt x="26" y="82"/>
                    </a:lnTo>
                    <a:lnTo>
                      <a:pt x="16" y="44"/>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82" name="Freeform 1162"/>
              <p:cNvSpPr>
                <a:spLocks/>
              </p:cNvSpPr>
              <p:nvPr/>
            </p:nvSpPr>
            <p:spPr bwMode="auto">
              <a:xfrm>
                <a:off x="972" y="1753"/>
                <a:ext cx="4" cy="2"/>
              </a:xfrm>
              <a:custGeom>
                <a:avLst/>
                <a:gdLst>
                  <a:gd name="T0" fmla="*/ 3 w 7"/>
                  <a:gd name="T1" fmla="*/ 0 h 5"/>
                  <a:gd name="T2" fmla="*/ 0 w 7"/>
                  <a:gd name="T3" fmla="*/ 0 h 5"/>
                  <a:gd name="T4" fmla="*/ 1 w 7"/>
                  <a:gd name="T5" fmla="*/ 3 h 5"/>
                  <a:gd name="T6" fmla="*/ 7 w 7"/>
                  <a:gd name="T7" fmla="*/ 2 h 5"/>
                  <a:gd name="T8" fmla="*/ 6 w 7"/>
                  <a:gd name="T9" fmla="*/ 5 h 5"/>
                  <a:gd name="T10" fmla="*/ 3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3" y="0"/>
                    </a:moveTo>
                    <a:lnTo>
                      <a:pt x="0" y="0"/>
                    </a:lnTo>
                    <a:lnTo>
                      <a:pt x="1" y="3"/>
                    </a:lnTo>
                    <a:lnTo>
                      <a:pt x="7" y="2"/>
                    </a:lnTo>
                    <a:lnTo>
                      <a:pt x="6" y="5"/>
                    </a:lnTo>
                    <a:lnTo>
                      <a:pt x="3" y="0"/>
                    </a:lnTo>
                    <a:close/>
                  </a:path>
                </a:pathLst>
              </a:custGeom>
              <a:solidFill>
                <a:srgbClr val="000000"/>
              </a:solidFill>
              <a:ln w="9525">
                <a:solidFill>
                  <a:schemeClr val="tx2"/>
                </a:solidFill>
                <a:round/>
                <a:headEnd/>
                <a:tailEnd/>
              </a:ln>
            </p:spPr>
            <p:txBody>
              <a:bodyPr/>
              <a:lstStyle/>
              <a:p>
                <a:endParaRPr lang="en-US" sz="3120"/>
              </a:p>
            </p:txBody>
          </p:sp>
          <p:sp>
            <p:nvSpPr>
              <p:cNvPr id="390283" name="Freeform 1163"/>
              <p:cNvSpPr>
                <a:spLocks/>
              </p:cNvSpPr>
              <p:nvPr/>
            </p:nvSpPr>
            <p:spPr bwMode="auto">
              <a:xfrm>
                <a:off x="999" y="1835"/>
                <a:ext cx="32" cy="106"/>
              </a:xfrm>
              <a:custGeom>
                <a:avLst/>
                <a:gdLst>
                  <a:gd name="T0" fmla="*/ 6 w 66"/>
                  <a:gd name="T1" fmla="*/ 0 h 212"/>
                  <a:gd name="T2" fmla="*/ 29 w 66"/>
                  <a:gd name="T3" fmla="*/ 54 h 212"/>
                  <a:gd name="T4" fmla="*/ 47 w 66"/>
                  <a:gd name="T5" fmla="*/ 104 h 212"/>
                  <a:gd name="T6" fmla="*/ 61 w 66"/>
                  <a:gd name="T7" fmla="*/ 154 h 212"/>
                  <a:gd name="T8" fmla="*/ 66 w 66"/>
                  <a:gd name="T9" fmla="*/ 183 h 212"/>
                  <a:gd name="T10" fmla="*/ 66 w 66"/>
                  <a:gd name="T11" fmla="*/ 212 h 212"/>
                  <a:gd name="T12" fmla="*/ 60 w 66"/>
                  <a:gd name="T13" fmla="*/ 212 h 212"/>
                  <a:gd name="T14" fmla="*/ 60 w 66"/>
                  <a:gd name="T15" fmla="*/ 183 h 212"/>
                  <a:gd name="T16" fmla="*/ 55 w 66"/>
                  <a:gd name="T17" fmla="*/ 156 h 212"/>
                  <a:gd name="T18" fmla="*/ 41 w 66"/>
                  <a:gd name="T19" fmla="*/ 105 h 212"/>
                  <a:gd name="T20" fmla="*/ 23 w 66"/>
                  <a:gd name="T21" fmla="*/ 55 h 212"/>
                  <a:gd name="T22" fmla="*/ 0 w 66"/>
                  <a:gd name="T23" fmla="*/ 2 h 212"/>
                  <a:gd name="T24" fmla="*/ 6 w 66"/>
                  <a:gd name="T25"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12">
                    <a:moveTo>
                      <a:pt x="6" y="0"/>
                    </a:moveTo>
                    <a:lnTo>
                      <a:pt x="29" y="54"/>
                    </a:lnTo>
                    <a:lnTo>
                      <a:pt x="47" y="104"/>
                    </a:lnTo>
                    <a:lnTo>
                      <a:pt x="61" y="154"/>
                    </a:lnTo>
                    <a:lnTo>
                      <a:pt x="66" y="183"/>
                    </a:lnTo>
                    <a:lnTo>
                      <a:pt x="66" y="212"/>
                    </a:lnTo>
                    <a:lnTo>
                      <a:pt x="60" y="212"/>
                    </a:lnTo>
                    <a:lnTo>
                      <a:pt x="60" y="183"/>
                    </a:lnTo>
                    <a:lnTo>
                      <a:pt x="55" y="156"/>
                    </a:lnTo>
                    <a:lnTo>
                      <a:pt x="41" y="105"/>
                    </a:lnTo>
                    <a:lnTo>
                      <a:pt x="23" y="55"/>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84" name="Freeform 1164"/>
              <p:cNvSpPr>
                <a:spLocks/>
              </p:cNvSpPr>
              <p:nvPr/>
            </p:nvSpPr>
            <p:spPr bwMode="auto">
              <a:xfrm>
                <a:off x="999" y="1835"/>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w="9525">
                <a:solidFill>
                  <a:schemeClr val="tx2"/>
                </a:solidFill>
                <a:round/>
                <a:headEnd/>
                <a:tailEnd/>
              </a:ln>
            </p:spPr>
            <p:txBody>
              <a:bodyPr/>
              <a:lstStyle/>
              <a:p>
                <a:endParaRPr lang="en-US" sz="3120"/>
              </a:p>
            </p:txBody>
          </p:sp>
          <p:sp>
            <p:nvSpPr>
              <p:cNvPr id="390285" name="Rectangle 1165"/>
              <p:cNvSpPr>
                <a:spLocks noChangeArrowheads="1"/>
              </p:cNvSpPr>
              <p:nvPr/>
            </p:nvSpPr>
            <p:spPr bwMode="auto">
              <a:xfrm>
                <a:off x="1028" y="1941"/>
                <a:ext cx="3" cy="43"/>
              </a:xfrm>
              <a:prstGeom prst="rect">
                <a:avLst/>
              </a:prstGeom>
              <a:solidFill>
                <a:srgbClr val="000000"/>
              </a:solidFill>
              <a:ln w="9525">
                <a:solidFill>
                  <a:schemeClr val="tx2"/>
                </a:solidFill>
                <a:miter lim="800000"/>
                <a:headEnd/>
                <a:tailEnd/>
              </a:ln>
            </p:spPr>
            <p:txBody>
              <a:bodyPr/>
              <a:lstStyle/>
              <a:p>
                <a:endParaRPr lang="en-US" sz="3120"/>
              </a:p>
            </p:txBody>
          </p:sp>
          <p:sp>
            <p:nvSpPr>
              <p:cNvPr id="390286" name="Freeform 1166"/>
              <p:cNvSpPr>
                <a:spLocks/>
              </p:cNvSpPr>
              <p:nvPr/>
            </p:nvSpPr>
            <p:spPr bwMode="auto">
              <a:xfrm>
                <a:off x="1028" y="194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87" name="Freeform 1167"/>
              <p:cNvSpPr>
                <a:spLocks/>
              </p:cNvSpPr>
              <p:nvPr/>
            </p:nvSpPr>
            <p:spPr bwMode="auto">
              <a:xfrm>
                <a:off x="1018" y="1984"/>
                <a:ext cx="13" cy="76"/>
              </a:xfrm>
              <a:custGeom>
                <a:avLst/>
                <a:gdLst>
                  <a:gd name="T0" fmla="*/ 28 w 28"/>
                  <a:gd name="T1" fmla="*/ 0 h 154"/>
                  <a:gd name="T2" fmla="*/ 25 w 28"/>
                  <a:gd name="T3" fmla="*/ 41 h 154"/>
                  <a:gd name="T4" fmla="*/ 17 w 28"/>
                  <a:gd name="T5" fmla="*/ 76 h 154"/>
                  <a:gd name="T6" fmla="*/ 11 w 28"/>
                  <a:gd name="T7" fmla="*/ 113 h 154"/>
                  <a:gd name="T8" fmla="*/ 6 w 28"/>
                  <a:gd name="T9" fmla="*/ 154 h 154"/>
                  <a:gd name="T10" fmla="*/ 0 w 28"/>
                  <a:gd name="T11" fmla="*/ 154 h 154"/>
                  <a:gd name="T12" fmla="*/ 5 w 28"/>
                  <a:gd name="T13" fmla="*/ 113 h 154"/>
                  <a:gd name="T14" fmla="*/ 11 w 28"/>
                  <a:gd name="T15" fmla="*/ 76 h 154"/>
                  <a:gd name="T16" fmla="*/ 19 w 28"/>
                  <a:gd name="T17" fmla="*/ 41 h 154"/>
                  <a:gd name="T18" fmla="*/ 22 w 28"/>
                  <a:gd name="T19" fmla="*/ 0 h 154"/>
                  <a:gd name="T20" fmla="*/ 28 w 28"/>
                  <a:gd name="T2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54">
                    <a:moveTo>
                      <a:pt x="28" y="0"/>
                    </a:moveTo>
                    <a:lnTo>
                      <a:pt x="25" y="41"/>
                    </a:lnTo>
                    <a:lnTo>
                      <a:pt x="17" y="76"/>
                    </a:lnTo>
                    <a:lnTo>
                      <a:pt x="11" y="113"/>
                    </a:lnTo>
                    <a:lnTo>
                      <a:pt x="6" y="154"/>
                    </a:lnTo>
                    <a:lnTo>
                      <a:pt x="0" y="154"/>
                    </a:lnTo>
                    <a:lnTo>
                      <a:pt x="5" y="113"/>
                    </a:lnTo>
                    <a:lnTo>
                      <a:pt x="11" y="76"/>
                    </a:lnTo>
                    <a:lnTo>
                      <a:pt x="19" y="41"/>
                    </a:lnTo>
                    <a:lnTo>
                      <a:pt x="22" y="0"/>
                    </a:lnTo>
                    <a:lnTo>
                      <a:pt x="28" y="0"/>
                    </a:lnTo>
                    <a:close/>
                  </a:path>
                </a:pathLst>
              </a:custGeom>
              <a:solidFill>
                <a:srgbClr val="000000"/>
              </a:solidFill>
              <a:ln w="9525">
                <a:solidFill>
                  <a:schemeClr val="tx2"/>
                </a:solidFill>
                <a:round/>
                <a:headEnd/>
                <a:tailEnd/>
              </a:ln>
            </p:spPr>
            <p:txBody>
              <a:bodyPr/>
              <a:lstStyle/>
              <a:p>
                <a:endParaRPr lang="en-US" sz="3120"/>
              </a:p>
            </p:txBody>
          </p:sp>
          <p:sp>
            <p:nvSpPr>
              <p:cNvPr id="390288" name="Freeform 1168"/>
              <p:cNvSpPr>
                <a:spLocks/>
              </p:cNvSpPr>
              <p:nvPr/>
            </p:nvSpPr>
            <p:spPr bwMode="auto">
              <a:xfrm>
                <a:off x="1028" y="1984"/>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89" name="Freeform 1169"/>
              <p:cNvSpPr>
                <a:spLocks/>
              </p:cNvSpPr>
              <p:nvPr/>
            </p:nvSpPr>
            <p:spPr bwMode="auto">
              <a:xfrm>
                <a:off x="1018" y="2060"/>
                <a:ext cx="19" cy="19"/>
              </a:xfrm>
              <a:custGeom>
                <a:avLst/>
                <a:gdLst>
                  <a:gd name="T0" fmla="*/ 6 w 40"/>
                  <a:gd name="T1" fmla="*/ 0 h 36"/>
                  <a:gd name="T2" fmla="*/ 8 w 40"/>
                  <a:gd name="T3" fmla="*/ 6 h 36"/>
                  <a:gd name="T4" fmla="*/ 9 w 40"/>
                  <a:gd name="T5" fmla="*/ 9 h 36"/>
                  <a:gd name="T6" fmla="*/ 19 w 40"/>
                  <a:gd name="T7" fmla="*/ 17 h 36"/>
                  <a:gd name="T8" fmla="*/ 29 w 40"/>
                  <a:gd name="T9" fmla="*/ 23 h 36"/>
                  <a:gd name="T10" fmla="*/ 40 w 40"/>
                  <a:gd name="T11" fmla="*/ 32 h 36"/>
                  <a:gd name="T12" fmla="*/ 35 w 40"/>
                  <a:gd name="T13" fmla="*/ 36 h 36"/>
                  <a:gd name="T14" fmla="*/ 25 w 40"/>
                  <a:gd name="T15" fmla="*/ 27 h 36"/>
                  <a:gd name="T16" fmla="*/ 14 w 40"/>
                  <a:gd name="T17" fmla="*/ 21 h 36"/>
                  <a:gd name="T18" fmla="*/ 5 w 40"/>
                  <a:gd name="T19" fmla="*/ 14 h 36"/>
                  <a:gd name="T20" fmla="*/ 2 w 40"/>
                  <a:gd name="T21" fmla="*/ 7 h 36"/>
                  <a:gd name="T22" fmla="*/ 0 w 40"/>
                  <a:gd name="T23" fmla="*/ 1 h 36"/>
                  <a:gd name="T24" fmla="*/ 6 w 40"/>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6">
                    <a:moveTo>
                      <a:pt x="6" y="0"/>
                    </a:moveTo>
                    <a:lnTo>
                      <a:pt x="8" y="6"/>
                    </a:lnTo>
                    <a:lnTo>
                      <a:pt x="9" y="9"/>
                    </a:lnTo>
                    <a:lnTo>
                      <a:pt x="19" y="17"/>
                    </a:lnTo>
                    <a:lnTo>
                      <a:pt x="29" y="23"/>
                    </a:lnTo>
                    <a:lnTo>
                      <a:pt x="40" y="32"/>
                    </a:lnTo>
                    <a:lnTo>
                      <a:pt x="35" y="36"/>
                    </a:lnTo>
                    <a:lnTo>
                      <a:pt x="25" y="27"/>
                    </a:lnTo>
                    <a:lnTo>
                      <a:pt x="14" y="21"/>
                    </a:lnTo>
                    <a:lnTo>
                      <a:pt x="5" y="14"/>
                    </a:lnTo>
                    <a:lnTo>
                      <a:pt x="2" y="7"/>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90" name="Freeform 1170"/>
              <p:cNvSpPr>
                <a:spLocks/>
              </p:cNvSpPr>
              <p:nvPr/>
            </p:nvSpPr>
            <p:spPr bwMode="auto">
              <a:xfrm>
                <a:off x="1018" y="2060"/>
                <a:ext cx="3" cy="1"/>
              </a:xfrm>
              <a:custGeom>
                <a:avLst/>
                <a:gdLst>
                  <a:gd name="T0" fmla="*/ 0 w 6"/>
                  <a:gd name="T1" fmla="*/ 0 h 1"/>
                  <a:gd name="T2" fmla="*/ 0 w 6"/>
                  <a:gd name="T3" fmla="*/ 1 h 1"/>
                  <a:gd name="T4" fmla="*/ 6 w 6"/>
                  <a:gd name="T5" fmla="*/ 0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291" name="Freeform 1171"/>
              <p:cNvSpPr>
                <a:spLocks/>
              </p:cNvSpPr>
              <p:nvPr/>
            </p:nvSpPr>
            <p:spPr bwMode="auto">
              <a:xfrm>
                <a:off x="1035" y="2076"/>
                <a:ext cx="44" cy="46"/>
              </a:xfrm>
              <a:custGeom>
                <a:avLst/>
                <a:gdLst>
                  <a:gd name="T0" fmla="*/ 5 w 87"/>
                  <a:gd name="T1" fmla="*/ 0 h 91"/>
                  <a:gd name="T2" fmla="*/ 43 w 87"/>
                  <a:gd name="T3" fmla="*/ 45 h 91"/>
                  <a:gd name="T4" fmla="*/ 63 w 87"/>
                  <a:gd name="T5" fmla="*/ 67 h 91"/>
                  <a:gd name="T6" fmla="*/ 87 w 87"/>
                  <a:gd name="T7" fmla="*/ 87 h 91"/>
                  <a:gd name="T8" fmla="*/ 83 w 87"/>
                  <a:gd name="T9" fmla="*/ 91 h 91"/>
                  <a:gd name="T10" fmla="*/ 58 w 87"/>
                  <a:gd name="T11" fmla="*/ 71 h 91"/>
                  <a:gd name="T12" fmla="*/ 38 w 87"/>
                  <a:gd name="T13" fmla="*/ 50 h 91"/>
                  <a:gd name="T14" fmla="*/ 0 w 87"/>
                  <a:gd name="T15" fmla="*/ 4 h 91"/>
                  <a:gd name="T16" fmla="*/ 5 w 87"/>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1">
                    <a:moveTo>
                      <a:pt x="5" y="0"/>
                    </a:moveTo>
                    <a:lnTo>
                      <a:pt x="43" y="45"/>
                    </a:lnTo>
                    <a:lnTo>
                      <a:pt x="63" y="67"/>
                    </a:lnTo>
                    <a:lnTo>
                      <a:pt x="87" y="87"/>
                    </a:lnTo>
                    <a:lnTo>
                      <a:pt x="83" y="91"/>
                    </a:lnTo>
                    <a:lnTo>
                      <a:pt x="58" y="71"/>
                    </a:lnTo>
                    <a:lnTo>
                      <a:pt x="38" y="50"/>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92" name="Freeform 1172"/>
              <p:cNvSpPr>
                <a:spLocks/>
              </p:cNvSpPr>
              <p:nvPr/>
            </p:nvSpPr>
            <p:spPr bwMode="auto">
              <a:xfrm>
                <a:off x="1035" y="2076"/>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93" name="Freeform 1173"/>
              <p:cNvSpPr>
                <a:spLocks/>
              </p:cNvSpPr>
              <p:nvPr/>
            </p:nvSpPr>
            <p:spPr bwMode="auto">
              <a:xfrm>
                <a:off x="1076" y="2120"/>
                <a:ext cx="32" cy="75"/>
              </a:xfrm>
              <a:custGeom>
                <a:avLst/>
                <a:gdLst>
                  <a:gd name="T0" fmla="*/ 4 w 64"/>
                  <a:gd name="T1" fmla="*/ 0 h 150"/>
                  <a:gd name="T2" fmla="*/ 20 w 64"/>
                  <a:gd name="T3" fmla="*/ 15 h 150"/>
                  <a:gd name="T4" fmla="*/ 35 w 64"/>
                  <a:gd name="T5" fmla="*/ 36 h 150"/>
                  <a:gd name="T6" fmla="*/ 55 w 64"/>
                  <a:gd name="T7" fmla="*/ 79 h 150"/>
                  <a:gd name="T8" fmla="*/ 64 w 64"/>
                  <a:gd name="T9" fmla="*/ 120 h 150"/>
                  <a:gd name="T10" fmla="*/ 64 w 64"/>
                  <a:gd name="T11" fmla="*/ 136 h 150"/>
                  <a:gd name="T12" fmla="*/ 62 w 64"/>
                  <a:gd name="T13" fmla="*/ 150 h 150"/>
                  <a:gd name="T14" fmla="*/ 56 w 64"/>
                  <a:gd name="T15" fmla="*/ 150 h 150"/>
                  <a:gd name="T16" fmla="*/ 58 w 64"/>
                  <a:gd name="T17" fmla="*/ 136 h 150"/>
                  <a:gd name="T18" fmla="*/ 58 w 64"/>
                  <a:gd name="T19" fmla="*/ 121 h 150"/>
                  <a:gd name="T20" fmla="*/ 49 w 64"/>
                  <a:gd name="T21" fmla="*/ 80 h 150"/>
                  <a:gd name="T22" fmla="*/ 29 w 64"/>
                  <a:gd name="T23" fmla="*/ 38 h 150"/>
                  <a:gd name="T24" fmla="*/ 15 w 64"/>
                  <a:gd name="T25" fmla="*/ 19 h 150"/>
                  <a:gd name="T26" fmla="*/ 0 w 64"/>
                  <a:gd name="T27" fmla="*/ 4 h 150"/>
                  <a:gd name="T28" fmla="*/ 4 w 64"/>
                  <a:gd name="T2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50">
                    <a:moveTo>
                      <a:pt x="4" y="0"/>
                    </a:moveTo>
                    <a:lnTo>
                      <a:pt x="20" y="15"/>
                    </a:lnTo>
                    <a:lnTo>
                      <a:pt x="35" y="36"/>
                    </a:lnTo>
                    <a:lnTo>
                      <a:pt x="55" y="79"/>
                    </a:lnTo>
                    <a:lnTo>
                      <a:pt x="64" y="120"/>
                    </a:lnTo>
                    <a:lnTo>
                      <a:pt x="64" y="136"/>
                    </a:lnTo>
                    <a:lnTo>
                      <a:pt x="62" y="150"/>
                    </a:lnTo>
                    <a:lnTo>
                      <a:pt x="56" y="150"/>
                    </a:lnTo>
                    <a:lnTo>
                      <a:pt x="58" y="136"/>
                    </a:lnTo>
                    <a:lnTo>
                      <a:pt x="58" y="121"/>
                    </a:lnTo>
                    <a:lnTo>
                      <a:pt x="49" y="80"/>
                    </a:lnTo>
                    <a:lnTo>
                      <a:pt x="29" y="38"/>
                    </a:lnTo>
                    <a:lnTo>
                      <a:pt x="15" y="19"/>
                    </a:ln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294" name="Freeform 1174"/>
              <p:cNvSpPr>
                <a:spLocks/>
              </p:cNvSpPr>
              <p:nvPr/>
            </p:nvSpPr>
            <p:spPr bwMode="auto">
              <a:xfrm>
                <a:off x="1076" y="2120"/>
                <a:ext cx="3"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295" name="Freeform 1175"/>
              <p:cNvSpPr>
                <a:spLocks/>
              </p:cNvSpPr>
              <p:nvPr/>
            </p:nvSpPr>
            <p:spPr bwMode="auto">
              <a:xfrm>
                <a:off x="1087" y="2147"/>
                <a:ext cx="20" cy="48"/>
              </a:xfrm>
              <a:custGeom>
                <a:avLst/>
                <a:gdLst>
                  <a:gd name="T0" fmla="*/ 35 w 40"/>
                  <a:gd name="T1" fmla="*/ 96 h 96"/>
                  <a:gd name="T2" fmla="*/ 32 w 40"/>
                  <a:gd name="T3" fmla="*/ 70 h 96"/>
                  <a:gd name="T4" fmla="*/ 23 w 40"/>
                  <a:gd name="T5" fmla="*/ 49 h 96"/>
                  <a:gd name="T6" fmla="*/ 0 w 40"/>
                  <a:gd name="T7" fmla="*/ 3 h 96"/>
                  <a:gd name="T8" fmla="*/ 5 w 40"/>
                  <a:gd name="T9" fmla="*/ 0 h 96"/>
                  <a:gd name="T10" fmla="*/ 28 w 40"/>
                  <a:gd name="T11" fmla="*/ 46 h 96"/>
                  <a:gd name="T12" fmla="*/ 37 w 40"/>
                  <a:gd name="T13" fmla="*/ 70 h 96"/>
                  <a:gd name="T14" fmla="*/ 40 w 40"/>
                  <a:gd name="T15" fmla="*/ 96 h 96"/>
                  <a:gd name="T16" fmla="*/ 35 w 40"/>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6">
                    <a:moveTo>
                      <a:pt x="35" y="96"/>
                    </a:moveTo>
                    <a:lnTo>
                      <a:pt x="32" y="70"/>
                    </a:lnTo>
                    <a:lnTo>
                      <a:pt x="23" y="49"/>
                    </a:lnTo>
                    <a:lnTo>
                      <a:pt x="0" y="3"/>
                    </a:lnTo>
                    <a:lnTo>
                      <a:pt x="5" y="0"/>
                    </a:lnTo>
                    <a:lnTo>
                      <a:pt x="28" y="46"/>
                    </a:lnTo>
                    <a:lnTo>
                      <a:pt x="37" y="70"/>
                    </a:lnTo>
                    <a:lnTo>
                      <a:pt x="40" y="96"/>
                    </a:lnTo>
                    <a:lnTo>
                      <a:pt x="35" y="96"/>
                    </a:lnTo>
                    <a:close/>
                  </a:path>
                </a:pathLst>
              </a:custGeom>
              <a:solidFill>
                <a:srgbClr val="000000"/>
              </a:solidFill>
              <a:ln w="9525">
                <a:solidFill>
                  <a:schemeClr val="tx2"/>
                </a:solidFill>
                <a:round/>
                <a:headEnd/>
                <a:tailEnd/>
              </a:ln>
            </p:spPr>
            <p:txBody>
              <a:bodyPr/>
              <a:lstStyle/>
              <a:p>
                <a:endParaRPr lang="en-US" sz="3120"/>
              </a:p>
            </p:txBody>
          </p:sp>
          <p:sp>
            <p:nvSpPr>
              <p:cNvPr id="390296" name="Freeform 1176"/>
              <p:cNvSpPr>
                <a:spLocks/>
              </p:cNvSpPr>
              <p:nvPr/>
            </p:nvSpPr>
            <p:spPr bwMode="auto">
              <a:xfrm>
                <a:off x="1105" y="2195"/>
                <a:ext cx="3" cy="1"/>
              </a:xfrm>
              <a:custGeom>
                <a:avLst/>
                <a:gdLst>
                  <a:gd name="T0" fmla="*/ 6 w 6"/>
                  <a:gd name="T1" fmla="*/ 0 w 6"/>
                  <a:gd name="T2" fmla="*/ 5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0" y="0"/>
                    </a:lnTo>
                    <a:lnTo>
                      <a:pt x="5" y="0"/>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297" name="Freeform 1177"/>
              <p:cNvSpPr>
                <a:spLocks/>
              </p:cNvSpPr>
              <p:nvPr/>
            </p:nvSpPr>
            <p:spPr bwMode="auto">
              <a:xfrm>
                <a:off x="1058" y="2114"/>
                <a:ext cx="31" cy="35"/>
              </a:xfrm>
              <a:custGeom>
                <a:avLst/>
                <a:gdLst>
                  <a:gd name="T0" fmla="*/ 58 w 63"/>
                  <a:gd name="T1" fmla="*/ 70 h 70"/>
                  <a:gd name="T2" fmla="*/ 46 w 63"/>
                  <a:gd name="T3" fmla="*/ 49 h 70"/>
                  <a:gd name="T4" fmla="*/ 35 w 63"/>
                  <a:gd name="T5" fmla="*/ 34 h 70"/>
                  <a:gd name="T6" fmla="*/ 0 w 63"/>
                  <a:gd name="T7" fmla="*/ 5 h 70"/>
                  <a:gd name="T8" fmla="*/ 5 w 63"/>
                  <a:gd name="T9" fmla="*/ 0 h 70"/>
                  <a:gd name="T10" fmla="*/ 38 w 63"/>
                  <a:gd name="T11" fmla="*/ 29 h 70"/>
                  <a:gd name="T12" fmla="*/ 50 w 63"/>
                  <a:gd name="T13" fmla="*/ 44 h 70"/>
                  <a:gd name="T14" fmla="*/ 63 w 63"/>
                  <a:gd name="T15" fmla="*/ 67 h 70"/>
                  <a:gd name="T16" fmla="*/ 58 w 63"/>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0">
                    <a:moveTo>
                      <a:pt x="58" y="70"/>
                    </a:moveTo>
                    <a:lnTo>
                      <a:pt x="46" y="49"/>
                    </a:lnTo>
                    <a:lnTo>
                      <a:pt x="35" y="34"/>
                    </a:lnTo>
                    <a:lnTo>
                      <a:pt x="0" y="5"/>
                    </a:lnTo>
                    <a:lnTo>
                      <a:pt x="5" y="0"/>
                    </a:lnTo>
                    <a:lnTo>
                      <a:pt x="38" y="29"/>
                    </a:lnTo>
                    <a:lnTo>
                      <a:pt x="50" y="44"/>
                    </a:lnTo>
                    <a:lnTo>
                      <a:pt x="63" y="67"/>
                    </a:lnTo>
                    <a:lnTo>
                      <a:pt x="58" y="70"/>
                    </a:lnTo>
                    <a:close/>
                  </a:path>
                </a:pathLst>
              </a:custGeom>
              <a:solidFill>
                <a:srgbClr val="000000"/>
              </a:solidFill>
              <a:ln w="9525">
                <a:solidFill>
                  <a:schemeClr val="tx2"/>
                </a:solidFill>
                <a:round/>
                <a:headEnd/>
                <a:tailEnd/>
              </a:ln>
            </p:spPr>
            <p:txBody>
              <a:bodyPr/>
              <a:lstStyle/>
              <a:p>
                <a:endParaRPr lang="en-US" sz="3120"/>
              </a:p>
            </p:txBody>
          </p:sp>
          <p:sp>
            <p:nvSpPr>
              <p:cNvPr id="390298" name="Freeform 1178"/>
              <p:cNvSpPr>
                <a:spLocks/>
              </p:cNvSpPr>
              <p:nvPr/>
            </p:nvSpPr>
            <p:spPr bwMode="auto">
              <a:xfrm>
                <a:off x="1087" y="2147"/>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299" name="Freeform 1179"/>
              <p:cNvSpPr>
                <a:spLocks/>
              </p:cNvSpPr>
              <p:nvPr/>
            </p:nvSpPr>
            <p:spPr bwMode="auto">
              <a:xfrm>
                <a:off x="1016" y="2075"/>
                <a:ext cx="44" cy="41"/>
              </a:xfrm>
              <a:custGeom>
                <a:avLst/>
                <a:gdLst>
                  <a:gd name="T0" fmla="*/ 86 w 89"/>
                  <a:gd name="T1" fmla="*/ 82 h 82"/>
                  <a:gd name="T2" fmla="*/ 63 w 89"/>
                  <a:gd name="T3" fmla="*/ 59 h 82"/>
                  <a:gd name="T4" fmla="*/ 44 w 89"/>
                  <a:gd name="T5" fmla="*/ 36 h 82"/>
                  <a:gd name="T6" fmla="*/ 25 w 89"/>
                  <a:gd name="T7" fmla="*/ 18 h 82"/>
                  <a:gd name="T8" fmla="*/ 14 w 89"/>
                  <a:gd name="T9" fmla="*/ 10 h 82"/>
                  <a:gd name="T10" fmla="*/ 0 w 89"/>
                  <a:gd name="T11" fmla="*/ 4 h 82"/>
                  <a:gd name="T12" fmla="*/ 3 w 89"/>
                  <a:gd name="T13" fmla="*/ 0 h 82"/>
                  <a:gd name="T14" fmla="*/ 17 w 89"/>
                  <a:gd name="T15" fmla="*/ 6 h 82"/>
                  <a:gd name="T16" fmla="*/ 29 w 89"/>
                  <a:gd name="T17" fmla="*/ 13 h 82"/>
                  <a:gd name="T18" fmla="*/ 49 w 89"/>
                  <a:gd name="T19" fmla="*/ 32 h 82"/>
                  <a:gd name="T20" fmla="*/ 66 w 89"/>
                  <a:gd name="T21" fmla="*/ 55 h 82"/>
                  <a:gd name="T22" fmla="*/ 89 w 89"/>
                  <a:gd name="T23" fmla="*/ 77 h 82"/>
                  <a:gd name="T24" fmla="*/ 86 w 89"/>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82">
                    <a:moveTo>
                      <a:pt x="86" y="82"/>
                    </a:moveTo>
                    <a:lnTo>
                      <a:pt x="63" y="59"/>
                    </a:lnTo>
                    <a:lnTo>
                      <a:pt x="44" y="36"/>
                    </a:lnTo>
                    <a:lnTo>
                      <a:pt x="25" y="18"/>
                    </a:lnTo>
                    <a:lnTo>
                      <a:pt x="14" y="10"/>
                    </a:lnTo>
                    <a:lnTo>
                      <a:pt x="0" y="4"/>
                    </a:lnTo>
                    <a:lnTo>
                      <a:pt x="3" y="0"/>
                    </a:lnTo>
                    <a:lnTo>
                      <a:pt x="17" y="6"/>
                    </a:lnTo>
                    <a:lnTo>
                      <a:pt x="29" y="13"/>
                    </a:lnTo>
                    <a:lnTo>
                      <a:pt x="49" y="32"/>
                    </a:lnTo>
                    <a:lnTo>
                      <a:pt x="66" y="55"/>
                    </a:lnTo>
                    <a:lnTo>
                      <a:pt x="89" y="77"/>
                    </a:lnTo>
                    <a:lnTo>
                      <a:pt x="86" y="82"/>
                    </a:lnTo>
                    <a:close/>
                  </a:path>
                </a:pathLst>
              </a:custGeom>
              <a:solidFill>
                <a:srgbClr val="000000"/>
              </a:solidFill>
              <a:ln w="9525">
                <a:solidFill>
                  <a:schemeClr val="tx2"/>
                </a:solidFill>
                <a:round/>
                <a:headEnd/>
                <a:tailEnd/>
              </a:ln>
            </p:spPr>
            <p:txBody>
              <a:bodyPr/>
              <a:lstStyle/>
              <a:p>
                <a:endParaRPr lang="en-US" sz="3120"/>
              </a:p>
            </p:txBody>
          </p:sp>
          <p:sp>
            <p:nvSpPr>
              <p:cNvPr id="390300" name="Freeform 1180"/>
              <p:cNvSpPr>
                <a:spLocks/>
              </p:cNvSpPr>
              <p:nvPr/>
            </p:nvSpPr>
            <p:spPr bwMode="auto">
              <a:xfrm>
                <a:off x="1058" y="2114"/>
                <a:ext cx="2" cy="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90301" name="Freeform 1181"/>
              <p:cNvSpPr>
                <a:spLocks/>
              </p:cNvSpPr>
              <p:nvPr/>
            </p:nvSpPr>
            <p:spPr bwMode="auto">
              <a:xfrm>
                <a:off x="1010" y="2076"/>
                <a:ext cx="8" cy="46"/>
              </a:xfrm>
              <a:custGeom>
                <a:avLst/>
                <a:gdLst>
                  <a:gd name="T0" fmla="*/ 17 w 17"/>
                  <a:gd name="T1" fmla="*/ 0 h 93"/>
                  <a:gd name="T2" fmla="*/ 11 w 17"/>
                  <a:gd name="T3" fmla="*/ 0 h 93"/>
                  <a:gd name="T4" fmla="*/ 0 w 17"/>
                  <a:gd name="T5" fmla="*/ 93 h 93"/>
                  <a:gd name="T6" fmla="*/ 6 w 17"/>
                  <a:gd name="T7" fmla="*/ 93 h 93"/>
                  <a:gd name="T8" fmla="*/ 17 w 17"/>
                  <a:gd name="T9" fmla="*/ 0 h 93"/>
                </a:gdLst>
                <a:ahLst/>
                <a:cxnLst>
                  <a:cxn ang="0">
                    <a:pos x="T0" y="T1"/>
                  </a:cxn>
                  <a:cxn ang="0">
                    <a:pos x="T2" y="T3"/>
                  </a:cxn>
                  <a:cxn ang="0">
                    <a:pos x="T4" y="T5"/>
                  </a:cxn>
                  <a:cxn ang="0">
                    <a:pos x="T6" y="T7"/>
                  </a:cxn>
                  <a:cxn ang="0">
                    <a:pos x="T8" y="T9"/>
                  </a:cxn>
                </a:cxnLst>
                <a:rect l="0" t="0" r="r" b="b"/>
                <a:pathLst>
                  <a:path w="17" h="93">
                    <a:moveTo>
                      <a:pt x="17" y="0"/>
                    </a:moveTo>
                    <a:lnTo>
                      <a:pt x="11" y="0"/>
                    </a:lnTo>
                    <a:lnTo>
                      <a:pt x="0" y="93"/>
                    </a:lnTo>
                    <a:lnTo>
                      <a:pt x="6" y="93"/>
                    </a:lnTo>
                    <a:lnTo>
                      <a:pt x="17" y="0"/>
                    </a:lnTo>
                    <a:close/>
                  </a:path>
                </a:pathLst>
              </a:custGeom>
              <a:solidFill>
                <a:srgbClr val="000000"/>
              </a:solidFill>
              <a:ln w="9525">
                <a:solidFill>
                  <a:schemeClr val="tx2"/>
                </a:solidFill>
                <a:round/>
                <a:headEnd/>
                <a:tailEnd/>
              </a:ln>
            </p:spPr>
            <p:txBody>
              <a:bodyPr/>
              <a:lstStyle/>
              <a:p>
                <a:endParaRPr lang="en-US" sz="3120"/>
              </a:p>
            </p:txBody>
          </p:sp>
          <p:sp>
            <p:nvSpPr>
              <p:cNvPr id="390302" name="Freeform 1182"/>
              <p:cNvSpPr>
                <a:spLocks/>
              </p:cNvSpPr>
              <p:nvPr/>
            </p:nvSpPr>
            <p:spPr bwMode="auto">
              <a:xfrm>
                <a:off x="1015" y="2074"/>
                <a:ext cx="3" cy="3"/>
              </a:xfrm>
              <a:custGeom>
                <a:avLst/>
                <a:gdLst>
                  <a:gd name="T0" fmla="*/ 4 w 6"/>
                  <a:gd name="T1" fmla="*/ 2 h 6"/>
                  <a:gd name="T2" fmla="*/ 0 w 6"/>
                  <a:gd name="T3" fmla="*/ 0 h 6"/>
                  <a:gd name="T4" fmla="*/ 0 w 6"/>
                  <a:gd name="T5" fmla="*/ 3 h 6"/>
                  <a:gd name="T6" fmla="*/ 6 w 6"/>
                  <a:gd name="T7" fmla="*/ 3 h 6"/>
                  <a:gd name="T8" fmla="*/ 1 w 6"/>
                  <a:gd name="T9" fmla="*/ 6 h 6"/>
                  <a:gd name="T10" fmla="*/ 4 w 6"/>
                  <a:gd name="T11" fmla="*/ 2 h 6"/>
                </a:gdLst>
                <a:ahLst/>
                <a:cxnLst>
                  <a:cxn ang="0">
                    <a:pos x="T0" y="T1"/>
                  </a:cxn>
                  <a:cxn ang="0">
                    <a:pos x="T2" y="T3"/>
                  </a:cxn>
                  <a:cxn ang="0">
                    <a:pos x="T4" y="T5"/>
                  </a:cxn>
                  <a:cxn ang="0">
                    <a:pos x="T6" y="T7"/>
                  </a:cxn>
                  <a:cxn ang="0">
                    <a:pos x="T8" y="T9"/>
                  </a:cxn>
                  <a:cxn ang="0">
                    <a:pos x="T10" y="T11"/>
                  </a:cxn>
                </a:cxnLst>
                <a:rect l="0" t="0" r="r" b="b"/>
                <a:pathLst>
                  <a:path w="6" h="6">
                    <a:moveTo>
                      <a:pt x="4" y="2"/>
                    </a:moveTo>
                    <a:lnTo>
                      <a:pt x="0" y="0"/>
                    </a:lnTo>
                    <a:lnTo>
                      <a:pt x="0" y="3"/>
                    </a:lnTo>
                    <a:lnTo>
                      <a:pt x="6" y="3"/>
                    </a:lnTo>
                    <a:lnTo>
                      <a:pt x="1" y="6"/>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90303" name="Rectangle 1183"/>
              <p:cNvSpPr>
                <a:spLocks noChangeArrowheads="1"/>
              </p:cNvSpPr>
              <p:nvPr/>
            </p:nvSpPr>
            <p:spPr bwMode="auto">
              <a:xfrm>
                <a:off x="1010" y="2122"/>
                <a:ext cx="3" cy="68"/>
              </a:xfrm>
              <a:prstGeom prst="rect">
                <a:avLst/>
              </a:prstGeom>
              <a:solidFill>
                <a:srgbClr val="000000"/>
              </a:solidFill>
              <a:ln w="9525">
                <a:solidFill>
                  <a:schemeClr val="tx2"/>
                </a:solidFill>
                <a:miter lim="800000"/>
                <a:headEnd/>
                <a:tailEnd/>
              </a:ln>
            </p:spPr>
            <p:txBody>
              <a:bodyPr/>
              <a:lstStyle/>
              <a:p>
                <a:endParaRPr lang="en-US" sz="3120"/>
              </a:p>
            </p:txBody>
          </p:sp>
          <p:sp>
            <p:nvSpPr>
              <p:cNvPr id="390304" name="Freeform 1184"/>
              <p:cNvSpPr>
                <a:spLocks/>
              </p:cNvSpPr>
              <p:nvPr/>
            </p:nvSpPr>
            <p:spPr bwMode="auto">
              <a:xfrm>
                <a:off x="1010" y="212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05" name="Freeform 1185"/>
              <p:cNvSpPr>
                <a:spLocks/>
              </p:cNvSpPr>
              <p:nvPr/>
            </p:nvSpPr>
            <p:spPr bwMode="auto">
              <a:xfrm>
                <a:off x="1010" y="2190"/>
                <a:ext cx="27" cy="58"/>
              </a:xfrm>
              <a:custGeom>
                <a:avLst/>
                <a:gdLst>
                  <a:gd name="T0" fmla="*/ 6 w 55"/>
                  <a:gd name="T1" fmla="*/ 0 h 115"/>
                  <a:gd name="T2" fmla="*/ 8 w 55"/>
                  <a:gd name="T3" fmla="*/ 16 h 115"/>
                  <a:gd name="T4" fmla="*/ 11 w 55"/>
                  <a:gd name="T5" fmla="*/ 31 h 115"/>
                  <a:gd name="T6" fmla="*/ 21 w 55"/>
                  <a:gd name="T7" fmla="*/ 56 h 115"/>
                  <a:gd name="T8" fmla="*/ 38 w 55"/>
                  <a:gd name="T9" fmla="*/ 82 h 115"/>
                  <a:gd name="T10" fmla="*/ 55 w 55"/>
                  <a:gd name="T11" fmla="*/ 111 h 115"/>
                  <a:gd name="T12" fmla="*/ 50 w 55"/>
                  <a:gd name="T13" fmla="*/ 115 h 115"/>
                  <a:gd name="T14" fmla="*/ 34 w 55"/>
                  <a:gd name="T15" fmla="*/ 86 h 115"/>
                  <a:gd name="T16" fmla="*/ 17 w 55"/>
                  <a:gd name="T17" fmla="*/ 60 h 115"/>
                  <a:gd name="T18" fmla="*/ 5 w 55"/>
                  <a:gd name="T19" fmla="*/ 33 h 115"/>
                  <a:gd name="T20" fmla="*/ 2 w 55"/>
                  <a:gd name="T21" fmla="*/ 18 h 115"/>
                  <a:gd name="T22" fmla="*/ 0 w 55"/>
                  <a:gd name="T23" fmla="*/ 0 h 115"/>
                  <a:gd name="T24" fmla="*/ 6 w 55"/>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115">
                    <a:moveTo>
                      <a:pt x="6" y="0"/>
                    </a:moveTo>
                    <a:lnTo>
                      <a:pt x="8" y="16"/>
                    </a:lnTo>
                    <a:lnTo>
                      <a:pt x="11" y="31"/>
                    </a:lnTo>
                    <a:lnTo>
                      <a:pt x="21" y="56"/>
                    </a:lnTo>
                    <a:lnTo>
                      <a:pt x="38" y="82"/>
                    </a:lnTo>
                    <a:lnTo>
                      <a:pt x="55" y="111"/>
                    </a:lnTo>
                    <a:lnTo>
                      <a:pt x="50" y="115"/>
                    </a:lnTo>
                    <a:lnTo>
                      <a:pt x="34" y="86"/>
                    </a:lnTo>
                    <a:lnTo>
                      <a:pt x="17" y="60"/>
                    </a:lnTo>
                    <a:lnTo>
                      <a:pt x="5" y="33"/>
                    </a:lnTo>
                    <a:lnTo>
                      <a:pt x="2" y="18"/>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306" name="Freeform 1186"/>
              <p:cNvSpPr>
                <a:spLocks/>
              </p:cNvSpPr>
              <p:nvPr/>
            </p:nvSpPr>
            <p:spPr bwMode="auto">
              <a:xfrm>
                <a:off x="1010" y="2190"/>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07" name="Freeform 1187"/>
              <p:cNvSpPr>
                <a:spLocks/>
              </p:cNvSpPr>
              <p:nvPr/>
            </p:nvSpPr>
            <p:spPr bwMode="auto">
              <a:xfrm>
                <a:off x="1035" y="2246"/>
                <a:ext cx="30" cy="56"/>
              </a:xfrm>
              <a:custGeom>
                <a:avLst/>
                <a:gdLst>
                  <a:gd name="T0" fmla="*/ 6 w 60"/>
                  <a:gd name="T1" fmla="*/ 0 h 113"/>
                  <a:gd name="T2" fmla="*/ 19 w 60"/>
                  <a:gd name="T3" fmla="*/ 31 h 113"/>
                  <a:gd name="T4" fmla="*/ 28 w 60"/>
                  <a:gd name="T5" fmla="*/ 61 h 113"/>
                  <a:gd name="T6" fmla="*/ 38 w 60"/>
                  <a:gd name="T7" fmla="*/ 85 h 113"/>
                  <a:gd name="T8" fmla="*/ 48 w 60"/>
                  <a:gd name="T9" fmla="*/ 98 h 113"/>
                  <a:gd name="T10" fmla="*/ 60 w 60"/>
                  <a:gd name="T11" fmla="*/ 108 h 113"/>
                  <a:gd name="T12" fmla="*/ 55 w 60"/>
                  <a:gd name="T13" fmla="*/ 113 h 113"/>
                  <a:gd name="T14" fmla="*/ 43 w 60"/>
                  <a:gd name="T15" fmla="*/ 102 h 113"/>
                  <a:gd name="T16" fmla="*/ 34 w 60"/>
                  <a:gd name="T17" fmla="*/ 90 h 113"/>
                  <a:gd name="T18" fmla="*/ 22 w 60"/>
                  <a:gd name="T19" fmla="*/ 63 h 113"/>
                  <a:gd name="T20" fmla="*/ 13 w 60"/>
                  <a:gd name="T21" fmla="*/ 32 h 113"/>
                  <a:gd name="T22" fmla="*/ 0 w 60"/>
                  <a:gd name="T23" fmla="*/ 2 h 113"/>
                  <a:gd name="T24" fmla="*/ 6 w 60"/>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113">
                    <a:moveTo>
                      <a:pt x="6" y="0"/>
                    </a:moveTo>
                    <a:lnTo>
                      <a:pt x="19" y="31"/>
                    </a:lnTo>
                    <a:lnTo>
                      <a:pt x="28" y="61"/>
                    </a:lnTo>
                    <a:lnTo>
                      <a:pt x="38" y="85"/>
                    </a:lnTo>
                    <a:lnTo>
                      <a:pt x="48" y="98"/>
                    </a:lnTo>
                    <a:lnTo>
                      <a:pt x="60" y="108"/>
                    </a:lnTo>
                    <a:lnTo>
                      <a:pt x="55" y="113"/>
                    </a:lnTo>
                    <a:lnTo>
                      <a:pt x="43" y="102"/>
                    </a:lnTo>
                    <a:lnTo>
                      <a:pt x="34" y="90"/>
                    </a:lnTo>
                    <a:lnTo>
                      <a:pt x="22" y="63"/>
                    </a:lnTo>
                    <a:lnTo>
                      <a:pt x="13" y="32"/>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308" name="Freeform 1188"/>
              <p:cNvSpPr>
                <a:spLocks/>
              </p:cNvSpPr>
              <p:nvPr/>
            </p:nvSpPr>
            <p:spPr bwMode="auto">
              <a:xfrm>
                <a:off x="1035" y="2245"/>
                <a:ext cx="3" cy="3"/>
              </a:xfrm>
              <a:custGeom>
                <a:avLst/>
                <a:gdLst>
                  <a:gd name="T0" fmla="*/ 5 w 6"/>
                  <a:gd name="T1" fmla="*/ 0 h 4"/>
                  <a:gd name="T2" fmla="*/ 6 w 6"/>
                  <a:gd name="T3" fmla="*/ 1 h 4"/>
                  <a:gd name="T4" fmla="*/ 0 w 6"/>
                  <a:gd name="T5" fmla="*/ 3 h 4"/>
                  <a:gd name="T6" fmla="*/ 0 w 6"/>
                  <a:gd name="T7" fmla="*/ 4 h 4"/>
                  <a:gd name="T8" fmla="*/ 5 w 6"/>
                  <a:gd name="T9" fmla="*/ 0 h 4"/>
                </a:gdLst>
                <a:ahLst/>
                <a:cxnLst>
                  <a:cxn ang="0">
                    <a:pos x="T0" y="T1"/>
                  </a:cxn>
                  <a:cxn ang="0">
                    <a:pos x="T2" y="T3"/>
                  </a:cxn>
                  <a:cxn ang="0">
                    <a:pos x="T4" y="T5"/>
                  </a:cxn>
                  <a:cxn ang="0">
                    <a:pos x="T6" y="T7"/>
                  </a:cxn>
                  <a:cxn ang="0">
                    <a:pos x="T8" y="T9"/>
                  </a:cxn>
                </a:cxnLst>
                <a:rect l="0" t="0" r="r" b="b"/>
                <a:pathLst>
                  <a:path w="6" h="4">
                    <a:moveTo>
                      <a:pt x="5" y="0"/>
                    </a:moveTo>
                    <a:lnTo>
                      <a:pt x="6" y="1"/>
                    </a:lnTo>
                    <a:lnTo>
                      <a:pt x="0" y="3"/>
                    </a:lnTo>
                    <a:lnTo>
                      <a:pt x="0" y="4"/>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309" name="Freeform 1189"/>
              <p:cNvSpPr>
                <a:spLocks/>
              </p:cNvSpPr>
              <p:nvPr/>
            </p:nvSpPr>
            <p:spPr bwMode="auto">
              <a:xfrm>
                <a:off x="1063" y="2300"/>
                <a:ext cx="61" cy="55"/>
              </a:xfrm>
              <a:custGeom>
                <a:avLst/>
                <a:gdLst>
                  <a:gd name="T0" fmla="*/ 5 w 124"/>
                  <a:gd name="T1" fmla="*/ 0 h 110"/>
                  <a:gd name="T2" fmla="*/ 40 w 124"/>
                  <a:gd name="T3" fmla="*/ 25 h 110"/>
                  <a:gd name="T4" fmla="*/ 55 w 124"/>
                  <a:gd name="T5" fmla="*/ 35 h 110"/>
                  <a:gd name="T6" fmla="*/ 69 w 124"/>
                  <a:gd name="T7" fmla="*/ 47 h 110"/>
                  <a:gd name="T8" fmla="*/ 124 w 124"/>
                  <a:gd name="T9" fmla="*/ 105 h 110"/>
                  <a:gd name="T10" fmla="*/ 119 w 124"/>
                  <a:gd name="T11" fmla="*/ 110 h 110"/>
                  <a:gd name="T12" fmla="*/ 64 w 124"/>
                  <a:gd name="T13" fmla="*/ 52 h 110"/>
                  <a:gd name="T14" fmla="*/ 51 w 124"/>
                  <a:gd name="T15" fmla="*/ 40 h 110"/>
                  <a:gd name="T16" fmla="*/ 35 w 124"/>
                  <a:gd name="T17" fmla="*/ 29 h 110"/>
                  <a:gd name="T18" fmla="*/ 0 w 124"/>
                  <a:gd name="T19" fmla="*/ 5 h 110"/>
                  <a:gd name="T20" fmla="*/ 5 w 124"/>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110">
                    <a:moveTo>
                      <a:pt x="5" y="0"/>
                    </a:moveTo>
                    <a:lnTo>
                      <a:pt x="40" y="25"/>
                    </a:lnTo>
                    <a:lnTo>
                      <a:pt x="55" y="35"/>
                    </a:lnTo>
                    <a:lnTo>
                      <a:pt x="69" y="47"/>
                    </a:lnTo>
                    <a:lnTo>
                      <a:pt x="124" y="105"/>
                    </a:lnTo>
                    <a:lnTo>
                      <a:pt x="119" y="110"/>
                    </a:lnTo>
                    <a:lnTo>
                      <a:pt x="64" y="52"/>
                    </a:lnTo>
                    <a:lnTo>
                      <a:pt x="51" y="40"/>
                    </a:lnTo>
                    <a:lnTo>
                      <a:pt x="35" y="29"/>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310" name="Freeform 1190"/>
              <p:cNvSpPr>
                <a:spLocks/>
              </p:cNvSpPr>
              <p:nvPr/>
            </p:nvSpPr>
            <p:spPr bwMode="auto">
              <a:xfrm>
                <a:off x="1063" y="2300"/>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w="9525">
                <a:solidFill>
                  <a:schemeClr val="tx2"/>
                </a:solidFill>
                <a:round/>
                <a:headEnd/>
                <a:tailEnd/>
              </a:ln>
            </p:spPr>
            <p:txBody>
              <a:bodyPr/>
              <a:lstStyle/>
              <a:p>
                <a:endParaRPr lang="en-US" sz="3120"/>
              </a:p>
            </p:txBody>
          </p:sp>
          <p:sp>
            <p:nvSpPr>
              <p:cNvPr id="390311" name="Freeform 1191"/>
              <p:cNvSpPr>
                <a:spLocks/>
              </p:cNvSpPr>
              <p:nvPr/>
            </p:nvSpPr>
            <p:spPr bwMode="auto">
              <a:xfrm>
                <a:off x="1122" y="2353"/>
                <a:ext cx="24" cy="27"/>
              </a:xfrm>
              <a:custGeom>
                <a:avLst/>
                <a:gdLst>
                  <a:gd name="T0" fmla="*/ 5 w 48"/>
                  <a:gd name="T1" fmla="*/ 0 h 55"/>
                  <a:gd name="T2" fmla="*/ 48 w 48"/>
                  <a:gd name="T3" fmla="*/ 50 h 55"/>
                  <a:gd name="T4" fmla="*/ 43 w 48"/>
                  <a:gd name="T5" fmla="*/ 55 h 55"/>
                  <a:gd name="T6" fmla="*/ 0 w 48"/>
                  <a:gd name="T7" fmla="*/ 5 h 55"/>
                  <a:gd name="T8" fmla="*/ 5 w 48"/>
                  <a:gd name="T9" fmla="*/ 0 h 55"/>
                </a:gdLst>
                <a:ahLst/>
                <a:cxnLst>
                  <a:cxn ang="0">
                    <a:pos x="T0" y="T1"/>
                  </a:cxn>
                  <a:cxn ang="0">
                    <a:pos x="T2" y="T3"/>
                  </a:cxn>
                  <a:cxn ang="0">
                    <a:pos x="T4" y="T5"/>
                  </a:cxn>
                  <a:cxn ang="0">
                    <a:pos x="T6" y="T7"/>
                  </a:cxn>
                  <a:cxn ang="0">
                    <a:pos x="T8" y="T9"/>
                  </a:cxn>
                </a:cxnLst>
                <a:rect l="0" t="0" r="r" b="b"/>
                <a:pathLst>
                  <a:path w="48" h="55">
                    <a:moveTo>
                      <a:pt x="5" y="0"/>
                    </a:moveTo>
                    <a:lnTo>
                      <a:pt x="48" y="50"/>
                    </a:lnTo>
                    <a:lnTo>
                      <a:pt x="43" y="55"/>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312" name="Freeform 1192"/>
              <p:cNvSpPr>
                <a:spLocks/>
              </p:cNvSpPr>
              <p:nvPr/>
            </p:nvSpPr>
            <p:spPr bwMode="auto">
              <a:xfrm>
                <a:off x="1122" y="2353"/>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313" name="Freeform 1193"/>
              <p:cNvSpPr>
                <a:spLocks/>
              </p:cNvSpPr>
              <p:nvPr/>
            </p:nvSpPr>
            <p:spPr bwMode="auto">
              <a:xfrm>
                <a:off x="1099" y="2337"/>
                <a:ext cx="47" cy="43"/>
              </a:xfrm>
              <a:custGeom>
                <a:avLst/>
                <a:gdLst>
                  <a:gd name="T0" fmla="*/ 88 w 93"/>
                  <a:gd name="T1" fmla="*/ 85 h 85"/>
                  <a:gd name="T2" fmla="*/ 62 w 93"/>
                  <a:gd name="T3" fmla="*/ 67 h 85"/>
                  <a:gd name="T4" fmla="*/ 42 w 93"/>
                  <a:gd name="T5" fmla="*/ 47 h 85"/>
                  <a:gd name="T6" fmla="*/ 0 w 93"/>
                  <a:gd name="T7" fmla="*/ 4 h 85"/>
                  <a:gd name="T8" fmla="*/ 3 w 93"/>
                  <a:gd name="T9" fmla="*/ 0 h 85"/>
                  <a:gd name="T10" fmla="*/ 45 w 93"/>
                  <a:gd name="T11" fmla="*/ 42 h 85"/>
                  <a:gd name="T12" fmla="*/ 67 w 93"/>
                  <a:gd name="T13" fmla="*/ 62 h 85"/>
                  <a:gd name="T14" fmla="*/ 93 w 93"/>
                  <a:gd name="T15" fmla="*/ 80 h 85"/>
                  <a:gd name="T16" fmla="*/ 88 w 93"/>
                  <a:gd name="T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5">
                    <a:moveTo>
                      <a:pt x="88" y="85"/>
                    </a:moveTo>
                    <a:lnTo>
                      <a:pt x="62" y="67"/>
                    </a:lnTo>
                    <a:lnTo>
                      <a:pt x="42" y="47"/>
                    </a:lnTo>
                    <a:lnTo>
                      <a:pt x="0" y="4"/>
                    </a:lnTo>
                    <a:lnTo>
                      <a:pt x="3" y="0"/>
                    </a:lnTo>
                    <a:lnTo>
                      <a:pt x="45" y="42"/>
                    </a:lnTo>
                    <a:lnTo>
                      <a:pt x="67" y="62"/>
                    </a:lnTo>
                    <a:lnTo>
                      <a:pt x="93" y="80"/>
                    </a:lnTo>
                    <a:lnTo>
                      <a:pt x="88" y="85"/>
                    </a:lnTo>
                    <a:close/>
                  </a:path>
                </a:pathLst>
              </a:custGeom>
              <a:solidFill>
                <a:srgbClr val="000000"/>
              </a:solidFill>
              <a:ln w="9525">
                <a:solidFill>
                  <a:schemeClr val="tx2"/>
                </a:solidFill>
                <a:round/>
                <a:headEnd/>
                <a:tailEnd/>
              </a:ln>
            </p:spPr>
            <p:txBody>
              <a:bodyPr/>
              <a:lstStyle/>
              <a:p>
                <a:endParaRPr lang="en-US" sz="3120"/>
              </a:p>
            </p:txBody>
          </p:sp>
          <p:sp>
            <p:nvSpPr>
              <p:cNvPr id="390314" name="Freeform 1194"/>
              <p:cNvSpPr>
                <a:spLocks/>
              </p:cNvSpPr>
              <p:nvPr/>
            </p:nvSpPr>
            <p:spPr bwMode="auto">
              <a:xfrm>
                <a:off x="1143" y="2378"/>
                <a:ext cx="3" cy="2"/>
              </a:xfrm>
              <a:custGeom>
                <a:avLst/>
                <a:gdLst>
                  <a:gd name="T0" fmla="*/ 5 w 5"/>
                  <a:gd name="T1" fmla="*/ 0 h 5"/>
                  <a:gd name="T2" fmla="*/ 0 w 5"/>
                  <a:gd name="T3" fmla="*/ 5 h 5"/>
                  <a:gd name="T4" fmla="*/ 5 w 5"/>
                  <a:gd name="T5" fmla="*/ 0 h 5"/>
                  <a:gd name="T6" fmla="*/ 0 w 5"/>
                  <a:gd name="T7" fmla="*/ 5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5" y="0"/>
                    </a:lnTo>
                    <a:lnTo>
                      <a:pt x="0" y="5"/>
                    </a:lnTo>
                    <a:lnTo>
                      <a:pt x="5" y="0"/>
                    </a:lnTo>
                    <a:close/>
                  </a:path>
                </a:pathLst>
              </a:custGeom>
              <a:solidFill>
                <a:srgbClr val="000000"/>
              </a:solidFill>
              <a:ln w="9525">
                <a:solidFill>
                  <a:schemeClr val="tx2"/>
                </a:solidFill>
                <a:round/>
                <a:headEnd/>
                <a:tailEnd/>
              </a:ln>
            </p:spPr>
            <p:txBody>
              <a:bodyPr/>
              <a:lstStyle/>
              <a:p>
                <a:endParaRPr lang="en-US" sz="3120"/>
              </a:p>
            </p:txBody>
          </p:sp>
          <p:sp>
            <p:nvSpPr>
              <p:cNvPr id="390315" name="Freeform 1195"/>
              <p:cNvSpPr>
                <a:spLocks/>
              </p:cNvSpPr>
              <p:nvPr/>
            </p:nvSpPr>
            <p:spPr bwMode="auto">
              <a:xfrm>
                <a:off x="1092" y="2338"/>
                <a:ext cx="10" cy="43"/>
              </a:xfrm>
              <a:custGeom>
                <a:avLst/>
                <a:gdLst>
                  <a:gd name="T0" fmla="*/ 20 w 20"/>
                  <a:gd name="T1" fmla="*/ 0 h 85"/>
                  <a:gd name="T2" fmla="*/ 20 w 20"/>
                  <a:gd name="T3" fmla="*/ 26 h 85"/>
                  <a:gd name="T4" fmla="*/ 16 w 20"/>
                  <a:gd name="T5" fmla="*/ 46 h 85"/>
                  <a:gd name="T6" fmla="*/ 9 w 20"/>
                  <a:gd name="T7" fmla="*/ 63 h 85"/>
                  <a:gd name="T8" fmla="*/ 6 w 20"/>
                  <a:gd name="T9" fmla="*/ 85 h 85"/>
                  <a:gd name="T10" fmla="*/ 0 w 20"/>
                  <a:gd name="T11" fmla="*/ 85 h 85"/>
                  <a:gd name="T12" fmla="*/ 3 w 20"/>
                  <a:gd name="T13" fmla="*/ 63 h 85"/>
                  <a:gd name="T14" fmla="*/ 9 w 20"/>
                  <a:gd name="T15" fmla="*/ 44 h 85"/>
                  <a:gd name="T16" fmla="*/ 14 w 20"/>
                  <a:gd name="T17" fmla="*/ 26 h 85"/>
                  <a:gd name="T18" fmla="*/ 14 w 20"/>
                  <a:gd name="T19" fmla="*/ 0 h 85"/>
                  <a:gd name="T20" fmla="*/ 20 w 20"/>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5">
                    <a:moveTo>
                      <a:pt x="20" y="0"/>
                    </a:moveTo>
                    <a:lnTo>
                      <a:pt x="20" y="26"/>
                    </a:lnTo>
                    <a:lnTo>
                      <a:pt x="16" y="46"/>
                    </a:lnTo>
                    <a:lnTo>
                      <a:pt x="9" y="63"/>
                    </a:lnTo>
                    <a:lnTo>
                      <a:pt x="6" y="85"/>
                    </a:lnTo>
                    <a:lnTo>
                      <a:pt x="0" y="85"/>
                    </a:lnTo>
                    <a:lnTo>
                      <a:pt x="3" y="63"/>
                    </a:lnTo>
                    <a:lnTo>
                      <a:pt x="9" y="44"/>
                    </a:lnTo>
                    <a:lnTo>
                      <a:pt x="14" y="26"/>
                    </a:lnTo>
                    <a:lnTo>
                      <a:pt x="14" y="0"/>
                    </a:lnTo>
                    <a:lnTo>
                      <a:pt x="20" y="0"/>
                    </a:lnTo>
                    <a:close/>
                  </a:path>
                </a:pathLst>
              </a:custGeom>
              <a:solidFill>
                <a:srgbClr val="000000"/>
              </a:solidFill>
              <a:ln w="9525">
                <a:solidFill>
                  <a:schemeClr val="tx2"/>
                </a:solidFill>
                <a:round/>
                <a:headEnd/>
                <a:tailEnd/>
              </a:ln>
            </p:spPr>
            <p:txBody>
              <a:bodyPr/>
              <a:lstStyle/>
              <a:p>
                <a:endParaRPr lang="en-US" sz="3120"/>
              </a:p>
            </p:txBody>
          </p:sp>
          <p:sp>
            <p:nvSpPr>
              <p:cNvPr id="390316" name="Freeform 1196"/>
              <p:cNvSpPr>
                <a:spLocks/>
              </p:cNvSpPr>
              <p:nvPr/>
            </p:nvSpPr>
            <p:spPr bwMode="auto">
              <a:xfrm>
                <a:off x="1098" y="2335"/>
                <a:ext cx="4" cy="5"/>
              </a:xfrm>
              <a:custGeom>
                <a:avLst/>
                <a:gdLst>
                  <a:gd name="T0" fmla="*/ 5 w 6"/>
                  <a:gd name="T1" fmla="*/ 5 h 9"/>
                  <a:gd name="T2" fmla="*/ 0 w 6"/>
                  <a:gd name="T3" fmla="*/ 0 h 9"/>
                  <a:gd name="T4" fmla="*/ 0 w 6"/>
                  <a:gd name="T5" fmla="*/ 6 h 9"/>
                  <a:gd name="T6" fmla="*/ 6 w 6"/>
                  <a:gd name="T7" fmla="*/ 6 h 9"/>
                  <a:gd name="T8" fmla="*/ 2 w 6"/>
                  <a:gd name="T9" fmla="*/ 9 h 9"/>
                  <a:gd name="T10" fmla="*/ 5 w 6"/>
                  <a:gd name="T11" fmla="*/ 5 h 9"/>
                </a:gdLst>
                <a:ahLst/>
                <a:cxnLst>
                  <a:cxn ang="0">
                    <a:pos x="T0" y="T1"/>
                  </a:cxn>
                  <a:cxn ang="0">
                    <a:pos x="T2" y="T3"/>
                  </a:cxn>
                  <a:cxn ang="0">
                    <a:pos x="T4" y="T5"/>
                  </a:cxn>
                  <a:cxn ang="0">
                    <a:pos x="T6" y="T7"/>
                  </a:cxn>
                  <a:cxn ang="0">
                    <a:pos x="T8" y="T9"/>
                  </a:cxn>
                  <a:cxn ang="0">
                    <a:pos x="T10" y="T11"/>
                  </a:cxn>
                </a:cxnLst>
                <a:rect l="0" t="0" r="r" b="b"/>
                <a:pathLst>
                  <a:path w="6" h="9">
                    <a:moveTo>
                      <a:pt x="5" y="5"/>
                    </a:moveTo>
                    <a:lnTo>
                      <a:pt x="0" y="0"/>
                    </a:lnTo>
                    <a:lnTo>
                      <a:pt x="0" y="6"/>
                    </a:lnTo>
                    <a:lnTo>
                      <a:pt x="6" y="6"/>
                    </a:lnTo>
                    <a:lnTo>
                      <a:pt x="2" y="9"/>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90317" name="Freeform 1197"/>
              <p:cNvSpPr>
                <a:spLocks/>
              </p:cNvSpPr>
              <p:nvPr/>
            </p:nvSpPr>
            <p:spPr bwMode="auto">
              <a:xfrm>
                <a:off x="1092" y="2381"/>
                <a:ext cx="6" cy="20"/>
              </a:xfrm>
              <a:custGeom>
                <a:avLst/>
                <a:gdLst>
                  <a:gd name="T0" fmla="*/ 6 w 14"/>
                  <a:gd name="T1" fmla="*/ 0 h 42"/>
                  <a:gd name="T2" fmla="*/ 9 w 14"/>
                  <a:gd name="T3" fmla="*/ 22 h 42"/>
                  <a:gd name="T4" fmla="*/ 12 w 14"/>
                  <a:gd name="T5" fmla="*/ 31 h 42"/>
                  <a:gd name="T6" fmla="*/ 14 w 14"/>
                  <a:gd name="T7" fmla="*/ 42 h 42"/>
                  <a:gd name="T8" fmla="*/ 8 w 14"/>
                  <a:gd name="T9" fmla="*/ 42 h 42"/>
                  <a:gd name="T10" fmla="*/ 6 w 14"/>
                  <a:gd name="T11" fmla="*/ 32 h 42"/>
                  <a:gd name="T12" fmla="*/ 3 w 14"/>
                  <a:gd name="T13" fmla="*/ 23 h 42"/>
                  <a:gd name="T14" fmla="*/ 0 w 14"/>
                  <a:gd name="T15" fmla="*/ 2 h 42"/>
                  <a:gd name="T16" fmla="*/ 6 w 14"/>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6" y="0"/>
                    </a:moveTo>
                    <a:lnTo>
                      <a:pt x="9" y="22"/>
                    </a:lnTo>
                    <a:lnTo>
                      <a:pt x="12" y="31"/>
                    </a:lnTo>
                    <a:lnTo>
                      <a:pt x="14" y="42"/>
                    </a:lnTo>
                    <a:lnTo>
                      <a:pt x="8" y="42"/>
                    </a:lnTo>
                    <a:lnTo>
                      <a:pt x="6" y="32"/>
                    </a:lnTo>
                    <a:lnTo>
                      <a:pt x="3" y="23"/>
                    </a:lnTo>
                    <a:lnTo>
                      <a:pt x="0" y="2"/>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318" name="Freeform 1198"/>
              <p:cNvSpPr>
                <a:spLocks/>
              </p:cNvSpPr>
              <p:nvPr/>
            </p:nvSpPr>
            <p:spPr bwMode="auto">
              <a:xfrm>
                <a:off x="1092" y="2381"/>
                <a:ext cx="3" cy="1"/>
              </a:xfrm>
              <a:custGeom>
                <a:avLst/>
                <a:gdLst>
                  <a:gd name="T0" fmla="*/ 0 w 6"/>
                  <a:gd name="T1" fmla="*/ 0 h 2"/>
                  <a:gd name="T2" fmla="*/ 0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0" y="2"/>
                    </a:ln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19" name="Rectangle 1199"/>
              <p:cNvSpPr>
                <a:spLocks noChangeArrowheads="1"/>
              </p:cNvSpPr>
              <p:nvPr/>
            </p:nvSpPr>
            <p:spPr bwMode="auto">
              <a:xfrm>
                <a:off x="1095" y="2401"/>
                <a:ext cx="3" cy="15"/>
              </a:xfrm>
              <a:prstGeom prst="rect">
                <a:avLst/>
              </a:prstGeom>
              <a:solidFill>
                <a:srgbClr val="000000"/>
              </a:solidFill>
              <a:ln w="9525">
                <a:solidFill>
                  <a:schemeClr val="tx2"/>
                </a:solidFill>
                <a:miter lim="800000"/>
                <a:headEnd/>
                <a:tailEnd/>
              </a:ln>
            </p:spPr>
            <p:txBody>
              <a:bodyPr/>
              <a:lstStyle/>
              <a:p>
                <a:endParaRPr lang="en-US" sz="3120"/>
              </a:p>
            </p:txBody>
          </p:sp>
          <p:sp>
            <p:nvSpPr>
              <p:cNvPr id="390320" name="Freeform 1200"/>
              <p:cNvSpPr>
                <a:spLocks/>
              </p:cNvSpPr>
              <p:nvPr/>
            </p:nvSpPr>
            <p:spPr bwMode="auto">
              <a:xfrm>
                <a:off x="1095" y="240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321" name="Freeform 1201"/>
              <p:cNvSpPr>
                <a:spLocks/>
              </p:cNvSpPr>
              <p:nvPr/>
            </p:nvSpPr>
            <p:spPr bwMode="auto">
              <a:xfrm>
                <a:off x="1087" y="2387"/>
                <a:ext cx="11" cy="30"/>
              </a:xfrm>
              <a:custGeom>
                <a:avLst/>
                <a:gdLst>
                  <a:gd name="T0" fmla="*/ 17 w 21"/>
                  <a:gd name="T1" fmla="*/ 59 h 59"/>
                  <a:gd name="T2" fmla="*/ 11 w 21"/>
                  <a:gd name="T3" fmla="*/ 47 h 59"/>
                  <a:gd name="T4" fmla="*/ 6 w 21"/>
                  <a:gd name="T5" fmla="*/ 30 h 59"/>
                  <a:gd name="T6" fmla="*/ 0 w 21"/>
                  <a:gd name="T7" fmla="*/ 0 h 59"/>
                  <a:gd name="T8" fmla="*/ 5 w 21"/>
                  <a:gd name="T9" fmla="*/ 0 h 59"/>
                  <a:gd name="T10" fmla="*/ 11 w 21"/>
                  <a:gd name="T11" fmla="*/ 30 h 59"/>
                  <a:gd name="T12" fmla="*/ 15 w 21"/>
                  <a:gd name="T13" fmla="*/ 44 h 59"/>
                  <a:gd name="T14" fmla="*/ 21 w 21"/>
                  <a:gd name="T15" fmla="*/ 56 h 59"/>
                  <a:gd name="T16" fmla="*/ 17 w 21"/>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9">
                    <a:moveTo>
                      <a:pt x="17" y="59"/>
                    </a:moveTo>
                    <a:lnTo>
                      <a:pt x="11" y="47"/>
                    </a:lnTo>
                    <a:lnTo>
                      <a:pt x="6" y="30"/>
                    </a:lnTo>
                    <a:lnTo>
                      <a:pt x="0" y="0"/>
                    </a:lnTo>
                    <a:lnTo>
                      <a:pt x="5" y="0"/>
                    </a:lnTo>
                    <a:lnTo>
                      <a:pt x="11" y="30"/>
                    </a:lnTo>
                    <a:lnTo>
                      <a:pt x="15" y="44"/>
                    </a:lnTo>
                    <a:lnTo>
                      <a:pt x="21" y="56"/>
                    </a:lnTo>
                    <a:lnTo>
                      <a:pt x="17" y="59"/>
                    </a:lnTo>
                    <a:close/>
                  </a:path>
                </a:pathLst>
              </a:custGeom>
              <a:solidFill>
                <a:srgbClr val="000000"/>
              </a:solidFill>
              <a:ln w="9525">
                <a:solidFill>
                  <a:schemeClr val="tx2"/>
                </a:solidFill>
                <a:round/>
                <a:headEnd/>
                <a:tailEnd/>
              </a:ln>
            </p:spPr>
            <p:txBody>
              <a:bodyPr/>
              <a:lstStyle/>
              <a:p>
                <a:endParaRPr lang="en-US" sz="3120"/>
              </a:p>
            </p:txBody>
          </p:sp>
          <p:sp>
            <p:nvSpPr>
              <p:cNvPr id="390322" name="Freeform 1202"/>
              <p:cNvSpPr>
                <a:spLocks/>
              </p:cNvSpPr>
              <p:nvPr/>
            </p:nvSpPr>
            <p:spPr bwMode="auto">
              <a:xfrm>
                <a:off x="1095" y="2415"/>
                <a:ext cx="3" cy="2"/>
              </a:xfrm>
              <a:custGeom>
                <a:avLst/>
                <a:gdLst>
                  <a:gd name="T0" fmla="*/ 6 w 6"/>
                  <a:gd name="T1" fmla="*/ 1 h 3"/>
                  <a:gd name="T2" fmla="*/ 0 w 6"/>
                  <a:gd name="T3" fmla="*/ 3 h 3"/>
                  <a:gd name="T4" fmla="*/ 4 w 6"/>
                  <a:gd name="T5" fmla="*/ 0 h 3"/>
                  <a:gd name="T6" fmla="*/ 0 w 6"/>
                  <a:gd name="T7" fmla="*/ 1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0" y="3"/>
                    </a:lnTo>
                    <a:lnTo>
                      <a:pt x="4" y="0"/>
                    </a:lnTo>
                    <a:lnTo>
                      <a:pt x="0" y="1"/>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90323" name="Freeform 1203"/>
              <p:cNvSpPr>
                <a:spLocks/>
              </p:cNvSpPr>
              <p:nvPr/>
            </p:nvSpPr>
            <p:spPr bwMode="auto">
              <a:xfrm>
                <a:off x="1071" y="2386"/>
                <a:ext cx="18" cy="38"/>
              </a:xfrm>
              <a:custGeom>
                <a:avLst/>
                <a:gdLst>
                  <a:gd name="T0" fmla="*/ 37 w 37"/>
                  <a:gd name="T1" fmla="*/ 5 h 76"/>
                  <a:gd name="T2" fmla="*/ 32 w 37"/>
                  <a:gd name="T3" fmla="*/ 11 h 76"/>
                  <a:gd name="T4" fmla="*/ 29 w 37"/>
                  <a:gd name="T5" fmla="*/ 20 h 76"/>
                  <a:gd name="T6" fmla="*/ 23 w 37"/>
                  <a:gd name="T7" fmla="*/ 38 h 76"/>
                  <a:gd name="T8" fmla="*/ 17 w 37"/>
                  <a:gd name="T9" fmla="*/ 58 h 76"/>
                  <a:gd name="T10" fmla="*/ 5 w 37"/>
                  <a:gd name="T11" fmla="*/ 76 h 76"/>
                  <a:gd name="T12" fmla="*/ 0 w 37"/>
                  <a:gd name="T13" fmla="*/ 72 h 76"/>
                  <a:gd name="T14" fmla="*/ 11 w 37"/>
                  <a:gd name="T15" fmla="*/ 56 h 76"/>
                  <a:gd name="T16" fmla="*/ 17 w 37"/>
                  <a:gd name="T17" fmla="*/ 37 h 76"/>
                  <a:gd name="T18" fmla="*/ 23 w 37"/>
                  <a:gd name="T19" fmla="*/ 18 h 76"/>
                  <a:gd name="T20" fmla="*/ 26 w 37"/>
                  <a:gd name="T21" fmla="*/ 9 h 76"/>
                  <a:gd name="T22" fmla="*/ 32 w 37"/>
                  <a:gd name="T23" fmla="*/ 0 h 76"/>
                  <a:gd name="T24" fmla="*/ 37 w 37"/>
                  <a:gd name="T25"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76">
                    <a:moveTo>
                      <a:pt x="37" y="5"/>
                    </a:moveTo>
                    <a:lnTo>
                      <a:pt x="32" y="11"/>
                    </a:lnTo>
                    <a:lnTo>
                      <a:pt x="29" y="20"/>
                    </a:lnTo>
                    <a:lnTo>
                      <a:pt x="23" y="38"/>
                    </a:lnTo>
                    <a:lnTo>
                      <a:pt x="17" y="58"/>
                    </a:lnTo>
                    <a:lnTo>
                      <a:pt x="5" y="76"/>
                    </a:lnTo>
                    <a:lnTo>
                      <a:pt x="0" y="72"/>
                    </a:lnTo>
                    <a:lnTo>
                      <a:pt x="11" y="56"/>
                    </a:lnTo>
                    <a:lnTo>
                      <a:pt x="17" y="37"/>
                    </a:lnTo>
                    <a:lnTo>
                      <a:pt x="23" y="18"/>
                    </a:lnTo>
                    <a:lnTo>
                      <a:pt x="26" y="9"/>
                    </a:lnTo>
                    <a:lnTo>
                      <a:pt x="32" y="0"/>
                    </a:lnTo>
                    <a:lnTo>
                      <a:pt x="37" y="5"/>
                    </a:lnTo>
                    <a:close/>
                  </a:path>
                </a:pathLst>
              </a:custGeom>
              <a:solidFill>
                <a:srgbClr val="000000"/>
              </a:solidFill>
              <a:ln w="9525">
                <a:solidFill>
                  <a:schemeClr val="tx2"/>
                </a:solidFill>
                <a:round/>
                <a:headEnd/>
                <a:tailEnd/>
              </a:ln>
            </p:spPr>
            <p:txBody>
              <a:bodyPr/>
              <a:lstStyle/>
              <a:p>
                <a:endParaRPr lang="en-US" sz="3120"/>
              </a:p>
            </p:txBody>
          </p:sp>
          <p:sp>
            <p:nvSpPr>
              <p:cNvPr id="390324" name="Freeform 1204"/>
              <p:cNvSpPr>
                <a:spLocks/>
              </p:cNvSpPr>
              <p:nvPr/>
            </p:nvSpPr>
            <p:spPr bwMode="auto">
              <a:xfrm>
                <a:off x="1087" y="2384"/>
                <a:ext cx="2" cy="4"/>
              </a:xfrm>
              <a:custGeom>
                <a:avLst/>
                <a:gdLst>
                  <a:gd name="T0" fmla="*/ 5 w 5"/>
                  <a:gd name="T1" fmla="*/ 6 h 9"/>
                  <a:gd name="T2" fmla="*/ 3 w 5"/>
                  <a:gd name="T3" fmla="*/ 0 h 9"/>
                  <a:gd name="T4" fmla="*/ 0 w 5"/>
                  <a:gd name="T5" fmla="*/ 4 h 9"/>
                  <a:gd name="T6" fmla="*/ 5 w 5"/>
                  <a:gd name="T7" fmla="*/ 9 h 9"/>
                  <a:gd name="T8" fmla="*/ 0 w 5"/>
                  <a:gd name="T9" fmla="*/ 6 h 9"/>
                  <a:gd name="T10" fmla="*/ 5 w 5"/>
                  <a:gd name="T11" fmla="*/ 6 h 9"/>
                </a:gdLst>
                <a:ahLst/>
                <a:cxnLst>
                  <a:cxn ang="0">
                    <a:pos x="T0" y="T1"/>
                  </a:cxn>
                  <a:cxn ang="0">
                    <a:pos x="T2" y="T3"/>
                  </a:cxn>
                  <a:cxn ang="0">
                    <a:pos x="T4" y="T5"/>
                  </a:cxn>
                  <a:cxn ang="0">
                    <a:pos x="T6" y="T7"/>
                  </a:cxn>
                  <a:cxn ang="0">
                    <a:pos x="T8" y="T9"/>
                  </a:cxn>
                  <a:cxn ang="0">
                    <a:pos x="T10" y="T11"/>
                  </a:cxn>
                </a:cxnLst>
                <a:rect l="0" t="0" r="r" b="b"/>
                <a:pathLst>
                  <a:path w="5" h="9">
                    <a:moveTo>
                      <a:pt x="5" y="6"/>
                    </a:moveTo>
                    <a:lnTo>
                      <a:pt x="3" y="0"/>
                    </a:lnTo>
                    <a:lnTo>
                      <a:pt x="0" y="4"/>
                    </a:lnTo>
                    <a:lnTo>
                      <a:pt x="5" y="9"/>
                    </a:lnTo>
                    <a:lnTo>
                      <a:pt x="0" y="6"/>
                    </a:lnTo>
                    <a:lnTo>
                      <a:pt x="5" y="6"/>
                    </a:lnTo>
                    <a:close/>
                  </a:path>
                </a:pathLst>
              </a:custGeom>
              <a:solidFill>
                <a:srgbClr val="000000"/>
              </a:solidFill>
              <a:ln w="9525">
                <a:solidFill>
                  <a:schemeClr val="tx2"/>
                </a:solidFill>
                <a:round/>
                <a:headEnd/>
                <a:tailEnd/>
              </a:ln>
            </p:spPr>
            <p:txBody>
              <a:bodyPr/>
              <a:lstStyle/>
              <a:p>
                <a:endParaRPr lang="en-US" sz="3120"/>
              </a:p>
            </p:txBody>
          </p:sp>
          <p:sp>
            <p:nvSpPr>
              <p:cNvPr id="390325" name="Freeform 1205"/>
              <p:cNvSpPr>
                <a:spLocks/>
              </p:cNvSpPr>
              <p:nvPr/>
            </p:nvSpPr>
            <p:spPr bwMode="auto">
              <a:xfrm>
                <a:off x="1071" y="2339"/>
                <a:ext cx="24" cy="84"/>
              </a:xfrm>
              <a:custGeom>
                <a:avLst/>
                <a:gdLst>
                  <a:gd name="T0" fmla="*/ 0 w 47"/>
                  <a:gd name="T1" fmla="*/ 166 h 169"/>
                  <a:gd name="T2" fmla="*/ 6 w 47"/>
                  <a:gd name="T3" fmla="*/ 141 h 169"/>
                  <a:gd name="T4" fmla="*/ 14 w 47"/>
                  <a:gd name="T5" fmla="*/ 118 h 169"/>
                  <a:gd name="T6" fmla="*/ 29 w 47"/>
                  <a:gd name="T7" fmla="*/ 76 h 169"/>
                  <a:gd name="T8" fmla="*/ 40 w 47"/>
                  <a:gd name="T9" fmla="*/ 36 h 169"/>
                  <a:gd name="T10" fmla="*/ 41 w 47"/>
                  <a:gd name="T11" fmla="*/ 18 h 169"/>
                  <a:gd name="T12" fmla="*/ 40 w 47"/>
                  <a:gd name="T13" fmla="*/ 0 h 169"/>
                  <a:gd name="T14" fmla="*/ 44 w 47"/>
                  <a:gd name="T15" fmla="*/ 0 h 169"/>
                  <a:gd name="T16" fmla="*/ 47 w 47"/>
                  <a:gd name="T17" fmla="*/ 18 h 169"/>
                  <a:gd name="T18" fmla="*/ 44 w 47"/>
                  <a:gd name="T19" fmla="*/ 39 h 169"/>
                  <a:gd name="T20" fmla="*/ 34 w 47"/>
                  <a:gd name="T21" fmla="*/ 79 h 169"/>
                  <a:gd name="T22" fmla="*/ 18 w 47"/>
                  <a:gd name="T23" fmla="*/ 122 h 169"/>
                  <a:gd name="T24" fmla="*/ 11 w 47"/>
                  <a:gd name="T25" fmla="*/ 144 h 169"/>
                  <a:gd name="T26" fmla="*/ 5 w 47"/>
                  <a:gd name="T27" fmla="*/ 169 h 169"/>
                  <a:gd name="T28" fmla="*/ 0 w 47"/>
                  <a:gd name="T29" fmla="*/ 16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9">
                    <a:moveTo>
                      <a:pt x="0" y="166"/>
                    </a:moveTo>
                    <a:lnTo>
                      <a:pt x="6" y="141"/>
                    </a:lnTo>
                    <a:lnTo>
                      <a:pt x="14" y="118"/>
                    </a:lnTo>
                    <a:lnTo>
                      <a:pt x="29" y="76"/>
                    </a:lnTo>
                    <a:lnTo>
                      <a:pt x="40" y="36"/>
                    </a:lnTo>
                    <a:lnTo>
                      <a:pt x="41" y="18"/>
                    </a:lnTo>
                    <a:lnTo>
                      <a:pt x="40" y="0"/>
                    </a:lnTo>
                    <a:lnTo>
                      <a:pt x="44" y="0"/>
                    </a:lnTo>
                    <a:lnTo>
                      <a:pt x="47" y="18"/>
                    </a:lnTo>
                    <a:lnTo>
                      <a:pt x="44" y="39"/>
                    </a:lnTo>
                    <a:lnTo>
                      <a:pt x="34" y="79"/>
                    </a:lnTo>
                    <a:lnTo>
                      <a:pt x="18" y="122"/>
                    </a:lnTo>
                    <a:lnTo>
                      <a:pt x="11" y="144"/>
                    </a:lnTo>
                    <a:lnTo>
                      <a:pt x="5" y="169"/>
                    </a:lnTo>
                    <a:lnTo>
                      <a:pt x="0" y="166"/>
                    </a:lnTo>
                    <a:close/>
                  </a:path>
                </a:pathLst>
              </a:custGeom>
              <a:solidFill>
                <a:srgbClr val="000000"/>
              </a:solidFill>
              <a:ln w="9525">
                <a:solidFill>
                  <a:schemeClr val="tx2"/>
                </a:solidFill>
                <a:round/>
                <a:headEnd/>
                <a:tailEnd/>
              </a:ln>
            </p:spPr>
            <p:txBody>
              <a:bodyPr/>
              <a:lstStyle/>
              <a:p>
                <a:endParaRPr lang="en-US" sz="3120"/>
              </a:p>
            </p:txBody>
          </p:sp>
          <p:sp>
            <p:nvSpPr>
              <p:cNvPr id="390326" name="Freeform 1206"/>
              <p:cNvSpPr>
                <a:spLocks/>
              </p:cNvSpPr>
              <p:nvPr/>
            </p:nvSpPr>
            <p:spPr bwMode="auto">
              <a:xfrm>
                <a:off x="1071" y="2422"/>
                <a:ext cx="2" cy="2"/>
              </a:xfrm>
              <a:custGeom>
                <a:avLst/>
                <a:gdLst>
                  <a:gd name="T0" fmla="*/ 5 w 5"/>
                  <a:gd name="T1" fmla="*/ 4 h 4"/>
                  <a:gd name="T2" fmla="*/ 0 w 5"/>
                  <a:gd name="T3" fmla="*/ 0 h 4"/>
                  <a:gd name="T4" fmla="*/ 5 w 5"/>
                  <a:gd name="T5" fmla="*/ 3 h 4"/>
                  <a:gd name="T6" fmla="*/ 0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0"/>
                    </a:lnTo>
                    <a:lnTo>
                      <a:pt x="5" y="3"/>
                    </a:lnTo>
                    <a:lnTo>
                      <a:pt x="0" y="0"/>
                    </a:lnTo>
                    <a:lnTo>
                      <a:pt x="5" y="4"/>
                    </a:lnTo>
                    <a:close/>
                  </a:path>
                </a:pathLst>
              </a:custGeom>
              <a:solidFill>
                <a:srgbClr val="000000"/>
              </a:solidFill>
              <a:ln w="9525">
                <a:solidFill>
                  <a:schemeClr val="tx2"/>
                </a:solidFill>
                <a:round/>
                <a:headEnd/>
                <a:tailEnd/>
              </a:ln>
            </p:spPr>
            <p:txBody>
              <a:bodyPr/>
              <a:lstStyle/>
              <a:p>
                <a:endParaRPr lang="en-US" sz="3120"/>
              </a:p>
            </p:txBody>
          </p:sp>
          <p:sp>
            <p:nvSpPr>
              <p:cNvPr id="390327" name="Freeform 1207"/>
              <p:cNvSpPr>
                <a:spLocks/>
              </p:cNvSpPr>
              <p:nvPr/>
            </p:nvSpPr>
            <p:spPr bwMode="auto">
              <a:xfrm>
                <a:off x="1050" y="2305"/>
                <a:ext cx="43" cy="34"/>
              </a:xfrm>
              <a:custGeom>
                <a:avLst/>
                <a:gdLst>
                  <a:gd name="T0" fmla="*/ 83 w 87"/>
                  <a:gd name="T1" fmla="*/ 69 h 69"/>
                  <a:gd name="T2" fmla="*/ 81 w 87"/>
                  <a:gd name="T3" fmla="*/ 64 h 69"/>
                  <a:gd name="T4" fmla="*/ 78 w 87"/>
                  <a:gd name="T5" fmla="*/ 60 h 69"/>
                  <a:gd name="T6" fmla="*/ 74 w 87"/>
                  <a:gd name="T7" fmla="*/ 51 h 69"/>
                  <a:gd name="T8" fmla="*/ 51 w 87"/>
                  <a:gd name="T9" fmla="*/ 35 h 69"/>
                  <a:gd name="T10" fmla="*/ 26 w 87"/>
                  <a:gd name="T11" fmla="*/ 22 h 69"/>
                  <a:gd name="T12" fmla="*/ 0 w 87"/>
                  <a:gd name="T13" fmla="*/ 5 h 69"/>
                  <a:gd name="T14" fmla="*/ 5 w 87"/>
                  <a:gd name="T15" fmla="*/ 0 h 69"/>
                  <a:gd name="T16" fmla="*/ 31 w 87"/>
                  <a:gd name="T17" fmla="*/ 17 h 69"/>
                  <a:gd name="T18" fmla="*/ 55 w 87"/>
                  <a:gd name="T19" fmla="*/ 31 h 69"/>
                  <a:gd name="T20" fmla="*/ 77 w 87"/>
                  <a:gd name="T21" fmla="*/ 46 h 69"/>
                  <a:gd name="T22" fmla="*/ 83 w 87"/>
                  <a:gd name="T23" fmla="*/ 55 h 69"/>
                  <a:gd name="T24" fmla="*/ 86 w 87"/>
                  <a:gd name="T25" fmla="*/ 61 h 69"/>
                  <a:gd name="T26" fmla="*/ 87 w 87"/>
                  <a:gd name="T27" fmla="*/ 69 h 69"/>
                  <a:gd name="T28" fmla="*/ 83 w 87"/>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69">
                    <a:moveTo>
                      <a:pt x="83" y="69"/>
                    </a:moveTo>
                    <a:lnTo>
                      <a:pt x="81" y="64"/>
                    </a:lnTo>
                    <a:lnTo>
                      <a:pt x="78" y="60"/>
                    </a:lnTo>
                    <a:lnTo>
                      <a:pt x="74" y="51"/>
                    </a:lnTo>
                    <a:lnTo>
                      <a:pt x="51" y="35"/>
                    </a:lnTo>
                    <a:lnTo>
                      <a:pt x="26" y="22"/>
                    </a:lnTo>
                    <a:lnTo>
                      <a:pt x="0" y="5"/>
                    </a:lnTo>
                    <a:lnTo>
                      <a:pt x="5" y="0"/>
                    </a:lnTo>
                    <a:lnTo>
                      <a:pt x="31" y="17"/>
                    </a:lnTo>
                    <a:lnTo>
                      <a:pt x="55" y="31"/>
                    </a:lnTo>
                    <a:lnTo>
                      <a:pt x="77" y="46"/>
                    </a:lnTo>
                    <a:lnTo>
                      <a:pt x="83" y="55"/>
                    </a:lnTo>
                    <a:lnTo>
                      <a:pt x="86" y="61"/>
                    </a:lnTo>
                    <a:lnTo>
                      <a:pt x="87" y="69"/>
                    </a:lnTo>
                    <a:lnTo>
                      <a:pt x="83" y="69"/>
                    </a:lnTo>
                    <a:close/>
                  </a:path>
                </a:pathLst>
              </a:custGeom>
              <a:solidFill>
                <a:srgbClr val="000000"/>
              </a:solidFill>
              <a:ln w="9525">
                <a:solidFill>
                  <a:schemeClr val="tx2"/>
                </a:solidFill>
                <a:round/>
                <a:headEnd/>
                <a:tailEnd/>
              </a:ln>
            </p:spPr>
            <p:txBody>
              <a:bodyPr/>
              <a:lstStyle/>
              <a:p>
                <a:endParaRPr lang="en-US" sz="3120"/>
              </a:p>
            </p:txBody>
          </p:sp>
          <p:sp>
            <p:nvSpPr>
              <p:cNvPr id="390328" name="Freeform 1208"/>
              <p:cNvSpPr>
                <a:spLocks/>
              </p:cNvSpPr>
              <p:nvPr/>
            </p:nvSpPr>
            <p:spPr bwMode="auto">
              <a:xfrm>
                <a:off x="1091" y="2339"/>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329" name="Freeform 1209"/>
              <p:cNvSpPr>
                <a:spLocks/>
              </p:cNvSpPr>
              <p:nvPr/>
            </p:nvSpPr>
            <p:spPr bwMode="auto">
              <a:xfrm>
                <a:off x="1048" y="2305"/>
                <a:ext cx="5" cy="62"/>
              </a:xfrm>
              <a:custGeom>
                <a:avLst/>
                <a:gdLst>
                  <a:gd name="T0" fmla="*/ 9 w 11"/>
                  <a:gd name="T1" fmla="*/ 0 h 123"/>
                  <a:gd name="T2" fmla="*/ 11 w 11"/>
                  <a:gd name="T3" fmla="*/ 62 h 123"/>
                  <a:gd name="T4" fmla="*/ 6 w 11"/>
                  <a:gd name="T5" fmla="*/ 123 h 123"/>
                  <a:gd name="T6" fmla="*/ 0 w 11"/>
                  <a:gd name="T7" fmla="*/ 123 h 123"/>
                  <a:gd name="T8" fmla="*/ 5 w 11"/>
                  <a:gd name="T9" fmla="*/ 62 h 123"/>
                  <a:gd name="T10" fmla="*/ 3 w 11"/>
                  <a:gd name="T11" fmla="*/ 0 h 123"/>
                  <a:gd name="T12" fmla="*/ 9 w 11"/>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1" h="123">
                    <a:moveTo>
                      <a:pt x="9" y="0"/>
                    </a:moveTo>
                    <a:lnTo>
                      <a:pt x="11" y="62"/>
                    </a:lnTo>
                    <a:lnTo>
                      <a:pt x="6" y="123"/>
                    </a:lnTo>
                    <a:lnTo>
                      <a:pt x="0" y="123"/>
                    </a:lnTo>
                    <a:lnTo>
                      <a:pt x="5" y="62"/>
                    </a:lnTo>
                    <a:lnTo>
                      <a:pt x="3" y="0"/>
                    </a:lnTo>
                    <a:lnTo>
                      <a:pt x="9" y="0"/>
                    </a:lnTo>
                    <a:close/>
                  </a:path>
                </a:pathLst>
              </a:custGeom>
              <a:solidFill>
                <a:srgbClr val="000000"/>
              </a:solidFill>
              <a:ln w="9525">
                <a:solidFill>
                  <a:schemeClr val="tx2"/>
                </a:solidFill>
                <a:round/>
                <a:headEnd/>
                <a:tailEnd/>
              </a:ln>
            </p:spPr>
            <p:txBody>
              <a:bodyPr/>
              <a:lstStyle/>
              <a:p>
                <a:endParaRPr lang="en-US" sz="3120"/>
              </a:p>
            </p:txBody>
          </p:sp>
          <p:sp>
            <p:nvSpPr>
              <p:cNvPr id="390330" name="Freeform 1210"/>
              <p:cNvSpPr>
                <a:spLocks/>
              </p:cNvSpPr>
              <p:nvPr/>
            </p:nvSpPr>
            <p:spPr bwMode="auto">
              <a:xfrm>
                <a:off x="1050" y="2303"/>
                <a:ext cx="3" cy="4"/>
              </a:xfrm>
              <a:custGeom>
                <a:avLst/>
                <a:gdLst>
                  <a:gd name="T0" fmla="*/ 5 w 6"/>
                  <a:gd name="T1" fmla="*/ 3 h 8"/>
                  <a:gd name="T2" fmla="*/ 0 w 6"/>
                  <a:gd name="T3" fmla="*/ 0 h 8"/>
                  <a:gd name="T4" fmla="*/ 0 w 6"/>
                  <a:gd name="T5" fmla="*/ 5 h 8"/>
                  <a:gd name="T6" fmla="*/ 6 w 6"/>
                  <a:gd name="T7" fmla="*/ 5 h 8"/>
                  <a:gd name="T8" fmla="*/ 0 w 6"/>
                  <a:gd name="T9" fmla="*/ 8 h 8"/>
                  <a:gd name="T10" fmla="*/ 5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5" y="3"/>
                    </a:moveTo>
                    <a:lnTo>
                      <a:pt x="0" y="0"/>
                    </a:lnTo>
                    <a:lnTo>
                      <a:pt x="0" y="5"/>
                    </a:lnTo>
                    <a:lnTo>
                      <a:pt x="6" y="5"/>
                    </a:lnTo>
                    <a:lnTo>
                      <a:pt x="0" y="8"/>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90331" name="Freeform 1211"/>
              <p:cNvSpPr>
                <a:spLocks/>
              </p:cNvSpPr>
              <p:nvPr/>
            </p:nvSpPr>
            <p:spPr bwMode="auto">
              <a:xfrm>
                <a:off x="1004" y="2367"/>
                <a:ext cx="47" cy="62"/>
              </a:xfrm>
              <a:custGeom>
                <a:avLst/>
                <a:gdLst>
                  <a:gd name="T0" fmla="*/ 94 w 94"/>
                  <a:gd name="T1" fmla="*/ 0 h 123"/>
                  <a:gd name="T2" fmla="*/ 90 w 94"/>
                  <a:gd name="T3" fmla="*/ 23 h 123"/>
                  <a:gd name="T4" fmla="*/ 78 w 94"/>
                  <a:gd name="T5" fmla="*/ 47 h 123"/>
                  <a:gd name="T6" fmla="*/ 47 w 94"/>
                  <a:gd name="T7" fmla="*/ 85 h 123"/>
                  <a:gd name="T8" fmla="*/ 18 w 94"/>
                  <a:gd name="T9" fmla="*/ 113 h 123"/>
                  <a:gd name="T10" fmla="*/ 4 w 94"/>
                  <a:gd name="T11" fmla="*/ 123 h 123"/>
                  <a:gd name="T12" fmla="*/ 0 w 94"/>
                  <a:gd name="T13" fmla="*/ 119 h 123"/>
                  <a:gd name="T14" fmla="*/ 14 w 94"/>
                  <a:gd name="T15" fmla="*/ 108 h 123"/>
                  <a:gd name="T16" fmla="*/ 43 w 94"/>
                  <a:gd name="T17" fmla="*/ 81 h 123"/>
                  <a:gd name="T18" fmla="*/ 73 w 94"/>
                  <a:gd name="T19" fmla="*/ 43 h 123"/>
                  <a:gd name="T20" fmla="*/ 84 w 94"/>
                  <a:gd name="T21" fmla="*/ 21 h 123"/>
                  <a:gd name="T22" fmla="*/ 88 w 94"/>
                  <a:gd name="T23" fmla="*/ 0 h 123"/>
                  <a:gd name="T24" fmla="*/ 94 w 94"/>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23">
                    <a:moveTo>
                      <a:pt x="94" y="0"/>
                    </a:moveTo>
                    <a:lnTo>
                      <a:pt x="90" y="23"/>
                    </a:lnTo>
                    <a:lnTo>
                      <a:pt x="78" y="47"/>
                    </a:lnTo>
                    <a:lnTo>
                      <a:pt x="47" y="85"/>
                    </a:lnTo>
                    <a:lnTo>
                      <a:pt x="18" y="113"/>
                    </a:lnTo>
                    <a:lnTo>
                      <a:pt x="4" y="123"/>
                    </a:lnTo>
                    <a:lnTo>
                      <a:pt x="0" y="119"/>
                    </a:lnTo>
                    <a:lnTo>
                      <a:pt x="14" y="108"/>
                    </a:lnTo>
                    <a:lnTo>
                      <a:pt x="43" y="81"/>
                    </a:lnTo>
                    <a:lnTo>
                      <a:pt x="73" y="43"/>
                    </a:lnTo>
                    <a:lnTo>
                      <a:pt x="84" y="21"/>
                    </a:lnTo>
                    <a:lnTo>
                      <a:pt x="88" y="0"/>
                    </a:lnTo>
                    <a:lnTo>
                      <a:pt x="94" y="0"/>
                    </a:lnTo>
                    <a:close/>
                  </a:path>
                </a:pathLst>
              </a:custGeom>
              <a:solidFill>
                <a:srgbClr val="000000"/>
              </a:solidFill>
              <a:ln w="9525">
                <a:solidFill>
                  <a:schemeClr val="tx2"/>
                </a:solidFill>
                <a:round/>
                <a:headEnd/>
                <a:tailEnd/>
              </a:ln>
            </p:spPr>
            <p:txBody>
              <a:bodyPr/>
              <a:lstStyle/>
              <a:p>
                <a:endParaRPr lang="en-US" sz="3120"/>
              </a:p>
            </p:txBody>
          </p:sp>
          <p:sp>
            <p:nvSpPr>
              <p:cNvPr id="390332" name="Freeform 1212"/>
              <p:cNvSpPr>
                <a:spLocks/>
              </p:cNvSpPr>
              <p:nvPr/>
            </p:nvSpPr>
            <p:spPr bwMode="auto">
              <a:xfrm>
                <a:off x="1048" y="2367"/>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333" name="Freeform 1213"/>
              <p:cNvSpPr>
                <a:spLocks/>
              </p:cNvSpPr>
              <p:nvPr/>
            </p:nvSpPr>
            <p:spPr bwMode="auto">
              <a:xfrm>
                <a:off x="1004" y="2353"/>
                <a:ext cx="43" cy="76"/>
              </a:xfrm>
              <a:custGeom>
                <a:avLst/>
                <a:gdLst>
                  <a:gd name="T0" fmla="*/ 0 w 85"/>
                  <a:gd name="T1" fmla="*/ 146 h 150"/>
                  <a:gd name="T2" fmla="*/ 33 w 85"/>
                  <a:gd name="T3" fmla="*/ 114 h 150"/>
                  <a:gd name="T4" fmla="*/ 46 w 85"/>
                  <a:gd name="T5" fmla="*/ 97 h 150"/>
                  <a:gd name="T6" fmla="*/ 58 w 85"/>
                  <a:gd name="T7" fmla="*/ 80 h 150"/>
                  <a:gd name="T8" fmla="*/ 67 w 85"/>
                  <a:gd name="T9" fmla="*/ 62 h 150"/>
                  <a:gd name="T10" fmla="*/ 73 w 85"/>
                  <a:gd name="T11" fmla="*/ 42 h 150"/>
                  <a:gd name="T12" fmla="*/ 78 w 85"/>
                  <a:gd name="T13" fmla="*/ 21 h 150"/>
                  <a:gd name="T14" fmla="*/ 81 w 85"/>
                  <a:gd name="T15" fmla="*/ 0 h 150"/>
                  <a:gd name="T16" fmla="*/ 85 w 85"/>
                  <a:gd name="T17" fmla="*/ 0 h 150"/>
                  <a:gd name="T18" fmla="*/ 82 w 85"/>
                  <a:gd name="T19" fmla="*/ 24 h 150"/>
                  <a:gd name="T20" fmla="*/ 78 w 85"/>
                  <a:gd name="T21" fmla="*/ 45 h 150"/>
                  <a:gd name="T22" fmla="*/ 72 w 85"/>
                  <a:gd name="T23" fmla="*/ 67 h 150"/>
                  <a:gd name="T24" fmla="*/ 62 w 85"/>
                  <a:gd name="T25" fmla="*/ 85 h 150"/>
                  <a:gd name="T26" fmla="*/ 50 w 85"/>
                  <a:gd name="T27" fmla="*/ 102 h 150"/>
                  <a:gd name="T28" fmla="*/ 38 w 85"/>
                  <a:gd name="T29" fmla="*/ 118 h 150"/>
                  <a:gd name="T30" fmla="*/ 4 w 85"/>
                  <a:gd name="T31" fmla="*/ 150 h 150"/>
                  <a:gd name="T32" fmla="*/ 0 w 85"/>
                  <a:gd name="T33" fmla="*/ 14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50">
                    <a:moveTo>
                      <a:pt x="0" y="146"/>
                    </a:moveTo>
                    <a:lnTo>
                      <a:pt x="33" y="114"/>
                    </a:lnTo>
                    <a:lnTo>
                      <a:pt x="46" y="97"/>
                    </a:lnTo>
                    <a:lnTo>
                      <a:pt x="58" y="80"/>
                    </a:lnTo>
                    <a:lnTo>
                      <a:pt x="67" y="62"/>
                    </a:lnTo>
                    <a:lnTo>
                      <a:pt x="73" y="42"/>
                    </a:lnTo>
                    <a:lnTo>
                      <a:pt x="78" y="21"/>
                    </a:lnTo>
                    <a:lnTo>
                      <a:pt x="81" y="0"/>
                    </a:lnTo>
                    <a:lnTo>
                      <a:pt x="85" y="0"/>
                    </a:lnTo>
                    <a:lnTo>
                      <a:pt x="82" y="24"/>
                    </a:lnTo>
                    <a:lnTo>
                      <a:pt x="78" y="45"/>
                    </a:lnTo>
                    <a:lnTo>
                      <a:pt x="72" y="67"/>
                    </a:lnTo>
                    <a:lnTo>
                      <a:pt x="62" y="85"/>
                    </a:lnTo>
                    <a:lnTo>
                      <a:pt x="50" y="102"/>
                    </a:lnTo>
                    <a:lnTo>
                      <a:pt x="38" y="118"/>
                    </a:lnTo>
                    <a:lnTo>
                      <a:pt x="4" y="150"/>
                    </a:lnTo>
                    <a:lnTo>
                      <a:pt x="0" y="146"/>
                    </a:lnTo>
                    <a:close/>
                  </a:path>
                </a:pathLst>
              </a:custGeom>
              <a:solidFill>
                <a:srgbClr val="000000"/>
              </a:solidFill>
              <a:ln w="9525">
                <a:solidFill>
                  <a:schemeClr val="tx2"/>
                </a:solidFill>
                <a:round/>
                <a:headEnd/>
                <a:tailEnd/>
              </a:ln>
            </p:spPr>
            <p:txBody>
              <a:bodyPr/>
              <a:lstStyle/>
              <a:p>
                <a:endParaRPr lang="en-US" sz="3120"/>
              </a:p>
            </p:txBody>
          </p:sp>
          <p:sp>
            <p:nvSpPr>
              <p:cNvPr id="390334" name="Freeform 1214"/>
              <p:cNvSpPr>
                <a:spLocks/>
              </p:cNvSpPr>
              <p:nvPr/>
            </p:nvSpPr>
            <p:spPr bwMode="auto">
              <a:xfrm>
                <a:off x="1004" y="2426"/>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90335" name="Freeform 1215"/>
              <p:cNvSpPr>
                <a:spLocks/>
              </p:cNvSpPr>
              <p:nvPr/>
            </p:nvSpPr>
            <p:spPr bwMode="auto">
              <a:xfrm>
                <a:off x="1044" y="2339"/>
                <a:ext cx="3" cy="14"/>
              </a:xfrm>
              <a:custGeom>
                <a:avLst/>
                <a:gdLst>
                  <a:gd name="T0" fmla="*/ 2 w 6"/>
                  <a:gd name="T1" fmla="*/ 29 h 29"/>
                  <a:gd name="T2" fmla="*/ 0 w 6"/>
                  <a:gd name="T3" fmla="*/ 0 h 29"/>
                  <a:gd name="T4" fmla="*/ 5 w 6"/>
                  <a:gd name="T5" fmla="*/ 0 h 29"/>
                  <a:gd name="T6" fmla="*/ 6 w 6"/>
                  <a:gd name="T7" fmla="*/ 29 h 29"/>
                  <a:gd name="T8" fmla="*/ 2 w 6"/>
                  <a:gd name="T9" fmla="*/ 29 h 29"/>
                </a:gdLst>
                <a:ahLst/>
                <a:cxnLst>
                  <a:cxn ang="0">
                    <a:pos x="T0" y="T1"/>
                  </a:cxn>
                  <a:cxn ang="0">
                    <a:pos x="T2" y="T3"/>
                  </a:cxn>
                  <a:cxn ang="0">
                    <a:pos x="T4" y="T5"/>
                  </a:cxn>
                  <a:cxn ang="0">
                    <a:pos x="T6" y="T7"/>
                  </a:cxn>
                  <a:cxn ang="0">
                    <a:pos x="T8" y="T9"/>
                  </a:cxn>
                </a:cxnLst>
                <a:rect l="0" t="0" r="r" b="b"/>
                <a:pathLst>
                  <a:path w="6" h="29">
                    <a:moveTo>
                      <a:pt x="2" y="29"/>
                    </a:moveTo>
                    <a:lnTo>
                      <a:pt x="0" y="0"/>
                    </a:lnTo>
                    <a:lnTo>
                      <a:pt x="5" y="0"/>
                    </a:lnTo>
                    <a:lnTo>
                      <a:pt x="6" y="29"/>
                    </a:lnTo>
                    <a:lnTo>
                      <a:pt x="2" y="29"/>
                    </a:lnTo>
                    <a:close/>
                  </a:path>
                </a:pathLst>
              </a:custGeom>
              <a:solidFill>
                <a:srgbClr val="000000"/>
              </a:solidFill>
              <a:ln w="9525">
                <a:solidFill>
                  <a:schemeClr val="tx2"/>
                </a:solidFill>
                <a:round/>
                <a:headEnd/>
                <a:tailEnd/>
              </a:ln>
            </p:spPr>
            <p:txBody>
              <a:bodyPr/>
              <a:lstStyle/>
              <a:p>
                <a:endParaRPr lang="en-US" sz="3120"/>
              </a:p>
            </p:txBody>
          </p:sp>
          <p:sp>
            <p:nvSpPr>
              <p:cNvPr id="390336" name="Freeform 1216"/>
              <p:cNvSpPr>
                <a:spLocks/>
              </p:cNvSpPr>
              <p:nvPr/>
            </p:nvSpPr>
            <p:spPr bwMode="auto">
              <a:xfrm>
                <a:off x="1044" y="2353"/>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337" name="Freeform 1217"/>
              <p:cNvSpPr>
                <a:spLocks/>
              </p:cNvSpPr>
              <p:nvPr/>
            </p:nvSpPr>
            <p:spPr bwMode="auto">
              <a:xfrm>
                <a:off x="1014" y="2338"/>
                <a:ext cx="32" cy="43"/>
              </a:xfrm>
              <a:custGeom>
                <a:avLst/>
                <a:gdLst>
                  <a:gd name="T0" fmla="*/ 64 w 64"/>
                  <a:gd name="T1" fmla="*/ 5 h 85"/>
                  <a:gd name="T2" fmla="*/ 4 w 64"/>
                  <a:gd name="T3" fmla="*/ 85 h 85"/>
                  <a:gd name="T4" fmla="*/ 0 w 64"/>
                  <a:gd name="T5" fmla="*/ 81 h 85"/>
                  <a:gd name="T6" fmla="*/ 59 w 64"/>
                  <a:gd name="T7" fmla="*/ 0 h 85"/>
                  <a:gd name="T8" fmla="*/ 64 w 64"/>
                  <a:gd name="T9" fmla="*/ 5 h 85"/>
                </a:gdLst>
                <a:ahLst/>
                <a:cxnLst>
                  <a:cxn ang="0">
                    <a:pos x="T0" y="T1"/>
                  </a:cxn>
                  <a:cxn ang="0">
                    <a:pos x="T2" y="T3"/>
                  </a:cxn>
                  <a:cxn ang="0">
                    <a:pos x="T4" y="T5"/>
                  </a:cxn>
                  <a:cxn ang="0">
                    <a:pos x="T6" y="T7"/>
                  </a:cxn>
                  <a:cxn ang="0">
                    <a:pos x="T8" y="T9"/>
                  </a:cxn>
                </a:cxnLst>
                <a:rect l="0" t="0" r="r" b="b"/>
                <a:pathLst>
                  <a:path w="64" h="85">
                    <a:moveTo>
                      <a:pt x="64" y="5"/>
                    </a:moveTo>
                    <a:lnTo>
                      <a:pt x="4" y="85"/>
                    </a:lnTo>
                    <a:lnTo>
                      <a:pt x="0" y="81"/>
                    </a:lnTo>
                    <a:lnTo>
                      <a:pt x="59" y="0"/>
                    </a:lnTo>
                    <a:lnTo>
                      <a:pt x="64" y="5"/>
                    </a:lnTo>
                    <a:close/>
                  </a:path>
                </a:pathLst>
              </a:custGeom>
              <a:solidFill>
                <a:srgbClr val="000000"/>
              </a:solidFill>
              <a:ln w="9525">
                <a:solidFill>
                  <a:schemeClr val="tx2"/>
                </a:solidFill>
                <a:round/>
                <a:headEnd/>
                <a:tailEnd/>
              </a:ln>
            </p:spPr>
            <p:txBody>
              <a:bodyPr/>
              <a:lstStyle/>
              <a:p>
                <a:endParaRPr lang="en-US" sz="3120"/>
              </a:p>
            </p:txBody>
          </p:sp>
          <p:sp>
            <p:nvSpPr>
              <p:cNvPr id="390338" name="Freeform 1218"/>
              <p:cNvSpPr>
                <a:spLocks/>
              </p:cNvSpPr>
              <p:nvPr/>
            </p:nvSpPr>
            <p:spPr bwMode="auto">
              <a:xfrm>
                <a:off x="1044" y="2335"/>
                <a:ext cx="2" cy="5"/>
              </a:xfrm>
              <a:custGeom>
                <a:avLst/>
                <a:gdLst>
                  <a:gd name="T0" fmla="*/ 5 w 5"/>
                  <a:gd name="T1" fmla="*/ 8 h 11"/>
                  <a:gd name="T2" fmla="*/ 5 w 5"/>
                  <a:gd name="T3" fmla="*/ 0 h 11"/>
                  <a:gd name="T4" fmla="*/ 0 w 5"/>
                  <a:gd name="T5" fmla="*/ 6 h 11"/>
                  <a:gd name="T6" fmla="*/ 5 w 5"/>
                  <a:gd name="T7" fmla="*/ 11 h 11"/>
                  <a:gd name="T8" fmla="*/ 0 w 5"/>
                  <a:gd name="T9" fmla="*/ 8 h 11"/>
                  <a:gd name="T10" fmla="*/ 5 w 5"/>
                  <a:gd name="T11" fmla="*/ 8 h 11"/>
                </a:gdLst>
                <a:ahLst/>
                <a:cxnLst>
                  <a:cxn ang="0">
                    <a:pos x="T0" y="T1"/>
                  </a:cxn>
                  <a:cxn ang="0">
                    <a:pos x="T2" y="T3"/>
                  </a:cxn>
                  <a:cxn ang="0">
                    <a:pos x="T4" y="T5"/>
                  </a:cxn>
                  <a:cxn ang="0">
                    <a:pos x="T6" y="T7"/>
                  </a:cxn>
                  <a:cxn ang="0">
                    <a:pos x="T8" y="T9"/>
                  </a:cxn>
                  <a:cxn ang="0">
                    <a:pos x="T10" y="T11"/>
                  </a:cxn>
                </a:cxnLst>
                <a:rect l="0" t="0" r="r" b="b"/>
                <a:pathLst>
                  <a:path w="5" h="11">
                    <a:moveTo>
                      <a:pt x="5" y="8"/>
                    </a:moveTo>
                    <a:lnTo>
                      <a:pt x="5" y="0"/>
                    </a:lnTo>
                    <a:lnTo>
                      <a:pt x="0" y="6"/>
                    </a:lnTo>
                    <a:lnTo>
                      <a:pt x="5" y="11"/>
                    </a:lnTo>
                    <a:lnTo>
                      <a:pt x="0" y="8"/>
                    </a:lnTo>
                    <a:lnTo>
                      <a:pt x="5" y="8"/>
                    </a:lnTo>
                    <a:close/>
                  </a:path>
                </a:pathLst>
              </a:custGeom>
              <a:solidFill>
                <a:srgbClr val="000000"/>
              </a:solidFill>
              <a:ln w="9525">
                <a:solidFill>
                  <a:schemeClr val="tx2"/>
                </a:solidFill>
                <a:round/>
                <a:headEnd/>
                <a:tailEnd/>
              </a:ln>
            </p:spPr>
            <p:txBody>
              <a:bodyPr/>
              <a:lstStyle/>
              <a:p>
                <a:endParaRPr lang="en-US" sz="3120"/>
              </a:p>
            </p:txBody>
          </p:sp>
          <p:sp>
            <p:nvSpPr>
              <p:cNvPr id="390339" name="Freeform 1219"/>
              <p:cNvSpPr>
                <a:spLocks/>
              </p:cNvSpPr>
              <p:nvPr/>
            </p:nvSpPr>
            <p:spPr bwMode="auto">
              <a:xfrm>
                <a:off x="1014" y="2316"/>
                <a:ext cx="29" cy="65"/>
              </a:xfrm>
              <a:custGeom>
                <a:avLst/>
                <a:gdLst>
                  <a:gd name="T0" fmla="*/ 0 w 58"/>
                  <a:gd name="T1" fmla="*/ 125 h 129"/>
                  <a:gd name="T2" fmla="*/ 7 w 58"/>
                  <a:gd name="T3" fmla="*/ 111 h 129"/>
                  <a:gd name="T4" fmla="*/ 26 w 58"/>
                  <a:gd name="T5" fmla="*/ 78 h 129"/>
                  <a:gd name="T6" fmla="*/ 44 w 58"/>
                  <a:gd name="T7" fmla="*/ 37 h 129"/>
                  <a:gd name="T8" fmla="*/ 50 w 58"/>
                  <a:gd name="T9" fmla="*/ 17 h 129"/>
                  <a:gd name="T10" fmla="*/ 53 w 58"/>
                  <a:gd name="T11" fmla="*/ 0 h 129"/>
                  <a:gd name="T12" fmla="*/ 58 w 58"/>
                  <a:gd name="T13" fmla="*/ 3 h 129"/>
                  <a:gd name="T14" fmla="*/ 55 w 58"/>
                  <a:gd name="T15" fmla="*/ 20 h 129"/>
                  <a:gd name="T16" fmla="*/ 48 w 58"/>
                  <a:gd name="T17" fmla="*/ 40 h 129"/>
                  <a:gd name="T18" fmla="*/ 30 w 58"/>
                  <a:gd name="T19" fmla="*/ 82 h 129"/>
                  <a:gd name="T20" fmla="*/ 12 w 58"/>
                  <a:gd name="T21" fmla="*/ 116 h 129"/>
                  <a:gd name="T22" fmla="*/ 4 w 58"/>
                  <a:gd name="T23" fmla="*/ 129 h 129"/>
                  <a:gd name="T24" fmla="*/ 0 w 58"/>
                  <a:gd name="T25"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29">
                    <a:moveTo>
                      <a:pt x="0" y="125"/>
                    </a:moveTo>
                    <a:lnTo>
                      <a:pt x="7" y="111"/>
                    </a:lnTo>
                    <a:lnTo>
                      <a:pt x="26" y="78"/>
                    </a:lnTo>
                    <a:lnTo>
                      <a:pt x="44" y="37"/>
                    </a:lnTo>
                    <a:lnTo>
                      <a:pt x="50" y="17"/>
                    </a:lnTo>
                    <a:lnTo>
                      <a:pt x="53" y="0"/>
                    </a:lnTo>
                    <a:lnTo>
                      <a:pt x="58" y="3"/>
                    </a:lnTo>
                    <a:lnTo>
                      <a:pt x="55" y="20"/>
                    </a:lnTo>
                    <a:lnTo>
                      <a:pt x="48" y="40"/>
                    </a:lnTo>
                    <a:lnTo>
                      <a:pt x="30" y="82"/>
                    </a:lnTo>
                    <a:lnTo>
                      <a:pt x="12" y="116"/>
                    </a:lnTo>
                    <a:lnTo>
                      <a:pt x="4" y="129"/>
                    </a:lnTo>
                    <a:lnTo>
                      <a:pt x="0" y="125"/>
                    </a:lnTo>
                    <a:close/>
                  </a:path>
                </a:pathLst>
              </a:custGeom>
              <a:solidFill>
                <a:srgbClr val="000000"/>
              </a:solidFill>
              <a:ln w="9525">
                <a:solidFill>
                  <a:schemeClr val="tx2"/>
                </a:solidFill>
                <a:round/>
                <a:headEnd/>
                <a:tailEnd/>
              </a:ln>
            </p:spPr>
            <p:txBody>
              <a:bodyPr/>
              <a:lstStyle/>
              <a:p>
                <a:endParaRPr lang="en-US" sz="3120"/>
              </a:p>
            </p:txBody>
          </p:sp>
          <p:sp>
            <p:nvSpPr>
              <p:cNvPr id="390340" name="Freeform 1220"/>
              <p:cNvSpPr>
                <a:spLocks/>
              </p:cNvSpPr>
              <p:nvPr/>
            </p:nvSpPr>
            <p:spPr bwMode="auto">
              <a:xfrm>
                <a:off x="1014" y="2378"/>
                <a:ext cx="2" cy="3"/>
              </a:xfrm>
              <a:custGeom>
                <a:avLst/>
                <a:gdLst>
                  <a:gd name="T0" fmla="*/ 4 w 4"/>
                  <a:gd name="T1" fmla="*/ 4 h 4"/>
                  <a:gd name="T2" fmla="*/ 0 w 4"/>
                  <a:gd name="T3" fmla="*/ 0 h 4"/>
                  <a:gd name="T4" fmla="*/ 4 w 4"/>
                  <a:gd name="T5" fmla="*/ 4 h 4"/>
                  <a:gd name="T6" fmla="*/ 0 w 4"/>
                  <a:gd name="T7" fmla="*/ 0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lnTo>
                      <a:pt x="0" y="0"/>
                    </a:lnTo>
                    <a:lnTo>
                      <a:pt x="4" y="4"/>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90341" name="Freeform 1221"/>
              <p:cNvSpPr>
                <a:spLocks/>
              </p:cNvSpPr>
              <p:nvPr/>
            </p:nvSpPr>
            <p:spPr bwMode="auto">
              <a:xfrm>
                <a:off x="1030" y="2258"/>
                <a:ext cx="13" cy="59"/>
              </a:xfrm>
              <a:custGeom>
                <a:avLst/>
                <a:gdLst>
                  <a:gd name="T0" fmla="*/ 21 w 26"/>
                  <a:gd name="T1" fmla="*/ 118 h 118"/>
                  <a:gd name="T2" fmla="*/ 20 w 26"/>
                  <a:gd name="T3" fmla="*/ 84 h 118"/>
                  <a:gd name="T4" fmla="*/ 18 w 26"/>
                  <a:gd name="T5" fmla="*/ 58 h 118"/>
                  <a:gd name="T6" fmla="*/ 10 w 26"/>
                  <a:gd name="T7" fmla="*/ 34 h 118"/>
                  <a:gd name="T8" fmla="*/ 0 w 26"/>
                  <a:gd name="T9" fmla="*/ 4 h 118"/>
                  <a:gd name="T10" fmla="*/ 4 w 26"/>
                  <a:gd name="T11" fmla="*/ 0 h 118"/>
                  <a:gd name="T12" fmla="*/ 15 w 26"/>
                  <a:gd name="T13" fmla="*/ 31 h 118"/>
                  <a:gd name="T14" fmla="*/ 23 w 26"/>
                  <a:gd name="T15" fmla="*/ 58 h 118"/>
                  <a:gd name="T16" fmla="*/ 24 w 26"/>
                  <a:gd name="T17" fmla="*/ 84 h 118"/>
                  <a:gd name="T18" fmla="*/ 26 w 26"/>
                  <a:gd name="T19" fmla="*/ 118 h 118"/>
                  <a:gd name="T20" fmla="*/ 21 w 26"/>
                  <a:gd name="T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8">
                    <a:moveTo>
                      <a:pt x="21" y="118"/>
                    </a:moveTo>
                    <a:lnTo>
                      <a:pt x="20" y="84"/>
                    </a:lnTo>
                    <a:lnTo>
                      <a:pt x="18" y="58"/>
                    </a:lnTo>
                    <a:lnTo>
                      <a:pt x="10" y="34"/>
                    </a:lnTo>
                    <a:lnTo>
                      <a:pt x="0" y="4"/>
                    </a:lnTo>
                    <a:lnTo>
                      <a:pt x="4" y="0"/>
                    </a:lnTo>
                    <a:lnTo>
                      <a:pt x="15" y="31"/>
                    </a:lnTo>
                    <a:lnTo>
                      <a:pt x="23" y="58"/>
                    </a:lnTo>
                    <a:lnTo>
                      <a:pt x="24" y="84"/>
                    </a:lnTo>
                    <a:lnTo>
                      <a:pt x="26" y="118"/>
                    </a:lnTo>
                    <a:lnTo>
                      <a:pt x="21" y="118"/>
                    </a:lnTo>
                    <a:close/>
                  </a:path>
                </a:pathLst>
              </a:custGeom>
              <a:solidFill>
                <a:srgbClr val="000000"/>
              </a:solidFill>
              <a:ln w="9525">
                <a:solidFill>
                  <a:schemeClr val="tx2"/>
                </a:solidFill>
                <a:round/>
                <a:headEnd/>
                <a:tailEnd/>
              </a:ln>
            </p:spPr>
            <p:txBody>
              <a:bodyPr/>
              <a:lstStyle/>
              <a:p>
                <a:endParaRPr lang="en-US" sz="3120"/>
              </a:p>
            </p:txBody>
          </p:sp>
          <p:sp>
            <p:nvSpPr>
              <p:cNvPr id="390342" name="Freeform 1222"/>
              <p:cNvSpPr>
                <a:spLocks/>
              </p:cNvSpPr>
              <p:nvPr/>
            </p:nvSpPr>
            <p:spPr bwMode="auto">
              <a:xfrm>
                <a:off x="1041" y="2316"/>
                <a:ext cx="2"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90343" name="Freeform 1223"/>
              <p:cNvSpPr>
                <a:spLocks/>
              </p:cNvSpPr>
              <p:nvPr/>
            </p:nvSpPr>
            <p:spPr bwMode="auto">
              <a:xfrm>
                <a:off x="996" y="2175"/>
                <a:ext cx="36" cy="85"/>
              </a:xfrm>
              <a:custGeom>
                <a:avLst/>
                <a:gdLst>
                  <a:gd name="T0" fmla="*/ 69 w 73"/>
                  <a:gd name="T1" fmla="*/ 169 h 169"/>
                  <a:gd name="T2" fmla="*/ 46 w 73"/>
                  <a:gd name="T3" fmla="*/ 126 h 169"/>
                  <a:gd name="T4" fmla="*/ 24 w 73"/>
                  <a:gd name="T5" fmla="*/ 88 h 169"/>
                  <a:gd name="T6" fmla="*/ 8 w 73"/>
                  <a:gd name="T7" fmla="*/ 48 h 169"/>
                  <a:gd name="T8" fmla="*/ 5 w 73"/>
                  <a:gd name="T9" fmla="*/ 36 h 169"/>
                  <a:gd name="T10" fmla="*/ 2 w 73"/>
                  <a:gd name="T11" fmla="*/ 24 h 169"/>
                  <a:gd name="T12" fmla="*/ 0 w 73"/>
                  <a:gd name="T13" fmla="*/ 0 h 169"/>
                  <a:gd name="T14" fmla="*/ 5 w 73"/>
                  <a:gd name="T15" fmla="*/ 0 h 169"/>
                  <a:gd name="T16" fmla="*/ 6 w 73"/>
                  <a:gd name="T17" fmla="*/ 24 h 169"/>
                  <a:gd name="T18" fmla="*/ 9 w 73"/>
                  <a:gd name="T19" fmla="*/ 36 h 169"/>
                  <a:gd name="T20" fmla="*/ 12 w 73"/>
                  <a:gd name="T21" fmla="*/ 45 h 169"/>
                  <a:gd name="T22" fmla="*/ 29 w 73"/>
                  <a:gd name="T23" fmla="*/ 85 h 169"/>
                  <a:gd name="T24" fmla="*/ 50 w 73"/>
                  <a:gd name="T25" fmla="*/ 123 h 169"/>
                  <a:gd name="T26" fmla="*/ 73 w 73"/>
                  <a:gd name="T27" fmla="*/ 165 h 169"/>
                  <a:gd name="T28" fmla="*/ 69 w 73"/>
                  <a:gd name="T2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69">
                    <a:moveTo>
                      <a:pt x="69" y="169"/>
                    </a:moveTo>
                    <a:lnTo>
                      <a:pt x="46" y="126"/>
                    </a:lnTo>
                    <a:lnTo>
                      <a:pt x="24" y="88"/>
                    </a:lnTo>
                    <a:lnTo>
                      <a:pt x="8" y="48"/>
                    </a:lnTo>
                    <a:lnTo>
                      <a:pt x="5" y="36"/>
                    </a:lnTo>
                    <a:lnTo>
                      <a:pt x="2" y="24"/>
                    </a:lnTo>
                    <a:lnTo>
                      <a:pt x="0" y="0"/>
                    </a:lnTo>
                    <a:lnTo>
                      <a:pt x="5" y="0"/>
                    </a:lnTo>
                    <a:lnTo>
                      <a:pt x="6" y="24"/>
                    </a:lnTo>
                    <a:lnTo>
                      <a:pt x="9" y="36"/>
                    </a:lnTo>
                    <a:lnTo>
                      <a:pt x="12" y="45"/>
                    </a:lnTo>
                    <a:lnTo>
                      <a:pt x="29" y="85"/>
                    </a:lnTo>
                    <a:lnTo>
                      <a:pt x="50" y="123"/>
                    </a:lnTo>
                    <a:lnTo>
                      <a:pt x="73" y="165"/>
                    </a:lnTo>
                    <a:lnTo>
                      <a:pt x="69" y="169"/>
                    </a:lnTo>
                    <a:close/>
                  </a:path>
                </a:pathLst>
              </a:custGeom>
              <a:solidFill>
                <a:srgbClr val="000000"/>
              </a:solidFill>
              <a:ln w="9525">
                <a:solidFill>
                  <a:schemeClr val="tx2"/>
                </a:solidFill>
                <a:round/>
                <a:headEnd/>
                <a:tailEnd/>
              </a:ln>
            </p:spPr>
            <p:txBody>
              <a:bodyPr/>
              <a:lstStyle/>
              <a:p>
                <a:endParaRPr lang="en-US" sz="3120"/>
              </a:p>
            </p:txBody>
          </p:sp>
          <p:sp>
            <p:nvSpPr>
              <p:cNvPr id="390344" name="Freeform 1224"/>
              <p:cNvSpPr>
                <a:spLocks/>
              </p:cNvSpPr>
              <p:nvPr/>
            </p:nvSpPr>
            <p:spPr bwMode="auto">
              <a:xfrm>
                <a:off x="1030" y="2258"/>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345" name="Freeform 1225"/>
              <p:cNvSpPr>
                <a:spLocks/>
              </p:cNvSpPr>
              <p:nvPr/>
            </p:nvSpPr>
            <p:spPr bwMode="auto">
              <a:xfrm>
                <a:off x="996" y="2113"/>
                <a:ext cx="3" cy="62"/>
              </a:xfrm>
              <a:custGeom>
                <a:avLst/>
                <a:gdLst>
                  <a:gd name="T0" fmla="*/ 0 w 6"/>
                  <a:gd name="T1" fmla="*/ 125 h 125"/>
                  <a:gd name="T2" fmla="*/ 0 w 6"/>
                  <a:gd name="T3" fmla="*/ 62 h 125"/>
                  <a:gd name="T4" fmla="*/ 2 w 6"/>
                  <a:gd name="T5" fmla="*/ 0 h 125"/>
                  <a:gd name="T6" fmla="*/ 6 w 6"/>
                  <a:gd name="T7" fmla="*/ 0 h 125"/>
                  <a:gd name="T8" fmla="*/ 5 w 6"/>
                  <a:gd name="T9" fmla="*/ 62 h 125"/>
                  <a:gd name="T10" fmla="*/ 6 w 6"/>
                  <a:gd name="T11" fmla="*/ 125 h 125"/>
                  <a:gd name="T12" fmla="*/ 0 w 6"/>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6" h="125">
                    <a:moveTo>
                      <a:pt x="0" y="125"/>
                    </a:moveTo>
                    <a:lnTo>
                      <a:pt x="0" y="62"/>
                    </a:lnTo>
                    <a:lnTo>
                      <a:pt x="2" y="0"/>
                    </a:lnTo>
                    <a:lnTo>
                      <a:pt x="6" y="0"/>
                    </a:lnTo>
                    <a:lnTo>
                      <a:pt x="5" y="62"/>
                    </a:lnTo>
                    <a:lnTo>
                      <a:pt x="6" y="125"/>
                    </a:lnTo>
                    <a:lnTo>
                      <a:pt x="0" y="125"/>
                    </a:lnTo>
                    <a:close/>
                  </a:path>
                </a:pathLst>
              </a:custGeom>
              <a:solidFill>
                <a:srgbClr val="000000"/>
              </a:solidFill>
              <a:ln w="9525">
                <a:solidFill>
                  <a:schemeClr val="tx2"/>
                </a:solidFill>
                <a:round/>
                <a:headEnd/>
                <a:tailEnd/>
              </a:ln>
            </p:spPr>
            <p:txBody>
              <a:bodyPr/>
              <a:lstStyle/>
              <a:p>
                <a:endParaRPr lang="en-US" sz="3120"/>
              </a:p>
            </p:txBody>
          </p:sp>
          <p:sp>
            <p:nvSpPr>
              <p:cNvPr id="390346" name="Freeform 1226"/>
              <p:cNvSpPr>
                <a:spLocks/>
              </p:cNvSpPr>
              <p:nvPr/>
            </p:nvSpPr>
            <p:spPr bwMode="auto">
              <a:xfrm>
                <a:off x="996" y="2175"/>
                <a:ext cx="3" cy="1"/>
              </a:xfrm>
              <a:custGeom>
                <a:avLst/>
                <a:gdLst>
                  <a:gd name="T0" fmla="*/ 0 w 6"/>
                  <a:gd name="T1" fmla="*/ 6 w 6"/>
                  <a:gd name="T2" fmla="*/ 5 w 6"/>
                  <a:gd name="T3" fmla="*/ 0 w 6"/>
                </a:gdLst>
                <a:ahLst/>
                <a:cxnLst>
                  <a:cxn ang="0">
                    <a:pos x="T0" y="0"/>
                  </a:cxn>
                  <a:cxn ang="0">
                    <a:pos x="T1" y="0"/>
                  </a:cxn>
                  <a:cxn ang="0">
                    <a:pos x="T2" y="0"/>
                  </a:cxn>
                  <a:cxn ang="0">
                    <a:pos x="T3" y="0"/>
                  </a:cxn>
                </a:cxnLst>
                <a:rect l="0" t="0" r="r" b="b"/>
                <a:pathLst>
                  <a:path w="6">
                    <a:moveTo>
                      <a:pt x="0" y="0"/>
                    </a:moveTo>
                    <a:lnTo>
                      <a:pt x="6" y="0"/>
                    </a:ln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47" name="Freeform 1227"/>
              <p:cNvSpPr>
                <a:spLocks/>
              </p:cNvSpPr>
              <p:nvPr/>
            </p:nvSpPr>
            <p:spPr bwMode="auto">
              <a:xfrm>
                <a:off x="960" y="2112"/>
                <a:ext cx="39" cy="19"/>
              </a:xfrm>
              <a:custGeom>
                <a:avLst/>
                <a:gdLst>
                  <a:gd name="T0" fmla="*/ 76 w 76"/>
                  <a:gd name="T1" fmla="*/ 5 h 38"/>
                  <a:gd name="T2" fmla="*/ 56 w 76"/>
                  <a:gd name="T3" fmla="*/ 9 h 38"/>
                  <a:gd name="T4" fmla="*/ 40 w 76"/>
                  <a:gd name="T5" fmla="*/ 17 h 38"/>
                  <a:gd name="T6" fmla="*/ 4 w 76"/>
                  <a:gd name="T7" fmla="*/ 38 h 38"/>
                  <a:gd name="T8" fmla="*/ 0 w 76"/>
                  <a:gd name="T9" fmla="*/ 34 h 38"/>
                  <a:gd name="T10" fmla="*/ 35 w 76"/>
                  <a:gd name="T11" fmla="*/ 12 h 38"/>
                  <a:gd name="T12" fmla="*/ 53 w 76"/>
                  <a:gd name="T13" fmla="*/ 5 h 38"/>
                  <a:gd name="T14" fmla="*/ 73 w 76"/>
                  <a:gd name="T15" fmla="*/ 0 h 38"/>
                  <a:gd name="T16" fmla="*/ 76 w 76"/>
                  <a:gd name="T1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38">
                    <a:moveTo>
                      <a:pt x="76" y="5"/>
                    </a:moveTo>
                    <a:lnTo>
                      <a:pt x="56" y="9"/>
                    </a:lnTo>
                    <a:lnTo>
                      <a:pt x="40" y="17"/>
                    </a:lnTo>
                    <a:lnTo>
                      <a:pt x="4" y="38"/>
                    </a:lnTo>
                    <a:lnTo>
                      <a:pt x="0" y="34"/>
                    </a:lnTo>
                    <a:lnTo>
                      <a:pt x="35" y="12"/>
                    </a:lnTo>
                    <a:lnTo>
                      <a:pt x="53" y="5"/>
                    </a:lnTo>
                    <a:lnTo>
                      <a:pt x="73" y="0"/>
                    </a:lnTo>
                    <a:lnTo>
                      <a:pt x="76" y="5"/>
                    </a:lnTo>
                    <a:close/>
                  </a:path>
                </a:pathLst>
              </a:custGeom>
              <a:solidFill>
                <a:srgbClr val="000000"/>
              </a:solidFill>
              <a:ln w="9525">
                <a:solidFill>
                  <a:schemeClr val="tx2"/>
                </a:solidFill>
                <a:round/>
                <a:headEnd/>
                <a:tailEnd/>
              </a:ln>
            </p:spPr>
            <p:txBody>
              <a:bodyPr/>
              <a:lstStyle/>
              <a:p>
                <a:endParaRPr lang="en-US" sz="3120"/>
              </a:p>
            </p:txBody>
          </p:sp>
          <p:sp>
            <p:nvSpPr>
              <p:cNvPr id="390348" name="Freeform 1228"/>
              <p:cNvSpPr>
                <a:spLocks/>
              </p:cNvSpPr>
              <p:nvPr/>
            </p:nvSpPr>
            <p:spPr bwMode="auto">
              <a:xfrm>
                <a:off x="996" y="2112"/>
                <a:ext cx="3" cy="2"/>
              </a:xfrm>
              <a:custGeom>
                <a:avLst/>
                <a:gdLst>
                  <a:gd name="T0" fmla="*/ 4 w 4"/>
                  <a:gd name="T1" fmla="*/ 2 h 5"/>
                  <a:gd name="T2" fmla="*/ 4 w 4"/>
                  <a:gd name="T3" fmla="*/ 0 h 5"/>
                  <a:gd name="T4" fmla="*/ 1 w 4"/>
                  <a:gd name="T5" fmla="*/ 0 h 5"/>
                  <a:gd name="T6" fmla="*/ 4 w 4"/>
                  <a:gd name="T7" fmla="*/ 5 h 5"/>
                  <a:gd name="T8" fmla="*/ 0 w 4"/>
                  <a:gd name="T9" fmla="*/ 2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4" y="0"/>
                    </a:lnTo>
                    <a:lnTo>
                      <a:pt x="1" y="0"/>
                    </a:lnTo>
                    <a:lnTo>
                      <a:pt x="4" y="5"/>
                    </a:lnTo>
                    <a:lnTo>
                      <a:pt x="0" y="2"/>
                    </a:lnTo>
                    <a:lnTo>
                      <a:pt x="4" y="2"/>
                    </a:lnTo>
                    <a:close/>
                  </a:path>
                </a:pathLst>
              </a:custGeom>
              <a:solidFill>
                <a:srgbClr val="000000"/>
              </a:solidFill>
              <a:ln w="9525">
                <a:solidFill>
                  <a:schemeClr val="tx2"/>
                </a:solidFill>
                <a:round/>
                <a:headEnd/>
                <a:tailEnd/>
              </a:ln>
            </p:spPr>
            <p:txBody>
              <a:bodyPr/>
              <a:lstStyle/>
              <a:p>
                <a:endParaRPr lang="en-US" sz="3120"/>
              </a:p>
            </p:txBody>
          </p:sp>
          <p:sp>
            <p:nvSpPr>
              <p:cNvPr id="390349" name="Freeform 1229"/>
              <p:cNvSpPr>
                <a:spLocks/>
              </p:cNvSpPr>
              <p:nvPr/>
            </p:nvSpPr>
            <p:spPr bwMode="auto">
              <a:xfrm>
                <a:off x="939" y="2129"/>
                <a:ext cx="24" cy="27"/>
              </a:xfrm>
              <a:custGeom>
                <a:avLst/>
                <a:gdLst>
                  <a:gd name="T0" fmla="*/ 47 w 47"/>
                  <a:gd name="T1" fmla="*/ 4 h 53"/>
                  <a:gd name="T2" fmla="*/ 20 w 47"/>
                  <a:gd name="T3" fmla="*/ 26 h 53"/>
                  <a:gd name="T4" fmla="*/ 12 w 47"/>
                  <a:gd name="T5" fmla="*/ 35 h 53"/>
                  <a:gd name="T6" fmla="*/ 6 w 47"/>
                  <a:gd name="T7" fmla="*/ 53 h 53"/>
                  <a:gd name="T8" fmla="*/ 0 w 47"/>
                  <a:gd name="T9" fmla="*/ 52 h 53"/>
                  <a:gd name="T10" fmla="*/ 6 w 47"/>
                  <a:gd name="T11" fmla="*/ 33 h 53"/>
                  <a:gd name="T12" fmla="*/ 15 w 47"/>
                  <a:gd name="T13" fmla="*/ 21 h 53"/>
                  <a:gd name="T14" fmla="*/ 43 w 47"/>
                  <a:gd name="T15" fmla="*/ 0 h 53"/>
                  <a:gd name="T16" fmla="*/ 47 w 47"/>
                  <a:gd name="T1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3">
                    <a:moveTo>
                      <a:pt x="47" y="4"/>
                    </a:moveTo>
                    <a:lnTo>
                      <a:pt x="20" y="26"/>
                    </a:lnTo>
                    <a:lnTo>
                      <a:pt x="12" y="35"/>
                    </a:lnTo>
                    <a:lnTo>
                      <a:pt x="6" y="53"/>
                    </a:lnTo>
                    <a:lnTo>
                      <a:pt x="0" y="52"/>
                    </a:lnTo>
                    <a:lnTo>
                      <a:pt x="6" y="33"/>
                    </a:lnTo>
                    <a:lnTo>
                      <a:pt x="15" y="21"/>
                    </a:lnTo>
                    <a:lnTo>
                      <a:pt x="43" y="0"/>
                    </a:lnTo>
                    <a:lnTo>
                      <a:pt x="47" y="4"/>
                    </a:lnTo>
                    <a:close/>
                  </a:path>
                </a:pathLst>
              </a:custGeom>
              <a:solidFill>
                <a:srgbClr val="000000"/>
              </a:solidFill>
              <a:ln w="9525">
                <a:solidFill>
                  <a:schemeClr val="tx2"/>
                </a:solidFill>
                <a:round/>
                <a:headEnd/>
                <a:tailEnd/>
              </a:ln>
            </p:spPr>
            <p:txBody>
              <a:bodyPr/>
              <a:lstStyle/>
              <a:p>
                <a:endParaRPr lang="en-US" sz="3120"/>
              </a:p>
            </p:txBody>
          </p:sp>
          <p:sp>
            <p:nvSpPr>
              <p:cNvPr id="390350" name="Freeform 1230"/>
              <p:cNvSpPr>
                <a:spLocks/>
              </p:cNvSpPr>
              <p:nvPr/>
            </p:nvSpPr>
            <p:spPr bwMode="auto">
              <a:xfrm>
                <a:off x="960" y="2129"/>
                <a:ext cx="3" cy="2"/>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51" name="Freeform 1231"/>
              <p:cNvSpPr>
                <a:spLocks/>
              </p:cNvSpPr>
              <p:nvPr/>
            </p:nvSpPr>
            <p:spPr bwMode="auto">
              <a:xfrm>
                <a:off x="919" y="2156"/>
                <a:ext cx="23" cy="69"/>
              </a:xfrm>
              <a:custGeom>
                <a:avLst/>
                <a:gdLst>
                  <a:gd name="T0" fmla="*/ 46 w 46"/>
                  <a:gd name="T1" fmla="*/ 0 h 139"/>
                  <a:gd name="T2" fmla="*/ 37 w 46"/>
                  <a:gd name="T3" fmla="*/ 37 h 139"/>
                  <a:gd name="T4" fmla="*/ 31 w 46"/>
                  <a:gd name="T5" fmla="*/ 70 h 139"/>
                  <a:gd name="T6" fmla="*/ 23 w 46"/>
                  <a:gd name="T7" fmla="*/ 104 h 139"/>
                  <a:gd name="T8" fmla="*/ 14 w 46"/>
                  <a:gd name="T9" fmla="*/ 122 h 139"/>
                  <a:gd name="T10" fmla="*/ 5 w 46"/>
                  <a:gd name="T11" fmla="*/ 139 h 139"/>
                  <a:gd name="T12" fmla="*/ 0 w 46"/>
                  <a:gd name="T13" fmla="*/ 134 h 139"/>
                  <a:gd name="T14" fmla="*/ 10 w 46"/>
                  <a:gd name="T15" fmla="*/ 119 h 139"/>
                  <a:gd name="T16" fmla="*/ 17 w 46"/>
                  <a:gd name="T17" fmla="*/ 102 h 139"/>
                  <a:gd name="T18" fmla="*/ 25 w 46"/>
                  <a:gd name="T19" fmla="*/ 70 h 139"/>
                  <a:gd name="T20" fmla="*/ 31 w 46"/>
                  <a:gd name="T21" fmla="*/ 37 h 139"/>
                  <a:gd name="T22" fmla="*/ 40 w 46"/>
                  <a:gd name="T23" fmla="*/ 0 h 139"/>
                  <a:gd name="T24" fmla="*/ 46 w 46"/>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39">
                    <a:moveTo>
                      <a:pt x="46" y="0"/>
                    </a:moveTo>
                    <a:lnTo>
                      <a:pt x="37" y="37"/>
                    </a:lnTo>
                    <a:lnTo>
                      <a:pt x="31" y="70"/>
                    </a:lnTo>
                    <a:lnTo>
                      <a:pt x="23" y="104"/>
                    </a:lnTo>
                    <a:lnTo>
                      <a:pt x="14" y="122"/>
                    </a:lnTo>
                    <a:lnTo>
                      <a:pt x="5" y="139"/>
                    </a:lnTo>
                    <a:lnTo>
                      <a:pt x="0" y="134"/>
                    </a:lnTo>
                    <a:lnTo>
                      <a:pt x="10" y="119"/>
                    </a:lnTo>
                    <a:lnTo>
                      <a:pt x="17" y="102"/>
                    </a:lnTo>
                    <a:lnTo>
                      <a:pt x="25" y="70"/>
                    </a:lnTo>
                    <a:lnTo>
                      <a:pt x="31" y="37"/>
                    </a:lnTo>
                    <a:lnTo>
                      <a:pt x="40" y="0"/>
                    </a:lnTo>
                    <a:lnTo>
                      <a:pt x="46" y="0"/>
                    </a:lnTo>
                    <a:close/>
                  </a:path>
                </a:pathLst>
              </a:custGeom>
              <a:solidFill>
                <a:srgbClr val="000000"/>
              </a:solidFill>
              <a:ln w="9525">
                <a:solidFill>
                  <a:schemeClr val="tx2"/>
                </a:solidFill>
                <a:round/>
                <a:headEnd/>
                <a:tailEnd/>
              </a:ln>
            </p:spPr>
            <p:txBody>
              <a:bodyPr/>
              <a:lstStyle/>
              <a:p>
                <a:endParaRPr lang="en-US" sz="3120"/>
              </a:p>
            </p:txBody>
          </p:sp>
          <p:sp>
            <p:nvSpPr>
              <p:cNvPr id="390352" name="Freeform 1232"/>
              <p:cNvSpPr>
                <a:spLocks/>
              </p:cNvSpPr>
              <p:nvPr/>
            </p:nvSpPr>
            <p:spPr bwMode="auto">
              <a:xfrm>
                <a:off x="939" y="2155"/>
                <a:ext cx="3" cy="1"/>
              </a:xfrm>
              <a:custGeom>
                <a:avLst/>
                <a:gdLst>
                  <a:gd name="T0" fmla="*/ 0 w 6"/>
                  <a:gd name="T1" fmla="*/ 0 h 1"/>
                  <a:gd name="T2" fmla="*/ 0 w 6"/>
                  <a:gd name="T3" fmla="*/ 1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0" y="1"/>
                    </a:lnTo>
                    <a:lnTo>
                      <a:pt x="6" y="1"/>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53" name="Freeform 1233"/>
              <p:cNvSpPr>
                <a:spLocks/>
              </p:cNvSpPr>
              <p:nvPr/>
            </p:nvSpPr>
            <p:spPr bwMode="auto">
              <a:xfrm>
                <a:off x="919" y="2178"/>
                <a:ext cx="9" cy="46"/>
              </a:xfrm>
              <a:custGeom>
                <a:avLst/>
                <a:gdLst>
                  <a:gd name="T0" fmla="*/ 0 w 17"/>
                  <a:gd name="T1" fmla="*/ 90 h 93"/>
                  <a:gd name="T2" fmla="*/ 7 w 17"/>
                  <a:gd name="T3" fmla="*/ 60 h 93"/>
                  <a:gd name="T4" fmla="*/ 7 w 17"/>
                  <a:gd name="T5" fmla="*/ 41 h 93"/>
                  <a:gd name="T6" fmla="*/ 8 w 17"/>
                  <a:gd name="T7" fmla="*/ 23 h 93"/>
                  <a:gd name="T8" fmla="*/ 13 w 17"/>
                  <a:gd name="T9" fmla="*/ 0 h 93"/>
                  <a:gd name="T10" fmla="*/ 17 w 17"/>
                  <a:gd name="T11" fmla="*/ 3 h 93"/>
                  <a:gd name="T12" fmla="*/ 13 w 17"/>
                  <a:gd name="T13" fmla="*/ 26 h 93"/>
                  <a:gd name="T14" fmla="*/ 11 w 17"/>
                  <a:gd name="T15" fmla="*/ 41 h 93"/>
                  <a:gd name="T16" fmla="*/ 11 w 17"/>
                  <a:gd name="T17" fmla="*/ 63 h 93"/>
                  <a:gd name="T18" fmla="*/ 5 w 17"/>
                  <a:gd name="T19" fmla="*/ 93 h 93"/>
                  <a:gd name="T20" fmla="*/ 0 w 17"/>
                  <a:gd name="T21"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3">
                    <a:moveTo>
                      <a:pt x="0" y="90"/>
                    </a:moveTo>
                    <a:lnTo>
                      <a:pt x="7" y="60"/>
                    </a:lnTo>
                    <a:lnTo>
                      <a:pt x="7" y="41"/>
                    </a:lnTo>
                    <a:lnTo>
                      <a:pt x="8" y="23"/>
                    </a:lnTo>
                    <a:lnTo>
                      <a:pt x="13" y="0"/>
                    </a:lnTo>
                    <a:lnTo>
                      <a:pt x="17" y="3"/>
                    </a:lnTo>
                    <a:lnTo>
                      <a:pt x="13" y="26"/>
                    </a:lnTo>
                    <a:lnTo>
                      <a:pt x="11" y="41"/>
                    </a:lnTo>
                    <a:lnTo>
                      <a:pt x="11" y="63"/>
                    </a:lnTo>
                    <a:lnTo>
                      <a:pt x="5" y="93"/>
                    </a:lnTo>
                    <a:lnTo>
                      <a:pt x="0" y="90"/>
                    </a:lnTo>
                    <a:close/>
                  </a:path>
                </a:pathLst>
              </a:custGeom>
              <a:solidFill>
                <a:srgbClr val="000000"/>
              </a:solidFill>
              <a:ln w="9525">
                <a:solidFill>
                  <a:schemeClr val="tx2"/>
                </a:solidFill>
                <a:round/>
                <a:headEnd/>
                <a:tailEnd/>
              </a:ln>
            </p:spPr>
            <p:txBody>
              <a:bodyPr/>
              <a:lstStyle/>
              <a:p>
                <a:endParaRPr lang="en-US" sz="3120"/>
              </a:p>
            </p:txBody>
          </p:sp>
          <p:sp>
            <p:nvSpPr>
              <p:cNvPr id="390354" name="Freeform 1234"/>
              <p:cNvSpPr>
                <a:spLocks/>
              </p:cNvSpPr>
              <p:nvPr/>
            </p:nvSpPr>
            <p:spPr bwMode="auto">
              <a:xfrm>
                <a:off x="919" y="2222"/>
                <a:ext cx="3" cy="3"/>
              </a:xfrm>
              <a:custGeom>
                <a:avLst/>
                <a:gdLst>
                  <a:gd name="T0" fmla="*/ 5 w 5"/>
                  <a:gd name="T1" fmla="*/ 5 h 5"/>
                  <a:gd name="T2" fmla="*/ 0 w 5"/>
                  <a:gd name="T3" fmla="*/ 0 h 5"/>
                  <a:gd name="T4" fmla="*/ 5 w 5"/>
                  <a:gd name="T5" fmla="*/ 3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3"/>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90355" name="Freeform 1235"/>
              <p:cNvSpPr>
                <a:spLocks/>
              </p:cNvSpPr>
              <p:nvPr/>
            </p:nvSpPr>
            <p:spPr bwMode="auto">
              <a:xfrm>
                <a:off x="925" y="2157"/>
                <a:ext cx="6" cy="21"/>
              </a:xfrm>
              <a:custGeom>
                <a:avLst/>
                <a:gdLst>
                  <a:gd name="T0" fmla="*/ 0 w 10"/>
                  <a:gd name="T1" fmla="*/ 43 h 43"/>
                  <a:gd name="T2" fmla="*/ 4 w 10"/>
                  <a:gd name="T3" fmla="*/ 43 h 43"/>
                  <a:gd name="T4" fmla="*/ 10 w 10"/>
                  <a:gd name="T5" fmla="*/ 0 h 43"/>
                  <a:gd name="T6" fmla="*/ 6 w 10"/>
                  <a:gd name="T7" fmla="*/ 0 h 43"/>
                  <a:gd name="T8" fmla="*/ 0 w 10"/>
                  <a:gd name="T9" fmla="*/ 43 h 43"/>
                </a:gdLst>
                <a:ahLst/>
                <a:cxnLst>
                  <a:cxn ang="0">
                    <a:pos x="T0" y="T1"/>
                  </a:cxn>
                  <a:cxn ang="0">
                    <a:pos x="T2" y="T3"/>
                  </a:cxn>
                  <a:cxn ang="0">
                    <a:pos x="T4" y="T5"/>
                  </a:cxn>
                  <a:cxn ang="0">
                    <a:pos x="T6" y="T7"/>
                  </a:cxn>
                  <a:cxn ang="0">
                    <a:pos x="T8" y="T9"/>
                  </a:cxn>
                </a:cxnLst>
                <a:rect l="0" t="0" r="r" b="b"/>
                <a:pathLst>
                  <a:path w="10" h="43">
                    <a:moveTo>
                      <a:pt x="0" y="43"/>
                    </a:moveTo>
                    <a:lnTo>
                      <a:pt x="4" y="43"/>
                    </a:lnTo>
                    <a:lnTo>
                      <a:pt x="10" y="0"/>
                    </a:lnTo>
                    <a:lnTo>
                      <a:pt x="6" y="0"/>
                    </a:lnTo>
                    <a:lnTo>
                      <a:pt x="0" y="43"/>
                    </a:lnTo>
                    <a:close/>
                  </a:path>
                </a:pathLst>
              </a:custGeom>
              <a:solidFill>
                <a:srgbClr val="000000"/>
              </a:solidFill>
              <a:ln w="9525">
                <a:solidFill>
                  <a:schemeClr val="tx2"/>
                </a:solidFill>
                <a:round/>
                <a:headEnd/>
                <a:tailEnd/>
              </a:ln>
            </p:spPr>
            <p:txBody>
              <a:bodyPr/>
              <a:lstStyle/>
              <a:p>
                <a:endParaRPr lang="en-US" sz="3120"/>
              </a:p>
            </p:txBody>
          </p:sp>
          <p:sp>
            <p:nvSpPr>
              <p:cNvPr id="390356" name="Freeform 1236"/>
              <p:cNvSpPr>
                <a:spLocks/>
              </p:cNvSpPr>
              <p:nvPr/>
            </p:nvSpPr>
            <p:spPr bwMode="auto">
              <a:xfrm>
                <a:off x="925" y="2178"/>
                <a:ext cx="3" cy="1"/>
              </a:xfrm>
              <a:custGeom>
                <a:avLst/>
                <a:gdLst>
                  <a:gd name="T0" fmla="*/ 4 w 4"/>
                  <a:gd name="T1" fmla="*/ 3 h 3"/>
                  <a:gd name="T2" fmla="*/ 4 w 4"/>
                  <a:gd name="T3" fmla="*/ 2 h 3"/>
                  <a:gd name="T4" fmla="*/ 0 w 4"/>
                  <a:gd name="T5" fmla="*/ 2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2"/>
                    </a:lnTo>
                    <a:lnTo>
                      <a:pt x="0" y="2"/>
                    </a:lnTo>
                    <a:lnTo>
                      <a:pt x="0" y="0"/>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90357" name="Freeform 1237"/>
              <p:cNvSpPr>
                <a:spLocks/>
              </p:cNvSpPr>
              <p:nvPr/>
            </p:nvSpPr>
            <p:spPr bwMode="auto">
              <a:xfrm>
                <a:off x="895" y="2156"/>
                <a:ext cx="36" cy="26"/>
              </a:xfrm>
              <a:custGeom>
                <a:avLst/>
                <a:gdLst>
                  <a:gd name="T0" fmla="*/ 71 w 71"/>
                  <a:gd name="T1" fmla="*/ 4 h 51"/>
                  <a:gd name="T2" fmla="*/ 39 w 71"/>
                  <a:gd name="T3" fmla="*/ 36 h 51"/>
                  <a:gd name="T4" fmla="*/ 23 w 71"/>
                  <a:gd name="T5" fmla="*/ 47 h 51"/>
                  <a:gd name="T6" fmla="*/ 3 w 71"/>
                  <a:gd name="T7" fmla="*/ 51 h 51"/>
                  <a:gd name="T8" fmla="*/ 0 w 71"/>
                  <a:gd name="T9" fmla="*/ 47 h 51"/>
                  <a:gd name="T10" fmla="*/ 20 w 71"/>
                  <a:gd name="T11" fmla="*/ 42 h 51"/>
                  <a:gd name="T12" fmla="*/ 35 w 71"/>
                  <a:gd name="T13" fmla="*/ 32 h 51"/>
                  <a:gd name="T14" fmla="*/ 67 w 71"/>
                  <a:gd name="T15" fmla="*/ 0 h 51"/>
                  <a:gd name="T16" fmla="*/ 71 w 71"/>
                  <a:gd name="T1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1">
                    <a:moveTo>
                      <a:pt x="71" y="4"/>
                    </a:moveTo>
                    <a:lnTo>
                      <a:pt x="39" y="36"/>
                    </a:lnTo>
                    <a:lnTo>
                      <a:pt x="23" y="47"/>
                    </a:lnTo>
                    <a:lnTo>
                      <a:pt x="3" y="51"/>
                    </a:lnTo>
                    <a:lnTo>
                      <a:pt x="0" y="47"/>
                    </a:lnTo>
                    <a:lnTo>
                      <a:pt x="20" y="42"/>
                    </a:lnTo>
                    <a:lnTo>
                      <a:pt x="35" y="32"/>
                    </a:lnTo>
                    <a:lnTo>
                      <a:pt x="67" y="0"/>
                    </a:lnTo>
                    <a:lnTo>
                      <a:pt x="71" y="4"/>
                    </a:lnTo>
                    <a:close/>
                  </a:path>
                </a:pathLst>
              </a:custGeom>
              <a:solidFill>
                <a:srgbClr val="000000"/>
              </a:solidFill>
              <a:ln w="9525">
                <a:solidFill>
                  <a:schemeClr val="tx2"/>
                </a:solidFill>
                <a:round/>
                <a:headEnd/>
                <a:tailEnd/>
              </a:ln>
            </p:spPr>
            <p:txBody>
              <a:bodyPr/>
              <a:lstStyle/>
              <a:p>
                <a:endParaRPr lang="en-US" sz="3120"/>
              </a:p>
            </p:txBody>
          </p:sp>
          <p:sp>
            <p:nvSpPr>
              <p:cNvPr id="390358" name="Freeform 1238"/>
              <p:cNvSpPr>
                <a:spLocks/>
              </p:cNvSpPr>
              <p:nvPr/>
            </p:nvSpPr>
            <p:spPr bwMode="auto">
              <a:xfrm>
                <a:off x="928" y="2153"/>
                <a:ext cx="3" cy="6"/>
              </a:xfrm>
              <a:custGeom>
                <a:avLst/>
                <a:gdLst>
                  <a:gd name="T0" fmla="*/ 4 w 6"/>
                  <a:gd name="T1" fmla="*/ 8 h 11"/>
                  <a:gd name="T2" fmla="*/ 6 w 6"/>
                  <a:gd name="T3" fmla="*/ 0 h 11"/>
                  <a:gd name="T4" fmla="*/ 0 w 6"/>
                  <a:gd name="T5" fmla="*/ 7 h 11"/>
                  <a:gd name="T6" fmla="*/ 4 w 6"/>
                  <a:gd name="T7" fmla="*/ 11 h 11"/>
                  <a:gd name="T8" fmla="*/ 0 w 6"/>
                  <a:gd name="T9" fmla="*/ 8 h 11"/>
                  <a:gd name="T10" fmla="*/ 4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4" y="8"/>
                    </a:moveTo>
                    <a:lnTo>
                      <a:pt x="6" y="0"/>
                    </a:lnTo>
                    <a:lnTo>
                      <a:pt x="0" y="7"/>
                    </a:lnTo>
                    <a:lnTo>
                      <a:pt x="4" y="11"/>
                    </a:lnTo>
                    <a:lnTo>
                      <a:pt x="0" y="8"/>
                    </a:lnTo>
                    <a:lnTo>
                      <a:pt x="4" y="8"/>
                    </a:lnTo>
                    <a:close/>
                  </a:path>
                </a:pathLst>
              </a:custGeom>
              <a:solidFill>
                <a:srgbClr val="000000"/>
              </a:solidFill>
              <a:ln w="9525">
                <a:solidFill>
                  <a:schemeClr val="tx2"/>
                </a:solidFill>
                <a:round/>
                <a:headEnd/>
                <a:tailEnd/>
              </a:ln>
            </p:spPr>
            <p:txBody>
              <a:bodyPr/>
              <a:lstStyle/>
              <a:p>
                <a:endParaRPr lang="en-US" sz="3120"/>
              </a:p>
            </p:txBody>
          </p:sp>
          <p:sp>
            <p:nvSpPr>
              <p:cNvPr id="390359" name="Freeform 1239"/>
              <p:cNvSpPr>
                <a:spLocks/>
              </p:cNvSpPr>
              <p:nvPr/>
            </p:nvSpPr>
            <p:spPr bwMode="auto">
              <a:xfrm>
                <a:off x="863" y="2178"/>
                <a:ext cx="33" cy="4"/>
              </a:xfrm>
              <a:custGeom>
                <a:avLst/>
                <a:gdLst>
                  <a:gd name="T0" fmla="*/ 65 w 65"/>
                  <a:gd name="T1" fmla="*/ 9 h 9"/>
                  <a:gd name="T2" fmla="*/ 65 w 65"/>
                  <a:gd name="T3" fmla="*/ 5 h 9"/>
                  <a:gd name="T4" fmla="*/ 0 w 65"/>
                  <a:gd name="T5" fmla="*/ 0 h 9"/>
                  <a:gd name="T6" fmla="*/ 0 w 65"/>
                  <a:gd name="T7" fmla="*/ 5 h 9"/>
                  <a:gd name="T8" fmla="*/ 65 w 65"/>
                  <a:gd name="T9" fmla="*/ 9 h 9"/>
                </a:gdLst>
                <a:ahLst/>
                <a:cxnLst>
                  <a:cxn ang="0">
                    <a:pos x="T0" y="T1"/>
                  </a:cxn>
                  <a:cxn ang="0">
                    <a:pos x="T2" y="T3"/>
                  </a:cxn>
                  <a:cxn ang="0">
                    <a:pos x="T4" y="T5"/>
                  </a:cxn>
                  <a:cxn ang="0">
                    <a:pos x="T6" y="T7"/>
                  </a:cxn>
                  <a:cxn ang="0">
                    <a:pos x="T8" y="T9"/>
                  </a:cxn>
                </a:cxnLst>
                <a:rect l="0" t="0" r="r" b="b"/>
                <a:pathLst>
                  <a:path w="65" h="9">
                    <a:moveTo>
                      <a:pt x="65" y="9"/>
                    </a:moveTo>
                    <a:lnTo>
                      <a:pt x="65" y="5"/>
                    </a:lnTo>
                    <a:lnTo>
                      <a:pt x="0" y="0"/>
                    </a:lnTo>
                    <a:lnTo>
                      <a:pt x="0" y="5"/>
                    </a:lnTo>
                    <a:lnTo>
                      <a:pt x="65" y="9"/>
                    </a:lnTo>
                    <a:close/>
                  </a:path>
                </a:pathLst>
              </a:custGeom>
              <a:solidFill>
                <a:srgbClr val="000000"/>
              </a:solidFill>
              <a:ln w="9525">
                <a:solidFill>
                  <a:schemeClr val="tx2"/>
                </a:solidFill>
                <a:round/>
                <a:headEnd/>
                <a:tailEnd/>
              </a:ln>
            </p:spPr>
            <p:txBody>
              <a:bodyPr/>
              <a:lstStyle/>
              <a:p>
                <a:endParaRPr lang="en-US" sz="3120"/>
              </a:p>
            </p:txBody>
          </p:sp>
          <p:sp>
            <p:nvSpPr>
              <p:cNvPr id="390360" name="Freeform 1240"/>
              <p:cNvSpPr>
                <a:spLocks/>
              </p:cNvSpPr>
              <p:nvPr/>
            </p:nvSpPr>
            <p:spPr bwMode="auto">
              <a:xfrm>
                <a:off x="895" y="2180"/>
                <a:ext cx="1" cy="2"/>
              </a:xfrm>
              <a:custGeom>
                <a:avLst/>
                <a:gdLst>
                  <a:gd name="T0" fmla="*/ 3 w 3"/>
                  <a:gd name="T1" fmla="*/ 4 h 4"/>
                  <a:gd name="T2" fmla="*/ 1 w 3"/>
                  <a:gd name="T3" fmla="*/ 4 h 4"/>
                  <a:gd name="T4" fmla="*/ 1 w 3"/>
                  <a:gd name="T5" fmla="*/ 0 h 4"/>
                  <a:gd name="T6" fmla="*/ 0 w 3"/>
                  <a:gd name="T7" fmla="*/ 0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1" y="4"/>
                    </a:lnTo>
                    <a:lnTo>
                      <a:pt x="1" y="0"/>
                    </a:lnTo>
                    <a:lnTo>
                      <a:pt x="0" y="0"/>
                    </a:lnTo>
                    <a:lnTo>
                      <a:pt x="3" y="4"/>
                    </a:lnTo>
                    <a:close/>
                  </a:path>
                </a:pathLst>
              </a:custGeom>
              <a:solidFill>
                <a:srgbClr val="000000"/>
              </a:solidFill>
              <a:ln w="9525">
                <a:solidFill>
                  <a:schemeClr val="tx2"/>
                </a:solidFill>
                <a:round/>
                <a:headEnd/>
                <a:tailEnd/>
              </a:ln>
            </p:spPr>
            <p:txBody>
              <a:bodyPr/>
              <a:lstStyle/>
              <a:p>
                <a:endParaRPr lang="en-US" sz="3120"/>
              </a:p>
            </p:txBody>
          </p:sp>
          <p:sp>
            <p:nvSpPr>
              <p:cNvPr id="390361" name="Freeform 1241"/>
              <p:cNvSpPr>
                <a:spLocks/>
              </p:cNvSpPr>
              <p:nvPr/>
            </p:nvSpPr>
            <p:spPr bwMode="auto">
              <a:xfrm>
                <a:off x="829" y="2178"/>
                <a:ext cx="34" cy="15"/>
              </a:xfrm>
              <a:custGeom>
                <a:avLst/>
                <a:gdLst>
                  <a:gd name="T0" fmla="*/ 68 w 68"/>
                  <a:gd name="T1" fmla="*/ 5 h 31"/>
                  <a:gd name="T2" fmla="*/ 51 w 68"/>
                  <a:gd name="T3" fmla="*/ 6 h 31"/>
                  <a:gd name="T4" fmla="*/ 36 w 68"/>
                  <a:gd name="T5" fmla="*/ 12 h 31"/>
                  <a:gd name="T6" fmla="*/ 5 w 68"/>
                  <a:gd name="T7" fmla="*/ 31 h 31"/>
                  <a:gd name="T8" fmla="*/ 0 w 68"/>
                  <a:gd name="T9" fmla="*/ 26 h 31"/>
                  <a:gd name="T10" fmla="*/ 31 w 68"/>
                  <a:gd name="T11" fmla="*/ 8 h 31"/>
                  <a:gd name="T12" fmla="*/ 48 w 68"/>
                  <a:gd name="T13" fmla="*/ 2 h 31"/>
                  <a:gd name="T14" fmla="*/ 68 w 68"/>
                  <a:gd name="T15" fmla="*/ 0 h 31"/>
                  <a:gd name="T16" fmla="*/ 68 w 6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1">
                    <a:moveTo>
                      <a:pt x="68" y="5"/>
                    </a:moveTo>
                    <a:lnTo>
                      <a:pt x="51" y="6"/>
                    </a:lnTo>
                    <a:lnTo>
                      <a:pt x="36" y="12"/>
                    </a:lnTo>
                    <a:lnTo>
                      <a:pt x="5" y="31"/>
                    </a:lnTo>
                    <a:lnTo>
                      <a:pt x="0" y="26"/>
                    </a:lnTo>
                    <a:lnTo>
                      <a:pt x="31" y="8"/>
                    </a:lnTo>
                    <a:lnTo>
                      <a:pt x="48" y="2"/>
                    </a:lnTo>
                    <a:lnTo>
                      <a:pt x="68" y="0"/>
                    </a:lnTo>
                    <a:lnTo>
                      <a:pt x="68" y="5"/>
                    </a:lnTo>
                    <a:close/>
                  </a:path>
                </a:pathLst>
              </a:custGeom>
              <a:solidFill>
                <a:srgbClr val="000000"/>
              </a:solidFill>
              <a:ln w="9525">
                <a:solidFill>
                  <a:schemeClr val="tx2"/>
                </a:solidFill>
                <a:round/>
                <a:headEnd/>
                <a:tailEnd/>
              </a:ln>
            </p:spPr>
            <p:txBody>
              <a:bodyPr/>
              <a:lstStyle/>
              <a:p>
                <a:endParaRPr lang="en-US" sz="3120"/>
              </a:p>
            </p:txBody>
          </p:sp>
          <p:sp>
            <p:nvSpPr>
              <p:cNvPr id="390362" name="Freeform 1242"/>
              <p:cNvSpPr>
                <a:spLocks/>
              </p:cNvSpPr>
              <p:nvPr/>
            </p:nvSpPr>
            <p:spPr bwMode="auto">
              <a:xfrm>
                <a:off x="863" y="2178"/>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63" name="Freeform 1243"/>
              <p:cNvSpPr>
                <a:spLocks/>
              </p:cNvSpPr>
              <p:nvPr/>
            </p:nvSpPr>
            <p:spPr bwMode="auto">
              <a:xfrm>
                <a:off x="829" y="2172"/>
                <a:ext cx="37" cy="21"/>
              </a:xfrm>
              <a:custGeom>
                <a:avLst/>
                <a:gdLst>
                  <a:gd name="T0" fmla="*/ 0 w 74"/>
                  <a:gd name="T1" fmla="*/ 38 h 43"/>
                  <a:gd name="T2" fmla="*/ 14 w 74"/>
                  <a:gd name="T3" fmla="*/ 23 h 43"/>
                  <a:gd name="T4" fmla="*/ 33 w 74"/>
                  <a:gd name="T5" fmla="*/ 11 h 43"/>
                  <a:gd name="T6" fmla="*/ 54 w 74"/>
                  <a:gd name="T7" fmla="*/ 2 h 43"/>
                  <a:gd name="T8" fmla="*/ 63 w 74"/>
                  <a:gd name="T9" fmla="*/ 0 h 43"/>
                  <a:gd name="T10" fmla="*/ 74 w 74"/>
                  <a:gd name="T11" fmla="*/ 0 h 43"/>
                  <a:gd name="T12" fmla="*/ 74 w 74"/>
                  <a:gd name="T13" fmla="*/ 6 h 43"/>
                  <a:gd name="T14" fmla="*/ 63 w 74"/>
                  <a:gd name="T15" fmla="*/ 6 h 43"/>
                  <a:gd name="T16" fmla="*/ 55 w 74"/>
                  <a:gd name="T17" fmla="*/ 8 h 43"/>
                  <a:gd name="T18" fmla="*/ 36 w 74"/>
                  <a:gd name="T19" fmla="*/ 15 h 43"/>
                  <a:gd name="T20" fmla="*/ 19 w 74"/>
                  <a:gd name="T21" fmla="*/ 27 h 43"/>
                  <a:gd name="T22" fmla="*/ 5 w 74"/>
                  <a:gd name="T23" fmla="*/ 43 h 43"/>
                  <a:gd name="T24" fmla="*/ 0 w 74"/>
                  <a:gd name="T25"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
                    <a:moveTo>
                      <a:pt x="0" y="38"/>
                    </a:moveTo>
                    <a:lnTo>
                      <a:pt x="14" y="23"/>
                    </a:lnTo>
                    <a:lnTo>
                      <a:pt x="33" y="11"/>
                    </a:lnTo>
                    <a:lnTo>
                      <a:pt x="54" y="2"/>
                    </a:lnTo>
                    <a:lnTo>
                      <a:pt x="63" y="0"/>
                    </a:lnTo>
                    <a:lnTo>
                      <a:pt x="74" y="0"/>
                    </a:lnTo>
                    <a:lnTo>
                      <a:pt x="74" y="6"/>
                    </a:lnTo>
                    <a:lnTo>
                      <a:pt x="63" y="6"/>
                    </a:lnTo>
                    <a:lnTo>
                      <a:pt x="55" y="8"/>
                    </a:lnTo>
                    <a:lnTo>
                      <a:pt x="36" y="15"/>
                    </a:lnTo>
                    <a:lnTo>
                      <a:pt x="19" y="27"/>
                    </a:lnTo>
                    <a:lnTo>
                      <a:pt x="5" y="43"/>
                    </a:lnTo>
                    <a:lnTo>
                      <a:pt x="0" y="38"/>
                    </a:lnTo>
                    <a:close/>
                  </a:path>
                </a:pathLst>
              </a:custGeom>
              <a:solidFill>
                <a:srgbClr val="000000"/>
              </a:solidFill>
              <a:ln w="9525">
                <a:solidFill>
                  <a:schemeClr val="tx2"/>
                </a:solidFill>
                <a:round/>
                <a:headEnd/>
                <a:tailEnd/>
              </a:ln>
            </p:spPr>
            <p:txBody>
              <a:bodyPr/>
              <a:lstStyle/>
              <a:p>
                <a:endParaRPr lang="en-US" sz="3120"/>
              </a:p>
            </p:txBody>
          </p:sp>
          <p:sp>
            <p:nvSpPr>
              <p:cNvPr id="390364" name="Freeform 1244"/>
              <p:cNvSpPr>
                <a:spLocks/>
              </p:cNvSpPr>
              <p:nvPr/>
            </p:nvSpPr>
            <p:spPr bwMode="auto">
              <a:xfrm>
                <a:off x="829" y="2191"/>
                <a:ext cx="3"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90365" name="Freeform 1245"/>
              <p:cNvSpPr>
                <a:spLocks/>
              </p:cNvSpPr>
              <p:nvPr/>
            </p:nvSpPr>
            <p:spPr bwMode="auto">
              <a:xfrm>
                <a:off x="866" y="2172"/>
                <a:ext cx="27" cy="4"/>
              </a:xfrm>
              <a:custGeom>
                <a:avLst/>
                <a:gdLst>
                  <a:gd name="T0" fmla="*/ 0 w 53"/>
                  <a:gd name="T1" fmla="*/ 0 h 9"/>
                  <a:gd name="T2" fmla="*/ 0 w 53"/>
                  <a:gd name="T3" fmla="*/ 6 h 9"/>
                  <a:gd name="T4" fmla="*/ 53 w 53"/>
                  <a:gd name="T5" fmla="*/ 9 h 9"/>
                  <a:gd name="T6" fmla="*/ 53 w 53"/>
                  <a:gd name="T7" fmla="*/ 3 h 9"/>
                  <a:gd name="T8" fmla="*/ 0 w 53"/>
                  <a:gd name="T9" fmla="*/ 0 h 9"/>
                </a:gdLst>
                <a:ahLst/>
                <a:cxnLst>
                  <a:cxn ang="0">
                    <a:pos x="T0" y="T1"/>
                  </a:cxn>
                  <a:cxn ang="0">
                    <a:pos x="T2" y="T3"/>
                  </a:cxn>
                  <a:cxn ang="0">
                    <a:pos x="T4" y="T5"/>
                  </a:cxn>
                  <a:cxn ang="0">
                    <a:pos x="T6" y="T7"/>
                  </a:cxn>
                  <a:cxn ang="0">
                    <a:pos x="T8" y="T9"/>
                  </a:cxn>
                </a:cxnLst>
                <a:rect l="0" t="0" r="r" b="b"/>
                <a:pathLst>
                  <a:path w="53" h="9">
                    <a:moveTo>
                      <a:pt x="0" y="0"/>
                    </a:moveTo>
                    <a:lnTo>
                      <a:pt x="0" y="6"/>
                    </a:lnTo>
                    <a:lnTo>
                      <a:pt x="53" y="9"/>
                    </a:lnTo>
                    <a:lnTo>
                      <a:pt x="53"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66" name="Freeform 1246"/>
              <p:cNvSpPr>
                <a:spLocks/>
              </p:cNvSpPr>
              <p:nvPr/>
            </p:nvSpPr>
            <p:spPr bwMode="auto">
              <a:xfrm>
                <a:off x="866" y="2172"/>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67" name="Freeform 1247"/>
              <p:cNvSpPr>
                <a:spLocks/>
              </p:cNvSpPr>
              <p:nvPr/>
            </p:nvSpPr>
            <p:spPr bwMode="auto">
              <a:xfrm>
                <a:off x="893" y="2139"/>
                <a:ext cx="40" cy="37"/>
              </a:xfrm>
              <a:custGeom>
                <a:avLst/>
                <a:gdLst>
                  <a:gd name="T0" fmla="*/ 0 w 81"/>
                  <a:gd name="T1" fmla="*/ 68 h 74"/>
                  <a:gd name="T2" fmla="*/ 14 w 81"/>
                  <a:gd name="T3" fmla="*/ 67 h 74"/>
                  <a:gd name="T4" fmla="*/ 28 w 81"/>
                  <a:gd name="T5" fmla="*/ 62 h 74"/>
                  <a:gd name="T6" fmla="*/ 34 w 81"/>
                  <a:gd name="T7" fmla="*/ 57 h 74"/>
                  <a:gd name="T8" fmla="*/ 43 w 81"/>
                  <a:gd name="T9" fmla="*/ 48 h 74"/>
                  <a:gd name="T10" fmla="*/ 76 w 81"/>
                  <a:gd name="T11" fmla="*/ 0 h 74"/>
                  <a:gd name="T12" fmla="*/ 81 w 81"/>
                  <a:gd name="T13" fmla="*/ 4 h 74"/>
                  <a:gd name="T14" fmla="*/ 47 w 81"/>
                  <a:gd name="T15" fmla="*/ 53 h 74"/>
                  <a:gd name="T16" fmla="*/ 38 w 81"/>
                  <a:gd name="T17" fmla="*/ 62 h 74"/>
                  <a:gd name="T18" fmla="*/ 29 w 81"/>
                  <a:gd name="T19" fmla="*/ 68 h 74"/>
                  <a:gd name="T20" fmla="*/ 14 w 81"/>
                  <a:gd name="T21" fmla="*/ 73 h 74"/>
                  <a:gd name="T22" fmla="*/ 0 w 81"/>
                  <a:gd name="T23" fmla="*/ 74 h 74"/>
                  <a:gd name="T24" fmla="*/ 0 w 81"/>
                  <a:gd name="T25" fmla="*/ 6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74">
                    <a:moveTo>
                      <a:pt x="0" y="68"/>
                    </a:moveTo>
                    <a:lnTo>
                      <a:pt x="14" y="67"/>
                    </a:lnTo>
                    <a:lnTo>
                      <a:pt x="28" y="62"/>
                    </a:lnTo>
                    <a:lnTo>
                      <a:pt x="34" y="57"/>
                    </a:lnTo>
                    <a:lnTo>
                      <a:pt x="43" y="48"/>
                    </a:lnTo>
                    <a:lnTo>
                      <a:pt x="76" y="0"/>
                    </a:lnTo>
                    <a:lnTo>
                      <a:pt x="81" y="4"/>
                    </a:lnTo>
                    <a:lnTo>
                      <a:pt x="47" y="53"/>
                    </a:lnTo>
                    <a:lnTo>
                      <a:pt x="38" y="62"/>
                    </a:lnTo>
                    <a:lnTo>
                      <a:pt x="29" y="68"/>
                    </a:lnTo>
                    <a:lnTo>
                      <a:pt x="14" y="73"/>
                    </a:lnTo>
                    <a:lnTo>
                      <a:pt x="0" y="74"/>
                    </a:lnTo>
                    <a:lnTo>
                      <a:pt x="0" y="68"/>
                    </a:lnTo>
                    <a:close/>
                  </a:path>
                </a:pathLst>
              </a:custGeom>
              <a:solidFill>
                <a:srgbClr val="000000"/>
              </a:solidFill>
              <a:ln w="9525">
                <a:solidFill>
                  <a:schemeClr val="tx2"/>
                </a:solidFill>
                <a:round/>
                <a:headEnd/>
                <a:tailEnd/>
              </a:ln>
            </p:spPr>
            <p:txBody>
              <a:bodyPr/>
              <a:lstStyle/>
              <a:p>
                <a:endParaRPr lang="en-US" sz="3120"/>
              </a:p>
            </p:txBody>
          </p:sp>
          <p:sp>
            <p:nvSpPr>
              <p:cNvPr id="390368" name="Freeform 1248"/>
              <p:cNvSpPr>
                <a:spLocks/>
              </p:cNvSpPr>
              <p:nvPr/>
            </p:nvSpPr>
            <p:spPr bwMode="auto">
              <a:xfrm>
                <a:off x="893" y="2173"/>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w="9525">
                <a:solidFill>
                  <a:schemeClr val="tx2"/>
                </a:solidFill>
                <a:round/>
                <a:headEnd/>
                <a:tailEnd/>
              </a:ln>
            </p:spPr>
            <p:txBody>
              <a:bodyPr/>
              <a:lstStyle/>
              <a:p>
                <a:endParaRPr lang="en-US" sz="3120"/>
              </a:p>
            </p:txBody>
          </p:sp>
          <p:sp>
            <p:nvSpPr>
              <p:cNvPr id="390369" name="Freeform 1249"/>
              <p:cNvSpPr>
                <a:spLocks/>
              </p:cNvSpPr>
              <p:nvPr/>
            </p:nvSpPr>
            <p:spPr bwMode="auto">
              <a:xfrm>
                <a:off x="931" y="2098"/>
                <a:ext cx="64" cy="43"/>
              </a:xfrm>
              <a:custGeom>
                <a:avLst/>
                <a:gdLst>
                  <a:gd name="T0" fmla="*/ 0 w 129"/>
                  <a:gd name="T1" fmla="*/ 83 h 87"/>
                  <a:gd name="T2" fmla="*/ 14 w 129"/>
                  <a:gd name="T3" fmla="*/ 69 h 87"/>
                  <a:gd name="T4" fmla="*/ 29 w 129"/>
                  <a:gd name="T5" fmla="*/ 57 h 87"/>
                  <a:gd name="T6" fmla="*/ 63 w 129"/>
                  <a:gd name="T7" fmla="*/ 38 h 87"/>
                  <a:gd name="T8" fmla="*/ 95 w 129"/>
                  <a:gd name="T9" fmla="*/ 23 h 87"/>
                  <a:gd name="T10" fmla="*/ 109 w 129"/>
                  <a:gd name="T11" fmla="*/ 13 h 87"/>
                  <a:gd name="T12" fmla="*/ 124 w 129"/>
                  <a:gd name="T13" fmla="*/ 0 h 87"/>
                  <a:gd name="T14" fmla="*/ 129 w 129"/>
                  <a:gd name="T15" fmla="*/ 5 h 87"/>
                  <a:gd name="T16" fmla="*/ 113 w 129"/>
                  <a:gd name="T17" fmla="*/ 17 h 87"/>
                  <a:gd name="T18" fmla="*/ 98 w 129"/>
                  <a:gd name="T19" fmla="*/ 28 h 87"/>
                  <a:gd name="T20" fmla="*/ 64 w 129"/>
                  <a:gd name="T21" fmla="*/ 45 h 87"/>
                  <a:gd name="T22" fmla="*/ 34 w 129"/>
                  <a:gd name="T23" fmla="*/ 61 h 87"/>
                  <a:gd name="T24" fmla="*/ 19 w 129"/>
                  <a:gd name="T25" fmla="*/ 73 h 87"/>
                  <a:gd name="T26" fmla="*/ 5 w 129"/>
                  <a:gd name="T27" fmla="*/ 87 h 87"/>
                  <a:gd name="T28" fmla="*/ 0 w 129"/>
                  <a:gd name="T29"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 h="87">
                    <a:moveTo>
                      <a:pt x="0" y="83"/>
                    </a:moveTo>
                    <a:lnTo>
                      <a:pt x="14" y="69"/>
                    </a:lnTo>
                    <a:lnTo>
                      <a:pt x="29" y="57"/>
                    </a:lnTo>
                    <a:lnTo>
                      <a:pt x="63" y="38"/>
                    </a:lnTo>
                    <a:lnTo>
                      <a:pt x="95" y="23"/>
                    </a:lnTo>
                    <a:lnTo>
                      <a:pt x="109" y="13"/>
                    </a:lnTo>
                    <a:lnTo>
                      <a:pt x="124" y="0"/>
                    </a:lnTo>
                    <a:lnTo>
                      <a:pt x="129" y="5"/>
                    </a:lnTo>
                    <a:lnTo>
                      <a:pt x="113" y="17"/>
                    </a:lnTo>
                    <a:lnTo>
                      <a:pt x="98" y="28"/>
                    </a:lnTo>
                    <a:lnTo>
                      <a:pt x="64" y="45"/>
                    </a:lnTo>
                    <a:lnTo>
                      <a:pt x="34" y="61"/>
                    </a:lnTo>
                    <a:lnTo>
                      <a:pt x="19" y="73"/>
                    </a:lnTo>
                    <a:lnTo>
                      <a:pt x="5" y="87"/>
                    </a:lnTo>
                    <a:lnTo>
                      <a:pt x="0" y="83"/>
                    </a:lnTo>
                    <a:close/>
                  </a:path>
                </a:pathLst>
              </a:custGeom>
              <a:solidFill>
                <a:srgbClr val="000000"/>
              </a:solidFill>
              <a:ln w="9525">
                <a:solidFill>
                  <a:schemeClr val="tx2"/>
                </a:solidFill>
                <a:round/>
                <a:headEnd/>
                <a:tailEnd/>
              </a:ln>
            </p:spPr>
            <p:txBody>
              <a:bodyPr/>
              <a:lstStyle/>
              <a:p>
                <a:endParaRPr lang="en-US" sz="3120"/>
              </a:p>
            </p:txBody>
          </p:sp>
          <p:sp>
            <p:nvSpPr>
              <p:cNvPr id="390370" name="Freeform 1250"/>
              <p:cNvSpPr>
                <a:spLocks/>
              </p:cNvSpPr>
              <p:nvPr/>
            </p:nvSpPr>
            <p:spPr bwMode="auto">
              <a:xfrm>
                <a:off x="931" y="2139"/>
                <a:ext cx="2"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71" name="Freeform 1251"/>
              <p:cNvSpPr>
                <a:spLocks/>
              </p:cNvSpPr>
              <p:nvPr/>
            </p:nvSpPr>
            <p:spPr bwMode="auto">
              <a:xfrm>
                <a:off x="992" y="2067"/>
                <a:ext cx="12" cy="33"/>
              </a:xfrm>
              <a:custGeom>
                <a:avLst/>
                <a:gdLst>
                  <a:gd name="T0" fmla="*/ 0 w 23"/>
                  <a:gd name="T1" fmla="*/ 62 h 67"/>
                  <a:gd name="T2" fmla="*/ 9 w 23"/>
                  <a:gd name="T3" fmla="*/ 49 h 67"/>
                  <a:gd name="T4" fmla="*/ 14 w 23"/>
                  <a:gd name="T5" fmla="*/ 33 h 67"/>
                  <a:gd name="T6" fmla="*/ 18 w 23"/>
                  <a:gd name="T7" fmla="*/ 0 h 67"/>
                  <a:gd name="T8" fmla="*/ 23 w 23"/>
                  <a:gd name="T9" fmla="*/ 3 h 67"/>
                  <a:gd name="T10" fmla="*/ 18 w 23"/>
                  <a:gd name="T11" fmla="*/ 37 h 67"/>
                  <a:gd name="T12" fmla="*/ 14 w 23"/>
                  <a:gd name="T13" fmla="*/ 53 h 67"/>
                  <a:gd name="T14" fmla="*/ 5 w 23"/>
                  <a:gd name="T15" fmla="*/ 67 h 67"/>
                  <a:gd name="T16" fmla="*/ 0 w 23"/>
                  <a:gd name="T17"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7">
                    <a:moveTo>
                      <a:pt x="0" y="62"/>
                    </a:moveTo>
                    <a:lnTo>
                      <a:pt x="9" y="49"/>
                    </a:lnTo>
                    <a:lnTo>
                      <a:pt x="14" y="33"/>
                    </a:lnTo>
                    <a:lnTo>
                      <a:pt x="18" y="0"/>
                    </a:lnTo>
                    <a:lnTo>
                      <a:pt x="23" y="3"/>
                    </a:lnTo>
                    <a:lnTo>
                      <a:pt x="18" y="37"/>
                    </a:lnTo>
                    <a:lnTo>
                      <a:pt x="14" y="53"/>
                    </a:lnTo>
                    <a:lnTo>
                      <a:pt x="5" y="67"/>
                    </a:lnTo>
                    <a:lnTo>
                      <a:pt x="0" y="62"/>
                    </a:lnTo>
                    <a:close/>
                  </a:path>
                </a:pathLst>
              </a:custGeom>
              <a:solidFill>
                <a:srgbClr val="000000"/>
              </a:solidFill>
              <a:ln w="9525">
                <a:solidFill>
                  <a:schemeClr val="tx2"/>
                </a:solidFill>
                <a:round/>
                <a:headEnd/>
                <a:tailEnd/>
              </a:ln>
            </p:spPr>
            <p:txBody>
              <a:bodyPr/>
              <a:lstStyle/>
              <a:p>
                <a:endParaRPr lang="en-US" sz="3120"/>
              </a:p>
            </p:txBody>
          </p:sp>
          <p:sp>
            <p:nvSpPr>
              <p:cNvPr id="390372" name="Freeform 1252"/>
              <p:cNvSpPr>
                <a:spLocks/>
              </p:cNvSpPr>
              <p:nvPr/>
            </p:nvSpPr>
            <p:spPr bwMode="auto">
              <a:xfrm>
                <a:off x="992" y="2098"/>
                <a:ext cx="3" cy="2"/>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90373" name="Freeform 1253"/>
              <p:cNvSpPr>
                <a:spLocks/>
              </p:cNvSpPr>
              <p:nvPr/>
            </p:nvSpPr>
            <p:spPr bwMode="auto">
              <a:xfrm>
                <a:off x="1002" y="1993"/>
                <a:ext cx="16" cy="75"/>
              </a:xfrm>
              <a:custGeom>
                <a:avLst/>
                <a:gdLst>
                  <a:gd name="T0" fmla="*/ 0 w 32"/>
                  <a:gd name="T1" fmla="*/ 146 h 149"/>
                  <a:gd name="T2" fmla="*/ 17 w 32"/>
                  <a:gd name="T3" fmla="*/ 74 h 149"/>
                  <a:gd name="T4" fmla="*/ 28 w 32"/>
                  <a:gd name="T5" fmla="*/ 0 h 149"/>
                  <a:gd name="T6" fmla="*/ 32 w 32"/>
                  <a:gd name="T7" fmla="*/ 3 h 149"/>
                  <a:gd name="T8" fmla="*/ 22 w 32"/>
                  <a:gd name="T9" fmla="*/ 78 h 149"/>
                  <a:gd name="T10" fmla="*/ 5 w 32"/>
                  <a:gd name="T11" fmla="*/ 149 h 149"/>
                  <a:gd name="T12" fmla="*/ 0 w 32"/>
                  <a:gd name="T13" fmla="*/ 146 h 149"/>
                </a:gdLst>
                <a:ahLst/>
                <a:cxnLst>
                  <a:cxn ang="0">
                    <a:pos x="T0" y="T1"/>
                  </a:cxn>
                  <a:cxn ang="0">
                    <a:pos x="T2" y="T3"/>
                  </a:cxn>
                  <a:cxn ang="0">
                    <a:pos x="T4" y="T5"/>
                  </a:cxn>
                  <a:cxn ang="0">
                    <a:pos x="T6" y="T7"/>
                  </a:cxn>
                  <a:cxn ang="0">
                    <a:pos x="T8" y="T9"/>
                  </a:cxn>
                  <a:cxn ang="0">
                    <a:pos x="T10" y="T11"/>
                  </a:cxn>
                  <a:cxn ang="0">
                    <a:pos x="T12" y="T13"/>
                  </a:cxn>
                </a:cxnLst>
                <a:rect l="0" t="0" r="r" b="b"/>
                <a:pathLst>
                  <a:path w="32" h="149">
                    <a:moveTo>
                      <a:pt x="0" y="146"/>
                    </a:moveTo>
                    <a:lnTo>
                      <a:pt x="17" y="74"/>
                    </a:lnTo>
                    <a:lnTo>
                      <a:pt x="28" y="0"/>
                    </a:lnTo>
                    <a:lnTo>
                      <a:pt x="32" y="3"/>
                    </a:lnTo>
                    <a:lnTo>
                      <a:pt x="22" y="78"/>
                    </a:lnTo>
                    <a:lnTo>
                      <a:pt x="5" y="149"/>
                    </a:lnTo>
                    <a:lnTo>
                      <a:pt x="0" y="146"/>
                    </a:lnTo>
                    <a:close/>
                  </a:path>
                </a:pathLst>
              </a:custGeom>
              <a:solidFill>
                <a:srgbClr val="000000"/>
              </a:solidFill>
              <a:ln w="9525">
                <a:solidFill>
                  <a:schemeClr val="tx2"/>
                </a:solidFill>
                <a:round/>
                <a:headEnd/>
                <a:tailEnd/>
              </a:ln>
            </p:spPr>
            <p:txBody>
              <a:bodyPr/>
              <a:lstStyle/>
              <a:p>
                <a:endParaRPr lang="en-US" sz="3120"/>
              </a:p>
            </p:txBody>
          </p:sp>
          <p:sp>
            <p:nvSpPr>
              <p:cNvPr id="390374" name="Freeform 1254"/>
              <p:cNvSpPr>
                <a:spLocks/>
              </p:cNvSpPr>
              <p:nvPr/>
            </p:nvSpPr>
            <p:spPr bwMode="auto">
              <a:xfrm>
                <a:off x="1002" y="2067"/>
                <a:ext cx="2" cy="1"/>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75" name="Freeform 1255"/>
              <p:cNvSpPr>
                <a:spLocks/>
              </p:cNvSpPr>
              <p:nvPr/>
            </p:nvSpPr>
            <p:spPr bwMode="auto">
              <a:xfrm>
                <a:off x="1015" y="1944"/>
                <a:ext cx="4" cy="50"/>
              </a:xfrm>
              <a:custGeom>
                <a:avLst/>
                <a:gdLst>
                  <a:gd name="T0" fmla="*/ 0 w 7"/>
                  <a:gd name="T1" fmla="*/ 100 h 100"/>
                  <a:gd name="T2" fmla="*/ 3 w 7"/>
                  <a:gd name="T3" fmla="*/ 75 h 100"/>
                  <a:gd name="T4" fmla="*/ 3 w 7"/>
                  <a:gd name="T5" fmla="*/ 50 h 100"/>
                  <a:gd name="T6" fmla="*/ 0 w 7"/>
                  <a:gd name="T7" fmla="*/ 0 h 100"/>
                  <a:gd name="T8" fmla="*/ 4 w 7"/>
                  <a:gd name="T9" fmla="*/ 0 h 100"/>
                  <a:gd name="T10" fmla="*/ 7 w 7"/>
                  <a:gd name="T11" fmla="*/ 50 h 100"/>
                  <a:gd name="T12" fmla="*/ 7 w 7"/>
                  <a:gd name="T13" fmla="*/ 75 h 100"/>
                  <a:gd name="T14" fmla="*/ 4 w 7"/>
                  <a:gd name="T15" fmla="*/ 100 h 100"/>
                  <a:gd name="T16" fmla="*/ 0 w 7"/>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0">
                    <a:moveTo>
                      <a:pt x="0" y="100"/>
                    </a:moveTo>
                    <a:lnTo>
                      <a:pt x="3" y="75"/>
                    </a:lnTo>
                    <a:lnTo>
                      <a:pt x="3" y="50"/>
                    </a:lnTo>
                    <a:lnTo>
                      <a:pt x="0" y="0"/>
                    </a:lnTo>
                    <a:lnTo>
                      <a:pt x="4" y="0"/>
                    </a:lnTo>
                    <a:lnTo>
                      <a:pt x="7" y="50"/>
                    </a:lnTo>
                    <a:lnTo>
                      <a:pt x="7" y="75"/>
                    </a:lnTo>
                    <a:lnTo>
                      <a:pt x="4" y="100"/>
                    </a:lnTo>
                    <a:lnTo>
                      <a:pt x="0" y="100"/>
                    </a:lnTo>
                    <a:close/>
                  </a:path>
                </a:pathLst>
              </a:custGeom>
              <a:solidFill>
                <a:srgbClr val="000000"/>
              </a:solidFill>
              <a:ln w="9525">
                <a:solidFill>
                  <a:schemeClr val="tx2"/>
                </a:solidFill>
                <a:round/>
                <a:headEnd/>
                <a:tailEnd/>
              </a:ln>
            </p:spPr>
            <p:txBody>
              <a:bodyPr/>
              <a:lstStyle/>
              <a:p>
                <a:endParaRPr lang="en-US" sz="3120"/>
              </a:p>
            </p:txBody>
          </p:sp>
          <p:sp>
            <p:nvSpPr>
              <p:cNvPr id="390376" name="Freeform 1256"/>
              <p:cNvSpPr>
                <a:spLocks/>
              </p:cNvSpPr>
              <p:nvPr/>
            </p:nvSpPr>
            <p:spPr bwMode="auto">
              <a:xfrm>
                <a:off x="1015" y="1993"/>
                <a:ext cx="3" cy="2"/>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w="9525">
                <a:solidFill>
                  <a:schemeClr val="tx2"/>
                </a:solidFill>
                <a:round/>
                <a:headEnd/>
                <a:tailEnd/>
              </a:ln>
            </p:spPr>
            <p:txBody>
              <a:bodyPr/>
              <a:lstStyle/>
              <a:p>
                <a:endParaRPr lang="en-US" sz="3120"/>
              </a:p>
            </p:txBody>
          </p:sp>
          <p:sp>
            <p:nvSpPr>
              <p:cNvPr id="390377" name="Freeform 1257"/>
              <p:cNvSpPr>
                <a:spLocks/>
              </p:cNvSpPr>
              <p:nvPr/>
            </p:nvSpPr>
            <p:spPr bwMode="auto">
              <a:xfrm>
                <a:off x="973" y="1819"/>
                <a:ext cx="45" cy="125"/>
              </a:xfrm>
              <a:custGeom>
                <a:avLst/>
                <a:gdLst>
                  <a:gd name="T0" fmla="*/ 86 w 90"/>
                  <a:gd name="T1" fmla="*/ 250 h 250"/>
                  <a:gd name="T2" fmla="*/ 73 w 90"/>
                  <a:gd name="T3" fmla="*/ 180 h 250"/>
                  <a:gd name="T4" fmla="*/ 66 w 90"/>
                  <a:gd name="T5" fmla="*/ 151 h 250"/>
                  <a:gd name="T6" fmla="*/ 58 w 90"/>
                  <a:gd name="T7" fmla="*/ 122 h 250"/>
                  <a:gd name="T8" fmla="*/ 48 w 90"/>
                  <a:gd name="T9" fmla="*/ 95 h 250"/>
                  <a:gd name="T10" fmla="*/ 34 w 90"/>
                  <a:gd name="T11" fmla="*/ 66 h 250"/>
                  <a:gd name="T12" fmla="*/ 19 w 90"/>
                  <a:gd name="T13" fmla="*/ 35 h 250"/>
                  <a:gd name="T14" fmla="*/ 0 w 90"/>
                  <a:gd name="T15" fmla="*/ 3 h 250"/>
                  <a:gd name="T16" fmla="*/ 5 w 90"/>
                  <a:gd name="T17" fmla="*/ 0 h 250"/>
                  <a:gd name="T18" fmla="*/ 23 w 90"/>
                  <a:gd name="T19" fmla="*/ 32 h 250"/>
                  <a:gd name="T20" fmla="*/ 38 w 90"/>
                  <a:gd name="T21" fmla="*/ 63 h 250"/>
                  <a:gd name="T22" fmla="*/ 52 w 90"/>
                  <a:gd name="T23" fmla="*/ 92 h 250"/>
                  <a:gd name="T24" fmla="*/ 63 w 90"/>
                  <a:gd name="T25" fmla="*/ 119 h 250"/>
                  <a:gd name="T26" fmla="*/ 70 w 90"/>
                  <a:gd name="T27" fmla="*/ 148 h 250"/>
                  <a:gd name="T28" fmla="*/ 78 w 90"/>
                  <a:gd name="T29" fmla="*/ 180 h 250"/>
                  <a:gd name="T30" fmla="*/ 90 w 90"/>
                  <a:gd name="T31" fmla="*/ 250 h 250"/>
                  <a:gd name="T32" fmla="*/ 86 w 90"/>
                  <a:gd name="T3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250">
                    <a:moveTo>
                      <a:pt x="86" y="250"/>
                    </a:moveTo>
                    <a:lnTo>
                      <a:pt x="73" y="180"/>
                    </a:lnTo>
                    <a:lnTo>
                      <a:pt x="66" y="151"/>
                    </a:lnTo>
                    <a:lnTo>
                      <a:pt x="58" y="122"/>
                    </a:lnTo>
                    <a:lnTo>
                      <a:pt x="48" y="95"/>
                    </a:lnTo>
                    <a:lnTo>
                      <a:pt x="34" y="66"/>
                    </a:lnTo>
                    <a:lnTo>
                      <a:pt x="19" y="35"/>
                    </a:lnTo>
                    <a:lnTo>
                      <a:pt x="0" y="3"/>
                    </a:lnTo>
                    <a:lnTo>
                      <a:pt x="5" y="0"/>
                    </a:lnTo>
                    <a:lnTo>
                      <a:pt x="23" y="32"/>
                    </a:lnTo>
                    <a:lnTo>
                      <a:pt x="38" y="63"/>
                    </a:lnTo>
                    <a:lnTo>
                      <a:pt x="52" y="92"/>
                    </a:lnTo>
                    <a:lnTo>
                      <a:pt x="63" y="119"/>
                    </a:lnTo>
                    <a:lnTo>
                      <a:pt x="70" y="148"/>
                    </a:lnTo>
                    <a:lnTo>
                      <a:pt x="78" y="180"/>
                    </a:lnTo>
                    <a:lnTo>
                      <a:pt x="90" y="250"/>
                    </a:lnTo>
                    <a:lnTo>
                      <a:pt x="86" y="250"/>
                    </a:lnTo>
                    <a:close/>
                  </a:path>
                </a:pathLst>
              </a:custGeom>
              <a:solidFill>
                <a:srgbClr val="000000"/>
              </a:solidFill>
              <a:ln w="9525">
                <a:solidFill>
                  <a:schemeClr val="tx2"/>
                </a:solidFill>
                <a:round/>
                <a:headEnd/>
                <a:tailEnd/>
              </a:ln>
            </p:spPr>
            <p:txBody>
              <a:bodyPr/>
              <a:lstStyle/>
              <a:p>
                <a:endParaRPr lang="en-US" sz="3120"/>
              </a:p>
            </p:txBody>
          </p:sp>
          <p:sp>
            <p:nvSpPr>
              <p:cNvPr id="390378" name="Freeform 1258"/>
              <p:cNvSpPr>
                <a:spLocks/>
              </p:cNvSpPr>
              <p:nvPr/>
            </p:nvSpPr>
            <p:spPr bwMode="auto">
              <a:xfrm>
                <a:off x="1015" y="1944"/>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379" name="Freeform 1259"/>
              <p:cNvSpPr>
                <a:spLocks/>
              </p:cNvSpPr>
              <p:nvPr/>
            </p:nvSpPr>
            <p:spPr bwMode="auto">
              <a:xfrm>
                <a:off x="960" y="1819"/>
                <a:ext cx="15" cy="20"/>
              </a:xfrm>
              <a:custGeom>
                <a:avLst/>
                <a:gdLst>
                  <a:gd name="T0" fmla="*/ 29 w 29"/>
                  <a:gd name="T1" fmla="*/ 5 h 40"/>
                  <a:gd name="T2" fmla="*/ 20 w 29"/>
                  <a:gd name="T3" fmla="*/ 13 h 40"/>
                  <a:gd name="T4" fmla="*/ 15 w 29"/>
                  <a:gd name="T5" fmla="*/ 19 h 40"/>
                  <a:gd name="T6" fmla="*/ 12 w 29"/>
                  <a:gd name="T7" fmla="*/ 29 h 40"/>
                  <a:gd name="T8" fmla="*/ 6 w 29"/>
                  <a:gd name="T9" fmla="*/ 40 h 40"/>
                  <a:gd name="T10" fmla="*/ 0 w 29"/>
                  <a:gd name="T11" fmla="*/ 38 h 40"/>
                  <a:gd name="T12" fmla="*/ 6 w 29"/>
                  <a:gd name="T13" fmla="*/ 28 h 40"/>
                  <a:gd name="T14" fmla="*/ 9 w 29"/>
                  <a:gd name="T15" fmla="*/ 17 h 40"/>
                  <a:gd name="T16" fmla="*/ 15 w 29"/>
                  <a:gd name="T17" fmla="*/ 8 h 40"/>
                  <a:gd name="T18" fmla="*/ 24 w 29"/>
                  <a:gd name="T19" fmla="*/ 0 h 40"/>
                  <a:gd name="T20" fmla="*/ 29 w 29"/>
                  <a:gd name="T2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0">
                    <a:moveTo>
                      <a:pt x="29" y="5"/>
                    </a:moveTo>
                    <a:lnTo>
                      <a:pt x="20" y="13"/>
                    </a:lnTo>
                    <a:lnTo>
                      <a:pt x="15" y="19"/>
                    </a:lnTo>
                    <a:lnTo>
                      <a:pt x="12" y="29"/>
                    </a:lnTo>
                    <a:lnTo>
                      <a:pt x="6" y="40"/>
                    </a:lnTo>
                    <a:lnTo>
                      <a:pt x="0" y="38"/>
                    </a:lnTo>
                    <a:lnTo>
                      <a:pt x="6" y="28"/>
                    </a:lnTo>
                    <a:lnTo>
                      <a:pt x="9" y="17"/>
                    </a:lnTo>
                    <a:lnTo>
                      <a:pt x="15" y="8"/>
                    </a:lnTo>
                    <a:lnTo>
                      <a:pt x="24" y="0"/>
                    </a:lnTo>
                    <a:lnTo>
                      <a:pt x="29" y="5"/>
                    </a:lnTo>
                    <a:close/>
                  </a:path>
                </a:pathLst>
              </a:custGeom>
              <a:solidFill>
                <a:srgbClr val="000000"/>
              </a:solidFill>
              <a:ln w="9525">
                <a:solidFill>
                  <a:schemeClr val="tx2"/>
                </a:solidFill>
                <a:round/>
                <a:headEnd/>
                <a:tailEnd/>
              </a:ln>
            </p:spPr>
            <p:txBody>
              <a:bodyPr/>
              <a:lstStyle/>
              <a:p>
                <a:endParaRPr lang="en-US" sz="3120"/>
              </a:p>
            </p:txBody>
          </p:sp>
          <p:sp>
            <p:nvSpPr>
              <p:cNvPr id="390380" name="Freeform 1260"/>
              <p:cNvSpPr>
                <a:spLocks/>
              </p:cNvSpPr>
              <p:nvPr/>
            </p:nvSpPr>
            <p:spPr bwMode="auto">
              <a:xfrm>
                <a:off x="973" y="1818"/>
                <a:ext cx="2" cy="4"/>
              </a:xfrm>
              <a:custGeom>
                <a:avLst/>
                <a:gdLst>
                  <a:gd name="T0" fmla="*/ 5 w 5"/>
                  <a:gd name="T1" fmla="*/ 3 h 8"/>
                  <a:gd name="T2" fmla="*/ 3 w 5"/>
                  <a:gd name="T3" fmla="*/ 0 h 8"/>
                  <a:gd name="T4" fmla="*/ 0 w 5"/>
                  <a:gd name="T5" fmla="*/ 3 h 8"/>
                  <a:gd name="T6" fmla="*/ 5 w 5"/>
                  <a:gd name="T7" fmla="*/ 8 h 8"/>
                  <a:gd name="T8" fmla="*/ 0 w 5"/>
                  <a:gd name="T9" fmla="*/ 6 h 8"/>
                  <a:gd name="T10" fmla="*/ 5 w 5"/>
                  <a:gd name="T11" fmla="*/ 3 h 8"/>
                </a:gdLst>
                <a:ahLst/>
                <a:cxnLst>
                  <a:cxn ang="0">
                    <a:pos x="T0" y="T1"/>
                  </a:cxn>
                  <a:cxn ang="0">
                    <a:pos x="T2" y="T3"/>
                  </a:cxn>
                  <a:cxn ang="0">
                    <a:pos x="T4" y="T5"/>
                  </a:cxn>
                  <a:cxn ang="0">
                    <a:pos x="T6" y="T7"/>
                  </a:cxn>
                  <a:cxn ang="0">
                    <a:pos x="T8" y="T9"/>
                  </a:cxn>
                  <a:cxn ang="0">
                    <a:pos x="T10" y="T11"/>
                  </a:cxn>
                </a:cxnLst>
                <a:rect l="0" t="0" r="r" b="b"/>
                <a:pathLst>
                  <a:path w="5" h="8">
                    <a:moveTo>
                      <a:pt x="5" y="3"/>
                    </a:moveTo>
                    <a:lnTo>
                      <a:pt x="3" y="0"/>
                    </a:lnTo>
                    <a:lnTo>
                      <a:pt x="0" y="3"/>
                    </a:lnTo>
                    <a:lnTo>
                      <a:pt x="5" y="8"/>
                    </a:lnTo>
                    <a:lnTo>
                      <a:pt x="0" y="6"/>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90381" name="Freeform 1261"/>
              <p:cNvSpPr>
                <a:spLocks/>
              </p:cNvSpPr>
              <p:nvPr/>
            </p:nvSpPr>
            <p:spPr bwMode="auto">
              <a:xfrm>
                <a:off x="944" y="1838"/>
                <a:ext cx="19" cy="21"/>
              </a:xfrm>
              <a:custGeom>
                <a:avLst/>
                <a:gdLst>
                  <a:gd name="T0" fmla="*/ 36 w 36"/>
                  <a:gd name="T1" fmla="*/ 5 h 42"/>
                  <a:gd name="T2" fmla="*/ 15 w 36"/>
                  <a:gd name="T3" fmla="*/ 26 h 42"/>
                  <a:gd name="T4" fmla="*/ 9 w 36"/>
                  <a:gd name="T5" fmla="*/ 32 h 42"/>
                  <a:gd name="T6" fmla="*/ 6 w 36"/>
                  <a:gd name="T7" fmla="*/ 42 h 42"/>
                  <a:gd name="T8" fmla="*/ 0 w 36"/>
                  <a:gd name="T9" fmla="*/ 40 h 42"/>
                  <a:gd name="T10" fmla="*/ 3 w 36"/>
                  <a:gd name="T11" fmla="*/ 31 h 42"/>
                  <a:gd name="T12" fmla="*/ 11 w 36"/>
                  <a:gd name="T13" fmla="*/ 22 h 42"/>
                  <a:gd name="T14" fmla="*/ 32 w 36"/>
                  <a:gd name="T15" fmla="*/ 0 h 42"/>
                  <a:gd name="T16" fmla="*/ 36 w 36"/>
                  <a:gd name="T17"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2">
                    <a:moveTo>
                      <a:pt x="36" y="5"/>
                    </a:moveTo>
                    <a:lnTo>
                      <a:pt x="15" y="26"/>
                    </a:lnTo>
                    <a:lnTo>
                      <a:pt x="9" y="32"/>
                    </a:lnTo>
                    <a:lnTo>
                      <a:pt x="6" y="42"/>
                    </a:lnTo>
                    <a:lnTo>
                      <a:pt x="0" y="40"/>
                    </a:lnTo>
                    <a:lnTo>
                      <a:pt x="3" y="31"/>
                    </a:lnTo>
                    <a:lnTo>
                      <a:pt x="11" y="22"/>
                    </a:lnTo>
                    <a:lnTo>
                      <a:pt x="32" y="0"/>
                    </a:lnTo>
                    <a:lnTo>
                      <a:pt x="36" y="5"/>
                    </a:lnTo>
                    <a:close/>
                  </a:path>
                </a:pathLst>
              </a:custGeom>
              <a:solidFill>
                <a:srgbClr val="000000"/>
              </a:solidFill>
              <a:ln w="9525">
                <a:solidFill>
                  <a:schemeClr val="tx2"/>
                </a:solidFill>
                <a:round/>
                <a:headEnd/>
                <a:tailEnd/>
              </a:ln>
            </p:spPr>
            <p:txBody>
              <a:bodyPr/>
              <a:lstStyle/>
              <a:p>
                <a:endParaRPr lang="en-US" sz="3120"/>
              </a:p>
            </p:txBody>
          </p:sp>
          <p:sp>
            <p:nvSpPr>
              <p:cNvPr id="390382" name="Freeform 1262"/>
              <p:cNvSpPr>
                <a:spLocks/>
              </p:cNvSpPr>
              <p:nvPr/>
            </p:nvSpPr>
            <p:spPr bwMode="auto">
              <a:xfrm>
                <a:off x="960" y="1838"/>
                <a:ext cx="3" cy="3"/>
              </a:xfrm>
              <a:custGeom>
                <a:avLst/>
                <a:gdLst>
                  <a:gd name="T0" fmla="*/ 6 w 6"/>
                  <a:gd name="T1" fmla="*/ 2 h 5"/>
                  <a:gd name="T2" fmla="*/ 4 w 6"/>
                  <a:gd name="T3" fmla="*/ 5 h 5"/>
                  <a:gd name="T4" fmla="*/ 0 w 6"/>
                  <a:gd name="T5" fmla="*/ 0 h 5"/>
                  <a:gd name="T6" fmla="*/ 6 w 6"/>
                  <a:gd name="T7" fmla="*/ 2 h 5"/>
                </a:gdLst>
                <a:ahLst/>
                <a:cxnLst>
                  <a:cxn ang="0">
                    <a:pos x="T0" y="T1"/>
                  </a:cxn>
                  <a:cxn ang="0">
                    <a:pos x="T2" y="T3"/>
                  </a:cxn>
                  <a:cxn ang="0">
                    <a:pos x="T4" y="T5"/>
                  </a:cxn>
                  <a:cxn ang="0">
                    <a:pos x="T6" y="T7"/>
                  </a:cxn>
                </a:cxnLst>
                <a:rect l="0" t="0" r="r" b="b"/>
                <a:pathLst>
                  <a:path w="6" h="5">
                    <a:moveTo>
                      <a:pt x="6" y="2"/>
                    </a:moveTo>
                    <a:lnTo>
                      <a:pt x="4" y="5"/>
                    </a:lnTo>
                    <a:lnTo>
                      <a:pt x="0" y="0"/>
                    </a:lnTo>
                    <a:lnTo>
                      <a:pt x="6" y="2"/>
                    </a:lnTo>
                    <a:close/>
                  </a:path>
                </a:pathLst>
              </a:custGeom>
              <a:solidFill>
                <a:srgbClr val="000000"/>
              </a:solidFill>
              <a:ln w="9525">
                <a:solidFill>
                  <a:schemeClr val="tx2"/>
                </a:solidFill>
                <a:round/>
                <a:headEnd/>
                <a:tailEnd/>
              </a:ln>
            </p:spPr>
            <p:txBody>
              <a:bodyPr/>
              <a:lstStyle/>
              <a:p>
                <a:endParaRPr lang="en-US" sz="3120"/>
              </a:p>
            </p:txBody>
          </p:sp>
          <p:sp>
            <p:nvSpPr>
              <p:cNvPr id="390383" name="Freeform 1263"/>
              <p:cNvSpPr>
                <a:spLocks/>
              </p:cNvSpPr>
              <p:nvPr/>
            </p:nvSpPr>
            <p:spPr bwMode="auto">
              <a:xfrm>
                <a:off x="944" y="1859"/>
                <a:ext cx="19" cy="48"/>
              </a:xfrm>
              <a:custGeom>
                <a:avLst/>
                <a:gdLst>
                  <a:gd name="T0" fmla="*/ 6 w 38"/>
                  <a:gd name="T1" fmla="*/ 0 h 97"/>
                  <a:gd name="T2" fmla="*/ 11 w 38"/>
                  <a:gd name="T3" fmla="*/ 28 h 97"/>
                  <a:gd name="T4" fmla="*/ 21 w 38"/>
                  <a:gd name="T5" fmla="*/ 59 h 97"/>
                  <a:gd name="T6" fmla="*/ 38 w 38"/>
                  <a:gd name="T7" fmla="*/ 95 h 97"/>
                  <a:gd name="T8" fmla="*/ 32 w 38"/>
                  <a:gd name="T9" fmla="*/ 97 h 97"/>
                  <a:gd name="T10" fmla="*/ 15 w 38"/>
                  <a:gd name="T11" fmla="*/ 60 h 97"/>
                  <a:gd name="T12" fmla="*/ 4 w 38"/>
                  <a:gd name="T13" fmla="*/ 30 h 97"/>
                  <a:gd name="T14" fmla="*/ 0 w 38"/>
                  <a:gd name="T15" fmla="*/ 1 h 97"/>
                  <a:gd name="T16" fmla="*/ 6 w 38"/>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97">
                    <a:moveTo>
                      <a:pt x="6" y="0"/>
                    </a:moveTo>
                    <a:lnTo>
                      <a:pt x="11" y="28"/>
                    </a:lnTo>
                    <a:lnTo>
                      <a:pt x="21" y="59"/>
                    </a:lnTo>
                    <a:lnTo>
                      <a:pt x="38" y="95"/>
                    </a:lnTo>
                    <a:lnTo>
                      <a:pt x="32" y="97"/>
                    </a:lnTo>
                    <a:lnTo>
                      <a:pt x="15" y="60"/>
                    </a:lnTo>
                    <a:lnTo>
                      <a:pt x="4" y="30"/>
                    </a:lnTo>
                    <a:lnTo>
                      <a:pt x="0" y="1"/>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384" name="Freeform 1264"/>
              <p:cNvSpPr>
                <a:spLocks/>
              </p:cNvSpPr>
              <p:nvPr/>
            </p:nvSpPr>
            <p:spPr bwMode="auto">
              <a:xfrm>
                <a:off x="944" y="1858"/>
                <a:ext cx="3" cy="2"/>
              </a:xfrm>
              <a:custGeom>
                <a:avLst/>
                <a:gdLst>
                  <a:gd name="T0" fmla="*/ 0 w 6"/>
                  <a:gd name="T1" fmla="*/ 0 h 3"/>
                  <a:gd name="T2" fmla="*/ 0 w 6"/>
                  <a:gd name="T3" fmla="*/ 2 h 3"/>
                  <a:gd name="T4" fmla="*/ 0 w 6"/>
                  <a:gd name="T5" fmla="*/ 3 h 3"/>
                  <a:gd name="T6" fmla="*/ 6 w 6"/>
                  <a:gd name="T7" fmla="*/ 2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2"/>
                    </a:lnTo>
                    <a:lnTo>
                      <a:pt x="0" y="3"/>
                    </a:lnTo>
                    <a:lnTo>
                      <a:pt x="6" y="2"/>
                    </a:lnTo>
                    <a:lnTo>
                      <a:pt x="0" y="0"/>
                    </a:lnTo>
                    <a:close/>
                  </a:path>
                </a:pathLst>
              </a:custGeom>
              <a:solidFill>
                <a:srgbClr val="000000"/>
              </a:solidFill>
              <a:ln w="9525">
                <a:solidFill>
                  <a:schemeClr val="tx2"/>
                </a:solidFill>
                <a:round/>
                <a:headEnd/>
                <a:tailEnd/>
              </a:ln>
            </p:spPr>
            <p:txBody>
              <a:bodyPr/>
              <a:lstStyle/>
              <a:p>
                <a:endParaRPr lang="en-US" sz="3120"/>
              </a:p>
            </p:txBody>
          </p:sp>
        </p:grpSp>
        <p:sp>
          <p:nvSpPr>
            <p:cNvPr id="390385" name="Freeform 1265"/>
            <p:cNvSpPr>
              <a:spLocks/>
            </p:cNvSpPr>
            <p:nvPr/>
          </p:nvSpPr>
          <p:spPr bwMode="auto">
            <a:xfrm>
              <a:off x="938" y="1868"/>
              <a:ext cx="25" cy="40"/>
            </a:xfrm>
            <a:custGeom>
              <a:avLst/>
              <a:gdLst>
                <a:gd name="T0" fmla="*/ 47 w 50"/>
                <a:gd name="T1" fmla="*/ 80 h 80"/>
                <a:gd name="T2" fmla="*/ 37 w 50"/>
                <a:gd name="T3" fmla="*/ 76 h 80"/>
                <a:gd name="T4" fmla="*/ 29 w 50"/>
                <a:gd name="T5" fmla="*/ 68 h 80"/>
                <a:gd name="T6" fmla="*/ 18 w 50"/>
                <a:gd name="T7" fmla="*/ 49 h 80"/>
                <a:gd name="T8" fmla="*/ 0 w 50"/>
                <a:gd name="T9" fmla="*/ 3 h 80"/>
                <a:gd name="T10" fmla="*/ 5 w 50"/>
                <a:gd name="T11" fmla="*/ 0 h 80"/>
                <a:gd name="T12" fmla="*/ 23 w 50"/>
                <a:gd name="T13" fmla="*/ 45 h 80"/>
                <a:gd name="T14" fmla="*/ 34 w 50"/>
                <a:gd name="T15" fmla="*/ 64 h 80"/>
                <a:gd name="T16" fmla="*/ 41 w 50"/>
                <a:gd name="T17" fmla="*/ 71 h 80"/>
                <a:gd name="T18" fmla="*/ 50 w 50"/>
                <a:gd name="T19" fmla="*/ 76 h 80"/>
                <a:gd name="T20" fmla="*/ 47 w 50"/>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80">
                  <a:moveTo>
                    <a:pt x="47" y="80"/>
                  </a:moveTo>
                  <a:lnTo>
                    <a:pt x="37" y="76"/>
                  </a:lnTo>
                  <a:lnTo>
                    <a:pt x="29" y="68"/>
                  </a:lnTo>
                  <a:lnTo>
                    <a:pt x="18" y="49"/>
                  </a:lnTo>
                  <a:lnTo>
                    <a:pt x="0" y="3"/>
                  </a:lnTo>
                  <a:lnTo>
                    <a:pt x="5" y="0"/>
                  </a:lnTo>
                  <a:lnTo>
                    <a:pt x="23" y="45"/>
                  </a:lnTo>
                  <a:lnTo>
                    <a:pt x="34" y="64"/>
                  </a:lnTo>
                  <a:lnTo>
                    <a:pt x="41" y="71"/>
                  </a:lnTo>
                  <a:lnTo>
                    <a:pt x="50" y="76"/>
                  </a:lnTo>
                  <a:lnTo>
                    <a:pt x="47" y="80"/>
                  </a:lnTo>
                  <a:close/>
                </a:path>
              </a:pathLst>
            </a:custGeom>
            <a:solidFill>
              <a:srgbClr val="000000"/>
            </a:solidFill>
            <a:ln w="9525">
              <a:solidFill>
                <a:schemeClr val="tx2"/>
              </a:solidFill>
              <a:round/>
              <a:headEnd/>
              <a:tailEnd/>
            </a:ln>
          </p:spPr>
          <p:txBody>
            <a:bodyPr/>
            <a:lstStyle/>
            <a:p>
              <a:endParaRPr lang="en-US" sz="3120"/>
            </a:p>
          </p:txBody>
        </p:sp>
        <p:sp>
          <p:nvSpPr>
            <p:cNvPr id="390386" name="Freeform 1266"/>
            <p:cNvSpPr>
              <a:spLocks/>
            </p:cNvSpPr>
            <p:nvPr/>
          </p:nvSpPr>
          <p:spPr bwMode="auto">
            <a:xfrm>
              <a:off x="960" y="1906"/>
              <a:ext cx="5" cy="5"/>
            </a:xfrm>
            <a:custGeom>
              <a:avLst/>
              <a:gdLst>
                <a:gd name="T0" fmla="*/ 6 w 9"/>
                <a:gd name="T1" fmla="*/ 1 h 9"/>
                <a:gd name="T2" fmla="*/ 9 w 9"/>
                <a:gd name="T3" fmla="*/ 9 h 9"/>
                <a:gd name="T4" fmla="*/ 1 w 9"/>
                <a:gd name="T5" fmla="*/ 4 h 9"/>
                <a:gd name="T6" fmla="*/ 4 w 9"/>
                <a:gd name="T7" fmla="*/ 0 h 9"/>
                <a:gd name="T8" fmla="*/ 0 w 9"/>
                <a:gd name="T9" fmla="*/ 3 h 9"/>
                <a:gd name="T10" fmla="*/ 6 w 9"/>
                <a:gd name="T11" fmla="*/ 1 h 9"/>
              </a:gdLst>
              <a:ahLst/>
              <a:cxnLst>
                <a:cxn ang="0">
                  <a:pos x="T0" y="T1"/>
                </a:cxn>
                <a:cxn ang="0">
                  <a:pos x="T2" y="T3"/>
                </a:cxn>
                <a:cxn ang="0">
                  <a:pos x="T4" y="T5"/>
                </a:cxn>
                <a:cxn ang="0">
                  <a:pos x="T6" y="T7"/>
                </a:cxn>
                <a:cxn ang="0">
                  <a:pos x="T8" y="T9"/>
                </a:cxn>
                <a:cxn ang="0">
                  <a:pos x="T10" y="T11"/>
                </a:cxn>
              </a:cxnLst>
              <a:rect l="0" t="0" r="r" b="b"/>
              <a:pathLst>
                <a:path w="9" h="9">
                  <a:moveTo>
                    <a:pt x="6" y="1"/>
                  </a:moveTo>
                  <a:lnTo>
                    <a:pt x="9" y="9"/>
                  </a:lnTo>
                  <a:lnTo>
                    <a:pt x="1" y="4"/>
                  </a:lnTo>
                  <a:lnTo>
                    <a:pt x="4" y="0"/>
                  </a:lnTo>
                  <a:lnTo>
                    <a:pt x="0" y="3"/>
                  </a:lnTo>
                  <a:lnTo>
                    <a:pt x="6" y="1"/>
                  </a:lnTo>
                  <a:close/>
                </a:path>
              </a:pathLst>
            </a:custGeom>
            <a:solidFill>
              <a:srgbClr val="000000"/>
            </a:solidFill>
            <a:ln w="9525">
              <a:solidFill>
                <a:schemeClr val="tx2"/>
              </a:solidFill>
              <a:round/>
              <a:headEnd/>
              <a:tailEnd/>
            </a:ln>
          </p:spPr>
          <p:txBody>
            <a:bodyPr/>
            <a:lstStyle/>
            <a:p>
              <a:endParaRPr lang="en-US" sz="3120"/>
            </a:p>
          </p:txBody>
        </p:sp>
        <p:sp>
          <p:nvSpPr>
            <p:cNvPr id="390387" name="Freeform 1267"/>
            <p:cNvSpPr>
              <a:spLocks/>
            </p:cNvSpPr>
            <p:nvPr/>
          </p:nvSpPr>
          <p:spPr bwMode="auto">
            <a:xfrm>
              <a:off x="916" y="1868"/>
              <a:ext cx="24" cy="66"/>
            </a:xfrm>
            <a:custGeom>
              <a:avLst/>
              <a:gdLst>
                <a:gd name="T0" fmla="*/ 48 w 48"/>
                <a:gd name="T1" fmla="*/ 4 h 132"/>
                <a:gd name="T2" fmla="*/ 32 w 48"/>
                <a:gd name="T3" fmla="*/ 17 h 132"/>
                <a:gd name="T4" fmla="*/ 22 w 48"/>
                <a:gd name="T5" fmla="*/ 30 h 132"/>
                <a:gd name="T6" fmla="*/ 16 w 48"/>
                <a:gd name="T7" fmla="*/ 42 h 132"/>
                <a:gd name="T8" fmla="*/ 10 w 48"/>
                <a:gd name="T9" fmla="*/ 58 h 132"/>
                <a:gd name="T10" fmla="*/ 6 w 48"/>
                <a:gd name="T11" fmla="*/ 74 h 132"/>
                <a:gd name="T12" fmla="*/ 6 w 48"/>
                <a:gd name="T13" fmla="*/ 93 h 132"/>
                <a:gd name="T14" fmla="*/ 8 w 48"/>
                <a:gd name="T15" fmla="*/ 111 h 132"/>
                <a:gd name="T16" fmla="*/ 13 w 48"/>
                <a:gd name="T17" fmla="*/ 131 h 132"/>
                <a:gd name="T18" fmla="*/ 6 w 48"/>
                <a:gd name="T19" fmla="*/ 132 h 132"/>
                <a:gd name="T20" fmla="*/ 2 w 48"/>
                <a:gd name="T21" fmla="*/ 112 h 132"/>
                <a:gd name="T22" fmla="*/ 0 w 48"/>
                <a:gd name="T23" fmla="*/ 93 h 132"/>
                <a:gd name="T24" fmla="*/ 0 w 48"/>
                <a:gd name="T25" fmla="*/ 74 h 132"/>
                <a:gd name="T26" fmla="*/ 3 w 48"/>
                <a:gd name="T27" fmla="*/ 58 h 132"/>
                <a:gd name="T28" fmla="*/ 10 w 48"/>
                <a:gd name="T29" fmla="*/ 41 h 132"/>
                <a:gd name="T30" fmla="*/ 17 w 48"/>
                <a:gd name="T31" fmla="*/ 26 h 132"/>
                <a:gd name="T32" fmla="*/ 28 w 48"/>
                <a:gd name="T33" fmla="*/ 12 h 132"/>
                <a:gd name="T34" fmla="*/ 43 w 48"/>
                <a:gd name="T35" fmla="*/ 0 h 132"/>
                <a:gd name="T36" fmla="*/ 48 w 48"/>
                <a:gd name="T37" fmla="*/ 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32">
                  <a:moveTo>
                    <a:pt x="48" y="4"/>
                  </a:moveTo>
                  <a:lnTo>
                    <a:pt x="32" y="17"/>
                  </a:lnTo>
                  <a:lnTo>
                    <a:pt x="22" y="30"/>
                  </a:lnTo>
                  <a:lnTo>
                    <a:pt x="16" y="42"/>
                  </a:lnTo>
                  <a:lnTo>
                    <a:pt x="10" y="58"/>
                  </a:lnTo>
                  <a:lnTo>
                    <a:pt x="6" y="74"/>
                  </a:lnTo>
                  <a:lnTo>
                    <a:pt x="6" y="93"/>
                  </a:lnTo>
                  <a:lnTo>
                    <a:pt x="8" y="111"/>
                  </a:lnTo>
                  <a:lnTo>
                    <a:pt x="13" y="131"/>
                  </a:lnTo>
                  <a:lnTo>
                    <a:pt x="6" y="132"/>
                  </a:lnTo>
                  <a:lnTo>
                    <a:pt x="2" y="112"/>
                  </a:lnTo>
                  <a:lnTo>
                    <a:pt x="0" y="93"/>
                  </a:lnTo>
                  <a:lnTo>
                    <a:pt x="0" y="74"/>
                  </a:lnTo>
                  <a:lnTo>
                    <a:pt x="3" y="58"/>
                  </a:lnTo>
                  <a:lnTo>
                    <a:pt x="10" y="41"/>
                  </a:lnTo>
                  <a:lnTo>
                    <a:pt x="17" y="26"/>
                  </a:lnTo>
                  <a:lnTo>
                    <a:pt x="28" y="12"/>
                  </a:lnTo>
                  <a:lnTo>
                    <a:pt x="43" y="0"/>
                  </a:lnTo>
                  <a:lnTo>
                    <a:pt x="48" y="4"/>
                  </a:lnTo>
                  <a:close/>
                </a:path>
              </a:pathLst>
            </a:custGeom>
            <a:solidFill>
              <a:srgbClr val="000000"/>
            </a:solidFill>
            <a:ln w="9525">
              <a:solidFill>
                <a:schemeClr val="tx2"/>
              </a:solidFill>
              <a:round/>
              <a:headEnd/>
              <a:tailEnd/>
            </a:ln>
          </p:spPr>
          <p:txBody>
            <a:bodyPr/>
            <a:lstStyle/>
            <a:p>
              <a:endParaRPr lang="en-US" sz="3120"/>
            </a:p>
          </p:txBody>
        </p:sp>
        <p:sp>
          <p:nvSpPr>
            <p:cNvPr id="390388" name="Freeform 1268"/>
            <p:cNvSpPr>
              <a:spLocks/>
            </p:cNvSpPr>
            <p:nvPr/>
          </p:nvSpPr>
          <p:spPr bwMode="auto">
            <a:xfrm>
              <a:off x="938" y="1866"/>
              <a:ext cx="2" cy="4"/>
            </a:xfrm>
            <a:custGeom>
              <a:avLst/>
              <a:gdLst>
                <a:gd name="T0" fmla="*/ 5 w 5"/>
                <a:gd name="T1" fmla="*/ 3 h 7"/>
                <a:gd name="T2" fmla="*/ 3 w 5"/>
                <a:gd name="T3" fmla="*/ 0 h 7"/>
                <a:gd name="T4" fmla="*/ 0 w 5"/>
                <a:gd name="T5" fmla="*/ 3 h 7"/>
                <a:gd name="T6" fmla="*/ 5 w 5"/>
                <a:gd name="T7" fmla="*/ 7 h 7"/>
                <a:gd name="T8" fmla="*/ 0 w 5"/>
                <a:gd name="T9" fmla="*/ 6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3" y="0"/>
                  </a:lnTo>
                  <a:lnTo>
                    <a:pt x="0" y="3"/>
                  </a:lnTo>
                  <a:lnTo>
                    <a:pt x="5" y="7"/>
                  </a:lnTo>
                  <a:lnTo>
                    <a:pt x="0" y="6"/>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90389" name="Freeform 1269"/>
            <p:cNvSpPr>
              <a:spLocks/>
            </p:cNvSpPr>
            <p:nvPr/>
          </p:nvSpPr>
          <p:spPr bwMode="auto">
            <a:xfrm>
              <a:off x="919" y="1933"/>
              <a:ext cx="9" cy="28"/>
            </a:xfrm>
            <a:custGeom>
              <a:avLst/>
              <a:gdLst>
                <a:gd name="T0" fmla="*/ 7 w 19"/>
                <a:gd name="T1" fmla="*/ 0 h 54"/>
                <a:gd name="T2" fmla="*/ 0 w 19"/>
                <a:gd name="T3" fmla="*/ 1 h 54"/>
                <a:gd name="T4" fmla="*/ 13 w 19"/>
                <a:gd name="T5" fmla="*/ 54 h 54"/>
                <a:gd name="T6" fmla="*/ 19 w 19"/>
                <a:gd name="T7" fmla="*/ 53 h 54"/>
                <a:gd name="T8" fmla="*/ 7 w 19"/>
                <a:gd name="T9" fmla="*/ 0 h 54"/>
              </a:gdLst>
              <a:ahLst/>
              <a:cxnLst>
                <a:cxn ang="0">
                  <a:pos x="T0" y="T1"/>
                </a:cxn>
                <a:cxn ang="0">
                  <a:pos x="T2" y="T3"/>
                </a:cxn>
                <a:cxn ang="0">
                  <a:pos x="T4" y="T5"/>
                </a:cxn>
                <a:cxn ang="0">
                  <a:pos x="T6" y="T7"/>
                </a:cxn>
                <a:cxn ang="0">
                  <a:pos x="T8" y="T9"/>
                </a:cxn>
              </a:cxnLst>
              <a:rect l="0" t="0" r="r" b="b"/>
              <a:pathLst>
                <a:path w="19" h="54">
                  <a:moveTo>
                    <a:pt x="7" y="0"/>
                  </a:moveTo>
                  <a:lnTo>
                    <a:pt x="0" y="1"/>
                  </a:lnTo>
                  <a:lnTo>
                    <a:pt x="13" y="54"/>
                  </a:lnTo>
                  <a:lnTo>
                    <a:pt x="19" y="53"/>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90390" name="Freeform 1270"/>
            <p:cNvSpPr>
              <a:spLocks/>
            </p:cNvSpPr>
            <p:nvPr/>
          </p:nvSpPr>
          <p:spPr bwMode="auto">
            <a:xfrm>
              <a:off x="919" y="1933"/>
              <a:ext cx="3" cy="1"/>
            </a:xfrm>
            <a:custGeom>
              <a:avLst/>
              <a:gdLst>
                <a:gd name="T0" fmla="*/ 0 w 7"/>
                <a:gd name="T1" fmla="*/ 1 h 1"/>
                <a:gd name="T2" fmla="*/ 7 w 7"/>
                <a:gd name="T3" fmla="*/ 0 h 1"/>
                <a:gd name="T4" fmla="*/ 0 w 7"/>
                <a:gd name="T5" fmla="*/ 1 h 1"/>
              </a:gdLst>
              <a:ahLst/>
              <a:cxnLst>
                <a:cxn ang="0">
                  <a:pos x="T0" y="T1"/>
                </a:cxn>
                <a:cxn ang="0">
                  <a:pos x="T2" y="T3"/>
                </a:cxn>
                <a:cxn ang="0">
                  <a:pos x="T4" y="T5"/>
                </a:cxn>
              </a:cxnLst>
              <a:rect l="0" t="0" r="r" b="b"/>
              <a:pathLst>
                <a:path w="7" h="1">
                  <a:moveTo>
                    <a:pt x="0" y="1"/>
                  </a:moveTo>
                  <a:lnTo>
                    <a:pt x="7" y="0"/>
                  </a:lnTo>
                  <a:lnTo>
                    <a:pt x="0" y="1"/>
                  </a:lnTo>
                  <a:close/>
                </a:path>
              </a:pathLst>
            </a:custGeom>
            <a:solidFill>
              <a:srgbClr val="000000"/>
            </a:solidFill>
            <a:ln w="9525">
              <a:solidFill>
                <a:schemeClr val="tx2"/>
              </a:solidFill>
              <a:round/>
              <a:headEnd/>
              <a:tailEnd/>
            </a:ln>
          </p:spPr>
          <p:txBody>
            <a:bodyPr/>
            <a:lstStyle/>
            <a:p>
              <a:endParaRPr lang="en-US" sz="3120"/>
            </a:p>
          </p:txBody>
        </p:sp>
        <p:sp>
          <p:nvSpPr>
            <p:cNvPr id="390391" name="Freeform 1271"/>
            <p:cNvSpPr>
              <a:spLocks/>
            </p:cNvSpPr>
            <p:nvPr/>
          </p:nvSpPr>
          <p:spPr bwMode="auto">
            <a:xfrm>
              <a:off x="901" y="1960"/>
              <a:ext cx="28" cy="65"/>
            </a:xfrm>
            <a:custGeom>
              <a:avLst/>
              <a:gdLst>
                <a:gd name="T0" fmla="*/ 55 w 56"/>
                <a:gd name="T1" fmla="*/ 0 h 129"/>
                <a:gd name="T2" fmla="*/ 56 w 56"/>
                <a:gd name="T3" fmla="*/ 18 h 129"/>
                <a:gd name="T4" fmla="*/ 52 w 56"/>
                <a:gd name="T5" fmla="*/ 33 h 129"/>
                <a:gd name="T6" fmla="*/ 33 w 56"/>
                <a:gd name="T7" fmla="*/ 67 h 129"/>
                <a:gd name="T8" fmla="*/ 14 w 56"/>
                <a:gd name="T9" fmla="*/ 97 h 129"/>
                <a:gd name="T10" fmla="*/ 8 w 56"/>
                <a:gd name="T11" fmla="*/ 111 h 129"/>
                <a:gd name="T12" fmla="*/ 6 w 56"/>
                <a:gd name="T13" fmla="*/ 129 h 129"/>
                <a:gd name="T14" fmla="*/ 0 w 56"/>
                <a:gd name="T15" fmla="*/ 129 h 129"/>
                <a:gd name="T16" fmla="*/ 1 w 56"/>
                <a:gd name="T17" fmla="*/ 111 h 129"/>
                <a:gd name="T18" fmla="*/ 9 w 56"/>
                <a:gd name="T19" fmla="*/ 94 h 129"/>
                <a:gd name="T20" fmla="*/ 29 w 56"/>
                <a:gd name="T21" fmla="*/ 62 h 129"/>
                <a:gd name="T22" fmla="*/ 46 w 56"/>
                <a:gd name="T23" fmla="*/ 32 h 129"/>
                <a:gd name="T24" fmla="*/ 50 w 56"/>
                <a:gd name="T25" fmla="*/ 18 h 129"/>
                <a:gd name="T26" fmla="*/ 49 w 56"/>
                <a:gd name="T27" fmla="*/ 0 h 129"/>
                <a:gd name="T28" fmla="*/ 55 w 56"/>
                <a:gd name="T2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29">
                  <a:moveTo>
                    <a:pt x="55" y="0"/>
                  </a:moveTo>
                  <a:lnTo>
                    <a:pt x="56" y="18"/>
                  </a:lnTo>
                  <a:lnTo>
                    <a:pt x="52" y="33"/>
                  </a:lnTo>
                  <a:lnTo>
                    <a:pt x="33" y="67"/>
                  </a:lnTo>
                  <a:lnTo>
                    <a:pt x="14" y="97"/>
                  </a:lnTo>
                  <a:lnTo>
                    <a:pt x="8" y="111"/>
                  </a:lnTo>
                  <a:lnTo>
                    <a:pt x="6" y="129"/>
                  </a:lnTo>
                  <a:lnTo>
                    <a:pt x="0" y="129"/>
                  </a:lnTo>
                  <a:lnTo>
                    <a:pt x="1" y="111"/>
                  </a:lnTo>
                  <a:lnTo>
                    <a:pt x="9" y="94"/>
                  </a:lnTo>
                  <a:lnTo>
                    <a:pt x="29" y="62"/>
                  </a:lnTo>
                  <a:lnTo>
                    <a:pt x="46" y="32"/>
                  </a:lnTo>
                  <a:lnTo>
                    <a:pt x="50" y="18"/>
                  </a:lnTo>
                  <a:lnTo>
                    <a:pt x="49" y="0"/>
                  </a:lnTo>
                  <a:lnTo>
                    <a:pt x="55" y="0"/>
                  </a:lnTo>
                  <a:close/>
                </a:path>
              </a:pathLst>
            </a:custGeom>
            <a:solidFill>
              <a:srgbClr val="000000"/>
            </a:solidFill>
            <a:ln w="9525">
              <a:solidFill>
                <a:schemeClr val="tx2"/>
              </a:solidFill>
              <a:round/>
              <a:headEnd/>
              <a:tailEnd/>
            </a:ln>
          </p:spPr>
          <p:txBody>
            <a:bodyPr/>
            <a:lstStyle/>
            <a:p>
              <a:endParaRPr lang="en-US" sz="3120"/>
            </a:p>
          </p:txBody>
        </p:sp>
        <p:sp>
          <p:nvSpPr>
            <p:cNvPr id="390392" name="Freeform 1272"/>
            <p:cNvSpPr>
              <a:spLocks/>
            </p:cNvSpPr>
            <p:nvPr/>
          </p:nvSpPr>
          <p:spPr bwMode="auto">
            <a:xfrm>
              <a:off x="901" y="2025"/>
              <a:ext cx="8" cy="36"/>
            </a:xfrm>
            <a:custGeom>
              <a:avLst/>
              <a:gdLst>
                <a:gd name="T0" fmla="*/ 6 w 17"/>
                <a:gd name="T1" fmla="*/ 0 h 73"/>
                <a:gd name="T2" fmla="*/ 8 w 17"/>
                <a:gd name="T3" fmla="*/ 20 h 73"/>
                <a:gd name="T4" fmla="*/ 12 w 17"/>
                <a:gd name="T5" fmla="*/ 37 h 73"/>
                <a:gd name="T6" fmla="*/ 17 w 17"/>
                <a:gd name="T7" fmla="*/ 54 h 73"/>
                <a:gd name="T8" fmla="*/ 17 w 17"/>
                <a:gd name="T9" fmla="*/ 73 h 73"/>
                <a:gd name="T10" fmla="*/ 11 w 17"/>
                <a:gd name="T11" fmla="*/ 73 h 73"/>
                <a:gd name="T12" fmla="*/ 11 w 17"/>
                <a:gd name="T13" fmla="*/ 54 h 73"/>
                <a:gd name="T14" fmla="*/ 6 w 17"/>
                <a:gd name="T15" fmla="*/ 38 h 73"/>
                <a:gd name="T16" fmla="*/ 1 w 17"/>
                <a:gd name="T17" fmla="*/ 22 h 73"/>
                <a:gd name="T18" fmla="*/ 0 w 17"/>
                <a:gd name="T19" fmla="*/ 0 h 73"/>
                <a:gd name="T20" fmla="*/ 6 w 17"/>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3">
                  <a:moveTo>
                    <a:pt x="6" y="0"/>
                  </a:moveTo>
                  <a:lnTo>
                    <a:pt x="8" y="20"/>
                  </a:lnTo>
                  <a:lnTo>
                    <a:pt x="12" y="37"/>
                  </a:lnTo>
                  <a:lnTo>
                    <a:pt x="17" y="54"/>
                  </a:lnTo>
                  <a:lnTo>
                    <a:pt x="17" y="73"/>
                  </a:lnTo>
                  <a:lnTo>
                    <a:pt x="11" y="73"/>
                  </a:lnTo>
                  <a:lnTo>
                    <a:pt x="11" y="54"/>
                  </a:lnTo>
                  <a:lnTo>
                    <a:pt x="6" y="38"/>
                  </a:lnTo>
                  <a:lnTo>
                    <a:pt x="1" y="22"/>
                  </a:ln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393" name="Freeform 1273"/>
            <p:cNvSpPr>
              <a:spLocks/>
            </p:cNvSpPr>
            <p:nvPr/>
          </p:nvSpPr>
          <p:spPr bwMode="auto">
            <a:xfrm>
              <a:off x="901" y="2025"/>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394" name="Freeform 1274"/>
            <p:cNvSpPr>
              <a:spLocks/>
            </p:cNvSpPr>
            <p:nvPr/>
          </p:nvSpPr>
          <p:spPr bwMode="auto">
            <a:xfrm>
              <a:off x="903" y="2061"/>
              <a:ext cx="6" cy="20"/>
            </a:xfrm>
            <a:custGeom>
              <a:avLst/>
              <a:gdLst>
                <a:gd name="T0" fmla="*/ 13 w 13"/>
                <a:gd name="T1" fmla="*/ 0 h 40"/>
                <a:gd name="T2" fmla="*/ 7 w 13"/>
                <a:gd name="T3" fmla="*/ 0 h 40"/>
                <a:gd name="T4" fmla="*/ 0 w 13"/>
                <a:gd name="T5" fmla="*/ 40 h 40"/>
                <a:gd name="T6" fmla="*/ 7 w 13"/>
                <a:gd name="T7" fmla="*/ 40 h 40"/>
                <a:gd name="T8" fmla="*/ 13 w 13"/>
                <a:gd name="T9" fmla="*/ 0 h 40"/>
              </a:gdLst>
              <a:ahLst/>
              <a:cxnLst>
                <a:cxn ang="0">
                  <a:pos x="T0" y="T1"/>
                </a:cxn>
                <a:cxn ang="0">
                  <a:pos x="T2" y="T3"/>
                </a:cxn>
                <a:cxn ang="0">
                  <a:pos x="T4" y="T5"/>
                </a:cxn>
                <a:cxn ang="0">
                  <a:pos x="T6" y="T7"/>
                </a:cxn>
                <a:cxn ang="0">
                  <a:pos x="T8" y="T9"/>
                </a:cxn>
              </a:cxnLst>
              <a:rect l="0" t="0" r="r" b="b"/>
              <a:pathLst>
                <a:path w="13" h="40">
                  <a:moveTo>
                    <a:pt x="13" y="0"/>
                  </a:moveTo>
                  <a:lnTo>
                    <a:pt x="7" y="0"/>
                  </a:lnTo>
                  <a:lnTo>
                    <a:pt x="0" y="40"/>
                  </a:lnTo>
                  <a:lnTo>
                    <a:pt x="7" y="40"/>
                  </a:lnTo>
                  <a:lnTo>
                    <a:pt x="13" y="0"/>
                  </a:lnTo>
                  <a:close/>
                </a:path>
              </a:pathLst>
            </a:custGeom>
            <a:solidFill>
              <a:srgbClr val="000000"/>
            </a:solidFill>
            <a:ln w="9525">
              <a:solidFill>
                <a:schemeClr val="tx2"/>
              </a:solidFill>
              <a:round/>
              <a:headEnd/>
              <a:tailEnd/>
            </a:ln>
          </p:spPr>
          <p:txBody>
            <a:bodyPr/>
            <a:lstStyle/>
            <a:p>
              <a:endParaRPr lang="en-US" sz="3120"/>
            </a:p>
          </p:txBody>
        </p:sp>
        <p:sp>
          <p:nvSpPr>
            <p:cNvPr id="390395" name="Freeform 1275"/>
            <p:cNvSpPr>
              <a:spLocks/>
            </p:cNvSpPr>
            <p:nvPr/>
          </p:nvSpPr>
          <p:spPr bwMode="auto">
            <a:xfrm>
              <a:off x="906" y="2061"/>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w="9525">
              <a:solidFill>
                <a:schemeClr val="tx2"/>
              </a:solidFill>
              <a:round/>
              <a:headEnd/>
              <a:tailEnd/>
            </a:ln>
          </p:spPr>
          <p:txBody>
            <a:bodyPr/>
            <a:lstStyle/>
            <a:p>
              <a:endParaRPr lang="en-US" sz="3120"/>
            </a:p>
          </p:txBody>
        </p:sp>
        <p:sp>
          <p:nvSpPr>
            <p:cNvPr id="390396" name="Freeform 1276"/>
            <p:cNvSpPr>
              <a:spLocks/>
            </p:cNvSpPr>
            <p:nvPr/>
          </p:nvSpPr>
          <p:spPr bwMode="auto">
            <a:xfrm>
              <a:off x="902" y="2066"/>
              <a:ext cx="4" cy="15"/>
            </a:xfrm>
            <a:custGeom>
              <a:avLst/>
              <a:gdLst>
                <a:gd name="T0" fmla="*/ 1 w 8"/>
                <a:gd name="T1" fmla="*/ 31 h 31"/>
                <a:gd name="T2" fmla="*/ 0 w 8"/>
                <a:gd name="T3" fmla="*/ 16 h 31"/>
                <a:gd name="T4" fmla="*/ 1 w 8"/>
                <a:gd name="T5" fmla="*/ 0 h 31"/>
                <a:gd name="T6" fmla="*/ 8 w 8"/>
                <a:gd name="T7" fmla="*/ 0 h 31"/>
                <a:gd name="T8" fmla="*/ 6 w 8"/>
                <a:gd name="T9" fmla="*/ 16 h 31"/>
                <a:gd name="T10" fmla="*/ 6 w 8"/>
                <a:gd name="T11" fmla="*/ 31 h 31"/>
                <a:gd name="T12" fmla="*/ 1 w 8"/>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 h="31">
                  <a:moveTo>
                    <a:pt x="1" y="31"/>
                  </a:moveTo>
                  <a:lnTo>
                    <a:pt x="0" y="16"/>
                  </a:lnTo>
                  <a:lnTo>
                    <a:pt x="1" y="0"/>
                  </a:lnTo>
                  <a:lnTo>
                    <a:pt x="8" y="0"/>
                  </a:lnTo>
                  <a:lnTo>
                    <a:pt x="6" y="16"/>
                  </a:lnTo>
                  <a:lnTo>
                    <a:pt x="6" y="31"/>
                  </a:lnTo>
                  <a:lnTo>
                    <a:pt x="1" y="31"/>
                  </a:lnTo>
                  <a:close/>
                </a:path>
              </a:pathLst>
            </a:custGeom>
            <a:solidFill>
              <a:srgbClr val="000000"/>
            </a:solidFill>
            <a:ln w="9525">
              <a:solidFill>
                <a:schemeClr val="tx2"/>
              </a:solidFill>
              <a:round/>
              <a:headEnd/>
              <a:tailEnd/>
            </a:ln>
          </p:spPr>
          <p:txBody>
            <a:bodyPr/>
            <a:lstStyle/>
            <a:p>
              <a:endParaRPr lang="en-US" sz="3120"/>
            </a:p>
          </p:txBody>
        </p:sp>
        <p:sp>
          <p:nvSpPr>
            <p:cNvPr id="390397" name="Freeform 1277"/>
            <p:cNvSpPr>
              <a:spLocks/>
            </p:cNvSpPr>
            <p:nvPr/>
          </p:nvSpPr>
          <p:spPr bwMode="auto">
            <a:xfrm>
              <a:off x="903" y="2081"/>
              <a:ext cx="3" cy="1"/>
            </a:xfrm>
            <a:custGeom>
              <a:avLst/>
              <a:gdLst>
                <a:gd name="T0" fmla="*/ 7 w 7"/>
                <a:gd name="T1" fmla="*/ 0 w 7"/>
                <a:gd name="T2" fmla="*/ 5 w 7"/>
                <a:gd name="T3" fmla="*/ 0 w 7"/>
                <a:gd name="T4" fmla="*/ 7 w 7"/>
              </a:gdLst>
              <a:ahLst/>
              <a:cxnLst>
                <a:cxn ang="0">
                  <a:pos x="T0" y="0"/>
                </a:cxn>
                <a:cxn ang="0">
                  <a:pos x="T1" y="0"/>
                </a:cxn>
                <a:cxn ang="0">
                  <a:pos x="T2" y="0"/>
                </a:cxn>
                <a:cxn ang="0">
                  <a:pos x="T3" y="0"/>
                </a:cxn>
                <a:cxn ang="0">
                  <a:pos x="T4" y="0"/>
                </a:cxn>
              </a:cxnLst>
              <a:rect l="0" t="0" r="r" b="b"/>
              <a:pathLst>
                <a:path w="7">
                  <a:moveTo>
                    <a:pt x="7" y="0"/>
                  </a:moveTo>
                  <a:lnTo>
                    <a:pt x="0" y="0"/>
                  </a:lnTo>
                  <a:lnTo>
                    <a:pt x="5" y="0"/>
                  </a:ln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90398" name="Freeform 1278"/>
            <p:cNvSpPr>
              <a:spLocks/>
            </p:cNvSpPr>
            <p:nvPr/>
          </p:nvSpPr>
          <p:spPr bwMode="auto">
            <a:xfrm>
              <a:off x="893" y="2028"/>
              <a:ext cx="13" cy="38"/>
            </a:xfrm>
            <a:custGeom>
              <a:avLst/>
              <a:gdLst>
                <a:gd name="T0" fmla="*/ 19 w 24"/>
                <a:gd name="T1" fmla="*/ 74 h 74"/>
                <a:gd name="T2" fmla="*/ 18 w 24"/>
                <a:gd name="T3" fmla="*/ 55 h 74"/>
                <a:gd name="T4" fmla="*/ 13 w 24"/>
                <a:gd name="T5" fmla="*/ 38 h 74"/>
                <a:gd name="T6" fmla="*/ 0 w 24"/>
                <a:gd name="T7" fmla="*/ 3 h 74"/>
                <a:gd name="T8" fmla="*/ 4 w 24"/>
                <a:gd name="T9" fmla="*/ 0 h 74"/>
                <a:gd name="T10" fmla="*/ 18 w 24"/>
                <a:gd name="T11" fmla="*/ 35 h 74"/>
                <a:gd name="T12" fmla="*/ 23 w 24"/>
                <a:gd name="T13" fmla="*/ 55 h 74"/>
                <a:gd name="T14" fmla="*/ 24 w 24"/>
                <a:gd name="T15" fmla="*/ 74 h 74"/>
                <a:gd name="T16" fmla="*/ 19 w 24"/>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4">
                  <a:moveTo>
                    <a:pt x="19" y="74"/>
                  </a:moveTo>
                  <a:lnTo>
                    <a:pt x="18" y="55"/>
                  </a:lnTo>
                  <a:lnTo>
                    <a:pt x="13" y="38"/>
                  </a:lnTo>
                  <a:lnTo>
                    <a:pt x="0" y="3"/>
                  </a:lnTo>
                  <a:lnTo>
                    <a:pt x="4" y="0"/>
                  </a:lnTo>
                  <a:lnTo>
                    <a:pt x="18" y="35"/>
                  </a:lnTo>
                  <a:lnTo>
                    <a:pt x="23" y="55"/>
                  </a:lnTo>
                  <a:lnTo>
                    <a:pt x="24" y="74"/>
                  </a:lnTo>
                  <a:lnTo>
                    <a:pt x="19" y="74"/>
                  </a:lnTo>
                  <a:close/>
                </a:path>
              </a:pathLst>
            </a:custGeom>
            <a:solidFill>
              <a:srgbClr val="000000"/>
            </a:solidFill>
            <a:ln w="9525">
              <a:solidFill>
                <a:schemeClr val="tx2"/>
              </a:solidFill>
              <a:round/>
              <a:headEnd/>
              <a:tailEnd/>
            </a:ln>
          </p:spPr>
          <p:txBody>
            <a:bodyPr/>
            <a:lstStyle/>
            <a:p>
              <a:endParaRPr lang="en-US" sz="3120"/>
            </a:p>
          </p:txBody>
        </p:sp>
        <p:sp>
          <p:nvSpPr>
            <p:cNvPr id="390399" name="Freeform 1279"/>
            <p:cNvSpPr>
              <a:spLocks/>
            </p:cNvSpPr>
            <p:nvPr/>
          </p:nvSpPr>
          <p:spPr bwMode="auto">
            <a:xfrm>
              <a:off x="903" y="2066"/>
              <a:ext cx="3" cy="1"/>
            </a:xfrm>
            <a:custGeom>
              <a:avLst/>
              <a:gdLst>
                <a:gd name="T0" fmla="*/ 7 w 7"/>
                <a:gd name="T1" fmla="*/ 5 w 7"/>
                <a:gd name="T2" fmla="*/ 0 w 7"/>
                <a:gd name="T3" fmla="*/ 7 w 7"/>
              </a:gdLst>
              <a:ahLst/>
              <a:cxnLst>
                <a:cxn ang="0">
                  <a:pos x="T0" y="0"/>
                </a:cxn>
                <a:cxn ang="0">
                  <a:pos x="T1" y="0"/>
                </a:cxn>
                <a:cxn ang="0">
                  <a:pos x="T2" y="0"/>
                </a:cxn>
                <a:cxn ang="0">
                  <a:pos x="T3" y="0"/>
                </a:cxn>
              </a:cxnLst>
              <a:rect l="0" t="0" r="r" b="b"/>
              <a:pathLst>
                <a:path w="7">
                  <a:moveTo>
                    <a:pt x="7" y="0"/>
                  </a:moveTo>
                  <a:lnTo>
                    <a:pt x="5" y="0"/>
                  </a:lnTo>
                  <a:lnTo>
                    <a:pt x="0" y="0"/>
                  </a:lnTo>
                  <a:lnTo>
                    <a:pt x="7" y="0"/>
                  </a:lnTo>
                  <a:close/>
                </a:path>
              </a:pathLst>
            </a:custGeom>
            <a:solidFill>
              <a:srgbClr val="000000"/>
            </a:solidFill>
            <a:ln w="9525">
              <a:solidFill>
                <a:schemeClr val="tx2"/>
              </a:solidFill>
              <a:round/>
              <a:headEnd/>
              <a:tailEnd/>
            </a:ln>
          </p:spPr>
          <p:txBody>
            <a:bodyPr/>
            <a:lstStyle/>
            <a:p>
              <a:endParaRPr lang="en-US" sz="3120"/>
            </a:p>
          </p:txBody>
        </p:sp>
        <p:sp>
          <p:nvSpPr>
            <p:cNvPr id="390400" name="Freeform 1280"/>
            <p:cNvSpPr>
              <a:spLocks/>
            </p:cNvSpPr>
            <p:nvPr/>
          </p:nvSpPr>
          <p:spPr bwMode="auto">
            <a:xfrm>
              <a:off x="873" y="2028"/>
              <a:ext cx="23" cy="32"/>
            </a:xfrm>
            <a:custGeom>
              <a:avLst/>
              <a:gdLst>
                <a:gd name="T0" fmla="*/ 44 w 44"/>
                <a:gd name="T1" fmla="*/ 4 h 62"/>
                <a:gd name="T2" fmla="*/ 26 w 44"/>
                <a:gd name="T3" fmla="*/ 35 h 62"/>
                <a:gd name="T4" fmla="*/ 5 w 44"/>
                <a:gd name="T5" fmla="*/ 62 h 62"/>
                <a:gd name="T6" fmla="*/ 0 w 44"/>
                <a:gd name="T7" fmla="*/ 58 h 62"/>
                <a:gd name="T8" fmla="*/ 21 w 44"/>
                <a:gd name="T9" fmla="*/ 30 h 62"/>
                <a:gd name="T10" fmla="*/ 40 w 44"/>
                <a:gd name="T11" fmla="*/ 0 h 62"/>
                <a:gd name="T12" fmla="*/ 44 w 44"/>
                <a:gd name="T13" fmla="*/ 4 h 62"/>
              </a:gdLst>
              <a:ahLst/>
              <a:cxnLst>
                <a:cxn ang="0">
                  <a:pos x="T0" y="T1"/>
                </a:cxn>
                <a:cxn ang="0">
                  <a:pos x="T2" y="T3"/>
                </a:cxn>
                <a:cxn ang="0">
                  <a:pos x="T4" y="T5"/>
                </a:cxn>
                <a:cxn ang="0">
                  <a:pos x="T6" y="T7"/>
                </a:cxn>
                <a:cxn ang="0">
                  <a:pos x="T8" y="T9"/>
                </a:cxn>
                <a:cxn ang="0">
                  <a:pos x="T10" y="T11"/>
                </a:cxn>
                <a:cxn ang="0">
                  <a:pos x="T12" y="T13"/>
                </a:cxn>
              </a:cxnLst>
              <a:rect l="0" t="0" r="r" b="b"/>
              <a:pathLst>
                <a:path w="44" h="62">
                  <a:moveTo>
                    <a:pt x="44" y="4"/>
                  </a:moveTo>
                  <a:lnTo>
                    <a:pt x="26" y="35"/>
                  </a:lnTo>
                  <a:lnTo>
                    <a:pt x="5" y="62"/>
                  </a:lnTo>
                  <a:lnTo>
                    <a:pt x="0" y="58"/>
                  </a:lnTo>
                  <a:lnTo>
                    <a:pt x="21" y="30"/>
                  </a:lnTo>
                  <a:lnTo>
                    <a:pt x="40" y="0"/>
                  </a:lnTo>
                  <a:lnTo>
                    <a:pt x="44" y="4"/>
                  </a:lnTo>
                  <a:close/>
                </a:path>
              </a:pathLst>
            </a:custGeom>
            <a:solidFill>
              <a:srgbClr val="000000"/>
            </a:solidFill>
            <a:ln w="9525">
              <a:solidFill>
                <a:schemeClr val="tx2"/>
              </a:solidFill>
              <a:round/>
              <a:headEnd/>
              <a:tailEnd/>
            </a:ln>
          </p:spPr>
          <p:txBody>
            <a:bodyPr/>
            <a:lstStyle/>
            <a:p>
              <a:endParaRPr lang="en-US" sz="3120"/>
            </a:p>
          </p:txBody>
        </p:sp>
        <p:sp>
          <p:nvSpPr>
            <p:cNvPr id="390401" name="Freeform 1281"/>
            <p:cNvSpPr>
              <a:spLocks/>
            </p:cNvSpPr>
            <p:nvPr/>
          </p:nvSpPr>
          <p:spPr bwMode="auto">
            <a:xfrm>
              <a:off x="893" y="2026"/>
              <a:ext cx="3" cy="5"/>
            </a:xfrm>
            <a:custGeom>
              <a:avLst/>
              <a:gdLst>
                <a:gd name="T0" fmla="*/ 4 w 4"/>
                <a:gd name="T1" fmla="*/ 5 h 9"/>
                <a:gd name="T2" fmla="*/ 3 w 4"/>
                <a:gd name="T3" fmla="*/ 0 h 9"/>
                <a:gd name="T4" fmla="*/ 0 w 4"/>
                <a:gd name="T5" fmla="*/ 5 h 9"/>
                <a:gd name="T6" fmla="*/ 4 w 4"/>
                <a:gd name="T7" fmla="*/ 9 h 9"/>
                <a:gd name="T8" fmla="*/ 0 w 4"/>
                <a:gd name="T9" fmla="*/ 8 h 9"/>
                <a:gd name="T10" fmla="*/ 4 w 4"/>
                <a:gd name="T11" fmla="*/ 5 h 9"/>
              </a:gdLst>
              <a:ahLst/>
              <a:cxnLst>
                <a:cxn ang="0">
                  <a:pos x="T0" y="T1"/>
                </a:cxn>
                <a:cxn ang="0">
                  <a:pos x="T2" y="T3"/>
                </a:cxn>
                <a:cxn ang="0">
                  <a:pos x="T4" y="T5"/>
                </a:cxn>
                <a:cxn ang="0">
                  <a:pos x="T6" y="T7"/>
                </a:cxn>
                <a:cxn ang="0">
                  <a:pos x="T8" y="T9"/>
                </a:cxn>
                <a:cxn ang="0">
                  <a:pos x="T10" y="T11"/>
                </a:cxn>
              </a:cxnLst>
              <a:rect l="0" t="0" r="r" b="b"/>
              <a:pathLst>
                <a:path w="4" h="9">
                  <a:moveTo>
                    <a:pt x="4" y="5"/>
                  </a:moveTo>
                  <a:lnTo>
                    <a:pt x="3" y="0"/>
                  </a:lnTo>
                  <a:lnTo>
                    <a:pt x="0" y="5"/>
                  </a:lnTo>
                  <a:lnTo>
                    <a:pt x="4" y="9"/>
                  </a:lnTo>
                  <a:lnTo>
                    <a:pt x="0" y="8"/>
                  </a:lnTo>
                  <a:lnTo>
                    <a:pt x="4" y="5"/>
                  </a:lnTo>
                  <a:close/>
                </a:path>
              </a:pathLst>
            </a:custGeom>
            <a:solidFill>
              <a:srgbClr val="000000"/>
            </a:solidFill>
            <a:ln w="9525">
              <a:solidFill>
                <a:schemeClr val="tx2"/>
              </a:solidFill>
              <a:round/>
              <a:headEnd/>
              <a:tailEnd/>
            </a:ln>
          </p:spPr>
          <p:txBody>
            <a:bodyPr/>
            <a:lstStyle/>
            <a:p>
              <a:endParaRPr lang="en-US" sz="3120"/>
            </a:p>
          </p:txBody>
        </p:sp>
        <p:sp>
          <p:nvSpPr>
            <p:cNvPr id="390402" name="Freeform 1282"/>
            <p:cNvSpPr>
              <a:spLocks/>
            </p:cNvSpPr>
            <p:nvPr/>
          </p:nvSpPr>
          <p:spPr bwMode="auto">
            <a:xfrm>
              <a:off x="851" y="2057"/>
              <a:ext cx="25" cy="27"/>
            </a:xfrm>
            <a:custGeom>
              <a:avLst/>
              <a:gdLst>
                <a:gd name="T0" fmla="*/ 51 w 51"/>
                <a:gd name="T1" fmla="*/ 4 h 53"/>
                <a:gd name="T2" fmla="*/ 29 w 51"/>
                <a:gd name="T3" fmla="*/ 30 h 53"/>
                <a:gd name="T4" fmla="*/ 5 w 51"/>
                <a:gd name="T5" fmla="*/ 53 h 53"/>
                <a:gd name="T6" fmla="*/ 0 w 51"/>
                <a:gd name="T7" fmla="*/ 48 h 53"/>
                <a:gd name="T8" fmla="*/ 25 w 51"/>
                <a:gd name="T9" fmla="*/ 26 h 53"/>
                <a:gd name="T10" fmla="*/ 46 w 51"/>
                <a:gd name="T11" fmla="*/ 0 h 53"/>
                <a:gd name="T12" fmla="*/ 51 w 51"/>
                <a:gd name="T13" fmla="*/ 4 h 53"/>
              </a:gdLst>
              <a:ahLst/>
              <a:cxnLst>
                <a:cxn ang="0">
                  <a:pos x="T0" y="T1"/>
                </a:cxn>
                <a:cxn ang="0">
                  <a:pos x="T2" y="T3"/>
                </a:cxn>
                <a:cxn ang="0">
                  <a:pos x="T4" y="T5"/>
                </a:cxn>
                <a:cxn ang="0">
                  <a:pos x="T6" y="T7"/>
                </a:cxn>
                <a:cxn ang="0">
                  <a:pos x="T8" y="T9"/>
                </a:cxn>
                <a:cxn ang="0">
                  <a:pos x="T10" y="T11"/>
                </a:cxn>
                <a:cxn ang="0">
                  <a:pos x="T12" y="T13"/>
                </a:cxn>
              </a:cxnLst>
              <a:rect l="0" t="0" r="r" b="b"/>
              <a:pathLst>
                <a:path w="51" h="53">
                  <a:moveTo>
                    <a:pt x="51" y="4"/>
                  </a:moveTo>
                  <a:lnTo>
                    <a:pt x="29" y="30"/>
                  </a:lnTo>
                  <a:lnTo>
                    <a:pt x="5" y="53"/>
                  </a:lnTo>
                  <a:lnTo>
                    <a:pt x="0" y="48"/>
                  </a:lnTo>
                  <a:lnTo>
                    <a:pt x="25" y="26"/>
                  </a:lnTo>
                  <a:lnTo>
                    <a:pt x="46" y="0"/>
                  </a:lnTo>
                  <a:lnTo>
                    <a:pt x="51" y="4"/>
                  </a:lnTo>
                  <a:close/>
                </a:path>
              </a:pathLst>
            </a:custGeom>
            <a:solidFill>
              <a:srgbClr val="000000"/>
            </a:solidFill>
            <a:ln w="9525">
              <a:solidFill>
                <a:schemeClr val="tx2"/>
              </a:solidFill>
              <a:round/>
              <a:headEnd/>
              <a:tailEnd/>
            </a:ln>
          </p:spPr>
          <p:txBody>
            <a:bodyPr/>
            <a:lstStyle/>
            <a:p>
              <a:endParaRPr lang="en-US" sz="3120"/>
            </a:p>
          </p:txBody>
        </p:sp>
        <p:sp>
          <p:nvSpPr>
            <p:cNvPr id="390403" name="Freeform 1283"/>
            <p:cNvSpPr>
              <a:spLocks/>
            </p:cNvSpPr>
            <p:nvPr/>
          </p:nvSpPr>
          <p:spPr bwMode="auto">
            <a:xfrm>
              <a:off x="873" y="2057"/>
              <a:ext cx="3" cy="3"/>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w="9525">
              <a:solidFill>
                <a:schemeClr val="tx2"/>
              </a:solidFill>
              <a:round/>
              <a:headEnd/>
              <a:tailEnd/>
            </a:ln>
          </p:spPr>
          <p:txBody>
            <a:bodyPr/>
            <a:lstStyle/>
            <a:p>
              <a:endParaRPr lang="en-US" sz="3120"/>
            </a:p>
          </p:txBody>
        </p:sp>
        <p:sp>
          <p:nvSpPr>
            <p:cNvPr id="390404" name="Freeform 1284"/>
            <p:cNvSpPr>
              <a:spLocks/>
            </p:cNvSpPr>
            <p:nvPr/>
          </p:nvSpPr>
          <p:spPr bwMode="auto">
            <a:xfrm>
              <a:off x="851" y="1966"/>
              <a:ext cx="66" cy="118"/>
            </a:xfrm>
            <a:custGeom>
              <a:avLst/>
              <a:gdLst>
                <a:gd name="T0" fmla="*/ 0 w 133"/>
                <a:gd name="T1" fmla="*/ 231 h 236"/>
                <a:gd name="T2" fmla="*/ 57 w 133"/>
                <a:gd name="T3" fmla="*/ 149 h 236"/>
                <a:gd name="T4" fmla="*/ 78 w 133"/>
                <a:gd name="T5" fmla="*/ 113 h 236"/>
                <a:gd name="T6" fmla="*/ 99 w 133"/>
                <a:gd name="T7" fmla="*/ 75 h 236"/>
                <a:gd name="T8" fmla="*/ 116 w 133"/>
                <a:gd name="T9" fmla="*/ 37 h 236"/>
                <a:gd name="T10" fmla="*/ 128 w 133"/>
                <a:gd name="T11" fmla="*/ 0 h 236"/>
                <a:gd name="T12" fmla="*/ 133 w 133"/>
                <a:gd name="T13" fmla="*/ 3 h 236"/>
                <a:gd name="T14" fmla="*/ 121 w 133"/>
                <a:gd name="T15" fmla="*/ 40 h 236"/>
                <a:gd name="T16" fmla="*/ 104 w 133"/>
                <a:gd name="T17" fmla="*/ 79 h 236"/>
                <a:gd name="T18" fmla="*/ 83 w 133"/>
                <a:gd name="T19" fmla="*/ 117 h 236"/>
                <a:gd name="T20" fmla="*/ 61 w 133"/>
                <a:gd name="T21" fmla="*/ 154 h 236"/>
                <a:gd name="T22" fmla="*/ 5 w 133"/>
                <a:gd name="T23" fmla="*/ 236 h 236"/>
                <a:gd name="T24" fmla="*/ 0 w 133"/>
                <a:gd name="T25" fmla="*/ 23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36">
                  <a:moveTo>
                    <a:pt x="0" y="231"/>
                  </a:moveTo>
                  <a:lnTo>
                    <a:pt x="57" y="149"/>
                  </a:lnTo>
                  <a:lnTo>
                    <a:pt x="78" y="113"/>
                  </a:lnTo>
                  <a:lnTo>
                    <a:pt x="99" y="75"/>
                  </a:lnTo>
                  <a:lnTo>
                    <a:pt x="116" y="37"/>
                  </a:lnTo>
                  <a:lnTo>
                    <a:pt x="128" y="0"/>
                  </a:lnTo>
                  <a:lnTo>
                    <a:pt x="133" y="3"/>
                  </a:lnTo>
                  <a:lnTo>
                    <a:pt x="121" y="40"/>
                  </a:lnTo>
                  <a:lnTo>
                    <a:pt x="104" y="79"/>
                  </a:lnTo>
                  <a:lnTo>
                    <a:pt x="83" y="117"/>
                  </a:lnTo>
                  <a:lnTo>
                    <a:pt x="61" y="154"/>
                  </a:lnTo>
                  <a:lnTo>
                    <a:pt x="5" y="236"/>
                  </a:lnTo>
                  <a:lnTo>
                    <a:pt x="0" y="231"/>
                  </a:lnTo>
                  <a:close/>
                </a:path>
              </a:pathLst>
            </a:custGeom>
            <a:solidFill>
              <a:srgbClr val="000000"/>
            </a:solidFill>
            <a:ln w="9525">
              <a:solidFill>
                <a:schemeClr val="tx2"/>
              </a:solidFill>
              <a:round/>
              <a:headEnd/>
              <a:tailEnd/>
            </a:ln>
          </p:spPr>
          <p:txBody>
            <a:bodyPr/>
            <a:lstStyle/>
            <a:p>
              <a:endParaRPr lang="en-US" sz="3120"/>
            </a:p>
          </p:txBody>
        </p:sp>
        <p:sp>
          <p:nvSpPr>
            <p:cNvPr id="390405" name="Freeform 1285"/>
            <p:cNvSpPr>
              <a:spLocks/>
            </p:cNvSpPr>
            <p:nvPr/>
          </p:nvSpPr>
          <p:spPr bwMode="auto">
            <a:xfrm>
              <a:off x="851" y="2082"/>
              <a:ext cx="2" cy="2"/>
            </a:xfrm>
            <a:custGeom>
              <a:avLst/>
              <a:gdLst>
                <a:gd name="T0" fmla="*/ 5 w 5"/>
                <a:gd name="T1" fmla="*/ 5 h 5"/>
                <a:gd name="T2" fmla="*/ 0 w 5"/>
                <a:gd name="T3" fmla="*/ 0 h 5"/>
                <a:gd name="T4" fmla="*/ 5 w 5"/>
                <a:gd name="T5" fmla="*/ 5 h 5"/>
                <a:gd name="T6" fmla="*/ 0 w 5"/>
                <a:gd name="T7" fmla="*/ 0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0" y="0"/>
                  </a:lnTo>
                  <a:lnTo>
                    <a:pt x="5" y="5"/>
                  </a:lnTo>
                  <a:lnTo>
                    <a:pt x="0" y="0"/>
                  </a:lnTo>
                  <a:lnTo>
                    <a:pt x="5" y="5"/>
                  </a:lnTo>
                  <a:close/>
                </a:path>
              </a:pathLst>
            </a:custGeom>
            <a:solidFill>
              <a:srgbClr val="000000"/>
            </a:solidFill>
            <a:ln w="9525">
              <a:solidFill>
                <a:schemeClr val="tx2"/>
              </a:solidFill>
              <a:round/>
              <a:headEnd/>
              <a:tailEnd/>
            </a:ln>
          </p:spPr>
          <p:txBody>
            <a:bodyPr/>
            <a:lstStyle/>
            <a:p>
              <a:endParaRPr lang="en-US" sz="3120"/>
            </a:p>
          </p:txBody>
        </p:sp>
        <p:sp>
          <p:nvSpPr>
            <p:cNvPr id="390406" name="Freeform 1286"/>
            <p:cNvSpPr>
              <a:spLocks/>
            </p:cNvSpPr>
            <p:nvPr/>
          </p:nvSpPr>
          <p:spPr bwMode="auto">
            <a:xfrm>
              <a:off x="908" y="1904"/>
              <a:ext cx="10" cy="63"/>
            </a:xfrm>
            <a:custGeom>
              <a:avLst/>
              <a:gdLst>
                <a:gd name="T0" fmla="*/ 13 w 19"/>
                <a:gd name="T1" fmla="*/ 125 h 125"/>
                <a:gd name="T2" fmla="*/ 15 w 19"/>
                <a:gd name="T3" fmla="*/ 96 h 125"/>
                <a:gd name="T4" fmla="*/ 10 w 19"/>
                <a:gd name="T5" fmla="*/ 62 h 125"/>
                <a:gd name="T6" fmla="*/ 3 w 19"/>
                <a:gd name="T7" fmla="*/ 29 h 125"/>
                <a:gd name="T8" fmla="*/ 0 w 19"/>
                <a:gd name="T9" fmla="*/ 0 h 125"/>
                <a:gd name="T10" fmla="*/ 4 w 19"/>
                <a:gd name="T11" fmla="*/ 0 h 125"/>
                <a:gd name="T12" fmla="*/ 7 w 19"/>
                <a:gd name="T13" fmla="*/ 29 h 125"/>
                <a:gd name="T14" fmla="*/ 15 w 19"/>
                <a:gd name="T15" fmla="*/ 62 h 125"/>
                <a:gd name="T16" fmla="*/ 19 w 19"/>
                <a:gd name="T17" fmla="*/ 96 h 125"/>
                <a:gd name="T18" fmla="*/ 18 w 19"/>
                <a:gd name="T19" fmla="*/ 125 h 125"/>
                <a:gd name="T20" fmla="*/ 13 w 19"/>
                <a:gd name="T2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25">
                  <a:moveTo>
                    <a:pt x="13" y="125"/>
                  </a:moveTo>
                  <a:lnTo>
                    <a:pt x="15" y="96"/>
                  </a:lnTo>
                  <a:lnTo>
                    <a:pt x="10" y="62"/>
                  </a:lnTo>
                  <a:lnTo>
                    <a:pt x="3" y="29"/>
                  </a:lnTo>
                  <a:lnTo>
                    <a:pt x="0" y="0"/>
                  </a:lnTo>
                  <a:lnTo>
                    <a:pt x="4" y="0"/>
                  </a:lnTo>
                  <a:lnTo>
                    <a:pt x="7" y="29"/>
                  </a:lnTo>
                  <a:lnTo>
                    <a:pt x="15" y="62"/>
                  </a:lnTo>
                  <a:lnTo>
                    <a:pt x="19" y="96"/>
                  </a:lnTo>
                  <a:lnTo>
                    <a:pt x="18" y="125"/>
                  </a:lnTo>
                  <a:lnTo>
                    <a:pt x="13" y="125"/>
                  </a:lnTo>
                  <a:close/>
                </a:path>
              </a:pathLst>
            </a:custGeom>
            <a:solidFill>
              <a:srgbClr val="000000"/>
            </a:solidFill>
            <a:ln w="9525">
              <a:solidFill>
                <a:schemeClr val="tx2"/>
              </a:solidFill>
              <a:round/>
              <a:headEnd/>
              <a:tailEnd/>
            </a:ln>
          </p:spPr>
          <p:txBody>
            <a:bodyPr/>
            <a:lstStyle/>
            <a:p>
              <a:endParaRPr lang="en-US" sz="3120"/>
            </a:p>
          </p:txBody>
        </p:sp>
        <p:sp>
          <p:nvSpPr>
            <p:cNvPr id="390407" name="Freeform 1287"/>
            <p:cNvSpPr>
              <a:spLocks/>
            </p:cNvSpPr>
            <p:nvPr/>
          </p:nvSpPr>
          <p:spPr bwMode="auto">
            <a:xfrm>
              <a:off x="915" y="1966"/>
              <a:ext cx="2" cy="2"/>
            </a:xfrm>
            <a:custGeom>
              <a:avLst/>
              <a:gdLst>
                <a:gd name="T0" fmla="*/ 5 w 5"/>
                <a:gd name="T1" fmla="*/ 3 h 3"/>
                <a:gd name="T2" fmla="*/ 5 w 5"/>
                <a:gd name="T3" fmla="*/ 2 h 3"/>
                <a:gd name="T4" fmla="*/ 0 w 5"/>
                <a:gd name="T5" fmla="*/ 2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2"/>
                  </a:lnTo>
                  <a:lnTo>
                    <a:pt x="0" y="2"/>
                  </a:lnTo>
                  <a:lnTo>
                    <a:pt x="0" y="0"/>
                  </a:lnTo>
                  <a:lnTo>
                    <a:pt x="5" y="3"/>
                  </a:lnTo>
                  <a:close/>
                </a:path>
              </a:pathLst>
            </a:custGeom>
            <a:solidFill>
              <a:srgbClr val="000000"/>
            </a:solidFill>
            <a:ln w="9525">
              <a:solidFill>
                <a:schemeClr val="tx2"/>
              </a:solidFill>
              <a:round/>
              <a:headEnd/>
              <a:tailEnd/>
            </a:ln>
          </p:spPr>
          <p:txBody>
            <a:bodyPr/>
            <a:lstStyle/>
            <a:p>
              <a:endParaRPr lang="en-US" sz="3120"/>
            </a:p>
          </p:txBody>
        </p:sp>
        <p:sp>
          <p:nvSpPr>
            <p:cNvPr id="390408" name="Freeform 1288"/>
            <p:cNvSpPr>
              <a:spLocks/>
            </p:cNvSpPr>
            <p:nvPr/>
          </p:nvSpPr>
          <p:spPr bwMode="auto">
            <a:xfrm>
              <a:off x="908" y="1802"/>
              <a:ext cx="55" cy="102"/>
            </a:xfrm>
            <a:custGeom>
              <a:avLst/>
              <a:gdLst>
                <a:gd name="T0" fmla="*/ 0 w 109"/>
                <a:gd name="T1" fmla="*/ 204 h 204"/>
                <a:gd name="T2" fmla="*/ 3 w 109"/>
                <a:gd name="T3" fmla="*/ 186 h 204"/>
                <a:gd name="T4" fmla="*/ 6 w 109"/>
                <a:gd name="T5" fmla="*/ 170 h 204"/>
                <a:gd name="T6" fmla="*/ 19 w 109"/>
                <a:gd name="T7" fmla="*/ 143 h 204"/>
                <a:gd name="T8" fmla="*/ 36 w 109"/>
                <a:gd name="T9" fmla="*/ 120 h 204"/>
                <a:gd name="T10" fmla="*/ 55 w 109"/>
                <a:gd name="T11" fmla="*/ 100 h 204"/>
                <a:gd name="T12" fmla="*/ 73 w 109"/>
                <a:gd name="T13" fmla="*/ 79 h 204"/>
                <a:gd name="T14" fmla="*/ 90 w 109"/>
                <a:gd name="T15" fmla="*/ 56 h 204"/>
                <a:gd name="T16" fmla="*/ 96 w 109"/>
                <a:gd name="T17" fmla="*/ 43 h 204"/>
                <a:gd name="T18" fmla="*/ 100 w 109"/>
                <a:gd name="T19" fmla="*/ 29 h 204"/>
                <a:gd name="T20" fmla="*/ 103 w 109"/>
                <a:gd name="T21" fmla="*/ 15 h 204"/>
                <a:gd name="T22" fmla="*/ 105 w 109"/>
                <a:gd name="T23" fmla="*/ 0 h 204"/>
                <a:gd name="T24" fmla="*/ 109 w 109"/>
                <a:gd name="T25" fmla="*/ 0 h 204"/>
                <a:gd name="T26" fmla="*/ 108 w 109"/>
                <a:gd name="T27" fmla="*/ 18 h 204"/>
                <a:gd name="T28" fmla="*/ 105 w 109"/>
                <a:gd name="T29" fmla="*/ 32 h 204"/>
                <a:gd name="T30" fmla="*/ 100 w 109"/>
                <a:gd name="T31" fmla="*/ 47 h 204"/>
                <a:gd name="T32" fmla="*/ 94 w 109"/>
                <a:gd name="T33" fmla="*/ 61 h 204"/>
                <a:gd name="T34" fmla="*/ 77 w 109"/>
                <a:gd name="T35" fmla="*/ 84 h 204"/>
                <a:gd name="T36" fmla="*/ 59 w 109"/>
                <a:gd name="T37" fmla="*/ 105 h 204"/>
                <a:gd name="T38" fmla="*/ 41 w 109"/>
                <a:gd name="T39" fmla="*/ 125 h 204"/>
                <a:gd name="T40" fmla="*/ 24 w 109"/>
                <a:gd name="T41" fmla="*/ 148 h 204"/>
                <a:gd name="T42" fmla="*/ 10 w 109"/>
                <a:gd name="T43" fmla="*/ 173 h 204"/>
                <a:gd name="T44" fmla="*/ 7 w 109"/>
                <a:gd name="T45" fmla="*/ 189 h 204"/>
                <a:gd name="T46" fmla="*/ 4 w 109"/>
                <a:gd name="T47" fmla="*/ 204 h 204"/>
                <a:gd name="T48" fmla="*/ 0 w 109"/>
                <a:gd name="T49"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204">
                  <a:moveTo>
                    <a:pt x="0" y="204"/>
                  </a:moveTo>
                  <a:lnTo>
                    <a:pt x="3" y="186"/>
                  </a:lnTo>
                  <a:lnTo>
                    <a:pt x="6" y="170"/>
                  </a:lnTo>
                  <a:lnTo>
                    <a:pt x="19" y="143"/>
                  </a:lnTo>
                  <a:lnTo>
                    <a:pt x="36" y="120"/>
                  </a:lnTo>
                  <a:lnTo>
                    <a:pt x="55" y="100"/>
                  </a:lnTo>
                  <a:lnTo>
                    <a:pt x="73" y="79"/>
                  </a:lnTo>
                  <a:lnTo>
                    <a:pt x="90" y="56"/>
                  </a:lnTo>
                  <a:lnTo>
                    <a:pt x="96" y="43"/>
                  </a:lnTo>
                  <a:lnTo>
                    <a:pt x="100" y="29"/>
                  </a:lnTo>
                  <a:lnTo>
                    <a:pt x="103" y="15"/>
                  </a:lnTo>
                  <a:lnTo>
                    <a:pt x="105" y="0"/>
                  </a:lnTo>
                  <a:lnTo>
                    <a:pt x="109" y="0"/>
                  </a:lnTo>
                  <a:lnTo>
                    <a:pt x="108" y="18"/>
                  </a:lnTo>
                  <a:lnTo>
                    <a:pt x="105" y="32"/>
                  </a:lnTo>
                  <a:lnTo>
                    <a:pt x="100" y="47"/>
                  </a:lnTo>
                  <a:lnTo>
                    <a:pt x="94" y="61"/>
                  </a:lnTo>
                  <a:lnTo>
                    <a:pt x="77" y="84"/>
                  </a:lnTo>
                  <a:lnTo>
                    <a:pt x="59" y="105"/>
                  </a:lnTo>
                  <a:lnTo>
                    <a:pt x="41" y="125"/>
                  </a:lnTo>
                  <a:lnTo>
                    <a:pt x="24" y="148"/>
                  </a:lnTo>
                  <a:lnTo>
                    <a:pt x="10" y="173"/>
                  </a:lnTo>
                  <a:lnTo>
                    <a:pt x="7" y="189"/>
                  </a:lnTo>
                  <a:lnTo>
                    <a:pt x="4" y="204"/>
                  </a:lnTo>
                  <a:lnTo>
                    <a:pt x="0" y="204"/>
                  </a:lnTo>
                  <a:close/>
                </a:path>
              </a:pathLst>
            </a:custGeom>
            <a:solidFill>
              <a:srgbClr val="000000"/>
            </a:solidFill>
            <a:ln w="9525">
              <a:solidFill>
                <a:schemeClr val="tx2"/>
              </a:solidFill>
              <a:round/>
              <a:headEnd/>
              <a:tailEnd/>
            </a:ln>
          </p:spPr>
          <p:txBody>
            <a:bodyPr/>
            <a:lstStyle/>
            <a:p>
              <a:endParaRPr lang="en-US" sz="3120"/>
            </a:p>
          </p:txBody>
        </p:sp>
        <p:sp>
          <p:nvSpPr>
            <p:cNvPr id="390409" name="Freeform 1289"/>
            <p:cNvSpPr>
              <a:spLocks/>
            </p:cNvSpPr>
            <p:nvPr/>
          </p:nvSpPr>
          <p:spPr bwMode="auto">
            <a:xfrm>
              <a:off x="908" y="1904"/>
              <a:ext cx="2" cy="1"/>
            </a:xfrm>
            <a:custGeom>
              <a:avLst/>
              <a:gdLst>
                <a:gd name="T0" fmla="*/ 0 w 4"/>
                <a:gd name="T1" fmla="*/ 4 w 4"/>
                <a:gd name="T2" fmla="*/ 0 w 4"/>
              </a:gdLst>
              <a:ahLst/>
              <a:cxnLst>
                <a:cxn ang="0">
                  <a:pos x="T0" y="0"/>
                </a:cxn>
                <a:cxn ang="0">
                  <a:pos x="T1" y="0"/>
                </a:cxn>
                <a:cxn ang="0">
                  <a:pos x="T2" y="0"/>
                </a:cxn>
              </a:cxnLst>
              <a:rect l="0" t="0" r="r" b="b"/>
              <a:pathLst>
                <a:path w="4">
                  <a:moveTo>
                    <a:pt x="0" y="0"/>
                  </a:moveTo>
                  <a:lnTo>
                    <a:pt x="4"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410" name="Freeform 1290"/>
            <p:cNvSpPr>
              <a:spLocks/>
            </p:cNvSpPr>
            <p:nvPr/>
          </p:nvSpPr>
          <p:spPr bwMode="auto">
            <a:xfrm>
              <a:off x="925" y="1675"/>
              <a:ext cx="38" cy="127"/>
            </a:xfrm>
            <a:custGeom>
              <a:avLst/>
              <a:gdLst>
                <a:gd name="T0" fmla="*/ 72 w 76"/>
                <a:gd name="T1" fmla="*/ 254 h 254"/>
                <a:gd name="T2" fmla="*/ 69 w 76"/>
                <a:gd name="T3" fmla="*/ 217 h 254"/>
                <a:gd name="T4" fmla="*/ 61 w 76"/>
                <a:gd name="T5" fmla="*/ 187 h 254"/>
                <a:gd name="T6" fmla="*/ 49 w 76"/>
                <a:gd name="T7" fmla="*/ 157 h 254"/>
                <a:gd name="T8" fmla="*/ 37 w 76"/>
                <a:gd name="T9" fmla="*/ 128 h 254"/>
                <a:gd name="T10" fmla="*/ 23 w 76"/>
                <a:gd name="T11" fmla="*/ 99 h 254"/>
                <a:gd name="T12" fmla="*/ 11 w 76"/>
                <a:gd name="T13" fmla="*/ 70 h 254"/>
                <a:gd name="T14" fmla="*/ 3 w 76"/>
                <a:gd name="T15" fmla="*/ 35 h 254"/>
                <a:gd name="T16" fmla="*/ 0 w 76"/>
                <a:gd name="T17" fmla="*/ 0 h 254"/>
                <a:gd name="T18" fmla="*/ 5 w 76"/>
                <a:gd name="T19" fmla="*/ 0 h 254"/>
                <a:gd name="T20" fmla="*/ 8 w 76"/>
                <a:gd name="T21" fmla="*/ 35 h 254"/>
                <a:gd name="T22" fmla="*/ 15 w 76"/>
                <a:gd name="T23" fmla="*/ 67 h 254"/>
                <a:gd name="T24" fmla="*/ 28 w 76"/>
                <a:gd name="T25" fmla="*/ 96 h 254"/>
                <a:gd name="T26" fmla="*/ 41 w 76"/>
                <a:gd name="T27" fmla="*/ 125 h 254"/>
                <a:gd name="T28" fmla="*/ 54 w 76"/>
                <a:gd name="T29" fmla="*/ 154 h 254"/>
                <a:gd name="T30" fmla="*/ 66 w 76"/>
                <a:gd name="T31" fmla="*/ 184 h 254"/>
                <a:gd name="T32" fmla="*/ 73 w 76"/>
                <a:gd name="T33" fmla="*/ 217 h 254"/>
                <a:gd name="T34" fmla="*/ 76 w 76"/>
                <a:gd name="T35" fmla="*/ 254 h 254"/>
                <a:gd name="T36" fmla="*/ 72 w 76"/>
                <a:gd name="T37"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254">
                  <a:moveTo>
                    <a:pt x="72" y="254"/>
                  </a:moveTo>
                  <a:lnTo>
                    <a:pt x="69" y="217"/>
                  </a:lnTo>
                  <a:lnTo>
                    <a:pt x="61" y="187"/>
                  </a:lnTo>
                  <a:lnTo>
                    <a:pt x="49" y="157"/>
                  </a:lnTo>
                  <a:lnTo>
                    <a:pt x="37" y="128"/>
                  </a:lnTo>
                  <a:lnTo>
                    <a:pt x="23" y="99"/>
                  </a:lnTo>
                  <a:lnTo>
                    <a:pt x="11" y="70"/>
                  </a:lnTo>
                  <a:lnTo>
                    <a:pt x="3" y="35"/>
                  </a:lnTo>
                  <a:lnTo>
                    <a:pt x="0" y="0"/>
                  </a:lnTo>
                  <a:lnTo>
                    <a:pt x="5" y="0"/>
                  </a:lnTo>
                  <a:lnTo>
                    <a:pt x="8" y="35"/>
                  </a:lnTo>
                  <a:lnTo>
                    <a:pt x="15" y="67"/>
                  </a:lnTo>
                  <a:lnTo>
                    <a:pt x="28" y="96"/>
                  </a:lnTo>
                  <a:lnTo>
                    <a:pt x="41" y="125"/>
                  </a:lnTo>
                  <a:lnTo>
                    <a:pt x="54" y="154"/>
                  </a:lnTo>
                  <a:lnTo>
                    <a:pt x="66" y="184"/>
                  </a:lnTo>
                  <a:lnTo>
                    <a:pt x="73" y="217"/>
                  </a:lnTo>
                  <a:lnTo>
                    <a:pt x="76" y="254"/>
                  </a:lnTo>
                  <a:lnTo>
                    <a:pt x="72" y="254"/>
                  </a:lnTo>
                  <a:close/>
                </a:path>
              </a:pathLst>
            </a:custGeom>
            <a:solidFill>
              <a:srgbClr val="000000"/>
            </a:solidFill>
            <a:ln w="9525">
              <a:solidFill>
                <a:schemeClr val="tx2"/>
              </a:solidFill>
              <a:round/>
              <a:headEnd/>
              <a:tailEnd/>
            </a:ln>
          </p:spPr>
          <p:txBody>
            <a:bodyPr/>
            <a:lstStyle/>
            <a:p>
              <a:endParaRPr lang="en-US" sz="3120"/>
            </a:p>
          </p:txBody>
        </p:sp>
        <p:sp>
          <p:nvSpPr>
            <p:cNvPr id="390411" name="Freeform 1291"/>
            <p:cNvSpPr>
              <a:spLocks/>
            </p:cNvSpPr>
            <p:nvPr/>
          </p:nvSpPr>
          <p:spPr bwMode="auto">
            <a:xfrm>
              <a:off x="960" y="1802"/>
              <a:ext cx="3"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w="9525">
              <a:solidFill>
                <a:schemeClr val="tx2"/>
              </a:solidFill>
              <a:round/>
              <a:headEnd/>
              <a:tailEnd/>
            </a:ln>
          </p:spPr>
          <p:txBody>
            <a:bodyPr/>
            <a:lstStyle/>
            <a:p>
              <a:endParaRPr lang="en-US" sz="3120"/>
            </a:p>
          </p:txBody>
        </p:sp>
        <p:sp>
          <p:nvSpPr>
            <p:cNvPr id="390412" name="Freeform 1292"/>
            <p:cNvSpPr>
              <a:spLocks/>
            </p:cNvSpPr>
            <p:nvPr/>
          </p:nvSpPr>
          <p:spPr bwMode="auto">
            <a:xfrm>
              <a:off x="925" y="1618"/>
              <a:ext cx="13" cy="57"/>
            </a:xfrm>
            <a:custGeom>
              <a:avLst/>
              <a:gdLst>
                <a:gd name="T0" fmla="*/ 0 w 26"/>
                <a:gd name="T1" fmla="*/ 114 h 114"/>
                <a:gd name="T2" fmla="*/ 2 w 26"/>
                <a:gd name="T3" fmla="*/ 79 h 114"/>
                <a:gd name="T4" fmla="*/ 6 w 26"/>
                <a:gd name="T5" fmla="*/ 42 h 114"/>
                <a:gd name="T6" fmla="*/ 14 w 26"/>
                <a:gd name="T7" fmla="*/ 15 h 114"/>
                <a:gd name="T8" fmla="*/ 22 w 26"/>
                <a:gd name="T9" fmla="*/ 0 h 114"/>
                <a:gd name="T10" fmla="*/ 26 w 26"/>
                <a:gd name="T11" fmla="*/ 4 h 114"/>
                <a:gd name="T12" fmla="*/ 18 w 26"/>
                <a:gd name="T13" fmla="*/ 18 h 114"/>
                <a:gd name="T14" fmla="*/ 11 w 26"/>
                <a:gd name="T15" fmla="*/ 45 h 114"/>
                <a:gd name="T16" fmla="*/ 6 w 26"/>
                <a:gd name="T17" fmla="*/ 79 h 114"/>
                <a:gd name="T18" fmla="*/ 5 w 26"/>
                <a:gd name="T19" fmla="*/ 114 h 114"/>
                <a:gd name="T20" fmla="*/ 0 w 26"/>
                <a:gd name="T2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4">
                  <a:moveTo>
                    <a:pt x="0" y="114"/>
                  </a:moveTo>
                  <a:lnTo>
                    <a:pt x="2" y="79"/>
                  </a:lnTo>
                  <a:lnTo>
                    <a:pt x="6" y="42"/>
                  </a:lnTo>
                  <a:lnTo>
                    <a:pt x="14" y="15"/>
                  </a:lnTo>
                  <a:lnTo>
                    <a:pt x="22" y="0"/>
                  </a:lnTo>
                  <a:lnTo>
                    <a:pt x="26" y="4"/>
                  </a:lnTo>
                  <a:lnTo>
                    <a:pt x="18" y="18"/>
                  </a:lnTo>
                  <a:lnTo>
                    <a:pt x="11" y="45"/>
                  </a:lnTo>
                  <a:lnTo>
                    <a:pt x="6" y="79"/>
                  </a:lnTo>
                  <a:lnTo>
                    <a:pt x="5" y="114"/>
                  </a:lnTo>
                  <a:lnTo>
                    <a:pt x="0" y="114"/>
                  </a:lnTo>
                  <a:close/>
                </a:path>
              </a:pathLst>
            </a:custGeom>
            <a:solidFill>
              <a:srgbClr val="000000"/>
            </a:solidFill>
            <a:ln w="9525">
              <a:solidFill>
                <a:schemeClr val="tx2"/>
              </a:solidFill>
              <a:round/>
              <a:headEnd/>
              <a:tailEnd/>
            </a:ln>
          </p:spPr>
          <p:txBody>
            <a:bodyPr/>
            <a:lstStyle/>
            <a:p>
              <a:endParaRPr lang="en-US" sz="3120"/>
            </a:p>
          </p:txBody>
        </p:sp>
        <p:sp>
          <p:nvSpPr>
            <p:cNvPr id="390413" name="Freeform 1293"/>
            <p:cNvSpPr>
              <a:spLocks/>
            </p:cNvSpPr>
            <p:nvPr/>
          </p:nvSpPr>
          <p:spPr bwMode="auto">
            <a:xfrm>
              <a:off x="925" y="1675"/>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414" name="Freeform 1294"/>
            <p:cNvSpPr>
              <a:spLocks/>
            </p:cNvSpPr>
            <p:nvPr/>
          </p:nvSpPr>
          <p:spPr bwMode="auto">
            <a:xfrm>
              <a:off x="935" y="1618"/>
              <a:ext cx="3" cy="3"/>
            </a:xfrm>
            <a:custGeom>
              <a:avLst/>
              <a:gdLst>
                <a:gd name="T0" fmla="*/ 4 w 6"/>
                <a:gd name="T1" fmla="*/ 4 h 4"/>
                <a:gd name="T2" fmla="*/ 6 w 6"/>
                <a:gd name="T3" fmla="*/ 1 h 4"/>
                <a:gd name="T4" fmla="*/ 0 w 6"/>
                <a:gd name="T5" fmla="*/ 1 h 4"/>
                <a:gd name="T6" fmla="*/ 0 w 6"/>
                <a:gd name="T7" fmla="*/ 0 h 4"/>
                <a:gd name="T8" fmla="*/ 4 w 6"/>
                <a:gd name="T9" fmla="*/ 4 h 4"/>
              </a:gdLst>
              <a:ahLst/>
              <a:cxnLst>
                <a:cxn ang="0">
                  <a:pos x="T0" y="T1"/>
                </a:cxn>
                <a:cxn ang="0">
                  <a:pos x="T2" y="T3"/>
                </a:cxn>
                <a:cxn ang="0">
                  <a:pos x="T4" y="T5"/>
                </a:cxn>
                <a:cxn ang="0">
                  <a:pos x="T6" y="T7"/>
                </a:cxn>
                <a:cxn ang="0">
                  <a:pos x="T8" y="T9"/>
                </a:cxn>
              </a:cxnLst>
              <a:rect l="0" t="0" r="r" b="b"/>
              <a:pathLst>
                <a:path w="6" h="4">
                  <a:moveTo>
                    <a:pt x="4" y="4"/>
                  </a:moveTo>
                  <a:lnTo>
                    <a:pt x="6" y="1"/>
                  </a:lnTo>
                  <a:lnTo>
                    <a:pt x="0" y="1"/>
                  </a:lnTo>
                  <a:lnTo>
                    <a:pt x="0" y="0"/>
                  </a:lnTo>
                  <a:lnTo>
                    <a:pt x="4" y="4"/>
                  </a:lnTo>
                  <a:close/>
                </a:path>
              </a:pathLst>
            </a:custGeom>
            <a:solidFill>
              <a:srgbClr val="000000"/>
            </a:solidFill>
            <a:ln w="9525">
              <a:solidFill>
                <a:schemeClr val="tx2"/>
              </a:solidFill>
              <a:round/>
              <a:headEnd/>
              <a:tailEnd/>
            </a:ln>
          </p:spPr>
          <p:txBody>
            <a:bodyPr/>
            <a:lstStyle/>
            <a:p>
              <a:endParaRPr lang="en-US" sz="3120"/>
            </a:p>
          </p:txBody>
        </p:sp>
        <p:sp>
          <p:nvSpPr>
            <p:cNvPr id="390415" name="Freeform 1295"/>
            <p:cNvSpPr>
              <a:spLocks/>
            </p:cNvSpPr>
            <p:nvPr/>
          </p:nvSpPr>
          <p:spPr bwMode="auto">
            <a:xfrm>
              <a:off x="957" y="2417"/>
              <a:ext cx="46" cy="15"/>
            </a:xfrm>
            <a:custGeom>
              <a:avLst/>
              <a:gdLst>
                <a:gd name="T0" fmla="*/ 1 w 91"/>
                <a:gd name="T1" fmla="*/ 0 h 28"/>
                <a:gd name="T2" fmla="*/ 91 w 91"/>
                <a:gd name="T3" fmla="*/ 21 h 28"/>
                <a:gd name="T4" fmla="*/ 90 w 91"/>
                <a:gd name="T5" fmla="*/ 28 h 28"/>
                <a:gd name="T6" fmla="*/ 0 w 91"/>
                <a:gd name="T7" fmla="*/ 7 h 28"/>
                <a:gd name="T8" fmla="*/ 1 w 91"/>
                <a:gd name="T9" fmla="*/ 0 h 28"/>
              </a:gdLst>
              <a:ahLst/>
              <a:cxnLst>
                <a:cxn ang="0">
                  <a:pos x="T0" y="T1"/>
                </a:cxn>
                <a:cxn ang="0">
                  <a:pos x="T2" y="T3"/>
                </a:cxn>
                <a:cxn ang="0">
                  <a:pos x="T4" y="T5"/>
                </a:cxn>
                <a:cxn ang="0">
                  <a:pos x="T6" y="T7"/>
                </a:cxn>
                <a:cxn ang="0">
                  <a:pos x="T8" y="T9"/>
                </a:cxn>
              </a:cxnLst>
              <a:rect l="0" t="0" r="r" b="b"/>
              <a:pathLst>
                <a:path w="91" h="28">
                  <a:moveTo>
                    <a:pt x="1" y="0"/>
                  </a:moveTo>
                  <a:lnTo>
                    <a:pt x="91" y="21"/>
                  </a:lnTo>
                  <a:lnTo>
                    <a:pt x="90" y="28"/>
                  </a:lnTo>
                  <a:lnTo>
                    <a:pt x="0" y="7"/>
                  </a:lnTo>
                  <a:lnTo>
                    <a:pt x="1" y="0"/>
                  </a:lnTo>
                  <a:close/>
                </a:path>
              </a:pathLst>
            </a:custGeom>
            <a:solidFill>
              <a:srgbClr val="000000"/>
            </a:solidFill>
            <a:ln w="9525">
              <a:solidFill>
                <a:schemeClr val="tx2"/>
              </a:solidFill>
              <a:round/>
              <a:headEnd/>
              <a:tailEnd/>
            </a:ln>
          </p:spPr>
          <p:txBody>
            <a:bodyPr/>
            <a:lstStyle/>
            <a:p>
              <a:endParaRPr lang="en-US" sz="3120"/>
            </a:p>
          </p:txBody>
        </p:sp>
        <p:sp>
          <p:nvSpPr>
            <p:cNvPr id="390416" name="Freeform 1296"/>
            <p:cNvSpPr>
              <a:spLocks/>
            </p:cNvSpPr>
            <p:nvPr/>
          </p:nvSpPr>
          <p:spPr bwMode="auto">
            <a:xfrm>
              <a:off x="1002" y="2402"/>
              <a:ext cx="108" cy="33"/>
            </a:xfrm>
            <a:custGeom>
              <a:avLst/>
              <a:gdLst>
                <a:gd name="T0" fmla="*/ 1 w 215"/>
                <a:gd name="T1" fmla="*/ 52 h 66"/>
                <a:gd name="T2" fmla="*/ 29 w 215"/>
                <a:gd name="T3" fmla="*/ 56 h 66"/>
                <a:gd name="T4" fmla="*/ 58 w 215"/>
                <a:gd name="T5" fmla="*/ 58 h 66"/>
                <a:gd name="T6" fmla="*/ 85 w 215"/>
                <a:gd name="T7" fmla="*/ 56 h 66"/>
                <a:gd name="T8" fmla="*/ 114 w 215"/>
                <a:gd name="T9" fmla="*/ 52 h 66"/>
                <a:gd name="T10" fmla="*/ 142 w 215"/>
                <a:gd name="T11" fmla="*/ 44 h 66"/>
                <a:gd name="T12" fmla="*/ 165 w 215"/>
                <a:gd name="T13" fmla="*/ 34 h 66"/>
                <a:gd name="T14" fmla="*/ 189 w 215"/>
                <a:gd name="T15" fmla="*/ 18 h 66"/>
                <a:gd name="T16" fmla="*/ 210 w 215"/>
                <a:gd name="T17" fmla="*/ 0 h 66"/>
                <a:gd name="T18" fmla="*/ 215 w 215"/>
                <a:gd name="T19" fmla="*/ 6 h 66"/>
                <a:gd name="T20" fmla="*/ 194 w 215"/>
                <a:gd name="T21" fmla="*/ 24 h 66"/>
                <a:gd name="T22" fmla="*/ 169 w 215"/>
                <a:gd name="T23" fmla="*/ 40 h 66"/>
                <a:gd name="T24" fmla="*/ 143 w 215"/>
                <a:gd name="T25" fmla="*/ 52 h 66"/>
                <a:gd name="T26" fmla="*/ 116 w 215"/>
                <a:gd name="T27" fmla="*/ 59 h 66"/>
                <a:gd name="T28" fmla="*/ 85 w 215"/>
                <a:gd name="T29" fmla="*/ 64 h 66"/>
                <a:gd name="T30" fmla="*/ 58 w 215"/>
                <a:gd name="T31" fmla="*/ 66 h 66"/>
                <a:gd name="T32" fmla="*/ 29 w 215"/>
                <a:gd name="T33" fmla="*/ 64 h 66"/>
                <a:gd name="T34" fmla="*/ 0 w 215"/>
                <a:gd name="T35" fmla="*/ 59 h 66"/>
                <a:gd name="T36" fmla="*/ 1 w 215"/>
                <a:gd name="T37"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66">
                  <a:moveTo>
                    <a:pt x="1" y="52"/>
                  </a:moveTo>
                  <a:lnTo>
                    <a:pt x="29" y="56"/>
                  </a:lnTo>
                  <a:lnTo>
                    <a:pt x="58" y="58"/>
                  </a:lnTo>
                  <a:lnTo>
                    <a:pt x="85" y="56"/>
                  </a:lnTo>
                  <a:lnTo>
                    <a:pt x="114" y="52"/>
                  </a:lnTo>
                  <a:lnTo>
                    <a:pt x="142" y="44"/>
                  </a:lnTo>
                  <a:lnTo>
                    <a:pt x="165" y="34"/>
                  </a:lnTo>
                  <a:lnTo>
                    <a:pt x="189" y="18"/>
                  </a:lnTo>
                  <a:lnTo>
                    <a:pt x="210" y="0"/>
                  </a:lnTo>
                  <a:lnTo>
                    <a:pt x="215" y="6"/>
                  </a:lnTo>
                  <a:lnTo>
                    <a:pt x="194" y="24"/>
                  </a:lnTo>
                  <a:lnTo>
                    <a:pt x="169" y="40"/>
                  </a:lnTo>
                  <a:lnTo>
                    <a:pt x="143" y="52"/>
                  </a:lnTo>
                  <a:lnTo>
                    <a:pt x="116" y="59"/>
                  </a:lnTo>
                  <a:lnTo>
                    <a:pt x="85" y="64"/>
                  </a:lnTo>
                  <a:lnTo>
                    <a:pt x="58" y="66"/>
                  </a:lnTo>
                  <a:lnTo>
                    <a:pt x="29" y="64"/>
                  </a:lnTo>
                  <a:lnTo>
                    <a:pt x="0" y="59"/>
                  </a:lnTo>
                  <a:lnTo>
                    <a:pt x="1" y="52"/>
                  </a:lnTo>
                  <a:close/>
                </a:path>
              </a:pathLst>
            </a:custGeom>
            <a:solidFill>
              <a:srgbClr val="000000"/>
            </a:solidFill>
            <a:ln w="9525">
              <a:solidFill>
                <a:schemeClr val="tx2"/>
              </a:solidFill>
              <a:round/>
              <a:headEnd/>
              <a:tailEnd/>
            </a:ln>
          </p:spPr>
          <p:txBody>
            <a:bodyPr/>
            <a:lstStyle/>
            <a:p>
              <a:endParaRPr lang="en-US" sz="3120"/>
            </a:p>
          </p:txBody>
        </p:sp>
        <p:sp>
          <p:nvSpPr>
            <p:cNvPr id="390417" name="Freeform 1297"/>
            <p:cNvSpPr>
              <a:spLocks/>
            </p:cNvSpPr>
            <p:nvPr/>
          </p:nvSpPr>
          <p:spPr bwMode="auto">
            <a:xfrm>
              <a:off x="1002" y="2428"/>
              <a:ext cx="1" cy="4"/>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lnTo>
                    <a:pt x="1" y="0"/>
                  </a:lnTo>
                  <a:lnTo>
                    <a:pt x="0" y="7"/>
                  </a:lnTo>
                  <a:close/>
                </a:path>
              </a:pathLst>
            </a:custGeom>
            <a:solidFill>
              <a:srgbClr val="000000"/>
            </a:solidFill>
            <a:ln w="9525">
              <a:solidFill>
                <a:schemeClr val="tx2"/>
              </a:solidFill>
              <a:round/>
              <a:headEnd/>
              <a:tailEnd/>
            </a:ln>
          </p:spPr>
          <p:txBody>
            <a:bodyPr/>
            <a:lstStyle/>
            <a:p>
              <a:endParaRPr lang="en-US" sz="3120"/>
            </a:p>
          </p:txBody>
        </p:sp>
        <p:sp>
          <p:nvSpPr>
            <p:cNvPr id="390418" name="Freeform 1298"/>
            <p:cNvSpPr>
              <a:spLocks/>
            </p:cNvSpPr>
            <p:nvPr/>
          </p:nvSpPr>
          <p:spPr bwMode="auto">
            <a:xfrm>
              <a:off x="1108" y="2340"/>
              <a:ext cx="77" cy="65"/>
            </a:xfrm>
            <a:custGeom>
              <a:avLst/>
              <a:gdLst>
                <a:gd name="T0" fmla="*/ 0 w 156"/>
                <a:gd name="T1" fmla="*/ 123 h 129"/>
                <a:gd name="T2" fmla="*/ 38 w 156"/>
                <a:gd name="T3" fmla="*/ 93 h 129"/>
                <a:gd name="T4" fmla="*/ 81 w 156"/>
                <a:gd name="T5" fmla="*/ 64 h 129"/>
                <a:gd name="T6" fmla="*/ 121 w 156"/>
                <a:gd name="T7" fmla="*/ 35 h 129"/>
                <a:gd name="T8" fmla="*/ 136 w 156"/>
                <a:gd name="T9" fmla="*/ 20 h 129"/>
                <a:gd name="T10" fmla="*/ 150 w 156"/>
                <a:gd name="T11" fmla="*/ 0 h 129"/>
                <a:gd name="T12" fmla="*/ 156 w 156"/>
                <a:gd name="T13" fmla="*/ 4 h 129"/>
                <a:gd name="T14" fmla="*/ 142 w 156"/>
                <a:gd name="T15" fmla="*/ 24 h 129"/>
                <a:gd name="T16" fmla="*/ 125 w 156"/>
                <a:gd name="T17" fmla="*/ 41 h 129"/>
                <a:gd name="T18" fmla="*/ 86 w 156"/>
                <a:gd name="T19" fmla="*/ 70 h 129"/>
                <a:gd name="T20" fmla="*/ 43 w 156"/>
                <a:gd name="T21" fmla="*/ 99 h 129"/>
                <a:gd name="T22" fmla="*/ 5 w 156"/>
                <a:gd name="T23" fmla="*/ 129 h 129"/>
                <a:gd name="T24" fmla="*/ 0 w 156"/>
                <a:gd name="T25"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29">
                  <a:moveTo>
                    <a:pt x="0" y="123"/>
                  </a:moveTo>
                  <a:lnTo>
                    <a:pt x="38" y="93"/>
                  </a:lnTo>
                  <a:lnTo>
                    <a:pt x="81" y="64"/>
                  </a:lnTo>
                  <a:lnTo>
                    <a:pt x="121" y="35"/>
                  </a:lnTo>
                  <a:lnTo>
                    <a:pt x="136" y="20"/>
                  </a:lnTo>
                  <a:lnTo>
                    <a:pt x="150" y="0"/>
                  </a:lnTo>
                  <a:lnTo>
                    <a:pt x="156" y="4"/>
                  </a:lnTo>
                  <a:lnTo>
                    <a:pt x="142" y="24"/>
                  </a:lnTo>
                  <a:lnTo>
                    <a:pt x="125" y="41"/>
                  </a:lnTo>
                  <a:lnTo>
                    <a:pt x="86" y="70"/>
                  </a:lnTo>
                  <a:lnTo>
                    <a:pt x="43" y="99"/>
                  </a:lnTo>
                  <a:lnTo>
                    <a:pt x="5" y="129"/>
                  </a:lnTo>
                  <a:lnTo>
                    <a:pt x="0" y="123"/>
                  </a:lnTo>
                  <a:close/>
                </a:path>
              </a:pathLst>
            </a:custGeom>
            <a:solidFill>
              <a:srgbClr val="000000"/>
            </a:solidFill>
            <a:ln w="9525">
              <a:solidFill>
                <a:schemeClr val="tx2"/>
              </a:solidFill>
              <a:round/>
              <a:headEnd/>
              <a:tailEnd/>
            </a:ln>
          </p:spPr>
          <p:txBody>
            <a:bodyPr/>
            <a:lstStyle/>
            <a:p>
              <a:endParaRPr lang="en-US" sz="3120"/>
            </a:p>
          </p:txBody>
        </p:sp>
        <p:sp>
          <p:nvSpPr>
            <p:cNvPr id="390419" name="Freeform 1299"/>
            <p:cNvSpPr>
              <a:spLocks/>
            </p:cNvSpPr>
            <p:nvPr/>
          </p:nvSpPr>
          <p:spPr bwMode="auto">
            <a:xfrm>
              <a:off x="1108" y="2402"/>
              <a:ext cx="2" cy="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lnTo>
                    <a:pt x="5" y="6"/>
                  </a:lnTo>
                  <a:lnTo>
                    <a:pt x="0" y="0"/>
                  </a:lnTo>
                  <a:close/>
                </a:path>
              </a:pathLst>
            </a:custGeom>
            <a:solidFill>
              <a:srgbClr val="000000"/>
            </a:solidFill>
            <a:ln w="9525">
              <a:solidFill>
                <a:schemeClr val="tx2"/>
              </a:solidFill>
              <a:round/>
              <a:headEnd/>
              <a:tailEnd/>
            </a:ln>
          </p:spPr>
          <p:txBody>
            <a:bodyPr/>
            <a:lstStyle/>
            <a:p>
              <a:endParaRPr lang="en-US" sz="3120"/>
            </a:p>
          </p:txBody>
        </p:sp>
        <p:sp>
          <p:nvSpPr>
            <p:cNvPr id="390420" name="Freeform 1300"/>
            <p:cNvSpPr>
              <a:spLocks/>
            </p:cNvSpPr>
            <p:nvPr/>
          </p:nvSpPr>
          <p:spPr bwMode="auto">
            <a:xfrm>
              <a:off x="1182" y="2320"/>
              <a:ext cx="13" cy="23"/>
            </a:xfrm>
            <a:custGeom>
              <a:avLst/>
              <a:gdLst>
                <a:gd name="T0" fmla="*/ 0 w 24"/>
                <a:gd name="T1" fmla="*/ 41 h 45"/>
                <a:gd name="T2" fmla="*/ 18 w 24"/>
                <a:gd name="T3" fmla="*/ 0 h 45"/>
                <a:gd name="T4" fmla="*/ 24 w 24"/>
                <a:gd name="T5" fmla="*/ 4 h 45"/>
                <a:gd name="T6" fmla="*/ 6 w 24"/>
                <a:gd name="T7" fmla="*/ 45 h 45"/>
                <a:gd name="T8" fmla="*/ 0 w 24"/>
                <a:gd name="T9" fmla="*/ 41 h 45"/>
              </a:gdLst>
              <a:ahLst/>
              <a:cxnLst>
                <a:cxn ang="0">
                  <a:pos x="T0" y="T1"/>
                </a:cxn>
                <a:cxn ang="0">
                  <a:pos x="T2" y="T3"/>
                </a:cxn>
                <a:cxn ang="0">
                  <a:pos x="T4" y="T5"/>
                </a:cxn>
                <a:cxn ang="0">
                  <a:pos x="T6" y="T7"/>
                </a:cxn>
                <a:cxn ang="0">
                  <a:pos x="T8" y="T9"/>
                </a:cxn>
              </a:cxnLst>
              <a:rect l="0" t="0" r="r" b="b"/>
              <a:pathLst>
                <a:path w="24" h="45">
                  <a:moveTo>
                    <a:pt x="0" y="41"/>
                  </a:moveTo>
                  <a:lnTo>
                    <a:pt x="18" y="0"/>
                  </a:lnTo>
                  <a:lnTo>
                    <a:pt x="24" y="4"/>
                  </a:lnTo>
                  <a:lnTo>
                    <a:pt x="6" y="45"/>
                  </a:lnTo>
                  <a:lnTo>
                    <a:pt x="0" y="41"/>
                  </a:lnTo>
                  <a:close/>
                </a:path>
              </a:pathLst>
            </a:custGeom>
            <a:solidFill>
              <a:srgbClr val="000000"/>
            </a:solidFill>
            <a:ln w="9525">
              <a:solidFill>
                <a:schemeClr val="tx2"/>
              </a:solidFill>
              <a:round/>
              <a:headEnd/>
              <a:tailEnd/>
            </a:ln>
          </p:spPr>
          <p:txBody>
            <a:bodyPr/>
            <a:lstStyle/>
            <a:p>
              <a:endParaRPr lang="en-US" sz="3120"/>
            </a:p>
          </p:txBody>
        </p:sp>
        <p:sp>
          <p:nvSpPr>
            <p:cNvPr id="390421" name="Freeform 1301"/>
            <p:cNvSpPr>
              <a:spLocks/>
            </p:cNvSpPr>
            <p:nvPr/>
          </p:nvSpPr>
          <p:spPr bwMode="auto">
            <a:xfrm>
              <a:off x="1182" y="2340"/>
              <a:ext cx="3" cy="3"/>
            </a:xfrm>
            <a:custGeom>
              <a:avLst/>
              <a:gdLst>
                <a:gd name="T0" fmla="*/ 6 w 6"/>
                <a:gd name="T1" fmla="*/ 4 h 4"/>
                <a:gd name="T2" fmla="*/ 0 w 6"/>
                <a:gd name="T3" fmla="*/ 0 h 4"/>
                <a:gd name="T4" fmla="*/ 6 w 6"/>
                <a:gd name="T5" fmla="*/ 4 h 4"/>
              </a:gdLst>
              <a:ahLst/>
              <a:cxnLst>
                <a:cxn ang="0">
                  <a:pos x="T0" y="T1"/>
                </a:cxn>
                <a:cxn ang="0">
                  <a:pos x="T2" y="T3"/>
                </a:cxn>
                <a:cxn ang="0">
                  <a:pos x="T4" y="T5"/>
                </a:cxn>
              </a:cxnLst>
              <a:rect l="0" t="0" r="r" b="b"/>
              <a:pathLst>
                <a:path w="6" h="4">
                  <a:moveTo>
                    <a:pt x="6" y="4"/>
                  </a:moveTo>
                  <a:lnTo>
                    <a:pt x="0" y="0"/>
                  </a:lnTo>
                  <a:lnTo>
                    <a:pt x="6" y="4"/>
                  </a:lnTo>
                  <a:close/>
                </a:path>
              </a:pathLst>
            </a:custGeom>
            <a:solidFill>
              <a:srgbClr val="000000"/>
            </a:solidFill>
            <a:ln w="9525">
              <a:solidFill>
                <a:schemeClr val="tx2"/>
              </a:solidFill>
              <a:round/>
              <a:headEnd/>
              <a:tailEnd/>
            </a:ln>
          </p:spPr>
          <p:txBody>
            <a:bodyPr/>
            <a:lstStyle/>
            <a:p>
              <a:endParaRPr lang="en-US" sz="3120"/>
            </a:p>
          </p:txBody>
        </p:sp>
        <p:sp>
          <p:nvSpPr>
            <p:cNvPr id="390422" name="Freeform 1302"/>
            <p:cNvSpPr>
              <a:spLocks/>
            </p:cNvSpPr>
            <p:nvPr/>
          </p:nvSpPr>
          <p:spPr bwMode="auto">
            <a:xfrm>
              <a:off x="1199" y="2113"/>
              <a:ext cx="21" cy="186"/>
            </a:xfrm>
            <a:custGeom>
              <a:avLst/>
              <a:gdLst>
                <a:gd name="T0" fmla="*/ 0 w 42"/>
                <a:gd name="T1" fmla="*/ 370 h 373"/>
                <a:gd name="T2" fmla="*/ 13 w 42"/>
                <a:gd name="T3" fmla="*/ 325 h 373"/>
                <a:gd name="T4" fmla="*/ 22 w 42"/>
                <a:gd name="T5" fmla="*/ 280 h 373"/>
                <a:gd name="T6" fmla="*/ 32 w 42"/>
                <a:gd name="T7" fmla="*/ 189 h 373"/>
                <a:gd name="T8" fmla="*/ 35 w 42"/>
                <a:gd name="T9" fmla="*/ 94 h 373"/>
                <a:gd name="T10" fmla="*/ 34 w 42"/>
                <a:gd name="T11" fmla="*/ 0 h 373"/>
                <a:gd name="T12" fmla="*/ 42 w 42"/>
                <a:gd name="T13" fmla="*/ 0 h 373"/>
                <a:gd name="T14" fmla="*/ 42 w 42"/>
                <a:gd name="T15" fmla="*/ 94 h 373"/>
                <a:gd name="T16" fmla="*/ 38 w 42"/>
                <a:gd name="T17" fmla="*/ 189 h 373"/>
                <a:gd name="T18" fmla="*/ 28 w 42"/>
                <a:gd name="T19" fmla="*/ 283 h 373"/>
                <a:gd name="T20" fmla="*/ 19 w 42"/>
                <a:gd name="T21" fmla="*/ 329 h 373"/>
                <a:gd name="T22" fmla="*/ 6 w 42"/>
                <a:gd name="T23" fmla="*/ 373 h 373"/>
                <a:gd name="T24" fmla="*/ 0 w 42"/>
                <a:gd name="T25" fmla="*/ 37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73">
                  <a:moveTo>
                    <a:pt x="0" y="370"/>
                  </a:moveTo>
                  <a:lnTo>
                    <a:pt x="13" y="325"/>
                  </a:lnTo>
                  <a:lnTo>
                    <a:pt x="22" y="280"/>
                  </a:lnTo>
                  <a:lnTo>
                    <a:pt x="32" y="189"/>
                  </a:lnTo>
                  <a:lnTo>
                    <a:pt x="35" y="94"/>
                  </a:lnTo>
                  <a:lnTo>
                    <a:pt x="34" y="0"/>
                  </a:lnTo>
                  <a:lnTo>
                    <a:pt x="42" y="0"/>
                  </a:lnTo>
                  <a:lnTo>
                    <a:pt x="42" y="94"/>
                  </a:lnTo>
                  <a:lnTo>
                    <a:pt x="38" y="189"/>
                  </a:lnTo>
                  <a:lnTo>
                    <a:pt x="28" y="283"/>
                  </a:lnTo>
                  <a:lnTo>
                    <a:pt x="19" y="329"/>
                  </a:lnTo>
                  <a:lnTo>
                    <a:pt x="6" y="373"/>
                  </a:lnTo>
                  <a:lnTo>
                    <a:pt x="0" y="370"/>
                  </a:lnTo>
                  <a:close/>
                </a:path>
              </a:pathLst>
            </a:custGeom>
            <a:solidFill>
              <a:srgbClr val="000000"/>
            </a:solidFill>
            <a:ln w="9525">
              <a:solidFill>
                <a:schemeClr val="tx2"/>
              </a:solidFill>
              <a:round/>
              <a:headEnd/>
              <a:tailEnd/>
            </a:ln>
          </p:spPr>
          <p:txBody>
            <a:bodyPr/>
            <a:lstStyle/>
            <a:p>
              <a:endParaRPr lang="en-US" sz="3120"/>
            </a:p>
          </p:txBody>
        </p:sp>
        <p:sp>
          <p:nvSpPr>
            <p:cNvPr id="390423" name="Freeform 1303"/>
            <p:cNvSpPr>
              <a:spLocks/>
            </p:cNvSpPr>
            <p:nvPr/>
          </p:nvSpPr>
          <p:spPr bwMode="auto">
            <a:xfrm>
              <a:off x="1116" y="1789"/>
              <a:ext cx="104" cy="324"/>
            </a:xfrm>
            <a:custGeom>
              <a:avLst/>
              <a:gdLst>
                <a:gd name="T0" fmla="*/ 201 w 208"/>
                <a:gd name="T1" fmla="*/ 648 h 648"/>
                <a:gd name="T2" fmla="*/ 200 w 208"/>
                <a:gd name="T3" fmla="*/ 561 h 648"/>
                <a:gd name="T4" fmla="*/ 195 w 208"/>
                <a:gd name="T5" fmla="*/ 518 h 648"/>
                <a:gd name="T6" fmla="*/ 189 w 208"/>
                <a:gd name="T7" fmla="*/ 476 h 648"/>
                <a:gd name="T8" fmla="*/ 174 w 208"/>
                <a:gd name="T9" fmla="*/ 392 h 648"/>
                <a:gd name="T10" fmla="*/ 151 w 208"/>
                <a:gd name="T11" fmla="*/ 308 h 648"/>
                <a:gd name="T12" fmla="*/ 122 w 208"/>
                <a:gd name="T13" fmla="*/ 228 h 648"/>
                <a:gd name="T14" fmla="*/ 89 w 208"/>
                <a:gd name="T15" fmla="*/ 150 h 648"/>
                <a:gd name="T16" fmla="*/ 69 w 208"/>
                <a:gd name="T17" fmla="*/ 112 h 648"/>
                <a:gd name="T18" fmla="*/ 47 w 208"/>
                <a:gd name="T19" fmla="*/ 76 h 648"/>
                <a:gd name="T20" fmla="*/ 0 w 208"/>
                <a:gd name="T21" fmla="*/ 4 h 648"/>
                <a:gd name="T22" fmla="*/ 6 w 208"/>
                <a:gd name="T23" fmla="*/ 0 h 648"/>
                <a:gd name="T24" fmla="*/ 53 w 208"/>
                <a:gd name="T25" fmla="*/ 71 h 648"/>
                <a:gd name="T26" fmla="*/ 75 w 208"/>
                <a:gd name="T27" fmla="*/ 108 h 648"/>
                <a:gd name="T28" fmla="*/ 95 w 208"/>
                <a:gd name="T29" fmla="*/ 146 h 648"/>
                <a:gd name="T30" fmla="*/ 128 w 208"/>
                <a:gd name="T31" fmla="*/ 225 h 648"/>
                <a:gd name="T32" fmla="*/ 157 w 208"/>
                <a:gd name="T33" fmla="*/ 305 h 648"/>
                <a:gd name="T34" fmla="*/ 180 w 208"/>
                <a:gd name="T35" fmla="*/ 389 h 648"/>
                <a:gd name="T36" fmla="*/ 195 w 208"/>
                <a:gd name="T37" fmla="*/ 476 h 648"/>
                <a:gd name="T38" fmla="*/ 201 w 208"/>
                <a:gd name="T39" fmla="*/ 518 h 648"/>
                <a:gd name="T40" fmla="*/ 206 w 208"/>
                <a:gd name="T41" fmla="*/ 561 h 648"/>
                <a:gd name="T42" fmla="*/ 208 w 208"/>
                <a:gd name="T43" fmla="*/ 648 h 648"/>
                <a:gd name="T44" fmla="*/ 201 w 208"/>
                <a:gd name="T45" fmla="*/ 648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8" h="648">
                  <a:moveTo>
                    <a:pt x="201" y="648"/>
                  </a:moveTo>
                  <a:lnTo>
                    <a:pt x="200" y="561"/>
                  </a:lnTo>
                  <a:lnTo>
                    <a:pt x="195" y="518"/>
                  </a:lnTo>
                  <a:lnTo>
                    <a:pt x="189" y="476"/>
                  </a:lnTo>
                  <a:lnTo>
                    <a:pt x="174" y="392"/>
                  </a:lnTo>
                  <a:lnTo>
                    <a:pt x="151" y="308"/>
                  </a:lnTo>
                  <a:lnTo>
                    <a:pt x="122" y="228"/>
                  </a:lnTo>
                  <a:lnTo>
                    <a:pt x="89" y="150"/>
                  </a:lnTo>
                  <a:lnTo>
                    <a:pt x="69" y="112"/>
                  </a:lnTo>
                  <a:lnTo>
                    <a:pt x="47" y="76"/>
                  </a:lnTo>
                  <a:lnTo>
                    <a:pt x="0" y="4"/>
                  </a:lnTo>
                  <a:lnTo>
                    <a:pt x="6" y="0"/>
                  </a:lnTo>
                  <a:lnTo>
                    <a:pt x="53" y="71"/>
                  </a:lnTo>
                  <a:lnTo>
                    <a:pt x="75" y="108"/>
                  </a:lnTo>
                  <a:lnTo>
                    <a:pt x="95" y="146"/>
                  </a:lnTo>
                  <a:lnTo>
                    <a:pt x="128" y="225"/>
                  </a:lnTo>
                  <a:lnTo>
                    <a:pt x="157" y="305"/>
                  </a:lnTo>
                  <a:lnTo>
                    <a:pt x="180" y="389"/>
                  </a:lnTo>
                  <a:lnTo>
                    <a:pt x="195" y="476"/>
                  </a:lnTo>
                  <a:lnTo>
                    <a:pt x="201" y="518"/>
                  </a:lnTo>
                  <a:lnTo>
                    <a:pt x="206" y="561"/>
                  </a:lnTo>
                  <a:lnTo>
                    <a:pt x="208" y="648"/>
                  </a:lnTo>
                  <a:lnTo>
                    <a:pt x="201" y="648"/>
                  </a:lnTo>
                  <a:close/>
                </a:path>
              </a:pathLst>
            </a:custGeom>
            <a:solidFill>
              <a:srgbClr val="000000"/>
            </a:solidFill>
            <a:ln w="9525">
              <a:solidFill>
                <a:schemeClr val="tx2"/>
              </a:solidFill>
              <a:round/>
              <a:headEnd/>
              <a:tailEnd/>
            </a:ln>
          </p:spPr>
          <p:txBody>
            <a:bodyPr/>
            <a:lstStyle/>
            <a:p>
              <a:endParaRPr lang="en-US" sz="3120"/>
            </a:p>
          </p:txBody>
        </p:sp>
        <p:sp>
          <p:nvSpPr>
            <p:cNvPr id="390424" name="Oval 1304"/>
            <p:cNvSpPr>
              <a:spLocks noChangeArrowheads="1"/>
            </p:cNvSpPr>
            <p:nvPr/>
          </p:nvSpPr>
          <p:spPr bwMode="auto">
            <a:xfrm>
              <a:off x="1199" y="2297"/>
              <a:ext cx="4" cy="4"/>
            </a:xfrm>
            <a:prstGeom prst="ellipse">
              <a:avLst/>
            </a:prstGeom>
            <a:solidFill>
              <a:srgbClr val="000000"/>
            </a:solidFill>
            <a:ln w="9525">
              <a:solidFill>
                <a:schemeClr val="tx2"/>
              </a:solidFill>
              <a:round/>
              <a:headEnd/>
              <a:tailEnd/>
            </a:ln>
          </p:spPr>
          <p:txBody>
            <a:bodyPr/>
            <a:lstStyle/>
            <a:p>
              <a:endParaRPr lang="en-US" sz="3120"/>
            </a:p>
          </p:txBody>
        </p:sp>
      </p:grpSp>
      <p:grpSp>
        <p:nvGrpSpPr>
          <p:cNvPr id="390425" name="Group 1305"/>
          <p:cNvGrpSpPr>
            <a:grpSpLocks/>
          </p:cNvGrpSpPr>
          <p:nvPr/>
        </p:nvGrpSpPr>
        <p:grpSpPr bwMode="auto">
          <a:xfrm>
            <a:off x="2468880" y="1280161"/>
            <a:ext cx="2506980" cy="3280410"/>
            <a:chOff x="4007" y="1052"/>
            <a:chExt cx="976" cy="1423"/>
          </a:xfrm>
        </p:grpSpPr>
        <p:sp>
          <p:nvSpPr>
            <p:cNvPr id="390426" name="Freeform 1306"/>
            <p:cNvSpPr>
              <a:spLocks/>
            </p:cNvSpPr>
            <p:nvPr/>
          </p:nvSpPr>
          <p:spPr bwMode="auto">
            <a:xfrm>
              <a:off x="4012" y="1769"/>
              <a:ext cx="904" cy="704"/>
            </a:xfrm>
            <a:custGeom>
              <a:avLst/>
              <a:gdLst>
                <a:gd name="T0" fmla="*/ 196 w 1806"/>
                <a:gd name="T1" fmla="*/ 1348 h 1410"/>
                <a:gd name="T2" fmla="*/ 238 w 1806"/>
                <a:gd name="T3" fmla="*/ 1378 h 1410"/>
                <a:gd name="T4" fmla="*/ 292 w 1806"/>
                <a:gd name="T5" fmla="*/ 1399 h 1410"/>
                <a:gd name="T6" fmla="*/ 330 w 1806"/>
                <a:gd name="T7" fmla="*/ 1407 h 1410"/>
                <a:gd name="T8" fmla="*/ 389 w 1806"/>
                <a:gd name="T9" fmla="*/ 1410 h 1410"/>
                <a:gd name="T10" fmla="*/ 448 w 1806"/>
                <a:gd name="T11" fmla="*/ 1402 h 1410"/>
                <a:gd name="T12" fmla="*/ 508 w 1806"/>
                <a:gd name="T13" fmla="*/ 1387 h 1410"/>
                <a:gd name="T14" fmla="*/ 588 w 1806"/>
                <a:gd name="T15" fmla="*/ 1360 h 1410"/>
                <a:gd name="T16" fmla="*/ 742 w 1806"/>
                <a:gd name="T17" fmla="*/ 1297 h 1410"/>
                <a:gd name="T18" fmla="*/ 861 w 1806"/>
                <a:gd name="T19" fmla="*/ 1250 h 1410"/>
                <a:gd name="T20" fmla="*/ 1154 w 1806"/>
                <a:gd name="T21" fmla="*/ 1148 h 1410"/>
                <a:gd name="T22" fmla="*/ 1278 w 1806"/>
                <a:gd name="T23" fmla="*/ 1101 h 1410"/>
                <a:gd name="T24" fmla="*/ 1400 w 1806"/>
                <a:gd name="T25" fmla="*/ 1048 h 1410"/>
                <a:gd name="T26" fmla="*/ 1483 w 1806"/>
                <a:gd name="T27" fmla="*/ 1005 h 1410"/>
                <a:gd name="T28" fmla="*/ 1542 w 1806"/>
                <a:gd name="T29" fmla="*/ 963 h 1410"/>
                <a:gd name="T30" fmla="*/ 1595 w 1806"/>
                <a:gd name="T31" fmla="*/ 916 h 1410"/>
                <a:gd name="T32" fmla="*/ 1663 w 1806"/>
                <a:gd name="T33" fmla="*/ 847 h 1410"/>
                <a:gd name="T34" fmla="*/ 1734 w 1806"/>
                <a:gd name="T35" fmla="*/ 765 h 1410"/>
                <a:gd name="T36" fmla="*/ 1752 w 1806"/>
                <a:gd name="T37" fmla="*/ 731 h 1410"/>
                <a:gd name="T38" fmla="*/ 1780 w 1806"/>
                <a:gd name="T39" fmla="*/ 654 h 1410"/>
                <a:gd name="T40" fmla="*/ 1799 w 1806"/>
                <a:gd name="T41" fmla="*/ 619 h 1410"/>
                <a:gd name="T42" fmla="*/ 1780 w 1806"/>
                <a:gd name="T43" fmla="*/ 613 h 1410"/>
                <a:gd name="T44" fmla="*/ 1708 w 1806"/>
                <a:gd name="T45" fmla="*/ 598 h 1410"/>
                <a:gd name="T46" fmla="*/ 1663 w 1806"/>
                <a:gd name="T47" fmla="*/ 583 h 1410"/>
                <a:gd name="T48" fmla="*/ 1599 w 1806"/>
                <a:gd name="T49" fmla="*/ 554 h 1410"/>
                <a:gd name="T50" fmla="*/ 1539 w 1806"/>
                <a:gd name="T51" fmla="*/ 520 h 1410"/>
                <a:gd name="T52" fmla="*/ 1464 w 1806"/>
                <a:gd name="T53" fmla="*/ 464 h 1410"/>
                <a:gd name="T54" fmla="*/ 1393 w 1806"/>
                <a:gd name="T55" fmla="*/ 402 h 1410"/>
                <a:gd name="T56" fmla="*/ 1212 w 1806"/>
                <a:gd name="T57" fmla="*/ 240 h 1410"/>
                <a:gd name="T58" fmla="*/ 1141 w 1806"/>
                <a:gd name="T59" fmla="*/ 184 h 1410"/>
                <a:gd name="T60" fmla="*/ 1091 w 1806"/>
                <a:gd name="T61" fmla="*/ 154 h 1410"/>
                <a:gd name="T62" fmla="*/ 1021 w 1806"/>
                <a:gd name="T63" fmla="*/ 118 h 1410"/>
                <a:gd name="T64" fmla="*/ 932 w 1806"/>
                <a:gd name="T65" fmla="*/ 84 h 1410"/>
                <a:gd name="T66" fmla="*/ 822 w 1806"/>
                <a:gd name="T67" fmla="*/ 53 h 1410"/>
                <a:gd name="T68" fmla="*/ 668 w 1806"/>
                <a:gd name="T69" fmla="*/ 23 h 1410"/>
                <a:gd name="T70" fmla="*/ 555 w 1806"/>
                <a:gd name="T71" fmla="*/ 3 h 1410"/>
                <a:gd name="T72" fmla="*/ 484 w 1806"/>
                <a:gd name="T73" fmla="*/ 0 h 1410"/>
                <a:gd name="T74" fmla="*/ 410 w 1806"/>
                <a:gd name="T75" fmla="*/ 8 h 1410"/>
                <a:gd name="T76" fmla="*/ 357 w 1806"/>
                <a:gd name="T77" fmla="*/ 20 h 1410"/>
                <a:gd name="T78" fmla="*/ 304 w 1806"/>
                <a:gd name="T79" fmla="*/ 36 h 1410"/>
                <a:gd name="T80" fmla="*/ 258 w 1806"/>
                <a:gd name="T81" fmla="*/ 60 h 1410"/>
                <a:gd name="T82" fmla="*/ 214 w 1806"/>
                <a:gd name="T83" fmla="*/ 90 h 1410"/>
                <a:gd name="T84" fmla="*/ 188 w 1806"/>
                <a:gd name="T85" fmla="*/ 113 h 1410"/>
                <a:gd name="T86" fmla="*/ 155 w 1806"/>
                <a:gd name="T87" fmla="*/ 152 h 1410"/>
                <a:gd name="T88" fmla="*/ 129 w 1806"/>
                <a:gd name="T89" fmla="*/ 197 h 1410"/>
                <a:gd name="T90" fmla="*/ 90 w 1806"/>
                <a:gd name="T91" fmla="*/ 330 h 1410"/>
                <a:gd name="T92" fmla="*/ 54 w 1806"/>
                <a:gd name="T93" fmla="*/ 484 h 1410"/>
                <a:gd name="T94" fmla="*/ 24 w 1806"/>
                <a:gd name="T95" fmla="*/ 640 h 1410"/>
                <a:gd name="T96" fmla="*/ 6 w 1806"/>
                <a:gd name="T97" fmla="*/ 798 h 1410"/>
                <a:gd name="T98" fmla="*/ 1 w 1806"/>
                <a:gd name="T99" fmla="*/ 955 h 1410"/>
                <a:gd name="T100" fmla="*/ 10 w 1806"/>
                <a:gd name="T101" fmla="*/ 1073 h 1410"/>
                <a:gd name="T102" fmla="*/ 22 w 1806"/>
                <a:gd name="T103" fmla="*/ 1118 h 1410"/>
                <a:gd name="T104" fmla="*/ 43 w 1806"/>
                <a:gd name="T105" fmla="*/ 1164 h 1410"/>
                <a:gd name="T106" fmla="*/ 80 w 1806"/>
                <a:gd name="T107" fmla="*/ 1223 h 1410"/>
                <a:gd name="T108" fmla="*/ 120 w 1806"/>
                <a:gd name="T109" fmla="*/ 1276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6" h="1410">
                  <a:moveTo>
                    <a:pt x="170" y="1324"/>
                  </a:moveTo>
                  <a:lnTo>
                    <a:pt x="187" y="1341"/>
                  </a:lnTo>
                  <a:lnTo>
                    <a:pt x="196" y="1348"/>
                  </a:lnTo>
                  <a:lnTo>
                    <a:pt x="203" y="1354"/>
                  </a:lnTo>
                  <a:lnTo>
                    <a:pt x="220" y="1368"/>
                  </a:lnTo>
                  <a:lnTo>
                    <a:pt x="238" y="1378"/>
                  </a:lnTo>
                  <a:lnTo>
                    <a:pt x="256" y="1386"/>
                  </a:lnTo>
                  <a:lnTo>
                    <a:pt x="274" y="1393"/>
                  </a:lnTo>
                  <a:lnTo>
                    <a:pt x="292" y="1399"/>
                  </a:lnTo>
                  <a:lnTo>
                    <a:pt x="301" y="1402"/>
                  </a:lnTo>
                  <a:lnTo>
                    <a:pt x="312" y="1404"/>
                  </a:lnTo>
                  <a:lnTo>
                    <a:pt x="330" y="1407"/>
                  </a:lnTo>
                  <a:lnTo>
                    <a:pt x="350" y="1410"/>
                  </a:lnTo>
                  <a:lnTo>
                    <a:pt x="369" y="1410"/>
                  </a:lnTo>
                  <a:lnTo>
                    <a:pt x="389" y="1410"/>
                  </a:lnTo>
                  <a:lnTo>
                    <a:pt x="409" y="1408"/>
                  </a:lnTo>
                  <a:lnTo>
                    <a:pt x="428" y="1405"/>
                  </a:lnTo>
                  <a:lnTo>
                    <a:pt x="448" y="1402"/>
                  </a:lnTo>
                  <a:lnTo>
                    <a:pt x="469" y="1398"/>
                  </a:lnTo>
                  <a:lnTo>
                    <a:pt x="489" y="1393"/>
                  </a:lnTo>
                  <a:lnTo>
                    <a:pt x="508" y="1387"/>
                  </a:lnTo>
                  <a:lnTo>
                    <a:pt x="529" y="1381"/>
                  </a:lnTo>
                  <a:lnTo>
                    <a:pt x="549" y="1375"/>
                  </a:lnTo>
                  <a:lnTo>
                    <a:pt x="588" y="1360"/>
                  </a:lnTo>
                  <a:lnTo>
                    <a:pt x="629" y="1345"/>
                  </a:lnTo>
                  <a:lnTo>
                    <a:pt x="706" y="1312"/>
                  </a:lnTo>
                  <a:lnTo>
                    <a:pt x="742" y="1297"/>
                  </a:lnTo>
                  <a:lnTo>
                    <a:pt x="778" y="1282"/>
                  </a:lnTo>
                  <a:lnTo>
                    <a:pt x="819" y="1267"/>
                  </a:lnTo>
                  <a:lnTo>
                    <a:pt x="861" y="1250"/>
                  </a:lnTo>
                  <a:lnTo>
                    <a:pt x="946" y="1222"/>
                  </a:lnTo>
                  <a:lnTo>
                    <a:pt x="1113" y="1163"/>
                  </a:lnTo>
                  <a:lnTo>
                    <a:pt x="1154" y="1148"/>
                  </a:lnTo>
                  <a:lnTo>
                    <a:pt x="1196" y="1133"/>
                  </a:lnTo>
                  <a:lnTo>
                    <a:pt x="1237" y="1118"/>
                  </a:lnTo>
                  <a:lnTo>
                    <a:pt x="1278" y="1101"/>
                  </a:lnTo>
                  <a:lnTo>
                    <a:pt x="1319" y="1085"/>
                  </a:lnTo>
                  <a:lnTo>
                    <a:pt x="1361" y="1067"/>
                  </a:lnTo>
                  <a:lnTo>
                    <a:pt x="1400" y="1048"/>
                  </a:lnTo>
                  <a:lnTo>
                    <a:pt x="1441" y="1029"/>
                  </a:lnTo>
                  <a:lnTo>
                    <a:pt x="1462" y="1017"/>
                  </a:lnTo>
                  <a:lnTo>
                    <a:pt x="1483" y="1005"/>
                  </a:lnTo>
                  <a:lnTo>
                    <a:pt x="1503" y="991"/>
                  </a:lnTo>
                  <a:lnTo>
                    <a:pt x="1522" y="978"/>
                  </a:lnTo>
                  <a:lnTo>
                    <a:pt x="1542" y="963"/>
                  </a:lnTo>
                  <a:lnTo>
                    <a:pt x="1560" y="948"/>
                  </a:lnTo>
                  <a:lnTo>
                    <a:pt x="1578" y="932"/>
                  </a:lnTo>
                  <a:lnTo>
                    <a:pt x="1595" y="916"/>
                  </a:lnTo>
                  <a:lnTo>
                    <a:pt x="1613" y="899"/>
                  </a:lnTo>
                  <a:lnTo>
                    <a:pt x="1630" y="881"/>
                  </a:lnTo>
                  <a:lnTo>
                    <a:pt x="1663" y="847"/>
                  </a:lnTo>
                  <a:lnTo>
                    <a:pt x="1694" y="810"/>
                  </a:lnTo>
                  <a:lnTo>
                    <a:pt x="1726" y="774"/>
                  </a:lnTo>
                  <a:lnTo>
                    <a:pt x="1734" y="765"/>
                  </a:lnTo>
                  <a:lnTo>
                    <a:pt x="1740" y="755"/>
                  </a:lnTo>
                  <a:lnTo>
                    <a:pt x="1746" y="744"/>
                  </a:lnTo>
                  <a:lnTo>
                    <a:pt x="1752" y="731"/>
                  </a:lnTo>
                  <a:lnTo>
                    <a:pt x="1762" y="705"/>
                  </a:lnTo>
                  <a:lnTo>
                    <a:pt x="1771" y="678"/>
                  </a:lnTo>
                  <a:lnTo>
                    <a:pt x="1780" y="654"/>
                  </a:lnTo>
                  <a:lnTo>
                    <a:pt x="1790" y="633"/>
                  </a:lnTo>
                  <a:lnTo>
                    <a:pt x="1794" y="625"/>
                  </a:lnTo>
                  <a:lnTo>
                    <a:pt x="1799" y="619"/>
                  </a:lnTo>
                  <a:lnTo>
                    <a:pt x="1802" y="616"/>
                  </a:lnTo>
                  <a:lnTo>
                    <a:pt x="1806" y="615"/>
                  </a:lnTo>
                  <a:lnTo>
                    <a:pt x="1780" y="613"/>
                  </a:lnTo>
                  <a:lnTo>
                    <a:pt x="1755" y="609"/>
                  </a:lnTo>
                  <a:lnTo>
                    <a:pt x="1731" y="604"/>
                  </a:lnTo>
                  <a:lnTo>
                    <a:pt x="1708" y="598"/>
                  </a:lnTo>
                  <a:lnTo>
                    <a:pt x="1685" y="591"/>
                  </a:lnTo>
                  <a:lnTo>
                    <a:pt x="1673" y="588"/>
                  </a:lnTo>
                  <a:lnTo>
                    <a:pt x="1663" y="583"/>
                  </a:lnTo>
                  <a:lnTo>
                    <a:pt x="1640" y="574"/>
                  </a:lnTo>
                  <a:lnTo>
                    <a:pt x="1619" y="565"/>
                  </a:lnTo>
                  <a:lnTo>
                    <a:pt x="1599" y="554"/>
                  </a:lnTo>
                  <a:lnTo>
                    <a:pt x="1578" y="544"/>
                  </a:lnTo>
                  <a:lnTo>
                    <a:pt x="1559" y="532"/>
                  </a:lnTo>
                  <a:lnTo>
                    <a:pt x="1539" y="520"/>
                  </a:lnTo>
                  <a:lnTo>
                    <a:pt x="1519" y="506"/>
                  </a:lnTo>
                  <a:lnTo>
                    <a:pt x="1501" y="493"/>
                  </a:lnTo>
                  <a:lnTo>
                    <a:pt x="1464" y="464"/>
                  </a:lnTo>
                  <a:lnTo>
                    <a:pt x="1427" y="434"/>
                  </a:lnTo>
                  <a:lnTo>
                    <a:pt x="1411" y="417"/>
                  </a:lnTo>
                  <a:lnTo>
                    <a:pt x="1393" y="402"/>
                  </a:lnTo>
                  <a:lnTo>
                    <a:pt x="1322" y="337"/>
                  </a:lnTo>
                  <a:lnTo>
                    <a:pt x="1249" y="271"/>
                  </a:lnTo>
                  <a:lnTo>
                    <a:pt x="1212" y="240"/>
                  </a:lnTo>
                  <a:lnTo>
                    <a:pt x="1172" y="208"/>
                  </a:lnTo>
                  <a:lnTo>
                    <a:pt x="1157" y="196"/>
                  </a:lnTo>
                  <a:lnTo>
                    <a:pt x="1141" y="184"/>
                  </a:lnTo>
                  <a:lnTo>
                    <a:pt x="1124" y="173"/>
                  </a:lnTo>
                  <a:lnTo>
                    <a:pt x="1107" y="163"/>
                  </a:lnTo>
                  <a:lnTo>
                    <a:pt x="1091" y="154"/>
                  </a:lnTo>
                  <a:lnTo>
                    <a:pt x="1073" y="143"/>
                  </a:lnTo>
                  <a:lnTo>
                    <a:pt x="1039" y="127"/>
                  </a:lnTo>
                  <a:lnTo>
                    <a:pt x="1021" y="118"/>
                  </a:lnTo>
                  <a:lnTo>
                    <a:pt x="1003" y="110"/>
                  </a:lnTo>
                  <a:lnTo>
                    <a:pt x="969" y="96"/>
                  </a:lnTo>
                  <a:lnTo>
                    <a:pt x="932" y="84"/>
                  </a:lnTo>
                  <a:lnTo>
                    <a:pt x="896" y="72"/>
                  </a:lnTo>
                  <a:lnTo>
                    <a:pt x="858" y="63"/>
                  </a:lnTo>
                  <a:lnTo>
                    <a:pt x="822" y="53"/>
                  </a:lnTo>
                  <a:lnTo>
                    <a:pt x="784" y="45"/>
                  </a:lnTo>
                  <a:lnTo>
                    <a:pt x="745" y="38"/>
                  </a:lnTo>
                  <a:lnTo>
                    <a:pt x="668" y="23"/>
                  </a:lnTo>
                  <a:lnTo>
                    <a:pt x="590" y="8"/>
                  </a:lnTo>
                  <a:lnTo>
                    <a:pt x="573" y="5"/>
                  </a:lnTo>
                  <a:lnTo>
                    <a:pt x="555" y="3"/>
                  </a:lnTo>
                  <a:lnTo>
                    <a:pt x="537" y="2"/>
                  </a:lnTo>
                  <a:lnTo>
                    <a:pt x="520" y="0"/>
                  </a:lnTo>
                  <a:lnTo>
                    <a:pt x="484" y="0"/>
                  </a:lnTo>
                  <a:lnTo>
                    <a:pt x="446" y="2"/>
                  </a:lnTo>
                  <a:lnTo>
                    <a:pt x="428" y="5"/>
                  </a:lnTo>
                  <a:lnTo>
                    <a:pt x="410" y="8"/>
                  </a:lnTo>
                  <a:lnTo>
                    <a:pt x="392" y="11"/>
                  </a:lnTo>
                  <a:lnTo>
                    <a:pt x="374" y="15"/>
                  </a:lnTo>
                  <a:lnTo>
                    <a:pt x="357" y="20"/>
                  </a:lnTo>
                  <a:lnTo>
                    <a:pt x="339" y="24"/>
                  </a:lnTo>
                  <a:lnTo>
                    <a:pt x="323" y="30"/>
                  </a:lnTo>
                  <a:lnTo>
                    <a:pt x="304" y="36"/>
                  </a:lnTo>
                  <a:lnTo>
                    <a:pt x="289" y="44"/>
                  </a:lnTo>
                  <a:lnTo>
                    <a:pt x="273" y="51"/>
                  </a:lnTo>
                  <a:lnTo>
                    <a:pt x="258" y="60"/>
                  </a:lnTo>
                  <a:lnTo>
                    <a:pt x="243" y="69"/>
                  </a:lnTo>
                  <a:lnTo>
                    <a:pt x="227" y="80"/>
                  </a:lnTo>
                  <a:lnTo>
                    <a:pt x="214" y="90"/>
                  </a:lnTo>
                  <a:lnTo>
                    <a:pt x="206" y="95"/>
                  </a:lnTo>
                  <a:lnTo>
                    <a:pt x="200" y="101"/>
                  </a:lnTo>
                  <a:lnTo>
                    <a:pt x="188" y="113"/>
                  </a:lnTo>
                  <a:lnTo>
                    <a:pt x="176" y="125"/>
                  </a:lnTo>
                  <a:lnTo>
                    <a:pt x="164" y="139"/>
                  </a:lnTo>
                  <a:lnTo>
                    <a:pt x="155" y="152"/>
                  </a:lnTo>
                  <a:lnTo>
                    <a:pt x="144" y="166"/>
                  </a:lnTo>
                  <a:lnTo>
                    <a:pt x="137" y="181"/>
                  </a:lnTo>
                  <a:lnTo>
                    <a:pt x="129" y="197"/>
                  </a:lnTo>
                  <a:lnTo>
                    <a:pt x="123" y="214"/>
                  </a:lnTo>
                  <a:lnTo>
                    <a:pt x="117" y="231"/>
                  </a:lnTo>
                  <a:lnTo>
                    <a:pt x="90" y="330"/>
                  </a:lnTo>
                  <a:lnTo>
                    <a:pt x="77" y="381"/>
                  </a:lnTo>
                  <a:lnTo>
                    <a:pt x="64" y="432"/>
                  </a:lnTo>
                  <a:lnTo>
                    <a:pt x="54" y="484"/>
                  </a:lnTo>
                  <a:lnTo>
                    <a:pt x="42" y="536"/>
                  </a:lnTo>
                  <a:lnTo>
                    <a:pt x="33" y="588"/>
                  </a:lnTo>
                  <a:lnTo>
                    <a:pt x="24" y="640"/>
                  </a:lnTo>
                  <a:lnTo>
                    <a:pt x="16" y="693"/>
                  </a:lnTo>
                  <a:lnTo>
                    <a:pt x="10" y="746"/>
                  </a:lnTo>
                  <a:lnTo>
                    <a:pt x="6" y="798"/>
                  </a:lnTo>
                  <a:lnTo>
                    <a:pt x="1" y="851"/>
                  </a:lnTo>
                  <a:lnTo>
                    <a:pt x="0" y="904"/>
                  </a:lnTo>
                  <a:lnTo>
                    <a:pt x="1" y="955"/>
                  </a:lnTo>
                  <a:lnTo>
                    <a:pt x="3" y="1006"/>
                  </a:lnTo>
                  <a:lnTo>
                    <a:pt x="7" y="1058"/>
                  </a:lnTo>
                  <a:lnTo>
                    <a:pt x="10" y="1073"/>
                  </a:lnTo>
                  <a:lnTo>
                    <a:pt x="13" y="1088"/>
                  </a:lnTo>
                  <a:lnTo>
                    <a:pt x="18" y="1103"/>
                  </a:lnTo>
                  <a:lnTo>
                    <a:pt x="22" y="1118"/>
                  </a:lnTo>
                  <a:lnTo>
                    <a:pt x="28" y="1134"/>
                  </a:lnTo>
                  <a:lnTo>
                    <a:pt x="36" y="1149"/>
                  </a:lnTo>
                  <a:lnTo>
                    <a:pt x="43" y="1164"/>
                  </a:lnTo>
                  <a:lnTo>
                    <a:pt x="51" y="1180"/>
                  </a:lnTo>
                  <a:lnTo>
                    <a:pt x="69" y="1208"/>
                  </a:lnTo>
                  <a:lnTo>
                    <a:pt x="80" y="1223"/>
                  </a:lnTo>
                  <a:lnTo>
                    <a:pt x="89" y="1237"/>
                  </a:lnTo>
                  <a:lnTo>
                    <a:pt x="110" y="1264"/>
                  </a:lnTo>
                  <a:lnTo>
                    <a:pt x="120" y="1276"/>
                  </a:lnTo>
                  <a:lnTo>
                    <a:pt x="131" y="1289"/>
                  </a:lnTo>
                  <a:lnTo>
                    <a:pt x="170" y="13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27" name="Freeform 1307"/>
            <p:cNvSpPr>
              <a:spLocks/>
            </p:cNvSpPr>
            <p:nvPr/>
          </p:nvSpPr>
          <p:spPr bwMode="auto">
            <a:xfrm>
              <a:off x="4096" y="2408"/>
              <a:ext cx="306" cy="67"/>
            </a:xfrm>
            <a:custGeom>
              <a:avLst/>
              <a:gdLst>
                <a:gd name="T0" fmla="*/ 5 w 613"/>
                <a:gd name="T1" fmla="*/ 44 h 134"/>
                <a:gd name="T2" fmla="*/ 38 w 613"/>
                <a:gd name="T3" fmla="*/ 74 h 134"/>
                <a:gd name="T4" fmla="*/ 54 w 613"/>
                <a:gd name="T5" fmla="*/ 86 h 134"/>
                <a:gd name="T6" fmla="*/ 71 w 613"/>
                <a:gd name="T7" fmla="*/ 95 h 134"/>
                <a:gd name="T8" fmla="*/ 107 w 613"/>
                <a:gd name="T9" fmla="*/ 111 h 134"/>
                <a:gd name="T10" fmla="*/ 145 w 613"/>
                <a:gd name="T11" fmla="*/ 122 h 134"/>
                <a:gd name="T12" fmla="*/ 183 w 613"/>
                <a:gd name="T13" fmla="*/ 126 h 134"/>
                <a:gd name="T14" fmla="*/ 222 w 613"/>
                <a:gd name="T15" fmla="*/ 128 h 134"/>
                <a:gd name="T16" fmla="*/ 261 w 613"/>
                <a:gd name="T17" fmla="*/ 123 h 134"/>
                <a:gd name="T18" fmla="*/ 302 w 613"/>
                <a:gd name="T19" fmla="*/ 116 h 134"/>
                <a:gd name="T20" fmla="*/ 341 w 613"/>
                <a:gd name="T21" fmla="*/ 105 h 134"/>
                <a:gd name="T22" fmla="*/ 382 w 613"/>
                <a:gd name="T23" fmla="*/ 93 h 134"/>
                <a:gd name="T24" fmla="*/ 462 w 613"/>
                <a:gd name="T25" fmla="*/ 63 h 134"/>
                <a:gd name="T26" fmla="*/ 611 w 613"/>
                <a:gd name="T27" fmla="*/ 0 h 134"/>
                <a:gd name="T28" fmla="*/ 613 w 613"/>
                <a:gd name="T29" fmla="*/ 6 h 134"/>
                <a:gd name="T30" fmla="*/ 463 w 613"/>
                <a:gd name="T31" fmla="*/ 69 h 134"/>
                <a:gd name="T32" fmla="*/ 383 w 613"/>
                <a:gd name="T33" fmla="*/ 99 h 134"/>
                <a:gd name="T34" fmla="*/ 343 w 613"/>
                <a:gd name="T35" fmla="*/ 111 h 134"/>
                <a:gd name="T36" fmla="*/ 302 w 613"/>
                <a:gd name="T37" fmla="*/ 122 h 134"/>
                <a:gd name="T38" fmla="*/ 261 w 613"/>
                <a:gd name="T39" fmla="*/ 129 h 134"/>
                <a:gd name="T40" fmla="*/ 222 w 613"/>
                <a:gd name="T41" fmla="*/ 134 h 134"/>
                <a:gd name="T42" fmla="*/ 183 w 613"/>
                <a:gd name="T43" fmla="*/ 132 h 134"/>
                <a:gd name="T44" fmla="*/ 143 w 613"/>
                <a:gd name="T45" fmla="*/ 128 h 134"/>
                <a:gd name="T46" fmla="*/ 106 w 613"/>
                <a:gd name="T47" fmla="*/ 117 h 134"/>
                <a:gd name="T48" fmla="*/ 70 w 613"/>
                <a:gd name="T49" fmla="*/ 101 h 134"/>
                <a:gd name="T50" fmla="*/ 50 w 613"/>
                <a:gd name="T51" fmla="*/ 90 h 134"/>
                <a:gd name="T52" fmla="*/ 33 w 613"/>
                <a:gd name="T53" fmla="*/ 78 h 134"/>
                <a:gd name="T54" fmla="*/ 0 w 613"/>
                <a:gd name="T55" fmla="*/ 48 h 134"/>
                <a:gd name="T56" fmla="*/ 5 w 613"/>
                <a:gd name="T57" fmla="*/ 4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3" h="134">
                  <a:moveTo>
                    <a:pt x="5" y="44"/>
                  </a:moveTo>
                  <a:lnTo>
                    <a:pt x="38" y="74"/>
                  </a:lnTo>
                  <a:lnTo>
                    <a:pt x="54" y="86"/>
                  </a:lnTo>
                  <a:lnTo>
                    <a:pt x="71" y="95"/>
                  </a:lnTo>
                  <a:lnTo>
                    <a:pt x="107" y="111"/>
                  </a:lnTo>
                  <a:lnTo>
                    <a:pt x="145" y="122"/>
                  </a:lnTo>
                  <a:lnTo>
                    <a:pt x="183" y="126"/>
                  </a:lnTo>
                  <a:lnTo>
                    <a:pt x="222" y="128"/>
                  </a:lnTo>
                  <a:lnTo>
                    <a:pt x="261" y="123"/>
                  </a:lnTo>
                  <a:lnTo>
                    <a:pt x="302" y="116"/>
                  </a:lnTo>
                  <a:lnTo>
                    <a:pt x="341" y="105"/>
                  </a:lnTo>
                  <a:lnTo>
                    <a:pt x="382" y="93"/>
                  </a:lnTo>
                  <a:lnTo>
                    <a:pt x="462" y="63"/>
                  </a:lnTo>
                  <a:lnTo>
                    <a:pt x="611" y="0"/>
                  </a:lnTo>
                  <a:lnTo>
                    <a:pt x="613" y="6"/>
                  </a:lnTo>
                  <a:lnTo>
                    <a:pt x="463" y="69"/>
                  </a:lnTo>
                  <a:lnTo>
                    <a:pt x="383" y="99"/>
                  </a:lnTo>
                  <a:lnTo>
                    <a:pt x="343" y="111"/>
                  </a:lnTo>
                  <a:lnTo>
                    <a:pt x="302" y="122"/>
                  </a:lnTo>
                  <a:lnTo>
                    <a:pt x="261" y="129"/>
                  </a:lnTo>
                  <a:lnTo>
                    <a:pt x="222" y="134"/>
                  </a:lnTo>
                  <a:lnTo>
                    <a:pt x="183" y="132"/>
                  </a:lnTo>
                  <a:lnTo>
                    <a:pt x="143" y="128"/>
                  </a:lnTo>
                  <a:lnTo>
                    <a:pt x="106" y="117"/>
                  </a:lnTo>
                  <a:lnTo>
                    <a:pt x="70" y="101"/>
                  </a:lnTo>
                  <a:lnTo>
                    <a:pt x="50" y="90"/>
                  </a:lnTo>
                  <a:lnTo>
                    <a:pt x="33" y="78"/>
                  </a:lnTo>
                  <a:lnTo>
                    <a:pt x="0" y="48"/>
                  </a:lnTo>
                  <a:lnTo>
                    <a:pt x="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28" name="Freeform 1308"/>
            <p:cNvSpPr>
              <a:spLocks/>
            </p:cNvSpPr>
            <p:nvPr/>
          </p:nvSpPr>
          <p:spPr bwMode="auto">
            <a:xfrm>
              <a:off x="4402" y="2281"/>
              <a:ext cx="332" cy="130"/>
            </a:xfrm>
            <a:custGeom>
              <a:avLst/>
              <a:gdLst>
                <a:gd name="T0" fmla="*/ 0 w 664"/>
                <a:gd name="T1" fmla="*/ 255 h 261"/>
                <a:gd name="T2" fmla="*/ 168 w 664"/>
                <a:gd name="T3" fmla="*/ 193 h 261"/>
                <a:gd name="T4" fmla="*/ 334 w 664"/>
                <a:gd name="T5" fmla="*/ 136 h 261"/>
                <a:gd name="T6" fmla="*/ 418 w 664"/>
                <a:gd name="T7" fmla="*/ 106 h 261"/>
                <a:gd name="T8" fmla="*/ 500 w 664"/>
                <a:gd name="T9" fmla="*/ 74 h 261"/>
                <a:gd name="T10" fmla="*/ 663 w 664"/>
                <a:gd name="T11" fmla="*/ 0 h 261"/>
                <a:gd name="T12" fmla="*/ 664 w 664"/>
                <a:gd name="T13" fmla="*/ 6 h 261"/>
                <a:gd name="T14" fmla="*/ 501 w 664"/>
                <a:gd name="T15" fmla="*/ 80 h 261"/>
                <a:gd name="T16" fmla="*/ 420 w 664"/>
                <a:gd name="T17" fmla="*/ 112 h 261"/>
                <a:gd name="T18" fmla="*/ 335 w 664"/>
                <a:gd name="T19" fmla="*/ 142 h 261"/>
                <a:gd name="T20" fmla="*/ 169 w 664"/>
                <a:gd name="T21" fmla="*/ 199 h 261"/>
                <a:gd name="T22" fmla="*/ 2 w 664"/>
                <a:gd name="T23" fmla="*/ 261 h 261"/>
                <a:gd name="T24" fmla="*/ 0 w 664"/>
                <a:gd name="T25" fmla="*/ 25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4" h="261">
                  <a:moveTo>
                    <a:pt x="0" y="255"/>
                  </a:moveTo>
                  <a:lnTo>
                    <a:pt x="168" y="193"/>
                  </a:lnTo>
                  <a:lnTo>
                    <a:pt x="334" y="136"/>
                  </a:lnTo>
                  <a:lnTo>
                    <a:pt x="418" y="106"/>
                  </a:lnTo>
                  <a:lnTo>
                    <a:pt x="500" y="74"/>
                  </a:lnTo>
                  <a:lnTo>
                    <a:pt x="663" y="0"/>
                  </a:lnTo>
                  <a:lnTo>
                    <a:pt x="664" y="6"/>
                  </a:lnTo>
                  <a:lnTo>
                    <a:pt x="501" y="80"/>
                  </a:lnTo>
                  <a:lnTo>
                    <a:pt x="420" y="112"/>
                  </a:lnTo>
                  <a:lnTo>
                    <a:pt x="335" y="142"/>
                  </a:lnTo>
                  <a:lnTo>
                    <a:pt x="169" y="199"/>
                  </a:lnTo>
                  <a:lnTo>
                    <a:pt x="2" y="261"/>
                  </a:lnTo>
                  <a:lnTo>
                    <a:pt x="0"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29" name="Freeform 1309"/>
            <p:cNvSpPr>
              <a:spLocks/>
            </p:cNvSpPr>
            <p:nvPr/>
          </p:nvSpPr>
          <p:spPr bwMode="auto">
            <a:xfrm>
              <a:off x="4402" y="2408"/>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0" name="Freeform 1310"/>
            <p:cNvSpPr>
              <a:spLocks/>
            </p:cNvSpPr>
            <p:nvPr/>
          </p:nvSpPr>
          <p:spPr bwMode="auto">
            <a:xfrm>
              <a:off x="4732" y="2155"/>
              <a:ext cx="144" cy="129"/>
            </a:xfrm>
            <a:custGeom>
              <a:avLst/>
              <a:gdLst>
                <a:gd name="T0" fmla="*/ 0 w 289"/>
                <a:gd name="T1" fmla="*/ 253 h 257"/>
                <a:gd name="T2" fmla="*/ 41 w 289"/>
                <a:gd name="T3" fmla="*/ 230 h 257"/>
                <a:gd name="T4" fmla="*/ 80 w 289"/>
                <a:gd name="T5" fmla="*/ 203 h 257"/>
                <a:gd name="T6" fmla="*/ 118 w 289"/>
                <a:gd name="T7" fmla="*/ 173 h 257"/>
                <a:gd name="T8" fmla="*/ 153 w 289"/>
                <a:gd name="T9" fmla="*/ 141 h 257"/>
                <a:gd name="T10" fmla="*/ 221 w 289"/>
                <a:gd name="T11" fmla="*/ 72 h 257"/>
                <a:gd name="T12" fmla="*/ 284 w 289"/>
                <a:gd name="T13" fmla="*/ 0 h 257"/>
                <a:gd name="T14" fmla="*/ 289 w 289"/>
                <a:gd name="T15" fmla="*/ 4 h 257"/>
                <a:gd name="T16" fmla="*/ 225 w 289"/>
                <a:gd name="T17" fmla="*/ 77 h 257"/>
                <a:gd name="T18" fmla="*/ 157 w 289"/>
                <a:gd name="T19" fmla="*/ 146 h 257"/>
                <a:gd name="T20" fmla="*/ 123 w 289"/>
                <a:gd name="T21" fmla="*/ 178 h 257"/>
                <a:gd name="T22" fmla="*/ 85 w 289"/>
                <a:gd name="T23" fmla="*/ 208 h 257"/>
                <a:gd name="T24" fmla="*/ 46 w 289"/>
                <a:gd name="T25" fmla="*/ 235 h 257"/>
                <a:gd name="T26" fmla="*/ 3 w 289"/>
                <a:gd name="T27" fmla="*/ 257 h 257"/>
                <a:gd name="T28" fmla="*/ 0 w 289"/>
                <a:gd name="T29" fmla="*/ 25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257">
                  <a:moveTo>
                    <a:pt x="0" y="253"/>
                  </a:moveTo>
                  <a:lnTo>
                    <a:pt x="41" y="230"/>
                  </a:lnTo>
                  <a:lnTo>
                    <a:pt x="80" y="203"/>
                  </a:lnTo>
                  <a:lnTo>
                    <a:pt x="118" y="173"/>
                  </a:lnTo>
                  <a:lnTo>
                    <a:pt x="153" y="141"/>
                  </a:lnTo>
                  <a:lnTo>
                    <a:pt x="221" y="72"/>
                  </a:lnTo>
                  <a:lnTo>
                    <a:pt x="284" y="0"/>
                  </a:lnTo>
                  <a:lnTo>
                    <a:pt x="289" y="4"/>
                  </a:lnTo>
                  <a:lnTo>
                    <a:pt x="225" y="77"/>
                  </a:lnTo>
                  <a:lnTo>
                    <a:pt x="157" y="146"/>
                  </a:lnTo>
                  <a:lnTo>
                    <a:pt x="123" y="178"/>
                  </a:lnTo>
                  <a:lnTo>
                    <a:pt x="85" y="208"/>
                  </a:lnTo>
                  <a:lnTo>
                    <a:pt x="46" y="235"/>
                  </a:lnTo>
                  <a:lnTo>
                    <a:pt x="3" y="257"/>
                  </a:lnTo>
                  <a:lnTo>
                    <a:pt x="0"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1" name="Freeform 1311"/>
            <p:cNvSpPr>
              <a:spLocks/>
            </p:cNvSpPr>
            <p:nvPr/>
          </p:nvSpPr>
          <p:spPr bwMode="auto">
            <a:xfrm>
              <a:off x="4732" y="2281"/>
              <a:ext cx="2" cy="3"/>
            </a:xfrm>
            <a:custGeom>
              <a:avLst/>
              <a:gdLst>
                <a:gd name="T0" fmla="*/ 3 w 3"/>
                <a:gd name="T1" fmla="*/ 6 h 6"/>
                <a:gd name="T2" fmla="*/ 0 w 3"/>
                <a:gd name="T3" fmla="*/ 2 h 6"/>
                <a:gd name="T4" fmla="*/ 2 w 3"/>
                <a:gd name="T5" fmla="*/ 0 h 6"/>
                <a:gd name="T6" fmla="*/ 3 w 3"/>
                <a:gd name="T7" fmla="*/ 6 h 6"/>
              </a:gdLst>
              <a:ahLst/>
              <a:cxnLst>
                <a:cxn ang="0">
                  <a:pos x="T0" y="T1"/>
                </a:cxn>
                <a:cxn ang="0">
                  <a:pos x="T2" y="T3"/>
                </a:cxn>
                <a:cxn ang="0">
                  <a:pos x="T4" y="T5"/>
                </a:cxn>
                <a:cxn ang="0">
                  <a:pos x="T6" y="T7"/>
                </a:cxn>
              </a:cxnLst>
              <a:rect l="0" t="0" r="r" b="b"/>
              <a:pathLst>
                <a:path w="3" h="6">
                  <a:moveTo>
                    <a:pt x="3" y="6"/>
                  </a:moveTo>
                  <a:lnTo>
                    <a:pt x="0" y="2"/>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2" name="Freeform 1312"/>
            <p:cNvSpPr>
              <a:spLocks/>
            </p:cNvSpPr>
            <p:nvPr/>
          </p:nvSpPr>
          <p:spPr bwMode="auto">
            <a:xfrm>
              <a:off x="4874" y="2075"/>
              <a:ext cx="42" cy="82"/>
            </a:xfrm>
            <a:custGeom>
              <a:avLst/>
              <a:gdLst>
                <a:gd name="T0" fmla="*/ 0 w 85"/>
                <a:gd name="T1" fmla="*/ 160 h 164"/>
                <a:gd name="T2" fmla="*/ 14 w 85"/>
                <a:gd name="T3" fmla="*/ 140 h 164"/>
                <a:gd name="T4" fmla="*/ 26 w 85"/>
                <a:gd name="T5" fmla="*/ 116 h 164"/>
                <a:gd name="T6" fmla="*/ 45 w 85"/>
                <a:gd name="T7" fmla="*/ 63 h 164"/>
                <a:gd name="T8" fmla="*/ 64 w 85"/>
                <a:gd name="T9" fmla="*/ 18 h 164"/>
                <a:gd name="T10" fmla="*/ 71 w 85"/>
                <a:gd name="T11" fmla="*/ 5 h 164"/>
                <a:gd name="T12" fmla="*/ 80 w 85"/>
                <a:gd name="T13" fmla="*/ 0 h 164"/>
                <a:gd name="T14" fmla="*/ 85 w 85"/>
                <a:gd name="T15" fmla="*/ 5 h 164"/>
                <a:gd name="T16" fmla="*/ 76 w 85"/>
                <a:gd name="T17" fmla="*/ 9 h 164"/>
                <a:gd name="T18" fmla="*/ 68 w 85"/>
                <a:gd name="T19" fmla="*/ 23 h 164"/>
                <a:gd name="T20" fmla="*/ 50 w 85"/>
                <a:gd name="T21" fmla="*/ 66 h 164"/>
                <a:gd name="T22" fmla="*/ 30 w 85"/>
                <a:gd name="T23" fmla="*/ 121 h 164"/>
                <a:gd name="T24" fmla="*/ 18 w 85"/>
                <a:gd name="T25" fmla="*/ 145 h 164"/>
                <a:gd name="T26" fmla="*/ 5 w 85"/>
                <a:gd name="T27" fmla="*/ 164 h 164"/>
                <a:gd name="T28" fmla="*/ 0 w 85"/>
                <a:gd name="T29" fmla="*/ 16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64">
                  <a:moveTo>
                    <a:pt x="0" y="160"/>
                  </a:moveTo>
                  <a:lnTo>
                    <a:pt x="14" y="140"/>
                  </a:lnTo>
                  <a:lnTo>
                    <a:pt x="26" y="116"/>
                  </a:lnTo>
                  <a:lnTo>
                    <a:pt x="45" y="63"/>
                  </a:lnTo>
                  <a:lnTo>
                    <a:pt x="64" y="18"/>
                  </a:lnTo>
                  <a:lnTo>
                    <a:pt x="71" y="5"/>
                  </a:lnTo>
                  <a:lnTo>
                    <a:pt x="80" y="0"/>
                  </a:lnTo>
                  <a:lnTo>
                    <a:pt x="85" y="5"/>
                  </a:lnTo>
                  <a:lnTo>
                    <a:pt x="76" y="9"/>
                  </a:lnTo>
                  <a:lnTo>
                    <a:pt x="68" y="23"/>
                  </a:lnTo>
                  <a:lnTo>
                    <a:pt x="50" y="66"/>
                  </a:lnTo>
                  <a:lnTo>
                    <a:pt x="30" y="121"/>
                  </a:lnTo>
                  <a:lnTo>
                    <a:pt x="18" y="145"/>
                  </a:lnTo>
                  <a:lnTo>
                    <a:pt x="5" y="164"/>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3" name="Freeform 1313"/>
            <p:cNvSpPr>
              <a:spLocks/>
            </p:cNvSpPr>
            <p:nvPr/>
          </p:nvSpPr>
          <p:spPr bwMode="auto">
            <a:xfrm>
              <a:off x="4874" y="2155"/>
              <a:ext cx="2" cy="2"/>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4" name="Freeform 1314"/>
            <p:cNvSpPr>
              <a:spLocks/>
            </p:cNvSpPr>
            <p:nvPr/>
          </p:nvSpPr>
          <p:spPr bwMode="auto">
            <a:xfrm>
              <a:off x="4597" y="1872"/>
              <a:ext cx="319" cy="205"/>
            </a:xfrm>
            <a:custGeom>
              <a:avLst/>
              <a:gdLst>
                <a:gd name="T0" fmla="*/ 637 w 637"/>
                <a:gd name="T1" fmla="*/ 412 h 412"/>
                <a:gd name="T2" fmla="*/ 586 w 637"/>
                <a:gd name="T3" fmla="*/ 406 h 412"/>
                <a:gd name="T4" fmla="*/ 538 w 637"/>
                <a:gd name="T5" fmla="*/ 395 h 412"/>
                <a:gd name="T6" fmla="*/ 492 w 637"/>
                <a:gd name="T7" fmla="*/ 380 h 412"/>
                <a:gd name="T8" fmla="*/ 448 w 637"/>
                <a:gd name="T9" fmla="*/ 362 h 412"/>
                <a:gd name="T10" fmla="*/ 408 w 637"/>
                <a:gd name="T11" fmla="*/ 341 h 412"/>
                <a:gd name="T12" fmla="*/ 367 w 637"/>
                <a:gd name="T13" fmla="*/ 317 h 412"/>
                <a:gd name="T14" fmla="*/ 329 w 637"/>
                <a:gd name="T15" fmla="*/ 290 h 412"/>
                <a:gd name="T16" fmla="*/ 292 w 637"/>
                <a:gd name="T17" fmla="*/ 261 h 412"/>
                <a:gd name="T18" fmla="*/ 222 w 637"/>
                <a:gd name="T19" fmla="*/ 199 h 412"/>
                <a:gd name="T20" fmla="*/ 151 w 637"/>
                <a:gd name="T21" fmla="*/ 133 h 412"/>
                <a:gd name="T22" fmla="*/ 77 w 637"/>
                <a:gd name="T23" fmla="*/ 68 h 412"/>
                <a:gd name="T24" fmla="*/ 0 w 637"/>
                <a:gd name="T25" fmla="*/ 5 h 412"/>
                <a:gd name="T26" fmla="*/ 5 w 637"/>
                <a:gd name="T27" fmla="*/ 0 h 412"/>
                <a:gd name="T28" fmla="*/ 82 w 637"/>
                <a:gd name="T29" fmla="*/ 64 h 412"/>
                <a:gd name="T30" fmla="*/ 154 w 637"/>
                <a:gd name="T31" fmla="*/ 128 h 412"/>
                <a:gd name="T32" fmla="*/ 225 w 637"/>
                <a:gd name="T33" fmla="*/ 195 h 412"/>
                <a:gd name="T34" fmla="*/ 296 w 637"/>
                <a:gd name="T35" fmla="*/ 257 h 412"/>
                <a:gd name="T36" fmla="*/ 334 w 637"/>
                <a:gd name="T37" fmla="*/ 285 h 412"/>
                <a:gd name="T38" fmla="*/ 372 w 637"/>
                <a:gd name="T39" fmla="*/ 312 h 412"/>
                <a:gd name="T40" fmla="*/ 411 w 637"/>
                <a:gd name="T41" fmla="*/ 336 h 412"/>
                <a:gd name="T42" fmla="*/ 452 w 637"/>
                <a:gd name="T43" fmla="*/ 357 h 412"/>
                <a:gd name="T44" fmla="*/ 495 w 637"/>
                <a:gd name="T45" fmla="*/ 376 h 412"/>
                <a:gd name="T46" fmla="*/ 541 w 637"/>
                <a:gd name="T47" fmla="*/ 391 h 412"/>
                <a:gd name="T48" fmla="*/ 586 w 637"/>
                <a:gd name="T49" fmla="*/ 401 h 412"/>
                <a:gd name="T50" fmla="*/ 637 w 637"/>
                <a:gd name="T51" fmla="*/ 407 h 412"/>
                <a:gd name="T52" fmla="*/ 637 w 637"/>
                <a:gd name="T53" fmla="*/ 412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7" h="412">
                  <a:moveTo>
                    <a:pt x="637" y="412"/>
                  </a:moveTo>
                  <a:lnTo>
                    <a:pt x="586" y="406"/>
                  </a:lnTo>
                  <a:lnTo>
                    <a:pt x="538" y="395"/>
                  </a:lnTo>
                  <a:lnTo>
                    <a:pt x="492" y="380"/>
                  </a:lnTo>
                  <a:lnTo>
                    <a:pt x="448" y="362"/>
                  </a:lnTo>
                  <a:lnTo>
                    <a:pt x="408" y="341"/>
                  </a:lnTo>
                  <a:lnTo>
                    <a:pt x="367" y="317"/>
                  </a:lnTo>
                  <a:lnTo>
                    <a:pt x="329" y="290"/>
                  </a:lnTo>
                  <a:lnTo>
                    <a:pt x="292" y="261"/>
                  </a:lnTo>
                  <a:lnTo>
                    <a:pt x="222" y="199"/>
                  </a:lnTo>
                  <a:lnTo>
                    <a:pt x="151" y="133"/>
                  </a:lnTo>
                  <a:lnTo>
                    <a:pt x="77" y="68"/>
                  </a:lnTo>
                  <a:lnTo>
                    <a:pt x="0" y="5"/>
                  </a:lnTo>
                  <a:lnTo>
                    <a:pt x="5" y="0"/>
                  </a:lnTo>
                  <a:lnTo>
                    <a:pt x="82" y="64"/>
                  </a:lnTo>
                  <a:lnTo>
                    <a:pt x="154" y="128"/>
                  </a:lnTo>
                  <a:lnTo>
                    <a:pt x="225" y="195"/>
                  </a:lnTo>
                  <a:lnTo>
                    <a:pt x="296" y="257"/>
                  </a:lnTo>
                  <a:lnTo>
                    <a:pt x="334" y="285"/>
                  </a:lnTo>
                  <a:lnTo>
                    <a:pt x="372" y="312"/>
                  </a:lnTo>
                  <a:lnTo>
                    <a:pt x="411" y="336"/>
                  </a:lnTo>
                  <a:lnTo>
                    <a:pt x="452" y="357"/>
                  </a:lnTo>
                  <a:lnTo>
                    <a:pt x="495" y="376"/>
                  </a:lnTo>
                  <a:lnTo>
                    <a:pt x="541" y="391"/>
                  </a:lnTo>
                  <a:lnTo>
                    <a:pt x="586" y="401"/>
                  </a:lnTo>
                  <a:lnTo>
                    <a:pt x="637" y="407"/>
                  </a:lnTo>
                  <a:lnTo>
                    <a:pt x="637" y="4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5" name="Freeform 1315"/>
            <p:cNvSpPr>
              <a:spLocks/>
            </p:cNvSpPr>
            <p:nvPr/>
          </p:nvSpPr>
          <p:spPr bwMode="auto">
            <a:xfrm>
              <a:off x="4914" y="2075"/>
              <a:ext cx="5" cy="2"/>
            </a:xfrm>
            <a:custGeom>
              <a:avLst/>
              <a:gdLst>
                <a:gd name="T0" fmla="*/ 5 w 11"/>
                <a:gd name="T1" fmla="*/ 5 h 5"/>
                <a:gd name="T2" fmla="*/ 11 w 11"/>
                <a:gd name="T3" fmla="*/ 2 h 5"/>
                <a:gd name="T4" fmla="*/ 3 w 11"/>
                <a:gd name="T5" fmla="*/ 0 h 5"/>
                <a:gd name="T6" fmla="*/ 3 w 11"/>
                <a:gd name="T7" fmla="*/ 5 h 5"/>
                <a:gd name="T8" fmla="*/ 0 w 11"/>
                <a:gd name="T9" fmla="*/ 0 h 5"/>
                <a:gd name="T10" fmla="*/ 5 w 11"/>
                <a:gd name="T11" fmla="*/ 5 h 5"/>
              </a:gdLst>
              <a:ahLst/>
              <a:cxnLst>
                <a:cxn ang="0">
                  <a:pos x="T0" y="T1"/>
                </a:cxn>
                <a:cxn ang="0">
                  <a:pos x="T2" y="T3"/>
                </a:cxn>
                <a:cxn ang="0">
                  <a:pos x="T4" y="T5"/>
                </a:cxn>
                <a:cxn ang="0">
                  <a:pos x="T6" y="T7"/>
                </a:cxn>
                <a:cxn ang="0">
                  <a:pos x="T8" y="T9"/>
                </a:cxn>
                <a:cxn ang="0">
                  <a:pos x="T10" y="T11"/>
                </a:cxn>
              </a:cxnLst>
              <a:rect l="0" t="0" r="r" b="b"/>
              <a:pathLst>
                <a:path w="11" h="5">
                  <a:moveTo>
                    <a:pt x="5" y="5"/>
                  </a:moveTo>
                  <a:lnTo>
                    <a:pt x="11" y="2"/>
                  </a:lnTo>
                  <a:lnTo>
                    <a:pt x="3" y="0"/>
                  </a:lnTo>
                  <a:lnTo>
                    <a:pt x="3" y="5"/>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6" name="Freeform 1316"/>
            <p:cNvSpPr>
              <a:spLocks/>
            </p:cNvSpPr>
            <p:nvPr/>
          </p:nvSpPr>
          <p:spPr bwMode="auto">
            <a:xfrm>
              <a:off x="4307" y="1772"/>
              <a:ext cx="292" cy="102"/>
            </a:xfrm>
            <a:custGeom>
              <a:avLst/>
              <a:gdLst>
                <a:gd name="T0" fmla="*/ 579 w 584"/>
                <a:gd name="T1" fmla="*/ 205 h 205"/>
                <a:gd name="T2" fmla="*/ 548 w 584"/>
                <a:gd name="T3" fmla="*/ 181 h 205"/>
                <a:gd name="T4" fmla="*/ 516 w 584"/>
                <a:gd name="T5" fmla="*/ 160 h 205"/>
                <a:gd name="T6" fmla="*/ 446 w 584"/>
                <a:gd name="T7" fmla="*/ 124 h 205"/>
                <a:gd name="T8" fmla="*/ 377 w 584"/>
                <a:gd name="T9" fmla="*/ 93 h 205"/>
                <a:gd name="T10" fmla="*/ 305 w 584"/>
                <a:gd name="T11" fmla="*/ 69 h 205"/>
                <a:gd name="T12" fmla="*/ 231 w 584"/>
                <a:gd name="T13" fmla="*/ 50 h 205"/>
                <a:gd name="T14" fmla="*/ 155 w 584"/>
                <a:gd name="T15" fmla="*/ 33 h 205"/>
                <a:gd name="T16" fmla="*/ 0 w 584"/>
                <a:gd name="T17" fmla="*/ 5 h 205"/>
                <a:gd name="T18" fmla="*/ 0 w 584"/>
                <a:gd name="T19" fmla="*/ 0 h 205"/>
                <a:gd name="T20" fmla="*/ 155 w 584"/>
                <a:gd name="T21" fmla="*/ 29 h 205"/>
                <a:gd name="T22" fmla="*/ 231 w 584"/>
                <a:gd name="T23" fmla="*/ 45 h 205"/>
                <a:gd name="T24" fmla="*/ 308 w 584"/>
                <a:gd name="T25" fmla="*/ 65 h 205"/>
                <a:gd name="T26" fmla="*/ 380 w 584"/>
                <a:gd name="T27" fmla="*/ 89 h 205"/>
                <a:gd name="T28" fmla="*/ 449 w 584"/>
                <a:gd name="T29" fmla="*/ 119 h 205"/>
                <a:gd name="T30" fmla="*/ 519 w 584"/>
                <a:gd name="T31" fmla="*/ 155 h 205"/>
                <a:gd name="T32" fmla="*/ 552 w 584"/>
                <a:gd name="T33" fmla="*/ 176 h 205"/>
                <a:gd name="T34" fmla="*/ 584 w 584"/>
                <a:gd name="T35" fmla="*/ 200 h 205"/>
                <a:gd name="T36" fmla="*/ 579 w 584"/>
                <a:gd name="T3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4" h="205">
                  <a:moveTo>
                    <a:pt x="579" y="205"/>
                  </a:moveTo>
                  <a:lnTo>
                    <a:pt x="548" y="181"/>
                  </a:lnTo>
                  <a:lnTo>
                    <a:pt x="516" y="160"/>
                  </a:lnTo>
                  <a:lnTo>
                    <a:pt x="446" y="124"/>
                  </a:lnTo>
                  <a:lnTo>
                    <a:pt x="377" y="93"/>
                  </a:lnTo>
                  <a:lnTo>
                    <a:pt x="305" y="69"/>
                  </a:lnTo>
                  <a:lnTo>
                    <a:pt x="231" y="50"/>
                  </a:lnTo>
                  <a:lnTo>
                    <a:pt x="155" y="33"/>
                  </a:lnTo>
                  <a:lnTo>
                    <a:pt x="0" y="5"/>
                  </a:lnTo>
                  <a:lnTo>
                    <a:pt x="0" y="0"/>
                  </a:lnTo>
                  <a:lnTo>
                    <a:pt x="155" y="29"/>
                  </a:lnTo>
                  <a:lnTo>
                    <a:pt x="231" y="45"/>
                  </a:lnTo>
                  <a:lnTo>
                    <a:pt x="308" y="65"/>
                  </a:lnTo>
                  <a:lnTo>
                    <a:pt x="380" y="89"/>
                  </a:lnTo>
                  <a:lnTo>
                    <a:pt x="449" y="119"/>
                  </a:lnTo>
                  <a:lnTo>
                    <a:pt x="519" y="155"/>
                  </a:lnTo>
                  <a:lnTo>
                    <a:pt x="552" y="176"/>
                  </a:lnTo>
                  <a:lnTo>
                    <a:pt x="584" y="200"/>
                  </a:lnTo>
                  <a:lnTo>
                    <a:pt x="579" y="2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7" name="Freeform 1317"/>
            <p:cNvSpPr>
              <a:spLocks/>
            </p:cNvSpPr>
            <p:nvPr/>
          </p:nvSpPr>
          <p:spPr bwMode="auto">
            <a:xfrm>
              <a:off x="4597" y="1872"/>
              <a:ext cx="2" cy="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8" name="Freeform 1318"/>
            <p:cNvSpPr>
              <a:spLocks/>
            </p:cNvSpPr>
            <p:nvPr/>
          </p:nvSpPr>
          <p:spPr bwMode="auto">
            <a:xfrm>
              <a:off x="4070" y="1768"/>
              <a:ext cx="237" cy="116"/>
            </a:xfrm>
            <a:custGeom>
              <a:avLst/>
              <a:gdLst>
                <a:gd name="T0" fmla="*/ 476 w 476"/>
                <a:gd name="T1" fmla="*/ 12 h 232"/>
                <a:gd name="T2" fmla="*/ 441 w 476"/>
                <a:gd name="T3" fmla="*/ 7 h 232"/>
                <a:gd name="T4" fmla="*/ 405 w 476"/>
                <a:gd name="T5" fmla="*/ 4 h 232"/>
                <a:gd name="T6" fmla="*/ 369 w 476"/>
                <a:gd name="T7" fmla="*/ 4 h 232"/>
                <a:gd name="T8" fmla="*/ 332 w 476"/>
                <a:gd name="T9" fmla="*/ 6 h 232"/>
                <a:gd name="T10" fmla="*/ 298 w 476"/>
                <a:gd name="T11" fmla="*/ 12 h 232"/>
                <a:gd name="T12" fmla="*/ 261 w 476"/>
                <a:gd name="T13" fmla="*/ 18 h 232"/>
                <a:gd name="T14" fmla="*/ 227 w 476"/>
                <a:gd name="T15" fmla="*/ 28 h 232"/>
                <a:gd name="T16" fmla="*/ 192 w 476"/>
                <a:gd name="T17" fmla="*/ 40 h 232"/>
                <a:gd name="T18" fmla="*/ 160 w 476"/>
                <a:gd name="T19" fmla="*/ 55 h 232"/>
                <a:gd name="T20" fmla="*/ 129 w 476"/>
                <a:gd name="T21" fmla="*/ 73 h 232"/>
                <a:gd name="T22" fmla="*/ 101 w 476"/>
                <a:gd name="T23" fmla="*/ 94 h 232"/>
                <a:gd name="T24" fmla="*/ 74 w 476"/>
                <a:gd name="T25" fmla="*/ 117 h 232"/>
                <a:gd name="T26" fmla="*/ 52 w 476"/>
                <a:gd name="T27" fmla="*/ 143 h 232"/>
                <a:gd name="T28" fmla="*/ 32 w 476"/>
                <a:gd name="T29" fmla="*/ 170 h 232"/>
                <a:gd name="T30" fmla="*/ 18 w 476"/>
                <a:gd name="T31" fmla="*/ 198 h 232"/>
                <a:gd name="T32" fmla="*/ 6 w 476"/>
                <a:gd name="T33" fmla="*/ 232 h 232"/>
                <a:gd name="T34" fmla="*/ 0 w 476"/>
                <a:gd name="T35" fmla="*/ 230 h 232"/>
                <a:gd name="T36" fmla="*/ 12 w 476"/>
                <a:gd name="T37" fmla="*/ 197 h 232"/>
                <a:gd name="T38" fmla="*/ 27 w 476"/>
                <a:gd name="T39" fmla="*/ 165 h 232"/>
                <a:gd name="T40" fmla="*/ 47 w 476"/>
                <a:gd name="T41" fmla="*/ 138 h 232"/>
                <a:gd name="T42" fmla="*/ 70 w 476"/>
                <a:gd name="T43" fmla="*/ 113 h 232"/>
                <a:gd name="T44" fmla="*/ 97 w 476"/>
                <a:gd name="T45" fmla="*/ 90 h 232"/>
                <a:gd name="T46" fmla="*/ 124 w 476"/>
                <a:gd name="T47" fmla="*/ 69 h 232"/>
                <a:gd name="T48" fmla="*/ 156 w 476"/>
                <a:gd name="T49" fmla="*/ 51 h 232"/>
                <a:gd name="T50" fmla="*/ 187 w 476"/>
                <a:gd name="T51" fmla="*/ 36 h 232"/>
                <a:gd name="T52" fmla="*/ 224 w 476"/>
                <a:gd name="T53" fmla="*/ 24 h 232"/>
                <a:gd name="T54" fmla="*/ 258 w 476"/>
                <a:gd name="T55" fmla="*/ 13 h 232"/>
                <a:gd name="T56" fmla="*/ 295 w 476"/>
                <a:gd name="T57" fmla="*/ 7 h 232"/>
                <a:gd name="T58" fmla="*/ 332 w 476"/>
                <a:gd name="T59" fmla="*/ 1 h 232"/>
                <a:gd name="T60" fmla="*/ 369 w 476"/>
                <a:gd name="T61" fmla="*/ 0 h 232"/>
                <a:gd name="T62" fmla="*/ 405 w 476"/>
                <a:gd name="T63" fmla="*/ 0 h 232"/>
                <a:gd name="T64" fmla="*/ 441 w 476"/>
                <a:gd name="T65" fmla="*/ 3 h 232"/>
                <a:gd name="T66" fmla="*/ 476 w 476"/>
                <a:gd name="T67" fmla="*/ 7 h 232"/>
                <a:gd name="T68" fmla="*/ 476 w 476"/>
                <a:gd name="T69" fmla="*/ 1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6" h="232">
                  <a:moveTo>
                    <a:pt x="476" y="12"/>
                  </a:moveTo>
                  <a:lnTo>
                    <a:pt x="441" y="7"/>
                  </a:lnTo>
                  <a:lnTo>
                    <a:pt x="405" y="4"/>
                  </a:lnTo>
                  <a:lnTo>
                    <a:pt x="369" y="4"/>
                  </a:lnTo>
                  <a:lnTo>
                    <a:pt x="332" y="6"/>
                  </a:lnTo>
                  <a:lnTo>
                    <a:pt x="298" y="12"/>
                  </a:lnTo>
                  <a:lnTo>
                    <a:pt x="261" y="18"/>
                  </a:lnTo>
                  <a:lnTo>
                    <a:pt x="227" y="28"/>
                  </a:lnTo>
                  <a:lnTo>
                    <a:pt x="192" y="40"/>
                  </a:lnTo>
                  <a:lnTo>
                    <a:pt x="160" y="55"/>
                  </a:lnTo>
                  <a:lnTo>
                    <a:pt x="129" y="73"/>
                  </a:lnTo>
                  <a:lnTo>
                    <a:pt x="101" y="94"/>
                  </a:lnTo>
                  <a:lnTo>
                    <a:pt x="74" y="117"/>
                  </a:lnTo>
                  <a:lnTo>
                    <a:pt x="52" y="143"/>
                  </a:lnTo>
                  <a:lnTo>
                    <a:pt x="32" y="170"/>
                  </a:lnTo>
                  <a:lnTo>
                    <a:pt x="18" y="198"/>
                  </a:lnTo>
                  <a:lnTo>
                    <a:pt x="6" y="232"/>
                  </a:lnTo>
                  <a:lnTo>
                    <a:pt x="0" y="230"/>
                  </a:lnTo>
                  <a:lnTo>
                    <a:pt x="12" y="197"/>
                  </a:lnTo>
                  <a:lnTo>
                    <a:pt x="27" y="165"/>
                  </a:lnTo>
                  <a:lnTo>
                    <a:pt x="47" y="138"/>
                  </a:lnTo>
                  <a:lnTo>
                    <a:pt x="70" y="113"/>
                  </a:lnTo>
                  <a:lnTo>
                    <a:pt x="97" y="90"/>
                  </a:lnTo>
                  <a:lnTo>
                    <a:pt x="124" y="69"/>
                  </a:lnTo>
                  <a:lnTo>
                    <a:pt x="156" y="51"/>
                  </a:lnTo>
                  <a:lnTo>
                    <a:pt x="187" y="36"/>
                  </a:lnTo>
                  <a:lnTo>
                    <a:pt x="224" y="24"/>
                  </a:lnTo>
                  <a:lnTo>
                    <a:pt x="258" y="13"/>
                  </a:lnTo>
                  <a:lnTo>
                    <a:pt x="295" y="7"/>
                  </a:lnTo>
                  <a:lnTo>
                    <a:pt x="332" y="1"/>
                  </a:lnTo>
                  <a:lnTo>
                    <a:pt x="369" y="0"/>
                  </a:lnTo>
                  <a:lnTo>
                    <a:pt x="405" y="0"/>
                  </a:lnTo>
                  <a:lnTo>
                    <a:pt x="441" y="3"/>
                  </a:lnTo>
                  <a:lnTo>
                    <a:pt x="476" y="7"/>
                  </a:lnTo>
                  <a:lnTo>
                    <a:pt x="47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39" name="Freeform 1319"/>
            <p:cNvSpPr>
              <a:spLocks/>
            </p:cNvSpPr>
            <p:nvPr/>
          </p:nvSpPr>
          <p:spPr bwMode="auto">
            <a:xfrm>
              <a:off x="4307" y="1772"/>
              <a:ext cx="1" cy="2"/>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0" name="Freeform 1320"/>
            <p:cNvSpPr>
              <a:spLocks/>
            </p:cNvSpPr>
            <p:nvPr/>
          </p:nvSpPr>
          <p:spPr bwMode="auto">
            <a:xfrm>
              <a:off x="4012" y="1883"/>
              <a:ext cx="61" cy="414"/>
            </a:xfrm>
            <a:custGeom>
              <a:avLst/>
              <a:gdLst>
                <a:gd name="T0" fmla="*/ 122 w 122"/>
                <a:gd name="T1" fmla="*/ 2 h 829"/>
                <a:gd name="T2" fmla="*/ 69 w 122"/>
                <a:gd name="T3" fmla="*/ 203 h 829"/>
                <a:gd name="T4" fmla="*/ 47 w 122"/>
                <a:gd name="T5" fmla="*/ 306 h 829"/>
                <a:gd name="T6" fmla="*/ 38 w 122"/>
                <a:gd name="T7" fmla="*/ 359 h 829"/>
                <a:gd name="T8" fmla="*/ 29 w 122"/>
                <a:gd name="T9" fmla="*/ 411 h 829"/>
                <a:gd name="T10" fmla="*/ 15 w 122"/>
                <a:gd name="T11" fmla="*/ 517 h 829"/>
                <a:gd name="T12" fmla="*/ 6 w 122"/>
                <a:gd name="T13" fmla="*/ 622 h 829"/>
                <a:gd name="T14" fmla="*/ 6 w 122"/>
                <a:gd name="T15" fmla="*/ 726 h 829"/>
                <a:gd name="T16" fmla="*/ 8 w 122"/>
                <a:gd name="T17" fmla="*/ 777 h 829"/>
                <a:gd name="T18" fmla="*/ 12 w 122"/>
                <a:gd name="T19" fmla="*/ 829 h 829"/>
                <a:gd name="T20" fmla="*/ 6 w 122"/>
                <a:gd name="T21" fmla="*/ 829 h 829"/>
                <a:gd name="T22" fmla="*/ 2 w 122"/>
                <a:gd name="T23" fmla="*/ 777 h 829"/>
                <a:gd name="T24" fmla="*/ 0 w 122"/>
                <a:gd name="T25" fmla="*/ 726 h 829"/>
                <a:gd name="T26" fmla="*/ 0 w 122"/>
                <a:gd name="T27" fmla="*/ 622 h 829"/>
                <a:gd name="T28" fmla="*/ 9 w 122"/>
                <a:gd name="T29" fmla="*/ 517 h 829"/>
                <a:gd name="T30" fmla="*/ 23 w 122"/>
                <a:gd name="T31" fmla="*/ 411 h 829"/>
                <a:gd name="T32" fmla="*/ 32 w 122"/>
                <a:gd name="T33" fmla="*/ 359 h 829"/>
                <a:gd name="T34" fmla="*/ 41 w 122"/>
                <a:gd name="T35" fmla="*/ 306 h 829"/>
                <a:gd name="T36" fmla="*/ 63 w 122"/>
                <a:gd name="T37" fmla="*/ 203 h 829"/>
                <a:gd name="T38" fmla="*/ 116 w 122"/>
                <a:gd name="T39" fmla="*/ 0 h 829"/>
                <a:gd name="T40" fmla="*/ 122 w 122"/>
                <a:gd name="T41" fmla="*/ 2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829">
                  <a:moveTo>
                    <a:pt x="122" y="2"/>
                  </a:moveTo>
                  <a:lnTo>
                    <a:pt x="69" y="203"/>
                  </a:lnTo>
                  <a:lnTo>
                    <a:pt x="47" y="306"/>
                  </a:lnTo>
                  <a:lnTo>
                    <a:pt x="38" y="359"/>
                  </a:lnTo>
                  <a:lnTo>
                    <a:pt x="29" y="411"/>
                  </a:lnTo>
                  <a:lnTo>
                    <a:pt x="15" y="517"/>
                  </a:lnTo>
                  <a:lnTo>
                    <a:pt x="6" y="622"/>
                  </a:lnTo>
                  <a:lnTo>
                    <a:pt x="6" y="726"/>
                  </a:lnTo>
                  <a:lnTo>
                    <a:pt x="8" y="777"/>
                  </a:lnTo>
                  <a:lnTo>
                    <a:pt x="12" y="829"/>
                  </a:lnTo>
                  <a:lnTo>
                    <a:pt x="6" y="829"/>
                  </a:lnTo>
                  <a:lnTo>
                    <a:pt x="2" y="777"/>
                  </a:lnTo>
                  <a:lnTo>
                    <a:pt x="0" y="726"/>
                  </a:lnTo>
                  <a:lnTo>
                    <a:pt x="0" y="622"/>
                  </a:lnTo>
                  <a:lnTo>
                    <a:pt x="9" y="517"/>
                  </a:lnTo>
                  <a:lnTo>
                    <a:pt x="23" y="411"/>
                  </a:lnTo>
                  <a:lnTo>
                    <a:pt x="32" y="359"/>
                  </a:lnTo>
                  <a:lnTo>
                    <a:pt x="41" y="306"/>
                  </a:lnTo>
                  <a:lnTo>
                    <a:pt x="63" y="203"/>
                  </a:lnTo>
                  <a:lnTo>
                    <a:pt x="116" y="0"/>
                  </a:lnTo>
                  <a:lnTo>
                    <a:pt x="1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1" name="Freeform 1321"/>
            <p:cNvSpPr>
              <a:spLocks/>
            </p:cNvSpPr>
            <p:nvPr/>
          </p:nvSpPr>
          <p:spPr bwMode="auto">
            <a:xfrm>
              <a:off x="4070" y="1883"/>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2" name="Freeform 1322"/>
            <p:cNvSpPr>
              <a:spLocks/>
            </p:cNvSpPr>
            <p:nvPr/>
          </p:nvSpPr>
          <p:spPr bwMode="auto">
            <a:xfrm>
              <a:off x="4015" y="2297"/>
              <a:ext cx="64" cy="118"/>
            </a:xfrm>
            <a:custGeom>
              <a:avLst/>
              <a:gdLst>
                <a:gd name="T0" fmla="*/ 6 w 128"/>
                <a:gd name="T1" fmla="*/ 0 h 234"/>
                <a:gd name="T2" fmla="*/ 12 w 128"/>
                <a:gd name="T3" fmla="*/ 30 h 234"/>
                <a:gd name="T4" fmla="*/ 21 w 128"/>
                <a:gd name="T5" fmla="*/ 60 h 234"/>
                <a:gd name="T6" fmla="*/ 27 w 128"/>
                <a:gd name="T7" fmla="*/ 75 h 234"/>
                <a:gd name="T8" fmla="*/ 35 w 128"/>
                <a:gd name="T9" fmla="*/ 91 h 234"/>
                <a:gd name="T10" fmla="*/ 48 w 128"/>
                <a:gd name="T11" fmla="*/ 120 h 234"/>
                <a:gd name="T12" fmla="*/ 86 w 128"/>
                <a:gd name="T13" fmla="*/ 177 h 234"/>
                <a:gd name="T14" fmla="*/ 128 w 128"/>
                <a:gd name="T15" fmla="*/ 230 h 234"/>
                <a:gd name="T16" fmla="*/ 124 w 128"/>
                <a:gd name="T17" fmla="*/ 234 h 234"/>
                <a:gd name="T18" fmla="*/ 82 w 128"/>
                <a:gd name="T19" fmla="*/ 182 h 234"/>
                <a:gd name="T20" fmla="*/ 44 w 128"/>
                <a:gd name="T21" fmla="*/ 125 h 234"/>
                <a:gd name="T22" fmla="*/ 29 w 128"/>
                <a:gd name="T23" fmla="*/ 93 h 234"/>
                <a:gd name="T24" fmla="*/ 21 w 128"/>
                <a:gd name="T25" fmla="*/ 76 h 234"/>
                <a:gd name="T26" fmla="*/ 15 w 128"/>
                <a:gd name="T27" fmla="*/ 61 h 234"/>
                <a:gd name="T28" fmla="*/ 6 w 128"/>
                <a:gd name="T29" fmla="*/ 31 h 234"/>
                <a:gd name="T30" fmla="*/ 0 w 128"/>
                <a:gd name="T31" fmla="*/ 1 h 234"/>
                <a:gd name="T32" fmla="*/ 6 w 128"/>
                <a:gd name="T33"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234">
                  <a:moveTo>
                    <a:pt x="6" y="0"/>
                  </a:moveTo>
                  <a:lnTo>
                    <a:pt x="12" y="30"/>
                  </a:lnTo>
                  <a:lnTo>
                    <a:pt x="21" y="60"/>
                  </a:lnTo>
                  <a:lnTo>
                    <a:pt x="27" y="75"/>
                  </a:lnTo>
                  <a:lnTo>
                    <a:pt x="35" y="91"/>
                  </a:lnTo>
                  <a:lnTo>
                    <a:pt x="48" y="120"/>
                  </a:lnTo>
                  <a:lnTo>
                    <a:pt x="86" y="177"/>
                  </a:lnTo>
                  <a:lnTo>
                    <a:pt x="128" y="230"/>
                  </a:lnTo>
                  <a:lnTo>
                    <a:pt x="124" y="234"/>
                  </a:lnTo>
                  <a:lnTo>
                    <a:pt x="82" y="182"/>
                  </a:lnTo>
                  <a:lnTo>
                    <a:pt x="44" y="125"/>
                  </a:lnTo>
                  <a:lnTo>
                    <a:pt x="29" y="93"/>
                  </a:lnTo>
                  <a:lnTo>
                    <a:pt x="21" y="76"/>
                  </a:lnTo>
                  <a:lnTo>
                    <a:pt x="15" y="61"/>
                  </a:lnTo>
                  <a:lnTo>
                    <a:pt x="6" y="31"/>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3" name="Freeform 1323"/>
            <p:cNvSpPr>
              <a:spLocks/>
            </p:cNvSpPr>
            <p:nvPr/>
          </p:nvSpPr>
          <p:spPr bwMode="auto">
            <a:xfrm>
              <a:off x="4076" y="2412"/>
              <a:ext cx="22" cy="20"/>
            </a:xfrm>
            <a:custGeom>
              <a:avLst/>
              <a:gdLst>
                <a:gd name="T0" fmla="*/ 4 w 44"/>
                <a:gd name="T1" fmla="*/ 0 h 39"/>
                <a:gd name="T2" fmla="*/ 0 w 44"/>
                <a:gd name="T3" fmla="*/ 4 h 39"/>
                <a:gd name="T4" fmla="*/ 39 w 44"/>
                <a:gd name="T5" fmla="*/ 39 h 39"/>
                <a:gd name="T6" fmla="*/ 44 w 44"/>
                <a:gd name="T7" fmla="*/ 35 h 39"/>
                <a:gd name="T8" fmla="*/ 4 w 44"/>
                <a:gd name="T9" fmla="*/ 0 h 39"/>
              </a:gdLst>
              <a:ahLst/>
              <a:cxnLst>
                <a:cxn ang="0">
                  <a:pos x="T0" y="T1"/>
                </a:cxn>
                <a:cxn ang="0">
                  <a:pos x="T2" y="T3"/>
                </a:cxn>
                <a:cxn ang="0">
                  <a:pos x="T4" y="T5"/>
                </a:cxn>
                <a:cxn ang="0">
                  <a:pos x="T6" y="T7"/>
                </a:cxn>
                <a:cxn ang="0">
                  <a:pos x="T8" y="T9"/>
                </a:cxn>
              </a:cxnLst>
              <a:rect l="0" t="0" r="r" b="b"/>
              <a:pathLst>
                <a:path w="44" h="39">
                  <a:moveTo>
                    <a:pt x="4" y="0"/>
                  </a:moveTo>
                  <a:lnTo>
                    <a:pt x="0" y="4"/>
                  </a:lnTo>
                  <a:lnTo>
                    <a:pt x="39" y="39"/>
                  </a:lnTo>
                  <a:lnTo>
                    <a:pt x="44" y="3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4" name="Freeform 1324"/>
            <p:cNvSpPr>
              <a:spLocks/>
            </p:cNvSpPr>
            <p:nvPr/>
          </p:nvSpPr>
          <p:spPr bwMode="auto">
            <a:xfrm>
              <a:off x="4076" y="2412"/>
              <a:ext cx="3" cy="3"/>
            </a:xfrm>
            <a:custGeom>
              <a:avLst/>
              <a:gdLst>
                <a:gd name="T0" fmla="*/ 0 w 4"/>
                <a:gd name="T1" fmla="*/ 4 h 4"/>
                <a:gd name="T2" fmla="*/ 4 w 4"/>
                <a:gd name="T3" fmla="*/ 0 h 4"/>
                <a:gd name="T4" fmla="*/ 0 w 4"/>
                <a:gd name="T5" fmla="*/ 4 h 4"/>
              </a:gdLst>
              <a:ahLst/>
              <a:cxnLst>
                <a:cxn ang="0">
                  <a:pos x="T0" y="T1"/>
                </a:cxn>
                <a:cxn ang="0">
                  <a:pos x="T2" y="T3"/>
                </a:cxn>
                <a:cxn ang="0">
                  <a:pos x="T4" y="T5"/>
                </a:cxn>
              </a:cxnLst>
              <a:rect l="0" t="0" r="r" b="b"/>
              <a:pathLst>
                <a:path w="4" h="4">
                  <a:moveTo>
                    <a:pt x="0" y="4"/>
                  </a:move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5" name="Freeform 1325"/>
            <p:cNvSpPr>
              <a:spLocks/>
            </p:cNvSpPr>
            <p:nvPr/>
          </p:nvSpPr>
          <p:spPr bwMode="auto">
            <a:xfrm>
              <a:off x="4096" y="2430"/>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6" name="Freeform 1326"/>
            <p:cNvSpPr>
              <a:spLocks/>
            </p:cNvSpPr>
            <p:nvPr/>
          </p:nvSpPr>
          <p:spPr bwMode="auto">
            <a:xfrm>
              <a:off x="4072" y="2025"/>
              <a:ext cx="500" cy="447"/>
            </a:xfrm>
            <a:custGeom>
              <a:avLst/>
              <a:gdLst>
                <a:gd name="T0" fmla="*/ 24 w 1000"/>
                <a:gd name="T1" fmla="*/ 790 h 895"/>
                <a:gd name="T2" fmla="*/ 16 w 1000"/>
                <a:gd name="T3" fmla="*/ 780 h 895"/>
                <a:gd name="T4" fmla="*/ 9 w 1000"/>
                <a:gd name="T5" fmla="*/ 762 h 895"/>
                <a:gd name="T6" fmla="*/ 3 w 1000"/>
                <a:gd name="T7" fmla="*/ 737 h 895"/>
                <a:gd name="T8" fmla="*/ 0 w 1000"/>
                <a:gd name="T9" fmla="*/ 704 h 895"/>
                <a:gd name="T10" fmla="*/ 0 w 1000"/>
                <a:gd name="T11" fmla="*/ 683 h 895"/>
                <a:gd name="T12" fmla="*/ 7 w 1000"/>
                <a:gd name="T13" fmla="*/ 634 h 895"/>
                <a:gd name="T14" fmla="*/ 18 w 1000"/>
                <a:gd name="T15" fmla="*/ 592 h 895"/>
                <a:gd name="T16" fmla="*/ 30 w 1000"/>
                <a:gd name="T17" fmla="*/ 561 h 895"/>
                <a:gd name="T18" fmla="*/ 51 w 1000"/>
                <a:gd name="T19" fmla="*/ 511 h 895"/>
                <a:gd name="T20" fmla="*/ 78 w 1000"/>
                <a:gd name="T21" fmla="*/ 449 h 895"/>
                <a:gd name="T22" fmla="*/ 107 w 1000"/>
                <a:gd name="T23" fmla="*/ 395 h 895"/>
                <a:gd name="T24" fmla="*/ 137 w 1000"/>
                <a:gd name="T25" fmla="*/ 345 h 895"/>
                <a:gd name="T26" fmla="*/ 169 w 1000"/>
                <a:gd name="T27" fmla="*/ 298 h 895"/>
                <a:gd name="T28" fmla="*/ 202 w 1000"/>
                <a:gd name="T29" fmla="*/ 255 h 895"/>
                <a:gd name="T30" fmla="*/ 241 w 1000"/>
                <a:gd name="T31" fmla="*/ 213 h 895"/>
                <a:gd name="T32" fmla="*/ 284 w 1000"/>
                <a:gd name="T33" fmla="*/ 170 h 895"/>
                <a:gd name="T34" fmla="*/ 350 w 1000"/>
                <a:gd name="T35" fmla="*/ 107 h 895"/>
                <a:gd name="T36" fmla="*/ 407 w 1000"/>
                <a:gd name="T37" fmla="*/ 56 h 895"/>
                <a:gd name="T38" fmla="*/ 445 w 1000"/>
                <a:gd name="T39" fmla="*/ 29 h 895"/>
                <a:gd name="T40" fmla="*/ 483 w 1000"/>
                <a:gd name="T41" fmla="*/ 11 h 895"/>
                <a:gd name="T42" fmla="*/ 502 w 1000"/>
                <a:gd name="T43" fmla="*/ 5 h 895"/>
                <a:gd name="T44" fmla="*/ 524 w 1000"/>
                <a:gd name="T45" fmla="*/ 2 h 895"/>
                <a:gd name="T46" fmla="*/ 560 w 1000"/>
                <a:gd name="T47" fmla="*/ 0 h 895"/>
                <a:gd name="T48" fmla="*/ 585 w 1000"/>
                <a:gd name="T49" fmla="*/ 3 h 895"/>
                <a:gd name="T50" fmla="*/ 629 w 1000"/>
                <a:gd name="T51" fmla="*/ 12 h 895"/>
                <a:gd name="T52" fmla="*/ 662 w 1000"/>
                <a:gd name="T53" fmla="*/ 21 h 895"/>
                <a:gd name="T54" fmla="*/ 732 w 1000"/>
                <a:gd name="T55" fmla="*/ 47 h 895"/>
                <a:gd name="T56" fmla="*/ 782 w 1000"/>
                <a:gd name="T57" fmla="*/ 71 h 895"/>
                <a:gd name="T58" fmla="*/ 830 w 1000"/>
                <a:gd name="T59" fmla="*/ 97 h 895"/>
                <a:gd name="T60" fmla="*/ 860 w 1000"/>
                <a:gd name="T61" fmla="*/ 116 h 895"/>
                <a:gd name="T62" fmla="*/ 902 w 1000"/>
                <a:gd name="T63" fmla="*/ 146 h 895"/>
                <a:gd name="T64" fmla="*/ 926 w 1000"/>
                <a:gd name="T65" fmla="*/ 169 h 895"/>
                <a:gd name="T66" fmla="*/ 949 w 1000"/>
                <a:gd name="T67" fmla="*/ 193 h 895"/>
                <a:gd name="T68" fmla="*/ 967 w 1000"/>
                <a:gd name="T69" fmla="*/ 217 h 895"/>
                <a:gd name="T70" fmla="*/ 982 w 1000"/>
                <a:gd name="T71" fmla="*/ 243 h 895"/>
                <a:gd name="T72" fmla="*/ 993 w 1000"/>
                <a:gd name="T73" fmla="*/ 270 h 895"/>
                <a:gd name="T74" fmla="*/ 999 w 1000"/>
                <a:gd name="T75" fmla="*/ 297 h 895"/>
                <a:gd name="T76" fmla="*/ 1000 w 1000"/>
                <a:gd name="T77" fmla="*/ 326 h 895"/>
                <a:gd name="T78" fmla="*/ 996 w 1000"/>
                <a:gd name="T79" fmla="*/ 356 h 895"/>
                <a:gd name="T80" fmla="*/ 993 w 1000"/>
                <a:gd name="T81" fmla="*/ 371 h 895"/>
                <a:gd name="T82" fmla="*/ 958 w 1000"/>
                <a:gd name="T83" fmla="*/ 488 h 895"/>
                <a:gd name="T84" fmla="*/ 913 w 1000"/>
                <a:gd name="T85" fmla="*/ 654 h 895"/>
                <a:gd name="T86" fmla="*/ 818 w 1000"/>
                <a:gd name="T87" fmla="*/ 714 h 895"/>
                <a:gd name="T88" fmla="*/ 659 w 1000"/>
                <a:gd name="T89" fmla="*/ 773 h 895"/>
                <a:gd name="T90" fmla="*/ 566 w 1000"/>
                <a:gd name="T91" fmla="*/ 806 h 895"/>
                <a:gd name="T92" fmla="*/ 492 w 1000"/>
                <a:gd name="T93" fmla="*/ 838 h 895"/>
                <a:gd name="T94" fmla="*/ 439 w 1000"/>
                <a:gd name="T95" fmla="*/ 860 h 895"/>
                <a:gd name="T96" fmla="*/ 400 w 1000"/>
                <a:gd name="T97" fmla="*/ 874 h 895"/>
                <a:gd name="T98" fmla="*/ 357 w 1000"/>
                <a:gd name="T99" fmla="*/ 883 h 895"/>
                <a:gd name="T100" fmla="*/ 299 w 1000"/>
                <a:gd name="T101" fmla="*/ 890 h 895"/>
                <a:gd name="T102" fmla="*/ 243 w 1000"/>
                <a:gd name="T103" fmla="*/ 895 h 895"/>
                <a:gd name="T104" fmla="*/ 208 w 1000"/>
                <a:gd name="T105" fmla="*/ 895 h 895"/>
                <a:gd name="T106" fmla="*/ 182 w 1000"/>
                <a:gd name="T107" fmla="*/ 890 h 895"/>
                <a:gd name="T108" fmla="*/ 146 w 1000"/>
                <a:gd name="T109" fmla="*/ 881 h 895"/>
                <a:gd name="T110" fmla="*/ 119 w 1000"/>
                <a:gd name="T111" fmla="*/ 866 h 895"/>
                <a:gd name="T112" fmla="*/ 77 w 1000"/>
                <a:gd name="T113" fmla="*/ 836 h 895"/>
                <a:gd name="T114" fmla="*/ 27 w 1000"/>
                <a:gd name="T115" fmla="*/ 79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0" h="895">
                  <a:moveTo>
                    <a:pt x="27" y="793"/>
                  </a:moveTo>
                  <a:lnTo>
                    <a:pt x="24" y="790"/>
                  </a:lnTo>
                  <a:lnTo>
                    <a:pt x="21" y="785"/>
                  </a:lnTo>
                  <a:lnTo>
                    <a:pt x="16" y="780"/>
                  </a:lnTo>
                  <a:lnTo>
                    <a:pt x="13" y="771"/>
                  </a:lnTo>
                  <a:lnTo>
                    <a:pt x="9" y="762"/>
                  </a:lnTo>
                  <a:lnTo>
                    <a:pt x="6" y="750"/>
                  </a:lnTo>
                  <a:lnTo>
                    <a:pt x="3" y="737"/>
                  </a:lnTo>
                  <a:lnTo>
                    <a:pt x="0" y="722"/>
                  </a:lnTo>
                  <a:lnTo>
                    <a:pt x="0" y="704"/>
                  </a:lnTo>
                  <a:lnTo>
                    <a:pt x="0" y="693"/>
                  </a:lnTo>
                  <a:lnTo>
                    <a:pt x="0" y="683"/>
                  </a:lnTo>
                  <a:lnTo>
                    <a:pt x="3" y="660"/>
                  </a:lnTo>
                  <a:lnTo>
                    <a:pt x="7" y="634"/>
                  </a:lnTo>
                  <a:lnTo>
                    <a:pt x="13" y="607"/>
                  </a:lnTo>
                  <a:lnTo>
                    <a:pt x="18" y="592"/>
                  </a:lnTo>
                  <a:lnTo>
                    <a:pt x="24" y="577"/>
                  </a:lnTo>
                  <a:lnTo>
                    <a:pt x="30" y="561"/>
                  </a:lnTo>
                  <a:lnTo>
                    <a:pt x="36" y="544"/>
                  </a:lnTo>
                  <a:lnTo>
                    <a:pt x="51" y="511"/>
                  </a:lnTo>
                  <a:lnTo>
                    <a:pt x="65" y="479"/>
                  </a:lnTo>
                  <a:lnTo>
                    <a:pt x="78" y="449"/>
                  </a:lnTo>
                  <a:lnTo>
                    <a:pt x="93" y="422"/>
                  </a:lnTo>
                  <a:lnTo>
                    <a:pt x="107" y="395"/>
                  </a:lnTo>
                  <a:lnTo>
                    <a:pt x="122" y="369"/>
                  </a:lnTo>
                  <a:lnTo>
                    <a:pt x="137" y="345"/>
                  </a:lnTo>
                  <a:lnTo>
                    <a:pt x="152" y="321"/>
                  </a:lnTo>
                  <a:lnTo>
                    <a:pt x="169" y="298"/>
                  </a:lnTo>
                  <a:lnTo>
                    <a:pt x="185" y="276"/>
                  </a:lnTo>
                  <a:lnTo>
                    <a:pt x="202" y="255"/>
                  </a:lnTo>
                  <a:lnTo>
                    <a:pt x="222" y="234"/>
                  </a:lnTo>
                  <a:lnTo>
                    <a:pt x="241" y="213"/>
                  </a:lnTo>
                  <a:lnTo>
                    <a:pt x="261" y="192"/>
                  </a:lnTo>
                  <a:lnTo>
                    <a:pt x="284" y="170"/>
                  </a:lnTo>
                  <a:lnTo>
                    <a:pt x="306" y="148"/>
                  </a:lnTo>
                  <a:lnTo>
                    <a:pt x="350" y="107"/>
                  </a:lnTo>
                  <a:lnTo>
                    <a:pt x="389" y="71"/>
                  </a:lnTo>
                  <a:lnTo>
                    <a:pt x="407" y="56"/>
                  </a:lnTo>
                  <a:lnTo>
                    <a:pt x="425" y="41"/>
                  </a:lnTo>
                  <a:lnTo>
                    <a:pt x="445" y="29"/>
                  </a:lnTo>
                  <a:lnTo>
                    <a:pt x="463" y="18"/>
                  </a:lnTo>
                  <a:lnTo>
                    <a:pt x="483" y="11"/>
                  </a:lnTo>
                  <a:lnTo>
                    <a:pt x="492" y="8"/>
                  </a:lnTo>
                  <a:lnTo>
                    <a:pt x="502" y="5"/>
                  </a:lnTo>
                  <a:lnTo>
                    <a:pt x="513" y="3"/>
                  </a:lnTo>
                  <a:lnTo>
                    <a:pt x="524" y="2"/>
                  </a:lnTo>
                  <a:lnTo>
                    <a:pt x="548" y="0"/>
                  </a:lnTo>
                  <a:lnTo>
                    <a:pt x="560" y="0"/>
                  </a:lnTo>
                  <a:lnTo>
                    <a:pt x="572" y="2"/>
                  </a:lnTo>
                  <a:lnTo>
                    <a:pt x="585" y="3"/>
                  </a:lnTo>
                  <a:lnTo>
                    <a:pt x="599" y="5"/>
                  </a:lnTo>
                  <a:lnTo>
                    <a:pt x="629" y="12"/>
                  </a:lnTo>
                  <a:lnTo>
                    <a:pt x="646" y="17"/>
                  </a:lnTo>
                  <a:lnTo>
                    <a:pt x="662" y="21"/>
                  </a:lnTo>
                  <a:lnTo>
                    <a:pt x="697" y="33"/>
                  </a:lnTo>
                  <a:lnTo>
                    <a:pt x="732" y="47"/>
                  </a:lnTo>
                  <a:lnTo>
                    <a:pt x="765" y="62"/>
                  </a:lnTo>
                  <a:lnTo>
                    <a:pt x="782" y="71"/>
                  </a:lnTo>
                  <a:lnTo>
                    <a:pt x="798" y="79"/>
                  </a:lnTo>
                  <a:lnTo>
                    <a:pt x="830" y="97"/>
                  </a:lnTo>
                  <a:lnTo>
                    <a:pt x="845" y="106"/>
                  </a:lnTo>
                  <a:lnTo>
                    <a:pt x="860" y="116"/>
                  </a:lnTo>
                  <a:lnTo>
                    <a:pt x="889" y="136"/>
                  </a:lnTo>
                  <a:lnTo>
                    <a:pt x="902" y="146"/>
                  </a:lnTo>
                  <a:lnTo>
                    <a:pt x="914" y="158"/>
                  </a:lnTo>
                  <a:lnTo>
                    <a:pt x="926" y="169"/>
                  </a:lnTo>
                  <a:lnTo>
                    <a:pt x="939" y="181"/>
                  </a:lnTo>
                  <a:lnTo>
                    <a:pt x="949" y="193"/>
                  </a:lnTo>
                  <a:lnTo>
                    <a:pt x="958" y="205"/>
                  </a:lnTo>
                  <a:lnTo>
                    <a:pt x="967" y="217"/>
                  </a:lnTo>
                  <a:lnTo>
                    <a:pt x="975" y="231"/>
                  </a:lnTo>
                  <a:lnTo>
                    <a:pt x="982" y="243"/>
                  </a:lnTo>
                  <a:lnTo>
                    <a:pt x="987" y="256"/>
                  </a:lnTo>
                  <a:lnTo>
                    <a:pt x="993" y="270"/>
                  </a:lnTo>
                  <a:lnTo>
                    <a:pt x="996" y="283"/>
                  </a:lnTo>
                  <a:lnTo>
                    <a:pt x="999" y="297"/>
                  </a:lnTo>
                  <a:lnTo>
                    <a:pt x="1000" y="312"/>
                  </a:lnTo>
                  <a:lnTo>
                    <a:pt x="1000" y="326"/>
                  </a:lnTo>
                  <a:lnTo>
                    <a:pt x="999" y="341"/>
                  </a:lnTo>
                  <a:lnTo>
                    <a:pt x="996" y="356"/>
                  </a:lnTo>
                  <a:lnTo>
                    <a:pt x="994" y="363"/>
                  </a:lnTo>
                  <a:lnTo>
                    <a:pt x="993" y="371"/>
                  </a:lnTo>
                  <a:lnTo>
                    <a:pt x="975" y="431"/>
                  </a:lnTo>
                  <a:lnTo>
                    <a:pt x="958" y="488"/>
                  </a:lnTo>
                  <a:lnTo>
                    <a:pt x="931" y="586"/>
                  </a:lnTo>
                  <a:lnTo>
                    <a:pt x="913" y="654"/>
                  </a:lnTo>
                  <a:lnTo>
                    <a:pt x="907" y="678"/>
                  </a:lnTo>
                  <a:lnTo>
                    <a:pt x="818" y="714"/>
                  </a:lnTo>
                  <a:lnTo>
                    <a:pt x="736" y="744"/>
                  </a:lnTo>
                  <a:lnTo>
                    <a:pt x="659" y="773"/>
                  </a:lnTo>
                  <a:lnTo>
                    <a:pt x="604" y="793"/>
                  </a:lnTo>
                  <a:lnTo>
                    <a:pt x="566" y="806"/>
                  </a:lnTo>
                  <a:lnTo>
                    <a:pt x="533" y="820"/>
                  </a:lnTo>
                  <a:lnTo>
                    <a:pt x="492" y="838"/>
                  </a:lnTo>
                  <a:lnTo>
                    <a:pt x="463" y="850"/>
                  </a:lnTo>
                  <a:lnTo>
                    <a:pt x="439" y="860"/>
                  </a:lnTo>
                  <a:lnTo>
                    <a:pt x="419" y="868"/>
                  </a:lnTo>
                  <a:lnTo>
                    <a:pt x="400" y="874"/>
                  </a:lnTo>
                  <a:lnTo>
                    <a:pt x="380" y="878"/>
                  </a:lnTo>
                  <a:lnTo>
                    <a:pt x="357" y="883"/>
                  </a:lnTo>
                  <a:lnTo>
                    <a:pt x="332" y="886"/>
                  </a:lnTo>
                  <a:lnTo>
                    <a:pt x="299" y="890"/>
                  </a:lnTo>
                  <a:lnTo>
                    <a:pt x="267" y="893"/>
                  </a:lnTo>
                  <a:lnTo>
                    <a:pt x="243" y="895"/>
                  </a:lnTo>
                  <a:lnTo>
                    <a:pt x="223" y="895"/>
                  </a:lnTo>
                  <a:lnTo>
                    <a:pt x="208" y="895"/>
                  </a:lnTo>
                  <a:lnTo>
                    <a:pt x="194" y="893"/>
                  </a:lnTo>
                  <a:lnTo>
                    <a:pt x="182" y="890"/>
                  </a:lnTo>
                  <a:lnTo>
                    <a:pt x="154" y="884"/>
                  </a:lnTo>
                  <a:lnTo>
                    <a:pt x="146" y="881"/>
                  </a:lnTo>
                  <a:lnTo>
                    <a:pt x="139" y="878"/>
                  </a:lnTo>
                  <a:lnTo>
                    <a:pt x="119" y="866"/>
                  </a:lnTo>
                  <a:lnTo>
                    <a:pt x="98" y="851"/>
                  </a:lnTo>
                  <a:lnTo>
                    <a:pt x="77" y="836"/>
                  </a:lnTo>
                  <a:lnTo>
                    <a:pt x="42" y="806"/>
                  </a:lnTo>
                  <a:lnTo>
                    <a:pt x="27" y="79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7" name="Freeform 1327"/>
            <p:cNvSpPr>
              <a:spLocks/>
            </p:cNvSpPr>
            <p:nvPr/>
          </p:nvSpPr>
          <p:spPr bwMode="auto">
            <a:xfrm>
              <a:off x="4106" y="1454"/>
              <a:ext cx="877" cy="625"/>
            </a:xfrm>
            <a:custGeom>
              <a:avLst/>
              <a:gdLst>
                <a:gd name="T0" fmla="*/ 1098 w 1753"/>
                <a:gd name="T1" fmla="*/ 946 h 1251"/>
                <a:gd name="T2" fmla="*/ 1189 w 1753"/>
                <a:gd name="T3" fmla="*/ 1023 h 1251"/>
                <a:gd name="T4" fmla="*/ 1360 w 1753"/>
                <a:gd name="T5" fmla="*/ 1148 h 1251"/>
                <a:gd name="T6" fmla="*/ 1458 w 1753"/>
                <a:gd name="T7" fmla="*/ 1216 h 1251"/>
                <a:gd name="T8" fmla="*/ 1526 w 1753"/>
                <a:gd name="T9" fmla="*/ 1243 h 1251"/>
                <a:gd name="T10" fmla="*/ 1574 w 1753"/>
                <a:gd name="T11" fmla="*/ 1251 h 1251"/>
                <a:gd name="T12" fmla="*/ 1619 w 1753"/>
                <a:gd name="T13" fmla="*/ 1243 h 1251"/>
                <a:gd name="T14" fmla="*/ 1663 w 1753"/>
                <a:gd name="T15" fmla="*/ 1222 h 1251"/>
                <a:gd name="T16" fmla="*/ 1701 w 1753"/>
                <a:gd name="T17" fmla="*/ 1186 h 1251"/>
                <a:gd name="T18" fmla="*/ 1719 w 1753"/>
                <a:gd name="T19" fmla="*/ 1147 h 1251"/>
                <a:gd name="T20" fmla="*/ 1726 w 1753"/>
                <a:gd name="T21" fmla="*/ 1091 h 1251"/>
                <a:gd name="T22" fmla="*/ 1729 w 1753"/>
                <a:gd name="T23" fmla="*/ 986 h 1251"/>
                <a:gd name="T24" fmla="*/ 1746 w 1753"/>
                <a:gd name="T25" fmla="*/ 891 h 1251"/>
                <a:gd name="T26" fmla="*/ 1753 w 1753"/>
                <a:gd name="T27" fmla="*/ 775 h 1251"/>
                <a:gd name="T28" fmla="*/ 1749 w 1753"/>
                <a:gd name="T29" fmla="*/ 696 h 1251"/>
                <a:gd name="T30" fmla="*/ 1732 w 1753"/>
                <a:gd name="T31" fmla="*/ 638 h 1251"/>
                <a:gd name="T32" fmla="*/ 1658 w 1753"/>
                <a:gd name="T33" fmla="*/ 499 h 1251"/>
                <a:gd name="T34" fmla="*/ 1524 w 1753"/>
                <a:gd name="T35" fmla="*/ 287 h 1251"/>
                <a:gd name="T36" fmla="*/ 1486 w 1753"/>
                <a:gd name="T37" fmla="*/ 250 h 1251"/>
                <a:gd name="T38" fmla="*/ 1443 w 1753"/>
                <a:gd name="T39" fmla="*/ 225 h 1251"/>
                <a:gd name="T40" fmla="*/ 1357 w 1753"/>
                <a:gd name="T41" fmla="*/ 195 h 1251"/>
                <a:gd name="T42" fmla="*/ 1224 w 1753"/>
                <a:gd name="T43" fmla="*/ 168 h 1251"/>
                <a:gd name="T44" fmla="*/ 1147 w 1753"/>
                <a:gd name="T45" fmla="*/ 141 h 1251"/>
                <a:gd name="T46" fmla="*/ 1135 w 1753"/>
                <a:gd name="T47" fmla="*/ 121 h 1251"/>
                <a:gd name="T48" fmla="*/ 1129 w 1753"/>
                <a:gd name="T49" fmla="*/ 79 h 1251"/>
                <a:gd name="T50" fmla="*/ 1124 w 1753"/>
                <a:gd name="T51" fmla="*/ 31 h 1251"/>
                <a:gd name="T52" fmla="*/ 1106 w 1753"/>
                <a:gd name="T53" fmla="*/ 5 h 1251"/>
                <a:gd name="T54" fmla="*/ 1083 w 1753"/>
                <a:gd name="T55" fmla="*/ 2 h 1251"/>
                <a:gd name="T56" fmla="*/ 1062 w 1753"/>
                <a:gd name="T57" fmla="*/ 15 h 1251"/>
                <a:gd name="T58" fmla="*/ 1028 w 1753"/>
                <a:gd name="T59" fmla="*/ 52 h 1251"/>
                <a:gd name="T60" fmla="*/ 978 w 1753"/>
                <a:gd name="T61" fmla="*/ 83 h 1251"/>
                <a:gd name="T62" fmla="*/ 923 w 1753"/>
                <a:gd name="T63" fmla="*/ 106 h 1251"/>
                <a:gd name="T64" fmla="*/ 852 w 1753"/>
                <a:gd name="T65" fmla="*/ 118 h 1251"/>
                <a:gd name="T66" fmla="*/ 760 w 1753"/>
                <a:gd name="T67" fmla="*/ 116 h 1251"/>
                <a:gd name="T68" fmla="*/ 677 w 1753"/>
                <a:gd name="T69" fmla="*/ 107 h 1251"/>
                <a:gd name="T70" fmla="*/ 602 w 1753"/>
                <a:gd name="T71" fmla="*/ 115 h 1251"/>
                <a:gd name="T72" fmla="*/ 529 w 1753"/>
                <a:gd name="T73" fmla="*/ 136 h 1251"/>
                <a:gd name="T74" fmla="*/ 397 w 1753"/>
                <a:gd name="T75" fmla="*/ 184 h 1251"/>
                <a:gd name="T76" fmla="*/ 271 w 1753"/>
                <a:gd name="T77" fmla="*/ 226 h 1251"/>
                <a:gd name="T78" fmla="*/ 225 w 1753"/>
                <a:gd name="T79" fmla="*/ 252 h 1251"/>
                <a:gd name="T80" fmla="*/ 170 w 1753"/>
                <a:gd name="T81" fmla="*/ 300 h 1251"/>
                <a:gd name="T82" fmla="*/ 95 w 1753"/>
                <a:gd name="T83" fmla="*/ 397 h 1251"/>
                <a:gd name="T84" fmla="*/ 54 w 1753"/>
                <a:gd name="T85" fmla="*/ 439 h 1251"/>
                <a:gd name="T86" fmla="*/ 30 w 1753"/>
                <a:gd name="T87" fmla="*/ 473 h 1251"/>
                <a:gd name="T88" fmla="*/ 7 w 1753"/>
                <a:gd name="T89" fmla="*/ 532 h 1251"/>
                <a:gd name="T90" fmla="*/ 0 w 1753"/>
                <a:gd name="T91" fmla="*/ 588 h 1251"/>
                <a:gd name="T92" fmla="*/ 3 w 1753"/>
                <a:gd name="T93" fmla="*/ 659 h 1251"/>
                <a:gd name="T94" fmla="*/ 9 w 1753"/>
                <a:gd name="T95" fmla="*/ 725 h 1251"/>
                <a:gd name="T96" fmla="*/ 21 w 1753"/>
                <a:gd name="T97" fmla="*/ 726 h 1251"/>
                <a:gd name="T98" fmla="*/ 123 w 1753"/>
                <a:gd name="T99" fmla="*/ 674 h 1251"/>
                <a:gd name="T100" fmla="*/ 225 w 1753"/>
                <a:gd name="T101" fmla="*/ 645 h 1251"/>
                <a:gd name="T102" fmla="*/ 324 w 1753"/>
                <a:gd name="T103" fmla="*/ 638 h 1251"/>
                <a:gd name="T104" fmla="*/ 425 w 1753"/>
                <a:gd name="T105" fmla="*/ 648 h 1251"/>
                <a:gd name="T106" fmla="*/ 662 w 1753"/>
                <a:gd name="T107" fmla="*/ 692 h 1251"/>
                <a:gd name="T108" fmla="*/ 744 w 1753"/>
                <a:gd name="T109" fmla="*/ 713 h 1251"/>
                <a:gd name="T110" fmla="*/ 852 w 1753"/>
                <a:gd name="T111" fmla="*/ 757 h 1251"/>
                <a:gd name="T112" fmla="*/ 911 w 1753"/>
                <a:gd name="T113" fmla="*/ 790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53" h="1251">
                  <a:moveTo>
                    <a:pt x="1049" y="886"/>
                  </a:moveTo>
                  <a:lnTo>
                    <a:pt x="1064" y="906"/>
                  </a:lnTo>
                  <a:lnTo>
                    <a:pt x="1080" y="925"/>
                  </a:lnTo>
                  <a:lnTo>
                    <a:pt x="1098" y="946"/>
                  </a:lnTo>
                  <a:lnTo>
                    <a:pt x="1120" y="966"/>
                  </a:lnTo>
                  <a:lnTo>
                    <a:pt x="1141" y="986"/>
                  </a:lnTo>
                  <a:lnTo>
                    <a:pt x="1165" y="1005"/>
                  </a:lnTo>
                  <a:lnTo>
                    <a:pt x="1189" y="1023"/>
                  </a:lnTo>
                  <a:lnTo>
                    <a:pt x="1213" y="1043"/>
                  </a:lnTo>
                  <a:lnTo>
                    <a:pt x="1263" y="1079"/>
                  </a:lnTo>
                  <a:lnTo>
                    <a:pt x="1313" y="1115"/>
                  </a:lnTo>
                  <a:lnTo>
                    <a:pt x="1360" y="1148"/>
                  </a:lnTo>
                  <a:lnTo>
                    <a:pt x="1402" y="1180"/>
                  </a:lnTo>
                  <a:lnTo>
                    <a:pt x="1420" y="1193"/>
                  </a:lnTo>
                  <a:lnTo>
                    <a:pt x="1440" y="1205"/>
                  </a:lnTo>
                  <a:lnTo>
                    <a:pt x="1458" y="1216"/>
                  </a:lnTo>
                  <a:lnTo>
                    <a:pt x="1477" y="1227"/>
                  </a:lnTo>
                  <a:lnTo>
                    <a:pt x="1497" y="1234"/>
                  </a:lnTo>
                  <a:lnTo>
                    <a:pt x="1517" y="1240"/>
                  </a:lnTo>
                  <a:lnTo>
                    <a:pt x="1526" y="1243"/>
                  </a:lnTo>
                  <a:lnTo>
                    <a:pt x="1535" y="1246"/>
                  </a:lnTo>
                  <a:lnTo>
                    <a:pt x="1545" y="1248"/>
                  </a:lnTo>
                  <a:lnTo>
                    <a:pt x="1554" y="1249"/>
                  </a:lnTo>
                  <a:lnTo>
                    <a:pt x="1574" y="1251"/>
                  </a:lnTo>
                  <a:lnTo>
                    <a:pt x="1592" y="1249"/>
                  </a:lnTo>
                  <a:lnTo>
                    <a:pt x="1601" y="1248"/>
                  </a:lnTo>
                  <a:lnTo>
                    <a:pt x="1610" y="1246"/>
                  </a:lnTo>
                  <a:lnTo>
                    <a:pt x="1619" y="1243"/>
                  </a:lnTo>
                  <a:lnTo>
                    <a:pt x="1628" y="1240"/>
                  </a:lnTo>
                  <a:lnTo>
                    <a:pt x="1637" y="1237"/>
                  </a:lnTo>
                  <a:lnTo>
                    <a:pt x="1646" y="1233"/>
                  </a:lnTo>
                  <a:lnTo>
                    <a:pt x="1663" y="1222"/>
                  </a:lnTo>
                  <a:lnTo>
                    <a:pt x="1670" y="1216"/>
                  </a:lnTo>
                  <a:lnTo>
                    <a:pt x="1680" y="1210"/>
                  </a:lnTo>
                  <a:lnTo>
                    <a:pt x="1695" y="1193"/>
                  </a:lnTo>
                  <a:lnTo>
                    <a:pt x="1701" y="1186"/>
                  </a:lnTo>
                  <a:lnTo>
                    <a:pt x="1707" y="1177"/>
                  </a:lnTo>
                  <a:lnTo>
                    <a:pt x="1711" y="1166"/>
                  </a:lnTo>
                  <a:lnTo>
                    <a:pt x="1716" y="1157"/>
                  </a:lnTo>
                  <a:lnTo>
                    <a:pt x="1719" y="1147"/>
                  </a:lnTo>
                  <a:lnTo>
                    <a:pt x="1722" y="1136"/>
                  </a:lnTo>
                  <a:lnTo>
                    <a:pt x="1723" y="1124"/>
                  </a:lnTo>
                  <a:lnTo>
                    <a:pt x="1725" y="1114"/>
                  </a:lnTo>
                  <a:lnTo>
                    <a:pt x="1726" y="1091"/>
                  </a:lnTo>
                  <a:lnTo>
                    <a:pt x="1728" y="1068"/>
                  </a:lnTo>
                  <a:lnTo>
                    <a:pt x="1726" y="1025"/>
                  </a:lnTo>
                  <a:lnTo>
                    <a:pt x="1728" y="1005"/>
                  </a:lnTo>
                  <a:lnTo>
                    <a:pt x="1729" y="986"/>
                  </a:lnTo>
                  <a:lnTo>
                    <a:pt x="1732" y="967"/>
                  </a:lnTo>
                  <a:lnTo>
                    <a:pt x="1737" y="948"/>
                  </a:lnTo>
                  <a:lnTo>
                    <a:pt x="1743" y="910"/>
                  </a:lnTo>
                  <a:lnTo>
                    <a:pt x="1746" y="891"/>
                  </a:lnTo>
                  <a:lnTo>
                    <a:pt x="1749" y="871"/>
                  </a:lnTo>
                  <a:lnTo>
                    <a:pt x="1750" y="839"/>
                  </a:lnTo>
                  <a:lnTo>
                    <a:pt x="1753" y="808"/>
                  </a:lnTo>
                  <a:lnTo>
                    <a:pt x="1753" y="775"/>
                  </a:lnTo>
                  <a:lnTo>
                    <a:pt x="1753" y="743"/>
                  </a:lnTo>
                  <a:lnTo>
                    <a:pt x="1753" y="728"/>
                  </a:lnTo>
                  <a:lnTo>
                    <a:pt x="1752" y="711"/>
                  </a:lnTo>
                  <a:lnTo>
                    <a:pt x="1749" y="696"/>
                  </a:lnTo>
                  <a:lnTo>
                    <a:pt x="1746" y="681"/>
                  </a:lnTo>
                  <a:lnTo>
                    <a:pt x="1743" y="666"/>
                  </a:lnTo>
                  <a:lnTo>
                    <a:pt x="1738" y="651"/>
                  </a:lnTo>
                  <a:lnTo>
                    <a:pt x="1732" y="638"/>
                  </a:lnTo>
                  <a:lnTo>
                    <a:pt x="1726" y="624"/>
                  </a:lnTo>
                  <a:lnTo>
                    <a:pt x="1704" y="582"/>
                  </a:lnTo>
                  <a:lnTo>
                    <a:pt x="1681" y="540"/>
                  </a:lnTo>
                  <a:lnTo>
                    <a:pt x="1658" y="499"/>
                  </a:lnTo>
                  <a:lnTo>
                    <a:pt x="1634" y="458"/>
                  </a:lnTo>
                  <a:lnTo>
                    <a:pt x="1584" y="379"/>
                  </a:lnTo>
                  <a:lnTo>
                    <a:pt x="1532" y="297"/>
                  </a:lnTo>
                  <a:lnTo>
                    <a:pt x="1524" y="287"/>
                  </a:lnTo>
                  <a:lnTo>
                    <a:pt x="1515" y="276"/>
                  </a:lnTo>
                  <a:lnTo>
                    <a:pt x="1506" y="267"/>
                  </a:lnTo>
                  <a:lnTo>
                    <a:pt x="1497" y="258"/>
                  </a:lnTo>
                  <a:lnTo>
                    <a:pt x="1486" y="250"/>
                  </a:lnTo>
                  <a:lnTo>
                    <a:pt x="1476" y="243"/>
                  </a:lnTo>
                  <a:lnTo>
                    <a:pt x="1465" y="237"/>
                  </a:lnTo>
                  <a:lnTo>
                    <a:pt x="1455" y="229"/>
                  </a:lnTo>
                  <a:lnTo>
                    <a:pt x="1443" y="225"/>
                  </a:lnTo>
                  <a:lnTo>
                    <a:pt x="1432" y="219"/>
                  </a:lnTo>
                  <a:lnTo>
                    <a:pt x="1408" y="210"/>
                  </a:lnTo>
                  <a:lnTo>
                    <a:pt x="1382" y="202"/>
                  </a:lnTo>
                  <a:lnTo>
                    <a:pt x="1357" y="195"/>
                  </a:lnTo>
                  <a:lnTo>
                    <a:pt x="1331" y="189"/>
                  </a:lnTo>
                  <a:lnTo>
                    <a:pt x="1304" y="184"/>
                  </a:lnTo>
                  <a:lnTo>
                    <a:pt x="1251" y="172"/>
                  </a:lnTo>
                  <a:lnTo>
                    <a:pt x="1224" y="168"/>
                  </a:lnTo>
                  <a:lnTo>
                    <a:pt x="1198" y="160"/>
                  </a:lnTo>
                  <a:lnTo>
                    <a:pt x="1174" y="153"/>
                  </a:lnTo>
                  <a:lnTo>
                    <a:pt x="1150" y="144"/>
                  </a:lnTo>
                  <a:lnTo>
                    <a:pt x="1147" y="141"/>
                  </a:lnTo>
                  <a:lnTo>
                    <a:pt x="1142" y="137"/>
                  </a:lnTo>
                  <a:lnTo>
                    <a:pt x="1141" y="133"/>
                  </a:lnTo>
                  <a:lnTo>
                    <a:pt x="1138" y="128"/>
                  </a:lnTo>
                  <a:lnTo>
                    <a:pt x="1135" y="121"/>
                  </a:lnTo>
                  <a:lnTo>
                    <a:pt x="1133" y="113"/>
                  </a:lnTo>
                  <a:lnTo>
                    <a:pt x="1132" y="104"/>
                  </a:lnTo>
                  <a:lnTo>
                    <a:pt x="1130" y="97"/>
                  </a:lnTo>
                  <a:lnTo>
                    <a:pt x="1129" y="79"/>
                  </a:lnTo>
                  <a:lnTo>
                    <a:pt x="1129" y="62"/>
                  </a:lnTo>
                  <a:lnTo>
                    <a:pt x="1127" y="46"/>
                  </a:lnTo>
                  <a:lnTo>
                    <a:pt x="1126" y="38"/>
                  </a:lnTo>
                  <a:lnTo>
                    <a:pt x="1124" y="31"/>
                  </a:lnTo>
                  <a:lnTo>
                    <a:pt x="1121" y="23"/>
                  </a:lnTo>
                  <a:lnTo>
                    <a:pt x="1117" y="17"/>
                  </a:lnTo>
                  <a:lnTo>
                    <a:pt x="1112" y="9"/>
                  </a:lnTo>
                  <a:lnTo>
                    <a:pt x="1106" y="5"/>
                  </a:lnTo>
                  <a:lnTo>
                    <a:pt x="1101" y="2"/>
                  </a:lnTo>
                  <a:lnTo>
                    <a:pt x="1095" y="0"/>
                  </a:lnTo>
                  <a:lnTo>
                    <a:pt x="1089" y="0"/>
                  </a:lnTo>
                  <a:lnTo>
                    <a:pt x="1083" y="2"/>
                  </a:lnTo>
                  <a:lnTo>
                    <a:pt x="1077" y="3"/>
                  </a:lnTo>
                  <a:lnTo>
                    <a:pt x="1071" y="8"/>
                  </a:lnTo>
                  <a:lnTo>
                    <a:pt x="1067" y="11"/>
                  </a:lnTo>
                  <a:lnTo>
                    <a:pt x="1062" y="15"/>
                  </a:lnTo>
                  <a:lnTo>
                    <a:pt x="1055" y="25"/>
                  </a:lnTo>
                  <a:lnTo>
                    <a:pt x="1046" y="35"/>
                  </a:lnTo>
                  <a:lnTo>
                    <a:pt x="1037" y="43"/>
                  </a:lnTo>
                  <a:lnTo>
                    <a:pt x="1028" y="52"/>
                  </a:lnTo>
                  <a:lnTo>
                    <a:pt x="1018" y="59"/>
                  </a:lnTo>
                  <a:lnTo>
                    <a:pt x="1009" y="65"/>
                  </a:lnTo>
                  <a:lnTo>
                    <a:pt x="988" y="79"/>
                  </a:lnTo>
                  <a:lnTo>
                    <a:pt x="978" y="83"/>
                  </a:lnTo>
                  <a:lnTo>
                    <a:pt x="967" y="89"/>
                  </a:lnTo>
                  <a:lnTo>
                    <a:pt x="957" y="94"/>
                  </a:lnTo>
                  <a:lnTo>
                    <a:pt x="946" y="98"/>
                  </a:lnTo>
                  <a:lnTo>
                    <a:pt x="923" y="106"/>
                  </a:lnTo>
                  <a:lnTo>
                    <a:pt x="911" y="109"/>
                  </a:lnTo>
                  <a:lnTo>
                    <a:pt x="899" y="110"/>
                  </a:lnTo>
                  <a:lnTo>
                    <a:pt x="877" y="115"/>
                  </a:lnTo>
                  <a:lnTo>
                    <a:pt x="852" y="118"/>
                  </a:lnTo>
                  <a:lnTo>
                    <a:pt x="830" y="119"/>
                  </a:lnTo>
                  <a:lnTo>
                    <a:pt x="806" y="119"/>
                  </a:lnTo>
                  <a:lnTo>
                    <a:pt x="783" y="118"/>
                  </a:lnTo>
                  <a:lnTo>
                    <a:pt x="760" y="116"/>
                  </a:lnTo>
                  <a:lnTo>
                    <a:pt x="738" y="115"/>
                  </a:lnTo>
                  <a:lnTo>
                    <a:pt x="717" y="110"/>
                  </a:lnTo>
                  <a:lnTo>
                    <a:pt x="697" y="109"/>
                  </a:lnTo>
                  <a:lnTo>
                    <a:pt x="677" y="107"/>
                  </a:lnTo>
                  <a:lnTo>
                    <a:pt x="658" y="107"/>
                  </a:lnTo>
                  <a:lnTo>
                    <a:pt x="640" y="109"/>
                  </a:lnTo>
                  <a:lnTo>
                    <a:pt x="622" y="110"/>
                  </a:lnTo>
                  <a:lnTo>
                    <a:pt x="602" y="115"/>
                  </a:lnTo>
                  <a:lnTo>
                    <a:pt x="584" y="119"/>
                  </a:lnTo>
                  <a:lnTo>
                    <a:pt x="566" y="124"/>
                  </a:lnTo>
                  <a:lnTo>
                    <a:pt x="548" y="130"/>
                  </a:lnTo>
                  <a:lnTo>
                    <a:pt x="529" y="136"/>
                  </a:lnTo>
                  <a:lnTo>
                    <a:pt x="493" y="150"/>
                  </a:lnTo>
                  <a:lnTo>
                    <a:pt x="459" y="163"/>
                  </a:lnTo>
                  <a:lnTo>
                    <a:pt x="422" y="177"/>
                  </a:lnTo>
                  <a:lnTo>
                    <a:pt x="397" y="184"/>
                  </a:lnTo>
                  <a:lnTo>
                    <a:pt x="371" y="192"/>
                  </a:lnTo>
                  <a:lnTo>
                    <a:pt x="321" y="207"/>
                  </a:lnTo>
                  <a:lnTo>
                    <a:pt x="297" y="216"/>
                  </a:lnTo>
                  <a:lnTo>
                    <a:pt x="271" y="226"/>
                  </a:lnTo>
                  <a:lnTo>
                    <a:pt x="259" y="232"/>
                  </a:lnTo>
                  <a:lnTo>
                    <a:pt x="249" y="238"/>
                  </a:lnTo>
                  <a:lnTo>
                    <a:pt x="237" y="244"/>
                  </a:lnTo>
                  <a:lnTo>
                    <a:pt x="225" y="252"/>
                  </a:lnTo>
                  <a:lnTo>
                    <a:pt x="214" y="258"/>
                  </a:lnTo>
                  <a:lnTo>
                    <a:pt x="205" y="267"/>
                  </a:lnTo>
                  <a:lnTo>
                    <a:pt x="187" y="282"/>
                  </a:lnTo>
                  <a:lnTo>
                    <a:pt x="170" y="300"/>
                  </a:lnTo>
                  <a:lnTo>
                    <a:pt x="155" y="318"/>
                  </a:lnTo>
                  <a:lnTo>
                    <a:pt x="140" y="338"/>
                  </a:lnTo>
                  <a:lnTo>
                    <a:pt x="126" y="357"/>
                  </a:lnTo>
                  <a:lnTo>
                    <a:pt x="95" y="397"/>
                  </a:lnTo>
                  <a:lnTo>
                    <a:pt x="84" y="409"/>
                  </a:lnTo>
                  <a:lnTo>
                    <a:pt x="72" y="421"/>
                  </a:lnTo>
                  <a:lnTo>
                    <a:pt x="60" y="433"/>
                  </a:lnTo>
                  <a:lnTo>
                    <a:pt x="54" y="439"/>
                  </a:lnTo>
                  <a:lnTo>
                    <a:pt x="48" y="446"/>
                  </a:lnTo>
                  <a:lnTo>
                    <a:pt x="40" y="454"/>
                  </a:lnTo>
                  <a:lnTo>
                    <a:pt x="36" y="464"/>
                  </a:lnTo>
                  <a:lnTo>
                    <a:pt x="30" y="473"/>
                  </a:lnTo>
                  <a:lnTo>
                    <a:pt x="25" y="482"/>
                  </a:lnTo>
                  <a:lnTo>
                    <a:pt x="18" y="502"/>
                  </a:lnTo>
                  <a:lnTo>
                    <a:pt x="10" y="520"/>
                  </a:lnTo>
                  <a:lnTo>
                    <a:pt x="7" y="532"/>
                  </a:lnTo>
                  <a:lnTo>
                    <a:pt x="4" y="543"/>
                  </a:lnTo>
                  <a:lnTo>
                    <a:pt x="1" y="565"/>
                  </a:lnTo>
                  <a:lnTo>
                    <a:pt x="0" y="577"/>
                  </a:lnTo>
                  <a:lnTo>
                    <a:pt x="0" y="588"/>
                  </a:lnTo>
                  <a:lnTo>
                    <a:pt x="0" y="612"/>
                  </a:lnTo>
                  <a:lnTo>
                    <a:pt x="0" y="635"/>
                  </a:lnTo>
                  <a:lnTo>
                    <a:pt x="1" y="647"/>
                  </a:lnTo>
                  <a:lnTo>
                    <a:pt x="3" y="659"/>
                  </a:lnTo>
                  <a:lnTo>
                    <a:pt x="7" y="705"/>
                  </a:lnTo>
                  <a:lnTo>
                    <a:pt x="9" y="717"/>
                  </a:lnTo>
                  <a:lnTo>
                    <a:pt x="9" y="722"/>
                  </a:lnTo>
                  <a:lnTo>
                    <a:pt x="9" y="725"/>
                  </a:lnTo>
                  <a:lnTo>
                    <a:pt x="10" y="728"/>
                  </a:lnTo>
                  <a:lnTo>
                    <a:pt x="12" y="729"/>
                  </a:lnTo>
                  <a:lnTo>
                    <a:pt x="16" y="729"/>
                  </a:lnTo>
                  <a:lnTo>
                    <a:pt x="21" y="726"/>
                  </a:lnTo>
                  <a:lnTo>
                    <a:pt x="47" y="710"/>
                  </a:lnTo>
                  <a:lnTo>
                    <a:pt x="72" y="696"/>
                  </a:lnTo>
                  <a:lnTo>
                    <a:pt x="98" y="684"/>
                  </a:lnTo>
                  <a:lnTo>
                    <a:pt x="123" y="674"/>
                  </a:lnTo>
                  <a:lnTo>
                    <a:pt x="149" y="665"/>
                  </a:lnTo>
                  <a:lnTo>
                    <a:pt x="173" y="656"/>
                  </a:lnTo>
                  <a:lnTo>
                    <a:pt x="199" y="650"/>
                  </a:lnTo>
                  <a:lnTo>
                    <a:pt x="225" y="645"/>
                  </a:lnTo>
                  <a:lnTo>
                    <a:pt x="249" y="642"/>
                  </a:lnTo>
                  <a:lnTo>
                    <a:pt x="274" y="639"/>
                  </a:lnTo>
                  <a:lnTo>
                    <a:pt x="299" y="638"/>
                  </a:lnTo>
                  <a:lnTo>
                    <a:pt x="324" y="638"/>
                  </a:lnTo>
                  <a:lnTo>
                    <a:pt x="348" y="639"/>
                  </a:lnTo>
                  <a:lnTo>
                    <a:pt x="374" y="641"/>
                  </a:lnTo>
                  <a:lnTo>
                    <a:pt x="400" y="644"/>
                  </a:lnTo>
                  <a:lnTo>
                    <a:pt x="425" y="648"/>
                  </a:lnTo>
                  <a:lnTo>
                    <a:pt x="493" y="660"/>
                  </a:lnTo>
                  <a:lnTo>
                    <a:pt x="561" y="671"/>
                  </a:lnTo>
                  <a:lnTo>
                    <a:pt x="629" y="684"/>
                  </a:lnTo>
                  <a:lnTo>
                    <a:pt x="662" y="692"/>
                  </a:lnTo>
                  <a:lnTo>
                    <a:pt x="695" y="699"/>
                  </a:lnTo>
                  <a:lnTo>
                    <a:pt x="711" y="704"/>
                  </a:lnTo>
                  <a:lnTo>
                    <a:pt x="727" y="708"/>
                  </a:lnTo>
                  <a:lnTo>
                    <a:pt x="744" y="713"/>
                  </a:lnTo>
                  <a:lnTo>
                    <a:pt x="759" y="719"/>
                  </a:lnTo>
                  <a:lnTo>
                    <a:pt x="791" y="729"/>
                  </a:lnTo>
                  <a:lnTo>
                    <a:pt x="822" y="742"/>
                  </a:lnTo>
                  <a:lnTo>
                    <a:pt x="852" y="757"/>
                  </a:lnTo>
                  <a:lnTo>
                    <a:pt x="868" y="764"/>
                  </a:lnTo>
                  <a:lnTo>
                    <a:pt x="881" y="772"/>
                  </a:lnTo>
                  <a:lnTo>
                    <a:pt x="896" y="781"/>
                  </a:lnTo>
                  <a:lnTo>
                    <a:pt x="911" y="790"/>
                  </a:lnTo>
                  <a:lnTo>
                    <a:pt x="938" y="809"/>
                  </a:lnTo>
                  <a:lnTo>
                    <a:pt x="1049" y="88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8" name="Freeform 1328"/>
            <p:cNvSpPr>
              <a:spLocks/>
            </p:cNvSpPr>
            <p:nvPr/>
          </p:nvSpPr>
          <p:spPr bwMode="auto">
            <a:xfrm>
              <a:off x="4629" y="1896"/>
              <a:ext cx="179" cy="149"/>
            </a:xfrm>
            <a:custGeom>
              <a:avLst/>
              <a:gdLst>
                <a:gd name="T0" fmla="*/ 4 w 357"/>
                <a:gd name="T1" fmla="*/ 0 h 298"/>
                <a:gd name="T2" fmla="*/ 18 w 357"/>
                <a:gd name="T3" fmla="*/ 19 h 298"/>
                <a:gd name="T4" fmla="*/ 36 w 357"/>
                <a:gd name="T5" fmla="*/ 39 h 298"/>
                <a:gd name="T6" fmla="*/ 75 w 357"/>
                <a:gd name="T7" fmla="*/ 79 h 298"/>
                <a:gd name="T8" fmla="*/ 120 w 357"/>
                <a:gd name="T9" fmla="*/ 117 h 298"/>
                <a:gd name="T10" fmla="*/ 169 w 357"/>
                <a:gd name="T11" fmla="*/ 156 h 298"/>
                <a:gd name="T12" fmla="*/ 268 w 357"/>
                <a:gd name="T13" fmla="*/ 229 h 298"/>
                <a:gd name="T14" fmla="*/ 357 w 357"/>
                <a:gd name="T15" fmla="*/ 293 h 298"/>
                <a:gd name="T16" fmla="*/ 353 w 357"/>
                <a:gd name="T17" fmla="*/ 298 h 298"/>
                <a:gd name="T18" fmla="*/ 264 w 357"/>
                <a:gd name="T19" fmla="*/ 233 h 298"/>
                <a:gd name="T20" fmla="*/ 164 w 357"/>
                <a:gd name="T21" fmla="*/ 161 h 298"/>
                <a:gd name="T22" fmla="*/ 116 w 357"/>
                <a:gd name="T23" fmla="*/ 122 h 298"/>
                <a:gd name="T24" fmla="*/ 71 w 357"/>
                <a:gd name="T25" fmla="*/ 84 h 298"/>
                <a:gd name="T26" fmla="*/ 31 w 357"/>
                <a:gd name="T27" fmla="*/ 43 h 298"/>
                <a:gd name="T28" fmla="*/ 13 w 357"/>
                <a:gd name="T29" fmla="*/ 24 h 298"/>
                <a:gd name="T30" fmla="*/ 0 w 357"/>
                <a:gd name="T31" fmla="*/ 4 h 298"/>
                <a:gd name="T32" fmla="*/ 4 w 357"/>
                <a:gd name="T3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7" h="298">
                  <a:moveTo>
                    <a:pt x="4" y="0"/>
                  </a:moveTo>
                  <a:lnTo>
                    <a:pt x="18" y="19"/>
                  </a:lnTo>
                  <a:lnTo>
                    <a:pt x="36" y="39"/>
                  </a:lnTo>
                  <a:lnTo>
                    <a:pt x="75" y="79"/>
                  </a:lnTo>
                  <a:lnTo>
                    <a:pt x="120" y="117"/>
                  </a:lnTo>
                  <a:lnTo>
                    <a:pt x="169" y="156"/>
                  </a:lnTo>
                  <a:lnTo>
                    <a:pt x="268" y="229"/>
                  </a:lnTo>
                  <a:lnTo>
                    <a:pt x="357" y="293"/>
                  </a:lnTo>
                  <a:lnTo>
                    <a:pt x="353" y="298"/>
                  </a:lnTo>
                  <a:lnTo>
                    <a:pt x="264" y="233"/>
                  </a:lnTo>
                  <a:lnTo>
                    <a:pt x="164" y="161"/>
                  </a:lnTo>
                  <a:lnTo>
                    <a:pt x="116" y="122"/>
                  </a:lnTo>
                  <a:lnTo>
                    <a:pt x="71" y="84"/>
                  </a:lnTo>
                  <a:lnTo>
                    <a:pt x="31" y="43"/>
                  </a:lnTo>
                  <a:lnTo>
                    <a:pt x="13" y="24"/>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49" name="Freeform 1329"/>
            <p:cNvSpPr>
              <a:spLocks/>
            </p:cNvSpPr>
            <p:nvPr/>
          </p:nvSpPr>
          <p:spPr bwMode="auto">
            <a:xfrm>
              <a:off x="4805" y="2043"/>
              <a:ext cx="149" cy="37"/>
            </a:xfrm>
            <a:custGeom>
              <a:avLst/>
              <a:gdLst>
                <a:gd name="T0" fmla="*/ 4 w 297"/>
                <a:gd name="T1" fmla="*/ 0 h 74"/>
                <a:gd name="T2" fmla="*/ 42 w 297"/>
                <a:gd name="T3" fmla="*/ 26 h 74"/>
                <a:gd name="T4" fmla="*/ 78 w 297"/>
                <a:gd name="T5" fmla="*/ 44 h 74"/>
                <a:gd name="T6" fmla="*/ 116 w 297"/>
                <a:gd name="T7" fmla="*/ 59 h 74"/>
                <a:gd name="T8" fmla="*/ 136 w 297"/>
                <a:gd name="T9" fmla="*/ 65 h 74"/>
                <a:gd name="T10" fmla="*/ 155 w 297"/>
                <a:gd name="T11" fmla="*/ 68 h 74"/>
                <a:gd name="T12" fmla="*/ 193 w 297"/>
                <a:gd name="T13" fmla="*/ 68 h 74"/>
                <a:gd name="T14" fmla="*/ 229 w 297"/>
                <a:gd name="T15" fmla="*/ 59 h 74"/>
                <a:gd name="T16" fmla="*/ 261 w 297"/>
                <a:gd name="T17" fmla="*/ 43 h 74"/>
                <a:gd name="T18" fmla="*/ 293 w 297"/>
                <a:gd name="T19" fmla="*/ 14 h 74"/>
                <a:gd name="T20" fmla="*/ 297 w 297"/>
                <a:gd name="T21" fmla="*/ 18 h 74"/>
                <a:gd name="T22" fmla="*/ 265 w 297"/>
                <a:gd name="T23" fmla="*/ 47 h 74"/>
                <a:gd name="T24" fmla="*/ 231 w 297"/>
                <a:gd name="T25" fmla="*/ 65 h 74"/>
                <a:gd name="T26" fmla="*/ 193 w 297"/>
                <a:gd name="T27" fmla="*/ 74 h 74"/>
                <a:gd name="T28" fmla="*/ 155 w 297"/>
                <a:gd name="T29" fmla="*/ 74 h 74"/>
                <a:gd name="T30" fmla="*/ 134 w 297"/>
                <a:gd name="T31" fmla="*/ 71 h 74"/>
                <a:gd name="T32" fmla="*/ 115 w 297"/>
                <a:gd name="T33" fmla="*/ 65 h 74"/>
                <a:gd name="T34" fmla="*/ 77 w 297"/>
                <a:gd name="T35" fmla="*/ 50 h 74"/>
                <a:gd name="T36" fmla="*/ 38 w 297"/>
                <a:gd name="T37" fmla="*/ 30 h 74"/>
                <a:gd name="T38" fmla="*/ 0 w 297"/>
                <a:gd name="T39" fmla="*/ 5 h 74"/>
                <a:gd name="T40" fmla="*/ 4 w 297"/>
                <a:gd name="T4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 h="74">
                  <a:moveTo>
                    <a:pt x="4" y="0"/>
                  </a:moveTo>
                  <a:lnTo>
                    <a:pt x="42" y="26"/>
                  </a:lnTo>
                  <a:lnTo>
                    <a:pt x="78" y="44"/>
                  </a:lnTo>
                  <a:lnTo>
                    <a:pt x="116" y="59"/>
                  </a:lnTo>
                  <a:lnTo>
                    <a:pt x="136" y="65"/>
                  </a:lnTo>
                  <a:lnTo>
                    <a:pt x="155" y="68"/>
                  </a:lnTo>
                  <a:lnTo>
                    <a:pt x="193" y="68"/>
                  </a:lnTo>
                  <a:lnTo>
                    <a:pt x="229" y="59"/>
                  </a:lnTo>
                  <a:lnTo>
                    <a:pt x="261" y="43"/>
                  </a:lnTo>
                  <a:lnTo>
                    <a:pt x="293" y="14"/>
                  </a:lnTo>
                  <a:lnTo>
                    <a:pt x="297" y="18"/>
                  </a:lnTo>
                  <a:lnTo>
                    <a:pt x="265" y="47"/>
                  </a:lnTo>
                  <a:lnTo>
                    <a:pt x="231" y="65"/>
                  </a:lnTo>
                  <a:lnTo>
                    <a:pt x="193" y="74"/>
                  </a:lnTo>
                  <a:lnTo>
                    <a:pt x="155" y="74"/>
                  </a:lnTo>
                  <a:lnTo>
                    <a:pt x="134" y="71"/>
                  </a:lnTo>
                  <a:lnTo>
                    <a:pt x="115" y="65"/>
                  </a:lnTo>
                  <a:lnTo>
                    <a:pt x="77" y="50"/>
                  </a:lnTo>
                  <a:lnTo>
                    <a:pt x="38" y="30"/>
                  </a:lnTo>
                  <a:lnTo>
                    <a:pt x="0"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0" name="Freeform 1330"/>
            <p:cNvSpPr>
              <a:spLocks/>
            </p:cNvSpPr>
            <p:nvPr/>
          </p:nvSpPr>
          <p:spPr bwMode="auto">
            <a:xfrm>
              <a:off x="4805" y="2043"/>
              <a:ext cx="3" cy="2"/>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1" name="Freeform 1331"/>
            <p:cNvSpPr>
              <a:spLocks/>
            </p:cNvSpPr>
            <p:nvPr/>
          </p:nvSpPr>
          <p:spPr bwMode="auto">
            <a:xfrm>
              <a:off x="4952" y="1966"/>
              <a:ext cx="19" cy="86"/>
            </a:xfrm>
            <a:custGeom>
              <a:avLst/>
              <a:gdLst>
                <a:gd name="T0" fmla="*/ 0 w 37"/>
                <a:gd name="T1" fmla="*/ 167 h 171"/>
                <a:gd name="T2" fmla="*/ 12 w 37"/>
                <a:gd name="T3" fmla="*/ 149 h 171"/>
                <a:gd name="T4" fmla="*/ 21 w 37"/>
                <a:gd name="T5" fmla="*/ 129 h 171"/>
                <a:gd name="T6" fmla="*/ 27 w 37"/>
                <a:gd name="T7" fmla="*/ 110 h 171"/>
                <a:gd name="T8" fmla="*/ 30 w 37"/>
                <a:gd name="T9" fmla="*/ 89 h 171"/>
                <a:gd name="T10" fmla="*/ 31 w 37"/>
                <a:gd name="T11" fmla="*/ 43 h 171"/>
                <a:gd name="T12" fmla="*/ 31 w 37"/>
                <a:gd name="T13" fmla="*/ 0 h 171"/>
                <a:gd name="T14" fmla="*/ 37 w 37"/>
                <a:gd name="T15" fmla="*/ 0 h 171"/>
                <a:gd name="T16" fmla="*/ 36 w 37"/>
                <a:gd name="T17" fmla="*/ 43 h 171"/>
                <a:gd name="T18" fmla="*/ 34 w 37"/>
                <a:gd name="T19" fmla="*/ 89 h 171"/>
                <a:gd name="T20" fmla="*/ 31 w 37"/>
                <a:gd name="T21" fmla="*/ 113 h 171"/>
                <a:gd name="T22" fmla="*/ 25 w 37"/>
                <a:gd name="T23" fmla="*/ 132 h 171"/>
                <a:gd name="T24" fmla="*/ 16 w 37"/>
                <a:gd name="T25" fmla="*/ 153 h 171"/>
                <a:gd name="T26" fmla="*/ 4 w 37"/>
                <a:gd name="T27" fmla="*/ 171 h 171"/>
                <a:gd name="T28" fmla="*/ 0 w 37"/>
                <a:gd name="T29" fmla="*/ 16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71">
                  <a:moveTo>
                    <a:pt x="0" y="167"/>
                  </a:moveTo>
                  <a:lnTo>
                    <a:pt x="12" y="149"/>
                  </a:lnTo>
                  <a:lnTo>
                    <a:pt x="21" y="129"/>
                  </a:lnTo>
                  <a:lnTo>
                    <a:pt x="27" y="110"/>
                  </a:lnTo>
                  <a:lnTo>
                    <a:pt x="30" y="89"/>
                  </a:lnTo>
                  <a:lnTo>
                    <a:pt x="31" y="43"/>
                  </a:lnTo>
                  <a:lnTo>
                    <a:pt x="31" y="0"/>
                  </a:lnTo>
                  <a:lnTo>
                    <a:pt x="37" y="0"/>
                  </a:lnTo>
                  <a:lnTo>
                    <a:pt x="36" y="43"/>
                  </a:lnTo>
                  <a:lnTo>
                    <a:pt x="34" y="89"/>
                  </a:lnTo>
                  <a:lnTo>
                    <a:pt x="31" y="113"/>
                  </a:lnTo>
                  <a:lnTo>
                    <a:pt x="25" y="132"/>
                  </a:lnTo>
                  <a:lnTo>
                    <a:pt x="16" y="153"/>
                  </a:lnTo>
                  <a:lnTo>
                    <a:pt x="4" y="171"/>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2" name="Freeform 1332"/>
            <p:cNvSpPr>
              <a:spLocks/>
            </p:cNvSpPr>
            <p:nvPr/>
          </p:nvSpPr>
          <p:spPr bwMode="auto">
            <a:xfrm>
              <a:off x="4952" y="2049"/>
              <a:ext cx="2"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3" name="Freeform 1333"/>
            <p:cNvSpPr>
              <a:spLocks/>
            </p:cNvSpPr>
            <p:nvPr/>
          </p:nvSpPr>
          <p:spPr bwMode="auto">
            <a:xfrm>
              <a:off x="4968" y="1888"/>
              <a:ext cx="12" cy="78"/>
            </a:xfrm>
            <a:custGeom>
              <a:avLst/>
              <a:gdLst>
                <a:gd name="T0" fmla="*/ 0 w 26"/>
                <a:gd name="T1" fmla="*/ 155 h 155"/>
                <a:gd name="T2" fmla="*/ 3 w 26"/>
                <a:gd name="T3" fmla="*/ 116 h 155"/>
                <a:gd name="T4" fmla="*/ 9 w 26"/>
                <a:gd name="T5" fmla="*/ 76 h 155"/>
                <a:gd name="T6" fmla="*/ 21 w 26"/>
                <a:gd name="T7" fmla="*/ 0 h 155"/>
                <a:gd name="T8" fmla="*/ 26 w 26"/>
                <a:gd name="T9" fmla="*/ 3 h 155"/>
                <a:gd name="T10" fmla="*/ 14 w 26"/>
                <a:gd name="T11" fmla="*/ 79 h 155"/>
                <a:gd name="T12" fmla="*/ 8 w 26"/>
                <a:gd name="T13" fmla="*/ 116 h 155"/>
                <a:gd name="T14" fmla="*/ 5 w 26"/>
                <a:gd name="T15" fmla="*/ 155 h 155"/>
                <a:gd name="T16" fmla="*/ 0 w 26"/>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5">
                  <a:moveTo>
                    <a:pt x="0" y="155"/>
                  </a:moveTo>
                  <a:lnTo>
                    <a:pt x="3" y="116"/>
                  </a:lnTo>
                  <a:lnTo>
                    <a:pt x="9" y="76"/>
                  </a:lnTo>
                  <a:lnTo>
                    <a:pt x="21" y="0"/>
                  </a:lnTo>
                  <a:lnTo>
                    <a:pt x="26" y="3"/>
                  </a:lnTo>
                  <a:lnTo>
                    <a:pt x="14" y="79"/>
                  </a:lnTo>
                  <a:lnTo>
                    <a:pt x="8" y="116"/>
                  </a:lnTo>
                  <a:lnTo>
                    <a:pt x="5" y="155"/>
                  </a:lnTo>
                  <a:lnTo>
                    <a:pt x="0"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4" name="Freeform 1334"/>
            <p:cNvSpPr>
              <a:spLocks/>
            </p:cNvSpPr>
            <p:nvPr/>
          </p:nvSpPr>
          <p:spPr bwMode="auto">
            <a:xfrm>
              <a:off x="4968" y="1764"/>
              <a:ext cx="15" cy="125"/>
            </a:xfrm>
            <a:custGeom>
              <a:avLst/>
              <a:gdLst>
                <a:gd name="T0" fmla="*/ 21 w 32"/>
                <a:gd name="T1" fmla="*/ 250 h 250"/>
                <a:gd name="T2" fmla="*/ 27 w 32"/>
                <a:gd name="T3" fmla="*/ 185 h 250"/>
                <a:gd name="T4" fmla="*/ 27 w 32"/>
                <a:gd name="T5" fmla="*/ 122 h 250"/>
                <a:gd name="T6" fmla="*/ 24 w 32"/>
                <a:gd name="T7" fmla="*/ 90 h 250"/>
                <a:gd name="T8" fmla="*/ 20 w 32"/>
                <a:gd name="T9" fmla="*/ 60 h 250"/>
                <a:gd name="T10" fmla="*/ 12 w 32"/>
                <a:gd name="T11" fmla="*/ 32 h 250"/>
                <a:gd name="T12" fmla="*/ 0 w 32"/>
                <a:gd name="T13" fmla="*/ 3 h 250"/>
                <a:gd name="T14" fmla="*/ 5 w 32"/>
                <a:gd name="T15" fmla="*/ 0 h 250"/>
                <a:gd name="T16" fmla="*/ 17 w 32"/>
                <a:gd name="T17" fmla="*/ 29 h 250"/>
                <a:gd name="T18" fmla="*/ 24 w 32"/>
                <a:gd name="T19" fmla="*/ 60 h 250"/>
                <a:gd name="T20" fmla="*/ 29 w 32"/>
                <a:gd name="T21" fmla="*/ 90 h 250"/>
                <a:gd name="T22" fmla="*/ 32 w 32"/>
                <a:gd name="T23" fmla="*/ 122 h 250"/>
                <a:gd name="T24" fmla="*/ 32 w 32"/>
                <a:gd name="T25" fmla="*/ 185 h 250"/>
                <a:gd name="T26" fmla="*/ 26 w 32"/>
                <a:gd name="T27" fmla="*/ 250 h 250"/>
                <a:gd name="T28" fmla="*/ 21 w 32"/>
                <a:gd name="T2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50">
                  <a:moveTo>
                    <a:pt x="21" y="250"/>
                  </a:moveTo>
                  <a:lnTo>
                    <a:pt x="27" y="185"/>
                  </a:lnTo>
                  <a:lnTo>
                    <a:pt x="27" y="122"/>
                  </a:lnTo>
                  <a:lnTo>
                    <a:pt x="24" y="90"/>
                  </a:lnTo>
                  <a:lnTo>
                    <a:pt x="20" y="60"/>
                  </a:lnTo>
                  <a:lnTo>
                    <a:pt x="12" y="32"/>
                  </a:lnTo>
                  <a:lnTo>
                    <a:pt x="0" y="3"/>
                  </a:lnTo>
                  <a:lnTo>
                    <a:pt x="5" y="0"/>
                  </a:lnTo>
                  <a:lnTo>
                    <a:pt x="17" y="29"/>
                  </a:lnTo>
                  <a:lnTo>
                    <a:pt x="24" y="60"/>
                  </a:lnTo>
                  <a:lnTo>
                    <a:pt x="29" y="90"/>
                  </a:lnTo>
                  <a:lnTo>
                    <a:pt x="32" y="122"/>
                  </a:lnTo>
                  <a:lnTo>
                    <a:pt x="32" y="185"/>
                  </a:lnTo>
                  <a:lnTo>
                    <a:pt x="26" y="250"/>
                  </a:lnTo>
                  <a:lnTo>
                    <a:pt x="21"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5" name="Freeform 1335"/>
            <p:cNvSpPr>
              <a:spLocks/>
            </p:cNvSpPr>
            <p:nvPr/>
          </p:nvSpPr>
          <p:spPr bwMode="auto">
            <a:xfrm>
              <a:off x="4978" y="1888"/>
              <a:ext cx="2" cy="2"/>
            </a:xfrm>
            <a:custGeom>
              <a:avLst/>
              <a:gdLst>
                <a:gd name="T0" fmla="*/ 5 w 5"/>
                <a:gd name="T1" fmla="*/ 3 h 3"/>
                <a:gd name="T2" fmla="*/ 5 w 5"/>
                <a:gd name="T3" fmla="*/ 1 h 3"/>
                <a:gd name="T4" fmla="*/ 0 w 5"/>
                <a:gd name="T5" fmla="*/ 1 h 3"/>
                <a:gd name="T6" fmla="*/ 0 w 5"/>
                <a:gd name="T7" fmla="*/ 0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5" y="1"/>
                  </a:lnTo>
                  <a:lnTo>
                    <a:pt x="0" y="1"/>
                  </a:lnTo>
                  <a:lnTo>
                    <a:pt x="0"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6" name="Freeform 1336"/>
            <p:cNvSpPr>
              <a:spLocks/>
            </p:cNvSpPr>
            <p:nvPr/>
          </p:nvSpPr>
          <p:spPr bwMode="auto">
            <a:xfrm>
              <a:off x="4870" y="1601"/>
              <a:ext cx="100" cy="165"/>
            </a:xfrm>
            <a:custGeom>
              <a:avLst/>
              <a:gdLst>
                <a:gd name="T0" fmla="*/ 194 w 199"/>
                <a:gd name="T1" fmla="*/ 328 h 328"/>
                <a:gd name="T2" fmla="*/ 149 w 199"/>
                <a:gd name="T3" fmla="*/ 245 h 328"/>
                <a:gd name="T4" fmla="*/ 102 w 199"/>
                <a:gd name="T5" fmla="*/ 165 h 328"/>
                <a:gd name="T6" fmla="*/ 52 w 199"/>
                <a:gd name="T7" fmla="*/ 84 h 328"/>
                <a:gd name="T8" fmla="*/ 0 w 199"/>
                <a:gd name="T9" fmla="*/ 4 h 328"/>
                <a:gd name="T10" fmla="*/ 4 w 199"/>
                <a:gd name="T11" fmla="*/ 0 h 328"/>
                <a:gd name="T12" fmla="*/ 57 w 199"/>
                <a:gd name="T13" fmla="*/ 79 h 328"/>
                <a:gd name="T14" fmla="*/ 107 w 199"/>
                <a:gd name="T15" fmla="*/ 161 h 328"/>
                <a:gd name="T16" fmla="*/ 154 w 199"/>
                <a:gd name="T17" fmla="*/ 242 h 328"/>
                <a:gd name="T18" fmla="*/ 199 w 199"/>
                <a:gd name="T19" fmla="*/ 325 h 328"/>
                <a:gd name="T20" fmla="*/ 194 w 199"/>
                <a:gd name="T21"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328">
                  <a:moveTo>
                    <a:pt x="194" y="328"/>
                  </a:moveTo>
                  <a:lnTo>
                    <a:pt x="149" y="245"/>
                  </a:lnTo>
                  <a:lnTo>
                    <a:pt x="102" y="165"/>
                  </a:lnTo>
                  <a:lnTo>
                    <a:pt x="52" y="84"/>
                  </a:lnTo>
                  <a:lnTo>
                    <a:pt x="0" y="4"/>
                  </a:lnTo>
                  <a:lnTo>
                    <a:pt x="4" y="0"/>
                  </a:lnTo>
                  <a:lnTo>
                    <a:pt x="57" y="79"/>
                  </a:lnTo>
                  <a:lnTo>
                    <a:pt x="107" y="161"/>
                  </a:lnTo>
                  <a:lnTo>
                    <a:pt x="154" y="242"/>
                  </a:lnTo>
                  <a:lnTo>
                    <a:pt x="199" y="325"/>
                  </a:lnTo>
                  <a:lnTo>
                    <a:pt x="194" y="3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7" name="Freeform 1337"/>
            <p:cNvSpPr>
              <a:spLocks/>
            </p:cNvSpPr>
            <p:nvPr/>
          </p:nvSpPr>
          <p:spPr bwMode="auto">
            <a:xfrm>
              <a:off x="4968" y="1764"/>
              <a:ext cx="2" cy="2"/>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8" name="Freeform 1338"/>
            <p:cNvSpPr>
              <a:spLocks/>
            </p:cNvSpPr>
            <p:nvPr/>
          </p:nvSpPr>
          <p:spPr bwMode="auto">
            <a:xfrm>
              <a:off x="4680" y="1524"/>
              <a:ext cx="193" cy="80"/>
            </a:xfrm>
            <a:custGeom>
              <a:avLst/>
              <a:gdLst>
                <a:gd name="T0" fmla="*/ 381 w 385"/>
                <a:gd name="T1" fmla="*/ 159 h 159"/>
                <a:gd name="T2" fmla="*/ 366 w 385"/>
                <a:gd name="T3" fmla="*/ 138 h 159"/>
                <a:gd name="T4" fmla="*/ 346 w 385"/>
                <a:gd name="T5" fmla="*/ 120 h 159"/>
                <a:gd name="T6" fmla="*/ 325 w 385"/>
                <a:gd name="T7" fmla="*/ 105 h 159"/>
                <a:gd name="T8" fmla="*/ 305 w 385"/>
                <a:gd name="T9" fmla="*/ 91 h 159"/>
                <a:gd name="T10" fmla="*/ 281 w 385"/>
                <a:gd name="T11" fmla="*/ 81 h 159"/>
                <a:gd name="T12" fmla="*/ 257 w 385"/>
                <a:gd name="T13" fmla="*/ 72 h 159"/>
                <a:gd name="T14" fmla="*/ 209 w 385"/>
                <a:gd name="T15" fmla="*/ 57 h 159"/>
                <a:gd name="T16" fmla="*/ 103 w 385"/>
                <a:gd name="T17" fmla="*/ 34 h 159"/>
                <a:gd name="T18" fmla="*/ 49 w 385"/>
                <a:gd name="T19" fmla="*/ 22 h 159"/>
                <a:gd name="T20" fmla="*/ 0 w 385"/>
                <a:gd name="T21" fmla="*/ 4 h 159"/>
                <a:gd name="T22" fmla="*/ 3 w 385"/>
                <a:gd name="T23" fmla="*/ 0 h 159"/>
                <a:gd name="T24" fmla="*/ 52 w 385"/>
                <a:gd name="T25" fmla="*/ 18 h 159"/>
                <a:gd name="T26" fmla="*/ 103 w 385"/>
                <a:gd name="T27" fmla="*/ 30 h 159"/>
                <a:gd name="T28" fmla="*/ 209 w 385"/>
                <a:gd name="T29" fmla="*/ 52 h 159"/>
                <a:gd name="T30" fmla="*/ 260 w 385"/>
                <a:gd name="T31" fmla="*/ 67 h 159"/>
                <a:gd name="T32" fmla="*/ 284 w 385"/>
                <a:gd name="T33" fmla="*/ 76 h 159"/>
                <a:gd name="T34" fmla="*/ 308 w 385"/>
                <a:gd name="T35" fmla="*/ 87 h 159"/>
                <a:gd name="T36" fmla="*/ 329 w 385"/>
                <a:gd name="T37" fmla="*/ 100 h 159"/>
                <a:gd name="T38" fmla="*/ 350 w 385"/>
                <a:gd name="T39" fmla="*/ 115 h 159"/>
                <a:gd name="T40" fmla="*/ 369 w 385"/>
                <a:gd name="T41" fmla="*/ 134 h 159"/>
                <a:gd name="T42" fmla="*/ 385 w 385"/>
                <a:gd name="T43" fmla="*/ 155 h 159"/>
                <a:gd name="T44" fmla="*/ 381 w 385"/>
                <a:gd name="T4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5" h="159">
                  <a:moveTo>
                    <a:pt x="381" y="159"/>
                  </a:moveTo>
                  <a:lnTo>
                    <a:pt x="366" y="138"/>
                  </a:lnTo>
                  <a:lnTo>
                    <a:pt x="346" y="120"/>
                  </a:lnTo>
                  <a:lnTo>
                    <a:pt x="325" y="105"/>
                  </a:lnTo>
                  <a:lnTo>
                    <a:pt x="305" y="91"/>
                  </a:lnTo>
                  <a:lnTo>
                    <a:pt x="281" y="81"/>
                  </a:lnTo>
                  <a:lnTo>
                    <a:pt x="257" y="72"/>
                  </a:lnTo>
                  <a:lnTo>
                    <a:pt x="209" y="57"/>
                  </a:lnTo>
                  <a:lnTo>
                    <a:pt x="103" y="34"/>
                  </a:lnTo>
                  <a:lnTo>
                    <a:pt x="49" y="22"/>
                  </a:lnTo>
                  <a:lnTo>
                    <a:pt x="0" y="4"/>
                  </a:lnTo>
                  <a:lnTo>
                    <a:pt x="3" y="0"/>
                  </a:lnTo>
                  <a:lnTo>
                    <a:pt x="52" y="18"/>
                  </a:lnTo>
                  <a:lnTo>
                    <a:pt x="103" y="30"/>
                  </a:lnTo>
                  <a:lnTo>
                    <a:pt x="209" y="52"/>
                  </a:lnTo>
                  <a:lnTo>
                    <a:pt x="260" y="67"/>
                  </a:lnTo>
                  <a:lnTo>
                    <a:pt x="284" y="76"/>
                  </a:lnTo>
                  <a:lnTo>
                    <a:pt x="308" y="87"/>
                  </a:lnTo>
                  <a:lnTo>
                    <a:pt x="329" y="100"/>
                  </a:lnTo>
                  <a:lnTo>
                    <a:pt x="350" y="115"/>
                  </a:lnTo>
                  <a:lnTo>
                    <a:pt x="369" y="134"/>
                  </a:lnTo>
                  <a:lnTo>
                    <a:pt x="385" y="155"/>
                  </a:lnTo>
                  <a:lnTo>
                    <a:pt x="381"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59" name="Freeform 1339"/>
            <p:cNvSpPr>
              <a:spLocks/>
            </p:cNvSpPr>
            <p:nvPr/>
          </p:nvSpPr>
          <p:spPr bwMode="auto">
            <a:xfrm>
              <a:off x="4870" y="1601"/>
              <a:ext cx="3"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0" name="Freeform 1340"/>
            <p:cNvSpPr>
              <a:spLocks/>
            </p:cNvSpPr>
            <p:nvPr/>
          </p:nvSpPr>
          <p:spPr bwMode="auto">
            <a:xfrm>
              <a:off x="4673" y="1517"/>
              <a:ext cx="9" cy="9"/>
            </a:xfrm>
            <a:custGeom>
              <a:avLst/>
              <a:gdLst>
                <a:gd name="T0" fmla="*/ 12 w 16"/>
                <a:gd name="T1" fmla="*/ 18 h 18"/>
                <a:gd name="T2" fmla="*/ 4 w 16"/>
                <a:gd name="T3" fmla="*/ 14 h 18"/>
                <a:gd name="T4" fmla="*/ 0 w 16"/>
                <a:gd name="T5" fmla="*/ 4 h 18"/>
                <a:gd name="T6" fmla="*/ 4 w 16"/>
                <a:gd name="T7" fmla="*/ 0 h 18"/>
                <a:gd name="T8" fmla="*/ 9 w 16"/>
                <a:gd name="T9" fmla="*/ 9 h 18"/>
                <a:gd name="T10" fmla="*/ 16 w 16"/>
                <a:gd name="T11" fmla="*/ 14 h 18"/>
                <a:gd name="T12" fmla="*/ 12 w 1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12" y="18"/>
                  </a:moveTo>
                  <a:lnTo>
                    <a:pt x="4" y="14"/>
                  </a:lnTo>
                  <a:lnTo>
                    <a:pt x="0" y="4"/>
                  </a:lnTo>
                  <a:lnTo>
                    <a:pt x="4" y="0"/>
                  </a:lnTo>
                  <a:lnTo>
                    <a:pt x="9" y="9"/>
                  </a:lnTo>
                  <a:lnTo>
                    <a:pt x="16" y="14"/>
                  </a:lnTo>
                  <a:lnTo>
                    <a:pt x="1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1" name="Freeform 1341"/>
            <p:cNvSpPr>
              <a:spLocks/>
            </p:cNvSpPr>
            <p:nvPr/>
          </p:nvSpPr>
          <p:spPr bwMode="auto">
            <a:xfrm>
              <a:off x="4679" y="1524"/>
              <a:ext cx="3" cy="2"/>
            </a:xfrm>
            <a:custGeom>
              <a:avLst/>
              <a:gdLst>
                <a:gd name="T0" fmla="*/ 1 w 4"/>
                <a:gd name="T1" fmla="*/ 4 h 4"/>
                <a:gd name="T2" fmla="*/ 0 w 4"/>
                <a:gd name="T3" fmla="*/ 4 h 4"/>
                <a:gd name="T4" fmla="*/ 4 w 4"/>
                <a:gd name="T5" fmla="*/ 0 h 4"/>
                <a:gd name="T6" fmla="*/ 1 w 4"/>
                <a:gd name="T7" fmla="*/ 4 h 4"/>
              </a:gdLst>
              <a:ahLst/>
              <a:cxnLst>
                <a:cxn ang="0">
                  <a:pos x="T0" y="T1"/>
                </a:cxn>
                <a:cxn ang="0">
                  <a:pos x="T2" y="T3"/>
                </a:cxn>
                <a:cxn ang="0">
                  <a:pos x="T4" y="T5"/>
                </a:cxn>
                <a:cxn ang="0">
                  <a:pos x="T6" y="T7"/>
                </a:cxn>
              </a:cxnLst>
              <a:rect l="0" t="0" r="r" b="b"/>
              <a:pathLst>
                <a:path w="4" h="4">
                  <a:moveTo>
                    <a:pt x="1" y="4"/>
                  </a:moveTo>
                  <a:lnTo>
                    <a:pt x="0" y="4"/>
                  </a:lnTo>
                  <a:lnTo>
                    <a:pt x="4"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2" name="Freeform 1342"/>
            <p:cNvSpPr>
              <a:spLocks/>
            </p:cNvSpPr>
            <p:nvPr/>
          </p:nvSpPr>
          <p:spPr bwMode="auto">
            <a:xfrm>
              <a:off x="4658" y="1454"/>
              <a:ext cx="18" cy="64"/>
            </a:xfrm>
            <a:custGeom>
              <a:avLst/>
              <a:gdLst>
                <a:gd name="T0" fmla="*/ 31 w 35"/>
                <a:gd name="T1" fmla="*/ 128 h 128"/>
                <a:gd name="T2" fmla="*/ 28 w 35"/>
                <a:gd name="T3" fmla="*/ 120 h 128"/>
                <a:gd name="T4" fmla="*/ 25 w 35"/>
                <a:gd name="T5" fmla="*/ 111 h 128"/>
                <a:gd name="T6" fmla="*/ 23 w 35"/>
                <a:gd name="T7" fmla="*/ 93 h 128"/>
                <a:gd name="T8" fmla="*/ 22 w 35"/>
                <a:gd name="T9" fmla="*/ 60 h 128"/>
                <a:gd name="T10" fmla="*/ 20 w 35"/>
                <a:gd name="T11" fmla="*/ 44 h 128"/>
                <a:gd name="T12" fmla="*/ 17 w 35"/>
                <a:gd name="T13" fmla="*/ 30 h 128"/>
                <a:gd name="T14" fmla="*/ 10 w 35"/>
                <a:gd name="T15" fmla="*/ 16 h 128"/>
                <a:gd name="T16" fmla="*/ 0 w 35"/>
                <a:gd name="T17" fmla="*/ 4 h 128"/>
                <a:gd name="T18" fmla="*/ 4 w 35"/>
                <a:gd name="T19" fmla="*/ 0 h 128"/>
                <a:gd name="T20" fmla="*/ 14 w 35"/>
                <a:gd name="T21" fmla="*/ 12 h 128"/>
                <a:gd name="T22" fmla="*/ 22 w 35"/>
                <a:gd name="T23" fmla="*/ 27 h 128"/>
                <a:gd name="T24" fmla="*/ 25 w 35"/>
                <a:gd name="T25" fmla="*/ 44 h 128"/>
                <a:gd name="T26" fmla="*/ 26 w 35"/>
                <a:gd name="T27" fmla="*/ 60 h 128"/>
                <a:gd name="T28" fmla="*/ 28 w 35"/>
                <a:gd name="T29" fmla="*/ 93 h 128"/>
                <a:gd name="T30" fmla="*/ 29 w 35"/>
                <a:gd name="T31" fmla="*/ 111 h 128"/>
                <a:gd name="T32" fmla="*/ 32 w 35"/>
                <a:gd name="T33" fmla="*/ 117 h 128"/>
                <a:gd name="T34" fmla="*/ 35 w 35"/>
                <a:gd name="T35" fmla="*/ 125 h 128"/>
                <a:gd name="T36" fmla="*/ 31 w 35"/>
                <a:gd name="T3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28">
                  <a:moveTo>
                    <a:pt x="31" y="128"/>
                  </a:moveTo>
                  <a:lnTo>
                    <a:pt x="28" y="120"/>
                  </a:lnTo>
                  <a:lnTo>
                    <a:pt x="25" y="111"/>
                  </a:lnTo>
                  <a:lnTo>
                    <a:pt x="23" y="93"/>
                  </a:lnTo>
                  <a:lnTo>
                    <a:pt x="22" y="60"/>
                  </a:lnTo>
                  <a:lnTo>
                    <a:pt x="20" y="44"/>
                  </a:lnTo>
                  <a:lnTo>
                    <a:pt x="17" y="30"/>
                  </a:lnTo>
                  <a:lnTo>
                    <a:pt x="10" y="16"/>
                  </a:lnTo>
                  <a:lnTo>
                    <a:pt x="0" y="4"/>
                  </a:lnTo>
                  <a:lnTo>
                    <a:pt x="4" y="0"/>
                  </a:lnTo>
                  <a:lnTo>
                    <a:pt x="14" y="12"/>
                  </a:lnTo>
                  <a:lnTo>
                    <a:pt x="22" y="27"/>
                  </a:lnTo>
                  <a:lnTo>
                    <a:pt x="25" y="44"/>
                  </a:lnTo>
                  <a:lnTo>
                    <a:pt x="26" y="60"/>
                  </a:lnTo>
                  <a:lnTo>
                    <a:pt x="28" y="93"/>
                  </a:lnTo>
                  <a:lnTo>
                    <a:pt x="29" y="111"/>
                  </a:lnTo>
                  <a:lnTo>
                    <a:pt x="32" y="117"/>
                  </a:lnTo>
                  <a:lnTo>
                    <a:pt x="35" y="125"/>
                  </a:lnTo>
                  <a:lnTo>
                    <a:pt x="31"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3" name="Freeform 1343"/>
            <p:cNvSpPr>
              <a:spLocks/>
            </p:cNvSpPr>
            <p:nvPr/>
          </p:nvSpPr>
          <p:spPr bwMode="auto">
            <a:xfrm>
              <a:off x="4673" y="1517"/>
              <a:ext cx="3" cy="2"/>
            </a:xfrm>
            <a:custGeom>
              <a:avLst/>
              <a:gdLst>
                <a:gd name="T0" fmla="*/ 0 w 4"/>
                <a:gd name="T1" fmla="*/ 4 h 4"/>
                <a:gd name="T2" fmla="*/ 0 w 4"/>
                <a:gd name="T3" fmla="*/ 3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0" y="3"/>
                  </a:ln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4" name="Freeform 1344"/>
            <p:cNvSpPr>
              <a:spLocks/>
            </p:cNvSpPr>
            <p:nvPr/>
          </p:nvSpPr>
          <p:spPr bwMode="auto">
            <a:xfrm>
              <a:off x="4636" y="1453"/>
              <a:ext cx="24" cy="10"/>
            </a:xfrm>
            <a:custGeom>
              <a:avLst/>
              <a:gdLst>
                <a:gd name="T0" fmla="*/ 45 w 49"/>
                <a:gd name="T1" fmla="*/ 7 h 19"/>
                <a:gd name="T2" fmla="*/ 36 w 49"/>
                <a:gd name="T3" fmla="*/ 4 h 19"/>
                <a:gd name="T4" fmla="*/ 26 w 49"/>
                <a:gd name="T5" fmla="*/ 6 h 19"/>
                <a:gd name="T6" fmla="*/ 14 w 49"/>
                <a:gd name="T7" fmla="*/ 10 h 19"/>
                <a:gd name="T8" fmla="*/ 5 w 49"/>
                <a:gd name="T9" fmla="*/ 19 h 19"/>
                <a:gd name="T10" fmla="*/ 0 w 49"/>
                <a:gd name="T11" fmla="*/ 15 h 19"/>
                <a:gd name="T12" fmla="*/ 9 w 49"/>
                <a:gd name="T13" fmla="*/ 6 h 19"/>
                <a:gd name="T14" fmla="*/ 23 w 49"/>
                <a:gd name="T15" fmla="*/ 1 h 19"/>
                <a:gd name="T16" fmla="*/ 36 w 49"/>
                <a:gd name="T17" fmla="*/ 0 h 19"/>
                <a:gd name="T18" fmla="*/ 49 w 49"/>
                <a:gd name="T19" fmla="*/ 3 h 19"/>
                <a:gd name="T20" fmla="*/ 45 w 49"/>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9">
                  <a:moveTo>
                    <a:pt x="45" y="7"/>
                  </a:moveTo>
                  <a:lnTo>
                    <a:pt x="36" y="4"/>
                  </a:lnTo>
                  <a:lnTo>
                    <a:pt x="26" y="6"/>
                  </a:lnTo>
                  <a:lnTo>
                    <a:pt x="14" y="10"/>
                  </a:lnTo>
                  <a:lnTo>
                    <a:pt x="5" y="19"/>
                  </a:lnTo>
                  <a:lnTo>
                    <a:pt x="0" y="15"/>
                  </a:lnTo>
                  <a:lnTo>
                    <a:pt x="9" y="6"/>
                  </a:lnTo>
                  <a:lnTo>
                    <a:pt x="23" y="1"/>
                  </a:lnTo>
                  <a:lnTo>
                    <a:pt x="36" y="0"/>
                  </a:lnTo>
                  <a:lnTo>
                    <a:pt x="49" y="3"/>
                  </a:lnTo>
                  <a:lnTo>
                    <a:pt x="4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5" name="Freeform 1345"/>
            <p:cNvSpPr>
              <a:spLocks/>
            </p:cNvSpPr>
            <p:nvPr/>
          </p:nvSpPr>
          <p:spPr bwMode="auto">
            <a:xfrm>
              <a:off x="4658" y="1454"/>
              <a:ext cx="2" cy="3"/>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6" name="Freeform 1346"/>
            <p:cNvSpPr>
              <a:spLocks/>
            </p:cNvSpPr>
            <p:nvPr/>
          </p:nvSpPr>
          <p:spPr bwMode="auto">
            <a:xfrm>
              <a:off x="4464" y="1460"/>
              <a:ext cx="174" cy="55"/>
            </a:xfrm>
            <a:custGeom>
              <a:avLst/>
              <a:gdLst>
                <a:gd name="T0" fmla="*/ 347 w 347"/>
                <a:gd name="T1" fmla="*/ 4 h 108"/>
                <a:gd name="T2" fmla="*/ 330 w 347"/>
                <a:gd name="T3" fmla="*/ 23 h 108"/>
                <a:gd name="T4" fmla="*/ 312 w 347"/>
                <a:gd name="T5" fmla="*/ 41 h 108"/>
                <a:gd name="T6" fmla="*/ 292 w 347"/>
                <a:gd name="T7" fmla="*/ 54 h 108"/>
                <a:gd name="T8" fmla="*/ 273 w 347"/>
                <a:gd name="T9" fmla="*/ 68 h 108"/>
                <a:gd name="T10" fmla="*/ 231 w 347"/>
                <a:gd name="T11" fmla="*/ 87 h 108"/>
                <a:gd name="T12" fmla="*/ 208 w 347"/>
                <a:gd name="T13" fmla="*/ 93 h 108"/>
                <a:gd name="T14" fmla="*/ 184 w 347"/>
                <a:gd name="T15" fmla="*/ 99 h 108"/>
                <a:gd name="T16" fmla="*/ 135 w 347"/>
                <a:gd name="T17" fmla="*/ 107 h 108"/>
                <a:gd name="T18" fmla="*/ 89 w 347"/>
                <a:gd name="T19" fmla="*/ 108 h 108"/>
                <a:gd name="T20" fmla="*/ 43 w 347"/>
                <a:gd name="T21" fmla="*/ 105 h 108"/>
                <a:gd name="T22" fmla="*/ 0 w 347"/>
                <a:gd name="T23" fmla="*/ 99 h 108"/>
                <a:gd name="T24" fmla="*/ 0 w 347"/>
                <a:gd name="T25" fmla="*/ 95 h 108"/>
                <a:gd name="T26" fmla="*/ 43 w 347"/>
                <a:gd name="T27" fmla="*/ 101 h 108"/>
                <a:gd name="T28" fmla="*/ 89 w 347"/>
                <a:gd name="T29" fmla="*/ 102 h 108"/>
                <a:gd name="T30" fmla="*/ 135 w 347"/>
                <a:gd name="T31" fmla="*/ 102 h 108"/>
                <a:gd name="T32" fmla="*/ 181 w 347"/>
                <a:gd name="T33" fmla="*/ 95 h 108"/>
                <a:gd name="T34" fmla="*/ 205 w 347"/>
                <a:gd name="T35" fmla="*/ 89 h 108"/>
                <a:gd name="T36" fmla="*/ 226 w 347"/>
                <a:gd name="T37" fmla="*/ 83 h 108"/>
                <a:gd name="T38" fmla="*/ 268 w 347"/>
                <a:gd name="T39" fmla="*/ 63 h 108"/>
                <a:gd name="T40" fmla="*/ 288 w 347"/>
                <a:gd name="T41" fmla="*/ 50 h 108"/>
                <a:gd name="T42" fmla="*/ 308 w 347"/>
                <a:gd name="T43" fmla="*/ 36 h 108"/>
                <a:gd name="T44" fmla="*/ 326 w 347"/>
                <a:gd name="T45" fmla="*/ 18 h 108"/>
                <a:gd name="T46" fmla="*/ 342 w 347"/>
                <a:gd name="T47" fmla="*/ 0 h 108"/>
                <a:gd name="T48" fmla="*/ 347 w 347"/>
                <a:gd name="T49"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7" h="108">
                  <a:moveTo>
                    <a:pt x="347" y="4"/>
                  </a:moveTo>
                  <a:lnTo>
                    <a:pt x="330" y="23"/>
                  </a:lnTo>
                  <a:lnTo>
                    <a:pt x="312" y="41"/>
                  </a:lnTo>
                  <a:lnTo>
                    <a:pt x="292" y="54"/>
                  </a:lnTo>
                  <a:lnTo>
                    <a:pt x="273" y="68"/>
                  </a:lnTo>
                  <a:lnTo>
                    <a:pt x="231" y="87"/>
                  </a:lnTo>
                  <a:lnTo>
                    <a:pt x="208" y="93"/>
                  </a:lnTo>
                  <a:lnTo>
                    <a:pt x="184" y="99"/>
                  </a:lnTo>
                  <a:lnTo>
                    <a:pt x="135" y="107"/>
                  </a:lnTo>
                  <a:lnTo>
                    <a:pt x="89" y="108"/>
                  </a:lnTo>
                  <a:lnTo>
                    <a:pt x="43" y="105"/>
                  </a:lnTo>
                  <a:lnTo>
                    <a:pt x="0" y="99"/>
                  </a:lnTo>
                  <a:lnTo>
                    <a:pt x="0" y="95"/>
                  </a:lnTo>
                  <a:lnTo>
                    <a:pt x="43" y="101"/>
                  </a:lnTo>
                  <a:lnTo>
                    <a:pt x="89" y="102"/>
                  </a:lnTo>
                  <a:lnTo>
                    <a:pt x="135" y="102"/>
                  </a:lnTo>
                  <a:lnTo>
                    <a:pt x="181" y="95"/>
                  </a:lnTo>
                  <a:lnTo>
                    <a:pt x="205" y="89"/>
                  </a:lnTo>
                  <a:lnTo>
                    <a:pt x="226" y="83"/>
                  </a:lnTo>
                  <a:lnTo>
                    <a:pt x="268" y="63"/>
                  </a:lnTo>
                  <a:lnTo>
                    <a:pt x="288" y="50"/>
                  </a:lnTo>
                  <a:lnTo>
                    <a:pt x="308" y="36"/>
                  </a:lnTo>
                  <a:lnTo>
                    <a:pt x="326" y="18"/>
                  </a:lnTo>
                  <a:lnTo>
                    <a:pt x="342" y="0"/>
                  </a:lnTo>
                  <a:lnTo>
                    <a:pt x="34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7" name="Freeform 1347"/>
            <p:cNvSpPr>
              <a:spLocks/>
            </p:cNvSpPr>
            <p:nvPr/>
          </p:nvSpPr>
          <p:spPr bwMode="auto">
            <a:xfrm>
              <a:off x="4636" y="1460"/>
              <a:ext cx="2" cy="3"/>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8" name="Freeform 1348"/>
            <p:cNvSpPr>
              <a:spLocks/>
            </p:cNvSpPr>
            <p:nvPr/>
          </p:nvSpPr>
          <p:spPr bwMode="auto">
            <a:xfrm>
              <a:off x="4316" y="1506"/>
              <a:ext cx="148" cy="37"/>
            </a:xfrm>
            <a:custGeom>
              <a:avLst/>
              <a:gdLst>
                <a:gd name="T0" fmla="*/ 296 w 296"/>
                <a:gd name="T1" fmla="*/ 7 h 72"/>
                <a:gd name="T2" fmla="*/ 256 w 296"/>
                <a:gd name="T3" fmla="*/ 4 h 72"/>
                <a:gd name="T4" fmla="*/ 219 w 296"/>
                <a:gd name="T5" fmla="*/ 6 h 72"/>
                <a:gd name="T6" fmla="*/ 182 w 296"/>
                <a:gd name="T7" fmla="*/ 12 h 72"/>
                <a:gd name="T8" fmla="*/ 146 w 296"/>
                <a:gd name="T9" fmla="*/ 21 h 72"/>
                <a:gd name="T10" fmla="*/ 74 w 296"/>
                <a:gd name="T11" fmla="*/ 47 h 72"/>
                <a:gd name="T12" fmla="*/ 3 w 296"/>
                <a:gd name="T13" fmla="*/ 72 h 72"/>
                <a:gd name="T14" fmla="*/ 0 w 296"/>
                <a:gd name="T15" fmla="*/ 68 h 72"/>
                <a:gd name="T16" fmla="*/ 71 w 296"/>
                <a:gd name="T17" fmla="*/ 42 h 72"/>
                <a:gd name="T18" fmla="*/ 143 w 296"/>
                <a:gd name="T19" fmla="*/ 16 h 72"/>
                <a:gd name="T20" fmla="*/ 179 w 296"/>
                <a:gd name="T21" fmla="*/ 7 h 72"/>
                <a:gd name="T22" fmla="*/ 219 w 296"/>
                <a:gd name="T23" fmla="*/ 1 h 72"/>
                <a:gd name="T24" fmla="*/ 256 w 296"/>
                <a:gd name="T25" fmla="*/ 0 h 72"/>
                <a:gd name="T26" fmla="*/ 296 w 296"/>
                <a:gd name="T27" fmla="*/ 3 h 72"/>
                <a:gd name="T28" fmla="*/ 296 w 296"/>
                <a:gd name="T2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6" h="72">
                  <a:moveTo>
                    <a:pt x="296" y="7"/>
                  </a:moveTo>
                  <a:lnTo>
                    <a:pt x="256" y="4"/>
                  </a:lnTo>
                  <a:lnTo>
                    <a:pt x="219" y="6"/>
                  </a:lnTo>
                  <a:lnTo>
                    <a:pt x="182" y="12"/>
                  </a:lnTo>
                  <a:lnTo>
                    <a:pt x="146" y="21"/>
                  </a:lnTo>
                  <a:lnTo>
                    <a:pt x="74" y="47"/>
                  </a:lnTo>
                  <a:lnTo>
                    <a:pt x="3" y="72"/>
                  </a:lnTo>
                  <a:lnTo>
                    <a:pt x="0" y="68"/>
                  </a:lnTo>
                  <a:lnTo>
                    <a:pt x="71" y="42"/>
                  </a:lnTo>
                  <a:lnTo>
                    <a:pt x="143" y="16"/>
                  </a:lnTo>
                  <a:lnTo>
                    <a:pt x="179" y="7"/>
                  </a:lnTo>
                  <a:lnTo>
                    <a:pt x="219" y="1"/>
                  </a:lnTo>
                  <a:lnTo>
                    <a:pt x="256" y="0"/>
                  </a:lnTo>
                  <a:lnTo>
                    <a:pt x="296" y="3"/>
                  </a:lnTo>
                  <a:lnTo>
                    <a:pt x="29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69" name="Freeform 1349"/>
            <p:cNvSpPr>
              <a:spLocks/>
            </p:cNvSpPr>
            <p:nvPr/>
          </p:nvSpPr>
          <p:spPr bwMode="auto">
            <a:xfrm>
              <a:off x="4464" y="1508"/>
              <a:ext cx="1" cy="2"/>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0" name="Freeform 1350"/>
            <p:cNvSpPr>
              <a:spLocks/>
            </p:cNvSpPr>
            <p:nvPr/>
          </p:nvSpPr>
          <p:spPr bwMode="auto">
            <a:xfrm>
              <a:off x="4217" y="1540"/>
              <a:ext cx="101" cy="41"/>
            </a:xfrm>
            <a:custGeom>
              <a:avLst/>
              <a:gdLst>
                <a:gd name="T0" fmla="*/ 202 w 202"/>
                <a:gd name="T1" fmla="*/ 4 h 81"/>
                <a:gd name="T2" fmla="*/ 101 w 202"/>
                <a:gd name="T3" fmla="*/ 36 h 81"/>
                <a:gd name="T4" fmla="*/ 51 w 202"/>
                <a:gd name="T5" fmla="*/ 55 h 81"/>
                <a:gd name="T6" fmla="*/ 27 w 202"/>
                <a:gd name="T7" fmla="*/ 66 h 81"/>
                <a:gd name="T8" fmla="*/ 4 w 202"/>
                <a:gd name="T9" fmla="*/ 81 h 81"/>
                <a:gd name="T10" fmla="*/ 0 w 202"/>
                <a:gd name="T11" fmla="*/ 76 h 81"/>
                <a:gd name="T12" fmla="*/ 22 w 202"/>
                <a:gd name="T13" fmla="*/ 61 h 81"/>
                <a:gd name="T14" fmla="*/ 46 w 202"/>
                <a:gd name="T15" fmla="*/ 51 h 81"/>
                <a:gd name="T16" fmla="*/ 98 w 202"/>
                <a:gd name="T17" fmla="*/ 31 h 81"/>
                <a:gd name="T18" fmla="*/ 199 w 202"/>
                <a:gd name="T19" fmla="*/ 0 h 81"/>
                <a:gd name="T20" fmla="*/ 202 w 202"/>
                <a:gd name="T21"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81">
                  <a:moveTo>
                    <a:pt x="202" y="4"/>
                  </a:moveTo>
                  <a:lnTo>
                    <a:pt x="101" y="36"/>
                  </a:lnTo>
                  <a:lnTo>
                    <a:pt x="51" y="55"/>
                  </a:lnTo>
                  <a:lnTo>
                    <a:pt x="27" y="66"/>
                  </a:lnTo>
                  <a:lnTo>
                    <a:pt x="4" y="81"/>
                  </a:lnTo>
                  <a:lnTo>
                    <a:pt x="0" y="76"/>
                  </a:lnTo>
                  <a:lnTo>
                    <a:pt x="22" y="61"/>
                  </a:lnTo>
                  <a:lnTo>
                    <a:pt x="46" y="51"/>
                  </a:lnTo>
                  <a:lnTo>
                    <a:pt x="98" y="31"/>
                  </a:lnTo>
                  <a:lnTo>
                    <a:pt x="199" y="0"/>
                  </a:lnTo>
                  <a:lnTo>
                    <a:pt x="20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1" name="Freeform 1351"/>
            <p:cNvSpPr>
              <a:spLocks/>
            </p:cNvSpPr>
            <p:nvPr/>
          </p:nvSpPr>
          <p:spPr bwMode="auto">
            <a:xfrm>
              <a:off x="4316" y="1540"/>
              <a:ext cx="2" cy="3"/>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lnTo>
                    <a:pt x="0"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2" name="Freeform 1352"/>
            <p:cNvSpPr>
              <a:spLocks/>
            </p:cNvSpPr>
            <p:nvPr/>
          </p:nvSpPr>
          <p:spPr bwMode="auto">
            <a:xfrm>
              <a:off x="4152" y="1579"/>
              <a:ext cx="67" cy="74"/>
            </a:xfrm>
            <a:custGeom>
              <a:avLst/>
              <a:gdLst>
                <a:gd name="T0" fmla="*/ 134 w 134"/>
                <a:gd name="T1" fmla="*/ 5 h 150"/>
                <a:gd name="T2" fmla="*/ 114 w 134"/>
                <a:gd name="T3" fmla="*/ 19 h 150"/>
                <a:gd name="T4" fmla="*/ 96 w 134"/>
                <a:gd name="T5" fmla="*/ 35 h 150"/>
                <a:gd name="T6" fmla="*/ 80 w 134"/>
                <a:gd name="T7" fmla="*/ 53 h 150"/>
                <a:gd name="T8" fmla="*/ 65 w 134"/>
                <a:gd name="T9" fmla="*/ 71 h 150"/>
                <a:gd name="T10" fmla="*/ 4 w 134"/>
                <a:gd name="T11" fmla="*/ 150 h 150"/>
                <a:gd name="T12" fmla="*/ 0 w 134"/>
                <a:gd name="T13" fmla="*/ 145 h 150"/>
                <a:gd name="T14" fmla="*/ 60 w 134"/>
                <a:gd name="T15" fmla="*/ 67 h 150"/>
                <a:gd name="T16" fmla="*/ 75 w 134"/>
                <a:gd name="T17" fmla="*/ 49 h 150"/>
                <a:gd name="T18" fmla="*/ 92 w 134"/>
                <a:gd name="T19" fmla="*/ 31 h 150"/>
                <a:gd name="T20" fmla="*/ 110 w 134"/>
                <a:gd name="T21" fmla="*/ 14 h 150"/>
                <a:gd name="T22" fmla="*/ 130 w 134"/>
                <a:gd name="T23" fmla="*/ 0 h 150"/>
                <a:gd name="T24" fmla="*/ 134 w 134"/>
                <a:gd name="T25"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50">
                  <a:moveTo>
                    <a:pt x="134" y="5"/>
                  </a:moveTo>
                  <a:lnTo>
                    <a:pt x="114" y="19"/>
                  </a:lnTo>
                  <a:lnTo>
                    <a:pt x="96" y="35"/>
                  </a:lnTo>
                  <a:lnTo>
                    <a:pt x="80" y="53"/>
                  </a:lnTo>
                  <a:lnTo>
                    <a:pt x="65" y="71"/>
                  </a:lnTo>
                  <a:lnTo>
                    <a:pt x="4" y="150"/>
                  </a:lnTo>
                  <a:lnTo>
                    <a:pt x="0" y="145"/>
                  </a:lnTo>
                  <a:lnTo>
                    <a:pt x="60" y="67"/>
                  </a:lnTo>
                  <a:lnTo>
                    <a:pt x="75" y="49"/>
                  </a:lnTo>
                  <a:lnTo>
                    <a:pt x="92" y="31"/>
                  </a:lnTo>
                  <a:lnTo>
                    <a:pt x="110" y="14"/>
                  </a:lnTo>
                  <a:lnTo>
                    <a:pt x="130"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3" name="Freeform 1353"/>
            <p:cNvSpPr>
              <a:spLocks/>
            </p:cNvSpPr>
            <p:nvPr/>
          </p:nvSpPr>
          <p:spPr bwMode="auto">
            <a:xfrm>
              <a:off x="4217" y="1579"/>
              <a:ext cx="2" cy="2"/>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4" name="Freeform 1354"/>
            <p:cNvSpPr>
              <a:spLocks/>
            </p:cNvSpPr>
            <p:nvPr/>
          </p:nvSpPr>
          <p:spPr bwMode="auto">
            <a:xfrm>
              <a:off x="4128" y="1651"/>
              <a:ext cx="26" cy="27"/>
            </a:xfrm>
            <a:custGeom>
              <a:avLst/>
              <a:gdLst>
                <a:gd name="T0" fmla="*/ 51 w 51"/>
                <a:gd name="T1" fmla="*/ 5 h 54"/>
                <a:gd name="T2" fmla="*/ 29 w 51"/>
                <a:gd name="T3" fmla="*/ 29 h 54"/>
                <a:gd name="T4" fmla="*/ 15 w 51"/>
                <a:gd name="T5" fmla="*/ 41 h 54"/>
                <a:gd name="T6" fmla="*/ 5 w 51"/>
                <a:gd name="T7" fmla="*/ 54 h 54"/>
                <a:gd name="T8" fmla="*/ 0 w 51"/>
                <a:gd name="T9" fmla="*/ 50 h 54"/>
                <a:gd name="T10" fmla="*/ 11 w 51"/>
                <a:gd name="T11" fmla="*/ 36 h 54"/>
                <a:gd name="T12" fmla="*/ 24 w 51"/>
                <a:gd name="T13" fmla="*/ 24 h 54"/>
                <a:gd name="T14" fmla="*/ 47 w 51"/>
                <a:gd name="T15" fmla="*/ 0 h 54"/>
                <a:gd name="T16" fmla="*/ 51 w 51"/>
                <a:gd name="T17"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4">
                  <a:moveTo>
                    <a:pt x="51" y="5"/>
                  </a:moveTo>
                  <a:lnTo>
                    <a:pt x="29" y="29"/>
                  </a:lnTo>
                  <a:lnTo>
                    <a:pt x="15" y="41"/>
                  </a:lnTo>
                  <a:lnTo>
                    <a:pt x="5" y="54"/>
                  </a:lnTo>
                  <a:lnTo>
                    <a:pt x="0" y="50"/>
                  </a:lnTo>
                  <a:lnTo>
                    <a:pt x="11" y="36"/>
                  </a:lnTo>
                  <a:lnTo>
                    <a:pt x="24" y="24"/>
                  </a:lnTo>
                  <a:lnTo>
                    <a:pt x="47" y="0"/>
                  </a:lnTo>
                  <a:lnTo>
                    <a:pt x="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5" name="Freeform 1355"/>
            <p:cNvSpPr>
              <a:spLocks/>
            </p:cNvSpPr>
            <p:nvPr/>
          </p:nvSpPr>
          <p:spPr bwMode="auto">
            <a:xfrm>
              <a:off x="4152" y="1651"/>
              <a:ext cx="2" cy="2"/>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lnTo>
                    <a:pt x="0" y="0"/>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6" name="Freeform 1356"/>
            <p:cNvSpPr>
              <a:spLocks/>
            </p:cNvSpPr>
            <p:nvPr/>
          </p:nvSpPr>
          <p:spPr bwMode="auto">
            <a:xfrm>
              <a:off x="4110" y="1676"/>
              <a:ext cx="21" cy="38"/>
            </a:xfrm>
            <a:custGeom>
              <a:avLst/>
              <a:gdLst>
                <a:gd name="T0" fmla="*/ 43 w 43"/>
                <a:gd name="T1" fmla="*/ 4 h 75"/>
                <a:gd name="T2" fmla="*/ 21 w 43"/>
                <a:gd name="T3" fmla="*/ 37 h 75"/>
                <a:gd name="T4" fmla="*/ 6 w 43"/>
                <a:gd name="T5" fmla="*/ 75 h 75"/>
                <a:gd name="T6" fmla="*/ 0 w 43"/>
                <a:gd name="T7" fmla="*/ 74 h 75"/>
                <a:gd name="T8" fmla="*/ 15 w 43"/>
                <a:gd name="T9" fmla="*/ 36 h 75"/>
                <a:gd name="T10" fmla="*/ 38 w 43"/>
                <a:gd name="T11" fmla="*/ 0 h 75"/>
                <a:gd name="T12" fmla="*/ 43 w 43"/>
                <a:gd name="T13" fmla="*/ 4 h 75"/>
              </a:gdLst>
              <a:ahLst/>
              <a:cxnLst>
                <a:cxn ang="0">
                  <a:pos x="T0" y="T1"/>
                </a:cxn>
                <a:cxn ang="0">
                  <a:pos x="T2" y="T3"/>
                </a:cxn>
                <a:cxn ang="0">
                  <a:pos x="T4" y="T5"/>
                </a:cxn>
                <a:cxn ang="0">
                  <a:pos x="T6" y="T7"/>
                </a:cxn>
                <a:cxn ang="0">
                  <a:pos x="T8" y="T9"/>
                </a:cxn>
                <a:cxn ang="0">
                  <a:pos x="T10" y="T11"/>
                </a:cxn>
                <a:cxn ang="0">
                  <a:pos x="T12" y="T13"/>
                </a:cxn>
              </a:cxnLst>
              <a:rect l="0" t="0" r="r" b="b"/>
              <a:pathLst>
                <a:path w="43" h="75">
                  <a:moveTo>
                    <a:pt x="43" y="4"/>
                  </a:moveTo>
                  <a:lnTo>
                    <a:pt x="21" y="37"/>
                  </a:lnTo>
                  <a:lnTo>
                    <a:pt x="6" y="75"/>
                  </a:lnTo>
                  <a:lnTo>
                    <a:pt x="0" y="74"/>
                  </a:lnTo>
                  <a:lnTo>
                    <a:pt x="15" y="36"/>
                  </a:lnTo>
                  <a:lnTo>
                    <a:pt x="38" y="0"/>
                  </a:lnTo>
                  <a:lnTo>
                    <a:pt x="4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7" name="Freeform 1357"/>
            <p:cNvSpPr>
              <a:spLocks/>
            </p:cNvSpPr>
            <p:nvPr/>
          </p:nvSpPr>
          <p:spPr bwMode="auto">
            <a:xfrm>
              <a:off x="4128" y="1676"/>
              <a:ext cx="3"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8" name="Freeform 1358"/>
            <p:cNvSpPr>
              <a:spLocks/>
            </p:cNvSpPr>
            <p:nvPr/>
          </p:nvSpPr>
          <p:spPr bwMode="auto">
            <a:xfrm>
              <a:off x="4104" y="1714"/>
              <a:ext cx="9" cy="92"/>
            </a:xfrm>
            <a:custGeom>
              <a:avLst/>
              <a:gdLst>
                <a:gd name="T0" fmla="*/ 18 w 18"/>
                <a:gd name="T1" fmla="*/ 0 h 185"/>
                <a:gd name="T2" fmla="*/ 9 w 18"/>
                <a:gd name="T3" fmla="*/ 45 h 185"/>
                <a:gd name="T4" fmla="*/ 6 w 18"/>
                <a:gd name="T5" fmla="*/ 92 h 185"/>
                <a:gd name="T6" fmla="*/ 11 w 18"/>
                <a:gd name="T7" fmla="*/ 139 h 185"/>
                <a:gd name="T8" fmla="*/ 15 w 18"/>
                <a:gd name="T9" fmla="*/ 185 h 185"/>
                <a:gd name="T10" fmla="*/ 9 w 18"/>
                <a:gd name="T11" fmla="*/ 185 h 185"/>
                <a:gd name="T12" fmla="*/ 5 w 18"/>
                <a:gd name="T13" fmla="*/ 139 h 185"/>
                <a:gd name="T14" fmla="*/ 0 w 18"/>
                <a:gd name="T15" fmla="*/ 92 h 185"/>
                <a:gd name="T16" fmla="*/ 3 w 18"/>
                <a:gd name="T17" fmla="*/ 45 h 185"/>
                <a:gd name="T18" fmla="*/ 12 w 18"/>
                <a:gd name="T19" fmla="*/ 0 h 185"/>
                <a:gd name="T20" fmla="*/ 18 w 18"/>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5">
                  <a:moveTo>
                    <a:pt x="18" y="0"/>
                  </a:moveTo>
                  <a:lnTo>
                    <a:pt x="9" y="45"/>
                  </a:lnTo>
                  <a:lnTo>
                    <a:pt x="6" y="92"/>
                  </a:lnTo>
                  <a:lnTo>
                    <a:pt x="11" y="139"/>
                  </a:lnTo>
                  <a:lnTo>
                    <a:pt x="15" y="185"/>
                  </a:lnTo>
                  <a:lnTo>
                    <a:pt x="9" y="185"/>
                  </a:lnTo>
                  <a:lnTo>
                    <a:pt x="5" y="139"/>
                  </a:lnTo>
                  <a:lnTo>
                    <a:pt x="0" y="92"/>
                  </a:lnTo>
                  <a:lnTo>
                    <a:pt x="3" y="45"/>
                  </a:lnTo>
                  <a:lnTo>
                    <a:pt x="12"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79" name="Freeform 1359"/>
            <p:cNvSpPr>
              <a:spLocks/>
            </p:cNvSpPr>
            <p:nvPr/>
          </p:nvSpPr>
          <p:spPr bwMode="auto">
            <a:xfrm>
              <a:off x="4108" y="1806"/>
              <a:ext cx="9" cy="14"/>
            </a:xfrm>
            <a:custGeom>
              <a:avLst/>
              <a:gdLst>
                <a:gd name="T0" fmla="*/ 6 w 18"/>
                <a:gd name="T1" fmla="*/ 0 h 27"/>
                <a:gd name="T2" fmla="*/ 8 w 18"/>
                <a:gd name="T3" fmla="*/ 20 h 27"/>
                <a:gd name="T4" fmla="*/ 8 w 18"/>
                <a:gd name="T5" fmla="*/ 21 h 27"/>
                <a:gd name="T6" fmla="*/ 17 w 18"/>
                <a:gd name="T7" fmla="*/ 18 h 27"/>
                <a:gd name="T8" fmla="*/ 18 w 18"/>
                <a:gd name="T9" fmla="*/ 24 h 27"/>
                <a:gd name="T10" fmla="*/ 8 w 18"/>
                <a:gd name="T11" fmla="*/ 27 h 27"/>
                <a:gd name="T12" fmla="*/ 2 w 18"/>
                <a:gd name="T13" fmla="*/ 21 h 27"/>
                <a:gd name="T14" fmla="*/ 0 w 18"/>
                <a:gd name="T15" fmla="*/ 0 h 27"/>
                <a:gd name="T16" fmla="*/ 6 w 18"/>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7">
                  <a:moveTo>
                    <a:pt x="6" y="0"/>
                  </a:moveTo>
                  <a:lnTo>
                    <a:pt x="8" y="20"/>
                  </a:lnTo>
                  <a:lnTo>
                    <a:pt x="8" y="21"/>
                  </a:lnTo>
                  <a:lnTo>
                    <a:pt x="17" y="18"/>
                  </a:lnTo>
                  <a:lnTo>
                    <a:pt x="18" y="24"/>
                  </a:lnTo>
                  <a:lnTo>
                    <a:pt x="8" y="27"/>
                  </a:lnTo>
                  <a:lnTo>
                    <a:pt x="2" y="21"/>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0" name="Freeform 1360"/>
            <p:cNvSpPr>
              <a:spLocks/>
            </p:cNvSpPr>
            <p:nvPr/>
          </p:nvSpPr>
          <p:spPr bwMode="auto">
            <a:xfrm>
              <a:off x="4108" y="1806"/>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1" name="Freeform 1361"/>
            <p:cNvSpPr>
              <a:spLocks/>
            </p:cNvSpPr>
            <p:nvPr/>
          </p:nvSpPr>
          <p:spPr bwMode="auto">
            <a:xfrm>
              <a:off x="4116" y="1771"/>
              <a:ext cx="203" cy="47"/>
            </a:xfrm>
            <a:custGeom>
              <a:avLst/>
              <a:gdLst>
                <a:gd name="T0" fmla="*/ 0 w 406"/>
                <a:gd name="T1" fmla="*/ 90 h 94"/>
                <a:gd name="T2" fmla="*/ 53 w 406"/>
                <a:gd name="T3" fmla="*/ 58 h 94"/>
                <a:gd name="T4" fmla="*/ 104 w 406"/>
                <a:gd name="T5" fmla="*/ 36 h 94"/>
                <a:gd name="T6" fmla="*/ 154 w 406"/>
                <a:gd name="T7" fmla="*/ 18 h 94"/>
                <a:gd name="T8" fmla="*/ 180 w 406"/>
                <a:gd name="T9" fmla="*/ 12 h 94"/>
                <a:gd name="T10" fmla="*/ 204 w 406"/>
                <a:gd name="T11" fmla="*/ 7 h 94"/>
                <a:gd name="T12" fmla="*/ 254 w 406"/>
                <a:gd name="T13" fmla="*/ 1 h 94"/>
                <a:gd name="T14" fmla="*/ 305 w 406"/>
                <a:gd name="T15" fmla="*/ 0 h 94"/>
                <a:gd name="T16" fmla="*/ 355 w 406"/>
                <a:gd name="T17" fmla="*/ 3 h 94"/>
                <a:gd name="T18" fmla="*/ 406 w 406"/>
                <a:gd name="T19" fmla="*/ 10 h 94"/>
                <a:gd name="T20" fmla="*/ 405 w 406"/>
                <a:gd name="T21" fmla="*/ 16 h 94"/>
                <a:gd name="T22" fmla="*/ 355 w 406"/>
                <a:gd name="T23" fmla="*/ 9 h 94"/>
                <a:gd name="T24" fmla="*/ 305 w 406"/>
                <a:gd name="T25" fmla="*/ 6 h 94"/>
                <a:gd name="T26" fmla="*/ 254 w 406"/>
                <a:gd name="T27" fmla="*/ 7 h 94"/>
                <a:gd name="T28" fmla="*/ 204 w 406"/>
                <a:gd name="T29" fmla="*/ 13 h 94"/>
                <a:gd name="T30" fmla="*/ 180 w 406"/>
                <a:gd name="T31" fmla="*/ 18 h 94"/>
                <a:gd name="T32" fmla="*/ 156 w 406"/>
                <a:gd name="T33" fmla="*/ 24 h 94"/>
                <a:gd name="T34" fmla="*/ 106 w 406"/>
                <a:gd name="T35" fmla="*/ 42 h 94"/>
                <a:gd name="T36" fmla="*/ 55 w 406"/>
                <a:gd name="T37" fmla="*/ 64 h 94"/>
                <a:gd name="T38" fmla="*/ 3 w 406"/>
                <a:gd name="T39" fmla="*/ 94 h 94"/>
                <a:gd name="T40" fmla="*/ 0 w 406"/>
                <a:gd name="T41"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6" h="94">
                  <a:moveTo>
                    <a:pt x="0" y="90"/>
                  </a:moveTo>
                  <a:lnTo>
                    <a:pt x="53" y="58"/>
                  </a:lnTo>
                  <a:lnTo>
                    <a:pt x="104" y="36"/>
                  </a:lnTo>
                  <a:lnTo>
                    <a:pt x="154" y="18"/>
                  </a:lnTo>
                  <a:lnTo>
                    <a:pt x="180" y="12"/>
                  </a:lnTo>
                  <a:lnTo>
                    <a:pt x="204" y="7"/>
                  </a:lnTo>
                  <a:lnTo>
                    <a:pt x="254" y="1"/>
                  </a:lnTo>
                  <a:lnTo>
                    <a:pt x="305" y="0"/>
                  </a:lnTo>
                  <a:lnTo>
                    <a:pt x="355" y="3"/>
                  </a:lnTo>
                  <a:lnTo>
                    <a:pt x="406" y="10"/>
                  </a:lnTo>
                  <a:lnTo>
                    <a:pt x="405" y="16"/>
                  </a:lnTo>
                  <a:lnTo>
                    <a:pt x="355" y="9"/>
                  </a:lnTo>
                  <a:lnTo>
                    <a:pt x="305" y="6"/>
                  </a:lnTo>
                  <a:lnTo>
                    <a:pt x="254" y="7"/>
                  </a:lnTo>
                  <a:lnTo>
                    <a:pt x="204" y="13"/>
                  </a:lnTo>
                  <a:lnTo>
                    <a:pt x="180" y="18"/>
                  </a:lnTo>
                  <a:lnTo>
                    <a:pt x="156" y="24"/>
                  </a:lnTo>
                  <a:lnTo>
                    <a:pt x="106" y="42"/>
                  </a:lnTo>
                  <a:lnTo>
                    <a:pt x="55" y="64"/>
                  </a:lnTo>
                  <a:lnTo>
                    <a:pt x="3" y="94"/>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2" name="Freeform 1362"/>
            <p:cNvSpPr>
              <a:spLocks/>
            </p:cNvSpPr>
            <p:nvPr/>
          </p:nvSpPr>
          <p:spPr bwMode="auto">
            <a:xfrm>
              <a:off x="4318" y="1776"/>
              <a:ext cx="258" cy="84"/>
            </a:xfrm>
            <a:custGeom>
              <a:avLst/>
              <a:gdLst>
                <a:gd name="T0" fmla="*/ 1 w 516"/>
                <a:gd name="T1" fmla="*/ 0 h 167"/>
                <a:gd name="T2" fmla="*/ 137 w 516"/>
                <a:gd name="T3" fmla="*/ 23 h 167"/>
                <a:gd name="T4" fmla="*/ 205 w 516"/>
                <a:gd name="T5" fmla="*/ 36 h 167"/>
                <a:gd name="T6" fmla="*/ 270 w 516"/>
                <a:gd name="T7" fmla="*/ 51 h 167"/>
                <a:gd name="T8" fmla="*/ 335 w 516"/>
                <a:gd name="T9" fmla="*/ 69 h 167"/>
                <a:gd name="T10" fmla="*/ 398 w 516"/>
                <a:gd name="T11" fmla="*/ 94 h 167"/>
                <a:gd name="T12" fmla="*/ 428 w 516"/>
                <a:gd name="T13" fmla="*/ 109 h 167"/>
                <a:gd name="T14" fmla="*/ 459 w 516"/>
                <a:gd name="T15" fmla="*/ 125 h 167"/>
                <a:gd name="T16" fmla="*/ 489 w 516"/>
                <a:gd name="T17" fmla="*/ 143 h 167"/>
                <a:gd name="T18" fmla="*/ 516 w 516"/>
                <a:gd name="T19" fmla="*/ 163 h 167"/>
                <a:gd name="T20" fmla="*/ 511 w 516"/>
                <a:gd name="T21" fmla="*/ 167 h 167"/>
                <a:gd name="T22" fmla="*/ 484 w 516"/>
                <a:gd name="T23" fmla="*/ 148 h 167"/>
                <a:gd name="T24" fmla="*/ 454 w 516"/>
                <a:gd name="T25" fmla="*/ 130 h 167"/>
                <a:gd name="T26" fmla="*/ 427 w 516"/>
                <a:gd name="T27" fmla="*/ 115 h 167"/>
                <a:gd name="T28" fmla="*/ 397 w 516"/>
                <a:gd name="T29" fmla="*/ 100 h 167"/>
                <a:gd name="T30" fmla="*/ 333 w 516"/>
                <a:gd name="T31" fmla="*/ 75 h 167"/>
                <a:gd name="T32" fmla="*/ 268 w 516"/>
                <a:gd name="T33" fmla="*/ 57 h 167"/>
                <a:gd name="T34" fmla="*/ 204 w 516"/>
                <a:gd name="T35" fmla="*/ 42 h 167"/>
                <a:gd name="T36" fmla="*/ 136 w 516"/>
                <a:gd name="T37" fmla="*/ 29 h 167"/>
                <a:gd name="T38" fmla="*/ 0 w 516"/>
                <a:gd name="T39" fmla="*/ 6 h 167"/>
                <a:gd name="T40" fmla="*/ 1 w 516"/>
                <a:gd name="T4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6" h="167">
                  <a:moveTo>
                    <a:pt x="1" y="0"/>
                  </a:moveTo>
                  <a:lnTo>
                    <a:pt x="137" y="23"/>
                  </a:lnTo>
                  <a:lnTo>
                    <a:pt x="205" y="36"/>
                  </a:lnTo>
                  <a:lnTo>
                    <a:pt x="270" y="51"/>
                  </a:lnTo>
                  <a:lnTo>
                    <a:pt x="335" y="69"/>
                  </a:lnTo>
                  <a:lnTo>
                    <a:pt x="398" y="94"/>
                  </a:lnTo>
                  <a:lnTo>
                    <a:pt x="428" y="109"/>
                  </a:lnTo>
                  <a:lnTo>
                    <a:pt x="459" y="125"/>
                  </a:lnTo>
                  <a:lnTo>
                    <a:pt x="489" y="143"/>
                  </a:lnTo>
                  <a:lnTo>
                    <a:pt x="516" y="163"/>
                  </a:lnTo>
                  <a:lnTo>
                    <a:pt x="511" y="167"/>
                  </a:lnTo>
                  <a:lnTo>
                    <a:pt x="484" y="148"/>
                  </a:lnTo>
                  <a:lnTo>
                    <a:pt x="454" y="130"/>
                  </a:lnTo>
                  <a:lnTo>
                    <a:pt x="427" y="115"/>
                  </a:lnTo>
                  <a:lnTo>
                    <a:pt x="397" y="100"/>
                  </a:lnTo>
                  <a:lnTo>
                    <a:pt x="333" y="75"/>
                  </a:lnTo>
                  <a:lnTo>
                    <a:pt x="268" y="57"/>
                  </a:lnTo>
                  <a:lnTo>
                    <a:pt x="204" y="42"/>
                  </a:lnTo>
                  <a:lnTo>
                    <a:pt x="136" y="2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3" name="Freeform 1363"/>
            <p:cNvSpPr>
              <a:spLocks/>
            </p:cNvSpPr>
            <p:nvPr/>
          </p:nvSpPr>
          <p:spPr bwMode="auto">
            <a:xfrm>
              <a:off x="4318" y="1776"/>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4" name="Freeform 1364"/>
            <p:cNvSpPr>
              <a:spLocks/>
            </p:cNvSpPr>
            <p:nvPr/>
          </p:nvSpPr>
          <p:spPr bwMode="auto">
            <a:xfrm>
              <a:off x="4574" y="1857"/>
              <a:ext cx="57" cy="41"/>
            </a:xfrm>
            <a:custGeom>
              <a:avLst/>
              <a:gdLst>
                <a:gd name="T0" fmla="*/ 5 w 115"/>
                <a:gd name="T1" fmla="*/ 0 h 81"/>
                <a:gd name="T2" fmla="*/ 0 w 115"/>
                <a:gd name="T3" fmla="*/ 4 h 81"/>
                <a:gd name="T4" fmla="*/ 111 w 115"/>
                <a:gd name="T5" fmla="*/ 81 h 81"/>
                <a:gd name="T6" fmla="*/ 115 w 115"/>
                <a:gd name="T7" fmla="*/ 77 h 81"/>
                <a:gd name="T8" fmla="*/ 5 w 115"/>
                <a:gd name="T9" fmla="*/ 0 h 81"/>
              </a:gdLst>
              <a:ahLst/>
              <a:cxnLst>
                <a:cxn ang="0">
                  <a:pos x="T0" y="T1"/>
                </a:cxn>
                <a:cxn ang="0">
                  <a:pos x="T2" y="T3"/>
                </a:cxn>
                <a:cxn ang="0">
                  <a:pos x="T4" y="T5"/>
                </a:cxn>
                <a:cxn ang="0">
                  <a:pos x="T6" y="T7"/>
                </a:cxn>
                <a:cxn ang="0">
                  <a:pos x="T8" y="T9"/>
                </a:cxn>
              </a:cxnLst>
              <a:rect l="0" t="0" r="r" b="b"/>
              <a:pathLst>
                <a:path w="115" h="81">
                  <a:moveTo>
                    <a:pt x="5" y="0"/>
                  </a:moveTo>
                  <a:lnTo>
                    <a:pt x="0" y="4"/>
                  </a:lnTo>
                  <a:lnTo>
                    <a:pt x="111" y="81"/>
                  </a:lnTo>
                  <a:lnTo>
                    <a:pt x="115" y="7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5" name="Freeform 1365"/>
            <p:cNvSpPr>
              <a:spLocks/>
            </p:cNvSpPr>
            <p:nvPr/>
          </p:nvSpPr>
          <p:spPr bwMode="auto">
            <a:xfrm>
              <a:off x="4574" y="1857"/>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6" name="Freeform 1366"/>
            <p:cNvSpPr>
              <a:spLocks/>
            </p:cNvSpPr>
            <p:nvPr/>
          </p:nvSpPr>
          <p:spPr bwMode="auto">
            <a:xfrm>
              <a:off x="4629" y="1896"/>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7" name="Freeform 1367"/>
            <p:cNvSpPr>
              <a:spLocks/>
            </p:cNvSpPr>
            <p:nvPr/>
          </p:nvSpPr>
          <p:spPr bwMode="auto">
            <a:xfrm>
              <a:off x="4663" y="1300"/>
              <a:ext cx="205" cy="307"/>
            </a:xfrm>
            <a:custGeom>
              <a:avLst/>
              <a:gdLst>
                <a:gd name="T0" fmla="*/ 10 w 410"/>
                <a:gd name="T1" fmla="*/ 97 h 613"/>
                <a:gd name="T2" fmla="*/ 7 w 410"/>
                <a:gd name="T3" fmla="*/ 139 h 613"/>
                <a:gd name="T4" fmla="*/ 6 w 410"/>
                <a:gd name="T5" fmla="*/ 179 h 613"/>
                <a:gd name="T6" fmla="*/ 12 w 410"/>
                <a:gd name="T7" fmla="*/ 291 h 613"/>
                <a:gd name="T8" fmla="*/ 16 w 410"/>
                <a:gd name="T9" fmla="*/ 347 h 613"/>
                <a:gd name="T10" fmla="*/ 16 w 410"/>
                <a:gd name="T11" fmla="*/ 402 h 613"/>
                <a:gd name="T12" fmla="*/ 13 w 410"/>
                <a:gd name="T13" fmla="*/ 458 h 613"/>
                <a:gd name="T14" fmla="*/ 3 w 410"/>
                <a:gd name="T15" fmla="*/ 514 h 613"/>
                <a:gd name="T16" fmla="*/ 0 w 410"/>
                <a:gd name="T17" fmla="*/ 532 h 613"/>
                <a:gd name="T18" fmla="*/ 0 w 410"/>
                <a:gd name="T19" fmla="*/ 544 h 613"/>
                <a:gd name="T20" fmla="*/ 3 w 410"/>
                <a:gd name="T21" fmla="*/ 556 h 613"/>
                <a:gd name="T22" fmla="*/ 7 w 410"/>
                <a:gd name="T23" fmla="*/ 567 h 613"/>
                <a:gd name="T24" fmla="*/ 13 w 410"/>
                <a:gd name="T25" fmla="*/ 574 h 613"/>
                <a:gd name="T26" fmla="*/ 22 w 410"/>
                <a:gd name="T27" fmla="*/ 580 h 613"/>
                <a:gd name="T28" fmla="*/ 34 w 410"/>
                <a:gd name="T29" fmla="*/ 585 h 613"/>
                <a:gd name="T30" fmla="*/ 57 w 410"/>
                <a:gd name="T31" fmla="*/ 585 h 613"/>
                <a:gd name="T32" fmla="*/ 101 w 410"/>
                <a:gd name="T33" fmla="*/ 583 h 613"/>
                <a:gd name="T34" fmla="*/ 190 w 410"/>
                <a:gd name="T35" fmla="*/ 574 h 613"/>
                <a:gd name="T36" fmla="*/ 235 w 410"/>
                <a:gd name="T37" fmla="*/ 574 h 613"/>
                <a:gd name="T38" fmla="*/ 265 w 410"/>
                <a:gd name="T39" fmla="*/ 577 h 613"/>
                <a:gd name="T40" fmla="*/ 297 w 410"/>
                <a:gd name="T41" fmla="*/ 583 h 613"/>
                <a:gd name="T42" fmla="*/ 344 w 410"/>
                <a:gd name="T43" fmla="*/ 600 h 613"/>
                <a:gd name="T44" fmla="*/ 375 w 410"/>
                <a:gd name="T45" fmla="*/ 610 h 613"/>
                <a:gd name="T46" fmla="*/ 400 w 410"/>
                <a:gd name="T47" fmla="*/ 613 h 613"/>
                <a:gd name="T48" fmla="*/ 410 w 410"/>
                <a:gd name="T49" fmla="*/ 595 h 613"/>
                <a:gd name="T50" fmla="*/ 410 w 410"/>
                <a:gd name="T51" fmla="*/ 557 h 613"/>
                <a:gd name="T52" fmla="*/ 407 w 410"/>
                <a:gd name="T53" fmla="*/ 502 h 613"/>
                <a:gd name="T54" fmla="*/ 393 w 410"/>
                <a:gd name="T55" fmla="*/ 392 h 613"/>
                <a:gd name="T56" fmla="*/ 387 w 410"/>
                <a:gd name="T57" fmla="*/ 336 h 613"/>
                <a:gd name="T58" fmla="*/ 384 w 410"/>
                <a:gd name="T59" fmla="*/ 307 h 613"/>
                <a:gd name="T60" fmla="*/ 378 w 410"/>
                <a:gd name="T61" fmla="*/ 264 h 613"/>
                <a:gd name="T62" fmla="*/ 375 w 410"/>
                <a:gd name="T63" fmla="*/ 196 h 613"/>
                <a:gd name="T64" fmla="*/ 374 w 410"/>
                <a:gd name="T65" fmla="*/ 130 h 613"/>
                <a:gd name="T66" fmla="*/ 371 w 410"/>
                <a:gd name="T67" fmla="*/ 80 h 613"/>
                <a:gd name="T68" fmla="*/ 368 w 410"/>
                <a:gd name="T69" fmla="*/ 47 h 613"/>
                <a:gd name="T70" fmla="*/ 363 w 410"/>
                <a:gd name="T71" fmla="*/ 27 h 613"/>
                <a:gd name="T72" fmla="*/ 357 w 410"/>
                <a:gd name="T73" fmla="*/ 21 h 613"/>
                <a:gd name="T74" fmla="*/ 345 w 410"/>
                <a:gd name="T75" fmla="*/ 17 h 613"/>
                <a:gd name="T76" fmla="*/ 323 w 410"/>
                <a:gd name="T77" fmla="*/ 9 h 613"/>
                <a:gd name="T78" fmla="*/ 280 w 410"/>
                <a:gd name="T79" fmla="*/ 3 h 613"/>
                <a:gd name="T80" fmla="*/ 243 w 410"/>
                <a:gd name="T81" fmla="*/ 0 h 613"/>
                <a:gd name="T82" fmla="*/ 202 w 410"/>
                <a:gd name="T83" fmla="*/ 0 h 613"/>
                <a:gd name="T84" fmla="*/ 147 w 410"/>
                <a:gd name="T85" fmla="*/ 6 h 613"/>
                <a:gd name="T86" fmla="*/ 108 w 410"/>
                <a:gd name="T87" fmla="*/ 15 h 613"/>
                <a:gd name="T88" fmla="*/ 83 w 410"/>
                <a:gd name="T89" fmla="*/ 23 h 613"/>
                <a:gd name="T90" fmla="*/ 60 w 410"/>
                <a:gd name="T91" fmla="*/ 33 h 613"/>
                <a:gd name="T92" fmla="*/ 30 w 410"/>
                <a:gd name="T93" fmla="*/ 5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0" h="613">
                  <a:moveTo>
                    <a:pt x="15" y="69"/>
                  </a:moveTo>
                  <a:lnTo>
                    <a:pt x="10" y="97"/>
                  </a:lnTo>
                  <a:lnTo>
                    <a:pt x="7" y="125"/>
                  </a:lnTo>
                  <a:lnTo>
                    <a:pt x="7" y="139"/>
                  </a:lnTo>
                  <a:lnTo>
                    <a:pt x="6" y="152"/>
                  </a:lnTo>
                  <a:lnTo>
                    <a:pt x="6" y="179"/>
                  </a:lnTo>
                  <a:lnTo>
                    <a:pt x="9" y="235"/>
                  </a:lnTo>
                  <a:lnTo>
                    <a:pt x="12" y="291"/>
                  </a:lnTo>
                  <a:lnTo>
                    <a:pt x="15" y="319"/>
                  </a:lnTo>
                  <a:lnTo>
                    <a:pt x="16" y="347"/>
                  </a:lnTo>
                  <a:lnTo>
                    <a:pt x="16" y="375"/>
                  </a:lnTo>
                  <a:lnTo>
                    <a:pt x="16" y="402"/>
                  </a:lnTo>
                  <a:lnTo>
                    <a:pt x="16" y="429"/>
                  </a:lnTo>
                  <a:lnTo>
                    <a:pt x="13" y="458"/>
                  </a:lnTo>
                  <a:lnTo>
                    <a:pt x="9" y="485"/>
                  </a:lnTo>
                  <a:lnTo>
                    <a:pt x="3" y="514"/>
                  </a:lnTo>
                  <a:lnTo>
                    <a:pt x="0" y="526"/>
                  </a:lnTo>
                  <a:lnTo>
                    <a:pt x="0" y="532"/>
                  </a:lnTo>
                  <a:lnTo>
                    <a:pt x="0" y="538"/>
                  </a:lnTo>
                  <a:lnTo>
                    <a:pt x="0" y="544"/>
                  </a:lnTo>
                  <a:lnTo>
                    <a:pt x="1" y="550"/>
                  </a:lnTo>
                  <a:lnTo>
                    <a:pt x="3" y="556"/>
                  </a:lnTo>
                  <a:lnTo>
                    <a:pt x="4" y="560"/>
                  </a:lnTo>
                  <a:lnTo>
                    <a:pt x="7" y="567"/>
                  </a:lnTo>
                  <a:lnTo>
                    <a:pt x="10" y="571"/>
                  </a:lnTo>
                  <a:lnTo>
                    <a:pt x="13" y="574"/>
                  </a:lnTo>
                  <a:lnTo>
                    <a:pt x="18" y="579"/>
                  </a:lnTo>
                  <a:lnTo>
                    <a:pt x="22" y="580"/>
                  </a:lnTo>
                  <a:lnTo>
                    <a:pt x="28" y="583"/>
                  </a:lnTo>
                  <a:lnTo>
                    <a:pt x="34" y="585"/>
                  </a:lnTo>
                  <a:lnTo>
                    <a:pt x="42" y="585"/>
                  </a:lnTo>
                  <a:lnTo>
                    <a:pt x="57" y="585"/>
                  </a:lnTo>
                  <a:lnTo>
                    <a:pt x="70" y="585"/>
                  </a:lnTo>
                  <a:lnTo>
                    <a:pt x="101" y="583"/>
                  </a:lnTo>
                  <a:lnTo>
                    <a:pt x="160" y="577"/>
                  </a:lnTo>
                  <a:lnTo>
                    <a:pt x="190" y="574"/>
                  </a:lnTo>
                  <a:lnTo>
                    <a:pt x="220" y="574"/>
                  </a:lnTo>
                  <a:lnTo>
                    <a:pt x="235" y="574"/>
                  </a:lnTo>
                  <a:lnTo>
                    <a:pt x="250" y="576"/>
                  </a:lnTo>
                  <a:lnTo>
                    <a:pt x="265" y="577"/>
                  </a:lnTo>
                  <a:lnTo>
                    <a:pt x="280" y="580"/>
                  </a:lnTo>
                  <a:lnTo>
                    <a:pt x="297" y="583"/>
                  </a:lnTo>
                  <a:lnTo>
                    <a:pt x="313" y="589"/>
                  </a:lnTo>
                  <a:lnTo>
                    <a:pt x="344" y="600"/>
                  </a:lnTo>
                  <a:lnTo>
                    <a:pt x="360" y="606"/>
                  </a:lnTo>
                  <a:lnTo>
                    <a:pt x="375" y="610"/>
                  </a:lnTo>
                  <a:lnTo>
                    <a:pt x="392" y="613"/>
                  </a:lnTo>
                  <a:lnTo>
                    <a:pt x="400" y="613"/>
                  </a:lnTo>
                  <a:lnTo>
                    <a:pt x="409" y="613"/>
                  </a:lnTo>
                  <a:lnTo>
                    <a:pt x="410" y="595"/>
                  </a:lnTo>
                  <a:lnTo>
                    <a:pt x="410" y="576"/>
                  </a:lnTo>
                  <a:lnTo>
                    <a:pt x="410" y="557"/>
                  </a:lnTo>
                  <a:lnTo>
                    <a:pt x="410" y="539"/>
                  </a:lnTo>
                  <a:lnTo>
                    <a:pt x="407" y="502"/>
                  </a:lnTo>
                  <a:lnTo>
                    <a:pt x="403" y="466"/>
                  </a:lnTo>
                  <a:lnTo>
                    <a:pt x="393" y="392"/>
                  </a:lnTo>
                  <a:lnTo>
                    <a:pt x="389" y="356"/>
                  </a:lnTo>
                  <a:lnTo>
                    <a:pt x="387" y="336"/>
                  </a:lnTo>
                  <a:lnTo>
                    <a:pt x="386" y="318"/>
                  </a:lnTo>
                  <a:lnTo>
                    <a:pt x="384" y="307"/>
                  </a:lnTo>
                  <a:lnTo>
                    <a:pt x="383" y="297"/>
                  </a:lnTo>
                  <a:lnTo>
                    <a:pt x="378" y="264"/>
                  </a:lnTo>
                  <a:lnTo>
                    <a:pt x="375" y="229"/>
                  </a:lnTo>
                  <a:lnTo>
                    <a:pt x="375" y="196"/>
                  </a:lnTo>
                  <a:lnTo>
                    <a:pt x="374" y="163"/>
                  </a:lnTo>
                  <a:lnTo>
                    <a:pt x="374" y="130"/>
                  </a:lnTo>
                  <a:lnTo>
                    <a:pt x="372" y="97"/>
                  </a:lnTo>
                  <a:lnTo>
                    <a:pt x="371" y="80"/>
                  </a:lnTo>
                  <a:lnTo>
                    <a:pt x="369" y="63"/>
                  </a:lnTo>
                  <a:lnTo>
                    <a:pt x="368" y="47"/>
                  </a:lnTo>
                  <a:lnTo>
                    <a:pt x="365" y="30"/>
                  </a:lnTo>
                  <a:lnTo>
                    <a:pt x="363" y="27"/>
                  </a:lnTo>
                  <a:lnTo>
                    <a:pt x="360" y="24"/>
                  </a:lnTo>
                  <a:lnTo>
                    <a:pt x="357" y="21"/>
                  </a:lnTo>
                  <a:lnTo>
                    <a:pt x="351" y="18"/>
                  </a:lnTo>
                  <a:lnTo>
                    <a:pt x="345" y="17"/>
                  </a:lnTo>
                  <a:lnTo>
                    <a:pt x="339" y="14"/>
                  </a:lnTo>
                  <a:lnTo>
                    <a:pt x="323" y="9"/>
                  </a:lnTo>
                  <a:lnTo>
                    <a:pt x="303" y="5"/>
                  </a:lnTo>
                  <a:lnTo>
                    <a:pt x="280" y="3"/>
                  </a:lnTo>
                  <a:lnTo>
                    <a:pt x="256" y="0"/>
                  </a:lnTo>
                  <a:lnTo>
                    <a:pt x="243" y="0"/>
                  </a:lnTo>
                  <a:lnTo>
                    <a:pt x="229" y="0"/>
                  </a:lnTo>
                  <a:lnTo>
                    <a:pt x="202" y="0"/>
                  </a:lnTo>
                  <a:lnTo>
                    <a:pt x="175" y="3"/>
                  </a:lnTo>
                  <a:lnTo>
                    <a:pt x="147" y="6"/>
                  </a:lnTo>
                  <a:lnTo>
                    <a:pt x="120" y="12"/>
                  </a:lnTo>
                  <a:lnTo>
                    <a:pt x="108" y="15"/>
                  </a:lnTo>
                  <a:lnTo>
                    <a:pt x="95" y="18"/>
                  </a:lnTo>
                  <a:lnTo>
                    <a:pt x="83" y="23"/>
                  </a:lnTo>
                  <a:lnTo>
                    <a:pt x="70" y="27"/>
                  </a:lnTo>
                  <a:lnTo>
                    <a:pt x="60" y="33"/>
                  </a:lnTo>
                  <a:lnTo>
                    <a:pt x="49" y="39"/>
                  </a:lnTo>
                  <a:lnTo>
                    <a:pt x="30" y="51"/>
                  </a:lnTo>
                  <a:lnTo>
                    <a:pt x="15"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8" name="Freeform 1368"/>
            <p:cNvSpPr>
              <a:spLocks/>
            </p:cNvSpPr>
            <p:nvPr/>
          </p:nvSpPr>
          <p:spPr bwMode="auto">
            <a:xfrm>
              <a:off x="4663" y="1335"/>
              <a:ext cx="10" cy="222"/>
            </a:xfrm>
            <a:custGeom>
              <a:avLst/>
              <a:gdLst>
                <a:gd name="T0" fmla="*/ 18 w 19"/>
                <a:gd name="T1" fmla="*/ 0 h 445"/>
                <a:gd name="T2" fmla="*/ 10 w 19"/>
                <a:gd name="T3" fmla="*/ 56 h 445"/>
                <a:gd name="T4" fmla="*/ 9 w 19"/>
                <a:gd name="T5" fmla="*/ 110 h 445"/>
                <a:gd name="T6" fmla="*/ 12 w 19"/>
                <a:gd name="T7" fmla="*/ 166 h 445"/>
                <a:gd name="T8" fmla="*/ 15 w 19"/>
                <a:gd name="T9" fmla="*/ 222 h 445"/>
                <a:gd name="T10" fmla="*/ 19 w 19"/>
                <a:gd name="T11" fmla="*/ 333 h 445"/>
                <a:gd name="T12" fmla="*/ 16 w 19"/>
                <a:gd name="T13" fmla="*/ 389 h 445"/>
                <a:gd name="T14" fmla="*/ 12 w 19"/>
                <a:gd name="T15" fmla="*/ 416 h 445"/>
                <a:gd name="T16" fmla="*/ 6 w 19"/>
                <a:gd name="T17" fmla="*/ 445 h 445"/>
                <a:gd name="T18" fmla="*/ 0 w 19"/>
                <a:gd name="T19" fmla="*/ 445 h 445"/>
                <a:gd name="T20" fmla="*/ 6 w 19"/>
                <a:gd name="T21" fmla="*/ 416 h 445"/>
                <a:gd name="T22" fmla="*/ 10 w 19"/>
                <a:gd name="T23" fmla="*/ 389 h 445"/>
                <a:gd name="T24" fmla="*/ 13 w 19"/>
                <a:gd name="T25" fmla="*/ 333 h 445"/>
                <a:gd name="T26" fmla="*/ 9 w 19"/>
                <a:gd name="T27" fmla="*/ 222 h 445"/>
                <a:gd name="T28" fmla="*/ 6 w 19"/>
                <a:gd name="T29" fmla="*/ 166 h 445"/>
                <a:gd name="T30" fmla="*/ 3 w 19"/>
                <a:gd name="T31" fmla="*/ 110 h 445"/>
                <a:gd name="T32" fmla="*/ 4 w 19"/>
                <a:gd name="T33" fmla="*/ 56 h 445"/>
                <a:gd name="T34" fmla="*/ 12 w 19"/>
                <a:gd name="T35" fmla="*/ 0 h 445"/>
                <a:gd name="T36" fmla="*/ 18 w 19"/>
                <a:gd name="T3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445">
                  <a:moveTo>
                    <a:pt x="18" y="0"/>
                  </a:moveTo>
                  <a:lnTo>
                    <a:pt x="10" y="56"/>
                  </a:lnTo>
                  <a:lnTo>
                    <a:pt x="9" y="110"/>
                  </a:lnTo>
                  <a:lnTo>
                    <a:pt x="12" y="166"/>
                  </a:lnTo>
                  <a:lnTo>
                    <a:pt x="15" y="222"/>
                  </a:lnTo>
                  <a:lnTo>
                    <a:pt x="19" y="333"/>
                  </a:lnTo>
                  <a:lnTo>
                    <a:pt x="16" y="389"/>
                  </a:lnTo>
                  <a:lnTo>
                    <a:pt x="12" y="416"/>
                  </a:lnTo>
                  <a:lnTo>
                    <a:pt x="6" y="445"/>
                  </a:lnTo>
                  <a:lnTo>
                    <a:pt x="0" y="445"/>
                  </a:lnTo>
                  <a:lnTo>
                    <a:pt x="6" y="416"/>
                  </a:lnTo>
                  <a:lnTo>
                    <a:pt x="10" y="389"/>
                  </a:lnTo>
                  <a:lnTo>
                    <a:pt x="13" y="333"/>
                  </a:lnTo>
                  <a:lnTo>
                    <a:pt x="9" y="222"/>
                  </a:lnTo>
                  <a:lnTo>
                    <a:pt x="6" y="166"/>
                  </a:lnTo>
                  <a:lnTo>
                    <a:pt x="3" y="110"/>
                  </a:lnTo>
                  <a:lnTo>
                    <a:pt x="4" y="56"/>
                  </a:lnTo>
                  <a:lnTo>
                    <a:pt x="12"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89" name="Freeform 1369"/>
            <p:cNvSpPr>
              <a:spLocks/>
            </p:cNvSpPr>
            <p:nvPr/>
          </p:nvSpPr>
          <p:spPr bwMode="auto">
            <a:xfrm>
              <a:off x="4661" y="1557"/>
              <a:ext cx="23" cy="37"/>
            </a:xfrm>
            <a:custGeom>
              <a:avLst/>
              <a:gdLst>
                <a:gd name="T0" fmla="*/ 9 w 45"/>
                <a:gd name="T1" fmla="*/ 0 h 74"/>
                <a:gd name="T2" fmla="*/ 6 w 45"/>
                <a:gd name="T3" fmla="*/ 24 h 74"/>
                <a:gd name="T4" fmla="*/ 7 w 45"/>
                <a:gd name="T5" fmla="*/ 36 h 74"/>
                <a:gd name="T6" fmla="*/ 10 w 45"/>
                <a:gd name="T7" fmla="*/ 46 h 74"/>
                <a:gd name="T8" fmla="*/ 15 w 45"/>
                <a:gd name="T9" fmla="*/ 54 h 74"/>
                <a:gd name="T10" fmla="*/ 22 w 45"/>
                <a:gd name="T11" fmla="*/ 62 h 74"/>
                <a:gd name="T12" fmla="*/ 31 w 45"/>
                <a:gd name="T13" fmla="*/ 66 h 74"/>
                <a:gd name="T14" fmla="*/ 45 w 45"/>
                <a:gd name="T15" fmla="*/ 68 h 74"/>
                <a:gd name="T16" fmla="*/ 43 w 45"/>
                <a:gd name="T17" fmla="*/ 74 h 74"/>
                <a:gd name="T18" fmla="*/ 30 w 45"/>
                <a:gd name="T19" fmla="*/ 72 h 74"/>
                <a:gd name="T20" fmla="*/ 18 w 45"/>
                <a:gd name="T21" fmla="*/ 66 h 74"/>
                <a:gd name="T22" fmla="*/ 10 w 45"/>
                <a:gd name="T23" fmla="*/ 59 h 74"/>
                <a:gd name="T24" fmla="*/ 4 w 45"/>
                <a:gd name="T25" fmla="*/ 48 h 74"/>
                <a:gd name="T26" fmla="*/ 1 w 45"/>
                <a:gd name="T27" fmla="*/ 37 h 74"/>
                <a:gd name="T28" fmla="*/ 0 w 45"/>
                <a:gd name="T29" fmla="*/ 24 h 74"/>
                <a:gd name="T30" fmla="*/ 3 w 45"/>
                <a:gd name="T31" fmla="*/ 0 h 74"/>
                <a:gd name="T32" fmla="*/ 9 w 45"/>
                <a:gd name="T3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74">
                  <a:moveTo>
                    <a:pt x="9" y="0"/>
                  </a:moveTo>
                  <a:lnTo>
                    <a:pt x="6" y="24"/>
                  </a:lnTo>
                  <a:lnTo>
                    <a:pt x="7" y="36"/>
                  </a:lnTo>
                  <a:lnTo>
                    <a:pt x="10" y="46"/>
                  </a:lnTo>
                  <a:lnTo>
                    <a:pt x="15" y="54"/>
                  </a:lnTo>
                  <a:lnTo>
                    <a:pt x="22" y="62"/>
                  </a:lnTo>
                  <a:lnTo>
                    <a:pt x="31" y="66"/>
                  </a:lnTo>
                  <a:lnTo>
                    <a:pt x="45" y="68"/>
                  </a:lnTo>
                  <a:lnTo>
                    <a:pt x="43" y="74"/>
                  </a:lnTo>
                  <a:lnTo>
                    <a:pt x="30" y="72"/>
                  </a:lnTo>
                  <a:lnTo>
                    <a:pt x="18" y="66"/>
                  </a:lnTo>
                  <a:lnTo>
                    <a:pt x="10" y="59"/>
                  </a:lnTo>
                  <a:lnTo>
                    <a:pt x="4" y="48"/>
                  </a:lnTo>
                  <a:lnTo>
                    <a:pt x="1" y="37"/>
                  </a:lnTo>
                  <a:lnTo>
                    <a:pt x="0" y="24"/>
                  </a:lnTo>
                  <a:lnTo>
                    <a:pt x="3"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0" name="Freeform 1370"/>
            <p:cNvSpPr>
              <a:spLocks/>
            </p:cNvSpPr>
            <p:nvPr/>
          </p:nvSpPr>
          <p:spPr bwMode="auto">
            <a:xfrm>
              <a:off x="4663" y="1557"/>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1" name="Freeform 1371"/>
            <p:cNvSpPr>
              <a:spLocks/>
            </p:cNvSpPr>
            <p:nvPr/>
          </p:nvSpPr>
          <p:spPr bwMode="auto">
            <a:xfrm>
              <a:off x="4684" y="1586"/>
              <a:ext cx="119" cy="8"/>
            </a:xfrm>
            <a:custGeom>
              <a:avLst/>
              <a:gdLst>
                <a:gd name="T0" fmla="*/ 0 w 238"/>
                <a:gd name="T1" fmla="*/ 11 h 17"/>
                <a:gd name="T2" fmla="*/ 28 w 238"/>
                <a:gd name="T3" fmla="*/ 11 h 17"/>
                <a:gd name="T4" fmla="*/ 59 w 238"/>
                <a:gd name="T5" fmla="*/ 8 h 17"/>
                <a:gd name="T6" fmla="*/ 118 w 238"/>
                <a:gd name="T7" fmla="*/ 3 h 17"/>
                <a:gd name="T8" fmla="*/ 178 w 238"/>
                <a:gd name="T9" fmla="*/ 0 h 17"/>
                <a:gd name="T10" fmla="*/ 208 w 238"/>
                <a:gd name="T11" fmla="*/ 2 h 17"/>
                <a:gd name="T12" fmla="*/ 238 w 238"/>
                <a:gd name="T13" fmla="*/ 6 h 17"/>
                <a:gd name="T14" fmla="*/ 237 w 238"/>
                <a:gd name="T15" fmla="*/ 12 h 17"/>
                <a:gd name="T16" fmla="*/ 208 w 238"/>
                <a:gd name="T17" fmla="*/ 8 h 17"/>
                <a:gd name="T18" fmla="*/ 178 w 238"/>
                <a:gd name="T19" fmla="*/ 6 h 17"/>
                <a:gd name="T20" fmla="*/ 118 w 238"/>
                <a:gd name="T21" fmla="*/ 9 h 17"/>
                <a:gd name="T22" fmla="*/ 59 w 238"/>
                <a:gd name="T23" fmla="*/ 14 h 17"/>
                <a:gd name="T24" fmla="*/ 28 w 238"/>
                <a:gd name="T25" fmla="*/ 17 h 17"/>
                <a:gd name="T26" fmla="*/ 0 w 238"/>
                <a:gd name="T27" fmla="*/ 17 h 17"/>
                <a:gd name="T28" fmla="*/ 0 w 238"/>
                <a:gd name="T2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17">
                  <a:moveTo>
                    <a:pt x="0" y="11"/>
                  </a:moveTo>
                  <a:lnTo>
                    <a:pt x="28" y="11"/>
                  </a:lnTo>
                  <a:lnTo>
                    <a:pt x="59" y="8"/>
                  </a:lnTo>
                  <a:lnTo>
                    <a:pt x="118" y="3"/>
                  </a:lnTo>
                  <a:lnTo>
                    <a:pt x="178" y="0"/>
                  </a:lnTo>
                  <a:lnTo>
                    <a:pt x="208" y="2"/>
                  </a:lnTo>
                  <a:lnTo>
                    <a:pt x="238" y="6"/>
                  </a:lnTo>
                  <a:lnTo>
                    <a:pt x="237" y="12"/>
                  </a:lnTo>
                  <a:lnTo>
                    <a:pt x="208" y="8"/>
                  </a:lnTo>
                  <a:lnTo>
                    <a:pt x="178" y="6"/>
                  </a:lnTo>
                  <a:lnTo>
                    <a:pt x="118" y="9"/>
                  </a:lnTo>
                  <a:lnTo>
                    <a:pt x="59" y="14"/>
                  </a:lnTo>
                  <a:lnTo>
                    <a:pt x="28" y="17"/>
                  </a:lnTo>
                  <a:lnTo>
                    <a:pt x="0" y="17"/>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2" name="Freeform 1372"/>
            <p:cNvSpPr>
              <a:spLocks/>
            </p:cNvSpPr>
            <p:nvPr/>
          </p:nvSpPr>
          <p:spPr bwMode="auto">
            <a:xfrm>
              <a:off x="4802" y="1589"/>
              <a:ext cx="65" cy="19"/>
            </a:xfrm>
            <a:custGeom>
              <a:avLst/>
              <a:gdLst>
                <a:gd name="T0" fmla="*/ 1 w 130"/>
                <a:gd name="T1" fmla="*/ 0 h 39"/>
                <a:gd name="T2" fmla="*/ 34 w 130"/>
                <a:gd name="T3" fmla="*/ 9 h 39"/>
                <a:gd name="T4" fmla="*/ 65 w 130"/>
                <a:gd name="T5" fmla="*/ 20 h 39"/>
                <a:gd name="T6" fmla="*/ 96 w 130"/>
                <a:gd name="T7" fmla="*/ 30 h 39"/>
                <a:gd name="T8" fmla="*/ 113 w 130"/>
                <a:gd name="T9" fmla="*/ 32 h 39"/>
                <a:gd name="T10" fmla="*/ 130 w 130"/>
                <a:gd name="T11" fmla="*/ 33 h 39"/>
                <a:gd name="T12" fmla="*/ 130 w 130"/>
                <a:gd name="T13" fmla="*/ 39 h 39"/>
                <a:gd name="T14" fmla="*/ 113 w 130"/>
                <a:gd name="T15" fmla="*/ 38 h 39"/>
                <a:gd name="T16" fmla="*/ 95 w 130"/>
                <a:gd name="T17" fmla="*/ 36 h 39"/>
                <a:gd name="T18" fmla="*/ 63 w 130"/>
                <a:gd name="T19" fmla="*/ 26 h 39"/>
                <a:gd name="T20" fmla="*/ 33 w 130"/>
                <a:gd name="T21" fmla="*/ 15 h 39"/>
                <a:gd name="T22" fmla="*/ 0 w 130"/>
                <a:gd name="T23" fmla="*/ 6 h 39"/>
                <a:gd name="T24" fmla="*/ 1 w 130"/>
                <a:gd name="T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39">
                  <a:moveTo>
                    <a:pt x="1" y="0"/>
                  </a:moveTo>
                  <a:lnTo>
                    <a:pt x="34" y="9"/>
                  </a:lnTo>
                  <a:lnTo>
                    <a:pt x="65" y="20"/>
                  </a:lnTo>
                  <a:lnTo>
                    <a:pt x="96" y="30"/>
                  </a:lnTo>
                  <a:lnTo>
                    <a:pt x="113" y="32"/>
                  </a:lnTo>
                  <a:lnTo>
                    <a:pt x="130" y="33"/>
                  </a:lnTo>
                  <a:lnTo>
                    <a:pt x="130" y="39"/>
                  </a:lnTo>
                  <a:lnTo>
                    <a:pt x="113" y="38"/>
                  </a:lnTo>
                  <a:lnTo>
                    <a:pt x="95" y="36"/>
                  </a:lnTo>
                  <a:lnTo>
                    <a:pt x="63" y="26"/>
                  </a:lnTo>
                  <a:lnTo>
                    <a:pt x="33" y="15"/>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3" name="Freeform 1373"/>
            <p:cNvSpPr>
              <a:spLocks/>
            </p:cNvSpPr>
            <p:nvPr/>
          </p:nvSpPr>
          <p:spPr bwMode="auto">
            <a:xfrm>
              <a:off x="4802" y="1589"/>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4" name="Freeform 1374"/>
            <p:cNvSpPr>
              <a:spLocks/>
            </p:cNvSpPr>
            <p:nvPr/>
          </p:nvSpPr>
          <p:spPr bwMode="auto">
            <a:xfrm>
              <a:off x="4854" y="1459"/>
              <a:ext cx="15" cy="148"/>
            </a:xfrm>
            <a:custGeom>
              <a:avLst/>
              <a:gdLst>
                <a:gd name="T0" fmla="*/ 25 w 31"/>
                <a:gd name="T1" fmla="*/ 295 h 295"/>
                <a:gd name="T2" fmla="*/ 26 w 31"/>
                <a:gd name="T3" fmla="*/ 258 h 295"/>
                <a:gd name="T4" fmla="*/ 26 w 31"/>
                <a:gd name="T5" fmla="*/ 220 h 295"/>
                <a:gd name="T6" fmla="*/ 19 w 31"/>
                <a:gd name="T7" fmla="*/ 148 h 295"/>
                <a:gd name="T8" fmla="*/ 0 w 31"/>
                <a:gd name="T9" fmla="*/ 0 h 295"/>
                <a:gd name="T10" fmla="*/ 5 w 31"/>
                <a:gd name="T11" fmla="*/ 0 h 295"/>
                <a:gd name="T12" fmla="*/ 23 w 31"/>
                <a:gd name="T13" fmla="*/ 148 h 295"/>
                <a:gd name="T14" fmla="*/ 31 w 31"/>
                <a:gd name="T15" fmla="*/ 220 h 295"/>
                <a:gd name="T16" fmla="*/ 31 w 31"/>
                <a:gd name="T17" fmla="*/ 258 h 295"/>
                <a:gd name="T18" fmla="*/ 29 w 31"/>
                <a:gd name="T19" fmla="*/ 295 h 295"/>
                <a:gd name="T20" fmla="*/ 25 w 31"/>
                <a:gd name="T2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5">
                  <a:moveTo>
                    <a:pt x="25" y="295"/>
                  </a:moveTo>
                  <a:lnTo>
                    <a:pt x="26" y="258"/>
                  </a:lnTo>
                  <a:lnTo>
                    <a:pt x="26" y="220"/>
                  </a:lnTo>
                  <a:lnTo>
                    <a:pt x="19" y="148"/>
                  </a:lnTo>
                  <a:lnTo>
                    <a:pt x="0" y="0"/>
                  </a:lnTo>
                  <a:lnTo>
                    <a:pt x="5" y="0"/>
                  </a:lnTo>
                  <a:lnTo>
                    <a:pt x="23" y="148"/>
                  </a:lnTo>
                  <a:lnTo>
                    <a:pt x="31" y="220"/>
                  </a:lnTo>
                  <a:lnTo>
                    <a:pt x="31" y="258"/>
                  </a:lnTo>
                  <a:lnTo>
                    <a:pt x="29" y="295"/>
                  </a:lnTo>
                  <a:lnTo>
                    <a:pt x="25" y="2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5" name="Freeform 1375"/>
            <p:cNvSpPr>
              <a:spLocks/>
            </p:cNvSpPr>
            <p:nvPr/>
          </p:nvSpPr>
          <p:spPr bwMode="auto">
            <a:xfrm>
              <a:off x="4866" y="1605"/>
              <a:ext cx="2" cy="3"/>
            </a:xfrm>
            <a:custGeom>
              <a:avLst/>
              <a:gdLst>
                <a:gd name="T0" fmla="*/ 3 w 4"/>
                <a:gd name="T1" fmla="*/ 6 h 6"/>
                <a:gd name="T2" fmla="*/ 4 w 4"/>
                <a:gd name="T3" fmla="*/ 6 h 6"/>
                <a:gd name="T4" fmla="*/ 4 w 4"/>
                <a:gd name="T5" fmla="*/ 3 h 6"/>
                <a:gd name="T6" fmla="*/ 0 w 4"/>
                <a:gd name="T7" fmla="*/ 3 h 6"/>
                <a:gd name="T8" fmla="*/ 3 w 4"/>
                <a:gd name="T9" fmla="*/ 0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lnTo>
                    <a:pt x="4" y="6"/>
                  </a:lnTo>
                  <a:lnTo>
                    <a:pt x="4" y="3"/>
                  </a:lnTo>
                  <a:lnTo>
                    <a:pt x="0" y="3"/>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6" name="Freeform 1376"/>
            <p:cNvSpPr>
              <a:spLocks/>
            </p:cNvSpPr>
            <p:nvPr/>
          </p:nvSpPr>
          <p:spPr bwMode="auto">
            <a:xfrm>
              <a:off x="4853" y="1448"/>
              <a:ext cx="3" cy="11"/>
            </a:xfrm>
            <a:custGeom>
              <a:avLst/>
              <a:gdLst>
                <a:gd name="T0" fmla="*/ 1 w 6"/>
                <a:gd name="T1" fmla="*/ 21 h 21"/>
                <a:gd name="T2" fmla="*/ 0 w 6"/>
                <a:gd name="T3" fmla="*/ 0 h 21"/>
                <a:gd name="T4" fmla="*/ 4 w 6"/>
                <a:gd name="T5" fmla="*/ 0 h 21"/>
                <a:gd name="T6" fmla="*/ 6 w 6"/>
                <a:gd name="T7" fmla="*/ 21 h 21"/>
                <a:gd name="T8" fmla="*/ 1 w 6"/>
                <a:gd name="T9" fmla="*/ 21 h 21"/>
              </a:gdLst>
              <a:ahLst/>
              <a:cxnLst>
                <a:cxn ang="0">
                  <a:pos x="T0" y="T1"/>
                </a:cxn>
                <a:cxn ang="0">
                  <a:pos x="T2" y="T3"/>
                </a:cxn>
                <a:cxn ang="0">
                  <a:pos x="T4" y="T5"/>
                </a:cxn>
                <a:cxn ang="0">
                  <a:pos x="T6" y="T7"/>
                </a:cxn>
                <a:cxn ang="0">
                  <a:pos x="T8" y="T9"/>
                </a:cxn>
              </a:cxnLst>
              <a:rect l="0" t="0" r="r" b="b"/>
              <a:pathLst>
                <a:path w="6" h="21">
                  <a:moveTo>
                    <a:pt x="1" y="21"/>
                  </a:moveTo>
                  <a:lnTo>
                    <a:pt x="0" y="0"/>
                  </a:lnTo>
                  <a:lnTo>
                    <a:pt x="4" y="0"/>
                  </a:lnTo>
                  <a:lnTo>
                    <a:pt x="6" y="21"/>
                  </a:lnTo>
                  <a:lnTo>
                    <a:pt x="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7" name="Freeform 1377"/>
            <p:cNvSpPr>
              <a:spLocks/>
            </p:cNvSpPr>
            <p:nvPr/>
          </p:nvSpPr>
          <p:spPr bwMode="auto">
            <a:xfrm>
              <a:off x="4854" y="1459"/>
              <a:ext cx="2" cy="1"/>
            </a:xfrm>
            <a:custGeom>
              <a:avLst/>
              <a:gdLst>
                <a:gd name="T0" fmla="*/ 0 w 5"/>
                <a:gd name="T1" fmla="*/ 5 w 5"/>
                <a:gd name="T2" fmla="*/ 0 w 5"/>
              </a:gdLst>
              <a:ahLst/>
              <a:cxnLst>
                <a:cxn ang="0">
                  <a:pos x="T0" y="0"/>
                </a:cxn>
                <a:cxn ang="0">
                  <a:pos x="T1" y="0"/>
                </a:cxn>
                <a:cxn ang="0">
                  <a:pos x="T2" y="0"/>
                </a:cxn>
              </a:cxnLst>
              <a:rect l="0" t="0" r="r" b="b"/>
              <a:pathLst>
                <a:path w="5">
                  <a:moveTo>
                    <a:pt x="0" y="0"/>
                  </a:move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8" name="Freeform 1378"/>
            <p:cNvSpPr>
              <a:spLocks/>
            </p:cNvSpPr>
            <p:nvPr/>
          </p:nvSpPr>
          <p:spPr bwMode="auto">
            <a:xfrm>
              <a:off x="4843" y="1315"/>
              <a:ext cx="12" cy="133"/>
            </a:xfrm>
            <a:custGeom>
              <a:avLst/>
              <a:gdLst>
                <a:gd name="T0" fmla="*/ 20 w 24"/>
                <a:gd name="T1" fmla="*/ 267 h 267"/>
                <a:gd name="T2" fmla="*/ 15 w 24"/>
                <a:gd name="T3" fmla="*/ 234 h 267"/>
                <a:gd name="T4" fmla="*/ 12 w 24"/>
                <a:gd name="T5" fmla="*/ 199 h 267"/>
                <a:gd name="T6" fmla="*/ 11 w 24"/>
                <a:gd name="T7" fmla="*/ 133 h 267"/>
                <a:gd name="T8" fmla="*/ 9 w 24"/>
                <a:gd name="T9" fmla="*/ 67 h 267"/>
                <a:gd name="T10" fmla="*/ 6 w 24"/>
                <a:gd name="T11" fmla="*/ 33 h 267"/>
                <a:gd name="T12" fmla="*/ 0 w 24"/>
                <a:gd name="T13" fmla="*/ 0 h 267"/>
                <a:gd name="T14" fmla="*/ 5 w 24"/>
                <a:gd name="T15" fmla="*/ 0 h 267"/>
                <a:gd name="T16" fmla="*/ 11 w 24"/>
                <a:gd name="T17" fmla="*/ 33 h 267"/>
                <a:gd name="T18" fmla="*/ 14 w 24"/>
                <a:gd name="T19" fmla="*/ 67 h 267"/>
                <a:gd name="T20" fmla="*/ 15 w 24"/>
                <a:gd name="T21" fmla="*/ 133 h 267"/>
                <a:gd name="T22" fmla="*/ 17 w 24"/>
                <a:gd name="T23" fmla="*/ 199 h 267"/>
                <a:gd name="T24" fmla="*/ 20 w 24"/>
                <a:gd name="T25" fmla="*/ 234 h 267"/>
                <a:gd name="T26" fmla="*/ 24 w 24"/>
                <a:gd name="T27" fmla="*/ 267 h 267"/>
                <a:gd name="T28" fmla="*/ 20 w 24"/>
                <a:gd name="T29"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7">
                  <a:moveTo>
                    <a:pt x="20" y="267"/>
                  </a:moveTo>
                  <a:lnTo>
                    <a:pt x="15" y="234"/>
                  </a:lnTo>
                  <a:lnTo>
                    <a:pt x="12" y="199"/>
                  </a:lnTo>
                  <a:lnTo>
                    <a:pt x="11" y="133"/>
                  </a:lnTo>
                  <a:lnTo>
                    <a:pt x="9" y="67"/>
                  </a:lnTo>
                  <a:lnTo>
                    <a:pt x="6" y="33"/>
                  </a:lnTo>
                  <a:lnTo>
                    <a:pt x="0" y="0"/>
                  </a:lnTo>
                  <a:lnTo>
                    <a:pt x="5" y="0"/>
                  </a:lnTo>
                  <a:lnTo>
                    <a:pt x="11" y="33"/>
                  </a:lnTo>
                  <a:lnTo>
                    <a:pt x="14" y="67"/>
                  </a:lnTo>
                  <a:lnTo>
                    <a:pt x="15" y="133"/>
                  </a:lnTo>
                  <a:lnTo>
                    <a:pt x="17" y="199"/>
                  </a:lnTo>
                  <a:lnTo>
                    <a:pt x="20" y="234"/>
                  </a:lnTo>
                  <a:lnTo>
                    <a:pt x="24" y="267"/>
                  </a:lnTo>
                  <a:lnTo>
                    <a:pt x="2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499" name="Freeform 1379"/>
            <p:cNvSpPr>
              <a:spLocks/>
            </p:cNvSpPr>
            <p:nvPr/>
          </p:nvSpPr>
          <p:spPr bwMode="auto">
            <a:xfrm>
              <a:off x="4853" y="1448"/>
              <a:ext cx="2" cy="1"/>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0" name="Freeform 1380"/>
            <p:cNvSpPr>
              <a:spLocks/>
            </p:cNvSpPr>
            <p:nvPr/>
          </p:nvSpPr>
          <p:spPr bwMode="auto">
            <a:xfrm>
              <a:off x="4676" y="1299"/>
              <a:ext cx="169" cy="28"/>
            </a:xfrm>
            <a:custGeom>
              <a:avLst/>
              <a:gdLst>
                <a:gd name="T0" fmla="*/ 333 w 338"/>
                <a:gd name="T1" fmla="*/ 36 h 57"/>
                <a:gd name="T2" fmla="*/ 332 w 338"/>
                <a:gd name="T3" fmla="*/ 30 h 57"/>
                <a:gd name="T4" fmla="*/ 323 w 338"/>
                <a:gd name="T5" fmla="*/ 24 h 57"/>
                <a:gd name="T6" fmla="*/ 296 w 338"/>
                <a:gd name="T7" fmla="*/ 15 h 57"/>
                <a:gd name="T8" fmla="*/ 253 w 338"/>
                <a:gd name="T9" fmla="*/ 8 h 57"/>
                <a:gd name="T10" fmla="*/ 202 w 338"/>
                <a:gd name="T11" fmla="*/ 6 h 57"/>
                <a:gd name="T12" fmla="*/ 148 w 338"/>
                <a:gd name="T13" fmla="*/ 9 h 57"/>
                <a:gd name="T14" fmla="*/ 95 w 338"/>
                <a:gd name="T15" fmla="*/ 18 h 57"/>
                <a:gd name="T16" fmla="*/ 69 w 338"/>
                <a:gd name="T17" fmla="*/ 24 h 57"/>
                <a:gd name="T18" fmla="*/ 45 w 338"/>
                <a:gd name="T19" fmla="*/ 33 h 57"/>
                <a:gd name="T20" fmla="*/ 22 w 338"/>
                <a:gd name="T21" fmla="*/ 44 h 57"/>
                <a:gd name="T22" fmla="*/ 4 w 338"/>
                <a:gd name="T23" fmla="*/ 57 h 57"/>
                <a:gd name="T24" fmla="*/ 0 w 338"/>
                <a:gd name="T25" fmla="*/ 53 h 57"/>
                <a:gd name="T26" fmla="*/ 18 w 338"/>
                <a:gd name="T27" fmla="*/ 39 h 57"/>
                <a:gd name="T28" fmla="*/ 40 w 338"/>
                <a:gd name="T29" fmla="*/ 29 h 57"/>
                <a:gd name="T30" fmla="*/ 66 w 338"/>
                <a:gd name="T31" fmla="*/ 20 h 57"/>
                <a:gd name="T32" fmla="*/ 92 w 338"/>
                <a:gd name="T33" fmla="*/ 14 h 57"/>
                <a:gd name="T34" fmla="*/ 148 w 338"/>
                <a:gd name="T35" fmla="*/ 5 h 57"/>
                <a:gd name="T36" fmla="*/ 202 w 338"/>
                <a:gd name="T37" fmla="*/ 0 h 57"/>
                <a:gd name="T38" fmla="*/ 253 w 338"/>
                <a:gd name="T39" fmla="*/ 3 h 57"/>
                <a:gd name="T40" fmla="*/ 296 w 338"/>
                <a:gd name="T41" fmla="*/ 11 h 57"/>
                <a:gd name="T42" fmla="*/ 326 w 338"/>
                <a:gd name="T43" fmla="*/ 20 h 57"/>
                <a:gd name="T44" fmla="*/ 335 w 338"/>
                <a:gd name="T45" fmla="*/ 26 h 57"/>
                <a:gd name="T46" fmla="*/ 338 w 338"/>
                <a:gd name="T47" fmla="*/ 32 h 57"/>
                <a:gd name="T48" fmla="*/ 333 w 338"/>
                <a:gd name="T49"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8" h="57">
                  <a:moveTo>
                    <a:pt x="333" y="36"/>
                  </a:moveTo>
                  <a:lnTo>
                    <a:pt x="332" y="30"/>
                  </a:lnTo>
                  <a:lnTo>
                    <a:pt x="323" y="24"/>
                  </a:lnTo>
                  <a:lnTo>
                    <a:pt x="296" y="15"/>
                  </a:lnTo>
                  <a:lnTo>
                    <a:pt x="253" y="8"/>
                  </a:lnTo>
                  <a:lnTo>
                    <a:pt x="202" y="6"/>
                  </a:lnTo>
                  <a:lnTo>
                    <a:pt x="148" y="9"/>
                  </a:lnTo>
                  <a:lnTo>
                    <a:pt x="95" y="18"/>
                  </a:lnTo>
                  <a:lnTo>
                    <a:pt x="69" y="24"/>
                  </a:lnTo>
                  <a:lnTo>
                    <a:pt x="45" y="33"/>
                  </a:lnTo>
                  <a:lnTo>
                    <a:pt x="22" y="44"/>
                  </a:lnTo>
                  <a:lnTo>
                    <a:pt x="4" y="57"/>
                  </a:lnTo>
                  <a:lnTo>
                    <a:pt x="0" y="53"/>
                  </a:lnTo>
                  <a:lnTo>
                    <a:pt x="18" y="39"/>
                  </a:lnTo>
                  <a:lnTo>
                    <a:pt x="40" y="29"/>
                  </a:lnTo>
                  <a:lnTo>
                    <a:pt x="66" y="20"/>
                  </a:lnTo>
                  <a:lnTo>
                    <a:pt x="92" y="14"/>
                  </a:lnTo>
                  <a:lnTo>
                    <a:pt x="148" y="5"/>
                  </a:lnTo>
                  <a:lnTo>
                    <a:pt x="202" y="0"/>
                  </a:lnTo>
                  <a:lnTo>
                    <a:pt x="253" y="3"/>
                  </a:lnTo>
                  <a:lnTo>
                    <a:pt x="296" y="11"/>
                  </a:lnTo>
                  <a:lnTo>
                    <a:pt x="326" y="20"/>
                  </a:lnTo>
                  <a:lnTo>
                    <a:pt x="335" y="26"/>
                  </a:lnTo>
                  <a:lnTo>
                    <a:pt x="338" y="32"/>
                  </a:lnTo>
                  <a:lnTo>
                    <a:pt x="33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1" name="Freeform 1381"/>
            <p:cNvSpPr>
              <a:spLocks/>
            </p:cNvSpPr>
            <p:nvPr/>
          </p:nvSpPr>
          <p:spPr bwMode="auto">
            <a:xfrm>
              <a:off x="4843" y="1314"/>
              <a:ext cx="2" cy="3"/>
            </a:xfrm>
            <a:custGeom>
              <a:avLst/>
              <a:gdLst>
                <a:gd name="T0" fmla="*/ 5 w 5"/>
                <a:gd name="T1" fmla="*/ 1 h 4"/>
                <a:gd name="T2" fmla="*/ 5 w 5"/>
                <a:gd name="T3" fmla="*/ 0 h 4"/>
                <a:gd name="T4" fmla="*/ 0 w 5"/>
                <a:gd name="T5" fmla="*/ 4 h 4"/>
                <a:gd name="T6" fmla="*/ 0 w 5"/>
                <a:gd name="T7" fmla="*/ 1 h 4"/>
                <a:gd name="T8" fmla="*/ 5 w 5"/>
                <a:gd name="T9" fmla="*/ 1 h 4"/>
              </a:gdLst>
              <a:ahLst/>
              <a:cxnLst>
                <a:cxn ang="0">
                  <a:pos x="T0" y="T1"/>
                </a:cxn>
                <a:cxn ang="0">
                  <a:pos x="T2" y="T3"/>
                </a:cxn>
                <a:cxn ang="0">
                  <a:pos x="T4" y="T5"/>
                </a:cxn>
                <a:cxn ang="0">
                  <a:pos x="T6" y="T7"/>
                </a:cxn>
                <a:cxn ang="0">
                  <a:pos x="T8" y="T9"/>
                </a:cxn>
              </a:cxnLst>
              <a:rect l="0" t="0" r="r" b="b"/>
              <a:pathLst>
                <a:path w="5" h="4">
                  <a:moveTo>
                    <a:pt x="5" y="1"/>
                  </a:moveTo>
                  <a:lnTo>
                    <a:pt x="5" y="0"/>
                  </a:lnTo>
                  <a:lnTo>
                    <a:pt x="0" y="4"/>
                  </a:lnTo>
                  <a:lnTo>
                    <a:pt x="0" y="1"/>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2" name="Freeform 1382"/>
            <p:cNvSpPr>
              <a:spLocks/>
            </p:cNvSpPr>
            <p:nvPr/>
          </p:nvSpPr>
          <p:spPr bwMode="auto">
            <a:xfrm>
              <a:off x="4669" y="1325"/>
              <a:ext cx="10" cy="11"/>
            </a:xfrm>
            <a:custGeom>
              <a:avLst/>
              <a:gdLst>
                <a:gd name="T0" fmla="*/ 19 w 19"/>
                <a:gd name="T1" fmla="*/ 4 h 22"/>
                <a:gd name="T2" fmla="*/ 15 w 19"/>
                <a:gd name="T3" fmla="*/ 0 h 22"/>
                <a:gd name="T4" fmla="*/ 0 w 19"/>
                <a:gd name="T5" fmla="*/ 18 h 22"/>
                <a:gd name="T6" fmla="*/ 4 w 19"/>
                <a:gd name="T7" fmla="*/ 22 h 22"/>
                <a:gd name="T8" fmla="*/ 19 w 19"/>
                <a:gd name="T9" fmla="*/ 4 h 22"/>
              </a:gdLst>
              <a:ahLst/>
              <a:cxnLst>
                <a:cxn ang="0">
                  <a:pos x="T0" y="T1"/>
                </a:cxn>
                <a:cxn ang="0">
                  <a:pos x="T2" y="T3"/>
                </a:cxn>
                <a:cxn ang="0">
                  <a:pos x="T4" y="T5"/>
                </a:cxn>
                <a:cxn ang="0">
                  <a:pos x="T6" y="T7"/>
                </a:cxn>
                <a:cxn ang="0">
                  <a:pos x="T8" y="T9"/>
                </a:cxn>
              </a:cxnLst>
              <a:rect l="0" t="0" r="r" b="b"/>
              <a:pathLst>
                <a:path w="19" h="22">
                  <a:moveTo>
                    <a:pt x="19" y="4"/>
                  </a:moveTo>
                  <a:lnTo>
                    <a:pt x="15" y="0"/>
                  </a:lnTo>
                  <a:lnTo>
                    <a:pt x="0" y="18"/>
                  </a:lnTo>
                  <a:lnTo>
                    <a:pt x="4" y="22"/>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3" name="Freeform 1383"/>
            <p:cNvSpPr>
              <a:spLocks/>
            </p:cNvSpPr>
            <p:nvPr/>
          </p:nvSpPr>
          <p:spPr bwMode="auto">
            <a:xfrm>
              <a:off x="4676" y="1325"/>
              <a:ext cx="3" cy="2"/>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4" name="Freeform 1384"/>
            <p:cNvSpPr>
              <a:spLocks/>
            </p:cNvSpPr>
            <p:nvPr/>
          </p:nvSpPr>
          <p:spPr bwMode="auto">
            <a:xfrm>
              <a:off x="4669" y="1334"/>
              <a:ext cx="3" cy="2"/>
            </a:xfrm>
            <a:custGeom>
              <a:avLst/>
              <a:gdLst>
                <a:gd name="T0" fmla="*/ 0 w 6"/>
                <a:gd name="T1" fmla="*/ 0 h 4"/>
                <a:gd name="T2" fmla="*/ 0 w 6"/>
                <a:gd name="T3" fmla="*/ 1 h 4"/>
                <a:gd name="T4" fmla="*/ 6 w 6"/>
                <a:gd name="T5" fmla="*/ 1 h 4"/>
                <a:gd name="T6" fmla="*/ 4 w 6"/>
                <a:gd name="T7" fmla="*/ 4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lnTo>
                    <a:pt x="0" y="1"/>
                  </a:lnTo>
                  <a:lnTo>
                    <a:pt x="6" y="1"/>
                  </a:ln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5" name="Freeform 1385"/>
            <p:cNvSpPr>
              <a:spLocks/>
            </p:cNvSpPr>
            <p:nvPr/>
          </p:nvSpPr>
          <p:spPr bwMode="auto">
            <a:xfrm>
              <a:off x="4193" y="1314"/>
              <a:ext cx="486" cy="219"/>
            </a:xfrm>
            <a:custGeom>
              <a:avLst/>
              <a:gdLst>
                <a:gd name="T0" fmla="*/ 377 w 972"/>
                <a:gd name="T1" fmla="*/ 412 h 437"/>
                <a:gd name="T2" fmla="*/ 425 w 972"/>
                <a:gd name="T3" fmla="*/ 396 h 437"/>
                <a:gd name="T4" fmla="*/ 466 w 972"/>
                <a:gd name="T5" fmla="*/ 385 h 437"/>
                <a:gd name="T6" fmla="*/ 504 w 972"/>
                <a:gd name="T7" fmla="*/ 385 h 437"/>
                <a:gd name="T8" fmla="*/ 563 w 972"/>
                <a:gd name="T9" fmla="*/ 394 h 437"/>
                <a:gd name="T10" fmla="*/ 619 w 972"/>
                <a:gd name="T11" fmla="*/ 403 h 437"/>
                <a:gd name="T12" fmla="*/ 694 w 972"/>
                <a:gd name="T13" fmla="*/ 399 h 437"/>
                <a:gd name="T14" fmla="*/ 795 w 972"/>
                <a:gd name="T15" fmla="*/ 391 h 437"/>
                <a:gd name="T16" fmla="*/ 869 w 972"/>
                <a:gd name="T17" fmla="*/ 385 h 437"/>
                <a:gd name="T18" fmla="*/ 901 w 972"/>
                <a:gd name="T19" fmla="*/ 379 h 437"/>
                <a:gd name="T20" fmla="*/ 923 w 972"/>
                <a:gd name="T21" fmla="*/ 364 h 437"/>
                <a:gd name="T22" fmla="*/ 942 w 972"/>
                <a:gd name="T23" fmla="*/ 339 h 437"/>
                <a:gd name="T24" fmla="*/ 957 w 972"/>
                <a:gd name="T25" fmla="*/ 307 h 437"/>
                <a:gd name="T26" fmla="*/ 967 w 972"/>
                <a:gd name="T27" fmla="*/ 269 h 437"/>
                <a:gd name="T28" fmla="*/ 972 w 972"/>
                <a:gd name="T29" fmla="*/ 232 h 437"/>
                <a:gd name="T30" fmla="*/ 967 w 972"/>
                <a:gd name="T31" fmla="*/ 176 h 437"/>
                <a:gd name="T32" fmla="*/ 951 w 972"/>
                <a:gd name="T33" fmla="*/ 131 h 437"/>
                <a:gd name="T34" fmla="*/ 929 w 972"/>
                <a:gd name="T35" fmla="*/ 107 h 437"/>
                <a:gd name="T36" fmla="*/ 905 w 972"/>
                <a:gd name="T37" fmla="*/ 101 h 437"/>
                <a:gd name="T38" fmla="*/ 825 w 972"/>
                <a:gd name="T39" fmla="*/ 102 h 437"/>
                <a:gd name="T40" fmla="*/ 723 w 972"/>
                <a:gd name="T41" fmla="*/ 116 h 437"/>
                <a:gd name="T42" fmla="*/ 637 w 972"/>
                <a:gd name="T43" fmla="*/ 132 h 437"/>
                <a:gd name="T44" fmla="*/ 570 w 972"/>
                <a:gd name="T45" fmla="*/ 138 h 437"/>
                <a:gd name="T46" fmla="*/ 462 w 972"/>
                <a:gd name="T47" fmla="*/ 135 h 437"/>
                <a:gd name="T48" fmla="*/ 350 w 972"/>
                <a:gd name="T49" fmla="*/ 117 h 437"/>
                <a:gd name="T50" fmla="*/ 279 w 972"/>
                <a:gd name="T51" fmla="*/ 98 h 437"/>
                <a:gd name="T52" fmla="*/ 181 w 972"/>
                <a:gd name="T53" fmla="*/ 60 h 437"/>
                <a:gd name="T54" fmla="*/ 127 w 972"/>
                <a:gd name="T55" fmla="*/ 30 h 437"/>
                <a:gd name="T56" fmla="*/ 89 w 972"/>
                <a:gd name="T57" fmla="*/ 6 h 437"/>
                <a:gd name="T58" fmla="*/ 69 w 972"/>
                <a:gd name="T59" fmla="*/ 0 h 437"/>
                <a:gd name="T60" fmla="*/ 50 w 972"/>
                <a:gd name="T61" fmla="*/ 6 h 437"/>
                <a:gd name="T62" fmla="*/ 28 w 972"/>
                <a:gd name="T63" fmla="*/ 25 h 437"/>
                <a:gd name="T64" fmla="*/ 9 w 972"/>
                <a:gd name="T65" fmla="*/ 63 h 437"/>
                <a:gd name="T66" fmla="*/ 7 w 972"/>
                <a:gd name="T67" fmla="*/ 89 h 437"/>
                <a:gd name="T68" fmla="*/ 12 w 972"/>
                <a:gd name="T69" fmla="*/ 98 h 437"/>
                <a:gd name="T70" fmla="*/ 24 w 972"/>
                <a:gd name="T71" fmla="*/ 102 h 437"/>
                <a:gd name="T72" fmla="*/ 54 w 972"/>
                <a:gd name="T73" fmla="*/ 123 h 437"/>
                <a:gd name="T74" fmla="*/ 77 w 972"/>
                <a:gd name="T75" fmla="*/ 146 h 437"/>
                <a:gd name="T76" fmla="*/ 87 w 972"/>
                <a:gd name="T77" fmla="*/ 173 h 437"/>
                <a:gd name="T78" fmla="*/ 86 w 972"/>
                <a:gd name="T79" fmla="*/ 185 h 437"/>
                <a:gd name="T80" fmla="*/ 71 w 972"/>
                <a:gd name="T81" fmla="*/ 206 h 437"/>
                <a:gd name="T82" fmla="*/ 44 w 972"/>
                <a:gd name="T83" fmla="*/ 224 h 437"/>
                <a:gd name="T84" fmla="*/ 12 w 972"/>
                <a:gd name="T85" fmla="*/ 233 h 437"/>
                <a:gd name="T86" fmla="*/ 6 w 972"/>
                <a:gd name="T87" fmla="*/ 238 h 437"/>
                <a:gd name="T88" fmla="*/ 0 w 972"/>
                <a:gd name="T89" fmla="*/ 254 h 437"/>
                <a:gd name="T90" fmla="*/ 1 w 972"/>
                <a:gd name="T91" fmla="*/ 289 h 437"/>
                <a:gd name="T92" fmla="*/ 9 w 972"/>
                <a:gd name="T93" fmla="*/ 313 h 437"/>
                <a:gd name="T94" fmla="*/ 21 w 972"/>
                <a:gd name="T95" fmla="*/ 331 h 437"/>
                <a:gd name="T96" fmla="*/ 31 w 972"/>
                <a:gd name="T97" fmla="*/ 337 h 437"/>
                <a:gd name="T98" fmla="*/ 66 w 972"/>
                <a:gd name="T99" fmla="*/ 339 h 437"/>
                <a:gd name="T100" fmla="*/ 111 w 972"/>
                <a:gd name="T101" fmla="*/ 333 h 437"/>
                <a:gd name="T102" fmla="*/ 142 w 972"/>
                <a:gd name="T103" fmla="*/ 336 h 437"/>
                <a:gd name="T104" fmla="*/ 172 w 972"/>
                <a:gd name="T105" fmla="*/ 348 h 437"/>
                <a:gd name="T106" fmla="*/ 216 w 972"/>
                <a:gd name="T107" fmla="*/ 379 h 437"/>
                <a:gd name="T108" fmla="*/ 276 w 972"/>
                <a:gd name="T109" fmla="*/ 426 h 437"/>
                <a:gd name="T110" fmla="*/ 291 w 972"/>
                <a:gd name="T111" fmla="*/ 437 h 437"/>
                <a:gd name="T112" fmla="*/ 299 w 972"/>
                <a:gd name="T113" fmla="*/ 434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2" h="437">
                  <a:moveTo>
                    <a:pt x="344" y="419"/>
                  </a:moveTo>
                  <a:lnTo>
                    <a:pt x="361" y="417"/>
                  </a:lnTo>
                  <a:lnTo>
                    <a:pt x="377" y="412"/>
                  </a:lnTo>
                  <a:lnTo>
                    <a:pt x="394" y="408"/>
                  </a:lnTo>
                  <a:lnTo>
                    <a:pt x="409" y="402"/>
                  </a:lnTo>
                  <a:lnTo>
                    <a:pt x="425" y="396"/>
                  </a:lnTo>
                  <a:lnTo>
                    <a:pt x="440" y="390"/>
                  </a:lnTo>
                  <a:lnTo>
                    <a:pt x="457" y="387"/>
                  </a:lnTo>
                  <a:lnTo>
                    <a:pt x="466" y="385"/>
                  </a:lnTo>
                  <a:lnTo>
                    <a:pt x="474" y="384"/>
                  </a:lnTo>
                  <a:lnTo>
                    <a:pt x="489" y="384"/>
                  </a:lnTo>
                  <a:lnTo>
                    <a:pt x="504" y="385"/>
                  </a:lnTo>
                  <a:lnTo>
                    <a:pt x="517" y="387"/>
                  </a:lnTo>
                  <a:lnTo>
                    <a:pt x="533" y="388"/>
                  </a:lnTo>
                  <a:lnTo>
                    <a:pt x="563" y="394"/>
                  </a:lnTo>
                  <a:lnTo>
                    <a:pt x="593" y="400"/>
                  </a:lnTo>
                  <a:lnTo>
                    <a:pt x="605" y="402"/>
                  </a:lnTo>
                  <a:lnTo>
                    <a:pt x="619" y="403"/>
                  </a:lnTo>
                  <a:lnTo>
                    <a:pt x="644" y="403"/>
                  </a:lnTo>
                  <a:lnTo>
                    <a:pt x="670" y="402"/>
                  </a:lnTo>
                  <a:lnTo>
                    <a:pt x="694" y="399"/>
                  </a:lnTo>
                  <a:lnTo>
                    <a:pt x="720" y="396"/>
                  </a:lnTo>
                  <a:lnTo>
                    <a:pt x="744" y="394"/>
                  </a:lnTo>
                  <a:lnTo>
                    <a:pt x="795" y="391"/>
                  </a:lnTo>
                  <a:lnTo>
                    <a:pt x="821" y="390"/>
                  </a:lnTo>
                  <a:lnTo>
                    <a:pt x="845" y="388"/>
                  </a:lnTo>
                  <a:lnTo>
                    <a:pt x="869" y="385"/>
                  </a:lnTo>
                  <a:lnTo>
                    <a:pt x="881" y="384"/>
                  </a:lnTo>
                  <a:lnTo>
                    <a:pt x="893" y="381"/>
                  </a:lnTo>
                  <a:lnTo>
                    <a:pt x="901" y="379"/>
                  </a:lnTo>
                  <a:lnTo>
                    <a:pt x="908" y="375"/>
                  </a:lnTo>
                  <a:lnTo>
                    <a:pt x="916" y="370"/>
                  </a:lnTo>
                  <a:lnTo>
                    <a:pt x="923" y="364"/>
                  </a:lnTo>
                  <a:lnTo>
                    <a:pt x="929" y="357"/>
                  </a:lnTo>
                  <a:lnTo>
                    <a:pt x="937" y="348"/>
                  </a:lnTo>
                  <a:lnTo>
                    <a:pt x="942" y="339"/>
                  </a:lnTo>
                  <a:lnTo>
                    <a:pt x="948" y="328"/>
                  </a:lnTo>
                  <a:lnTo>
                    <a:pt x="952" y="318"/>
                  </a:lnTo>
                  <a:lnTo>
                    <a:pt x="957" y="307"/>
                  </a:lnTo>
                  <a:lnTo>
                    <a:pt x="961" y="295"/>
                  </a:lnTo>
                  <a:lnTo>
                    <a:pt x="964" y="281"/>
                  </a:lnTo>
                  <a:lnTo>
                    <a:pt x="967" y="269"/>
                  </a:lnTo>
                  <a:lnTo>
                    <a:pt x="969" y="257"/>
                  </a:lnTo>
                  <a:lnTo>
                    <a:pt x="970" y="244"/>
                  </a:lnTo>
                  <a:lnTo>
                    <a:pt x="972" y="232"/>
                  </a:lnTo>
                  <a:lnTo>
                    <a:pt x="972" y="212"/>
                  </a:lnTo>
                  <a:lnTo>
                    <a:pt x="970" y="194"/>
                  </a:lnTo>
                  <a:lnTo>
                    <a:pt x="967" y="176"/>
                  </a:lnTo>
                  <a:lnTo>
                    <a:pt x="963" y="159"/>
                  </a:lnTo>
                  <a:lnTo>
                    <a:pt x="957" y="144"/>
                  </a:lnTo>
                  <a:lnTo>
                    <a:pt x="951" y="131"/>
                  </a:lnTo>
                  <a:lnTo>
                    <a:pt x="945" y="120"/>
                  </a:lnTo>
                  <a:lnTo>
                    <a:pt x="939" y="113"/>
                  </a:lnTo>
                  <a:lnTo>
                    <a:pt x="929" y="107"/>
                  </a:lnTo>
                  <a:lnTo>
                    <a:pt x="923" y="104"/>
                  </a:lnTo>
                  <a:lnTo>
                    <a:pt x="919" y="102"/>
                  </a:lnTo>
                  <a:lnTo>
                    <a:pt x="905" y="101"/>
                  </a:lnTo>
                  <a:lnTo>
                    <a:pt x="890" y="101"/>
                  </a:lnTo>
                  <a:lnTo>
                    <a:pt x="859" y="101"/>
                  </a:lnTo>
                  <a:lnTo>
                    <a:pt x="825" y="102"/>
                  </a:lnTo>
                  <a:lnTo>
                    <a:pt x="791" y="105"/>
                  </a:lnTo>
                  <a:lnTo>
                    <a:pt x="756" y="110"/>
                  </a:lnTo>
                  <a:lnTo>
                    <a:pt x="723" y="116"/>
                  </a:lnTo>
                  <a:lnTo>
                    <a:pt x="694" y="122"/>
                  </a:lnTo>
                  <a:lnTo>
                    <a:pt x="668" y="126"/>
                  </a:lnTo>
                  <a:lnTo>
                    <a:pt x="637" y="132"/>
                  </a:lnTo>
                  <a:lnTo>
                    <a:pt x="605" y="137"/>
                  </a:lnTo>
                  <a:lnTo>
                    <a:pt x="588" y="138"/>
                  </a:lnTo>
                  <a:lnTo>
                    <a:pt x="570" y="138"/>
                  </a:lnTo>
                  <a:lnTo>
                    <a:pt x="536" y="140"/>
                  </a:lnTo>
                  <a:lnTo>
                    <a:pt x="499" y="138"/>
                  </a:lnTo>
                  <a:lnTo>
                    <a:pt x="462" y="135"/>
                  </a:lnTo>
                  <a:lnTo>
                    <a:pt x="425" y="131"/>
                  </a:lnTo>
                  <a:lnTo>
                    <a:pt x="388" y="125"/>
                  </a:lnTo>
                  <a:lnTo>
                    <a:pt x="350" y="117"/>
                  </a:lnTo>
                  <a:lnTo>
                    <a:pt x="314" y="108"/>
                  </a:lnTo>
                  <a:lnTo>
                    <a:pt x="296" y="104"/>
                  </a:lnTo>
                  <a:lnTo>
                    <a:pt x="279" y="98"/>
                  </a:lnTo>
                  <a:lnTo>
                    <a:pt x="244" y="87"/>
                  </a:lnTo>
                  <a:lnTo>
                    <a:pt x="211" y="74"/>
                  </a:lnTo>
                  <a:lnTo>
                    <a:pt x="181" y="60"/>
                  </a:lnTo>
                  <a:lnTo>
                    <a:pt x="152" y="45"/>
                  </a:lnTo>
                  <a:lnTo>
                    <a:pt x="140" y="37"/>
                  </a:lnTo>
                  <a:lnTo>
                    <a:pt x="127" y="30"/>
                  </a:lnTo>
                  <a:lnTo>
                    <a:pt x="108" y="18"/>
                  </a:lnTo>
                  <a:lnTo>
                    <a:pt x="99" y="10"/>
                  </a:lnTo>
                  <a:lnTo>
                    <a:pt x="89" y="6"/>
                  </a:lnTo>
                  <a:lnTo>
                    <a:pt x="80" y="1"/>
                  </a:lnTo>
                  <a:lnTo>
                    <a:pt x="74" y="0"/>
                  </a:lnTo>
                  <a:lnTo>
                    <a:pt x="69" y="0"/>
                  </a:lnTo>
                  <a:lnTo>
                    <a:pt x="59" y="1"/>
                  </a:lnTo>
                  <a:lnTo>
                    <a:pt x="54" y="3"/>
                  </a:lnTo>
                  <a:lnTo>
                    <a:pt x="50" y="6"/>
                  </a:lnTo>
                  <a:lnTo>
                    <a:pt x="44" y="10"/>
                  </a:lnTo>
                  <a:lnTo>
                    <a:pt x="39" y="15"/>
                  </a:lnTo>
                  <a:lnTo>
                    <a:pt x="28" y="25"/>
                  </a:lnTo>
                  <a:lnTo>
                    <a:pt x="21" y="37"/>
                  </a:lnTo>
                  <a:lnTo>
                    <a:pt x="13" y="51"/>
                  </a:lnTo>
                  <a:lnTo>
                    <a:pt x="9" y="63"/>
                  </a:lnTo>
                  <a:lnTo>
                    <a:pt x="6" y="77"/>
                  </a:lnTo>
                  <a:lnTo>
                    <a:pt x="6" y="83"/>
                  </a:lnTo>
                  <a:lnTo>
                    <a:pt x="7" y="89"/>
                  </a:lnTo>
                  <a:lnTo>
                    <a:pt x="9" y="95"/>
                  </a:lnTo>
                  <a:lnTo>
                    <a:pt x="12" y="99"/>
                  </a:lnTo>
                  <a:lnTo>
                    <a:pt x="12" y="98"/>
                  </a:lnTo>
                  <a:lnTo>
                    <a:pt x="13" y="98"/>
                  </a:lnTo>
                  <a:lnTo>
                    <a:pt x="18" y="99"/>
                  </a:lnTo>
                  <a:lnTo>
                    <a:pt x="24" y="102"/>
                  </a:lnTo>
                  <a:lnTo>
                    <a:pt x="38" y="111"/>
                  </a:lnTo>
                  <a:lnTo>
                    <a:pt x="45" y="116"/>
                  </a:lnTo>
                  <a:lnTo>
                    <a:pt x="54" y="123"/>
                  </a:lnTo>
                  <a:lnTo>
                    <a:pt x="62" y="131"/>
                  </a:lnTo>
                  <a:lnTo>
                    <a:pt x="69" y="138"/>
                  </a:lnTo>
                  <a:lnTo>
                    <a:pt x="77" y="146"/>
                  </a:lnTo>
                  <a:lnTo>
                    <a:pt x="81" y="155"/>
                  </a:lnTo>
                  <a:lnTo>
                    <a:pt x="86" y="164"/>
                  </a:lnTo>
                  <a:lnTo>
                    <a:pt x="87" y="173"/>
                  </a:lnTo>
                  <a:lnTo>
                    <a:pt x="87" y="177"/>
                  </a:lnTo>
                  <a:lnTo>
                    <a:pt x="86" y="181"/>
                  </a:lnTo>
                  <a:lnTo>
                    <a:pt x="86" y="185"/>
                  </a:lnTo>
                  <a:lnTo>
                    <a:pt x="83" y="190"/>
                  </a:lnTo>
                  <a:lnTo>
                    <a:pt x="77" y="199"/>
                  </a:lnTo>
                  <a:lnTo>
                    <a:pt x="71" y="206"/>
                  </a:lnTo>
                  <a:lnTo>
                    <a:pt x="62" y="214"/>
                  </a:lnTo>
                  <a:lnTo>
                    <a:pt x="53" y="220"/>
                  </a:lnTo>
                  <a:lnTo>
                    <a:pt x="44" y="224"/>
                  </a:lnTo>
                  <a:lnTo>
                    <a:pt x="33" y="227"/>
                  </a:lnTo>
                  <a:lnTo>
                    <a:pt x="22" y="230"/>
                  </a:lnTo>
                  <a:lnTo>
                    <a:pt x="12" y="233"/>
                  </a:lnTo>
                  <a:lnTo>
                    <a:pt x="10" y="233"/>
                  </a:lnTo>
                  <a:lnTo>
                    <a:pt x="9" y="233"/>
                  </a:lnTo>
                  <a:lnTo>
                    <a:pt x="6" y="238"/>
                  </a:lnTo>
                  <a:lnTo>
                    <a:pt x="3" y="242"/>
                  </a:lnTo>
                  <a:lnTo>
                    <a:pt x="1" y="248"/>
                  </a:lnTo>
                  <a:lnTo>
                    <a:pt x="0" y="254"/>
                  </a:lnTo>
                  <a:lnTo>
                    <a:pt x="0" y="262"/>
                  </a:lnTo>
                  <a:lnTo>
                    <a:pt x="0" y="280"/>
                  </a:lnTo>
                  <a:lnTo>
                    <a:pt x="1" y="289"/>
                  </a:lnTo>
                  <a:lnTo>
                    <a:pt x="3" y="296"/>
                  </a:lnTo>
                  <a:lnTo>
                    <a:pt x="6" y="306"/>
                  </a:lnTo>
                  <a:lnTo>
                    <a:pt x="9" y="313"/>
                  </a:lnTo>
                  <a:lnTo>
                    <a:pt x="12" y="321"/>
                  </a:lnTo>
                  <a:lnTo>
                    <a:pt x="16" y="327"/>
                  </a:lnTo>
                  <a:lnTo>
                    <a:pt x="21" y="331"/>
                  </a:lnTo>
                  <a:lnTo>
                    <a:pt x="22" y="333"/>
                  </a:lnTo>
                  <a:lnTo>
                    <a:pt x="25" y="334"/>
                  </a:lnTo>
                  <a:lnTo>
                    <a:pt x="31" y="337"/>
                  </a:lnTo>
                  <a:lnTo>
                    <a:pt x="39" y="339"/>
                  </a:lnTo>
                  <a:lnTo>
                    <a:pt x="53" y="339"/>
                  </a:lnTo>
                  <a:lnTo>
                    <a:pt x="66" y="339"/>
                  </a:lnTo>
                  <a:lnTo>
                    <a:pt x="81" y="336"/>
                  </a:lnTo>
                  <a:lnTo>
                    <a:pt x="96" y="334"/>
                  </a:lnTo>
                  <a:lnTo>
                    <a:pt x="111" y="333"/>
                  </a:lnTo>
                  <a:lnTo>
                    <a:pt x="127" y="333"/>
                  </a:lnTo>
                  <a:lnTo>
                    <a:pt x="134" y="334"/>
                  </a:lnTo>
                  <a:lnTo>
                    <a:pt x="142" y="336"/>
                  </a:lnTo>
                  <a:lnTo>
                    <a:pt x="152" y="339"/>
                  </a:lnTo>
                  <a:lnTo>
                    <a:pt x="161" y="343"/>
                  </a:lnTo>
                  <a:lnTo>
                    <a:pt x="172" y="348"/>
                  </a:lnTo>
                  <a:lnTo>
                    <a:pt x="181" y="354"/>
                  </a:lnTo>
                  <a:lnTo>
                    <a:pt x="199" y="366"/>
                  </a:lnTo>
                  <a:lnTo>
                    <a:pt x="216" y="379"/>
                  </a:lnTo>
                  <a:lnTo>
                    <a:pt x="249" y="406"/>
                  </a:lnTo>
                  <a:lnTo>
                    <a:pt x="267" y="420"/>
                  </a:lnTo>
                  <a:lnTo>
                    <a:pt x="276" y="426"/>
                  </a:lnTo>
                  <a:lnTo>
                    <a:pt x="285" y="432"/>
                  </a:lnTo>
                  <a:lnTo>
                    <a:pt x="288" y="434"/>
                  </a:lnTo>
                  <a:lnTo>
                    <a:pt x="291" y="437"/>
                  </a:lnTo>
                  <a:lnTo>
                    <a:pt x="296" y="437"/>
                  </a:lnTo>
                  <a:lnTo>
                    <a:pt x="297" y="435"/>
                  </a:lnTo>
                  <a:lnTo>
                    <a:pt x="299" y="434"/>
                  </a:lnTo>
                  <a:lnTo>
                    <a:pt x="344" y="41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6" name="Freeform 1386"/>
            <p:cNvSpPr>
              <a:spLocks/>
            </p:cNvSpPr>
            <p:nvPr/>
          </p:nvSpPr>
          <p:spPr bwMode="auto">
            <a:xfrm>
              <a:off x="4365" y="1505"/>
              <a:ext cx="65" cy="20"/>
            </a:xfrm>
            <a:custGeom>
              <a:avLst/>
              <a:gdLst>
                <a:gd name="T0" fmla="*/ 0 w 132"/>
                <a:gd name="T1" fmla="*/ 34 h 41"/>
                <a:gd name="T2" fmla="*/ 19 w 132"/>
                <a:gd name="T3" fmla="*/ 33 h 41"/>
                <a:gd name="T4" fmla="*/ 34 w 132"/>
                <a:gd name="T5" fmla="*/ 28 h 41"/>
                <a:gd name="T6" fmla="*/ 50 w 132"/>
                <a:gd name="T7" fmla="*/ 24 h 41"/>
                <a:gd name="T8" fmla="*/ 67 w 132"/>
                <a:gd name="T9" fmla="*/ 18 h 41"/>
                <a:gd name="T10" fmla="*/ 82 w 132"/>
                <a:gd name="T11" fmla="*/ 12 h 41"/>
                <a:gd name="T12" fmla="*/ 98 w 132"/>
                <a:gd name="T13" fmla="*/ 6 h 41"/>
                <a:gd name="T14" fmla="*/ 115 w 132"/>
                <a:gd name="T15" fmla="*/ 3 h 41"/>
                <a:gd name="T16" fmla="*/ 123 w 132"/>
                <a:gd name="T17" fmla="*/ 1 h 41"/>
                <a:gd name="T18" fmla="*/ 132 w 132"/>
                <a:gd name="T19" fmla="*/ 0 h 41"/>
                <a:gd name="T20" fmla="*/ 132 w 132"/>
                <a:gd name="T21" fmla="*/ 6 h 41"/>
                <a:gd name="T22" fmla="*/ 124 w 132"/>
                <a:gd name="T23" fmla="*/ 7 h 41"/>
                <a:gd name="T24" fmla="*/ 115 w 132"/>
                <a:gd name="T25" fmla="*/ 9 h 41"/>
                <a:gd name="T26" fmla="*/ 100 w 132"/>
                <a:gd name="T27" fmla="*/ 12 h 41"/>
                <a:gd name="T28" fmla="*/ 83 w 132"/>
                <a:gd name="T29" fmla="*/ 18 h 41"/>
                <a:gd name="T30" fmla="*/ 68 w 132"/>
                <a:gd name="T31" fmla="*/ 24 h 41"/>
                <a:gd name="T32" fmla="*/ 52 w 132"/>
                <a:gd name="T33" fmla="*/ 30 h 41"/>
                <a:gd name="T34" fmla="*/ 35 w 132"/>
                <a:gd name="T35" fmla="*/ 34 h 41"/>
                <a:gd name="T36" fmla="*/ 19 w 132"/>
                <a:gd name="T37" fmla="*/ 39 h 41"/>
                <a:gd name="T38" fmla="*/ 2 w 132"/>
                <a:gd name="T39" fmla="*/ 41 h 41"/>
                <a:gd name="T40" fmla="*/ 0 w 132"/>
                <a:gd name="T4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 h="41">
                  <a:moveTo>
                    <a:pt x="0" y="34"/>
                  </a:moveTo>
                  <a:lnTo>
                    <a:pt x="19" y="33"/>
                  </a:lnTo>
                  <a:lnTo>
                    <a:pt x="34" y="28"/>
                  </a:lnTo>
                  <a:lnTo>
                    <a:pt x="50" y="24"/>
                  </a:lnTo>
                  <a:lnTo>
                    <a:pt x="67" y="18"/>
                  </a:lnTo>
                  <a:lnTo>
                    <a:pt x="82" y="12"/>
                  </a:lnTo>
                  <a:lnTo>
                    <a:pt x="98" y="6"/>
                  </a:lnTo>
                  <a:lnTo>
                    <a:pt x="115" y="3"/>
                  </a:lnTo>
                  <a:lnTo>
                    <a:pt x="123" y="1"/>
                  </a:lnTo>
                  <a:lnTo>
                    <a:pt x="132" y="0"/>
                  </a:lnTo>
                  <a:lnTo>
                    <a:pt x="132" y="6"/>
                  </a:lnTo>
                  <a:lnTo>
                    <a:pt x="124" y="7"/>
                  </a:lnTo>
                  <a:lnTo>
                    <a:pt x="115" y="9"/>
                  </a:lnTo>
                  <a:lnTo>
                    <a:pt x="100" y="12"/>
                  </a:lnTo>
                  <a:lnTo>
                    <a:pt x="83" y="18"/>
                  </a:lnTo>
                  <a:lnTo>
                    <a:pt x="68" y="24"/>
                  </a:lnTo>
                  <a:lnTo>
                    <a:pt x="52" y="30"/>
                  </a:lnTo>
                  <a:lnTo>
                    <a:pt x="35" y="34"/>
                  </a:lnTo>
                  <a:lnTo>
                    <a:pt x="19" y="39"/>
                  </a:lnTo>
                  <a:lnTo>
                    <a:pt x="2" y="4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7" name="Freeform 1387"/>
            <p:cNvSpPr>
              <a:spLocks/>
            </p:cNvSpPr>
            <p:nvPr/>
          </p:nvSpPr>
          <p:spPr bwMode="auto">
            <a:xfrm>
              <a:off x="4430" y="1505"/>
              <a:ext cx="60" cy="11"/>
            </a:xfrm>
            <a:custGeom>
              <a:avLst/>
              <a:gdLst>
                <a:gd name="T0" fmla="*/ 0 w 119"/>
                <a:gd name="T1" fmla="*/ 0 h 22"/>
                <a:gd name="T2" fmla="*/ 15 w 119"/>
                <a:gd name="T3" fmla="*/ 0 h 22"/>
                <a:gd name="T4" fmla="*/ 30 w 119"/>
                <a:gd name="T5" fmla="*/ 1 h 22"/>
                <a:gd name="T6" fmla="*/ 45 w 119"/>
                <a:gd name="T7" fmla="*/ 3 h 22"/>
                <a:gd name="T8" fmla="*/ 59 w 119"/>
                <a:gd name="T9" fmla="*/ 4 h 22"/>
                <a:gd name="T10" fmla="*/ 89 w 119"/>
                <a:gd name="T11" fmla="*/ 10 h 22"/>
                <a:gd name="T12" fmla="*/ 119 w 119"/>
                <a:gd name="T13" fmla="*/ 16 h 22"/>
                <a:gd name="T14" fmla="*/ 119 w 119"/>
                <a:gd name="T15" fmla="*/ 22 h 22"/>
                <a:gd name="T16" fmla="*/ 89 w 119"/>
                <a:gd name="T17" fmla="*/ 16 h 22"/>
                <a:gd name="T18" fmla="*/ 59 w 119"/>
                <a:gd name="T19" fmla="*/ 12 h 22"/>
                <a:gd name="T20" fmla="*/ 43 w 119"/>
                <a:gd name="T21" fmla="*/ 9 h 22"/>
                <a:gd name="T22" fmla="*/ 28 w 119"/>
                <a:gd name="T23" fmla="*/ 7 h 22"/>
                <a:gd name="T24" fmla="*/ 15 w 119"/>
                <a:gd name="T25" fmla="*/ 6 h 22"/>
                <a:gd name="T26" fmla="*/ 0 w 119"/>
                <a:gd name="T27" fmla="*/ 6 h 22"/>
                <a:gd name="T28" fmla="*/ 0 w 119"/>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22">
                  <a:moveTo>
                    <a:pt x="0" y="0"/>
                  </a:moveTo>
                  <a:lnTo>
                    <a:pt x="15" y="0"/>
                  </a:lnTo>
                  <a:lnTo>
                    <a:pt x="30" y="1"/>
                  </a:lnTo>
                  <a:lnTo>
                    <a:pt x="45" y="3"/>
                  </a:lnTo>
                  <a:lnTo>
                    <a:pt x="59" y="4"/>
                  </a:lnTo>
                  <a:lnTo>
                    <a:pt x="89" y="10"/>
                  </a:lnTo>
                  <a:lnTo>
                    <a:pt x="119" y="16"/>
                  </a:lnTo>
                  <a:lnTo>
                    <a:pt x="119" y="22"/>
                  </a:lnTo>
                  <a:lnTo>
                    <a:pt x="89" y="16"/>
                  </a:lnTo>
                  <a:lnTo>
                    <a:pt x="59" y="12"/>
                  </a:lnTo>
                  <a:lnTo>
                    <a:pt x="43" y="9"/>
                  </a:lnTo>
                  <a:lnTo>
                    <a:pt x="28" y="7"/>
                  </a:lnTo>
                  <a:lnTo>
                    <a:pt x="15" y="6"/>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8" name="Freeform 1388"/>
            <p:cNvSpPr>
              <a:spLocks/>
            </p:cNvSpPr>
            <p:nvPr/>
          </p:nvSpPr>
          <p:spPr bwMode="auto">
            <a:xfrm>
              <a:off x="4430" y="150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09" name="Freeform 1389"/>
            <p:cNvSpPr>
              <a:spLocks/>
            </p:cNvSpPr>
            <p:nvPr/>
          </p:nvSpPr>
          <p:spPr bwMode="auto">
            <a:xfrm>
              <a:off x="4490" y="1512"/>
              <a:ext cx="51" cy="6"/>
            </a:xfrm>
            <a:custGeom>
              <a:avLst/>
              <a:gdLst>
                <a:gd name="T0" fmla="*/ 0 w 101"/>
                <a:gd name="T1" fmla="*/ 1 h 10"/>
                <a:gd name="T2" fmla="*/ 12 w 101"/>
                <a:gd name="T3" fmla="*/ 3 h 10"/>
                <a:gd name="T4" fmla="*/ 26 w 101"/>
                <a:gd name="T5" fmla="*/ 4 h 10"/>
                <a:gd name="T6" fmla="*/ 51 w 101"/>
                <a:gd name="T7" fmla="*/ 4 h 10"/>
                <a:gd name="T8" fmla="*/ 77 w 101"/>
                <a:gd name="T9" fmla="*/ 3 h 10"/>
                <a:gd name="T10" fmla="*/ 101 w 101"/>
                <a:gd name="T11" fmla="*/ 0 h 10"/>
                <a:gd name="T12" fmla="*/ 101 w 101"/>
                <a:gd name="T13" fmla="*/ 6 h 10"/>
                <a:gd name="T14" fmla="*/ 78 w 101"/>
                <a:gd name="T15" fmla="*/ 9 h 10"/>
                <a:gd name="T16" fmla="*/ 51 w 101"/>
                <a:gd name="T17" fmla="*/ 10 h 10"/>
                <a:gd name="T18" fmla="*/ 24 w 101"/>
                <a:gd name="T19" fmla="*/ 10 h 10"/>
                <a:gd name="T20" fmla="*/ 12 w 101"/>
                <a:gd name="T21" fmla="*/ 9 h 10"/>
                <a:gd name="T22" fmla="*/ 0 w 101"/>
                <a:gd name="T23" fmla="*/ 7 h 10"/>
                <a:gd name="T24" fmla="*/ 0 w 101"/>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0">
                  <a:moveTo>
                    <a:pt x="0" y="1"/>
                  </a:moveTo>
                  <a:lnTo>
                    <a:pt x="12" y="3"/>
                  </a:lnTo>
                  <a:lnTo>
                    <a:pt x="26" y="4"/>
                  </a:lnTo>
                  <a:lnTo>
                    <a:pt x="51" y="4"/>
                  </a:lnTo>
                  <a:lnTo>
                    <a:pt x="77" y="3"/>
                  </a:lnTo>
                  <a:lnTo>
                    <a:pt x="101" y="0"/>
                  </a:lnTo>
                  <a:lnTo>
                    <a:pt x="101" y="6"/>
                  </a:lnTo>
                  <a:lnTo>
                    <a:pt x="78" y="9"/>
                  </a:lnTo>
                  <a:lnTo>
                    <a:pt x="51" y="10"/>
                  </a:lnTo>
                  <a:lnTo>
                    <a:pt x="24" y="10"/>
                  </a:lnTo>
                  <a:lnTo>
                    <a:pt x="12" y="9"/>
                  </a:lnTo>
                  <a:lnTo>
                    <a:pt x="0" y="7"/>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0" name="Freeform 1390"/>
            <p:cNvSpPr>
              <a:spLocks/>
            </p:cNvSpPr>
            <p:nvPr/>
          </p:nvSpPr>
          <p:spPr bwMode="auto">
            <a:xfrm>
              <a:off x="4490" y="1513"/>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1" name="Freeform 1391"/>
            <p:cNvSpPr>
              <a:spLocks/>
            </p:cNvSpPr>
            <p:nvPr/>
          </p:nvSpPr>
          <p:spPr bwMode="auto">
            <a:xfrm>
              <a:off x="4541" y="1503"/>
              <a:ext cx="99" cy="12"/>
            </a:xfrm>
            <a:custGeom>
              <a:avLst/>
              <a:gdLst>
                <a:gd name="T0" fmla="*/ 0 w 199"/>
                <a:gd name="T1" fmla="*/ 18 h 24"/>
                <a:gd name="T2" fmla="*/ 26 w 199"/>
                <a:gd name="T3" fmla="*/ 15 h 24"/>
                <a:gd name="T4" fmla="*/ 50 w 199"/>
                <a:gd name="T5" fmla="*/ 13 h 24"/>
                <a:gd name="T6" fmla="*/ 101 w 199"/>
                <a:gd name="T7" fmla="*/ 10 h 24"/>
                <a:gd name="T8" fmla="*/ 127 w 199"/>
                <a:gd name="T9" fmla="*/ 9 h 24"/>
                <a:gd name="T10" fmla="*/ 151 w 199"/>
                <a:gd name="T11" fmla="*/ 7 h 24"/>
                <a:gd name="T12" fmla="*/ 175 w 199"/>
                <a:gd name="T13" fmla="*/ 4 h 24"/>
                <a:gd name="T14" fmla="*/ 187 w 199"/>
                <a:gd name="T15" fmla="*/ 3 h 24"/>
                <a:gd name="T16" fmla="*/ 198 w 199"/>
                <a:gd name="T17" fmla="*/ 0 h 24"/>
                <a:gd name="T18" fmla="*/ 199 w 199"/>
                <a:gd name="T19" fmla="*/ 7 h 24"/>
                <a:gd name="T20" fmla="*/ 187 w 199"/>
                <a:gd name="T21" fmla="*/ 9 h 24"/>
                <a:gd name="T22" fmla="*/ 177 w 199"/>
                <a:gd name="T23" fmla="*/ 10 h 24"/>
                <a:gd name="T24" fmla="*/ 152 w 199"/>
                <a:gd name="T25" fmla="*/ 13 h 24"/>
                <a:gd name="T26" fmla="*/ 127 w 199"/>
                <a:gd name="T27" fmla="*/ 16 h 24"/>
                <a:gd name="T28" fmla="*/ 101 w 199"/>
                <a:gd name="T29" fmla="*/ 16 h 24"/>
                <a:gd name="T30" fmla="*/ 51 w 199"/>
                <a:gd name="T31" fmla="*/ 19 h 24"/>
                <a:gd name="T32" fmla="*/ 26 w 199"/>
                <a:gd name="T33" fmla="*/ 21 h 24"/>
                <a:gd name="T34" fmla="*/ 0 w 199"/>
                <a:gd name="T35" fmla="*/ 24 h 24"/>
                <a:gd name="T36" fmla="*/ 0 w 199"/>
                <a:gd name="T3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24">
                  <a:moveTo>
                    <a:pt x="0" y="18"/>
                  </a:moveTo>
                  <a:lnTo>
                    <a:pt x="26" y="15"/>
                  </a:lnTo>
                  <a:lnTo>
                    <a:pt x="50" y="13"/>
                  </a:lnTo>
                  <a:lnTo>
                    <a:pt x="101" y="10"/>
                  </a:lnTo>
                  <a:lnTo>
                    <a:pt x="127" y="9"/>
                  </a:lnTo>
                  <a:lnTo>
                    <a:pt x="151" y="7"/>
                  </a:lnTo>
                  <a:lnTo>
                    <a:pt x="175" y="4"/>
                  </a:lnTo>
                  <a:lnTo>
                    <a:pt x="187" y="3"/>
                  </a:lnTo>
                  <a:lnTo>
                    <a:pt x="198" y="0"/>
                  </a:lnTo>
                  <a:lnTo>
                    <a:pt x="199" y="7"/>
                  </a:lnTo>
                  <a:lnTo>
                    <a:pt x="187" y="9"/>
                  </a:lnTo>
                  <a:lnTo>
                    <a:pt x="177" y="10"/>
                  </a:lnTo>
                  <a:lnTo>
                    <a:pt x="152" y="13"/>
                  </a:lnTo>
                  <a:lnTo>
                    <a:pt x="127" y="16"/>
                  </a:lnTo>
                  <a:lnTo>
                    <a:pt x="101" y="16"/>
                  </a:lnTo>
                  <a:lnTo>
                    <a:pt x="51" y="19"/>
                  </a:lnTo>
                  <a:lnTo>
                    <a:pt x="26" y="21"/>
                  </a:lnTo>
                  <a:lnTo>
                    <a:pt x="0" y="24"/>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2" name="Freeform 1392"/>
            <p:cNvSpPr>
              <a:spLocks/>
            </p:cNvSpPr>
            <p:nvPr/>
          </p:nvSpPr>
          <p:spPr bwMode="auto">
            <a:xfrm>
              <a:off x="4541" y="151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3" name="Freeform 1393"/>
            <p:cNvSpPr>
              <a:spLocks/>
            </p:cNvSpPr>
            <p:nvPr/>
          </p:nvSpPr>
          <p:spPr bwMode="auto">
            <a:xfrm>
              <a:off x="4639" y="1430"/>
              <a:ext cx="42" cy="76"/>
            </a:xfrm>
            <a:custGeom>
              <a:avLst/>
              <a:gdLst>
                <a:gd name="T0" fmla="*/ 0 w 83"/>
                <a:gd name="T1" fmla="*/ 148 h 154"/>
                <a:gd name="T2" fmla="*/ 7 w 83"/>
                <a:gd name="T3" fmla="*/ 146 h 154"/>
                <a:gd name="T4" fmla="*/ 15 w 83"/>
                <a:gd name="T5" fmla="*/ 142 h 154"/>
                <a:gd name="T6" fmla="*/ 22 w 83"/>
                <a:gd name="T7" fmla="*/ 137 h 154"/>
                <a:gd name="T8" fmla="*/ 30 w 83"/>
                <a:gd name="T9" fmla="*/ 131 h 154"/>
                <a:gd name="T10" fmla="*/ 36 w 83"/>
                <a:gd name="T11" fmla="*/ 124 h 154"/>
                <a:gd name="T12" fmla="*/ 42 w 83"/>
                <a:gd name="T13" fmla="*/ 116 h 154"/>
                <a:gd name="T14" fmla="*/ 48 w 83"/>
                <a:gd name="T15" fmla="*/ 107 h 154"/>
                <a:gd name="T16" fmla="*/ 53 w 83"/>
                <a:gd name="T17" fmla="*/ 97 h 154"/>
                <a:gd name="T18" fmla="*/ 57 w 83"/>
                <a:gd name="T19" fmla="*/ 86 h 154"/>
                <a:gd name="T20" fmla="*/ 62 w 83"/>
                <a:gd name="T21" fmla="*/ 76 h 154"/>
                <a:gd name="T22" fmla="*/ 66 w 83"/>
                <a:gd name="T23" fmla="*/ 63 h 154"/>
                <a:gd name="T24" fmla="*/ 69 w 83"/>
                <a:gd name="T25" fmla="*/ 51 h 154"/>
                <a:gd name="T26" fmla="*/ 72 w 83"/>
                <a:gd name="T27" fmla="*/ 39 h 154"/>
                <a:gd name="T28" fmla="*/ 74 w 83"/>
                <a:gd name="T29" fmla="*/ 26 h 154"/>
                <a:gd name="T30" fmla="*/ 75 w 83"/>
                <a:gd name="T31" fmla="*/ 14 h 154"/>
                <a:gd name="T32" fmla="*/ 77 w 83"/>
                <a:gd name="T33" fmla="*/ 0 h 154"/>
                <a:gd name="T34" fmla="*/ 83 w 83"/>
                <a:gd name="T35" fmla="*/ 2 h 154"/>
                <a:gd name="T36" fmla="*/ 81 w 83"/>
                <a:gd name="T37" fmla="*/ 15 h 154"/>
                <a:gd name="T38" fmla="*/ 80 w 83"/>
                <a:gd name="T39" fmla="*/ 27 h 154"/>
                <a:gd name="T40" fmla="*/ 78 w 83"/>
                <a:gd name="T41" fmla="*/ 41 h 154"/>
                <a:gd name="T42" fmla="*/ 75 w 83"/>
                <a:gd name="T43" fmla="*/ 53 h 154"/>
                <a:gd name="T44" fmla="*/ 72 w 83"/>
                <a:gd name="T45" fmla="*/ 65 h 154"/>
                <a:gd name="T46" fmla="*/ 68 w 83"/>
                <a:gd name="T47" fmla="*/ 77 h 154"/>
                <a:gd name="T48" fmla="*/ 63 w 83"/>
                <a:gd name="T49" fmla="*/ 89 h 154"/>
                <a:gd name="T50" fmla="*/ 59 w 83"/>
                <a:gd name="T51" fmla="*/ 100 h 154"/>
                <a:gd name="T52" fmla="*/ 53 w 83"/>
                <a:gd name="T53" fmla="*/ 110 h 154"/>
                <a:gd name="T54" fmla="*/ 47 w 83"/>
                <a:gd name="T55" fmla="*/ 119 h 154"/>
                <a:gd name="T56" fmla="*/ 41 w 83"/>
                <a:gd name="T57" fmla="*/ 128 h 154"/>
                <a:gd name="T58" fmla="*/ 34 w 83"/>
                <a:gd name="T59" fmla="*/ 136 h 154"/>
                <a:gd name="T60" fmla="*/ 27 w 83"/>
                <a:gd name="T61" fmla="*/ 143 h 154"/>
                <a:gd name="T62" fmla="*/ 18 w 83"/>
                <a:gd name="T63" fmla="*/ 148 h 154"/>
                <a:gd name="T64" fmla="*/ 10 w 83"/>
                <a:gd name="T65" fmla="*/ 152 h 154"/>
                <a:gd name="T66" fmla="*/ 1 w 83"/>
                <a:gd name="T67" fmla="*/ 154 h 154"/>
                <a:gd name="T68" fmla="*/ 0 w 83"/>
                <a:gd name="T69"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154">
                  <a:moveTo>
                    <a:pt x="0" y="148"/>
                  </a:moveTo>
                  <a:lnTo>
                    <a:pt x="7" y="146"/>
                  </a:lnTo>
                  <a:lnTo>
                    <a:pt x="15" y="142"/>
                  </a:lnTo>
                  <a:lnTo>
                    <a:pt x="22" y="137"/>
                  </a:lnTo>
                  <a:lnTo>
                    <a:pt x="30" y="131"/>
                  </a:lnTo>
                  <a:lnTo>
                    <a:pt x="36" y="124"/>
                  </a:lnTo>
                  <a:lnTo>
                    <a:pt x="42" y="116"/>
                  </a:lnTo>
                  <a:lnTo>
                    <a:pt x="48" y="107"/>
                  </a:lnTo>
                  <a:lnTo>
                    <a:pt x="53" y="97"/>
                  </a:lnTo>
                  <a:lnTo>
                    <a:pt x="57" y="86"/>
                  </a:lnTo>
                  <a:lnTo>
                    <a:pt x="62" y="76"/>
                  </a:lnTo>
                  <a:lnTo>
                    <a:pt x="66" y="63"/>
                  </a:lnTo>
                  <a:lnTo>
                    <a:pt x="69" y="51"/>
                  </a:lnTo>
                  <a:lnTo>
                    <a:pt x="72" y="39"/>
                  </a:lnTo>
                  <a:lnTo>
                    <a:pt x="74" y="26"/>
                  </a:lnTo>
                  <a:lnTo>
                    <a:pt x="75" y="14"/>
                  </a:lnTo>
                  <a:lnTo>
                    <a:pt x="77" y="0"/>
                  </a:lnTo>
                  <a:lnTo>
                    <a:pt x="83" y="2"/>
                  </a:lnTo>
                  <a:lnTo>
                    <a:pt x="81" y="15"/>
                  </a:lnTo>
                  <a:lnTo>
                    <a:pt x="80" y="27"/>
                  </a:lnTo>
                  <a:lnTo>
                    <a:pt x="78" y="41"/>
                  </a:lnTo>
                  <a:lnTo>
                    <a:pt x="75" y="53"/>
                  </a:lnTo>
                  <a:lnTo>
                    <a:pt x="72" y="65"/>
                  </a:lnTo>
                  <a:lnTo>
                    <a:pt x="68" y="77"/>
                  </a:lnTo>
                  <a:lnTo>
                    <a:pt x="63" y="89"/>
                  </a:lnTo>
                  <a:lnTo>
                    <a:pt x="59" y="100"/>
                  </a:lnTo>
                  <a:lnTo>
                    <a:pt x="53" y="110"/>
                  </a:lnTo>
                  <a:lnTo>
                    <a:pt x="47" y="119"/>
                  </a:lnTo>
                  <a:lnTo>
                    <a:pt x="41" y="128"/>
                  </a:lnTo>
                  <a:lnTo>
                    <a:pt x="34" y="136"/>
                  </a:lnTo>
                  <a:lnTo>
                    <a:pt x="27" y="143"/>
                  </a:lnTo>
                  <a:lnTo>
                    <a:pt x="18" y="148"/>
                  </a:lnTo>
                  <a:lnTo>
                    <a:pt x="10" y="152"/>
                  </a:lnTo>
                  <a:lnTo>
                    <a:pt x="1" y="154"/>
                  </a:lnTo>
                  <a:lnTo>
                    <a:pt x="0"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4" name="Freeform 1394"/>
            <p:cNvSpPr>
              <a:spLocks/>
            </p:cNvSpPr>
            <p:nvPr/>
          </p:nvSpPr>
          <p:spPr bwMode="auto">
            <a:xfrm>
              <a:off x="4639" y="1503"/>
              <a:ext cx="1" cy="4"/>
            </a:xfrm>
            <a:custGeom>
              <a:avLst/>
              <a:gdLst>
                <a:gd name="T0" fmla="*/ 1 w 1"/>
                <a:gd name="T1" fmla="*/ 7 h 7"/>
                <a:gd name="T2" fmla="*/ 1 w 1"/>
                <a:gd name="T3" fmla="*/ 6 h 7"/>
                <a:gd name="T4" fmla="*/ 0 w 1"/>
                <a:gd name="T5" fmla="*/ 0 h 7"/>
                <a:gd name="T6" fmla="*/ 1 w 1"/>
                <a:gd name="T7" fmla="*/ 7 h 7"/>
              </a:gdLst>
              <a:ahLst/>
              <a:cxnLst>
                <a:cxn ang="0">
                  <a:pos x="T0" y="T1"/>
                </a:cxn>
                <a:cxn ang="0">
                  <a:pos x="T2" y="T3"/>
                </a:cxn>
                <a:cxn ang="0">
                  <a:pos x="T4" y="T5"/>
                </a:cxn>
                <a:cxn ang="0">
                  <a:pos x="T6" y="T7"/>
                </a:cxn>
              </a:cxnLst>
              <a:rect l="0" t="0" r="r" b="b"/>
              <a:pathLst>
                <a:path w="1" h="7">
                  <a:moveTo>
                    <a:pt x="1" y="7"/>
                  </a:moveTo>
                  <a:lnTo>
                    <a:pt x="1" y="6"/>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5" name="Freeform 1395"/>
            <p:cNvSpPr>
              <a:spLocks/>
            </p:cNvSpPr>
            <p:nvPr/>
          </p:nvSpPr>
          <p:spPr bwMode="auto">
            <a:xfrm>
              <a:off x="4661" y="1370"/>
              <a:ext cx="20" cy="60"/>
            </a:xfrm>
            <a:custGeom>
              <a:avLst/>
              <a:gdLst>
                <a:gd name="T0" fmla="*/ 31 w 39"/>
                <a:gd name="T1" fmla="*/ 121 h 121"/>
                <a:gd name="T2" fmla="*/ 33 w 39"/>
                <a:gd name="T3" fmla="*/ 101 h 121"/>
                <a:gd name="T4" fmla="*/ 31 w 39"/>
                <a:gd name="T5" fmla="*/ 83 h 121"/>
                <a:gd name="T6" fmla="*/ 28 w 39"/>
                <a:gd name="T7" fmla="*/ 65 h 121"/>
                <a:gd name="T8" fmla="*/ 24 w 39"/>
                <a:gd name="T9" fmla="*/ 48 h 121"/>
                <a:gd name="T10" fmla="*/ 18 w 39"/>
                <a:gd name="T11" fmla="*/ 35 h 121"/>
                <a:gd name="T12" fmla="*/ 12 w 39"/>
                <a:gd name="T13" fmla="*/ 21 h 121"/>
                <a:gd name="T14" fmla="*/ 6 w 39"/>
                <a:gd name="T15" fmla="*/ 11 h 121"/>
                <a:gd name="T16" fmla="*/ 0 w 39"/>
                <a:gd name="T17" fmla="*/ 5 h 121"/>
                <a:gd name="T18" fmla="*/ 4 w 39"/>
                <a:gd name="T19" fmla="*/ 0 h 121"/>
                <a:gd name="T20" fmla="*/ 12 w 39"/>
                <a:gd name="T21" fmla="*/ 8 h 121"/>
                <a:gd name="T22" fmla="*/ 18 w 39"/>
                <a:gd name="T23" fmla="*/ 18 h 121"/>
                <a:gd name="T24" fmla="*/ 24 w 39"/>
                <a:gd name="T25" fmla="*/ 32 h 121"/>
                <a:gd name="T26" fmla="*/ 30 w 39"/>
                <a:gd name="T27" fmla="*/ 47 h 121"/>
                <a:gd name="T28" fmla="*/ 34 w 39"/>
                <a:gd name="T29" fmla="*/ 63 h 121"/>
                <a:gd name="T30" fmla="*/ 37 w 39"/>
                <a:gd name="T31" fmla="*/ 82 h 121"/>
                <a:gd name="T32" fmla="*/ 39 w 39"/>
                <a:gd name="T33" fmla="*/ 101 h 121"/>
                <a:gd name="T34" fmla="*/ 39 w 39"/>
                <a:gd name="T35" fmla="*/ 121 h 121"/>
                <a:gd name="T36" fmla="*/ 31 w 39"/>
                <a:gd name="T3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21">
                  <a:moveTo>
                    <a:pt x="31" y="121"/>
                  </a:moveTo>
                  <a:lnTo>
                    <a:pt x="33" y="101"/>
                  </a:lnTo>
                  <a:lnTo>
                    <a:pt x="31" y="83"/>
                  </a:lnTo>
                  <a:lnTo>
                    <a:pt x="28" y="65"/>
                  </a:lnTo>
                  <a:lnTo>
                    <a:pt x="24" y="48"/>
                  </a:lnTo>
                  <a:lnTo>
                    <a:pt x="18" y="35"/>
                  </a:lnTo>
                  <a:lnTo>
                    <a:pt x="12" y="21"/>
                  </a:lnTo>
                  <a:lnTo>
                    <a:pt x="6" y="11"/>
                  </a:lnTo>
                  <a:lnTo>
                    <a:pt x="0" y="5"/>
                  </a:lnTo>
                  <a:lnTo>
                    <a:pt x="4" y="0"/>
                  </a:lnTo>
                  <a:lnTo>
                    <a:pt x="12" y="8"/>
                  </a:lnTo>
                  <a:lnTo>
                    <a:pt x="18" y="18"/>
                  </a:lnTo>
                  <a:lnTo>
                    <a:pt x="24" y="32"/>
                  </a:lnTo>
                  <a:lnTo>
                    <a:pt x="30" y="47"/>
                  </a:lnTo>
                  <a:lnTo>
                    <a:pt x="34" y="63"/>
                  </a:lnTo>
                  <a:lnTo>
                    <a:pt x="37" y="82"/>
                  </a:lnTo>
                  <a:lnTo>
                    <a:pt x="39" y="101"/>
                  </a:lnTo>
                  <a:lnTo>
                    <a:pt x="39" y="121"/>
                  </a:lnTo>
                  <a:lnTo>
                    <a:pt x="31" y="1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6" name="Freeform 1396"/>
            <p:cNvSpPr>
              <a:spLocks/>
            </p:cNvSpPr>
            <p:nvPr/>
          </p:nvSpPr>
          <p:spPr bwMode="auto">
            <a:xfrm>
              <a:off x="4652" y="1364"/>
              <a:ext cx="12" cy="8"/>
            </a:xfrm>
            <a:custGeom>
              <a:avLst/>
              <a:gdLst>
                <a:gd name="T0" fmla="*/ 20 w 23"/>
                <a:gd name="T1" fmla="*/ 17 h 17"/>
                <a:gd name="T2" fmla="*/ 11 w 23"/>
                <a:gd name="T3" fmla="*/ 11 h 17"/>
                <a:gd name="T4" fmla="*/ 5 w 23"/>
                <a:gd name="T5" fmla="*/ 8 h 17"/>
                <a:gd name="T6" fmla="*/ 0 w 23"/>
                <a:gd name="T7" fmla="*/ 6 h 17"/>
                <a:gd name="T8" fmla="*/ 2 w 23"/>
                <a:gd name="T9" fmla="*/ 0 h 17"/>
                <a:gd name="T10" fmla="*/ 8 w 23"/>
                <a:gd name="T11" fmla="*/ 2 h 17"/>
                <a:gd name="T12" fmla="*/ 14 w 23"/>
                <a:gd name="T13" fmla="*/ 5 h 17"/>
                <a:gd name="T14" fmla="*/ 23 w 23"/>
                <a:gd name="T15" fmla="*/ 11 h 17"/>
                <a:gd name="T16" fmla="*/ 20 w 23"/>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7">
                  <a:moveTo>
                    <a:pt x="20" y="17"/>
                  </a:moveTo>
                  <a:lnTo>
                    <a:pt x="11" y="11"/>
                  </a:lnTo>
                  <a:lnTo>
                    <a:pt x="5" y="8"/>
                  </a:lnTo>
                  <a:lnTo>
                    <a:pt x="0" y="6"/>
                  </a:lnTo>
                  <a:lnTo>
                    <a:pt x="2" y="0"/>
                  </a:lnTo>
                  <a:lnTo>
                    <a:pt x="8" y="2"/>
                  </a:lnTo>
                  <a:lnTo>
                    <a:pt x="14" y="5"/>
                  </a:lnTo>
                  <a:lnTo>
                    <a:pt x="23" y="11"/>
                  </a:lnTo>
                  <a:lnTo>
                    <a:pt x="2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7" name="Freeform 1397"/>
            <p:cNvSpPr>
              <a:spLocks/>
            </p:cNvSpPr>
            <p:nvPr/>
          </p:nvSpPr>
          <p:spPr bwMode="auto">
            <a:xfrm>
              <a:off x="4661" y="1369"/>
              <a:ext cx="3" cy="3"/>
            </a:xfrm>
            <a:custGeom>
              <a:avLst/>
              <a:gdLst>
                <a:gd name="T0" fmla="*/ 4 w 4"/>
                <a:gd name="T1" fmla="*/ 1 h 6"/>
                <a:gd name="T2" fmla="*/ 4 w 4"/>
                <a:gd name="T3" fmla="*/ 0 h 6"/>
                <a:gd name="T4" fmla="*/ 1 w 4"/>
                <a:gd name="T5" fmla="*/ 6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lnTo>
                    <a:pt x="4" y="0"/>
                  </a:lnTo>
                  <a:lnTo>
                    <a:pt x="1" y="6"/>
                  </a:lnTo>
                  <a:lnTo>
                    <a:pt x="0" y="6"/>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8" name="Freeform 1398"/>
            <p:cNvSpPr>
              <a:spLocks/>
            </p:cNvSpPr>
            <p:nvPr/>
          </p:nvSpPr>
          <p:spPr bwMode="auto">
            <a:xfrm>
              <a:off x="4527" y="1363"/>
              <a:ext cx="126" cy="16"/>
            </a:xfrm>
            <a:custGeom>
              <a:avLst/>
              <a:gdLst>
                <a:gd name="T0" fmla="*/ 250 w 252"/>
                <a:gd name="T1" fmla="*/ 7 h 31"/>
                <a:gd name="T2" fmla="*/ 237 w 252"/>
                <a:gd name="T3" fmla="*/ 6 h 31"/>
                <a:gd name="T4" fmla="*/ 223 w 252"/>
                <a:gd name="T5" fmla="*/ 6 h 31"/>
                <a:gd name="T6" fmla="*/ 192 w 252"/>
                <a:gd name="T7" fmla="*/ 6 h 31"/>
                <a:gd name="T8" fmla="*/ 158 w 252"/>
                <a:gd name="T9" fmla="*/ 7 h 31"/>
                <a:gd name="T10" fmla="*/ 124 w 252"/>
                <a:gd name="T11" fmla="*/ 10 h 31"/>
                <a:gd name="T12" fmla="*/ 90 w 252"/>
                <a:gd name="T13" fmla="*/ 15 h 31"/>
                <a:gd name="T14" fmla="*/ 57 w 252"/>
                <a:gd name="T15" fmla="*/ 21 h 31"/>
                <a:gd name="T16" fmla="*/ 27 w 252"/>
                <a:gd name="T17" fmla="*/ 27 h 31"/>
                <a:gd name="T18" fmla="*/ 1 w 252"/>
                <a:gd name="T19" fmla="*/ 31 h 31"/>
                <a:gd name="T20" fmla="*/ 0 w 252"/>
                <a:gd name="T21" fmla="*/ 25 h 31"/>
                <a:gd name="T22" fmla="*/ 26 w 252"/>
                <a:gd name="T23" fmla="*/ 21 h 31"/>
                <a:gd name="T24" fmla="*/ 56 w 252"/>
                <a:gd name="T25" fmla="*/ 15 h 31"/>
                <a:gd name="T26" fmla="*/ 89 w 252"/>
                <a:gd name="T27" fmla="*/ 9 h 31"/>
                <a:gd name="T28" fmla="*/ 122 w 252"/>
                <a:gd name="T29" fmla="*/ 4 h 31"/>
                <a:gd name="T30" fmla="*/ 158 w 252"/>
                <a:gd name="T31" fmla="*/ 1 h 31"/>
                <a:gd name="T32" fmla="*/ 192 w 252"/>
                <a:gd name="T33" fmla="*/ 0 h 31"/>
                <a:gd name="T34" fmla="*/ 223 w 252"/>
                <a:gd name="T35" fmla="*/ 0 h 31"/>
                <a:gd name="T36" fmla="*/ 238 w 252"/>
                <a:gd name="T37" fmla="*/ 0 h 31"/>
                <a:gd name="T38" fmla="*/ 252 w 252"/>
                <a:gd name="T39" fmla="*/ 1 h 31"/>
                <a:gd name="T40" fmla="*/ 250 w 252"/>
                <a:gd name="T4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31">
                  <a:moveTo>
                    <a:pt x="250" y="7"/>
                  </a:moveTo>
                  <a:lnTo>
                    <a:pt x="237" y="6"/>
                  </a:lnTo>
                  <a:lnTo>
                    <a:pt x="223" y="6"/>
                  </a:lnTo>
                  <a:lnTo>
                    <a:pt x="192" y="6"/>
                  </a:lnTo>
                  <a:lnTo>
                    <a:pt x="158" y="7"/>
                  </a:lnTo>
                  <a:lnTo>
                    <a:pt x="124" y="10"/>
                  </a:lnTo>
                  <a:lnTo>
                    <a:pt x="90" y="15"/>
                  </a:lnTo>
                  <a:lnTo>
                    <a:pt x="57" y="21"/>
                  </a:lnTo>
                  <a:lnTo>
                    <a:pt x="27" y="27"/>
                  </a:lnTo>
                  <a:lnTo>
                    <a:pt x="1" y="31"/>
                  </a:lnTo>
                  <a:lnTo>
                    <a:pt x="0" y="25"/>
                  </a:lnTo>
                  <a:lnTo>
                    <a:pt x="26" y="21"/>
                  </a:lnTo>
                  <a:lnTo>
                    <a:pt x="56" y="15"/>
                  </a:lnTo>
                  <a:lnTo>
                    <a:pt x="89" y="9"/>
                  </a:lnTo>
                  <a:lnTo>
                    <a:pt x="122" y="4"/>
                  </a:lnTo>
                  <a:lnTo>
                    <a:pt x="158" y="1"/>
                  </a:lnTo>
                  <a:lnTo>
                    <a:pt x="192" y="0"/>
                  </a:lnTo>
                  <a:lnTo>
                    <a:pt x="223" y="0"/>
                  </a:lnTo>
                  <a:lnTo>
                    <a:pt x="238" y="0"/>
                  </a:lnTo>
                  <a:lnTo>
                    <a:pt x="252" y="1"/>
                  </a:lnTo>
                  <a:lnTo>
                    <a:pt x="25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19" name="Freeform 1399"/>
            <p:cNvSpPr>
              <a:spLocks/>
            </p:cNvSpPr>
            <p:nvPr/>
          </p:nvSpPr>
          <p:spPr bwMode="auto">
            <a:xfrm>
              <a:off x="4652" y="1364"/>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0" name="Freeform 1400"/>
            <p:cNvSpPr>
              <a:spLocks/>
            </p:cNvSpPr>
            <p:nvPr/>
          </p:nvSpPr>
          <p:spPr bwMode="auto">
            <a:xfrm>
              <a:off x="4256" y="1328"/>
              <a:ext cx="272" cy="58"/>
            </a:xfrm>
            <a:custGeom>
              <a:avLst/>
              <a:gdLst>
                <a:gd name="T0" fmla="*/ 543 w 543"/>
                <a:gd name="T1" fmla="*/ 102 h 116"/>
                <a:gd name="T2" fmla="*/ 513 w 543"/>
                <a:gd name="T3" fmla="*/ 108 h 116"/>
                <a:gd name="T4" fmla="*/ 480 w 543"/>
                <a:gd name="T5" fmla="*/ 113 h 116"/>
                <a:gd name="T6" fmla="*/ 463 w 543"/>
                <a:gd name="T7" fmla="*/ 114 h 116"/>
                <a:gd name="T8" fmla="*/ 445 w 543"/>
                <a:gd name="T9" fmla="*/ 114 h 116"/>
                <a:gd name="T10" fmla="*/ 411 w 543"/>
                <a:gd name="T11" fmla="*/ 116 h 116"/>
                <a:gd name="T12" fmla="*/ 374 w 543"/>
                <a:gd name="T13" fmla="*/ 114 h 116"/>
                <a:gd name="T14" fmla="*/ 337 w 543"/>
                <a:gd name="T15" fmla="*/ 111 h 116"/>
                <a:gd name="T16" fmla="*/ 299 w 543"/>
                <a:gd name="T17" fmla="*/ 107 h 116"/>
                <a:gd name="T18" fmla="*/ 261 w 543"/>
                <a:gd name="T19" fmla="*/ 101 h 116"/>
                <a:gd name="T20" fmla="*/ 225 w 543"/>
                <a:gd name="T21" fmla="*/ 93 h 116"/>
                <a:gd name="T22" fmla="*/ 187 w 543"/>
                <a:gd name="T23" fmla="*/ 84 h 116"/>
                <a:gd name="T24" fmla="*/ 171 w 543"/>
                <a:gd name="T25" fmla="*/ 80 h 116"/>
                <a:gd name="T26" fmla="*/ 152 w 543"/>
                <a:gd name="T27" fmla="*/ 74 h 116"/>
                <a:gd name="T28" fmla="*/ 118 w 543"/>
                <a:gd name="T29" fmla="*/ 63 h 116"/>
                <a:gd name="T30" fmla="*/ 85 w 543"/>
                <a:gd name="T31" fmla="*/ 50 h 116"/>
                <a:gd name="T32" fmla="*/ 54 w 543"/>
                <a:gd name="T33" fmla="*/ 36 h 116"/>
                <a:gd name="T34" fmla="*/ 26 w 543"/>
                <a:gd name="T35" fmla="*/ 21 h 116"/>
                <a:gd name="T36" fmla="*/ 12 w 543"/>
                <a:gd name="T37" fmla="*/ 13 h 116"/>
                <a:gd name="T38" fmla="*/ 0 w 543"/>
                <a:gd name="T39" fmla="*/ 6 h 116"/>
                <a:gd name="T40" fmla="*/ 5 w 543"/>
                <a:gd name="T41" fmla="*/ 0 h 116"/>
                <a:gd name="T42" fmla="*/ 17 w 543"/>
                <a:gd name="T43" fmla="*/ 9 h 116"/>
                <a:gd name="T44" fmla="*/ 29 w 543"/>
                <a:gd name="T45" fmla="*/ 16 h 116"/>
                <a:gd name="T46" fmla="*/ 57 w 543"/>
                <a:gd name="T47" fmla="*/ 31 h 116"/>
                <a:gd name="T48" fmla="*/ 88 w 543"/>
                <a:gd name="T49" fmla="*/ 45 h 116"/>
                <a:gd name="T50" fmla="*/ 121 w 543"/>
                <a:gd name="T51" fmla="*/ 57 h 116"/>
                <a:gd name="T52" fmla="*/ 154 w 543"/>
                <a:gd name="T53" fmla="*/ 68 h 116"/>
                <a:gd name="T54" fmla="*/ 172 w 543"/>
                <a:gd name="T55" fmla="*/ 74 h 116"/>
                <a:gd name="T56" fmla="*/ 190 w 543"/>
                <a:gd name="T57" fmla="*/ 78 h 116"/>
                <a:gd name="T58" fmla="*/ 226 w 543"/>
                <a:gd name="T59" fmla="*/ 87 h 116"/>
                <a:gd name="T60" fmla="*/ 263 w 543"/>
                <a:gd name="T61" fmla="*/ 95 h 116"/>
                <a:gd name="T62" fmla="*/ 300 w 543"/>
                <a:gd name="T63" fmla="*/ 101 h 116"/>
                <a:gd name="T64" fmla="*/ 338 w 543"/>
                <a:gd name="T65" fmla="*/ 105 h 116"/>
                <a:gd name="T66" fmla="*/ 374 w 543"/>
                <a:gd name="T67" fmla="*/ 108 h 116"/>
                <a:gd name="T68" fmla="*/ 411 w 543"/>
                <a:gd name="T69" fmla="*/ 110 h 116"/>
                <a:gd name="T70" fmla="*/ 445 w 543"/>
                <a:gd name="T71" fmla="*/ 108 h 116"/>
                <a:gd name="T72" fmla="*/ 463 w 543"/>
                <a:gd name="T73" fmla="*/ 108 h 116"/>
                <a:gd name="T74" fmla="*/ 478 w 543"/>
                <a:gd name="T75" fmla="*/ 107 h 116"/>
                <a:gd name="T76" fmla="*/ 512 w 543"/>
                <a:gd name="T77" fmla="*/ 102 h 116"/>
                <a:gd name="T78" fmla="*/ 542 w 543"/>
                <a:gd name="T79" fmla="*/ 96 h 116"/>
                <a:gd name="T80" fmla="*/ 543 w 543"/>
                <a:gd name="T81"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3" h="116">
                  <a:moveTo>
                    <a:pt x="543" y="102"/>
                  </a:moveTo>
                  <a:lnTo>
                    <a:pt x="513" y="108"/>
                  </a:lnTo>
                  <a:lnTo>
                    <a:pt x="480" y="113"/>
                  </a:lnTo>
                  <a:lnTo>
                    <a:pt x="463" y="114"/>
                  </a:lnTo>
                  <a:lnTo>
                    <a:pt x="445" y="114"/>
                  </a:lnTo>
                  <a:lnTo>
                    <a:pt x="411" y="116"/>
                  </a:lnTo>
                  <a:lnTo>
                    <a:pt x="374" y="114"/>
                  </a:lnTo>
                  <a:lnTo>
                    <a:pt x="337" y="111"/>
                  </a:lnTo>
                  <a:lnTo>
                    <a:pt x="299" y="107"/>
                  </a:lnTo>
                  <a:lnTo>
                    <a:pt x="261" y="101"/>
                  </a:lnTo>
                  <a:lnTo>
                    <a:pt x="225" y="93"/>
                  </a:lnTo>
                  <a:lnTo>
                    <a:pt x="187" y="84"/>
                  </a:lnTo>
                  <a:lnTo>
                    <a:pt x="171" y="80"/>
                  </a:lnTo>
                  <a:lnTo>
                    <a:pt x="152" y="74"/>
                  </a:lnTo>
                  <a:lnTo>
                    <a:pt x="118" y="63"/>
                  </a:lnTo>
                  <a:lnTo>
                    <a:pt x="85" y="50"/>
                  </a:lnTo>
                  <a:lnTo>
                    <a:pt x="54" y="36"/>
                  </a:lnTo>
                  <a:lnTo>
                    <a:pt x="26" y="21"/>
                  </a:lnTo>
                  <a:lnTo>
                    <a:pt x="12" y="13"/>
                  </a:lnTo>
                  <a:lnTo>
                    <a:pt x="0" y="6"/>
                  </a:lnTo>
                  <a:lnTo>
                    <a:pt x="5" y="0"/>
                  </a:lnTo>
                  <a:lnTo>
                    <a:pt x="17" y="9"/>
                  </a:lnTo>
                  <a:lnTo>
                    <a:pt x="29" y="16"/>
                  </a:lnTo>
                  <a:lnTo>
                    <a:pt x="57" y="31"/>
                  </a:lnTo>
                  <a:lnTo>
                    <a:pt x="88" y="45"/>
                  </a:lnTo>
                  <a:lnTo>
                    <a:pt x="121" y="57"/>
                  </a:lnTo>
                  <a:lnTo>
                    <a:pt x="154" y="68"/>
                  </a:lnTo>
                  <a:lnTo>
                    <a:pt x="172" y="74"/>
                  </a:lnTo>
                  <a:lnTo>
                    <a:pt x="190" y="78"/>
                  </a:lnTo>
                  <a:lnTo>
                    <a:pt x="226" y="87"/>
                  </a:lnTo>
                  <a:lnTo>
                    <a:pt x="263" y="95"/>
                  </a:lnTo>
                  <a:lnTo>
                    <a:pt x="300" y="101"/>
                  </a:lnTo>
                  <a:lnTo>
                    <a:pt x="338" y="105"/>
                  </a:lnTo>
                  <a:lnTo>
                    <a:pt x="374" y="108"/>
                  </a:lnTo>
                  <a:lnTo>
                    <a:pt x="411" y="110"/>
                  </a:lnTo>
                  <a:lnTo>
                    <a:pt x="445" y="108"/>
                  </a:lnTo>
                  <a:lnTo>
                    <a:pt x="463" y="108"/>
                  </a:lnTo>
                  <a:lnTo>
                    <a:pt x="478" y="107"/>
                  </a:lnTo>
                  <a:lnTo>
                    <a:pt x="512" y="102"/>
                  </a:lnTo>
                  <a:lnTo>
                    <a:pt x="542" y="96"/>
                  </a:lnTo>
                  <a:lnTo>
                    <a:pt x="543"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1" name="Freeform 1401"/>
            <p:cNvSpPr>
              <a:spLocks/>
            </p:cNvSpPr>
            <p:nvPr/>
          </p:nvSpPr>
          <p:spPr bwMode="auto">
            <a:xfrm>
              <a:off x="4527" y="1376"/>
              <a:ext cx="1" cy="3"/>
            </a:xfrm>
            <a:custGeom>
              <a:avLst/>
              <a:gdLst>
                <a:gd name="T0" fmla="*/ 1 w 1"/>
                <a:gd name="T1" fmla="*/ 6 h 6"/>
                <a:gd name="T2" fmla="*/ 0 w 1"/>
                <a:gd name="T3" fmla="*/ 0 h 6"/>
                <a:gd name="T4" fmla="*/ 1 w 1"/>
                <a:gd name="T5" fmla="*/ 6 h 6"/>
              </a:gdLst>
              <a:ahLst/>
              <a:cxnLst>
                <a:cxn ang="0">
                  <a:pos x="T0" y="T1"/>
                </a:cxn>
                <a:cxn ang="0">
                  <a:pos x="T2" y="T3"/>
                </a:cxn>
                <a:cxn ang="0">
                  <a:pos x="T4" y="T5"/>
                </a:cxn>
              </a:cxnLst>
              <a:rect l="0" t="0" r="r" b="b"/>
              <a:pathLst>
                <a:path w="1" h="6">
                  <a:moveTo>
                    <a:pt x="1" y="6"/>
                  </a:move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2" name="Freeform 1402"/>
            <p:cNvSpPr>
              <a:spLocks/>
            </p:cNvSpPr>
            <p:nvPr/>
          </p:nvSpPr>
          <p:spPr bwMode="auto">
            <a:xfrm>
              <a:off x="4218" y="1313"/>
              <a:ext cx="40" cy="18"/>
            </a:xfrm>
            <a:custGeom>
              <a:avLst/>
              <a:gdLst>
                <a:gd name="T0" fmla="*/ 77 w 82"/>
                <a:gd name="T1" fmla="*/ 36 h 36"/>
                <a:gd name="T2" fmla="*/ 59 w 82"/>
                <a:gd name="T3" fmla="*/ 22 h 36"/>
                <a:gd name="T4" fmla="*/ 50 w 82"/>
                <a:gd name="T5" fmla="*/ 16 h 36"/>
                <a:gd name="T6" fmla="*/ 39 w 82"/>
                <a:gd name="T7" fmla="*/ 12 h 36"/>
                <a:gd name="T8" fmla="*/ 30 w 82"/>
                <a:gd name="T9" fmla="*/ 7 h 36"/>
                <a:gd name="T10" fmla="*/ 26 w 82"/>
                <a:gd name="T11" fmla="*/ 6 h 36"/>
                <a:gd name="T12" fmla="*/ 21 w 82"/>
                <a:gd name="T13" fmla="*/ 6 h 36"/>
                <a:gd name="T14" fmla="*/ 12 w 82"/>
                <a:gd name="T15" fmla="*/ 7 h 36"/>
                <a:gd name="T16" fmla="*/ 8 w 82"/>
                <a:gd name="T17" fmla="*/ 9 h 36"/>
                <a:gd name="T18" fmla="*/ 3 w 82"/>
                <a:gd name="T19" fmla="*/ 12 h 36"/>
                <a:gd name="T20" fmla="*/ 0 w 82"/>
                <a:gd name="T21" fmla="*/ 6 h 36"/>
                <a:gd name="T22" fmla="*/ 5 w 82"/>
                <a:gd name="T23" fmla="*/ 3 h 36"/>
                <a:gd name="T24" fmla="*/ 11 w 82"/>
                <a:gd name="T25" fmla="*/ 1 h 36"/>
                <a:gd name="T26" fmla="*/ 21 w 82"/>
                <a:gd name="T27" fmla="*/ 0 h 36"/>
                <a:gd name="T28" fmla="*/ 27 w 82"/>
                <a:gd name="T29" fmla="*/ 0 h 36"/>
                <a:gd name="T30" fmla="*/ 32 w 82"/>
                <a:gd name="T31" fmla="*/ 1 h 36"/>
                <a:gd name="T32" fmla="*/ 42 w 82"/>
                <a:gd name="T33" fmla="*/ 6 h 36"/>
                <a:gd name="T34" fmla="*/ 53 w 82"/>
                <a:gd name="T35" fmla="*/ 12 h 36"/>
                <a:gd name="T36" fmla="*/ 63 w 82"/>
                <a:gd name="T37" fmla="*/ 18 h 36"/>
                <a:gd name="T38" fmla="*/ 82 w 82"/>
                <a:gd name="T39" fmla="*/ 31 h 36"/>
                <a:gd name="T40" fmla="*/ 77 w 82"/>
                <a:gd name="T4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36">
                  <a:moveTo>
                    <a:pt x="77" y="36"/>
                  </a:moveTo>
                  <a:lnTo>
                    <a:pt x="59" y="22"/>
                  </a:lnTo>
                  <a:lnTo>
                    <a:pt x="50" y="16"/>
                  </a:lnTo>
                  <a:lnTo>
                    <a:pt x="39" y="12"/>
                  </a:lnTo>
                  <a:lnTo>
                    <a:pt x="30" y="7"/>
                  </a:lnTo>
                  <a:lnTo>
                    <a:pt x="26" y="6"/>
                  </a:lnTo>
                  <a:lnTo>
                    <a:pt x="21" y="6"/>
                  </a:lnTo>
                  <a:lnTo>
                    <a:pt x="12" y="7"/>
                  </a:lnTo>
                  <a:lnTo>
                    <a:pt x="8" y="9"/>
                  </a:lnTo>
                  <a:lnTo>
                    <a:pt x="3" y="12"/>
                  </a:lnTo>
                  <a:lnTo>
                    <a:pt x="0" y="6"/>
                  </a:lnTo>
                  <a:lnTo>
                    <a:pt x="5" y="3"/>
                  </a:lnTo>
                  <a:lnTo>
                    <a:pt x="11" y="1"/>
                  </a:lnTo>
                  <a:lnTo>
                    <a:pt x="21" y="0"/>
                  </a:lnTo>
                  <a:lnTo>
                    <a:pt x="27" y="0"/>
                  </a:lnTo>
                  <a:lnTo>
                    <a:pt x="32" y="1"/>
                  </a:lnTo>
                  <a:lnTo>
                    <a:pt x="42" y="6"/>
                  </a:lnTo>
                  <a:lnTo>
                    <a:pt x="53" y="12"/>
                  </a:lnTo>
                  <a:lnTo>
                    <a:pt x="63" y="18"/>
                  </a:lnTo>
                  <a:lnTo>
                    <a:pt x="82" y="31"/>
                  </a:lnTo>
                  <a:lnTo>
                    <a:pt x="7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3" name="Freeform 1403"/>
            <p:cNvSpPr>
              <a:spLocks/>
            </p:cNvSpPr>
            <p:nvPr/>
          </p:nvSpPr>
          <p:spPr bwMode="auto">
            <a:xfrm>
              <a:off x="4195" y="1317"/>
              <a:ext cx="24" cy="48"/>
            </a:xfrm>
            <a:custGeom>
              <a:avLst/>
              <a:gdLst>
                <a:gd name="T0" fmla="*/ 48 w 48"/>
                <a:gd name="T1" fmla="*/ 5 h 97"/>
                <a:gd name="T2" fmla="*/ 44 w 48"/>
                <a:gd name="T3" fmla="*/ 8 h 97"/>
                <a:gd name="T4" fmla="*/ 38 w 48"/>
                <a:gd name="T5" fmla="*/ 14 h 97"/>
                <a:gd name="T6" fmla="*/ 28 w 48"/>
                <a:gd name="T7" fmla="*/ 24 h 97"/>
                <a:gd name="T8" fmla="*/ 19 w 48"/>
                <a:gd name="T9" fmla="*/ 35 h 97"/>
                <a:gd name="T10" fmla="*/ 13 w 48"/>
                <a:gd name="T11" fmla="*/ 48 h 97"/>
                <a:gd name="T12" fmla="*/ 9 w 48"/>
                <a:gd name="T13" fmla="*/ 61 h 97"/>
                <a:gd name="T14" fmla="*/ 6 w 48"/>
                <a:gd name="T15" fmla="*/ 73 h 97"/>
                <a:gd name="T16" fmla="*/ 6 w 48"/>
                <a:gd name="T17" fmla="*/ 79 h 97"/>
                <a:gd name="T18" fmla="*/ 7 w 48"/>
                <a:gd name="T19" fmla="*/ 83 h 97"/>
                <a:gd name="T20" fmla="*/ 9 w 48"/>
                <a:gd name="T21" fmla="*/ 89 h 97"/>
                <a:gd name="T22" fmla="*/ 12 w 48"/>
                <a:gd name="T23" fmla="*/ 94 h 97"/>
                <a:gd name="T24" fmla="*/ 6 w 48"/>
                <a:gd name="T25" fmla="*/ 97 h 97"/>
                <a:gd name="T26" fmla="*/ 3 w 48"/>
                <a:gd name="T27" fmla="*/ 91 h 97"/>
                <a:gd name="T28" fmla="*/ 1 w 48"/>
                <a:gd name="T29" fmla="*/ 85 h 97"/>
                <a:gd name="T30" fmla="*/ 0 w 48"/>
                <a:gd name="T31" fmla="*/ 79 h 97"/>
                <a:gd name="T32" fmla="*/ 0 w 48"/>
                <a:gd name="T33" fmla="*/ 71 h 97"/>
                <a:gd name="T34" fmla="*/ 3 w 48"/>
                <a:gd name="T35" fmla="*/ 59 h 97"/>
                <a:gd name="T36" fmla="*/ 7 w 48"/>
                <a:gd name="T37" fmla="*/ 45 h 97"/>
                <a:gd name="T38" fmla="*/ 15 w 48"/>
                <a:gd name="T39" fmla="*/ 32 h 97"/>
                <a:gd name="T40" fmla="*/ 24 w 48"/>
                <a:gd name="T41" fmla="*/ 20 h 97"/>
                <a:gd name="T42" fmla="*/ 33 w 48"/>
                <a:gd name="T43" fmla="*/ 9 h 97"/>
                <a:gd name="T44" fmla="*/ 39 w 48"/>
                <a:gd name="T45" fmla="*/ 3 h 97"/>
                <a:gd name="T46" fmla="*/ 45 w 48"/>
                <a:gd name="T47" fmla="*/ 0 h 97"/>
                <a:gd name="T48" fmla="*/ 48 w 48"/>
                <a:gd name="T4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97">
                  <a:moveTo>
                    <a:pt x="48" y="5"/>
                  </a:moveTo>
                  <a:lnTo>
                    <a:pt x="44" y="8"/>
                  </a:lnTo>
                  <a:lnTo>
                    <a:pt x="38" y="14"/>
                  </a:lnTo>
                  <a:lnTo>
                    <a:pt x="28" y="24"/>
                  </a:lnTo>
                  <a:lnTo>
                    <a:pt x="19" y="35"/>
                  </a:lnTo>
                  <a:lnTo>
                    <a:pt x="13" y="48"/>
                  </a:lnTo>
                  <a:lnTo>
                    <a:pt x="9" y="61"/>
                  </a:lnTo>
                  <a:lnTo>
                    <a:pt x="6" y="73"/>
                  </a:lnTo>
                  <a:lnTo>
                    <a:pt x="6" y="79"/>
                  </a:lnTo>
                  <a:lnTo>
                    <a:pt x="7" y="83"/>
                  </a:lnTo>
                  <a:lnTo>
                    <a:pt x="9" y="89"/>
                  </a:lnTo>
                  <a:lnTo>
                    <a:pt x="12" y="94"/>
                  </a:lnTo>
                  <a:lnTo>
                    <a:pt x="6" y="97"/>
                  </a:lnTo>
                  <a:lnTo>
                    <a:pt x="3" y="91"/>
                  </a:lnTo>
                  <a:lnTo>
                    <a:pt x="1" y="85"/>
                  </a:lnTo>
                  <a:lnTo>
                    <a:pt x="0" y="79"/>
                  </a:lnTo>
                  <a:lnTo>
                    <a:pt x="0" y="71"/>
                  </a:lnTo>
                  <a:lnTo>
                    <a:pt x="3" y="59"/>
                  </a:lnTo>
                  <a:lnTo>
                    <a:pt x="7" y="45"/>
                  </a:lnTo>
                  <a:lnTo>
                    <a:pt x="15" y="32"/>
                  </a:lnTo>
                  <a:lnTo>
                    <a:pt x="24" y="20"/>
                  </a:lnTo>
                  <a:lnTo>
                    <a:pt x="33" y="9"/>
                  </a:lnTo>
                  <a:lnTo>
                    <a:pt x="39" y="3"/>
                  </a:lnTo>
                  <a:lnTo>
                    <a:pt x="45" y="0"/>
                  </a:lnTo>
                  <a:lnTo>
                    <a:pt x="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4" name="Freeform 1404"/>
            <p:cNvSpPr>
              <a:spLocks/>
            </p:cNvSpPr>
            <p:nvPr/>
          </p:nvSpPr>
          <p:spPr bwMode="auto">
            <a:xfrm>
              <a:off x="4218" y="1316"/>
              <a:ext cx="1" cy="3"/>
            </a:xfrm>
            <a:custGeom>
              <a:avLst/>
              <a:gdLst>
                <a:gd name="T0" fmla="*/ 0 w 3"/>
                <a:gd name="T1" fmla="*/ 0 h 6"/>
                <a:gd name="T2" fmla="*/ 0 w 3"/>
                <a:gd name="T3" fmla="*/ 1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lnTo>
                    <a:pt x="0" y="1"/>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5" name="Freeform 1405"/>
            <p:cNvSpPr>
              <a:spLocks/>
            </p:cNvSpPr>
            <p:nvPr/>
          </p:nvSpPr>
          <p:spPr bwMode="auto">
            <a:xfrm>
              <a:off x="4198" y="1362"/>
              <a:ext cx="41" cy="48"/>
            </a:xfrm>
            <a:custGeom>
              <a:avLst/>
              <a:gdLst>
                <a:gd name="T0" fmla="*/ 0 w 81"/>
                <a:gd name="T1" fmla="*/ 4 h 96"/>
                <a:gd name="T2" fmla="*/ 0 w 81"/>
                <a:gd name="T3" fmla="*/ 0 h 96"/>
                <a:gd name="T4" fmla="*/ 4 w 81"/>
                <a:gd name="T5" fmla="*/ 0 h 96"/>
                <a:gd name="T6" fmla="*/ 10 w 81"/>
                <a:gd name="T7" fmla="*/ 1 h 96"/>
                <a:gd name="T8" fmla="*/ 16 w 81"/>
                <a:gd name="T9" fmla="*/ 4 h 96"/>
                <a:gd name="T10" fmla="*/ 30 w 81"/>
                <a:gd name="T11" fmla="*/ 13 h 96"/>
                <a:gd name="T12" fmla="*/ 39 w 81"/>
                <a:gd name="T13" fmla="*/ 19 h 96"/>
                <a:gd name="T14" fmla="*/ 47 w 81"/>
                <a:gd name="T15" fmla="*/ 25 h 96"/>
                <a:gd name="T16" fmla="*/ 56 w 81"/>
                <a:gd name="T17" fmla="*/ 33 h 96"/>
                <a:gd name="T18" fmla="*/ 63 w 81"/>
                <a:gd name="T19" fmla="*/ 42 h 96"/>
                <a:gd name="T20" fmla="*/ 69 w 81"/>
                <a:gd name="T21" fmla="*/ 49 h 96"/>
                <a:gd name="T22" fmla="*/ 75 w 81"/>
                <a:gd name="T23" fmla="*/ 58 h 96"/>
                <a:gd name="T24" fmla="*/ 80 w 81"/>
                <a:gd name="T25" fmla="*/ 67 h 96"/>
                <a:gd name="T26" fmla="*/ 81 w 81"/>
                <a:gd name="T27" fmla="*/ 76 h 96"/>
                <a:gd name="T28" fmla="*/ 81 w 81"/>
                <a:gd name="T29" fmla="*/ 82 h 96"/>
                <a:gd name="T30" fmla="*/ 80 w 81"/>
                <a:gd name="T31" fmla="*/ 87 h 96"/>
                <a:gd name="T32" fmla="*/ 80 w 81"/>
                <a:gd name="T33" fmla="*/ 92 h 96"/>
                <a:gd name="T34" fmla="*/ 77 w 81"/>
                <a:gd name="T35" fmla="*/ 96 h 96"/>
                <a:gd name="T36" fmla="*/ 71 w 81"/>
                <a:gd name="T37" fmla="*/ 93 h 96"/>
                <a:gd name="T38" fmla="*/ 74 w 81"/>
                <a:gd name="T39" fmla="*/ 90 h 96"/>
                <a:gd name="T40" fmla="*/ 74 w 81"/>
                <a:gd name="T41" fmla="*/ 86 h 96"/>
                <a:gd name="T42" fmla="*/ 75 w 81"/>
                <a:gd name="T43" fmla="*/ 81 h 96"/>
                <a:gd name="T44" fmla="*/ 74 w 81"/>
                <a:gd name="T45" fmla="*/ 78 h 96"/>
                <a:gd name="T46" fmla="*/ 74 w 81"/>
                <a:gd name="T47" fmla="*/ 70 h 96"/>
                <a:gd name="T48" fmla="*/ 69 w 81"/>
                <a:gd name="T49" fmla="*/ 61 h 96"/>
                <a:gd name="T50" fmla="*/ 65 w 81"/>
                <a:gd name="T51" fmla="*/ 54 h 96"/>
                <a:gd name="T52" fmla="*/ 57 w 81"/>
                <a:gd name="T53" fmla="*/ 45 h 96"/>
                <a:gd name="T54" fmla="*/ 51 w 81"/>
                <a:gd name="T55" fmla="*/ 37 h 96"/>
                <a:gd name="T56" fmla="*/ 42 w 81"/>
                <a:gd name="T57" fmla="*/ 31 h 96"/>
                <a:gd name="T58" fmla="*/ 35 w 81"/>
                <a:gd name="T59" fmla="*/ 24 h 96"/>
                <a:gd name="T60" fmla="*/ 27 w 81"/>
                <a:gd name="T61" fmla="*/ 18 h 96"/>
                <a:gd name="T62" fmla="*/ 13 w 81"/>
                <a:gd name="T63" fmla="*/ 10 h 96"/>
                <a:gd name="T64" fmla="*/ 7 w 81"/>
                <a:gd name="T65" fmla="*/ 7 h 96"/>
                <a:gd name="T66" fmla="*/ 4 w 81"/>
                <a:gd name="T67" fmla="*/ 6 h 96"/>
                <a:gd name="T68" fmla="*/ 4 w 81"/>
                <a:gd name="T69" fmla="*/ 6 h 96"/>
                <a:gd name="T70" fmla="*/ 6 w 81"/>
                <a:gd name="T71" fmla="*/ 4 h 96"/>
                <a:gd name="T72" fmla="*/ 0 w 81"/>
                <a:gd name="T7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6">
                  <a:moveTo>
                    <a:pt x="0" y="4"/>
                  </a:moveTo>
                  <a:lnTo>
                    <a:pt x="0" y="0"/>
                  </a:lnTo>
                  <a:lnTo>
                    <a:pt x="4" y="0"/>
                  </a:lnTo>
                  <a:lnTo>
                    <a:pt x="10" y="1"/>
                  </a:lnTo>
                  <a:lnTo>
                    <a:pt x="16" y="4"/>
                  </a:lnTo>
                  <a:lnTo>
                    <a:pt x="30" y="13"/>
                  </a:lnTo>
                  <a:lnTo>
                    <a:pt x="39" y="19"/>
                  </a:lnTo>
                  <a:lnTo>
                    <a:pt x="47" y="25"/>
                  </a:lnTo>
                  <a:lnTo>
                    <a:pt x="56" y="33"/>
                  </a:lnTo>
                  <a:lnTo>
                    <a:pt x="63" y="42"/>
                  </a:lnTo>
                  <a:lnTo>
                    <a:pt x="69" y="49"/>
                  </a:lnTo>
                  <a:lnTo>
                    <a:pt x="75" y="58"/>
                  </a:lnTo>
                  <a:lnTo>
                    <a:pt x="80" y="67"/>
                  </a:lnTo>
                  <a:lnTo>
                    <a:pt x="81" y="76"/>
                  </a:lnTo>
                  <a:lnTo>
                    <a:pt x="81" y="82"/>
                  </a:lnTo>
                  <a:lnTo>
                    <a:pt x="80" y="87"/>
                  </a:lnTo>
                  <a:lnTo>
                    <a:pt x="80" y="92"/>
                  </a:lnTo>
                  <a:lnTo>
                    <a:pt x="77" y="96"/>
                  </a:lnTo>
                  <a:lnTo>
                    <a:pt x="71" y="93"/>
                  </a:lnTo>
                  <a:lnTo>
                    <a:pt x="74" y="90"/>
                  </a:lnTo>
                  <a:lnTo>
                    <a:pt x="74" y="86"/>
                  </a:lnTo>
                  <a:lnTo>
                    <a:pt x="75" y="81"/>
                  </a:lnTo>
                  <a:lnTo>
                    <a:pt x="74" y="78"/>
                  </a:lnTo>
                  <a:lnTo>
                    <a:pt x="74" y="70"/>
                  </a:lnTo>
                  <a:lnTo>
                    <a:pt x="69" y="61"/>
                  </a:lnTo>
                  <a:lnTo>
                    <a:pt x="65" y="54"/>
                  </a:lnTo>
                  <a:lnTo>
                    <a:pt x="57" y="45"/>
                  </a:lnTo>
                  <a:lnTo>
                    <a:pt x="51" y="37"/>
                  </a:lnTo>
                  <a:lnTo>
                    <a:pt x="42" y="31"/>
                  </a:lnTo>
                  <a:lnTo>
                    <a:pt x="35" y="24"/>
                  </a:lnTo>
                  <a:lnTo>
                    <a:pt x="27" y="18"/>
                  </a:lnTo>
                  <a:lnTo>
                    <a:pt x="13" y="10"/>
                  </a:lnTo>
                  <a:lnTo>
                    <a:pt x="7" y="7"/>
                  </a:lnTo>
                  <a:lnTo>
                    <a:pt x="4" y="6"/>
                  </a:lnTo>
                  <a:lnTo>
                    <a:pt x="4" y="6"/>
                  </a:lnTo>
                  <a:lnTo>
                    <a:pt x="6"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6" name="Freeform 1406"/>
            <p:cNvSpPr>
              <a:spLocks/>
            </p:cNvSpPr>
            <p:nvPr/>
          </p:nvSpPr>
          <p:spPr bwMode="auto">
            <a:xfrm>
              <a:off x="4198" y="1363"/>
              <a:ext cx="3" cy="2"/>
            </a:xfrm>
            <a:custGeom>
              <a:avLst/>
              <a:gdLst>
                <a:gd name="T0" fmla="*/ 0 w 6"/>
                <a:gd name="T1" fmla="*/ 3 h 3"/>
                <a:gd name="T2" fmla="*/ 6 w 6"/>
                <a:gd name="T3" fmla="*/ 1 h 3"/>
                <a:gd name="T4" fmla="*/ 0 w 6"/>
                <a:gd name="T5" fmla="*/ 1 h 3"/>
                <a:gd name="T6" fmla="*/ 6 w 6"/>
                <a:gd name="T7" fmla="*/ 0 h 3"/>
                <a:gd name="T8" fmla="*/ 0 w 6"/>
                <a:gd name="T9" fmla="*/ 3 h 3"/>
              </a:gdLst>
              <a:ahLst/>
              <a:cxnLst>
                <a:cxn ang="0">
                  <a:pos x="T0" y="T1"/>
                </a:cxn>
                <a:cxn ang="0">
                  <a:pos x="T2" y="T3"/>
                </a:cxn>
                <a:cxn ang="0">
                  <a:pos x="T4" y="T5"/>
                </a:cxn>
                <a:cxn ang="0">
                  <a:pos x="T6" y="T7"/>
                </a:cxn>
                <a:cxn ang="0">
                  <a:pos x="T8" y="T9"/>
                </a:cxn>
              </a:cxnLst>
              <a:rect l="0" t="0" r="r" b="b"/>
              <a:pathLst>
                <a:path w="6" h="3">
                  <a:moveTo>
                    <a:pt x="0" y="3"/>
                  </a:moveTo>
                  <a:lnTo>
                    <a:pt x="6" y="1"/>
                  </a:lnTo>
                  <a:lnTo>
                    <a:pt x="0" y="1"/>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7" name="Freeform 1407"/>
            <p:cNvSpPr>
              <a:spLocks/>
            </p:cNvSpPr>
            <p:nvPr/>
          </p:nvSpPr>
          <p:spPr bwMode="auto">
            <a:xfrm>
              <a:off x="4199" y="1409"/>
              <a:ext cx="37" cy="24"/>
            </a:xfrm>
            <a:custGeom>
              <a:avLst/>
              <a:gdLst>
                <a:gd name="T0" fmla="*/ 76 w 76"/>
                <a:gd name="T1" fmla="*/ 3 h 48"/>
                <a:gd name="T2" fmla="*/ 70 w 76"/>
                <a:gd name="T3" fmla="*/ 12 h 48"/>
                <a:gd name="T4" fmla="*/ 62 w 76"/>
                <a:gd name="T5" fmla="*/ 21 h 48"/>
                <a:gd name="T6" fmla="*/ 55 w 76"/>
                <a:gd name="T7" fmla="*/ 29 h 48"/>
                <a:gd name="T8" fmla="*/ 44 w 76"/>
                <a:gd name="T9" fmla="*/ 33 h 48"/>
                <a:gd name="T10" fmla="*/ 35 w 76"/>
                <a:gd name="T11" fmla="*/ 39 h 48"/>
                <a:gd name="T12" fmla="*/ 25 w 76"/>
                <a:gd name="T13" fmla="*/ 42 h 48"/>
                <a:gd name="T14" fmla="*/ 14 w 76"/>
                <a:gd name="T15" fmla="*/ 45 h 48"/>
                <a:gd name="T16" fmla="*/ 2 w 76"/>
                <a:gd name="T17" fmla="*/ 48 h 48"/>
                <a:gd name="T18" fmla="*/ 0 w 76"/>
                <a:gd name="T19" fmla="*/ 42 h 48"/>
                <a:gd name="T20" fmla="*/ 11 w 76"/>
                <a:gd name="T21" fmla="*/ 39 h 48"/>
                <a:gd name="T22" fmla="*/ 21 w 76"/>
                <a:gd name="T23" fmla="*/ 36 h 48"/>
                <a:gd name="T24" fmla="*/ 32 w 76"/>
                <a:gd name="T25" fmla="*/ 33 h 48"/>
                <a:gd name="T26" fmla="*/ 41 w 76"/>
                <a:gd name="T27" fmla="*/ 29 h 48"/>
                <a:gd name="T28" fmla="*/ 50 w 76"/>
                <a:gd name="T29" fmla="*/ 23 h 48"/>
                <a:gd name="T30" fmla="*/ 58 w 76"/>
                <a:gd name="T31" fmla="*/ 17 h 48"/>
                <a:gd name="T32" fmla="*/ 65 w 76"/>
                <a:gd name="T33" fmla="*/ 9 h 48"/>
                <a:gd name="T34" fmla="*/ 71 w 76"/>
                <a:gd name="T35" fmla="*/ 0 h 48"/>
                <a:gd name="T36" fmla="*/ 76 w 76"/>
                <a:gd name="T37"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48">
                  <a:moveTo>
                    <a:pt x="76" y="3"/>
                  </a:moveTo>
                  <a:lnTo>
                    <a:pt x="70" y="12"/>
                  </a:lnTo>
                  <a:lnTo>
                    <a:pt x="62" y="21"/>
                  </a:lnTo>
                  <a:lnTo>
                    <a:pt x="55" y="29"/>
                  </a:lnTo>
                  <a:lnTo>
                    <a:pt x="44" y="33"/>
                  </a:lnTo>
                  <a:lnTo>
                    <a:pt x="35" y="39"/>
                  </a:lnTo>
                  <a:lnTo>
                    <a:pt x="25" y="42"/>
                  </a:lnTo>
                  <a:lnTo>
                    <a:pt x="14" y="45"/>
                  </a:lnTo>
                  <a:lnTo>
                    <a:pt x="2" y="48"/>
                  </a:lnTo>
                  <a:lnTo>
                    <a:pt x="0" y="42"/>
                  </a:lnTo>
                  <a:lnTo>
                    <a:pt x="11" y="39"/>
                  </a:lnTo>
                  <a:lnTo>
                    <a:pt x="21" y="36"/>
                  </a:lnTo>
                  <a:lnTo>
                    <a:pt x="32" y="33"/>
                  </a:lnTo>
                  <a:lnTo>
                    <a:pt x="41" y="29"/>
                  </a:lnTo>
                  <a:lnTo>
                    <a:pt x="50" y="23"/>
                  </a:lnTo>
                  <a:lnTo>
                    <a:pt x="58" y="17"/>
                  </a:lnTo>
                  <a:lnTo>
                    <a:pt x="65" y="9"/>
                  </a:lnTo>
                  <a:lnTo>
                    <a:pt x="71" y="0"/>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8" name="Freeform 1408"/>
            <p:cNvSpPr>
              <a:spLocks/>
            </p:cNvSpPr>
            <p:nvPr/>
          </p:nvSpPr>
          <p:spPr bwMode="auto">
            <a:xfrm>
              <a:off x="4192" y="1430"/>
              <a:ext cx="15" cy="53"/>
            </a:xfrm>
            <a:custGeom>
              <a:avLst/>
              <a:gdLst>
                <a:gd name="T0" fmla="*/ 15 w 30"/>
                <a:gd name="T1" fmla="*/ 6 h 107"/>
                <a:gd name="T2" fmla="*/ 15 w 30"/>
                <a:gd name="T3" fmla="*/ 6 h 107"/>
                <a:gd name="T4" fmla="*/ 13 w 30"/>
                <a:gd name="T5" fmla="*/ 6 h 107"/>
                <a:gd name="T6" fmla="*/ 10 w 30"/>
                <a:gd name="T7" fmla="*/ 9 h 107"/>
                <a:gd name="T8" fmla="*/ 9 w 30"/>
                <a:gd name="T9" fmla="*/ 12 h 107"/>
                <a:gd name="T10" fmla="*/ 7 w 30"/>
                <a:gd name="T11" fmla="*/ 18 h 107"/>
                <a:gd name="T12" fmla="*/ 6 w 30"/>
                <a:gd name="T13" fmla="*/ 24 h 107"/>
                <a:gd name="T14" fmla="*/ 6 w 30"/>
                <a:gd name="T15" fmla="*/ 32 h 107"/>
                <a:gd name="T16" fmla="*/ 6 w 30"/>
                <a:gd name="T17" fmla="*/ 50 h 107"/>
                <a:gd name="T18" fmla="*/ 7 w 30"/>
                <a:gd name="T19" fmla="*/ 57 h 107"/>
                <a:gd name="T20" fmla="*/ 9 w 30"/>
                <a:gd name="T21" fmla="*/ 66 h 107"/>
                <a:gd name="T22" fmla="*/ 12 w 30"/>
                <a:gd name="T23" fmla="*/ 74 h 107"/>
                <a:gd name="T24" fmla="*/ 15 w 30"/>
                <a:gd name="T25" fmla="*/ 82 h 107"/>
                <a:gd name="T26" fmla="*/ 18 w 30"/>
                <a:gd name="T27" fmla="*/ 89 h 107"/>
                <a:gd name="T28" fmla="*/ 21 w 30"/>
                <a:gd name="T29" fmla="*/ 95 h 107"/>
                <a:gd name="T30" fmla="*/ 25 w 30"/>
                <a:gd name="T31" fmla="*/ 98 h 107"/>
                <a:gd name="T32" fmla="*/ 27 w 30"/>
                <a:gd name="T33" fmla="*/ 100 h 107"/>
                <a:gd name="T34" fmla="*/ 30 w 30"/>
                <a:gd name="T35" fmla="*/ 101 h 107"/>
                <a:gd name="T36" fmla="*/ 27 w 30"/>
                <a:gd name="T37" fmla="*/ 107 h 107"/>
                <a:gd name="T38" fmla="*/ 24 w 30"/>
                <a:gd name="T39" fmla="*/ 106 h 107"/>
                <a:gd name="T40" fmla="*/ 21 w 30"/>
                <a:gd name="T41" fmla="*/ 104 h 107"/>
                <a:gd name="T42" fmla="*/ 16 w 30"/>
                <a:gd name="T43" fmla="*/ 98 h 107"/>
                <a:gd name="T44" fmla="*/ 12 w 30"/>
                <a:gd name="T45" fmla="*/ 92 h 107"/>
                <a:gd name="T46" fmla="*/ 9 w 30"/>
                <a:gd name="T47" fmla="*/ 85 h 107"/>
                <a:gd name="T48" fmla="*/ 6 w 30"/>
                <a:gd name="T49" fmla="*/ 77 h 107"/>
                <a:gd name="T50" fmla="*/ 3 w 30"/>
                <a:gd name="T51" fmla="*/ 68 h 107"/>
                <a:gd name="T52" fmla="*/ 1 w 30"/>
                <a:gd name="T53" fmla="*/ 59 h 107"/>
                <a:gd name="T54" fmla="*/ 0 w 30"/>
                <a:gd name="T55" fmla="*/ 50 h 107"/>
                <a:gd name="T56" fmla="*/ 0 w 30"/>
                <a:gd name="T57" fmla="*/ 32 h 107"/>
                <a:gd name="T58" fmla="*/ 0 w 30"/>
                <a:gd name="T59" fmla="*/ 24 h 107"/>
                <a:gd name="T60" fmla="*/ 1 w 30"/>
                <a:gd name="T61" fmla="*/ 17 h 107"/>
                <a:gd name="T62" fmla="*/ 3 w 30"/>
                <a:gd name="T63" fmla="*/ 11 h 107"/>
                <a:gd name="T64" fmla="*/ 6 w 30"/>
                <a:gd name="T65" fmla="*/ 5 h 107"/>
                <a:gd name="T66" fmla="*/ 9 w 30"/>
                <a:gd name="T67" fmla="*/ 2 h 107"/>
                <a:gd name="T68" fmla="*/ 12 w 30"/>
                <a:gd name="T69" fmla="*/ 0 h 107"/>
                <a:gd name="T70" fmla="*/ 13 w 30"/>
                <a:gd name="T71" fmla="*/ 0 h 107"/>
                <a:gd name="T72" fmla="*/ 15 w 30"/>
                <a:gd name="T73" fmla="*/ 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107">
                  <a:moveTo>
                    <a:pt x="15" y="6"/>
                  </a:moveTo>
                  <a:lnTo>
                    <a:pt x="15" y="6"/>
                  </a:lnTo>
                  <a:lnTo>
                    <a:pt x="13" y="6"/>
                  </a:lnTo>
                  <a:lnTo>
                    <a:pt x="10" y="9"/>
                  </a:lnTo>
                  <a:lnTo>
                    <a:pt x="9" y="12"/>
                  </a:lnTo>
                  <a:lnTo>
                    <a:pt x="7" y="18"/>
                  </a:lnTo>
                  <a:lnTo>
                    <a:pt x="6" y="24"/>
                  </a:lnTo>
                  <a:lnTo>
                    <a:pt x="6" y="32"/>
                  </a:lnTo>
                  <a:lnTo>
                    <a:pt x="6" y="50"/>
                  </a:lnTo>
                  <a:lnTo>
                    <a:pt x="7" y="57"/>
                  </a:lnTo>
                  <a:lnTo>
                    <a:pt x="9" y="66"/>
                  </a:lnTo>
                  <a:lnTo>
                    <a:pt x="12" y="74"/>
                  </a:lnTo>
                  <a:lnTo>
                    <a:pt x="15" y="82"/>
                  </a:lnTo>
                  <a:lnTo>
                    <a:pt x="18" y="89"/>
                  </a:lnTo>
                  <a:lnTo>
                    <a:pt x="21" y="95"/>
                  </a:lnTo>
                  <a:lnTo>
                    <a:pt x="25" y="98"/>
                  </a:lnTo>
                  <a:lnTo>
                    <a:pt x="27" y="100"/>
                  </a:lnTo>
                  <a:lnTo>
                    <a:pt x="30" y="101"/>
                  </a:lnTo>
                  <a:lnTo>
                    <a:pt x="27" y="107"/>
                  </a:lnTo>
                  <a:lnTo>
                    <a:pt x="24" y="106"/>
                  </a:lnTo>
                  <a:lnTo>
                    <a:pt x="21" y="104"/>
                  </a:lnTo>
                  <a:lnTo>
                    <a:pt x="16" y="98"/>
                  </a:lnTo>
                  <a:lnTo>
                    <a:pt x="12" y="92"/>
                  </a:lnTo>
                  <a:lnTo>
                    <a:pt x="9" y="85"/>
                  </a:lnTo>
                  <a:lnTo>
                    <a:pt x="6" y="77"/>
                  </a:lnTo>
                  <a:lnTo>
                    <a:pt x="3" y="68"/>
                  </a:lnTo>
                  <a:lnTo>
                    <a:pt x="1" y="59"/>
                  </a:lnTo>
                  <a:lnTo>
                    <a:pt x="0" y="50"/>
                  </a:lnTo>
                  <a:lnTo>
                    <a:pt x="0" y="32"/>
                  </a:lnTo>
                  <a:lnTo>
                    <a:pt x="0" y="24"/>
                  </a:lnTo>
                  <a:lnTo>
                    <a:pt x="1" y="17"/>
                  </a:lnTo>
                  <a:lnTo>
                    <a:pt x="3" y="11"/>
                  </a:lnTo>
                  <a:lnTo>
                    <a:pt x="6" y="5"/>
                  </a:lnTo>
                  <a:lnTo>
                    <a:pt x="9" y="2"/>
                  </a:lnTo>
                  <a:lnTo>
                    <a:pt x="12" y="0"/>
                  </a:lnTo>
                  <a:lnTo>
                    <a:pt x="13" y="0"/>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29" name="Freeform 1409"/>
            <p:cNvSpPr>
              <a:spLocks/>
            </p:cNvSpPr>
            <p:nvPr/>
          </p:nvSpPr>
          <p:spPr bwMode="auto">
            <a:xfrm>
              <a:off x="4199" y="1430"/>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0" name="Freeform 1410"/>
            <p:cNvSpPr>
              <a:spLocks/>
            </p:cNvSpPr>
            <p:nvPr/>
          </p:nvSpPr>
          <p:spPr bwMode="auto">
            <a:xfrm>
              <a:off x="4205" y="1479"/>
              <a:ext cx="59" cy="7"/>
            </a:xfrm>
            <a:custGeom>
              <a:avLst/>
              <a:gdLst>
                <a:gd name="T0" fmla="*/ 3 w 118"/>
                <a:gd name="T1" fmla="*/ 1 h 13"/>
                <a:gd name="T2" fmla="*/ 9 w 118"/>
                <a:gd name="T3" fmla="*/ 4 h 13"/>
                <a:gd name="T4" fmla="*/ 15 w 118"/>
                <a:gd name="T5" fmla="*/ 6 h 13"/>
                <a:gd name="T6" fmla="*/ 29 w 118"/>
                <a:gd name="T7" fmla="*/ 6 h 13"/>
                <a:gd name="T8" fmla="*/ 42 w 118"/>
                <a:gd name="T9" fmla="*/ 6 h 13"/>
                <a:gd name="T10" fmla="*/ 57 w 118"/>
                <a:gd name="T11" fmla="*/ 3 h 13"/>
                <a:gd name="T12" fmla="*/ 72 w 118"/>
                <a:gd name="T13" fmla="*/ 1 h 13"/>
                <a:gd name="T14" fmla="*/ 87 w 118"/>
                <a:gd name="T15" fmla="*/ 0 h 13"/>
                <a:gd name="T16" fmla="*/ 103 w 118"/>
                <a:gd name="T17" fmla="*/ 0 h 13"/>
                <a:gd name="T18" fmla="*/ 110 w 118"/>
                <a:gd name="T19" fmla="*/ 1 h 13"/>
                <a:gd name="T20" fmla="*/ 118 w 118"/>
                <a:gd name="T21" fmla="*/ 3 h 13"/>
                <a:gd name="T22" fmla="*/ 116 w 118"/>
                <a:gd name="T23" fmla="*/ 9 h 13"/>
                <a:gd name="T24" fmla="*/ 110 w 118"/>
                <a:gd name="T25" fmla="*/ 7 h 13"/>
                <a:gd name="T26" fmla="*/ 103 w 118"/>
                <a:gd name="T27" fmla="*/ 6 h 13"/>
                <a:gd name="T28" fmla="*/ 87 w 118"/>
                <a:gd name="T29" fmla="*/ 6 h 13"/>
                <a:gd name="T30" fmla="*/ 72 w 118"/>
                <a:gd name="T31" fmla="*/ 7 h 13"/>
                <a:gd name="T32" fmla="*/ 57 w 118"/>
                <a:gd name="T33" fmla="*/ 10 h 13"/>
                <a:gd name="T34" fmla="*/ 44 w 118"/>
                <a:gd name="T35" fmla="*/ 12 h 13"/>
                <a:gd name="T36" fmla="*/ 29 w 118"/>
                <a:gd name="T37" fmla="*/ 13 h 13"/>
                <a:gd name="T38" fmla="*/ 14 w 118"/>
                <a:gd name="T39" fmla="*/ 12 h 13"/>
                <a:gd name="T40" fmla="*/ 6 w 118"/>
                <a:gd name="T41" fmla="*/ 10 h 13"/>
                <a:gd name="T42" fmla="*/ 0 w 118"/>
                <a:gd name="T43" fmla="*/ 7 h 13"/>
                <a:gd name="T44" fmla="*/ 3 w 118"/>
                <a:gd name="T4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13">
                  <a:moveTo>
                    <a:pt x="3" y="1"/>
                  </a:moveTo>
                  <a:lnTo>
                    <a:pt x="9" y="4"/>
                  </a:lnTo>
                  <a:lnTo>
                    <a:pt x="15" y="6"/>
                  </a:lnTo>
                  <a:lnTo>
                    <a:pt x="29" y="6"/>
                  </a:lnTo>
                  <a:lnTo>
                    <a:pt x="42" y="6"/>
                  </a:lnTo>
                  <a:lnTo>
                    <a:pt x="57" y="3"/>
                  </a:lnTo>
                  <a:lnTo>
                    <a:pt x="72" y="1"/>
                  </a:lnTo>
                  <a:lnTo>
                    <a:pt x="87" y="0"/>
                  </a:lnTo>
                  <a:lnTo>
                    <a:pt x="103" y="0"/>
                  </a:lnTo>
                  <a:lnTo>
                    <a:pt x="110" y="1"/>
                  </a:lnTo>
                  <a:lnTo>
                    <a:pt x="118" y="3"/>
                  </a:lnTo>
                  <a:lnTo>
                    <a:pt x="116" y="9"/>
                  </a:lnTo>
                  <a:lnTo>
                    <a:pt x="110" y="7"/>
                  </a:lnTo>
                  <a:lnTo>
                    <a:pt x="103" y="6"/>
                  </a:lnTo>
                  <a:lnTo>
                    <a:pt x="87" y="6"/>
                  </a:lnTo>
                  <a:lnTo>
                    <a:pt x="72" y="7"/>
                  </a:lnTo>
                  <a:lnTo>
                    <a:pt x="57" y="10"/>
                  </a:lnTo>
                  <a:lnTo>
                    <a:pt x="44" y="12"/>
                  </a:lnTo>
                  <a:lnTo>
                    <a:pt x="29" y="13"/>
                  </a:lnTo>
                  <a:lnTo>
                    <a:pt x="14" y="12"/>
                  </a:lnTo>
                  <a:lnTo>
                    <a:pt x="6" y="10"/>
                  </a:lnTo>
                  <a:lnTo>
                    <a:pt x="0" y="7"/>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1" name="Freeform 1411"/>
            <p:cNvSpPr>
              <a:spLocks/>
            </p:cNvSpPr>
            <p:nvPr/>
          </p:nvSpPr>
          <p:spPr bwMode="auto">
            <a:xfrm>
              <a:off x="4205" y="1480"/>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2" name="Freeform 1412"/>
            <p:cNvSpPr>
              <a:spLocks/>
            </p:cNvSpPr>
            <p:nvPr/>
          </p:nvSpPr>
          <p:spPr bwMode="auto">
            <a:xfrm>
              <a:off x="4264" y="1481"/>
              <a:ext cx="73" cy="51"/>
            </a:xfrm>
            <a:custGeom>
              <a:avLst/>
              <a:gdLst>
                <a:gd name="T0" fmla="*/ 2 w 147"/>
                <a:gd name="T1" fmla="*/ 0 h 102"/>
                <a:gd name="T2" fmla="*/ 14 w 147"/>
                <a:gd name="T3" fmla="*/ 3 h 102"/>
                <a:gd name="T4" fmla="*/ 23 w 147"/>
                <a:gd name="T5" fmla="*/ 7 h 102"/>
                <a:gd name="T6" fmla="*/ 33 w 147"/>
                <a:gd name="T7" fmla="*/ 12 h 102"/>
                <a:gd name="T8" fmla="*/ 42 w 147"/>
                <a:gd name="T9" fmla="*/ 18 h 102"/>
                <a:gd name="T10" fmla="*/ 61 w 147"/>
                <a:gd name="T11" fmla="*/ 30 h 102"/>
                <a:gd name="T12" fmla="*/ 77 w 147"/>
                <a:gd name="T13" fmla="*/ 43 h 102"/>
                <a:gd name="T14" fmla="*/ 110 w 147"/>
                <a:gd name="T15" fmla="*/ 72 h 102"/>
                <a:gd name="T16" fmla="*/ 128 w 147"/>
                <a:gd name="T17" fmla="*/ 84 h 102"/>
                <a:gd name="T18" fmla="*/ 137 w 147"/>
                <a:gd name="T19" fmla="*/ 90 h 102"/>
                <a:gd name="T20" fmla="*/ 147 w 147"/>
                <a:gd name="T21" fmla="*/ 96 h 102"/>
                <a:gd name="T22" fmla="*/ 144 w 147"/>
                <a:gd name="T23" fmla="*/ 102 h 102"/>
                <a:gd name="T24" fmla="*/ 133 w 147"/>
                <a:gd name="T25" fmla="*/ 96 h 102"/>
                <a:gd name="T26" fmla="*/ 124 w 147"/>
                <a:gd name="T27" fmla="*/ 90 h 102"/>
                <a:gd name="T28" fmla="*/ 106 w 147"/>
                <a:gd name="T29" fmla="*/ 76 h 102"/>
                <a:gd name="T30" fmla="*/ 73 w 147"/>
                <a:gd name="T31" fmla="*/ 49 h 102"/>
                <a:gd name="T32" fmla="*/ 56 w 147"/>
                <a:gd name="T33" fmla="*/ 36 h 102"/>
                <a:gd name="T34" fmla="*/ 39 w 147"/>
                <a:gd name="T35" fmla="*/ 22 h 102"/>
                <a:gd name="T36" fmla="*/ 30 w 147"/>
                <a:gd name="T37" fmla="*/ 18 h 102"/>
                <a:gd name="T38" fmla="*/ 20 w 147"/>
                <a:gd name="T39" fmla="*/ 13 h 102"/>
                <a:gd name="T40" fmla="*/ 11 w 147"/>
                <a:gd name="T41" fmla="*/ 9 h 102"/>
                <a:gd name="T42" fmla="*/ 0 w 147"/>
                <a:gd name="T43" fmla="*/ 6 h 102"/>
                <a:gd name="T44" fmla="*/ 2 w 147"/>
                <a:gd name="T4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 h="102">
                  <a:moveTo>
                    <a:pt x="2" y="0"/>
                  </a:moveTo>
                  <a:lnTo>
                    <a:pt x="14" y="3"/>
                  </a:lnTo>
                  <a:lnTo>
                    <a:pt x="23" y="7"/>
                  </a:lnTo>
                  <a:lnTo>
                    <a:pt x="33" y="12"/>
                  </a:lnTo>
                  <a:lnTo>
                    <a:pt x="42" y="18"/>
                  </a:lnTo>
                  <a:lnTo>
                    <a:pt x="61" y="30"/>
                  </a:lnTo>
                  <a:lnTo>
                    <a:pt x="77" y="43"/>
                  </a:lnTo>
                  <a:lnTo>
                    <a:pt x="110" y="72"/>
                  </a:lnTo>
                  <a:lnTo>
                    <a:pt x="128" y="84"/>
                  </a:lnTo>
                  <a:lnTo>
                    <a:pt x="137" y="90"/>
                  </a:lnTo>
                  <a:lnTo>
                    <a:pt x="147" y="96"/>
                  </a:lnTo>
                  <a:lnTo>
                    <a:pt x="144" y="102"/>
                  </a:lnTo>
                  <a:lnTo>
                    <a:pt x="133" y="96"/>
                  </a:lnTo>
                  <a:lnTo>
                    <a:pt x="124" y="90"/>
                  </a:lnTo>
                  <a:lnTo>
                    <a:pt x="106" y="76"/>
                  </a:lnTo>
                  <a:lnTo>
                    <a:pt x="73" y="49"/>
                  </a:lnTo>
                  <a:lnTo>
                    <a:pt x="56" y="36"/>
                  </a:lnTo>
                  <a:lnTo>
                    <a:pt x="39" y="22"/>
                  </a:lnTo>
                  <a:lnTo>
                    <a:pt x="30" y="18"/>
                  </a:lnTo>
                  <a:lnTo>
                    <a:pt x="20" y="13"/>
                  </a:lnTo>
                  <a:lnTo>
                    <a:pt x="11" y="9"/>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3" name="Freeform 1413"/>
            <p:cNvSpPr>
              <a:spLocks/>
            </p:cNvSpPr>
            <p:nvPr/>
          </p:nvSpPr>
          <p:spPr bwMode="auto">
            <a:xfrm>
              <a:off x="4264" y="1481"/>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4" name="Freeform 1414"/>
            <p:cNvSpPr>
              <a:spLocks/>
            </p:cNvSpPr>
            <p:nvPr/>
          </p:nvSpPr>
          <p:spPr bwMode="auto">
            <a:xfrm>
              <a:off x="4335" y="1529"/>
              <a:ext cx="9" cy="5"/>
            </a:xfrm>
            <a:custGeom>
              <a:avLst/>
              <a:gdLst>
                <a:gd name="T0" fmla="*/ 3 w 18"/>
                <a:gd name="T1" fmla="*/ 0 h 11"/>
                <a:gd name="T2" fmla="*/ 6 w 18"/>
                <a:gd name="T3" fmla="*/ 2 h 11"/>
                <a:gd name="T4" fmla="*/ 9 w 18"/>
                <a:gd name="T5" fmla="*/ 5 h 11"/>
                <a:gd name="T6" fmla="*/ 12 w 18"/>
                <a:gd name="T7" fmla="*/ 5 h 11"/>
                <a:gd name="T8" fmla="*/ 10 w 18"/>
                <a:gd name="T9" fmla="*/ 5 h 11"/>
                <a:gd name="T10" fmla="*/ 13 w 18"/>
                <a:gd name="T11" fmla="*/ 3 h 11"/>
                <a:gd name="T12" fmla="*/ 18 w 18"/>
                <a:gd name="T13" fmla="*/ 8 h 11"/>
                <a:gd name="T14" fmla="*/ 15 w 18"/>
                <a:gd name="T15" fmla="*/ 9 h 11"/>
                <a:gd name="T16" fmla="*/ 12 w 18"/>
                <a:gd name="T17" fmla="*/ 11 h 11"/>
                <a:gd name="T18" fmla="*/ 6 w 18"/>
                <a:gd name="T19" fmla="*/ 11 h 11"/>
                <a:gd name="T20" fmla="*/ 1 w 18"/>
                <a:gd name="T21" fmla="*/ 8 h 11"/>
                <a:gd name="T22" fmla="*/ 0 w 18"/>
                <a:gd name="T23" fmla="*/ 6 h 11"/>
                <a:gd name="T24" fmla="*/ 3 w 18"/>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3" y="0"/>
                  </a:moveTo>
                  <a:lnTo>
                    <a:pt x="6" y="2"/>
                  </a:lnTo>
                  <a:lnTo>
                    <a:pt x="9" y="5"/>
                  </a:lnTo>
                  <a:lnTo>
                    <a:pt x="12" y="5"/>
                  </a:lnTo>
                  <a:lnTo>
                    <a:pt x="10" y="5"/>
                  </a:lnTo>
                  <a:lnTo>
                    <a:pt x="13" y="3"/>
                  </a:lnTo>
                  <a:lnTo>
                    <a:pt x="18" y="8"/>
                  </a:lnTo>
                  <a:lnTo>
                    <a:pt x="15" y="9"/>
                  </a:lnTo>
                  <a:lnTo>
                    <a:pt x="12" y="11"/>
                  </a:lnTo>
                  <a:lnTo>
                    <a:pt x="6" y="11"/>
                  </a:lnTo>
                  <a:lnTo>
                    <a:pt x="1"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5" name="Freeform 1415"/>
            <p:cNvSpPr>
              <a:spLocks/>
            </p:cNvSpPr>
            <p:nvPr/>
          </p:nvSpPr>
          <p:spPr bwMode="auto">
            <a:xfrm>
              <a:off x="4335" y="1529"/>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6" name="Freeform 1416"/>
            <p:cNvSpPr>
              <a:spLocks/>
            </p:cNvSpPr>
            <p:nvPr/>
          </p:nvSpPr>
          <p:spPr bwMode="auto">
            <a:xfrm>
              <a:off x="4342" y="1522"/>
              <a:ext cx="23" cy="11"/>
            </a:xfrm>
            <a:custGeom>
              <a:avLst/>
              <a:gdLst>
                <a:gd name="T0" fmla="*/ 0 w 47"/>
                <a:gd name="T1" fmla="*/ 16 h 22"/>
                <a:gd name="T2" fmla="*/ 3 w 47"/>
                <a:gd name="T3" fmla="*/ 22 h 22"/>
                <a:gd name="T4" fmla="*/ 47 w 47"/>
                <a:gd name="T5" fmla="*/ 7 h 22"/>
                <a:gd name="T6" fmla="*/ 45 w 47"/>
                <a:gd name="T7" fmla="*/ 0 h 22"/>
                <a:gd name="T8" fmla="*/ 0 w 47"/>
                <a:gd name="T9" fmla="*/ 16 h 22"/>
              </a:gdLst>
              <a:ahLst/>
              <a:cxnLst>
                <a:cxn ang="0">
                  <a:pos x="T0" y="T1"/>
                </a:cxn>
                <a:cxn ang="0">
                  <a:pos x="T2" y="T3"/>
                </a:cxn>
                <a:cxn ang="0">
                  <a:pos x="T4" y="T5"/>
                </a:cxn>
                <a:cxn ang="0">
                  <a:pos x="T6" y="T7"/>
                </a:cxn>
                <a:cxn ang="0">
                  <a:pos x="T8" y="T9"/>
                </a:cxn>
              </a:cxnLst>
              <a:rect l="0" t="0" r="r" b="b"/>
              <a:pathLst>
                <a:path w="47" h="22">
                  <a:moveTo>
                    <a:pt x="0" y="16"/>
                  </a:moveTo>
                  <a:lnTo>
                    <a:pt x="3" y="22"/>
                  </a:lnTo>
                  <a:lnTo>
                    <a:pt x="47" y="7"/>
                  </a:lnTo>
                  <a:lnTo>
                    <a:pt x="45"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7" name="Freeform 1417"/>
            <p:cNvSpPr>
              <a:spLocks/>
            </p:cNvSpPr>
            <p:nvPr/>
          </p:nvSpPr>
          <p:spPr bwMode="auto">
            <a:xfrm>
              <a:off x="4342" y="1530"/>
              <a:ext cx="2" cy="3"/>
            </a:xfrm>
            <a:custGeom>
              <a:avLst/>
              <a:gdLst>
                <a:gd name="T0" fmla="*/ 0 w 5"/>
                <a:gd name="T1" fmla="*/ 1 h 6"/>
                <a:gd name="T2" fmla="*/ 0 w 5"/>
                <a:gd name="T3" fmla="*/ 0 h 6"/>
                <a:gd name="T4" fmla="*/ 3 w 5"/>
                <a:gd name="T5" fmla="*/ 6 h 6"/>
                <a:gd name="T6" fmla="*/ 5 w 5"/>
                <a:gd name="T7" fmla="*/ 6 h 6"/>
                <a:gd name="T8" fmla="*/ 0 w 5"/>
                <a:gd name="T9" fmla="*/ 1 h 6"/>
              </a:gdLst>
              <a:ahLst/>
              <a:cxnLst>
                <a:cxn ang="0">
                  <a:pos x="T0" y="T1"/>
                </a:cxn>
                <a:cxn ang="0">
                  <a:pos x="T2" y="T3"/>
                </a:cxn>
                <a:cxn ang="0">
                  <a:pos x="T4" y="T5"/>
                </a:cxn>
                <a:cxn ang="0">
                  <a:pos x="T6" y="T7"/>
                </a:cxn>
                <a:cxn ang="0">
                  <a:pos x="T8" y="T9"/>
                </a:cxn>
              </a:cxnLst>
              <a:rect l="0" t="0" r="r" b="b"/>
              <a:pathLst>
                <a:path w="5" h="6">
                  <a:moveTo>
                    <a:pt x="0" y="1"/>
                  </a:moveTo>
                  <a:lnTo>
                    <a:pt x="0" y="0"/>
                  </a:lnTo>
                  <a:lnTo>
                    <a:pt x="3" y="6"/>
                  </a:lnTo>
                  <a:lnTo>
                    <a:pt x="5" y="6"/>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8" name="Freeform 1418"/>
            <p:cNvSpPr>
              <a:spLocks/>
            </p:cNvSpPr>
            <p:nvPr/>
          </p:nvSpPr>
          <p:spPr bwMode="auto">
            <a:xfrm>
              <a:off x="4365" y="1522"/>
              <a:ext cx="1" cy="3"/>
            </a:xfrm>
            <a:custGeom>
              <a:avLst/>
              <a:gdLst>
                <a:gd name="T0" fmla="*/ 0 w 2"/>
                <a:gd name="T1" fmla="*/ 0 h 7"/>
                <a:gd name="T2" fmla="*/ 2 w 2"/>
                <a:gd name="T3" fmla="*/ 7 h 7"/>
                <a:gd name="T4" fmla="*/ 0 w 2"/>
                <a:gd name="T5" fmla="*/ 0 h 7"/>
              </a:gdLst>
              <a:ahLst/>
              <a:cxnLst>
                <a:cxn ang="0">
                  <a:pos x="T0" y="T1"/>
                </a:cxn>
                <a:cxn ang="0">
                  <a:pos x="T2" y="T3"/>
                </a:cxn>
                <a:cxn ang="0">
                  <a:pos x="T4" y="T5"/>
                </a:cxn>
              </a:cxnLst>
              <a:rect l="0" t="0" r="r" b="b"/>
              <a:pathLst>
                <a:path w="2" h="7">
                  <a:moveTo>
                    <a:pt x="0" y="0"/>
                  </a:moveTo>
                  <a:lnTo>
                    <a:pt x="2"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39" name="Freeform 1419"/>
            <p:cNvSpPr>
              <a:spLocks/>
            </p:cNvSpPr>
            <p:nvPr/>
          </p:nvSpPr>
          <p:spPr bwMode="auto">
            <a:xfrm>
              <a:off x="4688" y="1750"/>
              <a:ext cx="205" cy="197"/>
            </a:xfrm>
            <a:custGeom>
              <a:avLst/>
              <a:gdLst>
                <a:gd name="T0" fmla="*/ 1 w 409"/>
                <a:gd name="T1" fmla="*/ 107 h 395"/>
                <a:gd name="T2" fmla="*/ 3 w 409"/>
                <a:gd name="T3" fmla="*/ 159 h 395"/>
                <a:gd name="T4" fmla="*/ 3 w 409"/>
                <a:gd name="T5" fmla="*/ 211 h 395"/>
                <a:gd name="T6" fmla="*/ 4 w 409"/>
                <a:gd name="T7" fmla="*/ 246 h 395"/>
                <a:gd name="T8" fmla="*/ 9 w 409"/>
                <a:gd name="T9" fmla="*/ 270 h 395"/>
                <a:gd name="T10" fmla="*/ 13 w 409"/>
                <a:gd name="T11" fmla="*/ 287 h 395"/>
                <a:gd name="T12" fmla="*/ 24 w 409"/>
                <a:gd name="T13" fmla="*/ 309 h 395"/>
                <a:gd name="T14" fmla="*/ 35 w 409"/>
                <a:gd name="T15" fmla="*/ 323 h 395"/>
                <a:gd name="T16" fmla="*/ 45 w 409"/>
                <a:gd name="T17" fmla="*/ 336 h 395"/>
                <a:gd name="T18" fmla="*/ 60 w 409"/>
                <a:gd name="T19" fmla="*/ 348 h 395"/>
                <a:gd name="T20" fmla="*/ 72 w 409"/>
                <a:gd name="T21" fmla="*/ 357 h 395"/>
                <a:gd name="T22" fmla="*/ 93 w 409"/>
                <a:gd name="T23" fmla="*/ 369 h 395"/>
                <a:gd name="T24" fmla="*/ 115 w 409"/>
                <a:gd name="T25" fmla="*/ 378 h 395"/>
                <a:gd name="T26" fmla="*/ 143 w 409"/>
                <a:gd name="T27" fmla="*/ 388 h 395"/>
                <a:gd name="T28" fmla="*/ 173 w 409"/>
                <a:gd name="T29" fmla="*/ 392 h 395"/>
                <a:gd name="T30" fmla="*/ 220 w 409"/>
                <a:gd name="T31" fmla="*/ 395 h 395"/>
                <a:gd name="T32" fmla="*/ 250 w 409"/>
                <a:gd name="T33" fmla="*/ 392 h 395"/>
                <a:gd name="T34" fmla="*/ 297 w 409"/>
                <a:gd name="T35" fmla="*/ 386 h 395"/>
                <a:gd name="T36" fmla="*/ 318 w 409"/>
                <a:gd name="T37" fmla="*/ 380 h 395"/>
                <a:gd name="T38" fmla="*/ 338 w 409"/>
                <a:gd name="T39" fmla="*/ 372 h 395"/>
                <a:gd name="T40" fmla="*/ 356 w 409"/>
                <a:gd name="T41" fmla="*/ 360 h 395"/>
                <a:gd name="T42" fmla="*/ 373 w 409"/>
                <a:gd name="T43" fmla="*/ 348 h 395"/>
                <a:gd name="T44" fmla="*/ 386 w 409"/>
                <a:gd name="T45" fmla="*/ 332 h 395"/>
                <a:gd name="T46" fmla="*/ 397 w 409"/>
                <a:gd name="T47" fmla="*/ 315 h 395"/>
                <a:gd name="T48" fmla="*/ 403 w 409"/>
                <a:gd name="T49" fmla="*/ 296 h 395"/>
                <a:gd name="T50" fmla="*/ 406 w 409"/>
                <a:gd name="T51" fmla="*/ 276 h 395"/>
                <a:gd name="T52" fmla="*/ 409 w 409"/>
                <a:gd name="T53" fmla="*/ 207 h 395"/>
                <a:gd name="T54" fmla="*/ 407 w 409"/>
                <a:gd name="T55" fmla="*/ 172 h 395"/>
                <a:gd name="T56" fmla="*/ 401 w 409"/>
                <a:gd name="T57" fmla="*/ 137 h 395"/>
                <a:gd name="T58" fmla="*/ 395 w 409"/>
                <a:gd name="T59" fmla="*/ 116 h 395"/>
                <a:gd name="T60" fmla="*/ 388 w 409"/>
                <a:gd name="T61" fmla="*/ 97 h 395"/>
                <a:gd name="T62" fmla="*/ 377 w 409"/>
                <a:gd name="T63" fmla="*/ 80 h 395"/>
                <a:gd name="T64" fmla="*/ 364 w 409"/>
                <a:gd name="T65" fmla="*/ 67 h 395"/>
                <a:gd name="T66" fmla="*/ 349 w 409"/>
                <a:gd name="T67" fmla="*/ 53 h 395"/>
                <a:gd name="T68" fmla="*/ 329 w 409"/>
                <a:gd name="T69" fmla="*/ 43 h 395"/>
                <a:gd name="T70" fmla="*/ 303 w 409"/>
                <a:gd name="T71" fmla="*/ 34 h 395"/>
                <a:gd name="T72" fmla="*/ 276 w 409"/>
                <a:gd name="T73" fmla="*/ 25 h 395"/>
                <a:gd name="T74" fmla="*/ 220 w 409"/>
                <a:gd name="T75" fmla="*/ 14 h 395"/>
                <a:gd name="T76" fmla="*/ 172 w 409"/>
                <a:gd name="T77" fmla="*/ 3 h 395"/>
                <a:gd name="T78" fmla="*/ 140 w 409"/>
                <a:gd name="T79" fmla="*/ 0 h 395"/>
                <a:gd name="T80" fmla="*/ 125 w 409"/>
                <a:gd name="T81" fmla="*/ 0 h 395"/>
                <a:gd name="T82" fmla="*/ 112 w 409"/>
                <a:gd name="T83" fmla="*/ 5 h 395"/>
                <a:gd name="T84" fmla="*/ 96 w 409"/>
                <a:gd name="T85" fmla="*/ 12 h 395"/>
                <a:gd name="T86" fmla="*/ 57 w 409"/>
                <a:gd name="T87" fmla="*/ 41 h 395"/>
                <a:gd name="T88" fmla="*/ 26 w 409"/>
                <a:gd name="T89" fmla="*/ 61 h 395"/>
                <a:gd name="T90" fmla="*/ 13 w 409"/>
                <a:gd name="T91" fmla="*/ 64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9" h="395">
                  <a:moveTo>
                    <a:pt x="0" y="89"/>
                  </a:moveTo>
                  <a:lnTo>
                    <a:pt x="1" y="107"/>
                  </a:lnTo>
                  <a:lnTo>
                    <a:pt x="3" y="124"/>
                  </a:lnTo>
                  <a:lnTo>
                    <a:pt x="3" y="159"/>
                  </a:lnTo>
                  <a:lnTo>
                    <a:pt x="3" y="195"/>
                  </a:lnTo>
                  <a:lnTo>
                    <a:pt x="3" y="211"/>
                  </a:lnTo>
                  <a:lnTo>
                    <a:pt x="3" y="229"/>
                  </a:lnTo>
                  <a:lnTo>
                    <a:pt x="4" y="246"/>
                  </a:lnTo>
                  <a:lnTo>
                    <a:pt x="7" y="263"/>
                  </a:lnTo>
                  <a:lnTo>
                    <a:pt x="9" y="270"/>
                  </a:lnTo>
                  <a:lnTo>
                    <a:pt x="12" y="279"/>
                  </a:lnTo>
                  <a:lnTo>
                    <a:pt x="13" y="287"/>
                  </a:lnTo>
                  <a:lnTo>
                    <a:pt x="16" y="294"/>
                  </a:lnTo>
                  <a:lnTo>
                    <a:pt x="24" y="309"/>
                  </a:lnTo>
                  <a:lnTo>
                    <a:pt x="29" y="315"/>
                  </a:lnTo>
                  <a:lnTo>
                    <a:pt x="35" y="323"/>
                  </a:lnTo>
                  <a:lnTo>
                    <a:pt x="39" y="329"/>
                  </a:lnTo>
                  <a:lnTo>
                    <a:pt x="45" y="336"/>
                  </a:lnTo>
                  <a:lnTo>
                    <a:pt x="53" y="342"/>
                  </a:lnTo>
                  <a:lnTo>
                    <a:pt x="60" y="348"/>
                  </a:lnTo>
                  <a:lnTo>
                    <a:pt x="66" y="353"/>
                  </a:lnTo>
                  <a:lnTo>
                    <a:pt x="72" y="357"/>
                  </a:lnTo>
                  <a:lnTo>
                    <a:pt x="86" y="365"/>
                  </a:lnTo>
                  <a:lnTo>
                    <a:pt x="93" y="369"/>
                  </a:lnTo>
                  <a:lnTo>
                    <a:pt x="101" y="372"/>
                  </a:lnTo>
                  <a:lnTo>
                    <a:pt x="115" y="378"/>
                  </a:lnTo>
                  <a:lnTo>
                    <a:pt x="130" y="383"/>
                  </a:lnTo>
                  <a:lnTo>
                    <a:pt x="143" y="388"/>
                  </a:lnTo>
                  <a:lnTo>
                    <a:pt x="158" y="391"/>
                  </a:lnTo>
                  <a:lnTo>
                    <a:pt x="173" y="392"/>
                  </a:lnTo>
                  <a:lnTo>
                    <a:pt x="205" y="395"/>
                  </a:lnTo>
                  <a:lnTo>
                    <a:pt x="220" y="395"/>
                  </a:lnTo>
                  <a:lnTo>
                    <a:pt x="235" y="394"/>
                  </a:lnTo>
                  <a:lnTo>
                    <a:pt x="250" y="392"/>
                  </a:lnTo>
                  <a:lnTo>
                    <a:pt x="267" y="391"/>
                  </a:lnTo>
                  <a:lnTo>
                    <a:pt x="297" y="386"/>
                  </a:lnTo>
                  <a:lnTo>
                    <a:pt x="308" y="383"/>
                  </a:lnTo>
                  <a:lnTo>
                    <a:pt x="318" y="380"/>
                  </a:lnTo>
                  <a:lnTo>
                    <a:pt x="329" y="377"/>
                  </a:lnTo>
                  <a:lnTo>
                    <a:pt x="338" y="372"/>
                  </a:lnTo>
                  <a:lnTo>
                    <a:pt x="349" y="366"/>
                  </a:lnTo>
                  <a:lnTo>
                    <a:pt x="356" y="360"/>
                  </a:lnTo>
                  <a:lnTo>
                    <a:pt x="365" y="354"/>
                  </a:lnTo>
                  <a:lnTo>
                    <a:pt x="373" y="348"/>
                  </a:lnTo>
                  <a:lnTo>
                    <a:pt x="380" y="341"/>
                  </a:lnTo>
                  <a:lnTo>
                    <a:pt x="386" y="332"/>
                  </a:lnTo>
                  <a:lnTo>
                    <a:pt x="392" y="324"/>
                  </a:lnTo>
                  <a:lnTo>
                    <a:pt x="397" y="315"/>
                  </a:lnTo>
                  <a:lnTo>
                    <a:pt x="400" y="306"/>
                  </a:lnTo>
                  <a:lnTo>
                    <a:pt x="403" y="296"/>
                  </a:lnTo>
                  <a:lnTo>
                    <a:pt x="406" y="287"/>
                  </a:lnTo>
                  <a:lnTo>
                    <a:pt x="406" y="276"/>
                  </a:lnTo>
                  <a:lnTo>
                    <a:pt x="409" y="231"/>
                  </a:lnTo>
                  <a:lnTo>
                    <a:pt x="409" y="207"/>
                  </a:lnTo>
                  <a:lnTo>
                    <a:pt x="407" y="184"/>
                  </a:lnTo>
                  <a:lnTo>
                    <a:pt x="407" y="172"/>
                  </a:lnTo>
                  <a:lnTo>
                    <a:pt x="406" y="160"/>
                  </a:lnTo>
                  <a:lnTo>
                    <a:pt x="401" y="137"/>
                  </a:lnTo>
                  <a:lnTo>
                    <a:pt x="400" y="127"/>
                  </a:lnTo>
                  <a:lnTo>
                    <a:pt x="395" y="116"/>
                  </a:lnTo>
                  <a:lnTo>
                    <a:pt x="392" y="107"/>
                  </a:lnTo>
                  <a:lnTo>
                    <a:pt x="388" y="97"/>
                  </a:lnTo>
                  <a:lnTo>
                    <a:pt x="382" y="89"/>
                  </a:lnTo>
                  <a:lnTo>
                    <a:pt x="377" y="80"/>
                  </a:lnTo>
                  <a:lnTo>
                    <a:pt x="371" y="73"/>
                  </a:lnTo>
                  <a:lnTo>
                    <a:pt x="364" y="67"/>
                  </a:lnTo>
                  <a:lnTo>
                    <a:pt x="356" y="59"/>
                  </a:lnTo>
                  <a:lnTo>
                    <a:pt x="349" y="53"/>
                  </a:lnTo>
                  <a:lnTo>
                    <a:pt x="339" y="49"/>
                  </a:lnTo>
                  <a:lnTo>
                    <a:pt x="329" y="43"/>
                  </a:lnTo>
                  <a:lnTo>
                    <a:pt x="317" y="38"/>
                  </a:lnTo>
                  <a:lnTo>
                    <a:pt x="303" y="34"/>
                  </a:lnTo>
                  <a:lnTo>
                    <a:pt x="290" y="29"/>
                  </a:lnTo>
                  <a:lnTo>
                    <a:pt x="276" y="25"/>
                  </a:lnTo>
                  <a:lnTo>
                    <a:pt x="249" y="18"/>
                  </a:lnTo>
                  <a:lnTo>
                    <a:pt x="220" y="14"/>
                  </a:lnTo>
                  <a:lnTo>
                    <a:pt x="189" y="8"/>
                  </a:lnTo>
                  <a:lnTo>
                    <a:pt x="172" y="3"/>
                  </a:lnTo>
                  <a:lnTo>
                    <a:pt x="157" y="2"/>
                  </a:lnTo>
                  <a:lnTo>
                    <a:pt x="140" y="0"/>
                  </a:lnTo>
                  <a:lnTo>
                    <a:pt x="133" y="0"/>
                  </a:lnTo>
                  <a:lnTo>
                    <a:pt x="125" y="0"/>
                  </a:lnTo>
                  <a:lnTo>
                    <a:pt x="118" y="2"/>
                  </a:lnTo>
                  <a:lnTo>
                    <a:pt x="112" y="5"/>
                  </a:lnTo>
                  <a:lnTo>
                    <a:pt x="104" y="8"/>
                  </a:lnTo>
                  <a:lnTo>
                    <a:pt x="96" y="12"/>
                  </a:lnTo>
                  <a:lnTo>
                    <a:pt x="77" y="26"/>
                  </a:lnTo>
                  <a:lnTo>
                    <a:pt x="57" y="41"/>
                  </a:lnTo>
                  <a:lnTo>
                    <a:pt x="36" y="55"/>
                  </a:lnTo>
                  <a:lnTo>
                    <a:pt x="26" y="61"/>
                  </a:lnTo>
                  <a:lnTo>
                    <a:pt x="13" y="67"/>
                  </a:lnTo>
                  <a:lnTo>
                    <a:pt x="13" y="64"/>
                  </a:lnTo>
                  <a:lnTo>
                    <a:pt x="0" y="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0" name="Freeform 1420"/>
            <p:cNvSpPr>
              <a:spLocks/>
            </p:cNvSpPr>
            <p:nvPr/>
          </p:nvSpPr>
          <p:spPr bwMode="auto">
            <a:xfrm>
              <a:off x="4686" y="1794"/>
              <a:ext cx="33" cy="131"/>
            </a:xfrm>
            <a:custGeom>
              <a:avLst/>
              <a:gdLst>
                <a:gd name="T0" fmla="*/ 6 w 67"/>
                <a:gd name="T1" fmla="*/ 0 h 262"/>
                <a:gd name="T2" fmla="*/ 9 w 67"/>
                <a:gd name="T3" fmla="*/ 35 h 262"/>
                <a:gd name="T4" fmla="*/ 11 w 67"/>
                <a:gd name="T5" fmla="*/ 70 h 262"/>
                <a:gd name="T6" fmla="*/ 11 w 67"/>
                <a:gd name="T7" fmla="*/ 140 h 262"/>
                <a:gd name="T8" fmla="*/ 15 w 67"/>
                <a:gd name="T9" fmla="*/ 174 h 262"/>
                <a:gd name="T10" fmla="*/ 24 w 67"/>
                <a:gd name="T11" fmla="*/ 205 h 262"/>
                <a:gd name="T12" fmla="*/ 31 w 67"/>
                <a:gd name="T13" fmla="*/ 219 h 262"/>
                <a:gd name="T14" fmla="*/ 40 w 67"/>
                <a:gd name="T15" fmla="*/ 232 h 262"/>
                <a:gd name="T16" fmla="*/ 52 w 67"/>
                <a:gd name="T17" fmla="*/ 246 h 262"/>
                <a:gd name="T18" fmla="*/ 67 w 67"/>
                <a:gd name="T19" fmla="*/ 258 h 262"/>
                <a:gd name="T20" fmla="*/ 62 w 67"/>
                <a:gd name="T21" fmla="*/ 262 h 262"/>
                <a:gd name="T22" fmla="*/ 47 w 67"/>
                <a:gd name="T23" fmla="*/ 250 h 262"/>
                <a:gd name="T24" fmla="*/ 35 w 67"/>
                <a:gd name="T25" fmla="*/ 237 h 262"/>
                <a:gd name="T26" fmla="*/ 26 w 67"/>
                <a:gd name="T27" fmla="*/ 223 h 262"/>
                <a:gd name="T28" fmla="*/ 18 w 67"/>
                <a:gd name="T29" fmla="*/ 207 h 262"/>
                <a:gd name="T30" fmla="*/ 9 w 67"/>
                <a:gd name="T31" fmla="*/ 175 h 262"/>
                <a:gd name="T32" fmla="*/ 5 w 67"/>
                <a:gd name="T33" fmla="*/ 140 h 262"/>
                <a:gd name="T34" fmla="*/ 5 w 67"/>
                <a:gd name="T35" fmla="*/ 70 h 262"/>
                <a:gd name="T36" fmla="*/ 3 w 67"/>
                <a:gd name="T37" fmla="*/ 35 h 262"/>
                <a:gd name="T38" fmla="*/ 0 w 67"/>
                <a:gd name="T39" fmla="*/ 0 h 262"/>
                <a:gd name="T40" fmla="*/ 6 w 67"/>
                <a:gd name="T4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262">
                  <a:moveTo>
                    <a:pt x="6" y="0"/>
                  </a:moveTo>
                  <a:lnTo>
                    <a:pt x="9" y="35"/>
                  </a:lnTo>
                  <a:lnTo>
                    <a:pt x="11" y="70"/>
                  </a:lnTo>
                  <a:lnTo>
                    <a:pt x="11" y="140"/>
                  </a:lnTo>
                  <a:lnTo>
                    <a:pt x="15" y="174"/>
                  </a:lnTo>
                  <a:lnTo>
                    <a:pt x="24" y="205"/>
                  </a:lnTo>
                  <a:lnTo>
                    <a:pt x="31" y="219"/>
                  </a:lnTo>
                  <a:lnTo>
                    <a:pt x="40" y="232"/>
                  </a:lnTo>
                  <a:lnTo>
                    <a:pt x="52" y="246"/>
                  </a:lnTo>
                  <a:lnTo>
                    <a:pt x="67" y="258"/>
                  </a:lnTo>
                  <a:lnTo>
                    <a:pt x="62" y="262"/>
                  </a:lnTo>
                  <a:lnTo>
                    <a:pt x="47" y="250"/>
                  </a:lnTo>
                  <a:lnTo>
                    <a:pt x="35" y="237"/>
                  </a:lnTo>
                  <a:lnTo>
                    <a:pt x="26" y="223"/>
                  </a:lnTo>
                  <a:lnTo>
                    <a:pt x="18" y="207"/>
                  </a:lnTo>
                  <a:lnTo>
                    <a:pt x="9" y="175"/>
                  </a:lnTo>
                  <a:lnTo>
                    <a:pt x="5" y="140"/>
                  </a:lnTo>
                  <a:lnTo>
                    <a:pt x="5" y="70"/>
                  </a:lnTo>
                  <a:lnTo>
                    <a:pt x="3" y="35"/>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1" name="Freeform 1421"/>
            <p:cNvSpPr>
              <a:spLocks/>
            </p:cNvSpPr>
            <p:nvPr/>
          </p:nvSpPr>
          <p:spPr bwMode="auto">
            <a:xfrm>
              <a:off x="4717" y="1923"/>
              <a:ext cx="120" cy="25"/>
            </a:xfrm>
            <a:custGeom>
              <a:avLst/>
              <a:gdLst>
                <a:gd name="T0" fmla="*/ 5 w 240"/>
                <a:gd name="T1" fmla="*/ 0 h 50"/>
                <a:gd name="T2" fmla="*/ 29 w 240"/>
                <a:gd name="T3" fmla="*/ 15 h 50"/>
                <a:gd name="T4" fmla="*/ 58 w 240"/>
                <a:gd name="T5" fmla="*/ 28 h 50"/>
                <a:gd name="T6" fmla="*/ 86 w 240"/>
                <a:gd name="T7" fmla="*/ 38 h 50"/>
                <a:gd name="T8" fmla="*/ 116 w 240"/>
                <a:gd name="T9" fmla="*/ 42 h 50"/>
                <a:gd name="T10" fmla="*/ 147 w 240"/>
                <a:gd name="T11" fmla="*/ 44 h 50"/>
                <a:gd name="T12" fmla="*/ 178 w 240"/>
                <a:gd name="T13" fmla="*/ 44 h 50"/>
                <a:gd name="T14" fmla="*/ 240 w 240"/>
                <a:gd name="T15" fmla="*/ 36 h 50"/>
                <a:gd name="T16" fmla="*/ 240 w 240"/>
                <a:gd name="T17" fmla="*/ 42 h 50"/>
                <a:gd name="T18" fmla="*/ 178 w 240"/>
                <a:gd name="T19" fmla="*/ 50 h 50"/>
                <a:gd name="T20" fmla="*/ 147 w 240"/>
                <a:gd name="T21" fmla="*/ 50 h 50"/>
                <a:gd name="T22" fmla="*/ 116 w 240"/>
                <a:gd name="T23" fmla="*/ 48 h 50"/>
                <a:gd name="T24" fmla="*/ 85 w 240"/>
                <a:gd name="T25" fmla="*/ 44 h 50"/>
                <a:gd name="T26" fmla="*/ 56 w 240"/>
                <a:gd name="T27" fmla="*/ 35 h 50"/>
                <a:gd name="T28" fmla="*/ 27 w 240"/>
                <a:gd name="T29" fmla="*/ 21 h 50"/>
                <a:gd name="T30" fmla="*/ 0 w 240"/>
                <a:gd name="T31" fmla="*/ 4 h 50"/>
                <a:gd name="T32" fmla="*/ 5 w 240"/>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50">
                  <a:moveTo>
                    <a:pt x="5" y="0"/>
                  </a:moveTo>
                  <a:lnTo>
                    <a:pt x="29" y="15"/>
                  </a:lnTo>
                  <a:lnTo>
                    <a:pt x="58" y="28"/>
                  </a:lnTo>
                  <a:lnTo>
                    <a:pt x="86" y="38"/>
                  </a:lnTo>
                  <a:lnTo>
                    <a:pt x="116" y="42"/>
                  </a:lnTo>
                  <a:lnTo>
                    <a:pt x="147" y="44"/>
                  </a:lnTo>
                  <a:lnTo>
                    <a:pt x="178" y="44"/>
                  </a:lnTo>
                  <a:lnTo>
                    <a:pt x="240" y="36"/>
                  </a:lnTo>
                  <a:lnTo>
                    <a:pt x="240" y="42"/>
                  </a:lnTo>
                  <a:lnTo>
                    <a:pt x="178" y="50"/>
                  </a:lnTo>
                  <a:lnTo>
                    <a:pt x="147" y="50"/>
                  </a:lnTo>
                  <a:lnTo>
                    <a:pt x="116" y="48"/>
                  </a:lnTo>
                  <a:lnTo>
                    <a:pt x="85" y="44"/>
                  </a:lnTo>
                  <a:lnTo>
                    <a:pt x="56" y="35"/>
                  </a:lnTo>
                  <a:lnTo>
                    <a:pt x="27" y="21"/>
                  </a:ln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2" name="Freeform 1422"/>
            <p:cNvSpPr>
              <a:spLocks/>
            </p:cNvSpPr>
            <p:nvPr/>
          </p:nvSpPr>
          <p:spPr bwMode="auto">
            <a:xfrm>
              <a:off x="4717" y="1923"/>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3" name="Freeform 1423"/>
            <p:cNvSpPr>
              <a:spLocks/>
            </p:cNvSpPr>
            <p:nvPr/>
          </p:nvSpPr>
          <p:spPr bwMode="auto">
            <a:xfrm>
              <a:off x="4837" y="1887"/>
              <a:ext cx="55" cy="57"/>
            </a:xfrm>
            <a:custGeom>
              <a:avLst/>
              <a:gdLst>
                <a:gd name="T0" fmla="*/ 0 w 110"/>
                <a:gd name="T1" fmla="*/ 108 h 114"/>
                <a:gd name="T2" fmla="*/ 21 w 110"/>
                <a:gd name="T3" fmla="*/ 102 h 114"/>
                <a:gd name="T4" fmla="*/ 41 w 110"/>
                <a:gd name="T5" fmla="*/ 93 h 114"/>
                <a:gd name="T6" fmla="*/ 56 w 110"/>
                <a:gd name="T7" fmla="*/ 84 h 114"/>
                <a:gd name="T8" fmla="*/ 73 w 110"/>
                <a:gd name="T9" fmla="*/ 70 h 114"/>
                <a:gd name="T10" fmla="*/ 86 w 110"/>
                <a:gd name="T11" fmla="*/ 55 h 114"/>
                <a:gd name="T12" fmla="*/ 97 w 110"/>
                <a:gd name="T13" fmla="*/ 39 h 114"/>
                <a:gd name="T14" fmla="*/ 103 w 110"/>
                <a:gd name="T15" fmla="*/ 19 h 114"/>
                <a:gd name="T16" fmla="*/ 106 w 110"/>
                <a:gd name="T17" fmla="*/ 0 h 114"/>
                <a:gd name="T18" fmla="*/ 110 w 110"/>
                <a:gd name="T19" fmla="*/ 3 h 114"/>
                <a:gd name="T20" fmla="*/ 107 w 110"/>
                <a:gd name="T21" fmla="*/ 22 h 114"/>
                <a:gd name="T22" fmla="*/ 101 w 110"/>
                <a:gd name="T23" fmla="*/ 43 h 114"/>
                <a:gd name="T24" fmla="*/ 91 w 110"/>
                <a:gd name="T25" fmla="*/ 60 h 114"/>
                <a:gd name="T26" fmla="*/ 77 w 110"/>
                <a:gd name="T27" fmla="*/ 75 h 114"/>
                <a:gd name="T28" fmla="*/ 61 w 110"/>
                <a:gd name="T29" fmla="*/ 88 h 114"/>
                <a:gd name="T30" fmla="*/ 42 w 110"/>
                <a:gd name="T31" fmla="*/ 99 h 114"/>
                <a:gd name="T32" fmla="*/ 23 w 110"/>
                <a:gd name="T33" fmla="*/ 108 h 114"/>
                <a:gd name="T34" fmla="*/ 2 w 110"/>
                <a:gd name="T35" fmla="*/ 114 h 114"/>
                <a:gd name="T36" fmla="*/ 0 w 110"/>
                <a:gd name="T37"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14">
                  <a:moveTo>
                    <a:pt x="0" y="108"/>
                  </a:moveTo>
                  <a:lnTo>
                    <a:pt x="21" y="102"/>
                  </a:lnTo>
                  <a:lnTo>
                    <a:pt x="41" y="93"/>
                  </a:lnTo>
                  <a:lnTo>
                    <a:pt x="56" y="84"/>
                  </a:lnTo>
                  <a:lnTo>
                    <a:pt x="73" y="70"/>
                  </a:lnTo>
                  <a:lnTo>
                    <a:pt x="86" y="55"/>
                  </a:lnTo>
                  <a:lnTo>
                    <a:pt x="97" y="39"/>
                  </a:lnTo>
                  <a:lnTo>
                    <a:pt x="103" y="19"/>
                  </a:lnTo>
                  <a:lnTo>
                    <a:pt x="106" y="0"/>
                  </a:lnTo>
                  <a:lnTo>
                    <a:pt x="110" y="3"/>
                  </a:lnTo>
                  <a:lnTo>
                    <a:pt x="107" y="22"/>
                  </a:lnTo>
                  <a:lnTo>
                    <a:pt x="101" y="43"/>
                  </a:lnTo>
                  <a:lnTo>
                    <a:pt x="91" y="60"/>
                  </a:lnTo>
                  <a:lnTo>
                    <a:pt x="77" y="75"/>
                  </a:lnTo>
                  <a:lnTo>
                    <a:pt x="61" y="88"/>
                  </a:lnTo>
                  <a:lnTo>
                    <a:pt x="42" y="99"/>
                  </a:lnTo>
                  <a:lnTo>
                    <a:pt x="23" y="108"/>
                  </a:lnTo>
                  <a:lnTo>
                    <a:pt x="2" y="114"/>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4" name="Freeform 1424"/>
            <p:cNvSpPr>
              <a:spLocks/>
            </p:cNvSpPr>
            <p:nvPr/>
          </p:nvSpPr>
          <p:spPr bwMode="auto">
            <a:xfrm>
              <a:off x="4837" y="1941"/>
              <a:ext cx="1" cy="3"/>
            </a:xfrm>
            <a:custGeom>
              <a:avLst/>
              <a:gdLst>
                <a:gd name="T0" fmla="*/ 0 w 2"/>
                <a:gd name="T1" fmla="*/ 6 h 6"/>
                <a:gd name="T2" fmla="*/ 2 w 2"/>
                <a:gd name="T3" fmla="*/ 6 h 6"/>
                <a:gd name="T4" fmla="*/ 0 w 2"/>
                <a:gd name="T5" fmla="*/ 0 h 6"/>
                <a:gd name="T6" fmla="*/ 0 w 2"/>
                <a:gd name="T7" fmla="*/ 6 h 6"/>
              </a:gdLst>
              <a:ahLst/>
              <a:cxnLst>
                <a:cxn ang="0">
                  <a:pos x="T0" y="T1"/>
                </a:cxn>
                <a:cxn ang="0">
                  <a:pos x="T2" y="T3"/>
                </a:cxn>
                <a:cxn ang="0">
                  <a:pos x="T4" y="T5"/>
                </a:cxn>
                <a:cxn ang="0">
                  <a:pos x="T6" y="T7"/>
                </a:cxn>
              </a:cxnLst>
              <a:rect l="0" t="0" r="r" b="b"/>
              <a:pathLst>
                <a:path w="2" h="6">
                  <a:moveTo>
                    <a:pt x="0" y="6"/>
                  </a:moveTo>
                  <a:lnTo>
                    <a:pt x="2" y="6"/>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5" name="Freeform 1425"/>
            <p:cNvSpPr>
              <a:spLocks/>
            </p:cNvSpPr>
            <p:nvPr/>
          </p:nvSpPr>
          <p:spPr bwMode="auto">
            <a:xfrm>
              <a:off x="4881" y="1797"/>
              <a:ext cx="13" cy="91"/>
            </a:xfrm>
            <a:custGeom>
              <a:avLst/>
              <a:gdLst>
                <a:gd name="T0" fmla="*/ 18 w 25"/>
                <a:gd name="T1" fmla="*/ 181 h 181"/>
                <a:gd name="T2" fmla="*/ 21 w 25"/>
                <a:gd name="T3" fmla="*/ 136 h 181"/>
                <a:gd name="T4" fmla="*/ 19 w 25"/>
                <a:gd name="T5" fmla="*/ 88 h 181"/>
                <a:gd name="T6" fmla="*/ 13 w 25"/>
                <a:gd name="T7" fmla="*/ 42 h 181"/>
                <a:gd name="T8" fmla="*/ 7 w 25"/>
                <a:gd name="T9" fmla="*/ 23 h 181"/>
                <a:gd name="T10" fmla="*/ 0 w 25"/>
                <a:gd name="T11" fmla="*/ 3 h 181"/>
                <a:gd name="T12" fmla="*/ 4 w 25"/>
                <a:gd name="T13" fmla="*/ 0 h 181"/>
                <a:gd name="T14" fmla="*/ 12 w 25"/>
                <a:gd name="T15" fmla="*/ 20 h 181"/>
                <a:gd name="T16" fmla="*/ 18 w 25"/>
                <a:gd name="T17" fmla="*/ 42 h 181"/>
                <a:gd name="T18" fmla="*/ 24 w 25"/>
                <a:gd name="T19" fmla="*/ 88 h 181"/>
                <a:gd name="T20" fmla="*/ 25 w 25"/>
                <a:gd name="T21" fmla="*/ 136 h 181"/>
                <a:gd name="T22" fmla="*/ 22 w 25"/>
                <a:gd name="T23" fmla="*/ 181 h 181"/>
                <a:gd name="T24" fmla="*/ 18 w 25"/>
                <a:gd name="T25"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81">
                  <a:moveTo>
                    <a:pt x="18" y="181"/>
                  </a:moveTo>
                  <a:lnTo>
                    <a:pt x="21" y="136"/>
                  </a:lnTo>
                  <a:lnTo>
                    <a:pt x="19" y="88"/>
                  </a:lnTo>
                  <a:lnTo>
                    <a:pt x="13" y="42"/>
                  </a:lnTo>
                  <a:lnTo>
                    <a:pt x="7" y="23"/>
                  </a:lnTo>
                  <a:lnTo>
                    <a:pt x="0" y="3"/>
                  </a:lnTo>
                  <a:lnTo>
                    <a:pt x="4" y="0"/>
                  </a:lnTo>
                  <a:lnTo>
                    <a:pt x="12" y="20"/>
                  </a:lnTo>
                  <a:lnTo>
                    <a:pt x="18" y="42"/>
                  </a:lnTo>
                  <a:lnTo>
                    <a:pt x="24" y="88"/>
                  </a:lnTo>
                  <a:lnTo>
                    <a:pt x="25" y="136"/>
                  </a:lnTo>
                  <a:lnTo>
                    <a:pt x="22" y="181"/>
                  </a:lnTo>
                  <a:lnTo>
                    <a:pt x="18"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6" name="Freeform 1426"/>
            <p:cNvSpPr>
              <a:spLocks/>
            </p:cNvSpPr>
            <p:nvPr/>
          </p:nvSpPr>
          <p:spPr bwMode="auto">
            <a:xfrm>
              <a:off x="4890" y="1887"/>
              <a:ext cx="2" cy="1"/>
            </a:xfrm>
            <a:custGeom>
              <a:avLst/>
              <a:gdLst>
                <a:gd name="T0" fmla="*/ 4 w 4"/>
                <a:gd name="T1" fmla="*/ 3 h 3"/>
                <a:gd name="T2" fmla="*/ 4 w 4"/>
                <a:gd name="T3" fmla="*/ 1 h 3"/>
                <a:gd name="T4" fmla="*/ 0 w 4"/>
                <a:gd name="T5" fmla="*/ 1 h 3"/>
                <a:gd name="T6" fmla="*/ 0 w 4"/>
                <a:gd name="T7" fmla="*/ 0 h 3"/>
                <a:gd name="T8" fmla="*/ 4 w 4"/>
                <a:gd name="T9" fmla="*/ 3 h 3"/>
              </a:gdLst>
              <a:ahLst/>
              <a:cxnLst>
                <a:cxn ang="0">
                  <a:pos x="T0" y="T1"/>
                </a:cxn>
                <a:cxn ang="0">
                  <a:pos x="T2" y="T3"/>
                </a:cxn>
                <a:cxn ang="0">
                  <a:pos x="T4" y="T5"/>
                </a:cxn>
                <a:cxn ang="0">
                  <a:pos x="T6" y="T7"/>
                </a:cxn>
                <a:cxn ang="0">
                  <a:pos x="T8" y="T9"/>
                </a:cxn>
              </a:cxnLst>
              <a:rect l="0" t="0" r="r" b="b"/>
              <a:pathLst>
                <a:path w="4" h="3">
                  <a:moveTo>
                    <a:pt x="4" y="3"/>
                  </a:moveTo>
                  <a:lnTo>
                    <a:pt x="4" y="1"/>
                  </a:lnTo>
                  <a:lnTo>
                    <a:pt x="0" y="1"/>
                  </a:lnTo>
                  <a:lnTo>
                    <a:pt x="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7" name="Freeform 1427"/>
            <p:cNvSpPr>
              <a:spLocks/>
            </p:cNvSpPr>
            <p:nvPr/>
          </p:nvSpPr>
          <p:spPr bwMode="auto">
            <a:xfrm>
              <a:off x="4852" y="1770"/>
              <a:ext cx="31" cy="29"/>
            </a:xfrm>
            <a:custGeom>
              <a:avLst/>
              <a:gdLst>
                <a:gd name="T0" fmla="*/ 58 w 62"/>
                <a:gd name="T1" fmla="*/ 59 h 59"/>
                <a:gd name="T2" fmla="*/ 47 w 62"/>
                <a:gd name="T3" fmla="*/ 42 h 59"/>
                <a:gd name="T4" fmla="*/ 35 w 62"/>
                <a:gd name="T5" fmla="*/ 29 h 59"/>
                <a:gd name="T6" fmla="*/ 18 w 62"/>
                <a:gd name="T7" fmla="*/ 15 h 59"/>
                <a:gd name="T8" fmla="*/ 0 w 62"/>
                <a:gd name="T9" fmla="*/ 5 h 59"/>
                <a:gd name="T10" fmla="*/ 3 w 62"/>
                <a:gd name="T11" fmla="*/ 0 h 59"/>
                <a:gd name="T12" fmla="*/ 23 w 62"/>
                <a:gd name="T13" fmla="*/ 11 h 59"/>
                <a:gd name="T14" fmla="*/ 38 w 62"/>
                <a:gd name="T15" fmla="*/ 24 h 59"/>
                <a:gd name="T16" fmla="*/ 52 w 62"/>
                <a:gd name="T17" fmla="*/ 38 h 59"/>
                <a:gd name="T18" fmla="*/ 62 w 62"/>
                <a:gd name="T19" fmla="*/ 54 h 59"/>
                <a:gd name="T20" fmla="*/ 58 w 62"/>
                <a:gd name="T2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9">
                  <a:moveTo>
                    <a:pt x="58" y="59"/>
                  </a:moveTo>
                  <a:lnTo>
                    <a:pt x="47" y="42"/>
                  </a:lnTo>
                  <a:lnTo>
                    <a:pt x="35" y="29"/>
                  </a:lnTo>
                  <a:lnTo>
                    <a:pt x="18" y="15"/>
                  </a:lnTo>
                  <a:lnTo>
                    <a:pt x="0" y="5"/>
                  </a:lnTo>
                  <a:lnTo>
                    <a:pt x="3" y="0"/>
                  </a:lnTo>
                  <a:lnTo>
                    <a:pt x="23" y="11"/>
                  </a:lnTo>
                  <a:lnTo>
                    <a:pt x="38" y="24"/>
                  </a:lnTo>
                  <a:lnTo>
                    <a:pt x="52" y="38"/>
                  </a:lnTo>
                  <a:lnTo>
                    <a:pt x="62" y="54"/>
                  </a:lnTo>
                  <a:lnTo>
                    <a:pt x="58"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8" name="Freeform 1428"/>
            <p:cNvSpPr>
              <a:spLocks/>
            </p:cNvSpPr>
            <p:nvPr/>
          </p:nvSpPr>
          <p:spPr bwMode="auto">
            <a:xfrm>
              <a:off x="4799" y="1756"/>
              <a:ext cx="55" cy="16"/>
            </a:xfrm>
            <a:custGeom>
              <a:avLst/>
              <a:gdLst>
                <a:gd name="T0" fmla="*/ 107 w 110"/>
                <a:gd name="T1" fmla="*/ 34 h 34"/>
                <a:gd name="T2" fmla="*/ 82 w 110"/>
                <a:gd name="T3" fmla="*/ 23 h 34"/>
                <a:gd name="T4" fmla="*/ 56 w 110"/>
                <a:gd name="T5" fmla="*/ 16 h 34"/>
                <a:gd name="T6" fmla="*/ 0 w 110"/>
                <a:gd name="T7" fmla="*/ 5 h 34"/>
                <a:gd name="T8" fmla="*/ 0 w 110"/>
                <a:gd name="T9" fmla="*/ 0 h 34"/>
                <a:gd name="T10" fmla="*/ 56 w 110"/>
                <a:gd name="T11" fmla="*/ 11 h 34"/>
                <a:gd name="T12" fmla="*/ 85 w 110"/>
                <a:gd name="T13" fmla="*/ 19 h 34"/>
                <a:gd name="T14" fmla="*/ 110 w 110"/>
                <a:gd name="T15" fmla="*/ 29 h 34"/>
                <a:gd name="T16" fmla="*/ 107 w 110"/>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34">
                  <a:moveTo>
                    <a:pt x="107" y="34"/>
                  </a:moveTo>
                  <a:lnTo>
                    <a:pt x="82" y="23"/>
                  </a:lnTo>
                  <a:lnTo>
                    <a:pt x="56" y="16"/>
                  </a:lnTo>
                  <a:lnTo>
                    <a:pt x="0" y="5"/>
                  </a:lnTo>
                  <a:lnTo>
                    <a:pt x="0" y="0"/>
                  </a:lnTo>
                  <a:lnTo>
                    <a:pt x="56" y="11"/>
                  </a:lnTo>
                  <a:lnTo>
                    <a:pt x="85" y="19"/>
                  </a:lnTo>
                  <a:lnTo>
                    <a:pt x="110" y="29"/>
                  </a:lnTo>
                  <a:lnTo>
                    <a:pt x="10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49" name="Freeform 1429"/>
            <p:cNvSpPr>
              <a:spLocks/>
            </p:cNvSpPr>
            <p:nvPr/>
          </p:nvSpPr>
          <p:spPr bwMode="auto">
            <a:xfrm>
              <a:off x="4852" y="1770"/>
              <a:ext cx="2" cy="2"/>
            </a:xfrm>
            <a:custGeom>
              <a:avLst/>
              <a:gdLst>
                <a:gd name="T0" fmla="*/ 3 w 3"/>
                <a:gd name="T1" fmla="*/ 0 h 5"/>
                <a:gd name="T2" fmla="*/ 0 w 3"/>
                <a:gd name="T3" fmla="*/ 5 h 5"/>
                <a:gd name="T4" fmla="*/ 3 w 3"/>
                <a:gd name="T5" fmla="*/ 0 h 5"/>
              </a:gdLst>
              <a:ahLst/>
              <a:cxnLst>
                <a:cxn ang="0">
                  <a:pos x="T0" y="T1"/>
                </a:cxn>
                <a:cxn ang="0">
                  <a:pos x="T2" y="T3"/>
                </a:cxn>
                <a:cxn ang="0">
                  <a:pos x="T4" y="T5"/>
                </a:cxn>
              </a:cxnLst>
              <a:rect l="0" t="0" r="r" b="b"/>
              <a:pathLst>
                <a:path w="3" h="5">
                  <a:moveTo>
                    <a:pt x="3" y="0"/>
                  </a:move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0" name="Freeform 1430"/>
            <p:cNvSpPr>
              <a:spLocks/>
            </p:cNvSpPr>
            <p:nvPr/>
          </p:nvSpPr>
          <p:spPr bwMode="auto">
            <a:xfrm>
              <a:off x="4735" y="1749"/>
              <a:ext cx="64" cy="9"/>
            </a:xfrm>
            <a:custGeom>
              <a:avLst/>
              <a:gdLst>
                <a:gd name="T0" fmla="*/ 127 w 127"/>
                <a:gd name="T1" fmla="*/ 18 h 18"/>
                <a:gd name="T2" fmla="*/ 64 w 127"/>
                <a:gd name="T3" fmla="*/ 4 h 18"/>
                <a:gd name="T4" fmla="*/ 32 w 127"/>
                <a:gd name="T5" fmla="*/ 4 h 18"/>
                <a:gd name="T6" fmla="*/ 19 w 127"/>
                <a:gd name="T7" fmla="*/ 9 h 18"/>
                <a:gd name="T8" fmla="*/ 5 w 127"/>
                <a:gd name="T9" fmla="*/ 15 h 18"/>
                <a:gd name="T10" fmla="*/ 0 w 127"/>
                <a:gd name="T11" fmla="*/ 10 h 18"/>
                <a:gd name="T12" fmla="*/ 14 w 127"/>
                <a:gd name="T13" fmla="*/ 4 h 18"/>
                <a:gd name="T14" fmla="*/ 32 w 127"/>
                <a:gd name="T15" fmla="*/ 0 h 18"/>
                <a:gd name="T16" fmla="*/ 64 w 127"/>
                <a:gd name="T17" fmla="*/ 0 h 18"/>
                <a:gd name="T18" fmla="*/ 127 w 127"/>
                <a:gd name="T19" fmla="*/ 13 h 18"/>
                <a:gd name="T20" fmla="*/ 127 w 127"/>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8">
                  <a:moveTo>
                    <a:pt x="127" y="18"/>
                  </a:moveTo>
                  <a:lnTo>
                    <a:pt x="64" y="4"/>
                  </a:lnTo>
                  <a:lnTo>
                    <a:pt x="32" y="4"/>
                  </a:lnTo>
                  <a:lnTo>
                    <a:pt x="19" y="9"/>
                  </a:lnTo>
                  <a:lnTo>
                    <a:pt x="5" y="15"/>
                  </a:lnTo>
                  <a:lnTo>
                    <a:pt x="0" y="10"/>
                  </a:lnTo>
                  <a:lnTo>
                    <a:pt x="14" y="4"/>
                  </a:lnTo>
                  <a:lnTo>
                    <a:pt x="32" y="0"/>
                  </a:lnTo>
                  <a:lnTo>
                    <a:pt x="64" y="0"/>
                  </a:lnTo>
                  <a:lnTo>
                    <a:pt x="127" y="13"/>
                  </a:lnTo>
                  <a:lnTo>
                    <a:pt x="12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1" name="Freeform 1431"/>
            <p:cNvSpPr>
              <a:spLocks/>
            </p:cNvSpPr>
            <p:nvPr/>
          </p:nvSpPr>
          <p:spPr bwMode="auto">
            <a:xfrm>
              <a:off x="4799" y="1756"/>
              <a:ext cx="1" cy="2"/>
            </a:xfrm>
            <a:custGeom>
              <a:avLst/>
              <a:gdLst>
                <a:gd name="T0" fmla="*/ 5 h 5"/>
                <a:gd name="T1" fmla="*/ 0 h 5"/>
                <a:gd name="T2" fmla="*/ 5 h 5"/>
              </a:gdLst>
              <a:ahLst/>
              <a:cxnLst>
                <a:cxn ang="0">
                  <a:pos x="0" y="T0"/>
                </a:cxn>
                <a:cxn ang="0">
                  <a:pos x="0" y="T1"/>
                </a:cxn>
                <a:cxn ang="0">
                  <a:pos x="0" y="T2"/>
                </a:cxn>
              </a:cxnLst>
              <a:rect l="0" t="0" r="r" b="b"/>
              <a:pathLst>
                <a:path h="5">
                  <a:moveTo>
                    <a:pt x="0" y="5"/>
                  </a:move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2" name="Freeform 1432"/>
            <p:cNvSpPr>
              <a:spLocks/>
            </p:cNvSpPr>
            <p:nvPr/>
          </p:nvSpPr>
          <p:spPr bwMode="auto">
            <a:xfrm>
              <a:off x="4694" y="1754"/>
              <a:ext cx="43" cy="30"/>
            </a:xfrm>
            <a:custGeom>
              <a:avLst/>
              <a:gdLst>
                <a:gd name="T0" fmla="*/ 88 w 88"/>
                <a:gd name="T1" fmla="*/ 5 h 61"/>
                <a:gd name="T2" fmla="*/ 49 w 88"/>
                <a:gd name="T3" fmla="*/ 35 h 61"/>
                <a:gd name="T4" fmla="*/ 28 w 88"/>
                <a:gd name="T5" fmla="*/ 49 h 61"/>
                <a:gd name="T6" fmla="*/ 5 w 88"/>
                <a:gd name="T7" fmla="*/ 61 h 61"/>
                <a:gd name="T8" fmla="*/ 0 w 88"/>
                <a:gd name="T9" fmla="*/ 56 h 61"/>
                <a:gd name="T10" fmla="*/ 23 w 88"/>
                <a:gd name="T11" fmla="*/ 44 h 61"/>
                <a:gd name="T12" fmla="*/ 44 w 88"/>
                <a:gd name="T13" fmla="*/ 31 h 61"/>
                <a:gd name="T14" fmla="*/ 83 w 88"/>
                <a:gd name="T15" fmla="*/ 0 h 61"/>
                <a:gd name="T16" fmla="*/ 88 w 88"/>
                <a:gd name="T17"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1">
                  <a:moveTo>
                    <a:pt x="88" y="5"/>
                  </a:moveTo>
                  <a:lnTo>
                    <a:pt x="49" y="35"/>
                  </a:lnTo>
                  <a:lnTo>
                    <a:pt x="28" y="49"/>
                  </a:lnTo>
                  <a:lnTo>
                    <a:pt x="5" y="61"/>
                  </a:lnTo>
                  <a:lnTo>
                    <a:pt x="0" y="56"/>
                  </a:lnTo>
                  <a:lnTo>
                    <a:pt x="23" y="44"/>
                  </a:lnTo>
                  <a:lnTo>
                    <a:pt x="44" y="31"/>
                  </a:lnTo>
                  <a:lnTo>
                    <a:pt x="83" y="0"/>
                  </a:lnTo>
                  <a:lnTo>
                    <a:pt x="8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3" name="Freeform 1433"/>
            <p:cNvSpPr>
              <a:spLocks/>
            </p:cNvSpPr>
            <p:nvPr/>
          </p:nvSpPr>
          <p:spPr bwMode="auto">
            <a:xfrm>
              <a:off x="4735" y="1754"/>
              <a:ext cx="2" cy="2"/>
            </a:xfrm>
            <a:custGeom>
              <a:avLst/>
              <a:gdLst>
                <a:gd name="T0" fmla="*/ 0 w 5"/>
                <a:gd name="T1" fmla="*/ 0 h 5"/>
                <a:gd name="T2" fmla="*/ 5 w 5"/>
                <a:gd name="T3" fmla="*/ 5 h 5"/>
                <a:gd name="T4" fmla="*/ 0 w 5"/>
                <a:gd name="T5" fmla="*/ 0 h 5"/>
              </a:gdLst>
              <a:ahLst/>
              <a:cxnLst>
                <a:cxn ang="0">
                  <a:pos x="T0" y="T1"/>
                </a:cxn>
                <a:cxn ang="0">
                  <a:pos x="T2" y="T3"/>
                </a:cxn>
                <a:cxn ang="0">
                  <a:pos x="T4" y="T5"/>
                </a:cxn>
              </a:cxnLst>
              <a:rect l="0" t="0" r="r" b="b"/>
              <a:pathLst>
                <a:path w="5" h="5">
                  <a:moveTo>
                    <a:pt x="0" y="0"/>
                  </a:moveTo>
                  <a:lnTo>
                    <a:pt x="5"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4" name="Freeform 1434"/>
            <p:cNvSpPr>
              <a:spLocks/>
            </p:cNvSpPr>
            <p:nvPr/>
          </p:nvSpPr>
          <p:spPr bwMode="auto">
            <a:xfrm>
              <a:off x="4694" y="1782"/>
              <a:ext cx="3" cy="4"/>
            </a:xfrm>
            <a:custGeom>
              <a:avLst/>
              <a:gdLst>
                <a:gd name="T0" fmla="*/ 5 w 6"/>
                <a:gd name="T1" fmla="*/ 5 h 8"/>
                <a:gd name="T2" fmla="*/ 0 w 6"/>
                <a:gd name="T3" fmla="*/ 8 h 8"/>
                <a:gd name="T4" fmla="*/ 0 w 6"/>
                <a:gd name="T5" fmla="*/ 2 h 8"/>
                <a:gd name="T6" fmla="*/ 6 w 6"/>
                <a:gd name="T7" fmla="*/ 2 h 8"/>
                <a:gd name="T8" fmla="*/ 0 w 6"/>
                <a:gd name="T9" fmla="*/ 0 h 8"/>
                <a:gd name="T10" fmla="*/ 5 w 6"/>
                <a:gd name="T11" fmla="*/ 5 h 8"/>
              </a:gdLst>
              <a:ahLst/>
              <a:cxnLst>
                <a:cxn ang="0">
                  <a:pos x="T0" y="T1"/>
                </a:cxn>
                <a:cxn ang="0">
                  <a:pos x="T2" y="T3"/>
                </a:cxn>
                <a:cxn ang="0">
                  <a:pos x="T4" y="T5"/>
                </a:cxn>
                <a:cxn ang="0">
                  <a:pos x="T6" y="T7"/>
                </a:cxn>
                <a:cxn ang="0">
                  <a:pos x="T8" y="T9"/>
                </a:cxn>
                <a:cxn ang="0">
                  <a:pos x="T10" y="T11"/>
                </a:cxn>
              </a:cxnLst>
              <a:rect l="0" t="0" r="r" b="b"/>
              <a:pathLst>
                <a:path w="6" h="8">
                  <a:moveTo>
                    <a:pt x="5" y="5"/>
                  </a:moveTo>
                  <a:lnTo>
                    <a:pt x="0" y="8"/>
                  </a:lnTo>
                  <a:lnTo>
                    <a:pt x="0" y="2"/>
                  </a:lnTo>
                  <a:lnTo>
                    <a:pt x="6" y="2"/>
                  </a:lnTo>
                  <a:lnTo>
                    <a:pt x="0" y="0"/>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5" name="Freeform 1435"/>
            <p:cNvSpPr>
              <a:spLocks/>
            </p:cNvSpPr>
            <p:nvPr/>
          </p:nvSpPr>
          <p:spPr bwMode="auto">
            <a:xfrm>
              <a:off x="4686" y="1781"/>
              <a:ext cx="10" cy="14"/>
            </a:xfrm>
            <a:custGeom>
              <a:avLst/>
              <a:gdLst>
                <a:gd name="T0" fmla="*/ 20 w 20"/>
                <a:gd name="T1" fmla="*/ 3 h 29"/>
                <a:gd name="T2" fmla="*/ 15 w 20"/>
                <a:gd name="T3" fmla="*/ 0 h 29"/>
                <a:gd name="T4" fmla="*/ 0 w 20"/>
                <a:gd name="T5" fmla="*/ 26 h 29"/>
                <a:gd name="T6" fmla="*/ 5 w 20"/>
                <a:gd name="T7" fmla="*/ 29 h 29"/>
                <a:gd name="T8" fmla="*/ 20 w 20"/>
                <a:gd name="T9" fmla="*/ 3 h 29"/>
              </a:gdLst>
              <a:ahLst/>
              <a:cxnLst>
                <a:cxn ang="0">
                  <a:pos x="T0" y="T1"/>
                </a:cxn>
                <a:cxn ang="0">
                  <a:pos x="T2" y="T3"/>
                </a:cxn>
                <a:cxn ang="0">
                  <a:pos x="T4" y="T5"/>
                </a:cxn>
                <a:cxn ang="0">
                  <a:pos x="T6" y="T7"/>
                </a:cxn>
                <a:cxn ang="0">
                  <a:pos x="T8" y="T9"/>
                </a:cxn>
              </a:cxnLst>
              <a:rect l="0" t="0" r="r" b="b"/>
              <a:pathLst>
                <a:path w="20" h="29">
                  <a:moveTo>
                    <a:pt x="20" y="3"/>
                  </a:moveTo>
                  <a:lnTo>
                    <a:pt x="15" y="0"/>
                  </a:lnTo>
                  <a:lnTo>
                    <a:pt x="0" y="26"/>
                  </a:lnTo>
                  <a:lnTo>
                    <a:pt x="5" y="29"/>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6" name="Freeform 1436"/>
            <p:cNvSpPr>
              <a:spLocks/>
            </p:cNvSpPr>
            <p:nvPr/>
          </p:nvSpPr>
          <p:spPr bwMode="auto">
            <a:xfrm>
              <a:off x="4694" y="1781"/>
              <a:ext cx="3" cy="1"/>
            </a:xfrm>
            <a:custGeom>
              <a:avLst/>
              <a:gdLst>
                <a:gd name="T0" fmla="*/ 6 w 6"/>
                <a:gd name="T1" fmla="*/ 2 h 3"/>
                <a:gd name="T2" fmla="*/ 0 w 6"/>
                <a:gd name="T3" fmla="*/ 0 h 3"/>
                <a:gd name="T4" fmla="*/ 5 w 6"/>
                <a:gd name="T5" fmla="*/ 3 h 3"/>
                <a:gd name="T6" fmla="*/ 0 w 6"/>
                <a:gd name="T7" fmla="*/ 2 h 3"/>
                <a:gd name="T8" fmla="*/ 6 w 6"/>
                <a:gd name="T9" fmla="*/ 2 h 3"/>
              </a:gdLst>
              <a:ahLst/>
              <a:cxnLst>
                <a:cxn ang="0">
                  <a:pos x="T0" y="T1"/>
                </a:cxn>
                <a:cxn ang="0">
                  <a:pos x="T2" y="T3"/>
                </a:cxn>
                <a:cxn ang="0">
                  <a:pos x="T4" y="T5"/>
                </a:cxn>
                <a:cxn ang="0">
                  <a:pos x="T6" y="T7"/>
                </a:cxn>
                <a:cxn ang="0">
                  <a:pos x="T8" y="T9"/>
                </a:cxn>
              </a:cxnLst>
              <a:rect l="0" t="0" r="r" b="b"/>
              <a:pathLst>
                <a:path w="6" h="3">
                  <a:moveTo>
                    <a:pt x="6" y="2"/>
                  </a:moveTo>
                  <a:lnTo>
                    <a:pt x="0" y="0"/>
                  </a:lnTo>
                  <a:lnTo>
                    <a:pt x="5" y="3"/>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7" name="Freeform 1437"/>
            <p:cNvSpPr>
              <a:spLocks/>
            </p:cNvSpPr>
            <p:nvPr/>
          </p:nvSpPr>
          <p:spPr bwMode="auto">
            <a:xfrm>
              <a:off x="4686" y="1793"/>
              <a:ext cx="3" cy="2"/>
            </a:xfrm>
            <a:custGeom>
              <a:avLst/>
              <a:gdLst>
                <a:gd name="T0" fmla="*/ 0 w 6"/>
                <a:gd name="T1" fmla="*/ 0 h 3"/>
                <a:gd name="T2" fmla="*/ 0 w 6"/>
                <a:gd name="T3" fmla="*/ 1 h 3"/>
                <a:gd name="T4" fmla="*/ 6 w 6"/>
                <a:gd name="T5" fmla="*/ 1 h 3"/>
                <a:gd name="T6" fmla="*/ 5 w 6"/>
                <a:gd name="T7" fmla="*/ 3 h 3"/>
                <a:gd name="T8" fmla="*/ 0 w 6"/>
                <a:gd name="T9" fmla="*/ 0 h 3"/>
              </a:gdLst>
              <a:ahLst/>
              <a:cxnLst>
                <a:cxn ang="0">
                  <a:pos x="T0" y="T1"/>
                </a:cxn>
                <a:cxn ang="0">
                  <a:pos x="T2" y="T3"/>
                </a:cxn>
                <a:cxn ang="0">
                  <a:pos x="T4" y="T5"/>
                </a:cxn>
                <a:cxn ang="0">
                  <a:pos x="T6" y="T7"/>
                </a:cxn>
                <a:cxn ang="0">
                  <a:pos x="T8" y="T9"/>
                </a:cxn>
              </a:cxnLst>
              <a:rect l="0" t="0" r="r" b="b"/>
              <a:pathLst>
                <a:path w="6" h="3">
                  <a:moveTo>
                    <a:pt x="0" y="0"/>
                  </a:moveTo>
                  <a:lnTo>
                    <a:pt x="0" y="1"/>
                  </a:lnTo>
                  <a:lnTo>
                    <a:pt x="6" y="1"/>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8" name="Freeform 1438"/>
            <p:cNvSpPr>
              <a:spLocks/>
            </p:cNvSpPr>
            <p:nvPr/>
          </p:nvSpPr>
          <p:spPr bwMode="auto">
            <a:xfrm>
              <a:off x="4301" y="1504"/>
              <a:ext cx="310" cy="288"/>
            </a:xfrm>
            <a:custGeom>
              <a:avLst/>
              <a:gdLst>
                <a:gd name="T0" fmla="*/ 67 w 620"/>
                <a:gd name="T1" fmla="*/ 62 h 576"/>
                <a:gd name="T2" fmla="*/ 97 w 620"/>
                <a:gd name="T3" fmla="*/ 61 h 576"/>
                <a:gd name="T4" fmla="*/ 110 w 620"/>
                <a:gd name="T5" fmla="*/ 56 h 576"/>
                <a:gd name="T6" fmla="*/ 159 w 620"/>
                <a:gd name="T7" fmla="*/ 32 h 576"/>
                <a:gd name="T8" fmla="*/ 210 w 620"/>
                <a:gd name="T9" fmla="*/ 15 h 576"/>
                <a:gd name="T10" fmla="*/ 281 w 620"/>
                <a:gd name="T11" fmla="*/ 2 h 576"/>
                <a:gd name="T12" fmla="*/ 352 w 620"/>
                <a:gd name="T13" fmla="*/ 0 h 576"/>
                <a:gd name="T14" fmla="*/ 403 w 620"/>
                <a:gd name="T15" fmla="*/ 8 h 576"/>
                <a:gd name="T16" fmla="*/ 451 w 620"/>
                <a:gd name="T17" fmla="*/ 21 h 576"/>
                <a:gd name="T18" fmla="*/ 498 w 620"/>
                <a:gd name="T19" fmla="*/ 43 h 576"/>
                <a:gd name="T20" fmla="*/ 540 w 620"/>
                <a:gd name="T21" fmla="*/ 71 h 576"/>
                <a:gd name="T22" fmla="*/ 571 w 620"/>
                <a:gd name="T23" fmla="*/ 100 h 576"/>
                <a:gd name="T24" fmla="*/ 596 w 620"/>
                <a:gd name="T25" fmla="*/ 134 h 576"/>
                <a:gd name="T26" fmla="*/ 604 w 620"/>
                <a:gd name="T27" fmla="*/ 148 h 576"/>
                <a:gd name="T28" fmla="*/ 602 w 620"/>
                <a:gd name="T29" fmla="*/ 155 h 576"/>
                <a:gd name="T30" fmla="*/ 602 w 620"/>
                <a:gd name="T31" fmla="*/ 207 h 576"/>
                <a:gd name="T32" fmla="*/ 610 w 620"/>
                <a:gd name="T33" fmla="*/ 339 h 576"/>
                <a:gd name="T34" fmla="*/ 617 w 620"/>
                <a:gd name="T35" fmla="*/ 415 h 576"/>
                <a:gd name="T36" fmla="*/ 620 w 620"/>
                <a:gd name="T37" fmla="*/ 421 h 576"/>
                <a:gd name="T38" fmla="*/ 605 w 620"/>
                <a:gd name="T39" fmla="*/ 472 h 576"/>
                <a:gd name="T40" fmla="*/ 577 w 620"/>
                <a:gd name="T41" fmla="*/ 516 h 576"/>
                <a:gd name="T42" fmla="*/ 545 w 620"/>
                <a:gd name="T43" fmla="*/ 546 h 576"/>
                <a:gd name="T44" fmla="*/ 509 w 620"/>
                <a:gd name="T45" fmla="*/ 567 h 576"/>
                <a:gd name="T46" fmla="*/ 474 w 620"/>
                <a:gd name="T47" fmla="*/ 574 h 576"/>
                <a:gd name="T48" fmla="*/ 448 w 620"/>
                <a:gd name="T49" fmla="*/ 576 h 576"/>
                <a:gd name="T50" fmla="*/ 420 w 620"/>
                <a:gd name="T51" fmla="*/ 570 h 576"/>
                <a:gd name="T52" fmla="*/ 389 w 620"/>
                <a:gd name="T53" fmla="*/ 559 h 576"/>
                <a:gd name="T54" fmla="*/ 261 w 620"/>
                <a:gd name="T55" fmla="*/ 544 h 576"/>
                <a:gd name="T56" fmla="*/ 184 w 620"/>
                <a:gd name="T57" fmla="*/ 531 h 576"/>
                <a:gd name="T58" fmla="*/ 136 w 620"/>
                <a:gd name="T59" fmla="*/ 517 h 576"/>
                <a:gd name="T60" fmla="*/ 101 w 620"/>
                <a:gd name="T61" fmla="*/ 502 h 576"/>
                <a:gd name="T62" fmla="*/ 68 w 620"/>
                <a:gd name="T63" fmla="*/ 484 h 576"/>
                <a:gd name="T64" fmla="*/ 38 w 620"/>
                <a:gd name="T65" fmla="*/ 461 h 576"/>
                <a:gd name="T66" fmla="*/ 8 w 620"/>
                <a:gd name="T67" fmla="*/ 433 h 576"/>
                <a:gd name="T68" fmla="*/ 3 w 620"/>
                <a:gd name="T69" fmla="*/ 421 h 576"/>
                <a:gd name="T70" fmla="*/ 0 w 620"/>
                <a:gd name="T71" fmla="*/ 377 h 576"/>
                <a:gd name="T72" fmla="*/ 0 w 620"/>
                <a:gd name="T73" fmla="*/ 296 h 576"/>
                <a:gd name="T74" fmla="*/ 5 w 620"/>
                <a:gd name="T75" fmla="*/ 271 h 576"/>
                <a:gd name="T76" fmla="*/ 27 w 620"/>
                <a:gd name="T77" fmla="*/ 259 h 576"/>
                <a:gd name="T78" fmla="*/ 70 w 620"/>
                <a:gd name="T79" fmla="*/ 243 h 576"/>
                <a:gd name="T80" fmla="*/ 83 w 620"/>
                <a:gd name="T81" fmla="*/ 234 h 576"/>
                <a:gd name="T82" fmla="*/ 82 w 620"/>
                <a:gd name="T83" fmla="*/ 226 h 576"/>
                <a:gd name="T84" fmla="*/ 38 w 620"/>
                <a:gd name="T85" fmla="*/ 205 h 576"/>
                <a:gd name="T86" fmla="*/ 18 w 620"/>
                <a:gd name="T87" fmla="*/ 193 h 576"/>
                <a:gd name="T88" fmla="*/ 27 w 620"/>
                <a:gd name="T89" fmla="*/ 169 h 576"/>
                <a:gd name="T90" fmla="*/ 53 w 620"/>
                <a:gd name="T91" fmla="*/ 13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0" h="576">
                  <a:moveTo>
                    <a:pt x="53" y="64"/>
                  </a:moveTo>
                  <a:lnTo>
                    <a:pt x="59" y="62"/>
                  </a:lnTo>
                  <a:lnTo>
                    <a:pt x="67" y="62"/>
                  </a:lnTo>
                  <a:lnTo>
                    <a:pt x="82" y="62"/>
                  </a:lnTo>
                  <a:lnTo>
                    <a:pt x="89" y="61"/>
                  </a:lnTo>
                  <a:lnTo>
                    <a:pt x="97" y="61"/>
                  </a:lnTo>
                  <a:lnTo>
                    <a:pt x="104" y="59"/>
                  </a:lnTo>
                  <a:lnTo>
                    <a:pt x="107" y="58"/>
                  </a:lnTo>
                  <a:lnTo>
                    <a:pt x="110" y="56"/>
                  </a:lnTo>
                  <a:lnTo>
                    <a:pt x="127" y="47"/>
                  </a:lnTo>
                  <a:lnTo>
                    <a:pt x="142" y="40"/>
                  </a:lnTo>
                  <a:lnTo>
                    <a:pt x="159" y="32"/>
                  </a:lnTo>
                  <a:lnTo>
                    <a:pt x="175" y="26"/>
                  </a:lnTo>
                  <a:lnTo>
                    <a:pt x="193" y="20"/>
                  </a:lnTo>
                  <a:lnTo>
                    <a:pt x="210" y="15"/>
                  </a:lnTo>
                  <a:lnTo>
                    <a:pt x="245" y="6"/>
                  </a:lnTo>
                  <a:lnTo>
                    <a:pt x="263" y="3"/>
                  </a:lnTo>
                  <a:lnTo>
                    <a:pt x="281" y="2"/>
                  </a:lnTo>
                  <a:lnTo>
                    <a:pt x="316" y="0"/>
                  </a:lnTo>
                  <a:lnTo>
                    <a:pt x="334" y="0"/>
                  </a:lnTo>
                  <a:lnTo>
                    <a:pt x="352" y="0"/>
                  </a:lnTo>
                  <a:lnTo>
                    <a:pt x="368" y="2"/>
                  </a:lnTo>
                  <a:lnTo>
                    <a:pt x="385" y="5"/>
                  </a:lnTo>
                  <a:lnTo>
                    <a:pt x="403" y="8"/>
                  </a:lnTo>
                  <a:lnTo>
                    <a:pt x="420" y="11"/>
                  </a:lnTo>
                  <a:lnTo>
                    <a:pt x="436" y="17"/>
                  </a:lnTo>
                  <a:lnTo>
                    <a:pt x="451" y="21"/>
                  </a:lnTo>
                  <a:lnTo>
                    <a:pt x="468" y="27"/>
                  </a:lnTo>
                  <a:lnTo>
                    <a:pt x="483" y="35"/>
                  </a:lnTo>
                  <a:lnTo>
                    <a:pt x="498" y="43"/>
                  </a:lnTo>
                  <a:lnTo>
                    <a:pt x="512" y="52"/>
                  </a:lnTo>
                  <a:lnTo>
                    <a:pt x="527" y="61"/>
                  </a:lnTo>
                  <a:lnTo>
                    <a:pt x="540" y="71"/>
                  </a:lnTo>
                  <a:lnTo>
                    <a:pt x="552" y="82"/>
                  </a:lnTo>
                  <a:lnTo>
                    <a:pt x="565" y="94"/>
                  </a:lnTo>
                  <a:lnTo>
                    <a:pt x="571" y="100"/>
                  </a:lnTo>
                  <a:lnTo>
                    <a:pt x="577" y="107"/>
                  </a:lnTo>
                  <a:lnTo>
                    <a:pt x="587" y="121"/>
                  </a:lnTo>
                  <a:lnTo>
                    <a:pt x="596" y="134"/>
                  </a:lnTo>
                  <a:lnTo>
                    <a:pt x="605" y="149"/>
                  </a:lnTo>
                  <a:lnTo>
                    <a:pt x="605" y="148"/>
                  </a:lnTo>
                  <a:lnTo>
                    <a:pt x="604" y="148"/>
                  </a:lnTo>
                  <a:lnTo>
                    <a:pt x="604" y="149"/>
                  </a:lnTo>
                  <a:lnTo>
                    <a:pt x="604" y="151"/>
                  </a:lnTo>
                  <a:lnTo>
                    <a:pt x="602" y="155"/>
                  </a:lnTo>
                  <a:lnTo>
                    <a:pt x="602" y="168"/>
                  </a:lnTo>
                  <a:lnTo>
                    <a:pt x="602" y="186"/>
                  </a:lnTo>
                  <a:lnTo>
                    <a:pt x="602" y="207"/>
                  </a:lnTo>
                  <a:lnTo>
                    <a:pt x="604" y="231"/>
                  </a:lnTo>
                  <a:lnTo>
                    <a:pt x="607" y="285"/>
                  </a:lnTo>
                  <a:lnTo>
                    <a:pt x="610" y="339"/>
                  </a:lnTo>
                  <a:lnTo>
                    <a:pt x="614" y="384"/>
                  </a:lnTo>
                  <a:lnTo>
                    <a:pt x="616" y="403"/>
                  </a:lnTo>
                  <a:lnTo>
                    <a:pt x="617" y="415"/>
                  </a:lnTo>
                  <a:lnTo>
                    <a:pt x="619" y="421"/>
                  </a:lnTo>
                  <a:lnTo>
                    <a:pt x="619" y="422"/>
                  </a:lnTo>
                  <a:lnTo>
                    <a:pt x="620" y="421"/>
                  </a:lnTo>
                  <a:lnTo>
                    <a:pt x="616" y="437"/>
                  </a:lnTo>
                  <a:lnTo>
                    <a:pt x="611" y="455"/>
                  </a:lnTo>
                  <a:lnTo>
                    <a:pt x="605" y="472"/>
                  </a:lnTo>
                  <a:lnTo>
                    <a:pt x="596" y="487"/>
                  </a:lnTo>
                  <a:lnTo>
                    <a:pt x="587" y="502"/>
                  </a:lnTo>
                  <a:lnTo>
                    <a:pt x="577" y="516"/>
                  </a:lnTo>
                  <a:lnTo>
                    <a:pt x="565" y="529"/>
                  </a:lnTo>
                  <a:lnTo>
                    <a:pt x="552" y="541"/>
                  </a:lnTo>
                  <a:lnTo>
                    <a:pt x="545" y="546"/>
                  </a:lnTo>
                  <a:lnTo>
                    <a:pt x="539" y="552"/>
                  </a:lnTo>
                  <a:lnTo>
                    <a:pt x="524" y="559"/>
                  </a:lnTo>
                  <a:lnTo>
                    <a:pt x="509" y="567"/>
                  </a:lnTo>
                  <a:lnTo>
                    <a:pt x="492" y="571"/>
                  </a:lnTo>
                  <a:lnTo>
                    <a:pt x="483" y="574"/>
                  </a:lnTo>
                  <a:lnTo>
                    <a:pt x="474" y="574"/>
                  </a:lnTo>
                  <a:lnTo>
                    <a:pt x="466" y="576"/>
                  </a:lnTo>
                  <a:lnTo>
                    <a:pt x="457" y="576"/>
                  </a:lnTo>
                  <a:lnTo>
                    <a:pt x="448" y="576"/>
                  </a:lnTo>
                  <a:lnTo>
                    <a:pt x="439" y="574"/>
                  </a:lnTo>
                  <a:lnTo>
                    <a:pt x="429" y="573"/>
                  </a:lnTo>
                  <a:lnTo>
                    <a:pt x="420" y="570"/>
                  </a:lnTo>
                  <a:lnTo>
                    <a:pt x="405" y="565"/>
                  </a:lnTo>
                  <a:lnTo>
                    <a:pt x="397" y="562"/>
                  </a:lnTo>
                  <a:lnTo>
                    <a:pt x="389" y="559"/>
                  </a:lnTo>
                  <a:lnTo>
                    <a:pt x="338" y="553"/>
                  </a:lnTo>
                  <a:lnTo>
                    <a:pt x="287" y="549"/>
                  </a:lnTo>
                  <a:lnTo>
                    <a:pt x="261" y="544"/>
                  </a:lnTo>
                  <a:lnTo>
                    <a:pt x="236" y="541"/>
                  </a:lnTo>
                  <a:lnTo>
                    <a:pt x="210" y="537"/>
                  </a:lnTo>
                  <a:lnTo>
                    <a:pt x="184" y="531"/>
                  </a:lnTo>
                  <a:lnTo>
                    <a:pt x="160" y="525"/>
                  </a:lnTo>
                  <a:lnTo>
                    <a:pt x="148" y="522"/>
                  </a:lnTo>
                  <a:lnTo>
                    <a:pt x="136" y="517"/>
                  </a:lnTo>
                  <a:lnTo>
                    <a:pt x="124" y="512"/>
                  </a:lnTo>
                  <a:lnTo>
                    <a:pt x="113" y="508"/>
                  </a:lnTo>
                  <a:lnTo>
                    <a:pt x="101" y="502"/>
                  </a:lnTo>
                  <a:lnTo>
                    <a:pt x="91" y="497"/>
                  </a:lnTo>
                  <a:lnTo>
                    <a:pt x="79" y="490"/>
                  </a:lnTo>
                  <a:lnTo>
                    <a:pt x="68" y="484"/>
                  </a:lnTo>
                  <a:lnTo>
                    <a:pt x="57" y="476"/>
                  </a:lnTo>
                  <a:lnTo>
                    <a:pt x="47" y="469"/>
                  </a:lnTo>
                  <a:lnTo>
                    <a:pt x="38" y="461"/>
                  </a:lnTo>
                  <a:lnTo>
                    <a:pt x="27" y="452"/>
                  </a:lnTo>
                  <a:lnTo>
                    <a:pt x="18" y="443"/>
                  </a:lnTo>
                  <a:lnTo>
                    <a:pt x="8" y="433"/>
                  </a:lnTo>
                  <a:lnTo>
                    <a:pt x="6" y="430"/>
                  </a:lnTo>
                  <a:lnTo>
                    <a:pt x="5" y="427"/>
                  </a:lnTo>
                  <a:lnTo>
                    <a:pt x="3" y="421"/>
                  </a:lnTo>
                  <a:lnTo>
                    <a:pt x="2" y="415"/>
                  </a:lnTo>
                  <a:lnTo>
                    <a:pt x="0" y="410"/>
                  </a:lnTo>
                  <a:lnTo>
                    <a:pt x="0" y="377"/>
                  </a:lnTo>
                  <a:lnTo>
                    <a:pt x="0" y="344"/>
                  </a:lnTo>
                  <a:lnTo>
                    <a:pt x="0" y="312"/>
                  </a:lnTo>
                  <a:lnTo>
                    <a:pt x="0" y="296"/>
                  </a:lnTo>
                  <a:lnTo>
                    <a:pt x="2" y="279"/>
                  </a:lnTo>
                  <a:lnTo>
                    <a:pt x="2" y="276"/>
                  </a:lnTo>
                  <a:lnTo>
                    <a:pt x="5" y="271"/>
                  </a:lnTo>
                  <a:lnTo>
                    <a:pt x="9" y="268"/>
                  </a:lnTo>
                  <a:lnTo>
                    <a:pt x="14" y="265"/>
                  </a:lnTo>
                  <a:lnTo>
                    <a:pt x="27" y="259"/>
                  </a:lnTo>
                  <a:lnTo>
                    <a:pt x="41" y="255"/>
                  </a:lnTo>
                  <a:lnTo>
                    <a:pt x="56" y="249"/>
                  </a:lnTo>
                  <a:lnTo>
                    <a:pt x="70" y="243"/>
                  </a:lnTo>
                  <a:lnTo>
                    <a:pt x="74" y="240"/>
                  </a:lnTo>
                  <a:lnTo>
                    <a:pt x="79" y="237"/>
                  </a:lnTo>
                  <a:lnTo>
                    <a:pt x="83" y="234"/>
                  </a:lnTo>
                  <a:lnTo>
                    <a:pt x="85" y="229"/>
                  </a:lnTo>
                  <a:lnTo>
                    <a:pt x="83" y="228"/>
                  </a:lnTo>
                  <a:lnTo>
                    <a:pt x="82" y="226"/>
                  </a:lnTo>
                  <a:lnTo>
                    <a:pt x="74" y="222"/>
                  </a:lnTo>
                  <a:lnTo>
                    <a:pt x="51" y="211"/>
                  </a:lnTo>
                  <a:lnTo>
                    <a:pt x="38" y="205"/>
                  </a:lnTo>
                  <a:lnTo>
                    <a:pt x="27" y="199"/>
                  </a:lnTo>
                  <a:lnTo>
                    <a:pt x="20" y="195"/>
                  </a:lnTo>
                  <a:lnTo>
                    <a:pt x="18" y="193"/>
                  </a:lnTo>
                  <a:lnTo>
                    <a:pt x="18" y="192"/>
                  </a:lnTo>
                  <a:lnTo>
                    <a:pt x="23" y="180"/>
                  </a:lnTo>
                  <a:lnTo>
                    <a:pt x="27" y="169"/>
                  </a:lnTo>
                  <a:lnTo>
                    <a:pt x="33" y="159"/>
                  </a:lnTo>
                  <a:lnTo>
                    <a:pt x="39" y="149"/>
                  </a:lnTo>
                  <a:lnTo>
                    <a:pt x="53" y="130"/>
                  </a:lnTo>
                  <a:lnTo>
                    <a:pt x="67" y="110"/>
                  </a:lnTo>
                  <a:lnTo>
                    <a:pt x="53" y="6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59" name="Freeform 1439"/>
            <p:cNvSpPr>
              <a:spLocks/>
            </p:cNvSpPr>
            <p:nvPr/>
          </p:nvSpPr>
          <p:spPr bwMode="auto">
            <a:xfrm>
              <a:off x="4232" y="1527"/>
              <a:ext cx="140" cy="97"/>
            </a:xfrm>
            <a:custGeom>
              <a:avLst/>
              <a:gdLst>
                <a:gd name="T0" fmla="*/ 41 w 280"/>
                <a:gd name="T1" fmla="*/ 192 h 194"/>
                <a:gd name="T2" fmla="*/ 84 w 280"/>
                <a:gd name="T3" fmla="*/ 188 h 194"/>
                <a:gd name="T4" fmla="*/ 125 w 280"/>
                <a:gd name="T5" fmla="*/ 180 h 194"/>
                <a:gd name="T6" fmla="*/ 157 w 280"/>
                <a:gd name="T7" fmla="*/ 177 h 194"/>
                <a:gd name="T8" fmla="*/ 178 w 280"/>
                <a:gd name="T9" fmla="*/ 182 h 194"/>
                <a:gd name="T10" fmla="*/ 202 w 280"/>
                <a:gd name="T11" fmla="*/ 183 h 194"/>
                <a:gd name="T12" fmla="*/ 226 w 280"/>
                <a:gd name="T13" fmla="*/ 177 h 194"/>
                <a:gd name="T14" fmla="*/ 235 w 280"/>
                <a:gd name="T15" fmla="*/ 171 h 194"/>
                <a:gd name="T16" fmla="*/ 249 w 280"/>
                <a:gd name="T17" fmla="*/ 159 h 194"/>
                <a:gd name="T18" fmla="*/ 258 w 280"/>
                <a:gd name="T19" fmla="*/ 146 h 194"/>
                <a:gd name="T20" fmla="*/ 267 w 280"/>
                <a:gd name="T21" fmla="*/ 129 h 194"/>
                <a:gd name="T22" fmla="*/ 273 w 280"/>
                <a:gd name="T23" fmla="*/ 113 h 194"/>
                <a:gd name="T24" fmla="*/ 277 w 280"/>
                <a:gd name="T25" fmla="*/ 93 h 194"/>
                <a:gd name="T26" fmla="*/ 280 w 280"/>
                <a:gd name="T27" fmla="*/ 66 h 194"/>
                <a:gd name="T28" fmla="*/ 280 w 280"/>
                <a:gd name="T29" fmla="*/ 28 h 194"/>
                <a:gd name="T30" fmla="*/ 277 w 280"/>
                <a:gd name="T31" fmla="*/ 7 h 194"/>
                <a:gd name="T32" fmla="*/ 273 w 280"/>
                <a:gd name="T33" fmla="*/ 1 h 194"/>
                <a:gd name="T34" fmla="*/ 256 w 280"/>
                <a:gd name="T35" fmla="*/ 4 h 194"/>
                <a:gd name="T36" fmla="*/ 216 w 280"/>
                <a:gd name="T37" fmla="*/ 10 h 194"/>
                <a:gd name="T38" fmla="*/ 161 w 280"/>
                <a:gd name="T39" fmla="*/ 16 h 194"/>
                <a:gd name="T40" fmla="*/ 80 w 280"/>
                <a:gd name="T41" fmla="*/ 21 h 194"/>
                <a:gd name="T42" fmla="*/ 47 w 280"/>
                <a:gd name="T43" fmla="*/ 25 h 194"/>
                <a:gd name="T44" fmla="*/ 36 w 280"/>
                <a:gd name="T45" fmla="*/ 31 h 194"/>
                <a:gd name="T46" fmla="*/ 28 w 280"/>
                <a:gd name="T47" fmla="*/ 39 h 194"/>
                <a:gd name="T48" fmla="*/ 22 w 280"/>
                <a:gd name="T49" fmla="*/ 49 h 194"/>
                <a:gd name="T50" fmla="*/ 15 w 280"/>
                <a:gd name="T51" fmla="*/ 69 h 194"/>
                <a:gd name="T52" fmla="*/ 6 w 280"/>
                <a:gd name="T53" fmla="*/ 108 h 194"/>
                <a:gd name="T54" fmla="*/ 1 w 280"/>
                <a:gd name="T55" fmla="*/ 129 h 194"/>
                <a:gd name="T56" fmla="*/ 0 w 280"/>
                <a:gd name="T57" fmla="*/ 152 h 194"/>
                <a:gd name="T58" fmla="*/ 1 w 280"/>
                <a:gd name="T59" fmla="*/ 168 h 194"/>
                <a:gd name="T60" fmla="*/ 6 w 280"/>
                <a:gd name="T61" fmla="*/ 183 h 194"/>
                <a:gd name="T62" fmla="*/ 12 w 280"/>
                <a:gd name="T63" fmla="*/ 19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194">
                  <a:moveTo>
                    <a:pt x="21" y="194"/>
                  </a:moveTo>
                  <a:lnTo>
                    <a:pt x="41" y="192"/>
                  </a:lnTo>
                  <a:lnTo>
                    <a:pt x="62" y="191"/>
                  </a:lnTo>
                  <a:lnTo>
                    <a:pt x="84" y="188"/>
                  </a:lnTo>
                  <a:lnTo>
                    <a:pt x="105" y="183"/>
                  </a:lnTo>
                  <a:lnTo>
                    <a:pt x="125" y="180"/>
                  </a:lnTo>
                  <a:lnTo>
                    <a:pt x="143" y="177"/>
                  </a:lnTo>
                  <a:lnTo>
                    <a:pt x="157" y="177"/>
                  </a:lnTo>
                  <a:lnTo>
                    <a:pt x="164" y="177"/>
                  </a:lnTo>
                  <a:lnTo>
                    <a:pt x="178" y="182"/>
                  </a:lnTo>
                  <a:lnTo>
                    <a:pt x="190" y="183"/>
                  </a:lnTo>
                  <a:lnTo>
                    <a:pt x="202" y="183"/>
                  </a:lnTo>
                  <a:lnTo>
                    <a:pt x="214" y="182"/>
                  </a:lnTo>
                  <a:lnTo>
                    <a:pt x="226" y="177"/>
                  </a:lnTo>
                  <a:lnTo>
                    <a:pt x="231" y="174"/>
                  </a:lnTo>
                  <a:lnTo>
                    <a:pt x="235" y="171"/>
                  </a:lnTo>
                  <a:lnTo>
                    <a:pt x="246" y="164"/>
                  </a:lnTo>
                  <a:lnTo>
                    <a:pt x="249" y="159"/>
                  </a:lnTo>
                  <a:lnTo>
                    <a:pt x="253" y="155"/>
                  </a:lnTo>
                  <a:lnTo>
                    <a:pt x="258" y="146"/>
                  </a:lnTo>
                  <a:lnTo>
                    <a:pt x="264" y="138"/>
                  </a:lnTo>
                  <a:lnTo>
                    <a:pt x="267" y="129"/>
                  </a:lnTo>
                  <a:lnTo>
                    <a:pt x="270" y="120"/>
                  </a:lnTo>
                  <a:lnTo>
                    <a:pt x="273" y="113"/>
                  </a:lnTo>
                  <a:lnTo>
                    <a:pt x="276" y="103"/>
                  </a:lnTo>
                  <a:lnTo>
                    <a:pt x="277" y="93"/>
                  </a:lnTo>
                  <a:lnTo>
                    <a:pt x="279" y="84"/>
                  </a:lnTo>
                  <a:lnTo>
                    <a:pt x="280" y="66"/>
                  </a:lnTo>
                  <a:lnTo>
                    <a:pt x="280" y="46"/>
                  </a:lnTo>
                  <a:lnTo>
                    <a:pt x="280" y="28"/>
                  </a:lnTo>
                  <a:lnTo>
                    <a:pt x="277" y="10"/>
                  </a:lnTo>
                  <a:lnTo>
                    <a:pt x="277" y="7"/>
                  </a:lnTo>
                  <a:lnTo>
                    <a:pt x="274" y="3"/>
                  </a:lnTo>
                  <a:lnTo>
                    <a:pt x="273" y="1"/>
                  </a:lnTo>
                  <a:lnTo>
                    <a:pt x="270" y="0"/>
                  </a:lnTo>
                  <a:lnTo>
                    <a:pt x="256" y="4"/>
                  </a:lnTo>
                  <a:lnTo>
                    <a:pt x="243" y="7"/>
                  </a:lnTo>
                  <a:lnTo>
                    <a:pt x="216" y="10"/>
                  </a:lnTo>
                  <a:lnTo>
                    <a:pt x="188" y="13"/>
                  </a:lnTo>
                  <a:lnTo>
                    <a:pt x="161" y="16"/>
                  </a:lnTo>
                  <a:lnTo>
                    <a:pt x="107" y="19"/>
                  </a:lnTo>
                  <a:lnTo>
                    <a:pt x="80" y="21"/>
                  </a:lnTo>
                  <a:lnTo>
                    <a:pt x="53" y="24"/>
                  </a:lnTo>
                  <a:lnTo>
                    <a:pt x="47" y="25"/>
                  </a:lnTo>
                  <a:lnTo>
                    <a:pt x="41" y="28"/>
                  </a:lnTo>
                  <a:lnTo>
                    <a:pt x="36" y="31"/>
                  </a:lnTo>
                  <a:lnTo>
                    <a:pt x="33" y="34"/>
                  </a:lnTo>
                  <a:lnTo>
                    <a:pt x="28" y="39"/>
                  </a:lnTo>
                  <a:lnTo>
                    <a:pt x="25" y="45"/>
                  </a:lnTo>
                  <a:lnTo>
                    <a:pt x="22" y="49"/>
                  </a:lnTo>
                  <a:lnTo>
                    <a:pt x="19" y="55"/>
                  </a:lnTo>
                  <a:lnTo>
                    <a:pt x="15" y="69"/>
                  </a:lnTo>
                  <a:lnTo>
                    <a:pt x="12" y="82"/>
                  </a:lnTo>
                  <a:lnTo>
                    <a:pt x="6" y="108"/>
                  </a:lnTo>
                  <a:lnTo>
                    <a:pt x="3" y="119"/>
                  </a:lnTo>
                  <a:lnTo>
                    <a:pt x="1" y="129"/>
                  </a:lnTo>
                  <a:lnTo>
                    <a:pt x="0" y="140"/>
                  </a:lnTo>
                  <a:lnTo>
                    <a:pt x="0" y="152"/>
                  </a:lnTo>
                  <a:lnTo>
                    <a:pt x="0" y="162"/>
                  </a:lnTo>
                  <a:lnTo>
                    <a:pt x="1" y="168"/>
                  </a:lnTo>
                  <a:lnTo>
                    <a:pt x="3" y="173"/>
                  </a:lnTo>
                  <a:lnTo>
                    <a:pt x="6" y="183"/>
                  </a:lnTo>
                  <a:lnTo>
                    <a:pt x="9" y="188"/>
                  </a:lnTo>
                  <a:lnTo>
                    <a:pt x="12" y="192"/>
                  </a:lnTo>
                  <a:lnTo>
                    <a:pt x="21" y="19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0" name="Freeform 1440"/>
            <p:cNvSpPr>
              <a:spLocks/>
            </p:cNvSpPr>
            <p:nvPr/>
          </p:nvSpPr>
          <p:spPr bwMode="auto">
            <a:xfrm>
              <a:off x="4242" y="1614"/>
              <a:ext cx="73" cy="11"/>
            </a:xfrm>
            <a:custGeom>
              <a:avLst/>
              <a:gdLst>
                <a:gd name="T0" fmla="*/ 0 w 145"/>
                <a:gd name="T1" fmla="*/ 17 h 23"/>
                <a:gd name="T2" fmla="*/ 20 w 145"/>
                <a:gd name="T3" fmla="*/ 15 h 23"/>
                <a:gd name="T4" fmla="*/ 41 w 145"/>
                <a:gd name="T5" fmla="*/ 14 h 23"/>
                <a:gd name="T6" fmla="*/ 63 w 145"/>
                <a:gd name="T7" fmla="*/ 11 h 23"/>
                <a:gd name="T8" fmla="*/ 84 w 145"/>
                <a:gd name="T9" fmla="*/ 6 h 23"/>
                <a:gd name="T10" fmla="*/ 104 w 145"/>
                <a:gd name="T11" fmla="*/ 3 h 23"/>
                <a:gd name="T12" fmla="*/ 122 w 145"/>
                <a:gd name="T13" fmla="*/ 0 h 23"/>
                <a:gd name="T14" fmla="*/ 136 w 145"/>
                <a:gd name="T15" fmla="*/ 0 h 23"/>
                <a:gd name="T16" fmla="*/ 145 w 145"/>
                <a:gd name="T17" fmla="*/ 0 h 23"/>
                <a:gd name="T18" fmla="*/ 143 w 145"/>
                <a:gd name="T19" fmla="*/ 8 h 23"/>
                <a:gd name="T20" fmla="*/ 136 w 145"/>
                <a:gd name="T21" fmla="*/ 6 h 23"/>
                <a:gd name="T22" fmla="*/ 122 w 145"/>
                <a:gd name="T23" fmla="*/ 8 h 23"/>
                <a:gd name="T24" fmla="*/ 106 w 145"/>
                <a:gd name="T25" fmla="*/ 9 h 23"/>
                <a:gd name="T26" fmla="*/ 84 w 145"/>
                <a:gd name="T27" fmla="*/ 12 h 23"/>
                <a:gd name="T28" fmla="*/ 63 w 145"/>
                <a:gd name="T29" fmla="*/ 17 h 23"/>
                <a:gd name="T30" fmla="*/ 42 w 145"/>
                <a:gd name="T31" fmla="*/ 20 h 23"/>
                <a:gd name="T32" fmla="*/ 20 w 145"/>
                <a:gd name="T33" fmla="*/ 23 h 23"/>
                <a:gd name="T34" fmla="*/ 0 w 145"/>
                <a:gd name="T35" fmla="*/ 23 h 23"/>
                <a:gd name="T36" fmla="*/ 0 w 145"/>
                <a:gd name="T3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23">
                  <a:moveTo>
                    <a:pt x="0" y="17"/>
                  </a:moveTo>
                  <a:lnTo>
                    <a:pt x="20" y="15"/>
                  </a:lnTo>
                  <a:lnTo>
                    <a:pt x="41" y="14"/>
                  </a:lnTo>
                  <a:lnTo>
                    <a:pt x="63" y="11"/>
                  </a:lnTo>
                  <a:lnTo>
                    <a:pt x="84" y="6"/>
                  </a:lnTo>
                  <a:lnTo>
                    <a:pt x="104" y="3"/>
                  </a:lnTo>
                  <a:lnTo>
                    <a:pt x="122" y="0"/>
                  </a:lnTo>
                  <a:lnTo>
                    <a:pt x="136" y="0"/>
                  </a:lnTo>
                  <a:lnTo>
                    <a:pt x="145" y="0"/>
                  </a:lnTo>
                  <a:lnTo>
                    <a:pt x="143" y="8"/>
                  </a:lnTo>
                  <a:lnTo>
                    <a:pt x="136" y="6"/>
                  </a:lnTo>
                  <a:lnTo>
                    <a:pt x="122" y="8"/>
                  </a:lnTo>
                  <a:lnTo>
                    <a:pt x="106" y="9"/>
                  </a:lnTo>
                  <a:lnTo>
                    <a:pt x="84" y="12"/>
                  </a:lnTo>
                  <a:lnTo>
                    <a:pt x="63" y="17"/>
                  </a:lnTo>
                  <a:lnTo>
                    <a:pt x="42" y="20"/>
                  </a:lnTo>
                  <a:lnTo>
                    <a:pt x="20" y="23"/>
                  </a:lnTo>
                  <a:lnTo>
                    <a:pt x="0" y="23"/>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1" name="Freeform 1441"/>
            <p:cNvSpPr>
              <a:spLocks/>
            </p:cNvSpPr>
            <p:nvPr/>
          </p:nvSpPr>
          <p:spPr bwMode="auto">
            <a:xfrm>
              <a:off x="4314" y="1604"/>
              <a:ext cx="45" cy="16"/>
            </a:xfrm>
            <a:custGeom>
              <a:avLst/>
              <a:gdLst>
                <a:gd name="T0" fmla="*/ 2 w 91"/>
                <a:gd name="T1" fmla="*/ 21 h 33"/>
                <a:gd name="T2" fmla="*/ 14 w 91"/>
                <a:gd name="T3" fmla="*/ 26 h 33"/>
                <a:gd name="T4" fmla="*/ 26 w 91"/>
                <a:gd name="T5" fmla="*/ 27 h 33"/>
                <a:gd name="T6" fmla="*/ 38 w 91"/>
                <a:gd name="T7" fmla="*/ 27 h 33"/>
                <a:gd name="T8" fmla="*/ 50 w 91"/>
                <a:gd name="T9" fmla="*/ 26 h 33"/>
                <a:gd name="T10" fmla="*/ 61 w 91"/>
                <a:gd name="T11" fmla="*/ 21 h 33"/>
                <a:gd name="T12" fmla="*/ 65 w 91"/>
                <a:gd name="T13" fmla="*/ 20 h 33"/>
                <a:gd name="T14" fmla="*/ 70 w 91"/>
                <a:gd name="T15" fmla="*/ 17 h 33"/>
                <a:gd name="T16" fmla="*/ 79 w 91"/>
                <a:gd name="T17" fmla="*/ 9 h 33"/>
                <a:gd name="T18" fmla="*/ 83 w 91"/>
                <a:gd name="T19" fmla="*/ 5 h 33"/>
                <a:gd name="T20" fmla="*/ 86 w 91"/>
                <a:gd name="T21" fmla="*/ 0 h 33"/>
                <a:gd name="T22" fmla="*/ 91 w 91"/>
                <a:gd name="T23" fmla="*/ 3 h 33"/>
                <a:gd name="T24" fmla="*/ 88 w 91"/>
                <a:gd name="T25" fmla="*/ 9 h 33"/>
                <a:gd name="T26" fmla="*/ 83 w 91"/>
                <a:gd name="T27" fmla="*/ 14 h 33"/>
                <a:gd name="T28" fmla="*/ 74 w 91"/>
                <a:gd name="T29" fmla="*/ 21 h 33"/>
                <a:gd name="T30" fmla="*/ 68 w 91"/>
                <a:gd name="T31" fmla="*/ 24 h 33"/>
                <a:gd name="T32" fmla="*/ 62 w 91"/>
                <a:gd name="T33" fmla="*/ 27 h 33"/>
                <a:gd name="T34" fmla="*/ 50 w 91"/>
                <a:gd name="T35" fmla="*/ 32 h 33"/>
                <a:gd name="T36" fmla="*/ 38 w 91"/>
                <a:gd name="T37" fmla="*/ 33 h 33"/>
                <a:gd name="T38" fmla="*/ 26 w 91"/>
                <a:gd name="T39" fmla="*/ 33 h 33"/>
                <a:gd name="T40" fmla="*/ 12 w 91"/>
                <a:gd name="T41" fmla="*/ 32 h 33"/>
                <a:gd name="T42" fmla="*/ 0 w 91"/>
                <a:gd name="T43" fmla="*/ 27 h 33"/>
                <a:gd name="T44" fmla="*/ 2 w 91"/>
                <a:gd name="T4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33">
                  <a:moveTo>
                    <a:pt x="2" y="21"/>
                  </a:moveTo>
                  <a:lnTo>
                    <a:pt x="14" y="26"/>
                  </a:lnTo>
                  <a:lnTo>
                    <a:pt x="26" y="27"/>
                  </a:lnTo>
                  <a:lnTo>
                    <a:pt x="38" y="27"/>
                  </a:lnTo>
                  <a:lnTo>
                    <a:pt x="50" y="26"/>
                  </a:lnTo>
                  <a:lnTo>
                    <a:pt x="61" y="21"/>
                  </a:lnTo>
                  <a:lnTo>
                    <a:pt x="65" y="20"/>
                  </a:lnTo>
                  <a:lnTo>
                    <a:pt x="70" y="17"/>
                  </a:lnTo>
                  <a:lnTo>
                    <a:pt x="79" y="9"/>
                  </a:lnTo>
                  <a:lnTo>
                    <a:pt x="83" y="5"/>
                  </a:lnTo>
                  <a:lnTo>
                    <a:pt x="86" y="0"/>
                  </a:lnTo>
                  <a:lnTo>
                    <a:pt x="91" y="3"/>
                  </a:lnTo>
                  <a:lnTo>
                    <a:pt x="88" y="9"/>
                  </a:lnTo>
                  <a:lnTo>
                    <a:pt x="83" y="14"/>
                  </a:lnTo>
                  <a:lnTo>
                    <a:pt x="74" y="21"/>
                  </a:lnTo>
                  <a:lnTo>
                    <a:pt x="68" y="24"/>
                  </a:lnTo>
                  <a:lnTo>
                    <a:pt x="62" y="27"/>
                  </a:lnTo>
                  <a:lnTo>
                    <a:pt x="50" y="32"/>
                  </a:lnTo>
                  <a:lnTo>
                    <a:pt x="38" y="33"/>
                  </a:lnTo>
                  <a:lnTo>
                    <a:pt x="26" y="33"/>
                  </a:lnTo>
                  <a:lnTo>
                    <a:pt x="12" y="32"/>
                  </a:lnTo>
                  <a:lnTo>
                    <a:pt x="0" y="27"/>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2" name="Freeform 1442"/>
            <p:cNvSpPr>
              <a:spLocks/>
            </p:cNvSpPr>
            <p:nvPr/>
          </p:nvSpPr>
          <p:spPr bwMode="auto">
            <a:xfrm>
              <a:off x="4357" y="1531"/>
              <a:ext cx="17" cy="74"/>
            </a:xfrm>
            <a:custGeom>
              <a:avLst/>
              <a:gdLst>
                <a:gd name="T0" fmla="*/ 0 w 34"/>
                <a:gd name="T1" fmla="*/ 144 h 147"/>
                <a:gd name="T2" fmla="*/ 6 w 34"/>
                <a:gd name="T3" fmla="*/ 135 h 147"/>
                <a:gd name="T4" fmla="*/ 11 w 34"/>
                <a:gd name="T5" fmla="*/ 128 h 147"/>
                <a:gd name="T6" fmla="*/ 14 w 34"/>
                <a:gd name="T7" fmla="*/ 119 h 147"/>
                <a:gd name="T8" fmla="*/ 17 w 34"/>
                <a:gd name="T9" fmla="*/ 111 h 147"/>
                <a:gd name="T10" fmla="*/ 20 w 34"/>
                <a:gd name="T11" fmla="*/ 102 h 147"/>
                <a:gd name="T12" fmla="*/ 23 w 34"/>
                <a:gd name="T13" fmla="*/ 93 h 147"/>
                <a:gd name="T14" fmla="*/ 24 w 34"/>
                <a:gd name="T15" fmla="*/ 84 h 147"/>
                <a:gd name="T16" fmla="*/ 26 w 34"/>
                <a:gd name="T17" fmla="*/ 75 h 147"/>
                <a:gd name="T18" fmla="*/ 27 w 34"/>
                <a:gd name="T19" fmla="*/ 57 h 147"/>
                <a:gd name="T20" fmla="*/ 27 w 34"/>
                <a:gd name="T21" fmla="*/ 37 h 147"/>
                <a:gd name="T22" fmla="*/ 27 w 34"/>
                <a:gd name="T23" fmla="*/ 19 h 147"/>
                <a:gd name="T24" fmla="*/ 24 w 34"/>
                <a:gd name="T25" fmla="*/ 1 h 147"/>
                <a:gd name="T26" fmla="*/ 30 w 34"/>
                <a:gd name="T27" fmla="*/ 0 h 147"/>
                <a:gd name="T28" fmla="*/ 34 w 34"/>
                <a:gd name="T29" fmla="*/ 19 h 147"/>
                <a:gd name="T30" fmla="*/ 34 w 34"/>
                <a:gd name="T31" fmla="*/ 37 h 147"/>
                <a:gd name="T32" fmla="*/ 34 w 34"/>
                <a:gd name="T33" fmla="*/ 57 h 147"/>
                <a:gd name="T34" fmla="*/ 32 w 34"/>
                <a:gd name="T35" fmla="*/ 76 h 147"/>
                <a:gd name="T36" fmla="*/ 30 w 34"/>
                <a:gd name="T37" fmla="*/ 85 h 147"/>
                <a:gd name="T38" fmla="*/ 29 w 34"/>
                <a:gd name="T39" fmla="*/ 94 h 147"/>
                <a:gd name="T40" fmla="*/ 26 w 34"/>
                <a:gd name="T41" fmla="*/ 104 h 147"/>
                <a:gd name="T42" fmla="*/ 23 w 34"/>
                <a:gd name="T43" fmla="*/ 113 h 147"/>
                <a:gd name="T44" fmla="*/ 20 w 34"/>
                <a:gd name="T45" fmla="*/ 122 h 147"/>
                <a:gd name="T46" fmla="*/ 15 w 34"/>
                <a:gd name="T47" fmla="*/ 131 h 147"/>
                <a:gd name="T48" fmla="*/ 11 w 34"/>
                <a:gd name="T49" fmla="*/ 140 h 147"/>
                <a:gd name="T50" fmla="*/ 6 w 34"/>
                <a:gd name="T51" fmla="*/ 147 h 147"/>
                <a:gd name="T52" fmla="*/ 0 w 34"/>
                <a:gd name="T53" fmla="*/ 1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147">
                  <a:moveTo>
                    <a:pt x="0" y="144"/>
                  </a:moveTo>
                  <a:lnTo>
                    <a:pt x="6" y="135"/>
                  </a:lnTo>
                  <a:lnTo>
                    <a:pt x="11" y="128"/>
                  </a:lnTo>
                  <a:lnTo>
                    <a:pt x="14" y="119"/>
                  </a:lnTo>
                  <a:lnTo>
                    <a:pt x="17" y="111"/>
                  </a:lnTo>
                  <a:lnTo>
                    <a:pt x="20" y="102"/>
                  </a:lnTo>
                  <a:lnTo>
                    <a:pt x="23" y="93"/>
                  </a:lnTo>
                  <a:lnTo>
                    <a:pt x="24" y="84"/>
                  </a:lnTo>
                  <a:lnTo>
                    <a:pt x="26" y="75"/>
                  </a:lnTo>
                  <a:lnTo>
                    <a:pt x="27" y="57"/>
                  </a:lnTo>
                  <a:lnTo>
                    <a:pt x="27" y="37"/>
                  </a:lnTo>
                  <a:lnTo>
                    <a:pt x="27" y="19"/>
                  </a:lnTo>
                  <a:lnTo>
                    <a:pt x="24" y="1"/>
                  </a:lnTo>
                  <a:lnTo>
                    <a:pt x="30" y="0"/>
                  </a:lnTo>
                  <a:lnTo>
                    <a:pt x="34" y="19"/>
                  </a:lnTo>
                  <a:lnTo>
                    <a:pt x="34" y="37"/>
                  </a:lnTo>
                  <a:lnTo>
                    <a:pt x="34" y="57"/>
                  </a:lnTo>
                  <a:lnTo>
                    <a:pt x="32" y="76"/>
                  </a:lnTo>
                  <a:lnTo>
                    <a:pt x="30" y="85"/>
                  </a:lnTo>
                  <a:lnTo>
                    <a:pt x="29" y="94"/>
                  </a:lnTo>
                  <a:lnTo>
                    <a:pt x="26" y="104"/>
                  </a:lnTo>
                  <a:lnTo>
                    <a:pt x="23" y="113"/>
                  </a:lnTo>
                  <a:lnTo>
                    <a:pt x="20" y="122"/>
                  </a:lnTo>
                  <a:lnTo>
                    <a:pt x="15" y="131"/>
                  </a:lnTo>
                  <a:lnTo>
                    <a:pt x="11" y="140"/>
                  </a:lnTo>
                  <a:lnTo>
                    <a:pt x="6" y="147"/>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3" name="Freeform 1443"/>
            <p:cNvSpPr>
              <a:spLocks/>
            </p:cNvSpPr>
            <p:nvPr/>
          </p:nvSpPr>
          <p:spPr bwMode="auto">
            <a:xfrm>
              <a:off x="4367" y="1525"/>
              <a:ext cx="5" cy="7"/>
            </a:xfrm>
            <a:custGeom>
              <a:avLst/>
              <a:gdLst>
                <a:gd name="T0" fmla="*/ 4 w 10"/>
                <a:gd name="T1" fmla="*/ 13 h 13"/>
                <a:gd name="T2" fmla="*/ 4 w 10"/>
                <a:gd name="T3" fmla="*/ 12 h 13"/>
                <a:gd name="T4" fmla="*/ 3 w 10"/>
                <a:gd name="T5" fmla="*/ 9 h 13"/>
                <a:gd name="T6" fmla="*/ 1 w 10"/>
                <a:gd name="T7" fmla="*/ 7 h 13"/>
                <a:gd name="T8" fmla="*/ 0 w 10"/>
                <a:gd name="T9" fmla="*/ 6 h 13"/>
                <a:gd name="T10" fmla="*/ 1 w 10"/>
                <a:gd name="T11" fmla="*/ 0 h 13"/>
                <a:gd name="T12" fmla="*/ 4 w 10"/>
                <a:gd name="T13" fmla="*/ 1 h 13"/>
                <a:gd name="T14" fmla="*/ 7 w 10"/>
                <a:gd name="T15" fmla="*/ 4 h 13"/>
                <a:gd name="T16" fmla="*/ 9 w 10"/>
                <a:gd name="T17" fmla="*/ 9 h 13"/>
                <a:gd name="T18" fmla="*/ 10 w 10"/>
                <a:gd name="T19" fmla="*/ 12 h 13"/>
                <a:gd name="T20" fmla="*/ 4 w 10"/>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13"/>
                  </a:moveTo>
                  <a:lnTo>
                    <a:pt x="4" y="12"/>
                  </a:lnTo>
                  <a:lnTo>
                    <a:pt x="3" y="9"/>
                  </a:lnTo>
                  <a:lnTo>
                    <a:pt x="1" y="7"/>
                  </a:lnTo>
                  <a:lnTo>
                    <a:pt x="0" y="6"/>
                  </a:lnTo>
                  <a:lnTo>
                    <a:pt x="1" y="0"/>
                  </a:lnTo>
                  <a:lnTo>
                    <a:pt x="4" y="1"/>
                  </a:lnTo>
                  <a:lnTo>
                    <a:pt x="7" y="4"/>
                  </a:lnTo>
                  <a:lnTo>
                    <a:pt x="9" y="9"/>
                  </a:lnTo>
                  <a:lnTo>
                    <a:pt x="10" y="12"/>
                  </a:lnTo>
                  <a:lnTo>
                    <a:pt x="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4" name="Freeform 1444"/>
            <p:cNvSpPr>
              <a:spLocks/>
            </p:cNvSpPr>
            <p:nvPr/>
          </p:nvSpPr>
          <p:spPr bwMode="auto">
            <a:xfrm>
              <a:off x="4369" y="1531"/>
              <a:ext cx="3"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5" name="Freeform 1445"/>
            <p:cNvSpPr>
              <a:spLocks/>
            </p:cNvSpPr>
            <p:nvPr/>
          </p:nvSpPr>
          <p:spPr bwMode="auto">
            <a:xfrm>
              <a:off x="4258" y="1525"/>
              <a:ext cx="110" cy="15"/>
            </a:xfrm>
            <a:custGeom>
              <a:avLst/>
              <a:gdLst>
                <a:gd name="T0" fmla="*/ 220 w 220"/>
                <a:gd name="T1" fmla="*/ 6 h 30"/>
                <a:gd name="T2" fmla="*/ 207 w 220"/>
                <a:gd name="T3" fmla="*/ 10 h 30"/>
                <a:gd name="T4" fmla="*/ 193 w 220"/>
                <a:gd name="T5" fmla="*/ 13 h 30"/>
                <a:gd name="T6" fmla="*/ 165 w 220"/>
                <a:gd name="T7" fmla="*/ 16 h 30"/>
                <a:gd name="T8" fmla="*/ 137 w 220"/>
                <a:gd name="T9" fmla="*/ 19 h 30"/>
                <a:gd name="T10" fmla="*/ 110 w 220"/>
                <a:gd name="T11" fmla="*/ 22 h 30"/>
                <a:gd name="T12" fmla="*/ 56 w 220"/>
                <a:gd name="T13" fmla="*/ 25 h 30"/>
                <a:gd name="T14" fmla="*/ 29 w 220"/>
                <a:gd name="T15" fmla="*/ 27 h 30"/>
                <a:gd name="T16" fmla="*/ 2 w 220"/>
                <a:gd name="T17" fmla="*/ 30 h 30"/>
                <a:gd name="T18" fmla="*/ 0 w 220"/>
                <a:gd name="T19" fmla="*/ 24 h 30"/>
                <a:gd name="T20" fmla="*/ 27 w 220"/>
                <a:gd name="T21" fmla="*/ 21 h 30"/>
                <a:gd name="T22" fmla="*/ 56 w 220"/>
                <a:gd name="T23" fmla="*/ 19 h 30"/>
                <a:gd name="T24" fmla="*/ 110 w 220"/>
                <a:gd name="T25" fmla="*/ 16 h 30"/>
                <a:gd name="T26" fmla="*/ 136 w 220"/>
                <a:gd name="T27" fmla="*/ 13 h 30"/>
                <a:gd name="T28" fmla="*/ 163 w 220"/>
                <a:gd name="T29" fmla="*/ 10 h 30"/>
                <a:gd name="T30" fmla="*/ 192 w 220"/>
                <a:gd name="T31" fmla="*/ 7 h 30"/>
                <a:gd name="T32" fmla="*/ 204 w 220"/>
                <a:gd name="T33" fmla="*/ 4 h 30"/>
                <a:gd name="T34" fmla="*/ 219 w 220"/>
                <a:gd name="T35" fmla="*/ 0 h 30"/>
                <a:gd name="T36" fmla="*/ 220 w 220"/>
                <a:gd name="T3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30">
                  <a:moveTo>
                    <a:pt x="220" y="6"/>
                  </a:moveTo>
                  <a:lnTo>
                    <a:pt x="207" y="10"/>
                  </a:lnTo>
                  <a:lnTo>
                    <a:pt x="193" y="13"/>
                  </a:lnTo>
                  <a:lnTo>
                    <a:pt x="165" y="16"/>
                  </a:lnTo>
                  <a:lnTo>
                    <a:pt x="137" y="19"/>
                  </a:lnTo>
                  <a:lnTo>
                    <a:pt x="110" y="22"/>
                  </a:lnTo>
                  <a:lnTo>
                    <a:pt x="56" y="25"/>
                  </a:lnTo>
                  <a:lnTo>
                    <a:pt x="29" y="27"/>
                  </a:lnTo>
                  <a:lnTo>
                    <a:pt x="2" y="30"/>
                  </a:lnTo>
                  <a:lnTo>
                    <a:pt x="0" y="24"/>
                  </a:lnTo>
                  <a:lnTo>
                    <a:pt x="27" y="21"/>
                  </a:lnTo>
                  <a:lnTo>
                    <a:pt x="56" y="19"/>
                  </a:lnTo>
                  <a:lnTo>
                    <a:pt x="110" y="16"/>
                  </a:lnTo>
                  <a:lnTo>
                    <a:pt x="136" y="13"/>
                  </a:lnTo>
                  <a:lnTo>
                    <a:pt x="163" y="10"/>
                  </a:lnTo>
                  <a:lnTo>
                    <a:pt x="192" y="7"/>
                  </a:lnTo>
                  <a:lnTo>
                    <a:pt x="204" y="4"/>
                  </a:lnTo>
                  <a:lnTo>
                    <a:pt x="219" y="0"/>
                  </a:lnTo>
                  <a:lnTo>
                    <a:pt x="2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6" name="Freeform 1446"/>
            <p:cNvSpPr>
              <a:spLocks/>
            </p:cNvSpPr>
            <p:nvPr/>
          </p:nvSpPr>
          <p:spPr bwMode="auto">
            <a:xfrm>
              <a:off x="4367" y="1525"/>
              <a:ext cx="1" cy="3"/>
            </a:xfrm>
            <a:custGeom>
              <a:avLst/>
              <a:gdLst>
                <a:gd name="T0" fmla="*/ 1 w 1"/>
                <a:gd name="T1" fmla="*/ 0 h 6"/>
                <a:gd name="T2" fmla="*/ 0 w 1"/>
                <a:gd name="T3" fmla="*/ 0 h 6"/>
                <a:gd name="T4" fmla="*/ 1 w 1"/>
                <a:gd name="T5" fmla="*/ 6 h 6"/>
                <a:gd name="T6" fmla="*/ 0 w 1"/>
                <a:gd name="T7" fmla="*/ 6 h 6"/>
                <a:gd name="T8" fmla="*/ 1 w 1"/>
                <a:gd name="T9" fmla="*/ 0 h 6"/>
              </a:gdLst>
              <a:ahLst/>
              <a:cxnLst>
                <a:cxn ang="0">
                  <a:pos x="T0" y="T1"/>
                </a:cxn>
                <a:cxn ang="0">
                  <a:pos x="T2" y="T3"/>
                </a:cxn>
                <a:cxn ang="0">
                  <a:pos x="T4" y="T5"/>
                </a:cxn>
                <a:cxn ang="0">
                  <a:pos x="T6" y="T7"/>
                </a:cxn>
                <a:cxn ang="0">
                  <a:pos x="T8" y="T9"/>
                </a:cxn>
              </a:cxnLst>
              <a:rect l="0" t="0" r="r" b="b"/>
              <a:pathLst>
                <a:path w="1" h="6">
                  <a:moveTo>
                    <a:pt x="1" y="0"/>
                  </a:moveTo>
                  <a:lnTo>
                    <a:pt x="0" y="0"/>
                  </a:lnTo>
                  <a:lnTo>
                    <a:pt x="1" y="6"/>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7" name="Freeform 1447"/>
            <p:cNvSpPr>
              <a:spLocks/>
            </p:cNvSpPr>
            <p:nvPr/>
          </p:nvSpPr>
          <p:spPr bwMode="auto">
            <a:xfrm>
              <a:off x="4233" y="1537"/>
              <a:ext cx="25" cy="44"/>
            </a:xfrm>
            <a:custGeom>
              <a:avLst/>
              <a:gdLst>
                <a:gd name="T0" fmla="*/ 52 w 52"/>
                <a:gd name="T1" fmla="*/ 6 h 87"/>
                <a:gd name="T2" fmla="*/ 46 w 52"/>
                <a:gd name="T3" fmla="*/ 7 h 87"/>
                <a:gd name="T4" fmla="*/ 41 w 52"/>
                <a:gd name="T5" fmla="*/ 10 h 87"/>
                <a:gd name="T6" fmla="*/ 38 w 52"/>
                <a:gd name="T7" fmla="*/ 12 h 87"/>
                <a:gd name="T8" fmla="*/ 33 w 52"/>
                <a:gd name="T9" fmla="*/ 16 h 87"/>
                <a:gd name="T10" fmla="*/ 30 w 52"/>
                <a:gd name="T11" fmla="*/ 19 h 87"/>
                <a:gd name="T12" fmla="*/ 27 w 52"/>
                <a:gd name="T13" fmla="*/ 25 h 87"/>
                <a:gd name="T14" fmla="*/ 24 w 52"/>
                <a:gd name="T15" fmla="*/ 30 h 87"/>
                <a:gd name="T16" fmla="*/ 21 w 52"/>
                <a:gd name="T17" fmla="*/ 36 h 87"/>
                <a:gd name="T18" fmla="*/ 17 w 52"/>
                <a:gd name="T19" fmla="*/ 48 h 87"/>
                <a:gd name="T20" fmla="*/ 14 w 52"/>
                <a:gd name="T21" fmla="*/ 61 h 87"/>
                <a:gd name="T22" fmla="*/ 8 w 52"/>
                <a:gd name="T23" fmla="*/ 87 h 87"/>
                <a:gd name="T24" fmla="*/ 0 w 52"/>
                <a:gd name="T25" fmla="*/ 85 h 87"/>
                <a:gd name="T26" fmla="*/ 8 w 52"/>
                <a:gd name="T27" fmla="*/ 60 h 87"/>
                <a:gd name="T28" fmla="*/ 11 w 52"/>
                <a:gd name="T29" fmla="*/ 46 h 87"/>
                <a:gd name="T30" fmla="*/ 15 w 52"/>
                <a:gd name="T31" fmla="*/ 33 h 87"/>
                <a:gd name="T32" fmla="*/ 18 w 52"/>
                <a:gd name="T33" fmla="*/ 27 h 87"/>
                <a:gd name="T34" fmla="*/ 21 w 52"/>
                <a:gd name="T35" fmla="*/ 22 h 87"/>
                <a:gd name="T36" fmla="*/ 24 w 52"/>
                <a:gd name="T37" fmla="*/ 16 h 87"/>
                <a:gd name="T38" fmla="*/ 29 w 52"/>
                <a:gd name="T39" fmla="*/ 12 h 87"/>
                <a:gd name="T40" fmla="*/ 33 w 52"/>
                <a:gd name="T41" fmla="*/ 7 h 87"/>
                <a:gd name="T42" fmla="*/ 38 w 52"/>
                <a:gd name="T43" fmla="*/ 4 h 87"/>
                <a:gd name="T44" fmla="*/ 44 w 52"/>
                <a:gd name="T45" fmla="*/ 1 h 87"/>
                <a:gd name="T46" fmla="*/ 50 w 52"/>
                <a:gd name="T47" fmla="*/ 0 h 87"/>
                <a:gd name="T48" fmla="*/ 52 w 52"/>
                <a:gd name="T4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87">
                  <a:moveTo>
                    <a:pt x="52" y="6"/>
                  </a:moveTo>
                  <a:lnTo>
                    <a:pt x="46" y="7"/>
                  </a:lnTo>
                  <a:lnTo>
                    <a:pt x="41" y="10"/>
                  </a:lnTo>
                  <a:lnTo>
                    <a:pt x="38" y="12"/>
                  </a:lnTo>
                  <a:lnTo>
                    <a:pt x="33" y="16"/>
                  </a:lnTo>
                  <a:lnTo>
                    <a:pt x="30" y="19"/>
                  </a:lnTo>
                  <a:lnTo>
                    <a:pt x="27" y="25"/>
                  </a:lnTo>
                  <a:lnTo>
                    <a:pt x="24" y="30"/>
                  </a:lnTo>
                  <a:lnTo>
                    <a:pt x="21" y="36"/>
                  </a:lnTo>
                  <a:lnTo>
                    <a:pt x="17" y="48"/>
                  </a:lnTo>
                  <a:lnTo>
                    <a:pt x="14" y="61"/>
                  </a:lnTo>
                  <a:lnTo>
                    <a:pt x="8" y="87"/>
                  </a:lnTo>
                  <a:lnTo>
                    <a:pt x="0" y="85"/>
                  </a:lnTo>
                  <a:lnTo>
                    <a:pt x="8" y="60"/>
                  </a:lnTo>
                  <a:lnTo>
                    <a:pt x="11" y="46"/>
                  </a:lnTo>
                  <a:lnTo>
                    <a:pt x="15" y="33"/>
                  </a:lnTo>
                  <a:lnTo>
                    <a:pt x="18" y="27"/>
                  </a:lnTo>
                  <a:lnTo>
                    <a:pt x="21" y="22"/>
                  </a:lnTo>
                  <a:lnTo>
                    <a:pt x="24" y="16"/>
                  </a:lnTo>
                  <a:lnTo>
                    <a:pt x="29" y="12"/>
                  </a:lnTo>
                  <a:lnTo>
                    <a:pt x="33" y="7"/>
                  </a:lnTo>
                  <a:lnTo>
                    <a:pt x="38" y="4"/>
                  </a:lnTo>
                  <a:lnTo>
                    <a:pt x="44" y="1"/>
                  </a:lnTo>
                  <a:lnTo>
                    <a:pt x="50" y="0"/>
                  </a:lnTo>
                  <a:lnTo>
                    <a:pt x="5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8" name="Freeform 1448"/>
            <p:cNvSpPr>
              <a:spLocks/>
            </p:cNvSpPr>
            <p:nvPr/>
          </p:nvSpPr>
          <p:spPr bwMode="auto">
            <a:xfrm>
              <a:off x="4258" y="1537"/>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69" name="Freeform 1449"/>
            <p:cNvSpPr>
              <a:spLocks/>
            </p:cNvSpPr>
            <p:nvPr/>
          </p:nvSpPr>
          <p:spPr bwMode="auto">
            <a:xfrm>
              <a:off x="4230" y="1580"/>
              <a:ext cx="9" cy="44"/>
            </a:xfrm>
            <a:custGeom>
              <a:avLst/>
              <a:gdLst>
                <a:gd name="T0" fmla="*/ 14 w 20"/>
                <a:gd name="T1" fmla="*/ 2 h 88"/>
                <a:gd name="T2" fmla="*/ 11 w 20"/>
                <a:gd name="T3" fmla="*/ 13 h 88"/>
                <a:gd name="T4" fmla="*/ 9 w 20"/>
                <a:gd name="T5" fmla="*/ 23 h 88"/>
                <a:gd name="T6" fmla="*/ 8 w 20"/>
                <a:gd name="T7" fmla="*/ 34 h 88"/>
                <a:gd name="T8" fmla="*/ 8 w 20"/>
                <a:gd name="T9" fmla="*/ 46 h 88"/>
                <a:gd name="T10" fmla="*/ 8 w 20"/>
                <a:gd name="T11" fmla="*/ 56 h 88"/>
                <a:gd name="T12" fmla="*/ 9 w 20"/>
                <a:gd name="T13" fmla="*/ 61 h 88"/>
                <a:gd name="T14" fmla="*/ 11 w 20"/>
                <a:gd name="T15" fmla="*/ 65 h 88"/>
                <a:gd name="T16" fmla="*/ 14 w 20"/>
                <a:gd name="T17" fmla="*/ 76 h 88"/>
                <a:gd name="T18" fmla="*/ 17 w 20"/>
                <a:gd name="T19" fmla="*/ 80 h 88"/>
                <a:gd name="T20" fmla="*/ 20 w 20"/>
                <a:gd name="T21" fmla="*/ 85 h 88"/>
                <a:gd name="T22" fmla="*/ 15 w 20"/>
                <a:gd name="T23" fmla="*/ 88 h 88"/>
                <a:gd name="T24" fmla="*/ 11 w 20"/>
                <a:gd name="T25" fmla="*/ 83 h 88"/>
                <a:gd name="T26" fmla="*/ 8 w 20"/>
                <a:gd name="T27" fmla="*/ 79 h 88"/>
                <a:gd name="T28" fmla="*/ 5 w 20"/>
                <a:gd name="T29" fmla="*/ 68 h 88"/>
                <a:gd name="T30" fmla="*/ 3 w 20"/>
                <a:gd name="T31" fmla="*/ 62 h 88"/>
                <a:gd name="T32" fmla="*/ 2 w 20"/>
                <a:gd name="T33" fmla="*/ 56 h 88"/>
                <a:gd name="T34" fmla="*/ 0 w 20"/>
                <a:gd name="T35" fmla="*/ 46 h 88"/>
                <a:gd name="T36" fmla="*/ 2 w 20"/>
                <a:gd name="T37" fmla="*/ 34 h 88"/>
                <a:gd name="T38" fmla="*/ 2 w 20"/>
                <a:gd name="T39" fmla="*/ 23 h 88"/>
                <a:gd name="T40" fmla="*/ 5 w 20"/>
                <a:gd name="T41" fmla="*/ 11 h 88"/>
                <a:gd name="T42" fmla="*/ 6 w 20"/>
                <a:gd name="T43" fmla="*/ 0 h 88"/>
                <a:gd name="T44" fmla="*/ 14 w 20"/>
                <a:gd name="T4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88">
                  <a:moveTo>
                    <a:pt x="14" y="2"/>
                  </a:moveTo>
                  <a:lnTo>
                    <a:pt x="11" y="13"/>
                  </a:lnTo>
                  <a:lnTo>
                    <a:pt x="9" y="23"/>
                  </a:lnTo>
                  <a:lnTo>
                    <a:pt x="8" y="34"/>
                  </a:lnTo>
                  <a:lnTo>
                    <a:pt x="8" y="46"/>
                  </a:lnTo>
                  <a:lnTo>
                    <a:pt x="8" y="56"/>
                  </a:lnTo>
                  <a:lnTo>
                    <a:pt x="9" y="61"/>
                  </a:lnTo>
                  <a:lnTo>
                    <a:pt x="11" y="65"/>
                  </a:lnTo>
                  <a:lnTo>
                    <a:pt x="14" y="76"/>
                  </a:lnTo>
                  <a:lnTo>
                    <a:pt x="17" y="80"/>
                  </a:lnTo>
                  <a:lnTo>
                    <a:pt x="20" y="85"/>
                  </a:lnTo>
                  <a:lnTo>
                    <a:pt x="15" y="88"/>
                  </a:lnTo>
                  <a:lnTo>
                    <a:pt x="11" y="83"/>
                  </a:lnTo>
                  <a:lnTo>
                    <a:pt x="8" y="79"/>
                  </a:lnTo>
                  <a:lnTo>
                    <a:pt x="5" y="68"/>
                  </a:lnTo>
                  <a:lnTo>
                    <a:pt x="3" y="62"/>
                  </a:lnTo>
                  <a:lnTo>
                    <a:pt x="2" y="56"/>
                  </a:lnTo>
                  <a:lnTo>
                    <a:pt x="0" y="46"/>
                  </a:lnTo>
                  <a:lnTo>
                    <a:pt x="2" y="34"/>
                  </a:lnTo>
                  <a:lnTo>
                    <a:pt x="2" y="23"/>
                  </a:lnTo>
                  <a:lnTo>
                    <a:pt x="5" y="11"/>
                  </a:lnTo>
                  <a:lnTo>
                    <a:pt x="6"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0" name="Freeform 1450"/>
            <p:cNvSpPr>
              <a:spLocks/>
            </p:cNvSpPr>
            <p:nvPr/>
          </p:nvSpPr>
          <p:spPr bwMode="auto">
            <a:xfrm>
              <a:off x="4233" y="1580"/>
              <a:ext cx="3" cy="1"/>
            </a:xfrm>
            <a:custGeom>
              <a:avLst/>
              <a:gdLst>
                <a:gd name="T0" fmla="*/ 0 w 8"/>
                <a:gd name="T1" fmla="*/ 0 h 2"/>
                <a:gd name="T2" fmla="*/ 8 w 8"/>
                <a:gd name="T3" fmla="*/ 2 h 2"/>
                <a:gd name="T4" fmla="*/ 0 w 8"/>
                <a:gd name="T5" fmla="*/ 0 h 2"/>
              </a:gdLst>
              <a:ahLst/>
              <a:cxnLst>
                <a:cxn ang="0">
                  <a:pos x="T0" y="T1"/>
                </a:cxn>
                <a:cxn ang="0">
                  <a:pos x="T2" y="T3"/>
                </a:cxn>
                <a:cxn ang="0">
                  <a:pos x="T4" y="T5"/>
                </a:cxn>
              </a:cxnLst>
              <a:rect l="0" t="0" r="r" b="b"/>
              <a:pathLst>
                <a:path w="8" h="2">
                  <a:moveTo>
                    <a:pt x="0" y="0"/>
                  </a:moveTo>
                  <a:lnTo>
                    <a:pt x="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1" name="Freeform 1451"/>
            <p:cNvSpPr>
              <a:spLocks/>
            </p:cNvSpPr>
            <p:nvPr/>
          </p:nvSpPr>
          <p:spPr bwMode="auto">
            <a:xfrm>
              <a:off x="4238" y="1622"/>
              <a:ext cx="4" cy="3"/>
            </a:xfrm>
            <a:custGeom>
              <a:avLst/>
              <a:gdLst>
                <a:gd name="T0" fmla="*/ 1 w 9"/>
                <a:gd name="T1" fmla="*/ 0 h 8"/>
                <a:gd name="T2" fmla="*/ 0 w 9"/>
                <a:gd name="T3" fmla="*/ 6 h 8"/>
                <a:gd name="T4" fmla="*/ 9 w 9"/>
                <a:gd name="T5" fmla="*/ 8 h 8"/>
                <a:gd name="T6" fmla="*/ 9 w 9"/>
                <a:gd name="T7" fmla="*/ 2 h 8"/>
                <a:gd name="T8" fmla="*/ 1 w 9"/>
                <a:gd name="T9" fmla="*/ 0 h 8"/>
              </a:gdLst>
              <a:ahLst/>
              <a:cxnLst>
                <a:cxn ang="0">
                  <a:pos x="T0" y="T1"/>
                </a:cxn>
                <a:cxn ang="0">
                  <a:pos x="T2" y="T3"/>
                </a:cxn>
                <a:cxn ang="0">
                  <a:pos x="T4" y="T5"/>
                </a:cxn>
                <a:cxn ang="0">
                  <a:pos x="T6" y="T7"/>
                </a:cxn>
                <a:cxn ang="0">
                  <a:pos x="T8" y="T9"/>
                </a:cxn>
              </a:cxnLst>
              <a:rect l="0" t="0" r="r" b="b"/>
              <a:pathLst>
                <a:path w="9" h="8">
                  <a:moveTo>
                    <a:pt x="1" y="0"/>
                  </a:moveTo>
                  <a:lnTo>
                    <a:pt x="0" y="6"/>
                  </a:lnTo>
                  <a:lnTo>
                    <a:pt x="9" y="8"/>
                  </a:lnTo>
                  <a:lnTo>
                    <a:pt x="9"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2" name="Freeform 1452"/>
            <p:cNvSpPr>
              <a:spLocks/>
            </p:cNvSpPr>
            <p:nvPr/>
          </p:nvSpPr>
          <p:spPr bwMode="auto">
            <a:xfrm>
              <a:off x="4237" y="1622"/>
              <a:ext cx="2" cy="3"/>
            </a:xfrm>
            <a:custGeom>
              <a:avLst/>
              <a:gdLst>
                <a:gd name="T0" fmla="*/ 0 w 5"/>
                <a:gd name="T1" fmla="*/ 5 h 6"/>
                <a:gd name="T2" fmla="*/ 0 w 5"/>
                <a:gd name="T3" fmla="*/ 6 h 6"/>
                <a:gd name="T4" fmla="*/ 2 w 5"/>
                <a:gd name="T5" fmla="*/ 6 h 6"/>
                <a:gd name="T6" fmla="*/ 3 w 5"/>
                <a:gd name="T7" fmla="*/ 0 h 6"/>
                <a:gd name="T8" fmla="*/ 5 w 5"/>
                <a:gd name="T9" fmla="*/ 2 h 6"/>
                <a:gd name="T10" fmla="*/ 0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0" y="5"/>
                  </a:moveTo>
                  <a:lnTo>
                    <a:pt x="0" y="6"/>
                  </a:lnTo>
                  <a:lnTo>
                    <a:pt x="2" y="6"/>
                  </a:lnTo>
                  <a:lnTo>
                    <a:pt x="3" y="0"/>
                  </a:lnTo>
                  <a:lnTo>
                    <a:pt x="5"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3" name="Freeform 1453"/>
            <p:cNvSpPr>
              <a:spLocks/>
            </p:cNvSpPr>
            <p:nvPr/>
          </p:nvSpPr>
          <p:spPr bwMode="auto">
            <a:xfrm>
              <a:off x="4242" y="1622"/>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4" name="Freeform 1454"/>
            <p:cNvSpPr>
              <a:spLocks/>
            </p:cNvSpPr>
            <p:nvPr/>
          </p:nvSpPr>
          <p:spPr bwMode="auto">
            <a:xfrm>
              <a:off x="4233" y="1617"/>
              <a:ext cx="133" cy="106"/>
            </a:xfrm>
            <a:custGeom>
              <a:avLst/>
              <a:gdLst>
                <a:gd name="T0" fmla="*/ 39 w 265"/>
                <a:gd name="T1" fmla="*/ 204 h 211"/>
                <a:gd name="T2" fmla="*/ 38 w 265"/>
                <a:gd name="T3" fmla="*/ 204 h 211"/>
                <a:gd name="T4" fmla="*/ 113 w 265"/>
                <a:gd name="T5" fmla="*/ 210 h 211"/>
                <a:gd name="T6" fmla="*/ 149 w 265"/>
                <a:gd name="T7" fmla="*/ 211 h 211"/>
                <a:gd name="T8" fmla="*/ 169 w 265"/>
                <a:gd name="T9" fmla="*/ 211 h 211"/>
                <a:gd name="T10" fmla="*/ 187 w 265"/>
                <a:gd name="T11" fmla="*/ 211 h 211"/>
                <a:gd name="T12" fmla="*/ 199 w 265"/>
                <a:gd name="T13" fmla="*/ 210 h 211"/>
                <a:gd name="T14" fmla="*/ 205 w 265"/>
                <a:gd name="T15" fmla="*/ 208 h 211"/>
                <a:gd name="T16" fmla="*/ 210 w 265"/>
                <a:gd name="T17" fmla="*/ 205 h 211"/>
                <a:gd name="T18" fmla="*/ 220 w 265"/>
                <a:gd name="T19" fmla="*/ 201 h 211"/>
                <a:gd name="T20" fmla="*/ 229 w 265"/>
                <a:gd name="T21" fmla="*/ 193 h 211"/>
                <a:gd name="T22" fmla="*/ 237 w 265"/>
                <a:gd name="T23" fmla="*/ 186 h 211"/>
                <a:gd name="T24" fmla="*/ 243 w 265"/>
                <a:gd name="T25" fmla="*/ 175 h 211"/>
                <a:gd name="T26" fmla="*/ 249 w 265"/>
                <a:gd name="T27" fmla="*/ 164 h 211"/>
                <a:gd name="T28" fmla="*/ 253 w 265"/>
                <a:gd name="T29" fmla="*/ 154 h 211"/>
                <a:gd name="T30" fmla="*/ 258 w 265"/>
                <a:gd name="T31" fmla="*/ 142 h 211"/>
                <a:gd name="T32" fmla="*/ 261 w 265"/>
                <a:gd name="T33" fmla="*/ 130 h 211"/>
                <a:gd name="T34" fmla="*/ 262 w 265"/>
                <a:gd name="T35" fmla="*/ 116 h 211"/>
                <a:gd name="T36" fmla="*/ 264 w 265"/>
                <a:gd name="T37" fmla="*/ 104 h 211"/>
                <a:gd name="T38" fmla="*/ 265 w 265"/>
                <a:gd name="T39" fmla="*/ 91 h 211"/>
                <a:gd name="T40" fmla="*/ 264 w 265"/>
                <a:gd name="T41" fmla="*/ 79 h 211"/>
                <a:gd name="T42" fmla="*/ 264 w 265"/>
                <a:gd name="T43" fmla="*/ 67 h 211"/>
                <a:gd name="T44" fmla="*/ 262 w 265"/>
                <a:gd name="T45" fmla="*/ 55 h 211"/>
                <a:gd name="T46" fmla="*/ 261 w 265"/>
                <a:gd name="T47" fmla="*/ 45 h 211"/>
                <a:gd name="T48" fmla="*/ 258 w 265"/>
                <a:gd name="T49" fmla="*/ 36 h 211"/>
                <a:gd name="T50" fmla="*/ 255 w 265"/>
                <a:gd name="T51" fmla="*/ 26 h 211"/>
                <a:gd name="T52" fmla="*/ 250 w 265"/>
                <a:gd name="T53" fmla="*/ 17 h 211"/>
                <a:gd name="T54" fmla="*/ 244 w 265"/>
                <a:gd name="T55" fmla="*/ 9 h 211"/>
                <a:gd name="T56" fmla="*/ 238 w 265"/>
                <a:gd name="T57" fmla="*/ 3 h 211"/>
                <a:gd name="T58" fmla="*/ 234 w 265"/>
                <a:gd name="T59" fmla="*/ 0 h 211"/>
                <a:gd name="T60" fmla="*/ 229 w 265"/>
                <a:gd name="T61" fmla="*/ 0 h 211"/>
                <a:gd name="T62" fmla="*/ 225 w 265"/>
                <a:gd name="T63" fmla="*/ 0 h 211"/>
                <a:gd name="T64" fmla="*/ 220 w 265"/>
                <a:gd name="T65" fmla="*/ 0 h 211"/>
                <a:gd name="T66" fmla="*/ 214 w 265"/>
                <a:gd name="T67" fmla="*/ 3 h 211"/>
                <a:gd name="T68" fmla="*/ 208 w 265"/>
                <a:gd name="T69" fmla="*/ 5 h 211"/>
                <a:gd name="T70" fmla="*/ 196 w 265"/>
                <a:gd name="T71" fmla="*/ 12 h 211"/>
                <a:gd name="T72" fmla="*/ 184 w 265"/>
                <a:gd name="T73" fmla="*/ 18 h 211"/>
                <a:gd name="T74" fmla="*/ 178 w 265"/>
                <a:gd name="T75" fmla="*/ 21 h 211"/>
                <a:gd name="T76" fmla="*/ 172 w 265"/>
                <a:gd name="T77" fmla="*/ 24 h 211"/>
                <a:gd name="T78" fmla="*/ 148 w 265"/>
                <a:gd name="T79" fmla="*/ 32 h 211"/>
                <a:gd name="T80" fmla="*/ 124 w 265"/>
                <a:gd name="T81" fmla="*/ 39 h 211"/>
                <a:gd name="T82" fmla="*/ 75 w 265"/>
                <a:gd name="T83" fmla="*/ 53 h 211"/>
                <a:gd name="T84" fmla="*/ 48 w 265"/>
                <a:gd name="T85" fmla="*/ 58 h 211"/>
                <a:gd name="T86" fmla="*/ 21 w 265"/>
                <a:gd name="T87" fmla="*/ 64 h 211"/>
                <a:gd name="T88" fmla="*/ 13 w 265"/>
                <a:gd name="T89" fmla="*/ 68 h 211"/>
                <a:gd name="T90" fmla="*/ 7 w 265"/>
                <a:gd name="T91" fmla="*/ 76 h 211"/>
                <a:gd name="T92" fmla="*/ 4 w 265"/>
                <a:gd name="T93" fmla="*/ 83 h 211"/>
                <a:gd name="T94" fmla="*/ 1 w 265"/>
                <a:gd name="T95" fmla="*/ 91 h 211"/>
                <a:gd name="T96" fmla="*/ 0 w 265"/>
                <a:gd name="T97" fmla="*/ 98 h 211"/>
                <a:gd name="T98" fmla="*/ 0 w 265"/>
                <a:gd name="T99" fmla="*/ 104 h 211"/>
                <a:gd name="T100" fmla="*/ 0 w 265"/>
                <a:gd name="T101" fmla="*/ 113 h 211"/>
                <a:gd name="T102" fmla="*/ 0 w 265"/>
                <a:gd name="T103" fmla="*/ 130 h 211"/>
                <a:gd name="T104" fmla="*/ 1 w 265"/>
                <a:gd name="T105" fmla="*/ 139 h 211"/>
                <a:gd name="T106" fmla="*/ 3 w 265"/>
                <a:gd name="T107" fmla="*/ 149 h 211"/>
                <a:gd name="T108" fmla="*/ 4 w 265"/>
                <a:gd name="T109" fmla="*/ 160 h 211"/>
                <a:gd name="T110" fmla="*/ 7 w 265"/>
                <a:gd name="T111" fmla="*/ 171 h 211"/>
                <a:gd name="T112" fmla="*/ 12 w 265"/>
                <a:gd name="T113" fmla="*/ 180 h 211"/>
                <a:gd name="T114" fmla="*/ 18 w 265"/>
                <a:gd name="T115" fmla="*/ 189 h 211"/>
                <a:gd name="T116" fmla="*/ 24 w 265"/>
                <a:gd name="T117" fmla="*/ 198 h 211"/>
                <a:gd name="T118" fmla="*/ 31 w 265"/>
                <a:gd name="T119" fmla="*/ 204 h 211"/>
                <a:gd name="T120" fmla="*/ 39 w 265"/>
                <a:gd name="T121" fmla="*/ 20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211">
                  <a:moveTo>
                    <a:pt x="39" y="204"/>
                  </a:moveTo>
                  <a:lnTo>
                    <a:pt x="38" y="204"/>
                  </a:lnTo>
                  <a:lnTo>
                    <a:pt x="113" y="210"/>
                  </a:lnTo>
                  <a:lnTo>
                    <a:pt x="149" y="211"/>
                  </a:lnTo>
                  <a:lnTo>
                    <a:pt x="169" y="211"/>
                  </a:lnTo>
                  <a:lnTo>
                    <a:pt x="187" y="211"/>
                  </a:lnTo>
                  <a:lnTo>
                    <a:pt x="199" y="210"/>
                  </a:lnTo>
                  <a:lnTo>
                    <a:pt x="205" y="208"/>
                  </a:lnTo>
                  <a:lnTo>
                    <a:pt x="210" y="205"/>
                  </a:lnTo>
                  <a:lnTo>
                    <a:pt x="220" y="201"/>
                  </a:lnTo>
                  <a:lnTo>
                    <a:pt x="229" y="193"/>
                  </a:lnTo>
                  <a:lnTo>
                    <a:pt x="237" y="186"/>
                  </a:lnTo>
                  <a:lnTo>
                    <a:pt x="243" y="175"/>
                  </a:lnTo>
                  <a:lnTo>
                    <a:pt x="249" y="164"/>
                  </a:lnTo>
                  <a:lnTo>
                    <a:pt x="253" y="154"/>
                  </a:lnTo>
                  <a:lnTo>
                    <a:pt x="258" y="142"/>
                  </a:lnTo>
                  <a:lnTo>
                    <a:pt x="261" y="130"/>
                  </a:lnTo>
                  <a:lnTo>
                    <a:pt x="262" y="116"/>
                  </a:lnTo>
                  <a:lnTo>
                    <a:pt x="264" y="104"/>
                  </a:lnTo>
                  <a:lnTo>
                    <a:pt x="265" y="91"/>
                  </a:lnTo>
                  <a:lnTo>
                    <a:pt x="264" y="79"/>
                  </a:lnTo>
                  <a:lnTo>
                    <a:pt x="264" y="67"/>
                  </a:lnTo>
                  <a:lnTo>
                    <a:pt x="262" y="55"/>
                  </a:lnTo>
                  <a:lnTo>
                    <a:pt x="261" y="45"/>
                  </a:lnTo>
                  <a:lnTo>
                    <a:pt x="258" y="36"/>
                  </a:lnTo>
                  <a:lnTo>
                    <a:pt x="255" y="26"/>
                  </a:lnTo>
                  <a:lnTo>
                    <a:pt x="250" y="17"/>
                  </a:lnTo>
                  <a:lnTo>
                    <a:pt x="244" y="9"/>
                  </a:lnTo>
                  <a:lnTo>
                    <a:pt x="238" y="3"/>
                  </a:lnTo>
                  <a:lnTo>
                    <a:pt x="234" y="0"/>
                  </a:lnTo>
                  <a:lnTo>
                    <a:pt x="229" y="0"/>
                  </a:lnTo>
                  <a:lnTo>
                    <a:pt x="225" y="0"/>
                  </a:lnTo>
                  <a:lnTo>
                    <a:pt x="220" y="0"/>
                  </a:lnTo>
                  <a:lnTo>
                    <a:pt x="214" y="3"/>
                  </a:lnTo>
                  <a:lnTo>
                    <a:pt x="208" y="5"/>
                  </a:lnTo>
                  <a:lnTo>
                    <a:pt x="196" y="12"/>
                  </a:lnTo>
                  <a:lnTo>
                    <a:pt x="184" y="18"/>
                  </a:lnTo>
                  <a:lnTo>
                    <a:pt x="178" y="21"/>
                  </a:lnTo>
                  <a:lnTo>
                    <a:pt x="172" y="24"/>
                  </a:lnTo>
                  <a:lnTo>
                    <a:pt x="148" y="32"/>
                  </a:lnTo>
                  <a:lnTo>
                    <a:pt x="124" y="39"/>
                  </a:lnTo>
                  <a:lnTo>
                    <a:pt x="75" y="53"/>
                  </a:lnTo>
                  <a:lnTo>
                    <a:pt x="48" y="58"/>
                  </a:lnTo>
                  <a:lnTo>
                    <a:pt x="21" y="64"/>
                  </a:lnTo>
                  <a:lnTo>
                    <a:pt x="13" y="68"/>
                  </a:lnTo>
                  <a:lnTo>
                    <a:pt x="7" y="76"/>
                  </a:lnTo>
                  <a:lnTo>
                    <a:pt x="4" y="83"/>
                  </a:lnTo>
                  <a:lnTo>
                    <a:pt x="1" y="91"/>
                  </a:lnTo>
                  <a:lnTo>
                    <a:pt x="0" y="98"/>
                  </a:lnTo>
                  <a:lnTo>
                    <a:pt x="0" y="104"/>
                  </a:lnTo>
                  <a:lnTo>
                    <a:pt x="0" y="113"/>
                  </a:lnTo>
                  <a:lnTo>
                    <a:pt x="0" y="130"/>
                  </a:lnTo>
                  <a:lnTo>
                    <a:pt x="1" y="139"/>
                  </a:lnTo>
                  <a:lnTo>
                    <a:pt x="3" y="149"/>
                  </a:lnTo>
                  <a:lnTo>
                    <a:pt x="4" y="160"/>
                  </a:lnTo>
                  <a:lnTo>
                    <a:pt x="7" y="171"/>
                  </a:lnTo>
                  <a:lnTo>
                    <a:pt x="12" y="180"/>
                  </a:lnTo>
                  <a:lnTo>
                    <a:pt x="18" y="189"/>
                  </a:lnTo>
                  <a:lnTo>
                    <a:pt x="24" y="198"/>
                  </a:lnTo>
                  <a:lnTo>
                    <a:pt x="31" y="204"/>
                  </a:lnTo>
                  <a:lnTo>
                    <a:pt x="39" y="20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5" name="Freeform 1455"/>
            <p:cNvSpPr>
              <a:spLocks/>
            </p:cNvSpPr>
            <p:nvPr/>
          </p:nvSpPr>
          <p:spPr bwMode="auto">
            <a:xfrm>
              <a:off x="4252" y="1717"/>
              <a:ext cx="75" cy="7"/>
            </a:xfrm>
            <a:custGeom>
              <a:avLst/>
              <a:gdLst>
                <a:gd name="T0" fmla="*/ 0 w 149"/>
                <a:gd name="T1" fmla="*/ 0 h 13"/>
                <a:gd name="T2" fmla="*/ 75 w 149"/>
                <a:gd name="T3" fmla="*/ 6 h 13"/>
                <a:gd name="T4" fmla="*/ 111 w 149"/>
                <a:gd name="T5" fmla="*/ 7 h 13"/>
                <a:gd name="T6" fmla="*/ 131 w 149"/>
                <a:gd name="T7" fmla="*/ 7 h 13"/>
                <a:gd name="T8" fmla="*/ 149 w 149"/>
                <a:gd name="T9" fmla="*/ 7 h 13"/>
                <a:gd name="T10" fmla="*/ 149 w 149"/>
                <a:gd name="T11" fmla="*/ 13 h 13"/>
                <a:gd name="T12" fmla="*/ 131 w 149"/>
                <a:gd name="T13" fmla="*/ 13 h 13"/>
                <a:gd name="T14" fmla="*/ 111 w 149"/>
                <a:gd name="T15" fmla="*/ 13 h 13"/>
                <a:gd name="T16" fmla="*/ 75 w 149"/>
                <a:gd name="T17" fmla="*/ 12 h 13"/>
                <a:gd name="T18" fmla="*/ 0 w 149"/>
                <a:gd name="T19" fmla="*/ 6 h 13"/>
                <a:gd name="T20" fmla="*/ 0 w 149"/>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13">
                  <a:moveTo>
                    <a:pt x="0" y="0"/>
                  </a:moveTo>
                  <a:lnTo>
                    <a:pt x="75" y="6"/>
                  </a:lnTo>
                  <a:lnTo>
                    <a:pt x="111" y="7"/>
                  </a:lnTo>
                  <a:lnTo>
                    <a:pt x="131" y="7"/>
                  </a:lnTo>
                  <a:lnTo>
                    <a:pt x="149" y="7"/>
                  </a:lnTo>
                  <a:lnTo>
                    <a:pt x="149" y="13"/>
                  </a:lnTo>
                  <a:lnTo>
                    <a:pt x="131" y="13"/>
                  </a:lnTo>
                  <a:lnTo>
                    <a:pt x="111" y="13"/>
                  </a:lnTo>
                  <a:lnTo>
                    <a:pt x="75" y="12"/>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6" name="Freeform 1456"/>
            <p:cNvSpPr>
              <a:spLocks/>
            </p:cNvSpPr>
            <p:nvPr/>
          </p:nvSpPr>
          <p:spPr bwMode="auto">
            <a:xfrm>
              <a:off x="4252" y="1717"/>
              <a:ext cx="1" cy="3"/>
            </a:xfrm>
            <a:custGeom>
              <a:avLst/>
              <a:gdLst>
                <a:gd name="T0" fmla="*/ 0 h 6"/>
                <a:gd name="T1" fmla="*/ 6 h 6"/>
                <a:gd name="T2" fmla="*/ 0 h 6"/>
                <a:gd name="T3" fmla="*/ 6 h 6"/>
                <a:gd name="T4" fmla="*/ 0 h 6"/>
              </a:gdLst>
              <a:ahLst/>
              <a:cxnLst>
                <a:cxn ang="0">
                  <a:pos x="0" y="T0"/>
                </a:cxn>
                <a:cxn ang="0">
                  <a:pos x="0" y="T1"/>
                </a:cxn>
                <a:cxn ang="0">
                  <a:pos x="0" y="T2"/>
                </a:cxn>
                <a:cxn ang="0">
                  <a:pos x="0" y="T3"/>
                </a:cxn>
                <a:cxn ang="0">
                  <a:pos x="0" y="T4"/>
                </a:cxn>
              </a:cxnLst>
              <a:rect l="0" t="0" r="r" b="b"/>
              <a:pathLst>
                <a:path h="6">
                  <a:moveTo>
                    <a:pt x="0" y="0"/>
                  </a:moveTo>
                  <a:lnTo>
                    <a:pt x="0" y="6"/>
                  </a:lnTo>
                  <a:lnTo>
                    <a:pt x="0" y="0"/>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7" name="Freeform 1457"/>
            <p:cNvSpPr>
              <a:spLocks/>
            </p:cNvSpPr>
            <p:nvPr/>
          </p:nvSpPr>
          <p:spPr bwMode="auto">
            <a:xfrm>
              <a:off x="4327" y="1644"/>
              <a:ext cx="41" cy="80"/>
            </a:xfrm>
            <a:custGeom>
              <a:avLst/>
              <a:gdLst>
                <a:gd name="T0" fmla="*/ 0 w 81"/>
                <a:gd name="T1" fmla="*/ 153 h 159"/>
                <a:gd name="T2" fmla="*/ 12 w 81"/>
                <a:gd name="T3" fmla="*/ 152 h 159"/>
                <a:gd name="T4" fmla="*/ 17 w 81"/>
                <a:gd name="T5" fmla="*/ 150 h 159"/>
                <a:gd name="T6" fmla="*/ 21 w 81"/>
                <a:gd name="T7" fmla="*/ 149 h 159"/>
                <a:gd name="T8" fmla="*/ 32 w 81"/>
                <a:gd name="T9" fmla="*/ 143 h 159"/>
                <a:gd name="T10" fmla="*/ 39 w 81"/>
                <a:gd name="T11" fmla="*/ 137 h 159"/>
                <a:gd name="T12" fmla="*/ 47 w 81"/>
                <a:gd name="T13" fmla="*/ 128 h 159"/>
                <a:gd name="T14" fmla="*/ 53 w 81"/>
                <a:gd name="T15" fmla="*/ 119 h 159"/>
                <a:gd name="T16" fmla="*/ 59 w 81"/>
                <a:gd name="T17" fmla="*/ 108 h 159"/>
                <a:gd name="T18" fmla="*/ 63 w 81"/>
                <a:gd name="T19" fmla="*/ 97 h 159"/>
                <a:gd name="T20" fmla="*/ 68 w 81"/>
                <a:gd name="T21" fmla="*/ 85 h 159"/>
                <a:gd name="T22" fmla="*/ 71 w 81"/>
                <a:gd name="T23" fmla="*/ 73 h 159"/>
                <a:gd name="T24" fmla="*/ 72 w 81"/>
                <a:gd name="T25" fmla="*/ 61 h 159"/>
                <a:gd name="T26" fmla="*/ 74 w 81"/>
                <a:gd name="T27" fmla="*/ 48 h 159"/>
                <a:gd name="T28" fmla="*/ 75 w 81"/>
                <a:gd name="T29" fmla="*/ 36 h 159"/>
                <a:gd name="T30" fmla="*/ 74 w 81"/>
                <a:gd name="T31" fmla="*/ 24 h 159"/>
                <a:gd name="T32" fmla="*/ 74 w 81"/>
                <a:gd name="T33" fmla="*/ 12 h 159"/>
                <a:gd name="T34" fmla="*/ 72 w 81"/>
                <a:gd name="T35" fmla="*/ 0 h 159"/>
                <a:gd name="T36" fmla="*/ 78 w 81"/>
                <a:gd name="T37" fmla="*/ 0 h 159"/>
                <a:gd name="T38" fmla="*/ 80 w 81"/>
                <a:gd name="T39" fmla="*/ 10 h 159"/>
                <a:gd name="T40" fmla="*/ 80 w 81"/>
                <a:gd name="T41" fmla="*/ 24 h 159"/>
                <a:gd name="T42" fmla="*/ 81 w 81"/>
                <a:gd name="T43" fmla="*/ 36 h 159"/>
                <a:gd name="T44" fmla="*/ 80 w 81"/>
                <a:gd name="T45" fmla="*/ 49 h 159"/>
                <a:gd name="T46" fmla="*/ 78 w 81"/>
                <a:gd name="T47" fmla="*/ 63 h 159"/>
                <a:gd name="T48" fmla="*/ 77 w 81"/>
                <a:gd name="T49" fmla="*/ 75 h 159"/>
                <a:gd name="T50" fmla="*/ 74 w 81"/>
                <a:gd name="T51" fmla="*/ 88 h 159"/>
                <a:gd name="T52" fmla="*/ 69 w 81"/>
                <a:gd name="T53" fmla="*/ 100 h 159"/>
                <a:gd name="T54" fmla="*/ 65 w 81"/>
                <a:gd name="T55" fmla="*/ 111 h 159"/>
                <a:gd name="T56" fmla="*/ 59 w 81"/>
                <a:gd name="T57" fmla="*/ 123 h 159"/>
                <a:gd name="T58" fmla="*/ 51 w 81"/>
                <a:gd name="T59" fmla="*/ 132 h 159"/>
                <a:gd name="T60" fmla="*/ 44 w 81"/>
                <a:gd name="T61" fmla="*/ 141 h 159"/>
                <a:gd name="T62" fmla="*/ 35 w 81"/>
                <a:gd name="T63" fmla="*/ 149 h 159"/>
                <a:gd name="T64" fmla="*/ 24 w 81"/>
                <a:gd name="T65" fmla="*/ 153 h 159"/>
                <a:gd name="T66" fmla="*/ 18 w 81"/>
                <a:gd name="T67" fmla="*/ 156 h 159"/>
                <a:gd name="T68" fmla="*/ 12 w 81"/>
                <a:gd name="T69" fmla="*/ 158 h 159"/>
                <a:gd name="T70" fmla="*/ 0 w 81"/>
                <a:gd name="T71" fmla="*/ 159 h 159"/>
                <a:gd name="T72" fmla="*/ 0 w 81"/>
                <a:gd name="T73" fmla="*/ 15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59">
                  <a:moveTo>
                    <a:pt x="0" y="153"/>
                  </a:moveTo>
                  <a:lnTo>
                    <a:pt x="12" y="152"/>
                  </a:lnTo>
                  <a:lnTo>
                    <a:pt x="17" y="150"/>
                  </a:lnTo>
                  <a:lnTo>
                    <a:pt x="21" y="149"/>
                  </a:lnTo>
                  <a:lnTo>
                    <a:pt x="32" y="143"/>
                  </a:lnTo>
                  <a:lnTo>
                    <a:pt x="39" y="137"/>
                  </a:lnTo>
                  <a:lnTo>
                    <a:pt x="47" y="128"/>
                  </a:lnTo>
                  <a:lnTo>
                    <a:pt x="53" y="119"/>
                  </a:lnTo>
                  <a:lnTo>
                    <a:pt x="59" y="108"/>
                  </a:lnTo>
                  <a:lnTo>
                    <a:pt x="63" y="97"/>
                  </a:lnTo>
                  <a:lnTo>
                    <a:pt x="68" y="85"/>
                  </a:lnTo>
                  <a:lnTo>
                    <a:pt x="71" y="73"/>
                  </a:lnTo>
                  <a:lnTo>
                    <a:pt x="72" y="61"/>
                  </a:lnTo>
                  <a:lnTo>
                    <a:pt x="74" y="48"/>
                  </a:lnTo>
                  <a:lnTo>
                    <a:pt x="75" y="36"/>
                  </a:lnTo>
                  <a:lnTo>
                    <a:pt x="74" y="24"/>
                  </a:lnTo>
                  <a:lnTo>
                    <a:pt x="74" y="12"/>
                  </a:lnTo>
                  <a:lnTo>
                    <a:pt x="72" y="0"/>
                  </a:lnTo>
                  <a:lnTo>
                    <a:pt x="78" y="0"/>
                  </a:lnTo>
                  <a:lnTo>
                    <a:pt x="80" y="10"/>
                  </a:lnTo>
                  <a:lnTo>
                    <a:pt x="80" y="24"/>
                  </a:lnTo>
                  <a:lnTo>
                    <a:pt x="81" y="36"/>
                  </a:lnTo>
                  <a:lnTo>
                    <a:pt x="80" y="49"/>
                  </a:lnTo>
                  <a:lnTo>
                    <a:pt x="78" y="63"/>
                  </a:lnTo>
                  <a:lnTo>
                    <a:pt x="77" y="75"/>
                  </a:lnTo>
                  <a:lnTo>
                    <a:pt x="74" y="88"/>
                  </a:lnTo>
                  <a:lnTo>
                    <a:pt x="69" y="100"/>
                  </a:lnTo>
                  <a:lnTo>
                    <a:pt x="65" y="111"/>
                  </a:lnTo>
                  <a:lnTo>
                    <a:pt x="59" y="123"/>
                  </a:lnTo>
                  <a:lnTo>
                    <a:pt x="51" y="132"/>
                  </a:lnTo>
                  <a:lnTo>
                    <a:pt x="44" y="141"/>
                  </a:lnTo>
                  <a:lnTo>
                    <a:pt x="35" y="149"/>
                  </a:lnTo>
                  <a:lnTo>
                    <a:pt x="24" y="153"/>
                  </a:lnTo>
                  <a:lnTo>
                    <a:pt x="18" y="156"/>
                  </a:lnTo>
                  <a:lnTo>
                    <a:pt x="12" y="158"/>
                  </a:lnTo>
                  <a:lnTo>
                    <a:pt x="0" y="159"/>
                  </a:lnTo>
                  <a:lnTo>
                    <a:pt x="0"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8" name="Freeform 1458"/>
            <p:cNvSpPr>
              <a:spLocks/>
            </p:cNvSpPr>
            <p:nvPr/>
          </p:nvSpPr>
          <p:spPr bwMode="auto">
            <a:xfrm>
              <a:off x="4327" y="1721"/>
              <a:ext cx="1" cy="3"/>
            </a:xfrm>
            <a:custGeom>
              <a:avLst/>
              <a:gdLst>
                <a:gd name="T0" fmla="*/ 6 h 6"/>
                <a:gd name="T1" fmla="*/ 0 h 6"/>
                <a:gd name="T2" fmla="*/ 6 h 6"/>
              </a:gdLst>
              <a:ahLst/>
              <a:cxnLst>
                <a:cxn ang="0">
                  <a:pos x="0" y="T0"/>
                </a:cxn>
                <a:cxn ang="0">
                  <a:pos x="0" y="T1"/>
                </a:cxn>
                <a:cxn ang="0">
                  <a:pos x="0" y="T2"/>
                </a:cxn>
              </a:cxnLst>
              <a:rect l="0" t="0" r="r" b="b"/>
              <a:pathLst>
                <a:path h="6">
                  <a:moveTo>
                    <a:pt x="0" y="6"/>
                  </a:move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79" name="Freeform 1459"/>
            <p:cNvSpPr>
              <a:spLocks/>
            </p:cNvSpPr>
            <p:nvPr/>
          </p:nvSpPr>
          <p:spPr bwMode="auto">
            <a:xfrm>
              <a:off x="4343" y="1616"/>
              <a:ext cx="23" cy="28"/>
            </a:xfrm>
            <a:custGeom>
              <a:avLst/>
              <a:gdLst>
                <a:gd name="T0" fmla="*/ 40 w 46"/>
                <a:gd name="T1" fmla="*/ 58 h 58"/>
                <a:gd name="T2" fmla="*/ 39 w 46"/>
                <a:gd name="T3" fmla="*/ 50 h 58"/>
                <a:gd name="T4" fmla="*/ 36 w 46"/>
                <a:gd name="T5" fmla="*/ 41 h 58"/>
                <a:gd name="T6" fmla="*/ 33 w 46"/>
                <a:gd name="T7" fmla="*/ 30 h 58"/>
                <a:gd name="T8" fmla="*/ 28 w 46"/>
                <a:gd name="T9" fmla="*/ 21 h 58"/>
                <a:gd name="T10" fmla="*/ 24 w 46"/>
                <a:gd name="T11" fmla="*/ 14 h 58"/>
                <a:gd name="T12" fmla="*/ 16 w 46"/>
                <a:gd name="T13" fmla="*/ 8 h 58"/>
                <a:gd name="T14" fmla="*/ 13 w 46"/>
                <a:gd name="T15" fmla="*/ 6 h 58"/>
                <a:gd name="T16" fmla="*/ 10 w 46"/>
                <a:gd name="T17" fmla="*/ 6 h 58"/>
                <a:gd name="T18" fmla="*/ 6 w 46"/>
                <a:gd name="T19" fmla="*/ 6 h 58"/>
                <a:gd name="T20" fmla="*/ 1 w 46"/>
                <a:gd name="T21" fmla="*/ 6 h 58"/>
                <a:gd name="T22" fmla="*/ 0 w 46"/>
                <a:gd name="T23" fmla="*/ 0 h 58"/>
                <a:gd name="T24" fmla="*/ 6 w 46"/>
                <a:gd name="T25" fmla="*/ 0 h 58"/>
                <a:gd name="T26" fmla="*/ 10 w 46"/>
                <a:gd name="T27" fmla="*/ 0 h 58"/>
                <a:gd name="T28" fmla="*/ 15 w 46"/>
                <a:gd name="T29" fmla="*/ 0 h 58"/>
                <a:gd name="T30" fmla="*/ 21 w 46"/>
                <a:gd name="T31" fmla="*/ 3 h 58"/>
                <a:gd name="T32" fmla="*/ 28 w 46"/>
                <a:gd name="T33" fmla="*/ 9 h 58"/>
                <a:gd name="T34" fmla="*/ 34 w 46"/>
                <a:gd name="T35" fmla="*/ 18 h 58"/>
                <a:gd name="T36" fmla="*/ 39 w 46"/>
                <a:gd name="T37" fmla="*/ 29 h 58"/>
                <a:gd name="T38" fmla="*/ 42 w 46"/>
                <a:gd name="T39" fmla="*/ 38 h 58"/>
                <a:gd name="T40" fmla="*/ 45 w 46"/>
                <a:gd name="T41" fmla="*/ 48 h 58"/>
                <a:gd name="T42" fmla="*/ 46 w 46"/>
                <a:gd name="T43" fmla="*/ 56 h 58"/>
                <a:gd name="T44" fmla="*/ 40 w 46"/>
                <a:gd name="T4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58">
                  <a:moveTo>
                    <a:pt x="40" y="58"/>
                  </a:moveTo>
                  <a:lnTo>
                    <a:pt x="39" y="50"/>
                  </a:lnTo>
                  <a:lnTo>
                    <a:pt x="36" y="41"/>
                  </a:lnTo>
                  <a:lnTo>
                    <a:pt x="33" y="30"/>
                  </a:lnTo>
                  <a:lnTo>
                    <a:pt x="28" y="21"/>
                  </a:lnTo>
                  <a:lnTo>
                    <a:pt x="24" y="14"/>
                  </a:lnTo>
                  <a:lnTo>
                    <a:pt x="16" y="8"/>
                  </a:lnTo>
                  <a:lnTo>
                    <a:pt x="13" y="6"/>
                  </a:lnTo>
                  <a:lnTo>
                    <a:pt x="10" y="6"/>
                  </a:lnTo>
                  <a:lnTo>
                    <a:pt x="6" y="6"/>
                  </a:lnTo>
                  <a:lnTo>
                    <a:pt x="1" y="6"/>
                  </a:lnTo>
                  <a:lnTo>
                    <a:pt x="0" y="0"/>
                  </a:lnTo>
                  <a:lnTo>
                    <a:pt x="6" y="0"/>
                  </a:lnTo>
                  <a:lnTo>
                    <a:pt x="10" y="0"/>
                  </a:lnTo>
                  <a:lnTo>
                    <a:pt x="15" y="0"/>
                  </a:lnTo>
                  <a:lnTo>
                    <a:pt x="21" y="3"/>
                  </a:lnTo>
                  <a:lnTo>
                    <a:pt x="28" y="9"/>
                  </a:lnTo>
                  <a:lnTo>
                    <a:pt x="34" y="18"/>
                  </a:lnTo>
                  <a:lnTo>
                    <a:pt x="39" y="29"/>
                  </a:lnTo>
                  <a:lnTo>
                    <a:pt x="42" y="38"/>
                  </a:lnTo>
                  <a:lnTo>
                    <a:pt x="45" y="48"/>
                  </a:lnTo>
                  <a:lnTo>
                    <a:pt x="46" y="56"/>
                  </a:lnTo>
                  <a:lnTo>
                    <a:pt x="4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0" name="Freeform 1460"/>
            <p:cNvSpPr>
              <a:spLocks/>
            </p:cNvSpPr>
            <p:nvPr/>
          </p:nvSpPr>
          <p:spPr bwMode="auto">
            <a:xfrm>
              <a:off x="4319" y="1616"/>
              <a:ext cx="25" cy="15"/>
            </a:xfrm>
            <a:custGeom>
              <a:avLst/>
              <a:gdLst>
                <a:gd name="T0" fmla="*/ 50 w 50"/>
                <a:gd name="T1" fmla="*/ 6 h 30"/>
                <a:gd name="T2" fmla="*/ 44 w 50"/>
                <a:gd name="T3" fmla="*/ 9 h 30"/>
                <a:gd name="T4" fmla="*/ 40 w 50"/>
                <a:gd name="T5" fmla="*/ 11 h 30"/>
                <a:gd name="T6" fmla="*/ 27 w 50"/>
                <a:gd name="T7" fmla="*/ 17 h 30"/>
                <a:gd name="T8" fmla="*/ 15 w 50"/>
                <a:gd name="T9" fmla="*/ 24 h 30"/>
                <a:gd name="T10" fmla="*/ 9 w 50"/>
                <a:gd name="T11" fmla="*/ 27 h 30"/>
                <a:gd name="T12" fmla="*/ 3 w 50"/>
                <a:gd name="T13" fmla="*/ 30 h 30"/>
                <a:gd name="T14" fmla="*/ 0 w 50"/>
                <a:gd name="T15" fmla="*/ 24 h 30"/>
                <a:gd name="T16" fmla="*/ 6 w 50"/>
                <a:gd name="T17" fmla="*/ 21 h 30"/>
                <a:gd name="T18" fmla="*/ 12 w 50"/>
                <a:gd name="T19" fmla="*/ 18 h 30"/>
                <a:gd name="T20" fmla="*/ 24 w 50"/>
                <a:gd name="T21" fmla="*/ 12 h 30"/>
                <a:gd name="T22" fmla="*/ 37 w 50"/>
                <a:gd name="T23" fmla="*/ 6 h 30"/>
                <a:gd name="T24" fmla="*/ 43 w 50"/>
                <a:gd name="T25" fmla="*/ 3 h 30"/>
                <a:gd name="T26" fmla="*/ 49 w 50"/>
                <a:gd name="T27" fmla="*/ 0 h 30"/>
                <a:gd name="T28" fmla="*/ 50 w 50"/>
                <a:gd name="T29"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30">
                  <a:moveTo>
                    <a:pt x="50" y="6"/>
                  </a:moveTo>
                  <a:lnTo>
                    <a:pt x="44" y="9"/>
                  </a:lnTo>
                  <a:lnTo>
                    <a:pt x="40" y="11"/>
                  </a:lnTo>
                  <a:lnTo>
                    <a:pt x="27" y="17"/>
                  </a:lnTo>
                  <a:lnTo>
                    <a:pt x="15" y="24"/>
                  </a:lnTo>
                  <a:lnTo>
                    <a:pt x="9" y="27"/>
                  </a:lnTo>
                  <a:lnTo>
                    <a:pt x="3" y="30"/>
                  </a:lnTo>
                  <a:lnTo>
                    <a:pt x="0" y="24"/>
                  </a:lnTo>
                  <a:lnTo>
                    <a:pt x="6" y="21"/>
                  </a:lnTo>
                  <a:lnTo>
                    <a:pt x="12" y="18"/>
                  </a:lnTo>
                  <a:lnTo>
                    <a:pt x="24" y="12"/>
                  </a:lnTo>
                  <a:lnTo>
                    <a:pt x="37" y="6"/>
                  </a:lnTo>
                  <a:lnTo>
                    <a:pt x="43" y="3"/>
                  </a:lnTo>
                  <a:lnTo>
                    <a:pt x="49" y="0"/>
                  </a:lnTo>
                  <a:lnTo>
                    <a:pt x="5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1" name="Freeform 1461"/>
            <p:cNvSpPr>
              <a:spLocks/>
            </p:cNvSpPr>
            <p:nvPr/>
          </p:nvSpPr>
          <p:spPr bwMode="auto">
            <a:xfrm>
              <a:off x="4343" y="1616"/>
              <a:ext cx="1" cy="3"/>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lnTo>
                    <a:pt x="1"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2" name="Freeform 1462"/>
            <p:cNvSpPr>
              <a:spLocks/>
            </p:cNvSpPr>
            <p:nvPr/>
          </p:nvSpPr>
          <p:spPr bwMode="auto">
            <a:xfrm>
              <a:off x="4270" y="1628"/>
              <a:ext cx="50" cy="17"/>
            </a:xfrm>
            <a:custGeom>
              <a:avLst/>
              <a:gdLst>
                <a:gd name="T0" fmla="*/ 99 w 99"/>
                <a:gd name="T1" fmla="*/ 6 h 35"/>
                <a:gd name="T2" fmla="*/ 75 w 99"/>
                <a:gd name="T3" fmla="*/ 14 h 35"/>
                <a:gd name="T4" fmla="*/ 51 w 99"/>
                <a:gd name="T5" fmla="*/ 21 h 35"/>
                <a:gd name="T6" fmla="*/ 3 w 99"/>
                <a:gd name="T7" fmla="*/ 35 h 35"/>
                <a:gd name="T8" fmla="*/ 0 w 99"/>
                <a:gd name="T9" fmla="*/ 29 h 35"/>
                <a:gd name="T10" fmla="*/ 50 w 99"/>
                <a:gd name="T11" fmla="*/ 15 h 35"/>
                <a:gd name="T12" fmla="*/ 72 w 99"/>
                <a:gd name="T13" fmla="*/ 8 h 35"/>
                <a:gd name="T14" fmla="*/ 96 w 99"/>
                <a:gd name="T15" fmla="*/ 0 h 35"/>
                <a:gd name="T16" fmla="*/ 99 w 99"/>
                <a:gd name="T1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35">
                  <a:moveTo>
                    <a:pt x="99" y="6"/>
                  </a:moveTo>
                  <a:lnTo>
                    <a:pt x="75" y="14"/>
                  </a:lnTo>
                  <a:lnTo>
                    <a:pt x="51" y="21"/>
                  </a:lnTo>
                  <a:lnTo>
                    <a:pt x="3" y="35"/>
                  </a:lnTo>
                  <a:lnTo>
                    <a:pt x="0" y="29"/>
                  </a:lnTo>
                  <a:lnTo>
                    <a:pt x="50" y="15"/>
                  </a:lnTo>
                  <a:lnTo>
                    <a:pt x="72" y="8"/>
                  </a:lnTo>
                  <a:lnTo>
                    <a:pt x="96" y="0"/>
                  </a:lnTo>
                  <a:lnTo>
                    <a:pt x="9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3" name="Freeform 1463"/>
            <p:cNvSpPr>
              <a:spLocks/>
            </p:cNvSpPr>
            <p:nvPr/>
          </p:nvSpPr>
          <p:spPr bwMode="auto">
            <a:xfrm>
              <a:off x="4319" y="1628"/>
              <a:ext cx="1"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4" name="Freeform 1464"/>
            <p:cNvSpPr>
              <a:spLocks/>
            </p:cNvSpPr>
            <p:nvPr/>
          </p:nvSpPr>
          <p:spPr bwMode="auto">
            <a:xfrm>
              <a:off x="4243" y="1642"/>
              <a:ext cx="29" cy="8"/>
            </a:xfrm>
            <a:custGeom>
              <a:avLst/>
              <a:gdLst>
                <a:gd name="T0" fmla="*/ 58 w 58"/>
                <a:gd name="T1" fmla="*/ 6 h 17"/>
                <a:gd name="T2" fmla="*/ 31 w 58"/>
                <a:gd name="T3" fmla="*/ 11 h 17"/>
                <a:gd name="T4" fmla="*/ 2 w 58"/>
                <a:gd name="T5" fmla="*/ 17 h 17"/>
                <a:gd name="T6" fmla="*/ 0 w 58"/>
                <a:gd name="T7" fmla="*/ 11 h 17"/>
                <a:gd name="T8" fmla="*/ 29 w 58"/>
                <a:gd name="T9" fmla="*/ 5 h 17"/>
                <a:gd name="T10" fmla="*/ 55 w 58"/>
                <a:gd name="T11" fmla="*/ 0 h 17"/>
                <a:gd name="T12" fmla="*/ 58 w 58"/>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58" h="17">
                  <a:moveTo>
                    <a:pt x="58" y="6"/>
                  </a:moveTo>
                  <a:lnTo>
                    <a:pt x="31" y="11"/>
                  </a:lnTo>
                  <a:lnTo>
                    <a:pt x="2" y="17"/>
                  </a:lnTo>
                  <a:lnTo>
                    <a:pt x="0" y="11"/>
                  </a:lnTo>
                  <a:lnTo>
                    <a:pt x="29" y="5"/>
                  </a:lnTo>
                  <a:lnTo>
                    <a:pt x="55" y="0"/>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5" name="Freeform 1465"/>
            <p:cNvSpPr>
              <a:spLocks/>
            </p:cNvSpPr>
            <p:nvPr/>
          </p:nvSpPr>
          <p:spPr bwMode="auto">
            <a:xfrm>
              <a:off x="4270" y="1642"/>
              <a:ext cx="2" cy="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lnTo>
                    <a:pt x="0"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6" name="Freeform 1466"/>
            <p:cNvSpPr>
              <a:spLocks/>
            </p:cNvSpPr>
            <p:nvPr/>
          </p:nvSpPr>
          <p:spPr bwMode="auto">
            <a:xfrm>
              <a:off x="4239" y="1647"/>
              <a:ext cx="6" cy="6"/>
            </a:xfrm>
            <a:custGeom>
              <a:avLst/>
              <a:gdLst>
                <a:gd name="T0" fmla="*/ 10 w 10"/>
                <a:gd name="T1" fmla="*/ 6 h 10"/>
                <a:gd name="T2" fmla="*/ 3 w 10"/>
                <a:gd name="T3" fmla="*/ 10 h 10"/>
                <a:gd name="T4" fmla="*/ 0 w 10"/>
                <a:gd name="T5" fmla="*/ 6 h 10"/>
                <a:gd name="T6" fmla="*/ 6 w 10"/>
                <a:gd name="T7" fmla="*/ 0 h 10"/>
                <a:gd name="T8" fmla="*/ 10 w 10"/>
                <a:gd name="T9" fmla="*/ 6 h 10"/>
              </a:gdLst>
              <a:ahLst/>
              <a:cxnLst>
                <a:cxn ang="0">
                  <a:pos x="T0" y="T1"/>
                </a:cxn>
                <a:cxn ang="0">
                  <a:pos x="T2" y="T3"/>
                </a:cxn>
                <a:cxn ang="0">
                  <a:pos x="T4" y="T5"/>
                </a:cxn>
                <a:cxn ang="0">
                  <a:pos x="T6" y="T7"/>
                </a:cxn>
                <a:cxn ang="0">
                  <a:pos x="T8" y="T9"/>
                </a:cxn>
              </a:cxnLst>
              <a:rect l="0" t="0" r="r" b="b"/>
              <a:pathLst>
                <a:path w="10" h="10">
                  <a:moveTo>
                    <a:pt x="10" y="6"/>
                  </a:moveTo>
                  <a:lnTo>
                    <a:pt x="3" y="10"/>
                  </a:lnTo>
                  <a:lnTo>
                    <a:pt x="0" y="6"/>
                  </a:lnTo>
                  <a:lnTo>
                    <a:pt x="6" y="0"/>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7" name="Freeform 1467"/>
            <p:cNvSpPr>
              <a:spLocks/>
            </p:cNvSpPr>
            <p:nvPr/>
          </p:nvSpPr>
          <p:spPr bwMode="auto">
            <a:xfrm>
              <a:off x="4242" y="1647"/>
              <a:ext cx="3" cy="3"/>
            </a:xfrm>
            <a:custGeom>
              <a:avLst/>
              <a:gdLst>
                <a:gd name="T0" fmla="*/ 1 w 4"/>
                <a:gd name="T1" fmla="*/ 0 h 6"/>
                <a:gd name="T2" fmla="*/ 0 w 4"/>
                <a:gd name="T3" fmla="*/ 0 h 6"/>
                <a:gd name="T4" fmla="*/ 4 w 4"/>
                <a:gd name="T5" fmla="*/ 6 h 6"/>
                <a:gd name="T6" fmla="*/ 3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lnTo>
                    <a:pt x="0" y="0"/>
                  </a:lnTo>
                  <a:lnTo>
                    <a:pt x="4" y="6"/>
                  </a:lnTo>
                  <a:lnTo>
                    <a:pt x="3"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8" name="Freeform 1468"/>
            <p:cNvSpPr>
              <a:spLocks/>
            </p:cNvSpPr>
            <p:nvPr/>
          </p:nvSpPr>
          <p:spPr bwMode="auto">
            <a:xfrm>
              <a:off x="4232" y="1650"/>
              <a:ext cx="10" cy="32"/>
            </a:xfrm>
            <a:custGeom>
              <a:avLst/>
              <a:gdLst>
                <a:gd name="T0" fmla="*/ 19 w 19"/>
                <a:gd name="T1" fmla="*/ 4 h 63"/>
                <a:gd name="T2" fmla="*/ 13 w 19"/>
                <a:gd name="T3" fmla="*/ 10 h 63"/>
                <a:gd name="T4" fmla="*/ 10 w 19"/>
                <a:gd name="T5" fmla="*/ 18 h 63"/>
                <a:gd name="T6" fmla="*/ 7 w 19"/>
                <a:gd name="T7" fmla="*/ 24 h 63"/>
                <a:gd name="T8" fmla="*/ 6 w 19"/>
                <a:gd name="T9" fmla="*/ 31 h 63"/>
                <a:gd name="T10" fmla="*/ 6 w 19"/>
                <a:gd name="T11" fmla="*/ 37 h 63"/>
                <a:gd name="T12" fmla="*/ 6 w 19"/>
                <a:gd name="T13" fmla="*/ 46 h 63"/>
                <a:gd name="T14" fmla="*/ 6 w 19"/>
                <a:gd name="T15" fmla="*/ 63 h 63"/>
                <a:gd name="T16" fmla="*/ 0 w 19"/>
                <a:gd name="T17" fmla="*/ 63 h 63"/>
                <a:gd name="T18" fmla="*/ 0 w 19"/>
                <a:gd name="T19" fmla="*/ 46 h 63"/>
                <a:gd name="T20" fmla="*/ 0 w 19"/>
                <a:gd name="T21" fmla="*/ 37 h 63"/>
                <a:gd name="T22" fmla="*/ 0 w 19"/>
                <a:gd name="T23" fmla="*/ 30 h 63"/>
                <a:gd name="T24" fmla="*/ 1 w 19"/>
                <a:gd name="T25" fmla="*/ 22 h 63"/>
                <a:gd name="T26" fmla="*/ 4 w 19"/>
                <a:gd name="T27" fmla="*/ 15 h 63"/>
                <a:gd name="T28" fmla="*/ 9 w 19"/>
                <a:gd name="T29" fmla="*/ 7 h 63"/>
                <a:gd name="T30" fmla="*/ 13 w 19"/>
                <a:gd name="T31" fmla="*/ 0 h 63"/>
                <a:gd name="T32" fmla="*/ 19 w 19"/>
                <a:gd name="T33"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63">
                  <a:moveTo>
                    <a:pt x="19" y="4"/>
                  </a:moveTo>
                  <a:lnTo>
                    <a:pt x="13" y="10"/>
                  </a:lnTo>
                  <a:lnTo>
                    <a:pt x="10" y="18"/>
                  </a:lnTo>
                  <a:lnTo>
                    <a:pt x="7" y="24"/>
                  </a:lnTo>
                  <a:lnTo>
                    <a:pt x="6" y="31"/>
                  </a:lnTo>
                  <a:lnTo>
                    <a:pt x="6" y="37"/>
                  </a:lnTo>
                  <a:lnTo>
                    <a:pt x="6" y="46"/>
                  </a:lnTo>
                  <a:lnTo>
                    <a:pt x="6" y="63"/>
                  </a:lnTo>
                  <a:lnTo>
                    <a:pt x="0" y="63"/>
                  </a:lnTo>
                  <a:lnTo>
                    <a:pt x="0" y="46"/>
                  </a:lnTo>
                  <a:lnTo>
                    <a:pt x="0" y="37"/>
                  </a:lnTo>
                  <a:lnTo>
                    <a:pt x="0" y="30"/>
                  </a:lnTo>
                  <a:lnTo>
                    <a:pt x="1" y="22"/>
                  </a:lnTo>
                  <a:lnTo>
                    <a:pt x="4" y="15"/>
                  </a:lnTo>
                  <a:lnTo>
                    <a:pt x="9" y="7"/>
                  </a:lnTo>
                  <a:lnTo>
                    <a:pt x="13" y="0"/>
                  </a:lnTo>
                  <a:lnTo>
                    <a:pt x="1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89" name="Freeform 1469"/>
            <p:cNvSpPr>
              <a:spLocks/>
            </p:cNvSpPr>
            <p:nvPr/>
          </p:nvSpPr>
          <p:spPr bwMode="auto">
            <a:xfrm>
              <a:off x="4239" y="1650"/>
              <a:ext cx="3" cy="3"/>
            </a:xfrm>
            <a:custGeom>
              <a:avLst/>
              <a:gdLst>
                <a:gd name="T0" fmla="*/ 2 w 6"/>
                <a:gd name="T1" fmla="*/ 0 h 4"/>
                <a:gd name="T2" fmla="*/ 0 w 6"/>
                <a:gd name="T3" fmla="*/ 0 h 4"/>
                <a:gd name="T4" fmla="*/ 6 w 6"/>
                <a:gd name="T5" fmla="*/ 4 h 4"/>
                <a:gd name="T6" fmla="*/ 5 w 6"/>
                <a:gd name="T7" fmla="*/ 4 h 4"/>
                <a:gd name="T8" fmla="*/ 2 w 6"/>
                <a:gd name="T9" fmla="*/ 0 h 4"/>
              </a:gdLst>
              <a:ahLst/>
              <a:cxnLst>
                <a:cxn ang="0">
                  <a:pos x="T0" y="T1"/>
                </a:cxn>
                <a:cxn ang="0">
                  <a:pos x="T2" y="T3"/>
                </a:cxn>
                <a:cxn ang="0">
                  <a:pos x="T4" y="T5"/>
                </a:cxn>
                <a:cxn ang="0">
                  <a:pos x="T6" y="T7"/>
                </a:cxn>
                <a:cxn ang="0">
                  <a:pos x="T8" y="T9"/>
                </a:cxn>
              </a:cxnLst>
              <a:rect l="0" t="0" r="r" b="b"/>
              <a:pathLst>
                <a:path w="6" h="4">
                  <a:moveTo>
                    <a:pt x="2" y="0"/>
                  </a:moveTo>
                  <a:lnTo>
                    <a:pt x="0" y="0"/>
                  </a:lnTo>
                  <a:lnTo>
                    <a:pt x="6" y="4"/>
                  </a:lnTo>
                  <a:lnTo>
                    <a:pt x="5"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0" name="Freeform 1470"/>
            <p:cNvSpPr>
              <a:spLocks/>
            </p:cNvSpPr>
            <p:nvPr/>
          </p:nvSpPr>
          <p:spPr bwMode="auto">
            <a:xfrm>
              <a:off x="4232" y="1682"/>
              <a:ext cx="18" cy="38"/>
            </a:xfrm>
            <a:custGeom>
              <a:avLst/>
              <a:gdLst>
                <a:gd name="T0" fmla="*/ 6 w 36"/>
                <a:gd name="T1" fmla="*/ 0 h 77"/>
                <a:gd name="T2" fmla="*/ 7 w 36"/>
                <a:gd name="T3" fmla="*/ 9 h 77"/>
                <a:gd name="T4" fmla="*/ 9 w 36"/>
                <a:gd name="T5" fmla="*/ 19 h 77"/>
                <a:gd name="T6" fmla="*/ 10 w 36"/>
                <a:gd name="T7" fmla="*/ 30 h 77"/>
                <a:gd name="T8" fmla="*/ 13 w 36"/>
                <a:gd name="T9" fmla="*/ 39 h 77"/>
                <a:gd name="T10" fmla="*/ 18 w 36"/>
                <a:gd name="T11" fmla="*/ 48 h 77"/>
                <a:gd name="T12" fmla="*/ 24 w 36"/>
                <a:gd name="T13" fmla="*/ 57 h 77"/>
                <a:gd name="T14" fmla="*/ 30 w 36"/>
                <a:gd name="T15" fmla="*/ 65 h 77"/>
                <a:gd name="T16" fmla="*/ 36 w 36"/>
                <a:gd name="T17" fmla="*/ 71 h 77"/>
                <a:gd name="T18" fmla="*/ 33 w 36"/>
                <a:gd name="T19" fmla="*/ 77 h 77"/>
                <a:gd name="T20" fmla="*/ 25 w 36"/>
                <a:gd name="T21" fmla="*/ 69 h 77"/>
                <a:gd name="T22" fmla="*/ 18 w 36"/>
                <a:gd name="T23" fmla="*/ 62 h 77"/>
                <a:gd name="T24" fmla="*/ 12 w 36"/>
                <a:gd name="T25" fmla="*/ 51 h 77"/>
                <a:gd name="T26" fmla="*/ 7 w 36"/>
                <a:gd name="T27" fmla="*/ 42 h 77"/>
                <a:gd name="T28" fmla="*/ 4 w 36"/>
                <a:gd name="T29" fmla="*/ 31 h 77"/>
                <a:gd name="T30" fmla="*/ 1 w 36"/>
                <a:gd name="T31" fmla="*/ 21 h 77"/>
                <a:gd name="T32" fmla="*/ 0 w 36"/>
                <a:gd name="T33" fmla="*/ 10 h 77"/>
                <a:gd name="T34" fmla="*/ 0 w 36"/>
                <a:gd name="T35" fmla="*/ 0 h 77"/>
                <a:gd name="T36" fmla="*/ 6 w 36"/>
                <a:gd name="T3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77">
                  <a:moveTo>
                    <a:pt x="6" y="0"/>
                  </a:moveTo>
                  <a:lnTo>
                    <a:pt x="7" y="9"/>
                  </a:lnTo>
                  <a:lnTo>
                    <a:pt x="9" y="19"/>
                  </a:lnTo>
                  <a:lnTo>
                    <a:pt x="10" y="30"/>
                  </a:lnTo>
                  <a:lnTo>
                    <a:pt x="13" y="39"/>
                  </a:lnTo>
                  <a:lnTo>
                    <a:pt x="18" y="48"/>
                  </a:lnTo>
                  <a:lnTo>
                    <a:pt x="24" y="57"/>
                  </a:lnTo>
                  <a:lnTo>
                    <a:pt x="30" y="65"/>
                  </a:lnTo>
                  <a:lnTo>
                    <a:pt x="36" y="71"/>
                  </a:lnTo>
                  <a:lnTo>
                    <a:pt x="33" y="77"/>
                  </a:lnTo>
                  <a:lnTo>
                    <a:pt x="25" y="69"/>
                  </a:lnTo>
                  <a:lnTo>
                    <a:pt x="18" y="62"/>
                  </a:lnTo>
                  <a:lnTo>
                    <a:pt x="12" y="51"/>
                  </a:lnTo>
                  <a:lnTo>
                    <a:pt x="7" y="42"/>
                  </a:lnTo>
                  <a:lnTo>
                    <a:pt x="4" y="31"/>
                  </a:lnTo>
                  <a:lnTo>
                    <a:pt x="1" y="21"/>
                  </a:lnTo>
                  <a:lnTo>
                    <a:pt x="0" y="10"/>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1" name="Freeform 1471"/>
            <p:cNvSpPr>
              <a:spLocks/>
            </p:cNvSpPr>
            <p:nvPr/>
          </p:nvSpPr>
          <p:spPr bwMode="auto">
            <a:xfrm>
              <a:off x="4232" y="1682"/>
              <a:ext cx="3" cy="1"/>
            </a:xfrm>
            <a:custGeom>
              <a:avLst/>
              <a:gdLst>
                <a:gd name="T0" fmla="*/ 0 w 6"/>
                <a:gd name="T1" fmla="*/ 6 w 6"/>
                <a:gd name="T2" fmla="*/ 0 w 6"/>
              </a:gdLst>
              <a:ahLst/>
              <a:cxnLst>
                <a:cxn ang="0">
                  <a:pos x="T0" y="0"/>
                </a:cxn>
                <a:cxn ang="0">
                  <a:pos x="T1" y="0"/>
                </a:cxn>
                <a:cxn ang="0">
                  <a:pos x="T2" y="0"/>
                </a:cxn>
              </a:cxnLst>
              <a:rect l="0" t="0" r="r" b="b"/>
              <a:pathLst>
                <a:path w="6">
                  <a:moveTo>
                    <a:pt x="0" y="0"/>
                  </a:move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2" name="Freeform 1472"/>
            <p:cNvSpPr>
              <a:spLocks/>
            </p:cNvSpPr>
            <p:nvPr/>
          </p:nvSpPr>
          <p:spPr bwMode="auto">
            <a:xfrm>
              <a:off x="4248" y="1717"/>
              <a:ext cx="2" cy="3"/>
            </a:xfrm>
            <a:custGeom>
              <a:avLst/>
              <a:gdLst>
                <a:gd name="T0" fmla="*/ 0 w 3"/>
                <a:gd name="T1" fmla="*/ 6 h 6"/>
                <a:gd name="T2" fmla="*/ 1 w 3"/>
                <a:gd name="T3" fmla="*/ 6 h 6"/>
                <a:gd name="T4" fmla="*/ 1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1" y="6"/>
                  </a:lnTo>
                  <a:lnTo>
                    <a:pt x="1" y="0"/>
                  </a:ln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3" name="Freeform 1473"/>
            <p:cNvSpPr>
              <a:spLocks/>
            </p:cNvSpPr>
            <p:nvPr/>
          </p:nvSpPr>
          <p:spPr bwMode="auto">
            <a:xfrm>
              <a:off x="4253" y="1717"/>
              <a:ext cx="1" cy="3"/>
            </a:xfrm>
            <a:custGeom>
              <a:avLst/>
              <a:gdLst>
                <a:gd name="T0" fmla="*/ 6 h 6"/>
                <a:gd name="T1" fmla="*/ 0 h 6"/>
                <a:gd name="T2" fmla="*/ 6 h 6"/>
                <a:gd name="T3" fmla="*/ 0 h 6"/>
                <a:gd name="T4" fmla="*/ 6 h 6"/>
              </a:gdLst>
              <a:ahLst/>
              <a:cxnLst>
                <a:cxn ang="0">
                  <a:pos x="0" y="T0"/>
                </a:cxn>
                <a:cxn ang="0">
                  <a:pos x="0" y="T1"/>
                </a:cxn>
                <a:cxn ang="0">
                  <a:pos x="0" y="T2"/>
                </a:cxn>
                <a:cxn ang="0">
                  <a:pos x="0" y="T3"/>
                </a:cxn>
                <a:cxn ang="0">
                  <a:pos x="0" y="T4"/>
                </a:cxn>
              </a:cxnLst>
              <a:rect l="0" t="0" r="r" b="b"/>
              <a:pathLst>
                <a:path h="6">
                  <a:moveTo>
                    <a:pt x="0" y="6"/>
                  </a:moveTo>
                  <a:lnTo>
                    <a:pt x="0" y="0"/>
                  </a:lnTo>
                  <a:lnTo>
                    <a:pt x="0" y="6"/>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4" name="Freeform 1474"/>
            <p:cNvSpPr>
              <a:spLocks/>
            </p:cNvSpPr>
            <p:nvPr/>
          </p:nvSpPr>
          <p:spPr bwMode="auto">
            <a:xfrm>
              <a:off x="4559" y="1534"/>
              <a:ext cx="120" cy="112"/>
            </a:xfrm>
            <a:custGeom>
              <a:avLst/>
              <a:gdLst>
                <a:gd name="T0" fmla="*/ 22 w 240"/>
                <a:gd name="T1" fmla="*/ 30 h 223"/>
                <a:gd name="T2" fmla="*/ 44 w 240"/>
                <a:gd name="T3" fmla="*/ 30 h 223"/>
                <a:gd name="T4" fmla="*/ 74 w 240"/>
                <a:gd name="T5" fmla="*/ 24 h 223"/>
                <a:gd name="T6" fmla="*/ 114 w 240"/>
                <a:gd name="T7" fmla="*/ 10 h 223"/>
                <a:gd name="T8" fmla="*/ 143 w 240"/>
                <a:gd name="T9" fmla="*/ 3 h 223"/>
                <a:gd name="T10" fmla="*/ 163 w 240"/>
                <a:gd name="T11" fmla="*/ 0 h 223"/>
                <a:gd name="T12" fmla="*/ 178 w 240"/>
                <a:gd name="T13" fmla="*/ 1 h 223"/>
                <a:gd name="T14" fmla="*/ 193 w 240"/>
                <a:gd name="T15" fmla="*/ 6 h 223"/>
                <a:gd name="T16" fmla="*/ 211 w 240"/>
                <a:gd name="T17" fmla="*/ 21 h 223"/>
                <a:gd name="T18" fmla="*/ 222 w 240"/>
                <a:gd name="T19" fmla="*/ 36 h 223"/>
                <a:gd name="T20" fmla="*/ 231 w 240"/>
                <a:gd name="T21" fmla="*/ 52 h 223"/>
                <a:gd name="T22" fmla="*/ 237 w 240"/>
                <a:gd name="T23" fmla="*/ 72 h 223"/>
                <a:gd name="T24" fmla="*/ 240 w 240"/>
                <a:gd name="T25" fmla="*/ 88 h 223"/>
                <a:gd name="T26" fmla="*/ 240 w 240"/>
                <a:gd name="T27" fmla="*/ 105 h 223"/>
                <a:gd name="T28" fmla="*/ 237 w 240"/>
                <a:gd name="T29" fmla="*/ 131 h 223"/>
                <a:gd name="T30" fmla="*/ 234 w 240"/>
                <a:gd name="T31" fmla="*/ 146 h 223"/>
                <a:gd name="T32" fmla="*/ 223 w 240"/>
                <a:gd name="T33" fmla="*/ 167 h 223"/>
                <a:gd name="T34" fmla="*/ 214 w 240"/>
                <a:gd name="T35" fmla="*/ 179 h 223"/>
                <a:gd name="T36" fmla="*/ 199 w 240"/>
                <a:gd name="T37" fmla="*/ 191 h 223"/>
                <a:gd name="T38" fmla="*/ 175 w 240"/>
                <a:gd name="T39" fmla="*/ 201 h 223"/>
                <a:gd name="T40" fmla="*/ 136 w 240"/>
                <a:gd name="T41" fmla="*/ 210 h 223"/>
                <a:gd name="T42" fmla="*/ 110 w 240"/>
                <a:gd name="T43" fmla="*/ 220 h 223"/>
                <a:gd name="T44" fmla="*/ 96 w 240"/>
                <a:gd name="T45" fmla="*/ 223 h 223"/>
                <a:gd name="T46" fmla="*/ 80 w 240"/>
                <a:gd name="T47" fmla="*/ 221 h 223"/>
                <a:gd name="T48" fmla="*/ 65 w 240"/>
                <a:gd name="T49" fmla="*/ 217 h 223"/>
                <a:gd name="T50" fmla="*/ 50 w 240"/>
                <a:gd name="T51" fmla="*/ 210 h 223"/>
                <a:gd name="T52" fmla="*/ 36 w 240"/>
                <a:gd name="T53" fmla="*/ 200 h 223"/>
                <a:gd name="T54" fmla="*/ 25 w 240"/>
                <a:gd name="T55" fmla="*/ 188 h 223"/>
                <a:gd name="T56" fmla="*/ 16 w 240"/>
                <a:gd name="T57" fmla="*/ 174 h 223"/>
                <a:gd name="T58" fmla="*/ 12 w 240"/>
                <a:gd name="T59" fmla="*/ 161 h 223"/>
                <a:gd name="T60" fmla="*/ 3 w 240"/>
                <a:gd name="T61" fmla="*/ 113 h 223"/>
                <a:gd name="T62" fmla="*/ 0 w 240"/>
                <a:gd name="T63" fmla="*/ 81 h 223"/>
                <a:gd name="T64" fmla="*/ 1 w 240"/>
                <a:gd name="T65" fmla="*/ 48 h 223"/>
                <a:gd name="T66" fmla="*/ 12 w 240"/>
                <a:gd name="T67" fmla="*/ 2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0" h="223">
                  <a:moveTo>
                    <a:pt x="12" y="28"/>
                  </a:moveTo>
                  <a:lnTo>
                    <a:pt x="22" y="30"/>
                  </a:lnTo>
                  <a:lnTo>
                    <a:pt x="33" y="30"/>
                  </a:lnTo>
                  <a:lnTo>
                    <a:pt x="44" y="30"/>
                  </a:lnTo>
                  <a:lnTo>
                    <a:pt x="54" y="28"/>
                  </a:lnTo>
                  <a:lnTo>
                    <a:pt x="74" y="24"/>
                  </a:lnTo>
                  <a:lnTo>
                    <a:pt x="95" y="18"/>
                  </a:lnTo>
                  <a:lnTo>
                    <a:pt x="114" y="10"/>
                  </a:lnTo>
                  <a:lnTo>
                    <a:pt x="134" y="4"/>
                  </a:lnTo>
                  <a:lnTo>
                    <a:pt x="143" y="3"/>
                  </a:lnTo>
                  <a:lnTo>
                    <a:pt x="154" y="1"/>
                  </a:lnTo>
                  <a:lnTo>
                    <a:pt x="163" y="0"/>
                  </a:lnTo>
                  <a:lnTo>
                    <a:pt x="173" y="0"/>
                  </a:lnTo>
                  <a:lnTo>
                    <a:pt x="178" y="1"/>
                  </a:lnTo>
                  <a:lnTo>
                    <a:pt x="182" y="3"/>
                  </a:lnTo>
                  <a:lnTo>
                    <a:pt x="193" y="6"/>
                  </a:lnTo>
                  <a:lnTo>
                    <a:pt x="202" y="13"/>
                  </a:lnTo>
                  <a:lnTo>
                    <a:pt x="211" y="21"/>
                  </a:lnTo>
                  <a:lnTo>
                    <a:pt x="219" y="30"/>
                  </a:lnTo>
                  <a:lnTo>
                    <a:pt x="222" y="36"/>
                  </a:lnTo>
                  <a:lnTo>
                    <a:pt x="225" y="42"/>
                  </a:lnTo>
                  <a:lnTo>
                    <a:pt x="231" y="52"/>
                  </a:lnTo>
                  <a:lnTo>
                    <a:pt x="235" y="64"/>
                  </a:lnTo>
                  <a:lnTo>
                    <a:pt x="237" y="72"/>
                  </a:lnTo>
                  <a:lnTo>
                    <a:pt x="238" y="81"/>
                  </a:lnTo>
                  <a:lnTo>
                    <a:pt x="240" y="88"/>
                  </a:lnTo>
                  <a:lnTo>
                    <a:pt x="240" y="98"/>
                  </a:lnTo>
                  <a:lnTo>
                    <a:pt x="240" y="105"/>
                  </a:lnTo>
                  <a:lnTo>
                    <a:pt x="240" y="114"/>
                  </a:lnTo>
                  <a:lnTo>
                    <a:pt x="237" y="131"/>
                  </a:lnTo>
                  <a:lnTo>
                    <a:pt x="235" y="138"/>
                  </a:lnTo>
                  <a:lnTo>
                    <a:pt x="234" y="146"/>
                  </a:lnTo>
                  <a:lnTo>
                    <a:pt x="228" y="161"/>
                  </a:lnTo>
                  <a:lnTo>
                    <a:pt x="223" y="167"/>
                  </a:lnTo>
                  <a:lnTo>
                    <a:pt x="219" y="173"/>
                  </a:lnTo>
                  <a:lnTo>
                    <a:pt x="214" y="179"/>
                  </a:lnTo>
                  <a:lnTo>
                    <a:pt x="208" y="183"/>
                  </a:lnTo>
                  <a:lnTo>
                    <a:pt x="199" y="191"/>
                  </a:lnTo>
                  <a:lnTo>
                    <a:pt x="187" y="197"/>
                  </a:lnTo>
                  <a:lnTo>
                    <a:pt x="175" y="201"/>
                  </a:lnTo>
                  <a:lnTo>
                    <a:pt x="163" y="204"/>
                  </a:lnTo>
                  <a:lnTo>
                    <a:pt x="136" y="210"/>
                  </a:lnTo>
                  <a:lnTo>
                    <a:pt x="122" y="215"/>
                  </a:lnTo>
                  <a:lnTo>
                    <a:pt x="110" y="220"/>
                  </a:lnTo>
                  <a:lnTo>
                    <a:pt x="102" y="221"/>
                  </a:lnTo>
                  <a:lnTo>
                    <a:pt x="96" y="223"/>
                  </a:lnTo>
                  <a:lnTo>
                    <a:pt x="89" y="223"/>
                  </a:lnTo>
                  <a:lnTo>
                    <a:pt x="80" y="221"/>
                  </a:lnTo>
                  <a:lnTo>
                    <a:pt x="72" y="220"/>
                  </a:lnTo>
                  <a:lnTo>
                    <a:pt x="65" y="217"/>
                  </a:lnTo>
                  <a:lnTo>
                    <a:pt x="57" y="213"/>
                  </a:lnTo>
                  <a:lnTo>
                    <a:pt x="50" y="210"/>
                  </a:lnTo>
                  <a:lnTo>
                    <a:pt x="44" y="206"/>
                  </a:lnTo>
                  <a:lnTo>
                    <a:pt x="36" y="200"/>
                  </a:lnTo>
                  <a:lnTo>
                    <a:pt x="30" y="194"/>
                  </a:lnTo>
                  <a:lnTo>
                    <a:pt x="25" y="188"/>
                  </a:lnTo>
                  <a:lnTo>
                    <a:pt x="21" y="182"/>
                  </a:lnTo>
                  <a:lnTo>
                    <a:pt x="16" y="174"/>
                  </a:lnTo>
                  <a:lnTo>
                    <a:pt x="13" y="168"/>
                  </a:lnTo>
                  <a:lnTo>
                    <a:pt x="12" y="161"/>
                  </a:lnTo>
                  <a:lnTo>
                    <a:pt x="4" y="129"/>
                  </a:lnTo>
                  <a:lnTo>
                    <a:pt x="3" y="113"/>
                  </a:lnTo>
                  <a:lnTo>
                    <a:pt x="0" y="96"/>
                  </a:lnTo>
                  <a:lnTo>
                    <a:pt x="0" y="81"/>
                  </a:lnTo>
                  <a:lnTo>
                    <a:pt x="0" y="64"/>
                  </a:lnTo>
                  <a:lnTo>
                    <a:pt x="1" y="48"/>
                  </a:lnTo>
                  <a:lnTo>
                    <a:pt x="6" y="33"/>
                  </a:lnTo>
                  <a:lnTo>
                    <a:pt x="12" y="2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5" name="Freeform 1475"/>
            <p:cNvSpPr>
              <a:spLocks/>
            </p:cNvSpPr>
            <p:nvPr/>
          </p:nvSpPr>
          <p:spPr bwMode="auto">
            <a:xfrm>
              <a:off x="4565" y="1533"/>
              <a:ext cx="81" cy="19"/>
            </a:xfrm>
            <a:custGeom>
              <a:avLst/>
              <a:gdLst>
                <a:gd name="T0" fmla="*/ 0 w 161"/>
                <a:gd name="T1" fmla="*/ 28 h 37"/>
                <a:gd name="T2" fmla="*/ 10 w 161"/>
                <a:gd name="T3" fmla="*/ 30 h 37"/>
                <a:gd name="T4" fmla="*/ 21 w 161"/>
                <a:gd name="T5" fmla="*/ 30 h 37"/>
                <a:gd name="T6" fmla="*/ 32 w 161"/>
                <a:gd name="T7" fmla="*/ 30 h 37"/>
                <a:gd name="T8" fmla="*/ 42 w 161"/>
                <a:gd name="T9" fmla="*/ 28 h 37"/>
                <a:gd name="T10" fmla="*/ 62 w 161"/>
                <a:gd name="T11" fmla="*/ 24 h 37"/>
                <a:gd name="T12" fmla="*/ 81 w 161"/>
                <a:gd name="T13" fmla="*/ 18 h 37"/>
                <a:gd name="T14" fmla="*/ 101 w 161"/>
                <a:gd name="T15" fmla="*/ 10 h 37"/>
                <a:gd name="T16" fmla="*/ 121 w 161"/>
                <a:gd name="T17" fmla="*/ 4 h 37"/>
                <a:gd name="T18" fmla="*/ 131 w 161"/>
                <a:gd name="T19" fmla="*/ 3 h 37"/>
                <a:gd name="T20" fmla="*/ 140 w 161"/>
                <a:gd name="T21" fmla="*/ 1 h 37"/>
                <a:gd name="T22" fmla="*/ 151 w 161"/>
                <a:gd name="T23" fmla="*/ 0 h 37"/>
                <a:gd name="T24" fmla="*/ 161 w 161"/>
                <a:gd name="T25" fmla="*/ 0 h 37"/>
                <a:gd name="T26" fmla="*/ 161 w 161"/>
                <a:gd name="T27" fmla="*/ 7 h 37"/>
                <a:gd name="T28" fmla="*/ 151 w 161"/>
                <a:gd name="T29" fmla="*/ 7 h 37"/>
                <a:gd name="T30" fmla="*/ 142 w 161"/>
                <a:gd name="T31" fmla="*/ 7 h 37"/>
                <a:gd name="T32" fmla="*/ 131 w 161"/>
                <a:gd name="T33" fmla="*/ 9 h 37"/>
                <a:gd name="T34" fmla="*/ 122 w 161"/>
                <a:gd name="T35" fmla="*/ 10 h 37"/>
                <a:gd name="T36" fmla="*/ 102 w 161"/>
                <a:gd name="T37" fmla="*/ 16 h 37"/>
                <a:gd name="T38" fmla="*/ 83 w 161"/>
                <a:gd name="T39" fmla="*/ 24 h 37"/>
                <a:gd name="T40" fmla="*/ 63 w 161"/>
                <a:gd name="T41" fmla="*/ 30 h 37"/>
                <a:gd name="T42" fmla="*/ 42 w 161"/>
                <a:gd name="T43" fmla="*/ 34 h 37"/>
                <a:gd name="T44" fmla="*/ 32 w 161"/>
                <a:gd name="T45" fmla="*/ 36 h 37"/>
                <a:gd name="T46" fmla="*/ 21 w 161"/>
                <a:gd name="T47" fmla="*/ 37 h 37"/>
                <a:gd name="T48" fmla="*/ 10 w 161"/>
                <a:gd name="T49" fmla="*/ 36 h 37"/>
                <a:gd name="T50" fmla="*/ 0 w 161"/>
                <a:gd name="T51" fmla="*/ 34 h 37"/>
                <a:gd name="T52" fmla="*/ 0 w 161"/>
                <a:gd name="T5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37">
                  <a:moveTo>
                    <a:pt x="0" y="28"/>
                  </a:moveTo>
                  <a:lnTo>
                    <a:pt x="10" y="30"/>
                  </a:lnTo>
                  <a:lnTo>
                    <a:pt x="21" y="30"/>
                  </a:lnTo>
                  <a:lnTo>
                    <a:pt x="32" y="30"/>
                  </a:lnTo>
                  <a:lnTo>
                    <a:pt x="42" y="28"/>
                  </a:lnTo>
                  <a:lnTo>
                    <a:pt x="62" y="24"/>
                  </a:lnTo>
                  <a:lnTo>
                    <a:pt x="81" y="18"/>
                  </a:lnTo>
                  <a:lnTo>
                    <a:pt x="101" y="10"/>
                  </a:lnTo>
                  <a:lnTo>
                    <a:pt x="121" y="4"/>
                  </a:lnTo>
                  <a:lnTo>
                    <a:pt x="131" y="3"/>
                  </a:lnTo>
                  <a:lnTo>
                    <a:pt x="140" y="1"/>
                  </a:lnTo>
                  <a:lnTo>
                    <a:pt x="151" y="0"/>
                  </a:lnTo>
                  <a:lnTo>
                    <a:pt x="161" y="0"/>
                  </a:lnTo>
                  <a:lnTo>
                    <a:pt x="161" y="7"/>
                  </a:lnTo>
                  <a:lnTo>
                    <a:pt x="151" y="7"/>
                  </a:lnTo>
                  <a:lnTo>
                    <a:pt x="142" y="7"/>
                  </a:lnTo>
                  <a:lnTo>
                    <a:pt x="131" y="9"/>
                  </a:lnTo>
                  <a:lnTo>
                    <a:pt x="122" y="10"/>
                  </a:lnTo>
                  <a:lnTo>
                    <a:pt x="102" y="16"/>
                  </a:lnTo>
                  <a:lnTo>
                    <a:pt x="83" y="24"/>
                  </a:lnTo>
                  <a:lnTo>
                    <a:pt x="63" y="30"/>
                  </a:lnTo>
                  <a:lnTo>
                    <a:pt x="42" y="34"/>
                  </a:lnTo>
                  <a:lnTo>
                    <a:pt x="32" y="36"/>
                  </a:lnTo>
                  <a:lnTo>
                    <a:pt x="21" y="37"/>
                  </a:lnTo>
                  <a:lnTo>
                    <a:pt x="10" y="36"/>
                  </a:lnTo>
                  <a:lnTo>
                    <a:pt x="0" y="34"/>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6" name="Freeform 1476"/>
            <p:cNvSpPr>
              <a:spLocks/>
            </p:cNvSpPr>
            <p:nvPr/>
          </p:nvSpPr>
          <p:spPr bwMode="auto">
            <a:xfrm>
              <a:off x="4646" y="1533"/>
              <a:ext cx="33" cy="34"/>
            </a:xfrm>
            <a:custGeom>
              <a:avLst/>
              <a:gdLst>
                <a:gd name="T0" fmla="*/ 0 w 65"/>
                <a:gd name="T1" fmla="*/ 0 h 69"/>
                <a:gd name="T2" fmla="*/ 5 w 65"/>
                <a:gd name="T3" fmla="*/ 1 h 69"/>
                <a:gd name="T4" fmla="*/ 11 w 65"/>
                <a:gd name="T5" fmla="*/ 3 h 69"/>
                <a:gd name="T6" fmla="*/ 21 w 65"/>
                <a:gd name="T7" fmla="*/ 7 h 69"/>
                <a:gd name="T8" fmla="*/ 31 w 65"/>
                <a:gd name="T9" fmla="*/ 13 h 69"/>
                <a:gd name="T10" fmla="*/ 40 w 65"/>
                <a:gd name="T11" fmla="*/ 22 h 69"/>
                <a:gd name="T12" fmla="*/ 47 w 65"/>
                <a:gd name="T13" fmla="*/ 31 h 69"/>
                <a:gd name="T14" fmla="*/ 52 w 65"/>
                <a:gd name="T15" fmla="*/ 37 h 69"/>
                <a:gd name="T16" fmla="*/ 55 w 65"/>
                <a:gd name="T17" fmla="*/ 43 h 69"/>
                <a:gd name="T18" fmla="*/ 61 w 65"/>
                <a:gd name="T19" fmla="*/ 54 h 69"/>
                <a:gd name="T20" fmla="*/ 65 w 65"/>
                <a:gd name="T21" fmla="*/ 66 h 69"/>
                <a:gd name="T22" fmla="*/ 59 w 65"/>
                <a:gd name="T23" fmla="*/ 69 h 69"/>
                <a:gd name="T24" fmla="*/ 55 w 65"/>
                <a:gd name="T25" fmla="*/ 57 h 69"/>
                <a:gd name="T26" fmla="*/ 49 w 65"/>
                <a:gd name="T27" fmla="*/ 46 h 69"/>
                <a:gd name="T28" fmla="*/ 46 w 65"/>
                <a:gd name="T29" fmla="*/ 40 h 69"/>
                <a:gd name="T30" fmla="*/ 43 w 65"/>
                <a:gd name="T31" fmla="*/ 36 h 69"/>
                <a:gd name="T32" fmla="*/ 35 w 65"/>
                <a:gd name="T33" fmla="*/ 27 h 69"/>
                <a:gd name="T34" fmla="*/ 26 w 65"/>
                <a:gd name="T35" fmla="*/ 18 h 69"/>
                <a:gd name="T36" fmla="*/ 18 w 65"/>
                <a:gd name="T37" fmla="*/ 12 h 69"/>
                <a:gd name="T38" fmla="*/ 9 w 65"/>
                <a:gd name="T39" fmla="*/ 9 h 69"/>
                <a:gd name="T40" fmla="*/ 5 w 65"/>
                <a:gd name="T41" fmla="*/ 7 h 69"/>
                <a:gd name="T42" fmla="*/ 0 w 65"/>
                <a:gd name="T43" fmla="*/ 7 h 69"/>
                <a:gd name="T44" fmla="*/ 0 w 65"/>
                <a:gd name="T4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9">
                  <a:moveTo>
                    <a:pt x="0" y="0"/>
                  </a:moveTo>
                  <a:lnTo>
                    <a:pt x="5" y="1"/>
                  </a:lnTo>
                  <a:lnTo>
                    <a:pt x="11" y="3"/>
                  </a:lnTo>
                  <a:lnTo>
                    <a:pt x="21" y="7"/>
                  </a:lnTo>
                  <a:lnTo>
                    <a:pt x="31" y="13"/>
                  </a:lnTo>
                  <a:lnTo>
                    <a:pt x="40" y="22"/>
                  </a:lnTo>
                  <a:lnTo>
                    <a:pt x="47" y="31"/>
                  </a:lnTo>
                  <a:lnTo>
                    <a:pt x="52" y="37"/>
                  </a:lnTo>
                  <a:lnTo>
                    <a:pt x="55" y="43"/>
                  </a:lnTo>
                  <a:lnTo>
                    <a:pt x="61" y="54"/>
                  </a:lnTo>
                  <a:lnTo>
                    <a:pt x="65" y="66"/>
                  </a:lnTo>
                  <a:lnTo>
                    <a:pt x="59" y="69"/>
                  </a:lnTo>
                  <a:lnTo>
                    <a:pt x="55" y="57"/>
                  </a:lnTo>
                  <a:lnTo>
                    <a:pt x="49" y="46"/>
                  </a:lnTo>
                  <a:lnTo>
                    <a:pt x="46" y="40"/>
                  </a:lnTo>
                  <a:lnTo>
                    <a:pt x="43" y="36"/>
                  </a:lnTo>
                  <a:lnTo>
                    <a:pt x="35" y="27"/>
                  </a:lnTo>
                  <a:lnTo>
                    <a:pt x="26" y="18"/>
                  </a:lnTo>
                  <a:lnTo>
                    <a:pt x="18" y="12"/>
                  </a:lnTo>
                  <a:lnTo>
                    <a:pt x="9" y="9"/>
                  </a:lnTo>
                  <a:lnTo>
                    <a:pt x="5" y="7"/>
                  </a:ln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7" name="Freeform 1477"/>
            <p:cNvSpPr>
              <a:spLocks/>
            </p:cNvSpPr>
            <p:nvPr/>
          </p:nvSpPr>
          <p:spPr bwMode="auto">
            <a:xfrm>
              <a:off x="4646" y="1533"/>
              <a:ext cx="1" cy="4"/>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8" name="Freeform 1478"/>
            <p:cNvSpPr>
              <a:spLocks/>
            </p:cNvSpPr>
            <p:nvPr/>
          </p:nvSpPr>
          <p:spPr bwMode="auto">
            <a:xfrm>
              <a:off x="4663" y="1567"/>
              <a:ext cx="18" cy="61"/>
            </a:xfrm>
            <a:custGeom>
              <a:avLst/>
              <a:gdLst>
                <a:gd name="T0" fmla="*/ 31 w 36"/>
                <a:gd name="T1" fmla="*/ 0 h 122"/>
                <a:gd name="T2" fmla="*/ 33 w 36"/>
                <a:gd name="T3" fmla="*/ 8 h 122"/>
                <a:gd name="T4" fmla="*/ 34 w 36"/>
                <a:gd name="T5" fmla="*/ 15 h 122"/>
                <a:gd name="T6" fmla="*/ 36 w 36"/>
                <a:gd name="T7" fmla="*/ 24 h 122"/>
                <a:gd name="T8" fmla="*/ 36 w 36"/>
                <a:gd name="T9" fmla="*/ 34 h 122"/>
                <a:gd name="T10" fmla="*/ 36 w 36"/>
                <a:gd name="T11" fmla="*/ 41 h 122"/>
                <a:gd name="T12" fmla="*/ 36 w 36"/>
                <a:gd name="T13" fmla="*/ 50 h 122"/>
                <a:gd name="T14" fmla="*/ 33 w 36"/>
                <a:gd name="T15" fmla="*/ 67 h 122"/>
                <a:gd name="T16" fmla="*/ 31 w 36"/>
                <a:gd name="T17" fmla="*/ 76 h 122"/>
                <a:gd name="T18" fmla="*/ 30 w 36"/>
                <a:gd name="T19" fmla="*/ 83 h 122"/>
                <a:gd name="T20" fmla="*/ 22 w 36"/>
                <a:gd name="T21" fmla="*/ 98 h 122"/>
                <a:gd name="T22" fmla="*/ 19 w 36"/>
                <a:gd name="T23" fmla="*/ 104 h 122"/>
                <a:gd name="T24" fmla="*/ 15 w 36"/>
                <a:gd name="T25" fmla="*/ 112 h 122"/>
                <a:gd name="T26" fmla="*/ 9 w 36"/>
                <a:gd name="T27" fmla="*/ 116 h 122"/>
                <a:gd name="T28" fmla="*/ 4 w 36"/>
                <a:gd name="T29" fmla="*/ 122 h 122"/>
                <a:gd name="T30" fmla="*/ 0 w 36"/>
                <a:gd name="T31" fmla="*/ 118 h 122"/>
                <a:gd name="T32" fmla="*/ 4 w 36"/>
                <a:gd name="T33" fmla="*/ 112 h 122"/>
                <a:gd name="T34" fmla="*/ 9 w 36"/>
                <a:gd name="T35" fmla="*/ 107 h 122"/>
                <a:gd name="T36" fmla="*/ 13 w 36"/>
                <a:gd name="T37" fmla="*/ 101 h 122"/>
                <a:gd name="T38" fmla="*/ 18 w 36"/>
                <a:gd name="T39" fmla="*/ 95 h 122"/>
                <a:gd name="T40" fmla="*/ 24 w 36"/>
                <a:gd name="T41" fmla="*/ 80 h 122"/>
                <a:gd name="T42" fmla="*/ 25 w 36"/>
                <a:gd name="T43" fmla="*/ 74 h 122"/>
                <a:gd name="T44" fmla="*/ 27 w 36"/>
                <a:gd name="T45" fmla="*/ 67 h 122"/>
                <a:gd name="T46" fmla="*/ 30 w 36"/>
                <a:gd name="T47" fmla="*/ 50 h 122"/>
                <a:gd name="T48" fmla="*/ 30 w 36"/>
                <a:gd name="T49" fmla="*/ 41 h 122"/>
                <a:gd name="T50" fmla="*/ 30 w 36"/>
                <a:gd name="T51" fmla="*/ 34 h 122"/>
                <a:gd name="T52" fmla="*/ 28 w 36"/>
                <a:gd name="T53" fmla="*/ 24 h 122"/>
                <a:gd name="T54" fmla="*/ 28 w 36"/>
                <a:gd name="T55" fmla="*/ 17 h 122"/>
                <a:gd name="T56" fmla="*/ 27 w 36"/>
                <a:gd name="T57" fmla="*/ 9 h 122"/>
                <a:gd name="T58" fmla="*/ 24 w 36"/>
                <a:gd name="T59" fmla="*/ 0 h 122"/>
                <a:gd name="T60" fmla="*/ 31 w 36"/>
                <a:gd name="T6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122">
                  <a:moveTo>
                    <a:pt x="31" y="0"/>
                  </a:moveTo>
                  <a:lnTo>
                    <a:pt x="33" y="8"/>
                  </a:lnTo>
                  <a:lnTo>
                    <a:pt x="34" y="15"/>
                  </a:lnTo>
                  <a:lnTo>
                    <a:pt x="36" y="24"/>
                  </a:lnTo>
                  <a:lnTo>
                    <a:pt x="36" y="34"/>
                  </a:lnTo>
                  <a:lnTo>
                    <a:pt x="36" y="41"/>
                  </a:lnTo>
                  <a:lnTo>
                    <a:pt x="36" y="50"/>
                  </a:lnTo>
                  <a:lnTo>
                    <a:pt x="33" y="67"/>
                  </a:lnTo>
                  <a:lnTo>
                    <a:pt x="31" y="76"/>
                  </a:lnTo>
                  <a:lnTo>
                    <a:pt x="30" y="83"/>
                  </a:lnTo>
                  <a:lnTo>
                    <a:pt x="22" y="98"/>
                  </a:lnTo>
                  <a:lnTo>
                    <a:pt x="19" y="104"/>
                  </a:lnTo>
                  <a:lnTo>
                    <a:pt x="15" y="112"/>
                  </a:lnTo>
                  <a:lnTo>
                    <a:pt x="9" y="116"/>
                  </a:lnTo>
                  <a:lnTo>
                    <a:pt x="4" y="122"/>
                  </a:lnTo>
                  <a:lnTo>
                    <a:pt x="0" y="118"/>
                  </a:lnTo>
                  <a:lnTo>
                    <a:pt x="4" y="112"/>
                  </a:lnTo>
                  <a:lnTo>
                    <a:pt x="9" y="107"/>
                  </a:lnTo>
                  <a:lnTo>
                    <a:pt x="13" y="101"/>
                  </a:lnTo>
                  <a:lnTo>
                    <a:pt x="18" y="95"/>
                  </a:lnTo>
                  <a:lnTo>
                    <a:pt x="24" y="80"/>
                  </a:lnTo>
                  <a:lnTo>
                    <a:pt x="25" y="74"/>
                  </a:lnTo>
                  <a:lnTo>
                    <a:pt x="27" y="67"/>
                  </a:lnTo>
                  <a:lnTo>
                    <a:pt x="30" y="50"/>
                  </a:lnTo>
                  <a:lnTo>
                    <a:pt x="30" y="41"/>
                  </a:lnTo>
                  <a:lnTo>
                    <a:pt x="30" y="34"/>
                  </a:lnTo>
                  <a:lnTo>
                    <a:pt x="28" y="24"/>
                  </a:lnTo>
                  <a:lnTo>
                    <a:pt x="28" y="17"/>
                  </a:lnTo>
                  <a:lnTo>
                    <a:pt x="27" y="9"/>
                  </a:lnTo>
                  <a:lnTo>
                    <a:pt x="24"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599" name="Freeform 1479"/>
            <p:cNvSpPr>
              <a:spLocks/>
            </p:cNvSpPr>
            <p:nvPr/>
          </p:nvSpPr>
          <p:spPr bwMode="auto">
            <a:xfrm>
              <a:off x="4675" y="1565"/>
              <a:ext cx="4" cy="2"/>
            </a:xfrm>
            <a:custGeom>
              <a:avLst/>
              <a:gdLst>
                <a:gd name="T0" fmla="*/ 7 w 7"/>
                <a:gd name="T1" fmla="*/ 2 h 5"/>
                <a:gd name="T2" fmla="*/ 6 w 7"/>
                <a:gd name="T3" fmla="*/ 0 h 5"/>
                <a:gd name="T4" fmla="*/ 7 w 7"/>
                <a:gd name="T5" fmla="*/ 3 h 5"/>
                <a:gd name="T6" fmla="*/ 0 w 7"/>
                <a:gd name="T7" fmla="*/ 3 h 5"/>
                <a:gd name="T8" fmla="*/ 1 w 7"/>
                <a:gd name="T9" fmla="*/ 5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6" y="0"/>
                  </a:lnTo>
                  <a:lnTo>
                    <a:pt x="7" y="3"/>
                  </a:lnTo>
                  <a:lnTo>
                    <a:pt x="0" y="3"/>
                  </a:lnTo>
                  <a:lnTo>
                    <a:pt x="1" y="5"/>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0" name="Freeform 1480"/>
            <p:cNvSpPr>
              <a:spLocks/>
            </p:cNvSpPr>
            <p:nvPr/>
          </p:nvSpPr>
          <p:spPr bwMode="auto">
            <a:xfrm>
              <a:off x="4614" y="1625"/>
              <a:ext cx="51" cy="21"/>
            </a:xfrm>
            <a:custGeom>
              <a:avLst/>
              <a:gdLst>
                <a:gd name="T0" fmla="*/ 103 w 103"/>
                <a:gd name="T1" fmla="*/ 4 h 41"/>
                <a:gd name="T2" fmla="*/ 93 w 103"/>
                <a:gd name="T3" fmla="*/ 12 h 41"/>
                <a:gd name="T4" fmla="*/ 80 w 103"/>
                <a:gd name="T5" fmla="*/ 18 h 41"/>
                <a:gd name="T6" fmla="*/ 68 w 103"/>
                <a:gd name="T7" fmla="*/ 22 h 41"/>
                <a:gd name="T8" fmla="*/ 55 w 103"/>
                <a:gd name="T9" fmla="*/ 25 h 41"/>
                <a:gd name="T10" fmla="*/ 29 w 103"/>
                <a:gd name="T11" fmla="*/ 31 h 41"/>
                <a:gd name="T12" fmla="*/ 16 w 103"/>
                <a:gd name="T13" fmla="*/ 36 h 41"/>
                <a:gd name="T14" fmla="*/ 2 w 103"/>
                <a:gd name="T15" fmla="*/ 41 h 41"/>
                <a:gd name="T16" fmla="*/ 0 w 103"/>
                <a:gd name="T17" fmla="*/ 35 h 41"/>
                <a:gd name="T18" fmla="*/ 14 w 103"/>
                <a:gd name="T19" fmla="*/ 30 h 41"/>
                <a:gd name="T20" fmla="*/ 26 w 103"/>
                <a:gd name="T21" fmla="*/ 25 h 41"/>
                <a:gd name="T22" fmla="*/ 53 w 103"/>
                <a:gd name="T23" fmla="*/ 19 h 41"/>
                <a:gd name="T24" fmla="*/ 65 w 103"/>
                <a:gd name="T25" fmla="*/ 16 h 41"/>
                <a:gd name="T26" fmla="*/ 77 w 103"/>
                <a:gd name="T27" fmla="*/ 12 h 41"/>
                <a:gd name="T28" fmla="*/ 88 w 103"/>
                <a:gd name="T29" fmla="*/ 6 h 41"/>
                <a:gd name="T30" fmla="*/ 99 w 103"/>
                <a:gd name="T31" fmla="*/ 0 h 41"/>
                <a:gd name="T32" fmla="*/ 103 w 103"/>
                <a:gd name="T3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41">
                  <a:moveTo>
                    <a:pt x="103" y="4"/>
                  </a:moveTo>
                  <a:lnTo>
                    <a:pt x="93" y="12"/>
                  </a:lnTo>
                  <a:lnTo>
                    <a:pt x="80" y="18"/>
                  </a:lnTo>
                  <a:lnTo>
                    <a:pt x="68" y="22"/>
                  </a:lnTo>
                  <a:lnTo>
                    <a:pt x="55" y="25"/>
                  </a:lnTo>
                  <a:lnTo>
                    <a:pt x="29" y="31"/>
                  </a:lnTo>
                  <a:lnTo>
                    <a:pt x="16" y="36"/>
                  </a:lnTo>
                  <a:lnTo>
                    <a:pt x="2" y="41"/>
                  </a:lnTo>
                  <a:lnTo>
                    <a:pt x="0" y="35"/>
                  </a:lnTo>
                  <a:lnTo>
                    <a:pt x="14" y="30"/>
                  </a:lnTo>
                  <a:lnTo>
                    <a:pt x="26" y="25"/>
                  </a:lnTo>
                  <a:lnTo>
                    <a:pt x="53" y="19"/>
                  </a:lnTo>
                  <a:lnTo>
                    <a:pt x="65" y="16"/>
                  </a:lnTo>
                  <a:lnTo>
                    <a:pt x="77" y="12"/>
                  </a:lnTo>
                  <a:lnTo>
                    <a:pt x="88" y="6"/>
                  </a:lnTo>
                  <a:lnTo>
                    <a:pt x="99" y="0"/>
                  </a:lnTo>
                  <a:lnTo>
                    <a:pt x="10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1" name="Freeform 1481"/>
            <p:cNvSpPr>
              <a:spLocks/>
            </p:cNvSpPr>
            <p:nvPr/>
          </p:nvSpPr>
          <p:spPr bwMode="auto">
            <a:xfrm>
              <a:off x="4663" y="1625"/>
              <a:ext cx="2" cy="3"/>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lnTo>
                    <a:pt x="0" y="0"/>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2" name="Freeform 1482"/>
            <p:cNvSpPr>
              <a:spLocks/>
            </p:cNvSpPr>
            <p:nvPr/>
          </p:nvSpPr>
          <p:spPr bwMode="auto">
            <a:xfrm>
              <a:off x="4564" y="1614"/>
              <a:ext cx="50" cy="33"/>
            </a:xfrm>
            <a:custGeom>
              <a:avLst/>
              <a:gdLst>
                <a:gd name="T0" fmla="*/ 101 w 101"/>
                <a:gd name="T1" fmla="*/ 64 h 67"/>
                <a:gd name="T2" fmla="*/ 95 w 101"/>
                <a:gd name="T3" fmla="*/ 65 h 67"/>
                <a:gd name="T4" fmla="*/ 87 w 101"/>
                <a:gd name="T5" fmla="*/ 67 h 67"/>
                <a:gd name="T6" fmla="*/ 80 w 101"/>
                <a:gd name="T7" fmla="*/ 67 h 67"/>
                <a:gd name="T8" fmla="*/ 71 w 101"/>
                <a:gd name="T9" fmla="*/ 65 h 67"/>
                <a:gd name="T10" fmla="*/ 63 w 101"/>
                <a:gd name="T11" fmla="*/ 64 h 67"/>
                <a:gd name="T12" fmla="*/ 54 w 101"/>
                <a:gd name="T13" fmla="*/ 61 h 67"/>
                <a:gd name="T14" fmla="*/ 47 w 101"/>
                <a:gd name="T15" fmla="*/ 58 h 67"/>
                <a:gd name="T16" fmla="*/ 39 w 101"/>
                <a:gd name="T17" fmla="*/ 53 h 67"/>
                <a:gd name="T18" fmla="*/ 33 w 101"/>
                <a:gd name="T19" fmla="*/ 48 h 67"/>
                <a:gd name="T20" fmla="*/ 25 w 101"/>
                <a:gd name="T21" fmla="*/ 44 h 67"/>
                <a:gd name="T22" fmla="*/ 19 w 101"/>
                <a:gd name="T23" fmla="*/ 38 h 67"/>
                <a:gd name="T24" fmla="*/ 13 w 101"/>
                <a:gd name="T25" fmla="*/ 32 h 67"/>
                <a:gd name="T26" fmla="*/ 9 w 101"/>
                <a:gd name="T27" fmla="*/ 24 h 67"/>
                <a:gd name="T28" fmla="*/ 4 w 101"/>
                <a:gd name="T29" fmla="*/ 17 h 67"/>
                <a:gd name="T30" fmla="*/ 1 w 101"/>
                <a:gd name="T31" fmla="*/ 9 h 67"/>
                <a:gd name="T32" fmla="*/ 0 w 101"/>
                <a:gd name="T33" fmla="*/ 2 h 67"/>
                <a:gd name="T34" fmla="*/ 6 w 101"/>
                <a:gd name="T35" fmla="*/ 0 h 67"/>
                <a:gd name="T36" fmla="*/ 7 w 101"/>
                <a:gd name="T37" fmla="*/ 8 h 67"/>
                <a:gd name="T38" fmla="*/ 10 w 101"/>
                <a:gd name="T39" fmla="*/ 14 h 67"/>
                <a:gd name="T40" fmla="*/ 13 w 101"/>
                <a:gd name="T41" fmla="*/ 21 h 67"/>
                <a:gd name="T42" fmla="*/ 18 w 101"/>
                <a:gd name="T43" fmla="*/ 27 h 67"/>
                <a:gd name="T44" fmla="*/ 24 w 101"/>
                <a:gd name="T45" fmla="*/ 33 h 67"/>
                <a:gd name="T46" fmla="*/ 30 w 101"/>
                <a:gd name="T47" fmla="*/ 39 h 67"/>
                <a:gd name="T48" fmla="*/ 36 w 101"/>
                <a:gd name="T49" fmla="*/ 44 h 67"/>
                <a:gd name="T50" fmla="*/ 42 w 101"/>
                <a:gd name="T51" fmla="*/ 48 h 67"/>
                <a:gd name="T52" fmla="*/ 50 w 101"/>
                <a:gd name="T53" fmla="*/ 51 h 67"/>
                <a:gd name="T54" fmla="*/ 57 w 101"/>
                <a:gd name="T55" fmla="*/ 56 h 67"/>
                <a:gd name="T56" fmla="*/ 65 w 101"/>
                <a:gd name="T57" fmla="*/ 58 h 67"/>
                <a:gd name="T58" fmla="*/ 72 w 101"/>
                <a:gd name="T59" fmla="*/ 59 h 67"/>
                <a:gd name="T60" fmla="*/ 80 w 101"/>
                <a:gd name="T61" fmla="*/ 61 h 67"/>
                <a:gd name="T62" fmla="*/ 86 w 101"/>
                <a:gd name="T63" fmla="*/ 61 h 67"/>
                <a:gd name="T64" fmla="*/ 93 w 101"/>
                <a:gd name="T65" fmla="*/ 59 h 67"/>
                <a:gd name="T66" fmla="*/ 99 w 101"/>
                <a:gd name="T67" fmla="*/ 58 h 67"/>
                <a:gd name="T68" fmla="*/ 101 w 101"/>
                <a:gd name="T69"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67">
                  <a:moveTo>
                    <a:pt x="101" y="64"/>
                  </a:moveTo>
                  <a:lnTo>
                    <a:pt x="95" y="65"/>
                  </a:lnTo>
                  <a:lnTo>
                    <a:pt x="87" y="67"/>
                  </a:lnTo>
                  <a:lnTo>
                    <a:pt x="80" y="67"/>
                  </a:lnTo>
                  <a:lnTo>
                    <a:pt x="71" y="65"/>
                  </a:lnTo>
                  <a:lnTo>
                    <a:pt x="63" y="64"/>
                  </a:lnTo>
                  <a:lnTo>
                    <a:pt x="54" y="61"/>
                  </a:lnTo>
                  <a:lnTo>
                    <a:pt x="47" y="58"/>
                  </a:lnTo>
                  <a:lnTo>
                    <a:pt x="39" y="53"/>
                  </a:lnTo>
                  <a:lnTo>
                    <a:pt x="33" y="48"/>
                  </a:lnTo>
                  <a:lnTo>
                    <a:pt x="25" y="44"/>
                  </a:lnTo>
                  <a:lnTo>
                    <a:pt x="19" y="38"/>
                  </a:lnTo>
                  <a:lnTo>
                    <a:pt x="13" y="32"/>
                  </a:lnTo>
                  <a:lnTo>
                    <a:pt x="9" y="24"/>
                  </a:lnTo>
                  <a:lnTo>
                    <a:pt x="4" y="17"/>
                  </a:lnTo>
                  <a:lnTo>
                    <a:pt x="1" y="9"/>
                  </a:lnTo>
                  <a:lnTo>
                    <a:pt x="0" y="2"/>
                  </a:lnTo>
                  <a:lnTo>
                    <a:pt x="6" y="0"/>
                  </a:lnTo>
                  <a:lnTo>
                    <a:pt x="7" y="8"/>
                  </a:lnTo>
                  <a:lnTo>
                    <a:pt x="10" y="14"/>
                  </a:lnTo>
                  <a:lnTo>
                    <a:pt x="13" y="21"/>
                  </a:lnTo>
                  <a:lnTo>
                    <a:pt x="18" y="27"/>
                  </a:lnTo>
                  <a:lnTo>
                    <a:pt x="24" y="33"/>
                  </a:lnTo>
                  <a:lnTo>
                    <a:pt x="30" y="39"/>
                  </a:lnTo>
                  <a:lnTo>
                    <a:pt x="36" y="44"/>
                  </a:lnTo>
                  <a:lnTo>
                    <a:pt x="42" y="48"/>
                  </a:lnTo>
                  <a:lnTo>
                    <a:pt x="50" y="51"/>
                  </a:lnTo>
                  <a:lnTo>
                    <a:pt x="57" y="56"/>
                  </a:lnTo>
                  <a:lnTo>
                    <a:pt x="65" y="58"/>
                  </a:lnTo>
                  <a:lnTo>
                    <a:pt x="72" y="59"/>
                  </a:lnTo>
                  <a:lnTo>
                    <a:pt x="80" y="61"/>
                  </a:lnTo>
                  <a:lnTo>
                    <a:pt x="86" y="61"/>
                  </a:lnTo>
                  <a:lnTo>
                    <a:pt x="93" y="59"/>
                  </a:lnTo>
                  <a:lnTo>
                    <a:pt x="99" y="58"/>
                  </a:lnTo>
                  <a:lnTo>
                    <a:pt x="101"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3" name="Freeform 1483"/>
            <p:cNvSpPr>
              <a:spLocks/>
            </p:cNvSpPr>
            <p:nvPr/>
          </p:nvSpPr>
          <p:spPr bwMode="auto">
            <a:xfrm>
              <a:off x="4614" y="1643"/>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4" name="Freeform 1484"/>
            <p:cNvSpPr>
              <a:spLocks/>
            </p:cNvSpPr>
            <p:nvPr/>
          </p:nvSpPr>
          <p:spPr bwMode="auto">
            <a:xfrm>
              <a:off x="4558" y="1551"/>
              <a:ext cx="9" cy="64"/>
            </a:xfrm>
            <a:custGeom>
              <a:avLst/>
              <a:gdLst>
                <a:gd name="T0" fmla="*/ 12 w 18"/>
                <a:gd name="T1" fmla="*/ 128 h 128"/>
                <a:gd name="T2" fmla="*/ 4 w 18"/>
                <a:gd name="T3" fmla="*/ 96 h 128"/>
                <a:gd name="T4" fmla="*/ 3 w 18"/>
                <a:gd name="T5" fmla="*/ 81 h 128"/>
                <a:gd name="T6" fmla="*/ 0 w 18"/>
                <a:gd name="T7" fmla="*/ 65 h 128"/>
                <a:gd name="T8" fmla="*/ 0 w 18"/>
                <a:gd name="T9" fmla="*/ 48 h 128"/>
                <a:gd name="T10" fmla="*/ 0 w 18"/>
                <a:gd name="T11" fmla="*/ 31 h 128"/>
                <a:gd name="T12" fmla="*/ 1 w 18"/>
                <a:gd name="T13" fmla="*/ 15 h 128"/>
                <a:gd name="T14" fmla="*/ 6 w 18"/>
                <a:gd name="T15" fmla="*/ 0 h 128"/>
                <a:gd name="T16" fmla="*/ 12 w 18"/>
                <a:gd name="T17" fmla="*/ 1 h 128"/>
                <a:gd name="T18" fmla="*/ 7 w 18"/>
                <a:gd name="T19" fmla="*/ 16 h 128"/>
                <a:gd name="T20" fmla="*/ 6 w 18"/>
                <a:gd name="T21" fmla="*/ 31 h 128"/>
                <a:gd name="T22" fmla="*/ 6 w 18"/>
                <a:gd name="T23" fmla="*/ 48 h 128"/>
                <a:gd name="T24" fmla="*/ 6 w 18"/>
                <a:gd name="T25" fmla="*/ 63 h 128"/>
                <a:gd name="T26" fmla="*/ 9 w 18"/>
                <a:gd name="T27" fmla="*/ 80 h 128"/>
                <a:gd name="T28" fmla="*/ 10 w 18"/>
                <a:gd name="T29" fmla="*/ 95 h 128"/>
                <a:gd name="T30" fmla="*/ 18 w 18"/>
                <a:gd name="T31" fmla="*/ 126 h 128"/>
                <a:gd name="T32" fmla="*/ 12 w 18"/>
                <a:gd name="T3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28">
                  <a:moveTo>
                    <a:pt x="12" y="128"/>
                  </a:moveTo>
                  <a:lnTo>
                    <a:pt x="4" y="96"/>
                  </a:lnTo>
                  <a:lnTo>
                    <a:pt x="3" y="81"/>
                  </a:lnTo>
                  <a:lnTo>
                    <a:pt x="0" y="65"/>
                  </a:lnTo>
                  <a:lnTo>
                    <a:pt x="0" y="48"/>
                  </a:lnTo>
                  <a:lnTo>
                    <a:pt x="0" y="31"/>
                  </a:lnTo>
                  <a:lnTo>
                    <a:pt x="1" y="15"/>
                  </a:lnTo>
                  <a:lnTo>
                    <a:pt x="6" y="0"/>
                  </a:lnTo>
                  <a:lnTo>
                    <a:pt x="12" y="1"/>
                  </a:lnTo>
                  <a:lnTo>
                    <a:pt x="7" y="16"/>
                  </a:lnTo>
                  <a:lnTo>
                    <a:pt x="6" y="31"/>
                  </a:lnTo>
                  <a:lnTo>
                    <a:pt x="6" y="48"/>
                  </a:lnTo>
                  <a:lnTo>
                    <a:pt x="6" y="63"/>
                  </a:lnTo>
                  <a:lnTo>
                    <a:pt x="9" y="80"/>
                  </a:lnTo>
                  <a:lnTo>
                    <a:pt x="10" y="95"/>
                  </a:lnTo>
                  <a:lnTo>
                    <a:pt x="18" y="126"/>
                  </a:lnTo>
                  <a:lnTo>
                    <a:pt x="12"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5" name="Freeform 1485"/>
            <p:cNvSpPr>
              <a:spLocks/>
            </p:cNvSpPr>
            <p:nvPr/>
          </p:nvSpPr>
          <p:spPr bwMode="auto">
            <a:xfrm>
              <a:off x="4564" y="1614"/>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6" name="Freeform 1486"/>
            <p:cNvSpPr>
              <a:spLocks/>
            </p:cNvSpPr>
            <p:nvPr/>
          </p:nvSpPr>
          <p:spPr bwMode="auto">
            <a:xfrm>
              <a:off x="4562" y="1547"/>
              <a:ext cx="4" cy="5"/>
            </a:xfrm>
            <a:custGeom>
              <a:avLst/>
              <a:gdLst>
                <a:gd name="T0" fmla="*/ 0 w 9"/>
                <a:gd name="T1" fmla="*/ 5 h 11"/>
                <a:gd name="T2" fmla="*/ 3 w 9"/>
                <a:gd name="T3" fmla="*/ 11 h 11"/>
                <a:gd name="T4" fmla="*/ 9 w 9"/>
                <a:gd name="T5" fmla="*/ 6 h 11"/>
                <a:gd name="T6" fmla="*/ 6 w 9"/>
                <a:gd name="T7" fmla="*/ 0 h 11"/>
                <a:gd name="T8" fmla="*/ 0 w 9"/>
                <a:gd name="T9" fmla="*/ 5 h 11"/>
              </a:gdLst>
              <a:ahLst/>
              <a:cxnLst>
                <a:cxn ang="0">
                  <a:pos x="T0" y="T1"/>
                </a:cxn>
                <a:cxn ang="0">
                  <a:pos x="T2" y="T3"/>
                </a:cxn>
                <a:cxn ang="0">
                  <a:pos x="T4" y="T5"/>
                </a:cxn>
                <a:cxn ang="0">
                  <a:pos x="T6" y="T7"/>
                </a:cxn>
                <a:cxn ang="0">
                  <a:pos x="T8" y="T9"/>
                </a:cxn>
              </a:cxnLst>
              <a:rect l="0" t="0" r="r" b="b"/>
              <a:pathLst>
                <a:path w="9" h="11">
                  <a:moveTo>
                    <a:pt x="0" y="5"/>
                  </a:moveTo>
                  <a:lnTo>
                    <a:pt x="3" y="11"/>
                  </a:lnTo>
                  <a:lnTo>
                    <a:pt x="9" y="6"/>
                  </a:lnTo>
                  <a:lnTo>
                    <a:pt x="6"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7" name="Freeform 1487"/>
            <p:cNvSpPr>
              <a:spLocks/>
            </p:cNvSpPr>
            <p:nvPr/>
          </p:nvSpPr>
          <p:spPr bwMode="auto">
            <a:xfrm>
              <a:off x="4561" y="1549"/>
              <a:ext cx="3" cy="3"/>
            </a:xfrm>
            <a:custGeom>
              <a:avLst/>
              <a:gdLst>
                <a:gd name="T0" fmla="*/ 0 w 6"/>
                <a:gd name="T1" fmla="*/ 3 h 6"/>
                <a:gd name="T2" fmla="*/ 0 w 6"/>
                <a:gd name="T3" fmla="*/ 1 h 6"/>
                <a:gd name="T4" fmla="*/ 1 w 6"/>
                <a:gd name="T5" fmla="*/ 0 h 6"/>
                <a:gd name="T6" fmla="*/ 4 w 6"/>
                <a:gd name="T7" fmla="*/ 6 h 6"/>
                <a:gd name="T8" fmla="*/ 6 w 6"/>
                <a:gd name="T9" fmla="*/ 4 h 6"/>
                <a:gd name="T10" fmla="*/ 0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0" y="3"/>
                  </a:moveTo>
                  <a:lnTo>
                    <a:pt x="0" y="1"/>
                  </a:lnTo>
                  <a:lnTo>
                    <a:pt x="1" y="0"/>
                  </a:lnTo>
                  <a:lnTo>
                    <a:pt x="4" y="6"/>
                  </a:lnTo>
                  <a:lnTo>
                    <a:pt x="6" y="4"/>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8" name="Freeform 1488"/>
            <p:cNvSpPr>
              <a:spLocks/>
            </p:cNvSpPr>
            <p:nvPr/>
          </p:nvSpPr>
          <p:spPr bwMode="auto">
            <a:xfrm>
              <a:off x="4565" y="1547"/>
              <a:ext cx="1" cy="3"/>
            </a:xfrm>
            <a:custGeom>
              <a:avLst/>
              <a:gdLst>
                <a:gd name="T0" fmla="*/ 0 w 3"/>
                <a:gd name="T1" fmla="*/ 0 h 6"/>
                <a:gd name="T2" fmla="*/ 2 w 3"/>
                <a:gd name="T3" fmla="*/ 0 h 6"/>
                <a:gd name="T4" fmla="*/ 2 w 3"/>
                <a:gd name="T5" fmla="*/ 6 h 6"/>
                <a:gd name="T6" fmla="*/ 3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2" y="6"/>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09" name="Freeform 1489"/>
            <p:cNvSpPr>
              <a:spLocks/>
            </p:cNvSpPr>
            <p:nvPr/>
          </p:nvSpPr>
          <p:spPr bwMode="auto">
            <a:xfrm>
              <a:off x="4522" y="1619"/>
              <a:ext cx="151" cy="133"/>
            </a:xfrm>
            <a:custGeom>
              <a:avLst/>
              <a:gdLst>
                <a:gd name="T0" fmla="*/ 44 w 302"/>
                <a:gd name="T1" fmla="*/ 12 h 267"/>
                <a:gd name="T2" fmla="*/ 51 w 302"/>
                <a:gd name="T3" fmla="*/ 5 h 267"/>
                <a:gd name="T4" fmla="*/ 66 w 302"/>
                <a:gd name="T5" fmla="*/ 0 h 267"/>
                <a:gd name="T6" fmla="*/ 83 w 302"/>
                <a:gd name="T7" fmla="*/ 3 h 267"/>
                <a:gd name="T8" fmla="*/ 90 w 302"/>
                <a:gd name="T9" fmla="*/ 6 h 267"/>
                <a:gd name="T10" fmla="*/ 98 w 302"/>
                <a:gd name="T11" fmla="*/ 12 h 267"/>
                <a:gd name="T12" fmla="*/ 116 w 302"/>
                <a:gd name="T13" fmla="*/ 29 h 267"/>
                <a:gd name="T14" fmla="*/ 137 w 302"/>
                <a:gd name="T15" fmla="*/ 42 h 267"/>
                <a:gd name="T16" fmla="*/ 158 w 302"/>
                <a:gd name="T17" fmla="*/ 52 h 267"/>
                <a:gd name="T18" fmla="*/ 181 w 302"/>
                <a:gd name="T19" fmla="*/ 61 h 267"/>
                <a:gd name="T20" fmla="*/ 228 w 302"/>
                <a:gd name="T21" fmla="*/ 71 h 267"/>
                <a:gd name="T22" fmla="*/ 276 w 302"/>
                <a:gd name="T23" fmla="*/ 79 h 267"/>
                <a:gd name="T24" fmla="*/ 287 w 302"/>
                <a:gd name="T25" fmla="*/ 83 h 267"/>
                <a:gd name="T26" fmla="*/ 291 w 302"/>
                <a:gd name="T27" fmla="*/ 89 h 267"/>
                <a:gd name="T28" fmla="*/ 297 w 302"/>
                <a:gd name="T29" fmla="*/ 109 h 267"/>
                <a:gd name="T30" fmla="*/ 302 w 302"/>
                <a:gd name="T31" fmla="*/ 128 h 267"/>
                <a:gd name="T32" fmla="*/ 300 w 302"/>
                <a:gd name="T33" fmla="*/ 152 h 267"/>
                <a:gd name="T34" fmla="*/ 299 w 302"/>
                <a:gd name="T35" fmla="*/ 168 h 267"/>
                <a:gd name="T36" fmla="*/ 294 w 302"/>
                <a:gd name="T37" fmla="*/ 187 h 267"/>
                <a:gd name="T38" fmla="*/ 282 w 302"/>
                <a:gd name="T39" fmla="*/ 217 h 267"/>
                <a:gd name="T40" fmla="*/ 265 w 302"/>
                <a:gd name="T41" fmla="*/ 244 h 267"/>
                <a:gd name="T42" fmla="*/ 256 w 302"/>
                <a:gd name="T43" fmla="*/ 255 h 267"/>
                <a:gd name="T44" fmla="*/ 244 w 302"/>
                <a:gd name="T45" fmla="*/ 262 h 267"/>
                <a:gd name="T46" fmla="*/ 231 w 302"/>
                <a:gd name="T47" fmla="*/ 265 h 267"/>
                <a:gd name="T48" fmla="*/ 216 w 302"/>
                <a:gd name="T49" fmla="*/ 265 h 267"/>
                <a:gd name="T50" fmla="*/ 201 w 302"/>
                <a:gd name="T51" fmla="*/ 261 h 267"/>
                <a:gd name="T52" fmla="*/ 176 w 302"/>
                <a:gd name="T53" fmla="*/ 252 h 267"/>
                <a:gd name="T54" fmla="*/ 160 w 302"/>
                <a:gd name="T55" fmla="*/ 246 h 267"/>
                <a:gd name="T56" fmla="*/ 142 w 302"/>
                <a:gd name="T57" fmla="*/ 244 h 267"/>
                <a:gd name="T58" fmla="*/ 108 w 302"/>
                <a:gd name="T59" fmla="*/ 240 h 267"/>
                <a:gd name="T60" fmla="*/ 60 w 302"/>
                <a:gd name="T61" fmla="*/ 238 h 267"/>
                <a:gd name="T62" fmla="*/ 38 w 302"/>
                <a:gd name="T63" fmla="*/ 235 h 267"/>
                <a:gd name="T64" fmla="*/ 13 w 302"/>
                <a:gd name="T65" fmla="*/ 228 h 267"/>
                <a:gd name="T66" fmla="*/ 6 w 302"/>
                <a:gd name="T67" fmla="*/ 202 h 267"/>
                <a:gd name="T68" fmla="*/ 1 w 302"/>
                <a:gd name="T69" fmla="*/ 178 h 267"/>
                <a:gd name="T70" fmla="*/ 0 w 302"/>
                <a:gd name="T71" fmla="*/ 152 h 267"/>
                <a:gd name="T72" fmla="*/ 1 w 302"/>
                <a:gd name="T73" fmla="*/ 127 h 267"/>
                <a:gd name="T74" fmla="*/ 6 w 302"/>
                <a:gd name="T75" fmla="*/ 101 h 267"/>
                <a:gd name="T76" fmla="*/ 16 w 302"/>
                <a:gd name="T77" fmla="*/ 64 h 267"/>
                <a:gd name="T78" fmla="*/ 30 w 302"/>
                <a:gd name="T79" fmla="*/ 2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2" h="267">
                  <a:moveTo>
                    <a:pt x="42" y="15"/>
                  </a:moveTo>
                  <a:lnTo>
                    <a:pt x="44" y="12"/>
                  </a:lnTo>
                  <a:lnTo>
                    <a:pt x="47" y="9"/>
                  </a:lnTo>
                  <a:lnTo>
                    <a:pt x="51" y="5"/>
                  </a:lnTo>
                  <a:lnTo>
                    <a:pt x="59" y="2"/>
                  </a:lnTo>
                  <a:lnTo>
                    <a:pt x="66" y="0"/>
                  </a:lnTo>
                  <a:lnTo>
                    <a:pt x="74" y="0"/>
                  </a:lnTo>
                  <a:lnTo>
                    <a:pt x="83" y="3"/>
                  </a:lnTo>
                  <a:lnTo>
                    <a:pt x="86" y="5"/>
                  </a:lnTo>
                  <a:lnTo>
                    <a:pt x="90" y="6"/>
                  </a:lnTo>
                  <a:lnTo>
                    <a:pt x="93" y="9"/>
                  </a:lnTo>
                  <a:lnTo>
                    <a:pt x="98" y="12"/>
                  </a:lnTo>
                  <a:lnTo>
                    <a:pt x="107" y="21"/>
                  </a:lnTo>
                  <a:lnTo>
                    <a:pt x="116" y="29"/>
                  </a:lnTo>
                  <a:lnTo>
                    <a:pt x="127" y="36"/>
                  </a:lnTo>
                  <a:lnTo>
                    <a:pt x="137" y="42"/>
                  </a:lnTo>
                  <a:lnTo>
                    <a:pt x="148" y="47"/>
                  </a:lnTo>
                  <a:lnTo>
                    <a:pt x="158" y="52"/>
                  </a:lnTo>
                  <a:lnTo>
                    <a:pt x="170" y="56"/>
                  </a:lnTo>
                  <a:lnTo>
                    <a:pt x="181" y="61"/>
                  </a:lnTo>
                  <a:lnTo>
                    <a:pt x="204" y="67"/>
                  </a:lnTo>
                  <a:lnTo>
                    <a:pt x="228" y="71"/>
                  </a:lnTo>
                  <a:lnTo>
                    <a:pt x="252" y="76"/>
                  </a:lnTo>
                  <a:lnTo>
                    <a:pt x="276" y="79"/>
                  </a:lnTo>
                  <a:lnTo>
                    <a:pt x="281" y="80"/>
                  </a:lnTo>
                  <a:lnTo>
                    <a:pt x="287" y="83"/>
                  </a:lnTo>
                  <a:lnTo>
                    <a:pt x="290" y="86"/>
                  </a:lnTo>
                  <a:lnTo>
                    <a:pt x="291" y="89"/>
                  </a:lnTo>
                  <a:lnTo>
                    <a:pt x="296" y="98"/>
                  </a:lnTo>
                  <a:lnTo>
                    <a:pt x="297" y="109"/>
                  </a:lnTo>
                  <a:lnTo>
                    <a:pt x="300" y="118"/>
                  </a:lnTo>
                  <a:lnTo>
                    <a:pt x="302" y="128"/>
                  </a:lnTo>
                  <a:lnTo>
                    <a:pt x="302" y="148"/>
                  </a:lnTo>
                  <a:lnTo>
                    <a:pt x="300" y="152"/>
                  </a:lnTo>
                  <a:lnTo>
                    <a:pt x="300" y="158"/>
                  </a:lnTo>
                  <a:lnTo>
                    <a:pt x="299" y="168"/>
                  </a:lnTo>
                  <a:lnTo>
                    <a:pt x="296" y="178"/>
                  </a:lnTo>
                  <a:lnTo>
                    <a:pt x="294" y="187"/>
                  </a:lnTo>
                  <a:lnTo>
                    <a:pt x="287" y="207"/>
                  </a:lnTo>
                  <a:lnTo>
                    <a:pt x="282" y="217"/>
                  </a:lnTo>
                  <a:lnTo>
                    <a:pt x="276" y="226"/>
                  </a:lnTo>
                  <a:lnTo>
                    <a:pt x="265" y="244"/>
                  </a:lnTo>
                  <a:lnTo>
                    <a:pt x="261" y="250"/>
                  </a:lnTo>
                  <a:lnTo>
                    <a:pt x="256" y="255"/>
                  </a:lnTo>
                  <a:lnTo>
                    <a:pt x="250" y="259"/>
                  </a:lnTo>
                  <a:lnTo>
                    <a:pt x="244" y="262"/>
                  </a:lnTo>
                  <a:lnTo>
                    <a:pt x="238" y="265"/>
                  </a:lnTo>
                  <a:lnTo>
                    <a:pt x="231" y="265"/>
                  </a:lnTo>
                  <a:lnTo>
                    <a:pt x="223" y="267"/>
                  </a:lnTo>
                  <a:lnTo>
                    <a:pt x="216" y="265"/>
                  </a:lnTo>
                  <a:lnTo>
                    <a:pt x="208" y="264"/>
                  </a:lnTo>
                  <a:lnTo>
                    <a:pt x="201" y="261"/>
                  </a:lnTo>
                  <a:lnTo>
                    <a:pt x="185" y="255"/>
                  </a:lnTo>
                  <a:lnTo>
                    <a:pt x="176" y="252"/>
                  </a:lnTo>
                  <a:lnTo>
                    <a:pt x="169" y="249"/>
                  </a:lnTo>
                  <a:lnTo>
                    <a:pt x="160" y="246"/>
                  </a:lnTo>
                  <a:lnTo>
                    <a:pt x="151" y="246"/>
                  </a:lnTo>
                  <a:lnTo>
                    <a:pt x="142" y="244"/>
                  </a:lnTo>
                  <a:lnTo>
                    <a:pt x="125" y="241"/>
                  </a:lnTo>
                  <a:lnTo>
                    <a:pt x="108" y="240"/>
                  </a:lnTo>
                  <a:lnTo>
                    <a:pt x="75" y="240"/>
                  </a:lnTo>
                  <a:lnTo>
                    <a:pt x="60" y="238"/>
                  </a:lnTo>
                  <a:lnTo>
                    <a:pt x="45" y="237"/>
                  </a:lnTo>
                  <a:lnTo>
                    <a:pt x="38" y="235"/>
                  </a:lnTo>
                  <a:lnTo>
                    <a:pt x="29" y="232"/>
                  </a:lnTo>
                  <a:lnTo>
                    <a:pt x="13" y="228"/>
                  </a:lnTo>
                  <a:lnTo>
                    <a:pt x="9" y="214"/>
                  </a:lnTo>
                  <a:lnTo>
                    <a:pt x="6" y="202"/>
                  </a:lnTo>
                  <a:lnTo>
                    <a:pt x="3" y="190"/>
                  </a:lnTo>
                  <a:lnTo>
                    <a:pt x="1" y="178"/>
                  </a:lnTo>
                  <a:lnTo>
                    <a:pt x="0" y="164"/>
                  </a:lnTo>
                  <a:lnTo>
                    <a:pt x="0" y="152"/>
                  </a:lnTo>
                  <a:lnTo>
                    <a:pt x="1" y="139"/>
                  </a:lnTo>
                  <a:lnTo>
                    <a:pt x="1" y="127"/>
                  </a:lnTo>
                  <a:lnTo>
                    <a:pt x="4" y="113"/>
                  </a:lnTo>
                  <a:lnTo>
                    <a:pt x="6" y="101"/>
                  </a:lnTo>
                  <a:lnTo>
                    <a:pt x="12" y="76"/>
                  </a:lnTo>
                  <a:lnTo>
                    <a:pt x="16" y="64"/>
                  </a:lnTo>
                  <a:lnTo>
                    <a:pt x="21" y="52"/>
                  </a:lnTo>
                  <a:lnTo>
                    <a:pt x="30" y="27"/>
                  </a:lnTo>
                  <a:lnTo>
                    <a:pt x="42" y="15"/>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10" name="Freeform 1490"/>
            <p:cNvSpPr>
              <a:spLocks/>
            </p:cNvSpPr>
            <p:nvPr/>
          </p:nvSpPr>
          <p:spPr bwMode="auto">
            <a:xfrm>
              <a:off x="4542" y="1617"/>
              <a:ext cx="30" cy="10"/>
            </a:xfrm>
            <a:custGeom>
              <a:avLst/>
              <a:gdLst>
                <a:gd name="T0" fmla="*/ 0 w 60"/>
                <a:gd name="T1" fmla="*/ 17 h 20"/>
                <a:gd name="T2" fmla="*/ 2 w 60"/>
                <a:gd name="T3" fmla="*/ 14 h 20"/>
                <a:gd name="T4" fmla="*/ 5 w 60"/>
                <a:gd name="T5" fmla="*/ 9 h 20"/>
                <a:gd name="T6" fmla="*/ 11 w 60"/>
                <a:gd name="T7" fmla="*/ 5 h 20"/>
                <a:gd name="T8" fmla="*/ 18 w 60"/>
                <a:gd name="T9" fmla="*/ 2 h 20"/>
                <a:gd name="T10" fmla="*/ 27 w 60"/>
                <a:gd name="T11" fmla="*/ 0 h 20"/>
                <a:gd name="T12" fmla="*/ 35 w 60"/>
                <a:gd name="T13" fmla="*/ 0 h 20"/>
                <a:gd name="T14" fmla="*/ 44 w 60"/>
                <a:gd name="T15" fmla="*/ 3 h 20"/>
                <a:gd name="T16" fmla="*/ 48 w 60"/>
                <a:gd name="T17" fmla="*/ 5 h 20"/>
                <a:gd name="T18" fmla="*/ 53 w 60"/>
                <a:gd name="T19" fmla="*/ 8 h 20"/>
                <a:gd name="T20" fmla="*/ 57 w 60"/>
                <a:gd name="T21" fmla="*/ 11 h 20"/>
                <a:gd name="T22" fmla="*/ 60 w 60"/>
                <a:gd name="T23" fmla="*/ 14 h 20"/>
                <a:gd name="T24" fmla="*/ 56 w 60"/>
                <a:gd name="T25" fmla="*/ 18 h 20"/>
                <a:gd name="T26" fmla="*/ 53 w 60"/>
                <a:gd name="T27" fmla="*/ 15 h 20"/>
                <a:gd name="T28" fmla="*/ 50 w 60"/>
                <a:gd name="T29" fmla="*/ 12 h 20"/>
                <a:gd name="T30" fmla="*/ 45 w 60"/>
                <a:gd name="T31" fmla="*/ 11 h 20"/>
                <a:gd name="T32" fmla="*/ 42 w 60"/>
                <a:gd name="T33" fmla="*/ 9 h 20"/>
                <a:gd name="T34" fmla="*/ 35 w 60"/>
                <a:gd name="T35" fmla="*/ 6 h 20"/>
                <a:gd name="T36" fmla="*/ 27 w 60"/>
                <a:gd name="T37" fmla="*/ 6 h 20"/>
                <a:gd name="T38" fmla="*/ 20 w 60"/>
                <a:gd name="T39" fmla="*/ 8 h 20"/>
                <a:gd name="T40" fmla="*/ 14 w 60"/>
                <a:gd name="T41" fmla="*/ 9 h 20"/>
                <a:gd name="T42" fmla="*/ 9 w 60"/>
                <a:gd name="T43" fmla="*/ 14 h 20"/>
                <a:gd name="T44" fmla="*/ 8 w 60"/>
                <a:gd name="T45" fmla="*/ 17 h 20"/>
                <a:gd name="T46" fmla="*/ 5 w 60"/>
                <a:gd name="T47" fmla="*/ 20 h 20"/>
                <a:gd name="T48" fmla="*/ 0 w 60"/>
                <a:gd name="T4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20">
                  <a:moveTo>
                    <a:pt x="0" y="17"/>
                  </a:moveTo>
                  <a:lnTo>
                    <a:pt x="2" y="14"/>
                  </a:lnTo>
                  <a:lnTo>
                    <a:pt x="5" y="9"/>
                  </a:lnTo>
                  <a:lnTo>
                    <a:pt x="11" y="5"/>
                  </a:lnTo>
                  <a:lnTo>
                    <a:pt x="18" y="2"/>
                  </a:lnTo>
                  <a:lnTo>
                    <a:pt x="27" y="0"/>
                  </a:lnTo>
                  <a:lnTo>
                    <a:pt x="35" y="0"/>
                  </a:lnTo>
                  <a:lnTo>
                    <a:pt x="44" y="3"/>
                  </a:lnTo>
                  <a:lnTo>
                    <a:pt x="48" y="5"/>
                  </a:lnTo>
                  <a:lnTo>
                    <a:pt x="53" y="8"/>
                  </a:lnTo>
                  <a:lnTo>
                    <a:pt x="57" y="11"/>
                  </a:lnTo>
                  <a:lnTo>
                    <a:pt x="60" y="14"/>
                  </a:lnTo>
                  <a:lnTo>
                    <a:pt x="56" y="18"/>
                  </a:lnTo>
                  <a:lnTo>
                    <a:pt x="53" y="15"/>
                  </a:lnTo>
                  <a:lnTo>
                    <a:pt x="50" y="12"/>
                  </a:lnTo>
                  <a:lnTo>
                    <a:pt x="45" y="11"/>
                  </a:lnTo>
                  <a:lnTo>
                    <a:pt x="42" y="9"/>
                  </a:lnTo>
                  <a:lnTo>
                    <a:pt x="35" y="6"/>
                  </a:lnTo>
                  <a:lnTo>
                    <a:pt x="27" y="6"/>
                  </a:lnTo>
                  <a:lnTo>
                    <a:pt x="20" y="8"/>
                  </a:lnTo>
                  <a:lnTo>
                    <a:pt x="14" y="9"/>
                  </a:lnTo>
                  <a:lnTo>
                    <a:pt x="9" y="14"/>
                  </a:lnTo>
                  <a:lnTo>
                    <a:pt x="8" y="17"/>
                  </a:lnTo>
                  <a:lnTo>
                    <a:pt x="5" y="2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nvGrpSpPr>
            <p:cNvPr id="390611" name="Group 1491"/>
            <p:cNvGrpSpPr>
              <a:grpSpLocks/>
            </p:cNvGrpSpPr>
            <p:nvPr/>
          </p:nvGrpSpPr>
          <p:grpSpPr bwMode="auto">
            <a:xfrm>
              <a:off x="4196" y="1052"/>
              <a:ext cx="698" cy="888"/>
              <a:chOff x="4196" y="1052"/>
              <a:chExt cx="698" cy="888"/>
            </a:xfrm>
          </p:grpSpPr>
          <p:sp>
            <p:nvSpPr>
              <p:cNvPr id="390612" name="Freeform 1492"/>
              <p:cNvSpPr>
                <a:spLocks/>
              </p:cNvSpPr>
              <p:nvPr/>
            </p:nvSpPr>
            <p:spPr bwMode="auto">
              <a:xfrm>
                <a:off x="4570" y="1624"/>
                <a:ext cx="91" cy="35"/>
              </a:xfrm>
              <a:custGeom>
                <a:avLst/>
                <a:gdLst>
                  <a:gd name="T0" fmla="*/ 4 w 181"/>
                  <a:gd name="T1" fmla="*/ 0 h 71"/>
                  <a:gd name="T2" fmla="*/ 13 w 181"/>
                  <a:gd name="T3" fmla="*/ 9 h 71"/>
                  <a:gd name="T4" fmla="*/ 24 w 181"/>
                  <a:gd name="T5" fmla="*/ 15 h 71"/>
                  <a:gd name="T6" fmla="*/ 33 w 181"/>
                  <a:gd name="T7" fmla="*/ 22 h 71"/>
                  <a:gd name="T8" fmla="*/ 44 w 181"/>
                  <a:gd name="T9" fmla="*/ 28 h 71"/>
                  <a:gd name="T10" fmla="*/ 54 w 181"/>
                  <a:gd name="T11" fmla="*/ 34 h 71"/>
                  <a:gd name="T12" fmla="*/ 65 w 181"/>
                  <a:gd name="T13" fmla="*/ 38 h 71"/>
                  <a:gd name="T14" fmla="*/ 75 w 181"/>
                  <a:gd name="T15" fmla="*/ 42 h 71"/>
                  <a:gd name="T16" fmla="*/ 86 w 181"/>
                  <a:gd name="T17" fmla="*/ 47 h 71"/>
                  <a:gd name="T18" fmla="*/ 109 w 181"/>
                  <a:gd name="T19" fmla="*/ 53 h 71"/>
                  <a:gd name="T20" fmla="*/ 133 w 181"/>
                  <a:gd name="T21" fmla="*/ 57 h 71"/>
                  <a:gd name="T22" fmla="*/ 157 w 181"/>
                  <a:gd name="T23" fmla="*/ 62 h 71"/>
                  <a:gd name="T24" fmla="*/ 181 w 181"/>
                  <a:gd name="T25" fmla="*/ 65 h 71"/>
                  <a:gd name="T26" fmla="*/ 181 w 181"/>
                  <a:gd name="T27" fmla="*/ 71 h 71"/>
                  <a:gd name="T28" fmla="*/ 157 w 181"/>
                  <a:gd name="T29" fmla="*/ 68 h 71"/>
                  <a:gd name="T30" fmla="*/ 133 w 181"/>
                  <a:gd name="T31" fmla="*/ 63 h 71"/>
                  <a:gd name="T32" fmla="*/ 109 w 181"/>
                  <a:gd name="T33" fmla="*/ 59 h 71"/>
                  <a:gd name="T34" fmla="*/ 84 w 181"/>
                  <a:gd name="T35" fmla="*/ 53 h 71"/>
                  <a:gd name="T36" fmla="*/ 74 w 181"/>
                  <a:gd name="T37" fmla="*/ 48 h 71"/>
                  <a:gd name="T38" fmla="*/ 62 w 181"/>
                  <a:gd name="T39" fmla="*/ 44 h 71"/>
                  <a:gd name="T40" fmla="*/ 51 w 181"/>
                  <a:gd name="T41" fmla="*/ 39 h 71"/>
                  <a:gd name="T42" fmla="*/ 41 w 181"/>
                  <a:gd name="T43" fmla="*/ 34 h 71"/>
                  <a:gd name="T44" fmla="*/ 30 w 181"/>
                  <a:gd name="T45" fmla="*/ 27 h 71"/>
                  <a:gd name="T46" fmla="*/ 20 w 181"/>
                  <a:gd name="T47" fmla="*/ 21 h 71"/>
                  <a:gd name="T48" fmla="*/ 10 w 181"/>
                  <a:gd name="T49" fmla="*/ 13 h 71"/>
                  <a:gd name="T50" fmla="*/ 0 w 181"/>
                  <a:gd name="T51" fmla="*/ 4 h 71"/>
                  <a:gd name="T52" fmla="*/ 4 w 181"/>
                  <a:gd name="T5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1" h="71">
                    <a:moveTo>
                      <a:pt x="4" y="0"/>
                    </a:moveTo>
                    <a:lnTo>
                      <a:pt x="13" y="9"/>
                    </a:lnTo>
                    <a:lnTo>
                      <a:pt x="24" y="15"/>
                    </a:lnTo>
                    <a:lnTo>
                      <a:pt x="33" y="22"/>
                    </a:lnTo>
                    <a:lnTo>
                      <a:pt x="44" y="28"/>
                    </a:lnTo>
                    <a:lnTo>
                      <a:pt x="54" y="34"/>
                    </a:lnTo>
                    <a:lnTo>
                      <a:pt x="65" y="38"/>
                    </a:lnTo>
                    <a:lnTo>
                      <a:pt x="75" y="42"/>
                    </a:lnTo>
                    <a:lnTo>
                      <a:pt x="86" y="47"/>
                    </a:lnTo>
                    <a:lnTo>
                      <a:pt x="109" y="53"/>
                    </a:lnTo>
                    <a:lnTo>
                      <a:pt x="133" y="57"/>
                    </a:lnTo>
                    <a:lnTo>
                      <a:pt x="157" y="62"/>
                    </a:lnTo>
                    <a:lnTo>
                      <a:pt x="181" y="65"/>
                    </a:lnTo>
                    <a:lnTo>
                      <a:pt x="181" y="71"/>
                    </a:lnTo>
                    <a:lnTo>
                      <a:pt x="157" y="68"/>
                    </a:lnTo>
                    <a:lnTo>
                      <a:pt x="133" y="63"/>
                    </a:lnTo>
                    <a:lnTo>
                      <a:pt x="109" y="59"/>
                    </a:lnTo>
                    <a:lnTo>
                      <a:pt x="84" y="53"/>
                    </a:lnTo>
                    <a:lnTo>
                      <a:pt x="74" y="48"/>
                    </a:lnTo>
                    <a:lnTo>
                      <a:pt x="62" y="44"/>
                    </a:lnTo>
                    <a:lnTo>
                      <a:pt x="51" y="39"/>
                    </a:lnTo>
                    <a:lnTo>
                      <a:pt x="41" y="34"/>
                    </a:lnTo>
                    <a:lnTo>
                      <a:pt x="30" y="27"/>
                    </a:lnTo>
                    <a:lnTo>
                      <a:pt x="20" y="21"/>
                    </a:lnTo>
                    <a:lnTo>
                      <a:pt x="10" y="13"/>
                    </a:ln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13" name="Freeform 1493"/>
              <p:cNvSpPr>
                <a:spLocks/>
              </p:cNvSpPr>
              <p:nvPr/>
            </p:nvSpPr>
            <p:spPr bwMode="auto">
              <a:xfrm>
                <a:off x="4570" y="1624"/>
                <a:ext cx="2" cy="2"/>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lnTo>
                      <a:pt x="0"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14" name="Freeform 1494"/>
              <p:cNvSpPr>
                <a:spLocks/>
              </p:cNvSpPr>
              <p:nvPr/>
            </p:nvSpPr>
            <p:spPr bwMode="auto">
              <a:xfrm>
                <a:off x="4660" y="1656"/>
                <a:ext cx="10" cy="8"/>
              </a:xfrm>
              <a:custGeom>
                <a:avLst/>
                <a:gdLst>
                  <a:gd name="T0" fmla="*/ 1 w 19"/>
                  <a:gd name="T1" fmla="*/ 0 h 15"/>
                  <a:gd name="T2" fmla="*/ 7 w 19"/>
                  <a:gd name="T3" fmla="*/ 1 h 15"/>
                  <a:gd name="T4" fmla="*/ 13 w 19"/>
                  <a:gd name="T5" fmla="*/ 4 h 15"/>
                  <a:gd name="T6" fmla="*/ 16 w 19"/>
                  <a:gd name="T7" fmla="*/ 9 h 15"/>
                  <a:gd name="T8" fmla="*/ 19 w 19"/>
                  <a:gd name="T9" fmla="*/ 12 h 15"/>
                  <a:gd name="T10" fmla="*/ 13 w 19"/>
                  <a:gd name="T11" fmla="*/ 15 h 15"/>
                  <a:gd name="T12" fmla="*/ 12 w 19"/>
                  <a:gd name="T13" fmla="*/ 13 h 15"/>
                  <a:gd name="T14" fmla="*/ 9 w 19"/>
                  <a:gd name="T15" fmla="*/ 10 h 15"/>
                  <a:gd name="T16" fmla="*/ 6 w 19"/>
                  <a:gd name="T17" fmla="*/ 7 h 15"/>
                  <a:gd name="T18" fmla="*/ 0 w 19"/>
                  <a:gd name="T19" fmla="*/ 6 h 15"/>
                  <a:gd name="T20" fmla="*/ 1 w 19"/>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5">
                    <a:moveTo>
                      <a:pt x="1" y="0"/>
                    </a:moveTo>
                    <a:lnTo>
                      <a:pt x="7" y="1"/>
                    </a:lnTo>
                    <a:lnTo>
                      <a:pt x="13" y="4"/>
                    </a:lnTo>
                    <a:lnTo>
                      <a:pt x="16" y="9"/>
                    </a:lnTo>
                    <a:lnTo>
                      <a:pt x="19" y="12"/>
                    </a:lnTo>
                    <a:lnTo>
                      <a:pt x="13" y="15"/>
                    </a:lnTo>
                    <a:lnTo>
                      <a:pt x="12" y="13"/>
                    </a:lnTo>
                    <a:lnTo>
                      <a:pt x="9" y="10"/>
                    </a:lnTo>
                    <a:lnTo>
                      <a:pt x="6" y="7"/>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15" name="Freeform 1495"/>
              <p:cNvSpPr>
                <a:spLocks/>
              </p:cNvSpPr>
              <p:nvPr/>
            </p:nvSpPr>
            <p:spPr bwMode="auto">
              <a:xfrm>
                <a:off x="4660" y="1656"/>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16" name="Freeform 1496"/>
              <p:cNvSpPr>
                <a:spLocks/>
              </p:cNvSpPr>
              <p:nvPr/>
            </p:nvSpPr>
            <p:spPr bwMode="auto">
              <a:xfrm>
                <a:off x="4654" y="1662"/>
                <a:ext cx="21" cy="79"/>
              </a:xfrm>
              <a:custGeom>
                <a:avLst/>
                <a:gdLst>
                  <a:gd name="T0" fmla="*/ 32 w 43"/>
                  <a:gd name="T1" fmla="*/ 0 h 158"/>
                  <a:gd name="T2" fmla="*/ 37 w 43"/>
                  <a:gd name="T3" fmla="*/ 10 h 158"/>
                  <a:gd name="T4" fmla="*/ 38 w 43"/>
                  <a:gd name="T5" fmla="*/ 19 h 158"/>
                  <a:gd name="T6" fmla="*/ 41 w 43"/>
                  <a:gd name="T7" fmla="*/ 30 h 158"/>
                  <a:gd name="T8" fmla="*/ 43 w 43"/>
                  <a:gd name="T9" fmla="*/ 40 h 158"/>
                  <a:gd name="T10" fmla="*/ 43 w 43"/>
                  <a:gd name="T11" fmla="*/ 60 h 158"/>
                  <a:gd name="T12" fmla="*/ 41 w 43"/>
                  <a:gd name="T13" fmla="*/ 64 h 158"/>
                  <a:gd name="T14" fmla="*/ 41 w 43"/>
                  <a:gd name="T15" fmla="*/ 70 h 158"/>
                  <a:gd name="T16" fmla="*/ 40 w 43"/>
                  <a:gd name="T17" fmla="*/ 81 h 158"/>
                  <a:gd name="T18" fmla="*/ 37 w 43"/>
                  <a:gd name="T19" fmla="*/ 92 h 158"/>
                  <a:gd name="T20" fmla="*/ 35 w 43"/>
                  <a:gd name="T21" fmla="*/ 101 h 158"/>
                  <a:gd name="T22" fmla="*/ 28 w 43"/>
                  <a:gd name="T23" fmla="*/ 120 h 158"/>
                  <a:gd name="T24" fmla="*/ 22 w 43"/>
                  <a:gd name="T25" fmla="*/ 131 h 158"/>
                  <a:gd name="T26" fmla="*/ 17 w 43"/>
                  <a:gd name="T27" fmla="*/ 140 h 158"/>
                  <a:gd name="T28" fmla="*/ 6 w 43"/>
                  <a:gd name="T29" fmla="*/ 158 h 158"/>
                  <a:gd name="T30" fmla="*/ 0 w 43"/>
                  <a:gd name="T31" fmla="*/ 155 h 158"/>
                  <a:gd name="T32" fmla="*/ 11 w 43"/>
                  <a:gd name="T33" fmla="*/ 137 h 158"/>
                  <a:gd name="T34" fmla="*/ 17 w 43"/>
                  <a:gd name="T35" fmla="*/ 128 h 158"/>
                  <a:gd name="T36" fmla="*/ 22 w 43"/>
                  <a:gd name="T37" fmla="*/ 119 h 158"/>
                  <a:gd name="T38" fmla="*/ 29 w 43"/>
                  <a:gd name="T39" fmla="*/ 99 h 158"/>
                  <a:gd name="T40" fmla="*/ 31 w 43"/>
                  <a:gd name="T41" fmla="*/ 89 h 158"/>
                  <a:gd name="T42" fmla="*/ 34 w 43"/>
                  <a:gd name="T43" fmla="*/ 80 h 158"/>
                  <a:gd name="T44" fmla="*/ 35 w 43"/>
                  <a:gd name="T45" fmla="*/ 69 h 158"/>
                  <a:gd name="T46" fmla="*/ 35 w 43"/>
                  <a:gd name="T47" fmla="*/ 64 h 158"/>
                  <a:gd name="T48" fmla="*/ 35 w 43"/>
                  <a:gd name="T49" fmla="*/ 60 h 158"/>
                  <a:gd name="T50" fmla="*/ 35 w 43"/>
                  <a:gd name="T51" fmla="*/ 40 h 158"/>
                  <a:gd name="T52" fmla="*/ 35 w 43"/>
                  <a:gd name="T53" fmla="*/ 30 h 158"/>
                  <a:gd name="T54" fmla="*/ 32 w 43"/>
                  <a:gd name="T55" fmla="*/ 21 h 158"/>
                  <a:gd name="T56" fmla="*/ 31 w 43"/>
                  <a:gd name="T57" fmla="*/ 12 h 158"/>
                  <a:gd name="T58" fmla="*/ 26 w 43"/>
                  <a:gd name="T59" fmla="*/ 3 h 158"/>
                  <a:gd name="T60" fmla="*/ 32 w 43"/>
                  <a:gd name="T6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58">
                    <a:moveTo>
                      <a:pt x="32" y="0"/>
                    </a:moveTo>
                    <a:lnTo>
                      <a:pt x="37" y="10"/>
                    </a:lnTo>
                    <a:lnTo>
                      <a:pt x="38" y="19"/>
                    </a:lnTo>
                    <a:lnTo>
                      <a:pt x="41" y="30"/>
                    </a:lnTo>
                    <a:lnTo>
                      <a:pt x="43" y="40"/>
                    </a:lnTo>
                    <a:lnTo>
                      <a:pt x="43" y="60"/>
                    </a:lnTo>
                    <a:lnTo>
                      <a:pt x="41" y="64"/>
                    </a:lnTo>
                    <a:lnTo>
                      <a:pt x="41" y="70"/>
                    </a:lnTo>
                    <a:lnTo>
                      <a:pt x="40" y="81"/>
                    </a:lnTo>
                    <a:lnTo>
                      <a:pt x="37" y="92"/>
                    </a:lnTo>
                    <a:lnTo>
                      <a:pt x="35" y="101"/>
                    </a:lnTo>
                    <a:lnTo>
                      <a:pt x="28" y="120"/>
                    </a:lnTo>
                    <a:lnTo>
                      <a:pt x="22" y="131"/>
                    </a:lnTo>
                    <a:lnTo>
                      <a:pt x="17" y="140"/>
                    </a:lnTo>
                    <a:lnTo>
                      <a:pt x="6" y="158"/>
                    </a:lnTo>
                    <a:lnTo>
                      <a:pt x="0" y="155"/>
                    </a:lnTo>
                    <a:lnTo>
                      <a:pt x="11" y="137"/>
                    </a:lnTo>
                    <a:lnTo>
                      <a:pt x="17" y="128"/>
                    </a:lnTo>
                    <a:lnTo>
                      <a:pt x="22" y="119"/>
                    </a:lnTo>
                    <a:lnTo>
                      <a:pt x="29" y="99"/>
                    </a:lnTo>
                    <a:lnTo>
                      <a:pt x="31" y="89"/>
                    </a:lnTo>
                    <a:lnTo>
                      <a:pt x="34" y="80"/>
                    </a:lnTo>
                    <a:lnTo>
                      <a:pt x="35" y="69"/>
                    </a:lnTo>
                    <a:lnTo>
                      <a:pt x="35" y="64"/>
                    </a:lnTo>
                    <a:lnTo>
                      <a:pt x="35" y="60"/>
                    </a:lnTo>
                    <a:lnTo>
                      <a:pt x="35" y="40"/>
                    </a:lnTo>
                    <a:lnTo>
                      <a:pt x="35" y="30"/>
                    </a:lnTo>
                    <a:lnTo>
                      <a:pt x="32" y="21"/>
                    </a:lnTo>
                    <a:lnTo>
                      <a:pt x="31" y="12"/>
                    </a:lnTo>
                    <a:lnTo>
                      <a:pt x="26" y="3"/>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17" name="Freeform 1497"/>
              <p:cNvSpPr>
                <a:spLocks/>
              </p:cNvSpPr>
              <p:nvPr/>
            </p:nvSpPr>
            <p:spPr bwMode="auto">
              <a:xfrm>
                <a:off x="4667" y="1662"/>
                <a:ext cx="3" cy="2"/>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18" name="Freeform 1498"/>
              <p:cNvSpPr>
                <a:spLocks/>
              </p:cNvSpPr>
              <p:nvPr/>
            </p:nvSpPr>
            <p:spPr bwMode="auto">
              <a:xfrm>
                <a:off x="4630" y="1740"/>
                <a:ext cx="27" cy="13"/>
              </a:xfrm>
              <a:custGeom>
                <a:avLst/>
                <a:gdLst>
                  <a:gd name="T0" fmla="*/ 52 w 52"/>
                  <a:gd name="T1" fmla="*/ 3 h 27"/>
                  <a:gd name="T2" fmla="*/ 48 w 52"/>
                  <a:gd name="T3" fmla="*/ 9 h 27"/>
                  <a:gd name="T4" fmla="*/ 43 w 52"/>
                  <a:gd name="T5" fmla="*/ 15 h 27"/>
                  <a:gd name="T6" fmla="*/ 36 w 52"/>
                  <a:gd name="T7" fmla="*/ 19 h 27"/>
                  <a:gd name="T8" fmla="*/ 30 w 52"/>
                  <a:gd name="T9" fmla="*/ 22 h 27"/>
                  <a:gd name="T10" fmla="*/ 22 w 52"/>
                  <a:gd name="T11" fmla="*/ 25 h 27"/>
                  <a:gd name="T12" fmla="*/ 15 w 52"/>
                  <a:gd name="T13" fmla="*/ 25 h 27"/>
                  <a:gd name="T14" fmla="*/ 7 w 52"/>
                  <a:gd name="T15" fmla="*/ 27 h 27"/>
                  <a:gd name="T16" fmla="*/ 0 w 52"/>
                  <a:gd name="T17" fmla="*/ 25 h 27"/>
                  <a:gd name="T18" fmla="*/ 1 w 52"/>
                  <a:gd name="T19" fmla="*/ 19 h 27"/>
                  <a:gd name="T20" fmla="*/ 7 w 52"/>
                  <a:gd name="T21" fmla="*/ 21 h 27"/>
                  <a:gd name="T22" fmla="*/ 15 w 52"/>
                  <a:gd name="T23" fmla="*/ 19 h 27"/>
                  <a:gd name="T24" fmla="*/ 21 w 52"/>
                  <a:gd name="T25" fmla="*/ 19 h 27"/>
                  <a:gd name="T26" fmla="*/ 27 w 52"/>
                  <a:gd name="T27" fmla="*/ 16 h 27"/>
                  <a:gd name="T28" fmla="*/ 33 w 52"/>
                  <a:gd name="T29" fmla="*/ 13 h 27"/>
                  <a:gd name="T30" fmla="*/ 39 w 52"/>
                  <a:gd name="T31" fmla="*/ 10 h 27"/>
                  <a:gd name="T32" fmla="*/ 43 w 52"/>
                  <a:gd name="T33" fmla="*/ 4 h 27"/>
                  <a:gd name="T34" fmla="*/ 48 w 52"/>
                  <a:gd name="T35" fmla="*/ 0 h 27"/>
                  <a:gd name="T36" fmla="*/ 52 w 52"/>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7">
                    <a:moveTo>
                      <a:pt x="52" y="3"/>
                    </a:moveTo>
                    <a:lnTo>
                      <a:pt x="48" y="9"/>
                    </a:lnTo>
                    <a:lnTo>
                      <a:pt x="43" y="15"/>
                    </a:lnTo>
                    <a:lnTo>
                      <a:pt x="36" y="19"/>
                    </a:lnTo>
                    <a:lnTo>
                      <a:pt x="30" y="22"/>
                    </a:lnTo>
                    <a:lnTo>
                      <a:pt x="22" y="25"/>
                    </a:lnTo>
                    <a:lnTo>
                      <a:pt x="15" y="25"/>
                    </a:lnTo>
                    <a:lnTo>
                      <a:pt x="7" y="27"/>
                    </a:lnTo>
                    <a:lnTo>
                      <a:pt x="0" y="25"/>
                    </a:lnTo>
                    <a:lnTo>
                      <a:pt x="1" y="19"/>
                    </a:lnTo>
                    <a:lnTo>
                      <a:pt x="7" y="21"/>
                    </a:lnTo>
                    <a:lnTo>
                      <a:pt x="15" y="19"/>
                    </a:lnTo>
                    <a:lnTo>
                      <a:pt x="21" y="19"/>
                    </a:lnTo>
                    <a:lnTo>
                      <a:pt x="27" y="16"/>
                    </a:lnTo>
                    <a:lnTo>
                      <a:pt x="33" y="13"/>
                    </a:lnTo>
                    <a:lnTo>
                      <a:pt x="39" y="10"/>
                    </a:lnTo>
                    <a:lnTo>
                      <a:pt x="43" y="4"/>
                    </a:lnTo>
                    <a:lnTo>
                      <a:pt x="48" y="0"/>
                    </a:lnTo>
                    <a:lnTo>
                      <a:pt x="5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19" name="Freeform 1499"/>
              <p:cNvSpPr>
                <a:spLocks/>
              </p:cNvSpPr>
              <p:nvPr/>
            </p:nvSpPr>
            <p:spPr bwMode="auto">
              <a:xfrm>
                <a:off x="4654" y="1740"/>
                <a:ext cx="3" cy="1"/>
              </a:xfrm>
              <a:custGeom>
                <a:avLst/>
                <a:gdLst>
                  <a:gd name="T0" fmla="*/ 6 w 6"/>
                  <a:gd name="T1" fmla="*/ 3 h 3"/>
                  <a:gd name="T2" fmla="*/ 2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2" y="0"/>
                    </a:ln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0" name="Freeform 1500"/>
              <p:cNvSpPr>
                <a:spLocks/>
              </p:cNvSpPr>
              <p:nvPr/>
            </p:nvSpPr>
            <p:spPr bwMode="auto">
              <a:xfrm>
                <a:off x="4598" y="1740"/>
                <a:ext cx="33" cy="13"/>
              </a:xfrm>
              <a:custGeom>
                <a:avLst/>
                <a:gdLst>
                  <a:gd name="T0" fmla="*/ 65 w 66"/>
                  <a:gd name="T1" fmla="*/ 25 h 25"/>
                  <a:gd name="T2" fmla="*/ 57 w 66"/>
                  <a:gd name="T3" fmla="*/ 24 h 25"/>
                  <a:gd name="T4" fmla="*/ 48 w 66"/>
                  <a:gd name="T5" fmla="*/ 21 h 25"/>
                  <a:gd name="T6" fmla="*/ 33 w 66"/>
                  <a:gd name="T7" fmla="*/ 15 h 25"/>
                  <a:gd name="T8" fmla="*/ 25 w 66"/>
                  <a:gd name="T9" fmla="*/ 12 h 25"/>
                  <a:gd name="T10" fmla="*/ 16 w 66"/>
                  <a:gd name="T11" fmla="*/ 9 h 25"/>
                  <a:gd name="T12" fmla="*/ 9 w 66"/>
                  <a:gd name="T13" fmla="*/ 6 h 25"/>
                  <a:gd name="T14" fmla="*/ 0 w 66"/>
                  <a:gd name="T15" fmla="*/ 6 h 25"/>
                  <a:gd name="T16" fmla="*/ 1 w 66"/>
                  <a:gd name="T17" fmla="*/ 0 h 25"/>
                  <a:gd name="T18" fmla="*/ 9 w 66"/>
                  <a:gd name="T19" fmla="*/ 0 h 25"/>
                  <a:gd name="T20" fmla="*/ 18 w 66"/>
                  <a:gd name="T21" fmla="*/ 3 h 25"/>
                  <a:gd name="T22" fmla="*/ 27 w 66"/>
                  <a:gd name="T23" fmla="*/ 6 h 25"/>
                  <a:gd name="T24" fmla="*/ 36 w 66"/>
                  <a:gd name="T25" fmla="*/ 9 h 25"/>
                  <a:gd name="T26" fmla="*/ 51 w 66"/>
                  <a:gd name="T27" fmla="*/ 15 h 25"/>
                  <a:gd name="T28" fmla="*/ 59 w 66"/>
                  <a:gd name="T29" fmla="*/ 18 h 25"/>
                  <a:gd name="T30" fmla="*/ 66 w 66"/>
                  <a:gd name="T31" fmla="*/ 19 h 25"/>
                  <a:gd name="T32" fmla="*/ 65 w 66"/>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25">
                    <a:moveTo>
                      <a:pt x="65" y="25"/>
                    </a:moveTo>
                    <a:lnTo>
                      <a:pt x="57" y="24"/>
                    </a:lnTo>
                    <a:lnTo>
                      <a:pt x="48" y="21"/>
                    </a:lnTo>
                    <a:lnTo>
                      <a:pt x="33" y="15"/>
                    </a:lnTo>
                    <a:lnTo>
                      <a:pt x="25" y="12"/>
                    </a:lnTo>
                    <a:lnTo>
                      <a:pt x="16" y="9"/>
                    </a:lnTo>
                    <a:lnTo>
                      <a:pt x="9" y="6"/>
                    </a:lnTo>
                    <a:lnTo>
                      <a:pt x="0" y="6"/>
                    </a:lnTo>
                    <a:lnTo>
                      <a:pt x="1" y="0"/>
                    </a:lnTo>
                    <a:lnTo>
                      <a:pt x="9" y="0"/>
                    </a:lnTo>
                    <a:lnTo>
                      <a:pt x="18" y="3"/>
                    </a:lnTo>
                    <a:lnTo>
                      <a:pt x="27" y="6"/>
                    </a:lnTo>
                    <a:lnTo>
                      <a:pt x="36" y="9"/>
                    </a:lnTo>
                    <a:lnTo>
                      <a:pt x="51" y="15"/>
                    </a:lnTo>
                    <a:lnTo>
                      <a:pt x="59" y="18"/>
                    </a:lnTo>
                    <a:lnTo>
                      <a:pt x="66" y="19"/>
                    </a:lnTo>
                    <a:lnTo>
                      <a:pt x="6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1" name="Freeform 1501"/>
              <p:cNvSpPr>
                <a:spLocks/>
              </p:cNvSpPr>
              <p:nvPr/>
            </p:nvSpPr>
            <p:spPr bwMode="auto">
              <a:xfrm>
                <a:off x="4630" y="1750"/>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2" name="Freeform 1502"/>
              <p:cNvSpPr>
                <a:spLocks/>
              </p:cNvSpPr>
              <p:nvPr/>
            </p:nvSpPr>
            <p:spPr bwMode="auto">
              <a:xfrm>
                <a:off x="4593" y="1739"/>
                <a:ext cx="6" cy="4"/>
              </a:xfrm>
              <a:custGeom>
                <a:avLst/>
                <a:gdLst>
                  <a:gd name="T0" fmla="*/ 11 w 12"/>
                  <a:gd name="T1" fmla="*/ 8 h 8"/>
                  <a:gd name="T2" fmla="*/ 0 w 12"/>
                  <a:gd name="T3" fmla="*/ 6 h 8"/>
                  <a:gd name="T4" fmla="*/ 2 w 12"/>
                  <a:gd name="T5" fmla="*/ 0 h 8"/>
                  <a:gd name="T6" fmla="*/ 12 w 12"/>
                  <a:gd name="T7" fmla="*/ 2 h 8"/>
                  <a:gd name="T8" fmla="*/ 11 w 12"/>
                  <a:gd name="T9" fmla="*/ 8 h 8"/>
                </a:gdLst>
                <a:ahLst/>
                <a:cxnLst>
                  <a:cxn ang="0">
                    <a:pos x="T0" y="T1"/>
                  </a:cxn>
                  <a:cxn ang="0">
                    <a:pos x="T2" y="T3"/>
                  </a:cxn>
                  <a:cxn ang="0">
                    <a:pos x="T4" y="T5"/>
                  </a:cxn>
                  <a:cxn ang="0">
                    <a:pos x="T6" y="T7"/>
                  </a:cxn>
                  <a:cxn ang="0">
                    <a:pos x="T8" y="T9"/>
                  </a:cxn>
                </a:cxnLst>
                <a:rect l="0" t="0" r="r" b="b"/>
                <a:pathLst>
                  <a:path w="12" h="8">
                    <a:moveTo>
                      <a:pt x="11" y="8"/>
                    </a:moveTo>
                    <a:lnTo>
                      <a:pt x="0" y="6"/>
                    </a:lnTo>
                    <a:lnTo>
                      <a:pt x="2" y="0"/>
                    </a:lnTo>
                    <a:lnTo>
                      <a:pt x="12" y="2"/>
                    </a:lnTo>
                    <a:lnTo>
                      <a:pt x="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3" name="Freeform 1503"/>
              <p:cNvSpPr>
                <a:spLocks/>
              </p:cNvSpPr>
              <p:nvPr/>
            </p:nvSpPr>
            <p:spPr bwMode="auto">
              <a:xfrm>
                <a:off x="4598" y="1740"/>
                <a:ext cx="1" cy="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4" name="Freeform 1504"/>
              <p:cNvSpPr>
                <a:spLocks/>
              </p:cNvSpPr>
              <p:nvPr/>
            </p:nvSpPr>
            <p:spPr bwMode="auto">
              <a:xfrm>
                <a:off x="4528" y="1731"/>
                <a:ext cx="65" cy="11"/>
              </a:xfrm>
              <a:custGeom>
                <a:avLst/>
                <a:gdLst>
                  <a:gd name="T0" fmla="*/ 128 w 130"/>
                  <a:gd name="T1" fmla="*/ 22 h 22"/>
                  <a:gd name="T2" fmla="*/ 112 w 130"/>
                  <a:gd name="T3" fmla="*/ 19 h 22"/>
                  <a:gd name="T4" fmla="*/ 96 w 130"/>
                  <a:gd name="T5" fmla="*/ 18 h 22"/>
                  <a:gd name="T6" fmla="*/ 63 w 130"/>
                  <a:gd name="T7" fmla="*/ 18 h 22"/>
                  <a:gd name="T8" fmla="*/ 48 w 130"/>
                  <a:gd name="T9" fmla="*/ 16 h 22"/>
                  <a:gd name="T10" fmla="*/ 32 w 130"/>
                  <a:gd name="T11" fmla="*/ 15 h 22"/>
                  <a:gd name="T12" fmla="*/ 24 w 130"/>
                  <a:gd name="T13" fmla="*/ 13 h 22"/>
                  <a:gd name="T14" fmla="*/ 17 w 130"/>
                  <a:gd name="T15" fmla="*/ 10 h 22"/>
                  <a:gd name="T16" fmla="*/ 0 w 130"/>
                  <a:gd name="T17" fmla="*/ 6 h 22"/>
                  <a:gd name="T18" fmla="*/ 3 w 130"/>
                  <a:gd name="T19" fmla="*/ 0 h 22"/>
                  <a:gd name="T20" fmla="*/ 18 w 130"/>
                  <a:gd name="T21" fmla="*/ 4 h 22"/>
                  <a:gd name="T22" fmla="*/ 26 w 130"/>
                  <a:gd name="T23" fmla="*/ 7 h 22"/>
                  <a:gd name="T24" fmla="*/ 33 w 130"/>
                  <a:gd name="T25" fmla="*/ 9 h 22"/>
                  <a:gd name="T26" fmla="*/ 48 w 130"/>
                  <a:gd name="T27" fmla="*/ 10 h 22"/>
                  <a:gd name="T28" fmla="*/ 63 w 130"/>
                  <a:gd name="T29" fmla="*/ 12 h 22"/>
                  <a:gd name="T30" fmla="*/ 96 w 130"/>
                  <a:gd name="T31" fmla="*/ 12 h 22"/>
                  <a:gd name="T32" fmla="*/ 113 w 130"/>
                  <a:gd name="T33" fmla="*/ 13 h 22"/>
                  <a:gd name="T34" fmla="*/ 130 w 130"/>
                  <a:gd name="T35" fmla="*/ 16 h 22"/>
                  <a:gd name="T36" fmla="*/ 128 w 130"/>
                  <a:gd name="T3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22">
                    <a:moveTo>
                      <a:pt x="128" y="22"/>
                    </a:moveTo>
                    <a:lnTo>
                      <a:pt x="112" y="19"/>
                    </a:lnTo>
                    <a:lnTo>
                      <a:pt x="96" y="18"/>
                    </a:lnTo>
                    <a:lnTo>
                      <a:pt x="63" y="18"/>
                    </a:lnTo>
                    <a:lnTo>
                      <a:pt x="48" y="16"/>
                    </a:lnTo>
                    <a:lnTo>
                      <a:pt x="32" y="15"/>
                    </a:lnTo>
                    <a:lnTo>
                      <a:pt x="24" y="13"/>
                    </a:lnTo>
                    <a:lnTo>
                      <a:pt x="17" y="10"/>
                    </a:lnTo>
                    <a:lnTo>
                      <a:pt x="0" y="6"/>
                    </a:lnTo>
                    <a:lnTo>
                      <a:pt x="3" y="0"/>
                    </a:lnTo>
                    <a:lnTo>
                      <a:pt x="18" y="4"/>
                    </a:lnTo>
                    <a:lnTo>
                      <a:pt x="26" y="7"/>
                    </a:lnTo>
                    <a:lnTo>
                      <a:pt x="33" y="9"/>
                    </a:lnTo>
                    <a:lnTo>
                      <a:pt x="48" y="10"/>
                    </a:lnTo>
                    <a:lnTo>
                      <a:pt x="63" y="12"/>
                    </a:lnTo>
                    <a:lnTo>
                      <a:pt x="96" y="12"/>
                    </a:lnTo>
                    <a:lnTo>
                      <a:pt x="113" y="13"/>
                    </a:lnTo>
                    <a:lnTo>
                      <a:pt x="130" y="16"/>
                    </a:lnTo>
                    <a:lnTo>
                      <a:pt x="12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5" name="Freeform 1505"/>
              <p:cNvSpPr>
                <a:spLocks/>
              </p:cNvSpPr>
              <p:nvPr/>
            </p:nvSpPr>
            <p:spPr bwMode="auto">
              <a:xfrm>
                <a:off x="4593" y="1739"/>
                <a:ext cx="1" cy="3"/>
              </a:xfrm>
              <a:custGeom>
                <a:avLst/>
                <a:gdLst>
                  <a:gd name="T0" fmla="*/ 2 w 2"/>
                  <a:gd name="T1" fmla="*/ 0 h 6"/>
                  <a:gd name="T2" fmla="*/ 0 w 2"/>
                  <a:gd name="T3" fmla="*/ 6 h 6"/>
                  <a:gd name="T4" fmla="*/ 2 w 2"/>
                  <a:gd name="T5" fmla="*/ 0 h 6"/>
                </a:gdLst>
                <a:ahLst/>
                <a:cxnLst>
                  <a:cxn ang="0">
                    <a:pos x="T0" y="T1"/>
                  </a:cxn>
                  <a:cxn ang="0">
                    <a:pos x="T2" y="T3"/>
                  </a:cxn>
                  <a:cxn ang="0">
                    <a:pos x="T4" y="T5"/>
                  </a:cxn>
                </a:cxnLst>
                <a:rect l="0" t="0" r="r" b="b"/>
                <a:pathLst>
                  <a:path w="2" h="6">
                    <a:moveTo>
                      <a:pt x="2" y="0"/>
                    </a:move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6" name="Freeform 1506"/>
              <p:cNvSpPr>
                <a:spLocks/>
              </p:cNvSpPr>
              <p:nvPr/>
            </p:nvSpPr>
            <p:spPr bwMode="auto">
              <a:xfrm>
                <a:off x="4521" y="1631"/>
                <a:ext cx="18" cy="101"/>
              </a:xfrm>
              <a:custGeom>
                <a:avLst/>
                <a:gdLst>
                  <a:gd name="T0" fmla="*/ 13 w 36"/>
                  <a:gd name="T1" fmla="*/ 202 h 202"/>
                  <a:gd name="T2" fmla="*/ 9 w 36"/>
                  <a:gd name="T3" fmla="*/ 190 h 202"/>
                  <a:gd name="T4" fmla="*/ 6 w 36"/>
                  <a:gd name="T5" fmla="*/ 178 h 202"/>
                  <a:gd name="T6" fmla="*/ 3 w 36"/>
                  <a:gd name="T7" fmla="*/ 164 h 202"/>
                  <a:gd name="T8" fmla="*/ 1 w 36"/>
                  <a:gd name="T9" fmla="*/ 152 h 202"/>
                  <a:gd name="T10" fmla="*/ 0 w 36"/>
                  <a:gd name="T11" fmla="*/ 138 h 202"/>
                  <a:gd name="T12" fmla="*/ 0 w 36"/>
                  <a:gd name="T13" fmla="*/ 126 h 202"/>
                  <a:gd name="T14" fmla="*/ 1 w 36"/>
                  <a:gd name="T15" fmla="*/ 113 h 202"/>
                  <a:gd name="T16" fmla="*/ 1 w 36"/>
                  <a:gd name="T17" fmla="*/ 99 h 202"/>
                  <a:gd name="T18" fmla="*/ 4 w 36"/>
                  <a:gd name="T19" fmla="*/ 87 h 202"/>
                  <a:gd name="T20" fmla="*/ 6 w 36"/>
                  <a:gd name="T21" fmla="*/ 74 h 202"/>
                  <a:gd name="T22" fmla="*/ 12 w 36"/>
                  <a:gd name="T23" fmla="*/ 50 h 202"/>
                  <a:gd name="T24" fmla="*/ 16 w 36"/>
                  <a:gd name="T25" fmla="*/ 36 h 202"/>
                  <a:gd name="T26" fmla="*/ 21 w 36"/>
                  <a:gd name="T27" fmla="*/ 24 h 202"/>
                  <a:gd name="T28" fmla="*/ 30 w 36"/>
                  <a:gd name="T29" fmla="*/ 0 h 202"/>
                  <a:gd name="T30" fmla="*/ 36 w 36"/>
                  <a:gd name="T31" fmla="*/ 3 h 202"/>
                  <a:gd name="T32" fmla="*/ 25 w 36"/>
                  <a:gd name="T33" fmla="*/ 27 h 202"/>
                  <a:gd name="T34" fmla="*/ 22 w 36"/>
                  <a:gd name="T35" fmla="*/ 39 h 202"/>
                  <a:gd name="T36" fmla="*/ 18 w 36"/>
                  <a:gd name="T37" fmla="*/ 51 h 202"/>
                  <a:gd name="T38" fmla="*/ 12 w 36"/>
                  <a:gd name="T39" fmla="*/ 75 h 202"/>
                  <a:gd name="T40" fmla="*/ 10 w 36"/>
                  <a:gd name="T41" fmla="*/ 89 h 202"/>
                  <a:gd name="T42" fmla="*/ 7 w 36"/>
                  <a:gd name="T43" fmla="*/ 101 h 202"/>
                  <a:gd name="T44" fmla="*/ 7 w 36"/>
                  <a:gd name="T45" fmla="*/ 113 h 202"/>
                  <a:gd name="T46" fmla="*/ 6 w 36"/>
                  <a:gd name="T47" fmla="*/ 126 h 202"/>
                  <a:gd name="T48" fmla="*/ 6 w 36"/>
                  <a:gd name="T49" fmla="*/ 138 h 202"/>
                  <a:gd name="T50" fmla="*/ 7 w 36"/>
                  <a:gd name="T51" fmla="*/ 151 h 202"/>
                  <a:gd name="T52" fmla="*/ 9 w 36"/>
                  <a:gd name="T53" fmla="*/ 164 h 202"/>
                  <a:gd name="T54" fmla="*/ 12 w 36"/>
                  <a:gd name="T55" fmla="*/ 176 h 202"/>
                  <a:gd name="T56" fmla="*/ 15 w 36"/>
                  <a:gd name="T57" fmla="*/ 188 h 202"/>
                  <a:gd name="T58" fmla="*/ 19 w 36"/>
                  <a:gd name="T59" fmla="*/ 200 h 202"/>
                  <a:gd name="T60" fmla="*/ 13 w 36"/>
                  <a:gd name="T6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02">
                    <a:moveTo>
                      <a:pt x="13" y="202"/>
                    </a:moveTo>
                    <a:lnTo>
                      <a:pt x="9" y="190"/>
                    </a:lnTo>
                    <a:lnTo>
                      <a:pt x="6" y="178"/>
                    </a:lnTo>
                    <a:lnTo>
                      <a:pt x="3" y="164"/>
                    </a:lnTo>
                    <a:lnTo>
                      <a:pt x="1" y="152"/>
                    </a:lnTo>
                    <a:lnTo>
                      <a:pt x="0" y="138"/>
                    </a:lnTo>
                    <a:lnTo>
                      <a:pt x="0" y="126"/>
                    </a:lnTo>
                    <a:lnTo>
                      <a:pt x="1" y="113"/>
                    </a:lnTo>
                    <a:lnTo>
                      <a:pt x="1" y="99"/>
                    </a:lnTo>
                    <a:lnTo>
                      <a:pt x="4" y="87"/>
                    </a:lnTo>
                    <a:lnTo>
                      <a:pt x="6" y="74"/>
                    </a:lnTo>
                    <a:lnTo>
                      <a:pt x="12" y="50"/>
                    </a:lnTo>
                    <a:lnTo>
                      <a:pt x="16" y="36"/>
                    </a:lnTo>
                    <a:lnTo>
                      <a:pt x="21" y="24"/>
                    </a:lnTo>
                    <a:lnTo>
                      <a:pt x="30" y="0"/>
                    </a:lnTo>
                    <a:lnTo>
                      <a:pt x="36" y="3"/>
                    </a:lnTo>
                    <a:lnTo>
                      <a:pt x="25" y="27"/>
                    </a:lnTo>
                    <a:lnTo>
                      <a:pt x="22" y="39"/>
                    </a:lnTo>
                    <a:lnTo>
                      <a:pt x="18" y="51"/>
                    </a:lnTo>
                    <a:lnTo>
                      <a:pt x="12" y="75"/>
                    </a:lnTo>
                    <a:lnTo>
                      <a:pt x="10" y="89"/>
                    </a:lnTo>
                    <a:lnTo>
                      <a:pt x="7" y="101"/>
                    </a:lnTo>
                    <a:lnTo>
                      <a:pt x="7" y="113"/>
                    </a:lnTo>
                    <a:lnTo>
                      <a:pt x="6" y="126"/>
                    </a:lnTo>
                    <a:lnTo>
                      <a:pt x="6" y="138"/>
                    </a:lnTo>
                    <a:lnTo>
                      <a:pt x="7" y="151"/>
                    </a:lnTo>
                    <a:lnTo>
                      <a:pt x="9" y="164"/>
                    </a:lnTo>
                    <a:lnTo>
                      <a:pt x="12" y="176"/>
                    </a:lnTo>
                    <a:lnTo>
                      <a:pt x="15" y="188"/>
                    </a:lnTo>
                    <a:lnTo>
                      <a:pt x="19" y="200"/>
                    </a:lnTo>
                    <a:lnTo>
                      <a:pt x="13"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7" name="Freeform 1507"/>
              <p:cNvSpPr>
                <a:spLocks/>
              </p:cNvSpPr>
              <p:nvPr/>
            </p:nvSpPr>
            <p:spPr bwMode="auto">
              <a:xfrm>
                <a:off x="4528" y="1731"/>
                <a:ext cx="3" cy="3"/>
              </a:xfrm>
              <a:custGeom>
                <a:avLst/>
                <a:gdLst>
                  <a:gd name="T0" fmla="*/ 2 w 6"/>
                  <a:gd name="T1" fmla="*/ 6 h 6"/>
                  <a:gd name="T2" fmla="*/ 0 w 6"/>
                  <a:gd name="T3" fmla="*/ 4 h 6"/>
                  <a:gd name="T4" fmla="*/ 0 w 6"/>
                  <a:gd name="T5" fmla="*/ 3 h 6"/>
                  <a:gd name="T6" fmla="*/ 6 w 6"/>
                  <a:gd name="T7" fmla="*/ 1 h 6"/>
                  <a:gd name="T8" fmla="*/ 5 w 6"/>
                  <a:gd name="T9" fmla="*/ 0 h 6"/>
                  <a:gd name="T10" fmla="*/ 2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2" y="6"/>
                    </a:moveTo>
                    <a:lnTo>
                      <a:pt x="0" y="4"/>
                    </a:lnTo>
                    <a:lnTo>
                      <a:pt x="0" y="3"/>
                    </a:lnTo>
                    <a:lnTo>
                      <a:pt x="6" y="1"/>
                    </a:lnTo>
                    <a:lnTo>
                      <a:pt x="5"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8" name="Freeform 1508"/>
              <p:cNvSpPr>
                <a:spLocks/>
              </p:cNvSpPr>
              <p:nvPr/>
            </p:nvSpPr>
            <p:spPr bwMode="auto">
              <a:xfrm>
                <a:off x="4536" y="1625"/>
                <a:ext cx="8" cy="9"/>
              </a:xfrm>
              <a:custGeom>
                <a:avLst/>
                <a:gdLst>
                  <a:gd name="T0" fmla="*/ 0 w 17"/>
                  <a:gd name="T1" fmla="*/ 12 h 16"/>
                  <a:gd name="T2" fmla="*/ 5 w 17"/>
                  <a:gd name="T3" fmla="*/ 16 h 16"/>
                  <a:gd name="T4" fmla="*/ 17 w 17"/>
                  <a:gd name="T5" fmla="*/ 4 h 16"/>
                  <a:gd name="T6" fmla="*/ 12 w 17"/>
                  <a:gd name="T7" fmla="*/ 0 h 16"/>
                  <a:gd name="T8" fmla="*/ 0 w 17"/>
                  <a:gd name="T9" fmla="*/ 12 h 16"/>
                </a:gdLst>
                <a:ahLst/>
                <a:cxnLst>
                  <a:cxn ang="0">
                    <a:pos x="T0" y="T1"/>
                  </a:cxn>
                  <a:cxn ang="0">
                    <a:pos x="T2" y="T3"/>
                  </a:cxn>
                  <a:cxn ang="0">
                    <a:pos x="T4" y="T5"/>
                  </a:cxn>
                  <a:cxn ang="0">
                    <a:pos x="T6" y="T7"/>
                  </a:cxn>
                  <a:cxn ang="0">
                    <a:pos x="T8" y="T9"/>
                  </a:cxn>
                </a:cxnLst>
                <a:rect l="0" t="0" r="r" b="b"/>
                <a:pathLst>
                  <a:path w="17" h="16">
                    <a:moveTo>
                      <a:pt x="0" y="12"/>
                    </a:moveTo>
                    <a:lnTo>
                      <a:pt x="5" y="16"/>
                    </a:lnTo>
                    <a:lnTo>
                      <a:pt x="17" y="4"/>
                    </a:lnTo>
                    <a:lnTo>
                      <a:pt x="1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29" name="Freeform 1509"/>
              <p:cNvSpPr>
                <a:spLocks/>
              </p:cNvSpPr>
              <p:nvPr/>
            </p:nvSpPr>
            <p:spPr bwMode="auto">
              <a:xfrm>
                <a:off x="4536" y="1631"/>
                <a:ext cx="3" cy="3"/>
              </a:xfrm>
              <a:custGeom>
                <a:avLst/>
                <a:gdLst>
                  <a:gd name="T0" fmla="*/ 0 w 6"/>
                  <a:gd name="T1" fmla="*/ 0 h 4"/>
                  <a:gd name="T2" fmla="*/ 5 w 6"/>
                  <a:gd name="T3" fmla="*/ 4 h 4"/>
                  <a:gd name="T4" fmla="*/ 6 w 6"/>
                  <a:gd name="T5" fmla="*/ 3 h 4"/>
                  <a:gd name="T6" fmla="*/ 0 w 6"/>
                  <a:gd name="T7" fmla="*/ 0 h 4"/>
                </a:gdLst>
                <a:ahLst/>
                <a:cxnLst>
                  <a:cxn ang="0">
                    <a:pos x="T0" y="T1"/>
                  </a:cxn>
                  <a:cxn ang="0">
                    <a:pos x="T2" y="T3"/>
                  </a:cxn>
                  <a:cxn ang="0">
                    <a:pos x="T4" y="T5"/>
                  </a:cxn>
                  <a:cxn ang="0">
                    <a:pos x="T6" y="T7"/>
                  </a:cxn>
                </a:cxnLst>
                <a:rect l="0" t="0" r="r" b="b"/>
                <a:pathLst>
                  <a:path w="6" h="4">
                    <a:moveTo>
                      <a:pt x="0" y="0"/>
                    </a:moveTo>
                    <a:lnTo>
                      <a:pt x="5" y="4"/>
                    </a:ln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0" name="Freeform 1510"/>
              <p:cNvSpPr>
                <a:spLocks/>
              </p:cNvSpPr>
              <p:nvPr/>
            </p:nvSpPr>
            <p:spPr bwMode="auto">
              <a:xfrm>
                <a:off x="4542" y="1625"/>
                <a:ext cx="2" cy="3"/>
              </a:xfrm>
              <a:custGeom>
                <a:avLst/>
                <a:gdLst>
                  <a:gd name="T0" fmla="*/ 5 w 5"/>
                  <a:gd name="T1" fmla="*/ 4 h 4"/>
                  <a:gd name="T2" fmla="*/ 5 w 5"/>
                  <a:gd name="T3" fmla="*/ 3 h 4"/>
                  <a:gd name="T4" fmla="*/ 0 w 5"/>
                  <a:gd name="T5" fmla="*/ 0 h 4"/>
                  <a:gd name="T6" fmla="*/ 5 w 5"/>
                  <a:gd name="T7" fmla="*/ 4 h 4"/>
                </a:gdLst>
                <a:ahLst/>
                <a:cxnLst>
                  <a:cxn ang="0">
                    <a:pos x="T0" y="T1"/>
                  </a:cxn>
                  <a:cxn ang="0">
                    <a:pos x="T2" y="T3"/>
                  </a:cxn>
                  <a:cxn ang="0">
                    <a:pos x="T4" y="T5"/>
                  </a:cxn>
                  <a:cxn ang="0">
                    <a:pos x="T6" y="T7"/>
                  </a:cxn>
                </a:cxnLst>
                <a:rect l="0" t="0" r="r" b="b"/>
                <a:pathLst>
                  <a:path w="5" h="4">
                    <a:moveTo>
                      <a:pt x="5" y="4"/>
                    </a:moveTo>
                    <a:lnTo>
                      <a:pt x="5" y="3"/>
                    </a:lnTo>
                    <a:lnTo>
                      <a:pt x="0" y="0"/>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1" name="Freeform 1511"/>
              <p:cNvSpPr>
                <a:spLocks/>
              </p:cNvSpPr>
              <p:nvPr/>
            </p:nvSpPr>
            <p:spPr bwMode="auto">
              <a:xfrm>
                <a:off x="4273" y="1054"/>
                <a:ext cx="441" cy="357"/>
              </a:xfrm>
              <a:custGeom>
                <a:avLst/>
                <a:gdLst>
                  <a:gd name="T0" fmla="*/ 771 w 881"/>
                  <a:gd name="T1" fmla="*/ 628 h 714"/>
                  <a:gd name="T2" fmla="*/ 733 w 881"/>
                  <a:gd name="T3" fmla="*/ 620 h 714"/>
                  <a:gd name="T4" fmla="*/ 650 w 881"/>
                  <a:gd name="T5" fmla="*/ 623 h 714"/>
                  <a:gd name="T6" fmla="*/ 465 w 881"/>
                  <a:gd name="T7" fmla="*/ 658 h 714"/>
                  <a:gd name="T8" fmla="*/ 374 w 881"/>
                  <a:gd name="T9" fmla="*/ 658 h 714"/>
                  <a:gd name="T10" fmla="*/ 351 w 881"/>
                  <a:gd name="T11" fmla="*/ 667 h 714"/>
                  <a:gd name="T12" fmla="*/ 309 w 881"/>
                  <a:gd name="T13" fmla="*/ 694 h 714"/>
                  <a:gd name="T14" fmla="*/ 265 w 881"/>
                  <a:gd name="T15" fmla="*/ 709 h 714"/>
                  <a:gd name="T16" fmla="*/ 208 w 881"/>
                  <a:gd name="T17" fmla="*/ 714 h 714"/>
                  <a:gd name="T18" fmla="*/ 152 w 881"/>
                  <a:gd name="T19" fmla="*/ 700 h 714"/>
                  <a:gd name="T20" fmla="*/ 99 w 881"/>
                  <a:gd name="T21" fmla="*/ 673 h 714"/>
                  <a:gd name="T22" fmla="*/ 62 w 881"/>
                  <a:gd name="T23" fmla="*/ 641 h 714"/>
                  <a:gd name="T24" fmla="*/ 28 w 881"/>
                  <a:gd name="T25" fmla="*/ 602 h 714"/>
                  <a:gd name="T26" fmla="*/ 6 w 881"/>
                  <a:gd name="T27" fmla="*/ 557 h 714"/>
                  <a:gd name="T28" fmla="*/ 0 w 881"/>
                  <a:gd name="T29" fmla="*/ 513 h 714"/>
                  <a:gd name="T30" fmla="*/ 13 w 881"/>
                  <a:gd name="T31" fmla="*/ 450 h 714"/>
                  <a:gd name="T32" fmla="*/ 68 w 881"/>
                  <a:gd name="T33" fmla="*/ 348 h 714"/>
                  <a:gd name="T34" fmla="*/ 114 w 881"/>
                  <a:gd name="T35" fmla="*/ 265 h 714"/>
                  <a:gd name="T36" fmla="*/ 114 w 881"/>
                  <a:gd name="T37" fmla="*/ 236 h 714"/>
                  <a:gd name="T38" fmla="*/ 102 w 881"/>
                  <a:gd name="T39" fmla="*/ 195 h 714"/>
                  <a:gd name="T40" fmla="*/ 69 w 881"/>
                  <a:gd name="T41" fmla="*/ 125 h 714"/>
                  <a:gd name="T42" fmla="*/ 68 w 881"/>
                  <a:gd name="T43" fmla="*/ 99 h 714"/>
                  <a:gd name="T44" fmla="*/ 81 w 881"/>
                  <a:gd name="T45" fmla="*/ 85 h 714"/>
                  <a:gd name="T46" fmla="*/ 139 w 881"/>
                  <a:gd name="T47" fmla="*/ 40 h 714"/>
                  <a:gd name="T48" fmla="*/ 173 w 881"/>
                  <a:gd name="T49" fmla="*/ 22 h 714"/>
                  <a:gd name="T50" fmla="*/ 208 w 881"/>
                  <a:gd name="T51" fmla="*/ 22 h 714"/>
                  <a:gd name="T52" fmla="*/ 222 w 881"/>
                  <a:gd name="T53" fmla="*/ 36 h 714"/>
                  <a:gd name="T54" fmla="*/ 240 w 881"/>
                  <a:gd name="T55" fmla="*/ 70 h 714"/>
                  <a:gd name="T56" fmla="*/ 235 w 881"/>
                  <a:gd name="T57" fmla="*/ 36 h 714"/>
                  <a:gd name="T58" fmla="*/ 238 w 881"/>
                  <a:gd name="T59" fmla="*/ 16 h 714"/>
                  <a:gd name="T60" fmla="*/ 256 w 881"/>
                  <a:gd name="T61" fmla="*/ 4 h 714"/>
                  <a:gd name="T62" fmla="*/ 317 w 881"/>
                  <a:gd name="T63" fmla="*/ 0 h 714"/>
                  <a:gd name="T64" fmla="*/ 345 w 881"/>
                  <a:gd name="T65" fmla="*/ 7 h 714"/>
                  <a:gd name="T66" fmla="*/ 360 w 881"/>
                  <a:gd name="T67" fmla="*/ 25 h 714"/>
                  <a:gd name="T68" fmla="*/ 370 w 881"/>
                  <a:gd name="T69" fmla="*/ 82 h 714"/>
                  <a:gd name="T70" fmla="*/ 379 w 881"/>
                  <a:gd name="T71" fmla="*/ 162 h 714"/>
                  <a:gd name="T72" fmla="*/ 406 w 881"/>
                  <a:gd name="T73" fmla="*/ 170 h 714"/>
                  <a:gd name="T74" fmla="*/ 484 w 881"/>
                  <a:gd name="T75" fmla="*/ 170 h 714"/>
                  <a:gd name="T76" fmla="*/ 546 w 881"/>
                  <a:gd name="T77" fmla="*/ 182 h 714"/>
                  <a:gd name="T78" fmla="*/ 602 w 881"/>
                  <a:gd name="T79" fmla="*/ 207 h 714"/>
                  <a:gd name="T80" fmla="*/ 650 w 881"/>
                  <a:gd name="T81" fmla="*/ 236 h 714"/>
                  <a:gd name="T82" fmla="*/ 665 w 881"/>
                  <a:gd name="T83" fmla="*/ 236 h 714"/>
                  <a:gd name="T84" fmla="*/ 683 w 881"/>
                  <a:gd name="T85" fmla="*/ 215 h 714"/>
                  <a:gd name="T86" fmla="*/ 717 w 881"/>
                  <a:gd name="T87" fmla="*/ 138 h 714"/>
                  <a:gd name="T88" fmla="*/ 739 w 881"/>
                  <a:gd name="T89" fmla="*/ 99 h 714"/>
                  <a:gd name="T90" fmla="*/ 757 w 881"/>
                  <a:gd name="T91" fmla="*/ 85 h 714"/>
                  <a:gd name="T92" fmla="*/ 780 w 881"/>
                  <a:gd name="T93" fmla="*/ 82 h 714"/>
                  <a:gd name="T94" fmla="*/ 810 w 881"/>
                  <a:gd name="T95" fmla="*/ 93 h 714"/>
                  <a:gd name="T96" fmla="*/ 845 w 881"/>
                  <a:gd name="T97" fmla="*/ 120 h 714"/>
                  <a:gd name="T98" fmla="*/ 872 w 881"/>
                  <a:gd name="T99" fmla="*/ 155 h 714"/>
                  <a:gd name="T100" fmla="*/ 881 w 881"/>
                  <a:gd name="T101" fmla="*/ 186 h 714"/>
                  <a:gd name="T102" fmla="*/ 875 w 881"/>
                  <a:gd name="T103" fmla="*/ 215 h 714"/>
                  <a:gd name="T104" fmla="*/ 845 w 881"/>
                  <a:gd name="T105" fmla="*/ 275 h 714"/>
                  <a:gd name="T106" fmla="*/ 821 w 881"/>
                  <a:gd name="T107" fmla="*/ 325 h 714"/>
                  <a:gd name="T108" fmla="*/ 812 w 881"/>
                  <a:gd name="T109" fmla="*/ 378 h 714"/>
                  <a:gd name="T110" fmla="*/ 821 w 881"/>
                  <a:gd name="T111" fmla="*/ 418 h 714"/>
                  <a:gd name="T112" fmla="*/ 853 w 881"/>
                  <a:gd name="T113" fmla="*/ 486 h 714"/>
                  <a:gd name="T114" fmla="*/ 845 w 881"/>
                  <a:gd name="T115" fmla="*/ 522 h 714"/>
                  <a:gd name="T116" fmla="*/ 803 w 881"/>
                  <a:gd name="T117" fmla="*/ 551 h 714"/>
                  <a:gd name="T118" fmla="*/ 792 w 881"/>
                  <a:gd name="T119" fmla="*/ 569 h 714"/>
                  <a:gd name="T120" fmla="*/ 786 w 881"/>
                  <a:gd name="T121" fmla="*/ 619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1" h="714">
                    <a:moveTo>
                      <a:pt x="785" y="638"/>
                    </a:moveTo>
                    <a:lnTo>
                      <a:pt x="780" y="634"/>
                    </a:lnTo>
                    <a:lnTo>
                      <a:pt x="776" y="631"/>
                    </a:lnTo>
                    <a:lnTo>
                      <a:pt x="771" y="628"/>
                    </a:lnTo>
                    <a:lnTo>
                      <a:pt x="765" y="626"/>
                    </a:lnTo>
                    <a:lnTo>
                      <a:pt x="750" y="622"/>
                    </a:lnTo>
                    <a:lnTo>
                      <a:pt x="742" y="620"/>
                    </a:lnTo>
                    <a:lnTo>
                      <a:pt x="733" y="620"/>
                    </a:lnTo>
                    <a:lnTo>
                      <a:pt x="715" y="619"/>
                    </a:lnTo>
                    <a:lnTo>
                      <a:pt x="694" y="619"/>
                    </a:lnTo>
                    <a:lnTo>
                      <a:pt x="673" y="620"/>
                    </a:lnTo>
                    <a:lnTo>
                      <a:pt x="650" y="623"/>
                    </a:lnTo>
                    <a:lnTo>
                      <a:pt x="626" y="626"/>
                    </a:lnTo>
                    <a:lnTo>
                      <a:pt x="602" y="629"/>
                    </a:lnTo>
                    <a:lnTo>
                      <a:pt x="554" y="638"/>
                    </a:lnTo>
                    <a:lnTo>
                      <a:pt x="465" y="658"/>
                    </a:lnTo>
                    <a:lnTo>
                      <a:pt x="451" y="659"/>
                    </a:lnTo>
                    <a:lnTo>
                      <a:pt x="434" y="661"/>
                    </a:lnTo>
                    <a:lnTo>
                      <a:pt x="401" y="659"/>
                    </a:lnTo>
                    <a:lnTo>
                      <a:pt x="374" y="658"/>
                    </a:lnTo>
                    <a:lnTo>
                      <a:pt x="365" y="658"/>
                    </a:lnTo>
                    <a:lnTo>
                      <a:pt x="362" y="658"/>
                    </a:lnTo>
                    <a:lnTo>
                      <a:pt x="360" y="659"/>
                    </a:lnTo>
                    <a:lnTo>
                      <a:pt x="351" y="667"/>
                    </a:lnTo>
                    <a:lnTo>
                      <a:pt x="341" y="676"/>
                    </a:lnTo>
                    <a:lnTo>
                      <a:pt x="330" y="682"/>
                    </a:lnTo>
                    <a:lnTo>
                      <a:pt x="320" y="688"/>
                    </a:lnTo>
                    <a:lnTo>
                      <a:pt x="309" y="694"/>
                    </a:lnTo>
                    <a:lnTo>
                      <a:pt x="299" y="698"/>
                    </a:lnTo>
                    <a:lnTo>
                      <a:pt x="288" y="703"/>
                    </a:lnTo>
                    <a:lnTo>
                      <a:pt x="276" y="706"/>
                    </a:lnTo>
                    <a:lnTo>
                      <a:pt x="265" y="709"/>
                    </a:lnTo>
                    <a:lnTo>
                      <a:pt x="255" y="712"/>
                    </a:lnTo>
                    <a:lnTo>
                      <a:pt x="231" y="714"/>
                    </a:lnTo>
                    <a:lnTo>
                      <a:pt x="220" y="714"/>
                    </a:lnTo>
                    <a:lnTo>
                      <a:pt x="208" y="714"/>
                    </a:lnTo>
                    <a:lnTo>
                      <a:pt x="197" y="712"/>
                    </a:lnTo>
                    <a:lnTo>
                      <a:pt x="185" y="711"/>
                    </a:lnTo>
                    <a:lnTo>
                      <a:pt x="163" y="705"/>
                    </a:lnTo>
                    <a:lnTo>
                      <a:pt x="152" y="700"/>
                    </a:lnTo>
                    <a:lnTo>
                      <a:pt x="142" y="697"/>
                    </a:lnTo>
                    <a:lnTo>
                      <a:pt x="121" y="686"/>
                    </a:lnTo>
                    <a:lnTo>
                      <a:pt x="110" y="680"/>
                    </a:lnTo>
                    <a:lnTo>
                      <a:pt x="99" y="673"/>
                    </a:lnTo>
                    <a:lnTo>
                      <a:pt x="89" y="667"/>
                    </a:lnTo>
                    <a:lnTo>
                      <a:pt x="80" y="659"/>
                    </a:lnTo>
                    <a:lnTo>
                      <a:pt x="71" y="650"/>
                    </a:lnTo>
                    <a:lnTo>
                      <a:pt x="62" y="641"/>
                    </a:lnTo>
                    <a:lnTo>
                      <a:pt x="53" y="632"/>
                    </a:lnTo>
                    <a:lnTo>
                      <a:pt x="44" y="623"/>
                    </a:lnTo>
                    <a:lnTo>
                      <a:pt x="36" y="613"/>
                    </a:lnTo>
                    <a:lnTo>
                      <a:pt x="28" y="602"/>
                    </a:lnTo>
                    <a:lnTo>
                      <a:pt x="21" y="590"/>
                    </a:lnTo>
                    <a:lnTo>
                      <a:pt x="15" y="579"/>
                    </a:lnTo>
                    <a:lnTo>
                      <a:pt x="10" y="569"/>
                    </a:lnTo>
                    <a:lnTo>
                      <a:pt x="6" y="557"/>
                    </a:lnTo>
                    <a:lnTo>
                      <a:pt x="3" y="546"/>
                    </a:lnTo>
                    <a:lnTo>
                      <a:pt x="1" y="536"/>
                    </a:lnTo>
                    <a:lnTo>
                      <a:pt x="0" y="525"/>
                    </a:lnTo>
                    <a:lnTo>
                      <a:pt x="0" y="513"/>
                    </a:lnTo>
                    <a:lnTo>
                      <a:pt x="0" y="503"/>
                    </a:lnTo>
                    <a:lnTo>
                      <a:pt x="1" y="492"/>
                    </a:lnTo>
                    <a:lnTo>
                      <a:pt x="6" y="471"/>
                    </a:lnTo>
                    <a:lnTo>
                      <a:pt x="13" y="450"/>
                    </a:lnTo>
                    <a:lnTo>
                      <a:pt x="21" y="429"/>
                    </a:lnTo>
                    <a:lnTo>
                      <a:pt x="31" y="408"/>
                    </a:lnTo>
                    <a:lnTo>
                      <a:pt x="44" y="388"/>
                    </a:lnTo>
                    <a:lnTo>
                      <a:pt x="68" y="348"/>
                    </a:lnTo>
                    <a:lnTo>
                      <a:pt x="92" y="307"/>
                    </a:lnTo>
                    <a:lnTo>
                      <a:pt x="104" y="287"/>
                    </a:lnTo>
                    <a:lnTo>
                      <a:pt x="113" y="268"/>
                    </a:lnTo>
                    <a:lnTo>
                      <a:pt x="114" y="265"/>
                    </a:lnTo>
                    <a:lnTo>
                      <a:pt x="116" y="260"/>
                    </a:lnTo>
                    <a:lnTo>
                      <a:pt x="116" y="253"/>
                    </a:lnTo>
                    <a:lnTo>
                      <a:pt x="116" y="245"/>
                    </a:lnTo>
                    <a:lnTo>
                      <a:pt x="114" y="236"/>
                    </a:lnTo>
                    <a:lnTo>
                      <a:pt x="113" y="227"/>
                    </a:lnTo>
                    <a:lnTo>
                      <a:pt x="110" y="216"/>
                    </a:lnTo>
                    <a:lnTo>
                      <a:pt x="107" y="206"/>
                    </a:lnTo>
                    <a:lnTo>
                      <a:pt x="102" y="195"/>
                    </a:lnTo>
                    <a:lnTo>
                      <a:pt x="92" y="174"/>
                    </a:lnTo>
                    <a:lnTo>
                      <a:pt x="81" y="153"/>
                    </a:lnTo>
                    <a:lnTo>
                      <a:pt x="72" y="134"/>
                    </a:lnTo>
                    <a:lnTo>
                      <a:pt x="69" y="125"/>
                    </a:lnTo>
                    <a:lnTo>
                      <a:pt x="66" y="116"/>
                    </a:lnTo>
                    <a:lnTo>
                      <a:pt x="66" y="108"/>
                    </a:lnTo>
                    <a:lnTo>
                      <a:pt x="66" y="102"/>
                    </a:lnTo>
                    <a:lnTo>
                      <a:pt x="68" y="99"/>
                    </a:lnTo>
                    <a:lnTo>
                      <a:pt x="69" y="96"/>
                    </a:lnTo>
                    <a:lnTo>
                      <a:pt x="71" y="93"/>
                    </a:lnTo>
                    <a:lnTo>
                      <a:pt x="74" y="91"/>
                    </a:lnTo>
                    <a:lnTo>
                      <a:pt x="81" y="85"/>
                    </a:lnTo>
                    <a:lnTo>
                      <a:pt x="89" y="79"/>
                    </a:lnTo>
                    <a:lnTo>
                      <a:pt x="105" y="66"/>
                    </a:lnTo>
                    <a:lnTo>
                      <a:pt x="122" y="52"/>
                    </a:lnTo>
                    <a:lnTo>
                      <a:pt x="139" y="40"/>
                    </a:lnTo>
                    <a:lnTo>
                      <a:pt x="146" y="34"/>
                    </a:lnTo>
                    <a:lnTo>
                      <a:pt x="155" y="30"/>
                    </a:lnTo>
                    <a:lnTo>
                      <a:pt x="164" y="25"/>
                    </a:lnTo>
                    <a:lnTo>
                      <a:pt x="173" y="22"/>
                    </a:lnTo>
                    <a:lnTo>
                      <a:pt x="181" y="21"/>
                    </a:lnTo>
                    <a:lnTo>
                      <a:pt x="190" y="19"/>
                    </a:lnTo>
                    <a:lnTo>
                      <a:pt x="199" y="21"/>
                    </a:lnTo>
                    <a:lnTo>
                      <a:pt x="208" y="22"/>
                    </a:lnTo>
                    <a:lnTo>
                      <a:pt x="211" y="24"/>
                    </a:lnTo>
                    <a:lnTo>
                      <a:pt x="214" y="25"/>
                    </a:lnTo>
                    <a:lnTo>
                      <a:pt x="219" y="30"/>
                    </a:lnTo>
                    <a:lnTo>
                      <a:pt x="222" y="36"/>
                    </a:lnTo>
                    <a:lnTo>
                      <a:pt x="226" y="42"/>
                    </a:lnTo>
                    <a:lnTo>
                      <a:pt x="232" y="58"/>
                    </a:lnTo>
                    <a:lnTo>
                      <a:pt x="240" y="73"/>
                    </a:lnTo>
                    <a:lnTo>
                      <a:pt x="240" y="70"/>
                    </a:lnTo>
                    <a:lnTo>
                      <a:pt x="238" y="61"/>
                    </a:lnTo>
                    <a:lnTo>
                      <a:pt x="237" y="51"/>
                    </a:lnTo>
                    <a:lnTo>
                      <a:pt x="235" y="42"/>
                    </a:lnTo>
                    <a:lnTo>
                      <a:pt x="235" y="36"/>
                    </a:lnTo>
                    <a:lnTo>
                      <a:pt x="235" y="31"/>
                    </a:lnTo>
                    <a:lnTo>
                      <a:pt x="235" y="25"/>
                    </a:lnTo>
                    <a:lnTo>
                      <a:pt x="237" y="21"/>
                    </a:lnTo>
                    <a:lnTo>
                      <a:pt x="238" y="16"/>
                    </a:lnTo>
                    <a:lnTo>
                      <a:pt x="241" y="13"/>
                    </a:lnTo>
                    <a:lnTo>
                      <a:pt x="246" y="10"/>
                    </a:lnTo>
                    <a:lnTo>
                      <a:pt x="250" y="7"/>
                    </a:lnTo>
                    <a:lnTo>
                      <a:pt x="256" y="4"/>
                    </a:lnTo>
                    <a:lnTo>
                      <a:pt x="264" y="3"/>
                    </a:lnTo>
                    <a:lnTo>
                      <a:pt x="290" y="1"/>
                    </a:lnTo>
                    <a:lnTo>
                      <a:pt x="303" y="0"/>
                    </a:lnTo>
                    <a:lnTo>
                      <a:pt x="317" y="0"/>
                    </a:lnTo>
                    <a:lnTo>
                      <a:pt x="330" y="1"/>
                    </a:lnTo>
                    <a:lnTo>
                      <a:pt x="335" y="3"/>
                    </a:lnTo>
                    <a:lnTo>
                      <a:pt x="341" y="6"/>
                    </a:lnTo>
                    <a:lnTo>
                      <a:pt x="345" y="7"/>
                    </a:lnTo>
                    <a:lnTo>
                      <a:pt x="350" y="10"/>
                    </a:lnTo>
                    <a:lnTo>
                      <a:pt x="354" y="15"/>
                    </a:lnTo>
                    <a:lnTo>
                      <a:pt x="357" y="18"/>
                    </a:lnTo>
                    <a:lnTo>
                      <a:pt x="360" y="25"/>
                    </a:lnTo>
                    <a:lnTo>
                      <a:pt x="364" y="34"/>
                    </a:lnTo>
                    <a:lnTo>
                      <a:pt x="365" y="45"/>
                    </a:lnTo>
                    <a:lnTo>
                      <a:pt x="367" y="57"/>
                    </a:lnTo>
                    <a:lnTo>
                      <a:pt x="370" y="82"/>
                    </a:lnTo>
                    <a:lnTo>
                      <a:pt x="373" y="108"/>
                    </a:lnTo>
                    <a:lnTo>
                      <a:pt x="374" y="134"/>
                    </a:lnTo>
                    <a:lnTo>
                      <a:pt x="377" y="155"/>
                    </a:lnTo>
                    <a:lnTo>
                      <a:pt x="379" y="162"/>
                    </a:lnTo>
                    <a:lnTo>
                      <a:pt x="380" y="168"/>
                    </a:lnTo>
                    <a:lnTo>
                      <a:pt x="382" y="171"/>
                    </a:lnTo>
                    <a:lnTo>
                      <a:pt x="385" y="173"/>
                    </a:lnTo>
                    <a:lnTo>
                      <a:pt x="406" y="170"/>
                    </a:lnTo>
                    <a:lnTo>
                      <a:pt x="427" y="168"/>
                    </a:lnTo>
                    <a:lnTo>
                      <a:pt x="448" y="168"/>
                    </a:lnTo>
                    <a:lnTo>
                      <a:pt x="466" y="168"/>
                    </a:lnTo>
                    <a:lnTo>
                      <a:pt x="484" y="170"/>
                    </a:lnTo>
                    <a:lnTo>
                      <a:pt x="501" y="171"/>
                    </a:lnTo>
                    <a:lnTo>
                      <a:pt x="517" y="174"/>
                    </a:lnTo>
                    <a:lnTo>
                      <a:pt x="533" y="177"/>
                    </a:lnTo>
                    <a:lnTo>
                      <a:pt x="546" y="182"/>
                    </a:lnTo>
                    <a:lnTo>
                      <a:pt x="561" y="188"/>
                    </a:lnTo>
                    <a:lnTo>
                      <a:pt x="575" y="194"/>
                    </a:lnTo>
                    <a:lnTo>
                      <a:pt x="588" y="200"/>
                    </a:lnTo>
                    <a:lnTo>
                      <a:pt x="602" y="207"/>
                    </a:lnTo>
                    <a:lnTo>
                      <a:pt x="616" y="215"/>
                    </a:lnTo>
                    <a:lnTo>
                      <a:pt x="641" y="233"/>
                    </a:lnTo>
                    <a:lnTo>
                      <a:pt x="646" y="235"/>
                    </a:lnTo>
                    <a:lnTo>
                      <a:pt x="650" y="236"/>
                    </a:lnTo>
                    <a:lnTo>
                      <a:pt x="655" y="238"/>
                    </a:lnTo>
                    <a:lnTo>
                      <a:pt x="658" y="238"/>
                    </a:lnTo>
                    <a:lnTo>
                      <a:pt x="662" y="238"/>
                    </a:lnTo>
                    <a:lnTo>
                      <a:pt x="665" y="236"/>
                    </a:lnTo>
                    <a:lnTo>
                      <a:pt x="671" y="230"/>
                    </a:lnTo>
                    <a:lnTo>
                      <a:pt x="674" y="227"/>
                    </a:lnTo>
                    <a:lnTo>
                      <a:pt x="677" y="224"/>
                    </a:lnTo>
                    <a:lnTo>
                      <a:pt x="683" y="215"/>
                    </a:lnTo>
                    <a:lnTo>
                      <a:pt x="690" y="203"/>
                    </a:lnTo>
                    <a:lnTo>
                      <a:pt x="696" y="191"/>
                    </a:lnTo>
                    <a:lnTo>
                      <a:pt x="706" y="165"/>
                    </a:lnTo>
                    <a:lnTo>
                      <a:pt x="717" y="138"/>
                    </a:lnTo>
                    <a:lnTo>
                      <a:pt x="723" y="126"/>
                    </a:lnTo>
                    <a:lnTo>
                      <a:pt x="729" y="114"/>
                    </a:lnTo>
                    <a:lnTo>
                      <a:pt x="736" y="103"/>
                    </a:lnTo>
                    <a:lnTo>
                      <a:pt x="739" y="99"/>
                    </a:lnTo>
                    <a:lnTo>
                      <a:pt x="744" y="94"/>
                    </a:lnTo>
                    <a:lnTo>
                      <a:pt x="747" y="90"/>
                    </a:lnTo>
                    <a:lnTo>
                      <a:pt x="753" y="87"/>
                    </a:lnTo>
                    <a:lnTo>
                      <a:pt x="757" y="85"/>
                    </a:lnTo>
                    <a:lnTo>
                      <a:pt x="762" y="84"/>
                    </a:lnTo>
                    <a:lnTo>
                      <a:pt x="768" y="82"/>
                    </a:lnTo>
                    <a:lnTo>
                      <a:pt x="774" y="82"/>
                    </a:lnTo>
                    <a:lnTo>
                      <a:pt x="780" y="82"/>
                    </a:lnTo>
                    <a:lnTo>
                      <a:pt x="786" y="84"/>
                    </a:lnTo>
                    <a:lnTo>
                      <a:pt x="792" y="85"/>
                    </a:lnTo>
                    <a:lnTo>
                      <a:pt x="798" y="87"/>
                    </a:lnTo>
                    <a:lnTo>
                      <a:pt x="810" y="93"/>
                    </a:lnTo>
                    <a:lnTo>
                      <a:pt x="822" y="100"/>
                    </a:lnTo>
                    <a:lnTo>
                      <a:pt x="828" y="105"/>
                    </a:lnTo>
                    <a:lnTo>
                      <a:pt x="834" y="110"/>
                    </a:lnTo>
                    <a:lnTo>
                      <a:pt x="845" y="120"/>
                    </a:lnTo>
                    <a:lnTo>
                      <a:pt x="856" y="131"/>
                    </a:lnTo>
                    <a:lnTo>
                      <a:pt x="865" y="143"/>
                    </a:lnTo>
                    <a:lnTo>
                      <a:pt x="868" y="149"/>
                    </a:lnTo>
                    <a:lnTo>
                      <a:pt x="872" y="155"/>
                    </a:lnTo>
                    <a:lnTo>
                      <a:pt x="875" y="162"/>
                    </a:lnTo>
                    <a:lnTo>
                      <a:pt x="877" y="168"/>
                    </a:lnTo>
                    <a:lnTo>
                      <a:pt x="880" y="180"/>
                    </a:lnTo>
                    <a:lnTo>
                      <a:pt x="881" y="186"/>
                    </a:lnTo>
                    <a:lnTo>
                      <a:pt x="881" y="192"/>
                    </a:lnTo>
                    <a:lnTo>
                      <a:pt x="881" y="198"/>
                    </a:lnTo>
                    <a:lnTo>
                      <a:pt x="880" y="204"/>
                    </a:lnTo>
                    <a:lnTo>
                      <a:pt x="875" y="215"/>
                    </a:lnTo>
                    <a:lnTo>
                      <a:pt x="871" y="227"/>
                    </a:lnTo>
                    <a:lnTo>
                      <a:pt x="865" y="239"/>
                    </a:lnTo>
                    <a:lnTo>
                      <a:pt x="859" y="251"/>
                    </a:lnTo>
                    <a:lnTo>
                      <a:pt x="845" y="275"/>
                    </a:lnTo>
                    <a:lnTo>
                      <a:pt x="839" y="287"/>
                    </a:lnTo>
                    <a:lnTo>
                      <a:pt x="833" y="301"/>
                    </a:lnTo>
                    <a:lnTo>
                      <a:pt x="827" y="313"/>
                    </a:lnTo>
                    <a:lnTo>
                      <a:pt x="821" y="325"/>
                    </a:lnTo>
                    <a:lnTo>
                      <a:pt x="816" y="338"/>
                    </a:lnTo>
                    <a:lnTo>
                      <a:pt x="813" y="351"/>
                    </a:lnTo>
                    <a:lnTo>
                      <a:pt x="812" y="364"/>
                    </a:lnTo>
                    <a:lnTo>
                      <a:pt x="812" y="378"/>
                    </a:lnTo>
                    <a:lnTo>
                      <a:pt x="812" y="384"/>
                    </a:lnTo>
                    <a:lnTo>
                      <a:pt x="813" y="391"/>
                    </a:lnTo>
                    <a:lnTo>
                      <a:pt x="816" y="405"/>
                    </a:lnTo>
                    <a:lnTo>
                      <a:pt x="821" y="418"/>
                    </a:lnTo>
                    <a:lnTo>
                      <a:pt x="827" y="432"/>
                    </a:lnTo>
                    <a:lnTo>
                      <a:pt x="840" y="459"/>
                    </a:lnTo>
                    <a:lnTo>
                      <a:pt x="846" y="473"/>
                    </a:lnTo>
                    <a:lnTo>
                      <a:pt x="853" y="486"/>
                    </a:lnTo>
                    <a:lnTo>
                      <a:pt x="859" y="500"/>
                    </a:lnTo>
                    <a:lnTo>
                      <a:pt x="863" y="515"/>
                    </a:lnTo>
                    <a:lnTo>
                      <a:pt x="854" y="518"/>
                    </a:lnTo>
                    <a:lnTo>
                      <a:pt x="845" y="522"/>
                    </a:lnTo>
                    <a:lnTo>
                      <a:pt x="834" y="527"/>
                    </a:lnTo>
                    <a:lnTo>
                      <a:pt x="822" y="534"/>
                    </a:lnTo>
                    <a:lnTo>
                      <a:pt x="812" y="542"/>
                    </a:lnTo>
                    <a:lnTo>
                      <a:pt x="803" y="551"/>
                    </a:lnTo>
                    <a:lnTo>
                      <a:pt x="798" y="555"/>
                    </a:lnTo>
                    <a:lnTo>
                      <a:pt x="795" y="560"/>
                    </a:lnTo>
                    <a:lnTo>
                      <a:pt x="794" y="564"/>
                    </a:lnTo>
                    <a:lnTo>
                      <a:pt x="792" y="569"/>
                    </a:lnTo>
                    <a:lnTo>
                      <a:pt x="789" y="579"/>
                    </a:lnTo>
                    <a:lnTo>
                      <a:pt x="788" y="589"/>
                    </a:lnTo>
                    <a:lnTo>
                      <a:pt x="786" y="599"/>
                    </a:lnTo>
                    <a:lnTo>
                      <a:pt x="786" y="619"/>
                    </a:lnTo>
                    <a:lnTo>
                      <a:pt x="786" y="638"/>
                    </a:lnTo>
                    <a:lnTo>
                      <a:pt x="785" y="638"/>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2" name="Freeform 1512"/>
              <p:cNvSpPr>
                <a:spLocks/>
              </p:cNvSpPr>
              <p:nvPr/>
            </p:nvSpPr>
            <p:spPr bwMode="auto">
              <a:xfrm>
                <a:off x="4505" y="1362"/>
                <a:ext cx="162" cy="22"/>
              </a:xfrm>
              <a:custGeom>
                <a:avLst/>
                <a:gdLst>
                  <a:gd name="T0" fmla="*/ 320 w 325"/>
                  <a:gd name="T1" fmla="*/ 25 h 45"/>
                  <a:gd name="T2" fmla="*/ 316 w 325"/>
                  <a:gd name="T3" fmla="*/ 21 h 45"/>
                  <a:gd name="T4" fmla="*/ 311 w 325"/>
                  <a:gd name="T5" fmla="*/ 18 h 45"/>
                  <a:gd name="T6" fmla="*/ 306 w 325"/>
                  <a:gd name="T7" fmla="*/ 15 h 45"/>
                  <a:gd name="T8" fmla="*/ 300 w 325"/>
                  <a:gd name="T9" fmla="*/ 13 h 45"/>
                  <a:gd name="T10" fmla="*/ 287 w 325"/>
                  <a:gd name="T11" fmla="*/ 9 h 45"/>
                  <a:gd name="T12" fmla="*/ 278 w 325"/>
                  <a:gd name="T13" fmla="*/ 7 h 45"/>
                  <a:gd name="T14" fmla="*/ 270 w 325"/>
                  <a:gd name="T15" fmla="*/ 7 h 45"/>
                  <a:gd name="T16" fmla="*/ 252 w 325"/>
                  <a:gd name="T17" fmla="*/ 6 h 45"/>
                  <a:gd name="T18" fmla="*/ 233 w 325"/>
                  <a:gd name="T19" fmla="*/ 6 h 45"/>
                  <a:gd name="T20" fmla="*/ 210 w 325"/>
                  <a:gd name="T21" fmla="*/ 7 h 45"/>
                  <a:gd name="T22" fmla="*/ 187 w 325"/>
                  <a:gd name="T23" fmla="*/ 10 h 45"/>
                  <a:gd name="T24" fmla="*/ 165 w 325"/>
                  <a:gd name="T25" fmla="*/ 13 h 45"/>
                  <a:gd name="T26" fmla="*/ 140 w 325"/>
                  <a:gd name="T27" fmla="*/ 16 h 45"/>
                  <a:gd name="T28" fmla="*/ 92 w 325"/>
                  <a:gd name="T29" fmla="*/ 25 h 45"/>
                  <a:gd name="T30" fmla="*/ 2 w 325"/>
                  <a:gd name="T31" fmla="*/ 45 h 45"/>
                  <a:gd name="T32" fmla="*/ 0 w 325"/>
                  <a:gd name="T33" fmla="*/ 39 h 45"/>
                  <a:gd name="T34" fmla="*/ 91 w 325"/>
                  <a:gd name="T35" fmla="*/ 19 h 45"/>
                  <a:gd name="T36" fmla="*/ 139 w 325"/>
                  <a:gd name="T37" fmla="*/ 10 h 45"/>
                  <a:gd name="T38" fmla="*/ 163 w 325"/>
                  <a:gd name="T39" fmla="*/ 7 h 45"/>
                  <a:gd name="T40" fmla="*/ 186 w 325"/>
                  <a:gd name="T41" fmla="*/ 4 h 45"/>
                  <a:gd name="T42" fmla="*/ 210 w 325"/>
                  <a:gd name="T43" fmla="*/ 1 h 45"/>
                  <a:gd name="T44" fmla="*/ 231 w 325"/>
                  <a:gd name="T45" fmla="*/ 0 h 45"/>
                  <a:gd name="T46" fmla="*/ 252 w 325"/>
                  <a:gd name="T47" fmla="*/ 0 h 45"/>
                  <a:gd name="T48" fmla="*/ 272 w 325"/>
                  <a:gd name="T49" fmla="*/ 1 h 45"/>
                  <a:gd name="T50" fmla="*/ 279 w 325"/>
                  <a:gd name="T51" fmla="*/ 1 h 45"/>
                  <a:gd name="T52" fmla="*/ 288 w 325"/>
                  <a:gd name="T53" fmla="*/ 3 h 45"/>
                  <a:gd name="T54" fmla="*/ 302 w 325"/>
                  <a:gd name="T55" fmla="*/ 7 h 45"/>
                  <a:gd name="T56" fmla="*/ 310 w 325"/>
                  <a:gd name="T57" fmla="*/ 9 h 45"/>
                  <a:gd name="T58" fmla="*/ 316 w 325"/>
                  <a:gd name="T59" fmla="*/ 12 h 45"/>
                  <a:gd name="T60" fmla="*/ 320 w 325"/>
                  <a:gd name="T61" fmla="*/ 16 h 45"/>
                  <a:gd name="T62" fmla="*/ 325 w 325"/>
                  <a:gd name="T63" fmla="*/ 21 h 45"/>
                  <a:gd name="T64" fmla="*/ 320 w 325"/>
                  <a:gd name="T6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5" h="45">
                    <a:moveTo>
                      <a:pt x="320" y="25"/>
                    </a:moveTo>
                    <a:lnTo>
                      <a:pt x="316" y="21"/>
                    </a:lnTo>
                    <a:lnTo>
                      <a:pt x="311" y="18"/>
                    </a:lnTo>
                    <a:lnTo>
                      <a:pt x="306" y="15"/>
                    </a:lnTo>
                    <a:lnTo>
                      <a:pt x="300" y="13"/>
                    </a:lnTo>
                    <a:lnTo>
                      <a:pt x="287" y="9"/>
                    </a:lnTo>
                    <a:lnTo>
                      <a:pt x="278" y="7"/>
                    </a:lnTo>
                    <a:lnTo>
                      <a:pt x="270" y="7"/>
                    </a:lnTo>
                    <a:lnTo>
                      <a:pt x="252" y="6"/>
                    </a:lnTo>
                    <a:lnTo>
                      <a:pt x="233" y="6"/>
                    </a:lnTo>
                    <a:lnTo>
                      <a:pt x="210" y="7"/>
                    </a:lnTo>
                    <a:lnTo>
                      <a:pt x="187" y="10"/>
                    </a:lnTo>
                    <a:lnTo>
                      <a:pt x="165" y="13"/>
                    </a:lnTo>
                    <a:lnTo>
                      <a:pt x="140" y="16"/>
                    </a:lnTo>
                    <a:lnTo>
                      <a:pt x="92" y="25"/>
                    </a:lnTo>
                    <a:lnTo>
                      <a:pt x="2" y="45"/>
                    </a:lnTo>
                    <a:lnTo>
                      <a:pt x="0" y="39"/>
                    </a:lnTo>
                    <a:lnTo>
                      <a:pt x="91" y="19"/>
                    </a:lnTo>
                    <a:lnTo>
                      <a:pt x="139" y="10"/>
                    </a:lnTo>
                    <a:lnTo>
                      <a:pt x="163" y="7"/>
                    </a:lnTo>
                    <a:lnTo>
                      <a:pt x="186" y="4"/>
                    </a:lnTo>
                    <a:lnTo>
                      <a:pt x="210" y="1"/>
                    </a:lnTo>
                    <a:lnTo>
                      <a:pt x="231" y="0"/>
                    </a:lnTo>
                    <a:lnTo>
                      <a:pt x="252" y="0"/>
                    </a:lnTo>
                    <a:lnTo>
                      <a:pt x="272" y="1"/>
                    </a:lnTo>
                    <a:lnTo>
                      <a:pt x="279" y="1"/>
                    </a:lnTo>
                    <a:lnTo>
                      <a:pt x="288" y="3"/>
                    </a:lnTo>
                    <a:lnTo>
                      <a:pt x="302" y="7"/>
                    </a:lnTo>
                    <a:lnTo>
                      <a:pt x="310" y="9"/>
                    </a:lnTo>
                    <a:lnTo>
                      <a:pt x="316" y="12"/>
                    </a:lnTo>
                    <a:lnTo>
                      <a:pt x="320" y="16"/>
                    </a:lnTo>
                    <a:lnTo>
                      <a:pt x="325" y="21"/>
                    </a:lnTo>
                    <a:lnTo>
                      <a:pt x="32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3" name="Freeform 1513"/>
              <p:cNvSpPr>
                <a:spLocks/>
              </p:cNvSpPr>
              <p:nvPr/>
            </p:nvSpPr>
            <p:spPr bwMode="auto">
              <a:xfrm>
                <a:off x="4453" y="1381"/>
                <a:ext cx="53" cy="5"/>
              </a:xfrm>
              <a:custGeom>
                <a:avLst/>
                <a:gdLst>
                  <a:gd name="T0" fmla="*/ 106 w 106"/>
                  <a:gd name="T1" fmla="*/ 6 h 9"/>
                  <a:gd name="T2" fmla="*/ 92 w 106"/>
                  <a:gd name="T3" fmla="*/ 7 h 9"/>
                  <a:gd name="T4" fmla="*/ 75 w 106"/>
                  <a:gd name="T5" fmla="*/ 9 h 9"/>
                  <a:gd name="T6" fmla="*/ 42 w 106"/>
                  <a:gd name="T7" fmla="*/ 7 h 9"/>
                  <a:gd name="T8" fmla="*/ 15 w 106"/>
                  <a:gd name="T9" fmla="*/ 6 h 9"/>
                  <a:gd name="T10" fmla="*/ 8 w 106"/>
                  <a:gd name="T11" fmla="*/ 6 h 9"/>
                  <a:gd name="T12" fmla="*/ 5 w 106"/>
                  <a:gd name="T13" fmla="*/ 6 h 9"/>
                  <a:gd name="T14" fmla="*/ 3 w 106"/>
                  <a:gd name="T15" fmla="*/ 7 h 9"/>
                  <a:gd name="T16" fmla="*/ 0 w 106"/>
                  <a:gd name="T17" fmla="*/ 1 h 9"/>
                  <a:gd name="T18" fmla="*/ 3 w 106"/>
                  <a:gd name="T19" fmla="*/ 0 h 9"/>
                  <a:gd name="T20" fmla="*/ 6 w 106"/>
                  <a:gd name="T21" fmla="*/ 0 h 9"/>
                  <a:gd name="T22" fmla="*/ 15 w 106"/>
                  <a:gd name="T23" fmla="*/ 0 h 9"/>
                  <a:gd name="T24" fmla="*/ 42 w 106"/>
                  <a:gd name="T25" fmla="*/ 1 h 9"/>
                  <a:gd name="T26" fmla="*/ 75 w 106"/>
                  <a:gd name="T27" fmla="*/ 3 h 9"/>
                  <a:gd name="T28" fmla="*/ 91 w 106"/>
                  <a:gd name="T29" fmla="*/ 1 h 9"/>
                  <a:gd name="T30" fmla="*/ 104 w 106"/>
                  <a:gd name="T31" fmla="*/ 0 h 9"/>
                  <a:gd name="T32" fmla="*/ 106 w 106"/>
                  <a:gd name="T3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9">
                    <a:moveTo>
                      <a:pt x="106" y="6"/>
                    </a:moveTo>
                    <a:lnTo>
                      <a:pt x="92" y="7"/>
                    </a:lnTo>
                    <a:lnTo>
                      <a:pt x="75" y="9"/>
                    </a:lnTo>
                    <a:lnTo>
                      <a:pt x="42" y="7"/>
                    </a:lnTo>
                    <a:lnTo>
                      <a:pt x="15" y="6"/>
                    </a:lnTo>
                    <a:lnTo>
                      <a:pt x="8" y="6"/>
                    </a:lnTo>
                    <a:lnTo>
                      <a:pt x="5" y="6"/>
                    </a:lnTo>
                    <a:lnTo>
                      <a:pt x="3" y="7"/>
                    </a:lnTo>
                    <a:lnTo>
                      <a:pt x="0" y="1"/>
                    </a:lnTo>
                    <a:lnTo>
                      <a:pt x="3" y="0"/>
                    </a:lnTo>
                    <a:lnTo>
                      <a:pt x="6" y="0"/>
                    </a:lnTo>
                    <a:lnTo>
                      <a:pt x="15" y="0"/>
                    </a:lnTo>
                    <a:lnTo>
                      <a:pt x="42" y="1"/>
                    </a:lnTo>
                    <a:lnTo>
                      <a:pt x="75" y="3"/>
                    </a:lnTo>
                    <a:lnTo>
                      <a:pt x="91" y="1"/>
                    </a:lnTo>
                    <a:lnTo>
                      <a:pt x="104" y="0"/>
                    </a:lnTo>
                    <a:lnTo>
                      <a:pt x="10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4" name="Freeform 1514"/>
              <p:cNvSpPr>
                <a:spLocks/>
              </p:cNvSpPr>
              <p:nvPr/>
            </p:nvSpPr>
            <p:spPr bwMode="auto">
              <a:xfrm>
                <a:off x="4505" y="1381"/>
                <a:ext cx="1" cy="3"/>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5" name="Freeform 1515"/>
              <p:cNvSpPr>
                <a:spLocks/>
              </p:cNvSpPr>
              <p:nvPr/>
            </p:nvSpPr>
            <p:spPr bwMode="auto">
              <a:xfrm>
                <a:off x="4286" y="1354"/>
                <a:ext cx="169" cy="58"/>
              </a:xfrm>
              <a:custGeom>
                <a:avLst/>
                <a:gdLst>
                  <a:gd name="T0" fmla="*/ 339 w 339"/>
                  <a:gd name="T1" fmla="*/ 62 h 118"/>
                  <a:gd name="T2" fmla="*/ 328 w 339"/>
                  <a:gd name="T3" fmla="*/ 71 h 118"/>
                  <a:gd name="T4" fmla="*/ 317 w 339"/>
                  <a:gd name="T5" fmla="*/ 78 h 118"/>
                  <a:gd name="T6" fmla="*/ 308 w 339"/>
                  <a:gd name="T7" fmla="*/ 86 h 118"/>
                  <a:gd name="T8" fmla="*/ 296 w 339"/>
                  <a:gd name="T9" fmla="*/ 92 h 118"/>
                  <a:gd name="T10" fmla="*/ 286 w 339"/>
                  <a:gd name="T11" fmla="*/ 98 h 118"/>
                  <a:gd name="T12" fmla="*/ 275 w 339"/>
                  <a:gd name="T13" fmla="*/ 103 h 118"/>
                  <a:gd name="T14" fmla="*/ 265 w 339"/>
                  <a:gd name="T15" fmla="*/ 107 h 118"/>
                  <a:gd name="T16" fmla="*/ 252 w 339"/>
                  <a:gd name="T17" fmla="*/ 110 h 118"/>
                  <a:gd name="T18" fmla="*/ 240 w 339"/>
                  <a:gd name="T19" fmla="*/ 113 h 118"/>
                  <a:gd name="T20" fmla="*/ 230 w 339"/>
                  <a:gd name="T21" fmla="*/ 116 h 118"/>
                  <a:gd name="T22" fmla="*/ 207 w 339"/>
                  <a:gd name="T23" fmla="*/ 118 h 118"/>
                  <a:gd name="T24" fmla="*/ 195 w 339"/>
                  <a:gd name="T25" fmla="*/ 118 h 118"/>
                  <a:gd name="T26" fmla="*/ 183 w 339"/>
                  <a:gd name="T27" fmla="*/ 118 h 118"/>
                  <a:gd name="T28" fmla="*/ 171 w 339"/>
                  <a:gd name="T29" fmla="*/ 116 h 118"/>
                  <a:gd name="T30" fmla="*/ 160 w 339"/>
                  <a:gd name="T31" fmla="*/ 115 h 118"/>
                  <a:gd name="T32" fmla="*/ 138 w 339"/>
                  <a:gd name="T33" fmla="*/ 109 h 118"/>
                  <a:gd name="T34" fmla="*/ 126 w 339"/>
                  <a:gd name="T35" fmla="*/ 104 h 118"/>
                  <a:gd name="T36" fmla="*/ 115 w 339"/>
                  <a:gd name="T37" fmla="*/ 101 h 118"/>
                  <a:gd name="T38" fmla="*/ 94 w 339"/>
                  <a:gd name="T39" fmla="*/ 90 h 118"/>
                  <a:gd name="T40" fmla="*/ 82 w 339"/>
                  <a:gd name="T41" fmla="*/ 84 h 118"/>
                  <a:gd name="T42" fmla="*/ 73 w 339"/>
                  <a:gd name="T43" fmla="*/ 77 h 118"/>
                  <a:gd name="T44" fmla="*/ 62 w 339"/>
                  <a:gd name="T45" fmla="*/ 69 h 118"/>
                  <a:gd name="T46" fmla="*/ 52 w 339"/>
                  <a:gd name="T47" fmla="*/ 62 h 118"/>
                  <a:gd name="T48" fmla="*/ 43 w 339"/>
                  <a:gd name="T49" fmla="*/ 54 h 118"/>
                  <a:gd name="T50" fmla="*/ 34 w 339"/>
                  <a:gd name="T51" fmla="*/ 45 h 118"/>
                  <a:gd name="T52" fmla="*/ 25 w 339"/>
                  <a:gd name="T53" fmla="*/ 36 h 118"/>
                  <a:gd name="T54" fmla="*/ 16 w 339"/>
                  <a:gd name="T55" fmla="*/ 26 h 118"/>
                  <a:gd name="T56" fmla="*/ 8 w 339"/>
                  <a:gd name="T57" fmla="*/ 15 h 118"/>
                  <a:gd name="T58" fmla="*/ 0 w 339"/>
                  <a:gd name="T59" fmla="*/ 5 h 118"/>
                  <a:gd name="T60" fmla="*/ 5 w 339"/>
                  <a:gd name="T61" fmla="*/ 0 h 118"/>
                  <a:gd name="T62" fmla="*/ 13 w 339"/>
                  <a:gd name="T63" fmla="*/ 12 h 118"/>
                  <a:gd name="T64" fmla="*/ 22 w 339"/>
                  <a:gd name="T65" fmla="*/ 21 h 118"/>
                  <a:gd name="T66" fmla="*/ 29 w 339"/>
                  <a:gd name="T67" fmla="*/ 32 h 118"/>
                  <a:gd name="T68" fmla="*/ 38 w 339"/>
                  <a:gd name="T69" fmla="*/ 41 h 118"/>
                  <a:gd name="T70" fmla="*/ 47 w 339"/>
                  <a:gd name="T71" fmla="*/ 50 h 118"/>
                  <a:gd name="T72" fmla="*/ 56 w 339"/>
                  <a:gd name="T73" fmla="*/ 57 h 118"/>
                  <a:gd name="T74" fmla="*/ 67 w 339"/>
                  <a:gd name="T75" fmla="*/ 65 h 118"/>
                  <a:gd name="T76" fmla="*/ 76 w 339"/>
                  <a:gd name="T77" fmla="*/ 72 h 118"/>
                  <a:gd name="T78" fmla="*/ 86 w 339"/>
                  <a:gd name="T79" fmla="*/ 78 h 118"/>
                  <a:gd name="T80" fmla="*/ 97 w 339"/>
                  <a:gd name="T81" fmla="*/ 84 h 118"/>
                  <a:gd name="T82" fmla="*/ 118 w 339"/>
                  <a:gd name="T83" fmla="*/ 95 h 118"/>
                  <a:gd name="T84" fmla="*/ 129 w 339"/>
                  <a:gd name="T85" fmla="*/ 99 h 118"/>
                  <a:gd name="T86" fmla="*/ 139 w 339"/>
                  <a:gd name="T87" fmla="*/ 103 h 118"/>
                  <a:gd name="T88" fmla="*/ 162 w 339"/>
                  <a:gd name="T89" fmla="*/ 109 h 118"/>
                  <a:gd name="T90" fmla="*/ 172 w 339"/>
                  <a:gd name="T91" fmla="*/ 110 h 118"/>
                  <a:gd name="T92" fmla="*/ 185 w 339"/>
                  <a:gd name="T93" fmla="*/ 112 h 118"/>
                  <a:gd name="T94" fmla="*/ 195 w 339"/>
                  <a:gd name="T95" fmla="*/ 112 h 118"/>
                  <a:gd name="T96" fmla="*/ 206 w 339"/>
                  <a:gd name="T97" fmla="*/ 112 h 118"/>
                  <a:gd name="T98" fmla="*/ 228 w 339"/>
                  <a:gd name="T99" fmla="*/ 110 h 118"/>
                  <a:gd name="T100" fmla="*/ 239 w 339"/>
                  <a:gd name="T101" fmla="*/ 107 h 118"/>
                  <a:gd name="T102" fmla="*/ 251 w 339"/>
                  <a:gd name="T103" fmla="*/ 104 h 118"/>
                  <a:gd name="T104" fmla="*/ 262 w 339"/>
                  <a:gd name="T105" fmla="*/ 101 h 118"/>
                  <a:gd name="T106" fmla="*/ 272 w 339"/>
                  <a:gd name="T107" fmla="*/ 98 h 118"/>
                  <a:gd name="T108" fmla="*/ 283 w 339"/>
                  <a:gd name="T109" fmla="*/ 92 h 118"/>
                  <a:gd name="T110" fmla="*/ 293 w 339"/>
                  <a:gd name="T111" fmla="*/ 87 h 118"/>
                  <a:gd name="T112" fmla="*/ 304 w 339"/>
                  <a:gd name="T113" fmla="*/ 81 h 118"/>
                  <a:gd name="T114" fmla="*/ 314 w 339"/>
                  <a:gd name="T115" fmla="*/ 74 h 118"/>
                  <a:gd name="T116" fmla="*/ 323 w 339"/>
                  <a:gd name="T117" fmla="*/ 66 h 118"/>
                  <a:gd name="T118" fmla="*/ 334 w 339"/>
                  <a:gd name="T119" fmla="*/ 57 h 118"/>
                  <a:gd name="T120" fmla="*/ 339 w 339"/>
                  <a:gd name="T121" fmla="*/ 6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9" h="118">
                    <a:moveTo>
                      <a:pt x="339" y="62"/>
                    </a:moveTo>
                    <a:lnTo>
                      <a:pt x="328" y="71"/>
                    </a:lnTo>
                    <a:lnTo>
                      <a:pt x="317" y="78"/>
                    </a:lnTo>
                    <a:lnTo>
                      <a:pt x="308" y="86"/>
                    </a:lnTo>
                    <a:lnTo>
                      <a:pt x="296" y="92"/>
                    </a:lnTo>
                    <a:lnTo>
                      <a:pt x="286" y="98"/>
                    </a:lnTo>
                    <a:lnTo>
                      <a:pt x="275" y="103"/>
                    </a:lnTo>
                    <a:lnTo>
                      <a:pt x="265" y="107"/>
                    </a:lnTo>
                    <a:lnTo>
                      <a:pt x="252" y="110"/>
                    </a:lnTo>
                    <a:lnTo>
                      <a:pt x="240" y="113"/>
                    </a:lnTo>
                    <a:lnTo>
                      <a:pt x="230" y="116"/>
                    </a:lnTo>
                    <a:lnTo>
                      <a:pt x="207" y="118"/>
                    </a:lnTo>
                    <a:lnTo>
                      <a:pt x="195" y="118"/>
                    </a:lnTo>
                    <a:lnTo>
                      <a:pt x="183" y="118"/>
                    </a:lnTo>
                    <a:lnTo>
                      <a:pt x="171" y="116"/>
                    </a:lnTo>
                    <a:lnTo>
                      <a:pt x="160" y="115"/>
                    </a:lnTo>
                    <a:lnTo>
                      <a:pt x="138" y="109"/>
                    </a:lnTo>
                    <a:lnTo>
                      <a:pt x="126" y="104"/>
                    </a:lnTo>
                    <a:lnTo>
                      <a:pt x="115" y="101"/>
                    </a:lnTo>
                    <a:lnTo>
                      <a:pt x="94" y="90"/>
                    </a:lnTo>
                    <a:lnTo>
                      <a:pt x="82" y="84"/>
                    </a:lnTo>
                    <a:lnTo>
                      <a:pt x="73" y="77"/>
                    </a:lnTo>
                    <a:lnTo>
                      <a:pt x="62" y="69"/>
                    </a:lnTo>
                    <a:lnTo>
                      <a:pt x="52" y="62"/>
                    </a:lnTo>
                    <a:lnTo>
                      <a:pt x="43" y="54"/>
                    </a:lnTo>
                    <a:lnTo>
                      <a:pt x="34" y="45"/>
                    </a:lnTo>
                    <a:lnTo>
                      <a:pt x="25" y="36"/>
                    </a:lnTo>
                    <a:lnTo>
                      <a:pt x="16" y="26"/>
                    </a:lnTo>
                    <a:lnTo>
                      <a:pt x="8" y="15"/>
                    </a:lnTo>
                    <a:lnTo>
                      <a:pt x="0" y="5"/>
                    </a:lnTo>
                    <a:lnTo>
                      <a:pt x="5" y="0"/>
                    </a:lnTo>
                    <a:lnTo>
                      <a:pt x="13" y="12"/>
                    </a:lnTo>
                    <a:lnTo>
                      <a:pt x="22" y="21"/>
                    </a:lnTo>
                    <a:lnTo>
                      <a:pt x="29" y="32"/>
                    </a:lnTo>
                    <a:lnTo>
                      <a:pt x="38" y="41"/>
                    </a:lnTo>
                    <a:lnTo>
                      <a:pt x="47" y="50"/>
                    </a:lnTo>
                    <a:lnTo>
                      <a:pt x="56" y="57"/>
                    </a:lnTo>
                    <a:lnTo>
                      <a:pt x="67" y="65"/>
                    </a:lnTo>
                    <a:lnTo>
                      <a:pt x="76" y="72"/>
                    </a:lnTo>
                    <a:lnTo>
                      <a:pt x="86" y="78"/>
                    </a:lnTo>
                    <a:lnTo>
                      <a:pt x="97" y="84"/>
                    </a:lnTo>
                    <a:lnTo>
                      <a:pt x="118" y="95"/>
                    </a:lnTo>
                    <a:lnTo>
                      <a:pt x="129" y="99"/>
                    </a:lnTo>
                    <a:lnTo>
                      <a:pt x="139" y="103"/>
                    </a:lnTo>
                    <a:lnTo>
                      <a:pt x="162" y="109"/>
                    </a:lnTo>
                    <a:lnTo>
                      <a:pt x="172" y="110"/>
                    </a:lnTo>
                    <a:lnTo>
                      <a:pt x="185" y="112"/>
                    </a:lnTo>
                    <a:lnTo>
                      <a:pt x="195" y="112"/>
                    </a:lnTo>
                    <a:lnTo>
                      <a:pt x="206" y="112"/>
                    </a:lnTo>
                    <a:lnTo>
                      <a:pt x="228" y="110"/>
                    </a:lnTo>
                    <a:lnTo>
                      <a:pt x="239" y="107"/>
                    </a:lnTo>
                    <a:lnTo>
                      <a:pt x="251" y="104"/>
                    </a:lnTo>
                    <a:lnTo>
                      <a:pt x="262" y="101"/>
                    </a:lnTo>
                    <a:lnTo>
                      <a:pt x="272" y="98"/>
                    </a:lnTo>
                    <a:lnTo>
                      <a:pt x="283" y="92"/>
                    </a:lnTo>
                    <a:lnTo>
                      <a:pt x="293" y="87"/>
                    </a:lnTo>
                    <a:lnTo>
                      <a:pt x="304" y="81"/>
                    </a:lnTo>
                    <a:lnTo>
                      <a:pt x="314" y="74"/>
                    </a:lnTo>
                    <a:lnTo>
                      <a:pt x="323" y="66"/>
                    </a:lnTo>
                    <a:lnTo>
                      <a:pt x="334" y="57"/>
                    </a:lnTo>
                    <a:lnTo>
                      <a:pt x="33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6" name="Freeform 1516"/>
              <p:cNvSpPr>
                <a:spLocks/>
              </p:cNvSpPr>
              <p:nvPr/>
            </p:nvSpPr>
            <p:spPr bwMode="auto">
              <a:xfrm>
                <a:off x="4453" y="1382"/>
                <a:ext cx="2" cy="3"/>
              </a:xfrm>
              <a:custGeom>
                <a:avLst/>
                <a:gdLst>
                  <a:gd name="T0" fmla="*/ 0 w 5"/>
                  <a:gd name="T1" fmla="*/ 0 h 6"/>
                  <a:gd name="T2" fmla="*/ 5 w 5"/>
                  <a:gd name="T3" fmla="*/ 5 h 6"/>
                  <a:gd name="T4" fmla="*/ 3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5"/>
                    </a:lnTo>
                    <a:lnTo>
                      <a:pt x="3"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7" name="Freeform 1517"/>
              <p:cNvSpPr>
                <a:spLocks/>
              </p:cNvSpPr>
              <p:nvPr/>
            </p:nvSpPr>
            <p:spPr bwMode="auto">
              <a:xfrm>
                <a:off x="4272" y="1187"/>
                <a:ext cx="59" cy="169"/>
              </a:xfrm>
              <a:custGeom>
                <a:avLst/>
                <a:gdLst>
                  <a:gd name="T0" fmla="*/ 28 w 119"/>
                  <a:gd name="T1" fmla="*/ 338 h 338"/>
                  <a:gd name="T2" fmla="*/ 21 w 119"/>
                  <a:gd name="T3" fmla="*/ 327 h 338"/>
                  <a:gd name="T4" fmla="*/ 15 w 119"/>
                  <a:gd name="T5" fmla="*/ 315 h 338"/>
                  <a:gd name="T6" fmla="*/ 10 w 119"/>
                  <a:gd name="T7" fmla="*/ 304 h 338"/>
                  <a:gd name="T8" fmla="*/ 6 w 119"/>
                  <a:gd name="T9" fmla="*/ 292 h 338"/>
                  <a:gd name="T10" fmla="*/ 3 w 119"/>
                  <a:gd name="T11" fmla="*/ 282 h 338"/>
                  <a:gd name="T12" fmla="*/ 1 w 119"/>
                  <a:gd name="T13" fmla="*/ 270 h 338"/>
                  <a:gd name="T14" fmla="*/ 0 w 119"/>
                  <a:gd name="T15" fmla="*/ 259 h 338"/>
                  <a:gd name="T16" fmla="*/ 0 w 119"/>
                  <a:gd name="T17" fmla="*/ 247 h 338"/>
                  <a:gd name="T18" fmla="*/ 0 w 119"/>
                  <a:gd name="T19" fmla="*/ 237 h 338"/>
                  <a:gd name="T20" fmla="*/ 1 w 119"/>
                  <a:gd name="T21" fmla="*/ 226 h 338"/>
                  <a:gd name="T22" fmla="*/ 6 w 119"/>
                  <a:gd name="T23" fmla="*/ 204 h 338"/>
                  <a:gd name="T24" fmla="*/ 13 w 119"/>
                  <a:gd name="T25" fmla="*/ 182 h 338"/>
                  <a:gd name="T26" fmla="*/ 21 w 119"/>
                  <a:gd name="T27" fmla="*/ 161 h 338"/>
                  <a:gd name="T28" fmla="*/ 31 w 119"/>
                  <a:gd name="T29" fmla="*/ 140 h 338"/>
                  <a:gd name="T30" fmla="*/ 44 w 119"/>
                  <a:gd name="T31" fmla="*/ 119 h 338"/>
                  <a:gd name="T32" fmla="*/ 68 w 119"/>
                  <a:gd name="T33" fmla="*/ 79 h 338"/>
                  <a:gd name="T34" fmla="*/ 93 w 119"/>
                  <a:gd name="T35" fmla="*/ 39 h 338"/>
                  <a:gd name="T36" fmla="*/ 104 w 119"/>
                  <a:gd name="T37" fmla="*/ 20 h 338"/>
                  <a:gd name="T38" fmla="*/ 113 w 119"/>
                  <a:gd name="T39" fmla="*/ 0 h 338"/>
                  <a:gd name="T40" fmla="*/ 119 w 119"/>
                  <a:gd name="T41" fmla="*/ 3 h 338"/>
                  <a:gd name="T42" fmla="*/ 110 w 119"/>
                  <a:gd name="T43" fmla="*/ 23 h 338"/>
                  <a:gd name="T44" fmla="*/ 98 w 119"/>
                  <a:gd name="T45" fmla="*/ 42 h 338"/>
                  <a:gd name="T46" fmla="*/ 74 w 119"/>
                  <a:gd name="T47" fmla="*/ 83 h 338"/>
                  <a:gd name="T48" fmla="*/ 48 w 119"/>
                  <a:gd name="T49" fmla="*/ 124 h 338"/>
                  <a:gd name="T50" fmla="*/ 37 w 119"/>
                  <a:gd name="T51" fmla="*/ 143 h 338"/>
                  <a:gd name="T52" fmla="*/ 27 w 119"/>
                  <a:gd name="T53" fmla="*/ 164 h 338"/>
                  <a:gd name="T54" fmla="*/ 18 w 119"/>
                  <a:gd name="T55" fmla="*/ 185 h 338"/>
                  <a:gd name="T56" fmla="*/ 12 w 119"/>
                  <a:gd name="T57" fmla="*/ 207 h 338"/>
                  <a:gd name="T58" fmla="*/ 7 w 119"/>
                  <a:gd name="T59" fmla="*/ 228 h 338"/>
                  <a:gd name="T60" fmla="*/ 6 w 119"/>
                  <a:gd name="T61" fmla="*/ 238 h 338"/>
                  <a:gd name="T62" fmla="*/ 6 w 119"/>
                  <a:gd name="T63" fmla="*/ 247 h 338"/>
                  <a:gd name="T64" fmla="*/ 6 w 119"/>
                  <a:gd name="T65" fmla="*/ 258 h 338"/>
                  <a:gd name="T66" fmla="*/ 7 w 119"/>
                  <a:gd name="T67" fmla="*/ 270 h 338"/>
                  <a:gd name="T68" fmla="*/ 9 w 119"/>
                  <a:gd name="T69" fmla="*/ 280 h 338"/>
                  <a:gd name="T70" fmla="*/ 12 w 119"/>
                  <a:gd name="T71" fmla="*/ 291 h 338"/>
                  <a:gd name="T72" fmla="*/ 16 w 119"/>
                  <a:gd name="T73" fmla="*/ 301 h 338"/>
                  <a:gd name="T74" fmla="*/ 21 w 119"/>
                  <a:gd name="T75" fmla="*/ 312 h 338"/>
                  <a:gd name="T76" fmla="*/ 27 w 119"/>
                  <a:gd name="T77" fmla="*/ 323 h 338"/>
                  <a:gd name="T78" fmla="*/ 33 w 119"/>
                  <a:gd name="T79" fmla="*/ 333 h 338"/>
                  <a:gd name="T80" fmla="*/ 28 w 119"/>
                  <a:gd name="T81"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 h="338">
                    <a:moveTo>
                      <a:pt x="28" y="338"/>
                    </a:moveTo>
                    <a:lnTo>
                      <a:pt x="21" y="327"/>
                    </a:lnTo>
                    <a:lnTo>
                      <a:pt x="15" y="315"/>
                    </a:lnTo>
                    <a:lnTo>
                      <a:pt x="10" y="304"/>
                    </a:lnTo>
                    <a:lnTo>
                      <a:pt x="6" y="292"/>
                    </a:lnTo>
                    <a:lnTo>
                      <a:pt x="3" y="282"/>
                    </a:lnTo>
                    <a:lnTo>
                      <a:pt x="1" y="270"/>
                    </a:lnTo>
                    <a:lnTo>
                      <a:pt x="0" y="259"/>
                    </a:lnTo>
                    <a:lnTo>
                      <a:pt x="0" y="247"/>
                    </a:lnTo>
                    <a:lnTo>
                      <a:pt x="0" y="237"/>
                    </a:lnTo>
                    <a:lnTo>
                      <a:pt x="1" y="226"/>
                    </a:lnTo>
                    <a:lnTo>
                      <a:pt x="6" y="204"/>
                    </a:lnTo>
                    <a:lnTo>
                      <a:pt x="13" y="182"/>
                    </a:lnTo>
                    <a:lnTo>
                      <a:pt x="21" y="161"/>
                    </a:lnTo>
                    <a:lnTo>
                      <a:pt x="31" y="140"/>
                    </a:lnTo>
                    <a:lnTo>
                      <a:pt x="44" y="119"/>
                    </a:lnTo>
                    <a:lnTo>
                      <a:pt x="68" y="79"/>
                    </a:lnTo>
                    <a:lnTo>
                      <a:pt x="93" y="39"/>
                    </a:lnTo>
                    <a:lnTo>
                      <a:pt x="104" y="20"/>
                    </a:lnTo>
                    <a:lnTo>
                      <a:pt x="113" y="0"/>
                    </a:lnTo>
                    <a:lnTo>
                      <a:pt x="119" y="3"/>
                    </a:lnTo>
                    <a:lnTo>
                      <a:pt x="110" y="23"/>
                    </a:lnTo>
                    <a:lnTo>
                      <a:pt x="98" y="42"/>
                    </a:lnTo>
                    <a:lnTo>
                      <a:pt x="74" y="83"/>
                    </a:lnTo>
                    <a:lnTo>
                      <a:pt x="48" y="124"/>
                    </a:lnTo>
                    <a:lnTo>
                      <a:pt x="37" y="143"/>
                    </a:lnTo>
                    <a:lnTo>
                      <a:pt x="27" y="164"/>
                    </a:lnTo>
                    <a:lnTo>
                      <a:pt x="18" y="185"/>
                    </a:lnTo>
                    <a:lnTo>
                      <a:pt x="12" y="207"/>
                    </a:lnTo>
                    <a:lnTo>
                      <a:pt x="7" y="228"/>
                    </a:lnTo>
                    <a:lnTo>
                      <a:pt x="6" y="238"/>
                    </a:lnTo>
                    <a:lnTo>
                      <a:pt x="6" y="247"/>
                    </a:lnTo>
                    <a:lnTo>
                      <a:pt x="6" y="258"/>
                    </a:lnTo>
                    <a:lnTo>
                      <a:pt x="7" y="270"/>
                    </a:lnTo>
                    <a:lnTo>
                      <a:pt x="9" y="280"/>
                    </a:lnTo>
                    <a:lnTo>
                      <a:pt x="12" y="291"/>
                    </a:lnTo>
                    <a:lnTo>
                      <a:pt x="16" y="301"/>
                    </a:lnTo>
                    <a:lnTo>
                      <a:pt x="21" y="312"/>
                    </a:lnTo>
                    <a:lnTo>
                      <a:pt x="27" y="323"/>
                    </a:lnTo>
                    <a:lnTo>
                      <a:pt x="33" y="333"/>
                    </a:lnTo>
                    <a:lnTo>
                      <a:pt x="28"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8" name="Freeform 1518"/>
              <p:cNvSpPr>
                <a:spLocks/>
              </p:cNvSpPr>
              <p:nvPr/>
            </p:nvSpPr>
            <p:spPr bwMode="auto">
              <a:xfrm>
                <a:off x="4286" y="1354"/>
                <a:ext cx="2" cy="2"/>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lnTo>
                      <a:pt x="5"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39" name="Freeform 1519"/>
              <p:cNvSpPr>
                <a:spLocks/>
              </p:cNvSpPr>
              <p:nvPr/>
            </p:nvSpPr>
            <p:spPr bwMode="auto">
              <a:xfrm>
                <a:off x="4328" y="1172"/>
                <a:ext cx="5" cy="17"/>
              </a:xfrm>
              <a:custGeom>
                <a:avLst/>
                <a:gdLst>
                  <a:gd name="T0" fmla="*/ 0 w 9"/>
                  <a:gd name="T1" fmla="*/ 30 h 33"/>
                  <a:gd name="T2" fmla="*/ 1 w 9"/>
                  <a:gd name="T3" fmla="*/ 27 h 33"/>
                  <a:gd name="T4" fmla="*/ 3 w 9"/>
                  <a:gd name="T5" fmla="*/ 24 h 33"/>
                  <a:gd name="T6" fmla="*/ 3 w 9"/>
                  <a:gd name="T7" fmla="*/ 17 h 33"/>
                  <a:gd name="T8" fmla="*/ 3 w 9"/>
                  <a:gd name="T9" fmla="*/ 9 h 33"/>
                  <a:gd name="T10" fmla="*/ 1 w 9"/>
                  <a:gd name="T11" fmla="*/ 0 h 33"/>
                  <a:gd name="T12" fmla="*/ 7 w 9"/>
                  <a:gd name="T13" fmla="*/ 0 h 33"/>
                  <a:gd name="T14" fmla="*/ 9 w 9"/>
                  <a:gd name="T15" fmla="*/ 8 h 33"/>
                  <a:gd name="T16" fmla="*/ 9 w 9"/>
                  <a:gd name="T17" fmla="*/ 17 h 33"/>
                  <a:gd name="T18" fmla="*/ 9 w 9"/>
                  <a:gd name="T19" fmla="*/ 26 h 33"/>
                  <a:gd name="T20" fmla="*/ 7 w 9"/>
                  <a:gd name="T21" fmla="*/ 30 h 33"/>
                  <a:gd name="T22" fmla="*/ 6 w 9"/>
                  <a:gd name="T23" fmla="*/ 33 h 33"/>
                  <a:gd name="T24" fmla="*/ 0 w 9"/>
                  <a:gd name="T2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3">
                    <a:moveTo>
                      <a:pt x="0" y="30"/>
                    </a:moveTo>
                    <a:lnTo>
                      <a:pt x="1" y="27"/>
                    </a:lnTo>
                    <a:lnTo>
                      <a:pt x="3" y="24"/>
                    </a:lnTo>
                    <a:lnTo>
                      <a:pt x="3" y="17"/>
                    </a:lnTo>
                    <a:lnTo>
                      <a:pt x="3" y="9"/>
                    </a:lnTo>
                    <a:lnTo>
                      <a:pt x="1" y="0"/>
                    </a:lnTo>
                    <a:lnTo>
                      <a:pt x="7" y="0"/>
                    </a:lnTo>
                    <a:lnTo>
                      <a:pt x="9" y="8"/>
                    </a:lnTo>
                    <a:lnTo>
                      <a:pt x="9" y="17"/>
                    </a:lnTo>
                    <a:lnTo>
                      <a:pt x="9" y="26"/>
                    </a:lnTo>
                    <a:lnTo>
                      <a:pt x="7" y="30"/>
                    </a:lnTo>
                    <a:lnTo>
                      <a:pt x="6" y="33"/>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40" name="Freeform 1520"/>
              <p:cNvSpPr>
                <a:spLocks/>
              </p:cNvSpPr>
              <p:nvPr/>
            </p:nvSpPr>
            <p:spPr bwMode="auto">
              <a:xfrm>
                <a:off x="4328" y="1187"/>
                <a:ext cx="3" cy="2"/>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lnTo>
                      <a:pt x="0" y="0"/>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41" name="Freeform 1521"/>
              <p:cNvSpPr>
                <a:spLocks/>
              </p:cNvSpPr>
              <p:nvPr/>
            </p:nvSpPr>
            <p:spPr bwMode="auto">
              <a:xfrm>
                <a:off x="4304" y="1098"/>
                <a:ext cx="28" cy="75"/>
              </a:xfrm>
              <a:custGeom>
                <a:avLst/>
                <a:gdLst>
                  <a:gd name="T0" fmla="*/ 49 w 55"/>
                  <a:gd name="T1" fmla="*/ 150 h 150"/>
                  <a:gd name="T2" fmla="*/ 48 w 55"/>
                  <a:gd name="T3" fmla="*/ 139 h 150"/>
                  <a:gd name="T4" fmla="*/ 45 w 55"/>
                  <a:gd name="T5" fmla="*/ 130 h 150"/>
                  <a:gd name="T6" fmla="*/ 42 w 55"/>
                  <a:gd name="T7" fmla="*/ 119 h 150"/>
                  <a:gd name="T8" fmla="*/ 37 w 55"/>
                  <a:gd name="T9" fmla="*/ 109 h 150"/>
                  <a:gd name="T10" fmla="*/ 27 w 55"/>
                  <a:gd name="T11" fmla="*/ 88 h 150"/>
                  <a:gd name="T12" fmla="*/ 16 w 55"/>
                  <a:gd name="T13" fmla="*/ 67 h 150"/>
                  <a:gd name="T14" fmla="*/ 7 w 55"/>
                  <a:gd name="T15" fmla="*/ 47 h 150"/>
                  <a:gd name="T16" fmla="*/ 4 w 55"/>
                  <a:gd name="T17" fmla="*/ 38 h 150"/>
                  <a:gd name="T18" fmla="*/ 1 w 55"/>
                  <a:gd name="T19" fmla="*/ 29 h 150"/>
                  <a:gd name="T20" fmla="*/ 0 w 55"/>
                  <a:gd name="T21" fmla="*/ 20 h 150"/>
                  <a:gd name="T22" fmla="*/ 1 w 55"/>
                  <a:gd name="T23" fmla="*/ 12 h 150"/>
                  <a:gd name="T24" fmla="*/ 3 w 55"/>
                  <a:gd name="T25" fmla="*/ 9 h 150"/>
                  <a:gd name="T26" fmla="*/ 4 w 55"/>
                  <a:gd name="T27" fmla="*/ 6 h 150"/>
                  <a:gd name="T28" fmla="*/ 7 w 55"/>
                  <a:gd name="T29" fmla="*/ 3 h 150"/>
                  <a:gd name="T30" fmla="*/ 9 w 55"/>
                  <a:gd name="T31" fmla="*/ 0 h 150"/>
                  <a:gd name="T32" fmla="*/ 13 w 55"/>
                  <a:gd name="T33" fmla="*/ 6 h 150"/>
                  <a:gd name="T34" fmla="*/ 12 w 55"/>
                  <a:gd name="T35" fmla="*/ 8 h 150"/>
                  <a:gd name="T36" fmla="*/ 9 w 55"/>
                  <a:gd name="T37" fmla="*/ 9 h 150"/>
                  <a:gd name="T38" fmla="*/ 9 w 55"/>
                  <a:gd name="T39" fmla="*/ 12 h 150"/>
                  <a:gd name="T40" fmla="*/ 7 w 55"/>
                  <a:gd name="T41" fmla="*/ 14 h 150"/>
                  <a:gd name="T42" fmla="*/ 7 w 55"/>
                  <a:gd name="T43" fmla="*/ 20 h 150"/>
                  <a:gd name="T44" fmla="*/ 7 w 55"/>
                  <a:gd name="T45" fmla="*/ 28 h 150"/>
                  <a:gd name="T46" fmla="*/ 10 w 55"/>
                  <a:gd name="T47" fmla="*/ 35 h 150"/>
                  <a:gd name="T48" fmla="*/ 13 w 55"/>
                  <a:gd name="T49" fmla="*/ 44 h 150"/>
                  <a:gd name="T50" fmla="*/ 22 w 55"/>
                  <a:gd name="T51" fmla="*/ 64 h 150"/>
                  <a:gd name="T52" fmla="*/ 33 w 55"/>
                  <a:gd name="T53" fmla="*/ 85 h 150"/>
                  <a:gd name="T54" fmla="*/ 43 w 55"/>
                  <a:gd name="T55" fmla="*/ 106 h 150"/>
                  <a:gd name="T56" fmla="*/ 48 w 55"/>
                  <a:gd name="T57" fmla="*/ 118 h 150"/>
                  <a:gd name="T58" fmla="*/ 51 w 55"/>
                  <a:gd name="T59" fmla="*/ 128 h 150"/>
                  <a:gd name="T60" fmla="*/ 54 w 55"/>
                  <a:gd name="T61" fmla="*/ 138 h 150"/>
                  <a:gd name="T62" fmla="*/ 55 w 55"/>
                  <a:gd name="T63" fmla="*/ 148 h 150"/>
                  <a:gd name="T64" fmla="*/ 49 w 55"/>
                  <a:gd name="T6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50">
                    <a:moveTo>
                      <a:pt x="49" y="150"/>
                    </a:moveTo>
                    <a:lnTo>
                      <a:pt x="48" y="139"/>
                    </a:lnTo>
                    <a:lnTo>
                      <a:pt x="45" y="130"/>
                    </a:lnTo>
                    <a:lnTo>
                      <a:pt x="42" y="119"/>
                    </a:lnTo>
                    <a:lnTo>
                      <a:pt x="37" y="109"/>
                    </a:lnTo>
                    <a:lnTo>
                      <a:pt x="27" y="88"/>
                    </a:lnTo>
                    <a:lnTo>
                      <a:pt x="16" y="67"/>
                    </a:lnTo>
                    <a:lnTo>
                      <a:pt x="7" y="47"/>
                    </a:lnTo>
                    <a:lnTo>
                      <a:pt x="4" y="38"/>
                    </a:lnTo>
                    <a:lnTo>
                      <a:pt x="1" y="29"/>
                    </a:lnTo>
                    <a:lnTo>
                      <a:pt x="0" y="20"/>
                    </a:lnTo>
                    <a:lnTo>
                      <a:pt x="1" y="12"/>
                    </a:lnTo>
                    <a:lnTo>
                      <a:pt x="3" y="9"/>
                    </a:lnTo>
                    <a:lnTo>
                      <a:pt x="4" y="6"/>
                    </a:lnTo>
                    <a:lnTo>
                      <a:pt x="7" y="3"/>
                    </a:lnTo>
                    <a:lnTo>
                      <a:pt x="9" y="0"/>
                    </a:lnTo>
                    <a:lnTo>
                      <a:pt x="13" y="6"/>
                    </a:lnTo>
                    <a:lnTo>
                      <a:pt x="12" y="8"/>
                    </a:lnTo>
                    <a:lnTo>
                      <a:pt x="9" y="9"/>
                    </a:lnTo>
                    <a:lnTo>
                      <a:pt x="9" y="12"/>
                    </a:lnTo>
                    <a:lnTo>
                      <a:pt x="7" y="14"/>
                    </a:lnTo>
                    <a:lnTo>
                      <a:pt x="7" y="20"/>
                    </a:lnTo>
                    <a:lnTo>
                      <a:pt x="7" y="28"/>
                    </a:lnTo>
                    <a:lnTo>
                      <a:pt x="10" y="35"/>
                    </a:lnTo>
                    <a:lnTo>
                      <a:pt x="13" y="44"/>
                    </a:lnTo>
                    <a:lnTo>
                      <a:pt x="22" y="64"/>
                    </a:lnTo>
                    <a:lnTo>
                      <a:pt x="33" y="85"/>
                    </a:lnTo>
                    <a:lnTo>
                      <a:pt x="43" y="106"/>
                    </a:lnTo>
                    <a:lnTo>
                      <a:pt x="48" y="118"/>
                    </a:lnTo>
                    <a:lnTo>
                      <a:pt x="51" y="128"/>
                    </a:lnTo>
                    <a:lnTo>
                      <a:pt x="54" y="138"/>
                    </a:lnTo>
                    <a:lnTo>
                      <a:pt x="55" y="148"/>
                    </a:lnTo>
                    <a:lnTo>
                      <a:pt x="49"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42" name="Freeform 1522"/>
              <p:cNvSpPr>
                <a:spLocks/>
              </p:cNvSpPr>
              <p:nvPr/>
            </p:nvSpPr>
            <p:spPr bwMode="auto">
              <a:xfrm>
                <a:off x="4329" y="1172"/>
                <a:ext cx="3" cy="1"/>
              </a:xfrm>
              <a:custGeom>
                <a:avLst/>
                <a:gdLst>
                  <a:gd name="T0" fmla="*/ 6 w 6"/>
                  <a:gd name="T1" fmla="*/ 0 h 2"/>
                  <a:gd name="T2" fmla="*/ 0 w 6"/>
                  <a:gd name="T3" fmla="*/ 2 h 2"/>
                  <a:gd name="T4" fmla="*/ 0 w 6"/>
                  <a:gd name="T5" fmla="*/ 0 h 2"/>
                  <a:gd name="T6" fmla="*/ 6 w 6"/>
                  <a:gd name="T7" fmla="*/ 0 h 2"/>
                </a:gdLst>
                <a:ahLst/>
                <a:cxnLst>
                  <a:cxn ang="0">
                    <a:pos x="T0" y="T1"/>
                  </a:cxn>
                  <a:cxn ang="0">
                    <a:pos x="T2" y="T3"/>
                  </a:cxn>
                  <a:cxn ang="0">
                    <a:pos x="T4" y="T5"/>
                  </a:cxn>
                  <a:cxn ang="0">
                    <a:pos x="T6" y="T7"/>
                  </a:cxn>
                </a:cxnLst>
                <a:rect l="0" t="0" r="r" b="b"/>
                <a:pathLst>
                  <a:path w="6" h="2">
                    <a:moveTo>
                      <a:pt x="6" y="0"/>
                    </a:moveTo>
                    <a:lnTo>
                      <a:pt x="0" y="2"/>
                    </a:ln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43" name="Freeform 1523"/>
              <p:cNvSpPr>
                <a:spLocks/>
              </p:cNvSpPr>
              <p:nvPr/>
            </p:nvSpPr>
            <p:spPr bwMode="auto">
              <a:xfrm>
                <a:off x="4310" y="1062"/>
                <a:ext cx="68" cy="39"/>
              </a:xfrm>
              <a:custGeom>
                <a:avLst/>
                <a:gdLst>
                  <a:gd name="T0" fmla="*/ 0 w 138"/>
                  <a:gd name="T1" fmla="*/ 72 h 78"/>
                  <a:gd name="T2" fmla="*/ 8 w 138"/>
                  <a:gd name="T3" fmla="*/ 66 h 78"/>
                  <a:gd name="T4" fmla="*/ 15 w 138"/>
                  <a:gd name="T5" fmla="*/ 62 h 78"/>
                  <a:gd name="T6" fmla="*/ 30 w 138"/>
                  <a:gd name="T7" fmla="*/ 48 h 78"/>
                  <a:gd name="T8" fmla="*/ 47 w 138"/>
                  <a:gd name="T9" fmla="*/ 35 h 78"/>
                  <a:gd name="T10" fmla="*/ 65 w 138"/>
                  <a:gd name="T11" fmla="*/ 21 h 78"/>
                  <a:gd name="T12" fmla="*/ 73 w 138"/>
                  <a:gd name="T13" fmla="*/ 17 h 78"/>
                  <a:gd name="T14" fmla="*/ 82 w 138"/>
                  <a:gd name="T15" fmla="*/ 11 h 78"/>
                  <a:gd name="T16" fmla="*/ 91 w 138"/>
                  <a:gd name="T17" fmla="*/ 6 h 78"/>
                  <a:gd name="T18" fmla="*/ 100 w 138"/>
                  <a:gd name="T19" fmla="*/ 3 h 78"/>
                  <a:gd name="T20" fmla="*/ 109 w 138"/>
                  <a:gd name="T21" fmla="*/ 2 h 78"/>
                  <a:gd name="T22" fmla="*/ 118 w 138"/>
                  <a:gd name="T23" fmla="*/ 0 h 78"/>
                  <a:gd name="T24" fmla="*/ 129 w 138"/>
                  <a:gd name="T25" fmla="*/ 2 h 78"/>
                  <a:gd name="T26" fmla="*/ 138 w 138"/>
                  <a:gd name="T27" fmla="*/ 3 h 78"/>
                  <a:gd name="T28" fmla="*/ 136 w 138"/>
                  <a:gd name="T29" fmla="*/ 9 h 78"/>
                  <a:gd name="T30" fmla="*/ 127 w 138"/>
                  <a:gd name="T31" fmla="*/ 8 h 78"/>
                  <a:gd name="T32" fmla="*/ 118 w 138"/>
                  <a:gd name="T33" fmla="*/ 8 h 78"/>
                  <a:gd name="T34" fmla="*/ 110 w 138"/>
                  <a:gd name="T35" fmla="*/ 8 h 78"/>
                  <a:gd name="T36" fmla="*/ 101 w 138"/>
                  <a:gd name="T37" fmla="*/ 9 h 78"/>
                  <a:gd name="T38" fmla="*/ 94 w 138"/>
                  <a:gd name="T39" fmla="*/ 12 h 78"/>
                  <a:gd name="T40" fmla="*/ 85 w 138"/>
                  <a:gd name="T41" fmla="*/ 17 h 78"/>
                  <a:gd name="T42" fmla="*/ 76 w 138"/>
                  <a:gd name="T43" fmla="*/ 21 h 78"/>
                  <a:gd name="T44" fmla="*/ 68 w 138"/>
                  <a:gd name="T45" fmla="*/ 27 h 78"/>
                  <a:gd name="T46" fmla="*/ 52 w 138"/>
                  <a:gd name="T47" fmla="*/ 39 h 78"/>
                  <a:gd name="T48" fmla="*/ 35 w 138"/>
                  <a:gd name="T49" fmla="*/ 53 h 78"/>
                  <a:gd name="T50" fmla="*/ 20 w 138"/>
                  <a:gd name="T51" fmla="*/ 66 h 78"/>
                  <a:gd name="T52" fmla="*/ 11 w 138"/>
                  <a:gd name="T53" fmla="*/ 72 h 78"/>
                  <a:gd name="T54" fmla="*/ 3 w 138"/>
                  <a:gd name="T55" fmla="*/ 78 h 78"/>
                  <a:gd name="T56" fmla="*/ 0 w 138"/>
                  <a:gd name="T57"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8" h="78">
                    <a:moveTo>
                      <a:pt x="0" y="72"/>
                    </a:moveTo>
                    <a:lnTo>
                      <a:pt x="8" y="66"/>
                    </a:lnTo>
                    <a:lnTo>
                      <a:pt x="15" y="62"/>
                    </a:lnTo>
                    <a:lnTo>
                      <a:pt x="30" y="48"/>
                    </a:lnTo>
                    <a:lnTo>
                      <a:pt x="47" y="35"/>
                    </a:lnTo>
                    <a:lnTo>
                      <a:pt x="65" y="21"/>
                    </a:lnTo>
                    <a:lnTo>
                      <a:pt x="73" y="17"/>
                    </a:lnTo>
                    <a:lnTo>
                      <a:pt x="82" y="11"/>
                    </a:lnTo>
                    <a:lnTo>
                      <a:pt x="91" y="6"/>
                    </a:lnTo>
                    <a:lnTo>
                      <a:pt x="100" y="3"/>
                    </a:lnTo>
                    <a:lnTo>
                      <a:pt x="109" y="2"/>
                    </a:lnTo>
                    <a:lnTo>
                      <a:pt x="118" y="0"/>
                    </a:lnTo>
                    <a:lnTo>
                      <a:pt x="129" y="2"/>
                    </a:lnTo>
                    <a:lnTo>
                      <a:pt x="138" y="3"/>
                    </a:lnTo>
                    <a:lnTo>
                      <a:pt x="136" y="9"/>
                    </a:lnTo>
                    <a:lnTo>
                      <a:pt x="127" y="8"/>
                    </a:lnTo>
                    <a:lnTo>
                      <a:pt x="118" y="8"/>
                    </a:lnTo>
                    <a:lnTo>
                      <a:pt x="110" y="8"/>
                    </a:lnTo>
                    <a:lnTo>
                      <a:pt x="101" y="9"/>
                    </a:lnTo>
                    <a:lnTo>
                      <a:pt x="94" y="12"/>
                    </a:lnTo>
                    <a:lnTo>
                      <a:pt x="85" y="17"/>
                    </a:lnTo>
                    <a:lnTo>
                      <a:pt x="76" y="21"/>
                    </a:lnTo>
                    <a:lnTo>
                      <a:pt x="68" y="27"/>
                    </a:lnTo>
                    <a:lnTo>
                      <a:pt x="52" y="39"/>
                    </a:lnTo>
                    <a:lnTo>
                      <a:pt x="35" y="53"/>
                    </a:lnTo>
                    <a:lnTo>
                      <a:pt x="20" y="66"/>
                    </a:lnTo>
                    <a:lnTo>
                      <a:pt x="11" y="72"/>
                    </a:lnTo>
                    <a:lnTo>
                      <a:pt x="3" y="78"/>
                    </a:lnTo>
                    <a:lnTo>
                      <a:pt x="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44" name="Freeform 1524"/>
              <p:cNvSpPr>
                <a:spLocks/>
              </p:cNvSpPr>
              <p:nvPr/>
            </p:nvSpPr>
            <p:spPr bwMode="auto">
              <a:xfrm>
                <a:off x="4309" y="1098"/>
                <a:ext cx="2" cy="3"/>
              </a:xfrm>
              <a:custGeom>
                <a:avLst/>
                <a:gdLst>
                  <a:gd name="T0" fmla="*/ 0 w 4"/>
                  <a:gd name="T1" fmla="*/ 0 h 6"/>
                  <a:gd name="T2" fmla="*/ 1 w 4"/>
                  <a:gd name="T3" fmla="*/ 0 h 6"/>
                  <a:gd name="T4" fmla="*/ 4 w 4"/>
                  <a:gd name="T5" fmla="*/ 6 h 6"/>
                  <a:gd name="T6" fmla="*/ 0 w 4"/>
                  <a:gd name="T7" fmla="*/ 0 h 6"/>
                </a:gdLst>
                <a:ahLst/>
                <a:cxnLst>
                  <a:cxn ang="0">
                    <a:pos x="T0" y="T1"/>
                  </a:cxn>
                  <a:cxn ang="0">
                    <a:pos x="T2" y="T3"/>
                  </a:cxn>
                  <a:cxn ang="0">
                    <a:pos x="T4" y="T5"/>
                  </a:cxn>
                  <a:cxn ang="0">
                    <a:pos x="T6" y="T7"/>
                  </a:cxn>
                </a:cxnLst>
                <a:rect l="0" t="0" r="r" b="b"/>
                <a:pathLst>
                  <a:path w="4" h="6">
                    <a:moveTo>
                      <a:pt x="0" y="0"/>
                    </a:moveTo>
                    <a:lnTo>
                      <a:pt x="1" y="0"/>
                    </a:lnTo>
                    <a:lnTo>
                      <a:pt x="4"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45" name="Freeform 1525"/>
              <p:cNvSpPr>
                <a:spLocks/>
              </p:cNvSpPr>
              <p:nvPr/>
            </p:nvSpPr>
            <p:spPr bwMode="auto">
              <a:xfrm>
                <a:off x="4378" y="1064"/>
                <a:ext cx="17" cy="27"/>
              </a:xfrm>
              <a:custGeom>
                <a:avLst/>
                <a:gdLst>
                  <a:gd name="T0" fmla="*/ 2 w 35"/>
                  <a:gd name="T1" fmla="*/ 0 h 56"/>
                  <a:gd name="T2" fmla="*/ 5 w 35"/>
                  <a:gd name="T3" fmla="*/ 2 h 56"/>
                  <a:gd name="T4" fmla="*/ 8 w 35"/>
                  <a:gd name="T5" fmla="*/ 3 h 56"/>
                  <a:gd name="T6" fmla="*/ 12 w 35"/>
                  <a:gd name="T7" fmla="*/ 9 h 56"/>
                  <a:gd name="T8" fmla="*/ 17 w 35"/>
                  <a:gd name="T9" fmla="*/ 15 h 56"/>
                  <a:gd name="T10" fmla="*/ 21 w 35"/>
                  <a:gd name="T11" fmla="*/ 21 h 56"/>
                  <a:gd name="T12" fmla="*/ 27 w 35"/>
                  <a:gd name="T13" fmla="*/ 38 h 56"/>
                  <a:gd name="T14" fmla="*/ 35 w 35"/>
                  <a:gd name="T15" fmla="*/ 53 h 56"/>
                  <a:gd name="T16" fmla="*/ 29 w 35"/>
                  <a:gd name="T17" fmla="*/ 56 h 56"/>
                  <a:gd name="T18" fmla="*/ 21 w 35"/>
                  <a:gd name="T19" fmla="*/ 41 h 56"/>
                  <a:gd name="T20" fmla="*/ 15 w 35"/>
                  <a:gd name="T21" fmla="*/ 24 h 56"/>
                  <a:gd name="T22" fmla="*/ 11 w 35"/>
                  <a:gd name="T23" fmla="*/ 18 h 56"/>
                  <a:gd name="T24" fmla="*/ 8 w 35"/>
                  <a:gd name="T25" fmla="*/ 12 h 56"/>
                  <a:gd name="T26" fmla="*/ 3 w 35"/>
                  <a:gd name="T27" fmla="*/ 9 h 56"/>
                  <a:gd name="T28" fmla="*/ 2 w 35"/>
                  <a:gd name="T29" fmla="*/ 8 h 56"/>
                  <a:gd name="T30" fmla="*/ 0 w 35"/>
                  <a:gd name="T31" fmla="*/ 6 h 56"/>
                  <a:gd name="T32" fmla="*/ 2 w 35"/>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2" y="0"/>
                    </a:moveTo>
                    <a:lnTo>
                      <a:pt x="5" y="2"/>
                    </a:lnTo>
                    <a:lnTo>
                      <a:pt x="8" y="3"/>
                    </a:lnTo>
                    <a:lnTo>
                      <a:pt x="12" y="9"/>
                    </a:lnTo>
                    <a:lnTo>
                      <a:pt x="17" y="15"/>
                    </a:lnTo>
                    <a:lnTo>
                      <a:pt x="21" y="21"/>
                    </a:lnTo>
                    <a:lnTo>
                      <a:pt x="27" y="38"/>
                    </a:lnTo>
                    <a:lnTo>
                      <a:pt x="35" y="53"/>
                    </a:lnTo>
                    <a:lnTo>
                      <a:pt x="29" y="56"/>
                    </a:lnTo>
                    <a:lnTo>
                      <a:pt x="21" y="41"/>
                    </a:lnTo>
                    <a:lnTo>
                      <a:pt x="15" y="24"/>
                    </a:lnTo>
                    <a:lnTo>
                      <a:pt x="11" y="18"/>
                    </a:lnTo>
                    <a:lnTo>
                      <a:pt x="8" y="12"/>
                    </a:lnTo>
                    <a:lnTo>
                      <a:pt x="3" y="9"/>
                    </a:lnTo>
                    <a:lnTo>
                      <a:pt x="2" y="8"/>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46" name="Freeform 1526"/>
              <p:cNvSpPr>
                <a:spLocks/>
              </p:cNvSpPr>
              <p:nvPr/>
            </p:nvSpPr>
            <p:spPr bwMode="auto">
              <a:xfrm>
                <a:off x="4378" y="1064"/>
                <a:ext cx="1" cy="3"/>
              </a:xfrm>
              <a:custGeom>
                <a:avLst/>
                <a:gdLst>
                  <a:gd name="T0" fmla="*/ 2 w 3"/>
                  <a:gd name="T1" fmla="*/ 0 h 6"/>
                  <a:gd name="T2" fmla="*/ 3 w 3"/>
                  <a:gd name="T3" fmla="*/ 0 h 6"/>
                  <a:gd name="T4" fmla="*/ 2 w 3"/>
                  <a:gd name="T5" fmla="*/ 0 h 6"/>
                  <a:gd name="T6" fmla="*/ 0 w 3"/>
                  <a:gd name="T7" fmla="*/ 6 h 6"/>
                  <a:gd name="T8" fmla="*/ 2 w 3"/>
                  <a:gd name="T9" fmla="*/ 0 h 6"/>
                </a:gdLst>
                <a:ahLst/>
                <a:cxnLst>
                  <a:cxn ang="0">
                    <a:pos x="T0" y="T1"/>
                  </a:cxn>
                  <a:cxn ang="0">
                    <a:pos x="T2" y="T3"/>
                  </a:cxn>
                  <a:cxn ang="0">
                    <a:pos x="T4" y="T5"/>
                  </a:cxn>
                  <a:cxn ang="0">
                    <a:pos x="T6" y="T7"/>
                  </a:cxn>
                  <a:cxn ang="0">
                    <a:pos x="T8" y="T9"/>
                  </a:cxn>
                </a:cxnLst>
                <a:rect l="0" t="0" r="r" b="b"/>
                <a:pathLst>
                  <a:path w="3" h="6">
                    <a:moveTo>
                      <a:pt x="2" y="0"/>
                    </a:moveTo>
                    <a:lnTo>
                      <a:pt x="3" y="0"/>
                    </a:lnTo>
                    <a:lnTo>
                      <a:pt x="2" y="0"/>
                    </a:lnTo>
                    <a:lnTo>
                      <a:pt x="0"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47" name="Rectangle 1527"/>
              <p:cNvSpPr>
                <a:spLocks noChangeArrowheads="1"/>
              </p:cNvSpPr>
              <p:nvPr/>
            </p:nvSpPr>
            <p:spPr bwMode="auto">
              <a:xfrm>
                <a:off x="4392" y="1089"/>
                <a:ext cx="3"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90648" name="Freeform 1528"/>
              <p:cNvSpPr>
                <a:spLocks/>
              </p:cNvSpPr>
              <p:nvPr/>
            </p:nvSpPr>
            <p:spPr bwMode="auto">
              <a:xfrm>
                <a:off x="4392" y="1090"/>
                <a:ext cx="3" cy="1"/>
              </a:xfrm>
              <a:custGeom>
                <a:avLst/>
                <a:gdLst>
                  <a:gd name="T0" fmla="*/ 0 w 6"/>
                  <a:gd name="T1" fmla="*/ 3 h 3"/>
                  <a:gd name="T2" fmla="*/ 6 w 6"/>
                  <a:gd name="T3" fmla="*/ 1 h 3"/>
                  <a:gd name="T4" fmla="*/ 0 w 6"/>
                  <a:gd name="T5" fmla="*/ 1 h 3"/>
                  <a:gd name="T6" fmla="*/ 6 w 6"/>
                  <a:gd name="T7" fmla="*/ 0 h 3"/>
                  <a:gd name="T8" fmla="*/ 0 w 6"/>
                  <a:gd name="T9" fmla="*/ 3 h 3"/>
                </a:gdLst>
                <a:ahLst/>
                <a:cxnLst>
                  <a:cxn ang="0">
                    <a:pos x="T0" y="T1"/>
                  </a:cxn>
                  <a:cxn ang="0">
                    <a:pos x="T2" y="T3"/>
                  </a:cxn>
                  <a:cxn ang="0">
                    <a:pos x="T4" y="T5"/>
                  </a:cxn>
                  <a:cxn ang="0">
                    <a:pos x="T6" y="T7"/>
                  </a:cxn>
                  <a:cxn ang="0">
                    <a:pos x="T8" y="T9"/>
                  </a:cxn>
                </a:cxnLst>
                <a:rect l="0" t="0" r="r" b="b"/>
                <a:pathLst>
                  <a:path w="6" h="3">
                    <a:moveTo>
                      <a:pt x="0" y="3"/>
                    </a:moveTo>
                    <a:lnTo>
                      <a:pt x="6" y="1"/>
                    </a:lnTo>
                    <a:lnTo>
                      <a:pt x="0" y="1"/>
                    </a:lnTo>
                    <a:lnTo>
                      <a:pt x="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49" name="Freeform 1529"/>
              <p:cNvSpPr>
                <a:spLocks/>
              </p:cNvSpPr>
              <p:nvPr/>
            </p:nvSpPr>
            <p:spPr bwMode="auto">
              <a:xfrm>
                <a:off x="4390" y="1054"/>
                <a:ext cx="15" cy="35"/>
              </a:xfrm>
              <a:custGeom>
                <a:avLst/>
                <a:gdLst>
                  <a:gd name="T0" fmla="*/ 5 w 32"/>
                  <a:gd name="T1" fmla="*/ 70 h 70"/>
                  <a:gd name="T2" fmla="*/ 3 w 32"/>
                  <a:gd name="T3" fmla="*/ 63 h 70"/>
                  <a:gd name="T4" fmla="*/ 2 w 32"/>
                  <a:gd name="T5" fmla="*/ 52 h 70"/>
                  <a:gd name="T6" fmla="*/ 0 w 32"/>
                  <a:gd name="T7" fmla="*/ 42 h 70"/>
                  <a:gd name="T8" fmla="*/ 0 w 32"/>
                  <a:gd name="T9" fmla="*/ 36 h 70"/>
                  <a:gd name="T10" fmla="*/ 0 w 32"/>
                  <a:gd name="T11" fmla="*/ 30 h 70"/>
                  <a:gd name="T12" fmla="*/ 0 w 32"/>
                  <a:gd name="T13" fmla="*/ 25 h 70"/>
                  <a:gd name="T14" fmla="*/ 2 w 32"/>
                  <a:gd name="T15" fmla="*/ 21 h 70"/>
                  <a:gd name="T16" fmla="*/ 3 w 32"/>
                  <a:gd name="T17" fmla="*/ 15 h 70"/>
                  <a:gd name="T18" fmla="*/ 6 w 32"/>
                  <a:gd name="T19" fmla="*/ 10 h 70"/>
                  <a:gd name="T20" fmla="*/ 11 w 32"/>
                  <a:gd name="T21" fmla="*/ 7 h 70"/>
                  <a:gd name="T22" fmla="*/ 17 w 32"/>
                  <a:gd name="T23" fmla="*/ 4 h 70"/>
                  <a:gd name="T24" fmla="*/ 23 w 32"/>
                  <a:gd name="T25" fmla="*/ 1 h 70"/>
                  <a:gd name="T26" fmla="*/ 32 w 32"/>
                  <a:gd name="T27" fmla="*/ 0 h 70"/>
                  <a:gd name="T28" fmla="*/ 32 w 32"/>
                  <a:gd name="T29" fmla="*/ 7 h 70"/>
                  <a:gd name="T30" fmla="*/ 24 w 32"/>
                  <a:gd name="T31" fmla="*/ 7 h 70"/>
                  <a:gd name="T32" fmla="*/ 20 w 32"/>
                  <a:gd name="T33" fmla="*/ 10 h 70"/>
                  <a:gd name="T34" fmla="*/ 15 w 32"/>
                  <a:gd name="T35" fmla="*/ 12 h 70"/>
                  <a:gd name="T36" fmla="*/ 11 w 32"/>
                  <a:gd name="T37" fmla="*/ 15 h 70"/>
                  <a:gd name="T38" fmla="*/ 9 w 32"/>
                  <a:gd name="T39" fmla="*/ 19 h 70"/>
                  <a:gd name="T40" fmla="*/ 8 w 32"/>
                  <a:gd name="T41" fmla="*/ 22 h 70"/>
                  <a:gd name="T42" fmla="*/ 6 w 32"/>
                  <a:gd name="T43" fmla="*/ 27 h 70"/>
                  <a:gd name="T44" fmla="*/ 6 w 32"/>
                  <a:gd name="T45" fmla="*/ 31 h 70"/>
                  <a:gd name="T46" fmla="*/ 6 w 32"/>
                  <a:gd name="T47" fmla="*/ 36 h 70"/>
                  <a:gd name="T48" fmla="*/ 6 w 32"/>
                  <a:gd name="T49" fmla="*/ 40 h 70"/>
                  <a:gd name="T50" fmla="*/ 8 w 32"/>
                  <a:gd name="T51" fmla="*/ 51 h 70"/>
                  <a:gd name="T52" fmla="*/ 9 w 32"/>
                  <a:gd name="T53" fmla="*/ 61 h 70"/>
                  <a:gd name="T54" fmla="*/ 11 w 32"/>
                  <a:gd name="T55" fmla="*/ 70 h 70"/>
                  <a:gd name="T56" fmla="*/ 5 w 3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70">
                    <a:moveTo>
                      <a:pt x="5" y="70"/>
                    </a:moveTo>
                    <a:lnTo>
                      <a:pt x="3" y="63"/>
                    </a:lnTo>
                    <a:lnTo>
                      <a:pt x="2" y="52"/>
                    </a:lnTo>
                    <a:lnTo>
                      <a:pt x="0" y="42"/>
                    </a:lnTo>
                    <a:lnTo>
                      <a:pt x="0" y="36"/>
                    </a:lnTo>
                    <a:lnTo>
                      <a:pt x="0" y="30"/>
                    </a:lnTo>
                    <a:lnTo>
                      <a:pt x="0" y="25"/>
                    </a:lnTo>
                    <a:lnTo>
                      <a:pt x="2" y="21"/>
                    </a:lnTo>
                    <a:lnTo>
                      <a:pt x="3" y="15"/>
                    </a:lnTo>
                    <a:lnTo>
                      <a:pt x="6" y="10"/>
                    </a:lnTo>
                    <a:lnTo>
                      <a:pt x="11" y="7"/>
                    </a:lnTo>
                    <a:lnTo>
                      <a:pt x="17" y="4"/>
                    </a:lnTo>
                    <a:lnTo>
                      <a:pt x="23" y="1"/>
                    </a:lnTo>
                    <a:lnTo>
                      <a:pt x="32" y="0"/>
                    </a:lnTo>
                    <a:lnTo>
                      <a:pt x="32" y="7"/>
                    </a:lnTo>
                    <a:lnTo>
                      <a:pt x="24" y="7"/>
                    </a:lnTo>
                    <a:lnTo>
                      <a:pt x="20" y="10"/>
                    </a:lnTo>
                    <a:lnTo>
                      <a:pt x="15" y="12"/>
                    </a:lnTo>
                    <a:lnTo>
                      <a:pt x="11" y="15"/>
                    </a:lnTo>
                    <a:lnTo>
                      <a:pt x="9" y="19"/>
                    </a:lnTo>
                    <a:lnTo>
                      <a:pt x="8" y="22"/>
                    </a:lnTo>
                    <a:lnTo>
                      <a:pt x="6" y="27"/>
                    </a:lnTo>
                    <a:lnTo>
                      <a:pt x="6" y="31"/>
                    </a:lnTo>
                    <a:lnTo>
                      <a:pt x="6" y="36"/>
                    </a:lnTo>
                    <a:lnTo>
                      <a:pt x="6" y="40"/>
                    </a:lnTo>
                    <a:lnTo>
                      <a:pt x="8" y="51"/>
                    </a:lnTo>
                    <a:lnTo>
                      <a:pt x="9" y="61"/>
                    </a:lnTo>
                    <a:lnTo>
                      <a:pt x="11" y="70"/>
                    </a:lnTo>
                    <a:lnTo>
                      <a:pt x="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0" name="Freeform 1530"/>
              <p:cNvSpPr>
                <a:spLocks/>
              </p:cNvSpPr>
              <p:nvPr/>
            </p:nvSpPr>
            <p:spPr bwMode="auto">
              <a:xfrm>
                <a:off x="4392" y="1089"/>
                <a:ext cx="3" cy="1"/>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1" name="Freeform 1531"/>
              <p:cNvSpPr>
                <a:spLocks/>
              </p:cNvSpPr>
              <p:nvPr/>
            </p:nvSpPr>
            <p:spPr bwMode="auto">
              <a:xfrm>
                <a:off x="4405" y="1052"/>
                <a:ext cx="48" cy="12"/>
              </a:xfrm>
              <a:custGeom>
                <a:avLst/>
                <a:gdLst>
                  <a:gd name="T0" fmla="*/ 0 w 95"/>
                  <a:gd name="T1" fmla="*/ 3 h 24"/>
                  <a:gd name="T2" fmla="*/ 26 w 95"/>
                  <a:gd name="T3" fmla="*/ 1 h 24"/>
                  <a:gd name="T4" fmla="*/ 39 w 95"/>
                  <a:gd name="T5" fmla="*/ 0 h 24"/>
                  <a:gd name="T6" fmla="*/ 53 w 95"/>
                  <a:gd name="T7" fmla="*/ 0 h 24"/>
                  <a:gd name="T8" fmla="*/ 66 w 95"/>
                  <a:gd name="T9" fmla="*/ 1 h 24"/>
                  <a:gd name="T10" fmla="*/ 72 w 95"/>
                  <a:gd name="T11" fmla="*/ 3 h 24"/>
                  <a:gd name="T12" fmla="*/ 78 w 95"/>
                  <a:gd name="T13" fmla="*/ 6 h 24"/>
                  <a:gd name="T14" fmla="*/ 83 w 95"/>
                  <a:gd name="T15" fmla="*/ 7 h 24"/>
                  <a:gd name="T16" fmla="*/ 87 w 95"/>
                  <a:gd name="T17" fmla="*/ 12 h 24"/>
                  <a:gd name="T18" fmla="*/ 92 w 95"/>
                  <a:gd name="T19" fmla="*/ 15 h 24"/>
                  <a:gd name="T20" fmla="*/ 95 w 95"/>
                  <a:gd name="T21" fmla="*/ 19 h 24"/>
                  <a:gd name="T22" fmla="*/ 90 w 95"/>
                  <a:gd name="T23" fmla="*/ 24 h 24"/>
                  <a:gd name="T24" fmla="*/ 87 w 95"/>
                  <a:gd name="T25" fmla="*/ 19 h 24"/>
                  <a:gd name="T26" fmla="*/ 84 w 95"/>
                  <a:gd name="T27" fmla="*/ 16 h 24"/>
                  <a:gd name="T28" fmla="*/ 80 w 95"/>
                  <a:gd name="T29" fmla="*/ 13 h 24"/>
                  <a:gd name="T30" fmla="*/ 75 w 95"/>
                  <a:gd name="T31" fmla="*/ 12 h 24"/>
                  <a:gd name="T32" fmla="*/ 71 w 95"/>
                  <a:gd name="T33" fmla="*/ 9 h 24"/>
                  <a:gd name="T34" fmla="*/ 65 w 95"/>
                  <a:gd name="T35" fmla="*/ 9 h 24"/>
                  <a:gd name="T36" fmla="*/ 53 w 95"/>
                  <a:gd name="T37" fmla="*/ 7 h 24"/>
                  <a:gd name="T38" fmla="*/ 39 w 95"/>
                  <a:gd name="T39" fmla="*/ 6 h 24"/>
                  <a:gd name="T40" fmla="*/ 27 w 95"/>
                  <a:gd name="T41" fmla="*/ 7 h 24"/>
                  <a:gd name="T42" fmla="*/ 0 w 95"/>
                  <a:gd name="T43" fmla="*/ 10 h 24"/>
                  <a:gd name="T44" fmla="*/ 0 w 95"/>
                  <a:gd name="T4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24">
                    <a:moveTo>
                      <a:pt x="0" y="3"/>
                    </a:moveTo>
                    <a:lnTo>
                      <a:pt x="26" y="1"/>
                    </a:lnTo>
                    <a:lnTo>
                      <a:pt x="39" y="0"/>
                    </a:lnTo>
                    <a:lnTo>
                      <a:pt x="53" y="0"/>
                    </a:lnTo>
                    <a:lnTo>
                      <a:pt x="66" y="1"/>
                    </a:lnTo>
                    <a:lnTo>
                      <a:pt x="72" y="3"/>
                    </a:lnTo>
                    <a:lnTo>
                      <a:pt x="78" y="6"/>
                    </a:lnTo>
                    <a:lnTo>
                      <a:pt x="83" y="7"/>
                    </a:lnTo>
                    <a:lnTo>
                      <a:pt x="87" y="12"/>
                    </a:lnTo>
                    <a:lnTo>
                      <a:pt x="92" y="15"/>
                    </a:lnTo>
                    <a:lnTo>
                      <a:pt x="95" y="19"/>
                    </a:lnTo>
                    <a:lnTo>
                      <a:pt x="90" y="24"/>
                    </a:lnTo>
                    <a:lnTo>
                      <a:pt x="87" y="19"/>
                    </a:lnTo>
                    <a:lnTo>
                      <a:pt x="84" y="16"/>
                    </a:lnTo>
                    <a:lnTo>
                      <a:pt x="80" y="13"/>
                    </a:lnTo>
                    <a:lnTo>
                      <a:pt x="75" y="12"/>
                    </a:lnTo>
                    <a:lnTo>
                      <a:pt x="71" y="9"/>
                    </a:lnTo>
                    <a:lnTo>
                      <a:pt x="65" y="9"/>
                    </a:lnTo>
                    <a:lnTo>
                      <a:pt x="53" y="7"/>
                    </a:lnTo>
                    <a:lnTo>
                      <a:pt x="39" y="6"/>
                    </a:lnTo>
                    <a:lnTo>
                      <a:pt x="27" y="7"/>
                    </a:lnTo>
                    <a:lnTo>
                      <a:pt x="0" y="1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2" name="Freeform 1532"/>
              <p:cNvSpPr>
                <a:spLocks/>
              </p:cNvSpPr>
              <p:nvPr/>
            </p:nvSpPr>
            <p:spPr bwMode="auto">
              <a:xfrm>
                <a:off x="4405" y="1054"/>
                <a:ext cx="1" cy="4"/>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3" name="Freeform 1533"/>
              <p:cNvSpPr>
                <a:spLocks/>
              </p:cNvSpPr>
              <p:nvPr/>
            </p:nvSpPr>
            <p:spPr bwMode="auto">
              <a:xfrm>
                <a:off x="4451" y="1062"/>
                <a:ext cx="16" cy="80"/>
              </a:xfrm>
              <a:custGeom>
                <a:avLst/>
                <a:gdLst>
                  <a:gd name="T0" fmla="*/ 5 w 32"/>
                  <a:gd name="T1" fmla="*/ 0 h 160"/>
                  <a:gd name="T2" fmla="*/ 10 w 32"/>
                  <a:gd name="T3" fmla="*/ 8 h 160"/>
                  <a:gd name="T4" fmla="*/ 13 w 32"/>
                  <a:gd name="T5" fmla="*/ 18 h 160"/>
                  <a:gd name="T6" fmla="*/ 14 w 32"/>
                  <a:gd name="T7" fmla="*/ 29 h 160"/>
                  <a:gd name="T8" fmla="*/ 16 w 32"/>
                  <a:gd name="T9" fmla="*/ 41 h 160"/>
                  <a:gd name="T10" fmla="*/ 19 w 32"/>
                  <a:gd name="T11" fmla="*/ 66 h 160"/>
                  <a:gd name="T12" fmla="*/ 22 w 32"/>
                  <a:gd name="T13" fmla="*/ 92 h 160"/>
                  <a:gd name="T14" fmla="*/ 23 w 32"/>
                  <a:gd name="T15" fmla="*/ 118 h 160"/>
                  <a:gd name="T16" fmla="*/ 26 w 32"/>
                  <a:gd name="T17" fmla="*/ 137 h 160"/>
                  <a:gd name="T18" fmla="*/ 28 w 32"/>
                  <a:gd name="T19" fmla="*/ 146 h 160"/>
                  <a:gd name="T20" fmla="*/ 29 w 32"/>
                  <a:gd name="T21" fmla="*/ 151 h 160"/>
                  <a:gd name="T22" fmla="*/ 29 w 32"/>
                  <a:gd name="T23" fmla="*/ 154 h 160"/>
                  <a:gd name="T24" fmla="*/ 32 w 32"/>
                  <a:gd name="T25" fmla="*/ 154 h 160"/>
                  <a:gd name="T26" fmla="*/ 29 w 32"/>
                  <a:gd name="T27" fmla="*/ 160 h 160"/>
                  <a:gd name="T28" fmla="*/ 26 w 32"/>
                  <a:gd name="T29" fmla="*/ 158 h 160"/>
                  <a:gd name="T30" fmla="*/ 23 w 32"/>
                  <a:gd name="T31" fmla="*/ 154 h 160"/>
                  <a:gd name="T32" fmla="*/ 20 w 32"/>
                  <a:gd name="T33" fmla="*/ 146 h 160"/>
                  <a:gd name="T34" fmla="*/ 19 w 32"/>
                  <a:gd name="T35" fmla="*/ 139 h 160"/>
                  <a:gd name="T36" fmla="*/ 17 w 32"/>
                  <a:gd name="T37" fmla="*/ 118 h 160"/>
                  <a:gd name="T38" fmla="*/ 16 w 32"/>
                  <a:gd name="T39" fmla="*/ 94 h 160"/>
                  <a:gd name="T40" fmla="*/ 13 w 32"/>
                  <a:gd name="T41" fmla="*/ 66 h 160"/>
                  <a:gd name="T42" fmla="*/ 10 w 32"/>
                  <a:gd name="T43" fmla="*/ 41 h 160"/>
                  <a:gd name="T44" fmla="*/ 8 w 32"/>
                  <a:gd name="T45" fmla="*/ 29 h 160"/>
                  <a:gd name="T46" fmla="*/ 6 w 32"/>
                  <a:gd name="T47" fmla="*/ 20 h 160"/>
                  <a:gd name="T48" fmla="*/ 3 w 32"/>
                  <a:gd name="T49" fmla="*/ 11 h 160"/>
                  <a:gd name="T50" fmla="*/ 0 w 32"/>
                  <a:gd name="T51" fmla="*/ 3 h 160"/>
                  <a:gd name="T52" fmla="*/ 5 w 32"/>
                  <a:gd name="T5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60">
                    <a:moveTo>
                      <a:pt x="5" y="0"/>
                    </a:moveTo>
                    <a:lnTo>
                      <a:pt x="10" y="8"/>
                    </a:lnTo>
                    <a:lnTo>
                      <a:pt x="13" y="18"/>
                    </a:lnTo>
                    <a:lnTo>
                      <a:pt x="14" y="29"/>
                    </a:lnTo>
                    <a:lnTo>
                      <a:pt x="16" y="41"/>
                    </a:lnTo>
                    <a:lnTo>
                      <a:pt x="19" y="66"/>
                    </a:lnTo>
                    <a:lnTo>
                      <a:pt x="22" y="92"/>
                    </a:lnTo>
                    <a:lnTo>
                      <a:pt x="23" y="118"/>
                    </a:lnTo>
                    <a:lnTo>
                      <a:pt x="26" y="137"/>
                    </a:lnTo>
                    <a:lnTo>
                      <a:pt x="28" y="146"/>
                    </a:lnTo>
                    <a:lnTo>
                      <a:pt x="29" y="151"/>
                    </a:lnTo>
                    <a:lnTo>
                      <a:pt x="29" y="154"/>
                    </a:lnTo>
                    <a:lnTo>
                      <a:pt x="32" y="154"/>
                    </a:lnTo>
                    <a:lnTo>
                      <a:pt x="29" y="160"/>
                    </a:lnTo>
                    <a:lnTo>
                      <a:pt x="26" y="158"/>
                    </a:lnTo>
                    <a:lnTo>
                      <a:pt x="23" y="154"/>
                    </a:lnTo>
                    <a:lnTo>
                      <a:pt x="20" y="146"/>
                    </a:lnTo>
                    <a:lnTo>
                      <a:pt x="19" y="139"/>
                    </a:lnTo>
                    <a:lnTo>
                      <a:pt x="17" y="118"/>
                    </a:lnTo>
                    <a:lnTo>
                      <a:pt x="16" y="94"/>
                    </a:lnTo>
                    <a:lnTo>
                      <a:pt x="13" y="66"/>
                    </a:lnTo>
                    <a:lnTo>
                      <a:pt x="10" y="41"/>
                    </a:lnTo>
                    <a:lnTo>
                      <a:pt x="8" y="29"/>
                    </a:lnTo>
                    <a:lnTo>
                      <a:pt x="6" y="20"/>
                    </a:lnTo>
                    <a:lnTo>
                      <a:pt x="3" y="1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4" name="Freeform 1534"/>
              <p:cNvSpPr>
                <a:spLocks/>
              </p:cNvSpPr>
              <p:nvPr/>
            </p:nvSpPr>
            <p:spPr bwMode="auto">
              <a:xfrm>
                <a:off x="4451" y="1062"/>
                <a:ext cx="2" cy="2"/>
              </a:xfrm>
              <a:custGeom>
                <a:avLst/>
                <a:gdLst>
                  <a:gd name="T0" fmla="*/ 5 w 5"/>
                  <a:gd name="T1" fmla="*/ 0 h 5"/>
                  <a:gd name="T2" fmla="*/ 0 w 5"/>
                  <a:gd name="T3" fmla="*/ 3 h 5"/>
                  <a:gd name="T4" fmla="*/ 0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3"/>
                    </a:lnTo>
                    <a:lnTo>
                      <a:pt x="0"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5" name="Freeform 1535"/>
              <p:cNvSpPr>
                <a:spLocks/>
              </p:cNvSpPr>
              <p:nvPr/>
            </p:nvSpPr>
            <p:spPr bwMode="auto">
              <a:xfrm>
                <a:off x="4465" y="1137"/>
                <a:ext cx="131" cy="34"/>
              </a:xfrm>
              <a:custGeom>
                <a:avLst/>
                <a:gdLst>
                  <a:gd name="T0" fmla="*/ 0 w 261"/>
                  <a:gd name="T1" fmla="*/ 5 h 70"/>
                  <a:gd name="T2" fmla="*/ 23 w 261"/>
                  <a:gd name="T3" fmla="*/ 2 h 70"/>
                  <a:gd name="T4" fmla="*/ 44 w 261"/>
                  <a:gd name="T5" fmla="*/ 0 h 70"/>
                  <a:gd name="T6" fmla="*/ 65 w 261"/>
                  <a:gd name="T7" fmla="*/ 0 h 70"/>
                  <a:gd name="T8" fmla="*/ 83 w 261"/>
                  <a:gd name="T9" fmla="*/ 0 h 70"/>
                  <a:gd name="T10" fmla="*/ 101 w 261"/>
                  <a:gd name="T11" fmla="*/ 2 h 70"/>
                  <a:gd name="T12" fmla="*/ 118 w 261"/>
                  <a:gd name="T13" fmla="*/ 3 h 70"/>
                  <a:gd name="T14" fmla="*/ 134 w 261"/>
                  <a:gd name="T15" fmla="*/ 6 h 70"/>
                  <a:gd name="T16" fmla="*/ 150 w 261"/>
                  <a:gd name="T17" fmla="*/ 9 h 70"/>
                  <a:gd name="T18" fmla="*/ 165 w 261"/>
                  <a:gd name="T19" fmla="*/ 14 h 70"/>
                  <a:gd name="T20" fmla="*/ 180 w 261"/>
                  <a:gd name="T21" fmla="*/ 20 h 70"/>
                  <a:gd name="T22" fmla="*/ 193 w 261"/>
                  <a:gd name="T23" fmla="*/ 26 h 70"/>
                  <a:gd name="T24" fmla="*/ 207 w 261"/>
                  <a:gd name="T25" fmla="*/ 33 h 70"/>
                  <a:gd name="T26" fmla="*/ 220 w 261"/>
                  <a:gd name="T27" fmla="*/ 39 h 70"/>
                  <a:gd name="T28" fmla="*/ 234 w 261"/>
                  <a:gd name="T29" fmla="*/ 48 h 70"/>
                  <a:gd name="T30" fmla="*/ 261 w 261"/>
                  <a:gd name="T31" fmla="*/ 65 h 70"/>
                  <a:gd name="T32" fmla="*/ 257 w 261"/>
                  <a:gd name="T33" fmla="*/ 70 h 70"/>
                  <a:gd name="T34" fmla="*/ 230 w 261"/>
                  <a:gd name="T35" fmla="*/ 53 h 70"/>
                  <a:gd name="T36" fmla="*/ 217 w 261"/>
                  <a:gd name="T37" fmla="*/ 45 h 70"/>
                  <a:gd name="T38" fmla="*/ 204 w 261"/>
                  <a:gd name="T39" fmla="*/ 38 h 70"/>
                  <a:gd name="T40" fmla="*/ 190 w 261"/>
                  <a:gd name="T41" fmla="*/ 32 h 70"/>
                  <a:gd name="T42" fmla="*/ 177 w 261"/>
                  <a:gd name="T43" fmla="*/ 26 h 70"/>
                  <a:gd name="T44" fmla="*/ 163 w 261"/>
                  <a:gd name="T45" fmla="*/ 20 h 70"/>
                  <a:gd name="T46" fmla="*/ 148 w 261"/>
                  <a:gd name="T47" fmla="*/ 15 h 70"/>
                  <a:gd name="T48" fmla="*/ 133 w 261"/>
                  <a:gd name="T49" fmla="*/ 12 h 70"/>
                  <a:gd name="T50" fmla="*/ 118 w 261"/>
                  <a:gd name="T51" fmla="*/ 9 h 70"/>
                  <a:gd name="T52" fmla="*/ 101 w 261"/>
                  <a:gd name="T53" fmla="*/ 8 h 70"/>
                  <a:gd name="T54" fmla="*/ 83 w 261"/>
                  <a:gd name="T55" fmla="*/ 6 h 70"/>
                  <a:gd name="T56" fmla="*/ 65 w 261"/>
                  <a:gd name="T57" fmla="*/ 6 h 70"/>
                  <a:gd name="T58" fmla="*/ 44 w 261"/>
                  <a:gd name="T59" fmla="*/ 6 h 70"/>
                  <a:gd name="T60" fmla="*/ 24 w 261"/>
                  <a:gd name="T61" fmla="*/ 9 h 70"/>
                  <a:gd name="T62" fmla="*/ 2 w 261"/>
                  <a:gd name="T63" fmla="*/ 11 h 70"/>
                  <a:gd name="T64" fmla="*/ 0 w 261"/>
                  <a:gd name="T65"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1" h="70">
                    <a:moveTo>
                      <a:pt x="0" y="5"/>
                    </a:moveTo>
                    <a:lnTo>
                      <a:pt x="23" y="2"/>
                    </a:lnTo>
                    <a:lnTo>
                      <a:pt x="44" y="0"/>
                    </a:lnTo>
                    <a:lnTo>
                      <a:pt x="65" y="0"/>
                    </a:lnTo>
                    <a:lnTo>
                      <a:pt x="83" y="0"/>
                    </a:lnTo>
                    <a:lnTo>
                      <a:pt x="101" y="2"/>
                    </a:lnTo>
                    <a:lnTo>
                      <a:pt x="118" y="3"/>
                    </a:lnTo>
                    <a:lnTo>
                      <a:pt x="134" y="6"/>
                    </a:lnTo>
                    <a:lnTo>
                      <a:pt x="150" y="9"/>
                    </a:lnTo>
                    <a:lnTo>
                      <a:pt x="165" y="14"/>
                    </a:lnTo>
                    <a:lnTo>
                      <a:pt x="180" y="20"/>
                    </a:lnTo>
                    <a:lnTo>
                      <a:pt x="193" y="26"/>
                    </a:lnTo>
                    <a:lnTo>
                      <a:pt x="207" y="33"/>
                    </a:lnTo>
                    <a:lnTo>
                      <a:pt x="220" y="39"/>
                    </a:lnTo>
                    <a:lnTo>
                      <a:pt x="234" y="48"/>
                    </a:lnTo>
                    <a:lnTo>
                      <a:pt x="261" y="65"/>
                    </a:lnTo>
                    <a:lnTo>
                      <a:pt x="257" y="70"/>
                    </a:lnTo>
                    <a:lnTo>
                      <a:pt x="230" y="53"/>
                    </a:lnTo>
                    <a:lnTo>
                      <a:pt x="217" y="45"/>
                    </a:lnTo>
                    <a:lnTo>
                      <a:pt x="204" y="38"/>
                    </a:lnTo>
                    <a:lnTo>
                      <a:pt x="190" y="32"/>
                    </a:lnTo>
                    <a:lnTo>
                      <a:pt x="177" y="26"/>
                    </a:lnTo>
                    <a:lnTo>
                      <a:pt x="163" y="20"/>
                    </a:lnTo>
                    <a:lnTo>
                      <a:pt x="148" y="15"/>
                    </a:lnTo>
                    <a:lnTo>
                      <a:pt x="133" y="12"/>
                    </a:lnTo>
                    <a:lnTo>
                      <a:pt x="118" y="9"/>
                    </a:lnTo>
                    <a:lnTo>
                      <a:pt x="101" y="8"/>
                    </a:lnTo>
                    <a:lnTo>
                      <a:pt x="83" y="6"/>
                    </a:lnTo>
                    <a:lnTo>
                      <a:pt x="65" y="6"/>
                    </a:lnTo>
                    <a:lnTo>
                      <a:pt x="44" y="6"/>
                    </a:lnTo>
                    <a:lnTo>
                      <a:pt x="24" y="9"/>
                    </a:lnTo>
                    <a:lnTo>
                      <a:pt x="2" y="11"/>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6" name="Freeform 1536"/>
              <p:cNvSpPr>
                <a:spLocks/>
              </p:cNvSpPr>
              <p:nvPr/>
            </p:nvSpPr>
            <p:spPr bwMode="auto">
              <a:xfrm>
                <a:off x="4465" y="1139"/>
                <a:ext cx="2" cy="3"/>
              </a:xfrm>
              <a:custGeom>
                <a:avLst/>
                <a:gdLst>
                  <a:gd name="T0" fmla="*/ 0 w 3"/>
                  <a:gd name="T1" fmla="*/ 6 h 6"/>
                  <a:gd name="T2" fmla="*/ 2 w 3"/>
                  <a:gd name="T3" fmla="*/ 6 h 6"/>
                  <a:gd name="T4" fmla="*/ 0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2" y="6"/>
                    </a:lnTo>
                    <a:lnTo>
                      <a:pt x="0" y="0"/>
                    </a:ln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7" name="Freeform 1537"/>
              <p:cNvSpPr>
                <a:spLocks/>
              </p:cNvSpPr>
              <p:nvPr/>
            </p:nvSpPr>
            <p:spPr bwMode="auto">
              <a:xfrm>
                <a:off x="4593" y="1100"/>
                <a:ext cx="53" cy="74"/>
              </a:xfrm>
              <a:custGeom>
                <a:avLst/>
                <a:gdLst>
                  <a:gd name="T0" fmla="*/ 3 w 105"/>
                  <a:gd name="T1" fmla="*/ 139 h 150"/>
                  <a:gd name="T2" fmla="*/ 7 w 105"/>
                  <a:gd name="T3" fmla="*/ 142 h 150"/>
                  <a:gd name="T4" fmla="*/ 10 w 105"/>
                  <a:gd name="T5" fmla="*/ 142 h 150"/>
                  <a:gd name="T6" fmla="*/ 15 w 105"/>
                  <a:gd name="T7" fmla="*/ 144 h 150"/>
                  <a:gd name="T8" fmla="*/ 18 w 105"/>
                  <a:gd name="T9" fmla="*/ 144 h 150"/>
                  <a:gd name="T10" fmla="*/ 21 w 105"/>
                  <a:gd name="T11" fmla="*/ 144 h 150"/>
                  <a:gd name="T12" fmla="*/ 24 w 105"/>
                  <a:gd name="T13" fmla="*/ 142 h 150"/>
                  <a:gd name="T14" fmla="*/ 30 w 105"/>
                  <a:gd name="T15" fmla="*/ 138 h 150"/>
                  <a:gd name="T16" fmla="*/ 33 w 105"/>
                  <a:gd name="T17" fmla="*/ 135 h 150"/>
                  <a:gd name="T18" fmla="*/ 36 w 105"/>
                  <a:gd name="T19" fmla="*/ 130 h 150"/>
                  <a:gd name="T20" fmla="*/ 42 w 105"/>
                  <a:gd name="T21" fmla="*/ 122 h 150"/>
                  <a:gd name="T22" fmla="*/ 46 w 105"/>
                  <a:gd name="T23" fmla="*/ 110 h 150"/>
                  <a:gd name="T24" fmla="*/ 53 w 105"/>
                  <a:gd name="T25" fmla="*/ 98 h 150"/>
                  <a:gd name="T26" fmla="*/ 63 w 105"/>
                  <a:gd name="T27" fmla="*/ 73 h 150"/>
                  <a:gd name="T28" fmla="*/ 74 w 105"/>
                  <a:gd name="T29" fmla="*/ 46 h 150"/>
                  <a:gd name="T30" fmla="*/ 80 w 105"/>
                  <a:gd name="T31" fmla="*/ 34 h 150"/>
                  <a:gd name="T32" fmla="*/ 86 w 105"/>
                  <a:gd name="T33" fmla="*/ 22 h 150"/>
                  <a:gd name="T34" fmla="*/ 93 w 105"/>
                  <a:gd name="T35" fmla="*/ 11 h 150"/>
                  <a:gd name="T36" fmla="*/ 98 w 105"/>
                  <a:gd name="T37" fmla="*/ 5 h 150"/>
                  <a:gd name="T38" fmla="*/ 101 w 105"/>
                  <a:gd name="T39" fmla="*/ 0 h 150"/>
                  <a:gd name="T40" fmla="*/ 105 w 105"/>
                  <a:gd name="T41" fmla="*/ 5 h 150"/>
                  <a:gd name="T42" fmla="*/ 102 w 105"/>
                  <a:gd name="T43" fmla="*/ 9 h 150"/>
                  <a:gd name="T44" fmla="*/ 98 w 105"/>
                  <a:gd name="T45" fmla="*/ 14 h 150"/>
                  <a:gd name="T46" fmla="*/ 92 w 105"/>
                  <a:gd name="T47" fmla="*/ 25 h 150"/>
                  <a:gd name="T48" fmla="*/ 86 w 105"/>
                  <a:gd name="T49" fmla="*/ 37 h 150"/>
                  <a:gd name="T50" fmla="*/ 80 w 105"/>
                  <a:gd name="T51" fmla="*/ 49 h 150"/>
                  <a:gd name="T52" fmla="*/ 68 w 105"/>
                  <a:gd name="T53" fmla="*/ 76 h 150"/>
                  <a:gd name="T54" fmla="*/ 57 w 105"/>
                  <a:gd name="T55" fmla="*/ 101 h 150"/>
                  <a:gd name="T56" fmla="*/ 53 w 105"/>
                  <a:gd name="T57" fmla="*/ 113 h 150"/>
                  <a:gd name="T58" fmla="*/ 46 w 105"/>
                  <a:gd name="T59" fmla="*/ 125 h 150"/>
                  <a:gd name="T60" fmla="*/ 40 w 105"/>
                  <a:gd name="T61" fmla="*/ 135 h 150"/>
                  <a:gd name="T62" fmla="*/ 37 w 105"/>
                  <a:gd name="T63" fmla="*/ 139 h 150"/>
                  <a:gd name="T64" fmla="*/ 34 w 105"/>
                  <a:gd name="T65" fmla="*/ 142 h 150"/>
                  <a:gd name="T66" fmla="*/ 27 w 105"/>
                  <a:gd name="T67" fmla="*/ 147 h 150"/>
                  <a:gd name="T68" fmla="*/ 22 w 105"/>
                  <a:gd name="T69" fmla="*/ 150 h 150"/>
                  <a:gd name="T70" fmla="*/ 18 w 105"/>
                  <a:gd name="T71" fmla="*/ 150 h 150"/>
                  <a:gd name="T72" fmla="*/ 13 w 105"/>
                  <a:gd name="T73" fmla="*/ 150 h 150"/>
                  <a:gd name="T74" fmla="*/ 9 w 105"/>
                  <a:gd name="T75" fmla="*/ 148 h 150"/>
                  <a:gd name="T76" fmla="*/ 4 w 105"/>
                  <a:gd name="T77" fmla="*/ 147 h 150"/>
                  <a:gd name="T78" fmla="*/ 0 w 105"/>
                  <a:gd name="T79" fmla="*/ 145 h 150"/>
                  <a:gd name="T80" fmla="*/ 3 w 105"/>
                  <a:gd name="T81" fmla="*/ 1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150">
                    <a:moveTo>
                      <a:pt x="3" y="139"/>
                    </a:moveTo>
                    <a:lnTo>
                      <a:pt x="7" y="142"/>
                    </a:lnTo>
                    <a:lnTo>
                      <a:pt x="10" y="142"/>
                    </a:lnTo>
                    <a:lnTo>
                      <a:pt x="15" y="144"/>
                    </a:lnTo>
                    <a:lnTo>
                      <a:pt x="18" y="144"/>
                    </a:lnTo>
                    <a:lnTo>
                      <a:pt x="21" y="144"/>
                    </a:lnTo>
                    <a:lnTo>
                      <a:pt x="24" y="142"/>
                    </a:lnTo>
                    <a:lnTo>
                      <a:pt x="30" y="138"/>
                    </a:lnTo>
                    <a:lnTo>
                      <a:pt x="33" y="135"/>
                    </a:lnTo>
                    <a:lnTo>
                      <a:pt x="36" y="130"/>
                    </a:lnTo>
                    <a:lnTo>
                      <a:pt x="42" y="122"/>
                    </a:lnTo>
                    <a:lnTo>
                      <a:pt x="46" y="110"/>
                    </a:lnTo>
                    <a:lnTo>
                      <a:pt x="53" y="98"/>
                    </a:lnTo>
                    <a:lnTo>
                      <a:pt x="63" y="73"/>
                    </a:lnTo>
                    <a:lnTo>
                      <a:pt x="74" y="46"/>
                    </a:lnTo>
                    <a:lnTo>
                      <a:pt x="80" y="34"/>
                    </a:lnTo>
                    <a:lnTo>
                      <a:pt x="86" y="22"/>
                    </a:lnTo>
                    <a:lnTo>
                      <a:pt x="93" y="11"/>
                    </a:lnTo>
                    <a:lnTo>
                      <a:pt x="98" y="5"/>
                    </a:lnTo>
                    <a:lnTo>
                      <a:pt x="101" y="0"/>
                    </a:lnTo>
                    <a:lnTo>
                      <a:pt x="105" y="5"/>
                    </a:lnTo>
                    <a:lnTo>
                      <a:pt x="102" y="9"/>
                    </a:lnTo>
                    <a:lnTo>
                      <a:pt x="98" y="14"/>
                    </a:lnTo>
                    <a:lnTo>
                      <a:pt x="92" y="25"/>
                    </a:lnTo>
                    <a:lnTo>
                      <a:pt x="86" y="37"/>
                    </a:lnTo>
                    <a:lnTo>
                      <a:pt x="80" y="49"/>
                    </a:lnTo>
                    <a:lnTo>
                      <a:pt x="68" y="76"/>
                    </a:lnTo>
                    <a:lnTo>
                      <a:pt x="57" y="101"/>
                    </a:lnTo>
                    <a:lnTo>
                      <a:pt x="53" y="113"/>
                    </a:lnTo>
                    <a:lnTo>
                      <a:pt x="46" y="125"/>
                    </a:lnTo>
                    <a:lnTo>
                      <a:pt x="40" y="135"/>
                    </a:lnTo>
                    <a:lnTo>
                      <a:pt x="37" y="139"/>
                    </a:lnTo>
                    <a:lnTo>
                      <a:pt x="34" y="142"/>
                    </a:lnTo>
                    <a:lnTo>
                      <a:pt x="27" y="147"/>
                    </a:lnTo>
                    <a:lnTo>
                      <a:pt x="22" y="150"/>
                    </a:lnTo>
                    <a:lnTo>
                      <a:pt x="18" y="150"/>
                    </a:lnTo>
                    <a:lnTo>
                      <a:pt x="13" y="150"/>
                    </a:lnTo>
                    <a:lnTo>
                      <a:pt x="9" y="148"/>
                    </a:lnTo>
                    <a:lnTo>
                      <a:pt x="4" y="147"/>
                    </a:lnTo>
                    <a:lnTo>
                      <a:pt x="0" y="145"/>
                    </a:lnTo>
                    <a:lnTo>
                      <a:pt x="3"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8" name="Freeform 1538"/>
              <p:cNvSpPr>
                <a:spLocks/>
              </p:cNvSpPr>
              <p:nvPr/>
            </p:nvSpPr>
            <p:spPr bwMode="auto">
              <a:xfrm>
                <a:off x="4593" y="1169"/>
                <a:ext cx="3" cy="3"/>
              </a:xfrm>
              <a:custGeom>
                <a:avLst/>
                <a:gdLst>
                  <a:gd name="T0" fmla="*/ 0 w 4"/>
                  <a:gd name="T1" fmla="*/ 5 h 6"/>
                  <a:gd name="T2" fmla="*/ 0 w 4"/>
                  <a:gd name="T3" fmla="*/ 6 h 6"/>
                  <a:gd name="T4" fmla="*/ 3 w 4"/>
                  <a:gd name="T5" fmla="*/ 0 h 6"/>
                  <a:gd name="T6" fmla="*/ 4 w 4"/>
                  <a:gd name="T7" fmla="*/ 0 h 6"/>
                  <a:gd name="T8" fmla="*/ 0 w 4"/>
                  <a:gd name="T9" fmla="*/ 5 h 6"/>
                </a:gdLst>
                <a:ahLst/>
                <a:cxnLst>
                  <a:cxn ang="0">
                    <a:pos x="T0" y="T1"/>
                  </a:cxn>
                  <a:cxn ang="0">
                    <a:pos x="T2" y="T3"/>
                  </a:cxn>
                  <a:cxn ang="0">
                    <a:pos x="T4" y="T5"/>
                  </a:cxn>
                  <a:cxn ang="0">
                    <a:pos x="T6" y="T7"/>
                  </a:cxn>
                  <a:cxn ang="0">
                    <a:pos x="T8" y="T9"/>
                  </a:cxn>
                </a:cxnLst>
                <a:rect l="0" t="0" r="r" b="b"/>
                <a:pathLst>
                  <a:path w="4" h="6">
                    <a:moveTo>
                      <a:pt x="0" y="5"/>
                    </a:moveTo>
                    <a:lnTo>
                      <a:pt x="0" y="6"/>
                    </a:lnTo>
                    <a:lnTo>
                      <a:pt x="3" y="0"/>
                    </a:lnTo>
                    <a:lnTo>
                      <a:pt x="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59" name="Freeform 1539"/>
              <p:cNvSpPr>
                <a:spLocks/>
              </p:cNvSpPr>
              <p:nvPr/>
            </p:nvSpPr>
            <p:spPr bwMode="auto">
              <a:xfrm>
                <a:off x="4644" y="1094"/>
                <a:ext cx="72" cy="62"/>
              </a:xfrm>
              <a:custGeom>
                <a:avLst/>
                <a:gdLst>
                  <a:gd name="T0" fmla="*/ 0 w 143"/>
                  <a:gd name="T1" fmla="*/ 12 h 125"/>
                  <a:gd name="T2" fmla="*/ 4 w 143"/>
                  <a:gd name="T3" fmla="*/ 9 h 125"/>
                  <a:gd name="T4" fmla="*/ 10 w 143"/>
                  <a:gd name="T5" fmla="*/ 5 h 125"/>
                  <a:gd name="T6" fmla="*/ 15 w 143"/>
                  <a:gd name="T7" fmla="*/ 3 h 125"/>
                  <a:gd name="T8" fmla="*/ 21 w 143"/>
                  <a:gd name="T9" fmla="*/ 2 h 125"/>
                  <a:gd name="T10" fmla="*/ 27 w 143"/>
                  <a:gd name="T11" fmla="*/ 0 h 125"/>
                  <a:gd name="T12" fmla="*/ 33 w 143"/>
                  <a:gd name="T13" fmla="*/ 0 h 125"/>
                  <a:gd name="T14" fmla="*/ 39 w 143"/>
                  <a:gd name="T15" fmla="*/ 0 h 125"/>
                  <a:gd name="T16" fmla="*/ 45 w 143"/>
                  <a:gd name="T17" fmla="*/ 2 h 125"/>
                  <a:gd name="T18" fmla="*/ 51 w 143"/>
                  <a:gd name="T19" fmla="*/ 3 h 125"/>
                  <a:gd name="T20" fmla="*/ 57 w 143"/>
                  <a:gd name="T21" fmla="*/ 5 h 125"/>
                  <a:gd name="T22" fmla="*/ 71 w 143"/>
                  <a:gd name="T23" fmla="*/ 11 h 125"/>
                  <a:gd name="T24" fmla="*/ 83 w 143"/>
                  <a:gd name="T25" fmla="*/ 18 h 125"/>
                  <a:gd name="T26" fmla="*/ 89 w 143"/>
                  <a:gd name="T27" fmla="*/ 24 h 125"/>
                  <a:gd name="T28" fmla="*/ 95 w 143"/>
                  <a:gd name="T29" fmla="*/ 29 h 125"/>
                  <a:gd name="T30" fmla="*/ 107 w 143"/>
                  <a:gd name="T31" fmla="*/ 38 h 125"/>
                  <a:gd name="T32" fmla="*/ 116 w 143"/>
                  <a:gd name="T33" fmla="*/ 50 h 125"/>
                  <a:gd name="T34" fmla="*/ 127 w 143"/>
                  <a:gd name="T35" fmla="*/ 62 h 125"/>
                  <a:gd name="T36" fmla="*/ 130 w 143"/>
                  <a:gd name="T37" fmla="*/ 68 h 125"/>
                  <a:gd name="T38" fmla="*/ 133 w 143"/>
                  <a:gd name="T39" fmla="*/ 74 h 125"/>
                  <a:gd name="T40" fmla="*/ 137 w 143"/>
                  <a:gd name="T41" fmla="*/ 82 h 125"/>
                  <a:gd name="T42" fmla="*/ 139 w 143"/>
                  <a:gd name="T43" fmla="*/ 88 h 125"/>
                  <a:gd name="T44" fmla="*/ 142 w 143"/>
                  <a:gd name="T45" fmla="*/ 101 h 125"/>
                  <a:gd name="T46" fmla="*/ 143 w 143"/>
                  <a:gd name="T47" fmla="*/ 107 h 125"/>
                  <a:gd name="T48" fmla="*/ 143 w 143"/>
                  <a:gd name="T49" fmla="*/ 113 h 125"/>
                  <a:gd name="T50" fmla="*/ 143 w 143"/>
                  <a:gd name="T51" fmla="*/ 119 h 125"/>
                  <a:gd name="T52" fmla="*/ 142 w 143"/>
                  <a:gd name="T53" fmla="*/ 125 h 125"/>
                  <a:gd name="T54" fmla="*/ 136 w 143"/>
                  <a:gd name="T55" fmla="*/ 124 h 125"/>
                  <a:gd name="T56" fmla="*/ 136 w 143"/>
                  <a:gd name="T57" fmla="*/ 119 h 125"/>
                  <a:gd name="T58" fmla="*/ 137 w 143"/>
                  <a:gd name="T59" fmla="*/ 113 h 125"/>
                  <a:gd name="T60" fmla="*/ 137 w 143"/>
                  <a:gd name="T61" fmla="*/ 107 h 125"/>
                  <a:gd name="T62" fmla="*/ 136 w 143"/>
                  <a:gd name="T63" fmla="*/ 103 h 125"/>
                  <a:gd name="T64" fmla="*/ 133 w 143"/>
                  <a:gd name="T65" fmla="*/ 91 h 125"/>
                  <a:gd name="T66" fmla="*/ 131 w 143"/>
                  <a:gd name="T67" fmla="*/ 83 h 125"/>
                  <a:gd name="T68" fmla="*/ 128 w 143"/>
                  <a:gd name="T69" fmla="*/ 77 h 125"/>
                  <a:gd name="T70" fmla="*/ 124 w 143"/>
                  <a:gd name="T71" fmla="*/ 71 h 125"/>
                  <a:gd name="T72" fmla="*/ 121 w 143"/>
                  <a:gd name="T73" fmla="*/ 65 h 125"/>
                  <a:gd name="T74" fmla="*/ 112 w 143"/>
                  <a:gd name="T75" fmla="*/ 55 h 125"/>
                  <a:gd name="T76" fmla="*/ 102 w 143"/>
                  <a:gd name="T77" fmla="*/ 43 h 125"/>
                  <a:gd name="T78" fmla="*/ 90 w 143"/>
                  <a:gd name="T79" fmla="*/ 34 h 125"/>
                  <a:gd name="T80" fmla="*/ 86 w 143"/>
                  <a:gd name="T81" fmla="*/ 29 h 125"/>
                  <a:gd name="T82" fmla="*/ 80 w 143"/>
                  <a:gd name="T83" fmla="*/ 24 h 125"/>
                  <a:gd name="T84" fmla="*/ 68 w 143"/>
                  <a:gd name="T85" fmla="*/ 17 h 125"/>
                  <a:gd name="T86" fmla="*/ 56 w 143"/>
                  <a:gd name="T87" fmla="*/ 11 h 125"/>
                  <a:gd name="T88" fmla="*/ 50 w 143"/>
                  <a:gd name="T89" fmla="*/ 9 h 125"/>
                  <a:gd name="T90" fmla="*/ 44 w 143"/>
                  <a:gd name="T91" fmla="*/ 8 h 125"/>
                  <a:gd name="T92" fmla="*/ 38 w 143"/>
                  <a:gd name="T93" fmla="*/ 6 h 125"/>
                  <a:gd name="T94" fmla="*/ 33 w 143"/>
                  <a:gd name="T95" fmla="*/ 6 h 125"/>
                  <a:gd name="T96" fmla="*/ 27 w 143"/>
                  <a:gd name="T97" fmla="*/ 6 h 125"/>
                  <a:gd name="T98" fmla="*/ 22 w 143"/>
                  <a:gd name="T99" fmla="*/ 8 h 125"/>
                  <a:gd name="T100" fmla="*/ 18 w 143"/>
                  <a:gd name="T101" fmla="*/ 9 h 125"/>
                  <a:gd name="T102" fmla="*/ 13 w 143"/>
                  <a:gd name="T103" fmla="*/ 11 h 125"/>
                  <a:gd name="T104" fmla="*/ 9 w 143"/>
                  <a:gd name="T105" fmla="*/ 14 h 125"/>
                  <a:gd name="T106" fmla="*/ 4 w 143"/>
                  <a:gd name="T107" fmla="*/ 18 h 125"/>
                  <a:gd name="T108" fmla="*/ 0 w 143"/>
                  <a:gd name="T109" fmla="*/ 1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125">
                    <a:moveTo>
                      <a:pt x="0" y="12"/>
                    </a:moveTo>
                    <a:lnTo>
                      <a:pt x="4" y="9"/>
                    </a:lnTo>
                    <a:lnTo>
                      <a:pt x="10" y="5"/>
                    </a:lnTo>
                    <a:lnTo>
                      <a:pt x="15" y="3"/>
                    </a:lnTo>
                    <a:lnTo>
                      <a:pt x="21" y="2"/>
                    </a:lnTo>
                    <a:lnTo>
                      <a:pt x="27" y="0"/>
                    </a:lnTo>
                    <a:lnTo>
                      <a:pt x="33" y="0"/>
                    </a:lnTo>
                    <a:lnTo>
                      <a:pt x="39" y="0"/>
                    </a:lnTo>
                    <a:lnTo>
                      <a:pt x="45" y="2"/>
                    </a:lnTo>
                    <a:lnTo>
                      <a:pt x="51" y="3"/>
                    </a:lnTo>
                    <a:lnTo>
                      <a:pt x="57" y="5"/>
                    </a:lnTo>
                    <a:lnTo>
                      <a:pt x="71" y="11"/>
                    </a:lnTo>
                    <a:lnTo>
                      <a:pt x="83" y="18"/>
                    </a:lnTo>
                    <a:lnTo>
                      <a:pt x="89" y="24"/>
                    </a:lnTo>
                    <a:lnTo>
                      <a:pt x="95" y="29"/>
                    </a:lnTo>
                    <a:lnTo>
                      <a:pt x="107" y="38"/>
                    </a:lnTo>
                    <a:lnTo>
                      <a:pt x="116" y="50"/>
                    </a:lnTo>
                    <a:lnTo>
                      <a:pt x="127" y="62"/>
                    </a:lnTo>
                    <a:lnTo>
                      <a:pt x="130" y="68"/>
                    </a:lnTo>
                    <a:lnTo>
                      <a:pt x="133" y="74"/>
                    </a:lnTo>
                    <a:lnTo>
                      <a:pt x="137" y="82"/>
                    </a:lnTo>
                    <a:lnTo>
                      <a:pt x="139" y="88"/>
                    </a:lnTo>
                    <a:lnTo>
                      <a:pt x="142" y="101"/>
                    </a:lnTo>
                    <a:lnTo>
                      <a:pt x="143" y="107"/>
                    </a:lnTo>
                    <a:lnTo>
                      <a:pt x="143" y="113"/>
                    </a:lnTo>
                    <a:lnTo>
                      <a:pt x="143" y="119"/>
                    </a:lnTo>
                    <a:lnTo>
                      <a:pt x="142" y="125"/>
                    </a:lnTo>
                    <a:lnTo>
                      <a:pt x="136" y="124"/>
                    </a:lnTo>
                    <a:lnTo>
                      <a:pt x="136" y="119"/>
                    </a:lnTo>
                    <a:lnTo>
                      <a:pt x="137" y="113"/>
                    </a:lnTo>
                    <a:lnTo>
                      <a:pt x="137" y="107"/>
                    </a:lnTo>
                    <a:lnTo>
                      <a:pt x="136" y="103"/>
                    </a:lnTo>
                    <a:lnTo>
                      <a:pt x="133" y="91"/>
                    </a:lnTo>
                    <a:lnTo>
                      <a:pt x="131" y="83"/>
                    </a:lnTo>
                    <a:lnTo>
                      <a:pt x="128" y="77"/>
                    </a:lnTo>
                    <a:lnTo>
                      <a:pt x="124" y="71"/>
                    </a:lnTo>
                    <a:lnTo>
                      <a:pt x="121" y="65"/>
                    </a:lnTo>
                    <a:lnTo>
                      <a:pt x="112" y="55"/>
                    </a:lnTo>
                    <a:lnTo>
                      <a:pt x="102" y="43"/>
                    </a:lnTo>
                    <a:lnTo>
                      <a:pt x="90" y="34"/>
                    </a:lnTo>
                    <a:lnTo>
                      <a:pt x="86" y="29"/>
                    </a:lnTo>
                    <a:lnTo>
                      <a:pt x="80" y="24"/>
                    </a:lnTo>
                    <a:lnTo>
                      <a:pt x="68" y="17"/>
                    </a:lnTo>
                    <a:lnTo>
                      <a:pt x="56" y="11"/>
                    </a:lnTo>
                    <a:lnTo>
                      <a:pt x="50" y="9"/>
                    </a:lnTo>
                    <a:lnTo>
                      <a:pt x="44" y="8"/>
                    </a:lnTo>
                    <a:lnTo>
                      <a:pt x="38" y="6"/>
                    </a:lnTo>
                    <a:lnTo>
                      <a:pt x="33" y="6"/>
                    </a:lnTo>
                    <a:lnTo>
                      <a:pt x="27" y="6"/>
                    </a:lnTo>
                    <a:lnTo>
                      <a:pt x="22" y="8"/>
                    </a:lnTo>
                    <a:lnTo>
                      <a:pt x="18" y="9"/>
                    </a:lnTo>
                    <a:lnTo>
                      <a:pt x="13" y="11"/>
                    </a:lnTo>
                    <a:lnTo>
                      <a:pt x="9" y="14"/>
                    </a:lnTo>
                    <a:lnTo>
                      <a:pt x="4" y="18"/>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0" name="Freeform 1540"/>
              <p:cNvSpPr>
                <a:spLocks/>
              </p:cNvSpPr>
              <p:nvPr/>
            </p:nvSpPr>
            <p:spPr bwMode="auto">
              <a:xfrm>
                <a:off x="4644" y="1100"/>
                <a:ext cx="2" cy="3"/>
              </a:xfrm>
              <a:custGeom>
                <a:avLst/>
                <a:gdLst>
                  <a:gd name="T0" fmla="*/ 0 w 4"/>
                  <a:gd name="T1" fmla="*/ 0 h 6"/>
                  <a:gd name="T2" fmla="*/ 4 w 4"/>
                  <a:gd name="T3" fmla="*/ 6 h 6"/>
                  <a:gd name="T4" fmla="*/ 4 w 4"/>
                  <a:gd name="T5" fmla="*/ 5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1" name="Freeform 1541"/>
              <p:cNvSpPr>
                <a:spLocks/>
              </p:cNvSpPr>
              <p:nvPr/>
            </p:nvSpPr>
            <p:spPr bwMode="auto">
              <a:xfrm>
                <a:off x="4678" y="1155"/>
                <a:ext cx="37" cy="101"/>
              </a:xfrm>
              <a:custGeom>
                <a:avLst/>
                <a:gdLst>
                  <a:gd name="T0" fmla="*/ 74 w 74"/>
                  <a:gd name="T1" fmla="*/ 1 h 202"/>
                  <a:gd name="T2" fmla="*/ 69 w 74"/>
                  <a:gd name="T3" fmla="*/ 13 h 202"/>
                  <a:gd name="T4" fmla="*/ 65 w 74"/>
                  <a:gd name="T5" fmla="*/ 26 h 202"/>
                  <a:gd name="T6" fmla="*/ 59 w 74"/>
                  <a:gd name="T7" fmla="*/ 38 h 202"/>
                  <a:gd name="T8" fmla="*/ 53 w 74"/>
                  <a:gd name="T9" fmla="*/ 50 h 202"/>
                  <a:gd name="T10" fmla="*/ 39 w 74"/>
                  <a:gd name="T11" fmla="*/ 74 h 202"/>
                  <a:gd name="T12" fmla="*/ 33 w 74"/>
                  <a:gd name="T13" fmla="*/ 86 h 202"/>
                  <a:gd name="T14" fmla="*/ 25 w 74"/>
                  <a:gd name="T15" fmla="*/ 99 h 202"/>
                  <a:gd name="T16" fmla="*/ 21 w 74"/>
                  <a:gd name="T17" fmla="*/ 111 h 202"/>
                  <a:gd name="T18" fmla="*/ 15 w 74"/>
                  <a:gd name="T19" fmla="*/ 123 h 202"/>
                  <a:gd name="T20" fmla="*/ 10 w 74"/>
                  <a:gd name="T21" fmla="*/ 137 h 202"/>
                  <a:gd name="T22" fmla="*/ 7 w 74"/>
                  <a:gd name="T23" fmla="*/ 149 h 202"/>
                  <a:gd name="T24" fmla="*/ 6 w 74"/>
                  <a:gd name="T25" fmla="*/ 161 h 202"/>
                  <a:gd name="T26" fmla="*/ 6 w 74"/>
                  <a:gd name="T27" fmla="*/ 175 h 202"/>
                  <a:gd name="T28" fmla="*/ 6 w 74"/>
                  <a:gd name="T29" fmla="*/ 181 h 202"/>
                  <a:gd name="T30" fmla="*/ 7 w 74"/>
                  <a:gd name="T31" fmla="*/ 187 h 202"/>
                  <a:gd name="T32" fmla="*/ 10 w 74"/>
                  <a:gd name="T33" fmla="*/ 200 h 202"/>
                  <a:gd name="T34" fmla="*/ 4 w 74"/>
                  <a:gd name="T35" fmla="*/ 202 h 202"/>
                  <a:gd name="T36" fmla="*/ 0 w 74"/>
                  <a:gd name="T37" fmla="*/ 188 h 202"/>
                  <a:gd name="T38" fmla="*/ 0 w 74"/>
                  <a:gd name="T39" fmla="*/ 181 h 202"/>
                  <a:gd name="T40" fmla="*/ 0 w 74"/>
                  <a:gd name="T41" fmla="*/ 175 h 202"/>
                  <a:gd name="T42" fmla="*/ 0 w 74"/>
                  <a:gd name="T43" fmla="*/ 161 h 202"/>
                  <a:gd name="T44" fmla="*/ 1 w 74"/>
                  <a:gd name="T45" fmla="*/ 148 h 202"/>
                  <a:gd name="T46" fmla="*/ 4 w 74"/>
                  <a:gd name="T47" fmla="*/ 134 h 202"/>
                  <a:gd name="T48" fmla="*/ 9 w 74"/>
                  <a:gd name="T49" fmla="*/ 122 h 202"/>
                  <a:gd name="T50" fmla="*/ 15 w 74"/>
                  <a:gd name="T51" fmla="*/ 108 h 202"/>
                  <a:gd name="T52" fmla="*/ 21 w 74"/>
                  <a:gd name="T53" fmla="*/ 96 h 202"/>
                  <a:gd name="T54" fmla="*/ 27 w 74"/>
                  <a:gd name="T55" fmla="*/ 83 h 202"/>
                  <a:gd name="T56" fmla="*/ 33 w 74"/>
                  <a:gd name="T57" fmla="*/ 71 h 202"/>
                  <a:gd name="T58" fmla="*/ 47 w 74"/>
                  <a:gd name="T59" fmla="*/ 47 h 202"/>
                  <a:gd name="T60" fmla="*/ 53 w 74"/>
                  <a:gd name="T61" fmla="*/ 35 h 202"/>
                  <a:gd name="T62" fmla="*/ 59 w 74"/>
                  <a:gd name="T63" fmla="*/ 24 h 202"/>
                  <a:gd name="T64" fmla="*/ 63 w 74"/>
                  <a:gd name="T65" fmla="*/ 12 h 202"/>
                  <a:gd name="T66" fmla="*/ 68 w 74"/>
                  <a:gd name="T67" fmla="*/ 0 h 202"/>
                  <a:gd name="T68" fmla="*/ 74 w 74"/>
                  <a:gd name="T69" fmla="*/ 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202">
                    <a:moveTo>
                      <a:pt x="74" y="1"/>
                    </a:moveTo>
                    <a:lnTo>
                      <a:pt x="69" y="13"/>
                    </a:lnTo>
                    <a:lnTo>
                      <a:pt x="65" y="26"/>
                    </a:lnTo>
                    <a:lnTo>
                      <a:pt x="59" y="38"/>
                    </a:lnTo>
                    <a:lnTo>
                      <a:pt x="53" y="50"/>
                    </a:lnTo>
                    <a:lnTo>
                      <a:pt x="39" y="74"/>
                    </a:lnTo>
                    <a:lnTo>
                      <a:pt x="33" y="86"/>
                    </a:lnTo>
                    <a:lnTo>
                      <a:pt x="25" y="99"/>
                    </a:lnTo>
                    <a:lnTo>
                      <a:pt x="21" y="111"/>
                    </a:lnTo>
                    <a:lnTo>
                      <a:pt x="15" y="123"/>
                    </a:lnTo>
                    <a:lnTo>
                      <a:pt x="10" y="137"/>
                    </a:lnTo>
                    <a:lnTo>
                      <a:pt x="7" y="149"/>
                    </a:lnTo>
                    <a:lnTo>
                      <a:pt x="6" y="161"/>
                    </a:lnTo>
                    <a:lnTo>
                      <a:pt x="6" y="175"/>
                    </a:lnTo>
                    <a:lnTo>
                      <a:pt x="6" y="181"/>
                    </a:lnTo>
                    <a:lnTo>
                      <a:pt x="7" y="187"/>
                    </a:lnTo>
                    <a:lnTo>
                      <a:pt x="10" y="200"/>
                    </a:lnTo>
                    <a:lnTo>
                      <a:pt x="4" y="202"/>
                    </a:lnTo>
                    <a:lnTo>
                      <a:pt x="0" y="188"/>
                    </a:lnTo>
                    <a:lnTo>
                      <a:pt x="0" y="181"/>
                    </a:lnTo>
                    <a:lnTo>
                      <a:pt x="0" y="175"/>
                    </a:lnTo>
                    <a:lnTo>
                      <a:pt x="0" y="161"/>
                    </a:lnTo>
                    <a:lnTo>
                      <a:pt x="1" y="148"/>
                    </a:lnTo>
                    <a:lnTo>
                      <a:pt x="4" y="134"/>
                    </a:lnTo>
                    <a:lnTo>
                      <a:pt x="9" y="122"/>
                    </a:lnTo>
                    <a:lnTo>
                      <a:pt x="15" y="108"/>
                    </a:lnTo>
                    <a:lnTo>
                      <a:pt x="21" y="96"/>
                    </a:lnTo>
                    <a:lnTo>
                      <a:pt x="27" y="83"/>
                    </a:lnTo>
                    <a:lnTo>
                      <a:pt x="33" y="71"/>
                    </a:lnTo>
                    <a:lnTo>
                      <a:pt x="47" y="47"/>
                    </a:lnTo>
                    <a:lnTo>
                      <a:pt x="53" y="35"/>
                    </a:lnTo>
                    <a:lnTo>
                      <a:pt x="59" y="24"/>
                    </a:lnTo>
                    <a:lnTo>
                      <a:pt x="63" y="12"/>
                    </a:lnTo>
                    <a:lnTo>
                      <a:pt x="68" y="0"/>
                    </a:lnTo>
                    <a:lnTo>
                      <a:pt x="7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2" name="Freeform 1542"/>
              <p:cNvSpPr>
                <a:spLocks/>
              </p:cNvSpPr>
              <p:nvPr/>
            </p:nvSpPr>
            <p:spPr bwMode="auto">
              <a:xfrm>
                <a:off x="4712" y="1155"/>
                <a:ext cx="3" cy="2"/>
              </a:xfrm>
              <a:custGeom>
                <a:avLst/>
                <a:gdLst>
                  <a:gd name="T0" fmla="*/ 6 w 6"/>
                  <a:gd name="T1" fmla="*/ 1 h 3"/>
                  <a:gd name="T2" fmla="*/ 6 w 6"/>
                  <a:gd name="T3" fmla="*/ 3 h 3"/>
                  <a:gd name="T4" fmla="*/ 6 w 6"/>
                  <a:gd name="T5" fmla="*/ 1 h 3"/>
                  <a:gd name="T6" fmla="*/ 0 w 6"/>
                  <a:gd name="T7" fmla="*/ 0 h 3"/>
                  <a:gd name="T8" fmla="*/ 6 w 6"/>
                  <a:gd name="T9" fmla="*/ 1 h 3"/>
                </a:gdLst>
                <a:ahLst/>
                <a:cxnLst>
                  <a:cxn ang="0">
                    <a:pos x="T0" y="T1"/>
                  </a:cxn>
                  <a:cxn ang="0">
                    <a:pos x="T2" y="T3"/>
                  </a:cxn>
                  <a:cxn ang="0">
                    <a:pos x="T4" y="T5"/>
                  </a:cxn>
                  <a:cxn ang="0">
                    <a:pos x="T6" y="T7"/>
                  </a:cxn>
                  <a:cxn ang="0">
                    <a:pos x="T8" y="T9"/>
                  </a:cxn>
                </a:cxnLst>
                <a:rect l="0" t="0" r="r" b="b"/>
                <a:pathLst>
                  <a:path w="6" h="3">
                    <a:moveTo>
                      <a:pt x="6" y="1"/>
                    </a:moveTo>
                    <a:lnTo>
                      <a:pt x="6" y="3"/>
                    </a:lnTo>
                    <a:lnTo>
                      <a:pt x="6" y="1"/>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3" name="Freeform 1543"/>
              <p:cNvSpPr>
                <a:spLocks/>
              </p:cNvSpPr>
              <p:nvPr/>
            </p:nvSpPr>
            <p:spPr bwMode="auto">
              <a:xfrm>
                <a:off x="4680" y="1256"/>
                <a:ext cx="27" cy="55"/>
              </a:xfrm>
              <a:custGeom>
                <a:avLst/>
                <a:gdLst>
                  <a:gd name="T0" fmla="*/ 6 w 53"/>
                  <a:gd name="T1" fmla="*/ 0 h 112"/>
                  <a:gd name="T2" fmla="*/ 11 w 53"/>
                  <a:gd name="T3" fmla="*/ 14 h 112"/>
                  <a:gd name="T4" fmla="*/ 17 w 53"/>
                  <a:gd name="T5" fmla="*/ 27 h 112"/>
                  <a:gd name="T6" fmla="*/ 30 w 53"/>
                  <a:gd name="T7" fmla="*/ 54 h 112"/>
                  <a:gd name="T8" fmla="*/ 36 w 53"/>
                  <a:gd name="T9" fmla="*/ 68 h 112"/>
                  <a:gd name="T10" fmla="*/ 43 w 53"/>
                  <a:gd name="T11" fmla="*/ 82 h 112"/>
                  <a:gd name="T12" fmla="*/ 49 w 53"/>
                  <a:gd name="T13" fmla="*/ 97 h 112"/>
                  <a:gd name="T14" fmla="*/ 53 w 53"/>
                  <a:gd name="T15" fmla="*/ 110 h 112"/>
                  <a:gd name="T16" fmla="*/ 47 w 53"/>
                  <a:gd name="T17" fmla="*/ 112 h 112"/>
                  <a:gd name="T18" fmla="*/ 43 w 53"/>
                  <a:gd name="T19" fmla="*/ 98 h 112"/>
                  <a:gd name="T20" fmla="*/ 36 w 53"/>
                  <a:gd name="T21" fmla="*/ 85 h 112"/>
                  <a:gd name="T22" fmla="*/ 30 w 53"/>
                  <a:gd name="T23" fmla="*/ 71 h 112"/>
                  <a:gd name="T24" fmla="*/ 24 w 53"/>
                  <a:gd name="T25" fmla="*/ 57 h 112"/>
                  <a:gd name="T26" fmla="*/ 11 w 53"/>
                  <a:gd name="T27" fmla="*/ 30 h 112"/>
                  <a:gd name="T28" fmla="*/ 5 w 53"/>
                  <a:gd name="T29" fmla="*/ 17 h 112"/>
                  <a:gd name="T30" fmla="*/ 0 w 53"/>
                  <a:gd name="T31" fmla="*/ 2 h 112"/>
                  <a:gd name="T32" fmla="*/ 6 w 53"/>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12">
                    <a:moveTo>
                      <a:pt x="6" y="0"/>
                    </a:moveTo>
                    <a:lnTo>
                      <a:pt x="11" y="14"/>
                    </a:lnTo>
                    <a:lnTo>
                      <a:pt x="17" y="27"/>
                    </a:lnTo>
                    <a:lnTo>
                      <a:pt x="30" y="54"/>
                    </a:lnTo>
                    <a:lnTo>
                      <a:pt x="36" y="68"/>
                    </a:lnTo>
                    <a:lnTo>
                      <a:pt x="43" y="82"/>
                    </a:lnTo>
                    <a:lnTo>
                      <a:pt x="49" y="97"/>
                    </a:lnTo>
                    <a:lnTo>
                      <a:pt x="53" y="110"/>
                    </a:lnTo>
                    <a:lnTo>
                      <a:pt x="47" y="112"/>
                    </a:lnTo>
                    <a:lnTo>
                      <a:pt x="43" y="98"/>
                    </a:lnTo>
                    <a:lnTo>
                      <a:pt x="36" y="85"/>
                    </a:lnTo>
                    <a:lnTo>
                      <a:pt x="30" y="71"/>
                    </a:lnTo>
                    <a:lnTo>
                      <a:pt x="24" y="57"/>
                    </a:lnTo>
                    <a:lnTo>
                      <a:pt x="11" y="30"/>
                    </a:lnTo>
                    <a:lnTo>
                      <a:pt x="5" y="17"/>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4" name="Freeform 1544"/>
              <p:cNvSpPr>
                <a:spLocks/>
              </p:cNvSpPr>
              <p:nvPr/>
            </p:nvSpPr>
            <p:spPr bwMode="auto">
              <a:xfrm>
                <a:off x="4680" y="1256"/>
                <a:ext cx="3" cy="1"/>
              </a:xfrm>
              <a:custGeom>
                <a:avLst/>
                <a:gdLst>
                  <a:gd name="T0" fmla="*/ 0 w 6"/>
                  <a:gd name="T1" fmla="*/ 2 h 2"/>
                  <a:gd name="T2" fmla="*/ 6 w 6"/>
                  <a:gd name="T3" fmla="*/ 0 h 2"/>
                  <a:gd name="T4" fmla="*/ 0 w 6"/>
                  <a:gd name="T5" fmla="*/ 2 h 2"/>
                </a:gdLst>
                <a:ahLst/>
                <a:cxnLst>
                  <a:cxn ang="0">
                    <a:pos x="T0" y="T1"/>
                  </a:cxn>
                  <a:cxn ang="0">
                    <a:pos x="T2" y="T3"/>
                  </a:cxn>
                  <a:cxn ang="0">
                    <a:pos x="T4" y="T5"/>
                  </a:cxn>
                </a:cxnLst>
                <a:rect l="0" t="0" r="r" b="b"/>
                <a:pathLst>
                  <a:path w="6" h="2">
                    <a:moveTo>
                      <a:pt x="0" y="2"/>
                    </a:move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5" name="Freeform 1545"/>
              <p:cNvSpPr>
                <a:spLocks/>
              </p:cNvSpPr>
              <p:nvPr/>
            </p:nvSpPr>
            <p:spPr bwMode="auto">
              <a:xfrm>
                <a:off x="4670" y="1310"/>
                <a:ext cx="36" cy="25"/>
              </a:xfrm>
              <a:custGeom>
                <a:avLst/>
                <a:gdLst>
                  <a:gd name="T0" fmla="*/ 73 w 73"/>
                  <a:gd name="T1" fmla="*/ 6 h 49"/>
                  <a:gd name="T2" fmla="*/ 64 w 73"/>
                  <a:gd name="T3" fmla="*/ 9 h 49"/>
                  <a:gd name="T4" fmla="*/ 54 w 73"/>
                  <a:gd name="T5" fmla="*/ 13 h 49"/>
                  <a:gd name="T6" fmla="*/ 44 w 73"/>
                  <a:gd name="T7" fmla="*/ 18 h 49"/>
                  <a:gd name="T8" fmla="*/ 32 w 73"/>
                  <a:gd name="T9" fmla="*/ 25 h 49"/>
                  <a:gd name="T10" fmla="*/ 21 w 73"/>
                  <a:gd name="T11" fmla="*/ 33 h 49"/>
                  <a:gd name="T12" fmla="*/ 12 w 73"/>
                  <a:gd name="T13" fmla="*/ 40 h 49"/>
                  <a:gd name="T14" fmla="*/ 9 w 73"/>
                  <a:gd name="T15" fmla="*/ 45 h 49"/>
                  <a:gd name="T16" fmla="*/ 6 w 73"/>
                  <a:gd name="T17" fmla="*/ 49 h 49"/>
                  <a:gd name="T18" fmla="*/ 0 w 73"/>
                  <a:gd name="T19" fmla="*/ 46 h 49"/>
                  <a:gd name="T20" fmla="*/ 5 w 73"/>
                  <a:gd name="T21" fmla="*/ 42 h 49"/>
                  <a:gd name="T22" fmla="*/ 8 w 73"/>
                  <a:gd name="T23" fmla="*/ 36 h 49"/>
                  <a:gd name="T24" fmla="*/ 17 w 73"/>
                  <a:gd name="T25" fmla="*/ 28 h 49"/>
                  <a:gd name="T26" fmla="*/ 29 w 73"/>
                  <a:gd name="T27" fmla="*/ 19 h 49"/>
                  <a:gd name="T28" fmla="*/ 41 w 73"/>
                  <a:gd name="T29" fmla="*/ 13 h 49"/>
                  <a:gd name="T30" fmla="*/ 51 w 73"/>
                  <a:gd name="T31" fmla="*/ 7 h 49"/>
                  <a:gd name="T32" fmla="*/ 61 w 73"/>
                  <a:gd name="T33" fmla="*/ 3 h 49"/>
                  <a:gd name="T34" fmla="*/ 70 w 73"/>
                  <a:gd name="T35" fmla="*/ 0 h 49"/>
                  <a:gd name="T36" fmla="*/ 73 w 73"/>
                  <a:gd name="T37"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49">
                    <a:moveTo>
                      <a:pt x="73" y="6"/>
                    </a:moveTo>
                    <a:lnTo>
                      <a:pt x="64" y="9"/>
                    </a:lnTo>
                    <a:lnTo>
                      <a:pt x="54" y="13"/>
                    </a:lnTo>
                    <a:lnTo>
                      <a:pt x="44" y="18"/>
                    </a:lnTo>
                    <a:lnTo>
                      <a:pt x="32" y="25"/>
                    </a:lnTo>
                    <a:lnTo>
                      <a:pt x="21" y="33"/>
                    </a:lnTo>
                    <a:lnTo>
                      <a:pt x="12" y="40"/>
                    </a:lnTo>
                    <a:lnTo>
                      <a:pt x="9" y="45"/>
                    </a:lnTo>
                    <a:lnTo>
                      <a:pt x="6" y="49"/>
                    </a:lnTo>
                    <a:lnTo>
                      <a:pt x="0" y="46"/>
                    </a:lnTo>
                    <a:lnTo>
                      <a:pt x="5" y="42"/>
                    </a:lnTo>
                    <a:lnTo>
                      <a:pt x="8" y="36"/>
                    </a:lnTo>
                    <a:lnTo>
                      <a:pt x="17" y="28"/>
                    </a:lnTo>
                    <a:lnTo>
                      <a:pt x="29" y="19"/>
                    </a:lnTo>
                    <a:lnTo>
                      <a:pt x="41" y="13"/>
                    </a:lnTo>
                    <a:lnTo>
                      <a:pt x="51" y="7"/>
                    </a:lnTo>
                    <a:lnTo>
                      <a:pt x="61" y="3"/>
                    </a:lnTo>
                    <a:lnTo>
                      <a:pt x="70" y="0"/>
                    </a:lnTo>
                    <a:lnTo>
                      <a:pt x="7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6" name="Freeform 1546"/>
              <p:cNvSpPr>
                <a:spLocks/>
              </p:cNvSpPr>
              <p:nvPr/>
            </p:nvSpPr>
            <p:spPr bwMode="auto">
              <a:xfrm>
                <a:off x="4704" y="1310"/>
                <a:ext cx="3" cy="3"/>
              </a:xfrm>
              <a:custGeom>
                <a:avLst/>
                <a:gdLst>
                  <a:gd name="T0" fmla="*/ 6 w 8"/>
                  <a:gd name="T1" fmla="*/ 1 h 6"/>
                  <a:gd name="T2" fmla="*/ 8 w 8"/>
                  <a:gd name="T3" fmla="*/ 4 h 6"/>
                  <a:gd name="T4" fmla="*/ 5 w 8"/>
                  <a:gd name="T5" fmla="*/ 6 h 6"/>
                  <a:gd name="T6" fmla="*/ 2 w 8"/>
                  <a:gd name="T7" fmla="*/ 0 h 6"/>
                  <a:gd name="T8" fmla="*/ 0 w 8"/>
                  <a:gd name="T9" fmla="*/ 3 h 6"/>
                  <a:gd name="T10" fmla="*/ 6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6" y="1"/>
                    </a:moveTo>
                    <a:lnTo>
                      <a:pt x="8" y="4"/>
                    </a:lnTo>
                    <a:lnTo>
                      <a:pt x="5" y="6"/>
                    </a:lnTo>
                    <a:lnTo>
                      <a:pt x="2" y="0"/>
                    </a:lnTo>
                    <a:lnTo>
                      <a:pt x="0" y="3"/>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7" name="Freeform 1547"/>
              <p:cNvSpPr>
                <a:spLocks/>
              </p:cNvSpPr>
              <p:nvPr/>
            </p:nvSpPr>
            <p:spPr bwMode="auto">
              <a:xfrm>
                <a:off x="4664" y="1333"/>
                <a:ext cx="9" cy="40"/>
              </a:xfrm>
              <a:custGeom>
                <a:avLst/>
                <a:gdLst>
                  <a:gd name="T0" fmla="*/ 16 w 16"/>
                  <a:gd name="T1" fmla="*/ 3 h 80"/>
                  <a:gd name="T2" fmla="*/ 15 w 16"/>
                  <a:gd name="T3" fmla="*/ 8 h 80"/>
                  <a:gd name="T4" fmla="*/ 13 w 16"/>
                  <a:gd name="T5" fmla="*/ 12 h 80"/>
                  <a:gd name="T6" fmla="*/ 10 w 16"/>
                  <a:gd name="T7" fmla="*/ 21 h 80"/>
                  <a:gd name="T8" fmla="*/ 9 w 16"/>
                  <a:gd name="T9" fmla="*/ 31 h 80"/>
                  <a:gd name="T10" fmla="*/ 7 w 16"/>
                  <a:gd name="T11" fmla="*/ 41 h 80"/>
                  <a:gd name="T12" fmla="*/ 7 w 16"/>
                  <a:gd name="T13" fmla="*/ 61 h 80"/>
                  <a:gd name="T14" fmla="*/ 7 w 16"/>
                  <a:gd name="T15" fmla="*/ 80 h 80"/>
                  <a:gd name="T16" fmla="*/ 0 w 16"/>
                  <a:gd name="T17" fmla="*/ 80 h 80"/>
                  <a:gd name="T18" fmla="*/ 1 w 16"/>
                  <a:gd name="T19" fmla="*/ 61 h 80"/>
                  <a:gd name="T20" fmla="*/ 1 w 16"/>
                  <a:gd name="T21" fmla="*/ 41 h 80"/>
                  <a:gd name="T22" fmla="*/ 3 w 16"/>
                  <a:gd name="T23" fmla="*/ 31 h 80"/>
                  <a:gd name="T24" fmla="*/ 4 w 16"/>
                  <a:gd name="T25" fmla="*/ 21 h 80"/>
                  <a:gd name="T26" fmla="*/ 7 w 16"/>
                  <a:gd name="T27" fmla="*/ 11 h 80"/>
                  <a:gd name="T28" fmla="*/ 9 w 16"/>
                  <a:gd name="T29" fmla="*/ 5 h 80"/>
                  <a:gd name="T30" fmla="*/ 10 w 16"/>
                  <a:gd name="T31" fmla="*/ 0 h 80"/>
                  <a:gd name="T32" fmla="*/ 16 w 16"/>
                  <a:gd name="T33"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80">
                    <a:moveTo>
                      <a:pt x="16" y="3"/>
                    </a:moveTo>
                    <a:lnTo>
                      <a:pt x="15" y="8"/>
                    </a:lnTo>
                    <a:lnTo>
                      <a:pt x="13" y="12"/>
                    </a:lnTo>
                    <a:lnTo>
                      <a:pt x="10" y="21"/>
                    </a:lnTo>
                    <a:lnTo>
                      <a:pt x="9" y="31"/>
                    </a:lnTo>
                    <a:lnTo>
                      <a:pt x="7" y="41"/>
                    </a:lnTo>
                    <a:lnTo>
                      <a:pt x="7" y="61"/>
                    </a:lnTo>
                    <a:lnTo>
                      <a:pt x="7" y="80"/>
                    </a:lnTo>
                    <a:lnTo>
                      <a:pt x="0" y="80"/>
                    </a:lnTo>
                    <a:lnTo>
                      <a:pt x="1" y="61"/>
                    </a:lnTo>
                    <a:lnTo>
                      <a:pt x="1" y="41"/>
                    </a:lnTo>
                    <a:lnTo>
                      <a:pt x="3" y="31"/>
                    </a:lnTo>
                    <a:lnTo>
                      <a:pt x="4" y="21"/>
                    </a:lnTo>
                    <a:lnTo>
                      <a:pt x="7" y="11"/>
                    </a:lnTo>
                    <a:lnTo>
                      <a:pt x="9" y="5"/>
                    </a:lnTo>
                    <a:lnTo>
                      <a:pt x="10" y="0"/>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8" name="Freeform 1548"/>
              <p:cNvSpPr>
                <a:spLocks/>
              </p:cNvSpPr>
              <p:nvPr/>
            </p:nvSpPr>
            <p:spPr bwMode="auto">
              <a:xfrm>
                <a:off x="4670" y="1333"/>
                <a:ext cx="3" cy="2"/>
              </a:xfrm>
              <a:custGeom>
                <a:avLst/>
                <a:gdLst>
                  <a:gd name="T0" fmla="*/ 0 w 6"/>
                  <a:gd name="T1" fmla="*/ 0 h 3"/>
                  <a:gd name="T2" fmla="*/ 6 w 6"/>
                  <a:gd name="T3" fmla="*/ 3 h 3"/>
                  <a:gd name="T4" fmla="*/ 0 w 6"/>
                  <a:gd name="T5" fmla="*/ 0 h 3"/>
                </a:gdLst>
                <a:ahLst/>
                <a:cxnLst>
                  <a:cxn ang="0">
                    <a:pos x="T0" y="T1"/>
                  </a:cxn>
                  <a:cxn ang="0">
                    <a:pos x="T2" y="T3"/>
                  </a:cxn>
                  <a:cxn ang="0">
                    <a:pos x="T4" y="T5"/>
                  </a:cxn>
                </a:cxnLst>
                <a:rect l="0" t="0" r="r" b="b"/>
                <a:pathLst>
                  <a:path w="6" h="3">
                    <a:moveTo>
                      <a:pt x="0" y="0"/>
                    </a:move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69" name="Freeform 1549"/>
              <p:cNvSpPr>
                <a:spLocks/>
              </p:cNvSpPr>
              <p:nvPr/>
            </p:nvSpPr>
            <p:spPr bwMode="auto">
              <a:xfrm>
                <a:off x="4665" y="1372"/>
                <a:ext cx="2" cy="3"/>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0" name="Freeform 1550"/>
              <p:cNvSpPr>
                <a:spLocks/>
              </p:cNvSpPr>
              <p:nvPr/>
            </p:nvSpPr>
            <p:spPr bwMode="auto">
              <a:xfrm>
                <a:off x="4664" y="1372"/>
                <a:ext cx="4" cy="5"/>
              </a:xfrm>
              <a:custGeom>
                <a:avLst/>
                <a:gdLst>
                  <a:gd name="T0" fmla="*/ 7 w 7"/>
                  <a:gd name="T1" fmla="*/ 1 h 9"/>
                  <a:gd name="T2" fmla="*/ 6 w 7"/>
                  <a:gd name="T3" fmla="*/ 9 h 9"/>
                  <a:gd name="T4" fmla="*/ 1 w 7"/>
                  <a:gd name="T5" fmla="*/ 4 h 9"/>
                  <a:gd name="T6" fmla="*/ 6 w 7"/>
                  <a:gd name="T7" fmla="*/ 0 h 9"/>
                  <a:gd name="T8" fmla="*/ 0 w 7"/>
                  <a:gd name="T9" fmla="*/ 1 h 9"/>
                  <a:gd name="T10" fmla="*/ 7 w 7"/>
                  <a:gd name="T11" fmla="*/ 1 h 9"/>
                </a:gdLst>
                <a:ahLst/>
                <a:cxnLst>
                  <a:cxn ang="0">
                    <a:pos x="T0" y="T1"/>
                  </a:cxn>
                  <a:cxn ang="0">
                    <a:pos x="T2" y="T3"/>
                  </a:cxn>
                  <a:cxn ang="0">
                    <a:pos x="T4" y="T5"/>
                  </a:cxn>
                  <a:cxn ang="0">
                    <a:pos x="T6" y="T7"/>
                  </a:cxn>
                  <a:cxn ang="0">
                    <a:pos x="T8" y="T9"/>
                  </a:cxn>
                  <a:cxn ang="0">
                    <a:pos x="T10" y="T11"/>
                  </a:cxn>
                </a:cxnLst>
                <a:rect l="0" t="0" r="r" b="b"/>
                <a:pathLst>
                  <a:path w="7" h="9">
                    <a:moveTo>
                      <a:pt x="7" y="1"/>
                    </a:moveTo>
                    <a:lnTo>
                      <a:pt x="6" y="9"/>
                    </a:lnTo>
                    <a:lnTo>
                      <a:pt x="1" y="4"/>
                    </a:lnTo>
                    <a:lnTo>
                      <a:pt x="6" y="0"/>
                    </a:lnTo>
                    <a:lnTo>
                      <a:pt x="0"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1" name="Freeform 1551"/>
              <p:cNvSpPr>
                <a:spLocks/>
              </p:cNvSpPr>
              <p:nvPr/>
            </p:nvSpPr>
            <p:spPr bwMode="auto">
              <a:xfrm>
                <a:off x="4665" y="1372"/>
                <a:ext cx="2" cy="3"/>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2" name="Freeform 1552"/>
              <p:cNvSpPr>
                <a:spLocks/>
              </p:cNvSpPr>
              <p:nvPr/>
            </p:nvSpPr>
            <p:spPr bwMode="auto">
              <a:xfrm>
                <a:off x="4286" y="1259"/>
                <a:ext cx="171" cy="143"/>
              </a:xfrm>
              <a:custGeom>
                <a:avLst/>
                <a:gdLst>
                  <a:gd name="T0" fmla="*/ 2 w 342"/>
                  <a:gd name="T1" fmla="*/ 125 h 284"/>
                  <a:gd name="T2" fmla="*/ 0 w 342"/>
                  <a:gd name="T3" fmla="*/ 104 h 284"/>
                  <a:gd name="T4" fmla="*/ 2 w 342"/>
                  <a:gd name="T5" fmla="*/ 81 h 284"/>
                  <a:gd name="T6" fmla="*/ 5 w 342"/>
                  <a:gd name="T7" fmla="*/ 62 h 284"/>
                  <a:gd name="T8" fmla="*/ 13 w 342"/>
                  <a:gd name="T9" fmla="*/ 42 h 284"/>
                  <a:gd name="T10" fmla="*/ 25 w 342"/>
                  <a:gd name="T11" fmla="*/ 27 h 284"/>
                  <a:gd name="T12" fmla="*/ 40 w 342"/>
                  <a:gd name="T13" fmla="*/ 13 h 284"/>
                  <a:gd name="T14" fmla="*/ 61 w 342"/>
                  <a:gd name="T15" fmla="*/ 4 h 284"/>
                  <a:gd name="T16" fmla="*/ 83 w 342"/>
                  <a:gd name="T17" fmla="*/ 1 h 284"/>
                  <a:gd name="T18" fmla="*/ 120 w 342"/>
                  <a:gd name="T19" fmla="*/ 0 h 284"/>
                  <a:gd name="T20" fmla="*/ 169 w 342"/>
                  <a:gd name="T21" fmla="*/ 7 h 284"/>
                  <a:gd name="T22" fmla="*/ 194 w 342"/>
                  <a:gd name="T23" fmla="*/ 13 h 284"/>
                  <a:gd name="T24" fmla="*/ 218 w 342"/>
                  <a:gd name="T25" fmla="*/ 21 h 284"/>
                  <a:gd name="T26" fmla="*/ 251 w 342"/>
                  <a:gd name="T27" fmla="*/ 37 h 284"/>
                  <a:gd name="T28" fmla="*/ 271 w 342"/>
                  <a:gd name="T29" fmla="*/ 49 h 284"/>
                  <a:gd name="T30" fmla="*/ 290 w 342"/>
                  <a:gd name="T31" fmla="*/ 65 h 284"/>
                  <a:gd name="T32" fmla="*/ 305 w 342"/>
                  <a:gd name="T33" fmla="*/ 81 h 284"/>
                  <a:gd name="T34" fmla="*/ 319 w 342"/>
                  <a:gd name="T35" fmla="*/ 99 h 284"/>
                  <a:gd name="T36" fmla="*/ 329 w 342"/>
                  <a:gd name="T37" fmla="*/ 119 h 284"/>
                  <a:gd name="T38" fmla="*/ 337 w 342"/>
                  <a:gd name="T39" fmla="*/ 140 h 284"/>
                  <a:gd name="T40" fmla="*/ 340 w 342"/>
                  <a:gd name="T41" fmla="*/ 156 h 284"/>
                  <a:gd name="T42" fmla="*/ 342 w 342"/>
                  <a:gd name="T43" fmla="*/ 175 h 284"/>
                  <a:gd name="T44" fmla="*/ 339 w 342"/>
                  <a:gd name="T45" fmla="*/ 199 h 284"/>
                  <a:gd name="T46" fmla="*/ 334 w 342"/>
                  <a:gd name="T47" fmla="*/ 214 h 284"/>
                  <a:gd name="T48" fmla="*/ 328 w 342"/>
                  <a:gd name="T49" fmla="*/ 226 h 284"/>
                  <a:gd name="T50" fmla="*/ 313 w 342"/>
                  <a:gd name="T51" fmla="*/ 247 h 284"/>
                  <a:gd name="T52" fmla="*/ 290 w 342"/>
                  <a:gd name="T53" fmla="*/ 263 h 284"/>
                  <a:gd name="T54" fmla="*/ 265 w 342"/>
                  <a:gd name="T55" fmla="*/ 275 h 284"/>
                  <a:gd name="T56" fmla="*/ 236 w 342"/>
                  <a:gd name="T57" fmla="*/ 283 h 284"/>
                  <a:gd name="T58" fmla="*/ 207 w 342"/>
                  <a:gd name="T59" fmla="*/ 284 h 284"/>
                  <a:gd name="T60" fmla="*/ 177 w 342"/>
                  <a:gd name="T61" fmla="*/ 283 h 284"/>
                  <a:gd name="T62" fmla="*/ 150 w 342"/>
                  <a:gd name="T63" fmla="*/ 278 h 284"/>
                  <a:gd name="T64" fmla="*/ 127 w 342"/>
                  <a:gd name="T65" fmla="*/ 269 h 284"/>
                  <a:gd name="T66" fmla="*/ 96 w 342"/>
                  <a:gd name="T67" fmla="*/ 254 h 284"/>
                  <a:gd name="T68" fmla="*/ 77 w 342"/>
                  <a:gd name="T69" fmla="*/ 241 h 284"/>
                  <a:gd name="T70" fmla="*/ 59 w 342"/>
                  <a:gd name="T71" fmla="*/ 226 h 284"/>
                  <a:gd name="T72" fmla="*/ 44 w 342"/>
                  <a:gd name="T73" fmla="*/ 209 h 284"/>
                  <a:gd name="T74" fmla="*/ 31 w 342"/>
                  <a:gd name="T75" fmla="*/ 190 h 284"/>
                  <a:gd name="T76" fmla="*/ 20 w 342"/>
                  <a:gd name="T77" fmla="*/ 168 h 284"/>
                  <a:gd name="T78" fmla="*/ 5 w 342"/>
                  <a:gd name="T79" fmla="*/ 13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2" h="284">
                    <a:moveTo>
                      <a:pt x="5" y="135"/>
                    </a:moveTo>
                    <a:lnTo>
                      <a:pt x="2" y="125"/>
                    </a:lnTo>
                    <a:lnTo>
                      <a:pt x="0" y="114"/>
                    </a:lnTo>
                    <a:lnTo>
                      <a:pt x="0" y="104"/>
                    </a:lnTo>
                    <a:lnTo>
                      <a:pt x="0" y="92"/>
                    </a:lnTo>
                    <a:lnTo>
                      <a:pt x="2" y="81"/>
                    </a:lnTo>
                    <a:lnTo>
                      <a:pt x="3" y="71"/>
                    </a:lnTo>
                    <a:lnTo>
                      <a:pt x="5" y="62"/>
                    </a:lnTo>
                    <a:lnTo>
                      <a:pt x="9" y="51"/>
                    </a:lnTo>
                    <a:lnTo>
                      <a:pt x="13" y="42"/>
                    </a:lnTo>
                    <a:lnTo>
                      <a:pt x="19" y="34"/>
                    </a:lnTo>
                    <a:lnTo>
                      <a:pt x="25" y="27"/>
                    </a:lnTo>
                    <a:lnTo>
                      <a:pt x="32" y="19"/>
                    </a:lnTo>
                    <a:lnTo>
                      <a:pt x="40" y="13"/>
                    </a:lnTo>
                    <a:lnTo>
                      <a:pt x="50" y="9"/>
                    </a:lnTo>
                    <a:lnTo>
                      <a:pt x="61" y="4"/>
                    </a:lnTo>
                    <a:lnTo>
                      <a:pt x="73" y="3"/>
                    </a:lnTo>
                    <a:lnTo>
                      <a:pt x="83" y="1"/>
                    </a:lnTo>
                    <a:lnTo>
                      <a:pt x="96" y="0"/>
                    </a:lnTo>
                    <a:lnTo>
                      <a:pt x="120" y="0"/>
                    </a:lnTo>
                    <a:lnTo>
                      <a:pt x="145" y="3"/>
                    </a:lnTo>
                    <a:lnTo>
                      <a:pt x="169" y="7"/>
                    </a:lnTo>
                    <a:lnTo>
                      <a:pt x="182" y="9"/>
                    </a:lnTo>
                    <a:lnTo>
                      <a:pt x="194" y="13"/>
                    </a:lnTo>
                    <a:lnTo>
                      <a:pt x="206" y="16"/>
                    </a:lnTo>
                    <a:lnTo>
                      <a:pt x="218" y="21"/>
                    </a:lnTo>
                    <a:lnTo>
                      <a:pt x="240" y="31"/>
                    </a:lnTo>
                    <a:lnTo>
                      <a:pt x="251" y="37"/>
                    </a:lnTo>
                    <a:lnTo>
                      <a:pt x="262" y="43"/>
                    </a:lnTo>
                    <a:lnTo>
                      <a:pt x="271" y="49"/>
                    </a:lnTo>
                    <a:lnTo>
                      <a:pt x="281" y="57"/>
                    </a:lnTo>
                    <a:lnTo>
                      <a:pt x="290" y="65"/>
                    </a:lnTo>
                    <a:lnTo>
                      <a:pt x="298" y="72"/>
                    </a:lnTo>
                    <a:lnTo>
                      <a:pt x="305" y="81"/>
                    </a:lnTo>
                    <a:lnTo>
                      <a:pt x="313" y="90"/>
                    </a:lnTo>
                    <a:lnTo>
                      <a:pt x="319" y="99"/>
                    </a:lnTo>
                    <a:lnTo>
                      <a:pt x="325" y="108"/>
                    </a:lnTo>
                    <a:lnTo>
                      <a:pt x="329" y="119"/>
                    </a:lnTo>
                    <a:lnTo>
                      <a:pt x="334" y="129"/>
                    </a:lnTo>
                    <a:lnTo>
                      <a:pt x="337" y="140"/>
                    </a:lnTo>
                    <a:lnTo>
                      <a:pt x="340" y="150"/>
                    </a:lnTo>
                    <a:lnTo>
                      <a:pt x="340" y="156"/>
                    </a:lnTo>
                    <a:lnTo>
                      <a:pt x="340" y="162"/>
                    </a:lnTo>
                    <a:lnTo>
                      <a:pt x="342" y="175"/>
                    </a:lnTo>
                    <a:lnTo>
                      <a:pt x="340" y="187"/>
                    </a:lnTo>
                    <a:lnTo>
                      <a:pt x="339" y="199"/>
                    </a:lnTo>
                    <a:lnTo>
                      <a:pt x="337" y="206"/>
                    </a:lnTo>
                    <a:lnTo>
                      <a:pt x="334" y="214"/>
                    </a:lnTo>
                    <a:lnTo>
                      <a:pt x="332" y="220"/>
                    </a:lnTo>
                    <a:lnTo>
                      <a:pt x="328" y="226"/>
                    </a:lnTo>
                    <a:lnTo>
                      <a:pt x="322" y="236"/>
                    </a:lnTo>
                    <a:lnTo>
                      <a:pt x="313" y="247"/>
                    </a:lnTo>
                    <a:lnTo>
                      <a:pt x="302" y="256"/>
                    </a:lnTo>
                    <a:lnTo>
                      <a:pt x="290" y="263"/>
                    </a:lnTo>
                    <a:lnTo>
                      <a:pt x="278" y="269"/>
                    </a:lnTo>
                    <a:lnTo>
                      <a:pt x="265" y="275"/>
                    </a:lnTo>
                    <a:lnTo>
                      <a:pt x="251" y="278"/>
                    </a:lnTo>
                    <a:lnTo>
                      <a:pt x="236" y="283"/>
                    </a:lnTo>
                    <a:lnTo>
                      <a:pt x="221" y="284"/>
                    </a:lnTo>
                    <a:lnTo>
                      <a:pt x="207" y="284"/>
                    </a:lnTo>
                    <a:lnTo>
                      <a:pt x="192" y="284"/>
                    </a:lnTo>
                    <a:lnTo>
                      <a:pt x="177" y="283"/>
                    </a:lnTo>
                    <a:lnTo>
                      <a:pt x="163" y="281"/>
                    </a:lnTo>
                    <a:lnTo>
                      <a:pt x="150" y="278"/>
                    </a:lnTo>
                    <a:lnTo>
                      <a:pt x="139" y="274"/>
                    </a:lnTo>
                    <a:lnTo>
                      <a:pt x="127" y="269"/>
                    </a:lnTo>
                    <a:lnTo>
                      <a:pt x="106" y="260"/>
                    </a:lnTo>
                    <a:lnTo>
                      <a:pt x="96" y="254"/>
                    </a:lnTo>
                    <a:lnTo>
                      <a:pt x="86" y="248"/>
                    </a:lnTo>
                    <a:lnTo>
                      <a:pt x="77" y="241"/>
                    </a:lnTo>
                    <a:lnTo>
                      <a:pt x="68" y="235"/>
                    </a:lnTo>
                    <a:lnTo>
                      <a:pt x="59" y="226"/>
                    </a:lnTo>
                    <a:lnTo>
                      <a:pt x="50" y="218"/>
                    </a:lnTo>
                    <a:lnTo>
                      <a:pt x="44" y="209"/>
                    </a:lnTo>
                    <a:lnTo>
                      <a:pt x="37" y="200"/>
                    </a:lnTo>
                    <a:lnTo>
                      <a:pt x="31" y="190"/>
                    </a:lnTo>
                    <a:lnTo>
                      <a:pt x="25" y="179"/>
                    </a:lnTo>
                    <a:lnTo>
                      <a:pt x="20" y="168"/>
                    </a:lnTo>
                    <a:lnTo>
                      <a:pt x="16" y="156"/>
                    </a:lnTo>
                    <a:lnTo>
                      <a:pt x="5" y="13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3" name="Freeform 1553"/>
              <p:cNvSpPr>
                <a:spLocks/>
              </p:cNvSpPr>
              <p:nvPr/>
            </p:nvSpPr>
            <p:spPr bwMode="auto">
              <a:xfrm>
                <a:off x="4285" y="1259"/>
                <a:ext cx="37" cy="69"/>
              </a:xfrm>
              <a:custGeom>
                <a:avLst/>
                <a:gdLst>
                  <a:gd name="T0" fmla="*/ 5 w 76"/>
                  <a:gd name="T1" fmla="*/ 137 h 137"/>
                  <a:gd name="T2" fmla="*/ 2 w 76"/>
                  <a:gd name="T3" fmla="*/ 126 h 137"/>
                  <a:gd name="T4" fmla="*/ 0 w 76"/>
                  <a:gd name="T5" fmla="*/ 114 h 137"/>
                  <a:gd name="T6" fmla="*/ 0 w 76"/>
                  <a:gd name="T7" fmla="*/ 104 h 137"/>
                  <a:gd name="T8" fmla="*/ 0 w 76"/>
                  <a:gd name="T9" fmla="*/ 92 h 137"/>
                  <a:gd name="T10" fmla="*/ 2 w 76"/>
                  <a:gd name="T11" fmla="*/ 81 h 137"/>
                  <a:gd name="T12" fmla="*/ 3 w 76"/>
                  <a:gd name="T13" fmla="*/ 71 h 137"/>
                  <a:gd name="T14" fmla="*/ 5 w 76"/>
                  <a:gd name="T15" fmla="*/ 60 h 137"/>
                  <a:gd name="T16" fmla="*/ 9 w 76"/>
                  <a:gd name="T17" fmla="*/ 51 h 137"/>
                  <a:gd name="T18" fmla="*/ 14 w 76"/>
                  <a:gd name="T19" fmla="*/ 40 h 137"/>
                  <a:gd name="T20" fmla="*/ 19 w 76"/>
                  <a:gd name="T21" fmla="*/ 31 h 137"/>
                  <a:gd name="T22" fmla="*/ 25 w 76"/>
                  <a:gd name="T23" fmla="*/ 24 h 137"/>
                  <a:gd name="T24" fmla="*/ 32 w 76"/>
                  <a:gd name="T25" fmla="*/ 18 h 137"/>
                  <a:gd name="T26" fmla="*/ 41 w 76"/>
                  <a:gd name="T27" fmla="*/ 10 h 137"/>
                  <a:gd name="T28" fmla="*/ 52 w 76"/>
                  <a:gd name="T29" fmla="*/ 6 h 137"/>
                  <a:gd name="T30" fmla="*/ 62 w 76"/>
                  <a:gd name="T31" fmla="*/ 1 h 137"/>
                  <a:gd name="T32" fmla="*/ 74 w 76"/>
                  <a:gd name="T33" fmla="*/ 0 h 137"/>
                  <a:gd name="T34" fmla="*/ 76 w 76"/>
                  <a:gd name="T35" fmla="*/ 6 h 137"/>
                  <a:gd name="T36" fmla="*/ 64 w 76"/>
                  <a:gd name="T37" fmla="*/ 7 h 137"/>
                  <a:gd name="T38" fmla="*/ 53 w 76"/>
                  <a:gd name="T39" fmla="*/ 12 h 137"/>
                  <a:gd name="T40" fmla="*/ 44 w 76"/>
                  <a:gd name="T41" fmla="*/ 16 h 137"/>
                  <a:gd name="T42" fmla="*/ 37 w 76"/>
                  <a:gd name="T43" fmla="*/ 22 h 137"/>
                  <a:gd name="T44" fmla="*/ 29 w 76"/>
                  <a:gd name="T45" fmla="*/ 28 h 137"/>
                  <a:gd name="T46" fmla="*/ 23 w 76"/>
                  <a:gd name="T47" fmla="*/ 36 h 137"/>
                  <a:gd name="T48" fmla="*/ 19 w 76"/>
                  <a:gd name="T49" fmla="*/ 45 h 137"/>
                  <a:gd name="T50" fmla="*/ 14 w 76"/>
                  <a:gd name="T51" fmla="*/ 53 h 137"/>
                  <a:gd name="T52" fmla="*/ 11 w 76"/>
                  <a:gd name="T53" fmla="*/ 62 h 137"/>
                  <a:gd name="T54" fmla="*/ 9 w 76"/>
                  <a:gd name="T55" fmla="*/ 72 h 137"/>
                  <a:gd name="T56" fmla="*/ 8 w 76"/>
                  <a:gd name="T57" fmla="*/ 83 h 137"/>
                  <a:gd name="T58" fmla="*/ 6 w 76"/>
                  <a:gd name="T59" fmla="*/ 93 h 137"/>
                  <a:gd name="T60" fmla="*/ 6 w 76"/>
                  <a:gd name="T61" fmla="*/ 104 h 137"/>
                  <a:gd name="T62" fmla="*/ 6 w 76"/>
                  <a:gd name="T63" fmla="*/ 114 h 137"/>
                  <a:gd name="T64" fmla="*/ 8 w 76"/>
                  <a:gd name="T65" fmla="*/ 125 h 137"/>
                  <a:gd name="T66" fmla="*/ 11 w 76"/>
                  <a:gd name="T67" fmla="*/ 135 h 137"/>
                  <a:gd name="T68" fmla="*/ 5 w 76"/>
                  <a:gd name="T6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37">
                    <a:moveTo>
                      <a:pt x="5" y="137"/>
                    </a:moveTo>
                    <a:lnTo>
                      <a:pt x="2" y="126"/>
                    </a:lnTo>
                    <a:lnTo>
                      <a:pt x="0" y="114"/>
                    </a:lnTo>
                    <a:lnTo>
                      <a:pt x="0" y="104"/>
                    </a:lnTo>
                    <a:lnTo>
                      <a:pt x="0" y="92"/>
                    </a:lnTo>
                    <a:lnTo>
                      <a:pt x="2" y="81"/>
                    </a:lnTo>
                    <a:lnTo>
                      <a:pt x="3" y="71"/>
                    </a:lnTo>
                    <a:lnTo>
                      <a:pt x="5" y="60"/>
                    </a:lnTo>
                    <a:lnTo>
                      <a:pt x="9" y="51"/>
                    </a:lnTo>
                    <a:lnTo>
                      <a:pt x="14" y="40"/>
                    </a:lnTo>
                    <a:lnTo>
                      <a:pt x="19" y="31"/>
                    </a:lnTo>
                    <a:lnTo>
                      <a:pt x="25" y="24"/>
                    </a:lnTo>
                    <a:lnTo>
                      <a:pt x="32" y="18"/>
                    </a:lnTo>
                    <a:lnTo>
                      <a:pt x="41" y="10"/>
                    </a:lnTo>
                    <a:lnTo>
                      <a:pt x="52" y="6"/>
                    </a:lnTo>
                    <a:lnTo>
                      <a:pt x="62" y="1"/>
                    </a:lnTo>
                    <a:lnTo>
                      <a:pt x="74" y="0"/>
                    </a:lnTo>
                    <a:lnTo>
                      <a:pt x="76" y="6"/>
                    </a:lnTo>
                    <a:lnTo>
                      <a:pt x="64" y="7"/>
                    </a:lnTo>
                    <a:lnTo>
                      <a:pt x="53" y="12"/>
                    </a:lnTo>
                    <a:lnTo>
                      <a:pt x="44" y="16"/>
                    </a:lnTo>
                    <a:lnTo>
                      <a:pt x="37" y="22"/>
                    </a:lnTo>
                    <a:lnTo>
                      <a:pt x="29" y="28"/>
                    </a:lnTo>
                    <a:lnTo>
                      <a:pt x="23" y="36"/>
                    </a:lnTo>
                    <a:lnTo>
                      <a:pt x="19" y="45"/>
                    </a:lnTo>
                    <a:lnTo>
                      <a:pt x="14" y="53"/>
                    </a:lnTo>
                    <a:lnTo>
                      <a:pt x="11" y="62"/>
                    </a:lnTo>
                    <a:lnTo>
                      <a:pt x="9" y="72"/>
                    </a:lnTo>
                    <a:lnTo>
                      <a:pt x="8" y="83"/>
                    </a:lnTo>
                    <a:lnTo>
                      <a:pt x="6" y="93"/>
                    </a:lnTo>
                    <a:lnTo>
                      <a:pt x="6" y="104"/>
                    </a:lnTo>
                    <a:lnTo>
                      <a:pt x="6" y="114"/>
                    </a:lnTo>
                    <a:lnTo>
                      <a:pt x="8" y="125"/>
                    </a:lnTo>
                    <a:lnTo>
                      <a:pt x="11" y="135"/>
                    </a:lnTo>
                    <a:lnTo>
                      <a:pt x="5"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4" name="Freeform 1554"/>
              <p:cNvSpPr>
                <a:spLocks/>
              </p:cNvSpPr>
              <p:nvPr/>
            </p:nvSpPr>
            <p:spPr bwMode="auto">
              <a:xfrm>
                <a:off x="4322" y="1258"/>
                <a:ext cx="136" cy="102"/>
              </a:xfrm>
              <a:custGeom>
                <a:avLst/>
                <a:gdLst>
                  <a:gd name="T0" fmla="*/ 0 w 274"/>
                  <a:gd name="T1" fmla="*/ 3 h 203"/>
                  <a:gd name="T2" fmla="*/ 12 w 274"/>
                  <a:gd name="T3" fmla="*/ 1 h 203"/>
                  <a:gd name="T4" fmla="*/ 25 w 274"/>
                  <a:gd name="T5" fmla="*/ 0 h 203"/>
                  <a:gd name="T6" fmla="*/ 49 w 274"/>
                  <a:gd name="T7" fmla="*/ 0 h 203"/>
                  <a:gd name="T8" fmla="*/ 74 w 274"/>
                  <a:gd name="T9" fmla="*/ 3 h 203"/>
                  <a:gd name="T10" fmla="*/ 98 w 274"/>
                  <a:gd name="T11" fmla="*/ 7 h 203"/>
                  <a:gd name="T12" fmla="*/ 112 w 274"/>
                  <a:gd name="T13" fmla="*/ 9 h 203"/>
                  <a:gd name="T14" fmla="*/ 124 w 274"/>
                  <a:gd name="T15" fmla="*/ 13 h 203"/>
                  <a:gd name="T16" fmla="*/ 136 w 274"/>
                  <a:gd name="T17" fmla="*/ 16 h 203"/>
                  <a:gd name="T18" fmla="*/ 148 w 274"/>
                  <a:gd name="T19" fmla="*/ 21 h 203"/>
                  <a:gd name="T20" fmla="*/ 171 w 274"/>
                  <a:gd name="T21" fmla="*/ 31 h 203"/>
                  <a:gd name="T22" fmla="*/ 181 w 274"/>
                  <a:gd name="T23" fmla="*/ 37 h 203"/>
                  <a:gd name="T24" fmla="*/ 192 w 274"/>
                  <a:gd name="T25" fmla="*/ 43 h 203"/>
                  <a:gd name="T26" fmla="*/ 203 w 274"/>
                  <a:gd name="T27" fmla="*/ 51 h 203"/>
                  <a:gd name="T28" fmla="*/ 212 w 274"/>
                  <a:gd name="T29" fmla="*/ 59 h 203"/>
                  <a:gd name="T30" fmla="*/ 221 w 274"/>
                  <a:gd name="T31" fmla="*/ 66 h 203"/>
                  <a:gd name="T32" fmla="*/ 230 w 274"/>
                  <a:gd name="T33" fmla="*/ 74 h 203"/>
                  <a:gd name="T34" fmla="*/ 237 w 274"/>
                  <a:gd name="T35" fmla="*/ 83 h 203"/>
                  <a:gd name="T36" fmla="*/ 245 w 274"/>
                  <a:gd name="T37" fmla="*/ 92 h 203"/>
                  <a:gd name="T38" fmla="*/ 251 w 274"/>
                  <a:gd name="T39" fmla="*/ 101 h 203"/>
                  <a:gd name="T40" fmla="*/ 257 w 274"/>
                  <a:gd name="T41" fmla="*/ 110 h 203"/>
                  <a:gd name="T42" fmla="*/ 261 w 274"/>
                  <a:gd name="T43" fmla="*/ 120 h 203"/>
                  <a:gd name="T44" fmla="*/ 266 w 274"/>
                  <a:gd name="T45" fmla="*/ 131 h 203"/>
                  <a:gd name="T46" fmla="*/ 269 w 274"/>
                  <a:gd name="T47" fmla="*/ 143 h 203"/>
                  <a:gd name="T48" fmla="*/ 272 w 274"/>
                  <a:gd name="T49" fmla="*/ 153 h 203"/>
                  <a:gd name="T50" fmla="*/ 272 w 274"/>
                  <a:gd name="T51" fmla="*/ 159 h 203"/>
                  <a:gd name="T52" fmla="*/ 272 w 274"/>
                  <a:gd name="T53" fmla="*/ 165 h 203"/>
                  <a:gd name="T54" fmla="*/ 274 w 274"/>
                  <a:gd name="T55" fmla="*/ 178 h 203"/>
                  <a:gd name="T56" fmla="*/ 272 w 274"/>
                  <a:gd name="T57" fmla="*/ 190 h 203"/>
                  <a:gd name="T58" fmla="*/ 271 w 274"/>
                  <a:gd name="T59" fmla="*/ 203 h 203"/>
                  <a:gd name="T60" fmla="*/ 264 w 274"/>
                  <a:gd name="T61" fmla="*/ 202 h 203"/>
                  <a:gd name="T62" fmla="*/ 266 w 274"/>
                  <a:gd name="T63" fmla="*/ 190 h 203"/>
                  <a:gd name="T64" fmla="*/ 266 w 274"/>
                  <a:gd name="T65" fmla="*/ 178 h 203"/>
                  <a:gd name="T66" fmla="*/ 266 w 274"/>
                  <a:gd name="T67" fmla="*/ 165 h 203"/>
                  <a:gd name="T68" fmla="*/ 266 w 274"/>
                  <a:gd name="T69" fmla="*/ 161 h 203"/>
                  <a:gd name="T70" fmla="*/ 264 w 274"/>
                  <a:gd name="T71" fmla="*/ 155 h 203"/>
                  <a:gd name="T72" fmla="*/ 263 w 274"/>
                  <a:gd name="T73" fmla="*/ 144 h 203"/>
                  <a:gd name="T74" fmla="*/ 260 w 274"/>
                  <a:gd name="T75" fmla="*/ 134 h 203"/>
                  <a:gd name="T76" fmla="*/ 255 w 274"/>
                  <a:gd name="T77" fmla="*/ 123 h 203"/>
                  <a:gd name="T78" fmla="*/ 251 w 274"/>
                  <a:gd name="T79" fmla="*/ 113 h 203"/>
                  <a:gd name="T80" fmla="*/ 246 w 274"/>
                  <a:gd name="T81" fmla="*/ 104 h 203"/>
                  <a:gd name="T82" fmla="*/ 239 w 274"/>
                  <a:gd name="T83" fmla="*/ 95 h 203"/>
                  <a:gd name="T84" fmla="*/ 233 w 274"/>
                  <a:gd name="T85" fmla="*/ 86 h 203"/>
                  <a:gd name="T86" fmla="*/ 225 w 274"/>
                  <a:gd name="T87" fmla="*/ 78 h 203"/>
                  <a:gd name="T88" fmla="*/ 216 w 274"/>
                  <a:gd name="T89" fmla="*/ 71 h 203"/>
                  <a:gd name="T90" fmla="*/ 207 w 274"/>
                  <a:gd name="T91" fmla="*/ 63 h 203"/>
                  <a:gd name="T92" fmla="*/ 198 w 274"/>
                  <a:gd name="T93" fmla="*/ 56 h 203"/>
                  <a:gd name="T94" fmla="*/ 189 w 274"/>
                  <a:gd name="T95" fmla="*/ 49 h 203"/>
                  <a:gd name="T96" fmla="*/ 178 w 274"/>
                  <a:gd name="T97" fmla="*/ 43 h 203"/>
                  <a:gd name="T98" fmla="*/ 168 w 274"/>
                  <a:gd name="T99" fmla="*/ 37 h 203"/>
                  <a:gd name="T100" fmla="*/ 145 w 274"/>
                  <a:gd name="T101" fmla="*/ 27 h 203"/>
                  <a:gd name="T102" fmla="*/ 133 w 274"/>
                  <a:gd name="T103" fmla="*/ 22 h 203"/>
                  <a:gd name="T104" fmla="*/ 121 w 274"/>
                  <a:gd name="T105" fmla="*/ 19 h 203"/>
                  <a:gd name="T106" fmla="*/ 109 w 274"/>
                  <a:gd name="T107" fmla="*/ 15 h 203"/>
                  <a:gd name="T108" fmla="*/ 98 w 274"/>
                  <a:gd name="T109" fmla="*/ 13 h 203"/>
                  <a:gd name="T110" fmla="*/ 73 w 274"/>
                  <a:gd name="T111" fmla="*/ 9 h 203"/>
                  <a:gd name="T112" fmla="*/ 49 w 274"/>
                  <a:gd name="T113" fmla="*/ 7 h 203"/>
                  <a:gd name="T114" fmla="*/ 25 w 274"/>
                  <a:gd name="T115" fmla="*/ 7 h 203"/>
                  <a:gd name="T116" fmla="*/ 14 w 274"/>
                  <a:gd name="T117" fmla="*/ 7 h 203"/>
                  <a:gd name="T118" fmla="*/ 2 w 274"/>
                  <a:gd name="T119" fmla="*/ 9 h 203"/>
                  <a:gd name="T120" fmla="*/ 0 w 274"/>
                  <a:gd name="T121" fmla="*/ 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03">
                    <a:moveTo>
                      <a:pt x="0" y="3"/>
                    </a:moveTo>
                    <a:lnTo>
                      <a:pt x="12" y="1"/>
                    </a:lnTo>
                    <a:lnTo>
                      <a:pt x="25" y="0"/>
                    </a:lnTo>
                    <a:lnTo>
                      <a:pt x="49" y="0"/>
                    </a:lnTo>
                    <a:lnTo>
                      <a:pt x="74" y="3"/>
                    </a:lnTo>
                    <a:lnTo>
                      <a:pt x="98" y="7"/>
                    </a:lnTo>
                    <a:lnTo>
                      <a:pt x="112" y="9"/>
                    </a:lnTo>
                    <a:lnTo>
                      <a:pt x="124" y="13"/>
                    </a:lnTo>
                    <a:lnTo>
                      <a:pt x="136" y="16"/>
                    </a:lnTo>
                    <a:lnTo>
                      <a:pt x="148" y="21"/>
                    </a:lnTo>
                    <a:lnTo>
                      <a:pt x="171" y="31"/>
                    </a:lnTo>
                    <a:lnTo>
                      <a:pt x="181" y="37"/>
                    </a:lnTo>
                    <a:lnTo>
                      <a:pt x="192" y="43"/>
                    </a:lnTo>
                    <a:lnTo>
                      <a:pt x="203" y="51"/>
                    </a:lnTo>
                    <a:lnTo>
                      <a:pt x="212" y="59"/>
                    </a:lnTo>
                    <a:lnTo>
                      <a:pt x="221" y="66"/>
                    </a:lnTo>
                    <a:lnTo>
                      <a:pt x="230" y="74"/>
                    </a:lnTo>
                    <a:lnTo>
                      <a:pt x="237" y="83"/>
                    </a:lnTo>
                    <a:lnTo>
                      <a:pt x="245" y="92"/>
                    </a:lnTo>
                    <a:lnTo>
                      <a:pt x="251" y="101"/>
                    </a:lnTo>
                    <a:lnTo>
                      <a:pt x="257" y="110"/>
                    </a:lnTo>
                    <a:lnTo>
                      <a:pt x="261" y="120"/>
                    </a:lnTo>
                    <a:lnTo>
                      <a:pt x="266" y="131"/>
                    </a:lnTo>
                    <a:lnTo>
                      <a:pt x="269" y="143"/>
                    </a:lnTo>
                    <a:lnTo>
                      <a:pt x="272" y="153"/>
                    </a:lnTo>
                    <a:lnTo>
                      <a:pt x="272" y="159"/>
                    </a:lnTo>
                    <a:lnTo>
                      <a:pt x="272" y="165"/>
                    </a:lnTo>
                    <a:lnTo>
                      <a:pt x="274" y="178"/>
                    </a:lnTo>
                    <a:lnTo>
                      <a:pt x="272" y="190"/>
                    </a:lnTo>
                    <a:lnTo>
                      <a:pt x="271" y="203"/>
                    </a:lnTo>
                    <a:lnTo>
                      <a:pt x="264" y="202"/>
                    </a:lnTo>
                    <a:lnTo>
                      <a:pt x="266" y="190"/>
                    </a:lnTo>
                    <a:lnTo>
                      <a:pt x="266" y="178"/>
                    </a:lnTo>
                    <a:lnTo>
                      <a:pt x="266" y="165"/>
                    </a:lnTo>
                    <a:lnTo>
                      <a:pt x="266" y="161"/>
                    </a:lnTo>
                    <a:lnTo>
                      <a:pt x="264" y="155"/>
                    </a:lnTo>
                    <a:lnTo>
                      <a:pt x="263" y="144"/>
                    </a:lnTo>
                    <a:lnTo>
                      <a:pt x="260" y="134"/>
                    </a:lnTo>
                    <a:lnTo>
                      <a:pt x="255" y="123"/>
                    </a:lnTo>
                    <a:lnTo>
                      <a:pt x="251" y="113"/>
                    </a:lnTo>
                    <a:lnTo>
                      <a:pt x="246" y="104"/>
                    </a:lnTo>
                    <a:lnTo>
                      <a:pt x="239" y="95"/>
                    </a:lnTo>
                    <a:lnTo>
                      <a:pt x="233" y="86"/>
                    </a:lnTo>
                    <a:lnTo>
                      <a:pt x="225" y="78"/>
                    </a:lnTo>
                    <a:lnTo>
                      <a:pt x="216" y="71"/>
                    </a:lnTo>
                    <a:lnTo>
                      <a:pt x="207" y="63"/>
                    </a:lnTo>
                    <a:lnTo>
                      <a:pt x="198" y="56"/>
                    </a:lnTo>
                    <a:lnTo>
                      <a:pt x="189" y="49"/>
                    </a:lnTo>
                    <a:lnTo>
                      <a:pt x="178" y="43"/>
                    </a:lnTo>
                    <a:lnTo>
                      <a:pt x="168" y="37"/>
                    </a:lnTo>
                    <a:lnTo>
                      <a:pt x="145" y="27"/>
                    </a:lnTo>
                    <a:lnTo>
                      <a:pt x="133" y="22"/>
                    </a:lnTo>
                    <a:lnTo>
                      <a:pt x="121" y="19"/>
                    </a:lnTo>
                    <a:lnTo>
                      <a:pt x="109" y="15"/>
                    </a:lnTo>
                    <a:lnTo>
                      <a:pt x="98" y="13"/>
                    </a:lnTo>
                    <a:lnTo>
                      <a:pt x="73" y="9"/>
                    </a:lnTo>
                    <a:lnTo>
                      <a:pt x="49" y="7"/>
                    </a:lnTo>
                    <a:lnTo>
                      <a:pt x="25" y="7"/>
                    </a:lnTo>
                    <a:lnTo>
                      <a:pt x="14" y="7"/>
                    </a:lnTo>
                    <a:lnTo>
                      <a:pt x="2" y="9"/>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5" name="Freeform 1555"/>
              <p:cNvSpPr>
                <a:spLocks/>
              </p:cNvSpPr>
              <p:nvPr/>
            </p:nvSpPr>
            <p:spPr bwMode="auto">
              <a:xfrm>
                <a:off x="4322" y="1259"/>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6" name="Freeform 1556"/>
              <p:cNvSpPr>
                <a:spLocks/>
              </p:cNvSpPr>
              <p:nvPr/>
            </p:nvSpPr>
            <p:spPr bwMode="auto">
              <a:xfrm>
                <a:off x="4360" y="1359"/>
                <a:ext cx="97" cy="44"/>
              </a:xfrm>
              <a:custGeom>
                <a:avLst/>
                <a:gdLst>
                  <a:gd name="T0" fmla="*/ 194 w 194"/>
                  <a:gd name="T1" fmla="*/ 1 h 88"/>
                  <a:gd name="T2" fmla="*/ 192 w 194"/>
                  <a:gd name="T3" fmla="*/ 9 h 88"/>
                  <a:gd name="T4" fmla="*/ 189 w 194"/>
                  <a:gd name="T5" fmla="*/ 15 h 88"/>
                  <a:gd name="T6" fmla="*/ 186 w 194"/>
                  <a:gd name="T7" fmla="*/ 22 h 88"/>
                  <a:gd name="T8" fmla="*/ 183 w 194"/>
                  <a:gd name="T9" fmla="*/ 28 h 88"/>
                  <a:gd name="T10" fmla="*/ 175 w 194"/>
                  <a:gd name="T11" fmla="*/ 40 h 88"/>
                  <a:gd name="T12" fmla="*/ 166 w 194"/>
                  <a:gd name="T13" fmla="*/ 49 h 88"/>
                  <a:gd name="T14" fmla="*/ 156 w 194"/>
                  <a:gd name="T15" fmla="*/ 60 h 88"/>
                  <a:gd name="T16" fmla="*/ 144 w 194"/>
                  <a:gd name="T17" fmla="*/ 67 h 88"/>
                  <a:gd name="T18" fmla="*/ 132 w 194"/>
                  <a:gd name="T19" fmla="*/ 73 h 88"/>
                  <a:gd name="T20" fmla="*/ 118 w 194"/>
                  <a:gd name="T21" fmla="*/ 79 h 88"/>
                  <a:gd name="T22" fmla="*/ 103 w 194"/>
                  <a:gd name="T23" fmla="*/ 82 h 88"/>
                  <a:gd name="T24" fmla="*/ 89 w 194"/>
                  <a:gd name="T25" fmla="*/ 87 h 88"/>
                  <a:gd name="T26" fmla="*/ 74 w 194"/>
                  <a:gd name="T27" fmla="*/ 88 h 88"/>
                  <a:gd name="T28" fmla="*/ 59 w 194"/>
                  <a:gd name="T29" fmla="*/ 88 h 88"/>
                  <a:gd name="T30" fmla="*/ 44 w 194"/>
                  <a:gd name="T31" fmla="*/ 88 h 88"/>
                  <a:gd name="T32" fmla="*/ 29 w 194"/>
                  <a:gd name="T33" fmla="*/ 87 h 88"/>
                  <a:gd name="T34" fmla="*/ 15 w 194"/>
                  <a:gd name="T35" fmla="*/ 85 h 88"/>
                  <a:gd name="T36" fmla="*/ 0 w 194"/>
                  <a:gd name="T37" fmla="*/ 82 h 88"/>
                  <a:gd name="T38" fmla="*/ 3 w 194"/>
                  <a:gd name="T39" fmla="*/ 76 h 88"/>
                  <a:gd name="T40" fmla="*/ 17 w 194"/>
                  <a:gd name="T41" fmla="*/ 79 h 88"/>
                  <a:gd name="T42" fmla="*/ 31 w 194"/>
                  <a:gd name="T43" fmla="*/ 81 h 88"/>
                  <a:gd name="T44" fmla="*/ 44 w 194"/>
                  <a:gd name="T45" fmla="*/ 82 h 88"/>
                  <a:gd name="T46" fmla="*/ 59 w 194"/>
                  <a:gd name="T47" fmla="*/ 82 h 88"/>
                  <a:gd name="T48" fmla="*/ 73 w 194"/>
                  <a:gd name="T49" fmla="*/ 82 h 88"/>
                  <a:gd name="T50" fmla="*/ 88 w 194"/>
                  <a:gd name="T51" fmla="*/ 81 h 88"/>
                  <a:gd name="T52" fmla="*/ 101 w 194"/>
                  <a:gd name="T53" fmla="*/ 76 h 88"/>
                  <a:gd name="T54" fmla="*/ 115 w 194"/>
                  <a:gd name="T55" fmla="*/ 73 h 88"/>
                  <a:gd name="T56" fmla="*/ 129 w 194"/>
                  <a:gd name="T57" fmla="*/ 67 h 88"/>
                  <a:gd name="T58" fmla="*/ 141 w 194"/>
                  <a:gd name="T59" fmla="*/ 61 h 88"/>
                  <a:gd name="T60" fmla="*/ 151 w 194"/>
                  <a:gd name="T61" fmla="*/ 54 h 88"/>
                  <a:gd name="T62" fmla="*/ 162 w 194"/>
                  <a:gd name="T63" fmla="*/ 45 h 88"/>
                  <a:gd name="T64" fmla="*/ 171 w 194"/>
                  <a:gd name="T65" fmla="*/ 36 h 88"/>
                  <a:gd name="T66" fmla="*/ 177 w 194"/>
                  <a:gd name="T67" fmla="*/ 25 h 88"/>
                  <a:gd name="T68" fmla="*/ 181 w 194"/>
                  <a:gd name="T69" fmla="*/ 19 h 88"/>
                  <a:gd name="T70" fmla="*/ 183 w 194"/>
                  <a:gd name="T71" fmla="*/ 13 h 88"/>
                  <a:gd name="T72" fmla="*/ 186 w 194"/>
                  <a:gd name="T73" fmla="*/ 7 h 88"/>
                  <a:gd name="T74" fmla="*/ 187 w 194"/>
                  <a:gd name="T75" fmla="*/ 0 h 88"/>
                  <a:gd name="T76" fmla="*/ 194 w 194"/>
                  <a:gd name="T77"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4" h="88">
                    <a:moveTo>
                      <a:pt x="194" y="1"/>
                    </a:moveTo>
                    <a:lnTo>
                      <a:pt x="192" y="9"/>
                    </a:lnTo>
                    <a:lnTo>
                      <a:pt x="189" y="15"/>
                    </a:lnTo>
                    <a:lnTo>
                      <a:pt x="186" y="22"/>
                    </a:lnTo>
                    <a:lnTo>
                      <a:pt x="183" y="28"/>
                    </a:lnTo>
                    <a:lnTo>
                      <a:pt x="175" y="40"/>
                    </a:lnTo>
                    <a:lnTo>
                      <a:pt x="166" y="49"/>
                    </a:lnTo>
                    <a:lnTo>
                      <a:pt x="156" y="60"/>
                    </a:lnTo>
                    <a:lnTo>
                      <a:pt x="144" y="67"/>
                    </a:lnTo>
                    <a:lnTo>
                      <a:pt x="132" y="73"/>
                    </a:lnTo>
                    <a:lnTo>
                      <a:pt x="118" y="79"/>
                    </a:lnTo>
                    <a:lnTo>
                      <a:pt x="103" y="82"/>
                    </a:lnTo>
                    <a:lnTo>
                      <a:pt x="89" y="87"/>
                    </a:lnTo>
                    <a:lnTo>
                      <a:pt x="74" y="88"/>
                    </a:lnTo>
                    <a:lnTo>
                      <a:pt x="59" y="88"/>
                    </a:lnTo>
                    <a:lnTo>
                      <a:pt x="44" y="88"/>
                    </a:lnTo>
                    <a:lnTo>
                      <a:pt x="29" y="87"/>
                    </a:lnTo>
                    <a:lnTo>
                      <a:pt x="15" y="85"/>
                    </a:lnTo>
                    <a:lnTo>
                      <a:pt x="0" y="82"/>
                    </a:lnTo>
                    <a:lnTo>
                      <a:pt x="3" y="76"/>
                    </a:lnTo>
                    <a:lnTo>
                      <a:pt x="17" y="79"/>
                    </a:lnTo>
                    <a:lnTo>
                      <a:pt x="31" y="81"/>
                    </a:lnTo>
                    <a:lnTo>
                      <a:pt x="44" y="82"/>
                    </a:lnTo>
                    <a:lnTo>
                      <a:pt x="59" y="82"/>
                    </a:lnTo>
                    <a:lnTo>
                      <a:pt x="73" y="82"/>
                    </a:lnTo>
                    <a:lnTo>
                      <a:pt x="88" y="81"/>
                    </a:lnTo>
                    <a:lnTo>
                      <a:pt x="101" y="76"/>
                    </a:lnTo>
                    <a:lnTo>
                      <a:pt x="115" y="73"/>
                    </a:lnTo>
                    <a:lnTo>
                      <a:pt x="129" y="67"/>
                    </a:lnTo>
                    <a:lnTo>
                      <a:pt x="141" y="61"/>
                    </a:lnTo>
                    <a:lnTo>
                      <a:pt x="151" y="54"/>
                    </a:lnTo>
                    <a:lnTo>
                      <a:pt x="162" y="45"/>
                    </a:lnTo>
                    <a:lnTo>
                      <a:pt x="171" y="36"/>
                    </a:lnTo>
                    <a:lnTo>
                      <a:pt x="177" y="25"/>
                    </a:lnTo>
                    <a:lnTo>
                      <a:pt x="181" y="19"/>
                    </a:lnTo>
                    <a:lnTo>
                      <a:pt x="183" y="13"/>
                    </a:lnTo>
                    <a:lnTo>
                      <a:pt x="186" y="7"/>
                    </a:lnTo>
                    <a:lnTo>
                      <a:pt x="187" y="0"/>
                    </a:lnTo>
                    <a:lnTo>
                      <a:pt x="19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7" name="Freeform 1557"/>
              <p:cNvSpPr>
                <a:spLocks/>
              </p:cNvSpPr>
              <p:nvPr/>
            </p:nvSpPr>
            <p:spPr bwMode="auto">
              <a:xfrm>
                <a:off x="4454" y="1359"/>
                <a:ext cx="3"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lnTo>
                      <a:pt x="0"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8" name="Freeform 1558"/>
              <p:cNvSpPr>
                <a:spLocks/>
              </p:cNvSpPr>
              <p:nvPr/>
            </p:nvSpPr>
            <p:spPr bwMode="auto">
              <a:xfrm>
                <a:off x="4292" y="1337"/>
                <a:ext cx="70" cy="63"/>
              </a:xfrm>
              <a:custGeom>
                <a:avLst/>
                <a:gdLst>
                  <a:gd name="T0" fmla="*/ 135 w 138"/>
                  <a:gd name="T1" fmla="*/ 126 h 126"/>
                  <a:gd name="T2" fmla="*/ 125 w 138"/>
                  <a:gd name="T3" fmla="*/ 122 h 126"/>
                  <a:gd name="T4" fmla="*/ 113 w 138"/>
                  <a:gd name="T5" fmla="*/ 117 h 126"/>
                  <a:gd name="T6" fmla="*/ 92 w 138"/>
                  <a:gd name="T7" fmla="*/ 108 h 126"/>
                  <a:gd name="T8" fmla="*/ 81 w 138"/>
                  <a:gd name="T9" fmla="*/ 102 h 126"/>
                  <a:gd name="T10" fmla="*/ 72 w 138"/>
                  <a:gd name="T11" fmla="*/ 96 h 126"/>
                  <a:gd name="T12" fmla="*/ 61 w 138"/>
                  <a:gd name="T13" fmla="*/ 89 h 126"/>
                  <a:gd name="T14" fmla="*/ 52 w 138"/>
                  <a:gd name="T15" fmla="*/ 81 h 126"/>
                  <a:gd name="T16" fmla="*/ 43 w 138"/>
                  <a:gd name="T17" fmla="*/ 74 h 126"/>
                  <a:gd name="T18" fmla="*/ 36 w 138"/>
                  <a:gd name="T19" fmla="*/ 65 h 126"/>
                  <a:gd name="T20" fmla="*/ 28 w 138"/>
                  <a:gd name="T21" fmla="*/ 56 h 126"/>
                  <a:gd name="T22" fmla="*/ 21 w 138"/>
                  <a:gd name="T23" fmla="*/ 47 h 126"/>
                  <a:gd name="T24" fmla="*/ 15 w 138"/>
                  <a:gd name="T25" fmla="*/ 36 h 126"/>
                  <a:gd name="T26" fmla="*/ 9 w 138"/>
                  <a:gd name="T27" fmla="*/ 26 h 126"/>
                  <a:gd name="T28" fmla="*/ 4 w 138"/>
                  <a:gd name="T29" fmla="*/ 15 h 126"/>
                  <a:gd name="T30" fmla="*/ 0 w 138"/>
                  <a:gd name="T31" fmla="*/ 3 h 126"/>
                  <a:gd name="T32" fmla="*/ 6 w 138"/>
                  <a:gd name="T33" fmla="*/ 0 h 126"/>
                  <a:gd name="T34" fmla="*/ 10 w 138"/>
                  <a:gd name="T35" fmla="*/ 12 h 126"/>
                  <a:gd name="T36" fmla="*/ 15 w 138"/>
                  <a:gd name="T37" fmla="*/ 23 h 126"/>
                  <a:gd name="T38" fmla="*/ 21 w 138"/>
                  <a:gd name="T39" fmla="*/ 33 h 126"/>
                  <a:gd name="T40" fmla="*/ 27 w 138"/>
                  <a:gd name="T41" fmla="*/ 42 h 126"/>
                  <a:gd name="T42" fmla="*/ 33 w 138"/>
                  <a:gd name="T43" fmla="*/ 53 h 126"/>
                  <a:gd name="T44" fmla="*/ 40 w 138"/>
                  <a:gd name="T45" fmla="*/ 60 h 126"/>
                  <a:gd name="T46" fmla="*/ 48 w 138"/>
                  <a:gd name="T47" fmla="*/ 69 h 126"/>
                  <a:gd name="T48" fmla="*/ 57 w 138"/>
                  <a:gd name="T49" fmla="*/ 77 h 126"/>
                  <a:gd name="T50" fmla="*/ 66 w 138"/>
                  <a:gd name="T51" fmla="*/ 84 h 126"/>
                  <a:gd name="T52" fmla="*/ 75 w 138"/>
                  <a:gd name="T53" fmla="*/ 90 h 126"/>
                  <a:gd name="T54" fmla="*/ 84 w 138"/>
                  <a:gd name="T55" fmla="*/ 96 h 126"/>
                  <a:gd name="T56" fmla="*/ 95 w 138"/>
                  <a:gd name="T57" fmla="*/ 102 h 126"/>
                  <a:gd name="T58" fmla="*/ 116 w 138"/>
                  <a:gd name="T59" fmla="*/ 113 h 126"/>
                  <a:gd name="T60" fmla="*/ 126 w 138"/>
                  <a:gd name="T61" fmla="*/ 116 h 126"/>
                  <a:gd name="T62" fmla="*/ 138 w 138"/>
                  <a:gd name="T63" fmla="*/ 120 h 126"/>
                  <a:gd name="T64" fmla="*/ 135 w 138"/>
                  <a:gd name="T6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26">
                    <a:moveTo>
                      <a:pt x="135" y="126"/>
                    </a:moveTo>
                    <a:lnTo>
                      <a:pt x="125" y="122"/>
                    </a:lnTo>
                    <a:lnTo>
                      <a:pt x="113" y="117"/>
                    </a:lnTo>
                    <a:lnTo>
                      <a:pt x="92" y="108"/>
                    </a:lnTo>
                    <a:lnTo>
                      <a:pt x="81" y="102"/>
                    </a:lnTo>
                    <a:lnTo>
                      <a:pt x="72" y="96"/>
                    </a:lnTo>
                    <a:lnTo>
                      <a:pt x="61" y="89"/>
                    </a:lnTo>
                    <a:lnTo>
                      <a:pt x="52" y="81"/>
                    </a:lnTo>
                    <a:lnTo>
                      <a:pt x="43" y="74"/>
                    </a:lnTo>
                    <a:lnTo>
                      <a:pt x="36" y="65"/>
                    </a:lnTo>
                    <a:lnTo>
                      <a:pt x="28" y="56"/>
                    </a:lnTo>
                    <a:lnTo>
                      <a:pt x="21" y="47"/>
                    </a:lnTo>
                    <a:lnTo>
                      <a:pt x="15" y="36"/>
                    </a:lnTo>
                    <a:lnTo>
                      <a:pt x="9" y="26"/>
                    </a:lnTo>
                    <a:lnTo>
                      <a:pt x="4" y="15"/>
                    </a:lnTo>
                    <a:lnTo>
                      <a:pt x="0" y="3"/>
                    </a:lnTo>
                    <a:lnTo>
                      <a:pt x="6" y="0"/>
                    </a:lnTo>
                    <a:lnTo>
                      <a:pt x="10" y="12"/>
                    </a:lnTo>
                    <a:lnTo>
                      <a:pt x="15" y="23"/>
                    </a:lnTo>
                    <a:lnTo>
                      <a:pt x="21" y="33"/>
                    </a:lnTo>
                    <a:lnTo>
                      <a:pt x="27" y="42"/>
                    </a:lnTo>
                    <a:lnTo>
                      <a:pt x="33" y="53"/>
                    </a:lnTo>
                    <a:lnTo>
                      <a:pt x="40" y="60"/>
                    </a:lnTo>
                    <a:lnTo>
                      <a:pt x="48" y="69"/>
                    </a:lnTo>
                    <a:lnTo>
                      <a:pt x="57" y="77"/>
                    </a:lnTo>
                    <a:lnTo>
                      <a:pt x="66" y="84"/>
                    </a:lnTo>
                    <a:lnTo>
                      <a:pt x="75" y="90"/>
                    </a:lnTo>
                    <a:lnTo>
                      <a:pt x="84" y="96"/>
                    </a:lnTo>
                    <a:lnTo>
                      <a:pt x="95" y="102"/>
                    </a:lnTo>
                    <a:lnTo>
                      <a:pt x="116" y="113"/>
                    </a:lnTo>
                    <a:lnTo>
                      <a:pt x="126" y="116"/>
                    </a:lnTo>
                    <a:lnTo>
                      <a:pt x="138" y="120"/>
                    </a:lnTo>
                    <a:lnTo>
                      <a:pt x="135"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79" name="Freeform 1559"/>
              <p:cNvSpPr>
                <a:spLocks/>
              </p:cNvSpPr>
              <p:nvPr/>
            </p:nvSpPr>
            <p:spPr bwMode="auto">
              <a:xfrm>
                <a:off x="4360" y="1397"/>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0" name="Freeform 1560"/>
              <p:cNvSpPr>
                <a:spLocks/>
              </p:cNvSpPr>
              <p:nvPr/>
            </p:nvSpPr>
            <p:spPr bwMode="auto">
              <a:xfrm>
                <a:off x="4287" y="1326"/>
                <a:ext cx="8" cy="12"/>
              </a:xfrm>
              <a:custGeom>
                <a:avLst/>
                <a:gdLst>
                  <a:gd name="T0" fmla="*/ 12 w 17"/>
                  <a:gd name="T1" fmla="*/ 24 h 24"/>
                  <a:gd name="T2" fmla="*/ 17 w 17"/>
                  <a:gd name="T3" fmla="*/ 21 h 24"/>
                  <a:gd name="T4" fmla="*/ 4 w 17"/>
                  <a:gd name="T5" fmla="*/ 0 h 24"/>
                  <a:gd name="T6" fmla="*/ 0 w 17"/>
                  <a:gd name="T7" fmla="*/ 3 h 24"/>
                  <a:gd name="T8" fmla="*/ 12 w 17"/>
                  <a:gd name="T9" fmla="*/ 24 h 24"/>
                </a:gdLst>
                <a:ahLst/>
                <a:cxnLst>
                  <a:cxn ang="0">
                    <a:pos x="T0" y="T1"/>
                  </a:cxn>
                  <a:cxn ang="0">
                    <a:pos x="T2" y="T3"/>
                  </a:cxn>
                  <a:cxn ang="0">
                    <a:pos x="T4" y="T5"/>
                  </a:cxn>
                  <a:cxn ang="0">
                    <a:pos x="T6" y="T7"/>
                  </a:cxn>
                  <a:cxn ang="0">
                    <a:pos x="T8" y="T9"/>
                  </a:cxn>
                </a:cxnLst>
                <a:rect l="0" t="0" r="r" b="b"/>
                <a:pathLst>
                  <a:path w="17" h="24">
                    <a:moveTo>
                      <a:pt x="12" y="24"/>
                    </a:moveTo>
                    <a:lnTo>
                      <a:pt x="17" y="21"/>
                    </a:lnTo>
                    <a:lnTo>
                      <a:pt x="4" y="0"/>
                    </a:lnTo>
                    <a:lnTo>
                      <a:pt x="0" y="3"/>
                    </a:lnTo>
                    <a:lnTo>
                      <a:pt x="1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1" name="Freeform 1561"/>
              <p:cNvSpPr>
                <a:spLocks/>
              </p:cNvSpPr>
              <p:nvPr/>
            </p:nvSpPr>
            <p:spPr bwMode="auto">
              <a:xfrm>
                <a:off x="4292" y="1337"/>
                <a:ext cx="3" cy="1"/>
              </a:xfrm>
              <a:custGeom>
                <a:avLst/>
                <a:gdLst>
                  <a:gd name="T0" fmla="*/ 6 w 6"/>
                  <a:gd name="T1" fmla="*/ 0 h 3"/>
                  <a:gd name="T2" fmla="*/ 1 w 6"/>
                  <a:gd name="T3" fmla="*/ 3 h 3"/>
                  <a:gd name="T4" fmla="*/ 0 w 6"/>
                  <a:gd name="T5" fmla="*/ 3 h 3"/>
                  <a:gd name="T6" fmla="*/ 6 w 6"/>
                  <a:gd name="T7" fmla="*/ 0 h 3"/>
                </a:gdLst>
                <a:ahLst/>
                <a:cxnLst>
                  <a:cxn ang="0">
                    <a:pos x="T0" y="T1"/>
                  </a:cxn>
                  <a:cxn ang="0">
                    <a:pos x="T2" y="T3"/>
                  </a:cxn>
                  <a:cxn ang="0">
                    <a:pos x="T4" y="T5"/>
                  </a:cxn>
                  <a:cxn ang="0">
                    <a:pos x="T6" y="T7"/>
                  </a:cxn>
                </a:cxnLst>
                <a:rect l="0" t="0" r="r" b="b"/>
                <a:pathLst>
                  <a:path w="6" h="3">
                    <a:moveTo>
                      <a:pt x="6" y="0"/>
                    </a:moveTo>
                    <a:lnTo>
                      <a:pt x="1" y="3"/>
                    </a:lnTo>
                    <a:lnTo>
                      <a:pt x="0" y="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2" name="Freeform 1562"/>
              <p:cNvSpPr>
                <a:spLocks/>
              </p:cNvSpPr>
              <p:nvPr/>
            </p:nvSpPr>
            <p:spPr bwMode="auto">
              <a:xfrm>
                <a:off x="4287" y="1326"/>
                <a:ext cx="3" cy="2"/>
              </a:xfrm>
              <a:custGeom>
                <a:avLst/>
                <a:gdLst>
                  <a:gd name="T0" fmla="*/ 0 w 6"/>
                  <a:gd name="T1" fmla="*/ 3 h 3"/>
                  <a:gd name="T2" fmla="*/ 6 w 6"/>
                  <a:gd name="T3" fmla="*/ 1 h 3"/>
                  <a:gd name="T4" fmla="*/ 4 w 6"/>
                  <a:gd name="T5" fmla="*/ 0 h 3"/>
                  <a:gd name="T6" fmla="*/ 0 w 6"/>
                  <a:gd name="T7" fmla="*/ 3 h 3"/>
                </a:gdLst>
                <a:ahLst/>
                <a:cxnLst>
                  <a:cxn ang="0">
                    <a:pos x="T0" y="T1"/>
                  </a:cxn>
                  <a:cxn ang="0">
                    <a:pos x="T2" y="T3"/>
                  </a:cxn>
                  <a:cxn ang="0">
                    <a:pos x="T4" y="T5"/>
                  </a:cxn>
                  <a:cxn ang="0">
                    <a:pos x="T6" y="T7"/>
                  </a:cxn>
                </a:cxnLst>
                <a:rect l="0" t="0" r="r" b="b"/>
                <a:pathLst>
                  <a:path w="6" h="3">
                    <a:moveTo>
                      <a:pt x="0" y="3"/>
                    </a:moveTo>
                    <a:lnTo>
                      <a:pt x="6" y="1"/>
                    </a:lnTo>
                    <a:lnTo>
                      <a:pt x="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3" name="Freeform 1563"/>
              <p:cNvSpPr>
                <a:spLocks/>
              </p:cNvSpPr>
              <p:nvPr/>
            </p:nvSpPr>
            <p:spPr bwMode="auto">
              <a:xfrm>
                <a:off x="4639" y="1540"/>
                <a:ext cx="33" cy="82"/>
              </a:xfrm>
              <a:custGeom>
                <a:avLst/>
                <a:gdLst>
                  <a:gd name="T0" fmla="*/ 11 w 67"/>
                  <a:gd name="T1" fmla="*/ 5 h 166"/>
                  <a:gd name="T2" fmla="*/ 8 w 67"/>
                  <a:gd name="T3" fmla="*/ 12 h 166"/>
                  <a:gd name="T4" fmla="*/ 5 w 67"/>
                  <a:gd name="T5" fmla="*/ 18 h 166"/>
                  <a:gd name="T6" fmla="*/ 2 w 67"/>
                  <a:gd name="T7" fmla="*/ 30 h 166"/>
                  <a:gd name="T8" fmla="*/ 0 w 67"/>
                  <a:gd name="T9" fmla="*/ 44 h 166"/>
                  <a:gd name="T10" fmla="*/ 0 w 67"/>
                  <a:gd name="T11" fmla="*/ 57 h 166"/>
                  <a:gd name="T12" fmla="*/ 0 w 67"/>
                  <a:gd name="T13" fmla="*/ 69 h 166"/>
                  <a:gd name="T14" fmla="*/ 2 w 67"/>
                  <a:gd name="T15" fmla="*/ 83 h 166"/>
                  <a:gd name="T16" fmla="*/ 6 w 67"/>
                  <a:gd name="T17" fmla="*/ 110 h 166"/>
                  <a:gd name="T18" fmla="*/ 9 w 67"/>
                  <a:gd name="T19" fmla="*/ 119 h 166"/>
                  <a:gd name="T20" fmla="*/ 12 w 67"/>
                  <a:gd name="T21" fmla="*/ 131 h 166"/>
                  <a:gd name="T22" fmla="*/ 17 w 67"/>
                  <a:gd name="T23" fmla="*/ 142 h 166"/>
                  <a:gd name="T24" fmla="*/ 21 w 67"/>
                  <a:gd name="T25" fmla="*/ 152 h 166"/>
                  <a:gd name="T26" fmla="*/ 24 w 67"/>
                  <a:gd name="T27" fmla="*/ 157 h 166"/>
                  <a:gd name="T28" fmla="*/ 27 w 67"/>
                  <a:gd name="T29" fmla="*/ 161 h 166"/>
                  <a:gd name="T30" fmla="*/ 30 w 67"/>
                  <a:gd name="T31" fmla="*/ 163 h 166"/>
                  <a:gd name="T32" fmla="*/ 35 w 67"/>
                  <a:gd name="T33" fmla="*/ 166 h 166"/>
                  <a:gd name="T34" fmla="*/ 38 w 67"/>
                  <a:gd name="T35" fmla="*/ 166 h 166"/>
                  <a:gd name="T36" fmla="*/ 43 w 67"/>
                  <a:gd name="T37" fmla="*/ 164 h 166"/>
                  <a:gd name="T38" fmla="*/ 46 w 67"/>
                  <a:gd name="T39" fmla="*/ 163 h 166"/>
                  <a:gd name="T40" fmla="*/ 50 w 67"/>
                  <a:gd name="T41" fmla="*/ 158 h 166"/>
                  <a:gd name="T42" fmla="*/ 55 w 67"/>
                  <a:gd name="T43" fmla="*/ 151 h 166"/>
                  <a:gd name="T44" fmla="*/ 59 w 67"/>
                  <a:gd name="T45" fmla="*/ 142 h 166"/>
                  <a:gd name="T46" fmla="*/ 62 w 67"/>
                  <a:gd name="T47" fmla="*/ 131 h 166"/>
                  <a:gd name="T48" fmla="*/ 65 w 67"/>
                  <a:gd name="T49" fmla="*/ 121 h 166"/>
                  <a:gd name="T50" fmla="*/ 67 w 67"/>
                  <a:gd name="T51" fmla="*/ 110 h 166"/>
                  <a:gd name="T52" fmla="*/ 67 w 67"/>
                  <a:gd name="T53" fmla="*/ 98 h 166"/>
                  <a:gd name="T54" fmla="*/ 67 w 67"/>
                  <a:gd name="T55" fmla="*/ 86 h 166"/>
                  <a:gd name="T56" fmla="*/ 65 w 67"/>
                  <a:gd name="T57" fmla="*/ 75 h 166"/>
                  <a:gd name="T58" fmla="*/ 62 w 67"/>
                  <a:gd name="T59" fmla="*/ 63 h 166"/>
                  <a:gd name="T60" fmla="*/ 59 w 67"/>
                  <a:gd name="T61" fmla="*/ 51 h 166"/>
                  <a:gd name="T62" fmla="*/ 58 w 67"/>
                  <a:gd name="T63" fmla="*/ 47 h 166"/>
                  <a:gd name="T64" fmla="*/ 55 w 67"/>
                  <a:gd name="T65" fmla="*/ 41 h 166"/>
                  <a:gd name="T66" fmla="*/ 49 w 67"/>
                  <a:gd name="T67" fmla="*/ 30 h 166"/>
                  <a:gd name="T68" fmla="*/ 46 w 67"/>
                  <a:gd name="T69" fmla="*/ 26 h 166"/>
                  <a:gd name="T70" fmla="*/ 43 w 67"/>
                  <a:gd name="T71" fmla="*/ 21 h 166"/>
                  <a:gd name="T72" fmla="*/ 38 w 67"/>
                  <a:gd name="T73" fmla="*/ 17 h 166"/>
                  <a:gd name="T74" fmla="*/ 35 w 67"/>
                  <a:gd name="T75" fmla="*/ 12 h 166"/>
                  <a:gd name="T76" fmla="*/ 30 w 67"/>
                  <a:gd name="T77" fmla="*/ 9 h 166"/>
                  <a:gd name="T78" fmla="*/ 26 w 67"/>
                  <a:gd name="T79" fmla="*/ 6 h 166"/>
                  <a:gd name="T80" fmla="*/ 15 w 67"/>
                  <a:gd name="T81" fmla="*/ 0 h 166"/>
                  <a:gd name="T82" fmla="*/ 11 w 67"/>
                  <a:gd name="T83" fmla="*/ 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166">
                    <a:moveTo>
                      <a:pt x="11" y="5"/>
                    </a:moveTo>
                    <a:lnTo>
                      <a:pt x="8" y="12"/>
                    </a:lnTo>
                    <a:lnTo>
                      <a:pt x="5" y="18"/>
                    </a:lnTo>
                    <a:lnTo>
                      <a:pt x="2" y="30"/>
                    </a:lnTo>
                    <a:lnTo>
                      <a:pt x="0" y="44"/>
                    </a:lnTo>
                    <a:lnTo>
                      <a:pt x="0" y="57"/>
                    </a:lnTo>
                    <a:lnTo>
                      <a:pt x="0" y="69"/>
                    </a:lnTo>
                    <a:lnTo>
                      <a:pt x="2" y="83"/>
                    </a:lnTo>
                    <a:lnTo>
                      <a:pt x="6" y="110"/>
                    </a:lnTo>
                    <a:lnTo>
                      <a:pt x="9" y="119"/>
                    </a:lnTo>
                    <a:lnTo>
                      <a:pt x="12" y="131"/>
                    </a:lnTo>
                    <a:lnTo>
                      <a:pt x="17" y="142"/>
                    </a:lnTo>
                    <a:lnTo>
                      <a:pt x="21" y="152"/>
                    </a:lnTo>
                    <a:lnTo>
                      <a:pt x="24" y="157"/>
                    </a:lnTo>
                    <a:lnTo>
                      <a:pt x="27" y="161"/>
                    </a:lnTo>
                    <a:lnTo>
                      <a:pt x="30" y="163"/>
                    </a:lnTo>
                    <a:lnTo>
                      <a:pt x="35" y="166"/>
                    </a:lnTo>
                    <a:lnTo>
                      <a:pt x="38" y="166"/>
                    </a:lnTo>
                    <a:lnTo>
                      <a:pt x="43" y="164"/>
                    </a:lnTo>
                    <a:lnTo>
                      <a:pt x="46" y="163"/>
                    </a:lnTo>
                    <a:lnTo>
                      <a:pt x="50" y="158"/>
                    </a:lnTo>
                    <a:lnTo>
                      <a:pt x="55" y="151"/>
                    </a:lnTo>
                    <a:lnTo>
                      <a:pt x="59" y="142"/>
                    </a:lnTo>
                    <a:lnTo>
                      <a:pt x="62" y="131"/>
                    </a:lnTo>
                    <a:lnTo>
                      <a:pt x="65" y="121"/>
                    </a:lnTo>
                    <a:lnTo>
                      <a:pt x="67" y="110"/>
                    </a:lnTo>
                    <a:lnTo>
                      <a:pt x="67" y="98"/>
                    </a:lnTo>
                    <a:lnTo>
                      <a:pt x="67" y="86"/>
                    </a:lnTo>
                    <a:lnTo>
                      <a:pt x="65" y="75"/>
                    </a:lnTo>
                    <a:lnTo>
                      <a:pt x="62" y="63"/>
                    </a:lnTo>
                    <a:lnTo>
                      <a:pt x="59" y="51"/>
                    </a:lnTo>
                    <a:lnTo>
                      <a:pt x="58" y="47"/>
                    </a:lnTo>
                    <a:lnTo>
                      <a:pt x="55" y="41"/>
                    </a:lnTo>
                    <a:lnTo>
                      <a:pt x="49" y="30"/>
                    </a:lnTo>
                    <a:lnTo>
                      <a:pt x="46" y="26"/>
                    </a:lnTo>
                    <a:lnTo>
                      <a:pt x="43" y="21"/>
                    </a:lnTo>
                    <a:lnTo>
                      <a:pt x="38" y="17"/>
                    </a:lnTo>
                    <a:lnTo>
                      <a:pt x="35" y="12"/>
                    </a:lnTo>
                    <a:lnTo>
                      <a:pt x="30" y="9"/>
                    </a:lnTo>
                    <a:lnTo>
                      <a:pt x="26" y="6"/>
                    </a:lnTo>
                    <a:lnTo>
                      <a:pt x="15" y="0"/>
                    </a:lnTo>
                    <a:lnTo>
                      <a:pt x="11" y="5"/>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4" name="Freeform 1564"/>
              <p:cNvSpPr>
                <a:spLocks/>
              </p:cNvSpPr>
              <p:nvPr/>
            </p:nvSpPr>
            <p:spPr bwMode="auto">
              <a:xfrm>
                <a:off x="4632" y="1665"/>
                <a:ext cx="34" cy="79"/>
              </a:xfrm>
              <a:custGeom>
                <a:avLst/>
                <a:gdLst>
                  <a:gd name="T0" fmla="*/ 60 w 68"/>
                  <a:gd name="T1" fmla="*/ 1 h 158"/>
                  <a:gd name="T2" fmla="*/ 62 w 68"/>
                  <a:gd name="T3" fmla="*/ 6 h 158"/>
                  <a:gd name="T4" fmla="*/ 65 w 68"/>
                  <a:gd name="T5" fmla="*/ 12 h 158"/>
                  <a:gd name="T6" fmla="*/ 66 w 68"/>
                  <a:gd name="T7" fmla="*/ 18 h 158"/>
                  <a:gd name="T8" fmla="*/ 66 w 68"/>
                  <a:gd name="T9" fmla="*/ 24 h 158"/>
                  <a:gd name="T10" fmla="*/ 68 w 68"/>
                  <a:gd name="T11" fmla="*/ 36 h 158"/>
                  <a:gd name="T12" fmla="*/ 68 w 68"/>
                  <a:gd name="T13" fmla="*/ 49 h 158"/>
                  <a:gd name="T14" fmla="*/ 66 w 68"/>
                  <a:gd name="T15" fmla="*/ 63 h 158"/>
                  <a:gd name="T16" fmla="*/ 63 w 68"/>
                  <a:gd name="T17" fmla="*/ 77 h 158"/>
                  <a:gd name="T18" fmla="*/ 59 w 68"/>
                  <a:gd name="T19" fmla="*/ 90 h 158"/>
                  <a:gd name="T20" fmla="*/ 54 w 68"/>
                  <a:gd name="T21" fmla="*/ 104 h 158"/>
                  <a:gd name="T22" fmla="*/ 48 w 68"/>
                  <a:gd name="T23" fmla="*/ 116 h 158"/>
                  <a:gd name="T24" fmla="*/ 42 w 68"/>
                  <a:gd name="T25" fmla="*/ 126 h 158"/>
                  <a:gd name="T26" fmla="*/ 36 w 68"/>
                  <a:gd name="T27" fmla="*/ 137 h 158"/>
                  <a:gd name="T28" fmla="*/ 30 w 68"/>
                  <a:gd name="T29" fmla="*/ 146 h 158"/>
                  <a:gd name="T30" fmla="*/ 27 w 68"/>
                  <a:gd name="T31" fmla="*/ 149 h 158"/>
                  <a:gd name="T32" fmla="*/ 24 w 68"/>
                  <a:gd name="T33" fmla="*/ 152 h 158"/>
                  <a:gd name="T34" fmla="*/ 18 w 68"/>
                  <a:gd name="T35" fmla="*/ 156 h 158"/>
                  <a:gd name="T36" fmla="*/ 13 w 68"/>
                  <a:gd name="T37" fmla="*/ 158 h 158"/>
                  <a:gd name="T38" fmla="*/ 10 w 68"/>
                  <a:gd name="T39" fmla="*/ 158 h 158"/>
                  <a:gd name="T40" fmla="*/ 9 w 68"/>
                  <a:gd name="T41" fmla="*/ 156 h 158"/>
                  <a:gd name="T42" fmla="*/ 6 w 68"/>
                  <a:gd name="T43" fmla="*/ 153 h 158"/>
                  <a:gd name="T44" fmla="*/ 4 w 68"/>
                  <a:gd name="T45" fmla="*/ 150 h 158"/>
                  <a:gd name="T46" fmla="*/ 1 w 68"/>
                  <a:gd name="T47" fmla="*/ 143 h 158"/>
                  <a:gd name="T48" fmla="*/ 0 w 68"/>
                  <a:gd name="T49" fmla="*/ 135 h 158"/>
                  <a:gd name="T50" fmla="*/ 0 w 68"/>
                  <a:gd name="T51" fmla="*/ 126 h 158"/>
                  <a:gd name="T52" fmla="*/ 0 w 68"/>
                  <a:gd name="T53" fmla="*/ 117 h 158"/>
                  <a:gd name="T54" fmla="*/ 1 w 68"/>
                  <a:gd name="T55" fmla="*/ 108 h 158"/>
                  <a:gd name="T56" fmla="*/ 6 w 68"/>
                  <a:gd name="T57" fmla="*/ 89 h 158"/>
                  <a:gd name="T58" fmla="*/ 12 w 68"/>
                  <a:gd name="T59" fmla="*/ 64 h 158"/>
                  <a:gd name="T60" fmla="*/ 15 w 68"/>
                  <a:gd name="T61" fmla="*/ 52 h 158"/>
                  <a:gd name="T62" fmla="*/ 19 w 68"/>
                  <a:gd name="T63" fmla="*/ 40 h 158"/>
                  <a:gd name="T64" fmla="*/ 22 w 68"/>
                  <a:gd name="T65" fmla="*/ 34 h 158"/>
                  <a:gd name="T66" fmla="*/ 25 w 68"/>
                  <a:gd name="T67" fmla="*/ 28 h 158"/>
                  <a:gd name="T68" fmla="*/ 28 w 68"/>
                  <a:gd name="T69" fmla="*/ 22 h 158"/>
                  <a:gd name="T70" fmla="*/ 33 w 68"/>
                  <a:gd name="T71" fmla="*/ 18 h 158"/>
                  <a:gd name="T72" fmla="*/ 40 w 68"/>
                  <a:gd name="T73" fmla="*/ 7 h 158"/>
                  <a:gd name="T74" fmla="*/ 45 w 68"/>
                  <a:gd name="T75" fmla="*/ 4 h 158"/>
                  <a:gd name="T76" fmla="*/ 51 w 68"/>
                  <a:gd name="T77" fmla="*/ 0 h 158"/>
                  <a:gd name="T78" fmla="*/ 60 w 68"/>
                  <a:gd name="T79" fmla="*/ 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158">
                    <a:moveTo>
                      <a:pt x="60" y="1"/>
                    </a:moveTo>
                    <a:lnTo>
                      <a:pt x="62" y="6"/>
                    </a:lnTo>
                    <a:lnTo>
                      <a:pt x="65" y="12"/>
                    </a:lnTo>
                    <a:lnTo>
                      <a:pt x="66" y="18"/>
                    </a:lnTo>
                    <a:lnTo>
                      <a:pt x="66" y="24"/>
                    </a:lnTo>
                    <a:lnTo>
                      <a:pt x="68" y="36"/>
                    </a:lnTo>
                    <a:lnTo>
                      <a:pt x="68" y="49"/>
                    </a:lnTo>
                    <a:lnTo>
                      <a:pt x="66" y="63"/>
                    </a:lnTo>
                    <a:lnTo>
                      <a:pt x="63" y="77"/>
                    </a:lnTo>
                    <a:lnTo>
                      <a:pt x="59" y="90"/>
                    </a:lnTo>
                    <a:lnTo>
                      <a:pt x="54" y="104"/>
                    </a:lnTo>
                    <a:lnTo>
                      <a:pt x="48" y="116"/>
                    </a:lnTo>
                    <a:lnTo>
                      <a:pt x="42" y="126"/>
                    </a:lnTo>
                    <a:lnTo>
                      <a:pt x="36" y="137"/>
                    </a:lnTo>
                    <a:lnTo>
                      <a:pt x="30" y="146"/>
                    </a:lnTo>
                    <a:lnTo>
                      <a:pt x="27" y="149"/>
                    </a:lnTo>
                    <a:lnTo>
                      <a:pt x="24" y="152"/>
                    </a:lnTo>
                    <a:lnTo>
                      <a:pt x="18" y="156"/>
                    </a:lnTo>
                    <a:lnTo>
                      <a:pt x="13" y="158"/>
                    </a:lnTo>
                    <a:lnTo>
                      <a:pt x="10" y="158"/>
                    </a:lnTo>
                    <a:lnTo>
                      <a:pt x="9" y="156"/>
                    </a:lnTo>
                    <a:lnTo>
                      <a:pt x="6" y="153"/>
                    </a:lnTo>
                    <a:lnTo>
                      <a:pt x="4" y="150"/>
                    </a:lnTo>
                    <a:lnTo>
                      <a:pt x="1" y="143"/>
                    </a:lnTo>
                    <a:lnTo>
                      <a:pt x="0" y="135"/>
                    </a:lnTo>
                    <a:lnTo>
                      <a:pt x="0" y="126"/>
                    </a:lnTo>
                    <a:lnTo>
                      <a:pt x="0" y="117"/>
                    </a:lnTo>
                    <a:lnTo>
                      <a:pt x="1" y="108"/>
                    </a:lnTo>
                    <a:lnTo>
                      <a:pt x="6" y="89"/>
                    </a:lnTo>
                    <a:lnTo>
                      <a:pt x="12" y="64"/>
                    </a:lnTo>
                    <a:lnTo>
                      <a:pt x="15" y="52"/>
                    </a:lnTo>
                    <a:lnTo>
                      <a:pt x="19" y="40"/>
                    </a:lnTo>
                    <a:lnTo>
                      <a:pt x="22" y="34"/>
                    </a:lnTo>
                    <a:lnTo>
                      <a:pt x="25" y="28"/>
                    </a:lnTo>
                    <a:lnTo>
                      <a:pt x="28" y="22"/>
                    </a:lnTo>
                    <a:lnTo>
                      <a:pt x="33" y="18"/>
                    </a:lnTo>
                    <a:lnTo>
                      <a:pt x="40" y="7"/>
                    </a:lnTo>
                    <a:lnTo>
                      <a:pt x="45" y="4"/>
                    </a:lnTo>
                    <a:lnTo>
                      <a:pt x="51" y="0"/>
                    </a:lnTo>
                    <a:lnTo>
                      <a:pt x="60" y="1"/>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5" name="Freeform 1565"/>
              <p:cNvSpPr>
                <a:spLocks/>
              </p:cNvSpPr>
              <p:nvPr/>
            </p:nvSpPr>
            <p:spPr bwMode="auto">
              <a:xfrm>
                <a:off x="4239" y="1548"/>
                <a:ext cx="27" cy="71"/>
              </a:xfrm>
              <a:custGeom>
                <a:avLst/>
                <a:gdLst>
                  <a:gd name="T0" fmla="*/ 35 w 55"/>
                  <a:gd name="T1" fmla="*/ 1 h 141"/>
                  <a:gd name="T2" fmla="*/ 32 w 55"/>
                  <a:gd name="T3" fmla="*/ 4 h 141"/>
                  <a:gd name="T4" fmla="*/ 29 w 55"/>
                  <a:gd name="T5" fmla="*/ 9 h 141"/>
                  <a:gd name="T6" fmla="*/ 21 w 55"/>
                  <a:gd name="T7" fmla="*/ 24 h 141"/>
                  <a:gd name="T8" fmla="*/ 14 w 55"/>
                  <a:gd name="T9" fmla="*/ 42 h 141"/>
                  <a:gd name="T10" fmla="*/ 8 w 55"/>
                  <a:gd name="T11" fmla="*/ 63 h 141"/>
                  <a:gd name="T12" fmla="*/ 3 w 55"/>
                  <a:gd name="T13" fmla="*/ 84 h 141"/>
                  <a:gd name="T14" fmla="*/ 0 w 55"/>
                  <a:gd name="T15" fmla="*/ 104 h 141"/>
                  <a:gd name="T16" fmla="*/ 0 w 55"/>
                  <a:gd name="T17" fmla="*/ 113 h 141"/>
                  <a:gd name="T18" fmla="*/ 0 w 55"/>
                  <a:gd name="T19" fmla="*/ 117 h 141"/>
                  <a:gd name="T20" fmla="*/ 2 w 55"/>
                  <a:gd name="T21" fmla="*/ 122 h 141"/>
                  <a:gd name="T22" fmla="*/ 3 w 55"/>
                  <a:gd name="T23" fmla="*/ 129 h 141"/>
                  <a:gd name="T24" fmla="*/ 6 w 55"/>
                  <a:gd name="T25" fmla="*/ 135 h 141"/>
                  <a:gd name="T26" fmla="*/ 11 w 55"/>
                  <a:gd name="T27" fmla="*/ 140 h 141"/>
                  <a:gd name="T28" fmla="*/ 14 w 55"/>
                  <a:gd name="T29" fmla="*/ 140 h 141"/>
                  <a:gd name="T30" fmla="*/ 17 w 55"/>
                  <a:gd name="T31" fmla="*/ 141 h 141"/>
                  <a:gd name="T32" fmla="*/ 18 w 55"/>
                  <a:gd name="T33" fmla="*/ 141 h 141"/>
                  <a:gd name="T34" fmla="*/ 21 w 55"/>
                  <a:gd name="T35" fmla="*/ 141 h 141"/>
                  <a:gd name="T36" fmla="*/ 28 w 55"/>
                  <a:gd name="T37" fmla="*/ 138 h 141"/>
                  <a:gd name="T38" fmla="*/ 34 w 55"/>
                  <a:gd name="T39" fmla="*/ 135 h 141"/>
                  <a:gd name="T40" fmla="*/ 38 w 55"/>
                  <a:gd name="T41" fmla="*/ 129 h 141"/>
                  <a:gd name="T42" fmla="*/ 43 w 55"/>
                  <a:gd name="T43" fmla="*/ 125 h 141"/>
                  <a:gd name="T44" fmla="*/ 44 w 55"/>
                  <a:gd name="T45" fmla="*/ 119 h 141"/>
                  <a:gd name="T46" fmla="*/ 50 w 55"/>
                  <a:gd name="T47" fmla="*/ 99 h 141"/>
                  <a:gd name="T48" fmla="*/ 52 w 55"/>
                  <a:gd name="T49" fmla="*/ 90 h 141"/>
                  <a:gd name="T50" fmla="*/ 53 w 55"/>
                  <a:gd name="T51" fmla="*/ 81 h 141"/>
                  <a:gd name="T52" fmla="*/ 55 w 55"/>
                  <a:gd name="T53" fmla="*/ 63 h 141"/>
                  <a:gd name="T54" fmla="*/ 53 w 55"/>
                  <a:gd name="T55" fmla="*/ 45 h 141"/>
                  <a:gd name="T56" fmla="*/ 52 w 55"/>
                  <a:gd name="T57" fmla="*/ 30 h 141"/>
                  <a:gd name="T58" fmla="*/ 50 w 55"/>
                  <a:gd name="T59" fmla="*/ 21 h 141"/>
                  <a:gd name="T60" fmla="*/ 47 w 55"/>
                  <a:gd name="T61" fmla="*/ 13 h 141"/>
                  <a:gd name="T62" fmla="*/ 46 w 55"/>
                  <a:gd name="T63" fmla="*/ 6 h 141"/>
                  <a:gd name="T64" fmla="*/ 43 w 55"/>
                  <a:gd name="T65" fmla="*/ 1 h 141"/>
                  <a:gd name="T66" fmla="*/ 41 w 55"/>
                  <a:gd name="T67" fmla="*/ 0 h 141"/>
                  <a:gd name="T68" fmla="*/ 40 w 55"/>
                  <a:gd name="T69" fmla="*/ 0 h 141"/>
                  <a:gd name="T70" fmla="*/ 37 w 55"/>
                  <a:gd name="T71" fmla="*/ 0 h 141"/>
                  <a:gd name="T72" fmla="*/ 35 w 55"/>
                  <a:gd name="T73" fmla="*/ 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141">
                    <a:moveTo>
                      <a:pt x="35" y="1"/>
                    </a:moveTo>
                    <a:lnTo>
                      <a:pt x="32" y="4"/>
                    </a:lnTo>
                    <a:lnTo>
                      <a:pt x="29" y="9"/>
                    </a:lnTo>
                    <a:lnTo>
                      <a:pt x="21" y="24"/>
                    </a:lnTo>
                    <a:lnTo>
                      <a:pt x="14" y="42"/>
                    </a:lnTo>
                    <a:lnTo>
                      <a:pt x="8" y="63"/>
                    </a:lnTo>
                    <a:lnTo>
                      <a:pt x="3" y="84"/>
                    </a:lnTo>
                    <a:lnTo>
                      <a:pt x="0" y="104"/>
                    </a:lnTo>
                    <a:lnTo>
                      <a:pt x="0" y="113"/>
                    </a:lnTo>
                    <a:lnTo>
                      <a:pt x="0" y="117"/>
                    </a:lnTo>
                    <a:lnTo>
                      <a:pt x="2" y="122"/>
                    </a:lnTo>
                    <a:lnTo>
                      <a:pt x="3" y="129"/>
                    </a:lnTo>
                    <a:lnTo>
                      <a:pt x="6" y="135"/>
                    </a:lnTo>
                    <a:lnTo>
                      <a:pt x="11" y="140"/>
                    </a:lnTo>
                    <a:lnTo>
                      <a:pt x="14" y="140"/>
                    </a:lnTo>
                    <a:lnTo>
                      <a:pt x="17" y="141"/>
                    </a:lnTo>
                    <a:lnTo>
                      <a:pt x="18" y="141"/>
                    </a:lnTo>
                    <a:lnTo>
                      <a:pt x="21" y="141"/>
                    </a:lnTo>
                    <a:lnTo>
                      <a:pt x="28" y="138"/>
                    </a:lnTo>
                    <a:lnTo>
                      <a:pt x="34" y="135"/>
                    </a:lnTo>
                    <a:lnTo>
                      <a:pt x="38" y="129"/>
                    </a:lnTo>
                    <a:lnTo>
                      <a:pt x="43" y="125"/>
                    </a:lnTo>
                    <a:lnTo>
                      <a:pt x="44" y="119"/>
                    </a:lnTo>
                    <a:lnTo>
                      <a:pt x="50" y="99"/>
                    </a:lnTo>
                    <a:lnTo>
                      <a:pt x="52" y="90"/>
                    </a:lnTo>
                    <a:lnTo>
                      <a:pt x="53" y="81"/>
                    </a:lnTo>
                    <a:lnTo>
                      <a:pt x="55" y="63"/>
                    </a:lnTo>
                    <a:lnTo>
                      <a:pt x="53" y="45"/>
                    </a:lnTo>
                    <a:lnTo>
                      <a:pt x="52" y="30"/>
                    </a:lnTo>
                    <a:lnTo>
                      <a:pt x="50" y="21"/>
                    </a:lnTo>
                    <a:lnTo>
                      <a:pt x="47" y="13"/>
                    </a:lnTo>
                    <a:lnTo>
                      <a:pt x="46" y="6"/>
                    </a:lnTo>
                    <a:lnTo>
                      <a:pt x="43" y="1"/>
                    </a:lnTo>
                    <a:lnTo>
                      <a:pt x="41" y="0"/>
                    </a:lnTo>
                    <a:lnTo>
                      <a:pt x="40" y="0"/>
                    </a:lnTo>
                    <a:lnTo>
                      <a:pt x="37" y="0"/>
                    </a:lnTo>
                    <a:lnTo>
                      <a:pt x="35" y="1"/>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6" name="Freeform 1566"/>
              <p:cNvSpPr>
                <a:spLocks/>
              </p:cNvSpPr>
              <p:nvPr/>
            </p:nvSpPr>
            <p:spPr bwMode="auto">
              <a:xfrm>
                <a:off x="4239" y="1653"/>
                <a:ext cx="32" cy="63"/>
              </a:xfrm>
              <a:custGeom>
                <a:avLst/>
                <a:gdLst>
                  <a:gd name="T0" fmla="*/ 10 w 63"/>
                  <a:gd name="T1" fmla="*/ 3 h 127"/>
                  <a:gd name="T2" fmla="*/ 7 w 63"/>
                  <a:gd name="T3" fmla="*/ 11 h 127"/>
                  <a:gd name="T4" fmla="*/ 4 w 63"/>
                  <a:gd name="T5" fmla="*/ 17 h 127"/>
                  <a:gd name="T6" fmla="*/ 3 w 63"/>
                  <a:gd name="T7" fmla="*/ 24 h 127"/>
                  <a:gd name="T8" fmla="*/ 1 w 63"/>
                  <a:gd name="T9" fmla="*/ 32 h 127"/>
                  <a:gd name="T10" fmla="*/ 0 w 63"/>
                  <a:gd name="T11" fmla="*/ 39 h 127"/>
                  <a:gd name="T12" fmla="*/ 0 w 63"/>
                  <a:gd name="T13" fmla="*/ 47 h 127"/>
                  <a:gd name="T14" fmla="*/ 1 w 63"/>
                  <a:gd name="T15" fmla="*/ 56 h 127"/>
                  <a:gd name="T16" fmla="*/ 1 w 63"/>
                  <a:gd name="T17" fmla="*/ 63 h 127"/>
                  <a:gd name="T18" fmla="*/ 6 w 63"/>
                  <a:gd name="T19" fmla="*/ 80 h 127"/>
                  <a:gd name="T20" fmla="*/ 7 w 63"/>
                  <a:gd name="T21" fmla="*/ 87 h 127"/>
                  <a:gd name="T22" fmla="*/ 10 w 63"/>
                  <a:gd name="T23" fmla="*/ 95 h 127"/>
                  <a:gd name="T24" fmla="*/ 16 w 63"/>
                  <a:gd name="T25" fmla="*/ 110 h 127"/>
                  <a:gd name="T26" fmla="*/ 21 w 63"/>
                  <a:gd name="T27" fmla="*/ 116 h 127"/>
                  <a:gd name="T28" fmla="*/ 24 w 63"/>
                  <a:gd name="T29" fmla="*/ 122 h 127"/>
                  <a:gd name="T30" fmla="*/ 27 w 63"/>
                  <a:gd name="T31" fmla="*/ 125 h 127"/>
                  <a:gd name="T32" fmla="*/ 29 w 63"/>
                  <a:gd name="T33" fmla="*/ 127 h 127"/>
                  <a:gd name="T34" fmla="*/ 35 w 63"/>
                  <a:gd name="T35" fmla="*/ 127 h 127"/>
                  <a:gd name="T36" fmla="*/ 38 w 63"/>
                  <a:gd name="T37" fmla="*/ 125 h 127"/>
                  <a:gd name="T38" fmla="*/ 41 w 63"/>
                  <a:gd name="T39" fmla="*/ 124 h 127"/>
                  <a:gd name="T40" fmla="*/ 45 w 63"/>
                  <a:gd name="T41" fmla="*/ 119 h 127"/>
                  <a:gd name="T42" fmla="*/ 51 w 63"/>
                  <a:gd name="T43" fmla="*/ 113 h 127"/>
                  <a:gd name="T44" fmla="*/ 54 w 63"/>
                  <a:gd name="T45" fmla="*/ 109 h 127"/>
                  <a:gd name="T46" fmla="*/ 56 w 63"/>
                  <a:gd name="T47" fmla="*/ 106 h 127"/>
                  <a:gd name="T48" fmla="*/ 59 w 63"/>
                  <a:gd name="T49" fmla="*/ 96 h 127"/>
                  <a:gd name="T50" fmla="*/ 62 w 63"/>
                  <a:gd name="T51" fmla="*/ 87 h 127"/>
                  <a:gd name="T52" fmla="*/ 63 w 63"/>
                  <a:gd name="T53" fmla="*/ 78 h 127"/>
                  <a:gd name="T54" fmla="*/ 63 w 63"/>
                  <a:gd name="T55" fmla="*/ 69 h 127"/>
                  <a:gd name="T56" fmla="*/ 62 w 63"/>
                  <a:gd name="T57" fmla="*/ 51 h 127"/>
                  <a:gd name="T58" fmla="*/ 60 w 63"/>
                  <a:gd name="T59" fmla="*/ 41 h 127"/>
                  <a:gd name="T60" fmla="*/ 59 w 63"/>
                  <a:gd name="T61" fmla="*/ 32 h 127"/>
                  <a:gd name="T62" fmla="*/ 56 w 63"/>
                  <a:gd name="T63" fmla="*/ 24 h 127"/>
                  <a:gd name="T64" fmla="*/ 53 w 63"/>
                  <a:gd name="T65" fmla="*/ 20 h 127"/>
                  <a:gd name="T66" fmla="*/ 51 w 63"/>
                  <a:gd name="T67" fmla="*/ 17 h 127"/>
                  <a:gd name="T68" fmla="*/ 45 w 63"/>
                  <a:gd name="T69" fmla="*/ 11 h 127"/>
                  <a:gd name="T70" fmla="*/ 39 w 63"/>
                  <a:gd name="T71" fmla="*/ 5 h 127"/>
                  <a:gd name="T72" fmla="*/ 32 w 63"/>
                  <a:gd name="T73" fmla="*/ 2 h 127"/>
                  <a:gd name="T74" fmla="*/ 27 w 63"/>
                  <a:gd name="T75" fmla="*/ 0 h 127"/>
                  <a:gd name="T76" fmla="*/ 22 w 63"/>
                  <a:gd name="T77" fmla="*/ 0 h 127"/>
                  <a:gd name="T78" fmla="*/ 21 w 63"/>
                  <a:gd name="T79" fmla="*/ 0 h 127"/>
                  <a:gd name="T80" fmla="*/ 18 w 63"/>
                  <a:gd name="T81" fmla="*/ 2 h 127"/>
                  <a:gd name="T82" fmla="*/ 13 w 63"/>
                  <a:gd name="T83" fmla="*/ 2 h 127"/>
                  <a:gd name="T84" fmla="*/ 10 w 63"/>
                  <a:gd name="T85"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127">
                    <a:moveTo>
                      <a:pt x="10" y="3"/>
                    </a:moveTo>
                    <a:lnTo>
                      <a:pt x="7" y="11"/>
                    </a:lnTo>
                    <a:lnTo>
                      <a:pt x="4" y="17"/>
                    </a:lnTo>
                    <a:lnTo>
                      <a:pt x="3" y="24"/>
                    </a:lnTo>
                    <a:lnTo>
                      <a:pt x="1" y="32"/>
                    </a:lnTo>
                    <a:lnTo>
                      <a:pt x="0" y="39"/>
                    </a:lnTo>
                    <a:lnTo>
                      <a:pt x="0" y="47"/>
                    </a:lnTo>
                    <a:lnTo>
                      <a:pt x="1" y="56"/>
                    </a:lnTo>
                    <a:lnTo>
                      <a:pt x="1" y="63"/>
                    </a:lnTo>
                    <a:lnTo>
                      <a:pt x="6" y="80"/>
                    </a:lnTo>
                    <a:lnTo>
                      <a:pt x="7" y="87"/>
                    </a:lnTo>
                    <a:lnTo>
                      <a:pt x="10" y="95"/>
                    </a:lnTo>
                    <a:lnTo>
                      <a:pt x="16" y="110"/>
                    </a:lnTo>
                    <a:lnTo>
                      <a:pt x="21" y="116"/>
                    </a:lnTo>
                    <a:lnTo>
                      <a:pt x="24" y="122"/>
                    </a:lnTo>
                    <a:lnTo>
                      <a:pt x="27" y="125"/>
                    </a:lnTo>
                    <a:lnTo>
                      <a:pt x="29" y="127"/>
                    </a:lnTo>
                    <a:lnTo>
                      <a:pt x="35" y="127"/>
                    </a:lnTo>
                    <a:lnTo>
                      <a:pt x="38" y="125"/>
                    </a:lnTo>
                    <a:lnTo>
                      <a:pt x="41" y="124"/>
                    </a:lnTo>
                    <a:lnTo>
                      <a:pt x="45" y="119"/>
                    </a:lnTo>
                    <a:lnTo>
                      <a:pt x="51" y="113"/>
                    </a:lnTo>
                    <a:lnTo>
                      <a:pt x="54" y="109"/>
                    </a:lnTo>
                    <a:lnTo>
                      <a:pt x="56" y="106"/>
                    </a:lnTo>
                    <a:lnTo>
                      <a:pt x="59" y="96"/>
                    </a:lnTo>
                    <a:lnTo>
                      <a:pt x="62" y="87"/>
                    </a:lnTo>
                    <a:lnTo>
                      <a:pt x="63" y="78"/>
                    </a:lnTo>
                    <a:lnTo>
                      <a:pt x="63" y="69"/>
                    </a:lnTo>
                    <a:lnTo>
                      <a:pt x="62" y="51"/>
                    </a:lnTo>
                    <a:lnTo>
                      <a:pt x="60" y="41"/>
                    </a:lnTo>
                    <a:lnTo>
                      <a:pt x="59" y="32"/>
                    </a:lnTo>
                    <a:lnTo>
                      <a:pt x="56" y="24"/>
                    </a:lnTo>
                    <a:lnTo>
                      <a:pt x="53" y="20"/>
                    </a:lnTo>
                    <a:lnTo>
                      <a:pt x="51" y="17"/>
                    </a:lnTo>
                    <a:lnTo>
                      <a:pt x="45" y="11"/>
                    </a:lnTo>
                    <a:lnTo>
                      <a:pt x="39" y="5"/>
                    </a:lnTo>
                    <a:lnTo>
                      <a:pt x="32" y="2"/>
                    </a:lnTo>
                    <a:lnTo>
                      <a:pt x="27" y="0"/>
                    </a:lnTo>
                    <a:lnTo>
                      <a:pt x="22" y="0"/>
                    </a:lnTo>
                    <a:lnTo>
                      <a:pt x="21" y="0"/>
                    </a:lnTo>
                    <a:lnTo>
                      <a:pt x="18" y="2"/>
                    </a:lnTo>
                    <a:lnTo>
                      <a:pt x="13" y="2"/>
                    </a:lnTo>
                    <a:lnTo>
                      <a:pt x="10" y="3"/>
                    </a:lnTo>
                    <a:close/>
                  </a:path>
                </a:pathLst>
              </a:custGeom>
              <a:solidFill>
                <a:srgbClr val="9311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7" name="Freeform 1567"/>
              <p:cNvSpPr>
                <a:spLocks/>
              </p:cNvSpPr>
              <p:nvPr/>
            </p:nvSpPr>
            <p:spPr bwMode="auto">
              <a:xfrm>
                <a:off x="4341" y="1602"/>
                <a:ext cx="20" cy="17"/>
              </a:xfrm>
              <a:custGeom>
                <a:avLst/>
                <a:gdLst>
                  <a:gd name="T0" fmla="*/ 0 w 41"/>
                  <a:gd name="T1" fmla="*/ 24 h 35"/>
                  <a:gd name="T2" fmla="*/ 9 w 41"/>
                  <a:gd name="T3" fmla="*/ 20 h 35"/>
                  <a:gd name="T4" fmla="*/ 18 w 41"/>
                  <a:gd name="T5" fmla="*/ 15 h 35"/>
                  <a:gd name="T6" fmla="*/ 26 w 41"/>
                  <a:gd name="T7" fmla="*/ 8 h 35"/>
                  <a:gd name="T8" fmla="*/ 33 w 41"/>
                  <a:gd name="T9" fmla="*/ 0 h 35"/>
                  <a:gd name="T10" fmla="*/ 41 w 41"/>
                  <a:gd name="T11" fmla="*/ 8 h 35"/>
                  <a:gd name="T12" fmla="*/ 33 w 41"/>
                  <a:gd name="T13" fmla="*/ 17 h 35"/>
                  <a:gd name="T14" fmla="*/ 24 w 41"/>
                  <a:gd name="T15" fmla="*/ 24 h 35"/>
                  <a:gd name="T16" fmla="*/ 15 w 41"/>
                  <a:gd name="T17" fmla="*/ 30 h 35"/>
                  <a:gd name="T18" fmla="*/ 5 w 41"/>
                  <a:gd name="T19" fmla="*/ 35 h 35"/>
                  <a:gd name="T20" fmla="*/ 0 w 41"/>
                  <a:gd name="T21"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5">
                    <a:moveTo>
                      <a:pt x="0" y="24"/>
                    </a:moveTo>
                    <a:lnTo>
                      <a:pt x="9" y="20"/>
                    </a:lnTo>
                    <a:lnTo>
                      <a:pt x="18" y="15"/>
                    </a:lnTo>
                    <a:lnTo>
                      <a:pt x="26" y="8"/>
                    </a:lnTo>
                    <a:lnTo>
                      <a:pt x="33" y="0"/>
                    </a:lnTo>
                    <a:lnTo>
                      <a:pt x="41" y="8"/>
                    </a:lnTo>
                    <a:lnTo>
                      <a:pt x="33" y="17"/>
                    </a:lnTo>
                    <a:lnTo>
                      <a:pt x="24" y="24"/>
                    </a:lnTo>
                    <a:lnTo>
                      <a:pt x="15" y="30"/>
                    </a:lnTo>
                    <a:lnTo>
                      <a:pt x="5" y="35"/>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8" name="Freeform 1568"/>
              <p:cNvSpPr>
                <a:spLocks/>
              </p:cNvSpPr>
              <p:nvPr/>
            </p:nvSpPr>
            <p:spPr bwMode="auto">
              <a:xfrm>
                <a:off x="4357" y="1530"/>
                <a:ext cx="18" cy="75"/>
              </a:xfrm>
              <a:custGeom>
                <a:avLst/>
                <a:gdLst>
                  <a:gd name="T0" fmla="*/ 0 w 35"/>
                  <a:gd name="T1" fmla="*/ 144 h 150"/>
                  <a:gd name="T2" fmla="*/ 5 w 35"/>
                  <a:gd name="T3" fmla="*/ 137 h 150"/>
                  <a:gd name="T4" fmla="*/ 9 w 35"/>
                  <a:gd name="T5" fmla="*/ 128 h 150"/>
                  <a:gd name="T6" fmla="*/ 12 w 35"/>
                  <a:gd name="T7" fmla="*/ 120 h 150"/>
                  <a:gd name="T8" fmla="*/ 15 w 35"/>
                  <a:gd name="T9" fmla="*/ 111 h 150"/>
                  <a:gd name="T10" fmla="*/ 18 w 35"/>
                  <a:gd name="T11" fmla="*/ 103 h 150"/>
                  <a:gd name="T12" fmla="*/ 21 w 35"/>
                  <a:gd name="T13" fmla="*/ 94 h 150"/>
                  <a:gd name="T14" fmla="*/ 24 w 35"/>
                  <a:gd name="T15" fmla="*/ 76 h 150"/>
                  <a:gd name="T16" fmla="*/ 24 w 35"/>
                  <a:gd name="T17" fmla="*/ 57 h 150"/>
                  <a:gd name="T18" fmla="*/ 24 w 35"/>
                  <a:gd name="T19" fmla="*/ 39 h 150"/>
                  <a:gd name="T20" fmla="*/ 24 w 35"/>
                  <a:gd name="T21" fmla="*/ 21 h 150"/>
                  <a:gd name="T22" fmla="*/ 21 w 35"/>
                  <a:gd name="T23" fmla="*/ 1 h 150"/>
                  <a:gd name="T24" fmla="*/ 32 w 35"/>
                  <a:gd name="T25" fmla="*/ 0 h 150"/>
                  <a:gd name="T26" fmla="*/ 35 w 35"/>
                  <a:gd name="T27" fmla="*/ 19 h 150"/>
                  <a:gd name="T28" fmla="*/ 35 w 35"/>
                  <a:gd name="T29" fmla="*/ 39 h 150"/>
                  <a:gd name="T30" fmla="*/ 35 w 35"/>
                  <a:gd name="T31" fmla="*/ 58 h 150"/>
                  <a:gd name="T32" fmla="*/ 35 w 35"/>
                  <a:gd name="T33" fmla="*/ 78 h 150"/>
                  <a:gd name="T34" fmla="*/ 32 w 35"/>
                  <a:gd name="T35" fmla="*/ 96 h 150"/>
                  <a:gd name="T36" fmla="*/ 29 w 35"/>
                  <a:gd name="T37" fmla="*/ 107 h 150"/>
                  <a:gd name="T38" fmla="*/ 26 w 35"/>
                  <a:gd name="T39" fmla="*/ 116 h 150"/>
                  <a:gd name="T40" fmla="*/ 23 w 35"/>
                  <a:gd name="T41" fmla="*/ 125 h 150"/>
                  <a:gd name="T42" fmla="*/ 18 w 35"/>
                  <a:gd name="T43" fmla="*/ 134 h 150"/>
                  <a:gd name="T44" fmla="*/ 14 w 35"/>
                  <a:gd name="T45" fmla="*/ 143 h 150"/>
                  <a:gd name="T46" fmla="*/ 9 w 35"/>
                  <a:gd name="T47" fmla="*/ 150 h 150"/>
                  <a:gd name="T48" fmla="*/ 0 w 35"/>
                  <a:gd name="T49"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50">
                    <a:moveTo>
                      <a:pt x="0" y="144"/>
                    </a:moveTo>
                    <a:lnTo>
                      <a:pt x="5" y="137"/>
                    </a:lnTo>
                    <a:lnTo>
                      <a:pt x="9" y="128"/>
                    </a:lnTo>
                    <a:lnTo>
                      <a:pt x="12" y="120"/>
                    </a:lnTo>
                    <a:lnTo>
                      <a:pt x="15" y="111"/>
                    </a:lnTo>
                    <a:lnTo>
                      <a:pt x="18" y="103"/>
                    </a:lnTo>
                    <a:lnTo>
                      <a:pt x="21" y="94"/>
                    </a:lnTo>
                    <a:lnTo>
                      <a:pt x="24" y="76"/>
                    </a:lnTo>
                    <a:lnTo>
                      <a:pt x="24" y="57"/>
                    </a:lnTo>
                    <a:lnTo>
                      <a:pt x="24" y="39"/>
                    </a:lnTo>
                    <a:lnTo>
                      <a:pt x="24" y="21"/>
                    </a:lnTo>
                    <a:lnTo>
                      <a:pt x="21" y="1"/>
                    </a:lnTo>
                    <a:lnTo>
                      <a:pt x="32" y="0"/>
                    </a:lnTo>
                    <a:lnTo>
                      <a:pt x="35" y="19"/>
                    </a:lnTo>
                    <a:lnTo>
                      <a:pt x="35" y="39"/>
                    </a:lnTo>
                    <a:lnTo>
                      <a:pt x="35" y="58"/>
                    </a:lnTo>
                    <a:lnTo>
                      <a:pt x="35" y="78"/>
                    </a:lnTo>
                    <a:lnTo>
                      <a:pt x="32" y="96"/>
                    </a:lnTo>
                    <a:lnTo>
                      <a:pt x="29" y="107"/>
                    </a:lnTo>
                    <a:lnTo>
                      <a:pt x="26" y="116"/>
                    </a:lnTo>
                    <a:lnTo>
                      <a:pt x="23" y="125"/>
                    </a:lnTo>
                    <a:lnTo>
                      <a:pt x="18" y="134"/>
                    </a:lnTo>
                    <a:lnTo>
                      <a:pt x="14" y="143"/>
                    </a:lnTo>
                    <a:lnTo>
                      <a:pt x="9" y="150"/>
                    </a:lnTo>
                    <a:lnTo>
                      <a:pt x="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89" name="Freeform 1569"/>
              <p:cNvSpPr>
                <a:spLocks/>
              </p:cNvSpPr>
              <p:nvPr/>
            </p:nvSpPr>
            <p:spPr bwMode="auto">
              <a:xfrm>
                <a:off x="4357" y="1602"/>
                <a:ext cx="5" cy="4"/>
              </a:xfrm>
              <a:custGeom>
                <a:avLst/>
                <a:gdLst>
                  <a:gd name="T0" fmla="*/ 8 w 9"/>
                  <a:gd name="T1" fmla="*/ 8 h 8"/>
                  <a:gd name="T2" fmla="*/ 9 w 9"/>
                  <a:gd name="T3" fmla="*/ 6 h 8"/>
                  <a:gd name="T4" fmla="*/ 0 w 9"/>
                  <a:gd name="T5" fmla="*/ 0 h 8"/>
                  <a:gd name="T6" fmla="*/ 8 w 9"/>
                  <a:gd name="T7" fmla="*/ 8 h 8"/>
                </a:gdLst>
                <a:ahLst/>
                <a:cxnLst>
                  <a:cxn ang="0">
                    <a:pos x="T0" y="T1"/>
                  </a:cxn>
                  <a:cxn ang="0">
                    <a:pos x="T2" y="T3"/>
                  </a:cxn>
                  <a:cxn ang="0">
                    <a:pos x="T4" y="T5"/>
                  </a:cxn>
                  <a:cxn ang="0">
                    <a:pos x="T6" y="T7"/>
                  </a:cxn>
                </a:cxnLst>
                <a:rect l="0" t="0" r="r" b="b"/>
                <a:pathLst>
                  <a:path w="9" h="8">
                    <a:moveTo>
                      <a:pt x="8" y="8"/>
                    </a:moveTo>
                    <a:lnTo>
                      <a:pt x="9" y="6"/>
                    </a:lnTo>
                    <a:lnTo>
                      <a:pt x="0" y="0"/>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0" name="Freeform 1570"/>
              <p:cNvSpPr>
                <a:spLocks/>
              </p:cNvSpPr>
              <p:nvPr/>
            </p:nvSpPr>
            <p:spPr bwMode="auto">
              <a:xfrm>
                <a:off x="4366" y="1523"/>
                <a:ext cx="7" cy="8"/>
              </a:xfrm>
              <a:custGeom>
                <a:avLst/>
                <a:gdLst>
                  <a:gd name="T0" fmla="*/ 3 w 14"/>
                  <a:gd name="T1" fmla="*/ 17 h 17"/>
                  <a:gd name="T2" fmla="*/ 3 w 14"/>
                  <a:gd name="T3" fmla="*/ 14 h 17"/>
                  <a:gd name="T4" fmla="*/ 2 w 14"/>
                  <a:gd name="T5" fmla="*/ 12 h 17"/>
                  <a:gd name="T6" fmla="*/ 2 w 14"/>
                  <a:gd name="T7" fmla="*/ 11 h 17"/>
                  <a:gd name="T8" fmla="*/ 0 w 14"/>
                  <a:gd name="T9" fmla="*/ 11 h 17"/>
                  <a:gd name="T10" fmla="*/ 3 w 14"/>
                  <a:gd name="T11" fmla="*/ 0 h 17"/>
                  <a:gd name="T12" fmla="*/ 6 w 14"/>
                  <a:gd name="T13" fmla="*/ 2 h 17"/>
                  <a:gd name="T14" fmla="*/ 11 w 14"/>
                  <a:gd name="T15" fmla="*/ 5 h 17"/>
                  <a:gd name="T16" fmla="*/ 14 w 14"/>
                  <a:gd name="T17" fmla="*/ 9 h 17"/>
                  <a:gd name="T18" fmla="*/ 14 w 14"/>
                  <a:gd name="T19" fmla="*/ 14 h 17"/>
                  <a:gd name="T20" fmla="*/ 3 w 1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3" y="17"/>
                    </a:moveTo>
                    <a:lnTo>
                      <a:pt x="3" y="14"/>
                    </a:lnTo>
                    <a:lnTo>
                      <a:pt x="2" y="12"/>
                    </a:lnTo>
                    <a:lnTo>
                      <a:pt x="2" y="11"/>
                    </a:lnTo>
                    <a:lnTo>
                      <a:pt x="0" y="11"/>
                    </a:lnTo>
                    <a:lnTo>
                      <a:pt x="3" y="0"/>
                    </a:lnTo>
                    <a:lnTo>
                      <a:pt x="6" y="2"/>
                    </a:lnTo>
                    <a:lnTo>
                      <a:pt x="11" y="5"/>
                    </a:lnTo>
                    <a:lnTo>
                      <a:pt x="14" y="9"/>
                    </a:lnTo>
                    <a:lnTo>
                      <a:pt x="14" y="14"/>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1" name="Freeform 1571"/>
              <p:cNvSpPr>
                <a:spLocks/>
              </p:cNvSpPr>
              <p:nvPr/>
            </p:nvSpPr>
            <p:spPr bwMode="auto">
              <a:xfrm>
                <a:off x="4368" y="1530"/>
                <a:ext cx="5" cy="1"/>
              </a:xfrm>
              <a:custGeom>
                <a:avLst/>
                <a:gdLst>
                  <a:gd name="T0" fmla="*/ 11 w 11"/>
                  <a:gd name="T1" fmla="*/ 0 h 3"/>
                  <a:gd name="T2" fmla="*/ 0 w 11"/>
                  <a:gd name="T3" fmla="*/ 3 h 3"/>
                  <a:gd name="T4" fmla="*/ 0 w 11"/>
                  <a:gd name="T5" fmla="*/ 1 h 3"/>
                  <a:gd name="T6" fmla="*/ 11 w 11"/>
                  <a:gd name="T7" fmla="*/ 0 h 3"/>
                </a:gdLst>
                <a:ahLst/>
                <a:cxnLst>
                  <a:cxn ang="0">
                    <a:pos x="T0" y="T1"/>
                  </a:cxn>
                  <a:cxn ang="0">
                    <a:pos x="T2" y="T3"/>
                  </a:cxn>
                  <a:cxn ang="0">
                    <a:pos x="T4" y="T5"/>
                  </a:cxn>
                  <a:cxn ang="0">
                    <a:pos x="T6" y="T7"/>
                  </a:cxn>
                </a:cxnLst>
                <a:rect l="0" t="0" r="r" b="b"/>
                <a:pathLst>
                  <a:path w="11" h="3">
                    <a:moveTo>
                      <a:pt x="11" y="0"/>
                    </a:moveTo>
                    <a:lnTo>
                      <a:pt x="0" y="3"/>
                    </a:lnTo>
                    <a:lnTo>
                      <a:pt x="0"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2" name="Oval 1572"/>
              <p:cNvSpPr>
                <a:spLocks noChangeArrowheads="1"/>
              </p:cNvSpPr>
              <p:nvPr/>
            </p:nvSpPr>
            <p:spPr bwMode="auto">
              <a:xfrm>
                <a:off x="4364" y="1523"/>
                <a:ext cx="6"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3" name="Oval 1573"/>
              <p:cNvSpPr>
                <a:spLocks noChangeArrowheads="1"/>
              </p:cNvSpPr>
              <p:nvPr/>
            </p:nvSpPr>
            <p:spPr bwMode="auto">
              <a:xfrm>
                <a:off x="4339" y="1614"/>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4" name="Freeform 1574"/>
              <p:cNvSpPr>
                <a:spLocks/>
              </p:cNvSpPr>
              <p:nvPr/>
            </p:nvSpPr>
            <p:spPr bwMode="auto">
              <a:xfrm>
                <a:off x="4327" y="1644"/>
                <a:ext cx="41" cy="81"/>
              </a:xfrm>
              <a:custGeom>
                <a:avLst/>
                <a:gdLst>
                  <a:gd name="T0" fmla="*/ 0 w 83"/>
                  <a:gd name="T1" fmla="*/ 152 h 163"/>
                  <a:gd name="T2" fmla="*/ 12 w 83"/>
                  <a:gd name="T3" fmla="*/ 151 h 163"/>
                  <a:gd name="T4" fmla="*/ 17 w 83"/>
                  <a:gd name="T5" fmla="*/ 149 h 163"/>
                  <a:gd name="T6" fmla="*/ 21 w 83"/>
                  <a:gd name="T7" fmla="*/ 148 h 163"/>
                  <a:gd name="T8" fmla="*/ 30 w 83"/>
                  <a:gd name="T9" fmla="*/ 143 h 163"/>
                  <a:gd name="T10" fmla="*/ 38 w 83"/>
                  <a:gd name="T11" fmla="*/ 137 h 163"/>
                  <a:gd name="T12" fmla="*/ 45 w 83"/>
                  <a:gd name="T13" fmla="*/ 128 h 163"/>
                  <a:gd name="T14" fmla="*/ 51 w 83"/>
                  <a:gd name="T15" fmla="*/ 119 h 163"/>
                  <a:gd name="T16" fmla="*/ 57 w 83"/>
                  <a:gd name="T17" fmla="*/ 110 h 163"/>
                  <a:gd name="T18" fmla="*/ 62 w 83"/>
                  <a:gd name="T19" fmla="*/ 98 h 163"/>
                  <a:gd name="T20" fmla="*/ 65 w 83"/>
                  <a:gd name="T21" fmla="*/ 87 h 163"/>
                  <a:gd name="T22" fmla="*/ 68 w 83"/>
                  <a:gd name="T23" fmla="*/ 75 h 163"/>
                  <a:gd name="T24" fmla="*/ 71 w 83"/>
                  <a:gd name="T25" fmla="*/ 62 h 163"/>
                  <a:gd name="T26" fmla="*/ 72 w 83"/>
                  <a:gd name="T27" fmla="*/ 50 h 163"/>
                  <a:gd name="T28" fmla="*/ 72 w 83"/>
                  <a:gd name="T29" fmla="*/ 38 h 163"/>
                  <a:gd name="T30" fmla="*/ 72 w 83"/>
                  <a:gd name="T31" fmla="*/ 26 h 163"/>
                  <a:gd name="T32" fmla="*/ 72 w 83"/>
                  <a:gd name="T33" fmla="*/ 14 h 163"/>
                  <a:gd name="T34" fmla="*/ 71 w 83"/>
                  <a:gd name="T35" fmla="*/ 2 h 163"/>
                  <a:gd name="T36" fmla="*/ 81 w 83"/>
                  <a:gd name="T37" fmla="*/ 0 h 163"/>
                  <a:gd name="T38" fmla="*/ 83 w 83"/>
                  <a:gd name="T39" fmla="*/ 12 h 163"/>
                  <a:gd name="T40" fmla="*/ 83 w 83"/>
                  <a:gd name="T41" fmla="*/ 26 h 163"/>
                  <a:gd name="T42" fmla="*/ 83 w 83"/>
                  <a:gd name="T43" fmla="*/ 38 h 163"/>
                  <a:gd name="T44" fmla="*/ 83 w 83"/>
                  <a:gd name="T45" fmla="*/ 51 h 163"/>
                  <a:gd name="T46" fmla="*/ 81 w 83"/>
                  <a:gd name="T47" fmla="*/ 65 h 163"/>
                  <a:gd name="T48" fmla="*/ 78 w 83"/>
                  <a:gd name="T49" fmla="*/ 77 h 163"/>
                  <a:gd name="T50" fmla="*/ 75 w 83"/>
                  <a:gd name="T51" fmla="*/ 90 h 163"/>
                  <a:gd name="T52" fmla="*/ 72 w 83"/>
                  <a:gd name="T53" fmla="*/ 102 h 163"/>
                  <a:gd name="T54" fmla="*/ 66 w 83"/>
                  <a:gd name="T55" fmla="*/ 114 h 163"/>
                  <a:gd name="T56" fmla="*/ 60 w 83"/>
                  <a:gd name="T57" fmla="*/ 125 h 163"/>
                  <a:gd name="T58" fmla="*/ 54 w 83"/>
                  <a:gd name="T59" fmla="*/ 136 h 163"/>
                  <a:gd name="T60" fmla="*/ 45 w 83"/>
                  <a:gd name="T61" fmla="*/ 145 h 163"/>
                  <a:gd name="T62" fmla="*/ 36 w 83"/>
                  <a:gd name="T63" fmla="*/ 152 h 163"/>
                  <a:gd name="T64" fmla="*/ 26 w 83"/>
                  <a:gd name="T65" fmla="*/ 157 h 163"/>
                  <a:gd name="T66" fmla="*/ 20 w 83"/>
                  <a:gd name="T67" fmla="*/ 160 h 163"/>
                  <a:gd name="T68" fmla="*/ 14 w 83"/>
                  <a:gd name="T69" fmla="*/ 161 h 163"/>
                  <a:gd name="T70" fmla="*/ 0 w 83"/>
                  <a:gd name="T71" fmla="*/ 163 h 163"/>
                  <a:gd name="T72" fmla="*/ 0 w 83"/>
                  <a:gd name="T73" fmla="*/ 15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163">
                    <a:moveTo>
                      <a:pt x="0" y="152"/>
                    </a:moveTo>
                    <a:lnTo>
                      <a:pt x="12" y="151"/>
                    </a:lnTo>
                    <a:lnTo>
                      <a:pt x="17" y="149"/>
                    </a:lnTo>
                    <a:lnTo>
                      <a:pt x="21" y="148"/>
                    </a:lnTo>
                    <a:lnTo>
                      <a:pt x="30" y="143"/>
                    </a:lnTo>
                    <a:lnTo>
                      <a:pt x="38" y="137"/>
                    </a:lnTo>
                    <a:lnTo>
                      <a:pt x="45" y="128"/>
                    </a:lnTo>
                    <a:lnTo>
                      <a:pt x="51" y="119"/>
                    </a:lnTo>
                    <a:lnTo>
                      <a:pt x="57" y="110"/>
                    </a:lnTo>
                    <a:lnTo>
                      <a:pt x="62" y="98"/>
                    </a:lnTo>
                    <a:lnTo>
                      <a:pt x="65" y="87"/>
                    </a:lnTo>
                    <a:lnTo>
                      <a:pt x="68" y="75"/>
                    </a:lnTo>
                    <a:lnTo>
                      <a:pt x="71" y="62"/>
                    </a:lnTo>
                    <a:lnTo>
                      <a:pt x="72" y="50"/>
                    </a:lnTo>
                    <a:lnTo>
                      <a:pt x="72" y="38"/>
                    </a:lnTo>
                    <a:lnTo>
                      <a:pt x="72" y="26"/>
                    </a:lnTo>
                    <a:lnTo>
                      <a:pt x="72" y="14"/>
                    </a:lnTo>
                    <a:lnTo>
                      <a:pt x="71" y="2"/>
                    </a:lnTo>
                    <a:lnTo>
                      <a:pt x="81" y="0"/>
                    </a:lnTo>
                    <a:lnTo>
                      <a:pt x="83" y="12"/>
                    </a:lnTo>
                    <a:lnTo>
                      <a:pt x="83" y="26"/>
                    </a:lnTo>
                    <a:lnTo>
                      <a:pt x="83" y="38"/>
                    </a:lnTo>
                    <a:lnTo>
                      <a:pt x="83" y="51"/>
                    </a:lnTo>
                    <a:lnTo>
                      <a:pt x="81" y="65"/>
                    </a:lnTo>
                    <a:lnTo>
                      <a:pt x="78" y="77"/>
                    </a:lnTo>
                    <a:lnTo>
                      <a:pt x="75" y="90"/>
                    </a:lnTo>
                    <a:lnTo>
                      <a:pt x="72" y="102"/>
                    </a:lnTo>
                    <a:lnTo>
                      <a:pt x="66" y="114"/>
                    </a:lnTo>
                    <a:lnTo>
                      <a:pt x="60" y="125"/>
                    </a:lnTo>
                    <a:lnTo>
                      <a:pt x="54" y="136"/>
                    </a:lnTo>
                    <a:lnTo>
                      <a:pt x="45" y="145"/>
                    </a:lnTo>
                    <a:lnTo>
                      <a:pt x="36" y="152"/>
                    </a:lnTo>
                    <a:lnTo>
                      <a:pt x="26" y="157"/>
                    </a:lnTo>
                    <a:lnTo>
                      <a:pt x="20" y="160"/>
                    </a:lnTo>
                    <a:lnTo>
                      <a:pt x="14" y="161"/>
                    </a:lnTo>
                    <a:lnTo>
                      <a:pt x="0" y="163"/>
                    </a:lnTo>
                    <a:lnTo>
                      <a:pt x="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5" name="Freeform 1575"/>
              <p:cNvSpPr>
                <a:spLocks/>
              </p:cNvSpPr>
              <p:nvPr/>
            </p:nvSpPr>
            <p:spPr bwMode="auto">
              <a:xfrm>
                <a:off x="4343" y="1614"/>
                <a:ext cx="25" cy="31"/>
              </a:xfrm>
              <a:custGeom>
                <a:avLst/>
                <a:gdLst>
                  <a:gd name="T0" fmla="*/ 39 w 49"/>
                  <a:gd name="T1" fmla="*/ 62 h 62"/>
                  <a:gd name="T2" fmla="*/ 37 w 49"/>
                  <a:gd name="T3" fmla="*/ 53 h 62"/>
                  <a:gd name="T4" fmla="*/ 34 w 49"/>
                  <a:gd name="T5" fmla="*/ 44 h 62"/>
                  <a:gd name="T6" fmla="*/ 31 w 49"/>
                  <a:gd name="T7" fmla="*/ 35 h 62"/>
                  <a:gd name="T8" fmla="*/ 27 w 49"/>
                  <a:gd name="T9" fmla="*/ 26 h 62"/>
                  <a:gd name="T10" fmla="*/ 22 w 49"/>
                  <a:gd name="T11" fmla="*/ 18 h 62"/>
                  <a:gd name="T12" fmla="*/ 15 w 49"/>
                  <a:gd name="T13" fmla="*/ 12 h 62"/>
                  <a:gd name="T14" fmla="*/ 13 w 49"/>
                  <a:gd name="T15" fmla="*/ 12 h 62"/>
                  <a:gd name="T16" fmla="*/ 10 w 49"/>
                  <a:gd name="T17" fmla="*/ 11 h 62"/>
                  <a:gd name="T18" fmla="*/ 7 w 49"/>
                  <a:gd name="T19" fmla="*/ 11 h 62"/>
                  <a:gd name="T20" fmla="*/ 3 w 49"/>
                  <a:gd name="T21" fmla="*/ 11 h 62"/>
                  <a:gd name="T22" fmla="*/ 0 w 49"/>
                  <a:gd name="T23" fmla="*/ 0 h 62"/>
                  <a:gd name="T24" fmla="*/ 6 w 49"/>
                  <a:gd name="T25" fmla="*/ 0 h 62"/>
                  <a:gd name="T26" fmla="*/ 12 w 49"/>
                  <a:gd name="T27" fmla="*/ 0 h 62"/>
                  <a:gd name="T28" fmla="*/ 16 w 49"/>
                  <a:gd name="T29" fmla="*/ 2 h 62"/>
                  <a:gd name="T30" fmla="*/ 22 w 49"/>
                  <a:gd name="T31" fmla="*/ 5 h 62"/>
                  <a:gd name="T32" fmla="*/ 30 w 49"/>
                  <a:gd name="T33" fmla="*/ 11 h 62"/>
                  <a:gd name="T34" fmla="*/ 36 w 49"/>
                  <a:gd name="T35" fmla="*/ 20 h 62"/>
                  <a:gd name="T36" fmla="*/ 42 w 49"/>
                  <a:gd name="T37" fmla="*/ 30 h 62"/>
                  <a:gd name="T38" fmla="*/ 45 w 49"/>
                  <a:gd name="T39" fmla="*/ 41 h 62"/>
                  <a:gd name="T40" fmla="*/ 48 w 49"/>
                  <a:gd name="T41" fmla="*/ 50 h 62"/>
                  <a:gd name="T42" fmla="*/ 49 w 49"/>
                  <a:gd name="T43" fmla="*/ 59 h 62"/>
                  <a:gd name="T44" fmla="*/ 39 w 49"/>
                  <a:gd name="T4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62">
                    <a:moveTo>
                      <a:pt x="39" y="62"/>
                    </a:moveTo>
                    <a:lnTo>
                      <a:pt x="37" y="53"/>
                    </a:lnTo>
                    <a:lnTo>
                      <a:pt x="34" y="44"/>
                    </a:lnTo>
                    <a:lnTo>
                      <a:pt x="31" y="35"/>
                    </a:lnTo>
                    <a:lnTo>
                      <a:pt x="27" y="26"/>
                    </a:lnTo>
                    <a:lnTo>
                      <a:pt x="22" y="18"/>
                    </a:lnTo>
                    <a:lnTo>
                      <a:pt x="15" y="12"/>
                    </a:lnTo>
                    <a:lnTo>
                      <a:pt x="13" y="12"/>
                    </a:lnTo>
                    <a:lnTo>
                      <a:pt x="10" y="11"/>
                    </a:lnTo>
                    <a:lnTo>
                      <a:pt x="7" y="11"/>
                    </a:lnTo>
                    <a:lnTo>
                      <a:pt x="3" y="11"/>
                    </a:lnTo>
                    <a:lnTo>
                      <a:pt x="0" y="0"/>
                    </a:lnTo>
                    <a:lnTo>
                      <a:pt x="6" y="0"/>
                    </a:lnTo>
                    <a:lnTo>
                      <a:pt x="12" y="0"/>
                    </a:lnTo>
                    <a:lnTo>
                      <a:pt x="16" y="2"/>
                    </a:lnTo>
                    <a:lnTo>
                      <a:pt x="22" y="5"/>
                    </a:lnTo>
                    <a:lnTo>
                      <a:pt x="30" y="11"/>
                    </a:lnTo>
                    <a:lnTo>
                      <a:pt x="36" y="20"/>
                    </a:lnTo>
                    <a:lnTo>
                      <a:pt x="42" y="30"/>
                    </a:lnTo>
                    <a:lnTo>
                      <a:pt x="45" y="41"/>
                    </a:lnTo>
                    <a:lnTo>
                      <a:pt x="48" y="50"/>
                    </a:lnTo>
                    <a:lnTo>
                      <a:pt x="49" y="59"/>
                    </a:lnTo>
                    <a:lnTo>
                      <a:pt x="3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6" name="Freeform 1576"/>
              <p:cNvSpPr>
                <a:spLocks/>
              </p:cNvSpPr>
              <p:nvPr/>
            </p:nvSpPr>
            <p:spPr bwMode="auto">
              <a:xfrm>
                <a:off x="4362" y="1644"/>
                <a:ext cx="6" cy="1"/>
              </a:xfrm>
              <a:custGeom>
                <a:avLst/>
                <a:gdLst>
                  <a:gd name="T0" fmla="*/ 10 w 10"/>
                  <a:gd name="T1" fmla="*/ 0 h 3"/>
                  <a:gd name="T2" fmla="*/ 0 w 10"/>
                  <a:gd name="T3" fmla="*/ 3 h 3"/>
                  <a:gd name="T4" fmla="*/ 0 w 10"/>
                  <a:gd name="T5" fmla="*/ 2 h 3"/>
                  <a:gd name="T6" fmla="*/ 10 w 10"/>
                  <a:gd name="T7" fmla="*/ 0 h 3"/>
                </a:gdLst>
                <a:ahLst/>
                <a:cxnLst>
                  <a:cxn ang="0">
                    <a:pos x="T0" y="T1"/>
                  </a:cxn>
                  <a:cxn ang="0">
                    <a:pos x="T2" y="T3"/>
                  </a:cxn>
                  <a:cxn ang="0">
                    <a:pos x="T4" y="T5"/>
                  </a:cxn>
                  <a:cxn ang="0">
                    <a:pos x="T6" y="T7"/>
                  </a:cxn>
                </a:cxnLst>
                <a:rect l="0" t="0" r="r" b="b"/>
                <a:pathLst>
                  <a:path w="10" h="3">
                    <a:moveTo>
                      <a:pt x="10" y="0"/>
                    </a:moveTo>
                    <a:lnTo>
                      <a:pt x="0" y="3"/>
                    </a:lnTo>
                    <a:lnTo>
                      <a:pt x="0"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7" name="Oval 1577"/>
              <p:cNvSpPr>
                <a:spLocks noChangeArrowheads="1"/>
              </p:cNvSpPr>
              <p:nvPr/>
            </p:nvSpPr>
            <p:spPr bwMode="auto">
              <a:xfrm>
                <a:off x="4341" y="1614"/>
                <a:ext cx="6"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8" name="Oval 1578"/>
              <p:cNvSpPr>
                <a:spLocks noChangeArrowheads="1"/>
              </p:cNvSpPr>
              <p:nvPr/>
            </p:nvSpPr>
            <p:spPr bwMode="auto">
              <a:xfrm>
                <a:off x="4325" y="1720"/>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699" name="Freeform 1579"/>
              <p:cNvSpPr>
                <a:spLocks/>
              </p:cNvSpPr>
              <p:nvPr/>
            </p:nvSpPr>
            <p:spPr bwMode="auto">
              <a:xfrm>
                <a:off x="4556" y="1551"/>
                <a:ext cx="12" cy="65"/>
              </a:xfrm>
              <a:custGeom>
                <a:avLst/>
                <a:gdLst>
                  <a:gd name="T0" fmla="*/ 18 w 24"/>
                  <a:gd name="T1" fmla="*/ 3 h 131"/>
                  <a:gd name="T2" fmla="*/ 15 w 24"/>
                  <a:gd name="T3" fmla="*/ 12 h 131"/>
                  <a:gd name="T4" fmla="*/ 13 w 24"/>
                  <a:gd name="T5" fmla="*/ 18 h 131"/>
                  <a:gd name="T6" fmla="*/ 12 w 24"/>
                  <a:gd name="T7" fmla="*/ 34 h 131"/>
                  <a:gd name="T8" fmla="*/ 10 w 24"/>
                  <a:gd name="T9" fmla="*/ 49 h 131"/>
                  <a:gd name="T10" fmla="*/ 12 w 24"/>
                  <a:gd name="T11" fmla="*/ 66 h 131"/>
                  <a:gd name="T12" fmla="*/ 15 w 24"/>
                  <a:gd name="T13" fmla="*/ 81 h 131"/>
                  <a:gd name="T14" fmla="*/ 16 w 24"/>
                  <a:gd name="T15" fmla="*/ 96 h 131"/>
                  <a:gd name="T16" fmla="*/ 24 w 24"/>
                  <a:gd name="T17" fmla="*/ 128 h 131"/>
                  <a:gd name="T18" fmla="*/ 13 w 24"/>
                  <a:gd name="T19" fmla="*/ 131 h 131"/>
                  <a:gd name="T20" fmla="*/ 6 w 24"/>
                  <a:gd name="T21" fmla="*/ 99 h 131"/>
                  <a:gd name="T22" fmla="*/ 3 w 24"/>
                  <a:gd name="T23" fmla="*/ 83 h 131"/>
                  <a:gd name="T24" fmla="*/ 1 w 24"/>
                  <a:gd name="T25" fmla="*/ 66 h 131"/>
                  <a:gd name="T26" fmla="*/ 0 w 24"/>
                  <a:gd name="T27" fmla="*/ 49 h 131"/>
                  <a:gd name="T28" fmla="*/ 1 w 24"/>
                  <a:gd name="T29" fmla="*/ 33 h 131"/>
                  <a:gd name="T30" fmla="*/ 3 w 24"/>
                  <a:gd name="T31" fmla="*/ 18 h 131"/>
                  <a:gd name="T32" fmla="*/ 4 w 24"/>
                  <a:gd name="T33" fmla="*/ 9 h 131"/>
                  <a:gd name="T34" fmla="*/ 7 w 24"/>
                  <a:gd name="T35" fmla="*/ 0 h 131"/>
                  <a:gd name="T36" fmla="*/ 18 w 24"/>
                  <a:gd name="T37"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31">
                    <a:moveTo>
                      <a:pt x="18" y="3"/>
                    </a:moveTo>
                    <a:lnTo>
                      <a:pt x="15" y="12"/>
                    </a:lnTo>
                    <a:lnTo>
                      <a:pt x="13" y="18"/>
                    </a:lnTo>
                    <a:lnTo>
                      <a:pt x="12" y="34"/>
                    </a:lnTo>
                    <a:lnTo>
                      <a:pt x="10" y="49"/>
                    </a:lnTo>
                    <a:lnTo>
                      <a:pt x="12" y="66"/>
                    </a:lnTo>
                    <a:lnTo>
                      <a:pt x="15" y="81"/>
                    </a:lnTo>
                    <a:lnTo>
                      <a:pt x="16" y="96"/>
                    </a:lnTo>
                    <a:lnTo>
                      <a:pt x="24" y="128"/>
                    </a:lnTo>
                    <a:lnTo>
                      <a:pt x="13" y="131"/>
                    </a:lnTo>
                    <a:lnTo>
                      <a:pt x="6" y="99"/>
                    </a:lnTo>
                    <a:lnTo>
                      <a:pt x="3" y="83"/>
                    </a:lnTo>
                    <a:lnTo>
                      <a:pt x="1" y="66"/>
                    </a:lnTo>
                    <a:lnTo>
                      <a:pt x="0" y="49"/>
                    </a:lnTo>
                    <a:lnTo>
                      <a:pt x="1" y="33"/>
                    </a:lnTo>
                    <a:lnTo>
                      <a:pt x="3" y="18"/>
                    </a:lnTo>
                    <a:lnTo>
                      <a:pt x="4" y="9"/>
                    </a:lnTo>
                    <a:lnTo>
                      <a:pt x="7" y="0"/>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0" name="Freeform 1580"/>
              <p:cNvSpPr>
                <a:spLocks/>
              </p:cNvSpPr>
              <p:nvPr/>
            </p:nvSpPr>
            <p:spPr bwMode="auto">
              <a:xfrm>
                <a:off x="4562" y="1616"/>
                <a:ext cx="6" cy="5"/>
              </a:xfrm>
              <a:custGeom>
                <a:avLst/>
                <a:gdLst>
                  <a:gd name="T0" fmla="*/ 12 w 12"/>
                  <a:gd name="T1" fmla="*/ 0 h 11"/>
                  <a:gd name="T2" fmla="*/ 12 w 12"/>
                  <a:gd name="T3" fmla="*/ 5 h 11"/>
                  <a:gd name="T4" fmla="*/ 12 w 12"/>
                  <a:gd name="T5" fmla="*/ 5 h 11"/>
                  <a:gd name="T6" fmla="*/ 12 w 12"/>
                  <a:gd name="T7" fmla="*/ 6 h 11"/>
                  <a:gd name="T8" fmla="*/ 3 w 12"/>
                  <a:gd name="T9" fmla="*/ 11 h 11"/>
                  <a:gd name="T10" fmla="*/ 1 w 12"/>
                  <a:gd name="T11" fmla="*/ 8 h 11"/>
                  <a:gd name="T12" fmla="*/ 1 w 12"/>
                  <a:gd name="T13" fmla="*/ 5 h 11"/>
                  <a:gd name="T14" fmla="*/ 0 w 12"/>
                  <a:gd name="T15" fmla="*/ 0 h 11"/>
                  <a:gd name="T16" fmla="*/ 12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12" y="0"/>
                    </a:moveTo>
                    <a:lnTo>
                      <a:pt x="12" y="5"/>
                    </a:lnTo>
                    <a:lnTo>
                      <a:pt x="12" y="5"/>
                    </a:lnTo>
                    <a:lnTo>
                      <a:pt x="12" y="6"/>
                    </a:lnTo>
                    <a:lnTo>
                      <a:pt x="3" y="11"/>
                    </a:lnTo>
                    <a:lnTo>
                      <a:pt x="1" y="8"/>
                    </a:lnTo>
                    <a:lnTo>
                      <a:pt x="1" y="5"/>
                    </a:lnTo>
                    <a:lnTo>
                      <a:pt x="0"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1" name="Freeform 1581"/>
              <p:cNvSpPr>
                <a:spLocks/>
              </p:cNvSpPr>
              <p:nvPr/>
            </p:nvSpPr>
            <p:spPr bwMode="auto">
              <a:xfrm>
                <a:off x="4562" y="1615"/>
                <a:ext cx="6" cy="1"/>
              </a:xfrm>
              <a:custGeom>
                <a:avLst/>
                <a:gdLst>
                  <a:gd name="T0" fmla="*/ 12 w 12"/>
                  <a:gd name="T1" fmla="*/ 0 h 3"/>
                  <a:gd name="T2" fmla="*/ 12 w 12"/>
                  <a:gd name="T3" fmla="*/ 1 h 3"/>
                  <a:gd name="T4" fmla="*/ 0 w 12"/>
                  <a:gd name="T5" fmla="*/ 1 h 3"/>
                  <a:gd name="T6" fmla="*/ 1 w 12"/>
                  <a:gd name="T7" fmla="*/ 3 h 3"/>
                  <a:gd name="T8" fmla="*/ 12 w 12"/>
                  <a:gd name="T9" fmla="*/ 0 h 3"/>
                </a:gdLst>
                <a:ahLst/>
                <a:cxnLst>
                  <a:cxn ang="0">
                    <a:pos x="T0" y="T1"/>
                  </a:cxn>
                  <a:cxn ang="0">
                    <a:pos x="T2" y="T3"/>
                  </a:cxn>
                  <a:cxn ang="0">
                    <a:pos x="T4" y="T5"/>
                  </a:cxn>
                  <a:cxn ang="0">
                    <a:pos x="T6" y="T7"/>
                  </a:cxn>
                  <a:cxn ang="0">
                    <a:pos x="T8" y="T9"/>
                  </a:cxn>
                </a:cxnLst>
                <a:rect l="0" t="0" r="r" b="b"/>
                <a:pathLst>
                  <a:path w="12" h="3">
                    <a:moveTo>
                      <a:pt x="12" y="0"/>
                    </a:moveTo>
                    <a:lnTo>
                      <a:pt x="12" y="1"/>
                    </a:lnTo>
                    <a:lnTo>
                      <a:pt x="0" y="1"/>
                    </a:lnTo>
                    <a:lnTo>
                      <a:pt x="1"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2" name="Oval 1582"/>
              <p:cNvSpPr>
                <a:spLocks noChangeArrowheads="1"/>
              </p:cNvSpPr>
              <p:nvPr/>
            </p:nvSpPr>
            <p:spPr bwMode="auto">
              <a:xfrm>
                <a:off x="4564" y="1617"/>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3" name="Oval 1583"/>
              <p:cNvSpPr>
                <a:spLocks noChangeArrowheads="1"/>
              </p:cNvSpPr>
              <p:nvPr/>
            </p:nvSpPr>
            <p:spPr bwMode="auto">
              <a:xfrm>
                <a:off x="4560" y="1549"/>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4" name="Freeform 1584"/>
              <p:cNvSpPr>
                <a:spLocks/>
              </p:cNvSpPr>
              <p:nvPr/>
            </p:nvSpPr>
            <p:spPr bwMode="auto">
              <a:xfrm>
                <a:off x="4519" y="1631"/>
                <a:ext cx="21" cy="102"/>
              </a:xfrm>
              <a:custGeom>
                <a:avLst/>
                <a:gdLst>
                  <a:gd name="T0" fmla="*/ 13 w 41"/>
                  <a:gd name="T1" fmla="*/ 203 h 203"/>
                  <a:gd name="T2" fmla="*/ 9 w 41"/>
                  <a:gd name="T3" fmla="*/ 191 h 203"/>
                  <a:gd name="T4" fmla="*/ 6 w 41"/>
                  <a:gd name="T5" fmla="*/ 179 h 203"/>
                  <a:gd name="T6" fmla="*/ 3 w 41"/>
                  <a:gd name="T7" fmla="*/ 166 h 203"/>
                  <a:gd name="T8" fmla="*/ 1 w 41"/>
                  <a:gd name="T9" fmla="*/ 152 h 203"/>
                  <a:gd name="T10" fmla="*/ 1 w 41"/>
                  <a:gd name="T11" fmla="*/ 140 h 203"/>
                  <a:gd name="T12" fmla="*/ 0 w 41"/>
                  <a:gd name="T13" fmla="*/ 126 h 203"/>
                  <a:gd name="T14" fmla="*/ 1 w 41"/>
                  <a:gd name="T15" fmla="*/ 113 h 203"/>
                  <a:gd name="T16" fmla="*/ 3 w 41"/>
                  <a:gd name="T17" fmla="*/ 99 h 203"/>
                  <a:gd name="T18" fmla="*/ 4 w 41"/>
                  <a:gd name="T19" fmla="*/ 87 h 203"/>
                  <a:gd name="T20" fmla="*/ 6 w 41"/>
                  <a:gd name="T21" fmla="*/ 74 h 203"/>
                  <a:gd name="T22" fmla="*/ 12 w 41"/>
                  <a:gd name="T23" fmla="*/ 50 h 203"/>
                  <a:gd name="T24" fmla="*/ 16 w 41"/>
                  <a:gd name="T25" fmla="*/ 36 h 203"/>
                  <a:gd name="T26" fmla="*/ 21 w 41"/>
                  <a:gd name="T27" fmla="*/ 24 h 203"/>
                  <a:gd name="T28" fmla="*/ 30 w 41"/>
                  <a:gd name="T29" fmla="*/ 0 h 203"/>
                  <a:gd name="T30" fmla="*/ 41 w 41"/>
                  <a:gd name="T31" fmla="*/ 4 h 203"/>
                  <a:gd name="T32" fmla="*/ 30 w 41"/>
                  <a:gd name="T33" fmla="*/ 27 h 203"/>
                  <a:gd name="T34" fmla="*/ 27 w 41"/>
                  <a:gd name="T35" fmla="*/ 39 h 203"/>
                  <a:gd name="T36" fmla="*/ 22 w 41"/>
                  <a:gd name="T37" fmla="*/ 51 h 203"/>
                  <a:gd name="T38" fmla="*/ 16 w 41"/>
                  <a:gd name="T39" fmla="*/ 77 h 203"/>
                  <a:gd name="T40" fmla="*/ 15 w 41"/>
                  <a:gd name="T41" fmla="*/ 89 h 203"/>
                  <a:gd name="T42" fmla="*/ 13 w 41"/>
                  <a:gd name="T43" fmla="*/ 101 h 203"/>
                  <a:gd name="T44" fmla="*/ 12 w 41"/>
                  <a:gd name="T45" fmla="*/ 114 h 203"/>
                  <a:gd name="T46" fmla="*/ 10 w 41"/>
                  <a:gd name="T47" fmla="*/ 126 h 203"/>
                  <a:gd name="T48" fmla="*/ 12 w 41"/>
                  <a:gd name="T49" fmla="*/ 138 h 203"/>
                  <a:gd name="T50" fmla="*/ 12 w 41"/>
                  <a:gd name="T51" fmla="*/ 152 h 203"/>
                  <a:gd name="T52" fmla="*/ 13 w 41"/>
                  <a:gd name="T53" fmla="*/ 164 h 203"/>
                  <a:gd name="T54" fmla="*/ 16 w 41"/>
                  <a:gd name="T55" fmla="*/ 176 h 203"/>
                  <a:gd name="T56" fmla="*/ 19 w 41"/>
                  <a:gd name="T57" fmla="*/ 188 h 203"/>
                  <a:gd name="T58" fmla="*/ 24 w 41"/>
                  <a:gd name="T59" fmla="*/ 200 h 203"/>
                  <a:gd name="T60" fmla="*/ 13 w 41"/>
                  <a:gd name="T6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203">
                    <a:moveTo>
                      <a:pt x="13" y="203"/>
                    </a:moveTo>
                    <a:lnTo>
                      <a:pt x="9" y="191"/>
                    </a:lnTo>
                    <a:lnTo>
                      <a:pt x="6" y="179"/>
                    </a:lnTo>
                    <a:lnTo>
                      <a:pt x="3" y="166"/>
                    </a:lnTo>
                    <a:lnTo>
                      <a:pt x="1" y="152"/>
                    </a:lnTo>
                    <a:lnTo>
                      <a:pt x="1" y="140"/>
                    </a:lnTo>
                    <a:lnTo>
                      <a:pt x="0" y="126"/>
                    </a:lnTo>
                    <a:lnTo>
                      <a:pt x="1" y="113"/>
                    </a:lnTo>
                    <a:lnTo>
                      <a:pt x="3" y="99"/>
                    </a:lnTo>
                    <a:lnTo>
                      <a:pt x="4" y="87"/>
                    </a:lnTo>
                    <a:lnTo>
                      <a:pt x="6" y="74"/>
                    </a:lnTo>
                    <a:lnTo>
                      <a:pt x="12" y="50"/>
                    </a:lnTo>
                    <a:lnTo>
                      <a:pt x="16" y="36"/>
                    </a:lnTo>
                    <a:lnTo>
                      <a:pt x="21" y="24"/>
                    </a:lnTo>
                    <a:lnTo>
                      <a:pt x="30" y="0"/>
                    </a:lnTo>
                    <a:lnTo>
                      <a:pt x="41" y="4"/>
                    </a:lnTo>
                    <a:lnTo>
                      <a:pt x="30" y="27"/>
                    </a:lnTo>
                    <a:lnTo>
                      <a:pt x="27" y="39"/>
                    </a:lnTo>
                    <a:lnTo>
                      <a:pt x="22" y="51"/>
                    </a:lnTo>
                    <a:lnTo>
                      <a:pt x="16" y="77"/>
                    </a:lnTo>
                    <a:lnTo>
                      <a:pt x="15" y="89"/>
                    </a:lnTo>
                    <a:lnTo>
                      <a:pt x="13" y="101"/>
                    </a:lnTo>
                    <a:lnTo>
                      <a:pt x="12" y="114"/>
                    </a:lnTo>
                    <a:lnTo>
                      <a:pt x="10" y="126"/>
                    </a:lnTo>
                    <a:lnTo>
                      <a:pt x="12" y="138"/>
                    </a:lnTo>
                    <a:lnTo>
                      <a:pt x="12" y="152"/>
                    </a:lnTo>
                    <a:lnTo>
                      <a:pt x="13" y="164"/>
                    </a:lnTo>
                    <a:lnTo>
                      <a:pt x="16" y="176"/>
                    </a:lnTo>
                    <a:lnTo>
                      <a:pt x="19" y="188"/>
                    </a:lnTo>
                    <a:lnTo>
                      <a:pt x="24" y="200"/>
                    </a:lnTo>
                    <a:lnTo>
                      <a:pt x="13" y="2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5" name="Freeform 1585"/>
              <p:cNvSpPr>
                <a:spLocks/>
              </p:cNvSpPr>
              <p:nvPr/>
            </p:nvSpPr>
            <p:spPr bwMode="auto">
              <a:xfrm>
                <a:off x="4535" y="1625"/>
                <a:ext cx="10" cy="9"/>
              </a:xfrm>
              <a:custGeom>
                <a:avLst/>
                <a:gdLst>
                  <a:gd name="T0" fmla="*/ 0 w 20"/>
                  <a:gd name="T1" fmla="*/ 12 h 20"/>
                  <a:gd name="T2" fmla="*/ 8 w 20"/>
                  <a:gd name="T3" fmla="*/ 20 h 20"/>
                  <a:gd name="T4" fmla="*/ 20 w 20"/>
                  <a:gd name="T5" fmla="*/ 8 h 20"/>
                  <a:gd name="T6" fmla="*/ 13 w 20"/>
                  <a:gd name="T7" fmla="*/ 0 h 20"/>
                  <a:gd name="T8" fmla="*/ 0 w 20"/>
                  <a:gd name="T9" fmla="*/ 12 h 20"/>
                </a:gdLst>
                <a:ahLst/>
                <a:cxnLst>
                  <a:cxn ang="0">
                    <a:pos x="T0" y="T1"/>
                  </a:cxn>
                  <a:cxn ang="0">
                    <a:pos x="T2" y="T3"/>
                  </a:cxn>
                  <a:cxn ang="0">
                    <a:pos x="T4" y="T5"/>
                  </a:cxn>
                  <a:cxn ang="0">
                    <a:pos x="T6" y="T7"/>
                  </a:cxn>
                  <a:cxn ang="0">
                    <a:pos x="T8" y="T9"/>
                  </a:cxn>
                </a:cxnLst>
                <a:rect l="0" t="0" r="r" b="b"/>
                <a:pathLst>
                  <a:path w="20" h="20">
                    <a:moveTo>
                      <a:pt x="0" y="12"/>
                    </a:moveTo>
                    <a:lnTo>
                      <a:pt x="8" y="20"/>
                    </a:lnTo>
                    <a:lnTo>
                      <a:pt x="20" y="8"/>
                    </a:lnTo>
                    <a:lnTo>
                      <a:pt x="13"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6" name="Freeform 1586"/>
              <p:cNvSpPr>
                <a:spLocks/>
              </p:cNvSpPr>
              <p:nvPr/>
            </p:nvSpPr>
            <p:spPr bwMode="auto">
              <a:xfrm>
                <a:off x="4534" y="1631"/>
                <a:ext cx="6" cy="3"/>
              </a:xfrm>
              <a:custGeom>
                <a:avLst/>
                <a:gdLst>
                  <a:gd name="T0" fmla="*/ 0 w 11"/>
                  <a:gd name="T1" fmla="*/ 2 h 8"/>
                  <a:gd name="T2" fmla="*/ 0 w 11"/>
                  <a:gd name="T3" fmla="*/ 0 h 8"/>
                  <a:gd name="T4" fmla="*/ 1 w 11"/>
                  <a:gd name="T5" fmla="*/ 0 h 8"/>
                  <a:gd name="T6" fmla="*/ 9 w 11"/>
                  <a:gd name="T7" fmla="*/ 8 h 8"/>
                  <a:gd name="T8" fmla="*/ 11 w 11"/>
                  <a:gd name="T9" fmla="*/ 6 h 8"/>
                  <a:gd name="T10" fmla="*/ 0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0" y="2"/>
                    </a:moveTo>
                    <a:lnTo>
                      <a:pt x="0" y="0"/>
                    </a:lnTo>
                    <a:lnTo>
                      <a:pt x="1" y="0"/>
                    </a:lnTo>
                    <a:lnTo>
                      <a:pt x="9" y="8"/>
                    </a:lnTo>
                    <a:lnTo>
                      <a:pt x="11"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7" name="Freeform 1587"/>
              <p:cNvSpPr>
                <a:spLocks/>
              </p:cNvSpPr>
              <p:nvPr/>
            </p:nvSpPr>
            <p:spPr bwMode="auto">
              <a:xfrm>
                <a:off x="4541" y="1616"/>
                <a:ext cx="32" cy="12"/>
              </a:xfrm>
              <a:custGeom>
                <a:avLst/>
                <a:gdLst>
                  <a:gd name="T0" fmla="*/ 0 w 65"/>
                  <a:gd name="T1" fmla="*/ 18 h 22"/>
                  <a:gd name="T2" fmla="*/ 3 w 65"/>
                  <a:gd name="T3" fmla="*/ 13 h 22"/>
                  <a:gd name="T4" fmla="*/ 6 w 65"/>
                  <a:gd name="T5" fmla="*/ 10 h 22"/>
                  <a:gd name="T6" fmla="*/ 12 w 65"/>
                  <a:gd name="T7" fmla="*/ 4 h 22"/>
                  <a:gd name="T8" fmla="*/ 20 w 65"/>
                  <a:gd name="T9" fmla="*/ 1 h 22"/>
                  <a:gd name="T10" fmla="*/ 30 w 65"/>
                  <a:gd name="T11" fmla="*/ 0 h 22"/>
                  <a:gd name="T12" fmla="*/ 38 w 65"/>
                  <a:gd name="T13" fmla="*/ 0 h 22"/>
                  <a:gd name="T14" fmla="*/ 47 w 65"/>
                  <a:gd name="T15" fmla="*/ 3 h 22"/>
                  <a:gd name="T16" fmla="*/ 51 w 65"/>
                  <a:gd name="T17" fmla="*/ 4 h 22"/>
                  <a:gd name="T18" fmla="*/ 56 w 65"/>
                  <a:gd name="T19" fmla="*/ 7 h 22"/>
                  <a:gd name="T20" fmla="*/ 60 w 65"/>
                  <a:gd name="T21" fmla="*/ 10 h 22"/>
                  <a:gd name="T22" fmla="*/ 65 w 65"/>
                  <a:gd name="T23" fmla="*/ 13 h 22"/>
                  <a:gd name="T24" fmla="*/ 57 w 65"/>
                  <a:gd name="T25" fmla="*/ 21 h 22"/>
                  <a:gd name="T26" fmla="*/ 54 w 65"/>
                  <a:gd name="T27" fmla="*/ 19 h 22"/>
                  <a:gd name="T28" fmla="*/ 50 w 65"/>
                  <a:gd name="T29" fmla="*/ 16 h 22"/>
                  <a:gd name="T30" fmla="*/ 47 w 65"/>
                  <a:gd name="T31" fmla="*/ 13 h 22"/>
                  <a:gd name="T32" fmla="*/ 44 w 65"/>
                  <a:gd name="T33" fmla="*/ 13 h 22"/>
                  <a:gd name="T34" fmla="*/ 36 w 65"/>
                  <a:gd name="T35" fmla="*/ 10 h 22"/>
                  <a:gd name="T36" fmla="*/ 30 w 65"/>
                  <a:gd name="T37" fmla="*/ 10 h 22"/>
                  <a:gd name="T38" fmla="*/ 23 w 65"/>
                  <a:gd name="T39" fmla="*/ 12 h 22"/>
                  <a:gd name="T40" fmla="*/ 18 w 65"/>
                  <a:gd name="T41" fmla="*/ 13 h 22"/>
                  <a:gd name="T42" fmla="*/ 14 w 65"/>
                  <a:gd name="T43" fmla="*/ 18 h 22"/>
                  <a:gd name="T44" fmla="*/ 11 w 65"/>
                  <a:gd name="T45" fmla="*/ 19 h 22"/>
                  <a:gd name="T46" fmla="*/ 9 w 65"/>
                  <a:gd name="T47" fmla="*/ 22 h 22"/>
                  <a:gd name="T48" fmla="*/ 0 w 65"/>
                  <a:gd name="T4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22">
                    <a:moveTo>
                      <a:pt x="0" y="18"/>
                    </a:moveTo>
                    <a:lnTo>
                      <a:pt x="3" y="13"/>
                    </a:lnTo>
                    <a:lnTo>
                      <a:pt x="6" y="10"/>
                    </a:lnTo>
                    <a:lnTo>
                      <a:pt x="12" y="4"/>
                    </a:lnTo>
                    <a:lnTo>
                      <a:pt x="20" y="1"/>
                    </a:lnTo>
                    <a:lnTo>
                      <a:pt x="30" y="0"/>
                    </a:lnTo>
                    <a:lnTo>
                      <a:pt x="38" y="0"/>
                    </a:lnTo>
                    <a:lnTo>
                      <a:pt x="47" y="3"/>
                    </a:lnTo>
                    <a:lnTo>
                      <a:pt x="51" y="4"/>
                    </a:lnTo>
                    <a:lnTo>
                      <a:pt x="56" y="7"/>
                    </a:lnTo>
                    <a:lnTo>
                      <a:pt x="60" y="10"/>
                    </a:lnTo>
                    <a:lnTo>
                      <a:pt x="65" y="13"/>
                    </a:lnTo>
                    <a:lnTo>
                      <a:pt x="57" y="21"/>
                    </a:lnTo>
                    <a:lnTo>
                      <a:pt x="54" y="19"/>
                    </a:lnTo>
                    <a:lnTo>
                      <a:pt x="50" y="16"/>
                    </a:lnTo>
                    <a:lnTo>
                      <a:pt x="47" y="13"/>
                    </a:lnTo>
                    <a:lnTo>
                      <a:pt x="44" y="13"/>
                    </a:lnTo>
                    <a:lnTo>
                      <a:pt x="36" y="10"/>
                    </a:lnTo>
                    <a:lnTo>
                      <a:pt x="30" y="10"/>
                    </a:lnTo>
                    <a:lnTo>
                      <a:pt x="23" y="12"/>
                    </a:lnTo>
                    <a:lnTo>
                      <a:pt x="18" y="13"/>
                    </a:lnTo>
                    <a:lnTo>
                      <a:pt x="14" y="18"/>
                    </a:lnTo>
                    <a:lnTo>
                      <a:pt x="11" y="19"/>
                    </a:lnTo>
                    <a:lnTo>
                      <a:pt x="9" y="22"/>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8" name="Freeform 1588"/>
              <p:cNvSpPr>
                <a:spLocks/>
              </p:cNvSpPr>
              <p:nvPr/>
            </p:nvSpPr>
            <p:spPr bwMode="auto">
              <a:xfrm>
                <a:off x="4541" y="1625"/>
                <a:ext cx="4" cy="3"/>
              </a:xfrm>
              <a:custGeom>
                <a:avLst/>
                <a:gdLst>
                  <a:gd name="T0" fmla="*/ 9 w 9"/>
                  <a:gd name="T1" fmla="*/ 8 h 8"/>
                  <a:gd name="T2" fmla="*/ 9 w 9"/>
                  <a:gd name="T3" fmla="*/ 6 h 8"/>
                  <a:gd name="T4" fmla="*/ 0 w 9"/>
                  <a:gd name="T5" fmla="*/ 2 h 8"/>
                  <a:gd name="T6" fmla="*/ 2 w 9"/>
                  <a:gd name="T7" fmla="*/ 0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lnTo>
                      <a:pt x="9" y="6"/>
                    </a:lnTo>
                    <a:lnTo>
                      <a:pt x="0" y="2"/>
                    </a:lnTo>
                    <a:lnTo>
                      <a:pt x="2" y="0"/>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09" name="Oval 1589"/>
              <p:cNvSpPr>
                <a:spLocks noChangeArrowheads="1"/>
              </p:cNvSpPr>
              <p:nvPr/>
            </p:nvSpPr>
            <p:spPr bwMode="auto">
              <a:xfrm>
                <a:off x="4568" y="1622"/>
                <a:ext cx="6"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0" name="Oval 1590"/>
              <p:cNvSpPr>
                <a:spLocks noChangeArrowheads="1"/>
              </p:cNvSpPr>
              <p:nvPr/>
            </p:nvSpPr>
            <p:spPr bwMode="auto">
              <a:xfrm>
                <a:off x="4526" y="1729"/>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1" name="Freeform 1591"/>
              <p:cNvSpPr>
                <a:spLocks/>
              </p:cNvSpPr>
              <p:nvPr/>
            </p:nvSpPr>
            <p:spPr bwMode="auto">
              <a:xfrm>
                <a:off x="4281" y="1245"/>
                <a:ext cx="54" cy="27"/>
              </a:xfrm>
              <a:custGeom>
                <a:avLst/>
                <a:gdLst>
                  <a:gd name="T0" fmla="*/ 0 w 107"/>
                  <a:gd name="T1" fmla="*/ 51 h 54"/>
                  <a:gd name="T2" fmla="*/ 4 w 107"/>
                  <a:gd name="T3" fmla="*/ 45 h 54"/>
                  <a:gd name="T4" fmla="*/ 9 w 107"/>
                  <a:gd name="T5" fmla="*/ 39 h 54"/>
                  <a:gd name="T6" fmla="*/ 15 w 107"/>
                  <a:gd name="T7" fmla="*/ 33 h 54"/>
                  <a:gd name="T8" fmla="*/ 21 w 107"/>
                  <a:gd name="T9" fmla="*/ 29 h 54"/>
                  <a:gd name="T10" fmla="*/ 33 w 107"/>
                  <a:gd name="T11" fmla="*/ 20 h 54"/>
                  <a:gd name="T12" fmla="*/ 47 w 107"/>
                  <a:gd name="T13" fmla="*/ 12 h 54"/>
                  <a:gd name="T14" fmla="*/ 62 w 107"/>
                  <a:gd name="T15" fmla="*/ 6 h 54"/>
                  <a:gd name="T16" fmla="*/ 69 w 107"/>
                  <a:gd name="T17" fmla="*/ 5 h 54"/>
                  <a:gd name="T18" fmla="*/ 78 w 107"/>
                  <a:gd name="T19" fmla="*/ 3 h 54"/>
                  <a:gd name="T20" fmla="*/ 93 w 107"/>
                  <a:gd name="T21" fmla="*/ 0 h 54"/>
                  <a:gd name="T22" fmla="*/ 107 w 107"/>
                  <a:gd name="T23" fmla="*/ 0 h 54"/>
                  <a:gd name="T24" fmla="*/ 107 w 107"/>
                  <a:gd name="T25" fmla="*/ 6 h 54"/>
                  <a:gd name="T26" fmla="*/ 93 w 107"/>
                  <a:gd name="T27" fmla="*/ 6 h 54"/>
                  <a:gd name="T28" fmla="*/ 78 w 107"/>
                  <a:gd name="T29" fmla="*/ 9 h 54"/>
                  <a:gd name="T30" fmla="*/ 71 w 107"/>
                  <a:gd name="T31" fmla="*/ 11 h 54"/>
                  <a:gd name="T32" fmla="*/ 63 w 107"/>
                  <a:gd name="T33" fmla="*/ 12 h 54"/>
                  <a:gd name="T34" fmla="*/ 50 w 107"/>
                  <a:gd name="T35" fmla="*/ 18 h 54"/>
                  <a:gd name="T36" fmla="*/ 36 w 107"/>
                  <a:gd name="T37" fmla="*/ 26 h 54"/>
                  <a:gd name="T38" fmla="*/ 24 w 107"/>
                  <a:gd name="T39" fmla="*/ 33 h 54"/>
                  <a:gd name="T40" fmla="*/ 19 w 107"/>
                  <a:gd name="T41" fmla="*/ 38 h 54"/>
                  <a:gd name="T42" fmla="*/ 13 w 107"/>
                  <a:gd name="T43" fmla="*/ 44 h 54"/>
                  <a:gd name="T44" fmla="*/ 9 w 107"/>
                  <a:gd name="T45" fmla="*/ 48 h 54"/>
                  <a:gd name="T46" fmla="*/ 6 w 107"/>
                  <a:gd name="T47" fmla="*/ 54 h 54"/>
                  <a:gd name="T48" fmla="*/ 0 w 107"/>
                  <a:gd name="T49"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54">
                    <a:moveTo>
                      <a:pt x="0" y="51"/>
                    </a:moveTo>
                    <a:lnTo>
                      <a:pt x="4" y="45"/>
                    </a:lnTo>
                    <a:lnTo>
                      <a:pt x="9" y="39"/>
                    </a:lnTo>
                    <a:lnTo>
                      <a:pt x="15" y="33"/>
                    </a:lnTo>
                    <a:lnTo>
                      <a:pt x="21" y="29"/>
                    </a:lnTo>
                    <a:lnTo>
                      <a:pt x="33" y="20"/>
                    </a:lnTo>
                    <a:lnTo>
                      <a:pt x="47" y="12"/>
                    </a:lnTo>
                    <a:lnTo>
                      <a:pt x="62" y="6"/>
                    </a:lnTo>
                    <a:lnTo>
                      <a:pt x="69" y="5"/>
                    </a:lnTo>
                    <a:lnTo>
                      <a:pt x="78" y="3"/>
                    </a:lnTo>
                    <a:lnTo>
                      <a:pt x="93" y="0"/>
                    </a:lnTo>
                    <a:lnTo>
                      <a:pt x="107" y="0"/>
                    </a:lnTo>
                    <a:lnTo>
                      <a:pt x="107" y="6"/>
                    </a:lnTo>
                    <a:lnTo>
                      <a:pt x="93" y="6"/>
                    </a:lnTo>
                    <a:lnTo>
                      <a:pt x="78" y="9"/>
                    </a:lnTo>
                    <a:lnTo>
                      <a:pt x="71" y="11"/>
                    </a:lnTo>
                    <a:lnTo>
                      <a:pt x="63" y="12"/>
                    </a:lnTo>
                    <a:lnTo>
                      <a:pt x="50" y="18"/>
                    </a:lnTo>
                    <a:lnTo>
                      <a:pt x="36" y="26"/>
                    </a:lnTo>
                    <a:lnTo>
                      <a:pt x="24" y="33"/>
                    </a:lnTo>
                    <a:lnTo>
                      <a:pt x="19" y="38"/>
                    </a:lnTo>
                    <a:lnTo>
                      <a:pt x="13" y="44"/>
                    </a:lnTo>
                    <a:lnTo>
                      <a:pt x="9" y="48"/>
                    </a:lnTo>
                    <a:lnTo>
                      <a:pt x="6" y="54"/>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2" name="Freeform 1592"/>
              <p:cNvSpPr>
                <a:spLocks/>
              </p:cNvSpPr>
              <p:nvPr/>
            </p:nvSpPr>
            <p:spPr bwMode="auto">
              <a:xfrm>
                <a:off x="4335" y="1245"/>
                <a:ext cx="43" cy="8"/>
              </a:xfrm>
              <a:custGeom>
                <a:avLst/>
                <a:gdLst>
                  <a:gd name="T0" fmla="*/ 0 w 86"/>
                  <a:gd name="T1" fmla="*/ 0 h 17"/>
                  <a:gd name="T2" fmla="*/ 21 w 86"/>
                  <a:gd name="T3" fmla="*/ 0 h 17"/>
                  <a:gd name="T4" fmla="*/ 42 w 86"/>
                  <a:gd name="T5" fmla="*/ 3 h 17"/>
                  <a:gd name="T6" fmla="*/ 63 w 86"/>
                  <a:gd name="T7" fmla="*/ 6 h 17"/>
                  <a:gd name="T8" fmla="*/ 86 w 86"/>
                  <a:gd name="T9" fmla="*/ 11 h 17"/>
                  <a:gd name="T10" fmla="*/ 86 w 86"/>
                  <a:gd name="T11" fmla="*/ 17 h 17"/>
                  <a:gd name="T12" fmla="*/ 63 w 86"/>
                  <a:gd name="T13" fmla="*/ 12 h 17"/>
                  <a:gd name="T14" fmla="*/ 42 w 86"/>
                  <a:gd name="T15" fmla="*/ 9 h 17"/>
                  <a:gd name="T16" fmla="*/ 21 w 86"/>
                  <a:gd name="T17" fmla="*/ 8 h 17"/>
                  <a:gd name="T18" fmla="*/ 0 w 86"/>
                  <a:gd name="T19" fmla="*/ 6 h 17"/>
                  <a:gd name="T20" fmla="*/ 0 w 86"/>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7">
                    <a:moveTo>
                      <a:pt x="0" y="0"/>
                    </a:moveTo>
                    <a:lnTo>
                      <a:pt x="21" y="0"/>
                    </a:lnTo>
                    <a:lnTo>
                      <a:pt x="42" y="3"/>
                    </a:lnTo>
                    <a:lnTo>
                      <a:pt x="63" y="6"/>
                    </a:lnTo>
                    <a:lnTo>
                      <a:pt x="86" y="11"/>
                    </a:lnTo>
                    <a:lnTo>
                      <a:pt x="86" y="17"/>
                    </a:lnTo>
                    <a:lnTo>
                      <a:pt x="63" y="12"/>
                    </a:lnTo>
                    <a:lnTo>
                      <a:pt x="42" y="9"/>
                    </a:lnTo>
                    <a:lnTo>
                      <a:pt x="21" y="8"/>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3" name="Freeform 1593"/>
              <p:cNvSpPr>
                <a:spLocks/>
              </p:cNvSpPr>
              <p:nvPr/>
            </p:nvSpPr>
            <p:spPr bwMode="auto">
              <a:xfrm>
                <a:off x="4335" y="1245"/>
                <a:ext cx="1" cy="3"/>
              </a:xfrm>
              <a:custGeom>
                <a:avLst/>
                <a:gdLst>
                  <a:gd name="T0" fmla="*/ 0 h 6"/>
                  <a:gd name="T1" fmla="*/ 6 h 6"/>
                  <a:gd name="T2" fmla="*/ 0 h 6"/>
                </a:gdLst>
                <a:ahLst/>
                <a:cxnLst>
                  <a:cxn ang="0">
                    <a:pos x="0" y="T0"/>
                  </a:cxn>
                  <a:cxn ang="0">
                    <a:pos x="0" y="T1"/>
                  </a:cxn>
                  <a:cxn ang="0">
                    <a:pos x="0" y="T2"/>
                  </a:cxn>
                </a:cxnLst>
                <a:rect l="0" t="0" r="r" b="b"/>
                <a:pathLst>
                  <a:path h="6">
                    <a:moveTo>
                      <a:pt x="0" y="0"/>
                    </a:move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4" name="Freeform 1594"/>
              <p:cNvSpPr>
                <a:spLocks/>
              </p:cNvSpPr>
              <p:nvPr/>
            </p:nvSpPr>
            <p:spPr bwMode="auto">
              <a:xfrm>
                <a:off x="4377" y="1250"/>
                <a:ext cx="11" cy="6"/>
              </a:xfrm>
              <a:custGeom>
                <a:avLst/>
                <a:gdLst>
                  <a:gd name="T0" fmla="*/ 3 w 22"/>
                  <a:gd name="T1" fmla="*/ 0 h 12"/>
                  <a:gd name="T2" fmla="*/ 0 w 22"/>
                  <a:gd name="T3" fmla="*/ 6 h 12"/>
                  <a:gd name="T4" fmla="*/ 21 w 22"/>
                  <a:gd name="T5" fmla="*/ 12 h 12"/>
                  <a:gd name="T6" fmla="*/ 22 w 22"/>
                  <a:gd name="T7" fmla="*/ 6 h 12"/>
                  <a:gd name="T8" fmla="*/ 3 w 22"/>
                  <a:gd name="T9" fmla="*/ 0 h 12"/>
                </a:gdLst>
                <a:ahLst/>
                <a:cxnLst>
                  <a:cxn ang="0">
                    <a:pos x="T0" y="T1"/>
                  </a:cxn>
                  <a:cxn ang="0">
                    <a:pos x="T2" y="T3"/>
                  </a:cxn>
                  <a:cxn ang="0">
                    <a:pos x="T4" y="T5"/>
                  </a:cxn>
                  <a:cxn ang="0">
                    <a:pos x="T6" y="T7"/>
                  </a:cxn>
                  <a:cxn ang="0">
                    <a:pos x="T8" y="T9"/>
                  </a:cxn>
                </a:cxnLst>
                <a:rect l="0" t="0" r="r" b="b"/>
                <a:pathLst>
                  <a:path w="22" h="12">
                    <a:moveTo>
                      <a:pt x="3" y="0"/>
                    </a:moveTo>
                    <a:lnTo>
                      <a:pt x="0" y="6"/>
                    </a:lnTo>
                    <a:lnTo>
                      <a:pt x="21" y="12"/>
                    </a:lnTo>
                    <a:lnTo>
                      <a:pt x="22"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5" name="Freeform 1595"/>
              <p:cNvSpPr>
                <a:spLocks/>
              </p:cNvSpPr>
              <p:nvPr/>
            </p:nvSpPr>
            <p:spPr bwMode="auto">
              <a:xfrm>
                <a:off x="4377" y="1250"/>
                <a:ext cx="1" cy="3"/>
              </a:xfrm>
              <a:custGeom>
                <a:avLst/>
                <a:gdLst>
                  <a:gd name="T0" fmla="*/ 1 w 3"/>
                  <a:gd name="T1" fmla="*/ 0 h 6"/>
                  <a:gd name="T2" fmla="*/ 3 w 3"/>
                  <a:gd name="T3" fmla="*/ 0 h 6"/>
                  <a:gd name="T4" fmla="*/ 0 w 3"/>
                  <a:gd name="T5" fmla="*/ 6 h 6"/>
                  <a:gd name="T6" fmla="*/ 1 w 3"/>
                  <a:gd name="T7" fmla="*/ 6 h 6"/>
                  <a:gd name="T8" fmla="*/ 1 w 3"/>
                  <a:gd name="T9" fmla="*/ 0 h 6"/>
                </a:gdLst>
                <a:ahLst/>
                <a:cxnLst>
                  <a:cxn ang="0">
                    <a:pos x="T0" y="T1"/>
                  </a:cxn>
                  <a:cxn ang="0">
                    <a:pos x="T2" y="T3"/>
                  </a:cxn>
                  <a:cxn ang="0">
                    <a:pos x="T4" y="T5"/>
                  </a:cxn>
                  <a:cxn ang="0">
                    <a:pos x="T6" y="T7"/>
                  </a:cxn>
                  <a:cxn ang="0">
                    <a:pos x="T8" y="T9"/>
                  </a:cxn>
                </a:cxnLst>
                <a:rect l="0" t="0" r="r" b="b"/>
                <a:pathLst>
                  <a:path w="3" h="6">
                    <a:moveTo>
                      <a:pt x="1" y="0"/>
                    </a:moveTo>
                    <a:lnTo>
                      <a:pt x="3" y="0"/>
                    </a:ln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6" name="Freeform 1596"/>
              <p:cNvSpPr>
                <a:spLocks/>
              </p:cNvSpPr>
              <p:nvPr/>
            </p:nvSpPr>
            <p:spPr bwMode="auto">
              <a:xfrm>
                <a:off x="4387" y="1253"/>
                <a:ext cx="26" cy="12"/>
              </a:xfrm>
              <a:custGeom>
                <a:avLst/>
                <a:gdLst>
                  <a:gd name="T0" fmla="*/ 1 w 51"/>
                  <a:gd name="T1" fmla="*/ 0 h 24"/>
                  <a:gd name="T2" fmla="*/ 7 w 51"/>
                  <a:gd name="T3" fmla="*/ 3 h 24"/>
                  <a:gd name="T4" fmla="*/ 13 w 51"/>
                  <a:gd name="T5" fmla="*/ 6 h 24"/>
                  <a:gd name="T6" fmla="*/ 27 w 51"/>
                  <a:gd name="T7" fmla="*/ 9 h 24"/>
                  <a:gd name="T8" fmla="*/ 39 w 51"/>
                  <a:gd name="T9" fmla="*/ 13 h 24"/>
                  <a:gd name="T10" fmla="*/ 51 w 51"/>
                  <a:gd name="T11" fmla="*/ 18 h 24"/>
                  <a:gd name="T12" fmla="*/ 48 w 51"/>
                  <a:gd name="T13" fmla="*/ 24 h 24"/>
                  <a:gd name="T14" fmla="*/ 37 w 51"/>
                  <a:gd name="T15" fmla="*/ 19 h 24"/>
                  <a:gd name="T16" fmla="*/ 25 w 51"/>
                  <a:gd name="T17" fmla="*/ 15 h 24"/>
                  <a:gd name="T18" fmla="*/ 12 w 51"/>
                  <a:gd name="T19" fmla="*/ 12 h 24"/>
                  <a:gd name="T20" fmla="*/ 6 w 51"/>
                  <a:gd name="T21" fmla="*/ 9 h 24"/>
                  <a:gd name="T22" fmla="*/ 0 w 51"/>
                  <a:gd name="T23" fmla="*/ 6 h 24"/>
                  <a:gd name="T24" fmla="*/ 1 w 5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24">
                    <a:moveTo>
                      <a:pt x="1" y="0"/>
                    </a:moveTo>
                    <a:lnTo>
                      <a:pt x="7" y="3"/>
                    </a:lnTo>
                    <a:lnTo>
                      <a:pt x="13" y="6"/>
                    </a:lnTo>
                    <a:lnTo>
                      <a:pt x="27" y="9"/>
                    </a:lnTo>
                    <a:lnTo>
                      <a:pt x="39" y="13"/>
                    </a:lnTo>
                    <a:lnTo>
                      <a:pt x="51" y="18"/>
                    </a:lnTo>
                    <a:lnTo>
                      <a:pt x="48" y="24"/>
                    </a:lnTo>
                    <a:lnTo>
                      <a:pt x="37" y="19"/>
                    </a:lnTo>
                    <a:lnTo>
                      <a:pt x="25" y="15"/>
                    </a:lnTo>
                    <a:lnTo>
                      <a:pt x="12" y="12"/>
                    </a:lnTo>
                    <a:lnTo>
                      <a:pt x="6" y="9"/>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7" name="Freeform 1597"/>
              <p:cNvSpPr>
                <a:spLocks/>
              </p:cNvSpPr>
              <p:nvPr/>
            </p:nvSpPr>
            <p:spPr bwMode="auto">
              <a:xfrm>
                <a:off x="4387" y="1253"/>
                <a:ext cx="1" cy="3"/>
              </a:xfrm>
              <a:custGeom>
                <a:avLst/>
                <a:gdLst>
                  <a:gd name="T0" fmla="*/ 1 w 1"/>
                  <a:gd name="T1" fmla="*/ 0 h 6"/>
                  <a:gd name="T2" fmla="*/ 0 w 1"/>
                  <a:gd name="T3" fmla="*/ 6 h 6"/>
                  <a:gd name="T4" fmla="*/ 1 w 1"/>
                  <a:gd name="T5" fmla="*/ 0 h 6"/>
                </a:gdLst>
                <a:ahLst/>
                <a:cxnLst>
                  <a:cxn ang="0">
                    <a:pos x="T0" y="T1"/>
                  </a:cxn>
                  <a:cxn ang="0">
                    <a:pos x="T2" y="T3"/>
                  </a:cxn>
                  <a:cxn ang="0">
                    <a:pos x="T4" y="T5"/>
                  </a:cxn>
                </a:cxnLst>
                <a:rect l="0" t="0" r="r" b="b"/>
                <a:pathLst>
                  <a:path w="1" h="6">
                    <a:moveTo>
                      <a:pt x="1" y="0"/>
                    </a:move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8" name="Freeform 1598"/>
              <p:cNvSpPr>
                <a:spLocks/>
              </p:cNvSpPr>
              <p:nvPr/>
            </p:nvSpPr>
            <p:spPr bwMode="auto">
              <a:xfrm>
                <a:off x="4411" y="1262"/>
                <a:ext cx="55" cy="50"/>
              </a:xfrm>
              <a:custGeom>
                <a:avLst/>
                <a:gdLst>
                  <a:gd name="T0" fmla="*/ 3 w 109"/>
                  <a:gd name="T1" fmla="*/ 0 h 99"/>
                  <a:gd name="T2" fmla="*/ 20 w 109"/>
                  <a:gd name="T3" fmla="*/ 10 h 99"/>
                  <a:gd name="T4" fmla="*/ 29 w 109"/>
                  <a:gd name="T5" fmla="*/ 15 h 99"/>
                  <a:gd name="T6" fmla="*/ 38 w 109"/>
                  <a:gd name="T7" fmla="*/ 19 h 99"/>
                  <a:gd name="T8" fmla="*/ 53 w 109"/>
                  <a:gd name="T9" fmla="*/ 30 h 99"/>
                  <a:gd name="T10" fmla="*/ 68 w 109"/>
                  <a:gd name="T11" fmla="*/ 42 h 99"/>
                  <a:gd name="T12" fmla="*/ 75 w 109"/>
                  <a:gd name="T13" fmla="*/ 48 h 99"/>
                  <a:gd name="T14" fmla="*/ 81 w 109"/>
                  <a:gd name="T15" fmla="*/ 54 h 99"/>
                  <a:gd name="T16" fmla="*/ 88 w 109"/>
                  <a:gd name="T17" fmla="*/ 62 h 99"/>
                  <a:gd name="T18" fmla="*/ 94 w 109"/>
                  <a:gd name="T19" fmla="*/ 68 h 99"/>
                  <a:gd name="T20" fmla="*/ 98 w 109"/>
                  <a:gd name="T21" fmla="*/ 74 h 99"/>
                  <a:gd name="T22" fmla="*/ 103 w 109"/>
                  <a:gd name="T23" fmla="*/ 81 h 99"/>
                  <a:gd name="T24" fmla="*/ 106 w 109"/>
                  <a:gd name="T25" fmla="*/ 89 h 99"/>
                  <a:gd name="T26" fmla="*/ 109 w 109"/>
                  <a:gd name="T27" fmla="*/ 98 h 99"/>
                  <a:gd name="T28" fmla="*/ 103 w 109"/>
                  <a:gd name="T29" fmla="*/ 99 h 99"/>
                  <a:gd name="T30" fmla="*/ 100 w 109"/>
                  <a:gd name="T31" fmla="*/ 92 h 99"/>
                  <a:gd name="T32" fmla="*/ 97 w 109"/>
                  <a:gd name="T33" fmla="*/ 84 h 99"/>
                  <a:gd name="T34" fmla="*/ 94 w 109"/>
                  <a:gd name="T35" fmla="*/ 78 h 99"/>
                  <a:gd name="T36" fmla="*/ 88 w 109"/>
                  <a:gd name="T37" fmla="*/ 71 h 99"/>
                  <a:gd name="T38" fmla="*/ 83 w 109"/>
                  <a:gd name="T39" fmla="*/ 65 h 99"/>
                  <a:gd name="T40" fmla="*/ 77 w 109"/>
                  <a:gd name="T41" fmla="*/ 59 h 99"/>
                  <a:gd name="T42" fmla="*/ 71 w 109"/>
                  <a:gd name="T43" fmla="*/ 53 h 99"/>
                  <a:gd name="T44" fmla="*/ 63 w 109"/>
                  <a:gd name="T45" fmla="*/ 47 h 99"/>
                  <a:gd name="T46" fmla="*/ 50 w 109"/>
                  <a:gd name="T47" fmla="*/ 36 h 99"/>
                  <a:gd name="T48" fmla="*/ 33 w 109"/>
                  <a:gd name="T49" fmla="*/ 25 h 99"/>
                  <a:gd name="T50" fmla="*/ 26 w 109"/>
                  <a:gd name="T51" fmla="*/ 21 h 99"/>
                  <a:gd name="T52" fmla="*/ 17 w 109"/>
                  <a:gd name="T53" fmla="*/ 15 h 99"/>
                  <a:gd name="T54" fmla="*/ 0 w 109"/>
                  <a:gd name="T55" fmla="*/ 6 h 99"/>
                  <a:gd name="T56" fmla="*/ 3 w 109"/>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99">
                    <a:moveTo>
                      <a:pt x="3" y="0"/>
                    </a:moveTo>
                    <a:lnTo>
                      <a:pt x="20" y="10"/>
                    </a:lnTo>
                    <a:lnTo>
                      <a:pt x="29" y="15"/>
                    </a:lnTo>
                    <a:lnTo>
                      <a:pt x="38" y="19"/>
                    </a:lnTo>
                    <a:lnTo>
                      <a:pt x="53" y="30"/>
                    </a:lnTo>
                    <a:lnTo>
                      <a:pt x="68" y="42"/>
                    </a:lnTo>
                    <a:lnTo>
                      <a:pt x="75" y="48"/>
                    </a:lnTo>
                    <a:lnTo>
                      <a:pt x="81" y="54"/>
                    </a:lnTo>
                    <a:lnTo>
                      <a:pt x="88" y="62"/>
                    </a:lnTo>
                    <a:lnTo>
                      <a:pt x="94" y="68"/>
                    </a:lnTo>
                    <a:lnTo>
                      <a:pt x="98" y="74"/>
                    </a:lnTo>
                    <a:lnTo>
                      <a:pt x="103" y="81"/>
                    </a:lnTo>
                    <a:lnTo>
                      <a:pt x="106" y="89"/>
                    </a:lnTo>
                    <a:lnTo>
                      <a:pt x="109" y="98"/>
                    </a:lnTo>
                    <a:lnTo>
                      <a:pt x="103" y="99"/>
                    </a:lnTo>
                    <a:lnTo>
                      <a:pt x="100" y="92"/>
                    </a:lnTo>
                    <a:lnTo>
                      <a:pt x="97" y="84"/>
                    </a:lnTo>
                    <a:lnTo>
                      <a:pt x="94" y="78"/>
                    </a:lnTo>
                    <a:lnTo>
                      <a:pt x="88" y="71"/>
                    </a:lnTo>
                    <a:lnTo>
                      <a:pt x="83" y="65"/>
                    </a:lnTo>
                    <a:lnTo>
                      <a:pt x="77" y="59"/>
                    </a:lnTo>
                    <a:lnTo>
                      <a:pt x="71" y="53"/>
                    </a:lnTo>
                    <a:lnTo>
                      <a:pt x="63" y="47"/>
                    </a:lnTo>
                    <a:lnTo>
                      <a:pt x="50" y="36"/>
                    </a:lnTo>
                    <a:lnTo>
                      <a:pt x="33" y="25"/>
                    </a:lnTo>
                    <a:lnTo>
                      <a:pt x="26" y="21"/>
                    </a:lnTo>
                    <a:lnTo>
                      <a:pt x="17" y="15"/>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19" name="Freeform 1599"/>
              <p:cNvSpPr>
                <a:spLocks/>
              </p:cNvSpPr>
              <p:nvPr/>
            </p:nvSpPr>
            <p:spPr bwMode="auto">
              <a:xfrm>
                <a:off x="4411" y="1262"/>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0" name="Freeform 1600"/>
              <p:cNvSpPr>
                <a:spLocks/>
              </p:cNvSpPr>
              <p:nvPr/>
            </p:nvSpPr>
            <p:spPr bwMode="auto">
              <a:xfrm>
                <a:off x="4453" y="1311"/>
                <a:ext cx="17" cy="73"/>
              </a:xfrm>
              <a:custGeom>
                <a:avLst/>
                <a:gdLst>
                  <a:gd name="T0" fmla="*/ 26 w 33"/>
                  <a:gd name="T1" fmla="*/ 0 h 144"/>
                  <a:gd name="T2" fmla="*/ 29 w 33"/>
                  <a:gd name="T3" fmla="*/ 18 h 144"/>
                  <a:gd name="T4" fmla="*/ 32 w 33"/>
                  <a:gd name="T5" fmla="*/ 37 h 144"/>
                  <a:gd name="T6" fmla="*/ 33 w 33"/>
                  <a:gd name="T7" fmla="*/ 58 h 144"/>
                  <a:gd name="T8" fmla="*/ 33 w 33"/>
                  <a:gd name="T9" fmla="*/ 80 h 144"/>
                  <a:gd name="T10" fmla="*/ 32 w 33"/>
                  <a:gd name="T11" fmla="*/ 89 h 144"/>
                  <a:gd name="T12" fmla="*/ 30 w 33"/>
                  <a:gd name="T13" fmla="*/ 99 h 144"/>
                  <a:gd name="T14" fmla="*/ 27 w 33"/>
                  <a:gd name="T15" fmla="*/ 108 h 144"/>
                  <a:gd name="T16" fmla="*/ 26 w 33"/>
                  <a:gd name="T17" fmla="*/ 117 h 144"/>
                  <a:gd name="T18" fmla="*/ 21 w 33"/>
                  <a:gd name="T19" fmla="*/ 125 h 144"/>
                  <a:gd name="T20" fmla="*/ 17 w 33"/>
                  <a:gd name="T21" fmla="*/ 132 h 144"/>
                  <a:gd name="T22" fmla="*/ 11 w 33"/>
                  <a:gd name="T23" fmla="*/ 138 h 144"/>
                  <a:gd name="T24" fmla="*/ 5 w 33"/>
                  <a:gd name="T25" fmla="*/ 144 h 144"/>
                  <a:gd name="T26" fmla="*/ 0 w 33"/>
                  <a:gd name="T27" fmla="*/ 140 h 144"/>
                  <a:gd name="T28" fmla="*/ 6 w 33"/>
                  <a:gd name="T29" fmla="*/ 134 h 144"/>
                  <a:gd name="T30" fmla="*/ 12 w 33"/>
                  <a:gd name="T31" fmla="*/ 128 h 144"/>
                  <a:gd name="T32" fmla="*/ 15 w 33"/>
                  <a:gd name="T33" fmla="*/ 122 h 144"/>
                  <a:gd name="T34" fmla="*/ 20 w 33"/>
                  <a:gd name="T35" fmla="*/ 114 h 144"/>
                  <a:gd name="T36" fmla="*/ 21 w 33"/>
                  <a:gd name="T37" fmla="*/ 107 h 144"/>
                  <a:gd name="T38" fmla="*/ 24 w 33"/>
                  <a:gd name="T39" fmla="*/ 98 h 144"/>
                  <a:gd name="T40" fmla="*/ 26 w 33"/>
                  <a:gd name="T41" fmla="*/ 89 h 144"/>
                  <a:gd name="T42" fmla="*/ 27 w 33"/>
                  <a:gd name="T43" fmla="*/ 80 h 144"/>
                  <a:gd name="T44" fmla="*/ 27 w 33"/>
                  <a:gd name="T45" fmla="*/ 58 h 144"/>
                  <a:gd name="T46" fmla="*/ 26 w 33"/>
                  <a:gd name="T47" fmla="*/ 39 h 144"/>
                  <a:gd name="T48" fmla="*/ 23 w 33"/>
                  <a:gd name="T49" fmla="*/ 19 h 144"/>
                  <a:gd name="T50" fmla="*/ 18 w 33"/>
                  <a:gd name="T51" fmla="*/ 1 h 144"/>
                  <a:gd name="T52" fmla="*/ 26 w 33"/>
                  <a:gd name="T5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4">
                    <a:moveTo>
                      <a:pt x="26" y="0"/>
                    </a:moveTo>
                    <a:lnTo>
                      <a:pt x="29" y="18"/>
                    </a:lnTo>
                    <a:lnTo>
                      <a:pt x="32" y="37"/>
                    </a:lnTo>
                    <a:lnTo>
                      <a:pt x="33" y="58"/>
                    </a:lnTo>
                    <a:lnTo>
                      <a:pt x="33" y="80"/>
                    </a:lnTo>
                    <a:lnTo>
                      <a:pt x="32" y="89"/>
                    </a:lnTo>
                    <a:lnTo>
                      <a:pt x="30" y="99"/>
                    </a:lnTo>
                    <a:lnTo>
                      <a:pt x="27" y="108"/>
                    </a:lnTo>
                    <a:lnTo>
                      <a:pt x="26" y="117"/>
                    </a:lnTo>
                    <a:lnTo>
                      <a:pt x="21" y="125"/>
                    </a:lnTo>
                    <a:lnTo>
                      <a:pt x="17" y="132"/>
                    </a:lnTo>
                    <a:lnTo>
                      <a:pt x="11" y="138"/>
                    </a:lnTo>
                    <a:lnTo>
                      <a:pt x="5" y="144"/>
                    </a:lnTo>
                    <a:lnTo>
                      <a:pt x="0" y="140"/>
                    </a:lnTo>
                    <a:lnTo>
                      <a:pt x="6" y="134"/>
                    </a:lnTo>
                    <a:lnTo>
                      <a:pt x="12" y="128"/>
                    </a:lnTo>
                    <a:lnTo>
                      <a:pt x="15" y="122"/>
                    </a:lnTo>
                    <a:lnTo>
                      <a:pt x="20" y="114"/>
                    </a:lnTo>
                    <a:lnTo>
                      <a:pt x="21" y="107"/>
                    </a:lnTo>
                    <a:lnTo>
                      <a:pt x="24" y="98"/>
                    </a:lnTo>
                    <a:lnTo>
                      <a:pt x="26" y="89"/>
                    </a:lnTo>
                    <a:lnTo>
                      <a:pt x="27" y="80"/>
                    </a:lnTo>
                    <a:lnTo>
                      <a:pt x="27" y="58"/>
                    </a:lnTo>
                    <a:lnTo>
                      <a:pt x="26" y="39"/>
                    </a:lnTo>
                    <a:lnTo>
                      <a:pt x="23" y="19"/>
                    </a:lnTo>
                    <a:lnTo>
                      <a:pt x="18"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1" name="Freeform 1601"/>
              <p:cNvSpPr>
                <a:spLocks/>
              </p:cNvSpPr>
              <p:nvPr/>
            </p:nvSpPr>
            <p:spPr bwMode="auto">
              <a:xfrm>
                <a:off x="4462" y="1311"/>
                <a:ext cx="4" cy="1"/>
              </a:xfrm>
              <a:custGeom>
                <a:avLst/>
                <a:gdLst>
                  <a:gd name="T0" fmla="*/ 8 w 8"/>
                  <a:gd name="T1" fmla="*/ 0 h 1"/>
                  <a:gd name="T2" fmla="*/ 0 w 8"/>
                  <a:gd name="T3" fmla="*/ 1 h 1"/>
                  <a:gd name="T4" fmla="*/ 2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0" y="1"/>
                    </a:lnTo>
                    <a:lnTo>
                      <a:pt x="2"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2" name="Oval 1602"/>
              <p:cNvSpPr>
                <a:spLocks noChangeArrowheads="1"/>
              </p:cNvSpPr>
              <p:nvPr/>
            </p:nvSpPr>
            <p:spPr bwMode="auto">
              <a:xfrm>
                <a:off x="4453" y="1381"/>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3" name="Oval 1603"/>
              <p:cNvSpPr>
                <a:spLocks noChangeArrowheads="1"/>
              </p:cNvSpPr>
              <p:nvPr/>
            </p:nvSpPr>
            <p:spPr bwMode="auto">
              <a:xfrm>
                <a:off x="4281" y="1270"/>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4" name="Freeform 1604"/>
              <p:cNvSpPr>
                <a:spLocks/>
              </p:cNvSpPr>
              <p:nvPr/>
            </p:nvSpPr>
            <p:spPr bwMode="auto">
              <a:xfrm>
                <a:off x="4457" y="1333"/>
                <a:ext cx="114" cy="50"/>
              </a:xfrm>
              <a:custGeom>
                <a:avLst/>
                <a:gdLst>
                  <a:gd name="T0" fmla="*/ 0 w 229"/>
                  <a:gd name="T1" fmla="*/ 95 h 100"/>
                  <a:gd name="T2" fmla="*/ 10 w 229"/>
                  <a:gd name="T3" fmla="*/ 83 h 100"/>
                  <a:gd name="T4" fmla="*/ 22 w 229"/>
                  <a:gd name="T5" fmla="*/ 71 h 100"/>
                  <a:gd name="T6" fmla="*/ 34 w 229"/>
                  <a:gd name="T7" fmla="*/ 61 h 100"/>
                  <a:gd name="T8" fmla="*/ 46 w 229"/>
                  <a:gd name="T9" fmla="*/ 50 h 100"/>
                  <a:gd name="T10" fmla="*/ 60 w 229"/>
                  <a:gd name="T11" fmla="*/ 41 h 100"/>
                  <a:gd name="T12" fmla="*/ 73 w 229"/>
                  <a:gd name="T13" fmla="*/ 32 h 100"/>
                  <a:gd name="T14" fmla="*/ 87 w 229"/>
                  <a:gd name="T15" fmla="*/ 25 h 100"/>
                  <a:gd name="T16" fmla="*/ 102 w 229"/>
                  <a:gd name="T17" fmla="*/ 17 h 100"/>
                  <a:gd name="T18" fmla="*/ 117 w 229"/>
                  <a:gd name="T19" fmla="*/ 12 h 100"/>
                  <a:gd name="T20" fmla="*/ 132 w 229"/>
                  <a:gd name="T21" fmla="*/ 8 h 100"/>
                  <a:gd name="T22" fmla="*/ 140 w 229"/>
                  <a:gd name="T23" fmla="*/ 5 h 100"/>
                  <a:gd name="T24" fmla="*/ 149 w 229"/>
                  <a:gd name="T25" fmla="*/ 3 h 100"/>
                  <a:gd name="T26" fmla="*/ 164 w 229"/>
                  <a:gd name="T27" fmla="*/ 2 h 100"/>
                  <a:gd name="T28" fmla="*/ 181 w 229"/>
                  <a:gd name="T29" fmla="*/ 0 h 100"/>
                  <a:gd name="T30" fmla="*/ 196 w 229"/>
                  <a:gd name="T31" fmla="*/ 0 h 100"/>
                  <a:gd name="T32" fmla="*/ 212 w 229"/>
                  <a:gd name="T33" fmla="*/ 2 h 100"/>
                  <a:gd name="T34" fmla="*/ 229 w 229"/>
                  <a:gd name="T35" fmla="*/ 3 h 100"/>
                  <a:gd name="T36" fmla="*/ 229 w 229"/>
                  <a:gd name="T37" fmla="*/ 11 h 100"/>
                  <a:gd name="T38" fmla="*/ 212 w 229"/>
                  <a:gd name="T39" fmla="*/ 8 h 100"/>
                  <a:gd name="T40" fmla="*/ 196 w 229"/>
                  <a:gd name="T41" fmla="*/ 6 h 100"/>
                  <a:gd name="T42" fmla="*/ 181 w 229"/>
                  <a:gd name="T43" fmla="*/ 6 h 100"/>
                  <a:gd name="T44" fmla="*/ 164 w 229"/>
                  <a:gd name="T45" fmla="*/ 8 h 100"/>
                  <a:gd name="T46" fmla="*/ 149 w 229"/>
                  <a:gd name="T47" fmla="*/ 11 h 100"/>
                  <a:gd name="T48" fmla="*/ 141 w 229"/>
                  <a:gd name="T49" fmla="*/ 12 h 100"/>
                  <a:gd name="T50" fmla="*/ 134 w 229"/>
                  <a:gd name="T51" fmla="*/ 14 h 100"/>
                  <a:gd name="T52" fmla="*/ 119 w 229"/>
                  <a:gd name="T53" fmla="*/ 18 h 100"/>
                  <a:gd name="T54" fmla="*/ 105 w 229"/>
                  <a:gd name="T55" fmla="*/ 23 h 100"/>
                  <a:gd name="T56" fmla="*/ 90 w 229"/>
                  <a:gd name="T57" fmla="*/ 31 h 100"/>
                  <a:gd name="T58" fmla="*/ 76 w 229"/>
                  <a:gd name="T59" fmla="*/ 38 h 100"/>
                  <a:gd name="T60" fmla="*/ 63 w 229"/>
                  <a:gd name="T61" fmla="*/ 46 h 100"/>
                  <a:gd name="T62" fmla="*/ 51 w 229"/>
                  <a:gd name="T63" fmla="*/ 55 h 100"/>
                  <a:gd name="T64" fmla="*/ 37 w 229"/>
                  <a:gd name="T65" fmla="*/ 65 h 100"/>
                  <a:gd name="T66" fmla="*/ 27 w 229"/>
                  <a:gd name="T67" fmla="*/ 76 h 100"/>
                  <a:gd name="T68" fmla="*/ 15 w 229"/>
                  <a:gd name="T69" fmla="*/ 88 h 100"/>
                  <a:gd name="T70" fmla="*/ 4 w 229"/>
                  <a:gd name="T71" fmla="*/ 100 h 100"/>
                  <a:gd name="T72" fmla="*/ 0 w 229"/>
                  <a:gd name="T73" fmla="*/ 9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9" h="100">
                    <a:moveTo>
                      <a:pt x="0" y="95"/>
                    </a:moveTo>
                    <a:lnTo>
                      <a:pt x="10" y="83"/>
                    </a:lnTo>
                    <a:lnTo>
                      <a:pt x="22" y="71"/>
                    </a:lnTo>
                    <a:lnTo>
                      <a:pt x="34" y="61"/>
                    </a:lnTo>
                    <a:lnTo>
                      <a:pt x="46" y="50"/>
                    </a:lnTo>
                    <a:lnTo>
                      <a:pt x="60" y="41"/>
                    </a:lnTo>
                    <a:lnTo>
                      <a:pt x="73" y="32"/>
                    </a:lnTo>
                    <a:lnTo>
                      <a:pt x="87" y="25"/>
                    </a:lnTo>
                    <a:lnTo>
                      <a:pt x="102" y="17"/>
                    </a:lnTo>
                    <a:lnTo>
                      <a:pt x="117" y="12"/>
                    </a:lnTo>
                    <a:lnTo>
                      <a:pt x="132" y="8"/>
                    </a:lnTo>
                    <a:lnTo>
                      <a:pt x="140" y="5"/>
                    </a:lnTo>
                    <a:lnTo>
                      <a:pt x="149" y="3"/>
                    </a:lnTo>
                    <a:lnTo>
                      <a:pt x="164" y="2"/>
                    </a:lnTo>
                    <a:lnTo>
                      <a:pt x="181" y="0"/>
                    </a:lnTo>
                    <a:lnTo>
                      <a:pt x="196" y="0"/>
                    </a:lnTo>
                    <a:lnTo>
                      <a:pt x="212" y="2"/>
                    </a:lnTo>
                    <a:lnTo>
                      <a:pt x="229" y="3"/>
                    </a:lnTo>
                    <a:lnTo>
                      <a:pt x="229" y="11"/>
                    </a:lnTo>
                    <a:lnTo>
                      <a:pt x="212" y="8"/>
                    </a:lnTo>
                    <a:lnTo>
                      <a:pt x="196" y="6"/>
                    </a:lnTo>
                    <a:lnTo>
                      <a:pt x="181" y="6"/>
                    </a:lnTo>
                    <a:lnTo>
                      <a:pt x="164" y="8"/>
                    </a:lnTo>
                    <a:lnTo>
                      <a:pt x="149" y="11"/>
                    </a:lnTo>
                    <a:lnTo>
                      <a:pt x="141" y="12"/>
                    </a:lnTo>
                    <a:lnTo>
                      <a:pt x="134" y="14"/>
                    </a:lnTo>
                    <a:lnTo>
                      <a:pt x="119" y="18"/>
                    </a:lnTo>
                    <a:lnTo>
                      <a:pt x="105" y="23"/>
                    </a:lnTo>
                    <a:lnTo>
                      <a:pt x="90" y="31"/>
                    </a:lnTo>
                    <a:lnTo>
                      <a:pt x="76" y="38"/>
                    </a:lnTo>
                    <a:lnTo>
                      <a:pt x="63" y="46"/>
                    </a:lnTo>
                    <a:lnTo>
                      <a:pt x="51" y="55"/>
                    </a:lnTo>
                    <a:lnTo>
                      <a:pt x="37" y="65"/>
                    </a:lnTo>
                    <a:lnTo>
                      <a:pt x="27" y="76"/>
                    </a:lnTo>
                    <a:lnTo>
                      <a:pt x="15" y="88"/>
                    </a:lnTo>
                    <a:lnTo>
                      <a:pt x="4" y="10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5" name="Oval 1605"/>
              <p:cNvSpPr>
                <a:spLocks noChangeArrowheads="1"/>
              </p:cNvSpPr>
              <p:nvPr/>
            </p:nvSpPr>
            <p:spPr bwMode="auto">
              <a:xfrm>
                <a:off x="4570" y="1335"/>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6" name="Oval 1606"/>
              <p:cNvSpPr>
                <a:spLocks noChangeArrowheads="1"/>
              </p:cNvSpPr>
              <p:nvPr/>
            </p:nvSpPr>
            <p:spPr bwMode="auto">
              <a:xfrm>
                <a:off x="4457" y="1380"/>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7" name="Freeform 1607"/>
              <p:cNvSpPr>
                <a:spLocks/>
              </p:cNvSpPr>
              <p:nvPr/>
            </p:nvSpPr>
            <p:spPr bwMode="auto">
              <a:xfrm>
                <a:off x="4392" y="1091"/>
                <a:ext cx="43" cy="64"/>
              </a:xfrm>
              <a:custGeom>
                <a:avLst/>
                <a:gdLst>
                  <a:gd name="T0" fmla="*/ 6 w 86"/>
                  <a:gd name="T1" fmla="*/ 0 h 128"/>
                  <a:gd name="T2" fmla="*/ 18 w 86"/>
                  <a:gd name="T3" fmla="*/ 37 h 128"/>
                  <a:gd name="T4" fmla="*/ 25 w 86"/>
                  <a:gd name="T5" fmla="*/ 55 h 128"/>
                  <a:gd name="T6" fmla="*/ 28 w 86"/>
                  <a:gd name="T7" fmla="*/ 65 h 128"/>
                  <a:gd name="T8" fmla="*/ 33 w 86"/>
                  <a:gd name="T9" fmla="*/ 74 h 128"/>
                  <a:gd name="T10" fmla="*/ 37 w 86"/>
                  <a:gd name="T11" fmla="*/ 82 h 128"/>
                  <a:gd name="T12" fmla="*/ 42 w 86"/>
                  <a:gd name="T13" fmla="*/ 91 h 128"/>
                  <a:gd name="T14" fmla="*/ 48 w 86"/>
                  <a:gd name="T15" fmla="*/ 98 h 128"/>
                  <a:gd name="T16" fmla="*/ 54 w 86"/>
                  <a:gd name="T17" fmla="*/ 104 h 128"/>
                  <a:gd name="T18" fmla="*/ 60 w 86"/>
                  <a:gd name="T19" fmla="*/ 110 h 128"/>
                  <a:gd name="T20" fmla="*/ 68 w 86"/>
                  <a:gd name="T21" fmla="*/ 115 h 128"/>
                  <a:gd name="T22" fmla="*/ 77 w 86"/>
                  <a:gd name="T23" fmla="*/ 119 h 128"/>
                  <a:gd name="T24" fmla="*/ 86 w 86"/>
                  <a:gd name="T25" fmla="*/ 122 h 128"/>
                  <a:gd name="T26" fmla="*/ 84 w 86"/>
                  <a:gd name="T27" fmla="*/ 128 h 128"/>
                  <a:gd name="T28" fmla="*/ 75 w 86"/>
                  <a:gd name="T29" fmla="*/ 125 h 128"/>
                  <a:gd name="T30" fmla="*/ 65 w 86"/>
                  <a:gd name="T31" fmla="*/ 121 h 128"/>
                  <a:gd name="T32" fmla="*/ 57 w 86"/>
                  <a:gd name="T33" fmla="*/ 115 h 128"/>
                  <a:gd name="T34" fmla="*/ 50 w 86"/>
                  <a:gd name="T35" fmla="*/ 109 h 128"/>
                  <a:gd name="T36" fmla="*/ 42 w 86"/>
                  <a:gd name="T37" fmla="*/ 103 h 128"/>
                  <a:gd name="T38" fmla="*/ 37 w 86"/>
                  <a:gd name="T39" fmla="*/ 94 h 128"/>
                  <a:gd name="T40" fmla="*/ 31 w 86"/>
                  <a:gd name="T41" fmla="*/ 85 h 128"/>
                  <a:gd name="T42" fmla="*/ 27 w 86"/>
                  <a:gd name="T43" fmla="*/ 77 h 128"/>
                  <a:gd name="T44" fmla="*/ 22 w 86"/>
                  <a:gd name="T45" fmla="*/ 67 h 128"/>
                  <a:gd name="T46" fmla="*/ 19 w 86"/>
                  <a:gd name="T47" fmla="*/ 58 h 128"/>
                  <a:gd name="T48" fmla="*/ 12 w 86"/>
                  <a:gd name="T49" fmla="*/ 38 h 128"/>
                  <a:gd name="T50" fmla="*/ 0 w 86"/>
                  <a:gd name="T51" fmla="*/ 2 h 128"/>
                  <a:gd name="T52" fmla="*/ 6 w 86"/>
                  <a:gd name="T5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128">
                    <a:moveTo>
                      <a:pt x="6" y="0"/>
                    </a:moveTo>
                    <a:lnTo>
                      <a:pt x="18" y="37"/>
                    </a:lnTo>
                    <a:lnTo>
                      <a:pt x="25" y="55"/>
                    </a:lnTo>
                    <a:lnTo>
                      <a:pt x="28" y="65"/>
                    </a:lnTo>
                    <a:lnTo>
                      <a:pt x="33" y="74"/>
                    </a:lnTo>
                    <a:lnTo>
                      <a:pt x="37" y="82"/>
                    </a:lnTo>
                    <a:lnTo>
                      <a:pt x="42" y="91"/>
                    </a:lnTo>
                    <a:lnTo>
                      <a:pt x="48" y="98"/>
                    </a:lnTo>
                    <a:lnTo>
                      <a:pt x="54" y="104"/>
                    </a:lnTo>
                    <a:lnTo>
                      <a:pt x="60" y="110"/>
                    </a:lnTo>
                    <a:lnTo>
                      <a:pt x="68" y="115"/>
                    </a:lnTo>
                    <a:lnTo>
                      <a:pt x="77" y="119"/>
                    </a:lnTo>
                    <a:lnTo>
                      <a:pt x="86" y="122"/>
                    </a:lnTo>
                    <a:lnTo>
                      <a:pt x="84" y="128"/>
                    </a:lnTo>
                    <a:lnTo>
                      <a:pt x="75" y="125"/>
                    </a:lnTo>
                    <a:lnTo>
                      <a:pt x="65" y="121"/>
                    </a:lnTo>
                    <a:lnTo>
                      <a:pt x="57" y="115"/>
                    </a:lnTo>
                    <a:lnTo>
                      <a:pt x="50" y="109"/>
                    </a:lnTo>
                    <a:lnTo>
                      <a:pt x="42" y="103"/>
                    </a:lnTo>
                    <a:lnTo>
                      <a:pt x="37" y="94"/>
                    </a:lnTo>
                    <a:lnTo>
                      <a:pt x="31" y="85"/>
                    </a:lnTo>
                    <a:lnTo>
                      <a:pt x="27" y="77"/>
                    </a:lnTo>
                    <a:lnTo>
                      <a:pt x="22" y="67"/>
                    </a:lnTo>
                    <a:lnTo>
                      <a:pt x="19" y="58"/>
                    </a:lnTo>
                    <a:lnTo>
                      <a:pt x="12" y="38"/>
                    </a:lnTo>
                    <a:lnTo>
                      <a:pt x="0"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8" name="Oval 1608"/>
              <p:cNvSpPr>
                <a:spLocks noChangeArrowheads="1"/>
              </p:cNvSpPr>
              <p:nvPr/>
            </p:nvSpPr>
            <p:spPr bwMode="auto">
              <a:xfrm>
                <a:off x="4433" y="1152"/>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29" name="Oval 1609"/>
              <p:cNvSpPr>
                <a:spLocks noChangeArrowheads="1"/>
              </p:cNvSpPr>
              <p:nvPr/>
            </p:nvSpPr>
            <p:spPr bwMode="auto">
              <a:xfrm>
                <a:off x="4392" y="1089"/>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0" name="Freeform 1610"/>
              <p:cNvSpPr>
                <a:spLocks/>
              </p:cNvSpPr>
              <p:nvPr/>
            </p:nvSpPr>
            <p:spPr bwMode="auto">
              <a:xfrm>
                <a:off x="4613" y="1371"/>
                <a:ext cx="47" cy="114"/>
              </a:xfrm>
              <a:custGeom>
                <a:avLst/>
                <a:gdLst>
                  <a:gd name="T0" fmla="*/ 66 w 94"/>
                  <a:gd name="T1" fmla="*/ 1 h 227"/>
                  <a:gd name="T2" fmla="*/ 72 w 94"/>
                  <a:gd name="T3" fmla="*/ 9 h 227"/>
                  <a:gd name="T4" fmla="*/ 77 w 94"/>
                  <a:gd name="T5" fmla="*/ 16 h 227"/>
                  <a:gd name="T6" fmla="*/ 80 w 94"/>
                  <a:gd name="T7" fmla="*/ 21 h 227"/>
                  <a:gd name="T8" fmla="*/ 81 w 94"/>
                  <a:gd name="T9" fmla="*/ 24 h 227"/>
                  <a:gd name="T10" fmla="*/ 83 w 94"/>
                  <a:gd name="T11" fmla="*/ 28 h 227"/>
                  <a:gd name="T12" fmla="*/ 83 w 94"/>
                  <a:gd name="T13" fmla="*/ 31 h 227"/>
                  <a:gd name="T14" fmla="*/ 89 w 94"/>
                  <a:gd name="T15" fmla="*/ 69 h 227"/>
                  <a:gd name="T16" fmla="*/ 92 w 94"/>
                  <a:gd name="T17" fmla="*/ 86 h 227"/>
                  <a:gd name="T18" fmla="*/ 94 w 94"/>
                  <a:gd name="T19" fmla="*/ 102 h 227"/>
                  <a:gd name="T20" fmla="*/ 94 w 94"/>
                  <a:gd name="T21" fmla="*/ 111 h 227"/>
                  <a:gd name="T22" fmla="*/ 92 w 94"/>
                  <a:gd name="T23" fmla="*/ 120 h 227"/>
                  <a:gd name="T24" fmla="*/ 90 w 94"/>
                  <a:gd name="T25" fmla="*/ 138 h 227"/>
                  <a:gd name="T26" fmla="*/ 84 w 94"/>
                  <a:gd name="T27" fmla="*/ 158 h 227"/>
                  <a:gd name="T28" fmla="*/ 77 w 94"/>
                  <a:gd name="T29" fmla="*/ 180 h 227"/>
                  <a:gd name="T30" fmla="*/ 72 w 94"/>
                  <a:gd name="T31" fmla="*/ 190 h 227"/>
                  <a:gd name="T32" fmla="*/ 68 w 94"/>
                  <a:gd name="T33" fmla="*/ 197 h 227"/>
                  <a:gd name="T34" fmla="*/ 57 w 94"/>
                  <a:gd name="T35" fmla="*/ 211 h 227"/>
                  <a:gd name="T36" fmla="*/ 48 w 94"/>
                  <a:gd name="T37" fmla="*/ 218 h 227"/>
                  <a:gd name="T38" fmla="*/ 44 w 94"/>
                  <a:gd name="T39" fmla="*/ 223 h 227"/>
                  <a:gd name="T40" fmla="*/ 32 w 94"/>
                  <a:gd name="T41" fmla="*/ 226 h 227"/>
                  <a:gd name="T42" fmla="*/ 23 w 94"/>
                  <a:gd name="T43" fmla="*/ 227 h 227"/>
                  <a:gd name="T44" fmla="*/ 17 w 94"/>
                  <a:gd name="T45" fmla="*/ 226 h 227"/>
                  <a:gd name="T46" fmla="*/ 14 w 94"/>
                  <a:gd name="T47" fmla="*/ 224 h 227"/>
                  <a:gd name="T48" fmla="*/ 12 w 94"/>
                  <a:gd name="T49" fmla="*/ 223 h 227"/>
                  <a:gd name="T50" fmla="*/ 11 w 94"/>
                  <a:gd name="T51" fmla="*/ 221 h 227"/>
                  <a:gd name="T52" fmla="*/ 7 w 94"/>
                  <a:gd name="T53" fmla="*/ 217 h 227"/>
                  <a:gd name="T54" fmla="*/ 3 w 94"/>
                  <a:gd name="T55" fmla="*/ 206 h 227"/>
                  <a:gd name="T56" fmla="*/ 1 w 94"/>
                  <a:gd name="T57" fmla="*/ 194 h 227"/>
                  <a:gd name="T58" fmla="*/ 0 w 94"/>
                  <a:gd name="T59" fmla="*/ 183 h 227"/>
                  <a:gd name="T60" fmla="*/ 0 w 94"/>
                  <a:gd name="T61" fmla="*/ 173 h 227"/>
                  <a:gd name="T62" fmla="*/ 0 w 94"/>
                  <a:gd name="T63" fmla="*/ 162 h 227"/>
                  <a:gd name="T64" fmla="*/ 0 w 94"/>
                  <a:gd name="T65" fmla="*/ 152 h 227"/>
                  <a:gd name="T66" fmla="*/ 1 w 94"/>
                  <a:gd name="T67" fmla="*/ 131 h 227"/>
                  <a:gd name="T68" fmla="*/ 4 w 94"/>
                  <a:gd name="T69" fmla="*/ 111 h 227"/>
                  <a:gd name="T70" fmla="*/ 6 w 94"/>
                  <a:gd name="T71" fmla="*/ 87 h 227"/>
                  <a:gd name="T72" fmla="*/ 7 w 94"/>
                  <a:gd name="T73" fmla="*/ 75 h 227"/>
                  <a:gd name="T74" fmla="*/ 9 w 94"/>
                  <a:gd name="T75" fmla="*/ 63 h 227"/>
                  <a:gd name="T76" fmla="*/ 11 w 94"/>
                  <a:gd name="T77" fmla="*/ 52 h 227"/>
                  <a:gd name="T78" fmla="*/ 12 w 94"/>
                  <a:gd name="T79" fmla="*/ 48 h 227"/>
                  <a:gd name="T80" fmla="*/ 15 w 94"/>
                  <a:gd name="T81" fmla="*/ 42 h 227"/>
                  <a:gd name="T82" fmla="*/ 20 w 94"/>
                  <a:gd name="T83" fmla="*/ 31 h 227"/>
                  <a:gd name="T84" fmla="*/ 26 w 94"/>
                  <a:gd name="T85" fmla="*/ 21 h 227"/>
                  <a:gd name="T86" fmla="*/ 30 w 94"/>
                  <a:gd name="T87" fmla="*/ 15 h 227"/>
                  <a:gd name="T88" fmla="*/ 36 w 94"/>
                  <a:gd name="T89" fmla="*/ 9 h 227"/>
                  <a:gd name="T90" fmla="*/ 41 w 94"/>
                  <a:gd name="T91" fmla="*/ 6 h 227"/>
                  <a:gd name="T92" fmla="*/ 44 w 94"/>
                  <a:gd name="T93" fmla="*/ 3 h 227"/>
                  <a:gd name="T94" fmla="*/ 48 w 94"/>
                  <a:gd name="T95" fmla="*/ 1 h 227"/>
                  <a:gd name="T96" fmla="*/ 51 w 94"/>
                  <a:gd name="T97" fmla="*/ 0 h 227"/>
                  <a:gd name="T98" fmla="*/ 57 w 94"/>
                  <a:gd name="T99" fmla="*/ 0 h 227"/>
                  <a:gd name="T100" fmla="*/ 66 w 94"/>
                  <a:gd name="T101" fmla="*/ 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227">
                    <a:moveTo>
                      <a:pt x="66" y="1"/>
                    </a:moveTo>
                    <a:lnTo>
                      <a:pt x="72" y="9"/>
                    </a:lnTo>
                    <a:lnTo>
                      <a:pt x="77" y="16"/>
                    </a:lnTo>
                    <a:lnTo>
                      <a:pt x="80" y="21"/>
                    </a:lnTo>
                    <a:lnTo>
                      <a:pt x="81" y="24"/>
                    </a:lnTo>
                    <a:lnTo>
                      <a:pt x="83" y="28"/>
                    </a:lnTo>
                    <a:lnTo>
                      <a:pt x="83" y="31"/>
                    </a:lnTo>
                    <a:lnTo>
                      <a:pt x="89" y="69"/>
                    </a:lnTo>
                    <a:lnTo>
                      <a:pt x="92" y="86"/>
                    </a:lnTo>
                    <a:lnTo>
                      <a:pt x="94" y="102"/>
                    </a:lnTo>
                    <a:lnTo>
                      <a:pt x="94" y="111"/>
                    </a:lnTo>
                    <a:lnTo>
                      <a:pt x="92" y="120"/>
                    </a:lnTo>
                    <a:lnTo>
                      <a:pt x="90" y="138"/>
                    </a:lnTo>
                    <a:lnTo>
                      <a:pt x="84" y="158"/>
                    </a:lnTo>
                    <a:lnTo>
                      <a:pt x="77" y="180"/>
                    </a:lnTo>
                    <a:lnTo>
                      <a:pt x="72" y="190"/>
                    </a:lnTo>
                    <a:lnTo>
                      <a:pt x="68" y="197"/>
                    </a:lnTo>
                    <a:lnTo>
                      <a:pt x="57" y="211"/>
                    </a:lnTo>
                    <a:lnTo>
                      <a:pt x="48" y="218"/>
                    </a:lnTo>
                    <a:lnTo>
                      <a:pt x="44" y="223"/>
                    </a:lnTo>
                    <a:lnTo>
                      <a:pt x="32" y="226"/>
                    </a:lnTo>
                    <a:lnTo>
                      <a:pt x="23" y="227"/>
                    </a:lnTo>
                    <a:lnTo>
                      <a:pt x="17" y="226"/>
                    </a:lnTo>
                    <a:lnTo>
                      <a:pt x="14" y="224"/>
                    </a:lnTo>
                    <a:lnTo>
                      <a:pt x="12" y="223"/>
                    </a:lnTo>
                    <a:lnTo>
                      <a:pt x="11" y="221"/>
                    </a:lnTo>
                    <a:lnTo>
                      <a:pt x="7" y="217"/>
                    </a:lnTo>
                    <a:lnTo>
                      <a:pt x="3" y="206"/>
                    </a:lnTo>
                    <a:lnTo>
                      <a:pt x="1" y="194"/>
                    </a:lnTo>
                    <a:lnTo>
                      <a:pt x="0" y="183"/>
                    </a:lnTo>
                    <a:lnTo>
                      <a:pt x="0" y="173"/>
                    </a:lnTo>
                    <a:lnTo>
                      <a:pt x="0" y="162"/>
                    </a:lnTo>
                    <a:lnTo>
                      <a:pt x="0" y="152"/>
                    </a:lnTo>
                    <a:lnTo>
                      <a:pt x="1" y="131"/>
                    </a:lnTo>
                    <a:lnTo>
                      <a:pt x="4" y="111"/>
                    </a:lnTo>
                    <a:lnTo>
                      <a:pt x="6" y="87"/>
                    </a:lnTo>
                    <a:lnTo>
                      <a:pt x="7" y="75"/>
                    </a:lnTo>
                    <a:lnTo>
                      <a:pt x="9" y="63"/>
                    </a:lnTo>
                    <a:lnTo>
                      <a:pt x="11" y="52"/>
                    </a:lnTo>
                    <a:lnTo>
                      <a:pt x="12" y="48"/>
                    </a:lnTo>
                    <a:lnTo>
                      <a:pt x="15" y="42"/>
                    </a:lnTo>
                    <a:lnTo>
                      <a:pt x="20" y="31"/>
                    </a:lnTo>
                    <a:lnTo>
                      <a:pt x="26" y="21"/>
                    </a:lnTo>
                    <a:lnTo>
                      <a:pt x="30" y="15"/>
                    </a:lnTo>
                    <a:lnTo>
                      <a:pt x="36" y="9"/>
                    </a:lnTo>
                    <a:lnTo>
                      <a:pt x="41" y="6"/>
                    </a:lnTo>
                    <a:lnTo>
                      <a:pt x="44" y="3"/>
                    </a:lnTo>
                    <a:lnTo>
                      <a:pt x="48" y="1"/>
                    </a:lnTo>
                    <a:lnTo>
                      <a:pt x="51" y="0"/>
                    </a:lnTo>
                    <a:lnTo>
                      <a:pt x="57" y="0"/>
                    </a:lnTo>
                    <a:lnTo>
                      <a:pt x="66" y="1"/>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1" name="Freeform 1611"/>
              <p:cNvSpPr>
                <a:spLocks/>
              </p:cNvSpPr>
              <p:nvPr/>
            </p:nvSpPr>
            <p:spPr bwMode="auto">
              <a:xfrm>
                <a:off x="4613" y="1370"/>
                <a:ext cx="55" cy="127"/>
              </a:xfrm>
              <a:custGeom>
                <a:avLst/>
                <a:gdLst>
                  <a:gd name="T0" fmla="*/ 69 w 110"/>
                  <a:gd name="T1" fmla="*/ 3 h 255"/>
                  <a:gd name="T2" fmla="*/ 72 w 110"/>
                  <a:gd name="T3" fmla="*/ 5 h 255"/>
                  <a:gd name="T4" fmla="*/ 77 w 110"/>
                  <a:gd name="T5" fmla="*/ 6 h 255"/>
                  <a:gd name="T6" fmla="*/ 83 w 110"/>
                  <a:gd name="T7" fmla="*/ 12 h 255"/>
                  <a:gd name="T8" fmla="*/ 89 w 110"/>
                  <a:gd name="T9" fmla="*/ 18 h 255"/>
                  <a:gd name="T10" fmla="*/ 94 w 110"/>
                  <a:gd name="T11" fmla="*/ 24 h 255"/>
                  <a:gd name="T12" fmla="*/ 97 w 110"/>
                  <a:gd name="T13" fmla="*/ 35 h 255"/>
                  <a:gd name="T14" fmla="*/ 100 w 110"/>
                  <a:gd name="T15" fmla="*/ 47 h 255"/>
                  <a:gd name="T16" fmla="*/ 106 w 110"/>
                  <a:gd name="T17" fmla="*/ 70 h 255"/>
                  <a:gd name="T18" fmla="*/ 107 w 110"/>
                  <a:gd name="T19" fmla="*/ 80 h 255"/>
                  <a:gd name="T20" fmla="*/ 109 w 110"/>
                  <a:gd name="T21" fmla="*/ 92 h 255"/>
                  <a:gd name="T22" fmla="*/ 110 w 110"/>
                  <a:gd name="T23" fmla="*/ 104 h 255"/>
                  <a:gd name="T24" fmla="*/ 110 w 110"/>
                  <a:gd name="T25" fmla="*/ 116 h 255"/>
                  <a:gd name="T26" fmla="*/ 110 w 110"/>
                  <a:gd name="T27" fmla="*/ 128 h 255"/>
                  <a:gd name="T28" fmla="*/ 110 w 110"/>
                  <a:gd name="T29" fmla="*/ 139 h 255"/>
                  <a:gd name="T30" fmla="*/ 107 w 110"/>
                  <a:gd name="T31" fmla="*/ 163 h 255"/>
                  <a:gd name="T32" fmla="*/ 104 w 110"/>
                  <a:gd name="T33" fmla="*/ 173 h 255"/>
                  <a:gd name="T34" fmla="*/ 100 w 110"/>
                  <a:gd name="T35" fmla="*/ 185 h 255"/>
                  <a:gd name="T36" fmla="*/ 95 w 110"/>
                  <a:gd name="T37" fmla="*/ 196 h 255"/>
                  <a:gd name="T38" fmla="*/ 90 w 110"/>
                  <a:gd name="T39" fmla="*/ 207 h 255"/>
                  <a:gd name="T40" fmla="*/ 80 w 110"/>
                  <a:gd name="T41" fmla="*/ 225 h 255"/>
                  <a:gd name="T42" fmla="*/ 75 w 110"/>
                  <a:gd name="T43" fmla="*/ 235 h 255"/>
                  <a:gd name="T44" fmla="*/ 72 w 110"/>
                  <a:gd name="T45" fmla="*/ 240 h 255"/>
                  <a:gd name="T46" fmla="*/ 69 w 110"/>
                  <a:gd name="T47" fmla="*/ 243 h 255"/>
                  <a:gd name="T48" fmla="*/ 62 w 110"/>
                  <a:gd name="T49" fmla="*/ 250 h 255"/>
                  <a:gd name="T50" fmla="*/ 59 w 110"/>
                  <a:gd name="T51" fmla="*/ 252 h 255"/>
                  <a:gd name="T52" fmla="*/ 54 w 110"/>
                  <a:gd name="T53" fmla="*/ 255 h 255"/>
                  <a:gd name="T54" fmla="*/ 50 w 110"/>
                  <a:gd name="T55" fmla="*/ 255 h 255"/>
                  <a:gd name="T56" fmla="*/ 47 w 110"/>
                  <a:gd name="T57" fmla="*/ 255 h 255"/>
                  <a:gd name="T58" fmla="*/ 42 w 110"/>
                  <a:gd name="T59" fmla="*/ 253 h 255"/>
                  <a:gd name="T60" fmla="*/ 36 w 110"/>
                  <a:gd name="T61" fmla="*/ 252 h 255"/>
                  <a:gd name="T62" fmla="*/ 33 w 110"/>
                  <a:gd name="T63" fmla="*/ 249 h 255"/>
                  <a:gd name="T64" fmla="*/ 29 w 110"/>
                  <a:gd name="T65" fmla="*/ 246 h 255"/>
                  <a:gd name="T66" fmla="*/ 24 w 110"/>
                  <a:gd name="T67" fmla="*/ 243 h 255"/>
                  <a:gd name="T68" fmla="*/ 21 w 110"/>
                  <a:gd name="T69" fmla="*/ 240 h 255"/>
                  <a:gd name="T70" fmla="*/ 18 w 110"/>
                  <a:gd name="T71" fmla="*/ 237 h 255"/>
                  <a:gd name="T72" fmla="*/ 15 w 110"/>
                  <a:gd name="T73" fmla="*/ 232 h 255"/>
                  <a:gd name="T74" fmla="*/ 11 w 110"/>
                  <a:gd name="T75" fmla="*/ 225 h 255"/>
                  <a:gd name="T76" fmla="*/ 7 w 110"/>
                  <a:gd name="T77" fmla="*/ 217 h 255"/>
                  <a:gd name="T78" fmla="*/ 4 w 110"/>
                  <a:gd name="T79" fmla="*/ 208 h 255"/>
                  <a:gd name="T80" fmla="*/ 3 w 110"/>
                  <a:gd name="T81" fmla="*/ 199 h 255"/>
                  <a:gd name="T82" fmla="*/ 1 w 110"/>
                  <a:gd name="T83" fmla="*/ 190 h 255"/>
                  <a:gd name="T84" fmla="*/ 0 w 110"/>
                  <a:gd name="T85" fmla="*/ 179 h 255"/>
                  <a:gd name="T86" fmla="*/ 0 w 110"/>
                  <a:gd name="T87" fmla="*/ 170 h 255"/>
                  <a:gd name="T88" fmla="*/ 1 w 110"/>
                  <a:gd name="T89" fmla="*/ 151 h 255"/>
                  <a:gd name="T90" fmla="*/ 4 w 110"/>
                  <a:gd name="T91" fmla="*/ 112 h 255"/>
                  <a:gd name="T92" fmla="*/ 7 w 110"/>
                  <a:gd name="T93" fmla="*/ 88 h 255"/>
                  <a:gd name="T94" fmla="*/ 9 w 110"/>
                  <a:gd name="T95" fmla="*/ 76 h 255"/>
                  <a:gd name="T96" fmla="*/ 9 w 110"/>
                  <a:gd name="T97" fmla="*/ 65 h 255"/>
                  <a:gd name="T98" fmla="*/ 12 w 110"/>
                  <a:gd name="T99" fmla="*/ 53 h 255"/>
                  <a:gd name="T100" fmla="*/ 14 w 110"/>
                  <a:gd name="T101" fmla="*/ 48 h 255"/>
                  <a:gd name="T102" fmla="*/ 15 w 110"/>
                  <a:gd name="T103" fmla="*/ 42 h 255"/>
                  <a:gd name="T104" fmla="*/ 20 w 110"/>
                  <a:gd name="T105" fmla="*/ 32 h 255"/>
                  <a:gd name="T106" fmla="*/ 27 w 110"/>
                  <a:gd name="T107" fmla="*/ 21 h 255"/>
                  <a:gd name="T108" fmla="*/ 32 w 110"/>
                  <a:gd name="T109" fmla="*/ 15 h 255"/>
                  <a:gd name="T110" fmla="*/ 36 w 110"/>
                  <a:gd name="T111" fmla="*/ 11 h 255"/>
                  <a:gd name="T112" fmla="*/ 41 w 110"/>
                  <a:gd name="T113" fmla="*/ 6 h 255"/>
                  <a:gd name="T114" fmla="*/ 45 w 110"/>
                  <a:gd name="T115" fmla="*/ 3 h 255"/>
                  <a:gd name="T116" fmla="*/ 53 w 110"/>
                  <a:gd name="T117" fmla="*/ 0 h 255"/>
                  <a:gd name="T118" fmla="*/ 57 w 110"/>
                  <a:gd name="T119" fmla="*/ 0 h 255"/>
                  <a:gd name="T120" fmla="*/ 69 w 110"/>
                  <a:gd name="T121" fmla="*/ 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 h="255">
                    <a:moveTo>
                      <a:pt x="69" y="3"/>
                    </a:moveTo>
                    <a:lnTo>
                      <a:pt x="72" y="5"/>
                    </a:lnTo>
                    <a:lnTo>
                      <a:pt x="77" y="6"/>
                    </a:lnTo>
                    <a:lnTo>
                      <a:pt x="83" y="12"/>
                    </a:lnTo>
                    <a:lnTo>
                      <a:pt x="89" y="18"/>
                    </a:lnTo>
                    <a:lnTo>
                      <a:pt x="94" y="24"/>
                    </a:lnTo>
                    <a:lnTo>
                      <a:pt x="97" y="35"/>
                    </a:lnTo>
                    <a:lnTo>
                      <a:pt x="100" y="47"/>
                    </a:lnTo>
                    <a:lnTo>
                      <a:pt x="106" y="70"/>
                    </a:lnTo>
                    <a:lnTo>
                      <a:pt x="107" y="80"/>
                    </a:lnTo>
                    <a:lnTo>
                      <a:pt x="109" y="92"/>
                    </a:lnTo>
                    <a:lnTo>
                      <a:pt x="110" y="104"/>
                    </a:lnTo>
                    <a:lnTo>
                      <a:pt x="110" y="116"/>
                    </a:lnTo>
                    <a:lnTo>
                      <a:pt x="110" y="128"/>
                    </a:lnTo>
                    <a:lnTo>
                      <a:pt x="110" y="139"/>
                    </a:lnTo>
                    <a:lnTo>
                      <a:pt x="107" y="163"/>
                    </a:lnTo>
                    <a:lnTo>
                      <a:pt x="104" y="173"/>
                    </a:lnTo>
                    <a:lnTo>
                      <a:pt x="100" y="185"/>
                    </a:lnTo>
                    <a:lnTo>
                      <a:pt x="95" y="196"/>
                    </a:lnTo>
                    <a:lnTo>
                      <a:pt x="90" y="207"/>
                    </a:lnTo>
                    <a:lnTo>
                      <a:pt x="80" y="225"/>
                    </a:lnTo>
                    <a:lnTo>
                      <a:pt x="75" y="235"/>
                    </a:lnTo>
                    <a:lnTo>
                      <a:pt x="72" y="240"/>
                    </a:lnTo>
                    <a:lnTo>
                      <a:pt x="69" y="243"/>
                    </a:lnTo>
                    <a:lnTo>
                      <a:pt x="62" y="250"/>
                    </a:lnTo>
                    <a:lnTo>
                      <a:pt x="59" y="252"/>
                    </a:lnTo>
                    <a:lnTo>
                      <a:pt x="54" y="255"/>
                    </a:lnTo>
                    <a:lnTo>
                      <a:pt x="50" y="255"/>
                    </a:lnTo>
                    <a:lnTo>
                      <a:pt x="47" y="255"/>
                    </a:lnTo>
                    <a:lnTo>
                      <a:pt x="42" y="253"/>
                    </a:lnTo>
                    <a:lnTo>
                      <a:pt x="36" y="252"/>
                    </a:lnTo>
                    <a:lnTo>
                      <a:pt x="33" y="249"/>
                    </a:lnTo>
                    <a:lnTo>
                      <a:pt x="29" y="246"/>
                    </a:lnTo>
                    <a:lnTo>
                      <a:pt x="24" y="243"/>
                    </a:lnTo>
                    <a:lnTo>
                      <a:pt x="21" y="240"/>
                    </a:lnTo>
                    <a:lnTo>
                      <a:pt x="18" y="237"/>
                    </a:lnTo>
                    <a:lnTo>
                      <a:pt x="15" y="232"/>
                    </a:lnTo>
                    <a:lnTo>
                      <a:pt x="11" y="225"/>
                    </a:lnTo>
                    <a:lnTo>
                      <a:pt x="7" y="217"/>
                    </a:lnTo>
                    <a:lnTo>
                      <a:pt x="4" y="208"/>
                    </a:lnTo>
                    <a:lnTo>
                      <a:pt x="3" y="199"/>
                    </a:lnTo>
                    <a:lnTo>
                      <a:pt x="1" y="190"/>
                    </a:lnTo>
                    <a:lnTo>
                      <a:pt x="0" y="179"/>
                    </a:lnTo>
                    <a:lnTo>
                      <a:pt x="0" y="170"/>
                    </a:lnTo>
                    <a:lnTo>
                      <a:pt x="1" y="151"/>
                    </a:lnTo>
                    <a:lnTo>
                      <a:pt x="4" y="112"/>
                    </a:lnTo>
                    <a:lnTo>
                      <a:pt x="7" y="88"/>
                    </a:lnTo>
                    <a:lnTo>
                      <a:pt x="9" y="76"/>
                    </a:lnTo>
                    <a:lnTo>
                      <a:pt x="9" y="65"/>
                    </a:lnTo>
                    <a:lnTo>
                      <a:pt x="12" y="53"/>
                    </a:lnTo>
                    <a:lnTo>
                      <a:pt x="14" y="48"/>
                    </a:lnTo>
                    <a:lnTo>
                      <a:pt x="15" y="42"/>
                    </a:lnTo>
                    <a:lnTo>
                      <a:pt x="20" y="32"/>
                    </a:lnTo>
                    <a:lnTo>
                      <a:pt x="27" y="21"/>
                    </a:lnTo>
                    <a:lnTo>
                      <a:pt x="32" y="15"/>
                    </a:lnTo>
                    <a:lnTo>
                      <a:pt x="36" y="11"/>
                    </a:lnTo>
                    <a:lnTo>
                      <a:pt x="41" y="6"/>
                    </a:lnTo>
                    <a:lnTo>
                      <a:pt x="45" y="3"/>
                    </a:lnTo>
                    <a:lnTo>
                      <a:pt x="53" y="0"/>
                    </a:lnTo>
                    <a:lnTo>
                      <a:pt x="57" y="0"/>
                    </a:lnTo>
                    <a:lnTo>
                      <a:pt x="6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2" name="Freeform 1612"/>
              <p:cNvSpPr>
                <a:spLocks/>
              </p:cNvSpPr>
              <p:nvPr/>
            </p:nvSpPr>
            <p:spPr bwMode="auto">
              <a:xfrm>
                <a:off x="4647" y="1370"/>
                <a:ext cx="14" cy="13"/>
              </a:xfrm>
              <a:custGeom>
                <a:avLst/>
                <a:gdLst>
                  <a:gd name="T0" fmla="*/ 3 w 27"/>
                  <a:gd name="T1" fmla="*/ 0 h 26"/>
                  <a:gd name="T2" fmla="*/ 6 w 27"/>
                  <a:gd name="T3" fmla="*/ 2 h 26"/>
                  <a:gd name="T4" fmla="*/ 10 w 27"/>
                  <a:gd name="T5" fmla="*/ 3 h 26"/>
                  <a:gd name="T6" fmla="*/ 18 w 27"/>
                  <a:gd name="T7" fmla="*/ 9 h 26"/>
                  <a:gd name="T8" fmla="*/ 24 w 27"/>
                  <a:gd name="T9" fmla="*/ 17 h 26"/>
                  <a:gd name="T10" fmla="*/ 27 w 27"/>
                  <a:gd name="T11" fmla="*/ 23 h 26"/>
                  <a:gd name="T12" fmla="*/ 22 w 27"/>
                  <a:gd name="T13" fmla="*/ 26 h 26"/>
                  <a:gd name="T14" fmla="*/ 18 w 27"/>
                  <a:gd name="T15" fmla="*/ 20 h 26"/>
                  <a:gd name="T16" fmla="*/ 13 w 27"/>
                  <a:gd name="T17" fmla="*/ 14 h 26"/>
                  <a:gd name="T18" fmla="*/ 6 w 27"/>
                  <a:gd name="T19" fmla="*/ 9 h 26"/>
                  <a:gd name="T20" fmla="*/ 3 w 27"/>
                  <a:gd name="T21" fmla="*/ 8 h 26"/>
                  <a:gd name="T22" fmla="*/ 0 w 27"/>
                  <a:gd name="T23" fmla="*/ 6 h 26"/>
                  <a:gd name="T24" fmla="*/ 3 w 27"/>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6">
                    <a:moveTo>
                      <a:pt x="3" y="0"/>
                    </a:moveTo>
                    <a:lnTo>
                      <a:pt x="6" y="2"/>
                    </a:lnTo>
                    <a:lnTo>
                      <a:pt x="10" y="3"/>
                    </a:lnTo>
                    <a:lnTo>
                      <a:pt x="18" y="9"/>
                    </a:lnTo>
                    <a:lnTo>
                      <a:pt x="24" y="17"/>
                    </a:lnTo>
                    <a:lnTo>
                      <a:pt x="27" y="23"/>
                    </a:lnTo>
                    <a:lnTo>
                      <a:pt x="22" y="26"/>
                    </a:lnTo>
                    <a:lnTo>
                      <a:pt x="18" y="20"/>
                    </a:lnTo>
                    <a:lnTo>
                      <a:pt x="13" y="14"/>
                    </a:lnTo>
                    <a:lnTo>
                      <a:pt x="6" y="9"/>
                    </a:lnTo>
                    <a:lnTo>
                      <a:pt x="3"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3" name="Freeform 1613"/>
              <p:cNvSpPr>
                <a:spLocks/>
              </p:cNvSpPr>
              <p:nvPr/>
            </p:nvSpPr>
            <p:spPr bwMode="auto">
              <a:xfrm>
                <a:off x="4657" y="1382"/>
                <a:ext cx="13" cy="92"/>
              </a:xfrm>
              <a:custGeom>
                <a:avLst/>
                <a:gdLst>
                  <a:gd name="T0" fmla="*/ 10 w 26"/>
                  <a:gd name="T1" fmla="*/ 0 h 184"/>
                  <a:gd name="T2" fmla="*/ 13 w 26"/>
                  <a:gd name="T3" fmla="*/ 11 h 184"/>
                  <a:gd name="T4" fmla="*/ 16 w 26"/>
                  <a:gd name="T5" fmla="*/ 21 h 184"/>
                  <a:gd name="T6" fmla="*/ 22 w 26"/>
                  <a:gd name="T7" fmla="*/ 44 h 184"/>
                  <a:gd name="T8" fmla="*/ 23 w 26"/>
                  <a:gd name="T9" fmla="*/ 56 h 184"/>
                  <a:gd name="T10" fmla="*/ 25 w 26"/>
                  <a:gd name="T11" fmla="*/ 68 h 184"/>
                  <a:gd name="T12" fmla="*/ 26 w 26"/>
                  <a:gd name="T13" fmla="*/ 80 h 184"/>
                  <a:gd name="T14" fmla="*/ 26 w 26"/>
                  <a:gd name="T15" fmla="*/ 92 h 184"/>
                  <a:gd name="T16" fmla="*/ 26 w 26"/>
                  <a:gd name="T17" fmla="*/ 104 h 184"/>
                  <a:gd name="T18" fmla="*/ 26 w 26"/>
                  <a:gd name="T19" fmla="*/ 116 h 184"/>
                  <a:gd name="T20" fmla="*/ 23 w 26"/>
                  <a:gd name="T21" fmla="*/ 139 h 184"/>
                  <a:gd name="T22" fmla="*/ 20 w 26"/>
                  <a:gd name="T23" fmla="*/ 151 h 184"/>
                  <a:gd name="T24" fmla="*/ 16 w 26"/>
                  <a:gd name="T25" fmla="*/ 163 h 184"/>
                  <a:gd name="T26" fmla="*/ 11 w 26"/>
                  <a:gd name="T27" fmla="*/ 174 h 184"/>
                  <a:gd name="T28" fmla="*/ 7 w 26"/>
                  <a:gd name="T29" fmla="*/ 184 h 184"/>
                  <a:gd name="T30" fmla="*/ 0 w 26"/>
                  <a:gd name="T31" fmla="*/ 181 h 184"/>
                  <a:gd name="T32" fmla="*/ 5 w 26"/>
                  <a:gd name="T33" fmla="*/ 171 h 184"/>
                  <a:gd name="T34" fmla="*/ 10 w 26"/>
                  <a:gd name="T35" fmla="*/ 160 h 184"/>
                  <a:gd name="T36" fmla="*/ 14 w 26"/>
                  <a:gd name="T37" fmla="*/ 149 h 184"/>
                  <a:gd name="T38" fmla="*/ 17 w 26"/>
                  <a:gd name="T39" fmla="*/ 139 h 184"/>
                  <a:gd name="T40" fmla="*/ 20 w 26"/>
                  <a:gd name="T41" fmla="*/ 115 h 184"/>
                  <a:gd name="T42" fmla="*/ 20 w 26"/>
                  <a:gd name="T43" fmla="*/ 104 h 184"/>
                  <a:gd name="T44" fmla="*/ 20 w 26"/>
                  <a:gd name="T45" fmla="*/ 92 h 184"/>
                  <a:gd name="T46" fmla="*/ 20 w 26"/>
                  <a:gd name="T47" fmla="*/ 80 h 184"/>
                  <a:gd name="T48" fmla="*/ 19 w 26"/>
                  <a:gd name="T49" fmla="*/ 68 h 184"/>
                  <a:gd name="T50" fmla="*/ 17 w 26"/>
                  <a:gd name="T51" fmla="*/ 58 h 184"/>
                  <a:gd name="T52" fmla="*/ 16 w 26"/>
                  <a:gd name="T53" fmla="*/ 46 h 184"/>
                  <a:gd name="T54" fmla="*/ 10 w 26"/>
                  <a:gd name="T55" fmla="*/ 23 h 184"/>
                  <a:gd name="T56" fmla="*/ 7 w 26"/>
                  <a:gd name="T57" fmla="*/ 12 h 184"/>
                  <a:gd name="T58" fmla="*/ 3 w 26"/>
                  <a:gd name="T59" fmla="*/ 2 h 184"/>
                  <a:gd name="T60" fmla="*/ 10 w 26"/>
                  <a:gd name="T6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184">
                    <a:moveTo>
                      <a:pt x="10" y="0"/>
                    </a:moveTo>
                    <a:lnTo>
                      <a:pt x="13" y="11"/>
                    </a:lnTo>
                    <a:lnTo>
                      <a:pt x="16" y="21"/>
                    </a:lnTo>
                    <a:lnTo>
                      <a:pt x="22" y="44"/>
                    </a:lnTo>
                    <a:lnTo>
                      <a:pt x="23" y="56"/>
                    </a:lnTo>
                    <a:lnTo>
                      <a:pt x="25" y="68"/>
                    </a:lnTo>
                    <a:lnTo>
                      <a:pt x="26" y="80"/>
                    </a:lnTo>
                    <a:lnTo>
                      <a:pt x="26" y="92"/>
                    </a:lnTo>
                    <a:lnTo>
                      <a:pt x="26" y="104"/>
                    </a:lnTo>
                    <a:lnTo>
                      <a:pt x="26" y="116"/>
                    </a:lnTo>
                    <a:lnTo>
                      <a:pt x="23" y="139"/>
                    </a:lnTo>
                    <a:lnTo>
                      <a:pt x="20" y="151"/>
                    </a:lnTo>
                    <a:lnTo>
                      <a:pt x="16" y="163"/>
                    </a:lnTo>
                    <a:lnTo>
                      <a:pt x="11" y="174"/>
                    </a:lnTo>
                    <a:lnTo>
                      <a:pt x="7" y="184"/>
                    </a:lnTo>
                    <a:lnTo>
                      <a:pt x="0" y="181"/>
                    </a:lnTo>
                    <a:lnTo>
                      <a:pt x="5" y="171"/>
                    </a:lnTo>
                    <a:lnTo>
                      <a:pt x="10" y="160"/>
                    </a:lnTo>
                    <a:lnTo>
                      <a:pt x="14" y="149"/>
                    </a:lnTo>
                    <a:lnTo>
                      <a:pt x="17" y="139"/>
                    </a:lnTo>
                    <a:lnTo>
                      <a:pt x="20" y="115"/>
                    </a:lnTo>
                    <a:lnTo>
                      <a:pt x="20" y="104"/>
                    </a:lnTo>
                    <a:lnTo>
                      <a:pt x="20" y="92"/>
                    </a:lnTo>
                    <a:lnTo>
                      <a:pt x="20" y="80"/>
                    </a:lnTo>
                    <a:lnTo>
                      <a:pt x="19" y="68"/>
                    </a:lnTo>
                    <a:lnTo>
                      <a:pt x="17" y="58"/>
                    </a:lnTo>
                    <a:lnTo>
                      <a:pt x="16" y="46"/>
                    </a:lnTo>
                    <a:lnTo>
                      <a:pt x="10" y="23"/>
                    </a:lnTo>
                    <a:lnTo>
                      <a:pt x="7" y="12"/>
                    </a:lnTo>
                    <a:lnTo>
                      <a:pt x="3"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4" name="Freeform 1614"/>
              <p:cNvSpPr>
                <a:spLocks/>
              </p:cNvSpPr>
              <p:nvPr/>
            </p:nvSpPr>
            <p:spPr bwMode="auto">
              <a:xfrm>
                <a:off x="4658" y="1381"/>
                <a:ext cx="3" cy="2"/>
              </a:xfrm>
              <a:custGeom>
                <a:avLst/>
                <a:gdLst>
                  <a:gd name="T0" fmla="*/ 5 w 7"/>
                  <a:gd name="T1" fmla="*/ 0 h 3"/>
                  <a:gd name="T2" fmla="*/ 7 w 7"/>
                  <a:gd name="T3" fmla="*/ 1 h 3"/>
                  <a:gd name="T4" fmla="*/ 0 w 7"/>
                  <a:gd name="T5" fmla="*/ 3 h 3"/>
                  <a:gd name="T6" fmla="*/ 5 w 7"/>
                  <a:gd name="T7" fmla="*/ 0 h 3"/>
                </a:gdLst>
                <a:ahLst/>
                <a:cxnLst>
                  <a:cxn ang="0">
                    <a:pos x="T0" y="T1"/>
                  </a:cxn>
                  <a:cxn ang="0">
                    <a:pos x="T2" y="T3"/>
                  </a:cxn>
                  <a:cxn ang="0">
                    <a:pos x="T4" y="T5"/>
                  </a:cxn>
                  <a:cxn ang="0">
                    <a:pos x="T6" y="T7"/>
                  </a:cxn>
                </a:cxnLst>
                <a:rect l="0" t="0" r="r" b="b"/>
                <a:pathLst>
                  <a:path w="7" h="3">
                    <a:moveTo>
                      <a:pt x="5" y="0"/>
                    </a:moveTo>
                    <a:lnTo>
                      <a:pt x="7" y="1"/>
                    </a:lnTo>
                    <a:lnTo>
                      <a:pt x="0"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5" name="Freeform 1615"/>
              <p:cNvSpPr>
                <a:spLocks/>
              </p:cNvSpPr>
              <p:nvPr/>
            </p:nvSpPr>
            <p:spPr bwMode="auto">
              <a:xfrm>
                <a:off x="4630" y="1473"/>
                <a:ext cx="30" cy="26"/>
              </a:xfrm>
              <a:custGeom>
                <a:avLst/>
                <a:gdLst>
                  <a:gd name="T0" fmla="*/ 59 w 59"/>
                  <a:gd name="T1" fmla="*/ 3 h 53"/>
                  <a:gd name="T2" fmla="*/ 48 w 59"/>
                  <a:gd name="T3" fmla="*/ 21 h 53"/>
                  <a:gd name="T4" fmla="*/ 42 w 59"/>
                  <a:gd name="T5" fmla="*/ 32 h 53"/>
                  <a:gd name="T6" fmla="*/ 39 w 59"/>
                  <a:gd name="T7" fmla="*/ 36 h 53"/>
                  <a:gd name="T8" fmla="*/ 36 w 59"/>
                  <a:gd name="T9" fmla="*/ 41 h 53"/>
                  <a:gd name="T10" fmla="*/ 30 w 59"/>
                  <a:gd name="T11" fmla="*/ 47 h 53"/>
                  <a:gd name="T12" fmla="*/ 25 w 59"/>
                  <a:gd name="T13" fmla="*/ 50 h 53"/>
                  <a:gd name="T14" fmla="*/ 21 w 59"/>
                  <a:gd name="T15" fmla="*/ 53 h 53"/>
                  <a:gd name="T16" fmla="*/ 16 w 59"/>
                  <a:gd name="T17" fmla="*/ 53 h 53"/>
                  <a:gd name="T18" fmla="*/ 10 w 59"/>
                  <a:gd name="T19" fmla="*/ 53 h 53"/>
                  <a:gd name="T20" fmla="*/ 6 w 59"/>
                  <a:gd name="T21" fmla="*/ 51 h 53"/>
                  <a:gd name="T22" fmla="*/ 0 w 59"/>
                  <a:gd name="T23" fmla="*/ 50 h 53"/>
                  <a:gd name="T24" fmla="*/ 3 w 59"/>
                  <a:gd name="T25" fmla="*/ 44 h 53"/>
                  <a:gd name="T26" fmla="*/ 7 w 59"/>
                  <a:gd name="T27" fmla="*/ 45 h 53"/>
                  <a:gd name="T28" fmla="*/ 12 w 59"/>
                  <a:gd name="T29" fmla="*/ 47 h 53"/>
                  <a:gd name="T30" fmla="*/ 15 w 59"/>
                  <a:gd name="T31" fmla="*/ 47 h 53"/>
                  <a:gd name="T32" fmla="*/ 18 w 59"/>
                  <a:gd name="T33" fmla="*/ 47 h 53"/>
                  <a:gd name="T34" fmla="*/ 22 w 59"/>
                  <a:gd name="T35" fmla="*/ 45 h 53"/>
                  <a:gd name="T36" fmla="*/ 25 w 59"/>
                  <a:gd name="T37" fmla="*/ 42 h 53"/>
                  <a:gd name="T38" fmla="*/ 31 w 59"/>
                  <a:gd name="T39" fmla="*/ 36 h 53"/>
                  <a:gd name="T40" fmla="*/ 34 w 59"/>
                  <a:gd name="T41" fmla="*/ 32 h 53"/>
                  <a:gd name="T42" fmla="*/ 37 w 59"/>
                  <a:gd name="T43" fmla="*/ 27 h 53"/>
                  <a:gd name="T44" fmla="*/ 42 w 59"/>
                  <a:gd name="T45" fmla="*/ 18 h 53"/>
                  <a:gd name="T46" fmla="*/ 52 w 59"/>
                  <a:gd name="T47" fmla="*/ 0 h 53"/>
                  <a:gd name="T48" fmla="*/ 59 w 59"/>
                  <a:gd name="T49"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3">
                    <a:moveTo>
                      <a:pt x="59" y="3"/>
                    </a:moveTo>
                    <a:lnTo>
                      <a:pt x="48" y="21"/>
                    </a:lnTo>
                    <a:lnTo>
                      <a:pt x="42" y="32"/>
                    </a:lnTo>
                    <a:lnTo>
                      <a:pt x="39" y="36"/>
                    </a:lnTo>
                    <a:lnTo>
                      <a:pt x="36" y="41"/>
                    </a:lnTo>
                    <a:lnTo>
                      <a:pt x="30" y="47"/>
                    </a:lnTo>
                    <a:lnTo>
                      <a:pt x="25" y="50"/>
                    </a:lnTo>
                    <a:lnTo>
                      <a:pt x="21" y="53"/>
                    </a:lnTo>
                    <a:lnTo>
                      <a:pt x="16" y="53"/>
                    </a:lnTo>
                    <a:lnTo>
                      <a:pt x="10" y="53"/>
                    </a:lnTo>
                    <a:lnTo>
                      <a:pt x="6" y="51"/>
                    </a:lnTo>
                    <a:lnTo>
                      <a:pt x="0" y="50"/>
                    </a:lnTo>
                    <a:lnTo>
                      <a:pt x="3" y="44"/>
                    </a:lnTo>
                    <a:lnTo>
                      <a:pt x="7" y="45"/>
                    </a:lnTo>
                    <a:lnTo>
                      <a:pt x="12" y="47"/>
                    </a:lnTo>
                    <a:lnTo>
                      <a:pt x="15" y="47"/>
                    </a:lnTo>
                    <a:lnTo>
                      <a:pt x="18" y="47"/>
                    </a:lnTo>
                    <a:lnTo>
                      <a:pt x="22" y="45"/>
                    </a:lnTo>
                    <a:lnTo>
                      <a:pt x="25" y="42"/>
                    </a:lnTo>
                    <a:lnTo>
                      <a:pt x="31" y="36"/>
                    </a:lnTo>
                    <a:lnTo>
                      <a:pt x="34" y="32"/>
                    </a:lnTo>
                    <a:lnTo>
                      <a:pt x="37" y="27"/>
                    </a:lnTo>
                    <a:lnTo>
                      <a:pt x="42" y="18"/>
                    </a:lnTo>
                    <a:lnTo>
                      <a:pt x="52" y="0"/>
                    </a:lnTo>
                    <a:lnTo>
                      <a:pt x="5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6" name="Freeform 1616"/>
              <p:cNvSpPr>
                <a:spLocks/>
              </p:cNvSpPr>
              <p:nvPr/>
            </p:nvSpPr>
            <p:spPr bwMode="auto">
              <a:xfrm>
                <a:off x="4657" y="1473"/>
                <a:ext cx="3" cy="1"/>
              </a:xfrm>
              <a:custGeom>
                <a:avLst/>
                <a:gdLst>
                  <a:gd name="T0" fmla="*/ 7 w 7"/>
                  <a:gd name="T1" fmla="*/ 3 h 3"/>
                  <a:gd name="T2" fmla="*/ 0 w 7"/>
                  <a:gd name="T3" fmla="*/ 0 h 3"/>
                  <a:gd name="T4" fmla="*/ 7 w 7"/>
                  <a:gd name="T5" fmla="*/ 3 h 3"/>
                </a:gdLst>
                <a:ahLst/>
                <a:cxnLst>
                  <a:cxn ang="0">
                    <a:pos x="T0" y="T1"/>
                  </a:cxn>
                  <a:cxn ang="0">
                    <a:pos x="T2" y="T3"/>
                  </a:cxn>
                  <a:cxn ang="0">
                    <a:pos x="T4" y="T5"/>
                  </a:cxn>
                </a:cxnLst>
                <a:rect l="0" t="0" r="r" b="b"/>
                <a:pathLst>
                  <a:path w="7" h="3">
                    <a:moveTo>
                      <a:pt x="7" y="3"/>
                    </a:moveTo>
                    <a:lnTo>
                      <a:pt x="0" y="0"/>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7" name="Freeform 1617"/>
              <p:cNvSpPr>
                <a:spLocks/>
              </p:cNvSpPr>
              <p:nvPr/>
            </p:nvSpPr>
            <p:spPr bwMode="auto">
              <a:xfrm>
                <a:off x="4611" y="1426"/>
                <a:ext cx="21" cy="71"/>
              </a:xfrm>
              <a:custGeom>
                <a:avLst/>
                <a:gdLst>
                  <a:gd name="T0" fmla="*/ 38 w 41"/>
                  <a:gd name="T1" fmla="*/ 143 h 143"/>
                  <a:gd name="T2" fmla="*/ 33 w 41"/>
                  <a:gd name="T3" fmla="*/ 140 h 143"/>
                  <a:gd name="T4" fmla="*/ 29 w 41"/>
                  <a:gd name="T5" fmla="*/ 137 h 143"/>
                  <a:gd name="T6" fmla="*/ 26 w 41"/>
                  <a:gd name="T7" fmla="*/ 134 h 143"/>
                  <a:gd name="T8" fmla="*/ 23 w 41"/>
                  <a:gd name="T9" fmla="*/ 131 h 143"/>
                  <a:gd name="T10" fmla="*/ 20 w 41"/>
                  <a:gd name="T11" fmla="*/ 126 h 143"/>
                  <a:gd name="T12" fmla="*/ 17 w 41"/>
                  <a:gd name="T13" fmla="*/ 123 h 143"/>
                  <a:gd name="T14" fmla="*/ 10 w 41"/>
                  <a:gd name="T15" fmla="*/ 114 h 143"/>
                  <a:gd name="T16" fmla="*/ 7 w 41"/>
                  <a:gd name="T17" fmla="*/ 107 h 143"/>
                  <a:gd name="T18" fmla="*/ 4 w 41"/>
                  <a:gd name="T19" fmla="*/ 98 h 143"/>
                  <a:gd name="T20" fmla="*/ 3 w 41"/>
                  <a:gd name="T21" fmla="*/ 89 h 143"/>
                  <a:gd name="T22" fmla="*/ 1 w 41"/>
                  <a:gd name="T23" fmla="*/ 78 h 143"/>
                  <a:gd name="T24" fmla="*/ 0 w 41"/>
                  <a:gd name="T25" fmla="*/ 67 h 143"/>
                  <a:gd name="T26" fmla="*/ 0 w 41"/>
                  <a:gd name="T27" fmla="*/ 58 h 143"/>
                  <a:gd name="T28" fmla="*/ 1 w 41"/>
                  <a:gd name="T29" fmla="*/ 37 h 143"/>
                  <a:gd name="T30" fmla="*/ 4 w 41"/>
                  <a:gd name="T31" fmla="*/ 0 h 143"/>
                  <a:gd name="T32" fmla="*/ 10 w 41"/>
                  <a:gd name="T33" fmla="*/ 1 h 143"/>
                  <a:gd name="T34" fmla="*/ 7 w 41"/>
                  <a:gd name="T35" fmla="*/ 39 h 143"/>
                  <a:gd name="T36" fmla="*/ 6 w 41"/>
                  <a:gd name="T37" fmla="*/ 58 h 143"/>
                  <a:gd name="T38" fmla="*/ 6 w 41"/>
                  <a:gd name="T39" fmla="*/ 67 h 143"/>
                  <a:gd name="T40" fmla="*/ 7 w 41"/>
                  <a:gd name="T41" fmla="*/ 78 h 143"/>
                  <a:gd name="T42" fmla="*/ 9 w 41"/>
                  <a:gd name="T43" fmla="*/ 87 h 143"/>
                  <a:gd name="T44" fmla="*/ 10 w 41"/>
                  <a:gd name="T45" fmla="*/ 96 h 143"/>
                  <a:gd name="T46" fmla="*/ 14 w 41"/>
                  <a:gd name="T47" fmla="*/ 104 h 143"/>
                  <a:gd name="T48" fmla="*/ 17 w 41"/>
                  <a:gd name="T49" fmla="*/ 111 h 143"/>
                  <a:gd name="T50" fmla="*/ 21 w 41"/>
                  <a:gd name="T51" fmla="*/ 119 h 143"/>
                  <a:gd name="T52" fmla="*/ 24 w 41"/>
                  <a:gd name="T53" fmla="*/ 123 h 143"/>
                  <a:gd name="T54" fmla="*/ 27 w 41"/>
                  <a:gd name="T55" fmla="*/ 126 h 143"/>
                  <a:gd name="T56" fmla="*/ 30 w 41"/>
                  <a:gd name="T57" fmla="*/ 129 h 143"/>
                  <a:gd name="T58" fmla="*/ 33 w 41"/>
                  <a:gd name="T59" fmla="*/ 132 h 143"/>
                  <a:gd name="T60" fmla="*/ 38 w 41"/>
                  <a:gd name="T61" fmla="*/ 134 h 143"/>
                  <a:gd name="T62" fmla="*/ 41 w 41"/>
                  <a:gd name="T63" fmla="*/ 137 h 143"/>
                  <a:gd name="T64" fmla="*/ 38 w 41"/>
                  <a:gd name="T65"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43">
                    <a:moveTo>
                      <a:pt x="38" y="143"/>
                    </a:moveTo>
                    <a:lnTo>
                      <a:pt x="33" y="140"/>
                    </a:lnTo>
                    <a:lnTo>
                      <a:pt x="29" y="137"/>
                    </a:lnTo>
                    <a:lnTo>
                      <a:pt x="26" y="134"/>
                    </a:lnTo>
                    <a:lnTo>
                      <a:pt x="23" y="131"/>
                    </a:lnTo>
                    <a:lnTo>
                      <a:pt x="20" y="126"/>
                    </a:lnTo>
                    <a:lnTo>
                      <a:pt x="17" y="123"/>
                    </a:lnTo>
                    <a:lnTo>
                      <a:pt x="10" y="114"/>
                    </a:lnTo>
                    <a:lnTo>
                      <a:pt x="7" y="107"/>
                    </a:lnTo>
                    <a:lnTo>
                      <a:pt x="4" y="98"/>
                    </a:lnTo>
                    <a:lnTo>
                      <a:pt x="3" y="89"/>
                    </a:lnTo>
                    <a:lnTo>
                      <a:pt x="1" y="78"/>
                    </a:lnTo>
                    <a:lnTo>
                      <a:pt x="0" y="67"/>
                    </a:lnTo>
                    <a:lnTo>
                      <a:pt x="0" y="58"/>
                    </a:lnTo>
                    <a:lnTo>
                      <a:pt x="1" y="37"/>
                    </a:lnTo>
                    <a:lnTo>
                      <a:pt x="4" y="0"/>
                    </a:lnTo>
                    <a:lnTo>
                      <a:pt x="10" y="1"/>
                    </a:lnTo>
                    <a:lnTo>
                      <a:pt x="7" y="39"/>
                    </a:lnTo>
                    <a:lnTo>
                      <a:pt x="6" y="58"/>
                    </a:lnTo>
                    <a:lnTo>
                      <a:pt x="6" y="67"/>
                    </a:lnTo>
                    <a:lnTo>
                      <a:pt x="7" y="78"/>
                    </a:lnTo>
                    <a:lnTo>
                      <a:pt x="9" y="87"/>
                    </a:lnTo>
                    <a:lnTo>
                      <a:pt x="10" y="96"/>
                    </a:lnTo>
                    <a:lnTo>
                      <a:pt x="14" y="104"/>
                    </a:lnTo>
                    <a:lnTo>
                      <a:pt x="17" y="111"/>
                    </a:lnTo>
                    <a:lnTo>
                      <a:pt x="21" y="119"/>
                    </a:lnTo>
                    <a:lnTo>
                      <a:pt x="24" y="123"/>
                    </a:lnTo>
                    <a:lnTo>
                      <a:pt x="27" y="126"/>
                    </a:lnTo>
                    <a:lnTo>
                      <a:pt x="30" y="129"/>
                    </a:lnTo>
                    <a:lnTo>
                      <a:pt x="33" y="132"/>
                    </a:lnTo>
                    <a:lnTo>
                      <a:pt x="38" y="134"/>
                    </a:lnTo>
                    <a:lnTo>
                      <a:pt x="41" y="137"/>
                    </a:lnTo>
                    <a:lnTo>
                      <a:pt x="38"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8" name="Freeform 1618"/>
              <p:cNvSpPr>
                <a:spLocks/>
              </p:cNvSpPr>
              <p:nvPr/>
            </p:nvSpPr>
            <p:spPr bwMode="auto">
              <a:xfrm>
                <a:off x="4630" y="1494"/>
                <a:ext cx="2" cy="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lnTo>
                      <a:pt x="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39" name="Freeform 1619"/>
              <p:cNvSpPr>
                <a:spLocks/>
              </p:cNvSpPr>
              <p:nvPr/>
            </p:nvSpPr>
            <p:spPr bwMode="auto">
              <a:xfrm>
                <a:off x="4614" y="1380"/>
                <a:ext cx="13" cy="46"/>
              </a:xfrm>
              <a:custGeom>
                <a:avLst/>
                <a:gdLst>
                  <a:gd name="T0" fmla="*/ 0 w 28"/>
                  <a:gd name="T1" fmla="*/ 92 h 92"/>
                  <a:gd name="T2" fmla="*/ 3 w 28"/>
                  <a:gd name="T3" fmla="*/ 68 h 92"/>
                  <a:gd name="T4" fmla="*/ 5 w 28"/>
                  <a:gd name="T5" fmla="*/ 56 h 92"/>
                  <a:gd name="T6" fmla="*/ 5 w 28"/>
                  <a:gd name="T7" fmla="*/ 43 h 92"/>
                  <a:gd name="T8" fmla="*/ 8 w 28"/>
                  <a:gd name="T9" fmla="*/ 33 h 92"/>
                  <a:gd name="T10" fmla="*/ 10 w 28"/>
                  <a:gd name="T11" fmla="*/ 27 h 92"/>
                  <a:gd name="T12" fmla="*/ 11 w 28"/>
                  <a:gd name="T13" fmla="*/ 21 h 92"/>
                  <a:gd name="T14" fmla="*/ 17 w 28"/>
                  <a:gd name="T15" fmla="*/ 10 h 92"/>
                  <a:gd name="T16" fmla="*/ 23 w 28"/>
                  <a:gd name="T17" fmla="*/ 0 h 92"/>
                  <a:gd name="T18" fmla="*/ 28 w 28"/>
                  <a:gd name="T19" fmla="*/ 4 h 92"/>
                  <a:gd name="T20" fmla="*/ 22 w 28"/>
                  <a:gd name="T21" fmla="*/ 15 h 92"/>
                  <a:gd name="T22" fmla="*/ 17 w 28"/>
                  <a:gd name="T23" fmla="*/ 24 h 92"/>
                  <a:gd name="T24" fmla="*/ 16 w 28"/>
                  <a:gd name="T25" fmla="*/ 30 h 92"/>
                  <a:gd name="T26" fmla="*/ 14 w 28"/>
                  <a:gd name="T27" fmla="*/ 34 h 92"/>
                  <a:gd name="T28" fmla="*/ 11 w 28"/>
                  <a:gd name="T29" fmla="*/ 45 h 92"/>
                  <a:gd name="T30" fmla="*/ 11 w 28"/>
                  <a:gd name="T31" fmla="*/ 57 h 92"/>
                  <a:gd name="T32" fmla="*/ 10 w 28"/>
                  <a:gd name="T33" fmla="*/ 68 h 92"/>
                  <a:gd name="T34" fmla="*/ 6 w 28"/>
                  <a:gd name="T35" fmla="*/ 92 h 92"/>
                  <a:gd name="T36" fmla="*/ 0 w 28"/>
                  <a:gd name="T3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2">
                    <a:moveTo>
                      <a:pt x="0" y="92"/>
                    </a:moveTo>
                    <a:lnTo>
                      <a:pt x="3" y="68"/>
                    </a:lnTo>
                    <a:lnTo>
                      <a:pt x="5" y="56"/>
                    </a:lnTo>
                    <a:lnTo>
                      <a:pt x="5" y="43"/>
                    </a:lnTo>
                    <a:lnTo>
                      <a:pt x="8" y="33"/>
                    </a:lnTo>
                    <a:lnTo>
                      <a:pt x="10" y="27"/>
                    </a:lnTo>
                    <a:lnTo>
                      <a:pt x="11" y="21"/>
                    </a:lnTo>
                    <a:lnTo>
                      <a:pt x="17" y="10"/>
                    </a:lnTo>
                    <a:lnTo>
                      <a:pt x="23" y="0"/>
                    </a:lnTo>
                    <a:lnTo>
                      <a:pt x="28" y="4"/>
                    </a:lnTo>
                    <a:lnTo>
                      <a:pt x="22" y="15"/>
                    </a:lnTo>
                    <a:lnTo>
                      <a:pt x="17" y="24"/>
                    </a:lnTo>
                    <a:lnTo>
                      <a:pt x="16" y="30"/>
                    </a:lnTo>
                    <a:lnTo>
                      <a:pt x="14" y="34"/>
                    </a:lnTo>
                    <a:lnTo>
                      <a:pt x="11" y="45"/>
                    </a:lnTo>
                    <a:lnTo>
                      <a:pt x="11" y="57"/>
                    </a:lnTo>
                    <a:lnTo>
                      <a:pt x="10" y="68"/>
                    </a:lnTo>
                    <a:lnTo>
                      <a:pt x="6" y="92"/>
                    </a:lnTo>
                    <a:lnTo>
                      <a:pt x="0"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0" name="Freeform 1620"/>
              <p:cNvSpPr>
                <a:spLocks/>
              </p:cNvSpPr>
              <p:nvPr/>
            </p:nvSpPr>
            <p:spPr bwMode="auto">
              <a:xfrm>
                <a:off x="4614" y="1426"/>
                <a:ext cx="3" cy="1"/>
              </a:xfrm>
              <a:custGeom>
                <a:avLst/>
                <a:gdLst>
                  <a:gd name="T0" fmla="*/ 6 w 6"/>
                  <a:gd name="T1" fmla="*/ 1 h 1"/>
                  <a:gd name="T2" fmla="*/ 6 w 6"/>
                  <a:gd name="T3" fmla="*/ 0 h 1"/>
                  <a:gd name="T4" fmla="*/ 0 w 6"/>
                  <a:gd name="T5" fmla="*/ 0 h 1"/>
                  <a:gd name="T6" fmla="*/ 6 w 6"/>
                  <a:gd name="T7" fmla="*/ 1 h 1"/>
                </a:gdLst>
                <a:ahLst/>
                <a:cxnLst>
                  <a:cxn ang="0">
                    <a:pos x="T0" y="T1"/>
                  </a:cxn>
                  <a:cxn ang="0">
                    <a:pos x="T2" y="T3"/>
                  </a:cxn>
                  <a:cxn ang="0">
                    <a:pos x="T4" y="T5"/>
                  </a:cxn>
                  <a:cxn ang="0">
                    <a:pos x="T6" y="T7"/>
                  </a:cxn>
                </a:cxnLst>
                <a:rect l="0" t="0" r="r" b="b"/>
                <a:pathLst>
                  <a:path w="6" h="1">
                    <a:moveTo>
                      <a:pt x="6" y="1"/>
                    </a:moveTo>
                    <a:lnTo>
                      <a:pt x="6" y="0"/>
                    </a:lnTo>
                    <a:lnTo>
                      <a:pt x="0"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1" name="Freeform 1621"/>
              <p:cNvSpPr>
                <a:spLocks/>
              </p:cNvSpPr>
              <p:nvPr/>
            </p:nvSpPr>
            <p:spPr bwMode="auto">
              <a:xfrm>
                <a:off x="4625" y="1369"/>
                <a:ext cx="17" cy="13"/>
              </a:xfrm>
              <a:custGeom>
                <a:avLst/>
                <a:gdLst>
                  <a:gd name="T0" fmla="*/ 0 w 33"/>
                  <a:gd name="T1" fmla="*/ 23 h 27"/>
                  <a:gd name="T2" fmla="*/ 6 w 33"/>
                  <a:gd name="T3" fmla="*/ 15 h 27"/>
                  <a:gd name="T4" fmla="*/ 11 w 33"/>
                  <a:gd name="T5" fmla="*/ 11 h 27"/>
                  <a:gd name="T6" fmla="*/ 15 w 33"/>
                  <a:gd name="T7" fmla="*/ 6 h 27"/>
                  <a:gd name="T8" fmla="*/ 20 w 33"/>
                  <a:gd name="T9" fmla="*/ 5 h 27"/>
                  <a:gd name="T10" fmla="*/ 27 w 33"/>
                  <a:gd name="T11" fmla="*/ 0 h 27"/>
                  <a:gd name="T12" fmla="*/ 33 w 33"/>
                  <a:gd name="T13" fmla="*/ 0 h 27"/>
                  <a:gd name="T14" fmla="*/ 33 w 33"/>
                  <a:gd name="T15" fmla="*/ 6 h 27"/>
                  <a:gd name="T16" fmla="*/ 29 w 33"/>
                  <a:gd name="T17" fmla="*/ 6 h 27"/>
                  <a:gd name="T18" fmla="*/ 23 w 33"/>
                  <a:gd name="T19" fmla="*/ 9 h 27"/>
                  <a:gd name="T20" fmla="*/ 20 w 33"/>
                  <a:gd name="T21" fmla="*/ 12 h 27"/>
                  <a:gd name="T22" fmla="*/ 15 w 33"/>
                  <a:gd name="T23" fmla="*/ 15 h 27"/>
                  <a:gd name="T24" fmla="*/ 11 w 33"/>
                  <a:gd name="T25" fmla="*/ 20 h 27"/>
                  <a:gd name="T26" fmla="*/ 5 w 33"/>
                  <a:gd name="T27" fmla="*/ 27 h 27"/>
                  <a:gd name="T28" fmla="*/ 0 w 33"/>
                  <a:gd name="T2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7">
                    <a:moveTo>
                      <a:pt x="0" y="23"/>
                    </a:moveTo>
                    <a:lnTo>
                      <a:pt x="6" y="15"/>
                    </a:lnTo>
                    <a:lnTo>
                      <a:pt x="11" y="11"/>
                    </a:lnTo>
                    <a:lnTo>
                      <a:pt x="15" y="6"/>
                    </a:lnTo>
                    <a:lnTo>
                      <a:pt x="20" y="5"/>
                    </a:lnTo>
                    <a:lnTo>
                      <a:pt x="27" y="0"/>
                    </a:lnTo>
                    <a:lnTo>
                      <a:pt x="33" y="0"/>
                    </a:lnTo>
                    <a:lnTo>
                      <a:pt x="33" y="6"/>
                    </a:lnTo>
                    <a:lnTo>
                      <a:pt x="29" y="6"/>
                    </a:lnTo>
                    <a:lnTo>
                      <a:pt x="23" y="9"/>
                    </a:lnTo>
                    <a:lnTo>
                      <a:pt x="20" y="12"/>
                    </a:lnTo>
                    <a:lnTo>
                      <a:pt x="15" y="15"/>
                    </a:lnTo>
                    <a:lnTo>
                      <a:pt x="11" y="20"/>
                    </a:lnTo>
                    <a:lnTo>
                      <a:pt x="5" y="27"/>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2" name="Freeform 1622"/>
              <p:cNvSpPr>
                <a:spLocks/>
              </p:cNvSpPr>
              <p:nvPr/>
            </p:nvSpPr>
            <p:spPr bwMode="auto">
              <a:xfrm>
                <a:off x="4625" y="1380"/>
                <a:ext cx="2" cy="2"/>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lnTo>
                      <a:pt x="5"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3" name="Freeform 1623"/>
              <p:cNvSpPr>
                <a:spLocks/>
              </p:cNvSpPr>
              <p:nvPr/>
            </p:nvSpPr>
            <p:spPr bwMode="auto">
              <a:xfrm>
                <a:off x="4641" y="1369"/>
                <a:ext cx="7" cy="4"/>
              </a:xfrm>
              <a:custGeom>
                <a:avLst/>
                <a:gdLst>
                  <a:gd name="T0" fmla="*/ 3 w 15"/>
                  <a:gd name="T1" fmla="*/ 0 h 9"/>
                  <a:gd name="T2" fmla="*/ 0 w 15"/>
                  <a:gd name="T3" fmla="*/ 6 h 9"/>
                  <a:gd name="T4" fmla="*/ 12 w 15"/>
                  <a:gd name="T5" fmla="*/ 9 h 9"/>
                  <a:gd name="T6" fmla="*/ 15 w 15"/>
                  <a:gd name="T7" fmla="*/ 3 h 9"/>
                  <a:gd name="T8" fmla="*/ 3 w 15"/>
                  <a:gd name="T9" fmla="*/ 0 h 9"/>
                </a:gdLst>
                <a:ahLst/>
                <a:cxnLst>
                  <a:cxn ang="0">
                    <a:pos x="T0" y="T1"/>
                  </a:cxn>
                  <a:cxn ang="0">
                    <a:pos x="T2" y="T3"/>
                  </a:cxn>
                  <a:cxn ang="0">
                    <a:pos x="T4" y="T5"/>
                  </a:cxn>
                  <a:cxn ang="0">
                    <a:pos x="T6" y="T7"/>
                  </a:cxn>
                  <a:cxn ang="0">
                    <a:pos x="T8" y="T9"/>
                  </a:cxn>
                </a:cxnLst>
                <a:rect l="0" t="0" r="r" b="b"/>
                <a:pathLst>
                  <a:path w="15" h="9">
                    <a:moveTo>
                      <a:pt x="3" y="0"/>
                    </a:moveTo>
                    <a:lnTo>
                      <a:pt x="0" y="6"/>
                    </a:lnTo>
                    <a:lnTo>
                      <a:pt x="12" y="9"/>
                    </a:lnTo>
                    <a:lnTo>
                      <a:pt x="15"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4" name="Freeform 1624"/>
              <p:cNvSpPr>
                <a:spLocks/>
              </p:cNvSpPr>
              <p:nvPr/>
            </p:nvSpPr>
            <p:spPr bwMode="auto">
              <a:xfrm>
                <a:off x="4641" y="1369"/>
                <a:ext cx="1" cy="3"/>
              </a:xfrm>
              <a:custGeom>
                <a:avLst/>
                <a:gdLst>
                  <a:gd name="T0" fmla="*/ 1 w 3"/>
                  <a:gd name="T1" fmla="*/ 0 h 6"/>
                  <a:gd name="T2" fmla="*/ 3 w 3"/>
                  <a:gd name="T3" fmla="*/ 0 h 6"/>
                  <a:gd name="T4" fmla="*/ 0 w 3"/>
                  <a:gd name="T5" fmla="*/ 6 h 6"/>
                  <a:gd name="T6" fmla="*/ 1 w 3"/>
                  <a:gd name="T7" fmla="*/ 6 h 6"/>
                  <a:gd name="T8" fmla="*/ 1 w 3"/>
                  <a:gd name="T9" fmla="*/ 0 h 6"/>
                </a:gdLst>
                <a:ahLst/>
                <a:cxnLst>
                  <a:cxn ang="0">
                    <a:pos x="T0" y="T1"/>
                  </a:cxn>
                  <a:cxn ang="0">
                    <a:pos x="T2" y="T3"/>
                  </a:cxn>
                  <a:cxn ang="0">
                    <a:pos x="T4" y="T5"/>
                  </a:cxn>
                  <a:cxn ang="0">
                    <a:pos x="T6" y="T7"/>
                  </a:cxn>
                  <a:cxn ang="0">
                    <a:pos x="T8" y="T9"/>
                  </a:cxn>
                </a:cxnLst>
                <a:rect l="0" t="0" r="r" b="b"/>
                <a:pathLst>
                  <a:path w="3" h="6">
                    <a:moveTo>
                      <a:pt x="1" y="0"/>
                    </a:moveTo>
                    <a:lnTo>
                      <a:pt x="3" y="0"/>
                    </a:ln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5" name="Freeform 1625"/>
              <p:cNvSpPr>
                <a:spLocks/>
              </p:cNvSpPr>
              <p:nvPr/>
            </p:nvSpPr>
            <p:spPr bwMode="auto">
              <a:xfrm>
                <a:off x="4647" y="1370"/>
                <a:ext cx="1"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6" name="Freeform 1626"/>
              <p:cNvSpPr>
                <a:spLocks/>
              </p:cNvSpPr>
              <p:nvPr/>
            </p:nvSpPr>
            <p:spPr bwMode="auto">
              <a:xfrm>
                <a:off x="4706" y="1841"/>
                <a:ext cx="153" cy="72"/>
              </a:xfrm>
              <a:custGeom>
                <a:avLst/>
                <a:gdLst>
                  <a:gd name="T0" fmla="*/ 0 w 306"/>
                  <a:gd name="T1" fmla="*/ 73 h 144"/>
                  <a:gd name="T2" fmla="*/ 3 w 306"/>
                  <a:gd name="T3" fmla="*/ 60 h 144"/>
                  <a:gd name="T4" fmla="*/ 6 w 306"/>
                  <a:gd name="T5" fmla="*/ 54 h 144"/>
                  <a:gd name="T6" fmla="*/ 10 w 306"/>
                  <a:gd name="T7" fmla="*/ 48 h 144"/>
                  <a:gd name="T8" fmla="*/ 13 w 306"/>
                  <a:gd name="T9" fmla="*/ 43 h 144"/>
                  <a:gd name="T10" fmla="*/ 18 w 306"/>
                  <a:gd name="T11" fmla="*/ 39 h 144"/>
                  <a:gd name="T12" fmla="*/ 28 w 306"/>
                  <a:gd name="T13" fmla="*/ 30 h 144"/>
                  <a:gd name="T14" fmla="*/ 39 w 306"/>
                  <a:gd name="T15" fmla="*/ 22 h 144"/>
                  <a:gd name="T16" fmla="*/ 52 w 306"/>
                  <a:gd name="T17" fmla="*/ 16 h 144"/>
                  <a:gd name="T18" fmla="*/ 66 w 306"/>
                  <a:gd name="T19" fmla="*/ 10 h 144"/>
                  <a:gd name="T20" fmla="*/ 80 w 306"/>
                  <a:gd name="T21" fmla="*/ 6 h 144"/>
                  <a:gd name="T22" fmla="*/ 95 w 306"/>
                  <a:gd name="T23" fmla="*/ 3 h 144"/>
                  <a:gd name="T24" fmla="*/ 111 w 306"/>
                  <a:gd name="T25" fmla="*/ 1 h 144"/>
                  <a:gd name="T26" fmla="*/ 126 w 306"/>
                  <a:gd name="T27" fmla="*/ 0 h 144"/>
                  <a:gd name="T28" fmla="*/ 141 w 306"/>
                  <a:gd name="T29" fmla="*/ 0 h 144"/>
                  <a:gd name="T30" fmla="*/ 172 w 306"/>
                  <a:gd name="T31" fmla="*/ 0 h 144"/>
                  <a:gd name="T32" fmla="*/ 187 w 306"/>
                  <a:gd name="T33" fmla="*/ 1 h 144"/>
                  <a:gd name="T34" fmla="*/ 200 w 306"/>
                  <a:gd name="T35" fmla="*/ 3 h 144"/>
                  <a:gd name="T36" fmla="*/ 237 w 306"/>
                  <a:gd name="T37" fmla="*/ 10 h 144"/>
                  <a:gd name="T38" fmla="*/ 255 w 306"/>
                  <a:gd name="T39" fmla="*/ 15 h 144"/>
                  <a:gd name="T40" fmla="*/ 264 w 306"/>
                  <a:gd name="T41" fmla="*/ 18 h 144"/>
                  <a:gd name="T42" fmla="*/ 273 w 306"/>
                  <a:gd name="T43" fmla="*/ 22 h 144"/>
                  <a:gd name="T44" fmla="*/ 280 w 306"/>
                  <a:gd name="T45" fmla="*/ 25 h 144"/>
                  <a:gd name="T46" fmla="*/ 288 w 306"/>
                  <a:gd name="T47" fmla="*/ 31 h 144"/>
                  <a:gd name="T48" fmla="*/ 294 w 306"/>
                  <a:gd name="T49" fmla="*/ 37 h 144"/>
                  <a:gd name="T50" fmla="*/ 300 w 306"/>
                  <a:gd name="T51" fmla="*/ 43 h 144"/>
                  <a:gd name="T52" fmla="*/ 303 w 306"/>
                  <a:gd name="T53" fmla="*/ 51 h 144"/>
                  <a:gd name="T54" fmla="*/ 304 w 306"/>
                  <a:gd name="T55" fmla="*/ 55 h 144"/>
                  <a:gd name="T56" fmla="*/ 306 w 306"/>
                  <a:gd name="T57" fmla="*/ 58 h 144"/>
                  <a:gd name="T58" fmla="*/ 306 w 306"/>
                  <a:gd name="T59" fmla="*/ 69 h 144"/>
                  <a:gd name="T60" fmla="*/ 304 w 306"/>
                  <a:gd name="T61" fmla="*/ 80 h 144"/>
                  <a:gd name="T62" fmla="*/ 301 w 306"/>
                  <a:gd name="T63" fmla="*/ 90 h 144"/>
                  <a:gd name="T64" fmla="*/ 297 w 306"/>
                  <a:gd name="T65" fmla="*/ 99 h 144"/>
                  <a:gd name="T66" fmla="*/ 294 w 306"/>
                  <a:gd name="T67" fmla="*/ 104 h 144"/>
                  <a:gd name="T68" fmla="*/ 291 w 306"/>
                  <a:gd name="T69" fmla="*/ 108 h 144"/>
                  <a:gd name="T70" fmla="*/ 286 w 306"/>
                  <a:gd name="T71" fmla="*/ 111 h 144"/>
                  <a:gd name="T72" fmla="*/ 282 w 306"/>
                  <a:gd name="T73" fmla="*/ 116 h 144"/>
                  <a:gd name="T74" fmla="*/ 273 w 306"/>
                  <a:gd name="T75" fmla="*/ 122 h 144"/>
                  <a:gd name="T76" fmla="*/ 264 w 306"/>
                  <a:gd name="T77" fmla="*/ 128 h 144"/>
                  <a:gd name="T78" fmla="*/ 253 w 306"/>
                  <a:gd name="T79" fmla="*/ 132 h 144"/>
                  <a:gd name="T80" fmla="*/ 243 w 306"/>
                  <a:gd name="T81" fmla="*/ 135 h 144"/>
                  <a:gd name="T82" fmla="*/ 227 w 306"/>
                  <a:gd name="T83" fmla="*/ 138 h 144"/>
                  <a:gd name="T84" fmla="*/ 212 w 306"/>
                  <a:gd name="T85" fmla="*/ 141 h 144"/>
                  <a:gd name="T86" fmla="*/ 196 w 306"/>
                  <a:gd name="T87" fmla="*/ 143 h 144"/>
                  <a:gd name="T88" fmla="*/ 181 w 306"/>
                  <a:gd name="T89" fmla="*/ 144 h 144"/>
                  <a:gd name="T90" fmla="*/ 164 w 306"/>
                  <a:gd name="T91" fmla="*/ 144 h 144"/>
                  <a:gd name="T92" fmla="*/ 149 w 306"/>
                  <a:gd name="T93" fmla="*/ 143 h 144"/>
                  <a:gd name="T94" fmla="*/ 132 w 306"/>
                  <a:gd name="T95" fmla="*/ 141 h 144"/>
                  <a:gd name="T96" fmla="*/ 117 w 306"/>
                  <a:gd name="T97" fmla="*/ 138 h 144"/>
                  <a:gd name="T98" fmla="*/ 101 w 306"/>
                  <a:gd name="T99" fmla="*/ 135 h 144"/>
                  <a:gd name="T100" fmla="*/ 86 w 306"/>
                  <a:gd name="T101" fmla="*/ 131 h 144"/>
                  <a:gd name="T102" fmla="*/ 71 w 306"/>
                  <a:gd name="T103" fmla="*/ 125 h 144"/>
                  <a:gd name="T104" fmla="*/ 57 w 306"/>
                  <a:gd name="T105" fmla="*/ 119 h 144"/>
                  <a:gd name="T106" fmla="*/ 42 w 306"/>
                  <a:gd name="T107" fmla="*/ 111 h 144"/>
                  <a:gd name="T108" fmla="*/ 28 w 306"/>
                  <a:gd name="T109" fmla="*/ 104 h 144"/>
                  <a:gd name="T110" fmla="*/ 16 w 306"/>
                  <a:gd name="T111" fmla="*/ 95 h 144"/>
                  <a:gd name="T112" fmla="*/ 4 w 306"/>
                  <a:gd name="T113" fmla="*/ 86 h 144"/>
                  <a:gd name="T114" fmla="*/ 0 w 306"/>
                  <a:gd name="T115" fmla="*/ 7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144">
                    <a:moveTo>
                      <a:pt x="0" y="73"/>
                    </a:moveTo>
                    <a:lnTo>
                      <a:pt x="3" y="60"/>
                    </a:lnTo>
                    <a:lnTo>
                      <a:pt x="6" y="54"/>
                    </a:lnTo>
                    <a:lnTo>
                      <a:pt x="10" y="48"/>
                    </a:lnTo>
                    <a:lnTo>
                      <a:pt x="13" y="43"/>
                    </a:lnTo>
                    <a:lnTo>
                      <a:pt x="18" y="39"/>
                    </a:lnTo>
                    <a:lnTo>
                      <a:pt x="28" y="30"/>
                    </a:lnTo>
                    <a:lnTo>
                      <a:pt x="39" y="22"/>
                    </a:lnTo>
                    <a:lnTo>
                      <a:pt x="52" y="16"/>
                    </a:lnTo>
                    <a:lnTo>
                      <a:pt x="66" y="10"/>
                    </a:lnTo>
                    <a:lnTo>
                      <a:pt x="80" y="6"/>
                    </a:lnTo>
                    <a:lnTo>
                      <a:pt x="95" y="3"/>
                    </a:lnTo>
                    <a:lnTo>
                      <a:pt x="111" y="1"/>
                    </a:lnTo>
                    <a:lnTo>
                      <a:pt x="126" y="0"/>
                    </a:lnTo>
                    <a:lnTo>
                      <a:pt x="141" y="0"/>
                    </a:lnTo>
                    <a:lnTo>
                      <a:pt x="172" y="0"/>
                    </a:lnTo>
                    <a:lnTo>
                      <a:pt x="187" y="1"/>
                    </a:lnTo>
                    <a:lnTo>
                      <a:pt x="200" y="3"/>
                    </a:lnTo>
                    <a:lnTo>
                      <a:pt x="237" y="10"/>
                    </a:lnTo>
                    <a:lnTo>
                      <a:pt x="255" y="15"/>
                    </a:lnTo>
                    <a:lnTo>
                      <a:pt x="264" y="18"/>
                    </a:lnTo>
                    <a:lnTo>
                      <a:pt x="273" y="22"/>
                    </a:lnTo>
                    <a:lnTo>
                      <a:pt x="280" y="25"/>
                    </a:lnTo>
                    <a:lnTo>
                      <a:pt x="288" y="31"/>
                    </a:lnTo>
                    <a:lnTo>
                      <a:pt x="294" y="37"/>
                    </a:lnTo>
                    <a:lnTo>
                      <a:pt x="300" y="43"/>
                    </a:lnTo>
                    <a:lnTo>
                      <a:pt x="303" y="51"/>
                    </a:lnTo>
                    <a:lnTo>
                      <a:pt x="304" y="55"/>
                    </a:lnTo>
                    <a:lnTo>
                      <a:pt x="306" y="58"/>
                    </a:lnTo>
                    <a:lnTo>
                      <a:pt x="306" y="69"/>
                    </a:lnTo>
                    <a:lnTo>
                      <a:pt x="304" y="80"/>
                    </a:lnTo>
                    <a:lnTo>
                      <a:pt x="301" y="90"/>
                    </a:lnTo>
                    <a:lnTo>
                      <a:pt x="297" y="99"/>
                    </a:lnTo>
                    <a:lnTo>
                      <a:pt x="294" y="104"/>
                    </a:lnTo>
                    <a:lnTo>
                      <a:pt x="291" y="108"/>
                    </a:lnTo>
                    <a:lnTo>
                      <a:pt x="286" y="111"/>
                    </a:lnTo>
                    <a:lnTo>
                      <a:pt x="282" y="116"/>
                    </a:lnTo>
                    <a:lnTo>
                      <a:pt x="273" y="122"/>
                    </a:lnTo>
                    <a:lnTo>
                      <a:pt x="264" y="128"/>
                    </a:lnTo>
                    <a:lnTo>
                      <a:pt x="253" y="132"/>
                    </a:lnTo>
                    <a:lnTo>
                      <a:pt x="243" y="135"/>
                    </a:lnTo>
                    <a:lnTo>
                      <a:pt x="227" y="138"/>
                    </a:lnTo>
                    <a:lnTo>
                      <a:pt x="212" y="141"/>
                    </a:lnTo>
                    <a:lnTo>
                      <a:pt x="196" y="143"/>
                    </a:lnTo>
                    <a:lnTo>
                      <a:pt x="181" y="144"/>
                    </a:lnTo>
                    <a:lnTo>
                      <a:pt x="164" y="144"/>
                    </a:lnTo>
                    <a:lnTo>
                      <a:pt x="149" y="143"/>
                    </a:lnTo>
                    <a:lnTo>
                      <a:pt x="132" y="141"/>
                    </a:lnTo>
                    <a:lnTo>
                      <a:pt x="117" y="138"/>
                    </a:lnTo>
                    <a:lnTo>
                      <a:pt x="101" y="135"/>
                    </a:lnTo>
                    <a:lnTo>
                      <a:pt x="86" y="131"/>
                    </a:lnTo>
                    <a:lnTo>
                      <a:pt x="71" y="125"/>
                    </a:lnTo>
                    <a:lnTo>
                      <a:pt x="57" y="119"/>
                    </a:lnTo>
                    <a:lnTo>
                      <a:pt x="42" y="111"/>
                    </a:lnTo>
                    <a:lnTo>
                      <a:pt x="28" y="104"/>
                    </a:lnTo>
                    <a:lnTo>
                      <a:pt x="16" y="95"/>
                    </a:lnTo>
                    <a:lnTo>
                      <a:pt x="4" y="86"/>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7" name="Freeform 1627"/>
              <p:cNvSpPr>
                <a:spLocks/>
              </p:cNvSpPr>
              <p:nvPr/>
            </p:nvSpPr>
            <p:spPr bwMode="auto">
              <a:xfrm>
                <a:off x="4710" y="1839"/>
                <a:ext cx="89" cy="27"/>
              </a:xfrm>
              <a:custGeom>
                <a:avLst/>
                <a:gdLst>
                  <a:gd name="T0" fmla="*/ 0 w 176"/>
                  <a:gd name="T1" fmla="*/ 50 h 54"/>
                  <a:gd name="T2" fmla="*/ 10 w 176"/>
                  <a:gd name="T3" fmla="*/ 36 h 54"/>
                  <a:gd name="T4" fmla="*/ 30 w 176"/>
                  <a:gd name="T5" fmla="*/ 24 h 54"/>
                  <a:gd name="T6" fmla="*/ 74 w 176"/>
                  <a:gd name="T7" fmla="*/ 8 h 54"/>
                  <a:gd name="T8" fmla="*/ 99 w 176"/>
                  <a:gd name="T9" fmla="*/ 3 h 54"/>
                  <a:gd name="T10" fmla="*/ 126 w 176"/>
                  <a:gd name="T11" fmla="*/ 0 h 54"/>
                  <a:gd name="T12" fmla="*/ 176 w 176"/>
                  <a:gd name="T13" fmla="*/ 0 h 54"/>
                  <a:gd name="T14" fmla="*/ 176 w 176"/>
                  <a:gd name="T15" fmla="*/ 6 h 54"/>
                  <a:gd name="T16" fmla="*/ 126 w 176"/>
                  <a:gd name="T17" fmla="*/ 6 h 54"/>
                  <a:gd name="T18" fmla="*/ 99 w 176"/>
                  <a:gd name="T19" fmla="*/ 9 h 54"/>
                  <a:gd name="T20" fmla="*/ 75 w 176"/>
                  <a:gd name="T21" fmla="*/ 14 h 54"/>
                  <a:gd name="T22" fmla="*/ 31 w 176"/>
                  <a:gd name="T23" fmla="*/ 30 h 54"/>
                  <a:gd name="T24" fmla="*/ 15 w 176"/>
                  <a:gd name="T25" fmla="*/ 41 h 54"/>
                  <a:gd name="T26" fmla="*/ 4 w 176"/>
                  <a:gd name="T27" fmla="*/ 54 h 54"/>
                  <a:gd name="T28" fmla="*/ 0 w 176"/>
                  <a:gd name="T29" fmla="*/ 5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54">
                    <a:moveTo>
                      <a:pt x="0" y="50"/>
                    </a:moveTo>
                    <a:lnTo>
                      <a:pt x="10" y="36"/>
                    </a:lnTo>
                    <a:lnTo>
                      <a:pt x="30" y="24"/>
                    </a:lnTo>
                    <a:lnTo>
                      <a:pt x="74" y="8"/>
                    </a:lnTo>
                    <a:lnTo>
                      <a:pt x="99" y="3"/>
                    </a:lnTo>
                    <a:lnTo>
                      <a:pt x="126" y="0"/>
                    </a:lnTo>
                    <a:lnTo>
                      <a:pt x="176" y="0"/>
                    </a:lnTo>
                    <a:lnTo>
                      <a:pt x="176" y="6"/>
                    </a:lnTo>
                    <a:lnTo>
                      <a:pt x="126" y="6"/>
                    </a:lnTo>
                    <a:lnTo>
                      <a:pt x="99" y="9"/>
                    </a:lnTo>
                    <a:lnTo>
                      <a:pt x="75" y="14"/>
                    </a:lnTo>
                    <a:lnTo>
                      <a:pt x="31" y="30"/>
                    </a:lnTo>
                    <a:lnTo>
                      <a:pt x="15" y="41"/>
                    </a:lnTo>
                    <a:lnTo>
                      <a:pt x="4" y="54"/>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8" name="Freeform 1628"/>
              <p:cNvSpPr>
                <a:spLocks/>
              </p:cNvSpPr>
              <p:nvPr/>
            </p:nvSpPr>
            <p:spPr bwMode="auto">
              <a:xfrm>
                <a:off x="4798" y="1839"/>
                <a:ext cx="81" cy="57"/>
              </a:xfrm>
              <a:custGeom>
                <a:avLst/>
                <a:gdLst>
                  <a:gd name="T0" fmla="*/ 1 w 161"/>
                  <a:gd name="T1" fmla="*/ 0 h 115"/>
                  <a:gd name="T2" fmla="*/ 30 w 161"/>
                  <a:gd name="T3" fmla="*/ 5 h 115"/>
                  <a:gd name="T4" fmla="*/ 59 w 161"/>
                  <a:gd name="T5" fmla="*/ 14 h 115"/>
                  <a:gd name="T6" fmla="*/ 87 w 161"/>
                  <a:gd name="T7" fmla="*/ 26 h 115"/>
                  <a:gd name="T8" fmla="*/ 114 w 161"/>
                  <a:gd name="T9" fmla="*/ 42 h 115"/>
                  <a:gd name="T10" fmla="*/ 136 w 161"/>
                  <a:gd name="T11" fmla="*/ 60 h 115"/>
                  <a:gd name="T12" fmla="*/ 152 w 161"/>
                  <a:gd name="T13" fmla="*/ 78 h 115"/>
                  <a:gd name="T14" fmla="*/ 161 w 161"/>
                  <a:gd name="T15" fmla="*/ 98 h 115"/>
                  <a:gd name="T16" fmla="*/ 161 w 161"/>
                  <a:gd name="T17" fmla="*/ 115 h 115"/>
                  <a:gd name="T18" fmla="*/ 155 w 161"/>
                  <a:gd name="T19" fmla="*/ 115 h 115"/>
                  <a:gd name="T20" fmla="*/ 155 w 161"/>
                  <a:gd name="T21" fmla="*/ 100 h 115"/>
                  <a:gd name="T22" fmla="*/ 148 w 161"/>
                  <a:gd name="T23" fmla="*/ 83 h 115"/>
                  <a:gd name="T24" fmla="*/ 131 w 161"/>
                  <a:gd name="T25" fmla="*/ 65 h 115"/>
                  <a:gd name="T26" fmla="*/ 110 w 161"/>
                  <a:gd name="T27" fmla="*/ 47 h 115"/>
                  <a:gd name="T28" fmla="*/ 86 w 161"/>
                  <a:gd name="T29" fmla="*/ 32 h 115"/>
                  <a:gd name="T30" fmla="*/ 57 w 161"/>
                  <a:gd name="T31" fmla="*/ 20 h 115"/>
                  <a:gd name="T32" fmla="*/ 28 w 161"/>
                  <a:gd name="T33" fmla="*/ 11 h 115"/>
                  <a:gd name="T34" fmla="*/ 0 w 161"/>
                  <a:gd name="T35" fmla="*/ 6 h 115"/>
                  <a:gd name="T36" fmla="*/ 1 w 161"/>
                  <a:gd name="T3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15">
                    <a:moveTo>
                      <a:pt x="1" y="0"/>
                    </a:moveTo>
                    <a:lnTo>
                      <a:pt x="30" y="5"/>
                    </a:lnTo>
                    <a:lnTo>
                      <a:pt x="59" y="14"/>
                    </a:lnTo>
                    <a:lnTo>
                      <a:pt x="87" y="26"/>
                    </a:lnTo>
                    <a:lnTo>
                      <a:pt x="114" y="42"/>
                    </a:lnTo>
                    <a:lnTo>
                      <a:pt x="136" y="60"/>
                    </a:lnTo>
                    <a:lnTo>
                      <a:pt x="152" y="78"/>
                    </a:lnTo>
                    <a:lnTo>
                      <a:pt x="161" y="98"/>
                    </a:lnTo>
                    <a:lnTo>
                      <a:pt x="161" y="115"/>
                    </a:lnTo>
                    <a:lnTo>
                      <a:pt x="155" y="115"/>
                    </a:lnTo>
                    <a:lnTo>
                      <a:pt x="155" y="100"/>
                    </a:lnTo>
                    <a:lnTo>
                      <a:pt x="148" y="83"/>
                    </a:lnTo>
                    <a:lnTo>
                      <a:pt x="131" y="65"/>
                    </a:lnTo>
                    <a:lnTo>
                      <a:pt x="110" y="47"/>
                    </a:lnTo>
                    <a:lnTo>
                      <a:pt x="86" y="32"/>
                    </a:lnTo>
                    <a:lnTo>
                      <a:pt x="57" y="20"/>
                    </a:lnTo>
                    <a:lnTo>
                      <a:pt x="28" y="11"/>
                    </a:lnTo>
                    <a:lnTo>
                      <a:pt x="0"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49" name="Freeform 1629"/>
              <p:cNvSpPr>
                <a:spLocks/>
              </p:cNvSpPr>
              <p:nvPr/>
            </p:nvSpPr>
            <p:spPr bwMode="auto">
              <a:xfrm>
                <a:off x="4798" y="1839"/>
                <a:ext cx="1" cy="3"/>
              </a:xfrm>
              <a:custGeom>
                <a:avLst/>
                <a:gdLst>
                  <a:gd name="T0" fmla="*/ 1 w 1"/>
                  <a:gd name="T1" fmla="*/ 0 h 6"/>
                  <a:gd name="T2" fmla="*/ 0 w 1"/>
                  <a:gd name="T3" fmla="*/ 6 h 6"/>
                  <a:gd name="T4" fmla="*/ 1 w 1"/>
                  <a:gd name="T5" fmla="*/ 6 h 6"/>
                  <a:gd name="T6" fmla="*/ 1 w 1"/>
                  <a:gd name="T7" fmla="*/ 0 h 6"/>
                </a:gdLst>
                <a:ahLst/>
                <a:cxnLst>
                  <a:cxn ang="0">
                    <a:pos x="T0" y="T1"/>
                  </a:cxn>
                  <a:cxn ang="0">
                    <a:pos x="T2" y="T3"/>
                  </a:cxn>
                  <a:cxn ang="0">
                    <a:pos x="T4" y="T5"/>
                  </a:cxn>
                  <a:cxn ang="0">
                    <a:pos x="T6" y="T7"/>
                  </a:cxn>
                </a:cxnLst>
                <a:rect l="0" t="0" r="r" b="b"/>
                <a:pathLst>
                  <a:path w="1" h="6">
                    <a:moveTo>
                      <a:pt x="1" y="0"/>
                    </a:moveTo>
                    <a:lnTo>
                      <a:pt x="0" y="6"/>
                    </a:lnTo>
                    <a:lnTo>
                      <a:pt x="1"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0" name="Freeform 1630"/>
              <p:cNvSpPr>
                <a:spLocks/>
              </p:cNvSpPr>
              <p:nvPr/>
            </p:nvSpPr>
            <p:spPr bwMode="auto">
              <a:xfrm>
                <a:off x="4747" y="1895"/>
                <a:ext cx="132" cy="45"/>
              </a:xfrm>
              <a:custGeom>
                <a:avLst/>
                <a:gdLst>
                  <a:gd name="T0" fmla="*/ 262 w 262"/>
                  <a:gd name="T1" fmla="*/ 2 h 89"/>
                  <a:gd name="T2" fmla="*/ 255 w 262"/>
                  <a:gd name="T3" fmla="*/ 21 h 89"/>
                  <a:gd name="T4" fmla="*/ 243 w 262"/>
                  <a:gd name="T5" fmla="*/ 39 h 89"/>
                  <a:gd name="T6" fmla="*/ 231 w 262"/>
                  <a:gd name="T7" fmla="*/ 53 h 89"/>
                  <a:gd name="T8" fmla="*/ 217 w 262"/>
                  <a:gd name="T9" fmla="*/ 63 h 89"/>
                  <a:gd name="T10" fmla="*/ 202 w 262"/>
                  <a:gd name="T11" fmla="*/ 72 h 89"/>
                  <a:gd name="T12" fmla="*/ 187 w 262"/>
                  <a:gd name="T13" fmla="*/ 80 h 89"/>
                  <a:gd name="T14" fmla="*/ 169 w 262"/>
                  <a:gd name="T15" fmla="*/ 84 h 89"/>
                  <a:gd name="T16" fmla="*/ 149 w 262"/>
                  <a:gd name="T17" fmla="*/ 87 h 89"/>
                  <a:gd name="T18" fmla="*/ 113 w 262"/>
                  <a:gd name="T19" fmla="*/ 89 h 89"/>
                  <a:gd name="T20" fmla="*/ 74 w 262"/>
                  <a:gd name="T21" fmla="*/ 84 h 89"/>
                  <a:gd name="T22" fmla="*/ 36 w 262"/>
                  <a:gd name="T23" fmla="*/ 77 h 89"/>
                  <a:gd name="T24" fmla="*/ 0 w 262"/>
                  <a:gd name="T25" fmla="*/ 66 h 89"/>
                  <a:gd name="T26" fmla="*/ 3 w 262"/>
                  <a:gd name="T27" fmla="*/ 62 h 89"/>
                  <a:gd name="T28" fmla="*/ 36 w 262"/>
                  <a:gd name="T29" fmla="*/ 72 h 89"/>
                  <a:gd name="T30" fmla="*/ 74 w 262"/>
                  <a:gd name="T31" fmla="*/ 80 h 89"/>
                  <a:gd name="T32" fmla="*/ 113 w 262"/>
                  <a:gd name="T33" fmla="*/ 84 h 89"/>
                  <a:gd name="T34" fmla="*/ 149 w 262"/>
                  <a:gd name="T35" fmla="*/ 83 h 89"/>
                  <a:gd name="T36" fmla="*/ 166 w 262"/>
                  <a:gd name="T37" fmla="*/ 80 h 89"/>
                  <a:gd name="T38" fmla="*/ 184 w 262"/>
                  <a:gd name="T39" fmla="*/ 75 h 89"/>
                  <a:gd name="T40" fmla="*/ 197 w 262"/>
                  <a:gd name="T41" fmla="*/ 68 h 89"/>
                  <a:gd name="T42" fmla="*/ 212 w 262"/>
                  <a:gd name="T43" fmla="*/ 59 h 89"/>
                  <a:gd name="T44" fmla="*/ 226 w 262"/>
                  <a:gd name="T45" fmla="*/ 48 h 89"/>
                  <a:gd name="T46" fmla="*/ 238 w 262"/>
                  <a:gd name="T47" fmla="*/ 35 h 89"/>
                  <a:gd name="T48" fmla="*/ 249 w 262"/>
                  <a:gd name="T49" fmla="*/ 20 h 89"/>
                  <a:gd name="T50" fmla="*/ 256 w 262"/>
                  <a:gd name="T51" fmla="*/ 0 h 89"/>
                  <a:gd name="T52" fmla="*/ 262 w 262"/>
                  <a:gd name="T53" fmla="*/ 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2" h="89">
                    <a:moveTo>
                      <a:pt x="262" y="2"/>
                    </a:moveTo>
                    <a:lnTo>
                      <a:pt x="255" y="21"/>
                    </a:lnTo>
                    <a:lnTo>
                      <a:pt x="243" y="39"/>
                    </a:lnTo>
                    <a:lnTo>
                      <a:pt x="231" y="53"/>
                    </a:lnTo>
                    <a:lnTo>
                      <a:pt x="217" y="63"/>
                    </a:lnTo>
                    <a:lnTo>
                      <a:pt x="202" y="72"/>
                    </a:lnTo>
                    <a:lnTo>
                      <a:pt x="187" y="80"/>
                    </a:lnTo>
                    <a:lnTo>
                      <a:pt x="169" y="84"/>
                    </a:lnTo>
                    <a:lnTo>
                      <a:pt x="149" y="87"/>
                    </a:lnTo>
                    <a:lnTo>
                      <a:pt x="113" y="89"/>
                    </a:lnTo>
                    <a:lnTo>
                      <a:pt x="74" y="84"/>
                    </a:lnTo>
                    <a:lnTo>
                      <a:pt x="36" y="77"/>
                    </a:lnTo>
                    <a:lnTo>
                      <a:pt x="0" y="66"/>
                    </a:lnTo>
                    <a:lnTo>
                      <a:pt x="3" y="62"/>
                    </a:lnTo>
                    <a:lnTo>
                      <a:pt x="36" y="72"/>
                    </a:lnTo>
                    <a:lnTo>
                      <a:pt x="74" y="80"/>
                    </a:lnTo>
                    <a:lnTo>
                      <a:pt x="113" y="84"/>
                    </a:lnTo>
                    <a:lnTo>
                      <a:pt x="149" y="83"/>
                    </a:lnTo>
                    <a:lnTo>
                      <a:pt x="166" y="80"/>
                    </a:lnTo>
                    <a:lnTo>
                      <a:pt x="184" y="75"/>
                    </a:lnTo>
                    <a:lnTo>
                      <a:pt x="197" y="68"/>
                    </a:lnTo>
                    <a:lnTo>
                      <a:pt x="212" y="59"/>
                    </a:lnTo>
                    <a:lnTo>
                      <a:pt x="226" y="48"/>
                    </a:lnTo>
                    <a:lnTo>
                      <a:pt x="238" y="35"/>
                    </a:lnTo>
                    <a:lnTo>
                      <a:pt x="249" y="20"/>
                    </a:lnTo>
                    <a:lnTo>
                      <a:pt x="256" y="0"/>
                    </a:lnTo>
                    <a:lnTo>
                      <a:pt x="26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1" name="Freeform 1631"/>
              <p:cNvSpPr>
                <a:spLocks/>
              </p:cNvSpPr>
              <p:nvPr/>
            </p:nvSpPr>
            <p:spPr bwMode="auto">
              <a:xfrm>
                <a:off x="4876" y="1895"/>
                <a:ext cx="3" cy="1"/>
              </a:xfrm>
              <a:custGeom>
                <a:avLst/>
                <a:gdLst>
                  <a:gd name="T0" fmla="*/ 6 w 6"/>
                  <a:gd name="T1" fmla="*/ 2 h 2"/>
                  <a:gd name="T2" fmla="*/ 0 w 6"/>
                  <a:gd name="T3" fmla="*/ 0 h 2"/>
                  <a:gd name="T4" fmla="*/ 0 w 6"/>
                  <a:gd name="T5" fmla="*/ 2 h 2"/>
                  <a:gd name="T6" fmla="*/ 6 w 6"/>
                  <a:gd name="T7" fmla="*/ 2 h 2"/>
                </a:gdLst>
                <a:ahLst/>
                <a:cxnLst>
                  <a:cxn ang="0">
                    <a:pos x="T0" y="T1"/>
                  </a:cxn>
                  <a:cxn ang="0">
                    <a:pos x="T2" y="T3"/>
                  </a:cxn>
                  <a:cxn ang="0">
                    <a:pos x="T4" y="T5"/>
                  </a:cxn>
                  <a:cxn ang="0">
                    <a:pos x="T6" y="T7"/>
                  </a:cxn>
                </a:cxnLst>
                <a:rect l="0" t="0" r="r" b="b"/>
                <a:pathLst>
                  <a:path w="6" h="2">
                    <a:moveTo>
                      <a:pt x="6" y="2"/>
                    </a:move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2" name="Freeform 1632"/>
              <p:cNvSpPr>
                <a:spLocks/>
              </p:cNvSpPr>
              <p:nvPr/>
            </p:nvSpPr>
            <p:spPr bwMode="auto">
              <a:xfrm>
                <a:off x="4703" y="1878"/>
                <a:ext cx="46" cy="50"/>
              </a:xfrm>
              <a:custGeom>
                <a:avLst/>
                <a:gdLst>
                  <a:gd name="T0" fmla="*/ 89 w 92"/>
                  <a:gd name="T1" fmla="*/ 99 h 99"/>
                  <a:gd name="T2" fmla="*/ 69 w 92"/>
                  <a:gd name="T3" fmla="*/ 92 h 99"/>
                  <a:gd name="T4" fmla="*/ 49 w 92"/>
                  <a:gd name="T5" fmla="*/ 83 h 99"/>
                  <a:gd name="T6" fmla="*/ 37 w 92"/>
                  <a:gd name="T7" fmla="*/ 71 h 99"/>
                  <a:gd name="T8" fmla="*/ 22 w 92"/>
                  <a:gd name="T9" fmla="*/ 59 h 99"/>
                  <a:gd name="T10" fmla="*/ 13 w 92"/>
                  <a:gd name="T11" fmla="*/ 45 h 99"/>
                  <a:gd name="T12" fmla="*/ 6 w 92"/>
                  <a:gd name="T13" fmla="*/ 30 h 99"/>
                  <a:gd name="T14" fmla="*/ 1 w 92"/>
                  <a:gd name="T15" fmla="*/ 14 h 99"/>
                  <a:gd name="T16" fmla="*/ 0 w 92"/>
                  <a:gd name="T17" fmla="*/ 0 h 99"/>
                  <a:gd name="T18" fmla="*/ 4 w 92"/>
                  <a:gd name="T19" fmla="*/ 0 h 99"/>
                  <a:gd name="T20" fmla="*/ 6 w 92"/>
                  <a:gd name="T21" fmla="*/ 14 h 99"/>
                  <a:gd name="T22" fmla="*/ 10 w 92"/>
                  <a:gd name="T23" fmla="*/ 27 h 99"/>
                  <a:gd name="T24" fmla="*/ 18 w 92"/>
                  <a:gd name="T25" fmla="*/ 41 h 99"/>
                  <a:gd name="T26" fmla="*/ 27 w 92"/>
                  <a:gd name="T27" fmla="*/ 54 h 99"/>
                  <a:gd name="T28" fmla="*/ 40 w 92"/>
                  <a:gd name="T29" fmla="*/ 66 h 99"/>
                  <a:gd name="T30" fmla="*/ 54 w 92"/>
                  <a:gd name="T31" fmla="*/ 78 h 99"/>
                  <a:gd name="T32" fmla="*/ 72 w 92"/>
                  <a:gd name="T33" fmla="*/ 87 h 99"/>
                  <a:gd name="T34" fmla="*/ 92 w 92"/>
                  <a:gd name="T35" fmla="*/ 95 h 99"/>
                  <a:gd name="T36" fmla="*/ 89 w 92"/>
                  <a:gd name="T3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99">
                    <a:moveTo>
                      <a:pt x="89" y="99"/>
                    </a:moveTo>
                    <a:lnTo>
                      <a:pt x="69" y="92"/>
                    </a:lnTo>
                    <a:lnTo>
                      <a:pt x="49" y="83"/>
                    </a:lnTo>
                    <a:lnTo>
                      <a:pt x="37" y="71"/>
                    </a:lnTo>
                    <a:lnTo>
                      <a:pt x="22" y="59"/>
                    </a:lnTo>
                    <a:lnTo>
                      <a:pt x="13" y="45"/>
                    </a:lnTo>
                    <a:lnTo>
                      <a:pt x="6" y="30"/>
                    </a:lnTo>
                    <a:lnTo>
                      <a:pt x="1" y="14"/>
                    </a:lnTo>
                    <a:lnTo>
                      <a:pt x="0" y="0"/>
                    </a:lnTo>
                    <a:lnTo>
                      <a:pt x="4" y="0"/>
                    </a:lnTo>
                    <a:lnTo>
                      <a:pt x="6" y="14"/>
                    </a:lnTo>
                    <a:lnTo>
                      <a:pt x="10" y="27"/>
                    </a:lnTo>
                    <a:lnTo>
                      <a:pt x="18" y="41"/>
                    </a:lnTo>
                    <a:lnTo>
                      <a:pt x="27" y="54"/>
                    </a:lnTo>
                    <a:lnTo>
                      <a:pt x="40" y="66"/>
                    </a:lnTo>
                    <a:lnTo>
                      <a:pt x="54" y="78"/>
                    </a:lnTo>
                    <a:lnTo>
                      <a:pt x="72" y="87"/>
                    </a:lnTo>
                    <a:lnTo>
                      <a:pt x="92" y="95"/>
                    </a:lnTo>
                    <a:lnTo>
                      <a:pt x="8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3" name="Freeform 1633"/>
              <p:cNvSpPr>
                <a:spLocks/>
              </p:cNvSpPr>
              <p:nvPr/>
            </p:nvSpPr>
            <p:spPr bwMode="auto">
              <a:xfrm>
                <a:off x="4747" y="1926"/>
                <a:ext cx="2" cy="2"/>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lnTo>
                      <a:pt x="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4" name="Freeform 1634"/>
              <p:cNvSpPr>
                <a:spLocks/>
              </p:cNvSpPr>
              <p:nvPr/>
            </p:nvSpPr>
            <p:spPr bwMode="auto">
              <a:xfrm>
                <a:off x="4703" y="1863"/>
                <a:ext cx="10" cy="17"/>
              </a:xfrm>
              <a:custGeom>
                <a:avLst/>
                <a:gdLst>
                  <a:gd name="T0" fmla="*/ 0 w 19"/>
                  <a:gd name="T1" fmla="*/ 28 h 33"/>
                  <a:gd name="T2" fmla="*/ 4 w 19"/>
                  <a:gd name="T3" fmla="*/ 33 h 33"/>
                  <a:gd name="T4" fmla="*/ 19 w 19"/>
                  <a:gd name="T5" fmla="*/ 4 h 33"/>
                  <a:gd name="T6" fmla="*/ 15 w 19"/>
                  <a:gd name="T7" fmla="*/ 0 h 33"/>
                  <a:gd name="T8" fmla="*/ 0 w 19"/>
                  <a:gd name="T9" fmla="*/ 28 h 33"/>
                </a:gdLst>
                <a:ahLst/>
                <a:cxnLst>
                  <a:cxn ang="0">
                    <a:pos x="T0" y="T1"/>
                  </a:cxn>
                  <a:cxn ang="0">
                    <a:pos x="T2" y="T3"/>
                  </a:cxn>
                  <a:cxn ang="0">
                    <a:pos x="T4" y="T5"/>
                  </a:cxn>
                  <a:cxn ang="0">
                    <a:pos x="T6" y="T7"/>
                  </a:cxn>
                  <a:cxn ang="0">
                    <a:pos x="T8" y="T9"/>
                  </a:cxn>
                </a:cxnLst>
                <a:rect l="0" t="0" r="r" b="b"/>
                <a:pathLst>
                  <a:path w="19" h="33">
                    <a:moveTo>
                      <a:pt x="0" y="28"/>
                    </a:moveTo>
                    <a:lnTo>
                      <a:pt x="4" y="33"/>
                    </a:lnTo>
                    <a:lnTo>
                      <a:pt x="19" y="4"/>
                    </a:lnTo>
                    <a:lnTo>
                      <a:pt x="15"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5" name="Freeform 1635"/>
              <p:cNvSpPr>
                <a:spLocks/>
              </p:cNvSpPr>
              <p:nvPr/>
            </p:nvSpPr>
            <p:spPr bwMode="auto">
              <a:xfrm>
                <a:off x="4703" y="1878"/>
                <a:ext cx="2" cy="2"/>
              </a:xfrm>
              <a:custGeom>
                <a:avLst/>
                <a:gdLst>
                  <a:gd name="T0" fmla="*/ 0 w 4"/>
                  <a:gd name="T1" fmla="*/ 2 h 5"/>
                  <a:gd name="T2" fmla="*/ 0 w 4"/>
                  <a:gd name="T3" fmla="*/ 0 h 5"/>
                  <a:gd name="T4" fmla="*/ 4 w 4"/>
                  <a:gd name="T5" fmla="*/ 5 h 5"/>
                  <a:gd name="T6" fmla="*/ 4 w 4"/>
                  <a:gd name="T7" fmla="*/ 2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lnTo>
                      <a:pt x="0" y="0"/>
                    </a:lnTo>
                    <a:lnTo>
                      <a:pt x="4" y="5"/>
                    </a:lnTo>
                    <a:lnTo>
                      <a:pt x="4"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6" name="Freeform 1636"/>
              <p:cNvSpPr>
                <a:spLocks/>
              </p:cNvSpPr>
              <p:nvPr/>
            </p:nvSpPr>
            <p:spPr bwMode="auto">
              <a:xfrm>
                <a:off x="4710" y="1863"/>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lnTo>
                      <a:pt x="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7" name="Freeform 1637"/>
              <p:cNvSpPr>
                <a:spLocks/>
              </p:cNvSpPr>
              <p:nvPr/>
            </p:nvSpPr>
            <p:spPr bwMode="auto">
              <a:xfrm>
                <a:off x="4198" y="1437"/>
                <a:ext cx="12" cy="33"/>
              </a:xfrm>
              <a:custGeom>
                <a:avLst/>
                <a:gdLst>
                  <a:gd name="T0" fmla="*/ 3 w 24"/>
                  <a:gd name="T1" fmla="*/ 3 h 67"/>
                  <a:gd name="T2" fmla="*/ 0 w 24"/>
                  <a:gd name="T3" fmla="*/ 9 h 67"/>
                  <a:gd name="T4" fmla="*/ 0 w 24"/>
                  <a:gd name="T5" fmla="*/ 17 h 67"/>
                  <a:gd name="T6" fmla="*/ 0 w 24"/>
                  <a:gd name="T7" fmla="*/ 24 h 67"/>
                  <a:gd name="T8" fmla="*/ 0 w 24"/>
                  <a:gd name="T9" fmla="*/ 30 h 67"/>
                  <a:gd name="T10" fmla="*/ 4 w 24"/>
                  <a:gd name="T11" fmla="*/ 44 h 67"/>
                  <a:gd name="T12" fmla="*/ 12 w 24"/>
                  <a:gd name="T13" fmla="*/ 58 h 67"/>
                  <a:gd name="T14" fmla="*/ 13 w 24"/>
                  <a:gd name="T15" fmla="*/ 61 h 67"/>
                  <a:gd name="T16" fmla="*/ 16 w 24"/>
                  <a:gd name="T17" fmla="*/ 64 h 67"/>
                  <a:gd name="T18" fmla="*/ 18 w 24"/>
                  <a:gd name="T19" fmla="*/ 65 h 67"/>
                  <a:gd name="T20" fmla="*/ 19 w 24"/>
                  <a:gd name="T21" fmla="*/ 65 h 67"/>
                  <a:gd name="T22" fmla="*/ 21 w 24"/>
                  <a:gd name="T23" fmla="*/ 67 h 67"/>
                  <a:gd name="T24" fmla="*/ 22 w 24"/>
                  <a:gd name="T25" fmla="*/ 65 h 67"/>
                  <a:gd name="T26" fmla="*/ 22 w 24"/>
                  <a:gd name="T27" fmla="*/ 64 h 67"/>
                  <a:gd name="T28" fmla="*/ 24 w 24"/>
                  <a:gd name="T29" fmla="*/ 55 h 67"/>
                  <a:gd name="T30" fmla="*/ 24 w 24"/>
                  <a:gd name="T31" fmla="*/ 47 h 67"/>
                  <a:gd name="T32" fmla="*/ 22 w 24"/>
                  <a:gd name="T33" fmla="*/ 38 h 67"/>
                  <a:gd name="T34" fmla="*/ 22 w 24"/>
                  <a:gd name="T35" fmla="*/ 30 h 67"/>
                  <a:gd name="T36" fmla="*/ 19 w 24"/>
                  <a:gd name="T37" fmla="*/ 21 h 67"/>
                  <a:gd name="T38" fmla="*/ 18 w 24"/>
                  <a:gd name="T39" fmla="*/ 18 h 67"/>
                  <a:gd name="T40" fmla="*/ 16 w 24"/>
                  <a:gd name="T41" fmla="*/ 14 h 67"/>
                  <a:gd name="T42" fmla="*/ 12 w 24"/>
                  <a:gd name="T43" fmla="*/ 8 h 67"/>
                  <a:gd name="T44" fmla="*/ 6 w 24"/>
                  <a:gd name="T45" fmla="*/ 0 h 67"/>
                  <a:gd name="T46" fmla="*/ 4 w 24"/>
                  <a:gd name="T47" fmla="*/ 0 h 67"/>
                  <a:gd name="T48" fmla="*/ 3 w 24"/>
                  <a:gd name="T49" fmla="*/ 0 h 67"/>
                  <a:gd name="T50" fmla="*/ 3 w 24"/>
                  <a:gd name="T51" fmla="*/ 2 h 67"/>
                  <a:gd name="T52" fmla="*/ 3 w 24"/>
                  <a:gd name="T53" fmla="*/ 5 h 67"/>
                  <a:gd name="T54" fmla="*/ 3 w 24"/>
                  <a:gd name="T55"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67">
                    <a:moveTo>
                      <a:pt x="3" y="3"/>
                    </a:moveTo>
                    <a:lnTo>
                      <a:pt x="0" y="9"/>
                    </a:lnTo>
                    <a:lnTo>
                      <a:pt x="0" y="17"/>
                    </a:lnTo>
                    <a:lnTo>
                      <a:pt x="0" y="24"/>
                    </a:lnTo>
                    <a:lnTo>
                      <a:pt x="0" y="30"/>
                    </a:lnTo>
                    <a:lnTo>
                      <a:pt x="4" y="44"/>
                    </a:lnTo>
                    <a:lnTo>
                      <a:pt x="12" y="58"/>
                    </a:lnTo>
                    <a:lnTo>
                      <a:pt x="13" y="61"/>
                    </a:lnTo>
                    <a:lnTo>
                      <a:pt x="16" y="64"/>
                    </a:lnTo>
                    <a:lnTo>
                      <a:pt x="18" y="65"/>
                    </a:lnTo>
                    <a:lnTo>
                      <a:pt x="19" y="65"/>
                    </a:lnTo>
                    <a:lnTo>
                      <a:pt x="21" y="67"/>
                    </a:lnTo>
                    <a:lnTo>
                      <a:pt x="22" y="65"/>
                    </a:lnTo>
                    <a:lnTo>
                      <a:pt x="22" y="64"/>
                    </a:lnTo>
                    <a:lnTo>
                      <a:pt x="24" y="55"/>
                    </a:lnTo>
                    <a:lnTo>
                      <a:pt x="24" y="47"/>
                    </a:lnTo>
                    <a:lnTo>
                      <a:pt x="22" y="38"/>
                    </a:lnTo>
                    <a:lnTo>
                      <a:pt x="22" y="30"/>
                    </a:lnTo>
                    <a:lnTo>
                      <a:pt x="19" y="21"/>
                    </a:lnTo>
                    <a:lnTo>
                      <a:pt x="18" y="18"/>
                    </a:lnTo>
                    <a:lnTo>
                      <a:pt x="16" y="14"/>
                    </a:lnTo>
                    <a:lnTo>
                      <a:pt x="12" y="8"/>
                    </a:lnTo>
                    <a:lnTo>
                      <a:pt x="6" y="0"/>
                    </a:lnTo>
                    <a:lnTo>
                      <a:pt x="4" y="0"/>
                    </a:lnTo>
                    <a:lnTo>
                      <a:pt x="3" y="0"/>
                    </a:lnTo>
                    <a:lnTo>
                      <a:pt x="3" y="2"/>
                    </a:lnTo>
                    <a:lnTo>
                      <a:pt x="3" y="5"/>
                    </a:lnTo>
                    <a:lnTo>
                      <a:pt x="3" y="3"/>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8" name="Freeform 1638"/>
              <p:cNvSpPr>
                <a:spLocks/>
              </p:cNvSpPr>
              <p:nvPr/>
            </p:nvSpPr>
            <p:spPr bwMode="auto">
              <a:xfrm>
                <a:off x="4197" y="1436"/>
                <a:ext cx="14" cy="43"/>
              </a:xfrm>
              <a:custGeom>
                <a:avLst/>
                <a:gdLst>
                  <a:gd name="T0" fmla="*/ 6 w 28"/>
                  <a:gd name="T1" fmla="*/ 0 h 86"/>
                  <a:gd name="T2" fmla="*/ 5 w 28"/>
                  <a:gd name="T3" fmla="*/ 1 h 86"/>
                  <a:gd name="T4" fmla="*/ 3 w 28"/>
                  <a:gd name="T5" fmla="*/ 3 h 86"/>
                  <a:gd name="T6" fmla="*/ 2 w 28"/>
                  <a:gd name="T7" fmla="*/ 12 h 86"/>
                  <a:gd name="T8" fmla="*/ 0 w 28"/>
                  <a:gd name="T9" fmla="*/ 22 h 86"/>
                  <a:gd name="T10" fmla="*/ 0 w 28"/>
                  <a:gd name="T11" fmla="*/ 30 h 86"/>
                  <a:gd name="T12" fmla="*/ 2 w 28"/>
                  <a:gd name="T13" fmla="*/ 36 h 86"/>
                  <a:gd name="T14" fmla="*/ 3 w 28"/>
                  <a:gd name="T15" fmla="*/ 51 h 86"/>
                  <a:gd name="T16" fmla="*/ 5 w 28"/>
                  <a:gd name="T17" fmla="*/ 57 h 86"/>
                  <a:gd name="T18" fmla="*/ 8 w 28"/>
                  <a:gd name="T19" fmla="*/ 65 h 86"/>
                  <a:gd name="T20" fmla="*/ 11 w 28"/>
                  <a:gd name="T21" fmla="*/ 71 h 86"/>
                  <a:gd name="T22" fmla="*/ 15 w 28"/>
                  <a:gd name="T23" fmla="*/ 77 h 86"/>
                  <a:gd name="T24" fmla="*/ 20 w 28"/>
                  <a:gd name="T25" fmla="*/ 81 h 86"/>
                  <a:gd name="T26" fmla="*/ 24 w 28"/>
                  <a:gd name="T27" fmla="*/ 86 h 86"/>
                  <a:gd name="T28" fmla="*/ 26 w 28"/>
                  <a:gd name="T29" fmla="*/ 81 h 86"/>
                  <a:gd name="T30" fmla="*/ 28 w 28"/>
                  <a:gd name="T31" fmla="*/ 77 h 86"/>
                  <a:gd name="T32" fmla="*/ 28 w 28"/>
                  <a:gd name="T33" fmla="*/ 68 h 86"/>
                  <a:gd name="T34" fmla="*/ 26 w 28"/>
                  <a:gd name="T35" fmla="*/ 48 h 86"/>
                  <a:gd name="T36" fmla="*/ 21 w 28"/>
                  <a:gd name="T37" fmla="*/ 25 h 86"/>
                  <a:gd name="T38" fmla="*/ 15 w 28"/>
                  <a:gd name="T39" fmla="*/ 10 h 86"/>
                  <a:gd name="T40" fmla="*/ 12 w 28"/>
                  <a:gd name="T41" fmla="*/ 7 h 86"/>
                  <a:gd name="T42" fmla="*/ 6 w 28"/>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86">
                    <a:moveTo>
                      <a:pt x="6" y="0"/>
                    </a:moveTo>
                    <a:lnTo>
                      <a:pt x="5" y="1"/>
                    </a:lnTo>
                    <a:lnTo>
                      <a:pt x="3" y="3"/>
                    </a:lnTo>
                    <a:lnTo>
                      <a:pt x="2" y="12"/>
                    </a:lnTo>
                    <a:lnTo>
                      <a:pt x="0" y="22"/>
                    </a:lnTo>
                    <a:lnTo>
                      <a:pt x="0" y="30"/>
                    </a:lnTo>
                    <a:lnTo>
                      <a:pt x="2" y="36"/>
                    </a:lnTo>
                    <a:lnTo>
                      <a:pt x="3" y="51"/>
                    </a:lnTo>
                    <a:lnTo>
                      <a:pt x="5" y="57"/>
                    </a:lnTo>
                    <a:lnTo>
                      <a:pt x="8" y="65"/>
                    </a:lnTo>
                    <a:lnTo>
                      <a:pt x="11" y="71"/>
                    </a:lnTo>
                    <a:lnTo>
                      <a:pt x="15" y="77"/>
                    </a:lnTo>
                    <a:lnTo>
                      <a:pt x="20" y="81"/>
                    </a:lnTo>
                    <a:lnTo>
                      <a:pt x="24" y="86"/>
                    </a:lnTo>
                    <a:lnTo>
                      <a:pt x="26" y="81"/>
                    </a:lnTo>
                    <a:lnTo>
                      <a:pt x="28" y="77"/>
                    </a:lnTo>
                    <a:lnTo>
                      <a:pt x="28" y="68"/>
                    </a:lnTo>
                    <a:lnTo>
                      <a:pt x="26" y="48"/>
                    </a:lnTo>
                    <a:lnTo>
                      <a:pt x="21" y="25"/>
                    </a:lnTo>
                    <a:lnTo>
                      <a:pt x="15" y="10"/>
                    </a:lnTo>
                    <a:lnTo>
                      <a:pt x="12"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59" name="Freeform 1639"/>
              <p:cNvSpPr>
                <a:spLocks/>
              </p:cNvSpPr>
              <p:nvPr/>
            </p:nvSpPr>
            <p:spPr bwMode="auto">
              <a:xfrm>
                <a:off x="4196" y="1435"/>
                <a:ext cx="14" cy="46"/>
              </a:xfrm>
              <a:custGeom>
                <a:avLst/>
                <a:gdLst>
                  <a:gd name="T0" fmla="*/ 11 w 29"/>
                  <a:gd name="T1" fmla="*/ 6 h 92"/>
                  <a:gd name="T2" fmla="*/ 11 w 29"/>
                  <a:gd name="T3" fmla="*/ 6 h 92"/>
                  <a:gd name="T4" fmla="*/ 9 w 29"/>
                  <a:gd name="T5" fmla="*/ 7 h 92"/>
                  <a:gd name="T6" fmla="*/ 8 w 29"/>
                  <a:gd name="T7" fmla="*/ 15 h 92"/>
                  <a:gd name="T8" fmla="*/ 6 w 29"/>
                  <a:gd name="T9" fmla="*/ 25 h 92"/>
                  <a:gd name="T10" fmla="*/ 6 w 29"/>
                  <a:gd name="T11" fmla="*/ 33 h 92"/>
                  <a:gd name="T12" fmla="*/ 8 w 29"/>
                  <a:gd name="T13" fmla="*/ 39 h 92"/>
                  <a:gd name="T14" fmla="*/ 9 w 29"/>
                  <a:gd name="T15" fmla="*/ 54 h 92"/>
                  <a:gd name="T16" fmla="*/ 11 w 29"/>
                  <a:gd name="T17" fmla="*/ 60 h 92"/>
                  <a:gd name="T18" fmla="*/ 14 w 29"/>
                  <a:gd name="T19" fmla="*/ 66 h 92"/>
                  <a:gd name="T20" fmla="*/ 17 w 29"/>
                  <a:gd name="T21" fmla="*/ 72 h 92"/>
                  <a:gd name="T22" fmla="*/ 20 w 29"/>
                  <a:gd name="T23" fmla="*/ 78 h 92"/>
                  <a:gd name="T24" fmla="*/ 24 w 29"/>
                  <a:gd name="T25" fmla="*/ 83 h 92"/>
                  <a:gd name="T26" fmla="*/ 29 w 29"/>
                  <a:gd name="T27" fmla="*/ 86 h 92"/>
                  <a:gd name="T28" fmla="*/ 26 w 29"/>
                  <a:gd name="T29" fmla="*/ 92 h 92"/>
                  <a:gd name="T30" fmla="*/ 20 w 29"/>
                  <a:gd name="T31" fmla="*/ 87 h 92"/>
                  <a:gd name="T32" fmla="*/ 15 w 29"/>
                  <a:gd name="T33" fmla="*/ 81 h 92"/>
                  <a:gd name="T34" fmla="*/ 11 w 29"/>
                  <a:gd name="T35" fmla="*/ 75 h 92"/>
                  <a:gd name="T36" fmla="*/ 8 w 29"/>
                  <a:gd name="T37" fmla="*/ 69 h 92"/>
                  <a:gd name="T38" fmla="*/ 5 w 29"/>
                  <a:gd name="T39" fmla="*/ 62 h 92"/>
                  <a:gd name="T40" fmla="*/ 3 w 29"/>
                  <a:gd name="T41" fmla="*/ 54 h 92"/>
                  <a:gd name="T42" fmla="*/ 0 w 29"/>
                  <a:gd name="T43" fmla="*/ 40 h 92"/>
                  <a:gd name="T44" fmla="*/ 0 w 29"/>
                  <a:gd name="T45" fmla="*/ 33 h 92"/>
                  <a:gd name="T46" fmla="*/ 0 w 29"/>
                  <a:gd name="T47" fmla="*/ 25 h 92"/>
                  <a:gd name="T48" fmla="*/ 2 w 29"/>
                  <a:gd name="T49" fmla="*/ 15 h 92"/>
                  <a:gd name="T50" fmla="*/ 3 w 29"/>
                  <a:gd name="T51" fmla="*/ 6 h 92"/>
                  <a:gd name="T52" fmla="*/ 5 w 29"/>
                  <a:gd name="T53" fmla="*/ 1 h 92"/>
                  <a:gd name="T54" fmla="*/ 8 w 29"/>
                  <a:gd name="T55" fmla="*/ 0 h 92"/>
                  <a:gd name="T56" fmla="*/ 11 w 29"/>
                  <a:gd name="T5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92">
                    <a:moveTo>
                      <a:pt x="11" y="6"/>
                    </a:moveTo>
                    <a:lnTo>
                      <a:pt x="11" y="6"/>
                    </a:lnTo>
                    <a:lnTo>
                      <a:pt x="9" y="7"/>
                    </a:lnTo>
                    <a:lnTo>
                      <a:pt x="8" y="15"/>
                    </a:lnTo>
                    <a:lnTo>
                      <a:pt x="6" y="25"/>
                    </a:lnTo>
                    <a:lnTo>
                      <a:pt x="6" y="33"/>
                    </a:lnTo>
                    <a:lnTo>
                      <a:pt x="8" y="39"/>
                    </a:lnTo>
                    <a:lnTo>
                      <a:pt x="9" y="54"/>
                    </a:lnTo>
                    <a:lnTo>
                      <a:pt x="11" y="60"/>
                    </a:lnTo>
                    <a:lnTo>
                      <a:pt x="14" y="66"/>
                    </a:lnTo>
                    <a:lnTo>
                      <a:pt x="17" y="72"/>
                    </a:lnTo>
                    <a:lnTo>
                      <a:pt x="20" y="78"/>
                    </a:lnTo>
                    <a:lnTo>
                      <a:pt x="24" y="83"/>
                    </a:lnTo>
                    <a:lnTo>
                      <a:pt x="29" y="86"/>
                    </a:lnTo>
                    <a:lnTo>
                      <a:pt x="26" y="92"/>
                    </a:lnTo>
                    <a:lnTo>
                      <a:pt x="20" y="87"/>
                    </a:lnTo>
                    <a:lnTo>
                      <a:pt x="15" y="81"/>
                    </a:lnTo>
                    <a:lnTo>
                      <a:pt x="11" y="75"/>
                    </a:lnTo>
                    <a:lnTo>
                      <a:pt x="8" y="69"/>
                    </a:lnTo>
                    <a:lnTo>
                      <a:pt x="5" y="62"/>
                    </a:lnTo>
                    <a:lnTo>
                      <a:pt x="3" y="54"/>
                    </a:lnTo>
                    <a:lnTo>
                      <a:pt x="0" y="40"/>
                    </a:lnTo>
                    <a:lnTo>
                      <a:pt x="0" y="33"/>
                    </a:lnTo>
                    <a:lnTo>
                      <a:pt x="0" y="25"/>
                    </a:lnTo>
                    <a:lnTo>
                      <a:pt x="2" y="15"/>
                    </a:lnTo>
                    <a:lnTo>
                      <a:pt x="3" y="6"/>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0" name="Freeform 1640"/>
              <p:cNvSpPr>
                <a:spLocks/>
              </p:cNvSpPr>
              <p:nvPr/>
            </p:nvSpPr>
            <p:spPr bwMode="auto">
              <a:xfrm>
                <a:off x="4208" y="1460"/>
                <a:ext cx="4" cy="20"/>
              </a:xfrm>
              <a:custGeom>
                <a:avLst/>
                <a:gdLst>
                  <a:gd name="T0" fmla="*/ 0 w 10"/>
                  <a:gd name="T1" fmla="*/ 36 h 39"/>
                  <a:gd name="T2" fmla="*/ 2 w 10"/>
                  <a:gd name="T3" fmla="*/ 32 h 39"/>
                  <a:gd name="T4" fmla="*/ 3 w 10"/>
                  <a:gd name="T5" fmla="*/ 29 h 39"/>
                  <a:gd name="T6" fmla="*/ 3 w 10"/>
                  <a:gd name="T7" fmla="*/ 20 h 39"/>
                  <a:gd name="T8" fmla="*/ 2 w 10"/>
                  <a:gd name="T9" fmla="*/ 1 h 39"/>
                  <a:gd name="T10" fmla="*/ 8 w 10"/>
                  <a:gd name="T11" fmla="*/ 0 h 39"/>
                  <a:gd name="T12" fmla="*/ 10 w 10"/>
                  <a:gd name="T13" fmla="*/ 18 h 39"/>
                  <a:gd name="T14" fmla="*/ 10 w 10"/>
                  <a:gd name="T15" fmla="*/ 29 h 39"/>
                  <a:gd name="T16" fmla="*/ 8 w 10"/>
                  <a:gd name="T17" fmla="*/ 35 h 39"/>
                  <a:gd name="T18" fmla="*/ 7 w 10"/>
                  <a:gd name="T19" fmla="*/ 39 h 39"/>
                  <a:gd name="T20" fmla="*/ 0 w 10"/>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9">
                    <a:moveTo>
                      <a:pt x="0" y="36"/>
                    </a:moveTo>
                    <a:lnTo>
                      <a:pt x="2" y="32"/>
                    </a:lnTo>
                    <a:lnTo>
                      <a:pt x="3" y="29"/>
                    </a:lnTo>
                    <a:lnTo>
                      <a:pt x="3" y="20"/>
                    </a:lnTo>
                    <a:lnTo>
                      <a:pt x="2" y="1"/>
                    </a:lnTo>
                    <a:lnTo>
                      <a:pt x="8" y="0"/>
                    </a:lnTo>
                    <a:lnTo>
                      <a:pt x="10" y="18"/>
                    </a:lnTo>
                    <a:lnTo>
                      <a:pt x="10" y="29"/>
                    </a:lnTo>
                    <a:lnTo>
                      <a:pt x="8" y="35"/>
                    </a:lnTo>
                    <a:lnTo>
                      <a:pt x="7" y="3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1" name="Freeform 1641"/>
              <p:cNvSpPr>
                <a:spLocks/>
              </p:cNvSpPr>
              <p:nvPr/>
            </p:nvSpPr>
            <p:spPr bwMode="auto">
              <a:xfrm>
                <a:off x="4208" y="1478"/>
                <a:ext cx="3" cy="4"/>
              </a:xfrm>
              <a:custGeom>
                <a:avLst/>
                <a:gdLst>
                  <a:gd name="T0" fmla="*/ 2 w 7"/>
                  <a:gd name="T1" fmla="*/ 6 h 7"/>
                  <a:gd name="T2" fmla="*/ 5 w 7"/>
                  <a:gd name="T3" fmla="*/ 7 h 7"/>
                  <a:gd name="T4" fmla="*/ 7 w 7"/>
                  <a:gd name="T5" fmla="*/ 4 h 7"/>
                  <a:gd name="T6" fmla="*/ 0 w 7"/>
                  <a:gd name="T7" fmla="*/ 1 h 7"/>
                  <a:gd name="T8" fmla="*/ 5 w 7"/>
                  <a:gd name="T9" fmla="*/ 0 h 7"/>
                  <a:gd name="T10" fmla="*/ 2 w 7"/>
                  <a:gd name="T11" fmla="*/ 6 h 7"/>
                </a:gdLst>
                <a:ahLst/>
                <a:cxnLst>
                  <a:cxn ang="0">
                    <a:pos x="T0" y="T1"/>
                  </a:cxn>
                  <a:cxn ang="0">
                    <a:pos x="T2" y="T3"/>
                  </a:cxn>
                  <a:cxn ang="0">
                    <a:pos x="T4" y="T5"/>
                  </a:cxn>
                  <a:cxn ang="0">
                    <a:pos x="T6" y="T7"/>
                  </a:cxn>
                  <a:cxn ang="0">
                    <a:pos x="T8" y="T9"/>
                  </a:cxn>
                  <a:cxn ang="0">
                    <a:pos x="T10" y="T11"/>
                  </a:cxn>
                </a:cxnLst>
                <a:rect l="0" t="0" r="r" b="b"/>
                <a:pathLst>
                  <a:path w="7" h="7">
                    <a:moveTo>
                      <a:pt x="2" y="6"/>
                    </a:moveTo>
                    <a:lnTo>
                      <a:pt x="5" y="7"/>
                    </a:lnTo>
                    <a:lnTo>
                      <a:pt x="7" y="4"/>
                    </a:lnTo>
                    <a:lnTo>
                      <a:pt x="0" y="1"/>
                    </a:lnTo>
                    <a:lnTo>
                      <a:pt x="5"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2" name="Freeform 1642"/>
              <p:cNvSpPr>
                <a:spLocks/>
              </p:cNvSpPr>
              <p:nvPr/>
            </p:nvSpPr>
            <p:spPr bwMode="auto">
              <a:xfrm>
                <a:off x="4206" y="1448"/>
                <a:ext cx="6" cy="13"/>
              </a:xfrm>
              <a:custGeom>
                <a:avLst/>
                <a:gdLst>
                  <a:gd name="T0" fmla="*/ 5 w 11"/>
                  <a:gd name="T1" fmla="*/ 25 h 25"/>
                  <a:gd name="T2" fmla="*/ 0 w 11"/>
                  <a:gd name="T3" fmla="*/ 1 h 25"/>
                  <a:gd name="T4" fmla="*/ 6 w 11"/>
                  <a:gd name="T5" fmla="*/ 0 h 25"/>
                  <a:gd name="T6" fmla="*/ 11 w 11"/>
                  <a:gd name="T7" fmla="*/ 24 h 25"/>
                  <a:gd name="T8" fmla="*/ 5 w 11"/>
                  <a:gd name="T9" fmla="*/ 25 h 25"/>
                </a:gdLst>
                <a:ahLst/>
                <a:cxnLst>
                  <a:cxn ang="0">
                    <a:pos x="T0" y="T1"/>
                  </a:cxn>
                  <a:cxn ang="0">
                    <a:pos x="T2" y="T3"/>
                  </a:cxn>
                  <a:cxn ang="0">
                    <a:pos x="T4" y="T5"/>
                  </a:cxn>
                  <a:cxn ang="0">
                    <a:pos x="T6" y="T7"/>
                  </a:cxn>
                  <a:cxn ang="0">
                    <a:pos x="T8" y="T9"/>
                  </a:cxn>
                </a:cxnLst>
                <a:rect l="0" t="0" r="r" b="b"/>
                <a:pathLst>
                  <a:path w="11" h="25">
                    <a:moveTo>
                      <a:pt x="5" y="25"/>
                    </a:moveTo>
                    <a:lnTo>
                      <a:pt x="0" y="1"/>
                    </a:lnTo>
                    <a:lnTo>
                      <a:pt x="6" y="0"/>
                    </a:lnTo>
                    <a:lnTo>
                      <a:pt x="11" y="24"/>
                    </a:lnTo>
                    <a:lnTo>
                      <a:pt x="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3" name="Freeform 1643"/>
              <p:cNvSpPr>
                <a:spLocks/>
              </p:cNvSpPr>
              <p:nvPr/>
            </p:nvSpPr>
            <p:spPr bwMode="auto">
              <a:xfrm>
                <a:off x="4208" y="1460"/>
                <a:ext cx="4" cy="1"/>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4" name="Freeform 1644"/>
              <p:cNvSpPr>
                <a:spLocks/>
              </p:cNvSpPr>
              <p:nvPr/>
            </p:nvSpPr>
            <p:spPr bwMode="auto">
              <a:xfrm>
                <a:off x="4199" y="1436"/>
                <a:ext cx="10" cy="14"/>
              </a:xfrm>
              <a:custGeom>
                <a:avLst/>
                <a:gdLst>
                  <a:gd name="T0" fmla="*/ 15 w 21"/>
                  <a:gd name="T1" fmla="*/ 29 h 29"/>
                  <a:gd name="T2" fmla="*/ 9 w 21"/>
                  <a:gd name="T3" fmla="*/ 15 h 29"/>
                  <a:gd name="T4" fmla="*/ 6 w 21"/>
                  <a:gd name="T5" fmla="*/ 11 h 29"/>
                  <a:gd name="T6" fmla="*/ 0 w 21"/>
                  <a:gd name="T7" fmla="*/ 3 h 29"/>
                  <a:gd name="T8" fmla="*/ 6 w 21"/>
                  <a:gd name="T9" fmla="*/ 0 h 29"/>
                  <a:gd name="T10" fmla="*/ 11 w 21"/>
                  <a:gd name="T11" fmla="*/ 8 h 29"/>
                  <a:gd name="T12" fmla="*/ 15 w 21"/>
                  <a:gd name="T13" fmla="*/ 11 h 29"/>
                  <a:gd name="T14" fmla="*/ 21 w 21"/>
                  <a:gd name="T15" fmla="*/ 26 h 29"/>
                  <a:gd name="T16" fmla="*/ 15 w 2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5" y="29"/>
                    </a:moveTo>
                    <a:lnTo>
                      <a:pt x="9" y="15"/>
                    </a:lnTo>
                    <a:lnTo>
                      <a:pt x="6" y="11"/>
                    </a:lnTo>
                    <a:lnTo>
                      <a:pt x="0" y="3"/>
                    </a:lnTo>
                    <a:lnTo>
                      <a:pt x="6" y="0"/>
                    </a:lnTo>
                    <a:lnTo>
                      <a:pt x="11" y="8"/>
                    </a:lnTo>
                    <a:lnTo>
                      <a:pt x="15" y="11"/>
                    </a:lnTo>
                    <a:lnTo>
                      <a:pt x="21" y="26"/>
                    </a:lnTo>
                    <a:lnTo>
                      <a:pt x="15"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5" name="Freeform 1645"/>
              <p:cNvSpPr>
                <a:spLocks/>
              </p:cNvSpPr>
              <p:nvPr/>
            </p:nvSpPr>
            <p:spPr bwMode="auto">
              <a:xfrm>
                <a:off x="4206" y="1448"/>
                <a:ext cx="3" cy="2"/>
              </a:xfrm>
              <a:custGeom>
                <a:avLst/>
                <a:gdLst>
                  <a:gd name="T0" fmla="*/ 6 w 6"/>
                  <a:gd name="T1" fmla="*/ 0 h 3"/>
                  <a:gd name="T2" fmla="*/ 0 w 6"/>
                  <a:gd name="T3" fmla="*/ 3 h 3"/>
                  <a:gd name="T4" fmla="*/ 0 w 6"/>
                  <a:gd name="T5" fmla="*/ 1 h 3"/>
                  <a:gd name="T6" fmla="*/ 6 w 6"/>
                  <a:gd name="T7" fmla="*/ 0 h 3"/>
                </a:gdLst>
                <a:ahLst/>
                <a:cxnLst>
                  <a:cxn ang="0">
                    <a:pos x="T0" y="T1"/>
                  </a:cxn>
                  <a:cxn ang="0">
                    <a:pos x="T2" y="T3"/>
                  </a:cxn>
                  <a:cxn ang="0">
                    <a:pos x="T4" y="T5"/>
                  </a:cxn>
                  <a:cxn ang="0">
                    <a:pos x="T6" y="T7"/>
                  </a:cxn>
                </a:cxnLst>
                <a:rect l="0" t="0" r="r" b="b"/>
                <a:pathLst>
                  <a:path w="6" h="3">
                    <a:moveTo>
                      <a:pt x="6" y="0"/>
                    </a:moveTo>
                    <a:lnTo>
                      <a:pt x="0" y="3"/>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6" name="Freeform 1646"/>
              <p:cNvSpPr>
                <a:spLocks/>
              </p:cNvSpPr>
              <p:nvPr/>
            </p:nvSpPr>
            <p:spPr bwMode="auto">
              <a:xfrm>
                <a:off x="4199" y="1434"/>
                <a:ext cx="3" cy="4"/>
              </a:xfrm>
              <a:custGeom>
                <a:avLst/>
                <a:gdLst>
                  <a:gd name="T0" fmla="*/ 6 w 6"/>
                  <a:gd name="T1" fmla="*/ 3 h 8"/>
                  <a:gd name="T2" fmla="*/ 3 w 6"/>
                  <a:gd name="T3" fmla="*/ 0 h 8"/>
                  <a:gd name="T4" fmla="*/ 2 w 6"/>
                  <a:gd name="T5" fmla="*/ 2 h 8"/>
                  <a:gd name="T6" fmla="*/ 5 w 6"/>
                  <a:gd name="T7" fmla="*/ 8 h 8"/>
                  <a:gd name="T8" fmla="*/ 0 w 6"/>
                  <a:gd name="T9" fmla="*/ 6 h 8"/>
                  <a:gd name="T10" fmla="*/ 6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6" y="3"/>
                    </a:moveTo>
                    <a:lnTo>
                      <a:pt x="3" y="0"/>
                    </a:lnTo>
                    <a:lnTo>
                      <a:pt x="2" y="2"/>
                    </a:lnTo>
                    <a:lnTo>
                      <a:pt x="5" y="8"/>
                    </a:lnTo>
                    <a:lnTo>
                      <a:pt x="0" y="6"/>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7" name="Freeform 1647"/>
              <p:cNvSpPr>
                <a:spLocks/>
              </p:cNvSpPr>
              <p:nvPr/>
            </p:nvSpPr>
            <p:spPr bwMode="auto">
              <a:xfrm>
                <a:off x="4212" y="1321"/>
                <a:ext cx="15" cy="32"/>
              </a:xfrm>
              <a:custGeom>
                <a:avLst/>
                <a:gdLst>
                  <a:gd name="T0" fmla="*/ 18 w 32"/>
                  <a:gd name="T1" fmla="*/ 3 h 64"/>
                  <a:gd name="T2" fmla="*/ 15 w 32"/>
                  <a:gd name="T3" fmla="*/ 5 h 64"/>
                  <a:gd name="T4" fmla="*/ 14 w 32"/>
                  <a:gd name="T5" fmla="*/ 6 h 64"/>
                  <a:gd name="T6" fmla="*/ 12 w 32"/>
                  <a:gd name="T7" fmla="*/ 11 h 64"/>
                  <a:gd name="T8" fmla="*/ 8 w 32"/>
                  <a:gd name="T9" fmla="*/ 20 h 64"/>
                  <a:gd name="T10" fmla="*/ 5 w 32"/>
                  <a:gd name="T11" fmla="*/ 26 h 64"/>
                  <a:gd name="T12" fmla="*/ 3 w 32"/>
                  <a:gd name="T13" fmla="*/ 30 h 64"/>
                  <a:gd name="T14" fmla="*/ 2 w 32"/>
                  <a:gd name="T15" fmla="*/ 36 h 64"/>
                  <a:gd name="T16" fmla="*/ 0 w 32"/>
                  <a:gd name="T17" fmla="*/ 42 h 64"/>
                  <a:gd name="T18" fmla="*/ 0 w 32"/>
                  <a:gd name="T19" fmla="*/ 49 h 64"/>
                  <a:gd name="T20" fmla="*/ 0 w 32"/>
                  <a:gd name="T21" fmla="*/ 55 h 64"/>
                  <a:gd name="T22" fmla="*/ 0 w 32"/>
                  <a:gd name="T23" fmla="*/ 56 h 64"/>
                  <a:gd name="T24" fmla="*/ 2 w 32"/>
                  <a:gd name="T25" fmla="*/ 59 h 64"/>
                  <a:gd name="T26" fmla="*/ 5 w 32"/>
                  <a:gd name="T27" fmla="*/ 64 h 64"/>
                  <a:gd name="T28" fmla="*/ 11 w 32"/>
                  <a:gd name="T29" fmla="*/ 59 h 64"/>
                  <a:gd name="T30" fmla="*/ 14 w 32"/>
                  <a:gd name="T31" fmla="*/ 55 h 64"/>
                  <a:gd name="T32" fmla="*/ 17 w 32"/>
                  <a:gd name="T33" fmla="*/ 52 h 64"/>
                  <a:gd name="T34" fmla="*/ 21 w 32"/>
                  <a:gd name="T35" fmla="*/ 44 h 64"/>
                  <a:gd name="T36" fmla="*/ 24 w 32"/>
                  <a:gd name="T37" fmla="*/ 36 h 64"/>
                  <a:gd name="T38" fmla="*/ 27 w 32"/>
                  <a:gd name="T39" fmla="*/ 27 h 64"/>
                  <a:gd name="T40" fmla="*/ 30 w 32"/>
                  <a:gd name="T41" fmla="*/ 18 h 64"/>
                  <a:gd name="T42" fmla="*/ 32 w 32"/>
                  <a:gd name="T43" fmla="*/ 11 h 64"/>
                  <a:gd name="T44" fmla="*/ 32 w 32"/>
                  <a:gd name="T45" fmla="*/ 2 h 64"/>
                  <a:gd name="T46" fmla="*/ 29 w 32"/>
                  <a:gd name="T47" fmla="*/ 2 h 64"/>
                  <a:gd name="T48" fmla="*/ 24 w 32"/>
                  <a:gd name="T49" fmla="*/ 0 h 64"/>
                  <a:gd name="T50" fmla="*/ 18 w 32"/>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64">
                    <a:moveTo>
                      <a:pt x="18" y="3"/>
                    </a:moveTo>
                    <a:lnTo>
                      <a:pt x="15" y="5"/>
                    </a:lnTo>
                    <a:lnTo>
                      <a:pt x="14" y="6"/>
                    </a:lnTo>
                    <a:lnTo>
                      <a:pt x="12" y="11"/>
                    </a:lnTo>
                    <a:lnTo>
                      <a:pt x="8" y="20"/>
                    </a:lnTo>
                    <a:lnTo>
                      <a:pt x="5" y="26"/>
                    </a:lnTo>
                    <a:lnTo>
                      <a:pt x="3" y="30"/>
                    </a:lnTo>
                    <a:lnTo>
                      <a:pt x="2" y="36"/>
                    </a:lnTo>
                    <a:lnTo>
                      <a:pt x="0" y="42"/>
                    </a:lnTo>
                    <a:lnTo>
                      <a:pt x="0" y="49"/>
                    </a:lnTo>
                    <a:lnTo>
                      <a:pt x="0" y="55"/>
                    </a:lnTo>
                    <a:lnTo>
                      <a:pt x="0" y="56"/>
                    </a:lnTo>
                    <a:lnTo>
                      <a:pt x="2" y="59"/>
                    </a:lnTo>
                    <a:lnTo>
                      <a:pt x="5" y="64"/>
                    </a:lnTo>
                    <a:lnTo>
                      <a:pt x="11" y="59"/>
                    </a:lnTo>
                    <a:lnTo>
                      <a:pt x="14" y="55"/>
                    </a:lnTo>
                    <a:lnTo>
                      <a:pt x="17" y="52"/>
                    </a:lnTo>
                    <a:lnTo>
                      <a:pt x="21" y="44"/>
                    </a:lnTo>
                    <a:lnTo>
                      <a:pt x="24" y="36"/>
                    </a:lnTo>
                    <a:lnTo>
                      <a:pt x="27" y="27"/>
                    </a:lnTo>
                    <a:lnTo>
                      <a:pt x="30" y="18"/>
                    </a:lnTo>
                    <a:lnTo>
                      <a:pt x="32" y="11"/>
                    </a:lnTo>
                    <a:lnTo>
                      <a:pt x="32" y="2"/>
                    </a:lnTo>
                    <a:lnTo>
                      <a:pt x="29" y="2"/>
                    </a:lnTo>
                    <a:lnTo>
                      <a:pt x="24" y="0"/>
                    </a:lnTo>
                    <a:lnTo>
                      <a:pt x="18" y="3"/>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8" name="Freeform 1648"/>
              <p:cNvSpPr>
                <a:spLocks/>
              </p:cNvSpPr>
              <p:nvPr/>
            </p:nvSpPr>
            <p:spPr bwMode="auto">
              <a:xfrm>
                <a:off x="4203" y="1321"/>
                <a:ext cx="25" cy="38"/>
              </a:xfrm>
              <a:custGeom>
                <a:avLst/>
                <a:gdLst>
                  <a:gd name="T0" fmla="*/ 40 w 50"/>
                  <a:gd name="T1" fmla="*/ 2 h 76"/>
                  <a:gd name="T2" fmla="*/ 35 w 50"/>
                  <a:gd name="T3" fmla="*/ 5 h 76"/>
                  <a:gd name="T4" fmla="*/ 31 w 50"/>
                  <a:gd name="T5" fmla="*/ 8 h 76"/>
                  <a:gd name="T6" fmla="*/ 26 w 50"/>
                  <a:gd name="T7" fmla="*/ 12 h 76"/>
                  <a:gd name="T8" fmla="*/ 22 w 50"/>
                  <a:gd name="T9" fmla="*/ 15 h 76"/>
                  <a:gd name="T10" fmla="*/ 19 w 50"/>
                  <a:gd name="T11" fmla="*/ 20 h 76"/>
                  <a:gd name="T12" fmla="*/ 16 w 50"/>
                  <a:gd name="T13" fmla="*/ 24 h 76"/>
                  <a:gd name="T14" fmla="*/ 12 w 50"/>
                  <a:gd name="T15" fmla="*/ 29 h 76"/>
                  <a:gd name="T16" fmla="*/ 9 w 50"/>
                  <a:gd name="T17" fmla="*/ 33 h 76"/>
                  <a:gd name="T18" fmla="*/ 5 w 50"/>
                  <a:gd name="T19" fmla="*/ 44 h 76"/>
                  <a:gd name="T20" fmla="*/ 2 w 50"/>
                  <a:gd name="T21" fmla="*/ 53 h 76"/>
                  <a:gd name="T22" fmla="*/ 0 w 50"/>
                  <a:gd name="T23" fmla="*/ 65 h 76"/>
                  <a:gd name="T24" fmla="*/ 0 w 50"/>
                  <a:gd name="T25" fmla="*/ 76 h 76"/>
                  <a:gd name="T26" fmla="*/ 6 w 50"/>
                  <a:gd name="T27" fmla="*/ 74 h 76"/>
                  <a:gd name="T28" fmla="*/ 9 w 50"/>
                  <a:gd name="T29" fmla="*/ 73 h 76"/>
                  <a:gd name="T30" fmla="*/ 12 w 50"/>
                  <a:gd name="T31" fmla="*/ 73 h 76"/>
                  <a:gd name="T32" fmla="*/ 17 w 50"/>
                  <a:gd name="T33" fmla="*/ 70 h 76"/>
                  <a:gd name="T34" fmla="*/ 22 w 50"/>
                  <a:gd name="T35" fmla="*/ 65 h 76"/>
                  <a:gd name="T36" fmla="*/ 26 w 50"/>
                  <a:gd name="T37" fmla="*/ 62 h 76"/>
                  <a:gd name="T38" fmla="*/ 29 w 50"/>
                  <a:gd name="T39" fmla="*/ 58 h 76"/>
                  <a:gd name="T40" fmla="*/ 37 w 50"/>
                  <a:gd name="T41" fmla="*/ 47 h 76"/>
                  <a:gd name="T42" fmla="*/ 41 w 50"/>
                  <a:gd name="T43" fmla="*/ 36 h 76"/>
                  <a:gd name="T44" fmla="*/ 46 w 50"/>
                  <a:gd name="T45" fmla="*/ 24 h 76"/>
                  <a:gd name="T46" fmla="*/ 47 w 50"/>
                  <a:gd name="T47" fmla="*/ 12 h 76"/>
                  <a:gd name="T48" fmla="*/ 50 w 50"/>
                  <a:gd name="T49" fmla="*/ 2 h 76"/>
                  <a:gd name="T50" fmla="*/ 47 w 50"/>
                  <a:gd name="T51" fmla="*/ 2 h 76"/>
                  <a:gd name="T52" fmla="*/ 44 w 50"/>
                  <a:gd name="T53" fmla="*/ 2 h 76"/>
                  <a:gd name="T54" fmla="*/ 41 w 50"/>
                  <a:gd name="T55" fmla="*/ 0 h 76"/>
                  <a:gd name="T56" fmla="*/ 40 w 50"/>
                  <a:gd name="T57"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76">
                    <a:moveTo>
                      <a:pt x="40" y="2"/>
                    </a:moveTo>
                    <a:lnTo>
                      <a:pt x="35" y="5"/>
                    </a:lnTo>
                    <a:lnTo>
                      <a:pt x="31" y="8"/>
                    </a:lnTo>
                    <a:lnTo>
                      <a:pt x="26" y="12"/>
                    </a:lnTo>
                    <a:lnTo>
                      <a:pt x="22" y="15"/>
                    </a:lnTo>
                    <a:lnTo>
                      <a:pt x="19" y="20"/>
                    </a:lnTo>
                    <a:lnTo>
                      <a:pt x="16" y="24"/>
                    </a:lnTo>
                    <a:lnTo>
                      <a:pt x="12" y="29"/>
                    </a:lnTo>
                    <a:lnTo>
                      <a:pt x="9" y="33"/>
                    </a:lnTo>
                    <a:lnTo>
                      <a:pt x="5" y="44"/>
                    </a:lnTo>
                    <a:lnTo>
                      <a:pt x="2" y="53"/>
                    </a:lnTo>
                    <a:lnTo>
                      <a:pt x="0" y="65"/>
                    </a:lnTo>
                    <a:lnTo>
                      <a:pt x="0" y="76"/>
                    </a:lnTo>
                    <a:lnTo>
                      <a:pt x="6" y="74"/>
                    </a:lnTo>
                    <a:lnTo>
                      <a:pt x="9" y="73"/>
                    </a:lnTo>
                    <a:lnTo>
                      <a:pt x="12" y="73"/>
                    </a:lnTo>
                    <a:lnTo>
                      <a:pt x="17" y="70"/>
                    </a:lnTo>
                    <a:lnTo>
                      <a:pt x="22" y="65"/>
                    </a:lnTo>
                    <a:lnTo>
                      <a:pt x="26" y="62"/>
                    </a:lnTo>
                    <a:lnTo>
                      <a:pt x="29" y="58"/>
                    </a:lnTo>
                    <a:lnTo>
                      <a:pt x="37" y="47"/>
                    </a:lnTo>
                    <a:lnTo>
                      <a:pt x="41" y="36"/>
                    </a:lnTo>
                    <a:lnTo>
                      <a:pt x="46" y="24"/>
                    </a:lnTo>
                    <a:lnTo>
                      <a:pt x="47" y="12"/>
                    </a:lnTo>
                    <a:lnTo>
                      <a:pt x="50" y="2"/>
                    </a:lnTo>
                    <a:lnTo>
                      <a:pt x="47" y="2"/>
                    </a:lnTo>
                    <a:lnTo>
                      <a:pt x="44" y="2"/>
                    </a:lnTo>
                    <a:lnTo>
                      <a:pt x="41" y="0"/>
                    </a:lnTo>
                    <a:lnTo>
                      <a:pt x="4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69" name="Freeform 1649"/>
              <p:cNvSpPr>
                <a:spLocks/>
              </p:cNvSpPr>
              <p:nvPr/>
            </p:nvSpPr>
            <p:spPr bwMode="auto">
              <a:xfrm>
                <a:off x="4202" y="1320"/>
                <a:ext cx="22" cy="39"/>
              </a:xfrm>
              <a:custGeom>
                <a:avLst/>
                <a:gdLst>
                  <a:gd name="T0" fmla="*/ 44 w 44"/>
                  <a:gd name="T1" fmla="*/ 4 h 77"/>
                  <a:gd name="T2" fmla="*/ 40 w 44"/>
                  <a:gd name="T3" fmla="*/ 9 h 77"/>
                  <a:gd name="T4" fmla="*/ 35 w 44"/>
                  <a:gd name="T5" fmla="*/ 12 h 77"/>
                  <a:gd name="T6" fmla="*/ 31 w 44"/>
                  <a:gd name="T7" fmla="*/ 15 h 77"/>
                  <a:gd name="T8" fmla="*/ 28 w 44"/>
                  <a:gd name="T9" fmla="*/ 19 h 77"/>
                  <a:gd name="T10" fmla="*/ 23 w 44"/>
                  <a:gd name="T11" fmla="*/ 22 h 77"/>
                  <a:gd name="T12" fmla="*/ 20 w 44"/>
                  <a:gd name="T13" fmla="*/ 27 h 77"/>
                  <a:gd name="T14" fmla="*/ 17 w 44"/>
                  <a:gd name="T15" fmla="*/ 31 h 77"/>
                  <a:gd name="T16" fmla="*/ 15 w 44"/>
                  <a:gd name="T17" fmla="*/ 36 h 77"/>
                  <a:gd name="T18" fmla="*/ 11 w 44"/>
                  <a:gd name="T19" fmla="*/ 45 h 77"/>
                  <a:gd name="T20" fmla="*/ 8 w 44"/>
                  <a:gd name="T21" fmla="*/ 56 h 77"/>
                  <a:gd name="T22" fmla="*/ 6 w 44"/>
                  <a:gd name="T23" fmla="*/ 66 h 77"/>
                  <a:gd name="T24" fmla="*/ 6 w 44"/>
                  <a:gd name="T25" fmla="*/ 77 h 77"/>
                  <a:gd name="T26" fmla="*/ 0 w 44"/>
                  <a:gd name="T27" fmla="*/ 77 h 77"/>
                  <a:gd name="T28" fmla="*/ 0 w 44"/>
                  <a:gd name="T29" fmla="*/ 65 h 77"/>
                  <a:gd name="T30" fmla="*/ 2 w 44"/>
                  <a:gd name="T31" fmla="*/ 54 h 77"/>
                  <a:gd name="T32" fmla="*/ 5 w 44"/>
                  <a:gd name="T33" fmla="*/ 43 h 77"/>
                  <a:gd name="T34" fmla="*/ 9 w 44"/>
                  <a:gd name="T35" fmla="*/ 33 h 77"/>
                  <a:gd name="T36" fmla="*/ 12 w 44"/>
                  <a:gd name="T37" fmla="*/ 28 h 77"/>
                  <a:gd name="T38" fmla="*/ 15 w 44"/>
                  <a:gd name="T39" fmla="*/ 24 h 77"/>
                  <a:gd name="T40" fmla="*/ 19 w 44"/>
                  <a:gd name="T41" fmla="*/ 19 h 77"/>
                  <a:gd name="T42" fmla="*/ 23 w 44"/>
                  <a:gd name="T43" fmla="*/ 15 h 77"/>
                  <a:gd name="T44" fmla="*/ 26 w 44"/>
                  <a:gd name="T45" fmla="*/ 10 h 77"/>
                  <a:gd name="T46" fmla="*/ 31 w 44"/>
                  <a:gd name="T47" fmla="*/ 7 h 77"/>
                  <a:gd name="T48" fmla="*/ 35 w 44"/>
                  <a:gd name="T49" fmla="*/ 3 h 77"/>
                  <a:gd name="T50" fmla="*/ 40 w 44"/>
                  <a:gd name="T51" fmla="*/ 0 h 77"/>
                  <a:gd name="T52" fmla="*/ 44 w 44"/>
                  <a:gd name="T53"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77">
                    <a:moveTo>
                      <a:pt x="44" y="4"/>
                    </a:moveTo>
                    <a:lnTo>
                      <a:pt x="40" y="9"/>
                    </a:lnTo>
                    <a:lnTo>
                      <a:pt x="35" y="12"/>
                    </a:lnTo>
                    <a:lnTo>
                      <a:pt x="31" y="15"/>
                    </a:lnTo>
                    <a:lnTo>
                      <a:pt x="28" y="19"/>
                    </a:lnTo>
                    <a:lnTo>
                      <a:pt x="23" y="22"/>
                    </a:lnTo>
                    <a:lnTo>
                      <a:pt x="20" y="27"/>
                    </a:lnTo>
                    <a:lnTo>
                      <a:pt x="17" y="31"/>
                    </a:lnTo>
                    <a:lnTo>
                      <a:pt x="15" y="36"/>
                    </a:lnTo>
                    <a:lnTo>
                      <a:pt x="11" y="45"/>
                    </a:lnTo>
                    <a:lnTo>
                      <a:pt x="8" y="56"/>
                    </a:lnTo>
                    <a:lnTo>
                      <a:pt x="6" y="66"/>
                    </a:lnTo>
                    <a:lnTo>
                      <a:pt x="6" y="77"/>
                    </a:lnTo>
                    <a:lnTo>
                      <a:pt x="0" y="77"/>
                    </a:lnTo>
                    <a:lnTo>
                      <a:pt x="0" y="65"/>
                    </a:lnTo>
                    <a:lnTo>
                      <a:pt x="2" y="54"/>
                    </a:lnTo>
                    <a:lnTo>
                      <a:pt x="5" y="43"/>
                    </a:lnTo>
                    <a:lnTo>
                      <a:pt x="9" y="33"/>
                    </a:lnTo>
                    <a:lnTo>
                      <a:pt x="12" y="28"/>
                    </a:lnTo>
                    <a:lnTo>
                      <a:pt x="15" y="24"/>
                    </a:lnTo>
                    <a:lnTo>
                      <a:pt x="19" y="19"/>
                    </a:lnTo>
                    <a:lnTo>
                      <a:pt x="23" y="15"/>
                    </a:lnTo>
                    <a:lnTo>
                      <a:pt x="26" y="10"/>
                    </a:lnTo>
                    <a:lnTo>
                      <a:pt x="31" y="7"/>
                    </a:lnTo>
                    <a:lnTo>
                      <a:pt x="35" y="3"/>
                    </a:lnTo>
                    <a:lnTo>
                      <a:pt x="40" y="0"/>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70" name="Freeform 1650"/>
              <p:cNvSpPr>
                <a:spLocks/>
              </p:cNvSpPr>
              <p:nvPr/>
            </p:nvSpPr>
            <p:spPr bwMode="auto">
              <a:xfrm>
                <a:off x="4203" y="1321"/>
                <a:ext cx="27" cy="39"/>
              </a:xfrm>
              <a:custGeom>
                <a:avLst/>
                <a:gdLst>
                  <a:gd name="T0" fmla="*/ 0 w 53"/>
                  <a:gd name="T1" fmla="*/ 73 h 79"/>
                  <a:gd name="T2" fmla="*/ 5 w 53"/>
                  <a:gd name="T3" fmla="*/ 71 h 79"/>
                  <a:gd name="T4" fmla="*/ 8 w 53"/>
                  <a:gd name="T5" fmla="*/ 70 h 79"/>
                  <a:gd name="T6" fmla="*/ 11 w 53"/>
                  <a:gd name="T7" fmla="*/ 70 h 79"/>
                  <a:gd name="T8" fmla="*/ 16 w 53"/>
                  <a:gd name="T9" fmla="*/ 67 h 79"/>
                  <a:gd name="T10" fmla="*/ 20 w 53"/>
                  <a:gd name="T11" fmla="*/ 64 h 79"/>
                  <a:gd name="T12" fmla="*/ 23 w 53"/>
                  <a:gd name="T13" fmla="*/ 59 h 79"/>
                  <a:gd name="T14" fmla="*/ 28 w 53"/>
                  <a:gd name="T15" fmla="*/ 56 h 79"/>
                  <a:gd name="T16" fmla="*/ 34 w 53"/>
                  <a:gd name="T17" fmla="*/ 45 h 79"/>
                  <a:gd name="T18" fmla="*/ 38 w 53"/>
                  <a:gd name="T19" fmla="*/ 35 h 79"/>
                  <a:gd name="T20" fmla="*/ 43 w 53"/>
                  <a:gd name="T21" fmla="*/ 23 h 79"/>
                  <a:gd name="T22" fmla="*/ 44 w 53"/>
                  <a:gd name="T23" fmla="*/ 12 h 79"/>
                  <a:gd name="T24" fmla="*/ 47 w 53"/>
                  <a:gd name="T25" fmla="*/ 0 h 79"/>
                  <a:gd name="T26" fmla="*/ 53 w 53"/>
                  <a:gd name="T27" fmla="*/ 2 h 79"/>
                  <a:gd name="T28" fmla="*/ 50 w 53"/>
                  <a:gd name="T29" fmla="*/ 14 h 79"/>
                  <a:gd name="T30" fmla="*/ 49 w 53"/>
                  <a:gd name="T31" fmla="*/ 26 h 79"/>
                  <a:gd name="T32" fmla="*/ 44 w 53"/>
                  <a:gd name="T33" fmla="*/ 38 h 79"/>
                  <a:gd name="T34" fmla="*/ 38 w 53"/>
                  <a:gd name="T35" fmla="*/ 49 h 79"/>
                  <a:gd name="T36" fmla="*/ 32 w 53"/>
                  <a:gd name="T37" fmla="*/ 59 h 79"/>
                  <a:gd name="T38" fmla="*/ 28 w 53"/>
                  <a:gd name="T39" fmla="*/ 64 h 79"/>
                  <a:gd name="T40" fmla="*/ 23 w 53"/>
                  <a:gd name="T41" fmla="*/ 68 h 79"/>
                  <a:gd name="T42" fmla="*/ 19 w 53"/>
                  <a:gd name="T43" fmla="*/ 71 h 79"/>
                  <a:gd name="T44" fmla="*/ 14 w 53"/>
                  <a:gd name="T45" fmla="*/ 76 h 79"/>
                  <a:gd name="T46" fmla="*/ 11 w 53"/>
                  <a:gd name="T47" fmla="*/ 76 h 79"/>
                  <a:gd name="T48" fmla="*/ 8 w 53"/>
                  <a:gd name="T49" fmla="*/ 77 h 79"/>
                  <a:gd name="T50" fmla="*/ 0 w 53"/>
                  <a:gd name="T51" fmla="*/ 79 h 79"/>
                  <a:gd name="T52" fmla="*/ 0 w 53"/>
                  <a:gd name="T53"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9">
                    <a:moveTo>
                      <a:pt x="0" y="73"/>
                    </a:moveTo>
                    <a:lnTo>
                      <a:pt x="5" y="71"/>
                    </a:lnTo>
                    <a:lnTo>
                      <a:pt x="8" y="70"/>
                    </a:lnTo>
                    <a:lnTo>
                      <a:pt x="11" y="70"/>
                    </a:lnTo>
                    <a:lnTo>
                      <a:pt x="16" y="67"/>
                    </a:lnTo>
                    <a:lnTo>
                      <a:pt x="20" y="64"/>
                    </a:lnTo>
                    <a:lnTo>
                      <a:pt x="23" y="59"/>
                    </a:lnTo>
                    <a:lnTo>
                      <a:pt x="28" y="56"/>
                    </a:lnTo>
                    <a:lnTo>
                      <a:pt x="34" y="45"/>
                    </a:lnTo>
                    <a:lnTo>
                      <a:pt x="38" y="35"/>
                    </a:lnTo>
                    <a:lnTo>
                      <a:pt x="43" y="23"/>
                    </a:lnTo>
                    <a:lnTo>
                      <a:pt x="44" y="12"/>
                    </a:lnTo>
                    <a:lnTo>
                      <a:pt x="47" y="0"/>
                    </a:lnTo>
                    <a:lnTo>
                      <a:pt x="53" y="2"/>
                    </a:lnTo>
                    <a:lnTo>
                      <a:pt x="50" y="14"/>
                    </a:lnTo>
                    <a:lnTo>
                      <a:pt x="49" y="26"/>
                    </a:lnTo>
                    <a:lnTo>
                      <a:pt x="44" y="38"/>
                    </a:lnTo>
                    <a:lnTo>
                      <a:pt x="38" y="49"/>
                    </a:lnTo>
                    <a:lnTo>
                      <a:pt x="32" y="59"/>
                    </a:lnTo>
                    <a:lnTo>
                      <a:pt x="28" y="64"/>
                    </a:lnTo>
                    <a:lnTo>
                      <a:pt x="23" y="68"/>
                    </a:lnTo>
                    <a:lnTo>
                      <a:pt x="19" y="71"/>
                    </a:lnTo>
                    <a:lnTo>
                      <a:pt x="14" y="76"/>
                    </a:lnTo>
                    <a:lnTo>
                      <a:pt x="11" y="76"/>
                    </a:lnTo>
                    <a:lnTo>
                      <a:pt x="8" y="77"/>
                    </a:lnTo>
                    <a:lnTo>
                      <a:pt x="0" y="79"/>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71" name="Freeform 1651"/>
              <p:cNvSpPr>
                <a:spLocks/>
              </p:cNvSpPr>
              <p:nvPr/>
            </p:nvSpPr>
            <p:spPr bwMode="auto">
              <a:xfrm>
                <a:off x="4202" y="1357"/>
                <a:ext cx="3" cy="4"/>
              </a:xfrm>
              <a:custGeom>
                <a:avLst/>
                <a:gdLst>
                  <a:gd name="T0" fmla="*/ 0 w 6"/>
                  <a:gd name="T1" fmla="*/ 3 h 7"/>
                  <a:gd name="T2" fmla="*/ 0 w 6"/>
                  <a:gd name="T3" fmla="*/ 7 h 7"/>
                  <a:gd name="T4" fmla="*/ 3 w 6"/>
                  <a:gd name="T5" fmla="*/ 6 h 7"/>
                  <a:gd name="T6" fmla="*/ 3 w 6"/>
                  <a:gd name="T7" fmla="*/ 0 h 7"/>
                  <a:gd name="T8" fmla="*/ 6 w 6"/>
                  <a:gd name="T9" fmla="*/ 3 h 7"/>
                  <a:gd name="T10" fmla="*/ 0 w 6"/>
                  <a:gd name="T11" fmla="*/ 3 h 7"/>
                </a:gdLst>
                <a:ahLst/>
                <a:cxnLst>
                  <a:cxn ang="0">
                    <a:pos x="T0" y="T1"/>
                  </a:cxn>
                  <a:cxn ang="0">
                    <a:pos x="T2" y="T3"/>
                  </a:cxn>
                  <a:cxn ang="0">
                    <a:pos x="T4" y="T5"/>
                  </a:cxn>
                  <a:cxn ang="0">
                    <a:pos x="T6" y="T7"/>
                  </a:cxn>
                  <a:cxn ang="0">
                    <a:pos x="T8" y="T9"/>
                  </a:cxn>
                  <a:cxn ang="0">
                    <a:pos x="T10" y="T11"/>
                  </a:cxn>
                </a:cxnLst>
                <a:rect l="0" t="0" r="r" b="b"/>
                <a:pathLst>
                  <a:path w="6" h="7">
                    <a:moveTo>
                      <a:pt x="0" y="3"/>
                    </a:moveTo>
                    <a:lnTo>
                      <a:pt x="0" y="7"/>
                    </a:lnTo>
                    <a:lnTo>
                      <a:pt x="3" y="6"/>
                    </a:lnTo>
                    <a:lnTo>
                      <a:pt x="3" y="0"/>
                    </a:lnTo>
                    <a:lnTo>
                      <a:pt x="6"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72" name="Freeform 1652"/>
              <p:cNvSpPr>
                <a:spLocks/>
              </p:cNvSpPr>
              <p:nvPr/>
            </p:nvSpPr>
            <p:spPr bwMode="auto">
              <a:xfrm>
                <a:off x="4222" y="1320"/>
                <a:ext cx="6" cy="3"/>
              </a:xfrm>
              <a:custGeom>
                <a:avLst/>
                <a:gdLst>
                  <a:gd name="T0" fmla="*/ 12 w 12"/>
                  <a:gd name="T1" fmla="*/ 8 h 8"/>
                  <a:gd name="T2" fmla="*/ 9 w 12"/>
                  <a:gd name="T3" fmla="*/ 8 h 8"/>
                  <a:gd name="T4" fmla="*/ 6 w 12"/>
                  <a:gd name="T5" fmla="*/ 8 h 8"/>
                  <a:gd name="T6" fmla="*/ 5 w 12"/>
                  <a:gd name="T7" fmla="*/ 6 h 8"/>
                  <a:gd name="T8" fmla="*/ 2 w 12"/>
                  <a:gd name="T9" fmla="*/ 8 h 8"/>
                  <a:gd name="T10" fmla="*/ 0 w 12"/>
                  <a:gd name="T11" fmla="*/ 2 h 8"/>
                  <a:gd name="T12" fmla="*/ 3 w 12"/>
                  <a:gd name="T13" fmla="*/ 0 h 8"/>
                  <a:gd name="T14" fmla="*/ 8 w 12"/>
                  <a:gd name="T15" fmla="*/ 2 h 8"/>
                  <a:gd name="T16" fmla="*/ 9 w 12"/>
                  <a:gd name="T17" fmla="*/ 2 h 8"/>
                  <a:gd name="T18" fmla="*/ 11 w 12"/>
                  <a:gd name="T19" fmla="*/ 2 h 8"/>
                  <a:gd name="T20" fmla="*/ 12 w 12"/>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
                    <a:moveTo>
                      <a:pt x="12" y="8"/>
                    </a:moveTo>
                    <a:lnTo>
                      <a:pt x="9" y="8"/>
                    </a:lnTo>
                    <a:lnTo>
                      <a:pt x="6" y="8"/>
                    </a:lnTo>
                    <a:lnTo>
                      <a:pt x="5" y="6"/>
                    </a:lnTo>
                    <a:lnTo>
                      <a:pt x="2" y="8"/>
                    </a:lnTo>
                    <a:lnTo>
                      <a:pt x="0" y="2"/>
                    </a:lnTo>
                    <a:lnTo>
                      <a:pt x="3" y="0"/>
                    </a:lnTo>
                    <a:lnTo>
                      <a:pt x="8" y="2"/>
                    </a:lnTo>
                    <a:lnTo>
                      <a:pt x="9" y="2"/>
                    </a:lnTo>
                    <a:lnTo>
                      <a:pt x="11" y="2"/>
                    </a:lnTo>
                    <a:lnTo>
                      <a:pt x="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73" name="Freeform 1653"/>
              <p:cNvSpPr>
                <a:spLocks/>
              </p:cNvSpPr>
              <p:nvPr/>
            </p:nvSpPr>
            <p:spPr bwMode="auto">
              <a:xfrm>
                <a:off x="4227" y="1320"/>
                <a:ext cx="3" cy="3"/>
              </a:xfrm>
              <a:custGeom>
                <a:avLst/>
                <a:gdLst>
                  <a:gd name="T0" fmla="*/ 6 w 6"/>
                  <a:gd name="T1" fmla="*/ 3 h 6"/>
                  <a:gd name="T2" fmla="*/ 6 w 6"/>
                  <a:gd name="T3" fmla="*/ 0 h 6"/>
                  <a:gd name="T4" fmla="*/ 2 w 6"/>
                  <a:gd name="T5" fmla="*/ 0 h 6"/>
                  <a:gd name="T6" fmla="*/ 3 w 6"/>
                  <a:gd name="T7" fmla="*/ 6 h 6"/>
                  <a:gd name="T8" fmla="*/ 0 w 6"/>
                  <a:gd name="T9" fmla="*/ 1 h 6"/>
                  <a:gd name="T10" fmla="*/ 6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6" y="3"/>
                    </a:moveTo>
                    <a:lnTo>
                      <a:pt x="6" y="0"/>
                    </a:lnTo>
                    <a:lnTo>
                      <a:pt x="2" y="0"/>
                    </a:lnTo>
                    <a:lnTo>
                      <a:pt x="3" y="6"/>
                    </a:lnTo>
                    <a:lnTo>
                      <a:pt x="0" y="1"/>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74" name="Freeform 1654"/>
              <p:cNvSpPr>
                <a:spLocks/>
              </p:cNvSpPr>
              <p:nvPr/>
            </p:nvSpPr>
            <p:spPr bwMode="auto">
              <a:xfrm>
                <a:off x="4221" y="1320"/>
                <a:ext cx="3" cy="3"/>
              </a:xfrm>
              <a:custGeom>
                <a:avLst/>
                <a:gdLst>
                  <a:gd name="T0" fmla="*/ 1 w 4"/>
                  <a:gd name="T1" fmla="*/ 0 h 6"/>
                  <a:gd name="T2" fmla="*/ 0 w 4"/>
                  <a:gd name="T3" fmla="*/ 0 h 6"/>
                  <a:gd name="T4" fmla="*/ 4 w 4"/>
                  <a:gd name="T5" fmla="*/ 4 h 6"/>
                  <a:gd name="T6" fmla="*/ 3 w 4"/>
                  <a:gd name="T7" fmla="*/ 6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lnTo>
                      <a:pt x="0" y="0"/>
                    </a:lnTo>
                    <a:lnTo>
                      <a:pt x="4" y="4"/>
                    </a:lnTo>
                    <a:lnTo>
                      <a:pt x="3"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75" name="Freeform 1655"/>
              <p:cNvSpPr>
                <a:spLocks/>
              </p:cNvSpPr>
              <p:nvPr/>
            </p:nvSpPr>
            <p:spPr bwMode="auto">
              <a:xfrm>
                <a:off x="4247" y="1555"/>
                <a:ext cx="18" cy="56"/>
              </a:xfrm>
              <a:custGeom>
                <a:avLst/>
                <a:gdLst>
                  <a:gd name="T0" fmla="*/ 30 w 36"/>
                  <a:gd name="T1" fmla="*/ 0 h 111"/>
                  <a:gd name="T2" fmla="*/ 27 w 36"/>
                  <a:gd name="T3" fmla="*/ 0 h 111"/>
                  <a:gd name="T4" fmla="*/ 23 w 36"/>
                  <a:gd name="T5" fmla="*/ 1 h 111"/>
                  <a:gd name="T6" fmla="*/ 20 w 36"/>
                  <a:gd name="T7" fmla="*/ 4 h 111"/>
                  <a:gd name="T8" fmla="*/ 17 w 36"/>
                  <a:gd name="T9" fmla="*/ 7 h 111"/>
                  <a:gd name="T10" fmla="*/ 14 w 36"/>
                  <a:gd name="T11" fmla="*/ 12 h 111"/>
                  <a:gd name="T12" fmla="*/ 11 w 36"/>
                  <a:gd name="T13" fmla="*/ 18 h 111"/>
                  <a:gd name="T14" fmla="*/ 6 w 36"/>
                  <a:gd name="T15" fmla="*/ 30 h 111"/>
                  <a:gd name="T16" fmla="*/ 3 w 36"/>
                  <a:gd name="T17" fmla="*/ 43 h 111"/>
                  <a:gd name="T18" fmla="*/ 0 w 36"/>
                  <a:gd name="T19" fmla="*/ 57 h 111"/>
                  <a:gd name="T20" fmla="*/ 0 w 36"/>
                  <a:gd name="T21" fmla="*/ 72 h 111"/>
                  <a:gd name="T22" fmla="*/ 0 w 36"/>
                  <a:gd name="T23" fmla="*/ 78 h 111"/>
                  <a:gd name="T24" fmla="*/ 0 w 36"/>
                  <a:gd name="T25" fmla="*/ 86 h 111"/>
                  <a:gd name="T26" fmla="*/ 3 w 36"/>
                  <a:gd name="T27" fmla="*/ 95 h 111"/>
                  <a:gd name="T28" fmla="*/ 6 w 36"/>
                  <a:gd name="T29" fmla="*/ 101 h 111"/>
                  <a:gd name="T30" fmla="*/ 9 w 36"/>
                  <a:gd name="T31" fmla="*/ 105 h 111"/>
                  <a:gd name="T32" fmla="*/ 12 w 36"/>
                  <a:gd name="T33" fmla="*/ 110 h 111"/>
                  <a:gd name="T34" fmla="*/ 15 w 36"/>
                  <a:gd name="T35" fmla="*/ 111 h 111"/>
                  <a:gd name="T36" fmla="*/ 18 w 36"/>
                  <a:gd name="T37" fmla="*/ 111 h 111"/>
                  <a:gd name="T38" fmla="*/ 20 w 36"/>
                  <a:gd name="T39" fmla="*/ 110 h 111"/>
                  <a:gd name="T40" fmla="*/ 21 w 36"/>
                  <a:gd name="T41" fmla="*/ 108 h 111"/>
                  <a:gd name="T42" fmla="*/ 26 w 36"/>
                  <a:gd name="T43" fmla="*/ 102 h 111"/>
                  <a:gd name="T44" fmla="*/ 29 w 36"/>
                  <a:gd name="T45" fmla="*/ 95 h 111"/>
                  <a:gd name="T46" fmla="*/ 30 w 36"/>
                  <a:gd name="T47" fmla="*/ 87 h 111"/>
                  <a:gd name="T48" fmla="*/ 33 w 36"/>
                  <a:gd name="T49" fmla="*/ 80 h 111"/>
                  <a:gd name="T50" fmla="*/ 35 w 36"/>
                  <a:gd name="T51" fmla="*/ 63 h 111"/>
                  <a:gd name="T52" fmla="*/ 36 w 36"/>
                  <a:gd name="T53" fmla="*/ 45 h 111"/>
                  <a:gd name="T54" fmla="*/ 35 w 36"/>
                  <a:gd name="T55" fmla="*/ 34 h 111"/>
                  <a:gd name="T56" fmla="*/ 35 w 36"/>
                  <a:gd name="T57" fmla="*/ 24 h 111"/>
                  <a:gd name="T58" fmla="*/ 32 w 36"/>
                  <a:gd name="T59" fmla="*/ 10 h 111"/>
                  <a:gd name="T60" fmla="*/ 30 w 36"/>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111">
                    <a:moveTo>
                      <a:pt x="30" y="0"/>
                    </a:moveTo>
                    <a:lnTo>
                      <a:pt x="27" y="0"/>
                    </a:lnTo>
                    <a:lnTo>
                      <a:pt x="23" y="1"/>
                    </a:lnTo>
                    <a:lnTo>
                      <a:pt x="20" y="4"/>
                    </a:lnTo>
                    <a:lnTo>
                      <a:pt x="17" y="7"/>
                    </a:lnTo>
                    <a:lnTo>
                      <a:pt x="14" y="12"/>
                    </a:lnTo>
                    <a:lnTo>
                      <a:pt x="11" y="18"/>
                    </a:lnTo>
                    <a:lnTo>
                      <a:pt x="6" y="30"/>
                    </a:lnTo>
                    <a:lnTo>
                      <a:pt x="3" y="43"/>
                    </a:lnTo>
                    <a:lnTo>
                      <a:pt x="0" y="57"/>
                    </a:lnTo>
                    <a:lnTo>
                      <a:pt x="0" y="72"/>
                    </a:lnTo>
                    <a:lnTo>
                      <a:pt x="0" y="78"/>
                    </a:lnTo>
                    <a:lnTo>
                      <a:pt x="0" y="86"/>
                    </a:lnTo>
                    <a:lnTo>
                      <a:pt x="3" y="95"/>
                    </a:lnTo>
                    <a:lnTo>
                      <a:pt x="6" y="101"/>
                    </a:lnTo>
                    <a:lnTo>
                      <a:pt x="9" y="105"/>
                    </a:lnTo>
                    <a:lnTo>
                      <a:pt x="12" y="110"/>
                    </a:lnTo>
                    <a:lnTo>
                      <a:pt x="15" y="111"/>
                    </a:lnTo>
                    <a:lnTo>
                      <a:pt x="18" y="111"/>
                    </a:lnTo>
                    <a:lnTo>
                      <a:pt x="20" y="110"/>
                    </a:lnTo>
                    <a:lnTo>
                      <a:pt x="21" y="108"/>
                    </a:lnTo>
                    <a:lnTo>
                      <a:pt x="26" y="102"/>
                    </a:lnTo>
                    <a:lnTo>
                      <a:pt x="29" y="95"/>
                    </a:lnTo>
                    <a:lnTo>
                      <a:pt x="30" y="87"/>
                    </a:lnTo>
                    <a:lnTo>
                      <a:pt x="33" y="80"/>
                    </a:lnTo>
                    <a:lnTo>
                      <a:pt x="35" y="63"/>
                    </a:lnTo>
                    <a:lnTo>
                      <a:pt x="36" y="45"/>
                    </a:lnTo>
                    <a:lnTo>
                      <a:pt x="35" y="34"/>
                    </a:lnTo>
                    <a:lnTo>
                      <a:pt x="35" y="24"/>
                    </a:lnTo>
                    <a:lnTo>
                      <a:pt x="32" y="10"/>
                    </a:lnTo>
                    <a:lnTo>
                      <a:pt x="30" y="0"/>
                    </a:lnTo>
                    <a:close/>
                  </a:path>
                </a:pathLst>
              </a:custGeom>
              <a:solidFill>
                <a:srgbClr val="7612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76" name="Freeform 1656"/>
              <p:cNvSpPr>
                <a:spLocks/>
              </p:cNvSpPr>
              <p:nvPr/>
            </p:nvSpPr>
            <p:spPr bwMode="auto">
              <a:xfrm>
                <a:off x="4245" y="1654"/>
                <a:ext cx="26" cy="48"/>
              </a:xfrm>
              <a:custGeom>
                <a:avLst/>
                <a:gdLst>
                  <a:gd name="T0" fmla="*/ 15 w 51"/>
                  <a:gd name="T1" fmla="*/ 0 h 97"/>
                  <a:gd name="T2" fmla="*/ 9 w 51"/>
                  <a:gd name="T3" fmla="*/ 8 h 97"/>
                  <a:gd name="T4" fmla="*/ 6 w 51"/>
                  <a:gd name="T5" fmla="*/ 17 h 97"/>
                  <a:gd name="T6" fmla="*/ 3 w 51"/>
                  <a:gd name="T7" fmla="*/ 24 h 97"/>
                  <a:gd name="T8" fmla="*/ 0 w 51"/>
                  <a:gd name="T9" fmla="*/ 33 h 97"/>
                  <a:gd name="T10" fmla="*/ 0 w 51"/>
                  <a:gd name="T11" fmla="*/ 42 h 97"/>
                  <a:gd name="T12" fmla="*/ 0 w 51"/>
                  <a:gd name="T13" fmla="*/ 51 h 97"/>
                  <a:gd name="T14" fmla="*/ 1 w 51"/>
                  <a:gd name="T15" fmla="*/ 56 h 97"/>
                  <a:gd name="T16" fmla="*/ 1 w 51"/>
                  <a:gd name="T17" fmla="*/ 60 h 97"/>
                  <a:gd name="T18" fmla="*/ 4 w 51"/>
                  <a:gd name="T19" fmla="*/ 69 h 97"/>
                  <a:gd name="T20" fmla="*/ 10 w 51"/>
                  <a:gd name="T21" fmla="*/ 80 h 97"/>
                  <a:gd name="T22" fmla="*/ 15 w 51"/>
                  <a:gd name="T23" fmla="*/ 84 h 97"/>
                  <a:gd name="T24" fmla="*/ 18 w 51"/>
                  <a:gd name="T25" fmla="*/ 90 h 97"/>
                  <a:gd name="T26" fmla="*/ 23 w 51"/>
                  <a:gd name="T27" fmla="*/ 93 h 97"/>
                  <a:gd name="T28" fmla="*/ 29 w 51"/>
                  <a:gd name="T29" fmla="*/ 97 h 97"/>
                  <a:gd name="T30" fmla="*/ 32 w 51"/>
                  <a:gd name="T31" fmla="*/ 97 h 97"/>
                  <a:gd name="T32" fmla="*/ 33 w 51"/>
                  <a:gd name="T33" fmla="*/ 97 h 97"/>
                  <a:gd name="T34" fmla="*/ 36 w 51"/>
                  <a:gd name="T35" fmla="*/ 97 h 97"/>
                  <a:gd name="T36" fmla="*/ 39 w 51"/>
                  <a:gd name="T37" fmla="*/ 95 h 97"/>
                  <a:gd name="T38" fmla="*/ 44 w 51"/>
                  <a:gd name="T39" fmla="*/ 92 h 97"/>
                  <a:gd name="T40" fmla="*/ 45 w 51"/>
                  <a:gd name="T41" fmla="*/ 89 h 97"/>
                  <a:gd name="T42" fmla="*/ 50 w 51"/>
                  <a:gd name="T43" fmla="*/ 83 h 97"/>
                  <a:gd name="T44" fmla="*/ 50 w 51"/>
                  <a:gd name="T45" fmla="*/ 80 h 97"/>
                  <a:gd name="T46" fmla="*/ 51 w 51"/>
                  <a:gd name="T47" fmla="*/ 75 h 97"/>
                  <a:gd name="T48" fmla="*/ 51 w 51"/>
                  <a:gd name="T49" fmla="*/ 68 h 97"/>
                  <a:gd name="T50" fmla="*/ 50 w 51"/>
                  <a:gd name="T51" fmla="*/ 51 h 97"/>
                  <a:gd name="T52" fmla="*/ 47 w 51"/>
                  <a:gd name="T53" fmla="*/ 35 h 97"/>
                  <a:gd name="T54" fmla="*/ 47 w 51"/>
                  <a:gd name="T55" fmla="*/ 30 h 97"/>
                  <a:gd name="T56" fmla="*/ 45 w 51"/>
                  <a:gd name="T57" fmla="*/ 26 h 97"/>
                  <a:gd name="T58" fmla="*/ 39 w 51"/>
                  <a:gd name="T59" fmla="*/ 17 h 97"/>
                  <a:gd name="T60" fmla="*/ 36 w 51"/>
                  <a:gd name="T61" fmla="*/ 11 h 97"/>
                  <a:gd name="T62" fmla="*/ 33 w 51"/>
                  <a:gd name="T63" fmla="*/ 9 h 97"/>
                  <a:gd name="T64" fmla="*/ 30 w 51"/>
                  <a:gd name="T65" fmla="*/ 6 h 97"/>
                  <a:gd name="T66" fmla="*/ 26 w 51"/>
                  <a:gd name="T67" fmla="*/ 3 h 97"/>
                  <a:gd name="T68" fmla="*/ 20 w 51"/>
                  <a:gd name="T69" fmla="*/ 0 h 97"/>
                  <a:gd name="T70" fmla="*/ 15 w 51"/>
                  <a:gd name="T7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 h="97">
                    <a:moveTo>
                      <a:pt x="15" y="0"/>
                    </a:moveTo>
                    <a:lnTo>
                      <a:pt x="9" y="8"/>
                    </a:lnTo>
                    <a:lnTo>
                      <a:pt x="6" y="17"/>
                    </a:lnTo>
                    <a:lnTo>
                      <a:pt x="3" y="24"/>
                    </a:lnTo>
                    <a:lnTo>
                      <a:pt x="0" y="33"/>
                    </a:lnTo>
                    <a:lnTo>
                      <a:pt x="0" y="42"/>
                    </a:lnTo>
                    <a:lnTo>
                      <a:pt x="0" y="51"/>
                    </a:lnTo>
                    <a:lnTo>
                      <a:pt x="1" y="56"/>
                    </a:lnTo>
                    <a:lnTo>
                      <a:pt x="1" y="60"/>
                    </a:lnTo>
                    <a:lnTo>
                      <a:pt x="4" y="69"/>
                    </a:lnTo>
                    <a:lnTo>
                      <a:pt x="10" y="80"/>
                    </a:lnTo>
                    <a:lnTo>
                      <a:pt x="15" y="84"/>
                    </a:lnTo>
                    <a:lnTo>
                      <a:pt x="18" y="90"/>
                    </a:lnTo>
                    <a:lnTo>
                      <a:pt x="23" y="93"/>
                    </a:lnTo>
                    <a:lnTo>
                      <a:pt x="29" y="97"/>
                    </a:lnTo>
                    <a:lnTo>
                      <a:pt x="32" y="97"/>
                    </a:lnTo>
                    <a:lnTo>
                      <a:pt x="33" y="97"/>
                    </a:lnTo>
                    <a:lnTo>
                      <a:pt x="36" y="97"/>
                    </a:lnTo>
                    <a:lnTo>
                      <a:pt x="39" y="95"/>
                    </a:lnTo>
                    <a:lnTo>
                      <a:pt x="44" y="92"/>
                    </a:lnTo>
                    <a:lnTo>
                      <a:pt x="45" y="89"/>
                    </a:lnTo>
                    <a:lnTo>
                      <a:pt x="50" y="83"/>
                    </a:lnTo>
                    <a:lnTo>
                      <a:pt x="50" y="80"/>
                    </a:lnTo>
                    <a:lnTo>
                      <a:pt x="51" y="75"/>
                    </a:lnTo>
                    <a:lnTo>
                      <a:pt x="51" y="68"/>
                    </a:lnTo>
                    <a:lnTo>
                      <a:pt x="50" y="51"/>
                    </a:lnTo>
                    <a:lnTo>
                      <a:pt x="47" y="35"/>
                    </a:lnTo>
                    <a:lnTo>
                      <a:pt x="47" y="30"/>
                    </a:lnTo>
                    <a:lnTo>
                      <a:pt x="45" y="26"/>
                    </a:lnTo>
                    <a:lnTo>
                      <a:pt x="39" y="17"/>
                    </a:lnTo>
                    <a:lnTo>
                      <a:pt x="36" y="11"/>
                    </a:lnTo>
                    <a:lnTo>
                      <a:pt x="33" y="9"/>
                    </a:lnTo>
                    <a:lnTo>
                      <a:pt x="30" y="6"/>
                    </a:lnTo>
                    <a:lnTo>
                      <a:pt x="26" y="3"/>
                    </a:lnTo>
                    <a:lnTo>
                      <a:pt x="20" y="0"/>
                    </a:lnTo>
                    <a:lnTo>
                      <a:pt x="15" y="0"/>
                    </a:lnTo>
                    <a:close/>
                  </a:path>
                </a:pathLst>
              </a:custGeom>
              <a:solidFill>
                <a:srgbClr val="7612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77" name="Rectangle 1657"/>
              <p:cNvSpPr>
                <a:spLocks noChangeArrowheads="1"/>
              </p:cNvSpPr>
              <p:nvPr/>
            </p:nvSpPr>
            <p:spPr bwMode="auto">
              <a:xfrm>
                <a:off x="4693" y="1781"/>
                <a:ext cx="5"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390778" name="Freeform 1658"/>
              <p:cNvSpPr>
                <a:spLocks/>
              </p:cNvSpPr>
              <p:nvPr/>
            </p:nvSpPr>
            <p:spPr bwMode="auto">
              <a:xfrm>
                <a:off x="4694" y="1753"/>
                <a:ext cx="45" cy="32"/>
              </a:xfrm>
              <a:custGeom>
                <a:avLst/>
                <a:gdLst>
                  <a:gd name="T0" fmla="*/ 0 w 89"/>
                  <a:gd name="T1" fmla="*/ 54 h 63"/>
                  <a:gd name="T2" fmla="*/ 23 w 89"/>
                  <a:gd name="T3" fmla="*/ 44 h 63"/>
                  <a:gd name="T4" fmla="*/ 44 w 89"/>
                  <a:gd name="T5" fmla="*/ 30 h 63"/>
                  <a:gd name="T6" fmla="*/ 83 w 89"/>
                  <a:gd name="T7" fmla="*/ 0 h 63"/>
                  <a:gd name="T8" fmla="*/ 89 w 89"/>
                  <a:gd name="T9" fmla="*/ 9 h 63"/>
                  <a:gd name="T10" fmla="*/ 50 w 89"/>
                  <a:gd name="T11" fmla="*/ 39 h 63"/>
                  <a:gd name="T12" fmla="*/ 29 w 89"/>
                  <a:gd name="T13" fmla="*/ 53 h 63"/>
                  <a:gd name="T14" fmla="*/ 6 w 89"/>
                  <a:gd name="T15" fmla="*/ 63 h 63"/>
                  <a:gd name="T16" fmla="*/ 0 w 89"/>
                  <a:gd name="T17"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3">
                    <a:moveTo>
                      <a:pt x="0" y="54"/>
                    </a:moveTo>
                    <a:lnTo>
                      <a:pt x="23" y="44"/>
                    </a:lnTo>
                    <a:lnTo>
                      <a:pt x="44" y="30"/>
                    </a:lnTo>
                    <a:lnTo>
                      <a:pt x="83" y="0"/>
                    </a:lnTo>
                    <a:lnTo>
                      <a:pt x="89" y="9"/>
                    </a:lnTo>
                    <a:lnTo>
                      <a:pt x="50" y="39"/>
                    </a:lnTo>
                    <a:lnTo>
                      <a:pt x="29" y="53"/>
                    </a:lnTo>
                    <a:lnTo>
                      <a:pt x="6" y="63"/>
                    </a:lnTo>
                    <a:lnTo>
                      <a:pt x="0" y="5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79" name="Freeform 1659"/>
              <p:cNvSpPr>
                <a:spLocks/>
              </p:cNvSpPr>
              <p:nvPr/>
            </p:nvSpPr>
            <p:spPr bwMode="auto">
              <a:xfrm>
                <a:off x="4693" y="1781"/>
                <a:ext cx="5" cy="6"/>
              </a:xfrm>
              <a:custGeom>
                <a:avLst/>
                <a:gdLst>
                  <a:gd name="T0" fmla="*/ 0 w 10"/>
                  <a:gd name="T1" fmla="*/ 5 h 14"/>
                  <a:gd name="T2" fmla="*/ 0 w 10"/>
                  <a:gd name="T3" fmla="*/ 14 h 14"/>
                  <a:gd name="T4" fmla="*/ 9 w 10"/>
                  <a:gd name="T5" fmla="*/ 9 h 14"/>
                  <a:gd name="T6" fmla="*/ 3 w 10"/>
                  <a:gd name="T7" fmla="*/ 0 h 14"/>
                  <a:gd name="T8" fmla="*/ 10 w 10"/>
                  <a:gd name="T9" fmla="*/ 5 h 14"/>
                  <a:gd name="T10" fmla="*/ 0 w 10"/>
                  <a:gd name="T11" fmla="*/ 5 h 14"/>
                </a:gdLst>
                <a:ahLst/>
                <a:cxnLst>
                  <a:cxn ang="0">
                    <a:pos x="T0" y="T1"/>
                  </a:cxn>
                  <a:cxn ang="0">
                    <a:pos x="T2" y="T3"/>
                  </a:cxn>
                  <a:cxn ang="0">
                    <a:pos x="T4" y="T5"/>
                  </a:cxn>
                  <a:cxn ang="0">
                    <a:pos x="T6" y="T7"/>
                  </a:cxn>
                  <a:cxn ang="0">
                    <a:pos x="T8" y="T9"/>
                  </a:cxn>
                  <a:cxn ang="0">
                    <a:pos x="T10" y="T11"/>
                  </a:cxn>
                </a:cxnLst>
                <a:rect l="0" t="0" r="r" b="b"/>
                <a:pathLst>
                  <a:path w="10" h="14">
                    <a:moveTo>
                      <a:pt x="0" y="5"/>
                    </a:moveTo>
                    <a:lnTo>
                      <a:pt x="0" y="14"/>
                    </a:lnTo>
                    <a:lnTo>
                      <a:pt x="9" y="9"/>
                    </a:lnTo>
                    <a:lnTo>
                      <a:pt x="3" y="0"/>
                    </a:lnTo>
                    <a:lnTo>
                      <a:pt x="10" y="5"/>
                    </a:lnTo>
                    <a:lnTo>
                      <a:pt x="0" y="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0" name="Freeform 1660"/>
              <p:cNvSpPr>
                <a:spLocks/>
              </p:cNvSpPr>
              <p:nvPr/>
            </p:nvSpPr>
            <p:spPr bwMode="auto">
              <a:xfrm>
                <a:off x="4736" y="1748"/>
                <a:ext cx="63" cy="12"/>
              </a:xfrm>
              <a:custGeom>
                <a:avLst/>
                <a:gdLst>
                  <a:gd name="T0" fmla="*/ 0 w 127"/>
                  <a:gd name="T1" fmla="*/ 11 h 24"/>
                  <a:gd name="T2" fmla="*/ 18 w 127"/>
                  <a:gd name="T3" fmla="*/ 3 h 24"/>
                  <a:gd name="T4" fmla="*/ 32 w 127"/>
                  <a:gd name="T5" fmla="*/ 0 h 24"/>
                  <a:gd name="T6" fmla="*/ 63 w 127"/>
                  <a:gd name="T7" fmla="*/ 0 h 24"/>
                  <a:gd name="T8" fmla="*/ 127 w 127"/>
                  <a:gd name="T9" fmla="*/ 14 h 24"/>
                  <a:gd name="T10" fmla="*/ 125 w 127"/>
                  <a:gd name="T11" fmla="*/ 24 h 24"/>
                  <a:gd name="T12" fmla="*/ 62 w 127"/>
                  <a:gd name="T13" fmla="*/ 11 h 24"/>
                  <a:gd name="T14" fmla="*/ 32 w 127"/>
                  <a:gd name="T15" fmla="*/ 11 h 24"/>
                  <a:gd name="T16" fmla="*/ 20 w 127"/>
                  <a:gd name="T17" fmla="*/ 14 h 24"/>
                  <a:gd name="T18" fmla="*/ 6 w 127"/>
                  <a:gd name="T19" fmla="*/ 20 h 24"/>
                  <a:gd name="T20" fmla="*/ 0 w 127"/>
                  <a:gd name="T2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24">
                    <a:moveTo>
                      <a:pt x="0" y="11"/>
                    </a:moveTo>
                    <a:lnTo>
                      <a:pt x="18" y="3"/>
                    </a:lnTo>
                    <a:lnTo>
                      <a:pt x="32" y="0"/>
                    </a:lnTo>
                    <a:lnTo>
                      <a:pt x="63" y="0"/>
                    </a:lnTo>
                    <a:lnTo>
                      <a:pt x="127" y="14"/>
                    </a:lnTo>
                    <a:lnTo>
                      <a:pt x="125" y="24"/>
                    </a:lnTo>
                    <a:lnTo>
                      <a:pt x="62" y="11"/>
                    </a:lnTo>
                    <a:lnTo>
                      <a:pt x="32" y="11"/>
                    </a:lnTo>
                    <a:lnTo>
                      <a:pt x="20" y="14"/>
                    </a:lnTo>
                    <a:lnTo>
                      <a:pt x="6" y="20"/>
                    </a:lnTo>
                    <a:lnTo>
                      <a:pt x="0" y="1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1" name="Freeform 1661"/>
              <p:cNvSpPr>
                <a:spLocks/>
              </p:cNvSpPr>
              <p:nvPr/>
            </p:nvSpPr>
            <p:spPr bwMode="auto">
              <a:xfrm>
                <a:off x="4736" y="1753"/>
                <a:ext cx="3" cy="5"/>
              </a:xfrm>
              <a:custGeom>
                <a:avLst/>
                <a:gdLst>
                  <a:gd name="T0" fmla="*/ 0 w 6"/>
                  <a:gd name="T1" fmla="*/ 0 h 9"/>
                  <a:gd name="T2" fmla="*/ 6 w 6"/>
                  <a:gd name="T3" fmla="*/ 9 h 9"/>
                  <a:gd name="T4" fmla="*/ 0 w 6"/>
                  <a:gd name="T5" fmla="*/ 0 h 9"/>
                </a:gdLst>
                <a:ahLst/>
                <a:cxnLst>
                  <a:cxn ang="0">
                    <a:pos x="T0" y="T1"/>
                  </a:cxn>
                  <a:cxn ang="0">
                    <a:pos x="T2" y="T3"/>
                  </a:cxn>
                  <a:cxn ang="0">
                    <a:pos x="T4" y="T5"/>
                  </a:cxn>
                </a:cxnLst>
                <a:rect l="0" t="0" r="r" b="b"/>
                <a:pathLst>
                  <a:path w="6" h="9">
                    <a:moveTo>
                      <a:pt x="0" y="0"/>
                    </a:moveTo>
                    <a:lnTo>
                      <a:pt x="6" y="9"/>
                    </a:lnTo>
                    <a:lnTo>
                      <a:pt x="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2" name="Freeform 1662"/>
              <p:cNvSpPr>
                <a:spLocks/>
              </p:cNvSpPr>
              <p:nvPr/>
            </p:nvSpPr>
            <p:spPr bwMode="auto">
              <a:xfrm>
                <a:off x="4799" y="1755"/>
                <a:ext cx="55" cy="20"/>
              </a:xfrm>
              <a:custGeom>
                <a:avLst/>
                <a:gdLst>
                  <a:gd name="T0" fmla="*/ 2 w 112"/>
                  <a:gd name="T1" fmla="*/ 0 h 39"/>
                  <a:gd name="T2" fmla="*/ 58 w 112"/>
                  <a:gd name="T3" fmla="*/ 10 h 39"/>
                  <a:gd name="T4" fmla="*/ 85 w 112"/>
                  <a:gd name="T5" fmla="*/ 18 h 39"/>
                  <a:gd name="T6" fmla="*/ 112 w 112"/>
                  <a:gd name="T7" fmla="*/ 29 h 39"/>
                  <a:gd name="T8" fmla="*/ 109 w 112"/>
                  <a:gd name="T9" fmla="*/ 39 h 39"/>
                  <a:gd name="T10" fmla="*/ 83 w 112"/>
                  <a:gd name="T11" fmla="*/ 29 h 39"/>
                  <a:gd name="T12" fmla="*/ 56 w 112"/>
                  <a:gd name="T13" fmla="*/ 21 h 39"/>
                  <a:gd name="T14" fmla="*/ 0 w 112"/>
                  <a:gd name="T15" fmla="*/ 10 h 39"/>
                  <a:gd name="T16" fmla="*/ 2 w 112"/>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39">
                    <a:moveTo>
                      <a:pt x="2" y="0"/>
                    </a:moveTo>
                    <a:lnTo>
                      <a:pt x="58" y="10"/>
                    </a:lnTo>
                    <a:lnTo>
                      <a:pt x="85" y="18"/>
                    </a:lnTo>
                    <a:lnTo>
                      <a:pt x="112" y="29"/>
                    </a:lnTo>
                    <a:lnTo>
                      <a:pt x="109" y="39"/>
                    </a:lnTo>
                    <a:lnTo>
                      <a:pt x="83" y="29"/>
                    </a:lnTo>
                    <a:lnTo>
                      <a:pt x="56" y="21"/>
                    </a:lnTo>
                    <a:lnTo>
                      <a:pt x="0" y="10"/>
                    </a:lnTo>
                    <a:lnTo>
                      <a:pt x="2"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3" name="Freeform 1663"/>
              <p:cNvSpPr>
                <a:spLocks/>
              </p:cNvSpPr>
              <p:nvPr/>
            </p:nvSpPr>
            <p:spPr bwMode="auto">
              <a:xfrm>
                <a:off x="4799" y="1755"/>
                <a:ext cx="1" cy="5"/>
              </a:xfrm>
              <a:custGeom>
                <a:avLst/>
                <a:gdLst>
                  <a:gd name="T0" fmla="*/ 0 w 2"/>
                  <a:gd name="T1" fmla="*/ 10 h 10"/>
                  <a:gd name="T2" fmla="*/ 2 w 2"/>
                  <a:gd name="T3" fmla="*/ 0 h 10"/>
                  <a:gd name="T4" fmla="*/ 0 w 2"/>
                  <a:gd name="T5" fmla="*/ 10 h 10"/>
                </a:gdLst>
                <a:ahLst/>
                <a:cxnLst>
                  <a:cxn ang="0">
                    <a:pos x="T0" y="T1"/>
                  </a:cxn>
                  <a:cxn ang="0">
                    <a:pos x="T2" y="T3"/>
                  </a:cxn>
                  <a:cxn ang="0">
                    <a:pos x="T4" y="T5"/>
                  </a:cxn>
                </a:cxnLst>
                <a:rect l="0" t="0" r="r" b="b"/>
                <a:pathLst>
                  <a:path w="2" h="10">
                    <a:moveTo>
                      <a:pt x="0" y="10"/>
                    </a:moveTo>
                    <a:lnTo>
                      <a:pt x="2" y="0"/>
                    </a:lnTo>
                    <a:lnTo>
                      <a:pt x="0" y="1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4" name="Freeform 1664"/>
              <p:cNvSpPr>
                <a:spLocks/>
              </p:cNvSpPr>
              <p:nvPr/>
            </p:nvSpPr>
            <p:spPr bwMode="auto">
              <a:xfrm>
                <a:off x="4852" y="1769"/>
                <a:ext cx="33" cy="31"/>
              </a:xfrm>
              <a:custGeom>
                <a:avLst/>
                <a:gdLst>
                  <a:gd name="T0" fmla="*/ 6 w 65"/>
                  <a:gd name="T1" fmla="*/ 0 h 61"/>
                  <a:gd name="T2" fmla="*/ 26 w 65"/>
                  <a:gd name="T3" fmla="*/ 10 h 61"/>
                  <a:gd name="T4" fmla="*/ 41 w 65"/>
                  <a:gd name="T5" fmla="*/ 24 h 61"/>
                  <a:gd name="T6" fmla="*/ 55 w 65"/>
                  <a:gd name="T7" fmla="*/ 39 h 61"/>
                  <a:gd name="T8" fmla="*/ 65 w 65"/>
                  <a:gd name="T9" fmla="*/ 55 h 61"/>
                  <a:gd name="T10" fmla="*/ 56 w 65"/>
                  <a:gd name="T11" fmla="*/ 61 h 61"/>
                  <a:gd name="T12" fmla="*/ 46 w 65"/>
                  <a:gd name="T13" fmla="*/ 45 h 61"/>
                  <a:gd name="T14" fmla="*/ 34 w 65"/>
                  <a:gd name="T15" fmla="*/ 31 h 61"/>
                  <a:gd name="T16" fmla="*/ 20 w 65"/>
                  <a:gd name="T17" fmla="*/ 19 h 61"/>
                  <a:gd name="T18" fmla="*/ 0 w 65"/>
                  <a:gd name="T19" fmla="*/ 9 h 61"/>
                  <a:gd name="T20" fmla="*/ 6 w 65"/>
                  <a:gd name="T2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1">
                    <a:moveTo>
                      <a:pt x="6" y="0"/>
                    </a:moveTo>
                    <a:lnTo>
                      <a:pt x="26" y="10"/>
                    </a:lnTo>
                    <a:lnTo>
                      <a:pt x="41" y="24"/>
                    </a:lnTo>
                    <a:lnTo>
                      <a:pt x="55" y="39"/>
                    </a:lnTo>
                    <a:lnTo>
                      <a:pt x="65" y="55"/>
                    </a:lnTo>
                    <a:lnTo>
                      <a:pt x="56" y="61"/>
                    </a:lnTo>
                    <a:lnTo>
                      <a:pt x="46" y="45"/>
                    </a:lnTo>
                    <a:lnTo>
                      <a:pt x="34" y="31"/>
                    </a:lnTo>
                    <a:lnTo>
                      <a:pt x="20" y="19"/>
                    </a:lnTo>
                    <a:lnTo>
                      <a:pt x="0" y="9"/>
                    </a:lnTo>
                    <a:lnTo>
                      <a:pt x="6"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5" name="Freeform 1665"/>
              <p:cNvSpPr>
                <a:spLocks/>
              </p:cNvSpPr>
              <p:nvPr/>
            </p:nvSpPr>
            <p:spPr bwMode="auto">
              <a:xfrm>
                <a:off x="4852" y="1769"/>
                <a:ext cx="3" cy="6"/>
              </a:xfrm>
              <a:custGeom>
                <a:avLst/>
                <a:gdLst>
                  <a:gd name="T0" fmla="*/ 5 w 6"/>
                  <a:gd name="T1" fmla="*/ 0 h 10"/>
                  <a:gd name="T2" fmla="*/ 6 w 6"/>
                  <a:gd name="T3" fmla="*/ 0 h 10"/>
                  <a:gd name="T4" fmla="*/ 0 w 6"/>
                  <a:gd name="T5" fmla="*/ 9 h 10"/>
                  <a:gd name="T6" fmla="*/ 2 w 6"/>
                  <a:gd name="T7" fmla="*/ 10 h 10"/>
                  <a:gd name="T8" fmla="*/ 5 w 6"/>
                  <a:gd name="T9" fmla="*/ 0 h 10"/>
                </a:gdLst>
                <a:ahLst/>
                <a:cxnLst>
                  <a:cxn ang="0">
                    <a:pos x="T0" y="T1"/>
                  </a:cxn>
                  <a:cxn ang="0">
                    <a:pos x="T2" y="T3"/>
                  </a:cxn>
                  <a:cxn ang="0">
                    <a:pos x="T4" y="T5"/>
                  </a:cxn>
                  <a:cxn ang="0">
                    <a:pos x="T6" y="T7"/>
                  </a:cxn>
                  <a:cxn ang="0">
                    <a:pos x="T8" y="T9"/>
                  </a:cxn>
                </a:cxnLst>
                <a:rect l="0" t="0" r="r" b="b"/>
                <a:pathLst>
                  <a:path w="6" h="10">
                    <a:moveTo>
                      <a:pt x="5" y="0"/>
                    </a:moveTo>
                    <a:lnTo>
                      <a:pt x="6" y="0"/>
                    </a:lnTo>
                    <a:lnTo>
                      <a:pt x="0" y="9"/>
                    </a:lnTo>
                    <a:lnTo>
                      <a:pt x="2" y="10"/>
                    </a:lnTo>
                    <a:lnTo>
                      <a:pt x="5"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6" name="Freeform 1666"/>
              <p:cNvSpPr>
                <a:spLocks/>
              </p:cNvSpPr>
              <p:nvPr/>
            </p:nvSpPr>
            <p:spPr bwMode="auto">
              <a:xfrm>
                <a:off x="4880" y="1797"/>
                <a:ext cx="13" cy="28"/>
              </a:xfrm>
              <a:custGeom>
                <a:avLst/>
                <a:gdLst>
                  <a:gd name="T0" fmla="*/ 9 w 26"/>
                  <a:gd name="T1" fmla="*/ 0 h 56"/>
                  <a:gd name="T2" fmla="*/ 20 w 26"/>
                  <a:gd name="T3" fmla="*/ 29 h 56"/>
                  <a:gd name="T4" fmla="*/ 26 w 26"/>
                  <a:gd name="T5" fmla="*/ 55 h 56"/>
                  <a:gd name="T6" fmla="*/ 15 w 26"/>
                  <a:gd name="T7" fmla="*/ 56 h 56"/>
                  <a:gd name="T8" fmla="*/ 9 w 26"/>
                  <a:gd name="T9" fmla="*/ 30 h 56"/>
                  <a:gd name="T10" fmla="*/ 0 w 26"/>
                  <a:gd name="T11" fmla="*/ 6 h 56"/>
                  <a:gd name="T12" fmla="*/ 9 w 2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6" h="56">
                    <a:moveTo>
                      <a:pt x="9" y="0"/>
                    </a:moveTo>
                    <a:lnTo>
                      <a:pt x="20" y="29"/>
                    </a:lnTo>
                    <a:lnTo>
                      <a:pt x="26" y="55"/>
                    </a:lnTo>
                    <a:lnTo>
                      <a:pt x="15" y="56"/>
                    </a:lnTo>
                    <a:lnTo>
                      <a:pt x="9" y="30"/>
                    </a:lnTo>
                    <a:lnTo>
                      <a:pt x="0" y="6"/>
                    </a:lnTo>
                    <a:lnTo>
                      <a:pt x="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7" name="Freeform 1667"/>
              <p:cNvSpPr>
                <a:spLocks/>
              </p:cNvSpPr>
              <p:nvPr/>
            </p:nvSpPr>
            <p:spPr bwMode="auto">
              <a:xfrm>
                <a:off x="4880" y="1797"/>
                <a:ext cx="5" cy="3"/>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8" name="Freeform 1668"/>
              <p:cNvSpPr>
                <a:spLocks/>
              </p:cNvSpPr>
              <p:nvPr/>
            </p:nvSpPr>
            <p:spPr bwMode="auto">
              <a:xfrm>
                <a:off x="4888" y="1823"/>
                <a:ext cx="4" cy="4"/>
              </a:xfrm>
              <a:custGeom>
                <a:avLst/>
                <a:gdLst>
                  <a:gd name="T0" fmla="*/ 0 w 7"/>
                  <a:gd name="T1" fmla="*/ 0 h 7"/>
                  <a:gd name="T2" fmla="*/ 0 w 7"/>
                  <a:gd name="T3" fmla="*/ 0 h 7"/>
                  <a:gd name="T4" fmla="*/ 7 w 7"/>
                  <a:gd name="T5" fmla="*/ 7 h 7"/>
                  <a:gd name="T6" fmla="*/ 7 w 7"/>
                  <a:gd name="T7" fmla="*/ 7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0" y="0"/>
                    </a:lnTo>
                    <a:lnTo>
                      <a:pt x="7" y="7"/>
                    </a:lnTo>
                    <a:lnTo>
                      <a:pt x="7" y="7"/>
                    </a:lnTo>
                    <a:lnTo>
                      <a:pt x="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89" name="Freeform 1669"/>
              <p:cNvSpPr>
                <a:spLocks/>
              </p:cNvSpPr>
              <p:nvPr/>
            </p:nvSpPr>
            <p:spPr bwMode="auto">
              <a:xfrm>
                <a:off x="4888" y="1823"/>
                <a:ext cx="5" cy="7"/>
              </a:xfrm>
              <a:custGeom>
                <a:avLst/>
                <a:gdLst>
                  <a:gd name="T0" fmla="*/ 0 w 11"/>
                  <a:gd name="T1" fmla="*/ 4 h 13"/>
                  <a:gd name="T2" fmla="*/ 3 w 11"/>
                  <a:gd name="T3" fmla="*/ 13 h 13"/>
                  <a:gd name="T4" fmla="*/ 9 w 11"/>
                  <a:gd name="T5" fmla="*/ 7 h 13"/>
                  <a:gd name="T6" fmla="*/ 2 w 11"/>
                  <a:gd name="T7" fmla="*/ 0 h 13"/>
                  <a:gd name="T8" fmla="*/ 11 w 11"/>
                  <a:gd name="T9" fmla="*/ 3 h 13"/>
                  <a:gd name="T10" fmla="*/ 0 w 11"/>
                  <a:gd name="T11" fmla="*/ 4 h 13"/>
                </a:gdLst>
                <a:ahLst/>
                <a:cxnLst>
                  <a:cxn ang="0">
                    <a:pos x="T0" y="T1"/>
                  </a:cxn>
                  <a:cxn ang="0">
                    <a:pos x="T2" y="T3"/>
                  </a:cxn>
                  <a:cxn ang="0">
                    <a:pos x="T4" y="T5"/>
                  </a:cxn>
                  <a:cxn ang="0">
                    <a:pos x="T6" y="T7"/>
                  </a:cxn>
                  <a:cxn ang="0">
                    <a:pos x="T8" y="T9"/>
                  </a:cxn>
                  <a:cxn ang="0">
                    <a:pos x="T10" y="T11"/>
                  </a:cxn>
                </a:cxnLst>
                <a:rect l="0" t="0" r="r" b="b"/>
                <a:pathLst>
                  <a:path w="11" h="13">
                    <a:moveTo>
                      <a:pt x="0" y="4"/>
                    </a:moveTo>
                    <a:lnTo>
                      <a:pt x="3" y="13"/>
                    </a:lnTo>
                    <a:lnTo>
                      <a:pt x="9" y="7"/>
                    </a:lnTo>
                    <a:lnTo>
                      <a:pt x="2" y="0"/>
                    </a:lnTo>
                    <a:lnTo>
                      <a:pt x="11" y="3"/>
                    </a:lnTo>
                    <a:lnTo>
                      <a:pt x="0" y="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0" name="Oval 1670"/>
              <p:cNvSpPr>
                <a:spLocks noChangeArrowheads="1"/>
              </p:cNvSpPr>
              <p:nvPr/>
            </p:nvSpPr>
            <p:spPr bwMode="auto">
              <a:xfrm>
                <a:off x="4888" y="1822"/>
                <a:ext cx="6" cy="5"/>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1" name="Oval 1671"/>
              <p:cNvSpPr>
                <a:spLocks noChangeArrowheads="1"/>
              </p:cNvSpPr>
              <p:nvPr/>
            </p:nvSpPr>
            <p:spPr bwMode="auto">
              <a:xfrm>
                <a:off x="4694" y="1779"/>
                <a:ext cx="5" cy="5"/>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2" name="Freeform 1672"/>
              <p:cNvSpPr>
                <a:spLocks/>
              </p:cNvSpPr>
              <p:nvPr/>
            </p:nvSpPr>
            <p:spPr bwMode="auto">
              <a:xfrm>
                <a:off x="4683" y="1585"/>
                <a:ext cx="120" cy="10"/>
              </a:xfrm>
              <a:custGeom>
                <a:avLst/>
                <a:gdLst>
                  <a:gd name="T0" fmla="*/ 0 w 240"/>
                  <a:gd name="T1" fmla="*/ 10 h 21"/>
                  <a:gd name="T2" fmla="*/ 30 w 240"/>
                  <a:gd name="T3" fmla="*/ 10 h 21"/>
                  <a:gd name="T4" fmla="*/ 59 w 240"/>
                  <a:gd name="T5" fmla="*/ 7 h 21"/>
                  <a:gd name="T6" fmla="*/ 120 w 240"/>
                  <a:gd name="T7" fmla="*/ 3 h 21"/>
                  <a:gd name="T8" fmla="*/ 178 w 240"/>
                  <a:gd name="T9" fmla="*/ 0 h 21"/>
                  <a:gd name="T10" fmla="*/ 209 w 240"/>
                  <a:gd name="T11" fmla="*/ 1 h 21"/>
                  <a:gd name="T12" fmla="*/ 240 w 240"/>
                  <a:gd name="T13" fmla="*/ 6 h 21"/>
                  <a:gd name="T14" fmla="*/ 239 w 240"/>
                  <a:gd name="T15" fmla="*/ 16 h 21"/>
                  <a:gd name="T16" fmla="*/ 207 w 240"/>
                  <a:gd name="T17" fmla="*/ 12 h 21"/>
                  <a:gd name="T18" fmla="*/ 178 w 240"/>
                  <a:gd name="T19" fmla="*/ 10 h 21"/>
                  <a:gd name="T20" fmla="*/ 120 w 240"/>
                  <a:gd name="T21" fmla="*/ 13 h 21"/>
                  <a:gd name="T22" fmla="*/ 59 w 240"/>
                  <a:gd name="T23" fmla="*/ 18 h 21"/>
                  <a:gd name="T24" fmla="*/ 30 w 240"/>
                  <a:gd name="T25" fmla="*/ 21 h 21"/>
                  <a:gd name="T26" fmla="*/ 0 w 240"/>
                  <a:gd name="T27" fmla="*/ 21 h 21"/>
                  <a:gd name="T28" fmla="*/ 0 w 240"/>
                  <a:gd name="T2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0" h="21">
                    <a:moveTo>
                      <a:pt x="0" y="10"/>
                    </a:moveTo>
                    <a:lnTo>
                      <a:pt x="30" y="10"/>
                    </a:lnTo>
                    <a:lnTo>
                      <a:pt x="59" y="7"/>
                    </a:lnTo>
                    <a:lnTo>
                      <a:pt x="120" y="3"/>
                    </a:lnTo>
                    <a:lnTo>
                      <a:pt x="178" y="0"/>
                    </a:lnTo>
                    <a:lnTo>
                      <a:pt x="209" y="1"/>
                    </a:lnTo>
                    <a:lnTo>
                      <a:pt x="240" y="6"/>
                    </a:lnTo>
                    <a:lnTo>
                      <a:pt x="239" y="16"/>
                    </a:lnTo>
                    <a:lnTo>
                      <a:pt x="207" y="12"/>
                    </a:lnTo>
                    <a:lnTo>
                      <a:pt x="178" y="10"/>
                    </a:lnTo>
                    <a:lnTo>
                      <a:pt x="120" y="13"/>
                    </a:lnTo>
                    <a:lnTo>
                      <a:pt x="59" y="18"/>
                    </a:lnTo>
                    <a:lnTo>
                      <a:pt x="30" y="21"/>
                    </a:lnTo>
                    <a:lnTo>
                      <a:pt x="0" y="2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3" name="Freeform 1673"/>
              <p:cNvSpPr>
                <a:spLocks/>
              </p:cNvSpPr>
              <p:nvPr/>
            </p:nvSpPr>
            <p:spPr bwMode="auto">
              <a:xfrm>
                <a:off x="4802" y="1588"/>
                <a:ext cx="63" cy="22"/>
              </a:xfrm>
              <a:custGeom>
                <a:avLst/>
                <a:gdLst>
                  <a:gd name="T0" fmla="*/ 1 w 125"/>
                  <a:gd name="T1" fmla="*/ 0 h 43"/>
                  <a:gd name="T2" fmla="*/ 31 w 125"/>
                  <a:gd name="T3" fmla="*/ 7 h 43"/>
                  <a:gd name="T4" fmla="*/ 60 w 125"/>
                  <a:gd name="T5" fmla="*/ 19 h 43"/>
                  <a:gd name="T6" fmla="*/ 90 w 125"/>
                  <a:gd name="T7" fmla="*/ 28 h 43"/>
                  <a:gd name="T8" fmla="*/ 125 w 125"/>
                  <a:gd name="T9" fmla="*/ 33 h 43"/>
                  <a:gd name="T10" fmla="*/ 124 w 125"/>
                  <a:gd name="T11" fmla="*/ 43 h 43"/>
                  <a:gd name="T12" fmla="*/ 89 w 125"/>
                  <a:gd name="T13" fmla="*/ 39 h 43"/>
                  <a:gd name="T14" fmla="*/ 59 w 125"/>
                  <a:gd name="T15" fmla="*/ 30 h 43"/>
                  <a:gd name="T16" fmla="*/ 30 w 125"/>
                  <a:gd name="T17" fmla="*/ 18 h 43"/>
                  <a:gd name="T18" fmla="*/ 0 w 125"/>
                  <a:gd name="T19" fmla="*/ 10 h 43"/>
                  <a:gd name="T20" fmla="*/ 1 w 125"/>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43">
                    <a:moveTo>
                      <a:pt x="1" y="0"/>
                    </a:moveTo>
                    <a:lnTo>
                      <a:pt x="31" y="7"/>
                    </a:lnTo>
                    <a:lnTo>
                      <a:pt x="60" y="19"/>
                    </a:lnTo>
                    <a:lnTo>
                      <a:pt x="90" y="28"/>
                    </a:lnTo>
                    <a:lnTo>
                      <a:pt x="125" y="33"/>
                    </a:lnTo>
                    <a:lnTo>
                      <a:pt x="124" y="43"/>
                    </a:lnTo>
                    <a:lnTo>
                      <a:pt x="89" y="39"/>
                    </a:lnTo>
                    <a:lnTo>
                      <a:pt x="59" y="30"/>
                    </a:lnTo>
                    <a:lnTo>
                      <a:pt x="30" y="18"/>
                    </a:lnTo>
                    <a:lnTo>
                      <a:pt x="0" y="1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4" name="Freeform 1674"/>
              <p:cNvSpPr>
                <a:spLocks/>
              </p:cNvSpPr>
              <p:nvPr/>
            </p:nvSpPr>
            <p:spPr bwMode="auto">
              <a:xfrm>
                <a:off x="4802" y="1588"/>
                <a:ext cx="1" cy="5"/>
              </a:xfrm>
              <a:custGeom>
                <a:avLst/>
                <a:gdLst>
                  <a:gd name="T0" fmla="*/ 1 w 1"/>
                  <a:gd name="T1" fmla="*/ 0 h 10"/>
                  <a:gd name="T2" fmla="*/ 0 w 1"/>
                  <a:gd name="T3" fmla="*/ 10 h 10"/>
                  <a:gd name="T4" fmla="*/ 1 w 1"/>
                  <a:gd name="T5" fmla="*/ 0 h 10"/>
                </a:gdLst>
                <a:ahLst/>
                <a:cxnLst>
                  <a:cxn ang="0">
                    <a:pos x="T0" y="T1"/>
                  </a:cxn>
                  <a:cxn ang="0">
                    <a:pos x="T2" y="T3"/>
                  </a:cxn>
                  <a:cxn ang="0">
                    <a:pos x="T4" y="T5"/>
                  </a:cxn>
                </a:cxnLst>
                <a:rect l="0" t="0" r="r" b="b"/>
                <a:pathLst>
                  <a:path w="1" h="10">
                    <a:moveTo>
                      <a:pt x="1" y="0"/>
                    </a:moveTo>
                    <a:lnTo>
                      <a:pt x="0" y="1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5" name="Oval 1675"/>
              <p:cNvSpPr>
                <a:spLocks noChangeArrowheads="1"/>
              </p:cNvSpPr>
              <p:nvPr/>
            </p:nvSpPr>
            <p:spPr bwMode="auto">
              <a:xfrm>
                <a:off x="4863" y="1604"/>
                <a:ext cx="5" cy="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6" name="Oval 1676"/>
              <p:cNvSpPr>
                <a:spLocks noChangeArrowheads="1"/>
              </p:cNvSpPr>
              <p:nvPr/>
            </p:nvSpPr>
            <p:spPr bwMode="auto">
              <a:xfrm>
                <a:off x="4681" y="1590"/>
                <a:ext cx="5" cy="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7" name="Freeform 1677"/>
              <p:cNvSpPr>
                <a:spLocks/>
              </p:cNvSpPr>
              <p:nvPr/>
            </p:nvSpPr>
            <p:spPr bwMode="auto">
              <a:xfrm>
                <a:off x="4338" y="1503"/>
                <a:ext cx="184" cy="31"/>
              </a:xfrm>
              <a:custGeom>
                <a:avLst/>
                <a:gdLst>
                  <a:gd name="T0" fmla="*/ 0 w 366"/>
                  <a:gd name="T1" fmla="*/ 58 h 64"/>
                  <a:gd name="T2" fmla="*/ 45 w 366"/>
                  <a:gd name="T3" fmla="*/ 43 h 64"/>
                  <a:gd name="T4" fmla="*/ 89 w 366"/>
                  <a:gd name="T5" fmla="*/ 29 h 64"/>
                  <a:gd name="T6" fmla="*/ 111 w 366"/>
                  <a:gd name="T7" fmla="*/ 23 h 64"/>
                  <a:gd name="T8" fmla="*/ 134 w 366"/>
                  <a:gd name="T9" fmla="*/ 17 h 64"/>
                  <a:gd name="T10" fmla="*/ 157 w 366"/>
                  <a:gd name="T11" fmla="*/ 11 h 64"/>
                  <a:gd name="T12" fmla="*/ 179 w 366"/>
                  <a:gd name="T13" fmla="*/ 6 h 64"/>
                  <a:gd name="T14" fmla="*/ 202 w 366"/>
                  <a:gd name="T15" fmla="*/ 3 h 64"/>
                  <a:gd name="T16" fmla="*/ 224 w 366"/>
                  <a:gd name="T17" fmla="*/ 0 h 64"/>
                  <a:gd name="T18" fmla="*/ 247 w 366"/>
                  <a:gd name="T19" fmla="*/ 0 h 64"/>
                  <a:gd name="T20" fmla="*/ 270 w 366"/>
                  <a:gd name="T21" fmla="*/ 0 h 64"/>
                  <a:gd name="T22" fmla="*/ 292 w 366"/>
                  <a:gd name="T23" fmla="*/ 2 h 64"/>
                  <a:gd name="T24" fmla="*/ 304 w 366"/>
                  <a:gd name="T25" fmla="*/ 2 h 64"/>
                  <a:gd name="T26" fmla="*/ 317 w 366"/>
                  <a:gd name="T27" fmla="*/ 5 h 64"/>
                  <a:gd name="T28" fmla="*/ 341 w 366"/>
                  <a:gd name="T29" fmla="*/ 9 h 64"/>
                  <a:gd name="T30" fmla="*/ 353 w 366"/>
                  <a:gd name="T31" fmla="*/ 11 h 64"/>
                  <a:gd name="T32" fmla="*/ 366 w 366"/>
                  <a:gd name="T33" fmla="*/ 15 h 64"/>
                  <a:gd name="T34" fmla="*/ 363 w 366"/>
                  <a:gd name="T35" fmla="*/ 21 h 64"/>
                  <a:gd name="T36" fmla="*/ 351 w 366"/>
                  <a:gd name="T37" fmla="*/ 17 h 64"/>
                  <a:gd name="T38" fmla="*/ 341 w 366"/>
                  <a:gd name="T39" fmla="*/ 15 h 64"/>
                  <a:gd name="T40" fmla="*/ 317 w 366"/>
                  <a:gd name="T41" fmla="*/ 11 h 64"/>
                  <a:gd name="T42" fmla="*/ 304 w 366"/>
                  <a:gd name="T43" fmla="*/ 9 h 64"/>
                  <a:gd name="T44" fmla="*/ 292 w 366"/>
                  <a:gd name="T45" fmla="*/ 8 h 64"/>
                  <a:gd name="T46" fmla="*/ 270 w 366"/>
                  <a:gd name="T47" fmla="*/ 6 h 64"/>
                  <a:gd name="T48" fmla="*/ 247 w 366"/>
                  <a:gd name="T49" fmla="*/ 6 h 64"/>
                  <a:gd name="T50" fmla="*/ 224 w 366"/>
                  <a:gd name="T51" fmla="*/ 8 h 64"/>
                  <a:gd name="T52" fmla="*/ 202 w 366"/>
                  <a:gd name="T53" fmla="*/ 9 h 64"/>
                  <a:gd name="T54" fmla="*/ 179 w 366"/>
                  <a:gd name="T55" fmla="*/ 14 h 64"/>
                  <a:gd name="T56" fmla="*/ 157 w 366"/>
                  <a:gd name="T57" fmla="*/ 17 h 64"/>
                  <a:gd name="T58" fmla="*/ 135 w 366"/>
                  <a:gd name="T59" fmla="*/ 23 h 64"/>
                  <a:gd name="T60" fmla="*/ 113 w 366"/>
                  <a:gd name="T61" fmla="*/ 29 h 64"/>
                  <a:gd name="T62" fmla="*/ 92 w 366"/>
                  <a:gd name="T63" fmla="*/ 35 h 64"/>
                  <a:gd name="T64" fmla="*/ 46 w 366"/>
                  <a:gd name="T65" fmla="*/ 49 h 64"/>
                  <a:gd name="T66" fmla="*/ 1 w 366"/>
                  <a:gd name="T67" fmla="*/ 64 h 64"/>
                  <a:gd name="T68" fmla="*/ 0 w 366"/>
                  <a:gd name="T69"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64">
                    <a:moveTo>
                      <a:pt x="0" y="58"/>
                    </a:moveTo>
                    <a:lnTo>
                      <a:pt x="45" y="43"/>
                    </a:lnTo>
                    <a:lnTo>
                      <a:pt x="89" y="29"/>
                    </a:lnTo>
                    <a:lnTo>
                      <a:pt x="111" y="23"/>
                    </a:lnTo>
                    <a:lnTo>
                      <a:pt x="134" y="17"/>
                    </a:lnTo>
                    <a:lnTo>
                      <a:pt x="157" y="11"/>
                    </a:lnTo>
                    <a:lnTo>
                      <a:pt x="179" y="6"/>
                    </a:lnTo>
                    <a:lnTo>
                      <a:pt x="202" y="3"/>
                    </a:lnTo>
                    <a:lnTo>
                      <a:pt x="224" y="0"/>
                    </a:lnTo>
                    <a:lnTo>
                      <a:pt x="247" y="0"/>
                    </a:lnTo>
                    <a:lnTo>
                      <a:pt x="270" y="0"/>
                    </a:lnTo>
                    <a:lnTo>
                      <a:pt x="292" y="2"/>
                    </a:lnTo>
                    <a:lnTo>
                      <a:pt x="304" y="2"/>
                    </a:lnTo>
                    <a:lnTo>
                      <a:pt x="317" y="5"/>
                    </a:lnTo>
                    <a:lnTo>
                      <a:pt x="341" y="9"/>
                    </a:lnTo>
                    <a:lnTo>
                      <a:pt x="353" y="11"/>
                    </a:lnTo>
                    <a:lnTo>
                      <a:pt x="366" y="15"/>
                    </a:lnTo>
                    <a:lnTo>
                      <a:pt x="363" y="21"/>
                    </a:lnTo>
                    <a:lnTo>
                      <a:pt x="351" y="17"/>
                    </a:lnTo>
                    <a:lnTo>
                      <a:pt x="341" y="15"/>
                    </a:lnTo>
                    <a:lnTo>
                      <a:pt x="317" y="11"/>
                    </a:lnTo>
                    <a:lnTo>
                      <a:pt x="304" y="9"/>
                    </a:lnTo>
                    <a:lnTo>
                      <a:pt x="292" y="8"/>
                    </a:lnTo>
                    <a:lnTo>
                      <a:pt x="270" y="6"/>
                    </a:lnTo>
                    <a:lnTo>
                      <a:pt x="247" y="6"/>
                    </a:lnTo>
                    <a:lnTo>
                      <a:pt x="224" y="8"/>
                    </a:lnTo>
                    <a:lnTo>
                      <a:pt x="202" y="9"/>
                    </a:lnTo>
                    <a:lnTo>
                      <a:pt x="179" y="14"/>
                    </a:lnTo>
                    <a:lnTo>
                      <a:pt x="157" y="17"/>
                    </a:lnTo>
                    <a:lnTo>
                      <a:pt x="135" y="23"/>
                    </a:lnTo>
                    <a:lnTo>
                      <a:pt x="113" y="29"/>
                    </a:lnTo>
                    <a:lnTo>
                      <a:pt x="92" y="35"/>
                    </a:lnTo>
                    <a:lnTo>
                      <a:pt x="46" y="49"/>
                    </a:lnTo>
                    <a:lnTo>
                      <a:pt x="1" y="64"/>
                    </a:ln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8" name="Freeform 1678"/>
              <p:cNvSpPr>
                <a:spLocks/>
              </p:cNvSpPr>
              <p:nvPr/>
            </p:nvSpPr>
            <p:spPr bwMode="auto">
              <a:xfrm>
                <a:off x="4520" y="1510"/>
                <a:ext cx="38" cy="21"/>
              </a:xfrm>
              <a:custGeom>
                <a:avLst/>
                <a:gdLst>
                  <a:gd name="T0" fmla="*/ 3 w 76"/>
                  <a:gd name="T1" fmla="*/ 0 h 41"/>
                  <a:gd name="T2" fmla="*/ 9 w 76"/>
                  <a:gd name="T3" fmla="*/ 2 h 41"/>
                  <a:gd name="T4" fmla="*/ 18 w 76"/>
                  <a:gd name="T5" fmla="*/ 6 h 41"/>
                  <a:gd name="T6" fmla="*/ 40 w 76"/>
                  <a:gd name="T7" fmla="*/ 17 h 41"/>
                  <a:gd name="T8" fmla="*/ 76 w 76"/>
                  <a:gd name="T9" fmla="*/ 35 h 41"/>
                  <a:gd name="T10" fmla="*/ 73 w 76"/>
                  <a:gd name="T11" fmla="*/ 41 h 41"/>
                  <a:gd name="T12" fmla="*/ 37 w 76"/>
                  <a:gd name="T13" fmla="*/ 21 h 41"/>
                  <a:gd name="T14" fmla="*/ 15 w 76"/>
                  <a:gd name="T15" fmla="*/ 12 h 41"/>
                  <a:gd name="T16" fmla="*/ 8 w 76"/>
                  <a:gd name="T17" fmla="*/ 8 h 41"/>
                  <a:gd name="T18" fmla="*/ 0 w 76"/>
                  <a:gd name="T19" fmla="*/ 6 h 41"/>
                  <a:gd name="T20" fmla="*/ 3 w 76"/>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41">
                    <a:moveTo>
                      <a:pt x="3" y="0"/>
                    </a:moveTo>
                    <a:lnTo>
                      <a:pt x="9" y="2"/>
                    </a:lnTo>
                    <a:lnTo>
                      <a:pt x="18" y="6"/>
                    </a:lnTo>
                    <a:lnTo>
                      <a:pt x="40" y="17"/>
                    </a:lnTo>
                    <a:lnTo>
                      <a:pt x="76" y="35"/>
                    </a:lnTo>
                    <a:lnTo>
                      <a:pt x="73" y="41"/>
                    </a:lnTo>
                    <a:lnTo>
                      <a:pt x="37" y="21"/>
                    </a:lnTo>
                    <a:lnTo>
                      <a:pt x="15" y="12"/>
                    </a:lnTo>
                    <a:lnTo>
                      <a:pt x="8" y="8"/>
                    </a:ln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799" name="Freeform 1679"/>
              <p:cNvSpPr>
                <a:spLocks/>
              </p:cNvSpPr>
              <p:nvPr/>
            </p:nvSpPr>
            <p:spPr bwMode="auto">
              <a:xfrm>
                <a:off x="4520" y="1510"/>
                <a:ext cx="2" cy="3"/>
              </a:xfrm>
              <a:custGeom>
                <a:avLst/>
                <a:gdLst>
                  <a:gd name="T0" fmla="*/ 3 w 3"/>
                  <a:gd name="T1" fmla="*/ 0 h 6"/>
                  <a:gd name="T2" fmla="*/ 0 w 3"/>
                  <a:gd name="T3" fmla="*/ 6 h 6"/>
                  <a:gd name="T4" fmla="*/ 3 w 3"/>
                  <a:gd name="T5" fmla="*/ 0 h 6"/>
                </a:gdLst>
                <a:ahLst/>
                <a:cxnLst>
                  <a:cxn ang="0">
                    <a:pos x="T0" y="T1"/>
                  </a:cxn>
                  <a:cxn ang="0">
                    <a:pos x="T2" y="T3"/>
                  </a:cxn>
                  <a:cxn ang="0">
                    <a:pos x="T4" y="T5"/>
                  </a:cxn>
                </a:cxnLst>
                <a:rect l="0" t="0" r="r" b="b"/>
                <a:pathLst>
                  <a:path w="3" h="6">
                    <a:moveTo>
                      <a:pt x="3" y="0"/>
                    </a:moveTo>
                    <a:lnTo>
                      <a:pt x="0"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00" name="Freeform 1680"/>
              <p:cNvSpPr>
                <a:spLocks/>
              </p:cNvSpPr>
              <p:nvPr/>
            </p:nvSpPr>
            <p:spPr bwMode="auto">
              <a:xfrm>
                <a:off x="4556" y="1528"/>
                <a:ext cx="26" cy="22"/>
              </a:xfrm>
              <a:custGeom>
                <a:avLst/>
                <a:gdLst>
                  <a:gd name="T0" fmla="*/ 5 w 53"/>
                  <a:gd name="T1" fmla="*/ 0 h 45"/>
                  <a:gd name="T2" fmla="*/ 18 w 53"/>
                  <a:gd name="T3" fmla="*/ 9 h 45"/>
                  <a:gd name="T4" fmla="*/ 30 w 53"/>
                  <a:gd name="T5" fmla="*/ 20 h 45"/>
                  <a:gd name="T6" fmla="*/ 41 w 53"/>
                  <a:gd name="T7" fmla="*/ 30 h 45"/>
                  <a:gd name="T8" fmla="*/ 53 w 53"/>
                  <a:gd name="T9" fmla="*/ 41 h 45"/>
                  <a:gd name="T10" fmla="*/ 49 w 53"/>
                  <a:gd name="T11" fmla="*/ 45 h 45"/>
                  <a:gd name="T12" fmla="*/ 38 w 53"/>
                  <a:gd name="T13" fmla="*/ 35 h 45"/>
                  <a:gd name="T14" fmla="*/ 26 w 53"/>
                  <a:gd name="T15" fmla="*/ 24 h 45"/>
                  <a:gd name="T16" fmla="*/ 14 w 53"/>
                  <a:gd name="T17" fmla="*/ 15 h 45"/>
                  <a:gd name="T18" fmla="*/ 0 w 53"/>
                  <a:gd name="T19" fmla="*/ 6 h 45"/>
                  <a:gd name="T20" fmla="*/ 5 w 53"/>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45">
                    <a:moveTo>
                      <a:pt x="5" y="0"/>
                    </a:moveTo>
                    <a:lnTo>
                      <a:pt x="18" y="9"/>
                    </a:lnTo>
                    <a:lnTo>
                      <a:pt x="30" y="20"/>
                    </a:lnTo>
                    <a:lnTo>
                      <a:pt x="41" y="30"/>
                    </a:lnTo>
                    <a:lnTo>
                      <a:pt x="53" y="41"/>
                    </a:lnTo>
                    <a:lnTo>
                      <a:pt x="49" y="45"/>
                    </a:lnTo>
                    <a:lnTo>
                      <a:pt x="38" y="35"/>
                    </a:lnTo>
                    <a:lnTo>
                      <a:pt x="26" y="24"/>
                    </a:lnTo>
                    <a:lnTo>
                      <a:pt x="14" y="15"/>
                    </a:lnTo>
                    <a:lnTo>
                      <a:pt x="0"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01" name="Freeform 1681"/>
              <p:cNvSpPr>
                <a:spLocks/>
              </p:cNvSpPr>
              <p:nvPr/>
            </p:nvSpPr>
            <p:spPr bwMode="auto">
              <a:xfrm>
                <a:off x="4556" y="1528"/>
                <a:ext cx="2" cy="3"/>
              </a:xfrm>
              <a:custGeom>
                <a:avLst/>
                <a:gdLst>
                  <a:gd name="T0" fmla="*/ 5 w 5"/>
                  <a:gd name="T1" fmla="*/ 0 h 6"/>
                  <a:gd name="T2" fmla="*/ 0 w 5"/>
                  <a:gd name="T3" fmla="*/ 6 h 6"/>
                  <a:gd name="T4" fmla="*/ 2 w 5"/>
                  <a:gd name="T5" fmla="*/ 6 h 6"/>
                  <a:gd name="T6" fmla="*/ 5 w 5"/>
                  <a:gd name="T7" fmla="*/ 0 h 6"/>
                </a:gdLst>
                <a:ahLst/>
                <a:cxnLst>
                  <a:cxn ang="0">
                    <a:pos x="T0" y="T1"/>
                  </a:cxn>
                  <a:cxn ang="0">
                    <a:pos x="T2" y="T3"/>
                  </a:cxn>
                  <a:cxn ang="0">
                    <a:pos x="T4" y="T5"/>
                  </a:cxn>
                  <a:cxn ang="0">
                    <a:pos x="T6" y="T7"/>
                  </a:cxn>
                </a:cxnLst>
                <a:rect l="0" t="0" r="r" b="b"/>
                <a:pathLst>
                  <a:path w="5" h="6">
                    <a:moveTo>
                      <a:pt x="5" y="0"/>
                    </a:moveTo>
                    <a:lnTo>
                      <a:pt x="0" y="6"/>
                    </a:lnTo>
                    <a:lnTo>
                      <a:pt x="2"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02" name="Oval 1682"/>
              <p:cNvSpPr>
                <a:spLocks noChangeArrowheads="1"/>
              </p:cNvSpPr>
              <p:nvPr/>
            </p:nvSpPr>
            <p:spPr bwMode="auto">
              <a:xfrm>
                <a:off x="4580" y="1547"/>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03" name="Oval 1683"/>
              <p:cNvSpPr>
                <a:spLocks noChangeArrowheads="1"/>
              </p:cNvSpPr>
              <p:nvPr/>
            </p:nvSpPr>
            <p:spPr bwMode="auto">
              <a:xfrm>
                <a:off x="4338" y="1531"/>
                <a:ext cx="3" cy="4"/>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04" name="Freeform 1684"/>
              <p:cNvSpPr>
                <a:spLocks/>
              </p:cNvSpPr>
              <p:nvPr/>
            </p:nvSpPr>
            <p:spPr bwMode="auto">
              <a:xfrm>
                <a:off x="4239" y="1548"/>
                <a:ext cx="27" cy="69"/>
              </a:xfrm>
              <a:custGeom>
                <a:avLst/>
                <a:gdLst>
                  <a:gd name="T0" fmla="*/ 35 w 55"/>
                  <a:gd name="T1" fmla="*/ 1 h 138"/>
                  <a:gd name="T2" fmla="*/ 32 w 55"/>
                  <a:gd name="T3" fmla="*/ 3 h 138"/>
                  <a:gd name="T4" fmla="*/ 29 w 55"/>
                  <a:gd name="T5" fmla="*/ 6 h 138"/>
                  <a:gd name="T6" fmla="*/ 26 w 55"/>
                  <a:gd name="T7" fmla="*/ 13 h 138"/>
                  <a:gd name="T8" fmla="*/ 21 w 55"/>
                  <a:gd name="T9" fmla="*/ 21 h 138"/>
                  <a:gd name="T10" fmla="*/ 18 w 55"/>
                  <a:gd name="T11" fmla="*/ 30 h 138"/>
                  <a:gd name="T12" fmla="*/ 14 w 55"/>
                  <a:gd name="T13" fmla="*/ 40 h 138"/>
                  <a:gd name="T14" fmla="*/ 8 w 55"/>
                  <a:gd name="T15" fmla="*/ 63 h 138"/>
                  <a:gd name="T16" fmla="*/ 5 w 55"/>
                  <a:gd name="T17" fmla="*/ 75 h 138"/>
                  <a:gd name="T18" fmla="*/ 2 w 55"/>
                  <a:gd name="T19" fmla="*/ 86 h 138"/>
                  <a:gd name="T20" fmla="*/ 0 w 55"/>
                  <a:gd name="T21" fmla="*/ 98 h 138"/>
                  <a:gd name="T22" fmla="*/ 0 w 55"/>
                  <a:gd name="T23" fmla="*/ 108 h 138"/>
                  <a:gd name="T24" fmla="*/ 0 w 55"/>
                  <a:gd name="T25" fmla="*/ 117 h 138"/>
                  <a:gd name="T26" fmla="*/ 0 w 55"/>
                  <a:gd name="T27" fmla="*/ 120 h 138"/>
                  <a:gd name="T28" fmla="*/ 0 w 55"/>
                  <a:gd name="T29" fmla="*/ 125 h 138"/>
                  <a:gd name="T30" fmla="*/ 2 w 55"/>
                  <a:gd name="T31" fmla="*/ 128 h 138"/>
                  <a:gd name="T32" fmla="*/ 3 w 55"/>
                  <a:gd name="T33" fmla="*/ 131 h 138"/>
                  <a:gd name="T34" fmla="*/ 5 w 55"/>
                  <a:gd name="T35" fmla="*/ 132 h 138"/>
                  <a:gd name="T36" fmla="*/ 6 w 55"/>
                  <a:gd name="T37" fmla="*/ 134 h 138"/>
                  <a:gd name="T38" fmla="*/ 9 w 55"/>
                  <a:gd name="T39" fmla="*/ 137 h 138"/>
                  <a:gd name="T40" fmla="*/ 12 w 55"/>
                  <a:gd name="T41" fmla="*/ 137 h 138"/>
                  <a:gd name="T42" fmla="*/ 18 w 55"/>
                  <a:gd name="T43" fmla="*/ 138 h 138"/>
                  <a:gd name="T44" fmla="*/ 23 w 55"/>
                  <a:gd name="T45" fmla="*/ 138 h 138"/>
                  <a:gd name="T46" fmla="*/ 29 w 55"/>
                  <a:gd name="T47" fmla="*/ 137 h 138"/>
                  <a:gd name="T48" fmla="*/ 32 w 55"/>
                  <a:gd name="T49" fmla="*/ 135 h 138"/>
                  <a:gd name="T50" fmla="*/ 34 w 55"/>
                  <a:gd name="T51" fmla="*/ 134 h 138"/>
                  <a:gd name="T52" fmla="*/ 38 w 55"/>
                  <a:gd name="T53" fmla="*/ 129 h 138"/>
                  <a:gd name="T54" fmla="*/ 41 w 55"/>
                  <a:gd name="T55" fmla="*/ 123 h 138"/>
                  <a:gd name="T56" fmla="*/ 44 w 55"/>
                  <a:gd name="T57" fmla="*/ 117 h 138"/>
                  <a:gd name="T58" fmla="*/ 49 w 55"/>
                  <a:gd name="T59" fmla="*/ 99 h 138"/>
                  <a:gd name="T60" fmla="*/ 52 w 55"/>
                  <a:gd name="T61" fmla="*/ 90 h 138"/>
                  <a:gd name="T62" fmla="*/ 53 w 55"/>
                  <a:gd name="T63" fmla="*/ 81 h 138"/>
                  <a:gd name="T64" fmla="*/ 55 w 55"/>
                  <a:gd name="T65" fmla="*/ 63 h 138"/>
                  <a:gd name="T66" fmla="*/ 53 w 55"/>
                  <a:gd name="T67" fmla="*/ 43 h 138"/>
                  <a:gd name="T68" fmla="*/ 52 w 55"/>
                  <a:gd name="T69" fmla="*/ 30 h 138"/>
                  <a:gd name="T70" fmla="*/ 49 w 55"/>
                  <a:gd name="T71" fmla="*/ 15 h 138"/>
                  <a:gd name="T72" fmla="*/ 47 w 55"/>
                  <a:gd name="T73" fmla="*/ 12 h 138"/>
                  <a:gd name="T74" fmla="*/ 46 w 55"/>
                  <a:gd name="T75" fmla="*/ 9 h 138"/>
                  <a:gd name="T76" fmla="*/ 44 w 55"/>
                  <a:gd name="T77" fmla="*/ 4 h 138"/>
                  <a:gd name="T78" fmla="*/ 41 w 55"/>
                  <a:gd name="T79" fmla="*/ 3 h 138"/>
                  <a:gd name="T80" fmla="*/ 40 w 55"/>
                  <a:gd name="T81" fmla="*/ 1 h 138"/>
                  <a:gd name="T82" fmla="*/ 38 w 55"/>
                  <a:gd name="T83" fmla="*/ 0 h 138"/>
                  <a:gd name="T84" fmla="*/ 35 w 55"/>
                  <a:gd name="T85"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38">
                    <a:moveTo>
                      <a:pt x="35" y="1"/>
                    </a:moveTo>
                    <a:lnTo>
                      <a:pt x="32" y="3"/>
                    </a:lnTo>
                    <a:lnTo>
                      <a:pt x="29" y="6"/>
                    </a:lnTo>
                    <a:lnTo>
                      <a:pt x="26" y="13"/>
                    </a:lnTo>
                    <a:lnTo>
                      <a:pt x="21" y="21"/>
                    </a:lnTo>
                    <a:lnTo>
                      <a:pt x="18" y="30"/>
                    </a:lnTo>
                    <a:lnTo>
                      <a:pt x="14" y="40"/>
                    </a:lnTo>
                    <a:lnTo>
                      <a:pt x="8" y="63"/>
                    </a:lnTo>
                    <a:lnTo>
                      <a:pt x="5" y="75"/>
                    </a:lnTo>
                    <a:lnTo>
                      <a:pt x="2" y="86"/>
                    </a:lnTo>
                    <a:lnTo>
                      <a:pt x="0" y="98"/>
                    </a:lnTo>
                    <a:lnTo>
                      <a:pt x="0" y="108"/>
                    </a:lnTo>
                    <a:lnTo>
                      <a:pt x="0" y="117"/>
                    </a:lnTo>
                    <a:lnTo>
                      <a:pt x="0" y="120"/>
                    </a:lnTo>
                    <a:lnTo>
                      <a:pt x="0" y="125"/>
                    </a:lnTo>
                    <a:lnTo>
                      <a:pt x="2" y="128"/>
                    </a:lnTo>
                    <a:lnTo>
                      <a:pt x="3" y="131"/>
                    </a:lnTo>
                    <a:lnTo>
                      <a:pt x="5" y="132"/>
                    </a:lnTo>
                    <a:lnTo>
                      <a:pt x="6" y="134"/>
                    </a:lnTo>
                    <a:lnTo>
                      <a:pt x="9" y="137"/>
                    </a:lnTo>
                    <a:lnTo>
                      <a:pt x="12" y="137"/>
                    </a:lnTo>
                    <a:lnTo>
                      <a:pt x="18" y="138"/>
                    </a:lnTo>
                    <a:lnTo>
                      <a:pt x="23" y="138"/>
                    </a:lnTo>
                    <a:lnTo>
                      <a:pt x="29" y="137"/>
                    </a:lnTo>
                    <a:lnTo>
                      <a:pt x="32" y="135"/>
                    </a:lnTo>
                    <a:lnTo>
                      <a:pt x="34" y="134"/>
                    </a:lnTo>
                    <a:lnTo>
                      <a:pt x="38" y="129"/>
                    </a:lnTo>
                    <a:lnTo>
                      <a:pt x="41" y="123"/>
                    </a:lnTo>
                    <a:lnTo>
                      <a:pt x="44" y="117"/>
                    </a:lnTo>
                    <a:lnTo>
                      <a:pt x="49" y="99"/>
                    </a:lnTo>
                    <a:lnTo>
                      <a:pt x="52" y="90"/>
                    </a:lnTo>
                    <a:lnTo>
                      <a:pt x="53" y="81"/>
                    </a:lnTo>
                    <a:lnTo>
                      <a:pt x="55" y="63"/>
                    </a:lnTo>
                    <a:lnTo>
                      <a:pt x="53" y="43"/>
                    </a:lnTo>
                    <a:lnTo>
                      <a:pt x="52" y="30"/>
                    </a:lnTo>
                    <a:lnTo>
                      <a:pt x="49" y="15"/>
                    </a:lnTo>
                    <a:lnTo>
                      <a:pt x="47" y="12"/>
                    </a:lnTo>
                    <a:lnTo>
                      <a:pt x="46" y="9"/>
                    </a:lnTo>
                    <a:lnTo>
                      <a:pt x="44" y="4"/>
                    </a:lnTo>
                    <a:lnTo>
                      <a:pt x="41" y="3"/>
                    </a:lnTo>
                    <a:lnTo>
                      <a:pt x="40" y="1"/>
                    </a:lnTo>
                    <a:lnTo>
                      <a:pt x="38" y="0"/>
                    </a:lnTo>
                    <a:lnTo>
                      <a:pt x="3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05" name="Freeform 1685"/>
              <p:cNvSpPr>
                <a:spLocks/>
              </p:cNvSpPr>
              <p:nvPr/>
            </p:nvSpPr>
            <p:spPr bwMode="auto">
              <a:xfrm>
                <a:off x="4239" y="1548"/>
                <a:ext cx="27" cy="69"/>
              </a:xfrm>
              <a:custGeom>
                <a:avLst/>
                <a:gdLst>
                  <a:gd name="T0" fmla="*/ 35 w 55"/>
                  <a:gd name="T1" fmla="*/ 1 h 138"/>
                  <a:gd name="T2" fmla="*/ 32 w 55"/>
                  <a:gd name="T3" fmla="*/ 3 h 138"/>
                  <a:gd name="T4" fmla="*/ 29 w 55"/>
                  <a:gd name="T5" fmla="*/ 6 h 138"/>
                  <a:gd name="T6" fmla="*/ 26 w 55"/>
                  <a:gd name="T7" fmla="*/ 13 h 138"/>
                  <a:gd name="T8" fmla="*/ 21 w 55"/>
                  <a:gd name="T9" fmla="*/ 21 h 138"/>
                  <a:gd name="T10" fmla="*/ 18 w 55"/>
                  <a:gd name="T11" fmla="*/ 30 h 138"/>
                  <a:gd name="T12" fmla="*/ 14 w 55"/>
                  <a:gd name="T13" fmla="*/ 40 h 138"/>
                  <a:gd name="T14" fmla="*/ 8 w 55"/>
                  <a:gd name="T15" fmla="*/ 63 h 138"/>
                  <a:gd name="T16" fmla="*/ 5 w 55"/>
                  <a:gd name="T17" fmla="*/ 75 h 138"/>
                  <a:gd name="T18" fmla="*/ 2 w 55"/>
                  <a:gd name="T19" fmla="*/ 86 h 138"/>
                  <a:gd name="T20" fmla="*/ 0 w 55"/>
                  <a:gd name="T21" fmla="*/ 98 h 138"/>
                  <a:gd name="T22" fmla="*/ 0 w 55"/>
                  <a:gd name="T23" fmla="*/ 108 h 138"/>
                  <a:gd name="T24" fmla="*/ 0 w 55"/>
                  <a:gd name="T25" fmla="*/ 117 h 138"/>
                  <a:gd name="T26" fmla="*/ 0 w 55"/>
                  <a:gd name="T27" fmla="*/ 120 h 138"/>
                  <a:gd name="T28" fmla="*/ 0 w 55"/>
                  <a:gd name="T29" fmla="*/ 125 h 138"/>
                  <a:gd name="T30" fmla="*/ 2 w 55"/>
                  <a:gd name="T31" fmla="*/ 128 h 138"/>
                  <a:gd name="T32" fmla="*/ 3 w 55"/>
                  <a:gd name="T33" fmla="*/ 131 h 138"/>
                  <a:gd name="T34" fmla="*/ 5 w 55"/>
                  <a:gd name="T35" fmla="*/ 132 h 138"/>
                  <a:gd name="T36" fmla="*/ 6 w 55"/>
                  <a:gd name="T37" fmla="*/ 134 h 138"/>
                  <a:gd name="T38" fmla="*/ 9 w 55"/>
                  <a:gd name="T39" fmla="*/ 137 h 138"/>
                  <a:gd name="T40" fmla="*/ 12 w 55"/>
                  <a:gd name="T41" fmla="*/ 137 h 138"/>
                  <a:gd name="T42" fmla="*/ 18 w 55"/>
                  <a:gd name="T43" fmla="*/ 138 h 138"/>
                  <a:gd name="T44" fmla="*/ 23 w 55"/>
                  <a:gd name="T45" fmla="*/ 138 h 138"/>
                  <a:gd name="T46" fmla="*/ 29 w 55"/>
                  <a:gd name="T47" fmla="*/ 137 h 138"/>
                  <a:gd name="T48" fmla="*/ 32 w 55"/>
                  <a:gd name="T49" fmla="*/ 135 h 138"/>
                  <a:gd name="T50" fmla="*/ 34 w 55"/>
                  <a:gd name="T51" fmla="*/ 134 h 138"/>
                  <a:gd name="T52" fmla="*/ 38 w 55"/>
                  <a:gd name="T53" fmla="*/ 129 h 138"/>
                  <a:gd name="T54" fmla="*/ 41 w 55"/>
                  <a:gd name="T55" fmla="*/ 123 h 138"/>
                  <a:gd name="T56" fmla="*/ 44 w 55"/>
                  <a:gd name="T57" fmla="*/ 117 h 138"/>
                  <a:gd name="T58" fmla="*/ 49 w 55"/>
                  <a:gd name="T59" fmla="*/ 99 h 138"/>
                  <a:gd name="T60" fmla="*/ 52 w 55"/>
                  <a:gd name="T61" fmla="*/ 90 h 138"/>
                  <a:gd name="T62" fmla="*/ 53 w 55"/>
                  <a:gd name="T63" fmla="*/ 81 h 138"/>
                  <a:gd name="T64" fmla="*/ 55 w 55"/>
                  <a:gd name="T65" fmla="*/ 63 h 138"/>
                  <a:gd name="T66" fmla="*/ 53 w 55"/>
                  <a:gd name="T67" fmla="*/ 43 h 138"/>
                  <a:gd name="T68" fmla="*/ 52 w 55"/>
                  <a:gd name="T69" fmla="*/ 30 h 138"/>
                  <a:gd name="T70" fmla="*/ 49 w 55"/>
                  <a:gd name="T71" fmla="*/ 15 h 138"/>
                  <a:gd name="T72" fmla="*/ 47 w 55"/>
                  <a:gd name="T73" fmla="*/ 12 h 138"/>
                  <a:gd name="T74" fmla="*/ 46 w 55"/>
                  <a:gd name="T75" fmla="*/ 9 h 138"/>
                  <a:gd name="T76" fmla="*/ 44 w 55"/>
                  <a:gd name="T77" fmla="*/ 4 h 138"/>
                  <a:gd name="T78" fmla="*/ 41 w 55"/>
                  <a:gd name="T79" fmla="*/ 3 h 138"/>
                  <a:gd name="T80" fmla="*/ 40 w 55"/>
                  <a:gd name="T81" fmla="*/ 1 h 138"/>
                  <a:gd name="T82" fmla="*/ 38 w 55"/>
                  <a:gd name="T83" fmla="*/ 0 h 138"/>
                  <a:gd name="T84" fmla="*/ 35 w 55"/>
                  <a:gd name="T85"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38">
                    <a:moveTo>
                      <a:pt x="35" y="1"/>
                    </a:moveTo>
                    <a:lnTo>
                      <a:pt x="32" y="3"/>
                    </a:lnTo>
                    <a:lnTo>
                      <a:pt x="29" y="6"/>
                    </a:lnTo>
                    <a:lnTo>
                      <a:pt x="26" y="13"/>
                    </a:lnTo>
                    <a:lnTo>
                      <a:pt x="21" y="21"/>
                    </a:lnTo>
                    <a:lnTo>
                      <a:pt x="18" y="30"/>
                    </a:lnTo>
                    <a:lnTo>
                      <a:pt x="14" y="40"/>
                    </a:lnTo>
                    <a:lnTo>
                      <a:pt x="8" y="63"/>
                    </a:lnTo>
                    <a:lnTo>
                      <a:pt x="5" y="75"/>
                    </a:lnTo>
                    <a:lnTo>
                      <a:pt x="2" y="86"/>
                    </a:lnTo>
                    <a:lnTo>
                      <a:pt x="0" y="98"/>
                    </a:lnTo>
                    <a:lnTo>
                      <a:pt x="0" y="108"/>
                    </a:lnTo>
                    <a:lnTo>
                      <a:pt x="0" y="117"/>
                    </a:lnTo>
                    <a:lnTo>
                      <a:pt x="0" y="120"/>
                    </a:lnTo>
                    <a:lnTo>
                      <a:pt x="0" y="125"/>
                    </a:lnTo>
                    <a:lnTo>
                      <a:pt x="2" y="128"/>
                    </a:lnTo>
                    <a:lnTo>
                      <a:pt x="3" y="131"/>
                    </a:lnTo>
                    <a:lnTo>
                      <a:pt x="5" y="132"/>
                    </a:lnTo>
                    <a:lnTo>
                      <a:pt x="6" y="134"/>
                    </a:lnTo>
                    <a:lnTo>
                      <a:pt x="9" y="137"/>
                    </a:lnTo>
                    <a:lnTo>
                      <a:pt x="12" y="137"/>
                    </a:lnTo>
                    <a:lnTo>
                      <a:pt x="18" y="138"/>
                    </a:lnTo>
                    <a:lnTo>
                      <a:pt x="23" y="138"/>
                    </a:lnTo>
                    <a:lnTo>
                      <a:pt x="29" y="137"/>
                    </a:lnTo>
                    <a:lnTo>
                      <a:pt x="32" y="135"/>
                    </a:lnTo>
                    <a:lnTo>
                      <a:pt x="34" y="134"/>
                    </a:lnTo>
                    <a:lnTo>
                      <a:pt x="38" y="129"/>
                    </a:lnTo>
                    <a:lnTo>
                      <a:pt x="41" y="123"/>
                    </a:lnTo>
                    <a:lnTo>
                      <a:pt x="44" y="117"/>
                    </a:lnTo>
                    <a:lnTo>
                      <a:pt x="49" y="99"/>
                    </a:lnTo>
                    <a:lnTo>
                      <a:pt x="52" y="90"/>
                    </a:lnTo>
                    <a:lnTo>
                      <a:pt x="53" y="81"/>
                    </a:lnTo>
                    <a:lnTo>
                      <a:pt x="55" y="63"/>
                    </a:lnTo>
                    <a:lnTo>
                      <a:pt x="53" y="43"/>
                    </a:lnTo>
                    <a:lnTo>
                      <a:pt x="52" y="30"/>
                    </a:lnTo>
                    <a:lnTo>
                      <a:pt x="49" y="15"/>
                    </a:lnTo>
                    <a:lnTo>
                      <a:pt x="47" y="12"/>
                    </a:lnTo>
                    <a:lnTo>
                      <a:pt x="46" y="9"/>
                    </a:lnTo>
                    <a:lnTo>
                      <a:pt x="44" y="4"/>
                    </a:lnTo>
                    <a:lnTo>
                      <a:pt x="41" y="3"/>
                    </a:lnTo>
                    <a:lnTo>
                      <a:pt x="40" y="1"/>
                    </a:lnTo>
                    <a:lnTo>
                      <a:pt x="38" y="0"/>
                    </a:lnTo>
                    <a:lnTo>
                      <a:pt x="35"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90806" name="Freeform 1686"/>
              <p:cNvSpPr>
                <a:spLocks/>
              </p:cNvSpPr>
              <p:nvPr/>
            </p:nvSpPr>
            <p:spPr bwMode="auto">
              <a:xfrm>
                <a:off x="4240" y="1652"/>
                <a:ext cx="31" cy="63"/>
              </a:xfrm>
              <a:custGeom>
                <a:avLst/>
                <a:gdLst>
                  <a:gd name="T0" fmla="*/ 9 w 62"/>
                  <a:gd name="T1" fmla="*/ 4 h 126"/>
                  <a:gd name="T2" fmla="*/ 6 w 62"/>
                  <a:gd name="T3" fmla="*/ 10 h 126"/>
                  <a:gd name="T4" fmla="*/ 5 w 62"/>
                  <a:gd name="T5" fmla="*/ 15 h 126"/>
                  <a:gd name="T6" fmla="*/ 2 w 62"/>
                  <a:gd name="T7" fmla="*/ 30 h 126"/>
                  <a:gd name="T8" fmla="*/ 0 w 62"/>
                  <a:gd name="T9" fmla="*/ 37 h 126"/>
                  <a:gd name="T10" fmla="*/ 0 w 62"/>
                  <a:gd name="T11" fmla="*/ 45 h 126"/>
                  <a:gd name="T12" fmla="*/ 2 w 62"/>
                  <a:gd name="T13" fmla="*/ 61 h 126"/>
                  <a:gd name="T14" fmla="*/ 3 w 62"/>
                  <a:gd name="T15" fmla="*/ 78 h 126"/>
                  <a:gd name="T16" fmla="*/ 6 w 62"/>
                  <a:gd name="T17" fmla="*/ 87 h 126"/>
                  <a:gd name="T18" fmla="*/ 8 w 62"/>
                  <a:gd name="T19" fmla="*/ 94 h 126"/>
                  <a:gd name="T20" fmla="*/ 15 w 62"/>
                  <a:gd name="T21" fmla="*/ 110 h 126"/>
                  <a:gd name="T22" fmla="*/ 23 w 62"/>
                  <a:gd name="T23" fmla="*/ 123 h 126"/>
                  <a:gd name="T24" fmla="*/ 26 w 62"/>
                  <a:gd name="T25" fmla="*/ 126 h 126"/>
                  <a:gd name="T26" fmla="*/ 28 w 62"/>
                  <a:gd name="T27" fmla="*/ 126 h 126"/>
                  <a:gd name="T28" fmla="*/ 34 w 62"/>
                  <a:gd name="T29" fmla="*/ 126 h 126"/>
                  <a:gd name="T30" fmla="*/ 37 w 62"/>
                  <a:gd name="T31" fmla="*/ 126 h 126"/>
                  <a:gd name="T32" fmla="*/ 40 w 62"/>
                  <a:gd name="T33" fmla="*/ 125 h 126"/>
                  <a:gd name="T34" fmla="*/ 44 w 62"/>
                  <a:gd name="T35" fmla="*/ 120 h 126"/>
                  <a:gd name="T36" fmla="*/ 50 w 62"/>
                  <a:gd name="T37" fmla="*/ 113 h 126"/>
                  <a:gd name="T38" fmla="*/ 52 w 62"/>
                  <a:gd name="T39" fmla="*/ 110 h 126"/>
                  <a:gd name="T40" fmla="*/ 55 w 62"/>
                  <a:gd name="T41" fmla="*/ 105 h 126"/>
                  <a:gd name="T42" fmla="*/ 58 w 62"/>
                  <a:gd name="T43" fmla="*/ 97 h 126"/>
                  <a:gd name="T44" fmla="*/ 61 w 62"/>
                  <a:gd name="T45" fmla="*/ 88 h 126"/>
                  <a:gd name="T46" fmla="*/ 61 w 62"/>
                  <a:gd name="T47" fmla="*/ 79 h 126"/>
                  <a:gd name="T48" fmla="*/ 62 w 62"/>
                  <a:gd name="T49" fmla="*/ 70 h 126"/>
                  <a:gd name="T50" fmla="*/ 61 w 62"/>
                  <a:gd name="T51" fmla="*/ 52 h 126"/>
                  <a:gd name="T52" fmla="*/ 59 w 62"/>
                  <a:gd name="T53" fmla="*/ 42 h 126"/>
                  <a:gd name="T54" fmla="*/ 58 w 62"/>
                  <a:gd name="T55" fmla="*/ 33 h 126"/>
                  <a:gd name="T56" fmla="*/ 53 w 62"/>
                  <a:gd name="T57" fmla="*/ 25 h 126"/>
                  <a:gd name="T58" fmla="*/ 52 w 62"/>
                  <a:gd name="T59" fmla="*/ 21 h 126"/>
                  <a:gd name="T60" fmla="*/ 49 w 62"/>
                  <a:gd name="T61" fmla="*/ 18 h 126"/>
                  <a:gd name="T62" fmla="*/ 44 w 62"/>
                  <a:gd name="T63" fmla="*/ 10 h 126"/>
                  <a:gd name="T64" fmla="*/ 38 w 62"/>
                  <a:gd name="T65" fmla="*/ 6 h 126"/>
                  <a:gd name="T66" fmla="*/ 31 w 62"/>
                  <a:gd name="T67" fmla="*/ 3 h 126"/>
                  <a:gd name="T68" fmla="*/ 26 w 62"/>
                  <a:gd name="T69" fmla="*/ 1 h 126"/>
                  <a:gd name="T70" fmla="*/ 21 w 62"/>
                  <a:gd name="T71" fmla="*/ 0 h 126"/>
                  <a:gd name="T72" fmla="*/ 20 w 62"/>
                  <a:gd name="T73" fmla="*/ 1 h 126"/>
                  <a:gd name="T74" fmla="*/ 15 w 62"/>
                  <a:gd name="T75" fmla="*/ 1 h 126"/>
                  <a:gd name="T76" fmla="*/ 12 w 62"/>
                  <a:gd name="T77" fmla="*/ 3 h 126"/>
                  <a:gd name="T78" fmla="*/ 9 w 62"/>
                  <a:gd name="T79"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126">
                    <a:moveTo>
                      <a:pt x="9" y="4"/>
                    </a:moveTo>
                    <a:lnTo>
                      <a:pt x="6" y="10"/>
                    </a:lnTo>
                    <a:lnTo>
                      <a:pt x="5" y="15"/>
                    </a:lnTo>
                    <a:lnTo>
                      <a:pt x="2" y="30"/>
                    </a:lnTo>
                    <a:lnTo>
                      <a:pt x="0" y="37"/>
                    </a:lnTo>
                    <a:lnTo>
                      <a:pt x="0" y="45"/>
                    </a:lnTo>
                    <a:lnTo>
                      <a:pt x="2" y="61"/>
                    </a:lnTo>
                    <a:lnTo>
                      <a:pt x="3" y="78"/>
                    </a:lnTo>
                    <a:lnTo>
                      <a:pt x="6" y="87"/>
                    </a:lnTo>
                    <a:lnTo>
                      <a:pt x="8" y="94"/>
                    </a:lnTo>
                    <a:lnTo>
                      <a:pt x="15" y="110"/>
                    </a:lnTo>
                    <a:lnTo>
                      <a:pt x="23" y="123"/>
                    </a:lnTo>
                    <a:lnTo>
                      <a:pt x="26" y="126"/>
                    </a:lnTo>
                    <a:lnTo>
                      <a:pt x="28" y="126"/>
                    </a:lnTo>
                    <a:lnTo>
                      <a:pt x="34" y="126"/>
                    </a:lnTo>
                    <a:lnTo>
                      <a:pt x="37" y="126"/>
                    </a:lnTo>
                    <a:lnTo>
                      <a:pt x="40" y="125"/>
                    </a:lnTo>
                    <a:lnTo>
                      <a:pt x="44" y="120"/>
                    </a:lnTo>
                    <a:lnTo>
                      <a:pt x="50" y="113"/>
                    </a:lnTo>
                    <a:lnTo>
                      <a:pt x="52" y="110"/>
                    </a:lnTo>
                    <a:lnTo>
                      <a:pt x="55" y="105"/>
                    </a:lnTo>
                    <a:lnTo>
                      <a:pt x="58" y="97"/>
                    </a:lnTo>
                    <a:lnTo>
                      <a:pt x="61" y="88"/>
                    </a:lnTo>
                    <a:lnTo>
                      <a:pt x="61" y="79"/>
                    </a:lnTo>
                    <a:lnTo>
                      <a:pt x="62" y="70"/>
                    </a:lnTo>
                    <a:lnTo>
                      <a:pt x="61" y="52"/>
                    </a:lnTo>
                    <a:lnTo>
                      <a:pt x="59" y="42"/>
                    </a:lnTo>
                    <a:lnTo>
                      <a:pt x="58" y="33"/>
                    </a:lnTo>
                    <a:lnTo>
                      <a:pt x="53" y="25"/>
                    </a:lnTo>
                    <a:lnTo>
                      <a:pt x="52" y="21"/>
                    </a:lnTo>
                    <a:lnTo>
                      <a:pt x="49" y="18"/>
                    </a:lnTo>
                    <a:lnTo>
                      <a:pt x="44" y="10"/>
                    </a:lnTo>
                    <a:lnTo>
                      <a:pt x="38" y="6"/>
                    </a:lnTo>
                    <a:lnTo>
                      <a:pt x="31" y="3"/>
                    </a:lnTo>
                    <a:lnTo>
                      <a:pt x="26" y="1"/>
                    </a:lnTo>
                    <a:lnTo>
                      <a:pt x="21" y="0"/>
                    </a:lnTo>
                    <a:lnTo>
                      <a:pt x="20" y="1"/>
                    </a:lnTo>
                    <a:lnTo>
                      <a:pt x="15" y="1"/>
                    </a:lnTo>
                    <a:lnTo>
                      <a:pt x="12" y="3"/>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07" name="Freeform 1687"/>
              <p:cNvSpPr>
                <a:spLocks/>
              </p:cNvSpPr>
              <p:nvPr/>
            </p:nvSpPr>
            <p:spPr bwMode="auto">
              <a:xfrm>
                <a:off x="4240" y="1652"/>
                <a:ext cx="31" cy="63"/>
              </a:xfrm>
              <a:custGeom>
                <a:avLst/>
                <a:gdLst>
                  <a:gd name="T0" fmla="*/ 9 w 62"/>
                  <a:gd name="T1" fmla="*/ 4 h 126"/>
                  <a:gd name="T2" fmla="*/ 6 w 62"/>
                  <a:gd name="T3" fmla="*/ 10 h 126"/>
                  <a:gd name="T4" fmla="*/ 5 w 62"/>
                  <a:gd name="T5" fmla="*/ 15 h 126"/>
                  <a:gd name="T6" fmla="*/ 2 w 62"/>
                  <a:gd name="T7" fmla="*/ 30 h 126"/>
                  <a:gd name="T8" fmla="*/ 0 w 62"/>
                  <a:gd name="T9" fmla="*/ 37 h 126"/>
                  <a:gd name="T10" fmla="*/ 0 w 62"/>
                  <a:gd name="T11" fmla="*/ 45 h 126"/>
                  <a:gd name="T12" fmla="*/ 2 w 62"/>
                  <a:gd name="T13" fmla="*/ 61 h 126"/>
                  <a:gd name="T14" fmla="*/ 3 w 62"/>
                  <a:gd name="T15" fmla="*/ 78 h 126"/>
                  <a:gd name="T16" fmla="*/ 6 w 62"/>
                  <a:gd name="T17" fmla="*/ 87 h 126"/>
                  <a:gd name="T18" fmla="*/ 8 w 62"/>
                  <a:gd name="T19" fmla="*/ 94 h 126"/>
                  <a:gd name="T20" fmla="*/ 15 w 62"/>
                  <a:gd name="T21" fmla="*/ 110 h 126"/>
                  <a:gd name="T22" fmla="*/ 23 w 62"/>
                  <a:gd name="T23" fmla="*/ 123 h 126"/>
                  <a:gd name="T24" fmla="*/ 26 w 62"/>
                  <a:gd name="T25" fmla="*/ 126 h 126"/>
                  <a:gd name="T26" fmla="*/ 28 w 62"/>
                  <a:gd name="T27" fmla="*/ 126 h 126"/>
                  <a:gd name="T28" fmla="*/ 34 w 62"/>
                  <a:gd name="T29" fmla="*/ 126 h 126"/>
                  <a:gd name="T30" fmla="*/ 37 w 62"/>
                  <a:gd name="T31" fmla="*/ 126 h 126"/>
                  <a:gd name="T32" fmla="*/ 40 w 62"/>
                  <a:gd name="T33" fmla="*/ 125 h 126"/>
                  <a:gd name="T34" fmla="*/ 44 w 62"/>
                  <a:gd name="T35" fmla="*/ 120 h 126"/>
                  <a:gd name="T36" fmla="*/ 50 w 62"/>
                  <a:gd name="T37" fmla="*/ 113 h 126"/>
                  <a:gd name="T38" fmla="*/ 52 w 62"/>
                  <a:gd name="T39" fmla="*/ 110 h 126"/>
                  <a:gd name="T40" fmla="*/ 55 w 62"/>
                  <a:gd name="T41" fmla="*/ 105 h 126"/>
                  <a:gd name="T42" fmla="*/ 58 w 62"/>
                  <a:gd name="T43" fmla="*/ 97 h 126"/>
                  <a:gd name="T44" fmla="*/ 61 w 62"/>
                  <a:gd name="T45" fmla="*/ 88 h 126"/>
                  <a:gd name="T46" fmla="*/ 61 w 62"/>
                  <a:gd name="T47" fmla="*/ 79 h 126"/>
                  <a:gd name="T48" fmla="*/ 62 w 62"/>
                  <a:gd name="T49" fmla="*/ 70 h 126"/>
                  <a:gd name="T50" fmla="*/ 61 w 62"/>
                  <a:gd name="T51" fmla="*/ 52 h 126"/>
                  <a:gd name="T52" fmla="*/ 59 w 62"/>
                  <a:gd name="T53" fmla="*/ 42 h 126"/>
                  <a:gd name="T54" fmla="*/ 58 w 62"/>
                  <a:gd name="T55" fmla="*/ 33 h 126"/>
                  <a:gd name="T56" fmla="*/ 53 w 62"/>
                  <a:gd name="T57" fmla="*/ 25 h 126"/>
                  <a:gd name="T58" fmla="*/ 52 w 62"/>
                  <a:gd name="T59" fmla="*/ 21 h 126"/>
                  <a:gd name="T60" fmla="*/ 49 w 62"/>
                  <a:gd name="T61" fmla="*/ 18 h 126"/>
                  <a:gd name="T62" fmla="*/ 44 w 62"/>
                  <a:gd name="T63" fmla="*/ 10 h 126"/>
                  <a:gd name="T64" fmla="*/ 38 w 62"/>
                  <a:gd name="T65" fmla="*/ 6 h 126"/>
                  <a:gd name="T66" fmla="*/ 31 w 62"/>
                  <a:gd name="T67" fmla="*/ 3 h 126"/>
                  <a:gd name="T68" fmla="*/ 26 w 62"/>
                  <a:gd name="T69" fmla="*/ 1 h 126"/>
                  <a:gd name="T70" fmla="*/ 21 w 62"/>
                  <a:gd name="T71" fmla="*/ 0 h 126"/>
                  <a:gd name="T72" fmla="*/ 20 w 62"/>
                  <a:gd name="T73" fmla="*/ 1 h 126"/>
                  <a:gd name="T74" fmla="*/ 15 w 62"/>
                  <a:gd name="T75" fmla="*/ 1 h 126"/>
                  <a:gd name="T76" fmla="*/ 12 w 62"/>
                  <a:gd name="T77" fmla="*/ 3 h 126"/>
                  <a:gd name="T78" fmla="*/ 9 w 62"/>
                  <a:gd name="T79"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126">
                    <a:moveTo>
                      <a:pt x="9" y="4"/>
                    </a:moveTo>
                    <a:lnTo>
                      <a:pt x="6" y="10"/>
                    </a:lnTo>
                    <a:lnTo>
                      <a:pt x="5" y="15"/>
                    </a:lnTo>
                    <a:lnTo>
                      <a:pt x="2" y="30"/>
                    </a:lnTo>
                    <a:lnTo>
                      <a:pt x="0" y="37"/>
                    </a:lnTo>
                    <a:lnTo>
                      <a:pt x="0" y="45"/>
                    </a:lnTo>
                    <a:lnTo>
                      <a:pt x="2" y="61"/>
                    </a:lnTo>
                    <a:lnTo>
                      <a:pt x="3" y="78"/>
                    </a:lnTo>
                    <a:lnTo>
                      <a:pt x="6" y="87"/>
                    </a:lnTo>
                    <a:lnTo>
                      <a:pt x="8" y="94"/>
                    </a:lnTo>
                    <a:lnTo>
                      <a:pt x="15" y="110"/>
                    </a:lnTo>
                    <a:lnTo>
                      <a:pt x="23" y="123"/>
                    </a:lnTo>
                    <a:lnTo>
                      <a:pt x="26" y="126"/>
                    </a:lnTo>
                    <a:lnTo>
                      <a:pt x="28" y="126"/>
                    </a:lnTo>
                    <a:lnTo>
                      <a:pt x="34" y="126"/>
                    </a:lnTo>
                    <a:lnTo>
                      <a:pt x="37" y="126"/>
                    </a:lnTo>
                    <a:lnTo>
                      <a:pt x="40" y="125"/>
                    </a:lnTo>
                    <a:lnTo>
                      <a:pt x="44" y="120"/>
                    </a:lnTo>
                    <a:lnTo>
                      <a:pt x="50" y="113"/>
                    </a:lnTo>
                    <a:lnTo>
                      <a:pt x="52" y="110"/>
                    </a:lnTo>
                    <a:lnTo>
                      <a:pt x="55" y="105"/>
                    </a:lnTo>
                    <a:lnTo>
                      <a:pt x="58" y="97"/>
                    </a:lnTo>
                    <a:lnTo>
                      <a:pt x="61" y="88"/>
                    </a:lnTo>
                    <a:lnTo>
                      <a:pt x="61" y="79"/>
                    </a:lnTo>
                    <a:lnTo>
                      <a:pt x="62" y="70"/>
                    </a:lnTo>
                    <a:lnTo>
                      <a:pt x="61" y="52"/>
                    </a:lnTo>
                    <a:lnTo>
                      <a:pt x="59" y="42"/>
                    </a:lnTo>
                    <a:lnTo>
                      <a:pt x="58" y="33"/>
                    </a:lnTo>
                    <a:lnTo>
                      <a:pt x="53" y="25"/>
                    </a:lnTo>
                    <a:lnTo>
                      <a:pt x="52" y="21"/>
                    </a:lnTo>
                    <a:lnTo>
                      <a:pt x="49" y="18"/>
                    </a:lnTo>
                    <a:lnTo>
                      <a:pt x="44" y="10"/>
                    </a:lnTo>
                    <a:lnTo>
                      <a:pt x="38" y="6"/>
                    </a:lnTo>
                    <a:lnTo>
                      <a:pt x="31" y="3"/>
                    </a:lnTo>
                    <a:lnTo>
                      <a:pt x="26" y="1"/>
                    </a:lnTo>
                    <a:lnTo>
                      <a:pt x="21" y="0"/>
                    </a:lnTo>
                    <a:lnTo>
                      <a:pt x="20" y="1"/>
                    </a:lnTo>
                    <a:lnTo>
                      <a:pt x="15" y="1"/>
                    </a:lnTo>
                    <a:lnTo>
                      <a:pt x="12" y="3"/>
                    </a:lnTo>
                    <a:lnTo>
                      <a:pt x="9"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90808" name="Freeform 1688"/>
              <p:cNvSpPr>
                <a:spLocks/>
              </p:cNvSpPr>
              <p:nvPr/>
            </p:nvSpPr>
            <p:spPr bwMode="auto">
              <a:xfrm>
                <a:off x="4639" y="1541"/>
                <a:ext cx="33" cy="81"/>
              </a:xfrm>
              <a:custGeom>
                <a:avLst/>
                <a:gdLst>
                  <a:gd name="T0" fmla="*/ 12 w 67"/>
                  <a:gd name="T1" fmla="*/ 2 h 163"/>
                  <a:gd name="T2" fmla="*/ 9 w 67"/>
                  <a:gd name="T3" fmla="*/ 8 h 163"/>
                  <a:gd name="T4" fmla="*/ 6 w 67"/>
                  <a:gd name="T5" fmla="*/ 15 h 163"/>
                  <a:gd name="T6" fmla="*/ 2 w 67"/>
                  <a:gd name="T7" fmla="*/ 27 h 163"/>
                  <a:gd name="T8" fmla="*/ 0 w 67"/>
                  <a:gd name="T9" fmla="*/ 41 h 163"/>
                  <a:gd name="T10" fmla="*/ 0 w 67"/>
                  <a:gd name="T11" fmla="*/ 53 h 163"/>
                  <a:gd name="T12" fmla="*/ 2 w 67"/>
                  <a:gd name="T13" fmla="*/ 66 h 163"/>
                  <a:gd name="T14" fmla="*/ 3 w 67"/>
                  <a:gd name="T15" fmla="*/ 80 h 163"/>
                  <a:gd name="T16" fmla="*/ 8 w 67"/>
                  <a:gd name="T17" fmla="*/ 107 h 163"/>
                  <a:gd name="T18" fmla="*/ 9 w 67"/>
                  <a:gd name="T19" fmla="*/ 116 h 163"/>
                  <a:gd name="T20" fmla="*/ 12 w 67"/>
                  <a:gd name="T21" fmla="*/ 128 h 163"/>
                  <a:gd name="T22" fmla="*/ 17 w 67"/>
                  <a:gd name="T23" fmla="*/ 139 h 163"/>
                  <a:gd name="T24" fmla="*/ 21 w 67"/>
                  <a:gd name="T25" fmla="*/ 149 h 163"/>
                  <a:gd name="T26" fmla="*/ 24 w 67"/>
                  <a:gd name="T27" fmla="*/ 154 h 163"/>
                  <a:gd name="T28" fmla="*/ 27 w 67"/>
                  <a:gd name="T29" fmla="*/ 157 h 163"/>
                  <a:gd name="T30" fmla="*/ 32 w 67"/>
                  <a:gd name="T31" fmla="*/ 160 h 163"/>
                  <a:gd name="T32" fmla="*/ 35 w 67"/>
                  <a:gd name="T33" fmla="*/ 161 h 163"/>
                  <a:gd name="T34" fmla="*/ 38 w 67"/>
                  <a:gd name="T35" fmla="*/ 163 h 163"/>
                  <a:gd name="T36" fmla="*/ 43 w 67"/>
                  <a:gd name="T37" fmla="*/ 161 h 163"/>
                  <a:gd name="T38" fmla="*/ 46 w 67"/>
                  <a:gd name="T39" fmla="*/ 160 h 163"/>
                  <a:gd name="T40" fmla="*/ 50 w 67"/>
                  <a:gd name="T41" fmla="*/ 155 h 163"/>
                  <a:gd name="T42" fmla="*/ 53 w 67"/>
                  <a:gd name="T43" fmla="*/ 152 h 163"/>
                  <a:gd name="T44" fmla="*/ 56 w 67"/>
                  <a:gd name="T45" fmla="*/ 148 h 163"/>
                  <a:gd name="T46" fmla="*/ 59 w 67"/>
                  <a:gd name="T47" fmla="*/ 139 h 163"/>
                  <a:gd name="T48" fmla="*/ 64 w 67"/>
                  <a:gd name="T49" fmla="*/ 130 h 163"/>
                  <a:gd name="T50" fmla="*/ 65 w 67"/>
                  <a:gd name="T51" fmla="*/ 118 h 163"/>
                  <a:gd name="T52" fmla="*/ 67 w 67"/>
                  <a:gd name="T53" fmla="*/ 107 h 163"/>
                  <a:gd name="T54" fmla="*/ 67 w 67"/>
                  <a:gd name="T55" fmla="*/ 95 h 163"/>
                  <a:gd name="T56" fmla="*/ 67 w 67"/>
                  <a:gd name="T57" fmla="*/ 83 h 163"/>
                  <a:gd name="T58" fmla="*/ 65 w 67"/>
                  <a:gd name="T59" fmla="*/ 71 h 163"/>
                  <a:gd name="T60" fmla="*/ 64 w 67"/>
                  <a:gd name="T61" fmla="*/ 60 h 163"/>
                  <a:gd name="T62" fmla="*/ 59 w 67"/>
                  <a:gd name="T63" fmla="*/ 50 h 163"/>
                  <a:gd name="T64" fmla="*/ 56 w 67"/>
                  <a:gd name="T65" fmla="*/ 39 h 163"/>
                  <a:gd name="T66" fmla="*/ 50 w 67"/>
                  <a:gd name="T67" fmla="*/ 29 h 163"/>
                  <a:gd name="T68" fmla="*/ 44 w 67"/>
                  <a:gd name="T69" fmla="*/ 20 h 163"/>
                  <a:gd name="T70" fmla="*/ 36 w 67"/>
                  <a:gd name="T71" fmla="*/ 12 h 163"/>
                  <a:gd name="T72" fmla="*/ 32 w 67"/>
                  <a:gd name="T73" fmla="*/ 9 h 163"/>
                  <a:gd name="T74" fmla="*/ 27 w 67"/>
                  <a:gd name="T75" fmla="*/ 6 h 163"/>
                  <a:gd name="T76" fmla="*/ 18 w 67"/>
                  <a:gd name="T77" fmla="*/ 0 h 163"/>
                  <a:gd name="T78" fmla="*/ 12 w 67"/>
                  <a:gd name="T79"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163">
                    <a:moveTo>
                      <a:pt x="12" y="2"/>
                    </a:moveTo>
                    <a:lnTo>
                      <a:pt x="9" y="8"/>
                    </a:lnTo>
                    <a:lnTo>
                      <a:pt x="6" y="15"/>
                    </a:lnTo>
                    <a:lnTo>
                      <a:pt x="2" y="27"/>
                    </a:lnTo>
                    <a:lnTo>
                      <a:pt x="0" y="41"/>
                    </a:lnTo>
                    <a:lnTo>
                      <a:pt x="0" y="53"/>
                    </a:lnTo>
                    <a:lnTo>
                      <a:pt x="2" y="66"/>
                    </a:lnTo>
                    <a:lnTo>
                      <a:pt x="3" y="80"/>
                    </a:lnTo>
                    <a:lnTo>
                      <a:pt x="8" y="107"/>
                    </a:lnTo>
                    <a:lnTo>
                      <a:pt x="9" y="116"/>
                    </a:lnTo>
                    <a:lnTo>
                      <a:pt x="12" y="128"/>
                    </a:lnTo>
                    <a:lnTo>
                      <a:pt x="17" y="139"/>
                    </a:lnTo>
                    <a:lnTo>
                      <a:pt x="21" y="149"/>
                    </a:lnTo>
                    <a:lnTo>
                      <a:pt x="24" y="154"/>
                    </a:lnTo>
                    <a:lnTo>
                      <a:pt x="27" y="157"/>
                    </a:lnTo>
                    <a:lnTo>
                      <a:pt x="32" y="160"/>
                    </a:lnTo>
                    <a:lnTo>
                      <a:pt x="35" y="161"/>
                    </a:lnTo>
                    <a:lnTo>
                      <a:pt x="38" y="163"/>
                    </a:lnTo>
                    <a:lnTo>
                      <a:pt x="43" y="161"/>
                    </a:lnTo>
                    <a:lnTo>
                      <a:pt x="46" y="160"/>
                    </a:lnTo>
                    <a:lnTo>
                      <a:pt x="50" y="155"/>
                    </a:lnTo>
                    <a:lnTo>
                      <a:pt x="53" y="152"/>
                    </a:lnTo>
                    <a:lnTo>
                      <a:pt x="56" y="148"/>
                    </a:lnTo>
                    <a:lnTo>
                      <a:pt x="59" y="139"/>
                    </a:lnTo>
                    <a:lnTo>
                      <a:pt x="64" y="130"/>
                    </a:lnTo>
                    <a:lnTo>
                      <a:pt x="65" y="118"/>
                    </a:lnTo>
                    <a:lnTo>
                      <a:pt x="67" y="107"/>
                    </a:lnTo>
                    <a:lnTo>
                      <a:pt x="67" y="95"/>
                    </a:lnTo>
                    <a:lnTo>
                      <a:pt x="67" y="83"/>
                    </a:lnTo>
                    <a:lnTo>
                      <a:pt x="65" y="71"/>
                    </a:lnTo>
                    <a:lnTo>
                      <a:pt x="64" y="60"/>
                    </a:lnTo>
                    <a:lnTo>
                      <a:pt x="59" y="50"/>
                    </a:lnTo>
                    <a:lnTo>
                      <a:pt x="56" y="39"/>
                    </a:lnTo>
                    <a:lnTo>
                      <a:pt x="50" y="29"/>
                    </a:lnTo>
                    <a:lnTo>
                      <a:pt x="44" y="20"/>
                    </a:lnTo>
                    <a:lnTo>
                      <a:pt x="36" y="12"/>
                    </a:lnTo>
                    <a:lnTo>
                      <a:pt x="32" y="9"/>
                    </a:lnTo>
                    <a:lnTo>
                      <a:pt x="27" y="6"/>
                    </a:lnTo>
                    <a:lnTo>
                      <a:pt x="18"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09" name="Freeform 1689"/>
              <p:cNvSpPr>
                <a:spLocks/>
              </p:cNvSpPr>
              <p:nvPr/>
            </p:nvSpPr>
            <p:spPr bwMode="auto">
              <a:xfrm>
                <a:off x="4639" y="1541"/>
                <a:ext cx="33" cy="81"/>
              </a:xfrm>
              <a:custGeom>
                <a:avLst/>
                <a:gdLst>
                  <a:gd name="T0" fmla="*/ 12 w 67"/>
                  <a:gd name="T1" fmla="*/ 2 h 163"/>
                  <a:gd name="T2" fmla="*/ 9 w 67"/>
                  <a:gd name="T3" fmla="*/ 8 h 163"/>
                  <a:gd name="T4" fmla="*/ 6 w 67"/>
                  <a:gd name="T5" fmla="*/ 15 h 163"/>
                  <a:gd name="T6" fmla="*/ 2 w 67"/>
                  <a:gd name="T7" fmla="*/ 27 h 163"/>
                  <a:gd name="T8" fmla="*/ 0 w 67"/>
                  <a:gd name="T9" fmla="*/ 41 h 163"/>
                  <a:gd name="T10" fmla="*/ 0 w 67"/>
                  <a:gd name="T11" fmla="*/ 53 h 163"/>
                  <a:gd name="T12" fmla="*/ 2 w 67"/>
                  <a:gd name="T13" fmla="*/ 66 h 163"/>
                  <a:gd name="T14" fmla="*/ 3 w 67"/>
                  <a:gd name="T15" fmla="*/ 80 h 163"/>
                  <a:gd name="T16" fmla="*/ 8 w 67"/>
                  <a:gd name="T17" fmla="*/ 107 h 163"/>
                  <a:gd name="T18" fmla="*/ 9 w 67"/>
                  <a:gd name="T19" fmla="*/ 116 h 163"/>
                  <a:gd name="T20" fmla="*/ 12 w 67"/>
                  <a:gd name="T21" fmla="*/ 128 h 163"/>
                  <a:gd name="T22" fmla="*/ 17 w 67"/>
                  <a:gd name="T23" fmla="*/ 139 h 163"/>
                  <a:gd name="T24" fmla="*/ 21 w 67"/>
                  <a:gd name="T25" fmla="*/ 149 h 163"/>
                  <a:gd name="T26" fmla="*/ 24 w 67"/>
                  <a:gd name="T27" fmla="*/ 154 h 163"/>
                  <a:gd name="T28" fmla="*/ 27 w 67"/>
                  <a:gd name="T29" fmla="*/ 157 h 163"/>
                  <a:gd name="T30" fmla="*/ 32 w 67"/>
                  <a:gd name="T31" fmla="*/ 160 h 163"/>
                  <a:gd name="T32" fmla="*/ 35 w 67"/>
                  <a:gd name="T33" fmla="*/ 161 h 163"/>
                  <a:gd name="T34" fmla="*/ 38 w 67"/>
                  <a:gd name="T35" fmla="*/ 163 h 163"/>
                  <a:gd name="T36" fmla="*/ 43 w 67"/>
                  <a:gd name="T37" fmla="*/ 161 h 163"/>
                  <a:gd name="T38" fmla="*/ 46 w 67"/>
                  <a:gd name="T39" fmla="*/ 160 h 163"/>
                  <a:gd name="T40" fmla="*/ 50 w 67"/>
                  <a:gd name="T41" fmla="*/ 155 h 163"/>
                  <a:gd name="T42" fmla="*/ 53 w 67"/>
                  <a:gd name="T43" fmla="*/ 152 h 163"/>
                  <a:gd name="T44" fmla="*/ 56 w 67"/>
                  <a:gd name="T45" fmla="*/ 148 h 163"/>
                  <a:gd name="T46" fmla="*/ 59 w 67"/>
                  <a:gd name="T47" fmla="*/ 139 h 163"/>
                  <a:gd name="T48" fmla="*/ 64 w 67"/>
                  <a:gd name="T49" fmla="*/ 130 h 163"/>
                  <a:gd name="T50" fmla="*/ 65 w 67"/>
                  <a:gd name="T51" fmla="*/ 118 h 163"/>
                  <a:gd name="T52" fmla="*/ 67 w 67"/>
                  <a:gd name="T53" fmla="*/ 107 h 163"/>
                  <a:gd name="T54" fmla="*/ 67 w 67"/>
                  <a:gd name="T55" fmla="*/ 95 h 163"/>
                  <a:gd name="T56" fmla="*/ 67 w 67"/>
                  <a:gd name="T57" fmla="*/ 83 h 163"/>
                  <a:gd name="T58" fmla="*/ 65 w 67"/>
                  <a:gd name="T59" fmla="*/ 71 h 163"/>
                  <a:gd name="T60" fmla="*/ 64 w 67"/>
                  <a:gd name="T61" fmla="*/ 60 h 163"/>
                  <a:gd name="T62" fmla="*/ 59 w 67"/>
                  <a:gd name="T63" fmla="*/ 50 h 163"/>
                  <a:gd name="T64" fmla="*/ 56 w 67"/>
                  <a:gd name="T65" fmla="*/ 39 h 163"/>
                  <a:gd name="T66" fmla="*/ 50 w 67"/>
                  <a:gd name="T67" fmla="*/ 29 h 163"/>
                  <a:gd name="T68" fmla="*/ 44 w 67"/>
                  <a:gd name="T69" fmla="*/ 20 h 163"/>
                  <a:gd name="T70" fmla="*/ 36 w 67"/>
                  <a:gd name="T71" fmla="*/ 12 h 163"/>
                  <a:gd name="T72" fmla="*/ 32 w 67"/>
                  <a:gd name="T73" fmla="*/ 9 h 163"/>
                  <a:gd name="T74" fmla="*/ 27 w 67"/>
                  <a:gd name="T75" fmla="*/ 6 h 163"/>
                  <a:gd name="T76" fmla="*/ 18 w 67"/>
                  <a:gd name="T77" fmla="*/ 0 h 163"/>
                  <a:gd name="T78" fmla="*/ 12 w 67"/>
                  <a:gd name="T79"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163">
                    <a:moveTo>
                      <a:pt x="12" y="2"/>
                    </a:moveTo>
                    <a:lnTo>
                      <a:pt x="9" y="8"/>
                    </a:lnTo>
                    <a:lnTo>
                      <a:pt x="6" y="15"/>
                    </a:lnTo>
                    <a:lnTo>
                      <a:pt x="2" y="27"/>
                    </a:lnTo>
                    <a:lnTo>
                      <a:pt x="0" y="41"/>
                    </a:lnTo>
                    <a:lnTo>
                      <a:pt x="0" y="53"/>
                    </a:lnTo>
                    <a:lnTo>
                      <a:pt x="2" y="66"/>
                    </a:lnTo>
                    <a:lnTo>
                      <a:pt x="3" y="80"/>
                    </a:lnTo>
                    <a:lnTo>
                      <a:pt x="8" y="107"/>
                    </a:lnTo>
                    <a:lnTo>
                      <a:pt x="9" y="116"/>
                    </a:lnTo>
                    <a:lnTo>
                      <a:pt x="12" y="128"/>
                    </a:lnTo>
                    <a:lnTo>
                      <a:pt x="17" y="139"/>
                    </a:lnTo>
                    <a:lnTo>
                      <a:pt x="21" y="149"/>
                    </a:lnTo>
                    <a:lnTo>
                      <a:pt x="24" y="154"/>
                    </a:lnTo>
                    <a:lnTo>
                      <a:pt x="27" y="157"/>
                    </a:lnTo>
                    <a:lnTo>
                      <a:pt x="32" y="160"/>
                    </a:lnTo>
                    <a:lnTo>
                      <a:pt x="35" y="161"/>
                    </a:lnTo>
                    <a:lnTo>
                      <a:pt x="38" y="163"/>
                    </a:lnTo>
                    <a:lnTo>
                      <a:pt x="43" y="161"/>
                    </a:lnTo>
                    <a:lnTo>
                      <a:pt x="46" y="160"/>
                    </a:lnTo>
                    <a:lnTo>
                      <a:pt x="50" y="155"/>
                    </a:lnTo>
                    <a:lnTo>
                      <a:pt x="53" y="152"/>
                    </a:lnTo>
                    <a:lnTo>
                      <a:pt x="56" y="148"/>
                    </a:lnTo>
                    <a:lnTo>
                      <a:pt x="59" y="139"/>
                    </a:lnTo>
                    <a:lnTo>
                      <a:pt x="64" y="130"/>
                    </a:lnTo>
                    <a:lnTo>
                      <a:pt x="65" y="118"/>
                    </a:lnTo>
                    <a:lnTo>
                      <a:pt x="67" y="107"/>
                    </a:lnTo>
                    <a:lnTo>
                      <a:pt x="67" y="95"/>
                    </a:lnTo>
                    <a:lnTo>
                      <a:pt x="67" y="83"/>
                    </a:lnTo>
                    <a:lnTo>
                      <a:pt x="65" y="71"/>
                    </a:lnTo>
                    <a:lnTo>
                      <a:pt x="64" y="60"/>
                    </a:lnTo>
                    <a:lnTo>
                      <a:pt x="59" y="50"/>
                    </a:lnTo>
                    <a:lnTo>
                      <a:pt x="56" y="39"/>
                    </a:lnTo>
                    <a:lnTo>
                      <a:pt x="50" y="29"/>
                    </a:lnTo>
                    <a:lnTo>
                      <a:pt x="44" y="20"/>
                    </a:lnTo>
                    <a:lnTo>
                      <a:pt x="36" y="12"/>
                    </a:lnTo>
                    <a:lnTo>
                      <a:pt x="32" y="9"/>
                    </a:lnTo>
                    <a:lnTo>
                      <a:pt x="27" y="6"/>
                    </a:lnTo>
                    <a:lnTo>
                      <a:pt x="18" y="0"/>
                    </a:lnTo>
                    <a:lnTo>
                      <a:pt x="12"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390810" name="Freeform 1690"/>
              <p:cNvSpPr>
                <a:spLocks/>
              </p:cNvSpPr>
              <p:nvPr/>
            </p:nvSpPr>
            <p:spPr bwMode="auto">
              <a:xfrm>
                <a:off x="4631" y="1665"/>
                <a:ext cx="36" cy="79"/>
              </a:xfrm>
              <a:custGeom>
                <a:avLst/>
                <a:gdLst>
                  <a:gd name="T0" fmla="*/ 62 w 71"/>
                  <a:gd name="T1" fmla="*/ 3 h 158"/>
                  <a:gd name="T2" fmla="*/ 65 w 71"/>
                  <a:gd name="T3" fmla="*/ 9 h 158"/>
                  <a:gd name="T4" fmla="*/ 67 w 71"/>
                  <a:gd name="T5" fmla="*/ 13 h 158"/>
                  <a:gd name="T6" fmla="*/ 68 w 71"/>
                  <a:gd name="T7" fmla="*/ 19 h 158"/>
                  <a:gd name="T8" fmla="*/ 70 w 71"/>
                  <a:gd name="T9" fmla="*/ 24 h 158"/>
                  <a:gd name="T10" fmla="*/ 71 w 71"/>
                  <a:gd name="T11" fmla="*/ 30 h 158"/>
                  <a:gd name="T12" fmla="*/ 71 w 71"/>
                  <a:gd name="T13" fmla="*/ 36 h 158"/>
                  <a:gd name="T14" fmla="*/ 71 w 71"/>
                  <a:gd name="T15" fmla="*/ 49 h 158"/>
                  <a:gd name="T16" fmla="*/ 70 w 71"/>
                  <a:gd name="T17" fmla="*/ 61 h 158"/>
                  <a:gd name="T18" fmla="*/ 67 w 71"/>
                  <a:gd name="T19" fmla="*/ 75 h 158"/>
                  <a:gd name="T20" fmla="*/ 62 w 71"/>
                  <a:gd name="T21" fmla="*/ 87 h 158"/>
                  <a:gd name="T22" fmla="*/ 58 w 71"/>
                  <a:gd name="T23" fmla="*/ 99 h 158"/>
                  <a:gd name="T24" fmla="*/ 53 w 71"/>
                  <a:gd name="T25" fmla="*/ 111 h 158"/>
                  <a:gd name="T26" fmla="*/ 48 w 71"/>
                  <a:gd name="T27" fmla="*/ 122 h 158"/>
                  <a:gd name="T28" fmla="*/ 42 w 71"/>
                  <a:gd name="T29" fmla="*/ 132 h 158"/>
                  <a:gd name="T30" fmla="*/ 36 w 71"/>
                  <a:gd name="T31" fmla="*/ 141 h 158"/>
                  <a:gd name="T32" fmla="*/ 30 w 71"/>
                  <a:gd name="T33" fmla="*/ 147 h 158"/>
                  <a:gd name="T34" fmla="*/ 26 w 71"/>
                  <a:gd name="T35" fmla="*/ 153 h 158"/>
                  <a:gd name="T36" fmla="*/ 20 w 71"/>
                  <a:gd name="T37" fmla="*/ 156 h 158"/>
                  <a:gd name="T38" fmla="*/ 17 w 71"/>
                  <a:gd name="T39" fmla="*/ 158 h 158"/>
                  <a:gd name="T40" fmla="*/ 12 w 71"/>
                  <a:gd name="T41" fmla="*/ 158 h 158"/>
                  <a:gd name="T42" fmla="*/ 9 w 71"/>
                  <a:gd name="T43" fmla="*/ 156 h 158"/>
                  <a:gd name="T44" fmla="*/ 6 w 71"/>
                  <a:gd name="T45" fmla="*/ 153 h 158"/>
                  <a:gd name="T46" fmla="*/ 5 w 71"/>
                  <a:gd name="T47" fmla="*/ 150 h 158"/>
                  <a:gd name="T48" fmla="*/ 2 w 71"/>
                  <a:gd name="T49" fmla="*/ 143 h 158"/>
                  <a:gd name="T50" fmla="*/ 0 w 71"/>
                  <a:gd name="T51" fmla="*/ 132 h 158"/>
                  <a:gd name="T52" fmla="*/ 2 w 71"/>
                  <a:gd name="T53" fmla="*/ 122 h 158"/>
                  <a:gd name="T54" fmla="*/ 3 w 71"/>
                  <a:gd name="T55" fmla="*/ 110 h 158"/>
                  <a:gd name="T56" fmla="*/ 8 w 71"/>
                  <a:gd name="T57" fmla="*/ 89 h 158"/>
                  <a:gd name="T58" fmla="*/ 14 w 71"/>
                  <a:gd name="T59" fmla="*/ 64 h 158"/>
                  <a:gd name="T60" fmla="*/ 18 w 71"/>
                  <a:gd name="T61" fmla="*/ 52 h 158"/>
                  <a:gd name="T62" fmla="*/ 23 w 71"/>
                  <a:gd name="T63" fmla="*/ 40 h 158"/>
                  <a:gd name="T64" fmla="*/ 26 w 71"/>
                  <a:gd name="T65" fmla="*/ 34 h 158"/>
                  <a:gd name="T66" fmla="*/ 29 w 71"/>
                  <a:gd name="T67" fmla="*/ 28 h 158"/>
                  <a:gd name="T68" fmla="*/ 32 w 71"/>
                  <a:gd name="T69" fmla="*/ 22 h 158"/>
                  <a:gd name="T70" fmla="*/ 35 w 71"/>
                  <a:gd name="T71" fmla="*/ 18 h 158"/>
                  <a:gd name="T72" fmla="*/ 42 w 71"/>
                  <a:gd name="T73" fmla="*/ 7 h 158"/>
                  <a:gd name="T74" fmla="*/ 48 w 71"/>
                  <a:gd name="T75" fmla="*/ 4 h 158"/>
                  <a:gd name="T76" fmla="*/ 53 w 71"/>
                  <a:gd name="T77" fmla="*/ 0 h 158"/>
                  <a:gd name="T78" fmla="*/ 62 w 71"/>
                  <a:gd name="T7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58">
                    <a:moveTo>
                      <a:pt x="62" y="3"/>
                    </a:moveTo>
                    <a:lnTo>
                      <a:pt x="65" y="9"/>
                    </a:lnTo>
                    <a:lnTo>
                      <a:pt x="67" y="13"/>
                    </a:lnTo>
                    <a:lnTo>
                      <a:pt x="68" y="19"/>
                    </a:lnTo>
                    <a:lnTo>
                      <a:pt x="70" y="24"/>
                    </a:lnTo>
                    <a:lnTo>
                      <a:pt x="71" y="30"/>
                    </a:lnTo>
                    <a:lnTo>
                      <a:pt x="71" y="36"/>
                    </a:lnTo>
                    <a:lnTo>
                      <a:pt x="71" y="49"/>
                    </a:lnTo>
                    <a:lnTo>
                      <a:pt x="70" y="61"/>
                    </a:lnTo>
                    <a:lnTo>
                      <a:pt x="67" y="75"/>
                    </a:lnTo>
                    <a:lnTo>
                      <a:pt x="62" y="87"/>
                    </a:lnTo>
                    <a:lnTo>
                      <a:pt x="58" y="99"/>
                    </a:lnTo>
                    <a:lnTo>
                      <a:pt x="53" y="111"/>
                    </a:lnTo>
                    <a:lnTo>
                      <a:pt x="48" y="122"/>
                    </a:lnTo>
                    <a:lnTo>
                      <a:pt x="42" y="132"/>
                    </a:lnTo>
                    <a:lnTo>
                      <a:pt x="36" y="141"/>
                    </a:lnTo>
                    <a:lnTo>
                      <a:pt x="30" y="147"/>
                    </a:lnTo>
                    <a:lnTo>
                      <a:pt x="26" y="153"/>
                    </a:lnTo>
                    <a:lnTo>
                      <a:pt x="20" y="156"/>
                    </a:lnTo>
                    <a:lnTo>
                      <a:pt x="17" y="158"/>
                    </a:lnTo>
                    <a:lnTo>
                      <a:pt x="12" y="158"/>
                    </a:lnTo>
                    <a:lnTo>
                      <a:pt x="9" y="156"/>
                    </a:lnTo>
                    <a:lnTo>
                      <a:pt x="6" y="153"/>
                    </a:lnTo>
                    <a:lnTo>
                      <a:pt x="5" y="150"/>
                    </a:lnTo>
                    <a:lnTo>
                      <a:pt x="2" y="143"/>
                    </a:lnTo>
                    <a:lnTo>
                      <a:pt x="0" y="132"/>
                    </a:lnTo>
                    <a:lnTo>
                      <a:pt x="2" y="122"/>
                    </a:lnTo>
                    <a:lnTo>
                      <a:pt x="3" y="110"/>
                    </a:lnTo>
                    <a:lnTo>
                      <a:pt x="8" y="89"/>
                    </a:lnTo>
                    <a:lnTo>
                      <a:pt x="14" y="64"/>
                    </a:lnTo>
                    <a:lnTo>
                      <a:pt x="18" y="52"/>
                    </a:lnTo>
                    <a:lnTo>
                      <a:pt x="23" y="40"/>
                    </a:lnTo>
                    <a:lnTo>
                      <a:pt x="26" y="34"/>
                    </a:lnTo>
                    <a:lnTo>
                      <a:pt x="29" y="28"/>
                    </a:lnTo>
                    <a:lnTo>
                      <a:pt x="32" y="22"/>
                    </a:lnTo>
                    <a:lnTo>
                      <a:pt x="35" y="18"/>
                    </a:lnTo>
                    <a:lnTo>
                      <a:pt x="42" y="7"/>
                    </a:lnTo>
                    <a:lnTo>
                      <a:pt x="48" y="4"/>
                    </a:lnTo>
                    <a:lnTo>
                      <a:pt x="53" y="0"/>
                    </a:lnTo>
                    <a:lnTo>
                      <a:pt x="6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11" name="Freeform 1691"/>
              <p:cNvSpPr>
                <a:spLocks/>
              </p:cNvSpPr>
              <p:nvPr/>
            </p:nvSpPr>
            <p:spPr bwMode="auto">
              <a:xfrm>
                <a:off x="4631" y="1665"/>
                <a:ext cx="36" cy="79"/>
              </a:xfrm>
              <a:custGeom>
                <a:avLst/>
                <a:gdLst>
                  <a:gd name="T0" fmla="*/ 62 w 71"/>
                  <a:gd name="T1" fmla="*/ 3 h 158"/>
                  <a:gd name="T2" fmla="*/ 65 w 71"/>
                  <a:gd name="T3" fmla="*/ 9 h 158"/>
                  <a:gd name="T4" fmla="*/ 67 w 71"/>
                  <a:gd name="T5" fmla="*/ 13 h 158"/>
                  <a:gd name="T6" fmla="*/ 68 w 71"/>
                  <a:gd name="T7" fmla="*/ 19 h 158"/>
                  <a:gd name="T8" fmla="*/ 70 w 71"/>
                  <a:gd name="T9" fmla="*/ 24 h 158"/>
                  <a:gd name="T10" fmla="*/ 71 w 71"/>
                  <a:gd name="T11" fmla="*/ 30 h 158"/>
                  <a:gd name="T12" fmla="*/ 71 w 71"/>
                  <a:gd name="T13" fmla="*/ 36 h 158"/>
                  <a:gd name="T14" fmla="*/ 71 w 71"/>
                  <a:gd name="T15" fmla="*/ 49 h 158"/>
                  <a:gd name="T16" fmla="*/ 70 w 71"/>
                  <a:gd name="T17" fmla="*/ 61 h 158"/>
                  <a:gd name="T18" fmla="*/ 67 w 71"/>
                  <a:gd name="T19" fmla="*/ 75 h 158"/>
                  <a:gd name="T20" fmla="*/ 62 w 71"/>
                  <a:gd name="T21" fmla="*/ 87 h 158"/>
                  <a:gd name="T22" fmla="*/ 58 w 71"/>
                  <a:gd name="T23" fmla="*/ 99 h 158"/>
                  <a:gd name="T24" fmla="*/ 53 w 71"/>
                  <a:gd name="T25" fmla="*/ 111 h 158"/>
                  <a:gd name="T26" fmla="*/ 48 w 71"/>
                  <a:gd name="T27" fmla="*/ 122 h 158"/>
                  <a:gd name="T28" fmla="*/ 42 w 71"/>
                  <a:gd name="T29" fmla="*/ 132 h 158"/>
                  <a:gd name="T30" fmla="*/ 36 w 71"/>
                  <a:gd name="T31" fmla="*/ 141 h 158"/>
                  <a:gd name="T32" fmla="*/ 30 w 71"/>
                  <a:gd name="T33" fmla="*/ 147 h 158"/>
                  <a:gd name="T34" fmla="*/ 26 w 71"/>
                  <a:gd name="T35" fmla="*/ 153 h 158"/>
                  <a:gd name="T36" fmla="*/ 20 w 71"/>
                  <a:gd name="T37" fmla="*/ 156 h 158"/>
                  <a:gd name="T38" fmla="*/ 17 w 71"/>
                  <a:gd name="T39" fmla="*/ 158 h 158"/>
                  <a:gd name="T40" fmla="*/ 12 w 71"/>
                  <a:gd name="T41" fmla="*/ 158 h 158"/>
                  <a:gd name="T42" fmla="*/ 9 w 71"/>
                  <a:gd name="T43" fmla="*/ 156 h 158"/>
                  <a:gd name="T44" fmla="*/ 6 w 71"/>
                  <a:gd name="T45" fmla="*/ 153 h 158"/>
                  <a:gd name="T46" fmla="*/ 5 w 71"/>
                  <a:gd name="T47" fmla="*/ 150 h 158"/>
                  <a:gd name="T48" fmla="*/ 2 w 71"/>
                  <a:gd name="T49" fmla="*/ 143 h 158"/>
                  <a:gd name="T50" fmla="*/ 0 w 71"/>
                  <a:gd name="T51" fmla="*/ 132 h 158"/>
                  <a:gd name="T52" fmla="*/ 2 w 71"/>
                  <a:gd name="T53" fmla="*/ 122 h 158"/>
                  <a:gd name="T54" fmla="*/ 3 w 71"/>
                  <a:gd name="T55" fmla="*/ 110 h 158"/>
                  <a:gd name="T56" fmla="*/ 8 w 71"/>
                  <a:gd name="T57" fmla="*/ 89 h 158"/>
                  <a:gd name="T58" fmla="*/ 14 w 71"/>
                  <a:gd name="T59" fmla="*/ 64 h 158"/>
                  <a:gd name="T60" fmla="*/ 18 w 71"/>
                  <a:gd name="T61" fmla="*/ 52 h 158"/>
                  <a:gd name="T62" fmla="*/ 23 w 71"/>
                  <a:gd name="T63" fmla="*/ 40 h 158"/>
                  <a:gd name="T64" fmla="*/ 26 w 71"/>
                  <a:gd name="T65" fmla="*/ 34 h 158"/>
                  <a:gd name="T66" fmla="*/ 29 w 71"/>
                  <a:gd name="T67" fmla="*/ 28 h 158"/>
                  <a:gd name="T68" fmla="*/ 32 w 71"/>
                  <a:gd name="T69" fmla="*/ 22 h 158"/>
                  <a:gd name="T70" fmla="*/ 35 w 71"/>
                  <a:gd name="T71" fmla="*/ 18 h 158"/>
                  <a:gd name="T72" fmla="*/ 42 w 71"/>
                  <a:gd name="T73" fmla="*/ 7 h 158"/>
                  <a:gd name="T74" fmla="*/ 48 w 71"/>
                  <a:gd name="T75" fmla="*/ 4 h 158"/>
                  <a:gd name="T76" fmla="*/ 53 w 71"/>
                  <a:gd name="T77" fmla="*/ 0 h 158"/>
                  <a:gd name="T78" fmla="*/ 62 w 71"/>
                  <a:gd name="T7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58">
                    <a:moveTo>
                      <a:pt x="62" y="3"/>
                    </a:moveTo>
                    <a:lnTo>
                      <a:pt x="65" y="9"/>
                    </a:lnTo>
                    <a:lnTo>
                      <a:pt x="67" y="13"/>
                    </a:lnTo>
                    <a:lnTo>
                      <a:pt x="68" y="19"/>
                    </a:lnTo>
                    <a:lnTo>
                      <a:pt x="70" y="24"/>
                    </a:lnTo>
                    <a:lnTo>
                      <a:pt x="71" y="30"/>
                    </a:lnTo>
                    <a:lnTo>
                      <a:pt x="71" y="36"/>
                    </a:lnTo>
                    <a:lnTo>
                      <a:pt x="71" y="49"/>
                    </a:lnTo>
                    <a:lnTo>
                      <a:pt x="70" y="61"/>
                    </a:lnTo>
                    <a:lnTo>
                      <a:pt x="67" y="75"/>
                    </a:lnTo>
                    <a:lnTo>
                      <a:pt x="62" y="87"/>
                    </a:lnTo>
                    <a:lnTo>
                      <a:pt x="58" y="99"/>
                    </a:lnTo>
                    <a:lnTo>
                      <a:pt x="53" y="111"/>
                    </a:lnTo>
                    <a:lnTo>
                      <a:pt x="48" y="122"/>
                    </a:lnTo>
                    <a:lnTo>
                      <a:pt x="42" y="132"/>
                    </a:lnTo>
                    <a:lnTo>
                      <a:pt x="36" y="141"/>
                    </a:lnTo>
                    <a:lnTo>
                      <a:pt x="30" y="147"/>
                    </a:lnTo>
                    <a:lnTo>
                      <a:pt x="26" y="153"/>
                    </a:lnTo>
                    <a:lnTo>
                      <a:pt x="20" y="156"/>
                    </a:lnTo>
                    <a:lnTo>
                      <a:pt x="17" y="158"/>
                    </a:lnTo>
                    <a:lnTo>
                      <a:pt x="12" y="158"/>
                    </a:lnTo>
                    <a:lnTo>
                      <a:pt x="9" y="156"/>
                    </a:lnTo>
                    <a:lnTo>
                      <a:pt x="6" y="153"/>
                    </a:lnTo>
                    <a:lnTo>
                      <a:pt x="5" y="150"/>
                    </a:lnTo>
                    <a:lnTo>
                      <a:pt x="2" y="143"/>
                    </a:lnTo>
                    <a:lnTo>
                      <a:pt x="0" y="132"/>
                    </a:lnTo>
                    <a:lnTo>
                      <a:pt x="2" y="122"/>
                    </a:lnTo>
                    <a:lnTo>
                      <a:pt x="3" y="110"/>
                    </a:lnTo>
                    <a:lnTo>
                      <a:pt x="8" y="89"/>
                    </a:lnTo>
                    <a:lnTo>
                      <a:pt x="14" y="64"/>
                    </a:lnTo>
                    <a:lnTo>
                      <a:pt x="18" y="52"/>
                    </a:lnTo>
                    <a:lnTo>
                      <a:pt x="23" y="40"/>
                    </a:lnTo>
                    <a:lnTo>
                      <a:pt x="26" y="34"/>
                    </a:lnTo>
                    <a:lnTo>
                      <a:pt x="29" y="28"/>
                    </a:lnTo>
                    <a:lnTo>
                      <a:pt x="32" y="22"/>
                    </a:lnTo>
                    <a:lnTo>
                      <a:pt x="35" y="18"/>
                    </a:lnTo>
                    <a:lnTo>
                      <a:pt x="42" y="7"/>
                    </a:lnTo>
                    <a:lnTo>
                      <a:pt x="48" y="4"/>
                    </a:lnTo>
                    <a:lnTo>
                      <a:pt x="53" y="0"/>
                    </a:lnTo>
                    <a:lnTo>
                      <a:pt x="62" y="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grpSp>
        <p:sp>
          <p:nvSpPr>
            <p:cNvPr id="390812" name="Freeform 1692"/>
            <p:cNvSpPr>
              <a:spLocks/>
            </p:cNvSpPr>
            <p:nvPr/>
          </p:nvSpPr>
          <p:spPr bwMode="auto">
            <a:xfrm>
              <a:off x="4269" y="1807"/>
              <a:ext cx="366" cy="209"/>
            </a:xfrm>
            <a:custGeom>
              <a:avLst/>
              <a:gdLst>
                <a:gd name="T0" fmla="*/ 715 w 732"/>
                <a:gd name="T1" fmla="*/ 346 h 419"/>
                <a:gd name="T2" fmla="*/ 683 w 732"/>
                <a:gd name="T3" fmla="*/ 285 h 419"/>
                <a:gd name="T4" fmla="*/ 652 w 732"/>
                <a:gd name="T5" fmla="*/ 236 h 419"/>
                <a:gd name="T6" fmla="*/ 617 w 732"/>
                <a:gd name="T7" fmla="*/ 191 h 419"/>
                <a:gd name="T8" fmla="*/ 567 w 732"/>
                <a:gd name="T9" fmla="*/ 146 h 419"/>
                <a:gd name="T10" fmla="*/ 513 w 732"/>
                <a:gd name="T11" fmla="*/ 116 h 419"/>
                <a:gd name="T12" fmla="*/ 416 w 732"/>
                <a:gd name="T13" fmla="*/ 77 h 419"/>
                <a:gd name="T14" fmla="*/ 333 w 732"/>
                <a:gd name="T15" fmla="*/ 48 h 419"/>
                <a:gd name="T16" fmla="*/ 228 w 732"/>
                <a:gd name="T17" fmla="*/ 22 h 419"/>
                <a:gd name="T18" fmla="*/ 108 w 732"/>
                <a:gd name="T19" fmla="*/ 4 h 419"/>
                <a:gd name="T20" fmla="*/ 50 w 732"/>
                <a:gd name="T21" fmla="*/ 0 h 419"/>
                <a:gd name="T22" fmla="*/ 16 w 732"/>
                <a:gd name="T23" fmla="*/ 3 h 419"/>
                <a:gd name="T24" fmla="*/ 0 w 732"/>
                <a:gd name="T25" fmla="*/ 50 h 419"/>
                <a:gd name="T26" fmla="*/ 108 w 732"/>
                <a:gd name="T27" fmla="*/ 33 h 419"/>
                <a:gd name="T28" fmla="*/ 161 w 732"/>
                <a:gd name="T29" fmla="*/ 35 h 419"/>
                <a:gd name="T30" fmla="*/ 184 w 732"/>
                <a:gd name="T31" fmla="*/ 41 h 419"/>
                <a:gd name="T32" fmla="*/ 191 w 732"/>
                <a:gd name="T33" fmla="*/ 54 h 419"/>
                <a:gd name="T34" fmla="*/ 190 w 732"/>
                <a:gd name="T35" fmla="*/ 77 h 419"/>
                <a:gd name="T36" fmla="*/ 176 w 732"/>
                <a:gd name="T37" fmla="*/ 123 h 419"/>
                <a:gd name="T38" fmla="*/ 149 w 732"/>
                <a:gd name="T39" fmla="*/ 181 h 419"/>
                <a:gd name="T40" fmla="*/ 146 w 732"/>
                <a:gd name="T41" fmla="*/ 203 h 419"/>
                <a:gd name="T42" fmla="*/ 160 w 732"/>
                <a:gd name="T43" fmla="*/ 173 h 419"/>
                <a:gd name="T44" fmla="*/ 179 w 732"/>
                <a:gd name="T45" fmla="*/ 135 h 419"/>
                <a:gd name="T46" fmla="*/ 200 w 732"/>
                <a:gd name="T47" fmla="*/ 105 h 419"/>
                <a:gd name="T48" fmla="*/ 213 w 732"/>
                <a:gd name="T49" fmla="*/ 80 h 419"/>
                <a:gd name="T50" fmla="*/ 213 w 732"/>
                <a:gd name="T51" fmla="*/ 56 h 419"/>
                <a:gd name="T52" fmla="*/ 208 w 732"/>
                <a:gd name="T53" fmla="*/ 44 h 419"/>
                <a:gd name="T54" fmla="*/ 320 w 732"/>
                <a:gd name="T55" fmla="*/ 72 h 419"/>
                <a:gd name="T56" fmla="*/ 336 w 732"/>
                <a:gd name="T57" fmla="*/ 81 h 419"/>
                <a:gd name="T58" fmla="*/ 332 w 732"/>
                <a:gd name="T59" fmla="*/ 101 h 419"/>
                <a:gd name="T60" fmla="*/ 314 w 732"/>
                <a:gd name="T61" fmla="*/ 161 h 419"/>
                <a:gd name="T62" fmla="*/ 305 w 732"/>
                <a:gd name="T63" fmla="*/ 188 h 419"/>
                <a:gd name="T64" fmla="*/ 288 w 732"/>
                <a:gd name="T65" fmla="*/ 209 h 419"/>
                <a:gd name="T66" fmla="*/ 268 w 732"/>
                <a:gd name="T67" fmla="*/ 223 h 419"/>
                <a:gd name="T68" fmla="*/ 277 w 732"/>
                <a:gd name="T69" fmla="*/ 223 h 419"/>
                <a:gd name="T70" fmla="*/ 297 w 732"/>
                <a:gd name="T71" fmla="*/ 209 h 419"/>
                <a:gd name="T72" fmla="*/ 303 w 732"/>
                <a:gd name="T73" fmla="*/ 260 h 419"/>
                <a:gd name="T74" fmla="*/ 305 w 732"/>
                <a:gd name="T75" fmla="*/ 295 h 419"/>
                <a:gd name="T76" fmla="*/ 314 w 732"/>
                <a:gd name="T77" fmla="*/ 218 h 419"/>
                <a:gd name="T78" fmla="*/ 326 w 732"/>
                <a:gd name="T79" fmla="*/ 158 h 419"/>
                <a:gd name="T80" fmla="*/ 336 w 732"/>
                <a:gd name="T81" fmla="*/ 190 h 419"/>
                <a:gd name="T82" fmla="*/ 338 w 732"/>
                <a:gd name="T83" fmla="*/ 179 h 419"/>
                <a:gd name="T84" fmla="*/ 338 w 732"/>
                <a:gd name="T85" fmla="*/ 138 h 419"/>
                <a:gd name="T86" fmla="*/ 348 w 732"/>
                <a:gd name="T87" fmla="*/ 98 h 419"/>
                <a:gd name="T88" fmla="*/ 357 w 732"/>
                <a:gd name="T89" fmla="*/ 90 h 419"/>
                <a:gd name="T90" fmla="*/ 439 w 732"/>
                <a:gd name="T91" fmla="*/ 119 h 419"/>
                <a:gd name="T92" fmla="*/ 523 w 732"/>
                <a:gd name="T93" fmla="*/ 157 h 419"/>
                <a:gd name="T94" fmla="*/ 561 w 732"/>
                <a:gd name="T95" fmla="*/ 181 h 419"/>
                <a:gd name="T96" fmla="*/ 594 w 732"/>
                <a:gd name="T97" fmla="*/ 209 h 419"/>
                <a:gd name="T98" fmla="*/ 635 w 732"/>
                <a:gd name="T99" fmla="*/ 259 h 419"/>
                <a:gd name="T100" fmla="*/ 673 w 732"/>
                <a:gd name="T101" fmla="*/ 318 h 419"/>
                <a:gd name="T102" fmla="*/ 723 w 732"/>
                <a:gd name="T103"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2" h="419">
                  <a:moveTo>
                    <a:pt x="732" y="386"/>
                  </a:moveTo>
                  <a:lnTo>
                    <a:pt x="724" y="366"/>
                  </a:lnTo>
                  <a:lnTo>
                    <a:pt x="715" y="346"/>
                  </a:lnTo>
                  <a:lnTo>
                    <a:pt x="705" y="325"/>
                  </a:lnTo>
                  <a:lnTo>
                    <a:pt x="694" y="306"/>
                  </a:lnTo>
                  <a:lnTo>
                    <a:pt x="683" y="285"/>
                  </a:lnTo>
                  <a:lnTo>
                    <a:pt x="671" y="265"/>
                  </a:lnTo>
                  <a:lnTo>
                    <a:pt x="659" y="245"/>
                  </a:lnTo>
                  <a:lnTo>
                    <a:pt x="652" y="236"/>
                  </a:lnTo>
                  <a:lnTo>
                    <a:pt x="646" y="227"/>
                  </a:lnTo>
                  <a:lnTo>
                    <a:pt x="631" y="209"/>
                  </a:lnTo>
                  <a:lnTo>
                    <a:pt x="617" y="191"/>
                  </a:lnTo>
                  <a:lnTo>
                    <a:pt x="600" y="175"/>
                  </a:lnTo>
                  <a:lnTo>
                    <a:pt x="584" y="160"/>
                  </a:lnTo>
                  <a:lnTo>
                    <a:pt x="567" y="146"/>
                  </a:lnTo>
                  <a:lnTo>
                    <a:pt x="549" y="134"/>
                  </a:lnTo>
                  <a:lnTo>
                    <a:pt x="531" y="123"/>
                  </a:lnTo>
                  <a:lnTo>
                    <a:pt x="513" y="116"/>
                  </a:lnTo>
                  <a:lnTo>
                    <a:pt x="481" y="102"/>
                  </a:lnTo>
                  <a:lnTo>
                    <a:pt x="449" y="89"/>
                  </a:lnTo>
                  <a:lnTo>
                    <a:pt x="416" y="77"/>
                  </a:lnTo>
                  <a:lnTo>
                    <a:pt x="385" y="65"/>
                  </a:lnTo>
                  <a:lnTo>
                    <a:pt x="359" y="56"/>
                  </a:lnTo>
                  <a:lnTo>
                    <a:pt x="333" y="48"/>
                  </a:lnTo>
                  <a:lnTo>
                    <a:pt x="306" y="41"/>
                  </a:lnTo>
                  <a:lnTo>
                    <a:pt x="280" y="35"/>
                  </a:lnTo>
                  <a:lnTo>
                    <a:pt x="228" y="22"/>
                  </a:lnTo>
                  <a:lnTo>
                    <a:pt x="178" y="13"/>
                  </a:lnTo>
                  <a:lnTo>
                    <a:pt x="130" y="6"/>
                  </a:lnTo>
                  <a:lnTo>
                    <a:pt x="108" y="4"/>
                  </a:lnTo>
                  <a:lnTo>
                    <a:pt x="87" y="3"/>
                  </a:lnTo>
                  <a:lnTo>
                    <a:pt x="68" y="1"/>
                  </a:lnTo>
                  <a:lnTo>
                    <a:pt x="50" y="0"/>
                  </a:lnTo>
                  <a:lnTo>
                    <a:pt x="33" y="0"/>
                  </a:lnTo>
                  <a:lnTo>
                    <a:pt x="18" y="1"/>
                  </a:lnTo>
                  <a:lnTo>
                    <a:pt x="16" y="3"/>
                  </a:lnTo>
                  <a:lnTo>
                    <a:pt x="15" y="9"/>
                  </a:lnTo>
                  <a:lnTo>
                    <a:pt x="9" y="25"/>
                  </a:lnTo>
                  <a:lnTo>
                    <a:pt x="0" y="50"/>
                  </a:lnTo>
                  <a:lnTo>
                    <a:pt x="28" y="45"/>
                  </a:lnTo>
                  <a:lnTo>
                    <a:pt x="80" y="36"/>
                  </a:lnTo>
                  <a:lnTo>
                    <a:pt x="108" y="33"/>
                  </a:lnTo>
                  <a:lnTo>
                    <a:pt x="136" y="33"/>
                  </a:lnTo>
                  <a:lnTo>
                    <a:pt x="149" y="33"/>
                  </a:lnTo>
                  <a:lnTo>
                    <a:pt x="161" y="35"/>
                  </a:lnTo>
                  <a:lnTo>
                    <a:pt x="172" y="36"/>
                  </a:lnTo>
                  <a:lnTo>
                    <a:pt x="182" y="39"/>
                  </a:lnTo>
                  <a:lnTo>
                    <a:pt x="184" y="41"/>
                  </a:lnTo>
                  <a:lnTo>
                    <a:pt x="187" y="42"/>
                  </a:lnTo>
                  <a:lnTo>
                    <a:pt x="190" y="48"/>
                  </a:lnTo>
                  <a:lnTo>
                    <a:pt x="191" y="54"/>
                  </a:lnTo>
                  <a:lnTo>
                    <a:pt x="191" y="60"/>
                  </a:lnTo>
                  <a:lnTo>
                    <a:pt x="191" y="69"/>
                  </a:lnTo>
                  <a:lnTo>
                    <a:pt x="190" y="77"/>
                  </a:lnTo>
                  <a:lnTo>
                    <a:pt x="187" y="93"/>
                  </a:lnTo>
                  <a:lnTo>
                    <a:pt x="182" y="108"/>
                  </a:lnTo>
                  <a:lnTo>
                    <a:pt x="176" y="123"/>
                  </a:lnTo>
                  <a:lnTo>
                    <a:pt x="161" y="151"/>
                  </a:lnTo>
                  <a:lnTo>
                    <a:pt x="155" y="166"/>
                  </a:lnTo>
                  <a:lnTo>
                    <a:pt x="149" y="181"/>
                  </a:lnTo>
                  <a:lnTo>
                    <a:pt x="148" y="188"/>
                  </a:lnTo>
                  <a:lnTo>
                    <a:pt x="146" y="196"/>
                  </a:lnTo>
                  <a:lnTo>
                    <a:pt x="146" y="203"/>
                  </a:lnTo>
                  <a:lnTo>
                    <a:pt x="146" y="211"/>
                  </a:lnTo>
                  <a:lnTo>
                    <a:pt x="155" y="185"/>
                  </a:lnTo>
                  <a:lnTo>
                    <a:pt x="160" y="173"/>
                  </a:lnTo>
                  <a:lnTo>
                    <a:pt x="166" y="160"/>
                  </a:lnTo>
                  <a:lnTo>
                    <a:pt x="172" y="148"/>
                  </a:lnTo>
                  <a:lnTo>
                    <a:pt x="179" y="135"/>
                  </a:lnTo>
                  <a:lnTo>
                    <a:pt x="187" y="125"/>
                  </a:lnTo>
                  <a:lnTo>
                    <a:pt x="196" y="113"/>
                  </a:lnTo>
                  <a:lnTo>
                    <a:pt x="200" y="105"/>
                  </a:lnTo>
                  <a:lnTo>
                    <a:pt x="206" y="98"/>
                  </a:lnTo>
                  <a:lnTo>
                    <a:pt x="210" y="89"/>
                  </a:lnTo>
                  <a:lnTo>
                    <a:pt x="213" y="80"/>
                  </a:lnTo>
                  <a:lnTo>
                    <a:pt x="214" y="69"/>
                  </a:lnTo>
                  <a:lnTo>
                    <a:pt x="214" y="60"/>
                  </a:lnTo>
                  <a:lnTo>
                    <a:pt x="213" y="56"/>
                  </a:lnTo>
                  <a:lnTo>
                    <a:pt x="213" y="51"/>
                  </a:lnTo>
                  <a:lnTo>
                    <a:pt x="211" y="47"/>
                  </a:lnTo>
                  <a:lnTo>
                    <a:pt x="208" y="44"/>
                  </a:lnTo>
                  <a:lnTo>
                    <a:pt x="258" y="56"/>
                  </a:lnTo>
                  <a:lnTo>
                    <a:pt x="299" y="66"/>
                  </a:lnTo>
                  <a:lnTo>
                    <a:pt x="320" y="72"/>
                  </a:lnTo>
                  <a:lnTo>
                    <a:pt x="336" y="78"/>
                  </a:lnTo>
                  <a:lnTo>
                    <a:pt x="336" y="80"/>
                  </a:lnTo>
                  <a:lnTo>
                    <a:pt x="336" y="81"/>
                  </a:lnTo>
                  <a:lnTo>
                    <a:pt x="336" y="83"/>
                  </a:lnTo>
                  <a:lnTo>
                    <a:pt x="336" y="86"/>
                  </a:lnTo>
                  <a:lnTo>
                    <a:pt x="332" y="101"/>
                  </a:lnTo>
                  <a:lnTo>
                    <a:pt x="326" y="120"/>
                  </a:lnTo>
                  <a:lnTo>
                    <a:pt x="320" y="138"/>
                  </a:lnTo>
                  <a:lnTo>
                    <a:pt x="314" y="161"/>
                  </a:lnTo>
                  <a:lnTo>
                    <a:pt x="311" y="172"/>
                  </a:lnTo>
                  <a:lnTo>
                    <a:pt x="306" y="184"/>
                  </a:lnTo>
                  <a:lnTo>
                    <a:pt x="305" y="188"/>
                  </a:lnTo>
                  <a:lnTo>
                    <a:pt x="302" y="194"/>
                  </a:lnTo>
                  <a:lnTo>
                    <a:pt x="293" y="205"/>
                  </a:lnTo>
                  <a:lnTo>
                    <a:pt x="288" y="209"/>
                  </a:lnTo>
                  <a:lnTo>
                    <a:pt x="282" y="214"/>
                  </a:lnTo>
                  <a:lnTo>
                    <a:pt x="276" y="218"/>
                  </a:lnTo>
                  <a:lnTo>
                    <a:pt x="268" y="223"/>
                  </a:lnTo>
                  <a:lnTo>
                    <a:pt x="270" y="224"/>
                  </a:lnTo>
                  <a:lnTo>
                    <a:pt x="273" y="224"/>
                  </a:lnTo>
                  <a:lnTo>
                    <a:pt x="277" y="223"/>
                  </a:lnTo>
                  <a:lnTo>
                    <a:pt x="282" y="221"/>
                  </a:lnTo>
                  <a:lnTo>
                    <a:pt x="288" y="218"/>
                  </a:lnTo>
                  <a:lnTo>
                    <a:pt x="297" y="209"/>
                  </a:lnTo>
                  <a:lnTo>
                    <a:pt x="306" y="205"/>
                  </a:lnTo>
                  <a:lnTo>
                    <a:pt x="306" y="232"/>
                  </a:lnTo>
                  <a:lnTo>
                    <a:pt x="303" y="260"/>
                  </a:lnTo>
                  <a:lnTo>
                    <a:pt x="302" y="291"/>
                  </a:lnTo>
                  <a:lnTo>
                    <a:pt x="300" y="318"/>
                  </a:lnTo>
                  <a:lnTo>
                    <a:pt x="305" y="295"/>
                  </a:lnTo>
                  <a:lnTo>
                    <a:pt x="308" y="276"/>
                  </a:lnTo>
                  <a:lnTo>
                    <a:pt x="311" y="236"/>
                  </a:lnTo>
                  <a:lnTo>
                    <a:pt x="314" y="218"/>
                  </a:lnTo>
                  <a:lnTo>
                    <a:pt x="317" y="199"/>
                  </a:lnTo>
                  <a:lnTo>
                    <a:pt x="320" y="179"/>
                  </a:lnTo>
                  <a:lnTo>
                    <a:pt x="326" y="158"/>
                  </a:lnTo>
                  <a:lnTo>
                    <a:pt x="330" y="169"/>
                  </a:lnTo>
                  <a:lnTo>
                    <a:pt x="333" y="179"/>
                  </a:lnTo>
                  <a:lnTo>
                    <a:pt x="336" y="190"/>
                  </a:lnTo>
                  <a:lnTo>
                    <a:pt x="342" y="200"/>
                  </a:lnTo>
                  <a:lnTo>
                    <a:pt x="339" y="190"/>
                  </a:lnTo>
                  <a:lnTo>
                    <a:pt x="338" y="179"/>
                  </a:lnTo>
                  <a:lnTo>
                    <a:pt x="338" y="158"/>
                  </a:lnTo>
                  <a:lnTo>
                    <a:pt x="338" y="149"/>
                  </a:lnTo>
                  <a:lnTo>
                    <a:pt x="338" y="138"/>
                  </a:lnTo>
                  <a:lnTo>
                    <a:pt x="341" y="122"/>
                  </a:lnTo>
                  <a:lnTo>
                    <a:pt x="344" y="108"/>
                  </a:lnTo>
                  <a:lnTo>
                    <a:pt x="348" y="98"/>
                  </a:lnTo>
                  <a:lnTo>
                    <a:pt x="353" y="92"/>
                  </a:lnTo>
                  <a:lnTo>
                    <a:pt x="354" y="90"/>
                  </a:lnTo>
                  <a:lnTo>
                    <a:pt x="357" y="90"/>
                  </a:lnTo>
                  <a:lnTo>
                    <a:pt x="383" y="98"/>
                  </a:lnTo>
                  <a:lnTo>
                    <a:pt x="410" y="108"/>
                  </a:lnTo>
                  <a:lnTo>
                    <a:pt x="439" y="119"/>
                  </a:lnTo>
                  <a:lnTo>
                    <a:pt x="468" y="129"/>
                  </a:lnTo>
                  <a:lnTo>
                    <a:pt x="496" y="143"/>
                  </a:lnTo>
                  <a:lnTo>
                    <a:pt x="523" y="157"/>
                  </a:lnTo>
                  <a:lnTo>
                    <a:pt x="537" y="164"/>
                  </a:lnTo>
                  <a:lnTo>
                    <a:pt x="549" y="173"/>
                  </a:lnTo>
                  <a:lnTo>
                    <a:pt x="561" y="181"/>
                  </a:lnTo>
                  <a:lnTo>
                    <a:pt x="573" y="190"/>
                  </a:lnTo>
                  <a:lnTo>
                    <a:pt x="584" y="199"/>
                  </a:lnTo>
                  <a:lnTo>
                    <a:pt x="594" y="209"/>
                  </a:lnTo>
                  <a:lnTo>
                    <a:pt x="605" y="220"/>
                  </a:lnTo>
                  <a:lnTo>
                    <a:pt x="615" y="232"/>
                  </a:lnTo>
                  <a:lnTo>
                    <a:pt x="635" y="259"/>
                  </a:lnTo>
                  <a:lnTo>
                    <a:pt x="646" y="273"/>
                  </a:lnTo>
                  <a:lnTo>
                    <a:pt x="655" y="288"/>
                  </a:lnTo>
                  <a:lnTo>
                    <a:pt x="673" y="318"/>
                  </a:lnTo>
                  <a:lnTo>
                    <a:pt x="689" y="351"/>
                  </a:lnTo>
                  <a:lnTo>
                    <a:pt x="706" y="384"/>
                  </a:lnTo>
                  <a:lnTo>
                    <a:pt x="723" y="419"/>
                  </a:lnTo>
                  <a:lnTo>
                    <a:pt x="732" y="3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13" name="Freeform 1693"/>
            <p:cNvSpPr>
              <a:spLocks/>
            </p:cNvSpPr>
            <p:nvPr/>
          </p:nvSpPr>
          <p:spPr bwMode="auto">
            <a:xfrm>
              <a:off x="4510" y="2260"/>
              <a:ext cx="15" cy="18"/>
            </a:xfrm>
            <a:custGeom>
              <a:avLst/>
              <a:gdLst>
                <a:gd name="T0" fmla="*/ 0 w 28"/>
                <a:gd name="T1" fmla="*/ 18 h 36"/>
                <a:gd name="T2" fmla="*/ 0 w 28"/>
                <a:gd name="T3" fmla="*/ 22 h 36"/>
                <a:gd name="T4" fmla="*/ 1 w 28"/>
                <a:gd name="T5" fmla="*/ 27 h 36"/>
                <a:gd name="T6" fmla="*/ 1 w 28"/>
                <a:gd name="T7" fmla="*/ 36 h 36"/>
                <a:gd name="T8" fmla="*/ 4 w 28"/>
                <a:gd name="T9" fmla="*/ 33 h 36"/>
                <a:gd name="T10" fmla="*/ 7 w 28"/>
                <a:gd name="T11" fmla="*/ 30 h 36"/>
                <a:gd name="T12" fmla="*/ 10 w 28"/>
                <a:gd name="T13" fmla="*/ 27 h 36"/>
                <a:gd name="T14" fmla="*/ 15 w 28"/>
                <a:gd name="T15" fmla="*/ 25 h 36"/>
                <a:gd name="T16" fmla="*/ 18 w 28"/>
                <a:gd name="T17" fmla="*/ 25 h 36"/>
                <a:gd name="T18" fmla="*/ 22 w 28"/>
                <a:gd name="T19" fmla="*/ 25 h 36"/>
                <a:gd name="T20" fmla="*/ 25 w 28"/>
                <a:gd name="T21" fmla="*/ 27 h 36"/>
                <a:gd name="T22" fmla="*/ 27 w 28"/>
                <a:gd name="T23" fmla="*/ 28 h 36"/>
                <a:gd name="T24" fmla="*/ 28 w 28"/>
                <a:gd name="T25" fmla="*/ 30 h 36"/>
                <a:gd name="T26" fmla="*/ 28 w 28"/>
                <a:gd name="T27" fmla="*/ 22 h 36"/>
                <a:gd name="T28" fmla="*/ 28 w 28"/>
                <a:gd name="T29" fmla="*/ 15 h 36"/>
                <a:gd name="T30" fmla="*/ 27 w 28"/>
                <a:gd name="T31" fmla="*/ 7 h 36"/>
                <a:gd name="T32" fmla="*/ 27 w 28"/>
                <a:gd name="T33" fmla="*/ 0 h 36"/>
                <a:gd name="T34" fmla="*/ 0 w 28"/>
                <a:gd name="T3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36">
                  <a:moveTo>
                    <a:pt x="0" y="18"/>
                  </a:moveTo>
                  <a:lnTo>
                    <a:pt x="0" y="22"/>
                  </a:lnTo>
                  <a:lnTo>
                    <a:pt x="1" y="27"/>
                  </a:lnTo>
                  <a:lnTo>
                    <a:pt x="1" y="36"/>
                  </a:lnTo>
                  <a:lnTo>
                    <a:pt x="4" y="33"/>
                  </a:lnTo>
                  <a:lnTo>
                    <a:pt x="7" y="30"/>
                  </a:lnTo>
                  <a:lnTo>
                    <a:pt x="10" y="27"/>
                  </a:lnTo>
                  <a:lnTo>
                    <a:pt x="15" y="25"/>
                  </a:lnTo>
                  <a:lnTo>
                    <a:pt x="18" y="25"/>
                  </a:lnTo>
                  <a:lnTo>
                    <a:pt x="22" y="25"/>
                  </a:lnTo>
                  <a:lnTo>
                    <a:pt x="25" y="27"/>
                  </a:lnTo>
                  <a:lnTo>
                    <a:pt x="27" y="28"/>
                  </a:lnTo>
                  <a:lnTo>
                    <a:pt x="28" y="30"/>
                  </a:lnTo>
                  <a:lnTo>
                    <a:pt x="28" y="22"/>
                  </a:lnTo>
                  <a:lnTo>
                    <a:pt x="28" y="15"/>
                  </a:lnTo>
                  <a:lnTo>
                    <a:pt x="27" y="7"/>
                  </a:lnTo>
                  <a:lnTo>
                    <a:pt x="27" y="0"/>
                  </a:lnTo>
                  <a:lnTo>
                    <a:pt x="0" y="18"/>
                  </a:lnTo>
                  <a:close/>
                </a:path>
              </a:pathLst>
            </a:custGeom>
            <a:solidFill>
              <a:srgbClr val="001F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14" name="Freeform 1694"/>
            <p:cNvSpPr>
              <a:spLocks/>
            </p:cNvSpPr>
            <p:nvPr/>
          </p:nvSpPr>
          <p:spPr bwMode="auto">
            <a:xfrm>
              <a:off x="4269" y="1991"/>
              <a:ext cx="29" cy="70"/>
            </a:xfrm>
            <a:custGeom>
              <a:avLst/>
              <a:gdLst>
                <a:gd name="T0" fmla="*/ 53 w 57"/>
                <a:gd name="T1" fmla="*/ 141 h 141"/>
                <a:gd name="T2" fmla="*/ 56 w 57"/>
                <a:gd name="T3" fmla="*/ 130 h 141"/>
                <a:gd name="T4" fmla="*/ 57 w 57"/>
                <a:gd name="T5" fmla="*/ 121 h 141"/>
                <a:gd name="T6" fmla="*/ 57 w 57"/>
                <a:gd name="T7" fmla="*/ 112 h 141"/>
                <a:gd name="T8" fmla="*/ 56 w 57"/>
                <a:gd name="T9" fmla="*/ 104 h 141"/>
                <a:gd name="T10" fmla="*/ 53 w 57"/>
                <a:gd name="T11" fmla="*/ 97 h 141"/>
                <a:gd name="T12" fmla="*/ 50 w 57"/>
                <a:gd name="T13" fmla="*/ 89 h 141"/>
                <a:gd name="T14" fmla="*/ 47 w 57"/>
                <a:gd name="T15" fmla="*/ 82 h 141"/>
                <a:gd name="T16" fmla="*/ 42 w 57"/>
                <a:gd name="T17" fmla="*/ 74 h 141"/>
                <a:gd name="T18" fmla="*/ 31 w 57"/>
                <a:gd name="T19" fmla="*/ 61 h 141"/>
                <a:gd name="T20" fmla="*/ 21 w 57"/>
                <a:gd name="T21" fmla="*/ 47 h 141"/>
                <a:gd name="T22" fmla="*/ 10 w 57"/>
                <a:gd name="T23" fmla="*/ 34 h 141"/>
                <a:gd name="T24" fmla="*/ 0 w 57"/>
                <a:gd name="T25" fmla="*/ 19 h 141"/>
                <a:gd name="T26" fmla="*/ 0 w 57"/>
                <a:gd name="T27" fmla="*/ 15 h 141"/>
                <a:gd name="T28" fmla="*/ 0 w 57"/>
                <a:gd name="T29" fmla="*/ 11 h 141"/>
                <a:gd name="T30" fmla="*/ 1 w 57"/>
                <a:gd name="T31" fmla="*/ 5 h 141"/>
                <a:gd name="T32" fmla="*/ 1 w 57"/>
                <a:gd name="T33" fmla="*/ 0 h 141"/>
                <a:gd name="T34" fmla="*/ 1 w 57"/>
                <a:gd name="T35" fmla="*/ 5 h 141"/>
                <a:gd name="T36" fmla="*/ 4 w 57"/>
                <a:gd name="T37" fmla="*/ 9 h 141"/>
                <a:gd name="T38" fmla="*/ 12 w 57"/>
                <a:gd name="T39" fmla="*/ 23 h 141"/>
                <a:gd name="T40" fmla="*/ 27 w 57"/>
                <a:gd name="T41" fmla="*/ 44 h 141"/>
                <a:gd name="T42" fmla="*/ 34 w 57"/>
                <a:gd name="T43" fmla="*/ 53 h 141"/>
                <a:gd name="T44" fmla="*/ 40 w 57"/>
                <a:gd name="T45" fmla="*/ 64 h 141"/>
                <a:gd name="T46" fmla="*/ 51 w 57"/>
                <a:gd name="T47" fmla="*/ 83 h 141"/>
                <a:gd name="T48" fmla="*/ 54 w 57"/>
                <a:gd name="T49" fmla="*/ 94 h 141"/>
                <a:gd name="T50" fmla="*/ 56 w 57"/>
                <a:gd name="T51" fmla="*/ 100 h 141"/>
                <a:gd name="T52" fmla="*/ 56 w 57"/>
                <a:gd name="T53" fmla="*/ 104 h 141"/>
                <a:gd name="T54" fmla="*/ 57 w 57"/>
                <a:gd name="T55" fmla="*/ 115 h 141"/>
                <a:gd name="T56" fmla="*/ 57 w 57"/>
                <a:gd name="T57" fmla="*/ 127 h 141"/>
                <a:gd name="T58" fmla="*/ 53 w 57"/>
                <a:gd name="T5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141">
                  <a:moveTo>
                    <a:pt x="53" y="141"/>
                  </a:moveTo>
                  <a:lnTo>
                    <a:pt x="56" y="130"/>
                  </a:lnTo>
                  <a:lnTo>
                    <a:pt x="57" y="121"/>
                  </a:lnTo>
                  <a:lnTo>
                    <a:pt x="57" y="112"/>
                  </a:lnTo>
                  <a:lnTo>
                    <a:pt x="56" y="104"/>
                  </a:lnTo>
                  <a:lnTo>
                    <a:pt x="53" y="97"/>
                  </a:lnTo>
                  <a:lnTo>
                    <a:pt x="50" y="89"/>
                  </a:lnTo>
                  <a:lnTo>
                    <a:pt x="47" y="82"/>
                  </a:lnTo>
                  <a:lnTo>
                    <a:pt x="42" y="74"/>
                  </a:lnTo>
                  <a:lnTo>
                    <a:pt x="31" y="61"/>
                  </a:lnTo>
                  <a:lnTo>
                    <a:pt x="21" y="47"/>
                  </a:lnTo>
                  <a:lnTo>
                    <a:pt x="10" y="34"/>
                  </a:lnTo>
                  <a:lnTo>
                    <a:pt x="0" y="19"/>
                  </a:lnTo>
                  <a:lnTo>
                    <a:pt x="0" y="15"/>
                  </a:lnTo>
                  <a:lnTo>
                    <a:pt x="0" y="11"/>
                  </a:lnTo>
                  <a:lnTo>
                    <a:pt x="1" y="5"/>
                  </a:lnTo>
                  <a:lnTo>
                    <a:pt x="1" y="0"/>
                  </a:lnTo>
                  <a:lnTo>
                    <a:pt x="1" y="5"/>
                  </a:lnTo>
                  <a:lnTo>
                    <a:pt x="4" y="9"/>
                  </a:lnTo>
                  <a:lnTo>
                    <a:pt x="12" y="23"/>
                  </a:lnTo>
                  <a:lnTo>
                    <a:pt x="27" y="44"/>
                  </a:lnTo>
                  <a:lnTo>
                    <a:pt x="34" y="53"/>
                  </a:lnTo>
                  <a:lnTo>
                    <a:pt x="40" y="64"/>
                  </a:lnTo>
                  <a:lnTo>
                    <a:pt x="51" y="83"/>
                  </a:lnTo>
                  <a:lnTo>
                    <a:pt x="54" y="94"/>
                  </a:lnTo>
                  <a:lnTo>
                    <a:pt x="56" y="100"/>
                  </a:lnTo>
                  <a:lnTo>
                    <a:pt x="56" y="104"/>
                  </a:lnTo>
                  <a:lnTo>
                    <a:pt x="57" y="115"/>
                  </a:lnTo>
                  <a:lnTo>
                    <a:pt x="57" y="127"/>
                  </a:lnTo>
                  <a:lnTo>
                    <a:pt x="53"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15" name="Freeform 1695"/>
            <p:cNvSpPr>
              <a:spLocks/>
            </p:cNvSpPr>
            <p:nvPr/>
          </p:nvSpPr>
          <p:spPr bwMode="auto">
            <a:xfrm>
              <a:off x="4267" y="1998"/>
              <a:ext cx="33" cy="64"/>
            </a:xfrm>
            <a:custGeom>
              <a:avLst/>
              <a:gdLst>
                <a:gd name="T0" fmla="*/ 53 w 67"/>
                <a:gd name="T1" fmla="*/ 124 h 127"/>
                <a:gd name="T2" fmla="*/ 58 w 67"/>
                <a:gd name="T3" fmla="*/ 106 h 127"/>
                <a:gd name="T4" fmla="*/ 56 w 67"/>
                <a:gd name="T5" fmla="*/ 91 h 127"/>
                <a:gd name="T6" fmla="*/ 50 w 67"/>
                <a:gd name="T7" fmla="*/ 77 h 127"/>
                <a:gd name="T8" fmla="*/ 42 w 67"/>
                <a:gd name="T9" fmla="*/ 64 h 127"/>
                <a:gd name="T10" fmla="*/ 21 w 67"/>
                <a:gd name="T11" fmla="*/ 37 h 127"/>
                <a:gd name="T12" fmla="*/ 0 w 67"/>
                <a:gd name="T13" fmla="*/ 8 h 127"/>
                <a:gd name="T14" fmla="*/ 8 w 67"/>
                <a:gd name="T15" fmla="*/ 0 h 127"/>
                <a:gd name="T16" fmla="*/ 29 w 67"/>
                <a:gd name="T17" fmla="*/ 29 h 127"/>
                <a:gd name="T18" fmla="*/ 50 w 67"/>
                <a:gd name="T19" fmla="*/ 56 h 127"/>
                <a:gd name="T20" fmla="*/ 59 w 67"/>
                <a:gd name="T21" fmla="*/ 73 h 127"/>
                <a:gd name="T22" fmla="*/ 65 w 67"/>
                <a:gd name="T23" fmla="*/ 88 h 127"/>
                <a:gd name="T24" fmla="*/ 67 w 67"/>
                <a:gd name="T25" fmla="*/ 106 h 127"/>
                <a:gd name="T26" fmla="*/ 62 w 67"/>
                <a:gd name="T27" fmla="*/ 127 h 127"/>
                <a:gd name="T28" fmla="*/ 53 w 67"/>
                <a:gd name="T29"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27">
                  <a:moveTo>
                    <a:pt x="53" y="124"/>
                  </a:moveTo>
                  <a:lnTo>
                    <a:pt x="58" y="106"/>
                  </a:lnTo>
                  <a:lnTo>
                    <a:pt x="56" y="91"/>
                  </a:lnTo>
                  <a:lnTo>
                    <a:pt x="50" y="77"/>
                  </a:lnTo>
                  <a:lnTo>
                    <a:pt x="42" y="64"/>
                  </a:lnTo>
                  <a:lnTo>
                    <a:pt x="21" y="37"/>
                  </a:lnTo>
                  <a:lnTo>
                    <a:pt x="0" y="8"/>
                  </a:lnTo>
                  <a:lnTo>
                    <a:pt x="8" y="0"/>
                  </a:lnTo>
                  <a:lnTo>
                    <a:pt x="29" y="29"/>
                  </a:lnTo>
                  <a:lnTo>
                    <a:pt x="50" y="56"/>
                  </a:lnTo>
                  <a:lnTo>
                    <a:pt x="59" y="73"/>
                  </a:lnTo>
                  <a:lnTo>
                    <a:pt x="65" y="88"/>
                  </a:lnTo>
                  <a:lnTo>
                    <a:pt x="67" y="106"/>
                  </a:lnTo>
                  <a:lnTo>
                    <a:pt x="62" y="127"/>
                  </a:lnTo>
                  <a:lnTo>
                    <a:pt x="53"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16" name="Freeform 1696"/>
            <p:cNvSpPr>
              <a:spLocks/>
            </p:cNvSpPr>
            <p:nvPr/>
          </p:nvSpPr>
          <p:spPr bwMode="auto">
            <a:xfrm>
              <a:off x="4267" y="1991"/>
              <a:ext cx="5" cy="9"/>
            </a:xfrm>
            <a:custGeom>
              <a:avLst/>
              <a:gdLst>
                <a:gd name="T0" fmla="*/ 0 w 11"/>
                <a:gd name="T1" fmla="*/ 19 h 19"/>
                <a:gd name="T2" fmla="*/ 0 w 11"/>
                <a:gd name="T3" fmla="*/ 9 h 19"/>
                <a:gd name="T4" fmla="*/ 2 w 11"/>
                <a:gd name="T5" fmla="*/ 0 h 19"/>
                <a:gd name="T6" fmla="*/ 11 w 11"/>
                <a:gd name="T7" fmla="*/ 0 h 19"/>
                <a:gd name="T8" fmla="*/ 9 w 11"/>
                <a:gd name="T9" fmla="*/ 9 h 19"/>
                <a:gd name="T10" fmla="*/ 9 w 11"/>
                <a:gd name="T11" fmla="*/ 19 h 19"/>
                <a:gd name="T12" fmla="*/ 0 w 1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1" h="19">
                  <a:moveTo>
                    <a:pt x="0" y="19"/>
                  </a:moveTo>
                  <a:lnTo>
                    <a:pt x="0" y="9"/>
                  </a:lnTo>
                  <a:lnTo>
                    <a:pt x="2" y="0"/>
                  </a:lnTo>
                  <a:lnTo>
                    <a:pt x="11" y="0"/>
                  </a:lnTo>
                  <a:lnTo>
                    <a:pt x="9" y="9"/>
                  </a:lnTo>
                  <a:lnTo>
                    <a:pt x="9"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17" name="Freeform 1697"/>
            <p:cNvSpPr>
              <a:spLocks/>
            </p:cNvSpPr>
            <p:nvPr/>
          </p:nvSpPr>
          <p:spPr bwMode="auto">
            <a:xfrm>
              <a:off x="4267" y="1998"/>
              <a:ext cx="4" cy="4"/>
            </a:xfrm>
            <a:custGeom>
              <a:avLst/>
              <a:gdLst>
                <a:gd name="T0" fmla="*/ 0 w 9"/>
                <a:gd name="T1" fmla="*/ 8 h 8"/>
                <a:gd name="T2" fmla="*/ 0 w 9"/>
                <a:gd name="T3" fmla="*/ 4 h 8"/>
                <a:gd name="T4" fmla="*/ 9 w 9"/>
                <a:gd name="T5" fmla="*/ 4 h 8"/>
                <a:gd name="T6" fmla="*/ 8 w 9"/>
                <a:gd name="T7" fmla="*/ 0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0" y="4"/>
                  </a:lnTo>
                  <a:lnTo>
                    <a:pt x="9" y="4"/>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18" name="Freeform 1698"/>
            <p:cNvSpPr>
              <a:spLocks/>
            </p:cNvSpPr>
            <p:nvPr/>
          </p:nvSpPr>
          <p:spPr bwMode="auto">
            <a:xfrm>
              <a:off x="4267" y="1989"/>
              <a:ext cx="18" cy="25"/>
            </a:xfrm>
            <a:custGeom>
              <a:avLst/>
              <a:gdLst>
                <a:gd name="T0" fmla="*/ 9 w 34"/>
                <a:gd name="T1" fmla="*/ 0 h 50"/>
                <a:gd name="T2" fmla="*/ 19 w 34"/>
                <a:gd name="T3" fmla="*/ 23 h 50"/>
                <a:gd name="T4" fmla="*/ 34 w 34"/>
                <a:gd name="T5" fmla="*/ 44 h 50"/>
                <a:gd name="T6" fmla="*/ 25 w 34"/>
                <a:gd name="T7" fmla="*/ 50 h 50"/>
                <a:gd name="T8" fmla="*/ 10 w 34"/>
                <a:gd name="T9" fmla="*/ 29 h 50"/>
                <a:gd name="T10" fmla="*/ 0 w 34"/>
                <a:gd name="T11" fmla="*/ 6 h 50"/>
                <a:gd name="T12" fmla="*/ 9 w 3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4" h="50">
                  <a:moveTo>
                    <a:pt x="9" y="0"/>
                  </a:moveTo>
                  <a:lnTo>
                    <a:pt x="19" y="23"/>
                  </a:lnTo>
                  <a:lnTo>
                    <a:pt x="34" y="44"/>
                  </a:lnTo>
                  <a:lnTo>
                    <a:pt x="25" y="50"/>
                  </a:lnTo>
                  <a:lnTo>
                    <a:pt x="10" y="29"/>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19" name="Freeform 1699"/>
            <p:cNvSpPr>
              <a:spLocks/>
            </p:cNvSpPr>
            <p:nvPr/>
          </p:nvSpPr>
          <p:spPr bwMode="auto">
            <a:xfrm>
              <a:off x="4267" y="1982"/>
              <a:ext cx="5" cy="10"/>
            </a:xfrm>
            <a:custGeom>
              <a:avLst/>
              <a:gdLst>
                <a:gd name="T0" fmla="*/ 0 w 9"/>
                <a:gd name="T1" fmla="*/ 18 h 21"/>
                <a:gd name="T2" fmla="*/ 1 w 9"/>
                <a:gd name="T3" fmla="*/ 0 h 21"/>
                <a:gd name="T4" fmla="*/ 9 w 9"/>
                <a:gd name="T5" fmla="*/ 15 h 21"/>
                <a:gd name="T6" fmla="*/ 0 w 9"/>
                <a:gd name="T7" fmla="*/ 21 h 21"/>
                <a:gd name="T8" fmla="*/ 9 w 9"/>
                <a:gd name="T9" fmla="*/ 18 h 21"/>
                <a:gd name="T10" fmla="*/ 0 w 9"/>
                <a:gd name="T11" fmla="*/ 18 h 21"/>
              </a:gdLst>
              <a:ahLst/>
              <a:cxnLst>
                <a:cxn ang="0">
                  <a:pos x="T0" y="T1"/>
                </a:cxn>
                <a:cxn ang="0">
                  <a:pos x="T2" y="T3"/>
                </a:cxn>
                <a:cxn ang="0">
                  <a:pos x="T4" y="T5"/>
                </a:cxn>
                <a:cxn ang="0">
                  <a:pos x="T6" y="T7"/>
                </a:cxn>
                <a:cxn ang="0">
                  <a:pos x="T8" y="T9"/>
                </a:cxn>
                <a:cxn ang="0">
                  <a:pos x="T10" y="T11"/>
                </a:cxn>
              </a:cxnLst>
              <a:rect l="0" t="0" r="r" b="b"/>
              <a:pathLst>
                <a:path w="9" h="21">
                  <a:moveTo>
                    <a:pt x="0" y="18"/>
                  </a:moveTo>
                  <a:lnTo>
                    <a:pt x="1" y="0"/>
                  </a:lnTo>
                  <a:lnTo>
                    <a:pt x="9" y="15"/>
                  </a:lnTo>
                  <a:lnTo>
                    <a:pt x="0" y="21"/>
                  </a:lnTo>
                  <a:lnTo>
                    <a:pt x="9"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0" name="Freeform 1700"/>
            <p:cNvSpPr>
              <a:spLocks/>
            </p:cNvSpPr>
            <p:nvPr/>
          </p:nvSpPr>
          <p:spPr bwMode="auto">
            <a:xfrm>
              <a:off x="4280" y="2011"/>
              <a:ext cx="20" cy="43"/>
            </a:xfrm>
            <a:custGeom>
              <a:avLst/>
              <a:gdLst>
                <a:gd name="T0" fmla="*/ 9 w 40"/>
                <a:gd name="T1" fmla="*/ 0 h 86"/>
                <a:gd name="T2" fmla="*/ 23 w 40"/>
                <a:gd name="T3" fmla="*/ 18 h 86"/>
                <a:gd name="T4" fmla="*/ 32 w 40"/>
                <a:gd name="T5" fmla="*/ 42 h 86"/>
                <a:gd name="T6" fmla="*/ 38 w 40"/>
                <a:gd name="T7" fmla="*/ 63 h 86"/>
                <a:gd name="T8" fmla="*/ 40 w 40"/>
                <a:gd name="T9" fmla="*/ 86 h 86"/>
                <a:gd name="T10" fmla="*/ 29 w 40"/>
                <a:gd name="T11" fmla="*/ 86 h 86"/>
                <a:gd name="T12" fmla="*/ 28 w 40"/>
                <a:gd name="T13" fmla="*/ 65 h 86"/>
                <a:gd name="T14" fmla="*/ 21 w 40"/>
                <a:gd name="T15" fmla="*/ 44 h 86"/>
                <a:gd name="T16" fmla="*/ 14 w 40"/>
                <a:gd name="T17" fmla="*/ 24 h 86"/>
                <a:gd name="T18" fmla="*/ 0 w 40"/>
                <a:gd name="T19" fmla="*/ 6 h 86"/>
                <a:gd name="T20" fmla="*/ 9 w 40"/>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86">
                  <a:moveTo>
                    <a:pt x="9" y="0"/>
                  </a:moveTo>
                  <a:lnTo>
                    <a:pt x="23" y="18"/>
                  </a:lnTo>
                  <a:lnTo>
                    <a:pt x="32" y="42"/>
                  </a:lnTo>
                  <a:lnTo>
                    <a:pt x="38" y="63"/>
                  </a:lnTo>
                  <a:lnTo>
                    <a:pt x="40" y="86"/>
                  </a:lnTo>
                  <a:lnTo>
                    <a:pt x="29" y="86"/>
                  </a:lnTo>
                  <a:lnTo>
                    <a:pt x="28" y="65"/>
                  </a:lnTo>
                  <a:lnTo>
                    <a:pt x="21" y="44"/>
                  </a:lnTo>
                  <a:lnTo>
                    <a:pt x="14" y="24"/>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1" name="Freeform 1701"/>
            <p:cNvSpPr>
              <a:spLocks/>
            </p:cNvSpPr>
            <p:nvPr/>
          </p:nvSpPr>
          <p:spPr bwMode="auto">
            <a:xfrm>
              <a:off x="4280" y="2011"/>
              <a:ext cx="5" cy="3"/>
            </a:xfrm>
            <a:custGeom>
              <a:avLst/>
              <a:gdLst>
                <a:gd name="T0" fmla="*/ 0 w 9"/>
                <a:gd name="T1" fmla="*/ 6 h 6"/>
                <a:gd name="T2" fmla="*/ 9 w 9"/>
                <a:gd name="T3" fmla="*/ 0 h 6"/>
                <a:gd name="T4" fmla="*/ 0 w 9"/>
                <a:gd name="T5" fmla="*/ 6 h 6"/>
              </a:gdLst>
              <a:ahLst/>
              <a:cxnLst>
                <a:cxn ang="0">
                  <a:pos x="T0" y="T1"/>
                </a:cxn>
                <a:cxn ang="0">
                  <a:pos x="T2" y="T3"/>
                </a:cxn>
                <a:cxn ang="0">
                  <a:pos x="T4" y="T5"/>
                </a:cxn>
              </a:cxnLst>
              <a:rect l="0" t="0" r="r" b="b"/>
              <a:pathLst>
                <a:path w="9" h="6">
                  <a:moveTo>
                    <a:pt x="0" y="6"/>
                  </a:moveTo>
                  <a:lnTo>
                    <a:pt x="9"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2" name="Freeform 1702"/>
            <p:cNvSpPr>
              <a:spLocks/>
            </p:cNvSpPr>
            <p:nvPr/>
          </p:nvSpPr>
          <p:spPr bwMode="auto">
            <a:xfrm>
              <a:off x="4292" y="2053"/>
              <a:ext cx="8" cy="8"/>
            </a:xfrm>
            <a:custGeom>
              <a:avLst/>
              <a:gdLst>
                <a:gd name="T0" fmla="*/ 15 w 15"/>
                <a:gd name="T1" fmla="*/ 2 h 16"/>
                <a:gd name="T2" fmla="*/ 4 w 15"/>
                <a:gd name="T3" fmla="*/ 0 h 16"/>
                <a:gd name="T4" fmla="*/ 0 w 15"/>
                <a:gd name="T5" fmla="*/ 14 h 16"/>
                <a:gd name="T6" fmla="*/ 10 w 15"/>
                <a:gd name="T7" fmla="*/ 16 h 16"/>
                <a:gd name="T8" fmla="*/ 15 w 15"/>
                <a:gd name="T9" fmla="*/ 2 h 16"/>
              </a:gdLst>
              <a:ahLst/>
              <a:cxnLst>
                <a:cxn ang="0">
                  <a:pos x="T0" y="T1"/>
                </a:cxn>
                <a:cxn ang="0">
                  <a:pos x="T2" y="T3"/>
                </a:cxn>
                <a:cxn ang="0">
                  <a:pos x="T4" y="T5"/>
                </a:cxn>
                <a:cxn ang="0">
                  <a:pos x="T6" y="T7"/>
                </a:cxn>
                <a:cxn ang="0">
                  <a:pos x="T8" y="T9"/>
                </a:cxn>
              </a:cxnLst>
              <a:rect l="0" t="0" r="r" b="b"/>
              <a:pathLst>
                <a:path w="15" h="16">
                  <a:moveTo>
                    <a:pt x="15" y="2"/>
                  </a:moveTo>
                  <a:lnTo>
                    <a:pt x="4" y="0"/>
                  </a:lnTo>
                  <a:lnTo>
                    <a:pt x="0" y="14"/>
                  </a:lnTo>
                  <a:lnTo>
                    <a:pt x="10" y="16"/>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3" name="Freeform 1703"/>
            <p:cNvSpPr>
              <a:spLocks/>
            </p:cNvSpPr>
            <p:nvPr/>
          </p:nvSpPr>
          <p:spPr bwMode="auto">
            <a:xfrm>
              <a:off x="4292" y="2060"/>
              <a:ext cx="6" cy="2"/>
            </a:xfrm>
            <a:custGeom>
              <a:avLst/>
              <a:gdLst>
                <a:gd name="T0" fmla="*/ 10 w 10"/>
                <a:gd name="T1" fmla="*/ 2 h 3"/>
                <a:gd name="T2" fmla="*/ 1 w 10"/>
                <a:gd name="T3" fmla="*/ 0 h 3"/>
                <a:gd name="T4" fmla="*/ 10 w 10"/>
                <a:gd name="T5" fmla="*/ 3 h 3"/>
                <a:gd name="T6" fmla="*/ 0 w 10"/>
                <a:gd name="T7" fmla="*/ 0 h 3"/>
                <a:gd name="T8" fmla="*/ 10 w 10"/>
                <a:gd name="T9" fmla="*/ 2 h 3"/>
              </a:gdLst>
              <a:ahLst/>
              <a:cxnLst>
                <a:cxn ang="0">
                  <a:pos x="T0" y="T1"/>
                </a:cxn>
                <a:cxn ang="0">
                  <a:pos x="T2" y="T3"/>
                </a:cxn>
                <a:cxn ang="0">
                  <a:pos x="T4" y="T5"/>
                </a:cxn>
                <a:cxn ang="0">
                  <a:pos x="T6" y="T7"/>
                </a:cxn>
                <a:cxn ang="0">
                  <a:pos x="T8" y="T9"/>
                </a:cxn>
              </a:cxnLst>
              <a:rect l="0" t="0" r="r" b="b"/>
              <a:pathLst>
                <a:path w="10" h="3">
                  <a:moveTo>
                    <a:pt x="10" y="2"/>
                  </a:moveTo>
                  <a:lnTo>
                    <a:pt x="1" y="0"/>
                  </a:lnTo>
                  <a:lnTo>
                    <a:pt x="10" y="3"/>
                  </a:lnTo>
                  <a:lnTo>
                    <a:pt x="0" y="0"/>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4" name="Freeform 1704"/>
            <p:cNvSpPr>
              <a:spLocks/>
            </p:cNvSpPr>
            <p:nvPr/>
          </p:nvSpPr>
          <p:spPr bwMode="auto">
            <a:xfrm>
              <a:off x="4466" y="2070"/>
              <a:ext cx="139" cy="59"/>
            </a:xfrm>
            <a:custGeom>
              <a:avLst/>
              <a:gdLst>
                <a:gd name="T0" fmla="*/ 279 w 279"/>
                <a:gd name="T1" fmla="*/ 0 h 117"/>
                <a:gd name="T2" fmla="*/ 261 w 279"/>
                <a:gd name="T3" fmla="*/ 13 h 117"/>
                <a:gd name="T4" fmla="*/ 252 w 279"/>
                <a:gd name="T5" fmla="*/ 21 h 117"/>
                <a:gd name="T6" fmla="*/ 243 w 279"/>
                <a:gd name="T7" fmla="*/ 28 h 117"/>
                <a:gd name="T8" fmla="*/ 234 w 279"/>
                <a:gd name="T9" fmla="*/ 34 h 117"/>
                <a:gd name="T10" fmla="*/ 223 w 279"/>
                <a:gd name="T11" fmla="*/ 39 h 117"/>
                <a:gd name="T12" fmla="*/ 212 w 279"/>
                <a:gd name="T13" fmla="*/ 43 h 117"/>
                <a:gd name="T14" fmla="*/ 200 w 279"/>
                <a:gd name="T15" fmla="*/ 45 h 117"/>
                <a:gd name="T16" fmla="*/ 184 w 279"/>
                <a:gd name="T17" fmla="*/ 46 h 117"/>
                <a:gd name="T18" fmla="*/ 167 w 279"/>
                <a:gd name="T19" fmla="*/ 48 h 117"/>
                <a:gd name="T20" fmla="*/ 158 w 279"/>
                <a:gd name="T21" fmla="*/ 48 h 117"/>
                <a:gd name="T22" fmla="*/ 149 w 279"/>
                <a:gd name="T23" fmla="*/ 49 h 117"/>
                <a:gd name="T24" fmla="*/ 142 w 279"/>
                <a:gd name="T25" fmla="*/ 52 h 117"/>
                <a:gd name="T26" fmla="*/ 134 w 279"/>
                <a:gd name="T27" fmla="*/ 54 h 117"/>
                <a:gd name="T28" fmla="*/ 117 w 279"/>
                <a:gd name="T29" fmla="*/ 63 h 117"/>
                <a:gd name="T30" fmla="*/ 101 w 279"/>
                <a:gd name="T31" fmla="*/ 72 h 117"/>
                <a:gd name="T32" fmla="*/ 69 w 279"/>
                <a:gd name="T33" fmla="*/ 91 h 117"/>
                <a:gd name="T34" fmla="*/ 52 w 279"/>
                <a:gd name="T35" fmla="*/ 101 h 117"/>
                <a:gd name="T36" fmla="*/ 36 w 279"/>
                <a:gd name="T37" fmla="*/ 108 h 117"/>
                <a:gd name="T38" fmla="*/ 18 w 279"/>
                <a:gd name="T39" fmla="*/ 114 h 117"/>
                <a:gd name="T40" fmla="*/ 9 w 279"/>
                <a:gd name="T41" fmla="*/ 116 h 117"/>
                <a:gd name="T42" fmla="*/ 0 w 279"/>
                <a:gd name="T43" fmla="*/ 117 h 117"/>
                <a:gd name="T44" fmla="*/ 7 w 279"/>
                <a:gd name="T45" fmla="*/ 116 h 117"/>
                <a:gd name="T46" fmla="*/ 13 w 279"/>
                <a:gd name="T47" fmla="*/ 114 h 117"/>
                <a:gd name="T48" fmla="*/ 28 w 279"/>
                <a:gd name="T49" fmla="*/ 116 h 117"/>
                <a:gd name="T50" fmla="*/ 36 w 279"/>
                <a:gd name="T51" fmla="*/ 116 h 117"/>
                <a:gd name="T52" fmla="*/ 42 w 279"/>
                <a:gd name="T53" fmla="*/ 114 h 117"/>
                <a:gd name="T54" fmla="*/ 49 w 279"/>
                <a:gd name="T55" fmla="*/ 113 h 117"/>
                <a:gd name="T56" fmla="*/ 55 w 279"/>
                <a:gd name="T57" fmla="*/ 110 h 117"/>
                <a:gd name="T58" fmla="*/ 66 w 279"/>
                <a:gd name="T59" fmla="*/ 102 h 117"/>
                <a:gd name="T60" fmla="*/ 78 w 279"/>
                <a:gd name="T61" fmla="*/ 96 h 117"/>
                <a:gd name="T62" fmla="*/ 102 w 279"/>
                <a:gd name="T63" fmla="*/ 84 h 117"/>
                <a:gd name="T64" fmla="*/ 125 w 279"/>
                <a:gd name="T65" fmla="*/ 73 h 117"/>
                <a:gd name="T66" fmla="*/ 149 w 279"/>
                <a:gd name="T67" fmla="*/ 66 h 117"/>
                <a:gd name="T68" fmla="*/ 173 w 279"/>
                <a:gd name="T69" fmla="*/ 58 h 117"/>
                <a:gd name="T70" fmla="*/ 197 w 279"/>
                <a:gd name="T71" fmla="*/ 54 h 117"/>
                <a:gd name="T72" fmla="*/ 223 w 279"/>
                <a:gd name="T73" fmla="*/ 51 h 117"/>
                <a:gd name="T74" fmla="*/ 249 w 279"/>
                <a:gd name="T75" fmla="*/ 49 h 117"/>
                <a:gd name="T76" fmla="*/ 279 w 279"/>
                <a:gd name="T7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9" h="117">
                  <a:moveTo>
                    <a:pt x="279" y="0"/>
                  </a:moveTo>
                  <a:lnTo>
                    <a:pt x="261" y="13"/>
                  </a:lnTo>
                  <a:lnTo>
                    <a:pt x="252" y="21"/>
                  </a:lnTo>
                  <a:lnTo>
                    <a:pt x="243" y="28"/>
                  </a:lnTo>
                  <a:lnTo>
                    <a:pt x="234" y="34"/>
                  </a:lnTo>
                  <a:lnTo>
                    <a:pt x="223" y="39"/>
                  </a:lnTo>
                  <a:lnTo>
                    <a:pt x="212" y="43"/>
                  </a:lnTo>
                  <a:lnTo>
                    <a:pt x="200" y="45"/>
                  </a:lnTo>
                  <a:lnTo>
                    <a:pt x="184" y="46"/>
                  </a:lnTo>
                  <a:lnTo>
                    <a:pt x="167" y="48"/>
                  </a:lnTo>
                  <a:lnTo>
                    <a:pt x="158" y="48"/>
                  </a:lnTo>
                  <a:lnTo>
                    <a:pt x="149" y="49"/>
                  </a:lnTo>
                  <a:lnTo>
                    <a:pt x="142" y="52"/>
                  </a:lnTo>
                  <a:lnTo>
                    <a:pt x="134" y="54"/>
                  </a:lnTo>
                  <a:lnTo>
                    <a:pt x="117" y="63"/>
                  </a:lnTo>
                  <a:lnTo>
                    <a:pt x="101" y="72"/>
                  </a:lnTo>
                  <a:lnTo>
                    <a:pt x="69" y="91"/>
                  </a:lnTo>
                  <a:lnTo>
                    <a:pt x="52" y="101"/>
                  </a:lnTo>
                  <a:lnTo>
                    <a:pt x="36" y="108"/>
                  </a:lnTo>
                  <a:lnTo>
                    <a:pt x="18" y="114"/>
                  </a:lnTo>
                  <a:lnTo>
                    <a:pt x="9" y="116"/>
                  </a:lnTo>
                  <a:lnTo>
                    <a:pt x="0" y="117"/>
                  </a:lnTo>
                  <a:lnTo>
                    <a:pt x="7" y="116"/>
                  </a:lnTo>
                  <a:lnTo>
                    <a:pt x="13" y="114"/>
                  </a:lnTo>
                  <a:lnTo>
                    <a:pt x="28" y="116"/>
                  </a:lnTo>
                  <a:lnTo>
                    <a:pt x="36" y="116"/>
                  </a:lnTo>
                  <a:lnTo>
                    <a:pt x="42" y="114"/>
                  </a:lnTo>
                  <a:lnTo>
                    <a:pt x="49" y="113"/>
                  </a:lnTo>
                  <a:lnTo>
                    <a:pt x="55" y="110"/>
                  </a:lnTo>
                  <a:lnTo>
                    <a:pt x="66" y="102"/>
                  </a:lnTo>
                  <a:lnTo>
                    <a:pt x="78" y="96"/>
                  </a:lnTo>
                  <a:lnTo>
                    <a:pt x="102" y="84"/>
                  </a:lnTo>
                  <a:lnTo>
                    <a:pt x="125" y="73"/>
                  </a:lnTo>
                  <a:lnTo>
                    <a:pt x="149" y="66"/>
                  </a:lnTo>
                  <a:lnTo>
                    <a:pt x="173" y="58"/>
                  </a:lnTo>
                  <a:lnTo>
                    <a:pt x="197" y="54"/>
                  </a:lnTo>
                  <a:lnTo>
                    <a:pt x="223" y="51"/>
                  </a:lnTo>
                  <a:lnTo>
                    <a:pt x="249" y="49"/>
                  </a:lnTo>
                  <a:lnTo>
                    <a:pt x="2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5" name="Freeform 1705"/>
            <p:cNvSpPr>
              <a:spLocks/>
            </p:cNvSpPr>
            <p:nvPr/>
          </p:nvSpPr>
          <p:spPr bwMode="auto">
            <a:xfrm>
              <a:off x="4325" y="2275"/>
              <a:ext cx="127" cy="25"/>
            </a:xfrm>
            <a:custGeom>
              <a:avLst/>
              <a:gdLst>
                <a:gd name="T0" fmla="*/ 0 w 253"/>
                <a:gd name="T1" fmla="*/ 50 h 50"/>
                <a:gd name="T2" fmla="*/ 30 w 253"/>
                <a:gd name="T3" fmla="*/ 39 h 50"/>
                <a:gd name="T4" fmla="*/ 62 w 253"/>
                <a:gd name="T5" fmla="*/ 28 h 50"/>
                <a:gd name="T6" fmla="*/ 92 w 253"/>
                <a:gd name="T7" fmla="*/ 19 h 50"/>
                <a:gd name="T8" fmla="*/ 124 w 253"/>
                <a:gd name="T9" fmla="*/ 12 h 50"/>
                <a:gd name="T10" fmla="*/ 140 w 253"/>
                <a:gd name="T11" fmla="*/ 7 h 50"/>
                <a:gd name="T12" fmla="*/ 155 w 253"/>
                <a:gd name="T13" fmla="*/ 6 h 50"/>
                <a:gd name="T14" fmla="*/ 172 w 253"/>
                <a:gd name="T15" fmla="*/ 3 h 50"/>
                <a:gd name="T16" fmla="*/ 189 w 253"/>
                <a:gd name="T17" fmla="*/ 1 h 50"/>
                <a:gd name="T18" fmla="*/ 220 w 253"/>
                <a:gd name="T19" fmla="*/ 0 h 50"/>
                <a:gd name="T20" fmla="*/ 237 w 253"/>
                <a:gd name="T21" fmla="*/ 0 h 50"/>
                <a:gd name="T22" fmla="*/ 253 w 253"/>
                <a:gd name="T23" fmla="*/ 1 h 50"/>
                <a:gd name="T24" fmla="*/ 250 w 253"/>
                <a:gd name="T25" fmla="*/ 4 h 50"/>
                <a:gd name="T26" fmla="*/ 247 w 253"/>
                <a:gd name="T27" fmla="*/ 6 h 50"/>
                <a:gd name="T28" fmla="*/ 241 w 253"/>
                <a:gd name="T29" fmla="*/ 12 h 50"/>
                <a:gd name="T30" fmla="*/ 235 w 253"/>
                <a:gd name="T31" fmla="*/ 16 h 50"/>
                <a:gd name="T32" fmla="*/ 231 w 253"/>
                <a:gd name="T33" fmla="*/ 18 h 50"/>
                <a:gd name="T34" fmla="*/ 228 w 253"/>
                <a:gd name="T35" fmla="*/ 18 h 50"/>
                <a:gd name="T36" fmla="*/ 199 w 253"/>
                <a:gd name="T37" fmla="*/ 16 h 50"/>
                <a:gd name="T38" fmla="*/ 186 w 253"/>
                <a:gd name="T39" fmla="*/ 15 h 50"/>
                <a:gd name="T40" fmla="*/ 170 w 253"/>
                <a:gd name="T41" fmla="*/ 15 h 50"/>
                <a:gd name="T42" fmla="*/ 143 w 253"/>
                <a:gd name="T43" fmla="*/ 16 h 50"/>
                <a:gd name="T44" fmla="*/ 130 w 253"/>
                <a:gd name="T45" fmla="*/ 18 h 50"/>
                <a:gd name="T46" fmla="*/ 115 w 253"/>
                <a:gd name="T47" fmla="*/ 19 h 50"/>
                <a:gd name="T48" fmla="*/ 101 w 253"/>
                <a:gd name="T49" fmla="*/ 22 h 50"/>
                <a:gd name="T50" fmla="*/ 87 w 253"/>
                <a:gd name="T51" fmla="*/ 24 h 50"/>
                <a:gd name="T52" fmla="*/ 62 w 253"/>
                <a:gd name="T53" fmla="*/ 31 h 50"/>
                <a:gd name="T54" fmla="*/ 35 w 253"/>
                <a:gd name="T55" fmla="*/ 39 h 50"/>
                <a:gd name="T56" fmla="*/ 7 w 253"/>
                <a:gd name="T57" fmla="*/ 50 h 50"/>
                <a:gd name="T58" fmla="*/ 0 w 253"/>
                <a:gd name="T5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3" h="50">
                  <a:moveTo>
                    <a:pt x="0" y="50"/>
                  </a:moveTo>
                  <a:lnTo>
                    <a:pt x="30" y="39"/>
                  </a:lnTo>
                  <a:lnTo>
                    <a:pt x="62" y="28"/>
                  </a:lnTo>
                  <a:lnTo>
                    <a:pt x="92" y="19"/>
                  </a:lnTo>
                  <a:lnTo>
                    <a:pt x="124" y="12"/>
                  </a:lnTo>
                  <a:lnTo>
                    <a:pt x="140" y="7"/>
                  </a:lnTo>
                  <a:lnTo>
                    <a:pt x="155" y="6"/>
                  </a:lnTo>
                  <a:lnTo>
                    <a:pt x="172" y="3"/>
                  </a:lnTo>
                  <a:lnTo>
                    <a:pt x="189" y="1"/>
                  </a:lnTo>
                  <a:lnTo>
                    <a:pt x="220" y="0"/>
                  </a:lnTo>
                  <a:lnTo>
                    <a:pt x="237" y="0"/>
                  </a:lnTo>
                  <a:lnTo>
                    <a:pt x="253" y="1"/>
                  </a:lnTo>
                  <a:lnTo>
                    <a:pt x="250" y="4"/>
                  </a:lnTo>
                  <a:lnTo>
                    <a:pt x="247" y="6"/>
                  </a:lnTo>
                  <a:lnTo>
                    <a:pt x="241" y="12"/>
                  </a:lnTo>
                  <a:lnTo>
                    <a:pt x="235" y="16"/>
                  </a:lnTo>
                  <a:lnTo>
                    <a:pt x="231" y="18"/>
                  </a:lnTo>
                  <a:lnTo>
                    <a:pt x="228" y="18"/>
                  </a:lnTo>
                  <a:lnTo>
                    <a:pt x="199" y="16"/>
                  </a:lnTo>
                  <a:lnTo>
                    <a:pt x="186" y="15"/>
                  </a:lnTo>
                  <a:lnTo>
                    <a:pt x="170" y="15"/>
                  </a:lnTo>
                  <a:lnTo>
                    <a:pt x="143" y="16"/>
                  </a:lnTo>
                  <a:lnTo>
                    <a:pt x="130" y="18"/>
                  </a:lnTo>
                  <a:lnTo>
                    <a:pt x="115" y="19"/>
                  </a:lnTo>
                  <a:lnTo>
                    <a:pt x="101" y="22"/>
                  </a:lnTo>
                  <a:lnTo>
                    <a:pt x="87" y="24"/>
                  </a:lnTo>
                  <a:lnTo>
                    <a:pt x="62" y="31"/>
                  </a:lnTo>
                  <a:lnTo>
                    <a:pt x="35" y="39"/>
                  </a:lnTo>
                  <a:lnTo>
                    <a:pt x="7"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6" name="Freeform 1706"/>
            <p:cNvSpPr>
              <a:spLocks/>
            </p:cNvSpPr>
            <p:nvPr/>
          </p:nvSpPr>
          <p:spPr bwMode="auto">
            <a:xfrm>
              <a:off x="4325" y="2274"/>
              <a:ext cx="127" cy="29"/>
            </a:xfrm>
            <a:custGeom>
              <a:avLst/>
              <a:gdLst>
                <a:gd name="T0" fmla="*/ 0 w 255"/>
                <a:gd name="T1" fmla="*/ 48 h 59"/>
                <a:gd name="T2" fmla="*/ 64 w 255"/>
                <a:gd name="T3" fmla="*/ 27 h 59"/>
                <a:gd name="T4" fmla="*/ 126 w 255"/>
                <a:gd name="T5" fmla="*/ 9 h 59"/>
                <a:gd name="T6" fmla="*/ 191 w 255"/>
                <a:gd name="T7" fmla="*/ 0 h 59"/>
                <a:gd name="T8" fmla="*/ 255 w 255"/>
                <a:gd name="T9" fmla="*/ 0 h 59"/>
                <a:gd name="T10" fmla="*/ 255 w 255"/>
                <a:gd name="T11" fmla="*/ 10 h 59"/>
                <a:gd name="T12" fmla="*/ 191 w 255"/>
                <a:gd name="T13" fmla="*/ 10 h 59"/>
                <a:gd name="T14" fmla="*/ 127 w 255"/>
                <a:gd name="T15" fmla="*/ 19 h 59"/>
                <a:gd name="T16" fmla="*/ 65 w 255"/>
                <a:gd name="T17" fmla="*/ 37 h 59"/>
                <a:gd name="T18" fmla="*/ 2 w 255"/>
                <a:gd name="T19" fmla="*/ 59 h 59"/>
                <a:gd name="T20" fmla="*/ 0 w 255"/>
                <a:gd name="T21"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59">
                  <a:moveTo>
                    <a:pt x="0" y="48"/>
                  </a:moveTo>
                  <a:lnTo>
                    <a:pt x="64" y="27"/>
                  </a:lnTo>
                  <a:lnTo>
                    <a:pt x="126" y="9"/>
                  </a:lnTo>
                  <a:lnTo>
                    <a:pt x="191" y="0"/>
                  </a:lnTo>
                  <a:lnTo>
                    <a:pt x="255" y="0"/>
                  </a:lnTo>
                  <a:lnTo>
                    <a:pt x="255" y="10"/>
                  </a:lnTo>
                  <a:lnTo>
                    <a:pt x="191" y="10"/>
                  </a:lnTo>
                  <a:lnTo>
                    <a:pt x="127" y="19"/>
                  </a:lnTo>
                  <a:lnTo>
                    <a:pt x="65" y="37"/>
                  </a:lnTo>
                  <a:lnTo>
                    <a:pt x="2" y="59"/>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7" name="Freeform 1707"/>
            <p:cNvSpPr>
              <a:spLocks/>
            </p:cNvSpPr>
            <p:nvPr/>
          </p:nvSpPr>
          <p:spPr bwMode="auto">
            <a:xfrm>
              <a:off x="4439" y="2275"/>
              <a:ext cx="15" cy="12"/>
            </a:xfrm>
            <a:custGeom>
              <a:avLst/>
              <a:gdLst>
                <a:gd name="T0" fmla="*/ 30 w 30"/>
                <a:gd name="T1" fmla="*/ 8 h 24"/>
                <a:gd name="T2" fmla="*/ 18 w 30"/>
                <a:gd name="T3" fmla="*/ 18 h 24"/>
                <a:gd name="T4" fmla="*/ 11 w 30"/>
                <a:gd name="T5" fmla="*/ 23 h 24"/>
                <a:gd name="T6" fmla="*/ 3 w 30"/>
                <a:gd name="T7" fmla="*/ 24 h 24"/>
                <a:gd name="T8" fmla="*/ 0 w 30"/>
                <a:gd name="T9" fmla="*/ 15 h 24"/>
                <a:gd name="T10" fmla="*/ 6 w 30"/>
                <a:gd name="T11" fmla="*/ 14 h 24"/>
                <a:gd name="T12" fmla="*/ 11 w 30"/>
                <a:gd name="T13" fmla="*/ 11 h 24"/>
                <a:gd name="T14" fmla="*/ 23 w 30"/>
                <a:gd name="T15" fmla="*/ 0 h 24"/>
                <a:gd name="T16" fmla="*/ 30 w 30"/>
                <a:gd name="T1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4">
                  <a:moveTo>
                    <a:pt x="30" y="8"/>
                  </a:moveTo>
                  <a:lnTo>
                    <a:pt x="18" y="18"/>
                  </a:lnTo>
                  <a:lnTo>
                    <a:pt x="11" y="23"/>
                  </a:lnTo>
                  <a:lnTo>
                    <a:pt x="3" y="24"/>
                  </a:lnTo>
                  <a:lnTo>
                    <a:pt x="0" y="15"/>
                  </a:lnTo>
                  <a:lnTo>
                    <a:pt x="6" y="14"/>
                  </a:lnTo>
                  <a:lnTo>
                    <a:pt x="11" y="11"/>
                  </a:lnTo>
                  <a:lnTo>
                    <a:pt x="23" y="0"/>
                  </a:lnTo>
                  <a:lnTo>
                    <a:pt x="3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8" name="Freeform 1708"/>
            <p:cNvSpPr>
              <a:spLocks/>
            </p:cNvSpPr>
            <p:nvPr/>
          </p:nvSpPr>
          <p:spPr bwMode="auto">
            <a:xfrm>
              <a:off x="4450" y="2274"/>
              <a:ext cx="10" cy="5"/>
            </a:xfrm>
            <a:custGeom>
              <a:avLst/>
              <a:gdLst>
                <a:gd name="T0" fmla="*/ 4 w 20"/>
                <a:gd name="T1" fmla="*/ 0 h 10"/>
                <a:gd name="T2" fmla="*/ 20 w 20"/>
                <a:gd name="T3" fmla="*/ 0 h 10"/>
                <a:gd name="T4" fmla="*/ 7 w 20"/>
                <a:gd name="T5" fmla="*/ 9 h 10"/>
                <a:gd name="T6" fmla="*/ 0 w 20"/>
                <a:gd name="T7" fmla="*/ 1 h 10"/>
                <a:gd name="T8" fmla="*/ 4 w 20"/>
                <a:gd name="T9" fmla="*/ 10 h 10"/>
                <a:gd name="T10" fmla="*/ 4 w 20"/>
                <a:gd name="T11" fmla="*/ 0 h 10"/>
              </a:gdLst>
              <a:ahLst/>
              <a:cxnLst>
                <a:cxn ang="0">
                  <a:pos x="T0" y="T1"/>
                </a:cxn>
                <a:cxn ang="0">
                  <a:pos x="T2" y="T3"/>
                </a:cxn>
                <a:cxn ang="0">
                  <a:pos x="T4" y="T5"/>
                </a:cxn>
                <a:cxn ang="0">
                  <a:pos x="T6" y="T7"/>
                </a:cxn>
                <a:cxn ang="0">
                  <a:pos x="T8" y="T9"/>
                </a:cxn>
                <a:cxn ang="0">
                  <a:pos x="T10" y="T11"/>
                </a:cxn>
              </a:cxnLst>
              <a:rect l="0" t="0" r="r" b="b"/>
              <a:pathLst>
                <a:path w="20" h="10">
                  <a:moveTo>
                    <a:pt x="4" y="0"/>
                  </a:moveTo>
                  <a:lnTo>
                    <a:pt x="20" y="0"/>
                  </a:lnTo>
                  <a:lnTo>
                    <a:pt x="7" y="9"/>
                  </a:lnTo>
                  <a:lnTo>
                    <a:pt x="0" y="1"/>
                  </a:lnTo>
                  <a:lnTo>
                    <a:pt x="4" y="1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29" name="Freeform 1709"/>
            <p:cNvSpPr>
              <a:spLocks/>
            </p:cNvSpPr>
            <p:nvPr/>
          </p:nvSpPr>
          <p:spPr bwMode="auto">
            <a:xfrm>
              <a:off x="4328" y="2281"/>
              <a:ext cx="111" cy="22"/>
            </a:xfrm>
            <a:custGeom>
              <a:avLst/>
              <a:gdLst>
                <a:gd name="T0" fmla="*/ 224 w 224"/>
                <a:gd name="T1" fmla="*/ 12 h 44"/>
                <a:gd name="T2" fmla="*/ 166 w 224"/>
                <a:gd name="T3" fmla="*/ 11 h 44"/>
                <a:gd name="T4" fmla="*/ 112 w 224"/>
                <a:gd name="T5" fmla="*/ 14 h 44"/>
                <a:gd name="T6" fmla="*/ 58 w 224"/>
                <a:gd name="T7" fmla="*/ 26 h 44"/>
                <a:gd name="T8" fmla="*/ 5 w 224"/>
                <a:gd name="T9" fmla="*/ 44 h 44"/>
                <a:gd name="T10" fmla="*/ 0 w 224"/>
                <a:gd name="T11" fmla="*/ 35 h 44"/>
                <a:gd name="T12" fmla="*/ 53 w 224"/>
                <a:gd name="T13" fmla="*/ 17 h 44"/>
                <a:gd name="T14" fmla="*/ 109 w 224"/>
                <a:gd name="T15" fmla="*/ 5 h 44"/>
                <a:gd name="T16" fmla="*/ 166 w 224"/>
                <a:gd name="T17" fmla="*/ 0 h 44"/>
                <a:gd name="T18" fmla="*/ 224 w 224"/>
                <a:gd name="T19" fmla="*/ 3 h 44"/>
                <a:gd name="T20" fmla="*/ 224 w 224"/>
                <a:gd name="T21"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4">
                  <a:moveTo>
                    <a:pt x="224" y="12"/>
                  </a:moveTo>
                  <a:lnTo>
                    <a:pt x="166" y="11"/>
                  </a:lnTo>
                  <a:lnTo>
                    <a:pt x="112" y="14"/>
                  </a:lnTo>
                  <a:lnTo>
                    <a:pt x="58" y="26"/>
                  </a:lnTo>
                  <a:lnTo>
                    <a:pt x="5" y="44"/>
                  </a:lnTo>
                  <a:lnTo>
                    <a:pt x="0" y="35"/>
                  </a:lnTo>
                  <a:lnTo>
                    <a:pt x="53" y="17"/>
                  </a:lnTo>
                  <a:lnTo>
                    <a:pt x="109" y="5"/>
                  </a:lnTo>
                  <a:lnTo>
                    <a:pt x="166" y="0"/>
                  </a:lnTo>
                  <a:lnTo>
                    <a:pt x="224" y="3"/>
                  </a:lnTo>
                  <a:lnTo>
                    <a:pt x="2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0" name="Freeform 1710"/>
            <p:cNvSpPr>
              <a:spLocks/>
            </p:cNvSpPr>
            <p:nvPr/>
          </p:nvSpPr>
          <p:spPr bwMode="auto">
            <a:xfrm>
              <a:off x="4439" y="2282"/>
              <a:ext cx="1" cy="5"/>
            </a:xfrm>
            <a:custGeom>
              <a:avLst/>
              <a:gdLst>
                <a:gd name="T0" fmla="*/ 3 w 3"/>
                <a:gd name="T1" fmla="*/ 9 h 9"/>
                <a:gd name="T2" fmla="*/ 2 w 3"/>
                <a:gd name="T3" fmla="*/ 9 h 9"/>
                <a:gd name="T4" fmla="*/ 2 w 3"/>
                <a:gd name="T5" fmla="*/ 0 h 9"/>
                <a:gd name="T6" fmla="*/ 0 w 3"/>
                <a:gd name="T7" fmla="*/ 0 h 9"/>
                <a:gd name="T8" fmla="*/ 3 w 3"/>
                <a:gd name="T9" fmla="*/ 9 h 9"/>
              </a:gdLst>
              <a:ahLst/>
              <a:cxnLst>
                <a:cxn ang="0">
                  <a:pos x="T0" y="T1"/>
                </a:cxn>
                <a:cxn ang="0">
                  <a:pos x="T2" y="T3"/>
                </a:cxn>
                <a:cxn ang="0">
                  <a:pos x="T4" y="T5"/>
                </a:cxn>
                <a:cxn ang="0">
                  <a:pos x="T6" y="T7"/>
                </a:cxn>
                <a:cxn ang="0">
                  <a:pos x="T8" y="T9"/>
                </a:cxn>
              </a:cxnLst>
              <a:rect l="0" t="0" r="r" b="b"/>
              <a:pathLst>
                <a:path w="3" h="9">
                  <a:moveTo>
                    <a:pt x="3" y="9"/>
                  </a:moveTo>
                  <a:lnTo>
                    <a:pt x="2" y="9"/>
                  </a:lnTo>
                  <a:lnTo>
                    <a:pt x="2" y="0"/>
                  </a:lnTo>
                  <a:lnTo>
                    <a:pt x="0" y="0"/>
                  </a:lnTo>
                  <a:lnTo>
                    <a:pt x="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1" name="Freeform 1711"/>
            <p:cNvSpPr>
              <a:spLocks/>
            </p:cNvSpPr>
            <p:nvPr/>
          </p:nvSpPr>
          <p:spPr bwMode="auto">
            <a:xfrm>
              <a:off x="4328" y="2298"/>
              <a:ext cx="2" cy="5"/>
            </a:xfrm>
            <a:custGeom>
              <a:avLst/>
              <a:gdLst>
                <a:gd name="T0" fmla="*/ 5 w 5"/>
                <a:gd name="T1" fmla="*/ 9 h 11"/>
                <a:gd name="T2" fmla="*/ 3 w 5"/>
                <a:gd name="T3" fmla="*/ 11 h 11"/>
                <a:gd name="T4" fmla="*/ 3 w 5"/>
                <a:gd name="T5" fmla="*/ 0 h 11"/>
                <a:gd name="T6" fmla="*/ 0 w 5"/>
                <a:gd name="T7" fmla="*/ 0 h 11"/>
                <a:gd name="T8" fmla="*/ 5 w 5"/>
                <a:gd name="T9" fmla="*/ 9 h 11"/>
              </a:gdLst>
              <a:ahLst/>
              <a:cxnLst>
                <a:cxn ang="0">
                  <a:pos x="T0" y="T1"/>
                </a:cxn>
                <a:cxn ang="0">
                  <a:pos x="T2" y="T3"/>
                </a:cxn>
                <a:cxn ang="0">
                  <a:pos x="T4" y="T5"/>
                </a:cxn>
                <a:cxn ang="0">
                  <a:pos x="T6" y="T7"/>
                </a:cxn>
                <a:cxn ang="0">
                  <a:pos x="T8" y="T9"/>
                </a:cxn>
              </a:cxnLst>
              <a:rect l="0" t="0" r="r" b="b"/>
              <a:pathLst>
                <a:path w="5" h="11">
                  <a:moveTo>
                    <a:pt x="5" y="9"/>
                  </a:moveTo>
                  <a:lnTo>
                    <a:pt x="3" y="11"/>
                  </a:lnTo>
                  <a:lnTo>
                    <a:pt x="3" y="0"/>
                  </a:lnTo>
                  <a:lnTo>
                    <a:pt x="0" y="0"/>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2" name="Freeform 1712"/>
            <p:cNvSpPr>
              <a:spLocks/>
            </p:cNvSpPr>
            <p:nvPr/>
          </p:nvSpPr>
          <p:spPr bwMode="auto">
            <a:xfrm>
              <a:off x="4325" y="2298"/>
              <a:ext cx="1" cy="5"/>
            </a:xfrm>
            <a:custGeom>
              <a:avLst/>
              <a:gdLst>
                <a:gd name="T0" fmla="*/ 0 w 2"/>
                <a:gd name="T1" fmla="*/ 11 h 11"/>
                <a:gd name="T2" fmla="*/ 0 w 2"/>
                <a:gd name="T3" fmla="*/ 0 h 11"/>
                <a:gd name="T4" fmla="*/ 2 w 2"/>
                <a:gd name="T5" fmla="*/ 11 h 11"/>
                <a:gd name="T6" fmla="*/ 0 w 2"/>
                <a:gd name="T7" fmla="*/ 0 h 11"/>
                <a:gd name="T8" fmla="*/ 0 w 2"/>
                <a:gd name="T9" fmla="*/ 11 h 11"/>
              </a:gdLst>
              <a:ahLst/>
              <a:cxnLst>
                <a:cxn ang="0">
                  <a:pos x="T0" y="T1"/>
                </a:cxn>
                <a:cxn ang="0">
                  <a:pos x="T2" y="T3"/>
                </a:cxn>
                <a:cxn ang="0">
                  <a:pos x="T4" y="T5"/>
                </a:cxn>
                <a:cxn ang="0">
                  <a:pos x="T6" y="T7"/>
                </a:cxn>
                <a:cxn ang="0">
                  <a:pos x="T8" y="T9"/>
                </a:cxn>
              </a:cxnLst>
              <a:rect l="0" t="0" r="r" b="b"/>
              <a:pathLst>
                <a:path w="2" h="11">
                  <a:moveTo>
                    <a:pt x="0" y="11"/>
                  </a:moveTo>
                  <a:lnTo>
                    <a:pt x="0" y="0"/>
                  </a:lnTo>
                  <a:lnTo>
                    <a:pt x="2" y="11"/>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3" name="Freeform 1713"/>
            <p:cNvSpPr>
              <a:spLocks/>
            </p:cNvSpPr>
            <p:nvPr/>
          </p:nvSpPr>
          <p:spPr bwMode="auto">
            <a:xfrm>
              <a:off x="4502" y="2312"/>
              <a:ext cx="24" cy="67"/>
            </a:xfrm>
            <a:custGeom>
              <a:avLst/>
              <a:gdLst>
                <a:gd name="T0" fmla="*/ 38 w 48"/>
                <a:gd name="T1" fmla="*/ 0 h 134"/>
                <a:gd name="T2" fmla="*/ 35 w 48"/>
                <a:gd name="T3" fmla="*/ 9 h 134"/>
                <a:gd name="T4" fmla="*/ 32 w 48"/>
                <a:gd name="T5" fmla="*/ 17 h 134"/>
                <a:gd name="T6" fmla="*/ 26 w 48"/>
                <a:gd name="T7" fmla="*/ 33 h 134"/>
                <a:gd name="T8" fmla="*/ 11 w 48"/>
                <a:gd name="T9" fmla="*/ 66 h 134"/>
                <a:gd name="T10" fmla="*/ 5 w 48"/>
                <a:gd name="T11" fmla="*/ 83 h 134"/>
                <a:gd name="T12" fmla="*/ 3 w 48"/>
                <a:gd name="T13" fmla="*/ 91 h 134"/>
                <a:gd name="T14" fmla="*/ 2 w 48"/>
                <a:gd name="T15" fmla="*/ 100 h 134"/>
                <a:gd name="T16" fmla="*/ 0 w 48"/>
                <a:gd name="T17" fmla="*/ 107 h 134"/>
                <a:gd name="T18" fmla="*/ 0 w 48"/>
                <a:gd name="T19" fmla="*/ 116 h 134"/>
                <a:gd name="T20" fmla="*/ 0 w 48"/>
                <a:gd name="T21" fmla="*/ 125 h 134"/>
                <a:gd name="T22" fmla="*/ 2 w 48"/>
                <a:gd name="T23" fmla="*/ 134 h 134"/>
                <a:gd name="T24" fmla="*/ 5 w 48"/>
                <a:gd name="T25" fmla="*/ 125 h 134"/>
                <a:gd name="T26" fmla="*/ 6 w 48"/>
                <a:gd name="T27" fmla="*/ 116 h 134"/>
                <a:gd name="T28" fmla="*/ 12 w 48"/>
                <a:gd name="T29" fmla="*/ 100 h 134"/>
                <a:gd name="T30" fmla="*/ 18 w 48"/>
                <a:gd name="T31" fmla="*/ 86 h 134"/>
                <a:gd name="T32" fmla="*/ 24 w 48"/>
                <a:gd name="T33" fmla="*/ 72 h 134"/>
                <a:gd name="T34" fmla="*/ 38 w 48"/>
                <a:gd name="T35" fmla="*/ 47 h 134"/>
                <a:gd name="T36" fmla="*/ 44 w 48"/>
                <a:gd name="T37" fmla="*/ 35 h 134"/>
                <a:gd name="T38" fmla="*/ 48 w 48"/>
                <a:gd name="T39" fmla="*/ 21 h 134"/>
                <a:gd name="T40" fmla="*/ 38 w 48"/>
                <a:gd name="T4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34">
                  <a:moveTo>
                    <a:pt x="38" y="0"/>
                  </a:moveTo>
                  <a:lnTo>
                    <a:pt x="35" y="9"/>
                  </a:lnTo>
                  <a:lnTo>
                    <a:pt x="32" y="17"/>
                  </a:lnTo>
                  <a:lnTo>
                    <a:pt x="26" y="33"/>
                  </a:lnTo>
                  <a:lnTo>
                    <a:pt x="11" y="66"/>
                  </a:lnTo>
                  <a:lnTo>
                    <a:pt x="5" y="83"/>
                  </a:lnTo>
                  <a:lnTo>
                    <a:pt x="3" y="91"/>
                  </a:lnTo>
                  <a:lnTo>
                    <a:pt x="2" y="100"/>
                  </a:lnTo>
                  <a:lnTo>
                    <a:pt x="0" y="107"/>
                  </a:lnTo>
                  <a:lnTo>
                    <a:pt x="0" y="116"/>
                  </a:lnTo>
                  <a:lnTo>
                    <a:pt x="0" y="125"/>
                  </a:lnTo>
                  <a:lnTo>
                    <a:pt x="2" y="134"/>
                  </a:lnTo>
                  <a:lnTo>
                    <a:pt x="5" y="125"/>
                  </a:lnTo>
                  <a:lnTo>
                    <a:pt x="6" y="116"/>
                  </a:lnTo>
                  <a:lnTo>
                    <a:pt x="12" y="100"/>
                  </a:lnTo>
                  <a:lnTo>
                    <a:pt x="18" y="86"/>
                  </a:lnTo>
                  <a:lnTo>
                    <a:pt x="24" y="72"/>
                  </a:lnTo>
                  <a:lnTo>
                    <a:pt x="38" y="47"/>
                  </a:lnTo>
                  <a:lnTo>
                    <a:pt x="44" y="35"/>
                  </a:lnTo>
                  <a:lnTo>
                    <a:pt x="48" y="2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4" name="Freeform 1714"/>
            <p:cNvSpPr>
              <a:spLocks/>
            </p:cNvSpPr>
            <p:nvPr/>
          </p:nvSpPr>
          <p:spPr bwMode="auto">
            <a:xfrm>
              <a:off x="4453" y="2035"/>
              <a:ext cx="460" cy="359"/>
            </a:xfrm>
            <a:custGeom>
              <a:avLst/>
              <a:gdLst>
                <a:gd name="T0" fmla="*/ 80 w 919"/>
                <a:gd name="T1" fmla="*/ 520 h 717"/>
                <a:gd name="T2" fmla="*/ 104 w 919"/>
                <a:gd name="T3" fmla="*/ 488 h 717"/>
                <a:gd name="T4" fmla="*/ 137 w 919"/>
                <a:gd name="T5" fmla="*/ 460 h 717"/>
                <a:gd name="T6" fmla="*/ 190 w 919"/>
                <a:gd name="T7" fmla="*/ 419 h 717"/>
                <a:gd name="T8" fmla="*/ 235 w 919"/>
                <a:gd name="T9" fmla="*/ 372 h 717"/>
                <a:gd name="T10" fmla="*/ 291 w 919"/>
                <a:gd name="T11" fmla="*/ 302 h 717"/>
                <a:gd name="T12" fmla="*/ 315 w 919"/>
                <a:gd name="T13" fmla="*/ 262 h 717"/>
                <a:gd name="T14" fmla="*/ 347 w 919"/>
                <a:gd name="T15" fmla="*/ 225 h 717"/>
                <a:gd name="T16" fmla="*/ 383 w 919"/>
                <a:gd name="T17" fmla="*/ 184 h 717"/>
                <a:gd name="T18" fmla="*/ 415 w 919"/>
                <a:gd name="T19" fmla="*/ 157 h 717"/>
                <a:gd name="T20" fmla="*/ 450 w 919"/>
                <a:gd name="T21" fmla="*/ 134 h 717"/>
                <a:gd name="T22" fmla="*/ 495 w 919"/>
                <a:gd name="T23" fmla="*/ 112 h 717"/>
                <a:gd name="T24" fmla="*/ 534 w 919"/>
                <a:gd name="T25" fmla="*/ 100 h 717"/>
                <a:gd name="T26" fmla="*/ 596 w 919"/>
                <a:gd name="T27" fmla="*/ 89 h 717"/>
                <a:gd name="T28" fmla="*/ 640 w 919"/>
                <a:gd name="T29" fmla="*/ 89 h 717"/>
                <a:gd name="T30" fmla="*/ 688 w 919"/>
                <a:gd name="T31" fmla="*/ 95 h 717"/>
                <a:gd name="T32" fmla="*/ 736 w 919"/>
                <a:gd name="T33" fmla="*/ 106 h 717"/>
                <a:gd name="T34" fmla="*/ 818 w 919"/>
                <a:gd name="T35" fmla="*/ 136 h 717"/>
                <a:gd name="T36" fmla="*/ 860 w 919"/>
                <a:gd name="T37" fmla="*/ 145 h 717"/>
                <a:gd name="T38" fmla="*/ 892 w 919"/>
                <a:gd name="T39" fmla="*/ 148 h 717"/>
                <a:gd name="T40" fmla="*/ 909 w 919"/>
                <a:gd name="T41" fmla="*/ 145 h 717"/>
                <a:gd name="T42" fmla="*/ 916 w 919"/>
                <a:gd name="T43" fmla="*/ 137 h 717"/>
                <a:gd name="T44" fmla="*/ 918 w 919"/>
                <a:gd name="T45" fmla="*/ 121 h 717"/>
                <a:gd name="T46" fmla="*/ 906 w 919"/>
                <a:gd name="T47" fmla="*/ 110 h 717"/>
                <a:gd name="T48" fmla="*/ 865 w 919"/>
                <a:gd name="T49" fmla="*/ 103 h 717"/>
                <a:gd name="T50" fmla="*/ 815 w 919"/>
                <a:gd name="T51" fmla="*/ 101 h 717"/>
                <a:gd name="T52" fmla="*/ 789 w 919"/>
                <a:gd name="T53" fmla="*/ 95 h 717"/>
                <a:gd name="T54" fmla="*/ 749 w 919"/>
                <a:gd name="T55" fmla="*/ 79 h 717"/>
                <a:gd name="T56" fmla="*/ 699 w 919"/>
                <a:gd name="T57" fmla="*/ 62 h 717"/>
                <a:gd name="T58" fmla="*/ 647 w 919"/>
                <a:gd name="T59" fmla="*/ 53 h 717"/>
                <a:gd name="T60" fmla="*/ 542 w 919"/>
                <a:gd name="T61" fmla="*/ 49 h 717"/>
                <a:gd name="T62" fmla="*/ 487 w 919"/>
                <a:gd name="T63" fmla="*/ 52 h 717"/>
                <a:gd name="T64" fmla="*/ 456 w 919"/>
                <a:gd name="T65" fmla="*/ 38 h 717"/>
                <a:gd name="T66" fmla="*/ 423 w 919"/>
                <a:gd name="T67" fmla="*/ 11 h 717"/>
                <a:gd name="T68" fmla="*/ 415 w 919"/>
                <a:gd name="T69" fmla="*/ 3 h 717"/>
                <a:gd name="T70" fmla="*/ 406 w 919"/>
                <a:gd name="T71" fmla="*/ 18 h 717"/>
                <a:gd name="T72" fmla="*/ 409 w 919"/>
                <a:gd name="T73" fmla="*/ 26 h 717"/>
                <a:gd name="T74" fmla="*/ 429 w 919"/>
                <a:gd name="T75" fmla="*/ 42 h 717"/>
                <a:gd name="T76" fmla="*/ 475 w 919"/>
                <a:gd name="T77" fmla="*/ 70 h 717"/>
                <a:gd name="T78" fmla="*/ 480 w 919"/>
                <a:gd name="T79" fmla="*/ 79 h 717"/>
                <a:gd name="T80" fmla="*/ 430 w 919"/>
                <a:gd name="T81" fmla="*/ 109 h 717"/>
                <a:gd name="T82" fmla="*/ 386 w 919"/>
                <a:gd name="T83" fmla="*/ 143 h 717"/>
                <a:gd name="T84" fmla="*/ 324 w 919"/>
                <a:gd name="T85" fmla="*/ 205 h 717"/>
                <a:gd name="T86" fmla="*/ 272 w 919"/>
                <a:gd name="T87" fmla="*/ 273 h 717"/>
                <a:gd name="T88" fmla="*/ 223 w 919"/>
                <a:gd name="T89" fmla="*/ 339 h 717"/>
                <a:gd name="T90" fmla="*/ 189 w 919"/>
                <a:gd name="T91" fmla="*/ 377 h 717"/>
                <a:gd name="T92" fmla="*/ 109 w 919"/>
                <a:gd name="T93" fmla="*/ 449 h 717"/>
                <a:gd name="T94" fmla="*/ 72 w 919"/>
                <a:gd name="T95" fmla="*/ 490 h 717"/>
                <a:gd name="T96" fmla="*/ 51 w 919"/>
                <a:gd name="T97" fmla="*/ 521 h 717"/>
                <a:gd name="T98" fmla="*/ 23 w 919"/>
                <a:gd name="T99" fmla="*/ 592 h 717"/>
                <a:gd name="T100" fmla="*/ 6 w 919"/>
                <a:gd name="T101" fmla="*/ 642 h 717"/>
                <a:gd name="T102" fmla="*/ 0 w 919"/>
                <a:gd name="T103" fmla="*/ 674 h 717"/>
                <a:gd name="T104" fmla="*/ 5 w 919"/>
                <a:gd name="T105" fmla="*/ 717 h 717"/>
                <a:gd name="T106" fmla="*/ 14 w 919"/>
                <a:gd name="T107" fmla="*/ 716 h 717"/>
                <a:gd name="T108" fmla="*/ 38 w 919"/>
                <a:gd name="T109" fmla="*/ 621 h 717"/>
                <a:gd name="T110" fmla="*/ 65 w 919"/>
                <a:gd name="T111" fmla="*/ 54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9" h="717">
                  <a:moveTo>
                    <a:pt x="65" y="547"/>
                  </a:moveTo>
                  <a:lnTo>
                    <a:pt x="72" y="534"/>
                  </a:lnTo>
                  <a:lnTo>
                    <a:pt x="80" y="520"/>
                  </a:lnTo>
                  <a:lnTo>
                    <a:pt x="88" y="508"/>
                  </a:lnTo>
                  <a:lnTo>
                    <a:pt x="97" y="497"/>
                  </a:lnTo>
                  <a:lnTo>
                    <a:pt x="104" y="488"/>
                  </a:lnTo>
                  <a:lnTo>
                    <a:pt x="115" y="479"/>
                  </a:lnTo>
                  <a:lnTo>
                    <a:pt x="125" y="470"/>
                  </a:lnTo>
                  <a:lnTo>
                    <a:pt x="137" y="460"/>
                  </a:lnTo>
                  <a:lnTo>
                    <a:pt x="157" y="448"/>
                  </a:lnTo>
                  <a:lnTo>
                    <a:pt x="174" y="433"/>
                  </a:lnTo>
                  <a:lnTo>
                    <a:pt x="190" y="419"/>
                  </a:lnTo>
                  <a:lnTo>
                    <a:pt x="207" y="404"/>
                  </a:lnTo>
                  <a:lnTo>
                    <a:pt x="220" y="387"/>
                  </a:lnTo>
                  <a:lnTo>
                    <a:pt x="235" y="372"/>
                  </a:lnTo>
                  <a:lnTo>
                    <a:pt x="249" y="356"/>
                  </a:lnTo>
                  <a:lnTo>
                    <a:pt x="263" y="338"/>
                  </a:lnTo>
                  <a:lnTo>
                    <a:pt x="291" y="302"/>
                  </a:lnTo>
                  <a:lnTo>
                    <a:pt x="302" y="287"/>
                  </a:lnTo>
                  <a:lnTo>
                    <a:pt x="311" y="267"/>
                  </a:lnTo>
                  <a:lnTo>
                    <a:pt x="315" y="262"/>
                  </a:lnTo>
                  <a:lnTo>
                    <a:pt x="321" y="255"/>
                  </a:lnTo>
                  <a:lnTo>
                    <a:pt x="334" y="243"/>
                  </a:lnTo>
                  <a:lnTo>
                    <a:pt x="347" y="225"/>
                  </a:lnTo>
                  <a:lnTo>
                    <a:pt x="361" y="208"/>
                  </a:lnTo>
                  <a:lnTo>
                    <a:pt x="376" y="192"/>
                  </a:lnTo>
                  <a:lnTo>
                    <a:pt x="383" y="184"/>
                  </a:lnTo>
                  <a:lnTo>
                    <a:pt x="391" y="177"/>
                  </a:lnTo>
                  <a:lnTo>
                    <a:pt x="407" y="163"/>
                  </a:lnTo>
                  <a:lnTo>
                    <a:pt x="415" y="157"/>
                  </a:lnTo>
                  <a:lnTo>
                    <a:pt x="424" y="151"/>
                  </a:lnTo>
                  <a:lnTo>
                    <a:pt x="441" y="139"/>
                  </a:lnTo>
                  <a:lnTo>
                    <a:pt x="450" y="134"/>
                  </a:lnTo>
                  <a:lnTo>
                    <a:pt x="459" y="130"/>
                  </a:lnTo>
                  <a:lnTo>
                    <a:pt x="477" y="119"/>
                  </a:lnTo>
                  <a:lnTo>
                    <a:pt x="495" y="112"/>
                  </a:lnTo>
                  <a:lnTo>
                    <a:pt x="515" y="104"/>
                  </a:lnTo>
                  <a:lnTo>
                    <a:pt x="524" y="101"/>
                  </a:lnTo>
                  <a:lnTo>
                    <a:pt x="534" y="100"/>
                  </a:lnTo>
                  <a:lnTo>
                    <a:pt x="554" y="95"/>
                  </a:lnTo>
                  <a:lnTo>
                    <a:pt x="575" y="91"/>
                  </a:lnTo>
                  <a:lnTo>
                    <a:pt x="596" y="89"/>
                  </a:lnTo>
                  <a:lnTo>
                    <a:pt x="617" y="88"/>
                  </a:lnTo>
                  <a:lnTo>
                    <a:pt x="628" y="88"/>
                  </a:lnTo>
                  <a:lnTo>
                    <a:pt x="640" y="89"/>
                  </a:lnTo>
                  <a:lnTo>
                    <a:pt x="652" y="91"/>
                  </a:lnTo>
                  <a:lnTo>
                    <a:pt x="664" y="92"/>
                  </a:lnTo>
                  <a:lnTo>
                    <a:pt x="688" y="95"/>
                  </a:lnTo>
                  <a:lnTo>
                    <a:pt x="712" y="100"/>
                  </a:lnTo>
                  <a:lnTo>
                    <a:pt x="724" y="101"/>
                  </a:lnTo>
                  <a:lnTo>
                    <a:pt x="736" y="106"/>
                  </a:lnTo>
                  <a:lnTo>
                    <a:pt x="777" y="122"/>
                  </a:lnTo>
                  <a:lnTo>
                    <a:pt x="797" y="130"/>
                  </a:lnTo>
                  <a:lnTo>
                    <a:pt x="818" y="136"/>
                  </a:lnTo>
                  <a:lnTo>
                    <a:pt x="839" y="142"/>
                  </a:lnTo>
                  <a:lnTo>
                    <a:pt x="850" y="143"/>
                  </a:lnTo>
                  <a:lnTo>
                    <a:pt x="860" y="145"/>
                  </a:lnTo>
                  <a:lnTo>
                    <a:pt x="871" y="146"/>
                  </a:lnTo>
                  <a:lnTo>
                    <a:pt x="881" y="148"/>
                  </a:lnTo>
                  <a:lnTo>
                    <a:pt x="892" y="148"/>
                  </a:lnTo>
                  <a:lnTo>
                    <a:pt x="903" y="146"/>
                  </a:lnTo>
                  <a:lnTo>
                    <a:pt x="906" y="146"/>
                  </a:lnTo>
                  <a:lnTo>
                    <a:pt x="909" y="145"/>
                  </a:lnTo>
                  <a:lnTo>
                    <a:pt x="910" y="143"/>
                  </a:lnTo>
                  <a:lnTo>
                    <a:pt x="913" y="142"/>
                  </a:lnTo>
                  <a:lnTo>
                    <a:pt x="916" y="137"/>
                  </a:lnTo>
                  <a:lnTo>
                    <a:pt x="918" y="131"/>
                  </a:lnTo>
                  <a:lnTo>
                    <a:pt x="919" y="127"/>
                  </a:lnTo>
                  <a:lnTo>
                    <a:pt x="918" y="121"/>
                  </a:lnTo>
                  <a:lnTo>
                    <a:pt x="916" y="116"/>
                  </a:lnTo>
                  <a:lnTo>
                    <a:pt x="913" y="113"/>
                  </a:lnTo>
                  <a:lnTo>
                    <a:pt x="906" y="110"/>
                  </a:lnTo>
                  <a:lnTo>
                    <a:pt x="898" y="107"/>
                  </a:lnTo>
                  <a:lnTo>
                    <a:pt x="881" y="104"/>
                  </a:lnTo>
                  <a:lnTo>
                    <a:pt x="865" y="103"/>
                  </a:lnTo>
                  <a:lnTo>
                    <a:pt x="848" y="103"/>
                  </a:lnTo>
                  <a:lnTo>
                    <a:pt x="832" y="103"/>
                  </a:lnTo>
                  <a:lnTo>
                    <a:pt x="815" y="101"/>
                  </a:lnTo>
                  <a:lnTo>
                    <a:pt x="806" y="100"/>
                  </a:lnTo>
                  <a:lnTo>
                    <a:pt x="797" y="98"/>
                  </a:lnTo>
                  <a:lnTo>
                    <a:pt x="789" y="95"/>
                  </a:lnTo>
                  <a:lnTo>
                    <a:pt x="782" y="92"/>
                  </a:lnTo>
                  <a:lnTo>
                    <a:pt x="765" y="85"/>
                  </a:lnTo>
                  <a:lnTo>
                    <a:pt x="749" y="79"/>
                  </a:lnTo>
                  <a:lnTo>
                    <a:pt x="732" y="73"/>
                  </a:lnTo>
                  <a:lnTo>
                    <a:pt x="715" y="67"/>
                  </a:lnTo>
                  <a:lnTo>
                    <a:pt x="699" y="62"/>
                  </a:lnTo>
                  <a:lnTo>
                    <a:pt x="682" y="59"/>
                  </a:lnTo>
                  <a:lnTo>
                    <a:pt x="664" y="55"/>
                  </a:lnTo>
                  <a:lnTo>
                    <a:pt x="647" y="53"/>
                  </a:lnTo>
                  <a:lnTo>
                    <a:pt x="613" y="49"/>
                  </a:lnTo>
                  <a:lnTo>
                    <a:pt x="577" y="47"/>
                  </a:lnTo>
                  <a:lnTo>
                    <a:pt x="542" y="49"/>
                  </a:lnTo>
                  <a:lnTo>
                    <a:pt x="506" y="52"/>
                  </a:lnTo>
                  <a:lnTo>
                    <a:pt x="494" y="52"/>
                  </a:lnTo>
                  <a:lnTo>
                    <a:pt x="487" y="52"/>
                  </a:lnTo>
                  <a:lnTo>
                    <a:pt x="481" y="49"/>
                  </a:lnTo>
                  <a:lnTo>
                    <a:pt x="468" y="44"/>
                  </a:lnTo>
                  <a:lnTo>
                    <a:pt x="456" y="38"/>
                  </a:lnTo>
                  <a:lnTo>
                    <a:pt x="444" y="29"/>
                  </a:lnTo>
                  <a:lnTo>
                    <a:pt x="433" y="20"/>
                  </a:lnTo>
                  <a:lnTo>
                    <a:pt x="423" y="11"/>
                  </a:lnTo>
                  <a:lnTo>
                    <a:pt x="415" y="0"/>
                  </a:lnTo>
                  <a:lnTo>
                    <a:pt x="415" y="2"/>
                  </a:lnTo>
                  <a:lnTo>
                    <a:pt x="415" y="3"/>
                  </a:lnTo>
                  <a:lnTo>
                    <a:pt x="412" y="8"/>
                  </a:lnTo>
                  <a:lnTo>
                    <a:pt x="407" y="12"/>
                  </a:lnTo>
                  <a:lnTo>
                    <a:pt x="406" y="18"/>
                  </a:lnTo>
                  <a:lnTo>
                    <a:pt x="406" y="21"/>
                  </a:lnTo>
                  <a:lnTo>
                    <a:pt x="406" y="24"/>
                  </a:lnTo>
                  <a:lnTo>
                    <a:pt x="409" y="26"/>
                  </a:lnTo>
                  <a:lnTo>
                    <a:pt x="412" y="29"/>
                  </a:lnTo>
                  <a:lnTo>
                    <a:pt x="420" y="35"/>
                  </a:lnTo>
                  <a:lnTo>
                    <a:pt x="429" y="42"/>
                  </a:lnTo>
                  <a:lnTo>
                    <a:pt x="453" y="55"/>
                  </a:lnTo>
                  <a:lnTo>
                    <a:pt x="472" y="67"/>
                  </a:lnTo>
                  <a:lnTo>
                    <a:pt x="475" y="70"/>
                  </a:lnTo>
                  <a:lnTo>
                    <a:pt x="478" y="74"/>
                  </a:lnTo>
                  <a:lnTo>
                    <a:pt x="480" y="77"/>
                  </a:lnTo>
                  <a:lnTo>
                    <a:pt x="480" y="79"/>
                  </a:lnTo>
                  <a:lnTo>
                    <a:pt x="478" y="80"/>
                  </a:lnTo>
                  <a:lnTo>
                    <a:pt x="453" y="94"/>
                  </a:lnTo>
                  <a:lnTo>
                    <a:pt x="430" y="109"/>
                  </a:lnTo>
                  <a:lnTo>
                    <a:pt x="418" y="116"/>
                  </a:lnTo>
                  <a:lnTo>
                    <a:pt x="407" y="125"/>
                  </a:lnTo>
                  <a:lnTo>
                    <a:pt x="386" y="143"/>
                  </a:lnTo>
                  <a:lnTo>
                    <a:pt x="365" y="161"/>
                  </a:lnTo>
                  <a:lnTo>
                    <a:pt x="346" y="183"/>
                  </a:lnTo>
                  <a:lnTo>
                    <a:pt x="324" y="205"/>
                  </a:lnTo>
                  <a:lnTo>
                    <a:pt x="303" y="229"/>
                  </a:lnTo>
                  <a:lnTo>
                    <a:pt x="288" y="252"/>
                  </a:lnTo>
                  <a:lnTo>
                    <a:pt x="272" y="273"/>
                  </a:lnTo>
                  <a:lnTo>
                    <a:pt x="254" y="300"/>
                  </a:lnTo>
                  <a:lnTo>
                    <a:pt x="237" y="321"/>
                  </a:lnTo>
                  <a:lnTo>
                    <a:pt x="223" y="339"/>
                  </a:lnTo>
                  <a:lnTo>
                    <a:pt x="211" y="354"/>
                  </a:lnTo>
                  <a:lnTo>
                    <a:pt x="201" y="366"/>
                  </a:lnTo>
                  <a:lnTo>
                    <a:pt x="189" y="377"/>
                  </a:lnTo>
                  <a:lnTo>
                    <a:pt x="163" y="401"/>
                  </a:lnTo>
                  <a:lnTo>
                    <a:pt x="134" y="425"/>
                  </a:lnTo>
                  <a:lnTo>
                    <a:pt x="109" y="449"/>
                  </a:lnTo>
                  <a:lnTo>
                    <a:pt x="95" y="463"/>
                  </a:lnTo>
                  <a:lnTo>
                    <a:pt x="83" y="476"/>
                  </a:lnTo>
                  <a:lnTo>
                    <a:pt x="72" y="490"/>
                  </a:lnTo>
                  <a:lnTo>
                    <a:pt x="62" y="505"/>
                  </a:lnTo>
                  <a:lnTo>
                    <a:pt x="54" y="517"/>
                  </a:lnTo>
                  <a:lnTo>
                    <a:pt x="51" y="521"/>
                  </a:lnTo>
                  <a:lnTo>
                    <a:pt x="48" y="529"/>
                  </a:lnTo>
                  <a:lnTo>
                    <a:pt x="39" y="552"/>
                  </a:lnTo>
                  <a:lnTo>
                    <a:pt x="23" y="592"/>
                  </a:lnTo>
                  <a:lnTo>
                    <a:pt x="15" y="612"/>
                  </a:lnTo>
                  <a:lnTo>
                    <a:pt x="8" y="633"/>
                  </a:lnTo>
                  <a:lnTo>
                    <a:pt x="6" y="642"/>
                  </a:lnTo>
                  <a:lnTo>
                    <a:pt x="3" y="653"/>
                  </a:lnTo>
                  <a:lnTo>
                    <a:pt x="1" y="663"/>
                  </a:lnTo>
                  <a:lnTo>
                    <a:pt x="0" y="674"/>
                  </a:lnTo>
                  <a:lnTo>
                    <a:pt x="0" y="695"/>
                  </a:lnTo>
                  <a:lnTo>
                    <a:pt x="1" y="707"/>
                  </a:lnTo>
                  <a:lnTo>
                    <a:pt x="5" y="717"/>
                  </a:lnTo>
                  <a:lnTo>
                    <a:pt x="9" y="717"/>
                  </a:lnTo>
                  <a:lnTo>
                    <a:pt x="12" y="717"/>
                  </a:lnTo>
                  <a:lnTo>
                    <a:pt x="14" y="716"/>
                  </a:lnTo>
                  <a:lnTo>
                    <a:pt x="21" y="683"/>
                  </a:lnTo>
                  <a:lnTo>
                    <a:pt x="29" y="653"/>
                  </a:lnTo>
                  <a:lnTo>
                    <a:pt x="38" y="621"/>
                  </a:lnTo>
                  <a:lnTo>
                    <a:pt x="42" y="604"/>
                  </a:lnTo>
                  <a:lnTo>
                    <a:pt x="48" y="588"/>
                  </a:lnTo>
                  <a:lnTo>
                    <a:pt x="65" y="5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5" name="Freeform 1715"/>
            <p:cNvSpPr>
              <a:spLocks/>
            </p:cNvSpPr>
            <p:nvPr/>
          </p:nvSpPr>
          <p:spPr bwMode="auto">
            <a:xfrm>
              <a:off x="4318" y="2309"/>
              <a:ext cx="158" cy="128"/>
            </a:xfrm>
            <a:custGeom>
              <a:avLst/>
              <a:gdLst>
                <a:gd name="T0" fmla="*/ 315 w 315"/>
                <a:gd name="T1" fmla="*/ 0 h 256"/>
                <a:gd name="T2" fmla="*/ 308 w 315"/>
                <a:gd name="T3" fmla="*/ 9 h 256"/>
                <a:gd name="T4" fmla="*/ 299 w 315"/>
                <a:gd name="T5" fmla="*/ 16 h 256"/>
                <a:gd name="T6" fmla="*/ 290 w 315"/>
                <a:gd name="T7" fmla="*/ 22 h 256"/>
                <a:gd name="T8" fmla="*/ 284 w 315"/>
                <a:gd name="T9" fmla="*/ 25 h 256"/>
                <a:gd name="T10" fmla="*/ 279 w 315"/>
                <a:gd name="T11" fmla="*/ 27 h 256"/>
                <a:gd name="T12" fmla="*/ 220 w 315"/>
                <a:gd name="T13" fmla="*/ 46 h 256"/>
                <a:gd name="T14" fmla="*/ 193 w 315"/>
                <a:gd name="T15" fmla="*/ 55 h 256"/>
                <a:gd name="T16" fmla="*/ 176 w 315"/>
                <a:gd name="T17" fmla="*/ 60 h 256"/>
                <a:gd name="T18" fmla="*/ 160 w 315"/>
                <a:gd name="T19" fmla="*/ 63 h 256"/>
                <a:gd name="T20" fmla="*/ 148 w 315"/>
                <a:gd name="T21" fmla="*/ 64 h 256"/>
                <a:gd name="T22" fmla="*/ 133 w 315"/>
                <a:gd name="T23" fmla="*/ 69 h 256"/>
                <a:gd name="T24" fmla="*/ 122 w 315"/>
                <a:gd name="T25" fmla="*/ 70 h 256"/>
                <a:gd name="T26" fmla="*/ 112 w 315"/>
                <a:gd name="T27" fmla="*/ 75 h 256"/>
                <a:gd name="T28" fmla="*/ 101 w 315"/>
                <a:gd name="T29" fmla="*/ 81 h 256"/>
                <a:gd name="T30" fmla="*/ 89 w 315"/>
                <a:gd name="T31" fmla="*/ 87 h 256"/>
                <a:gd name="T32" fmla="*/ 80 w 315"/>
                <a:gd name="T33" fmla="*/ 95 h 256"/>
                <a:gd name="T34" fmla="*/ 71 w 315"/>
                <a:gd name="T35" fmla="*/ 102 h 256"/>
                <a:gd name="T36" fmla="*/ 62 w 315"/>
                <a:gd name="T37" fmla="*/ 110 h 256"/>
                <a:gd name="T38" fmla="*/ 59 w 315"/>
                <a:gd name="T39" fmla="*/ 114 h 256"/>
                <a:gd name="T40" fmla="*/ 56 w 315"/>
                <a:gd name="T41" fmla="*/ 119 h 256"/>
                <a:gd name="T42" fmla="*/ 48 w 315"/>
                <a:gd name="T43" fmla="*/ 131 h 256"/>
                <a:gd name="T44" fmla="*/ 42 w 315"/>
                <a:gd name="T45" fmla="*/ 140 h 256"/>
                <a:gd name="T46" fmla="*/ 39 w 315"/>
                <a:gd name="T47" fmla="*/ 147 h 256"/>
                <a:gd name="T48" fmla="*/ 36 w 315"/>
                <a:gd name="T49" fmla="*/ 155 h 256"/>
                <a:gd name="T50" fmla="*/ 32 w 315"/>
                <a:gd name="T51" fmla="*/ 170 h 256"/>
                <a:gd name="T52" fmla="*/ 21 w 315"/>
                <a:gd name="T53" fmla="*/ 195 h 256"/>
                <a:gd name="T54" fmla="*/ 16 w 315"/>
                <a:gd name="T55" fmla="*/ 209 h 256"/>
                <a:gd name="T56" fmla="*/ 10 w 315"/>
                <a:gd name="T57" fmla="*/ 227 h 256"/>
                <a:gd name="T58" fmla="*/ 6 w 315"/>
                <a:gd name="T59" fmla="*/ 244 h 256"/>
                <a:gd name="T60" fmla="*/ 3 w 315"/>
                <a:gd name="T61" fmla="*/ 251 h 256"/>
                <a:gd name="T62" fmla="*/ 0 w 315"/>
                <a:gd name="T63" fmla="*/ 256 h 256"/>
                <a:gd name="T64" fmla="*/ 12 w 315"/>
                <a:gd name="T65" fmla="*/ 233 h 256"/>
                <a:gd name="T66" fmla="*/ 24 w 315"/>
                <a:gd name="T67" fmla="*/ 207 h 256"/>
                <a:gd name="T68" fmla="*/ 36 w 315"/>
                <a:gd name="T69" fmla="*/ 182 h 256"/>
                <a:gd name="T70" fmla="*/ 50 w 315"/>
                <a:gd name="T71" fmla="*/ 156 h 256"/>
                <a:gd name="T72" fmla="*/ 66 w 315"/>
                <a:gd name="T73" fmla="*/ 132 h 256"/>
                <a:gd name="T74" fmla="*/ 74 w 315"/>
                <a:gd name="T75" fmla="*/ 122 h 256"/>
                <a:gd name="T76" fmla="*/ 83 w 315"/>
                <a:gd name="T77" fmla="*/ 113 h 256"/>
                <a:gd name="T78" fmla="*/ 92 w 315"/>
                <a:gd name="T79" fmla="*/ 104 h 256"/>
                <a:gd name="T80" fmla="*/ 98 w 315"/>
                <a:gd name="T81" fmla="*/ 99 h 256"/>
                <a:gd name="T82" fmla="*/ 102 w 315"/>
                <a:gd name="T83" fmla="*/ 96 h 256"/>
                <a:gd name="T84" fmla="*/ 113 w 315"/>
                <a:gd name="T85" fmla="*/ 90 h 256"/>
                <a:gd name="T86" fmla="*/ 125 w 315"/>
                <a:gd name="T87" fmla="*/ 85 h 256"/>
                <a:gd name="T88" fmla="*/ 149 w 315"/>
                <a:gd name="T89" fmla="*/ 78 h 256"/>
                <a:gd name="T90" fmla="*/ 172 w 315"/>
                <a:gd name="T91" fmla="*/ 72 h 256"/>
                <a:gd name="T92" fmla="*/ 217 w 315"/>
                <a:gd name="T93" fmla="*/ 64 h 256"/>
                <a:gd name="T94" fmla="*/ 238 w 315"/>
                <a:gd name="T95" fmla="*/ 60 h 256"/>
                <a:gd name="T96" fmla="*/ 250 w 315"/>
                <a:gd name="T97" fmla="*/ 57 h 256"/>
                <a:gd name="T98" fmla="*/ 261 w 315"/>
                <a:gd name="T99" fmla="*/ 52 h 256"/>
                <a:gd name="T100" fmla="*/ 271 w 315"/>
                <a:gd name="T101" fmla="*/ 49 h 256"/>
                <a:gd name="T102" fmla="*/ 284 w 315"/>
                <a:gd name="T103" fmla="*/ 45 h 256"/>
                <a:gd name="T104" fmla="*/ 294 w 315"/>
                <a:gd name="T105" fmla="*/ 39 h 256"/>
                <a:gd name="T106" fmla="*/ 306 w 315"/>
                <a:gd name="T107" fmla="*/ 33 h 256"/>
                <a:gd name="T108" fmla="*/ 315 w 315"/>
                <a:gd name="T10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 h="256">
                  <a:moveTo>
                    <a:pt x="315" y="0"/>
                  </a:moveTo>
                  <a:lnTo>
                    <a:pt x="308" y="9"/>
                  </a:lnTo>
                  <a:lnTo>
                    <a:pt x="299" y="16"/>
                  </a:lnTo>
                  <a:lnTo>
                    <a:pt x="290" y="22"/>
                  </a:lnTo>
                  <a:lnTo>
                    <a:pt x="284" y="25"/>
                  </a:lnTo>
                  <a:lnTo>
                    <a:pt x="279" y="27"/>
                  </a:lnTo>
                  <a:lnTo>
                    <a:pt x="220" y="46"/>
                  </a:lnTo>
                  <a:lnTo>
                    <a:pt x="193" y="55"/>
                  </a:lnTo>
                  <a:lnTo>
                    <a:pt x="176" y="60"/>
                  </a:lnTo>
                  <a:lnTo>
                    <a:pt x="160" y="63"/>
                  </a:lnTo>
                  <a:lnTo>
                    <a:pt x="148" y="64"/>
                  </a:lnTo>
                  <a:lnTo>
                    <a:pt x="133" y="69"/>
                  </a:lnTo>
                  <a:lnTo>
                    <a:pt x="122" y="70"/>
                  </a:lnTo>
                  <a:lnTo>
                    <a:pt x="112" y="75"/>
                  </a:lnTo>
                  <a:lnTo>
                    <a:pt x="101" y="81"/>
                  </a:lnTo>
                  <a:lnTo>
                    <a:pt x="89" y="87"/>
                  </a:lnTo>
                  <a:lnTo>
                    <a:pt x="80" y="95"/>
                  </a:lnTo>
                  <a:lnTo>
                    <a:pt x="71" y="102"/>
                  </a:lnTo>
                  <a:lnTo>
                    <a:pt x="62" y="110"/>
                  </a:lnTo>
                  <a:lnTo>
                    <a:pt x="59" y="114"/>
                  </a:lnTo>
                  <a:lnTo>
                    <a:pt x="56" y="119"/>
                  </a:lnTo>
                  <a:lnTo>
                    <a:pt x="48" y="131"/>
                  </a:lnTo>
                  <a:lnTo>
                    <a:pt x="42" y="140"/>
                  </a:lnTo>
                  <a:lnTo>
                    <a:pt x="39" y="147"/>
                  </a:lnTo>
                  <a:lnTo>
                    <a:pt x="36" y="155"/>
                  </a:lnTo>
                  <a:lnTo>
                    <a:pt x="32" y="170"/>
                  </a:lnTo>
                  <a:lnTo>
                    <a:pt x="21" y="195"/>
                  </a:lnTo>
                  <a:lnTo>
                    <a:pt x="16" y="209"/>
                  </a:lnTo>
                  <a:lnTo>
                    <a:pt x="10" y="227"/>
                  </a:lnTo>
                  <a:lnTo>
                    <a:pt x="6" y="244"/>
                  </a:lnTo>
                  <a:lnTo>
                    <a:pt x="3" y="251"/>
                  </a:lnTo>
                  <a:lnTo>
                    <a:pt x="0" y="256"/>
                  </a:lnTo>
                  <a:lnTo>
                    <a:pt x="12" y="233"/>
                  </a:lnTo>
                  <a:lnTo>
                    <a:pt x="24" y="207"/>
                  </a:lnTo>
                  <a:lnTo>
                    <a:pt x="36" y="182"/>
                  </a:lnTo>
                  <a:lnTo>
                    <a:pt x="50" y="156"/>
                  </a:lnTo>
                  <a:lnTo>
                    <a:pt x="66" y="132"/>
                  </a:lnTo>
                  <a:lnTo>
                    <a:pt x="74" y="122"/>
                  </a:lnTo>
                  <a:lnTo>
                    <a:pt x="83" y="113"/>
                  </a:lnTo>
                  <a:lnTo>
                    <a:pt x="92" y="104"/>
                  </a:lnTo>
                  <a:lnTo>
                    <a:pt x="98" y="99"/>
                  </a:lnTo>
                  <a:lnTo>
                    <a:pt x="102" y="96"/>
                  </a:lnTo>
                  <a:lnTo>
                    <a:pt x="113" y="90"/>
                  </a:lnTo>
                  <a:lnTo>
                    <a:pt x="125" y="85"/>
                  </a:lnTo>
                  <a:lnTo>
                    <a:pt x="149" y="78"/>
                  </a:lnTo>
                  <a:lnTo>
                    <a:pt x="172" y="72"/>
                  </a:lnTo>
                  <a:lnTo>
                    <a:pt x="217" y="64"/>
                  </a:lnTo>
                  <a:lnTo>
                    <a:pt x="238" y="60"/>
                  </a:lnTo>
                  <a:lnTo>
                    <a:pt x="250" y="57"/>
                  </a:lnTo>
                  <a:lnTo>
                    <a:pt x="261" y="52"/>
                  </a:lnTo>
                  <a:lnTo>
                    <a:pt x="271" y="49"/>
                  </a:lnTo>
                  <a:lnTo>
                    <a:pt x="284" y="45"/>
                  </a:lnTo>
                  <a:lnTo>
                    <a:pt x="294" y="39"/>
                  </a:lnTo>
                  <a:lnTo>
                    <a:pt x="306" y="33"/>
                  </a:lnTo>
                  <a:lnTo>
                    <a:pt x="3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6" name="Freeform 1716"/>
            <p:cNvSpPr>
              <a:spLocks/>
            </p:cNvSpPr>
            <p:nvPr/>
          </p:nvSpPr>
          <p:spPr bwMode="auto">
            <a:xfrm>
              <a:off x="4455" y="2308"/>
              <a:ext cx="22" cy="16"/>
            </a:xfrm>
            <a:custGeom>
              <a:avLst/>
              <a:gdLst>
                <a:gd name="T0" fmla="*/ 43 w 43"/>
                <a:gd name="T1" fmla="*/ 7 h 33"/>
                <a:gd name="T2" fmla="*/ 27 w 43"/>
                <a:gd name="T3" fmla="*/ 24 h 33"/>
                <a:gd name="T4" fmla="*/ 18 w 43"/>
                <a:gd name="T5" fmla="*/ 30 h 33"/>
                <a:gd name="T6" fmla="*/ 4 w 43"/>
                <a:gd name="T7" fmla="*/ 33 h 33"/>
                <a:gd name="T8" fmla="*/ 0 w 43"/>
                <a:gd name="T9" fmla="*/ 24 h 33"/>
                <a:gd name="T10" fmla="*/ 12 w 43"/>
                <a:gd name="T11" fmla="*/ 21 h 33"/>
                <a:gd name="T12" fmla="*/ 19 w 43"/>
                <a:gd name="T13" fmla="*/ 16 h 33"/>
                <a:gd name="T14" fmla="*/ 36 w 43"/>
                <a:gd name="T15" fmla="*/ 0 h 33"/>
                <a:gd name="T16" fmla="*/ 43 w 43"/>
                <a:gd name="T17"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3">
                  <a:moveTo>
                    <a:pt x="43" y="7"/>
                  </a:moveTo>
                  <a:lnTo>
                    <a:pt x="27" y="24"/>
                  </a:lnTo>
                  <a:lnTo>
                    <a:pt x="18" y="30"/>
                  </a:lnTo>
                  <a:lnTo>
                    <a:pt x="4" y="33"/>
                  </a:lnTo>
                  <a:lnTo>
                    <a:pt x="0" y="24"/>
                  </a:lnTo>
                  <a:lnTo>
                    <a:pt x="12" y="21"/>
                  </a:lnTo>
                  <a:lnTo>
                    <a:pt x="19" y="16"/>
                  </a:lnTo>
                  <a:lnTo>
                    <a:pt x="36" y="0"/>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7" name="Freeform 1717"/>
            <p:cNvSpPr>
              <a:spLocks/>
            </p:cNvSpPr>
            <p:nvPr/>
          </p:nvSpPr>
          <p:spPr bwMode="auto">
            <a:xfrm>
              <a:off x="4427" y="2320"/>
              <a:ext cx="31" cy="15"/>
            </a:xfrm>
            <a:custGeom>
              <a:avLst/>
              <a:gdLst>
                <a:gd name="T0" fmla="*/ 62 w 62"/>
                <a:gd name="T1" fmla="*/ 9 h 30"/>
                <a:gd name="T2" fmla="*/ 5 w 62"/>
                <a:gd name="T3" fmla="*/ 30 h 30"/>
                <a:gd name="T4" fmla="*/ 0 w 62"/>
                <a:gd name="T5" fmla="*/ 21 h 30"/>
                <a:gd name="T6" fmla="*/ 58 w 62"/>
                <a:gd name="T7" fmla="*/ 0 h 30"/>
                <a:gd name="T8" fmla="*/ 62 w 62"/>
                <a:gd name="T9" fmla="*/ 9 h 30"/>
              </a:gdLst>
              <a:ahLst/>
              <a:cxnLst>
                <a:cxn ang="0">
                  <a:pos x="T0" y="T1"/>
                </a:cxn>
                <a:cxn ang="0">
                  <a:pos x="T2" y="T3"/>
                </a:cxn>
                <a:cxn ang="0">
                  <a:pos x="T4" y="T5"/>
                </a:cxn>
                <a:cxn ang="0">
                  <a:pos x="T6" y="T7"/>
                </a:cxn>
                <a:cxn ang="0">
                  <a:pos x="T8" y="T9"/>
                </a:cxn>
              </a:cxnLst>
              <a:rect l="0" t="0" r="r" b="b"/>
              <a:pathLst>
                <a:path w="62" h="30">
                  <a:moveTo>
                    <a:pt x="62" y="9"/>
                  </a:moveTo>
                  <a:lnTo>
                    <a:pt x="5" y="30"/>
                  </a:lnTo>
                  <a:lnTo>
                    <a:pt x="0" y="21"/>
                  </a:lnTo>
                  <a:lnTo>
                    <a:pt x="58" y="0"/>
                  </a:lnTo>
                  <a:lnTo>
                    <a:pt x="6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8" name="Freeform 1718"/>
            <p:cNvSpPr>
              <a:spLocks/>
            </p:cNvSpPr>
            <p:nvPr/>
          </p:nvSpPr>
          <p:spPr bwMode="auto">
            <a:xfrm>
              <a:off x="4455" y="2320"/>
              <a:ext cx="3" cy="4"/>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lnTo>
                    <a:pt x="4"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39" name="Freeform 1719"/>
            <p:cNvSpPr>
              <a:spLocks/>
            </p:cNvSpPr>
            <p:nvPr/>
          </p:nvSpPr>
          <p:spPr bwMode="auto">
            <a:xfrm>
              <a:off x="4382" y="2330"/>
              <a:ext cx="47" cy="15"/>
            </a:xfrm>
            <a:custGeom>
              <a:avLst/>
              <a:gdLst>
                <a:gd name="T0" fmla="*/ 94 w 94"/>
                <a:gd name="T1" fmla="*/ 9 h 30"/>
                <a:gd name="T2" fmla="*/ 50 w 94"/>
                <a:gd name="T3" fmla="*/ 22 h 30"/>
                <a:gd name="T4" fmla="*/ 5 w 94"/>
                <a:gd name="T5" fmla="*/ 30 h 30"/>
                <a:gd name="T6" fmla="*/ 0 w 94"/>
                <a:gd name="T7" fmla="*/ 21 h 30"/>
                <a:gd name="T8" fmla="*/ 45 w 94"/>
                <a:gd name="T9" fmla="*/ 13 h 30"/>
                <a:gd name="T10" fmla="*/ 89 w 94"/>
                <a:gd name="T11" fmla="*/ 0 h 30"/>
                <a:gd name="T12" fmla="*/ 94 w 94"/>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94" h="30">
                  <a:moveTo>
                    <a:pt x="94" y="9"/>
                  </a:moveTo>
                  <a:lnTo>
                    <a:pt x="50" y="22"/>
                  </a:lnTo>
                  <a:lnTo>
                    <a:pt x="5" y="30"/>
                  </a:lnTo>
                  <a:lnTo>
                    <a:pt x="0" y="21"/>
                  </a:lnTo>
                  <a:lnTo>
                    <a:pt x="45" y="13"/>
                  </a:lnTo>
                  <a:lnTo>
                    <a:pt x="89" y="0"/>
                  </a:lnTo>
                  <a:lnTo>
                    <a:pt x="9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0" name="Freeform 1720"/>
            <p:cNvSpPr>
              <a:spLocks/>
            </p:cNvSpPr>
            <p:nvPr/>
          </p:nvSpPr>
          <p:spPr bwMode="auto">
            <a:xfrm>
              <a:off x="4427" y="2330"/>
              <a:ext cx="2" cy="5"/>
            </a:xfrm>
            <a:custGeom>
              <a:avLst/>
              <a:gdLst>
                <a:gd name="T0" fmla="*/ 5 w 5"/>
                <a:gd name="T1" fmla="*/ 9 h 9"/>
                <a:gd name="T2" fmla="*/ 0 w 5"/>
                <a:gd name="T3" fmla="*/ 0 h 9"/>
                <a:gd name="T4" fmla="*/ 5 w 5"/>
                <a:gd name="T5" fmla="*/ 9 h 9"/>
              </a:gdLst>
              <a:ahLst/>
              <a:cxnLst>
                <a:cxn ang="0">
                  <a:pos x="T0" y="T1"/>
                </a:cxn>
                <a:cxn ang="0">
                  <a:pos x="T2" y="T3"/>
                </a:cxn>
                <a:cxn ang="0">
                  <a:pos x="T4" y="T5"/>
                </a:cxn>
              </a:cxnLst>
              <a:rect l="0" t="0" r="r" b="b"/>
              <a:pathLst>
                <a:path w="5" h="9">
                  <a:moveTo>
                    <a:pt x="5" y="9"/>
                  </a:moveTo>
                  <a:lnTo>
                    <a:pt x="0" y="0"/>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1" name="Freeform 1721"/>
            <p:cNvSpPr>
              <a:spLocks/>
            </p:cNvSpPr>
            <p:nvPr/>
          </p:nvSpPr>
          <p:spPr bwMode="auto">
            <a:xfrm>
              <a:off x="4344" y="2341"/>
              <a:ext cx="40" cy="30"/>
            </a:xfrm>
            <a:custGeom>
              <a:avLst/>
              <a:gdLst>
                <a:gd name="T0" fmla="*/ 82 w 82"/>
                <a:gd name="T1" fmla="*/ 9 h 60"/>
                <a:gd name="T2" fmla="*/ 64 w 82"/>
                <a:gd name="T3" fmla="*/ 16 h 60"/>
                <a:gd name="T4" fmla="*/ 41 w 82"/>
                <a:gd name="T5" fmla="*/ 28 h 60"/>
                <a:gd name="T6" fmla="*/ 21 w 82"/>
                <a:gd name="T7" fmla="*/ 44 h 60"/>
                <a:gd name="T8" fmla="*/ 8 w 82"/>
                <a:gd name="T9" fmla="*/ 60 h 60"/>
                <a:gd name="T10" fmla="*/ 0 w 82"/>
                <a:gd name="T11" fmla="*/ 53 h 60"/>
                <a:gd name="T12" fmla="*/ 14 w 82"/>
                <a:gd name="T13" fmla="*/ 36 h 60"/>
                <a:gd name="T14" fmla="*/ 33 w 82"/>
                <a:gd name="T15" fmla="*/ 21 h 60"/>
                <a:gd name="T16" fmla="*/ 57 w 82"/>
                <a:gd name="T17" fmla="*/ 7 h 60"/>
                <a:gd name="T18" fmla="*/ 77 w 82"/>
                <a:gd name="T19" fmla="*/ 0 h 60"/>
                <a:gd name="T20" fmla="*/ 82 w 82"/>
                <a:gd name="T2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60">
                  <a:moveTo>
                    <a:pt x="82" y="9"/>
                  </a:moveTo>
                  <a:lnTo>
                    <a:pt x="64" y="16"/>
                  </a:lnTo>
                  <a:lnTo>
                    <a:pt x="41" y="28"/>
                  </a:lnTo>
                  <a:lnTo>
                    <a:pt x="21" y="44"/>
                  </a:lnTo>
                  <a:lnTo>
                    <a:pt x="8" y="60"/>
                  </a:lnTo>
                  <a:lnTo>
                    <a:pt x="0" y="53"/>
                  </a:lnTo>
                  <a:lnTo>
                    <a:pt x="14" y="36"/>
                  </a:lnTo>
                  <a:lnTo>
                    <a:pt x="33" y="21"/>
                  </a:lnTo>
                  <a:lnTo>
                    <a:pt x="57" y="7"/>
                  </a:lnTo>
                  <a:lnTo>
                    <a:pt x="77" y="0"/>
                  </a:lnTo>
                  <a:lnTo>
                    <a:pt x="8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2" name="Freeform 1722"/>
            <p:cNvSpPr>
              <a:spLocks/>
            </p:cNvSpPr>
            <p:nvPr/>
          </p:nvSpPr>
          <p:spPr bwMode="auto">
            <a:xfrm>
              <a:off x="4382" y="2341"/>
              <a:ext cx="2" cy="4"/>
            </a:xfrm>
            <a:custGeom>
              <a:avLst/>
              <a:gdLst>
                <a:gd name="T0" fmla="*/ 0 w 5"/>
                <a:gd name="T1" fmla="*/ 0 h 9"/>
                <a:gd name="T2" fmla="*/ 5 w 5"/>
                <a:gd name="T3" fmla="*/ 9 h 9"/>
                <a:gd name="T4" fmla="*/ 0 w 5"/>
                <a:gd name="T5" fmla="*/ 0 h 9"/>
              </a:gdLst>
              <a:ahLst/>
              <a:cxnLst>
                <a:cxn ang="0">
                  <a:pos x="T0" y="T1"/>
                </a:cxn>
                <a:cxn ang="0">
                  <a:pos x="T2" y="T3"/>
                </a:cxn>
                <a:cxn ang="0">
                  <a:pos x="T4" y="T5"/>
                </a:cxn>
              </a:cxnLst>
              <a:rect l="0" t="0" r="r" b="b"/>
              <a:pathLst>
                <a:path w="5" h="9">
                  <a:moveTo>
                    <a:pt x="0" y="0"/>
                  </a:moveTo>
                  <a:lnTo>
                    <a:pt x="5"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3" name="Freeform 1723"/>
            <p:cNvSpPr>
              <a:spLocks/>
            </p:cNvSpPr>
            <p:nvPr/>
          </p:nvSpPr>
          <p:spPr bwMode="auto">
            <a:xfrm>
              <a:off x="4325" y="2367"/>
              <a:ext cx="23" cy="40"/>
            </a:xfrm>
            <a:custGeom>
              <a:avLst/>
              <a:gdLst>
                <a:gd name="T0" fmla="*/ 45 w 45"/>
                <a:gd name="T1" fmla="*/ 6 h 79"/>
                <a:gd name="T2" fmla="*/ 32 w 45"/>
                <a:gd name="T3" fmla="*/ 27 h 79"/>
                <a:gd name="T4" fmla="*/ 26 w 45"/>
                <a:gd name="T5" fmla="*/ 39 h 79"/>
                <a:gd name="T6" fmla="*/ 10 w 45"/>
                <a:gd name="T7" fmla="*/ 79 h 79"/>
                <a:gd name="T8" fmla="*/ 0 w 45"/>
                <a:gd name="T9" fmla="*/ 78 h 79"/>
                <a:gd name="T10" fmla="*/ 15 w 45"/>
                <a:gd name="T11" fmla="*/ 37 h 79"/>
                <a:gd name="T12" fmla="*/ 23 w 45"/>
                <a:gd name="T13" fmla="*/ 21 h 79"/>
                <a:gd name="T14" fmla="*/ 36 w 45"/>
                <a:gd name="T15" fmla="*/ 0 h 79"/>
                <a:gd name="T16" fmla="*/ 45 w 45"/>
                <a:gd name="T17"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79">
                  <a:moveTo>
                    <a:pt x="45" y="6"/>
                  </a:moveTo>
                  <a:lnTo>
                    <a:pt x="32" y="27"/>
                  </a:lnTo>
                  <a:lnTo>
                    <a:pt x="26" y="39"/>
                  </a:lnTo>
                  <a:lnTo>
                    <a:pt x="10" y="79"/>
                  </a:lnTo>
                  <a:lnTo>
                    <a:pt x="0" y="78"/>
                  </a:lnTo>
                  <a:lnTo>
                    <a:pt x="15" y="37"/>
                  </a:lnTo>
                  <a:lnTo>
                    <a:pt x="23" y="21"/>
                  </a:lnTo>
                  <a:lnTo>
                    <a:pt x="36" y="0"/>
                  </a:lnTo>
                  <a:lnTo>
                    <a:pt x="4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4" name="Freeform 1724"/>
            <p:cNvSpPr>
              <a:spLocks/>
            </p:cNvSpPr>
            <p:nvPr/>
          </p:nvSpPr>
          <p:spPr bwMode="auto">
            <a:xfrm>
              <a:off x="4315" y="2406"/>
              <a:ext cx="16" cy="31"/>
            </a:xfrm>
            <a:custGeom>
              <a:avLst/>
              <a:gdLst>
                <a:gd name="T0" fmla="*/ 31 w 31"/>
                <a:gd name="T1" fmla="*/ 1 h 62"/>
                <a:gd name="T2" fmla="*/ 10 w 31"/>
                <a:gd name="T3" fmla="*/ 62 h 62"/>
                <a:gd name="T4" fmla="*/ 0 w 31"/>
                <a:gd name="T5" fmla="*/ 60 h 62"/>
                <a:gd name="T6" fmla="*/ 21 w 31"/>
                <a:gd name="T7" fmla="*/ 0 h 62"/>
                <a:gd name="T8" fmla="*/ 31 w 31"/>
                <a:gd name="T9" fmla="*/ 1 h 62"/>
              </a:gdLst>
              <a:ahLst/>
              <a:cxnLst>
                <a:cxn ang="0">
                  <a:pos x="T0" y="T1"/>
                </a:cxn>
                <a:cxn ang="0">
                  <a:pos x="T2" y="T3"/>
                </a:cxn>
                <a:cxn ang="0">
                  <a:pos x="T4" y="T5"/>
                </a:cxn>
                <a:cxn ang="0">
                  <a:pos x="T6" y="T7"/>
                </a:cxn>
                <a:cxn ang="0">
                  <a:pos x="T8" y="T9"/>
                </a:cxn>
              </a:cxnLst>
              <a:rect l="0" t="0" r="r" b="b"/>
              <a:pathLst>
                <a:path w="31" h="62">
                  <a:moveTo>
                    <a:pt x="31" y="1"/>
                  </a:moveTo>
                  <a:lnTo>
                    <a:pt x="10" y="62"/>
                  </a:lnTo>
                  <a:lnTo>
                    <a:pt x="0" y="60"/>
                  </a:lnTo>
                  <a:lnTo>
                    <a:pt x="21" y="0"/>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5" name="Freeform 1725"/>
            <p:cNvSpPr>
              <a:spLocks/>
            </p:cNvSpPr>
            <p:nvPr/>
          </p:nvSpPr>
          <p:spPr bwMode="auto">
            <a:xfrm>
              <a:off x="4325" y="2406"/>
              <a:ext cx="6" cy="1"/>
            </a:xfrm>
            <a:custGeom>
              <a:avLst/>
              <a:gdLst>
                <a:gd name="T0" fmla="*/ 0 w 10"/>
                <a:gd name="T1" fmla="*/ 0 h 1"/>
                <a:gd name="T2" fmla="*/ 10 w 10"/>
                <a:gd name="T3" fmla="*/ 1 h 1"/>
                <a:gd name="T4" fmla="*/ 0 w 10"/>
                <a:gd name="T5" fmla="*/ 0 h 1"/>
              </a:gdLst>
              <a:ahLst/>
              <a:cxnLst>
                <a:cxn ang="0">
                  <a:pos x="T0" y="T1"/>
                </a:cxn>
                <a:cxn ang="0">
                  <a:pos x="T2" y="T3"/>
                </a:cxn>
                <a:cxn ang="0">
                  <a:pos x="T4" y="T5"/>
                </a:cxn>
              </a:cxnLst>
              <a:rect l="0" t="0" r="r" b="b"/>
              <a:pathLst>
                <a:path w="10" h="1">
                  <a:moveTo>
                    <a:pt x="0" y="0"/>
                  </a:move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6" name="Freeform 1726"/>
            <p:cNvSpPr>
              <a:spLocks/>
            </p:cNvSpPr>
            <p:nvPr/>
          </p:nvSpPr>
          <p:spPr bwMode="auto">
            <a:xfrm>
              <a:off x="4316" y="2349"/>
              <a:ext cx="65" cy="90"/>
            </a:xfrm>
            <a:custGeom>
              <a:avLst/>
              <a:gdLst>
                <a:gd name="T0" fmla="*/ 0 w 132"/>
                <a:gd name="T1" fmla="*/ 174 h 180"/>
                <a:gd name="T2" fmla="*/ 24 w 132"/>
                <a:gd name="T3" fmla="*/ 125 h 180"/>
                <a:gd name="T4" fmla="*/ 50 w 132"/>
                <a:gd name="T5" fmla="*/ 74 h 180"/>
                <a:gd name="T6" fmla="*/ 67 w 132"/>
                <a:gd name="T7" fmla="*/ 50 h 180"/>
                <a:gd name="T8" fmla="*/ 83 w 132"/>
                <a:gd name="T9" fmla="*/ 29 h 180"/>
                <a:gd name="T10" fmla="*/ 104 w 132"/>
                <a:gd name="T11" fmla="*/ 12 h 180"/>
                <a:gd name="T12" fmla="*/ 115 w 132"/>
                <a:gd name="T13" fmla="*/ 5 h 180"/>
                <a:gd name="T14" fmla="*/ 127 w 132"/>
                <a:gd name="T15" fmla="*/ 0 h 180"/>
                <a:gd name="T16" fmla="*/ 132 w 132"/>
                <a:gd name="T17" fmla="*/ 9 h 180"/>
                <a:gd name="T18" fmla="*/ 120 w 132"/>
                <a:gd name="T19" fmla="*/ 14 h 180"/>
                <a:gd name="T20" fmla="*/ 110 w 132"/>
                <a:gd name="T21" fmla="*/ 22 h 180"/>
                <a:gd name="T22" fmla="*/ 91 w 132"/>
                <a:gd name="T23" fmla="*/ 37 h 180"/>
                <a:gd name="T24" fmla="*/ 74 w 132"/>
                <a:gd name="T25" fmla="*/ 58 h 180"/>
                <a:gd name="T26" fmla="*/ 59 w 132"/>
                <a:gd name="T27" fmla="*/ 80 h 180"/>
                <a:gd name="T28" fmla="*/ 33 w 132"/>
                <a:gd name="T29" fmla="*/ 131 h 180"/>
                <a:gd name="T30" fmla="*/ 9 w 132"/>
                <a:gd name="T31" fmla="*/ 180 h 180"/>
                <a:gd name="T32" fmla="*/ 0 w 132"/>
                <a:gd name="T33"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80">
                  <a:moveTo>
                    <a:pt x="0" y="174"/>
                  </a:moveTo>
                  <a:lnTo>
                    <a:pt x="24" y="125"/>
                  </a:lnTo>
                  <a:lnTo>
                    <a:pt x="50" y="74"/>
                  </a:lnTo>
                  <a:lnTo>
                    <a:pt x="67" y="50"/>
                  </a:lnTo>
                  <a:lnTo>
                    <a:pt x="83" y="29"/>
                  </a:lnTo>
                  <a:lnTo>
                    <a:pt x="104" y="12"/>
                  </a:lnTo>
                  <a:lnTo>
                    <a:pt x="115" y="5"/>
                  </a:lnTo>
                  <a:lnTo>
                    <a:pt x="127" y="0"/>
                  </a:lnTo>
                  <a:lnTo>
                    <a:pt x="132" y="9"/>
                  </a:lnTo>
                  <a:lnTo>
                    <a:pt x="120" y="14"/>
                  </a:lnTo>
                  <a:lnTo>
                    <a:pt x="110" y="22"/>
                  </a:lnTo>
                  <a:lnTo>
                    <a:pt x="91" y="37"/>
                  </a:lnTo>
                  <a:lnTo>
                    <a:pt x="74" y="58"/>
                  </a:lnTo>
                  <a:lnTo>
                    <a:pt x="59" y="80"/>
                  </a:lnTo>
                  <a:lnTo>
                    <a:pt x="33" y="131"/>
                  </a:lnTo>
                  <a:lnTo>
                    <a:pt x="9" y="180"/>
                  </a:lnTo>
                  <a:lnTo>
                    <a:pt x="0"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7" name="Freeform 1727"/>
            <p:cNvSpPr>
              <a:spLocks/>
            </p:cNvSpPr>
            <p:nvPr/>
          </p:nvSpPr>
          <p:spPr bwMode="auto">
            <a:xfrm>
              <a:off x="4315" y="2436"/>
              <a:ext cx="5" cy="3"/>
            </a:xfrm>
            <a:custGeom>
              <a:avLst/>
              <a:gdLst>
                <a:gd name="T0" fmla="*/ 0 w 10"/>
                <a:gd name="T1" fmla="*/ 1 h 6"/>
                <a:gd name="T2" fmla="*/ 10 w 10"/>
                <a:gd name="T3" fmla="*/ 6 h 6"/>
                <a:gd name="T4" fmla="*/ 1 w 10"/>
                <a:gd name="T5" fmla="*/ 0 h 6"/>
                <a:gd name="T6" fmla="*/ 10 w 10"/>
                <a:gd name="T7" fmla="*/ 3 h 6"/>
                <a:gd name="T8" fmla="*/ 0 w 10"/>
                <a:gd name="T9" fmla="*/ 1 h 6"/>
              </a:gdLst>
              <a:ahLst/>
              <a:cxnLst>
                <a:cxn ang="0">
                  <a:pos x="T0" y="T1"/>
                </a:cxn>
                <a:cxn ang="0">
                  <a:pos x="T2" y="T3"/>
                </a:cxn>
                <a:cxn ang="0">
                  <a:pos x="T4" y="T5"/>
                </a:cxn>
                <a:cxn ang="0">
                  <a:pos x="T6" y="T7"/>
                </a:cxn>
                <a:cxn ang="0">
                  <a:pos x="T8" y="T9"/>
                </a:cxn>
              </a:cxnLst>
              <a:rect l="0" t="0" r="r" b="b"/>
              <a:pathLst>
                <a:path w="10" h="6">
                  <a:moveTo>
                    <a:pt x="0" y="1"/>
                  </a:moveTo>
                  <a:lnTo>
                    <a:pt x="10" y="6"/>
                  </a:lnTo>
                  <a:lnTo>
                    <a:pt x="1" y="0"/>
                  </a:lnTo>
                  <a:lnTo>
                    <a:pt x="1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8" name="Freeform 1728"/>
            <p:cNvSpPr>
              <a:spLocks/>
            </p:cNvSpPr>
            <p:nvPr/>
          </p:nvSpPr>
          <p:spPr bwMode="auto">
            <a:xfrm>
              <a:off x="4381" y="2324"/>
              <a:ext cx="92" cy="30"/>
            </a:xfrm>
            <a:custGeom>
              <a:avLst/>
              <a:gdLst>
                <a:gd name="T0" fmla="*/ 0 w 184"/>
                <a:gd name="T1" fmla="*/ 51 h 62"/>
                <a:gd name="T2" fmla="*/ 24 w 184"/>
                <a:gd name="T3" fmla="*/ 45 h 62"/>
                <a:gd name="T4" fmla="*/ 47 w 184"/>
                <a:gd name="T5" fmla="*/ 39 h 62"/>
                <a:gd name="T6" fmla="*/ 92 w 184"/>
                <a:gd name="T7" fmla="*/ 32 h 62"/>
                <a:gd name="T8" fmla="*/ 136 w 184"/>
                <a:gd name="T9" fmla="*/ 20 h 62"/>
                <a:gd name="T10" fmla="*/ 156 w 184"/>
                <a:gd name="T11" fmla="*/ 12 h 62"/>
                <a:gd name="T12" fmla="*/ 178 w 184"/>
                <a:gd name="T13" fmla="*/ 0 h 62"/>
                <a:gd name="T14" fmla="*/ 184 w 184"/>
                <a:gd name="T15" fmla="*/ 9 h 62"/>
                <a:gd name="T16" fmla="*/ 160 w 184"/>
                <a:gd name="T17" fmla="*/ 21 h 62"/>
                <a:gd name="T18" fmla="*/ 137 w 184"/>
                <a:gd name="T19" fmla="*/ 30 h 62"/>
                <a:gd name="T20" fmla="*/ 94 w 184"/>
                <a:gd name="T21" fmla="*/ 42 h 62"/>
                <a:gd name="T22" fmla="*/ 48 w 184"/>
                <a:gd name="T23" fmla="*/ 50 h 62"/>
                <a:gd name="T24" fmla="*/ 26 w 184"/>
                <a:gd name="T25" fmla="*/ 56 h 62"/>
                <a:gd name="T26" fmla="*/ 2 w 184"/>
                <a:gd name="T27" fmla="*/ 62 h 62"/>
                <a:gd name="T28" fmla="*/ 0 w 184"/>
                <a:gd name="T29"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4" h="62">
                  <a:moveTo>
                    <a:pt x="0" y="51"/>
                  </a:moveTo>
                  <a:lnTo>
                    <a:pt x="24" y="45"/>
                  </a:lnTo>
                  <a:lnTo>
                    <a:pt x="47" y="39"/>
                  </a:lnTo>
                  <a:lnTo>
                    <a:pt x="92" y="32"/>
                  </a:lnTo>
                  <a:lnTo>
                    <a:pt x="136" y="20"/>
                  </a:lnTo>
                  <a:lnTo>
                    <a:pt x="156" y="12"/>
                  </a:lnTo>
                  <a:lnTo>
                    <a:pt x="178" y="0"/>
                  </a:lnTo>
                  <a:lnTo>
                    <a:pt x="184" y="9"/>
                  </a:lnTo>
                  <a:lnTo>
                    <a:pt x="160" y="21"/>
                  </a:lnTo>
                  <a:lnTo>
                    <a:pt x="137" y="30"/>
                  </a:lnTo>
                  <a:lnTo>
                    <a:pt x="94" y="42"/>
                  </a:lnTo>
                  <a:lnTo>
                    <a:pt x="48" y="50"/>
                  </a:lnTo>
                  <a:lnTo>
                    <a:pt x="26" y="56"/>
                  </a:lnTo>
                  <a:lnTo>
                    <a:pt x="2" y="62"/>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49" name="Freeform 1729"/>
            <p:cNvSpPr>
              <a:spLocks/>
            </p:cNvSpPr>
            <p:nvPr/>
          </p:nvSpPr>
          <p:spPr bwMode="auto">
            <a:xfrm>
              <a:off x="4375" y="2349"/>
              <a:ext cx="6" cy="5"/>
            </a:xfrm>
            <a:custGeom>
              <a:avLst/>
              <a:gdLst>
                <a:gd name="T0" fmla="*/ 7 w 12"/>
                <a:gd name="T1" fmla="*/ 0 h 11"/>
                <a:gd name="T2" fmla="*/ 0 w 12"/>
                <a:gd name="T3" fmla="*/ 3 h 11"/>
                <a:gd name="T4" fmla="*/ 10 w 12"/>
                <a:gd name="T5" fmla="*/ 0 h 11"/>
                <a:gd name="T6" fmla="*/ 12 w 12"/>
                <a:gd name="T7" fmla="*/ 11 h 11"/>
                <a:gd name="T8" fmla="*/ 12 w 12"/>
                <a:gd name="T9" fmla="*/ 9 h 11"/>
                <a:gd name="T10" fmla="*/ 7 w 12"/>
                <a:gd name="T11" fmla="*/ 0 h 11"/>
              </a:gdLst>
              <a:ahLst/>
              <a:cxnLst>
                <a:cxn ang="0">
                  <a:pos x="T0" y="T1"/>
                </a:cxn>
                <a:cxn ang="0">
                  <a:pos x="T2" y="T3"/>
                </a:cxn>
                <a:cxn ang="0">
                  <a:pos x="T4" y="T5"/>
                </a:cxn>
                <a:cxn ang="0">
                  <a:pos x="T6" y="T7"/>
                </a:cxn>
                <a:cxn ang="0">
                  <a:pos x="T8" y="T9"/>
                </a:cxn>
                <a:cxn ang="0">
                  <a:pos x="T10" y="T11"/>
                </a:cxn>
              </a:cxnLst>
              <a:rect l="0" t="0" r="r" b="b"/>
              <a:pathLst>
                <a:path w="12" h="11">
                  <a:moveTo>
                    <a:pt x="7" y="0"/>
                  </a:moveTo>
                  <a:lnTo>
                    <a:pt x="0" y="3"/>
                  </a:lnTo>
                  <a:lnTo>
                    <a:pt x="10" y="0"/>
                  </a:lnTo>
                  <a:lnTo>
                    <a:pt x="12" y="11"/>
                  </a:lnTo>
                  <a:lnTo>
                    <a:pt x="12" y="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0" name="Freeform 1730"/>
            <p:cNvSpPr>
              <a:spLocks/>
            </p:cNvSpPr>
            <p:nvPr/>
          </p:nvSpPr>
          <p:spPr bwMode="auto">
            <a:xfrm>
              <a:off x="4469" y="2309"/>
              <a:ext cx="9" cy="18"/>
            </a:xfrm>
            <a:custGeom>
              <a:avLst/>
              <a:gdLst>
                <a:gd name="T0" fmla="*/ 0 w 18"/>
                <a:gd name="T1" fmla="*/ 33 h 38"/>
                <a:gd name="T2" fmla="*/ 9 w 18"/>
                <a:gd name="T3" fmla="*/ 38 h 38"/>
                <a:gd name="T4" fmla="*/ 18 w 18"/>
                <a:gd name="T5" fmla="*/ 5 h 38"/>
                <a:gd name="T6" fmla="*/ 9 w 18"/>
                <a:gd name="T7" fmla="*/ 0 h 38"/>
                <a:gd name="T8" fmla="*/ 0 w 18"/>
                <a:gd name="T9" fmla="*/ 33 h 38"/>
              </a:gdLst>
              <a:ahLst/>
              <a:cxnLst>
                <a:cxn ang="0">
                  <a:pos x="T0" y="T1"/>
                </a:cxn>
                <a:cxn ang="0">
                  <a:pos x="T2" y="T3"/>
                </a:cxn>
                <a:cxn ang="0">
                  <a:pos x="T4" y="T5"/>
                </a:cxn>
                <a:cxn ang="0">
                  <a:pos x="T6" y="T7"/>
                </a:cxn>
                <a:cxn ang="0">
                  <a:pos x="T8" y="T9"/>
                </a:cxn>
              </a:cxnLst>
              <a:rect l="0" t="0" r="r" b="b"/>
              <a:pathLst>
                <a:path w="18" h="38">
                  <a:moveTo>
                    <a:pt x="0" y="33"/>
                  </a:moveTo>
                  <a:lnTo>
                    <a:pt x="9" y="38"/>
                  </a:lnTo>
                  <a:lnTo>
                    <a:pt x="18" y="5"/>
                  </a:lnTo>
                  <a:lnTo>
                    <a:pt x="9" y="0"/>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1" name="Freeform 1731"/>
            <p:cNvSpPr>
              <a:spLocks/>
            </p:cNvSpPr>
            <p:nvPr/>
          </p:nvSpPr>
          <p:spPr bwMode="auto">
            <a:xfrm>
              <a:off x="4469" y="2324"/>
              <a:ext cx="4" cy="4"/>
            </a:xfrm>
            <a:custGeom>
              <a:avLst/>
              <a:gdLst>
                <a:gd name="T0" fmla="*/ 7 w 9"/>
                <a:gd name="T1" fmla="*/ 9 h 9"/>
                <a:gd name="T2" fmla="*/ 9 w 9"/>
                <a:gd name="T3" fmla="*/ 8 h 9"/>
                <a:gd name="T4" fmla="*/ 0 w 9"/>
                <a:gd name="T5" fmla="*/ 3 h 9"/>
                <a:gd name="T6" fmla="*/ 1 w 9"/>
                <a:gd name="T7" fmla="*/ 0 h 9"/>
                <a:gd name="T8" fmla="*/ 7 w 9"/>
                <a:gd name="T9" fmla="*/ 9 h 9"/>
              </a:gdLst>
              <a:ahLst/>
              <a:cxnLst>
                <a:cxn ang="0">
                  <a:pos x="T0" y="T1"/>
                </a:cxn>
                <a:cxn ang="0">
                  <a:pos x="T2" y="T3"/>
                </a:cxn>
                <a:cxn ang="0">
                  <a:pos x="T4" y="T5"/>
                </a:cxn>
                <a:cxn ang="0">
                  <a:pos x="T6" y="T7"/>
                </a:cxn>
                <a:cxn ang="0">
                  <a:pos x="T8" y="T9"/>
                </a:cxn>
              </a:cxnLst>
              <a:rect l="0" t="0" r="r" b="b"/>
              <a:pathLst>
                <a:path w="9" h="9">
                  <a:moveTo>
                    <a:pt x="7" y="9"/>
                  </a:moveTo>
                  <a:lnTo>
                    <a:pt x="9" y="8"/>
                  </a:lnTo>
                  <a:lnTo>
                    <a:pt x="0" y="3"/>
                  </a:lnTo>
                  <a:lnTo>
                    <a:pt x="1" y="0"/>
                  </a:lnTo>
                  <a:lnTo>
                    <a:pt x="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2" name="Freeform 1732"/>
            <p:cNvSpPr>
              <a:spLocks/>
            </p:cNvSpPr>
            <p:nvPr/>
          </p:nvSpPr>
          <p:spPr bwMode="auto">
            <a:xfrm>
              <a:off x="4473" y="2308"/>
              <a:ext cx="5" cy="4"/>
            </a:xfrm>
            <a:custGeom>
              <a:avLst/>
              <a:gdLst>
                <a:gd name="T0" fmla="*/ 9 w 9"/>
                <a:gd name="T1" fmla="*/ 6 h 7"/>
                <a:gd name="T2" fmla="*/ 0 w 9"/>
                <a:gd name="T3" fmla="*/ 0 h 7"/>
                <a:gd name="T4" fmla="*/ 7 w 9"/>
                <a:gd name="T5" fmla="*/ 7 h 7"/>
                <a:gd name="T6" fmla="*/ 0 w 9"/>
                <a:gd name="T7" fmla="*/ 1 h 7"/>
                <a:gd name="T8" fmla="*/ 9 w 9"/>
                <a:gd name="T9" fmla="*/ 6 h 7"/>
              </a:gdLst>
              <a:ahLst/>
              <a:cxnLst>
                <a:cxn ang="0">
                  <a:pos x="T0" y="T1"/>
                </a:cxn>
                <a:cxn ang="0">
                  <a:pos x="T2" y="T3"/>
                </a:cxn>
                <a:cxn ang="0">
                  <a:pos x="T4" y="T5"/>
                </a:cxn>
                <a:cxn ang="0">
                  <a:pos x="T6" y="T7"/>
                </a:cxn>
                <a:cxn ang="0">
                  <a:pos x="T8" y="T9"/>
                </a:cxn>
              </a:cxnLst>
              <a:rect l="0" t="0" r="r" b="b"/>
              <a:pathLst>
                <a:path w="9" h="7">
                  <a:moveTo>
                    <a:pt x="9" y="6"/>
                  </a:moveTo>
                  <a:lnTo>
                    <a:pt x="0" y="0"/>
                  </a:lnTo>
                  <a:lnTo>
                    <a:pt x="7" y="7"/>
                  </a:lnTo>
                  <a:lnTo>
                    <a:pt x="0" y="1"/>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3" name="Freeform 1733"/>
            <p:cNvSpPr>
              <a:spLocks/>
            </p:cNvSpPr>
            <p:nvPr/>
          </p:nvSpPr>
          <p:spPr bwMode="auto">
            <a:xfrm>
              <a:off x="4076" y="2412"/>
              <a:ext cx="22" cy="20"/>
            </a:xfrm>
            <a:custGeom>
              <a:avLst/>
              <a:gdLst>
                <a:gd name="T0" fmla="*/ 4 w 44"/>
                <a:gd name="T1" fmla="*/ 0 h 39"/>
                <a:gd name="T2" fmla="*/ 0 w 44"/>
                <a:gd name="T3" fmla="*/ 4 h 39"/>
                <a:gd name="T4" fmla="*/ 39 w 44"/>
                <a:gd name="T5" fmla="*/ 39 h 39"/>
                <a:gd name="T6" fmla="*/ 44 w 44"/>
                <a:gd name="T7" fmla="*/ 35 h 39"/>
                <a:gd name="T8" fmla="*/ 4 w 44"/>
                <a:gd name="T9" fmla="*/ 0 h 39"/>
              </a:gdLst>
              <a:ahLst/>
              <a:cxnLst>
                <a:cxn ang="0">
                  <a:pos x="T0" y="T1"/>
                </a:cxn>
                <a:cxn ang="0">
                  <a:pos x="T2" y="T3"/>
                </a:cxn>
                <a:cxn ang="0">
                  <a:pos x="T4" y="T5"/>
                </a:cxn>
                <a:cxn ang="0">
                  <a:pos x="T6" y="T7"/>
                </a:cxn>
                <a:cxn ang="0">
                  <a:pos x="T8" y="T9"/>
                </a:cxn>
              </a:cxnLst>
              <a:rect l="0" t="0" r="r" b="b"/>
              <a:pathLst>
                <a:path w="44" h="39">
                  <a:moveTo>
                    <a:pt x="4" y="0"/>
                  </a:moveTo>
                  <a:lnTo>
                    <a:pt x="0" y="4"/>
                  </a:lnTo>
                  <a:lnTo>
                    <a:pt x="39" y="39"/>
                  </a:lnTo>
                  <a:lnTo>
                    <a:pt x="44" y="3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4" name="Freeform 1734"/>
            <p:cNvSpPr>
              <a:spLocks/>
            </p:cNvSpPr>
            <p:nvPr/>
          </p:nvSpPr>
          <p:spPr bwMode="auto">
            <a:xfrm>
              <a:off x="4096" y="2408"/>
              <a:ext cx="306" cy="67"/>
            </a:xfrm>
            <a:custGeom>
              <a:avLst/>
              <a:gdLst>
                <a:gd name="T0" fmla="*/ 5 w 613"/>
                <a:gd name="T1" fmla="*/ 44 h 134"/>
                <a:gd name="T2" fmla="*/ 38 w 613"/>
                <a:gd name="T3" fmla="*/ 74 h 134"/>
                <a:gd name="T4" fmla="*/ 54 w 613"/>
                <a:gd name="T5" fmla="*/ 86 h 134"/>
                <a:gd name="T6" fmla="*/ 71 w 613"/>
                <a:gd name="T7" fmla="*/ 95 h 134"/>
                <a:gd name="T8" fmla="*/ 107 w 613"/>
                <a:gd name="T9" fmla="*/ 111 h 134"/>
                <a:gd name="T10" fmla="*/ 145 w 613"/>
                <a:gd name="T11" fmla="*/ 122 h 134"/>
                <a:gd name="T12" fmla="*/ 183 w 613"/>
                <a:gd name="T13" fmla="*/ 126 h 134"/>
                <a:gd name="T14" fmla="*/ 222 w 613"/>
                <a:gd name="T15" fmla="*/ 128 h 134"/>
                <a:gd name="T16" fmla="*/ 261 w 613"/>
                <a:gd name="T17" fmla="*/ 123 h 134"/>
                <a:gd name="T18" fmla="*/ 302 w 613"/>
                <a:gd name="T19" fmla="*/ 116 h 134"/>
                <a:gd name="T20" fmla="*/ 341 w 613"/>
                <a:gd name="T21" fmla="*/ 105 h 134"/>
                <a:gd name="T22" fmla="*/ 382 w 613"/>
                <a:gd name="T23" fmla="*/ 93 h 134"/>
                <a:gd name="T24" fmla="*/ 462 w 613"/>
                <a:gd name="T25" fmla="*/ 63 h 134"/>
                <a:gd name="T26" fmla="*/ 611 w 613"/>
                <a:gd name="T27" fmla="*/ 0 h 134"/>
                <a:gd name="T28" fmla="*/ 613 w 613"/>
                <a:gd name="T29" fmla="*/ 6 h 134"/>
                <a:gd name="T30" fmla="*/ 463 w 613"/>
                <a:gd name="T31" fmla="*/ 69 h 134"/>
                <a:gd name="T32" fmla="*/ 383 w 613"/>
                <a:gd name="T33" fmla="*/ 99 h 134"/>
                <a:gd name="T34" fmla="*/ 343 w 613"/>
                <a:gd name="T35" fmla="*/ 111 h 134"/>
                <a:gd name="T36" fmla="*/ 302 w 613"/>
                <a:gd name="T37" fmla="*/ 122 h 134"/>
                <a:gd name="T38" fmla="*/ 261 w 613"/>
                <a:gd name="T39" fmla="*/ 129 h 134"/>
                <a:gd name="T40" fmla="*/ 222 w 613"/>
                <a:gd name="T41" fmla="*/ 134 h 134"/>
                <a:gd name="T42" fmla="*/ 183 w 613"/>
                <a:gd name="T43" fmla="*/ 132 h 134"/>
                <a:gd name="T44" fmla="*/ 143 w 613"/>
                <a:gd name="T45" fmla="*/ 128 h 134"/>
                <a:gd name="T46" fmla="*/ 106 w 613"/>
                <a:gd name="T47" fmla="*/ 117 h 134"/>
                <a:gd name="T48" fmla="*/ 70 w 613"/>
                <a:gd name="T49" fmla="*/ 101 h 134"/>
                <a:gd name="T50" fmla="*/ 50 w 613"/>
                <a:gd name="T51" fmla="*/ 90 h 134"/>
                <a:gd name="T52" fmla="*/ 33 w 613"/>
                <a:gd name="T53" fmla="*/ 78 h 134"/>
                <a:gd name="T54" fmla="*/ 0 w 613"/>
                <a:gd name="T55" fmla="*/ 48 h 134"/>
                <a:gd name="T56" fmla="*/ 5 w 613"/>
                <a:gd name="T57" fmla="*/ 4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3" h="134">
                  <a:moveTo>
                    <a:pt x="5" y="44"/>
                  </a:moveTo>
                  <a:lnTo>
                    <a:pt x="38" y="74"/>
                  </a:lnTo>
                  <a:lnTo>
                    <a:pt x="54" y="86"/>
                  </a:lnTo>
                  <a:lnTo>
                    <a:pt x="71" y="95"/>
                  </a:lnTo>
                  <a:lnTo>
                    <a:pt x="107" y="111"/>
                  </a:lnTo>
                  <a:lnTo>
                    <a:pt x="145" y="122"/>
                  </a:lnTo>
                  <a:lnTo>
                    <a:pt x="183" y="126"/>
                  </a:lnTo>
                  <a:lnTo>
                    <a:pt x="222" y="128"/>
                  </a:lnTo>
                  <a:lnTo>
                    <a:pt x="261" y="123"/>
                  </a:lnTo>
                  <a:lnTo>
                    <a:pt x="302" y="116"/>
                  </a:lnTo>
                  <a:lnTo>
                    <a:pt x="341" y="105"/>
                  </a:lnTo>
                  <a:lnTo>
                    <a:pt x="382" y="93"/>
                  </a:lnTo>
                  <a:lnTo>
                    <a:pt x="462" y="63"/>
                  </a:lnTo>
                  <a:lnTo>
                    <a:pt x="611" y="0"/>
                  </a:lnTo>
                  <a:lnTo>
                    <a:pt x="613" y="6"/>
                  </a:lnTo>
                  <a:lnTo>
                    <a:pt x="463" y="69"/>
                  </a:lnTo>
                  <a:lnTo>
                    <a:pt x="383" y="99"/>
                  </a:lnTo>
                  <a:lnTo>
                    <a:pt x="343" y="111"/>
                  </a:lnTo>
                  <a:lnTo>
                    <a:pt x="302" y="122"/>
                  </a:lnTo>
                  <a:lnTo>
                    <a:pt x="261" y="129"/>
                  </a:lnTo>
                  <a:lnTo>
                    <a:pt x="222" y="134"/>
                  </a:lnTo>
                  <a:lnTo>
                    <a:pt x="183" y="132"/>
                  </a:lnTo>
                  <a:lnTo>
                    <a:pt x="143" y="128"/>
                  </a:lnTo>
                  <a:lnTo>
                    <a:pt x="106" y="117"/>
                  </a:lnTo>
                  <a:lnTo>
                    <a:pt x="70" y="101"/>
                  </a:lnTo>
                  <a:lnTo>
                    <a:pt x="50" y="90"/>
                  </a:lnTo>
                  <a:lnTo>
                    <a:pt x="33" y="78"/>
                  </a:lnTo>
                  <a:lnTo>
                    <a:pt x="0" y="48"/>
                  </a:lnTo>
                  <a:lnTo>
                    <a:pt x="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5" name="Freeform 1735"/>
            <p:cNvSpPr>
              <a:spLocks/>
            </p:cNvSpPr>
            <p:nvPr/>
          </p:nvSpPr>
          <p:spPr bwMode="auto">
            <a:xfrm>
              <a:off x="4096" y="2430"/>
              <a:ext cx="2" cy="2"/>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lnTo>
                    <a:pt x="5"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6" name="Freeform 1736"/>
            <p:cNvSpPr>
              <a:spLocks/>
            </p:cNvSpPr>
            <p:nvPr/>
          </p:nvSpPr>
          <p:spPr bwMode="auto">
            <a:xfrm>
              <a:off x="4402" y="2364"/>
              <a:ext cx="122" cy="47"/>
            </a:xfrm>
            <a:custGeom>
              <a:avLst/>
              <a:gdLst>
                <a:gd name="T0" fmla="*/ 0 w 245"/>
                <a:gd name="T1" fmla="*/ 87 h 93"/>
                <a:gd name="T2" fmla="*/ 121 w 245"/>
                <a:gd name="T3" fmla="*/ 42 h 93"/>
                <a:gd name="T4" fmla="*/ 243 w 245"/>
                <a:gd name="T5" fmla="*/ 0 h 93"/>
                <a:gd name="T6" fmla="*/ 245 w 245"/>
                <a:gd name="T7" fmla="*/ 6 h 93"/>
                <a:gd name="T8" fmla="*/ 123 w 245"/>
                <a:gd name="T9" fmla="*/ 48 h 93"/>
                <a:gd name="T10" fmla="*/ 2 w 245"/>
                <a:gd name="T11" fmla="*/ 93 h 93"/>
                <a:gd name="T12" fmla="*/ 0 w 245"/>
                <a:gd name="T13" fmla="*/ 87 h 93"/>
              </a:gdLst>
              <a:ahLst/>
              <a:cxnLst>
                <a:cxn ang="0">
                  <a:pos x="T0" y="T1"/>
                </a:cxn>
                <a:cxn ang="0">
                  <a:pos x="T2" y="T3"/>
                </a:cxn>
                <a:cxn ang="0">
                  <a:pos x="T4" y="T5"/>
                </a:cxn>
                <a:cxn ang="0">
                  <a:pos x="T6" y="T7"/>
                </a:cxn>
                <a:cxn ang="0">
                  <a:pos x="T8" y="T9"/>
                </a:cxn>
                <a:cxn ang="0">
                  <a:pos x="T10" y="T11"/>
                </a:cxn>
                <a:cxn ang="0">
                  <a:pos x="T12" y="T13"/>
                </a:cxn>
              </a:cxnLst>
              <a:rect l="0" t="0" r="r" b="b"/>
              <a:pathLst>
                <a:path w="245" h="93">
                  <a:moveTo>
                    <a:pt x="0" y="87"/>
                  </a:moveTo>
                  <a:lnTo>
                    <a:pt x="121" y="42"/>
                  </a:lnTo>
                  <a:lnTo>
                    <a:pt x="243" y="0"/>
                  </a:lnTo>
                  <a:lnTo>
                    <a:pt x="245" y="6"/>
                  </a:lnTo>
                  <a:lnTo>
                    <a:pt x="123" y="48"/>
                  </a:lnTo>
                  <a:lnTo>
                    <a:pt x="2" y="93"/>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7" name="Freeform 1737"/>
            <p:cNvSpPr>
              <a:spLocks/>
            </p:cNvSpPr>
            <p:nvPr/>
          </p:nvSpPr>
          <p:spPr bwMode="auto">
            <a:xfrm>
              <a:off x="4402" y="2408"/>
              <a:ext cx="1" cy="3"/>
            </a:xfrm>
            <a:custGeom>
              <a:avLst/>
              <a:gdLst>
                <a:gd name="T0" fmla="*/ 0 w 2"/>
                <a:gd name="T1" fmla="*/ 0 h 6"/>
                <a:gd name="T2" fmla="*/ 2 w 2"/>
                <a:gd name="T3" fmla="*/ 6 h 6"/>
                <a:gd name="T4" fmla="*/ 0 w 2"/>
                <a:gd name="T5" fmla="*/ 0 h 6"/>
              </a:gdLst>
              <a:ahLst/>
              <a:cxnLst>
                <a:cxn ang="0">
                  <a:pos x="T0" y="T1"/>
                </a:cxn>
                <a:cxn ang="0">
                  <a:pos x="T2" y="T3"/>
                </a:cxn>
                <a:cxn ang="0">
                  <a:pos x="T4" y="T5"/>
                </a:cxn>
              </a:cxnLst>
              <a:rect l="0" t="0" r="r" b="b"/>
              <a:pathLst>
                <a:path w="2" h="6">
                  <a:moveTo>
                    <a:pt x="0" y="0"/>
                  </a:moveTo>
                  <a:lnTo>
                    <a:pt x="2"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8" name="Freeform 1738"/>
            <p:cNvSpPr>
              <a:spLocks/>
            </p:cNvSpPr>
            <p:nvPr/>
          </p:nvSpPr>
          <p:spPr bwMode="auto">
            <a:xfrm>
              <a:off x="4070" y="1831"/>
              <a:ext cx="31" cy="53"/>
            </a:xfrm>
            <a:custGeom>
              <a:avLst/>
              <a:gdLst>
                <a:gd name="T0" fmla="*/ 62 w 62"/>
                <a:gd name="T1" fmla="*/ 5 h 106"/>
                <a:gd name="T2" fmla="*/ 44 w 62"/>
                <a:gd name="T3" fmla="*/ 27 h 106"/>
                <a:gd name="T4" fmla="*/ 27 w 62"/>
                <a:gd name="T5" fmla="*/ 51 h 106"/>
                <a:gd name="T6" fmla="*/ 15 w 62"/>
                <a:gd name="T7" fmla="*/ 77 h 106"/>
                <a:gd name="T8" fmla="*/ 6 w 62"/>
                <a:gd name="T9" fmla="*/ 106 h 106"/>
                <a:gd name="T10" fmla="*/ 0 w 62"/>
                <a:gd name="T11" fmla="*/ 104 h 106"/>
                <a:gd name="T12" fmla="*/ 9 w 62"/>
                <a:gd name="T13" fmla="*/ 75 h 106"/>
                <a:gd name="T14" fmla="*/ 23 w 62"/>
                <a:gd name="T15" fmla="*/ 48 h 106"/>
                <a:gd name="T16" fmla="*/ 40 w 62"/>
                <a:gd name="T17" fmla="*/ 23 h 106"/>
                <a:gd name="T18" fmla="*/ 58 w 62"/>
                <a:gd name="T19" fmla="*/ 0 h 106"/>
                <a:gd name="T20" fmla="*/ 62 w 62"/>
                <a:gd name="T21"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6">
                  <a:moveTo>
                    <a:pt x="62" y="5"/>
                  </a:moveTo>
                  <a:lnTo>
                    <a:pt x="44" y="27"/>
                  </a:lnTo>
                  <a:lnTo>
                    <a:pt x="27" y="51"/>
                  </a:lnTo>
                  <a:lnTo>
                    <a:pt x="15" y="77"/>
                  </a:lnTo>
                  <a:lnTo>
                    <a:pt x="6" y="106"/>
                  </a:lnTo>
                  <a:lnTo>
                    <a:pt x="0" y="104"/>
                  </a:lnTo>
                  <a:lnTo>
                    <a:pt x="9" y="75"/>
                  </a:lnTo>
                  <a:lnTo>
                    <a:pt x="23" y="48"/>
                  </a:lnTo>
                  <a:lnTo>
                    <a:pt x="40" y="23"/>
                  </a:lnTo>
                  <a:lnTo>
                    <a:pt x="58" y="0"/>
                  </a:lnTo>
                  <a:lnTo>
                    <a:pt x="6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59" name="Freeform 1739"/>
            <p:cNvSpPr>
              <a:spLocks/>
            </p:cNvSpPr>
            <p:nvPr/>
          </p:nvSpPr>
          <p:spPr bwMode="auto">
            <a:xfrm>
              <a:off x="4012" y="1883"/>
              <a:ext cx="61" cy="414"/>
            </a:xfrm>
            <a:custGeom>
              <a:avLst/>
              <a:gdLst>
                <a:gd name="T0" fmla="*/ 122 w 122"/>
                <a:gd name="T1" fmla="*/ 2 h 829"/>
                <a:gd name="T2" fmla="*/ 69 w 122"/>
                <a:gd name="T3" fmla="*/ 203 h 829"/>
                <a:gd name="T4" fmla="*/ 47 w 122"/>
                <a:gd name="T5" fmla="*/ 306 h 829"/>
                <a:gd name="T6" fmla="*/ 38 w 122"/>
                <a:gd name="T7" fmla="*/ 359 h 829"/>
                <a:gd name="T8" fmla="*/ 29 w 122"/>
                <a:gd name="T9" fmla="*/ 411 h 829"/>
                <a:gd name="T10" fmla="*/ 15 w 122"/>
                <a:gd name="T11" fmla="*/ 517 h 829"/>
                <a:gd name="T12" fmla="*/ 6 w 122"/>
                <a:gd name="T13" fmla="*/ 622 h 829"/>
                <a:gd name="T14" fmla="*/ 6 w 122"/>
                <a:gd name="T15" fmla="*/ 726 h 829"/>
                <a:gd name="T16" fmla="*/ 8 w 122"/>
                <a:gd name="T17" fmla="*/ 777 h 829"/>
                <a:gd name="T18" fmla="*/ 12 w 122"/>
                <a:gd name="T19" fmla="*/ 829 h 829"/>
                <a:gd name="T20" fmla="*/ 6 w 122"/>
                <a:gd name="T21" fmla="*/ 829 h 829"/>
                <a:gd name="T22" fmla="*/ 2 w 122"/>
                <a:gd name="T23" fmla="*/ 777 h 829"/>
                <a:gd name="T24" fmla="*/ 0 w 122"/>
                <a:gd name="T25" fmla="*/ 726 h 829"/>
                <a:gd name="T26" fmla="*/ 0 w 122"/>
                <a:gd name="T27" fmla="*/ 622 h 829"/>
                <a:gd name="T28" fmla="*/ 9 w 122"/>
                <a:gd name="T29" fmla="*/ 517 h 829"/>
                <a:gd name="T30" fmla="*/ 23 w 122"/>
                <a:gd name="T31" fmla="*/ 411 h 829"/>
                <a:gd name="T32" fmla="*/ 32 w 122"/>
                <a:gd name="T33" fmla="*/ 359 h 829"/>
                <a:gd name="T34" fmla="*/ 41 w 122"/>
                <a:gd name="T35" fmla="*/ 306 h 829"/>
                <a:gd name="T36" fmla="*/ 63 w 122"/>
                <a:gd name="T37" fmla="*/ 203 h 829"/>
                <a:gd name="T38" fmla="*/ 116 w 122"/>
                <a:gd name="T39" fmla="*/ 0 h 829"/>
                <a:gd name="T40" fmla="*/ 122 w 122"/>
                <a:gd name="T41" fmla="*/ 2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829">
                  <a:moveTo>
                    <a:pt x="122" y="2"/>
                  </a:moveTo>
                  <a:lnTo>
                    <a:pt x="69" y="203"/>
                  </a:lnTo>
                  <a:lnTo>
                    <a:pt x="47" y="306"/>
                  </a:lnTo>
                  <a:lnTo>
                    <a:pt x="38" y="359"/>
                  </a:lnTo>
                  <a:lnTo>
                    <a:pt x="29" y="411"/>
                  </a:lnTo>
                  <a:lnTo>
                    <a:pt x="15" y="517"/>
                  </a:lnTo>
                  <a:lnTo>
                    <a:pt x="6" y="622"/>
                  </a:lnTo>
                  <a:lnTo>
                    <a:pt x="6" y="726"/>
                  </a:lnTo>
                  <a:lnTo>
                    <a:pt x="8" y="777"/>
                  </a:lnTo>
                  <a:lnTo>
                    <a:pt x="12" y="829"/>
                  </a:lnTo>
                  <a:lnTo>
                    <a:pt x="6" y="829"/>
                  </a:lnTo>
                  <a:lnTo>
                    <a:pt x="2" y="777"/>
                  </a:lnTo>
                  <a:lnTo>
                    <a:pt x="0" y="726"/>
                  </a:lnTo>
                  <a:lnTo>
                    <a:pt x="0" y="622"/>
                  </a:lnTo>
                  <a:lnTo>
                    <a:pt x="9" y="517"/>
                  </a:lnTo>
                  <a:lnTo>
                    <a:pt x="23" y="411"/>
                  </a:lnTo>
                  <a:lnTo>
                    <a:pt x="32" y="359"/>
                  </a:lnTo>
                  <a:lnTo>
                    <a:pt x="41" y="306"/>
                  </a:lnTo>
                  <a:lnTo>
                    <a:pt x="63" y="203"/>
                  </a:lnTo>
                  <a:lnTo>
                    <a:pt x="116" y="0"/>
                  </a:lnTo>
                  <a:lnTo>
                    <a:pt x="1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0" name="Freeform 1740"/>
            <p:cNvSpPr>
              <a:spLocks/>
            </p:cNvSpPr>
            <p:nvPr/>
          </p:nvSpPr>
          <p:spPr bwMode="auto">
            <a:xfrm>
              <a:off x="4070" y="1883"/>
              <a:ext cx="3" cy="1"/>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1" name="Freeform 1741"/>
            <p:cNvSpPr>
              <a:spLocks/>
            </p:cNvSpPr>
            <p:nvPr/>
          </p:nvSpPr>
          <p:spPr bwMode="auto">
            <a:xfrm>
              <a:off x="4015" y="2297"/>
              <a:ext cx="49" cy="100"/>
            </a:xfrm>
            <a:custGeom>
              <a:avLst/>
              <a:gdLst>
                <a:gd name="T0" fmla="*/ 6 w 100"/>
                <a:gd name="T1" fmla="*/ 0 h 198"/>
                <a:gd name="T2" fmla="*/ 11 w 100"/>
                <a:gd name="T3" fmla="*/ 25 h 198"/>
                <a:gd name="T4" fmla="*/ 18 w 100"/>
                <a:gd name="T5" fmla="*/ 49 h 198"/>
                <a:gd name="T6" fmla="*/ 39 w 100"/>
                <a:gd name="T7" fmla="*/ 100 h 198"/>
                <a:gd name="T8" fmla="*/ 67 w 100"/>
                <a:gd name="T9" fmla="*/ 149 h 198"/>
                <a:gd name="T10" fmla="*/ 100 w 100"/>
                <a:gd name="T11" fmla="*/ 194 h 198"/>
                <a:gd name="T12" fmla="*/ 95 w 100"/>
                <a:gd name="T13" fmla="*/ 198 h 198"/>
                <a:gd name="T14" fmla="*/ 62 w 100"/>
                <a:gd name="T15" fmla="*/ 153 h 198"/>
                <a:gd name="T16" fmla="*/ 33 w 100"/>
                <a:gd name="T17" fmla="*/ 102 h 198"/>
                <a:gd name="T18" fmla="*/ 12 w 100"/>
                <a:gd name="T19" fmla="*/ 51 h 198"/>
                <a:gd name="T20" fmla="*/ 5 w 100"/>
                <a:gd name="T21" fmla="*/ 27 h 198"/>
                <a:gd name="T22" fmla="*/ 0 w 100"/>
                <a:gd name="T23" fmla="*/ 1 h 198"/>
                <a:gd name="T24" fmla="*/ 6 w 100"/>
                <a:gd name="T2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98">
                  <a:moveTo>
                    <a:pt x="6" y="0"/>
                  </a:moveTo>
                  <a:lnTo>
                    <a:pt x="11" y="25"/>
                  </a:lnTo>
                  <a:lnTo>
                    <a:pt x="18" y="49"/>
                  </a:lnTo>
                  <a:lnTo>
                    <a:pt x="39" y="100"/>
                  </a:lnTo>
                  <a:lnTo>
                    <a:pt x="67" y="149"/>
                  </a:lnTo>
                  <a:lnTo>
                    <a:pt x="100" y="194"/>
                  </a:lnTo>
                  <a:lnTo>
                    <a:pt x="95" y="198"/>
                  </a:lnTo>
                  <a:lnTo>
                    <a:pt x="62" y="153"/>
                  </a:lnTo>
                  <a:lnTo>
                    <a:pt x="33" y="102"/>
                  </a:lnTo>
                  <a:lnTo>
                    <a:pt x="12" y="51"/>
                  </a:lnTo>
                  <a:lnTo>
                    <a:pt x="5" y="27"/>
                  </a:lnTo>
                  <a:lnTo>
                    <a:pt x="0"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2" name="Oval 1742"/>
            <p:cNvSpPr>
              <a:spLocks noChangeArrowheads="1"/>
            </p:cNvSpPr>
            <p:nvPr/>
          </p:nvSpPr>
          <p:spPr bwMode="auto">
            <a:xfrm>
              <a:off x="4098" y="1830"/>
              <a:ext cx="3" cy="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3" name="Freeform 1743"/>
            <p:cNvSpPr>
              <a:spLocks/>
            </p:cNvSpPr>
            <p:nvPr/>
          </p:nvSpPr>
          <p:spPr bwMode="auto">
            <a:xfrm>
              <a:off x="4224" y="1886"/>
              <a:ext cx="46" cy="197"/>
            </a:xfrm>
            <a:custGeom>
              <a:avLst/>
              <a:gdLst>
                <a:gd name="T0" fmla="*/ 24 w 92"/>
                <a:gd name="T1" fmla="*/ 0 h 393"/>
                <a:gd name="T2" fmla="*/ 22 w 92"/>
                <a:gd name="T3" fmla="*/ 12 h 393"/>
                <a:gd name="T4" fmla="*/ 21 w 92"/>
                <a:gd name="T5" fmla="*/ 24 h 393"/>
                <a:gd name="T6" fmla="*/ 22 w 92"/>
                <a:gd name="T7" fmla="*/ 35 h 393"/>
                <a:gd name="T8" fmla="*/ 24 w 92"/>
                <a:gd name="T9" fmla="*/ 45 h 393"/>
                <a:gd name="T10" fmla="*/ 27 w 92"/>
                <a:gd name="T11" fmla="*/ 56 h 393"/>
                <a:gd name="T12" fmla="*/ 30 w 92"/>
                <a:gd name="T13" fmla="*/ 66 h 393"/>
                <a:gd name="T14" fmla="*/ 39 w 92"/>
                <a:gd name="T15" fmla="*/ 87 h 393"/>
                <a:gd name="T16" fmla="*/ 49 w 92"/>
                <a:gd name="T17" fmla="*/ 107 h 393"/>
                <a:gd name="T18" fmla="*/ 60 w 92"/>
                <a:gd name="T19" fmla="*/ 127 h 393"/>
                <a:gd name="T20" fmla="*/ 71 w 92"/>
                <a:gd name="T21" fmla="*/ 146 h 393"/>
                <a:gd name="T22" fmla="*/ 81 w 92"/>
                <a:gd name="T23" fmla="*/ 167 h 393"/>
                <a:gd name="T24" fmla="*/ 84 w 92"/>
                <a:gd name="T25" fmla="*/ 173 h 393"/>
                <a:gd name="T26" fmla="*/ 86 w 92"/>
                <a:gd name="T27" fmla="*/ 181 h 393"/>
                <a:gd name="T28" fmla="*/ 89 w 92"/>
                <a:gd name="T29" fmla="*/ 194 h 393"/>
                <a:gd name="T30" fmla="*/ 92 w 92"/>
                <a:gd name="T31" fmla="*/ 209 h 393"/>
                <a:gd name="T32" fmla="*/ 92 w 92"/>
                <a:gd name="T33" fmla="*/ 223 h 393"/>
                <a:gd name="T34" fmla="*/ 92 w 92"/>
                <a:gd name="T35" fmla="*/ 238 h 393"/>
                <a:gd name="T36" fmla="*/ 90 w 92"/>
                <a:gd name="T37" fmla="*/ 252 h 393"/>
                <a:gd name="T38" fmla="*/ 89 w 92"/>
                <a:gd name="T39" fmla="*/ 267 h 393"/>
                <a:gd name="T40" fmla="*/ 86 w 92"/>
                <a:gd name="T41" fmla="*/ 280 h 393"/>
                <a:gd name="T42" fmla="*/ 78 w 92"/>
                <a:gd name="T43" fmla="*/ 309 h 393"/>
                <a:gd name="T44" fmla="*/ 69 w 92"/>
                <a:gd name="T45" fmla="*/ 337 h 393"/>
                <a:gd name="T46" fmla="*/ 62 w 92"/>
                <a:gd name="T47" fmla="*/ 366 h 393"/>
                <a:gd name="T48" fmla="*/ 52 w 92"/>
                <a:gd name="T49" fmla="*/ 393 h 393"/>
                <a:gd name="T50" fmla="*/ 56 w 92"/>
                <a:gd name="T51" fmla="*/ 366 h 393"/>
                <a:gd name="T52" fmla="*/ 59 w 92"/>
                <a:gd name="T53" fmla="*/ 339 h 393"/>
                <a:gd name="T54" fmla="*/ 68 w 92"/>
                <a:gd name="T55" fmla="*/ 285 h 393"/>
                <a:gd name="T56" fmla="*/ 71 w 92"/>
                <a:gd name="T57" fmla="*/ 256 h 393"/>
                <a:gd name="T58" fmla="*/ 72 w 92"/>
                <a:gd name="T59" fmla="*/ 243 h 393"/>
                <a:gd name="T60" fmla="*/ 72 w 92"/>
                <a:gd name="T61" fmla="*/ 229 h 393"/>
                <a:gd name="T62" fmla="*/ 72 w 92"/>
                <a:gd name="T63" fmla="*/ 203 h 393"/>
                <a:gd name="T64" fmla="*/ 69 w 92"/>
                <a:gd name="T65" fmla="*/ 190 h 393"/>
                <a:gd name="T66" fmla="*/ 66 w 92"/>
                <a:gd name="T67" fmla="*/ 176 h 393"/>
                <a:gd name="T68" fmla="*/ 65 w 92"/>
                <a:gd name="T69" fmla="*/ 169 h 393"/>
                <a:gd name="T70" fmla="*/ 62 w 92"/>
                <a:gd name="T71" fmla="*/ 161 h 393"/>
                <a:gd name="T72" fmla="*/ 56 w 92"/>
                <a:gd name="T73" fmla="*/ 148 h 393"/>
                <a:gd name="T74" fmla="*/ 46 w 92"/>
                <a:gd name="T75" fmla="*/ 134 h 393"/>
                <a:gd name="T76" fmla="*/ 37 w 92"/>
                <a:gd name="T77" fmla="*/ 122 h 393"/>
                <a:gd name="T78" fmla="*/ 28 w 92"/>
                <a:gd name="T79" fmla="*/ 109 h 393"/>
                <a:gd name="T80" fmla="*/ 19 w 92"/>
                <a:gd name="T81" fmla="*/ 96 h 393"/>
                <a:gd name="T82" fmla="*/ 10 w 92"/>
                <a:gd name="T83" fmla="*/ 83 h 393"/>
                <a:gd name="T84" fmla="*/ 7 w 92"/>
                <a:gd name="T85" fmla="*/ 75 h 393"/>
                <a:gd name="T86" fmla="*/ 4 w 92"/>
                <a:gd name="T87" fmla="*/ 68 h 393"/>
                <a:gd name="T88" fmla="*/ 3 w 92"/>
                <a:gd name="T89" fmla="*/ 62 h 393"/>
                <a:gd name="T90" fmla="*/ 0 w 92"/>
                <a:gd name="T91" fmla="*/ 56 h 393"/>
                <a:gd name="T92" fmla="*/ 0 w 92"/>
                <a:gd name="T93" fmla="*/ 48 h 393"/>
                <a:gd name="T94" fmla="*/ 0 w 92"/>
                <a:gd name="T95" fmla="*/ 42 h 393"/>
                <a:gd name="T96" fmla="*/ 24 w 92"/>
                <a:gd name="T97"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393">
                  <a:moveTo>
                    <a:pt x="24" y="0"/>
                  </a:moveTo>
                  <a:lnTo>
                    <a:pt x="22" y="12"/>
                  </a:lnTo>
                  <a:lnTo>
                    <a:pt x="21" y="24"/>
                  </a:lnTo>
                  <a:lnTo>
                    <a:pt x="22" y="35"/>
                  </a:lnTo>
                  <a:lnTo>
                    <a:pt x="24" y="45"/>
                  </a:lnTo>
                  <a:lnTo>
                    <a:pt x="27" y="56"/>
                  </a:lnTo>
                  <a:lnTo>
                    <a:pt x="30" y="66"/>
                  </a:lnTo>
                  <a:lnTo>
                    <a:pt x="39" y="87"/>
                  </a:lnTo>
                  <a:lnTo>
                    <a:pt x="49" y="107"/>
                  </a:lnTo>
                  <a:lnTo>
                    <a:pt x="60" y="127"/>
                  </a:lnTo>
                  <a:lnTo>
                    <a:pt x="71" y="146"/>
                  </a:lnTo>
                  <a:lnTo>
                    <a:pt x="81" y="167"/>
                  </a:lnTo>
                  <a:lnTo>
                    <a:pt x="84" y="173"/>
                  </a:lnTo>
                  <a:lnTo>
                    <a:pt x="86" y="181"/>
                  </a:lnTo>
                  <a:lnTo>
                    <a:pt x="89" y="194"/>
                  </a:lnTo>
                  <a:lnTo>
                    <a:pt x="92" y="209"/>
                  </a:lnTo>
                  <a:lnTo>
                    <a:pt x="92" y="223"/>
                  </a:lnTo>
                  <a:lnTo>
                    <a:pt x="92" y="238"/>
                  </a:lnTo>
                  <a:lnTo>
                    <a:pt x="90" y="252"/>
                  </a:lnTo>
                  <a:lnTo>
                    <a:pt x="89" y="267"/>
                  </a:lnTo>
                  <a:lnTo>
                    <a:pt x="86" y="280"/>
                  </a:lnTo>
                  <a:lnTo>
                    <a:pt x="78" y="309"/>
                  </a:lnTo>
                  <a:lnTo>
                    <a:pt x="69" y="337"/>
                  </a:lnTo>
                  <a:lnTo>
                    <a:pt x="62" y="366"/>
                  </a:lnTo>
                  <a:lnTo>
                    <a:pt x="52" y="393"/>
                  </a:lnTo>
                  <a:lnTo>
                    <a:pt x="56" y="366"/>
                  </a:lnTo>
                  <a:lnTo>
                    <a:pt x="59" y="339"/>
                  </a:lnTo>
                  <a:lnTo>
                    <a:pt x="68" y="285"/>
                  </a:lnTo>
                  <a:lnTo>
                    <a:pt x="71" y="256"/>
                  </a:lnTo>
                  <a:lnTo>
                    <a:pt x="72" y="243"/>
                  </a:lnTo>
                  <a:lnTo>
                    <a:pt x="72" y="229"/>
                  </a:lnTo>
                  <a:lnTo>
                    <a:pt x="72" y="203"/>
                  </a:lnTo>
                  <a:lnTo>
                    <a:pt x="69" y="190"/>
                  </a:lnTo>
                  <a:lnTo>
                    <a:pt x="66" y="176"/>
                  </a:lnTo>
                  <a:lnTo>
                    <a:pt x="65" y="169"/>
                  </a:lnTo>
                  <a:lnTo>
                    <a:pt x="62" y="161"/>
                  </a:lnTo>
                  <a:lnTo>
                    <a:pt x="56" y="148"/>
                  </a:lnTo>
                  <a:lnTo>
                    <a:pt x="46" y="134"/>
                  </a:lnTo>
                  <a:lnTo>
                    <a:pt x="37" y="122"/>
                  </a:lnTo>
                  <a:lnTo>
                    <a:pt x="28" y="109"/>
                  </a:lnTo>
                  <a:lnTo>
                    <a:pt x="19" y="96"/>
                  </a:lnTo>
                  <a:lnTo>
                    <a:pt x="10" y="83"/>
                  </a:lnTo>
                  <a:lnTo>
                    <a:pt x="7" y="75"/>
                  </a:lnTo>
                  <a:lnTo>
                    <a:pt x="4" y="68"/>
                  </a:lnTo>
                  <a:lnTo>
                    <a:pt x="3" y="62"/>
                  </a:lnTo>
                  <a:lnTo>
                    <a:pt x="0" y="56"/>
                  </a:lnTo>
                  <a:lnTo>
                    <a:pt x="0" y="48"/>
                  </a:lnTo>
                  <a:lnTo>
                    <a:pt x="0" y="42"/>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4" name="Freeform 1744"/>
            <p:cNvSpPr>
              <a:spLocks/>
            </p:cNvSpPr>
            <p:nvPr/>
          </p:nvSpPr>
          <p:spPr bwMode="auto">
            <a:xfrm>
              <a:off x="4024" y="2065"/>
              <a:ext cx="45" cy="27"/>
            </a:xfrm>
            <a:custGeom>
              <a:avLst/>
              <a:gdLst>
                <a:gd name="T0" fmla="*/ 89 w 89"/>
                <a:gd name="T1" fmla="*/ 0 h 52"/>
                <a:gd name="T2" fmla="*/ 77 w 89"/>
                <a:gd name="T3" fmla="*/ 4 h 52"/>
                <a:gd name="T4" fmla="*/ 62 w 89"/>
                <a:gd name="T5" fmla="*/ 7 h 52"/>
                <a:gd name="T6" fmla="*/ 47 w 89"/>
                <a:gd name="T7" fmla="*/ 10 h 52"/>
                <a:gd name="T8" fmla="*/ 31 w 89"/>
                <a:gd name="T9" fmla="*/ 15 h 52"/>
                <a:gd name="T10" fmla="*/ 24 w 89"/>
                <a:gd name="T11" fmla="*/ 18 h 52"/>
                <a:gd name="T12" fmla="*/ 18 w 89"/>
                <a:gd name="T13" fmla="*/ 19 h 52"/>
                <a:gd name="T14" fmla="*/ 12 w 89"/>
                <a:gd name="T15" fmla="*/ 24 h 52"/>
                <a:gd name="T16" fmla="*/ 7 w 89"/>
                <a:gd name="T17" fmla="*/ 27 h 52"/>
                <a:gd name="T18" fmla="*/ 4 w 89"/>
                <a:gd name="T19" fmla="*/ 33 h 52"/>
                <a:gd name="T20" fmla="*/ 1 w 89"/>
                <a:gd name="T21" fmla="*/ 37 h 52"/>
                <a:gd name="T22" fmla="*/ 0 w 89"/>
                <a:gd name="T23" fmla="*/ 42 h 52"/>
                <a:gd name="T24" fmla="*/ 0 w 89"/>
                <a:gd name="T25" fmla="*/ 45 h 52"/>
                <a:gd name="T26" fmla="*/ 0 w 89"/>
                <a:gd name="T27" fmla="*/ 52 h 52"/>
                <a:gd name="T28" fmla="*/ 9 w 89"/>
                <a:gd name="T29" fmla="*/ 45 h 52"/>
                <a:gd name="T30" fmla="*/ 19 w 89"/>
                <a:gd name="T31" fmla="*/ 39 h 52"/>
                <a:gd name="T32" fmla="*/ 30 w 89"/>
                <a:gd name="T33" fmla="*/ 33 h 52"/>
                <a:gd name="T34" fmla="*/ 34 w 89"/>
                <a:gd name="T35" fmla="*/ 30 h 52"/>
                <a:gd name="T36" fmla="*/ 39 w 89"/>
                <a:gd name="T37" fmla="*/ 28 h 52"/>
                <a:gd name="T38" fmla="*/ 45 w 89"/>
                <a:gd name="T39" fmla="*/ 27 h 52"/>
                <a:gd name="T40" fmla="*/ 51 w 89"/>
                <a:gd name="T41" fmla="*/ 25 h 52"/>
                <a:gd name="T42" fmla="*/ 62 w 89"/>
                <a:gd name="T43" fmla="*/ 22 h 52"/>
                <a:gd name="T44" fmla="*/ 74 w 89"/>
                <a:gd name="T45" fmla="*/ 22 h 52"/>
                <a:gd name="T46" fmla="*/ 86 w 89"/>
                <a:gd name="T47" fmla="*/ 22 h 52"/>
                <a:gd name="T48" fmla="*/ 89 w 89"/>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52">
                  <a:moveTo>
                    <a:pt x="89" y="0"/>
                  </a:moveTo>
                  <a:lnTo>
                    <a:pt x="77" y="4"/>
                  </a:lnTo>
                  <a:lnTo>
                    <a:pt x="62" y="7"/>
                  </a:lnTo>
                  <a:lnTo>
                    <a:pt x="47" y="10"/>
                  </a:lnTo>
                  <a:lnTo>
                    <a:pt x="31" y="15"/>
                  </a:lnTo>
                  <a:lnTo>
                    <a:pt x="24" y="18"/>
                  </a:lnTo>
                  <a:lnTo>
                    <a:pt x="18" y="19"/>
                  </a:lnTo>
                  <a:lnTo>
                    <a:pt x="12" y="24"/>
                  </a:lnTo>
                  <a:lnTo>
                    <a:pt x="7" y="27"/>
                  </a:lnTo>
                  <a:lnTo>
                    <a:pt x="4" y="33"/>
                  </a:lnTo>
                  <a:lnTo>
                    <a:pt x="1" y="37"/>
                  </a:lnTo>
                  <a:lnTo>
                    <a:pt x="0" y="42"/>
                  </a:lnTo>
                  <a:lnTo>
                    <a:pt x="0" y="45"/>
                  </a:lnTo>
                  <a:lnTo>
                    <a:pt x="0" y="52"/>
                  </a:lnTo>
                  <a:lnTo>
                    <a:pt x="9" y="45"/>
                  </a:lnTo>
                  <a:lnTo>
                    <a:pt x="19" y="39"/>
                  </a:lnTo>
                  <a:lnTo>
                    <a:pt x="30" y="33"/>
                  </a:lnTo>
                  <a:lnTo>
                    <a:pt x="34" y="30"/>
                  </a:lnTo>
                  <a:lnTo>
                    <a:pt x="39" y="28"/>
                  </a:lnTo>
                  <a:lnTo>
                    <a:pt x="45" y="27"/>
                  </a:lnTo>
                  <a:lnTo>
                    <a:pt x="51" y="25"/>
                  </a:lnTo>
                  <a:lnTo>
                    <a:pt x="62" y="22"/>
                  </a:lnTo>
                  <a:lnTo>
                    <a:pt x="74" y="22"/>
                  </a:lnTo>
                  <a:lnTo>
                    <a:pt x="86" y="22"/>
                  </a:lnTo>
                  <a:lnTo>
                    <a:pt x="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5" name="Freeform 1745"/>
            <p:cNvSpPr>
              <a:spLocks/>
            </p:cNvSpPr>
            <p:nvPr/>
          </p:nvSpPr>
          <p:spPr bwMode="auto">
            <a:xfrm>
              <a:off x="4015" y="1809"/>
              <a:ext cx="218" cy="504"/>
            </a:xfrm>
            <a:custGeom>
              <a:avLst/>
              <a:gdLst>
                <a:gd name="T0" fmla="*/ 208 w 438"/>
                <a:gd name="T1" fmla="*/ 392 h 1008"/>
                <a:gd name="T2" fmla="*/ 234 w 438"/>
                <a:gd name="T3" fmla="*/ 339 h 1008"/>
                <a:gd name="T4" fmla="*/ 246 w 438"/>
                <a:gd name="T5" fmla="*/ 303 h 1008"/>
                <a:gd name="T6" fmla="*/ 257 w 438"/>
                <a:gd name="T7" fmla="*/ 246 h 1008"/>
                <a:gd name="T8" fmla="*/ 258 w 438"/>
                <a:gd name="T9" fmla="*/ 187 h 1008"/>
                <a:gd name="T10" fmla="*/ 249 w 438"/>
                <a:gd name="T11" fmla="*/ 127 h 1008"/>
                <a:gd name="T12" fmla="*/ 240 w 438"/>
                <a:gd name="T13" fmla="*/ 91 h 1008"/>
                <a:gd name="T14" fmla="*/ 243 w 438"/>
                <a:gd name="T15" fmla="*/ 76 h 1008"/>
                <a:gd name="T16" fmla="*/ 297 w 438"/>
                <a:gd name="T17" fmla="*/ 65 h 1008"/>
                <a:gd name="T18" fmla="*/ 406 w 438"/>
                <a:gd name="T19" fmla="*/ 55 h 1008"/>
                <a:gd name="T20" fmla="*/ 427 w 438"/>
                <a:gd name="T21" fmla="*/ 46 h 1008"/>
                <a:gd name="T22" fmla="*/ 436 w 438"/>
                <a:gd name="T23" fmla="*/ 8 h 1008"/>
                <a:gd name="T24" fmla="*/ 406 w 438"/>
                <a:gd name="T25" fmla="*/ 0 h 1008"/>
                <a:gd name="T26" fmla="*/ 334 w 438"/>
                <a:gd name="T27" fmla="*/ 5 h 1008"/>
                <a:gd name="T28" fmla="*/ 240 w 438"/>
                <a:gd name="T29" fmla="*/ 14 h 1008"/>
                <a:gd name="T30" fmla="*/ 213 w 438"/>
                <a:gd name="T31" fmla="*/ 15 h 1008"/>
                <a:gd name="T32" fmla="*/ 189 w 438"/>
                <a:gd name="T33" fmla="*/ 6 h 1008"/>
                <a:gd name="T34" fmla="*/ 169 w 438"/>
                <a:gd name="T35" fmla="*/ 11 h 1008"/>
                <a:gd name="T36" fmla="*/ 162 w 438"/>
                <a:gd name="T37" fmla="*/ 18 h 1008"/>
                <a:gd name="T38" fmla="*/ 157 w 438"/>
                <a:gd name="T39" fmla="*/ 37 h 1008"/>
                <a:gd name="T40" fmla="*/ 165 w 438"/>
                <a:gd name="T41" fmla="*/ 58 h 1008"/>
                <a:gd name="T42" fmla="*/ 177 w 438"/>
                <a:gd name="T43" fmla="*/ 73 h 1008"/>
                <a:gd name="T44" fmla="*/ 198 w 438"/>
                <a:gd name="T45" fmla="*/ 101 h 1008"/>
                <a:gd name="T46" fmla="*/ 211 w 438"/>
                <a:gd name="T47" fmla="*/ 134 h 1008"/>
                <a:gd name="T48" fmla="*/ 217 w 438"/>
                <a:gd name="T49" fmla="*/ 168 h 1008"/>
                <a:gd name="T50" fmla="*/ 222 w 438"/>
                <a:gd name="T51" fmla="*/ 249 h 1008"/>
                <a:gd name="T52" fmla="*/ 219 w 438"/>
                <a:gd name="T53" fmla="*/ 296 h 1008"/>
                <a:gd name="T54" fmla="*/ 205 w 438"/>
                <a:gd name="T55" fmla="*/ 342 h 1008"/>
                <a:gd name="T56" fmla="*/ 186 w 438"/>
                <a:gd name="T57" fmla="*/ 388 h 1008"/>
                <a:gd name="T58" fmla="*/ 159 w 438"/>
                <a:gd name="T59" fmla="*/ 431 h 1008"/>
                <a:gd name="T60" fmla="*/ 118 w 438"/>
                <a:gd name="T61" fmla="*/ 485 h 1008"/>
                <a:gd name="T62" fmla="*/ 21 w 438"/>
                <a:gd name="T63" fmla="*/ 600 h 1008"/>
                <a:gd name="T64" fmla="*/ 6 w 438"/>
                <a:gd name="T65" fmla="*/ 632 h 1008"/>
                <a:gd name="T66" fmla="*/ 0 w 438"/>
                <a:gd name="T67" fmla="*/ 672 h 1008"/>
                <a:gd name="T68" fmla="*/ 3 w 438"/>
                <a:gd name="T69" fmla="*/ 696 h 1008"/>
                <a:gd name="T70" fmla="*/ 5 w 438"/>
                <a:gd name="T71" fmla="*/ 666 h 1008"/>
                <a:gd name="T72" fmla="*/ 15 w 438"/>
                <a:gd name="T73" fmla="*/ 641 h 1008"/>
                <a:gd name="T74" fmla="*/ 30 w 438"/>
                <a:gd name="T75" fmla="*/ 618 h 1008"/>
                <a:gd name="T76" fmla="*/ 59 w 438"/>
                <a:gd name="T77" fmla="*/ 580 h 1008"/>
                <a:gd name="T78" fmla="*/ 68 w 438"/>
                <a:gd name="T79" fmla="*/ 607 h 1008"/>
                <a:gd name="T80" fmla="*/ 51 w 438"/>
                <a:gd name="T81" fmla="*/ 735 h 1008"/>
                <a:gd name="T82" fmla="*/ 38 w 438"/>
                <a:gd name="T83" fmla="*/ 841 h 1008"/>
                <a:gd name="T84" fmla="*/ 38 w 438"/>
                <a:gd name="T85" fmla="*/ 906 h 1008"/>
                <a:gd name="T86" fmla="*/ 35 w 438"/>
                <a:gd name="T87" fmla="*/ 931 h 1008"/>
                <a:gd name="T88" fmla="*/ 20 w 438"/>
                <a:gd name="T89" fmla="*/ 983 h 1008"/>
                <a:gd name="T90" fmla="*/ 17 w 438"/>
                <a:gd name="T91" fmla="*/ 1001 h 1008"/>
                <a:gd name="T92" fmla="*/ 36 w 438"/>
                <a:gd name="T93" fmla="*/ 960 h 1008"/>
                <a:gd name="T94" fmla="*/ 45 w 438"/>
                <a:gd name="T95" fmla="*/ 910 h 1008"/>
                <a:gd name="T96" fmla="*/ 65 w 438"/>
                <a:gd name="T97" fmla="*/ 745 h 1008"/>
                <a:gd name="T98" fmla="*/ 83 w 438"/>
                <a:gd name="T99" fmla="*/ 647 h 1008"/>
                <a:gd name="T100" fmla="*/ 101 w 438"/>
                <a:gd name="T101" fmla="*/ 583 h 1008"/>
                <a:gd name="T102" fmla="*/ 118 w 438"/>
                <a:gd name="T103" fmla="*/ 538 h 1008"/>
                <a:gd name="T104" fmla="*/ 150 w 438"/>
                <a:gd name="T105" fmla="*/ 481 h 1008"/>
                <a:gd name="T106" fmla="*/ 180 w 438"/>
                <a:gd name="T107" fmla="*/ 442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1008">
                  <a:moveTo>
                    <a:pt x="186" y="431"/>
                  </a:moveTo>
                  <a:lnTo>
                    <a:pt x="198" y="409"/>
                  </a:lnTo>
                  <a:lnTo>
                    <a:pt x="208" y="392"/>
                  </a:lnTo>
                  <a:lnTo>
                    <a:pt x="217" y="374"/>
                  </a:lnTo>
                  <a:lnTo>
                    <a:pt x="226" y="357"/>
                  </a:lnTo>
                  <a:lnTo>
                    <a:pt x="234" y="339"/>
                  </a:lnTo>
                  <a:lnTo>
                    <a:pt x="240" y="321"/>
                  </a:lnTo>
                  <a:lnTo>
                    <a:pt x="243" y="312"/>
                  </a:lnTo>
                  <a:lnTo>
                    <a:pt x="246" y="303"/>
                  </a:lnTo>
                  <a:lnTo>
                    <a:pt x="251" y="284"/>
                  </a:lnTo>
                  <a:lnTo>
                    <a:pt x="254" y="266"/>
                  </a:lnTo>
                  <a:lnTo>
                    <a:pt x="257" y="246"/>
                  </a:lnTo>
                  <a:lnTo>
                    <a:pt x="258" y="226"/>
                  </a:lnTo>
                  <a:lnTo>
                    <a:pt x="260" y="207"/>
                  </a:lnTo>
                  <a:lnTo>
                    <a:pt x="258" y="187"/>
                  </a:lnTo>
                  <a:lnTo>
                    <a:pt x="257" y="168"/>
                  </a:lnTo>
                  <a:lnTo>
                    <a:pt x="254" y="148"/>
                  </a:lnTo>
                  <a:lnTo>
                    <a:pt x="249" y="127"/>
                  </a:lnTo>
                  <a:lnTo>
                    <a:pt x="243" y="106"/>
                  </a:lnTo>
                  <a:lnTo>
                    <a:pt x="242" y="97"/>
                  </a:lnTo>
                  <a:lnTo>
                    <a:pt x="240" y="91"/>
                  </a:lnTo>
                  <a:lnTo>
                    <a:pt x="240" y="85"/>
                  </a:lnTo>
                  <a:lnTo>
                    <a:pt x="242" y="80"/>
                  </a:lnTo>
                  <a:lnTo>
                    <a:pt x="243" y="76"/>
                  </a:lnTo>
                  <a:lnTo>
                    <a:pt x="246" y="73"/>
                  </a:lnTo>
                  <a:lnTo>
                    <a:pt x="251" y="71"/>
                  </a:lnTo>
                  <a:lnTo>
                    <a:pt x="297" y="65"/>
                  </a:lnTo>
                  <a:lnTo>
                    <a:pt x="344" y="59"/>
                  </a:lnTo>
                  <a:lnTo>
                    <a:pt x="388" y="55"/>
                  </a:lnTo>
                  <a:lnTo>
                    <a:pt x="406" y="55"/>
                  </a:lnTo>
                  <a:lnTo>
                    <a:pt x="423" y="53"/>
                  </a:lnTo>
                  <a:lnTo>
                    <a:pt x="424" y="52"/>
                  </a:lnTo>
                  <a:lnTo>
                    <a:pt x="427" y="46"/>
                  </a:lnTo>
                  <a:lnTo>
                    <a:pt x="430" y="37"/>
                  </a:lnTo>
                  <a:lnTo>
                    <a:pt x="433" y="28"/>
                  </a:lnTo>
                  <a:lnTo>
                    <a:pt x="436" y="8"/>
                  </a:lnTo>
                  <a:lnTo>
                    <a:pt x="438" y="2"/>
                  </a:lnTo>
                  <a:lnTo>
                    <a:pt x="438" y="0"/>
                  </a:lnTo>
                  <a:lnTo>
                    <a:pt x="406" y="0"/>
                  </a:lnTo>
                  <a:lnTo>
                    <a:pt x="388" y="0"/>
                  </a:lnTo>
                  <a:lnTo>
                    <a:pt x="370" y="2"/>
                  </a:lnTo>
                  <a:lnTo>
                    <a:pt x="334" y="5"/>
                  </a:lnTo>
                  <a:lnTo>
                    <a:pt x="299" y="8"/>
                  </a:lnTo>
                  <a:lnTo>
                    <a:pt x="267" y="11"/>
                  </a:lnTo>
                  <a:lnTo>
                    <a:pt x="240" y="14"/>
                  </a:lnTo>
                  <a:lnTo>
                    <a:pt x="222" y="15"/>
                  </a:lnTo>
                  <a:lnTo>
                    <a:pt x="216" y="15"/>
                  </a:lnTo>
                  <a:lnTo>
                    <a:pt x="213" y="15"/>
                  </a:lnTo>
                  <a:lnTo>
                    <a:pt x="204" y="11"/>
                  </a:lnTo>
                  <a:lnTo>
                    <a:pt x="196" y="8"/>
                  </a:lnTo>
                  <a:lnTo>
                    <a:pt x="189" y="6"/>
                  </a:lnTo>
                  <a:lnTo>
                    <a:pt x="181" y="8"/>
                  </a:lnTo>
                  <a:lnTo>
                    <a:pt x="175" y="9"/>
                  </a:lnTo>
                  <a:lnTo>
                    <a:pt x="169" y="11"/>
                  </a:lnTo>
                  <a:lnTo>
                    <a:pt x="165" y="14"/>
                  </a:lnTo>
                  <a:lnTo>
                    <a:pt x="163" y="17"/>
                  </a:lnTo>
                  <a:lnTo>
                    <a:pt x="162" y="18"/>
                  </a:lnTo>
                  <a:lnTo>
                    <a:pt x="159" y="25"/>
                  </a:lnTo>
                  <a:lnTo>
                    <a:pt x="157" y="29"/>
                  </a:lnTo>
                  <a:lnTo>
                    <a:pt x="157" y="37"/>
                  </a:lnTo>
                  <a:lnTo>
                    <a:pt x="159" y="43"/>
                  </a:lnTo>
                  <a:lnTo>
                    <a:pt x="160" y="50"/>
                  </a:lnTo>
                  <a:lnTo>
                    <a:pt x="165" y="58"/>
                  </a:lnTo>
                  <a:lnTo>
                    <a:pt x="169" y="65"/>
                  </a:lnTo>
                  <a:lnTo>
                    <a:pt x="172" y="68"/>
                  </a:lnTo>
                  <a:lnTo>
                    <a:pt x="177" y="73"/>
                  </a:lnTo>
                  <a:lnTo>
                    <a:pt x="184" y="82"/>
                  </a:lnTo>
                  <a:lnTo>
                    <a:pt x="192" y="92"/>
                  </a:lnTo>
                  <a:lnTo>
                    <a:pt x="198" y="101"/>
                  </a:lnTo>
                  <a:lnTo>
                    <a:pt x="204" y="112"/>
                  </a:lnTo>
                  <a:lnTo>
                    <a:pt x="207" y="122"/>
                  </a:lnTo>
                  <a:lnTo>
                    <a:pt x="211" y="134"/>
                  </a:lnTo>
                  <a:lnTo>
                    <a:pt x="213" y="145"/>
                  </a:lnTo>
                  <a:lnTo>
                    <a:pt x="216" y="156"/>
                  </a:lnTo>
                  <a:lnTo>
                    <a:pt x="217" y="168"/>
                  </a:lnTo>
                  <a:lnTo>
                    <a:pt x="219" y="180"/>
                  </a:lnTo>
                  <a:lnTo>
                    <a:pt x="220" y="202"/>
                  </a:lnTo>
                  <a:lnTo>
                    <a:pt x="222" y="249"/>
                  </a:lnTo>
                  <a:lnTo>
                    <a:pt x="222" y="264"/>
                  </a:lnTo>
                  <a:lnTo>
                    <a:pt x="220" y="281"/>
                  </a:lnTo>
                  <a:lnTo>
                    <a:pt x="219" y="296"/>
                  </a:lnTo>
                  <a:lnTo>
                    <a:pt x="214" y="312"/>
                  </a:lnTo>
                  <a:lnTo>
                    <a:pt x="211" y="327"/>
                  </a:lnTo>
                  <a:lnTo>
                    <a:pt x="205" y="342"/>
                  </a:lnTo>
                  <a:lnTo>
                    <a:pt x="199" y="357"/>
                  </a:lnTo>
                  <a:lnTo>
                    <a:pt x="193" y="372"/>
                  </a:lnTo>
                  <a:lnTo>
                    <a:pt x="186" y="388"/>
                  </a:lnTo>
                  <a:lnTo>
                    <a:pt x="177" y="403"/>
                  </a:lnTo>
                  <a:lnTo>
                    <a:pt x="168" y="418"/>
                  </a:lnTo>
                  <a:lnTo>
                    <a:pt x="159" y="431"/>
                  </a:lnTo>
                  <a:lnTo>
                    <a:pt x="139" y="458"/>
                  </a:lnTo>
                  <a:lnTo>
                    <a:pt x="128" y="472"/>
                  </a:lnTo>
                  <a:lnTo>
                    <a:pt x="118" y="485"/>
                  </a:lnTo>
                  <a:lnTo>
                    <a:pt x="70" y="541"/>
                  </a:lnTo>
                  <a:lnTo>
                    <a:pt x="47" y="568"/>
                  </a:lnTo>
                  <a:lnTo>
                    <a:pt x="21" y="600"/>
                  </a:lnTo>
                  <a:lnTo>
                    <a:pt x="15" y="609"/>
                  </a:lnTo>
                  <a:lnTo>
                    <a:pt x="9" y="620"/>
                  </a:lnTo>
                  <a:lnTo>
                    <a:pt x="6" y="632"/>
                  </a:lnTo>
                  <a:lnTo>
                    <a:pt x="2" y="645"/>
                  </a:lnTo>
                  <a:lnTo>
                    <a:pt x="0" y="659"/>
                  </a:lnTo>
                  <a:lnTo>
                    <a:pt x="0" y="672"/>
                  </a:lnTo>
                  <a:lnTo>
                    <a:pt x="0" y="678"/>
                  </a:lnTo>
                  <a:lnTo>
                    <a:pt x="0" y="684"/>
                  </a:lnTo>
                  <a:lnTo>
                    <a:pt x="3" y="696"/>
                  </a:lnTo>
                  <a:lnTo>
                    <a:pt x="3" y="686"/>
                  </a:lnTo>
                  <a:lnTo>
                    <a:pt x="3" y="675"/>
                  </a:lnTo>
                  <a:lnTo>
                    <a:pt x="5" y="666"/>
                  </a:lnTo>
                  <a:lnTo>
                    <a:pt x="8" y="657"/>
                  </a:lnTo>
                  <a:lnTo>
                    <a:pt x="11" y="650"/>
                  </a:lnTo>
                  <a:lnTo>
                    <a:pt x="15" y="641"/>
                  </a:lnTo>
                  <a:lnTo>
                    <a:pt x="20" y="633"/>
                  </a:lnTo>
                  <a:lnTo>
                    <a:pt x="24" y="626"/>
                  </a:lnTo>
                  <a:lnTo>
                    <a:pt x="30" y="618"/>
                  </a:lnTo>
                  <a:lnTo>
                    <a:pt x="36" y="610"/>
                  </a:lnTo>
                  <a:lnTo>
                    <a:pt x="47" y="595"/>
                  </a:lnTo>
                  <a:lnTo>
                    <a:pt x="59" y="580"/>
                  </a:lnTo>
                  <a:lnTo>
                    <a:pt x="70" y="565"/>
                  </a:lnTo>
                  <a:lnTo>
                    <a:pt x="70" y="586"/>
                  </a:lnTo>
                  <a:lnTo>
                    <a:pt x="68" y="607"/>
                  </a:lnTo>
                  <a:lnTo>
                    <a:pt x="63" y="650"/>
                  </a:lnTo>
                  <a:lnTo>
                    <a:pt x="57" y="693"/>
                  </a:lnTo>
                  <a:lnTo>
                    <a:pt x="51" y="735"/>
                  </a:lnTo>
                  <a:lnTo>
                    <a:pt x="45" y="778"/>
                  </a:lnTo>
                  <a:lnTo>
                    <a:pt x="39" y="820"/>
                  </a:lnTo>
                  <a:lnTo>
                    <a:pt x="38" y="841"/>
                  </a:lnTo>
                  <a:lnTo>
                    <a:pt x="38" y="862"/>
                  </a:lnTo>
                  <a:lnTo>
                    <a:pt x="38" y="883"/>
                  </a:lnTo>
                  <a:lnTo>
                    <a:pt x="38" y="906"/>
                  </a:lnTo>
                  <a:lnTo>
                    <a:pt x="38" y="912"/>
                  </a:lnTo>
                  <a:lnTo>
                    <a:pt x="38" y="918"/>
                  </a:lnTo>
                  <a:lnTo>
                    <a:pt x="35" y="931"/>
                  </a:lnTo>
                  <a:lnTo>
                    <a:pt x="32" y="943"/>
                  </a:lnTo>
                  <a:lnTo>
                    <a:pt x="27" y="957"/>
                  </a:lnTo>
                  <a:lnTo>
                    <a:pt x="20" y="983"/>
                  </a:lnTo>
                  <a:lnTo>
                    <a:pt x="15" y="996"/>
                  </a:lnTo>
                  <a:lnTo>
                    <a:pt x="14" y="1008"/>
                  </a:lnTo>
                  <a:lnTo>
                    <a:pt x="17" y="1001"/>
                  </a:lnTo>
                  <a:lnTo>
                    <a:pt x="20" y="992"/>
                  </a:lnTo>
                  <a:lnTo>
                    <a:pt x="27" y="975"/>
                  </a:lnTo>
                  <a:lnTo>
                    <a:pt x="36" y="960"/>
                  </a:lnTo>
                  <a:lnTo>
                    <a:pt x="39" y="951"/>
                  </a:lnTo>
                  <a:lnTo>
                    <a:pt x="41" y="943"/>
                  </a:lnTo>
                  <a:lnTo>
                    <a:pt x="45" y="910"/>
                  </a:lnTo>
                  <a:lnTo>
                    <a:pt x="50" y="877"/>
                  </a:lnTo>
                  <a:lnTo>
                    <a:pt x="57" y="811"/>
                  </a:lnTo>
                  <a:lnTo>
                    <a:pt x="65" y="745"/>
                  </a:lnTo>
                  <a:lnTo>
                    <a:pt x="70" y="711"/>
                  </a:lnTo>
                  <a:lnTo>
                    <a:pt x="76" y="678"/>
                  </a:lnTo>
                  <a:lnTo>
                    <a:pt x="83" y="647"/>
                  </a:lnTo>
                  <a:lnTo>
                    <a:pt x="91" y="615"/>
                  </a:lnTo>
                  <a:lnTo>
                    <a:pt x="95" y="600"/>
                  </a:lnTo>
                  <a:lnTo>
                    <a:pt x="101" y="583"/>
                  </a:lnTo>
                  <a:lnTo>
                    <a:pt x="106" y="568"/>
                  </a:lnTo>
                  <a:lnTo>
                    <a:pt x="112" y="553"/>
                  </a:lnTo>
                  <a:lnTo>
                    <a:pt x="118" y="538"/>
                  </a:lnTo>
                  <a:lnTo>
                    <a:pt x="125" y="525"/>
                  </a:lnTo>
                  <a:lnTo>
                    <a:pt x="140" y="496"/>
                  </a:lnTo>
                  <a:lnTo>
                    <a:pt x="150" y="481"/>
                  </a:lnTo>
                  <a:lnTo>
                    <a:pt x="159" y="467"/>
                  </a:lnTo>
                  <a:lnTo>
                    <a:pt x="169" y="454"/>
                  </a:lnTo>
                  <a:lnTo>
                    <a:pt x="180" y="442"/>
                  </a:lnTo>
                  <a:lnTo>
                    <a:pt x="186"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6" name="Freeform 1746"/>
            <p:cNvSpPr>
              <a:spLocks/>
            </p:cNvSpPr>
            <p:nvPr/>
          </p:nvSpPr>
          <p:spPr bwMode="auto">
            <a:xfrm>
              <a:off x="4010" y="1747"/>
              <a:ext cx="917" cy="647"/>
            </a:xfrm>
            <a:custGeom>
              <a:avLst/>
              <a:gdLst>
                <a:gd name="T0" fmla="*/ 1378 w 1834"/>
                <a:gd name="T1" fmla="*/ 378 h 1296"/>
                <a:gd name="T2" fmla="*/ 1277 w 1834"/>
                <a:gd name="T3" fmla="*/ 205 h 1296"/>
                <a:gd name="T4" fmla="*/ 1124 w 1834"/>
                <a:gd name="T5" fmla="*/ 118 h 1296"/>
                <a:gd name="T6" fmla="*/ 832 w 1834"/>
                <a:gd name="T7" fmla="*/ 71 h 1296"/>
                <a:gd name="T8" fmla="*/ 637 w 1834"/>
                <a:gd name="T9" fmla="*/ 24 h 1296"/>
                <a:gd name="T10" fmla="*/ 519 w 1834"/>
                <a:gd name="T11" fmla="*/ 0 h 1296"/>
                <a:gd name="T12" fmla="*/ 346 w 1834"/>
                <a:gd name="T13" fmla="*/ 29 h 1296"/>
                <a:gd name="T14" fmla="*/ 246 w 1834"/>
                <a:gd name="T15" fmla="*/ 61 h 1296"/>
                <a:gd name="T16" fmla="*/ 205 w 1834"/>
                <a:gd name="T17" fmla="*/ 119 h 1296"/>
                <a:gd name="T18" fmla="*/ 231 w 1834"/>
                <a:gd name="T19" fmla="*/ 148 h 1296"/>
                <a:gd name="T20" fmla="*/ 340 w 1834"/>
                <a:gd name="T21" fmla="*/ 112 h 1296"/>
                <a:gd name="T22" fmla="*/ 450 w 1834"/>
                <a:gd name="T23" fmla="*/ 98 h 1296"/>
                <a:gd name="T24" fmla="*/ 408 w 1834"/>
                <a:gd name="T25" fmla="*/ 231 h 1296"/>
                <a:gd name="T26" fmla="*/ 308 w 1834"/>
                <a:gd name="T27" fmla="*/ 398 h 1296"/>
                <a:gd name="T28" fmla="*/ 146 w 1834"/>
                <a:gd name="T29" fmla="*/ 588 h 1296"/>
                <a:gd name="T30" fmla="*/ 47 w 1834"/>
                <a:gd name="T31" fmla="*/ 794 h 1296"/>
                <a:gd name="T32" fmla="*/ 0 w 1834"/>
                <a:gd name="T33" fmla="*/ 1026 h 1296"/>
                <a:gd name="T34" fmla="*/ 11 w 1834"/>
                <a:gd name="T35" fmla="*/ 1109 h 1296"/>
                <a:gd name="T36" fmla="*/ 27 w 1834"/>
                <a:gd name="T37" fmla="*/ 970 h 1296"/>
                <a:gd name="T38" fmla="*/ 74 w 1834"/>
                <a:gd name="T39" fmla="*/ 803 h 1296"/>
                <a:gd name="T40" fmla="*/ 125 w 1834"/>
                <a:gd name="T41" fmla="*/ 666 h 1296"/>
                <a:gd name="T42" fmla="*/ 239 w 1834"/>
                <a:gd name="T43" fmla="*/ 528 h 1296"/>
                <a:gd name="T44" fmla="*/ 424 w 1834"/>
                <a:gd name="T45" fmla="*/ 333 h 1296"/>
                <a:gd name="T46" fmla="*/ 527 w 1834"/>
                <a:gd name="T47" fmla="*/ 142 h 1296"/>
                <a:gd name="T48" fmla="*/ 604 w 1834"/>
                <a:gd name="T49" fmla="*/ 89 h 1296"/>
                <a:gd name="T50" fmla="*/ 758 w 1834"/>
                <a:gd name="T51" fmla="*/ 146 h 1296"/>
                <a:gd name="T52" fmla="*/ 975 w 1834"/>
                <a:gd name="T53" fmla="*/ 210 h 1296"/>
                <a:gd name="T54" fmla="*/ 1138 w 1834"/>
                <a:gd name="T55" fmla="*/ 253 h 1296"/>
                <a:gd name="T56" fmla="*/ 1236 w 1834"/>
                <a:gd name="T57" fmla="*/ 333 h 1296"/>
                <a:gd name="T58" fmla="*/ 1265 w 1834"/>
                <a:gd name="T59" fmla="*/ 434 h 1296"/>
                <a:gd name="T60" fmla="*/ 1227 w 1834"/>
                <a:gd name="T61" fmla="*/ 577 h 1296"/>
                <a:gd name="T62" fmla="*/ 1046 w 1834"/>
                <a:gd name="T63" fmla="*/ 811 h 1296"/>
                <a:gd name="T64" fmla="*/ 915 w 1834"/>
                <a:gd name="T65" fmla="*/ 999 h 1296"/>
                <a:gd name="T66" fmla="*/ 782 w 1834"/>
                <a:gd name="T67" fmla="*/ 1108 h 1296"/>
                <a:gd name="T68" fmla="*/ 651 w 1834"/>
                <a:gd name="T69" fmla="*/ 1162 h 1296"/>
                <a:gd name="T70" fmla="*/ 595 w 1834"/>
                <a:gd name="T71" fmla="*/ 1243 h 1296"/>
                <a:gd name="T72" fmla="*/ 593 w 1834"/>
                <a:gd name="T73" fmla="*/ 1246 h 1296"/>
                <a:gd name="T74" fmla="*/ 646 w 1834"/>
                <a:gd name="T75" fmla="*/ 1178 h 1296"/>
                <a:gd name="T76" fmla="*/ 806 w 1834"/>
                <a:gd name="T77" fmla="*/ 1115 h 1296"/>
                <a:gd name="T78" fmla="*/ 936 w 1834"/>
                <a:gd name="T79" fmla="*/ 1034 h 1296"/>
                <a:gd name="T80" fmla="*/ 998 w 1834"/>
                <a:gd name="T81" fmla="*/ 983 h 1296"/>
                <a:gd name="T82" fmla="*/ 1016 w 1834"/>
                <a:gd name="T83" fmla="*/ 1129 h 1296"/>
                <a:gd name="T84" fmla="*/ 1067 w 1834"/>
                <a:gd name="T85" fmla="*/ 1233 h 1296"/>
                <a:gd name="T86" fmla="*/ 1078 w 1834"/>
                <a:gd name="T87" fmla="*/ 1207 h 1296"/>
                <a:gd name="T88" fmla="*/ 1035 w 1834"/>
                <a:gd name="T89" fmla="*/ 1086 h 1296"/>
                <a:gd name="T90" fmla="*/ 1043 w 1834"/>
                <a:gd name="T91" fmla="*/ 930 h 1296"/>
                <a:gd name="T92" fmla="*/ 1144 w 1834"/>
                <a:gd name="T93" fmla="*/ 776 h 1296"/>
                <a:gd name="T94" fmla="*/ 1295 w 1834"/>
                <a:gd name="T95" fmla="*/ 586 h 1296"/>
                <a:gd name="T96" fmla="*/ 1345 w 1834"/>
                <a:gd name="T97" fmla="*/ 470 h 1296"/>
                <a:gd name="T98" fmla="*/ 1375 w 1834"/>
                <a:gd name="T99" fmla="*/ 472 h 1296"/>
                <a:gd name="T100" fmla="*/ 1475 w 1834"/>
                <a:gd name="T101" fmla="*/ 571 h 1296"/>
                <a:gd name="T102" fmla="*/ 1650 w 1834"/>
                <a:gd name="T103" fmla="*/ 638 h 1296"/>
                <a:gd name="T104" fmla="*/ 1804 w 1834"/>
                <a:gd name="T105" fmla="*/ 684 h 1296"/>
                <a:gd name="T106" fmla="*/ 1831 w 1834"/>
                <a:gd name="T107" fmla="*/ 675 h 1296"/>
                <a:gd name="T108" fmla="*/ 1801 w 1834"/>
                <a:gd name="T109" fmla="*/ 635 h 1296"/>
                <a:gd name="T110" fmla="*/ 1565 w 1834"/>
                <a:gd name="T111" fmla="*/ 562 h 1296"/>
                <a:gd name="T112" fmla="*/ 1463 w 1834"/>
                <a:gd name="T113" fmla="*/ 494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4" h="1296">
                  <a:moveTo>
                    <a:pt x="1441" y="475"/>
                  </a:moveTo>
                  <a:lnTo>
                    <a:pt x="1435" y="469"/>
                  </a:lnTo>
                  <a:lnTo>
                    <a:pt x="1432" y="466"/>
                  </a:lnTo>
                  <a:lnTo>
                    <a:pt x="1429" y="463"/>
                  </a:lnTo>
                  <a:lnTo>
                    <a:pt x="1417" y="445"/>
                  </a:lnTo>
                  <a:lnTo>
                    <a:pt x="1398" y="410"/>
                  </a:lnTo>
                  <a:lnTo>
                    <a:pt x="1387" y="395"/>
                  </a:lnTo>
                  <a:lnTo>
                    <a:pt x="1378" y="378"/>
                  </a:lnTo>
                  <a:lnTo>
                    <a:pt x="1360" y="345"/>
                  </a:lnTo>
                  <a:lnTo>
                    <a:pt x="1345" y="311"/>
                  </a:lnTo>
                  <a:lnTo>
                    <a:pt x="1328" y="279"/>
                  </a:lnTo>
                  <a:lnTo>
                    <a:pt x="1319" y="262"/>
                  </a:lnTo>
                  <a:lnTo>
                    <a:pt x="1310" y="247"/>
                  </a:lnTo>
                  <a:lnTo>
                    <a:pt x="1300" y="232"/>
                  </a:lnTo>
                  <a:lnTo>
                    <a:pt x="1289" y="219"/>
                  </a:lnTo>
                  <a:lnTo>
                    <a:pt x="1277" y="205"/>
                  </a:lnTo>
                  <a:lnTo>
                    <a:pt x="1263" y="192"/>
                  </a:lnTo>
                  <a:lnTo>
                    <a:pt x="1250" y="180"/>
                  </a:lnTo>
                  <a:lnTo>
                    <a:pt x="1233" y="169"/>
                  </a:lnTo>
                  <a:lnTo>
                    <a:pt x="1210" y="156"/>
                  </a:lnTo>
                  <a:lnTo>
                    <a:pt x="1189" y="143"/>
                  </a:lnTo>
                  <a:lnTo>
                    <a:pt x="1168" y="134"/>
                  </a:lnTo>
                  <a:lnTo>
                    <a:pt x="1147" y="125"/>
                  </a:lnTo>
                  <a:lnTo>
                    <a:pt x="1124" y="118"/>
                  </a:lnTo>
                  <a:lnTo>
                    <a:pt x="1102" y="110"/>
                  </a:lnTo>
                  <a:lnTo>
                    <a:pt x="1079" y="104"/>
                  </a:lnTo>
                  <a:lnTo>
                    <a:pt x="1054" y="98"/>
                  </a:lnTo>
                  <a:lnTo>
                    <a:pt x="1031" y="92"/>
                  </a:lnTo>
                  <a:lnTo>
                    <a:pt x="986" y="86"/>
                  </a:lnTo>
                  <a:lnTo>
                    <a:pt x="945" y="82"/>
                  </a:lnTo>
                  <a:lnTo>
                    <a:pt x="869" y="76"/>
                  </a:lnTo>
                  <a:lnTo>
                    <a:pt x="832" y="71"/>
                  </a:lnTo>
                  <a:lnTo>
                    <a:pt x="794" y="67"/>
                  </a:lnTo>
                  <a:lnTo>
                    <a:pt x="774" y="64"/>
                  </a:lnTo>
                  <a:lnTo>
                    <a:pt x="753" y="59"/>
                  </a:lnTo>
                  <a:lnTo>
                    <a:pt x="731" y="55"/>
                  </a:lnTo>
                  <a:lnTo>
                    <a:pt x="708" y="50"/>
                  </a:lnTo>
                  <a:lnTo>
                    <a:pt x="684" y="41"/>
                  </a:lnTo>
                  <a:lnTo>
                    <a:pt x="649" y="31"/>
                  </a:lnTo>
                  <a:lnTo>
                    <a:pt x="637" y="24"/>
                  </a:lnTo>
                  <a:lnTo>
                    <a:pt x="631" y="21"/>
                  </a:lnTo>
                  <a:lnTo>
                    <a:pt x="626" y="20"/>
                  </a:lnTo>
                  <a:lnTo>
                    <a:pt x="596" y="12"/>
                  </a:lnTo>
                  <a:lnTo>
                    <a:pt x="581" y="8"/>
                  </a:lnTo>
                  <a:lnTo>
                    <a:pt x="566" y="3"/>
                  </a:lnTo>
                  <a:lnTo>
                    <a:pt x="551" y="0"/>
                  </a:lnTo>
                  <a:lnTo>
                    <a:pt x="534" y="0"/>
                  </a:lnTo>
                  <a:lnTo>
                    <a:pt x="519" y="0"/>
                  </a:lnTo>
                  <a:lnTo>
                    <a:pt x="512" y="2"/>
                  </a:lnTo>
                  <a:lnTo>
                    <a:pt x="503" y="5"/>
                  </a:lnTo>
                  <a:lnTo>
                    <a:pt x="468" y="15"/>
                  </a:lnTo>
                  <a:lnTo>
                    <a:pt x="450" y="20"/>
                  </a:lnTo>
                  <a:lnTo>
                    <a:pt x="432" y="23"/>
                  </a:lnTo>
                  <a:lnTo>
                    <a:pt x="398" y="24"/>
                  </a:lnTo>
                  <a:lnTo>
                    <a:pt x="364" y="27"/>
                  </a:lnTo>
                  <a:lnTo>
                    <a:pt x="346" y="29"/>
                  </a:lnTo>
                  <a:lnTo>
                    <a:pt x="328" y="32"/>
                  </a:lnTo>
                  <a:lnTo>
                    <a:pt x="309" y="37"/>
                  </a:lnTo>
                  <a:lnTo>
                    <a:pt x="293" y="41"/>
                  </a:lnTo>
                  <a:lnTo>
                    <a:pt x="276" y="46"/>
                  </a:lnTo>
                  <a:lnTo>
                    <a:pt x="269" y="49"/>
                  </a:lnTo>
                  <a:lnTo>
                    <a:pt x="261" y="53"/>
                  </a:lnTo>
                  <a:lnTo>
                    <a:pt x="254" y="56"/>
                  </a:lnTo>
                  <a:lnTo>
                    <a:pt x="246" y="61"/>
                  </a:lnTo>
                  <a:lnTo>
                    <a:pt x="240" y="65"/>
                  </a:lnTo>
                  <a:lnTo>
                    <a:pt x="234" y="71"/>
                  </a:lnTo>
                  <a:lnTo>
                    <a:pt x="223" y="82"/>
                  </a:lnTo>
                  <a:lnTo>
                    <a:pt x="219" y="89"/>
                  </a:lnTo>
                  <a:lnTo>
                    <a:pt x="214" y="95"/>
                  </a:lnTo>
                  <a:lnTo>
                    <a:pt x="211" y="103"/>
                  </a:lnTo>
                  <a:lnTo>
                    <a:pt x="208" y="110"/>
                  </a:lnTo>
                  <a:lnTo>
                    <a:pt x="205" y="119"/>
                  </a:lnTo>
                  <a:lnTo>
                    <a:pt x="204" y="128"/>
                  </a:lnTo>
                  <a:lnTo>
                    <a:pt x="204" y="136"/>
                  </a:lnTo>
                  <a:lnTo>
                    <a:pt x="204" y="139"/>
                  </a:lnTo>
                  <a:lnTo>
                    <a:pt x="213" y="145"/>
                  </a:lnTo>
                  <a:lnTo>
                    <a:pt x="217" y="146"/>
                  </a:lnTo>
                  <a:lnTo>
                    <a:pt x="222" y="148"/>
                  </a:lnTo>
                  <a:lnTo>
                    <a:pt x="226" y="148"/>
                  </a:lnTo>
                  <a:lnTo>
                    <a:pt x="231" y="148"/>
                  </a:lnTo>
                  <a:lnTo>
                    <a:pt x="240" y="146"/>
                  </a:lnTo>
                  <a:lnTo>
                    <a:pt x="249" y="145"/>
                  </a:lnTo>
                  <a:lnTo>
                    <a:pt x="257" y="140"/>
                  </a:lnTo>
                  <a:lnTo>
                    <a:pt x="266" y="137"/>
                  </a:lnTo>
                  <a:lnTo>
                    <a:pt x="275" y="134"/>
                  </a:lnTo>
                  <a:lnTo>
                    <a:pt x="296" y="128"/>
                  </a:lnTo>
                  <a:lnTo>
                    <a:pt x="317" y="121"/>
                  </a:lnTo>
                  <a:lnTo>
                    <a:pt x="340" y="112"/>
                  </a:lnTo>
                  <a:lnTo>
                    <a:pt x="361" y="104"/>
                  </a:lnTo>
                  <a:lnTo>
                    <a:pt x="383" y="98"/>
                  </a:lnTo>
                  <a:lnTo>
                    <a:pt x="394" y="97"/>
                  </a:lnTo>
                  <a:lnTo>
                    <a:pt x="405" y="95"/>
                  </a:lnTo>
                  <a:lnTo>
                    <a:pt x="417" y="95"/>
                  </a:lnTo>
                  <a:lnTo>
                    <a:pt x="427" y="95"/>
                  </a:lnTo>
                  <a:lnTo>
                    <a:pt x="438" y="97"/>
                  </a:lnTo>
                  <a:lnTo>
                    <a:pt x="450" y="98"/>
                  </a:lnTo>
                  <a:lnTo>
                    <a:pt x="450" y="113"/>
                  </a:lnTo>
                  <a:lnTo>
                    <a:pt x="448" y="127"/>
                  </a:lnTo>
                  <a:lnTo>
                    <a:pt x="445" y="140"/>
                  </a:lnTo>
                  <a:lnTo>
                    <a:pt x="442" y="154"/>
                  </a:lnTo>
                  <a:lnTo>
                    <a:pt x="438" y="168"/>
                  </a:lnTo>
                  <a:lnTo>
                    <a:pt x="433" y="181"/>
                  </a:lnTo>
                  <a:lnTo>
                    <a:pt x="421" y="207"/>
                  </a:lnTo>
                  <a:lnTo>
                    <a:pt x="408" y="231"/>
                  </a:lnTo>
                  <a:lnTo>
                    <a:pt x="394" y="256"/>
                  </a:lnTo>
                  <a:lnTo>
                    <a:pt x="379" y="281"/>
                  </a:lnTo>
                  <a:lnTo>
                    <a:pt x="367" y="306"/>
                  </a:lnTo>
                  <a:lnTo>
                    <a:pt x="356" y="326"/>
                  </a:lnTo>
                  <a:lnTo>
                    <a:pt x="346" y="344"/>
                  </a:lnTo>
                  <a:lnTo>
                    <a:pt x="334" y="363"/>
                  </a:lnTo>
                  <a:lnTo>
                    <a:pt x="322" y="381"/>
                  </a:lnTo>
                  <a:lnTo>
                    <a:pt x="308" y="398"/>
                  </a:lnTo>
                  <a:lnTo>
                    <a:pt x="294" y="416"/>
                  </a:lnTo>
                  <a:lnTo>
                    <a:pt x="266" y="449"/>
                  </a:lnTo>
                  <a:lnTo>
                    <a:pt x="235" y="482"/>
                  </a:lnTo>
                  <a:lnTo>
                    <a:pt x="205" y="517"/>
                  </a:lnTo>
                  <a:lnTo>
                    <a:pt x="190" y="534"/>
                  </a:lnTo>
                  <a:lnTo>
                    <a:pt x="175" y="552"/>
                  </a:lnTo>
                  <a:lnTo>
                    <a:pt x="160" y="570"/>
                  </a:lnTo>
                  <a:lnTo>
                    <a:pt x="146" y="588"/>
                  </a:lnTo>
                  <a:lnTo>
                    <a:pt x="134" y="607"/>
                  </a:lnTo>
                  <a:lnTo>
                    <a:pt x="122" y="627"/>
                  </a:lnTo>
                  <a:lnTo>
                    <a:pt x="110" y="648"/>
                  </a:lnTo>
                  <a:lnTo>
                    <a:pt x="100" y="668"/>
                  </a:lnTo>
                  <a:lnTo>
                    <a:pt x="89" y="689"/>
                  </a:lnTo>
                  <a:lnTo>
                    <a:pt x="79" y="710"/>
                  </a:lnTo>
                  <a:lnTo>
                    <a:pt x="62" y="752"/>
                  </a:lnTo>
                  <a:lnTo>
                    <a:pt x="47" y="794"/>
                  </a:lnTo>
                  <a:lnTo>
                    <a:pt x="33" y="833"/>
                  </a:lnTo>
                  <a:lnTo>
                    <a:pt x="23" y="871"/>
                  </a:lnTo>
                  <a:lnTo>
                    <a:pt x="15" y="904"/>
                  </a:lnTo>
                  <a:lnTo>
                    <a:pt x="11" y="927"/>
                  </a:lnTo>
                  <a:lnTo>
                    <a:pt x="8" y="942"/>
                  </a:lnTo>
                  <a:lnTo>
                    <a:pt x="6" y="957"/>
                  </a:lnTo>
                  <a:lnTo>
                    <a:pt x="3" y="992"/>
                  </a:lnTo>
                  <a:lnTo>
                    <a:pt x="0" y="1026"/>
                  </a:lnTo>
                  <a:lnTo>
                    <a:pt x="0" y="1059"/>
                  </a:lnTo>
                  <a:lnTo>
                    <a:pt x="0" y="1074"/>
                  </a:lnTo>
                  <a:lnTo>
                    <a:pt x="0" y="1086"/>
                  </a:lnTo>
                  <a:lnTo>
                    <a:pt x="2" y="1097"/>
                  </a:lnTo>
                  <a:lnTo>
                    <a:pt x="5" y="1103"/>
                  </a:lnTo>
                  <a:lnTo>
                    <a:pt x="8" y="1108"/>
                  </a:lnTo>
                  <a:lnTo>
                    <a:pt x="9" y="1109"/>
                  </a:lnTo>
                  <a:lnTo>
                    <a:pt x="11" y="1109"/>
                  </a:lnTo>
                  <a:lnTo>
                    <a:pt x="12" y="1108"/>
                  </a:lnTo>
                  <a:lnTo>
                    <a:pt x="15" y="1105"/>
                  </a:lnTo>
                  <a:lnTo>
                    <a:pt x="17" y="1094"/>
                  </a:lnTo>
                  <a:lnTo>
                    <a:pt x="18" y="1080"/>
                  </a:lnTo>
                  <a:lnTo>
                    <a:pt x="18" y="1067"/>
                  </a:lnTo>
                  <a:lnTo>
                    <a:pt x="18" y="1038"/>
                  </a:lnTo>
                  <a:lnTo>
                    <a:pt x="18" y="1025"/>
                  </a:lnTo>
                  <a:lnTo>
                    <a:pt x="27" y="970"/>
                  </a:lnTo>
                  <a:lnTo>
                    <a:pt x="32" y="936"/>
                  </a:lnTo>
                  <a:lnTo>
                    <a:pt x="35" y="918"/>
                  </a:lnTo>
                  <a:lnTo>
                    <a:pt x="41" y="900"/>
                  </a:lnTo>
                  <a:lnTo>
                    <a:pt x="47" y="877"/>
                  </a:lnTo>
                  <a:lnTo>
                    <a:pt x="56" y="848"/>
                  </a:lnTo>
                  <a:lnTo>
                    <a:pt x="60" y="835"/>
                  </a:lnTo>
                  <a:lnTo>
                    <a:pt x="68" y="820"/>
                  </a:lnTo>
                  <a:lnTo>
                    <a:pt x="74" y="803"/>
                  </a:lnTo>
                  <a:lnTo>
                    <a:pt x="76" y="796"/>
                  </a:lnTo>
                  <a:lnTo>
                    <a:pt x="79" y="788"/>
                  </a:lnTo>
                  <a:lnTo>
                    <a:pt x="85" y="761"/>
                  </a:lnTo>
                  <a:lnTo>
                    <a:pt x="88" y="749"/>
                  </a:lnTo>
                  <a:lnTo>
                    <a:pt x="92" y="735"/>
                  </a:lnTo>
                  <a:lnTo>
                    <a:pt x="101" y="711"/>
                  </a:lnTo>
                  <a:lnTo>
                    <a:pt x="112" y="689"/>
                  </a:lnTo>
                  <a:lnTo>
                    <a:pt x="125" y="666"/>
                  </a:lnTo>
                  <a:lnTo>
                    <a:pt x="131" y="654"/>
                  </a:lnTo>
                  <a:lnTo>
                    <a:pt x="139" y="644"/>
                  </a:lnTo>
                  <a:lnTo>
                    <a:pt x="152" y="622"/>
                  </a:lnTo>
                  <a:lnTo>
                    <a:pt x="169" y="603"/>
                  </a:lnTo>
                  <a:lnTo>
                    <a:pt x="186" y="583"/>
                  </a:lnTo>
                  <a:lnTo>
                    <a:pt x="202" y="564"/>
                  </a:lnTo>
                  <a:lnTo>
                    <a:pt x="220" y="546"/>
                  </a:lnTo>
                  <a:lnTo>
                    <a:pt x="239" y="528"/>
                  </a:lnTo>
                  <a:lnTo>
                    <a:pt x="276" y="491"/>
                  </a:lnTo>
                  <a:lnTo>
                    <a:pt x="314" y="457"/>
                  </a:lnTo>
                  <a:lnTo>
                    <a:pt x="334" y="437"/>
                  </a:lnTo>
                  <a:lnTo>
                    <a:pt x="353" y="418"/>
                  </a:lnTo>
                  <a:lnTo>
                    <a:pt x="371" y="398"/>
                  </a:lnTo>
                  <a:lnTo>
                    <a:pt x="389" y="377"/>
                  </a:lnTo>
                  <a:lnTo>
                    <a:pt x="408" y="356"/>
                  </a:lnTo>
                  <a:lnTo>
                    <a:pt x="424" y="333"/>
                  </a:lnTo>
                  <a:lnTo>
                    <a:pt x="439" y="311"/>
                  </a:lnTo>
                  <a:lnTo>
                    <a:pt x="454" y="288"/>
                  </a:lnTo>
                  <a:lnTo>
                    <a:pt x="469" y="265"/>
                  </a:lnTo>
                  <a:lnTo>
                    <a:pt x="481" y="241"/>
                  </a:lnTo>
                  <a:lnTo>
                    <a:pt x="495" y="217"/>
                  </a:lnTo>
                  <a:lnTo>
                    <a:pt x="507" y="193"/>
                  </a:lnTo>
                  <a:lnTo>
                    <a:pt x="518" y="168"/>
                  </a:lnTo>
                  <a:lnTo>
                    <a:pt x="527" y="142"/>
                  </a:lnTo>
                  <a:lnTo>
                    <a:pt x="536" y="116"/>
                  </a:lnTo>
                  <a:lnTo>
                    <a:pt x="540" y="103"/>
                  </a:lnTo>
                  <a:lnTo>
                    <a:pt x="545" y="91"/>
                  </a:lnTo>
                  <a:lnTo>
                    <a:pt x="560" y="88"/>
                  </a:lnTo>
                  <a:lnTo>
                    <a:pt x="575" y="86"/>
                  </a:lnTo>
                  <a:lnTo>
                    <a:pt x="589" y="88"/>
                  </a:lnTo>
                  <a:lnTo>
                    <a:pt x="596" y="89"/>
                  </a:lnTo>
                  <a:lnTo>
                    <a:pt x="604" y="89"/>
                  </a:lnTo>
                  <a:lnTo>
                    <a:pt x="617" y="94"/>
                  </a:lnTo>
                  <a:lnTo>
                    <a:pt x="632" y="97"/>
                  </a:lnTo>
                  <a:lnTo>
                    <a:pt x="646" y="103"/>
                  </a:lnTo>
                  <a:lnTo>
                    <a:pt x="660" y="107"/>
                  </a:lnTo>
                  <a:lnTo>
                    <a:pt x="687" y="119"/>
                  </a:lnTo>
                  <a:lnTo>
                    <a:pt x="715" y="131"/>
                  </a:lnTo>
                  <a:lnTo>
                    <a:pt x="744" y="142"/>
                  </a:lnTo>
                  <a:lnTo>
                    <a:pt x="758" y="146"/>
                  </a:lnTo>
                  <a:lnTo>
                    <a:pt x="773" y="150"/>
                  </a:lnTo>
                  <a:lnTo>
                    <a:pt x="794" y="153"/>
                  </a:lnTo>
                  <a:lnTo>
                    <a:pt x="815" y="159"/>
                  </a:lnTo>
                  <a:lnTo>
                    <a:pt x="836" y="163"/>
                  </a:lnTo>
                  <a:lnTo>
                    <a:pt x="856" y="169"/>
                  </a:lnTo>
                  <a:lnTo>
                    <a:pt x="897" y="183"/>
                  </a:lnTo>
                  <a:lnTo>
                    <a:pt x="936" y="196"/>
                  </a:lnTo>
                  <a:lnTo>
                    <a:pt x="975" y="210"/>
                  </a:lnTo>
                  <a:lnTo>
                    <a:pt x="1016" y="223"/>
                  </a:lnTo>
                  <a:lnTo>
                    <a:pt x="1057" y="234"/>
                  </a:lnTo>
                  <a:lnTo>
                    <a:pt x="1076" y="238"/>
                  </a:lnTo>
                  <a:lnTo>
                    <a:pt x="1099" y="243"/>
                  </a:lnTo>
                  <a:lnTo>
                    <a:pt x="1108" y="244"/>
                  </a:lnTo>
                  <a:lnTo>
                    <a:pt x="1118" y="247"/>
                  </a:lnTo>
                  <a:lnTo>
                    <a:pt x="1129" y="250"/>
                  </a:lnTo>
                  <a:lnTo>
                    <a:pt x="1138" y="253"/>
                  </a:lnTo>
                  <a:lnTo>
                    <a:pt x="1158" y="262"/>
                  </a:lnTo>
                  <a:lnTo>
                    <a:pt x="1174" y="272"/>
                  </a:lnTo>
                  <a:lnTo>
                    <a:pt x="1183" y="278"/>
                  </a:lnTo>
                  <a:lnTo>
                    <a:pt x="1191" y="284"/>
                  </a:lnTo>
                  <a:lnTo>
                    <a:pt x="1206" y="296"/>
                  </a:lnTo>
                  <a:lnTo>
                    <a:pt x="1220" y="309"/>
                  </a:lnTo>
                  <a:lnTo>
                    <a:pt x="1232" y="324"/>
                  </a:lnTo>
                  <a:lnTo>
                    <a:pt x="1236" y="333"/>
                  </a:lnTo>
                  <a:lnTo>
                    <a:pt x="1242" y="341"/>
                  </a:lnTo>
                  <a:lnTo>
                    <a:pt x="1250" y="359"/>
                  </a:lnTo>
                  <a:lnTo>
                    <a:pt x="1257" y="377"/>
                  </a:lnTo>
                  <a:lnTo>
                    <a:pt x="1262" y="395"/>
                  </a:lnTo>
                  <a:lnTo>
                    <a:pt x="1263" y="406"/>
                  </a:lnTo>
                  <a:lnTo>
                    <a:pt x="1265" y="415"/>
                  </a:lnTo>
                  <a:lnTo>
                    <a:pt x="1265" y="425"/>
                  </a:lnTo>
                  <a:lnTo>
                    <a:pt x="1265" y="434"/>
                  </a:lnTo>
                  <a:lnTo>
                    <a:pt x="1265" y="445"/>
                  </a:lnTo>
                  <a:lnTo>
                    <a:pt x="1263" y="455"/>
                  </a:lnTo>
                  <a:lnTo>
                    <a:pt x="1262" y="466"/>
                  </a:lnTo>
                  <a:lnTo>
                    <a:pt x="1260" y="476"/>
                  </a:lnTo>
                  <a:lnTo>
                    <a:pt x="1253" y="505"/>
                  </a:lnTo>
                  <a:lnTo>
                    <a:pt x="1244" y="531"/>
                  </a:lnTo>
                  <a:lnTo>
                    <a:pt x="1236" y="555"/>
                  </a:lnTo>
                  <a:lnTo>
                    <a:pt x="1227" y="577"/>
                  </a:lnTo>
                  <a:lnTo>
                    <a:pt x="1217" y="598"/>
                  </a:lnTo>
                  <a:lnTo>
                    <a:pt x="1206" y="618"/>
                  </a:lnTo>
                  <a:lnTo>
                    <a:pt x="1194" y="636"/>
                  </a:lnTo>
                  <a:lnTo>
                    <a:pt x="1182" y="656"/>
                  </a:lnTo>
                  <a:lnTo>
                    <a:pt x="1168" y="672"/>
                  </a:lnTo>
                  <a:lnTo>
                    <a:pt x="1155" y="690"/>
                  </a:lnTo>
                  <a:lnTo>
                    <a:pt x="1123" y="726"/>
                  </a:lnTo>
                  <a:lnTo>
                    <a:pt x="1046" y="811"/>
                  </a:lnTo>
                  <a:lnTo>
                    <a:pt x="1037" y="824"/>
                  </a:lnTo>
                  <a:lnTo>
                    <a:pt x="1023" y="845"/>
                  </a:lnTo>
                  <a:lnTo>
                    <a:pt x="999" y="883"/>
                  </a:lnTo>
                  <a:lnTo>
                    <a:pt x="974" y="922"/>
                  </a:lnTo>
                  <a:lnTo>
                    <a:pt x="960" y="942"/>
                  </a:lnTo>
                  <a:lnTo>
                    <a:pt x="946" y="961"/>
                  </a:lnTo>
                  <a:lnTo>
                    <a:pt x="931" y="979"/>
                  </a:lnTo>
                  <a:lnTo>
                    <a:pt x="915" y="999"/>
                  </a:lnTo>
                  <a:lnTo>
                    <a:pt x="898" y="1017"/>
                  </a:lnTo>
                  <a:lnTo>
                    <a:pt x="881" y="1035"/>
                  </a:lnTo>
                  <a:lnTo>
                    <a:pt x="863" y="1052"/>
                  </a:lnTo>
                  <a:lnTo>
                    <a:pt x="844" y="1067"/>
                  </a:lnTo>
                  <a:lnTo>
                    <a:pt x="835" y="1074"/>
                  </a:lnTo>
                  <a:lnTo>
                    <a:pt x="824" y="1082"/>
                  </a:lnTo>
                  <a:lnTo>
                    <a:pt x="804" y="1095"/>
                  </a:lnTo>
                  <a:lnTo>
                    <a:pt x="782" y="1108"/>
                  </a:lnTo>
                  <a:lnTo>
                    <a:pt x="761" y="1118"/>
                  </a:lnTo>
                  <a:lnTo>
                    <a:pt x="738" y="1127"/>
                  </a:lnTo>
                  <a:lnTo>
                    <a:pt x="714" y="1135"/>
                  </a:lnTo>
                  <a:lnTo>
                    <a:pt x="700" y="1138"/>
                  </a:lnTo>
                  <a:lnTo>
                    <a:pt x="688" y="1142"/>
                  </a:lnTo>
                  <a:lnTo>
                    <a:pt x="675" y="1148"/>
                  </a:lnTo>
                  <a:lnTo>
                    <a:pt x="663" y="1154"/>
                  </a:lnTo>
                  <a:lnTo>
                    <a:pt x="651" y="1162"/>
                  </a:lnTo>
                  <a:lnTo>
                    <a:pt x="640" y="1171"/>
                  </a:lnTo>
                  <a:lnTo>
                    <a:pt x="629" y="1180"/>
                  </a:lnTo>
                  <a:lnTo>
                    <a:pt x="619" y="1190"/>
                  </a:lnTo>
                  <a:lnTo>
                    <a:pt x="614" y="1196"/>
                  </a:lnTo>
                  <a:lnTo>
                    <a:pt x="610" y="1202"/>
                  </a:lnTo>
                  <a:lnTo>
                    <a:pt x="604" y="1216"/>
                  </a:lnTo>
                  <a:lnTo>
                    <a:pt x="599" y="1230"/>
                  </a:lnTo>
                  <a:lnTo>
                    <a:pt x="595" y="1243"/>
                  </a:lnTo>
                  <a:lnTo>
                    <a:pt x="590" y="1257"/>
                  </a:lnTo>
                  <a:lnTo>
                    <a:pt x="586" y="1270"/>
                  </a:lnTo>
                  <a:lnTo>
                    <a:pt x="581" y="1284"/>
                  </a:lnTo>
                  <a:lnTo>
                    <a:pt x="578" y="1290"/>
                  </a:lnTo>
                  <a:lnTo>
                    <a:pt x="574" y="1296"/>
                  </a:lnTo>
                  <a:lnTo>
                    <a:pt x="581" y="1281"/>
                  </a:lnTo>
                  <a:lnTo>
                    <a:pt x="587" y="1264"/>
                  </a:lnTo>
                  <a:lnTo>
                    <a:pt x="593" y="1246"/>
                  </a:lnTo>
                  <a:lnTo>
                    <a:pt x="599" y="1230"/>
                  </a:lnTo>
                  <a:lnTo>
                    <a:pt x="607" y="1214"/>
                  </a:lnTo>
                  <a:lnTo>
                    <a:pt x="611" y="1207"/>
                  </a:lnTo>
                  <a:lnTo>
                    <a:pt x="616" y="1199"/>
                  </a:lnTo>
                  <a:lnTo>
                    <a:pt x="622" y="1193"/>
                  </a:lnTo>
                  <a:lnTo>
                    <a:pt x="629" y="1187"/>
                  </a:lnTo>
                  <a:lnTo>
                    <a:pt x="637" y="1183"/>
                  </a:lnTo>
                  <a:lnTo>
                    <a:pt x="646" y="1178"/>
                  </a:lnTo>
                  <a:lnTo>
                    <a:pt x="654" y="1175"/>
                  </a:lnTo>
                  <a:lnTo>
                    <a:pt x="663" y="1171"/>
                  </a:lnTo>
                  <a:lnTo>
                    <a:pt x="678" y="1162"/>
                  </a:lnTo>
                  <a:lnTo>
                    <a:pt x="694" y="1153"/>
                  </a:lnTo>
                  <a:lnTo>
                    <a:pt x="711" y="1145"/>
                  </a:lnTo>
                  <a:lnTo>
                    <a:pt x="759" y="1132"/>
                  </a:lnTo>
                  <a:lnTo>
                    <a:pt x="786" y="1123"/>
                  </a:lnTo>
                  <a:lnTo>
                    <a:pt x="806" y="1115"/>
                  </a:lnTo>
                  <a:lnTo>
                    <a:pt x="844" y="1095"/>
                  </a:lnTo>
                  <a:lnTo>
                    <a:pt x="860" y="1085"/>
                  </a:lnTo>
                  <a:lnTo>
                    <a:pt x="875" y="1076"/>
                  </a:lnTo>
                  <a:lnTo>
                    <a:pt x="889" y="1068"/>
                  </a:lnTo>
                  <a:lnTo>
                    <a:pt x="903" y="1059"/>
                  </a:lnTo>
                  <a:lnTo>
                    <a:pt x="915" y="1050"/>
                  </a:lnTo>
                  <a:lnTo>
                    <a:pt x="925" y="1043"/>
                  </a:lnTo>
                  <a:lnTo>
                    <a:pt x="936" y="1034"/>
                  </a:lnTo>
                  <a:lnTo>
                    <a:pt x="945" y="1023"/>
                  </a:lnTo>
                  <a:lnTo>
                    <a:pt x="954" y="1014"/>
                  </a:lnTo>
                  <a:lnTo>
                    <a:pt x="963" y="1002"/>
                  </a:lnTo>
                  <a:lnTo>
                    <a:pt x="972" y="990"/>
                  </a:lnTo>
                  <a:lnTo>
                    <a:pt x="981" y="978"/>
                  </a:lnTo>
                  <a:lnTo>
                    <a:pt x="1001" y="948"/>
                  </a:lnTo>
                  <a:lnTo>
                    <a:pt x="999" y="964"/>
                  </a:lnTo>
                  <a:lnTo>
                    <a:pt x="998" y="983"/>
                  </a:lnTo>
                  <a:lnTo>
                    <a:pt x="998" y="1001"/>
                  </a:lnTo>
                  <a:lnTo>
                    <a:pt x="998" y="1019"/>
                  </a:lnTo>
                  <a:lnTo>
                    <a:pt x="998" y="1037"/>
                  </a:lnTo>
                  <a:lnTo>
                    <a:pt x="1001" y="1055"/>
                  </a:lnTo>
                  <a:lnTo>
                    <a:pt x="1002" y="1074"/>
                  </a:lnTo>
                  <a:lnTo>
                    <a:pt x="1005" y="1092"/>
                  </a:lnTo>
                  <a:lnTo>
                    <a:pt x="1010" y="1111"/>
                  </a:lnTo>
                  <a:lnTo>
                    <a:pt x="1016" y="1129"/>
                  </a:lnTo>
                  <a:lnTo>
                    <a:pt x="1020" y="1147"/>
                  </a:lnTo>
                  <a:lnTo>
                    <a:pt x="1023" y="1156"/>
                  </a:lnTo>
                  <a:lnTo>
                    <a:pt x="1028" y="1163"/>
                  </a:lnTo>
                  <a:lnTo>
                    <a:pt x="1035" y="1181"/>
                  </a:lnTo>
                  <a:lnTo>
                    <a:pt x="1043" y="1198"/>
                  </a:lnTo>
                  <a:lnTo>
                    <a:pt x="1052" y="1213"/>
                  </a:lnTo>
                  <a:lnTo>
                    <a:pt x="1063" y="1230"/>
                  </a:lnTo>
                  <a:lnTo>
                    <a:pt x="1067" y="1233"/>
                  </a:lnTo>
                  <a:lnTo>
                    <a:pt x="1070" y="1234"/>
                  </a:lnTo>
                  <a:lnTo>
                    <a:pt x="1073" y="1233"/>
                  </a:lnTo>
                  <a:lnTo>
                    <a:pt x="1075" y="1231"/>
                  </a:lnTo>
                  <a:lnTo>
                    <a:pt x="1078" y="1228"/>
                  </a:lnTo>
                  <a:lnTo>
                    <a:pt x="1079" y="1224"/>
                  </a:lnTo>
                  <a:lnTo>
                    <a:pt x="1081" y="1217"/>
                  </a:lnTo>
                  <a:lnTo>
                    <a:pt x="1079" y="1213"/>
                  </a:lnTo>
                  <a:lnTo>
                    <a:pt x="1078" y="1207"/>
                  </a:lnTo>
                  <a:lnTo>
                    <a:pt x="1073" y="1196"/>
                  </a:lnTo>
                  <a:lnTo>
                    <a:pt x="1067" y="1187"/>
                  </a:lnTo>
                  <a:lnTo>
                    <a:pt x="1063" y="1180"/>
                  </a:lnTo>
                  <a:lnTo>
                    <a:pt x="1055" y="1162"/>
                  </a:lnTo>
                  <a:lnTo>
                    <a:pt x="1049" y="1144"/>
                  </a:lnTo>
                  <a:lnTo>
                    <a:pt x="1043" y="1126"/>
                  </a:lnTo>
                  <a:lnTo>
                    <a:pt x="1038" y="1106"/>
                  </a:lnTo>
                  <a:lnTo>
                    <a:pt x="1035" y="1086"/>
                  </a:lnTo>
                  <a:lnTo>
                    <a:pt x="1032" y="1067"/>
                  </a:lnTo>
                  <a:lnTo>
                    <a:pt x="1029" y="1047"/>
                  </a:lnTo>
                  <a:lnTo>
                    <a:pt x="1029" y="1028"/>
                  </a:lnTo>
                  <a:lnTo>
                    <a:pt x="1029" y="1008"/>
                  </a:lnTo>
                  <a:lnTo>
                    <a:pt x="1031" y="987"/>
                  </a:lnTo>
                  <a:lnTo>
                    <a:pt x="1034" y="967"/>
                  </a:lnTo>
                  <a:lnTo>
                    <a:pt x="1037" y="949"/>
                  </a:lnTo>
                  <a:lnTo>
                    <a:pt x="1043" y="930"/>
                  </a:lnTo>
                  <a:lnTo>
                    <a:pt x="1046" y="921"/>
                  </a:lnTo>
                  <a:lnTo>
                    <a:pt x="1049" y="912"/>
                  </a:lnTo>
                  <a:lnTo>
                    <a:pt x="1058" y="894"/>
                  </a:lnTo>
                  <a:lnTo>
                    <a:pt x="1067" y="877"/>
                  </a:lnTo>
                  <a:lnTo>
                    <a:pt x="1085" y="850"/>
                  </a:lnTo>
                  <a:lnTo>
                    <a:pt x="1103" y="824"/>
                  </a:lnTo>
                  <a:lnTo>
                    <a:pt x="1123" y="800"/>
                  </a:lnTo>
                  <a:lnTo>
                    <a:pt x="1144" y="776"/>
                  </a:lnTo>
                  <a:lnTo>
                    <a:pt x="1188" y="726"/>
                  </a:lnTo>
                  <a:lnTo>
                    <a:pt x="1209" y="702"/>
                  </a:lnTo>
                  <a:lnTo>
                    <a:pt x="1230" y="677"/>
                  </a:lnTo>
                  <a:lnTo>
                    <a:pt x="1250" y="653"/>
                  </a:lnTo>
                  <a:lnTo>
                    <a:pt x="1260" y="639"/>
                  </a:lnTo>
                  <a:lnTo>
                    <a:pt x="1269" y="627"/>
                  </a:lnTo>
                  <a:lnTo>
                    <a:pt x="1287" y="600"/>
                  </a:lnTo>
                  <a:lnTo>
                    <a:pt x="1295" y="586"/>
                  </a:lnTo>
                  <a:lnTo>
                    <a:pt x="1304" y="573"/>
                  </a:lnTo>
                  <a:lnTo>
                    <a:pt x="1312" y="559"/>
                  </a:lnTo>
                  <a:lnTo>
                    <a:pt x="1318" y="546"/>
                  </a:lnTo>
                  <a:lnTo>
                    <a:pt x="1325" y="531"/>
                  </a:lnTo>
                  <a:lnTo>
                    <a:pt x="1330" y="516"/>
                  </a:lnTo>
                  <a:lnTo>
                    <a:pt x="1336" y="500"/>
                  </a:lnTo>
                  <a:lnTo>
                    <a:pt x="1340" y="485"/>
                  </a:lnTo>
                  <a:lnTo>
                    <a:pt x="1345" y="470"/>
                  </a:lnTo>
                  <a:lnTo>
                    <a:pt x="1348" y="454"/>
                  </a:lnTo>
                  <a:lnTo>
                    <a:pt x="1348" y="452"/>
                  </a:lnTo>
                  <a:lnTo>
                    <a:pt x="1349" y="454"/>
                  </a:lnTo>
                  <a:lnTo>
                    <a:pt x="1355" y="455"/>
                  </a:lnTo>
                  <a:lnTo>
                    <a:pt x="1360" y="458"/>
                  </a:lnTo>
                  <a:lnTo>
                    <a:pt x="1364" y="461"/>
                  </a:lnTo>
                  <a:lnTo>
                    <a:pt x="1369" y="466"/>
                  </a:lnTo>
                  <a:lnTo>
                    <a:pt x="1375" y="472"/>
                  </a:lnTo>
                  <a:lnTo>
                    <a:pt x="1386" y="482"/>
                  </a:lnTo>
                  <a:lnTo>
                    <a:pt x="1396" y="494"/>
                  </a:lnTo>
                  <a:lnTo>
                    <a:pt x="1405" y="507"/>
                  </a:lnTo>
                  <a:lnTo>
                    <a:pt x="1425" y="531"/>
                  </a:lnTo>
                  <a:lnTo>
                    <a:pt x="1435" y="541"/>
                  </a:lnTo>
                  <a:lnTo>
                    <a:pt x="1447" y="552"/>
                  </a:lnTo>
                  <a:lnTo>
                    <a:pt x="1466" y="565"/>
                  </a:lnTo>
                  <a:lnTo>
                    <a:pt x="1475" y="571"/>
                  </a:lnTo>
                  <a:lnTo>
                    <a:pt x="1484" y="577"/>
                  </a:lnTo>
                  <a:lnTo>
                    <a:pt x="1503" y="588"/>
                  </a:lnTo>
                  <a:lnTo>
                    <a:pt x="1523" y="598"/>
                  </a:lnTo>
                  <a:lnTo>
                    <a:pt x="1544" y="606"/>
                  </a:lnTo>
                  <a:lnTo>
                    <a:pt x="1564" y="613"/>
                  </a:lnTo>
                  <a:lnTo>
                    <a:pt x="1585" y="621"/>
                  </a:lnTo>
                  <a:lnTo>
                    <a:pt x="1606" y="627"/>
                  </a:lnTo>
                  <a:lnTo>
                    <a:pt x="1650" y="638"/>
                  </a:lnTo>
                  <a:lnTo>
                    <a:pt x="1693" y="647"/>
                  </a:lnTo>
                  <a:lnTo>
                    <a:pt x="1736" y="657"/>
                  </a:lnTo>
                  <a:lnTo>
                    <a:pt x="1757" y="663"/>
                  </a:lnTo>
                  <a:lnTo>
                    <a:pt x="1767" y="668"/>
                  </a:lnTo>
                  <a:lnTo>
                    <a:pt x="1778" y="671"/>
                  </a:lnTo>
                  <a:lnTo>
                    <a:pt x="1784" y="674"/>
                  </a:lnTo>
                  <a:lnTo>
                    <a:pt x="1790" y="677"/>
                  </a:lnTo>
                  <a:lnTo>
                    <a:pt x="1804" y="684"/>
                  </a:lnTo>
                  <a:lnTo>
                    <a:pt x="1810" y="687"/>
                  </a:lnTo>
                  <a:lnTo>
                    <a:pt x="1813" y="687"/>
                  </a:lnTo>
                  <a:lnTo>
                    <a:pt x="1817" y="687"/>
                  </a:lnTo>
                  <a:lnTo>
                    <a:pt x="1820" y="687"/>
                  </a:lnTo>
                  <a:lnTo>
                    <a:pt x="1823" y="686"/>
                  </a:lnTo>
                  <a:lnTo>
                    <a:pt x="1825" y="683"/>
                  </a:lnTo>
                  <a:lnTo>
                    <a:pt x="1828" y="680"/>
                  </a:lnTo>
                  <a:lnTo>
                    <a:pt x="1831" y="675"/>
                  </a:lnTo>
                  <a:lnTo>
                    <a:pt x="1832" y="671"/>
                  </a:lnTo>
                  <a:lnTo>
                    <a:pt x="1834" y="666"/>
                  </a:lnTo>
                  <a:lnTo>
                    <a:pt x="1834" y="662"/>
                  </a:lnTo>
                  <a:lnTo>
                    <a:pt x="1834" y="656"/>
                  </a:lnTo>
                  <a:lnTo>
                    <a:pt x="1832" y="651"/>
                  </a:lnTo>
                  <a:lnTo>
                    <a:pt x="1828" y="648"/>
                  </a:lnTo>
                  <a:lnTo>
                    <a:pt x="1823" y="645"/>
                  </a:lnTo>
                  <a:lnTo>
                    <a:pt x="1801" y="635"/>
                  </a:lnTo>
                  <a:lnTo>
                    <a:pt x="1778" y="627"/>
                  </a:lnTo>
                  <a:lnTo>
                    <a:pt x="1754" y="618"/>
                  </a:lnTo>
                  <a:lnTo>
                    <a:pt x="1730" y="612"/>
                  </a:lnTo>
                  <a:lnTo>
                    <a:pt x="1683" y="598"/>
                  </a:lnTo>
                  <a:lnTo>
                    <a:pt x="1635" y="586"/>
                  </a:lnTo>
                  <a:lnTo>
                    <a:pt x="1610" y="579"/>
                  </a:lnTo>
                  <a:lnTo>
                    <a:pt x="1588" y="571"/>
                  </a:lnTo>
                  <a:lnTo>
                    <a:pt x="1565" y="562"/>
                  </a:lnTo>
                  <a:lnTo>
                    <a:pt x="1543" y="552"/>
                  </a:lnTo>
                  <a:lnTo>
                    <a:pt x="1521" y="540"/>
                  </a:lnTo>
                  <a:lnTo>
                    <a:pt x="1511" y="534"/>
                  </a:lnTo>
                  <a:lnTo>
                    <a:pt x="1502" y="528"/>
                  </a:lnTo>
                  <a:lnTo>
                    <a:pt x="1491" y="520"/>
                  </a:lnTo>
                  <a:lnTo>
                    <a:pt x="1482" y="513"/>
                  </a:lnTo>
                  <a:lnTo>
                    <a:pt x="1472" y="503"/>
                  </a:lnTo>
                  <a:lnTo>
                    <a:pt x="1463" y="494"/>
                  </a:lnTo>
                  <a:lnTo>
                    <a:pt x="1441" y="4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7" name="Freeform 1747"/>
            <p:cNvSpPr>
              <a:spLocks/>
            </p:cNvSpPr>
            <p:nvPr/>
          </p:nvSpPr>
          <p:spPr bwMode="auto">
            <a:xfrm>
              <a:off x="4707" y="1950"/>
              <a:ext cx="25" cy="36"/>
            </a:xfrm>
            <a:custGeom>
              <a:avLst/>
              <a:gdLst>
                <a:gd name="T0" fmla="*/ 44 w 51"/>
                <a:gd name="T1" fmla="*/ 72 h 72"/>
                <a:gd name="T2" fmla="*/ 32 w 51"/>
                <a:gd name="T3" fmla="*/ 60 h 72"/>
                <a:gd name="T4" fmla="*/ 20 w 51"/>
                <a:gd name="T5" fmla="*/ 41 h 72"/>
                <a:gd name="T6" fmla="*/ 0 w 51"/>
                <a:gd name="T7" fmla="*/ 6 h 72"/>
                <a:gd name="T8" fmla="*/ 9 w 51"/>
                <a:gd name="T9" fmla="*/ 0 h 72"/>
                <a:gd name="T10" fmla="*/ 27 w 51"/>
                <a:gd name="T11" fmla="*/ 35 h 72"/>
                <a:gd name="T12" fmla="*/ 39 w 51"/>
                <a:gd name="T13" fmla="*/ 53 h 72"/>
                <a:gd name="T14" fmla="*/ 51 w 51"/>
                <a:gd name="T15" fmla="*/ 65 h 72"/>
                <a:gd name="T16" fmla="*/ 44 w 51"/>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72">
                  <a:moveTo>
                    <a:pt x="44" y="72"/>
                  </a:moveTo>
                  <a:lnTo>
                    <a:pt x="32" y="60"/>
                  </a:lnTo>
                  <a:lnTo>
                    <a:pt x="20" y="41"/>
                  </a:lnTo>
                  <a:lnTo>
                    <a:pt x="0" y="6"/>
                  </a:lnTo>
                  <a:lnTo>
                    <a:pt x="9" y="0"/>
                  </a:lnTo>
                  <a:lnTo>
                    <a:pt x="27" y="35"/>
                  </a:lnTo>
                  <a:lnTo>
                    <a:pt x="39" y="53"/>
                  </a:lnTo>
                  <a:lnTo>
                    <a:pt x="51" y="65"/>
                  </a:lnTo>
                  <a:lnTo>
                    <a:pt x="44"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8" name="Freeform 1748"/>
            <p:cNvSpPr>
              <a:spLocks/>
            </p:cNvSpPr>
            <p:nvPr/>
          </p:nvSpPr>
          <p:spPr bwMode="auto">
            <a:xfrm>
              <a:off x="4624" y="1830"/>
              <a:ext cx="87" cy="123"/>
            </a:xfrm>
            <a:custGeom>
              <a:avLst/>
              <a:gdLst>
                <a:gd name="T0" fmla="*/ 164 w 173"/>
                <a:gd name="T1" fmla="*/ 247 h 247"/>
                <a:gd name="T2" fmla="*/ 144 w 173"/>
                <a:gd name="T3" fmla="*/ 215 h 247"/>
                <a:gd name="T4" fmla="*/ 126 w 173"/>
                <a:gd name="T5" fmla="*/ 181 h 247"/>
                <a:gd name="T6" fmla="*/ 95 w 173"/>
                <a:gd name="T7" fmla="*/ 116 h 247"/>
                <a:gd name="T8" fmla="*/ 77 w 173"/>
                <a:gd name="T9" fmla="*/ 84 h 247"/>
                <a:gd name="T10" fmla="*/ 55 w 173"/>
                <a:gd name="T11" fmla="*/ 56 h 247"/>
                <a:gd name="T12" fmla="*/ 43 w 173"/>
                <a:gd name="T13" fmla="*/ 42 h 247"/>
                <a:gd name="T14" fmla="*/ 30 w 173"/>
                <a:gd name="T15" fmla="*/ 30 h 247"/>
                <a:gd name="T16" fmla="*/ 0 w 173"/>
                <a:gd name="T17" fmla="*/ 8 h 247"/>
                <a:gd name="T18" fmla="*/ 7 w 173"/>
                <a:gd name="T19" fmla="*/ 0 h 247"/>
                <a:gd name="T20" fmla="*/ 37 w 173"/>
                <a:gd name="T21" fmla="*/ 23 h 247"/>
                <a:gd name="T22" fmla="*/ 51 w 173"/>
                <a:gd name="T23" fmla="*/ 35 h 247"/>
                <a:gd name="T24" fmla="*/ 63 w 173"/>
                <a:gd name="T25" fmla="*/ 48 h 247"/>
                <a:gd name="T26" fmla="*/ 84 w 173"/>
                <a:gd name="T27" fmla="*/ 78 h 247"/>
                <a:gd name="T28" fmla="*/ 104 w 173"/>
                <a:gd name="T29" fmla="*/ 110 h 247"/>
                <a:gd name="T30" fmla="*/ 135 w 173"/>
                <a:gd name="T31" fmla="*/ 175 h 247"/>
                <a:gd name="T32" fmla="*/ 154 w 173"/>
                <a:gd name="T33" fmla="*/ 209 h 247"/>
                <a:gd name="T34" fmla="*/ 173 w 173"/>
                <a:gd name="T35" fmla="*/ 241 h 247"/>
                <a:gd name="T36" fmla="*/ 164 w 173"/>
                <a:gd name="T3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47">
                  <a:moveTo>
                    <a:pt x="164" y="247"/>
                  </a:moveTo>
                  <a:lnTo>
                    <a:pt x="144" y="215"/>
                  </a:lnTo>
                  <a:lnTo>
                    <a:pt x="126" y="181"/>
                  </a:lnTo>
                  <a:lnTo>
                    <a:pt x="95" y="116"/>
                  </a:lnTo>
                  <a:lnTo>
                    <a:pt x="77" y="84"/>
                  </a:lnTo>
                  <a:lnTo>
                    <a:pt x="55" y="56"/>
                  </a:lnTo>
                  <a:lnTo>
                    <a:pt x="43" y="42"/>
                  </a:lnTo>
                  <a:lnTo>
                    <a:pt x="30" y="30"/>
                  </a:lnTo>
                  <a:lnTo>
                    <a:pt x="0" y="8"/>
                  </a:lnTo>
                  <a:lnTo>
                    <a:pt x="7" y="0"/>
                  </a:lnTo>
                  <a:lnTo>
                    <a:pt x="37" y="23"/>
                  </a:lnTo>
                  <a:lnTo>
                    <a:pt x="51" y="35"/>
                  </a:lnTo>
                  <a:lnTo>
                    <a:pt x="63" y="48"/>
                  </a:lnTo>
                  <a:lnTo>
                    <a:pt x="84" y="78"/>
                  </a:lnTo>
                  <a:lnTo>
                    <a:pt x="104" y="110"/>
                  </a:lnTo>
                  <a:lnTo>
                    <a:pt x="135" y="175"/>
                  </a:lnTo>
                  <a:lnTo>
                    <a:pt x="154" y="209"/>
                  </a:lnTo>
                  <a:lnTo>
                    <a:pt x="173" y="241"/>
                  </a:lnTo>
                  <a:lnTo>
                    <a:pt x="164" y="2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69" name="Freeform 1749"/>
            <p:cNvSpPr>
              <a:spLocks/>
            </p:cNvSpPr>
            <p:nvPr/>
          </p:nvSpPr>
          <p:spPr bwMode="auto">
            <a:xfrm>
              <a:off x="4707" y="1950"/>
              <a:ext cx="4" cy="3"/>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0" name="Freeform 1750"/>
            <p:cNvSpPr>
              <a:spLocks/>
            </p:cNvSpPr>
            <p:nvPr/>
          </p:nvSpPr>
          <p:spPr bwMode="auto">
            <a:xfrm>
              <a:off x="4536" y="1793"/>
              <a:ext cx="92" cy="40"/>
            </a:xfrm>
            <a:custGeom>
              <a:avLst/>
              <a:gdLst>
                <a:gd name="T0" fmla="*/ 178 w 184"/>
                <a:gd name="T1" fmla="*/ 80 h 80"/>
                <a:gd name="T2" fmla="*/ 134 w 184"/>
                <a:gd name="T3" fmla="*/ 54 h 80"/>
                <a:gd name="T4" fmla="*/ 92 w 184"/>
                <a:gd name="T5" fmla="*/ 36 h 80"/>
                <a:gd name="T6" fmla="*/ 48 w 184"/>
                <a:gd name="T7" fmla="*/ 21 h 80"/>
                <a:gd name="T8" fmla="*/ 0 w 184"/>
                <a:gd name="T9" fmla="*/ 9 h 80"/>
                <a:gd name="T10" fmla="*/ 3 w 184"/>
                <a:gd name="T11" fmla="*/ 0 h 80"/>
                <a:gd name="T12" fmla="*/ 51 w 184"/>
                <a:gd name="T13" fmla="*/ 12 h 80"/>
                <a:gd name="T14" fmla="*/ 97 w 184"/>
                <a:gd name="T15" fmla="*/ 27 h 80"/>
                <a:gd name="T16" fmla="*/ 140 w 184"/>
                <a:gd name="T17" fmla="*/ 45 h 80"/>
                <a:gd name="T18" fmla="*/ 184 w 184"/>
                <a:gd name="T19" fmla="*/ 71 h 80"/>
                <a:gd name="T20" fmla="*/ 178 w 184"/>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80">
                  <a:moveTo>
                    <a:pt x="178" y="80"/>
                  </a:moveTo>
                  <a:lnTo>
                    <a:pt x="134" y="54"/>
                  </a:lnTo>
                  <a:lnTo>
                    <a:pt x="92" y="36"/>
                  </a:lnTo>
                  <a:lnTo>
                    <a:pt x="48" y="21"/>
                  </a:lnTo>
                  <a:lnTo>
                    <a:pt x="0" y="9"/>
                  </a:lnTo>
                  <a:lnTo>
                    <a:pt x="3" y="0"/>
                  </a:lnTo>
                  <a:lnTo>
                    <a:pt x="51" y="12"/>
                  </a:lnTo>
                  <a:lnTo>
                    <a:pt x="97" y="27"/>
                  </a:lnTo>
                  <a:lnTo>
                    <a:pt x="140" y="45"/>
                  </a:lnTo>
                  <a:lnTo>
                    <a:pt x="184" y="71"/>
                  </a:lnTo>
                  <a:lnTo>
                    <a:pt x="178"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1" name="Freeform 1751"/>
            <p:cNvSpPr>
              <a:spLocks/>
            </p:cNvSpPr>
            <p:nvPr/>
          </p:nvSpPr>
          <p:spPr bwMode="auto">
            <a:xfrm>
              <a:off x="4624" y="1829"/>
              <a:ext cx="4" cy="4"/>
            </a:xfrm>
            <a:custGeom>
              <a:avLst/>
              <a:gdLst>
                <a:gd name="T0" fmla="*/ 7 w 7"/>
                <a:gd name="T1" fmla="*/ 1 h 9"/>
                <a:gd name="T2" fmla="*/ 7 w 7"/>
                <a:gd name="T3" fmla="*/ 0 h 9"/>
                <a:gd name="T4" fmla="*/ 1 w 7"/>
                <a:gd name="T5" fmla="*/ 9 h 9"/>
                <a:gd name="T6" fmla="*/ 0 w 7"/>
                <a:gd name="T7" fmla="*/ 9 h 9"/>
                <a:gd name="T8" fmla="*/ 7 w 7"/>
                <a:gd name="T9" fmla="*/ 1 h 9"/>
              </a:gdLst>
              <a:ahLst/>
              <a:cxnLst>
                <a:cxn ang="0">
                  <a:pos x="T0" y="T1"/>
                </a:cxn>
                <a:cxn ang="0">
                  <a:pos x="T2" y="T3"/>
                </a:cxn>
                <a:cxn ang="0">
                  <a:pos x="T4" y="T5"/>
                </a:cxn>
                <a:cxn ang="0">
                  <a:pos x="T6" y="T7"/>
                </a:cxn>
                <a:cxn ang="0">
                  <a:pos x="T8" y="T9"/>
                </a:cxn>
              </a:cxnLst>
              <a:rect l="0" t="0" r="r" b="b"/>
              <a:pathLst>
                <a:path w="7" h="9">
                  <a:moveTo>
                    <a:pt x="7" y="1"/>
                  </a:moveTo>
                  <a:lnTo>
                    <a:pt x="7" y="0"/>
                  </a:lnTo>
                  <a:lnTo>
                    <a:pt x="1" y="9"/>
                  </a:lnTo>
                  <a:lnTo>
                    <a:pt x="0" y="9"/>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2" name="Freeform 1752"/>
            <p:cNvSpPr>
              <a:spLocks/>
            </p:cNvSpPr>
            <p:nvPr/>
          </p:nvSpPr>
          <p:spPr bwMode="auto">
            <a:xfrm>
              <a:off x="4524" y="1790"/>
              <a:ext cx="14" cy="8"/>
            </a:xfrm>
            <a:custGeom>
              <a:avLst/>
              <a:gdLst>
                <a:gd name="T0" fmla="*/ 24 w 27"/>
                <a:gd name="T1" fmla="*/ 15 h 15"/>
                <a:gd name="T2" fmla="*/ 27 w 27"/>
                <a:gd name="T3" fmla="*/ 6 h 15"/>
                <a:gd name="T4" fmla="*/ 3 w 27"/>
                <a:gd name="T5" fmla="*/ 0 h 15"/>
                <a:gd name="T6" fmla="*/ 0 w 27"/>
                <a:gd name="T7" fmla="*/ 9 h 15"/>
                <a:gd name="T8" fmla="*/ 24 w 27"/>
                <a:gd name="T9" fmla="*/ 15 h 15"/>
              </a:gdLst>
              <a:ahLst/>
              <a:cxnLst>
                <a:cxn ang="0">
                  <a:pos x="T0" y="T1"/>
                </a:cxn>
                <a:cxn ang="0">
                  <a:pos x="T2" y="T3"/>
                </a:cxn>
                <a:cxn ang="0">
                  <a:pos x="T4" y="T5"/>
                </a:cxn>
                <a:cxn ang="0">
                  <a:pos x="T6" y="T7"/>
                </a:cxn>
                <a:cxn ang="0">
                  <a:pos x="T8" y="T9"/>
                </a:cxn>
              </a:cxnLst>
              <a:rect l="0" t="0" r="r" b="b"/>
              <a:pathLst>
                <a:path w="27" h="15">
                  <a:moveTo>
                    <a:pt x="24" y="15"/>
                  </a:moveTo>
                  <a:lnTo>
                    <a:pt x="27" y="6"/>
                  </a:lnTo>
                  <a:lnTo>
                    <a:pt x="3" y="0"/>
                  </a:lnTo>
                  <a:lnTo>
                    <a:pt x="0" y="9"/>
                  </a:lnTo>
                  <a:lnTo>
                    <a:pt x="2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3" name="Freeform 1753"/>
            <p:cNvSpPr>
              <a:spLocks/>
            </p:cNvSpPr>
            <p:nvPr/>
          </p:nvSpPr>
          <p:spPr bwMode="auto">
            <a:xfrm>
              <a:off x="4536" y="1793"/>
              <a:ext cx="2" cy="5"/>
            </a:xfrm>
            <a:custGeom>
              <a:avLst/>
              <a:gdLst>
                <a:gd name="T0" fmla="*/ 0 w 3"/>
                <a:gd name="T1" fmla="*/ 9 h 9"/>
                <a:gd name="T2" fmla="*/ 3 w 3"/>
                <a:gd name="T3" fmla="*/ 0 h 9"/>
                <a:gd name="T4" fmla="*/ 0 w 3"/>
                <a:gd name="T5" fmla="*/ 9 h 9"/>
              </a:gdLst>
              <a:ahLst/>
              <a:cxnLst>
                <a:cxn ang="0">
                  <a:pos x="T0" y="T1"/>
                </a:cxn>
                <a:cxn ang="0">
                  <a:pos x="T2" y="T3"/>
                </a:cxn>
                <a:cxn ang="0">
                  <a:pos x="T4" y="T5"/>
                </a:cxn>
              </a:cxnLst>
              <a:rect l="0" t="0" r="r" b="b"/>
              <a:pathLst>
                <a:path w="3" h="9">
                  <a:moveTo>
                    <a:pt x="0" y="9"/>
                  </a:moveTo>
                  <a:lnTo>
                    <a:pt x="3"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4" name="Freeform 1754"/>
            <p:cNvSpPr>
              <a:spLocks/>
            </p:cNvSpPr>
            <p:nvPr/>
          </p:nvSpPr>
          <p:spPr bwMode="auto">
            <a:xfrm>
              <a:off x="4363" y="1769"/>
              <a:ext cx="162" cy="26"/>
            </a:xfrm>
            <a:custGeom>
              <a:avLst/>
              <a:gdLst>
                <a:gd name="T0" fmla="*/ 323 w 323"/>
                <a:gd name="T1" fmla="*/ 51 h 51"/>
                <a:gd name="T2" fmla="*/ 239 w 323"/>
                <a:gd name="T3" fmla="*/ 40 h 51"/>
                <a:gd name="T4" fmla="*/ 163 w 323"/>
                <a:gd name="T5" fmla="*/ 34 h 51"/>
                <a:gd name="T6" fmla="*/ 86 w 323"/>
                <a:gd name="T7" fmla="*/ 25 h 51"/>
                <a:gd name="T8" fmla="*/ 0 w 323"/>
                <a:gd name="T9" fmla="*/ 9 h 51"/>
                <a:gd name="T10" fmla="*/ 3 w 323"/>
                <a:gd name="T11" fmla="*/ 0 h 51"/>
                <a:gd name="T12" fmla="*/ 89 w 323"/>
                <a:gd name="T13" fmla="*/ 16 h 51"/>
                <a:gd name="T14" fmla="*/ 163 w 323"/>
                <a:gd name="T15" fmla="*/ 25 h 51"/>
                <a:gd name="T16" fmla="*/ 239 w 323"/>
                <a:gd name="T17" fmla="*/ 31 h 51"/>
                <a:gd name="T18" fmla="*/ 323 w 323"/>
                <a:gd name="T19" fmla="*/ 42 h 51"/>
                <a:gd name="T20" fmla="*/ 323 w 323"/>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3" h="51">
                  <a:moveTo>
                    <a:pt x="323" y="51"/>
                  </a:moveTo>
                  <a:lnTo>
                    <a:pt x="239" y="40"/>
                  </a:lnTo>
                  <a:lnTo>
                    <a:pt x="163" y="34"/>
                  </a:lnTo>
                  <a:lnTo>
                    <a:pt x="86" y="25"/>
                  </a:lnTo>
                  <a:lnTo>
                    <a:pt x="0" y="9"/>
                  </a:lnTo>
                  <a:lnTo>
                    <a:pt x="3" y="0"/>
                  </a:lnTo>
                  <a:lnTo>
                    <a:pt x="89" y="16"/>
                  </a:lnTo>
                  <a:lnTo>
                    <a:pt x="163" y="25"/>
                  </a:lnTo>
                  <a:lnTo>
                    <a:pt x="239" y="31"/>
                  </a:lnTo>
                  <a:lnTo>
                    <a:pt x="323" y="42"/>
                  </a:lnTo>
                  <a:lnTo>
                    <a:pt x="323"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5" name="Freeform 1755"/>
            <p:cNvSpPr>
              <a:spLocks/>
            </p:cNvSpPr>
            <p:nvPr/>
          </p:nvSpPr>
          <p:spPr bwMode="auto">
            <a:xfrm>
              <a:off x="4524" y="1790"/>
              <a:ext cx="1" cy="5"/>
            </a:xfrm>
            <a:custGeom>
              <a:avLst/>
              <a:gdLst>
                <a:gd name="T0" fmla="*/ 3 w 3"/>
                <a:gd name="T1" fmla="*/ 0 h 9"/>
                <a:gd name="T2" fmla="*/ 1 w 3"/>
                <a:gd name="T3" fmla="*/ 0 h 9"/>
                <a:gd name="T4" fmla="*/ 1 w 3"/>
                <a:gd name="T5" fmla="*/ 9 h 9"/>
                <a:gd name="T6" fmla="*/ 0 w 3"/>
                <a:gd name="T7" fmla="*/ 9 h 9"/>
                <a:gd name="T8" fmla="*/ 3 w 3"/>
                <a:gd name="T9" fmla="*/ 0 h 9"/>
              </a:gdLst>
              <a:ahLst/>
              <a:cxnLst>
                <a:cxn ang="0">
                  <a:pos x="T0" y="T1"/>
                </a:cxn>
                <a:cxn ang="0">
                  <a:pos x="T2" y="T3"/>
                </a:cxn>
                <a:cxn ang="0">
                  <a:pos x="T4" y="T5"/>
                </a:cxn>
                <a:cxn ang="0">
                  <a:pos x="T6" y="T7"/>
                </a:cxn>
                <a:cxn ang="0">
                  <a:pos x="T8" y="T9"/>
                </a:cxn>
              </a:cxnLst>
              <a:rect l="0" t="0" r="r" b="b"/>
              <a:pathLst>
                <a:path w="3" h="9">
                  <a:moveTo>
                    <a:pt x="3" y="0"/>
                  </a:moveTo>
                  <a:lnTo>
                    <a:pt x="1" y="0"/>
                  </a:lnTo>
                  <a:lnTo>
                    <a:pt x="1" y="9"/>
                  </a:lnTo>
                  <a:lnTo>
                    <a:pt x="0"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6" name="Freeform 1756"/>
            <p:cNvSpPr>
              <a:spLocks/>
            </p:cNvSpPr>
            <p:nvPr/>
          </p:nvSpPr>
          <p:spPr bwMode="auto">
            <a:xfrm>
              <a:off x="4333" y="1759"/>
              <a:ext cx="32" cy="15"/>
            </a:xfrm>
            <a:custGeom>
              <a:avLst/>
              <a:gdLst>
                <a:gd name="T0" fmla="*/ 59 w 63"/>
                <a:gd name="T1" fmla="*/ 29 h 29"/>
                <a:gd name="T2" fmla="*/ 0 w 63"/>
                <a:gd name="T3" fmla="*/ 9 h 29"/>
                <a:gd name="T4" fmla="*/ 5 w 63"/>
                <a:gd name="T5" fmla="*/ 0 h 29"/>
                <a:gd name="T6" fmla="*/ 63 w 63"/>
                <a:gd name="T7" fmla="*/ 20 h 29"/>
                <a:gd name="T8" fmla="*/ 59 w 63"/>
                <a:gd name="T9" fmla="*/ 29 h 29"/>
              </a:gdLst>
              <a:ahLst/>
              <a:cxnLst>
                <a:cxn ang="0">
                  <a:pos x="T0" y="T1"/>
                </a:cxn>
                <a:cxn ang="0">
                  <a:pos x="T2" y="T3"/>
                </a:cxn>
                <a:cxn ang="0">
                  <a:pos x="T4" y="T5"/>
                </a:cxn>
                <a:cxn ang="0">
                  <a:pos x="T6" y="T7"/>
                </a:cxn>
                <a:cxn ang="0">
                  <a:pos x="T8" y="T9"/>
                </a:cxn>
              </a:cxnLst>
              <a:rect l="0" t="0" r="r" b="b"/>
              <a:pathLst>
                <a:path w="63" h="29">
                  <a:moveTo>
                    <a:pt x="59" y="29"/>
                  </a:moveTo>
                  <a:lnTo>
                    <a:pt x="0" y="9"/>
                  </a:lnTo>
                  <a:lnTo>
                    <a:pt x="5" y="0"/>
                  </a:lnTo>
                  <a:lnTo>
                    <a:pt x="63" y="20"/>
                  </a:lnTo>
                  <a:lnTo>
                    <a:pt x="5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7" name="Freeform 1757"/>
            <p:cNvSpPr>
              <a:spLocks/>
            </p:cNvSpPr>
            <p:nvPr/>
          </p:nvSpPr>
          <p:spPr bwMode="auto">
            <a:xfrm>
              <a:off x="4322" y="1754"/>
              <a:ext cx="13" cy="10"/>
            </a:xfrm>
            <a:custGeom>
              <a:avLst/>
              <a:gdLst>
                <a:gd name="T0" fmla="*/ 23 w 28"/>
                <a:gd name="T1" fmla="*/ 20 h 20"/>
                <a:gd name="T2" fmla="*/ 0 w 28"/>
                <a:gd name="T3" fmla="*/ 9 h 20"/>
                <a:gd name="T4" fmla="*/ 5 w 28"/>
                <a:gd name="T5" fmla="*/ 0 h 20"/>
                <a:gd name="T6" fmla="*/ 28 w 28"/>
                <a:gd name="T7" fmla="*/ 11 h 20"/>
                <a:gd name="T8" fmla="*/ 23 w 28"/>
                <a:gd name="T9" fmla="*/ 20 h 20"/>
              </a:gdLst>
              <a:ahLst/>
              <a:cxnLst>
                <a:cxn ang="0">
                  <a:pos x="T0" y="T1"/>
                </a:cxn>
                <a:cxn ang="0">
                  <a:pos x="T2" y="T3"/>
                </a:cxn>
                <a:cxn ang="0">
                  <a:pos x="T4" y="T5"/>
                </a:cxn>
                <a:cxn ang="0">
                  <a:pos x="T6" y="T7"/>
                </a:cxn>
                <a:cxn ang="0">
                  <a:pos x="T8" y="T9"/>
                </a:cxn>
              </a:cxnLst>
              <a:rect l="0" t="0" r="r" b="b"/>
              <a:pathLst>
                <a:path w="28" h="20">
                  <a:moveTo>
                    <a:pt x="23" y="20"/>
                  </a:moveTo>
                  <a:lnTo>
                    <a:pt x="0" y="9"/>
                  </a:lnTo>
                  <a:lnTo>
                    <a:pt x="5" y="0"/>
                  </a:lnTo>
                  <a:lnTo>
                    <a:pt x="28" y="11"/>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8" name="Freeform 1758"/>
            <p:cNvSpPr>
              <a:spLocks/>
            </p:cNvSpPr>
            <p:nvPr/>
          </p:nvSpPr>
          <p:spPr bwMode="auto">
            <a:xfrm>
              <a:off x="4333" y="1759"/>
              <a:ext cx="2" cy="5"/>
            </a:xfrm>
            <a:custGeom>
              <a:avLst/>
              <a:gdLst>
                <a:gd name="T0" fmla="*/ 0 w 5"/>
                <a:gd name="T1" fmla="*/ 9 h 9"/>
                <a:gd name="T2" fmla="*/ 5 w 5"/>
                <a:gd name="T3" fmla="*/ 0 h 9"/>
                <a:gd name="T4" fmla="*/ 0 w 5"/>
                <a:gd name="T5" fmla="*/ 9 h 9"/>
              </a:gdLst>
              <a:ahLst/>
              <a:cxnLst>
                <a:cxn ang="0">
                  <a:pos x="T0" y="T1"/>
                </a:cxn>
                <a:cxn ang="0">
                  <a:pos x="T2" y="T3"/>
                </a:cxn>
                <a:cxn ang="0">
                  <a:pos x="T4" y="T5"/>
                </a:cxn>
              </a:cxnLst>
              <a:rect l="0" t="0" r="r" b="b"/>
              <a:pathLst>
                <a:path w="5" h="9">
                  <a:moveTo>
                    <a:pt x="0" y="9"/>
                  </a:moveTo>
                  <a:lnTo>
                    <a:pt x="5"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79" name="Freeform 1759"/>
            <p:cNvSpPr>
              <a:spLocks/>
            </p:cNvSpPr>
            <p:nvPr/>
          </p:nvSpPr>
          <p:spPr bwMode="auto">
            <a:xfrm>
              <a:off x="4261" y="1744"/>
              <a:ext cx="63" cy="15"/>
            </a:xfrm>
            <a:custGeom>
              <a:avLst/>
              <a:gdLst>
                <a:gd name="T0" fmla="*/ 124 w 127"/>
                <a:gd name="T1" fmla="*/ 30 h 30"/>
                <a:gd name="T2" fmla="*/ 64 w 127"/>
                <a:gd name="T3" fmla="*/ 14 h 30"/>
                <a:gd name="T4" fmla="*/ 33 w 127"/>
                <a:gd name="T5" fmla="*/ 9 h 30"/>
                <a:gd name="T6" fmla="*/ 3 w 127"/>
                <a:gd name="T7" fmla="*/ 15 h 30"/>
                <a:gd name="T8" fmla="*/ 0 w 127"/>
                <a:gd name="T9" fmla="*/ 6 h 30"/>
                <a:gd name="T10" fmla="*/ 33 w 127"/>
                <a:gd name="T11" fmla="*/ 0 h 30"/>
                <a:gd name="T12" fmla="*/ 67 w 127"/>
                <a:gd name="T13" fmla="*/ 5 h 30"/>
                <a:gd name="T14" fmla="*/ 127 w 127"/>
                <a:gd name="T15" fmla="*/ 21 h 30"/>
                <a:gd name="T16" fmla="*/ 124 w 127"/>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0">
                  <a:moveTo>
                    <a:pt x="124" y="30"/>
                  </a:moveTo>
                  <a:lnTo>
                    <a:pt x="64" y="14"/>
                  </a:lnTo>
                  <a:lnTo>
                    <a:pt x="33" y="9"/>
                  </a:lnTo>
                  <a:lnTo>
                    <a:pt x="3" y="15"/>
                  </a:lnTo>
                  <a:lnTo>
                    <a:pt x="0" y="6"/>
                  </a:lnTo>
                  <a:lnTo>
                    <a:pt x="33" y="0"/>
                  </a:lnTo>
                  <a:lnTo>
                    <a:pt x="67" y="5"/>
                  </a:lnTo>
                  <a:lnTo>
                    <a:pt x="127" y="21"/>
                  </a:lnTo>
                  <a:lnTo>
                    <a:pt x="124"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0" name="Freeform 1760"/>
            <p:cNvSpPr>
              <a:spLocks/>
            </p:cNvSpPr>
            <p:nvPr/>
          </p:nvSpPr>
          <p:spPr bwMode="auto">
            <a:xfrm>
              <a:off x="4224" y="1747"/>
              <a:ext cx="38" cy="13"/>
            </a:xfrm>
            <a:custGeom>
              <a:avLst/>
              <a:gdLst>
                <a:gd name="T0" fmla="*/ 75 w 75"/>
                <a:gd name="T1" fmla="*/ 9 h 27"/>
                <a:gd name="T2" fmla="*/ 40 w 75"/>
                <a:gd name="T3" fmla="*/ 20 h 27"/>
                <a:gd name="T4" fmla="*/ 4 w 75"/>
                <a:gd name="T5" fmla="*/ 27 h 27"/>
                <a:gd name="T6" fmla="*/ 0 w 75"/>
                <a:gd name="T7" fmla="*/ 18 h 27"/>
                <a:gd name="T8" fmla="*/ 36 w 75"/>
                <a:gd name="T9" fmla="*/ 11 h 27"/>
                <a:gd name="T10" fmla="*/ 71 w 75"/>
                <a:gd name="T11" fmla="*/ 0 h 27"/>
                <a:gd name="T12" fmla="*/ 75 w 75"/>
                <a:gd name="T13" fmla="*/ 9 h 27"/>
              </a:gdLst>
              <a:ahLst/>
              <a:cxnLst>
                <a:cxn ang="0">
                  <a:pos x="T0" y="T1"/>
                </a:cxn>
                <a:cxn ang="0">
                  <a:pos x="T2" y="T3"/>
                </a:cxn>
                <a:cxn ang="0">
                  <a:pos x="T4" y="T5"/>
                </a:cxn>
                <a:cxn ang="0">
                  <a:pos x="T6" y="T7"/>
                </a:cxn>
                <a:cxn ang="0">
                  <a:pos x="T8" y="T9"/>
                </a:cxn>
                <a:cxn ang="0">
                  <a:pos x="T10" y="T11"/>
                </a:cxn>
                <a:cxn ang="0">
                  <a:pos x="T12" y="T13"/>
                </a:cxn>
              </a:cxnLst>
              <a:rect l="0" t="0" r="r" b="b"/>
              <a:pathLst>
                <a:path w="75" h="27">
                  <a:moveTo>
                    <a:pt x="75" y="9"/>
                  </a:moveTo>
                  <a:lnTo>
                    <a:pt x="40" y="20"/>
                  </a:lnTo>
                  <a:lnTo>
                    <a:pt x="4" y="27"/>
                  </a:lnTo>
                  <a:lnTo>
                    <a:pt x="0" y="18"/>
                  </a:lnTo>
                  <a:lnTo>
                    <a:pt x="36" y="11"/>
                  </a:lnTo>
                  <a:lnTo>
                    <a:pt x="71" y="0"/>
                  </a:lnTo>
                  <a:lnTo>
                    <a:pt x="7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1" name="Freeform 1761"/>
            <p:cNvSpPr>
              <a:spLocks/>
            </p:cNvSpPr>
            <p:nvPr/>
          </p:nvSpPr>
          <p:spPr bwMode="auto">
            <a:xfrm>
              <a:off x="4260" y="1747"/>
              <a:ext cx="2" cy="4"/>
            </a:xfrm>
            <a:custGeom>
              <a:avLst/>
              <a:gdLst>
                <a:gd name="T0" fmla="*/ 1 w 4"/>
                <a:gd name="T1" fmla="*/ 0 h 9"/>
                <a:gd name="T2" fmla="*/ 0 w 4"/>
                <a:gd name="T3" fmla="*/ 0 h 9"/>
                <a:gd name="T4" fmla="*/ 4 w 4"/>
                <a:gd name="T5" fmla="*/ 9 h 9"/>
                <a:gd name="T6" fmla="*/ 1 w 4"/>
                <a:gd name="T7" fmla="*/ 0 h 9"/>
              </a:gdLst>
              <a:ahLst/>
              <a:cxnLst>
                <a:cxn ang="0">
                  <a:pos x="T0" y="T1"/>
                </a:cxn>
                <a:cxn ang="0">
                  <a:pos x="T2" y="T3"/>
                </a:cxn>
                <a:cxn ang="0">
                  <a:pos x="T4" y="T5"/>
                </a:cxn>
                <a:cxn ang="0">
                  <a:pos x="T6" y="T7"/>
                </a:cxn>
              </a:cxnLst>
              <a:rect l="0" t="0" r="r" b="b"/>
              <a:pathLst>
                <a:path w="4" h="9">
                  <a:moveTo>
                    <a:pt x="1" y="0"/>
                  </a:moveTo>
                  <a:lnTo>
                    <a:pt x="0" y="0"/>
                  </a:lnTo>
                  <a:lnTo>
                    <a:pt x="4" y="9"/>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2" name="Freeform 1762"/>
            <p:cNvSpPr>
              <a:spLocks/>
            </p:cNvSpPr>
            <p:nvPr/>
          </p:nvSpPr>
          <p:spPr bwMode="auto">
            <a:xfrm>
              <a:off x="4109" y="1756"/>
              <a:ext cx="117" cy="55"/>
            </a:xfrm>
            <a:custGeom>
              <a:avLst/>
              <a:gdLst>
                <a:gd name="T0" fmla="*/ 234 w 234"/>
                <a:gd name="T1" fmla="*/ 9 h 110"/>
                <a:gd name="T2" fmla="*/ 167 w 234"/>
                <a:gd name="T3" fmla="*/ 14 h 110"/>
                <a:gd name="T4" fmla="*/ 131 w 234"/>
                <a:gd name="T5" fmla="*/ 19 h 110"/>
                <a:gd name="T6" fmla="*/ 96 w 234"/>
                <a:gd name="T7" fmla="*/ 26 h 110"/>
                <a:gd name="T8" fmla="*/ 65 w 234"/>
                <a:gd name="T9" fmla="*/ 40 h 110"/>
                <a:gd name="T10" fmla="*/ 51 w 234"/>
                <a:gd name="T11" fmla="*/ 47 h 110"/>
                <a:gd name="T12" fmla="*/ 39 w 234"/>
                <a:gd name="T13" fmla="*/ 58 h 110"/>
                <a:gd name="T14" fmla="*/ 30 w 234"/>
                <a:gd name="T15" fmla="*/ 67 h 110"/>
                <a:gd name="T16" fmla="*/ 21 w 234"/>
                <a:gd name="T17" fmla="*/ 80 h 110"/>
                <a:gd name="T18" fmla="*/ 13 w 234"/>
                <a:gd name="T19" fmla="*/ 92 h 110"/>
                <a:gd name="T20" fmla="*/ 10 w 234"/>
                <a:gd name="T21" fmla="*/ 110 h 110"/>
                <a:gd name="T22" fmla="*/ 0 w 234"/>
                <a:gd name="T23" fmla="*/ 109 h 110"/>
                <a:gd name="T24" fmla="*/ 3 w 234"/>
                <a:gd name="T25" fmla="*/ 91 h 110"/>
                <a:gd name="T26" fmla="*/ 12 w 234"/>
                <a:gd name="T27" fmla="*/ 74 h 110"/>
                <a:gd name="T28" fmla="*/ 21 w 234"/>
                <a:gd name="T29" fmla="*/ 61 h 110"/>
                <a:gd name="T30" fmla="*/ 31 w 234"/>
                <a:gd name="T31" fmla="*/ 50 h 110"/>
                <a:gd name="T32" fmla="*/ 44 w 234"/>
                <a:gd name="T33" fmla="*/ 40 h 110"/>
                <a:gd name="T34" fmla="*/ 59 w 234"/>
                <a:gd name="T35" fmla="*/ 31 h 110"/>
                <a:gd name="T36" fmla="*/ 92 w 234"/>
                <a:gd name="T37" fmla="*/ 17 h 110"/>
                <a:gd name="T38" fmla="*/ 128 w 234"/>
                <a:gd name="T39" fmla="*/ 9 h 110"/>
                <a:gd name="T40" fmla="*/ 164 w 234"/>
                <a:gd name="T41" fmla="*/ 5 h 110"/>
                <a:gd name="T42" fmla="*/ 234 w 234"/>
                <a:gd name="T43" fmla="*/ 0 h 110"/>
                <a:gd name="T44" fmla="*/ 234 w 234"/>
                <a:gd name="T4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4" h="110">
                  <a:moveTo>
                    <a:pt x="234" y="9"/>
                  </a:moveTo>
                  <a:lnTo>
                    <a:pt x="167" y="14"/>
                  </a:lnTo>
                  <a:lnTo>
                    <a:pt x="131" y="19"/>
                  </a:lnTo>
                  <a:lnTo>
                    <a:pt x="96" y="26"/>
                  </a:lnTo>
                  <a:lnTo>
                    <a:pt x="65" y="40"/>
                  </a:lnTo>
                  <a:lnTo>
                    <a:pt x="51" y="47"/>
                  </a:lnTo>
                  <a:lnTo>
                    <a:pt x="39" y="58"/>
                  </a:lnTo>
                  <a:lnTo>
                    <a:pt x="30" y="67"/>
                  </a:lnTo>
                  <a:lnTo>
                    <a:pt x="21" y="80"/>
                  </a:lnTo>
                  <a:lnTo>
                    <a:pt x="13" y="92"/>
                  </a:lnTo>
                  <a:lnTo>
                    <a:pt x="10" y="110"/>
                  </a:lnTo>
                  <a:lnTo>
                    <a:pt x="0" y="109"/>
                  </a:lnTo>
                  <a:lnTo>
                    <a:pt x="3" y="91"/>
                  </a:lnTo>
                  <a:lnTo>
                    <a:pt x="12" y="74"/>
                  </a:lnTo>
                  <a:lnTo>
                    <a:pt x="21" y="61"/>
                  </a:lnTo>
                  <a:lnTo>
                    <a:pt x="31" y="50"/>
                  </a:lnTo>
                  <a:lnTo>
                    <a:pt x="44" y="40"/>
                  </a:lnTo>
                  <a:lnTo>
                    <a:pt x="59" y="31"/>
                  </a:lnTo>
                  <a:lnTo>
                    <a:pt x="92" y="17"/>
                  </a:lnTo>
                  <a:lnTo>
                    <a:pt x="128" y="9"/>
                  </a:lnTo>
                  <a:lnTo>
                    <a:pt x="164" y="5"/>
                  </a:lnTo>
                  <a:lnTo>
                    <a:pt x="234" y="0"/>
                  </a:lnTo>
                  <a:lnTo>
                    <a:pt x="2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3" name="Freeform 1763"/>
            <p:cNvSpPr>
              <a:spLocks/>
            </p:cNvSpPr>
            <p:nvPr/>
          </p:nvSpPr>
          <p:spPr bwMode="auto">
            <a:xfrm>
              <a:off x="4224" y="1756"/>
              <a:ext cx="3" cy="4"/>
            </a:xfrm>
            <a:custGeom>
              <a:avLst/>
              <a:gdLst>
                <a:gd name="T0" fmla="*/ 4 w 4"/>
                <a:gd name="T1" fmla="*/ 9 h 9"/>
                <a:gd name="T2" fmla="*/ 3 w 4"/>
                <a:gd name="T3" fmla="*/ 9 h 9"/>
                <a:gd name="T4" fmla="*/ 3 w 4"/>
                <a:gd name="T5" fmla="*/ 0 h 9"/>
                <a:gd name="T6" fmla="*/ 0 w 4"/>
                <a:gd name="T7" fmla="*/ 0 h 9"/>
                <a:gd name="T8" fmla="*/ 4 w 4"/>
                <a:gd name="T9" fmla="*/ 9 h 9"/>
              </a:gdLst>
              <a:ahLst/>
              <a:cxnLst>
                <a:cxn ang="0">
                  <a:pos x="T0" y="T1"/>
                </a:cxn>
                <a:cxn ang="0">
                  <a:pos x="T2" y="T3"/>
                </a:cxn>
                <a:cxn ang="0">
                  <a:pos x="T4" y="T5"/>
                </a:cxn>
                <a:cxn ang="0">
                  <a:pos x="T6" y="T7"/>
                </a:cxn>
                <a:cxn ang="0">
                  <a:pos x="T8" y="T9"/>
                </a:cxn>
              </a:cxnLst>
              <a:rect l="0" t="0" r="r" b="b"/>
              <a:pathLst>
                <a:path w="4" h="9">
                  <a:moveTo>
                    <a:pt x="4" y="9"/>
                  </a:moveTo>
                  <a:lnTo>
                    <a:pt x="3" y="9"/>
                  </a:lnTo>
                  <a:lnTo>
                    <a:pt x="3" y="0"/>
                  </a:lnTo>
                  <a:lnTo>
                    <a:pt x="0" y="0"/>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4" name="Freeform 1764"/>
            <p:cNvSpPr>
              <a:spLocks/>
            </p:cNvSpPr>
            <p:nvPr/>
          </p:nvSpPr>
          <p:spPr bwMode="auto">
            <a:xfrm>
              <a:off x="4110" y="1811"/>
              <a:ext cx="38" cy="13"/>
            </a:xfrm>
            <a:custGeom>
              <a:avLst/>
              <a:gdLst>
                <a:gd name="T0" fmla="*/ 6 w 75"/>
                <a:gd name="T1" fmla="*/ 4 h 24"/>
                <a:gd name="T2" fmla="*/ 21 w 75"/>
                <a:gd name="T3" fmla="*/ 13 h 24"/>
                <a:gd name="T4" fmla="*/ 30 w 75"/>
                <a:gd name="T5" fmla="*/ 13 h 24"/>
                <a:gd name="T6" fmla="*/ 39 w 75"/>
                <a:gd name="T7" fmla="*/ 12 h 24"/>
                <a:gd name="T8" fmla="*/ 74 w 75"/>
                <a:gd name="T9" fmla="*/ 0 h 24"/>
                <a:gd name="T10" fmla="*/ 75 w 75"/>
                <a:gd name="T11" fmla="*/ 10 h 24"/>
                <a:gd name="T12" fmla="*/ 41 w 75"/>
                <a:gd name="T13" fmla="*/ 23 h 24"/>
                <a:gd name="T14" fmla="*/ 30 w 75"/>
                <a:gd name="T15" fmla="*/ 24 h 24"/>
                <a:gd name="T16" fmla="*/ 19 w 75"/>
                <a:gd name="T17" fmla="*/ 24 h 24"/>
                <a:gd name="T18" fmla="*/ 0 w 75"/>
                <a:gd name="T19" fmla="*/ 13 h 24"/>
                <a:gd name="T20" fmla="*/ 6 w 75"/>
                <a:gd name="T2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24">
                  <a:moveTo>
                    <a:pt x="6" y="4"/>
                  </a:moveTo>
                  <a:lnTo>
                    <a:pt x="21" y="13"/>
                  </a:lnTo>
                  <a:lnTo>
                    <a:pt x="30" y="13"/>
                  </a:lnTo>
                  <a:lnTo>
                    <a:pt x="39" y="12"/>
                  </a:lnTo>
                  <a:lnTo>
                    <a:pt x="74" y="0"/>
                  </a:lnTo>
                  <a:lnTo>
                    <a:pt x="75" y="10"/>
                  </a:lnTo>
                  <a:lnTo>
                    <a:pt x="41" y="23"/>
                  </a:lnTo>
                  <a:lnTo>
                    <a:pt x="30" y="24"/>
                  </a:lnTo>
                  <a:lnTo>
                    <a:pt x="19" y="24"/>
                  </a:lnTo>
                  <a:lnTo>
                    <a:pt x="0" y="13"/>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5" name="Freeform 1765"/>
            <p:cNvSpPr>
              <a:spLocks/>
            </p:cNvSpPr>
            <p:nvPr/>
          </p:nvSpPr>
          <p:spPr bwMode="auto">
            <a:xfrm>
              <a:off x="4109" y="1814"/>
              <a:ext cx="5" cy="4"/>
            </a:xfrm>
            <a:custGeom>
              <a:avLst/>
              <a:gdLst>
                <a:gd name="T0" fmla="*/ 0 w 10"/>
                <a:gd name="T1" fmla="*/ 5 h 9"/>
                <a:gd name="T2" fmla="*/ 0 w 10"/>
                <a:gd name="T3" fmla="*/ 8 h 9"/>
                <a:gd name="T4" fmla="*/ 3 w 10"/>
                <a:gd name="T5" fmla="*/ 9 h 9"/>
                <a:gd name="T6" fmla="*/ 9 w 10"/>
                <a:gd name="T7" fmla="*/ 0 h 9"/>
                <a:gd name="T8" fmla="*/ 10 w 10"/>
                <a:gd name="T9" fmla="*/ 5 h 9"/>
                <a:gd name="T10" fmla="*/ 0 w 10"/>
                <a:gd name="T11" fmla="*/ 5 h 9"/>
              </a:gdLst>
              <a:ahLst/>
              <a:cxnLst>
                <a:cxn ang="0">
                  <a:pos x="T0" y="T1"/>
                </a:cxn>
                <a:cxn ang="0">
                  <a:pos x="T2" y="T3"/>
                </a:cxn>
                <a:cxn ang="0">
                  <a:pos x="T4" y="T5"/>
                </a:cxn>
                <a:cxn ang="0">
                  <a:pos x="T6" y="T7"/>
                </a:cxn>
                <a:cxn ang="0">
                  <a:pos x="T8" y="T9"/>
                </a:cxn>
                <a:cxn ang="0">
                  <a:pos x="T10" y="T11"/>
                </a:cxn>
              </a:cxnLst>
              <a:rect l="0" t="0" r="r" b="b"/>
              <a:pathLst>
                <a:path w="10" h="9">
                  <a:moveTo>
                    <a:pt x="0" y="5"/>
                  </a:moveTo>
                  <a:lnTo>
                    <a:pt x="0" y="8"/>
                  </a:lnTo>
                  <a:lnTo>
                    <a:pt x="3" y="9"/>
                  </a:lnTo>
                  <a:lnTo>
                    <a:pt x="9" y="0"/>
                  </a:lnTo>
                  <a:lnTo>
                    <a:pt x="1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6" name="Freeform 1766"/>
            <p:cNvSpPr>
              <a:spLocks/>
            </p:cNvSpPr>
            <p:nvPr/>
          </p:nvSpPr>
          <p:spPr bwMode="auto">
            <a:xfrm>
              <a:off x="4147" y="1792"/>
              <a:ext cx="88" cy="25"/>
            </a:xfrm>
            <a:custGeom>
              <a:avLst/>
              <a:gdLst>
                <a:gd name="T0" fmla="*/ 0 w 175"/>
                <a:gd name="T1" fmla="*/ 39 h 49"/>
                <a:gd name="T2" fmla="*/ 42 w 175"/>
                <a:gd name="T3" fmla="*/ 25 h 49"/>
                <a:gd name="T4" fmla="*/ 86 w 175"/>
                <a:gd name="T5" fmla="*/ 9 h 49"/>
                <a:gd name="T6" fmla="*/ 130 w 175"/>
                <a:gd name="T7" fmla="*/ 0 h 49"/>
                <a:gd name="T8" fmla="*/ 152 w 175"/>
                <a:gd name="T9" fmla="*/ 0 h 49"/>
                <a:gd name="T10" fmla="*/ 175 w 175"/>
                <a:gd name="T11" fmla="*/ 3 h 49"/>
                <a:gd name="T12" fmla="*/ 173 w 175"/>
                <a:gd name="T13" fmla="*/ 13 h 49"/>
                <a:gd name="T14" fmla="*/ 151 w 175"/>
                <a:gd name="T15" fmla="*/ 10 h 49"/>
                <a:gd name="T16" fmla="*/ 131 w 175"/>
                <a:gd name="T17" fmla="*/ 10 h 49"/>
                <a:gd name="T18" fmla="*/ 87 w 175"/>
                <a:gd name="T19" fmla="*/ 19 h 49"/>
                <a:gd name="T20" fmla="*/ 43 w 175"/>
                <a:gd name="T21" fmla="*/ 36 h 49"/>
                <a:gd name="T22" fmla="*/ 1 w 175"/>
                <a:gd name="T23" fmla="*/ 49 h 49"/>
                <a:gd name="T24" fmla="*/ 0 w 175"/>
                <a:gd name="T25"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9">
                  <a:moveTo>
                    <a:pt x="0" y="39"/>
                  </a:moveTo>
                  <a:lnTo>
                    <a:pt x="42" y="25"/>
                  </a:lnTo>
                  <a:lnTo>
                    <a:pt x="86" y="9"/>
                  </a:lnTo>
                  <a:lnTo>
                    <a:pt x="130" y="0"/>
                  </a:lnTo>
                  <a:lnTo>
                    <a:pt x="152" y="0"/>
                  </a:lnTo>
                  <a:lnTo>
                    <a:pt x="175" y="3"/>
                  </a:lnTo>
                  <a:lnTo>
                    <a:pt x="173" y="13"/>
                  </a:lnTo>
                  <a:lnTo>
                    <a:pt x="151" y="10"/>
                  </a:lnTo>
                  <a:lnTo>
                    <a:pt x="131" y="10"/>
                  </a:lnTo>
                  <a:lnTo>
                    <a:pt x="87" y="19"/>
                  </a:lnTo>
                  <a:lnTo>
                    <a:pt x="43" y="36"/>
                  </a:lnTo>
                  <a:lnTo>
                    <a:pt x="1" y="4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7" name="Freeform 1767"/>
            <p:cNvSpPr>
              <a:spLocks/>
            </p:cNvSpPr>
            <p:nvPr/>
          </p:nvSpPr>
          <p:spPr bwMode="auto">
            <a:xfrm>
              <a:off x="4147" y="1811"/>
              <a:ext cx="1" cy="6"/>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lnTo>
                    <a:pt x="1"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8" name="Freeform 1768"/>
            <p:cNvSpPr>
              <a:spLocks/>
            </p:cNvSpPr>
            <p:nvPr/>
          </p:nvSpPr>
          <p:spPr bwMode="auto">
            <a:xfrm>
              <a:off x="4191" y="1796"/>
              <a:ext cx="46" cy="105"/>
            </a:xfrm>
            <a:custGeom>
              <a:avLst/>
              <a:gdLst>
                <a:gd name="T0" fmla="*/ 92 w 92"/>
                <a:gd name="T1" fmla="*/ 0 h 211"/>
                <a:gd name="T2" fmla="*/ 91 w 92"/>
                <a:gd name="T3" fmla="*/ 29 h 211"/>
                <a:gd name="T4" fmla="*/ 85 w 92"/>
                <a:gd name="T5" fmla="*/ 56 h 211"/>
                <a:gd name="T6" fmla="*/ 74 w 92"/>
                <a:gd name="T7" fmla="*/ 85 h 211"/>
                <a:gd name="T8" fmla="*/ 64 w 92"/>
                <a:gd name="T9" fmla="*/ 110 h 211"/>
                <a:gd name="T10" fmla="*/ 9 w 92"/>
                <a:gd name="T11" fmla="*/ 211 h 211"/>
                <a:gd name="T12" fmla="*/ 0 w 92"/>
                <a:gd name="T13" fmla="*/ 205 h 211"/>
                <a:gd name="T14" fmla="*/ 55 w 92"/>
                <a:gd name="T15" fmla="*/ 104 h 211"/>
                <a:gd name="T16" fmla="*/ 65 w 92"/>
                <a:gd name="T17" fmla="*/ 80 h 211"/>
                <a:gd name="T18" fmla="*/ 74 w 92"/>
                <a:gd name="T19" fmla="*/ 55 h 211"/>
                <a:gd name="T20" fmla="*/ 80 w 92"/>
                <a:gd name="T21" fmla="*/ 29 h 211"/>
                <a:gd name="T22" fmla="*/ 82 w 92"/>
                <a:gd name="T23" fmla="*/ 0 h 211"/>
                <a:gd name="T24" fmla="*/ 92 w 92"/>
                <a:gd name="T2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1">
                  <a:moveTo>
                    <a:pt x="92" y="0"/>
                  </a:moveTo>
                  <a:lnTo>
                    <a:pt x="91" y="29"/>
                  </a:lnTo>
                  <a:lnTo>
                    <a:pt x="85" y="56"/>
                  </a:lnTo>
                  <a:lnTo>
                    <a:pt x="74" y="85"/>
                  </a:lnTo>
                  <a:lnTo>
                    <a:pt x="64" y="110"/>
                  </a:lnTo>
                  <a:lnTo>
                    <a:pt x="9" y="211"/>
                  </a:lnTo>
                  <a:lnTo>
                    <a:pt x="0" y="205"/>
                  </a:lnTo>
                  <a:lnTo>
                    <a:pt x="55" y="104"/>
                  </a:lnTo>
                  <a:lnTo>
                    <a:pt x="65" y="80"/>
                  </a:lnTo>
                  <a:lnTo>
                    <a:pt x="74" y="55"/>
                  </a:lnTo>
                  <a:lnTo>
                    <a:pt x="80" y="29"/>
                  </a:lnTo>
                  <a:lnTo>
                    <a:pt x="82" y="0"/>
                  </a:lnTo>
                  <a:lnTo>
                    <a:pt x="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89" name="Freeform 1769"/>
            <p:cNvSpPr>
              <a:spLocks/>
            </p:cNvSpPr>
            <p:nvPr/>
          </p:nvSpPr>
          <p:spPr bwMode="auto">
            <a:xfrm>
              <a:off x="4232" y="1793"/>
              <a:ext cx="5" cy="6"/>
            </a:xfrm>
            <a:custGeom>
              <a:avLst/>
              <a:gdLst>
                <a:gd name="T0" fmla="*/ 6 w 10"/>
                <a:gd name="T1" fmla="*/ 0 h 10"/>
                <a:gd name="T2" fmla="*/ 10 w 10"/>
                <a:gd name="T3" fmla="*/ 1 h 10"/>
                <a:gd name="T4" fmla="*/ 10 w 10"/>
                <a:gd name="T5" fmla="*/ 4 h 10"/>
                <a:gd name="T6" fmla="*/ 0 w 10"/>
                <a:gd name="T7" fmla="*/ 4 h 10"/>
                <a:gd name="T8" fmla="*/ 4 w 10"/>
                <a:gd name="T9" fmla="*/ 10 h 10"/>
                <a:gd name="T10" fmla="*/ 6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6" y="0"/>
                  </a:moveTo>
                  <a:lnTo>
                    <a:pt x="10" y="1"/>
                  </a:lnTo>
                  <a:lnTo>
                    <a:pt x="10" y="4"/>
                  </a:lnTo>
                  <a:lnTo>
                    <a:pt x="0" y="4"/>
                  </a:lnTo>
                  <a:lnTo>
                    <a:pt x="4" y="1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0" name="Freeform 1770"/>
            <p:cNvSpPr>
              <a:spLocks/>
            </p:cNvSpPr>
            <p:nvPr/>
          </p:nvSpPr>
          <p:spPr bwMode="auto">
            <a:xfrm>
              <a:off x="4081" y="1898"/>
              <a:ext cx="115" cy="144"/>
            </a:xfrm>
            <a:custGeom>
              <a:avLst/>
              <a:gdLst>
                <a:gd name="T0" fmla="*/ 229 w 229"/>
                <a:gd name="T1" fmla="*/ 6 h 288"/>
                <a:gd name="T2" fmla="*/ 208 w 229"/>
                <a:gd name="T3" fmla="*/ 44 h 288"/>
                <a:gd name="T4" fmla="*/ 184 w 229"/>
                <a:gd name="T5" fmla="*/ 80 h 288"/>
                <a:gd name="T6" fmla="*/ 155 w 229"/>
                <a:gd name="T7" fmla="*/ 116 h 288"/>
                <a:gd name="T8" fmla="*/ 125 w 229"/>
                <a:gd name="T9" fmla="*/ 151 h 288"/>
                <a:gd name="T10" fmla="*/ 65 w 229"/>
                <a:gd name="T11" fmla="*/ 217 h 288"/>
                <a:gd name="T12" fmla="*/ 38 w 229"/>
                <a:gd name="T13" fmla="*/ 252 h 288"/>
                <a:gd name="T14" fmla="*/ 9 w 229"/>
                <a:gd name="T15" fmla="*/ 288 h 288"/>
                <a:gd name="T16" fmla="*/ 0 w 229"/>
                <a:gd name="T17" fmla="*/ 282 h 288"/>
                <a:gd name="T18" fmla="*/ 29 w 229"/>
                <a:gd name="T19" fmla="*/ 246 h 288"/>
                <a:gd name="T20" fmla="*/ 57 w 229"/>
                <a:gd name="T21" fmla="*/ 210 h 288"/>
                <a:gd name="T22" fmla="*/ 118 w 229"/>
                <a:gd name="T23" fmla="*/ 143 h 288"/>
                <a:gd name="T24" fmla="*/ 148 w 229"/>
                <a:gd name="T25" fmla="*/ 109 h 288"/>
                <a:gd name="T26" fmla="*/ 175 w 229"/>
                <a:gd name="T27" fmla="*/ 74 h 288"/>
                <a:gd name="T28" fmla="*/ 199 w 229"/>
                <a:gd name="T29" fmla="*/ 38 h 288"/>
                <a:gd name="T30" fmla="*/ 220 w 229"/>
                <a:gd name="T31" fmla="*/ 0 h 288"/>
                <a:gd name="T32" fmla="*/ 229 w 229"/>
                <a:gd name="T33" fmla="*/ 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9" h="288">
                  <a:moveTo>
                    <a:pt x="229" y="6"/>
                  </a:moveTo>
                  <a:lnTo>
                    <a:pt x="208" y="44"/>
                  </a:lnTo>
                  <a:lnTo>
                    <a:pt x="184" y="80"/>
                  </a:lnTo>
                  <a:lnTo>
                    <a:pt x="155" y="116"/>
                  </a:lnTo>
                  <a:lnTo>
                    <a:pt x="125" y="151"/>
                  </a:lnTo>
                  <a:lnTo>
                    <a:pt x="65" y="217"/>
                  </a:lnTo>
                  <a:lnTo>
                    <a:pt x="38" y="252"/>
                  </a:lnTo>
                  <a:lnTo>
                    <a:pt x="9" y="288"/>
                  </a:lnTo>
                  <a:lnTo>
                    <a:pt x="0" y="282"/>
                  </a:lnTo>
                  <a:lnTo>
                    <a:pt x="29" y="246"/>
                  </a:lnTo>
                  <a:lnTo>
                    <a:pt x="57" y="210"/>
                  </a:lnTo>
                  <a:lnTo>
                    <a:pt x="118" y="143"/>
                  </a:lnTo>
                  <a:lnTo>
                    <a:pt x="148" y="109"/>
                  </a:lnTo>
                  <a:lnTo>
                    <a:pt x="175" y="74"/>
                  </a:lnTo>
                  <a:lnTo>
                    <a:pt x="199" y="38"/>
                  </a:lnTo>
                  <a:lnTo>
                    <a:pt x="220" y="0"/>
                  </a:lnTo>
                  <a:lnTo>
                    <a:pt x="22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1" name="Freeform 1771"/>
            <p:cNvSpPr>
              <a:spLocks/>
            </p:cNvSpPr>
            <p:nvPr/>
          </p:nvSpPr>
          <p:spPr bwMode="auto">
            <a:xfrm>
              <a:off x="4191" y="1898"/>
              <a:ext cx="5" cy="3"/>
            </a:xfrm>
            <a:custGeom>
              <a:avLst/>
              <a:gdLst>
                <a:gd name="T0" fmla="*/ 9 w 9"/>
                <a:gd name="T1" fmla="*/ 6 h 6"/>
                <a:gd name="T2" fmla="*/ 0 w 9"/>
                <a:gd name="T3" fmla="*/ 0 h 6"/>
                <a:gd name="T4" fmla="*/ 9 w 9"/>
                <a:gd name="T5" fmla="*/ 6 h 6"/>
              </a:gdLst>
              <a:ahLst/>
              <a:cxnLst>
                <a:cxn ang="0">
                  <a:pos x="T0" y="T1"/>
                </a:cxn>
                <a:cxn ang="0">
                  <a:pos x="T2" y="T3"/>
                </a:cxn>
                <a:cxn ang="0">
                  <a:pos x="T4" y="T5"/>
                </a:cxn>
              </a:cxnLst>
              <a:rect l="0" t="0" r="r" b="b"/>
              <a:pathLst>
                <a:path w="9" h="6">
                  <a:moveTo>
                    <a:pt x="9" y="6"/>
                  </a:moveTo>
                  <a:lnTo>
                    <a:pt x="0" y="0"/>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2" name="Freeform 1772"/>
            <p:cNvSpPr>
              <a:spLocks/>
            </p:cNvSpPr>
            <p:nvPr/>
          </p:nvSpPr>
          <p:spPr bwMode="auto">
            <a:xfrm>
              <a:off x="4015" y="2039"/>
              <a:ext cx="70" cy="160"/>
            </a:xfrm>
            <a:custGeom>
              <a:avLst/>
              <a:gdLst>
                <a:gd name="T0" fmla="*/ 142 w 142"/>
                <a:gd name="T1" fmla="*/ 6 h 319"/>
                <a:gd name="T2" fmla="*/ 116 w 142"/>
                <a:gd name="T3" fmla="*/ 45 h 319"/>
                <a:gd name="T4" fmla="*/ 94 w 142"/>
                <a:gd name="T5" fmla="*/ 86 h 319"/>
                <a:gd name="T6" fmla="*/ 74 w 142"/>
                <a:gd name="T7" fmla="*/ 128 h 319"/>
                <a:gd name="T8" fmla="*/ 57 w 142"/>
                <a:gd name="T9" fmla="*/ 167 h 319"/>
                <a:gd name="T10" fmla="*/ 29 w 142"/>
                <a:gd name="T11" fmla="*/ 248 h 319"/>
                <a:gd name="T12" fmla="*/ 11 w 142"/>
                <a:gd name="T13" fmla="*/ 319 h 319"/>
                <a:gd name="T14" fmla="*/ 0 w 142"/>
                <a:gd name="T15" fmla="*/ 318 h 319"/>
                <a:gd name="T16" fmla="*/ 18 w 142"/>
                <a:gd name="T17" fmla="*/ 247 h 319"/>
                <a:gd name="T18" fmla="*/ 47 w 142"/>
                <a:gd name="T19" fmla="*/ 166 h 319"/>
                <a:gd name="T20" fmla="*/ 65 w 142"/>
                <a:gd name="T21" fmla="*/ 123 h 319"/>
                <a:gd name="T22" fmla="*/ 85 w 142"/>
                <a:gd name="T23" fmla="*/ 80 h 319"/>
                <a:gd name="T24" fmla="*/ 107 w 142"/>
                <a:gd name="T25" fmla="*/ 39 h 319"/>
                <a:gd name="T26" fmla="*/ 133 w 142"/>
                <a:gd name="T27" fmla="*/ 0 h 319"/>
                <a:gd name="T28" fmla="*/ 142 w 142"/>
                <a:gd name="T29" fmla="*/ 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319">
                  <a:moveTo>
                    <a:pt x="142" y="6"/>
                  </a:moveTo>
                  <a:lnTo>
                    <a:pt x="116" y="45"/>
                  </a:lnTo>
                  <a:lnTo>
                    <a:pt x="94" y="86"/>
                  </a:lnTo>
                  <a:lnTo>
                    <a:pt x="74" y="128"/>
                  </a:lnTo>
                  <a:lnTo>
                    <a:pt x="57" y="167"/>
                  </a:lnTo>
                  <a:lnTo>
                    <a:pt x="29" y="248"/>
                  </a:lnTo>
                  <a:lnTo>
                    <a:pt x="11" y="319"/>
                  </a:lnTo>
                  <a:lnTo>
                    <a:pt x="0" y="318"/>
                  </a:lnTo>
                  <a:lnTo>
                    <a:pt x="18" y="247"/>
                  </a:lnTo>
                  <a:lnTo>
                    <a:pt x="47" y="166"/>
                  </a:lnTo>
                  <a:lnTo>
                    <a:pt x="65" y="123"/>
                  </a:lnTo>
                  <a:lnTo>
                    <a:pt x="85" y="80"/>
                  </a:lnTo>
                  <a:lnTo>
                    <a:pt x="107" y="39"/>
                  </a:lnTo>
                  <a:lnTo>
                    <a:pt x="133" y="0"/>
                  </a:lnTo>
                  <a:lnTo>
                    <a:pt x="14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3" name="Freeform 1773"/>
            <p:cNvSpPr>
              <a:spLocks/>
            </p:cNvSpPr>
            <p:nvPr/>
          </p:nvSpPr>
          <p:spPr bwMode="auto">
            <a:xfrm>
              <a:off x="4081" y="2039"/>
              <a:ext cx="4" cy="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lnTo>
                    <a:pt x="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4" name="Freeform 1774"/>
            <p:cNvSpPr>
              <a:spLocks/>
            </p:cNvSpPr>
            <p:nvPr/>
          </p:nvSpPr>
          <p:spPr bwMode="auto">
            <a:xfrm>
              <a:off x="4007" y="2198"/>
              <a:ext cx="13" cy="106"/>
            </a:xfrm>
            <a:custGeom>
              <a:avLst/>
              <a:gdLst>
                <a:gd name="T0" fmla="*/ 26 w 26"/>
                <a:gd name="T1" fmla="*/ 1 h 212"/>
                <a:gd name="T2" fmla="*/ 17 w 26"/>
                <a:gd name="T3" fmla="*/ 54 h 212"/>
                <a:gd name="T4" fmla="*/ 11 w 26"/>
                <a:gd name="T5" fmla="*/ 123 h 212"/>
                <a:gd name="T6" fmla="*/ 11 w 26"/>
                <a:gd name="T7" fmla="*/ 183 h 212"/>
                <a:gd name="T8" fmla="*/ 15 w 26"/>
                <a:gd name="T9" fmla="*/ 197 h 212"/>
                <a:gd name="T10" fmla="*/ 15 w 26"/>
                <a:gd name="T11" fmla="*/ 200 h 212"/>
                <a:gd name="T12" fmla="*/ 17 w 26"/>
                <a:gd name="T13" fmla="*/ 202 h 212"/>
                <a:gd name="T14" fmla="*/ 15 w 26"/>
                <a:gd name="T15" fmla="*/ 212 h 212"/>
                <a:gd name="T16" fmla="*/ 9 w 26"/>
                <a:gd name="T17" fmla="*/ 209 h 212"/>
                <a:gd name="T18" fmla="*/ 6 w 26"/>
                <a:gd name="T19" fmla="*/ 203 h 212"/>
                <a:gd name="T20" fmla="*/ 0 w 26"/>
                <a:gd name="T21" fmla="*/ 183 h 212"/>
                <a:gd name="T22" fmla="*/ 0 w 26"/>
                <a:gd name="T23" fmla="*/ 123 h 212"/>
                <a:gd name="T24" fmla="*/ 6 w 26"/>
                <a:gd name="T25" fmla="*/ 54 h 212"/>
                <a:gd name="T26" fmla="*/ 15 w 26"/>
                <a:gd name="T27" fmla="*/ 0 h 212"/>
                <a:gd name="T28" fmla="*/ 26 w 26"/>
                <a:gd name="T29"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12">
                  <a:moveTo>
                    <a:pt x="26" y="1"/>
                  </a:moveTo>
                  <a:lnTo>
                    <a:pt x="17" y="54"/>
                  </a:lnTo>
                  <a:lnTo>
                    <a:pt x="11" y="123"/>
                  </a:lnTo>
                  <a:lnTo>
                    <a:pt x="11" y="183"/>
                  </a:lnTo>
                  <a:lnTo>
                    <a:pt x="15" y="197"/>
                  </a:lnTo>
                  <a:lnTo>
                    <a:pt x="15" y="200"/>
                  </a:lnTo>
                  <a:lnTo>
                    <a:pt x="17" y="202"/>
                  </a:lnTo>
                  <a:lnTo>
                    <a:pt x="15" y="212"/>
                  </a:lnTo>
                  <a:lnTo>
                    <a:pt x="9" y="209"/>
                  </a:lnTo>
                  <a:lnTo>
                    <a:pt x="6" y="203"/>
                  </a:lnTo>
                  <a:lnTo>
                    <a:pt x="0" y="183"/>
                  </a:lnTo>
                  <a:lnTo>
                    <a:pt x="0" y="123"/>
                  </a:lnTo>
                  <a:lnTo>
                    <a:pt x="6" y="54"/>
                  </a:lnTo>
                  <a:lnTo>
                    <a:pt x="15" y="0"/>
                  </a:lnTo>
                  <a:lnTo>
                    <a:pt x="2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5" name="Freeform 1775"/>
            <p:cNvSpPr>
              <a:spLocks/>
            </p:cNvSpPr>
            <p:nvPr/>
          </p:nvSpPr>
          <p:spPr bwMode="auto">
            <a:xfrm>
              <a:off x="4015" y="2198"/>
              <a:ext cx="5" cy="1"/>
            </a:xfrm>
            <a:custGeom>
              <a:avLst/>
              <a:gdLst>
                <a:gd name="T0" fmla="*/ 0 w 11"/>
                <a:gd name="T1" fmla="*/ 0 h 1"/>
                <a:gd name="T2" fmla="*/ 11 w 11"/>
                <a:gd name="T3" fmla="*/ 1 h 1"/>
                <a:gd name="T4" fmla="*/ 0 w 11"/>
                <a:gd name="T5" fmla="*/ 0 h 1"/>
              </a:gdLst>
              <a:ahLst/>
              <a:cxnLst>
                <a:cxn ang="0">
                  <a:pos x="T0" y="T1"/>
                </a:cxn>
                <a:cxn ang="0">
                  <a:pos x="T2" y="T3"/>
                </a:cxn>
                <a:cxn ang="0">
                  <a:pos x="T4" y="T5"/>
                </a:cxn>
              </a:cxnLst>
              <a:rect l="0" t="0" r="r" b="b"/>
              <a:pathLst>
                <a:path w="11" h="1">
                  <a:moveTo>
                    <a:pt x="0" y="0"/>
                  </a:moveTo>
                  <a:lnTo>
                    <a:pt x="1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6" name="Freeform 1776"/>
            <p:cNvSpPr>
              <a:spLocks/>
            </p:cNvSpPr>
            <p:nvPr/>
          </p:nvSpPr>
          <p:spPr bwMode="auto">
            <a:xfrm>
              <a:off x="4013" y="2258"/>
              <a:ext cx="8" cy="45"/>
            </a:xfrm>
            <a:custGeom>
              <a:avLst/>
              <a:gdLst>
                <a:gd name="T0" fmla="*/ 0 w 17"/>
                <a:gd name="T1" fmla="*/ 83 h 91"/>
                <a:gd name="T2" fmla="*/ 3 w 17"/>
                <a:gd name="T3" fmla="*/ 79 h 91"/>
                <a:gd name="T4" fmla="*/ 6 w 17"/>
                <a:gd name="T5" fmla="*/ 69 h 91"/>
                <a:gd name="T6" fmla="*/ 8 w 17"/>
                <a:gd name="T7" fmla="*/ 42 h 91"/>
                <a:gd name="T8" fmla="*/ 8 w 17"/>
                <a:gd name="T9" fmla="*/ 0 h 91"/>
                <a:gd name="T10" fmla="*/ 17 w 17"/>
                <a:gd name="T11" fmla="*/ 0 h 91"/>
                <a:gd name="T12" fmla="*/ 17 w 17"/>
                <a:gd name="T13" fmla="*/ 42 h 91"/>
                <a:gd name="T14" fmla="*/ 15 w 17"/>
                <a:gd name="T15" fmla="*/ 72 h 91"/>
                <a:gd name="T16" fmla="*/ 12 w 17"/>
                <a:gd name="T17" fmla="*/ 85 h 91"/>
                <a:gd name="T18" fmla="*/ 8 w 17"/>
                <a:gd name="T19" fmla="*/ 91 h 91"/>
                <a:gd name="T20" fmla="*/ 0 w 17"/>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91">
                  <a:moveTo>
                    <a:pt x="0" y="83"/>
                  </a:moveTo>
                  <a:lnTo>
                    <a:pt x="3" y="79"/>
                  </a:lnTo>
                  <a:lnTo>
                    <a:pt x="6" y="69"/>
                  </a:lnTo>
                  <a:lnTo>
                    <a:pt x="8" y="42"/>
                  </a:lnTo>
                  <a:lnTo>
                    <a:pt x="8" y="0"/>
                  </a:lnTo>
                  <a:lnTo>
                    <a:pt x="17" y="0"/>
                  </a:lnTo>
                  <a:lnTo>
                    <a:pt x="17" y="42"/>
                  </a:lnTo>
                  <a:lnTo>
                    <a:pt x="15" y="72"/>
                  </a:lnTo>
                  <a:lnTo>
                    <a:pt x="12" y="85"/>
                  </a:lnTo>
                  <a:lnTo>
                    <a:pt x="8" y="91"/>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7" name="Freeform 1777"/>
            <p:cNvSpPr>
              <a:spLocks/>
            </p:cNvSpPr>
            <p:nvPr/>
          </p:nvSpPr>
          <p:spPr bwMode="auto">
            <a:xfrm>
              <a:off x="4013" y="2299"/>
              <a:ext cx="4" cy="5"/>
            </a:xfrm>
            <a:custGeom>
              <a:avLst/>
              <a:gdLst>
                <a:gd name="T0" fmla="*/ 3 w 8"/>
                <a:gd name="T1" fmla="*/ 10 h 10"/>
                <a:gd name="T2" fmla="*/ 6 w 8"/>
                <a:gd name="T3" fmla="*/ 10 h 10"/>
                <a:gd name="T4" fmla="*/ 8 w 8"/>
                <a:gd name="T5" fmla="*/ 9 h 10"/>
                <a:gd name="T6" fmla="*/ 0 w 8"/>
                <a:gd name="T7" fmla="*/ 1 h 10"/>
                <a:gd name="T8" fmla="*/ 5 w 8"/>
                <a:gd name="T9" fmla="*/ 0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lnTo>
                    <a:pt x="6" y="10"/>
                  </a:lnTo>
                  <a:lnTo>
                    <a:pt x="8" y="9"/>
                  </a:lnTo>
                  <a:lnTo>
                    <a:pt x="0" y="1"/>
                  </a:lnTo>
                  <a:lnTo>
                    <a:pt x="5" y="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8" name="Freeform 1778"/>
            <p:cNvSpPr>
              <a:spLocks/>
            </p:cNvSpPr>
            <p:nvPr/>
          </p:nvSpPr>
          <p:spPr bwMode="auto">
            <a:xfrm>
              <a:off x="4017" y="2170"/>
              <a:ext cx="23" cy="89"/>
            </a:xfrm>
            <a:custGeom>
              <a:avLst/>
              <a:gdLst>
                <a:gd name="T0" fmla="*/ 0 w 46"/>
                <a:gd name="T1" fmla="*/ 175 h 178"/>
                <a:gd name="T2" fmla="*/ 13 w 46"/>
                <a:gd name="T3" fmla="*/ 86 h 178"/>
                <a:gd name="T4" fmla="*/ 21 w 46"/>
                <a:gd name="T5" fmla="*/ 51 h 178"/>
                <a:gd name="T6" fmla="*/ 37 w 46"/>
                <a:gd name="T7" fmla="*/ 0 h 178"/>
                <a:gd name="T8" fmla="*/ 46 w 46"/>
                <a:gd name="T9" fmla="*/ 4 h 178"/>
                <a:gd name="T10" fmla="*/ 30 w 46"/>
                <a:gd name="T11" fmla="*/ 56 h 178"/>
                <a:gd name="T12" fmla="*/ 22 w 46"/>
                <a:gd name="T13" fmla="*/ 89 h 178"/>
                <a:gd name="T14" fmla="*/ 9 w 46"/>
                <a:gd name="T15" fmla="*/ 178 h 178"/>
                <a:gd name="T16" fmla="*/ 0 w 46"/>
                <a:gd name="T17" fmla="*/ 17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78">
                  <a:moveTo>
                    <a:pt x="0" y="175"/>
                  </a:moveTo>
                  <a:lnTo>
                    <a:pt x="13" y="86"/>
                  </a:lnTo>
                  <a:lnTo>
                    <a:pt x="21" y="51"/>
                  </a:lnTo>
                  <a:lnTo>
                    <a:pt x="37" y="0"/>
                  </a:lnTo>
                  <a:lnTo>
                    <a:pt x="46" y="4"/>
                  </a:lnTo>
                  <a:lnTo>
                    <a:pt x="30" y="56"/>
                  </a:lnTo>
                  <a:lnTo>
                    <a:pt x="22" y="89"/>
                  </a:lnTo>
                  <a:lnTo>
                    <a:pt x="9" y="178"/>
                  </a:lnTo>
                  <a:lnTo>
                    <a:pt x="0"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899" name="Freeform 1779"/>
            <p:cNvSpPr>
              <a:spLocks/>
            </p:cNvSpPr>
            <p:nvPr/>
          </p:nvSpPr>
          <p:spPr bwMode="auto">
            <a:xfrm>
              <a:off x="4017" y="2257"/>
              <a:ext cx="4" cy="2"/>
            </a:xfrm>
            <a:custGeom>
              <a:avLst/>
              <a:gdLst>
                <a:gd name="T0" fmla="*/ 0 w 9"/>
                <a:gd name="T1" fmla="*/ 1 h 3"/>
                <a:gd name="T2" fmla="*/ 0 w 9"/>
                <a:gd name="T3" fmla="*/ 0 h 3"/>
                <a:gd name="T4" fmla="*/ 9 w 9"/>
                <a:gd name="T5" fmla="*/ 3 h 3"/>
                <a:gd name="T6" fmla="*/ 9 w 9"/>
                <a:gd name="T7" fmla="*/ 1 h 3"/>
                <a:gd name="T8" fmla="*/ 0 w 9"/>
                <a:gd name="T9" fmla="*/ 1 h 3"/>
              </a:gdLst>
              <a:ahLst/>
              <a:cxnLst>
                <a:cxn ang="0">
                  <a:pos x="T0" y="T1"/>
                </a:cxn>
                <a:cxn ang="0">
                  <a:pos x="T2" y="T3"/>
                </a:cxn>
                <a:cxn ang="0">
                  <a:pos x="T4" y="T5"/>
                </a:cxn>
                <a:cxn ang="0">
                  <a:pos x="T6" y="T7"/>
                </a:cxn>
                <a:cxn ang="0">
                  <a:pos x="T8" y="T9"/>
                </a:cxn>
              </a:cxnLst>
              <a:rect l="0" t="0" r="r" b="b"/>
              <a:pathLst>
                <a:path w="9" h="3">
                  <a:moveTo>
                    <a:pt x="0" y="1"/>
                  </a:moveTo>
                  <a:lnTo>
                    <a:pt x="0" y="0"/>
                  </a:lnTo>
                  <a:lnTo>
                    <a:pt x="9" y="3"/>
                  </a:lnTo>
                  <a:lnTo>
                    <a:pt x="9"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0" name="Freeform 1780"/>
            <p:cNvSpPr>
              <a:spLocks/>
            </p:cNvSpPr>
            <p:nvPr/>
          </p:nvSpPr>
          <p:spPr bwMode="auto">
            <a:xfrm>
              <a:off x="4036" y="2140"/>
              <a:ext cx="15" cy="32"/>
            </a:xfrm>
            <a:custGeom>
              <a:avLst/>
              <a:gdLst>
                <a:gd name="T0" fmla="*/ 0 w 31"/>
                <a:gd name="T1" fmla="*/ 58 h 64"/>
                <a:gd name="T2" fmla="*/ 12 w 31"/>
                <a:gd name="T3" fmla="*/ 30 h 64"/>
                <a:gd name="T4" fmla="*/ 18 w 31"/>
                <a:gd name="T5" fmla="*/ 15 h 64"/>
                <a:gd name="T6" fmla="*/ 21 w 31"/>
                <a:gd name="T7" fmla="*/ 0 h 64"/>
                <a:gd name="T8" fmla="*/ 31 w 31"/>
                <a:gd name="T9" fmla="*/ 4 h 64"/>
                <a:gd name="T10" fmla="*/ 28 w 31"/>
                <a:gd name="T11" fmla="*/ 19 h 64"/>
                <a:gd name="T12" fmla="*/ 21 w 31"/>
                <a:gd name="T13" fmla="*/ 36 h 64"/>
                <a:gd name="T14" fmla="*/ 9 w 31"/>
                <a:gd name="T15" fmla="*/ 64 h 64"/>
                <a:gd name="T16" fmla="*/ 0 w 31"/>
                <a:gd name="T17"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4">
                  <a:moveTo>
                    <a:pt x="0" y="58"/>
                  </a:moveTo>
                  <a:lnTo>
                    <a:pt x="12" y="30"/>
                  </a:lnTo>
                  <a:lnTo>
                    <a:pt x="18" y="15"/>
                  </a:lnTo>
                  <a:lnTo>
                    <a:pt x="21" y="0"/>
                  </a:lnTo>
                  <a:lnTo>
                    <a:pt x="31" y="4"/>
                  </a:lnTo>
                  <a:lnTo>
                    <a:pt x="28" y="19"/>
                  </a:lnTo>
                  <a:lnTo>
                    <a:pt x="21" y="36"/>
                  </a:lnTo>
                  <a:lnTo>
                    <a:pt x="9" y="64"/>
                  </a:ln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1" name="Freeform 1781"/>
            <p:cNvSpPr>
              <a:spLocks/>
            </p:cNvSpPr>
            <p:nvPr/>
          </p:nvSpPr>
          <p:spPr bwMode="auto">
            <a:xfrm>
              <a:off x="4036" y="2169"/>
              <a:ext cx="4" cy="3"/>
            </a:xfrm>
            <a:custGeom>
              <a:avLst/>
              <a:gdLst>
                <a:gd name="T0" fmla="*/ 0 w 9"/>
                <a:gd name="T1" fmla="*/ 2 h 6"/>
                <a:gd name="T2" fmla="*/ 0 w 9"/>
                <a:gd name="T3" fmla="*/ 0 h 6"/>
                <a:gd name="T4" fmla="*/ 9 w 9"/>
                <a:gd name="T5" fmla="*/ 6 h 6"/>
                <a:gd name="T6" fmla="*/ 0 w 9"/>
                <a:gd name="T7" fmla="*/ 2 h 6"/>
              </a:gdLst>
              <a:ahLst/>
              <a:cxnLst>
                <a:cxn ang="0">
                  <a:pos x="T0" y="T1"/>
                </a:cxn>
                <a:cxn ang="0">
                  <a:pos x="T2" y="T3"/>
                </a:cxn>
                <a:cxn ang="0">
                  <a:pos x="T4" y="T5"/>
                </a:cxn>
                <a:cxn ang="0">
                  <a:pos x="T6" y="T7"/>
                </a:cxn>
              </a:cxnLst>
              <a:rect l="0" t="0" r="r" b="b"/>
              <a:pathLst>
                <a:path w="9" h="6">
                  <a:moveTo>
                    <a:pt x="0" y="2"/>
                  </a:moveTo>
                  <a:lnTo>
                    <a:pt x="0" y="0"/>
                  </a:lnTo>
                  <a:lnTo>
                    <a:pt x="9" y="6"/>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2" name="Freeform 1782"/>
            <p:cNvSpPr>
              <a:spLocks/>
            </p:cNvSpPr>
            <p:nvPr/>
          </p:nvSpPr>
          <p:spPr bwMode="auto">
            <a:xfrm>
              <a:off x="4046" y="1973"/>
              <a:ext cx="122" cy="169"/>
            </a:xfrm>
            <a:custGeom>
              <a:avLst/>
              <a:gdLst>
                <a:gd name="T0" fmla="*/ 0 w 243"/>
                <a:gd name="T1" fmla="*/ 333 h 337"/>
                <a:gd name="T2" fmla="*/ 7 w 243"/>
                <a:gd name="T3" fmla="*/ 306 h 337"/>
                <a:gd name="T4" fmla="*/ 16 w 243"/>
                <a:gd name="T5" fmla="*/ 280 h 337"/>
                <a:gd name="T6" fmla="*/ 25 w 243"/>
                <a:gd name="T7" fmla="*/ 254 h 337"/>
                <a:gd name="T8" fmla="*/ 35 w 243"/>
                <a:gd name="T9" fmla="*/ 230 h 337"/>
                <a:gd name="T10" fmla="*/ 61 w 243"/>
                <a:gd name="T11" fmla="*/ 187 h 337"/>
                <a:gd name="T12" fmla="*/ 91 w 243"/>
                <a:gd name="T13" fmla="*/ 146 h 337"/>
                <a:gd name="T14" fmla="*/ 126 w 243"/>
                <a:gd name="T15" fmla="*/ 107 h 337"/>
                <a:gd name="T16" fmla="*/ 162 w 243"/>
                <a:gd name="T17" fmla="*/ 71 h 337"/>
                <a:gd name="T18" fmla="*/ 236 w 243"/>
                <a:gd name="T19" fmla="*/ 0 h 337"/>
                <a:gd name="T20" fmla="*/ 243 w 243"/>
                <a:gd name="T21" fmla="*/ 7 h 337"/>
                <a:gd name="T22" fmla="*/ 170 w 243"/>
                <a:gd name="T23" fmla="*/ 78 h 337"/>
                <a:gd name="T24" fmla="*/ 133 w 243"/>
                <a:gd name="T25" fmla="*/ 114 h 337"/>
                <a:gd name="T26" fmla="*/ 99 w 243"/>
                <a:gd name="T27" fmla="*/ 153 h 337"/>
                <a:gd name="T28" fmla="*/ 68 w 243"/>
                <a:gd name="T29" fmla="*/ 194 h 337"/>
                <a:gd name="T30" fmla="*/ 44 w 243"/>
                <a:gd name="T31" fmla="*/ 236 h 337"/>
                <a:gd name="T32" fmla="*/ 34 w 243"/>
                <a:gd name="T33" fmla="*/ 260 h 337"/>
                <a:gd name="T34" fmla="*/ 25 w 243"/>
                <a:gd name="T35" fmla="*/ 284 h 337"/>
                <a:gd name="T36" fmla="*/ 16 w 243"/>
                <a:gd name="T37" fmla="*/ 310 h 337"/>
                <a:gd name="T38" fmla="*/ 10 w 243"/>
                <a:gd name="T39" fmla="*/ 337 h 337"/>
                <a:gd name="T40" fmla="*/ 0 w 243"/>
                <a:gd name="T41" fmla="*/ 33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3" h="337">
                  <a:moveTo>
                    <a:pt x="0" y="333"/>
                  </a:moveTo>
                  <a:lnTo>
                    <a:pt x="7" y="306"/>
                  </a:lnTo>
                  <a:lnTo>
                    <a:pt x="16" y="280"/>
                  </a:lnTo>
                  <a:lnTo>
                    <a:pt x="25" y="254"/>
                  </a:lnTo>
                  <a:lnTo>
                    <a:pt x="35" y="230"/>
                  </a:lnTo>
                  <a:lnTo>
                    <a:pt x="61" y="187"/>
                  </a:lnTo>
                  <a:lnTo>
                    <a:pt x="91" y="146"/>
                  </a:lnTo>
                  <a:lnTo>
                    <a:pt x="126" y="107"/>
                  </a:lnTo>
                  <a:lnTo>
                    <a:pt x="162" y="71"/>
                  </a:lnTo>
                  <a:lnTo>
                    <a:pt x="236" y="0"/>
                  </a:lnTo>
                  <a:lnTo>
                    <a:pt x="243" y="7"/>
                  </a:lnTo>
                  <a:lnTo>
                    <a:pt x="170" y="78"/>
                  </a:lnTo>
                  <a:lnTo>
                    <a:pt x="133" y="114"/>
                  </a:lnTo>
                  <a:lnTo>
                    <a:pt x="99" y="153"/>
                  </a:lnTo>
                  <a:lnTo>
                    <a:pt x="68" y="194"/>
                  </a:lnTo>
                  <a:lnTo>
                    <a:pt x="44" y="236"/>
                  </a:lnTo>
                  <a:lnTo>
                    <a:pt x="34" y="260"/>
                  </a:lnTo>
                  <a:lnTo>
                    <a:pt x="25" y="284"/>
                  </a:lnTo>
                  <a:lnTo>
                    <a:pt x="16" y="310"/>
                  </a:lnTo>
                  <a:lnTo>
                    <a:pt x="10" y="337"/>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3" name="Freeform 1783"/>
            <p:cNvSpPr>
              <a:spLocks/>
            </p:cNvSpPr>
            <p:nvPr/>
          </p:nvSpPr>
          <p:spPr bwMode="auto">
            <a:xfrm>
              <a:off x="4046" y="2140"/>
              <a:ext cx="5" cy="2"/>
            </a:xfrm>
            <a:custGeom>
              <a:avLst/>
              <a:gdLst>
                <a:gd name="T0" fmla="*/ 10 w 10"/>
                <a:gd name="T1" fmla="*/ 4 h 4"/>
                <a:gd name="T2" fmla="*/ 0 w 10"/>
                <a:gd name="T3" fmla="*/ 0 h 4"/>
                <a:gd name="T4" fmla="*/ 10 w 10"/>
                <a:gd name="T5" fmla="*/ 4 h 4"/>
              </a:gdLst>
              <a:ahLst/>
              <a:cxnLst>
                <a:cxn ang="0">
                  <a:pos x="T0" y="T1"/>
                </a:cxn>
                <a:cxn ang="0">
                  <a:pos x="T2" y="T3"/>
                </a:cxn>
                <a:cxn ang="0">
                  <a:pos x="T4" y="T5"/>
                </a:cxn>
              </a:cxnLst>
              <a:rect l="0" t="0" r="r" b="b"/>
              <a:pathLst>
                <a:path w="10" h="4">
                  <a:moveTo>
                    <a:pt x="10" y="4"/>
                  </a:moveTo>
                  <a:lnTo>
                    <a:pt x="0"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4" name="Freeform 1784"/>
            <p:cNvSpPr>
              <a:spLocks/>
            </p:cNvSpPr>
            <p:nvPr/>
          </p:nvSpPr>
          <p:spPr bwMode="auto">
            <a:xfrm>
              <a:off x="4164" y="1790"/>
              <a:ext cx="121" cy="187"/>
            </a:xfrm>
            <a:custGeom>
              <a:avLst/>
              <a:gdLst>
                <a:gd name="T0" fmla="*/ 0 w 241"/>
                <a:gd name="T1" fmla="*/ 366 h 373"/>
                <a:gd name="T2" fmla="*/ 41 w 241"/>
                <a:gd name="T3" fmla="*/ 327 h 373"/>
                <a:gd name="T4" fmla="*/ 77 w 241"/>
                <a:gd name="T5" fmla="*/ 286 h 373"/>
                <a:gd name="T6" fmla="*/ 110 w 241"/>
                <a:gd name="T7" fmla="*/ 242 h 373"/>
                <a:gd name="T8" fmla="*/ 142 w 241"/>
                <a:gd name="T9" fmla="*/ 197 h 373"/>
                <a:gd name="T10" fmla="*/ 169 w 241"/>
                <a:gd name="T11" fmla="*/ 150 h 373"/>
                <a:gd name="T12" fmla="*/ 193 w 241"/>
                <a:gd name="T13" fmla="*/ 102 h 373"/>
                <a:gd name="T14" fmla="*/ 214 w 241"/>
                <a:gd name="T15" fmla="*/ 52 h 373"/>
                <a:gd name="T16" fmla="*/ 232 w 241"/>
                <a:gd name="T17" fmla="*/ 0 h 373"/>
                <a:gd name="T18" fmla="*/ 241 w 241"/>
                <a:gd name="T19" fmla="*/ 4 h 373"/>
                <a:gd name="T20" fmla="*/ 223 w 241"/>
                <a:gd name="T21" fmla="*/ 57 h 373"/>
                <a:gd name="T22" fmla="*/ 202 w 241"/>
                <a:gd name="T23" fmla="*/ 108 h 373"/>
                <a:gd name="T24" fmla="*/ 178 w 241"/>
                <a:gd name="T25" fmla="*/ 156 h 373"/>
                <a:gd name="T26" fmla="*/ 149 w 241"/>
                <a:gd name="T27" fmla="*/ 205 h 373"/>
                <a:gd name="T28" fmla="*/ 118 w 241"/>
                <a:gd name="T29" fmla="*/ 250 h 373"/>
                <a:gd name="T30" fmla="*/ 84 w 241"/>
                <a:gd name="T31" fmla="*/ 293 h 373"/>
                <a:gd name="T32" fmla="*/ 48 w 241"/>
                <a:gd name="T33" fmla="*/ 334 h 373"/>
                <a:gd name="T34" fmla="*/ 7 w 241"/>
                <a:gd name="T35" fmla="*/ 373 h 373"/>
                <a:gd name="T36" fmla="*/ 0 w 241"/>
                <a:gd name="T37" fmla="*/ 36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1" h="373">
                  <a:moveTo>
                    <a:pt x="0" y="366"/>
                  </a:moveTo>
                  <a:lnTo>
                    <a:pt x="41" y="327"/>
                  </a:lnTo>
                  <a:lnTo>
                    <a:pt x="77" y="286"/>
                  </a:lnTo>
                  <a:lnTo>
                    <a:pt x="110" y="242"/>
                  </a:lnTo>
                  <a:lnTo>
                    <a:pt x="142" y="197"/>
                  </a:lnTo>
                  <a:lnTo>
                    <a:pt x="169" y="150"/>
                  </a:lnTo>
                  <a:lnTo>
                    <a:pt x="193" y="102"/>
                  </a:lnTo>
                  <a:lnTo>
                    <a:pt x="214" y="52"/>
                  </a:lnTo>
                  <a:lnTo>
                    <a:pt x="232" y="0"/>
                  </a:lnTo>
                  <a:lnTo>
                    <a:pt x="241" y="4"/>
                  </a:lnTo>
                  <a:lnTo>
                    <a:pt x="223" y="57"/>
                  </a:lnTo>
                  <a:lnTo>
                    <a:pt x="202" y="108"/>
                  </a:lnTo>
                  <a:lnTo>
                    <a:pt x="178" y="156"/>
                  </a:lnTo>
                  <a:lnTo>
                    <a:pt x="149" y="205"/>
                  </a:lnTo>
                  <a:lnTo>
                    <a:pt x="118" y="250"/>
                  </a:lnTo>
                  <a:lnTo>
                    <a:pt x="84" y="293"/>
                  </a:lnTo>
                  <a:lnTo>
                    <a:pt x="48" y="334"/>
                  </a:lnTo>
                  <a:lnTo>
                    <a:pt x="7" y="373"/>
                  </a:lnTo>
                  <a:lnTo>
                    <a:pt x="0" y="3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5" name="Freeform 1785"/>
            <p:cNvSpPr>
              <a:spLocks/>
            </p:cNvSpPr>
            <p:nvPr/>
          </p:nvSpPr>
          <p:spPr bwMode="auto">
            <a:xfrm>
              <a:off x="4164" y="1973"/>
              <a:ext cx="4" cy="4"/>
            </a:xfrm>
            <a:custGeom>
              <a:avLst/>
              <a:gdLst>
                <a:gd name="T0" fmla="*/ 7 w 7"/>
                <a:gd name="T1" fmla="*/ 7 h 7"/>
                <a:gd name="T2" fmla="*/ 0 w 7"/>
                <a:gd name="T3" fmla="*/ 0 h 7"/>
                <a:gd name="T4" fmla="*/ 7 w 7"/>
                <a:gd name="T5" fmla="*/ 7 h 7"/>
              </a:gdLst>
              <a:ahLst/>
              <a:cxnLst>
                <a:cxn ang="0">
                  <a:pos x="T0" y="T1"/>
                </a:cxn>
                <a:cxn ang="0">
                  <a:pos x="T2" y="T3"/>
                </a:cxn>
                <a:cxn ang="0">
                  <a:pos x="T4" y="T5"/>
                </a:cxn>
              </a:cxnLst>
              <a:rect l="0" t="0" r="r" b="b"/>
              <a:pathLst>
                <a:path w="7" h="7">
                  <a:moveTo>
                    <a:pt x="7" y="7"/>
                  </a:moveTo>
                  <a:lnTo>
                    <a:pt x="0" y="0"/>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6" name="Freeform 1786"/>
            <p:cNvSpPr>
              <a:spLocks/>
            </p:cNvSpPr>
            <p:nvPr/>
          </p:nvSpPr>
          <p:spPr bwMode="auto">
            <a:xfrm>
              <a:off x="4282" y="1787"/>
              <a:ext cx="114" cy="37"/>
            </a:xfrm>
            <a:custGeom>
              <a:avLst/>
              <a:gdLst>
                <a:gd name="T0" fmla="*/ 0 w 228"/>
                <a:gd name="T1" fmla="*/ 3 h 74"/>
                <a:gd name="T2" fmla="*/ 15 w 228"/>
                <a:gd name="T3" fmla="*/ 1 h 74"/>
                <a:gd name="T4" fmla="*/ 29 w 228"/>
                <a:gd name="T5" fmla="*/ 0 h 74"/>
                <a:gd name="T6" fmla="*/ 59 w 228"/>
                <a:gd name="T7" fmla="*/ 3 h 74"/>
                <a:gd name="T8" fmla="*/ 86 w 228"/>
                <a:gd name="T9" fmla="*/ 10 h 74"/>
                <a:gd name="T10" fmla="*/ 118 w 228"/>
                <a:gd name="T11" fmla="*/ 21 h 74"/>
                <a:gd name="T12" fmla="*/ 173 w 228"/>
                <a:gd name="T13" fmla="*/ 45 h 74"/>
                <a:gd name="T14" fmla="*/ 198 w 228"/>
                <a:gd name="T15" fmla="*/ 55 h 74"/>
                <a:gd name="T16" fmla="*/ 228 w 228"/>
                <a:gd name="T17" fmla="*/ 63 h 74"/>
                <a:gd name="T18" fmla="*/ 226 w 228"/>
                <a:gd name="T19" fmla="*/ 74 h 74"/>
                <a:gd name="T20" fmla="*/ 196 w 228"/>
                <a:gd name="T21" fmla="*/ 66 h 74"/>
                <a:gd name="T22" fmla="*/ 167 w 228"/>
                <a:gd name="T23" fmla="*/ 54 h 74"/>
                <a:gd name="T24" fmla="*/ 112 w 228"/>
                <a:gd name="T25" fmla="*/ 30 h 74"/>
                <a:gd name="T26" fmla="*/ 84 w 228"/>
                <a:gd name="T27" fmla="*/ 21 h 74"/>
                <a:gd name="T28" fmla="*/ 57 w 228"/>
                <a:gd name="T29" fmla="*/ 13 h 74"/>
                <a:gd name="T30" fmla="*/ 29 w 228"/>
                <a:gd name="T31" fmla="*/ 10 h 74"/>
                <a:gd name="T32" fmla="*/ 15 w 228"/>
                <a:gd name="T33" fmla="*/ 12 h 74"/>
                <a:gd name="T34" fmla="*/ 1 w 228"/>
                <a:gd name="T35" fmla="*/ 13 h 74"/>
                <a:gd name="T36" fmla="*/ 0 w 228"/>
                <a:gd name="T37"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74">
                  <a:moveTo>
                    <a:pt x="0" y="3"/>
                  </a:moveTo>
                  <a:lnTo>
                    <a:pt x="15" y="1"/>
                  </a:lnTo>
                  <a:lnTo>
                    <a:pt x="29" y="0"/>
                  </a:lnTo>
                  <a:lnTo>
                    <a:pt x="59" y="3"/>
                  </a:lnTo>
                  <a:lnTo>
                    <a:pt x="86" y="10"/>
                  </a:lnTo>
                  <a:lnTo>
                    <a:pt x="118" y="21"/>
                  </a:lnTo>
                  <a:lnTo>
                    <a:pt x="173" y="45"/>
                  </a:lnTo>
                  <a:lnTo>
                    <a:pt x="198" y="55"/>
                  </a:lnTo>
                  <a:lnTo>
                    <a:pt x="228" y="63"/>
                  </a:lnTo>
                  <a:lnTo>
                    <a:pt x="226" y="74"/>
                  </a:lnTo>
                  <a:lnTo>
                    <a:pt x="196" y="66"/>
                  </a:lnTo>
                  <a:lnTo>
                    <a:pt x="167" y="54"/>
                  </a:lnTo>
                  <a:lnTo>
                    <a:pt x="112" y="30"/>
                  </a:lnTo>
                  <a:lnTo>
                    <a:pt x="84" y="21"/>
                  </a:lnTo>
                  <a:lnTo>
                    <a:pt x="57" y="13"/>
                  </a:lnTo>
                  <a:lnTo>
                    <a:pt x="29" y="10"/>
                  </a:lnTo>
                  <a:lnTo>
                    <a:pt x="15" y="12"/>
                  </a:lnTo>
                  <a:lnTo>
                    <a:pt x="1" y="1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7" name="Freeform 1787"/>
            <p:cNvSpPr>
              <a:spLocks/>
            </p:cNvSpPr>
            <p:nvPr/>
          </p:nvSpPr>
          <p:spPr bwMode="auto">
            <a:xfrm>
              <a:off x="4280" y="1789"/>
              <a:ext cx="5" cy="5"/>
            </a:xfrm>
            <a:custGeom>
              <a:avLst/>
              <a:gdLst>
                <a:gd name="T0" fmla="*/ 0 w 9"/>
                <a:gd name="T1" fmla="*/ 3 h 10"/>
                <a:gd name="T2" fmla="*/ 2 w 9"/>
                <a:gd name="T3" fmla="*/ 0 h 10"/>
                <a:gd name="T4" fmla="*/ 5 w 9"/>
                <a:gd name="T5" fmla="*/ 0 h 10"/>
                <a:gd name="T6" fmla="*/ 6 w 9"/>
                <a:gd name="T7" fmla="*/ 10 h 10"/>
                <a:gd name="T8" fmla="*/ 9 w 9"/>
                <a:gd name="T9" fmla="*/ 7 h 10"/>
                <a:gd name="T10" fmla="*/ 0 w 9"/>
                <a:gd name="T11" fmla="*/ 3 h 10"/>
              </a:gdLst>
              <a:ahLst/>
              <a:cxnLst>
                <a:cxn ang="0">
                  <a:pos x="T0" y="T1"/>
                </a:cxn>
                <a:cxn ang="0">
                  <a:pos x="T2" y="T3"/>
                </a:cxn>
                <a:cxn ang="0">
                  <a:pos x="T4" y="T5"/>
                </a:cxn>
                <a:cxn ang="0">
                  <a:pos x="T6" y="T7"/>
                </a:cxn>
                <a:cxn ang="0">
                  <a:pos x="T8" y="T9"/>
                </a:cxn>
                <a:cxn ang="0">
                  <a:pos x="T10" y="T11"/>
                </a:cxn>
              </a:cxnLst>
              <a:rect l="0" t="0" r="r" b="b"/>
              <a:pathLst>
                <a:path w="9" h="10">
                  <a:moveTo>
                    <a:pt x="0" y="3"/>
                  </a:moveTo>
                  <a:lnTo>
                    <a:pt x="2" y="0"/>
                  </a:lnTo>
                  <a:lnTo>
                    <a:pt x="5" y="0"/>
                  </a:lnTo>
                  <a:lnTo>
                    <a:pt x="6" y="10"/>
                  </a:lnTo>
                  <a:lnTo>
                    <a:pt x="9"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8" name="Freeform 1788"/>
            <p:cNvSpPr>
              <a:spLocks/>
            </p:cNvSpPr>
            <p:nvPr/>
          </p:nvSpPr>
          <p:spPr bwMode="auto">
            <a:xfrm>
              <a:off x="4396" y="1819"/>
              <a:ext cx="163" cy="52"/>
            </a:xfrm>
            <a:custGeom>
              <a:avLst/>
              <a:gdLst>
                <a:gd name="T0" fmla="*/ 2 w 326"/>
                <a:gd name="T1" fmla="*/ 0 h 104"/>
                <a:gd name="T2" fmla="*/ 44 w 326"/>
                <a:gd name="T3" fmla="*/ 8 h 104"/>
                <a:gd name="T4" fmla="*/ 85 w 326"/>
                <a:gd name="T5" fmla="*/ 20 h 104"/>
                <a:gd name="T6" fmla="*/ 165 w 326"/>
                <a:gd name="T7" fmla="*/ 47 h 104"/>
                <a:gd name="T8" fmla="*/ 245 w 326"/>
                <a:gd name="T9" fmla="*/ 74 h 104"/>
                <a:gd name="T10" fmla="*/ 286 w 326"/>
                <a:gd name="T11" fmla="*/ 84 h 104"/>
                <a:gd name="T12" fmla="*/ 326 w 326"/>
                <a:gd name="T13" fmla="*/ 93 h 104"/>
                <a:gd name="T14" fmla="*/ 325 w 326"/>
                <a:gd name="T15" fmla="*/ 104 h 104"/>
                <a:gd name="T16" fmla="*/ 284 w 326"/>
                <a:gd name="T17" fmla="*/ 95 h 104"/>
                <a:gd name="T18" fmla="*/ 243 w 326"/>
                <a:gd name="T19" fmla="*/ 84 h 104"/>
                <a:gd name="T20" fmla="*/ 163 w 326"/>
                <a:gd name="T21" fmla="*/ 57 h 104"/>
                <a:gd name="T22" fmla="*/ 83 w 326"/>
                <a:gd name="T23" fmla="*/ 30 h 104"/>
                <a:gd name="T24" fmla="*/ 43 w 326"/>
                <a:gd name="T25" fmla="*/ 18 h 104"/>
                <a:gd name="T26" fmla="*/ 0 w 326"/>
                <a:gd name="T27" fmla="*/ 11 h 104"/>
                <a:gd name="T28" fmla="*/ 2 w 326"/>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04">
                  <a:moveTo>
                    <a:pt x="2" y="0"/>
                  </a:moveTo>
                  <a:lnTo>
                    <a:pt x="44" y="8"/>
                  </a:lnTo>
                  <a:lnTo>
                    <a:pt x="85" y="20"/>
                  </a:lnTo>
                  <a:lnTo>
                    <a:pt x="165" y="47"/>
                  </a:lnTo>
                  <a:lnTo>
                    <a:pt x="245" y="74"/>
                  </a:lnTo>
                  <a:lnTo>
                    <a:pt x="286" y="84"/>
                  </a:lnTo>
                  <a:lnTo>
                    <a:pt x="326" y="93"/>
                  </a:lnTo>
                  <a:lnTo>
                    <a:pt x="325" y="104"/>
                  </a:lnTo>
                  <a:lnTo>
                    <a:pt x="284" y="95"/>
                  </a:lnTo>
                  <a:lnTo>
                    <a:pt x="243" y="84"/>
                  </a:lnTo>
                  <a:lnTo>
                    <a:pt x="163" y="57"/>
                  </a:lnTo>
                  <a:lnTo>
                    <a:pt x="83" y="30"/>
                  </a:lnTo>
                  <a:lnTo>
                    <a:pt x="43" y="18"/>
                  </a:lnTo>
                  <a:lnTo>
                    <a:pt x="0" y="1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09" name="Freeform 1789"/>
            <p:cNvSpPr>
              <a:spLocks/>
            </p:cNvSpPr>
            <p:nvPr/>
          </p:nvSpPr>
          <p:spPr bwMode="auto">
            <a:xfrm>
              <a:off x="4396" y="1819"/>
              <a:ext cx="1" cy="5"/>
            </a:xfrm>
            <a:custGeom>
              <a:avLst/>
              <a:gdLst>
                <a:gd name="T0" fmla="*/ 0 w 2"/>
                <a:gd name="T1" fmla="*/ 11 h 11"/>
                <a:gd name="T2" fmla="*/ 2 w 2"/>
                <a:gd name="T3" fmla="*/ 0 h 11"/>
                <a:gd name="T4" fmla="*/ 0 w 2"/>
                <a:gd name="T5" fmla="*/ 11 h 11"/>
              </a:gdLst>
              <a:ahLst/>
              <a:cxnLst>
                <a:cxn ang="0">
                  <a:pos x="T0" y="T1"/>
                </a:cxn>
                <a:cxn ang="0">
                  <a:pos x="T2" y="T3"/>
                </a:cxn>
                <a:cxn ang="0">
                  <a:pos x="T4" y="T5"/>
                </a:cxn>
              </a:cxnLst>
              <a:rect l="0" t="0" r="r" b="b"/>
              <a:pathLst>
                <a:path w="2" h="11">
                  <a:moveTo>
                    <a:pt x="0" y="11"/>
                  </a:moveTo>
                  <a:lnTo>
                    <a:pt x="2"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0" name="Freeform 1790"/>
            <p:cNvSpPr>
              <a:spLocks/>
            </p:cNvSpPr>
            <p:nvPr/>
          </p:nvSpPr>
          <p:spPr bwMode="auto">
            <a:xfrm>
              <a:off x="4558" y="1866"/>
              <a:ext cx="87" cy="119"/>
            </a:xfrm>
            <a:custGeom>
              <a:avLst/>
              <a:gdLst>
                <a:gd name="T0" fmla="*/ 1 w 173"/>
                <a:gd name="T1" fmla="*/ 0 h 238"/>
                <a:gd name="T2" fmla="*/ 42 w 173"/>
                <a:gd name="T3" fmla="*/ 11 h 238"/>
                <a:gd name="T4" fmla="*/ 65 w 173"/>
                <a:gd name="T5" fmla="*/ 18 h 238"/>
                <a:gd name="T6" fmla="*/ 81 w 173"/>
                <a:gd name="T7" fmla="*/ 29 h 238"/>
                <a:gd name="T8" fmla="*/ 113 w 173"/>
                <a:gd name="T9" fmla="*/ 55 h 238"/>
                <a:gd name="T10" fmla="*/ 140 w 173"/>
                <a:gd name="T11" fmla="*/ 83 h 238"/>
                <a:gd name="T12" fmla="*/ 149 w 173"/>
                <a:gd name="T13" fmla="*/ 100 h 238"/>
                <a:gd name="T14" fmla="*/ 158 w 173"/>
                <a:gd name="T15" fmla="*/ 119 h 238"/>
                <a:gd name="T16" fmla="*/ 170 w 173"/>
                <a:gd name="T17" fmla="*/ 157 h 238"/>
                <a:gd name="T18" fmla="*/ 173 w 173"/>
                <a:gd name="T19" fmla="*/ 177 h 238"/>
                <a:gd name="T20" fmla="*/ 173 w 173"/>
                <a:gd name="T21" fmla="*/ 196 h 238"/>
                <a:gd name="T22" fmla="*/ 172 w 173"/>
                <a:gd name="T23" fmla="*/ 217 h 238"/>
                <a:gd name="T24" fmla="*/ 167 w 173"/>
                <a:gd name="T25" fmla="*/ 238 h 238"/>
                <a:gd name="T26" fmla="*/ 157 w 173"/>
                <a:gd name="T27" fmla="*/ 237 h 238"/>
                <a:gd name="T28" fmla="*/ 161 w 173"/>
                <a:gd name="T29" fmla="*/ 217 h 238"/>
                <a:gd name="T30" fmla="*/ 163 w 173"/>
                <a:gd name="T31" fmla="*/ 196 h 238"/>
                <a:gd name="T32" fmla="*/ 163 w 173"/>
                <a:gd name="T33" fmla="*/ 177 h 238"/>
                <a:gd name="T34" fmla="*/ 160 w 173"/>
                <a:gd name="T35" fmla="*/ 159 h 238"/>
                <a:gd name="T36" fmla="*/ 148 w 173"/>
                <a:gd name="T37" fmla="*/ 121 h 238"/>
                <a:gd name="T38" fmla="*/ 140 w 173"/>
                <a:gd name="T39" fmla="*/ 106 h 238"/>
                <a:gd name="T40" fmla="*/ 131 w 173"/>
                <a:gd name="T41" fmla="*/ 89 h 238"/>
                <a:gd name="T42" fmla="*/ 105 w 173"/>
                <a:gd name="T43" fmla="*/ 62 h 238"/>
                <a:gd name="T44" fmla="*/ 75 w 173"/>
                <a:gd name="T45" fmla="*/ 38 h 238"/>
                <a:gd name="T46" fmla="*/ 59 w 173"/>
                <a:gd name="T47" fmla="*/ 27 h 238"/>
                <a:gd name="T48" fmla="*/ 41 w 173"/>
                <a:gd name="T49" fmla="*/ 21 h 238"/>
                <a:gd name="T50" fmla="*/ 0 w 173"/>
                <a:gd name="T51" fmla="*/ 11 h 238"/>
                <a:gd name="T52" fmla="*/ 1 w 173"/>
                <a:gd name="T5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238">
                  <a:moveTo>
                    <a:pt x="1" y="0"/>
                  </a:moveTo>
                  <a:lnTo>
                    <a:pt x="42" y="11"/>
                  </a:lnTo>
                  <a:lnTo>
                    <a:pt x="65" y="18"/>
                  </a:lnTo>
                  <a:lnTo>
                    <a:pt x="81" y="29"/>
                  </a:lnTo>
                  <a:lnTo>
                    <a:pt x="113" y="55"/>
                  </a:lnTo>
                  <a:lnTo>
                    <a:pt x="140" y="83"/>
                  </a:lnTo>
                  <a:lnTo>
                    <a:pt x="149" y="100"/>
                  </a:lnTo>
                  <a:lnTo>
                    <a:pt x="158" y="119"/>
                  </a:lnTo>
                  <a:lnTo>
                    <a:pt x="170" y="157"/>
                  </a:lnTo>
                  <a:lnTo>
                    <a:pt x="173" y="177"/>
                  </a:lnTo>
                  <a:lnTo>
                    <a:pt x="173" y="196"/>
                  </a:lnTo>
                  <a:lnTo>
                    <a:pt x="172" y="217"/>
                  </a:lnTo>
                  <a:lnTo>
                    <a:pt x="167" y="238"/>
                  </a:lnTo>
                  <a:lnTo>
                    <a:pt x="157" y="237"/>
                  </a:lnTo>
                  <a:lnTo>
                    <a:pt x="161" y="217"/>
                  </a:lnTo>
                  <a:lnTo>
                    <a:pt x="163" y="196"/>
                  </a:lnTo>
                  <a:lnTo>
                    <a:pt x="163" y="177"/>
                  </a:lnTo>
                  <a:lnTo>
                    <a:pt x="160" y="159"/>
                  </a:lnTo>
                  <a:lnTo>
                    <a:pt x="148" y="121"/>
                  </a:lnTo>
                  <a:lnTo>
                    <a:pt x="140" y="106"/>
                  </a:lnTo>
                  <a:lnTo>
                    <a:pt x="131" y="89"/>
                  </a:lnTo>
                  <a:lnTo>
                    <a:pt x="105" y="62"/>
                  </a:lnTo>
                  <a:lnTo>
                    <a:pt x="75" y="38"/>
                  </a:lnTo>
                  <a:lnTo>
                    <a:pt x="59" y="27"/>
                  </a:lnTo>
                  <a:lnTo>
                    <a:pt x="41" y="21"/>
                  </a:lnTo>
                  <a:lnTo>
                    <a:pt x="0" y="1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1" name="Freeform 1791"/>
            <p:cNvSpPr>
              <a:spLocks/>
            </p:cNvSpPr>
            <p:nvPr/>
          </p:nvSpPr>
          <p:spPr bwMode="auto">
            <a:xfrm>
              <a:off x="4558" y="1866"/>
              <a:ext cx="1" cy="5"/>
            </a:xfrm>
            <a:custGeom>
              <a:avLst/>
              <a:gdLst>
                <a:gd name="T0" fmla="*/ 1 w 1"/>
                <a:gd name="T1" fmla="*/ 0 h 11"/>
                <a:gd name="T2" fmla="*/ 0 w 1"/>
                <a:gd name="T3" fmla="*/ 11 h 11"/>
                <a:gd name="T4" fmla="*/ 1 w 1"/>
                <a:gd name="T5" fmla="*/ 0 h 11"/>
              </a:gdLst>
              <a:ahLst/>
              <a:cxnLst>
                <a:cxn ang="0">
                  <a:pos x="T0" y="T1"/>
                </a:cxn>
                <a:cxn ang="0">
                  <a:pos x="T2" y="T3"/>
                </a:cxn>
                <a:cxn ang="0">
                  <a:pos x="T4" y="T5"/>
                </a:cxn>
              </a:cxnLst>
              <a:rect l="0" t="0" r="r" b="b"/>
              <a:pathLst>
                <a:path w="1" h="11">
                  <a:moveTo>
                    <a:pt x="1" y="0"/>
                  </a:moveTo>
                  <a:lnTo>
                    <a:pt x="0" y="1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2" name="Freeform 1792"/>
            <p:cNvSpPr>
              <a:spLocks/>
            </p:cNvSpPr>
            <p:nvPr/>
          </p:nvSpPr>
          <p:spPr bwMode="auto">
            <a:xfrm>
              <a:off x="4531" y="1984"/>
              <a:ext cx="111" cy="170"/>
            </a:xfrm>
            <a:custGeom>
              <a:avLst/>
              <a:gdLst>
                <a:gd name="T0" fmla="*/ 222 w 222"/>
                <a:gd name="T1" fmla="*/ 1 h 340"/>
                <a:gd name="T2" fmla="*/ 207 w 222"/>
                <a:gd name="T3" fmla="*/ 56 h 340"/>
                <a:gd name="T4" fmla="*/ 191 w 222"/>
                <a:gd name="T5" fmla="*/ 105 h 340"/>
                <a:gd name="T6" fmla="*/ 169 w 222"/>
                <a:gd name="T7" fmla="*/ 146 h 340"/>
                <a:gd name="T8" fmla="*/ 145 w 222"/>
                <a:gd name="T9" fmla="*/ 182 h 340"/>
                <a:gd name="T10" fmla="*/ 117 w 222"/>
                <a:gd name="T11" fmla="*/ 220 h 340"/>
                <a:gd name="T12" fmla="*/ 85 w 222"/>
                <a:gd name="T13" fmla="*/ 256 h 340"/>
                <a:gd name="T14" fmla="*/ 8 w 222"/>
                <a:gd name="T15" fmla="*/ 340 h 340"/>
                <a:gd name="T16" fmla="*/ 0 w 222"/>
                <a:gd name="T17" fmla="*/ 333 h 340"/>
                <a:gd name="T18" fmla="*/ 77 w 222"/>
                <a:gd name="T19" fmla="*/ 248 h 340"/>
                <a:gd name="T20" fmla="*/ 109 w 222"/>
                <a:gd name="T21" fmla="*/ 212 h 340"/>
                <a:gd name="T22" fmla="*/ 136 w 222"/>
                <a:gd name="T23" fmla="*/ 176 h 340"/>
                <a:gd name="T24" fmla="*/ 160 w 222"/>
                <a:gd name="T25" fmla="*/ 140 h 340"/>
                <a:gd name="T26" fmla="*/ 182 w 222"/>
                <a:gd name="T27" fmla="*/ 101 h 340"/>
                <a:gd name="T28" fmla="*/ 197 w 222"/>
                <a:gd name="T29" fmla="*/ 54 h 340"/>
                <a:gd name="T30" fmla="*/ 212 w 222"/>
                <a:gd name="T31" fmla="*/ 0 h 340"/>
                <a:gd name="T32" fmla="*/ 222 w 222"/>
                <a:gd name="T33" fmla="*/ 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340">
                  <a:moveTo>
                    <a:pt x="222" y="1"/>
                  </a:moveTo>
                  <a:lnTo>
                    <a:pt x="207" y="56"/>
                  </a:lnTo>
                  <a:lnTo>
                    <a:pt x="191" y="105"/>
                  </a:lnTo>
                  <a:lnTo>
                    <a:pt x="169" y="146"/>
                  </a:lnTo>
                  <a:lnTo>
                    <a:pt x="145" y="182"/>
                  </a:lnTo>
                  <a:lnTo>
                    <a:pt x="117" y="220"/>
                  </a:lnTo>
                  <a:lnTo>
                    <a:pt x="85" y="256"/>
                  </a:lnTo>
                  <a:lnTo>
                    <a:pt x="8" y="340"/>
                  </a:lnTo>
                  <a:lnTo>
                    <a:pt x="0" y="333"/>
                  </a:lnTo>
                  <a:lnTo>
                    <a:pt x="77" y="248"/>
                  </a:lnTo>
                  <a:lnTo>
                    <a:pt x="109" y="212"/>
                  </a:lnTo>
                  <a:lnTo>
                    <a:pt x="136" y="176"/>
                  </a:lnTo>
                  <a:lnTo>
                    <a:pt x="160" y="140"/>
                  </a:lnTo>
                  <a:lnTo>
                    <a:pt x="182" y="101"/>
                  </a:lnTo>
                  <a:lnTo>
                    <a:pt x="197" y="54"/>
                  </a:lnTo>
                  <a:lnTo>
                    <a:pt x="212" y="0"/>
                  </a:lnTo>
                  <a:lnTo>
                    <a:pt x="2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3" name="Freeform 1793"/>
            <p:cNvSpPr>
              <a:spLocks/>
            </p:cNvSpPr>
            <p:nvPr/>
          </p:nvSpPr>
          <p:spPr bwMode="auto">
            <a:xfrm>
              <a:off x="4636" y="1984"/>
              <a:ext cx="6" cy="1"/>
            </a:xfrm>
            <a:custGeom>
              <a:avLst/>
              <a:gdLst>
                <a:gd name="T0" fmla="*/ 10 w 10"/>
                <a:gd name="T1" fmla="*/ 1 h 1"/>
                <a:gd name="T2" fmla="*/ 0 w 10"/>
                <a:gd name="T3" fmla="*/ 0 h 1"/>
                <a:gd name="T4" fmla="*/ 10 w 10"/>
                <a:gd name="T5" fmla="*/ 1 h 1"/>
              </a:gdLst>
              <a:ahLst/>
              <a:cxnLst>
                <a:cxn ang="0">
                  <a:pos x="T0" y="T1"/>
                </a:cxn>
                <a:cxn ang="0">
                  <a:pos x="T2" y="T3"/>
                </a:cxn>
                <a:cxn ang="0">
                  <a:pos x="T4" y="T5"/>
                </a:cxn>
              </a:cxnLst>
              <a:rect l="0" t="0" r="r" b="b"/>
              <a:pathLst>
                <a:path w="10" h="1">
                  <a:moveTo>
                    <a:pt x="10" y="1"/>
                  </a:moveTo>
                  <a:lnTo>
                    <a:pt x="0" y="0"/>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4" name="Freeform 1794"/>
            <p:cNvSpPr>
              <a:spLocks/>
            </p:cNvSpPr>
            <p:nvPr/>
          </p:nvSpPr>
          <p:spPr bwMode="auto">
            <a:xfrm>
              <a:off x="4507" y="2150"/>
              <a:ext cx="28" cy="40"/>
            </a:xfrm>
            <a:custGeom>
              <a:avLst/>
              <a:gdLst>
                <a:gd name="T0" fmla="*/ 55 w 55"/>
                <a:gd name="T1" fmla="*/ 6 h 78"/>
                <a:gd name="T2" fmla="*/ 33 w 55"/>
                <a:gd name="T3" fmla="*/ 40 h 78"/>
                <a:gd name="T4" fmla="*/ 9 w 55"/>
                <a:gd name="T5" fmla="*/ 78 h 78"/>
                <a:gd name="T6" fmla="*/ 0 w 55"/>
                <a:gd name="T7" fmla="*/ 72 h 78"/>
                <a:gd name="T8" fmla="*/ 24 w 55"/>
                <a:gd name="T9" fmla="*/ 34 h 78"/>
                <a:gd name="T10" fmla="*/ 46 w 55"/>
                <a:gd name="T11" fmla="*/ 0 h 78"/>
                <a:gd name="T12" fmla="*/ 55 w 55"/>
                <a:gd name="T13" fmla="*/ 6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55" y="6"/>
                  </a:moveTo>
                  <a:lnTo>
                    <a:pt x="33" y="40"/>
                  </a:lnTo>
                  <a:lnTo>
                    <a:pt x="9" y="78"/>
                  </a:lnTo>
                  <a:lnTo>
                    <a:pt x="0" y="72"/>
                  </a:lnTo>
                  <a:lnTo>
                    <a:pt x="24" y="34"/>
                  </a:lnTo>
                  <a:lnTo>
                    <a:pt x="46" y="0"/>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5" name="Freeform 1795"/>
            <p:cNvSpPr>
              <a:spLocks/>
            </p:cNvSpPr>
            <p:nvPr/>
          </p:nvSpPr>
          <p:spPr bwMode="auto">
            <a:xfrm>
              <a:off x="4365" y="2187"/>
              <a:ext cx="147" cy="129"/>
            </a:xfrm>
            <a:custGeom>
              <a:avLst/>
              <a:gdLst>
                <a:gd name="T0" fmla="*/ 293 w 293"/>
                <a:gd name="T1" fmla="*/ 6 h 259"/>
                <a:gd name="T2" fmla="*/ 240 w 293"/>
                <a:gd name="T3" fmla="*/ 83 h 259"/>
                <a:gd name="T4" fmla="*/ 207 w 293"/>
                <a:gd name="T5" fmla="*/ 124 h 259"/>
                <a:gd name="T6" fmla="*/ 172 w 293"/>
                <a:gd name="T7" fmla="*/ 160 h 259"/>
                <a:gd name="T8" fmla="*/ 136 w 293"/>
                <a:gd name="T9" fmla="*/ 191 h 259"/>
                <a:gd name="T10" fmla="*/ 95 w 293"/>
                <a:gd name="T11" fmla="*/ 220 h 259"/>
                <a:gd name="T12" fmla="*/ 74 w 293"/>
                <a:gd name="T13" fmla="*/ 232 h 259"/>
                <a:gd name="T14" fmla="*/ 53 w 293"/>
                <a:gd name="T15" fmla="*/ 243 h 259"/>
                <a:gd name="T16" fmla="*/ 4 w 293"/>
                <a:gd name="T17" fmla="*/ 259 h 259"/>
                <a:gd name="T18" fmla="*/ 0 w 293"/>
                <a:gd name="T19" fmla="*/ 250 h 259"/>
                <a:gd name="T20" fmla="*/ 47 w 293"/>
                <a:gd name="T21" fmla="*/ 234 h 259"/>
                <a:gd name="T22" fmla="*/ 68 w 293"/>
                <a:gd name="T23" fmla="*/ 223 h 259"/>
                <a:gd name="T24" fmla="*/ 87 w 293"/>
                <a:gd name="T25" fmla="*/ 212 h 259"/>
                <a:gd name="T26" fmla="*/ 128 w 293"/>
                <a:gd name="T27" fmla="*/ 184 h 259"/>
                <a:gd name="T28" fmla="*/ 164 w 293"/>
                <a:gd name="T29" fmla="*/ 152 h 259"/>
                <a:gd name="T30" fmla="*/ 199 w 293"/>
                <a:gd name="T31" fmla="*/ 116 h 259"/>
                <a:gd name="T32" fmla="*/ 231 w 293"/>
                <a:gd name="T33" fmla="*/ 77 h 259"/>
                <a:gd name="T34" fmla="*/ 284 w 293"/>
                <a:gd name="T35" fmla="*/ 0 h 259"/>
                <a:gd name="T36" fmla="*/ 293 w 293"/>
                <a:gd name="T37" fmla="*/ 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259">
                  <a:moveTo>
                    <a:pt x="293" y="6"/>
                  </a:moveTo>
                  <a:lnTo>
                    <a:pt x="240" y="83"/>
                  </a:lnTo>
                  <a:lnTo>
                    <a:pt x="207" y="124"/>
                  </a:lnTo>
                  <a:lnTo>
                    <a:pt x="172" y="160"/>
                  </a:lnTo>
                  <a:lnTo>
                    <a:pt x="136" y="191"/>
                  </a:lnTo>
                  <a:lnTo>
                    <a:pt x="95" y="220"/>
                  </a:lnTo>
                  <a:lnTo>
                    <a:pt x="74" y="232"/>
                  </a:lnTo>
                  <a:lnTo>
                    <a:pt x="53" y="243"/>
                  </a:lnTo>
                  <a:lnTo>
                    <a:pt x="4" y="259"/>
                  </a:lnTo>
                  <a:lnTo>
                    <a:pt x="0" y="250"/>
                  </a:lnTo>
                  <a:lnTo>
                    <a:pt x="47" y="234"/>
                  </a:lnTo>
                  <a:lnTo>
                    <a:pt x="68" y="223"/>
                  </a:lnTo>
                  <a:lnTo>
                    <a:pt x="87" y="212"/>
                  </a:lnTo>
                  <a:lnTo>
                    <a:pt x="128" y="184"/>
                  </a:lnTo>
                  <a:lnTo>
                    <a:pt x="164" y="152"/>
                  </a:lnTo>
                  <a:lnTo>
                    <a:pt x="199" y="116"/>
                  </a:lnTo>
                  <a:lnTo>
                    <a:pt x="231" y="77"/>
                  </a:lnTo>
                  <a:lnTo>
                    <a:pt x="284" y="0"/>
                  </a:lnTo>
                  <a:lnTo>
                    <a:pt x="29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6" name="Freeform 1796"/>
            <p:cNvSpPr>
              <a:spLocks/>
            </p:cNvSpPr>
            <p:nvPr/>
          </p:nvSpPr>
          <p:spPr bwMode="auto">
            <a:xfrm>
              <a:off x="4507" y="2187"/>
              <a:ext cx="5" cy="3"/>
            </a:xfrm>
            <a:custGeom>
              <a:avLst/>
              <a:gdLst>
                <a:gd name="T0" fmla="*/ 9 w 9"/>
                <a:gd name="T1" fmla="*/ 6 h 6"/>
                <a:gd name="T2" fmla="*/ 0 w 9"/>
                <a:gd name="T3" fmla="*/ 0 h 6"/>
                <a:gd name="T4" fmla="*/ 9 w 9"/>
                <a:gd name="T5" fmla="*/ 6 h 6"/>
              </a:gdLst>
              <a:ahLst/>
              <a:cxnLst>
                <a:cxn ang="0">
                  <a:pos x="T0" y="T1"/>
                </a:cxn>
                <a:cxn ang="0">
                  <a:pos x="T2" y="T3"/>
                </a:cxn>
                <a:cxn ang="0">
                  <a:pos x="T4" y="T5"/>
                </a:cxn>
              </a:cxnLst>
              <a:rect l="0" t="0" r="r" b="b"/>
              <a:pathLst>
                <a:path w="9" h="6">
                  <a:moveTo>
                    <a:pt x="9" y="6"/>
                  </a:moveTo>
                  <a:lnTo>
                    <a:pt x="0" y="0"/>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7" name="Freeform 1797"/>
            <p:cNvSpPr>
              <a:spLocks/>
            </p:cNvSpPr>
            <p:nvPr/>
          </p:nvSpPr>
          <p:spPr bwMode="auto">
            <a:xfrm>
              <a:off x="4317" y="2312"/>
              <a:ext cx="51" cy="32"/>
            </a:xfrm>
            <a:custGeom>
              <a:avLst/>
              <a:gdLst>
                <a:gd name="T0" fmla="*/ 101 w 101"/>
                <a:gd name="T1" fmla="*/ 9 h 65"/>
                <a:gd name="T2" fmla="*/ 88 w 101"/>
                <a:gd name="T3" fmla="*/ 12 h 65"/>
                <a:gd name="T4" fmla="*/ 77 w 101"/>
                <a:gd name="T5" fmla="*/ 17 h 65"/>
                <a:gd name="T6" fmla="*/ 52 w 101"/>
                <a:gd name="T7" fmla="*/ 29 h 65"/>
                <a:gd name="T8" fmla="*/ 29 w 101"/>
                <a:gd name="T9" fmla="*/ 45 h 65"/>
                <a:gd name="T10" fmla="*/ 8 w 101"/>
                <a:gd name="T11" fmla="*/ 65 h 65"/>
                <a:gd name="T12" fmla="*/ 0 w 101"/>
                <a:gd name="T13" fmla="*/ 57 h 65"/>
                <a:gd name="T14" fmla="*/ 21 w 101"/>
                <a:gd name="T15" fmla="*/ 38 h 65"/>
                <a:gd name="T16" fmla="*/ 46 w 101"/>
                <a:gd name="T17" fmla="*/ 20 h 65"/>
                <a:gd name="T18" fmla="*/ 71 w 101"/>
                <a:gd name="T19" fmla="*/ 8 h 65"/>
                <a:gd name="T20" fmla="*/ 83 w 101"/>
                <a:gd name="T21" fmla="*/ 3 h 65"/>
                <a:gd name="T22" fmla="*/ 97 w 101"/>
                <a:gd name="T23" fmla="*/ 0 h 65"/>
                <a:gd name="T24" fmla="*/ 101 w 101"/>
                <a:gd name="T25"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65">
                  <a:moveTo>
                    <a:pt x="101" y="9"/>
                  </a:moveTo>
                  <a:lnTo>
                    <a:pt x="88" y="12"/>
                  </a:lnTo>
                  <a:lnTo>
                    <a:pt x="77" y="17"/>
                  </a:lnTo>
                  <a:lnTo>
                    <a:pt x="52" y="29"/>
                  </a:lnTo>
                  <a:lnTo>
                    <a:pt x="29" y="45"/>
                  </a:lnTo>
                  <a:lnTo>
                    <a:pt x="8" y="65"/>
                  </a:lnTo>
                  <a:lnTo>
                    <a:pt x="0" y="57"/>
                  </a:lnTo>
                  <a:lnTo>
                    <a:pt x="21" y="38"/>
                  </a:lnTo>
                  <a:lnTo>
                    <a:pt x="46" y="20"/>
                  </a:lnTo>
                  <a:lnTo>
                    <a:pt x="71" y="8"/>
                  </a:lnTo>
                  <a:lnTo>
                    <a:pt x="83" y="3"/>
                  </a:lnTo>
                  <a:lnTo>
                    <a:pt x="97" y="0"/>
                  </a:lnTo>
                  <a:lnTo>
                    <a:pt x="10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8" name="Freeform 1798"/>
            <p:cNvSpPr>
              <a:spLocks/>
            </p:cNvSpPr>
            <p:nvPr/>
          </p:nvSpPr>
          <p:spPr bwMode="auto">
            <a:xfrm>
              <a:off x="4365" y="2312"/>
              <a:ext cx="3" cy="4"/>
            </a:xfrm>
            <a:custGeom>
              <a:avLst/>
              <a:gdLst>
                <a:gd name="T0" fmla="*/ 4 w 4"/>
                <a:gd name="T1" fmla="*/ 9 h 9"/>
                <a:gd name="T2" fmla="*/ 0 w 4"/>
                <a:gd name="T3" fmla="*/ 0 h 9"/>
                <a:gd name="T4" fmla="*/ 4 w 4"/>
                <a:gd name="T5" fmla="*/ 9 h 9"/>
              </a:gdLst>
              <a:ahLst/>
              <a:cxnLst>
                <a:cxn ang="0">
                  <a:pos x="T0" y="T1"/>
                </a:cxn>
                <a:cxn ang="0">
                  <a:pos x="T2" y="T3"/>
                </a:cxn>
                <a:cxn ang="0">
                  <a:pos x="T4" y="T5"/>
                </a:cxn>
              </a:cxnLst>
              <a:rect l="0" t="0" r="r" b="b"/>
              <a:pathLst>
                <a:path w="4" h="9">
                  <a:moveTo>
                    <a:pt x="4" y="9"/>
                  </a:moveTo>
                  <a:lnTo>
                    <a:pt x="0" y="0"/>
                  </a:lnTo>
                  <a:lnTo>
                    <a:pt x="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19" name="Freeform 1799"/>
            <p:cNvSpPr>
              <a:spLocks/>
            </p:cNvSpPr>
            <p:nvPr/>
          </p:nvSpPr>
          <p:spPr bwMode="auto">
            <a:xfrm>
              <a:off x="4295" y="2340"/>
              <a:ext cx="27" cy="56"/>
            </a:xfrm>
            <a:custGeom>
              <a:avLst/>
              <a:gdLst>
                <a:gd name="T0" fmla="*/ 54 w 54"/>
                <a:gd name="T1" fmla="*/ 6 h 112"/>
                <a:gd name="T2" fmla="*/ 39 w 54"/>
                <a:gd name="T3" fmla="*/ 30 h 112"/>
                <a:gd name="T4" fmla="*/ 30 w 54"/>
                <a:gd name="T5" fmla="*/ 56 h 112"/>
                <a:gd name="T6" fmla="*/ 21 w 54"/>
                <a:gd name="T7" fmla="*/ 83 h 112"/>
                <a:gd name="T8" fmla="*/ 9 w 54"/>
                <a:gd name="T9" fmla="*/ 112 h 112"/>
                <a:gd name="T10" fmla="*/ 0 w 54"/>
                <a:gd name="T11" fmla="*/ 107 h 112"/>
                <a:gd name="T12" fmla="*/ 11 w 54"/>
                <a:gd name="T13" fmla="*/ 82 h 112"/>
                <a:gd name="T14" fmla="*/ 20 w 54"/>
                <a:gd name="T15" fmla="*/ 55 h 112"/>
                <a:gd name="T16" fmla="*/ 30 w 54"/>
                <a:gd name="T17" fmla="*/ 26 h 112"/>
                <a:gd name="T18" fmla="*/ 45 w 54"/>
                <a:gd name="T19" fmla="*/ 0 h 112"/>
                <a:gd name="T20" fmla="*/ 54 w 54"/>
                <a:gd name="T21"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12">
                  <a:moveTo>
                    <a:pt x="54" y="6"/>
                  </a:moveTo>
                  <a:lnTo>
                    <a:pt x="39" y="30"/>
                  </a:lnTo>
                  <a:lnTo>
                    <a:pt x="30" y="56"/>
                  </a:lnTo>
                  <a:lnTo>
                    <a:pt x="21" y="83"/>
                  </a:lnTo>
                  <a:lnTo>
                    <a:pt x="9" y="112"/>
                  </a:lnTo>
                  <a:lnTo>
                    <a:pt x="0" y="107"/>
                  </a:lnTo>
                  <a:lnTo>
                    <a:pt x="11" y="82"/>
                  </a:lnTo>
                  <a:lnTo>
                    <a:pt x="20" y="55"/>
                  </a:lnTo>
                  <a:lnTo>
                    <a:pt x="30" y="26"/>
                  </a:lnTo>
                  <a:lnTo>
                    <a:pt x="45" y="0"/>
                  </a:lnTo>
                  <a:lnTo>
                    <a:pt x="5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0" name="Freeform 1800"/>
            <p:cNvSpPr>
              <a:spLocks/>
            </p:cNvSpPr>
            <p:nvPr/>
          </p:nvSpPr>
          <p:spPr bwMode="auto">
            <a:xfrm>
              <a:off x="4295" y="2333"/>
              <a:ext cx="39" cy="63"/>
            </a:xfrm>
            <a:custGeom>
              <a:avLst/>
              <a:gdLst>
                <a:gd name="T0" fmla="*/ 0 w 79"/>
                <a:gd name="T1" fmla="*/ 119 h 125"/>
                <a:gd name="T2" fmla="*/ 14 w 79"/>
                <a:gd name="T3" fmla="*/ 87 h 125"/>
                <a:gd name="T4" fmla="*/ 26 w 79"/>
                <a:gd name="T5" fmla="*/ 53 h 125"/>
                <a:gd name="T6" fmla="*/ 42 w 79"/>
                <a:gd name="T7" fmla="*/ 22 h 125"/>
                <a:gd name="T8" fmla="*/ 57 w 79"/>
                <a:gd name="T9" fmla="*/ 9 h 125"/>
                <a:gd name="T10" fmla="*/ 72 w 79"/>
                <a:gd name="T11" fmla="*/ 0 h 125"/>
                <a:gd name="T12" fmla="*/ 79 w 79"/>
                <a:gd name="T13" fmla="*/ 9 h 125"/>
                <a:gd name="T14" fmla="*/ 63 w 79"/>
                <a:gd name="T15" fmla="*/ 18 h 125"/>
                <a:gd name="T16" fmla="*/ 50 w 79"/>
                <a:gd name="T17" fmla="*/ 30 h 125"/>
                <a:gd name="T18" fmla="*/ 35 w 79"/>
                <a:gd name="T19" fmla="*/ 59 h 125"/>
                <a:gd name="T20" fmla="*/ 23 w 79"/>
                <a:gd name="T21" fmla="*/ 92 h 125"/>
                <a:gd name="T22" fmla="*/ 9 w 79"/>
                <a:gd name="T23" fmla="*/ 125 h 125"/>
                <a:gd name="T24" fmla="*/ 0 w 79"/>
                <a:gd name="T25"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25">
                  <a:moveTo>
                    <a:pt x="0" y="119"/>
                  </a:moveTo>
                  <a:lnTo>
                    <a:pt x="14" y="87"/>
                  </a:lnTo>
                  <a:lnTo>
                    <a:pt x="26" y="53"/>
                  </a:lnTo>
                  <a:lnTo>
                    <a:pt x="42" y="22"/>
                  </a:lnTo>
                  <a:lnTo>
                    <a:pt x="57" y="9"/>
                  </a:lnTo>
                  <a:lnTo>
                    <a:pt x="72" y="0"/>
                  </a:lnTo>
                  <a:lnTo>
                    <a:pt x="79" y="9"/>
                  </a:lnTo>
                  <a:lnTo>
                    <a:pt x="63" y="18"/>
                  </a:lnTo>
                  <a:lnTo>
                    <a:pt x="50" y="30"/>
                  </a:lnTo>
                  <a:lnTo>
                    <a:pt x="35" y="59"/>
                  </a:lnTo>
                  <a:lnTo>
                    <a:pt x="23" y="92"/>
                  </a:lnTo>
                  <a:lnTo>
                    <a:pt x="9" y="125"/>
                  </a:lnTo>
                  <a:lnTo>
                    <a:pt x="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1" name="Freeform 1801"/>
            <p:cNvSpPr>
              <a:spLocks/>
            </p:cNvSpPr>
            <p:nvPr/>
          </p:nvSpPr>
          <p:spPr bwMode="auto">
            <a:xfrm>
              <a:off x="4295" y="2393"/>
              <a:ext cx="4" cy="3"/>
            </a:xfrm>
            <a:custGeom>
              <a:avLst/>
              <a:gdLst>
                <a:gd name="T0" fmla="*/ 9 w 9"/>
                <a:gd name="T1" fmla="*/ 6 h 6"/>
                <a:gd name="T2" fmla="*/ 0 w 9"/>
                <a:gd name="T3" fmla="*/ 0 h 6"/>
                <a:gd name="T4" fmla="*/ 9 w 9"/>
                <a:gd name="T5" fmla="*/ 6 h 6"/>
                <a:gd name="T6" fmla="*/ 0 w 9"/>
                <a:gd name="T7" fmla="*/ 1 h 6"/>
                <a:gd name="T8" fmla="*/ 9 w 9"/>
                <a:gd name="T9" fmla="*/ 6 h 6"/>
              </a:gdLst>
              <a:ahLst/>
              <a:cxnLst>
                <a:cxn ang="0">
                  <a:pos x="T0" y="T1"/>
                </a:cxn>
                <a:cxn ang="0">
                  <a:pos x="T2" y="T3"/>
                </a:cxn>
                <a:cxn ang="0">
                  <a:pos x="T4" y="T5"/>
                </a:cxn>
                <a:cxn ang="0">
                  <a:pos x="T6" y="T7"/>
                </a:cxn>
                <a:cxn ang="0">
                  <a:pos x="T8" y="T9"/>
                </a:cxn>
              </a:cxnLst>
              <a:rect l="0" t="0" r="r" b="b"/>
              <a:pathLst>
                <a:path w="9" h="6">
                  <a:moveTo>
                    <a:pt x="9" y="6"/>
                  </a:moveTo>
                  <a:lnTo>
                    <a:pt x="0" y="0"/>
                  </a:lnTo>
                  <a:lnTo>
                    <a:pt x="9" y="6"/>
                  </a:lnTo>
                  <a:lnTo>
                    <a:pt x="0" y="1"/>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2" name="Freeform 1802"/>
            <p:cNvSpPr>
              <a:spLocks/>
            </p:cNvSpPr>
            <p:nvPr/>
          </p:nvSpPr>
          <p:spPr bwMode="auto">
            <a:xfrm>
              <a:off x="4331" y="2317"/>
              <a:ext cx="35" cy="21"/>
            </a:xfrm>
            <a:custGeom>
              <a:avLst/>
              <a:gdLst>
                <a:gd name="T0" fmla="*/ 0 w 71"/>
                <a:gd name="T1" fmla="*/ 33 h 42"/>
                <a:gd name="T2" fmla="*/ 19 w 71"/>
                <a:gd name="T3" fmla="*/ 25 h 42"/>
                <a:gd name="T4" fmla="*/ 34 w 71"/>
                <a:gd name="T5" fmla="*/ 16 h 42"/>
                <a:gd name="T6" fmla="*/ 50 w 71"/>
                <a:gd name="T7" fmla="*/ 7 h 42"/>
                <a:gd name="T8" fmla="*/ 70 w 71"/>
                <a:gd name="T9" fmla="*/ 0 h 42"/>
                <a:gd name="T10" fmla="*/ 71 w 71"/>
                <a:gd name="T11" fmla="*/ 10 h 42"/>
                <a:gd name="T12" fmla="*/ 55 w 71"/>
                <a:gd name="T13" fmla="*/ 16 h 42"/>
                <a:gd name="T14" fmla="*/ 40 w 71"/>
                <a:gd name="T15" fmla="*/ 25 h 42"/>
                <a:gd name="T16" fmla="*/ 25 w 71"/>
                <a:gd name="T17" fmla="*/ 34 h 42"/>
                <a:gd name="T18" fmla="*/ 7 w 71"/>
                <a:gd name="T19" fmla="*/ 42 h 42"/>
                <a:gd name="T20" fmla="*/ 0 w 71"/>
                <a:gd name="T2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42">
                  <a:moveTo>
                    <a:pt x="0" y="33"/>
                  </a:moveTo>
                  <a:lnTo>
                    <a:pt x="19" y="25"/>
                  </a:lnTo>
                  <a:lnTo>
                    <a:pt x="34" y="16"/>
                  </a:lnTo>
                  <a:lnTo>
                    <a:pt x="50" y="7"/>
                  </a:lnTo>
                  <a:lnTo>
                    <a:pt x="70" y="0"/>
                  </a:lnTo>
                  <a:lnTo>
                    <a:pt x="71" y="10"/>
                  </a:lnTo>
                  <a:lnTo>
                    <a:pt x="55" y="16"/>
                  </a:lnTo>
                  <a:lnTo>
                    <a:pt x="40" y="25"/>
                  </a:lnTo>
                  <a:lnTo>
                    <a:pt x="25" y="34"/>
                  </a:lnTo>
                  <a:lnTo>
                    <a:pt x="7" y="42"/>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3" name="Freeform 1803"/>
            <p:cNvSpPr>
              <a:spLocks/>
            </p:cNvSpPr>
            <p:nvPr/>
          </p:nvSpPr>
          <p:spPr bwMode="auto">
            <a:xfrm>
              <a:off x="4331" y="2333"/>
              <a:ext cx="3" cy="5"/>
            </a:xfrm>
            <a:custGeom>
              <a:avLst/>
              <a:gdLst>
                <a:gd name="T0" fmla="*/ 0 w 7"/>
                <a:gd name="T1" fmla="*/ 0 h 9"/>
                <a:gd name="T2" fmla="*/ 7 w 7"/>
                <a:gd name="T3" fmla="*/ 9 h 9"/>
                <a:gd name="T4" fmla="*/ 0 w 7"/>
                <a:gd name="T5" fmla="*/ 0 h 9"/>
              </a:gdLst>
              <a:ahLst/>
              <a:cxnLst>
                <a:cxn ang="0">
                  <a:pos x="T0" y="T1"/>
                </a:cxn>
                <a:cxn ang="0">
                  <a:pos x="T2" y="T3"/>
                </a:cxn>
                <a:cxn ang="0">
                  <a:pos x="T4" y="T5"/>
                </a:cxn>
              </a:cxnLst>
              <a:rect l="0" t="0" r="r" b="b"/>
              <a:pathLst>
                <a:path w="7" h="9">
                  <a:moveTo>
                    <a:pt x="0" y="0"/>
                  </a:moveTo>
                  <a:lnTo>
                    <a:pt x="7"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4" name="Freeform 1804"/>
            <p:cNvSpPr>
              <a:spLocks/>
            </p:cNvSpPr>
            <p:nvPr/>
          </p:nvSpPr>
          <p:spPr bwMode="auto">
            <a:xfrm>
              <a:off x="4365" y="2302"/>
              <a:ext cx="49" cy="20"/>
            </a:xfrm>
            <a:custGeom>
              <a:avLst/>
              <a:gdLst>
                <a:gd name="T0" fmla="*/ 0 w 96"/>
                <a:gd name="T1" fmla="*/ 30 h 40"/>
                <a:gd name="T2" fmla="*/ 48 w 96"/>
                <a:gd name="T3" fmla="*/ 16 h 40"/>
                <a:gd name="T4" fmla="*/ 95 w 96"/>
                <a:gd name="T5" fmla="*/ 0 h 40"/>
                <a:gd name="T6" fmla="*/ 96 w 96"/>
                <a:gd name="T7" fmla="*/ 10 h 40"/>
                <a:gd name="T8" fmla="*/ 50 w 96"/>
                <a:gd name="T9" fmla="*/ 27 h 40"/>
                <a:gd name="T10" fmla="*/ 1 w 96"/>
                <a:gd name="T11" fmla="*/ 40 h 40"/>
                <a:gd name="T12" fmla="*/ 0 w 96"/>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96" h="40">
                  <a:moveTo>
                    <a:pt x="0" y="30"/>
                  </a:moveTo>
                  <a:lnTo>
                    <a:pt x="48" y="16"/>
                  </a:lnTo>
                  <a:lnTo>
                    <a:pt x="95" y="0"/>
                  </a:lnTo>
                  <a:lnTo>
                    <a:pt x="96" y="10"/>
                  </a:lnTo>
                  <a:lnTo>
                    <a:pt x="50" y="27"/>
                  </a:lnTo>
                  <a:lnTo>
                    <a:pt x="1" y="4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5" name="Freeform 1805"/>
            <p:cNvSpPr>
              <a:spLocks/>
            </p:cNvSpPr>
            <p:nvPr/>
          </p:nvSpPr>
          <p:spPr bwMode="auto">
            <a:xfrm>
              <a:off x="4365" y="2317"/>
              <a:ext cx="1" cy="5"/>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lnTo>
                    <a:pt x="1"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6" name="Freeform 1806"/>
            <p:cNvSpPr>
              <a:spLocks/>
            </p:cNvSpPr>
            <p:nvPr/>
          </p:nvSpPr>
          <p:spPr bwMode="auto">
            <a:xfrm>
              <a:off x="4411" y="2219"/>
              <a:ext cx="101" cy="87"/>
            </a:xfrm>
            <a:custGeom>
              <a:avLst/>
              <a:gdLst>
                <a:gd name="T0" fmla="*/ 0 w 201"/>
                <a:gd name="T1" fmla="*/ 166 h 175"/>
                <a:gd name="T2" fmla="*/ 69 w 201"/>
                <a:gd name="T3" fmla="*/ 126 h 175"/>
                <a:gd name="T4" fmla="*/ 119 w 201"/>
                <a:gd name="T5" fmla="*/ 92 h 175"/>
                <a:gd name="T6" fmla="*/ 137 w 201"/>
                <a:gd name="T7" fmla="*/ 75 h 175"/>
                <a:gd name="T8" fmla="*/ 155 w 201"/>
                <a:gd name="T9" fmla="*/ 54 h 175"/>
                <a:gd name="T10" fmla="*/ 193 w 201"/>
                <a:gd name="T11" fmla="*/ 0 h 175"/>
                <a:gd name="T12" fmla="*/ 201 w 201"/>
                <a:gd name="T13" fmla="*/ 7 h 175"/>
                <a:gd name="T14" fmla="*/ 163 w 201"/>
                <a:gd name="T15" fmla="*/ 62 h 175"/>
                <a:gd name="T16" fmla="*/ 145 w 201"/>
                <a:gd name="T17" fmla="*/ 83 h 175"/>
                <a:gd name="T18" fmla="*/ 125 w 201"/>
                <a:gd name="T19" fmla="*/ 101 h 175"/>
                <a:gd name="T20" fmla="*/ 75 w 201"/>
                <a:gd name="T21" fmla="*/ 135 h 175"/>
                <a:gd name="T22" fmla="*/ 6 w 201"/>
                <a:gd name="T23" fmla="*/ 175 h 175"/>
                <a:gd name="T24" fmla="*/ 0 w 201"/>
                <a:gd name="T25"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75">
                  <a:moveTo>
                    <a:pt x="0" y="166"/>
                  </a:moveTo>
                  <a:lnTo>
                    <a:pt x="69" y="126"/>
                  </a:lnTo>
                  <a:lnTo>
                    <a:pt x="119" y="92"/>
                  </a:lnTo>
                  <a:lnTo>
                    <a:pt x="137" y="75"/>
                  </a:lnTo>
                  <a:lnTo>
                    <a:pt x="155" y="54"/>
                  </a:lnTo>
                  <a:lnTo>
                    <a:pt x="193" y="0"/>
                  </a:lnTo>
                  <a:lnTo>
                    <a:pt x="201" y="7"/>
                  </a:lnTo>
                  <a:lnTo>
                    <a:pt x="163" y="62"/>
                  </a:lnTo>
                  <a:lnTo>
                    <a:pt x="145" y="83"/>
                  </a:lnTo>
                  <a:lnTo>
                    <a:pt x="125" y="101"/>
                  </a:lnTo>
                  <a:lnTo>
                    <a:pt x="75" y="135"/>
                  </a:lnTo>
                  <a:lnTo>
                    <a:pt x="6" y="175"/>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7" name="Freeform 1807"/>
            <p:cNvSpPr>
              <a:spLocks/>
            </p:cNvSpPr>
            <p:nvPr/>
          </p:nvSpPr>
          <p:spPr bwMode="auto">
            <a:xfrm>
              <a:off x="4411" y="2302"/>
              <a:ext cx="4" cy="5"/>
            </a:xfrm>
            <a:custGeom>
              <a:avLst/>
              <a:gdLst>
                <a:gd name="T0" fmla="*/ 4 w 6"/>
                <a:gd name="T1" fmla="*/ 10 h 10"/>
                <a:gd name="T2" fmla="*/ 6 w 6"/>
                <a:gd name="T3" fmla="*/ 9 h 10"/>
                <a:gd name="T4" fmla="*/ 0 w 6"/>
                <a:gd name="T5" fmla="*/ 0 h 10"/>
                <a:gd name="T6" fmla="*/ 3 w 6"/>
                <a:gd name="T7" fmla="*/ 0 h 10"/>
                <a:gd name="T8" fmla="*/ 4 w 6"/>
                <a:gd name="T9" fmla="*/ 10 h 10"/>
              </a:gdLst>
              <a:ahLst/>
              <a:cxnLst>
                <a:cxn ang="0">
                  <a:pos x="T0" y="T1"/>
                </a:cxn>
                <a:cxn ang="0">
                  <a:pos x="T2" y="T3"/>
                </a:cxn>
                <a:cxn ang="0">
                  <a:pos x="T4" y="T5"/>
                </a:cxn>
                <a:cxn ang="0">
                  <a:pos x="T6" y="T7"/>
                </a:cxn>
                <a:cxn ang="0">
                  <a:pos x="T8" y="T9"/>
                </a:cxn>
              </a:cxnLst>
              <a:rect l="0" t="0" r="r" b="b"/>
              <a:pathLst>
                <a:path w="6" h="10">
                  <a:moveTo>
                    <a:pt x="4" y="10"/>
                  </a:moveTo>
                  <a:lnTo>
                    <a:pt x="6" y="9"/>
                  </a:lnTo>
                  <a:lnTo>
                    <a:pt x="0" y="0"/>
                  </a:lnTo>
                  <a:lnTo>
                    <a:pt x="3" y="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8" name="Freeform 1808"/>
            <p:cNvSpPr>
              <a:spLocks/>
            </p:cNvSpPr>
            <p:nvPr/>
          </p:nvSpPr>
          <p:spPr bwMode="auto">
            <a:xfrm>
              <a:off x="4506" y="2220"/>
              <a:ext cx="38" cy="142"/>
            </a:xfrm>
            <a:custGeom>
              <a:avLst/>
              <a:gdLst>
                <a:gd name="T0" fmla="*/ 13 w 75"/>
                <a:gd name="T1" fmla="*/ 0 h 283"/>
                <a:gd name="T2" fmla="*/ 10 w 75"/>
                <a:gd name="T3" fmla="*/ 35 h 283"/>
                <a:gd name="T4" fmla="*/ 10 w 75"/>
                <a:gd name="T5" fmla="*/ 71 h 283"/>
                <a:gd name="T6" fmla="*/ 12 w 75"/>
                <a:gd name="T7" fmla="*/ 107 h 283"/>
                <a:gd name="T8" fmla="*/ 18 w 75"/>
                <a:gd name="T9" fmla="*/ 144 h 283"/>
                <a:gd name="T10" fmla="*/ 27 w 75"/>
                <a:gd name="T11" fmla="*/ 181 h 283"/>
                <a:gd name="T12" fmla="*/ 40 w 75"/>
                <a:gd name="T13" fmla="*/ 212 h 283"/>
                <a:gd name="T14" fmla="*/ 55 w 75"/>
                <a:gd name="T15" fmla="*/ 247 h 283"/>
                <a:gd name="T16" fmla="*/ 75 w 75"/>
                <a:gd name="T17" fmla="*/ 277 h 283"/>
                <a:gd name="T18" fmla="*/ 66 w 75"/>
                <a:gd name="T19" fmla="*/ 283 h 283"/>
                <a:gd name="T20" fmla="*/ 46 w 75"/>
                <a:gd name="T21" fmla="*/ 253 h 283"/>
                <a:gd name="T22" fmla="*/ 31 w 75"/>
                <a:gd name="T23" fmla="*/ 218 h 283"/>
                <a:gd name="T24" fmla="*/ 16 w 75"/>
                <a:gd name="T25" fmla="*/ 182 h 283"/>
                <a:gd name="T26" fmla="*/ 7 w 75"/>
                <a:gd name="T27" fmla="*/ 146 h 283"/>
                <a:gd name="T28" fmla="*/ 1 w 75"/>
                <a:gd name="T29" fmla="*/ 108 h 283"/>
                <a:gd name="T30" fmla="*/ 0 w 75"/>
                <a:gd name="T31" fmla="*/ 71 h 283"/>
                <a:gd name="T32" fmla="*/ 0 w 75"/>
                <a:gd name="T33" fmla="*/ 35 h 283"/>
                <a:gd name="T34" fmla="*/ 3 w 75"/>
                <a:gd name="T35" fmla="*/ 0 h 283"/>
                <a:gd name="T36" fmla="*/ 13 w 75"/>
                <a:gd name="T37"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83">
                  <a:moveTo>
                    <a:pt x="13" y="0"/>
                  </a:moveTo>
                  <a:lnTo>
                    <a:pt x="10" y="35"/>
                  </a:lnTo>
                  <a:lnTo>
                    <a:pt x="10" y="71"/>
                  </a:lnTo>
                  <a:lnTo>
                    <a:pt x="12" y="107"/>
                  </a:lnTo>
                  <a:lnTo>
                    <a:pt x="18" y="144"/>
                  </a:lnTo>
                  <a:lnTo>
                    <a:pt x="27" y="181"/>
                  </a:lnTo>
                  <a:lnTo>
                    <a:pt x="40" y="212"/>
                  </a:lnTo>
                  <a:lnTo>
                    <a:pt x="55" y="247"/>
                  </a:lnTo>
                  <a:lnTo>
                    <a:pt x="75" y="277"/>
                  </a:lnTo>
                  <a:lnTo>
                    <a:pt x="66" y="283"/>
                  </a:lnTo>
                  <a:lnTo>
                    <a:pt x="46" y="253"/>
                  </a:lnTo>
                  <a:lnTo>
                    <a:pt x="31" y="218"/>
                  </a:lnTo>
                  <a:lnTo>
                    <a:pt x="16" y="182"/>
                  </a:lnTo>
                  <a:lnTo>
                    <a:pt x="7" y="146"/>
                  </a:lnTo>
                  <a:lnTo>
                    <a:pt x="1" y="108"/>
                  </a:lnTo>
                  <a:lnTo>
                    <a:pt x="0" y="71"/>
                  </a:lnTo>
                  <a:lnTo>
                    <a:pt x="0" y="35"/>
                  </a:lnTo>
                  <a:lnTo>
                    <a:pt x="3"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29" name="Freeform 1809"/>
            <p:cNvSpPr>
              <a:spLocks/>
            </p:cNvSpPr>
            <p:nvPr/>
          </p:nvSpPr>
          <p:spPr bwMode="auto">
            <a:xfrm>
              <a:off x="4507" y="2211"/>
              <a:ext cx="6" cy="12"/>
            </a:xfrm>
            <a:custGeom>
              <a:avLst/>
              <a:gdLst>
                <a:gd name="T0" fmla="*/ 1 w 12"/>
                <a:gd name="T1" fmla="*/ 15 h 22"/>
                <a:gd name="T2" fmla="*/ 12 w 12"/>
                <a:gd name="T3" fmla="*/ 0 h 22"/>
                <a:gd name="T4" fmla="*/ 10 w 12"/>
                <a:gd name="T5" fmla="*/ 18 h 22"/>
                <a:gd name="T6" fmla="*/ 0 w 12"/>
                <a:gd name="T7" fmla="*/ 18 h 22"/>
                <a:gd name="T8" fmla="*/ 9 w 12"/>
                <a:gd name="T9" fmla="*/ 22 h 22"/>
                <a:gd name="T10" fmla="*/ 1 w 12"/>
                <a:gd name="T11" fmla="*/ 15 h 22"/>
              </a:gdLst>
              <a:ahLst/>
              <a:cxnLst>
                <a:cxn ang="0">
                  <a:pos x="T0" y="T1"/>
                </a:cxn>
                <a:cxn ang="0">
                  <a:pos x="T2" y="T3"/>
                </a:cxn>
                <a:cxn ang="0">
                  <a:pos x="T4" y="T5"/>
                </a:cxn>
                <a:cxn ang="0">
                  <a:pos x="T6" y="T7"/>
                </a:cxn>
                <a:cxn ang="0">
                  <a:pos x="T8" y="T9"/>
                </a:cxn>
                <a:cxn ang="0">
                  <a:pos x="T10" y="T11"/>
                </a:cxn>
              </a:cxnLst>
              <a:rect l="0" t="0" r="r" b="b"/>
              <a:pathLst>
                <a:path w="12" h="22">
                  <a:moveTo>
                    <a:pt x="1" y="15"/>
                  </a:moveTo>
                  <a:lnTo>
                    <a:pt x="12" y="0"/>
                  </a:lnTo>
                  <a:lnTo>
                    <a:pt x="10" y="18"/>
                  </a:lnTo>
                  <a:lnTo>
                    <a:pt x="0" y="18"/>
                  </a:lnTo>
                  <a:lnTo>
                    <a:pt x="9" y="22"/>
                  </a:lnTo>
                  <a:lnTo>
                    <a:pt x="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0" name="Freeform 1810"/>
            <p:cNvSpPr>
              <a:spLocks/>
            </p:cNvSpPr>
            <p:nvPr/>
          </p:nvSpPr>
          <p:spPr bwMode="auto">
            <a:xfrm>
              <a:off x="4540" y="2354"/>
              <a:ext cx="13" cy="13"/>
            </a:xfrm>
            <a:custGeom>
              <a:avLst/>
              <a:gdLst>
                <a:gd name="T0" fmla="*/ 6 w 25"/>
                <a:gd name="T1" fmla="*/ 10 h 26"/>
                <a:gd name="T2" fmla="*/ 10 w 25"/>
                <a:gd name="T3" fmla="*/ 16 h 26"/>
                <a:gd name="T4" fmla="*/ 10 w 25"/>
                <a:gd name="T5" fmla="*/ 14 h 26"/>
                <a:gd name="T6" fmla="*/ 15 w 25"/>
                <a:gd name="T7" fmla="*/ 8 h 26"/>
                <a:gd name="T8" fmla="*/ 16 w 25"/>
                <a:gd name="T9" fmla="*/ 0 h 26"/>
                <a:gd name="T10" fmla="*/ 25 w 25"/>
                <a:gd name="T11" fmla="*/ 3 h 26"/>
                <a:gd name="T12" fmla="*/ 24 w 25"/>
                <a:gd name="T13" fmla="*/ 13 h 26"/>
                <a:gd name="T14" fmla="*/ 18 w 25"/>
                <a:gd name="T15" fmla="*/ 22 h 26"/>
                <a:gd name="T16" fmla="*/ 9 w 25"/>
                <a:gd name="T17" fmla="*/ 26 h 26"/>
                <a:gd name="T18" fmla="*/ 0 w 25"/>
                <a:gd name="T19" fmla="*/ 19 h 26"/>
                <a:gd name="T20" fmla="*/ 6 w 25"/>
                <a:gd name="T21"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6">
                  <a:moveTo>
                    <a:pt x="6" y="10"/>
                  </a:moveTo>
                  <a:lnTo>
                    <a:pt x="10" y="16"/>
                  </a:lnTo>
                  <a:lnTo>
                    <a:pt x="10" y="14"/>
                  </a:lnTo>
                  <a:lnTo>
                    <a:pt x="15" y="8"/>
                  </a:lnTo>
                  <a:lnTo>
                    <a:pt x="16" y="0"/>
                  </a:lnTo>
                  <a:lnTo>
                    <a:pt x="25" y="3"/>
                  </a:lnTo>
                  <a:lnTo>
                    <a:pt x="24" y="13"/>
                  </a:lnTo>
                  <a:lnTo>
                    <a:pt x="18" y="22"/>
                  </a:lnTo>
                  <a:lnTo>
                    <a:pt x="9" y="26"/>
                  </a:lnTo>
                  <a:lnTo>
                    <a:pt x="0" y="19"/>
                  </a:lnTo>
                  <a:lnTo>
                    <a:pt x="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1" name="Freeform 1811"/>
            <p:cNvSpPr>
              <a:spLocks/>
            </p:cNvSpPr>
            <p:nvPr/>
          </p:nvSpPr>
          <p:spPr bwMode="auto">
            <a:xfrm>
              <a:off x="4539" y="2358"/>
              <a:ext cx="5" cy="5"/>
            </a:xfrm>
            <a:custGeom>
              <a:avLst/>
              <a:gdLst>
                <a:gd name="T0" fmla="*/ 0 w 9"/>
                <a:gd name="T1" fmla="*/ 7 h 9"/>
                <a:gd name="T2" fmla="*/ 2 w 9"/>
                <a:gd name="T3" fmla="*/ 9 h 9"/>
                <a:gd name="T4" fmla="*/ 8 w 9"/>
                <a:gd name="T5" fmla="*/ 0 h 9"/>
                <a:gd name="T6" fmla="*/ 9 w 9"/>
                <a:gd name="T7" fmla="*/ 1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lnTo>
                    <a:pt x="2" y="9"/>
                  </a:lnTo>
                  <a:lnTo>
                    <a:pt x="8" y="0"/>
                  </a:lnTo>
                  <a:lnTo>
                    <a:pt x="9" y="1"/>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2" name="Freeform 1812"/>
            <p:cNvSpPr>
              <a:spLocks/>
            </p:cNvSpPr>
            <p:nvPr/>
          </p:nvSpPr>
          <p:spPr bwMode="auto">
            <a:xfrm>
              <a:off x="4539" y="2335"/>
              <a:ext cx="14" cy="20"/>
            </a:xfrm>
            <a:custGeom>
              <a:avLst/>
              <a:gdLst>
                <a:gd name="T0" fmla="*/ 18 w 27"/>
                <a:gd name="T1" fmla="*/ 40 h 40"/>
                <a:gd name="T2" fmla="*/ 15 w 27"/>
                <a:gd name="T3" fmla="*/ 33 h 40"/>
                <a:gd name="T4" fmla="*/ 11 w 27"/>
                <a:gd name="T5" fmla="*/ 22 h 40"/>
                <a:gd name="T6" fmla="*/ 0 w 27"/>
                <a:gd name="T7" fmla="*/ 6 h 40"/>
                <a:gd name="T8" fmla="*/ 9 w 27"/>
                <a:gd name="T9" fmla="*/ 0 h 40"/>
                <a:gd name="T10" fmla="*/ 20 w 27"/>
                <a:gd name="T11" fmla="*/ 16 h 40"/>
                <a:gd name="T12" fmla="*/ 24 w 27"/>
                <a:gd name="T13" fmla="*/ 28 h 40"/>
                <a:gd name="T14" fmla="*/ 27 w 27"/>
                <a:gd name="T15" fmla="*/ 37 h 40"/>
                <a:gd name="T16" fmla="*/ 18 w 27"/>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0">
                  <a:moveTo>
                    <a:pt x="18" y="40"/>
                  </a:moveTo>
                  <a:lnTo>
                    <a:pt x="15" y="33"/>
                  </a:lnTo>
                  <a:lnTo>
                    <a:pt x="11" y="22"/>
                  </a:lnTo>
                  <a:lnTo>
                    <a:pt x="0" y="6"/>
                  </a:lnTo>
                  <a:lnTo>
                    <a:pt x="9" y="0"/>
                  </a:lnTo>
                  <a:lnTo>
                    <a:pt x="20" y="16"/>
                  </a:lnTo>
                  <a:lnTo>
                    <a:pt x="24" y="28"/>
                  </a:lnTo>
                  <a:lnTo>
                    <a:pt x="27" y="37"/>
                  </a:lnTo>
                  <a:lnTo>
                    <a:pt x="18"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3" name="Freeform 1813"/>
            <p:cNvSpPr>
              <a:spLocks/>
            </p:cNvSpPr>
            <p:nvPr/>
          </p:nvSpPr>
          <p:spPr bwMode="auto">
            <a:xfrm>
              <a:off x="4548" y="2354"/>
              <a:ext cx="5" cy="1"/>
            </a:xfrm>
            <a:custGeom>
              <a:avLst/>
              <a:gdLst>
                <a:gd name="T0" fmla="*/ 9 w 9"/>
                <a:gd name="T1" fmla="*/ 3 h 3"/>
                <a:gd name="T2" fmla="*/ 9 w 9"/>
                <a:gd name="T3" fmla="*/ 2 h 3"/>
                <a:gd name="T4" fmla="*/ 9 w 9"/>
                <a:gd name="T5" fmla="*/ 0 h 3"/>
                <a:gd name="T6" fmla="*/ 0 w 9"/>
                <a:gd name="T7" fmla="*/ 3 h 3"/>
                <a:gd name="T8" fmla="*/ 0 w 9"/>
                <a:gd name="T9" fmla="*/ 0 h 3"/>
                <a:gd name="T10" fmla="*/ 9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9" y="3"/>
                  </a:moveTo>
                  <a:lnTo>
                    <a:pt x="9" y="2"/>
                  </a:lnTo>
                  <a:lnTo>
                    <a:pt x="9" y="0"/>
                  </a:lnTo>
                  <a:lnTo>
                    <a:pt x="0" y="3"/>
                  </a:lnTo>
                  <a:lnTo>
                    <a:pt x="0" y="0"/>
                  </a:lnTo>
                  <a:lnTo>
                    <a:pt x="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4" name="Freeform 1814"/>
            <p:cNvSpPr>
              <a:spLocks/>
            </p:cNvSpPr>
            <p:nvPr/>
          </p:nvSpPr>
          <p:spPr bwMode="auto">
            <a:xfrm>
              <a:off x="4522" y="2184"/>
              <a:ext cx="24" cy="154"/>
            </a:xfrm>
            <a:custGeom>
              <a:avLst/>
              <a:gdLst>
                <a:gd name="T0" fmla="*/ 33 w 47"/>
                <a:gd name="T1" fmla="*/ 309 h 309"/>
                <a:gd name="T2" fmla="*/ 19 w 47"/>
                <a:gd name="T3" fmla="*/ 273 h 309"/>
                <a:gd name="T4" fmla="*/ 9 w 47"/>
                <a:gd name="T5" fmla="*/ 234 h 309"/>
                <a:gd name="T6" fmla="*/ 3 w 47"/>
                <a:gd name="T7" fmla="*/ 193 h 309"/>
                <a:gd name="T8" fmla="*/ 0 w 47"/>
                <a:gd name="T9" fmla="*/ 154 h 309"/>
                <a:gd name="T10" fmla="*/ 1 w 47"/>
                <a:gd name="T11" fmla="*/ 112 h 309"/>
                <a:gd name="T12" fmla="*/ 7 w 47"/>
                <a:gd name="T13" fmla="*/ 72 h 309"/>
                <a:gd name="T14" fmla="*/ 19 w 47"/>
                <a:gd name="T15" fmla="*/ 36 h 309"/>
                <a:gd name="T16" fmla="*/ 29 w 47"/>
                <a:gd name="T17" fmla="*/ 17 h 309"/>
                <a:gd name="T18" fmla="*/ 38 w 47"/>
                <a:gd name="T19" fmla="*/ 0 h 309"/>
                <a:gd name="T20" fmla="*/ 47 w 47"/>
                <a:gd name="T21" fmla="*/ 6 h 309"/>
                <a:gd name="T22" fmla="*/ 38 w 47"/>
                <a:gd name="T23" fmla="*/ 23 h 309"/>
                <a:gd name="T24" fmla="*/ 29 w 47"/>
                <a:gd name="T25" fmla="*/ 41 h 309"/>
                <a:gd name="T26" fmla="*/ 16 w 47"/>
                <a:gd name="T27" fmla="*/ 77 h 309"/>
                <a:gd name="T28" fmla="*/ 10 w 47"/>
                <a:gd name="T29" fmla="*/ 115 h 309"/>
                <a:gd name="T30" fmla="*/ 9 w 47"/>
                <a:gd name="T31" fmla="*/ 154 h 309"/>
                <a:gd name="T32" fmla="*/ 12 w 47"/>
                <a:gd name="T33" fmla="*/ 193 h 309"/>
                <a:gd name="T34" fmla="*/ 18 w 47"/>
                <a:gd name="T35" fmla="*/ 231 h 309"/>
                <a:gd name="T36" fmla="*/ 29 w 47"/>
                <a:gd name="T37" fmla="*/ 268 h 309"/>
                <a:gd name="T38" fmla="*/ 42 w 47"/>
                <a:gd name="T39" fmla="*/ 304 h 309"/>
                <a:gd name="T40" fmla="*/ 33 w 47"/>
                <a:gd name="T41"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309">
                  <a:moveTo>
                    <a:pt x="33" y="309"/>
                  </a:moveTo>
                  <a:lnTo>
                    <a:pt x="19" y="273"/>
                  </a:lnTo>
                  <a:lnTo>
                    <a:pt x="9" y="234"/>
                  </a:lnTo>
                  <a:lnTo>
                    <a:pt x="3" y="193"/>
                  </a:lnTo>
                  <a:lnTo>
                    <a:pt x="0" y="154"/>
                  </a:lnTo>
                  <a:lnTo>
                    <a:pt x="1" y="112"/>
                  </a:lnTo>
                  <a:lnTo>
                    <a:pt x="7" y="72"/>
                  </a:lnTo>
                  <a:lnTo>
                    <a:pt x="19" y="36"/>
                  </a:lnTo>
                  <a:lnTo>
                    <a:pt x="29" y="17"/>
                  </a:lnTo>
                  <a:lnTo>
                    <a:pt x="38" y="0"/>
                  </a:lnTo>
                  <a:lnTo>
                    <a:pt x="47" y="6"/>
                  </a:lnTo>
                  <a:lnTo>
                    <a:pt x="38" y="23"/>
                  </a:lnTo>
                  <a:lnTo>
                    <a:pt x="29" y="41"/>
                  </a:lnTo>
                  <a:lnTo>
                    <a:pt x="16" y="77"/>
                  </a:lnTo>
                  <a:lnTo>
                    <a:pt x="10" y="115"/>
                  </a:lnTo>
                  <a:lnTo>
                    <a:pt x="9" y="154"/>
                  </a:lnTo>
                  <a:lnTo>
                    <a:pt x="12" y="193"/>
                  </a:lnTo>
                  <a:lnTo>
                    <a:pt x="18" y="231"/>
                  </a:lnTo>
                  <a:lnTo>
                    <a:pt x="29" y="268"/>
                  </a:lnTo>
                  <a:lnTo>
                    <a:pt x="42" y="304"/>
                  </a:lnTo>
                  <a:lnTo>
                    <a:pt x="33" y="3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5" name="Freeform 1815"/>
            <p:cNvSpPr>
              <a:spLocks/>
            </p:cNvSpPr>
            <p:nvPr/>
          </p:nvSpPr>
          <p:spPr bwMode="auto">
            <a:xfrm>
              <a:off x="4539" y="2335"/>
              <a:ext cx="5" cy="3"/>
            </a:xfrm>
            <a:custGeom>
              <a:avLst/>
              <a:gdLst>
                <a:gd name="T0" fmla="*/ 0 w 9"/>
                <a:gd name="T1" fmla="*/ 6 h 6"/>
                <a:gd name="T2" fmla="*/ 9 w 9"/>
                <a:gd name="T3" fmla="*/ 1 h 6"/>
                <a:gd name="T4" fmla="*/ 9 w 9"/>
                <a:gd name="T5" fmla="*/ 0 h 6"/>
                <a:gd name="T6" fmla="*/ 0 w 9"/>
                <a:gd name="T7" fmla="*/ 6 h 6"/>
              </a:gdLst>
              <a:ahLst/>
              <a:cxnLst>
                <a:cxn ang="0">
                  <a:pos x="T0" y="T1"/>
                </a:cxn>
                <a:cxn ang="0">
                  <a:pos x="T2" y="T3"/>
                </a:cxn>
                <a:cxn ang="0">
                  <a:pos x="T4" y="T5"/>
                </a:cxn>
                <a:cxn ang="0">
                  <a:pos x="T6" y="T7"/>
                </a:cxn>
              </a:cxnLst>
              <a:rect l="0" t="0" r="r" b="b"/>
              <a:pathLst>
                <a:path w="9" h="6">
                  <a:moveTo>
                    <a:pt x="0" y="6"/>
                  </a:moveTo>
                  <a:lnTo>
                    <a:pt x="9" y="1"/>
                  </a:lnTo>
                  <a:lnTo>
                    <a:pt x="9"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6" name="Freeform 1816"/>
            <p:cNvSpPr>
              <a:spLocks/>
            </p:cNvSpPr>
            <p:nvPr/>
          </p:nvSpPr>
          <p:spPr bwMode="auto">
            <a:xfrm>
              <a:off x="4541" y="1973"/>
              <a:ext cx="145" cy="214"/>
            </a:xfrm>
            <a:custGeom>
              <a:avLst/>
              <a:gdLst>
                <a:gd name="T0" fmla="*/ 0 w 289"/>
                <a:gd name="T1" fmla="*/ 422 h 430"/>
                <a:gd name="T2" fmla="*/ 18 w 289"/>
                <a:gd name="T3" fmla="*/ 395 h 430"/>
                <a:gd name="T4" fmla="*/ 36 w 289"/>
                <a:gd name="T5" fmla="*/ 369 h 430"/>
                <a:gd name="T6" fmla="*/ 77 w 289"/>
                <a:gd name="T7" fmla="*/ 320 h 430"/>
                <a:gd name="T8" fmla="*/ 161 w 289"/>
                <a:gd name="T9" fmla="*/ 222 h 430"/>
                <a:gd name="T10" fmla="*/ 202 w 289"/>
                <a:gd name="T11" fmla="*/ 172 h 430"/>
                <a:gd name="T12" fmla="*/ 235 w 289"/>
                <a:gd name="T13" fmla="*/ 118 h 430"/>
                <a:gd name="T14" fmla="*/ 250 w 289"/>
                <a:gd name="T15" fmla="*/ 91 h 430"/>
                <a:gd name="T16" fmla="*/ 262 w 289"/>
                <a:gd name="T17" fmla="*/ 62 h 430"/>
                <a:gd name="T18" fmla="*/ 273 w 289"/>
                <a:gd name="T19" fmla="*/ 32 h 430"/>
                <a:gd name="T20" fmla="*/ 280 w 289"/>
                <a:gd name="T21" fmla="*/ 0 h 430"/>
                <a:gd name="T22" fmla="*/ 289 w 289"/>
                <a:gd name="T23" fmla="*/ 5 h 430"/>
                <a:gd name="T24" fmla="*/ 282 w 289"/>
                <a:gd name="T25" fmla="*/ 36 h 430"/>
                <a:gd name="T26" fmla="*/ 271 w 289"/>
                <a:gd name="T27" fmla="*/ 67 h 430"/>
                <a:gd name="T28" fmla="*/ 259 w 289"/>
                <a:gd name="T29" fmla="*/ 97 h 430"/>
                <a:gd name="T30" fmla="*/ 244 w 289"/>
                <a:gd name="T31" fmla="*/ 124 h 430"/>
                <a:gd name="T32" fmla="*/ 209 w 289"/>
                <a:gd name="T33" fmla="*/ 180 h 430"/>
                <a:gd name="T34" fmla="*/ 169 w 289"/>
                <a:gd name="T35" fmla="*/ 229 h 430"/>
                <a:gd name="T36" fmla="*/ 84 w 289"/>
                <a:gd name="T37" fmla="*/ 327 h 430"/>
                <a:gd name="T38" fmla="*/ 43 w 289"/>
                <a:gd name="T39" fmla="*/ 377 h 430"/>
                <a:gd name="T40" fmla="*/ 25 w 289"/>
                <a:gd name="T41" fmla="*/ 402 h 430"/>
                <a:gd name="T42" fmla="*/ 7 w 289"/>
                <a:gd name="T43" fmla="*/ 430 h 430"/>
                <a:gd name="T44" fmla="*/ 0 w 289"/>
                <a:gd name="T45" fmla="*/ 42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430">
                  <a:moveTo>
                    <a:pt x="0" y="422"/>
                  </a:moveTo>
                  <a:lnTo>
                    <a:pt x="18" y="395"/>
                  </a:lnTo>
                  <a:lnTo>
                    <a:pt x="36" y="369"/>
                  </a:lnTo>
                  <a:lnTo>
                    <a:pt x="77" y="320"/>
                  </a:lnTo>
                  <a:lnTo>
                    <a:pt x="161" y="222"/>
                  </a:lnTo>
                  <a:lnTo>
                    <a:pt x="202" y="172"/>
                  </a:lnTo>
                  <a:lnTo>
                    <a:pt x="235" y="118"/>
                  </a:lnTo>
                  <a:lnTo>
                    <a:pt x="250" y="91"/>
                  </a:lnTo>
                  <a:lnTo>
                    <a:pt x="262" y="62"/>
                  </a:lnTo>
                  <a:lnTo>
                    <a:pt x="273" y="32"/>
                  </a:lnTo>
                  <a:lnTo>
                    <a:pt x="280" y="0"/>
                  </a:lnTo>
                  <a:lnTo>
                    <a:pt x="289" y="5"/>
                  </a:lnTo>
                  <a:lnTo>
                    <a:pt x="282" y="36"/>
                  </a:lnTo>
                  <a:lnTo>
                    <a:pt x="271" y="67"/>
                  </a:lnTo>
                  <a:lnTo>
                    <a:pt x="259" y="97"/>
                  </a:lnTo>
                  <a:lnTo>
                    <a:pt x="244" y="124"/>
                  </a:lnTo>
                  <a:lnTo>
                    <a:pt x="209" y="180"/>
                  </a:lnTo>
                  <a:lnTo>
                    <a:pt x="169" y="229"/>
                  </a:lnTo>
                  <a:lnTo>
                    <a:pt x="84" y="327"/>
                  </a:lnTo>
                  <a:lnTo>
                    <a:pt x="43" y="377"/>
                  </a:lnTo>
                  <a:lnTo>
                    <a:pt x="25" y="402"/>
                  </a:lnTo>
                  <a:lnTo>
                    <a:pt x="7" y="430"/>
                  </a:lnTo>
                  <a:lnTo>
                    <a:pt x="0" y="4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7" name="Freeform 1817"/>
            <p:cNvSpPr>
              <a:spLocks/>
            </p:cNvSpPr>
            <p:nvPr/>
          </p:nvSpPr>
          <p:spPr bwMode="auto">
            <a:xfrm>
              <a:off x="4683" y="1971"/>
              <a:ext cx="10" cy="8"/>
            </a:xfrm>
            <a:custGeom>
              <a:avLst/>
              <a:gdLst>
                <a:gd name="T0" fmla="*/ 2 w 20"/>
                <a:gd name="T1" fmla="*/ 0 h 17"/>
                <a:gd name="T2" fmla="*/ 12 w 20"/>
                <a:gd name="T3" fmla="*/ 2 h 17"/>
                <a:gd name="T4" fmla="*/ 20 w 20"/>
                <a:gd name="T5" fmla="*/ 8 h 17"/>
                <a:gd name="T6" fmla="*/ 14 w 20"/>
                <a:gd name="T7" fmla="*/ 17 h 17"/>
                <a:gd name="T8" fmla="*/ 6 w 20"/>
                <a:gd name="T9" fmla="*/ 11 h 17"/>
                <a:gd name="T10" fmla="*/ 0 w 20"/>
                <a:gd name="T11" fmla="*/ 11 h 17"/>
                <a:gd name="T12" fmla="*/ 2 w 20"/>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2" y="0"/>
                  </a:moveTo>
                  <a:lnTo>
                    <a:pt x="12" y="2"/>
                  </a:lnTo>
                  <a:lnTo>
                    <a:pt x="20" y="8"/>
                  </a:lnTo>
                  <a:lnTo>
                    <a:pt x="14" y="17"/>
                  </a:lnTo>
                  <a:lnTo>
                    <a:pt x="6" y="11"/>
                  </a:lnTo>
                  <a:lnTo>
                    <a:pt x="0" y="1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8" name="Freeform 1818"/>
            <p:cNvSpPr>
              <a:spLocks/>
            </p:cNvSpPr>
            <p:nvPr/>
          </p:nvSpPr>
          <p:spPr bwMode="auto">
            <a:xfrm>
              <a:off x="4682" y="1970"/>
              <a:ext cx="4" cy="6"/>
            </a:xfrm>
            <a:custGeom>
              <a:avLst/>
              <a:gdLst>
                <a:gd name="T0" fmla="*/ 0 w 9"/>
                <a:gd name="T1" fmla="*/ 4 h 12"/>
                <a:gd name="T2" fmla="*/ 2 w 9"/>
                <a:gd name="T3" fmla="*/ 0 h 12"/>
                <a:gd name="T4" fmla="*/ 5 w 9"/>
                <a:gd name="T5" fmla="*/ 1 h 12"/>
                <a:gd name="T6" fmla="*/ 3 w 9"/>
                <a:gd name="T7" fmla="*/ 12 h 12"/>
                <a:gd name="T8" fmla="*/ 9 w 9"/>
                <a:gd name="T9" fmla="*/ 9 h 12"/>
                <a:gd name="T10" fmla="*/ 0 w 9"/>
                <a:gd name="T11" fmla="*/ 4 h 12"/>
              </a:gdLst>
              <a:ahLst/>
              <a:cxnLst>
                <a:cxn ang="0">
                  <a:pos x="T0" y="T1"/>
                </a:cxn>
                <a:cxn ang="0">
                  <a:pos x="T2" y="T3"/>
                </a:cxn>
                <a:cxn ang="0">
                  <a:pos x="T4" y="T5"/>
                </a:cxn>
                <a:cxn ang="0">
                  <a:pos x="T6" y="T7"/>
                </a:cxn>
                <a:cxn ang="0">
                  <a:pos x="T8" y="T9"/>
                </a:cxn>
                <a:cxn ang="0">
                  <a:pos x="T10" y="T11"/>
                </a:cxn>
              </a:cxnLst>
              <a:rect l="0" t="0" r="r" b="b"/>
              <a:pathLst>
                <a:path w="9" h="12">
                  <a:moveTo>
                    <a:pt x="0" y="4"/>
                  </a:moveTo>
                  <a:lnTo>
                    <a:pt x="2" y="0"/>
                  </a:lnTo>
                  <a:lnTo>
                    <a:pt x="5" y="1"/>
                  </a:lnTo>
                  <a:lnTo>
                    <a:pt x="3" y="12"/>
                  </a:lnTo>
                  <a:lnTo>
                    <a:pt x="9" y="9"/>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39" name="Freeform 1819"/>
            <p:cNvSpPr>
              <a:spLocks/>
            </p:cNvSpPr>
            <p:nvPr/>
          </p:nvSpPr>
          <p:spPr bwMode="auto">
            <a:xfrm>
              <a:off x="4689" y="1976"/>
              <a:ext cx="46" cy="49"/>
            </a:xfrm>
            <a:custGeom>
              <a:avLst/>
              <a:gdLst>
                <a:gd name="T0" fmla="*/ 8 w 92"/>
                <a:gd name="T1" fmla="*/ 0 h 98"/>
                <a:gd name="T2" fmla="*/ 31 w 92"/>
                <a:gd name="T3" fmla="*/ 21 h 98"/>
                <a:gd name="T4" fmla="*/ 50 w 92"/>
                <a:gd name="T5" fmla="*/ 45 h 98"/>
                <a:gd name="T6" fmla="*/ 70 w 92"/>
                <a:gd name="T7" fmla="*/ 70 h 98"/>
                <a:gd name="T8" fmla="*/ 80 w 92"/>
                <a:gd name="T9" fmla="*/ 80 h 98"/>
                <a:gd name="T10" fmla="*/ 92 w 92"/>
                <a:gd name="T11" fmla="*/ 91 h 98"/>
                <a:gd name="T12" fmla="*/ 85 w 92"/>
                <a:gd name="T13" fmla="*/ 98 h 98"/>
                <a:gd name="T14" fmla="*/ 73 w 92"/>
                <a:gd name="T15" fmla="*/ 88 h 98"/>
                <a:gd name="T16" fmla="*/ 62 w 92"/>
                <a:gd name="T17" fmla="*/ 77 h 98"/>
                <a:gd name="T18" fmla="*/ 43 w 92"/>
                <a:gd name="T19" fmla="*/ 53 h 98"/>
                <a:gd name="T20" fmla="*/ 23 w 92"/>
                <a:gd name="T21" fmla="*/ 29 h 98"/>
                <a:gd name="T22" fmla="*/ 0 w 92"/>
                <a:gd name="T23" fmla="*/ 8 h 98"/>
                <a:gd name="T24" fmla="*/ 8 w 92"/>
                <a:gd name="T2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8">
                  <a:moveTo>
                    <a:pt x="8" y="0"/>
                  </a:moveTo>
                  <a:lnTo>
                    <a:pt x="31" y="21"/>
                  </a:lnTo>
                  <a:lnTo>
                    <a:pt x="50" y="45"/>
                  </a:lnTo>
                  <a:lnTo>
                    <a:pt x="70" y="70"/>
                  </a:lnTo>
                  <a:lnTo>
                    <a:pt x="80" y="80"/>
                  </a:lnTo>
                  <a:lnTo>
                    <a:pt x="92" y="91"/>
                  </a:lnTo>
                  <a:lnTo>
                    <a:pt x="85" y="98"/>
                  </a:lnTo>
                  <a:lnTo>
                    <a:pt x="73" y="88"/>
                  </a:lnTo>
                  <a:lnTo>
                    <a:pt x="62" y="77"/>
                  </a:lnTo>
                  <a:lnTo>
                    <a:pt x="43" y="53"/>
                  </a:lnTo>
                  <a:lnTo>
                    <a:pt x="23" y="29"/>
                  </a:lnTo>
                  <a:lnTo>
                    <a:pt x="0" y="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0" name="Freeform 1820"/>
            <p:cNvSpPr>
              <a:spLocks/>
            </p:cNvSpPr>
            <p:nvPr/>
          </p:nvSpPr>
          <p:spPr bwMode="auto">
            <a:xfrm>
              <a:off x="4689" y="1975"/>
              <a:ext cx="4" cy="4"/>
            </a:xfrm>
            <a:custGeom>
              <a:avLst/>
              <a:gdLst>
                <a:gd name="T0" fmla="*/ 8 w 8"/>
                <a:gd name="T1" fmla="*/ 0 h 9"/>
                <a:gd name="T2" fmla="*/ 8 w 8"/>
                <a:gd name="T3" fmla="*/ 1 h 9"/>
                <a:gd name="T4" fmla="*/ 0 w 8"/>
                <a:gd name="T5" fmla="*/ 9 h 9"/>
                <a:gd name="T6" fmla="*/ 2 w 8"/>
                <a:gd name="T7" fmla="*/ 9 h 9"/>
                <a:gd name="T8" fmla="*/ 8 w 8"/>
                <a:gd name="T9" fmla="*/ 0 h 9"/>
              </a:gdLst>
              <a:ahLst/>
              <a:cxnLst>
                <a:cxn ang="0">
                  <a:pos x="T0" y="T1"/>
                </a:cxn>
                <a:cxn ang="0">
                  <a:pos x="T2" y="T3"/>
                </a:cxn>
                <a:cxn ang="0">
                  <a:pos x="T4" y="T5"/>
                </a:cxn>
                <a:cxn ang="0">
                  <a:pos x="T6" y="T7"/>
                </a:cxn>
                <a:cxn ang="0">
                  <a:pos x="T8" y="T9"/>
                </a:cxn>
              </a:cxnLst>
              <a:rect l="0" t="0" r="r" b="b"/>
              <a:pathLst>
                <a:path w="8" h="9">
                  <a:moveTo>
                    <a:pt x="8" y="0"/>
                  </a:moveTo>
                  <a:lnTo>
                    <a:pt x="8" y="1"/>
                  </a:lnTo>
                  <a:lnTo>
                    <a:pt x="0" y="9"/>
                  </a:lnTo>
                  <a:lnTo>
                    <a:pt x="2" y="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1" name="Freeform 1821"/>
            <p:cNvSpPr>
              <a:spLocks/>
            </p:cNvSpPr>
            <p:nvPr/>
          </p:nvSpPr>
          <p:spPr bwMode="auto">
            <a:xfrm>
              <a:off x="4732" y="2020"/>
              <a:ext cx="167" cy="65"/>
            </a:xfrm>
            <a:custGeom>
              <a:avLst/>
              <a:gdLst>
                <a:gd name="T0" fmla="*/ 6 w 334"/>
                <a:gd name="T1" fmla="*/ 0 h 130"/>
                <a:gd name="T2" fmla="*/ 43 w 334"/>
                <a:gd name="T3" fmla="*/ 26 h 130"/>
                <a:gd name="T4" fmla="*/ 62 w 334"/>
                <a:gd name="T5" fmla="*/ 36 h 130"/>
                <a:gd name="T6" fmla="*/ 82 w 334"/>
                <a:gd name="T7" fmla="*/ 47 h 130"/>
                <a:gd name="T8" fmla="*/ 120 w 334"/>
                <a:gd name="T9" fmla="*/ 62 h 130"/>
                <a:gd name="T10" fmla="*/ 162 w 334"/>
                <a:gd name="T11" fmla="*/ 74 h 130"/>
                <a:gd name="T12" fmla="*/ 248 w 334"/>
                <a:gd name="T13" fmla="*/ 95 h 130"/>
                <a:gd name="T14" fmla="*/ 292 w 334"/>
                <a:gd name="T15" fmla="*/ 106 h 130"/>
                <a:gd name="T16" fmla="*/ 334 w 334"/>
                <a:gd name="T17" fmla="*/ 119 h 130"/>
                <a:gd name="T18" fmla="*/ 332 w 334"/>
                <a:gd name="T19" fmla="*/ 130 h 130"/>
                <a:gd name="T20" fmla="*/ 290 w 334"/>
                <a:gd name="T21" fmla="*/ 116 h 130"/>
                <a:gd name="T22" fmla="*/ 246 w 334"/>
                <a:gd name="T23" fmla="*/ 106 h 130"/>
                <a:gd name="T24" fmla="*/ 160 w 334"/>
                <a:gd name="T25" fmla="*/ 85 h 130"/>
                <a:gd name="T26" fmla="*/ 118 w 334"/>
                <a:gd name="T27" fmla="*/ 72 h 130"/>
                <a:gd name="T28" fmla="*/ 76 w 334"/>
                <a:gd name="T29" fmla="*/ 56 h 130"/>
                <a:gd name="T30" fmla="*/ 56 w 334"/>
                <a:gd name="T31" fmla="*/ 45 h 130"/>
                <a:gd name="T32" fmla="*/ 37 w 334"/>
                <a:gd name="T33" fmla="*/ 35 h 130"/>
                <a:gd name="T34" fmla="*/ 0 w 334"/>
                <a:gd name="T35" fmla="*/ 9 h 130"/>
                <a:gd name="T36" fmla="*/ 6 w 334"/>
                <a:gd name="T3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130">
                  <a:moveTo>
                    <a:pt x="6" y="0"/>
                  </a:moveTo>
                  <a:lnTo>
                    <a:pt x="43" y="26"/>
                  </a:lnTo>
                  <a:lnTo>
                    <a:pt x="62" y="36"/>
                  </a:lnTo>
                  <a:lnTo>
                    <a:pt x="82" y="47"/>
                  </a:lnTo>
                  <a:lnTo>
                    <a:pt x="120" y="62"/>
                  </a:lnTo>
                  <a:lnTo>
                    <a:pt x="162" y="74"/>
                  </a:lnTo>
                  <a:lnTo>
                    <a:pt x="248" y="95"/>
                  </a:lnTo>
                  <a:lnTo>
                    <a:pt x="292" y="106"/>
                  </a:lnTo>
                  <a:lnTo>
                    <a:pt x="334" y="119"/>
                  </a:lnTo>
                  <a:lnTo>
                    <a:pt x="332" y="130"/>
                  </a:lnTo>
                  <a:lnTo>
                    <a:pt x="290" y="116"/>
                  </a:lnTo>
                  <a:lnTo>
                    <a:pt x="246" y="106"/>
                  </a:lnTo>
                  <a:lnTo>
                    <a:pt x="160" y="85"/>
                  </a:lnTo>
                  <a:lnTo>
                    <a:pt x="118" y="72"/>
                  </a:lnTo>
                  <a:lnTo>
                    <a:pt x="76" y="56"/>
                  </a:lnTo>
                  <a:lnTo>
                    <a:pt x="56" y="45"/>
                  </a:lnTo>
                  <a:lnTo>
                    <a:pt x="37" y="35"/>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2" name="Freeform 1822"/>
            <p:cNvSpPr>
              <a:spLocks/>
            </p:cNvSpPr>
            <p:nvPr/>
          </p:nvSpPr>
          <p:spPr bwMode="auto">
            <a:xfrm>
              <a:off x="4731" y="2020"/>
              <a:ext cx="4" cy="5"/>
            </a:xfrm>
            <a:custGeom>
              <a:avLst/>
              <a:gdLst>
                <a:gd name="T0" fmla="*/ 0 w 7"/>
                <a:gd name="T1" fmla="*/ 9 h 9"/>
                <a:gd name="T2" fmla="*/ 1 w 7"/>
                <a:gd name="T3" fmla="*/ 9 h 9"/>
                <a:gd name="T4" fmla="*/ 7 w 7"/>
                <a:gd name="T5" fmla="*/ 0 h 9"/>
                <a:gd name="T6" fmla="*/ 7 w 7"/>
                <a:gd name="T7" fmla="*/ 2 h 9"/>
                <a:gd name="T8" fmla="*/ 0 w 7"/>
                <a:gd name="T9" fmla="*/ 9 h 9"/>
              </a:gdLst>
              <a:ahLst/>
              <a:cxnLst>
                <a:cxn ang="0">
                  <a:pos x="T0" y="T1"/>
                </a:cxn>
                <a:cxn ang="0">
                  <a:pos x="T2" y="T3"/>
                </a:cxn>
                <a:cxn ang="0">
                  <a:pos x="T4" y="T5"/>
                </a:cxn>
                <a:cxn ang="0">
                  <a:pos x="T6" y="T7"/>
                </a:cxn>
                <a:cxn ang="0">
                  <a:pos x="T8" y="T9"/>
                </a:cxn>
              </a:cxnLst>
              <a:rect l="0" t="0" r="r" b="b"/>
              <a:pathLst>
                <a:path w="7" h="9">
                  <a:moveTo>
                    <a:pt x="0" y="9"/>
                  </a:moveTo>
                  <a:lnTo>
                    <a:pt x="1" y="9"/>
                  </a:lnTo>
                  <a:lnTo>
                    <a:pt x="7" y="0"/>
                  </a:lnTo>
                  <a:lnTo>
                    <a:pt x="7" y="2"/>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3" name="Freeform 1823"/>
            <p:cNvSpPr>
              <a:spLocks/>
            </p:cNvSpPr>
            <p:nvPr/>
          </p:nvSpPr>
          <p:spPr bwMode="auto">
            <a:xfrm>
              <a:off x="4897" y="2080"/>
              <a:ext cx="28" cy="13"/>
            </a:xfrm>
            <a:custGeom>
              <a:avLst/>
              <a:gdLst>
                <a:gd name="T0" fmla="*/ 6 w 56"/>
                <a:gd name="T1" fmla="*/ 0 h 27"/>
                <a:gd name="T2" fmla="*/ 32 w 56"/>
                <a:gd name="T3" fmla="*/ 14 h 27"/>
                <a:gd name="T4" fmla="*/ 41 w 56"/>
                <a:gd name="T5" fmla="*/ 17 h 27"/>
                <a:gd name="T6" fmla="*/ 44 w 56"/>
                <a:gd name="T7" fmla="*/ 15 h 27"/>
                <a:gd name="T8" fmla="*/ 48 w 56"/>
                <a:gd name="T9" fmla="*/ 11 h 27"/>
                <a:gd name="T10" fmla="*/ 56 w 56"/>
                <a:gd name="T11" fmla="*/ 18 h 27"/>
                <a:gd name="T12" fmla="*/ 50 w 56"/>
                <a:gd name="T13" fmla="*/ 24 h 27"/>
                <a:gd name="T14" fmla="*/ 41 w 56"/>
                <a:gd name="T15" fmla="*/ 27 h 27"/>
                <a:gd name="T16" fmla="*/ 26 w 56"/>
                <a:gd name="T17" fmla="*/ 23 h 27"/>
                <a:gd name="T18" fmla="*/ 0 w 56"/>
                <a:gd name="T19" fmla="*/ 9 h 27"/>
                <a:gd name="T20" fmla="*/ 6 w 56"/>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27">
                  <a:moveTo>
                    <a:pt x="6" y="0"/>
                  </a:moveTo>
                  <a:lnTo>
                    <a:pt x="32" y="14"/>
                  </a:lnTo>
                  <a:lnTo>
                    <a:pt x="41" y="17"/>
                  </a:lnTo>
                  <a:lnTo>
                    <a:pt x="44" y="15"/>
                  </a:lnTo>
                  <a:lnTo>
                    <a:pt x="48" y="11"/>
                  </a:lnTo>
                  <a:lnTo>
                    <a:pt x="56" y="18"/>
                  </a:lnTo>
                  <a:lnTo>
                    <a:pt x="50" y="24"/>
                  </a:lnTo>
                  <a:lnTo>
                    <a:pt x="41" y="27"/>
                  </a:lnTo>
                  <a:lnTo>
                    <a:pt x="26" y="23"/>
                  </a:lnTo>
                  <a:lnTo>
                    <a:pt x="0"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4" name="Freeform 1824"/>
            <p:cNvSpPr>
              <a:spLocks/>
            </p:cNvSpPr>
            <p:nvPr/>
          </p:nvSpPr>
          <p:spPr bwMode="auto">
            <a:xfrm>
              <a:off x="4897" y="2080"/>
              <a:ext cx="5" cy="5"/>
            </a:xfrm>
            <a:custGeom>
              <a:avLst/>
              <a:gdLst>
                <a:gd name="T0" fmla="*/ 3 w 9"/>
                <a:gd name="T1" fmla="*/ 0 h 11"/>
                <a:gd name="T2" fmla="*/ 9 w 9"/>
                <a:gd name="T3" fmla="*/ 2 h 11"/>
                <a:gd name="T4" fmla="*/ 6 w 9"/>
                <a:gd name="T5" fmla="*/ 0 h 11"/>
                <a:gd name="T6" fmla="*/ 0 w 9"/>
                <a:gd name="T7" fmla="*/ 9 h 11"/>
                <a:gd name="T8" fmla="*/ 1 w 9"/>
                <a:gd name="T9" fmla="*/ 11 h 11"/>
                <a:gd name="T10" fmla="*/ 3 w 9"/>
                <a:gd name="T11" fmla="*/ 0 h 11"/>
              </a:gdLst>
              <a:ahLst/>
              <a:cxnLst>
                <a:cxn ang="0">
                  <a:pos x="T0" y="T1"/>
                </a:cxn>
                <a:cxn ang="0">
                  <a:pos x="T2" y="T3"/>
                </a:cxn>
                <a:cxn ang="0">
                  <a:pos x="T4" y="T5"/>
                </a:cxn>
                <a:cxn ang="0">
                  <a:pos x="T6" y="T7"/>
                </a:cxn>
                <a:cxn ang="0">
                  <a:pos x="T8" y="T9"/>
                </a:cxn>
                <a:cxn ang="0">
                  <a:pos x="T10" y="T11"/>
                </a:cxn>
              </a:cxnLst>
              <a:rect l="0" t="0" r="r" b="b"/>
              <a:pathLst>
                <a:path w="9" h="11">
                  <a:moveTo>
                    <a:pt x="3" y="0"/>
                  </a:moveTo>
                  <a:lnTo>
                    <a:pt x="9" y="2"/>
                  </a:lnTo>
                  <a:lnTo>
                    <a:pt x="6" y="0"/>
                  </a:lnTo>
                  <a:lnTo>
                    <a:pt x="0" y="9"/>
                  </a:lnTo>
                  <a:lnTo>
                    <a:pt x="1" y="1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5" name="Freeform 1825"/>
            <p:cNvSpPr>
              <a:spLocks/>
            </p:cNvSpPr>
            <p:nvPr/>
          </p:nvSpPr>
          <p:spPr bwMode="auto">
            <a:xfrm>
              <a:off x="4919" y="2067"/>
              <a:ext cx="10" cy="21"/>
            </a:xfrm>
            <a:custGeom>
              <a:avLst/>
              <a:gdLst>
                <a:gd name="T0" fmla="*/ 4 w 19"/>
                <a:gd name="T1" fmla="*/ 36 h 42"/>
                <a:gd name="T2" fmla="*/ 9 w 19"/>
                <a:gd name="T3" fmla="*/ 28 h 42"/>
                <a:gd name="T4" fmla="*/ 10 w 19"/>
                <a:gd name="T5" fmla="*/ 21 h 42"/>
                <a:gd name="T6" fmla="*/ 9 w 19"/>
                <a:gd name="T7" fmla="*/ 13 h 42"/>
                <a:gd name="T8" fmla="*/ 0 w 19"/>
                <a:gd name="T9" fmla="*/ 7 h 42"/>
                <a:gd name="T10" fmla="*/ 7 w 19"/>
                <a:gd name="T11" fmla="*/ 0 h 42"/>
                <a:gd name="T12" fmla="*/ 16 w 19"/>
                <a:gd name="T13" fmla="*/ 7 h 42"/>
                <a:gd name="T14" fmla="*/ 19 w 19"/>
                <a:gd name="T15" fmla="*/ 21 h 42"/>
                <a:gd name="T16" fmla="*/ 18 w 19"/>
                <a:gd name="T17" fmla="*/ 33 h 42"/>
                <a:gd name="T18" fmla="*/ 13 w 19"/>
                <a:gd name="T19" fmla="*/ 42 h 42"/>
                <a:gd name="T20" fmla="*/ 4 w 19"/>
                <a:gd name="T2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4" y="36"/>
                  </a:moveTo>
                  <a:lnTo>
                    <a:pt x="9" y="28"/>
                  </a:lnTo>
                  <a:lnTo>
                    <a:pt x="10" y="21"/>
                  </a:lnTo>
                  <a:lnTo>
                    <a:pt x="9" y="13"/>
                  </a:lnTo>
                  <a:lnTo>
                    <a:pt x="0" y="7"/>
                  </a:lnTo>
                  <a:lnTo>
                    <a:pt x="7" y="0"/>
                  </a:lnTo>
                  <a:lnTo>
                    <a:pt x="16" y="7"/>
                  </a:lnTo>
                  <a:lnTo>
                    <a:pt x="19" y="21"/>
                  </a:lnTo>
                  <a:lnTo>
                    <a:pt x="18" y="33"/>
                  </a:lnTo>
                  <a:lnTo>
                    <a:pt x="13" y="42"/>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6" name="Freeform 1826"/>
            <p:cNvSpPr>
              <a:spLocks/>
            </p:cNvSpPr>
            <p:nvPr/>
          </p:nvSpPr>
          <p:spPr bwMode="auto">
            <a:xfrm>
              <a:off x="4739" y="1992"/>
              <a:ext cx="183" cy="79"/>
            </a:xfrm>
            <a:custGeom>
              <a:avLst/>
              <a:gdLst>
                <a:gd name="T0" fmla="*/ 362 w 367"/>
                <a:gd name="T1" fmla="*/ 157 h 157"/>
                <a:gd name="T2" fmla="*/ 317 w 367"/>
                <a:gd name="T3" fmla="*/ 139 h 157"/>
                <a:gd name="T4" fmla="*/ 270 w 367"/>
                <a:gd name="T5" fmla="*/ 125 h 157"/>
                <a:gd name="T6" fmla="*/ 175 w 367"/>
                <a:gd name="T7" fmla="*/ 98 h 157"/>
                <a:gd name="T8" fmla="*/ 127 w 367"/>
                <a:gd name="T9" fmla="*/ 83 h 157"/>
                <a:gd name="T10" fmla="*/ 81 w 367"/>
                <a:gd name="T11" fmla="*/ 65 h 157"/>
                <a:gd name="T12" fmla="*/ 39 w 367"/>
                <a:gd name="T13" fmla="*/ 41 h 157"/>
                <a:gd name="T14" fmla="*/ 18 w 367"/>
                <a:gd name="T15" fmla="*/ 26 h 157"/>
                <a:gd name="T16" fmla="*/ 0 w 367"/>
                <a:gd name="T17" fmla="*/ 8 h 157"/>
                <a:gd name="T18" fmla="*/ 8 w 367"/>
                <a:gd name="T19" fmla="*/ 0 h 157"/>
                <a:gd name="T20" fmla="*/ 26 w 367"/>
                <a:gd name="T21" fmla="*/ 19 h 157"/>
                <a:gd name="T22" fmla="*/ 45 w 367"/>
                <a:gd name="T23" fmla="*/ 34 h 157"/>
                <a:gd name="T24" fmla="*/ 88 w 367"/>
                <a:gd name="T25" fmla="*/ 56 h 157"/>
                <a:gd name="T26" fmla="*/ 131 w 367"/>
                <a:gd name="T27" fmla="*/ 74 h 157"/>
                <a:gd name="T28" fmla="*/ 178 w 367"/>
                <a:gd name="T29" fmla="*/ 89 h 157"/>
                <a:gd name="T30" fmla="*/ 273 w 367"/>
                <a:gd name="T31" fmla="*/ 116 h 157"/>
                <a:gd name="T32" fmla="*/ 321 w 367"/>
                <a:gd name="T33" fmla="*/ 130 h 157"/>
                <a:gd name="T34" fmla="*/ 367 w 367"/>
                <a:gd name="T35" fmla="*/ 148 h 157"/>
                <a:gd name="T36" fmla="*/ 362 w 367"/>
                <a:gd name="T3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7" h="157">
                  <a:moveTo>
                    <a:pt x="362" y="157"/>
                  </a:moveTo>
                  <a:lnTo>
                    <a:pt x="317" y="139"/>
                  </a:lnTo>
                  <a:lnTo>
                    <a:pt x="270" y="125"/>
                  </a:lnTo>
                  <a:lnTo>
                    <a:pt x="175" y="98"/>
                  </a:lnTo>
                  <a:lnTo>
                    <a:pt x="127" y="83"/>
                  </a:lnTo>
                  <a:lnTo>
                    <a:pt x="81" y="65"/>
                  </a:lnTo>
                  <a:lnTo>
                    <a:pt x="39" y="41"/>
                  </a:lnTo>
                  <a:lnTo>
                    <a:pt x="18" y="26"/>
                  </a:lnTo>
                  <a:lnTo>
                    <a:pt x="0" y="8"/>
                  </a:lnTo>
                  <a:lnTo>
                    <a:pt x="8" y="0"/>
                  </a:lnTo>
                  <a:lnTo>
                    <a:pt x="26" y="19"/>
                  </a:lnTo>
                  <a:lnTo>
                    <a:pt x="45" y="34"/>
                  </a:lnTo>
                  <a:lnTo>
                    <a:pt x="88" y="56"/>
                  </a:lnTo>
                  <a:lnTo>
                    <a:pt x="131" y="74"/>
                  </a:lnTo>
                  <a:lnTo>
                    <a:pt x="178" y="89"/>
                  </a:lnTo>
                  <a:lnTo>
                    <a:pt x="273" y="116"/>
                  </a:lnTo>
                  <a:lnTo>
                    <a:pt x="321" y="130"/>
                  </a:lnTo>
                  <a:lnTo>
                    <a:pt x="367" y="148"/>
                  </a:lnTo>
                  <a:lnTo>
                    <a:pt x="362"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7" name="Freeform 1827"/>
            <p:cNvSpPr>
              <a:spLocks/>
            </p:cNvSpPr>
            <p:nvPr/>
          </p:nvSpPr>
          <p:spPr bwMode="auto">
            <a:xfrm>
              <a:off x="4919" y="2066"/>
              <a:ext cx="4" cy="5"/>
            </a:xfrm>
            <a:custGeom>
              <a:avLst/>
              <a:gdLst>
                <a:gd name="T0" fmla="*/ 7 w 7"/>
                <a:gd name="T1" fmla="*/ 2 h 9"/>
                <a:gd name="T2" fmla="*/ 6 w 7"/>
                <a:gd name="T3" fmla="*/ 0 h 9"/>
                <a:gd name="T4" fmla="*/ 1 w 7"/>
                <a:gd name="T5" fmla="*/ 9 h 9"/>
                <a:gd name="T6" fmla="*/ 0 w 7"/>
                <a:gd name="T7" fmla="*/ 9 h 9"/>
                <a:gd name="T8" fmla="*/ 7 w 7"/>
                <a:gd name="T9" fmla="*/ 2 h 9"/>
              </a:gdLst>
              <a:ahLst/>
              <a:cxnLst>
                <a:cxn ang="0">
                  <a:pos x="T0" y="T1"/>
                </a:cxn>
                <a:cxn ang="0">
                  <a:pos x="T2" y="T3"/>
                </a:cxn>
                <a:cxn ang="0">
                  <a:pos x="T4" y="T5"/>
                </a:cxn>
                <a:cxn ang="0">
                  <a:pos x="T6" y="T7"/>
                </a:cxn>
                <a:cxn ang="0">
                  <a:pos x="T8" y="T9"/>
                </a:cxn>
              </a:cxnLst>
              <a:rect l="0" t="0" r="r" b="b"/>
              <a:pathLst>
                <a:path w="7" h="9">
                  <a:moveTo>
                    <a:pt x="7" y="2"/>
                  </a:moveTo>
                  <a:lnTo>
                    <a:pt x="6" y="0"/>
                  </a:lnTo>
                  <a:lnTo>
                    <a:pt x="1" y="9"/>
                  </a:lnTo>
                  <a:lnTo>
                    <a:pt x="0" y="9"/>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8" name="Freeform 1828"/>
            <p:cNvSpPr>
              <a:spLocks/>
            </p:cNvSpPr>
            <p:nvPr/>
          </p:nvSpPr>
          <p:spPr bwMode="auto">
            <a:xfrm>
              <a:off x="4729" y="1982"/>
              <a:ext cx="14" cy="14"/>
            </a:xfrm>
            <a:custGeom>
              <a:avLst/>
              <a:gdLst>
                <a:gd name="T0" fmla="*/ 21 w 28"/>
                <a:gd name="T1" fmla="*/ 27 h 27"/>
                <a:gd name="T2" fmla="*/ 28 w 28"/>
                <a:gd name="T3" fmla="*/ 19 h 27"/>
                <a:gd name="T4" fmla="*/ 6 w 28"/>
                <a:gd name="T5" fmla="*/ 0 h 27"/>
                <a:gd name="T6" fmla="*/ 0 w 28"/>
                <a:gd name="T7" fmla="*/ 7 h 27"/>
                <a:gd name="T8" fmla="*/ 21 w 28"/>
                <a:gd name="T9" fmla="*/ 27 h 27"/>
              </a:gdLst>
              <a:ahLst/>
              <a:cxnLst>
                <a:cxn ang="0">
                  <a:pos x="T0" y="T1"/>
                </a:cxn>
                <a:cxn ang="0">
                  <a:pos x="T2" y="T3"/>
                </a:cxn>
                <a:cxn ang="0">
                  <a:pos x="T4" y="T5"/>
                </a:cxn>
                <a:cxn ang="0">
                  <a:pos x="T6" y="T7"/>
                </a:cxn>
                <a:cxn ang="0">
                  <a:pos x="T8" y="T9"/>
                </a:cxn>
              </a:cxnLst>
              <a:rect l="0" t="0" r="r" b="b"/>
              <a:pathLst>
                <a:path w="28" h="27">
                  <a:moveTo>
                    <a:pt x="21" y="27"/>
                  </a:moveTo>
                  <a:lnTo>
                    <a:pt x="28" y="19"/>
                  </a:lnTo>
                  <a:lnTo>
                    <a:pt x="6" y="0"/>
                  </a:lnTo>
                  <a:lnTo>
                    <a:pt x="0" y="7"/>
                  </a:lnTo>
                  <a:lnTo>
                    <a:pt x="2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49" name="Freeform 1829"/>
            <p:cNvSpPr>
              <a:spLocks/>
            </p:cNvSpPr>
            <p:nvPr/>
          </p:nvSpPr>
          <p:spPr bwMode="auto">
            <a:xfrm>
              <a:off x="4739" y="1992"/>
              <a:ext cx="4" cy="4"/>
            </a:xfrm>
            <a:custGeom>
              <a:avLst/>
              <a:gdLst>
                <a:gd name="T0" fmla="*/ 0 w 8"/>
                <a:gd name="T1" fmla="*/ 8 h 8"/>
                <a:gd name="T2" fmla="*/ 1 w 8"/>
                <a:gd name="T3" fmla="*/ 8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1" y="8"/>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390950" name="Freeform 1830"/>
            <p:cNvSpPr>
              <a:spLocks/>
            </p:cNvSpPr>
            <p:nvPr/>
          </p:nvSpPr>
          <p:spPr bwMode="auto">
            <a:xfrm>
              <a:off x="4728" y="1982"/>
              <a:ext cx="4" cy="4"/>
            </a:xfrm>
            <a:custGeom>
              <a:avLst/>
              <a:gdLst>
                <a:gd name="T0" fmla="*/ 7 w 7"/>
                <a:gd name="T1" fmla="*/ 0 h 7"/>
                <a:gd name="T2" fmla="*/ 0 w 7"/>
                <a:gd name="T3" fmla="*/ 7 h 7"/>
                <a:gd name="T4" fmla="*/ 1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7"/>
                  </a:lnTo>
                  <a:lnTo>
                    <a:pt x="1" y="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sp>
        <p:nvSpPr>
          <p:cNvPr id="390951" name="Rectangle 1831"/>
          <p:cNvSpPr>
            <a:spLocks noChangeArrowheads="1"/>
          </p:cNvSpPr>
          <p:nvPr/>
        </p:nvSpPr>
        <p:spPr bwMode="auto">
          <a:xfrm>
            <a:off x="2771776" y="4882516"/>
            <a:ext cx="2341244" cy="984884"/>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52" name="Rectangle 1832"/>
          <p:cNvSpPr>
            <a:spLocks noChangeArrowheads="1"/>
          </p:cNvSpPr>
          <p:nvPr/>
        </p:nvSpPr>
        <p:spPr bwMode="auto">
          <a:xfrm>
            <a:off x="5109211" y="4882516"/>
            <a:ext cx="2343150" cy="984884"/>
          </a:xfrm>
          <a:prstGeom prst="rect">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53" name="Rectangle 1833"/>
          <p:cNvSpPr>
            <a:spLocks noChangeArrowheads="1"/>
          </p:cNvSpPr>
          <p:nvPr/>
        </p:nvSpPr>
        <p:spPr bwMode="auto">
          <a:xfrm>
            <a:off x="7454266" y="4882516"/>
            <a:ext cx="2339340" cy="984884"/>
          </a:xfrm>
          <a:prstGeom prst="rect">
            <a:avLst/>
          </a:prstGeom>
          <a:solidFill>
            <a:srgbClr val="99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54" name="Rectangle 1834"/>
          <p:cNvSpPr>
            <a:spLocks noChangeArrowheads="1"/>
          </p:cNvSpPr>
          <p:nvPr/>
        </p:nvSpPr>
        <p:spPr bwMode="auto">
          <a:xfrm>
            <a:off x="9789796" y="4882516"/>
            <a:ext cx="2341244" cy="984884"/>
          </a:xfrm>
          <a:prstGeom prst="rect">
            <a:avLst/>
          </a:prstGeom>
          <a:solidFill>
            <a:srgbClr val="33CC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55" name="Rectangle 1835"/>
          <p:cNvSpPr>
            <a:spLocks noChangeArrowheads="1"/>
          </p:cNvSpPr>
          <p:nvPr/>
        </p:nvSpPr>
        <p:spPr bwMode="auto">
          <a:xfrm>
            <a:off x="2771776" y="5871210"/>
            <a:ext cx="2341244" cy="984886"/>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56" name="Rectangle 1836"/>
          <p:cNvSpPr>
            <a:spLocks noChangeArrowheads="1"/>
          </p:cNvSpPr>
          <p:nvPr/>
        </p:nvSpPr>
        <p:spPr bwMode="auto">
          <a:xfrm>
            <a:off x="5109211" y="5871210"/>
            <a:ext cx="2343150" cy="984886"/>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57" name="Rectangle 1837"/>
          <p:cNvSpPr>
            <a:spLocks noChangeArrowheads="1"/>
          </p:cNvSpPr>
          <p:nvPr/>
        </p:nvSpPr>
        <p:spPr bwMode="auto">
          <a:xfrm>
            <a:off x="7454266" y="5871210"/>
            <a:ext cx="2339340" cy="984886"/>
          </a:xfrm>
          <a:prstGeom prst="rect">
            <a:avLst/>
          </a:prstGeom>
          <a:solidFill>
            <a:srgbClr val="99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58" name="Rectangle 1838"/>
          <p:cNvSpPr>
            <a:spLocks noChangeArrowheads="1"/>
          </p:cNvSpPr>
          <p:nvPr/>
        </p:nvSpPr>
        <p:spPr bwMode="auto">
          <a:xfrm>
            <a:off x="9789796" y="5871210"/>
            <a:ext cx="2341244" cy="984886"/>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59" name="Rectangle 1839"/>
          <p:cNvSpPr>
            <a:spLocks noChangeArrowheads="1"/>
          </p:cNvSpPr>
          <p:nvPr/>
        </p:nvSpPr>
        <p:spPr bwMode="auto">
          <a:xfrm>
            <a:off x="2771776" y="6850381"/>
            <a:ext cx="2341244" cy="986790"/>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60" name="Rectangle 1840"/>
          <p:cNvSpPr>
            <a:spLocks noChangeArrowheads="1"/>
          </p:cNvSpPr>
          <p:nvPr/>
        </p:nvSpPr>
        <p:spPr bwMode="auto">
          <a:xfrm>
            <a:off x="5109211" y="6850381"/>
            <a:ext cx="2343150" cy="986790"/>
          </a:xfrm>
          <a:prstGeom prst="rect">
            <a:avLst/>
          </a:prstGeom>
          <a:solidFill>
            <a:srgbClr val="339933"/>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61" name="Rectangle 1841"/>
          <p:cNvSpPr>
            <a:spLocks noChangeArrowheads="1"/>
          </p:cNvSpPr>
          <p:nvPr/>
        </p:nvSpPr>
        <p:spPr bwMode="auto">
          <a:xfrm>
            <a:off x="7454266" y="6850381"/>
            <a:ext cx="2339340" cy="986790"/>
          </a:xfrm>
          <a:prstGeom prst="rect">
            <a:avLst/>
          </a:prstGeom>
          <a:solidFill>
            <a:srgbClr val="33CC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62" name="Rectangle 1842"/>
          <p:cNvSpPr>
            <a:spLocks noChangeArrowheads="1"/>
          </p:cNvSpPr>
          <p:nvPr/>
        </p:nvSpPr>
        <p:spPr bwMode="auto">
          <a:xfrm>
            <a:off x="9789796" y="6850381"/>
            <a:ext cx="2341244" cy="986790"/>
          </a:xfrm>
          <a:prstGeom prst="rect">
            <a:avLst/>
          </a:prstGeom>
          <a:solidFill>
            <a:srgbClr val="CC00CC"/>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0963" name="Text Box 1843"/>
          <p:cNvSpPr txBox="1">
            <a:spLocks noChangeArrowheads="1"/>
          </p:cNvSpPr>
          <p:nvPr/>
        </p:nvSpPr>
        <p:spPr bwMode="auto">
          <a:xfrm>
            <a:off x="4962526" y="7063741"/>
            <a:ext cx="260604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35000" algn="l"/>
              </a:tabLst>
              <a:defRPr>
                <a:solidFill>
                  <a:schemeClr val="tx1"/>
                </a:solidFill>
                <a:latin typeface="Arial" panose="020B0604020202020204" pitchFamily="34" charset="0"/>
              </a:defRPr>
            </a:lvl1pPr>
            <a:lvl2pPr>
              <a:tabLst>
                <a:tab pos="635000" algn="l"/>
              </a:tabLst>
              <a:defRPr>
                <a:solidFill>
                  <a:schemeClr val="tx1"/>
                </a:solidFill>
                <a:latin typeface="Arial" panose="020B0604020202020204" pitchFamily="34" charset="0"/>
              </a:defRPr>
            </a:lvl2pPr>
            <a:lvl3pPr>
              <a:tabLst>
                <a:tab pos="635000" algn="l"/>
              </a:tabLst>
              <a:defRPr>
                <a:solidFill>
                  <a:schemeClr val="tx1"/>
                </a:solidFill>
                <a:latin typeface="Arial" panose="020B0604020202020204" pitchFamily="34" charset="0"/>
              </a:defRPr>
            </a:lvl3pPr>
            <a:lvl4pPr>
              <a:tabLst>
                <a:tab pos="635000" algn="l"/>
              </a:tabLst>
              <a:defRPr>
                <a:solidFill>
                  <a:schemeClr val="tx1"/>
                </a:solidFill>
                <a:latin typeface="Arial" panose="020B0604020202020204" pitchFamily="34" charset="0"/>
              </a:defRPr>
            </a:lvl4pPr>
            <a:lvl5pPr>
              <a:tabLst>
                <a:tab pos="635000" algn="l"/>
              </a:tabLst>
              <a:defRPr>
                <a:solidFill>
                  <a:schemeClr val="tx1"/>
                </a:solidFill>
                <a:latin typeface="Arial" panose="020B0604020202020204" pitchFamily="34" charset="0"/>
              </a:defRPr>
            </a:lvl5pPr>
            <a:lvl6pPr fontAlgn="base">
              <a:spcBef>
                <a:spcPct val="0"/>
              </a:spcBef>
              <a:spcAft>
                <a:spcPct val="0"/>
              </a:spcAft>
              <a:tabLst>
                <a:tab pos="635000" algn="l"/>
              </a:tabLst>
              <a:defRPr>
                <a:solidFill>
                  <a:schemeClr val="tx1"/>
                </a:solidFill>
                <a:latin typeface="Arial" panose="020B0604020202020204" pitchFamily="34" charset="0"/>
              </a:defRPr>
            </a:lvl6pPr>
            <a:lvl7pPr fontAlgn="base">
              <a:spcBef>
                <a:spcPct val="0"/>
              </a:spcBef>
              <a:spcAft>
                <a:spcPct val="0"/>
              </a:spcAft>
              <a:tabLst>
                <a:tab pos="635000" algn="l"/>
              </a:tabLst>
              <a:defRPr>
                <a:solidFill>
                  <a:schemeClr val="tx1"/>
                </a:solidFill>
                <a:latin typeface="Arial" panose="020B0604020202020204" pitchFamily="34" charset="0"/>
              </a:defRPr>
            </a:lvl7pPr>
            <a:lvl8pPr fontAlgn="base">
              <a:spcBef>
                <a:spcPct val="0"/>
              </a:spcBef>
              <a:spcAft>
                <a:spcPct val="0"/>
              </a:spcAft>
              <a:tabLst>
                <a:tab pos="635000" algn="l"/>
              </a:tabLst>
              <a:defRPr>
                <a:solidFill>
                  <a:schemeClr val="tx1"/>
                </a:solidFill>
                <a:latin typeface="Arial" panose="020B0604020202020204" pitchFamily="34" charset="0"/>
              </a:defRPr>
            </a:lvl8pPr>
            <a:lvl9pPr fontAlgn="base">
              <a:spcBef>
                <a:spcPct val="0"/>
              </a:spcBef>
              <a:spcAft>
                <a:spcPct val="0"/>
              </a:spcAft>
              <a:tabLst>
                <a:tab pos="635000"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aVF inferior</a:t>
            </a:r>
          </a:p>
        </p:txBody>
      </p:sp>
      <p:sp>
        <p:nvSpPr>
          <p:cNvPr id="390964" name="Text Box 1844"/>
          <p:cNvSpPr txBox="1">
            <a:spLocks noChangeArrowheads="1"/>
          </p:cNvSpPr>
          <p:nvPr/>
        </p:nvSpPr>
        <p:spPr bwMode="auto">
          <a:xfrm>
            <a:off x="2794636" y="7063741"/>
            <a:ext cx="225742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III inferior</a:t>
            </a:r>
          </a:p>
        </p:txBody>
      </p:sp>
      <p:sp>
        <p:nvSpPr>
          <p:cNvPr id="390965" name="Text Box 1845"/>
          <p:cNvSpPr txBox="1">
            <a:spLocks noChangeArrowheads="1"/>
          </p:cNvSpPr>
          <p:nvPr/>
        </p:nvSpPr>
        <p:spPr bwMode="auto">
          <a:xfrm>
            <a:off x="7490460" y="7063741"/>
            <a:ext cx="228600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V</a:t>
            </a:r>
            <a:r>
              <a:rPr lang="en-US" altLang="en-US" sz="2880" b="1" baseline="-25000">
                <a:latin typeface="Century Gothic" panose="020B0502020202020204" pitchFamily="34" charset="0"/>
              </a:rPr>
              <a:t>3</a:t>
            </a:r>
            <a:r>
              <a:rPr lang="en-US" altLang="en-US" sz="2880" b="1">
                <a:latin typeface="Century Gothic" panose="020B0502020202020204" pitchFamily="34" charset="0"/>
              </a:rPr>
              <a:t> anterior</a:t>
            </a:r>
          </a:p>
        </p:txBody>
      </p:sp>
      <p:sp>
        <p:nvSpPr>
          <p:cNvPr id="390966" name="Text Box 1846"/>
          <p:cNvSpPr txBox="1">
            <a:spLocks noChangeArrowheads="1"/>
          </p:cNvSpPr>
          <p:nvPr/>
        </p:nvSpPr>
        <p:spPr bwMode="auto">
          <a:xfrm>
            <a:off x="9820276" y="7065646"/>
            <a:ext cx="224218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6 </a:t>
            </a:r>
            <a:r>
              <a:rPr lang="en-US" altLang="en-US" sz="2880" b="1">
                <a:solidFill>
                  <a:schemeClr val="bg1"/>
                </a:solidFill>
                <a:latin typeface="Century Gothic" panose="020B0502020202020204" pitchFamily="34" charset="0"/>
              </a:rPr>
              <a:t>lateral</a:t>
            </a:r>
          </a:p>
        </p:txBody>
      </p:sp>
      <p:sp>
        <p:nvSpPr>
          <p:cNvPr id="390967" name="Text Box 1847"/>
          <p:cNvSpPr txBox="1">
            <a:spLocks noChangeArrowheads="1"/>
          </p:cNvSpPr>
          <p:nvPr/>
        </p:nvSpPr>
        <p:spPr bwMode="auto">
          <a:xfrm>
            <a:off x="5133976" y="6075046"/>
            <a:ext cx="2225040"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35000" algn="l"/>
              </a:tabLst>
              <a:defRPr>
                <a:solidFill>
                  <a:schemeClr val="tx1"/>
                </a:solidFill>
                <a:latin typeface="Arial" panose="020B0604020202020204" pitchFamily="34" charset="0"/>
              </a:defRPr>
            </a:lvl1pPr>
            <a:lvl2pPr>
              <a:tabLst>
                <a:tab pos="635000" algn="l"/>
              </a:tabLst>
              <a:defRPr>
                <a:solidFill>
                  <a:schemeClr val="tx1"/>
                </a:solidFill>
                <a:latin typeface="Arial" panose="020B0604020202020204" pitchFamily="34" charset="0"/>
              </a:defRPr>
            </a:lvl2pPr>
            <a:lvl3pPr>
              <a:tabLst>
                <a:tab pos="635000" algn="l"/>
              </a:tabLst>
              <a:defRPr>
                <a:solidFill>
                  <a:schemeClr val="tx1"/>
                </a:solidFill>
                <a:latin typeface="Arial" panose="020B0604020202020204" pitchFamily="34" charset="0"/>
              </a:defRPr>
            </a:lvl3pPr>
            <a:lvl4pPr>
              <a:tabLst>
                <a:tab pos="635000" algn="l"/>
              </a:tabLst>
              <a:defRPr>
                <a:solidFill>
                  <a:schemeClr val="tx1"/>
                </a:solidFill>
                <a:latin typeface="Arial" panose="020B0604020202020204" pitchFamily="34" charset="0"/>
              </a:defRPr>
            </a:lvl4pPr>
            <a:lvl5pPr>
              <a:tabLst>
                <a:tab pos="635000" algn="l"/>
              </a:tabLst>
              <a:defRPr>
                <a:solidFill>
                  <a:schemeClr val="tx1"/>
                </a:solidFill>
                <a:latin typeface="Arial" panose="020B0604020202020204" pitchFamily="34" charset="0"/>
              </a:defRPr>
            </a:lvl5pPr>
            <a:lvl6pPr fontAlgn="base">
              <a:spcBef>
                <a:spcPct val="0"/>
              </a:spcBef>
              <a:spcAft>
                <a:spcPct val="0"/>
              </a:spcAft>
              <a:tabLst>
                <a:tab pos="635000" algn="l"/>
              </a:tabLst>
              <a:defRPr>
                <a:solidFill>
                  <a:schemeClr val="tx1"/>
                </a:solidFill>
                <a:latin typeface="Arial" panose="020B0604020202020204" pitchFamily="34" charset="0"/>
              </a:defRPr>
            </a:lvl6pPr>
            <a:lvl7pPr fontAlgn="base">
              <a:spcBef>
                <a:spcPct val="0"/>
              </a:spcBef>
              <a:spcAft>
                <a:spcPct val="0"/>
              </a:spcAft>
              <a:tabLst>
                <a:tab pos="635000" algn="l"/>
              </a:tabLst>
              <a:defRPr>
                <a:solidFill>
                  <a:schemeClr val="tx1"/>
                </a:solidFill>
                <a:latin typeface="Arial" panose="020B0604020202020204" pitchFamily="34" charset="0"/>
              </a:defRPr>
            </a:lvl7pPr>
            <a:lvl8pPr fontAlgn="base">
              <a:spcBef>
                <a:spcPct val="0"/>
              </a:spcBef>
              <a:spcAft>
                <a:spcPct val="0"/>
              </a:spcAft>
              <a:tabLst>
                <a:tab pos="635000" algn="l"/>
              </a:tabLst>
              <a:defRPr>
                <a:solidFill>
                  <a:schemeClr val="tx1"/>
                </a:solidFill>
                <a:latin typeface="Arial" panose="020B0604020202020204" pitchFamily="34" charset="0"/>
              </a:defRPr>
            </a:lvl8pPr>
            <a:lvl9pPr fontAlgn="base">
              <a:spcBef>
                <a:spcPct val="0"/>
              </a:spcBef>
              <a:spcAft>
                <a:spcPct val="0"/>
              </a:spcAft>
              <a:tabLst>
                <a:tab pos="635000"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aVL	 lateral</a:t>
            </a:r>
          </a:p>
        </p:txBody>
      </p:sp>
      <p:sp>
        <p:nvSpPr>
          <p:cNvPr id="390968" name="Text Box 1848"/>
          <p:cNvSpPr txBox="1">
            <a:spLocks noChangeArrowheads="1"/>
          </p:cNvSpPr>
          <p:nvPr/>
        </p:nvSpPr>
        <p:spPr bwMode="auto">
          <a:xfrm>
            <a:off x="2794636" y="6076951"/>
            <a:ext cx="225742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II inferior</a:t>
            </a:r>
          </a:p>
        </p:txBody>
      </p:sp>
      <p:sp>
        <p:nvSpPr>
          <p:cNvPr id="390969" name="Text Box 1849"/>
          <p:cNvSpPr txBox="1">
            <a:spLocks noChangeArrowheads="1"/>
          </p:cNvSpPr>
          <p:nvPr/>
        </p:nvSpPr>
        <p:spPr bwMode="auto">
          <a:xfrm>
            <a:off x="7469506" y="6076951"/>
            <a:ext cx="228790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2</a:t>
            </a:r>
            <a:r>
              <a:rPr lang="en-US" altLang="en-US" sz="2880" b="1">
                <a:solidFill>
                  <a:schemeClr val="bg1"/>
                </a:solidFill>
                <a:latin typeface="Century Gothic" panose="020B0502020202020204" pitchFamily="34" charset="0"/>
              </a:rPr>
              <a:t> septal</a:t>
            </a:r>
          </a:p>
        </p:txBody>
      </p:sp>
      <p:sp>
        <p:nvSpPr>
          <p:cNvPr id="390970" name="Text Box 1850"/>
          <p:cNvSpPr txBox="1">
            <a:spLocks noChangeArrowheads="1"/>
          </p:cNvSpPr>
          <p:nvPr/>
        </p:nvSpPr>
        <p:spPr bwMode="auto">
          <a:xfrm>
            <a:off x="9820276" y="6076951"/>
            <a:ext cx="233553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5</a:t>
            </a:r>
            <a:r>
              <a:rPr lang="en-US" altLang="en-US" sz="2880" b="1">
                <a:solidFill>
                  <a:schemeClr val="bg1"/>
                </a:solidFill>
                <a:latin typeface="Century Gothic" panose="020B0502020202020204" pitchFamily="34" charset="0"/>
              </a:rPr>
              <a:t> lateral</a:t>
            </a:r>
          </a:p>
        </p:txBody>
      </p:sp>
      <p:sp>
        <p:nvSpPr>
          <p:cNvPr id="390971" name="Text Box 1851"/>
          <p:cNvSpPr txBox="1">
            <a:spLocks noChangeArrowheads="1"/>
          </p:cNvSpPr>
          <p:nvPr/>
        </p:nvSpPr>
        <p:spPr bwMode="auto">
          <a:xfrm>
            <a:off x="5133976" y="5082541"/>
            <a:ext cx="222504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687388" algn="l"/>
              </a:tabLst>
              <a:defRPr>
                <a:solidFill>
                  <a:schemeClr val="tx1"/>
                </a:solidFill>
                <a:latin typeface="Arial" panose="020B0604020202020204" pitchFamily="34" charset="0"/>
              </a:defRPr>
            </a:lvl1pPr>
            <a:lvl2pPr>
              <a:tabLst>
                <a:tab pos="687388" algn="l"/>
              </a:tabLst>
              <a:defRPr>
                <a:solidFill>
                  <a:schemeClr val="tx1"/>
                </a:solidFill>
                <a:latin typeface="Arial" panose="020B0604020202020204" pitchFamily="34" charset="0"/>
              </a:defRPr>
            </a:lvl2pPr>
            <a:lvl3pPr>
              <a:tabLst>
                <a:tab pos="687388" algn="l"/>
              </a:tabLst>
              <a:defRPr>
                <a:solidFill>
                  <a:schemeClr val="tx1"/>
                </a:solidFill>
                <a:latin typeface="Arial" panose="020B0604020202020204" pitchFamily="34" charset="0"/>
              </a:defRPr>
            </a:lvl3pPr>
            <a:lvl4pPr>
              <a:tabLst>
                <a:tab pos="687388" algn="l"/>
              </a:tabLst>
              <a:defRPr>
                <a:solidFill>
                  <a:schemeClr val="tx1"/>
                </a:solidFill>
                <a:latin typeface="Arial" panose="020B0604020202020204" pitchFamily="34" charset="0"/>
              </a:defRPr>
            </a:lvl4pPr>
            <a:lvl5pPr>
              <a:tabLst>
                <a:tab pos="687388" algn="l"/>
              </a:tabLst>
              <a:defRPr>
                <a:solidFill>
                  <a:schemeClr val="tx1"/>
                </a:solidFill>
                <a:latin typeface="Arial" panose="020B0604020202020204" pitchFamily="34" charset="0"/>
              </a:defRPr>
            </a:lvl5pPr>
            <a:lvl6pPr fontAlgn="base">
              <a:spcBef>
                <a:spcPct val="0"/>
              </a:spcBef>
              <a:spcAft>
                <a:spcPct val="0"/>
              </a:spcAft>
              <a:tabLst>
                <a:tab pos="687388" algn="l"/>
              </a:tabLst>
              <a:defRPr>
                <a:solidFill>
                  <a:schemeClr val="tx1"/>
                </a:solidFill>
                <a:latin typeface="Arial" panose="020B0604020202020204" pitchFamily="34" charset="0"/>
              </a:defRPr>
            </a:lvl6pPr>
            <a:lvl7pPr fontAlgn="base">
              <a:spcBef>
                <a:spcPct val="0"/>
              </a:spcBef>
              <a:spcAft>
                <a:spcPct val="0"/>
              </a:spcAft>
              <a:tabLst>
                <a:tab pos="687388" algn="l"/>
              </a:tabLst>
              <a:defRPr>
                <a:solidFill>
                  <a:schemeClr val="tx1"/>
                </a:solidFill>
                <a:latin typeface="Arial" panose="020B0604020202020204" pitchFamily="34" charset="0"/>
              </a:defRPr>
            </a:lvl7pPr>
            <a:lvl8pPr fontAlgn="base">
              <a:spcBef>
                <a:spcPct val="0"/>
              </a:spcBef>
              <a:spcAft>
                <a:spcPct val="0"/>
              </a:spcAft>
              <a:tabLst>
                <a:tab pos="687388" algn="l"/>
              </a:tabLst>
              <a:defRPr>
                <a:solidFill>
                  <a:schemeClr val="tx1"/>
                </a:solidFill>
                <a:latin typeface="Arial" panose="020B0604020202020204" pitchFamily="34" charset="0"/>
              </a:defRPr>
            </a:lvl8pPr>
            <a:lvl9pPr fontAlgn="base">
              <a:spcBef>
                <a:spcPct val="0"/>
              </a:spcBef>
              <a:spcAft>
                <a:spcPct val="0"/>
              </a:spcAft>
              <a:tabLst>
                <a:tab pos="68738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aVR</a:t>
            </a:r>
          </a:p>
        </p:txBody>
      </p:sp>
      <p:sp>
        <p:nvSpPr>
          <p:cNvPr id="390972" name="Text Box 1852"/>
          <p:cNvSpPr txBox="1">
            <a:spLocks noChangeArrowheads="1"/>
          </p:cNvSpPr>
          <p:nvPr/>
        </p:nvSpPr>
        <p:spPr bwMode="auto">
          <a:xfrm>
            <a:off x="2794636" y="5082541"/>
            <a:ext cx="234886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I lateral</a:t>
            </a:r>
          </a:p>
        </p:txBody>
      </p:sp>
      <p:sp>
        <p:nvSpPr>
          <p:cNvPr id="390973" name="Text Box 1853"/>
          <p:cNvSpPr txBox="1">
            <a:spLocks noChangeArrowheads="1"/>
          </p:cNvSpPr>
          <p:nvPr/>
        </p:nvSpPr>
        <p:spPr bwMode="auto">
          <a:xfrm>
            <a:off x="7469506" y="5082541"/>
            <a:ext cx="2287904"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solidFill>
                  <a:schemeClr val="bg1"/>
                </a:solidFill>
                <a:latin typeface="Century Gothic" panose="020B0502020202020204" pitchFamily="34" charset="0"/>
              </a:rPr>
              <a:t>V</a:t>
            </a:r>
            <a:r>
              <a:rPr lang="en-US" altLang="en-US" sz="2880" b="1" baseline="-25000">
                <a:solidFill>
                  <a:schemeClr val="bg1"/>
                </a:solidFill>
                <a:latin typeface="Century Gothic" panose="020B0502020202020204" pitchFamily="34" charset="0"/>
              </a:rPr>
              <a:t>1 </a:t>
            </a:r>
            <a:r>
              <a:rPr lang="en-US" altLang="en-US" sz="2880" b="1">
                <a:solidFill>
                  <a:schemeClr val="bg1"/>
                </a:solidFill>
                <a:latin typeface="Century Gothic" panose="020B0502020202020204" pitchFamily="34" charset="0"/>
              </a:rPr>
              <a:t>septal</a:t>
            </a:r>
          </a:p>
        </p:txBody>
      </p:sp>
      <p:sp>
        <p:nvSpPr>
          <p:cNvPr id="390974" name="Text Box 1854"/>
          <p:cNvSpPr txBox="1">
            <a:spLocks noChangeArrowheads="1"/>
          </p:cNvSpPr>
          <p:nvPr/>
        </p:nvSpPr>
        <p:spPr bwMode="auto">
          <a:xfrm>
            <a:off x="9858376" y="5082541"/>
            <a:ext cx="224409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tabLst>
                <a:tab pos="515938" algn="l"/>
              </a:tabLst>
              <a:defRPr>
                <a:solidFill>
                  <a:schemeClr val="tx1"/>
                </a:solidFill>
                <a:latin typeface="Arial" panose="020B0604020202020204" pitchFamily="34" charset="0"/>
              </a:defRPr>
            </a:lvl1pPr>
            <a:lvl2pPr>
              <a:tabLst>
                <a:tab pos="515938" algn="l"/>
              </a:tabLst>
              <a:defRPr>
                <a:solidFill>
                  <a:schemeClr val="tx1"/>
                </a:solidFill>
                <a:latin typeface="Arial" panose="020B0604020202020204" pitchFamily="34" charset="0"/>
              </a:defRPr>
            </a:lvl2pPr>
            <a:lvl3pPr>
              <a:tabLst>
                <a:tab pos="515938" algn="l"/>
              </a:tabLst>
              <a:defRPr>
                <a:solidFill>
                  <a:schemeClr val="tx1"/>
                </a:solidFill>
                <a:latin typeface="Arial" panose="020B0604020202020204" pitchFamily="34" charset="0"/>
              </a:defRPr>
            </a:lvl3pPr>
            <a:lvl4pPr>
              <a:tabLst>
                <a:tab pos="515938" algn="l"/>
              </a:tabLst>
              <a:defRPr>
                <a:solidFill>
                  <a:schemeClr val="tx1"/>
                </a:solidFill>
                <a:latin typeface="Arial" panose="020B0604020202020204" pitchFamily="34" charset="0"/>
              </a:defRPr>
            </a:lvl4pPr>
            <a:lvl5pPr>
              <a:tabLst>
                <a:tab pos="515938" algn="l"/>
              </a:tabLst>
              <a:defRPr>
                <a:solidFill>
                  <a:schemeClr val="tx1"/>
                </a:solidFill>
                <a:latin typeface="Arial" panose="020B0604020202020204" pitchFamily="34" charset="0"/>
              </a:defRPr>
            </a:lvl5pPr>
            <a:lvl6pPr fontAlgn="base">
              <a:spcBef>
                <a:spcPct val="0"/>
              </a:spcBef>
              <a:spcAft>
                <a:spcPct val="0"/>
              </a:spcAft>
              <a:tabLst>
                <a:tab pos="515938" algn="l"/>
              </a:tabLst>
              <a:defRPr>
                <a:solidFill>
                  <a:schemeClr val="tx1"/>
                </a:solidFill>
                <a:latin typeface="Arial" panose="020B0604020202020204" pitchFamily="34" charset="0"/>
              </a:defRPr>
            </a:lvl6pPr>
            <a:lvl7pPr fontAlgn="base">
              <a:spcBef>
                <a:spcPct val="0"/>
              </a:spcBef>
              <a:spcAft>
                <a:spcPct val="0"/>
              </a:spcAft>
              <a:tabLst>
                <a:tab pos="515938" algn="l"/>
              </a:tabLst>
              <a:defRPr>
                <a:solidFill>
                  <a:schemeClr val="tx1"/>
                </a:solidFill>
                <a:latin typeface="Arial" panose="020B0604020202020204" pitchFamily="34" charset="0"/>
              </a:defRPr>
            </a:lvl7pPr>
            <a:lvl8pPr fontAlgn="base">
              <a:spcBef>
                <a:spcPct val="0"/>
              </a:spcBef>
              <a:spcAft>
                <a:spcPct val="0"/>
              </a:spcAft>
              <a:tabLst>
                <a:tab pos="515938" algn="l"/>
              </a:tabLst>
              <a:defRPr>
                <a:solidFill>
                  <a:schemeClr val="tx1"/>
                </a:solidFill>
                <a:latin typeface="Arial" panose="020B0604020202020204" pitchFamily="34" charset="0"/>
              </a:defRPr>
            </a:lvl8pPr>
            <a:lvl9pPr fontAlgn="base">
              <a:spcBef>
                <a:spcPct val="0"/>
              </a:spcBef>
              <a:spcAft>
                <a:spcPct val="0"/>
              </a:spcAft>
              <a:tabLst>
                <a:tab pos="515938" algn="l"/>
              </a:tabLst>
              <a:defRPr>
                <a:solidFill>
                  <a:schemeClr val="tx1"/>
                </a:solidFill>
                <a:latin typeface="Arial" panose="020B0604020202020204" pitchFamily="34" charset="0"/>
              </a:defRPr>
            </a:lvl9pPr>
          </a:lstStyle>
          <a:p>
            <a:pPr algn="ctr"/>
            <a:r>
              <a:rPr lang="en-US" altLang="en-US" sz="2880" b="1">
                <a:latin typeface="Century Gothic" panose="020B0502020202020204" pitchFamily="34" charset="0"/>
              </a:rPr>
              <a:t>V</a:t>
            </a:r>
            <a:r>
              <a:rPr lang="en-US" altLang="en-US" sz="2880" b="1" baseline="-25000">
                <a:latin typeface="Century Gothic" panose="020B0502020202020204" pitchFamily="34" charset="0"/>
              </a:rPr>
              <a:t>4 </a:t>
            </a:r>
            <a:r>
              <a:rPr lang="en-US" altLang="en-US" sz="2880" b="1">
                <a:latin typeface="Century Gothic" panose="020B0502020202020204" pitchFamily="34" charset="0"/>
              </a:rPr>
              <a:t>anterior</a:t>
            </a:r>
          </a:p>
        </p:txBody>
      </p:sp>
    </p:spTree>
    <p:extLst>
      <p:ext uri="{BB962C8B-B14F-4D97-AF65-F5344CB8AC3E}">
        <p14:creationId xmlns:p14="http://schemas.microsoft.com/office/powerpoint/2010/main" val="10430614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3000"/>
                                        <p:tgtEl>
                                          <p:spTgt spid="390951"/>
                                        </p:tgtEl>
                                      </p:cBhvr>
                                    </p:animEffect>
                                    <p:set>
                                      <p:cBhvr>
                                        <p:cTn id="7" dur="1" fill="hold">
                                          <p:stCondLst>
                                            <p:cond delay="2999"/>
                                          </p:stCondLst>
                                        </p:cTn>
                                        <p:tgtEl>
                                          <p:spTgt spid="39095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3000"/>
                                        <p:tgtEl>
                                          <p:spTgt spid="390952"/>
                                        </p:tgtEl>
                                      </p:cBhvr>
                                    </p:animEffect>
                                    <p:set>
                                      <p:cBhvr>
                                        <p:cTn id="10" dur="1" fill="hold">
                                          <p:stCondLst>
                                            <p:cond delay="2999"/>
                                          </p:stCondLst>
                                        </p:cTn>
                                        <p:tgtEl>
                                          <p:spTgt spid="390952"/>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3000"/>
                                        <p:tgtEl>
                                          <p:spTgt spid="390953"/>
                                        </p:tgtEl>
                                      </p:cBhvr>
                                    </p:animEffect>
                                    <p:set>
                                      <p:cBhvr>
                                        <p:cTn id="13" dur="1" fill="hold">
                                          <p:stCondLst>
                                            <p:cond delay="2999"/>
                                          </p:stCondLst>
                                        </p:cTn>
                                        <p:tgtEl>
                                          <p:spTgt spid="390953"/>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3000"/>
                                        <p:tgtEl>
                                          <p:spTgt spid="390954"/>
                                        </p:tgtEl>
                                      </p:cBhvr>
                                    </p:animEffect>
                                    <p:set>
                                      <p:cBhvr>
                                        <p:cTn id="16" dur="1" fill="hold">
                                          <p:stCondLst>
                                            <p:cond delay="2999"/>
                                          </p:stCondLst>
                                        </p:cTn>
                                        <p:tgtEl>
                                          <p:spTgt spid="390954"/>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3000"/>
                                        <p:tgtEl>
                                          <p:spTgt spid="390958"/>
                                        </p:tgtEl>
                                      </p:cBhvr>
                                    </p:animEffect>
                                    <p:set>
                                      <p:cBhvr>
                                        <p:cTn id="19" dur="1" fill="hold">
                                          <p:stCondLst>
                                            <p:cond delay="2999"/>
                                          </p:stCondLst>
                                        </p:cTn>
                                        <p:tgtEl>
                                          <p:spTgt spid="390958"/>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3000"/>
                                        <p:tgtEl>
                                          <p:spTgt spid="390962"/>
                                        </p:tgtEl>
                                      </p:cBhvr>
                                    </p:animEffect>
                                    <p:set>
                                      <p:cBhvr>
                                        <p:cTn id="22" dur="1" fill="hold">
                                          <p:stCondLst>
                                            <p:cond delay="2999"/>
                                          </p:stCondLst>
                                        </p:cTn>
                                        <p:tgtEl>
                                          <p:spTgt spid="390962"/>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3000"/>
                                        <p:tgtEl>
                                          <p:spTgt spid="390961"/>
                                        </p:tgtEl>
                                      </p:cBhvr>
                                    </p:animEffect>
                                    <p:set>
                                      <p:cBhvr>
                                        <p:cTn id="25" dur="1" fill="hold">
                                          <p:stCondLst>
                                            <p:cond delay="2999"/>
                                          </p:stCondLst>
                                        </p:cTn>
                                        <p:tgtEl>
                                          <p:spTgt spid="390961"/>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3000"/>
                                        <p:tgtEl>
                                          <p:spTgt spid="390957"/>
                                        </p:tgtEl>
                                      </p:cBhvr>
                                    </p:animEffect>
                                    <p:set>
                                      <p:cBhvr>
                                        <p:cTn id="28" dur="1" fill="hold">
                                          <p:stCondLst>
                                            <p:cond delay="2999"/>
                                          </p:stCondLst>
                                        </p:cTn>
                                        <p:tgtEl>
                                          <p:spTgt spid="390957"/>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3000"/>
                                        <p:tgtEl>
                                          <p:spTgt spid="390956"/>
                                        </p:tgtEl>
                                      </p:cBhvr>
                                    </p:animEffect>
                                    <p:set>
                                      <p:cBhvr>
                                        <p:cTn id="31" dur="1" fill="hold">
                                          <p:stCondLst>
                                            <p:cond delay="2999"/>
                                          </p:stCondLst>
                                        </p:cTn>
                                        <p:tgtEl>
                                          <p:spTgt spid="390956"/>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3000"/>
                                        <p:tgtEl>
                                          <p:spTgt spid="389803"/>
                                        </p:tgtEl>
                                      </p:cBhvr>
                                    </p:animEffect>
                                    <p:set>
                                      <p:cBhvr>
                                        <p:cTn id="34" dur="1" fill="hold">
                                          <p:stCondLst>
                                            <p:cond delay="2999"/>
                                          </p:stCondLst>
                                        </p:cTn>
                                        <p:tgtEl>
                                          <p:spTgt spid="389803"/>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3000"/>
                                        <p:tgtEl>
                                          <p:spTgt spid="389179"/>
                                        </p:tgtEl>
                                      </p:cBhvr>
                                    </p:animEffect>
                                    <p:set>
                                      <p:cBhvr>
                                        <p:cTn id="37" dur="1" fill="hold">
                                          <p:stCondLst>
                                            <p:cond delay="2999"/>
                                          </p:stCondLst>
                                        </p:cTn>
                                        <p:tgtEl>
                                          <p:spTgt spid="389179"/>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3000"/>
                                        <p:tgtEl>
                                          <p:spTgt spid="390972"/>
                                        </p:tgtEl>
                                      </p:cBhvr>
                                    </p:animEffect>
                                    <p:set>
                                      <p:cBhvr>
                                        <p:cTn id="40" dur="1" fill="hold">
                                          <p:stCondLst>
                                            <p:cond delay="2999"/>
                                          </p:stCondLst>
                                        </p:cTn>
                                        <p:tgtEl>
                                          <p:spTgt spid="390972"/>
                                        </p:tgtEl>
                                        <p:attrNameLst>
                                          <p:attrName>style.visibility</p:attrName>
                                        </p:attrNameLst>
                                      </p:cBhvr>
                                      <p:to>
                                        <p:strVal val="hidden"/>
                                      </p:to>
                                    </p:set>
                                  </p:childTnLst>
                                </p:cTn>
                              </p:par>
                              <p:par>
                                <p:cTn id="41" presetID="10" presetClass="exit" presetSubtype="0" fill="hold" grpId="0" nodeType="withEffect">
                                  <p:stCondLst>
                                    <p:cond delay="0"/>
                                  </p:stCondLst>
                                  <p:childTnLst>
                                    <p:animEffect transition="out" filter="fade">
                                      <p:cBhvr>
                                        <p:cTn id="42" dur="3000"/>
                                        <p:tgtEl>
                                          <p:spTgt spid="390971"/>
                                        </p:tgtEl>
                                      </p:cBhvr>
                                    </p:animEffect>
                                    <p:set>
                                      <p:cBhvr>
                                        <p:cTn id="43" dur="1" fill="hold">
                                          <p:stCondLst>
                                            <p:cond delay="2999"/>
                                          </p:stCondLst>
                                        </p:cTn>
                                        <p:tgtEl>
                                          <p:spTgt spid="390971"/>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3000"/>
                                        <p:tgtEl>
                                          <p:spTgt spid="390973"/>
                                        </p:tgtEl>
                                      </p:cBhvr>
                                    </p:animEffect>
                                    <p:set>
                                      <p:cBhvr>
                                        <p:cTn id="46" dur="1" fill="hold">
                                          <p:stCondLst>
                                            <p:cond delay="2999"/>
                                          </p:stCondLst>
                                        </p:cTn>
                                        <p:tgtEl>
                                          <p:spTgt spid="390973"/>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3000"/>
                                        <p:tgtEl>
                                          <p:spTgt spid="390974"/>
                                        </p:tgtEl>
                                      </p:cBhvr>
                                    </p:animEffect>
                                    <p:set>
                                      <p:cBhvr>
                                        <p:cTn id="49" dur="1" fill="hold">
                                          <p:stCondLst>
                                            <p:cond delay="2999"/>
                                          </p:stCondLst>
                                        </p:cTn>
                                        <p:tgtEl>
                                          <p:spTgt spid="390974"/>
                                        </p:tgtEl>
                                        <p:attrNameLst>
                                          <p:attrName>style.visibility</p:attrName>
                                        </p:attrNameLst>
                                      </p:cBhvr>
                                      <p:to>
                                        <p:strVal val="hidden"/>
                                      </p:to>
                                    </p:set>
                                  </p:childTnLst>
                                </p:cTn>
                              </p:par>
                              <p:par>
                                <p:cTn id="50" presetID="10" presetClass="exit" presetSubtype="0" fill="hold" grpId="0" nodeType="withEffect">
                                  <p:stCondLst>
                                    <p:cond delay="0"/>
                                  </p:stCondLst>
                                  <p:childTnLst>
                                    <p:animEffect transition="out" filter="fade">
                                      <p:cBhvr>
                                        <p:cTn id="51" dur="3000"/>
                                        <p:tgtEl>
                                          <p:spTgt spid="390967"/>
                                        </p:tgtEl>
                                      </p:cBhvr>
                                    </p:animEffect>
                                    <p:set>
                                      <p:cBhvr>
                                        <p:cTn id="52" dur="1" fill="hold">
                                          <p:stCondLst>
                                            <p:cond delay="2999"/>
                                          </p:stCondLst>
                                        </p:cTn>
                                        <p:tgtEl>
                                          <p:spTgt spid="390967"/>
                                        </p:tgtEl>
                                        <p:attrNameLst>
                                          <p:attrName>style.visibility</p:attrName>
                                        </p:attrNameLst>
                                      </p:cBhvr>
                                      <p:to>
                                        <p:strVal val="hidden"/>
                                      </p:to>
                                    </p:set>
                                  </p:childTnLst>
                                </p:cTn>
                              </p:par>
                              <p:par>
                                <p:cTn id="53" presetID="10" presetClass="exit" presetSubtype="0" fill="hold" grpId="0" nodeType="withEffect">
                                  <p:stCondLst>
                                    <p:cond delay="0"/>
                                  </p:stCondLst>
                                  <p:childTnLst>
                                    <p:animEffect transition="out" filter="fade">
                                      <p:cBhvr>
                                        <p:cTn id="54" dur="3000"/>
                                        <p:tgtEl>
                                          <p:spTgt spid="390969"/>
                                        </p:tgtEl>
                                      </p:cBhvr>
                                    </p:animEffect>
                                    <p:set>
                                      <p:cBhvr>
                                        <p:cTn id="55" dur="1" fill="hold">
                                          <p:stCondLst>
                                            <p:cond delay="2999"/>
                                          </p:stCondLst>
                                        </p:cTn>
                                        <p:tgtEl>
                                          <p:spTgt spid="390969"/>
                                        </p:tgtEl>
                                        <p:attrNameLst>
                                          <p:attrName>style.visibility</p:attrName>
                                        </p:attrNameLst>
                                      </p:cBhvr>
                                      <p:to>
                                        <p:strVal val="hidden"/>
                                      </p:to>
                                    </p:set>
                                  </p:childTnLst>
                                </p:cTn>
                              </p:par>
                              <p:par>
                                <p:cTn id="56" presetID="10" presetClass="exit" presetSubtype="0" fill="hold" grpId="0" nodeType="withEffect">
                                  <p:stCondLst>
                                    <p:cond delay="0"/>
                                  </p:stCondLst>
                                  <p:childTnLst>
                                    <p:animEffect transition="out" filter="fade">
                                      <p:cBhvr>
                                        <p:cTn id="57" dur="3000"/>
                                        <p:tgtEl>
                                          <p:spTgt spid="390970"/>
                                        </p:tgtEl>
                                      </p:cBhvr>
                                    </p:animEffect>
                                    <p:set>
                                      <p:cBhvr>
                                        <p:cTn id="58" dur="1" fill="hold">
                                          <p:stCondLst>
                                            <p:cond delay="2999"/>
                                          </p:stCondLst>
                                        </p:cTn>
                                        <p:tgtEl>
                                          <p:spTgt spid="390970"/>
                                        </p:tgtEl>
                                        <p:attrNameLst>
                                          <p:attrName>style.visibility</p:attrName>
                                        </p:attrNameLst>
                                      </p:cBhvr>
                                      <p:to>
                                        <p:strVal val="hidden"/>
                                      </p:to>
                                    </p:set>
                                  </p:childTnLst>
                                </p:cTn>
                              </p:par>
                              <p:par>
                                <p:cTn id="59" presetID="10" presetClass="exit" presetSubtype="0" fill="hold" grpId="0" nodeType="withEffect">
                                  <p:stCondLst>
                                    <p:cond delay="0"/>
                                  </p:stCondLst>
                                  <p:childTnLst>
                                    <p:animEffect transition="out" filter="fade">
                                      <p:cBhvr>
                                        <p:cTn id="60" dur="3000"/>
                                        <p:tgtEl>
                                          <p:spTgt spid="390965"/>
                                        </p:tgtEl>
                                      </p:cBhvr>
                                    </p:animEffect>
                                    <p:set>
                                      <p:cBhvr>
                                        <p:cTn id="61" dur="1" fill="hold">
                                          <p:stCondLst>
                                            <p:cond delay="2999"/>
                                          </p:stCondLst>
                                        </p:cTn>
                                        <p:tgtEl>
                                          <p:spTgt spid="390965"/>
                                        </p:tgtEl>
                                        <p:attrNameLst>
                                          <p:attrName>style.visibility</p:attrName>
                                        </p:attrNameLst>
                                      </p:cBhvr>
                                      <p:to>
                                        <p:strVal val="hidden"/>
                                      </p:to>
                                    </p:set>
                                  </p:childTnLst>
                                </p:cTn>
                              </p:par>
                              <p:par>
                                <p:cTn id="62" presetID="10" presetClass="exit" presetSubtype="0" fill="hold" grpId="0" nodeType="withEffect">
                                  <p:stCondLst>
                                    <p:cond delay="0"/>
                                  </p:stCondLst>
                                  <p:childTnLst>
                                    <p:animEffect transition="out" filter="fade">
                                      <p:cBhvr>
                                        <p:cTn id="63" dur="3000"/>
                                        <p:tgtEl>
                                          <p:spTgt spid="390966"/>
                                        </p:tgtEl>
                                      </p:cBhvr>
                                    </p:animEffect>
                                    <p:set>
                                      <p:cBhvr>
                                        <p:cTn id="64" dur="1" fill="hold">
                                          <p:stCondLst>
                                            <p:cond delay="2999"/>
                                          </p:stCondLst>
                                        </p:cTn>
                                        <p:tgtEl>
                                          <p:spTgt spid="39096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951" grpId="0" animBg="1"/>
      <p:bldP spid="390952" grpId="0" animBg="1"/>
      <p:bldP spid="390953" grpId="0" animBg="1"/>
      <p:bldP spid="390954" grpId="0" animBg="1"/>
      <p:bldP spid="390956" grpId="0" animBg="1"/>
      <p:bldP spid="390957" grpId="0" animBg="1"/>
      <p:bldP spid="390958" grpId="0" animBg="1"/>
      <p:bldP spid="390961" grpId="0" animBg="1"/>
      <p:bldP spid="390962" grpId="0" animBg="1"/>
      <p:bldP spid="390965" grpId="0"/>
      <p:bldP spid="390966" grpId="0"/>
      <p:bldP spid="390967" grpId="0"/>
      <p:bldP spid="390969" grpId="0"/>
      <p:bldP spid="390970" grpId="0"/>
      <p:bldP spid="390971" grpId="0"/>
      <p:bldP spid="390972" grpId="0"/>
      <p:bldP spid="390973" grpId="0"/>
      <p:bldP spid="39097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2"/>
          <p:cNvSpPr>
            <a:spLocks noGrp="1" noChangeArrowheads="1"/>
          </p:cNvSpPr>
          <p:nvPr>
            <p:ph type="title"/>
          </p:nvPr>
        </p:nvSpPr>
        <p:spPr/>
        <p:txBody>
          <a:bodyPr/>
          <a:lstStyle/>
          <a:p>
            <a:r>
              <a:rPr lang="en-US" altLang="en-US"/>
              <a:t>Inferior MI</a:t>
            </a:r>
          </a:p>
        </p:txBody>
      </p:sp>
      <p:pic>
        <p:nvPicPr>
          <p:cNvPr id="392195" name="Picture 3" descr="inferio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743200" y="2651760"/>
            <a:ext cx="9326880" cy="455485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92196" name="Oval 4"/>
          <p:cNvSpPr>
            <a:spLocks noChangeArrowheads="1"/>
          </p:cNvSpPr>
          <p:nvPr/>
        </p:nvSpPr>
        <p:spPr bwMode="auto">
          <a:xfrm>
            <a:off x="2743200" y="4663440"/>
            <a:ext cx="548640" cy="457200"/>
          </a:xfrm>
          <a:prstGeom prst="ellipse">
            <a:avLst/>
          </a:prstGeom>
          <a:noFill/>
          <a:ln w="38100">
            <a:solidFill>
              <a:schemeClr va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2197" name="Oval 5"/>
          <p:cNvSpPr>
            <a:spLocks noChangeArrowheads="1"/>
          </p:cNvSpPr>
          <p:nvPr/>
        </p:nvSpPr>
        <p:spPr bwMode="auto">
          <a:xfrm>
            <a:off x="3657600" y="6035040"/>
            <a:ext cx="548640" cy="457200"/>
          </a:xfrm>
          <a:prstGeom prst="ellipse">
            <a:avLst/>
          </a:prstGeom>
          <a:noFill/>
          <a:ln w="38100">
            <a:solidFill>
              <a:schemeClr va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2198" name="Oval 6"/>
          <p:cNvSpPr>
            <a:spLocks noChangeArrowheads="1"/>
          </p:cNvSpPr>
          <p:nvPr/>
        </p:nvSpPr>
        <p:spPr bwMode="auto">
          <a:xfrm>
            <a:off x="6035040" y="6126480"/>
            <a:ext cx="548640" cy="457200"/>
          </a:xfrm>
          <a:prstGeom prst="ellipse">
            <a:avLst/>
          </a:prstGeom>
          <a:noFill/>
          <a:ln w="38100">
            <a:solidFill>
              <a:schemeClr va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Tree>
    <p:extLst>
      <p:ext uri="{BB962C8B-B14F-4D97-AF65-F5344CB8AC3E}">
        <p14:creationId xmlns:p14="http://schemas.microsoft.com/office/powerpoint/2010/main" val="3732677667"/>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Text Box 2"/>
          <p:cNvSpPr txBox="1">
            <a:spLocks noChangeArrowheads="1"/>
          </p:cNvSpPr>
          <p:nvPr/>
        </p:nvSpPr>
        <p:spPr bwMode="auto">
          <a:xfrm>
            <a:off x="9174480" y="1691641"/>
            <a:ext cx="3520440" cy="478284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35000"/>
              </a:spcBef>
            </a:pPr>
            <a:r>
              <a:rPr lang="en-US" altLang="en-US" sz="2400" b="1">
                <a:latin typeface="Times New Roman" panose="02020603050405020304" pitchFamily="18" charset="0"/>
              </a:rPr>
              <a:t>NOTE 1: </a:t>
            </a:r>
            <a:r>
              <a:rPr lang="en-US" altLang="en-US" sz="2400">
                <a:latin typeface="Times New Roman" panose="02020603050405020304" pitchFamily="18" charset="0"/>
              </a:rPr>
              <a:t>Inferior wall supplied by either the right (85% to 90% of people) or left coronary artery.</a:t>
            </a:r>
          </a:p>
          <a:p>
            <a:pPr eaLnBrk="0" hangingPunct="0">
              <a:spcBef>
                <a:spcPct val="35000"/>
              </a:spcBef>
              <a:buFontTx/>
              <a:buChar char=" "/>
            </a:pPr>
            <a:r>
              <a:rPr lang="en-US" altLang="en-US" sz="2400" b="1">
                <a:latin typeface="Times New Roman" panose="02020603050405020304" pitchFamily="18" charset="0"/>
              </a:rPr>
              <a:t>NOTE 2:</a:t>
            </a:r>
            <a:r>
              <a:rPr lang="en-US" altLang="en-US" sz="2400">
                <a:latin typeface="Times New Roman" panose="02020603050405020304" pitchFamily="18" charset="0"/>
              </a:rPr>
              <a:t> If there is acute injury in inferior leads </a:t>
            </a:r>
            <a:br>
              <a:rPr lang="en-US" altLang="en-US" sz="2400">
                <a:latin typeface="Times New Roman" panose="02020603050405020304" pitchFamily="18" charset="0"/>
              </a:rPr>
            </a:br>
            <a:r>
              <a:rPr lang="en-US" altLang="en-US" sz="2400">
                <a:latin typeface="Times New Roman" panose="02020603050405020304" pitchFamily="18" charset="0"/>
              </a:rPr>
              <a:t>(II, III, aVF), unknown whether </a:t>
            </a:r>
            <a:r>
              <a:rPr lang="en-US" altLang="en-US" sz="2400" u="sng">
                <a:latin typeface="Times New Roman" panose="02020603050405020304" pitchFamily="18" charset="0"/>
              </a:rPr>
              <a:t>left or right coronary artery</a:t>
            </a:r>
            <a:r>
              <a:rPr lang="en-US" altLang="en-US" sz="2400">
                <a:latin typeface="Times New Roman" panose="02020603050405020304" pitchFamily="18" charset="0"/>
              </a:rPr>
              <a:t> is blocked.</a:t>
            </a:r>
          </a:p>
          <a:p>
            <a:pPr eaLnBrk="0" hangingPunct="0">
              <a:spcBef>
                <a:spcPct val="35000"/>
              </a:spcBef>
            </a:pPr>
            <a:r>
              <a:rPr lang="en-US" altLang="en-US" sz="2400" b="1">
                <a:latin typeface="Times New Roman" panose="02020603050405020304" pitchFamily="18" charset="0"/>
              </a:rPr>
              <a:t>NOTE 3: KEY</a:t>
            </a:r>
            <a:r>
              <a:rPr lang="en-US" altLang="en-US" sz="2400">
                <a:latin typeface="Times New Roman" panose="02020603050405020304" pitchFamily="18" charset="0"/>
              </a:rPr>
              <a:t> </a:t>
            </a:r>
            <a:r>
              <a:rPr lang="en-US" altLang="en-US" sz="2400">
                <a:latin typeface="Times New Roman" panose="02020603050405020304" pitchFamily="18" charset="0"/>
                <a:cs typeface="Times New Roman" panose="02020603050405020304" pitchFamily="18" charset="0"/>
              </a:rPr>
              <a:t>—</a:t>
            </a:r>
            <a:r>
              <a:rPr lang="en-US" altLang="en-US" sz="2400">
                <a:latin typeface="Times New Roman" panose="02020603050405020304" pitchFamily="18" charset="0"/>
              </a:rPr>
              <a:t> you must obtain a </a:t>
            </a:r>
            <a:r>
              <a:rPr lang="en-US" altLang="en-US" sz="2400" u="sng">
                <a:solidFill>
                  <a:srgbClr val="FF3300"/>
                </a:solidFill>
                <a:effectLst>
                  <a:outerShdw blurRad="38100" dist="38100" dir="2700000" algn="tl">
                    <a:srgbClr val="C0C0C0"/>
                  </a:outerShdw>
                </a:effectLst>
                <a:latin typeface="Times New Roman" panose="02020603050405020304" pitchFamily="18" charset="0"/>
              </a:rPr>
              <a:t>RIGHT-SIDED ECG</a:t>
            </a:r>
            <a:r>
              <a:rPr lang="en-US" altLang="en-US" sz="2400">
                <a:latin typeface="Times New Roman" panose="02020603050405020304" pitchFamily="18" charset="0"/>
              </a:rPr>
              <a:t> at once.</a:t>
            </a:r>
          </a:p>
        </p:txBody>
      </p:sp>
      <p:sp>
        <p:nvSpPr>
          <p:cNvPr id="393219" name="Rectangle 3"/>
          <p:cNvSpPr>
            <a:spLocks noGrp="1" noChangeArrowheads="1"/>
          </p:cNvSpPr>
          <p:nvPr>
            <p:ph type="title"/>
          </p:nvPr>
        </p:nvSpPr>
        <p:spPr>
          <a:effectLst>
            <a:outerShdw dist="35921" dir="2700000" algn="ctr" rotWithShape="0">
              <a:schemeClr val="tx1"/>
            </a:outerShdw>
          </a:effectLst>
        </p:spPr>
        <p:txBody>
          <a:bodyPr/>
          <a:lstStyle/>
          <a:p>
            <a:r>
              <a:rPr lang="en-US" altLang="en-US"/>
              <a:t>Posterior View of the Heart</a:t>
            </a:r>
          </a:p>
        </p:txBody>
      </p:sp>
      <p:grpSp>
        <p:nvGrpSpPr>
          <p:cNvPr id="393220" name="Group 4"/>
          <p:cNvGrpSpPr>
            <a:grpSpLocks/>
          </p:cNvGrpSpPr>
          <p:nvPr/>
        </p:nvGrpSpPr>
        <p:grpSpPr bwMode="auto">
          <a:xfrm>
            <a:off x="9052561" y="6477000"/>
            <a:ext cx="3722370" cy="1569720"/>
            <a:chOff x="3846" y="3400"/>
            <a:chExt cx="1900" cy="547"/>
          </a:xfrm>
        </p:grpSpPr>
        <p:sp>
          <p:nvSpPr>
            <p:cNvPr id="393221" name="Rectangle 5"/>
            <p:cNvSpPr>
              <a:spLocks noChangeArrowheads="1"/>
            </p:cNvSpPr>
            <p:nvPr/>
          </p:nvSpPr>
          <p:spPr bwMode="auto">
            <a:xfrm>
              <a:off x="3888" y="3400"/>
              <a:ext cx="1804" cy="547"/>
            </a:xfrm>
            <a:prstGeom prst="rect">
              <a:avLst/>
            </a:prstGeom>
            <a:solidFill>
              <a:srgbClr val="CC3300"/>
            </a:solidFill>
            <a:ln w="571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393222" name="Text Box 6"/>
            <p:cNvSpPr txBox="1">
              <a:spLocks noChangeArrowheads="1"/>
            </p:cNvSpPr>
            <p:nvPr/>
          </p:nvSpPr>
          <p:spPr bwMode="auto">
            <a:xfrm>
              <a:off x="3846" y="3458"/>
              <a:ext cx="1900" cy="29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spAutoFit/>
            </a:bodyPr>
            <a:lstStyle/>
            <a:p>
              <a:pPr algn="ctr" eaLnBrk="0" hangingPunct="0">
                <a:spcBef>
                  <a:spcPct val="50000"/>
                </a:spcBef>
              </a:pPr>
              <a:r>
                <a:rPr lang="en-US" altLang="en-US" sz="2400" b="1">
                  <a:solidFill>
                    <a:schemeClr val="bg1"/>
                  </a:solidFill>
                  <a:effectLst>
                    <a:outerShdw blurRad="38100" dist="38100" dir="2700000" algn="tl">
                      <a:srgbClr val="C0C0C0"/>
                    </a:outerShdw>
                  </a:effectLst>
                  <a:latin typeface="Times New Roman" panose="02020603050405020304" pitchFamily="18" charset="0"/>
                </a:rPr>
                <a:t>HOW TO GET </a:t>
              </a:r>
              <a:br>
                <a:rPr lang="en-US" altLang="en-US" sz="2400" b="1">
                  <a:solidFill>
                    <a:schemeClr val="bg1"/>
                  </a:solidFill>
                  <a:effectLst>
                    <a:outerShdw blurRad="38100" dist="38100" dir="2700000" algn="tl">
                      <a:srgbClr val="C0C0C0"/>
                    </a:outerShdw>
                  </a:effectLst>
                  <a:latin typeface="Times New Roman" panose="02020603050405020304" pitchFamily="18" charset="0"/>
                </a:rPr>
              </a:br>
              <a:r>
                <a:rPr lang="en-US" altLang="en-US" sz="2400" b="1">
                  <a:solidFill>
                    <a:schemeClr val="bg1"/>
                  </a:solidFill>
                  <a:effectLst>
                    <a:outerShdw blurRad="38100" dist="38100" dir="2700000" algn="tl">
                      <a:srgbClr val="C0C0C0"/>
                    </a:outerShdw>
                  </a:effectLst>
                  <a:latin typeface="Times New Roman" panose="02020603050405020304" pitchFamily="18" charset="0"/>
                </a:rPr>
                <a:t>RIGHT-SIDED ECG?</a:t>
              </a:r>
            </a:p>
          </p:txBody>
        </p:sp>
      </p:grpSp>
      <p:grpSp>
        <p:nvGrpSpPr>
          <p:cNvPr id="393223" name="Group 7"/>
          <p:cNvGrpSpPr>
            <a:grpSpLocks/>
          </p:cNvGrpSpPr>
          <p:nvPr/>
        </p:nvGrpSpPr>
        <p:grpSpPr bwMode="auto">
          <a:xfrm>
            <a:off x="1642110" y="1651636"/>
            <a:ext cx="7842886" cy="6486524"/>
            <a:chOff x="-98" y="867"/>
            <a:chExt cx="4117" cy="3405"/>
          </a:xfrm>
        </p:grpSpPr>
        <p:sp>
          <p:nvSpPr>
            <p:cNvPr id="393224" name="Rectangle 8"/>
            <p:cNvSpPr>
              <a:spLocks noChangeArrowheads="1"/>
            </p:cNvSpPr>
            <p:nvPr/>
          </p:nvSpPr>
          <p:spPr bwMode="auto">
            <a:xfrm>
              <a:off x="56" y="936"/>
              <a:ext cx="3758" cy="3336"/>
            </a:xfrm>
            <a:prstGeom prst="rect">
              <a:avLst/>
            </a:prstGeom>
            <a:solidFill>
              <a:srgbClr val="FFFFFF"/>
            </a:solidFill>
            <a:ln w="571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pic>
          <p:nvPicPr>
            <p:cNvPr id="393225" name="Picture 9" descr="posterior heart"/>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00" y="867"/>
              <a:ext cx="1903" cy="2695"/>
            </a:xfrm>
            <a:prstGeom prst="rect">
              <a:avLst/>
            </a:prstGeom>
            <a:noFill/>
            <a:extLst>
              <a:ext uri="{909E8E84-426E-40DD-AFC4-6F175D3DCCD1}">
                <a14:hiddenFill xmlns:a14="http://schemas.microsoft.com/office/drawing/2010/main">
                  <a:solidFill>
                    <a:srgbClr val="FFFFFF"/>
                  </a:solidFill>
                </a14:hiddenFill>
              </a:ext>
            </a:extLst>
          </p:spPr>
        </p:pic>
        <p:sp>
          <p:nvSpPr>
            <p:cNvPr id="393226" name="Text Box 10"/>
            <p:cNvSpPr txBox="1">
              <a:spLocks noChangeArrowheads="1"/>
            </p:cNvSpPr>
            <p:nvPr/>
          </p:nvSpPr>
          <p:spPr bwMode="auto">
            <a:xfrm>
              <a:off x="1057" y="3813"/>
              <a:ext cx="1719"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altLang="en-US" sz="2880" b="1">
                  <a:latin typeface="Times New Roman" panose="02020603050405020304" pitchFamily="18" charset="0"/>
                </a:rPr>
                <a:t>Leads II, III, aVF</a:t>
              </a:r>
            </a:p>
          </p:txBody>
        </p:sp>
        <p:sp>
          <p:nvSpPr>
            <p:cNvPr id="393227" name="Text Box 11"/>
            <p:cNvSpPr txBox="1">
              <a:spLocks noChangeArrowheads="1"/>
            </p:cNvSpPr>
            <p:nvPr/>
          </p:nvSpPr>
          <p:spPr bwMode="auto">
            <a:xfrm>
              <a:off x="148" y="1635"/>
              <a:ext cx="1440" cy="5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lnSpc>
                  <a:spcPct val="75000"/>
                </a:lnSpc>
              </a:pPr>
              <a:r>
                <a:rPr lang="en-US" altLang="en-US" sz="2880" b="1">
                  <a:latin typeface="Times New Roman" panose="02020603050405020304" pitchFamily="18" charset="0"/>
                </a:rPr>
                <a:t>(from </a:t>
              </a:r>
              <a:r>
                <a:rPr lang="en-US" altLang="en-US" sz="2880" b="1">
                  <a:solidFill>
                    <a:srgbClr val="FF3300"/>
                  </a:solidFill>
                  <a:effectLst>
                    <a:outerShdw blurRad="38100" dist="38100" dir="2700000" algn="tl">
                      <a:srgbClr val="C0C0C0"/>
                    </a:outerShdw>
                  </a:effectLst>
                  <a:latin typeface="Times New Roman" panose="02020603050405020304" pitchFamily="18" charset="0"/>
                </a:rPr>
                <a:t>left coronary artery</a:t>
              </a:r>
              <a:r>
                <a:rPr lang="en-US" altLang="en-US" sz="2880" b="1">
                  <a:latin typeface="Times New Roman" panose="02020603050405020304" pitchFamily="18" charset="0"/>
                </a:rPr>
                <a:t>)</a:t>
              </a:r>
            </a:p>
          </p:txBody>
        </p:sp>
        <p:sp>
          <p:nvSpPr>
            <p:cNvPr id="393228" name="Text Box 12"/>
            <p:cNvSpPr txBox="1">
              <a:spLocks noChangeArrowheads="1"/>
            </p:cNvSpPr>
            <p:nvPr/>
          </p:nvSpPr>
          <p:spPr bwMode="auto">
            <a:xfrm>
              <a:off x="-98" y="3305"/>
              <a:ext cx="1440"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en-US" sz="2880" b="1">
                  <a:latin typeface="Times New Roman" panose="02020603050405020304" pitchFamily="18" charset="0"/>
                </a:rPr>
                <a:t>Lateral wall</a:t>
              </a:r>
            </a:p>
          </p:txBody>
        </p:sp>
        <p:sp>
          <p:nvSpPr>
            <p:cNvPr id="393229" name="Text Box 13"/>
            <p:cNvSpPr txBox="1">
              <a:spLocks noChangeArrowheads="1"/>
            </p:cNvSpPr>
            <p:nvPr/>
          </p:nvSpPr>
          <p:spPr bwMode="auto">
            <a:xfrm>
              <a:off x="1150" y="3630"/>
              <a:ext cx="1440"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en-US" sz="2880" b="1">
                  <a:latin typeface="Times New Roman" panose="02020603050405020304" pitchFamily="18" charset="0"/>
                </a:rPr>
                <a:t>Inferior wall</a:t>
              </a:r>
            </a:p>
          </p:txBody>
        </p:sp>
        <p:sp>
          <p:nvSpPr>
            <p:cNvPr id="393230" name="Text Box 14"/>
            <p:cNvSpPr txBox="1">
              <a:spLocks noChangeArrowheads="1"/>
            </p:cNvSpPr>
            <p:nvPr/>
          </p:nvSpPr>
          <p:spPr bwMode="auto">
            <a:xfrm>
              <a:off x="2426" y="3151"/>
              <a:ext cx="1440"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lnSpc>
                  <a:spcPct val="75000"/>
                </a:lnSpc>
              </a:pPr>
              <a:r>
                <a:rPr lang="en-US" altLang="en-US" sz="2880" b="1">
                  <a:solidFill>
                    <a:srgbClr val="FF3300"/>
                  </a:solidFill>
                  <a:effectLst>
                    <a:outerShdw blurRad="38100" dist="38100" dir="2700000" algn="tl">
                      <a:srgbClr val="C0C0C0"/>
                    </a:outerShdw>
                  </a:effectLst>
                  <a:latin typeface="Times New Roman" panose="02020603050405020304" pitchFamily="18" charset="0"/>
                </a:rPr>
                <a:t>Right coronary artery</a:t>
              </a:r>
            </a:p>
          </p:txBody>
        </p:sp>
        <p:sp>
          <p:nvSpPr>
            <p:cNvPr id="393231" name="Text Box 15"/>
            <p:cNvSpPr txBox="1">
              <a:spLocks noChangeArrowheads="1"/>
            </p:cNvSpPr>
            <p:nvPr/>
          </p:nvSpPr>
          <p:spPr bwMode="auto">
            <a:xfrm>
              <a:off x="2579" y="3686"/>
              <a:ext cx="1440" cy="5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lnSpc>
                  <a:spcPct val="75000"/>
                </a:lnSpc>
              </a:pPr>
              <a:r>
                <a:rPr lang="en-US" altLang="en-US" sz="2880" b="1">
                  <a:latin typeface="Times New Roman" panose="02020603050405020304" pitchFamily="18" charset="0"/>
                </a:rPr>
                <a:t>Posterior descending artery</a:t>
              </a:r>
            </a:p>
          </p:txBody>
        </p:sp>
        <p:sp>
          <p:nvSpPr>
            <p:cNvPr id="393232" name="Text Box 16"/>
            <p:cNvSpPr txBox="1">
              <a:spLocks noChangeArrowheads="1"/>
            </p:cNvSpPr>
            <p:nvPr/>
          </p:nvSpPr>
          <p:spPr bwMode="auto">
            <a:xfrm>
              <a:off x="2776" y="2600"/>
              <a:ext cx="1080"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lnSpc>
                  <a:spcPct val="75000"/>
                </a:lnSpc>
              </a:pPr>
              <a:r>
                <a:rPr lang="en-US" altLang="en-US" sz="2880" b="1">
                  <a:latin typeface="Times New Roman" panose="02020603050405020304" pitchFamily="18" charset="0"/>
                </a:rPr>
                <a:t>Posterior wall</a:t>
              </a:r>
            </a:p>
          </p:txBody>
        </p:sp>
        <p:sp>
          <p:nvSpPr>
            <p:cNvPr id="393233" name="Line 17"/>
            <p:cNvSpPr>
              <a:spLocks noChangeShapeType="1"/>
            </p:cNvSpPr>
            <p:nvPr/>
          </p:nvSpPr>
          <p:spPr bwMode="auto">
            <a:xfrm flipH="1">
              <a:off x="1742" y="2722"/>
              <a:ext cx="1138" cy="14"/>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93234" name="Line 18"/>
            <p:cNvSpPr>
              <a:spLocks noChangeShapeType="1"/>
            </p:cNvSpPr>
            <p:nvPr/>
          </p:nvSpPr>
          <p:spPr bwMode="auto">
            <a:xfrm flipH="1" flipV="1">
              <a:off x="2390" y="2909"/>
              <a:ext cx="101" cy="345"/>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93235" name="Line 19"/>
            <p:cNvSpPr>
              <a:spLocks noChangeShapeType="1"/>
            </p:cNvSpPr>
            <p:nvPr/>
          </p:nvSpPr>
          <p:spPr bwMode="auto">
            <a:xfrm flipH="1" flipV="1">
              <a:off x="1984" y="3011"/>
              <a:ext cx="848" cy="78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93236" name="Line 20"/>
            <p:cNvSpPr>
              <a:spLocks noChangeShapeType="1"/>
            </p:cNvSpPr>
            <p:nvPr/>
          </p:nvSpPr>
          <p:spPr bwMode="auto">
            <a:xfrm flipH="1" flipV="1">
              <a:off x="1512" y="3139"/>
              <a:ext cx="389" cy="576"/>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93237" name="Line 21"/>
            <p:cNvSpPr>
              <a:spLocks noChangeShapeType="1"/>
            </p:cNvSpPr>
            <p:nvPr/>
          </p:nvSpPr>
          <p:spPr bwMode="auto">
            <a:xfrm flipV="1">
              <a:off x="590" y="2981"/>
              <a:ext cx="634" cy="374"/>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93238" name="Line 22"/>
            <p:cNvSpPr>
              <a:spLocks noChangeShapeType="1"/>
            </p:cNvSpPr>
            <p:nvPr/>
          </p:nvSpPr>
          <p:spPr bwMode="auto">
            <a:xfrm>
              <a:off x="1289" y="1983"/>
              <a:ext cx="230" cy="202"/>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393239" name="Text Box 23"/>
            <p:cNvSpPr txBox="1">
              <a:spLocks noChangeArrowheads="1"/>
            </p:cNvSpPr>
            <p:nvPr/>
          </p:nvSpPr>
          <p:spPr bwMode="auto">
            <a:xfrm>
              <a:off x="135" y="1274"/>
              <a:ext cx="1440" cy="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lnSpc>
                  <a:spcPct val="75000"/>
                </a:lnSpc>
              </a:pPr>
              <a:r>
                <a:rPr lang="en-US" altLang="en-US" sz="2880" b="1">
                  <a:latin typeface="Times New Roman" panose="02020603050405020304" pitchFamily="18" charset="0"/>
                </a:rPr>
                <a:t>Circumflex</a:t>
              </a:r>
              <a:br>
                <a:rPr lang="en-US" altLang="en-US" sz="2880" b="1">
                  <a:latin typeface="Times New Roman" panose="02020603050405020304" pitchFamily="18" charset="0"/>
                </a:rPr>
              </a:br>
              <a:r>
                <a:rPr lang="en-US" altLang="en-US" sz="2880" b="1">
                  <a:latin typeface="Times New Roman" panose="02020603050405020304" pitchFamily="18" charset="0"/>
                </a:rPr>
                <a:t>artery</a:t>
              </a:r>
            </a:p>
          </p:txBody>
        </p:sp>
      </p:grpSp>
    </p:spTree>
    <p:extLst>
      <p:ext uri="{BB962C8B-B14F-4D97-AF65-F5344CB8AC3E}">
        <p14:creationId xmlns:p14="http://schemas.microsoft.com/office/powerpoint/2010/main" val="12970979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nodeType="afterEffect">
                                  <p:stCondLst>
                                    <p:cond delay="0"/>
                                  </p:stCondLst>
                                  <p:childTnLst>
                                    <p:set>
                                      <p:cBhvr>
                                        <p:cTn id="6" dur="1" fill="hold">
                                          <p:stCondLst>
                                            <p:cond delay="0"/>
                                          </p:stCondLst>
                                        </p:cTn>
                                        <p:tgtEl>
                                          <p:spTgt spid="393223"/>
                                        </p:tgtEl>
                                        <p:attrNameLst>
                                          <p:attrName>style.visibility</p:attrName>
                                        </p:attrNameLst>
                                      </p:cBhvr>
                                      <p:to>
                                        <p:strVal val="visible"/>
                                      </p:to>
                                    </p:set>
                                    <p:animEffect transition="in" filter="randombar(horizontal)">
                                      <p:cBhvr>
                                        <p:cTn id="7" dur="500"/>
                                        <p:tgtEl>
                                          <p:spTgt spid="39322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42" fill="hold" grpId="0" nodeType="clickEffect">
                                  <p:stCondLst>
                                    <p:cond delay="0"/>
                                  </p:stCondLst>
                                  <p:childTnLst>
                                    <p:set>
                                      <p:cBhvr>
                                        <p:cTn id="11" dur="1" fill="hold">
                                          <p:stCondLst>
                                            <p:cond delay="0"/>
                                          </p:stCondLst>
                                        </p:cTn>
                                        <p:tgtEl>
                                          <p:spTgt spid="393218">
                                            <p:txEl>
                                              <p:pRg st="0" end="0"/>
                                            </p:txEl>
                                          </p:spTgt>
                                        </p:tgtEl>
                                        <p:attrNameLst>
                                          <p:attrName>style.visibility</p:attrName>
                                        </p:attrNameLst>
                                      </p:cBhvr>
                                      <p:to>
                                        <p:strVal val="visible"/>
                                      </p:to>
                                    </p:set>
                                    <p:animEffect transition="in" filter="barn(outHorizontal)">
                                      <p:cBhvr>
                                        <p:cTn id="12" dur="500"/>
                                        <p:tgtEl>
                                          <p:spTgt spid="39321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42" fill="hold" grpId="0" nodeType="clickEffect">
                                  <p:stCondLst>
                                    <p:cond delay="0"/>
                                  </p:stCondLst>
                                  <p:childTnLst>
                                    <p:set>
                                      <p:cBhvr>
                                        <p:cTn id="16" dur="1" fill="hold">
                                          <p:stCondLst>
                                            <p:cond delay="0"/>
                                          </p:stCondLst>
                                        </p:cTn>
                                        <p:tgtEl>
                                          <p:spTgt spid="393218">
                                            <p:txEl>
                                              <p:pRg st="1" end="1"/>
                                            </p:txEl>
                                          </p:spTgt>
                                        </p:tgtEl>
                                        <p:attrNameLst>
                                          <p:attrName>style.visibility</p:attrName>
                                        </p:attrNameLst>
                                      </p:cBhvr>
                                      <p:to>
                                        <p:strVal val="visible"/>
                                      </p:to>
                                    </p:set>
                                    <p:animEffect transition="in" filter="barn(outHorizontal)">
                                      <p:cBhvr>
                                        <p:cTn id="17" dur="500"/>
                                        <p:tgtEl>
                                          <p:spTgt spid="393218">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6" presetClass="entr" presetSubtype="42" fill="hold" grpId="0" nodeType="clickEffect">
                                  <p:stCondLst>
                                    <p:cond delay="0"/>
                                  </p:stCondLst>
                                  <p:childTnLst>
                                    <p:set>
                                      <p:cBhvr>
                                        <p:cTn id="21" dur="1" fill="hold">
                                          <p:stCondLst>
                                            <p:cond delay="0"/>
                                          </p:stCondLst>
                                        </p:cTn>
                                        <p:tgtEl>
                                          <p:spTgt spid="393218">
                                            <p:txEl>
                                              <p:pRg st="2" end="2"/>
                                            </p:txEl>
                                          </p:spTgt>
                                        </p:tgtEl>
                                        <p:attrNameLst>
                                          <p:attrName>style.visibility</p:attrName>
                                        </p:attrNameLst>
                                      </p:cBhvr>
                                      <p:to>
                                        <p:strVal val="visible"/>
                                      </p:to>
                                    </p:set>
                                    <p:animEffect transition="in" filter="barn(outHorizontal)">
                                      <p:cBhvr>
                                        <p:cTn id="22" dur="500"/>
                                        <p:tgtEl>
                                          <p:spTgt spid="393218">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42" fill="hold" nodeType="clickEffect">
                                  <p:stCondLst>
                                    <p:cond delay="0"/>
                                  </p:stCondLst>
                                  <p:childTnLst>
                                    <p:set>
                                      <p:cBhvr>
                                        <p:cTn id="26" dur="1" fill="hold">
                                          <p:stCondLst>
                                            <p:cond delay="0"/>
                                          </p:stCondLst>
                                        </p:cTn>
                                        <p:tgtEl>
                                          <p:spTgt spid="393220"/>
                                        </p:tgtEl>
                                        <p:attrNameLst>
                                          <p:attrName>style.visibility</p:attrName>
                                        </p:attrNameLst>
                                      </p:cBhvr>
                                      <p:to>
                                        <p:strVal val="visible"/>
                                      </p:to>
                                    </p:set>
                                    <p:animEffect transition="in" filter="barn(outHorizontal)">
                                      <p:cBhvr>
                                        <p:cTn id="27" dur="500"/>
                                        <p:tgtEl>
                                          <p:spTgt spid="393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218" grpId="0" build="p"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95266" name="Rectangle 2"/>
          <p:cNvSpPr>
            <a:spLocks noGrp="1" noChangeArrowheads="1"/>
          </p:cNvSpPr>
          <p:nvPr>
            <p:ph type="title"/>
          </p:nvPr>
        </p:nvSpPr>
        <p:spPr>
          <a:noFill/>
          <a:ln/>
          <a:effectLst>
            <a:outerShdw dist="35921" dir="2700000" algn="ctr" rotWithShape="0">
              <a:schemeClr val="tx1"/>
            </a:outerShdw>
          </a:effectLst>
          <a:extLst>
            <a:ext uri="{91240B29-F687-4F45-9708-019B960494DF}">
              <a14:hiddenLine xmlns:a14="http://schemas.microsoft.com/office/drawing/2010/main" w="9525" cap="flat" cmpd="sng">
                <a:solidFill>
                  <a:schemeClr val="tx1"/>
                </a:solidFill>
                <a:prstDash val="solid"/>
                <a:miter lim="800000"/>
                <a:headEnd/>
                <a:tailEnd/>
              </a14:hiddenLine>
            </a:ext>
          </a:extLst>
        </p:spPr>
        <p:txBody>
          <a:bodyPr/>
          <a:lstStyle/>
          <a:p>
            <a:r>
              <a:rPr lang="en-US" altLang="en-US"/>
              <a:t>Right Ventricular Infarction</a:t>
            </a:r>
          </a:p>
        </p:txBody>
      </p:sp>
      <p:sp>
        <p:nvSpPr>
          <p:cNvPr id="395267" name="Rectangle 3"/>
          <p:cNvSpPr>
            <a:spLocks noGrp="1" noChangeArrowheads="1"/>
          </p:cNvSpPr>
          <p:nvPr>
            <p:ph type="body" idx="1"/>
          </p:nvPr>
        </p:nvSpPr>
        <p:spPr/>
        <p:txBody>
          <a:bodyPr/>
          <a:lstStyle/>
          <a:p>
            <a:pPr marL="487680" indent="-487680">
              <a:lnSpc>
                <a:spcPct val="90000"/>
              </a:lnSpc>
            </a:pPr>
            <a:r>
              <a:rPr lang="en-US" altLang="en-US"/>
              <a:t>Inferior lead changes </a:t>
            </a:r>
            <a:r>
              <a:rPr lang="en-US" altLang="en-US">
                <a:sym typeface="Monotype Sorts" pitchFamily="2" charset="2"/>
              </a:rPr>
              <a:t></a:t>
            </a:r>
            <a:r>
              <a:rPr lang="en-US" altLang="en-US"/>
              <a:t> RV infarction?</a:t>
            </a:r>
          </a:p>
          <a:p>
            <a:pPr marL="1093470" lvl="1" indent="-270510">
              <a:lnSpc>
                <a:spcPct val="90000"/>
              </a:lnSpc>
            </a:pPr>
            <a:r>
              <a:rPr lang="en-US" altLang="en-US"/>
              <a:t>Use lead V</a:t>
            </a:r>
            <a:r>
              <a:rPr lang="en-US" altLang="en-US" baseline="-25000"/>
              <a:t>4</a:t>
            </a:r>
            <a:r>
              <a:rPr lang="en-US" altLang="en-US"/>
              <a:t>R (ST elevation &gt;1 mm)</a:t>
            </a:r>
          </a:p>
          <a:p>
            <a:pPr marL="487680" indent="-487680">
              <a:lnSpc>
                <a:spcPct val="90000"/>
              </a:lnSpc>
            </a:pPr>
            <a:r>
              <a:rPr lang="en-US" altLang="en-US"/>
              <a:t>Clinical significance:</a:t>
            </a:r>
          </a:p>
          <a:p>
            <a:pPr marL="1093470" lvl="1" indent="-270510">
              <a:lnSpc>
                <a:spcPct val="90000"/>
              </a:lnSpc>
              <a:buClr>
                <a:schemeClr val="tx1"/>
              </a:buClr>
            </a:pPr>
            <a:r>
              <a:rPr lang="en-US" altLang="en-US"/>
              <a:t>Increased mortality</a:t>
            </a:r>
          </a:p>
          <a:p>
            <a:pPr marL="1093470" lvl="1" indent="-270510">
              <a:lnSpc>
                <a:spcPct val="90000"/>
              </a:lnSpc>
              <a:buClr>
                <a:schemeClr val="tx1"/>
              </a:buClr>
            </a:pPr>
            <a:r>
              <a:rPr lang="en-US" altLang="en-US" u="sng">
                <a:solidFill>
                  <a:srgbClr val="FF3300"/>
                </a:solidFill>
                <a:effectLst>
                  <a:outerShdw blurRad="38100" dist="38100" dir="2700000" algn="tl">
                    <a:srgbClr val="C0C0C0"/>
                  </a:outerShdw>
                </a:effectLst>
              </a:rPr>
              <a:t>Preload dependence</a:t>
            </a:r>
          </a:p>
          <a:p>
            <a:pPr marL="1649730" lvl="2" indent="-346710">
              <a:lnSpc>
                <a:spcPct val="90000"/>
              </a:lnSpc>
              <a:buClr>
                <a:schemeClr val="tx1"/>
              </a:buClr>
            </a:pPr>
            <a:r>
              <a:rPr lang="en-US" altLang="en-US"/>
              <a:t>Vasodilators (</a:t>
            </a:r>
            <a:r>
              <a:rPr lang="en-US" altLang="en-US">
                <a:solidFill>
                  <a:srgbClr val="FF3300"/>
                </a:solidFill>
                <a:effectLst>
                  <a:outerShdw blurRad="38100" dist="38100" dir="2700000" algn="tl">
                    <a:srgbClr val="C0C0C0"/>
                  </a:outerShdw>
                </a:effectLst>
              </a:rPr>
              <a:t>Nitrates, MSO4</a:t>
            </a:r>
            <a:r>
              <a:rPr lang="en-US" altLang="en-US"/>
              <a:t>) may cause severe hypotension</a:t>
            </a:r>
          </a:p>
          <a:p>
            <a:pPr marL="487680" indent="-487680">
              <a:lnSpc>
                <a:spcPct val="90000"/>
              </a:lnSpc>
            </a:pPr>
            <a:r>
              <a:rPr lang="en-US" altLang="en-US"/>
              <a:t>What is management of RV infarction?</a:t>
            </a:r>
          </a:p>
          <a:p>
            <a:pPr marL="1093470" lvl="1" indent="-270510">
              <a:lnSpc>
                <a:spcPct val="90000"/>
              </a:lnSpc>
            </a:pPr>
            <a:r>
              <a:rPr lang="en-US" altLang="en-US">
                <a:solidFill>
                  <a:srgbClr val="00CC00"/>
                </a:solidFill>
                <a:effectLst>
                  <a:outerShdw blurRad="38100" dist="38100" dir="2700000" algn="tl">
                    <a:srgbClr val="C0C0C0"/>
                  </a:outerShdw>
                </a:effectLst>
              </a:rPr>
              <a:t>Increase PRELOAD!! (FLUIDS)</a:t>
            </a:r>
            <a:endParaRPr lang="en-US" altLang="en-US"/>
          </a:p>
        </p:txBody>
      </p:sp>
    </p:spTree>
    <p:extLst>
      <p:ext uri="{BB962C8B-B14F-4D97-AF65-F5344CB8AC3E}">
        <p14:creationId xmlns:p14="http://schemas.microsoft.com/office/powerpoint/2010/main" val="351637956"/>
      </p:ext>
    </p:extLst>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395267">
                                            <p:txEl>
                                              <p:pRg st="0" end="0"/>
                                            </p:txEl>
                                          </p:spTgt>
                                        </p:tgtEl>
                                        <p:attrNameLst>
                                          <p:attrName>style.visibility</p:attrName>
                                        </p:attrNameLst>
                                      </p:cBhvr>
                                      <p:to>
                                        <p:strVal val="visible"/>
                                      </p:to>
                                    </p:set>
                                    <p:animEffect transition="in" filter="barn(outHorizontal)">
                                      <p:cBhvr>
                                        <p:cTn id="7" dur="500"/>
                                        <p:tgtEl>
                                          <p:spTgt spid="395267">
                                            <p:txEl>
                                              <p:pRg st="0" end="0"/>
                                            </p:txEl>
                                          </p:spTgt>
                                        </p:tgtEl>
                                      </p:cBhvr>
                                    </p:animEffect>
                                  </p:childTnLst>
                                </p:cTn>
                              </p:par>
                              <p:par>
                                <p:cTn id="8" presetID="16" presetClass="entr" presetSubtype="42" fill="hold" grpId="0" nodeType="withEffect">
                                  <p:stCondLst>
                                    <p:cond delay="0"/>
                                  </p:stCondLst>
                                  <p:childTnLst>
                                    <p:set>
                                      <p:cBhvr>
                                        <p:cTn id="9" dur="1" fill="hold">
                                          <p:stCondLst>
                                            <p:cond delay="0"/>
                                          </p:stCondLst>
                                        </p:cTn>
                                        <p:tgtEl>
                                          <p:spTgt spid="395267">
                                            <p:txEl>
                                              <p:pRg st="1" end="1"/>
                                            </p:txEl>
                                          </p:spTgt>
                                        </p:tgtEl>
                                        <p:attrNameLst>
                                          <p:attrName>style.visibility</p:attrName>
                                        </p:attrNameLst>
                                      </p:cBhvr>
                                      <p:to>
                                        <p:strVal val="visible"/>
                                      </p:to>
                                    </p:set>
                                    <p:animEffect transition="in" filter="barn(outHorizontal)">
                                      <p:cBhvr>
                                        <p:cTn id="10" dur="500"/>
                                        <p:tgtEl>
                                          <p:spTgt spid="395267">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6" presetClass="entr" presetSubtype="42" fill="hold" grpId="0" nodeType="clickEffect">
                                  <p:stCondLst>
                                    <p:cond delay="0"/>
                                  </p:stCondLst>
                                  <p:childTnLst>
                                    <p:set>
                                      <p:cBhvr>
                                        <p:cTn id="14" dur="1" fill="hold">
                                          <p:stCondLst>
                                            <p:cond delay="0"/>
                                          </p:stCondLst>
                                        </p:cTn>
                                        <p:tgtEl>
                                          <p:spTgt spid="395267">
                                            <p:txEl>
                                              <p:pRg st="2" end="2"/>
                                            </p:txEl>
                                          </p:spTgt>
                                        </p:tgtEl>
                                        <p:attrNameLst>
                                          <p:attrName>style.visibility</p:attrName>
                                        </p:attrNameLst>
                                      </p:cBhvr>
                                      <p:to>
                                        <p:strVal val="visible"/>
                                      </p:to>
                                    </p:set>
                                    <p:animEffect transition="in" filter="barn(outHorizontal)">
                                      <p:cBhvr>
                                        <p:cTn id="15" dur="500"/>
                                        <p:tgtEl>
                                          <p:spTgt spid="395267">
                                            <p:txEl>
                                              <p:pRg st="2" end="2"/>
                                            </p:txEl>
                                          </p:spTgt>
                                        </p:tgtEl>
                                      </p:cBhvr>
                                    </p:animEffect>
                                  </p:childTnLst>
                                </p:cTn>
                              </p:par>
                              <p:par>
                                <p:cTn id="16" presetID="16" presetClass="entr" presetSubtype="42" fill="hold" grpId="0" nodeType="withEffect">
                                  <p:stCondLst>
                                    <p:cond delay="0"/>
                                  </p:stCondLst>
                                  <p:childTnLst>
                                    <p:set>
                                      <p:cBhvr>
                                        <p:cTn id="17" dur="1" fill="hold">
                                          <p:stCondLst>
                                            <p:cond delay="0"/>
                                          </p:stCondLst>
                                        </p:cTn>
                                        <p:tgtEl>
                                          <p:spTgt spid="395267">
                                            <p:txEl>
                                              <p:pRg st="3" end="3"/>
                                            </p:txEl>
                                          </p:spTgt>
                                        </p:tgtEl>
                                        <p:attrNameLst>
                                          <p:attrName>style.visibility</p:attrName>
                                        </p:attrNameLst>
                                      </p:cBhvr>
                                      <p:to>
                                        <p:strVal val="visible"/>
                                      </p:to>
                                    </p:set>
                                    <p:animEffect transition="in" filter="barn(outHorizontal)">
                                      <p:cBhvr>
                                        <p:cTn id="18" dur="500"/>
                                        <p:tgtEl>
                                          <p:spTgt spid="395267">
                                            <p:txEl>
                                              <p:pRg st="3" end="3"/>
                                            </p:txEl>
                                          </p:spTgt>
                                        </p:tgtEl>
                                      </p:cBhvr>
                                    </p:animEffect>
                                  </p:childTnLst>
                                </p:cTn>
                              </p:par>
                              <p:par>
                                <p:cTn id="19" presetID="16" presetClass="entr" presetSubtype="42" fill="hold" grpId="0" nodeType="withEffect">
                                  <p:stCondLst>
                                    <p:cond delay="0"/>
                                  </p:stCondLst>
                                  <p:childTnLst>
                                    <p:set>
                                      <p:cBhvr>
                                        <p:cTn id="20" dur="1" fill="hold">
                                          <p:stCondLst>
                                            <p:cond delay="0"/>
                                          </p:stCondLst>
                                        </p:cTn>
                                        <p:tgtEl>
                                          <p:spTgt spid="395267">
                                            <p:txEl>
                                              <p:pRg st="4" end="4"/>
                                            </p:txEl>
                                          </p:spTgt>
                                        </p:tgtEl>
                                        <p:attrNameLst>
                                          <p:attrName>style.visibility</p:attrName>
                                        </p:attrNameLst>
                                      </p:cBhvr>
                                      <p:to>
                                        <p:strVal val="visible"/>
                                      </p:to>
                                    </p:set>
                                    <p:animEffect transition="in" filter="barn(outHorizontal)">
                                      <p:cBhvr>
                                        <p:cTn id="21" dur="500"/>
                                        <p:tgtEl>
                                          <p:spTgt spid="395267">
                                            <p:txEl>
                                              <p:pRg st="4" end="4"/>
                                            </p:txEl>
                                          </p:spTgt>
                                        </p:tgtEl>
                                      </p:cBhvr>
                                    </p:animEffect>
                                  </p:childTnLst>
                                </p:cTn>
                              </p:par>
                              <p:par>
                                <p:cTn id="22" presetID="16" presetClass="entr" presetSubtype="42" fill="hold" grpId="0" nodeType="withEffect">
                                  <p:stCondLst>
                                    <p:cond delay="0"/>
                                  </p:stCondLst>
                                  <p:childTnLst>
                                    <p:set>
                                      <p:cBhvr>
                                        <p:cTn id="23" dur="1" fill="hold">
                                          <p:stCondLst>
                                            <p:cond delay="0"/>
                                          </p:stCondLst>
                                        </p:cTn>
                                        <p:tgtEl>
                                          <p:spTgt spid="395267">
                                            <p:txEl>
                                              <p:pRg st="5" end="5"/>
                                            </p:txEl>
                                          </p:spTgt>
                                        </p:tgtEl>
                                        <p:attrNameLst>
                                          <p:attrName>style.visibility</p:attrName>
                                        </p:attrNameLst>
                                      </p:cBhvr>
                                      <p:to>
                                        <p:strVal val="visible"/>
                                      </p:to>
                                    </p:set>
                                    <p:animEffect transition="in" filter="barn(outHorizontal)">
                                      <p:cBhvr>
                                        <p:cTn id="24" dur="500"/>
                                        <p:tgtEl>
                                          <p:spTgt spid="395267">
                                            <p:txEl>
                                              <p:pRg st="5" end="5"/>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6" presetClass="entr" presetSubtype="42" fill="hold" grpId="0" nodeType="clickEffect">
                                  <p:stCondLst>
                                    <p:cond delay="0"/>
                                  </p:stCondLst>
                                  <p:childTnLst>
                                    <p:set>
                                      <p:cBhvr>
                                        <p:cTn id="28" dur="1" fill="hold">
                                          <p:stCondLst>
                                            <p:cond delay="0"/>
                                          </p:stCondLst>
                                        </p:cTn>
                                        <p:tgtEl>
                                          <p:spTgt spid="395267">
                                            <p:txEl>
                                              <p:pRg st="6" end="6"/>
                                            </p:txEl>
                                          </p:spTgt>
                                        </p:tgtEl>
                                        <p:attrNameLst>
                                          <p:attrName>style.visibility</p:attrName>
                                        </p:attrNameLst>
                                      </p:cBhvr>
                                      <p:to>
                                        <p:strVal val="visible"/>
                                      </p:to>
                                    </p:set>
                                    <p:animEffect transition="in" filter="barn(outHorizontal)">
                                      <p:cBhvr>
                                        <p:cTn id="29" dur="500"/>
                                        <p:tgtEl>
                                          <p:spTgt spid="395267">
                                            <p:txEl>
                                              <p:pRg st="6" end="6"/>
                                            </p:txEl>
                                          </p:spTgt>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395267">
                                            <p:txEl>
                                              <p:pRg st="7" end="7"/>
                                            </p:txEl>
                                          </p:spTgt>
                                        </p:tgtEl>
                                        <p:attrNameLst>
                                          <p:attrName>style.visibility</p:attrName>
                                        </p:attrNameLst>
                                      </p:cBhvr>
                                      <p:to>
                                        <p:strVal val="visible"/>
                                      </p:to>
                                    </p:set>
                                    <p:animEffect transition="in" filter="barn(outHorizontal)">
                                      <p:cBhvr>
                                        <p:cTn id="32" dur="500"/>
                                        <p:tgtEl>
                                          <p:spTgt spid="39526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5267" grpId="0" build="p"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2"/>
          <p:cNvSpPr>
            <a:spLocks noGrp="1" noChangeArrowheads="1"/>
          </p:cNvSpPr>
          <p:nvPr>
            <p:ph type="ctrTitle"/>
          </p:nvPr>
        </p:nvSpPr>
        <p:spPr>
          <a:xfrm>
            <a:off x="2542903" y="693102"/>
            <a:ext cx="9326880" cy="1764030"/>
          </a:xfrm>
        </p:spPr>
        <p:txBody>
          <a:bodyPr anchor="ctr"/>
          <a:lstStyle/>
          <a:p>
            <a:r>
              <a:rPr lang="en-US" altLang="en-US" sz="5280" dirty="0"/>
              <a:t>STEMI, N-STEMI, and STEMI Mimics</a:t>
            </a:r>
          </a:p>
        </p:txBody>
      </p:sp>
      <p:sp>
        <p:nvSpPr>
          <p:cNvPr id="406531" name="Rectangle 3"/>
          <p:cNvSpPr>
            <a:spLocks noGrp="1" noChangeArrowheads="1"/>
          </p:cNvSpPr>
          <p:nvPr>
            <p:ph type="subTitle" idx="1"/>
          </p:nvPr>
        </p:nvSpPr>
        <p:spPr>
          <a:xfrm>
            <a:off x="3474720" y="4663440"/>
            <a:ext cx="7680960" cy="2103120"/>
          </a:xfrm>
        </p:spPr>
        <p:txBody>
          <a:bodyPr/>
          <a:lstStyle/>
          <a:p>
            <a:endParaRPr lang="en-US" altLang="en-US" sz="3840" dirty="0"/>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30152" y="2663688"/>
            <a:ext cx="4152381" cy="5079365"/>
          </a:xfrm>
          <a:prstGeom prst="rect">
            <a:avLst/>
          </a:prstGeom>
        </p:spPr>
      </p:pic>
    </p:spTree>
    <p:extLst>
      <p:ext uri="{BB962C8B-B14F-4D97-AF65-F5344CB8AC3E}">
        <p14:creationId xmlns:p14="http://schemas.microsoft.com/office/powerpoint/2010/main" val="335047233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2"/>
          <p:cNvSpPr>
            <a:spLocks noGrp="1" noChangeArrowheads="1"/>
          </p:cNvSpPr>
          <p:nvPr>
            <p:ph type="title"/>
          </p:nvPr>
        </p:nvSpPr>
        <p:spPr/>
        <p:txBody>
          <a:bodyPr/>
          <a:lstStyle/>
          <a:p>
            <a:r>
              <a:rPr lang="en-US" altLang="en-US"/>
              <a:t>Three “I”s</a:t>
            </a:r>
          </a:p>
        </p:txBody>
      </p:sp>
      <p:sp>
        <p:nvSpPr>
          <p:cNvPr id="407555" name="Rectangle 3"/>
          <p:cNvSpPr>
            <a:spLocks noGrp="1" noChangeArrowheads="1"/>
          </p:cNvSpPr>
          <p:nvPr>
            <p:ph type="body" idx="1"/>
          </p:nvPr>
        </p:nvSpPr>
        <p:spPr/>
        <p:txBody>
          <a:bodyPr/>
          <a:lstStyle/>
          <a:p>
            <a:r>
              <a:rPr lang="en-US" altLang="en-US" sz="5280"/>
              <a:t>Ischemia</a:t>
            </a:r>
          </a:p>
          <a:p>
            <a:r>
              <a:rPr lang="en-US" altLang="en-US" sz="5280"/>
              <a:t>Injury </a:t>
            </a:r>
          </a:p>
          <a:p>
            <a:r>
              <a:rPr lang="en-US" altLang="en-US" sz="5280"/>
              <a:t>Infarction</a:t>
            </a:r>
          </a:p>
        </p:txBody>
      </p:sp>
      <p:pic>
        <p:nvPicPr>
          <p:cNvPr id="407556" name="Picture 4" descr="tpeak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38160" y="4937761"/>
            <a:ext cx="3200400" cy="1962150"/>
          </a:xfrm>
          <a:prstGeom prst="rect">
            <a:avLst/>
          </a:prstGeom>
          <a:noFill/>
          <a:extLst>
            <a:ext uri="{909E8E84-426E-40DD-AFC4-6F175D3DCCD1}">
              <a14:hiddenFill xmlns:a14="http://schemas.microsoft.com/office/drawing/2010/main">
                <a:solidFill>
                  <a:srgbClr val="FFFFFF"/>
                </a:solidFill>
              </a14:hiddenFill>
            </a:ext>
          </a:extLst>
        </p:spPr>
      </p:pic>
      <p:pic>
        <p:nvPicPr>
          <p:cNvPr id="407557" name="Picture 5" descr="stelevate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17920" y="1645920"/>
            <a:ext cx="3429000" cy="2743200"/>
          </a:xfrm>
          <a:prstGeom prst="rect">
            <a:avLst/>
          </a:prstGeom>
          <a:noFill/>
          <a:extLst>
            <a:ext uri="{909E8E84-426E-40DD-AFC4-6F175D3DCCD1}">
              <a14:hiddenFill xmlns:a14="http://schemas.microsoft.com/office/drawing/2010/main">
                <a:solidFill>
                  <a:srgbClr val="FFFFFF"/>
                </a:solidFill>
              </a14:hiddenFill>
            </a:ext>
          </a:extLst>
        </p:spPr>
      </p:pic>
      <p:pic>
        <p:nvPicPr>
          <p:cNvPr id="407558" name="Picture 6" descr="tnorma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35040" y="3931920"/>
            <a:ext cx="2788920" cy="2272666"/>
          </a:xfrm>
          <a:prstGeom prst="rect">
            <a:avLst/>
          </a:prstGeom>
          <a:noFill/>
          <a:extLst>
            <a:ext uri="{909E8E84-426E-40DD-AFC4-6F175D3DCCD1}">
              <a14:hiddenFill xmlns:a14="http://schemas.microsoft.com/office/drawing/2010/main">
                <a:solidFill>
                  <a:srgbClr val="FFFFFF"/>
                </a:solidFill>
              </a14:hiddenFill>
            </a:ext>
          </a:extLst>
        </p:spPr>
      </p:pic>
      <p:pic>
        <p:nvPicPr>
          <p:cNvPr id="407559" name="Picture 7" descr="tinverte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63840" y="3657600"/>
            <a:ext cx="2834640" cy="20497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3510434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3515" y="446314"/>
            <a:ext cx="13095514" cy="7366227"/>
          </a:xfrm>
          <a:prstGeom prst="rect">
            <a:avLst/>
          </a:prstGeom>
        </p:spPr>
      </p:pic>
    </p:spTree>
    <p:extLst>
      <p:ext uri="{BB962C8B-B14F-4D97-AF65-F5344CB8AC3E}">
        <p14:creationId xmlns:p14="http://schemas.microsoft.com/office/powerpoint/2010/main" val="74979080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6338" name="Group 2"/>
          <p:cNvGrpSpPr>
            <a:grpSpLocks/>
          </p:cNvGrpSpPr>
          <p:nvPr/>
        </p:nvGrpSpPr>
        <p:grpSpPr bwMode="auto">
          <a:xfrm>
            <a:off x="2918460" y="3206116"/>
            <a:ext cx="8806816" cy="982980"/>
            <a:chOff x="499" y="1984"/>
            <a:chExt cx="5201" cy="516"/>
          </a:xfrm>
        </p:grpSpPr>
        <p:sp>
          <p:nvSpPr>
            <p:cNvPr id="526339" name="Rectangle 3"/>
            <p:cNvSpPr>
              <a:spLocks noChangeArrowheads="1"/>
            </p:cNvSpPr>
            <p:nvPr/>
          </p:nvSpPr>
          <p:spPr bwMode="auto">
            <a:xfrm>
              <a:off x="3076" y="1985"/>
              <a:ext cx="86" cy="51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0" name="Rectangle 4"/>
            <p:cNvSpPr>
              <a:spLocks noChangeArrowheads="1"/>
            </p:cNvSpPr>
            <p:nvPr/>
          </p:nvSpPr>
          <p:spPr bwMode="auto">
            <a:xfrm>
              <a:off x="3162" y="1985"/>
              <a:ext cx="86" cy="515"/>
            </a:xfrm>
            <a:prstGeom prst="rect">
              <a:avLst/>
            </a:prstGeom>
            <a:solidFill>
              <a:srgbClr val="FFF7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1" name="Rectangle 5"/>
            <p:cNvSpPr>
              <a:spLocks noChangeArrowheads="1"/>
            </p:cNvSpPr>
            <p:nvPr/>
          </p:nvSpPr>
          <p:spPr bwMode="auto">
            <a:xfrm>
              <a:off x="3248" y="1985"/>
              <a:ext cx="86" cy="515"/>
            </a:xfrm>
            <a:prstGeom prst="rect">
              <a:avLst/>
            </a:prstGeom>
            <a:solidFill>
              <a:srgbClr val="FFE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2" name="Rectangle 6"/>
            <p:cNvSpPr>
              <a:spLocks noChangeArrowheads="1"/>
            </p:cNvSpPr>
            <p:nvPr/>
          </p:nvSpPr>
          <p:spPr bwMode="auto">
            <a:xfrm>
              <a:off x="3334" y="1985"/>
              <a:ext cx="86" cy="515"/>
            </a:xfrm>
            <a:prstGeom prst="rect">
              <a:avLst/>
            </a:prstGeom>
            <a:solidFill>
              <a:srgbClr val="FFE7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3" name="Rectangle 7"/>
            <p:cNvSpPr>
              <a:spLocks noChangeArrowheads="1"/>
            </p:cNvSpPr>
            <p:nvPr/>
          </p:nvSpPr>
          <p:spPr bwMode="auto">
            <a:xfrm>
              <a:off x="3420" y="1985"/>
              <a:ext cx="86" cy="515"/>
            </a:xfrm>
            <a:prstGeom prst="rect">
              <a:avLst/>
            </a:prstGeom>
            <a:solidFill>
              <a:srgbClr val="FFD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4" name="Rectangle 8"/>
            <p:cNvSpPr>
              <a:spLocks noChangeArrowheads="1"/>
            </p:cNvSpPr>
            <p:nvPr/>
          </p:nvSpPr>
          <p:spPr bwMode="auto">
            <a:xfrm>
              <a:off x="3506" y="1985"/>
              <a:ext cx="86" cy="515"/>
            </a:xfrm>
            <a:prstGeom prst="rect">
              <a:avLst/>
            </a:prstGeom>
            <a:solidFill>
              <a:srgbClr val="FFD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5" name="Rectangle 9"/>
            <p:cNvSpPr>
              <a:spLocks noChangeArrowheads="1"/>
            </p:cNvSpPr>
            <p:nvPr/>
          </p:nvSpPr>
          <p:spPr bwMode="auto">
            <a:xfrm>
              <a:off x="3592" y="1985"/>
              <a:ext cx="86" cy="515"/>
            </a:xfrm>
            <a:prstGeom prst="rect">
              <a:avLst/>
            </a:prstGeom>
            <a:solidFill>
              <a:srgbClr val="FFC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6" name="Rectangle 10"/>
            <p:cNvSpPr>
              <a:spLocks noChangeArrowheads="1"/>
            </p:cNvSpPr>
            <p:nvPr/>
          </p:nvSpPr>
          <p:spPr bwMode="auto">
            <a:xfrm>
              <a:off x="3678" y="1985"/>
              <a:ext cx="86" cy="515"/>
            </a:xfrm>
            <a:prstGeom prst="rect">
              <a:avLst/>
            </a:prstGeom>
            <a:solidFill>
              <a:srgbClr val="FFC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7" name="Rectangle 11"/>
            <p:cNvSpPr>
              <a:spLocks noChangeArrowheads="1"/>
            </p:cNvSpPr>
            <p:nvPr/>
          </p:nvSpPr>
          <p:spPr bwMode="auto">
            <a:xfrm>
              <a:off x="3764" y="1985"/>
              <a:ext cx="86" cy="515"/>
            </a:xfrm>
            <a:prstGeom prst="rect">
              <a:avLst/>
            </a:prstGeom>
            <a:solidFill>
              <a:srgbClr val="FFB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8" name="Rectangle 12"/>
            <p:cNvSpPr>
              <a:spLocks noChangeArrowheads="1"/>
            </p:cNvSpPr>
            <p:nvPr/>
          </p:nvSpPr>
          <p:spPr bwMode="auto">
            <a:xfrm>
              <a:off x="3850" y="1985"/>
              <a:ext cx="86" cy="515"/>
            </a:xfrm>
            <a:prstGeom prst="rect">
              <a:avLst/>
            </a:prstGeom>
            <a:solidFill>
              <a:srgbClr val="FFB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49" name="Rectangle 13"/>
            <p:cNvSpPr>
              <a:spLocks noChangeArrowheads="1"/>
            </p:cNvSpPr>
            <p:nvPr/>
          </p:nvSpPr>
          <p:spPr bwMode="auto">
            <a:xfrm>
              <a:off x="3936" y="1985"/>
              <a:ext cx="86" cy="515"/>
            </a:xfrm>
            <a:prstGeom prst="rect">
              <a:avLst/>
            </a:prstGeom>
            <a:solidFill>
              <a:srgbClr val="FF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0" name="Rectangle 14"/>
            <p:cNvSpPr>
              <a:spLocks noChangeArrowheads="1"/>
            </p:cNvSpPr>
            <p:nvPr/>
          </p:nvSpPr>
          <p:spPr bwMode="auto">
            <a:xfrm>
              <a:off x="4022" y="1985"/>
              <a:ext cx="86" cy="515"/>
            </a:xfrm>
            <a:prstGeom prst="rect">
              <a:avLst/>
            </a:prstGeom>
            <a:solidFill>
              <a:srgbClr val="FFA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1" name="Rectangle 15"/>
            <p:cNvSpPr>
              <a:spLocks noChangeArrowheads="1"/>
            </p:cNvSpPr>
            <p:nvPr/>
          </p:nvSpPr>
          <p:spPr bwMode="auto">
            <a:xfrm>
              <a:off x="4108" y="1985"/>
              <a:ext cx="86" cy="515"/>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2" name="Rectangle 16"/>
            <p:cNvSpPr>
              <a:spLocks noChangeArrowheads="1"/>
            </p:cNvSpPr>
            <p:nvPr/>
          </p:nvSpPr>
          <p:spPr bwMode="auto">
            <a:xfrm>
              <a:off x="4194" y="1985"/>
              <a:ext cx="86" cy="515"/>
            </a:xfrm>
            <a:prstGeom prst="rect">
              <a:avLst/>
            </a:prstGeom>
            <a:solidFill>
              <a:srgbClr val="FF9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3" name="Rectangle 17"/>
            <p:cNvSpPr>
              <a:spLocks noChangeArrowheads="1"/>
            </p:cNvSpPr>
            <p:nvPr/>
          </p:nvSpPr>
          <p:spPr bwMode="auto">
            <a:xfrm>
              <a:off x="4280" y="1985"/>
              <a:ext cx="86" cy="515"/>
            </a:xfrm>
            <a:prstGeom prst="rect">
              <a:avLst/>
            </a:prstGeom>
            <a:solidFill>
              <a:srgbClr val="FF89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4" name="Rectangle 18"/>
            <p:cNvSpPr>
              <a:spLocks noChangeArrowheads="1"/>
            </p:cNvSpPr>
            <p:nvPr/>
          </p:nvSpPr>
          <p:spPr bwMode="auto">
            <a:xfrm>
              <a:off x="4366" y="1985"/>
              <a:ext cx="86" cy="515"/>
            </a:xfrm>
            <a:prstGeom prst="rect">
              <a:avLst/>
            </a:prstGeom>
            <a:solidFill>
              <a:srgbClr val="FF7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5" name="Rectangle 19"/>
            <p:cNvSpPr>
              <a:spLocks noChangeArrowheads="1"/>
            </p:cNvSpPr>
            <p:nvPr/>
          </p:nvSpPr>
          <p:spPr bwMode="auto">
            <a:xfrm>
              <a:off x="4452" y="1985"/>
              <a:ext cx="86" cy="515"/>
            </a:xfrm>
            <a:prstGeom prst="rect">
              <a:avLst/>
            </a:prstGeom>
            <a:solidFill>
              <a:srgbClr val="FF77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6" name="Rectangle 20"/>
            <p:cNvSpPr>
              <a:spLocks noChangeArrowheads="1"/>
            </p:cNvSpPr>
            <p:nvPr/>
          </p:nvSpPr>
          <p:spPr bwMode="auto">
            <a:xfrm>
              <a:off x="4538" y="1985"/>
              <a:ext cx="86" cy="515"/>
            </a:xfrm>
            <a:prstGeom prst="rect">
              <a:avLst/>
            </a:prstGeom>
            <a:solidFill>
              <a:srgbClr val="FF6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7" name="Rectangle 21"/>
            <p:cNvSpPr>
              <a:spLocks noChangeArrowheads="1"/>
            </p:cNvSpPr>
            <p:nvPr/>
          </p:nvSpPr>
          <p:spPr bwMode="auto">
            <a:xfrm>
              <a:off x="4624" y="1985"/>
              <a:ext cx="86" cy="515"/>
            </a:xfrm>
            <a:prstGeom prst="rect">
              <a:avLst/>
            </a:prstGeom>
            <a:solidFill>
              <a:srgbClr val="FF67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8" name="Rectangle 22"/>
            <p:cNvSpPr>
              <a:spLocks noChangeArrowheads="1"/>
            </p:cNvSpPr>
            <p:nvPr/>
          </p:nvSpPr>
          <p:spPr bwMode="auto">
            <a:xfrm>
              <a:off x="4710" y="1985"/>
              <a:ext cx="86" cy="515"/>
            </a:xfrm>
            <a:prstGeom prst="rect">
              <a:avLst/>
            </a:prstGeom>
            <a:solidFill>
              <a:srgbClr val="FF5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59" name="Rectangle 23"/>
            <p:cNvSpPr>
              <a:spLocks noChangeArrowheads="1"/>
            </p:cNvSpPr>
            <p:nvPr/>
          </p:nvSpPr>
          <p:spPr bwMode="auto">
            <a:xfrm>
              <a:off x="4796" y="1985"/>
              <a:ext cx="86" cy="515"/>
            </a:xfrm>
            <a:prstGeom prst="rect">
              <a:avLst/>
            </a:prstGeom>
            <a:solidFill>
              <a:srgbClr val="FF5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0" name="Rectangle 24"/>
            <p:cNvSpPr>
              <a:spLocks noChangeArrowheads="1"/>
            </p:cNvSpPr>
            <p:nvPr/>
          </p:nvSpPr>
          <p:spPr bwMode="auto">
            <a:xfrm>
              <a:off x="4882" y="1985"/>
              <a:ext cx="86" cy="515"/>
            </a:xfrm>
            <a:prstGeom prst="rect">
              <a:avLst/>
            </a:prstGeom>
            <a:solidFill>
              <a:srgbClr val="FF4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1" name="Rectangle 25"/>
            <p:cNvSpPr>
              <a:spLocks noChangeArrowheads="1"/>
            </p:cNvSpPr>
            <p:nvPr/>
          </p:nvSpPr>
          <p:spPr bwMode="auto">
            <a:xfrm>
              <a:off x="4968" y="1985"/>
              <a:ext cx="86" cy="515"/>
            </a:xfrm>
            <a:prstGeom prst="rect">
              <a:avLst/>
            </a:prstGeom>
            <a:solidFill>
              <a:srgbClr val="FF4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2" name="Rectangle 26"/>
            <p:cNvSpPr>
              <a:spLocks noChangeArrowheads="1"/>
            </p:cNvSpPr>
            <p:nvPr/>
          </p:nvSpPr>
          <p:spPr bwMode="auto">
            <a:xfrm>
              <a:off x="5054" y="1985"/>
              <a:ext cx="86" cy="515"/>
            </a:xfrm>
            <a:prstGeom prst="rect">
              <a:avLst/>
            </a:prstGeom>
            <a:solidFill>
              <a:srgbClr val="FF3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3" name="Rectangle 27"/>
            <p:cNvSpPr>
              <a:spLocks noChangeArrowheads="1"/>
            </p:cNvSpPr>
            <p:nvPr/>
          </p:nvSpPr>
          <p:spPr bwMode="auto">
            <a:xfrm>
              <a:off x="5140" y="1985"/>
              <a:ext cx="86" cy="515"/>
            </a:xfrm>
            <a:prstGeom prst="rect">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4" name="Rectangle 28"/>
            <p:cNvSpPr>
              <a:spLocks noChangeArrowheads="1"/>
            </p:cNvSpPr>
            <p:nvPr/>
          </p:nvSpPr>
          <p:spPr bwMode="auto">
            <a:xfrm>
              <a:off x="5226" y="1985"/>
              <a:ext cx="86" cy="515"/>
            </a:xfrm>
            <a:prstGeom prst="rect">
              <a:avLst/>
            </a:prstGeom>
            <a:solidFill>
              <a:srgbClr val="FF2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5" name="Rectangle 29"/>
            <p:cNvSpPr>
              <a:spLocks noChangeArrowheads="1"/>
            </p:cNvSpPr>
            <p:nvPr/>
          </p:nvSpPr>
          <p:spPr bwMode="auto">
            <a:xfrm>
              <a:off x="5312" y="1985"/>
              <a:ext cx="86" cy="515"/>
            </a:xfrm>
            <a:prstGeom prst="rect">
              <a:avLst/>
            </a:prstGeom>
            <a:solidFill>
              <a:srgbClr val="FF2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6" name="Rectangle 30"/>
            <p:cNvSpPr>
              <a:spLocks noChangeArrowheads="1"/>
            </p:cNvSpPr>
            <p:nvPr/>
          </p:nvSpPr>
          <p:spPr bwMode="auto">
            <a:xfrm>
              <a:off x="5398" y="1985"/>
              <a:ext cx="86" cy="515"/>
            </a:xfrm>
            <a:prstGeom prst="rect">
              <a:avLst/>
            </a:prstGeom>
            <a:solidFill>
              <a:srgbClr val="FF19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7" name="Rectangle 31"/>
            <p:cNvSpPr>
              <a:spLocks noChangeArrowheads="1"/>
            </p:cNvSpPr>
            <p:nvPr/>
          </p:nvSpPr>
          <p:spPr bwMode="auto">
            <a:xfrm>
              <a:off x="5484" y="1985"/>
              <a:ext cx="86" cy="515"/>
            </a:xfrm>
            <a:prstGeom prst="rect">
              <a:avLst/>
            </a:prstGeom>
            <a:solidFill>
              <a:srgbClr val="FF1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8" name="Rectangle 32"/>
            <p:cNvSpPr>
              <a:spLocks noChangeArrowheads="1"/>
            </p:cNvSpPr>
            <p:nvPr/>
          </p:nvSpPr>
          <p:spPr bwMode="auto">
            <a:xfrm>
              <a:off x="5570" y="1985"/>
              <a:ext cx="86" cy="515"/>
            </a:xfrm>
            <a:prstGeom prst="rect">
              <a:avLst/>
            </a:prstGeom>
            <a:solidFill>
              <a:srgbClr val="FF09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69" name="Rectangle 33"/>
            <p:cNvSpPr>
              <a:spLocks noChangeArrowheads="1"/>
            </p:cNvSpPr>
            <p:nvPr/>
          </p:nvSpPr>
          <p:spPr bwMode="auto">
            <a:xfrm>
              <a:off x="5656" y="1985"/>
              <a:ext cx="43" cy="515"/>
            </a:xfrm>
            <a:prstGeom prst="rect">
              <a:avLst/>
            </a:prstGeom>
            <a:solidFill>
              <a:srgbClr val="FF0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0" name="Rectangle 34"/>
            <p:cNvSpPr>
              <a:spLocks noChangeArrowheads="1"/>
            </p:cNvSpPr>
            <p:nvPr/>
          </p:nvSpPr>
          <p:spPr bwMode="auto">
            <a:xfrm>
              <a:off x="3119" y="1984"/>
              <a:ext cx="2581" cy="5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1" name="Rectangle 35"/>
            <p:cNvSpPr>
              <a:spLocks noChangeArrowheads="1"/>
            </p:cNvSpPr>
            <p:nvPr/>
          </p:nvSpPr>
          <p:spPr bwMode="auto">
            <a:xfrm>
              <a:off x="3076" y="1985"/>
              <a:ext cx="86" cy="51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2" name="Rectangle 36"/>
            <p:cNvSpPr>
              <a:spLocks noChangeArrowheads="1"/>
            </p:cNvSpPr>
            <p:nvPr/>
          </p:nvSpPr>
          <p:spPr bwMode="auto">
            <a:xfrm>
              <a:off x="3162" y="1985"/>
              <a:ext cx="86" cy="515"/>
            </a:xfrm>
            <a:prstGeom prst="rect">
              <a:avLst/>
            </a:prstGeom>
            <a:solidFill>
              <a:srgbClr val="FFF7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3" name="Rectangle 37"/>
            <p:cNvSpPr>
              <a:spLocks noChangeArrowheads="1"/>
            </p:cNvSpPr>
            <p:nvPr/>
          </p:nvSpPr>
          <p:spPr bwMode="auto">
            <a:xfrm>
              <a:off x="3248" y="1985"/>
              <a:ext cx="86" cy="515"/>
            </a:xfrm>
            <a:prstGeom prst="rect">
              <a:avLst/>
            </a:prstGeom>
            <a:solidFill>
              <a:srgbClr val="FFE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4" name="Rectangle 38"/>
            <p:cNvSpPr>
              <a:spLocks noChangeArrowheads="1"/>
            </p:cNvSpPr>
            <p:nvPr/>
          </p:nvSpPr>
          <p:spPr bwMode="auto">
            <a:xfrm>
              <a:off x="3334" y="1985"/>
              <a:ext cx="86" cy="515"/>
            </a:xfrm>
            <a:prstGeom prst="rect">
              <a:avLst/>
            </a:prstGeom>
            <a:solidFill>
              <a:srgbClr val="FFE7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5" name="Rectangle 39"/>
            <p:cNvSpPr>
              <a:spLocks noChangeArrowheads="1"/>
            </p:cNvSpPr>
            <p:nvPr/>
          </p:nvSpPr>
          <p:spPr bwMode="auto">
            <a:xfrm>
              <a:off x="3420" y="1985"/>
              <a:ext cx="86" cy="515"/>
            </a:xfrm>
            <a:prstGeom prst="rect">
              <a:avLst/>
            </a:prstGeom>
            <a:solidFill>
              <a:srgbClr val="FFD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6" name="Rectangle 40"/>
            <p:cNvSpPr>
              <a:spLocks noChangeArrowheads="1"/>
            </p:cNvSpPr>
            <p:nvPr/>
          </p:nvSpPr>
          <p:spPr bwMode="auto">
            <a:xfrm>
              <a:off x="3506" y="1985"/>
              <a:ext cx="86" cy="515"/>
            </a:xfrm>
            <a:prstGeom prst="rect">
              <a:avLst/>
            </a:prstGeom>
            <a:solidFill>
              <a:srgbClr val="FFD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7" name="Rectangle 41"/>
            <p:cNvSpPr>
              <a:spLocks noChangeArrowheads="1"/>
            </p:cNvSpPr>
            <p:nvPr/>
          </p:nvSpPr>
          <p:spPr bwMode="auto">
            <a:xfrm>
              <a:off x="3592" y="1985"/>
              <a:ext cx="86" cy="515"/>
            </a:xfrm>
            <a:prstGeom prst="rect">
              <a:avLst/>
            </a:prstGeom>
            <a:solidFill>
              <a:srgbClr val="FFC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8" name="Rectangle 42"/>
            <p:cNvSpPr>
              <a:spLocks noChangeArrowheads="1"/>
            </p:cNvSpPr>
            <p:nvPr/>
          </p:nvSpPr>
          <p:spPr bwMode="auto">
            <a:xfrm>
              <a:off x="3678" y="1985"/>
              <a:ext cx="86" cy="515"/>
            </a:xfrm>
            <a:prstGeom prst="rect">
              <a:avLst/>
            </a:prstGeom>
            <a:solidFill>
              <a:srgbClr val="FFC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79" name="Rectangle 43"/>
            <p:cNvSpPr>
              <a:spLocks noChangeArrowheads="1"/>
            </p:cNvSpPr>
            <p:nvPr/>
          </p:nvSpPr>
          <p:spPr bwMode="auto">
            <a:xfrm>
              <a:off x="3764" y="1985"/>
              <a:ext cx="86" cy="515"/>
            </a:xfrm>
            <a:prstGeom prst="rect">
              <a:avLst/>
            </a:prstGeom>
            <a:solidFill>
              <a:srgbClr val="FFB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0" name="Rectangle 44"/>
            <p:cNvSpPr>
              <a:spLocks noChangeArrowheads="1"/>
            </p:cNvSpPr>
            <p:nvPr/>
          </p:nvSpPr>
          <p:spPr bwMode="auto">
            <a:xfrm>
              <a:off x="3850" y="1985"/>
              <a:ext cx="86" cy="515"/>
            </a:xfrm>
            <a:prstGeom prst="rect">
              <a:avLst/>
            </a:prstGeom>
            <a:solidFill>
              <a:srgbClr val="FFB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1" name="Rectangle 45"/>
            <p:cNvSpPr>
              <a:spLocks noChangeArrowheads="1"/>
            </p:cNvSpPr>
            <p:nvPr/>
          </p:nvSpPr>
          <p:spPr bwMode="auto">
            <a:xfrm>
              <a:off x="3936" y="1985"/>
              <a:ext cx="86" cy="515"/>
            </a:xfrm>
            <a:prstGeom prst="rect">
              <a:avLst/>
            </a:prstGeom>
            <a:solidFill>
              <a:srgbClr val="FF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2" name="Rectangle 46"/>
            <p:cNvSpPr>
              <a:spLocks noChangeArrowheads="1"/>
            </p:cNvSpPr>
            <p:nvPr/>
          </p:nvSpPr>
          <p:spPr bwMode="auto">
            <a:xfrm>
              <a:off x="4022" y="1985"/>
              <a:ext cx="86" cy="515"/>
            </a:xfrm>
            <a:prstGeom prst="rect">
              <a:avLst/>
            </a:prstGeom>
            <a:solidFill>
              <a:srgbClr val="FFA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3" name="Rectangle 47"/>
            <p:cNvSpPr>
              <a:spLocks noChangeArrowheads="1"/>
            </p:cNvSpPr>
            <p:nvPr/>
          </p:nvSpPr>
          <p:spPr bwMode="auto">
            <a:xfrm>
              <a:off x="4108" y="1985"/>
              <a:ext cx="86" cy="515"/>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4" name="Rectangle 48"/>
            <p:cNvSpPr>
              <a:spLocks noChangeArrowheads="1"/>
            </p:cNvSpPr>
            <p:nvPr/>
          </p:nvSpPr>
          <p:spPr bwMode="auto">
            <a:xfrm>
              <a:off x="4194" y="1985"/>
              <a:ext cx="86" cy="515"/>
            </a:xfrm>
            <a:prstGeom prst="rect">
              <a:avLst/>
            </a:prstGeom>
            <a:solidFill>
              <a:srgbClr val="FF9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5" name="Rectangle 49"/>
            <p:cNvSpPr>
              <a:spLocks noChangeArrowheads="1"/>
            </p:cNvSpPr>
            <p:nvPr/>
          </p:nvSpPr>
          <p:spPr bwMode="auto">
            <a:xfrm>
              <a:off x="4280" y="1985"/>
              <a:ext cx="86" cy="515"/>
            </a:xfrm>
            <a:prstGeom prst="rect">
              <a:avLst/>
            </a:prstGeom>
            <a:solidFill>
              <a:srgbClr val="FF89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6" name="Rectangle 50"/>
            <p:cNvSpPr>
              <a:spLocks noChangeArrowheads="1"/>
            </p:cNvSpPr>
            <p:nvPr/>
          </p:nvSpPr>
          <p:spPr bwMode="auto">
            <a:xfrm>
              <a:off x="4366" y="1985"/>
              <a:ext cx="86" cy="515"/>
            </a:xfrm>
            <a:prstGeom prst="rect">
              <a:avLst/>
            </a:prstGeom>
            <a:solidFill>
              <a:srgbClr val="FF7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7" name="Rectangle 51"/>
            <p:cNvSpPr>
              <a:spLocks noChangeArrowheads="1"/>
            </p:cNvSpPr>
            <p:nvPr/>
          </p:nvSpPr>
          <p:spPr bwMode="auto">
            <a:xfrm>
              <a:off x="4452" y="1985"/>
              <a:ext cx="86" cy="515"/>
            </a:xfrm>
            <a:prstGeom prst="rect">
              <a:avLst/>
            </a:prstGeom>
            <a:solidFill>
              <a:srgbClr val="FF77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8" name="Rectangle 52"/>
            <p:cNvSpPr>
              <a:spLocks noChangeArrowheads="1"/>
            </p:cNvSpPr>
            <p:nvPr/>
          </p:nvSpPr>
          <p:spPr bwMode="auto">
            <a:xfrm>
              <a:off x="4538" y="1985"/>
              <a:ext cx="86" cy="515"/>
            </a:xfrm>
            <a:prstGeom prst="rect">
              <a:avLst/>
            </a:prstGeom>
            <a:solidFill>
              <a:srgbClr val="FF6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89" name="Rectangle 53"/>
            <p:cNvSpPr>
              <a:spLocks noChangeArrowheads="1"/>
            </p:cNvSpPr>
            <p:nvPr/>
          </p:nvSpPr>
          <p:spPr bwMode="auto">
            <a:xfrm>
              <a:off x="4624" y="1985"/>
              <a:ext cx="86" cy="515"/>
            </a:xfrm>
            <a:prstGeom prst="rect">
              <a:avLst/>
            </a:prstGeom>
            <a:solidFill>
              <a:srgbClr val="FF67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0" name="Rectangle 54"/>
            <p:cNvSpPr>
              <a:spLocks noChangeArrowheads="1"/>
            </p:cNvSpPr>
            <p:nvPr/>
          </p:nvSpPr>
          <p:spPr bwMode="auto">
            <a:xfrm>
              <a:off x="4710" y="1985"/>
              <a:ext cx="86" cy="515"/>
            </a:xfrm>
            <a:prstGeom prst="rect">
              <a:avLst/>
            </a:prstGeom>
            <a:solidFill>
              <a:srgbClr val="FF5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1" name="Rectangle 55"/>
            <p:cNvSpPr>
              <a:spLocks noChangeArrowheads="1"/>
            </p:cNvSpPr>
            <p:nvPr/>
          </p:nvSpPr>
          <p:spPr bwMode="auto">
            <a:xfrm>
              <a:off x="4796" y="1985"/>
              <a:ext cx="86" cy="515"/>
            </a:xfrm>
            <a:prstGeom prst="rect">
              <a:avLst/>
            </a:prstGeom>
            <a:solidFill>
              <a:srgbClr val="FF5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2" name="Rectangle 56"/>
            <p:cNvSpPr>
              <a:spLocks noChangeArrowheads="1"/>
            </p:cNvSpPr>
            <p:nvPr/>
          </p:nvSpPr>
          <p:spPr bwMode="auto">
            <a:xfrm>
              <a:off x="4882" y="1985"/>
              <a:ext cx="86" cy="515"/>
            </a:xfrm>
            <a:prstGeom prst="rect">
              <a:avLst/>
            </a:prstGeom>
            <a:solidFill>
              <a:srgbClr val="FF4D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3" name="Rectangle 57"/>
            <p:cNvSpPr>
              <a:spLocks noChangeArrowheads="1"/>
            </p:cNvSpPr>
            <p:nvPr/>
          </p:nvSpPr>
          <p:spPr bwMode="auto">
            <a:xfrm>
              <a:off x="4968" y="1985"/>
              <a:ext cx="86" cy="515"/>
            </a:xfrm>
            <a:prstGeom prst="rect">
              <a:avLst/>
            </a:prstGeom>
            <a:solidFill>
              <a:srgbClr val="FF45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4" name="Rectangle 58"/>
            <p:cNvSpPr>
              <a:spLocks noChangeArrowheads="1"/>
            </p:cNvSpPr>
            <p:nvPr/>
          </p:nvSpPr>
          <p:spPr bwMode="auto">
            <a:xfrm>
              <a:off x="5054" y="1985"/>
              <a:ext cx="86" cy="515"/>
            </a:xfrm>
            <a:prstGeom prst="rect">
              <a:avLst/>
            </a:prstGeom>
            <a:solidFill>
              <a:srgbClr val="FF3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5" name="Rectangle 59"/>
            <p:cNvSpPr>
              <a:spLocks noChangeArrowheads="1"/>
            </p:cNvSpPr>
            <p:nvPr/>
          </p:nvSpPr>
          <p:spPr bwMode="auto">
            <a:xfrm>
              <a:off x="5140" y="1985"/>
              <a:ext cx="86" cy="515"/>
            </a:xfrm>
            <a:prstGeom prst="rect">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6" name="Rectangle 60"/>
            <p:cNvSpPr>
              <a:spLocks noChangeArrowheads="1"/>
            </p:cNvSpPr>
            <p:nvPr/>
          </p:nvSpPr>
          <p:spPr bwMode="auto">
            <a:xfrm>
              <a:off x="5226" y="1985"/>
              <a:ext cx="86" cy="515"/>
            </a:xfrm>
            <a:prstGeom prst="rect">
              <a:avLst/>
            </a:prstGeom>
            <a:solidFill>
              <a:srgbClr val="FF2B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7" name="Rectangle 61"/>
            <p:cNvSpPr>
              <a:spLocks noChangeArrowheads="1"/>
            </p:cNvSpPr>
            <p:nvPr/>
          </p:nvSpPr>
          <p:spPr bwMode="auto">
            <a:xfrm>
              <a:off x="5312" y="1985"/>
              <a:ext cx="86" cy="515"/>
            </a:xfrm>
            <a:prstGeom prst="rect">
              <a:avLst/>
            </a:prstGeom>
            <a:solidFill>
              <a:srgbClr val="FF2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8" name="Rectangle 62"/>
            <p:cNvSpPr>
              <a:spLocks noChangeArrowheads="1"/>
            </p:cNvSpPr>
            <p:nvPr/>
          </p:nvSpPr>
          <p:spPr bwMode="auto">
            <a:xfrm>
              <a:off x="5398" y="1985"/>
              <a:ext cx="86" cy="515"/>
            </a:xfrm>
            <a:prstGeom prst="rect">
              <a:avLst/>
            </a:prstGeom>
            <a:solidFill>
              <a:srgbClr val="FF19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399" name="Rectangle 63"/>
            <p:cNvSpPr>
              <a:spLocks noChangeArrowheads="1"/>
            </p:cNvSpPr>
            <p:nvPr/>
          </p:nvSpPr>
          <p:spPr bwMode="auto">
            <a:xfrm>
              <a:off x="5484" y="1985"/>
              <a:ext cx="86" cy="515"/>
            </a:xfrm>
            <a:prstGeom prst="rect">
              <a:avLst/>
            </a:prstGeom>
            <a:solidFill>
              <a:srgbClr val="FF1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0" name="Rectangle 64"/>
            <p:cNvSpPr>
              <a:spLocks noChangeArrowheads="1"/>
            </p:cNvSpPr>
            <p:nvPr/>
          </p:nvSpPr>
          <p:spPr bwMode="auto">
            <a:xfrm>
              <a:off x="5570" y="1985"/>
              <a:ext cx="86" cy="515"/>
            </a:xfrm>
            <a:prstGeom prst="rect">
              <a:avLst/>
            </a:prstGeom>
            <a:solidFill>
              <a:srgbClr val="FF09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1" name="Rectangle 65"/>
            <p:cNvSpPr>
              <a:spLocks noChangeArrowheads="1"/>
            </p:cNvSpPr>
            <p:nvPr/>
          </p:nvSpPr>
          <p:spPr bwMode="auto">
            <a:xfrm>
              <a:off x="5656" y="1985"/>
              <a:ext cx="43" cy="515"/>
            </a:xfrm>
            <a:prstGeom prst="rect">
              <a:avLst/>
            </a:prstGeom>
            <a:solidFill>
              <a:srgbClr val="FF01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2" name="Rectangle 66"/>
            <p:cNvSpPr>
              <a:spLocks noChangeArrowheads="1"/>
            </p:cNvSpPr>
            <p:nvPr/>
          </p:nvSpPr>
          <p:spPr bwMode="auto">
            <a:xfrm>
              <a:off x="499" y="1984"/>
              <a:ext cx="86" cy="51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3" name="Rectangle 67"/>
            <p:cNvSpPr>
              <a:spLocks noChangeArrowheads="1"/>
            </p:cNvSpPr>
            <p:nvPr/>
          </p:nvSpPr>
          <p:spPr bwMode="auto">
            <a:xfrm>
              <a:off x="585" y="1984"/>
              <a:ext cx="87" cy="516"/>
            </a:xfrm>
            <a:prstGeom prst="rect">
              <a:avLst/>
            </a:prstGeom>
            <a:solidFill>
              <a:srgbClr val="0017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4" name="Rectangle 68"/>
            <p:cNvSpPr>
              <a:spLocks noChangeArrowheads="1"/>
            </p:cNvSpPr>
            <p:nvPr/>
          </p:nvSpPr>
          <p:spPr bwMode="auto">
            <a:xfrm>
              <a:off x="672" y="1984"/>
              <a:ext cx="86" cy="516"/>
            </a:xfrm>
            <a:prstGeom prst="rect">
              <a:avLst/>
            </a:prstGeom>
            <a:solidFill>
              <a:srgbClr val="0031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5" name="Rectangle 69"/>
            <p:cNvSpPr>
              <a:spLocks noChangeArrowheads="1"/>
            </p:cNvSpPr>
            <p:nvPr/>
          </p:nvSpPr>
          <p:spPr bwMode="auto">
            <a:xfrm>
              <a:off x="758" y="1984"/>
              <a:ext cx="87" cy="516"/>
            </a:xfrm>
            <a:prstGeom prst="rect">
              <a:avLst/>
            </a:prstGeom>
            <a:solidFill>
              <a:srgbClr val="004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6" name="Rectangle 70"/>
            <p:cNvSpPr>
              <a:spLocks noChangeArrowheads="1"/>
            </p:cNvSpPr>
            <p:nvPr/>
          </p:nvSpPr>
          <p:spPr bwMode="auto">
            <a:xfrm>
              <a:off x="845" y="1984"/>
              <a:ext cx="86" cy="516"/>
            </a:xfrm>
            <a:prstGeom prst="rect">
              <a:avLst/>
            </a:prstGeom>
            <a:solidFill>
              <a:srgbClr val="0065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7" name="Rectangle 71"/>
            <p:cNvSpPr>
              <a:spLocks noChangeArrowheads="1"/>
            </p:cNvSpPr>
            <p:nvPr/>
          </p:nvSpPr>
          <p:spPr bwMode="auto">
            <a:xfrm>
              <a:off x="931" y="1984"/>
              <a:ext cx="86" cy="516"/>
            </a:xfrm>
            <a:prstGeom prst="rect">
              <a:avLst/>
            </a:prstGeom>
            <a:solidFill>
              <a:srgbClr val="007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8" name="Rectangle 72"/>
            <p:cNvSpPr>
              <a:spLocks noChangeArrowheads="1"/>
            </p:cNvSpPr>
            <p:nvPr/>
          </p:nvSpPr>
          <p:spPr bwMode="auto">
            <a:xfrm>
              <a:off x="1017" y="1984"/>
              <a:ext cx="86" cy="516"/>
            </a:xfrm>
            <a:prstGeom prst="rect">
              <a:avLst/>
            </a:prstGeom>
            <a:solidFill>
              <a:srgbClr val="0097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09" name="Rectangle 73"/>
            <p:cNvSpPr>
              <a:spLocks noChangeArrowheads="1"/>
            </p:cNvSpPr>
            <p:nvPr/>
          </p:nvSpPr>
          <p:spPr bwMode="auto">
            <a:xfrm>
              <a:off x="1103" y="1984"/>
              <a:ext cx="87" cy="516"/>
            </a:xfrm>
            <a:prstGeom prst="rect">
              <a:avLst/>
            </a:prstGeom>
            <a:solidFill>
              <a:srgbClr val="00B1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0" name="Rectangle 74"/>
            <p:cNvSpPr>
              <a:spLocks noChangeArrowheads="1"/>
            </p:cNvSpPr>
            <p:nvPr/>
          </p:nvSpPr>
          <p:spPr bwMode="auto">
            <a:xfrm>
              <a:off x="1190" y="1984"/>
              <a:ext cx="86" cy="516"/>
            </a:xfrm>
            <a:prstGeom prst="rect">
              <a:avLst/>
            </a:prstGeom>
            <a:solidFill>
              <a:srgbClr val="00C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1" name="Rectangle 75"/>
            <p:cNvSpPr>
              <a:spLocks noChangeArrowheads="1"/>
            </p:cNvSpPr>
            <p:nvPr/>
          </p:nvSpPr>
          <p:spPr bwMode="auto">
            <a:xfrm>
              <a:off x="1276" y="1984"/>
              <a:ext cx="87" cy="516"/>
            </a:xfrm>
            <a:prstGeom prst="rect">
              <a:avLst/>
            </a:prstGeom>
            <a:solidFill>
              <a:srgbClr val="00E5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2" name="Rectangle 76"/>
            <p:cNvSpPr>
              <a:spLocks noChangeArrowheads="1"/>
            </p:cNvSpPr>
            <p:nvPr/>
          </p:nvSpPr>
          <p:spPr bwMode="auto">
            <a:xfrm>
              <a:off x="1363" y="1984"/>
              <a:ext cx="86" cy="516"/>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3" name="Rectangle 77"/>
            <p:cNvSpPr>
              <a:spLocks noChangeArrowheads="1"/>
            </p:cNvSpPr>
            <p:nvPr/>
          </p:nvSpPr>
          <p:spPr bwMode="auto">
            <a:xfrm>
              <a:off x="1449" y="1984"/>
              <a:ext cx="86" cy="516"/>
            </a:xfrm>
            <a:prstGeom prst="rect">
              <a:avLst/>
            </a:prstGeom>
            <a:solidFill>
              <a:srgbClr val="00FFE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4" name="Rectangle 78"/>
            <p:cNvSpPr>
              <a:spLocks noChangeArrowheads="1"/>
            </p:cNvSpPr>
            <p:nvPr/>
          </p:nvSpPr>
          <p:spPr bwMode="auto">
            <a:xfrm>
              <a:off x="1535" y="1984"/>
              <a:ext cx="87" cy="516"/>
            </a:xfrm>
            <a:prstGeom prst="rect">
              <a:avLst/>
            </a:prstGeom>
            <a:solidFill>
              <a:srgbClr val="00FF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5" name="Rectangle 79"/>
            <p:cNvSpPr>
              <a:spLocks noChangeArrowheads="1"/>
            </p:cNvSpPr>
            <p:nvPr/>
          </p:nvSpPr>
          <p:spPr bwMode="auto">
            <a:xfrm>
              <a:off x="1622" y="1984"/>
              <a:ext cx="86" cy="516"/>
            </a:xfrm>
            <a:prstGeom prst="rect">
              <a:avLst/>
            </a:prstGeom>
            <a:solidFill>
              <a:srgbClr val="00FF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6" name="Rectangle 80"/>
            <p:cNvSpPr>
              <a:spLocks noChangeArrowheads="1"/>
            </p:cNvSpPr>
            <p:nvPr/>
          </p:nvSpPr>
          <p:spPr bwMode="auto">
            <a:xfrm>
              <a:off x="1708" y="1984"/>
              <a:ext cx="87" cy="516"/>
            </a:xfrm>
            <a:prstGeom prst="rect">
              <a:avLst/>
            </a:prstGeom>
            <a:solidFill>
              <a:srgbClr val="00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7" name="Rectangle 81"/>
            <p:cNvSpPr>
              <a:spLocks noChangeArrowheads="1"/>
            </p:cNvSpPr>
            <p:nvPr/>
          </p:nvSpPr>
          <p:spPr bwMode="auto">
            <a:xfrm>
              <a:off x="1795" y="1984"/>
              <a:ext cx="85" cy="516"/>
            </a:xfrm>
            <a:prstGeom prst="rect">
              <a:avLst/>
            </a:prstGeom>
            <a:solidFill>
              <a:srgbClr val="00F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8" name="Rectangle 82"/>
            <p:cNvSpPr>
              <a:spLocks noChangeArrowheads="1"/>
            </p:cNvSpPr>
            <p:nvPr/>
          </p:nvSpPr>
          <p:spPr bwMode="auto">
            <a:xfrm>
              <a:off x="1880" y="1984"/>
              <a:ext cx="87" cy="516"/>
            </a:xfrm>
            <a:prstGeom prst="rect">
              <a:avLst/>
            </a:prstGeom>
            <a:solidFill>
              <a:srgbClr val="00FF6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19" name="Rectangle 83"/>
            <p:cNvSpPr>
              <a:spLocks noChangeArrowheads="1"/>
            </p:cNvSpPr>
            <p:nvPr/>
          </p:nvSpPr>
          <p:spPr bwMode="auto">
            <a:xfrm>
              <a:off x="1967" y="1984"/>
              <a:ext cx="86" cy="516"/>
            </a:xfrm>
            <a:prstGeom prst="rect">
              <a:avLst/>
            </a:prstGeom>
            <a:solidFill>
              <a:srgbClr val="00FF4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0" name="Rectangle 84"/>
            <p:cNvSpPr>
              <a:spLocks noChangeArrowheads="1"/>
            </p:cNvSpPr>
            <p:nvPr/>
          </p:nvSpPr>
          <p:spPr bwMode="auto">
            <a:xfrm>
              <a:off x="2053" y="1984"/>
              <a:ext cx="86" cy="516"/>
            </a:xfrm>
            <a:prstGeom prst="rect">
              <a:avLst/>
            </a:prstGeom>
            <a:solidFill>
              <a:srgbClr val="00FF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1" name="Rectangle 85"/>
            <p:cNvSpPr>
              <a:spLocks noChangeArrowheads="1"/>
            </p:cNvSpPr>
            <p:nvPr/>
          </p:nvSpPr>
          <p:spPr bwMode="auto">
            <a:xfrm>
              <a:off x="2139" y="1984"/>
              <a:ext cx="87" cy="516"/>
            </a:xfrm>
            <a:prstGeom prst="rect">
              <a:avLst/>
            </a:prstGeom>
            <a:solidFill>
              <a:srgbClr val="00FF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2" name="Rectangle 86"/>
            <p:cNvSpPr>
              <a:spLocks noChangeArrowheads="1"/>
            </p:cNvSpPr>
            <p:nvPr/>
          </p:nvSpPr>
          <p:spPr bwMode="auto">
            <a:xfrm>
              <a:off x="2226" y="1984"/>
              <a:ext cx="86" cy="51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3" name="Rectangle 87"/>
            <p:cNvSpPr>
              <a:spLocks noChangeArrowheads="1"/>
            </p:cNvSpPr>
            <p:nvPr/>
          </p:nvSpPr>
          <p:spPr bwMode="auto">
            <a:xfrm>
              <a:off x="2312" y="1984"/>
              <a:ext cx="86" cy="516"/>
            </a:xfrm>
            <a:prstGeom prst="rect">
              <a:avLst/>
            </a:prstGeom>
            <a:solidFill>
              <a:srgbClr val="17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4" name="Rectangle 88"/>
            <p:cNvSpPr>
              <a:spLocks noChangeArrowheads="1"/>
            </p:cNvSpPr>
            <p:nvPr/>
          </p:nvSpPr>
          <p:spPr bwMode="auto">
            <a:xfrm>
              <a:off x="2398" y="1984"/>
              <a:ext cx="87" cy="516"/>
            </a:xfrm>
            <a:prstGeom prst="rect">
              <a:avLst/>
            </a:prstGeom>
            <a:solidFill>
              <a:srgbClr val="31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5" name="Rectangle 89"/>
            <p:cNvSpPr>
              <a:spLocks noChangeArrowheads="1"/>
            </p:cNvSpPr>
            <p:nvPr/>
          </p:nvSpPr>
          <p:spPr bwMode="auto">
            <a:xfrm>
              <a:off x="2485" y="1984"/>
              <a:ext cx="86" cy="516"/>
            </a:xfrm>
            <a:prstGeom prst="rect">
              <a:avLst/>
            </a:prstGeom>
            <a:solidFill>
              <a:srgbClr val="4B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6" name="Rectangle 90"/>
            <p:cNvSpPr>
              <a:spLocks noChangeArrowheads="1"/>
            </p:cNvSpPr>
            <p:nvPr/>
          </p:nvSpPr>
          <p:spPr bwMode="auto">
            <a:xfrm>
              <a:off x="2571" y="1984"/>
              <a:ext cx="87" cy="516"/>
            </a:xfrm>
            <a:prstGeom prst="rect">
              <a:avLst/>
            </a:prstGeom>
            <a:solidFill>
              <a:srgbClr val="65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7" name="Rectangle 91"/>
            <p:cNvSpPr>
              <a:spLocks noChangeArrowheads="1"/>
            </p:cNvSpPr>
            <p:nvPr/>
          </p:nvSpPr>
          <p:spPr bwMode="auto">
            <a:xfrm>
              <a:off x="2658" y="1984"/>
              <a:ext cx="86" cy="516"/>
            </a:xfrm>
            <a:prstGeom prst="rect">
              <a:avLst/>
            </a:prstGeom>
            <a:solidFill>
              <a:srgbClr val="7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8" name="Rectangle 92"/>
            <p:cNvSpPr>
              <a:spLocks noChangeArrowheads="1"/>
            </p:cNvSpPr>
            <p:nvPr/>
          </p:nvSpPr>
          <p:spPr bwMode="auto">
            <a:xfrm>
              <a:off x="2744" y="1984"/>
              <a:ext cx="86" cy="516"/>
            </a:xfrm>
            <a:prstGeom prst="rect">
              <a:avLst/>
            </a:prstGeom>
            <a:solidFill>
              <a:srgbClr val="97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29" name="Rectangle 93"/>
            <p:cNvSpPr>
              <a:spLocks noChangeArrowheads="1"/>
            </p:cNvSpPr>
            <p:nvPr/>
          </p:nvSpPr>
          <p:spPr bwMode="auto">
            <a:xfrm>
              <a:off x="2830" y="1984"/>
              <a:ext cx="87" cy="516"/>
            </a:xfrm>
            <a:prstGeom prst="rect">
              <a:avLst/>
            </a:prstGeom>
            <a:solidFill>
              <a:srgbClr val="B1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0" name="Rectangle 94"/>
            <p:cNvSpPr>
              <a:spLocks noChangeArrowheads="1"/>
            </p:cNvSpPr>
            <p:nvPr/>
          </p:nvSpPr>
          <p:spPr bwMode="auto">
            <a:xfrm>
              <a:off x="2917" y="1984"/>
              <a:ext cx="86" cy="516"/>
            </a:xfrm>
            <a:prstGeom prst="rect">
              <a:avLst/>
            </a:prstGeom>
            <a:solidFill>
              <a:srgbClr val="CB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1" name="Rectangle 95"/>
            <p:cNvSpPr>
              <a:spLocks noChangeArrowheads="1"/>
            </p:cNvSpPr>
            <p:nvPr/>
          </p:nvSpPr>
          <p:spPr bwMode="auto">
            <a:xfrm>
              <a:off x="3003" y="1984"/>
              <a:ext cx="86" cy="516"/>
            </a:xfrm>
            <a:prstGeom prst="rect">
              <a:avLst/>
            </a:prstGeom>
            <a:solidFill>
              <a:srgbClr val="E5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2" name="Rectangle 96"/>
            <p:cNvSpPr>
              <a:spLocks noChangeArrowheads="1"/>
            </p:cNvSpPr>
            <p:nvPr/>
          </p:nvSpPr>
          <p:spPr bwMode="auto">
            <a:xfrm>
              <a:off x="3089" y="1984"/>
              <a:ext cx="44" cy="516"/>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3" name="Rectangle 97"/>
            <p:cNvSpPr>
              <a:spLocks noChangeArrowheads="1"/>
            </p:cNvSpPr>
            <p:nvPr/>
          </p:nvSpPr>
          <p:spPr bwMode="auto">
            <a:xfrm>
              <a:off x="542" y="1984"/>
              <a:ext cx="2591" cy="5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4" name="Rectangle 98"/>
            <p:cNvSpPr>
              <a:spLocks noChangeArrowheads="1"/>
            </p:cNvSpPr>
            <p:nvPr/>
          </p:nvSpPr>
          <p:spPr bwMode="auto">
            <a:xfrm>
              <a:off x="499" y="1984"/>
              <a:ext cx="86" cy="516"/>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5" name="Rectangle 99"/>
            <p:cNvSpPr>
              <a:spLocks noChangeArrowheads="1"/>
            </p:cNvSpPr>
            <p:nvPr/>
          </p:nvSpPr>
          <p:spPr bwMode="auto">
            <a:xfrm>
              <a:off x="585" y="1984"/>
              <a:ext cx="87" cy="516"/>
            </a:xfrm>
            <a:prstGeom prst="rect">
              <a:avLst/>
            </a:prstGeom>
            <a:solidFill>
              <a:srgbClr val="0017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6" name="Rectangle 100"/>
            <p:cNvSpPr>
              <a:spLocks noChangeArrowheads="1"/>
            </p:cNvSpPr>
            <p:nvPr/>
          </p:nvSpPr>
          <p:spPr bwMode="auto">
            <a:xfrm>
              <a:off x="672" y="1984"/>
              <a:ext cx="86" cy="516"/>
            </a:xfrm>
            <a:prstGeom prst="rect">
              <a:avLst/>
            </a:prstGeom>
            <a:solidFill>
              <a:srgbClr val="0031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7" name="Rectangle 101"/>
            <p:cNvSpPr>
              <a:spLocks noChangeArrowheads="1"/>
            </p:cNvSpPr>
            <p:nvPr/>
          </p:nvSpPr>
          <p:spPr bwMode="auto">
            <a:xfrm>
              <a:off x="758" y="1984"/>
              <a:ext cx="87" cy="516"/>
            </a:xfrm>
            <a:prstGeom prst="rect">
              <a:avLst/>
            </a:prstGeom>
            <a:solidFill>
              <a:srgbClr val="004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8" name="Rectangle 102"/>
            <p:cNvSpPr>
              <a:spLocks noChangeArrowheads="1"/>
            </p:cNvSpPr>
            <p:nvPr/>
          </p:nvSpPr>
          <p:spPr bwMode="auto">
            <a:xfrm>
              <a:off x="845" y="1984"/>
              <a:ext cx="86" cy="516"/>
            </a:xfrm>
            <a:prstGeom prst="rect">
              <a:avLst/>
            </a:prstGeom>
            <a:solidFill>
              <a:srgbClr val="0065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39" name="Rectangle 103"/>
            <p:cNvSpPr>
              <a:spLocks noChangeArrowheads="1"/>
            </p:cNvSpPr>
            <p:nvPr/>
          </p:nvSpPr>
          <p:spPr bwMode="auto">
            <a:xfrm>
              <a:off x="931" y="1984"/>
              <a:ext cx="86" cy="516"/>
            </a:xfrm>
            <a:prstGeom prst="rect">
              <a:avLst/>
            </a:prstGeom>
            <a:solidFill>
              <a:srgbClr val="007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0" name="Rectangle 104"/>
            <p:cNvSpPr>
              <a:spLocks noChangeArrowheads="1"/>
            </p:cNvSpPr>
            <p:nvPr/>
          </p:nvSpPr>
          <p:spPr bwMode="auto">
            <a:xfrm>
              <a:off x="1017" y="1984"/>
              <a:ext cx="86" cy="516"/>
            </a:xfrm>
            <a:prstGeom prst="rect">
              <a:avLst/>
            </a:prstGeom>
            <a:solidFill>
              <a:srgbClr val="0097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1" name="Rectangle 105"/>
            <p:cNvSpPr>
              <a:spLocks noChangeArrowheads="1"/>
            </p:cNvSpPr>
            <p:nvPr/>
          </p:nvSpPr>
          <p:spPr bwMode="auto">
            <a:xfrm>
              <a:off x="1103" y="1984"/>
              <a:ext cx="87" cy="516"/>
            </a:xfrm>
            <a:prstGeom prst="rect">
              <a:avLst/>
            </a:prstGeom>
            <a:solidFill>
              <a:srgbClr val="00B1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2" name="Rectangle 106"/>
            <p:cNvSpPr>
              <a:spLocks noChangeArrowheads="1"/>
            </p:cNvSpPr>
            <p:nvPr/>
          </p:nvSpPr>
          <p:spPr bwMode="auto">
            <a:xfrm>
              <a:off x="1190" y="1984"/>
              <a:ext cx="86" cy="516"/>
            </a:xfrm>
            <a:prstGeom prst="rect">
              <a:avLst/>
            </a:prstGeom>
            <a:solidFill>
              <a:srgbClr val="00C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3" name="Rectangle 107"/>
            <p:cNvSpPr>
              <a:spLocks noChangeArrowheads="1"/>
            </p:cNvSpPr>
            <p:nvPr/>
          </p:nvSpPr>
          <p:spPr bwMode="auto">
            <a:xfrm>
              <a:off x="1276" y="1984"/>
              <a:ext cx="87" cy="516"/>
            </a:xfrm>
            <a:prstGeom prst="rect">
              <a:avLst/>
            </a:prstGeom>
            <a:solidFill>
              <a:srgbClr val="00E5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4" name="Rectangle 108"/>
            <p:cNvSpPr>
              <a:spLocks noChangeArrowheads="1"/>
            </p:cNvSpPr>
            <p:nvPr/>
          </p:nvSpPr>
          <p:spPr bwMode="auto">
            <a:xfrm>
              <a:off x="1363" y="1984"/>
              <a:ext cx="86" cy="516"/>
            </a:xfrm>
            <a:prstGeom prst="rect">
              <a:avLst/>
            </a:prstGeom>
            <a:solidFill>
              <a:srgbClr val="00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5" name="Rectangle 109"/>
            <p:cNvSpPr>
              <a:spLocks noChangeArrowheads="1"/>
            </p:cNvSpPr>
            <p:nvPr/>
          </p:nvSpPr>
          <p:spPr bwMode="auto">
            <a:xfrm>
              <a:off x="1449" y="1984"/>
              <a:ext cx="86" cy="516"/>
            </a:xfrm>
            <a:prstGeom prst="rect">
              <a:avLst/>
            </a:prstGeom>
            <a:solidFill>
              <a:srgbClr val="00FFE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6" name="Rectangle 110"/>
            <p:cNvSpPr>
              <a:spLocks noChangeArrowheads="1"/>
            </p:cNvSpPr>
            <p:nvPr/>
          </p:nvSpPr>
          <p:spPr bwMode="auto">
            <a:xfrm>
              <a:off x="1535" y="1984"/>
              <a:ext cx="87" cy="516"/>
            </a:xfrm>
            <a:prstGeom prst="rect">
              <a:avLst/>
            </a:prstGeom>
            <a:solidFill>
              <a:srgbClr val="00FFC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7" name="Rectangle 111"/>
            <p:cNvSpPr>
              <a:spLocks noChangeArrowheads="1"/>
            </p:cNvSpPr>
            <p:nvPr/>
          </p:nvSpPr>
          <p:spPr bwMode="auto">
            <a:xfrm>
              <a:off x="1622" y="1984"/>
              <a:ext cx="86" cy="516"/>
            </a:xfrm>
            <a:prstGeom prst="rect">
              <a:avLst/>
            </a:prstGeom>
            <a:solidFill>
              <a:srgbClr val="00FF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8" name="Rectangle 112"/>
            <p:cNvSpPr>
              <a:spLocks noChangeArrowheads="1"/>
            </p:cNvSpPr>
            <p:nvPr/>
          </p:nvSpPr>
          <p:spPr bwMode="auto">
            <a:xfrm>
              <a:off x="1708" y="1984"/>
              <a:ext cx="87" cy="516"/>
            </a:xfrm>
            <a:prstGeom prst="rect">
              <a:avLst/>
            </a:prstGeom>
            <a:solidFill>
              <a:srgbClr val="00FF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49" name="Rectangle 113"/>
            <p:cNvSpPr>
              <a:spLocks noChangeArrowheads="1"/>
            </p:cNvSpPr>
            <p:nvPr/>
          </p:nvSpPr>
          <p:spPr bwMode="auto">
            <a:xfrm>
              <a:off x="1795" y="1984"/>
              <a:ext cx="85" cy="516"/>
            </a:xfrm>
            <a:prstGeom prst="rect">
              <a:avLst/>
            </a:prstGeom>
            <a:solidFill>
              <a:srgbClr val="00FF7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0" name="Rectangle 114"/>
            <p:cNvSpPr>
              <a:spLocks noChangeArrowheads="1"/>
            </p:cNvSpPr>
            <p:nvPr/>
          </p:nvSpPr>
          <p:spPr bwMode="auto">
            <a:xfrm>
              <a:off x="1880" y="1984"/>
              <a:ext cx="87" cy="516"/>
            </a:xfrm>
            <a:prstGeom prst="rect">
              <a:avLst/>
            </a:prstGeom>
            <a:solidFill>
              <a:srgbClr val="00FF6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1" name="Rectangle 115"/>
            <p:cNvSpPr>
              <a:spLocks noChangeArrowheads="1"/>
            </p:cNvSpPr>
            <p:nvPr/>
          </p:nvSpPr>
          <p:spPr bwMode="auto">
            <a:xfrm>
              <a:off x="1967" y="1984"/>
              <a:ext cx="86" cy="516"/>
            </a:xfrm>
            <a:prstGeom prst="rect">
              <a:avLst/>
            </a:prstGeom>
            <a:solidFill>
              <a:srgbClr val="00FF4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2" name="Rectangle 116"/>
            <p:cNvSpPr>
              <a:spLocks noChangeArrowheads="1"/>
            </p:cNvSpPr>
            <p:nvPr/>
          </p:nvSpPr>
          <p:spPr bwMode="auto">
            <a:xfrm>
              <a:off x="2053" y="1984"/>
              <a:ext cx="86" cy="516"/>
            </a:xfrm>
            <a:prstGeom prst="rect">
              <a:avLst/>
            </a:prstGeom>
            <a:solidFill>
              <a:srgbClr val="00FF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3" name="Rectangle 117"/>
            <p:cNvSpPr>
              <a:spLocks noChangeArrowheads="1"/>
            </p:cNvSpPr>
            <p:nvPr/>
          </p:nvSpPr>
          <p:spPr bwMode="auto">
            <a:xfrm>
              <a:off x="2139" y="1984"/>
              <a:ext cx="87" cy="516"/>
            </a:xfrm>
            <a:prstGeom prst="rect">
              <a:avLst/>
            </a:prstGeom>
            <a:solidFill>
              <a:srgbClr val="00FF1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4" name="Rectangle 118"/>
            <p:cNvSpPr>
              <a:spLocks noChangeArrowheads="1"/>
            </p:cNvSpPr>
            <p:nvPr/>
          </p:nvSpPr>
          <p:spPr bwMode="auto">
            <a:xfrm>
              <a:off x="2226" y="1984"/>
              <a:ext cx="86" cy="516"/>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5" name="Rectangle 119"/>
            <p:cNvSpPr>
              <a:spLocks noChangeArrowheads="1"/>
            </p:cNvSpPr>
            <p:nvPr/>
          </p:nvSpPr>
          <p:spPr bwMode="auto">
            <a:xfrm>
              <a:off x="2312" y="1984"/>
              <a:ext cx="86" cy="516"/>
            </a:xfrm>
            <a:prstGeom prst="rect">
              <a:avLst/>
            </a:prstGeom>
            <a:solidFill>
              <a:srgbClr val="17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6" name="Rectangle 120"/>
            <p:cNvSpPr>
              <a:spLocks noChangeArrowheads="1"/>
            </p:cNvSpPr>
            <p:nvPr/>
          </p:nvSpPr>
          <p:spPr bwMode="auto">
            <a:xfrm>
              <a:off x="2398" y="1984"/>
              <a:ext cx="87" cy="516"/>
            </a:xfrm>
            <a:prstGeom prst="rect">
              <a:avLst/>
            </a:prstGeom>
            <a:solidFill>
              <a:srgbClr val="31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7" name="Rectangle 121"/>
            <p:cNvSpPr>
              <a:spLocks noChangeArrowheads="1"/>
            </p:cNvSpPr>
            <p:nvPr/>
          </p:nvSpPr>
          <p:spPr bwMode="auto">
            <a:xfrm>
              <a:off x="2485" y="1984"/>
              <a:ext cx="86" cy="516"/>
            </a:xfrm>
            <a:prstGeom prst="rect">
              <a:avLst/>
            </a:prstGeom>
            <a:solidFill>
              <a:srgbClr val="4B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8" name="Rectangle 122"/>
            <p:cNvSpPr>
              <a:spLocks noChangeArrowheads="1"/>
            </p:cNvSpPr>
            <p:nvPr/>
          </p:nvSpPr>
          <p:spPr bwMode="auto">
            <a:xfrm>
              <a:off x="2571" y="1984"/>
              <a:ext cx="87" cy="516"/>
            </a:xfrm>
            <a:prstGeom prst="rect">
              <a:avLst/>
            </a:prstGeom>
            <a:solidFill>
              <a:srgbClr val="65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59" name="Rectangle 123"/>
            <p:cNvSpPr>
              <a:spLocks noChangeArrowheads="1"/>
            </p:cNvSpPr>
            <p:nvPr/>
          </p:nvSpPr>
          <p:spPr bwMode="auto">
            <a:xfrm>
              <a:off x="2658" y="1984"/>
              <a:ext cx="86" cy="516"/>
            </a:xfrm>
            <a:prstGeom prst="rect">
              <a:avLst/>
            </a:prstGeom>
            <a:solidFill>
              <a:srgbClr val="7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60" name="Rectangle 124"/>
            <p:cNvSpPr>
              <a:spLocks noChangeArrowheads="1"/>
            </p:cNvSpPr>
            <p:nvPr/>
          </p:nvSpPr>
          <p:spPr bwMode="auto">
            <a:xfrm>
              <a:off x="2744" y="1984"/>
              <a:ext cx="86" cy="516"/>
            </a:xfrm>
            <a:prstGeom prst="rect">
              <a:avLst/>
            </a:prstGeom>
            <a:solidFill>
              <a:srgbClr val="97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61" name="Rectangle 125"/>
            <p:cNvSpPr>
              <a:spLocks noChangeArrowheads="1"/>
            </p:cNvSpPr>
            <p:nvPr/>
          </p:nvSpPr>
          <p:spPr bwMode="auto">
            <a:xfrm>
              <a:off x="2830" y="1984"/>
              <a:ext cx="87" cy="516"/>
            </a:xfrm>
            <a:prstGeom prst="rect">
              <a:avLst/>
            </a:prstGeom>
            <a:solidFill>
              <a:srgbClr val="B1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62" name="Rectangle 126"/>
            <p:cNvSpPr>
              <a:spLocks noChangeArrowheads="1"/>
            </p:cNvSpPr>
            <p:nvPr/>
          </p:nvSpPr>
          <p:spPr bwMode="auto">
            <a:xfrm>
              <a:off x="2917" y="1984"/>
              <a:ext cx="86" cy="516"/>
            </a:xfrm>
            <a:prstGeom prst="rect">
              <a:avLst/>
            </a:prstGeom>
            <a:solidFill>
              <a:srgbClr val="CB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63" name="Rectangle 127"/>
            <p:cNvSpPr>
              <a:spLocks noChangeArrowheads="1"/>
            </p:cNvSpPr>
            <p:nvPr/>
          </p:nvSpPr>
          <p:spPr bwMode="auto">
            <a:xfrm>
              <a:off x="3003" y="1984"/>
              <a:ext cx="86" cy="516"/>
            </a:xfrm>
            <a:prstGeom prst="rect">
              <a:avLst/>
            </a:prstGeom>
            <a:solidFill>
              <a:srgbClr val="E5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64" name="Rectangle 128"/>
            <p:cNvSpPr>
              <a:spLocks noChangeArrowheads="1"/>
            </p:cNvSpPr>
            <p:nvPr/>
          </p:nvSpPr>
          <p:spPr bwMode="auto">
            <a:xfrm>
              <a:off x="3089" y="1984"/>
              <a:ext cx="44" cy="516"/>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6465" name="Rectangle 129"/>
            <p:cNvSpPr>
              <a:spLocks noChangeArrowheads="1"/>
            </p:cNvSpPr>
            <p:nvPr/>
          </p:nvSpPr>
          <p:spPr bwMode="auto">
            <a:xfrm>
              <a:off x="1210" y="2116"/>
              <a:ext cx="3833"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0" hangingPunct="0"/>
              <a:r>
                <a:rPr lang="en-US" altLang="en-US" sz="3000" b="1"/>
                <a:t>                ACUTE CORONARY SYNDROMES</a:t>
              </a:r>
            </a:p>
          </p:txBody>
        </p:sp>
      </p:grpSp>
      <p:sp>
        <p:nvSpPr>
          <p:cNvPr id="526466" name="Rectangle 130"/>
          <p:cNvSpPr>
            <a:spLocks noChangeArrowheads="1"/>
          </p:cNvSpPr>
          <p:nvPr/>
        </p:nvSpPr>
        <p:spPr bwMode="auto">
          <a:xfrm>
            <a:off x="5827396" y="1615440"/>
            <a:ext cx="3177540"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ltLang="en-US" sz="2880" b="1">
                <a:solidFill>
                  <a:srgbClr val="FFFF00"/>
                </a:solidFill>
              </a:rPr>
              <a:t>No ST elevation</a:t>
            </a:r>
          </a:p>
        </p:txBody>
      </p:sp>
      <p:sp>
        <p:nvSpPr>
          <p:cNvPr id="526467" name="Rectangle 131"/>
          <p:cNvSpPr>
            <a:spLocks noChangeArrowheads="1"/>
          </p:cNvSpPr>
          <p:nvPr/>
        </p:nvSpPr>
        <p:spPr bwMode="auto">
          <a:xfrm>
            <a:off x="9843136" y="1615440"/>
            <a:ext cx="2314574"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eaLnBrk="0" hangingPunct="0"/>
            <a:r>
              <a:rPr lang="en-US" altLang="en-US" sz="2880" b="1">
                <a:solidFill>
                  <a:srgbClr val="FFFF00"/>
                </a:solidFill>
              </a:rPr>
              <a:t>ST elevation</a:t>
            </a:r>
          </a:p>
        </p:txBody>
      </p:sp>
      <p:sp>
        <p:nvSpPr>
          <p:cNvPr id="526468" name="Rectangle 132"/>
          <p:cNvSpPr>
            <a:spLocks noChangeArrowheads="1"/>
          </p:cNvSpPr>
          <p:nvPr/>
        </p:nvSpPr>
        <p:spPr bwMode="auto">
          <a:xfrm>
            <a:off x="5523984" y="2360296"/>
            <a:ext cx="1361206" cy="776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0490" tIns="55246" rIns="110490" bIns="55246">
            <a:spAutoFit/>
          </a:bodyPr>
          <a:lstStyle/>
          <a:p>
            <a:pPr algn="ctr" eaLnBrk="0" hangingPunct="0">
              <a:lnSpc>
                <a:spcPct val="90000"/>
              </a:lnSpc>
            </a:pPr>
            <a:r>
              <a:rPr lang="en-US" altLang="en-US" sz="2400" b="1" dirty="0"/>
              <a:t>Unstable</a:t>
            </a:r>
          </a:p>
          <a:p>
            <a:pPr algn="ctr" eaLnBrk="0" hangingPunct="0">
              <a:lnSpc>
                <a:spcPct val="90000"/>
              </a:lnSpc>
            </a:pPr>
            <a:r>
              <a:rPr lang="en-US" altLang="en-US" sz="2400" b="1" dirty="0"/>
              <a:t>angina</a:t>
            </a:r>
          </a:p>
        </p:txBody>
      </p:sp>
      <p:sp>
        <p:nvSpPr>
          <p:cNvPr id="526469" name="Rectangle 133"/>
          <p:cNvSpPr>
            <a:spLocks noChangeArrowheads="1"/>
          </p:cNvSpPr>
          <p:nvPr/>
        </p:nvSpPr>
        <p:spPr bwMode="auto">
          <a:xfrm>
            <a:off x="7976740" y="2360296"/>
            <a:ext cx="1222001" cy="44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0490" tIns="55246" rIns="110490" bIns="55246">
            <a:spAutoFit/>
          </a:bodyPr>
          <a:lstStyle/>
          <a:p>
            <a:pPr algn="ctr" eaLnBrk="0" hangingPunct="0">
              <a:lnSpc>
                <a:spcPct val="90000"/>
              </a:lnSpc>
            </a:pPr>
            <a:r>
              <a:rPr lang="en-US" altLang="en-US" sz="2400" b="1" dirty="0"/>
              <a:t>NSTEMI</a:t>
            </a:r>
          </a:p>
        </p:txBody>
      </p:sp>
      <p:sp>
        <p:nvSpPr>
          <p:cNvPr id="526470" name="Rectangle 134"/>
          <p:cNvSpPr>
            <a:spLocks noChangeArrowheads="1"/>
          </p:cNvSpPr>
          <p:nvPr/>
        </p:nvSpPr>
        <p:spPr bwMode="auto">
          <a:xfrm>
            <a:off x="10498031" y="2360296"/>
            <a:ext cx="1020023" cy="4439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0490" tIns="55246" rIns="110490" bIns="55246">
            <a:spAutoFit/>
          </a:bodyPr>
          <a:lstStyle/>
          <a:p>
            <a:pPr algn="ctr" eaLnBrk="0" hangingPunct="0">
              <a:lnSpc>
                <a:spcPct val="90000"/>
              </a:lnSpc>
            </a:pPr>
            <a:r>
              <a:rPr lang="en-US" altLang="en-US" sz="2400" b="1" dirty="0"/>
              <a:t>STEMI</a:t>
            </a:r>
          </a:p>
        </p:txBody>
      </p:sp>
      <p:sp>
        <p:nvSpPr>
          <p:cNvPr id="526471" name="Rectangle 135"/>
          <p:cNvSpPr>
            <a:spLocks noGrp="1" noChangeArrowheads="1"/>
          </p:cNvSpPr>
          <p:nvPr>
            <p:ph type="title"/>
          </p:nvPr>
        </p:nvSpPr>
        <p:spPr>
          <a:xfrm>
            <a:off x="1828800" y="415290"/>
            <a:ext cx="10972800" cy="1371600"/>
          </a:xfrm>
        </p:spPr>
        <p:txBody>
          <a:bodyPr/>
          <a:lstStyle/>
          <a:p>
            <a:r>
              <a:rPr lang="en-US" altLang="en-US"/>
              <a:t>Spectrum of CAD</a:t>
            </a:r>
          </a:p>
        </p:txBody>
      </p:sp>
      <p:sp>
        <p:nvSpPr>
          <p:cNvPr id="526472" name="Rectangle 136"/>
          <p:cNvSpPr>
            <a:spLocks noChangeArrowheads="1"/>
          </p:cNvSpPr>
          <p:nvPr/>
        </p:nvSpPr>
        <p:spPr bwMode="auto">
          <a:xfrm>
            <a:off x="3098980" y="2360296"/>
            <a:ext cx="1079142" cy="776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10490" tIns="55246" rIns="110490" bIns="55246">
            <a:spAutoFit/>
          </a:bodyPr>
          <a:lstStyle/>
          <a:p>
            <a:pPr algn="ctr" eaLnBrk="0" hangingPunct="0">
              <a:lnSpc>
                <a:spcPct val="90000"/>
              </a:lnSpc>
            </a:pPr>
            <a:r>
              <a:rPr lang="en-US" altLang="en-US" sz="2400" b="1" dirty="0"/>
              <a:t>Stable</a:t>
            </a:r>
          </a:p>
          <a:p>
            <a:pPr algn="ctr" eaLnBrk="0" hangingPunct="0">
              <a:lnSpc>
                <a:spcPct val="90000"/>
              </a:lnSpc>
            </a:pPr>
            <a:r>
              <a:rPr lang="en-US" altLang="en-US" sz="2400" b="1" dirty="0"/>
              <a:t>angina</a:t>
            </a:r>
          </a:p>
        </p:txBody>
      </p:sp>
      <p:pic>
        <p:nvPicPr>
          <p:cNvPr id="526473" name="Picture 13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0366" y="4389120"/>
            <a:ext cx="2200274" cy="1945006"/>
          </a:xfrm>
          <a:prstGeom prst="rect">
            <a:avLst/>
          </a:prstGeom>
          <a:noFill/>
          <a:ln w="9525">
            <a:solidFill>
              <a:srgbClr val="C0C0C0"/>
            </a:solidFill>
            <a:miter lim="800000"/>
            <a:headEnd/>
            <a:tailEnd/>
          </a:ln>
          <a:extLst>
            <a:ext uri="{909E8E84-426E-40DD-AFC4-6F175D3DCCD1}">
              <a14:hiddenFill xmlns:a14="http://schemas.microsoft.com/office/drawing/2010/main">
                <a:solidFill>
                  <a:srgbClr val="FFFFFF"/>
                </a:solidFill>
              </a14:hiddenFill>
            </a:ext>
          </a:extLst>
        </p:spPr>
      </p:pic>
      <p:pic>
        <p:nvPicPr>
          <p:cNvPr id="526474" name="Picture 1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02706" y="4410076"/>
            <a:ext cx="2183130" cy="1916430"/>
          </a:xfrm>
          <a:prstGeom prst="rect">
            <a:avLst/>
          </a:prstGeom>
          <a:noFill/>
          <a:ln w="9525">
            <a:solidFill>
              <a:srgbClr val="C0C0C0"/>
            </a:solidFill>
            <a:miter lim="800000"/>
            <a:headEnd/>
            <a:tailEnd/>
          </a:ln>
          <a:extLst>
            <a:ext uri="{909E8E84-426E-40DD-AFC4-6F175D3DCCD1}">
              <a14:hiddenFill xmlns:a14="http://schemas.microsoft.com/office/drawing/2010/main">
                <a:solidFill>
                  <a:srgbClr val="FFFFFF"/>
                </a:solidFill>
              </a14:hiddenFill>
            </a:ext>
          </a:extLst>
        </p:spPr>
      </p:pic>
      <p:pic>
        <p:nvPicPr>
          <p:cNvPr id="526475" name="Picture 139"/>
          <p:cNvPicPr>
            <a:picLocks noChangeAspect="1" noChangeArrowheads="1"/>
          </p:cNvPicPr>
          <p:nvPr/>
        </p:nvPicPr>
        <p:blipFill>
          <a:blip r:embed="rId5">
            <a:extLst>
              <a:ext uri="{28A0092B-C50C-407E-A947-70E740481C1C}">
                <a14:useLocalDpi xmlns:a14="http://schemas.microsoft.com/office/drawing/2010/main" val="0"/>
              </a:ext>
            </a:extLst>
          </a:blip>
          <a:srcRect t="4332" b="14627"/>
          <a:stretch>
            <a:fillRect/>
          </a:stretch>
        </p:blipFill>
        <p:spPr bwMode="auto">
          <a:xfrm>
            <a:off x="10008871" y="4389120"/>
            <a:ext cx="1710690" cy="1897380"/>
          </a:xfrm>
          <a:prstGeom prst="rect">
            <a:avLst/>
          </a:prstGeom>
          <a:noFill/>
          <a:ln w="9525">
            <a:solidFill>
              <a:srgbClr val="C0C0C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tx1"/>
                  </a:outerShdw>
                </a:effectLst>
              </a14:hiddenEffects>
            </a:ext>
          </a:extLst>
        </p:spPr>
      </p:pic>
      <p:sp>
        <p:nvSpPr>
          <p:cNvPr id="526476" name="Text Box 140"/>
          <p:cNvSpPr txBox="1">
            <a:spLocks noChangeArrowheads="1"/>
          </p:cNvSpPr>
          <p:nvPr/>
        </p:nvSpPr>
        <p:spPr bwMode="auto">
          <a:xfrm>
            <a:off x="2194560" y="7223761"/>
            <a:ext cx="4788940" cy="350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680" dirty="0" smtClean="0"/>
              <a:t>Source (Photos): Davies MJ. </a:t>
            </a:r>
            <a:r>
              <a:rPr lang="en-US" altLang="en-US" sz="1680" i="1" dirty="0" smtClean="0"/>
              <a:t>Heart</a:t>
            </a:r>
            <a:r>
              <a:rPr lang="en-US" altLang="en-US" sz="1680" dirty="0" smtClean="0"/>
              <a:t>. 2000;83:361-366.</a:t>
            </a:r>
            <a:endParaRPr lang="en-US" altLang="en-US" sz="1680" dirty="0"/>
          </a:p>
        </p:txBody>
      </p:sp>
      <p:sp>
        <p:nvSpPr>
          <p:cNvPr id="526477" name="Text Box 141"/>
          <p:cNvSpPr txBox="1">
            <a:spLocks noChangeArrowheads="1"/>
          </p:cNvSpPr>
          <p:nvPr/>
        </p:nvSpPr>
        <p:spPr bwMode="auto">
          <a:xfrm>
            <a:off x="2194560" y="6583680"/>
            <a:ext cx="9164956"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1680" smtClean="0"/>
              <a:t>CAD = coronary artery disease; NSTEMI = non-ST-segment elevation myocardial infarction;</a:t>
            </a:r>
          </a:p>
          <a:p>
            <a:r>
              <a:rPr lang="en-US" altLang="en-US" sz="1680" smtClean="0"/>
              <a:t>STEMI = ST-segment-elevation myocardial infarction.</a:t>
            </a:r>
            <a:endParaRPr lang="en-US" altLang="en-US" sz="1680" dirty="0"/>
          </a:p>
        </p:txBody>
      </p:sp>
    </p:spTree>
    <p:extLst>
      <p:ext uri="{BB962C8B-B14F-4D97-AF65-F5344CB8AC3E}">
        <p14:creationId xmlns:p14="http://schemas.microsoft.com/office/powerpoint/2010/main" val="3722440037"/>
      </p:ext>
    </p:extLst>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2"/>
          <p:cNvSpPr>
            <a:spLocks noGrp="1" noChangeArrowheads="1"/>
          </p:cNvSpPr>
          <p:nvPr>
            <p:ph type="title"/>
          </p:nvPr>
        </p:nvSpPr>
        <p:spPr/>
        <p:txBody>
          <a:bodyPr/>
          <a:lstStyle/>
          <a:p>
            <a:r>
              <a:rPr lang="en-US" altLang="en-US"/>
              <a:t>What is STEMI?</a:t>
            </a:r>
          </a:p>
        </p:txBody>
      </p:sp>
      <p:sp>
        <p:nvSpPr>
          <p:cNvPr id="408579" name="Rectangle 3"/>
          <p:cNvSpPr>
            <a:spLocks noGrp="1" noChangeArrowheads="1"/>
          </p:cNvSpPr>
          <p:nvPr>
            <p:ph type="body" idx="1"/>
          </p:nvPr>
        </p:nvSpPr>
        <p:spPr/>
        <p:txBody>
          <a:bodyPr/>
          <a:lstStyle/>
          <a:p>
            <a:r>
              <a:rPr lang="en-US" altLang="en-US" dirty="0">
                <a:solidFill>
                  <a:srgbClr val="FF0000"/>
                </a:solidFill>
                <a:effectLst>
                  <a:outerShdw blurRad="38100" dist="38100" dir="2700000" algn="tl">
                    <a:srgbClr val="C0C0C0"/>
                  </a:outerShdw>
                </a:effectLst>
              </a:rPr>
              <a:t>S-T</a:t>
            </a:r>
            <a:r>
              <a:rPr lang="en-US" altLang="en-US" dirty="0">
                <a:solidFill>
                  <a:srgbClr val="FF0000"/>
                </a:solidFill>
              </a:rPr>
              <a:t> </a:t>
            </a:r>
            <a:r>
              <a:rPr lang="en-US" altLang="en-US" b="1" dirty="0">
                <a:solidFill>
                  <a:srgbClr val="FF0000"/>
                </a:solidFill>
                <a:effectLst>
                  <a:outerShdw blurRad="38100" dist="38100" dir="2700000" algn="tl">
                    <a:srgbClr val="C0C0C0"/>
                  </a:outerShdw>
                </a:effectLst>
              </a:rPr>
              <a:t>E</a:t>
            </a:r>
            <a:r>
              <a:rPr lang="en-US" altLang="en-US" dirty="0"/>
              <a:t>levation </a:t>
            </a:r>
            <a:r>
              <a:rPr lang="en-US" altLang="en-US" dirty="0">
                <a:solidFill>
                  <a:srgbClr val="FF0000"/>
                </a:solidFill>
                <a:effectLst>
                  <a:outerShdw blurRad="38100" dist="38100" dir="2700000" algn="tl">
                    <a:srgbClr val="C0C0C0"/>
                  </a:outerShdw>
                </a:effectLst>
              </a:rPr>
              <a:t>M</a:t>
            </a:r>
            <a:r>
              <a:rPr lang="en-US" altLang="en-US" dirty="0"/>
              <a:t>yocardial </a:t>
            </a:r>
            <a:r>
              <a:rPr lang="en-US" altLang="en-US" dirty="0">
                <a:solidFill>
                  <a:srgbClr val="FF0000"/>
                </a:solidFill>
              </a:rPr>
              <a:t>I</a:t>
            </a:r>
            <a:r>
              <a:rPr lang="en-US" altLang="en-US" dirty="0"/>
              <a:t>nfarction</a:t>
            </a:r>
          </a:p>
          <a:p>
            <a:pPr lvl="1"/>
            <a:r>
              <a:rPr lang="en-US" altLang="en-US" dirty="0"/>
              <a:t>Can we measure the ST segment accurately?</a:t>
            </a:r>
          </a:p>
          <a:p>
            <a:pPr lvl="1"/>
            <a:r>
              <a:rPr lang="en-US" altLang="en-US" dirty="0"/>
              <a:t>What does the ST segment look like?</a:t>
            </a:r>
          </a:p>
          <a:p>
            <a:r>
              <a:rPr lang="en-US" altLang="en-US" dirty="0"/>
              <a:t>WE CANT CALL A CODE STEMI IF WE DON’T KNOW HOW TO EVALUATE AN ST SEGMENT</a:t>
            </a:r>
          </a:p>
          <a:p>
            <a:endParaRPr lang="en-US" altLang="en-US" dirty="0"/>
          </a:p>
        </p:txBody>
      </p:sp>
    </p:spTree>
    <p:extLst>
      <p:ext uri="{BB962C8B-B14F-4D97-AF65-F5344CB8AC3E}">
        <p14:creationId xmlns:p14="http://schemas.microsoft.com/office/powerpoint/2010/main" val="393628263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r>
              <a:rPr lang="en-US" altLang="en-US"/>
              <a:t>N-STEMI?</a:t>
            </a:r>
          </a:p>
        </p:txBody>
      </p:sp>
      <p:sp>
        <p:nvSpPr>
          <p:cNvPr id="400387" name="Rectangle 3"/>
          <p:cNvSpPr>
            <a:spLocks noGrp="1" noChangeArrowheads="1"/>
          </p:cNvSpPr>
          <p:nvPr>
            <p:ph type="body" idx="1"/>
          </p:nvPr>
        </p:nvSpPr>
        <p:spPr/>
        <p:txBody>
          <a:bodyPr/>
          <a:lstStyle/>
          <a:p>
            <a:r>
              <a:rPr lang="en-US" altLang="en-US" dirty="0"/>
              <a:t>N-STEMI is an MI that </a:t>
            </a:r>
            <a:r>
              <a:rPr lang="en-US" altLang="en-US" b="1" u="sng" dirty="0"/>
              <a:t>does not show</a:t>
            </a:r>
            <a:r>
              <a:rPr lang="en-US" altLang="en-US" dirty="0"/>
              <a:t> ST elevation</a:t>
            </a:r>
          </a:p>
          <a:p>
            <a:r>
              <a:rPr lang="en-US" altLang="en-US" dirty="0"/>
              <a:t>You cannot call an N-STEMI a STEMI, regardless of how strongly you suspect the MI</a:t>
            </a:r>
            <a:r>
              <a:rPr lang="en-US" altLang="en-US" dirty="0" smtClean="0"/>
              <a:t>.</a:t>
            </a:r>
            <a:endParaRPr lang="en-US" altLang="en-US" dirty="0"/>
          </a:p>
        </p:txBody>
      </p:sp>
    </p:spTree>
    <p:extLst>
      <p:ext uri="{BB962C8B-B14F-4D97-AF65-F5344CB8AC3E}">
        <p14:creationId xmlns:p14="http://schemas.microsoft.com/office/powerpoint/2010/main" val="288956428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2"/>
          <p:cNvSpPr>
            <a:spLocks noGrp="1" noChangeArrowheads="1"/>
          </p:cNvSpPr>
          <p:nvPr>
            <p:ph type="title"/>
          </p:nvPr>
        </p:nvSpPr>
        <p:spPr/>
        <p:txBody>
          <a:bodyPr/>
          <a:lstStyle/>
          <a:p>
            <a:r>
              <a:rPr lang="en-US" altLang="en-US"/>
              <a:t>STEMI Mimics</a:t>
            </a:r>
          </a:p>
        </p:txBody>
      </p:sp>
      <p:sp>
        <p:nvSpPr>
          <p:cNvPr id="401411" name="Rectangle 3"/>
          <p:cNvSpPr>
            <a:spLocks noGrp="1" noChangeArrowheads="1"/>
          </p:cNvSpPr>
          <p:nvPr>
            <p:ph type="body" idx="1"/>
          </p:nvPr>
        </p:nvSpPr>
        <p:spPr/>
        <p:txBody>
          <a:bodyPr/>
          <a:lstStyle/>
          <a:p>
            <a:r>
              <a:rPr lang="en-US" altLang="en-US"/>
              <a:t>Things that make you go … HMMMM</a:t>
            </a:r>
          </a:p>
          <a:p>
            <a:r>
              <a:rPr lang="en-US" altLang="en-US"/>
              <a:t>Things that look (at first glance) Like a STEMI or other MI pattern, but are NOT.</a:t>
            </a:r>
          </a:p>
          <a:p>
            <a:r>
              <a:rPr lang="en-US" altLang="en-US"/>
              <a:t>Thinks that will cause you to </a:t>
            </a:r>
            <a:r>
              <a:rPr lang="en-US" altLang="en-US" i="1"/>
              <a:t>INAPPROPRIATELY</a:t>
            </a:r>
            <a:r>
              <a:rPr lang="en-US" altLang="en-US"/>
              <a:t> call a Code STEMI</a:t>
            </a:r>
          </a:p>
          <a:p>
            <a:pPr lvl="1"/>
            <a:r>
              <a:rPr lang="en-US" altLang="en-US"/>
              <a:t>Increase “false positive rates”</a:t>
            </a:r>
          </a:p>
          <a:p>
            <a:r>
              <a:rPr lang="en-US" altLang="en-US"/>
              <a:t>Still may be deadly serious conditions</a:t>
            </a:r>
          </a:p>
        </p:txBody>
      </p:sp>
    </p:spTree>
    <p:extLst>
      <p:ext uri="{BB962C8B-B14F-4D97-AF65-F5344CB8AC3E}">
        <p14:creationId xmlns:p14="http://schemas.microsoft.com/office/powerpoint/2010/main" val="270486466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2"/>
          <p:cNvSpPr>
            <a:spLocks noGrp="1" noChangeArrowheads="1"/>
          </p:cNvSpPr>
          <p:nvPr>
            <p:ph type="title"/>
          </p:nvPr>
        </p:nvSpPr>
        <p:spPr>
          <a:effectLst>
            <a:outerShdw dist="35921" dir="2700000" algn="ctr" rotWithShape="0">
              <a:schemeClr val="tx1"/>
            </a:outerShdw>
          </a:effectLst>
        </p:spPr>
        <p:txBody>
          <a:bodyPr/>
          <a:lstStyle/>
          <a:p>
            <a:r>
              <a:rPr lang="en-US" altLang="en-US"/>
              <a:t>Lead Placement for a </a:t>
            </a:r>
            <a:br>
              <a:rPr lang="en-US" altLang="en-US"/>
            </a:br>
            <a:r>
              <a:rPr lang="en-US" altLang="en-US"/>
              <a:t>Right-sided ECG</a:t>
            </a:r>
          </a:p>
        </p:txBody>
      </p:sp>
      <p:pic>
        <p:nvPicPr>
          <p:cNvPr id="397315" name="Picture 3" descr="rightek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6080" y="2506980"/>
            <a:ext cx="8595360" cy="5722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66386785"/>
      </p:ext>
    </p:extLst>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1026"/>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The Right Ventricular Leads</a:t>
            </a:r>
          </a:p>
        </p:txBody>
      </p:sp>
      <p:pic>
        <p:nvPicPr>
          <p:cNvPr id="538627" name="Picture 1027" descr="C:\Documents and Settings\Flyfisher\My Documents\My Pictures\lead placement3\lead placement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2194560"/>
            <a:ext cx="7132320" cy="5760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2680245"/>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p:txBody>
          <a:bodyPr/>
          <a:lstStyle/>
          <a:p>
            <a:r>
              <a:rPr lang="en-US" altLang="en-US"/>
              <a:t>KEY POINT!</a:t>
            </a:r>
          </a:p>
        </p:txBody>
      </p:sp>
      <p:sp>
        <p:nvSpPr>
          <p:cNvPr id="404483" name="Rectangle 3"/>
          <p:cNvSpPr>
            <a:spLocks noGrp="1" noChangeArrowheads="1"/>
          </p:cNvSpPr>
          <p:nvPr>
            <p:ph type="body" idx="1"/>
          </p:nvPr>
        </p:nvSpPr>
        <p:spPr/>
        <p:txBody>
          <a:bodyPr/>
          <a:lstStyle/>
          <a:p>
            <a:r>
              <a:rPr lang="en-US" altLang="en-US"/>
              <a:t>BE SURE TO WRITE ON ECG THAT IT WAS A RIGHT SIDED ECG!</a:t>
            </a:r>
          </a:p>
          <a:p>
            <a:endParaRPr lang="en-US" altLang="en-US"/>
          </a:p>
        </p:txBody>
      </p:sp>
    </p:spTree>
    <p:extLst>
      <p:ext uri="{BB962C8B-B14F-4D97-AF65-F5344CB8AC3E}">
        <p14:creationId xmlns:p14="http://schemas.microsoft.com/office/powerpoint/2010/main" val="3573485009"/>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2"/>
          <p:cNvSpPr>
            <a:spLocks noGrp="1" noChangeArrowheads="1"/>
          </p:cNvSpPr>
          <p:nvPr>
            <p:ph type="title"/>
          </p:nvPr>
        </p:nvSpPr>
        <p:spPr/>
        <p:txBody>
          <a:bodyPr/>
          <a:lstStyle/>
          <a:p>
            <a:r>
              <a:rPr lang="en-US" altLang="en-US"/>
              <a:t>Posterior ECG?</a:t>
            </a:r>
          </a:p>
        </p:txBody>
      </p:sp>
      <p:pic>
        <p:nvPicPr>
          <p:cNvPr id="405507" name="Picture 3"/>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103120" y="1737361"/>
            <a:ext cx="9966960" cy="5665470"/>
          </a:xfrm>
          <a:noFill/>
          <a:ln/>
        </p:spPr>
      </p:pic>
    </p:spTree>
    <p:extLst>
      <p:ext uri="{BB962C8B-B14F-4D97-AF65-F5344CB8AC3E}">
        <p14:creationId xmlns:p14="http://schemas.microsoft.com/office/powerpoint/2010/main" val="93180829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2"/>
          <p:cNvSpPr>
            <a:spLocks noGrp="1" noChangeArrowheads="1"/>
          </p:cNvSpPr>
          <p:nvPr>
            <p:ph type="title"/>
          </p:nvPr>
        </p:nvSpPr>
        <p:spPr/>
        <p:txBody>
          <a:bodyPr/>
          <a:lstStyle/>
          <a:p>
            <a:r>
              <a:rPr lang="en-US" altLang="en-US" sz="4800"/>
              <a:t>The importance of serial 12 leads</a:t>
            </a:r>
          </a:p>
        </p:txBody>
      </p:sp>
      <p:pic>
        <p:nvPicPr>
          <p:cNvPr id="410627" name="Picture 3"/>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926080" y="1824991"/>
            <a:ext cx="8778240" cy="5619750"/>
          </a:xfrm>
          <a:noFill/>
          <a:ln/>
        </p:spPr>
      </p:pic>
    </p:spTree>
    <p:extLst>
      <p:ext uri="{BB962C8B-B14F-4D97-AF65-F5344CB8AC3E}">
        <p14:creationId xmlns:p14="http://schemas.microsoft.com/office/powerpoint/2010/main" val="376396842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50" name="Picture 2"/>
          <p:cNvPicPr>
            <a:picLocks noGrp="1" noChangeAspect="1" noChangeArrowheads="1"/>
          </p:cNvPicPr>
          <p:nvPr>
            <p:ph/>
          </p:nvPr>
        </p:nvPicPr>
        <p:blipFill>
          <a:blip r:embed="rId3">
            <a:extLst>
              <a:ext uri="{28A0092B-C50C-407E-A947-70E740481C1C}">
                <a14:useLocalDpi xmlns:a14="http://schemas.microsoft.com/office/drawing/2010/main" val="0"/>
              </a:ext>
            </a:extLst>
          </a:blip>
          <a:srcRect/>
          <a:stretch>
            <a:fillRect/>
          </a:stretch>
        </p:blipFill>
        <p:spPr>
          <a:xfrm>
            <a:off x="4023360" y="365760"/>
            <a:ext cx="7406640" cy="6979920"/>
          </a:xfrm>
          <a:noFill/>
          <a:ln/>
        </p:spPr>
      </p:pic>
      <p:sp>
        <p:nvSpPr>
          <p:cNvPr id="411651" name="Rectangle 3"/>
          <p:cNvSpPr>
            <a:spLocks noChangeArrowheads="1"/>
          </p:cNvSpPr>
          <p:nvPr/>
        </p:nvSpPr>
        <p:spPr bwMode="auto">
          <a:xfrm>
            <a:off x="3931920" y="6309360"/>
            <a:ext cx="7589520" cy="1280160"/>
          </a:xfrm>
          <a:prstGeom prst="rect">
            <a:avLst/>
          </a:prstGeom>
          <a:noFill/>
          <a:ln w="28575">
            <a:solidFill>
              <a:srgbClr val="FF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411652" name="Rectangle 4"/>
          <p:cNvSpPr>
            <a:spLocks noGrp="1" noChangeArrowheads="1"/>
          </p:cNvSpPr>
          <p:nvPr>
            <p:ph type="title" idx="4294967295"/>
          </p:nvPr>
        </p:nvSpPr>
        <p:spPr/>
        <p:txBody>
          <a:bodyPr/>
          <a:lstStyle/>
          <a:p>
            <a:endParaRPr lang="en-US" altLang="en-US"/>
          </a:p>
        </p:txBody>
      </p:sp>
    </p:spTree>
    <p:extLst>
      <p:ext uri="{BB962C8B-B14F-4D97-AF65-F5344CB8AC3E}">
        <p14:creationId xmlns:p14="http://schemas.microsoft.com/office/powerpoint/2010/main" val="23198101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6" name="Picture 2" descr="EKG_complex"/>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0"/>
            <a:ext cx="10972800" cy="8229600"/>
          </a:xfrm>
          <a:prstGeom prst="rect">
            <a:avLst/>
          </a:prstGeom>
          <a:noFill/>
          <a:extLst>
            <a:ext uri="{909E8E84-426E-40DD-AFC4-6F175D3DCCD1}">
              <a14:hiddenFill xmlns:a14="http://schemas.microsoft.com/office/drawing/2010/main">
                <a:solidFill>
                  <a:srgbClr val="FFFFFF"/>
                </a:solidFill>
              </a14:hiddenFill>
            </a:ext>
          </a:extLst>
        </p:spPr>
      </p:pic>
      <p:sp>
        <p:nvSpPr>
          <p:cNvPr id="364547" name="Oval 3"/>
          <p:cNvSpPr>
            <a:spLocks noChangeArrowheads="1"/>
          </p:cNvSpPr>
          <p:nvPr/>
        </p:nvSpPr>
        <p:spPr bwMode="auto">
          <a:xfrm>
            <a:off x="7132320" y="3017520"/>
            <a:ext cx="1280160" cy="219456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Tree>
    <p:extLst>
      <p:ext uri="{BB962C8B-B14F-4D97-AF65-F5344CB8AC3E}">
        <p14:creationId xmlns:p14="http://schemas.microsoft.com/office/powerpoint/2010/main" val="127437736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2"/>
          <p:cNvSpPr>
            <a:spLocks noGrp="1" noChangeArrowheads="1"/>
          </p:cNvSpPr>
          <p:nvPr>
            <p:ph type="ctrTitle"/>
          </p:nvPr>
        </p:nvSpPr>
        <p:spPr>
          <a:xfrm>
            <a:off x="2651760" y="153625"/>
            <a:ext cx="9326880" cy="1764030"/>
          </a:xfrm>
        </p:spPr>
        <p:txBody>
          <a:bodyPr anchor="ctr"/>
          <a:lstStyle/>
          <a:p>
            <a:r>
              <a:rPr lang="en-US" altLang="en-US" sz="5280" dirty="0"/>
              <a:t>STEMI MIMICS</a:t>
            </a:r>
          </a:p>
        </p:txBody>
      </p:sp>
      <p:sp>
        <p:nvSpPr>
          <p:cNvPr id="414723" name="Rectangle 3"/>
          <p:cNvSpPr>
            <a:spLocks noGrp="1" noChangeArrowheads="1"/>
          </p:cNvSpPr>
          <p:nvPr>
            <p:ph type="subTitle" idx="1"/>
          </p:nvPr>
        </p:nvSpPr>
        <p:spPr>
          <a:xfrm>
            <a:off x="3474720" y="4663440"/>
            <a:ext cx="7680960" cy="2103120"/>
          </a:xfrm>
        </p:spPr>
        <p:txBody>
          <a:bodyPr/>
          <a:lstStyle/>
          <a:p>
            <a:endParaRPr lang="en-US" altLang="en-US" sz="3840"/>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15630" y="1690687"/>
            <a:ext cx="4144056" cy="6346876"/>
          </a:xfrm>
          <a:prstGeom prst="rect">
            <a:avLst/>
          </a:prstGeom>
        </p:spPr>
      </p:pic>
    </p:spTree>
    <p:extLst>
      <p:ext uri="{BB962C8B-B14F-4D97-AF65-F5344CB8AC3E}">
        <p14:creationId xmlns:p14="http://schemas.microsoft.com/office/powerpoint/2010/main" val="105586107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2"/>
          <p:cNvSpPr>
            <a:spLocks noGrp="1" noChangeArrowheads="1"/>
          </p:cNvSpPr>
          <p:nvPr>
            <p:ph type="title"/>
          </p:nvPr>
        </p:nvSpPr>
        <p:spPr/>
        <p:txBody>
          <a:bodyPr/>
          <a:lstStyle/>
          <a:p>
            <a:r>
              <a:rPr lang="en-US" altLang="en-US" sz="4800"/>
              <a:t>Most common causes of STEMI mistakes</a:t>
            </a:r>
          </a:p>
        </p:txBody>
      </p:sp>
      <p:sp>
        <p:nvSpPr>
          <p:cNvPr id="416771" name="Rectangle 3"/>
          <p:cNvSpPr>
            <a:spLocks noGrp="1" noChangeArrowheads="1"/>
          </p:cNvSpPr>
          <p:nvPr>
            <p:ph type="body" idx="1"/>
          </p:nvPr>
        </p:nvSpPr>
        <p:spPr/>
        <p:txBody>
          <a:bodyPr/>
          <a:lstStyle/>
          <a:p>
            <a:r>
              <a:rPr lang="en-US" altLang="en-US"/>
              <a:t>RBBB/LBBB</a:t>
            </a:r>
          </a:p>
          <a:p>
            <a:r>
              <a:rPr lang="en-US" altLang="en-US"/>
              <a:t>Pericarditis</a:t>
            </a:r>
          </a:p>
          <a:p>
            <a:r>
              <a:rPr lang="en-US" altLang="en-US"/>
              <a:t>LVH</a:t>
            </a:r>
          </a:p>
          <a:p>
            <a:r>
              <a:rPr lang="en-US" altLang="en-US"/>
              <a:t>Electrolyte Imbalances</a:t>
            </a:r>
          </a:p>
          <a:p>
            <a:r>
              <a:rPr lang="en-US" altLang="en-US"/>
              <a:t>Drug Effects</a:t>
            </a:r>
          </a:p>
          <a:p>
            <a:endParaRPr lang="en-US" altLang="en-US"/>
          </a:p>
        </p:txBody>
      </p:sp>
    </p:spTree>
    <p:extLst>
      <p:ext uri="{BB962C8B-B14F-4D97-AF65-F5344CB8AC3E}">
        <p14:creationId xmlns:p14="http://schemas.microsoft.com/office/powerpoint/2010/main" val="332461687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Bundle Branch/Fascicular Blocks</a:t>
            </a:r>
          </a:p>
        </p:txBody>
      </p:sp>
      <p:sp>
        <p:nvSpPr>
          <p:cNvPr id="555012" name="Rectangle 4"/>
          <p:cNvSpPr>
            <a:spLocks noGrp="1" noChangeArrowheads="1"/>
          </p:cNvSpPr>
          <p:nvPr>
            <p:ph type="body" idx="1"/>
          </p:nvPr>
        </p:nvSpPr>
        <p:spPr/>
        <p:txBody>
          <a:bodyPr/>
          <a:lstStyle/>
          <a:p>
            <a:pPr>
              <a:lnSpc>
                <a:spcPct val="90000"/>
              </a:lnSpc>
            </a:pPr>
            <a:r>
              <a:rPr lang="en-US" altLang="en-US" sz="3360"/>
              <a:t>LBBB </a:t>
            </a:r>
            <a:r>
              <a:rPr lang="en-US" altLang="en-US" sz="3360" i="1"/>
              <a:t>always </a:t>
            </a:r>
            <a:r>
              <a:rPr lang="en-US" altLang="en-US" sz="3360"/>
              <a:t>indicates cardiac disease or injury.</a:t>
            </a:r>
          </a:p>
          <a:p>
            <a:pPr lvl="1">
              <a:lnSpc>
                <a:spcPct val="90000"/>
              </a:lnSpc>
              <a:buFontTx/>
              <a:buChar char="•"/>
            </a:pPr>
            <a:r>
              <a:rPr lang="en-US" altLang="en-US" sz="2880"/>
              <a:t>Just not always ACUTE injury</a:t>
            </a:r>
          </a:p>
          <a:p>
            <a:pPr lvl="1">
              <a:lnSpc>
                <a:spcPct val="90000"/>
              </a:lnSpc>
              <a:buFontTx/>
              <a:buChar char="•"/>
            </a:pPr>
            <a:r>
              <a:rPr lang="en-US" altLang="en-US" sz="2880"/>
              <a:t>Just not always MI, other “Mimics” can also cause BBB</a:t>
            </a:r>
          </a:p>
          <a:p>
            <a:r>
              <a:rPr lang="en-US" altLang="en-US"/>
              <a:t>“Making the diagnosis of acute infarction in the presence of left bundle-branch block can be problematic…”</a:t>
            </a:r>
          </a:p>
          <a:p>
            <a:pPr lvl="1"/>
            <a:r>
              <a:rPr lang="en-US" altLang="en-US"/>
              <a:t>PROBLEM: Patients with (suspected new) LBBB tend to be REALLY BAD MI’s. </a:t>
            </a:r>
          </a:p>
          <a:p>
            <a:pPr>
              <a:buFontTx/>
              <a:buNone/>
            </a:pPr>
            <a:endParaRPr lang="en-US" altLang="en-US"/>
          </a:p>
        </p:txBody>
      </p:sp>
    </p:spTree>
    <p:extLst>
      <p:ext uri="{BB962C8B-B14F-4D97-AF65-F5344CB8AC3E}">
        <p14:creationId xmlns:p14="http://schemas.microsoft.com/office/powerpoint/2010/main" val="33638740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sz="4800"/>
              <a:t>Bundle Branch/Fascicular Blocks</a:t>
            </a:r>
            <a:r>
              <a:rPr lang="en-US" altLang="en-US" sz="4800">
                <a:solidFill>
                  <a:srgbClr val="FF0033"/>
                </a:solidFill>
              </a:rPr>
              <a:t/>
            </a:r>
            <a:br>
              <a:rPr lang="en-US" altLang="en-US" sz="4800">
                <a:solidFill>
                  <a:srgbClr val="FF0033"/>
                </a:solidFill>
              </a:rPr>
            </a:br>
            <a:r>
              <a:rPr lang="en-US" altLang="en-US">
                <a:solidFill>
                  <a:srgbClr val="FF0033"/>
                </a:solidFill>
              </a:rPr>
              <a:t>     </a:t>
            </a:r>
            <a:r>
              <a:rPr lang="en-US" altLang="en-US" sz="3360">
                <a:solidFill>
                  <a:srgbClr val="66FF33"/>
                </a:solidFill>
              </a:rPr>
              <a:t>Right Bundle Branch Block</a:t>
            </a:r>
          </a:p>
        </p:txBody>
      </p:sp>
      <p:sp>
        <p:nvSpPr>
          <p:cNvPr id="174086" name="Rectangle 6"/>
          <p:cNvSpPr>
            <a:spLocks noGrp="1" noChangeArrowheads="1"/>
          </p:cNvSpPr>
          <p:nvPr>
            <p:ph idx="4294967295"/>
          </p:nvPr>
        </p:nvSpPr>
        <p:spPr>
          <a:xfrm>
            <a:off x="2651760" y="5852160"/>
            <a:ext cx="9601200" cy="1463040"/>
          </a:xfrm>
        </p:spPr>
        <p:txBody>
          <a:bodyPr vert="horz" wrap="square" lIns="110490" tIns="55246" rIns="110490" bIns="55246" numCol="1" anchor="t" anchorCtr="0" compatLnSpc="1">
            <a:prstTxWarp prst="textNoShape">
              <a:avLst/>
            </a:prstTxWarp>
          </a:bodyPr>
          <a:lstStyle/>
          <a:p>
            <a:r>
              <a:rPr lang="en-US" altLang="en-US">
                <a:solidFill>
                  <a:srgbClr val="FF0033"/>
                </a:solidFill>
                <a:effectLst>
                  <a:outerShdw blurRad="38100" dist="38100" dir="2700000" algn="tl">
                    <a:srgbClr val="C0C0C0"/>
                  </a:outerShdw>
                </a:effectLst>
              </a:rPr>
              <a:t>Do not rely on presence of “rabbit ears” for diagnosis of RBBB. Will miss many RBBBs.</a:t>
            </a:r>
          </a:p>
        </p:txBody>
      </p:sp>
      <p:pic>
        <p:nvPicPr>
          <p:cNvPr id="540676" name="Picture 3" descr="C:\Documents and Settings\Flyfisher\My Documents\My Pictures\bbb4\bbb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3440" y="2286000"/>
            <a:ext cx="5120640" cy="3291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27197005"/>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2"/>
          <p:cNvSpPr>
            <a:spLocks noGrp="1" noChangeArrowheads="1"/>
          </p:cNvSpPr>
          <p:nvPr>
            <p:ph type="title"/>
          </p:nvPr>
        </p:nvSpPr>
        <p:spPr/>
        <p:txBody>
          <a:bodyPr/>
          <a:lstStyle/>
          <a:p>
            <a:r>
              <a:rPr lang="en-US" altLang="en-US" sz="7920">
                <a:effectLst>
                  <a:outerShdw blurRad="38100" dist="38100" dir="2700000" algn="tl">
                    <a:srgbClr val="C0C0C0"/>
                  </a:outerShdw>
                </a:effectLst>
              </a:rPr>
              <a:t>AMI with BB? </a:t>
            </a:r>
          </a:p>
        </p:txBody>
      </p:sp>
      <p:sp>
        <p:nvSpPr>
          <p:cNvPr id="417795" name="Rectangle 3"/>
          <p:cNvSpPr>
            <a:spLocks noGrp="1" noChangeArrowheads="1"/>
          </p:cNvSpPr>
          <p:nvPr>
            <p:ph type="body" idx="1"/>
          </p:nvPr>
        </p:nvSpPr>
        <p:spPr/>
        <p:txBody>
          <a:bodyPr/>
          <a:lstStyle/>
          <a:p>
            <a:r>
              <a:rPr lang="en-US" altLang="en-US">
                <a:effectLst>
                  <a:outerShdw blurRad="38100" dist="38100" dir="2700000" algn="tl">
                    <a:srgbClr val="C0C0C0"/>
                  </a:outerShdw>
                </a:effectLst>
              </a:rPr>
              <a:t>AMI should be no problem</a:t>
            </a:r>
          </a:p>
          <a:p>
            <a:r>
              <a:rPr lang="en-US" altLang="en-US">
                <a:effectLst>
                  <a:outerShdw blurRad="38100" dist="38100" dir="2700000" algn="tl">
                    <a:srgbClr val="C0C0C0"/>
                  </a:outerShdw>
                </a:effectLst>
              </a:rPr>
              <a:t>RBBB does not change S-T segment alterations</a:t>
            </a:r>
          </a:p>
          <a:p>
            <a:r>
              <a:rPr lang="en-US" altLang="en-US">
                <a:effectLst>
                  <a:outerShdw blurRad="38100" dist="38100" dir="2700000" algn="tl">
                    <a:srgbClr val="C0C0C0"/>
                  </a:outerShdw>
                </a:effectLst>
              </a:rPr>
              <a:t>LBBB can make things more interesting</a:t>
            </a:r>
          </a:p>
        </p:txBody>
      </p:sp>
    </p:spTree>
    <p:extLst>
      <p:ext uri="{BB962C8B-B14F-4D97-AF65-F5344CB8AC3E}">
        <p14:creationId xmlns:p14="http://schemas.microsoft.com/office/powerpoint/2010/main" val="238296418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2"/>
          <p:cNvSpPr>
            <a:spLocks noGrp="1" noChangeArrowheads="1"/>
          </p:cNvSpPr>
          <p:nvPr>
            <p:ph type="title"/>
          </p:nvPr>
        </p:nvSpPr>
        <p:spPr/>
        <p:txBody>
          <a:bodyPr/>
          <a:lstStyle/>
          <a:p>
            <a:r>
              <a:rPr lang="en-US" altLang="en-US"/>
              <a:t>Again with the serial ECGs???</a:t>
            </a:r>
          </a:p>
        </p:txBody>
      </p:sp>
      <p:sp>
        <p:nvSpPr>
          <p:cNvPr id="421891" name="Rectangle 3"/>
          <p:cNvSpPr>
            <a:spLocks noGrp="1" noChangeArrowheads="1"/>
          </p:cNvSpPr>
          <p:nvPr>
            <p:ph type="body" sz="half" idx="1"/>
          </p:nvPr>
        </p:nvSpPr>
        <p:spPr/>
        <p:txBody>
          <a:bodyPr/>
          <a:lstStyle/>
          <a:p>
            <a:r>
              <a:rPr lang="en-US" altLang="en-US" sz="3360"/>
              <a:t>Even though the LBBB makes initial ST evaluation difficult, the serial changes noted make this diagnostic for MI.</a:t>
            </a:r>
          </a:p>
        </p:txBody>
      </p:sp>
      <p:pic>
        <p:nvPicPr>
          <p:cNvPr id="421892" name="Picture 4"/>
          <p:cNvPicPr>
            <a:picLocks noGrp="1"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7589520" y="2011680"/>
            <a:ext cx="4937760" cy="4572000"/>
          </a:xfrm>
          <a:noFill/>
          <a:ln/>
        </p:spPr>
      </p:pic>
    </p:spTree>
    <p:extLst>
      <p:ext uri="{BB962C8B-B14F-4D97-AF65-F5344CB8AC3E}">
        <p14:creationId xmlns:p14="http://schemas.microsoft.com/office/powerpoint/2010/main" val="16865802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1"/>
          <p:cNvSpPr>
            <a:spLocks noGrp="1"/>
          </p:cNvSpPr>
          <p:nvPr>
            <p:ph type="dt" sz="half" idx="10"/>
          </p:nvPr>
        </p:nvSpPr>
        <p:spPr/>
        <p:txBody>
          <a:bodyPr/>
          <a:lstStyle/>
          <a:p>
            <a:r>
              <a:rPr lang="en-US" altLang="en-US"/>
              <a:t> San Juan County EMS</a:t>
            </a:r>
            <a:endParaRPr lang="en-US" altLang="en-US">
              <a:solidFill>
                <a:srgbClr val="EAEAEA"/>
              </a:solidFill>
            </a:endParaRPr>
          </a:p>
        </p:txBody>
      </p:sp>
      <p:pic>
        <p:nvPicPr>
          <p:cNvPr id="422914" name="Picture 2" descr="0175_inflatm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0"/>
            <a:ext cx="10972800" cy="8229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43072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4962" name="Picture 2"/>
          <p:cNvPicPr>
            <a:picLocks noGrp="1" noChangeAspect="1" noChangeArrowheads="1"/>
          </p:cNvPicPr>
          <p:nvPr>
            <p:ph/>
          </p:nvPr>
        </p:nvPicPr>
        <p:blipFill>
          <a:blip r:embed="rId3">
            <a:extLst>
              <a:ext uri="{28A0092B-C50C-407E-A947-70E740481C1C}">
                <a14:useLocalDpi xmlns:a14="http://schemas.microsoft.com/office/drawing/2010/main" val="0"/>
              </a:ext>
            </a:extLst>
          </a:blip>
          <a:srcRect/>
          <a:stretch>
            <a:fillRect/>
          </a:stretch>
        </p:blipFill>
        <p:spPr>
          <a:xfrm>
            <a:off x="2560320" y="914400"/>
            <a:ext cx="8229600" cy="6166486"/>
          </a:xfrm>
          <a:noFill/>
          <a:ln/>
        </p:spPr>
      </p:pic>
    </p:spTree>
    <p:extLst>
      <p:ext uri="{BB962C8B-B14F-4D97-AF65-F5344CB8AC3E}">
        <p14:creationId xmlns:p14="http://schemas.microsoft.com/office/powerpoint/2010/main" val="89154431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p:txBody>
          <a:bodyPr/>
          <a:lstStyle/>
          <a:p>
            <a:r>
              <a:rPr lang="en-US" altLang="en-US" sz="7920">
                <a:effectLst>
                  <a:outerShdw blurRad="38100" dist="38100" dir="2700000" algn="tl">
                    <a:srgbClr val="C0C0C0"/>
                  </a:outerShdw>
                </a:effectLst>
              </a:rPr>
              <a:t>STEMI Mimics</a:t>
            </a:r>
          </a:p>
        </p:txBody>
      </p:sp>
      <p:sp>
        <p:nvSpPr>
          <p:cNvPr id="425987" name="Rectangle 3"/>
          <p:cNvSpPr>
            <a:spLocks noGrp="1" noChangeArrowheads="1"/>
          </p:cNvSpPr>
          <p:nvPr>
            <p:ph type="body" idx="1"/>
          </p:nvPr>
        </p:nvSpPr>
        <p:spPr/>
        <p:txBody>
          <a:bodyPr/>
          <a:lstStyle/>
          <a:p>
            <a:pPr marL="731520" indent="-731520"/>
            <a:r>
              <a:rPr lang="en-US" altLang="en-US">
                <a:effectLst>
                  <a:outerShdw blurRad="38100" dist="38100" dir="2700000" algn="tl">
                    <a:srgbClr val="C0C0C0"/>
                  </a:outerShdw>
                </a:effectLst>
              </a:rPr>
              <a:t>Pericarditis</a:t>
            </a:r>
          </a:p>
          <a:p>
            <a:pPr marL="1188720" lvl="1" indent="-640080">
              <a:buFontTx/>
              <a:buAutoNum type="arabicPeriod"/>
            </a:pPr>
            <a:r>
              <a:rPr lang="en-US" altLang="en-US">
                <a:effectLst>
                  <a:outerShdw blurRad="38100" dist="38100" dir="2700000" algn="tl">
                    <a:srgbClr val="C0C0C0"/>
                  </a:outerShdw>
                </a:effectLst>
              </a:rPr>
              <a:t>No reciprocal changes.  There will only be S-T elevation, no depression.</a:t>
            </a:r>
          </a:p>
          <a:p>
            <a:pPr marL="1188720" lvl="1" indent="-640080">
              <a:buFontTx/>
              <a:buAutoNum type="arabicPeriod"/>
            </a:pPr>
            <a:r>
              <a:rPr lang="en-US" altLang="en-US">
                <a:effectLst>
                  <a:outerShdw blurRad="38100" dist="38100" dir="2700000" algn="tl">
                    <a:srgbClr val="C0C0C0"/>
                  </a:outerShdw>
                </a:effectLst>
              </a:rPr>
              <a:t>The myocardium is not involved.  No changes will be noted to the QRS complex.</a:t>
            </a:r>
          </a:p>
          <a:p>
            <a:pPr marL="1188720" lvl="1" indent="-640080">
              <a:buFontTx/>
              <a:buAutoNum type="arabicPeriod"/>
            </a:pPr>
            <a:r>
              <a:rPr lang="en-US" altLang="en-US">
                <a:effectLst>
                  <a:outerShdw blurRad="38100" dist="38100" dir="2700000" algn="tl">
                    <a:srgbClr val="C0C0C0"/>
                  </a:outerShdw>
                </a:effectLst>
              </a:rPr>
              <a:t>Changes isolated to the S-T-T waves</a:t>
            </a:r>
          </a:p>
        </p:txBody>
      </p:sp>
    </p:spTree>
    <p:extLst>
      <p:ext uri="{BB962C8B-B14F-4D97-AF65-F5344CB8AC3E}">
        <p14:creationId xmlns:p14="http://schemas.microsoft.com/office/powerpoint/2010/main" val="280000810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8034" name="Picture 2"/>
          <p:cNvPicPr>
            <a:picLocks noGrp="1" noChangeAspect="1" noChangeArrowheads="1"/>
          </p:cNvPicPr>
          <p:nvPr>
            <p:ph/>
          </p:nvPr>
        </p:nvPicPr>
        <p:blipFill>
          <a:blip r:embed="rId3">
            <a:extLst>
              <a:ext uri="{28A0092B-C50C-407E-A947-70E740481C1C}">
                <a14:useLocalDpi xmlns:a14="http://schemas.microsoft.com/office/drawing/2010/main" val="0"/>
              </a:ext>
            </a:extLst>
          </a:blip>
          <a:srcRect/>
          <a:stretch>
            <a:fillRect/>
          </a:stretch>
        </p:blipFill>
        <p:spPr>
          <a:xfrm>
            <a:off x="2468880" y="365760"/>
            <a:ext cx="9601200" cy="7759066"/>
          </a:xfrm>
          <a:noFill/>
          <a:ln/>
        </p:spPr>
      </p:pic>
    </p:spTree>
    <p:extLst>
      <p:ext uri="{BB962C8B-B14F-4D97-AF65-F5344CB8AC3E}">
        <p14:creationId xmlns:p14="http://schemas.microsoft.com/office/powerpoint/2010/main" val="282948861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70" name="Picture 2" descr="ekggraph"/>
          <p:cNvPicPr>
            <a:picLocks noGrp="1" noChangeAspect="1" noChangeArrowheads="1"/>
          </p:cNvPicPr>
          <p:nvPr>
            <p:ph/>
          </p:nvPr>
        </p:nvPicPr>
        <p:blipFill>
          <a:blip r:embed="rId3">
            <a:extLst>
              <a:ext uri="{28A0092B-C50C-407E-A947-70E740481C1C}">
                <a14:useLocalDpi xmlns:a14="http://schemas.microsoft.com/office/drawing/2010/main" val="0"/>
              </a:ext>
            </a:extLst>
          </a:blip>
          <a:srcRect/>
          <a:stretch>
            <a:fillRect/>
          </a:stretch>
        </p:blipFill>
        <p:spPr>
          <a:xfrm>
            <a:off x="3291840" y="152400"/>
            <a:ext cx="8595360" cy="787908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459576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82" name="Picture 2" descr="ross1"/>
          <p:cNvPicPr>
            <a:picLocks noChangeAspect="1" noChangeArrowheads="1"/>
          </p:cNvPicPr>
          <p:nvPr/>
        </p:nvPicPr>
        <p:blipFill>
          <a:blip r:embed="rId3">
            <a:lum bright="-30000" contrast="36000"/>
            <a:extLst>
              <a:ext uri="{28A0092B-C50C-407E-A947-70E740481C1C}">
                <a14:useLocalDpi xmlns:a14="http://schemas.microsoft.com/office/drawing/2010/main" val="0"/>
              </a:ext>
            </a:extLst>
          </a:blip>
          <a:srcRect/>
          <a:stretch>
            <a:fillRect/>
          </a:stretch>
        </p:blipFill>
        <p:spPr bwMode="auto">
          <a:xfrm>
            <a:off x="1828800" y="0"/>
            <a:ext cx="10972800" cy="8229600"/>
          </a:xfrm>
          <a:prstGeom prst="rect">
            <a:avLst/>
          </a:prstGeom>
          <a:noFill/>
          <a:extLst>
            <a:ext uri="{909E8E84-426E-40DD-AFC4-6F175D3DCCD1}">
              <a14:hiddenFill xmlns:a14="http://schemas.microsoft.com/office/drawing/2010/main">
                <a:solidFill>
                  <a:srgbClr val="FFFFFF"/>
                </a:solidFill>
              </a14:hiddenFill>
            </a:ext>
          </a:extLst>
        </p:spPr>
      </p:pic>
      <p:sp>
        <p:nvSpPr>
          <p:cNvPr id="430083" name="Rectangle 3"/>
          <p:cNvSpPr>
            <a:spLocks noGrp="1" noChangeArrowheads="1"/>
          </p:cNvSpPr>
          <p:nvPr>
            <p:ph type="title" idx="4294967295"/>
          </p:nvPr>
        </p:nvSpPr>
        <p:spPr/>
        <p:txBody>
          <a:bodyPr/>
          <a:lstStyle/>
          <a:p>
            <a:endParaRPr lang="en-US" altLang="en-US"/>
          </a:p>
        </p:txBody>
      </p:sp>
    </p:spTree>
    <p:extLst>
      <p:ext uri="{BB962C8B-B14F-4D97-AF65-F5344CB8AC3E}">
        <p14:creationId xmlns:p14="http://schemas.microsoft.com/office/powerpoint/2010/main" val="200344856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2"/>
          <p:cNvSpPr>
            <a:spLocks noGrp="1" noChangeArrowheads="1"/>
          </p:cNvSpPr>
          <p:nvPr>
            <p:ph type="title"/>
          </p:nvPr>
        </p:nvSpPr>
        <p:spPr/>
        <p:txBody>
          <a:bodyPr/>
          <a:lstStyle/>
          <a:p>
            <a:r>
              <a:rPr lang="en-US" altLang="en-US" sz="7920">
                <a:effectLst>
                  <a:outerShdw blurRad="38100" dist="38100" dir="2700000" algn="tl">
                    <a:srgbClr val="C0C0C0"/>
                  </a:outerShdw>
                </a:effectLst>
              </a:rPr>
              <a:t>STEMI Mimics</a:t>
            </a:r>
          </a:p>
        </p:txBody>
      </p:sp>
      <p:sp>
        <p:nvSpPr>
          <p:cNvPr id="434179" name="Rectangle 3"/>
          <p:cNvSpPr>
            <a:spLocks noGrp="1" noChangeArrowheads="1"/>
          </p:cNvSpPr>
          <p:nvPr>
            <p:ph type="body" sz="half" idx="1"/>
          </p:nvPr>
        </p:nvSpPr>
        <p:spPr>
          <a:xfrm>
            <a:off x="1828800" y="1920240"/>
            <a:ext cx="4846320" cy="5431156"/>
          </a:xfrm>
        </p:spPr>
        <p:txBody>
          <a:bodyPr/>
          <a:lstStyle/>
          <a:p>
            <a:pPr marL="731520" indent="-731520"/>
            <a:r>
              <a:rPr lang="en-US" altLang="en-US" sz="3360">
                <a:effectLst>
                  <a:outerShdw blurRad="38100" dist="38100" dir="2700000" algn="tl">
                    <a:srgbClr val="C0C0C0"/>
                  </a:outerShdw>
                </a:effectLst>
              </a:rPr>
              <a:t>Pericardial Effusion</a:t>
            </a:r>
          </a:p>
          <a:p>
            <a:pPr marL="1188720" lvl="1" indent="-640080">
              <a:buFontTx/>
              <a:buAutoNum type="arabicPeriod"/>
            </a:pPr>
            <a:r>
              <a:rPr lang="en-US" altLang="en-US" sz="2880">
                <a:effectLst>
                  <a:outerShdw blurRad="38100" dist="38100" dir="2700000" algn="tl">
                    <a:srgbClr val="C0C0C0"/>
                  </a:outerShdw>
                </a:effectLst>
              </a:rPr>
              <a:t>Distinctive pattern</a:t>
            </a:r>
          </a:p>
          <a:p>
            <a:pPr marL="1188720" lvl="1" indent="-640080">
              <a:buFontTx/>
              <a:buAutoNum type="arabicPeriod"/>
            </a:pPr>
            <a:r>
              <a:rPr lang="en-US" altLang="en-US" sz="2880">
                <a:effectLst>
                  <a:outerShdw blurRad="38100" dist="38100" dir="2700000" algn="tl">
                    <a:srgbClr val="C0C0C0"/>
                  </a:outerShdw>
                </a:effectLst>
              </a:rPr>
              <a:t>Changing polarity of Q-R-S</a:t>
            </a:r>
          </a:p>
          <a:p>
            <a:pPr marL="1188720" lvl="1" indent="-640080">
              <a:buFontTx/>
              <a:buAutoNum type="arabicPeriod"/>
            </a:pPr>
            <a:endParaRPr lang="en-US" altLang="en-US" sz="2880">
              <a:effectLst>
                <a:outerShdw blurRad="38100" dist="38100" dir="2700000" algn="tl">
                  <a:srgbClr val="C0C0C0"/>
                </a:outerShdw>
              </a:effectLst>
            </a:endParaRPr>
          </a:p>
        </p:txBody>
      </p:sp>
      <p:pic>
        <p:nvPicPr>
          <p:cNvPr id="434181" name="Picture 5" descr="pericardeff"/>
          <p:cNvPicPr>
            <a:picLocks noGrp="1"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6583680" y="1788796"/>
            <a:ext cx="6217920" cy="466344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117292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2"/>
          <p:cNvSpPr>
            <a:spLocks noChangeArrowheads="1"/>
          </p:cNvSpPr>
          <p:nvPr/>
        </p:nvSpPr>
        <p:spPr bwMode="auto">
          <a:xfrm>
            <a:off x="1828800" y="0"/>
            <a:ext cx="10972800" cy="8229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3120">
              <a:latin typeface="Gungsuh" panose="02030600000101010101" pitchFamily="18" charset="-127"/>
            </a:endParaRPr>
          </a:p>
        </p:txBody>
      </p:sp>
      <p:pic>
        <p:nvPicPr>
          <p:cNvPr id="436227" name="Picture 3" descr="elec_al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0"/>
            <a:ext cx="10972800" cy="8229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0242109"/>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2"/>
          <p:cNvSpPr>
            <a:spLocks noGrp="1" noChangeArrowheads="1"/>
          </p:cNvSpPr>
          <p:nvPr>
            <p:ph type="title"/>
          </p:nvPr>
        </p:nvSpPr>
        <p:spPr>
          <a:xfrm>
            <a:off x="2926080" y="365760"/>
            <a:ext cx="9875520" cy="1371600"/>
          </a:xfrm>
        </p:spPr>
        <p:txBody>
          <a:bodyPr/>
          <a:lstStyle/>
          <a:p>
            <a:pPr algn="l"/>
            <a:r>
              <a:rPr lang="en-US" altLang="en-US" sz="7920">
                <a:effectLst>
                  <a:outerShdw blurRad="38100" dist="38100" dir="2700000" algn="tl">
                    <a:srgbClr val="C0C0C0"/>
                  </a:outerShdw>
                </a:effectLst>
              </a:rPr>
              <a:t>STEMI Mimics</a:t>
            </a:r>
          </a:p>
        </p:txBody>
      </p:sp>
      <p:sp>
        <p:nvSpPr>
          <p:cNvPr id="440323" name="Rectangle 3"/>
          <p:cNvSpPr>
            <a:spLocks noGrp="1" noChangeArrowheads="1"/>
          </p:cNvSpPr>
          <p:nvPr>
            <p:ph type="body" idx="1"/>
          </p:nvPr>
        </p:nvSpPr>
        <p:spPr/>
        <p:txBody>
          <a:bodyPr/>
          <a:lstStyle/>
          <a:p>
            <a:r>
              <a:rPr lang="en-US" altLang="en-US">
                <a:effectLst>
                  <a:outerShdw blurRad="38100" dist="38100" dir="2700000" algn="tl">
                    <a:srgbClr val="C0C0C0"/>
                  </a:outerShdw>
                </a:effectLst>
              </a:rPr>
              <a:t>Hyperkalemia</a:t>
            </a:r>
          </a:p>
          <a:p>
            <a:pPr lvl="1"/>
            <a:r>
              <a:rPr lang="en-US" altLang="en-US">
                <a:effectLst>
                  <a:outerShdw blurRad="38100" dist="38100" dir="2700000" algn="tl">
                    <a:srgbClr val="C0C0C0"/>
                  </a:outerShdw>
                </a:effectLst>
              </a:rPr>
              <a:t>Progressive changes to de- &amp; repolarization</a:t>
            </a:r>
          </a:p>
          <a:p>
            <a:pPr lvl="1"/>
            <a:r>
              <a:rPr lang="en-US" altLang="en-US">
                <a:effectLst>
                  <a:outerShdw blurRad="38100" dist="38100" dir="2700000" algn="tl">
                    <a:srgbClr val="C0C0C0"/>
                  </a:outerShdw>
                </a:effectLst>
              </a:rPr>
              <a:t>T wave peaks, then widens/flattens</a:t>
            </a:r>
          </a:p>
          <a:p>
            <a:pPr lvl="1"/>
            <a:r>
              <a:rPr lang="en-US" altLang="en-US">
                <a:effectLst>
                  <a:outerShdw blurRad="38100" dist="38100" dir="2700000" algn="tl">
                    <a:srgbClr val="C0C0C0"/>
                  </a:outerShdw>
                </a:effectLst>
              </a:rPr>
              <a:t>PR interval prolongs, and P wave flattens</a:t>
            </a:r>
          </a:p>
          <a:p>
            <a:pPr lvl="1"/>
            <a:r>
              <a:rPr lang="en-US" altLang="en-US">
                <a:effectLst>
                  <a:outerShdw blurRad="38100" dist="38100" dir="2700000" algn="tl">
                    <a:srgbClr val="C0C0C0"/>
                  </a:outerShdw>
                </a:effectLst>
              </a:rPr>
              <a:t>QRS widens also</a:t>
            </a:r>
          </a:p>
          <a:p>
            <a:endParaRPr lang="en-US" altLang="en-US">
              <a:effectLst>
                <a:outerShdw blurRad="38100" dist="38100" dir="2700000" algn="tl">
                  <a:srgbClr val="C0C0C0"/>
                </a:outerShdw>
              </a:effectLst>
            </a:endParaRPr>
          </a:p>
        </p:txBody>
      </p:sp>
    </p:spTree>
    <p:extLst>
      <p:ext uri="{BB962C8B-B14F-4D97-AF65-F5344CB8AC3E}">
        <p14:creationId xmlns:p14="http://schemas.microsoft.com/office/powerpoint/2010/main" val="3402947669"/>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70" name="Picture 2" descr="k_3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1127760"/>
            <a:ext cx="10972800" cy="7101840"/>
          </a:xfrm>
          <a:prstGeom prst="rect">
            <a:avLst/>
          </a:prstGeom>
          <a:noFill/>
          <a:extLst>
            <a:ext uri="{909E8E84-426E-40DD-AFC4-6F175D3DCCD1}">
              <a14:hiddenFill xmlns:a14="http://schemas.microsoft.com/office/drawing/2010/main">
                <a:solidFill>
                  <a:srgbClr val="FFFFFF"/>
                </a:solidFill>
              </a14:hiddenFill>
            </a:ext>
          </a:extLst>
        </p:spPr>
      </p:pic>
      <p:sp>
        <p:nvSpPr>
          <p:cNvPr id="442371" name="Text Box 3"/>
          <p:cNvSpPr txBox="1">
            <a:spLocks noChangeArrowheads="1"/>
          </p:cNvSpPr>
          <p:nvPr/>
        </p:nvSpPr>
        <p:spPr bwMode="auto">
          <a:xfrm>
            <a:off x="4663440" y="274320"/>
            <a:ext cx="7498080" cy="609398"/>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3360">
                <a:solidFill>
                  <a:srgbClr val="FF9999"/>
                </a:solidFill>
                <a:latin typeface="Gungsuh" panose="02030600000101010101" pitchFamily="18" charset="-127"/>
              </a:rPr>
              <a:t>Potassium Level: 6.1 mEq/L</a:t>
            </a:r>
          </a:p>
        </p:txBody>
      </p:sp>
    </p:spTree>
    <p:extLst>
      <p:ext uri="{BB962C8B-B14F-4D97-AF65-F5344CB8AC3E}">
        <p14:creationId xmlns:p14="http://schemas.microsoft.com/office/powerpoint/2010/main" val="575773508"/>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8" name="Picture 2" descr="hyperkalemia_ecg1_cop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1005840"/>
            <a:ext cx="10972800" cy="6949440"/>
          </a:xfrm>
          <a:prstGeom prst="rect">
            <a:avLst/>
          </a:prstGeom>
          <a:noFill/>
          <a:extLst>
            <a:ext uri="{909E8E84-426E-40DD-AFC4-6F175D3DCCD1}">
              <a14:hiddenFill xmlns:a14="http://schemas.microsoft.com/office/drawing/2010/main">
                <a:solidFill>
                  <a:srgbClr val="FFFFFF"/>
                </a:solidFill>
              </a14:hiddenFill>
            </a:ext>
          </a:extLst>
        </p:spPr>
      </p:pic>
      <p:sp>
        <p:nvSpPr>
          <p:cNvPr id="444419" name="Text Box 3"/>
          <p:cNvSpPr txBox="1">
            <a:spLocks noChangeArrowheads="1"/>
          </p:cNvSpPr>
          <p:nvPr/>
        </p:nvSpPr>
        <p:spPr bwMode="auto">
          <a:xfrm>
            <a:off x="4480560" y="365760"/>
            <a:ext cx="7040880" cy="609398"/>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3360">
                <a:solidFill>
                  <a:srgbClr val="FF9999"/>
                </a:solidFill>
                <a:latin typeface="Gungsuh" panose="02030600000101010101" pitchFamily="18" charset="-127"/>
              </a:rPr>
              <a:t>Potassium Level: 7.2 mEq/L</a:t>
            </a:r>
          </a:p>
        </p:txBody>
      </p:sp>
    </p:spTree>
    <p:extLst>
      <p:ext uri="{BB962C8B-B14F-4D97-AF65-F5344CB8AC3E}">
        <p14:creationId xmlns:p14="http://schemas.microsoft.com/office/powerpoint/2010/main" val="320946823"/>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2" name="Picture 2" descr="hyperkalemia_ecg2_cop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1304926"/>
            <a:ext cx="10972800" cy="6376034"/>
          </a:xfrm>
          <a:prstGeom prst="rect">
            <a:avLst/>
          </a:prstGeom>
          <a:noFill/>
          <a:extLst>
            <a:ext uri="{909E8E84-426E-40DD-AFC4-6F175D3DCCD1}">
              <a14:hiddenFill xmlns:a14="http://schemas.microsoft.com/office/drawing/2010/main">
                <a:solidFill>
                  <a:srgbClr val="FFFFFF"/>
                </a:solidFill>
              </a14:hiddenFill>
            </a:ext>
          </a:extLst>
        </p:spPr>
      </p:pic>
      <p:sp>
        <p:nvSpPr>
          <p:cNvPr id="445443" name="Text Box 3"/>
          <p:cNvSpPr txBox="1">
            <a:spLocks noChangeArrowheads="1"/>
          </p:cNvSpPr>
          <p:nvPr/>
        </p:nvSpPr>
        <p:spPr bwMode="auto">
          <a:xfrm>
            <a:off x="4754880" y="548640"/>
            <a:ext cx="6675120" cy="609398"/>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3360">
                <a:solidFill>
                  <a:srgbClr val="FF9999"/>
                </a:solidFill>
                <a:latin typeface="Gungsuh" panose="02030600000101010101" pitchFamily="18" charset="-127"/>
              </a:rPr>
              <a:t>Potassium Level: 9.1 mEq/L</a:t>
            </a:r>
          </a:p>
        </p:txBody>
      </p:sp>
    </p:spTree>
    <p:extLst>
      <p:ext uri="{BB962C8B-B14F-4D97-AF65-F5344CB8AC3E}">
        <p14:creationId xmlns:p14="http://schemas.microsoft.com/office/powerpoint/2010/main" val="2168027733"/>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p:cNvSpPr>
            <a:spLocks noGrp="1" noChangeArrowheads="1"/>
          </p:cNvSpPr>
          <p:nvPr>
            <p:ph type="title"/>
          </p:nvPr>
        </p:nvSpPr>
        <p:spPr>
          <a:xfrm>
            <a:off x="2926080" y="365760"/>
            <a:ext cx="9875520" cy="1371600"/>
          </a:xfrm>
        </p:spPr>
        <p:txBody>
          <a:bodyPr/>
          <a:lstStyle/>
          <a:p>
            <a:r>
              <a:rPr lang="en-US" altLang="en-US" sz="7200">
                <a:effectLst>
                  <a:outerShdw blurRad="38100" dist="38100" dir="2700000" algn="tl">
                    <a:srgbClr val="C0C0C0"/>
                  </a:outerShdw>
                </a:effectLst>
              </a:rPr>
              <a:t>STEMI Mimics</a:t>
            </a:r>
          </a:p>
        </p:txBody>
      </p:sp>
      <p:sp>
        <p:nvSpPr>
          <p:cNvPr id="446467" name="Rectangle 3"/>
          <p:cNvSpPr>
            <a:spLocks noGrp="1" noChangeArrowheads="1"/>
          </p:cNvSpPr>
          <p:nvPr>
            <p:ph type="body" idx="1"/>
          </p:nvPr>
        </p:nvSpPr>
        <p:spPr/>
        <p:txBody>
          <a:bodyPr/>
          <a:lstStyle/>
          <a:p>
            <a:r>
              <a:rPr lang="en-US" altLang="en-US">
                <a:effectLst>
                  <a:outerShdw blurRad="38100" dist="38100" dir="2700000" algn="tl">
                    <a:srgbClr val="C0C0C0"/>
                  </a:outerShdw>
                </a:effectLst>
              </a:rPr>
              <a:t>Hypokalemia</a:t>
            </a:r>
          </a:p>
          <a:p>
            <a:pPr lvl="1"/>
            <a:r>
              <a:rPr lang="en-US" altLang="en-US">
                <a:effectLst>
                  <a:outerShdw blurRad="38100" dist="38100" dir="2700000" algn="tl">
                    <a:srgbClr val="C0C0C0"/>
                  </a:outerShdw>
                </a:effectLst>
              </a:rPr>
              <a:t>ST depression with prominent U-waves</a:t>
            </a:r>
          </a:p>
          <a:p>
            <a:pPr lvl="1"/>
            <a:r>
              <a:rPr lang="en-US" altLang="en-US">
                <a:effectLst>
                  <a:outerShdw blurRad="38100" dist="38100" dir="2700000" algn="tl">
                    <a:srgbClr val="C0C0C0"/>
                  </a:outerShdw>
                </a:effectLst>
              </a:rPr>
              <a:t>Prolonged repolarization</a:t>
            </a:r>
          </a:p>
          <a:p>
            <a:pPr lvl="1"/>
            <a:r>
              <a:rPr lang="en-US" altLang="en-US">
                <a:effectLst>
                  <a:outerShdw blurRad="38100" dist="38100" dir="2700000" algn="tl">
                    <a:srgbClr val="C0C0C0"/>
                  </a:outerShdw>
                </a:effectLst>
              </a:rPr>
              <a:t>T waves flatten</a:t>
            </a:r>
          </a:p>
          <a:p>
            <a:pPr lvl="1"/>
            <a:r>
              <a:rPr lang="en-US" altLang="en-US">
                <a:effectLst>
                  <a:outerShdw blurRad="38100" dist="38100" dir="2700000" algn="tl">
                    <a:srgbClr val="C0C0C0"/>
                  </a:outerShdw>
                </a:effectLst>
              </a:rPr>
              <a:t>Can mimic reciprocal changes</a:t>
            </a:r>
          </a:p>
        </p:txBody>
      </p:sp>
    </p:spTree>
    <p:extLst>
      <p:ext uri="{BB962C8B-B14F-4D97-AF65-F5344CB8AC3E}">
        <p14:creationId xmlns:p14="http://schemas.microsoft.com/office/powerpoint/2010/main" val="3011801626"/>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90" name="Picture 2" descr="case15_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1946910"/>
            <a:ext cx="10972800" cy="4335780"/>
          </a:xfrm>
          <a:prstGeom prst="rect">
            <a:avLst/>
          </a:prstGeom>
          <a:noFill/>
          <a:extLst>
            <a:ext uri="{909E8E84-426E-40DD-AFC4-6F175D3DCCD1}">
              <a14:hiddenFill xmlns:a14="http://schemas.microsoft.com/office/drawing/2010/main">
                <a:solidFill>
                  <a:srgbClr val="FFFFFF"/>
                </a:solidFill>
              </a14:hiddenFill>
            </a:ext>
          </a:extLst>
        </p:spPr>
      </p:pic>
      <p:sp>
        <p:nvSpPr>
          <p:cNvPr id="447491" name="Rectangle 3"/>
          <p:cNvSpPr>
            <a:spLocks noChangeArrowheads="1"/>
          </p:cNvSpPr>
          <p:nvPr/>
        </p:nvSpPr>
        <p:spPr bwMode="auto">
          <a:xfrm>
            <a:off x="2743200" y="432436"/>
            <a:ext cx="9130666" cy="683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en-US" sz="3840" b="1">
                <a:solidFill>
                  <a:srgbClr val="FF9999"/>
                </a:solidFill>
              </a:rPr>
              <a:t>Potassium Level: 2.5 mEq/L</a:t>
            </a:r>
          </a:p>
        </p:txBody>
      </p:sp>
    </p:spTree>
    <p:extLst>
      <p:ext uri="{BB962C8B-B14F-4D97-AF65-F5344CB8AC3E}">
        <p14:creationId xmlns:p14="http://schemas.microsoft.com/office/powerpoint/2010/main" val="873100221"/>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514" name="Picture 2" descr="case15_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1946910"/>
            <a:ext cx="10972800" cy="4335780"/>
          </a:xfrm>
          <a:prstGeom prst="rect">
            <a:avLst/>
          </a:prstGeom>
          <a:noFill/>
          <a:extLst>
            <a:ext uri="{909E8E84-426E-40DD-AFC4-6F175D3DCCD1}">
              <a14:hiddenFill xmlns:a14="http://schemas.microsoft.com/office/drawing/2010/main">
                <a:solidFill>
                  <a:srgbClr val="FFFFFF"/>
                </a:solidFill>
              </a14:hiddenFill>
            </a:ext>
          </a:extLst>
        </p:spPr>
      </p:pic>
      <p:sp>
        <p:nvSpPr>
          <p:cNvPr id="448515" name="Rectangle 3"/>
          <p:cNvSpPr>
            <a:spLocks noChangeArrowheads="1"/>
          </p:cNvSpPr>
          <p:nvPr/>
        </p:nvSpPr>
        <p:spPr bwMode="auto">
          <a:xfrm>
            <a:off x="5212080" y="432436"/>
            <a:ext cx="5763373" cy="683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840" b="1">
                <a:solidFill>
                  <a:srgbClr val="FF9999"/>
                </a:solidFill>
              </a:rPr>
              <a:t>Potassium Level: 1.5 mEq/L</a:t>
            </a:r>
          </a:p>
        </p:txBody>
      </p:sp>
    </p:spTree>
    <p:extLst>
      <p:ext uri="{BB962C8B-B14F-4D97-AF65-F5344CB8AC3E}">
        <p14:creationId xmlns:p14="http://schemas.microsoft.com/office/powerpoint/2010/main" val="192519686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Measuring ST Changes</a:t>
            </a:r>
          </a:p>
        </p:txBody>
      </p:sp>
      <p:sp>
        <p:nvSpPr>
          <p:cNvPr id="28675" name="Rectangle 3"/>
          <p:cNvSpPr>
            <a:spLocks noGrp="1" noChangeArrowheads="1"/>
          </p:cNvSpPr>
          <p:nvPr>
            <p:ph idx="4294967295"/>
          </p:nvPr>
        </p:nvSpPr>
        <p:spPr>
          <a:xfrm>
            <a:off x="2651760" y="1371600"/>
            <a:ext cx="9326880" cy="4937760"/>
          </a:xfrm>
        </p:spPr>
        <p:txBody>
          <a:bodyPr vert="horz" wrap="square" lIns="110490" tIns="55246" rIns="110490" bIns="55246" numCol="1" anchor="t" anchorCtr="0" compatLnSpc="1">
            <a:prstTxWarp prst="textNoShape">
              <a:avLst/>
            </a:prstTxWarp>
          </a:bodyPr>
          <a:lstStyle/>
          <a:p>
            <a:pPr>
              <a:lnSpc>
                <a:spcPct val="90000"/>
              </a:lnSpc>
            </a:pPr>
            <a:r>
              <a:rPr lang="en-US" altLang="en-US" sz="2400"/>
              <a:t>Baseline is correctly determined by finding the T-P to T-P segment. (If TP not measureable, then preceeding P-R interval can be used.)</a:t>
            </a:r>
          </a:p>
          <a:p>
            <a:pPr>
              <a:lnSpc>
                <a:spcPct val="90000"/>
              </a:lnSpc>
            </a:pPr>
            <a:r>
              <a:rPr lang="en-US" altLang="en-US" sz="2400"/>
              <a:t>ST changes are measured 0.08 sec after the “J-point”.</a:t>
            </a:r>
          </a:p>
          <a:p>
            <a:pPr>
              <a:lnSpc>
                <a:spcPct val="90000"/>
              </a:lnSpc>
            </a:pPr>
            <a:r>
              <a:rPr lang="en-US" altLang="en-US" sz="2400"/>
              <a:t>Changes must be present in 2 or more leads of  a “lead group” to be significant.</a:t>
            </a:r>
          </a:p>
          <a:p>
            <a:pPr>
              <a:lnSpc>
                <a:spcPct val="90000"/>
              </a:lnSpc>
            </a:pPr>
            <a:r>
              <a:rPr lang="en-US" altLang="en-US" sz="2400"/>
              <a:t>ST elevation or depression  of 1 mm or greater in frontal plane leads is considered significant.</a:t>
            </a:r>
          </a:p>
          <a:p>
            <a:pPr>
              <a:lnSpc>
                <a:spcPct val="90000"/>
              </a:lnSpc>
            </a:pPr>
            <a:r>
              <a:rPr lang="en-US" altLang="en-US" sz="2400"/>
              <a:t>ST elevation or depression of 2mm or greater in precordial leads is considered significant.</a:t>
            </a:r>
          </a:p>
          <a:p>
            <a:pPr>
              <a:lnSpc>
                <a:spcPct val="90000"/>
              </a:lnSpc>
            </a:pPr>
            <a:r>
              <a:rPr lang="en-US" altLang="en-US" sz="2400"/>
              <a:t>ST elevation of 0.5mm or greater in R precordial leads is considered significant.</a:t>
            </a:r>
          </a:p>
        </p:txBody>
      </p:sp>
    </p:spTree>
    <p:extLst>
      <p:ext uri="{BB962C8B-B14F-4D97-AF65-F5344CB8AC3E}">
        <p14:creationId xmlns:p14="http://schemas.microsoft.com/office/powerpoint/2010/main" val="815418106"/>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538" name="Picture 2" descr="case15_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1946910"/>
            <a:ext cx="10972800" cy="4335780"/>
          </a:xfrm>
          <a:prstGeom prst="rect">
            <a:avLst/>
          </a:prstGeom>
          <a:noFill/>
          <a:extLst>
            <a:ext uri="{909E8E84-426E-40DD-AFC4-6F175D3DCCD1}">
              <a14:hiddenFill xmlns:a14="http://schemas.microsoft.com/office/drawing/2010/main">
                <a:solidFill>
                  <a:srgbClr val="FFFFFF"/>
                </a:solidFill>
              </a14:hiddenFill>
            </a:ext>
          </a:extLst>
        </p:spPr>
      </p:pic>
      <p:sp>
        <p:nvSpPr>
          <p:cNvPr id="449539" name="Rectangle 3"/>
          <p:cNvSpPr>
            <a:spLocks noChangeArrowheads="1"/>
          </p:cNvSpPr>
          <p:nvPr/>
        </p:nvSpPr>
        <p:spPr bwMode="auto">
          <a:xfrm>
            <a:off x="5212080" y="432436"/>
            <a:ext cx="5763373" cy="683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3840" b="1">
                <a:solidFill>
                  <a:srgbClr val="FF9999"/>
                </a:solidFill>
              </a:rPr>
              <a:t>Potassium Level: 0.9 mEq/L</a:t>
            </a:r>
          </a:p>
        </p:txBody>
      </p:sp>
    </p:spTree>
    <p:extLst>
      <p:ext uri="{BB962C8B-B14F-4D97-AF65-F5344CB8AC3E}">
        <p14:creationId xmlns:p14="http://schemas.microsoft.com/office/powerpoint/2010/main" val="3072956356"/>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2"/>
          <p:cNvSpPr>
            <a:spLocks noGrp="1" noChangeArrowheads="1"/>
          </p:cNvSpPr>
          <p:nvPr>
            <p:ph type="title"/>
          </p:nvPr>
        </p:nvSpPr>
        <p:spPr>
          <a:xfrm>
            <a:off x="2194560" y="182880"/>
            <a:ext cx="9875520" cy="1371600"/>
          </a:xfrm>
        </p:spPr>
        <p:txBody>
          <a:bodyPr/>
          <a:lstStyle/>
          <a:p>
            <a:r>
              <a:rPr lang="en-US" altLang="en-US" sz="7200">
                <a:effectLst>
                  <a:outerShdw blurRad="38100" dist="38100" dir="2700000" algn="tl">
                    <a:srgbClr val="C0C0C0"/>
                  </a:outerShdw>
                </a:effectLst>
              </a:rPr>
              <a:t>STEMI Mimics</a:t>
            </a:r>
          </a:p>
        </p:txBody>
      </p:sp>
      <p:sp>
        <p:nvSpPr>
          <p:cNvPr id="450563" name="Rectangle 3"/>
          <p:cNvSpPr>
            <a:spLocks noGrp="1" noChangeArrowheads="1"/>
          </p:cNvSpPr>
          <p:nvPr>
            <p:ph type="body" idx="1"/>
          </p:nvPr>
        </p:nvSpPr>
        <p:spPr>
          <a:xfrm>
            <a:off x="2377440" y="1645920"/>
            <a:ext cx="10241280" cy="5577840"/>
          </a:xfrm>
        </p:spPr>
        <p:txBody>
          <a:bodyPr/>
          <a:lstStyle/>
          <a:p>
            <a:r>
              <a:rPr lang="en-US" altLang="en-US">
                <a:effectLst>
                  <a:outerShdw blurRad="38100" dist="38100" dir="2700000" algn="tl">
                    <a:srgbClr val="C0C0C0"/>
                  </a:outerShdw>
                </a:effectLst>
              </a:rPr>
              <a:t>Cardiac Glycosides-Digoxin</a:t>
            </a:r>
          </a:p>
          <a:p>
            <a:pPr lvl="1"/>
            <a:r>
              <a:rPr lang="en-US" altLang="en-US">
                <a:effectLst>
                  <a:outerShdw blurRad="38100" dist="38100" dir="2700000" algn="tl">
                    <a:srgbClr val="C0C0C0"/>
                  </a:outerShdw>
                </a:effectLst>
              </a:rPr>
              <a:t>Digitalis effect-”scooped” ST segment</a:t>
            </a:r>
          </a:p>
          <a:p>
            <a:r>
              <a:rPr lang="en-US" altLang="en-US">
                <a:effectLst>
                  <a:outerShdw blurRad="38100" dist="38100" dir="2700000" algn="tl">
                    <a:srgbClr val="C0C0C0"/>
                  </a:outerShdw>
                </a:effectLst>
              </a:rPr>
              <a:t>Anti-dysrhythmic agents</a:t>
            </a:r>
          </a:p>
          <a:p>
            <a:pPr lvl="1"/>
            <a:r>
              <a:rPr lang="en-US" altLang="en-US">
                <a:effectLst>
                  <a:outerShdw blurRad="38100" dist="38100" dir="2700000" algn="tl">
                    <a:srgbClr val="C0C0C0"/>
                  </a:outerShdw>
                </a:effectLst>
              </a:rPr>
              <a:t>Based on where they work</a:t>
            </a:r>
          </a:p>
          <a:p>
            <a:pPr lvl="1"/>
            <a:r>
              <a:rPr lang="en-US" altLang="en-US">
                <a:effectLst>
                  <a:outerShdw blurRad="38100" dist="38100" dir="2700000" algn="tl">
                    <a:srgbClr val="C0C0C0"/>
                  </a:outerShdw>
                </a:effectLst>
              </a:rPr>
              <a:t>QT prolongation is common</a:t>
            </a:r>
          </a:p>
          <a:p>
            <a:r>
              <a:rPr lang="en-US" altLang="en-US">
                <a:effectLst>
                  <a:outerShdw blurRad="38100" dist="38100" dir="2700000" algn="tl">
                    <a:srgbClr val="C0C0C0"/>
                  </a:outerShdw>
                </a:effectLst>
              </a:rPr>
              <a:t>Psychotropic agents (i.e.TCA’s)</a:t>
            </a:r>
          </a:p>
          <a:p>
            <a:pPr lvl="1"/>
            <a:r>
              <a:rPr lang="en-US" altLang="en-US">
                <a:effectLst>
                  <a:outerShdw blurRad="38100" dist="38100" dir="2700000" algn="tl">
                    <a:srgbClr val="C0C0C0"/>
                  </a:outerShdw>
                </a:effectLst>
              </a:rPr>
              <a:t>Increase QRS duration</a:t>
            </a:r>
          </a:p>
          <a:p>
            <a:pPr lvl="1"/>
            <a:r>
              <a:rPr lang="en-US" altLang="en-US">
                <a:effectLst>
                  <a:outerShdw blurRad="38100" dist="38100" dir="2700000" algn="tl">
                    <a:srgbClr val="C0C0C0"/>
                  </a:outerShdw>
                </a:effectLst>
              </a:rPr>
              <a:t>Lengthen QT interval</a:t>
            </a:r>
          </a:p>
        </p:txBody>
      </p:sp>
    </p:spTree>
    <p:extLst>
      <p:ext uri="{BB962C8B-B14F-4D97-AF65-F5344CB8AC3E}">
        <p14:creationId xmlns:p14="http://schemas.microsoft.com/office/powerpoint/2010/main" val="1467564520"/>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1586" name="Picture 2" descr="2dig_1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1828800"/>
            <a:ext cx="10972800" cy="52120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5992298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2"/>
          <p:cNvSpPr>
            <a:spLocks noChangeArrowheads="1"/>
          </p:cNvSpPr>
          <p:nvPr/>
        </p:nvSpPr>
        <p:spPr bwMode="auto">
          <a:xfrm>
            <a:off x="1828800" y="0"/>
            <a:ext cx="10972800" cy="8229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3120">
              <a:latin typeface="Gungsuh" panose="02030600000101010101" pitchFamily="18" charset="-127"/>
            </a:endParaRPr>
          </a:p>
        </p:txBody>
      </p:sp>
      <p:pic>
        <p:nvPicPr>
          <p:cNvPr id="452611" name="Picture 3" descr="ecg990809e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55246"/>
            <a:ext cx="10972800" cy="81743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45211624"/>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4" name="Picture 2" descr="1A_antiarrhyth"/>
          <p:cNvPicPr>
            <a:picLocks noChangeAspect="1" noChangeArrowheads="1"/>
          </p:cNvPicPr>
          <p:nvPr/>
        </p:nvPicPr>
        <p:blipFill>
          <a:blip r:embed="rId3">
            <a:extLst>
              <a:ext uri="{28A0092B-C50C-407E-A947-70E740481C1C}">
                <a14:useLocalDpi xmlns:a14="http://schemas.microsoft.com/office/drawing/2010/main" val="0"/>
              </a:ext>
            </a:extLst>
          </a:blip>
          <a:srcRect b="59076"/>
          <a:stretch>
            <a:fillRect/>
          </a:stretch>
        </p:blipFill>
        <p:spPr bwMode="auto">
          <a:xfrm>
            <a:off x="1828800" y="0"/>
            <a:ext cx="10972800" cy="75895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9081172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2"/>
          <p:cNvSpPr>
            <a:spLocks noGrp="1" noChangeArrowheads="1"/>
          </p:cNvSpPr>
          <p:nvPr>
            <p:ph type="title"/>
          </p:nvPr>
        </p:nvSpPr>
        <p:spPr/>
        <p:txBody>
          <a:bodyPr/>
          <a:lstStyle/>
          <a:p>
            <a:r>
              <a:rPr lang="en-US" altLang="en-US"/>
              <a:t>STEMI Mimics</a:t>
            </a:r>
          </a:p>
        </p:txBody>
      </p:sp>
      <p:sp>
        <p:nvSpPr>
          <p:cNvPr id="454659" name="Rectangle 3"/>
          <p:cNvSpPr>
            <a:spLocks noGrp="1" noChangeArrowheads="1"/>
          </p:cNvSpPr>
          <p:nvPr>
            <p:ph type="body" idx="1"/>
          </p:nvPr>
        </p:nvSpPr>
        <p:spPr/>
        <p:txBody>
          <a:bodyPr/>
          <a:lstStyle/>
          <a:p>
            <a:pPr>
              <a:buFontTx/>
              <a:buNone/>
            </a:pPr>
            <a:endParaRPr lang="en-US" altLang="en-US"/>
          </a:p>
          <a:p>
            <a:r>
              <a:rPr lang="en-US" altLang="en-US"/>
              <a:t>Pacemakers</a:t>
            </a:r>
          </a:p>
        </p:txBody>
      </p:sp>
    </p:spTree>
    <p:extLst>
      <p:ext uri="{BB962C8B-B14F-4D97-AF65-F5344CB8AC3E}">
        <p14:creationId xmlns:p14="http://schemas.microsoft.com/office/powerpoint/2010/main" val="387852430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5682" name="Picture 2" descr="VT Paced"/>
          <p:cNvPicPr>
            <a:picLocks noChangeAspect="1" noChangeArrowheads="1"/>
          </p:cNvPicPr>
          <p:nvPr/>
        </p:nvPicPr>
        <p:blipFill>
          <a:blip r:embed="rId3">
            <a:extLst>
              <a:ext uri="{28A0092B-C50C-407E-A947-70E740481C1C}">
                <a14:useLocalDpi xmlns:a14="http://schemas.microsoft.com/office/drawing/2010/main" val="0"/>
              </a:ext>
            </a:extLst>
          </a:blip>
          <a:srcRect l="4744" t="7791" r="10490" b="3865"/>
          <a:stretch>
            <a:fillRect/>
          </a:stretch>
        </p:blipFill>
        <p:spPr bwMode="auto">
          <a:xfrm>
            <a:off x="1828800" y="0"/>
            <a:ext cx="10972800" cy="8229600"/>
          </a:xfrm>
          <a:prstGeom prst="rect">
            <a:avLst/>
          </a:prstGeom>
          <a:noFill/>
          <a:extLst>
            <a:ext uri="{909E8E84-426E-40DD-AFC4-6F175D3DCCD1}">
              <a14:hiddenFill xmlns:a14="http://schemas.microsoft.com/office/drawing/2010/main">
                <a:solidFill>
                  <a:srgbClr val="FFFFFF"/>
                </a:solidFill>
              </a14:hiddenFill>
            </a:ext>
          </a:extLst>
        </p:spPr>
      </p:pic>
      <p:sp>
        <p:nvSpPr>
          <p:cNvPr id="455683" name="Rectangle 3"/>
          <p:cNvSpPr>
            <a:spLocks noChangeArrowheads="1"/>
          </p:cNvSpPr>
          <p:nvPr/>
        </p:nvSpPr>
        <p:spPr bwMode="auto">
          <a:xfrm>
            <a:off x="6035040" y="0"/>
            <a:ext cx="6400800" cy="155448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Tree>
    <p:extLst>
      <p:ext uri="{BB962C8B-B14F-4D97-AF65-F5344CB8AC3E}">
        <p14:creationId xmlns:p14="http://schemas.microsoft.com/office/powerpoint/2010/main" val="3809961631"/>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3266" name="Group 2"/>
          <p:cNvGrpSpPr>
            <a:grpSpLocks/>
          </p:cNvGrpSpPr>
          <p:nvPr/>
        </p:nvGrpSpPr>
        <p:grpSpPr bwMode="auto">
          <a:xfrm>
            <a:off x="7132320" y="1554481"/>
            <a:ext cx="2560320" cy="1223010"/>
            <a:chOff x="1727" y="510"/>
            <a:chExt cx="686" cy="336"/>
          </a:xfrm>
        </p:grpSpPr>
        <p:sp>
          <p:nvSpPr>
            <p:cNvPr id="523267" name="Rectangle 3"/>
            <p:cNvSpPr>
              <a:spLocks noChangeArrowheads="1"/>
            </p:cNvSpPr>
            <p:nvPr/>
          </p:nvSpPr>
          <p:spPr bwMode="auto">
            <a:xfrm>
              <a:off x="2339" y="721"/>
              <a:ext cx="28" cy="10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3268" name="Oval 4"/>
            <p:cNvSpPr>
              <a:spLocks noChangeArrowheads="1"/>
            </p:cNvSpPr>
            <p:nvPr/>
          </p:nvSpPr>
          <p:spPr bwMode="auto">
            <a:xfrm>
              <a:off x="2329" y="721"/>
              <a:ext cx="69" cy="10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269" name="Oval 5"/>
            <p:cNvSpPr>
              <a:spLocks noChangeArrowheads="1"/>
            </p:cNvSpPr>
            <p:nvPr/>
          </p:nvSpPr>
          <p:spPr bwMode="auto">
            <a:xfrm>
              <a:off x="2308" y="721"/>
              <a:ext cx="69" cy="10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270" name="Freeform 6"/>
            <p:cNvSpPr>
              <a:spLocks/>
            </p:cNvSpPr>
            <p:nvPr/>
          </p:nvSpPr>
          <p:spPr bwMode="auto">
            <a:xfrm>
              <a:off x="2106" y="722"/>
              <a:ext cx="88" cy="55"/>
            </a:xfrm>
            <a:custGeom>
              <a:avLst/>
              <a:gdLst>
                <a:gd name="T0" fmla="*/ 122 w 176"/>
                <a:gd name="T1" fmla="*/ 8 h 110"/>
                <a:gd name="T2" fmla="*/ 70 w 176"/>
                <a:gd name="T3" fmla="*/ 0 h 110"/>
                <a:gd name="T4" fmla="*/ 45 w 176"/>
                <a:gd name="T5" fmla="*/ 3 h 110"/>
                <a:gd name="T6" fmla="*/ 34 w 176"/>
                <a:gd name="T7" fmla="*/ 11 h 110"/>
                <a:gd name="T8" fmla="*/ 17 w 176"/>
                <a:gd name="T9" fmla="*/ 35 h 110"/>
                <a:gd name="T10" fmla="*/ 9 w 176"/>
                <a:gd name="T11" fmla="*/ 42 h 110"/>
                <a:gd name="T12" fmla="*/ 4 w 176"/>
                <a:gd name="T13" fmla="*/ 61 h 110"/>
                <a:gd name="T14" fmla="*/ 0 w 176"/>
                <a:gd name="T15" fmla="*/ 110 h 110"/>
                <a:gd name="T16" fmla="*/ 176 w 176"/>
                <a:gd name="T17" fmla="*/ 82 h 110"/>
                <a:gd name="T18" fmla="*/ 166 w 176"/>
                <a:gd name="T19" fmla="*/ 46 h 110"/>
                <a:gd name="T20" fmla="*/ 155 w 176"/>
                <a:gd name="T21" fmla="*/ 28 h 110"/>
                <a:gd name="T22" fmla="*/ 140 w 176"/>
                <a:gd name="T23" fmla="*/ 15 h 110"/>
                <a:gd name="T24" fmla="*/ 122 w 176"/>
                <a:gd name="T25"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0">
                  <a:moveTo>
                    <a:pt x="122" y="8"/>
                  </a:moveTo>
                  <a:lnTo>
                    <a:pt x="70" y="0"/>
                  </a:lnTo>
                  <a:lnTo>
                    <a:pt x="45" y="3"/>
                  </a:lnTo>
                  <a:lnTo>
                    <a:pt x="34" y="11"/>
                  </a:lnTo>
                  <a:lnTo>
                    <a:pt x="17" y="35"/>
                  </a:lnTo>
                  <a:lnTo>
                    <a:pt x="9" y="42"/>
                  </a:lnTo>
                  <a:lnTo>
                    <a:pt x="4" y="61"/>
                  </a:lnTo>
                  <a:lnTo>
                    <a:pt x="0" y="110"/>
                  </a:lnTo>
                  <a:lnTo>
                    <a:pt x="176" y="82"/>
                  </a:lnTo>
                  <a:lnTo>
                    <a:pt x="166" y="46"/>
                  </a:lnTo>
                  <a:lnTo>
                    <a:pt x="155" y="28"/>
                  </a:lnTo>
                  <a:lnTo>
                    <a:pt x="140" y="15"/>
                  </a:lnTo>
                  <a:lnTo>
                    <a:pt x="122" y="8"/>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71" name="Oval 7"/>
            <p:cNvSpPr>
              <a:spLocks noChangeArrowheads="1"/>
            </p:cNvSpPr>
            <p:nvPr/>
          </p:nvSpPr>
          <p:spPr bwMode="auto">
            <a:xfrm>
              <a:off x="2146" y="741"/>
              <a:ext cx="70" cy="10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272" name="Rectangle 8"/>
            <p:cNvSpPr>
              <a:spLocks noChangeArrowheads="1"/>
            </p:cNvSpPr>
            <p:nvPr/>
          </p:nvSpPr>
          <p:spPr bwMode="auto">
            <a:xfrm>
              <a:off x="2150" y="741"/>
              <a:ext cx="31" cy="1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3273" name="Oval 9"/>
            <p:cNvSpPr>
              <a:spLocks noChangeArrowheads="1"/>
            </p:cNvSpPr>
            <p:nvPr/>
          </p:nvSpPr>
          <p:spPr bwMode="auto">
            <a:xfrm>
              <a:off x="2117" y="741"/>
              <a:ext cx="70" cy="10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274" name="Oval 10"/>
            <p:cNvSpPr>
              <a:spLocks noChangeArrowheads="1"/>
            </p:cNvSpPr>
            <p:nvPr/>
          </p:nvSpPr>
          <p:spPr bwMode="auto">
            <a:xfrm>
              <a:off x="2133" y="766"/>
              <a:ext cx="36" cy="55"/>
            </a:xfrm>
            <a:prstGeom prst="ellipse">
              <a:avLst/>
            </a:prstGeom>
            <a:solidFill>
              <a:srgbClr val="FFFFFF"/>
            </a:solidFill>
            <a:ln w="3175">
              <a:solidFill>
                <a:srgbClr val="000000"/>
              </a:solidFill>
              <a:round/>
              <a:headEnd/>
              <a:tailEnd/>
            </a:ln>
          </p:spPr>
          <p:txBody>
            <a:bodyPr/>
            <a:lstStyle/>
            <a:p>
              <a:endParaRPr lang="en-US" sz="3120"/>
            </a:p>
          </p:txBody>
        </p:sp>
        <p:sp>
          <p:nvSpPr>
            <p:cNvPr id="523275" name="Oval 11"/>
            <p:cNvSpPr>
              <a:spLocks noChangeArrowheads="1"/>
            </p:cNvSpPr>
            <p:nvPr/>
          </p:nvSpPr>
          <p:spPr bwMode="auto">
            <a:xfrm>
              <a:off x="2135" y="766"/>
              <a:ext cx="34" cy="54"/>
            </a:xfrm>
            <a:prstGeom prst="ellipse">
              <a:avLst/>
            </a:prstGeom>
            <a:solidFill>
              <a:srgbClr val="FFFFFF"/>
            </a:solidFill>
            <a:ln w="3175">
              <a:solidFill>
                <a:srgbClr val="C0C0C0"/>
              </a:solidFill>
              <a:round/>
              <a:headEnd/>
              <a:tailEnd/>
            </a:ln>
          </p:spPr>
          <p:txBody>
            <a:bodyPr/>
            <a:lstStyle/>
            <a:p>
              <a:endParaRPr lang="en-US" sz="3120"/>
            </a:p>
          </p:txBody>
        </p:sp>
        <p:sp>
          <p:nvSpPr>
            <p:cNvPr id="523276" name="Oval 12"/>
            <p:cNvSpPr>
              <a:spLocks noChangeArrowheads="1"/>
            </p:cNvSpPr>
            <p:nvPr/>
          </p:nvSpPr>
          <p:spPr bwMode="auto">
            <a:xfrm>
              <a:off x="2139" y="773"/>
              <a:ext cx="25" cy="41"/>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277" name="Freeform 13"/>
            <p:cNvSpPr>
              <a:spLocks/>
            </p:cNvSpPr>
            <p:nvPr/>
          </p:nvSpPr>
          <p:spPr bwMode="auto">
            <a:xfrm>
              <a:off x="1802" y="688"/>
              <a:ext cx="69" cy="87"/>
            </a:xfrm>
            <a:custGeom>
              <a:avLst/>
              <a:gdLst>
                <a:gd name="T0" fmla="*/ 12 w 140"/>
                <a:gd name="T1" fmla="*/ 13 h 176"/>
                <a:gd name="T2" fmla="*/ 6 w 140"/>
                <a:gd name="T3" fmla="*/ 151 h 176"/>
                <a:gd name="T4" fmla="*/ 2 w 140"/>
                <a:gd name="T5" fmla="*/ 167 h 176"/>
                <a:gd name="T6" fmla="*/ 0 w 140"/>
                <a:gd name="T7" fmla="*/ 176 h 176"/>
                <a:gd name="T8" fmla="*/ 87 w 140"/>
                <a:gd name="T9" fmla="*/ 141 h 176"/>
                <a:gd name="T10" fmla="*/ 140 w 140"/>
                <a:gd name="T11" fmla="*/ 110 h 176"/>
                <a:gd name="T12" fmla="*/ 140 w 140"/>
                <a:gd name="T13" fmla="*/ 66 h 176"/>
                <a:gd name="T14" fmla="*/ 133 w 140"/>
                <a:gd name="T15" fmla="*/ 0 h 176"/>
                <a:gd name="T16" fmla="*/ 12 w 140"/>
                <a:gd name="T17" fmla="*/ 1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176">
                  <a:moveTo>
                    <a:pt x="12" y="13"/>
                  </a:moveTo>
                  <a:lnTo>
                    <a:pt x="6" y="151"/>
                  </a:lnTo>
                  <a:lnTo>
                    <a:pt x="2" y="167"/>
                  </a:lnTo>
                  <a:lnTo>
                    <a:pt x="0" y="176"/>
                  </a:lnTo>
                  <a:lnTo>
                    <a:pt x="87" y="141"/>
                  </a:lnTo>
                  <a:lnTo>
                    <a:pt x="140" y="110"/>
                  </a:lnTo>
                  <a:lnTo>
                    <a:pt x="140" y="66"/>
                  </a:lnTo>
                  <a:lnTo>
                    <a:pt x="133" y="0"/>
                  </a:lnTo>
                  <a:lnTo>
                    <a:pt x="12" y="13"/>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78" name="Oval 14"/>
            <p:cNvSpPr>
              <a:spLocks noChangeArrowheads="1"/>
            </p:cNvSpPr>
            <p:nvPr/>
          </p:nvSpPr>
          <p:spPr bwMode="auto">
            <a:xfrm>
              <a:off x="1837" y="709"/>
              <a:ext cx="55" cy="8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279" name="Rectangle 15"/>
            <p:cNvSpPr>
              <a:spLocks noChangeArrowheads="1"/>
            </p:cNvSpPr>
            <p:nvPr/>
          </p:nvSpPr>
          <p:spPr bwMode="auto">
            <a:xfrm>
              <a:off x="1837" y="708"/>
              <a:ext cx="29" cy="8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sz="3120"/>
            </a:p>
          </p:txBody>
        </p:sp>
        <p:sp>
          <p:nvSpPr>
            <p:cNvPr id="523280" name="Oval 16"/>
            <p:cNvSpPr>
              <a:spLocks noChangeArrowheads="1"/>
            </p:cNvSpPr>
            <p:nvPr/>
          </p:nvSpPr>
          <p:spPr bwMode="auto">
            <a:xfrm>
              <a:off x="1807" y="709"/>
              <a:ext cx="55" cy="8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281" name="Oval 17"/>
            <p:cNvSpPr>
              <a:spLocks noChangeArrowheads="1"/>
            </p:cNvSpPr>
            <p:nvPr/>
          </p:nvSpPr>
          <p:spPr bwMode="auto">
            <a:xfrm>
              <a:off x="1819" y="728"/>
              <a:ext cx="30" cy="49"/>
            </a:xfrm>
            <a:prstGeom prst="ellipse">
              <a:avLst/>
            </a:prstGeom>
            <a:solidFill>
              <a:schemeClr val="accent2"/>
            </a:solidFill>
            <a:ln w="3175">
              <a:solidFill>
                <a:schemeClr val="accent2"/>
              </a:solidFill>
              <a:round/>
              <a:headEnd/>
              <a:tailEnd/>
            </a:ln>
          </p:spPr>
          <p:txBody>
            <a:bodyPr/>
            <a:lstStyle/>
            <a:p>
              <a:endParaRPr lang="en-US" sz="3120"/>
            </a:p>
          </p:txBody>
        </p:sp>
        <p:sp>
          <p:nvSpPr>
            <p:cNvPr id="523282" name="Oval 18"/>
            <p:cNvSpPr>
              <a:spLocks noChangeArrowheads="1"/>
            </p:cNvSpPr>
            <p:nvPr/>
          </p:nvSpPr>
          <p:spPr bwMode="auto">
            <a:xfrm>
              <a:off x="1822" y="733"/>
              <a:ext cx="22" cy="3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283" name="Freeform 19"/>
            <p:cNvSpPr>
              <a:spLocks/>
            </p:cNvSpPr>
            <p:nvPr/>
          </p:nvSpPr>
          <p:spPr bwMode="auto">
            <a:xfrm>
              <a:off x="2123" y="669"/>
              <a:ext cx="284" cy="97"/>
            </a:xfrm>
            <a:custGeom>
              <a:avLst/>
              <a:gdLst>
                <a:gd name="T0" fmla="*/ 185 w 568"/>
                <a:gd name="T1" fmla="*/ 54 h 195"/>
                <a:gd name="T2" fmla="*/ 568 w 568"/>
                <a:gd name="T3" fmla="*/ 27 h 195"/>
                <a:gd name="T4" fmla="*/ 568 w 568"/>
                <a:gd name="T5" fmla="*/ 121 h 195"/>
                <a:gd name="T6" fmla="*/ 563 w 568"/>
                <a:gd name="T7" fmla="*/ 131 h 195"/>
                <a:gd name="T8" fmla="*/ 556 w 568"/>
                <a:gd name="T9" fmla="*/ 135 h 195"/>
                <a:gd name="T10" fmla="*/ 557 w 568"/>
                <a:gd name="T11" fmla="*/ 149 h 195"/>
                <a:gd name="T12" fmla="*/ 496 w 568"/>
                <a:gd name="T13" fmla="*/ 157 h 195"/>
                <a:gd name="T14" fmla="*/ 398 w 568"/>
                <a:gd name="T15" fmla="*/ 171 h 195"/>
                <a:gd name="T16" fmla="*/ 295 w 568"/>
                <a:gd name="T17" fmla="*/ 185 h 195"/>
                <a:gd name="T18" fmla="*/ 267 w 568"/>
                <a:gd name="T19" fmla="*/ 188 h 195"/>
                <a:gd name="T20" fmla="*/ 241 w 568"/>
                <a:gd name="T21" fmla="*/ 192 h 195"/>
                <a:gd name="T22" fmla="*/ 219 w 568"/>
                <a:gd name="T23" fmla="*/ 195 h 195"/>
                <a:gd name="T24" fmla="*/ 188 w 568"/>
                <a:gd name="T25" fmla="*/ 195 h 195"/>
                <a:gd name="T26" fmla="*/ 163 w 568"/>
                <a:gd name="T27" fmla="*/ 195 h 195"/>
                <a:gd name="T28" fmla="*/ 157 w 568"/>
                <a:gd name="T29" fmla="*/ 193 h 195"/>
                <a:gd name="T30" fmla="*/ 149 w 568"/>
                <a:gd name="T31" fmla="*/ 172 h 195"/>
                <a:gd name="T32" fmla="*/ 135 w 568"/>
                <a:gd name="T33" fmla="*/ 149 h 195"/>
                <a:gd name="T34" fmla="*/ 121 w 568"/>
                <a:gd name="T35" fmla="*/ 136 h 195"/>
                <a:gd name="T36" fmla="*/ 94 w 568"/>
                <a:gd name="T37" fmla="*/ 128 h 195"/>
                <a:gd name="T38" fmla="*/ 55 w 568"/>
                <a:gd name="T39" fmla="*/ 122 h 195"/>
                <a:gd name="T40" fmla="*/ 26 w 568"/>
                <a:gd name="T41" fmla="*/ 122 h 195"/>
                <a:gd name="T42" fmla="*/ 15 w 568"/>
                <a:gd name="T43" fmla="*/ 131 h 195"/>
                <a:gd name="T44" fmla="*/ 7 w 568"/>
                <a:gd name="T45" fmla="*/ 142 h 195"/>
                <a:gd name="T46" fmla="*/ 0 w 568"/>
                <a:gd name="T47" fmla="*/ 156 h 195"/>
                <a:gd name="T48" fmla="*/ 0 w 568"/>
                <a:gd name="T49" fmla="*/ 0 h 195"/>
                <a:gd name="T50" fmla="*/ 143 w 568"/>
                <a:gd name="T51" fmla="*/ 19 h 195"/>
                <a:gd name="T52" fmla="*/ 160 w 568"/>
                <a:gd name="T53" fmla="*/ 25 h 195"/>
                <a:gd name="T54" fmla="*/ 185 w 568"/>
                <a:gd name="T55" fmla="*/ 5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8" h="195">
                  <a:moveTo>
                    <a:pt x="185" y="54"/>
                  </a:moveTo>
                  <a:lnTo>
                    <a:pt x="568" y="27"/>
                  </a:lnTo>
                  <a:lnTo>
                    <a:pt x="568" y="121"/>
                  </a:lnTo>
                  <a:lnTo>
                    <a:pt x="563" y="131"/>
                  </a:lnTo>
                  <a:lnTo>
                    <a:pt x="556" y="135"/>
                  </a:lnTo>
                  <a:lnTo>
                    <a:pt x="557" y="149"/>
                  </a:lnTo>
                  <a:lnTo>
                    <a:pt x="496" y="157"/>
                  </a:lnTo>
                  <a:lnTo>
                    <a:pt x="398" y="171"/>
                  </a:lnTo>
                  <a:lnTo>
                    <a:pt x="295" y="185"/>
                  </a:lnTo>
                  <a:lnTo>
                    <a:pt x="267" y="188"/>
                  </a:lnTo>
                  <a:lnTo>
                    <a:pt x="241" y="192"/>
                  </a:lnTo>
                  <a:lnTo>
                    <a:pt x="219" y="195"/>
                  </a:lnTo>
                  <a:lnTo>
                    <a:pt x="188" y="195"/>
                  </a:lnTo>
                  <a:lnTo>
                    <a:pt x="163" y="195"/>
                  </a:lnTo>
                  <a:lnTo>
                    <a:pt x="157" y="193"/>
                  </a:lnTo>
                  <a:lnTo>
                    <a:pt x="149" y="172"/>
                  </a:lnTo>
                  <a:lnTo>
                    <a:pt x="135" y="149"/>
                  </a:lnTo>
                  <a:lnTo>
                    <a:pt x="121" y="136"/>
                  </a:lnTo>
                  <a:lnTo>
                    <a:pt x="94" y="128"/>
                  </a:lnTo>
                  <a:lnTo>
                    <a:pt x="55" y="122"/>
                  </a:lnTo>
                  <a:lnTo>
                    <a:pt x="26" y="122"/>
                  </a:lnTo>
                  <a:lnTo>
                    <a:pt x="15" y="131"/>
                  </a:lnTo>
                  <a:lnTo>
                    <a:pt x="7" y="142"/>
                  </a:lnTo>
                  <a:lnTo>
                    <a:pt x="0" y="156"/>
                  </a:lnTo>
                  <a:lnTo>
                    <a:pt x="0" y="0"/>
                  </a:lnTo>
                  <a:lnTo>
                    <a:pt x="143" y="19"/>
                  </a:lnTo>
                  <a:lnTo>
                    <a:pt x="160" y="25"/>
                  </a:lnTo>
                  <a:lnTo>
                    <a:pt x="185" y="54"/>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84" name="Freeform 20"/>
            <p:cNvSpPr>
              <a:spLocks/>
            </p:cNvSpPr>
            <p:nvPr/>
          </p:nvSpPr>
          <p:spPr bwMode="auto">
            <a:xfrm>
              <a:off x="1768" y="516"/>
              <a:ext cx="468" cy="20"/>
            </a:xfrm>
            <a:custGeom>
              <a:avLst/>
              <a:gdLst>
                <a:gd name="T0" fmla="*/ 0 w 934"/>
                <a:gd name="T1" fmla="*/ 3 h 41"/>
                <a:gd name="T2" fmla="*/ 372 w 934"/>
                <a:gd name="T3" fmla="*/ 16 h 41"/>
                <a:gd name="T4" fmla="*/ 576 w 934"/>
                <a:gd name="T5" fmla="*/ 34 h 41"/>
                <a:gd name="T6" fmla="*/ 596 w 934"/>
                <a:gd name="T7" fmla="*/ 38 h 41"/>
                <a:gd name="T8" fmla="*/ 618 w 934"/>
                <a:gd name="T9" fmla="*/ 41 h 41"/>
                <a:gd name="T10" fmla="*/ 934 w 934"/>
                <a:gd name="T11" fmla="*/ 39 h 41"/>
                <a:gd name="T12" fmla="*/ 898 w 934"/>
                <a:gd name="T13" fmla="*/ 34 h 41"/>
                <a:gd name="T14" fmla="*/ 742 w 934"/>
                <a:gd name="T15" fmla="*/ 16 h 41"/>
                <a:gd name="T16" fmla="*/ 214 w 934"/>
                <a:gd name="T17" fmla="*/ 0 h 41"/>
                <a:gd name="T18" fmla="*/ 0 w 934"/>
                <a:gd name="T1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4" h="41">
                  <a:moveTo>
                    <a:pt x="0" y="3"/>
                  </a:moveTo>
                  <a:lnTo>
                    <a:pt x="372" y="16"/>
                  </a:lnTo>
                  <a:lnTo>
                    <a:pt x="576" y="34"/>
                  </a:lnTo>
                  <a:lnTo>
                    <a:pt x="596" y="38"/>
                  </a:lnTo>
                  <a:lnTo>
                    <a:pt x="618" y="41"/>
                  </a:lnTo>
                  <a:lnTo>
                    <a:pt x="934" y="39"/>
                  </a:lnTo>
                  <a:lnTo>
                    <a:pt x="898" y="34"/>
                  </a:lnTo>
                  <a:lnTo>
                    <a:pt x="742" y="16"/>
                  </a:lnTo>
                  <a:lnTo>
                    <a:pt x="214" y="0"/>
                  </a:lnTo>
                  <a:lnTo>
                    <a:pt x="0" y="3"/>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85" name="Freeform 21"/>
            <p:cNvSpPr>
              <a:spLocks/>
            </p:cNvSpPr>
            <p:nvPr/>
          </p:nvSpPr>
          <p:spPr bwMode="auto">
            <a:xfrm>
              <a:off x="2206" y="759"/>
              <a:ext cx="207" cy="39"/>
            </a:xfrm>
            <a:custGeom>
              <a:avLst/>
              <a:gdLst>
                <a:gd name="T0" fmla="*/ 10 w 412"/>
                <a:gd name="T1" fmla="*/ 77 h 80"/>
                <a:gd name="T2" fmla="*/ 65 w 412"/>
                <a:gd name="T3" fmla="*/ 80 h 80"/>
                <a:gd name="T4" fmla="*/ 221 w 412"/>
                <a:gd name="T5" fmla="*/ 62 h 80"/>
                <a:gd name="T6" fmla="*/ 357 w 412"/>
                <a:gd name="T7" fmla="*/ 36 h 80"/>
                <a:gd name="T8" fmla="*/ 390 w 412"/>
                <a:gd name="T9" fmla="*/ 27 h 80"/>
                <a:gd name="T10" fmla="*/ 410 w 412"/>
                <a:gd name="T11" fmla="*/ 11 h 80"/>
                <a:gd name="T12" fmla="*/ 412 w 412"/>
                <a:gd name="T13" fmla="*/ 0 h 80"/>
                <a:gd name="T14" fmla="*/ 0 w 412"/>
                <a:gd name="T15" fmla="*/ 59 h 80"/>
                <a:gd name="T16" fmla="*/ 10 w 412"/>
                <a:gd name="T1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80">
                  <a:moveTo>
                    <a:pt x="10" y="77"/>
                  </a:moveTo>
                  <a:lnTo>
                    <a:pt x="65" y="80"/>
                  </a:lnTo>
                  <a:lnTo>
                    <a:pt x="221" y="62"/>
                  </a:lnTo>
                  <a:lnTo>
                    <a:pt x="357" y="36"/>
                  </a:lnTo>
                  <a:lnTo>
                    <a:pt x="390" y="27"/>
                  </a:lnTo>
                  <a:lnTo>
                    <a:pt x="410" y="11"/>
                  </a:lnTo>
                  <a:lnTo>
                    <a:pt x="412" y="0"/>
                  </a:lnTo>
                  <a:lnTo>
                    <a:pt x="0" y="59"/>
                  </a:lnTo>
                  <a:lnTo>
                    <a:pt x="10" y="77"/>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86" name="Freeform 22"/>
            <p:cNvSpPr>
              <a:spLocks/>
            </p:cNvSpPr>
            <p:nvPr/>
          </p:nvSpPr>
          <p:spPr bwMode="auto">
            <a:xfrm>
              <a:off x="2027" y="657"/>
              <a:ext cx="96" cy="126"/>
            </a:xfrm>
            <a:custGeom>
              <a:avLst/>
              <a:gdLst>
                <a:gd name="T0" fmla="*/ 0 w 193"/>
                <a:gd name="T1" fmla="*/ 0 h 252"/>
                <a:gd name="T2" fmla="*/ 193 w 193"/>
                <a:gd name="T3" fmla="*/ 24 h 252"/>
                <a:gd name="T4" fmla="*/ 193 w 193"/>
                <a:gd name="T5" fmla="*/ 175 h 252"/>
                <a:gd name="T6" fmla="*/ 183 w 193"/>
                <a:gd name="T7" fmla="*/ 188 h 252"/>
                <a:gd name="T8" fmla="*/ 177 w 193"/>
                <a:gd name="T9" fmla="*/ 200 h 252"/>
                <a:gd name="T10" fmla="*/ 176 w 193"/>
                <a:gd name="T11" fmla="*/ 214 h 252"/>
                <a:gd name="T12" fmla="*/ 176 w 193"/>
                <a:gd name="T13" fmla="*/ 252 h 252"/>
                <a:gd name="T14" fmla="*/ 33 w 193"/>
                <a:gd name="T15" fmla="*/ 228 h 252"/>
                <a:gd name="T16" fmla="*/ 14 w 193"/>
                <a:gd name="T17" fmla="*/ 224 h 252"/>
                <a:gd name="T18" fmla="*/ 0 w 193"/>
                <a:gd name="T19" fmla="*/ 185 h 252"/>
                <a:gd name="T20" fmla="*/ 0 w 193"/>
                <a:gd name="T2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252">
                  <a:moveTo>
                    <a:pt x="0" y="0"/>
                  </a:moveTo>
                  <a:lnTo>
                    <a:pt x="193" y="24"/>
                  </a:lnTo>
                  <a:lnTo>
                    <a:pt x="193" y="175"/>
                  </a:lnTo>
                  <a:lnTo>
                    <a:pt x="183" y="188"/>
                  </a:lnTo>
                  <a:lnTo>
                    <a:pt x="177" y="200"/>
                  </a:lnTo>
                  <a:lnTo>
                    <a:pt x="176" y="214"/>
                  </a:lnTo>
                  <a:lnTo>
                    <a:pt x="176" y="252"/>
                  </a:lnTo>
                  <a:lnTo>
                    <a:pt x="33" y="228"/>
                  </a:lnTo>
                  <a:lnTo>
                    <a:pt x="14" y="224"/>
                  </a:lnTo>
                  <a:lnTo>
                    <a:pt x="0" y="185"/>
                  </a:lnTo>
                  <a:lnTo>
                    <a:pt x="0"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87" name="Freeform 23"/>
            <p:cNvSpPr>
              <a:spLocks/>
            </p:cNvSpPr>
            <p:nvPr/>
          </p:nvSpPr>
          <p:spPr bwMode="auto">
            <a:xfrm>
              <a:off x="2075" y="535"/>
              <a:ext cx="198" cy="35"/>
            </a:xfrm>
            <a:custGeom>
              <a:avLst/>
              <a:gdLst>
                <a:gd name="T0" fmla="*/ 0 w 397"/>
                <a:gd name="T1" fmla="*/ 2 h 70"/>
                <a:gd name="T2" fmla="*/ 301 w 397"/>
                <a:gd name="T3" fmla="*/ 0 h 70"/>
                <a:gd name="T4" fmla="*/ 327 w 397"/>
                <a:gd name="T5" fmla="*/ 2 h 70"/>
                <a:gd name="T6" fmla="*/ 345 w 397"/>
                <a:gd name="T7" fmla="*/ 9 h 70"/>
                <a:gd name="T8" fmla="*/ 355 w 397"/>
                <a:gd name="T9" fmla="*/ 17 h 70"/>
                <a:gd name="T10" fmla="*/ 397 w 397"/>
                <a:gd name="T11" fmla="*/ 61 h 70"/>
                <a:gd name="T12" fmla="*/ 92 w 397"/>
                <a:gd name="T13" fmla="*/ 70 h 70"/>
                <a:gd name="T14" fmla="*/ 85 w 397"/>
                <a:gd name="T15" fmla="*/ 46 h 70"/>
                <a:gd name="T16" fmla="*/ 76 w 397"/>
                <a:gd name="T17" fmla="*/ 31 h 70"/>
                <a:gd name="T18" fmla="*/ 72 w 397"/>
                <a:gd name="T19" fmla="*/ 25 h 70"/>
                <a:gd name="T20" fmla="*/ 53 w 397"/>
                <a:gd name="T21" fmla="*/ 17 h 70"/>
                <a:gd name="T22" fmla="*/ 0 w 397"/>
                <a:gd name="T2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7" h="70">
                  <a:moveTo>
                    <a:pt x="0" y="2"/>
                  </a:moveTo>
                  <a:lnTo>
                    <a:pt x="301" y="0"/>
                  </a:lnTo>
                  <a:lnTo>
                    <a:pt x="327" y="2"/>
                  </a:lnTo>
                  <a:lnTo>
                    <a:pt x="345" y="9"/>
                  </a:lnTo>
                  <a:lnTo>
                    <a:pt x="355" y="17"/>
                  </a:lnTo>
                  <a:lnTo>
                    <a:pt x="397" y="61"/>
                  </a:lnTo>
                  <a:lnTo>
                    <a:pt x="92" y="70"/>
                  </a:lnTo>
                  <a:lnTo>
                    <a:pt x="85" y="46"/>
                  </a:lnTo>
                  <a:lnTo>
                    <a:pt x="76" y="31"/>
                  </a:lnTo>
                  <a:lnTo>
                    <a:pt x="72" y="25"/>
                  </a:lnTo>
                  <a:lnTo>
                    <a:pt x="53" y="17"/>
                  </a:lnTo>
                  <a:lnTo>
                    <a:pt x="0" y="2"/>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88" name="Freeform 24"/>
            <p:cNvSpPr>
              <a:spLocks/>
            </p:cNvSpPr>
            <p:nvPr/>
          </p:nvSpPr>
          <p:spPr bwMode="auto">
            <a:xfrm>
              <a:off x="2017" y="531"/>
              <a:ext cx="102" cy="93"/>
            </a:xfrm>
            <a:custGeom>
              <a:avLst/>
              <a:gdLst>
                <a:gd name="T0" fmla="*/ 50 w 205"/>
                <a:gd name="T1" fmla="*/ 0 h 185"/>
                <a:gd name="T2" fmla="*/ 107 w 205"/>
                <a:gd name="T3" fmla="*/ 8 h 185"/>
                <a:gd name="T4" fmla="*/ 163 w 205"/>
                <a:gd name="T5" fmla="*/ 22 h 185"/>
                <a:gd name="T6" fmla="*/ 187 w 205"/>
                <a:gd name="T7" fmla="*/ 32 h 185"/>
                <a:gd name="T8" fmla="*/ 198 w 205"/>
                <a:gd name="T9" fmla="*/ 47 h 185"/>
                <a:gd name="T10" fmla="*/ 205 w 205"/>
                <a:gd name="T11" fmla="*/ 65 h 185"/>
                <a:gd name="T12" fmla="*/ 205 w 205"/>
                <a:gd name="T13" fmla="*/ 76 h 185"/>
                <a:gd name="T14" fmla="*/ 68 w 205"/>
                <a:gd name="T15" fmla="*/ 51 h 185"/>
                <a:gd name="T16" fmla="*/ 39 w 205"/>
                <a:gd name="T17" fmla="*/ 51 h 185"/>
                <a:gd name="T18" fmla="*/ 0 w 205"/>
                <a:gd name="T19" fmla="*/ 185 h 185"/>
                <a:gd name="T20" fmla="*/ 31 w 205"/>
                <a:gd name="T21" fmla="*/ 37 h 185"/>
                <a:gd name="T22" fmla="*/ 50 w 205"/>
                <a:gd name="T2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85">
                  <a:moveTo>
                    <a:pt x="50" y="0"/>
                  </a:moveTo>
                  <a:lnTo>
                    <a:pt x="107" y="8"/>
                  </a:lnTo>
                  <a:lnTo>
                    <a:pt x="163" y="22"/>
                  </a:lnTo>
                  <a:lnTo>
                    <a:pt x="187" y="32"/>
                  </a:lnTo>
                  <a:lnTo>
                    <a:pt x="198" y="47"/>
                  </a:lnTo>
                  <a:lnTo>
                    <a:pt x="205" y="65"/>
                  </a:lnTo>
                  <a:lnTo>
                    <a:pt x="205" y="76"/>
                  </a:lnTo>
                  <a:lnTo>
                    <a:pt x="68" y="51"/>
                  </a:lnTo>
                  <a:lnTo>
                    <a:pt x="39" y="51"/>
                  </a:lnTo>
                  <a:lnTo>
                    <a:pt x="0" y="185"/>
                  </a:lnTo>
                  <a:lnTo>
                    <a:pt x="31" y="37"/>
                  </a:lnTo>
                  <a:lnTo>
                    <a:pt x="50"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89" name="Freeform 25"/>
            <p:cNvSpPr>
              <a:spLocks/>
            </p:cNvSpPr>
            <p:nvPr/>
          </p:nvSpPr>
          <p:spPr bwMode="auto">
            <a:xfrm>
              <a:off x="2049" y="562"/>
              <a:ext cx="302" cy="134"/>
            </a:xfrm>
            <a:custGeom>
              <a:avLst/>
              <a:gdLst>
                <a:gd name="T0" fmla="*/ 446 w 605"/>
                <a:gd name="T1" fmla="*/ 6 h 267"/>
                <a:gd name="T2" fmla="*/ 552 w 605"/>
                <a:gd name="T3" fmla="*/ 169 h 267"/>
                <a:gd name="T4" fmla="*/ 605 w 605"/>
                <a:gd name="T5" fmla="*/ 181 h 267"/>
                <a:gd name="T6" fmla="*/ 237 w 605"/>
                <a:gd name="T7" fmla="*/ 197 h 267"/>
                <a:gd name="T8" fmla="*/ 201 w 605"/>
                <a:gd name="T9" fmla="*/ 192 h 267"/>
                <a:gd name="T10" fmla="*/ 185 w 605"/>
                <a:gd name="T11" fmla="*/ 176 h 267"/>
                <a:gd name="T12" fmla="*/ 530 w 605"/>
                <a:gd name="T13" fmla="*/ 156 h 267"/>
                <a:gd name="T14" fmla="*/ 443 w 605"/>
                <a:gd name="T15" fmla="*/ 19 h 267"/>
                <a:gd name="T16" fmla="*/ 134 w 605"/>
                <a:gd name="T17" fmla="*/ 29 h 267"/>
                <a:gd name="T18" fmla="*/ 171 w 605"/>
                <a:gd name="T19" fmla="*/ 156 h 267"/>
                <a:gd name="T20" fmla="*/ 185 w 605"/>
                <a:gd name="T21" fmla="*/ 176 h 267"/>
                <a:gd name="T22" fmla="*/ 201 w 605"/>
                <a:gd name="T23" fmla="*/ 192 h 267"/>
                <a:gd name="T24" fmla="*/ 283 w 605"/>
                <a:gd name="T25" fmla="*/ 211 h 267"/>
                <a:gd name="T26" fmla="*/ 319 w 605"/>
                <a:gd name="T27" fmla="*/ 222 h 267"/>
                <a:gd name="T28" fmla="*/ 330 w 605"/>
                <a:gd name="T29" fmla="*/ 227 h 267"/>
                <a:gd name="T30" fmla="*/ 340 w 605"/>
                <a:gd name="T31" fmla="*/ 236 h 267"/>
                <a:gd name="T32" fmla="*/ 344 w 605"/>
                <a:gd name="T33" fmla="*/ 242 h 267"/>
                <a:gd name="T34" fmla="*/ 361 w 605"/>
                <a:gd name="T35" fmla="*/ 266 h 267"/>
                <a:gd name="T36" fmla="*/ 333 w 605"/>
                <a:gd name="T37" fmla="*/ 267 h 267"/>
                <a:gd name="T38" fmla="*/ 321 w 605"/>
                <a:gd name="T39" fmla="*/ 252 h 267"/>
                <a:gd name="T40" fmla="*/ 308 w 605"/>
                <a:gd name="T41" fmla="*/ 238 h 267"/>
                <a:gd name="T42" fmla="*/ 293 w 605"/>
                <a:gd name="T43" fmla="*/ 232 h 267"/>
                <a:gd name="T44" fmla="*/ 151 w 605"/>
                <a:gd name="T45" fmla="*/ 213 h 267"/>
                <a:gd name="T46" fmla="*/ 151 w 605"/>
                <a:gd name="T47" fmla="*/ 174 h 267"/>
                <a:gd name="T48" fmla="*/ 128 w 605"/>
                <a:gd name="T49" fmla="*/ 72 h 267"/>
                <a:gd name="T50" fmla="*/ 118 w 605"/>
                <a:gd name="T51" fmla="*/ 39 h 267"/>
                <a:gd name="T52" fmla="*/ 113 w 605"/>
                <a:gd name="T53" fmla="*/ 33 h 267"/>
                <a:gd name="T54" fmla="*/ 106 w 605"/>
                <a:gd name="T55" fmla="*/ 29 h 267"/>
                <a:gd name="T56" fmla="*/ 88 w 605"/>
                <a:gd name="T57" fmla="*/ 25 h 267"/>
                <a:gd name="T58" fmla="*/ 0 w 605"/>
                <a:gd name="T59" fmla="*/ 18 h 267"/>
                <a:gd name="T60" fmla="*/ 4 w 605"/>
                <a:gd name="T61" fmla="*/ 0 h 267"/>
                <a:gd name="T62" fmla="*/ 99 w 605"/>
                <a:gd name="T63" fmla="*/ 6 h 267"/>
                <a:gd name="T64" fmla="*/ 139 w 605"/>
                <a:gd name="T65" fmla="*/ 15 h 267"/>
                <a:gd name="T66" fmla="*/ 446 w 605"/>
                <a:gd name="T67"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5" h="267">
                  <a:moveTo>
                    <a:pt x="446" y="6"/>
                  </a:moveTo>
                  <a:lnTo>
                    <a:pt x="552" y="169"/>
                  </a:lnTo>
                  <a:lnTo>
                    <a:pt x="605" y="181"/>
                  </a:lnTo>
                  <a:lnTo>
                    <a:pt x="237" y="197"/>
                  </a:lnTo>
                  <a:lnTo>
                    <a:pt x="201" y="192"/>
                  </a:lnTo>
                  <a:lnTo>
                    <a:pt x="185" y="176"/>
                  </a:lnTo>
                  <a:lnTo>
                    <a:pt x="530" y="156"/>
                  </a:lnTo>
                  <a:lnTo>
                    <a:pt x="443" y="19"/>
                  </a:lnTo>
                  <a:lnTo>
                    <a:pt x="134" y="29"/>
                  </a:lnTo>
                  <a:lnTo>
                    <a:pt x="171" y="156"/>
                  </a:lnTo>
                  <a:lnTo>
                    <a:pt x="185" y="176"/>
                  </a:lnTo>
                  <a:lnTo>
                    <a:pt x="201" y="192"/>
                  </a:lnTo>
                  <a:lnTo>
                    <a:pt x="283" y="211"/>
                  </a:lnTo>
                  <a:lnTo>
                    <a:pt x="319" y="222"/>
                  </a:lnTo>
                  <a:lnTo>
                    <a:pt x="330" y="227"/>
                  </a:lnTo>
                  <a:lnTo>
                    <a:pt x="340" y="236"/>
                  </a:lnTo>
                  <a:lnTo>
                    <a:pt x="344" y="242"/>
                  </a:lnTo>
                  <a:lnTo>
                    <a:pt x="361" y="266"/>
                  </a:lnTo>
                  <a:lnTo>
                    <a:pt x="333" y="267"/>
                  </a:lnTo>
                  <a:lnTo>
                    <a:pt x="321" y="252"/>
                  </a:lnTo>
                  <a:lnTo>
                    <a:pt x="308" y="238"/>
                  </a:lnTo>
                  <a:lnTo>
                    <a:pt x="293" y="232"/>
                  </a:lnTo>
                  <a:lnTo>
                    <a:pt x="151" y="213"/>
                  </a:lnTo>
                  <a:lnTo>
                    <a:pt x="151" y="174"/>
                  </a:lnTo>
                  <a:lnTo>
                    <a:pt x="128" y="72"/>
                  </a:lnTo>
                  <a:lnTo>
                    <a:pt x="118" y="39"/>
                  </a:lnTo>
                  <a:lnTo>
                    <a:pt x="113" y="33"/>
                  </a:lnTo>
                  <a:lnTo>
                    <a:pt x="106" y="29"/>
                  </a:lnTo>
                  <a:lnTo>
                    <a:pt x="88" y="25"/>
                  </a:lnTo>
                  <a:lnTo>
                    <a:pt x="0" y="18"/>
                  </a:lnTo>
                  <a:lnTo>
                    <a:pt x="4" y="0"/>
                  </a:lnTo>
                  <a:lnTo>
                    <a:pt x="99" y="6"/>
                  </a:lnTo>
                  <a:lnTo>
                    <a:pt x="139" y="15"/>
                  </a:lnTo>
                  <a:lnTo>
                    <a:pt x="446" y="6"/>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90" name="Freeform 26"/>
            <p:cNvSpPr>
              <a:spLocks/>
            </p:cNvSpPr>
            <p:nvPr/>
          </p:nvSpPr>
          <p:spPr bwMode="auto">
            <a:xfrm>
              <a:off x="2027" y="572"/>
              <a:ext cx="97" cy="96"/>
            </a:xfrm>
            <a:custGeom>
              <a:avLst/>
              <a:gdLst>
                <a:gd name="T0" fmla="*/ 46 w 196"/>
                <a:gd name="T1" fmla="*/ 0 h 192"/>
                <a:gd name="T2" fmla="*/ 126 w 196"/>
                <a:gd name="T3" fmla="*/ 6 h 192"/>
                <a:gd name="T4" fmla="*/ 144 w 196"/>
                <a:gd name="T5" fmla="*/ 8 h 192"/>
                <a:gd name="T6" fmla="*/ 154 w 196"/>
                <a:gd name="T7" fmla="*/ 11 h 192"/>
                <a:gd name="T8" fmla="*/ 161 w 196"/>
                <a:gd name="T9" fmla="*/ 15 h 192"/>
                <a:gd name="T10" fmla="*/ 165 w 196"/>
                <a:gd name="T11" fmla="*/ 21 h 192"/>
                <a:gd name="T12" fmla="*/ 170 w 196"/>
                <a:gd name="T13" fmla="*/ 39 h 192"/>
                <a:gd name="T14" fmla="*/ 196 w 196"/>
                <a:gd name="T15" fmla="*/ 157 h 192"/>
                <a:gd name="T16" fmla="*/ 196 w 196"/>
                <a:gd name="T17" fmla="*/ 192 h 192"/>
                <a:gd name="T18" fmla="*/ 73 w 196"/>
                <a:gd name="T19" fmla="*/ 178 h 192"/>
                <a:gd name="T20" fmla="*/ 73 w 196"/>
                <a:gd name="T21" fmla="*/ 155 h 192"/>
                <a:gd name="T22" fmla="*/ 144 w 196"/>
                <a:gd name="T23" fmla="*/ 163 h 192"/>
                <a:gd name="T24" fmla="*/ 158 w 196"/>
                <a:gd name="T25" fmla="*/ 164 h 192"/>
                <a:gd name="T26" fmla="*/ 172 w 196"/>
                <a:gd name="T27" fmla="*/ 159 h 192"/>
                <a:gd name="T28" fmla="*/ 176 w 196"/>
                <a:gd name="T29" fmla="*/ 150 h 192"/>
                <a:gd name="T30" fmla="*/ 177 w 196"/>
                <a:gd name="T31" fmla="*/ 139 h 192"/>
                <a:gd name="T32" fmla="*/ 173 w 196"/>
                <a:gd name="T33" fmla="*/ 120 h 192"/>
                <a:gd name="T34" fmla="*/ 161 w 196"/>
                <a:gd name="T35" fmla="*/ 52 h 192"/>
                <a:gd name="T36" fmla="*/ 155 w 196"/>
                <a:gd name="T37" fmla="*/ 35 h 192"/>
                <a:gd name="T38" fmla="*/ 152 w 196"/>
                <a:gd name="T39" fmla="*/ 28 h 192"/>
                <a:gd name="T40" fmla="*/ 147 w 196"/>
                <a:gd name="T41" fmla="*/ 24 h 192"/>
                <a:gd name="T42" fmla="*/ 141 w 196"/>
                <a:gd name="T43" fmla="*/ 22 h 192"/>
                <a:gd name="T44" fmla="*/ 126 w 196"/>
                <a:gd name="T45" fmla="*/ 20 h 192"/>
                <a:gd name="T46" fmla="*/ 85 w 196"/>
                <a:gd name="T47" fmla="*/ 15 h 192"/>
                <a:gd name="T48" fmla="*/ 69 w 196"/>
                <a:gd name="T49" fmla="*/ 17 h 192"/>
                <a:gd name="T50" fmla="*/ 63 w 196"/>
                <a:gd name="T51" fmla="*/ 21 h 192"/>
                <a:gd name="T52" fmla="*/ 58 w 196"/>
                <a:gd name="T53" fmla="*/ 32 h 192"/>
                <a:gd name="T54" fmla="*/ 38 w 196"/>
                <a:gd name="T55" fmla="*/ 132 h 192"/>
                <a:gd name="T56" fmla="*/ 37 w 196"/>
                <a:gd name="T57" fmla="*/ 142 h 192"/>
                <a:gd name="T58" fmla="*/ 38 w 196"/>
                <a:gd name="T59" fmla="*/ 149 h 192"/>
                <a:gd name="T60" fmla="*/ 46 w 196"/>
                <a:gd name="T61" fmla="*/ 152 h 192"/>
                <a:gd name="T62" fmla="*/ 73 w 196"/>
                <a:gd name="T63" fmla="*/ 153 h 192"/>
                <a:gd name="T64" fmla="*/ 73 w 196"/>
                <a:gd name="T65" fmla="*/ 180 h 192"/>
                <a:gd name="T66" fmla="*/ 0 w 196"/>
                <a:gd name="T67" fmla="*/ 169 h 192"/>
                <a:gd name="T68" fmla="*/ 46 w 196"/>
                <a:gd name="T6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192">
                  <a:moveTo>
                    <a:pt x="46" y="0"/>
                  </a:moveTo>
                  <a:lnTo>
                    <a:pt x="126" y="6"/>
                  </a:lnTo>
                  <a:lnTo>
                    <a:pt x="144" y="8"/>
                  </a:lnTo>
                  <a:lnTo>
                    <a:pt x="154" y="11"/>
                  </a:lnTo>
                  <a:lnTo>
                    <a:pt x="161" y="15"/>
                  </a:lnTo>
                  <a:lnTo>
                    <a:pt x="165" y="21"/>
                  </a:lnTo>
                  <a:lnTo>
                    <a:pt x="170" y="39"/>
                  </a:lnTo>
                  <a:lnTo>
                    <a:pt x="196" y="157"/>
                  </a:lnTo>
                  <a:lnTo>
                    <a:pt x="196" y="192"/>
                  </a:lnTo>
                  <a:lnTo>
                    <a:pt x="73" y="178"/>
                  </a:lnTo>
                  <a:lnTo>
                    <a:pt x="73" y="155"/>
                  </a:lnTo>
                  <a:lnTo>
                    <a:pt x="144" y="163"/>
                  </a:lnTo>
                  <a:lnTo>
                    <a:pt x="158" y="164"/>
                  </a:lnTo>
                  <a:lnTo>
                    <a:pt x="172" y="159"/>
                  </a:lnTo>
                  <a:lnTo>
                    <a:pt x="176" y="150"/>
                  </a:lnTo>
                  <a:lnTo>
                    <a:pt x="177" y="139"/>
                  </a:lnTo>
                  <a:lnTo>
                    <a:pt x="173" y="120"/>
                  </a:lnTo>
                  <a:lnTo>
                    <a:pt x="161" y="52"/>
                  </a:lnTo>
                  <a:lnTo>
                    <a:pt x="155" y="35"/>
                  </a:lnTo>
                  <a:lnTo>
                    <a:pt x="152" y="28"/>
                  </a:lnTo>
                  <a:lnTo>
                    <a:pt x="147" y="24"/>
                  </a:lnTo>
                  <a:lnTo>
                    <a:pt x="141" y="22"/>
                  </a:lnTo>
                  <a:lnTo>
                    <a:pt x="126" y="20"/>
                  </a:lnTo>
                  <a:lnTo>
                    <a:pt x="85" y="15"/>
                  </a:lnTo>
                  <a:lnTo>
                    <a:pt x="69" y="17"/>
                  </a:lnTo>
                  <a:lnTo>
                    <a:pt x="63" y="21"/>
                  </a:lnTo>
                  <a:lnTo>
                    <a:pt x="58" y="32"/>
                  </a:lnTo>
                  <a:lnTo>
                    <a:pt x="38" y="132"/>
                  </a:lnTo>
                  <a:lnTo>
                    <a:pt x="37" y="142"/>
                  </a:lnTo>
                  <a:lnTo>
                    <a:pt x="38" y="149"/>
                  </a:lnTo>
                  <a:lnTo>
                    <a:pt x="46" y="152"/>
                  </a:lnTo>
                  <a:lnTo>
                    <a:pt x="73" y="153"/>
                  </a:lnTo>
                  <a:lnTo>
                    <a:pt x="73" y="180"/>
                  </a:lnTo>
                  <a:lnTo>
                    <a:pt x="0" y="169"/>
                  </a:lnTo>
                  <a:lnTo>
                    <a:pt x="46"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91" name="Freeform 27"/>
            <p:cNvSpPr>
              <a:spLocks/>
            </p:cNvSpPr>
            <p:nvPr/>
          </p:nvSpPr>
          <p:spPr bwMode="auto">
            <a:xfrm>
              <a:off x="1727" y="718"/>
              <a:ext cx="14" cy="20"/>
            </a:xfrm>
            <a:custGeom>
              <a:avLst/>
              <a:gdLst>
                <a:gd name="T0" fmla="*/ 17 w 28"/>
                <a:gd name="T1" fmla="*/ 0 h 40"/>
                <a:gd name="T2" fmla="*/ 0 w 28"/>
                <a:gd name="T3" fmla="*/ 4 h 40"/>
                <a:gd name="T4" fmla="*/ 3 w 28"/>
                <a:gd name="T5" fmla="*/ 34 h 40"/>
                <a:gd name="T6" fmla="*/ 10 w 28"/>
                <a:gd name="T7" fmla="*/ 40 h 40"/>
                <a:gd name="T8" fmla="*/ 28 w 28"/>
                <a:gd name="T9" fmla="*/ 39 h 40"/>
                <a:gd name="T10" fmla="*/ 17 w 28"/>
                <a:gd name="T11" fmla="*/ 0 h 40"/>
              </a:gdLst>
              <a:ahLst/>
              <a:cxnLst>
                <a:cxn ang="0">
                  <a:pos x="T0" y="T1"/>
                </a:cxn>
                <a:cxn ang="0">
                  <a:pos x="T2" y="T3"/>
                </a:cxn>
                <a:cxn ang="0">
                  <a:pos x="T4" y="T5"/>
                </a:cxn>
                <a:cxn ang="0">
                  <a:pos x="T6" y="T7"/>
                </a:cxn>
                <a:cxn ang="0">
                  <a:pos x="T8" y="T9"/>
                </a:cxn>
                <a:cxn ang="0">
                  <a:pos x="T10" y="T11"/>
                </a:cxn>
              </a:cxnLst>
              <a:rect l="0" t="0" r="r" b="b"/>
              <a:pathLst>
                <a:path w="28" h="40">
                  <a:moveTo>
                    <a:pt x="17" y="0"/>
                  </a:moveTo>
                  <a:lnTo>
                    <a:pt x="0" y="4"/>
                  </a:lnTo>
                  <a:lnTo>
                    <a:pt x="3" y="34"/>
                  </a:lnTo>
                  <a:lnTo>
                    <a:pt x="10" y="40"/>
                  </a:lnTo>
                  <a:lnTo>
                    <a:pt x="28" y="39"/>
                  </a:lnTo>
                  <a:lnTo>
                    <a:pt x="17"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92" name="Freeform 28"/>
            <p:cNvSpPr>
              <a:spLocks/>
            </p:cNvSpPr>
            <p:nvPr/>
          </p:nvSpPr>
          <p:spPr bwMode="auto">
            <a:xfrm>
              <a:off x="1733" y="517"/>
              <a:ext cx="310" cy="263"/>
            </a:xfrm>
            <a:custGeom>
              <a:avLst/>
              <a:gdLst>
                <a:gd name="T0" fmla="*/ 70 w 619"/>
                <a:gd name="T1" fmla="*/ 0 h 525"/>
                <a:gd name="T2" fmla="*/ 26 w 619"/>
                <a:gd name="T3" fmla="*/ 178 h 525"/>
                <a:gd name="T4" fmla="*/ 12 w 619"/>
                <a:gd name="T5" fmla="*/ 201 h 525"/>
                <a:gd name="T6" fmla="*/ 0 w 619"/>
                <a:gd name="T7" fmla="*/ 277 h 525"/>
                <a:gd name="T8" fmla="*/ 0 w 619"/>
                <a:gd name="T9" fmla="*/ 345 h 525"/>
                <a:gd name="T10" fmla="*/ 0 w 619"/>
                <a:gd name="T11" fmla="*/ 401 h 525"/>
                <a:gd name="T12" fmla="*/ 10 w 619"/>
                <a:gd name="T13" fmla="*/ 437 h 525"/>
                <a:gd name="T14" fmla="*/ 156 w 619"/>
                <a:gd name="T15" fmla="*/ 460 h 525"/>
                <a:gd name="T16" fmla="*/ 156 w 619"/>
                <a:gd name="T17" fmla="*/ 401 h 525"/>
                <a:gd name="T18" fmla="*/ 157 w 619"/>
                <a:gd name="T19" fmla="*/ 383 h 525"/>
                <a:gd name="T20" fmla="*/ 160 w 619"/>
                <a:gd name="T21" fmla="*/ 372 h 525"/>
                <a:gd name="T22" fmla="*/ 170 w 619"/>
                <a:gd name="T23" fmla="*/ 359 h 525"/>
                <a:gd name="T24" fmla="*/ 182 w 619"/>
                <a:gd name="T25" fmla="*/ 348 h 525"/>
                <a:gd name="T26" fmla="*/ 196 w 619"/>
                <a:gd name="T27" fmla="*/ 338 h 525"/>
                <a:gd name="T28" fmla="*/ 213 w 619"/>
                <a:gd name="T29" fmla="*/ 336 h 525"/>
                <a:gd name="T30" fmla="*/ 233 w 619"/>
                <a:gd name="T31" fmla="*/ 336 h 525"/>
                <a:gd name="T32" fmla="*/ 251 w 619"/>
                <a:gd name="T33" fmla="*/ 338 h 525"/>
                <a:gd name="T34" fmla="*/ 265 w 619"/>
                <a:gd name="T35" fmla="*/ 345 h 525"/>
                <a:gd name="T36" fmla="*/ 274 w 619"/>
                <a:gd name="T37" fmla="*/ 351 h 525"/>
                <a:gd name="T38" fmla="*/ 280 w 619"/>
                <a:gd name="T39" fmla="*/ 358 h 525"/>
                <a:gd name="T40" fmla="*/ 285 w 619"/>
                <a:gd name="T41" fmla="*/ 366 h 525"/>
                <a:gd name="T42" fmla="*/ 291 w 619"/>
                <a:gd name="T43" fmla="*/ 379 h 525"/>
                <a:gd name="T44" fmla="*/ 295 w 619"/>
                <a:gd name="T45" fmla="*/ 390 h 525"/>
                <a:gd name="T46" fmla="*/ 299 w 619"/>
                <a:gd name="T47" fmla="*/ 404 h 525"/>
                <a:gd name="T48" fmla="*/ 304 w 619"/>
                <a:gd name="T49" fmla="*/ 418 h 525"/>
                <a:gd name="T50" fmla="*/ 304 w 619"/>
                <a:gd name="T51" fmla="*/ 478 h 525"/>
                <a:gd name="T52" fmla="*/ 566 w 619"/>
                <a:gd name="T53" fmla="*/ 525 h 525"/>
                <a:gd name="T54" fmla="*/ 559 w 619"/>
                <a:gd name="T55" fmla="*/ 493 h 525"/>
                <a:gd name="T56" fmla="*/ 559 w 619"/>
                <a:gd name="T57" fmla="*/ 273 h 525"/>
                <a:gd name="T58" fmla="*/ 566 w 619"/>
                <a:gd name="T59" fmla="*/ 219 h 525"/>
                <a:gd name="T60" fmla="*/ 585 w 619"/>
                <a:gd name="T61" fmla="*/ 138 h 525"/>
                <a:gd name="T62" fmla="*/ 598 w 619"/>
                <a:gd name="T63" fmla="*/ 67 h 525"/>
                <a:gd name="T64" fmla="*/ 619 w 619"/>
                <a:gd name="T65" fmla="*/ 28 h 525"/>
                <a:gd name="T66" fmla="*/ 443 w 619"/>
                <a:gd name="T67" fmla="*/ 13 h 525"/>
                <a:gd name="T68" fmla="*/ 198 w 619"/>
                <a:gd name="T69" fmla="*/ 3 h 525"/>
                <a:gd name="T70" fmla="*/ 70 w 619"/>
                <a:gd name="T71"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525">
                  <a:moveTo>
                    <a:pt x="70" y="0"/>
                  </a:moveTo>
                  <a:lnTo>
                    <a:pt x="26" y="178"/>
                  </a:lnTo>
                  <a:lnTo>
                    <a:pt x="12" y="201"/>
                  </a:lnTo>
                  <a:lnTo>
                    <a:pt x="0" y="277"/>
                  </a:lnTo>
                  <a:lnTo>
                    <a:pt x="0" y="345"/>
                  </a:lnTo>
                  <a:lnTo>
                    <a:pt x="0" y="401"/>
                  </a:lnTo>
                  <a:lnTo>
                    <a:pt x="10" y="437"/>
                  </a:lnTo>
                  <a:lnTo>
                    <a:pt x="156" y="460"/>
                  </a:lnTo>
                  <a:lnTo>
                    <a:pt x="156" y="401"/>
                  </a:lnTo>
                  <a:lnTo>
                    <a:pt x="157" y="383"/>
                  </a:lnTo>
                  <a:lnTo>
                    <a:pt x="160" y="372"/>
                  </a:lnTo>
                  <a:lnTo>
                    <a:pt x="170" y="359"/>
                  </a:lnTo>
                  <a:lnTo>
                    <a:pt x="182" y="348"/>
                  </a:lnTo>
                  <a:lnTo>
                    <a:pt x="196" y="338"/>
                  </a:lnTo>
                  <a:lnTo>
                    <a:pt x="213" y="336"/>
                  </a:lnTo>
                  <a:lnTo>
                    <a:pt x="233" y="336"/>
                  </a:lnTo>
                  <a:lnTo>
                    <a:pt x="251" y="338"/>
                  </a:lnTo>
                  <a:lnTo>
                    <a:pt x="265" y="345"/>
                  </a:lnTo>
                  <a:lnTo>
                    <a:pt x="274" y="351"/>
                  </a:lnTo>
                  <a:lnTo>
                    <a:pt x="280" y="358"/>
                  </a:lnTo>
                  <a:lnTo>
                    <a:pt x="285" y="366"/>
                  </a:lnTo>
                  <a:lnTo>
                    <a:pt x="291" y="379"/>
                  </a:lnTo>
                  <a:lnTo>
                    <a:pt x="295" y="390"/>
                  </a:lnTo>
                  <a:lnTo>
                    <a:pt x="299" y="404"/>
                  </a:lnTo>
                  <a:lnTo>
                    <a:pt x="304" y="418"/>
                  </a:lnTo>
                  <a:lnTo>
                    <a:pt x="304" y="478"/>
                  </a:lnTo>
                  <a:lnTo>
                    <a:pt x="566" y="525"/>
                  </a:lnTo>
                  <a:lnTo>
                    <a:pt x="559" y="493"/>
                  </a:lnTo>
                  <a:lnTo>
                    <a:pt x="559" y="273"/>
                  </a:lnTo>
                  <a:lnTo>
                    <a:pt x="566" y="219"/>
                  </a:lnTo>
                  <a:lnTo>
                    <a:pt x="585" y="138"/>
                  </a:lnTo>
                  <a:lnTo>
                    <a:pt x="598" y="67"/>
                  </a:lnTo>
                  <a:lnTo>
                    <a:pt x="619" y="28"/>
                  </a:lnTo>
                  <a:lnTo>
                    <a:pt x="443" y="13"/>
                  </a:lnTo>
                  <a:lnTo>
                    <a:pt x="198" y="3"/>
                  </a:lnTo>
                  <a:lnTo>
                    <a:pt x="70"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93" name="Freeform 29"/>
            <p:cNvSpPr>
              <a:spLocks/>
            </p:cNvSpPr>
            <p:nvPr/>
          </p:nvSpPr>
          <p:spPr bwMode="auto">
            <a:xfrm>
              <a:off x="2200" y="742"/>
              <a:ext cx="211" cy="32"/>
            </a:xfrm>
            <a:custGeom>
              <a:avLst/>
              <a:gdLst>
                <a:gd name="T0" fmla="*/ 0 w 424"/>
                <a:gd name="T1" fmla="*/ 49 h 64"/>
                <a:gd name="T2" fmla="*/ 66 w 424"/>
                <a:gd name="T3" fmla="*/ 49 h 64"/>
                <a:gd name="T4" fmla="*/ 113 w 424"/>
                <a:gd name="T5" fmla="*/ 43 h 64"/>
                <a:gd name="T6" fmla="*/ 227 w 424"/>
                <a:gd name="T7" fmla="*/ 26 h 64"/>
                <a:gd name="T8" fmla="*/ 325 w 424"/>
                <a:gd name="T9" fmla="*/ 14 h 64"/>
                <a:gd name="T10" fmla="*/ 396 w 424"/>
                <a:gd name="T11" fmla="*/ 3 h 64"/>
                <a:gd name="T12" fmla="*/ 404 w 424"/>
                <a:gd name="T13" fmla="*/ 0 h 64"/>
                <a:gd name="T14" fmla="*/ 414 w 424"/>
                <a:gd name="T15" fmla="*/ 1 h 64"/>
                <a:gd name="T16" fmla="*/ 422 w 424"/>
                <a:gd name="T17" fmla="*/ 5 h 64"/>
                <a:gd name="T18" fmla="*/ 424 w 424"/>
                <a:gd name="T19" fmla="*/ 11 h 64"/>
                <a:gd name="T20" fmla="*/ 412 w 424"/>
                <a:gd name="T21" fmla="*/ 17 h 64"/>
                <a:gd name="T22" fmla="*/ 400 w 424"/>
                <a:gd name="T23" fmla="*/ 19 h 64"/>
                <a:gd name="T24" fmla="*/ 385 w 424"/>
                <a:gd name="T25" fmla="*/ 22 h 64"/>
                <a:gd name="T26" fmla="*/ 334 w 424"/>
                <a:gd name="T27" fmla="*/ 30 h 64"/>
                <a:gd name="T28" fmla="*/ 255 w 424"/>
                <a:gd name="T29" fmla="*/ 43 h 64"/>
                <a:gd name="T30" fmla="*/ 177 w 424"/>
                <a:gd name="T31" fmla="*/ 53 h 64"/>
                <a:gd name="T32" fmla="*/ 102 w 424"/>
                <a:gd name="T33" fmla="*/ 61 h 64"/>
                <a:gd name="T34" fmla="*/ 66 w 424"/>
                <a:gd name="T35" fmla="*/ 64 h 64"/>
                <a:gd name="T36" fmla="*/ 47 w 424"/>
                <a:gd name="T37" fmla="*/ 64 h 64"/>
                <a:gd name="T38" fmla="*/ 22 w 424"/>
                <a:gd name="T39" fmla="*/ 63 h 64"/>
                <a:gd name="T40" fmla="*/ 1 w 424"/>
                <a:gd name="T41" fmla="*/ 60 h 64"/>
                <a:gd name="T42" fmla="*/ 0 w 424"/>
                <a:gd name="T43"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4" h="64">
                  <a:moveTo>
                    <a:pt x="0" y="49"/>
                  </a:moveTo>
                  <a:lnTo>
                    <a:pt x="66" y="49"/>
                  </a:lnTo>
                  <a:lnTo>
                    <a:pt x="113" y="43"/>
                  </a:lnTo>
                  <a:lnTo>
                    <a:pt x="227" y="26"/>
                  </a:lnTo>
                  <a:lnTo>
                    <a:pt x="325" y="14"/>
                  </a:lnTo>
                  <a:lnTo>
                    <a:pt x="396" y="3"/>
                  </a:lnTo>
                  <a:lnTo>
                    <a:pt x="404" y="0"/>
                  </a:lnTo>
                  <a:lnTo>
                    <a:pt x="414" y="1"/>
                  </a:lnTo>
                  <a:lnTo>
                    <a:pt x="422" y="5"/>
                  </a:lnTo>
                  <a:lnTo>
                    <a:pt x="424" y="11"/>
                  </a:lnTo>
                  <a:lnTo>
                    <a:pt x="412" y="17"/>
                  </a:lnTo>
                  <a:lnTo>
                    <a:pt x="400" y="19"/>
                  </a:lnTo>
                  <a:lnTo>
                    <a:pt x="385" y="22"/>
                  </a:lnTo>
                  <a:lnTo>
                    <a:pt x="334" y="30"/>
                  </a:lnTo>
                  <a:lnTo>
                    <a:pt x="255" y="43"/>
                  </a:lnTo>
                  <a:lnTo>
                    <a:pt x="177" y="53"/>
                  </a:lnTo>
                  <a:lnTo>
                    <a:pt x="102" y="61"/>
                  </a:lnTo>
                  <a:lnTo>
                    <a:pt x="66" y="64"/>
                  </a:lnTo>
                  <a:lnTo>
                    <a:pt x="47" y="64"/>
                  </a:lnTo>
                  <a:lnTo>
                    <a:pt x="22" y="63"/>
                  </a:lnTo>
                  <a:lnTo>
                    <a:pt x="1" y="60"/>
                  </a:lnTo>
                  <a:lnTo>
                    <a:pt x="0" y="49"/>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94" name="Freeform 30"/>
            <p:cNvSpPr>
              <a:spLocks/>
            </p:cNvSpPr>
            <p:nvPr/>
          </p:nvSpPr>
          <p:spPr bwMode="auto">
            <a:xfrm>
              <a:off x="2225" y="689"/>
              <a:ext cx="179" cy="63"/>
            </a:xfrm>
            <a:custGeom>
              <a:avLst/>
              <a:gdLst>
                <a:gd name="T0" fmla="*/ 354 w 358"/>
                <a:gd name="T1" fmla="*/ 0 h 127"/>
                <a:gd name="T2" fmla="*/ 300 w 358"/>
                <a:gd name="T3" fmla="*/ 4 h 127"/>
                <a:gd name="T4" fmla="*/ 301 w 358"/>
                <a:gd name="T5" fmla="*/ 13 h 127"/>
                <a:gd name="T6" fmla="*/ 73 w 358"/>
                <a:gd name="T7" fmla="*/ 29 h 127"/>
                <a:gd name="T8" fmla="*/ 73 w 358"/>
                <a:gd name="T9" fmla="*/ 22 h 127"/>
                <a:gd name="T10" fmla="*/ 4 w 358"/>
                <a:gd name="T11" fmla="*/ 28 h 127"/>
                <a:gd name="T12" fmla="*/ 0 w 358"/>
                <a:gd name="T13" fmla="*/ 33 h 127"/>
                <a:gd name="T14" fmla="*/ 2 w 358"/>
                <a:gd name="T15" fmla="*/ 124 h 127"/>
                <a:gd name="T16" fmla="*/ 9 w 358"/>
                <a:gd name="T17" fmla="*/ 127 h 127"/>
                <a:gd name="T18" fmla="*/ 16 w 358"/>
                <a:gd name="T19" fmla="*/ 127 h 127"/>
                <a:gd name="T20" fmla="*/ 346 w 358"/>
                <a:gd name="T21" fmla="*/ 86 h 127"/>
                <a:gd name="T22" fmla="*/ 353 w 358"/>
                <a:gd name="T23" fmla="*/ 82 h 127"/>
                <a:gd name="T24" fmla="*/ 358 w 358"/>
                <a:gd name="T25" fmla="*/ 75 h 127"/>
                <a:gd name="T26" fmla="*/ 358 w 358"/>
                <a:gd name="T27" fmla="*/ 3 h 127"/>
                <a:gd name="T28" fmla="*/ 354 w 358"/>
                <a:gd name="T29"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8" h="127">
                  <a:moveTo>
                    <a:pt x="354" y="0"/>
                  </a:moveTo>
                  <a:lnTo>
                    <a:pt x="300" y="4"/>
                  </a:lnTo>
                  <a:lnTo>
                    <a:pt x="301" y="13"/>
                  </a:lnTo>
                  <a:lnTo>
                    <a:pt x="73" y="29"/>
                  </a:lnTo>
                  <a:lnTo>
                    <a:pt x="73" y="22"/>
                  </a:lnTo>
                  <a:lnTo>
                    <a:pt x="4" y="28"/>
                  </a:lnTo>
                  <a:lnTo>
                    <a:pt x="0" y="33"/>
                  </a:lnTo>
                  <a:lnTo>
                    <a:pt x="2" y="124"/>
                  </a:lnTo>
                  <a:lnTo>
                    <a:pt x="9" y="127"/>
                  </a:lnTo>
                  <a:lnTo>
                    <a:pt x="16" y="127"/>
                  </a:lnTo>
                  <a:lnTo>
                    <a:pt x="346" y="86"/>
                  </a:lnTo>
                  <a:lnTo>
                    <a:pt x="353" y="82"/>
                  </a:lnTo>
                  <a:lnTo>
                    <a:pt x="358" y="75"/>
                  </a:lnTo>
                  <a:lnTo>
                    <a:pt x="358" y="3"/>
                  </a:lnTo>
                  <a:lnTo>
                    <a:pt x="354"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95" name="Freeform 31"/>
            <p:cNvSpPr>
              <a:spLocks/>
            </p:cNvSpPr>
            <p:nvPr/>
          </p:nvSpPr>
          <p:spPr bwMode="auto">
            <a:xfrm>
              <a:off x="2261" y="695"/>
              <a:ext cx="114" cy="54"/>
            </a:xfrm>
            <a:custGeom>
              <a:avLst/>
              <a:gdLst>
                <a:gd name="T0" fmla="*/ 0 w 228"/>
                <a:gd name="T1" fmla="*/ 15 h 109"/>
                <a:gd name="T2" fmla="*/ 228 w 228"/>
                <a:gd name="T3" fmla="*/ 0 h 109"/>
                <a:gd name="T4" fmla="*/ 228 w 228"/>
                <a:gd name="T5" fmla="*/ 81 h 109"/>
                <a:gd name="T6" fmla="*/ 193 w 228"/>
                <a:gd name="T7" fmla="*/ 85 h 109"/>
                <a:gd name="T8" fmla="*/ 97 w 228"/>
                <a:gd name="T9" fmla="*/ 98 h 109"/>
                <a:gd name="T10" fmla="*/ 41 w 228"/>
                <a:gd name="T11" fmla="*/ 105 h 109"/>
                <a:gd name="T12" fmla="*/ 0 w 228"/>
                <a:gd name="T13" fmla="*/ 109 h 109"/>
                <a:gd name="T14" fmla="*/ 0 w 228"/>
                <a:gd name="T15" fmla="*/ 15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109">
                  <a:moveTo>
                    <a:pt x="0" y="15"/>
                  </a:moveTo>
                  <a:lnTo>
                    <a:pt x="228" y="0"/>
                  </a:lnTo>
                  <a:lnTo>
                    <a:pt x="228" y="81"/>
                  </a:lnTo>
                  <a:lnTo>
                    <a:pt x="193" y="85"/>
                  </a:lnTo>
                  <a:lnTo>
                    <a:pt x="97" y="98"/>
                  </a:lnTo>
                  <a:lnTo>
                    <a:pt x="41" y="105"/>
                  </a:lnTo>
                  <a:lnTo>
                    <a:pt x="0" y="109"/>
                  </a:lnTo>
                  <a:lnTo>
                    <a:pt x="0" y="15"/>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96" name="Freeform 32"/>
            <p:cNvSpPr>
              <a:spLocks/>
            </p:cNvSpPr>
            <p:nvPr/>
          </p:nvSpPr>
          <p:spPr bwMode="auto">
            <a:xfrm>
              <a:off x="2261" y="699"/>
              <a:ext cx="114" cy="46"/>
            </a:xfrm>
            <a:custGeom>
              <a:avLst/>
              <a:gdLst>
                <a:gd name="T0" fmla="*/ 5 w 228"/>
                <a:gd name="T1" fmla="*/ 18 h 90"/>
                <a:gd name="T2" fmla="*/ 224 w 228"/>
                <a:gd name="T3" fmla="*/ 0 h 90"/>
                <a:gd name="T4" fmla="*/ 228 w 228"/>
                <a:gd name="T5" fmla="*/ 4 h 90"/>
                <a:gd name="T6" fmla="*/ 228 w 228"/>
                <a:gd name="T7" fmla="*/ 60 h 90"/>
                <a:gd name="T8" fmla="*/ 224 w 228"/>
                <a:gd name="T9" fmla="*/ 65 h 90"/>
                <a:gd name="T10" fmla="*/ 7 w 228"/>
                <a:gd name="T11" fmla="*/ 90 h 90"/>
                <a:gd name="T12" fmla="*/ 0 w 228"/>
                <a:gd name="T13" fmla="*/ 86 h 90"/>
                <a:gd name="T14" fmla="*/ 0 w 228"/>
                <a:gd name="T15" fmla="*/ 25 h 90"/>
                <a:gd name="T16" fmla="*/ 5 w 228"/>
                <a:gd name="T17"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90">
                  <a:moveTo>
                    <a:pt x="5" y="18"/>
                  </a:moveTo>
                  <a:lnTo>
                    <a:pt x="224" y="0"/>
                  </a:lnTo>
                  <a:lnTo>
                    <a:pt x="228" y="4"/>
                  </a:lnTo>
                  <a:lnTo>
                    <a:pt x="228" y="60"/>
                  </a:lnTo>
                  <a:lnTo>
                    <a:pt x="224" y="65"/>
                  </a:lnTo>
                  <a:lnTo>
                    <a:pt x="7" y="90"/>
                  </a:lnTo>
                  <a:lnTo>
                    <a:pt x="0" y="86"/>
                  </a:lnTo>
                  <a:lnTo>
                    <a:pt x="0" y="25"/>
                  </a:lnTo>
                  <a:lnTo>
                    <a:pt x="5" y="18"/>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297" name="Line 33"/>
            <p:cNvSpPr>
              <a:spLocks noChangeShapeType="1"/>
            </p:cNvSpPr>
            <p:nvPr/>
          </p:nvSpPr>
          <p:spPr bwMode="auto">
            <a:xfrm flipV="1">
              <a:off x="2264" y="705"/>
              <a:ext cx="108" cy="9"/>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298" name="Line 34"/>
            <p:cNvSpPr>
              <a:spLocks noChangeShapeType="1"/>
            </p:cNvSpPr>
            <p:nvPr/>
          </p:nvSpPr>
          <p:spPr bwMode="auto">
            <a:xfrm flipV="1">
              <a:off x="2265" y="712"/>
              <a:ext cx="107" cy="1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299" name="Line 35"/>
            <p:cNvSpPr>
              <a:spLocks noChangeShapeType="1"/>
            </p:cNvSpPr>
            <p:nvPr/>
          </p:nvSpPr>
          <p:spPr bwMode="auto">
            <a:xfrm flipV="1">
              <a:off x="2265" y="721"/>
              <a:ext cx="107" cy="12"/>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00" name="Line 36"/>
            <p:cNvSpPr>
              <a:spLocks noChangeShapeType="1"/>
            </p:cNvSpPr>
            <p:nvPr/>
          </p:nvSpPr>
          <p:spPr bwMode="auto">
            <a:xfrm flipV="1">
              <a:off x="2265" y="728"/>
              <a:ext cx="108" cy="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01" name="Freeform 37"/>
            <p:cNvSpPr>
              <a:spLocks/>
            </p:cNvSpPr>
            <p:nvPr/>
          </p:nvSpPr>
          <p:spPr bwMode="auto">
            <a:xfrm>
              <a:off x="2229" y="704"/>
              <a:ext cx="28" cy="29"/>
            </a:xfrm>
            <a:custGeom>
              <a:avLst/>
              <a:gdLst>
                <a:gd name="T0" fmla="*/ 5 w 57"/>
                <a:gd name="T1" fmla="*/ 4 h 57"/>
                <a:gd name="T2" fmla="*/ 52 w 57"/>
                <a:gd name="T3" fmla="*/ 0 h 57"/>
                <a:gd name="T4" fmla="*/ 57 w 57"/>
                <a:gd name="T5" fmla="*/ 7 h 57"/>
                <a:gd name="T6" fmla="*/ 57 w 57"/>
                <a:gd name="T7" fmla="*/ 44 h 57"/>
                <a:gd name="T8" fmla="*/ 52 w 57"/>
                <a:gd name="T9" fmla="*/ 51 h 57"/>
                <a:gd name="T10" fmla="*/ 4 w 57"/>
                <a:gd name="T11" fmla="*/ 57 h 57"/>
                <a:gd name="T12" fmla="*/ 0 w 57"/>
                <a:gd name="T13" fmla="*/ 50 h 57"/>
                <a:gd name="T14" fmla="*/ 0 w 57"/>
                <a:gd name="T15" fmla="*/ 9 h 57"/>
                <a:gd name="T16" fmla="*/ 5 w 57"/>
                <a:gd name="T17"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5" y="4"/>
                  </a:moveTo>
                  <a:lnTo>
                    <a:pt x="52" y="0"/>
                  </a:lnTo>
                  <a:lnTo>
                    <a:pt x="57" y="7"/>
                  </a:lnTo>
                  <a:lnTo>
                    <a:pt x="57" y="44"/>
                  </a:lnTo>
                  <a:lnTo>
                    <a:pt x="52" y="51"/>
                  </a:lnTo>
                  <a:lnTo>
                    <a:pt x="4" y="57"/>
                  </a:lnTo>
                  <a:lnTo>
                    <a:pt x="0" y="50"/>
                  </a:lnTo>
                  <a:lnTo>
                    <a:pt x="0" y="9"/>
                  </a:lnTo>
                  <a:lnTo>
                    <a:pt x="5" y="4"/>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02" name="Freeform 38"/>
            <p:cNvSpPr>
              <a:spLocks/>
            </p:cNvSpPr>
            <p:nvPr/>
          </p:nvSpPr>
          <p:spPr bwMode="auto">
            <a:xfrm>
              <a:off x="2229" y="735"/>
              <a:ext cx="28" cy="13"/>
            </a:xfrm>
            <a:custGeom>
              <a:avLst/>
              <a:gdLst>
                <a:gd name="T0" fmla="*/ 0 w 54"/>
                <a:gd name="T1" fmla="*/ 5 h 26"/>
                <a:gd name="T2" fmla="*/ 54 w 54"/>
                <a:gd name="T3" fmla="*/ 0 h 26"/>
                <a:gd name="T4" fmla="*/ 54 w 54"/>
                <a:gd name="T5" fmla="*/ 19 h 26"/>
                <a:gd name="T6" fmla="*/ 0 w 54"/>
                <a:gd name="T7" fmla="*/ 26 h 26"/>
                <a:gd name="T8" fmla="*/ 0 w 54"/>
                <a:gd name="T9" fmla="*/ 5 h 26"/>
              </a:gdLst>
              <a:ahLst/>
              <a:cxnLst>
                <a:cxn ang="0">
                  <a:pos x="T0" y="T1"/>
                </a:cxn>
                <a:cxn ang="0">
                  <a:pos x="T2" y="T3"/>
                </a:cxn>
                <a:cxn ang="0">
                  <a:pos x="T4" y="T5"/>
                </a:cxn>
                <a:cxn ang="0">
                  <a:pos x="T6" y="T7"/>
                </a:cxn>
                <a:cxn ang="0">
                  <a:pos x="T8" y="T9"/>
                </a:cxn>
              </a:cxnLst>
              <a:rect l="0" t="0" r="r" b="b"/>
              <a:pathLst>
                <a:path w="54" h="26">
                  <a:moveTo>
                    <a:pt x="0" y="5"/>
                  </a:moveTo>
                  <a:lnTo>
                    <a:pt x="54" y="0"/>
                  </a:lnTo>
                  <a:lnTo>
                    <a:pt x="54" y="19"/>
                  </a:lnTo>
                  <a:lnTo>
                    <a:pt x="0" y="26"/>
                  </a:lnTo>
                  <a:lnTo>
                    <a:pt x="0" y="5"/>
                  </a:lnTo>
                  <a:close/>
                </a:path>
              </a:pathLst>
            </a:custGeom>
            <a:solidFill>
              <a:srgbClr val="FF3300"/>
            </a:solidFill>
            <a:ln w="3175">
              <a:solidFill>
                <a:srgbClr val="000000"/>
              </a:solidFill>
              <a:prstDash val="solid"/>
              <a:round/>
              <a:headEnd/>
              <a:tailEnd/>
            </a:ln>
          </p:spPr>
          <p:txBody>
            <a:bodyPr/>
            <a:lstStyle/>
            <a:p>
              <a:endParaRPr lang="en-US" sz="3120"/>
            </a:p>
          </p:txBody>
        </p:sp>
        <p:sp>
          <p:nvSpPr>
            <p:cNvPr id="523303" name="Freeform 39"/>
            <p:cNvSpPr>
              <a:spLocks/>
            </p:cNvSpPr>
            <p:nvPr/>
          </p:nvSpPr>
          <p:spPr bwMode="auto">
            <a:xfrm>
              <a:off x="2378" y="693"/>
              <a:ext cx="23" cy="23"/>
            </a:xfrm>
            <a:custGeom>
              <a:avLst/>
              <a:gdLst>
                <a:gd name="T0" fmla="*/ 5 w 46"/>
                <a:gd name="T1" fmla="*/ 3 h 46"/>
                <a:gd name="T2" fmla="*/ 40 w 46"/>
                <a:gd name="T3" fmla="*/ 0 h 46"/>
                <a:gd name="T4" fmla="*/ 46 w 46"/>
                <a:gd name="T5" fmla="*/ 6 h 46"/>
                <a:gd name="T6" fmla="*/ 46 w 46"/>
                <a:gd name="T7" fmla="*/ 37 h 46"/>
                <a:gd name="T8" fmla="*/ 40 w 46"/>
                <a:gd name="T9" fmla="*/ 42 h 46"/>
                <a:gd name="T10" fmla="*/ 4 w 46"/>
                <a:gd name="T11" fmla="*/ 46 h 46"/>
                <a:gd name="T12" fmla="*/ 0 w 46"/>
                <a:gd name="T13" fmla="*/ 39 h 46"/>
                <a:gd name="T14" fmla="*/ 0 w 46"/>
                <a:gd name="T15" fmla="*/ 10 h 46"/>
                <a:gd name="T16" fmla="*/ 5 w 46"/>
                <a:gd name="T17"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5" y="3"/>
                  </a:moveTo>
                  <a:lnTo>
                    <a:pt x="40" y="0"/>
                  </a:lnTo>
                  <a:lnTo>
                    <a:pt x="46" y="6"/>
                  </a:lnTo>
                  <a:lnTo>
                    <a:pt x="46" y="37"/>
                  </a:lnTo>
                  <a:lnTo>
                    <a:pt x="40" y="42"/>
                  </a:lnTo>
                  <a:lnTo>
                    <a:pt x="4" y="46"/>
                  </a:lnTo>
                  <a:lnTo>
                    <a:pt x="0" y="39"/>
                  </a:lnTo>
                  <a:lnTo>
                    <a:pt x="0" y="10"/>
                  </a:lnTo>
                  <a:lnTo>
                    <a:pt x="5" y="3"/>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04" name="Freeform 40"/>
            <p:cNvSpPr>
              <a:spLocks/>
            </p:cNvSpPr>
            <p:nvPr/>
          </p:nvSpPr>
          <p:spPr bwMode="auto">
            <a:xfrm>
              <a:off x="2379" y="718"/>
              <a:ext cx="20" cy="11"/>
            </a:xfrm>
            <a:custGeom>
              <a:avLst/>
              <a:gdLst>
                <a:gd name="T0" fmla="*/ 0 w 40"/>
                <a:gd name="T1" fmla="*/ 6 h 24"/>
                <a:gd name="T2" fmla="*/ 40 w 40"/>
                <a:gd name="T3" fmla="*/ 0 h 24"/>
                <a:gd name="T4" fmla="*/ 40 w 40"/>
                <a:gd name="T5" fmla="*/ 20 h 24"/>
                <a:gd name="T6" fmla="*/ 0 w 40"/>
                <a:gd name="T7" fmla="*/ 24 h 24"/>
                <a:gd name="T8" fmla="*/ 0 w 40"/>
                <a:gd name="T9" fmla="*/ 6 h 24"/>
              </a:gdLst>
              <a:ahLst/>
              <a:cxnLst>
                <a:cxn ang="0">
                  <a:pos x="T0" y="T1"/>
                </a:cxn>
                <a:cxn ang="0">
                  <a:pos x="T2" y="T3"/>
                </a:cxn>
                <a:cxn ang="0">
                  <a:pos x="T4" y="T5"/>
                </a:cxn>
                <a:cxn ang="0">
                  <a:pos x="T6" y="T7"/>
                </a:cxn>
                <a:cxn ang="0">
                  <a:pos x="T8" y="T9"/>
                </a:cxn>
              </a:cxnLst>
              <a:rect l="0" t="0" r="r" b="b"/>
              <a:pathLst>
                <a:path w="40" h="24">
                  <a:moveTo>
                    <a:pt x="0" y="6"/>
                  </a:moveTo>
                  <a:lnTo>
                    <a:pt x="40" y="0"/>
                  </a:lnTo>
                  <a:lnTo>
                    <a:pt x="40" y="20"/>
                  </a:lnTo>
                  <a:lnTo>
                    <a:pt x="0" y="24"/>
                  </a:lnTo>
                  <a:lnTo>
                    <a:pt x="0" y="6"/>
                  </a:lnTo>
                  <a:close/>
                </a:path>
              </a:pathLst>
            </a:custGeom>
            <a:solidFill>
              <a:srgbClr val="FF3300"/>
            </a:solidFill>
            <a:ln w="3175">
              <a:solidFill>
                <a:srgbClr val="000000"/>
              </a:solidFill>
              <a:prstDash val="solid"/>
              <a:round/>
              <a:headEnd/>
              <a:tailEnd/>
            </a:ln>
          </p:spPr>
          <p:txBody>
            <a:bodyPr/>
            <a:lstStyle/>
            <a:p>
              <a:endParaRPr lang="en-US" sz="3120"/>
            </a:p>
          </p:txBody>
        </p:sp>
        <p:sp>
          <p:nvSpPr>
            <p:cNvPr id="523305" name="Freeform 41"/>
            <p:cNvSpPr>
              <a:spLocks/>
            </p:cNvSpPr>
            <p:nvPr/>
          </p:nvSpPr>
          <p:spPr bwMode="auto">
            <a:xfrm>
              <a:off x="2200" y="746"/>
              <a:ext cx="212" cy="45"/>
            </a:xfrm>
            <a:custGeom>
              <a:avLst/>
              <a:gdLst>
                <a:gd name="T0" fmla="*/ 0 w 425"/>
                <a:gd name="T1" fmla="*/ 56 h 89"/>
                <a:gd name="T2" fmla="*/ 1 w 425"/>
                <a:gd name="T3" fmla="*/ 68 h 89"/>
                <a:gd name="T4" fmla="*/ 4 w 425"/>
                <a:gd name="T5" fmla="*/ 82 h 89"/>
                <a:gd name="T6" fmla="*/ 35 w 425"/>
                <a:gd name="T7" fmla="*/ 88 h 89"/>
                <a:gd name="T8" fmla="*/ 74 w 425"/>
                <a:gd name="T9" fmla="*/ 89 h 89"/>
                <a:gd name="T10" fmla="*/ 131 w 425"/>
                <a:gd name="T11" fmla="*/ 85 h 89"/>
                <a:gd name="T12" fmla="*/ 181 w 425"/>
                <a:gd name="T13" fmla="*/ 80 h 89"/>
                <a:gd name="T14" fmla="*/ 226 w 425"/>
                <a:gd name="T15" fmla="*/ 73 h 89"/>
                <a:gd name="T16" fmla="*/ 275 w 425"/>
                <a:gd name="T17" fmla="*/ 64 h 89"/>
                <a:gd name="T18" fmla="*/ 320 w 425"/>
                <a:gd name="T19" fmla="*/ 56 h 89"/>
                <a:gd name="T20" fmla="*/ 362 w 425"/>
                <a:gd name="T21" fmla="*/ 49 h 89"/>
                <a:gd name="T22" fmla="*/ 415 w 425"/>
                <a:gd name="T23" fmla="*/ 38 h 89"/>
                <a:gd name="T24" fmla="*/ 422 w 425"/>
                <a:gd name="T25" fmla="*/ 28 h 89"/>
                <a:gd name="T26" fmla="*/ 425 w 425"/>
                <a:gd name="T27" fmla="*/ 13 h 89"/>
                <a:gd name="T28" fmla="*/ 424 w 425"/>
                <a:gd name="T29" fmla="*/ 0 h 89"/>
                <a:gd name="T30" fmla="*/ 419 w 425"/>
                <a:gd name="T31" fmla="*/ 6 h 89"/>
                <a:gd name="T32" fmla="*/ 412 w 425"/>
                <a:gd name="T33" fmla="*/ 9 h 89"/>
                <a:gd name="T34" fmla="*/ 404 w 425"/>
                <a:gd name="T35" fmla="*/ 11 h 89"/>
                <a:gd name="T36" fmla="*/ 393 w 425"/>
                <a:gd name="T37" fmla="*/ 13 h 89"/>
                <a:gd name="T38" fmla="*/ 351 w 425"/>
                <a:gd name="T39" fmla="*/ 20 h 89"/>
                <a:gd name="T40" fmla="*/ 308 w 425"/>
                <a:gd name="T41" fmla="*/ 28 h 89"/>
                <a:gd name="T42" fmla="*/ 245 w 425"/>
                <a:gd name="T43" fmla="*/ 36 h 89"/>
                <a:gd name="T44" fmla="*/ 190 w 425"/>
                <a:gd name="T45" fmla="*/ 43 h 89"/>
                <a:gd name="T46" fmla="*/ 142 w 425"/>
                <a:gd name="T47" fmla="*/ 49 h 89"/>
                <a:gd name="T48" fmla="*/ 100 w 425"/>
                <a:gd name="T49" fmla="*/ 53 h 89"/>
                <a:gd name="T50" fmla="*/ 63 w 425"/>
                <a:gd name="T51" fmla="*/ 56 h 89"/>
                <a:gd name="T52" fmla="*/ 45 w 425"/>
                <a:gd name="T53" fmla="*/ 56 h 89"/>
                <a:gd name="T54" fmla="*/ 21 w 425"/>
                <a:gd name="T55" fmla="*/ 55 h 89"/>
                <a:gd name="T56" fmla="*/ 4 w 425"/>
                <a:gd name="T57" fmla="*/ 52 h 89"/>
                <a:gd name="T58" fmla="*/ 0 w 425"/>
                <a:gd name="T59"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5" h="89">
                  <a:moveTo>
                    <a:pt x="0" y="56"/>
                  </a:moveTo>
                  <a:lnTo>
                    <a:pt x="1" y="68"/>
                  </a:lnTo>
                  <a:lnTo>
                    <a:pt x="4" y="82"/>
                  </a:lnTo>
                  <a:lnTo>
                    <a:pt x="35" y="88"/>
                  </a:lnTo>
                  <a:lnTo>
                    <a:pt x="74" y="89"/>
                  </a:lnTo>
                  <a:lnTo>
                    <a:pt x="131" y="85"/>
                  </a:lnTo>
                  <a:lnTo>
                    <a:pt x="181" y="80"/>
                  </a:lnTo>
                  <a:lnTo>
                    <a:pt x="226" y="73"/>
                  </a:lnTo>
                  <a:lnTo>
                    <a:pt x="275" y="64"/>
                  </a:lnTo>
                  <a:lnTo>
                    <a:pt x="320" y="56"/>
                  </a:lnTo>
                  <a:lnTo>
                    <a:pt x="362" y="49"/>
                  </a:lnTo>
                  <a:lnTo>
                    <a:pt x="415" y="38"/>
                  </a:lnTo>
                  <a:lnTo>
                    <a:pt x="422" y="28"/>
                  </a:lnTo>
                  <a:lnTo>
                    <a:pt x="425" y="13"/>
                  </a:lnTo>
                  <a:lnTo>
                    <a:pt x="424" y="0"/>
                  </a:lnTo>
                  <a:lnTo>
                    <a:pt x="419" y="6"/>
                  </a:lnTo>
                  <a:lnTo>
                    <a:pt x="412" y="9"/>
                  </a:lnTo>
                  <a:lnTo>
                    <a:pt x="404" y="11"/>
                  </a:lnTo>
                  <a:lnTo>
                    <a:pt x="393" y="13"/>
                  </a:lnTo>
                  <a:lnTo>
                    <a:pt x="351" y="20"/>
                  </a:lnTo>
                  <a:lnTo>
                    <a:pt x="308" y="28"/>
                  </a:lnTo>
                  <a:lnTo>
                    <a:pt x="245" y="36"/>
                  </a:lnTo>
                  <a:lnTo>
                    <a:pt x="190" y="43"/>
                  </a:lnTo>
                  <a:lnTo>
                    <a:pt x="142" y="49"/>
                  </a:lnTo>
                  <a:lnTo>
                    <a:pt x="100" y="53"/>
                  </a:lnTo>
                  <a:lnTo>
                    <a:pt x="63" y="56"/>
                  </a:lnTo>
                  <a:lnTo>
                    <a:pt x="45" y="56"/>
                  </a:lnTo>
                  <a:lnTo>
                    <a:pt x="21" y="55"/>
                  </a:lnTo>
                  <a:lnTo>
                    <a:pt x="4" y="52"/>
                  </a:lnTo>
                  <a:lnTo>
                    <a:pt x="0" y="56"/>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06" name="Freeform 42"/>
            <p:cNvSpPr>
              <a:spLocks/>
            </p:cNvSpPr>
            <p:nvPr/>
          </p:nvSpPr>
          <p:spPr bwMode="auto">
            <a:xfrm>
              <a:off x="1818" y="555"/>
              <a:ext cx="120" cy="78"/>
            </a:xfrm>
            <a:custGeom>
              <a:avLst/>
              <a:gdLst>
                <a:gd name="T0" fmla="*/ 98 w 240"/>
                <a:gd name="T1" fmla="*/ 0 h 158"/>
                <a:gd name="T2" fmla="*/ 173 w 240"/>
                <a:gd name="T3" fmla="*/ 4 h 158"/>
                <a:gd name="T4" fmla="*/ 162 w 240"/>
                <a:gd name="T5" fmla="*/ 52 h 158"/>
                <a:gd name="T6" fmla="*/ 240 w 240"/>
                <a:gd name="T7" fmla="*/ 59 h 158"/>
                <a:gd name="T8" fmla="*/ 228 w 240"/>
                <a:gd name="T9" fmla="*/ 110 h 158"/>
                <a:gd name="T10" fmla="*/ 152 w 240"/>
                <a:gd name="T11" fmla="*/ 103 h 158"/>
                <a:gd name="T12" fmla="*/ 138 w 240"/>
                <a:gd name="T13" fmla="*/ 158 h 158"/>
                <a:gd name="T14" fmla="*/ 52 w 240"/>
                <a:gd name="T15" fmla="*/ 148 h 158"/>
                <a:gd name="T16" fmla="*/ 67 w 240"/>
                <a:gd name="T17" fmla="*/ 102 h 158"/>
                <a:gd name="T18" fmla="*/ 0 w 240"/>
                <a:gd name="T19" fmla="*/ 96 h 158"/>
                <a:gd name="T20" fmla="*/ 20 w 240"/>
                <a:gd name="T21" fmla="*/ 45 h 158"/>
                <a:gd name="T22" fmla="*/ 81 w 240"/>
                <a:gd name="T23" fmla="*/ 49 h 158"/>
                <a:gd name="T24" fmla="*/ 98 w 240"/>
                <a:gd name="T2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0" h="158">
                  <a:moveTo>
                    <a:pt x="98" y="0"/>
                  </a:moveTo>
                  <a:lnTo>
                    <a:pt x="173" y="4"/>
                  </a:lnTo>
                  <a:lnTo>
                    <a:pt x="162" y="52"/>
                  </a:lnTo>
                  <a:lnTo>
                    <a:pt x="240" y="59"/>
                  </a:lnTo>
                  <a:lnTo>
                    <a:pt x="228" y="110"/>
                  </a:lnTo>
                  <a:lnTo>
                    <a:pt x="152" y="103"/>
                  </a:lnTo>
                  <a:lnTo>
                    <a:pt x="138" y="158"/>
                  </a:lnTo>
                  <a:lnTo>
                    <a:pt x="52" y="148"/>
                  </a:lnTo>
                  <a:lnTo>
                    <a:pt x="67" y="102"/>
                  </a:lnTo>
                  <a:lnTo>
                    <a:pt x="0" y="96"/>
                  </a:lnTo>
                  <a:lnTo>
                    <a:pt x="20" y="45"/>
                  </a:lnTo>
                  <a:lnTo>
                    <a:pt x="81" y="49"/>
                  </a:lnTo>
                  <a:lnTo>
                    <a:pt x="98" y="0"/>
                  </a:lnTo>
                  <a:close/>
                </a:path>
              </a:pathLst>
            </a:custGeom>
            <a:solidFill>
              <a:srgbClr val="EAEAEA"/>
            </a:solidFill>
            <a:ln w="3175">
              <a:solidFill>
                <a:srgbClr val="000000"/>
              </a:solidFill>
              <a:prstDash val="solid"/>
              <a:round/>
              <a:headEnd/>
              <a:tailEnd/>
            </a:ln>
          </p:spPr>
          <p:txBody>
            <a:bodyPr/>
            <a:lstStyle/>
            <a:p>
              <a:endParaRPr lang="en-US" sz="3120"/>
            </a:p>
          </p:txBody>
        </p:sp>
        <p:sp>
          <p:nvSpPr>
            <p:cNvPr id="523307" name="Freeform 43"/>
            <p:cNvSpPr>
              <a:spLocks/>
            </p:cNvSpPr>
            <p:nvPr/>
          </p:nvSpPr>
          <p:spPr bwMode="auto">
            <a:xfrm>
              <a:off x="2013" y="557"/>
              <a:ext cx="81" cy="223"/>
            </a:xfrm>
            <a:custGeom>
              <a:avLst/>
              <a:gdLst>
                <a:gd name="T0" fmla="*/ 161 w 161"/>
                <a:gd name="T1" fmla="*/ 16 h 447"/>
                <a:gd name="T2" fmla="*/ 73 w 161"/>
                <a:gd name="T3" fmla="*/ 0 h 447"/>
                <a:gd name="T4" fmla="*/ 47 w 161"/>
                <a:gd name="T5" fmla="*/ 0 h 447"/>
                <a:gd name="T6" fmla="*/ 7 w 161"/>
                <a:gd name="T7" fmla="*/ 141 h 447"/>
                <a:gd name="T8" fmla="*/ 0 w 161"/>
                <a:gd name="T9" fmla="*/ 204 h 447"/>
                <a:gd name="T10" fmla="*/ 0 w 161"/>
                <a:gd name="T11" fmla="*/ 414 h 447"/>
                <a:gd name="T12" fmla="*/ 7 w 161"/>
                <a:gd name="T13" fmla="*/ 447 h 447"/>
                <a:gd name="T14" fmla="*/ 60 w 161"/>
                <a:gd name="T15" fmla="*/ 442 h 447"/>
                <a:gd name="T16" fmla="*/ 60 w 161"/>
                <a:gd name="T17" fmla="*/ 429 h 447"/>
                <a:gd name="T18" fmla="*/ 41 w 161"/>
                <a:gd name="T19" fmla="*/ 424 h 447"/>
                <a:gd name="T20" fmla="*/ 36 w 161"/>
                <a:gd name="T21" fmla="*/ 413 h 447"/>
                <a:gd name="T22" fmla="*/ 27 w 161"/>
                <a:gd name="T23" fmla="*/ 385 h 447"/>
                <a:gd name="T24" fmla="*/ 27 w 161"/>
                <a:gd name="T25" fmla="*/ 200 h 447"/>
                <a:gd name="T26" fmla="*/ 78 w 161"/>
                <a:gd name="T27" fmla="*/ 13 h 447"/>
                <a:gd name="T28" fmla="*/ 107 w 161"/>
                <a:gd name="T29" fmla="*/ 13 h 447"/>
                <a:gd name="T30" fmla="*/ 161 w 161"/>
                <a:gd name="T31" fmla="*/ 1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447">
                  <a:moveTo>
                    <a:pt x="161" y="16"/>
                  </a:moveTo>
                  <a:lnTo>
                    <a:pt x="73" y="0"/>
                  </a:lnTo>
                  <a:lnTo>
                    <a:pt x="47" y="0"/>
                  </a:lnTo>
                  <a:lnTo>
                    <a:pt x="7" y="141"/>
                  </a:lnTo>
                  <a:lnTo>
                    <a:pt x="0" y="204"/>
                  </a:lnTo>
                  <a:lnTo>
                    <a:pt x="0" y="414"/>
                  </a:lnTo>
                  <a:lnTo>
                    <a:pt x="7" y="447"/>
                  </a:lnTo>
                  <a:lnTo>
                    <a:pt x="60" y="442"/>
                  </a:lnTo>
                  <a:lnTo>
                    <a:pt x="60" y="429"/>
                  </a:lnTo>
                  <a:lnTo>
                    <a:pt x="41" y="424"/>
                  </a:lnTo>
                  <a:lnTo>
                    <a:pt x="36" y="413"/>
                  </a:lnTo>
                  <a:lnTo>
                    <a:pt x="27" y="385"/>
                  </a:lnTo>
                  <a:lnTo>
                    <a:pt x="27" y="200"/>
                  </a:lnTo>
                  <a:lnTo>
                    <a:pt x="78" y="13"/>
                  </a:lnTo>
                  <a:lnTo>
                    <a:pt x="107" y="13"/>
                  </a:lnTo>
                  <a:lnTo>
                    <a:pt x="161" y="16"/>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08" name="Oval 44"/>
            <p:cNvSpPr>
              <a:spLocks noChangeArrowheads="1"/>
            </p:cNvSpPr>
            <p:nvPr/>
          </p:nvSpPr>
          <p:spPr bwMode="auto">
            <a:xfrm>
              <a:off x="1798" y="666"/>
              <a:ext cx="14" cy="25"/>
            </a:xfrm>
            <a:prstGeom prst="ellipse">
              <a:avLst/>
            </a:prstGeom>
            <a:solidFill>
              <a:srgbClr val="FFFFFF"/>
            </a:solidFill>
            <a:ln w="3175">
              <a:solidFill>
                <a:srgbClr val="000000"/>
              </a:solidFill>
              <a:round/>
              <a:headEnd/>
              <a:tailEnd/>
            </a:ln>
          </p:spPr>
          <p:txBody>
            <a:bodyPr/>
            <a:lstStyle/>
            <a:p>
              <a:endParaRPr lang="en-US" sz="3120"/>
            </a:p>
          </p:txBody>
        </p:sp>
        <p:sp>
          <p:nvSpPr>
            <p:cNvPr id="523309" name="Oval 45"/>
            <p:cNvSpPr>
              <a:spLocks noChangeArrowheads="1"/>
            </p:cNvSpPr>
            <p:nvPr/>
          </p:nvSpPr>
          <p:spPr bwMode="auto">
            <a:xfrm>
              <a:off x="1801" y="671"/>
              <a:ext cx="7" cy="14"/>
            </a:xfrm>
            <a:prstGeom prst="ellipse">
              <a:avLst/>
            </a:prstGeom>
            <a:solidFill>
              <a:srgbClr val="FFFFFF"/>
            </a:solidFill>
            <a:ln w="3175">
              <a:solidFill>
                <a:srgbClr val="000000"/>
              </a:solidFill>
              <a:round/>
              <a:headEnd/>
              <a:tailEnd/>
            </a:ln>
          </p:spPr>
          <p:txBody>
            <a:bodyPr/>
            <a:lstStyle/>
            <a:p>
              <a:endParaRPr lang="en-US" sz="3120"/>
            </a:p>
          </p:txBody>
        </p:sp>
        <p:sp>
          <p:nvSpPr>
            <p:cNvPr id="523310" name="Oval 46"/>
            <p:cNvSpPr>
              <a:spLocks noChangeArrowheads="1"/>
            </p:cNvSpPr>
            <p:nvPr/>
          </p:nvSpPr>
          <p:spPr bwMode="auto">
            <a:xfrm>
              <a:off x="1897" y="678"/>
              <a:ext cx="14" cy="25"/>
            </a:xfrm>
            <a:prstGeom prst="ellipse">
              <a:avLst/>
            </a:prstGeom>
            <a:solidFill>
              <a:srgbClr val="FFFFFF"/>
            </a:solidFill>
            <a:ln w="3175">
              <a:solidFill>
                <a:srgbClr val="000000"/>
              </a:solidFill>
              <a:round/>
              <a:headEnd/>
              <a:tailEnd/>
            </a:ln>
          </p:spPr>
          <p:txBody>
            <a:bodyPr/>
            <a:lstStyle/>
            <a:p>
              <a:endParaRPr lang="en-US" sz="3120"/>
            </a:p>
          </p:txBody>
        </p:sp>
        <p:sp>
          <p:nvSpPr>
            <p:cNvPr id="523311" name="Oval 47"/>
            <p:cNvSpPr>
              <a:spLocks noChangeArrowheads="1"/>
            </p:cNvSpPr>
            <p:nvPr/>
          </p:nvSpPr>
          <p:spPr bwMode="auto">
            <a:xfrm>
              <a:off x="1900" y="684"/>
              <a:ext cx="7" cy="13"/>
            </a:xfrm>
            <a:prstGeom prst="ellipse">
              <a:avLst/>
            </a:prstGeom>
            <a:solidFill>
              <a:srgbClr val="FFFFFF"/>
            </a:solidFill>
            <a:ln w="3175">
              <a:solidFill>
                <a:srgbClr val="000000"/>
              </a:solidFill>
              <a:round/>
              <a:headEnd/>
              <a:tailEnd/>
            </a:ln>
          </p:spPr>
          <p:txBody>
            <a:bodyPr/>
            <a:lstStyle/>
            <a:p>
              <a:endParaRPr lang="en-US" sz="3120"/>
            </a:p>
          </p:txBody>
        </p:sp>
        <p:sp>
          <p:nvSpPr>
            <p:cNvPr id="523312" name="Freeform 48"/>
            <p:cNvSpPr>
              <a:spLocks/>
            </p:cNvSpPr>
            <p:nvPr/>
          </p:nvSpPr>
          <p:spPr bwMode="auto">
            <a:xfrm>
              <a:off x="1756" y="704"/>
              <a:ext cx="12" cy="25"/>
            </a:xfrm>
            <a:custGeom>
              <a:avLst/>
              <a:gdLst>
                <a:gd name="T0" fmla="*/ 0 w 24"/>
                <a:gd name="T1" fmla="*/ 0 h 50"/>
                <a:gd name="T2" fmla="*/ 24 w 24"/>
                <a:gd name="T3" fmla="*/ 4 h 50"/>
                <a:gd name="T4" fmla="*/ 24 w 24"/>
                <a:gd name="T5" fmla="*/ 50 h 50"/>
                <a:gd name="T6" fmla="*/ 0 w 24"/>
                <a:gd name="T7" fmla="*/ 46 h 50"/>
                <a:gd name="T8" fmla="*/ 0 w 24"/>
                <a:gd name="T9" fmla="*/ 0 h 50"/>
              </a:gdLst>
              <a:ahLst/>
              <a:cxnLst>
                <a:cxn ang="0">
                  <a:pos x="T0" y="T1"/>
                </a:cxn>
                <a:cxn ang="0">
                  <a:pos x="T2" y="T3"/>
                </a:cxn>
                <a:cxn ang="0">
                  <a:pos x="T4" y="T5"/>
                </a:cxn>
                <a:cxn ang="0">
                  <a:pos x="T6" y="T7"/>
                </a:cxn>
                <a:cxn ang="0">
                  <a:pos x="T8" y="T9"/>
                </a:cxn>
              </a:cxnLst>
              <a:rect l="0" t="0" r="r" b="b"/>
              <a:pathLst>
                <a:path w="24" h="50">
                  <a:moveTo>
                    <a:pt x="0" y="0"/>
                  </a:moveTo>
                  <a:lnTo>
                    <a:pt x="24" y="4"/>
                  </a:lnTo>
                  <a:lnTo>
                    <a:pt x="24" y="50"/>
                  </a:lnTo>
                  <a:lnTo>
                    <a:pt x="0" y="46"/>
                  </a:lnTo>
                  <a:lnTo>
                    <a:pt x="0"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13" name="Freeform 49"/>
            <p:cNvSpPr>
              <a:spLocks/>
            </p:cNvSpPr>
            <p:nvPr/>
          </p:nvSpPr>
          <p:spPr bwMode="auto">
            <a:xfrm>
              <a:off x="1928" y="730"/>
              <a:ext cx="15" cy="27"/>
            </a:xfrm>
            <a:custGeom>
              <a:avLst/>
              <a:gdLst>
                <a:gd name="T0" fmla="*/ 0 w 29"/>
                <a:gd name="T1" fmla="*/ 0 h 54"/>
                <a:gd name="T2" fmla="*/ 29 w 29"/>
                <a:gd name="T3" fmla="*/ 4 h 54"/>
                <a:gd name="T4" fmla="*/ 29 w 29"/>
                <a:gd name="T5" fmla="*/ 54 h 54"/>
                <a:gd name="T6" fmla="*/ 0 w 29"/>
                <a:gd name="T7" fmla="*/ 48 h 54"/>
                <a:gd name="T8" fmla="*/ 0 w 29"/>
                <a:gd name="T9" fmla="*/ 0 h 54"/>
              </a:gdLst>
              <a:ahLst/>
              <a:cxnLst>
                <a:cxn ang="0">
                  <a:pos x="T0" y="T1"/>
                </a:cxn>
                <a:cxn ang="0">
                  <a:pos x="T2" y="T3"/>
                </a:cxn>
                <a:cxn ang="0">
                  <a:pos x="T4" y="T5"/>
                </a:cxn>
                <a:cxn ang="0">
                  <a:pos x="T6" y="T7"/>
                </a:cxn>
                <a:cxn ang="0">
                  <a:pos x="T8" y="T9"/>
                </a:cxn>
              </a:cxnLst>
              <a:rect l="0" t="0" r="r" b="b"/>
              <a:pathLst>
                <a:path w="29" h="54">
                  <a:moveTo>
                    <a:pt x="0" y="0"/>
                  </a:moveTo>
                  <a:lnTo>
                    <a:pt x="29" y="4"/>
                  </a:lnTo>
                  <a:lnTo>
                    <a:pt x="29" y="54"/>
                  </a:lnTo>
                  <a:lnTo>
                    <a:pt x="0" y="48"/>
                  </a:lnTo>
                  <a:lnTo>
                    <a:pt x="0"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14" name="Freeform 50"/>
            <p:cNvSpPr>
              <a:spLocks/>
            </p:cNvSpPr>
            <p:nvPr/>
          </p:nvSpPr>
          <p:spPr bwMode="auto">
            <a:xfrm>
              <a:off x="1918" y="677"/>
              <a:ext cx="36" cy="51"/>
            </a:xfrm>
            <a:custGeom>
              <a:avLst/>
              <a:gdLst>
                <a:gd name="T0" fmla="*/ 0 w 71"/>
                <a:gd name="T1" fmla="*/ 0 h 102"/>
                <a:gd name="T2" fmla="*/ 71 w 71"/>
                <a:gd name="T3" fmla="*/ 7 h 102"/>
                <a:gd name="T4" fmla="*/ 71 w 71"/>
                <a:gd name="T5" fmla="*/ 102 h 102"/>
                <a:gd name="T6" fmla="*/ 0 w 71"/>
                <a:gd name="T7" fmla="*/ 92 h 102"/>
                <a:gd name="T8" fmla="*/ 0 w 71"/>
                <a:gd name="T9" fmla="*/ 0 h 102"/>
              </a:gdLst>
              <a:ahLst/>
              <a:cxnLst>
                <a:cxn ang="0">
                  <a:pos x="T0" y="T1"/>
                </a:cxn>
                <a:cxn ang="0">
                  <a:pos x="T2" y="T3"/>
                </a:cxn>
                <a:cxn ang="0">
                  <a:pos x="T4" y="T5"/>
                </a:cxn>
                <a:cxn ang="0">
                  <a:pos x="T6" y="T7"/>
                </a:cxn>
                <a:cxn ang="0">
                  <a:pos x="T8" y="T9"/>
                </a:cxn>
              </a:cxnLst>
              <a:rect l="0" t="0" r="r" b="b"/>
              <a:pathLst>
                <a:path w="71" h="102">
                  <a:moveTo>
                    <a:pt x="0" y="0"/>
                  </a:moveTo>
                  <a:lnTo>
                    <a:pt x="71" y="7"/>
                  </a:lnTo>
                  <a:lnTo>
                    <a:pt x="71" y="102"/>
                  </a:lnTo>
                  <a:lnTo>
                    <a:pt x="0" y="92"/>
                  </a:lnTo>
                  <a:lnTo>
                    <a:pt x="0"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15" name="Line 51"/>
            <p:cNvSpPr>
              <a:spLocks noChangeShapeType="1"/>
            </p:cNvSpPr>
            <p:nvPr/>
          </p:nvSpPr>
          <p:spPr bwMode="auto">
            <a:xfrm>
              <a:off x="1924" y="697"/>
              <a:ext cx="1" cy="1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16" name="Freeform 52"/>
            <p:cNvSpPr>
              <a:spLocks/>
            </p:cNvSpPr>
            <p:nvPr/>
          </p:nvSpPr>
          <p:spPr bwMode="auto">
            <a:xfrm>
              <a:off x="1959" y="694"/>
              <a:ext cx="40" cy="53"/>
            </a:xfrm>
            <a:custGeom>
              <a:avLst/>
              <a:gdLst>
                <a:gd name="T0" fmla="*/ 0 w 80"/>
                <a:gd name="T1" fmla="*/ 0 h 107"/>
                <a:gd name="T2" fmla="*/ 80 w 80"/>
                <a:gd name="T3" fmla="*/ 11 h 107"/>
                <a:gd name="T4" fmla="*/ 80 w 80"/>
                <a:gd name="T5" fmla="*/ 107 h 107"/>
                <a:gd name="T6" fmla="*/ 0 w 80"/>
                <a:gd name="T7" fmla="*/ 94 h 107"/>
                <a:gd name="T8" fmla="*/ 0 w 80"/>
                <a:gd name="T9" fmla="*/ 0 h 107"/>
              </a:gdLst>
              <a:ahLst/>
              <a:cxnLst>
                <a:cxn ang="0">
                  <a:pos x="T0" y="T1"/>
                </a:cxn>
                <a:cxn ang="0">
                  <a:pos x="T2" y="T3"/>
                </a:cxn>
                <a:cxn ang="0">
                  <a:pos x="T4" y="T5"/>
                </a:cxn>
                <a:cxn ang="0">
                  <a:pos x="T6" y="T7"/>
                </a:cxn>
                <a:cxn ang="0">
                  <a:pos x="T8" y="T9"/>
                </a:cxn>
              </a:cxnLst>
              <a:rect l="0" t="0" r="r" b="b"/>
              <a:pathLst>
                <a:path w="80" h="107">
                  <a:moveTo>
                    <a:pt x="0" y="0"/>
                  </a:moveTo>
                  <a:lnTo>
                    <a:pt x="80" y="11"/>
                  </a:lnTo>
                  <a:lnTo>
                    <a:pt x="80" y="107"/>
                  </a:lnTo>
                  <a:lnTo>
                    <a:pt x="0" y="94"/>
                  </a:lnTo>
                  <a:lnTo>
                    <a:pt x="0"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17" name="Line 53"/>
            <p:cNvSpPr>
              <a:spLocks noChangeShapeType="1"/>
            </p:cNvSpPr>
            <p:nvPr/>
          </p:nvSpPr>
          <p:spPr bwMode="auto">
            <a:xfrm>
              <a:off x="1965" y="713"/>
              <a:ext cx="1" cy="9"/>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18" name="Line 54"/>
            <p:cNvSpPr>
              <a:spLocks noChangeShapeType="1"/>
            </p:cNvSpPr>
            <p:nvPr/>
          </p:nvSpPr>
          <p:spPr bwMode="auto">
            <a:xfrm>
              <a:off x="2028" y="687"/>
              <a:ext cx="191" cy="2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19" name="Freeform 55"/>
            <p:cNvSpPr>
              <a:spLocks/>
            </p:cNvSpPr>
            <p:nvPr/>
          </p:nvSpPr>
          <p:spPr bwMode="auto">
            <a:xfrm>
              <a:off x="2227" y="736"/>
              <a:ext cx="175" cy="21"/>
            </a:xfrm>
            <a:custGeom>
              <a:avLst/>
              <a:gdLst>
                <a:gd name="T0" fmla="*/ 0 w 350"/>
                <a:gd name="T1" fmla="*/ 41 h 43"/>
                <a:gd name="T2" fmla="*/ 17 w 350"/>
                <a:gd name="T3" fmla="*/ 43 h 43"/>
                <a:gd name="T4" fmla="*/ 41 w 350"/>
                <a:gd name="T5" fmla="*/ 43 h 43"/>
                <a:gd name="T6" fmla="*/ 63 w 350"/>
                <a:gd name="T7" fmla="*/ 41 h 43"/>
                <a:gd name="T8" fmla="*/ 88 w 350"/>
                <a:gd name="T9" fmla="*/ 38 h 43"/>
                <a:gd name="T10" fmla="*/ 311 w 350"/>
                <a:gd name="T11" fmla="*/ 9 h 43"/>
                <a:gd name="T12" fmla="*/ 340 w 350"/>
                <a:gd name="T13" fmla="*/ 4 h 43"/>
                <a:gd name="T14" fmla="*/ 350 w 350"/>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0" h="43">
                  <a:moveTo>
                    <a:pt x="0" y="41"/>
                  </a:moveTo>
                  <a:lnTo>
                    <a:pt x="17" y="43"/>
                  </a:lnTo>
                  <a:lnTo>
                    <a:pt x="41" y="43"/>
                  </a:lnTo>
                  <a:lnTo>
                    <a:pt x="63" y="41"/>
                  </a:lnTo>
                  <a:lnTo>
                    <a:pt x="88" y="38"/>
                  </a:lnTo>
                  <a:lnTo>
                    <a:pt x="311" y="9"/>
                  </a:lnTo>
                  <a:lnTo>
                    <a:pt x="340" y="4"/>
                  </a:lnTo>
                  <a:lnTo>
                    <a:pt x="350" y="0"/>
                  </a:lnTo>
                </a:path>
              </a:pathLst>
            </a:custGeom>
            <a:solidFill>
              <a:srgbClr val="FFFFFF"/>
            </a:solidFill>
            <a:ln w="3175">
              <a:solidFill>
                <a:srgbClr val="000000"/>
              </a:solidFill>
              <a:prstDash val="solid"/>
              <a:round/>
              <a:headEnd/>
              <a:tailEnd/>
            </a:ln>
          </p:spPr>
          <p:txBody>
            <a:bodyPr/>
            <a:lstStyle/>
            <a:p>
              <a:endParaRPr lang="en-US" sz="3120"/>
            </a:p>
          </p:txBody>
        </p:sp>
        <p:sp>
          <p:nvSpPr>
            <p:cNvPr id="523320" name="Freeform 56"/>
            <p:cNvSpPr>
              <a:spLocks/>
            </p:cNvSpPr>
            <p:nvPr/>
          </p:nvSpPr>
          <p:spPr bwMode="auto">
            <a:xfrm>
              <a:off x="2162" y="651"/>
              <a:ext cx="246" cy="44"/>
            </a:xfrm>
            <a:custGeom>
              <a:avLst/>
              <a:gdLst>
                <a:gd name="T0" fmla="*/ 369 w 492"/>
                <a:gd name="T1" fmla="*/ 0 h 88"/>
                <a:gd name="T2" fmla="*/ 440 w 492"/>
                <a:gd name="T3" fmla="*/ 15 h 88"/>
                <a:gd name="T4" fmla="*/ 457 w 492"/>
                <a:gd name="T5" fmla="*/ 23 h 88"/>
                <a:gd name="T6" fmla="*/ 471 w 492"/>
                <a:gd name="T7" fmla="*/ 36 h 88"/>
                <a:gd name="T8" fmla="*/ 486 w 492"/>
                <a:gd name="T9" fmla="*/ 54 h 88"/>
                <a:gd name="T10" fmla="*/ 492 w 492"/>
                <a:gd name="T11" fmla="*/ 64 h 88"/>
                <a:gd name="T12" fmla="*/ 135 w 492"/>
                <a:gd name="T13" fmla="*/ 88 h 88"/>
                <a:gd name="T14" fmla="*/ 118 w 492"/>
                <a:gd name="T15" fmla="*/ 64 h 88"/>
                <a:gd name="T16" fmla="*/ 108 w 492"/>
                <a:gd name="T17" fmla="*/ 53 h 88"/>
                <a:gd name="T18" fmla="*/ 97 w 492"/>
                <a:gd name="T19" fmla="*/ 44 h 88"/>
                <a:gd name="T20" fmla="*/ 67 w 492"/>
                <a:gd name="T21" fmla="*/ 36 h 88"/>
                <a:gd name="T22" fmla="*/ 0 w 492"/>
                <a:gd name="T23" fmla="*/ 19 h 88"/>
                <a:gd name="T24" fmla="*/ 369 w 492"/>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2" h="88">
                  <a:moveTo>
                    <a:pt x="369" y="0"/>
                  </a:moveTo>
                  <a:lnTo>
                    <a:pt x="440" y="15"/>
                  </a:lnTo>
                  <a:lnTo>
                    <a:pt x="457" y="23"/>
                  </a:lnTo>
                  <a:lnTo>
                    <a:pt x="471" y="36"/>
                  </a:lnTo>
                  <a:lnTo>
                    <a:pt x="486" y="54"/>
                  </a:lnTo>
                  <a:lnTo>
                    <a:pt x="492" y="64"/>
                  </a:lnTo>
                  <a:lnTo>
                    <a:pt x="135" y="88"/>
                  </a:lnTo>
                  <a:lnTo>
                    <a:pt x="118" y="64"/>
                  </a:lnTo>
                  <a:lnTo>
                    <a:pt x="108" y="53"/>
                  </a:lnTo>
                  <a:lnTo>
                    <a:pt x="97" y="44"/>
                  </a:lnTo>
                  <a:lnTo>
                    <a:pt x="67" y="36"/>
                  </a:lnTo>
                  <a:lnTo>
                    <a:pt x="0" y="19"/>
                  </a:lnTo>
                  <a:lnTo>
                    <a:pt x="369"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21" name="Freeform 57"/>
            <p:cNvSpPr>
              <a:spLocks/>
            </p:cNvSpPr>
            <p:nvPr/>
          </p:nvSpPr>
          <p:spPr bwMode="auto">
            <a:xfrm>
              <a:off x="2248" y="653"/>
              <a:ext cx="73" cy="35"/>
            </a:xfrm>
            <a:custGeom>
              <a:avLst/>
              <a:gdLst>
                <a:gd name="T0" fmla="*/ 0 w 144"/>
                <a:gd name="T1" fmla="*/ 0 h 71"/>
                <a:gd name="T2" fmla="*/ 57 w 144"/>
                <a:gd name="T3" fmla="*/ 18 h 71"/>
                <a:gd name="T4" fmla="*/ 94 w 144"/>
                <a:gd name="T5" fmla="*/ 29 h 71"/>
                <a:gd name="T6" fmla="*/ 110 w 144"/>
                <a:gd name="T7" fmla="*/ 36 h 71"/>
                <a:gd name="T8" fmla="*/ 122 w 144"/>
                <a:gd name="T9" fmla="*/ 46 h 71"/>
                <a:gd name="T10" fmla="*/ 132 w 144"/>
                <a:gd name="T11" fmla="*/ 53 h 71"/>
                <a:gd name="T12" fmla="*/ 144 w 144"/>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44" h="71">
                  <a:moveTo>
                    <a:pt x="0" y="0"/>
                  </a:moveTo>
                  <a:lnTo>
                    <a:pt x="57" y="18"/>
                  </a:lnTo>
                  <a:lnTo>
                    <a:pt x="94" y="29"/>
                  </a:lnTo>
                  <a:lnTo>
                    <a:pt x="110" y="36"/>
                  </a:lnTo>
                  <a:lnTo>
                    <a:pt x="122" y="46"/>
                  </a:lnTo>
                  <a:lnTo>
                    <a:pt x="132" y="53"/>
                  </a:lnTo>
                  <a:lnTo>
                    <a:pt x="144" y="71"/>
                  </a:lnTo>
                </a:path>
              </a:pathLst>
            </a:custGeom>
            <a:solidFill>
              <a:srgbClr val="FFFFFF"/>
            </a:solidFill>
            <a:ln w="3175">
              <a:solidFill>
                <a:srgbClr val="000000"/>
              </a:solidFill>
              <a:prstDash val="solid"/>
              <a:round/>
              <a:headEnd/>
              <a:tailEnd/>
            </a:ln>
          </p:spPr>
          <p:txBody>
            <a:bodyPr/>
            <a:lstStyle/>
            <a:p>
              <a:endParaRPr lang="en-US" sz="3120"/>
            </a:p>
          </p:txBody>
        </p:sp>
        <p:sp>
          <p:nvSpPr>
            <p:cNvPr id="523322" name="Freeform 58"/>
            <p:cNvSpPr>
              <a:spLocks/>
            </p:cNvSpPr>
            <p:nvPr/>
          </p:nvSpPr>
          <p:spPr bwMode="auto">
            <a:xfrm>
              <a:off x="2331" y="652"/>
              <a:ext cx="70" cy="31"/>
            </a:xfrm>
            <a:custGeom>
              <a:avLst/>
              <a:gdLst>
                <a:gd name="T0" fmla="*/ 0 w 140"/>
                <a:gd name="T1" fmla="*/ 0 h 61"/>
                <a:gd name="T2" fmla="*/ 74 w 140"/>
                <a:gd name="T3" fmla="*/ 18 h 61"/>
                <a:gd name="T4" fmla="*/ 90 w 140"/>
                <a:gd name="T5" fmla="*/ 21 h 61"/>
                <a:gd name="T6" fmla="*/ 102 w 140"/>
                <a:gd name="T7" fmla="*/ 25 h 61"/>
                <a:gd name="T8" fmla="*/ 113 w 140"/>
                <a:gd name="T9" fmla="*/ 31 h 61"/>
                <a:gd name="T10" fmla="*/ 124 w 140"/>
                <a:gd name="T11" fmla="*/ 41 h 61"/>
                <a:gd name="T12" fmla="*/ 140 w 140"/>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140" h="61">
                  <a:moveTo>
                    <a:pt x="0" y="0"/>
                  </a:moveTo>
                  <a:lnTo>
                    <a:pt x="74" y="18"/>
                  </a:lnTo>
                  <a:lnTo>
                    <a:pt x="90" y="21"/>
                  </a:lnTo>
                  <a:lnTo>
                    <a:pt x="102" y="25"/>
                  </a:lnTo>
                  <a:lnTo>
                    <a:pt x="113" y="31"/>
                  </a:lnTo>
                  <a:lnTo>
                    <a:pt x="124" y="41"/>
                  </a:lnTo>
                  <a:lnTo>
                    <a:pt x="140" y="61"/>
                  </a:lnTo>
                </a:path>
              </a:pathLst>
            </a:custGeom>
            <a:solidFill>
              <a:srgbClr val="FFFFFF"/>
            </a:solidFill>
            <a:ln w="3175">
              <a:solidFill>
                <a:srgbClr val="000000"/>
              </a:solidFill>
              <a:prstDash val="solid"/>
              <a:round/>
              <a:headEnd/>
              <a:tailEnd/>
            </a:ln>
          </p:spPr>
          <p:txBody>
            <a:bodyPr/>
            <a:lstStyle/>
            <a:p>
              <a:endParaRPr lang="en-US" sz="3120"/>
            </a:p>
          </p:txBody>
        </p:sp>
        <p:sp>
          <p:nvSpPr>
            <p:cNvPr id="523323" name="Line 59"/>
            <p:cNvSpPr>
              <a:spLocks noChangeShapeType="1"/>
            </p:cNvSpPr>
            <p:nvPr/>
          </p:nvSpPr>
          <p:spPr bwMode="auto">
            <a:xfrm>
              <a:off x="2029" y="734"/>
              <a:ext cx="91" cy="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24" name="Line 60"/>
            <p:cNvSpPr>
              <a:spLocks noChangeShapeType="1"/>
            </p:cNvSpPr>
            <p:nvPr/>
          </p:nvSpPr>
          <p:spPr bwMode="auto">
            <a:xfrm>
              <a:off x="2032" y="764"/>
              <a:ext cx="80" cy="13"/>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25" name="Freeform 61"/>
            <p:cNvSpPr>
              <a:spLocks/>
            </p:cNvSpPr>
            <p:nvPr/>
          </p:nvSpPr>
          <p:spPr bwMode="auto">
            <a:xfrm>
              <a:off x="2124" y="721"/>
              <a:ext cx="84" cy="31"/>
            </a:xfrm>
            <a:custGeom>
              <a:avLst/>
              <a:gdLst>
                <a:gd name="T0" fmla="*/ 169 w 169"/>
                <a:gd name="T1" fmla="*/ 63 h 63"/>
                <a:gd name="T2" fmla="*/ 159 w 169"/>
                <a:gd name="T3" fmla="*/ 42 h 63"/>
                <a:gd name="T4" fmla="*/ 148 w 169"/>
                <a:gd name="T5" fmla="*/ 27 h 63"/>
                <a:gd name="T6" fmla="*/ 131 w 169"/>
                <a:gd name="T7" fmla="*/ 15 h 63"/>
                <a:gd name="T8" fmla="*/ 106 w 169"/>
                <a:gd name="T9" fmla="*/ 8 h 63"/>
                <a:gd name="T10" fmla="*/ 80 w 169"/>
                <a:gd name="T11" fmla="*/ 3 h 63"/>
                <a:gd name="T12" fmla="*/ 45 w 169"/>
                <a:gd name="T13" fmla="*/ 0 h 63"/>
                <a:gd name="T14" fmla="*/ 25 w 169"/>
                <a:gd name="T15" fmla="*/ 6 h 63"/>
                <a:gd name="T16" fmla="*/ 11 w 169"/>
                <a:gd name="T17" fmla="*/ 14 h 63"/>
                <a:gd name="T18" fmla="*/ 0 w 169"/>
                <a:gd name="T19"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 h="63">
                  <a:moveTo>
                    <a:pt x="169" y="63"/>
                  </a:moveTo>
                  <a:lnTo>
                    <a:pt x="159" y="42"/>
                  </a:lnTo>
                  <a:lnTo>
                    <a:pt x="148" y="27"/>
                  </a:lnTo>
                  <a:lnTo>
                    <a:pt x="131" y="15"/>
                  </a:lnTo>
                  <a:lnTo>
                    <a:pt x="106" y="8"/>
                  </a:lnTo>
                  <a:lnTo>
                    <a:pt x="80" y="3"/>
                  </a:lnTo>
                  <a:lnTo>
                    <a:pt x="45" y="0"/>
                  </a:lnTo>
                  <a:lnTo>
                    <a:pt x="25" y="6"/>
                  </a:lnTo>
                  <a:lnTo>
                    <a:pt x="11" y="14"/>
                  </a:lnTo>
                  <a:lnTo>
                    <a:pt x="0" y="27"/>
                  </a:lnTo>
                </a:path>
              </a:pathLst>
            </a:custGeom>
            <a:solidFill>
              <a:srgbClr val="FFFFFF"/>
            </a:solidFill>
            <a:ln w="3175">
              <a:solidFill>
                <a:srgbClr val="000000"/>
              </a:solidFill>
              <a:prstDash val="solid"/>
              <a:round/>
              <a:headEnd/>
              <a:tailEnd/>
            </a:ln>
          </p:spPr>
          <p:txBody>
            <a:bodyPr/>
            <a:lstStyle/>
            <a:p>
              <a:endParaRPr lang="en-US" sz="3120"/>
            </a:p>
          </p:txBody>
        </p:sp>
        <p:sp>
          <p:nvSpPr>
            <p:cNvPr id="523326" name="Line 62"/>
            <p:cNvSpPr>
              <a:spLocks noChangeShapeType="1"/>
            </p:cNvSpPr>
            <p:nvPr/>
          </p:nvSpPr>
          <p:spPr bwMode="auto">
            <a:xfrm flipH="1" flipV="1">
              <a:off x="1765" y="536"/>
              <a:ext cx="266" cy="15"/>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27" name="Freeform 63"/>
            <p:cNvSpPr>
              <a:spLocks/>
            </p:cNvSpPr>
            <p:nvPr/>
          </p:nvSpPr>
          <p:spPr bwMode="auto">
            <a:xfrm>
              <a:off x="2035" y="529"/>
              <a:ext cx="204" cy="10"/>
            </a:xfrm>
            <a:custGeom>
              <a:avLst/>
              <a:gdLst>
                <a:gd name="T0" fmla="*/ 0 w 407"/>
                <a:gd name="T1" fmla="*/ 1 h 21"/>
                <a:gd name="T2" fmla="*/ 335 w 407"/>
                <a:gd name="T3" fmla="*/ 0 h 21"/>
                <a:gd name="T4" fmla="*/ 407 w 407"/>
                <a:gd name="T5" fmla="*/ 15 h 21"/>
                <a:gd name="T6" fmla="*/ 103 w 407"/>
                <a:gd name="T7" fmla="*/ 21 h 21"/>
                <a:gd name="T8" fmla="*/ 80 w 407"/>
                <a:gd name="T9" fmla="*/ 15 h 21"/>
                <a:gd name="T10" fmla="*/ 45 w 407"/>
                <a:gd name="T11" fmla="*/ 8 h 21"/>
                <a:gd name="T12" fmla="*/ 0 w 407"/>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407" h="21">
                  <a:moveTo>
                    <a:pt x="0" y="1"/>
                  </a:moveTo>
                  <a:lnTo>
                    <a:pt x="335" y="0"/>
                  </a:lnTo>
                  <a:lnTo>
                    <a:pt x="407" y="15"/>
                  </a:lnTo>
                  <a:lnTo>
                    <a:pt x="103" y="21"/>
                  </a:lnTo>
                  <a:lnTo>
                    <a:pt x="80" y="15"/>
                  </a:lnTo>
                  <a:lnTo>
                    <a:pt x="45" y="8"/>
                  </a:lnTo>
                  <a:lnTo>
                    <a:pt x="0" y="1"/>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28" name="Freeform 64"/>
            <p:cNvSpPr>
              <a:spLocks/>
            </p:cNvSpPr>
            <p:nvPr/>
          </p:nvSpPr>
          <p:spPr bwMode="auto">
            <a:xfrm>
              <a:off x="2054" y="512"/>
              <a:ext cx="42" cy="21"/>
            </a:xfrm>
            <a:custGeom>
              <a:avLst/>
              <a:gdLst>
                <a:gd name="T0" fmla="*/ 39 w 85"/>
                <a:gd name="T1" fmla="*/ 0 h 42"/>
                <a:gd name="T2" fmla="*/ 60 w 85"/>
                <a:gd name="T3" fmla="*/ 7 h 42"/>
                <a:gd name="T4" fmla="*/ 81 w 85"/>
                <a:gd name="T5" fmla="*/ 27 h 42"/>
                <a:gd name="T6" fmla="*/ 85 w 85"/>
                <a:gd name="T7" fmla="*/ 34 h 42"/>
                <a:gd name="T8" fmla="*/ 76 w 85"/>
                <a:gd name="T9" fmla="*/ 42 h 42"/>
                <a:gd name="T10" fmla="*/ 5 w 85"/>
                <a:gd name="T11" fmla="*/ 32 h 42"/>
                <a:gd name="T12" fmla="*/ 0 w 85"/>
                <a:gd name="T13" fmla="*/ 18 h 42"/>
                <a:gd name="T14" fmla="*/ 19 w 85"/>
                <a:gd name="T15" fmla="*/ 7 h 42"/>
                <a:gd name="T16" fmla="*/ 39 w 85"/>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42">
                  <a:moveTo>
                    <a:pt x="39" y="0"/>
                  </a:moveTo>
                  <a:lnTo>
                    <a:pt x="60" y="7"/>
                  </a:lnTo>
                  <a:lnTo>
                    <a:pt x="81" y="27"/>
                  </a:lnTo>
                  <a:lnTo>
                    <a:pt x="85" y="34"/>
                  </a:lnTo>
                  <a:lnTo>
                    <a:pt x="76" y="42"/>
                  </a:lnTo>
                  <a:lnTo>
                    <a:pt x="5" y="32"/>
                  </a:lnTo>
                  <a:lnTo>
                    <a:pt x="0" y="18"/>
                  </a:lnTo>
                  <a:lnTo>
                    <a:pt x="19" y="7"/>
                  </a:lnTo>
                  <a:lnTo>
                    <a:pt x="39"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29" name="Freeform 65"/>
            <p:cNvSpPr>
              <a:spLocks/>
            </p:cNvSpPr>
            <p:nvPr/>
          </p:nvSpPr>
          <p:spPr bwMode="auto">
            <a:xfrm>
              <a:off x="2074" y="510"/>
              <a:ext cx="140" cy="6"/>
            </a:xfrm>
            <a:custGeom>
              <a:avLst/>
              <a:gdLst>
                <a:gd name="T0" fmla="*/ 0 w 280"/>
                <a:gd name="T1" fmla="*/ 4 h 11"/>
                <a:gd name="T2" fmla="*/ 261 w 280"/>
                <a:gd name="T3" fmla="*/ 0 h 11"/>
                <a:gd name="T4" fmla="*/ 280 w 280"/>
                <a:gd name="T5" fmla="*/ 6 h 11"/>
                <a:gd name="T6" fmla="*/ 20 w 280"/>
                <a:gd name="T7" fmla="*/ 11 h 11"/>
                <a:gd name="T8" fmla="*/ 10 w 280"/>
                <a:gd name="T9" fmla="*/ 7 h 11"/>
                <a:gd name="T10" fmla="*/ 0 w 280"/>
                <a:gd name="T11" fmla="*/ 4 h 11"/>
              </a:gdLst>
              <a:ahLst/>
              <a:cxnLst>
                <a:cxn ang="0">
                  <a:pos x="T0" y="T1"/>
                </a:cxn>
                <a:cxn ang="0">
                  <a:pos x="T2" y="T3"/>
                </a:cxn>
                <a:cxn ang="0">
                  <a:pos x="T4" y="T5"/>
                </a:cxn>
                <a:cxn ang="0">
                  <a:pos x="T6" y="T7"/>
                </a:cxn>
                <a:cxn ang="0">
                  <a:pos x="T8" y="T9"/>
                </a:cxn>
                <a:cxn ang="0">
                  <a:pos x="T10" y="T11"/>
                </a:cxn>
              </a:cxnLst>
              <a:rect l="0" t="0" r="r" b="b"/>
              <a:pathLst>
                <a:path w="280" h="11">
                  <a:moveTo>
                    <a:pt x="0" y="4"/>
                  </a:moveTo>
                  <a:lnTo>
                    <a:pt x="261" y="0"/>
                  </a:lnTo>
                  <a:lnTo>
                    <a:pt x="280" y="6"/>
                  </a:lnTo>
                  <a:lnTo>
                    <a:pt x="20" y="11"/>
                  </a:lnTo>
                  <a:lnTo>
                    <a:pt x="10" y="7"/>
                  </a:lnTo>
                  <a:lnTo>
                    <a:pt x="0" y="4"/>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30" name="Freeform 66"/>
            <p:cNvSpPr>
              <a:spLocks/>
            </p:cNvSpPr>
            <p:nvPr/>
          </p:nvSpPr>
          <p:spPr bwMode="auto">
            <a:xfrm>
              <a:off x="2085" y="513"/>
              <a:ext cx="144" cy="18"/>
            </a:xfrm>
            <a:custGeom>
              <a:avLst/>
              <a:gdLst>
                <a:gd name="T0" fmla="*/ 0 w 290"/>
                <a:gd name="T1" fmla="*/ 5 h 36"/>
                <a:gd name="T2" fmla="*/ 22 w 290"/>
                <a:gd name="T3" fmla="*/ 25 h 36"/>
                <a:gd name="T4" fmla="*/ 27 w 290"/>
                <a:gd name="T5" fmla="*/ 36 h 36"/>
                <a:gd name="T6" fmla="*/ 290 w 290"/>
                <a:gd name="T7" fmla="*/ 28 h 36"/>
                <a:gd name="T8" fmla="*/ 282 w 290"/>
                <a:gd name="T9" fmla="*/ 16 h 36"/>
                <a:gd name="T10" fmla="*/ 261 w 290"/>
                <a:gd name="T11" fmla="*/ 0 h 36"/>
                <a:gd name="T12" fmla="*/ 0 w 290"/>
                <a:gd name="T13" fmla="*/ 5 h 36"/>
              </a:gdLst>
              <a:ahLst/>
              <a:cxnLst>
                <a:cxn ang="0">
                  <a:pos x="T0" y="T1"/>
                </a:cxn>
                <a:cxn ang="0">
                  <a:pos x="T2" y="T3"/>
                </a:cxn>
                <a:cxn ang="0">
                  <a:pos x="T4" y="T5"/>
                </a:cxn>
                <a:cxn ang="0">
                  <a:pos x="T6" y="T7"/>
                </a:cxn>
                <a:cxn ang="0">
                  <a:pos x="T8" y="T9"/>
                </a:cxn>
                <a:cxn ang="0">
                  <a:pos x="T10" y="T11"/>
                </a:cxn>
                <a:cxn ang="0">
                  <a:pos x="T12" y="T13"/>
                </a:cxn>
              </a:cxnLst>
              <a:rect l="0" t="0" r="r" b="b"/>
              <a:pathLst>
                <a:path w="290" h="36">
                  <a:moveTo>
                    <a:pt x="0" y="5"/>
                  </a:moveTo>
                  <a:lnTo>
                    <a:pt x="22" y="25"/>
                  </a:lnTo>
                  <a:lnTo>
                    <a:pt x="27" y="36"/>
                  </a:lnTo>
                  <a:lnTo>
                    <a:pt x="290" y="28"/>
                  </a:lnTo>
                  <a:lnTo>
                    <a:pt x="282" y="16"/>
                  </a:lnTo>
                  <a:lnTo>
                    <a:pt x="261" y="0"/>
                  </a:lnTo>
                  <a:lnTo>
                    <a:pt x="0" y="5"/>
                  </a:lnTo>
                  <a:close/>
                </a:path>
              </a:pathLst>
            </a:custGeom>
            <a:solidFill>
              <a:srgbClr val="FF3300"/>
            </a:solidFill>
            <a:ln w="3175">
              <a:solidFill>
                <a:srgbClr val="000000"/>
              </a:solidFill>
              <a:prstDash val="solid"/>
              <a:round/>
              <a:headEnd/>
              <a:tailEnd/>
            </a:ln>
          </p:spPr>
          <p:txBody>
            <a:bodyPr/>
            <a:lstStyle/>
            <a:p>
              <a:endParaRPr lang="en-US" sz="3120"/>
            </a:p>
          </p:txBody>
        </p:sp>
        <p:sp>
          <p:nvSpPr>
            <p:cNvPr id="523331" name="Freeform 67"/>
            <p:cNvSpPr>
              <a:spLocks/>
            </p:cNvSpPr>
            <p:nvPr/>
          </p:nvSpPr>
          <p:spPr bwMode="auto">
            <a:xfrm>
              <a:off x="2092" y="527"/>
              <a:ext cx="137" cy="7"/>
            </a:xfrm>
            <a:custGeom>
              <a:avLst/>
              <a:gdLst>
                <a:gd name="T0" fmla="*/ 5 w 275"/>
                <a:gd name="T1" fmla="*/ 7 h 12"/>
                <a:gd name="T2" fmla="*/ 275 w 275"/>
                <a:gd name="T3" fmla="*/ 0 h 12"/>
                <a:gd name="T4" fmla="*/ 260 w 275"/>
                <a:gd name="T5" fmla="*/ 7 h 12"/>
                <a:gd name="T6" fmla="*/ 0 w 275"/>
                <a:gd name="T7" fmla="*/ 12 h 12"/>
                <a:gd name="T8" fmla="*/ 5 w 275"/>
                <a:gd name="T9" fmla="*/ 7 h 12"/>
              </a:gdLst>
              <a:ahLst/>
              <a:cxnLst>
                <a:cxn ang="0">
                  <a:pos x="T0" y="T1"/>
                </a:cxn>
                <a:cxn ang="0">
                  <a:pos x="T2" y="T3"/>
                </a:cxn>
                <a:cxn ang="0">
                  <a:pos x="T4" y="T5"/>
                </a:cxn>
                <a:cxn ang="0">
                  <a:pos x="T6" y="T7"/>
                </a:cxn>
                <a:cxn ang="0">
                  <a:pos x="T8" y="T9"/>
                </a:cxn>
              </a:cxnLst>
              <a:rect l="0" t="0" r="r" b="b"/>
              <a:pathLst>
                <a:path w="275" h="12">
                  <a:moveTo>
                    <a:pt x="5" y="7"/>
                  </a:moveTo>
                  <a:lnTo>
                    <a:pt x="275" y="0"/>
                  </a:lnTo>
                  <a:lnTo>
                    <a:pt x="260" y="7"/>
                  </a:lnTo>
                  <a:lnTo>
                    <a:pt x="0" y="12"/>
                  </a:lnTo>
                  <a:lnTo>
                    <a:pt x="5" y="7"/>
                  </a:lnTo>
                  <a:close/>
                </a:path>
              </a:pathLst>
            </a:custGeom>
            <a:solidFill>
              <a:srgbClr val="FF3300"/>
            </a:solidFill>
            <a:ln w="3175">
              <a:solidFill>
                <a:srgbClr val="000000"/>
              </a:solidFill>
              <a:prstDash val="solid"/>
              <a:round/>
              <a:headEnd/>
              <a:tailEnd/>
            </a:ln>
          </p:spPr>
          <p:txBody>
            <a:bodyPr/>
            <a:lstStyle/>
            <a:p>
              <a:endParaRPr lang="en-US" sz="3120"/>
            </a:p>
          </p:txBody>
        </p:sp>
        <p:sp>
          <p:nvSpPr>
            <p:cNvPr id="523332" name="Freeform 68"/>
            <p:cNvSpPr>
              <a:spLocks/>
            </p:cNvSpPr>
            <p:nvPr/>
          </p:nvSpPr>
          <p:spPr bwMode="auto">
            <a:xfrm>
              <a:off x="1810" y="684"/>
              <a:ext cx="76" cy="73"/>
            </a:xfrm>
            <a:custGeom>
              <a:avLst/>
              <a:gdLst>
                <a:gd name="T0" fmla="*/ 27 w 152"/>
                <a:gd name="T1" fmla="*/ 36 h 146"/>
                <a:gd name="T2" fmla="*/ 35 w 152"/>
                <a:gd name="T3" fmla="*/ 34 h 146"/>
                <a:gd name="T4" fmla="*/ 43 w 152"/>
                <a:gd name="T5" fmla="*/ 31 h 146"/>
                <a:gd name="T6" fmla="*/ 53 w 152"/>
                <a:gd name="T7" fmla="*/ 31 h 146"/>
                <a:gd name="T8" fmla="*/ 60 w 152"/>
                <a:gd name="T9" fmla="*/ 31 h 146"/>
                <a:gd name="T10" fmla="*/ 68 w 152"/>
                <a:gd name="T11" fmla="*/ 34 h 146"/>
                <a:gd name="T12" fmla="*/ 78 w 152"/>
                <a:gd name="T13" fmla="*/ 36 h 146"/>
                <a:gd name="T14" fmla="*/ 86 w 152"/>
                <a:gd name="T15" fmla="*/ 42 h 146"/>
                <a:gd name="T16" fmla="*/ 95 w 152"/>
                <a:gd name="T17" fmla="*/ 49 h 146"/>
                <a:gd name="T18" fmla="*/ 103 w 152"/>
                <a:gd name="T19" fmla="*/ 59 h 146"/>
                <a:gd name="T20" fmla="*/ 109 w 152"/>
                <a:gd name="T21" fmla="*/ 69 h 146"/>
                <a:gd name="T22" fmla="*/ 114 w 152"/>
                <a:gd name="T23" fmla="*/ 82 h 146"/>
                <a:gd name="T24" fmla="*/ 119 w 152"/>
                <a:gd name="T25" fmla="*/ 95 h 146"/>
                <a:gd name="T26" fmla="*/ 123 w 152"/>
                <a:gd name="T27" fmla="*/ 114 h 146"/>
                <a:gd name="T28" fmla="*/ 128 w 152"/>
                <a:gd name="T29" fmla="*/ 137 h 146"/>
                <a:gd name="T30" fmla="*/ 137 w 152"/>
                <a:gd name="T31" fmla="*/ 144 h 146"/>
                <a:gd name="T32" fmla="*/ 152 w 152"/>
                <a:gd name="T33" fmla="*/ 146 h 146"/>
                <a:gd name="T34" fmla="*/ 152 w 152"/>
                <a:gd name="T35" fmla="*/ 88 h 146"/>
                <a:gd name="T36" fmla="*/ 148 w 152"/>
                <a:gd name="T37" fmla="*/ 73 h 146"/>
                <a:gd name="T38" fmla="*/ 144 w 152"/>
                <a:gd name="T39" fmla="*/ 62 h 146"/>
                <a:gd name="T40" fmla="*/ 141 w 152"/>
                <a:gd name="T41" fmla="*/ 49 h 146"/>
                <a:gd name="T42" fmla="*/ 135 w 152"/>
                <a:gd name="T43" fmla="*/ 36 h 146"/>
                <a:gd name="T44" fmla="*/ 130 w 152"/>
                <a:gd name="T45" fmla="*/ 27 h 146"/>
                <a:gd name="T46" fmla="*/ 123 w 152"/>
                <a:gd name="T47" fmla="*/ 18 h 146"/>
                <a:gd name="T48" fmla="*/ 113 w 152"/>
                <a:gd name="T49" fmla="*/ 13 h 146"/>
                <a:gd name="T50" fmla="*/ 106 w 152"/>
                <a:gd name="T51" fmla="*/ 9 h 146"/>
                <a:gd name="T52" fmla="*/ 96 w 152"/>
                <a:gd name="T53" fmla="*/ 4 h 146"/>
                <a:gd name="T54" fmla="*/ 84 w 152"/>
                <a:gd name="T55" fmla="*/ 2 h 146"/>
                <a:gd name="T56" fmla="*/ 64 w 152"/>
                <a:gd name="T57" fmla="*/ 0 h 146"/>
                <a:gd name="T58" fmla="*/ 54 w 152"/>
                <a:gd name="T59" fmla="*/ 2 h 146"/>
                <a:gd name="T60" fmla="*/ 43 w 152"/>
                <a:gd name="T61" fmla="*/ 4 h 146"/>
                <a:gd name="T62" fmla="*/ 27 w 152"/>
                <a:gd name="T63" fmla="*/ 16 h 146"/>
                <a:gd name="T64" fmla="*/ 14 w 152"/>
                <a:gd name="T65" fmla="*/ 27 h 146"/>
                <a:gd name="T66" fmla="*/ 10 w 152"/>
                <a:gd name="T67" fmla="*/ 32 h 146"/>
                <a:gd name="T68" fmla="*/ 6 w 152"/>
                <a:gd name="T69" fmla="*/ 39 h 146"/>
                <a:gd name="T70" fmla="*/ 3 w 152"/>
                <a:gd name="T71" fmla="*/ 50 h 146"/>
                <a:gd name="T72" fmla="*/ 2 w 152"/>
                <a:gd name="T73" fmla="*/ 64 h 146"/>
                <a:gd name="T74" fmla="*/ 0 w 152"/>
                <a:gd name="T75" fmla="*/ 102 h 146"/>
                <a:gd name="T76" fmla="*/ 0 w 152"/>
                <a:gd name="T77" fmla="*/ 126 h 146"/>
                <a:gd name="T78" fmla="*/ 13 w 152"/>
                <a:gd name="T79" fmla="*/ 128 h 146"/>
                <a:gd name="T80" fmla="*/ 13 w 152"/>
                <a:gd name="T81" fmla="*/ 87 h 146"/>
                <a:gd name="T82" fmla="*/ 14 w 152"/>
                <a:gd name="T83" fmla="*/ 67 h 146"/>
                <a:gd name="T84" fmla="*/ 17 w 152"/>
                <a:gd name="T85" fmla="*/ 56 h 146"/>
                <a:gd name="T86" fmla="*/ 18 w 152"/>
                <a:gd name="T87" fmla="*/ 48 h 146"/>
                <a:gd name="T88" fmla="*/ 22 w 152"/>
                <a:gd name="T89" fmla="*/ 41 h 146"/>
                <a:gd name="T90" fmla="*/ 27 w 152"/>
                <a:gd name="T91" fmla="*/ 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146">
                  <a:moveTo>
                    <a:pt x="27" y="36"/>
                  </a:moveTo>
                  <a:lnTo>
                    <a:pt x="35" y="34"/>
                  </a:lnTo>
                  <a:lnTo>
                    <a:pt x="43" y="31"/>
                  </a:lnTo>
                  <a:lnTo>
                    <a:pt x="53" y="31"/>
                  </a:lnTo>
                  <a:lnTo>
                    <a:pt x="60" y="31"/>
                  </a:lnTo>
                  <a:lnTo>
                    <a:pt x="68" y="34"/>
                  </a:lnTo>
                  <a:lnTo>
                    <a:pt x="78" y="36"/>
                  </a:lnTo>
                  <a:lnTo>
                    <a:pt x="86" y="42"/>
                  </a:lnTo>
                  <a:lnTo>
                    <a:pt x="95" y="49"/>
                  </a:lnTo>
                  <a:lnTo>
                    <a:pt x="103" y="59"/>
                  </a:lnTo>
                  <a:lnTo>
                    <a:pt x="109" y="69"/>
                  </a:lnTo>
                  <a:lnTo>
                    <a:pt x="114" y="82"/>
                  </a:lnTo>
                  <a:lnTo>
                    <a:pt x="119" y="95"/>
                  </a:lnTo>
                  <a:lnTo>
                    <a:pt x="123" y="114"/>
                  </a:lnTo>
                  <a:lnTo>
                    <a:pt x="128" y="137"/>
                  </a:lnTo>
                  <a:lnTo>
                    <a:pt x="137" y="144"/>
                  </a:lnTo>
                  <a:lnTo>
                    <a:pt x="152" y="146"/>
                  </a:lnTo>
                  <a:lnTo>
                    <a:pt x="152" y="88"/>
                  </a:lnTo>
                  <a:lnTo>
                    <a:pt x="148" y="73"/>
                  </a:lnTo>
                  <a:lnTo>
                    <a:pt x="144" y="62"/>
                  </a:lnTo>
                  <a:lnTo>
                    <a:pt x="141" y="49"/>
                  </a:lnTo>
                  <a:lnTo>
                    <a:pt x="135" y="36"/>
                  </a:lnTo>
                  <a:lnTo>
                    <a:pt x="130" y="27"/>
                  </a:lnTo>
                  <a:lnTo>
                    <a:pt x="123" y="18"/>
                  </a:lnTo>
                  <a:lnTo>
                    <a:pt x="113" y="13"/>
                  </a:lnTo>
                  <a:lnTo>
                    <a:pt x="106" y="9"/>
                  </a:lnTo>
                  <a:lnTo>
                    <a:pt x="96" y="4"/>
                  </a:lnTo>
                  <a:lnTo>
                    <a:pt x="84" y="2"/>
                  </a:lnTo>
                  <a:lnTo>
                    <a:pt x="64" y="0"/>
                  </a:lnTo>
                  <a:lnTo>
                    <a:pt x="54" y="2"/>
                  </a:lnTo>
                  <a:lnTo>
                    <a:pt x="43" y="4"/>
                  </a:lnTo>
                  <a:lnTo>
                    <a:pt x="27" y="16"/>
                  </a:lnTo>
                  <a:lnTo>
                    <a:pt x="14" y="27"/>
                  </a:lnTo>
                  <a:lnTo>
                    <a:pt x="10" y="32"/>
                  </a:lnTo>
                  <a:lnTo>
                    <a:pt x="6" y="39"/>
                  </a:lnTo>
                  <a:lnTo>
                    <a:pt x="3" y="50"/>
                  </a:lnTo>
                  <a:lnTo>
                    <a:pt x="2" y="64"/>
                  </a:lnTo>
                  <a:lnTo>
                    <a:pt x="0" y="102"/>
                  </a:lnTo>
                  <a:lnTo>
                    <a:pt x="0" y="126"/>
                  </a:lnTo>
                  <a:lnTo>
                    <a:pt x="13" y="128"/>
                  </a:lnTo>
                  <a:lnTo>
                    <a:pt x="13" y="87"/>
                  </a:lnTo>
                  <a:lnTo>
                    <a:pt x="14" y="67"/>
                  </a:lnTo>
                  <a:lnTo>
                    <a:pt x="17" y="56"/>
                  </a:lnTo>
                  <a:lnTo>
                    <a:pt x="18" y="48"/>
                  </a:lnTo>
                  <a:lnTo>
                    <a:pt x="22" y="41"/>
                  </a:lnTo>
                  <a:lnTo>
                    <a:pt x="27" y="36"/>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33" name="Freeform 69"/>
            <p:cNvSpPr>
              <a:spLocks/>
            </p:cNvSpPr>
            <p:nvPr/>
          </p:nvSpPr>
          <p:spPr bwMode="auto">
            <a:xfrm>
              <a:off x="1735" y="631"/>
              <a:ext cx="477" cy="72"/>
            </a:xfrm>
            <a:custGeom>
              <a:avLst/>
              <a:gdLst>
                <a:gd name="T0" fmla="*/ 4 w 954"/>
                <a:gd name="T1" fmla="*/ 0 h 144"/>
                <a:gd name="T2" fmla="*/ 553 w 954"/>
                <a:gd name="T3" fmla="*/ 62 h 144"/>
                <a:gd name="T4" fmla="*/ 582 w 954"/>
                <a:gd name="T5" fmla="*/ 59 h 144"/>
                <a:gd name="T6" fmla="*/ 928 w 954"/>
                <a:gd name="T7" fmla="*/ 105 h 144"/>
                <a:gd name="T8" fmla="*/ 936 w 954"/>
                <a:gd name="T9" fmla="*/ 112 h 144"/>
                <a:gd name="T10" fmla="*/ 947 w 954"/>
                <a:gd name="T11" fmla="*/ 129 h 144"/>
                <a:gd name="T12" fmla="*/ 954 w 954"/>
                <a:gd name="T13" fmla="*/ 144 h 144"/>
                <a:gd name="T14" fmla="*/ 585 w 954"/>
                <a:gd name="T15" fmla="*/ 95 h 144"/>
                <a:gd name="T16" fmla="*/ 556 w 954"/>
                <a:gd name="T17" fmla="*/ 102 h 144"/>
                <a:gd name="T18" fmla="*/ 0 w 954"/>
                <a:gd name="T19" fmla="*/ 37 h 144"/>
                <a:gd name="T20" fmla="*/ 4 w 954"/>
                <a:gd name="T2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4" h="144">
                  <a:moveTo>
                    <a:pt x="4" y="0"/>
                  </a:moveTo>
                  <a:lnTo>
                    <a:pt x="553" y="62"/>
                  </a:lnTo>
                  <a:lnTo>
                    <a:pt x="582" y="59"/>
                  </a:lnTo>
                  <a:lnTo>
                    <a:pt x="928" y="105"/>
                  </a:lnTo>
                  <a:lnTo>
                    <a:pt x="936" y="112"/>
                  </a:lnTo>
                  <a:lnTo>
                    <a:pt x="947" y="129"/>
                  </a:lnTo>
                  <a:lnTo>
                    <a:pt x="954" y="144"/>
                  </a:lnTo>
                  <a:lnTo>
                    <a:pt x="585" y="95"/>
                  </a:lnTo>
                  <a:lnTo>
                    <a:pt x="556" y="102"/>
                  </a:lnTo>
                  <a:lnTo>
                    <a:pt x="0" y="37"/>
                  </a:lnTo>
                  <a:lnTo>
                    <a:pt x="4" y="0"/>
                  </a:lnTo>
                  <a:close/>
                </a:path>
              </a:pathLst>
            </a:custGeom>
            <a:solidFill>
              <a:schemeClr val="accent2"/>
            </a:solidFill>
            <a:ln w="3175" cmpd="sng">
              <a:solidFill>
                <a:srgbClr val="FFFF00"/>
              </a:solidFill>
              <a:prstDash val="solid"/>
              <a:round/>
              <a:headEnd/>
              <a:tailEnd/>
            </a:ln>
          </p:spPr>
          <p:txBody>
            <a:bodyPr/>
            <a:lstStyle/>
            <a:p>
              <a:endParaRPr lang="en-US" sz="3120"/>
            </a:p>
          </p:txBody>
        </p:sp>
        <p:sp>
          <p:nvSpPr>
            <p:cNvPr id="523334" name="Freeform 70"/>
            <p:cNvSpPr>
              <a:spLocks/>
            </p:cNvSpPr>
            <p:nvPr/>
          </p:nvSpPr>
          <p:spPr bwMode="auto">
            <a:xfrm>
              <a:off x="2013" y="661"/>
              <a:ext cx="14" cy="21"/>
            </a:xfrm>
            <a:custGeom>
              <a:avLst/>
              <a:gdLst>
                <a:gd name="T0" fmla="*/ 0 w 27"/>
                <a:gd name="T1" fmla="*/ 2 h 42"/>
                <a:gd name="T2" fmla="*/ 0 w 27"/>
                <a:gd name="T3" fmla="*/ 42 h 42"/>
                <a:gd name="T4" fmla="*/ 27 w 27"/>
                <a:gd name="T5" fmla="*/ 37 h 42"/>
                <a:gd name="T6" fmla="*/ 27 w 27"/>
                <a:gd name="T7" fmla="*/ 0 h 42"/>
                <a:gd name="T8" fmla="*/ 0 w 27"/>
                <a:gd name="T9" fmla="*/ 2 h 42"/>
              </a:gdLst>
              <a:ahLst/>
              <a:cxnLst>
                <a:cxn ang="0">
                  <a:pos x="T0" y="T1"/>
                </a:cxn>
                <a:cxn ang="0">
                  <a:pos x="T2" y="T3"/>
                </a:cxn>
                <a:cxn ang="0">
                  <a:pos x="T4" y="T5"/>
                </a:cxn>
                <a:cxn ang="0">
                  <a:pos x="T6" y="T7"/>
                </a:cxn>
                <a:cxn ang="0">
                  <a:pos x="T8" y="T9"/>
                </a:cxn>
              </a:cxnLst>
              <a:rect l="0" t="0" r="r" b="b"/>
              <a:pathLst>
                <a:path w="27" h="42">
                  <a:moveTo>
                    <a:pt x="0" y="2"/>
                  </a:moveTo>
                  <a:lnTo>
                    <a:pt x="0" y="42"/>
                  </a:lnTo>
                  <a:lnTo>
                    <a:pt x="27" y="37"/>
                  </a:lnTo>
                  <a:lnTo>
                    <a:pt x="27" y="0"/>
                  </a:lnTo>
                  <a:lnTo>
                    <a:pt x="0" y="2"/>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35" name="Freeform 71"/>
            <p:cNvSpPr>
              <a:spLocks/>
            </p:cNvSpPr>
            <p:nvPr/>
          </p:nvSpPr>
          <p:spPr bwMode="auto">
            <a:xfrm>
              <a:off x="2035" y="662"/>
              <a:ext cx="21" cy="9"/>
            </a:xfrm>
            <a:custGeom>
              <a:avLst/>
              <a:gdLst>
                <a:gd name="T0" fmla="*/ 0 w 42"/>
                <a:gd name="T1" fmla="*/ 0 h 18"/>
                <a:gd name="T2" fmla="*/ 42 w 42"/>
                <a:gd name="T3" fmla="*/ 5 h 18"/>
                <a:gd name="T4" fmla="*/ 42 w 42"/>
                <a:gd name="T5" fmla="*/ 18 h 18"/>
                <a:gd name="T6" fmla="*/ 0 w 42"/>
                <a:gd name="T7" fmla="*/ 14 h 18"/>
                <a:gd name="T8" fmla="*/ 0 w 42"/>
                <a:gd name="T9" fmla="*/ 0 h 18"/>
              </a:gdLst>
              <a:ahLst/>
              <a:cxnLst>
                <a:cxn ang="0">
                  <a:pos x="T0" y="T1"/>
                </a:cxn>
                <a:cxn ang="0">
                  <a:pos x="T2" y="T3"/>
                </a:cxn>
                <a:cxn ang="0">
                  <a:pos x="T4" y="T5"/>
                </a:cxn>
                <a:cxn ang="0">
                  <a:pos x="T6" y="T7"/>
                </a:cxn>
                <a:cxn ang="0">
                  <a:pos x="T8" y="T9"/>
                </a:cxn>
              </a:cxnLst>
              <a:rect l="0" t="0" r="r" b="b"/>
              <a:pathLst>
                <a:path w="42" h="18">
                  <a:moveTo>
                    <a:pt x="0" y="0"/>
                  </a:moveTo>
                  <a:lnTo>
                    <a:pt x="42" y="5"/>
                  </a:lnTo>
                  <a:lnTo>
                    <a:pt x="42" y="18"/>
                  </a:lnTo>
                  <a:lnTo>
                    <a:pt x="0" y="14"/>
                  </a:lnTo>
                  <a:lnTo>
                    <a:pt x="0" y="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36" name="AutoShape 72"/>
            <p:cNvSpPr>
              <a:spLocks noChangeArrowheads="1"/>
            </p:cNvSpPr>
            <p:nvPr/>
          </p:nvSpPr>
          <p:spPr bwMode="auto">
            <a:xfrm>
              <a:off x="2056" y="618"/>
              <a:ext cx="28" cy="39"/>
            </a:xfrm>
            <a:prstGeom prst="roundRect">
              <a:avLst>
                <a:gd name="adj" fmla="val 20454"/>
              </a:avLst>
            </a:prstGeom>
            <a:solidFill>
              <a:srgbClr val="FFFFFF"/>
            </a:solidFill>
            <a:ln w="3175">
              <a:solidFill>
                <a:srgbClr val="000000"/>
              </a:solidFill>
              <a:round/>
              <a:headEnd/>
              <a:tailEnd/>
            </a:ln>
          </p:spPr>
          <p:txBody>
            <a:bodyPr/>
            <a:lstStyle/>
            <a:p>
              <a:endParaRPr lang="en-US" sz="3120"/>
            </a:p>
          </p:txBody>
        </p:sp>
        <p:sp>
          <p:nvSpPr>
            <p:cNvPr id="523337" name="Freeform 73"/>
            <p:cNvSpPr>
              <a:spLocks/>
            </p:cNvSpPr>
            <p:nvPr/>
          </p:nvSpPr>
          <p:spPr bwMode="auto">
            <a:xfrm>
              <a:off x="2058" y="620"/>
              <a:ext cx="9" cy="36"/>
            </a:xfrm>
            <a:custGeom>
              <a:avLst/>
              <a:gdLst>
                <a:gd name="T0" fmla="*/ 2 w 18"/>
                <a:gd name="T1" fmla="*/ 0 h 73"/>
                <a:gd name="T2" fmla="*/ 18 w 18"/>
                <a:gd name="T3" fmla="*/ 45 h 73"/>
                <a:gd name="T4" fmla="*/ 0 w 18"/>
                <a:gd name="T5" fmla="*/ 73 h 73"/>
              </a:gdLst>
              <a:ahLst/>
              <a:cxnLst>
                <a:cxn ang="0">
                  <a:pos x="T0" y="T1"/>
                </a:cxn>
                <a:cxn ang="0">
                  <a:pos x="T2" y="T3"/>
                </a:cxn>
                <a:cxn ang="0">
                  <a:pos x="T4" y="T5"/>
                </a:cxn>
              </a:cxnLst>
              <a:rect l="0" t="0" r="r" b="b"/>
              <a:pathLst>
                <a:path w="18" h="73">
                  <a:moveTo>
                    <a:pt x="2" y="0"/>
                  </a:moveTo>
                  <a:lnTo>
                    <a:pt x="18" y="45"/>
                  </a:lnTo>
                  <a:lnTo>
                    <a:pt x="0" y="73"/>
                  </a:lnTo>
                </a:path>
              </a:pathLst>
            </a:custGeom>
            <a:solidFill>
              <a:srgbClr val="FFFFFF"/>
            </a:solidFill>
            <a:ln w="3175">
              <a:solidFill>
                <a:srgbClr val="000000"/>
              </a:solidFill>
              <a:prstDash val="solid"/>
              <a:round/>
              <a:headEnd/>
              <a:tailEnd/>
            </a:ln>
          </p:spPr>
          <p:txBody>
            <a:bodyPr/>
            <a:lstStyle/>
            <a:p>
              <a:endParaRPr lang="en-US" sz="3120"/>
            </a:p>
          </p:txBody>
        </p:sp>
        <p:sp>
          <p:nvSpPr>
            <p:cNvPr id="523338" name="Freeform 74"/>
            <p:cNvSpPr>
              <a:spLocks/>
            </p:cNvSpPr>
            <p:nvPr/>
          </p:nvSpPr>
          <p:spPr bwMode="auto">
            <a:xfrm>
              <a:off x="2072" y="620"/>
              <a:ext cx="9" cy="36"/>
            </a:xfrm>
            <a:custGeom>
              <a:avLst/>
              <a:gdLst>
                <a:gd name="T0" fmla="*/ 17 w 18"/>
                <a:gd name="T1" fmla="*/ 0 h 73"/>
                <a:gd name="T2" fmla="*/ 0 w 18"/>
                <a:gd name="T3" fmla="*/ 45 h 73"/>
                <a:gd name="T4" fmla="*/ 18 w 18"/>
                <a:gd name="T5" fmla="*/ 73 h 73"/>
              </a:gdLst>
              <a:ahLst/>
              <a:cxnLst>
                <a:cxn ang="0">
                  <a:pos x="T0" y="T1"/>
                </a:cxn>
                <a:cxn ang="0">
                  <a:pos x="T2" y="T3"/>
                </a:cxn>
                <a:cxn ang="0">
                  <a:pos x="T4" y="T5"/>
                </a:cxn>
              </a:cxnLst>
              <a:rect l="0" t="0" r="r" b="b"/>
              <a:pathLst>
                <a:path w="18" h="73">
                  <a:moveTo>
                    <a:pt x="17" y="0"/>
                  </a:moveTo>
                  <a:lnTo>
                    <a:pt x="0" y="45"/>
                  </a:lnTo>
                  <a:lnTo>
                    <a:pt x="18" y="73"/>
                  </a:lnTo>
                </a:path>
              </a:pathLst>
            </a:custGeom>
            <a:solidFill>
              <a:srgbClr val="FFFFFF"/>
            </a:solidFill>
            <a:ln w="3175">
              <a:solidFill>
                <a:srgbClr val="000000"/>
              </a:solidFill>
              <a:prstDash val="solid"/>
              <a:round/>
              <a:headEnd/>
              <a:tailEnd/>
            </a:ln>
          </p:spPr>
          <p:txBody>
            <a:bodyPr/>
            <a:lstStyle/>
            <a:p>
              <a:endParaRPr lang="en-US" sz="3120"/>
            </a:p>
          </p:txBody>
        </p:sp>
        <p:sp>
          <p:nvSpPr>
            <p:cNvPr id="523339" name="Freeform 75"/>
            <p:cNvSpPr>
              <a:spLocks/>
            </p:cNvSpPr>
            <p:nvPr/>
          </p:nvSpPr>
          <p:spPr bwMode="auto">
            <a:xfrm>
              <a:off x="2075" y="645"/>
              <a:ext cx="26" cy="30"/>
            </a:xfrm>
            <a:custGeom>
              <a:avLst/>
              <a:gdLst>
                <a:gd name="T0" fmla="*/ 52 w 52"/>
                <a:gd name="T1" fmla="*/ 60 h 60"/>
                <a:gd name="T2" fmla="*/ 49 w 52"/>
                <a:gd name="T3" fmla="*/ 48 h 60"/>
                <a:gd name="T4" fmla="*/ 11 w 52"/>
                <a:gd name="T5" fmla="*/ 0 h 60"/>
                <a:gd name="T6" fmla="*/ 4 w 52"/>
                <a:gd name="T7" fmla="*/ 0 h 60"/>
                <a:gd name="T8" fmla="*/ 0 w 52"/>
                <a:gd name="T9" fmla="*/ 46 h 60"/>
                <a:gd name="T10" fmla="*/ 3 w 52"/>
                <a:gd name="T11" fmla="*/ 50 h 60"/>
                <a:gd name="T12" fmla="*/ 6 w 52"/>
                <a:gd name="T13" fmla="*/ 50 h 60"/>
                <a:gd name="T14" fmla="*/ 10 w 52"/>
                <a:gd name="T15" fmla="*/ 45 h 60"/>
                <a:gd name="T16" fmla="*/ 8 w 52"/>
                <a:gd name="T17" fmla="*/ 7 h 60"/>
                <a:gd name="T18" fmla="*/ 21 w 52"/>
                <a:gd name="T19" fmla="*/ 24 h 60"/>
                <a:gd name="T20" fmla="*/ 42 w 52"/>
                <a:gd name="T21" fmla="*/ 57 h 60"/>
                <a:gd name="T22" fmla="*/ 52 w 52"/>
                <a:gd name="T2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60">
                  <a:moveTo>
                    <a:pt x="52" y="60"/>
                  </a:moveTo>
                  <a:lnTo>
                    <a:pt x="49" y="48"/>
                  </a:lnTo>
                  <a:lnTo>
                    <a:pt x="11" y="0"/>
                  </a:lnTo>
                  <a:lnTo>
                    <a:pt x="4" y="0"/>
                  </a:lnTo>
                  <a:lnTo>
                    <a:pt x="0" y="46"/>
                  </a:lnTo>
                  <a:lnTo>
                    <a:pt x="3" y="50"/>
                  </a:lnTo>
                  <a:lnTo>
                    <a:pt x="6" y="50"/>
                  </a:lnTo>
                  <a:lnTo>
                    <a:pt x="10" y="45"/>
                  </a:lnTo>
                  <a:lnTo>
                    <a:pt x="8" y="7"/>
                  </a:lnTo>
                  <a:lnTo>
                    <a:pt x="21" y="24"/>
                  </a:lnTo>
                  <a:lnTo>
                    <a:pt x="42" y="57"/>
                  </a:lnTo>
                  <a:lnTo>
                    <a:pt x="52" y="60"/>
                  </a:lnTo>
                  <a:close/>
                </a:path>
              </a:pathLst>
            </a:custGeom>
            <a:solidFill>
              <a:srgbClr val="FFFFFF"/>
            </a:solidFill>
            <a:ln w="3175">
              <a:solidFill>
                <a:srgbClr val="000000"/>
              </a:solidFill>
              <a:prstDash val="solid"/>
              <a:round/>
              <a:headEnd/>
              <a:tailEnd/>
            </a:ln>
          </p:spPr>
          <p:txBody>
            <a:bodyPr/>
            <a:lstStyle/>
            <a:p>
              <a:endParaRPr lang="en-US" sz="3120"/>
            </a:p>
          </p:txBody>
        </p:sp>
        <p:sp>
          <p:nvSpPr>
            <p:cNvPr id="523340" name="Freeform 76"/>
            <p:cNvSpPr>
              <a:spLocks/>
            </p:cNvSpPr>
            <p:nvPr/>
          </p:nvSpPr>
          <p:spPr bwMode="auto">
            <a:xfrm>
              <a:off x="2065" y="642"/>
              <a:ext cx="17" cy="3"/>
            </a:xfrm>
            <a:custGeom>
              <a:avLst/>
              <a:gdLst>
                <a:gd name="T0" fmla="*/ 34 w 35"/>
                <a:gd name="T1" fmla="*/ 7 h 7"/>
                <a:gd name="T2" fmla="*/ 0 w 35"/>
                <a:gd name="T3" fmla="*/ 7 h 7"/>
                <a:gd name="T4" fmla="*/ 0 w 35"/>
                <a:gd name="T5" fmla="*/ 2 h 7"/>
                <a:gd name="T6" fmla="*/ 32 w 35"/>
                <a:gd name="T7" fmla="*/ 0 h 7"/>
                <a:gd name="T8" fmla="*/ 35 w 35"/>
                <a:gd name="T9" fmla="*/ 2 h 7"/>
                <a:gd name="T10" fmla="*/ 34 w 35"/>
                <a:gd name="T11" fmla="*/ 7 h 7"/>
              </a:gdLst>
              <a:ahLst/>
              <a:cxnLst>
                <a:cxn ang="0">
                  <a:pos x="T0" y="T1"/>
                </a:cxn>
                <a:cxn ang="0">
                  <a:pos x="T2" y="T3"/>
                </a:cxn>
                <a:cxn ang="0">
                  <a:pos x="T4" y="T5"/>
                </a:cxn>
                <a:cxn ang="0">
                  <a:pos x="T6" y="T7"/>
                </a:cxn>
                <a:cxn ang="0">
                  <a:pos x="T8" y="T9"/>
                </a:cxn>
                <a:cxn ang="0">
                  <a:pos x="T10" y="T11"/>
                </a:cxn>
              </a:cxnLst>
              <a:rect l="0" t="0" r="r" b="b"/>
              <a:pathLst>
                <a:path w="35" h="7">
                  <a:moveTo>
                    <a:pt x="34" y="7"/>
                  </a:moveTo>
                  <a:lnTo>
                    <a:pt x="0" y="7"/>
                  </a:lnTo>
                  <a:lnTo>
                    <a:pt x="0" y="2"/>
                  </a:lnTo>
                  <a:lnTo>
                    <a:pt x="32" y="0"/>
                  </a:lnTo>
                  <a:lnTo>
                    <a:pt x="35" y="2"/>
                  </a:lnTo>
                  <a:lnTo>
                    <a:pt x="34" y="7"/>
                  </a:lnTo>
                  <a:close/>
                </a:path>
              </a:pathLst>
            </a:custGeom>
            <a:solidFill>
              <a:srgbClr val="FFFFFF"/>
            </a:solidFill>
            <a:ln w="3175">
              <a:solidFill>
                <a:srgbClr val="000000"/>
              </a:solidFill>
              <a:prstDash val="solid"/>
              <a:round/>
              <a:headEnd/>
              <a:tailEnd/>
            </a:ln>
          </p:spPr>
          <p:txBody>
            <a:bodyPr/>
            <a:lstStyle/>
            <a:p>
              <a:endParaRPr lang="en-US" sz="3120"/>
            </a:p>
          </p:txBody>
        </p:sp>
      </p:grpSp>
      <p:grpSp>
        <p:nvGrpSpPr>
          <p:cNvPr id="523341" name="Group 77"/>
          <p:cNvGrpSpPr>
            <a:grpSpLocks/>
          </p:cNvGrpSpPr>
          <p:nvPr/>
        </p:nvGrpSpPr>
        <p:grpSpPr bwMode="auto">
          <a:xfrm>
            <a:off x="2011680" y="1645920"/>
            <a:ext cx="1419226" cy="1362076"/>
            <a:chOff x="108" y="468"/>
            <a:chExt cx="434" cy="437"/>
          </a:xfrm>
        </p:grpSpPr>
        <p:sp>
          <p:nvSpPr>
            <p:cNvPr id="523342" name="Freeform 78"/>
            <p:cNvSpPr>
              <a:spLocks/>
            </p:cNvSpPr>
            <p:nvPr/>
          </p:nvSpPr>
          <p:spPr bwMode="auto">
            <a:xfrm>
              <a:off x="108" y="468"/>
              <a:ext cx="387" cy="437"/>
            </a:xfrm>
            <a:custGeom>
              <a:avLst/>
              <a:gdLst>
                <a:gd name="T0" fmla="*/ 606 w 775"/>
                <a:gd name="T1" fmla="*/ 835 h 873"/>
                <a:gd name="T2" fmla="*/ 609 w 775"/>
                <a:gd name="T3" fmla="*/ 786 h 873"/>
                <a:gd name="T4" fmla="*/ 616 w 775"/>
                <a:gd name="T5" fmla="*/ 745 h 873"/>
                <a:gd name="T6" fmla="*/ 622 w 775"/>
                <a:gd name="T7" fmla="*/ 671 h 873"/>
                <a:gd name="T8" fmla="*/ 627 w 775"/>
                <a:gd name="T9" fmla="*/ 632 h 873"/>
                <a:gd name="T10" fmla="*/ 634 w 775"/>
                <a:gd name="T11" fmla="*/ 610 h 873"/>
                <a:gd name="T12" fmla="*/ 772 w 775"/>
                <a:gd name="T13" fmla="*/ 558 h 873"/>
                <a:gd name="T14" fmla="*/ 766 w 775"/>
                <a:gd name="T15" fmla="*/ 522 h 873"/>
                <a:gd name="T16" fmla="*/ 759 w 775"/>
                <a:gd name="T17" fmla="*/ 483 h 873"/>
                <a:gd name="T18" fmla="*/ 751 w 775"/>
                <a:gd name="T19" fmla="*/ 451 h 873"/>
                <a:gd name="T20" fmla="*/ 754 w 775"/>
                <a:gd name="T21" fmla="*/ 419 h 873"/>
                <a:gd name="T22" fmla="*/ 759 w 775"/>
                <a:gd name="T23" fmla="*/ 387 h 873"/>
                <a:gd name="T24" fmla="*/ 766 w 775"/>
                <a:gd name="T25" fmla="*/ 345 h 873"/>
                <a:gd name="T26" fmla="*/ 764 w 775"/>
                <a:gd name="T27" fmla="*/ 284 h 873"/>
                <a:gd name="T28" fmla="*/ 754 w 775"/>
                <a:gd name="T29" fmla="*/ 242 h 873"/>
                <a:gd name="T30" fmla="*/ 736 w 775"/>
                <a:gd name="T31" fmla="*/ 193 h 873"/>
                <a:gd name="T32" fmla="*/ 727 w 775"/>
                <a:gd name="T33" fmla="*/ 171 h 873"/>
                <a:gd name="T34" fmla="*/ 712 w 775"/>
                <a:gd name="T35" fmla="*/ 151 h 873"/>
                <a:gd name="T36" fmla="*/ 694 w 775"/>
                <a:gd name="T37" fmla="*/ 132 h 873"/>
                <a:gd name="T38" fmla="*/ 673 w 775"/>
                <a:gd name="T39" fmla="*/ 122 h 873"/>
                <a:gd name="T40" fmla="*/ 627 w 775"/>
                <a:gd name="T41" fmla="*/ 112 h 873"/>
                <a:gd name="T42" fmla="*/ 585 w 775"/>
                <a:gd name="T43" fmla="*/ 100 h 873"/>
                <a:gd name="T44" fmla="*/ 546 w 775"/>
                <a:gd name="T45" fmla="*/ 87 h 873"/>
                <a:gd name="T46" fmla="*/ 507 w 775"/>
                <a:gd name="T47" fmla="*/ 65 h 873"/>
                <a:gd name="T48" fmla="*/ 486 w 775"/>
                <a:gd name="T49" fmla="*/ 39 h 873"/>
                <a:gd name="T50" fmla="*/ 474 w 775"/>
                <a:gd name="T51" fmla="*/ 16 h 873"/>
                <a:gd name="T52" fmla="*/ 464 w 775"/>
                <a:gd name="T53" fmla="*/ 4 h 873"/>
                <a:gd name="T54" fmla="*/ 396 w 775"/>
                <a:gd name="T55" fmla="*/ 0 h 873"/>
                <a:gd name="T56" fmla="*/ 308 w 775"/>
                <a:gd name="T57" fmla="*/ 4 h 873"/>
                <a:gd name="T58" fmla="*/ 295 w 775"/>
                <a:gd name="T59" fmla="*/ 19 h 873"/>
                <a:gd name="T60" fmla="*/ 290 w 775"/>
                <a:gd name="T61" fmla="*/ 36 h 873"/>
                <a:gd name="T62" fmla="*/ 269 w 775"/>
                <a:gd name="T63" fmla="*/ 71 h 873"/>
                <a:gd name="T64" fmla="*/ 233 w 775"/>
                <a:gd name="T65" fmla="*/ 90 h 873"/>
                <a:gd name="T66" fmla="*/ 190 w 775"/>
                <a:gd name="T67" fmla="*/ 103 h 873"/>
                <a:gd name="T68" fmla="*/ 148 w 775"/>
                <a:gd name="T69" fmla="*/ 112 h 873"/>
                <a:gd name="T70" fmla="*/ 112 w 775"/>
                <a:gd name="T71" fmla="*/ 117 h 873"/>
                <a:gd name="T72" fmla="*/ 91 w 775"/>
                <a:gd name="T73" fmla="*/ 129 h 873"/>
                <a:gd name="T74" fmla="*/ 75 w 775"/>
                <a:gd name="T75" fmla="*/ 149 h 873"/>
                <a:gd name="T76" fmla="*/ 57 w 775"/>
                <a:gd name="T77" fmla="*/ 161 h 873"/>
                <a:gd name="T78" fmla="*/ 39 w 775"/>
                <a:gd name="T79" fmla="*/ 188 h 873"/>
                <a:gd name="T80" fmla="*/ 18 w 775"/>
                <a:gd name="T81" fmla="*/ 242 h 873"/>
                <a:gd name="T82" fmla="*/ 10 w 775"/>
                <a:gd name="T83" fmla="*/ 303 h 873"/>
                <a:gd name="T84" fmla="*/ 10 w 775"/>
                <a:gd name="T85" fmla="*/ 335 h 873"/>
                <a:gd name="T86" fmla="*/ 13 w 775"/>
                <a:gd name="T87" fmla="*/ 364 h 873"/>
                <a:gd name="T88" fmla="*/ 18 w 775"/>
                <a:gd name="T89" fmla="*/ 396 h 873"/>
                <a:gd name="T90" fmla="*/ 18 w 775"/>
                <a:gd name="T91" fmla="*/ 426 h 873"/>
                <a:gd name="T92" fmla="*/ 10 w 775"/>
                <a:gd name="T93" fmla="*/ 467 h 873"/>
                <a:gd name="T94" fmla="*/ 3 w 775"/>
                <a:gd name="T95" fmla="*/ 519 h 873"/>
                <a:gd name="T96" fmla="*/ 3 w 775"/>
                <a:gd name="T97" fmla="*/ 564 h 873"/>
                <a:gd name="T98" fmla="*/ 148 w 775"/>
                <a:gd name="T99" fmla="*/ 586 h 873"/>
                <a:gd name="T100" fmla="*/ 148 w 775"/>
                <a:gd name="T101" fmla="*/ 619 h 873"/>
                <a:gd name="T102" fmla="*/ 151 w 775"/>
                <a:gd name="T103" fmla="*/ 681 h 873"/>
                <a:gd name="T104" fmla="*/ 160 w 775"/>
                <a:gd name="T105" fmla="*/ 745 h 873"/>
                <a:gd name="T106" fmla="*/ 163 w 775"/>
                <a:gd name="T107" fmla="*/ 796 h 873"/>
                <a:gd name="T108" fmla="*/ 166 w 775"/>
                <a:gd name="T109" fmla="*/ 860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5" h="873">
                  <a:moveTo>
                    <a:pt x="601" y="873"/>
                  </a:moveTo>
                  <a:lnTo>
                    <a:pt x="601" y="867"/>
                  </a:lnTo>
                  <a:lnTo>
                    <a:pt x="603" y="860"/>
                  </a:lnTo>
                  <a:lnTo>
                    <a:pt x="603" y="855"/>
                  </a:lnTo>
                  <a:lnTo>
                    <a:pt x="603" y="848"/>
                  </a:lnTo>
                  <a:lnTo>
                    <a:pt x="606" y="841"/>
                  </a:lnTo>
                  <a:lnTo>
                    <a:pt x="606" y="835"/>
                  </a:lnTo>
                  <a:lnTo>
                    <a:pt x="606" y="828"/>
                  </a:lnTo>
                  <a:lnTo>
                    <a:pt x="606" y="821"/>
                  </a:lnTo>
                  <a:lnTo>
                    <a:pt x="606" y="816"/>
                  </a:lnTo>
                  <a:lnTo>
                    <a:pt x="609" y="809"/>
                  </a:lnTo>
                  <a:lnTo>
                    <a:pt x="609" y="799"/>
                  </a:lnTo>
                  <a:lnTo>
                    <a:pt x="609" y="793"/>
                  </a:lnTo>
                  <a:lnTo>
                    <a:pt x="609" y="786"/>
                  </a:lnTo>
                  <a:lnTo>
                    <a:pt x="612" y="779"/>
                  </a:lnTo>
                  <a:lnTo>
                    <a:pt x="612" y="774"/>
                  </a:lnTo>
                  <a:lnTo>
                    <a:pt x="612" y="767"/>
                  </a:lnTo>
                  <a:lnTo>
                    <a:pt x="612" y="764"/>
                  </a:lnTo>
                  <a:lnTo>
                    <a:pt x="616" y="757"/>
                  </a:lnTo>
                  <a:lnTo>
                    <a:pt x="616" y="750"/>
                  </a:lnTo>
                  <a:lnTo>
                    <a:pt x="616" y="745"/>
                  </a:lnTo>
                  <a:lnTo>
                    <a:pt x="616" y="735"/>
                  </a:lnTo>
                  <a:lnTo>
                    <a:pt x="616" y="725"/>
                  </a:lnTo>
                  <a:lnTo>
                    <a:pt x="619" y="715"/>
                  </a:lnTo>
                  <a:lnTo>
                    <a:pt x="619" y="703"/>
                  </a:lnTo>
                  <a:lnTo>
                    <a:pt x="619" y="689"/>
                  </a:lnTo>
                  <a:lnTo>
                    <a:pt x="619" y="681"/>
                  </a:lnTo>
                  <a:lnTo>
                    <a:pt x="622" y="671"/>
                  </a:lnTo>
                  <a:lnTo>
                    <a:pt x="622" y="664"/>
                  </a:lnTo>
                  <a:lnTo>
                    <a:pt x="622" y="654"/>
                  </a:lnTo>
                  <a:lnTo>
                    <a:pt x="622" y="647"/>
                  </a:lnTo>
                  <a:lnTo>
                    <a:pt x="624" y="644"/>
                  </a:lnTo>
                  <a:lnTo>
                    <a:pt x="624" y="642"/>
                  </a:lnTo>
                  <a:lnTo>
                    <a:pt x="624" y="635"/>
                  </a:lnTo>
                  <a:lnTo>
                    <a:pt x="627" y="632"/>
                  </a:lnTo>
                  <a:lnTo>
                    <a:pt x="627" y="629"/>
                  </a:lnTo>
                  <a:lnTo>
                    <a:pt x="630" y="625"/>
                  </a:lnTo>
                  <a:lnTo>
                    <a:pt x="630" y="622"/>
                  </a:lnTo>
                  <a:lnTo>
                    <a:pt x="630" y="619"/>
                  </a:lnTo>
                  <a:lnTo>
                    <a:pt x="634" y="615"/>
                  </a:lnTo>
                  <a:lnTo>
                    <a:pt x="634" y="612"/>
                  </a:lnTo>
                  <a:lnTo>
                    <a:pt x="634" y="610"/>
                  </a:lnTo>
                  <a:lnTo>
                    <a:pt x="637" y="610"/>
                  </a:lnTo>
                  <a:lnTo>
                    <a:pt x="640" y="610"/>
                  </a:lnTo>
                  <a:lnTo>
                    <a:pt x="775" y="580"/>
                  </a:lnTo>
                  <a:lnTo>
                    <a:pt x="772" y="573"/>
                  </a:lnTo>
                  <a:lnTo>
                    <a:pt x="772" y="568"/>
                  </a:lnTo>
                  <a:lnTo>
                    <a:pt x="772" y="564"/>
                  </a:lnTo>
                  <a:lnTo>
                    <a:pt x="772" y="558"/>
                  </a:lnTo>
                  <a:lnTo>
                    <a:pt x="769" y="551"/>
                  </a:lnTo>
                  <a:lnTo>
                    <a:pt x="769" y="548"/>
                  </a:lnTo>
                  <a:lnTo>
                    <a:pt x="769" y="541"/>
                  </a:lnTo>
                  <a:lnTo>
                    <a:pt x="769" y="538"/>
                  </a:lnTo>
                  <a:lnTo>
                    <a:pt x="766" y="532"/>
                  </a:lnTo>
                  <a:lnTo>
                    <a:pt x="766" y="529"/>
                  </a:lnTo>
                  <a:lnTo>
                    <a:pt x="766" y="522"/>
                  </a:lnTo>
                  <a:lnTo>
                    <a:pt x="766" y="519"/>
                  </a:lnTo>
                  <a:lnTo>
                    <a:pt x="766" y="512"/>
                  </a:lnTo>
                  <a:lnTo>
                    <a:pt x="764" y="506"/>
                  </a:lnTo>
                  <a:lnTo>
                    <a:pt x="764" y="500"/>
                  </a:lnTo>
                  <a:lnTo>
                    <a:pt x="764" y="493"/>
                  </a:lnTo>
                  <a:lnTo>
                    <a:pt x="764" y="490"/>
                  </a:lnTo>
                  <a:lnTo>
                    <a:pt x="759" y="483"/>
                  </a:lnTo>
                  <a:lnTo>
                    <a:pt x="759" y="480"/>
                  </a:lnTo>
                  <a:lnTo>
                    <a:pt x="759" y="473"/>
                  </a:lnTo>
                  <a:lnTo>
                    <a:pt x="757" y="470"/>
                  </a:lnTo>
                  <a:lnTo>
                    <a:pt x="757" y="467"/>
                  </a:lnTo>
                  <a:lnTo>
                    <a:pt x="754" y="461"/>
                  </a:lnTo>
                  <a:lnTo>
                    <a:pt x="754" y="455"/>
                  </a:lnTo>
                  <a:lnTo>
                    <a:pt x="751" y="451"/>
                  </a:lnTo>
                  <a:lnTo>
                    <a:pt x="751" y="448"/>
                  </a:lnTo>
                  <a:lnTo>
                    <a:pt x="748" y="441"/>
                  </a:lnTo>
                  <a:lnTo>
                    <a:pt x="748" y="438"/>
                  </a:lnTo>
                  <a:lnTo>
                    <a:pt x="748" y="435"/>
                  </a:lnTo>
                  <a:lnTo>
                    <a:pt x="751" y="428"/>
                  </a:lnTo>
                  <a:lnTo>
                    <a:pt x="751" y="426"/>
                  </a:lnTo>
                  <a:lnTo>
                    <a:pt x="754" y="419"/>
                  </a:lnTo>
                  <a:lnTo>
                    <a:pt x="754" y="416"/>
                  </a:lnTo>
                  <a:lnTo>
                    <a:pt x="754" y="412"/>
                  </a:lnTo>
                  <a:lnTo>
                    <a:pt x="757" y="406"/>
                  </a:lnTo>
                  <a:lnTo>
                    <a:pt x="757" y="403"/>
                  </a:lnTo>
                  <a:lnTo>
                    <a:pt x="757" y="396"/>
                  </a:lnTo>
                  <a:lnTo>
                    <a:pt x="759" y="394"/>
                  </a:lnTo>
                  <a:lnTo>
                    <a:pt x="759" y="387"/>
                  </a:lnTo>
                  <a:lnTo>
                    <a:pt x="764" y="380"/>
                  </a:lnTo>
                  <a:lnTo>
                    <a:pt x="764" y="374"/>
                  </a:lnTo>
                  <a:lnTo>
                    <a:pt x="764" y="367"/>
                  </a:lnTo>
                  <a:lnTo>
                    <a:pt x="764" y="360"/>
                  </a:lnTo>
                  <a:lnTo>
                    <a:pt x="764" y="355"/>
                  </a:lnTo>
                  <a:lnTo>
                    <a:pt x="766" y="352"/>
                  </a:lnTo>
                  <a:lnTo>
                    <a:pt x="766" y="345"/>
                  </a:lnTo>
                  <a:lnTo>
                    <a:pt x="766" y="338"/>
                  </a:lnTo>
                  <a:lnTo>
                    <a:pt x="766" y="335"/>
                  </a:lnTo>
                  <a:lnTo>
                    <a:pt x="764" y="316"/>
                  </a:lnTo>
                  <a:lnTo>
                    <a:pt x="764" y="306"/>
                  </a:lnTo>
                  <a:lnTo>
                    <a:pt x="764" y="300"/>
                  </a:lnTo>
                  <a:lnTo>
                    <a:pt x="764" y="293"/>
                  </a:lnTo>
                  <a:lnTo>
                    <a:pt x="764" y="284"/>
                  </a:lnTo>
                  <a:lnTo>
                    <a:pt x="764" y="277"/>
                  </a:lnTo>
                  <a:lnTo>
                    <a:pt x="759" y="274"/>
                  </a:lnTo>
                  <a:lnTo>
                    <a:pt x="759" y="267"/>
                  </a:lnTo>
                  <a:lnTo>
                    <a:pt x="759" y="261"/>
                  </a:lnTo>
                  <a:lnTo>
                    <a:pt x="757" y="254"/>
                  </a:lnTo>
                  <a:lnTo>
                    <a:pt x="754" y="247"/>
                  </a:lnTo>
                  <a:lnTo>
                    <a:pt x="754" y="242"/>
                  </a:lnTo>
                  <a:lnTo>
                    <a:pt x="751" y="235"/>
                  </a:lnTo>
                  <a:lnTo>
                    <a:pt x="748" y="225"/>
                  </a:lnTo>
                  <a:lnTo>
                    <a:pt x="746" y="220"/>
                  </a:lnTo>
                  <a:lnTo>
                    <a:pt x="743" y="213"/>
                  </a:lnTo>
                  <a:lnTo>
                    <a:pt x="739" y="200"/>
                  </a:lnTo>
                  <a:lnTo>
                    <a:pt x="736" y="196"/>
                  </a:lnTo>
                  <a:lnTo>
                    <a:pt x="736" y="193"/>
                  </a:lnTo>
                  <a:lnTo>
                    <a:pt x="736" y="190"/>
                  </a:lnTo>
                  <a:lnTo>
                    <a:pt x="733" y="188"/>
                  </a:lnTo>
                  <a:lnTo>
                    <a:pt x="733" y="183"/>
                  </a:lnTo>
                  <a:lnTo>
                    <a:pt x="730" y="181"/>
                  </a:lnTo>
                  <a:lnTo>
                    <a:pt x="730" y="178"/>
                  </a:lnTo>
                  <a:lnTo>
                    <a:pt x="727" y="174"/>
                  </a:lnTo>
                  <a:lnTo>
                    <a:pt x="727" y="171"/>
                  </a:lnTo>
                  <a:lnTo>
                    <a:pt x="725" y="168"/>
                  </a:lnTo>
                  <a:lnTo>
                    <a:pt x="725" y="164"/>
                  </a:lnTo>
                  <a:lnTo>
                    <a:pt x="720" y="161"/>
                  </a:lnTo>
                  <a:lnTo>
                    <a:pt x="718" y="158"/>
                  </a:lnTo>
                  <a:lnTo>
                    <a:pt x="718" y="154"/>
                  </a:lnTo>
                  <a:lnTo>
                    <a:pt x="715" y="154"/>
                  </a:lnTo>
                  <a:lnTo>
                    <a:pt x="712" y="151"/>
                  </a:lnTo>
                  <a:lnTo>
                    <a:pt x="709" y="149"/>
                  </a:lnTo>
                  <a:lnTo>
                    <a:pt x="706" y="144"/>
                  </a:lnTo>
                  <a:lnTo>
                    <a:pt x="702" y="142"/>
                  </a:lnTo>
                  <a:lnTo>
                    <a:pt x="700" y="139"/>
                  </a:lnTo>
                  <a:lnTo>
                    <a:pt x="697" y="139"/>
                  </a:lnTo>
                  <a:lnTo>
                    <a:pt x="697" y="135"/>
                  </a:lnTo>
                  <a:lnTo>
                    <a:pt x="694" y="132"/>
                  </a:lnTo>
                  <a:lnTo>
                    <a:pt x="691" y="129"/>
                  </a:lnTo>
                  <a:lnTo>
                    <a:pt x="688" y="129"/>
                  </a:lnTo>
                  <a:lnTo>
                    <a:pt x="684" y="126"/>
                  </a:lnTo>
                  <a:lnTo>
                    <a:pt x="681" y="126"/>
                  </a:lnTo>
                  <a:lnTo>
                    <a:pt x="681" y="122"/>
                  </a:lnTo>
                  <a:lnTo>
                    <a:pt x="679" y="122"/>
                  </a:lnTo>
                  <a:lnTo>
                    <a:pt x="673" y="122"/>
                  </a:lnTo>
                  <a:lnTo>
                    <a:pt x="666" y="119"/>
                  </a:lnTo>
                  <a:lnTo>
                    <a:pt x="658" y="119"/>
                  </a:lnTo>
                  <a:lnTo>
                    <a:pt x="652" y="117"/>
                  </a:lnTo>
                  <a:lnTo>
                    <a:pt x="645" y="117"/>
                  </a:lnTo>
                  <a:lnTo>
                    <a:pt x="640" y="117"/>
                  </a:lnTo>
                  <a:lnTo>
                    <a:pt x="634" y="112"/>
                  </a:lnTo>
                  <a:lnTo>
                    <a:pt x="627" y="112"/>
                  </a:lnTo>
                  <a:lnTo>
                    <a:pt x="622" y="110"/>
                  </a:lnTo>
                  <a:lnTo>
                    <a:pt x="616" y="110"/>
                  </a:lnTo>
                  <a:lnTo>
                    <a:pt x="609" y="110"/>
                  </a:lnTo>
                  <a:lnTo>
                    <a:pt x="603" y="107"/>
                  </a:lnTo>
                  <a:lnTo>
                    <a:pt x="598" y="107"/>
                  </a:lnTo>
                  <a:lnTo>
                    <a:pt x="591" y="103"/>
                  </a:lnTo>
                  <a:lnTo>
                    <a:pt x="585" y="100"/>
                  </a:lnTo>
                  <a:lnTo>
                    <a:pt x="582" y="100"/>
                  </a:lnTo>
                  <a:lnTo>
                    <a:pt x="576" y="97"/>
                  </a:lnTo>
                  <a:lnTo>
                    <a:pt x="570" y="93"/>
                  </a:lnTo>
                  <a:lnTo>
                    <a:pt x="564" y="90"/>
                  </a:lnTo>
                  <a:lnTo>
                    <a:pt x="557" y="90"/>
                  </a:lnTo>
                  <a:lnTo>
                    <a:pt x="552" y="87"/>
                  </a:lnTo>
                  <a:lnTo>
                    <a:pt x="546" y="87"/>
                  </a:lnTo>
                  <a:lnTo>
                    <a:pt x="539" y="83"/>
                  </a:lnTo>
                  <a:lnTo>
                    <a:pt x="534" y="80"/>
                  </a:lnTo>
                  <a:lnTo>
                    <a:pt x="528" y="78"/>
                  </a:lnTo>
                  <a:lnTo>
                    <a:pt x="523" y="75"/>
                  </a:lnTo>
                  <a:lnTo>
                    <a:pt x="516" y="71"/>
                  </a:lnTo>
                  <a:lnTo>
                    <a:pt x="513" y="68"/>
                  </a:lnTo>
                  <a:lnTo>
                    <a:pt x="507" y="65"/>
                  </a:lnTo>
                  <a:lnTo>
                    <a:pt x="504" y="58"/>
                  </a:lnTo>
                  <a:lnTo>
                    <a:pt x="497" y="55"/>
                  </a:lnTo>
                  <a:lnTo>
                    <a:pt x="495" y="51"/>
                  </a:lnTo>
                  <a:lnTo>
                    <a:pt x="492" y="48"/>
                  </a:lnTo>
                  <a:lnTo>
                    <a:pt x="489" y="45"/>
                  </a:lnTo>
                  <a:lnTo>
                    <a:pt x="489" y="41"/>
                  </a:lnTo>
                  <a:lnTo>
                    <a:pt x="486" y="39"/>
                  </a:lnTo>
                  <a:lnTo>
                    <a:pt x="482" y="36"/>
                  </a:lnTo>
                  <a:lnTo>
                    <a:pt x="482" y="32"/>
                  </a:lnTo>
                  <a:lnTo>
                    <a:pt x="479" y="29"/>
                  </a:lnTo>
                  <a:lnTo>
                    <a:pt x="479" y="26"/>
                  </a:lnTo>
                  <a:lnTo>
                    <a:pt x="477" y="23"/>
                  </a:lnTo>
                  <a:lnTo>
                    <a:pt x="477" y="19"/>
                  </a:lnTo>
                  <a:lnTo>
                    <a:pt x="474" y="16"/>
                  </a:lnTo>
                  <a:lnTo>
                    <a:pt x="474" y="13"/>
                  </a:lnTo>
                  <a:lnTo>
                    <a:pt x="474" y="9"/>
                  </a:lnTo>
                  <a:lnTo>
                    <a:pt x="471" y="9"/>
                  </a:lnTo>
                  <a:lnTo>
                    <a:pt x="471" y="6"/>
                  </a:lnTo>
                  <a:lnTo>
                    <a:pt x="471" y="4"/>
                  </a:lnTo>
                  <a:lnTo>
                    <a:pt x="468" y="4"/>
                  </a:lnTo>
                  <a:lnTo>
                    <a:pt x="464" y="4"/>
                  </a:lnTo>
                  <a:lnTo>
                    <a:pt x="458" y="4"/>
                  </a:lnTo>
                  <a:lnTo>
                    <a:pt x="450" y="0"/>
                  </a:lnTo>
                  <a:lnTo>
                    <a:pt x="440" y="0"/>
                  </a:lnTo>
                  <a:lnTo>
                    <a:pt x="432" y="0"/>
                  </a:lnTo>
                  <a:lnTo>
                    <a:pt x="419" y="0"/>
                  </a:lnTo>
                  <a:lnTo>
                    <a:pt x="407" y="0"/>
                  </a:lnTo>
                  <a:lnTo>
                    <a:pt x="396" y="0"/>
                  </a:lnTo>
                  <a:lnTo>
                    <a:pt x="383" y="0"/>
                  </a:lnTo>
                  <a:lnTo>
                    <a:pt x="371" y="0"/>
                  </a:lnTo>
                  <a:lnTo>
                    <a:pt x="355" y="0"/>
                  </a:lnTo>
                  <a:lnTo>
                    <a:pt x="344" y="0"/>
                  </a:lnTo>
                  <a:lnTo>
                    <a:pt x="332" y="0"/>
                  </a:lnTo>
                  <a:lnTo>
                    <a:pt x="319" y="4"/>
                  </a:lnTo>
                  <a:lnTo>
                    <a:pt x="308" y="4"/>
                  </a:lnTo>
                  <a:lnTo>
                    <a:pt x="305" y="6"/>
                  </a:lnTo>
                  <a:lnTo>
                    <a:pt x="302" y="6"/>
                  </a:lnTo>
                  <a:lnTo>
                    <a:pt x="302" y="9"/>
                  </a:lnTo>
                  <a:lnTo>
                    <a:pt x="298" y="9"/>
                  </a:lnTo>
                  <a:lnTo>
                    <a:pt x="298" y="13"/>
                  </a:lnTo>
                  <a:lnTo>
                    <a:pt x="295" y="16"/>
                  </a:lnTo>
                  <a:lnTo>
                    <a:pt x="295" y="19"/>
                  </a:lnTo>
                  <a:lnTo>
                    <a:pt x="295" y="23"/>
                  </a:lnTo>
                  <a:lnTo>
                    <a:pt x="295" y="26"/>
                  </a:lnTo>
                  <a:lnTo>
                    <a:pt x="293" y="26"/>
                  </a:lnTo>
                  <a:lnTo>
                    <a:pt x="293" y="29"/>
                  </a:lnTo>
                  <a:lnTo>
                    <a:pt x="293" y="32"/>
                  </a:lnTo>
                  <a:lnTo>
                    <a:pt x="293" y="36"/>
                  </a:lnTo>
                  <a:lnTo>
                    <a:pt x="290" y="36"/>
                  </a:lnTo>
                  <a:lnTo>
                    <a:pt x="290" y="41"/>
                  </a:lnTo>
                  <a:lnTo>
                    <a:pt x="287" y="48"/>
                  </a:lnTo>
                  <a:lnTo>
                    <a:pt x="284" y="55"/>
                  </a:lnTo>
                  <a:lnTo>
                    <a:pt x="277" y="58"/>
                  </a:lnTo>
                  <a:lnTo>
                    <a:pt x="275" y="65"/>
                  </a:lnTo>
                  <a:lnTo>
                    <a:pt x="272" y="68"/>
                  </a:lnTo>
                  <a:lnTo>
                    <a:pt x="269" y="71"/>
                  </a:lnTo>
                  <a:lnTo>
                    <a:pt x="262" y="75"/>
                  </a:lnTo>
                  <a:lnTo>
                    <a:pt x="259" y="78"/>
                  </a:lnTo>
                  <a:lnTo>
                    <a:pt x="254" y="80"/>
                  </a:lnTo>
                  <a:lnTo>
                    <a:pt x="248" y="83"/>
                  </a:lnTo>
                  <a:lnTo>
                    <a:pt x="244" y="87"/>
                  </a:lnTo>
                  <a:lnTo>
                    <a:pt x="238" y="87"/>
                  </a:lnTo>
                  <a:lnTo>
                    <a:pt x="233" y="90"/>
                  </a:lnTo>
                  <a:lnTo>
                    <a:pt x="226" y="93"/>
                  </a:lnTo>
                  <a:lnTo>
                    <a:pt x="220" y="93"/>
                  </a:lnTo>
                  <a:lnTo>
                    <a:pt x="215" y="97"/>
                  </a:lnTo>
                  <a:lnTo>
                    <a:pt x="208" y="100"/>
                  </a:lnTo>
                  <a:lnTo>
                    <a:pt x="202" y="100"/>
                  </a:lnTo>
                  <a:lnTo>
                    <a:pt x="197" y="103"/>
                  </a:lnTo>
                  <a:lnTo>
                    <a:pt x="190" y="103"/>
                  </a:lnTo>
                  <a:lnTo>
                    <a:pt x="184" y="107"/>
                  </a:lnTo>
                  <a:lnTo>
                    <a:pt x="178" y="107"/>
                  </a:lnTo>
                  <a:lnTo>
                    <a:pt x="171" y="110"/>
                  </a:lnTo>
                  <a:lnTo>
                    <a:pt x="166" y="110"/>
                  </a:lnTo>
                  <a:lnTo>
                    <a:pt x="160" y="110"/>
                  </a:lnTo>
                  <a:lnTo>
                    <a:pt x="153" y="110"/>
                  </a:lnTo>
                  <a:lnTo>
                    <a:pt x="148" y="112"/>
                  </a:lnTo>
                  <a:lnTo>
                    <a:pt x="142" y="112"/>
                  </a:lnTo>
                  <a:lnTo>
                    <a:pt x="135" y="112"/>
                  </a:lnTo>
                  <a:lnTo>
                    <a:pt x="130" y="112"/>
                  </a:lnTo>
                  <a:lnTo>
                    <a:pt x="124" y="112"/>
                  </a:lnTo>
                  <a:lnTo>
                    <a:pt x="117" y="117"/>
                  </a:lnTo>
                  <a:lnTo>
                    <a:pt x="114" y="117"/>
                  </a:lnTo>
                  <a:lnTo>
                    <a:pt x="112" y="117"/>
                  </a:lnTo>
                  <a:lnTo>
                    <a:pt x="109" y="117"/>
                  </a:lnTo>
                  <a:lnTo>
                    <a:pt x="106" y="119"/>
                  </a:lnTo>
                  <a:lnTo>
                    <a:pt x="103" y="119"/>
                  </a:lnTo>
                  <a:lnTo>
                    <a:pt x="99" y="122"/>
                  </a:lnTo>
                  <a:lnTo>
                    <a:pt x="96" y="126"/>
                  </a:lnTo>
                  <a:lnTo>
                    <a:pt x="93" y="126"/>
                  </a:lnTo>
                  <a:lnTo>
                    <a:pt x="91" y="129"/>
                  </a:lnTo>
                  <a:lnTo>
                    <a:pt x="88" y="132"/>
                  </a:lnTo>
                  <a:lnTo>
                    <a:pt x="88" y="135"/>
                  </a:lnTo>
                  <a:lnTo>
                    <a:pt x="85" y="139"/>
                  </a:lnTo>
                  <a:lnTo>
                    <a:pt x="81" y="139"/>
                  </a:lnTo>
                  <a:lnTo>
                    <a:pt x="78" y="142"/>
                  </a:lnTo>
                  <a:lnTo>
                    <a:pt x="75" y="144"/>
                  </a:lnTo>
                  <a:lnTo>
                    <a:pt x="75" y="149"/>
                  </a:lnTo>
                  <a:lnTo>
                    <a:pt x="73" y="149"/>
                  </a:lnTo>
                  <a:lnTo>
                    <a:pt x="70" y="151"/>
                  </a:lnTo>
                  <a:lnTo>
                    <a:pt x="67" y="154"/>
                  </a:lnTo>
                  <a:lnTo>
                    <a:pt x="64" y="154"/>
                  </a:lnTo>
                  <a:lnTo>
                    <a:pt x="60" y="158"/>
                  </a:lnTo>
                  <a:lnTo>
                    <a:pt x="60" y="161"/>
                  </a:lnTo>
                  <a:lnTo>
                    <a:pt x="57" y="161"/>
                  </a:lnTo>
                  <a:lnTo>
                    <a:pt x="54" y="164"/>
                  </a:lnTo>
                  <a:lnTo>
                    <a:pt x="54" y="168"/>
                  </a:lnTo>
                  <a:lnTo>
                    <a:pt x="52" y="168"/>
                  </a:lnTo>
                  <a:lnTo>
                    <a:pt x="52" y="171"/>
                  </a:lnTo>
                  <a:lnTo>
                    <a:pt x="49" y="174"/>
                  </a:lnTo>
                  <a:lnTo>
                    <a:pt x="46" y="178"/>
                  </a:lnTo>
                  <a:lnTo>
                    <a:pt x="39" y="188"/>
                  </a:lnTo>
                  <a:lnTo>
                    <a:pt x="36" y="193"/>
                  </a:lnTo>
                  <a:lnTo>
                    <a:pt x="33" y="200"/>
                  </a:lnTo>
                  <a:lnTo>
                    <a:pt x="31" y="213"/>
                  </a:lnTo>
                  <a:lnTo>
                    <a:pt x="28" y="220"/>
                  </a:lnTo>
                  <a:lnTo>
                    <a:pt x="24" y="229"/>
                  </a:lnTo>
                  <a:lnTo>
                    <a:pt x="21" y="235"/>
                  </a:lnTo>
                  <a:lnTo>
                    <a:pt x="18" y="242"/>
                  </a:lnTo>
                  <a:lnTo>
                    <a:pt x="15" y="252"/>
                  </a:lnTo>
                  <a:lnTo>
                    <a:pt x="15" y="261"/>
                  </a:lnTo>
                  <a:lnTo>
                    <a:pt x="13" y="267"/>
                  </a:lnTo>
                  <a:lnTo>
                    <a:pt x="13" y="274"/>
                  </a:lnTo>
                  <a:lnTo>
                    <a:pt x="13" y="284"/>
                  </a:lnTo>
                  <a:lnTo>
                    <a:pt x="10" y="293"/>
                  </a:lnTo>
                  <a:lnTo>
                    <a:pt x="10" y="303"/>
                  </a:lnTo>
                  <a:lnTo>
                    <a:pt x="10" y="309"/>
                  </a:lnTo>
                  <a:lnTo>
                    <a:pt x="10" y="318"/>
                  </a:lnTo>
                  <a:lnTo>
                    <a:pt x="10" y="323"/>
                  </a:lnTo>
                  <a:lnTo>
                    <a:pt x="10" y="325"/>
                  </a:lnTo>
                  <a:lnTo>
                    <a:pt x="10" y="328"/>
                  </a:lnTo>
                  <a:lnTo>
                    <a:pt x="10" y="332"/>
                  </a:lnTo>
                  <a:lnTo>
                    <a:pt x="10" y="335"/>
                  </a:lnTo>
                  <a:lnTo>
                    <a:pt x="10" y="342"/>
                  </a:lnTo>
                  <a:lnTo>
                    <a:pt x="13" y="345"/>
                  </a:lnTo>
                  <a:lnTo>
                    <a:pt x="13" y="348"/>
                  </a:lnTo>
                  <a:lnTo>
                    <a:pt x="13" y="352"/>
                  </a:lnTo>
                  <a:lnTo>
                    <a:pt x="13" y="357"/>
                  </a:lnTo>
                  <a:lnTo>
                    <a:pt x="13" y="360"/>
                  </a:lnTo>
                  <a:lnTo>
                    <a:pt x="13" y="364"/>
                  </a:lnTo>
                  <a:lnTo>
                    <a:pt x="15" y="367"/>
                  </a:lnTo>
                  <a:lnTo>
                    <a:pt x="15" y="370"/>
                  </a:lnTo>
                  <a:lnTo>
                    <a:pt x="15" y="374"/>
                  </a:lnTo>
                  <a:lnTo>
                    <a:pt x="15" y="377"/>
                  </a:lnTo>
                  <a:lnTo>
                    <a:pt x="18" y="384"/>
                  </a:lnTo>
                  <a:lnTo>
                    <a:pt x="18" y="389"/>
                  </a:lnTo>
                  <a:lnTo>
                    <a:pt x="18" y="396"/>
                  </a:lnTo>
                  <a:lnTo>
                    <a:pt x="18" y="399"/>
                  </a:lnTo>
                  <a:lnTo>
                    <a:pt x="18" y="406"/>
                  </a:lnTo>
                  <a:lnTo>
                    <a:pt x="18" y="409"/>
                  </a:lnTo>
                  <a:lnTo>
                    <a:pt x="18" y="412"/>
                  </a:lnTo>
                  <a:lnTo>
                    <a:pt x="18" y="416"/>
                  </a:lnTo>
                  <a:lnTo>
                    <a:pt x="18" y="422"/>
                  </a:lnTo>
                  <a:lnTo>
                    <a:pt x="18" y="426"/>
                  </a:lnTo>
                  <a:lnTo>
                    <a:pt x="18" y="428"/>
                  </a:lnTo>
                  <a:lnTo>
                    <a:pt x="15" y="435"/>
                  </a:lnTo>
                  <a:lnTo>
                    <a:pt x="15" y="438"/>
                  </a:lnTo>
                  <a:lnTo>
                    <a:pt x="13" y="445"/>
                  </a:lnTo>
                  <a:lnTo>
                    <a:pt x="13" y="451"/>
                  </a:lnTo>
                  <a:lnTo>
                    <a:pt x="10" y="461"/>
                  </a:lnTo>
                  <a:lnTo>
                    <a:pt x="10" y="467"/>
                  </a:lnTo>
                  <a:lnTo>
                    <a:pt x="10" y="473"/>
                  </a:lnTo>
                  <a:lnTo>
                    <a:pt x="6" y="483"/>
                  </a:lnTo>
                  <a:lnTo>
                    <a:pt x="6" y="490"/>
                  </a:lnTo>
                  <a:lnTo>
                    <a:pt x="3" y="497"/>
                  </a:lnTo>
                  <a:lnTo>
                    <a:pt x="3" y="506"/>
                  </a:lnTo>
                  <a:lnTo>
                    <a:pt x="3" y="512"/>
                  </a:lnTo>
                  <a:lnTo>
                    <a:pt x="3" y="519"/>
                  </a:lnTo>
                  <a:lnTo>
                    <a:pt x="3" y="525"/>
                  </a:lnTo>
                  <a:lnTo>
                    <a:pt x="3" y="532"/>
                  </a:lnTo>
                  <a:lnTo>
                    <a:pt x="0" y="538"/>
                  </a:lnTo>
                  <a:lnTo>
                    <a:pt x="0" y="544"/>
                  </a:lnTo>
                  <a:lnTo>
                    <a:pt x="0" y="551"/>
                  </a:lnTo>
                  <a:lnTo>
                    <a:pt x="0" y="558"/>
                  </a:lnTo>
                  <a:lnTo>
                    <a:pt x="3" y="564"/>
                  </a:lnTo>
                  <a:lnTo>
                    <a:pt x="3" y="568"/>
                  </a:lnTo>
                  <a:lnTo>
                    <a:pt x="145" y="603"/>
                  </a:lnTo>
                  <a:lnTo>
                    <a:pt x="145" y="600"/>
                  </a:lnTo>
                  <a:lnTo>
                    <a:pt x="145" y="596"/>
                  </a:lnTo>
                  <a:lnTo>
                    <a:pt x="145" y="593"/>
                  </a:lnTo>
                  <a:lnTo>
                    <a:pt x="148" y="590"/>
                  </a:lnTo>
                  <a:lnTo>
                    <a:pt x="148" y="586"/>
                  </a:lnTo>
                  <a:lnTo>
                    <a:pt x="148" y="583"/>
                  </a:lnTo>
                  <a:lnTo>
                    <a:pt x="148" y="586"/>
                  </a:lnTo>
                  <a:lnTo>
                    <a:pt x="148" y="590"/>
                  </a:lnTo>
                  <a:lnTo>
                    <a:pt x="145" y="596"/>
                  </a:lnTo>
                  <a:lnTo>
                    <a:pt x="145" y="603"/>
                  </a:lnTo>
                  <a:lnTo>
                    <a:pt x="145" y="610"/>
                  </a:lnTo>
                  <a:lnTo>
                    <a:pt x="148" y="619"/>
                  </a:lnTo>
                  <a:lnTo>
                    <a:pt x="148" y="629"/>
                  </a:lnTo>
                  <a:lnTo>
                    <a:pt x="148" y="637"/>
                  </a:lnTo>
                  <a:lnTo>
                    <a:pt x="148" y="644"/>
                  </a:lnTo>
                  <a:lnTo>
                    <a:pt x="151" y="654"/>
                  </a:lnTo>
                  <a:lnTo>
                    <a:pt x="151" y="664"/>
                  </a:lnTo>
                  <a:lnTo>
                    <a:pt x="151" y="671"/>
                  </a:lnTo>
                  <a:lnTo>
                    <a:pt x="151" y="681"/>
                  </a:lnTo>
                  <a:lnTo>
                    <a:pt x="153" y="689"/>
                  </a:lnTo>
                  <a:lnTo>
                    <a:pt x="153" y="696"/>
                  </a:lnTo>
                  <a:lnTo>
                    <a:pt x="153" y="708"/>
                  </a:lnTo>
                  <a:lnTo>
                    <a:pt x="158" y="718"/>
                  </a:lnTo>
                  <a:lnTo>
                    <a:pt x="158" y="725"/>
                  </a:lnTo>
                  <a:lnTo>
                    <a:pt x="158" y="735"/>
                  </a:lnTo>
                  <a:lnTo>
                    <a:pt x="160" y="745"/>
                  </a:lnTo>
                  <a:lnTo>
                    <a:pt x="160" y="747"/>
                  </a:lnTo>
                  <a:lnTo>
                    <a:pt x="160" y="754"/>
                  </a:lnTo>
                  <a:lnTo>
                    <a:pt x="160" y="760"/>
                  </a:lnTo>
                  <a:lnTo>
                    <a:pt x="160" y="770"/>
                  </a:lnTo>
                  <a:lnTo>
                    <a:pt x="160" y="777"/>
                  </a:lnTo>
                  <a:lnTo>
                    <a:pt x="160" y="786"/>
                  </a:lnTo>
                  <a:lnTo>
                    <a:pt x="163" y="796"/>
                  </a:lnTo>
                  <a:lnTo>
                    <a:pt x="163" y="806"/>
                  </a:lnTo>
                  <a:lnTo>
                    <a:pt x="163" y="816"/>
                  </a:lnTo>
                  <a:lnTo>
                    <a:pt x="163" y="825"/>
                  </a:lnTo>
                  <a:lnTo>
                    <a:pt x="163" y="835"/>
                  </a:lnTo>
                  <a:lnTo>
                    <a:pt x="163" y="845"/>
                  </a:lnTo>
                  <a:lnTo>
                    <a:pt x="166" y="850"/>
                  </a:lnTo>
                  <a:lnTo>
                    <a:pt x="166" y="860"/>
                  </a:lnTo>
                  <a:lnTo>
                    <a:pt x="166" y="867"/>
                  </a:lnTo>
                  <a:lnTo>
                    <a:pt x="166" y="873"/>
                  </a:lnTo>
                  <a:lnTo>
                    <a:pt x="601" y="873"/>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43" name="Freeform 79"/>
            <p:cNvSpPr>
              <a:spLocks/>
            </p:cNvSpPr>
            <p:nvPr/>
          </p:nvSpPr>
          <p:spPr bwMode="auto">
            <a:xfrm>
              <a:off x="420" y="674"/>
              <a:ext cx="4" cy="94"/>
            </a:xfrm>
            <a:custGeom>
              <a:avLst/>
              <a:gdLst>
                <a:gd name="T0" fmla="*/ 6 w 9"/>
                <a:gd name="T1" fmla="*/ 0 h 188"/>
                <a:gd name="T2" fmla="*/ 6 w 9"/>
                <a:gd name="T3" fmla="*/ 3 h 188"/>
                <a:gd name="T4" fmla="*/ 6 w 9"/>
                <a:gd name="T5" fmla="*/ 7 h 188"/>
                <a:gd name="T6" fmla="*/ 3 w 9"/>
                <a:gd name="T7" fmla="*/ 10 h 188"/>
                <a:gd name="T8" fmla="*/ 3 w 9"/>
                <a:gd name="T9" fmla="*/ 12 h 188"/>
                <a:gd name="T10" fmla="*/ 3 w 9"/>
                <a:gd name="T11" fmla="*/ 16 h 188"/>
                <a:gd name="T12" fmla="*/ 3 w 9"/>
                <a:gd name="T13" fmla="*/ 22 h 188"/>
                <a:gd name="T14" fmla="*/ 3 w 9"/>
                <a:gd name="T15" fmla="*/ 29 h 188"/>
                <a:gd name="T16" fmla="*/ 3 w 9"/>
                <a:gd name="T17" fmla="*/ 36 h 188"/>
                <a:gd name="T18" fmla="*/ 0 w 9"/>
                <a:gd name="T19" fmla="*/ 46 h 188"/>
                <a:gd name="T20" fmla="*/ 0 w 9"/>
                <a:gd name="T21" fmla="*/ 55 h 188"/>
                <a:gd name="T22" fmla="*/ 0 w 9"/>
                <a:gd name="T23" fmla="*/ 61 h 188"/>
                <a:gd name="T24" fmla="*/ 0 w 9"/>
                <a:gd name="T25" fmla="*/ 68 h 188"/>
                <a:gd name="T26" fmla="*/ 0 w 9"/>
                <a:gd name="T27" fmla="*/ 74 h 188"/>
                <a:gd name="T28" fmla="*/ 0 w 9"/>
                <a:gd name="T29" fmla="*/ 83 h 188"/>
                <a:gd name="T30" fmla="*/ 0 w 9"/>
                <a:gd name="T31" fmla="*/ 90 h 188"/>
                <a:gd name="T32" fmla="*/ 3 w 9"/>
                <a:gd name="T33" fmla="*/ 97 h 188"/>
                <a:gd name="T34" fmla="*/ 3 w 9"/>
                <a:gd name="T35" fmla="*/ 103 h 188"/>
                <a:gd name="T36" fmla="*/ 3 w 9"/>
                <a:gd name="T37" fmla="*/ 110 h 188"/>
                <a:gd name="T38" fmla="*/ 3 w 9"/>
                <a:gd name="T39" fmla="*/ 120 h 188"/>
                <a:gd name="T40" fmla="*/ 3 w 9"/>
                <a:gd name="T41" fmla="*/ 125 h 188"/>
                <a:gd name="T42" fmla="*/ 3 w 9"/>
                <a:gd name="T43" fmla="*/ 132 h 188"/>
                <a:gd name="T44" fmla="*/ 3 w 9"/>
                <a:gd name="T45" fmla="*/ 135 h 188"/>
                <a:gd name="T46" fmla="*/ 3 w 9"/>
                <a:gd name="T47" fmla="*/ 139 h 188"/>
                <a:gd name="T48" fmla="*/ 3 w 9"/>
                <a:gd name="T49" fmla="*/ 142 h 188"/>
                <a:gd name="T50" fmla="*/ 6 w 9"/>
                <a:gd name="T51" fmla="*/ 145 h 188"/>
                <a:gd name="T52" fmla="*/ 6 w 9"/>
                <a:gd name="T53" fmla="*/ 152 h 188"/>
                <a:gd name="T54" fmla="*/ 6 w 9"/>
                <a:gd name="T55" fmla="*/ 154 h 188"/>
                <a:gd name="T56" fmla="*/ 6 w 9"/>
                <a:gd name="T57" fmla="*/ 159 h 188"/>
                <a:gd name="T58" fmla="*/ 6 w 9"/>
                <a:gd name="T59" fmla="*/ 161 h 188"/>
                <a:gd name="T60" fmla="*/ 6 w 9"/>
                <a:gd name="T61" fmla="*/ 164 h 188"/>
                <a:gd name="T62" fmla="*/ 6 w 9"/>
                <a:gd name="T63" fmla="*/ 168 h 188"/>
                <a:gd name="T64" fmla="*/ 9 w 9"/>
                <a:gd name="T65" fmla="*/ 171 h 188"/>
                <a:gd name="T66" fmla="*/ 9 w 9"/>
                <a:gd name="T67" fmla="*/ 174 h 188"/>
                <a:gd name="T68" fmla="*/ 9 w 9"/>
                <a:gd name="T69" fmla="*/ 181 h 188"/>
                <a:gd name="T70" fmla="*/ 9 w 9"/>
                <a:gd name="T71" fmla="*/ 184 h 188"/>
                <a:gd name="T72" fmla="*/ 9 w 9"/>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88">
                  <a:moveTo>
                    <a:pt x="6" y="0"/>
                  </a:moveTo>
                  <a:lnTo>
                    <a:pt x="6" y="3"/>
                  </a:lnTo>
                  <a:lnTo>
                    <a:pt x="6" y="7"/>
                  </a:lnTo>
                  <a:lnTo>
                    <a:pt x="3" y="10"/>
                  </a:lnTo>
                  <a:lnTo>
                    <a:pt x="3" y="12"/>
                  </a:lnTo>
                  <a:lnTo>
                    <a:pt x="3" y="16"/>
                  </a:lnTo>
                  <a:lnTo>
                    <a:pt x="3" y="22"/>
                  </a:lnTo>
                  <a:lnTo>
                    <a:pt x="3" y="29"/>
                  </a:lnTo>
                  <a:lnTo>
                    <a:pt x="3" y="36"/>
                  </a:lnTo>
                  <a:lnTo>
                    <a:pt x="0" y="46"/>
                  </a:lnTo>
                  <a:lnTo>
                    <a:pt x="0" y="55"/>
                  </a:lnTo>
                  <a:lnTo>
                    <a:pt x="0" y="61"/>
                  </a:lnTo>
                  <a:lnTo>
                    <a:pt x="0" y="68"/>
                  </a:lnTo>
                  <a:lnTo>
                    <a:pt x="0" y="74"/>
                  </a:lnTo>
                  <a:lnTo>
                    <a:pt x="0" y="83"/>
                  </a:lnTo>
                  <a:lnTo>
                    <a:pt x="0" y="90"/>
                  </a:lnTo>
                  <a:lnTo>
                    <a:pt x="3" y="97"/>
                  </a:lnTo>
                  <a:lnTo>
                    <a:pt x="3" y="103"/>
                  </a:lnTo>
                  <a:lnTo>
                    <a:pt x="3" y="110"/>
                  </a:lnTo>
                  <a:lnTo>
                    <a:pt x="3" y="120"/>
                  </a:lnTo>
                  <a:lnTo>
                    <a:pt x="3" y="125"/>
                  </a:lnTo>
                  <a:lnTo>
                    <a:pt x="3" y="132"/>
                  </a:lnTo>
                  <a:lnTo>
                    <a:pt x="3" y="135"/>
                  </a:lnTo>
                  <a:lnTo>
                    <a:pt x="3" y="139"/>
                  </a:lnTo>
                  <a:lnTo>
                    <a:pt x="3" y="142"/>
                  </a:lnTo>
                  <a:lnTo>
                    <a:pt x="6" y="145"/>
                  </a:lnTo>
                  <a:lnTo>
                    <a:pt x="6" y="152"/>
                  </a:lnTo>
                  <a:lnTo>
                    <a:pt x="6" y="154"/>
                  </a:lnTo>
                  <a:lnTo>
                    <a:pt x="6" y="159"/>
                  </a:lnTo>
                  <a:lnTo>
                    <a:pt x="6" y="161"/>
                  </a:lnTo>
                  <a:lnTo>
                    <a:pt x="6" y="164"/>
                  </a:lnTo>
                  <a:lnTo>
                    <a:pt x="6" y="168"/>
                  </a:lnTo>
                  <a:lnTo>
                    <a:pt x="9" y="171"/>
                  </a:lnTo>
                  <a:lnTo>
                    <a:pt x="9" y="174"/>
                  </a:lnTo>
                  <a:lnTo>
                    <a:pt x="9" y="181"/>
                  </a:lnTo>
                  <a:lnTo>
                    <a:pt x="9" y="184"/>
                  </a:lnTo>
                  <a:lnTo>
                    <a:pt x="9" y="18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44" name="Freeform 80"/>
            <p:cNvSpPr>
              <a:spLocks/>
            </p:cNvSpPr>
            <p:nvPr/>
          </p:nvSpPr>
          <p:spPr bwMode="auto">
            <a:xfrm>
              <a:off x="422" y="668"/>
              <a:ext cx="19" cy="5"/>
            </a:xfrm>
            <a:custGeom>
              <a:avLst/>
              <a:gdLst>
                <a:gd name="T0" fmla="*/ 39 w 39"/>
                <a:gd name="T1" fmla="*/ 0 h 10"/>
                <a:gd name="T2" fmla="*/ 36 w 39"/>
                <a:gd name="T3" fmla="*/ 0 h 10"/>
                <a:gd name="T4" fmla="*/ 34 w 39"/>
                <a:gd name="T5" fmla="*/ 0 h 10"/>
                <a:gd name="T6" fmla="*/ 31 w 39"/>
                <a:gd name="T7" fmla="*/ 0 h 10"/>
                <a:gd name="T8" fmla="*/ 28 w 39"/>
                <a:gd name="T9" fmla="*/ 0 h 10"/>
                <a:gd name="T10" fmla="*/ 24 w 39"/>
                <a:gd name="T11" fmla="*/ 0 h 10"/>
                <a:gd name="T12" fmla="*/ 21 w 39"/>
                <a:gd name="T13" fmla="*/ 0 h 10"/>
                <a:gd name="T14" fmla="*/ 18 w 39"/>
                <a:gd name="T15" fmla="*/ 0 h 10"/>
                <a:gd name="T16" fmla="*/ 15 w 39"/>
                <a:gd name="T17" fmla="*/ 3 h 10"/>
                <a:gd name="T18" fmla="*/ 13 w 39"/>
                <a:gd name="T19" fmla="*/ 3 h 10"/>
                <a:gd name="T20" fmla="*/ 10 w 39"/>
                <a:gd name="T21" fmla="*/ 7 h 10"/>
                <a:gd name="T22" fmla="*/ 6 w 39"/>
                <a:gd name="T23" fmla="*/ 7 h 10"/>
                <a:gd name="T24" fmla="*/ 6 w 39"/>
                <a:gd name="T25" fmla="*/ 10 h 10"/>
                <a:gd name="T26" fmla="*/ 3 w 39"/>
                <a:gd name="T27" fmla="*/ 10 h 10"/>
                <a:gd name="T28" fmla="*/ 0 w 39"/>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0">
                  <a:moveTo>
                    <a:pt x="39" y="0"/>
                  </a:moveTo>
                  <a:lnTo>
                    <a:pt x="36" y="0"/>
                  </a:lnTo>
                  <a:lnTo>
                    <a:pt x="34" y="0"/>
                  </a:lnTo>
                  <a:lnTo>
                    <a:pt x="31" y="0"/>
                  </a:lnTo>
                  <a:lnTo>
                    <a:pt x="28" y="0"/>
                  </a:lnTo>
                  <a:lnTo>
                    <a:pt x="24" y="0"/>
                  </a:lnTo>
                  <a:lnTo>
                    <a:pt x="21" y="0"/>
                  </a:lnTo>
                  <a:lnTo>
                    <a:pt x="18" y="0"/>
                  </a:lnTo>
                  <a:lnTo>
                    <a:pt x="15" y="3"/>
                  </a:lnTo>
                  <a:lnTo>
                    <a:pt x="13" y="3"/>
                  </a:lnTo>
                  <a:lnTo>
                    <a:pt x="10" y="7"/>
                  </a:lnTo>
                  <a:lnTo>
                    <a:pt x="6" y="7"/>
                  </a:lnTo>
                  <a:lnTo>
                    <a:pt x="6" y="10"/>
                  </a:lnTo>
                  <a:lnTo>
                    <a:pt x="3" y="10"/>
                  </a:lnTo>
                  <a:lnTo>
                    <a:pt x="0" y="1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45" name="Freeform 81"/>
            <p:cNvSpPr>
              <a:spLocks/>
            </p:cNvSpPr>
            <p:nvPr/>
          </p:nvSpPr>
          <p:spPr bwMode="auto">
            <a:xfrm>
              <a:off x="476" y="681"/>
              <a:ext cx="9" cy="21"/>
            </a:xfrm>
            <a:custGeom>
              <a:avLst/>
              <a:gdLst>
                <a:gd name="T0" fmla="*/ 18 w 18"/>
                <a:gd name="T1" fmla="*/ 0 h 41"/>
                <a:gd name="T2" fmla="*/ 15 w 18"/>
                <a:gd name="T3" fmla="*/ 0 h 41"/>
                <a:gd name="T4" fmla="*/ 15 w 18"/>
                <a:gd name="T5" fmla="*/ 2 h 41"/>
                <a:gd name="T6" fmla="*/ 12 w 18"/>
                <a:gd name="T7" fmla="*/ 5 h 41"/>
                <a:gd name="T8" fmla="*/ 12 w 18"/>
                <a:gd name="T9" fmla="*/ 8 h 41"/>
                <a:gd name="T10" fmla="*/ 8 w 18"/>
                <a:gd name="T11" fmla="*/ 12 h 41"/>
                <a:gd name="T12" fmla="*/ 8 w 18"/>
                <a:gd name="T13" fmla="*/ 15 h 41"/>
                <a:gd name="T14" fmla="*/ 5 w 18"/>
                <a:gd name="T15" fmla="*/ 18 h 41"/>
                <a:gd name="T16" fmla="*/ 5 w 18"/>
                <a:gd name="T17" fmla="*/ 22 h 41"/>
                <a:gd name="T18" fmla="*/ 3 w 18"/>
                <a:gd name="T19" fmla="*/ 25 h 41"/>
                <a:gd name="T20" fmla="*/ 3 w 18"/>
                <a:gd name="T21" fmla="*/ 28 h 41"/>
                <a:gd name="T22" fmla="*/ 3 w 18"/>
                <a:gd name="T23" fmla="*/ 35 h 41"/>
                <a:gd name="T24" fmla="*/ 0 w 18"/>
                <a:gd name="T25" fmla="*/ 37 h 41"/>
                <a:gd name="T26" fmla="*/ 0 w 18"/>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41">
                  <a:moveTo>
                    <a:pt x="18" y="0"/>
                  </a:moveTo>
                  <a:lnTo>
                    <a:pt x="15" y="0"/>
                  </a:lnTo>
                  <a:lnTo>
                    <a:pt x="15" y="2"/>
                  </a:lnTo>
                  <a:lnTo>
                    <a:pt x="12" y="5"/>
                  </a:lnTo>
                  <a:lnTo>
                    <a:pt x="12" y="8"/>
                  </a:lnTo>
                  <a:lnTo>
                    <a:pt x="8" y="12"/>
                  </a:lnTo>
                  <a:lnTo>
                    <a:pt x="8" y="15"/>
                  </a:lnTo>
                  <a:lnTo>
                    <a:pt x="5" y="18"/>
                  </a:lnTo>
                  <a:lnTo>
                    <a:pt x="5" y="22"/>
                  </a:lnTo>
                  <a:lnTo>
                    <a:pt x="3" y="25"/>
                  </a:lnTo>
                  <a:lnTo>
                    <a:pt x="3" y="28"/>
                  </a:lnTo>
                  <a:lnTo>
                    <a:pt x="3" y="35"/>
                  </a:lnTo>
                  <a:lnTo>
                    <a:pt x="0" y="37"/>
                  </a:lnTo>
                  <a:lnTo>
                    <a:pt x="0" y="4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46" name="Freeform 82"/>
            <p:cNvSpPr>
              <a:spLocks/>
            </p:cNvSpPr>
            <p:nvPr/>
          </p:nvSpPr>
          <p:spPr bwMode="auto">
            <a:xfrm>
              <a:off x="334" y="679"/>
              <a:ext cx="114" cy="56"/>
            </a:xfrm>
            <a:custGeom>
              <a:avLst/>
              <a:gdLst>
                <a:gd name="T0" fmla="*/ 228 w 228"/>
                <a:gd name="T1" fmla="*/ 0 h 111"/>
                <a:gd name="T2" fmla="*/ 224 w 228"/>
                <a:gd name="T3" fmla="*/ 0 h 111"/>
                <a:gd name="T4" fmla="*/ 221 w 228"/>
                <a:gd name="T5" fmla="*/ 0 h 111"/>
                <a:gd name="T6" fmla="*/ 218 w 228"/>
                <a:gd name="T7" fmla="*/ 0 h 111"/>
                <a:gd name="T8" fmla="*/ 215 w 228"/>
                <a:gd name="T9" fmla="*/ 0 h 111"/>
                <a:gd name="T10" fmla="*/ 213 w 228"/>
                <a:gd name="T11" fmla="*/ 0 h 111"/>
                <a:gd name="T12" fmla="*/ 210 w 228"/>
                <a:gd name="T13" fmla="*/ 0 h 111"/>
                <a:gd name="T14" fmla="*/ 206 w 228"/>
                <a:gd name="T15" fmla="*/ 0 h 111"/>
                <a:gd name="T16" fmla="*/ 203 w 228"/>
                <a:gd name="T17" fmla="*/ 0 h 111"/>
                <a:gd name="T18" fmla="*/ 203 w 228"/>
                <a:gd name="T19" fmla="*/ 4 h 111"/>
                <a:gd name="T20" fmla="*/ 200 w 228"/>
                <a:gd name="T21" fmla="*/ 4 h 111"/>
                <a:gd name="T22" fmla="*/ 197 w 228"/>
                <a:gd name="T23" fmla="*/ 6 h 111"/>
                <a:gd name="T24" fmla="*/ 195 w 228"/>
                <a:gd name="T25" fmla="*/ 6 h 111"/>
                <a:gd name="T26" fmla="*/ 192 w 228"/>
                <a:gd name="T27" fmla="*/ 9 h 111"/>
                <a:gd name="T28" fmla="*/ 189 w 228"/>
                <a:gd name="T29" fmla="*/ 9 h 111"/>
                <a:gd name="T30" fmla="*/ 189 w 228"/>
                <a:gd name="T31" fmla="*/ 13 h 111"/>
                <a:gd name="T32" fmla="*/ 185 w 228"/>
                <a:gd name="T33" fmla="*/ 13 h 111"/>
                <a:gd name="T34" fmla="*/ 185 w 228"/>
                <a:gd name="T35" fmla="*/ 16 h 111"/>
                <a:gd name="T36" fmla="*/ 182 w 228"/>
                <a:gd name="T37" fmla="*/ 16 h 111"/>
                <a:gd name="T38" fmla="*/ 182 w 228"/>
                <a:gd name="T39" fmla="*/ 19 h 111"/>
                <a:gd name="T40" fmla="*/ 179 w 228"/>
                <a:gd name="T41" fmla="*/ 23 h 111"/>
                <a:gd name="T42" fmla="*/ 176 w 228"/>
                <a:gd name="T43" fmla="*/ 26 h 111"/>
                <a:gd name="T44" fmla="*/ 176 w 228"/>
                <a:gd name="T45" fmla="*/ 29 h 111"/>
                <a:gd name="T46" fmla="*/ 174 w 228"/>
                <a:gd name="T47" fmla="*/ 29 h 111"/>
                <a:gd name="T48" fmla="*/ 174 w 228"/>
                <a:gd name="T49" fmla="*/ 33 h 111"/>
                <a:gd name="T50" fmla="*/ 174 w 228"/>
                <a:gd name="T51" fmla="*/ 36 h 111"/>
                <a:gd name="T52" fmla="*/ 171 w 228"/>
                <a:gd name="T53" fmla="*/ 36 h 111"/>
                <a:gd name="T54" fmla="*/ 171 w 228"/>
                <a:gd name="T55" fmla="*/ 39 h 111"/>
                <a:gd name="T56" fmla="*/ 161 w 228"/>
                <a:gd name="T57" fmla="*/ 48 h 111"/>
                <a:gd name="T58" fmla="*/ 156 w 228"/>
                <a:gd name="T59" fmla="*/ 62 h 111"/>
                <a:gd name="T60" fmla="*/ 143 w 228"/>
                <a:gd name="T61" fmla="*/ 72 h 111"/>
                <a:gd name="T62" fmla="*/ 135 w 228"/>
                <a:gd name="T63" fmla="*/ 82 h 111"/>
                <a:gd name="T64" fmla="*/ 125 w 228"/>
                <a:gd name="T65" fmla="*/ 87 h 111"/>
                <a:gd name="T66" fmla="*/ 114 w 228"/>
                <a:gd name="T67" fmla="*/ 94 h 111"/>
                <a:gd name="T68" fmla="*/ 101 w 228"/>
                <a:gd name="T69" fmla="*/ 97 h 111"/>
                <a:gd name="T70" fmla="*/ 93 w 228"/>
                <a:gd name="T71" fmla="*/ 104 h 111"/>
                <a:gd name="T72" fmla="*/ 80 w 228"/>
                <a:gd name="T73" fmla="*/ 107 h 111"/>
                <a:gd name="T74" fmla="*/ 69 w 228"/>
                <a:gd name="T75" fmla="*/ 107 h 111"/>
                <a:gd name="T76" fmla="*/ 57 w 228"/>
                <a:gd name="T77" fmla="*/ 111 h 111"/>
                <a:gd name="T78" fmla="*/ 44 w 228"/>
                <a:gd name="T79" fmla="*/ 111 h 111"/>
                <a:gd name="T80" fmla="*/ 33 w 228"/>
                <a:gd name="T81" fmla="*/ 111 h 111"/>
                <a:gd name="T82" fmla="*/ 20 w 228"/>
                <a:gd name="T83" fmla="*/ 107 h 111"/>
                <a:gd name="T84" fmla="*/ 8 w 228"/>
                <a:gd name="T85" fmla="*/ 104 h 111"/>
                <a:gd name="T86" fmla="*/ 0 w 228"/>
                <a:gd name="T87" fmla="*/ 10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8" h="111">
                  <a:moveTo>
                    <a:pt x="228" y="0"/>
                  </a:moveTo>
                  <a:lnTo>
                    <a:pt x="224" y="0"/>
                  </a:lnTo>
                  <a:lnTo>
                    <a:pt x="221" y="0"/>
                  </a:lnTo>
                  <a:lnTo>
                    <a:pt x="218" y="0"/>
                  </a:lnTo>
                  <a:lnTo>
                    <a:pt x="215" y="0"/>
                  </a:lnTo>
                  <a:lnTo>
                    <a:pt x="213" y="0"/>
                  </a:lnTo>
                  <a:lnTo>
                    <a:pt x="210" y="0"/>
                  </a:lnTo>
                  <a:lnTo>
                    <a:pt x="206" y="0"/>
                  </a:lnTo>
                  <a:lnTo>
                    <a:pt x="203" y="0"/>
                  </a:lnTo>
                  <a:lnTo>
                    <a:pt x="203" y="4"/>
                  </a:lnTo>
                  <a:lnTo>
                    <a:pt x="200" y="4"/>
                  </a:lnTo>
                  <a:lnTo>
                    <a:pt x="197" y="6"/>
                  </a:lnTo>
                  <a:lnTo>
                    <a:pt x="195" y="6"/>
                  </a:lnTo>
                  <a:lnTo>
                    <a:pt x="192" y="9"/>
                  </a:lnTo>
                  <a:lnTo>
                    <a:pt x="189" y="9"/>
                  </a:lnTo>
                  <a:lnTo>
                    <a:pt x="189" y="13"/>
                  </a:lnTo>
                  <a:lnTo>
                    <a:pt x="185" y="13"/>
                  </a:lnTo>
                  <a:lnTo>
                    <a:pt x="185" y="16"/>
                  </a:lnTo>
                  <a:lnTo>
                    <a:pt x="182" y="16"/>
                  </a:lnTo>
                  <a:lnTo>
                    <a:pt x="182" y="19"/>
                  </a:lnTo>
                  <a:lnTo>
                    <a:pt x="179" y="23"/>
                  </a:lnTo>
                  <a:lnTo>
                    <a:pt x="176" y="26"/>
                  </a:lnTo>
                  <a:lnTo>
                    <a:pt x="176" y="29"/>
                  </a:lnTo>
                  <a:lnTo>
                    <a:pt x="174" y="29"/>
                  </a:lnTo>
                  <a:lnTo>
                    <a:pt x="174" y="33"/>
                  </a:lnTo>
                  <a:lnTo>
                    <a:pt x="174" y="36"/>
                  </a:lnTo>
                  <a:lnTo>
                    <a:pt x="171" y="36"/>
                  </a:lnTo>
                  <a:lnTo>
                    <a:pt x="171" y="39"/>
                  </a:lnTo>
                  <a:lnTo>
                    <a:pt x="161" y="48"/>
                  </a:lnTo>
                  <a:lnTo>
                    <a:pt x="156" y="62"/>
                  </a:lnTo>
                  <a:lnTo>
                    <a:pt x="143" y="72"/>
                  </a:lnTo>
                  <a:lnTo>
                    <a:pt x="135" y="82"/>
                  </a:lnTo>
                  <a:lnTo>
                    <a:pt x="125" y="87"/>
                  </a:lnTo>
                  <a:lnTo>
                    <a:pt x="114" y="94"/>
                  </a:lnTo>
                  <a:lnTo>
                    <a:pt x="101" y="97"/>
                  </a:lnTo>
                  <a:lnTo>
                    <a:pt x="93" y="104"/>
                  </a:lnTo>
                  <a:lnTo>
                    <a:pt x="80" y="107"/>
                  </a:lnTo>
                  <a:lnTo>
                    <a:pt x="69" y="107"/>
                  </a:lnTo>
                  <a:lnTo>
                    <a:pt x="57" y="111"/>
                  </a:lnTo>
                  <a:lnTo>
                    <a:pt x="44" y="111"/>
                  </a:lnTo>
                  <a:lnTo>
                    <a:pt x="33" y="111"/>
                  </a:lnTo>
                  <a:lnTo>
                    <a:pt x="20" y="107"/>
                  </a:lnTo>
                  <a:lnTo>
                    <a:pt x="8" y="104"/>
                  </a:lnTo>
                  <a:lnTo>
                    <a:pt x="0" y="10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47" name="Freeform 83"/>
            <p:cNvSpPr>
              <a:spLocks/>
            </p:cNvSpPr>
            <p:nvPr/>
          </p:nvSpPr>
          <p:spPr bwMode="auto">
            <a:xfrm>
              <a:off x="420" y="674"/>
              <a:ext cx="6" cy="99"/>
            </a:xfrm>
            <a:custGeom>
              <a:avLst/>
              <a:gdLst>
                <a:gd name="T0" fmla="*/ 6 w 11"/>
                <a:gd name="T1" fmla="*/ 0 h 198"/>
                <a:gd name="T2" fmla="*/ 6 w 11"/>
                <a:gd name="T3" fmla="*/ 3 h 198"/>
                <a:gd name="T4" fmla="*/ 6 w 11"/>
                <a:gd name="T5" fmla="*/ 7 h 198"/>
                <a:gd name="T6" fmla="*/ 6 w 11"/>
                <a:gd name="T7" fmla="*/ 10 h 198"/>
                <a:gd name="T8" fmla="*/ 6 w 11"/>
                <a:gd name="T9" fmla="*/ 12 h 198"/>
                <a:gd name="T10" fmla="*/ 3 w 11"/>
                <a:gd name="T11" fmla="*/ 12 h 198"/>
                <a:gd name="T12" fmla="*/ 3 w 11"/>
                <a:gd name="T13" fmla="*/ 22 h 198"/>
                <a:gd name="T14" fmla="*/ 3 w 11"/>
                <a:gd name="T15" fmla="*/ 29 h 198"/>
                <a:gd name="T16" fmla="*/ 3 w 11"/>
                <a:gd name="T17" fmla="*/ 36 h 198"/>
                <a:gd name="T18" fmla="*/ 0 w 11"/>
                <a:gd name="T19" fmla="*/ 46 h 198"/>
                <a:gd name="T20" fmla="*/ 0 w 11"/>
                <a:gd name="T21" fmla="*/ 55 h 198"/>
                <a:gd name="T22" fmla="*/ 0 w 11"/>
                <a:gd name="T23" fmla="*/ 61 h 198"/>
                <a:gd name="T24" fmla="*/ 0 w 11"/>
                <a:gd name="T25" fmla="*/ 68 h 198"/>
                <a:gd name="T26" fmla="*/ 0 w 11"/>
                <a:gd name="T27" fmla="*/ 75 h 198"/>
                <a:gd name="T28" fmla="*/ 0 w 11"/>
                <a:gd name="T29" fmla="*/ 85 h 198"/>
                <a:gd name="T30" fmla="*/ 3 w 11"/>
                <a:gd name="T31" fmla="*/ 90 h 198"/>
                <a:gd name="T32" fmla="*/ 3 w 11"/>
                <a:gd name="T33" fmla="*/ 97 h 198"/>
                <a:gd name="T34" fmla="*/ 3 w 11"/>
                <a:gd name="T35" fmla="*/ 103 h 198"/>
                <a:gd name="T36" fmla="*/ 3 w 11"/>
                <a:gd name="T37" fmla="*/ 110 h 198"/>
                <a:gd name="T38" fmla="*/ 3 w 11"/>
                <a:gd name="T39" fmla="*/ 120 h 198"/>
                <a:gd name="T40" fmla="*/ 3 w 11"/>
                <a:gd name="T41" fmla="*/ 126 h 198"/>
                <a:gd name="T42" fmla="*/ 3 w 11"/>
                <a:gd name="T43" fmla="*/ 132 h 198"/>
                <a:gd name="T44" fmla="*/ 3 w 11"/>
                <a:gd name="T45" fmla="*/ 136 h 198"/>
                <a:gd name="T46" fmla="*/ 3 w 11"/>
                <a:gd name="T47" fmla="*/ 142 h 198"/>
                <a:gd name="T48" fmla="*/ 6 w 11"/>
                <a:gd name="T49" fmla="*/ 146 h 198"/>
                <a:gd name="T50" fmla="*/ 6 w 11"/>
                <a:gd name="T51" fmla="*/ 149 h 198"/>
                <a:gd name="T52" fmla="*/ 6 w 11"/>
                <a:gd name="T53" fmla="*/ 152 h 198"/>
                <a:gd name="T54" fmla="*/ 6 w 11"/>
                <a:gd name="T55" fmla="*/ 159 h 198"/>
                <a:gd name="T56" fmla="*/ 6 w 11"/>
                <a:gd name="T57" fmla="*/ 161 h 198"/>
                <a:gd name="T58" fmla="*/ 6 w 11"/>
                <a:gd name="T59" fmla="*/ 165 h 198"/>
                <a:gd name="T60" fmla="*/ 6 w 11"/>
                <a:gd name="T61" fmla="*/ 168 h 198"/>
                <a:gd name="T62" fmla="*/ 6 w 11"/>
                <a:gd name="T63" fmla="*/ 171 h 198"/>
                <a:gd name="T64" fmla="*/ 9 w 11"/>
                <a:gd name="T65" fmla="*/ 175 h 198"/>
                <a:gd name="T66" fmla="*/ 9 w 11"/>
                <a:gd name="T67" fmla="*/ 181 h 198"/>
                <a:gd name="T68" fmla="*/ 9 w 11"/>
                <a:gd name="T69" fmla="*/ 185 h 198"/>
                <a:gd name="T70" fmla="*/ 9 w 11"/>
                <a:gd name="T71" fmla="*/ 188 h 198"/>
                <a:gd name="T72" fmla="*/ 11 w 11"/>
                <a:gd name="T73" fmla="*/ 191 h 198"/>
                <a:gd name="T74" fmla="*/ 11 w 11"/>
                <a:gd name="T7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98">
                  <a:moveTo>
                    <a:pt x="6" y="0"/>
                  </a:moveTo>
                  <a:lnTo>
                    <a:pt x="6" y="3"/>
                  </a:lnTo>
                  <a:lnTo>
                    <a:pt x="6" y="7"/>
                  </a:lnTo>
                  <a:lnTo>
                    <a:pt x="6" y="10"/>
                  </a:lnTo>
                  <a:lnTo>
                    <a:pt x="6" y="12"/>
                  </a:lnTo>
                  <a:lnTo>
                    <a:pt x="3" y="12"/>
                  </a:lnTo>
                  <a:lnTo>
                    <a:pt x="3" y="22"/>
                  </a:lnTo>
                  <a:lnTo>
                    <a:pt x="3" y="29"/>
                  </a:lnTo>
                  <a:lnTo>
                    <a:pt x="3" y="36"/>
                  </a:lnTo>
                  <a:lnTo>
                    <a:pt x="0" y="46"/>
                  </a:lnTo>
                  <a:lnTo>
                    <a:pt x="0" y="55"/>
                  </a:lnTo>
                  <a:lnTo>
                    <a:pt x="0" y="61"/>
                  </a:lnTo>
                  <a:lnTo>
                    <a:pt x="0" y="68"/>
                  </a:lnTo>
                  <a:lnTo>
                    <a:pt x="0" y="75"/>
                  </a:lnTo>
                  <a:lnTo>
                    <a:pt x="0" y="85"/>
                  </a:lnTo>
                  <a:lnTo>
                    <a:pt x="3" y="90"/>
                  </a:lnTo>
                  <a:lnTo>
                    <a:pt x="3" y="97"/>
                  </a:lnTo>
                  <a:lnTo>
                    <a:pt x="3" y="103"/>
                  </a:lnTo>
                  <a:lnTo>
                    <a:pt x="3" y="110"/>
                  </a:lnTo>
                  <a:lnTo>
                    <a:pt x="3" y="120"/>
                  </a:lnTo>
                  <a:lnTo>
                    <a:pt x="3" y="126"/>
                  </a:lnTo>
                  <a:lnTo>
                    <a:pt x="3" y="132"/>
                  </a:lnTo>
                  <a:lnTo>
                    <a:pt x="3" y="136"/>
                  </a:lnTo>
                  <a:lnTo>
                    <a:pt x="3" y="142"/>
                  </a:lnTo>
                  <a:lnTo>
                    <a:pt x="6" y="146"/>
                  </a:lnTo>
                  <a:lnTo>
                    <a:pt x="6" y="149"/>
                  </a:lnTo>
                  <a:lnTo>
                    <a:pt x="6" y="152"/>
                  </a:lnTo>
                  <a:lnTo>
                    <a:pt x="6" y="159"/>
                  </a:lnTo>
                  <a:lnTo>
                    <a:pt x="6" y="161"/>
                  </a:lnTo>
                  <a:lnTo>
                    <a:pt x="6" y="165"/>
                  </a:lnTo>
                  <a:lnTo>
                    <a:pt x="6" y="168"/>
                  </a:lnTo>
                  <a:lnTo>
                    <a:pt x="6" y="171"/>
                  </a:lnTo>
                  <a:lnTo>
                    <a:pt x="9" y="175"/>
                  </a:lnTo>
                  <a:lnTo>
                    <a:pt x="9" y="181"/>
                  </a:lnTo>
                  <a:lnTo>
                    <a:pt x="9" y="185"/>
                  </a:lnTo>
                  <a:lnTo>
                    <a:pt x="9" y="188"/>
                  </a:lnTo>
                  <a:lnTo>
                    <a:pt x="11" y="191"/>
                  </a:lnTo>
                  <a:lnTo>
                    <a:pt x="11" y="19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48" name="Freeform 84"/>
            <p:cNvSpPr>
              <a:spLocks/>
            </p:cNvSpPr>
            <p:nvPr/>
          </p:nvSpPr>
          <p:spPr bwMode="auto">
            <a:xfrm>
              <a:off x="355" y="495"/>
              <a:ext cx="140" cy="264"/>
            </a:xfrm>
            <a:custGeom>
              <a:avLst/>
              <a:gdLst>
                <a:gd name="T0" fmla="*/ 0 w 280"/>
                <a:gd name="T1" fmla="*/ 3 h 528"/>
                <a:gd name="T2" fmla="*/ 9 w 280"/>
                <a:gd name="T3" fmla="*/ 16 h 528"/>
                <a:gd name="T4" fmla="*/ 18 w 280"/>
                <a:gd name="T5" fmla="*/ 23 h 528"/>
                <a:gd name="T6" fmla="*/ 30 w 280"/>
                <a:gd name="T7" fmla="*/ 30 h 528"/>
                <a:gd name="T8" fmla="*/ 43 w 280"/>
                <a:gd name="T9" fmla="*/ 32 h 528"/>
                <a:gd name="T10" fmla="*/ 54 w 280"/>
                <a:gd name="T11" fmla="*/ 35 h 528"/>
                <a:gd name="T12" fmla="*/ 67 w 280"/>
                <a:gd name="T13" fmla="*/ 42 h 528"/>
                <a:gd name="T14" fmla="*/ 82 w 280"/>
                <a:gd name="T15" fmla="*/ 45 h 528"/>
                <a:gd name="T16" fmla="*/ 90 w 280"/>
                <a:gd name="T17" fmla="*/ 48 h 528"/>
                <a:gd name="T18" fmla="*/ 103 w 280"/>
                <a:gd name="T19" fmla="*/ 55 h 528"/>
                <a:gd name="T20" fmla="*/ 114 w 280"/>
                <a:gd name="T21" fmla="*/ 58 h 528"/>
                <a:gd name="T22" fmla="*/ 127 w 280"/>
                <a:gd name="T23" fmla="*/ 58 h 528"/>
                <a:gd name="T24" fmla="*/ 139 w 280"/>
                <a:gd name="T25" fmla="*/ 62 h 528"/>
                <a:gd name="T26" fmla="*/ 150 w 280"/>
                <a:gd name="T27" fmla="*/ 65 h 528"/>
                <a:gd name="T28" fmla="*/ 163 w 280"/>
                <a:gd name="T29" fmla="*/ 67 h 528"/>
                <a:gd name="T30" fmla="*/ 178 w 280"/>
                <a:gd name="T31" fmla="*/ 71 h 528"/>
                <a:gd name="T32" fmla="*/ 186 w 280"/>
                <a:gd name="T33" fmla="*/ 71 h 528"/>
                <a:gd name="T34" fmla="*/ 189 w 280"/>
                <a:gd name="T35" fmla="*/ 74 h 528"/>
                <a:gd name="T36" fmla="*/ 196 w 280"/>
                <a:gd name="T37" fmla="*/ 77 h 528"/>
                <a:gd name="T38" fmla="*/ 202 w 280"/>
                <a:gd name="T39" fmla="*/ 84 h 528"/>
                <a:gd name="T40" fmla="*/ 205 w 280"/>
                <a:gd name="T41" fmla="*/ 87 h 528"/>
                <a:gd name="T42" fmla="*/ 211 w 280"/>
                <a:gd name="T43" fmla="*/ 94 h 528"/>
                <a:gd name="T44" fmla="*/ 217 w 280"/>
                <a:gd name="T45" fmla="*/ 99 h 528"/>
                <a:gd name="T46" fmla="*/ 223 w 280"/>
                <a:gd name="T47" fmla="*/ 104 h 528"/>
                <a:gd name="T48" fmla="*/ 225 w 280"/>
                <a:gd name="T49" fmla="*/ 109 h 528"/>
                <a:gd name="T50" fmla="*/ 230 w 280"/>
                <a:gd name="T51" fmla="*/ 116 h 528"/>
                <a:gd name="T52" fmla="*/ 232 w 280"/>
                <a:gd name="T53" fmla="*/ 123 h 528"/>
                <a:gd name="T54" fmla="*/ 238 w 280"/>
                <a:gd name="T55" fmla="*/ 129 h 528"/>
                <a:gd name="T56" fmla="*/ 241 w 280"/>
                <a:gd name="T57" fmla="*/ 136 h 528"/>
                <a:gd name="T58" fmla="*/ 244 w 280"/>
                <a:gd name="T59" fmla="*/ 142 h 528"/>
                <a:gd name="T60" fmla="*/ 244 w 280"/>
                <a:gd name="T61" fmla="*/ 148 h 528"/>
                <a:gd name="T62" fmla="*/ 253 w 280"/>
                <a:gd name="T63" fmla="*/ 168 h 528"/>
                <a:gd name="T64" fmla="*/ 256 w 280"/>
                <a:gd name="T65" fmla="*/ 180 h 528"/>
                <a:gd name="T66" fmla="*/ 262 w 280"/>
                <a:gd name="T67" fmla="*/ 197 h 528"/>
                <a:gd name="T68" fmla="*/ 266 w 280"/>
                <a:gd name="T69" fmla="*/ 207 h 528"/>
                <a:gd name="T70" fmla="*/ 269 w 280"/>
                <a:gd name="T71" fmla="*/ 219 h 528"/>
                <a:gd name="T72" fmla="*/ 271 w 280"/>
                <a:gd name="T73" fmla="*/ 232 h 528"/>
                <a:gd name="T74" fmla="*/ 271 w 280"/>
                <a:gd name="T75" fmla="*/ 248 h 528"/>
                <a:gd name="T76" fmla="*/ 271 w 280"/>
                <a:gd name="T77" fmla="*/ 264 h 528"/>
                <a:gd name="T78" fmla="*/ 271 w 280"/>
                <a:gd name="T79" fmla="*/ 290 h 528"/>
                <a:gd name="T80" fmla="*/ 271 w 280"/>
                <a:gd name="T81" fmla="*/ 297 h 528"/>
                <a:gd name="T82" fmla="*/ 271 w 280"/>
                <a:gd name="T83" fmla="*/ 310 h 528"/>
                <a:gd name="T84" fmla="*/ 269 w 280"/>
                <a:gd name="T85" fmla="*/ 322 h 528"/>
                <a:gd name="T86" fmla="*/ 269 w 280"/>
                <a:gd name="T87" fmla="*/ 332 h 528"/>
                <a:gd name="T88" fmla="*/ 266 w 280"/>
                <a:gd name="T89" fmla="*/ 344 h 528"/>
                <a:gd name="T90" fmla="*/ 262 w 280"/>
                <a:gd name="T91" fmla="*/ 354 h 528"/>
                <a:gd name="T92" fmla="*/ 262 w 280"/>
                <a:gd name="T93" fmla="*/ 364 h 528"/>
                <a:gd name="T94" fmla="*/ 259 w 280"/>
                <a:gd name="T95" fmla="*/ 371 h 528"/>
                <a:gd name="T96" fmla="*/ 256 w 280"/>
                <a:gd name="T97" fmla="*/ 376 h 528"/>
                <a:gd name="T98" fmla="*/ 256 w 280"/>
                <a:gd name="T99" fmla="*/ 383 h 528"/>
                <a:gd name="T100" fmla="*/ 259 w 280"/>
                <a:gd name="T101" fmla="*/ 393 h 528"/>
                <a:gd name="T102" fmla="*/ 259 w 280"/>
                <a:gd name="T103" fmla="*/ 399 h 528"/>
                <a:gd name="T104" fmla="*/ 262 w 280"/>
                <a:gd name="T105" fmla="*/ 413 h 528"/>
                <a:gd name="T106" fmla="*/ 266 w 280"/>
                <a:gd name="T107" fmla="*/ 422 h 528"/>
                <a:gd name="T108" fmla="*/ 269 w 280"/>
                <a:gd name="T109" fmla="*/ 435 h 528"/>
                <a:gd name="T110" fmla="*/ 269 w 280"/>
                <a:gd name="T111" fmla="*/ 448 h 528"/>
                <a:gd name="T112" fmla="*/ 271 w 280"/>
                <a:gd name="T113" fmla="*/ 460 h 528"/>
                <a:gd name="T114" fmla="*/ 271 w 280"/>
                <a:gd name="T115" fmla="*/ 470 h 528"/>
                <a:gd name="T116" fmla="*/ 274 w 280"/>
                <a:gd name="T117" fmla="*/ 480 h 528"/>
                <a:gd name="T118" fmla="*/ 274 w 280"/>
                <a:gd name="T119" fmla="*/ 489 h 528"/>
                <a:gd name="T120" fmla="*/ 274 w 280"/>
                <a:gd name="T121" fmla="*/ 499 h 528"/>
                <a:gd name="T122" fmla="*/ 277 w 280"/>
                <a:gd name="T123" fmla="*/ 512 h 528"/>
                <a:gd name="T124" fmla="*/ 277 w 280"/>
                <a:gd name="T125" fmla="*/ 521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528">
                  <a:moveTo>
                    <a:pt x="0" y="0"/>
                  </a:moveTo>
                  <a:lnTo>
                    <a:pt x="0" y="3"/>
                  </a:lnTo>
                  <a:lnTo>
                    <a:pt x="7" y="10"/>
                  </a:lnTo>
                  <a:lnTo>
                    <a:pt x="9" y="16"/>
                  </a:lnTo>
                  <a:lnTo>
                    <a:pt x="12" y="20"/>
                  </a:lnTo>
                  <a:lnTo>
                    <a:pt x="18" y="23"/>
                  </a:lnTo>
                  <a:lnTo>
                    <a:pt x="25" y="26"/>
                  </a:lnTo>
                  <a:lnTo>
                    <a:pt x="30" y="30"/>
                  </a:lnTo>
                  <a:lnTo>
                    <a:pt x="36" y="32"/>
                  </a:lnTo>
                  <a:lnTo>
                    <a:pt x="43" y="32"/>
                  </a:lnTo>
                  <a:lnTo>
                    <a:pt x="48" y="35"/>
                  </a:lnTo>
                  <a:lnTo>
                    <a:pt x="54" y="35"/>
                  </a:lnTo>
                  <a:lnTo>
                    <a:pt x="61" y="39"/>
                  </a:lnTo>
                  <a:lnTo>
                    <a:pt x="67" y="42"/>
                  </a:lnTo>
                  <a:lnTo>
                    <a:pt x="72" y="42"/>
                  </a:lnTo>
                  <a:lnTo>
                    <a:pt x="82" y="45"/>
                  </a:lnTo>
                  <a:lnTo>
                    <a:pt x="87" y="48"/>
                  </a:lnTo>
                  <a:lnTo>
                    <a:pt x="90" y="48"/>
                  </a:lnTo>
                  <a:lnTo>
                    <a:pt x="96" y="52"/>
                  </a:lnTo>
                  <a:lnTo>
                    <a:pt x="103" y="55"/>
                  </a:lnTo>
                  <a:lnTo>
                    <a:pt x="108" y="55"/>
                  </a:lnTo>
                  <a:lnTo>
                    <a:pt x="114" y="58"/>
                  </a:lnTo>
                  <a:lnTo>
                    <a:pt x="121" y="58"/>
                  </a:lnTo>
                  <a:lnTo>
                    <a:pt x="127" y="58"/>
                  </a:lnTo>
                  <a:lnTo>
                    <a:pt x="132" y="62"/>
                  </a:lnTo>
                  <a:lnTo>
                    <a:pt x="139" y="62"/>
                  </a:lnTo>
                  <a:lnTo>
                    <a:pt x="145" y="65"/>
                  </a:lnTo>
                  <a:lnTo>
                    <a:pt x="150" y="65"/>
                  </a:lnTo>
                  <a:lnTo>
                    <a:pt x="157" y="65"/>
                  </a:lnTo>
                  <a:lnTo>
                    <a:pt x="163" y="67"/>
                  </a:lnTo>
                  <a:lnTo>
                    <a:pt x="171" y="67"/>
                  </a:lnTo>
                  <a:lnTo>
                    <a:pt x="178" y="71"/>
                  </a:lnTo>
                  <a:lnTo>
                    <a:pt x="184" y="71"/>
                  </a:lnTo>
                  <a:lnTo>
                    <a:pt x="186" y="71"/>
                  </a:lnTo>
                  <a:lnTo>
                    <a:pt x="186" y="74"/>
                  </a:lnTo>
                  <a:lnTo>
                    <a:pt x="189" y="74"/>
                  </a:lnTo>
                  <a:lnTo>
                    <a:pt x="193" y="77"/>
                  </a:lnTo>
                  <a:lnTo>
                    <a:pt x="196" y="77"/>
                  </a:lnTo>
                  <a:lnTo>
                    <a:pt x="199" y="81"/>
                  </a:lnTo>
                  <a:lnTo>
                    <a:pt x="202" y="84"/>
                  </a:lnTo>
                  <a:lnTo>
                    <a:pt x="202" y="87"/>
                  </a:lnTo>
                  <a:lnTo>
                    <a:pt x="205" y="87"/>
                  </a:lnTo>
                  <a:lnTo>
                    <a:pt x="207" y="91"/>
                  </a:lnTo>
                  <a:lnTo>
                    <a:pt x="211" y="94"/>
                  </a:lnTo>
                  <a:lnTo>
                    <a:pt x="214" y="97"/>
                  </a:lnTo>
                  <a:lnTo>
                    <a:pt x="217" y="99"/>
                  </a:lnTo>
                  <a:lnTo>
                    <a:pt x="220" y="104"/>
                  </a:lnTo>
                  <a:lnTo>
                    <a:pt x="223" y="104"/>
                  </a:lnTo>
                  <a:lnTo>
                    <a:pt x="223" y="106"/>
                  </a:lnTo>
                  <a:lnTo>
                    <a:pt x="225" y="109"/>
                  </a:lnTo>
                  <a:lnTo>
                    <a:pt x="230" y="113"/>
                  </a:lnTo>
                  <a:lnTo>
                    <a:pt x="230" y="116"/>
                  </a:lnTo>
                  <a:lnTo>
                    <a:pt x="232" y="119"/>
                  </a:lnTo>
                  <a:lnTo>
                    <a:pt x="232" y="123"/>
                  </a:lnTo>
                  <a:lnTo>
                    <a:pt x="235" y="126"/>
                  </a:lnTo>
                  <a:lnTo>
                    <a:pt x="238" y="129"/>
                  </a:lnTo>
                  <a:lnTo>
                    <a:pt x="238" y="133"/>
                  </a:lnTo>
                  <a:lnTo>
                    <a:pt x="241" y="136"/>
                  </a:lnTo>
                  <a:lnTo>
                    <a:pt x="241" y="138"/>
                  </a:lnTo>
                  <a:lnTo>
                    <a:pt x="244" y="142"/>
                  </a:lnTo>
                  <a:lnTo>
                    <a:pt x="244" y="145"/>
                  </a:lnTo>
                  <a:lnTo>
                    <a:pt x="244" y="148"/>
                  </a:lnTo>
                  <a:lnTo>
                    <a:pt x="251" y="155"/>
                  </a:lnTo>
                  <a:lnTo>
                    <a:pt x="253" y="168"/>
                  </a:lnTo>
                  <a:lnTo>
                    <a:pt x="256" y="175"/>
                  </a:lnTo>
                  <a:lnTo>
                    <a:pt x="256" y="180"/>
                  </a:lnTo>
                  <a:lnTo>
                    <a:pt x="259" y="187"/>
                  </a:lnTo>
                  <a:lnTo>
                    <a:pt x="262" y="197"/>
                  </a:lnTo>
                  <a:lnTo>
                    <a:pt x="266" y="202"/>
                  </a:lnTo>
                  <a:lnTo>
                    <a:pt x="266" y="207"/>
                  </a:lnTo>
                  <a:lnTo>
                    <a:pt x="269" y="212"/>
                  </a:lnTo>
                  <a:lnTo>
                    <a:pt x="269" y="219"/>
                  </a:lnTo>
                  <a:lnTo>
                    <a:pt x="269" y="226"/>
                  </a:lnTo>
                  <a:lnTo>
                    <a:pt x="271" y="232"/>
                  </a:lnTo>
                  <a:lnTo>
                    <a:pt x="271" y="241"/>
                  </a:lnTo>
                  <a:lnTo>
                    <a:pt x="271" y="248"/>
                  </a:lnTo>
                  <a:lnTo>
                    <a:pt x="271" y="254"/>
                  </a:lnTo>
                  <a:lnTo>
                    <a:pt x="271" y="264"/>
                  </a:lnTo>
                  <a:lnTo>
                    <a:pt x="271" y="283"/>
                  </a:lnTo>
                  <a:lnTo>
                    <a:pt x="271" y="290"/>
                  </a:lnTo>
                  <a:lnTo>
                    <a:pt x="271" y="293"/>
                  </a:lnTo>
                  <a:lnTo>
                    <a:pt x="271" y="297"/>
                  </a:lnTo>
                  <a:lnTo>
                    <a:pt x="271" y="303"/>
                  </a:lnTo>
                  <a:lnTo>
                    <a:pt x="271" y="310"/>
                  </a:lnTo>
                  <a:lnTo>
                    <a:pt x="271" y="315"/>
                  </a:lnTo>
                  <a:lnTo>
                    <a:pt x="269" y="322"/>
                  </a:lnTo>
                  <a:lnTo>
                    <a:pt x="269" y="325"/>
                  </a:lnTo>
                  <a:lnTo>
                    <a:pt x="269" y="332"/>
                  </a:lnTo>
                  <a:lnTo>
                    <a:pt x="266" y="339"/>
                  </a:lnTo>
                  <a:lnTo>
                    <a:pt x="266" y="344"/>
                  </a:lnTo>
                  <a:lnTo>
                    <a:pt x="266" y="349"/>
                  </a:lnTo>
                  <a:lnTo>
                    <a:pt x="262" y="354"/>
                  </a:lnTo>
                  <a:lnTo>
                    <a:pt x="262" y="357"/>
                  </a:lnTo>
                  <a:lnTo>
                    <a:pt x="262" y="364"/>
                  </a:lnTo>
                  <a:lnTo>
                    <a:pt x="259" y="364"/>
                  </a:lnTo>
                  <a:lnTo>
                    <a:pt x="259" y="371"/>
                  </a:lnTo>
                  <a:lnTo>
                    <a:pt x="256" y="374"/>
                  </a:lnTo>
                  <a:lnTo>
                    <a:pt x="256" y="376"/>
                  </a:lnTo>
                  <a:lnTo>
                    <a:pt x="256" y="381"/>
                  </a:lnTo>
                  <a:lnTo>
                    <a:pt x="256" y="383"/>
                  </a:lnTo>
                  <a:lnTo>
                    <a:pt x="256" y="390"/>
                  </a:lnTo>
                  <a:lnTo>
                    <a:pt x="259" y="393"/>
                  </a:lnTo>
                  <a:lnTo>
                    <a:pt x="259" y="396"/>
                  </a:lnTo>
                  <a:lnTo>
                    <a:pt x="259" y="399"/>
                  </a:lnTo>
                  <a:lnTo>
                    <a:pt x="262" y="406"/>
                  </a:lnTo>
                  <a:lnTo>
                    <a:pt x="262" y="413"/>
                  </a:lnTo>
                  <a:lnTo>
                    <a:pt x="266" y="415"/>
                  </a:lnTo>
                  <a:lnTo>
                    <a:pt x="266" y="422"/>
                  </a:lnTo>
                  <a:lnTo>
                    <a:pt x="269" y="428"/>
                  </a:lnTo>
                  <a:lnTo>
                    <a:pt x="269" y="435"/>
                  </a:lnTo>
                  <a:lnTo>
                    <a:pt x="269" y="442"/>
                  </a:lnTo>
                  <a:lnTo>
                    <a:pt x="269" y="448"/>
                  </a:lnTo>
                  <a:lnTo>
                    <a:pt x="271" y="454"/>
                  </a:lnTo>
                  <a:lnTo>
                    <a:pt x="271" y="460"/>
                  </a:lnTo>
                  <a:lnTo>
                    <a:pt x="271" y="467"/>
                  </a:lnTo>
                  <a:lnTo>
                    <a:pt x="271" y="470"/>
                  </a:lnTo>
                  <a:lnTo>
                    <a:pt x="271" y="477"/>
                  </a:lnTo>
                  <a:lnTo>
                    <a:pt x="274" y="480"/>
                  </a:lnTo>
                  <a:lnTo>
                    <a:pt x="274" y="486"/>
                  </a:lnTo>
                  <a:lnTo>
                    <a:pt x="274" y="489"/>
                  </a:lnTo>
                  <a:lnTo>
                    <a:pt x="274" y="496"/>
                  </a:lnTo>
                  <a:lnTo>
                    <a:pt x="274" y="499"/>
                  </a:lnTo>
                  <a:lnTo>
                    <a:pt x="277" y="506"/>
                  </a:lnTo>
                  <a:lnTo>
                    <a:pt x="277" y="512"/>
                  </a:lnTo>
                  <a:lnTo>
                    <a:pt x="277" y="516"/>
                  </a:lnTo>
                  <a:lnTo>
                    <a:pt x="277" y="521"/>
                  </a:lnTo>
                  <a:lnTo>
                    <a:pt x="280" y="52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49" name="Freeform 85"/>
            <p:cNvSpPr>
              <a:spLocks/>
            </p:cNvSpPr>
            <p:nvPr/>
          </p:nvSpPr>
          <p:spPr bwMode="auto">
            <a:xfrm>
              <a:off x="180" y="670"/>
              <a:ext cx="8" cy="94"/>
            </a:xfrm>
            <a:custGeom>
              <a:avLst/>
              <a:gdLst>
                <a:gd name="T0" fmla="*/ 15 w 15"/>
                <a:gd name="T1" fmla="*/ 0 h 187"/>
                <a:gd name="T2" fmla="*/ 15 w 15"/>
                <a:gd name="T3" fmla="*/ 3 h 187"/>
                <a:gd name="T4" fmla="*/ 15 w 15"/>
                <a:gd name="T5" fmla="*/ 7 h 187"/>
                <a:gd name="T6" fmla="*/ 15 w 15"/>
                <a:gd name="T7" fmla="*/ 10 h 187"/>
                <a:gd name="T8" fmla="*/ 15 w 15"/>
                <a:gd name="T9" fmla="*/ 13 h 187"/>
                <a:gd name="T10" fmla="*/ 15 w 15"/>
                <a:gd name="T11" fmla="*/ 23 h 187"/>
                <a:gd name="T12" fmla="*/ 15 w 15"/>
                <a:gd name="T13" fmla="*/ 30 h 187"/>
                <a:gd name="T14" fmla="*/ 15 w 15"/>
                <a:gd name="T15" fmla="*/ 35 h 187"/>
                <a:gd name="T16" fmla="*/ 15 w 15"/>
                <a:gd name="T17" fmla="*/ 45 h 187"/>
                <a:gd name="T18" fmla="*/ 15 w 15"/>
                <a:gd name="T19" fmla="*/ 52 h 187"/>
                <a:gd name="T20" fmla="*/ 15 w 15"/>
                <a:gd name="T21" fmla="*/ 62 h 187"/>
                <a:gd name="T22" fmla="*/ 15 w 15"/>
                <a:gd name="T23" fmla="*/ 69 h 187"/>
                <a:gd name="T24" fmla="*/ 15 w 15"/>
                <a:gd name="T25" fmla="*/ 74 h 187"/>
                <a:gd name="T26" fmla="*/ 15 w 15"/>
                <a:gd name="T27" fmla="*/ 84 h 187"/>
                <a:gd name="T28" fmla="*/ 15 w 15"/>
                <a:gd name="T29" fmla="*/ 91 h 187"/>
                <a:gd name="T30" fmla="*/ 13 w 15"/>
                <a:gd name="T31" fmla="*/ 97 h 187"/>
                <a:gd name="T32" fmla="*/ 13 w 15"/>
                <a:gd name="T33" fmla="*/ 103 h 187"/>
                <a:gd name="T34" fmla="*/ 13 w 15"/>
                <a:gd name="T35" fmla="*/ 113 h 187"/>
                <a:gd name="T36" fmla="*/ 13 w 15"/>
                <a:gd name="T37" fmla="*/ 120 h 187"/>
                <a:gd name="T38" fmla="*/ 13 w 15"/>
                <a:gd name="T39" fmla="*/ 126 h 187"/>
                <a:gd name="T40" fmla="*/ 8 w 15"/>
                <a:gd name="T41" fmla="*/ 133 h 187"/>
                <a:gd name="T42" fmla="*/ 8 w 15"/>
                <a:gd name="T43" fmla="*/ 135 h 187"/>
                <a:gd name="T44" fmla="*/ 8 w 15"/>
                <a:gd name="T45" fmla="*/ 140 h 187"/>
                <a:gd name="T46" fmla="*/ 8 w 15"/>
                <a:gd name="T47" fmla="*/ 142 h 187"/>
                <a:gd name="T48" fmla="*/ 8 w 15"/>
                <a:gd name="T49" fmla="*/ 145 h 187"/>
                <a:gd name="T50" fmla="*/ 8 w 15"/>
                <a:gd name="T51" fmla="*/ 152 h 187"/>
                <a:gd name="T52" fmla="*/ 6 w 15"/>
                <a:gd name="T53" fmla="*/ 155 h 187"/>
                <a:gd name="T54" fmla="*/ 6 w 15"/>
                <a:gd name="T55" fmla="*/ 158 h 187"/>
                <a:gd name="T56" fmla="*/ 6 w 15"/>
                <a:gd name="T57" fmla="*/ 162 h 187"/>
                <a:gd name="T58" fmla="*/ 6 w 15"/>
                <a:gd name="T59" fmla="*/ 168 h 187"/>
                <a:gd name="T60" fmla="*/ 3 w 15"/>
                <a:gd name="T61" fmla="*/ 172 h 187"/>
                <a:gd name="T62" fmla="*/ 3 w 15"/>
                <a:gd name="T63" fmla="*/ 174 h 187"/>
                <a:gd name="T64" fmla="*/ 3 w 15"/>
                <a:gd name="T65" fmla="*/ 177 h 187"/>
                <a:gd name="T66" fmla="*/ 3 w 15"/>
                <a:gd name="T67" fmla="*/ 181 h 187"/>
                <a:gd name="T68" fmla="*/ 0 w 15"/>
                <a:gd name="T69" fmla="*/ 184 h 187"/>
                <a:gd name="T70" fmla="*/ 0 w 15"/>
                <a:gd name="T7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87">
                  <a:moveTo>
                    <a:pt x="15" y="0"/>
                  </a:moveTo>
                  <a:lnTo>
                    <a:pt x="15" y="3"/>
                  </a:lnTo>
                  <a:lnTo>
                    <a:pt x="15" y="7"/>
                  </a:lnTo>
                  <a:lnTo>
                    <a:pt x="15" y="10"/>
                  </a:lnTo>
                  <a:lnTo>
                    <a:pt x="15" y="13"/>
                  </a:lnTo>
                  <a:lnTo>
                    <a:pt x="15" y="23"/>
                  </a:lnTo>
                  <a:lnTo>
                    <a:pt x="15" y="30"/>
                  </a:lnTo>
                  <a:lnTo>
                    <a:pt x="15" y="35"/>
                  </a:lnTo>
                  <a:lnTo>
                    <a:pt x="15" y="45"/>
                  </a:lnTo>
                  <a:lnTo>
                    <a:pt x="15" y="52"/>
                  </a:lnTo>
                  <a:lnTo>
                    <a:pt x="15" y="62"/>
                  </a:lnTo>
                  <a:lnTo>
                    <a:pt x="15" y="69"/>
                  </a:lnTo>
                  <a:lnTo>
                    <a:pt x="15" y="74"/>
                  </a:lnTo>
                  <a:lnTo>
                    <a:pt x="15" y="84"/>
                  </a:lnTo>
                  <a:lnTo>
                    <a:pt x="15" y="91"/>
                  </a:lnTo>
                  <a:lnTo>
                    <a:pt x="13" y="97"/>
                  </a:lnTo>
                  <a:lnTo>
                    <a:pt x="13" y="103"/>
                  </a:lnTo>
                  <a:lnTo>
                    <a:pt x="13" y="113"/>
                  </a:lnTo>
                  <a:lnTo>
                    <a:pt x="13" y="120"/>
                  </a:lnTo>
                  <a:lnTo>
                    <a:pt x="13" y="126"/>
                  </a:lnTo>
                  <a:lnTo>
                    <a:pt x="8" y="133"/>
                  </a:lnTo>
                  <a:lnTo>
                    <a:pt x="8" y="135"/>
                  </a:lnTo>
                  <a:lnTo>
                    <a:pt x="8" y="140"/>
                  </a:lnTo>
                  <a:lnTo>
                    <a:pt x="8" y="142"/>
                  </a:lnTo>
                  <a:lnTo>
                    <a:pt x="8" y="145"/>
                  </a:lnTo>
                  <a:lnTo>
                    <a:pt x="8" y="152"/>
                  </a:lnTo>
                  <a:lnTo>
                    <a:pt x="6" y="155"/>
                  </a:lnTo>
                  <a:lnTo>
                    <a:pt x="6" y="158"/>
                  </a:lnTo>
                  <a:lnTo>
                    <a:pt x="6" y="162"/>
                  </a:lnTo>
                  <a:lnTo>
                    <a:pt x="6" y="168"/>
                  </a:lnTo>
                  <a:lnTo>
                    <a:pt x="3" y="172"/>
                  </a:lnTo>
                  <a:lnTo>
                    <a:pt x="3" y="174"/>
                  </a:lnTo>
                  <a:lnTo>
                    <a:pt x="3" y="177"/>
                  </a:lnTo>
                  <a:lnTo>
                    <a:pt x="3" y="181"/>
                  </a:lnTo>
                  <a:lnTo>
                    <a:pt x="0" y="184"/>
                  </a:lnTo>
                  <a:lnTo>
                    <a:pt x="0" y="187"/>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50" name="Freeform 86"/>
            <p:cNvSpPr>
              <a:spLocks/>
            </p:cNvSpPr>
            <p:nvPr/>
          </p:nvSpPr>
          <p:spPr bwMode="auto">
            <a:xfrm>
              <a:off x="118" y="667"/>
              <a:ext cx="5" cy="27"/>
            </a:xfrm>
            <a:custGeom>
              <a:avLst/>
              <a:gdLst>
                <a:gd name="T0" fmla="*/ 0 w 11"/>
                <a:gd name="T1" fmla="*/ 0 h 55"/>
                <a:gd name="T2" fmla="*/ 2 w 11"/>
                <a:gd name="T3" fmla="*/ 3 h 55"/>
                <a:gd name="T4" fmla="*/ 2 w 11"/>
                <a:gd name="T5" fmla="*/ 6 h 55"/>
                <a:gd name="T6" fmla="*/ 5 w 11"/>
                <a:gd name="T7" fmla="*/ 10 h 55"/>
                <a:gd name="T8" fmla="*/ 5 w 11"/>
                <a:gd name="T9" fmla="*/ 13 h 55"/>
                <a:gd name="T10" fmla="*/ 5 w 11"/>
                <a:gd name="T11" fmla="*/ 16 h 55"/>
                <a:gd name="T12" fmla="*/ 8 w 11"/>
                <a:gd name="T13" fmla="*/ 20 h 55"/>
                <a:gd name="T14" fmla="*/ 8 w 11"/>
                <a:gd name="T15" fmla="*/ 23 h 55"/>
                <a:gd name="T16" fmla="*/ 8 w 11"/>
                <a:gd name="T17" fmla="*/ 30 h 55"/>
                <a:gd name="T18" fmla="*/ 11 w 11"/>
                <a:gd name="T19" fmla="*/ 32 h 55"/>
                <a:gd name="T20" fmla="*/ 11 w 11"/>
                <a:gd name="T21" fmla="*/ 35 h 55"/>
                <a:gd name="T22" fmla="*/ 11 w 11"/>
                <a:gd name="T23" fmla="*/ 39 h 55"/>
                <a:gd name="T24" fmla="*/ 11 w 11"/>
                <a:gd name="T25" fmla="*/ 42 h 55"/>
                <a:gd name="T26" fmla="*/ 11 w 11"/>
                <a:gd name="T27" fmla="*/ 45 h 55"/>
                <a:gd name="T28" fmla="*/ 11 w 11"/>
                <a:gd name="T29" fmla="*/ 49 h 55"/>
                <a:gd name="T30" fmla="*/ 11 w 11"/>
                <a:gd name="T31" fmla="*/ 52 h 55"/>
                <a:gd name="T32" fmla="*/ 11 w 11"/>
                <a:gd name="T3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55">
                  <a:moveTo>
                    <a:pt x="0" y="0"/>
                  </a:moveTo>
                  <a:lnTo>
                    <a:pt x="2" y="3"/>
                  </a:lnTo>
                  <a:lnTo>
                    <a:pt x="2" y="6"/>
                  </a:lnTo>
                  <a:lnTo>
                    <a:pt x="5" y="10"/>
                  </a:lnTo>
                  <a:lnTo>
                    <a:pt x="5" y="13"/>
                  </a:lnTo>
                  <a:lnTo>
                    <a:pt x="5" y="16"/>
                  </a:lnTo>
                  <a:lnTo>
                    <a:pt x="8" y="20"/>
                  </a:lnTo>
                  <a:lnTo>
                    <a:pt x="8" y="23"/>
                  </a:lnTo>
                  <a:lnTo>
                    <a:pt x="8" y="30"/>
                  </a:lnTo>
                  <a:lnTo>
                    <a:pt x="11" y="32"/>
                  </a:lnTo>
                  <a:lnTo>
                    <a:pt x="11" y="35"/>
                  </a:lnTo>
                  <a:lnTo>
                    <a:pt x="11" y="39"/>
                  </a:lnTo>
                  <a:lnTo>
                    <a:pt x="11" y="42"/>
                  </a:lnTo>
                  <a:lnTo>
                    <a:pt x="11" y="45"/>
                  </a:lnTo>
                  <a:lnTo>
                    <a:pt x="11" y="49"/>
                  </a:lnTo>
                  <a:lnTo>
                    <a:pt x="11" y="52"/>
                  </a:lnTo>
                  <a:lnTo>
                    <a:pt x="11" y="55"/>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51" name="Freeform 87"/>
            <p:cNvSpPr>
              <a:spLocks/>
            </p:cNvSpPr>
            <p:nvPr/>
          </p:nvSpPr>
          <p:spPr bwMode="auto">
            <a:xfrm>
              <a:off x="170" y="662"/>
              <a:ext cx="112" cy="60"/>
            </a:xfrm>
            <a:custGeom>
              <a:avLst/>
              <a:gdLst>
                <a:gd name="T0" fmla="*/ 0 w 223"/>
                <a:gd name="T1" fmla="*/ 4 h 119"/>
                <a:gd name="T2" fmla="*/ 0 w 223"/>
                <a:gd name="T3" fmla="*/ 0 h 119"/>
                <a:gd name="T4" fmla="*/ 3 w 223"/>
                <a:gd name="T5" fmla="*/ 0 h 119"/>
                <a:gd name="T6" fmla="*/ 6 w 223"/>
                <a:gd name="T7" fmla="*/ 0 h 119"/>
                <a:gd name="T8" fmla="*/ 8 w 223"/>
                <a:gd name="T9" fmla="*/ 0 h 119"/>
                <a:gd name="T10" fmla="*/ 11 w 223"/>
                <a:gd name="T11" fmla="*/ 0 h 119"/>
                <a:gd name="T12" fmla="*/ 14 w 223"/>
                <a:gd name="T13" fmla="*/ 4 h 119"/>
                <a:gd name="T14" fmla="*/ 18 w 223"/>
                <a:gd name="T15" fmla="*/ 4 h 119"/>
                <a:gd name="T16" fmla="*/ 21 w 223"/>
                <a:gd name="T17" fmla="*/ 4 h 119"/>
                <a:gd name="T18" fmla="*/ 24 w 223"/>
                <a:gd name="T19" fmla="*/ 7 h 119"/>
                <a:gd name="T20" fmla="*/ 27 w 223"/>
                <a:gd name="T21" fmla="*/ 7 h 119"/>
                <a:gd name="T22" fmla="*/ 27 w 223"/>
                <a:gd name="T23" fmla="*/ 9 h 119"/>
                <a:gd name="T24" fmla="*/ 29 w 223"/>
                <a:gd name="T25" fmla="*/ 9 h 119"/>
                <a:gd name="T26" fmla="*/ 32 w 223"/>
                <a:gd name="T27" fmla="*/ 9 h 119"/>
                <a:gd name="T28" fmla="*/ 32 w 223"/>
                <a:gd name="T29" fmla="*/ 14 h 119"/>
                <a:gd name="T30" fmla="*/ 36 w 223"/>
                <a:gd name="T31" fmla="*/ 14 h 119"/>
                <a:gd name="T32" fmla="*/ 36 w 223"/>
                <a:gd name="T33" fmla="*/ 16 h 119"/>
                <a:gd name="T34" fmla="*/ 39 w 223"/>
                <a:gd name="T35" fmla="*/ 16 h 119"/>
                <a:gd name="T36" fmla="*/ 39 w 223"/>
                <a:gd name="T37" fmla="*/ 19 h 119"/>
                <a:gd name="T38" fmla="*/ 42 w 223"/>
                <a:gd name="T39" fmla="*/ 19 h 119"/>
                <a:gd name="T40" fmla="*/ 42 w 223"/>
                <a:gd name="T41" fmla="*/ 23 h 119"/>
                <a:gd name="T42" fmla="*/ 45 w 223"/>
                <a:gd name="T43" fmla="*/ 23 h 119"/>
                <a:gd name="T44" fmla="*/ 45 w 223"/>
                <a:gd name="T45" fmla="*/ 26 h 119"/>
                <a:gd name="T46" fmla="*/ 47 w 223"/>
                <a:gd name="T47" fmla="*/ 29 h 119"/>
                <a:gd name="T48" fmla="*/ 47 w 223"/>
                <a:gd name="T49" fmla="*/ 33 h 119"/>
                <a:gd name="T50" fmla="*/ 50 w 223"/>
                <a:gd name="T51" fmla="*/ 36 h 119"/>
                <a:gd name="T52" fmla="*/ 50 w 223"/>
                <a:gd name="T53" fmla="*/ 39 h 119"/>
                <a:gd name="T54" fmla="*/ 54 w 223"/>
                <a:gd name="T55" fmla="*/ 41 h 119"/>
                <a:gd name="T56" fmla="*/ 60 w 223"/>
                <a:gd name="T57" fmla="*/ 51 h 119"/>
                <a:gd name="T58" fmla="*/ 68 w 223"/>
                <a:gd name="T59" fmla="*/ 65 h 119"/>
                <a:gd name="T60" fmla="*/ 78 w 223"/>
                <a:gd name="T61" fmla="*/ 78 h 119"/>
                <a:gd name="T62" fmla="*/ 86 w 223"/>
                <a:gd name="T63" fmla="*/ 83 h 119"/>
                <a:gd name="T64" fmla="*/ 99 w 223"/>
                <a:gd name="T65" fmla="*/ 93 h 119"/>
                <a:gd name="T66" fmla="*/ 109 w 223"/>
                <a:gd name="T67" fmla="*/ 100 h 119"/>
                <a:gd name="T68" fmla="*/ 120 w 223"/>
                <a:gd name="T69" fmla="*/ 107 h 119"/>
                <a:gd name="T70" fmla="*/ 130 w 223"/>
                <a:gd name="T71" fmla="*/ 110 h 119"/>
                <a:gd name="T72" fmla="*/ 141 w 223"/>
                <a:gd name="T73" fmla="*/ 113 h 119"/>
                <a:gd name="T74" fmla="*/ 153 w 223"/>
                <a:gd name="T75" fmla="*/ 117 h 119"/>
                <a:gd name="T76" fmla="*/ 166 w 223"/>
                <a:gd name="T77" fmla="*/ 117 h 119"/>
                <a:gd name="T78" fmla="*/ 178 w 223"/>
                <a:gd name="T79" fmla="*/ 119 h 119"/>
                <a:gd name="T80" fmla="*/ 190 w 223"/>
                <a:gd name="T81" fmla="*/ 119 h 119"/>
                <a:gd name="T82" fmla="*/ 202 w 223"/>
                <a:gd name="T83" fmla="*/ 117 h 119"/>
                <a:gd name="T84" fmla="*/ 215 w 223"/>
                <a:gd name="T85" fmla="*/ 117 h 119"/>
                <a:gd name="T86" fmla="*/ 223 w 223"/>
                <a:gd name="T87" fmla="*/ 11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3" h="119">
                  <a:moveTo>
                    <a:pt x="0" y="4"/>
                  </a:moveTo>
                  <a:lnTo>
                    <a:pt x="0" y="0"/>
                  </a:lnTo>
                  <a:lnTo>
                    <a:pt x="3" y="0"/>
                  </a:lnTo>
                  <a:lnTo>
                    <a:pt x="6" y="0"/>
                  </a:lnTo>
                  <a:lnTo>
                    <a:pt x="8" y="0"/>
                  </a:lnTo>
                  <a:lnTo>
                    <a:pt x="11" y="0"/>
                  </a:lnTo>
                  <a:lnTo>
                    <a:pt x="14" y="4"/>
                  </a:lnTo>
                  <a:lnTo>
                    <a:pt x="18" y="4"/>
                  </a:lnTo>
                  <a:lnTo>
                    <a:pt x="21" y="4"/>
                  </a:lnTo>
                  <a:lnTo>
                    <a:pt x="24" y="7"/>
                  </a:lnTo>
                  <a:lnTo>
                    <a:pt x="27" y="7"/>
                  </a:lnTo>
                  <a:lnTo>
                    <a:pt x="27" y="9"/>
                  </a:lnTo>
                  <a:lnTo>
                    <a:pt x="29" y="9"/>
                  </a:lnTo>
                  <a:lnTo>
                    <a:pt x="32" y="9"/>
                  </a:lnTo>
                  <a:lnTo>
                    <a:pt x="32" y="14"/>
                  </a:lnTo>
                  <a:lnTo>
                    <a:pt x="36" y="14"/>
                  </a:lnTo>
                  <a:lnTo>
                    <a:pt x="36" y="16"/>
                  </a:lnTo>
                  <a:lnTo>
                    <a:pt x="39" y="16"/>
                  </a:lnTo>
                  <a:lnTo>
                    <a:pt x="39" y="19"/>
                  </a:lnTo>
                  <a:lnTo>
                    <a:pt x="42" y="19"/>
                  </a:lnTo>
                  <a:lnTo>
                    <a:pt x="42" y="23"/>
                  </a:lnTo>
                  <a:lnTo>
                    <a:pt x="45" y="23"/>
                  </a:lnTo>
                  <a:lnTo>
                    <a:pt x="45" y="26"/>
                  </a:lnTo>
                  <a:lnTo>
                    <a:pt x="47" y="29"/>
                  </a:lnTo>
                  <a:lnTo>
                    <a:pt x="47" y="33"/>
                  </a:lnTo>
                  <a:lnTo>
                    <a:pt x="50" y="36"/>
                  </a:lnTo>
                  <a:lnTo>
                    <a:pt x="50" y="39"/>
                  </a:lnTo>
                  <a:lnTo>
                    <a:pt x="54" y="41"/>
                  </a:lnTo>
                  <a:lnTo>
                    <a:pt x="60" y="51"/>
                  </a:lnTo>
                  <a:lnTo>
                    <a:pt x="68" y="65"/>
                  </a:lnTo>
                  <a:lnTo>
                    <a:pt x="78" y="78"/>
                  </a:lnTo>
                  <a:lnTo>
                    <a:pt x="86" y="83"/>
                  </a:lnTo>
                  <a:lnTo>
                    <a:pt x="99" y="93"/>
                  </a:lnTo>
                  <a:lnTo>
                    <a:pt x="109" y="100"/>
                  </a:lnTo>
                  <a:lnTo>
                    <a:pt x="120" y="107"/>
                  </a:lnTo>
                  <a:lnTo>
                    <a:pt x="130" y="110"/>
                  </a:lnTo>
                  <a:lnTo>
                    <a:pt x="141" y="113"/>
                  </a:lnTo>
                  <a:lnTo>
                    <a:pt x="153" y="117"/>
                  </a:lnTo>
                  <a:lnTo>
                    <a:pt x="166" y="117"/>
                  </a:lnTo>
                  <a:lnTo>
                    <a:pt x="178" y="119"/>
                  </a:lnTo>
                  <a:lnTo>
                    <a:pt x="190" y="119"/>
                  </a:lnTo>
                  <a:lnTo>
                    <a:pt x="202" y="117"/>
                  </a:lnTo>
                  <a:lnTo>
                    <a:pt x="215" y="117"/>
                  </a:lnTo>
                  <a:lnTo>
                    <a:pt x="223" y="11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52" name="Freeform 88"/>
            <p:cNvSpPr>
              <a:spLocks/>
            </p:cNvSpPr>
            <p:nvPr/>
          </p:nvSpPr>
          <p:spPr bwMode="auto">
            <a:xfrm>
              <a:off x="182" y="670"/>
              <a:ext cx="6" cy="91"/>
            </a:xfrm>
            <a:custGeom>
              <a:avLst/>
              <a:gdLst>
                <a:gd name="T0" fmla="*/ 0 w 12"/>
                <a:gd name="T1" fmla="*/ 183 h 183"/>
                <a:gd name="T2" fmla="*/ 0 w 12"/>
                <a:gd name="T3" fmla="*/ 180 h 183"/>
                <a:gd name="T4" fmla="*/ 0 w 12"/>
                <a:gd name="T5" fmla="*/ 177 h 183"/>
                <a:gd name="T6" fmla="*/ 3 w 12"/>
                <a:gd name="T7" fmla="*/ 173 h 183"/>
                <a:gd name="T8" fmla="*/ 3 w 12"/>
                <a:gd name="T9" fmla="*/ 170 h 183"/>
                <a:gd name="T10" fmla="*/ 3 w 12"/>
                <a:gd name="T11" fmla="*/ 168 h 183"/>
                <a:gd name="T12" fmla="*/ 3 w 12"/>
                <a:gd name="T13" fmla="*/ 163 h 183"/>
                <a:gd name="T14" fmla="*/ 3 w 12"/>
                <a:gd name="T15" fmla="*/ 161 h 183"/>
                <a:gd name="T16" fmla="*/ 5 w 12"/>
                <a:gd name="T17" fmla="*/ 158 h 183"/>
                <a:gd name="T18" fmla="*/ 5 w 12"/>
                <a:gd name="T19" fmla="*/ 154 h 183"/>
                <a:gd name="T20" fmla="*/ 5 w 12"/>
                <a:gd name="T21" fmla="*/ 151 h 183"/>
                <a:gd name="T22" fmla="*/ 5 w 12"/>
                <a:gd name="T23" fmla="*/ 148 h 183"/>
                <a:gd name="T24" fmla="*/ 5 w 12"/>
                <a:gd name="T25" fmla="*/ 145 h 183"/>
                <a:gd name="T26" fmla="*/ 5 w 12"/>
                <a:gd name="T27" fmla="*/ 141 h 183"/>
                <a:gd name="T28" fmla="*/ 5 w 12"/>
                <a:gd name="T29" fmla="*/ 138 h 183"/>
                <a:gd name="T30" fmla="*/ 5 w 12"/>
                <a:gd name="T31" fmla="*/ 135 h 183"/>
                <a:gd name="T32" fmla="*/ 5 w 12"/>
                <a:gd name="T33" fmla="*/ 131 h 183"/>
                <a:gd name="T34" fmla="*/ 5 w 12"/>
                <a:gd name="T35" fmla="*/ 126 h 183"/>
                <a:gd name="T36" fmla="*/ 10 w 12"/>
                <a:gd name="T37" fmla="*/ 119 h 183"/>
                <a:gd name="T38" fmla="*/ 10 w 12"/>
                <a:gd name="T39" fmla="*/ 109 h 183"/>
                <a:gd name="T40" fmla="*/ 10 w 12"/>
                <a:gd name="T41" fmla="*/ 103 h 183"/>
                <a:gd name="T42" fmla="*/ 10 w 12"/>
                <a:gd name="T43" fmla="*/ 97 h 183"/>
                <a:gd name="T44" fmla="*/ 12 w 12"/>
                <a:gd name="T45" fmla="*/ 90 h 183"/>
                <a:gd name="T46" fmla="*/ 12 w 12"/>
                <a:gd name="T47" fmla="*/ 84 h 183"/>
                <a:gd name="T48" fmla="*/ 12 w 12"/>
                <a:gd name="T49" fmla="*/ 74 h 183"/>
                <a:gd name="T50" fmla="*/ 12 w 12"/>
                <a:gd name="T51" fmla="*/ 67 h 183"/>
                <a:gd name="T52" fmla="*/ 12 w 12"/>
                <a:gd name="T53" fmla="*/ 62 h 183"/>
                <a:gd name="T54" fmla="*/ 12 w 12"/>
                <a:gd name="T55" fmla="*/ 52 h 183"/>
                <a:gd name="T56" fmla="*/ 12 w 12"/>
                <a:gd name="T57" fmla="*/ 45 h 183"/>
                <a:gd name="T58" fmla="*/ 12 w 12"/>
                <a:gd name="T59" fmla="*/ 35 h 183"/>
                <a:gd name="T60" fmla="*/ 12 w 12"/>
                <a:gd name="T61" fmla="*/ 30 h 183"/>
                <a:gd name="T62" fmla="*/ 12 w 12"/>
                <a:gd name="T63" fmla="*/ 23 h 183"/>
                <a:gd name="T64" fmla="*/ 12 w 12"/>
                <a:gd name="T65" fmla="*/ 13 h 183"/>
                <a:gd name="T66" fmla="*/ 12 w 12"/>
                <a:gd name="T67" fmla="*/ 10 h 183"/>
                <a:gd name="T68" fmla="*/ 12 w 12"/>
                <a:gd name="T69" fmla="*/ 6 h 183"/>
                <a:gd name="T70" fmla="*/ 12 w 12"/>
                <a:gd name="T71" fmla="*/ 3 h 183"/>
                <a:gd name="T72" fmla="*/ 12 w 12"/>
                <a:gd name="T7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83">
                  <a:moveTo>
                    <a:pt x="0" y="183"/>
                  </a:moveTo>
                  <a:lnTo>
                    <a:pt x="0" y="180"/>
                  </a:lnTo>
                  <a:lnTo>
                    <a:pt x="0" y="177"/>
                  </a:lnTo>
                  <a:lnTo>
                    <a:pt x="3" y="173"/>
                  </a:lnTo>
                  <a:lnTo>
                    <a:pt x="3" y="170"/>
                  </a:lnTo>
                  <a:lnTo>
                    <a:pt x="3" y="168"/>
                  </a:lnTo>
                  <a:lnTo>
                    <a:pt x="3" y="163"/>
                  </a:lnTo>
                  <a:lnTo>
                    <a:pt x="3" y="161"/>
                  </a:lnTo>
                  <a:lnTo>
                    <a:pt x="5" y="158"/>
                  </a:lnTo>
                  <a:lnTo>
                    <a:pt x="5" y="154"/>
                  </a:lnTo>
                  <a:lnTo>
                    <a:pt x="5" y="151"/>
                  </a:lnTo>
                  <a:lnTo>
                    <a:pt x="5" y="148"/>
                  </a:lnTo>
                  <a:lnTo>
                    <a:pt x="5" y="145"/>
                  </a:lnTo>
                  <a:lnTo>
                    <a:pt x="5" y="141"/>
                  </a:lnTo>
                  <a:lnTo>
                    <a:pt x="5" y="138"/>
                  </a:lnTo>
                  <a:lnTo>
                    <a:pt x="5" y="135"/>
                  </a:lnTo>
                  <a:lnTo>
                    <a:pt x="5" y="131"/>
                  </a:lnTo>
                  <a:lnTo>
                    <a:pt x="5" y="126"/>
                  </a:lnTo>
                  <a:lnTo>
                    <a:pt x="10" y="119"/>
                  </a:lnTo>
                  <a:lnTo>
                    <a:pt x="10" y="109"/>
                  </a:lnTo>
                  <a:lnTo>
                    <a:pt x="10" y="103"/>
                  </a:lnTo>
                  <a:lnTo>
                    <a:pt x="10" y="97"/>
                  </a:lnTo>
                  <a:lnTo>
                    <a:pt x="12" y="90"/>
                  </a:lnTo>
                  <a:lnTo>
                    <a:pt x="12" y="84"/>
                  </a:lnTo>
                  <a:lnTo>
                    <a:pt x="12" y="74"/>
                  </a:lnTo>
                  <a:lnTo>
                    <a:pt x="12" y="67"/>
                  </a:lnTo>
                  <a:lnTo>
                    <a:pt x="12" y="62"/>
                  </a:lnTo>
                  <a:lnTo>
                    <a:pt x="12" y="52"/>
                  </a:lnTo>
                  <a:lnTo>
                    <a:pt x="12" y="45"/>
                  </a:lnTo>
                  <a:lnTo>
                    <a:pt x="12" y="35"/>
                  </a:lnTo>
                  <a:lnTo>
                    <a:pt x="12" y="30"/>
                  </a:lnTo>
                  <a:lnTo>
                    <a:pt x="12" y="23"/>
                  </a:lnTo>
                  <a:lnTo>
                    <a:pt x="12" y="13"/>
                  </a:lnTo>
                  <a:lnTo>
                    <a:pt x="12" y="10"/>
                  </a:lnTo>
                  <a:lnTo>
                    <a:pt x="12" y="6"/>
                  </a:lnTo>
                  <a:lnTo>
                    <a:pt x="12" y="3"/>
                  </a:lnTo>
                  <a:lnTo>
                    <a:pt x="12" y="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53" name="Freeform 89"/>
            <p:cNvSpPr>
              <a:spLocks/>
            </p:cNvSpPr>
            <p:nvPr/>
          </p:nvSpPr>
          <p:spPr bwMode="auto">
            <a:xfrm>
              <a:off x="108" y="477"/>
              <a:ext cx="150" cy="278"/>
            </a:xfrm>
            <a:custGeom>
              <a:avLst/>
              <a:gdLst>
                <a:gd name="T0" fmla="*/ 295 w 300"/>
                <a:gd name="T1" fmla="*/ 3 h 557"/>
                <a:gd name="T2" fmla="*/ 293 w 300"/>
                <a:gd name="T3" fmla="*/ 13 h 557"/>
                <a:gd name="T4" fmla="*/ 290 w 300"/>
                <a:gd name="T5" fmla="*/ 23 h 557"/>
                <a:gd name="T6" fmla="*/ 284 w 300"/>
                <a:gd name="T7" fmla="*/ 39 h 557"/>
                <a:gd name="T8" fmla="*/ 272 w 300"/>
                <a:gd name="T9" fmla="*/ 52 h 557"/>
                <a:gd name="T10" fmla="*/ 259 w 300"/>
                <a:gd name="T11" fmla="*/ 62 h 557"/>
                <a:gd name="T12" fmla="*/ 245 w 300"/>
                <a:gd name="T13" fmla="*/ 71 h 557"/>
                <a:gd name="T14" fmla="*/ 227 w 300"/>
                <a:gd name="T15" fmla="*/ 77 h 557"/>
                <a:gd name="T16" fmla="*/ 209 w 300"/>
                <a:gd name="T17" fmla="*/ 84 h 557"/>
                <a:gd name="T18" fmla="*/ 191 w 300"/>
                <a:gd name="T19" fmla="*/ 87 h 557"/>
                <a:gd name="T20" fmla="*/ 173 w 300"/>
                <a:gd name="T21" fmla="*/ 94 h 557"/>
                <a:gd name="T22" fmla="*/ 155 w 300"/>
                <a:gd name="T23" fmla="*/ 96 h 557"/>
                <a:gd name="T24" fmla="*/ 137 w 300"/>
                <a:gd name="T25" fmla="*/ 96 h 557"/>
                <a:gd name="T26" fmla="*/ 118 w 300"/>
                <a:gd name="T27" fmla="*/ 99 h 557"/>
                <a:gd name="T28" fmla="*/ 109 w 300"/>
                <a:gd name="T29" fmla="*/ 103 h 557"/>
                <a:gd name="T30" fmla="*/ 100 w 300"/>
                <a:gd name="T31" fmla="*/ 106 h 557"/>
                <a:gd name="T32" fmla="*/ 91 w 300"/>
                <a:gd name="T33" fmla="*/ 113 h 557"/>
                <a:gd name="T34" fmla="*/ 85 w 300"/>
                <a:gd name="T35" fmla="*/ 123 h 557"/>
                <a:gd name="T36" fmla="*/ 75 w 300"/>
                <a:gd name="T37" fmla="*/ 128 h 557"/>
                <a:gd name="T38" fmla="*/ 70 w 300"/>
                <a:gd name="T39" fmla="*/ 135 h 557"/>
                <a:gd name="T40" fmla="*/ 60 w 300"/>
                <a:gd name="T41" fmla="*/ 142 h 557"/>
                <a:gd name="T42" fmla="*/ 54 w 300"/>
                <a:gd name="T43" fmla="*/ 148 h 557"/>
                <a:gd name="T44" fmla="*/ 49 w 300"/>
                <a:gd name="T45" fmla="*/ 158 h 557"/>
                <a:gd name="T46" fmla="*/ 36 w 300"/>
                <a:gd name="T47" fmla="*/ 177 h 557"/>
                <a:gd name="T48" fmla="*/ 28 w 300"/>
                <a:gd name="T49" fmla="*/ 202 h 557"/>
                <a:gd name="T50" fmla="*/ 18 w 300"/>
                <a:gd name="T51" fmla="*/ 229 h 557"/>
                <a:gd name="T52" fmla="*/ 13 w 300"/>
                <a:gd name="T53" fmla="*/ 251 h 557"/>
                <a:gd name="T54" fmla="*/ 13 w 300"/>
                <a:gd name="T55" fmla="*/ 277 h 557"/>
                <a:gd name="T56" fmla="*/ 10 w 300"/>
                <a:gd name="T57" fmla="*/ 302 h 557"/>
                <a:gd name="T58" fmla="*/ 10 w 300"/>
                <a:gd name="T59" fmla="*/ 312 h 557"/>
                <a:gd name="T60" fmla="*/ 10 w 300"/>
                <a:gd name="T61" fmla="*/ 329 h 557"/>
                <a:gd name="T62" fmla="*/ 13 w 300"/>
                <a:gd name="T63" fmla="*/ 339 h 557"/>
                <a:gd name="T64" fmla="*/ 15 w 300"/>
                <a:gd name="T65" fmla="*/ 347 h 557"/>
                <a:gd name="T66" fmla="*/ 15 w 300"/>
                <a:gd name="T67" fmla="*/ 357 h 557"/>
                <a:gd name="T68" fmla="*/ 18 w 300"/>
                <a:gd name="T69" fmla="*/ 376 h 557"/>
                <a:gd name="T70" fmla="*/ 18 w 300"/>
                <a:gd name="T71" fmla="*/ 390 h 557"/>
                <a:gd name="T72" fmla="*/ 18 w 300"/>
                <a:gd name="T73" fmla="*/ 403 h 557"/>
                <a:gd name="T74" fmla="*/ 15 w 300"/>
                <a:gd name="T75" fmla="*/ 415 h 557"/>
                <a:gd name="T76" fmla="*/ 13 w 300"/>
                <a:gd name="T77" fmla="*/ 435 h 557"/>
                <a:gd name="T78" fmla="*/ 10 w 300"/>
                <a:gd name="T79" fmla="*/ 447 h 557"/>
                <a:gd name="T80" fmla="*/ 10 w 300"/>
                <a:gd name="T81" fmla="*/ 457 h 557"/>
                <a:gd name="T82" fmla="*/ 6 w 300"/>
                <a:gd name="T83" fmla="*/ 467 h 557"/>
                <a:gd name="T84" fmla="*/ 6 w 300"/>
                <a:gd name="T85" fmla="*/ 477 h 557"/>
                <a:gd name="T86" fmla="*/ 3 w 300"/>
                <a:gd name="T87" fmla="*/ 489 h 557"/>
                <a:gd name="T88" fmla="*/ 3 w 300"/>
                <a:gd name="T89" fmla="*/ 502 h 557"/>
                <a:gd name="T90" fmla="*/ 0 w 300"/>
                <a:gd name="T91" fmla="*/ 518 h 557"/>
                <a:gd name="T92" fmla="*/ 0 w 300"/>
                <a:gd name="T93" fmla="*/ 531 h 557"/>
                <a:gd name="T94" fmla="*/ 0 w 300"/>
                <a:gd name="T95" fmla="*/ 548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 h="557">
                  <a:moveTo>
                    <a:pt x="300" y="0"/>
                  </a:moveTo>
                  <a:lnTo>
                    <a:pt x="295" y="0"/>
                  </a:lnTo>
                  <a:lnTo>
                    <a:pt x="295" y="3"/>
                  </a:lnTo>
                  <a:lnTo>
                    <a:pt x="295" y="6"/>
                  </a:lnTo>
                  <a:lnTo>
                    <a:pt x="295" y="10"/>
                  </a:lnTo>
                  <a:lnTo>
                    <a:pt x="293" y="13"/>
                  </a:lnTo>
                  <a:lnTo>
                    <a:pt x="293" y="16"/>
                  </a:lnTo>
                  <a:lnTo>
                    <a:pt x="293" y="20"/>
                  </a:lnTo>
                  <a:lnTo>
                    <a:pt x="290" y="23"/>
                  </a:lnTo>
                  <a:lnTo>
                    <a:pt x="290" y="29"/>
                  </a:lnTo>
                  <a:lnTo>
                    <a:pt x="287" y="32"/>
                  </a:lnTo>
                  <a:lnTo>
                    <a:pt x="284" y="39"/>
                  </a:lnTo>
                  <a:lnTo>
                    <a:pt x="277" y="42"/>
                  </a:lnTo>
                  <a:lnTo>
                    <a:pt x="275" y="48"/>
                  </a:lnTo>
                  <a:lnTo>
                    <a:pt x="272" y="52"/>
                  </a:lnTo>
                  <a:lnTo>
                    <a:pt x="269" y="55"/>
                  </a:lnTo>
                  <a:lnTo>
                    <a:pt x="263" y="57"/>
                  </a:lnTo>
                  <a:lnTo>
                    <a:pt x="259" y="62"/>
                  </a:lnTo>
                  <a:lnTo>
                    <a:pt x="254" y="64"/>
                  </a:lnTo>
                  <a:lnTo>
                    <a:pt x="248" y="67"/>
                  </a:lnTo>
                  <a:lnTo>
                    <a:pt x="245" y="71"/>
                  </a:lnTo>
                  <a:lnTo>
                    <a:pt x="238" y="74"/>
                  </a:lnTo>
                  <a:lnTo>
                    <a:pt x="233" y="74"/>
                  </a:lnTo>
                  <a:lnTo>
                    <a:pt x="227" y="77"/>
                  </a:lnTo>
                  <a:lnTo>
                    <a:pt x="220" y="81"/>
                  </a:lnTo>
                  <a:lnTo>
                    <a:pt x="215" y="81"/>
                  </a:lnTo>
                  <a:lnTo>
                    <a:pt x="209" y="84"/>
                  </a:lnTo>
                  <a:lnTo>
                    <a:pt x="202" y="84"/>
                  </a:lnTo>
                  <a:lnTo>
                    <a:pt x="197" y="87"/>
                  </a:lnTo>
                  <a:lnTo>
                    <a:pt x="191" y="87"/>
                  </a:lnTo>
                  <a:lnTo>
                    <a:pt x="184" y="91"/>
                  </a:lnTo>
                  <a:lnTo>
                    <a:pt x="178" y="91"/>
                  </a:lnTo>
                  <a:lnTo>
                    <a:pt x="173" y="94"/>
                  </a:lnTo>
                  <a:lnTo>
                    <a:pt x="166" y="94"/>
                  </a:lnTo>
                  <a:lnTo>
                    <a:pt x="160" y="94"/>
                  </a:lnTo>
                  <a:lnTo>
                    <a:pt x="155" y="96"/>
                  </a:lnTo>
                  <a:lnTo>
                    <a:pt x="148" y="96"/>
                  </a:lnTo>
                  <a:lnTo>
                    <a:pt x="142" y="96"/>
                  </a:lnTo>
                  <a:lnTo>
                    <a:pt x="137" y="96"/>
                  </a:lnTo>
                  <a:lnTo>
                    <a:pt x="130" y="99"/>
                  </a:lnTo>
                  <a:lnTo>
                    <a:pt x="124" y="99"/>
                  </a:lnTo>
                  <a:lnTo>
                    <a:pt x="118" y="99"/>
                  </a:lnTo>
                  <a:lnTo>
                    <a:pt x="114" y="99"/>
                  </a:lnTo>
                  <a:lnTo>
                    <a:pt x="112" y="99"/>
                  </a:lnTo>
                  <a:lnTo>
                    <a:pt x="109" y="103"/>
                  </a:lnTo>
                  <a:lnTo>
                    <a:pt x="106" y="103"/>
                  </a:lnTo>
                  <a:lnTo>
                    <a:pt x="103" y="106"/>
                  </a:lnTo>
                  <a:lnTo>
                    <a:pt x="100" y="106"/>
                  </a:lnTo>
                  <a:lnTo>
                    <a:pt x="96" y="109"/>
                  </a:lnTo>
                  <a:lnTo>
                    <a:pt x="93" y="113"/>
                  </a:lnTo>
                  <a:lnTo>
                    <a:pt x="91" y="113"/>
                  </a:lnTo>
                  <a:lnTo>
                    <a:pt x="88" y="116"/>
                  </a:lnTo>
                  <a:lnTo>
                    <a:pt x="88" y="119"/>
                  </a:lnTo>
                  <a:lnTo>
                    <a:pt x="85" y="123"/>
                  </a:lnTo>
                  <a:lnTo>
                    <a:pt x="82" y="126"/>
                  </a:lnTo>
                  <a:lnTo>
                    <a:pt x="78" y="128"/>
                  </a:lnTo>
                  <a:lnTo>
                    <a:pt x="75" y="128"/>
                  </a:lnTo>
                  <a:lnTo>
                    <a:pt x="75" y="133"/>
                  </a:lnTo>
                  <a:lnTo>
                    <a:pt x="73" y="133"/>
                  </a:lnTo>
                  <a:lnTo>
                    <a:pt x="70" y="135"/>
                  </a:lnTo>
                  <a:lnTo>
                    <a:pt x="67" y="138"/>
                  </a:lnTo>
                  <a:lnTo>
                    <a:pt x="64" y="142"/>
                  </a:lnTo>
                  <a:lnTo>
                    <a:pt x="60" y="142"/>
                  </a:lnTo>
                  <a:lnTo>
                    <a:pt x="60" y="145"/>
                  </a:lnTo>
                  <a:lnTo>
                    <a:pt x="57" y="148"/>
                  </a:lnTo>
                  <a:lnTo>
                    <a:pt x="54" y="148"/>
                  </a:lnTo>
                  <a:lnTo>
                    <a:pt x="54" y="151"/>
                  </a:lnTo>
                  <a:lnTo>
                    <a:pt x="52" y="155"/>
                  </a:lnTo>
                  <a:lnTo>
                    <a:pt x="49" y="158"/>
                  </a:lnTo>
                  <a:lnTo>
                    <a:pt x="46" y="160"/>
                  </a:lnTo>
                  <a:lnTo>
                    <a:pt x="39" y="170"/>
                  </a:lnTo>
                  <a:lnTo>
                    <a:pt x="36" y="177"/>
                  </a:lnTo>
                  <a:lnTo>
                    <a:pt x="33" y="187"/>
                  </a:lnTo>
                  <a:lnTo>
                    <a:pt x="31" y="197"/>
                  </a:lnTo>
                  <a:lnTo>
                    <a:pt x="28" y="202"/>
                  </a:lnTo>
                  <a:lnTo>
                    <a:pt x="24" y="212"/>
                  </a:lnTo>
                  <a:lnTo>
                    <a:pt x="21" y="219"/>
                  </a:lnTo>
                  <a:lnTo>
                    <a:pt x="18" y="229"/>
                  </a:lnTo>
                  <a:lnTo>
                    <a:pt x="15" y="236"/>
                  </a:lnTo>
                  <a:lnTo>
                    <a:pt x="15" y="244"/>
                  </a:lnTo>
                  <a:lnTo>
                    <a:pt x="13" y="251"/>
                  </a:lnTo>
                  <a:lnTo>
                    <a:pt x="13" y="258"/>
                  </a:lnTo>
                  <a:lnTo>
                    <a:pt x="13" y="268"/>
                  </a:lnTo>
                  <a:lnTo>
                    <a:pt x="13" y="277"/>
                  </a:lnTo>
                  <a:lnTo>
                    <a:pt x="10" y="287"/>
                  </a:lnTo>
                  <a:lnTo>
                    <a:pt x="10" y="293"/>
                  </a:lnTo>
                  <a:lnTo>
                    <a:pt x="10" y="302"/>
                  </a:lnTo>
                  <a:lnTo>
                    <a:pt x="10" y="305"/>
                  </a:lnTo>
                  <a:lnTo>
                    <a:pt x="10" y="309"/>
                  </a:lnTo>
                  <a:lnTo>
                    <a:pt x="10" y="312"/>
                  </a:lnTo>
                  <a:lnTo>
                    <a:pt x="10" y="319"/>
                  </a:lnTo>
                  <a:lnTo>
                    <a:pt x="10" y="325"/>
                  </a:lnTo>
                  <a:lnTo>
                    <a:pt x="10" y="329"/>
                  </a:lnTo>
                  <a:lnTo>
                    <a:pt x="13" y="332"/>
                  </a:lnTo>
                  <a:lnTo>
                    <a:pt x="13" y="334"/>
                  </a:lnTo>
                  <a:lnTo>
                    <a:pt x="13" y="339"/>
                  </a:lnTo>
                  <a:lnTo>
                    <a:pt x="13" y="341"/>
                  </a:lnTo>
                  <a:lnTo>
                    <a:pt x="13" y="344"/>
                  </a:lnTo>
                  <a:lnTo>
                    <a:pt x="15" y="347"/>
                  </a:lnTo>
                  <a:lnTo>
                    <a:pt x="15" y="351"/>
                  </a:lnTo>
                  <a:lnTo>
                    <a:pt x="15" y="354"/>
                  </a:lnTo>
                  <a:lnTo>
                    <a:pt x="15" y="357"/>
                  </a:lnTo>
                  <a:lnTo>
                    <a:pt x="15" y="364"/>
                  </a:lnTo>
                  <a:lnTo>
                    <a:pt x="18" y="371"/>
                  </a:lnTo>
                  <a:lnTo>
                    <a:pt x="18" y="376"/>
                  </a:lnTo>
                  <a:lnTo>
                    <a:pt x="18" y="380"/>
                  </a:lnTo>
                  <a:lnTo>
                    <a:pt x="18" y="386"/>
                  </a:lnTo>
                  <a:lnTo>
                    <a:pt x="18" y="390"/>
                  </a:lnTo>
                  <a:lnTo>
                    <a:pt x="18" y="393"/>
                  </a:lnTo>
                  <a:lnTo>
                    <a:pt x="18" y="399"/>
                  </a:lnTo>
                  <a:lnTo>
                    <a:pt x="18" y="403"/>
                  </a:lnTo>
                  <a:lnTo>
                    <a:pt x="18" y="406"/>
                  </a:lnTo>
                  <a:lnTo>
                    <a:pt x="15" y="412"/>
                  </a:lnTo>
                  <a:lnTo>
                    <a:pt x="15" y="415"/>
                  </a:lnTo>
                  <a:lnTo>
                    <a:pt x="15" y="422"/>
                  </a:lnTo>
                  <a:lnTo>
                    <a:pt x="13" y="428"/>
                  </a:lnTo>
                  <a:lnTo>
                    <a:pt x="13" y="435"/>
                  </a:lnTo>
                  <a:lnTo>
                    <a:pt x="13" y="445"/>
                  </a:lnTo>
                  <a:lnTo>
                    <a:pt x="13" y="447"/>
                  </a:lnTo>
                  <a:lnTo>
                    <a:pt x="10" y="447"/>
                  </a:lnTo>
                  <a:lnTo>
                    <a:pt x="10" y="450"/>
                  </a:lnTo>
                  <a:lnTo>
                    <a:pt x="10" y="454"/>
                  </a:lnTo>
                  <a:lnTo>
                    <a:pt x="10" y="457"/>
                  </a:lnTo>
                  <a:lnTo>
                    <a:pt x="10" y="460"/>
                  </a:lnTo>
                  <a:lnTo>
                    <a:pt x="6" y="464"/>
                  </a:lnTo>
                  <a:lnTo>
                    <a:pt x="6" y="467"/>
                  </a:lnTo>
                  <a:lnTo>
                    <a:pt x="6" y="470"/>
                  </a:lnTo>
                  <a:lnTo>
                    <a:pt x="6" y="474"/>
                  </a:lnTo>
                  <a:lnTo>
                    <a:pt x="6" y="477"/>
                  </a:lnTo>
                  <a:lnTo>
                    <a:pt x="3" y="479"/>
                  </a:lnTo>
                  <a:lnTo>
                    <a:pt x="3" y="484"/>
                  </a:lnTo>
                  <a:lnTo>
                    <a:pt x="3" y="489"/>
                  </a:lnTo>
                  <a:lnTo>
                    <a:pt x="3" y="493"/>
                  </a:lnTo>
                  <a:lnTo>
                    <a:pt x="3" y="499"/>
                  </a:lnTo>
                  <a:lnTo>
                    <a:pt x="3" y="502"/>
                  </a:lnTo>
                  <a:lnTo>
                    <a:pt x="3" y="506"/>
                  </a:lnTo>
                  <a:lnTo>
                    <a:pt x="0" y="511"/>
                  </a:lnTo>
                  <a:lnTo>
                    <a:pt x="0" y="518"/>
                  </a:lnTo>
                  <a:lnTo>
                    <a:pt x="0" y="521"/>
                  </a:lnTo>
                  <a:lnTo>
                    <a:pt x="0" y="528"/>
                  </a:lnTo>
                  <a:lnTo>
                    <a:pt x="0" y="531"/>
                  </a:lnTo>
                  <a:lnTo>
                    <a:pt x="0" y="538"/>
                  </a:lnTo>
                  <a:lnTo>
                    <a:pt x="0" y="541"/>
                  </a:lnTo>
                  <a:lnTo>
                    <a:pt x="0" y="548"/>
                  </a:lnTo>
                  <a:lnTo>
                    <a:pt x="0" y="550"/>
                  </a:lnTo>
                  <a:lnTo>
                    <a:pt x="0" y="557"/>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54" name="Freeform 90"/>
            <p:cNvSpPr>
              <a:spLocks/>
            </p:cNvSpPr>
            <p:nvPr/>
          </p:nvSpPr>
          <p:spPr bwMode="auto">
            <a:xfrm>
              <a:off x="426" y="759"/>
              <a:ext cx="112" cy="143"/>
            </a:xfrm>
            <a:custGeom>
              <a:avLst/>
              <a:gdLst>
                <a:gd name="T0" fmla="*/ 163 w 225"/>
                <a:gd name="T1" fmla="*/ 287 h 287"/>
                <a:gd name="T2" fmla="*/ 170 w 225"/>
                <a:gd name="T3" fmla="*/ 287 h 287"/>
                <a:gd name="T4" fmla="*/ 179 w 225"/>
                <a:gd name="T5" fmla="*/ 284 h 287"/>
                <a:gd name="T6" fmla="*/ 186 w 225"/>
                <a:gd name="T7" fmla="*/ 284 h 287"/>
                <a:gd name="T8" fmla="*/ 191 w 225"/>
                <a:gd name="T9" fmla="*/ 282 h 287"/>
                <a:gd name="T10" fmla="*/ 197 w 225"/>
                <a:gd name="T11" fmla="*/ 282 h 287"/>
                <a:gd name="T12" fmla="*/ 204 w 225"/>
                <a:gd name="T13" fmla="*/ 277 h 287"/>
                <a:gd name="T14" fmla="*/ 207 w 225"/>
                <a:gd name="T15" fmla="*/ 275 h 287"/>
                <a:gd name="T16" fmla="*/ 209 w 225"/>
                <a:gd name="T17" fmla="*/ 272 h 287"/>
                <a:gd name="T18" fmla="*/ 212 w 225"/>
                <a:gd name="T19" fmla="*/ 268 h 287"/>
                <a:gd name="T20" fmla="*/ 215 w 225"/>
                <a:gd name="T21" fmla="*/ 268 h 287"/>
                <a:gd name="T22" fmla="*/ 218 w 225"/>
                <a:gd name="T23" fmla="*/ 265 h 287"/>
                <a:gd name="T24" fmla="*/ 222 w 225"/>
                <a:gd name="T25" fmla="*/ 262 h 287"/>
                <a:gd name="T26" fmla="*/ 222 w 225"/>
                <a:gd name="T27" fmla="*/ 258 h 287"/>
                <a:gd name="T28" fmla="*/ 225 w 225"/>
                <a:gd name="T29" fmla="*/ 258 h 287"/>
                <a:gd name="T30" fmla="*/ 140 w 225"/>
                <a:gd name="T31" fmla="*/ 0 h 287"/>
                <a:gd name="T32" fmla="*/ 0 w 225"/>
                <a:gd name="T33" fmla="*/ 30 h 287"/>
                <a:gd name="T34" fmla="*/ 98 w 225"/>
                <a:gd name="T35" fmla="*/ 272 h 287"/>
                <a:gd name="T36" fmla="*/ 101 w 225"/>
                <a:gd name="T37" fmla="*/ 272 h 287"/>
                <a:gd name="T38" fmla="*/ 101 w 225"/>
                <a:gd name="T39" fmla="*/ 275 h 287"/>
                <a:gd name="T40" fmla="*/ 104 w 225"/>
                <a:gd name="T41" fmla="*/ 275 h 287"/>
                <a:gd name="T42" fmla="*/ 106 w 225"/>
                <a:gd name="T43" fmla="*/ 277 h 287"/>
                <a:gd name="T44" fmla="*/ 109 w 225"/>
                <a:gd name="T45" fmla="*/ 277 h 287"/>
                <a:gd name="T46" fmla="*/ 113 w 225"/>
                <a:gd name="T47" fmla="*/ 277 h 287"/>
                <a:gd name="T48" fmla="*/ 119 w 225"/>
                <a:gd name="T49" fmla="*/ 282 h 287"/>
                <a:gd name="T50" fmla="*/ 122 w 225"/>
                <a:gd name="T51" fmla="*/ 282 h 287"/>
                <a:gd name="T52" fmla="*/ 127 w 225"/>
                <a:gd name="T53" fmla="*/ 284 h 287"/>
                <a:gd name="T54" fmla="*/ 134 w 225"/>
                <a:gd name="T55" fmla="*/ 284 h 287"/>
                <a:gd name="T56" fmla="*/ 140 w 225"/>
                <a:gd name="T57" fmla="*/ 284 h 287"/>
                <a:gd name="T58" fmla="*/ 150 w 225"/>
                <a:gd name="T59" fmla="*/ 284 h 287"/>
                <a:gd name="T60" fmla="*/ 155 w 225"/>
                <a:gd name="T61" fmla="*/ 287 h 287"/>
                <a:gd name="T62" fmla="*/ 163 w 225"/>
                <a:gd name="T6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87">
                  <a:moveTo>
                    <a:pt x="163" y="287"/>
                  </a:moveTo>
                  <a:lnTo>
                    <a:pt x="170" y="287"/>
                  </a:lnTo>
                  <a:lnTo>
                    <a:pt x="179" y="284"/>
                  </a:lnTo>
                  <a:lnTo>
                    <a:pt x="186" y="284"/>
                  </a:lnTo>
                  <a:lnTo>
                    <a:pt x="191" y="282"/>
                  </a:lnTo>
                  <a:lnTo>
                    <a:pt x="197" y="282"/>
                  </a:lnTo>
                  <a:lnTo>
                    <a:pt x="204" y="277"/>
                  </a:lnTo>
                  <a:lnTo>
                    <a:pt x="207" y="275"/>
                  </a:lnTo>
                  <a:lnTo>
                    <a:pt x="209" y="272"/>
                  </a:lnTo>
                  <a:lnTo>
                    <a:pt x="212" y="268"/>
                  </a:lnTo>
                  <a:lnTo>
                    <a:pt x="215" y="268"/>
                  </a:lnTo>
                  <a:lnTo>
                    <a:pt x="218" y="265"/>
                  </a:lnTo>
                  <a:lnTo>
                    <a:pt x="222" y="262"/>
                  </a:lnTo>
                  <a:lnTo>
                    <a:pt x="222" y="258"/>
                  </a:lnTo>
                  <a:lnTo>
                    <a:pt x="225" y="258"/>
                  </a:lnTo>
                  <a:lnTo>
                    <a:pt x="140" y="0"/>
                  </a:lnTo>
                  <a:lnTo>
                    <a:pt x="0" y="30"/>
                  </a:lnTo>
                  <a:lnTo>
                    <a:pt x="98" y="272"/>
                  </a:lnTo>
                  <a:lnTo>
                    <a:pt x="101" y="272"/>
                  </a:lnTo>
                  <a:lnTo>
                    <a:pt x="101" y="275"/>
                  </a:lnTo>
                  <a:lnTo>
                    <a:pt x="104" y="275"/>
                  </a:lnTo>
                  <a:lnTo>
                    <a:pt x="106" y="277"/>
                  </a:lnTo>
                  <a:lnTo>
                    <a:pt x="109" y="277"/>
                  </a:lnTo>
                  <a:lnTo>
                    <a:pt x="113" y="277"/>
                  </a:lnTo>
                  <a:lnTo>
                    <a:pt x="119" y="282"/>
                  </a:lnTo>
                  <a:lnTo>
                    <a:pt x="122" y="282"/>
                  </a:lnTo>
                  <a:lnTo>
                    <a:pt x="127" y="284"/>
                  </a:lnTo>
                  <a:lnTo>
                    <a:pt x="134" y="284"/>
                  </a:lnTo>
                  <a:lnTo>
                    <a:pt x="140" y="284"/>
                  </a:lnTo>
                  <a:lnTo>
                    <a:pt x="150" y="284"/>
                  </a:lnTo>
                  <a:lnTo>
                    <a:pt x="155" y="287"/>
                  </a:lnTo>
                  <a:lnTo>
                    <a:pt x="163" y="287"/>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55" name="Freeform 91"/>
            <p:cNvSpPr>
              <a:spLocks/>
            </p:cNvSpPr>
            <p:nvPr/>
          </p:nvSpPr>
          <p:spPr bwMode="auto">
            <a:xfrm>
              <a:off x="426" y="773"/>
              <a:ext cx="51" cy="127"/>
            </a:xfrm>
            <a:custGeom>
              <a:avLst/>
              <a:gdLst>
                <a:gd name="T0" fmla="*/ 104 w 104"/>
                <a:gd name="T1" fmla="*/ 253 h 253"/>
                <a:gd name="T2" fmla="*/ 41 w 104"/>
                <a:gd name="T3" fmla="*/ 98 h 253"/>
                <a:gd name="T4" fmla="*/ 0 w 104"/>
                <a:gd name="T5" fmla="*/ 0 h 253"/>
              </a:gdLst>
              <a:ahLst/>
              <a:cxnLst>
                <a:cxn ang="0">
                  <a:pos x="T0" y="T1"/>
                </a:cxn>
                <a:cxn ang="0">
                  <a:pos x="T2" y="T3"/>
                </a:cxn>
                <a:cxn ang="0">
                  <a:pos x="T4" y="T5"/>
                </a:cxn>
              </a:cxnLst>
              <a:rect l="0" t="0" r="r" b="b"/>
              <a:pathLst>
                <a:path w="104" h="253">
                  <a:moveTo>
                    <a:pt x="104" y="253"/>
                  </a:moveTo>
                  <a:lnTo>
                    <a:pt x="41" y="98"/>
                  </a:lnTo>
                  <a:lnTo>
                    <a:pt x="0" y="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56" name="Freeform 92"/>
            <p:cNvSpPr>
              <a:spLocks/>
            </p:cNvSpPr>
            <p:nvPr/>
          </p:nvSpPr>
          <p:spPr bwMode="auto">
            <a:xfrm>
              <a:off x="491" y="759"/>
              <a:ext cx="36" cy="98"/>
            </a:xfrm>
            <a:custGeom>
              <a:avLst/>
              <a:gdLst>
                <a:gd name="T0" fmla="*/ 71 w 71"/>
                <a:gd name="T1" fmla="*/ 197 h 197"/>
                <a:gd name="T2" fmla="*/ 69 w 71"/>
                <a:gd name="T3" fmla="*/ 190 h 197"/>
                <a:gd name="T4" fmla="*/ 9 w 71"/>
                <a:gd name="T5" fmla="*/ 0 h 197"/>
                <a:gd name="T6" fmla="*/ 9 w 71"/>
                <a:gd name="T7" fmla="*/ 3 h 197"/>
                <a:gd name="T8" fmla="*/ 9 w 71"/>
                <a:gd name="T9" fmla="*/ 7 h 197"/>
                <a:gd name="T10" fmla="*/ 9 w 71"/>
                <a:gd name="T11" fmla="*/ 13 h 197"/>
                <a:gd name="T12" fmla="*/ 9 w 71"/>
                <a:gd name="T13" fmla="*/ 17 h 197"/>
                <a:gd name="T14" fmla="*/ 9 w 71"/>
                <a:gd name="T15" fmla="*/ 20 h 197"/>
                <a:gd name="T16" fmla="*/ 9 w 71"/>
                <a:gd name="T17" fmla="*/ 25 h 197"/>
                <a:gd name="T18" fmla="*/ 9 w 71"/>
                <a:gd name="T19" fmla="*/ 32 h 197"/>
                <a:gd name="T20" fmla="*/ 9 w 71"/>
                <a:gd name="T21" fmla="*/ 35 h 197"/>
                <a:gd name="T22" fmla="*/ 9 w 71"/>
                <a:gd name="T23" fmla="*/ 42 h 197"/>
                <a:gd name="T24" fmla="*/ 6 w 71"/>
                <a:gd name="T25" fmla="*/ 49 h 197"/>
                <a:gd name="T26" fmla="*/ 6 w 71"/>
                <a:gd name="T27" fmla="*/ 52 h 197"/>
                <a:gd name="T28" fmla="*/ 6 w 71"/>
                <a:gd name="T29" fmla="*/ 57 h 197"/>
                <a:gd name="T30" fmla="*/ 3 w 71"/>
                <a:gd name="T31" fmla="*/ 62 h 197"/>
                <a:gd name="T32" fmla="*/ 0 w 71"/>
                <a:gd name="T33" fmla="*/ 6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97">
                  <a:moveTo>
                    <a:pt x="71" y="197"/>
                  </a:moveTo>
                  <a:lnTo>
                    <a:pt x="69" y="190"/>
                  </a:lnTo>
                  <a:lnTo>
                    <a:pt x="9" y="0"/>
                  </a:lnTo>
                  <a:lnTo>
                    <a:pt x="9" y="3"/>
                  </a:lnTo>
                  <a:lnTo>
                    <a:pt x="9" y="7"/>
                  </a:lnTo>
                  <a:lnTo>
                    <a:pt x="9" y="13"/>
                  </a:lnTo>
                  <a:lnTo>
                    <a:pt x="9" y="17"/>
                  </a:lnTo>
                  <a:lnTo>
                    <a:pt x="9" y="20"/>
                  </a:lnTo>
                  <a:lnTo>
                    <a:pt x="9" y="25"/>
                  </a:lnTo>
                  <a:lnTo>
                    <a:pt x="9" y="32"/>
                  </a:lnTo>
                  <a:lnTo>
                    <a:pt x="9" y="35"/>
                  </a:lnTo>
                  <a:lnTo>
                    <a:pt x="9" y="42"/>
                  </a:lnTo>
                  <a:lnTo>
                    <a:pt x="6" y="49"/>
                  </a:lnTo>
                  <a:lnTo>
                    <a:pt x="6" y="52"/>
                  </a:lnTo>
                  <a:lnTo>
                    <a:pt x="6" y="57"/>
                  </a:lnTo>
                  <a:lnTo>
                    <a:pt x="3" y="62"/>
                  </a:lnTo>
                  <a:lnTo>
                    <a:pt x="0" y="6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57" name="Freeform 93"/>
            <p:cNvSpPr>
              <a:spLocks/>
            </p:cNvSpPr>
            <p:nvPr/>
          </p:nvSpPr>
          <p:spPr bwMode="auto">
            <a:xfrm>
              <a:off x="170" y="527"/>
              <a:ext cx="110" cy="19"/>
            </a:xfrm>
            <a:custGeom>
              <a:avLst/>
              <a:gdLst>
                <a:gd name="T0" fmla="*/ 0 w 220"/>
                <a:gd name="T1" fmla="*/ 0 h 39"/>
                <a:gd name="T2" fmla="*/ 8 w 220"/>
                <a:gd name="T3" fmla="*/ 0 h 39"/>
                <a:gd name="T4" fmla="*/ 18 w 220"/>
                <a:gd name="T5" fmla="*/ 2 h 39"/>
                <a:gd name="T6" fmla="*/ 32 w 220"/>
                <a:gd name="T7" fmla="*/ 2 h 39"/>
                <a:gd name="T8" fmla="*/ 47 w 220"/>
                <a:gd name="T9" fmla="*/ 5 h 39"/>
                <a:gd name="T10" fmla="*/ 66 w 220"/>
                <a:gd name="T11" fmla="*/ 9 h 39"/>
                <a:gd name="T12" fmla="*/ 84 w 220"/>
                <a:gd name="T13" fmla="*/ 12 h 39"/>
                <a:gd name="T14" fmla="*/ 106 w 220"/>
                <a:gd name="T15" fmla="*/ 15 h 39"/>
                <a:gd name="T16" fmla="*/ 124 w 220"/>
                <a:gd name="T17" fmla="*/ 19 h 39"/>
                <a:gd name="T18" fmla="*/ 145 w 220"/>
                <a:gd name="T19" fmla="*/ 22 h 39"/>
                <a:gd name="T20" fmla="*/ 163 w 220"/>
                <a:gd name="T21" fmla="*/ 25 h 39"/>
                <a:gd name="T22" fmla="*/ 181 w 220"/>
                <a:gd name="T23" fmla="*/ 29 h 39"/>
                <a:gd name="T24" fmla="*/ 197 w 220"/>
                <a:gd name="T25" fmla="*/ 32 h 39"/>
                <a:gd name="T26" fmla="*/ 208 w 220"/>
                <a:gd name="T27" fmla="*/ 34 h 39"/>
                <a:gd name="T28" fmla="*/ 217 w 220"/>
                <a:gd name="T29" fmla="*/ 34 h 39"/>
                <a:gd name="T30" fmla="*/ 220 w 220"/>
                <a:gd name="T3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0" h="39">
                  <a:moveTo>
                    <a:pt x="0" y="0"/>
                  </a:moveTo>
                  <a:lnTo>
                    <a:pt x="8" y="0"/>
                  </a:lnTo>
                  <a:lnTo>
                    <a:pt x="18" y="2"/>
                  </a:lnTo>
                  <a:lnTo>
                    <a:pt x="32" y="2"/>
                  </a:lnTo>
                  <a:lnTo>
                    <a:pt x="47" y="5"/>
                  </a:lnTo>
                  <a:lnTo>
                    <a:pt x="66" y="9"/>
                  </a:lnTo>
                  <a:lnTo>
                    <a:pt x="84" y="12"/>
                  </a:lnTo>
                  <a:lnTo>
                    <a:pt x="106" y="15"/>
                  </a:lnTo>
                  <a:lnTo>
                    <a:pt x="124" y="19"/>
                  </a:lnTo>
                  <a:lnTo>
                    <a:pt x="145" y="22"/>
                  </a:lnTo>
                  <a:lnTo>
                    <a:pt x="163" y="25"/>
                  </a:lnTo>
                  <a:lnTo>
                    <a:pt x="181" y="29"/>
                  </a:lnTo>
                  <a:lnTo>
                    <a:pt x="197" y="32"/>
                  </a:lnTo>
                  <a:lnTo>
                    <a:pt x="208" y="34"/>
                  </a:lnTo>
                  <a:lnTo>
                    <a:pt x="217" y="34"/>
                  </a:lnTo>
                  <a:lnTo>
                    <a:pt x="220" y="39"/>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58" name="Freeform 94"/>
            <p:cNvSpPr>
              <a:spLocks/>
            </p:cNvSpPr>
            <p:nvPr/>
          </p:nvSpPr>
          <p:spPr bwMode="auto">
            <a:xfrm>
              <a:off x="341" y="527"/>
              <a:ext cx="86" cy="17"/>
            </a:xfrm>
            <a:custGeom>
              <a:avLst/>
              <a:gdLst>
                <a:gd name="T0" fmla="*/ 171 w 171"/>
                <a:gd name="T1" fmla="*/ 0 h 34"/>
                <a:gd name="T2" fmla="*/ 166 w 171"/>
                <a:gd name="T3" fmla="*/ 0 h 34"/>
                <a:gd name="T4" fmla="*/ 160 w 171"/>
                <a:gd name="T5" fmla="*/ 2 h 34"/>
                <a:gd name="T6" fmla="*/ 150 w 171"/>
                <a:gd name="T7" fmla="*/ 5 h 34"/>
                <a:gd name="T8" fmla="*/ 139 w 171"/>
                <a:gd name="T9" fmla="*/ 5 h 34"/>
                <a:gd name="T10" fmla="*/ 127 w 171"/>
                <a:gd name="T11" fmla="*/ 8 h 34"/>
                <a:gd name="T12" fmla="*/ 111 w 171"/>
                <a:gd name="T13" fmla="*/ 12 h 34"/>
                <a:gd name="T14" fmla="*/ 96 w 171"/>
                <a:gd name="T15" fmla="*/ 15 h 34"/>
                <a:gd name="T16" fmla="*/ 82 w 171"/>
                <a:gd name="T17" fmla="*/ 18 h 34"/>
                <a:gd name="T18" fmla="*/ 67 w 171"/>
                <a:gd name="T19" fmla="*/ 22 h 34"/>
                <a:gd name="T20" fmla="*/ 51 w 171"/>
                <a:gd name="T21" fmla="*/ 25 h 34"/>
                <a:gd name="T22" fmla="*/ 40 w 171"/>
                <a:gd name="T23" fmla="*/ 27 h 34"/>
                <a:gd name="T24" fmla="*/ 25 w 171"/>
                <a:gd name="T25" fmla="*/ 30 h 34"/>
                <a:gd name="T26" fmla="*/ 15 w 171"/>
                <a:gd name="T27" fmla="*/ 30 h 34"/>
                <a:gd name="T28" fmla="*/ 7 w 171"/>
                <a:gd name="T29" fmla="*/ 34 h 34"/>
                <a:gd name="T30" fmla="*/ 0 w 171"/>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1" h="34">
                  <a:moveTo>
                    <a:pt x="171" y="0"/>
                  </a:moveTo>
                  <a:lnTo>
                    <a:pt x="166" y="0"/>
                  </a:lnTo>
                  <a:lnTo>
                    <a:pt x="160" y="2"/>
                  </a:lnTo>
                  <a:lnTo>
                    <a:pt x="150" y="5"/>
                  </a:lnTo>
                  <a:lnTo>
                    <a:pt x="139" y="5"/>
                  </a:lnTo>
                  <a:lnTo>
                    <a:pt x="127" y="8"/>
                  </a:lnTo>
                  <a:lnTo>
                    <a:pt x="111" y="12"/>
                  </a:lnTo>
                  <a:lnTo>
                    <a:pt x="96" y="15"/>
                  </a:lnTo>
                  <a:lnTo>
                    <a:pt x="82" y="18"/>
                  </a:lnTo>
                  <a:lnTo>
                    <a:pt x="67" y="22"/>
                  </a:lnTo>
                  <a:lnTo>
                    <a:pt x="51" y="25"/>
                  </a:lnTo>
                  <a:lnTo>
                    <a:pt x="40" y="27"/>
                  </a:lnTo>
                  <a:lnTo>
                    <a:pt x="25" y="30"/>
                  </a:lnTo>
                  <a:lnTo>
                    <a:pt x="15" y="30"/>
                  </a:lnTo>
                  <a:lnTo>
                    <a:pt x="7" y="34"/>
                  </a:lnTo>
                  <a:lnTo>
                    <a:pt x="0" y="3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59" name="Freeform 95"/>
            <p:cNvSpPr>
              <a:spLocks/>
            </p:cNvSpPr>
            <p:nvPr/>
          </p:nvSpPr>
          <p:spPr bwMode="auto">
            <a:xfrm>
              <a:off x="309" y="596"/>
              <a:ext cx="25" cy="14"/>
            </a:xfrm>
            <a:custGeom>
              <a:avLst/>
              <a:gdLst>
                <a:gd name="T0" fmla="*/ 49 w 49"/>
                <a:gd name="T1" fmla="*/ 0 h 28"/>
                <a:gd name="T2" fmla="*/ 46 w 49"/>
                <a:gd name="T3" fmla="*/ 0 h 28"/>
                <a:gd name="T4" fmla="*/ 42 w 49"/>
                <a:gd name="T5" fmla="*/ 3 h 28"/>
                <a:gd name="T6" fmla="*/ 39 w 49"/>
                <a:gd name="T7" fmla="*/ 3 h 28"/>
                <a:gd name="T8" fmla="*/ 37 w 49"/>
                <a:gd name="T9" fmla="*/ 6 h 28"/>
                <a:gd name="T10" fmla="*/ 34 w 49"/>
                <a:gd name="T11" fmla="*/ 6 h 28"/>
                <a:gd name="T12" fmla="*/ 28 w 49"/>
                <a:gd name="T13" fmla="*/ 10 h 28"/>
                <a:gd name="T14" fmla="*/ 25 w 49"/>
                <a:gd name="T15" fmla="*/ 10 h 28"/>
                <a:gd name="T16" fmla="*/ 21 w 49"/>
                <a:gd name="T17" fmla="*/ 13 h 28"/>
                <a:gd name="T18" fmla="*/ 16 w 49"/>
                <a:gd name="T19" fmla="*/ 16 h 28"/>
                <a:gd name="T20" fmla="*/ 13 w 49"/>
                <a:gd name="T21" fmla="*/ 18 h 28"/>
                <a:gd name="T22" fmla="*/ 10 w 49"/>
                <a:gd name="T23" fmla="*/ 18 h 28"/>
                <a:gd name="T24" fmla="*/ 5 w 49"/>
                <a:gd name="T25" fmla="*/ 23 h 28"/>
                <a:gd name="T26" fmla="*/ 0 w 49"/>
                <a:gd name="T27" fmla="*/ 25 h 28"/>
                <a:gd name="T28" fmla="*/ 0 w 49"/>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28">
                  <a:moveTo>
                    <a:pt x="49" y="0"/>
                  </a:moveTo>
                  <a:lnTo>
                    <a:pt x="46" y="0"/>
                  </a:lnTo>
                  <a:lnTo>
                    <a:pt x="42" y="3"/>
                  </a:lnTo>
                  <a:lnTo>
                    <a:pt x="39" y="3"/>
                  </a:lnTo>
                  <a:lnTo>
                    <a:pt x="37" y="6"/>
                  </a:lnTo>
                  <a:lnTo>
                    <a:pt x="34" y="6"/>
                  </a:lnTo>
                  <a:lnTo>
                    <a:pt x="28" y="10"/>
                  </a:lnTo>
                  <a:lnTo>
                    <a:pt x="25" y="10"/>
                  </a:lnTo>
                  <a:lnTo>
                    <a:pt x="21" y="13"/>
                  </a:lnTo>
                  <a:lnTo>
                    <a:pt x="16" y="16"/>
                  </a:lnTo>
                  <a:lnTo>
                    <a:pt x="13" y="18"/>
                  </a:lnTo>
                  <a:lnTo>
                    <a:pt x="10" y="18"/>
                  </a:lnTo>
                  <a:lnTo>
                    <a:pt x="5" y="23"/>
                  </a:lnTo>
                  <a:lnTo>
                    <a:pt x="0" y="25"/>
                  </a:lnTo>
                  <a:lnTo>
                    <a:pt x="0" y="2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60" name="Freeform 96"/>
            <p:cNvSpPr>
              <a:spLocks/>
            </p:cNvSpPr>
            <p:nvPr/>
          </p:nvSpPr>
          <p:spPr bwMode="auto">
            <a:xfrm>
              <a:off x="281" y="652"/>
              <a:ext cx="2" cy="13"/>
            </a:xfrm>
            <a:custGeom>
              <a:avLst/>
              <a:gdLst>
                <a:gd name="T0" fmla="*/ 0 w 2"/>
                <a:gd name="T1" fmla="*/ 0 h 27"/>
                <a:gd name="T2" fmla="*/ 0 w 2"/>
                <a:gd name="T3" fmla="*/ 3 h 27"/>
                <a:gd name="T4" fmla="*/ 0 w 2"/>
                <a:gd name="T5" fmla="*/ 7 h 27"/>
                <a:gd name="T6" fmla="*/ 0 w 2"/>
                <a:gd name="T7" fmla="*/ 10 h 27"/>
                <a:gd name="T8" fmla="*/ 0 w 2"/>
                <a:gd name="T9" fmla="*/ 13 h 27"/>
                <a:gd name="T10" fmla="*/ 0 w 2"/>
                <a:gd name="T11" fmla="*/ 17 h 27"/>
                <a:gd name="T12" fmla="*/ 0 w 2"/>
                <a:gd name="T13" fmla="*/ 20 h 27"/>
                <a:gd name="T14" fmla="*/ 2 w 2"/>
                <a:gd name="T15" fmla="*/ 22 h 27"/>
                <a:gd name="T16" fmla="*/ 2 w 2"/>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7">
                  <a:moveTo>
                    <a:pt x="0" y="0"/>
                  </a:moveTo>
                  <a:lnTo>
                    <a:pt x="0" y="3"/>
                  </a:lnTo>
                  <a:lnTo>
                    <a:pt x="0" y="7"/>
                  </a:lnTo>
                  <a:lnTo>
                    <a:pt x="0" y="10"/>
                  </a:lnTo>
                  <a:lnTo>
                    <a:pt x="0" y="13"/>
                  </a:lnTo>
                  <a:lnTo>
                    <a:pt x="0" y="17"/>
                  </a:lnTo>
                  <a:lnTo>
                    <a:pt x="0" y="20"/>
                  </a:lnTo>
                  <a:lnTo>
                    <a:pt x="2" y="22"/>
                  </a:lnTo>
                  <a:lnTo>
                    <a:pt x="2" y="27"/>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61" name="Freeform 97"/>
            <p:cNvSpPr>
              <a:spLocks/>
            </p:cNvSpPr>
            <p:nvPr/>
          </p:nvSpPr>
          <p:spPr bwMode="auto">
            <a:xfrm>
              <a:off x="298" y="752"/>
              <a:ext cx="111" cy="80"/>
            </a:xfrm>
            <a:custGeom>
              <a:avLst/>
              <a:gdLst>
                <a:gd name="T0" fmla="*/ 0 w 222"/>
                <a:gd name="T1" fmla="*/ 12 h 160"/>
                <a:gd name="T2" fmla="*/ 6 w 222"/>
                <a:gd name="T3" fmla="*/ 18 h 160"/>
                <a:gd name="T4" fmla="*/ 11 w 222"/>
                <a:gd name="T5" fmla="*/ 22 h 160"/>
                <a:gd name="T6" fmla="*/ 18 w 222"/>
                <a:gd name="T7" fmla="*/ 25 h 160"/>
                <a:gd name="T8" fmla="*/ 21 w 222"/>
                <a:gd name="T9" fmla="*/ 25 h 160"/>
                <a:gd name="T10" fmla="*/ 27 w 222"/>
                <a:gd name="T11" fmla="*/ 25 h 160"/>
                <a:gd name="T12" fmla="*/ 32 w 222"/>
                <a:gd name="T13" fmla="*/ 25 h 160"/>
                <a:gd name="T14" fmla="*/ 39 w 222"/>
                <a:gd name="T15" fmla="*/ 25 h 160"/>
                <a:gd name="T16" fmla="*/ 42 w 222"/>
                <a:gd name="T17" fmla="*/ 22 h 160"/>
                <a:gd name="T18" fmla="*/ 47 w 222"/>
                <a:gd name="T19" fmla="*/ 18 h 160"/>
                <a:gd name="T20" fmla="*/ 50 w 222"/>
                <a:gd name="T21" fmla="*/ 15 h 160"/>
                <a:gd name="T22" fmla="*/ 53 w 222"/>
                <a:gd name="T23" fmla="*/ 12 h 160"/>
                <a:gd name="T24" fmla="*/ 57 w 222"/>
                <a:gd name="T25" fmla="*/ 12 h 160"/>
                <a:gd name="T26" fmla="*/ 60 w 222"/>
                <a:gd name="T27" fmla="*/ 9 h 160"/>
                <a:gd name="T28" fmla="*/ 60 w 222"/>
                <a:gd name="T29" fmla="*/ 5 h 160"/>
                <a:gd name="T30" fmla="*/ 71 w 222"/>
                <a:gd name="T31" fmla="*/ 3 h 160"/>
                <a:gd name="T32" fmla="*/ 78 w 222"/>
                <a:gd name="T33" fmla="*/ 0 h 160"/>
                <a:gd name="T34" fmla="*/ 86 w 222"/>
                <a:gd name="T35" fmla="*/ 0 h 160"/>
                <a:gd name="T36" fmla="*/ 96 w 222"/>
                <a:gd name="T37" fmla="*/ 3 h 160"/>
                <a:gd name="T38" fmla="*/ 102 w 222"/>
                <a:gd name="T39" fmla="*/ 5 h 160"/>
                <a:gd name="T40" fmla="*/ 110 w 222"/>
                <a:gd name="T41" fmla="*/ 9 h 160"/>
                <a:gd name="T42" fmla="*/ 117 w 222"/>
                <a:gd name="T43" fmla="*/ 12 h 160"/>
                <a:gd name="T44" fmla="*/ 123 w 222"/>
                <a:gd name="T45" fmla="*/ 15 h 160"/>
                <a:gd name="T46" fmla="*/ 128 w 222"/>
                <a:gd name="T47" fmla="*/ 22 h 160"/>
                <a:gd name="T48" fmla="*/ 135 w 222"/>
                <a:gd name="T49" fmla="*/ 28 h 160"/>
                <a:gd name="T50" fmla="*/ 141 w 222"/>
                <a:gd name="T51" fmla="*/ 35 h 160"/>
                <a:gd name="T52" fmla="*/ 146 w 222"/>
                <a:gd name="T53" fmla="*/ 42 h 160"/>
                <a:gd name="T54" fmla="*/ 153 w 222"/>
                <a:gd name="T55" fmla="*/ 51 h 160"/>
                <a:gd name="T56" fmla="*/ 156 w 222"/>
                <a:gd name="T57" fmla="*/ 57 h 160"/>
                <a:gd name="T58" fmla="*/ 162 w 222"/>
                <a:gd name="T59" fmla="*/ 64 h 160"/>
                <a:gd name="T60" fmla="*/ 167 w 222"/>
                <a:gd name="T61" fmla="*/ 74 h 160"/>
                <a:gd name="T62" fmla="*/ 170 w 222"/>
                <a:gd name="T63" fmla="*/ 76 h 160"/>
                <a:gd name="T64" fmla="*/ 174 w 222"/>
                <a:gd name="T65" fmla="*/ 83 h 160"/>
                <a:gd name="T66" fmla="*/ 177 w 222"/>
                <a:gd name="T67" fmla="*/ 89 h 160"/>
                <a:gd name="T68" fmla="*/ 177 w 222"/>
                <a:gd name="T69" fmla="*/ 96 h 160"/>
                <a:gd name="T70" fmla="*/ 180 w 222"/>
                <a:gd name="T71" fmla="*/ 103 h 160"/>
                <a:gd name="T72" fmla="*/ 183 w 222"/>
                <a:gd name="T73" fmla="*/ 113 h 160"/>
                <a:gd name="T74" fmla="*/ 185 w 222"/>
                <a:gd name="T75" fmla="*/ 118 h 160"/>
                <a:gd name="T76" fmla="*/ 188 w 222"/>
                <a:gd name="T77" fmla="*/ 125 h 160"/>
                <a:gd name="T78" fmla="*/ 192 w 222"/>
                <a:gd name="T79" fmla="*/ 131 h 160"/>
                <a:gd name="T80" fmla="*/ 195 w 222"/>
                <a:gd name="T81" fmla="*/ 138 h 160"/>
                <a:gd name="T82" fmla="*/ 198 w 222"/>
                <a:gd name="T83" fmla="*/ 145 h 160"/>
                <a:gd name="T84" fmla="*/ 201 w 222"/>
                <a:gd name="T85" fmla="*/ 147 h 160"/>
                <a:gd name="T86" fmla="*/ 206 w 222"/>
                <a:gd name="T87" fmla="*/ 154 h 160"/>
                <a:gd name="T88" fmla="*/ 209 w 222"/>
                <a:gd name="T89" fmla="*/ 157 h 160"/>
                <a:gd name="T90" fmla="*/ 216 w 222"/>
                <a:gd name="T91" fmla="*/ 157 h 160"/>
                <a:gd name="T92" fmla="*/ 222 w 222"/>
                <a:gd name="T9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2" h="160">
                  <a:moveTo>
                    <a:pt x="0" y="12"/>
                  </a:moveTo>
                  <a:lnTo>
                    <a:pt x="6" y="18"/>
                  </a:lnTo>
                  <a:lnTo>
                    <a:pt x="11" y="22"/>
                  </a:lnTo>
                  <a:lnTo>
                    <a:pt x="18" y="25"/>
                  </a:lnTo>
                  <a:lnTo>
                    <a:pt x="21" y="25"/>
                  </a:lnTo>
                  <a:lnTo>
                    <a:pt x="27" y="25"/>
                  </a:lnTo>
                  <a:lnTo>
                    <a:pt x="32" y="25"/>
                  </a:lnTo>
                  <a:lnTo>
                    <a:pt x="39" y="25"/>
                  </a:lnTo>
                  <a:lnTo>
                    <a:pt x="42" y="22"/>
                  </a:lnTo>
                  <a:lnTo>
                    <a:pt x="47" y="18"/>
                  </a:lnTo>
                  <a:lnTo>
                    <a:pt x="50" y="15"/>
                  </a:lnTo>
                  <a:lnTo>
                    <a:pt x="53" y="12"/>
                  </a:lnTo>
                  <a:lnTo>
                    <a:pt x="57" y="12"/>
                  </a:lnTo>
                  <a:lnTo>
                    <a:pt x="60" y="9"/>
                  </a:lnTo>
                  <a:lnTo>
                    <a:pt x="60" y="5"/>
                  </a:lnTo>
                  <a:lnTo>
                    <a:pt x="71" y="3"/>
                  </a:lnTo>
                  <a:lnTo>
                    <a:pt x="78" y="0"/>
                  </a:lnTo>
                  <a:lnTo>
                    <a:pt x="86" y="0"/>
                  </a:lnTo>
                  <a:lnTo>
                    <a:pt x="96" y="3"/>
                  </a:lnTo>
                  <a:lnTo>
                    <a:pt x="102" y="5"/>
                  </a:lnTo>
                  <a:lnTo>
                    <a:pt x="110" y="9"/>
                  </a:lnTo>
                  <a:lnTo>
                    <a:pt x="117" y="12"/>
                  </a:lnTo>
                  <a:lnTo>
                    <a:pt x="123" y="15"/>
                  </a:lnTo>
                  <a:lnTo>
                    <a:pt x="128" y="22"/>
                  </a:lnTo>
                  <a:lnTo>
                    <a:pt x="135" y="28"/>
                  </a:lnTo>
                  <a:lnTo>
                    <a:pt x="141" y="35"/>
                  </a:lnTo>
                  <a:lnTo>
                    <a:pt x="146" y="42"/>
                  </a:lnTo>
                  <a:lnTo>
                    <a:pt x="153" y="51"/>
                  </a:lnTo>
                  <a:lnTo>
                    <a:pt x="156" y="57"/>
                  </a:lnTo>
                  <a:lnTo>
                    <a:pt x="162" y="64"/>
                  </a:lnTo>
                  <a:lnTo>
                    <a:pt x="167" y="74"/>
                  </a:lnTo>
                  <a:lnTo>
                    <a:pt x="170" y="76"/>
                  </a:lnTo>
                  <a:lnTo>
                    <a:pt x="174" y="83"/>
                  </a:lnTo>
                  <a:lnTo>
                    <a:pt x="177" y="89"/>
                  </a:lnTo>
                  <a:lnTo>
                    <a:pt x="177" y="96"/>
                  </a:lnTo>
                  <a:lnTo>
                    <a:pt x="180" y="103"/>
                  </a:lnTo>
                  <a:lnTo>
                    <a:pt x="183" y="113"/>
                  </a:lnTo>
                  <a:lnTo>
                    <a:pt x="185" y="118"/>
                  </a:lnTo>
                  <a:lnTo>
                    <a:pt x="188" y="125"/>
                  </a:lnTo>
                  <a:lnTo>
                    <a:pt x="192" y="131"/>
                  </a:lnTo>
                  <a:lnTo>
                    <a:pt x="195" y="138"/>
                  </a:lnTo>
                  <a:lnTo>
                    <a:pt x="198" y="145"/>
                  </a:lnTo>
                  <a:lnTo>
                    <a:pt x="201" y="147"/>
                  </a:lnTo>
                  <a:lnTo>
                    <a:pt x="206" y="154"/>
                  </a:lnTo>
                  <a:lnTo>
                    <a:pt x="209" y="157"/>
                  </a:lnTo>
                  <a:lnTo>
                    <a:pt x="216" y="157"/>
                  </a:lnTo>
                  <a:lnTo>
                    <a:pt x="222" y="16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62" name="Freeform 98"/>
            <p:cNvSpPr>
              <a:spLocks/>
            </p:cNvSpPr>
            <p:nvPr/>
          </p:nvSpPr>
          <p:spPr bwMode="auto">
            <a:xfrm>
              <a:off x="204" y="752"/>
              <a:ext cx="94" cy="78"/>
            </a:xfrm>
            <a:custGeom>
              <a:avLst/>
              <a:gdLst>
                <a:gd name="T0" fmla="*/ 188 w 188"/>
                <a:gd name="T1" fmla="*/ 12 h 154"/>
                <a:gd name="T2" fmla="*/ 188 w 188"/>
                <a:gd name="T3" fmla="*/ 9 h 154"/>
                <a:gd name="T4" fmla="*/ 185 w 188"/>
                <a:gd name="T5" fmla="*/ 9 h 154"/>
                <a:gd name="T6" fmla="*/ 181 w 188"/>
                <a:gd name="T7" fmla="*/ 5 h 154"/>
                <a:gd name="T8" fmla="*/ 178 w 188"/>
                <a:gd name="T9" fmla="*/ 5 h 154"/>
                <a:gd name="T10" fmla="*/ 176 w 188"/>
                <a:gd name="T11" fmla="*/ 3 h 154"/>
                <a:gd name="T12" fmla="*/ 167 w 188"/>
                <a:gd name="T13" fmla="*/ 0 h 154"/>
                <a:gd name="T14" fmla="*/ 157 w 188"/>
                <a:gd name="T15" fmla="*/ 0 h 154"/>
                <a:gd name="T16" fmla="*/ 149 w 188"/>
                <a:gd name="T17" fmla="*/ 0 h 154"/>
                <a:gd name="T18" fmla="*/ 139 w 188"/>
                <a:gd name="T19" fmla="*/ 3 h 154"/>
                <a:gd name="T20" fmla="*/ 134 w 188"/>
                <a:gd name="T21" fmla="*/ 3 h 154"/>
                <a:gd name="T22" fmla="*/ 124 w 188"/>
                <a:gd name="T23" fmla="*/ 5 h 154"/>
                <a:gd name="T24" fmla="*/ 118 w 188"/>
                <a:gd name="T25" fmla="*/ 12 h 154"/>
                <a:gd name="T26" fmla="*/ 113 w 188"/>
                <a:gd name="T27" fmla="*/ 15 h 154"/>
                <a:gd name="T28" fmla="*/ 106 w 188"/>
                <a:gd name="T29" fmla="*/ 22 h 154"/>
                <a:gd name="T30" fmla="*/ 100 w 188"/>
                <a:gd name="T31" fmla="*/ 29 h 154"/>
                <a:gd name="T32" fmla="*/ 95 w 188"/>
                <a:gd name="T33" fmla="*/ 35 h 154"/>
                <a:gd name="T34" fmla="*/ 88 w 188"/>
                <a:gd name="T35" fmla="*/ 42 h 154"/>
                <a:gd name="T36" fmla="*/ 82 w 188"/>
                <a:gd name="T37" fmla="*/ 47 h 154"/>
                <a:gd name="T38" fmla="*/ 79 w 188"/>
                <a:gd name="T39" fmla="*/ 57 h 154"/>
                <a:gd name="T40" fmla="*/ 72 w 188"/>
                <a:gd name="T41" fmla="*/ 64 h 154"/>
                <a:gd name="T42" fmla="*/ 67 w 188"/>
                <a:gd name="T43" fmla="*/ 71 h 154"/>
                <a:gd name="T44" fmla="*/ 64 w 188"/>
                <a:gd name="T45" fmla="*/ 76 h 154"/>
                <a:gd name="T46" fmla="*/ 61 w 188"/>
                <a:gd name="T47" fmla="*/ 83 h 154"/>
                <a:gd name="T48" fmla="*/ 58 w 188"/>
                <a:gd name="T49" fmla="*/ 90 h 154"/>
                <a:gd name="T50" fmla="*/ 54 w 188"/>
                <a:gd name="T51" fmla="*/ 96 h 154"/>
                <a:gd name="T52" fmla="*/ 52 w 188"/>
                <a:gd name="T53" fmla="*/ 103 h 154"/>
                <a:gd name="T54" fmla="*/ 49 w 188"/>
                <a:gd name="T55" fmla="*/ 110 h 154"/>
                <a:gd name="T56" fmla="*/ 46 w 188"/>
                <a:gd name="T57" fmla="*/ 115 h 154"/>
                <a:gd name="T58" fmla="*/ 43 w 188"/>
                <a:gd name="T59" fmla="*/ 122 h 154"/>
                <a:gd name="T60" fmla="*/ 36 w 188"/>
                <a:gd name="T61" fmla="*/ 128 h 154"/>
                <a:gd name="T62" fmla="*/ 33 w 188"/>
                <a:gd name="T63" fmla="*/ 132 h 154"/>
                <a:gd name="T64" fmla="*/ 31 w 188"/>
                <a:gd name="T65" fmla="*/ 142 h 154"/>
                <a:gd name="T66" fmla="*/ 25 w 188"/>
                <a:gd name="T67" fmla="*/ 145 h 154"/>
                <a:gd name="T68" fmla="*/ 18 w 188"/>
                <a:gd name="T69" fmla="*/ 147 h 154"/>
                <a:gd name="T70" fmla="*/ 13 w 188"/>
                <a:gd name="T71" fmla="*/ 152 h 154"/>
                <a:gd name="T72" fmla="*/ 10 w 188"/>
                <a:gd name="T73" fmla="*/ 154 h 154"/>
                <a:gd name="T74" fmla="*/ 0 w 188"/>
                <a:gd name="T7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54">
                  <a:moveTo>
                    <a:pt x="188" y="12"/>
                  </a:moveTo>
                  <a:lnTo>
                    <a:pt x="188" y="9"/>
                  </a:lnTo>
                  <a:lnTo>
                    <a:pt x="185" y="9"/>
                  </a:lnTo>
                  <a:lnTo>
                    <a:pt x="181" y="5"/>
                  </a:lnTo>
                  <a:lnTo>
                    <a:pt x="178" y="5"/>
                  </a:lnTo>
                  <a:lnTo>
                    <a:pt x="176" y="3"/>
                  </a:lnTo>
                  <a:lnTo>
                    <a:pt x="167" y="0"/>
                  </a:lnTo>
                  <a:lnTo>
                    <a:pt x="157" y="0"/>
                  </a:lnTo>
                  <a:lnTo>
                    <a:pt x="149" y="0"/>
                  </a:lnTo>
                  <a:lnTo>
                    <a:pt x="139" y="3"/>
                  </a:lnTo>
                  <a:lnTo>
                    <a:pt x="134" y="3"/>
                  </a:lnTo>
                  <a:lnTo>
                    <a:pt x="124" y="5"/>
                  </a:lnTo>
                  <a:lnTo>
                    <a:pt x="118" y="12"/>
                  </a:lnTo>
                  <a:lnTo>
                    <a:pt x="113" y="15"/>
                  </a:lnTo>
                  <a:lnTo>
                    <a:pt x="106" y="22"/>
                  </a:lnTo>
                  <a:lnTo>
                    <a:pt x="100" y="29"/>
                  </a:lnTo>
                  <a:lnTo>
                    <a:pt x="95" y="35"/>
                  </a:lnTo>
                  <a:lnTo>
                    <a:pt x="88" y="42"/>
                  </a:lnTo>
                  <a:lnTo>
                    <a:pt x="82" y="47"/>
                  </a:lnTo>
                  <a:lnTo>
                    <a:pt x="79" y="57"/>
                  </a:lnTo>
                  <a:lnTo>
                    <a:pt x="72" y="64"/>
                  </a:lnTo>
                  <a:lnTo>
                    <a:pt x="67" y="71"/>
                  </a:lnTo>
                  <a:lnTo>
                    <a:pt x="64" y="76"/>
                  </a:lnTo>
                  <a:lnTo>
                    <a:pt x="61" y="83"/>
                  </a:lnTo>
                  <a:lnTo>
                    <a:pt x="58" y="90"/>
                  </a:lnTo>
                  <a:lnTo>
                    <a:pt x="54" y="96"/>
                  </a:lnTo>
                  <a:lnTo>
                    <a:pt x="52" y="103"/>
                  </a:lnTo>
                  <a:lnTo>
                    <a:pt x="49" y="110"/>
                  </a:lnTo>
                  <a:lnTo>
                    <a:pt x="46" y="115"/>
                  </a:lnTo>
                  <a:lnTo>
                    <a:pt x="43" y="122"/>
                  </a:lnTo>
                  <a:lnTo>
                    <a:pt x="36" y="128"/>
                  </a:lnTo>
                  <a:lnTo>
                    <a:pt x="33" y="132"/>
                  </a:lnTo>
                  <a:lnTo>
                    <a:pt x="31" y="142"/>
                  </a:lnTo>
                  <a:lnTo>
                    <a:pt x="25" y="145"/>
                  </a:lnTo>
                  <a:lnTo>
                    <a:pt x="18" y="147"/>
                  </a:lnTo>
                  <a:lnTo>
                    <a:pt x="13" y="152"/>
                  </a:lnTo>
                  <a:lnTo>
                    <a:pt x="10" y="154"/>
                  </a:lnTo>
                  <a:lnTo>
                    <a:pt x="0" y="15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63" name="Freeform 99"/>
            <p:cNvSpPr>
              <a:spLocks/>
            </p:cNvSpPr>
            <p:nvPr/>
          </p:nvSpPr>
          <p:spPr bwMode="auto">
            <a:xfrm>
              <a:off x="144" y="723"/>
              <a:ext cx="40" cy="42"/>
            </a:xfrm>
            <a:custGeom>
              <a:avLst/>
              <a:gdLst>
                <a:gd name="T0" fmla="*/ 81 w 81"/>
                <a:gd name="T1" fmla="*/ 0 h 84"/>
                <a:gd name="T2" fmla="*/ 78 w 81"/>
                <a:gd name="T3" fmla="*/ 0 h 84"/>
                <a:gd name="T4" fmla="*/ 75 w 81"/>
                <a:gd name="T5" fmla="*/ 3 h 84"/>
                <a:gd name="T6" fmla="*/ 73 w 81"/>
                <a:gd name="T7" fmla="*/ 7 h 84"/>
                <a:gd name="T8" fmla="*/ 66 w 81"/>
                <a:gd name="T9" fmla="*/ 7 h 84"/>
                <a:gd name="T10" fmla="*/ 63 w 81"/>
                <a:gd name="T11" fmla="*/ 13 h 84"/>
                <a:gd name="T12" fmla="*/ 57 w 81"/>
                <a:gd name="T13" fmla="*/ 17 h 84"/>
                <a:gd name="T14" fmla="*/ 48 w 81"/>
                <a:gd name="T15" fmla="*/ 20 h 84"/>
                <a:gd name="T16" fmla="*/ 42 w 81"/>
                <a:gd name="T17" fmla="*/ 27 h 84"/>
                <a:gd name="T18" fmla="*/ 36 w 81"/>
                <a:gd name="T19" fmla="*/ 32 h 84"/>
                <a:gd name="T20" fmla="*/ 29 w 81"/>
                <a:gd name="T21" fmla="*/ 39 h 84"/>
                <a:gd name="T22" fmla="*/ 24 w 81"/>
                <a:gd name="T23" fmla="*/ 49 h 84"/>
                <a:gd name="T24" fmla="*/ 15 w 81"/>
                <a:gd name="T25" fmla="*/ 55 h 84"/>
                <a:gd name="T26" fmla="*/ 9 w 81"/>
                <a:gd name="T27" fmla="*/ 64 h 84"/>
                <a:gd name="T28" fmla="*/ 6 w 81"/>
                <a:gd name="T29" fmla="*/ 74 h 84"/>
                <a:gd name="T30" fmla="*/ 0 w 81"/>
                <a:gd name="T3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84">
                  <a:moveTo>
                    <a:pt x="81" y="0"/>
                  </a:moveTo>
                  <a:lnTo>
                    <a:pt x="78" y="0"/>
                  </a:lnTo>
                  <a:lnTo>
                    <a:pt x="75" y="3"/>
                  </a:lnTo>
                  <a:lnTo>
                    <a:pt x="73" y="7"/>
                  </a:lnTo>
                  <a:lnTo>
                    <a:pt x="66" y="7"/>
                  </a:lnTo>
                  <a:lnTo>
                    <a:pt x="63" y="13"/>
                  </a:lnTo>
                  <a:lnTo>
                    <a:pt x="57" y="17"/>
                  </a:lnTo>
                  <a:lnTo>
                    <a:pt x="48" y="20"/>
                  </a:lnTo>
                  <a:lnTo>
                    <a:pt x="42" y="27"/>
                  </a:lnTo>
                  <a:lnTo>
                    <a:pt x="36" y="32"/>
                  </a:lnTo>
                  <a:lnTo>
                    <a:pt x="29" y="39"/>
                  </a:lnTo>
                  <a:lnTo>
                    <a:pt x="24" y="49"/>
                  </a:lnTo>
                  <a:lnTo>
                    <a:pt x="15" y="55"/>
                  </a:lnTo>
                  <a:lnTo>
                    <a:pt x="9" y="64"/>
                  </a:lnTo>
                  <a:lnTo>
                    <a:pt x="6" y="74"/>
                  </a:lnTo>
                  <a:lnTo>
                    <a:pt x="0" y="8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64" name="Line 100"/>
            <p:cNvSpPr>
              <a:spLocks noChangeShapeType="1"/>
            </p:cNvSpPr>
            <p:nvPr/>
          </p:nvSpPr>
          <p:spPr bwMode="auto">
            <a:xfrm flipH="1">
              <a:off x="343" y="608"/>
              <a:ext cx="9" cy="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65" name="Freeform 101"/>
            <p:cNvSpPr>
              <a:spLocks/>
            </p:cNvSpPr>
            <p:nvPr/>
          </p:nvSpPr>
          <p:spPr bwMode="auto">
            <a:xfrm>
              <a:off x="300" y="535"/>
              <a:ext cx="167" cy="286"/>
            </a:xfrm>
            <a:custGeom>
              <a:avLst/>
              <a:gdLst>
                <a:gd name="T0" fmla="*/ 232 w 335"/>
                <a:gd name="T1" fmla="*/ 152 h 571"/>
                <a:gd name="T2" fmla="*/ 211 w 335"/>
                <a:gd name="T3" fmla="*/ 191 h 571"/>
                <a:gd name="T4" fmla="*/ 176 w 335"/>
                <a:gd name="T5" fmla="*/ 230 h 571"/>
                <a:gd name="T6" fmla="*/ 119 w 335"/>
                <a:gd name="T7" fmla="*/ 229 h 571"/>
                <a:gd name="T8" fmla="*/ 66 w 335"/>
                <a:gd name="T9" fmla="*/ 215 h 571"/>
                <a:gd name="T10" fmla="*/ 30 w 335"/>
                <a:gd name="T11" fmla="*/ 192 h 571"/>
                <a:gd name="T12" fmla="*/ 2 w 335"/>
                <a:gd name="T13" fmla="*/ 155 h 571"/>
                <a:gd name="T14" fmla="*/ 10 w 335"/>
                <a:gd name="T15" fmla="*/ 98 h 571"/>
                <a:gd name="T16" fmla="*/ 43 w 335"/>
                <a:gd name="T17" fmla="*/ 36 h 571"/>
                <a:gd name="T18" fmla="*/ 102 w 335"/>
                <a:gd name="T19" fmla="*/ 4 h 571"/>
                <a:gd name="T20" fmla="*/ 155 w 335"/>
                <a:gd name="T21" fmla="*/ 2 h 571"/>
                <a:gd name="T22" fmla="*/ 200 w 335"/>
                <a:gd name="T23" fmla="*/ 14 h 571"/>
                <a:gd name="T24" fmla="*/ 261 w 335"/>
                <a:gd name="T25" fmla="*/ 41 h 571"/>
                <a:gd name="T26" fmla="*/ 279 w 335"/>
                <a:gd name="T27" fmla="*/ 55 h 571"/>
                <a:gd name="T28" fmla="*/ 297 w 335"/>
                <a:gd name="T29" fmla="*/ 68 h 571"/>
                <a:gd name="T30" fmla="*/ 310 w 335"/>
                <a:gd name="T31" fmla="*/ 82 h 571"/>
                <a:gd name="T32" fmla="*/ 314 w 335"/>
                <a:gd name="T33" fmla="*/ 100 h 571"/>
                <a:gd name="T34" fmla="*/ 319 w 335"/>
                <a:gd name="T35" fmla="*/ 121 h 571"/>
                <a:gd name="T36" fmla="*/ 324 w 335"/>
                <a:gd name="T37" fmla="*/ 138 h 571"/>
                <a:gd name="T38" fmla="*/ 330 w 335"/>
                <a:gd name="T39" fmla="*/ 159 h 571"/>
                <a:gd name="T40" fmla="*/ 333 w 335"/>
                <a:gd name="T41" fmla="*/ 178 h 571"/>
                <a:gd name="T42" fmla="*/ 332 w 335"/>
                <a:gd name="T43" fmla="*/ 197 h 571"/>
                <a:gd name="T44" fmla="*/ 307 w 335"/>
                <a:gd name="T45" fmla="*/ 258 h 571"/>
                <a:gd name="T46" fmla="*/ 280 w 335"/>
                <a:gd name="T47" fmla="*/ 316 h 571"/>
                <a:gd name="T48" fmla="*/ 265 w 335"/>
                <a:gd name="T49" fmla="*/ 380 h 571"/>
                <a:gd name="T50" fmla="*/ 268 w 335"/>
                <a:gd name="T51" fmla="*/ 425 h 571"/>
                <a:gd name="T52" fmla="*/ 280 w 335"/>
                <a:gd name="T53" fmla="*/ 457 h 571"/>
                <a:gd name="T54" fmla="*/ 290 w 335"/>
                <a:gd name="T55" fmla="*/ 493 h 571"/>
                <a:gd name="T56" fmla="*/ 293 w 335"/>
                <a:gd name="T57" fmla="*/ 514 h 571"/>
                <a:gd name="T58" fmla="*/ 294 w 335"/>
                <a:gd name="T59" fmla="*/ 539 h 571"/>
                <a:gd name="T60" fmla="*/ 291 w 335"/>
                <a:gd name="T61" fmla="*/ 560 h 571"/>
                <a:gd name="T62" fmla="*/ 287 w 335"/>
                <a:gd name="T63" fmla="*/ 559 h 571"/>
                <a:gd name="T64" fmla="*/ 282 w 335"/>
                <a:gd name="T65" fmla="*/ 549 h 571"/>
                <a:gd name="T66" fmla="*/ 278 w 335"/>
                <a:gd name="T67" fmla="*/ 534 h 571"/>
                <a:gd name="T68" fmla="*/ 273 w 335"/>
                <a:gd name="T69" fmla="*/ 522 h 571"/>
                <a:gd name="T70" fmla="*/ 272 w 335"/>
                <a:gd name="T71" fmla="*/ 511 h 571"/>
                <a:gd name="T72" fmla="*/ 266 w 335"/>
                <a:gd name="T73" fmla="*/ 499 h 571"/>
                <a:gd name="T74" fmla="*/ 262 w 335"/>
                <a:gd name="T75" fmla="*/ 486 h 571"/>
                <a:gd name="T76" fmla="*/ 257 w 335"/>
                <a:gd name="T77" fmla="*/ 474 h 571"/>
                <a:gd name="T78" fmla="*/ 250 w 335"/>
                <a:gd name="T79" fmla="*/ 456 h 571"/>
                <a:gd name="T80" fmla="*/ 247 w 335"/>
                <a:gd name="T81" fmla="*/ 436 h 571"/>
                <a:gd name="T82" fmla="*/ 240 w 335"/>
                <a:gd name="T83" fmla="*/ 415 h 571"/>
                <a:gd name="T84" fmla="*/ 241 w 335"/>
                <a:gd name="T85" fmla="*/ 400 h 571"/>
                <a:gd name="T86" fmla="*/ 241 w 335"/>
                <a:gd name="T87" fmla="*/ 386 h 571"/>
                <a:gd name="T88" fmla="*/ 239 w 335"/>
                <a:gd name="T89" fmla="*/ 367 h 571"/>
                <a:gd name="T90" fmla="*/ 236 w 335"/>
                <a:gd name="T91" fmla="*/ 346 h 571"/>
                <a:gd name="T92" fmla="*/ 243 w 335"/>
                <a:gd name="T93" fmla="*/ 326 h 571"/>
                <a:gd name="T94" fmla="*/ 247 w 335"/>
                <a:gd name="T95" fmla="*/ 311 h 571"/>
                <a:gd name="T96" fmla="*/ 247 w 335"/>
                <a:gd name="T97" fmla="*/ 298 h 571"/>
                <a:gd name="T98" fmla="*/ 237 w 335"/>
                <a:gd name="T99" fmla="*/ 270 h 571"/>
                <a:gd name="T100" fmla="*/ 236 w 335"/>
                <a:gd name="T101" fmla="*/ 250 h 571"/>
                <a:gd name="T102" fmla="*/ 234 w 335"/>
                <a:gd name="T103" fmla="*/ 224 h 571"/>
                <a:gd name="T104" fmla="*/ 237 w 335"/>
                <a:gd name="T105" fmla="*/ 204 h 571"/>
                <a:gd name="T106" fmla="*/ 243 w 335"/>
                <a:gd name="T107" fmla="*/ 184 h 571"/>
                <a:gd name="T108" fmla="*/ 250 w 335"/>
                <a:gd name="T109" fmla="*/ 16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 h="571">
                  <a:moveTo>
                    <a:pt x="252" y="155"/>
                  </a:moveTo>
                  <a:lnTo>
                    <a:pt x="246" y="148"/>
                  </a:lnTo>
                  <a:lnTo>
                    <a:pt x="241" y="146"/>
                  </a:lnTo>
                  <a:lnTo>
                    <a:pt x="237" y="148"/>
                  </a:lnTo>
                  <a:lnTo>
                    <a:pt x="232" y="152"/>
                  </a:lnTo>
                  <a:lnTo>
                    <a:pt x="225" y="158"/>
                  </a:lnTo>
                  <a:lnTo>
                    <a:pt x="223" y="165"/>
                  </a:lnTo>
                  <a:lnTo>
                    <a:pt x="220" y="172"/>
                  </a:lnTo>
                  <a:lnTo>
                    <a:pt x="213" y="181"/>
                  </a:lnTo>
                  <a:lnTo>
                    <a:pt x="211" y="191"/>
                  </a:lnTo>
                  <a:lnTo>
                    <a:pt x="206" y="201"/>
                  </a:lnTo>
                  <a:lnTo>
                    <a:pt x="200" y="211"/>
                  </a:lnTo>
                  <a:lnTo>
                    <a:pt x="193" y="217"/>
                  </a:lnTo>
                  <a:lnTo>
                    <a:pt x="186" y="226"/>
                  </a:lnTo>
                  <a:lnTo>
                    <a:pt x="176" y="230"/>
                  </a:lnTo>
                  <a:lnTo>
                    <a:pt x="162" y="234"/>
                  </a:lnTo>
                  <a:lnTo>
                    <a:pt x="148" y="233"/>
                  </a:lnTo>
                  <a:lnTo>
                    <a:pt x="135" y="231"/>
                  </a:lnTo>
                  <a:lnTo>
                    <a:pt x="127" y="231"/>
                  </a:lnTo>
                  <a:lnTo>
                    <a:pt x="119" y="229"/>
                  </a:lnTo>
                  <a:lnTo>
                    <a:pt x="106" y="227"/>
                  </a:lnTo>
                  <a:lnTo>
                    <a:pt x="94" y="223"/>
                  </a:lnTo>
                  <a:lnTo>
                    <a:pt x="87" y="220"/>
                  </a:lnTo>
                  <a:lnTo>
                    <a:pt x="78" y="219"/>
                  </a:lnTo>
                  <a:lnTo>
                    <a:pt x="66" y="215"/>
                  </a:lnTo>
                  <a:lnTo>
                    <a:pt x="59" y="212"/>
                  </a:lnTo>
                  <a:lnTo>
                    <a:pt x="50" y="206"/>
                  </a:lnTo>
                  <a:lnTo>
                    <a:pt x="43" y="202"/>
                  </a:lnTo>
                  <a:lnTo>
                    <a:pt x="36" y="197"/>
                  </a:lnTo>
                  <a:lnTo>
                    <a:pt x="30" y="192"/>
                  </a:lnTo>
                  <a:lnTo>
                    <a:pt x="23" y="185"/>
                  </a:lnTo>
                  <a:lnTo>
                    <a:pt x="16" y="180"/>
                  </a:lnTo>
                  <a:lnTo>
                    <a:pt x="10" y="170"/>
                  </a:lnTo>
                  <a:lnTo>
                    <a:pt x="3" y="163"/>
                  </a:lnTo>
                  <a:lnTo>
                    <a:pt x="2" y="155"/>
                  </a:lnTo>
                  <a:lnTo>
                    <a:pt x="0" y="144"/>
                  </a:lnTo>
                  <a:lnTo>
                    <a:pt x="0" y="133"/>
                  </a:lnTo>
                  <a:lnTo>
                    <a:pt x="3" y="120"/>
                  </a:lnTo>
                  <a:lnTo>
                    <a:pt x="7" y="110"/>
                  </a:lnTo>
                  <a:lnTo>
                    <a:pt x="10" y="98"/>
                  </a:lnTo>
                  <a:lnTo>
                    <a:pt x="16" y="84"/>
                  </a:lnTo>
                  <a:lnTo>
                    <a:pt x="18" y="71"/>
                  </a:lnTo>
                  <a:lnTo>
                    <a:pt x="27" y="60"/>
                  </a:lnTo>
                  <a:lnTo>
                    <a:pt x="35" y="48"/>
                  </a:lnTo>
                  <a:lnTo>
                    <a:pt x="43" y="36"/>
                  </a:lnTo>
                  <a:lnTo>
                    <a:pt x="55" y="27"/>
                  </a:lnTo>
                  <a:lnTo>
                    <a:pt x="62" y="18"/>
                  </a:lnTo>
                  <a:lnTo>
                    <a:pt x="73" y="11"/>
                  </a:lnTo>
                  <a:lnTo>
                    <a:pt x="84" y="4"/>
                  </a:lnTo>
                  <a:lnTo>
                    <a:pt x="102" y="4"/>
                  </a:lnTo>
                  <a:lnTo>
                    <a:pt x="116" y="3"/>
                  </a:lnTo>
                  <a:lnTo>
                    <a:pt x="124" y="0"/>
                  </a:lnTo>
                  <a:lnTo>
                    <a:pt x="138" y="2"/>
                  </a:lnTo>
                  <a:lnTo>
                    <a:pt x="147" y="2"/>
                  </a:lnTo>
                  <a:lnTo>
                    <a:pt x="155" y="2"/>
                  </a:lnTo>
                  <a:lnTo>
                    <a:pt x="163" y="3"/>
                  </a:lnTo>
                  <a:lnTo>
                    <a:pt x="172" y="4"/>
                  </a:lnTo>
                  <a:lnTo>
                    <a:pt x="180" y="7"/>
                  </a:lnTo>
                  <a:lnTo>
                    <a:pt x="191" y="11"/>
                  </a:lnTo>
                  <a:lnTo>
                    <a:pt x="200" y="14"/>
                  </a:lnTo>
                  <a:lnTo>
                    <a:pt x="212" y="17"/>
                  </a:lnTo>
                  <a:lnTo>
                    <a:pt x="223" y="24"/>
                  </a:lnTo>
                  <a:lnTo>
                    <a:pt x="234" y="28"/>
                  </a:lnTo>
                  <a:lnTo>
                    <a:pt x="247" y="34"/>
                  </a:lnTo>
                  <a:lnTo>
                    <a:pt x="261" y="41"/>
                  </a:lnTo>
                  <a:lnTo>
                    <a:pt x="265" y="42"/>
                  </a:lnTo>
                  <a:lnTo>
                    <a:pt x="269" y="46"/>
                  </a:lnTo>
                  <a:lnTo>
                    <a:pt x="273" y="48"/>
                  </a:lnTo>
                  <a:lnTo>
                    <a:pt x="276" y="49"/>
                  </a:lnTo>
                  <a:lnTo>
                    <a:pt x="279" y="55"/>
                  </a:lnTo>
                  <a:lnTo>
                    <a:pt x="283" y="56"/>
                  </a:lnTo>
                  <a:lnTo>
                    <a:pt x="287" y="57"/>
                  </a:lnTo>
                  <a:lnTo>
                    <a:pt x="290" y="61"/>
                  </a:lnTo>
                  <a:lnTo>
                    <a:pt x="294" y="64"/>
                  </a:lnTo>
                  <a:lnTo>
                    <a:pt x="297" y="68"/>
                  </a:lnTo>
                  <a:lnTo>
                    <a:pt x="300" y="71"/>
                  </a:lnTo>
                  <a:lnTo>
                    <a:pt x="304" y="75"/>
                  </a:lnTo>
                  <a:lnTo>
                    <a:pt x="303" y="78"/>
                  </a:lnTo>
                  <a:lnTo>
                    <a:pt x="305" y="82"/>
                  </a:lnTo>
                  <a:lnTo>
                    <a:pt x="310" y="82"/>
                  </a:lnTo>
                  <a:lnTo>
                    <a:pt x="310" y="85"/>
                  </a:lnTo>
                  <a:lnTo>
                    <a:pt x="308" y="88"/>
                  </a:lnTo>
                  <a:lnTo>
                    <a:pt x="311" y="92"/>
                  </a:lnTo>
                  <a:lnTo>
                    <a:pt x="311" y="94"/>
                  </a:lnTo>
                  <a:lnTo>
                    <a:pt x="314" y="100"/>
                  </a:lnTo>
                  <a:lnTo>
                    <a:pt x="312" y="102"/>
                  </a:lnTo>
                  <a:lnTo>
                    <a:pt x="315" y="109"/>
                  </a:lnTo>
                  <a:lnTo>
                    <a:pt x="318" y="112"/>
                  </a:lnTo>
                  <a:lnTo>
                    <a:pt x="317" y="117"/>
                  </a:lnTo>
                  <a:lnTo>
                    <a:pt x="319" y="121"/>
                  </a:lnTo>
                  <a:lnTo>
                    <a:pt x="319" y="123"/>
                  </a:lnTo>
                  <a:lnTo>
                    <a:pt x="318" y="126"/>
                  </a:lnTo>
                  <a:lnTo>
                    <a:pt x="322" y="130"/>
                  </a:lnTo>
                  <a:lnTo>
                    <a:pt x="321" y="131"/>
                  </a:lnTo>
                  <a:lnTo>
                    <a:pt x="324" y="138"/>
                  </a:lnTo>
                  <a:lnTo>
                    <a:pt x="326" y="141"/>
                  </a:lnTo>
                  <a:lnTo>
                    <a:pt x="326" y="144"/>
                  </a:lnTo>
                  <a:lnTo>
                    <a:pt x="328" y="151"/>
                  </a:lnTo>
                  <a:lnTo>
                    <a:pt x="332" y="153"/>
                  </a:lnTo>
                  <a:lnTo>
                    <a:pt x="330" y="159"/>
                  </a:lnTo>
                  <a:lnTo>
                    <a:pt x="333" y="162"/>
                  </a:lnTo>
                  <a:lnTo>
                    <a:pt x="332" y="167"/>
                  </a:lnTo>
                  <a:lnTo>
                    <a:pt x="335" y="170"/>
                  </a:lnTo>
                  <a:lnTo>
                    <a:pt x="333" y="176"/>
                  </a:lnTo>
                  <a:lnTo>
                    <a:pt x="333" y="178"/>
                  </a:lnTo>
                  <a:lnTo>
                    <a:pt x="332" y="180"/>
                  </a:lnTo>
                  <a:lnTo>
                    <a:pt x="335" y="187"/>
                  </a:lnTo>
                  <a:lnTo>
                    <a:pt x="333" y="190"/>
                  </a:lnTo>
                  <a:lnTo>
                    <a:pt x="332" y="194"/>
                  </a:lnTo>
                  <a:lnTo>
                    <a:pt x="332" y="197"/>
                  </a:lnTo>
                  <a:lnTo>
                    <a:pt x="326" y="211"/>
                  </a:lnTo>
                  <a:lnTo>
                    <a:pt x="324" y="223"/>
                  </a:lnTo>
                  <a:lnTo>
                    <a:pt x="319" y="236"/>
                  </a:lnTo>
                  <a:lnTo>
                    <a:pt x="315" y="248"/>
                  </a:lnTo>
                  <a:lnTo>
                    <a:pt x="307" y="258"/>
                  </a:lnTo>
                  <a:lnTo>
                    <a:pt x="304" y="270"/>
                  </a:lnTo>
                  <a:lnTo>
                    <a:pt x="296" y="282"/>
                  </a:lnTo>
                  <a:lnTo>
                    <a:pt x="291" y="294"/>
                  </a:lnTo>
                  <a:lnTo>
                    <a:pt x="285" y="304"/>
                  </a:lnTo>
                  <a:lnTo>
                    <a:pt x="280" y="316"/>
                  </a:lnTo>
                  <a:lnTo>
                    <a:pt x="276" y="330"/>
                  </a:lnTo>
                  <a:lnTo>
                    <a:pt x="272" y="343"/>
                  </a:lnTo>
                  <a:lnTo>
                    <a:pt x="268" y="355"/>
                  </a:lnTo>
                  <a:lnTo>
                    <a:pt x="265" y="368"/>
                  </a:lnTo>
                  <a:lnTo>
                    <a:pt x="265" y="380"/>
                  </a:lnTo>
                  <a:lnTo>
                    <a:pt x="265" y="394"/>
                  </a:lnTo>
                  <a:lnTo>
                    <a:pt x="266" y="403"/>
                  </a:lnTo>
                  <a:lnTo>
                    <a:pt x="265" y="407"/>
                  </a:lnTo>
                  <a:lnTo>
                    <a:pt x="266" y="418"/>
                  </a:lnTo>
                  <a:lnTo>
                    <a:pt x="268" y="425"/>
                  </a:lnTo>
                  <a:lnTo>
                    <a:pt x="271" y="431"/>
                  </a:lnTo>
                  <a:lnTo>
                    <a:pt x="272" y="439"/>
                  </a:lnTo>
                  <a:lnTo>
                    <a:pt x="275" y="446"/>
                  </a:lnTo>
                  <a:lnTo>
                    <a:pt x="278" y="451"/>
                  </a:lnTo>
                  <a:lnTo>
                    <a:pt x="280" y="457"/>
                  </a:lnTo>
                  <a:lnTo>
                    <a:pt x="282" y="465"/>
                  </a:lnTo>
                  <a:lnTo>
                    <a:pt x="285" y="472"/>
                  </a:lnTo>
                  <a:lnTo>
                    <a:pt x="286" y="478"/>
                  </a:lnTo>
                  <a:lnTo>
                    <a:pt x="289" y="485"/>
                  </a:lnTo>
                  <a:lnTo>
                    <a:pt x="290" y="493"/>
                  </a:lnTo>
                  <a:lnTo>
                    <a:pt x="289" y="497"/>
                  </a:lnTo>
                  <a:lnTo>
                    <a:pt x="291" y="504"/>
                  </a:lnTo>
                  <a:lnTo>
                    <a:pt x="294" y="507"/>
                  </a:lnTo>
                  <a:lnTo>
                    <a:pt x="293" y="513"/>
                  </a:lnTo>
                  <a:lnTo>
                    <a:pt x="293" y="514"/>
                  </a:lnTo>
                  <a:lnTo>
                    <a:pt x="291" y="520"/>
                  </a:lnTo>
                  <a:lnTo>
                    <a:pt x="294" y="525"/>
                  </a:lnTo>
                  <a:lnTo>
                    <a:pt x="293" y="528"/>
                  </a:lnTo>
                  <a:lnTo>
                    <a:pt x="291" y="532"/>
                  </a:lnTo>
                  <a:lnTo>
                    <a:pt x="294" y="539"/>
                  </a:lnTo>
                  <a:lnTo>
                    <a:pt x="293" y="543"/>
                  </a:lnTo>
                  <a:lnTo>
                    <a:pt x="291" y="546"/>
                  </a:lnTo>
                  <a:lnTo>
                    <a:pt x="294" y="552"/>
                  </a:lnTo>
                  <a:lnTo>
                    <a:pt x="293" y="557"/>
                  </a:lnTo>
                  <a:lnTo>
                    <a:pt x="291" y="560"/>
                  </a:lnTo>
                  <a:lnTo>
                    <a:pt x="294" y="566"/>
                  </a:lnTo>
                  <a:lnTo>
                    <a:pt x="293" y="568"/>
                  </a:lnTo>
                  <a:lnTo>
                    <a:pt x="297" y="571"/>
                  </a:lnTo>
                  <a:lnTo>
                    <a:pt x="289" y="570"/>
                  </a:lnTo>
                  <a:lnTo>
                    <a:pt x="287" y="559"/>
                  </a:lnTo>
                  <a:lnTo>
                    <a:pt x="289" y="556"/>
                  </a:lnTo>
                  <a:lnTo>
                    <a:pt x="285" y="555"/>
                  </a:lnTo>
                  <a:lnTo>
                    <a:pt x="286" y="552"/>
                  </a:lnTo>
                  <a:lnTo>
                    <a:pt x="286" y="550"/>
                  </a:lnTo>
                  <a:lnTo>
                    <a:pt x="282" y="549"/>
                  </a:lnTo>
                  <a:lnTo>
                    <a:pt x="283" y="546"/>
                  </a:lnTo>
                  <a:lnTo>
                    <a:pt x="283" y="543"/>
                  </a:lnTo>
                  <a:lnTo>
                    <a:pt x="280" y="541"/>
                  </a:lnTo>
                  <a:lnTo>
                    <a:pt x="282" y="538"/>
                  </a:lnTo>
                  <a:lnTo>
                    <a:pt x="278" y="534"/>
                  </a:lnTo>
                  <a:lnTo>
                    <a:pt x="279" y="532"/>
                  </a:lnTo>
                  <a:lnTo>
                    <a:pt x="275" y="528"/>
                  </a:lnTo>
                  <a:lnTo>
                    <a:pt x="276" y="525"/>
                  </a:lnTo>
                  <a:lnTo>
                    <a:pt x="278" y="522"/>
                  </a:lnTo>
                  <a:lnTo>
                    <a:pt x="273" y="522"/>
                  </a:lnTo>
                  <a:lnTo>
                    <a:pt x="273" y="520"/>
                  </a:lnTo>
                  <a:lnTo>
                    <a:pt x="275" y="517"/>
                  </a:lnTo>
                  <a:lnTo>
                    <a:pt x="271" y="516"/>
                  </a:lnTo>
                  <a:lnTo>
                    <a:pt x="271" y="513"/>
                  </a:lnTo>
                  <a:lnTo>
                    <a:pt x="272" y="511"/>
                  </a:lnTo>
                  <a:lnTo>
                    <a:pt x="272" y="509"/>
                  </a:lnTo>
                  <a:lnTo>
                    <a:pt x="269" y="504"/>
                  </a:lnTo>
                  <a:lnTo>
                    <a:pt x="271" y="503"/>
                  </a:lnTo>
                  <a:lnTo>
                    <a:pt x="266" y="502"/>
                  </a:lnTo>
                  <a:lnTo>
                    <a:pt x="266" y="499"/>
                  </a:lnTo>
                  <a:lnTo>
                    <a:pt x="268" y="496"/>
                  </a:lnTo>
                  <a:lnTo>
                    <a:pt x="264" y="495"/>
                  </a:lnTo>
                  <a:lnTo>
                    <a:pt x="265" y="492"/>
                  </a:lnTo>
                  <a:lnTo>
                    <a:pt x="265" y="490"/>
                  </a:lnTo>
                  <a:lnTo>
                    <a:pt x="262" y="486"/>
                  </a:lnTo>
                  <a:lnTo>
                    <a:pt x="262" y="483"/>
                  </a:lnTo>
                  <a:lnTo>
                    <a:pt x="259" y="482"/>
                  </a:lnTo>
                  <a:lnTo>
                    <a:pt x="259" y="481"/>
                  </a:lnTo>
                  <a:lnTo>
                    <a:pt x="261" y="478"/>
                  </a:lnTo>
                  <a:lnTo>
                    <a:pt x="257" y="474"/>
                  </a:lnTo>
                  <a:lnTo>
                    <a:pt x="254" y="471"/>
                  </a:lnTo>
                  <a:lnTo>
                    <a:pt x="255" y="468"/>
                  </a:lnTo>
                  <a:lnTo>
                    <a:pt x="252" y="463"/>
                  </a:lnTo>
                  <a:lnTo>
                    <a:pt x="252" y="460"/>
                  </a:lnTo>
                  <a:lnTo>
                    <a:pt x="250" y="456"/>
                  </a:lnTo>
                  <a:lnTo>
                    <a:pt x="251" y="453"/>
                  </a:lnTo>
                  <a:lnTo>
                    <a:pt x="248" y="447"/>
                  </a:lnTo>
                  <a:lnTo>
                    <a:pt x="248" y="444"/>
                  </a:lnTo>
                  <a:lnTo>
                    <a:pt x="246" y="442"/>
                  </a:lnTo>
                  <a:lnTo>
                    <a:pt x="247" y="436"/>
                  </a:lnTo>
                  <a:lnTo>
                    <a:pt x="244" y="433"/>
                  </a:lnTo>
                  <a:lnTo>
                    <a:pt x="244" y="431"/>
                  </a:lnTo>
                  <a:lnTo>
                    <a:pt x="243" y="424"/>
                  </a:lnTo>
                  <a:lnTo>
                    <a:pt x="243" y="422"/>
                  </a:lnTo>
                  <a:lnTo>
                    <a:pt x="240" y="415"/>
                  </a:lnTo>
                  <a:lnTo>
                    <a:pt x="241" y="411"/>
                  </a:lnTo>
                  <a:lnTo>
                    <a:pt x="243" y="408"/>
                  </a:lnTo>
                  <a:lnTo>
                    <a:pt x="240" y="404"/>
                  </a:lnTo>
                  <a:lnTo>
                    <a:pt x="240" y="403"/>
                  </a:lnTo>
                  <a:lnTo>
                    <a:pt x="241" y="400"/>
                  </a:lnTo>
                  <a:lnTo>
                    <a:pt x="241" y="397"/>
                  </a:lnTo>
                  <a:lnTo>
                    <a:pt x="243" y="394"/>
                  </a:lnTo>
                  <a:lnTo>
                    <a:pt x="239" y="392"/>
                  </a:lnTo>
                  <a:lnTo>
                    <a:pt x="240" y="389"/>
                  </a:lnTo>
                  <a:lnTo>
                    <a:pt x="241" y="386"/>
                  </a:lnTo>
                  <a:lnTo>
                    <a:pt x="241" y="385"/>
                  </a:lnTo>
                  <a:lnTo>
                    <a:pt x="239" y="380"/>
                  </a:lnTo>
                  <a:lnTo>
                    <a:pt x="240" y="375"/>
                  </a:lnTo>
                  <a:lnTo>
                    <a:pt x="240" y="373"/>
                  </a:lnTo>
                  <a:lnTo>
                    <a:pt x="239" y="367"/>
                  </a:lnTo>
                  <a:lnTo>
                    <a:pt x="239" y="365"/>
                  </a:lnTo>
                  <a:lnTo>
                    <a:pt x="240" y="360"/>
                  </a:lnTo>
                  <a:lnTo>
                    <a:pt x="239" y="354"/>
                  </a:lnTo>
                  <a:lnTo>
                    <a:pt x="239" y="351"/>
                  </a:lnTo>
                  <a:lnTo>
                    <a:pt x="236" y="346"/>
                  </a:lnTo>
                  <a:lnTo>
                    <a:pt x="237" y="340"/>
                  </a:lnTo>
                  <a:lnTo>
                    <a:pt x="239" y="337"/>
                  </a:lnTo>
                  <a:lnTo>
                    <a:pt x="240" y="333"/>
                  </a:lnTo>
                  <a:lnTo>
                    <a:pt x="241" y="330"/>
                  </a:lnTo>
                  <a:lnTo>
                    <a:pt x="243" y="326"/>
                  </a:lnTo>
                  <a:lnTo>
                    <a:pt x="243" y="323"/>
                  </a:lnTo>
                  <a:lnTo>
                    <a:pt x="244" y="318"/>
                  </a:lnTo>
                  <a:lnTo>
                    <a:pt x="246" y="316"/>
                  </a:lnTo>
                  <a:lnTo>
                    <a:pt x="246" y="314"/>
                  </a:lnTo>
                  <a:lnTo>
                    <a:pt x="247" y="311"/>
                  </a:lnTo>
                  <a:lnTo>
                    <a:pt x="248" y="309"/>
                  </a:lnTo>
                  <a:lnTo>
                    <a:pt x="248" y="307"/>
                  </a:lnTo>
                  <a:lnTo>
                    <a:pt x="250" y="304"/>
                  </a:lnTo>
                  <a:lnTo>
                    <a:pt x="250" y="301"/>
                  </a:lnTo>
                  <a:lnTo>
                    <a:pt x="247" y="298"/>
                  </a:lnTo>
                  <a:lnTo>
                    <a:pt x="244" y="291"/>
                  </a:lnTo>
                  <a:lnTo>
                    <a:pt x="246" y="287"/>
                  </a:lnTo>
                  <a:lnTo>
                    <a:pt x="243" y="280"/>
                  </a:lnTo>
                  <a:lnTo>
                    <a:pt x="241" y="275"/>
                  </a:lnTo>
                  <a:lnTo>
                    <a:pt x="237" y="270"/>
                  </a:lnTo>
                  <a:lnTo>
                    <a:pt x="239" y="266"/>
                  </a:lnTo>
                  <a:lnTo>
                    <a:pt x="237" y="261"/>
                  </a:lnTo>
                  <a:lnTo>
                    <a:pt x="237" y="258"/>
                  </a:lnTo>
                  <a:lnTo>
                    <a:pt x="234" y="251"/>
                  </a:lnTo>
                  <a:lnTo>
                    <a:pt x="236" y="250"/>
                  </a:lnTo>
                  <a:lnTo>
                    <a:pt x="233" y="243"/>
                  </a:lnTo>
                  <a:lnTo>
                    <a:pt x="234" y="238"/>
                  </a:lnTo>
                  <a:lnTo>
                    <a:pt x="232" y="234"/>
                  </a:lnTo>
                  <a:lnTo>
                    <a:pt x="233" y="230"/>
                  </a:lnTo>
                  <a:lnTo>
                    <a:pt x="234" y="224"/>
                  </a:lnTo>
                  <a:lnTo>
                    <a:pt x="236" y="222"/>
                  </a:lnTo>
                  <a:lnTo>
                    <a:pt x="237" y="217"/>
                  </a:lnTo>
                  <a:lnTo>
                    <a:pt x="234" y="212"/>
                  </a:lnTo>
                  <a:lnTo>
                    <a:pt x="236" y="209"/>
                  </a:lnTo>
                  <a:lnTo>
                    <a:pt x="237" y="204"/>
                  </a:lnTo>
                  <a:lnTo>
                    <a:pt x="239" y="199"/>
                  </a:lnTo>
                  <a:lnTo>
                    <a:pt x="239" y="197"/>
                  </a:lnTo>
                  <a:lnTo>
                    <a:pt x="240" y="192"/>
                  </a:lnTo>
                  <a:lnTo>
                    <a:pt x="243" y="187"/>
                  </a:lnTo>
                  <a:lnTo>
                    <a:pt x="243" y="184"/>
                  </a:lnTo>
                  <a:lnTo>
                    <a:pt x="244" y="180"/>
                  </a:lnTo>
                  <a:lnTo>
                    <a:pt x="246" y="174"/>
                  </a:lnTo>
                  <a:lnTo>
                    <a:pt x="247" y="173"/>
                  </a:lnTo>
                  <a:lnTo>
                    <a:pt x="248" y="167"/>
                  </a:lnTo>
                  <a:lnTo>
                    <a:pt x="250" y="163"/>
                  </a:lnTo>
                  <a:lnTo>
                    <a:pt x="251" y="158"/>
                  </a:lnTo>
                  <a:lnTo>
                    <a:pt x="252" y="155"/>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66" name="Freeform 102"/>
            <p:cNvSpPr>
              <a:spLocks/>
            </p:cNvSpPr>
            <p:nvPr/>
          </p:nvSpPr>
          <p:spPr bwMode="auto">
            <a:xfrm>
              <a:off x="300" y="535"/>
              <a:ext cx="167" cy="286"/>
            </a:xfrm>
            <a:custGeom>
              <a:avLst/>
              <a:gdLst>
                <a:gd name="T0" fmla="*/ 232 w 335"/>
                <a:gd name="T1" fmla="*/ 152 h 571"/>
                <a:gd name="T2" fmla="*/ 211 w 335"/>
                <a:gd name="T3" fmla="*/ 191 h 571"/>
                <a:gd name="T4" fmla="*/ 176 w 335"/>
                <a:gd name="T5" fmla="*/ 230 h 571"/>
                <a:gd name="T6" fmla="*/ 119 w 335"/>
                <a:gd name="T7" fmla="*/ 229 h 571"/>
                <a:gd name="T8" fmla="*/ 66 w 335"/>
                <a:gd name="T9" fmla="*/ 215 h 571"/>
                <a:gd name="T10" fmla="*/ 30 w 335"/>
                <a:gd name="T11" fmla="*/ 192 h 571"/>
                <a:gd name="T12" fmla="*/ 2 w 335"/>
                <a:gd name="T13" fmla="*/ 155 h 571"/>
                <a:gd name="T14" fmla="*/ 10 w 335"/>
                <a:gd name="T15" fmla="*/ 98 h 571"/>
                <a:gd name="T16" fmla="*/ 43 w 335"/>
                <a:gd name="T17" fmla="*/ 36 h 571"/>
                <a:gd name="T18" fmla="*/ 102 w 335"/>
                <a:gd name="T19" fmla="*/ 4 h 571"/>
                <a:gd name="T20" fmla="*/ 155 w 335"/>
                <a:gd name="T21" fmla="*/ 2 h 571"/>
                <a:gd name="T22" fmla="*/ 200 w 335"/>
                <a:gd name="T23" fmla="*/ 14 h 571"/>
                <a:gd name="T24" fmla="*/ 261 w 335"/>
                <a:gd name="T25" fmla="*/ 41 h 571"/>
                <a:gd name="T26" fmla="*/ 279 w 335"/>
                <a:gd name="T27" fmla="*/ 55 h 571"/>
                <a:gd name="T28" fmla="*/ 297 w 335"/>
                <a:gd name="T29" fmla="*/ 68 h 571"/>
                <a:gd name="T30" fmla="*/ 310 w 335"/>
                <a:gd name="T31" fmla="*/ 82 h 571"/>
                <a:gd name="T32" fmla="*/ 314 w 335"/>
                <a:gd name="T33" fmla="*/ 100 h 571"/>
                <a:gd name="T34" fmla="*/ 319 w 335"/>
                <a:gd name="T35" fmla="*/ 121 h 571"/>
                <a:gd name="T36" fmla="*/ 324 w 335"/>
                <a:gd name="T37" fmla="*/ 138 h 571"/>
                <a:gd name="T38" fmla="*/ 330 w 335"/>
                <a:gd name="T39" fmla="*/ 159 h 571"/>
                <a:gd name="T40" fmla="*/ 333 w 335"/>
                <a:gd name="T41" fmla="*/ 178 h 571"/>
                <a:gd name="T42" fmla="*/ 332 w 335"/>
                <a:gd name="T43" fmla="*/ 197 h 571"/>
                <a:gd name="T44" fmla="*/ 307 w 335"/>
                <a:gd name="T45" fmla="*/ 258 h 571"/>
                <a:gd name="T46" fmla="*/ 280 w 335"/>
                <a:gd name="T47" fmla="*/ 316 h 571"/>
                <a:gd name="T48" fmla="*/ 265 w 335"/>
                <a:gd name="T49" fmla="*/ 380 h 571"/>
                <a:gd name="T50" fmla="*/ 268 w 335"/>
                <a:gd name="T51" fmla="*/ 425 h 571"/>
                <a:gd name="T52" fmla="*/ 280 w 335"/>
                <a:gd name="T53" fmla="*/ 457 h 571"/>
                <a:gd name="T54" fmla="*/ 290 w 335"/>
                <a:gd name="T55" fmla="*/ 493 h 571"/>
                <a:gd name="T56" fmla="*/ 293 w 335"/>
                <a:gd name="T57" fmla="*/ 514 h 571"/>
                <a:gd name="T58" fmla="*/ 294 w 335"/>
                <a:gd name="T59" fmla="*/ 539 h 571"/>
                <a:gd name="T60" fmla="*/ 291 w 335"/>
                <a:gd name="T61" fmla="*/ 560 h 571"/>
                <a:gd name="T62" fmla="*/ 287 w 335"/>
                <a:gd name="T63" fmla="*/ 559 h 571"/>
                <a:gd name="T64" fmla="*/ 282 w 335"/>
                <a:gd name="T65" fmla="*/ 549 h 571"/>
                <a:gd name="T66" fmla="*/ 278 w 335"/>
                <a:gd name="T67" fmla="*/ 534 h 571"/>
                <a:gd name="T68" fmla="*/ 273 w 335"/>
                <a:gd name="T69" fmla="*/ 522 h 571"/>
                <a:gd name="T70" fmla="*/ 272 w 335"/>
                <a:gd name="T71" fmla="*/ 511 h 571"/>
                <a:gd name="T72" fmla="*/ 266 w 335"/>
                <a:gd name="T73" fmla="*/ 499 h 571"/>
                <a:gd name="T74" fmla="*/ 262 w 335"/>
                <a:gd name="T75" fmla="*/ 486 h 571"/>
                <a:gd name="T76" fmla="*/ 257 w 335"/>
                <a:gd name="T77" fmla="*/ 474 h 571"/>
                <a:gd name="T78" fmla="*/ 250 w 335"/>
                <a:gd name="T79" fmla="*/ 456 h 571"/>
                <a:gd name="T80" fmla="*/ 247 w 335"/>
                <a:gd name="T81" fmla="*/ 436 h 571"/>
                <a:gd name="T82" fmla="*/ 240 w 335"/>
                <a:gd name="T83" fmla="*/ 415 h 571"/>
                <a:gd name="T84" fmla="*/ 241 w 335"/>
                <a:gd name="T85" fmla="*/ 400 h 571"/>
                <a:gd name="T86" fmla="*/ 241 w 335"/>
                <a:gd name="T87" fmla="*/ 386 h 571"/>
                <a:gd name="T88" fmla="*/ 239 w 335"/>
                <a:gd name="T89" fmla="*/ 367 h 571"/>
                <a:gd name="T90" fmla="*/ 236 w 335"/>
                <a:gd name="T91" fmla="*/ 346 h 571"/>
                <a:gd name="T92" fmla="*/ 243 w 335"/>
                <a:gd name="T93" fmla="*/ 326 h 571"/>
                <a:gd name="T94" fmla="*/ 247 w 335"/>
                <a:gd name="T95" fmla="*/ 311 h 571"/>
                <a:gd name="T96" fmla="*/ 247 w 335"/>
                <a:gd name="T97" fmla="*/ 298 h 571"/>
                <a:gd name="T98" fmla="*/ 237 w 335"/>
                <a:gd name="T99" fmla="*/ 270 h 571"/>
                <a:gd name="T100" fmla="*/ 236 w 335"/>
                <a:gd name="T101" fmla="*/ 250 h 571"/>
                <a:gd name="T102" fmla="*/ 234 w 335"/>
                <a:gd name="T103" fmla="*/ 224 h 571"/>
                <a:gd name="T104" fmla="*/ 237 w 335"/>
                <a:gd name="T105" fmla="*/ 204 h 571"/>
                <a:gd name="T106" fmla="*/ 243 w 335"/>
                <a:gd name="T107" fmla="*/ 184 h 571"/>
                <a:gd name="T108" fmla="*/ 250 w 335"/>
                <a:gd name="T109" fmla="*/ 16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 h="571">
                  <a:moveTo>
                    <a:pt x="252" y="155"/>
                  </a:moveTo>
                  <a:lnTo>
                    <a:pt x="246" y="148"/>
                  </a:lnTo>
                  <a:lnTo>
                    <a:pt x="241" y="146"/>
                  </a:lnTo>
                  <a:lnTo>
                    <a:pt x="237" y="148"/>
                  </a:lnTo>
                  <a:lnTo>
                    <a:pt x="232" y="152"/>
                  </a:lnTo>
                  <a:lnTo>
                    <a:pt x="225" y="158"/>
                  </a:lnTo>
                  <a:lnTo>
                    <a:pt x="223" y="165"/>
                  </a:lnTo>
                  <a:lnTo>
                    <a:pt x="220" y="172"/>
                  </a:lnTo>
                  <a:lnTo>
                    <a:pt x="213" y="181"/>
                  </a:lnTo>
                  <a:lnTo>
                    <a:pt x="211" y="191"/>
                  </a:lnTo>
                  <a:lnTo>
                    <a:pt x="206" y="201"/>
                  </a:lnTo>
                  <a:lnTo>
                    <a:pt x="200" y="211"/>
                  </a:lnTo>
                  <a:lnTo>
                    <a:pt x="193" y="217"/>
                  </a:lnTo>
                  <a:lnTo>
                    <a:pt x="186" y="226"/>
                  </a:lnTo>
                  <a:lnTo>
                    <a:pt x="176" y="230"/>
                  </a:lnTo>
                  <a:lnTo>
                    <a:pt x="162" y="234"/>
                  </a:lnTo>
                  <a:lnTo>
                    <a:pt x="148" y="233"/>
                  </a:lnTo>
                  <a:lnTo>
                    <a:pt x="135" y="231"/>
                  </a:lnTo>
                  <a:lnTo>
                    <a:pt x="127" y="231"/>
                  </a:lnTo>
                  <a:lnTo>
                    <a:pt x="119" y="229"/>
                  </a:lnTo>
                  <a:lnTo>
                    <a:pt x="106" y="227"/>
                  </a:lnTo>
                  <a:lnTo>
                    <a:pt x="94" y="223"/>
                  </a:lnTo>
                  <a:lnTo>
                    <a:pt x="87" y="220"/>
                  </a:lnTo>
                  <a:lnTo>
                    <a:pt x="78" y="219"/>
                  </a:lnTo>
                  <a:lnTo>
                    <a:pt x="66" y="215"/>
                  </a:lnTo>
                  <a:lnTo>
                    <a:pt x="59" y="212"/>
                  </a:lnTo>
                  <a:lnTo>
                    <a:pt x="50" y="206"/>
                  </a:lnTo>
                  <a:lnTo>
                    <a:pt x="43" y="202"/>
                  </a:lnTo>
                  <a:lnTo>
                    <a:pt x="36" y="197"/>
                  </a:lnTo>
                  <a:lnTo>
                    <a:pt x="30" y="192"/>
                  </a:lnTo>
                  <a:lnTo>
                    <a:pt x="23" y="185"/>
                  </a:lnTo>
                  <a:lnTo>
                    <a:pt x="16" y="180"/>
                  </a:lnTo>
                  <a:lnTo>
                    <a:pt x="10" y="170"/>
                  </a:lnTo>
                  <a:lnTo>
                    <a:pt x="3" y="163"/>
                  </a:lnTo>
                  <a:lnTo>
                    <a:pt x="2" y="155"/>
                  </a:lnTo>
                  <a:lnTo>
                    <a:pt x="0" y="144"/>
                  </a:lnTo>
                  <a:lnTo>
                    <a:pt x="0" y="133"/>
                  </a:lnTo>
                  <a:lnTo>
                    <a:pt x="3" y="120"/>
                  </a:lnTo>
                  <a:lnTo>
                    <a:pt x="7" y="110"/>
                  </a:lnTo>
                  <a:lnTo>
                    <a:pt x="10" y="98"/>
                  </a:lnTo>
                  <a:lnTo>
                    <a:pt x="16" y="84"/>
                  </a:lnTo>
                  <a:lnTo>
                    <a:pt x="18" y="71"/>
                  </a:lnTo>
                  <a:lnTo>
                    <a:pt x="27" y="60"/>
                  </a:lnTo>
                  <a:lnTo>
                    <a:pt x="35" y="48"/>
                  </a:lnTo>
                  <a:lnTo>
                    <a:pt x="43" y="36"/>
                  </a:lnTo>
                  <a:lnTo>
                    <a:pt x="55" y="27"/>
                  </a:lnTo>
                  <a:lnTo>
                    <a:pt x="62" y="18"/>
                  </a:lnTo>
                  <a:lnTo>
                    <a:pt x="73" y="11"/>
                  </a:lnTo>
                  <a:lnTo>
                    <a:pt x="84" y="4"/>
                  </a:lnTo>
                  <a:lnTo>
                    <a:pt x="102" y="4"/>
                  </a:lnTo>
                  <a:lnTo>
                    <a:pt x="116" y="3"/>
                  </a:lnTo>
                  <a:lnTo>
                    <a:pt x="124" y="0"/>
                  </a:lnTo>
                  <a:lnTo>
                    <a:pt x="138" y="2"/>
                  </a:lnTo>
                  <a:lnTo>
                    <a:pt x="147" y="2"/>
                  </a:lnTo>
                  <a:lnTo>
                    <a:pt x="155" y="2"/>
                  </a:lnTo>
                  <a:lnTo>
                    <a:pt x="163" y="3"/>
                  </a:lnTo>
                  <a:lnTo>
                    <a:pt x="172" y="4"/>
                  </a:lnTo>
                  <a:lnTo>
                    <a:pt x="180" y="7"/>
                  </a:lnTo>
                  <a:lnTo>
                    <a:pt x="191" y="11"/>
                  </a:lnTo>
                  <a:lnTo>
                    <a:pt x="200" y="14"/>
                  </a:lnTo>
                  <a:lnTo>
                    <a:pt x="212" y="17"/>
                  </a:lnTo>
                  <a:lnTo>
                    <a:pt x="223" y="24"/>
                  </a:lnTo>
                  <a:lnTo>
                    <a:pt x="234" y="28"/>
                  </a:lnTo>
                  <a:lnTo>
                    <a:pt x="247" y="34"/>
                  </a:lnTo>
                  <a:lnTo>
                    <a:pt x="261" y="41"/>
                  </a:lnTo>
                  <a:lnTo>
                    <a:pt x="265" y="42"/>
                  </a:lnTo>
                  <a:lnTo>
                    <a:pt x="269" y="46"/>
                  </a:lnTo>
                  <a:lnTo>
                    <a:pt x="273" y="48"/>
                  </a:lnTo>
                  <a:lnTo>
                    <a:pt x="276" y="49"/>
                  </a:lnTo>
                  <a:lnTo>
                    <a:pt x="279" y="55"/>
                  </a:lnTo>
                  <a:lnTo>
                    <a:pt x="283" y="56"/>
                  </a:lnTo>
                  <a:lnTo>
                    <a:pt x="287" y="57"/>
                  </a:lnTo>
                  <a:lnTo>
                    <a:pt x="290" y="61"/>
                  </a:lnTo>
                  <a:lnTo>
                    <a:pt x="294" y="64"/>
                  </a:lnTo>
                  <a:lnTo>
                    <a:pt x="297" y="68"/>
                  </a:lnTo>
                  <a:lnTo>
                    <a:pt x="300" y="71"/>
                  </a:lnTo>
                  <a:lnTo>
                    <a:pt x="304" y="75"/>
                  </a:lnTo>
                  <a:lnTo>
                    <a:pt x="303" y="78"/>
                  </a:lnTo>
                  <a:lnTo>
                    <a:pt x="305" y="82"/>
                  </a:lnTo>
                  <a:lnTo>
                    <a:pt x="310" y="82"/>
                  </a:lnTo>
                  <a:lnTo>
                    <a:pt x="310" y="85"/>
                  </a:lnTo>
                  <a:lnTo>
                    <a:pt x="308" y="88"/>
                  </a:lnTo>
                  <a:lnTo>
                    <a:pt x="311" y="92"/>
                  </a:lnTo>
                  <a:lnTo>
                    <a:pt x="311" y="94"/>
                  </a:lnTo>
                  <a:lnTo>
                    <a:pt x="314" y="100"/>
                  </a:lnTo>
                  <a:lnTo>
                    <a:pt x="312" y="102"/>
                  </a:lnTo>
                  <a:lnTo>
                    <a:pt x="315" y="109"/>
                  </a:lnTo>
                  <a:lnTo>
                    <a:pt x="318" y="112"/>
                  </a:lnTo>
                  <a:lnTo>
                    <a:pt x="317" y="117"/>
                  </a:lnTo>
                  <a:lnTo>
                    <a:pt x="319" y="121"/>
                  </a:lnTo>
                  <a:lnTo>
                    <a:pt x="319" y="123"/>
                  </a:lnTo>
                  <a:lnTo>
                    <a:pt x="318" y="126"/>
                  </a:lnTo>
                  <a:lnTo>
                    <a:pt x="322" y="130"/>
                  </a:lnTo>
                  <a:lnTo>
                    <a:pt x="321" y="131"/>
                  </a:lnTo>
                  <a:lnTo>
                    <a:pt x="324" y="138"/>
                  </a:lnTo>
                  <a:lnTo>
                    <a:pt x="326" y="141"/>
                  </a:lnTo>
                  <a:lnTo>
                    <a:pt x="326" y="144"/>
                  </a:lnTo>
                  <a:lnTo>
                    <a:pt x="328" y="151"/>
                  </a:lnTo>
                  <a:lnTo>
                    <a:pt x="332" y="153"/>
                  </a:lnTo>
                  <a:lnTo>
                    <a:pt x="330" y="159"/>
                  </a:lnTo>
                  <a:lnTo>
                    <a:pt x="333" y="162"/>
                  </a:lnTo>
                  <a:lnTo>
                    <a:pt x="332" y="167"/>
                  </a:lnTo>
                  <a:lnTo>
                    <a:pt x="335" y="170"/>
                  </a:lnTo>
                  <a:lnTo>
                    <a:pt x="333" y="176"/>
                  </a:lnTo>
                  <a:lnTo>
                    <a:pt x="333" y="178"/>
                  </a:lnTo>
                  <a:lnTo>
                    <a:pt x="332" y="180"/>
                  </a:lnTo>
                  <a:lnTo>
                    <a:pt x="335" y="187"/>
                  </a:lnTo>
                  <a:lnTo>
                    <a:pt x="333" y="190"/>
                  </a:lnTo>
                  <a:lnTo>
                    <a:pt x="332" y="194"/>
                  </a:lnTo>
                  <a:lnTo>
                    <a:pt x="332" y="197"/>
                  </a:lnTo>
                  <a:lnTo>
                    <a:pt x="326" y="211"/>
                  </a:lnTo>
                  <a:lnTo>
                    <a:pt x="324" y="223"/>
                  </a:lnTo>
                  <a:lnTo>
                    <a:pt x="319" y="236"/>
                  </a:lnTo>
                  <a:lnTo>
                    <a:pt x="315" y="248"/>
                  </a:lnTo>
                  <a:lnTo>
                    <a:pt x="307" y="258"/>
                  </a:lnTo>
                  <a:lnTo>
                    <a:pt x="304" y="270"/>
                  </a:lnTo>
                  <a:lnTo>
                    <a:pt x="296" y="282"/>
                  </a:lnTo>
                  <a:lnTo>
                    <a:pt x="291" y="294"/>
                  </a:lnTo>
                  <a:lnTo>
                    <a:pt x="285" y="304"/>
                  </a:lnTo>
                  <a:lnTo>
                    <a:pt x="280" y="316"/>
                  </a:lnTo>
                  <a:lnTo>
                    <a:pt x="276" y="330"/>
                  </a:lnTo>
                  <a:lnTo>
                    <a:pt x="272" y="343"/>
                  </a:lnTo>
                  <a:lnTo>
                    <a:pt x="268" y="355"/>
                  </a:lnTo>
                  <a:lnTo>
                    <a:pt x="265" y="368"/>
                  </a:lnTo>
                  <a:lnTo>
                    <a:pt x="265" y="380"/>
                  </a:lnTo>
                  <a:lnTo>
                    <a:pt x="265" y="394"/>
                  </a:lnTo>
                  <a:lnTo>
                    <a:pt x="266" y="403"/>
                  </a:lnTo>
                  <a:lnTo>
                    <a:pt x="265" y="407"/>
                  </a:lnTo>
                  <a:lnTo>
                    <a:pt x="266" y="418"/>
                  </a:lnTo>
                  <a:lnTo>
                    <a:pt x="268" y="425"/>
                  </a:lnTo>
                  <a:lnTo>
                    <a:pt x="271" y="431"/>
                  </a:lnTo>
                  <a:lnTo>
                    <a:pt x="272" y="439"/>
                  </a:lnTo>
                  <a:lnTo>
                    <a:pt x="275" y="446"/>
                  </a:lnTo>
                  <a:lnTo>
                    <a:pt x="278" y="451"/>
                  </a:lnTo>
                  <a:lnTo>
                    <a:pt x="280" y="457"/>
                  </a:lnTo>
                  <a:lnTo>
                    <a:pt x="282" y="465"/>
                  </a:lnTo>
                  <a:lnTo>
                    <a:pt x="285" y="472"/>
                  </a:lnTo>
                  <a:lnTo>
                    <a:pt x="286" y="478"/>
                  </a:lnTo>
                  <a:lnTo>
                    <a:pt x="289" y="485"/>
                  </a:lnTo>
                  <a:lnTo>
                    <a:pt x="290" y="493"/>
                  </a:lnTo>
                  <a:lnTo>
                    <a:pt x="289" y="497"/>
                  </a:lnTo>
                  <a:lnTo>
                    <a:pt x="291" y="504"/>
                  </a:lnTo>
                  <a:lnTo>
                    <a:pt x="294" y="507"/>
                  </a:lnTo>
                  <a:lnTo>
                    <a:pt x="293" y="513"/>
                  </a:lnTo>
                  <a:lnTo>
                    <a:pt x="293" y="514"/>
                  </a:lnTo>
                  <a:lnTo>
                    <a:pt x="291" y="520"/>
                  </a:lnTo>
                  <a:lnTo>
                    <a:pt x="294" y="525"/>
                  </a:lnTo>
                  <a:lnTo>
                    <a:pt x="293" y="528"/>
                  </a:lnTo>
                  <a:lnTo>
                    <a:pt x="291" y="532"/>
                  </a:lnTo>
                  <a:lnTo>
                    <a:pt x="294" y="539"/>
                  </a:lnTo>
                  <a:lnTo>
                    <a:pt x="293" y="543"/>
                  </a:lnTo>
                  <a:lnTo>
                    <a:pt x="291" y="546"/>
                  </a:lnTo>
                  <a:lnTo>
                    <a:pt x="294" y="552"/>
                  </a:lnTo>
                  <a:lnTo>
                    <a:pt x="293" y="557"/>
                  </a:lnTo>
                  <a:lnTo>
                    <a:pt x="291" y="560"/>
                  </a:lnTo>
                  <a:lnTo>
                    <a:pt x="294" y="566"/>
                  </a:lnTo>
                  <a:lnTo>
                    <a:pt x="293" y="568"/>
                  </a:lnTo>
                  <a:lnTo>
                    <a:pt x="297" y="571"/>
                  </a:lnTo>
                  <a:lnTo>
                    <a:pt x="289" y="570"/>
                  </a:lnTo>
                  <a:lnTo>
                    <a:pt x="287" y="559"/>
                  </a:lnTo>
                  <a:lnTo>
                    <a:pt x="289" y="556"/>
                  </a:lnTo>
                  <a:lnTo>
                    <a:pt x="285" y="555"/>
                  </a:lnTo>
                  <a:lnTo>
                    <a:pt x="286" y="552"/>
                  </a:lnTo>
                  <a:lnTo>
                    <a:pt x="286" y="550"/>
                  </a:lnTo>
                  <a:lnTo>
                    <a:pt x="282" y="549"/>
                  </a:lnTo>
                  <a:lnTo>
                    <a:pt x="283" y="546"/>
                  </a:lnTo>
                  <a:lnTo>
                    <a:pt x="283" y="543"/>
                  </a:lnTo>
                  <a:lnTo>
                    <a:pt x="280" y="541"/>
                  </a:lnTo>
                  <a:lnTo>
                    <a:pt x="282" y="538"/>
                  </a:lnTo>
                  <a:lnTo>
                    <a:pt x="278" y="534"/>
                  </a:lnTo>
                  <a:lnTo>
                    <a:pt x="279" y="532"/>
                  </a:lnTo>
                  <a:lnTo>
                    <a:pt x="275" y="528"/>
                  </a:lnTo>
                  <a:lnTo>
                    <a:pt x="276" y="525"/>
                  </a:lnTo>
                  <a:lnTo>
                    <a:pt x="278" y="522"/>
                  </a:lnTo>
                  <a:lnTo>
                    <a:pt x="273" y="522"/>
                  </a:lnTo>
                  <a:lnTo>
                    <a:pt x="273" y="520"/>
                  </a:lnTo>
                  <a:lnTo>
                    <a:pt x="275" y="517"/>
                  </a:lnTo>
                  <a:lnTo>
                    <a:pt x="271" y="516"/>
                  </a:lnTo>
                  <a:lnTo>
                    <a:pt x="271" y="513"/>
                  </a:lnTo>
                  <a:lnTo>
                    <a:pt x="272" y="511"/>
                  </a:lnTo>
                  <a:lnTo>
                    <a:pt x="272" y="509"/>
                  </a:lnTo>
                  <a:lnTo>
                    <a:pt x="269" y="504"/>
                  </a:lnTo>
                  <a:lnTo>
                    <a:pt x="271" y="503"/>
                  </a:lnTo>
                  <a:lnTo>
                    <a:pt x="266" y="502"/>
                  </a:lnTo>
                  <a:lnTo>
                    <a:pt x="266" y="499"/>
                  </a:lnTo>
                  <a:lnTo>
                    <a:pt x="268" y="496"/>
                  </a:lnTo>
                  <a:lnTo>
                    <a:pt x="264" y="495"/>
                  </a:lnTo>
                  <a:lnTo>
                    <a:pt x="265" y="492"/>
                  </a:lnTo>
                  <a:lnTo>
                    <a:pt x="265" y="490"/>
                  </a:lnTo>
                  <a:lnTo>
                    <a:pt x="262" y="486"/>
                  </a:lnTo>
                  <a:lnTo>
                    <a:pt x="262" y="483"/>
                  </a:lnTo>
                  <a:lnTo>
                    <a:pt x="259" y="482"/>
                  </a:lnTo>
                  <a:lnTo>
                    <a:pt x="259" y="481"/>
                  </a:lnTo>
                  <a:lnTo>
                    <a:pt x="261" y="478"/>
                  </a:lnTo>
                  <a:lnTo>
                    <a:pt x="257" y="474"/>
                  </a:lnTo>
                  <a:lnTo>
                    <a:pt x="254" y="471"/>
                  </a:lnTo>
                  <a:lnTo>
                    <a:pt x="255" y="468"/>
                  </a:lnTo>
                  <a:lnTo>
                    <a:pt x="252" y="463"/>
                  </a:lnTo>
                  <a:lnTo>
                    <a:pt x="252" y="460"/>
                  </a:lnTo>
                  <a:lnTo>
                    <a:pt x="250" y="456"/>
                  </a:lnTo>
                  <a:lnTo>
                    <a:pt x="251" y="453"/>
                  </a:lnTo>
                  <a:lnTo>
                    <a:pt x="248" y="447"/>
                  </a:lnTo>
                  <a:lnTo>
                    <a:pt x="248" y="444"/>
                  </a:lnTo>
                  <a:lnTo>
                    <a:pt x="246" y="442"/>
                  </a:lnTo>
                  <a:lnTo>
                    <a:pt x="247" y="436"/>
                  </a:lnTo>
                  <a:lnTo>
                    <a:pt x="244" y="433"/>
                  </a:lnTo>
                  <a:lnTo>
                    <a:pt x="244" y="431"/>
                  </a:lnTo>
                  <a:lnTo>
                    <a:pt x="243" y="424"/>
                  </a:lnTo>
                  <a:lnTo>
                    <a:pt x="243" y="422"/>
                  </a:lnTo>
                  <a:lnTo>
                    <a:pt x="240" y="415"/>
                  </a:lnTo>
                  <a:lnTo>
                    <a:pt x="241" y="411"/>
                  </a:lnTo>
                  <a:lnTo>
                    <a:pt x="243" y="408"/>
                  </a:lnTo>
                  <a:lnTo>
                    <a:pt x="240" y="404"/>
                  </a:lnTo>
                  <a:lnTo>
                    <a:pt x="240" y="403"/>
                  </a:lnTo>
                  <a:lnTo>
                    <a:pt x="241" y="400"/>
                  </a:lnTo>
                  <a:lnTo>
                    <a:pt x="241" y="397"/>
                  </a:lnTo>
                  <a:lnTo>
                    <a:pt x="243" y="394"/>
                  </a:lnTo>
                  <a:lnTo>
                    <a:pt x="239" y="392"/>
                  </a:lnTo>
                  <a:lnTo>
                    <a:pt x="240" y="389"/>
                  </a:lnTo>
                  <a:lnTo>
                    <a:pt x="241" y="386"/>
                  </a:lnTo>
                  <a:lnTo>
                    <a:pt x="241" y="385"/>
                  </a:lnTo>
                  <a:lnTo>
                    <a:pt x="239" y="380"/>
                  </a:lnTo>
                  <a:lnTo>
                    <a:pt x="240" y="375"/>
                  </a:lnTo>
                  <a:lnTo>
                    <a:pt x="240" y="373"/>
                  </a:lnTo>
                  <a:lnTo>
                    <a:pt x="239" y="367"/>
                  </a:lnTo>
                  <a:lnTo>
                    <a:pt x="239" y="365"/>
                  </a:lnTo>
                  <a:lnTo>
                    <a:pt x="240" y="360"/>
                  </a:lnTo>
                  <a:lnTo>
                    <a:pt x="239" y="354"/>
                  </a:lnTo>
                  <a:lnTo>
                    <a:pt x="239" y="351"/>
                  </a:lnTo>
                  <a:lnTo>
                    <a:pt x="236" y="346"/>
                  </a:lnTo>
                  <a:lnTo>
                    <a:pt x="237" y="340"/>
                  </a:lnTo>
                  <a:lnTo>
                    <a:pt x="239" y="337"/>
                  </a:lnTo>
                  <a:lnTo>
                    <a:pt x="240" y="333"/>
                  </a:lnTo>
                  <a:lnTo>
                    <a:pt x="241" y="330"/>
                  </a:lnTo>
                  <a:lnTo>
                    <a:pt x="243" y="326"/>
                  </a:lnTo>
                  <a:lnTo>
                    <a:pt x="243" y="323"/>
                  </a:lnTo>
                  <a:lnTo>
                    <a:pt x="244" y="318"/>
                  </a:lnTo>
                  <a:lnTo>
                    <a:pt x="246" y="316"/>
                  </a:lnTo>
                  <a:lnTo>
                    <a:pt x="246" y="314"/>
                  </a:lnTo>
                  <a:lnTo>
                    <a:pt x="247" y="311"/>
                  </a:lnTo>
                  <a:lnTo>
                    <a:pt x="248" y="309"/>
                  </a:lnTo>
                  <a:lnTo>
                    <a:pt x="248" y="307"/>
                  </a:lnTo>
                  <a:lnTo>
                    <a:pt x="250" y="304"/>
                  </a:lnTo>
                  <a:lnTo>
                    <a:pt x="250" y="301"/>
                  </a:lnTo>
                  <a:lnTo>
                    <a:pt x="247" y="298"/>
                  </a:lnTo>
                  <a:lnTo>
                    <a:pt x="244" y="291"/>
                  </a:lnTo>
                  <a:lnTo>
                    <a:pt x="246" y="287"/>
                  </a:lnTo>
                  <a:lnTo>
                    <a:pt x="243" y="280"/>
                  </a:lnTo>
                  <a:lnTo>
                    <a:pt x="241" y="275"/>
                  </a:lnTo>
                  <a:lnTo>
                    <a:pt x="237" y="270"/>
                  </a:lnTo>
                  <a:lnTo>
                    <a:pt x="239" y="266"/>
                  </a:lnTo>
                  <a:lnTo>
                    <a:pt x="237" y="261"/>
                  </a:lnTo>
                  <a:lnTo>
                    <a:pt x="237" y="258"/>
                  </a:lnTo>
                  <a:lnTo>
                    <a:pt x="234" y="251"/>
                  </a:lnTo>
                  <a:lnTo>
                    <a:pt x="236" y="250"/>
                  </a:lnTo>
                  <a:lnTo>
                    <a:pt x="233" y="243"/>
                  </a:lnTo>
                  <a:lnTo>
                    <a:pt x="234" y="238"/>
                  </a:lnTo>
                  <a:lnTo>
                    <a:pt x="232" y="234"/>
                  </a:lnTo>
                  <a:lnTo>
                    <a:pt x="233" y="230"/>
                  </a:lnTo>
                  <a:lnTo>
                    <a:pt x="234" y="224"/>
                  </a:lnTo>
                  <a:lnTo>
                    <a:pt x="236" y="222"/>
                  </a:lnTo>
                  <a:lnTo>
                    <a:pt x="237" y="217"/>
                  </a:lnTo>
                  <a:lnTo>
                    <a:pt x="234" y="212"/>
                  </a:lnTo>
                  <a:lnTo>
                    <a:pt x="236" y="209"/>
                  </a:lnTo>
                  <a:lnTo>
                    <a:pt x="237" y="204"/>
                  </a:lnTo>
                  <a:lnTo>
                    <a:pt x="239" y="199"/>
                  </a:lnTo>
                  <a:lnTo>
                    <a:pt x="239" y="197"/>
                  </a:lnTo>
                  <a:lnTo>
                    <a:pt x="240" y="192"/>
                  </a:lnTo>
                  <a:lnTo>
                    <a:pt x="243" y="187"/>
                  </a:lnTo>
                  <a:lnTo>
                    <a:pt x="243" y="184"/>
                  </a:lnTo>
                  <a:lnTo>
                    <a:pt x="244" y="180"/>
                  </a:lnTo>
                  <a:lnTo>
                    <a:pt x="246" y="174"/>
                  </a:lnTo>
                  <a:lnTo>
                    <a:pt x="247" y="173"/>
                  </a:lnTo>
                  <a:lnTo>
                    <a:pt x="248" y="167"/>
                  </a:lnTo>
                  <a:lnTo>
                    <a:pt x="250" y="163"/>
                  </a:lnTo>
                  <a:lnTo>
                    <a:pt x="251" y="158"/>
                  </a:lnTo>
                  <a:lnTo>
                    <a:pt x="252" y="155"/>
                  </a:lnTo>
                  <a:close/>
                </a:path>
              </a:pathLst>
            </a:custGeom>
            <a:noFill/>
            <a:ln w="9525">
              <a:solidFill>
                <a:srgbClr val="FF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67" name="Freeform 103"/>
            <p:cNvSpPr>
              <a:spLocks/>
            </p:cNvSpPr>
            <p:nvPr/>
          </p:nvSpPr>
          <p:spPr bwMode="auto">
            <a:xfrm>
              <a:off x="297" y="591"/>
              <a:ext cx="148" cy="147"/>
            </a:xfrm>
            <a:custGeom>
              <a:avLst/>
              <a:gdLst>
                <a:gd name="T0" fmla="*/ 4 w 297"/>
                <a:gd name="T1" fmla="*/ 39 h 293"/>
                <a:gd name="T2" fmla="*/ 0 w 297"/>
                <a:gd name="T3" fmla="*/ 54 h 293"/>
                <a:gd name="T4" fmla="*/ 0 w 297"/>
                <a:gd name="T5" fmla="*/ 73 h 293"/>
                <a:gd name="T6" fmla="*/ 3 w 297"/>
                <a:gd name="T7" fmla="*/ 89 h 293"/>
                <a:gd name="T8" fmla="*/ 9 w 297"/>
                <a:gd name="T9" fmla="*/ 108 h 293"/>
                <a:gd name="T10" fmla="*/ 14 w 297"/>
                <a:gd name="T11" fmla="*/ 168 h 293"/>
                <a:gd name="T12" fmla="*/ 23 w 297"/>
                <a:gd name="T13" fmla="*/ 210 h 293"/>
                <a:gd name="T14" fmla="*/ 38 w 297"/>
                <a:gd name="T15" fmla="*/ 246 h 293"/>
                <a:gd name="T16" fmla="*/ 50 w 297"/>
                <a:gd name="T17" fmla="*/ 261 h 293"/>
                <a:gd name="T18" fmla="*/ 66 w 297"/>
                <a:gd name="T19" fmla="*/ 274 h 293"/>
                <a:gd name="T20" fmla="*/ 85 w 297"/>
                <a:gd name="T21" fmla="*/ 285 h 293"/>
                <a:gd name="T22" fmla="*/ 109 w 297"/>
                <a:gd name="T23" fmla="*/ 293 h 293"/>
                <a:gd name="T24" fmla="*/ 130 w 297"/>
                <a:gd name="T25" fmla="*/ 292 h 293"/>
                <a:gd name="T26" fmla="*/ 163 w 297"/>
                <a:gd name="T27" fmla="*/ 288 h 293"/>
                <a:gd name="T28" fmla="*/ 191 w 297"/>
                <a:gd name="T29" fmla="*/ 280 h 293"/>
                <a:gd name="T30" fmla="*/ 215 w 297"/>
                <a:gd name="T31" fmla="*/ 266 h 293"/>
                <a:gd name="T32" fmla="*/ 251 w 297"/>
                <a:gd name="T33" fmla="*/ 241 h 293"/>
                <a:gd name="T34" fmla="*/ 275 w 297"/>
                <a:gd name="T35" fmla="*/ 229 h 293"/>
                <a:gd name="T36" fmla="*/ 280 w 297"/>
                <a:gd name="T37" fmla="*/ 225 h 293"/>
                <a:gd name="T38" fmla="*/ 286 w 297"/>
                <a:gd name="T39" fmla="*/ 221 h 293"/>
                <a:gd name="T40" fmla="*/ 289 w 297"/>
                <a:gd name="T41" fmla="*/ 216 h 293"/>
                <a:gd name="T42" fmla="*/ 293 w 297"/>
                <a:gd name="T43" fmla="*/ 207 h 293"/>
                <a:gd name="T44" fmla="*/ 297 w 297"/>
                <a:gd name="T45" fmla="*/ 199 h 293"/>
                <a:gd name="T46" fmla="*/ 296 w 297"/>
                <a:gd name="T47" fmla="*/ 193 h 293"/>
                <a:gd name="T48" fmla="*/ 290 w 297"/>
                <a:gd name="T49" fmla="*/ 189 h 293"/>
                <a:gd name="T50" fmla="*/ 282 w 297"/>
                <a:gd name="T51" fmla="*/ 185 h 293"/>
                <a:gd name="T52" fmla="*/ 279 w 297"/>
                <a:gd name="T53" fmla="*/ 178 h 293"/>
                <a:gd name="T54" fmla="*/ 273 w 297"/>
                <a:gd name="T55" fmla="*/ 164 h 293"/>
                <a:gd name="T56" fmla="*/ 261 w 297"/>
                <a:gd name="T57" fmla="*/ 149 h 293"/>
                <a:gd name="T58" fmla="*/ 244 w 297"/>
                <a:gd name="T59" fmla="*/ 119 h 293"/>
                <a:gd name="T60" fmla="*/ 222 w 297"/>
                <a:gd name="T61" fmla="*/ 87 h 293"/>
                <a:gd name="T62" fmla="*/ 205 w 297"/>
                <a:gd name="T63" fmla="*/ 72 h 293"/>
                <a:gd name="T64" fmla="*/ 184 w 297"/>
                <a:gd name="T65" fmla="*/ 60 h 293"/>
                <a:gd name="T66" fmla="*/ 163 w 297"/>
                <a:gd name="T67" fmla="*/ 48 h 293"/>
                <a:gd name="T68" fmla="*/ 124 w 297"/>
                <a:gd name="T69" fmla="*/ 30 h 293"/>
                <a:gd name="T70" fmla="*/ 87 w 297"/>
                <a:gd name="T71" fmla="*/ 9 h 293"/>
                <a:gd name="T72" fmla="*/ 64 w 297"/>
                <a:gd name="T73" fmla="*/ 0 h 293"/>
                <a:gd name="T74" fmla="*/ 45 w 297"/>
                <a:gd name="T75" fmla="*/ 2 h 293"/>
                <a:gd name="T76" fmla="*/ 28 w 297"/>
                <a:gd name="T77" fmla="*/ 8 h 293"/>
                <a:gd name="T78" fmla="*/ 18 w 297"/>
                <a:gd name="T79" fmla="*/ 15 h 293"/>
                <a:gd name="T80" fmla="*/ 10 w 297"/>
                <a:gd name="T81" fmla="*/ 26 h 293"/>
                <a:gd name="T82" fmla="*/ 9 w 297"/>
                <a:gd name="T83" fmla="*/ 30 h 293"/>
                <a:gd name="T84" fmla="*/ 7 w 297"/>
                <a:gd name="T85" fmla="*/ 30 h 293"/>
                <a:gd name="T86" fmla="*/ 9 w 297"/>
                <a:gd name="T87" fmla="*/ 2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7" h="293">
                  <a:moveTo>
                    <a:pt x="9" y="26"/>
                  </a:moveTo>
                  <a:lnTo>
                    <a:pt x="6" y="33"/>
                  </a:lnTo>
                  <a:lnTo>
                    <a:pt x="4" y="39"/>
                  </a:lnTo>
                  <a:lnTo>
                    <a:pt x="3" y="44"/>
                  </a:lnTo>
                  <a:lnTo>
                    <a:pt x="2" y="48"/>
                  </a:lnTo>
                  <a:lnTo>
                    <a:pt x="0" y="54"/>
                  </a:lnTo>
                  <a:lnTo>
                    <a:pt x="0" y="58"/>
                  </a:lnTo>
                  <a:lnTo>
                    <a:pt x="0" y="65"/>
                  </a:lnTo>
                  <a:lnTo>
                    <a:pt x="0" y="73"/>
                  </a:lnTo>
                  <a:lnTo>
                    <a:pt x="2" y="79"/>
                  </a:lnTo>
                  <a:lnTo>
                    <a:pt x="2" y="83"/>
                  </a:lnTo>
                  <a:lnTo>
                    <a:pt x="3" y="89"/>
                  </a:lnTo>
                  <a:lnTo>
                    <a:pt x="4" y="94"/>
                  </a:lnTo>
                  <a:lnTo>
                    <a:pt x="6" y="101"/>
                  </a:lnTo>
                  <a:lnTo>
                    <a:pt x="9" y="108"/>
                  </a:lnTo>
                  <a:lnTo>
                    <a:pt x="11" y="139"/>
                  </a:lnTo>
                  <a:lnTo>
                    <a:pt x="13" y="154"/>
                  </a:lnTo>
                  <a:lnTo>
                    <a:pt x="14" y="168"/>
                  </a:lnTo>
                  <a:lnTo>
                    <a:pt x="17" y="182"/>
                  </a:lnTo>
                  <a:lnTo>
                    <a:pt x="18" y="196"/>
                  </a:lnTo>
                  <a:lnTo>
                    <a:pt x="23" y="210"/>
                  </a:lnTo>
                  <a:lnTo>
                    <a:pt x="27" y="222"/>
                  </a:lnTo>
                  <a:lnTo>
                    <a:pt x="31" y="235"/>
                  </a:lnTo>
                  <a:lnTo>
                    <a:pt x="38" y="246"/>
                  </a:lnTo>
                  <a:lnTo>
                    <a:pt x="42" y="252"/>
                  </a:lnTo>
                  <a:lnTo>
                    <a:pt x="45" y="256"/>
                  </a:lnTo>
                  <a:lnTo>
                    <a:pt x="50" y="261"/>
                  </a:lnTo>
                  <a:lnTo>
                    <a:pt x="55" y="266"/>
                  </a:lnTo>
                  <a:lnTo>
                    <a:pt x="60" y="270"/>
                  </a:lnTo>
                  <a:lnTo>
                    <a:pt x="66" y="274"/>
                  </a:lnTo>
                  <a:lnTo>
                    <a:pt x="71" y="278"/>
                  </a:lnTo>
                  <a:lnTo>
                    <a:pt x="78" y="282"/>
                  </a:lnTo>
                  <a:lnTo>
                    <a:pt x="85" y="285"/>
                  </a:lnTo>
                  <a:lnTo>
                    <a:pt x="92" y="288"/>
                  </a:lnTo>
                  <a:lnTo>
                    <a:pt x="101" y="291"/>
                  </a:lnTo>
                  <a:lnTo>
                    <a:pt x="109" y="293"/>
                  </a:lnTo>
                  <a:lnTo>
                    <a:pt x="115" y="292"/>
                  </a:lnTo>
                  <a:lnTo>
                    <a:pt x="119" y="292"/>
                  </a:lnTo>
                  <a:lnTo>
                    <a:pt x="130" y="292"/>
                  </a:lnTo>
                  <a:lnTo>
                    <a:pt x="141" y="291"/>
                  </a:lnTo>
                  <a:lnTo>
                    <a:pt x="152" y="289"/>
                  </a:lnTo>
                  <a:lnTo>
                    <a:pt x="163" y="288"/>
                  </a:lnTo>
                  <a:lnTo>
                    <a:pt x="176" y="285"/>
                  </a:lnTo>
                  <a:lnTo>
                    <a:pt x="186" y="282"/>
                  </a:lnTo>
                  <a:lnTo>
                    <a:pt x="191" y="280"/>
                  </a:lnTo>
                  <a:lnTo>
                    <a:pt x="195" y="278"/>
                  </a:lnTo>
                  <a:lnTo>
                    <a:pt x="205" y="271"/>
                  </a:lnTo>
                  <a:lnTo>
                    <a:pt x="215" y="266"/>
                  </a:lnTo>
                  <a:lnTo>
                    <a:pt x="233" y="253"/>
                  </a:lnTo>
                  <a:lnTo>
                    <a:pt x="241" y="246"/>
                  </a:lnTo>
                  <a:lnTo>
                    <a:pt x="251" y="241"/>
                  </a:lnTo>
                  <a:lnTo>
                    <a:pt x="261" y="235"/>
                  </a:lnTo>
                  <a:lnTo>
                    <a:pt x="272" y="232"/>
                  </a:lnTo>
                  <a:lnTo>
                    <a:pt x="275" y="229"/>
                  </a:lnTo>
                  <a:lnTo>
                    <a:pt x="278" y="228"/>
                  </a:lnTo>
                  <a:lnTo>
                    <a:pt x="279" y="227"/>
                  </a:lnTo>
                  <a:lnTo>
                    <a:pt x="280" y="225"/>
                  </a:lnTo>
                  <a:lnTo>
                    <a:pt x="283" y="224"/>
                  </a:lnTo>
                  <a:lnTo>
                    <a:pt x="285" y="222"/>
                  </a:lnTo>
                  <a:lnTo>
                    <a:pt x="286" y="221"/>
                  </a:lnTo>
                  <a:lnTo>
                    <a:pt x="287" y="218"/>
                  </a:lnTo>
                  <a:lnTo>
                    <a:pt x="289" y="217"/>
                  </a:lnTo>
                  <a:lnTo>
                    <a:pt x="289" y="216"/>
                  </a:lnTo>
                  <a:lnTo>
                    <a:pt x="290" y="214"/>
                  </a:lnTo>
                  <a:lnTo>
                    <a:pt x="292" y="211"/>
                  </a:lnTo>
                  <a:lnTo>
                    <a:pt x="293" y="207"/>
                  </a:lnTo>
                  <a:lnTo>
                    <a:pt x="296" y="203"/>
                  </a:lnTo>
                  <a:lnTo>
                    <a:pt x="297" y="202"/>
                  </a:lnTo>
                  <a:lnTo>
                    <a:pt x="297" y="199"/>
                  </a:lnTo>
                  <a:lnTo>
                    <a:pt x="297" y="197"/>
                  </a:lnTo>
                  <a:lnTo>
                    <a:pt x="297" y="196"/>
                  </a:lnTo>
                  <a:lnTo>
                    <a:pt x="296" y="193"/>
                  </a:lnTo>
                  <a:lnTo>
                    <a:pt x="294" y="192"/>
                  </a:lnTo>
                  <a:lnTo>
                    <a:pt x="292" y="190"/>
                  </a:lnTo>
                  <a:lnTo>
                    <a:pt x="290" y="189"/>
                  </a:lnTo>
                  <a:lnTo>
                    <a:pt x="286" y="188"/>
                  </a:lnTo>
                  <a:lnTo>
                    <a:pt x="283" y="186"/>
                  </a:lnTo>
                  <a:lnTo>
                    <a:pt x="282" y="185"/>
                  </a:lnTo>
                  <a:lnTo>
                    <a:pt x="280" y="183"/>
                  </a:lnTo>
                  <a:lnTo>
                    <a:pt x="280" y="181"/>
                  </a:lnTo>
                  <a:lnTo>
                    <a:pt x="279" y="178"/>
                  </a:lnTo>
                  <a:lnTo>
                    <a:pt x="278" y="174"/>
                  </a:lnTo>
                  <a:lnTo>
                    <a:pt x="276" y="170"/>
                  </a:lnTo>
                  <a:lnTo>
                    <a:pt x="273" y="164"/>
                  </a:lnTo>
                  <a:lnTo>
                    <a:pt x="269" y="158"/>
                  </a:lnTo>
                  <a:lnTo>
                    <a:pt x="265" y="154"/>
                  </a:lnTo>
                  <a:lnTo>
                    <a:pt x="261" y="149"/>
                  </a:lnTo>
                  <a:lnTo>
                    <a:pt x="257" y="142"/>
                  </a:lnTo>
                  <a:lnTo>
                    <a:pt x="253" y="133"/>
                  </a:lnTo>
                  <a:lnTo>
                    <a:pt x="244" y="119"/>
                  </a:lnTo>
                  <a:lnTo>
                    <a:pt x="236" y="105"/>
                  </a:lnTo>
                  <a:lnTo>
                    <a:pt x="226" y="93"/>
                  </a:lnTo>
                  <a:lnTo>
                    <a:pt x="222" y="87"/>
                  </a:lnTo>
                  <a:lnTo>
                    <a:pt x="216" y="82"/>
                  </a:lnTo>
                  <a:lnTo>
                    <a:pt x="211" y="76"/>
                  </a:lnTo>
                  <a:lnTo>
                    <a:pt x="205" y="72"/>
                  </a:lnTo>
                  <a:lnTo>
                    <a:pt x="200" y="68"/>
                  </a:lnTo>
                  <a:lnTo>
                    <a:pt x="191" y="64"/>
                  </a:lnTo>
                  <a:lnTo>
                    <a:pt x="184" y="60"/>
                  </a:lnTo>
                  <a:lnTo>
                    <a:pt x="176" y="57"/>
                  </a:lnTo>
                  <a:lnTo>
                    <a:pt x="169" y="53"/>
                  </a:lnTo>
                  <a:lnTo>
                    <a:pt x="163" y="48"/>
                  </a:lnTo>
                  <a:lnTo>
                    <a:pt x="151" y="43"/>
                  </a:lnTo>
                  <a:lnTo>
                    <a:pt x="138" y="37"/>
                  </a:lnTo>
                  <a:lnTo>
                    <a:pt x="124" y="30"/>
                  </a:lnTo>
                  <a:lnTo>
                    <a:pt x="109" y="22"/>
                  </a:lnTo>
                  <a:lnTo>
                    <a:pt x="95" y="14"/>
                  </a:lnTo>
                  <a:lnTo>
                    <a:pt x="87" y="9"/>
                  </a:lnTo>
                  <a:lnTo>
                    <a:pt x="80" y="7"/>
                  </a:lnTo>
                  <a:lnTo>
                    <a:pt x="71" y="2"/>
                  </a:lnTo>
                  <a:lnTo>
                    <a:pt x="64" y="0"/>
                  </a:lnTo>
                  <a:lnTo>
                    <a:pt x="56" y="1"/>
                  </a:lnTo>
                  <a:lnTo>
                    <a:pt x="50" y="2"/>
                  </a:lnTo>
                  <a:lnTo>
                    <a:pt x="45" y="2"/>
                  </a:lnTo>
                  <a:lnTo>
                    <a:pt x="39" y="4"/>
                  </a:lnTo>
                  <a:lnTo>
                    <a:pt x="34" y="5"/>
                  </a:lnTo>
                  <a:lnTo>
                    <a:pt x="28" y="8"/>
                  </a:lnTo>
                  <a:lnTo>
                    <a:pt x="24" y="11"/>
                  </a:lnTo>
                  <a:lnTo>
                    <a:pt x="21" y="12"/>
                  </a:lnTo>
                  <a:lnTo>
                    <a:pt x="18" y="15"/>
                  </a:lnTo>
                  <a:lnTo>
                    <a:pt x="14" y="19"/>
                  </a:lnTo>
                  <a:lnTo>
                    <a:pt x="11" y="23"/>
                  </a:lnTo>
                  <a:lnTo>
                    <a:pt x="10" y="26"/>
                  </a:lnTo>
                  <a:lnTo>
                    <a:pt x="9" y="29"/>
                  </a:lnTo>
                  <a:lnTo>
                    <a:pt x="9" y="30"/>
                  </a:lnTo>
                  <a:lnTo>
                    <a:pt x="9" y="30"/>
                  </a:lnTo>
                  <a:lnTo>
                    <a:pt x="9" y="32"/>
                  </a:lnTo>
                  <a:lnTo>
                    <a:pt x="9" y="32"/>
                  </a:lnTo>
                  <a:lnTo>
                    <a:pt x="7" y="30"/>
                  </a:lnTo>
                  <a:lnTo>
                    <a:pt x="7" y="29"/>
                  </a:lnTo>
                  <a:lnTo>
                    <a:pt x="9" y="27"/>
                  </a:lnTo>
                  <a:lnTo>
                    <a:pt x="9" y="26"/>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68" name="Freeform 104"/>
            <p:cNvSpPr>
              <a:spLocks/>
            </p:cNvSpPr>
            <p:nvPr/>
          </p:nvSpPr>
          <p:spPr bwMode="auto">
            <a:xfrm>
              <a:off x="111" y="591"/>
              <a:ext cx="258" cy="248"/>
            </a:xfrm>
            <a:custGeom>
              <a:avLst/>
              <a:gdLst>
                <a:gd name="T0" fmla="*/ 0 w 515"/>
                <a:gd name="T1" fmla="*/ 338 h 497"/>
                <a:gd name="T2" fmla="*/ 5 w 515"/>
                <a:gd name="T3" fmla="*/ 377 h 497"/>
                <a:gd name="T4" fmla="*/ 12 w 515"/>
                <a:gd name="T5" fmla="*/ 412 h 497"/>
                <a:gd name="T6" fmla="*/ 18 w 515"/>
                <a:gd name="T7" fmla="*/ 441 h 497"/>
                <a:gd name="T8" fmla="*/ 23 w 515"/>
                <a:gd name="T9" fmla="*/ 458 h 497"/>
                <a:gd name="T10" fmla="*/ 30 w 515"/>
                <a:gd name="T11" fmla="*/ 473 h 497"/>
                <a:gd name="T12" fmla="*/ 44 w 515"/>
                <a:gd name="T13" fmla="*/ 490 h 497"/>
                <a:gd name="T14" fmla="*/ 69 w 515"/>
                <a:gd name="T15" fmla="*/ 497 h 497"/>
                <a:gd name="T16" fmla="*/ 99 w 515"/>
                <a:gd name="T17" fmla="*/ 487 h 497"/>
                <a:gd name="T18" fmla="*/ 117 w 515"/>
                <a:gd name="T19" fmla="*/ 477 h 497"/>
                <a:gd name="T20" fmla="*/ 135 w 515"/>
                <a:gd name="T21" fmla="*/ 468 h 497"/>
                <a:gd name="T22" fmla="*/ 160 w 515"/>
                <a:gd name="T23" fmla="*/ 448 h 497"/>
                <a:gd name="T24" fmla="*/ 199 w 515"/>
                <a:gd name="T25" fmla="*/ 419 h 497"/>
                <a:gd name="T26" fmla="*/ 262 w 515"/>
                <a:gd name="T27" fmla="*/ 360 h 497"/>
                <a:gd name="T28" fmla="*/ 319 w 515"/>
                <a:gd name="T29" fmla="*/ 296 h 497"/>
                <a:gd name="T30" fmla="*/ 362 w 515"/>
                <a:gd name="T31" fmla="*/ 248 h 497"/>
                <a:gd name="T32" fmla="*/ 394 w 515"/>
                <a:gd name="T33" fmla="*/ 220 h 497"/>
                <a:gd name="T34" fmla="*/ 407 w 515"/>
                <a:gd name="T35" fmla="*/ 216 h 497"/>
                <a:gd name="T36" fmla="*/ 419 w 515"/>
                <a:gd name="T37" fmla="*/ 206 h 497"/>
                <a:gd name="T38" fmla="*/ 437 w 515"/>
                <a:gd name="T39" fmla="*/ 200 h 497"/>
                <a:gd name="T40" fmla="*/ 458 w 515"/>
                <a:gd name="T41" fmla="*/ 196 h 497"/>
                <a:gd name="T42" fmla="*/ 479 w 515"/>
                <a:gd name="T43" fmla="*/ 190 h 497"/>
                <a:gd name="T44" fmla="*/ 494 w 515"/>
                <a:gd name="T45" fmla="*/ 174 h 497"/>
                <a:gd name="T46" fmla="*/ 505 w 515"/>
                <a:gd name="T47" fmla="*/ 158 h 497"/>
                <a:gd name="T48" fmla="*/ 512 w 515"/>
                <a:gd name="T49" fmla="*/ 144 h 497"/>
                <a:gd name="T50" fmla="*/ 512 w 515"/>
                <a:gd name="T51" fmla="*/ 129 h 497"/>
                <a:gd name="T52" fmla="*/ 508 w 515"/>
                <a:gd name="T53" fmla="*/ 117 h 497"/>
                <a:gd name="T54" fmla="*/ 508 w 515"/>
                <a:gd name="T55" fmla="*/ 107 h 497"/>
                <a:gd name="T56" fmla="*/ 508 w 515"/>
                <a:gd name="T57" fmla="*/ 93 h 497"/>
                <a:gd name="T58" fmla="*/ 503 w 515"/>
                <a:gd name="T59" fmla="*/ 80 h 497"/>
                <a:gd name="T60" fmla="*/ 494 w 515"/>
                <a:gd name="T61" fmla="*/ 78 h 497"/>
                <a:gd name="T62" fmla="*/ 497 w 515"/>
                <a:gd name="T63" fmla="*/ 65 h 497"/>
                <a:gd name="T64" fmla="*/ 500 w 515"/>
                <a:gd name="T65" fmla="*/ 51 h 497"/>
                <a:gd name="T66" fmla="*/ 494 w 515"/>
                <a:gd name="T67" fmla="*/ 46 h 497"/>
                <a:gd name="T68" fmla="*/ 487 w 515"/>
                <a:gd name="T69" fmla="*/ 39 h 497"/>
                <a:gd name="T70" fmla="*/ 479 w 515"/>
                <a:gd name="T71" fmla="*/ 36 h 497"/>
                <a:gd name="T72" fmla="*/ 482 w 515"/>
                <a:gd name="T73" fmla="*/ 26 h 497"/>
                <a:gd name="T74" fmla="*/ 476 w 515"/>
                <a:gd name="T75" fmla="*/ 16 h 497"/>
                <a:gd name="T76" fmla="*/ 466 w 515"/>
                <a:gd name="T77" fmla="*/ 9 h 497"/>
                <a:gd name="T78" fmla="*/ 455 w 515"/>
                <a:gd name="T79" fmla="*/ 9 h 497"/>
                <a:gd name="T80" fmla="*/ 443 w 515"/>
                <a:gd name="T81" fmla="*/ 9 h 497"/>
                <a:gd name="T82" fmla="*/ 437 w 515"/>
                <a:gd name="T83" fmla="*/ 7 h 497"/>
                <a:gd name="T84" fmla="*/ 425 w 515"/>
                <a:gd name="T85" fmla="*/ 4 h 497"/>
                <a:gd name="T86" fmla="*/ 412 w 515"/>
                <a:gd name="T87" fmla="*/ 0 h 497"/>
                <a:gd name="T88" fmla="*/ 401 w 515"/>
                <a:gd name="T89" fmla="*/ 4 h 497"/>
                <a:gd name="T90" fmla="*/ 388 w 515"/>
                <a:gd name="T91" fmla="*/ 14 h 497"/>
                <a:gd name="T92" fmla="*/ 383 w 515"/>
                <a:gd name="T93" fmla="*/ 19 h 497"/>
                <a:gd name="T94" fmla="*/ 370 w 515"/>
                <a:gd name="T95" fmla="*/ 39 h 497"/>
                <a:gd name="T96" fmla="*/ 355 w 515"/>
                <a:gd name="T97" fmla="*/ 71 h 497"/>
                <a:gd name="T98" fmla="*/ 344 w 515"/>
                <a:gd name="T99" fmla="*/ 103 h 497"/>
                <a:gd name="T100" fmla="*/ 337 w 515"/>
                <a:gd name="T101" fmla="*/ 122 h 497"/>
                <a:gd name="T102" fmla="*/ 280 w 515"/>
                <a:gd name="T103" fmla="*/ 178 h 497"/>
                <a:gd name="T104" fmla="*/ 253 w 515"/>
                <a:gd name="T105" fmla="*/ 196 h 497"/>
                <a:gd name="T106" fmla="*/ 225 w 515"/>
                <a:gd name="T107" fmla="*/ 216 h 497"/>
                <a:gd name="T108" fmla="*/ 202 w 515"/>
                <a:gd name="T109" fmla="*/ 232 h 497"/>
                <a:gd name="T110" fmla="*/ 181 w 515"/>
                <a:gd name="T111" fmla="*/ 242 h 497"/>
                <a:gd name="T112" fmla="*/ 160 w 515"/>
                <a:gd name="T113" fmla="*/ 255 h 497"/>
                <a:gd name="T114" fmla="*/ 142 w 515"/>
                <a:gd name="T115" fmla="*/ 264 h 497"/>
                <a:gd name="T116" fmla="*/ 0 w 515"/>
                <a:gd name="T117" fmla="*/ 32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5" h="497">
                  <a:moveTo>
                    <a:pt x="0" y="328"/>
                  </a:moveTo>
                  <a:lnTo>
                    <a:pt x="0" y="332"/>
                  </a:lnTo>
                  <a:lnTo>
                    <a:pt x="0" y="335"/>
                  </a:lnTo>
                  <a:lnTo>
                    <a:pt x="0" y="338"/>
                  </a:lnTo>
                  <a:lnTo>
                    <a:pt x="2" y="348"/>
                  </a:lnTo>
                  <a:lnTo>
                    <a:pt x="2" y="358"/>
                  </a:lnTo>
                  <a:lnTo>
                    <a:pt x="2" y="367"/>
                  </a:lnTo>
                  <a:lnTo>
                    <a:pt x="5" y="377"/>
                  </a:lnTo>
                  <a:lnTo>
                    <a:pt x="5" y="387"/>
                  </a:lnTo>
                  <a:lnTo>
                    <a:pt x="9" y="397"/>
                  </a:lnTo>
                  <a:lnTo>
                    <a:pt x="9" y="404"/>
                  </a:lnTo>
                  <a:lnTo>
                    <a:pt x="12" y="412"/>
                  </a:lnTo>
                  <a:lnTo>
                    <a:pt x="12" y="422"/>
                  </a:lnTo>
                  <a:lnTo>
                    <a:pt x="15" y="429"/>
                  </a:lnTo>
                  <a:lnTo>
                    <a:pt x="15" y="436"/>
                  </a:lnTo>
                  <a:lnTo>
                    <a:pt x="18" y="441"/>
                  </a:lnTo>
                  <a:lnTo>
                    <a:pt x="18" y="448"/>
                  </a:lnTo>
                  <a:lnTo>
                    <a:pt x="21" y="451"/>
                  </a:lnTo>
                  <a:lnTo>
                    <a:pt x="21" y="455"/>
                  </a:lnTo>
                  <a:lnTo>
                    <a:pt x="23" y="458"/>
                  </a:lnTo>
                  <a:lnTo>
                    <a:pt x="23" y="463"/>
                  </a:lnTo>
                  <a:lnTo>
                    <a:pt x="26" y="468"/>
                  </a:lnTo>
                  <a:lnTo>
                    <a:pt x="30" y="470"/>
                  </a:lnTo>
                  <a:lnTo>
                    <a:pt x="30" y="473"/>
                  </a:lnTo>
                  <a:lnTo>
                    <a:pt x="33" y="477"/>
                  </a:lnTo>
                  <a:lnTo>
                    <a:pt x="36" y="480"/>
                  </a:lnTo>
                  <a:lnTo>
                    <a:pt x="41" y="487"/>
                  </a:lnTo>
                  <a:lnTo>
                    <a:pt x="44" y="490"/>
                  </a:lnTo>
                  <a:lnTo>
                    <a:pt x="51" y="493"/>
                  </a:lnTo>
                  <a:lnTo>
                    <a:pt x="54" y="493"/>
                  </a:lnTo>
                  <a:lnTo>
                    <a:pt x="62" y="497"/>
                  </a:lnTo>
                  <a:lnTo>
                    <a:pt x="69" y="497"/>
                  </a:lnTo>
                  <a:lnTo>
                    <a:pt x="78" y="493"/>
                  </a:lnTo>
                  <a:lnTo>
                    <a:pt x="85" y="493"/>
                  </a:lnTo>
                  <a:lnTo>
                    <a:pt x="93" y="487"/>
                  </a:lnTo>
                  <a:lnTo>
                    <a:pt x="99" y="487"/>
                  </a:lnTo>
                  <a:lnTo>
                    <a:pt x="106" y="483"/>
                  </a:lnTo>
                  <a:lnTo>
                    <a:pt x="108" y="480"/>
                  </a:lnTo>
                  <a:lnTo>
                    <a:pt x="114" y="480"/>
                  </a:lnTo>
                  <a:lnTo>
                    <a:pt x="117" y="477"/>
                  </a:lnTo>
                  <a:lnTo>
                    <a:pt x="121" y="473"/>
                  </a:lnTo>
                  <a:lnTo>
                    <a:pt x="126" y="473"/>
                  </a:lnTo>
                  <a:lnTo>
                    <a:pt x="129" y="470"/>
                  </a:lnTo>
                  <a:lnTo>
                    <a:pt x="135" y="468"/>
                  </a:lnTo>
                  <a:lnTo>
                    <a:pt x="138" y="463"/>
                  </a:lnTo>
                  <a:lnTo>
                    <a:pt x="145" y="458"/>
                  </a:lnTo>
                  <a:lnTo>
                    <a:pt x="150" y="455"/>
                  </a:lnTo>
                  <a:lnTo>
                    <a:pt x="160" y="448"/>
                  </a:lnTo>
                  <a:lnTo>
                    <a:pt x="165" y="445"/>
                  </a:lnTo>
                  <a:lnTo>
                    <a:pt x="174" y="438"/>
                  </a:lnTo>
                  <a:lnTo>
                    <a:pt x="186" y="429"/>
                  </a:lnTo>
                  <a:lnTo>
                    <a:pt x="199" y="419"/>
                  </a:lnTo>
                  <a:lnTo>
                    <a:pt x="214" y="406"/>
                  </a:lnTo>
                  <a:lnTo>
                    <a:pt x="228" y="390"/>
                  </a:lnTo>
                  <a:lnTo>
                    <a:pt x="246" y="377"/>
                  </a:lnTo>
                  <a:lnTo>
                    <a:pt x="262" y="360"/>
                  </a:lnTo>
                  <a:lnTo>
                    <a:pt x="277" y="345"/>
                  </a:lnTo>
                  <a:lnTo>
                    <a:pt x="292" y="328"/>
                  </a:lnTo>
                  <a:lnTo>
                    <a:pt x="308" y="313"/>
                  </a:lnTo>
                  <a:lnTo>
                    <a:pt x="319" y="296"/>
                  </a:lnTo>
                  <a:lnTo>
                    <a:pt x="331" y="284"/>
                  </a:lnTo>
                  <a:lnTo>
                    <a:pt x="344" y="271"/>
                  </a:lnTo>
                  <a:lnTo>
                    <a:pt x="352" y="257"/>
                  </a:lnTo>
                  <a:lnTo>
                    <a:pt x="362" y="248"/>
                  </a:lnTo>
                  <a:lnTo>
                    <a:pt x="368" y="242"/>
                  </a:lnTo>
                  <a:lnTo>
                    <a:pt x="370" y="239"/>
                  </a:lnTo>
                  <a:lnTo>
                    <a:pt x="370" y="235"/>
                  </a:lnTo>
                  <a:lnTo>
                    <a:pt x="394" y="220"/>
                  </a:lnTo>
                  <a:lnTo>
                    <a:pt x="397" y="220"/>
                  </a:lnTo>
                  <a:lnTo>
                    <a:pt x="401" y="216"/>
                  </a:lnTo>
                  <a:lnTo>
                    <a:pt x="404" y="216"/>
                  </a:lnTo>
                  <a:lnTo>
                    <a:pt x="407" y="216"/>
                  </a:lnTo>
                  <a:lnTo>
                    <a:pt x="409" y="210"/>
                  </a:lnTo>
                  <a:lnTo>
                    <a:pt x="412" y="210"/>
                  </a:lnTo>
                  <a:lnTo>
                    <a:pt x="415" y="206"/>
                  </a:lnTo>
                  <a:lnTo>
                    <a:pt x="419" y="206"/>
                  </a:lnTo>
                  <a:lnTo>
                    <a:pt x="425" y="203"/>
                  </a:lnTo>
                  <a:lnTo>
                    <a:pt x="427" y="203"/>
                  </a:lnTo>
                  <a:lnTo>
                    <a:pt x="430" y="203"/>
                  </a:lnTo>
                  <a:lnTo>
                    <a:pt x="437" y="200"/>
                  </a:lnTo>
                  <a:lnTo>
                    <a:pt x="443" y="200"/>
                  </a:lnTo>
                  <a:lnTo>
                    <a:pt x="446" y="200"/>
                  </a:lnTo>
                  <a:lnTo>
                    <a:pt x="451" y="200"/>
                  </a:lnTo>
                  <a:lnTo>
                    <a:pt x="458" y="196"/>
                  </a:lnTo>
                  <a:lnTo>
                    <a:pt x="464" y="196"/>
                  </a:lnTo>
                  <a:lnTo>
                    <a:pt x="466" y="193"/>
                  </a:lnTo>
                  <a:lnTo>
                    <a:pt x="473" y="193"/>
                  </a:lnTo>
                  <a:lnTo>
                    <a:pt x="479" y="190"/>
                  </a:lnTo>
                  <a:lnTo>
                    <a:pt x="482" y="188"/>
                  </a:lnTo>
                  <a:lnTo>
                    <a:pt x="487" y="181"/>
                  </a:lnTo>
                  <a:lnTo>
                    <a:pt x="492" y="178"/>
                  </a:lnTo>
                  <a:lnTo>
                    <a:pt x="494" y="174"/>
                  </a:lnTo>
                  <a:lnTo>
                    <a:pt x="500" y="171"/>
                  </a:lnTo>
                  <a:lnTo>
                    <a:pt x="503" y="164"/>
                  </a:lnTo>
                  <a:lnTo>
                    <a:pt x="505" y="161"/>
                  </a:lnTo>
                  <a:lnTo>
                    <a:pt x="505" y="158"/>
                  </a:lnTo>
                  <a:lnTo>
                    <a:pt x="508" y="154"/>
                  </a:lnTo>
                  <a:lnTo>
                    <a:pt x="512" y="151"/>
                  </a:lnTo>
                  <a:lnTo>
                    <a:pt x="512" y="149"/>
                  </a:lnTo>
                  <a:lnTo>
                    <a:pt x="512" y="144"/>
                  </a:lnTo>
                  <a:lnTo>
                    <a:pt x="512" y="139"/>
                  </a:lnTo>
                  <a:lnTo>
                    <a:pt x="515" y="136"/>
                  </a:lnTo>
                  <a:lnTo>
                    <a:pt x="515" y="132"/>
                  </a:lnTo>
                  <a:lnTo>
                    <a:pt x="512" y="129"/>
                  </a:lnTo>
                  <a:lnTo>
                    <a:pt x="512" y="126"/>
                  </a:lnTo>
                  <a:lnTo>
                    <a:pt x="512" y="122"/>
                  </a:lnTo>
                  <a:lnTo>
                    <a:pt x="508" y="119"/>
                  </a:lnTo>
                  <a:lnTo>
                    <a:pt x="508" y="117"/>
                  </a:lnTo>
                  <a:lnTo>
                    <a:pt x="505" y="117"/>
                  </a:lnTo>
                  <a:lnTo>
                    <a:pt x="505" y="112"/>
                  </a:lnTo>
                  <a:lnTo>
                    <a:pt x="505" y="110"/>
                  </a:lnTo>
                  <a:lnTo>
                    <a:pt x="508" y="107"/>
                  </a:lnTo>
                  <a:lnTo>
                    <a:pt x="508" y="103"/>
                  </a:lnTo>
                  <a:lnTo>
                    <a:pt x="508" y="100"/>
                  </a:lnTo>
                  <a:lnTo>
                    <a:pt x="508" y="97"/>
                  </a:lnTo>
                  <a:lnTo>
                    <a:pt x="508" y="93"/>
                  </a:lnTo>
                  <a:lnTo>
                    <a:pt x="508" y="90"/>
                  </a:lnTo>
                  <a:lnTo>
                    <a:pt x="505" y="87"/>
                  </a:lnTo>
                  <a:lnTo>
                    <a:pt x="505" y="83"/>
                  </a:lnTo>
                  <a:lnTo>
                    <a:pt x="503" y="80"/>
                  </a:lnTo>
                  <a:lnTo>
                    <a:pt x="500" y="80"/>
                  </a:lnTo>
                  <a:lnTo>
                    <a:pt x="500" y="78"/>
                  </a:lnTo>
                  <a:lnTo>
                    <a:pt x="497" y="78"/>
                  </a:lnTo>
                  <a:lnTo>
                    <a:pt x="494" y="78"/>
                  </a:lnTo>
                  <a:lnTo>
                    <a:pt x="494" y="75"/>
                  </a:lnTo>
                  <a:lnTo>
                    <a:pt x="497" y="71"/>
                  </a:lnTo>
                  <a:lnTo>
                    <a:pt x="497" y="68"/>
                  </a:lnTo>
                  <a:lnTo>
                    <a:pt x="497" y="65"/>
                  </a:lnTo>
                  <a:lnTo>
                    <a:pt x="500" y="61"/>
                  </a:lnTo>
                  <a:lnTo>
                    <a:pt x="500" y="58"/>
                  </a:lnTo>
                  <a:lnTo>
                    <a:pt x="500" y="55"/>
                  </a:lnTo>
                  <a:lnTo>
                    <a:pt x="500" y="51"/>
                  </a:lnTo>
                  <a:lnTo>
                    <a:pt x="497" y="51"/>
                  </a:lnTo>
                  <a:lnTo>
                    <a:pt x="497" y="48"/>
                  </a:lnTo>
                  <a:lnTo>
                    <a:pt x="497" y="46"/>
                  </a:lnTo>
                  <a:lnTo>
                    <a:pt x="494" y="46"/>
                  </a:lnTo>
                  <a:lnTo>
                    <a:pt x="494" y="41"/>
                  </a:lnTo>
                  <a:lnTo>
                    <a:pt x="494" y="39"/>
                  </a:lnTo>
                  <a:lnTo>
                    <a:pt x="492" y="39"/>
                  </a:lnTo>
                  <a:lnTo>
                    <a:pt x="487" y="39"/>
                  </a:lnTo>
                  <a:lnTo>
                    <a:pt x="487" y="36"/>
                  </a:lnTo>
                  <a:lnTo>
                    <a:pt x="485" y="36"/>
                  </a:lnTo>
                  <a:lnTo>
                    <a:pt x="482" y="36"/>
                  </a:lnTo>
                  <a:lnTo>
                    <a:pt x="479" y="36"/>
                  </a:lnTo>
                  <a:lnTo>
                    <a:pt x="479" y="32"/>
                  </a:lnTo>
                  <a:lnTo>
                    <a:pt x="482" y="32"/>
                  </a:lnTo>
                  <a:lnTo>
                    <a:pt x="482" y="29"/>
                  </a:lnTo>
                  <a:lnTo>
                    <a:pt x="482" y="26"/>
                  </a:lnTo>
                  <a:lnTo>
                    <a:pt x="482" y="23"/>
                  </a:lnTo>
                  <a:lnTo>
                    <a:pt x="479" y="19"/>
                  </a:lnTo>
                  <a:lnTo>
                    <a:pt x="479" y="16"/>
                  </a:lnTo>
                  <a:lnTo>
                    <a:pt x="476" y="16"/>
                  </a:lnTo>
                  <a:lnTo>
                    <a:pt x="476" y="14"/>
                  </a:lnTo>
                  <a:lnTo>
                    <a:pt x="473" y="14"/>
                  </a:lnTo>
                  <a:lnTo>
                    <a:pt x="469" y="9"/>
                  </a:lnTo>
                  <a:lnTo>
                    <a:pt x="466" y="9"/>
                  </a:lnTo>
                  <a:lnTo>
                    <a:pt x="464" y="9"/>
                  </a:lnTo>
                  <a:lnTo>
                    <a:pt x="461" y="7"/>
                  </a:lnTo>
                  <a:lnTo>
                    <a:pt x="458" y="9"/>
                  </a:lnTo>
                  <a:lnTo>
                    <a:pt x="455" y="9"/>
                  </a:lnTo>
                  <a:lnTo>
                    <a:pt x="451" y="9"/>
                  </a:lnTo>
                  <a:lnTo>
                    <a:pt x="448" y="9"/>
                  </a:lnTo>
                  <a:lnTo>
                    <a:pt x="446" y="9"/>
                  </a:lnTo>
                  <a:lnTo>
                    <a:pt x="443" y="9"/>
                  </a:lnTo>
                  <a:lnTo>
                    <a:pt x="440" y="9"/>
                  </a:lnTo>
                  <a:lnTo>
                    <a:pt x="443" y="9"/>
                  </a:lnTo>
                  <a:lnTo>
                    <a:pt x="440" y="9"/>
                  </a:lnTo>
                  <a:lnTo>
                    <a:pt x="437" y="7"/>
                  </a:lnTo>
                  <a:lnTo>
                    <a:pt x="433" y="7"/>
                  </a:lnTo>
                  <a:lnTo>
                    <a:pt x="430" y="7"/>
                  </a:lnTo>
                  <a:lnTo>
                    <a:pt x="427" y="4"/>
                  </a:lnTo>
                  <a:lnTo>
                    <a:pt x="425" y="4"/>
                  </a:lnTo>
                  <a:lnTo>
                    <a:pt x="422" y="4"/>
                  </a:lnTo>
                  <a:lnTo>
                    <a:pt x="419" y="4"/>
                  </a:lnTo>
                  <a:lnTo>
                    <a:pt x="415" y="0"/>
                  </a:lnTo>
                  <a:lnTo>
                    <a:pt x="412" y="0"/>
                  </a:lnTo>
                  <a:lnTo>
                    <a:pt x="409" y="0"/>
                  </a:lnTo>
                  <a:lnTo>
                    <a:pt x="407" y="0"/>
                  </a:lnTo>
                  <a:lnTo>
                    <a:pt x="404" y="0"/>
                  </a:lnTo>
                  <a:lnTo>
                    <a:pt x="401" y="4"/>
                  </a:lnTo>
                  <a:lnTo>
                    <a:pt x="397" y="4"/>
                  </a:lnTo>
                  <a:lnTo>
                    <a:pt x="394" y="7"/>
                  </a:lnTo>
                  <a:lnTo>
                    <a:pt x="391" y="9"/>
                  </a:lnTo>
                  <a:lnTo>
                    <a:pt x="388" y="14"/>
                  </a:lnTo>
                  <a:lnTo>
                    <a:pt x="388" y="16"/>
                  </a:lnTo>
                  <a:lnTo>
                    <a:pt x="386" y="16"/>
                  </a:lnTo>
                  <a:lnTo>
                    <a:pt x="386" y="19"/>
                  </a:lnTo>
                  <a:lnTo>
                    <a:pt x="383" y="19"/>
                  </a:lnTo>
                  <a:lnTo>
                    <a:pt x="383" y="23"/>
                  </a:lnTo>
                  <a:lnTo>
                    <a:pt x="379" y="26"/>
                  </a:lnTo>
                  <a:lnTo>
                    <a:pt x="373" y="32"/>
                  </a:lnTo>
                  <a:lnTo>
                    <a:pt x="370" y="39"/>
                  </a:lnTo>
                  <a:lnTo>
                    <a:pt x="368" y="46"/>
                  </a:lnTo>
                  <a:lnTo>
                    <a:pt x="365" y="55"/>
                  </a:lnTo>
                  <a:lnTo>
                    <a:pt x="358" y="65"/>
                  </a:lnTo>
                  <a:lnTo>
                    <a:pt x="355" y="71"/>
                  </a:lnTo>
                  <a:lnTo>
                    <a:pt x="352" y="80"/>
                  </a:lnTo>
                  <a:lnTo>
                    <a:pt x="349" y="90"/>
                  </a:lnTo>
                  <a:lnTo>
                    <a:pt x="347" y="97"/>
                  </a:lnTo>
                  <a:lnTo>
                    <a:pt x="344" y="103"/>
                  </a:lnTo>
                  <a:lnTo>
                    <a:pt x="344" y="110"/>
                  </a:lnTo>
                  <a:lnTo>
                    <a:pt x="340" y="117"/>
                  </a:lnTo>
                  <a:lnTo>
                    <a:pt x="340" y="119"/>
                  </a:lnTo>
                  <a:lnTo>
                    <a:pt x="337" y="122"/>
                  </a:lnTo>
                  <a:lnTo>
                    <a:pt x="295" y="164"/>
                  </a:lnTo>
                  <a:lnTo>
                    <a:pt x="292" y="171"/>
                  </a:lnTo>
                  <a:lnTo>
                    <a:pt x="285" y="174"/>
                  </a:lnTo>
                  <a:lnTo>
                    <a:pt x="280" y="178"/>
                  </a:lnTo>
                  <a:lnTo>
                    <a:pt x="274" y="183"/>
                  </a:lnTo>
                  <a:lnTo>
                    <a:pt x="267" y="188"/>
                  </a:lnTo>
                  <a:lnTo>
                    <a:pt x="262" y="193"/>
                  </a:lnTo>
                  <a:lnTo>
                    <a:pt x="253" y="196"/>
                  </a:lnTo>
                  <a:lnTo>
                    <a:pt x="246" y="203"/>
                  </a:lnTo>
                  <a:lnTo>
                    <a:pt x="241" y="206"/>
                  </a:lnTo>
                  <a:lnTo>
                    <a:pt x="232" y="210"/>
                  </a:lnTo>
                  <a:lnTo>
                    <a:pt x="225" y="216"/>
                  </a:lnTo>
                  <a:lnTo>
                    <a:pt x="220" y="222"/>
                  </a:lnTo>
                  <a:lnTo>
                    <a:pt x="214" y="225"/>
                  </a:lnTo>
                  <a:lnTo>
                    <a:pt x="207" y="229"/>
                  </a:lnTo>
                  <a:lnTo>
                    <a:pt x="202" y="232"/>
                  </a:lnTo>
                  <a:lnTo>
                    <a:pt x="196" y="232"/>
                  </a:lnTo>
                  <a:lnTo>
                    <a:pt x="192" y="235"/>
                  </a:lnTo>
                  <a:lnTo>
                    <a:pt x="186" y="239"/>
                  </a:lnTo>
                  <a:lnTo>
                    <a:pt x="181" y="242"/>
                  </a:lnTo>
                  <a:lnTo>
                    <a:pt x="174" y="245"/>
                  </a:lnTo>
                  <a:lnTo>
                    <a:pt x="171" y="248"/>
                  </a:lnTo>
                  <a:lnTo>
                    <a:pt x="165" y="252"/>
                  </a:lnTo>
                  <a:lnTo>
                    <a:pt x="160" y="255"/>
                  </a:lnTo>
                  <a:lnTo>
                    <a:pt x="153" y="257"/>
                  </a:lnTo>
                  <a:lnTo>
                    <a:pt x="150" y="261"/>
                  </a:lnTo>
                  <a:lnTo>
                    <a:pt x="145" y="264"/>
                  </a:lnTo>
                  <a:lnTo>
                    <a:pt x="142" y="264"/>
                  </a:lnTo>
                  <a:lnTo>
                    <a:pt x="138" y="267"/>
                  </a:lnTo>
                  <a:lnTo>
                    <a:pt x="135" y="271"/>
                  </a:lnTo>
                  <a:lnTo>
                    <a:pt x="132" y="271"/>
                  </a:lnTo>
                  <a:lnTo>
                    <a:pt x="0" y="32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69" name="Freeform 105"/>
            <p:cNvSpPr>
              <a:spLocks/>
            </p:cNvSpPr>
            <p:nvPr/>
          </p:nvSpPr>
          <p:spPr bwMode="auto">
            <a:xfrm>
              <a:off x="111" y="591"/>
              <a:ext cx="258" cy="248"/>
            </a:xfrm>
            <a:custGeom>
              <a:avLst/>
              <a:gdLst>
                <a:gd name="T0" fmla="*/ 0 w 515"/>
                <a:gd name="T1" fmla="*/ 338 h 497"/>
                <a:gd name="T2" fmla="*/ 5 w 515"/>
                <a:gd name="T3" fmla="*/ 377 h 497"/>
                <a:gd name="T4" fmla="*/ 12 w 515"/>
                <a:gd name="T5" fmla="*/ 412 h 497"/>
                <a:gd name="T6" fmla="*/ 18 w 515"/>
                <a:gd name="T7" fmla="*/ 441 h 497"/>
                <a:gd name="T8" fmla="*/ 23 w 515"/>
                <a:gd name="T9" fmla="*/ 458 h 497"/>
                <a:gd name="T10" fmla="*/ 30 w 515"/>
                <a:gd name="T11" fmla="*/ 473 h 497"/>
                <a:gd name="T12" fmla="*/ 44 w 515"/>
                <a:gd name="T13" fmla="*/ 490 h 497"/>
                <a:gd name="T14" fmla="*/ 69 w 515"/>
                <a:gd name="T15" fmla="*/ 497 h 497"/>
                <a:gd name="T16" fmla="*/ 99 w 515"/>
                <a:gd name="T17" fmla="*/ 487 h 497"/>
                <a:gd name="T18" fmla="*/ 117 w 515"/>
                <a:gd name="T19" fmla="*/ 477 h 497"/>
                <a:gd name="T20" fmla="*/ 135 w 515"/>
                <a:gd name="T21" fmla="*/ 468 h 497"/>
                <a:gd name="T22" fmla="*/ 160 w 515"/>
                <a:gd name="T23" fmla="*/ 448 h 497"/>
                <a:gd name="T24" fmla="*/ 199 w 515"/>
                <a:gd name="T25" fmla="*/ 419 h 497"/>
                <a:gd name="T26" fmla="*/ 262 w 515"/>
                <a:gd name="T27" fmla="*/ 360 h 497"/>
                <a:gd name="T28" fmla="*/ 319 w 515"/>
                <a:gd name="T29" fmla="*/ 296 h 497"/>
                <a:gd name="T30" fmla="*/ 362 w 515"/>
                <a:gd name="T31" fmla="*/ 248 h 497"/>
                <a:gd name="T32" fmla="*/ 394 w 515"/>
                <a:gd name="T33" fmla="*/ 220 h 497"/>
                <a:gd name="T34" fmla="*/ 407 w 515"/>
                <a:gd name="T35" fmla="*/ 216 h 497"/>
                <a:gd name="T36" fmla="*/ 419 w 515"/>
                <a:gd name="T37" fmla="*/ 206 h 497"/>
                <a:gd name="T38" fmla="*/ 437 w 515"/>
                <a:gd name="T39" fmla="*/ 200 h 497"/>
                <a:gd name="T40" fmla="*/ 458 w 515"/>
                <a:gd name="T41" fmla="*/ 196 h 497"/>
                <a:gd name="T42" fmla="*/ 479 w 515"/>
                <a:gd name="T43" fmla="*/ 190 h 497"/>
                <a:gd name="T44" fmla="*/ 494 w 515"/>
                <a:gd name="T45" fmla="*/ 174 h 497"/>
                <a:gd name="T46" fmla="*/ 505 w 515"/>
                <a:gd name="T47" fmla="*/ 158 h 497"/>
                <a:gd name="T48" fmla="*/ 512 w 515"/>
                <a:gd name="T49" fmla="*/ 144 h 497"/>
                <a:gd name="T50" fmla="*/ 512 w 515"/>
                <a:gd name="T51" fmla="*/ 129 h 497"/>
                <a:gd name="T52" fmla="*/ 508 w 515"/>
                <a:gd name="T53" fmla="*/ 117 h 497"/>
                <a:gd name="T54" fmla="*/ 508 w 515"/>
                <a:gd name="T55" fmla="*/ 107 h 497"/>
                <a:gd name="T56" fmla="*/ 508 w 515"/>
                <a:gd name="T57" fmla="*/ 93 h 497"/>
                <a:gd name="T58" fmla="*/ 503 w 515"/>
                <a:gd name="T59" fmla="*/ 80 h 497"/>
                <a:gd name="T60" fmla="*/ 494 w 515"/>
                <a:gd name="T61" fmla="*/ 78 h 497"/>
                <a:gd name="T62" fmla="*/ 497 w 515"/>
                <a:gd name="T63" fmla="*/ 65 h 497"/>
                <a:gd name="T64" fmla="*/ 500 w 515"/>
                <a:gd name="T65" fmla="*/ 51 h 497"/>
                <a:gd name="T66" fmla="*/ 494 w 515"/>
                <a:gd name="T67" fmla="*/ 46 h 497"/>
                <a:gd name="T68" fmla="*/ 487 w 515"/>
                <a:gd name="T69" fmla="*/ 39 h 497"/>
                <a:gd name="T70" fmla="*/ 479 w 515"/>
                <a:gd name="T71" fmla="*/ 36 h 497"/>
                <a:gd name="T72" fmla="*/ 482 w 515"/>
                <a:gd name="T73" fmla="*/ 26 h 497"/>
                <a:gd name="T74" fmla="*/ 476 w 515"/>
                <a:gd name="T75" fmla="*/ 16 h 497"/>
                <a:gd name="T76" fmla="*/ 466 w 515"/>
                <a:gd name="T77" fmla="*/ 9 h 497"/>
                <a:gd name="T78" fmla="*/ 455 w 515"/>
                <a:gd name="T79" fmla="*/ 9 h 497"/>
                <a:gd name="T80" fmla="*/ 443 w 515"/>
                <a:gd name="T81" fmla="*/ 9 h 497"/>
                <a:gd name="T82" fmla="*/ 437 w 515"/>
                <a:gd name="T83" fmla="*/ 7 h 497"/>
                <a:gd name="T84" fmla="*/ 425 w 515"/>
                <a:gd name="T85" fmla="*/ 4 h 497"/>
                <a:gd name="T86" fmla="*/ 412 w 515"/>
                <a:gd name="T87" fmla="*/ 0 h 497"/>
                <a:gd name="T88" fmla="*/ 401 w 515"/>
                <a:gd name="T89" fmla="*/ 4 h 497"/>
                <a:gd name="T90" fmla="*/ 388 w 515"/>
                <a:gd name="T91" fmla="*/ 14 h 497"/>
                <a:gd name="T92" fmla="*/ 383 w 515"/>
                <a:gd name="T93" fmla="*/ 19 h 497"/>
                <a:gd name="T94" fmla="*/ 370 w 515"/>
                <a:gd name="T95" fmla="*/ 39 h 497"/>
                <a:gd name="T96" fmla="*/ 355 w 515"/>
                <a:gd name="T97" fmla="*/ 71 h 497"/>
                <a:gd name="T98" fmla="*/ 344 w 515"/>
                <a:gd name="T99" fmla="*/ 103 h 497"/>
                <a:gd name="T100" fmla="*/ 337 w 515"/>
                <a:gd name="T101" fmla="*/ 122 h 497"/>
                <a:gd name="T102" fmla="*/ 280 w 515"/>
                <a:gd name="T103" fmla="*/ 178 h 497"/>
                <a:gd name="T104" fmla="*/ 253 w 515"/>
                <a:gd name="T105" fmla="*/ 196 h 497"/>
                <a:gd name="T106" fmla="*/ 225 w 515"/>
                <a:gd name="T107" fmla="*/ 216 h 497"/>
                <a:gd name="T108" fmla="*/ 202 w 515"/>
                <a:gd name="T109" fmla="*/ 232 h 497"/>
                <a:gd name="T110" fmla="*/ 181 w 515"/>
                <a:gd name="T111" fmla="*/ 242 h 497"/>
                <a:gd name="T112" fmla="*/ 160 w 515"/>
                <a:gd name="T113" fmla="*/ 255 h 497"/>
                <a:gd name="T114" fmla="*/ 142 w 515"/>
                <a:gd name="T115" fmla="*/ 264 h 497"/>
                <a:gd name="T116" fmla="*/ 0 w 515"/>
                <a:gd name="T117" fmla="*/ 32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5" h="497">
                  <a:moveTo>
                    <a:pt x="0" y="328"/>
                  </a:moveTo>
                  <a:lnTo>
                    <a:pt x="0" y="332"/>
                  </a:lnTo>
                  <a:lnTo>
                    <a:pt x="0" y="335"/>
                  </a:lnTo>
                  <a:lnTo>
                    <a:pt x="0" y="338"/>
                  </a:lnTo>
                  <a:lnTo>
                    <a:pt x="2" y="348"/>
                  </a:lnTo>
                  <a:lnTo>
                    <a:pt x="2" y="358"/>
                  </a:lnTo>
                  <a:lnTo>
                    <a:pt x="2" y="367"/>
                  </a:lnTo>
                  <a:lnTo>
                    <a:pt x="5" y="377"/>
                  </a:lnTo>
                  <a:lnTo>
                    <a:pt x="5" y="387"/>
                  </a:lnTo>
                  <a:lnTo>
                    <a:pt x="9" y="397"/>
                  </a:lnTo>
                  <a:lnTo>
                    <a:pt x="9" y="404"/>
                  </a:lnTo>
                  <a:lnTo>
                    <a:pt x="12" y="412"/>
                  </a:lnTo>
                  <a:lnTo>
                    <a:pt x="12" y="422"/>
                  </a:lnTo>
                  <a:lnTo>
                    <a:pt x="15" y="429"/>
                  </a:lnTo>
                  <a:lnTo>
                    <a:pt x="15" y="436"/>
                  </a:lnTo>
                  <a:lnTo>
                    <a:pt x="18" y="441"/>
                  </a:lnTo>
                  <a:lnTo>
                    <a:pt x="18" y="448"/>
                  </a:lnTo>
                  <a:lnTo>
                    <a:pt x="21" y="451"/>
                  </a:lnTo>
                  <a:lnTo>
                    <a:pt x="21" y="455"/>
                  </a:lnTo>
                  <a:lnTo>
                    <a:pt x="23" y="458"/>
                  </a:lnTo>
                  <a:lnTo>
                    <a:pt x="23" y="463"/>
                  </a:lnTo>
                  <a:lnTo>
                    <a:pt x="26" y="468"/>
                  </a:lnTo>
                  <a:lnTo>
                    <a:pt x="30" y="470"/>
                  </a:lnTo>
                  <a:lnTo>
                    <a:pt x="30" y="473"/>
                  </a:lnTo>
                  <a:lnTo>
                    <a:pt x="33" y="477"/>
                  </a:lnTo>
                  <a:lnTo>
                    <a:pt x="36" y="480"/>
                  </a:lnTo>
                  <a:lnTo>
                    <a:pt x="41" y="487"/>
                  </a:lnTo>
                  <a:lnTo>
                    <a:pt x="44" y="490"/>
                  </a:lnTo>
                  <a:lnTo>
                    <a:pt x="51" y="493"/>
                  </a:lnTo>
                  <a:lnTo>
                    <a:pt x="54" y="493"/>
                  </a:lnTo>
                  <a:lnTo>
                    <a:pt x="62" y="497"/>
                  </a:lnTo>
                  <a:lnTo>
                    <a:pt x="69" y="497"/>
                  </a:lnTo>
                  <a:lnTo>
                    <a:pt x="78" y="493"/>
                  </a:lnTo>
                  <a:lnTo>
                    <a:pt x="85" y="493"/>
                  </a:lnTo>
                  <a:lnTo>
                    <a:pt x="93" y="487"/>
                  </a:lnTo>
                  <a:lnTo>
                    <a:pt x="99" y="487"/>
                  </a:lnTo>
                  <a:lnTo>
                    <a:pt x="106" y="483"/>
                  </a:lnTo>
                  <a:lnTo>
                    <a:pt x="108" y="480"/>
                  </a:lnTo>
                  <a:lnTo>
                    <a:pt x="114" y="480"/>
                  </a:lnTo>
                  <a:lnTo>
                    <a:pt x="117" y="477"/>
                  </a:lnTo>
                  <a:lnTo>
                    <a:pt x="121" y="473"/>
                  </a:lnTo>
                  <a:lnTo>
                    <a:pt x="126" y="473"/>
                  </a:lnTo>
                  <a:lnTo>
                    <a:pt x="129" y="470"/>
                  </a:lnTo>
                  <a:lnTo>
                    <a:pt x="135" y="468"/>
                  </a:lnTo>
                  <a:lnTo>
                    <a:pt x="138" y="463"/>
                  </a:lnTo>
                  <a:lnTo>
                    <a:pt x="145" y="458"/>
                  </a:lnTo>
                  <a:lnTo>
                    <a:pt x="150" y="455"/>
                  </a:lnTo>
                  <a:lnTo>
                    <a:pt x="160" y="448"/>
                  </a:lnTo>
                  <a:lnTo>
                    <a:pt x="165" y="445"/>
                  </a:lnTo>
                  <a:lnTo>
                    <a:pt x="174" y="438"/>
                  </a:lnTo>
                  <a:lnTo>
                    <a:pt x="186" y="429"/>
                  </a:lnTo>
                  <a:lnTo>
                    <a:pt x="199" y="419"/>
                  </a:lnTo>
                  <a:lnTo>
                    <a:pt x="214" y="406"/>
                  </a:lnTo>
                  <a:lnTo>
                    <a:pt x="228" y="390"/>
                  </a:lnTo>
                  <a:lnTo>
                    <a:pt x="246" y="377"/>
                  </a:lnTo>
                  <a:lnTo>
                    <a:pt x="262" y="360"/>
                  </a:lnTo>
                  <a:lnTo>
                    <a:pt x="277" y="345"/>
                  </a:lnTo>
                  <a:lnTo>
                    <a:pt x="292" y="328"/>
                  </a:lnTo>
                  <a:lnTo>
                    <a:pt x="308" y="313"/>
                  </a:lnTo>
                  <a:lnTo>
                    <a:pt x="319" y="296"/>
                  </a:lnTo>
                  <a:lnTo>
                    <a:pt x="331" y="284"/>
                  </a:lnTo>
                  <a:lnTo>
                    <a:pt x="344" y="271"/>
                  </a:lnTo>
                  <a:lnTo>
                    <a:pt x="352" y="257"/>
                  </a:lnTo>
                  <a:lnTo>
                    <a:pt x="362" y="248"/>
                  </a:lnTo>
                  <a:lnTo>
                    <a:pt x="368" y="242"/>
                  </a:lnTo>
                  <a:lnTo>
                    <a:pt x="370" y="239"/>
                  </a:lnTo>
                  <a:lnTo>
                    <a:pt x="370" y="235"/>
                  </a:lnTo>
                  <a:lnTo>
                    <a:pt x="394" y="220"/>
                  </a:lnTo>
                  <a:lnTo>
                    <a:pt x="397" y="220"/>
                  </a:lnTo>
                  <a:lnTo>
                    <a:pt x="401" y="216"/>
                  </a:lnTo>
                  <a:lnTo>
                    <a:pt x="404" y="216"/>
                  </a:lnTo>
                  <a:lnTo>
                    <a:pt x="407" y="216"/>
                  </a:lnTo>
                  <a:lnTo>
                    <a:pt x="409" y="210"/>
                  </a:lnTo>
                  <a:lnTo>
                    <a:pt x="412" y="210"/>
                  </a:lnTo>
                  <a:lnTo>
                    <a:pt x="415" y="206"/>
                  </a:lnTo>
                  <a:lnTo>
                    <a:pt x="419" y="206"/>
                  </a:lnTo>
                  <a:lnTo>
                    <a:pt x="425" y="203"/>
                  </a:lnTo>
                  <a:lnTo>
                    <a:pt x="427" y="203"/>
                  </a:lnTo>
                  <a:lnTo>
                    <a:pt x="430" y="203"/>
                  </a:lnTo>
                  <a:lnTo>
                    <a:pt x="437" y="200"/>
                  </a:lnTo>
                  <a:lnTo>
                    <a:pt x="443" y="200"/>
                  </a:lnTo>
                  <a:lnTo>
                    <a:pt x="446" y="200"/>
                  </a:lnTo>
                  <a:lnTo>
                    <a:pt x="451" y="200"/>
                  </a:lnTo>
                  <a:lnTo>
                    <a:pt x="458" y="196"/>
                  </a:lnTo>
                  <a:lnTo>
                    <a:pt x="464" y="196"/>
                  </a:lnTo>
                  <a:lnTo>
                    <a:pt x="466" y="193"/>
                  </a:lnTo>
                  <a:lnTo>
                    <a:pt x="473" y="193"/>
                  </a:lnTo>
                  <a:lnTo>
                    <a:pt x="479" y="190"/>
                  </a:lnTo>
                  <a:lnTo>
                    <a:pt x="482" y="188"/>
                  </a:lnTo>
                  <a:lnTo>
                    <a:pt x="487" y="181"/>
                  </a:lnTo>
                  <a:lnTo>
                    <a:pt x="492" y="178"/>
                  </a:lnTo>
                  <a:lnTo>
                    <a:pt x="494" y="174"/>
                  </a:lnTo>
                  <a:lnTo>
                    <a:pt x="500" y="171"/>
                  </a:lnTo>
                  <a:lnTo>
                    <a:pt x="503" y="164"/>
                  </a:lnTo>
                  <a:lnTo>
                    <a:pt x="505" y="161"/>
                  </a:lnTo>
                  <a:lnTo>
                    <a:pt x="505" y="158"/>
                  </a:lnTo>
                  <a:lnTo>
                    <a:pt x="508" y="154"/>
                  </a:lnTo>
                  <a:lnTo>
                    <a:pt x="512" y="151"/>
                  </a:lnTo>
                  <a:lnTo>
                    <a:pt x="512" y="149"/>
                  </a:lnTo>
                  <a:lnTo>
                    <a:pt x="512" y="144"/>
                  </a:lnTo>
                  <a:lnTo>
                    <a:pt x="512" y="139"/>
                  </a:lnTo>
                  <a:lnTo>
                    <a:pt x="515" y="136"/>
                  </a:lnTo>
                  <a:lnTo>
                    <a:pt x="515" y="132"/>
                  </a:lnTo>
                  <a:lnTo>
                    <a:pt x="512" y="129"/>
                  </a:lnTo>
                  <a:lnTo>
                    <a:pt x="512" y="126"/>
                  </a:lnTo>
                  <a:lnTo>
                    <a:pt x="512" y="122"/>
                  </a:lnTo>
                  <a:lnTo>
                    <a:pt x="508" y="119"/>
                  </a:lnTo>
                  <a:lnTo>
                    <a:pt x="508" y="117"/>
                  </a:lnTo>
                  <a:lnTo>
                    <a:pt x="505" y="117"/>
                  </a:lnTo>
                  <a:lnTo>
                    <a:pt x="505" y="112"/>
                  </a:lnTo>
                  <a:lnTo>
                    <a:pt x="505" y="110"/>
                  </a:lnTo>
                  <a:lnTo>
                    <a:pt x="508" y="107"/>
                  </a:lnTo>
                  <a:lnTo>
                    <a:pt x="508" y="103"/>
                  </a:lnTo>
                  <a:lnTo>
                    <a:pt x="508" y="100"/>
                  </a:lnTo>
                  <a:lnTo>
                    <a:pt x="508" y="97"/>
                  </a:lnTo>
                  <a:lnTo>
                    <a:pt x="508" y="93"/>
                  </a:lnTo>
                  <a:lnTo>
                    <a:pt x="508" y="90"/>
                  </a:lnTo>
                  <a:lnTo>
                    <a:pt x="505" y="87"/>
                  </a:lnTo>
                  <a:lnTo>
                    <a:pt x="505" y="83"/>
                  </a:lnTo>
                  <a:lnTo>
                    <a:pt x="503" y="80"/>
                  </a:lnTo>
                  <a:lnTo>
                    <a:pt x="500" y="80"/>
                  </a:lnTo>
                  <a:lnTo>
                    <a:pt x="500" y="78"/>
                  </a:lnTo>
                  <a:lnTo>
                    <a:pt x="497" y="78"/>
                  </a:lnTo>
                  <a:lnTo>
                    <a:pt x="494" y="78"/>
                  </a:lnTo>
                  <a:lnTo>
                    <a:pt x="494" y="75"/>
                  </a:lnTo>
                  <a:lnTo>
                    <a:pt x="497" y="71"/>
                  </a:lnTo>
                  <a:lnTo>
                    <a:pt x="497" y="68"/>
                  </a:lnTo>
                  <a:lnTo>
                    <a:pt x="497" y="65"/>
                  </a:lnTo>
                  <a:lnTo>
                    <a:pt x="500" y="61"/>
                  </a:lnTo>
                  <a:lnTo>
                    <a:pt x="500" y="58"/>
                  </a:lnTo>
                  <a:lnTo>
                    <a:pt x="500" y="55"/>
                  </a:lnTo>
                  <a:lnTo>
                    <a:pt x="500" y="51"/>
                  </a:lnTo>
                  <a:lnTo>
                    <a:pt x="497" y="51"/>
                  </a:lnTo>
                  <a:lnTo>
                    <a:pt x="497" y="48"/>
                  </a:lnTo>
                  <a:lnTo>
                    <a:pt x="497" y="46"/>
                  </a:lnTo>
                  <a:lnTo>
                    <a:pt x="494" y="46"/>
                  </a:lnTo>
                  <a:lnTo>
                    <a:pt x="494" y="41"/>
                  </a:lnTo>
                  <a:lnTo>
                    <a:pt x="494" y="39"/>
                  </a:lnTo>
                  <a:lnTo>
                    <a:pt x="492" y="39"/>
                  </a:lnTo>
                  <a:lnTo>
                    <a:pt x="487" y="39"/>
                  </a:lnTo>
                  <a:lnTo>
                    <a:pt x="487" y="36"/>
                  </a:lnTo>
                  <a:lnTo>
                    <a:pt x="485" y="36"/>
                  </a:lnTo>
                  <a:lnTo>
                    <a:pt x="482" y="36"/>
                  </a:lnTo>
                  <a:lnTo>
                    <a:pt x="479" y="36"/>
                  </a:lnTo>
                  <a:lnTo>
                    <a:pt x="479" y="32"/>
                  </a:lnTo>
                  <a:lnTo>
                    <a:pt x="482" y="32"/>
                  </a:lnTo>
                  <a:lnTo>
                    <a:pt x="482" y="29"/>
                  </a:lnTo>
                  <a:lnTo>
                    <a:pt x="482" y="26"/>
                  </a:lnTo>
                  <a:lnTo>
                    <a:pt x="482" y="23"/>
                  </a:lnTo>
                  <a:lnTo>
                    <a:pt x="479" y="19"/>
                  </a:lnTo>
                  <a:lnTo>
                    <a:pt x="479" y="16"/>
                  </a:lnTo>
                  <a:lnTo>
                    <a:pt x="476" y="16"/>
                  </a:lnTo>
                  <a:lnTo>
                    <a:pt x="476" y="14"/>
                  </a:lnTo>
                  <a:lnTo>
                    <a:pt x="473" y="14"/>
                  </a:lnTo>
                  <a:lnTo>
                    <a:pt x="469" y="9"/>
                  </a:lnTo>
                  <a:lnTo>
                    <a:pt x="466" y="9"/>
                  </a:lnTo>
                  <a:lnTo>
                    <a:pt x="464" y="9"/>
                  </a:lnTo>
                  <a:lnTo>
                    <a:pt x="461" y="7"/>
                  </a:lnTo>
                  <a:lnTo>
                    <a:pt x="458" y="9"/>
                  </a:lnTo>
                  <a:lnTo>
                    <a:pt x="455" y="9"/>
                  </a:lnTo>
                  <a:lnTo>
                    <a:pt x="451" y="9"/>
                  </a:lnTo>
                  <a:lnTo>
                    <a:pt x="448" y="9"/>
                  </a:lnTo>
                  <a:lnTo>
                    <a:pt x="446" y="9"/>
                  </a:lnTo>
                  <a:lnTo>
                    <a:pt x="443" y="9"/>
                  </a:lnTo>
                  <a:lnTo>
                    <a:pt x="440" y="9"/>
                  </a:lnTo>
                  <a:lnTo>
                    <a:pt x="443" y="9"/>
                  </a:lnTo>
                  <a:lnTo>
                    <a:pt x="440" y="9"/>
                  </a:lnTo>
                  <a:lnTo>
                    <a:pt x="437" y="7"/>
                  </a:lnTo>
                  <a:lnTo>
                    <a:pt x="433" y="7"/>
                  </a:lnTo>
                  <a:lnTo>
                    <a:pt x="430" y="7"/>
                  </a:lnTo>
                  <a:lnTo>
                    <a:pt x="427" y="4"/>
                  </a:lnTo>
                  <a:lnTo>
                    <a:pt x="425" y="4"/>
                  </a:lnTo>
                  <a:lnTo>
                    <a:pt x="422" y="4"/>
                  </a:lnTo>
                  <a:lnTo>
                    <a:pt x="419" y="4"/>
                  </a:lnTo>
                  <a:lnTo>
                    <a:pt x="415" y="0"/>
                  </a:lnTo>
                  <a:lnTo>
                    <a:pt x="412" y="0"/>
                  </a:lnTo>
                  <a:lnTo>
                    <a:pt x="409" y="0"/>
                  </a:lnTo>
                  <a:lnTo>
                    <a:pt x="407" y="0"/>
                  </a:lnTo>
                  <a:lnTo>
                    <a:pt x="404" y="0"/>
                  </a:lnTo>
                  <a:lnTo>
                    <a:pt x="401" y="4"/>
                  </a:lnTo>
                  <a:lnTo>
                    <a:pt x="397" y="4"/>
                  </a:lnTo>
                  <a:lnTo>
                    <a:pt x="394" y="7"/>
                  </a:lnTo>
                  <a:lnTo>
                    <a:pt x="391" y="9"/>
                  </a:lnTo>
                  <a:lnTo>
                    <a:pt x="388" y="14"/>
                  </a:lnTo>
                  <a:lnTo>
                    <a:pt x="388" y="16"/>
                  </a:lnTo>
                  <a:lnTo>
                    <a:pt x="386" y="16"/>
                  </a:lnTo>
                  <a:lnTo>
                    <a:pt x="386" y="19"/>
                  </a:lnTo>
                  <a:lnTo>
                    <a:pt x="383" y="19"/>
                  </a:lnTo>
                  <a:lnTo>
                    <a:pt x="383" y="23"/>
                  </a:lnTo>
                  <a:lnTo>
                    <a:pt x="379" y="26"/>
                  </a:lnTo>
                  <a:lnTo>
                    <a:pt x="373" y="32"/>
                  </a:lnTo>
                  <a:lnTo>
                    <a:pt x="370" y="39"/>
                  </a:lnTo>
                  <a:lnTo>
                    <a:pt x="368" y="46"/>
                  </a:lnTo>
                  <a:lnTo>
                    <a:pt x="365" y="55"/>
                  </a:lnTo>
                  <a:lnTo>
                    <a:pt x="358" y="65"/>
                  </a:lnTo>
                  <a:lnTo>
                    <a:pt x="355" y="71"/>
                  </a:lnTo>
                  <a:lnTo>
                    <a:pt x="352" y="80"/>
                  </a:lnTo>
                  <a:lnTo>
                    <a:pt x="349" y="90"/>
                  </a:lnTo>
                  <a:lnTo>
                    <a:pt x="347" y="97"/>
                  </a:lnTo>
                  <a:lnTo>
                    <a:pt x="344" y="103"/>
                  </a:lnTo>
                  <a:lnTo>
                    <a:pt x="344" y="110"/>
                  </a:lnTo>
                  <a:lnTo>
                    <a:pt x="340" y="117"/>
                  </a:lnTo>
                  <a:lnTo>
                    <a:pt x="340" y="119"/>
                  </a:lnTo>
                  <a:lnTo>
                    <a:pt x="337" y="122"/>
                  </a:lnTo>
                  <a:lnTo>
                    <a:pt x="295" y="164"/>
                  </a:lnTo>
                  <a:lnTo>
                    <a:pt x="292" y="171"/>
                  </a:lnTo>
                  <a:lnTo>
                    <a:pt x="285" y="174"/>
                  </a:lnTo>
                  <a:lnTo>
                    <a:pt x="280" y="178"/>
                  </a:lnTo>
                  <a:lnTo>
                    <a:pt x="274" y="183"/>
                  </a:lnTo>
                  <a:lnTo>
                    <a:pt x="267" y="188"/>
                  </a:lnTo>
                  <a:lnTo>
                    <a:pt x="262" y="193"/>
                  </a:lnTo>
                  <a:lnTo>
                    <a:pt x="253" y="196"/>
                  </a:lnTo>
                  <a:lnTo>
                    <a:pt x="246" y="203"/>
                  </a:lnTo>
                  <a:lnTo>
                    <a:pt x="241" y="206"/>
                  </a:lnTo>
                  <a:lnTo>
                    <a:pt x="232" y="210"/>
                  </a:lnTo>
                  <a:lnTo>
                    <a:pt x="225" y="216"/>
                  </a:lnTo>
                  <a:lnTo>
                    <a:pt x="220" y="222"/>
                  </a:lnTo>
                  <a:lnTo>
                    <a:pt x="214" y="225"/>
                  </a:lnTo>
                  <a:lnTo>
                    <a:pt x="207" y="229"/>
                  </a:lnTo>
                  <a:lnTo>
                    <a:pt x="202" y="232"/>
                  </a:lnTo>
                  <a:lnTo>
                    <a:pt x="196" y="232"/>
                  </a:lnTo>
                  <a:lnTo>
                    <a:pt x="192" y="235"/>
                  </a:lnTo>
                  <a:lnTo>
                    <a:pt x="186" y="239"/>
                  </a:lnTo>
                  <a:lnTo>
                    <a:pt x="181" y="242"/>
                  </a:lnTo>
                  <a:lnTo>
                    <a:pt x="174" y="245"/>
                  </a:lnTo>
                  <a:lnTo>
                    <a:pt x="171" y="248"/>
                  </a:lnTo>
                  <a:lnTo>
                    <a:pt x="165" y="252"/>
                  </a:lnTo>
                  <a:lnTo>
                    <a:pt x="160" y="255"/>
                  </a:lnTo>
                  <a:lnTo>
                    <a:pt x="153" y="257"/>
                  </a:lnTo>
                  <a:lnTo>
                    <a:pt x="150" y="261"/>
                  </a:lnTo>
                  <a:lnTo>
                    <a:pt x="145" y="264"/>
                  </a:lnTo>
                  <a:lnTo>
                    <a:pt x="142" y="264"/>
                  </a:lnTo>
                  <a:lnTo>
                    <a:pt x="138" y="267"/>
                  </a:lnTo>
                  <a:lnTo>
                    <a:pt x="135" y="271"/>
                  </a:lnTo>
                  <a:lnTo>
                    <a:pt x="132" y="271"/>
                  </a:lnTo>
                  <a:lnTo>
                    <a:pt x="0" y="32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70" name="Freeform 106"/>
            <p:cNvSpPr>
              <a:spLocks/>
            </p:cNvSpPr>
            <p:nvPr/>
          </p:nvSpPr>
          <p:spPr bwMode="auto">
            <a:xfrm>
              <a:off x="111" y="591"/>
              <a:ext cx="258" cy="248"/>
            </a:xfrm>
            <a:custGeom>
              <a:avLst/>
              <a:gdLst>
                <a:gd name="T0" fmla="*/ 0 w 515"/>
                <a:gd name="T1" fmla="*/ 338 h 497"/>
                <a:gd name="T2" fmla="*/ 5 w 515"/>
                <a:gd name="T3" fmla="*/ 377 h 497"/>
                <a:gd name="T4" fmla="*/ 12 w 515"/>
                <a:gd name="T5" fmla="*/ 412 h 497"/>
                <a:gd name="T6" fmla="*/ 18 w 515"/>
                <a:gd name="T7" fmla="*/ 441 h 497"/>
                <a:gd name="T8" fmla="*/ 23 w 515"/>
                <a:gd name="T9" fmla="*/ 458 h 497"/>
                <a:gd name="T10" fmla="*/ 30 w 515"/>
                <a:gd name="T11" fmla="*/ 473 h 497"/>
                <a:gd name="T12" fmla="*/ 44 w 515"/>
                <a:gd name="T13" fmla="*/ 490 h 497"/>
                <a:gd name="T14" fmla="*/ 69 w 515"/>
                <a:gd name="T15" fmla="*/ 497 h 497"/>
                <a:gd name="T16" fmla="*/ 99 w 515"/>
                <a:gd name="T17" fmla="*/ 487 h 497"/>
                <a:gd name="T18" fmla="*/ 117 w 515"/>
                <a:gd name="T19" fmla="*/ 477 h 497"/>
                <a:gd name="T20" fmla="*/ 135 w 515"/>
                <a:gd name="T21" fmla="*/ 468 h 497"/>
                <a:gd name="T22" fmla="*/ 160 w 515"/>
                <a:gd name="T23" fmla="*/ 448 h 497"/>
                <a:gd name="T24" fmla="*/ 199 w 515"/>
                <a:gd name="T25" fmla="*/ 419 h 497"/>
                <a:gd name="T26" fmla="*/ 262 w 515"/>
                <a:gd name="T27" fmla="*/ 360 h 497"/>
                <a:gd name="T28" fmla="*/ 319 w 515"/>
                <a:gd name="T29" fmla="*/ 296 h 497"/>
                <a:gd name="T30" fmla="*/ 362 w 515"/>
                <a:gd name="T31" fmla="*/ 248 h 497"/>
                <a:gd name="T32" fmla="*/ 394 w 515"/>
                <a:gd name="T33" fmla="*/ 220 h 497"/>
                <a:gd name="T34" fmla="*/ 407 w 515"/>
                <a:gd name="T35" fmla="*/ 216 h 497"/>
                <a:gd name="T36" fmla="*/ 419 w 515"/>
                <a:gd name="T37" fmla="*/ 206 h 497"/>
                <a:gd name="T38" fmla="*/ 437 w 515"/>
                <a:gd name="T39" fmla="*/ 200 h 497"/>
                <a:gd name="T40" fmla="*/ 458 w 515"/>
                <a:gd name="T41" fmla="*/ 196 h 497"/>
                <a:gd name="T42" fmla="*/ 479 w 515"/>
                <a:gd name="T43" fmla="*/ 190 h 497"/>
                <a:gd name="T44" fmla="*/ 494 w 515"/>
                <a:gd name="T45" fmla="*/ 174 h 497"/>
                <a:gd name="T46" fmla="*/ 505 w 515"/>
                <a:gd name="T47" fmla="*/ 158 h 497"/>
                <a:gd name="T48" fmla="*/ 512 w 515"/>
                <a:gd name="T49" fmla="*/ 144 h 497"/>
                <a:gd name="T50" fmla="*/ 512 w 515"/>
                <a:gd name="T51" fmla="*/ 129 h 497"/>
                <a:gd name="T52" fmla="*/ 508 w 515"/>
                <a:gd name="T53" fmla="*/ 117 h 497"/>
                <a:gd name="T54" fmla="*/ 508 w 515"/>
                <a:gd name="T55" fmla="*/ 107 h 497"/>
                <a:gd name="T56" fmla="*/ 508 w 515"/>
                <a:gd name="T57" fmla="*/ 93 h 497"/>
                <a:gd name="T58" fmla="*/ 503 w 515"/>
                <a:gd name="T59" fmla="*/ 80 h 497"/>
                <a:gd name="T60" fmla="*/ 494 w 515"/>
                <a:gd name="T61" fmla="*/ 78 h 497"/>
                <a:gd name="T62" fmla="*/ 497 w 515"/>
                <a:gd name="T63" fmla="*/ 65 h 497"/>
                <a:gd name="T64" fmla="*/ 500 w 515"/>
                <a:gd name="T65" fmla="*/ 51 h 497"/>
                <a:gd name="T66" fmla="*/ 494 w 515"/>
                <a:gd name="T67" fmla="*/ 46 h 497"/>
                <a:gd name="T68" fmla="*/ 487 w 515"/>
                <a:gd name="T69" fmla="*/ 39 h 497"/>
                <a:gd name="T70" fmla="*/ 479 w 515"/>
                <a:gd name="T71" fmla="*/ 36 h 497"/>
                <a:gd name="T72" fmla="*/ 482 w 515"/>
                <a:gd name="T73" fmla="*/ 26 h 497"/>
                <a:gd name="T74" fmla="*/ 476 w 515"/>
                <a:gd name="T75" fmla="*/ 16 h 497"/>
                <a:gd name="T76" fmla="*/ 466 w 515"/>
                <a:gd name="T77" fmla="*/ 9 h 497"/>
                <a:gd name="T78" fmla="*/ 455 w 515"/>
                <a:gd name="T79" fmla="*/ 9 h 497"/>
                <a:gd name="T80" fmla="*/ 443 w 515"/>
                <a:gd name="T81" fmla="*/ 9 h 497"/>
                <a:gd name="T82" fmla="*/ 437 w 515"/>
                <a:gd name="T83" fmla="*/ 7 h 497"/>
                <a:gd name="T84" fmla="*/ 425 w 515"/>
                <a:gd name="T85" fmla="*/ 4 h 497"/>
                <a:gd name="T86" fmla="*/ 412 w 515"/>
                <a:gd name="T87" fmla="*/ 0 h 497"/>
                <a:gd name="T88" fmla="*/ 401 w 515"/>
                <a:gd name="T89" fmla="*/ 4 h 497"/>
                <a:gd name="T90" fmla="*/ 388 w 515"/>
                <a:gd name="T91" fmla="*/ 14 h 497"/>
                <a:gd name="T92" fmla="*/ 383 w 515"/>
                <a:gd name="T93" fmla="*/ 19 h 497"/>
                <a:gd name="T94" fmla="*/ 370 w 515"/>
                <a:gd name="T95" fmla="*/ 39 h 497"/>
                <a:gd name="T96" fmla="*/ 355 w 515"/>
                <a:gd name="T97" fmla="*/ 71 h 497"/>
                <a:gd name="T98" fmla="*/ 344 w 515"/>
                <a:gd name="T99" fmla="*/ 103 h 497"/>
                <a:gd name="T100" fmla="*/ 337 w 515"/>
                <a:gd name="T101" fmla="*/ 122 h 497"/>
                <a:gd name="T102" fmla="*/ 280 w 515"/>
                <a:gd name="T103" fmla="*/ 178 h 497"/>
                <a:gd name="T104" fmla="*/ 253 w 515"/>
                <a:gd name="T105" fmla="*/ 196 h 497"/>
                <a:gd name="T106" fmla="*/ 225 w 515"/>
                <a:gd name="T107" fmla="*/ 216 h 497"/>
                <a:gd name="T108" fmla="*/ 202 w 515"/>
                <a:gd name="T109" fmla="*/ 232 h 497"/>
                <a:gd name="T110" fmla="*/ 181 w 515"/>
                <a:gd name="T111" fmla="*/ 242 h 497"/>
                <a:gd name="T112" fmla="*/ 160 w 515"/>
                <a:gd name="T113" fmla="*/ 255 h 497"/>
                <a:gd name="T114" fmla="*/ 142 w 515"/>
                <a:gd name="T115" fmla="*/ 26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5" h="497">
                  <a:moveTo>
                    <a:pt x="0" y="328"/>
                  </a:moveTo>
                  <a:lnTo>
                    <a:pt x="0" y="332"/>
                  </a:lnTo>
                  <a:lnTo>
                    <a:pt x="0" y="335"/>
                  </a:lnTo>
                  <a:lnTo>
                    <a:pt x="0" y="338"/>
                  </a:lnTo>
                  <a:lnTo>
                    <a:pt x="2" y="348"/>
                  </a:lnTo>
                  <a:lnTo>
                    <a:pt x="2" y="358"/>
                  </a:lnTo>
                  <a:lnTo>
                    <a:pt x="2" y="367"/>
                  </a:lnTo>
                  <a:lnTo>
                    <a:pt x="5" y="377"/>
                  </a:lnTo>
                  <a:lnTo>
                    <a:pt x="5" y="387"/>
                  </a:lnTo>
                  <a:lnTo>
                    <a:pt x="9" y="397"/>
                  </a:lnTo>
                  <a:lnTo>
                    <a:pt x="9" y="404"/>
                  </a:lnTo>
                  <a:lnTo>
                    <a:pt x="12" y="412"/>
                  </a:lnTo>
                  <a:lnTo>
                    <a:pt x="12" y="422"/>
                  </a:lnTo>
                  <a:lnTo>
                    <a:pt x="15" y="429"/>
                  </a:lnTo>
                  <a:lnTo>
                    <a:pt x="15" y="436"/>
                  </a:lnTo>
                  <a:lnTo>
                    <a:pt x="18" y="441"/>
                  </a:lnTo>
                  <a:lnTo>
                    <a:pt x="18" y="448"/>
                  </a:lnTo>
                  <a:lnTo>
                    <a:pt x="21" y="451"/>
                  </a:lnTo>
                  <a:lnTo>
                    <a:pt x="21" y="455"/>
                  </a:lnTo>
                  <a:lnTo>
                    <a:pt x="23" y="458"/>
                  </a:lnTo>
                  <a:lnTo>
                    <a:pt x="23" y="463"/>
                  </a:lnTo>
                  <a:lnTo>
                    <a:pt x="26" y="468"/>
                  </a:lnTo>
                  <a:lnTo>
                    <a:pt x="30" y="470"/>
                  </a:lnTo>
                  <a:lnTo>
                    <a:pt x="30" y="473"/>
                  </a:lnTo>
                  <a:lnTo>
                    <a:pt x="33" y="477"/>
                  </a:lnTo>
                  <a:lnTo>
                    <a:pt x="36" y="480"/>
                  </a:lnTo>
                  <a:lnTo>
                    <a:pt x="41" y="487"/>
                  </a:lnTo>
                  <a:lnTo>
                    <a:pt x="44" y="490"/>
                  </a:lnTo>
                  <a:lnTo>
                    <a:pt x="51" y="493"/>
                  </a:lnTo>
                  <a:lnTo>
                    <a:pt x="54" y="493"/>
                  </a:lnTo>
                  <a:lnTo>
                    <a:pt x="62" y="497"/>
                  </a:lnTo>
                  <a:lnTo>
                    <a:pt x="69" y="497"/>
                  </a:lnTo>
                  <a:lnTo>
                    <a:pt x="78" y="493"/>
                  </a:lnTo>
                  <a:lnTo>
                    <a:pt x="85" y="493"/>
                  </a:lnTo>
                  <a:lnTo>
                    <a:pt x="93" y="487"/>
                  </a:lnTo>
                  <a:lnTo>
                    <a:pt x="99" y="487"/>
                  </a:lnTo>
                  <a:lnTo>
                    <a:pt x="106" y="483"/>
                  </a:lnTo>
                  <a:lnTo>
                    <a:pt x="108" y="480"/>
                  </a:lnTo>
                  <a:lnTo>
                    <a:pt x="114" y="480"/>
                  </a:lnTo>
                  <a:lnTo>
                    <a:pt x="117" y="477"/>
                  </a:lnTo>
                  <a:lnTo>
                    <a:pt x="121" y="473"/>
                  </a:lnTo>
                  <a:lnTo>
                    <a:pt x="126" y="473"/>
                  </a:lnTo>
                  <a:lnTo>
                    <a:pt x="129" y="470"/>
                  </a:lnTo>
                  <a:lnTo>
                    <a:pt x="135" y="468"/>
                  </a:lnTo>
                  <a:lnTo>
                    <a:pt x="138" y="463"/>
                  </a:lnTo>
                  <a:lnTo>
                    <a:pt x="145" y="458"/>
                  </a:lnTo>
                  <a:lnTo>
                    <a:pt x="150" y="455"/>
                  </a:lnTo>
                  <a:lnTo>
                    <a:pt x="160" y="448"/>
                  </a:lnTo>
                  <a:lnTo>
                    <a:pt x="165" y="445"/>
                  </a:lnTo>
                  <a:lnTo>
                    <a:pt x="174" y="438"/>
                  </a:lnTo>
                  <a:lnTo>
                    <a:pt x="186" y="429"/>
                  </a:lnTo>
                  <a:lnTo>
                    <a:pt x="199" y="419"/>
                  </a:lnTo>
                  <a:lnTo>
                    <a:pt x="214" y="406"/>
                  </a:lnTo>
                  <a:lnTo>
                    <a:pt x="228" y="390"/>
                  </a:lnTo>
                  <a:lnTo>
                    <a:pt x="246" y="377"/>
                  </a:lnTo>
                  <a:lnTo>
                    <a:pt x="262" y="360"/>
                  </a:lnTo>
                  <a:lnTo>
                    <a:pt x="277" y="345"/>
                  </a:lnTo>
                  <a:lnTo>
                    <a:pt x="292" y="328"/>
                  </a:lnTo>
                  <a:lnTo>
                    <a:pt x="308" y="313"/>
                  </a:lnTo>
                  <a:lnTo>
                    <a:pt x="319" y="296"/>
                  </a:lnTo>
                  <a:lnTo>
                    <a:pt x="331" y="284"/>
                  </a:lnTo>
                  <a:lnTo>
                    <a:pt x="344" y="271"/>
                  </a:lnTo>
                  <a:lnTo>
                    <a:pt x="352" y="257"/>
                  </a:lnTo>
                  <a:lnTo>
                    <a:pt x="362" y="248"/>
                  </a:lnTo>
                  <a:lnTo>
                    <a:pt x="368" y="242"/>
                  </a:lnTo>
                  <a:lnTo>
                    <a:pt x="370" y="239"/>
                  </a:lnTo>
                  <a:lnTo>
                    <a:pt x="370" y="235"/>
                  </a:lnTo>
                  <a:lnTo>
                    <a:pt x="394" y="220"/>
                  </a:lnTo>
                  <a:lnTo>
                    <a:pt x="397" y="220"/>
                  </a:lnTo>
                  <a:lnTo>
                    <a:pt x="401" y="216"/>
                  </a:lnTo>
                  <a:lnTo>
                    <a:pt x="404" y="216"/>
                  </a:lnTo>
                  <a:lnTo>
                    <a:pt x="407" y="216"/>
                  </a:lnTo>
                  <a:lnTo>
                    <a:pt x="409" y="210"/>
                  </a:lnTo>
                  <a:lnTo>
                    <a:pt x="412" y="210"/>
                  </a:lnTo>
                  <a:lnTo>
                    <a:pt x="415" y="206"/>
                  </a:lnTo>
                  <a:lnTo>
                    <a:pt x="419" y="206"/>
                  </a:lnTo>
                  <a:lnTo>
                    <a:pt x="425" y="203"/>
                  </a:lnTo>
                  <a:lnTo>
                    <a:pt x="427" y="203"/>
                  </a:lnTo>
                  <a:lnTo>
                    <a:pt x="430" y="203"/>
                  </a:lnTo>
                  <a:lnTo>
                    <a:pt x="437" y="200"/>
                  </a:lnTo>
                  <a:lnTo>
                    <a:pt x="443" y="200"/>
                  </a:lnTo>
                  <a:lnTo>
                    <a:pt x="446" y="200"/>
                  </a:lnTo>
                  <a:lnTo>
                    <a:pt x="451" y="200"/>
                  </a:lnTo>
                  <a:lnTo>
                    <a:pt x="458" y="196"/>
                  </a:lnTo>
                  <a:lnTo>
                    <a:pt x="464" y="196"/>
                  </a:lnTo>
                  <a:lnTo>
                    <a:pt x="466" y="193"/>
                  </a:lnTo>
                  <a:lnTo>
                    <a:pt x="473" y="193"/>
                  </a:lnTo>
                  <a:lnTo>
                    <a:pt x="479" y="190"/>
                  </a:lnTo>
                  <a:lnTo>
                    <a:pt x="482" y="188"/>
                  </a:lnTo>
                  <a:lnTo>
                    <a:pt x="487" y="181"/>
                  </a:lnTo>
                  <a:lnTo>
                    <a:pt x="492" y="178"/>
                  </a:lnTo>
                  <a:lnTo>
                    <a:pt x="494" y="174"/>
                  </a:lnTo>
                  <a:lnTo>
                    <a:pt x="500" y="171"/>
                  </a:lnTo>
                  <a:lnTo>
                    <a:pt x="503" y="164"/>
                  </a:lnTo>
                  <a:lnTo>
                    <a:pt x="505" y="161"/>
                  </a:lnTo>
                  <a:lnTo>
                    <a:pt x="505" y="158"/>
                  </a:lnTo>
                  <a:lnTo>
                    <a:pt x="508" y="154"/>
                  </a:lnTo>
                  <a:lnTo>
                    <a:pt x="512" y="151"/>
                  </a:lnTo>
                  <a:lnTo>
                    <a:pt x="512" y="149"/>
                  </a:lnTo>
                  <a:lnTo>
                    <a:pt x="512" y="144"/>
                  </a:lnTo>
                  <a:lnTo>
                    <a:pt x="512" y="139"/>
                  </a:lnTo>
                  <a:lnTo>
                    <a:pt x="515" y="136"/>
                  </a:lnTo>
                  <a:lnTo>
                    <a:pt x="515" y="132"/>
                  </a:lnTo>
                  <a:lnTo>
                    <a:pt x="512" y="129"/>
                  </a:lnTo>
                  <a:lnTo>
                    <a:pt x="512" y="126"/>
                  </a:lnTo>
                  <a:lnTo>
                    <a:pt x="512" y="122"/>
                  </a:lnTo>
                  <a:lnTo>
                    <a:pt x="508" y="119"/>
                  </a:lnTo>
                  <a:lnTo>
                    <a:pt x="508" y="117"/>
                  </a:lnTo>
                  <a:lnTo>
                    <a:pt x="505" y="117"/>
                  </a:lnTo>
                  <a:lnTo>
                    <a:pt x="505" y="112"/>
                  </a:lnTo>
                  <a:lnTo>
                    <a:pt x="505" y="110"/>
                  </a:lnTo>
                  <a:lnTo>
                    <a:pt x="508" y="107"/>
                  </a:lnTo>
                  <a:lnTo>
                    <a:pt x="508" y="103"/>
                  </a:lnTo>
                  <a:lnTo>
                    <a:pt x="508" y="100"/>
                  </a:lnTo>
                  <a:lnTo>
                    <a:pt x="508" y="97"/>
                  </a:lnTo>
                  <a:lnTo>
                    <a:pt x="508" y="93"/>
                  </a:lnTo>
                  <a:lnTo>
                    <a:pt x="508" y="90"/>
                  </a:lnTo>
                  <a:lnTo>
                    <a:pt x="505" y="87"/>
                  </a:lnTo>
                  <a:lnTo>
                    <a:pt x="505" y="83"/>
                  </a:lnTo>
                  <a:lnTo>
                    <a:pt x="503" y="80"/>
                  </a:lnTo>
                  <a:lnTo>
                    <a:pt x="500" y="80"/>
                  </a:lnTo>
                  <a:lnTo>
                    <a:pt x="500" y="78"/>
                  </a:lnTo>
                  <a:lnTo>
                    <a:pt x="497" y="78"/>
                  </a:lnTo>
                  <a:lnTo>
                    <a:pt x="494" y="78"/>
                  </a:lnTo>
                  <a:lnTo>
                    <a:pt x="494" y="75"/>
                  </a:lnTo>
                  <a:lnTo>
                    <a:pt x="497" y="71"/>
                  </a:lnTo>
                  <a:lnTo>
                    <a:pt x="497" y="68"/>
                  </a:lnTo>
                  <a:lnTo>
                    <a:pt x="497" y="65"/>
                  </a:lnTo>
                  <a:lnTo>
                    <a:pt x="500" y="61"/>
                  </a:lnTo>
                  <a:lnTo>
                    <a:pt x="500" y="58"/>
                  </a:lnTo>
                  <a:lnTo>
                    <a:pt x="500" y="55"/>
                  </a:lnTo>
                  <a:lnTo>
                    <a:pt x="500" y="51"/>
                  </a:lnTo>
                  <a:lnTo>
                    <a:pt x="497" y="51"/>
                  </a:lnTo>
                  <a:lnTo>
                    <a:pt x="497" y="48"/>
                  </a:lnTo>
                  <a:lnTo>
                    <a:pt x="497" y="46"/>
                  </a:lnTo>
                  <a:lnTo>
                    <a:pt x="494" y="46"/>
                  </a:lnTo>
                  <a:lnTo>
                    <a:pt x="494" y="41"/>
                  </a:lnTo>
                  <a:lnTo>
                    <a:pt x="494" y="39"/>
                  </a:lnTo>
                  <a:lnTo>
                    <a:pt x="492" y="39"/>
                  </a:lnTo>
                  <a:lnTo>
                    <a:pt x="487" y="39"/>
                  </a:lnTo>
                  <a:lnTo>
                    <a:pt x="487" y="36"/>
                  </a:lnTo>
                  <a:lnTo>
                    <a:pt x="485" y="36"/>
                  </a:lnTo>
                  <a:lnTo>
                    <a:pt x="482" y="36"/>
                  </a:lnTo>
                  <a:lnTo>
                    <a:pt x="479" y="36"/>
                  </a:lnTo>
                  <a:lnTo>
                    <a:pt x="479" y="32"/>
                  </a:lnTo>
                  <a:lnTo>
                    <a:pt x="482" y="32"/>
                  </a:lnTo>
                  <a:lnTo>
                    <a:pt x="482" y="29"/>
                  </a:lnTo>
                  <a:lnTo>
                    <a:pt x="482" y="26"/>
                  </a:lnTo>
                  <a:lnTo>
                    <a:pt x="482" y="23"/>
                  </a:lnTo>
                  <a:lnTo>
                    <a:pt x="479" y="19"/>
                  </a:lnTo>
                  <a:lnTo>
                    <a:pt x="479" y="16"/>
                  </a:lnTo>
                  <a:lnTo>
                    <a:pt x="476" y="16"/>
                  </a:lnTo>
                  <a:lnTo>
                    <a:pt x="476" y="14"/>
                  </a:lnTo>
                  <a:lnTo>
                    <a:pt x="473" y="14"/>
                  </a:lnTo>
                  <a:lnTo>
                    <a:pt x="469" y="9"/>
                  </a:lnTo>
                  <a:lnTo>
                    <a:pt x="466" y="9"/>
                  </a:lnTo>
                  <a:lnTo>
                    <a:pt x="464" y="9"/>
                  </a:lnTo>
                  <a:lnTo>
                    <a:pt x="461" y="7"/>
                  </a:lnTo>
                  <a:lnTo>
                    <a:pt x="458" y="9"/>
                  </a:lnTo>
                  <a:lnTo>
                    <a:pt x="455" y="9"/>
                  </a:lnTo>
                  <a:lnTo>
                    <a:pt x="451" y="9"/>
                  </a:lnTo>
                  <a:lnTo>
                    <a:pt x="448" y="9"/>
                  </a:lnTo>
                  <a:lnTo>
                    <a:pt x="446" y="9"/>
                  </a:lnTo>
                  <a:lnTo>
                    <a:pt x="443" y="9"/>
                  </a:lnTo>
                  <a:lnTo>
                    <a:pt x="440" y="9"/>
                  </a:lnTo>
                  <a:lnTo>
                    <a:pt x="443" y="9"/>
                  </a:lnTo>
                  <a:lnTo>
                    <a:pt x="440" y="9"/>
                  </a:lnTo>
                  <a:lnTo>
                    <a:pt x="437" y="7"/>
                  </a:lnTo>
                  <a:lnTo>
                    <a:pt x="433" y="7"/>
                  </a:lnTo>
                  <a:lnTo>
                    <a:pt x="430" y="7"/>
                  </a:lnTo>
                  <a:lnTo>
                    <a:pt x="427" y="4"/>
                  </a:lnTo>
                  <a:lnTo>
                    <a:pt x="425" y="4"/>
                  </a:lnTo>
                  <a:lnTo>
                    <a:pt x="422" y="4"/>
                  </a:lnTo>
                  <a:lnTo>
                    <a:pt x="419" y="4"/>
                  </a:lnTo>
                  <a:lnTo>
                    <a:pt x="415" y="0"/>
                  </a:lnTo>
                  <a:lnTo>
                    <a:pt x="412" y="0"/>
                  </a:lnTo>
                  <a:lnTo>
                    <a:pt x="409" y="0"/>
                  </a:lnTo>
                  <a:lnTo>
                    <a:pt x="407" y="0"/>
                  </a:lnTo>
                  <a:lnTo>
                    <a:pt x="404" y="0"/>
                  </a:lnTo>
                  <a:lnTo>
                    <a:pt x="401" y="4"/>
                  </a:lnTo>
                  <a:lnTo>
                    <a:pt x="397" y="4"/>
                  </a:lnTo>
                  <a:lnTo>
                    <a:pt x="394" y="7"/>
                  </a:lnTo>
                  <a:lnTo>
                    <a:pt x="391" y="9"/>
                  </a:lnTo>
                  <a:lnTo>
                    <a:pt x="388" y="14"/>
                  </a:lnTo>
                  <a:lnTo>
                    <a:pt x="388" y="16"/>
                  </a:lnTo>
                  <a:lnTo>
                    <a:pt x="386" y="16"/>
                  </a:lnTo>
                  <a:lnTo>
                    <a:pt x="386" y="19"/>
                  </a:lnTo>
                  <a:lnTo>
                    <a:pt x="383" y="19"/>
                  </a:lnTo>
                  <a:lnTo>
                    <a:pt x="383" y="23"/>
                  </a:lnTo>
                  <a:lnTo>
                    <a:pt x="379" y="26"/>
                  </a:lnTo>
                  <a:lnTo>
                    <a:pt x="373" y="32"/>
                  </a:lnTo>
                  <a:lnTo>
                    <a:pt x="370" y="39"/>
                  </a:lnTo>
                  <a:lnTo>
                    <a:pt x="368" y="46"/>
                  </a:lnTo>
                  <a:lnTo>
                    <a:pt x="365" y="55"/>
                  </a:lnTo>
                  <a:lnTo>
                    <a:pt x="358" y="65"/>
                  </a:lnTo>
                  <a:lnTo>
                    <a:pt x="355" y="71"/>
                  </a:lnTo>
                  <a:lnTo>
                    <a:pt x="352" y="80"/>
                  </a:lnTo>
                  <a:lnTo>
                    <a:pt x="349" y="90"/>
                  </a:lnTo>
                  <a:lnTo>
                    <a:pt x="347" y="97"/>
                  </a:lnTo>
                  <a:lnTo>
                    <a:pt x="344" y="103"/>
                  </a:lnTo>
                  <a:lnTo>
                    <a:pt x="344" y="110"/>
                  </a:lnTo>
                  <a:lnTo>
                    <a:pt x="340" y="117"/>
                  </a:lnTo>
                  <a:lnTo>
                    <a:pt x="340" y="119"/>
                  </a:lnTo>
                  <a:lnTo>
                    <a:pt x="337" y="122"/>
                  </a:lnTo>
                  <a:lnTo>
                    <a:pt x="295" y="164"/>
                  </a:lnTo>
                  <a:lnTo>
                    <a:pt x="292" y="171"/>
                  </a:lnTo>
                  <a:lnTo>
                    <a:pt x="285" y="174"/>
                  </a:lnTo>
                  <a:lnTo>
                    <a:pt x="280" y="178"/>
                  </a:lnTo>
                  <a:lnTo>
                    <a:pt x="274" y="183"/>
                  </a:lnTo>
                  <a:lnTo>
                    <a:pt x="267" y="188"/>
                  </a:lnTo>
                  <a:lnTo>
                    <a:pt x="262" y="193"/>
                  </a:lnTo>
                  <a:lnTo>
                    <a:pt x="253" y="196"/>
                  </a:lnTo>
                  <a:lnTo>
                    <a:pt x="246" y="203"/>
                  </a:lnTo>
                  <a:lnTo>
                    <a:pt x="241" y="206"/>
                  </a:lnTo>
                  <a:lnTo>
                    <a:pt x="232" y="210"/>
                  </a:lnTo>
                  <a:lnTo>
                    <a:pt x="225" y="216"/>
                  </a:lnTo>
                  <a:lnTo>
                    <a:pt x="220" y="222"/>
                  </a:lnTo>
                  <a:lnTo>
                    <a:pt x="214" y="225"/>
                  </a:lnTo>
                  <a:lnTo>
                    <a:pt x="207" y="229"/>
                  </a:lnTo>
                  <a:lnTo>
                    <a:pt x="202" y="232"/>
                  </a:lnTo>
                  <a:lnTo>
                    <a:pt x="196" y="232"/>
                  </a:lnTo>
                  <a:lnTo>
                    <a:pt x="192" y="235"/>
                  </a:lnTo>
                  <a:lnTo>
                    <a:pt x="186" y="239"/>
                  </a:lnTo>
                  <a:lnTo>
                    <a:pt x="181" y="242"/>
                  </a:lnTo>
                  <a:lnTo>
                    <a:pt x="174" y="245"/>
                  </a:lnTo>
                  <a:lnTo>
                    <a:pt x="171" y="248"/>
                  </a:lnTo>
                  <a:lnTo>
                    <a:pt x="165" y="252"/>
                  </a:lnTo>
                  <a:lnTo>
                    <a:pt x="160" y="255"/>
                  </a:lnTo>
                  <a:lnTo>
                    <a:pt x="153" y="257"/>
                  </a:lnTo>
                  <a:lnTo>
                    <a:pt x="150" y="261"/>
                  </a:lnTo>
                  <a:lnTo>
                    <a:pt x="145" y="264"/>
                  </a:lnTo>
                  <a:lnTo>
                    <a:pt x="142" y="264"/>
                  </a:lnTo>
                  <a:lnTo>
                    <a:pt x="138" y="267"/>
                  </a:lnTo>
                  <a:lnTo>
                    <a:pt x="135" y="271"/>
                  </a:lnTo>
                  <a:lnTo>
                    <a:pt x="132" y="27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71" name="Line 107"/>
            <p:cNvSpPr>
              <a:spLocks noChangeShapeType="1"/>
            </p:cNvSpPr>
            <p:nvPr/>
          </p:nvSpPr>
          <p:spPr bwMode="auto">
            <a:xfrm flipH="1">
              <a:off x="348" y="630"/>
              <a:ext cx="10" cy="6"/>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72" name="Line 108"/>
            <p:cNvSpPr>
              <a:spLocks noChangeShapeType="1"/>
            </p:cNvSpPr>
            <p:nvPr/>
          </p:nvSpPr>
          <p:spPr bwMode="auto">
            <a:xfrm flipH="1">
              <a:off x="355" y="649"/>
              <a:ext cx="10" cy="11"/>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373" name="Freeform 109"/>
            <p:cNvSpPr>
              <a:spLocks/>
            </p:cNvSpPr>
            <p:nvPr/>
          </p:nvSpPr>
          <p:spPr bwMode="auto">
            <a:xfrm>
              <a:off x="316" y="614"/>
              <a:ext cx="25" cy="51"/>
            </a:xfrm>
            <a:custGeom>
              <a:avLst/>
              <a:gdLst>
                <a:gd name="T0" fmla="*/ 0 w 49"/>
                <a:gd name="T1" fmla="*/ 0 h 103"/>
                <a:gd name="T2" fmla="*/ 3 w 49"/>
                <a:gd name="T3" fmla="*/ 0 h 103"/>
                <a:gd name="T4" fmla="*/ 6 w 49"/>
                <a:gd name="T5" fmla="*/ 0 h 103"/>
                <a:gd name="T6" fmla="*/ 6 w 49"/>
                <a:gd name="T7" fmla="*/ 2 h 103"/>
                <a:gd name="T8" fmla="*/ 9 w 49"/>
                <a:gd name="T9" fmla="*/ 2 h 103"/>
                <a:gd name="T10" fmla="*/ 9 w 49"/>
                <a:gd name="T11" fmla="*/ 5 h 103"/>
                <a:gd name="T12" fmla="*/ 9 w 49"/>
                <a:gd name="T13" fmla="*/ 9 h 103"/>
                <a:gd name="T14" fmla="*/ 13 w 49"/>
                <a:gd name="T15" fmla="*/ 9 h 103"/>
                <a:gd name="T16" fmla="*/ 13 w 49"/>
                <a:gd name="T17" fmla="*/ 12 h 103"/>
                <a:gd name="T18" fmla="*/ 13 w 49"/>
                <a:gd name="T19" fmla="*/ 15 h 103"/>
                <a:gd name="T20" fmla="*/ 13 w 49"/>
                <a:gd name="T21" fmla="*/ 19 h 103"/>
                <a:gd name="T22" fmla="*/ 13 w 49"/>
                <a:gd name="T23" fmla="*/ 22 h 103"/>
                <a:gd name="T24" fmla="*/ 13 w 49"/>
                <a:gd name="T25" fmla="*/ 25 h 103"/>
                <a:gd name="T26" fmla="*/ 16 w 49"/>
                <a:gd name="T27" fmla="*/ 27 h 103"/>
                <a:gd name="T28" fmla="*/ 16 w 49"/>
                <a:gd name="T29" fmla="*/ 32 h 103"/>
                <a:gd name="T30" fmla="*/ 18 w 49"/>
                <a:gd name="T31" fmla="*/ 32 h 103"/>
                <a:gd name="T32" fmla="*/ 21 w 49"/>
                <a:gd name="T33" fmla="*/ 34 h 103"/>
                <a:gd name="T34" fmla="*/ 24 w 49"/>
                <a:gd name="T35" fmla="*/ 37 h 103"/>
                <a:gd name="T36" fmla="*/ 28 w 49"/>
                <a:gd name="T37" fmla="*/ 37 h 103"/>
                <a:gd name="T38" fmla="*/ 28 w 49"/>
                <a:gd name="T39" fmla="*/ 41 h 103"/>
                <a:gd name="T40" fmla="*/ 28 w 49"/>
                <a:gd name="T41" fmla="*/ 44 h 103"/>
                <a:gd name="T42" fmla="*/ 31 w 49"/>
                <a:gd name="T43" fmla="*/ 44 h 103"/>
                <a:gd name="T44" fmla="*/ 31 w 49"/>
                <a:gd name="T45" fmla="*/ 47 h 103"/>
                <a:gd name="T46" fmla="*/ 31 w 49"/>
                <a:gd name="T47" fmla="*/ 51 h 103"/>
                <a:gd name="T48" fmla="*/ 31 w 49"/>
                <a:gd name="T49" fmla="*/ 54 h 103"/>
                <a:gd name="T50" fmla="*/ 31 w 49"/>
                <a:gd name="T51" fmla="*/ 57 h 103"/>
                <a:gd name="T52" fmla="*/ 34 w 49"/>
                <a:gd name="T53" fmla="*/ 61 h 103"/>
                <a:gd name="T54" fmla="*/ 34 w 49"/>
                <a:gd name="T55" fmla="*/ 64 h 103"/>
                <a:gd name="T56" fmla="*/ 34 w 49"/>
                <a:gd name="T57" fmla="*/ 66 h 103"/>
                <a:gd name="T58" fmla="*/ 34 w 49"/>
                <a:gd name="T59" fmla="*/ 69 h 103"/>
                <a:gd name="T60" fmla="*/ 37 w 49"/>
                <a:gd name="T61" fmla="*/ 73 h 103"/>
                <a:gd name="T62" fmla="*/ 37 w 49"/>
                <a:gd name="T63" fmla="*/ 76 h 103"/>
                <a:gd name="T64" fmla="*/ 41 w 49"/>
                <a:gd name="T65" fmla="*/ 76 h 103"/>
                <a:gd name="T66" fmla="*/ 41 w 49"/>
                <a:gd name="T67" fmla="*/ 79 h 103"/>
                <a:gd name="T68" fmla="*/ 44 w 49"/>
                <a:gd name="T69" fmla="*/ 83 h 103"/>
                <a:gd name="T70" fmla="*/ 44 w 49"/>
                <a:gd name="T71" fmla="*/ 86 h 103"/>
                <a:gd name="T72" fmla="*/ 46 w 49"/>
                <a:gd name="T73" fmla="*/ 89 h 103"/>
                <a:gd name="T74" fmla="*/ 46 w 49"/>
                <a:gd name="T75" fmla="*/ 93 h 103"/>
                <a:gd name="T76" fmla="*/ 49 w 49"/>
                <a:gd name="T77" fmla="*/ 93 h 103"/>
                <a:gd name="T78" fmla="*/ 49 w 49"/>
                <a:gd name="T79" fmla="*/ 96 h 103"/>
                <a:gd name="T80" fmla="*/ 49 w 49"/>
                <a:gd name="T81" fmla="*/ 98 h 103"/>
                <a:gd name="T82" fmla="*/ 49 w 49"/>
                <a:gd name="T83" fmla="*/ 103 h 103"/>
                <a:gd name="T84" fmla="*/ 0 w 49"/>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103">
                  <a:moveTo>
                    <a:pt x="0" y="0"/>
                  </a:moveTo>
                  <a:lnTo>
                    <a:pt x="3" y="0"/>
                  </a:lnTo>
                  <a:lnTo>
                    <a:pt x="6" y="0"/>
                  </a:lnTo>
                  <a:lnTo>
                    <a:pt x="6" y="2"/>
                  </a:lnTo>
                  <a:lnTo>
                    <a:pt x="9" y="2"/>
                  </a:lnTo>
                  <a:lnTo>
                    <a:pt x="9" y="5"/>
                  </a:lnTo>
                  <a:lnTo>
                    <a:pt x="9" y="9"/>
                  </a:lnTo>
                  <a:lnTo>
                    <a:pt x="13" y="9"/>
                  </a:lnTo>
                  <a:lnTo>
                    <a:pt x="13" y="12"/>
                  </a:lnTo>
                  <a:lnTo>
                    <a:pt x="13" y="15"/>
                  </a:lnTo>
                  <a:lnTo>
                    <a:pt x="13" y="19"/>
                  </a:lnTo>
                  <a:lnTo>
                    <a:pt x="13" y="22"/>
                  </a:lnTo>
                  <a:lnTo>
                    <a:pt x="13" y="25"/>
                  </a:lnTo>
                  <a:lnTo>
                    <a:pt x="16" y="27"/>
                  </a:lnTo>
                  <a:lnTo>
                    <a:pt x="16" y="32"/>
                  </a:lnTo>
                  <a:lnTo>
                    <a:pt x="18" y="32"/>
                  </a:lnTo>
                  <a:lnTo>
                    <a:pt x="21" y="34"/>
                  </a:lnTo>
                  <a:lnTo>
                    <a:pt x="24" y="37"/>
                  </a:lnTo>
                  <a:lnTo>
                    <a:pt x="28" y="37"/>
                  </a:lnTo>
                  <a:lnTo>
                    <a:pt x="28" y="41"/>
                  </a:lnTo>
                  <a:lnTo>
                    <a:pt x="28" y="44"/>
                  </a:lnTo>
                  <a:lnTo>
                    <a:pt x="31" y="44"/>
                  </a:lnTo>
                  <a:lnTo>
                    <a:pt x="31" y="47"/>
                  </a:lnTo>
                  <a:lnTo>
                    <a:pt x="31" y="51"/>
                  </a:lnTo>
                  <a:lnTo>
                    <a:pt x="31" y="54"/>
                  </a:lnTo>
                  <a:lnTo>
                    <a:pt x="31" y="57"/>
                  </a:lnTo>
                  <a:lnTo>
                    <a:pt x="34" y="61"/>
                  </a:lnTo>
                  <a:lnTo>
                    <a:pt x="34" y="64"/>
                  </a:lnTo>
                  <a:lnTo>
                    <a:pt x="34" y="66"/>
                  </a:lnTo>
                  <a:lnTo>
                    <a:pt x="34" y="69"/>
                  </a:lnTo>
                  <a:lnTo>
                    <a:pt x="37" y="73"/>
                  </a:lnTo>
                  <a:lnTo>
                    <a:pt x="37" y="76"/>
                  </a:lnTo>
                  <a:lnTo>
                    <a:pt x="41" y="76"/>
                  </a:lnTo>
                  <a:lnTo>
                    <a:pt x="41" y="79"/>
                  </a:lnTo>
                  <a:lnTo>
                    <a:pt x="44" y="83"/>
                  </a:lnTo>
                  <a:lnTo>
                    <a:pt x="44" y="86"/>
                  </a:lnTo>
                  <a:lnTo>
                    <a:pt x="46" y="89"/>
                  </a:lnTo>
                  <a:lnTo>
                    <a:pt x="46" y="93"/>
                  </a:lnTo>
                  <a:lnTo>
                    <a:pt x="49" y="93"/>
                  </a:lnTo>
                  <a:lnTo>
                    <a:pt x="49" y="96"/>
                  </a:lnTo>
                  <a:lnTo>
                    <a:pt x="49" y="98"/>
                  </a:lnTo>
                  <a:lnTo>
                    <a:pt x="49" y="103"/>
                  </a:lnTo>
                  <a:lnTo>
                    <a:pt x="0"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74" name="Freeform 110"/>
            <p:cNvSpPr>
              <a:spLocks/>
            </p:cNvSpPr>
            <p:nvPr/>
          </p:nvSpPr>
          <p:spPr bwMode="auto">
            <a:xfrm>
              <a:off x="316" y="614"/>
              <a:ext cx="25" cy="51"/>
            </a:xfrm>
            <a:custGeom>
              <a:avLst/>
              <a:gdLst>
                <a:gd name="T0" fmla="*/ 0 w 49"/>
                <a:gd name="T1" fmla="*/ 0 h 103"/>
                <a:gd name="T2" fmla="*/ 3 w 49"/>
                <a:gd name="T3" fmla="*/ 0 h 103"/>
                <a:gd name="T4" fmla="*/ 6 w 49"/>
                <a:gd name="T5" fmla="*/ 0 h 103"/>
                <a:gd name="T6" fmla="*/ 6 w 49"/>
                <a:gd name="T7" fmla="*/ 2 h 103"/>
                <a:gd name="T8" fmla="*/ 9 w 49"/>
                <a:gd name="T9" fmla="*/ 2 h 103"/>
                <a:gd name="T10" fmla="*/ 9 w 49"/>
                <a:gd name="T11" fmla="*/ 5 h 103"/>
                <a:gd name="T12" fmla="*/ 9 w 49"/>
                <a:gd name="T13" fmla="*/ 9 h 103"/>
                <a:gd name="T14" fmla="*/ 13 w 49"/>
                <a:gd name="T15" fmla="*/ 9 h 103"/>
                <a:gd name="T16" fmla="*/ 13 w 49"/>
                <a:gd name="T17" fmla="*/ 12 h 103"/>
                <a:gd name="T18" fmla="*/ 13 w 49"/>
                <a:gd name="T19" fmla="*/ 15 h 103"/>
                <a:gd name="T20" fmla="*/ 13 w 49"/>
                <a:gd name="T21" fmla="*/ 19 h 103"/>
                <a:gd name="T22" fmla="*/ 13 w 49"/>
                <a:gd name="T23" fmla="*/ 22 h 103"/>
                <a:gd name="T24" fmla="*/ 13 w 49"/>
                <a:gd name="T25" fmla="*/ 25 h 103"/>
                <a:gd name="T26" fmla="*/ 16 w 49"/>
                <a:gd name="T27" fmla="*/ 27 h 103"/>
                <a:gd name="T28" fmla="*/ 16 w 49"/>
                <a:gd name="T29" fmla="*/ 32 h 103"/>
                <a:gd name="T30" fmla="*/ 18 w 49"/>
                <a:gd name="T31" fmla="*/ 32 h 103"/>
                <a:gd name="T32" fmla="*/ 21 w 49"/>
                <a:gd name="T33" fmla="*/ 34 h 103"/>
                <a:gd name="T34" fmla="*/ 24 w 49"/>
                <a:gd name="T35" fmla="*/ 37 h 103"/>
                <a:gd name="T36" fmla="*/ 28 w 49"/>
                <a:gd name="T37" fmla="*/ 37 h 103"/>
                <a:gd name="T38" fmla="*/ 28 w 49"/>
                <a:gd name="T39" fmla="*/ 41 h 103"/>
                <a:gd name="T40" fmla="*/ 28 w 49"/>
                <a:gd name="T41" fmla="*/ 44 h 103"/>
                <a:gd name="T42" fmla="*/ 31 w 49"/>
                <a:gd name="T43" fmla="*/ 44 h 103"/>
                <a:gd name="T44" fmla="*/ 31 w 49"/>
                <a:gd name="T45" fmla="*/ 47 h 103"/>
                <a:gd name="T46" fmla="*/ 31 w 49"/>
                <a:gd name="T47" fmla="*/ 51 h 103"/>
                <a:gd name="T48" fmla="*/ 31 w 49"/>
                <a:gd name="T49" fmla="*/ 54 h 103"/>
                <a:gd name="T50" fmla="*/ 31 w 49"/>
                <a:gd name="T51" fmla="*/ 57 h 103"/>
                <a:gd name="T52" fmla="*/ 34 w 49"/>
                <a:gd name="T53" fmla="*/ 61 h 103"/>
                <a:gd name="T54" fmla="*/ 34 w 49"/>
                <a:gd name="T55" fmla="*/ 64 h 103"/>
                <a:gd name="T56" fmla="*/ 34 w 49"/>
                <a:gd name="T57" fmla="*/ 66 h 103"/>
                <a:gd name="T58" fmla="*/ 34 w 49"/>
                <a:gd name="T59" fmla="*/ 69 h 103"/>
                <a:gd name="T60" fmla="*/ 37 w 49"/>
                <a:gd name="T61" fmla="*/ 73 h 103"/>
                <a:gd name="T62" fmla="*/ 37 w 49"/>
                <a:gd name="T63" fmla="*/ 76 h 103"/>
                <a:gd name="T64" fmla="*/ 41 w 49"/>
                <a:gd name="T65" fmla="*/ 76 h 103"/>
                <a:gd name="T66" fmla="*/ 41 w 49"/>
                <a:gd name="T67" fmla="*/ 79 h 103"/>
                <a:gd name="T68" fmla="*/ 44 w 49"/>
                <a:gd name="T69" fmla="*/ 83 h 103"/>
                <a:gd name="T70" fmla="*/ 44 w 49"/>
                <a:gd name="T71" fmla="*/ 86 h 103"/>
                <a:gd name="T72" fmla="*/ 46 w 49"/>
                <a:gd name="T73" fmla="*/ 89 h 103"/>
                <a:gd name="T74" fmla="*/ 46 w 49"/>
                <a:gd name="T75" fmla="*/ 93 h 103"/>
                <a:gd name="T76" fmla="*/ 49 w 49"/>
                <a:gd name="T77" fmla="*/ 93 h 103"/>
                <a:gd name="T78" fmla="*/ 49 w 49"/>
                <a:gd name="T79" fmla="*/ 96 h 103"/>
                <a:gd name="T80" fmla="*/ 49 w 49"/>
                <a:gd name="T81" fmla="*/ 98 h 103"/>
                <a:gd name="T82" fmla="*/ 49 w 49"/>
                <a:gd name="T8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103">
                  <a:moveTo>
                    <a:pt x="0" y="0"/>
                  </a:moveTo>
                  <a:lnTo>
                    <a:pt x="3" y="0"/>
                  </a:lnTo>
                  <a:lnTo>
                    <a:pt x="6" y="0"/>
                  </a:lnTo>
                  <a:lnTo>
                    <a:pt x="6" y="2"/>
                  </a:lnTo>
                  <a:lnTo>
                    <a:pt x="9" y="2"/>
                  </a:lnTo>
                  <a:lnTo>
                    <a:pt x="9" y="5"/>
                  </a:lnTo>
                  <a:lnTo>
                    <a:pt x="9" y="9"/>
                  </a:lnTo>
                  <a:lnTo>
                    <a:pt x="13" y="9"/>
                  </a:lnTo>
                  <a:lnTo>
                    <a:pt x="13" y="12"/>
                  </a:lnTo>
                  <a:lnTo>
                    <a:pt x="13" y="15"/>
                  </a:lnTo>
                  <a:lnTo>
                    <a:pt x="13" y="19"/>
                  </a:lnTo>
                  <a:lnTo>
                    <a:pt x="13" y="22"/>
                  </a:lnTo>
                  <a:lnTo>
                    <a:pt x="13" y="25"/>
                  </a:lnTo>
                  <a:lnTo>
                    <a:pt x="16" y="27"/>
                  </a:lnTo>
                  <a:lnTo>
                    <a:pt x="16" y="32"/>
                  </a:lnTo>
                  <a:lnTo>
                    <a:pt x="18" y="32"/>
                  </a:lnTo>
                  <a:lnTo>
                    <a:pt x="21" y="34"/>
                  </a:lnTo>
                  <a:lnTo>
                    <a:pt x="24" y="37"/>
                  </a:lnTo>
                  <a:lnTo>
                    <a:pt x="28" y="37"/>
                  </a:lnTo>
                  <a:lnTo>
                    <a:pt x="28" y="41"/>
                  </a:lnTo>
                  <a:lnTo>
                    <a:pt x="28" y="44"/>
                  </a:lnTo>
                  <a:lnTo>
                    <a:pt x="31" y="44"/>
                  </a:lnTo>
                  <a:lnTo>
                    <a:pt x="31" y="47"/>
                  </a:lnTo>
                  <a:lnTo>
                    <a:pt x="31" y="51"/>
                  </a:lnTo>
                  <a:lnTo>
                    <a:pt x="31" y="54"/>
                  </a:lnTo>
                  <a:lnTo>
                    <a:pt x="31" y="57"/>
                  </a:lnTo>
                  <a:lnTo>
                    <a:pt x="34" y="61"/>
                  </a:lnTo>
                  <a:lnTo>
                    <a:pt x="34" y="64"/>
                  </a:lnTo>
                  <a:lnTo>
                    <a:pt x="34" y="66"/>
                  </a:lnTo>
                  <a:lnTo>
                    <a:pt x="34" y="69"/>
                  </a:lnTo>
                  <a:lnTo>
                    <a:pt x="37" y="73"/>
                  </a:lnTo>
                  <a:lnTo>
                    <a:pt x="37" y="76"/>
                  </a:lnTo>
                  <a:lnTo>
                    <a:pt x="41" y="76"/>
                  </a:lnTo>
                  <a:lnTo>
                    <a:pt x="41" y="79"/>
                  </a:lnTo>
                  <a:lnTo>
                    <a:pt x="44" y="83"/>
                  </a:lnTo>
                  <a:lnTo>
                    <a:pt x="44" y="86"/>
                  </a:lnTo>
                  <a:lnTo>
                    <a:pt x="46" y="89"/>
                  </a:lnTo>
                  <a:lnTo>
                    <a:pt x="46" y="93"/>
                  </a:lnTo>
                  <a:lnTo>
                    <a:pt x="49" y="93"/>
                  </a:lnTo>
                  <a:lnTo>
                    <a:pt x="49" y="96"/>
                  </a:lnTo>
                  <a:lnTo>
                    <a:pt x="49" y="98"/>
                  </a:lnTo>
                  <a:lnTo>
                    <a:pt x="49" y="10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75" name="Freeform 111"/>
            <p:cNvSpPr>
              <a:spLocks/>
            </p:cNvSpPr>
            <p:nvPr/>
          </p:nvSpPr>
          <p:spPr bwMode="auto">
            <a:xfrm>
              <a:off x="373" y="534"/>
              <a:ext cx="91" cy="165"/>
            </a:xfrm>
            <a:custGeom>
              <a:avLst/>
              <a:gdLst>
                <a:gd name="T0" fmla="*/ 86 w 181"/>
                <a:gd name="T1" fmla="*/ 0 h 330"/>
                <a:gd name="T2" fmla="*/ 76 w 181"/>
                <a:gd name="T3" fmla="*/ 1 h 330"/>
                <a:gd name="T4" fmla="*/ 68 w 181"/>
                <a:gd name="T5" fmla="*/ 5 h 330"/>
                <a:gd name="T6" fmla="*/ 59 w 181"/>
                <a:gd name="T7" fmla="*/ 10 h 330"/>
                <a:gd name="T8" fmla="*/ 51 w 181"/>
                <a:gd name="T9" fmla="*/ 17 h 330"/>
                <a:gd name="T10" fmla="*/ 40 w 181"/>
                <a:gd name="T11" fmla="*/ 28 h 330"/>
                <a:gd name="T12" fmla="*/ 26 w 181"/>
                <a:gd name="T13" fmla="*/ 49 h 330"/>
                <a:gd name="T14" fmla="*/ 15 w 181"/>
                <a:gd name="T15" fmla="*/ 72 h 330"/>
                <a:gd name="T16" fmla="*/ 7 w 181"/>
                <a:gd name="T17" fmla="*/ 100 h 330"/>
                <a:gd name="T18" fmla="*/ 1 w 181"/>
                <a:gd name="T19" fmla="*/ 132 h 330"/>
                <a:gd name="T20" fmla="*/ 0 w 181"/>
                <a:gd name="T21" fmla="*/ 164 h 330"/>
                <a:gd name="T22" fmla="*/ 1 w 181"/>
                <a:gd name="T23" fmla="*/ 198 h 330"/>
                <a:gd name="T24" fmla="*/ 7 w 181"/>
                <a:gd name="T25" fmla="*/ 228 h 330"/>
                <a:gd name="T26" fmla="*/ 15 w 181"/>
                <a:gd name="T27" fmla="*/ 256 h 330"/>
                <a:gd name="T28" fmla="*/ 26 w 181"/>
                <a:gd name="T29" fmla="*/ 281 h 330"/>
                <a:gd name="T30" fmla="*/ 40 w 181"/>
                <a:gd name="T31" fmla="*/ 301 h 330"/>
                <a:gd name="T32" fmla="*/ 51 w 181"/>
                <a:gd name="T33" fmla="*/ 313 h 330"/>
                <a:gd name="T34" fmla="*/ 59 w 181"/>
                <a:gd name="T35" fmla="*/ 319 h 330"/>
                <a:gd name="T36" fmla="*/ 68 w 181"/>
                <a:gd name="T37" fmla="*/ 324 h 330"/>
                <a:gd name="T38" fmla="*/ 76 w 181"/>
                <a:gd name="T39" fmla="*/ 327 h 330"/>
                <a:gd name="T40" fmla="*/ 86 w 181"/>
                <a:gd name="T41" fmla="*/ 329 h 330"/>
                <a:gd name="T42" fmla="*/ 94 w 181"/>
                <a:gd name="T43" fmla="*/ 329 h 330"/>
                <a:gd name="T44" fmla="*/ 104 w 181"/>
                <a:gd name="T45" fmla="*/ 327 h 330"/>
                <a:gd name="T46" fmla="*/ 112 w 181"/>
                <a:gd name="T47" fmla="*/ 324 h 330"/>
                <a:gd name="T48" fmla="*/ 122 w 181"/>
                <a:gd name="T49" fmla="*/ 319 h 330"/>
                <a:gd name="T50" fmla="*/ 129 w 181"/>
                <a:gd name="T51" fmla="*/ 313 h 330"/>
                <a:gd name="T52" fmla="*/ 142 w 181"/>
                <a:gd name="T53" fmla="*/ 301 h 330"/>
                <a:gd name="T54" fmla="*/ 154 w 181"/>
                <a:gd name="T55" fmla="*/ 281 h 330"/>
                <a:gd name="T56" fmla="*/ 165 w 181"/>
                <a:gd name="T57" fmla="*/ 256 h 330"/>
                <a:gd name="T58" fmla="*/ 174 w 181"/>
                <a:gd name="T59" fmla="*/ 228 h 330"/>
                <a:gd name="T60" fmla="*/ 179 w 181"/>
                <a:gd name="T61" fmla="*/ 198 h 330"/>
                <a:gd name="T62" fmla="*/ 181 w 181"/>
                <a:gd name="T63" fmla="*/ 164 h 330"/>
                <a:gd name="T64" fmla="*/ 179 w 181"/>
                <a:gd name="T65" fmla="*/ 132 h 330"/>
                <a:gd name="T66" fmla="*/ 174 w 181"/>
                <a:gd name="T67" fmla="*/ 100 h 330"/>
                <a:gd name="T68" fmla="*/ 165 w 181"/>
                <a:gd name="T69" fmla="*/ 72 h 330"/>
                <a:gd name="T70" fmla="*/ 154 w 181"/>
                <a:gd name="T71" fmla="*/ 49 h 330"/>
                <a:gd name="T72" fmla="*/ 142 w 181"/>
                <a:gd name="T73" fmla="*/ 28 h 330"/>
                <a:gd name="T74" fmla="*/ 129 w 181"/>
                <a:gd name="T75" fmla="*/ 17 h 330"/>
                <a:gd name="T76" fmla="*/ 122 w 181"/>
                <a:gd name="T77" fmla="*/ 10 h 330"/>
                <a:gd name="T78" fmla="*/ 112 w 181"/>
                <a:gd name="T79" fmla="*/ 5 h 330"/>
                <a:gd name="T80" fmla="*/ 104 w 181"/>
                <a:gd name="T81" fmla="*/ 1 h 330"/>
                <a:gd name="T82" fmla="*/ 94 w 181"/>
                <a:gd name="T83"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330">
                  <a:moveTo>
                    <a:pt x="90" y="0"/>
                  </a:moveTo>
                  <a:lnTo>
                    <a:pt x="86" y="0"/>
                  </a:lnTo>
                  <a:lnTo>
                    <a:pt x="80" y="1"/>
                  </a:lnTo>
                  <a:lnTo>
                    <a:pt x="76" y="1"/>
                  </a:lnTo>
                  <a:lnTo>
                    <a:pt x="72" y="4"/>
                  </a:lnTo>
                  <a:lnTo>
                    <a:pt x="68" y="5"/>
                  </a:lnTo>
                  <a:lnTo>
                    <a:pt x="64" y="7"/>
                  </a:lnTo>
                  <a:lnTo>
                    <a:pt x="59" y="10"/>
                  </a:lnTo>
                  <a:lnTo>
                    <a:pt x="55" y="12"/>
                  </a:lnTo>
                  <a:lnTo>
                    <a:pt x="51" y="17"/>
                  </a:lnTo>
                  <a:lnTo>
                    <a:pt x="47" y="19"/>
                  </a:lnTo>
                  <a:lnTo>
                    <a:pt x="40" y="28"/>
                  </a:lnTo>
                  <a:lnTo>
                    <a:pt x="33" y="37"/>
                  </a:lnTo>
                  <a:lnTo>
                    <a:pt x="26" y="49"/>
                  </a:lnTo>
                  <a:lnTo>
                    <a:pt x="20" y="60"/>
                  </a:lnTo>
                  <a:lnTo>
                    <a:pt x="15" y="72"/>
                  </a:lnTo>
                  <a:lnTo>
                    <a:pt x="11" y="86"/>
                  </a:lnTo>
                  <a:lnTo>
                    <a:pt x="7" y="100"/>
                  </a:lnTo>
                  <a:lnTo>
                    <a:pt x="4" y="115"/>
                  </a:lnTo>
                  <a:lnTo>
                    <a:pt x="1" y="132"/>
                  </a:lnTo>
                  <a:lnTo>
                    <a:pt x="0" y="147"/>
                  </a:lnTo>
                  <a:lnTo>
                    <a:pt x="0" y="164"/>
                  </a:lnTo>
                  <a:lnTo>
                    <a:pt x="0" y="181"/>
                  </a:lnTo>
                  <a:lnTo>
                    <a:pt x="1" y="198"/>
                  </a:lnTo>
                  <a:lnTo>
                    <a:pt x="4" y="214"/>
                  </a:lnTo>
                  <a:lnTo>
                    <a:pt x="7" y="228"/>
                  </a:lnTo>
                  <a:lnTo>
                    <a:pt x="11" y="244"/>
                  </a:lnTo>
                  <a:lnTo>
                    <a:pt x="15" y="256"/>
                  </a:lnTo>
                  <a:lnTo>
                    <a:pt x="20" y="270"/>
                  </a:lnTo>
                  <a:lnTo>
                    <a:pt x="26" y="281"/>
                  </a:lnTo>
                  <a:lnTo>
                    <a:pt x="33" y="292"/>
                  </a:lnTo>
                  <a:lnTo>
                    <a:pt x="40" y="301"/>
                  </a:lnTo>
                  <a:lnTo>
                    <a:pt x="47" y="309"/>
                  </a:lnTo>
                  <a:lnTo>
                    <a:pt x="51" y="313"/>
                  </a:lnTo>
                  <a:lnTo>
                    <a:pt x="55" y="316"/>
                  </a:lnTo>
                  <a:lnTo>
                    <a:pt x="59" y="319"/>
                  </a:lnTo>
                  <a:lnTo>
                    <a:pt x="64" y="322"/>
                  </a:lnTo>
                  <a:lnTo>
                    <a:pt x="68" y="324"/>
                  </a:lnTo>
                  <a:lnTo>
                    <a:pt x="72" y="326"/>
                  </a:lnTo>
                  <a:lnTo>
                    <a:pt x="76" y="327"/>
                  </a:lnTo>
                  <a:lnTo>
                    <a:pt x="80" y="329"/>
                  </a:lnTo>
                  <a:lnTo>
                    <a:pt x="86" y="329"/>
                  </a:lnTo>
                  <a:lnTo>
                    <a:pt x="90" y="330"/>
                  </a:lnTo>
                  <a:lnTo>
                    <a:pt x="94" y="329"/>
                  </a:lnTo>
                  <a:lnTo>
                    <a:pt x="100" y="329"/>
                  </a:lnTo>
                  <a:lnTo>
                    <a:pt x="104" y="327"/>
                  </a:lnTo>
                  <a:lnTo>
                    <a:pt x="108" y="326"/>
                  </a:lnTo>
                  <a:lnTo>
                    <a:pt x="112" y="324"/>
                  </a:lnTo>
                  <a:lnTo>
                    <a:pt x="118" y="322"/>
                  </a:lnTo>
                  <a:lnTo>
                    <a:pt x="122" y="319"/>
                  </a:lnTo>
                  <a:lnTo>
                    <a:pt x="125" y="316"/>
                  </a:lnTo>
                  <a:lnTo>
                    <a:pt x="129" y="313"/>
                  </a:lnTo>
                  <a:lnTo>
                    <a:pt x="133" y="309"/>
                  </a:lnTo>
                  <a:lnTo>
                    <a:pt x="142" y="301"/>
                  </a:lnTo>
                  <a:lnTo>
                    <a:pt x="149" y="292"/>
                  </a:lnTo>
                  <a:lnTo>
                    <a:pt x="154" y="281"/>
                  </a:lnTo>
                  <a:lnTo>
                    <a:pt x="160" y="270"/>
                  </a:lnTo>
                  <a:lnTo>
                    <a:pt x="165" y="256"/>
                  </a:lnTo>
                  <a:lnTo>
                    <a:pt x="170" y="244"/>
                  </a:lnTo>
                  <a:lnTo>
                    <a:pt x="174" y="228"/>
                  </a:lnTo>
                  <a:lnTo>
                    <a:pt x="177" y="213"/>
                  </a:lnTo>
                  <a:lnTo>
                    <a:pt x="179" y="198"/>
                  </a:lnTo>
                  <a:lnTo>
                    <a:pt x="181" y="181"/>
                  </a:lnTo>
                  <a:lnTo>
                    <a:pt x="181" y="164"/>
                  </a:lnTo>
                  <a:lnTo>
                    <a:pt x="181" y="147"/>
                  </a:lnTo>
                  <a:lnTo>
                    <a:pt x="179" y="132"/>
                  </a:lnTo>
                  <a:lnTo>
                    <a:pt x="177" y="115"/>
                  </a:lnTo>
                  <a:lnTo>
                    <a:pt x="174" y="100"/>
                  </a:lnTo>
                  <a:lnTo>
                    <a:pt x="170" y="86"/>
                  </a:lnTo>
                  <a:lnTo>
                    <a:pt x="165" y="72"/>
                  </a:lnTo>
                  <a:lnTo>
                    <a:pt x="160" y="60"/>
                  </a:lnTo>
                  <a:lnTo>
                    <a:pt x="154" y="49"/>
                  </a:lnTo>
                  <a:lnTo>
                    <a:pt x="149" y="37"/>
                  </a:lnTo>
                  <a:lnTo>
                    <a:pt x="142" y="28"/>
                  </a:lnTo>
                  <a:lnTo>
                    <a:pt x="133" y="19"/>
                  </a:lnTo>
                  <a:lnTo>
                    <a:pt x="129" y="17"/>
                  </a:lnTo>
                  <a:lnTo>
                    <a:pt x="125" y="12"/>
                  </a:lnTo>
                  <a:lnTo>
                    <a:pt x="122" y="10"/>
                  </a:lnTo>
                  <a:lnTo>
                    <a:pt x="118" y="7"/>
                  </a:lnTo>
                  <a:lnTo>
                    <a:pt x="112" y="5"/>
                  </a:lnTo>
                  <a:lnTo>
                    <a:pt x="108" y="4"/>
                  </a:lnTo>
                  <a:lnTo>
                    <a:pt x="104" y="1"/>
                  </a:lnTo>
                  <a:lnTo>
                    <a:pt x="100" y="1"/>
                  </a:lnTo>
                  <a:lnTo>
                    <a:pt x="94" y="0"/>
                  </a:lnTo>
                  <a:lnTo>
                    <a:pt x="90" y="0"/>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76" name="Freeform 112"/>
            <p:cNvSpPr>
              <a:spLocks/>
            </p:cNvSpPr>
            <p:nvPr/>
          </p:nvSpPr>
          <p:spPr bwMode="auto">
            <a:xfrm>
              <a:off x="429" y="637"/>
              <a:ext cx="62" cy="263"/>
            </a:xfrm>
            <a:custGeom>
              <a:avLst/>
              <a:gdLst>
                <a:gd name="T0" fmla="*/ 60 w 124"/>
                <a:gd name="T1" fmla="*/ 12 h 525"/>
                <a:gd name="T2" fmla="*/ 60 w 124"/>
                <a:gd name="T3" fmla="*/ 36 h 525"/>
                <a:gd name="T4" fmla="*/ 63 w 124"/>
                <a:gd name="T5" fmla="*/ 61 h 525"/>
                <a:gd name="T6" fmla="*/ 70 w 124"/>
                <a:gd name="T7" fmla="*/ 97 h 525"/>
                <a:gd name="T8" fmla="*/ 81 w 124"/>
                <a:gd name="T9" fmla="*/ 145 h 525"/>
                <a:gd name="T10" fmla="*/ 92 w 124"/>
                <a:gd name="T11" fmla="*/ 194 h 525"/>
                <a:gd name="T12" fmla="*/ 93 w 124"/>
                <a:gd name="T13" fmla="*/ 205 h 525"/>
                <a:gd name="T14" fmla="*/ 93 w 124"/>
                <a:gd name="T15" fmla="*/ 228 h 525"/>
                <a:gd name="T16" fmla="*/ 98 w 124"/>
                <a:gd name="T17" fmla="*/ 269 h 525"/>
                <a:gd name="T18" fmla="*/ 103 w 124"/>
                <a:gd name="T19" fmla="*/ 299 h 525"/>
                <a:gd name="T20" fmla="*/ 112 w 124"/>
                <a:gd name="T21" fmla="*/ 347 h 525"/>
                <a:gd name="T22" fmla="*/ 121 w 124"/>
                <a:gd name="T23" fmla="*/ 393 h 525"/>
                <a:gd name="T24" fmla="*/ 124 w 124"/>
                <a:gd name="T25" fmla="*/ 423 h 525"/>
                <a:gd name="T26" fmla="*/ 123 w 124"/>
                <a:gd name="T27" fmla="*/ 462 h 525"/>
                <a:gd name="T28" fmla="*/ 120 w 124"/>
                <a:gd name="T29" fmla="*/ 501 h 525"/>
                <a:gd name="T30" fmla="*/ 120 w 124"/>
                <a:gd name="T31" fmla="*/ 510 h 525"/>
                <a:gd name="T32" fmla="*/ 120 w 124"/>
                <a:gd name="T33" fmla="*/ 515 h 525"/>
                <a:gd name="T34" fmla="*/ 117 w 124"/>
                <a:gd name="T35" fmla="*/ 519 h 525"/>
                <a:gd name="T36" fmla="*/ 110 w 124"/>
                <a:gd name="T37" fmla="*/ 524 h 525"/>
                <a:gd name="T38" fmla="*/ 102 w 124"/>
                <a:gd name="T39" fmla="*/ 519 h 525"/>
                <a:gd name="T40" fmla="*/ 96 w 124"/>
                <a:gd name="T41" fmla="*/ 512 h 525"/>
                <a:gd name="T42" fmla="*/ 91 w 124"/>
                <a:gd name="T43" fmla="*/ 504 h 525"/>
                <a:gd name="T44" fmla="*/ 86 w 124"/>
                <a:gd name="T45" fmla="*/ 496 h 525"/>
                <a:gd name="T46" fmla="*/ 82 w 124"/>
                <a:gd name="T47" fmla="*/ 487 h 525"/>
                <a:gd name="T48" fmla="*/ 81 w 124"/>
                <a:gd name="T49" fmla="*/ 486 h 525"/>
                <a:gd name="T50" fmla="*/ 81 w 124"/>
                <a:gd name="T51" fmla="*/ 485 h 525"/>
                <a:gd name="T52" fmla="*/ 64 w 124"/>
                <a:gd name="T53" fmla="*/ 426 h 525"/>
                <a:gd name="T54" fmla="*/ 54 w 124"/>
                <a:gd name="T55" fmla="*/ 394 h 525"/>
                <a:gd name="T56" fmla="*/ 40 w 124"/>
                <a:gd name="T57" fmla="*/ 369 h 525"/>
                <a:gd name="T58" fmla="*/ 18 w 124"/>
                <a:gd name="T59" fmla="*/ 331 h 525"/>
                <a:gd name="T60" fmla="*/ 4 w 124"/>
                <a:gd name="T61" fmla="*/ 306 h 525"/>
                <a:gd name="T62" fmla="*/ 1 w 124"/>
                <a:gd name="T63" fmla="*/ 281 h 525"/>
                <a:gd name="T64" fmla="*/ 0 w 124"/>
                <a:gd name="T65" fmla="*/ 267 h 525"/>
                <a:gd name="T66" fmla="*/ 1 w 124"/>
                <a:gd name="T67" fmla="*/ 256 h 525"/>
                <a:gd name="T68" fmla="*/ 4 w 124"/>
                <a:gd name="T69" fmla="*/ 245 h 525"/>
                <a:gd name="T70" fmla="*/ 13 w 124"/>
                <a:gd name="T71" fmla="*/ 224 h 525"/>
                <a:gd name="T72" fmla="*/ 21 w 124"/>
                <a:gd name="T73" fmla="*/ 205 h 525"/>
                <a:gd name="T74" fmla="*/ 28 w 124"/>
                <a:gd name="T75" fmla="*/ 182 h 525"/>
                <a:gd name="T76" fmla="*/ 31 w 124"/>
                <a:gd name="T77" fmla="*/ 171 h 525"/>
                <a:gd name="T78" fmla="*/ 32 w 124"/>
                <a:gd name="T79" fmla="*/ 155 h 525"/>
                <a:gd name="T80" fmla="*/ 38 w 124"/>
                <a:gd name="T81" fmla="*/ 139 h 525"/>
                <a:gd name="T82" fmla="*/ 43 w 124"/>
                <a:gd name="T83" fmla="*/ 123 h 525"/>
                <a:gd name="T84" fmla="*/ 46 w 124"/>
                <a:gd name="T85" fmla="*/ 106 h 525"/>
                <a:gd name="T86" fmla="*/ 46 w 124"/>
                <a:gd name="T87" fmla="*/ 97 h 525"/>
                <a:gd name="T88" fmla="*/ 47 w 124"/>
                <a:gd name="T89" fmla="*/ 82 h 525"/>
                <a:gd name="T90" fmla="*/ 49 w 124"/>
                <a:gd name="T91" fmla="*/ 68 h 525"/>
                <a:gd name="T92" fmla="*/ 54 w 124"/>
                <a:gd name="T93" fmla="*/ 54 h 525"/>
                <a:gd name="T94" fmla="*/ 60 w 124"/>
                <a:gd name="T95"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525">
                  <a:moveTo>
                    <a:pt x="60" y="0"/>
                  </a:moveTo>
                  <a:lnTo>
                    <a:pt x="60" y="12"/>
                  </a:lnTo>
                  <a:lnTo>
                    <a:pt x="60" y="25"/>
                  </a:lnTo>
                  <a:lnTo>
                    <a:pt x="60" y="36"/>
                  </a:lnTo>
                  <a:lnTo>
                    <a:pt x="61" y="49"/>
                  </a:lnTo>
                  <a:lnTo>
                    <a:pt x="63" y="61"/>
                  </a:lnTo>
                  <a:lnTo>
                    <a:pt x="66" y="72"/>
                  </a:lnTo>
                  <a:lnTo>
                    <a:pt x="70" y="97"/>
                  </a:lnTo>
                  <a:lnTo>
                    <a:pt x="75" y="121"/>
                  </a:lnTo>
                  <a:lnTo>
                    <a:pt x="81" y="145"/>
                  </a:lnTo>
                  <a:lnTo>
                    <a:pt x="86" y="170"/>
                  </a:lnTo>
                  <a:lnTo>
                    <a:pt x="92" y="194"/>
                  </a:lnTo>
                  <a:lnTo>
                    <a:pt x="93" y="199"/>
                  </a:lnTo>
                  <a:lnTo>
                    <a:pt x="93" y="205"/>
                  </a:lnTo>
                  <a:lnTo>
                    <a:pt x="93" y="216"/>
                  </a:lnTo>
                  <a:lnTo>
                    <a:pt x="93" y="228"/>
                  </a:lnTo>
                  <a:lnTo>
                    <a:pt x="93" y="239"/>
                  </a:lnTo>
                  <a:lnTo>
                    <a:pt x="98" y="269"/>
                  </a:lnTo>
                  <a:lnTo>
                    <a:pt x="100" y="284"/>
                  </a:lnTo>
                  <a:lnTo>
                    <a:pt x="103" y="299"/>
                  </a:lnTo>
                  <a:lnTo>
                    <a:pt x="107" y="323"/>
                  </a:lnTo>
                  <a:lnTo>
                    <a:pt x="112" y="347"/>
                  </a:lnTo>
                  <a:lnTo>
                    <a:pt x="117" y="369"/>
                  </a:lnTo>
                  <a:lnTo>
                    <a:pt x="121" y="393"/>
                  </a:lnTo>
                  <a:lnTo>
                    <a:pt x="123" y="408"/>
                  </a:lnTo>
                  <a:lnTo>
                    <a:pt x="124" y="423"/>
                  </a:lnTo>
                  <a:lnTo>
                    <a:pt x="123" y="443"/>
                  </a:lnTo>
                  <a:lnTo>
                    <a:pt x="123" y="462"/>
                  </a:lnTo>
                  <a:lnTo>
                    <a:pt x="121" y="482"/>
                  </a:lnTo>
                  <a:lnTo>
                    <a:pt x="120" y="501"/>
                  </a:lnTo>
                  <a:lnTo>
                    <a:pt x="120" y="506"/>
                  </a:lnTo>
                  <a:lnTo>
                    <a:pt x="120" y="510"/>
                  </a:lnTo>
                  <a:lnTo>
                    <a:pt x="120" y="514"/>
                  </a:lnTo>
                  <a:lnTo>
                    <a:pt x="120" y="515"/>
                  </a:lnTo>
                  <a:lnTo>
                    <a:pt x="118" y="517"/>
                  </a:lnTo>
                  <a:lnTo>
                    <a:pt x="117" y="519"/>
                  </a:lnTo>
                  <a:lnTo>
                    <a:pt x="114" y="522"/>
                  </a:lnTo>
                  <a:lnTo>
                    <a:pt x="110" y="524"/>
                  </a:lnTo>
                  <a:lnTo>
                    <a:pt x="107" y="525"/>
                  </a:lnTo>
                  <a:lnTo>
                    <a:pt x="102" y="519"/>
                  </a:lnTo>
                  <a:lnTo>
                    <a:pt x="99" y="515"/>
                  </a:lnTo>
                  <a:lnTo>
                    <a:pt x="96" y="512"/>
                  </a:lnTo>
                  <a:lnTo>
                    <a:pt x="93" y="508"/>
                  </a:lnTo>
                  <a:lnTo>
                    <a:pt x="91" y="504"/>
                  </a:lnTo>
                  <a:lnTo>
                    <a:pt x="89" y="500"/>
                  </a:lnTo>
                  <a:lnTo>
                    <a:pt x="86" y="496"/>
                  </a:lnTo>
                  <a:lnTo>
                    <a:pt x="84" y="492"/>
                  </a:lnTo>
                  <a:lnTo>
                    <a:pt x="82" y="487"/>
                  </a:lnTo>
                  <a:lnTo>
                    <a:pt x="82" y="486"/>
                  </a:lnTo>
                  <a:lnTo>
                    <a:pt x="81" y="486"/>
                  </a:lnTo>
                  <a:lnTo>
                    <a:pt x="81" y="485"/>
                  </a:lnTo>
                  <a:lnTo>
                    <a:pt x="81" y="485"/>
                  </a:lnTo>
                  <a:lnTo>
                    <a:pt x="70" y="446"/>
                  </a:lnTo>
                  <a:lnTo>
                    <a:pt x="64" y="426"/>
                  </a:lnTo>
                  <a:lnTo>
                    <a:pt x="59" y="408"/>
                  </a:lnTo>
                  <a:lnTo>
                    <a:pt x="54" y="394"/>
                  </a:lnTo>
                  <a:lnTo>
                    <a:pt x="47" y="382"/>
                  </a:lnTo>
                  <a:lnTo>
                    <a:pt x="40" y="369"/>
                  </a:lnTo>
                  <a:lnTo>
                    <a:pt x="33" y="356"/>
                  </a:lnTo>
                  <a:lnTo>
                    <a:pt x="18" y="331"/>
                  </a:lnTo>
                  <a:lnTo>
                    <a:pt x="11" y="319"/>
                  </a:lnTo>
                  <a:lnTo>
                    <a:pt x="4" y="306"/>
                  </a:lnTo>
                  <a:lnTo>
                    <a:pt x="3" y="294"/>
                  </a:lnTo>
                  <a:lnTo>
                    <a:pt x="1" y="281"/>
                  </a:lnTo>
                  <a:lnTo>
                    <a:pt x="1" y="274"/>
                  </a:lnTo>
                  <a:lnTo>
                    <a:pt x="0" y="267"/>
                  </a:lnTo>
                  <a:lnTo>
                    <a:pt x="1" y="262"/>
                  </a:lnTo>
                  <a:lnTo>
                    <a:pt x="1" y="256"/>
                  </a:lnTo>
                  <a:lnTo>
                    <a:pt x="3" y="251"/>
                  </a:lnTo>
                  <a:lnTo>
                    <a:pt x="4" y="245"/>
                  </a:lnTo>
                  <a:lnTo>
                    <a:pt x="8" y="234"/>
                  </a:lnTo>
                  <a:lnTo>
                    <a:pt x="13" y="224"/>
                  </a:lnTo>
                  <a:lnTo>
                    <a:pt x="17" y="214"/>
                  </a:lnTo>
                  <a:lnTo>
                    <a:pt x="21" y="205"/>
                  </a:lnTo>
                  <a:lnTo>
                    <a:pt x="25" y="194"/>
                  </a:lnTo>
                  <a:lnTo>
                    <a:pt x="28" y="182"/>
                  </a:lnTo>
                  <a:lnTo>
                    <a:pt x="29" y="177"/>
                  </a:lnTo>
                  <a:lnTo>
                    <a:pt x="31" y="171"/>
                  </a:lnTo>
                  <a:lnTo>
                    <a:pt x="31" y="163"/>
                  </a:lnTo>
                  <a:lnTo>
                    <a:pt x="32" y="155"/>
                  </a:lnTo>
                  <a:lnTo>
                    <a:pt x="35" y="146"/>
                  </a:lnTo>
                  <a:lnTo>
                    <a:pt x="38" y="139"/>
                  </a:lnTo>
                  <a:lnTo>
                    <a:pt x="40" y="131"/>
                  </a:lnTo>
                  <a:lnTo>
                    <a:pt x="43" y="123"/>
                  </a:lnTo>
                  <a:lnTo>
                    <a:pt x="45" y="114"/>
                  </a:lnTo>
                  <a:lnTo>
                    <a:pt x="46" y="106"/>
                  </a:lnTo>
                  <a:lnTo>
                    <a:pt x="46" y="102"/>
                  </a:lnTo>
                  <a:lnTo>
                    <a:pt x="46" y="97"/>
                  </a:lnTo>
                  <a:lnTo>
                    <a:pt x="46" y="89"/>
                  </a:lnTo>
                  <a:lnTo>
                    <a:pt x="47" y="82"/>
                  </a:lnTo>
                  <a:lnTo>
                    <a:pt x="47" y="75"/>
                  </a:lnTo>
                  <a:lnTo>
                    <a:pt x="49" y="68"/>
                  </a:lnTo>
                  <a:lnTo>
                    <a:pt x="52" y="61"/>
                  </a:lnTo>
                  <a:lnTo>
                    <a:pt x="54" y="54"/>
                  </a:lnTo>
                  <a:lnTo>
                    <a:pt x="59" y="47"/>
                  </a:lnTo>
                  <a:lnTo>
                    <a:pt x="60" y="0"/>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77" name="Freeform 113"/>
            <p:cNvSpPr>
              <a:spLocks/>
            </p:cNvSpPr>
            <p:nvPr/>
          </p:nvSpPr>
          <p:spPr bwMode="auto">
            <a:xfrm>
              <a:off x="347" y="534"/>
              <a:ext cx="91" cy="35"/>
            </a:xfrm>
            <a:custGeom>
              <a:avLst/>
              <a:gdLst>
                <a:gd name="T0" fmla="*/ 8 w 182"/>
                <a:gd name="T1" fmla="*/ 21 h 69"/>
                <a:gd name="T2" fmla="*/ 25 w 182"/>
                <a:gd name="T3" fmla="*/ 17 h 69"/>
                <a:gd name="T4" fmla="*/ 50 w 182"/>
                <a:gd name="T5" fmla="*/ 12 h 69"/>
                <a:gd name="T6" fmla="*/ 72 w 182"/>
                <a:gd name="T7" fmla="*/ 8 h 69"/>
                <a:gd name="T8" fmla="*/ 83 w 182"/>
                <a:gd name="T9" fmla="*/ 5 h 69"/>
                <a:gd name="T10" fmla="*/ 93 w 182"/>
                <a:gd name="T11" fmla="*/ 3 h 69"/>
                <a:gd name="T12" fmla="*/ 99 w 182"/>
                <a:gd name="T13" fmla="*/ 1 h 69"/>
                <a:gd name="T14" fmla="*/ 101 w 182"/>
                <a:gd name="T15" fmla="*/ 0 h 69"/>
                <a:gd name="T16" fmla="*/ 108 w 182"/>
                <a:gd name="T17" fmla="*/ 0 h 69"/>
                <a:gd name="T18" fmla="*/ 121 w 182"/>
                <a:gd name="T19" fmla="*/ 1 h 69"/>
                <a:gd name="T20" fmla="*/ 131 w 182"/>
                <a:gd name="T21" fmla="*/ 3 h 69"/>
                <a:gd name="T22" fmla="*/ 145 w 182"/>
                <a:gd name="T23" fmla="*/ 4 h 69"/>
                <a:gd name="T24" fmla="*/ 161 w 182"/>
                <a:gd name="T25" fmla="*/ 7 h 69"/>
                <a:gd name="T26" fmla="*/ 177 w 182"/>
                <a:gd name="T27" fmla="*/ 12 h 69"/>
                <a:gd name="T28" fmla="*/ 179 w 182"/>
                <a:gd name="T29" fmla="*/ 21 h 69"/>
                <a:gd name="T30" fmla="*/ 171 w 182"/>
                <a:gd name="T31" fmla="*/ 33 h 69"/>
                <a:gd name="T32" fmla="*/ 158 w 182"/>
                <a:gd name="T33" fmla="*/ 44 h 69"/>
                <a:gd name="T34" fmla="*/ 146 w 182"/>
                <a:gd name="T35" fmla="*/ 53 h 69"/>
                <a:gd name="T36" fmla="*/ 126 w 182"/>
                <a:gd name="T37" fmla="*/ 60 h 69"/>
                <a:gd name="T38" fmla="*/ 112 w 182"/>
                <a:gd name="T39" fmla="*/ 65 h 69"/>
                <a:gd name="T40" fmla="*/ 106 w 182"/>
                <a:gd name="T41" fmla="*/ 67 h 69"/>
                <a:gd name="T42" fmla="*/ 103 w 182"/>
                <a:gd name="T43" fmla="*/ 68 h 69"/>
                <a:gd name="T44" fmla="*/ 101 w 182"/>
                <a:gd name="T45" fmla="*/ 69 h 69"/>
                <a:gd name="T46" fmla="*/ 87 w 182"/>
                <a:gd name="T47" fmla="*/ 68 h 69"/>
                <a:gd name="T48" fmla="*/ 76 w 182"/>
                <a:gd name="T49" fmla="*/ 67 h 69"/>
                <a:gd name="T50" fmla="*/ 67 w 182"/>
                <a:gd name="T51" fmla="*/ 67 h 69"/>
                <a:gd name="T52" fmla="*/ 51 w 182"/>
                <a:gd name="T53" fmla="*/ 64 h 69"/>
                <a:gd name="T54" fmla="*/ 43 w 182"/>
                <a:gd name="T55" fmla="*/ 61 h 69"/>
                <a:gd name="T56" fmla="*/ 34 w 182"/>
                <a:gd name="T57" fmla="*/ 57 h 69"/>
                <a:gd name="T58" fmla="*/ 25 w 182"/>
                <a:gd name="T59" fmla="*/ 50 h 69"/>
                <a:gd name="T60" fmla="*/ 21 w 182"/>
                <a:gd name="T61" fmla="*/ 44 h 69"/>
                <a:gd name="T62" fmla="*/ 18 w 182"/>
                <a:gd name="T63" fmla="*/ 40 h 69"/>
                <a:gd name="T64" fmla="*/ 16 w 182"/>
                <a:gd name="T65" fmla="*/ 37 h 69"/>
                <a:gd name="T66" fmla="*/ 12 w 182"/>
                <a:gd name="T67" fmla="*/ 33 h 69"/>
                <a:gd name="T68" fmla="*/ 9 w 182"/>
                <a:gd name="T69" fmla="*/ 32 h 69"/>
                <a:gd name="T70" fmla="*/ 5 w 182"/>
                <a:gd name="T71" fmla="*/ 28 h 69"/>
                <a:gd name="T72" fmla="*/ 0 w 182"/>
                <a:gd name="T73"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69">
                  <a:moveTo>
                    <a:pt x="0" y="22"/>
                  </a:moveTo>
                  <a:lnTo>
                    <a:pt x="8" y="21"/>
                  </a:lnTo>
                  <a:lnTo>
                    <a:pt x="16" y="18"/>
                  </a:lnTo>
                  <a:lnTo>
                    <a:pt x="25" y="17"/>
                  </a:lnTo>
                  <a:lnTo>
                    <a:pt x="33" y="15"/>
                  </a:lnTo>
                  <a:lnTo>
                    <a:pt x="50" y="12"/>
                  </a:lnTo>
                  <a:lnTo>
                    <a:pt x="67" y="10"/>
                  </a:lnTo>
                  <a:lnTo>
                    <a:pt x="72" y="8"/>
                  </a:lnTo>
                  <a:lnTo>
                    <a:pt x="78" y="7"/>
                  </a:lnTo>
                  <a:lnTo>
                    <a:pt x="83" y="5"/>
                  </a:lnTo>
                  <a:lnTo>
                    <a:pt x="89" y="4"/>
                  </a:lnTo>
                  <a:lnTo>
                    <a:pt x="93" y="3"/>
                  </a:lnTo>
                  <a:lnTo>
                    <a:pt x="97" y="1"/>
                  </a:lnTo>
                  <a:lnTo>
                    <a:pt x="99" y="1"/>
                  </a:lnTo>
                  <a:lnTo>
                    <a:pt x="100" y="0"/>
                  </a:lnTo>
                  <a:lnTo>
                    <a:pt x="101" y="0"/>
                  </a:lnTo>
                  <a:lnTo>
                    <a:pt x="101" y="0"/>
                  </a:lnTo>
                  <a:lnTo>
                    <a:pt x="108" y="0"/>
                  </a:lnTo>
                  <a:lnTo>
                    <a:pt x="114" y="1"/>
                  </a:lnTo>
                  <a:lnTo>
                    <a:pt x="121" y="1"/>
                  </a:lnTo>
                  <a:lnTo>
                    <a:pt x="125" y="1"/>
                  </a:lnTo>
                  <a:lnTo>
                    <a:pt x="131" y="3"/>
                  </a:lnTo>
                  <a:lnTo>
                    <a:pt x="136" y="3"/>
                  </a:lnTo>
                  <a:lnTo>
                    <a:pt x="145" y="4"/>
                  </a:lnTo>
                  <a:lnTo>
                    <a:pt x="153" y="5"/>
                  </a:lnTo>
                  <a:lnTo>
                    <a:pt x="161" y="7"/>
                  </a:lnTo>
                  <a:lnTo>
                    <a:pt x="171" y="10"/>
                  </a:lnTo>
                  <a:lnTo>
                    <a:pt x="177" y="12"/>
                  </a:lnTo>
                  <a:lnTo>
                    <a:pt x="182" y="14"/>
                  </a:lnTo>
                  <a:lnTo>
                    <a:pt x="179" y="21"/>
                  </a:lnTo>
                  <a:lnTo>
                    <a:pt x="175" y="28"/>
                  </a:lnTo>
                  <a:lnTo>
                    <a:pt x="171" y="33"/>
                  </a:lnTo>
                  <a:lnTo>
                    <a:pt x="165" y="39"/>
                  </a:lnTo>
                  <a:lnTo>
                    <a:pt x="158" y="44"/>
                  </a:lnTo>
                  <a:lnTo>
                    <a:pt x="153" y="49"/>
                  </a:lnTo>
                  <a:lnTo>
                    <a:pt x="146" y="53"/>
                  </a:lnTo>
                  <a:lnTo>
                    <a:pt x="139" y="56"/>
                  </a:lnTo>
                  <a:lnTo>
                    <a:pt x="126" y="60"/>
                  </a:lnTo>
                  <a:lnTo>
                    <a:pt x="114" y="64"/>
                  </a:lnTo>
                  <a:lnTo>
                    <a:pt x="112" y="65"/>
                  </a:lnTo>
                  <a:lnTo>
                    <a:pt x="110" y="65"/>
                  </a:lnTo>
                  <a:lnTo>
                    <a:pt x="106" y="67"/>
                  </a:lnTo>
                  <a:lnTo>
                    <a:pt x="104" y="68"/>
                  </a:lnTo>
                  <a:lnTo>
                    <a:pt x="103" y="68"/>
                  </a:lnTo>
                  <a:lnTo>
                    <a:pt x="101" y="68"/>
                  </a:lnTo>
                  <a:lnTo>
                    <a:pt x="101" y="69"/>
                  </a:lnTo>
                  <a:lnTo>
                    <a:pt x="94" y="68"/>
                  </a:lnTo>
                  <a:lnTo>
                    <a:pt x="87" y="68"/>
                  </a:lnTo>
                  <a:lnTo>
                    <a:pt x="82" y="68"/>
                  </a:lnTo>
                  <a:lnTo>
                    <a:pt x="76" y="67"/>
                  </a:lnTo>
                  <a:lnTo>
                    <a:pt x="72" y="67"/>
                  </a:lnTo>
                  <a:lnTo>
                    <a:pt x="67" y="67"/>
                  </a:lnTo>
                  <a:lnTo>
                    <a:pt x="58" y="65"/>
                  </a:lnTo>
                  <a:lnTo>
                    <a:pt x="51" y="64"/>
                  </a:lnTo>
                  <a:lnTo>
                    <a:pt x="47" y="62"/>
                  </a:lnTo>
                  <a:lnTo>
                    <a:pt x="43" y="61"/>
                  </a:lnTo>
                  <a:lnTo>
                    <a:pt x="39" y="58"/>
                  </a:lnTo>
                  <a:lnTo>
                    <a:pt x="34" y="57"/>
                  </a:lnTo>
                  <a:lnTo>
                    <a:pt x="29" y="54"/>
                  </a:lnTo>
                  <a:lnTo>
                    <a:pt x="25" y="50"/>
                  </a:lnTo>
                  <a:lnTo>
                    <a:pt x="22" y="47"/>
                  </a:lnTo>
                  <a:lnTo>
                    <a:pt x="21" y="44"/>
                  </a:lnTo>
                  <a:lnTo>
                    <a:pt x="19" y="42"/>
                  </a:lnTo>
                  <a:lnTo>
                    <a:pt x="18" y="40"/>
                  </a:lnTo>
                  <a:lnTo>
                    <a:pt x="18" y="39"/>
                  </a:lnTo>
                  <a:lnTo>
                    <a:pt x="16" y="37"/>
                  </a:lnTo>
                  <a:lnTo>
                    <a:pt x="15" y="36"/>
                  </a:lnTo>
                  <a:lnTo>
                    <a:pt x="12" y="33"/>
                  </a:lnTo>
                  <a:lnTo>
                    <a:pt x="12" y="33"/>
                  </a:lnTo>
                  <a:lnTo>
                    <a:pt x="9" y="32"/>
                  </a:lnTo>
                  <a:lnTo>
                    <a:pt x="8" y="30"/>
                  </a:lnTo>
                  <a:lnTo>
                    <a:pt x="5" y="28"/>
                  </a:lnTo>
                  <a:lnTo>
                    <a:pt x="2" y="26"/>
                  </a:lnTo>
                  <a:lnTo>
                    <a:pt x="0" y="22"/>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78" name="Freeform 114"/>
            <p:cNvSpPr>
              <a:spLocks/>
            </p:cNvSpPr>
            <p:nvPr/>
          </p:nvSpPr>
          <p:spPr bwMode="auto">
            <a:xfrm>
              <a:off x="419" y="612"/>
              <a:ext cx="59" cy="154"/>
            </a:xfrm>
            <a:custGeom>
              <a:avLst/>
              <a:gdLst>
                <a:gd name="T0" fmla="*/ 44 w 118"/>
                <a:gd name="T1" fmla="*/ 8 h 308"/>
                <a:gd name="T2" fmla="*/ 36 w 118"/>
                <a:gd name="T3" fmla="*/ 23 h 308"/>
                <a:gd name="T4" fmla="*/ 25 w 118"/>
                <a:gd name="T5" fmla="*/ 44 h 308"/>
                <a:gd name="T6" fmla="*/ 12 w 118"/>
                <a:gd name="T7" fmla="*/ 71 h 308"/>
                <a:gd name="T8" fmla="*/ 8 w 118"/>
                <a:gd name="T9" fmla="*/ 86 h 308"/>
                <a:gd name="T10" fmla="*/ 4 w 118"/>
                <a:gd name="T11" fmla="*/ 103 h 308"/>
                <a:gd name="T12" fmla="*/ 0 w 118"/>
                <a:gd name="T13" fmla="*/ 124 h 308"/>
                <a:gd name="T14" fmla="*/ 1 w 118"/>
                <a:gd name="T15" fmla="*/ 179 h 308"/>
                <a:gd name="T16" fmla="*/ 4 w 118"/>
                <a:gd name="T17" fmla="*/ 223 h 308"/>
                <a:gd name="T18" fmla="*/ 7 w 118"/>
                <a:gd name="T19" fmla="*/ 245 h 308"/>
                <a:gd name="T20" fmla="*/ 8 w 118"/>
                <a:gd name="T21" fmla="*/ 260 h 308"/>
                <a:gd name="T22" fmla="*/ 9 w 118"/>
                <a:gd name="T23" fmla="*/ 276 h 308"/>
                <a:gd name="T24" fmla="*/ 13 w 118"/>
                <a:gd name="T25" fmla="*/ 285 h 308"/>
                <a:gd name="T26" fmla="*/ 18 w 118"/>
                <a:gd name="T27" fmla="*/ 289 h 308"/>
                <a:gd name="T28" fmla="*/ 26 w 118"/>
                <a:gd name="T29" fmla="*/ 294 h 308"/>
                <a:gd name="T30" fmla="*/ 40 w 118"/>
                <a:gd name="T31" fmla="*/ 299 h 308"/>
                <a:gd name="T32" fmla="*/ 52 w 118"/>
                <a:gd name="T33" fmla="*/ 305 h 308"/>
                <a:gd name="T34" fmla="*/ 58 w 118"/>
                <a:gd name="T35" fmla="*/ 306 h 308"/>
                <a:gd name="T36" fmla="*/ 61 w 118"/>
                <a:gd name="T37" fmla="*/ 308 h 308"/>
                <a:gd name="T38" fmla="*/ 62 w 118"/>
                <a:gd name="T39" fmla="*/ 308 h 308"/>
                <a:gd name="T40" fmla="*/ 68 w 118"/>
                <a:gd name="T41" fmla="*/ 306 h 308"/>
                <a:gd name="T42" fmla="*/ 76 w 118"/>
                <a:gd name="T43" fmla="*/ 305 h 308"/>
                <a:gd name="T44" fmla="*/ 80 w 118"/>
                <a:gd name="T45" fmla="*/ 302 h 308"/>
                <a:gd name="T46" fmla="*/ 86 w 118"/>
                <a:gd name="T47" fmla="*/ 294 h 308"/>
                <a:gd name="T48" fmla="*/ 91 w 118"/>
                <a:gd name="T49" fmla="*/ 281 h 308"/>
                <a:gd name="T50" fmla="*/ 94 w 118"/>
                <a:gd name="T51" fmla="*/ 260 h 308"/>
                <a:gd name="T52" fmla="*/ 97 w 118"/>
                <a:gd name="T53" fmla="*/ 248 h 308"/>
                <a:gd name="T54" fmla="*/ 100 w 118"/>
                <a:gd name="T55" fmla="*/ 235 h 308"/>
                <a:gd name="T56" fmla="*/ 103 w 118"/>
                <a:gd name="T57" fmla="*/ 227 h 308"/>
                <a:gd name="T58" fmla="*/ 105 w 118"/>
                <a:gd name="T59" fmla="*/ 218 h 308"/>
                <a:gd name="T60" fmla="*/ 108 w 118"/>
                <a:gd name="T61" fmla="*/ 206 h 308"/>
                <a:gd name="T62" fmla="*/ 110 w 118"/>
                <a:gd name="T63" fmla="*/ 198 h 308"/>
                <a:gd name="T64" fmla="*/ 111 w 118"/>
                <a:gd name="T65" fmla="*/ 191 h 308"/>
                <a:gd name="T66" fmla="*/ 112 w 118"/>
                <a:gd name="T67" fmla="*/ 181 h 308"/>
                <a:gd name="T68" fmla="*/ 114 w 118"/>
                <a:gd name="T69" fmla="*/ 170 h 308"/>
                <a:gd name="T70" fmla="*/ 115 w 118"/>
                <a:gd name="T71" fmla="*/ 161 h 308"/>
                <a:gd name="T72" fmla="*/ 117 w 118"/>
                <a:gd name="T73" fmla="*/ 152 h 308"/>
                <a:gd name="T74" fmla="*/ 118 w 118"/>
                <a:gd name="T75" fmla="*/ 140 h 308"/>
                <a:gd name="T76" fmla="*/ 118 w 118"/>
                <a:gd name="T77" fmla="*/ 136 h 308"/>
                <a:gd name="T78" fmla="*/ 117 w 118"/>
                <a:gd name="T79" fmla="*/ 127 h 308"/>
                <a:gd name="T80" fmla="*/ 114 w 118"/>
                <a:gd name="T81" fmla="*/ 113 h 308"/>
                <a:gd name="T82" fmla="*/ 110 w 118"/>
                <a:gd name="T83" fmla="*/ 89 h 308"/>
                <a:gd name="T84" fmla="*/ 107 w 118"/>
                <a:gd name="T85" fmla="*/ 72 h 308"/>
                <a:gd name="T86" fmla="*/ 104 w 118"/>
                <a:gd name="T87" fmla="*/ 58 h 308"/>
                <a:gd name="T88" fmla="*/ 100 w 118"/>
                <a:gd name="T89" fmla="*/ 49 h 308"/>
                <a:gd name="T90" fmla="*/ 98 w 118"/>
                <a:gd name="T91" fmla="*/ 46 h 308"/>
                <a:gd name="T92" fmla="*/ 97 w 118"/>
                <a:gd name="T93" fmla="*/ 43 h 308"/>
                <a:gd name="T94" fmla="*/ 90 w 118"/>
                <a:gd name="T95" fmla="*/ 37 h 308"/>
                <a:gd name="T96" fmla="*/ 76 w 118"/>
                <a:gd name="T97" fmla="*/ 29 h 308"/>
                <a:gd name="T98" fmla="*/ 62 w 118"/>
                <a:gd name="T99" fmla="*/ 21 h 308"/>
                <a:gd name="T100" fmla="*/ 55 w 118"/>
                <a:gd name="T101" fmla="*/ 11 h 308"/>
                <a:gd name="T102" fmla="*/ 50 w 118"/>
                <a:gd name="T103" fmla="*/ 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8">
                  <a:moveTo>
                    <a:pt x="48" y="0"/>
                  </a:moveTo>
                  <a:lnTo>
                    <a:pt x="44" y="8"/>
                  </a:lnTo>
                  <a:lnTo>
                    <a:pt x="40" y="15"/>
                  </a:lnTo>
                  <a:lnTo>
                    <a:pt x="36" y="23"/>
                  </a:lnTo>
                  <a:lnTo>
                    <a:pt x="32" y="30"/>
                  </a:lnTo>
                  <a:lnTo>
                    <a:pt x="25" y="44"/>
                  </a:lnTo>
                  <a:lnTo>
                    <a:pt x="18" y="58"/>
                  </a:lnTo>
                  <a:lnTo>
                    <a:pt x="12" y="71"/>
                  </a:lnTo>
                  <a:lnTo>
                    <a:pt x="11" y="79"/>
                  </a:lnTo>
                  <a:lnTo>
                    <a:pt x="8" y="86"/>
                  </a:lnTo>
                  <a:lnTo>
                    <a:pt x="5" y="95"/>
                  </a:lnTo>
                  <a:lnTo>
                    <a:pt x="4" y="103"/>
                  </a:lnTo>
                  <a:lnTo>
                    <a:pt x="1" y="113"/>
                  </a:lnTo>
                  <a:lnTo>
                    <a:pt x="0" y="124"/>
                  </a:lnTo>
                  <a:lnTo>
                    <a:pt x="0" y="152"/>
                  </a:lnTo>
                  <a:lnTo>
                    <a:pt x="1" y="179"/>
                  </a:lnTo>
                  <a:lnTo>
                    <a:pt x="4" y="209"/>
                  </a:lnTo>
                  <a:lnTo>
                    <a:pt x="4" y="223"/>
                  </a:lnTo>
                  <a:lnTo>
                    <a:pt x="7" y="238"/>
                  </a:lnTo>
                  <a:lnTo>
                    <a:pt x="7" y="245"/>
                  </a:lnTo>
                  <a:lnTo>
                    <a:pt x="7" y="253"/>
                  </a:lnTo>
                  <a:lnTo>
                    <a:pt x="8" y="260"/>
                  </a:lnTo>
                  <a:lnTo>
                    <a:pt x="8" y="269"/>
                  </a:lnTo>
                  <a:lnTo>
                    <a:pt x="9" y="276"/>
                  </a:lnTo>
                  <a:lnTo>
                    <a:pt x="12" y="283"/>
                  </a:lnTo>
                  <a:lnTo>
                    <a:pt x="13" y="285"/>
                  </a:lnTo>
                  <a:lnTo>
                    <a:pt x="16" y="288"/>
                  </a:lnTo>
                  <a:lnTo>
                    <a:pt x="18" y="289"/>
                  </a:lnTo>
                  <a:lnTo>
                    <a:pt x="20" y="291"/>
                  </a:lnTo>
                  <a:lnTo>
                    <a:pt x="26" y="294"/>
                  </a:lnTo>
                  <a:lnTo>
                    <a:pt x="33" y="296"/>
                  </a:lnTo>
                  <a:lnTo>
                    <a:pt x="40" y="299"/>
                  </a:lnTo>
                  <a:lnTo>
                    <a:pt x="47" y="302"/>
                  </a:lnTo>
                  <a:lnTo>
                    <a:pt x="52" y="305"/>
                  </a:lnTo>
                  <a:lnTo>
                    <a:pt x="55" y="305"/>
                  </a:lnTo>
                  <a:lnTo>
                    <a:pt x="58" y="306"/>
                  </a:lnTo>
                  <a:lnTo>
                    <a:pt x="59" y="308"/>
                  </a:lnTo>
                  <a:lnTo>
                    <a:pt x="61" y="308"/>
                  </a:lnTo>
                  <a:lnTo>
                    <a:pt x="62" y="308"/>
                  </a:lnTo>
                  <a:lnTo>
                    <a:pt x="62" y="308"/>
                  </a:lnTo>
                  <a:lnTo>
                    <a:pt x="65" y="308"/>
                  </a:lnTo>
                  <a:lnTo>
                    <a:pt x="68" y="306"/>
                  </a:lnTo>
                  <a:lnTo>
                    <a:pt x="73" y="305"/>
                  </a:lnTo>
                  <a:lnTo>
                    <a:pt x="76" y="305"/>
                  </a:lnTo>
                  <a:lnTo>
                    <a:pt x="79" y="303"/>
                  </a:lnTo>
                  <a:lnTo>
                    <a:pt x="80" y="302"/>
                  </a:lnTo>
                  <a:lnTo>
                    <a:pt x="83" y="299"/>
                  </a:lnTo>
                  <a:lnTo>
                    <a:pt x="86" y="294"/>
                  </a:lnTo>
                  <a:lnTo>
                    <a:pt x="89" y="288"/>
                  </a:lnTo>
                  <a:lnTo>
                    <a:pt x="91" y="281"/>
                  </a:lnTo>
                  <a:lnTo>
                    <a:pt x="93" y="274"/>
                  </a:lnTo>
                  <a:lnTo>
                    <a:pt x="94" y="260"/>
                  </a:lnTo>
                  <a:lnTo>
                    <a:pt x="96" y="253"/>
                  </a:lnTo>
                  <a:lnTo>
                    <a:pt x="97" y="248"/>
                  </a:lnTo>
                  <a:lnTo>
                    <a:pt x="98" y="241"/>
                  </a:lnTo>
                  <a:lnTo>
                    <a:pt x="100" y="235"/>
                  </a:lnTo>
                  <a:lnTo>
                    <a:pt x="101" y="231"/>
                  </a:lnTo>
                  <a:lnTo>
                    <a:pt x="103" y="227"/>
                  </a:lnTo>
                  <a:lnTo>
                    <a:pt x="104" y="223"/>
                  </a:lnTo>
                  <a:lnTo>
                    <a:pt x="105" y="218"/>
                  </a:lnTo>
                  <a:lnTo>
                    <a:pt x="107" y="212"/>
                  </a:lnTo>
                  <a:lnTo>
                    <a:pt x="108" y="206"/>
                  </a:lnTo>
                  <a:lnTo>
                    <a:pt x="110" y="202"/>
                  </a:lnTo>
                  <a:lnTo>
                    <a:pt x="110" y="198"/>
                  </a:lnTo>
                  <a:lnTo>
                    <a:pt x="111" y="193"/>
                  </a:lnTo>
                  <a:lnTo>
                    <a:pt x="111" y="191"/>
                  </a:lnTo>
                  <a:lnTo>
                    <a:pt x="112" y="186"/>
                  </a:lnTo>
                  <a:lnTo>
                    <a:pt x="112" y="181"/>
                  </a:lnTo>
                  <a:lnTo>
                    <a:pt x="114" y="175"/>
                  </a:lnTo>
                  <a:lnTo>
                    <a:pt x="114" y="170"/>
                  </a:lnTo>
                  <a:lnTo>
                    <a:pt x="115" y="166"/>
                  </a:lnTo>
                  <a:lnTo>
                    <a:pt x="115" y="161"/>
                  </a:lnTo>
                  <a:lnTo>
                    <a:pt x="117" y="157"/>
                  </a:lnTo>
                  <a:lnTo>
                    <a:pt x="117" y="152"/>
                  </a:lnTo>
                  <a:lnTo>
                    <a:pt x="118" y="146"/>
                  </a:lnTo>
                  <a:lnTo>
                    <a:pt x="118" y="140"/>
                  </a:lnTo>
                  <a:lnTo>
                    <a:pt x="118" y="139"/>
                  </a:lnTo>
                  <a:lnTo>
                    <a:pt x="118" y="136"/>
                  </a:lnTo>
                  <a:lnTo>
                    <a:pt x="117" y="132"/>
                  </a:lnTo>
                  <a:lnTo>
                    <a:pt x="117" y="127"/>
                  </a:lnTo>
                  <a:lnTo>
                    <a:pt x="115" y="120"/>
                  </a:lnTo>
                  <a:lnTo>
                    <a:pt x="114" y="113"/>
                  </a:lnTo>
                  <a:lnTo>
                    <a:pt x="112" y="106"/>
                  </a:lnTo>
                  <a:lnTo>
                    <a:pt x="110" y="89"/>
                  </a:lnTo>
                  <a:lnTo>
                    <a:pt x="108" y="81"/>
                  </a:lnTo>
                  <a:lnTo>
                    <a:pt x="107" y="72"/>
                  </a:lnTo>
                  <a:lnTo>
                    <a:pt x="105" y="65"/>
                  </a:lnTo>
                  <a:lnTo>
                    <a:pt x="104" y="58"/>
                  </a:lnTo>
                  <a:lnTo>
                    <a:pt x="103" y="53"/>
                  </a:lnTo>
                  <a:lnTo>
                    <a:pt x="100" y="49"/>
                  </a:lnTo>
                  <a:lnTo>
                    <a:pt x="100" y="47"/>
                  </a:lnTo>
                  <a:lnTo>
                    <a:pt x="98" y="46"/>
                  </a:lnTo>
                  <a:lnTo>
                    <a:pt x="98" y="44"/>
                  </a:lnTo>
                  <a:lnTo>
                    <a:pt x="97" y="43"/>
                  </a:lnTo>
                  <a:lnTo>
                    <a:pt x="94" y="40"/>
                  </a:lnTo>
                  <a:lnTo>
                    <a:pt x="90" y="37"/>
                  </a:lnTo>
                  <a:lnTo>
                    <a:pt x="83" y="33"/>
                  </a:lnTo>
                  <a:lnTo>
                    <a:pt x="76" y="29"/>
                  </a:lnTo>
                  <a:lnTo>
                    <a:pt x="69" y="25"/>
                  </a:lnTo>
                  <a:lnTo>
                    <a:pt x="62" y="21"/>
                  </a:lnTo>
                  <a:lnTo>
                    <a:pt x="57" y="15"/>
                  </a:lnTo>
                  <a:lnTo>
                    <a:pt x="55" y="11"/>
                  </a:lnTo>
                  <a:lnTo>
                    <a:pt x="52" y="8"/>
                  </a:lnTo>
                  <a:lnTo>
                    <a:pt x="50" y="4"/>
                  </a:lnTo>
                  <a:lnTo>
                    <a:pt x="48" y="0"/>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79" name="Freeform 115"/>
            <p:cNvSpPr>
              <a:spLocks/>
            </p:cNvSpPr>
            <p:nvPr/>
          </p:nvSpPr>
          <p:spPr bwMode="auto">
            <a:xfrm>
              <a:off x="112" y="468"/>
              <a:ext cx="387" cy="437"/>
            </a:xfrm>
            <a:custGeom>
              <a:avLst/>
              <a:gdLst>
                <a:gd name="T0" fmla="*/ 606 w 775"/>
                <a:gd name="T1" fmla="*/ 835 h 873"/>
                <a:gd name="T2" fmla="*/ 609 w 775"/>
                <a:gd name="T3" fmla="*/ 786 h 873"/>
                <a:gd name="T4" fmla="*/ 616 w 775"/>
                <a:gd name="T5" fmla="*/ 745 h 873"/>
                <a:gd name="T6" fmla="*/ 622 w 775"/>
                <a:gd name="T7" fmla="*/ 671 h 873"/>
                <a:gd name="T8" fmla="*/ 627 w 775"/>
                <a:gd name="T9" fmla="*/ 632 h 873"/>
                <a:gd name="T10" fmla="*/ 634 w 775"/>
                <a:gd name="T11" fmla="*/ 610 h 873"/>
                <a:gd name="T12" fmla="*/ 772 w 775"/>
                <a:gd name="T13" fmla="*/ 558 h 873"/>
                <a:gd name="T14" fmla="*/ 766 w 775"/>
                <a:gd name="T15" fmla="*/ 522 h 873"/>
                <a:gd name="T16" fmla="*/ 759 w 775"/>
                <a:gd name="T17" fmla="*/ 483 h 873"/>
                <a:gd name="T18" fmla="*/ 751 w 775"/>
                <a:gd name="T19" fmla="*/ 451 h 873"/>
                <a:gd name="T20" fmla="*/ 754 w 775"/>
                <a:gd name="T21" fmla="*/ 419 h 873"/>
                <a:gd name="T22" fmla="*/ 759 w 775"/>
                <a:gd name="T23" fmla="*/ 387 h 873"/>
                <a:gd name="T24" fmla="*/ 766 w 775"/>
                <a:gd name="T25" fmla="*/ 345 h 873"/>
                <a:gd name="T26" fmla="*/ 764 w 775"/>
                <a:gd name="T27" fmla="*/ 284 h 873"/>
                <a:gd name="T28" fmla="*/ 754 w 775"/>
                <a:gd name="T29" fmla="*/ 242 h 873"/>
                <a:gd name="T30" fmla="*/ 736 w 775"/>
                <a:gd name="T31" fmla="*/ 193 h 873"/>
                <a:gd name="T32" fmla="*/ 727 w 775"/>
                <a:gd name="T33" fmla="*/ 171 h 873"/>
                <a:gd name="T34" fmla="*/ 712 w 775"/>
                <a:gd name="T35" fmla="*/ 151 h 873"/>
                <a:gd name="T36" fmla="*/ 694 w 775"/>
                <a:gd name="T37" fmla="*/ 132 h 873"/>
                <a:gd name="T38" fmla="*/ 673 w 775"/>
                <a:gd name="T39" fmla="*/ 122 h 873"/>
                <a:gd name="T40" fmla="*/ 627 w 775"/>
                <a:gd name="T41" fmla="*/ 112 h 873"/>
                <a:gd name="T42" fmla="*/ 585 w 775"/>
                <a:gd name="T43" fmla="*/ 100 h 873"/>
                <a:gd name="T44" fmla="*/ 546 w 775"/>
                <a:gd name="T45" fmla="*/ 87 h 873"/>
                <a:gd name="T46" fmla="*/ 507 w 775"/>
                <a:gd name="T47" fmla="*/ 65 h 873"/>
                <a:gd name="T48" fmla="*/ 486 w 775"/>
                <a:gd name="T49" fmla="*/ 39 h 873"/>
                <a:gd name="T50" fmla="*/ 474 w 775"/>
                <a:gd name="T51" fmla="*/ 16 h 873"/>
                <a:gd name="T52" fmla="*/ 464 w 775"/>
                <a:gd name="T53" fmla="*/ 4 h 873"/>
                <a:gd name="T54" fmla="*/ 396 w 775"/>
                <a:gd name="T55" fmla="*/ 0 h 873"/>
                <a:gd name="T56" fmla="*/ 308 w 775"/>
                <a:gd name="T57" fmla="*/ 4 h 873"/>
                <a:gd name="T58" fmla="*/ 295 w 775"/>
                <a:gd name="T59" fmla="*/ 19 h 873"/>
                <a:gd name="T60" fmla="*/ 290 w 775"/>
                <a:gd name="T61" fmla="*/ 36 h 873"/>
                <a:gd name="T62" fmla="*/ 269 w 775"/>
                <a:gd name="T63" fmla="*/ 71 h 873"/>
                <a:gd name="T64" fmla="*/ 233 w 775"/>
                <a:gd name="T65" fmla="*/ 90 h 873"/>
                <a:gd name="T66" fmla="*/ 190 w 775"/>
                <a:gd name="T67" fmla="*/ 103 h 873"/>
                <a:gd name="T68" fmla="*/ 148 w 775"/>
                <a:gd name="T69" fmla="*/ 112 h 873"/>
                <a:gd name="T70" fmla="*/ 112 w 775"/>
                <a:gd name="T71" fmla="*/ 117 h 873"/>
                <a:gd name="T72" fmla="*/ 91 w 775"/>
                <a:gd name="T73" fmla="*/ 129 h 873"/>
                <a:gd name="T74" fmla="*/ 75 w 775"/>
                <a:gd name="T75" fmla="*/ 149 h 873"/>
                <a:gd name="T76" fmla="*/ 57 w 775"/>
                <a:gd name="T77" fmla="*/ 161 h 873"/>
                <a:gd name="T78" fmla="*/ 39 w 775"/>
                <a:gd name="T79" fmla="*/ 188 h 873"/>
                <a:gd name="T80" fmla="*/ 18 w 775"/>
                <a:gd name="T81" fmla="*/ 242 h 873"/>
                <a:gd name="T82" fmla="*/ 10 w 775"/>
                <a:gd name="T83" fmla="*/ 303 h 873"/>
                <a:gd name="T84" fmla="*/ 10 w 775"/>
                <a:gd name="T85" fmla="*/ 335 h 873"/>
                <a:gd name="T86" fmla="*/ 13 w 775"/>
                <a:gd name="T87" fmla="*/ 364 h 873"/>
                <a:gd name="T88" fmla="*/ 18 w 775"/>
                <a:gd name="T89" fmla="*/ 396 h 873"/>
                <a:gd name="T90" fmla="*/ 18 w 775"/>
                <a:gd name="T91" fmla="*/ 426 h 873"/>
                <a:gd name="T92" fmla="*/ 10 w 775"/>
                <a:gd name="T93" fmla="*/ 467 h 873"/>
                <a:gd name="T94" fmla="*/ 3 w 775"/>
                <a:gd name="T95" fmla="*/ 519 h 873"/>
                <a:gd name="T96" fmla="*/ 3 w 775"/>
                <a:gd name="T97" fmla="*/ 564 h 873"/>
                <a:gd name="T98" fmla="*/ 148 w 775"/>
                <a:gd name="T99" fmla="*/ 586 h 873"/>
                <a:gd name="T100" fmla="*/ 148 w 775"/>
                <a:gd name="T101" fmla="*/ 619 h 873"/>
                <a:gd name="T102" fmla="*/ 151 w 775"/>
                <a:gd name="T103" fmla="*/ 681 h 873"/>
                <a:gd name="T104" fmla="*/ 160 w 775"/>
                <a:gd name="T105" fmla="*/ 745 h 873"/>
                <a:gd name="T106" fmla="*/ 163 w 775"/>
                <a:gd name="T107" fmla="*/ 796 h 873"/>
                <a:gd name="T108" fmla="*/ 166 w 775"/>
                <a:gd name="T109" fmla="*/ 860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5" h="873">
                  <a:moveTo>
                    <a:pt x="601" y="873"/>
                  </a:moveTo>
                  <a:lnTo>
                    <a:pt x="601" y="867"/>
                  </a:lnTo>
                  <a:lnTo>
                    <a:pt x="603" y="860"/>
                  </a:lnTo>
                  <a:lnTo>
                    <a:pt x="603" y="855"/>
                  </a:lnTo>
                  <a:lnTo>
                    <a:pt x="603" y="848"/>
                  </a:lnTo>
                  <a:lnTo>
                    <a:pt x="606" y="841"/>
                  </a:lnTo>
                  <a:lnTo>
                    <a:pt x="606" y="835"/>
                  </a:lnTo>
                  <a:lnTo>
                    <a:pt x="606" y="828"/>
                  </a:lnTo>
                  <a:lnTo>
                    <a:pt x="606" y="821"/>
                  </a:lnTo>
                  <a:lnTo>
                    <a:pt x="606" y="816"/>
                  </a:lnTo>
                  <a:lnTo>
                    <a:pt x="609" y="809"/>
                  </a:lnTo>
                  <a:lnTo>
                    <a:pt x="609" y="799"/>
                  </a:lnTo>
                  <a:lnTo>
                    <a:pt x="609" y="793"/>
                  </a:lnTo>
                  <a:lnTo>
                    <a:pt x="609" y="786"/>
                  </a:lnTo>
                  <a:lnTo>
                    <a:pt x="612" y="779"/>
                  </a:lnTo>
                  <a:lnTo>
                    <a:pt x="612" y="774"/>
                  </a:lnTo>
                  <a:lnTo>
                    <a:pt x="612" y="767"/>
                  </a:lnTo>
                  <a:lnTo>
                    <a:pt x="612" y="764"/>
                  </a:lnTo>
                  <a:lnTo>
                    <a:pt x="616" y="757"/>
                  </a:lnTo>
                  <a:lnTo>
                    <a:pt x="616" y="750"/>
                  </a:lnTo>
                  <a:lnTo>
                    <a:pt x="616" y="745"/>
                  </a:lnTo>
                  <a:lnTo>
                    <a:pt x="616" y="735"/>
                  </a:lnTo>
                  <a:lnTo>
                    <a:pt x="616" y="725"/>
                  </a:lnTo>
                  <a:lnTo>
                    <a:pt x="619" y="715"/>
                  </a:lnTo>
                  <a:lnTo>
                    <a:pt x="619" y="703"/>
                  </a:lnTo>
                  <a:lnTo>
                    <a:pt x="619" y="689"/>
                  </a:lnTo>
                  <a:lnTo>
                    <a:pt x="619" y="681"/>
                  </a:lnTo>
                  <a:lnTo>
                    <a:pt x="622" y="671"/>
                  </a:lnTo>
                  <a:lnTo>
                    <a:pt x="622" y="664"/>
                  </a:lnTo>
                  <a:lnTo>
                    <a:pt x="622" y="654"/>
                  </a:lnTo>
                  <a:lnTo>
                    <a:pt x="622" y="647"/>
                  </a:lnTo>
                  <a:lnTo>
                    <a:pt x="624" y="644"/>
                  </a:lnTo>
                  <a:lnTo>
                    <a:pt x="624" y="642"/>
                  </a:lnTo>
                  <a:lnTo>
                    <a:pt x="624" y="635"/>
                  </a:lnTo>
                  <a:lnTo>
                    <a:pt x="627" y="632"/>
                  </a:lnTo>
                  <a:lnTo>
                    <a:pt x="627" y="629"/>
                  </a:lnTo>
                  <a:lnTo>
                    <a:pt x="630" y="625"/>
                  </a:lnTo>
                  <a:lnTo>
                    <a:pt x="630" y="622"/>
                  </a:lnTo>
                  <a:lnTo>
                    <a:pt x="630" y="619"/>
                  </a:lnTo>
                  <a:lnTo>
                    <a:pt x="634" y="615"/>
                  </a:lnTo>
                  <a:lnTo>
                    <a:pt x="634" y="612"/>
                  </a:lnTo>
                  <a:lnTo>
                    <a:pt x="634" y="610"/>
                  </a:lnTo>
                  <a:lnTo>
                    <a:pt x="637" y="610"/>
                  </a:lnTo>
                  <a:lnTo>
                    <a:pt x="640" y="610"/>
                  </a:lnTo>
                  <a:lnTo>
                    <a:pt x="775" y="580"/>
                  </a:lnTo>
                  <a:lnTo>
                    <a:pt x="772" y="573"/>
                  </a:lnTo>
                  <a:lnTo>
                    <a:pt x="772" y="568"/>
                  </a:lnTo>
                  <a:lnTo>
                    <a:pt x="772" y="564"/>
                  </a:lnTo>
                  <a:lnTo>
                    <a:pt x="772" y="558"/>
                  </a:lnTo>
                  <a:lnTo>
                    <a:pt x="769" y="551"/>
                  </a:lnTo>
                  <a:lnTo>
                    <a:pt x="769" y="548"/>
                  </a:lnTo>
                  <a:lnTo>
                    <a:pt x="769" y="541"/>
                  </a:lnTo>
                  <a:lnTo>
                    <a:pt x="769" y="538"/>
                  </a:lnTo>
                  <a:lnTo>
                    <a:pt x="766" y="532"/>
                  </a:lnTo>
                  <a:lnTo>
                    <a:pt x="766" y="529"/>
                  </a:lnTo>
                  <a:lnTo>
                    <a:pt x="766" y="522"/>
                  </a:lnTo>
                  <a:lnTo>
                    <a:pt x="766" y="519"/>
                  </a:lnTo>
                  <a:lnTo>
                    <a:pt x="766" y="512"/>
                  </a:lnTo>
                  <a:lnTo>
                    <a:pt x="764" y="506"/>
                  </a:lnTo>
                  <a:lnTo>
                    <a:pt x="764" y="500"/>
                  </a:lnTo>
                  <a:lnTo>
                    <a:pt x="764" y="493"/>
                  </a:lnTo>
                  <a:lnTo>
                    <a:pt x="764" y="490"/>
                  </a:lnTo>
                  <a:lnTo>
                    <a:pt x="759" y="483"/>
                  </a:lnTo>
                  <a:lnTo>
                    <a:pt x="759" y="480"/>
                  </a:lnTo>
                  <a:lnTo>
                    <a:pt x="759" y="473"/>
                  </a:lnTo>
                  <a:lnTo>
                    <a:pt x="757" y="470"/>
                  </a:lnTo>
                  <a:lnTo>
                    <a:pt x="757" y="467"/>
                  </a:lnTo>
                  <a:lnTo>
                    <a:pt x="754" y="461"/>
                  </a:lnTo>
                  <a:lnTo>
                    <a:pt x="754" y="455"/>
                  </a:lnTo>
                  <a:lnTo>
                    <a:pt x="751" y="451"/>
                  </a:lnTo>
                  <a:lnTo>
                    <a:pt x="751" y="448"/>
                  </a:lnTo>
                  <a:lnTo>
                    <a:pt x="748" y="441"/>
                  </a:lnTo>
                  <a:lnTo>
                    <a:pt x="748" y="438"/>
                  </a:lnTo>
                  <a:lnTo>
                    <a:pt x="748" y="435"/>
                  </a:lnTo>
                  <a:lnTo>
                    <a:pt x="751" y="428"/>
                  </a:lnTo>
                  <a:lnTo>
                    <a:pt x="751" y="426"/>
                  </a:lnTo>
                  <a:lnTo>
                    <a:pt x="754" y="419"/>
                  </a:lnTo>
                  <a:lnTo>
                    <a:pt x="754" y="416"/>
                  </a:lnTo>
                  <a:lnTo>
                    <a:pt x="754" y="412"/>
                  </a:lnTo>
                  <a:lnTo>
                    <a:pt x="757" y="406"/>
                  </a:lnTo>
                  <a:lnTo>
                    <a:pt x="757" y="403"/>
                  </a:lnTo>
                  <a:lnTo>
                    <a:pt x="757" y="396"/>
                  </a:lnTo>
                  <a:lnTo>
                    <a:pt x="759" y="394"/>
                  </a:lnTo>
                  <a:lnTo>
                    <a:pt x="759" y="387"/>
                  </a:lnTo>
                  <a:lnTo>
                    <a:pt x="764" y="380"/>
                  </a:lnTo>
                  <a:lnTo>
                    <a:pt x="764" y="374"/>
                  </a:lnTo>
                  <a:lnTo>
                    <a:pt x="764" y="367"/>
                  </a:lnTo>
                  <a:lnTo>
                    <a:pt x="764" y="360"/>
                  </a:lnTo>
                  <a:lnTo>
                    <a:pt x="764" y="355"/>
                  </a:lnTo>
                  <a:lnTo>
                    <a:pt x="766" y="352"/>
                  </a:lnTo>
                  <a:lnTo>
                    <a:pt x="766" y="345"/>
                  </a:lnTo>
                  <a:lnTo>
                    <a:pt x="766" y="338"/>
                  </a:lnTo>
                  <a:lnTo>
                    <a:pt x="766" y="335"/>
                  </a:lnTo>
                  <a:lnTo>
                    <a:pt x="764" y="316"/>
                  </a:lnTo>
                  <a:lnTo>
                    <a:pt x="764" y="306"/>
                  </a:lnTo>
                  <a:lnTo>
                    <a:pt x="764" y="300"/>
                  </a:lnTo>
                  <a:lnTo>
                    <a:pt x="764" y="293"/>
                  </a:lnTo>
                  <a:lnTo>
                    <a:pt x="764" y="284"/>
                  </a:lnTo>
                  <a:lnTo>
                    <a:pt x="764" y="277"/>
                  </a:lnTo>
                  <a:lnTo>
                    <a:pt x="759" y="274"/>
                  </a:lnTo>
                  <a:lnTo>
                    <a:pt x="759" y="267"/>
                  </a:lnTo>
                  <a:lnTo>
                    <a:pt x="759" y="261"/>
                  </a:lnTo>
                  <a:lnTo>
                    <a:pt x="757" y="254"/>
                  </a:lnTo>
                  <a:lnTo>
                    <a:pt x="754" y="247"/>
                  </a:lnTo>
                  <a:lnTo>
                    <a:pt x="754" y="242"/>
                  </a:lnTo>
                  <a:lnTo>
                    <a:pt x="751" y="235"/>
                  </a:lnTo>
                  <a:lnTo>
                    <a:pt x="748" y="225"/>
                  </a:lnTo>
                  <a:lnTo>
                    <a:pt x="746" y="220"/>
                  </a:lnTo>
                  <a:lnTo>
                    <a:pt x="743" y="213"/>
                  </a:lnTo>
                  <a:lnTo>
                    <a:pt x="739" y="200"/>
                  </a:lnTo>
                  <a:lnTo>
                    <a:pt x="736" y="196"/>
                  </a:lnTo>
                  <a:lnTo>
                    <a:pt x="736" y="193"/>
                  </a:lnTo>
                  <a:lnTo>
                    <a:pt x="736" y="190"/>
                  </a:lnTo>
                  <a:lnTo>
                    <a:pt x="733" y="188"/>
                  </a:lnTo>
                  <a:lnTo>
                    <a:pt x="733" y="183"/>
                  </a:lnTo>
                  <a:lnTo>
                    <a:pt x="730" y="181"/>
                  </a:lnTo>
                  <a:lnTo>
                    <a:pt x="730" y="178"/>
                  </a:lnTo>
                  <a:lnTo>
                    <a:pt x="727" y="174"/>
                  </a:lnTo>
                  <a:lnTo>
                    <a:pt x="727" y="171"/>
                  </a:lnTo>
                  <a:lnTo>
                    <a:pt x="725" y="168"/>
                  </a:lnTo>
                  <a:lnTo>
                    <a:pt x="725" y="164"/>
                  </a:lnTo>
                  <a:lnTo>
                    <a:pt x="720" y="161"/>
                  </a:lnTo>
                  <a:lnTo>
                    <a:pt x="718" y="158"/>
                  </a:lnTo>
                  <a:lnTo>
                    <a:pt x="718" y="154"/>
                  </a:lnTo>
                  <a:lnTo>
                    <a:pt x="715" y="154"/>
                  </a:lnTo>
                  <a:lnTo>
                    <a:pt x="712" y="151"/>
                  </a:lnTo>
                  <a:lnTo>
                    <a:pt x="709" y="149"/>
                  </a:lnTo>
                  <a:lnTo>
                    <a:pt x="706" y="144"/>
                  </a:lnTo>
                  <a:lnTo>
                    <a:pt x="702" y="142"/>
                  </a:lnTo>
                  <a:lnTo>
                    <a:pt x="700" y="139"/>
                  </a:lnTo>
                  <a:lnTo>
                    <a:pt x="697" y="139"/>
                  </a:lnTo>
                  <a:lnTo>
                    <a:pt x="697" y="135"/>
                  </a:lnTo>
                  <a:lnTo>
                    <a:pt x="694" y="132"/>
                  </a:lnTo>
                  <a:lnTo>
                    <a:pt x="691" y="129"/>
                  </a:lnTo>
                  <a:lnTo>
                    <a:pt x="688" y="129"/>
                  </a:lnTo>
                  <a:lnTo>
                    <a:pt x="684" y="126"/>
                  </a:lnTo>
                  <a:lnTo>
                    <a:pt x="681" y="126"/>
                  </a:lnTo>
                  <a:lnTo>
                    <a:pt x="681" y="122"/>
                  </a:lnTo>
                  <a:lnTo>
                    <a:pt x="679" y="122"/>
                  </a:lnTo>
                  <a:lnTo>
                    <a:pt x="673" y="122"/>
                  </a:lnTo>
                  <a:lnTo>
                    <a:pt x="666" y="119"/>
                  </a:lnTo>
                  <a:lnTo>
                    <a:pt x="658" y="119"/>
                  </a:lnTo>
                  <a:lnTo>
                    <a:pt x="652" y="117"/>
                  </a:lnTo>
                  <a:lnTo>
                    <a:pt x="645" y="117"/>
                  </a:lnTo>
                  <a:lnTo>
                    <a:pt x="640" y="117"/>
                  </a:lnTo>
                  <a:lnTo>
                    <a:pt x="634" y="112"/>
                  </a:lnTo>
                  <a:lnTo>
                    <a:pt x="627" y="112"/>
                  </a:lnTo>
                  <a:lnTo>
                    <a:pt x="622" y="110"/>
                  </a:lnTo>
                  <a:lnTo>
                    <a:pt x="616" y="110"/>
                  </a:lnTo>
                  <a:lnTo>
                    <a:pt x="609" y="110"/>
                  </a:lnTo>
                  <a:lnTo>
                    <a:pt x="603" y="107"/>
                  </a:lnTo>
                  <a:lnTo>
                    <a:pt x="598" y="107"/>
                  </a:lnTo>
                  <a:lnTo>
                    <a:pt x="591" y="103"/>
                  </a:lnTo>
                  <a:lnTo>
                    <a:pt x="585" y="100"/>
                  </a:lnTo>
                  <a:lnTo>
                    <a:pt x="582" y="100"/>
                  </a:lnTo>
                  <a:lnTo>
                    <a:pt x="576" y="97"/>
                  </a:lnTo>
                  <a:lnTo>
                    <a:pt x="570" y="93"/>
                  </a:lnTo>
                  <a:lnTo>
                    <a:pt x="564" y="90"/>
                  </a:lnTo>
                  <a:lnTo>
                    <a:pt x="557" y="90"/>
                  </a:lnTo>
                  <a:lnTo>
                    <a:pt x="552" y="87"/>
                  </a:lnTo>
                  <a:lnTo>
                    <a:pt x="546" y="87"/>
                  </a:lnTo>
                  <a:lnTo>
                    <a:pt x="539" y="83"/>
                  </a:lnTo>
                  <a:lnTo>
                    <a:pt x="534" y="80"/>
                  </a:lnTo>
                  <a:lnTo>
                    <a:pt x="528" y="78"/>
                  </a:lnTo>
                  <a:lnTo>
                    <a:pt x="523" y="75"/>
                  </a:lnTo>
                  <a:lnTo>
                    <a:pt x="516" y="71"/>
                  </a:lnTo>
                  <a:lnTo>
                    <a:pt x="513" y="68"/>
                  </a:lnTo>
                  <a:lnTo>
                    <a:pt x="507" y="65"/>
                  </a:lnTo>
                  <a:lnTo>
                    <a:pt x="504" y="58"/>
                  </a:lnTo>
                  <a:lnTo>
                    <a:pt x="497" y="55"/>
                  </a:lnTo>
                  <a:lnTo>
                    <a:pt x="495" y="51"/>
                  </a:lnTo>
                  <a:lnTo>
                    <a:pt x="492" y="48"/>
                  </a:lnTo>
                  <a:lnTo>
                    <a:pt x="489" y="45"/>
                  </a:lnTo>
                  <a:lnTo>
                    <a:pt x="489" y="41"/>
                  </a:lnTo>
                  <a:lnTo>
                    <a:pt x="486" y="39"/>
                  </a:lnTo>
                  <a:lnTo>
                    <a:pt x="482" y="36"/>
                  </a:lnTo>
                  <a:lnTo>
                    <a:pt x="482" y="32"/>
                  </a:lnTo>
                  <a:lnTo>
                    <a:pt x="479" y="29"/>
                  </a:lnTo>
                  <a:lnTo>
                    <a:pt x="479" y="26"/>
                  </a:lnTo>
                  <a:lnTo>
                    <a:pt x="477" y="23"/>
                  </a:lnTo>
                  <a:lnTo>
                    <a:pt x="477" y="19"/>
                  </a:lnTo>
                  <a:lnTo>
                    <a:pt x="474" y="16"/>
                  </a:lnTo>
                  <a:lnTo>
                    <a:pt x="474" y="13"/>
                  </a:lnTo>
                  <a:lnTo>
                    <a:pt x="474" y="9"/>
                  </a:lnTo>
                  <a:lnTo>
                    <a:pt x="471" y="9"/>
                  </a:lnTo>
                  <a:lnTo>
                    <a:pt x="471" y="6"/>
                  </a:lnTo>
                  <a:lnTo>
                    <a:pt x="471" y="4"/>
                  </a:lnTo>
                  <a:lnTo>
                    <a:pt x="468" y="4"/>
                  </a:lnTo>
                  <a:lnTo>
                    <a:pt x="464" y="4"/>
                  </a:lnTo>
                  <a:lnTo>
                    <a:pt x="458" y="4"/>
                  </a:lnTo>
                  <a:lnTo>
                    <a:pt x="450" y="0"/>
                  </a:lnTo>
                  <a:lnTo>
                    <a:pt x="440" y="0"/>
                  </a:lnTo>
                  <a:lnTo>
                    <a:pt x="432" y="0"/>
                  </a:lnTo>
                  <a:lnTo>
                    <a:pt x="419" y="0"/>
                  </a:lnTo>
                  <a:lnTo>
                    <a:pt x="407" y="0"/>
                  </a:lnTo>
                  <a:lnTo>
                    <a:pt x="396" y="0"/>
                  </a:lnTo>
                  <a:lnTo>
                    <a:pt x="383" y="0"/>
                  </a:lnTo>
                  <a:lnTo>
                    <a:pt x="371" y="0"/>
                  </a:lnTo>
                  <a:lnTo>
                    <a:pt x="355" y="0"/>
                  </a:lnTo>
                  <a:lnTo>
                    <a:pt x="344" y="0"/>
                  </a:lnTo>
                  <a:lnTo>
                    <a:pt x="332" y="0"/>
                  </a:lnTo>
                  <a:lnTo>
                    <a:pt x="319" y="4"/>
                  </a:lnTo>
                  <a:lnTo>
                    <a:pt x="308" y="4"/>
                  </a:lnTo>
                  <a:lnTo>
                    <a:pt x="305" y="6"/>
                  </a:lnTo>
                  <a:lnTo>
                    <a:pt x="302" y="6"/>
                  </a:lnTo>
                  <a:lnTo>
                    <a:pt x="302" y="9"/>
                  </a:lnTo>
                  <a:lnTo>
                    <a:pt x="298" y="9"/>
                  </a:lnTo>
                  <a:lnTo>
                    <a:pt x="298" y="13"/>
                  </a:lnTo>
                  <a:lnTo>
                    <a:pt x="295" y="16"/>
                  </a:lnTo>
                  <a:lnTo>
                    <a:pt x="295" y="19"/>
                  </a:lnTo>
                  <a:lnTo>
                    <a:pt x="295" y="23"/>
                  </a:lnTo>
                  <a:lnTo>
                    <a:pt x="295" y="26"/>
                  </a:lnTo>
                  <a:lnTo>
                    <a:pt x="293" y="26"/>
                  </a:lnTo>
                  <a:lnTo>
                    <a:pt x="293" y="29"/>
                  </a:lnTo>
                  <a:lnTo>
                    <a:pt x="293" y="32"/>
                  </a:lnTo>
                  <a:lnTo>
                    <a:pt x="293" y="36"/>
                  </a:lnTo>
                  <a:lnTo>
                    <a:pt x="290" y="36"/>
                  </a:lnTo>
                  <a:lnTo>
                    <a:pt x="290" y="41"/>
                  </a:lnTo>
                  <a:lnTo>
                    <a:pt x="287" y="48"/>
                  </a:lnTo>
                  <a:lnTo>
                    <a:pt x="284" y="55"/>
                  </a:lnTo>
                  <a:lnTo>
                    <a:pt x="277" y="58"/>
                  </a:lnTo>
                  <a:lnTo>
                    <a:pt x="275" y="65"/>
                  </a:lnTo>
                  <a:lnTo>
                    <a:pt x="272" y="68"/>
                  </a:lnTo>
                  <a:lnTo>
                    <a:pt x="269" y="71"/>
                  </a:lnTo>
                  <a:lnTo>
                    <a:pt x="262" y="75"/>
                  </a:lnTo>
                  <a:lnTo>
                    <a:pt x="259" y="78"/>
                  </a:lnTo>
                  <a:lnTo>
                    <a:pt x="254" y="80"/>
                  </a:lnTo>
                  <a:lnTo>
                    <a:pt x="248" y="83"/>
                  </a:lnTo>
                  <a:lnTo>
                    <a:pt x="244" y="87"/>
                  </a:lnTo>
                  <a:lnTo>
                    <a:pt x="238" y="87"/>
                  </a:lnTo>
                  <a:lnTo>
                    <a:pt x="233" y="90"/>
                  </a:lnTo>
                  <a:lnTo>
                    <a:pt x="226" y="93"/>
                  </a:lnTo>
                  <a:lnTo>
                    <a:pt x="220" y="93"/>
                  </a:lnTo>
                  <a:lnTo>
                    <a:pt x="215" y="97"/>
                  </a:lnTo>
                  <a:lnTo>
                    <a:pt x="208" y="100"/>
                  </a:lnTo>
                  <a:lnTo>
                    <a:pt x="202" y="100"/>
                  </a:lnTo>
                  <a:lnTo>
                    <a:pt x="197" y="103"/>
                  </a:lnTo>
                  <a:lnTo>
                    <a:pt x="190" y="103"/>
                  </a:lnTo>
                  <a:lnTo>
                    <a:pt x="184" y="107"/>
                  </a:lnTo>
                  <a:lnTo>
                    <a:pt x="178" y="107"/>
                  </a:lnTo>
                  <a:lnTo>
                    <a:pt x="171" y="110"/>
                  </a:lnTo>
                  <a:lnTo>
                    <a:pt x="166" y="110"/>
                  </a:lnTo>
                  <a:lnTo>
                    <a:pt x="160" y="110"/>
                  </a:lnTo>
                  <a:lnTo>
                    <a:pt x="153" y="110"/>
                  </a:lnTo>
                  <a:lnTo>
                    <a:pt x="148" y="112"/>
                  </a:lnTo>
                  <a:lnTo>
                    <a:pt x="142" y="112"/>
                  </a:lnTo>
                  <a:lnTo>
                    <a:pt x="135" y="112"/>
                  </a:lnTo>
                  <a:lnTo>
                    <a:pt x="130" y="112"/>
                  </a:lnTo>
                  <a:lnTo>
                    <a:pt x="124" y="112"/>
                  </a:lnTo>
                  <a:lnTo>
                    <a:pt x="117" y="117"/>
                  </a:lnTo>
                  <a:lnTo>
                    <a:pt x="114" y="117"/>
                  </a:lnTo>
                  <a:lnTo>
                    <a:pt x="112" y="117"/>
                  </a:lnTo>
                  <a:lnTo>
                    <a:pt x="109" y="117"/>
                  </a:lnTo>
                  <a:lnTo>
                    <a:pt x="106" y="119"/>
                  </a:lnTo>
                  <a:lnTo>
                    <a:pt x="103" y="119"/>
                  </a:lnTo>
                  <a:lnTo>
                    <a:pt x="99" y="122"/>
                  </a:lnTo>
                  <a:lnTo>
                    <a:pt x="96" y="126"/>
                  </a:lnTo>
                  <a:lnTo>
                    <a:pt x="93" y="126"/>
                  </a:lnTo>
                  <a:lnTo>
                    <a:pt x="91" y="129"/>
                  </a:lnTo>
                  <a:lnTo>
                    <a:pt x="88" y="132"/>
                  </a:lnTo>
                  <a:lnTo>
                    <a:pt x="88" y="135"/>
                  </a:lnTo>
                  <a:lnTo>
                    <a:pt x="85" y="139"/>
                  </a:lnTo>
                  <a:lnTo>
                    <a:pt x="81" y="139"/>
                  </a:lnTo>
                  <a:lnTo>
                    <a:pt x="78" y="142"/>
                  </a:lnTo>
                  <a:lnTo>
                    <a:pt x="75" y="144"/>
                  </a:lnTo>
                  <a:lnTo>
                    <a:pt x="75" y="149"/>
                  </a:lnTo>
                  <a:lnTo>
                    <a:pt x="73" y="149"/>
                  </a:lnTo>
                  <a:lnTo>
                    <a:pt x="70" y="151"/>
                  </a:lnTo>
                  <a:lnTo>
                    <a:pt x="67" y="154"/>
                  </a:lnTo>
                  <a:lnTo>
                    <a:pt x="64" y="154"/>
                  </a:lnTo>
                  <a:lnTo>
                    <a:pt x="60" y="158"/>
                  </a:lnTo>
                  <a:lnTo>
                    <a:pt x="60" y="161"/>
                  </a:lnTo>
                  <a:lnTo>
                    <a:pt x="57" y="161"/>
                  </a:lnTo>
                  <a:lnTo>
                    <a:pt x="54" y="164"/>
                  </a:lnTo>
                  <a:lnTo>
                    <a:pt x="54" y="168"/>
                  </a:lnTo>
                  <a:lnTo>
                    <a:pt x="52" y="168"/>
                  </a:lnTo>
                  <a:lnTo>
                    <a:pt x="52" y="171"/>
                  </a:lnTo>
                  <a:lnTo>
                    <a:pt x="49" y="174"/>
                  </a:lnTo>
                  <a:lnTo>
                    <a:pt x="46" y="178"/>
                  </a:lnTo>
                  <a:lnTo>
                    <a:pt x="39" y="188"/>
                  </a:lnTo>
                  <a:lnTo>
                    <a:pt x="36" y="193"/>
                  </a:lnTo>
                  <a:lnTo>
                    <a:pt x="33" y="200"/>
                  </a:lnTo>
                  <a:lnTo>
                    <a:pt x="31" y="213"/>
                  </a:lnTo>
                  <a:lnTo>
                    <a:pt x="28" y="220"/>
                  </a:lnTo>
                  <a:lnTo>
                    <a:pt x="24" y="229"/>
                  </a:lnTo>
                  <a:lnTo>
                    <a:pt x="21" y="235"/>
                  </a:lnTo>
                  <a:lnTo>
                    <a:pt x="18" y="242"/>
                  </a:lnTo>
                  <a:lnTo>
                    <a:pt x="15" y="252"/>
                  </a:lnTo>
                  <a:lnTo>
                    <a:pt x="15" y="261"/>
                  </a:lnTo>
                  <a:lnTo>
                    <a:pt x="13" y="267"/>
                  </a:lnTo>
                  <a:lnTo>
                    <a:pt x="13" y="274"/>
                  </a:lnTo>
                  <a:lnTo>
                    <a:pt x="13" y="284"/>
                  </a:lnTo>
                  <a:lnTo>
                    <a:pt x="10" y="293"/>
                  </a:lnTo>
                  <a:lnTo>
                    <a:pt x="10" y="303"/>
                  </a:lnTo>
                  <a:lnTo>
                    <a:pt x="10" y="309"/>
                  </a:lnTo>
                  <a:lnTo>
                    <a:pt x="10" y="318"/>
                  </a:lnTo>
                  <a:lnTo>
                    <a:pt x="10" y="323"/>
                  </a:lnTo>
                  <a:lnTo>
                    <a:pt x="10" y="325"/>
                  </a:lnTo>
                  <a:lnTo>
                    <a:pt x="10" y="328"/>
                  </a:lnTo>
                  <a:lnTo>
                    <a:pt x="10" y="332"/>
                  </a:lnTo>
                  <a:lnTo>
                    <a:pt x="10" y="335"/>
                  </a:lnTo>
                  <a:lnTo>
                    <a:pt x="10" y="342"/>
                  </a:lnTo>
                  <a:lnTo>
                    <a:pt x="13" y="345"/>
                  </a:lnTo>
                  <a:lnTo>
                    <a:pt x="13" y="348"/>
                  </a:lnTo>
                  <a:lnTo>
                    <a:pt x="13" y="352"/>
                  </a:lnTo>
                  <a:lnTo>
                    <a:pt x="13" y="357"/>
                  </a:lnTo>
                  <a:lnTo>
                    <a:pt x="13" y="360"/>
                  </a:lnTo>
                  <a:lnTo>
                    <a:pt x="13" y="364"/>
                  </a:lnTo>
                  <a:lnTo>
                    <a:pt x="15" y="367"/>
                  </a:lnTo>
                  <a:lnTo>
                    <a:pt x="15" y="370"/>
                  </a:lnTo>
                  <a:lnTo>
                    <a:pt x="15" y="374"/>
                  </a:lnTo>
                  <a:lnTo>
                    <a:pt x="15" y="377"/>
                  </a:lnTo>
                  <a:lnTo>
                    <a:pt x="18" y="384"/>
                  </a:lnTo>
                  <a:lnTo>
                    <a:pt x="18" y="389"/>
                  </a:lnTo>
                  <a:lnTo>
                    <a:pt x="18" y="396"/>
                  </a:lnTo>
                  <a:lnTo>
                    <a:pt x="18" y="399"/>
                  </a:lnTo>
                  <a:lnTo>
                    <a:pt x="18" y="406"/>
                  </a:lnTo>
                  <a:lnTo>
                    <a:pt x="18" y="409"/>
                  </a:lnTo>
                  <a:lnTo>
                    <a:pt x="18" y="412"/>
                  </a:lnTo>
                  <a:lnTo>
                    <a:pt x="18" y="416"/>
                  </a:lnTo>
                  <a:lnTo>
                    <a:pt x="18" y="422"/>
                  </a:lnTo>
                  <a:lnTo>
                    <a:pt x="18" y="426"/>
                  </a:lnTo>
                  <a:lnTo>
                    <a:pt x="18" y="428"/>
                  </a:lnTo>
                  <a:lnTo>
                    <a:pt x="15" y="435"/>
                  </a:lnTo>
                  <a:lnTo>
                    <a:pt x="15" y="438"/>
                  </a:lnTo>
                  <a:lnTo>
                    <a:pt x="13" y="445"/>
                  </a:lnTo>
                  <a:lnTo>
                    <a:pt x="13" y="451"/>
                  </a:lnTo>
                  <a:lnTo>
                    <a:pt x="10" y="461"/>
                  </a:lnTo>
                  <a:lnTo>
                    <a:pt x="10" y="467"/>
                  </a:lnTo>
                  <a:lnTo>
                    <a:pt x="10" y="473"/>
                  </a:lnTo>
                  <a:lnTo>
                    <a:pt x="6" y="483"/>
                  </a:lnTo>
                  <a:lnTo>
                    <a:pt x="6" y="490"/>
                  </a:lnTo>
                  <a:lnTo>
                    <a:pt x="3" y="497"/>
                  </a:lnTo>
                  <a:lnTo>
                    <a:pt x="3" y="506"/>
                  </a:lnTo>
                  <a:lnTo>
                    <a:pt x="3" y="512"/>
                  </a:lnTo>
                  <a:lnTo>
                    <a:pt x="3" y="519"/>
                  </a:lnTo>
                  <a:lnTo>
                    <a:pt x="3" y="525"/>
                  </a:lnTo>
                  <a:lnTo>
                    <a:pt x="3" y="532"/>
                  </a:lnTo>
                  <a:lnTo>
                    <a:pt x="0" y="538"/>
                  </a:lnTo>
                  <a:lnTo>
                    <a:pt x="0" y="544"/>
                  </a:lnTo>
                  <a:lnTo>
                    <a:pt x="0" y="551"/>
                  </a:lnTo>
                  <a:lnTo>
                    <a:pt x="0" y="558"/>
                  </a:lnTo>
                  <a:lnTo>
                    <a:pt x="3" y="564"/>
                  </a:lnTo>
                  <a:lnTo>
                    <a:pt x="3" y="568"/>
                  </a:lnTo>
                  <a:lnTo>
                    <a:pt x="145" y="603"/>
                  </a:lnTo>
                  <a:lnTo>
                    <a:pt x="145" y="600"/>
                  </a:lnTo>
                  <a:lnTo>
                    <a:pt x="145" y="596"/>
                  </a:lnTo>
                  <a:lnTo>
                    <a:pt x="145" y="593"/>
                  </a:lnTo>
                  <a:lnTo>
                    <a:pt x="148" y="590"/>
                  </a:lnTo>
                  <a:lnTo>
                    <a:pt x="148" y="586"/>
                  </a:lnTo>
                  <a:lnTo>
                    <a:pt x="148" y="583"/>
                  </a:lnTo>
                  <a:lnTo>
                    <a:pt x="148" y="586"/>
                  </a:lnTo>
                  <a:lnTo>
                    <a:pt x="148" y="590"/>
                  </a:lnTo>
                  <a:lnTo>
                    <a:pt x="145" y="596"/>
                  </a:lnTo>
                  <a:lnTo>
                    <a:pt x="145" y="603"/>
                  </a:lnTo>
                  <a:lnTo>
                    <a:pt x="145" y="610"/>
                  </a:lnTo>
                  <a:lnTo>
                    <a:pt x="148" y="619"/>
                  </a:lnTo>
                  <a:lnTo>
                    <a:pt x="148" y="629"/>
                  </a:lnTo>
                  <a:lnTo>
                    <a:pt x="148" y="637"/>
                  </a:lnTo>
                  <a:lnTo>
                    <a:pt x="148" y="644"/>
                  </a:lnTo>
                  <a:lnTo>
                    <a:pt x="151" y="654"/>
                  </a:lnTo>
                  <a:lnTo>
                    <a:pt x="151" y="664"/>
                  </a:lnTo>
                  <a:lnTo>
                    <a:pt x="151" y="671"/>
                  </a:lnTo>
                  <a:lnTo>
                    <a:pt x="151" y="681"/>
                  </a:lnTo>
                  <a:lnTo>
                    <a:pt x="153" y="689"/>
                  </a:lnTo>
                  <a:lnTo>
                    <a:pt x="153" y="696"/>
                  </a:lnTo>
                  <a:lnTo>
                    <a:pt x="153" y="708"/>
                  </a:lnTo>
                  <a:lnTo>
                    <a:pt x="158" y="718"/>
                  </a:lnTo>
                  <a:lnTo>
                    <a:pt x="158" y="725"/>
                  </a:lnTo>
                  <a:lnTo>
                    <a:pt x="158" y="735"/>
                  </a:lnTo>
                  <a:lnTo>
                    <a:pt x="160" y="745"/>
                  </a:lnTo>
                  <a:lnTo>
                    <a:pt x="160" y="747"/>
                  </a:lnTo>
                  <a:lnTo>
                    <a:pt x="160" y="754"/>
                  </a:lnTo>
                  <a:lnTo>
                    <a:pt x="160" y="760"/>
                  </a:lnTo>
                  <a:lnTo>
                    <a:pt x="160" y="770"/>
                  </a:lnTo>
                  <a:lnTo>
                    <a:pt x="160" y="777"/>
                  </a:lnTo>
                  <a:lnTo>
                    <a:pt x="160" y="786"/>
                  </a:lnTo>
                  <a:lnTo>
                    <a:pt x="163" y="796"/>
                  </a:lnTo>
                  <a:lnTo>
                    <a:pt x="163" y="806"/>
                  </a:lnTo>
                  <a:lnTo>
                    <a:pt x="163" y="816"/>
                  </a:lnTo>
                  <a:lnTo>
                    <a:pt x="163" y="825"/>
                  </a:lnTo>
                  <a:lnTo>
                    <a:pt x="163" y="835"/>
                  </a:lnTo>
                  <a:lnTo>
                    <a:pt x="163" y="845"/>
                  </a:lnTo>
                  <a:lnTo>
                    <a:pt x="166" y="850"/>
                  </a:lnTo>
                  <a:lnTo>
                    <a:pt x="166" y="860"/>
                  </a:lnTo>
                  <a:lnTo>
                    <a:pt x="166" y="867"/>
                  </a:lnTo>
                  <a:lnTo>
                    <a:pt x="166" y="873"/>
                  </a:lnTo>
                  <a:lnTo>
                    <a:pt x="601" y="873"/>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80" name="Freeform 116"/>
            <p:cNvSpPr>
              <a:spLocks/>
            </p:cNvSpPr>
            <p:nvPr/>
          </p:nvSpPr>
          <p:spPr bwMode="auto">
            <a:xfrm>
              <a:off x="424" y="674"/>
              <a:ext cx="4" cy="94"/>
            </a:xfrm>
            <a:custGeom>
              <a:avLst/>
              <a:gdLst>
                <a:gd name="T0" fmla="*/ 6 w 9"/>
                <a:gd name="T1" fmla="*/ 0 h 188"/>
                <a:gd name="T2" fmla="*/ 6 w 9"/>
                <a:gd name="T3" fmla="*/ 3 h 188"/>
                <a:gd name="T4" fmla="*/ 6 w 9"/>
                <a:gd name="T5" fmla="*/ 7 h 188"/>
                <a:gd name="T6" fmla="*/ 3 w 9"/>
                <a:gd name="T7" fmla="*/ 10 h 188"/>
                <a:gd name="T8" fmla="*/ 3 w 9"/>
                <a:gd name="T9" fmla="*/ 12 h 188"/>
                <a:gd name="T10" fmla="*/ 3 w 9"/>
                <a:gd name="T11" fmla="*/ 16 h 188"/>
                <a:gd name="T12" fmla="*/ 3 w 9"/>
                <a:gd name="T13" fmla="*/ 22 h 188"/>
                <a:gd name="T14" fmla="*/ 3 w 9"/>
                <a:gd name="T15" fmla="*/ 29 h 188"/>
                <a:gd name="T16" fmla="*/ 3 w 9"/>
                <a:gd name="T17" fmla="*/ 36 h 188"/>
                <a:gd name="T18" fmla="*/ 0 w 9"/>
                <a:gd name="T19" fmla="*/ 46 h 188"/>
                <a:gd name="T20" fmla="*/ 0 w 9"/>
                <a:gd name="T21" fmla="*/ 55 h 188"/>
                <a:gd name="T22" fmla="*/ 0 w 9"/>
                <a:gd name="T23" fmla="*/ 61 h 188"/>
                <a:gd name="T24" fmla="*/ 0 w 9"/>
                <a:gd name="T25" fmla="*/ 68 h 188"/>
                <a:gd name="T26" fmla="*/ 0 w 9"/>
                <a:gd name="T27" fmla="*/ 74 h 188"/>
                <a:gd name="T28" fmla="*/ 0 w 9"/>
                <a:gd name="T29" fmla="*/ 83 h 188"/>
                <a:gd name="T30" fmla="*/ 0 w 9"/>
                <a:gd name="T31" fmla="*/ 90 h 188"/>
                <a:gd name="T32" fmla="*/ 3 w 9"/>
                <a:gd name="T33" fmla="*/ 97 h 188"/>
                <a:gd name="T34" fmla="*/ 3 w 9"/>
                <a:gd name="T35" fmla="*/ 103 h 188"/>
                <a:gd name="T36" fmla="*/ 3 w 9"/>
                <a:gd name="T37" fmla="*/ 110 h 188"/>
                <a:gd name="T38" fmla="*/ 3 w 9"/>
                <a:gd name="T39" fmla="*/ 120 h 188"/>
                <a:gd name="T40" fmla="*/ 3 w 9"/>
                <a:gd name="T41" fmla="*/ 125 h 188"/>
                <a:gd name="T42" fmla="*/ 3 w 9"/>
                <a:gd name="T43" fmla="*/ 132 h 188"/>
                <a:gd name="T44" fmla="*/ 3 w 9"/>
                <a:gd name="T45" fmla="*/ 135 h 188"/>
                <a:gd name="T46" fmla="*/ 3 w 9"/>
                <a:gd name="T47" fmla="*/ 139 h 188"/>
                <a:gd name="T48" fmla="*/ 3 w 9"/>
                <a:gd name="T49" fmla="*/ 142 h 188"/>
                <a:gd name="T50" fmla="*/ 6 w 9"/>
                <a:gd name="T51" fmla="*/ 145 h 188"/>
                <a:gd name="T52" fmla="*/ 6 w 9"/>
                <a:gd name="T53" fmla="*/ 152 h 188"/>
                <a:gd name="T54" fmla="*/ 6 w 9"/>
                <a:gd name="T55" fmla="*/ 154 h 188"/>
                <a:gd name="T56" fmla="*/ 6 w 9"/>
                <a:gd name="T57" fmla="*/ 159 h 188"/>
                <a:gd name="T58" fmla="*/ 6 w 9"/>
                <a:gd name="T59" fmla="*/ 161 h 188"/>
                <a:gd name="T60" fmla="*/ 6 w 9"/>
                <a:gd name="T61" fmla="*/ 164 h 188"/>
                <a:gd name="T62" fmla="*/ 6 w 9"/>
                <a:gd name="T63" fmla="*/ 168 h 188"/>
                <a:gd name="T64" fmla="*/ 9 w 9"/>
                <a:gd name="T65" fmla="*/ 171 h 188"/>
                <a:gd name="T66" fmla="*/ 9 w 9"/>
                <a:gd name="T67" fmla="*/ 174 h 188"/>
                <a:gd name="T68" fmla="*/ 9 w 9"/>
                <a:gd name="T69" fmla="*/ 181 h 188"/>
                <a:gd name="T70" fmla="*/ 9 w 9"/>
                <a:gd name="T71" fmla="*/ 184 h 188"/>
                <a:gd name="T72" fmla="*/ 9 w 9"/>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88">
                  <a:moveTo>
                    <a:pt x="6" y="0"/>
                  </a:moveTo>
                  <a:lnTo>
                    <a:pt x="6" y="3"/>
                  </a:lnTo>
                  <a:lnTo>
                    <a:pt x="6" y="7"/>
                  </a:lnTo>
                  <a:lnTo>
                    <a:pt x="3" y="10"/>
                  </a:lnTo>
                  <a:lnTo>
                    <a:pt x="3" y="12"/>
                  </a:lnTo>
                  <a:lnTo>
                    <a:pt x="3" y="16"/>
                  </a:lnTo>
                  <a:lnTo>
                    <a:pt x="3" y="22"/>
                  </a:lnTo>
                  <a:lnTo>
                    <a:pt x="3" y="29"/>
                  </a:lnTo>
                  <a:lnTo>
                    <a:pt x="3" y="36"/>
                  </a:lnTo>
                  <a:lnTo>
                    <a:pt x="0" y="46"/>
                  </a:lnTo>
                  <a:lnTo>
                    <a:pt x="0" y="55"/>
                  </a:lnTo>
                  <a:lnTo>
                    <a:pt x="0" y="61"/>
                  </a:lnTo>
                  <a:lnTo>
                    <a:pt x="0" y="68"/>
                  </a:lnTo>
                  <a:lnTo>
                    <a:pt x="0" y="74"/>
                  </a:lnTo>
                  <a:lnTo>
                    <a:pt x="0" y="83"/>
                  </a:lnTo>
                  <a:lnTo>
                    <a:pt x="0" y="90"/>
                  </a:lnTo>
                  <a:lnTo>
                    <a:pt x="3" y="97"/>
                  </a:lnTo>
                  <a:lnTo>
                    <a:pt x="3" y="103"/>
                  </a:lnTo>
                  <a:lnTo>
                    <a:pt x="3" y="110"/>
                  </a:lnTo>
                  <a:lnTo>
                    <a:pt x="3" y="120"/>
                  </a:lnTo>
                  <a:lnTo>
                    <a:pt x="3" y="125"/>
                  </a:lnTo>
                  <a:lnTo>
                    <a:pt x="3" y="132"/>
                  </a:lnTo>
                  <a:lnTo>
                    <a:pt x="3" y="135"/>
                  </a:lnTo>
                  <a:lnTo>
                    <a:pt x="3" y="139"/>
                  </a:lnTo>
                  <a:lnTo>
                    <a:pt x="3" y="142"/>
                  </a:lnTo>
                  <a:lnTo>
                    <a:pt x="6" y="145"/>
                  </a:lnTo>
                  <a:lnTo>
                    <a:pt x="6" y="152"/>
                  </a:lnTo>
                  <a:lnTo>
                    <a:pt x="6" y="154"/>
                  </a:lnTo>
                  <a:lnTo>
                    <a:pt x="6" y="159"/>
                  </a:lnTo>
                  <a:lnTo>
                    <a:pt x="6" y="161"/>
                  </a:lnTo>
                  <a:lnTo>
                    <a:pt x="6" y="164"/>
                  </a:lnTo>
                  <a:lnTo>
                    <a:pt x="6" y="168"/>
                  </a:lnTo>
                  <a:lnTo>
                    <a:pt x="9" y="171"/>
                  </a:lnTo>
                  <a:lnTo>
                    <a:pt x="9" y="174"/>
                  </a:lnTo>
                  <a:lnTo>
                    <a:pt x="9" y="181"/>
                  </a:lnTo>
                  <a:lnTo>
                    <a:pt x="9" y="184"/>
                  </a:lnTo>
                  <a:lnTo>
                    <a:pt x="9" y="18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81" name="Freeform 117"/>
            <p:cNvSpPr>
              <a:spLocks/>
            </p:cNvSpPr>
            <p:nvPr/>
          </p:nvSpPr>
          <p:spPr bwMode="auto">
            <a:xfrm>
              <a:off x="426" y="668"/>
              <a:ext cx="19" cy="5"/>
            </a:xfrm>
            <a:custGeom>
              <a:avLst/>
              <a:gdLst>
                <a:gd name="T0" fmla="*/ 39 w 39"/>
                <a:gd name="T1" fmla="*/ 0 h 10"/>
                <a:gd name="T2" fmla="*/ 36 w 39"/>
                <a:gd name="T3" fmla="*/ 0 h 10"/>
                <a:gd name="T4" fmla="*/ 34 w 39"/>
                <a:gd name="T5" fmla="*/ 0 h 10"/>
                <a:gd name="T6" fmla="*/ 31 w 39"/>
                <a:gd name="T7" fmla="*/ 0 h 10"/>
                <a:gd name="T8" fmla="*/ 28 w 39"/>
                <a:gd name="T9" fmla="*/ 0 h 10"/>
                <a:gd name="T10" fmla="*/ 24 w 39"/>
                <a:gd name="T11" fmla="*/ 0 h 10"/>
                <a:gd name="T12" fmla="*/ 21 w 39"/>
                <a:gd name="T13" fmla="*/ 0 h 10"/>
                <a:gd name="T14" fmla="*/ 18 w 39"/>
                <a:gd name="T15" fmla="*/ 0 h 10"/>
                <a:gd name="T16" fmla="*/ 15 w 39"/>
                <a:gd name="T17" fmla="*/ 3 h 10"/>
                <a:gd name="T18" fmla="*/ 13 w 39"/>
                <a:gd name="T19" fmla="*/ 3 h 10"/>
                <a:gd name="T20" fmla="*/ 10 w 39"/>
                <a:gd name="T21" fmla="*/ 7 h 10"/>
                <a:gd name="T22" fmla="*/ 6 w 39"/>
                <a:gd name="T23" fmla="*/ 7 h 10"/>
                <a:gd name="T24" fmla="*/ 6 w 39"/>
                <a:gd name="T25" fmla="*/ 10 h 10"/>
                <a:gd name="T26" fmla="*/ 3 w 39"/>
                <a:gd name="T27" fmla="*/ 10 h 10"/>
                <a:gd name="T28" fmla="*/ 0 w 39"/>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0">
                  <a:moveTo>
                    <a:pt x="39" y="0"/>
                  </a:moveTo>
                  <a:lnTo>
                    <a:pt x="36" y="0"/>
                  </a:lnTo>
                  <a:lnTo>
                    <a:pt x="34" y="0"/>
                  </a:lnTo>
                  <a:lnTo>
                    <a:pt x="31" y="0"/>
                  </a:lnTo>
                  <a:lnTo>
                    <a:pt x="28" y="0"/>
                  </a:lnTo>
                  <a:lnTo>
                    <a:pt x="24" y="0"/>
                  </a:lnTo>
                  <a:lnTo>
                    <a:pt x="21" y="0"/>
                  </a:lnTo>
                  <a:lnTo>
                    <a:pt x="18" y="0"/>
                  </a:lnTo>
                  <a:lnTo>
                    <a:pt x="15" y="3"/>
                  </a:lnTo>
                  <a:lnTo>
                    <a:pt x="13" y="3"/>
                  </a:lnTo>
                  <a:lnTo>
                    <a:pt x="10" y="7"/>
                  </a:lnTo>
                  <a:lnTo>
                    <a:pt x="6" y="7"/>
                  </a:lnTo>
                  <a:lnTo>
                    <a:pt x="6" y="10"/>
                  </a:lnTo>
                  <a:lnTo>
                    <a:pt x="3" y="10"/>
                  </a:lnTo>
                  <a:lnTo>
                    <a:pt x="0" y="1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82" name="Freeform 118"/>
            <p:cNvSpPr>
              <a:spLocks/>
            </p:cNvSpPr>
            <p:nvPr/>
          </p:nvSpPr>
          <p:spPr bwMode="auto">
            <a:xfrm>
              <a:off x="480" y="681"/>
              <a:ext cx="9" cy="21"/>
            </a:xfrm>
            <a:custGeom>
              <a:avLst/>
              <a:gdLst>
                <a:gd name="T0" fmla="*/ 18 w 18"/>
                <a:gd name="T1" fmla="*/ 0 h 41"/>
                <a:gd name="T2" fmla="*/ 15 w 18"/>
                <a:gd name="T3" fmla="*/ 0 h 41"/>
                <a:gd name="T4" fmla="*/ 15 w 18"/>
                <a:gd name="T5" fmla="*/ 2 h 41"/>
                <a:gd name="T6" fmla="*/ 12 w 18"/>
                <a:gd name="T7" fmla="*/ 5 h 41"/>
                <a:gd name="T8" fmla="*/ 12 w 18"/>
                <a:gd name="T9" fmla="*/ 8 h 41"/>
                <a:gd name="T10" fmla="*/ 8 w 18"/>
                <a:gd name="T11" fmla="*/ 12 h 41"/>
                <a:gd name="T12" fmla="*/ 8 w 18"/>
                <a:gd name="T13" fmla="*/ 15 h 41"/>
                <a:gd name="T14" fmla="*/ 5 w 18"/>
                <a:gd name="T15" fmla="*/ 18 h 41"/>
                <a:gd name="T16" fmla="*/ 5 w 18"/>
                <a:gd name="T17" fmla="*/ 22 h 41"/>
                <a:gd name="T18" fmla="*/ 3 w 18"/>
                <a:gd name="T19" fmla="*/ 25 h 41"/>
                <a:gd name="T20" fmla="*/ 3 w 18"/>
                <a:gd name="T21" fmla="*/ 28 h 41"/>
                <a:gd name="T22" fmla="*/ 3 w 18"/>
                <a:gd name="T23" fmla="*/ 35 h 41"/>
                <a:gd name="T24" fmla="*/ 0 w 18"/>
                <a:gd name="T25" fmla="*/ 37 h 41"/>
                <a:gd name="T26" fmla="*/ 0 w 18"/>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41">
                  <a:moveTo>
                    <a:pt x="18" y="0"/>
                  </a:moveTo>
                  <a:lnTo>
                    <a:pt x="15" y="0"/>
                  </a:lnTo>
                  <a:lnTo>
                    <a:pt x="15" y="2"/>
                  </a:lnTo>
                  <a:lnTo>
                    <a:pt x="12" y="5"/>
                  </a:lnTo>
                  <a:lnTo>
                    <a:pt x="12" y="8"/>
                  </a:lnTo>
                  <a:lnTo>
                    <a:pt x="8" y="12"/>
                  </a:lnTo>
                  <a:lnTo>
                    <a:pt x="8" y="15"/>
                  </a:lnTo>
                  <a:lnTo>
                    <a:pt x="5" y="18"/>
                  </a:lnTo>
                  <a:lnTo>
                    <a:pt x="5" y="22"/>
                  </a:lnTo>
                  <a:lnTo>
                    <a:pt x="3" y="25"/>
                  </a:lnTo>
                  <a:lnTo>
                    <a:pt x="3" y="28"/>
                  </a:lnTo>
                  <a:lnTo>
                    <a:pt x="3" y="35"/>
                  </a:lnTo>
                  <a:lnTo>
                    <a:pt x="0" y="37"/>
                  </a:lnTo>
                  <a:lnTo>
                    <a:pt x="0" y="4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83" name="Freeform 119"/>
            <p:cNvSpPr>
              <a:spLocks/>
            </p:cNvSpPr>
            <p:nvPr/>
          </p:nvSpPr>
          <p:spPr bwMode="auto">
            <a:xfrm>
              <a:off x="338" y="679"/>
              <a:ext cx="114" cy="56"/>
            </a:xfrm>
            <a:custGeom>
              <a:avLst/>
              <a:gdLst>
                <a:gd name="T0" fmla="*/ 228 w 228"/>
                <a:gd name="T1" fmla="*/ 0 h 111"/>
                <a:gd name="T2" fmla="*/ 224 w 228"/>
                <a:gd name="T3" fmla="*/ 0 h 111"/>
                <a:gd name="T4" fmla="*/ 221 w 228"/>
                <a:gd name="T5" fmla="*/ 0 h 111"/>
                <a:gd name="T6" fmla="*/ 218 w 228"/>
                <a:gd name="T7" fmla="*/ 0 h 111"/>
                <a:gd name="T8" fmla="*/ 215 w 228"/>
                <a:gd name="T9" fmla="*/ 0 h 111"/>
                <a:gd name="T10" fmla="*/ 213 w 228"/>
                <a:gd name="T11" fmla="*/ 0 h 111"/>
                <a:gd name="T12" fmla="*/ 210 w 228"/>
                <a:gd name="T13" fmla="*/ 0 h 111"/>
                <a:gd name="T14" fmla="*/ 206 w 228"/>
                <a:gd name="T15" fmla="*/ 0 h 111"/>
                <a:gd name="T16" fmla="*/ 203 w 228"/>
                <a:gd name="T17" fmla="*/ 0 h 111"/>
                <a:gd name="T18" fmla="*/ 203 w 228"/>
                <a:gd name="T19" fmla="*/ 4 h 111"/>
                <a:gd name="T20" fmla="*/ 200 w 228"/>
                <a:gd name="T21" fmla="*/ 4 h 111"/>
                <a:gd name="T22" fmla="*/ 197 w 228"/>
                <a:gd name="T23" fmla="*/ 6 h 111"/>
                <a:gd name="T24" fmla="*/ 195 w 228"/>
                <a:gd name="T25" fmla="*/ 6 h 111"/>
                <a:gd name="T26" fmla="*/ 192 w 228"/>
                <a:gd name="T27" fmla="*/ 9 h 111"/>
                <a:gd name="T28" fmla="*/ 189 w 228"/>
                <a:gd name="T29" fmla="*/ 9 h 111"/>
                <a:gd name="T30" fmla="*/ 189 w 228"/>
                <a:gd name="T31" fmla="*/ 13 h 111"/>
                <a:gd name="T32" fmla="*/ 185 w 228"/>
                <a:gd name="T33" fmla="*/ 13 h 111"/>
                <a:gd name="T34" fmla="*/ 185 w 228"/>
                <a:gd name="T35" fmla="*/ 16 h 111"/>
                <a:gd name="T36" fmla="*/ 182 w 228"/>
                <a:gd name="T37" fmla="*/ 16 h 111"/>
                <a:gd name="T38" fmla="*/ 182 w 228"/>
                <a:gd name="T39" fmla="*/ 19 h 111"/>
                <a:gd name="T40" fmla="*/ 179 w 228"/>
                <a:gd name="T41" fmla="*/ 23 h 111"/>
                <a:gd name="T42" fmla="*/ 176 w 228"/>
                <a:gd name="T43" fmla="*/ 26 h 111"/>
                <a:gd name="T44" fmla="*/ 176 w 228"/>
                <a:gd name="T45" fmla="*/ 29 h 111"/>
                <a:gd name="T46" fmla="*/ 174 w 228"/>
                <a:gd name="T47" fmla="*/ 29 h 111"/>
                <a:gd name="T48" fmla="*/ 174 w 228"/>
                <a:gd name="T49" fmla="*/ 33 h 111"/>
                <a:gd name="T50" fmla="*/ 174 w 228"/>
                <a:gd name="T51" fmla="*/ 36 h 111"/>
                <a:gd name="T52" fmla="*/ 171 w 228"/>
                <a:gd name="T53" fmla="*/ 36 h 111"/>
                <a:gd name="T54" fmla="*/ 171 w 228"/>
                <a:gd name="T55" fmla="*/ 39 h 111"/>
                <a:gd name="T56" fmla="*/ 161 w 228"/>
                <a:gd name="T57" fmla="*/ 48 h 111"/>
                <a:gd name="T58" fmla="*/ 156 w 228"/>
                <a:gd name="T59" fmla="*/ 62 h 111"/>
                <a:gd name="T60" fmla="*/ 143 w 228"/>
                <a:gd name="T61" fmla="*/ 72 h 111"/>
                <a:gd name="T62" fmla="*/ 135 w 228"/>
                <a:gd name="T63" fmla="*/ 82 h 111"/>
                <a:gd name="T64" fmla="*/ 125 w 228"/>
                <a:gd name="T65" fmla="*/ 87 h 111"/>
                <a:gd name="T66" fmla="*/ 114 w 228"/>
                <a:gd name="T67" fmla="*/ 94 h 111"/>
                <a:gd name="T68" fmla="*/ 101 w 228"/>
                <a:gd name="T69" fmla="*/ 97 h 111"/>
                <a:gd name="T70" fmla="*/ 93 w 228"/>
                <a:gd name="T71" fmla="*/ 104 h 111"/>
                <a:gd name="T72" fmla="*/ 80 w 228"/>
                <a:gd name="T73" fmla="*/ 107 h 111"/>
                <a:gd name="T74" fmla="*/ 69 w 228"/>
                <a:gd name="T75" fmla="*/ 107 h 111"/>
                <a:gd name="T76" fmla="*/ 57 w 228"/>
                <a:gd name="T77" fmla="*/ 111 h 111"/>
                <a:gd name="T78" fmla="*/ 44 w 228"/>
                <a:gd name="T79" fmla="*/ 111 h 111"/>
                <a:gd name="T80" fmla="*/ 33 w 228"/>
                <a:gd name="T81" fmla="*/ 111 h 111"/>
                <a:gd name="T82" fmla="*/ 20 w 228"/>
                <a:gd name="T83" fmla="*/ 107 h 111"/>
                <a:gd name="T84" fmla="*/ 8 w 228"/>
                <a:gd name="T85" fmla="*/ 104 h 111"/>
                <a:gd name="T86" fmla="*/ 0 w 228"/>
                <a:gd name="T87" fmla="*/ 10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8" h="111">
                  <a:moveTo>
                    <a:pt x="228" y="0"/>
                  </a:moveTo>
                  <a:lnTo>
                    <a:pt x="224" y="0"/>
                  </a:lnTo>
                  <a:lnTo>
                    <a:pt x="221" y="0"/>
                  </a:lnTo>
                  <a:lnTo>
                    <a:pt x="218" y="0"/>
                  </a:lnTo>
                  <a:lnTo>
                    <a:pt x="215" y="0"/>
                  </a:lnTo>
                  <a:lnTo>
                    <a:pt x="213" y="0"/>
                  </a:lnTo>
                  <a:lnTo>
                    <a:pt x="210" y="0"/>
                  </a:lnTo>
                  <a:lnTo>
                    <a:pt x="206" y="0"/>
                  </a:lnTo>
                  <a:lnTo>
                    <a:pt x="203" y="0"/>
                  </a:lnTo>
                  <a:lnTo>
                    <a:pt x="203" y="4"/>
                  </a:lnTo>
                  <a:lnTo>
                    <a:pt x="200" y="4"/>
                  </a:lnTo>
                  <a:lnTo>
                    <a:pt x="197" y="6"/>
                  </a:lnTo>
                  <a:lnTo>
                    <a:pt x="195" y="6"/>
                  </a:lnTo>
                  <a:lnTo>
                    <a:pt x="192" y="9"/>
                  </a:lnTo>
                  <a:lnTo>
                    <a:pt x="189" y="9"/>
                  </a:lnTo>
                  <a:lnTo>
                    <a:pt x="189" y="13"/>
                  </a:lnTo>
                  <a:lnTo>
                    <a:pt x="185" y="13"/>
                  </a:lnTo>
                  <a:lnTo>
                    <a:pt x="185" y="16"/>
                  </a:lnTo>
                  <a:lnTo>
                    <a:pt x="182" y="16"/>
                  </a:lnTo>
                  <a:lnTo>
                    <a:pt x="182" y="19"/>
                  </a:lnTo>
                  <a:lnTo>
                    <a:pt x="179" y="23"/>
                  </a:lnTo>
                  <a:lnTo>
                    <a:pt x="176" y="26"/>
                  </a:lnTo>
                  <a:lnTo>
                    <a:pt x="176" y="29"/>
                  </a:lnTo>
                  <a:lnTo>
                    <a:pt x="174" y="29"/>
                  </a:lnTo>
                  <a:lnTo>
                    <a:pt x="174" y="33"/>
                  </a:lnTo>
                  <a:lnTo>
                    <a:pt x="174" y="36"/>
                  </a:lnTo>
                  <a:lnTo>
                    <a:pt x="171" y="36"/>
                  </a:lnTo>
                  <a:lnTo>
                    <a:pt x="171" y="39"/>
                  </a:lnTo>
                  <a:lnTo>
                    <a:pt x="161" y="48"/>
                  </a:lnTo>
                  <a:lnTo>
                    <a:pt x="156" y="62"/>
                  </a:lnTo>
                  <a:lnTo>
                    <a:pt x="143" y="72"/>
                  </a:lnTo>
                  <a:lnTo>
                    <a:pt x="135" y="82"/>
                  </a:lnTo>
                  <a:lnTo>
                    <a:pt x="125" y="87"/>
                  </a:lnTo>
                  <a:lnTo>
                    <a:pt x="114" y="94"/>
                  </a:lnTo>
                  <a:lnTo>
                    <a:pt x="101" y="97"/>
                  </a:lnTo>
                  <a:lnTo>
                    <a:pt x="93" y="104"/>
                  </a:lnTo>
                  <a:lnTo>
                    <a:pt x="80" y="107"/>
                  </a:lnTo>
                  <a:lnTo>
                    <a:pt x="69" y="107"/>
                  </a:lnTo>
                  <a:lnTo>
                    <a:pt x="57" y="111"/>
                  </a:lnTo>
                  <a:lnTo>
                    <a:pt x="44" y="111"/>
                  </a:lnTo>
                  <a:lnTo>
                    <a:pt x="33" y="111"/>
                  </a:lnTo>
                  <a:lnTo>
                    <a:pt x="20" y="107"/>
                  </a:lnTo>
                  <a:lnTo>
                    <a:pt x="8" y="104"/>
                  </a:lnTo>
                  <a:lnTo>
                    <a:pt x="0" y="10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84" name="Freeform 120"/>
            <p:cNvSpPr>
              <a:spLocks/>
            </p:cNvSpPr>
            <p:nvPr/>
          </p:nvSpPr>
          <p:spPr bwMode="auto">
            <a:xfrm>
              <a:off x="424" y="674"/>
              <a:ext cx="6" cy="99"/>
            </a:xfrm>
            <a:custGeom>
              <a:avLst/>
              <a:gdLst>
                <a:gd name="T0" fmla="*/ 6 w 11"/>
                <a:gd name="T1" fmla="*/ 0 h 198"/>
                <a:gd name="T2" fmla="*/ 6 w 11"/>
                <a:gd name="T3" fmla="*/ 3 h 198"/>
                <a:gd name="T4" fmla="*/ 6 w 11"/>
                <a:gd name="T5" fmla="*/ 7 h 198"/>
                <a:gd name="T6" fmla="*/ 6 w 11"/>
                <a:gd name="T7" fmla="*/ 10 h 198"/>
                <a:gd name="T8" fmla="*/ 6 w 11"/>
                <a:gd name="T9" fmla="*/ 12 h 198"/>
                <a:gd name="T10" fmla="*/ 3 w 11"/>
                <a:gd name="T11" fmla="*/ 12 h 198"/>
                <a:gd name="T12" fmla="*/ 3 w 11"/>
                <a:gd name="T13" fmla="*/ 22 h 198"/>
                <a:gd name="T14" fmla="*/ 3 w 11"/>
                <a:gd name="T15" fmla="*/ 29 h 198"/>
                <a:gd name="T16" fmla="*/ 3 w 11"/>
                <a:gd name="T17" fmla="*/ 36 h 198"/>
                <a:gd name="T18" fmla="*/ 0 w 11"/>
                <a:gd name="T19" fmla="*/ 46 h 198"/>
                <a:gd name="T20" fmla="*/ 0 w 11"/>
                <a:gd name="T21" fmla="*/ 55 h 198"/>
                <a:gd name="T22" fmla="*/ 0 w 11"/>
                <a:gd name="T23" fmla="*/ 61 h 198"/>
                <a:gd name="T24" fmla="*/ 0 w 11"/>
                <a:gd name="T25" fmla="*/ 68 h 198"/>
                <a:gd name="T26" fmla="*/ 0 w 11"/>
                <a:gd name="T27" fmla="*/ 75 h 198"/>
                <a:gd name="T28" fmla="*/ 0 w 11"/>
                <a:gd name="T29" fmla="*/ 85 h 198"/>
                <a:gd name="T30" fmla="*/ 3 w 11"/>
                <a:gd name="T31" fmla="*/ 90 h 198"/>
                <a:gd name="T32" fmla="*/ 3 w 11"/>
                <a:gd name="T33" fmla="*/ 97 h 198"/>
                <a:gd name="T34" fmla="*/ 3 w 11"/>
                <a:gd name="T35" fmla="*/ 103 h 198"/>
                <a:gd name="T36" fmla="*/ 3 w 11"/>
                <a:gd name="T37" fmla="*/ 110 h 198"/>
                <a:gd name="T38" fmla="*/ 3 w 11"/>
                <a:gd name="T39" fmla="*/ 120 h 198"/>
                <a:gd name="T40" fmla="*/ 3 w 11"/>
                <a:gd name="T41" fmla="*/ 126 h 198"/>
                <a:gd name="T42" fmla="*/ 3 w 11"/>
                <a:gd name="T43" fmla="*/ 132 h 198"/>
                <a:gd name="T44" fmla="*/ 3 w 11"/>
                <a:gd name="T45" fmla="*/ 136 h 198"/>
                <a:gd name="T46" fmla="*/ 3 w 11"/>
                <a:gd name="T47" fmla="*/ 142 h 198"/>
                <a:gd name="T48" fmla="*/ 6 w 11"/>
                <a:gd name="T49" fmla="*/ 146 h 198"/>
                <a:gd name="T50" fmla="*/ 6 w 11"/>
                <a:gd name="T51" fmla="*/ 149 h 198"/>
                <a:gd name="T52" fmla="*/ 6 w 11"/>
                <a:gd name="T53" fmla="*/ 152 h 198"/>
                <a:gd name="T54" fmla="*/ 6 w 11"/>
                <a:gd name="T55" fmla="*/ 159 h 198"/>
                <a:gd name="T56" fmla="*/ 6 w 11"/>
                <a:gd name="T57" fmla="*/ 161 h 198"/>
                <a:gd name="T58" fmla="*/ 6 w 11"/>
                <a:gd name="T59" fmla="*/ 165 h 198"/>
                <a:gd name="T60" fmla="*/ 6 w 11"/>
                <a:gd name="T61" fmla="*/ 168 h 198"/>
                <a:gd name="T62" fmla="*/ 6 w 11"/>
                <a:gd name="T63" fmla="*/ 171 h 198"/>
                <a:gd name="T64" fmla="*/ 9 w 11"/>
                <a:gd name="T65" fmla="*/ 175 h 198"/>
                <a:gd name="T66" fmla="*/ 9 w 11"/>
                <a:gd name="T67" fmla="*/ 181 h 198"/>
                <a:gd name="T68" fmla="*/ 9 w 11"/>
                <a:gd name="T69" fmla="*/ 185 h 198"/>
                <a:gd name="T70" fmla="*/ 9 w 11"/>
                <a:gd name="T71" fmla="*/ 188 h 198"/>
                <a:gd name="T72" fmla="*/ 11 w 11"/>
                <a:gd name="T73" fmla="*/ 191 h 198"/>
                <a:gd name="T74" fmla="*/ 11 w 11"/>
                <a:gd name="T7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98">
                  <a:moveTo>
                    <a:pt x="6" y="0"/>
                  </a:moveTo>
                  <a:lnTo>
                    <a:pt x="6" y="3"/>
                  </a:lnTo>
                  <a:lnTo>
                    <a:pt x="6" y="7"/>
                  </a:lnTo>
                  <a:lnTo>
                    <a:pt x="6" y="10"/>
                  </a:lnTo>
                  <a:lnTo>
                    <a:pt x="6" y="12"/>
                  </a:lnTo>
                  <a:lnTo>
                    <a:pt x="3" y="12"/>
                  </a:lnTo>
                  <a:lnTo>
                    <a:pt x="3" y="22"/>
                  </a:lnTo>
                  <a:lnTo>
                    <a:pt x="3" y="29"/>
                  </a:lnTo>
                  <a:lnTo>
                    <a:pt x="3" y="36"/>
                  </a:lnTo>
                  <a:lnTo>
                    <a:pt x="0" y="46"/>
                  </a:lnTo>
                  <a:lnTo>
                    <a:pt x="0" y="55"/>
                  </a:lnTo>
                  <a:lnTo>
                    <a:pt x="0" y="61"/>
                  </a:lnTo>
                  <a:lnTo>
                    <a:pt x="0" y="68"/>
                  </a:lnTo>
                  <a:lnTo>
                    <a:pt x="0" y="75"/>
                  </a:lnTo>
                  <a:lnTo>
                    <a:pt x="0" y="85"/>
                  </a:lnTo>
                  <a:lnTo>
                    <a:pt x="3" y="90"/>
                  </a:lnTo>
                  <a:lnTo>
                    <a:pt x="3" y="97"/>
                  </a:lnTo>
                  <a:lnTo>
                    <a:pt x="3" y="103"/>
                  </a:lnTo>
                  <a:lnTo>
                    <a:pt x="3" y="110"/>
                  </a:lnTo>
                  <a:lnTo>
                    <a:pt x="3" y="120"/>
                  </a:lnTo>
                  <a:lnTo>
                    <a:pt x="3" y="126"/>
                  </a:lnTo>
                  <a:lnTo>
                    <a:pt x="3" y="132"/>
                  </a:lnTo>
                  <a:lnTo>
                    <a:pt x="3" y="136"/>
                  </a:lnTo>
                  <a:lnTo>
                    <a:pt x="3" y="142"/>
                  </a:lnTo>
                  <a:lnTo>
                    <a:pt x="6" y="146"/>
                  </a:lnTo>
                  <a:lnTo>
                    <a:pt x="6" y="149"/>
                  </a:lnTo>
                  <a:lnTo>
                    <a:pt x="6" y="152"/>
                  </a:lnTo>
                  <a:lnTo>
                    <a:pt x="6" y="159"/>
                  </a:lnTo>
                  <a:lnTo>
                    <a:pt x="6" y="161"/>
                  </a:lnTo>
                  <a:lnTo>
                    <a:pt x="6" y="165"/>
                  </a:lnTo>
                  <a:lnTo>
                    <a:pt x="6" y="168"/>
                  </a:lnTo>
                  <a:lnTo>
                    <a:pt x="6" y="171"/>
                  </a:lnTo>
                  <a:lnTo>
                    <a:pt x="9" y="175"/>
                  </a:lnTo>
                  <a:lnTo>
                    <a:pt x="9" y="181"/>
                  </a:lnTo>
                  <a:lnTo>
                    <a:pt x="9" y="185"/>
                  </a:lnTo>
                  <a:lnTo>
                    <a:pt x="9" y="188"/>
                  </a:lnTo>
                  <a:lnTo>
                    <a:pt x="11" y="191"/>
                  </a:lnTo>
                  <a:lnTo>
                    <a:pt x="11" y="19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85" name="Freeform 121"/>
            <p:cNvSpPr>
              <a:spLocks/>
            </p:cNvSpPr>
            <p:nvPr/>
          </p:nvSpPr>
          <p:spPr bwMode="auto">
            <a:xfrm>
              <a:off x="359" y="495"/>
              <a:ext cx="140" cy="264"/>
            </a:xfrm>
            <a:custGeom>
              <a:avLst/>
              <a:gdLst>
                <a:gd name="T0" fmla="*/ 0 w 280"/>
                <a:gd name="T1" fmla="*/ 3 h 528"/>
                <a:gd name="T2" fmla="*/ 9 w 280"/>
                <a:gd name="T3" fmla="*/ 16 h 528"/>
                <a:gd name="T4" fmla="*/ 18 w 280"/>
                <a:gd name="T5" fmla="*/ 23 h 528"/>
                <a:gd name="T6" fmla="*/ 30 w 280"/>
                <a:gd name="T7" fmla="*/ 30 h 528"/>
                <a:gd name="T8" fmla="*/ 43 w 280"/>
                <a:gd name="T9" fmla="*/ 32 h 528"/>
                <a:gd name="T10" fmla="*/ 54 w 280"/>
                <a:gd name="T11" fmla="*/ 35 h 528"/>
                <a:gd name="T12" fmla="*/ 67 w 280"/>
                <a:gd name="T13" fmla="*/ 42 h 528"/>
                <a:gd name="T14" fmla="*/ 82 w 280"/>
                <a:gd name="T15" fmla="*/ 45 h 528"/>
                <a:gd name="T16" fmla="*/ 90 w 280"/>
                <a:gd name="T17" fmla="*/ 48 h 528"/>
                <a:gd name="T18" fmla="*/ 103 w 280"/>
                <a:gd name="T19" fmla="*/ 55 h 528"/>
                <a:gd name="T20" fmla="*/ 114 w 280"/>
                <a:gd name="T21" fmla="*/ 58 h 528"/>
                <a:gd name="T22" fmla="*/ 127 w 280"/>
                <a:gd name="T23" fmla="*/ 58 h 528"/>
                <a:gd name="T24" fmla="*/ 139 w 280"/>
                <a:gd name="T25" fmla="*/ 62 h 528"/>
                <a:gd name="T26" fmla="*/ 150 w 280"/>
                <a:gd name="T27" fmla="*/ 65 h 528"/>
                <a:gd name="T28" fmla="*/ 163 w 280"/>
                <a:gd name="T29" fmla="*/ 67 h 528"/>
                <a:gd name="T30" fmla="*/ 178 w 280"/>
                <a:gd name="T31" fmla="*/ 71 h 528"/>
                <a:gd name="T32" fmla="*/ 186 w 280"/>
                <a:gd name="T33" fmla="*/ 71 h 528"/>
                <a:gd name="T34" fmla="*/ 189 w 280"/>
                <a:gd name="T35" fmla="*/ 74 h 528"/>
                <a:gd name="T36" fmla="*/ 196 w 280"/>
                <a:gd name="T37" fmla="*/ 77 h 528"/>
                <a:gd name="T38" fmla="*/ 202 w 280"/>
                <a:gd name="T39" fmla="*/ 84 h 528"/>
                <a:gd name="T40" fmla="*/ 205 w 280"/>
                <a:gd name="T41" fmla="*/ 87 h 528"/>
                <a:gd name="T42" fmla="*/ 211 w 280"/>
                <a:gd name="T43" fmla="*/ 94 h 528"/>
                <a:gd name="T44" fmla="*/ 217 w 280"/>
                <a:gd name="T45" fmla="*/ 99 h 528"/>
                <a:gd name="T46" fmla="*/ 223 w 280"/>
                <a:gd name="T47" fmla="*/ 104 h 528"/>
                <a:gd name="T48" fmla="*/ 225 w 280"/>
                <a:gd name="T49" fmla="*/ 109 h 528"/>
                <a:gd name="T50" fmla="*/ 230 w 280"/>
                <a:gd name="T51" fmla="*/ 116 h 528"/>
                <a:gd name="T52" fmla="*/ 232 w 280"/>
                <a:gd name="T53" fmla="*/ 123 h 528"/>
                <a:gd name="T54" fmla="*/ 238 w 280"/>
                <a:gd name="T55" fmla="*/ 129 h 528"/>
                <a:gd name="T56" fmla="*/ 241 w 280"/>
                <a:gd name="T57" fmla="*/ 136 h 528"/>
                <a:gd name="T58" fmla="*/ 244 w 280"/>
                <a:gd name="T59" fmla="*/ 142 h 528"/>
                <a:gd name="T60" fmla="*/ 244 w 280"/>
                <a:gd name="T61" fmla="*/ 148 h 528"/>
                <a:gd name="T62" fmla="*/ 253 w 280"/>
                <a:gd name="T63" fmla="*/ 168 h 528"/>
                <a:gd name="T64" fmla="*/ 256 w 280"/>
                <a:gd name="T65" fmla="*/ 180 h 528"/>
                <a:gd name="T66" fmla="*/ 262 w 280"/>
                <a:gd name="T67" fmla="*/ 197 h 528"/>
                <a:gd name="T68" fmla="*/ 266 w 280"/>
                <a:gd name="T69" fmla="*/ 207 h 528"/>
                <a:gd name="T70" fmla="*/ 269 w 280"/>
                <a:gd name="T71" fmla="*/ 219 h 528"/>
                <a:gd name="T72" fmla="*/ 271 w 280"/>
                <a:gd name="T73" fmla="*/ 232 h 528"/>
                <a:gd name="T74" fmla="*/ 271 w 280"/>
                <a:gd name="T75" fmla="*/ 248 h 528"/>
                <a:gd name="T76" fmla="*/ 271 w 280"/>
                <a:gd name="T77" fmla="*/ 264 h 528"/>
                <a:gd name="T78" fmla="*/ 271 w 280"/>
                <a:gd name="T79" fmla="*/ 290 h 528"/>
                <a:gd name="T80" fmla="*/ 271 w 280"/>
                <a:gd name="T81" fmla="*/ 297 h 528"/>
                <a:gd name="T82" fmla="*/ 271 w 280"/>
                <a:gd name="T83" fmla="*/ 310 h 528"/>
                <a:gd name="T84" fmla="*/ 269 w 280"/>
                <a:gd name="T85" fmla="*/ 322 h 528"/>
                <a:gd name="T86" fmla="*/ 269 w 280"/>
                <a:gd name="T87" fmla="*/ 332 h 528"/>
                <a:gd name="T88" fmla="*/ 266 w 280"/>
                <a:gd name="T89" fmla="*/ 344 h 528"/>
                <a:gd name="T90" fmla="*/ 262 w 280"/>
                <a:gd name="T91" fmla="*/ 354 h 528"/>
                <a:gd name="T92" fmla="*/ 262 w 280"/>
                <a:gd name="T93" fmla="*/ 364 h 528"/>
                <a:gd name="T94" fmla="*/ 259 w 280"/>
                <a:gd name="T95" fmla="*/ 371 h 528"/>
                <a:gd name="T96" fmla="*/ 256 w 280"/>
                <a:gd name="T97" fmla="*/ 376 h 528"/>
                <a:gd name="T98" fmla="*/ 256 w 280"/>
                <a:gd name="T99" fmla="*/ 383 h 528"/>
                <a:gd name="T100" fmla="*/ 259 w 280"/>
                <a:gd name="T101" fmla="*/ 393 h 528"/>
                <a:gd name="T102" fmla="*/ 259 w 280"/>
                <a:gd name="T103" fmla="*/ 399 h 528"/>
                <a:gd name="T104" fmla="*/ 262 w 280"/>
                <a:gd name="T105" fmla="*/ 413 h 528"/>
                <a:gd name="T106" fmla="*/ 266 w 280"/>
                <a:gd name="T107" fmla="*/ 422 h 528"/>
                <a:gd name="T108" fmla="*/ 269 w 280"/>
                <a:gd name="T109" fmla="*/ 435 h 528"/>
                <a:gd name="T110" fmla="*/ 269 w 280"/>
                <a:gd name="T111" fmla="*/ 448 h 528"/>
                <a:gd name="T112" fmla="*/ 271 w 280"/>
                <a:gd name="T113" fmla="*/ 460 h 528"/>
                <a:gd name="T114" fmla="*/ 271 w 280"/>
                <a:gd name="T115" fmla="*/ 470 h 528"/>
                <a:gd name="T116" fmla="*/ 274 w 280"/>
                <a:gd name="T117" fmla="*/ 480 h 528"/>
                <a:gd name="T118" fmla="*/ 274 w 280"/>
                <a:gd name="T119" fmla="*/ 489 h 528"/>
                <a:gd name="T120" fmla="*/ 274 w 280"/>
                <a:gd name="T121" fmla="*/ 499 h 528"/>
                <a:gd name="T122" fmla="*/ 277 w 280"/>
                <a:gd name="T123" fmla="*/ 512 h 528"/>
                <a:gd name="T124" fmla="*/ 277 w 280"/>
                <a:gd name="T125" fmla="*/ 521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528">
                  <a:moveTo>
                    <a:pt x="0" y="0"/>
                  </a:moveTo>
                  <a:lnTo>
                    <a:pt x="0" y="3"/>
                  </a:lnTo>
                  <a:lnTo>
                    <a:pt x="7" y="10"/>
                  </a:lnTo>
                  <a:lnTo>
                    <a:pt x="9" y="16"/>
                  </a:lnTo>
                  <a:lnTo>
                    <a:pt x="12" y="20"/>
                  </a:lnTo>
                  <a:lnTo>
                    <a:pt x="18" y="23"/>
                  </a:lnTo>
                  <a:lnTo>
                    <a:pt x="25" y="26"/>
                  </a:lnTo>
                  <a:lnTo>
                    <a:pt x="30" y="30"/>
                  </a:lnTo>
                  <a:lnTo>
                    <a:pt x="36" y="32"/>
                  </a:lnTo>
                  <a:lnTo>
                    <a:pt x="43" y="32"/>
                  </a:lnTo>
                  <a:lnTo>
                    <a:pt x="48" y="35"/>
                  </a:lnTo>
                  <a:lnTo>
                    <a:pt x="54" y="35"/>
                  </a:lnTo>
                  <a:lnTo>
                    <a:pt x="61" y="39"/>
                  </a:lnTo>
                  <a:lnTo>
                    <a:pt x="67" y="42"/>
                  </a:lnTo>
                  <a:lnTo>
                    <a:pt x="72" y="42"/>
                  </a:lnTo>
                  <a:lnTo>
                    <a:pt x="82" y="45"/>
                  </a:lnTo>
                  <a:lnTo>
                    <a:pt x="87" y="48"/>
                  </a:lnTo>
                  <a:lnTo>
                    <a:pt x="90" y="48"/>
                  </a:lnTo>
                  <a:lnTo>
                    <a:pt x="96" y="52"/>
                  </a:lnTo>
                  <a:lnTo>
                    <a:pt x="103" y="55"/>
                  </a:lnTo>
                  <a:lnTo>
                    <a:pt x="108" y="55"/>
                  </a:lnTo>
                  <a:lnTo>
                    <a:pt x="114" y="58"/>
                  </a:lnTo>
                  <a:lnTo>
                    <a:pt x="121" y="58"/>
                  </a:lnTo>
                  <a:lnTo>
                    <a:pt x="127" y="58"/>
                  </a:lnTo>
                  <a:lnTo>
                    <a:pt x="132" y="62"/>
                  </a:lnTo>
                  <a:lnTo>
                    <a:pt x="139" y="62"/>
                  </a:lnTo>
                  <a:lnTo>
                    <a:pt x="145" y="65"/>
                  </a:lnTo>
                  <a:lnTo>
                    <a:pt x="150" y="65"/>
                  </a:lnTo>
                  <a:lnTo>
                    <a:pt x="157" y="65"/>
                  </a:lnTo>
                  <a:lnTo>
                    <a:pt x="163" y="67"/>
                  </a:lnTo>
                  <a:lnTo>
                    <a:pt x="171" y="67"/>
                  </a:lnTo>
                  <a:lnTo>
                    <a:pt x="178" y="71"/>
                  </a:lnTo>
                  <a:lnTo>
                    <a:pt x="184" y="71"/>
                  </a:lnTo>
                  <a:lnTo>
                    <a:pt x="186" y="71"/>
                  </a:lnTo>
                  <a:lnTo>
                    <a:pt x="186" y="74"/>
                  </a:lnTo>
                  <a:lnTo>
                    <a:pt x="189" y="74"/>
                  </a:lnTo>
                  <a:lnTo>
                    <a:pt x="193" y="77"/>
                  </a:lnTo>
                  <a:lnTo>
                    <a:pt x="196" y="77"/>
                  </a:lnTo>
                  <a:lnTo>
                    <a:pt x="199" y="81"/>
                  </a:lnTo>
                  <a:lnTo>
                    <a:pt x="202" y="84"/>
                  </a:lnTo>
                  <a:lnTo>
                    <a:pt x="202" y="87"/>
                  </a:lnTo>
                  <a:lnTo>
                    <a:pt x="205" y="87"/>
                  </a:lnTo>
                  <a:lnTo>
                    <a:pt x="207" y="91"/>
                  </a:lnTo>
                  <a:lnTo>
                    <a:pt x="211" y="94"/>
                  </a:lnTo>
                  <a:lnTo>
                    <a:pt x="214" y="97"/>
                  </a:lnTo>
                  <a:lnTo>
                    <a:pt x="217" y="99"/>
                  </a:lnTo>
                  <a:lnTo>
                    <a:pt x="220" y="104"/>
                  </a:lnTo>
                  <a:lnTo>
                    <a:pt x="223" y="104"/>
                  </a:lnTo>
                  <a:lnTo>
                    <a:pt x="223" y="106"/>
                  </a:lnTo>
                  <a:lnTo>
                    <a:pt x="225" y="109"/>
                  </a:lnTo>
                  <a:lnTo>
                    <a:pt x="230" y="113"/>
                  </a:lnTo>
                  <a:lnTo>
                    <a:pt x="230" y="116"/>
                  </a:lnTo>
                  <a:lnTo>
                    <a:pt x="232" y="119"/>
                  </a:lnTo>
                  <a:lnTo>
                    <a:pt x="232" y="123"/>
                  </a:lnTo>
                  <a:lnTo>
                    <a:pt x="235" y="126"/>
                  </a:lnTo>
                  <a:lnTo>
                    <a:pt x="238" y="129"/>
                  </a:lnTo>
                  <a:lnTo>
                    <a:pt x="238" y="133"/>
                  </a:lnTo>
                  <a:lnTo>
                    <a:pt x="241" y="136"/>
                  </a:lnTo>
                  <a:lnTo>
                    <a:pt x="241" y="138"/>
                  </a:lnTo>
                  <a:lnTo>
                    <a:pt x="244" y="142"/>
                  </a:lnTo>
                  <a:lnTo>
                    <a:pt x="244" y="145"/>
                  </a:lnTo>
                  <a:lnTo>
                    <a:pt x="244" y="148"/>
                  </a:lnTo>
                  <a:lnTo>
                    <a:pt x="251" y="155"/>
                  </a:lnTo>
                  <a:lnTo>
                    <a:pt x="253" y="168"/>
                  </a:lnTo>
                  <a:lnTo>
                    <a:pt x="256" y="175"/>
                  </a:lnTo>
                  <a:lnTo>
                    <a:pt x="256" y="180"/>
                  </a:lnTo>
                  <a:lnTo>
                    <a:pt x="259" y="187"/>
                  </a:lnTo>
                  <a:lnTo>
                    <a:pt x="262" y="197"/>
                  </a:lnTo>
                  <a:lnTo>
                    <a:pt x="266" y="202"/>
                  </a:lnTo>
                  <a:lnTo>
                    <a:pt x="266" y="207"/>
                  </a:lnTo>
                  <a:lnTo>
                    <a:pt x="269" y="212"/>
                  </a:lnTo>
                  <a:lnTo>
                    <a:pt x="269" y="219"/>
                  </a:lnTo>
                  <a:lnTo>
                    <a:pt x="269" y="226"/>
                  </a:lnTo>
                  <a:lnTo>
                    <a:pt x="271" y="232"/>
                  </a:lnTo>
                  <a:lnTo>
                    <a:pt x="271" y="241"/>
                  </a:lnTo>
                  <a:lnTo>
                    <a:pt x="271" y="248"/>
                  </a:lnTo>
                  <a:lnTo>
                    <a:pt x="271" y="254"/>
                  </a:lnTo>
                  <a:lnTo>
                    <a:pt x="271" y="264"/>
                  </a:lnTo>
                  <a:lnTo>
                    <a:pt x="271" y="283"/>
                  </a:lnTo>
                  <a:lnTo>
                    <a:pt x="271" y="290"/>
                  </a:lnTo>
                  <a:lnTo>
                    <a:pt x="271" y="293"/>
                  </a:lnTo>
                  <a:lnTo>
                    <a:pt x="271" y="297"/>
                  </a:lnTo>
                  <a:lnTo>
                    <a:pt x="271" y="303"/>
                  </a:lnTo>
                  <a:lnTo>
                    <a:pt x="271" y="310"/>
                  </a:lnTo>
                  <a:lnTo>
                    <a:pt x="271" y="315"/>
                  </a:lnTo>
                  <a:lnTo>
                    <a:pt x="269" y="322"/>
                  </a:lnTo>
                  <a:lnTo>
                    <a:pt x="269" y="325"/>
                  </a:lnTo>
                  <a:lnTo>
                    <a:pt x="269" y="332"/>
                  </a:lnTo>
                  <a:lnTo>
                    <a:pt x="266" y="339"/>
                  </a:lnTo>
                  <a:lnTo>
                    <a:pt x="266" y="344"/>
                  </a:lnTo>
                  <a:lnTo>
                    <a:pt x="266" y="349"/>
                  </a:lnTo>
                  <a:lnTo>
                    <a:pt x="262" y="354"/>
                  </a:lnTo>
                  <a:lnTo>
                    <a:pt x="262" y="357"/>
                  </a:lnTo>
                  <a:lnTo>
                    <a:pt x="262" y="364"/>
                  </a:lnTo>
                  <a:lnTo>
                    <a:pt x="259" y="364"/>
                  </a:lnTo>
                  <a:lnTo>
                    <a:pt x="259" y="371"/>
                  </a:lnTo>
                  <a:lnTo>
                    <a:pt x="256" y="374"/>
                  </a:lnTo>
                  <a:lnTo>
                    <a:pt x="256" y="376"/>
                  </a:lnTo>
                  <a:lnTo>
                    <a:pt x="256" y="381"/>
                  </a:lnTo>
                  <a:lnTo>
                    <a:pt x="256" y="383"/>
                  </a:lnTo>
                  <a:lnTo>
                    <a:pt x="256" y="390"/>
                  </a:lnTo>
                  <a:lnTo>
                    <a:pt x="259" y="393"/>
                  </a:lnTo>
                  <a:lnTo>
                    <a:pt x="259" y="396"/>
                  </a:lnTo>
                  <a:lnTo>
                    <a:pt x="259" y="399"/>
                  </a:lnTo>
                  <a:lnTo>
                    <a:pt x="262" y="406"/>
                  </a:lnTo>
                  <a:lnTo>
                    <a:pt x="262" y="413"/>
                  </a:lnTo>
                  <a:lnTo>
                    <a:pt x="266" y="415"/>
                  </a:lnTo>
                  <a:lnTo>
                    <a:pt x="266" y="422"/>
                  </a:lnTo>
                  <a:lnTo>
                    <a:pt x="269" y="428"/>
                  </a:lnTo>
                  <a:lnTo>
                    <a:pt x="269" y="435"/>
                  </a:lnTo>
                  <a:lnTo>
                    <a:pt x="269" y="442"/>
                  </a:lnTo>
                  <a:lnTo>
                    <a:pt x="269" y="448"/>
                  </a:lnTo>
                  <a:lnTo>
                    <a:pt x="271" y="454"/>
                  </a:lnTo>
                  <a:lnTo>
                    <a:pt x="271" y="460"/>
                  </a:lnTo>
                  <a:lnTo>
                    <a:pt x="271" y="467"/>
                  </a:lnTo>
                  <a:lnTo>
                    <a:pt x="271" y="470"/>
                  </a:lnTo>
                  <a:lnTo>
                    <a:pt x="271" y="477"/>
                  </a:lnTo>
                  <a:lnTo>
                    <a:pt x="274" y="480"/>
                  </a:lnTo>
                  <a:lnTo>
                    <a:pt x="274" y="486"/>
                  </a:lnTo>
                  <a:lnTo>
                    <a:pt x="274" y="489"/>
                  </a:lnTo>
                  <a:lnTo>
                    <a:pt x="274" y="496"/>
                  </a:lnTo>
                  <a:lnTo>
                    <a:pt x="274" y="499"/>
                  </a:lnTo>
                  <a:lnTo>
                    <a:pt x="277" y="506"/>
                  </a:lnTo>
                  <a:lnTo>
                    <a:pt x="277" y="512"/>
                  </a:lnTo>
                  <a:lnTo>
                    <a:pt x="277" y="516"/>
                  </a:lnTo>
                  <a:lnTo>
                    <a:pt x="277" y="521"/>
                  </a:lnTo>
                  <a:lnTo>
                    <a:pt x="280" y="52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86" name="Freeform 122"/>
            <p:cNvSpPr>
              <a:spLocks/>
            </p:cNvSpPr>
            <p:nvPr/>
          </p:nvSpPr>
          <p:spPr bwMode="auto">
            <a:xfrm>
              <a:off x="184" y="670"/>
              <a:ext cx="8" cy="94"/>
            </a:xfrm>
            <a:custGeom>
              <a:avLst/>
              <a:gdLst>
                <a:gd name="T0" fmla="*/ 15 w 15"/>
                <a:gd name="T1" fmla="*/ 0 h 187"/>
                <a:gd name="T2" fmla="*/ 15 w 15"/>
                <a:gd name="T3" fmla="*/ 3 h 187"/>
                <a:gd name="T4" fmla="*/ 15 w 15"/>
                <a:gd name="T5" fmla="*/ 7 h 187"/>
                <a:gd name="T6" fmla="*/ 15 w 15"/>
                <a:gd name="T7" fmla="*/ 10 h 187"/>
                <a:gd name="T8" fmla="*/ 15 w 15"/>
                <a:gd name="T9" fmla="*/ 13 h 187"/>
                <a:gd name="T10" fmla="*/ 15 w 15"/>
                <a:gd name="T11" fmla="*/ 23 h 187"/>
                <a:gd name="T12" fmla="*/ 15 w 15"/>
                <a:gd name="T13" fmla="*/ 30 h 187"/>
                <a:gd name="T14" fmla="*/ 15 w 15"/>
                <a:gd name="T15" fmla="*/ 35 h 187"/>
                <a:gd name="T16" fmla="*/ 15 w 15"/>
                <a:gd name="T17" fmla="*/ 45 h 187"/>
                <a:gd name="T18" fmla="*/ 15 w 15"/>
                <a:gd name="T19" fmla="*/ 52 h 187"/>
                <a:gd name="T20" fmla="*/ 15 w 15"/>
                <a:gd name="T21" fmla="*/ 62 h 187"/>
                <a:gd name="T22" fmla="*/ 15 w 15"/>
                <a:gd name="T23" fmla="*/ 69 h 187"/>
                <a:gd name="T24" fmla="*/ 15 w 15"/>
                <a:gd name="T25" fmla="*/ 74 h 187"/>
                <a:gd name="T26" fmla="*/ 15 w 15"/>
                <a:gd name="T27" fmla="*/ 84 h 187"/>
                <a:gd name="T28" fmla="*/ 15 w 15"/>
                <a:gd name="T29" fmla="*/ 91 h 187"/>
                <a:gd name="T30" fmla="*/ 13 w 15"/>
                <a:gd name="T31" fmla="*/ 97 h 187"/>
                <a:gd name="T32" fmla="*/ 13 w 15"/>
                <a:gd name="T33" fmla="*/ 103 h 187"/>
                <a:gd name="T34" fmla="*/ 13 w 15"/>
                <a:gd name="T35" fmla="*/ 113 h 187"/>
                <a:gd name="T36" fmla="*/ 13 w 15"/>
                <a:gd name="T37" fmla="*/ 120 h 187"/>
                <a:gd name="T38" fmla="*/ 13 w 15"/>
                <a:gd name="T39" fmla="*/ 126 h 187"/>
                <a:gd name="T40" fmla="*/ 8 w 15"/>
                <a:gd name="T41" fmla="*/ 133 h 187"/>
                <a:gd name="T42" fmla="*/ 8 w 15"/>
                <a:gd name="T43" fmla="*/ 135 h 187"/>
                <a:gd name="T44" fmla="*/ 8 w 15"/>
                <a:gd name="T45" fmla="*/ 140 h 187"/>
                <a:gd name="T46" fmla="*/ 8 w 15"/>
                <a:gd name="T47" fmla="*/ 142 h 187"/>
                <a:gd name="T48" fmla="*/ 8 w 15"/>
                <a:gd name="T49" fmla="*/ 145 h 187"/>
                <a:gd name="T50" fmla="*/ 8 w 15"/>
                <a:gd name="T51" fmla="*/ 152 h 187"/>
                <a:gd name="T52" fmla="*/ 6 w 15"/>
                <a:gd name="T53" fmla="*/ 155 h 187"/>
                <a:gd name="T54" fmla="*/ 6 w 15"/>
                <a:gd name="T55" fmla="*/ 158 h 187"/>
                <a:gd name="T56" fmla="*/ 6 w 15"/>
                <a:gd name="T57" fmla="*/ 162 h 187"/>
                <a:gd name="T58" fmla="*/ 6 w 15"/>
                <a:gd name="T59" fmla="*/ 168 h 187"/>
                <a:gd name="T60" fmla="*/ 3 w 15"/>
                <a:gd name="T61" fmla="*/ 172 h 187"/>
                <a:gd name="T62" fmla="*/ 3 w 15"/>
                <a:gd name="T63" fmla="*/ 174 h 187"/>
                <a:gd name="T64" fmla="*/ 3 w 15"/>
                <a:gd name="T65" fmla="*/ 177 h 187"/>
                <a:gd name="T66" fmla="*/ 3 w 15"/>
                <a:gd name="T67" fmla="*/ 181 h 187"/>
                <a:gd name="T68" fmla="*/ 0 w 15"/>
                <a:gd name="T69" fmla="*/ 184 h 187"/>
                <a:gd name="T70" fmla="*/ 0 w 15"/>
                <a:gd name="T7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87">
                  <a:moveTo>
                    <a:pt x="15" y="0"/>
                  </a:moveTo>
                  <a:lnTo>
                    <a:pt x="15" y="3"/>
                  </a:lnTo>
                  <a:lnTo>
                    <a:pt x="15" y="7"/>
                  </a:lnTo>
                  <a:lnTo>
                    <a:pt x="15" y="10"/>
                  </a:lnTo>
                  <a:lnTo>
                    <a:pt x="15" y="13"/>
                  </a:lnTo>
                  <a:lnTo>
                    <a:pt x="15" y="23"/>
                  </a:lnTo>
                  <a:lnTo>
                    <a:pt x="15" y="30"/>
                  </a:lnTo>
                  <a:lnTo>
                    <a:pt x="15" y="35"/>
                  </a:lnTo>
                  <a:lnTo>
                    <a:pt x="15" y="45"/>
                  </a:lnTo>
                  <a:lnTo>
                    <a:pt x="15" y="52"/>
                  </a:lnTo>
                  <a:lnTo>
                    <a:pt x="15" y="62"/>
                  </a:lnTo>
                  <a:lnTo>
                    <a:pt x="15" y="69"/>
                  </a:lnTo>
                  <a:lnTo>
                    <a:pt x="15" y="74"/>
                  </a:lnTo>
                  <a:lnTo>
                    <a:pt x="15" y="84"/>
                  </a:lnTo>
                  <a:lnTo>
                    <a:pt x="15" y="91"/>
                  </a:lnTo>
                  <a:lnTo>
                    <a:pt x="13" y="97"/>
                  </a:lnTo>
                  <a:lnTo>
                    <a:pt x="13" y="103"/>
                  </a:lnTo>
                  <a:lnTo>
                    <a:pt x="13" y="113"/>
                  </a:lnTo>
                  <a:lnTo>
                    <a:pt x="13" y="120"/>
                  </a:lnTo>
                  <a:lnTo>
                    <a:pt x="13" y="126"/>
                  </a:lnTo>
                  <a:lnTo>
                    <a:pt x="8" y="133"/>
                  </a:lnTo>
                  <a:lnTo>
                    <a:pt x="8" y="135"/>
                  </a:lnTo>
                  <a:lnTo>
                    <a:pt x="8" y="140"/>
                  </a:lnTo>
                  <a:lnTo>
                    <a:pt x="8" y="142"/>
                  </a:lnTo>
                  <a:lnTo>
                    <a:pt x="8" y="145"/>
                  </a:lnTo>
                  <a:lnTo>
                    <a:pt x="8" y="152"/>
                  </a:lnTo>
                  <a:lnTo>
                    <a:pt x="6" y="155"/>
                  </a:lnTo>
                  <a:lnTo>
                    <a:pt x="6" y="158"/>
                  </a:lnTo>
                  <a:lnTo>
                    <a:pt x="6" y="162"/>
                  </a:lnTo>
                  <a:lnTo>
                    <a:pt x="6" y="168"/>
                  </a:lnTo>
                  <a:lnTo>
                    <a:pt x="3" y="172"/>
                  </a:lnTo>
                  <a:lnTo>
                    <a:pt x="3" y="174"/>
                  </a:lnTo>
                  <a:lnTo>
                    <a:pt x="3" y="177"/>
                  </a:lnTo>
                  <a:lnTo>
                    <a:pt x="3" y="181"/>
                  </a:lnTo>
                  <a:lnTo>
                    <a:pt x="0" y="184"/>
                  </a:lnTo>
                  <a:lnTo>
                    <a:pt x="0" y="187"/>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87" name="Freeform 123"/>
            <p:cNvSpPr>
              <a:spLocks/>
            </p:cNvSpPr>
            <p:nvPr/>
          </p:nvSpPr>
          <p:spPr bwMode="auto">
            <a:xfrm>
              <a:off x="122" y="667"/>
              <a:ext cx="5" cy="27"/>
            </a:xfrm>
            <a:custGeom>
              <a:avLst/>
              <a:gdLst>
                <a:gd name="T0" fmla="*/ 0 w 11"/>
                <a:gd name="T1" fmla="*/ 0 h 55"/>
                <a:gd name="T2" fmla="*/ 2 w 11"/>
                <a:gd name="T3" fmla="*/ 3 h 55"/>
                <a:gd name="T4" fmla="*/ 2 w 11"/>
                <a:gd name="T5" fmla="*/ 6 h 55"/>
                <a:gd name="T6" fmla="*/ 5 w 11"/>
                <a:gd name="T7" fmla="*/ 10 h 55"/>
                <a:gd name="T8" fmla="*/ 5 w 11"/>
                <a:gd name="T9" fmla="*/ 13 h 55"/>
                <a:gd name="T10" fmla="*/ 5 w 11"/>
                <a:gd name="T11" fmla="*/ 16 h 55"/>
                <a:gd name="T12" fmla="*/ 8 w 11"/>
                <a:gd name="T13" fmla="*/ 20 h 55"/>
                <a:gd name="T14" fmla="*/ 8 w 11"/>
                <a:gd name="T15" fmla="*/ 23 h 55"/>
                <a:gd name="T16" fmla="*/ 8 w 11"/>
                <a:gd name="T17" fmla="*/ 30 h 55"/>
                <a:gd name="T18" fmla="*/ 11 w 11"/>
                <a:gd name="T19" fmla="*/ 32 h 55"/>
                <a:gd name="T20" fmla="*/ 11 w 11"/>
                <a:gd name="T21" fmla="*/ 35 h 55"/>
                <a:gd name="T22" fmla="*/ 11 w 11"/>
                <a:gd name="T23" fmla="*/ 39 h 55"/>
                <a:gd name="T24" fmla="*/ 11 w 11"/>
                <a:gd name="T25" fmla="*/ 42 h 55"/>
                <a:gd name="T26" fmla="*/ 11 w 11"/>
                <a:gd name="T27" fmla="*/ 45 h 55"/>
                <a:gd name="T28" fmla="*/ 11 w 11"/>
                <a:gd name="T29" fmla="*/ 49 h 55"/>
                <a:gd name="T30" fmla="*/ 11 w 11"/>
                <a:gd name="T31" fmla="*/ 52 h 55"/>
                <a:gd name="T32" fmla="*/ 11 w 11"/>
                <a:gd name="T3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55">
                  <a:moveTo>
                    <a:pt x="0" y="0"/>
                  </a:moveTo>
                  <a:lnTo>
                    <a:pt x="2" y="3"/>
                  </a:lnTo>
                  <a:lnTo>
                    <a:pt x="2" y="6"/>
                  </a:lnTo>
                  <a:lnTo>
                    <a:pt x="5" y="10"/>
                  </a:lnTo>
                  <a:lnTo>
                    <a:pt x="5" y="13"/>
                  </a:lnTo>
                  <a:lnTo>
                    <a:pt x="5" y="16"/>
                  </a:lnTo>
                  <a:lnTo>
                    <a:pt x="8" y="20"/>
                  </a:lnTo>
                  <a:lnTo>
                    <a:pt x="8" y="23"/>
                  </a:lnTo>
                  <a:lnTo>
                    <a:pt x="8" y="30"/>
                  </a:lnTo>
                  <a:lnTo>
                    <a:pt x="11" y="32"/>
                  </a:lnTo>
                  <a:lnTo>
                    <a:pt x="11" y="35"/>
                  </a:lnTo>
                  <a:lnTo>
                    <a:pt x="11" y="39"/>
                  </a:lnTo>
                  <a:lnTo>
                    <a:pt x="11" y="42"/>
                  </a:lnTo>
                  <a:lnTo>
                    <a:pt x="11" y="45"/>
                  </a:lnTo>
                  <a:lnTo>
                    <a:pt x="11" y="49"/>
                  </a:lnTo>
                  <a:lnTo>
                    <a:pt x="11" y="52"/>
                  </a:lnTo>
                  <a:lnTo>
                    <a:pt x="11" y="55"/>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88" name="Freeform 124"/>
            <p:cNvSpPr>
              <a:spLocks/>
            </p:cNvSpPr>
            <p:nvPr/>
          </p:nvSpPr>
          <p:spPr bwMode="auto">
            <a:xfrm>
              <a:off x="174" y="662"/>
              <a:ext cx="112" cy="60"/>
            </a:xfrm>
            <a:custGeom>
              <a:avLst/>
              <a:gdLst>
                <a:gd name="T0" fmla="*/ 0 w 223"/>
                <a:gd name="T1" fmla="*/ 4 h 119"/>
                <a:gd name="T2" fmla="*/ 0 w 223"/>
                <a:gd name="T3" fmla="*/ 0 h 119"/>
                <a:gd name="T4" fmla="*/ 3 w 223"/>
                <a:gd name="T5" fmla="*/ 0 h 119"/>
                <a:gd name="T6" fmla="*/ 6 w 223"/>
                <a:gd name="T7" fmla="*/ 0 h 119"/>
                <a:gd name="T8" fmla="*/ 8 w 223"/>
                <a:gd name="T9" fmla="*/ 0 h 119"/>
                <a:gd name="T10" fmla="*/ 11 w 223"/>
                <a:gd name="T11" fmla="*/ 0 h 119"/>
                <a:gd name="T12" fmla="*/ 14 w 223"/>
                <a:gd name="T13" fmla="*/ 4 h 119"/>
                <a:gd name="T14" fmla="*/ 18 w 223"/>
                <a:gd name="T15" fmla="*/ 4 h 119"/>
                <a:gd name="T16" fmla="*/ 21 w 223"/>
                <a:gd name="T17" fmla="*/ 4 h 119"/>
                <a:gd name="T18" fmla="*/ 24 w 223"/>
                <a:gd name="T19" fmla="*/ 7 h 119"/>
                <a:gd name="T20" fmla="*/ 27 w 223"/>
                <a:gd name="T21" fmla="*/ 7 h 119"/>
                <a:gd name="T22" fmla="*/ 27 w 223"/>
                <a:gd name="T23" fmla="*/ 9 h 119"/>
                <a:gd name="T24" fmla="*/ 29 w 223"/>
                <a:gd name="T25" fmla="*/ 9 h 119"/>
                <a:gd name="T26" fmla="*/ 32 w 223"/>
                <a:gd name="T27" fmla="*/ 9 h 119"/>
                <a:gd name="T28" fmla="*/ 32 w 223"/>
                <a:gd name="T29" fmla="*/ 14 h 119"/>
                <a:gd name="T30" fmla="*/ 36 w 223"/>
                <a:gd name="T31" fmla="*/ 14 h 119"/>
                <a:gd name="T32" fmla="*/ 36 w 223"/>
                <a:gd name="T33" fmla="*/ 16 h 119"/>
                <a:gd name="T34" fmla="*/ 39 w 223"/>
                <a:gd name="T35" fmla="*/ 16 h 119"/>
                <a:gd name="T36" fmla="*/ 39 w 223"/>
                <a:gd name="T37" fmla="*/ 19 h 119"/>
                <a:gd name="T38" fmla="*/ 42 w 223"/>
                <a:gd name="T39" fmla="*/ 19 h 119"/>
                <a:gd name="T40" fmla="*/ 42 w 223"/>
                <a:gd name="T41" fmla="*/ 23 h 119"/>
                <a:gd name="T42" fmla="*/ 45 w 223"/>
                <a:gd name="T43" fmla="*/ 23 h 119"/>
                <a:gd name="T44" fmla="*/ 45 w 223"/>
                <a:gd name="T45" fmla="*/ 26 h 119"/>
                <a:gd name="T46" fmla="*/ 47 w 223"/>
                <a:gd name="T47" fmla="*/ 29 h 119"/>
                <a:gd name="T48" fmla="*/ 47 w 223"/>
                <a:gd name="T49" fmla="*/ 33 h 119"/>
                <a:gd name="T50" fmla="*/ 50 w 223"/>
                <a:gd name="T51" fmla="*/ 36 h 119"/>
                <a:gd name="T52" fmla="*/ 50 w 223"/>
                <a:gd name="T53" fmla="*/ 39 h 119"/>
                <a:gd name="T54" fmla="*/ 54 w 223"/>
                <a:gd name="T55" fmla="*/ 41 h 119"/>
                <a:gd name="T56" fmla="*/ 60 w 223"/>
                <a:gd name="T57" fmla="*/ 51 h 119"/>
                <a:gd name="T58" fmla="*/ 68 w 223"/>
                <a:gd name="T59" fmla="*/ 65 h 119"/>
                <a:gd name="T60" fmla="*/ 78 w 223"/>
                <a:gd name="T61" fmla="*/ 78 h 119"/>
                <a:gd name="T62" fmla="*/ 86 w 223"/>
                <a:gd name="T63" fmla="*/ 83 h 119"/>
                <a:gd name="T64" fmla="*/ 99 w 223"/>
                <a:gd name="T65" fmla="*/ 93 h 119"/>
                <a:gd name="T66" fmla="*/ 109 w 223"/>
                <a:gd name="T67" fmla="*/ 100 h 119"/>
                <a:gd name="T68" fmla="*/ 120 w 223"/>
                <a:gd name="T69" fmla="*/ 107 h 119"/>
                <a:gd name="T70" fmla="*/ 130 w 223"/>
                <a:gd name="T71" fmla="*/ 110 h 119"/>
                <a:gd name="T72" fmla="*/ 141 w 223"/>
                <a:gd name="T73" fmla="*/ 113 h 119"/>
                <a:gd name="T74" fmla="*/ 153 w 223"/>
                <a:gd name="T75" fmla="*/ 117 h 119"/>
                <a:gd name="T76" fmla="*/ 166 w 223"/>
                <a:gd name="T77" fmla="*/ 117 h 119"/>
                <a:gd name="T78" fmla="*/ 178 w 223"/>
                <a:gd name="T79" fmla="*/ 119 h 119"/>
                <a:gd name="T80" fmla="*/ 190 w 223"/>
                <a:gd name="T81" fmla="*/ 119 h 119"/>
                <a:gd name="T82" fmla="*/ 202 w 223"/>
                <a:gd name="T83" fmla="*/ 117 h 119"/>
                <a:gd name="T84" fmla="*/ 215 w 223"/>
                <a:gd name="T85" fmla="*/ 117 h 119"/>
                <a:gd name="T86" fmla="*/ 223 w 223"/>
                <a:gd name="T87" fmla="*/ 11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3" h="119">
                  <a:moveTo>
                    <a:pt x="0" y="4"/>
                  </a:moveTo>
                  <a:lnTo>
                    <a:pt x="0" y="0"/>
                  </a:lnTo>
                  <a:lnTo>
                    <a:pt x="3" y="0"/>
                  </a:lnTo>
                  <a:lnTo>
                    <a:pt x="6" y="0"/>
                  </a:lnTo>
                  <a:lnTo>
                    <a:pt x="8" y="0"/>
                  </a:lnTo>
                  <a:lnTo>
                    <a:pt x="11" y="0"/>
                  </a:lnTo>
                  <a:lnTo>
                    <a:pt x="14" y="4"/>
                  </a:lnTo>
                  <a:lnTo>
                    <a:pt x="18" y="4"/>
                  </a:lnTo>
                  <a:lnTo>
                    <a:pt x="21" y="4"/>
                  </a:lnTo>
                  <a:lnTo>
                    <a:pt x="24" y="7"/>
                  </a:lnTo>
                  <a:lnTo>
                    <a:pt x="27" y="7"/>
                  </a:lnTo>
                  <a:lnTo>
                    <a:pt x="27" y="9"/>
                  </a:lnTo>
                  <a:lnTo>
                    <a:pt x="29" y="9"/>
                  </a:lnTo>
                  <a:lnTo>
                    <a:pt x="32" y="9"/>
                  </a:lnTo>
                  <a:lnTo>
                    <a:pt x="32" y="14"/>
                  </a:lnTo>
                  <a:lnTo>
                    <a:pt x="36" y="14"/>
                  </a:lnTo>
                  <a:lnTo>
                    <a:pt x="36" y="16"/>
                  </a:lnTo>
                  <a:lnTo>
                    <a:pt x="39" y="16"/>
                  </a:lnTo>
                  <a:lnTo>
                    <a:pt x="39" y="19"/>
                  </a:lnTo>
                  <a:lnTo>
                    <a:pt x="42" y="19"/>
                  </a:lnTo>
                  <a:lnTo>
                    <a:pt x="42" y="23"/>
                  </a:lnTo>
                  <a:lnTo>
                    <a:pt x="45" y="23"/>
                  </a:lnTo>
                  <a:lnTo>
                    <a:pt x="45" y="26"/>
                  </a:lnTo>
                  <a:lnTo>
                    <a:pt x="47" y="29"/>
                  </a:lnTo>
                  <a:lnTo>
                    <a:pt x="47" y="33"/>
                  </a:lnTo>
                  <a:lnTo>
                    <a:pt x="50" y="36"/>
                  </a:lnTo>
                  <a:lnTo>
                    <a:pt x="50" y="39"/>
                  </a:lnTo>
                  <a:lnTo>
                    <a:pt x="54" y="41"/>
                  </a:lnTo>
                  <a:lnTo>
                    <a:pt x="60" y="51"/>
                  </a:lnTo>
                  <a:lnTo>
                    <a:pt x="68" y="65"/>
                  </a:lnTo>
                  <a:lnTo>
                    <a:pt x="78" y="78"/>
                  </a:lnTo>
                  <a:lnTo>
                    <a:pt x="86" y="83"/>
                  </a:lnTo>
                  <a:lnTo>
                    <a:pt x="99" y="93"/>
                  </a:lnTo>
                  <a:lnTo>
                    <a:pt x="109" y="100"/>
                  </a:lnTo>
                  <a:lnTo>
                    <a:pt x="120" y="107"/>
                  </a:lnTo>
                  <a:lnTo>
                    <a:pt x="130" y="110"/>
                  </a:lnTo>
                  <a:lnTo>
                    <a:pt x="141" y="113"/>
                  </a:lnTo>
                  <a:lnTo>
                    <a:pt x="153" y="117"/>
                  </a:lnTo>
                  <a:lnTo>
                    <a:pt x="166" y="117"/>
                  </a:lnTo>
                  <a:lnTo>
                    <a:pt x="178" y="119"/>
                  </a:lnTo>
                  <a:lnTo>
                    <a:pt x="190" y="119"/>
                  </a:lnTo>
                  <a:lnTo>
                    <a:pt x="202" y="117"/>
                  </a:lnTo>
                  <a:lnTo>
                    <a:pt x="215" y="117"/>
                  </a:lnTo>
                  <a:lnTo>
                    <a:pt x="223" y="11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89" name="Freeform 125"/>
            <p:cNvSpPr>
              <a:spLocks/>
            </p:cNvSpPr>
            <p:nvPr/>
          </p:nvSpPr>
          <p:spPr bwMode="auto">
            <a:xfrm>
              <a:off x="186" y="670"/>
              <a:ext cx="6" cy="91"/>
            </a:xfrm>
            <a:custGeom>
              <a:avLst/>
              <a:gdLst>
                <a:gd name="T0" fmla="*/ 0 w 12"/>
                <a:gd name="T1" fmla="*/ 183 h 183"/>
                <a:gd name="T2" fmla="*/ 0 w 12"/>
                <a:gd name="T3" fmla="*/ 180 h 183"/>
                <a:gd name="T4" fmla="*/ 0 w 12"/>
                <a:gd name="T5" fmla="*/ 177 h 183"/>
                <a:gd name="T6" fmla="*/ 3 w 12"/>
                <a:gd name="T7" fmla="*/ 173 h 183"/>
                <a:gd name="T8" fmla="*/ 3 w 12"/>
                <a:gd name="T9" fmla="*/ 170 h 183"/>
                <a:gd name="T10" fmla="*/ 3 w 12"/>
                <a:gd name="T11" fmla="*/ 168 h 183"/>
                <a:gd name="T12" fmla="*/ 3 w 12"/>
                <a:gd name="T13" fmla="*/ 163 h 183"/>
                <a:gd name="T14" fmla="*/ 3 w 12"/>
                <a:gd name="T15" fmla="*/ 161 h 183"/>
                <a:gd name="T16" fmla="*/ 5 w 12"/>
                <a:gd name="T17" fmla="*/ 158 h 183"/>
                <a:gd name="T18" fmla="*/ 5 w 12"/>
                <a:gd name="T19" fmla="*/ 154 h 183"/>
                <a:gd name="T20" fmla="*/ 5 w 12"/>
                <a:gd name="T21" fmla="*/ 151 h 183"/>
                <a:gd name="T22" fmla="*/ 5 w 12"/>
                <a:gd name="T23" fmla="*/ 148 h 183"/>
                <a:gd name="T24" fmla="*/ 5 w 12"/>
                <a:gd name="T25" fmla="*/ 145 h 183"/>
                <a:gd name="T26" fmla="*/ 5 w 12"/>
                <a:gd name="T27" fmla="*/ 141 h 183"/>
                <a:gd name="T28" fmla="*/ 5 w 12"/>
                <a:gd name="T29" fmla="*/ 138 h 183"/>
                <a:gd name="T30" fmla="*/ 5 w 12"/>
                <a:gd name="T31" fmla="*/ 135 h 183"/>
                <a:gd name="T32" fmla="*/ 5 w 12"/>
                <a:gd name="T33" fmla="*/ 131 h 183"/>
                <a:gd name="T34" fmla="*/ 5 w 12"/>
                <a:gd name="T35" fmla="*/ 126 h 183"/>
                <a:gd name="T36" fmla="*/ 10 w 12"/>
                <a:gd name="T37" fmla="*/ 119 h 183"/>
                <a:gd name="T38" fmla="*/ 10 w 12"/>
                <a:gd name="T39" fmla="*/ 109 h 183"/>
                <a:gd name="T40" fmla="*/ 10 w 12"/>
                <a:gd name="T41" fmla="*/ 103 h 183"/>
                <a:gd name="T42" fmla="*/ 10 w 12"/>
                <a:gd name="T43" fmla="*/ 97 h 183"/>
                <a:gd name="T44" fmla="*/ 12 w 12"/>
                <a:gd name="T45" fmla="*/ 90 h 183"/>
                <a:gd name="T46" fmla="*/ 12 w 12"/>
                <a:gd name="T47" fmla="*/ 84 h 183"/>
                <a:gd name="T48" fmla="*/ 12 w 12"/>
                <a:gd name="T49" fmla="*/ 74 h 183"/>
                <a:gd name="T50" fmla="*/ 12 w 12"/>
                <a:gd name="T51" fmla="*/ 67 h 183"/>
                <a:gd name="T52" fmla="*/ 12 w 12"/>
                <a:gd name="T53" fmla="*/ 62 h 183"/>
                <a:gd name="T54" fmla="*/ 12 w 12"/>
                <a:gd name="T55" fmla="*/ 52 h 183"/>
                <a:gd name="T56" fmla="*/ 12 w 12"/>
                <a:gd name="T57" fmla="*/ 45 h 183"/>
                <a:gd name="T58" fmla="*/ 12 w 12"/>
                <a:gd name="T59" fmla="*/ 35 h 183"/>
                <a:gd name="T60" fmla="*/ 12 w 12"/>
                <a:gd name="T61" fmla="*/ 30 h 183"/>
                <a:gd name="T62" fmla="*/ 12 w 12"/>
                <a:gd name="T63" fmla="*/ 23 h 183"/>
                <a:gd name="T64" fmla="*/ 12 w 12"/>
                <a:gd name="T65" fmla="*/ 13 h 183"/>
                <a:gd name="T66" fmla="*/ 12 w 12"/>
                <a:gd name="T67" fmla="*/ 10 h 183"/>
                <a:gd name="T68" fmla="*/ 12 w 12"/>
                <a:gd name="T69" fmla="*/ 6 h 183"/>
                <a:gd name="T70" fmla="*/ 12 w 12"/>
                <a:gd name="T71" fmla="*/ 3 h 183"/>
                <a:gd name="T72" fmla="*/ 12 w 12"/>
                <a:gd name="T7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83">
                  <a:moveTo>
                    <a:pt x="0" y="183"/>
                  </a:moveTo>
                  <a:lnTo>
                    <a:pt x="0" y="180"/>
                  </a:lnTo>
                  <a:lnTo>
                    <a:pt x="0" y="177"/>
                  </a:lnTo>
                  <a:lnTo>
                    <a:pt x="3" y="173"/>
                  </a:lnTo>
                  <a:lnTo>
                    <a:pt x="3" y="170"/>
                  </a:lnTo>
                  <a:lnTo>
                    <a:pt x="3" y="168"/>
                  </a:lnTo>
                  <a:lnTo>
                    <a:pt x="3" y="163"/>
                  </a:lnTo>
                  <a:lnTo>
                    <a:pt x="3" y="161"/>
                  </a:lnTo>
                  <a:lnTo>
                    <a:pt x="5" y="158"/>
                  </a:lnTo>
                  <a:lnTo>
                    <a:pt x="5" y="154"/>
                  </a:lnTo>
                  <a:lnTo>
                    <a:pt x="5" y="151"/>
                  </a:lnTo>
                  <a:lnTo>
                    <a:pt x="5" y="148"/>
                  </a:lnTo>
                  <a:lnTo>
                    <a:pt x="5" y="145"/>
                  </a:lnTo>
                  <a:lnTo>
                    <a:pt x="5" y="141"/>
                  </a:lnTo>
                  <a:lnTo>
                    <a:pt x="5" y="138"/>
                  </a:lnTo>
                  <a:lnTo>
                    <a:pt x="5" y="135"/>
                  </a:lnTo>
                  <a:lnTo>
                    <a:pt x="5" y="131"/>
                  </a:lnTo>
                  <a:lnTo>
                    <a:pt x="5" y="126"/>
                  </a:lnTo>
                  <a:lnTo>
                    <a:pt x="10" y="119"/>
                  </a:lnTo>
                  <a:lnTo>
                    <a:pt x="10" y="109"/>
                  </a:lnTo>
                  <a:lnTo>
                    <a:pt x="10" y="103"/>
                  </a:lnTo>
                  <a:lnTo>
                    <a:pt x="10" y="97"/>
                  </a:lnTo>
                  <a:lnTo>
                    <a:pt x="12" y="90"/>
                  </a:lnTo>
                  <a:lnTo>
                    <a:pt x="12" y="84"/>
                  </a:lnTo>
                  <a:lnTo>
                    <a:pt x="12" y="74"/>
                  </a:lnTo>
                  <a:lnTo>
                    <a:pt x="12" y="67"/>
                  </a:lnTo>
                  <a:lnTo>
                    <a:pt x="12" y="62"/>
                  </a:lnTo>
                  <a:lnTo>
                    <a:pt x="12" y="52"/>
                  </a:lnTo>
                  <a:lnTo>
                    <a:pt x="12" y="45"/>
                  </a:lnTo>
                  <a:lnTo>
                    <a:pt x="12" y="35"/>
                  </a:lnTo>
                  <a:lnTo>
                    <a:pt x="12" y="30"/>
                  </a:lnTo>
                  <a:lnTo>
                    <a:pt x="12" y="23"/>
                  </a:lnTo>
                  <a:lnTo>
                    <a:pt x="12" y="13"/>
                  </a:lnTo>
                  <a:lnTo>
                    <a:pt x="12" y="10"/>
                  </a:lnTo>
                  <a:lnTo>
                    <a:pt x="12" y="6"/>
                  </a:lnTo>
                  <a:lnTo>
                    <a:pt x="12" y="3"/>
                  </a:lnTo>
                  <a:lnTo>
                    <a:pt x="12" y="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90" name="Freeform 126"/>
            <p:cNvSpPr>
              <a:spLocks/>
            </p:cNvSpPr>
            <p:nvPr/>
          </p:nvSpPr>
          <p:spPr bwMode="auto">
            <a:xfrm>
              <a:off x="112" y="477"/>
              <a:ext cx="150" cy="278"/>
            </a:xfrm>
            <a:custGeom>
              <a:avLst/>
              <a:gdLst>
                <a:gd name="T0" fmla="*/ 295 w 300"/>
                <a:gd name="T1" fmla="*/ 3 h 557"/>
                <a:gd name="T2" fmla="*/ 293 w 300"/>
                <a:gd name="T3" fmla="*/ 13 h 557"/>
                <a:gd name="T4" fmla="*/ 290 w 300"/>
                <a:gd name="T5" fmla="*/ 23 h 557"/>
                <a:gd name="T6" fmla="*/ 284 w 300"/>
                <a:gd name="T7" fmla="*/ 39 h 557"/>
                <a:gd name="T8" fmla="*/ 272 w 300"/>
                <a:gd name="T9" fmla="*/ 52 h 557"/>
                <a:gd name="T10" fmla="*/ 259 w 300"/>
                <a:gd name="T11" fmla="*/ 62 h 557"/>
                <a:gd name="T12" fmla="*/ 245 w 300"/>
                <a:gd name="T13" fmla="*/ 71 h 557"/>
                <a:gd name="T14" fmla="*/ 227 w 300"/>
                <a:gd name="T15" fmla="*/ 77 h 557"/>
                <a:gd name="T16" fmla="*/ 209 w 300"/>
                <a:gd name="T17" fmla="*/ 84 h 557"/>
                <a:gd name="T18" fmla="*/ 191 w 300"/>
                <a:gd name="T19" fmla="*/ 87 h 557"/>
                <a:gd name="T20" fmla="*/ 173 w 300"/>
                <a:gd name="T21" fmla="*/ 94 h 557"/>
                <a:gd name="T22" fmla="*/ 155 w 300"/>
                <a:gd name="T23" fmla="*/ 96 h 557"/>
                <a:gd name="T24" fmla="*/ 137 w 300"/>
                <a:gd name="T25" fmla="*/ 96 h 557"/>
                <a:gd name="T26" fmla="*/ 118 w 300"/>
                <a:gd name="T27" fmla="*/ 99 h 557"/>
                <a:gd name="T28" fmla="*/ 109 w 300"/>
                <a:gd name="T29" fmla="*/ 103 h 557"/>
                <a:gd name="T30" fmla="*/ 100 w 300"/>
                <a:gd name="T31" fmla="*/ 106 h 557"/>
                <a:gd name="T32" fmla="*/ 91 w 300"/>
                <a:gd name="T33" fmla="*/ 113 h 557"/>
                <a:gd name="T34" fmla="*/ 85 w 300"/>
                <a:gd name="T35" fmla="*/ 123 h 557"/>
                <a:gd name="T36" fmla="*/ 75 w 300"/>
                <a:gd name="T37" fmla="*/ 128 h 557"/>
                <a:gd name="T38" fmla="*/ 70 w 300"/>
                <a:gd name="T39" fmla="*/ 135 h 557"/>
                <a:gd name="T40" fmla="*/ 60 w 300"/>
                <a:gd name="T41" fmla="*/ 142 h 557"/>
                <a:gd name="T42" fmla="*/ 54 w 300"/>
                <a:gd name="T43" fmla="*/ 148 h 557"/>
                <a:gd name="T44" fmla="*/ 49 w 300"/>
                <a:gd name="T45" fmla="*/ 158 h 557"/>
                <a:gd name="T46" fmla="*/ 36 w 300"/>
                <a:gd name="T47" fmla="*/ 177 h 557"/>
                <a:gd name="T48" fmla="*/ 28 w 300"/>
                <a:gd name="T49" fmla="*/ 202 h 557"/>
                <a:gd name="T50" fmla="*/ 18 w 300"/>
                <a:gd name="T51" fmla="*/ 229 h 557"/>
                <a:gd name="T52" fmla="*/ 13 w 300"/>
                <a:gd name="T53" fmla="*/ 251 h 557"/>
                <a:gd name="T54" fmla="*/ 13 w 300"/>
                <a:gd name="T55" fmla="*/ 277 h 557"/>
                <a:gd name="T56" fmla="*/ 10 w 300"/>
                <a:gd name="T57" fmla="*/ 302 h 557"/>
                <a:gd name="T58" fmla="*/ 10 w 300"/>
                <a:gd name="T59" fmla="*/ 312 h 557"/>
                <a:gd name="T60" fmla="*/ 10 w 300"/>
                <a:gd name="T61" fmla="*/ 329 h 557"/>
                <a:gd name="T62" fmla="*/ 13 w 300"/>
                <a:gd name="T63" fmla="*/ 339 h 557"/>
                <a:gd name="T64" fmla="*/ 15 w 300"/>
                <a:gd name="T65" fmla="*/ 347 h 557"/>
                <a:gd name="T66" fmla="*/ 15 w 300"/>
                <a:gd name="T67" fmla="*/ 357 h 557"/>
                <a:gd name="T68" fmla="*/ 18 w 300"/>
                <a:gd name="T69" fmla="*/ 376 h 557"/>
                <a:gd name="T70" fmla="*/ 18 w 300"/>
                <a:gd name="T71" fmla="*/ 390 h 557"/>
                <a:gd name="T72" fmla="*/ 18 w 300"/>
                <a:gd name="T73" fmla="*/ 403 h 557"/>
                <a:gd name="T74" fmla="*/ 15 w 300"/>
                <a:gd name="T75" fmla="*/ 415 h 557"/>
                <a:gd name="T76" fmla="*/ 13 w 300"/>
                <a:gd name="T77" fmla="*/ 435 h 557"/>
                <a:gd name="T78" fmla="*/ 10 w 300"/>
                <a:gd name="T79" fmla="*/ 447 h 557"/>
                <a:gd name="T80" fmla="*/ 10 w 300"/>
                <a:gd name="T81" fmla="*/ 457 h 557"/>
                <a:gd name="T82" fmla="*/ 6 w 300"/>
                <a:gd name="T83" fmla="*/ 467 h 557"/>
                <a:gd name="T84" fmla="*/ 6 w 300"/>
                <a:gd name="T85" fmla="*/ 477 h 557"/>
                <a:gd name="T86" fmla="*/ 3 w 300"/>
                <a:gd name="T87" fmla="*/ 489 h 557"/>
                <a:gd name="T88" fmla="*/ 3 w 300"/>
                <a:gd name="T89" fmla="*/ 502 h 557"/>
                <a:gd name="T90" fmla="*/ 0 w 300"/>
                <a:gd name="T91" fmla="*/ 518 h 557"/>
                <a:gd name="T92" fmla="*/ 0 w 300"/>
                <a:gd name="T93" fmla="*/ 531 h 557"/>
                <a:gd name="T94" fmla="*/ 0 w 300"/>
                <a:gd name="T95" fmla="*/ 548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 h="557">
                  <a:moveTo>
                    <a:pt x="300" y="0"/>
                  </a:moveTo>
                  <a:lnTo>
                    <a:pt x="295" y="0"/>
                  </a:lnTo>
                  <a:lnTo>
                    <a:pt x="295" y="3"/>
                  </a:lnTo>
                  <a:lnTo>
                    <a:pt x="295" y="6"/>
                  </a:lnTo>
                  <a:lnTo>
                    <a:pt x="295" y="10"/>
                  </a:lnTo>
                  <a:lnTo>
                    <a:pt x="293" y="13"/>
                  </a:lnTo>
                  <a:lnTo>
                    <a:pt x="293" y="16"/>
                  </a:lnTo>
                  <a:lnTo>
                    <a:pt x="293" y="20"/>
                  </a:lnTo>
                  <a:lnTo>
                    <a:pt x="290" y="23"/>
                  </a:lnTo>
                  <a:lnTo>
                    <a:pt x="290" y="29"/>
                  </a:lnTo>
                  <a:lnTo>
                    <a:pt x="287" y="32"/>
                  </a:lnTo>
                  <a:lnTo>
                    <a:pt x="284" y="39"/>
                  </a:lnTo>
                  <a:lnTo>
                    <a:pt x="277" y="42"/>
                  </a:lnTo>
                  <a:lnTo>
                    <a:pt x="275" y="48"/>
                  </a:lnTo>
                  <a:lnTo>
                    <a:pt x="272" y="52"/>
                  </a:lnTo>
                  <a:lnTo>
                    <a:pt x="269" y="55"/>
                  </a:lnTo>
                  <a:lnTo>
                    <a:pt x="263" y="57"/>
                  </a:lnTo>
                  <a:lnTo>
                    <a:pt x="259" y="62"/>
                  </a:lnTo>
                  <a:lnTo>
                    <a:pt x="254" y="64"/>
                  </a:lnTo>
                  <a:lnTo>
                    <a:pt x="248" y="67"/>
                  </a:lnTo>
                  <a:lnTo>
                    <a:pt x="245" y="71"/>
                  </a:lnTo>
                  <a:lnTo>
                    <a:pt x="238" y="74"/>
                  </a:lnTo>
                  <a:lnTo>
                    <a:pt x="233" y="74"/>
                  </a:lnTo>
                  <a:lnTo>
                    <a:pt x="227" y="77"/>
                  </a:lnTo>
                  <a:lnTo>
                    <a:pt x="220" y="81"/>
                  </a:lnTo>
                  <a:lnTo>
                    <a:pt x="215" y="81"/>
                  </a:lnTo>
                  <a:lnTo>
                    <a:pt x="209" y="84"/>
                  </a:lnTo>
                  <a:lnTo>
                    <a:pt x="202" y="84"/>
                  </a:lnTo>
                  <a:lnTo>
                    <a:pt x="197" y="87"/>
                  </a:lnTo>
                  <a:lnTo>
                    <a:pt x="191" y="87"/>
                  </a:lnTo>
                  <a:lnTo>
                    <a:pt x="184" y="91"/>
                  </a:lnTo>
                  <a:lnTo>
                    <a:pt x="178" y="91"/>
                  </a:lnTo>
                  <a:lnTo>
                    <a:pt x="173" y="94"/>
                  </a:lnTo>
                  <a:lnTo>
                    <a:pt x="166" y="94"/>
                  </a:lnTo>
                  <a:lnTo>
                    <a:pt x="160" y="94"/>
                  </a:lnTo>
                  <a:lnTo>
                    <a:pt x="155" y="96"/>
                  </a:lnTo>
                  <a:lnTo>
                    <a:pt x="148" y="96"/>
                  </a:lnTo>
                  <a:lnTo>
                    <a:pt x="142" y="96"/>
                  </a:lnTo>
                  <a:lnTo>
                    <a:pt x="137" y="96"/>
                  </a:lnTo>
                  <a:lnTo>
                    <a:pt x="130" y="99"/>
                  </a:lnTo>
                  <a:lnTo>
                    <a:pt x="124" y="99"/>
                  </a:lnTo>
                  <a:lnTo>
                    <a:pt x="118" y="99"/>
                  </a:lnTo>
                  <a:lnTo>
                    <a:pt x="114" y="99"/>
                  </a:lnTo>
                  <a:lnTo>
                    <a:pt x="112" y="99"/>
                  </a:lnTo>
                  <a:lnTo>
                    <a:pt x="109" y="103"/>
                  </a:lnTo>
                  <a:lnTo>
                    <a:pt x="106" y="103"/>
                  </a:lnTo>
                  <a:lnTo>
                    <a:pt x="103" y="106"/>
                  </a:lnTo>
                  <a:lnTo>
                    <a:pt x="100" y="106"/>
                  </a:lnTo>
                  <a:lnTo>
                    <a:pt x="96" y="109"/>
                  </a:lnTo>
                  <a:lnTo>
                    <a:pt x="93" y="113"/>
                  </a:lnTo>
                  <a:lnTo>
                    <a:pt x="91" y="113"/>
                  </a:lnTo>
                  <a:lnTo>
                    <a:pt x="88" y="116"/>
                  </a:lnTo>
                  <a:lnTo>
                    <a:pt x="88" y="119"/>
                  </a:lnTo>
                  <a:lnTo>
                    <a:pt x="85" y="123"/>
                  </a:lnTo>
                  <a:lnTo>
                    <a:pt x="82" y="126"/>
                  </a:lnTo>
                  <a:lnTo>
                    <a:pt x="78" y="128"/>
                  </a:lnTo>
                  <a:lnTo>
                    <a:pt x="75" y="128"/>
                  </a:lnTo>
                  <a:lnTo>
                    <a:pt x="75" y="133"/>
                  </a:lnTo>
                  <a:lnTo>
                    <a:pt x="73" y="133"/>
                  </a:lnTo>
                  <a:lnTo>
                    <a:pt x="70" y="135"/>
                  </a:lnTo>
                  <a:lnTo>
                    <a:pt x="67" y="138"/>
                  </a:lnTo>
                  <a:lnTo>
                    <a:pt x="64" y="142"/>
                  </a:lnTo>
                  <a:lnTo>
                    <a:pt x="60" y="142"/>
                  </a:lnTo>
                  <a:lnTo>
                    <a:pt x="60" y="145"/>
                  </a:lnTo>
                  <a:lnTo>
                    <a:pt x="57" y="148"/>
                  </a:lnTo>
                  <a:lnTo>
                    <a:pt x="54" y="148"/>
                  </a:lnTo>
                  <a:lnTo>
                    <a:pt x="54" y="151"/>
                  </a:lnTo>
                  <a:lnTo>
                    <a:pt x="52" y="155"/>
                  </a:lnTo>
                  <a:lnTo>
                    <a:pt x="49" y="158"/>
                  </a:lnTo>
                  <a:lnTo>
                    <a:pt x="46" y="160"/>
                  </a:lnTo>
                  <a:lnTo>
                    <a:pt x="39" y="170"/>
                  </a:lnTo>
                  <a:lnTo>
                    <a:pt x="36" y="177"/>
                  </a:lnTo>
                  <a:lnTo>
                    <a:pt x="33" y="187"/>
                  </a:lnTo>
                  <a:lnTo>
                    <a:pt x="31" y="197"/>
                  </a:lnTo>
                  <a:lnTo>
                    <a:pt x="28" y="202"/>
                  </a:lnTo>
                  <a:lnTo>
                    <a:pt x="24" y="212"/>
                  </a:lnTo>
                  <a:lnTo>
                    <a:pt x="21" y="219"/>
                  </a:lnTo>
                  <a:lnTo>
                    <a:pt x="18" y="229"/>
                  </a:lnTo>
                  <a:lnTo>
                    <a:pt x="15" y="236"/>
                  </a:lnTo>
                  <a:lnTo>
                    <a:pt x="15" y="244"/>
                  </a:lnTo>
                  <a:lnTo>
                    <a:pt x="13" y="251"/>
                  </a:lnTo>
                  <a:lnTo>
                    <a:pt x="13" y="258"/>
                  </a:lnTo>
                  <a:lnTo>
                    <a:pt x="13" y="268"/>
                  </a:lnTo>
                  <a:lnTo>
                    <a:pt x="13" y="277"/>
                  </a:lnTo>
                  <a:lnTo>
                    <a:pt x="10" y="287"/>
                  </a:lnTo>
                  <a:lnTo>
                    <a:pt x="10" y="293"/>
                  </a:lnTo>
                  <a:lnTo>
                    <a:pt x="10" y="302"/>
                  </a:lnTo>
                  <a:lnTo>
                    <a:pt x="10" y="305"/>
                  </a:lnTo>
                  <a:lnTo>
                    <a:pt x="10" y="309"/>
                  </a:lnTo>
                  <a:lnTo>
                    <a:pt x="10" y="312"/>
                  </a:lnTo>
                  <a:lnTo>
                    <a:pt x="10" y="319"/>
                  </a:lnTo>
                  <a:lnTo>
                    <a:pt x="10" y="325"/>
                  </a:lnTo>
                  <a:lnTo>
                    <a:pt x="10" y="329"/>
                  </a:lnTo>
                  <a:lnTo>
                    <a:pt x="13" y="332"/>
                  </a:lnTo>
                  <a:lnTo>
                    <a:pt x="13" y="334"/>
                  </a:lnTo>
                  <a:lnTo>
                    <a:pt x="13" y="339"/>
                  </a:lnTo>
                  <a:lnTo>
                    <a:pt x="13" y="341"/>
                  </a:lnTo>
                  <a:lnTo>
                    <a:pt x="13" y="344"/>
                  </a:lnTo>
                  <a:lnTo>
                    <a:pt x="15" y="347"/>
                  </a:lnTo>
                  <a:lnTo>
                    <a:pt x="15" y="351"/>
                  </a:lnTo>
                  <a:lnTo>
                    <a:pt x="15" y="354"/>
                  </a:lnTo>
                  <a:lnTo>
                    <a:pt x="15" y="357"/>
                  </a:lnTo>
                  <a:lnTo>
                    <a:pt x="15" y="364"/>
                  </a:lnTo>
                  <a:lnTo>
                    <a:pt x="18" y="371"/>
                  </a:lnTo>
                  <a:lnTo>
                    <a:pt x="18" y="376"/>
                  </a:lnTo>
                  <a:lnTo>
                    <a:pt x="18" y="380"/>
                  </a:lnTo>
                  <a:lnTo>
                    <a:pt x="18" y="386"/>
                  </a:lnTo>
                  <a:lnTo>
                    <a:pt x="18" y="390"/>
                  </a:lnTo>
                  <a:lnTo>
                    <a:pt x="18" y="393"/>
                  </a:lnTo>
                  <a:lnTo>
                    <a:pt x="18" y="399"/>
                  </a:lnTo>
                  <a:lnTo>
                    <a:pt x="18" y="403"/>
                  </a:lnTo>
                  <a:lnTo>
                    <a:pt x="18" y="406"/>
                  </a:lnTo>
                  <a:lnTo>
                    <a:pt x="15" y="412"/>
                  </a:lnTo>
                  <a:lnTo>
                    <a:pt x="15" y="415"/>
                  </a:lnTo>
                  <a:lnTo>
                    <a:pt x="15" y="422"/>
                  </a:lnTo>
                  <a:lnTo>
                    <a:pt x="13" y="428"/>
                  </a:lnTo>
                  <a:lnTo>
                    <a:pt x="13" y="435"/>
                  </a:lnTo>
                  <a:lnTo>
                    <a:pt x="13" y="445"/>
                  </a:lnTo>
                  <a:lnTo>
                    <a:pt x="13" y="447"/>
                  </a:lnTo>
                  <a:lnTo>
                    <a:pt x="10" y="447"/>
                  </a:lnTo>
                  <a:lnTo>
                    <a:pt x="10" y="450"/>
                  </a:lnTo>
                  <a:lnTo>
                    <a:pt x="10" y="454"/>
                  </a:lnTo>
                  <a:lnTo>
                    <a:pt x="10" y="457"/>
                  </a:lnTo>
                  <a:lnTo>
                    <a:pt x="10" y="460"/>
                  </a:lnTo>
                  <a:lnTo>
                    <a:pt x="6" y="464"/>
                  </a:lnTo>
                  <a:lnTo>
                    <a:pt x="6" y="467"/>
                  </a:lnTo>
                  <a:lnTo>
                    <a:pt x="6" y="470"/>
                  </a:lnTo>
                  <a:lnTo>
                    <a:pt x="6" y="474"/>
                  </a:lnTo>
                  <a:lnTo>
                    <a:pt x="6" y="477"/>
                  </a:lnTo>
                  <a:lnTo>
                    <a:pt x="3" y="479"/>
                  </a:lnTo>
                  <a:lnTo>
                    <a:pt x="3" y="484"/>
                  </a:lnTo>
                  <a:lnTo>
                    <a:pt x="3" y="489"/>
                  </a:lnTo>
                  <a:lnTo>
                    <a:pt x="3" y="493"/>
                  </a:lnTo>
                  <a:lnTo>
                    <a:pt x="3" y="499"/>
                  </a:lnTo>
                  <a:lnTo>
                    <a:pt x="3" y="502"/>
                  </a:lnTo>
                  <a:lnTo>
                    <a:pt x="3" y="506"/>
                  </a:lnTo>
                  <a:lnTo>
                    <a:pt x="0" y="511"/>
                  </a:lnTo>
                  <a:lnTo>
                    <a:pt x="0" y="518"/>
                  </a:lnTo>
                  <a:lnTo>
                    <a:pt x="0" y="521"/>
                  </a:lnTo>
                  <a:lnTo>
                    <a:pt x="0" y="528"/>
                  </a:lnTo>
                  <a:lnTo>
                    <a:pt x="0" y="531"/>
                  </a:lnTo>
                  <a:lnTo>
                    <a:pt x="0" y="538"/>
                  </a:lnTo>
                  <a:lnTo>
                    <a:pt x="0" y="541"/>
                  </a:lnTo>
                  <a:lnTo>
                    <a:pt x="0" y="548"/>
                  </a:lnTo>
                  <a:lnTo>
                    <a:pt x="0" y="550"/>
                  </a:lnTo>
                  <a:lnTo>
                    <a:pt x="0" y="557"/>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91" name="Freeform 127"/>
            <p:cNvSpPr>
              <a:spLocks/>
            </p:cNvSpPr>
            <p:nvPr/>
          </p:nvSpPr>
          <p:spPr bwMode="auto">
            <a:xfrm>
              <a:off x="430" y="759"/>
              <a:ext cx="112" cy="143"/>
            </a:xfrm>
            <a:custGeom>
              <a:avLst/>
              <a:gdLst>
                <a:gd name="T0" fmla="*/ 163 w 225"/>
                <a:gd name="T1" fmla="*/ 287 h 287"/>
                <a:gd name="T2" fmla="*/ 170 w 225"/>
                <a:gd name="T3" fmla="*/ 287 h 287"/>
                <a:gd name="T4" fmla="*/ 179 w 225"/>
                <a:gd name="T5" fmla="*/ 284 h 287"/>
                <a:gd name="T6" fmla="*/ 186 w 225"/>
                <a:gd name="T7" fmla="*/ 284 h 287"/>
                <a:gd name="T8" fmla="*/ 191 w 225"/>
                <a:gd name="T9" fmla="*/ 282 h 287"/>
                <a:gd name="T10" fmla="*/ 197 w 225"/>
                <a:gd name="T11" fmla="*/ 282 h 287"/>
                <a:gd name="T12" fmla="*/ 204 w 225"/>
                <a:gd name="T13" fmla="*/ 277 h 287"/>
                <a:gd name="T14" fmla="*/ 207 w 225"/>
                <a:gd name="T15" fmla="*/ 275 h 287"/>
                <a:gd name="T16" fmla="*/ 209 w 225"/>
                <a:gd name="T17" fmla="*/ 272 h 287"/>
                <a:gd name="T18" fmla="*/ 212 w 225"/>
                <a:gd name="T19" fmla="*/ 268 h 287"/>
                <a:gd name="T20" fmla="*/ 215 w 225"/>
                <a:gd name="T21" fmla="*/ 268 h 287"/>
                <a:gd name="T22" fmla="*/ 218 w 225"/>
                <a:gd name="T23" fmla="*/ 265 h 287"/>
                <a:gd name="T24" fmla="*/ 222 w 225"/>
                <a:gd name="T25" fmla="*/ 262 h 287"/>
                <a:gd name="T26" fmla="*/ 222 w 225"/>
                <a:gd name="T27" fmla="*/ 258 h 287"/>
                <a:gd name="T28" fmla="*/ 225 w 225"/>
                <a:gd name="T29" fmla="*/ 258 h 287"/>
                <a:gd name="T30" fmla="*/ 140 w 225"/>
                <a:gd name="T31" fmla="*/ 0 h 287"/>
                <a:gd name="T32" fmla="*/ 0 w 225"/>
                <a:gd name="T33" fmla="*/ 30 h 287"/>
                <a:gd name="T34" fmla="*/ 98 w 225"/>
                <a:gd name="T35" fmla="*/ 272 h 287"/>
                <a:gd name="T36" fmla="*/ 101 w 225"/>
                <a:gd name="T37" fmla="*/ 272 h 287"/>
                <a:gd name="T38" fmla="*/ 101 w 225"/>
                <a:gd name="T39" fmla="*/ 275 h 287"/>
                <a:gd name="T40" fmla="*/ 104 w 225"/>
                <a:gd name="T41" fmla="*/ 275 h 287"/>
                <a:gd name="T42" fmla="*/ 106 w 225"/>
                <a:gd name="T43" fmla="*/ 277 h 287"/>
                <a:gd name="T44" fmla="*/ 109 w 225"/>
                <a:gd name="T45" fmla="*/ 277 h 287"/>
                <a:gd name="T46" fmla="*/ 113 w 225"/>
                <a:gd name="T47" fmla="*/ 277 h 287"/>
                <a:gd name="T48" fmla="*/ 119 w 225"/>
                <a:gd name="T49" fmla="*/ 282 h 287"/>
                <a:gd name="T50" fmla="*/ 122 w 225"/>
                <a:gd name="T51" fmla="*/ 282 h 287"/>
                <a:gd name="T52" fmla="*/ 127 w 225"/>
                <a:gd name="T53" fmla="*/ 284 h 287"/>
                <a:gd name="T54" fmla="*/ 134 w 225"/>
                <a:gd name="T55" fmla="*/ 284 h 287"/>
                <a:gd name="T56" fmla="*/ 140 w 225"/>
                <a:gd name="T57" fmla="*/ 284 h 287"/>
                <a:gd name="T58" fmla="*/ 150 w 225"/>
                <a:gd name="T59" fmla="*/ 284 h 287"/>
                <a:gd name="T60" fmla="*/ 155 w 225"/>
                <a:gd name="T61" fmla="*/ 287 h 287"/>
                <a:gd name="T62" fmla="*/ 163 w 225"/>
                <a:gd name="T6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287">
                  <a:moveTo>
                    <a:pt x="163" y="287"/>
                  </a:moveTo>
                  <a:lnTo>
                    <a:pt x="170" y="287"/>
                  </a:lnTo>
                  <a:lnTo>
                    <a:pt x="179" y="284"/>
                  </a:lnTo>
                  <a:lnTo>
                    <a:pt x="186" y="284"/>
                  </a:lnTo>
                  <a:lnTo>
                    <a:pt x="191" y="282"/>
                  </a:lnTo>
                  <a:lnTo>
                    <a:pt x="197" y="282"/>
                  </a:lnTo>
                  <a:lnTo>
                    <a:pt x="204" y="277"/>
                  </a:lnTo>
                  <a:lnTo>
                    <a:pt x="207" y="275"/>
                  </a:lnTo>
                  <a:lnTo>
                    <a:pt x="209" y="272"/>
                  </a:lnTo>
                  <a:lnTo>
                    <a:pt x="212" y="268"/>
                  </a:lnTo>
                  <a:lnTo>
                    <a:pt x="215" y="268"/>
                  </a:lnTo>
                  <a:lnTo>
                    <a:pt x="218" y="265"/>
                  </a:lnTo>
                  <a:lnTo>
                    <a:pt x="222" y="262"/>
                  </a:lnTo>
                  <a:lnTo>
                    <a:pt x="222" y="258"/>
                  </a:lnTo>
                  <a:lnTo>
                    <a:pt x="225" y="258"/>
                  </a:lnTo>
                  <a:lnTo>
                    <a:pt x="140" y="0"/>
                  </a:lnTo>
                  <a:lnTo>
                    <a:pt x="0" y="30"/>
                  </a:lnTo>
                  <a:lnTo>
                    <a:pt x="98" y="272"/>
                  </a:lnTo>
                  <a:lnTo>
                    <a:pt x="101" y="272"/>
                  </a:lnTo>
                  <a:lnTo>
                    <a:pt x="101" y="275"/>
                  </a:lnTo>
                  <a:lnTo>
                    <a:pt x="104" y="275"/>
                  </a:lnTo>
                  <a:lnTo>
                    <a:pt x="106" y="277"/>
                  </a:lnTo>
                  <a:lnTo>
                    <a:pt x="109" y="277"/>
                  </a:lnTo>
                  <a:lnTo>
                    <a:pt x="113" y="277"/>
                  </a:lnTo>
                  <a:lnTo>
                    <a:pt x="119" y="282"/>
                  </a:lnTo>
                  <a:lnTo>
                    <a:pt x="122" y="282"/>
                  </a:lnTo>
                  <a:lnTo>
                    <a:pt x="127" y="284"/>
                  </a:lnTo>
                  <a:lnTo>
                    <a:pt x="134" y="284"/>
                  </a:lnTo>
                  <a:lnTo>
                    <a:pt x="140" y="284"/>
                  </a:lnTo>
                  <a:lnTo>
                    <a:pt x="150" y="284"/>
                  </a:lnTo>
                  <a:lnTo>
                    <a:pt x="155" y="287"/>
                  </a:lnTo>
                  <a:lnTo>
                    <a:pt x="163" y="287"/>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392" name="Freeform 128"/>
            <p:cNvSpPr>
              <a:spLocks/>
            </p:cNvSpPr>
            <p:nvPr/>
          </p:nvSpPr>
          <p:spPr bwMode="auto">
            <a:xfrm>
              <a:off x="430" y="773"/>
              <a:ext cx="51" cy="127"/>
            </a:xfrm>
            <a:custGeom>
              <a:avLst/>
              <a:gdLst>
                <a:gd name="T0" fmla="*/ 104 w 104"/>
                <a:gd name="T1" fmla="*/ 253 h 253"/>
                <a:gd name="T2" fmla="*/ 41 w 104"/>
                <a:gd name="T3" fmla="*/ 98 h 253"/>
                <a:gd name="T4" fmla="*/ 0 w 104"/>
                <a:gd name="T5" fmla="*/ 0 h 253"/>
              </a:gdLst>
              <a:ahLst/>
              <a:cxnLst>
                <a:cxn ang="0">
                  <a:pos x="T0" y="T1"/>
                </a:cxn>
                <a:cxn ang="0">
                  <a:pos x="T2" y="T3"/>
                </a:cxn>
                <a:cxn ang="0">
                  <a:pos x="T4" y="T5"/>
                </a:cxn>
              </a:cxnLst>
              <a:rect l="0" t="0" r="r" b="b"/>
              <a:pathLst>
                <a:path w="104" h="253">
                  <a:moveTo>
                    <a:pt x="104" y="253"/>
                  </a:moveTo>
                  <a:lnTo>
                    <a:pt x="41" y="98"/>
                  </a:lnTo>
                  <a:lnTo>
                    <a:pt x="0" y="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93" name="Freeform 129"/>
            <p:cNvSpPr>
              <a:spLocks/>
            </p:cNvSpPr>
            <p:nvPr/>
          </p:nvSpPr>
          <p:spPr bwMode="auto">
            <a:xfrm>
              <a:off x="495" y="759"/>
              <a:ext cx="36" cy="98"/>
            </a:xfrm>
            <a:custGeom>
              <a:avLst/>
              <a:gdLst>
                <a:gd name="T0" fmla="*/ 71 w 71"/>
                <a:gd name="T1" fmla="*/ 197 h 197"/>
                <a:gd name="T2" fmla="*/ 69 w 71"/>
                <a:gd name="T3" fmla="*/ 190 h 197"/>
                <a:gd name="T4" fmla="*/ 9 w 71"/>
                <a:gd name="T5" fmla="*/ 0 h 197"/>
                <a:gd name="T6" fmla="*/ 9 w 71"/>
                <a:gd name="T7" fmla="*/ 3 h 197"/>
                <a:gd name="T8" fmla="*/ 9 w 71"/>
                <a:gd name="T9" fmla="*/ 7 h 197"/>
                <a:gd name="T10" fmla="*/ 9 w 71"/>
                <a:gd name="T11" fmla="*/ 13 h 197"/>
                <a:gd name="T12" fmla="*/ 9 w 71"/>
                <a:gd name="T13" fmla="*/ 17 h 197"/>
                <a:gd name="T14" fmla="*/ 9 w 71"/>
                <a:gd name="T15" fmla="*/ 20 h 197"/>
                <a:gd name="T16" fmla="*/ 9 w 71"/>
                <a:gd name="T17" fmla="*/ 25 h 197"/>
                <a:gd name="T18" fmla="*/ 9 w 71"/>
                <a:gd name="T19" fmla="*/ 32 h 197"/>
                <a:gd name="T20" fmla="*/ 9 w 71"/>
                <a:gd name="T21" fmla="*/ 35 h 197"/>
                <a:gd name="T22" fmla="*/ 9 w 71"/>
                <a:gd name="T23" fmla="*/ 42 h 197"/>
                <a:gd name="T24" fmla="*/ 6 w 71"/>
                <a:gd name="T25" fmla="*/ 49 h 197"/>
                <a:gd name="T26" fmla="*/ 6 w 71"/>
                <a:gd name="T27" fmla="*/ 52 h 197"/>
                <a:gd name="T28" fmla="*/ 6 w 71"/>
                <a:gd name="T29" fmla="*/ 57 h 197"/>
                <a:gd name="T30" fmla="*/ 3 w 71"/>
                <a:gd name="T31" fmla="*/ 62 h 197"/>
                <a:gd name="T32" fmla="*/ 0 w 71"/>
                <a:gd name="T33" fmla="*/ 6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97">
                  <a:moveTo>
                    <a:pt x="71" y="197"/>
                  </a:moveTo>
                  <a:lnTo>
                    <a:pt x="69" y="190"/>
                  </a:lnTo>
                  <a:lnTo>
                    <a:pt x="9" y="0"/>
                  </a:lnTo>
                  <a:lnTo>
                    <a:pt x="9" y="3"/>
                  </a:lnTo>
                  <a:lnTo>
                    <a:pt x="9" y="7"/>
                  </a:lnTo>
                  <a:lnTo>
                    <a:pt x="9" y="13"/>
                  </a:lnTo>
                  <a:lnTo>
                    <a:pt x="9" y="17"/>
                  </a:lnTo>
                  <a:lnTo>
                    <a:pt x="9" y="20"/>
                  </a:lnTo>
                  <a:lnTo>
                    <a:pt x="9" y="25"/>
                  </a:lnTo>
                  <a:lnTo>
                    <a:pt x="9" y="32"/>
                  </a:lnTo>
                  <a:lnTo>
                    <a:pt x="9" y="35"/>
                  </a:lnTo>
                  <a:lnTo>
                    <a:pt x="9" y="42"/>
                  </a:lnTo>
                  <a:lnTo>
                    <a:pt x="6" y="49"/>
                  </a:lnTo>
                  <a:lnTo>
                    <a:pt x="6" y="52"/>
                  </a:lnTo>
                  <a:lnTo>
                    <a:pt x="6" y="57"/>
                  </a:lnTo>
                  <a:lnTo>
                    <a:pt x="3" y="62"/>
                  </a:lnTo>
                  <a:lnTo>
                    <a:pt x="0" y="6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94" name="Freeform 130"/>
            <p:cNvSpPr>
              <a:spLocks/>
            </p:cNvSpPr>
            <p:nvPr/>
          </p:nvSpPr>
          <p:spPr bwMode="auto">
            <a:xfrm>
              <a:off x="174" y="527"/>
              <a:ext cx="110" cy="19"/>
            </a:xfrm>
            <a:custGeom>
              <a:avLst/>
              <a:gdLst>
                <a:gd name="T0" fmla="*/ 0 w 220"/>
                <a:gd name="T1" fmla="*/ 0 h 39"/>
                <a:gd name="T2" fmla="*/ 8 w 220"/>
                <a:gd name="T3" fmla="*/ 0 h 39"/>
                <a:gd name="T4" fmla="*/ 18 w 220"/>
                <a:gd name="T5" fmla="*/ 2 h 39"/>
                <a:gd name="T6" fmla="*/ 32 w 220"/>
                <a:gd name="T7" fmla="*/ 2 h 39"/>
                <a:gd name="T8" fmla="*/ 47 w 220"/>
                <a:gd name="T9" fmla="*/ 5 h 39"/>
                <a:gd name="T10" fmla="*/ 66 w 220"/>
                <a:gd name="T11" fmla="*/ 9 h 39"/>
                <a:gd name="T12" fmla="*/ 84 w 220"/>
                <a:gd name="T13" fmla="*/ 12 h 39"/>
                <a:gd name="T14" fmla="*/ 106 w 220"/>
                <a:gd name="T15" fmla="*/ 15 h 39"/>
                <a:gd name="T16" fmla="*/ 124 w 220"/>
                <a:gd name="T17" fmla="*/ 19 h 39"/>
                <a:gd name="T18" fmla="*/ 145 w 220"/>
                <a:gd name="T19" fmla="*/ 22 h 39"/>
                <a:gd name="T20" fmla="*/ 163 w 220"/>
                <a:gd name="T21" fmla="*/ 25 h 39"/>
                <a:gd name="T22" fmla="*/ 181 w 220"/>
                <a:gd name="T23" fmla="*/ 29 h 39"/>
                <a:gd name="T24" fmla="*/ 197 w 220"/>
                <a:gd name="T25" fmla="*/ 32 h 39"/>
                <a:gd name="T26" fmla="*/ 208 w 220"/>
                <a:gd name="T27" fmla="*/ 34 h 39"/>
                <a:gd name="T28" fmla="*/ 217 w 220"/>
                <a:gd name="T29" fmla="*/ 34 h 39"/>
                <a:gd name="T30" fmla="*/ 220 w 220"/>
                <a:gd name="T3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0" h="39">
                  <a:moveTo>
                    <a:pt x="0" y="0"/>
                  </a:moveTo>
                  <a:lnTo>
                    <a:pt x="8" y="0"/>
                  </a:lnTo>
                  <a:lnTo>
                    <a:pt x="18" y="2"/>
                  </a:lnTo>
                  <a:lnTo>
                    <a:pt x="32" y="2"/>
                  </a:lnTo>
                  <a:lnTo>
                    <a:pt x="47" y="5"/>
                  </a:lnTo>
                  <a:lnTo>
                    <a:pt x="66" y="9"/>
                  </a:lnTo>
                  <a:lnTo>
                    <a:pt x="84" y="12"/>
                  </a:lnTo>
                  <a:lnTo>
                    <a:pt x="106" y="15"/>
                  </a:lnTo>
                  <a:lnTo>
                    <a:pt x="124" y="19"/>
                  </a:lnTo>
                  <a:lnTo>
                    <a:pt x="145" y="22"/>
                  </a:lnTo>
                  <a:lnTo>
                    <a:pt x="163" y="25"/>
                  </a:lnTo>
                  <a:lnTo>
                    <a:pt x="181" y="29"/>
                  </a:lnTo>
                  <a:lnTo>
                    <a:pt x="197" y="32"/>
                  </a:lnTo>
                  <a:lnTo>
                    <a:pt x="208" y="34"/>
                  </a:lnTo>
                  <a:lnTo>
                    <a:pt x="217" y="34"/>
                  </a:lnTo>
                  <a:lnTo>
                    <a:pt x="220" y="39"/>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95" name="Freeform 131"/>
            <p:cNvSpPr>
              <a:spLocks/>
            </p:cNvSpPr>
            <p:nvPr/>
          </p:nvSpPr>
          <p:spPr bwMode="auto">
            <a:xfrm>
              <a:off x="345" y="527"/>
              <a:ext cx="86" cy="17"/>
            </a:xfrm>
            <a:custGeom>
              <a:avLst/>
              <a:gdLst>
                <a:gd name="T0" fmla="*/ 171 w 171"/>
                <a:gd name="T1" fmla="*/ 0 h 34"/>
                <a:gd name="T2" fmla="*/ 166 w 171"/>
                <a:gd name="T3" fmla="*/ 0 h 34"/>
                <a:gd name="T4" fmla="*/ 160 w 171"/>
                <a:gd name="T5" fmla="*/ 2 h 34"/>
                <a:gd name="T6" fmla="*/ 150 w 171"/>
                <a:gd name="T7" fmla="*/ 5 h 34"/>
                <a:gd name="T8" fmla="*/ 139 w 171"/>
                <a:gd name="T9" fmla="*/ 5 h 34"/>
                <a:gd name="T10" fmla="*/ 127 w 171"/>
                <a:gd name="T11" fmla="*/ 8 h 34"/>
                <a:gd name="T12" fmla="*/ 111 w 171"/>
                <a:gd name="T13" fmla="*/ 12 h 34"/>
                <a:gd name="T14" fmla="*/ 96 w 171"/>
                <a:gd name="T15" fmla="*/ 15 h 34"/>
                <a:gd name="T16" fmla="*/ 82 w 171"/>
                <a:gd name="T17" fmla="*/ 18 h 34"/>
                <a:gd name="T18" fmla="*/ 67 w 171"/>
                <a:gd name="T19" fmla="*/ 22 h 34"/>
                <a:gd name="T20" fmla="*/ 51 w 171"/>
                <a:gd name="T21" fmla="*/ 25 h 34"/>
                <a:gd name="T22" fmla="*/ 40 w 171"/>
                <a:gd name="T23" fmla="*/ 27 h 34"/>
                <a:gd name="T24" fmla="*/ 25 w 171"/>
                <a:gd name="T25" fmla="*/ 30 h 34"/>
                <a:gd name="T26" fmla="*/ 15 w 171"/>
                <a:gd name="T27" fmla="*/ 30 h 34"/>
                <a:gd name="T28" fmla="*/ 7 w 171"/>
                <a:gd name="T29" fmla="*/ 34 h 34"/>
                <a:gd name="T30" fmla="*/ 0 w 171"/>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1" h="34">
                  <a:moveTo>
                    <a:pt x="171" y="0"/>
                  </a:moveTo>
                  <a:lnTo>
                    <a:pt x="166" y="0"/>
                  </a:lnTo>
                  <a:lnTo>
                    <a:pt x="160" y="2"/>
                  </a:lnTo>
                  <a:lnTo>
                    <a:pt x="150" y="5"/>
                  </a:lnTo>
                  <a:lnTo>
                    <a:pt x="139" y="5"/>
                  </a:lnTo>
                  <a:lnTo>
                    <a:pt x="127" y="8"/>
                  </a:lnTo>
                  <a:lnTo>
                    <a:pt x="111" y="12"/>
                  </a:lnTo>
                  <a:lnTo>
                    <a:pt x="96" y="15"/>
                  </a:lnTo>
                  <a:lnTo>
                    <a:pt x="82" y="18"/>
                  </a:lnTo>
                  <a:lnTo>
                    <a:pt x="67" y="22"/>
                  </a:lnTo>
                  <a:lnTo>
                    <a:pt x="51" y="25"/>
                  </a:lnTo>
                  <a:lnTo>
                    <a:pt x="40" y="27"/>
                  </a:lnTo>
                  <a:lnTo>
                    <a:pt x="25" y="30"/>
                  </a:lnTo>
                  <a:lnTo>
                    <a:pt x="15" y="30"/>
                  </a:lnTo>
                  <a:lnTo>
                    <a:pt x="7" y="34"/>
                  </a:lnTo>
                  <a:lnTo>
                    <a:pt x="0" y="3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96" name="Freeform 132"/>
            <p:cNvSpPr>
              <a:spLocks/>
            </p:cNvSpPr>
            <p:nvPr/>
          </p:nvSpPr>
          <p:spPr bwMode="auto">
            <a:xfrm>
              <a:off x="309" y="596"/>
              <a:ext cx="25" cy="14"/>
            </a:xfrm>
            <a:custGeom>
              <a:avLst/>
              <a:gdLst>
                <a:gd name="T0" fmla="*/ 49 w 49"/>
                <a:gd name="T1" fmla="*/ 0 h 28"/>
                <a:gd name="T2" fmla="*/ 46 w 49"/>
                <a:gd name="T3" fmla="*/ 0 h 28"/>
                <a:gd name="T4" fmla="*/ 42 w 49"/>
                <a:gd name="T5" fmla="*/ 3 h 28"/>
                <a:gd name="T6" fmla="*/ 39 w 49"/>
                <a:gd name="T7" fmla="*/ 3 h 28"/>
                <a:gd name="T8" fmla="*/ 37 w 49"/>
                <a:gd name="T9" fmla="*/ 6 h 28"/>
                <a:gd name="T10" fmla="*/ 34 w 49"/>
                <a:gd name="T11" fmla="*/ 6 h 28"/>
                <a:gd name="T12" fmla="*/ 28 w 49"/>
                <a:gd name="T13" fmla="*/ 10 h 28"/>
                <a:gd name="T14" fmla="*/ 25 w 49"/>
                <a:gd name="T15" fmla="*/ 10 h 28"/>
                <a:gd name="T16" fmla="*/ 21 w 49"/>
                <a:gd name="T17" fmla="*/ 13 h 28"/>
                <a:gd name="T18" fmla="*/ 16 w 49"/>
                <a:gd name="T19" fmla="*/ 16 h 28"/>
                <a:gd name="T20" fmla="*/ 13 w 49"/>
                <a:gd name="T21" fmla="*/ 18 h 28"/>
                <a:gd name="T22" fmla="*/ 10 w 49"/>
                <a:gd name="T23" fmla="*/ 18 h 28"/>
                <a:gd name="T24" fmla="*/ 5 w 49"/>
                <a:gd name="T25" fmla="*/ 23 h 28"/>
                <a:gd name="T26" fmla="*/ 0 w 49"/>
                <a:gd name="T27" fmla="*/ 25 h 28"/>
                <a:gd name="T28" fmla="*/ 0 w 49"/>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28">
                  <a:moveTo>
                    <a:pt x="49" y="0"/>
                  </a:moveTo>
                  <a:lnTo>
                    <a:pt x="46" y="0"/>
                  </a:lnTo>
                  <a:lnTo>
                    <a:pt x="42" y="3"/>
                  </a:lnTo>
                  <a:lnTo>
                    <a:pt x="39" y="3"/>
                  </a:lnTo>
                  <a:lnTo>
                    <a:pt x="37" y="6"/>
                  </a:lnTo>
                  <a:lnTo>
                    <a:pt x="34" y="6"/>
                  </a:lnTo>
                  <a:lnTo>
                    <a:pt x="28" y="10"/>
                  </a:lnTo>
                  <a:lnTo>
                    <a:pt x="25" y="10"/>
                  </a:lnTo>
                  <a:lnTo>
                    <a:pt x="21" y="13"/>
                  </a:lnTo>
                  <a:lnTo>
                    <a:pt x="16" y="16"/>
                  </a:lnTo>
                  <a:lnTo>
                    <a:pt x="13" y="18"/>
                  </a:lnTo>
                  <a:lnTo>
                    <a:pt x="10" y="18"/>
                  </a:lnTo>
                  <a:lnTo>
                    <a:pt x="5" y="23"/>
                  </a:lnTo>
                  <a:lnTo>
                    <a:pt x="0" y="25"/>
                  </a:lnTo>
                  <a:lnTo>
                    <a:pt x="0" y="2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97" name="Freeform 133"/>
            <p:cNvSpPr>
              <a:spLocks/>
            </p:cNvSpPr>
            <p:nvPr/>
          </p:nvSpPr>
          <p:spPr bwMode="auto">
            <a:xfrm>
              <a:off x="281" y="652"/>
              <a:ext cx="2" cy="13"/>
            </a:xfrm>
            <a:custGeom>
              <a:avLst/>
              <a:gdLst>
                <a:gd name="T0" fmla="*/ 0 w 2"/>
                <a:gd name="T1" fmla="*/ 0 h 27"/>
                <a:gd name="T2" fmla="*/ 0 w 2"/>
                <a:gd name="T3" fmla="*/ 3 h 27"/>
                <a:gd name="T4" fmla="*/ 0 w 2"/>
                <a:gd name="T5" fmla="*/ 7 h 27"/>
                <a:gd name="T6" fmla="*/ 0 w 2"/>
                <a:gd name="T7" fmla="*/ 10 h 27"/>
                <a:gd name="T8" fmla="*/ 0 w 2"/>
                <a:gd name="T9" fmla="*/ 13 h 27"/>
                <a:gd name="T10" fmla="*/ 0 w 2"/>
                <a:gd name="T11" fmla="*/ 17 h 27"/>
                <a:gd name="T12" fmla="*/ 0 w 2"/>
                <a:gd name="T13" fmla="*/ 20 h 27"/>
                <a:gd name="T14" fmla="*/ 2 w 2"/>
                <a:gd name="T15" fmla="*/ 22 h 27"/>
                <a:gd name="T16" fmla="*/ 2 w 2"/>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7">
                  <a:moveTo>
                    <a:pt x="0" y="0"/>
                  </a:moveTo>
                  <a:lnTo>
                    <a:pt x="0" y="3"/>
                  </a:lnTo>
                  <a:lnTo>
                    <a:pt x="0" y="7"/>
                  </a:lnTo>
                  <a:lnTo>
                    <a:pt x="0" y="10"/>
                  </a:lnTo>
                  <a:lnTo>
                    <a:pt x="0" y="13"/>
                  </a:lnTo>
                  <a:lnTo>
                    <a:pt x="0" y="17"/>
                  </a:lnTo>
                  <a:lnTo>
                    <a:pt x="0" y="20"/>
                  </a:lnTo>
                  <a:lnTo>
                    <a:pt x="2" y="22"/>
                  </a:lnTo>
                  <a:lnTo>
                    <a:pt x="2" y="27"/>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98" name="Freeform 134"/>
            <p:cNvSpPr>
              <a:spLocks/>
            </p:cNvSpPr>
            <p:nvPr/>
          </p:nvSpPr>
          <p:spPr bwMode="auto">
            <a:xfrm>
              <a:off x="298" y="752"/>
              <a:ext cx="111" cy="80"/>
            </a:xfrm>
            <a:custGeom>
              <a:avLst/>
              <a:gdLst>
                <a:gd name="T0" fmla="*/ 0 w 222"/>
                <a:gd name="T1" fmla="*/ 12 h 160"/>
                <a:gd name="T2" fmla="*/ 6 w 222"/>
                <a:gd name="T3" fmla="*/ 18 h 160"/>
                <a:gd name="T4" fmla="*/ 11 w 222"/>
                <a:gd name="T5" fmla="*/ 22 h 160"/>
                <a:gd name="T6" fmla="*/ 18 w 222"/>
                <a:gd name="T7" fmla="*/ 25 h 160"/>
                <a:gd name="T8" fmla="*/ 21 w 222"/>
                <a:gd name="T9" fmla="*/ 25 h 160"/>
                <a:gd name="T10" fmla="*/ 27 w 222"/>
                <a:gd name="T11" fmla="*/ 25 h 160"/>
                <a:gd name="T12" fmla="*/ 32 w 222"/>
                <a:gd name="T13" fmla="*/ 25 h 160"/>
                <a:gd name="T14" fmla="*/ 39 w 222"/>
                <a:gd name="T15" fmla="*/ 25 h 160"/>
                <a:gd name="T16" fmla="*/ 42 w 222"/>
                <a:gd name="T17" fmla="*/ 22 h 160"/>
                <a:gd name="T18" fmla="*/ 47 w 222"/>
                <a:gd name="T19" fmla="*/ 18 h 160"/>
                <a:gd name="T20" fmla="*/ 50 w 222"/>
                <a:gd name="T21" fmla="*/ 15 h 160"/>
                <a:gd name="T22" fmla="*/ 53 w 222"/>
                <a:gd name="T23" fmla="*/ 12 h 160"/>
                <a:gd name="T24" fmla="*/ 57 w 222"/>
                <a:gd name="T25" fmla="*/ 12 h 160"/>
                <a:gd name="T26" fmla="*/ 60 w 222"/>
                <a:gd name="T27" fmla="*/ 9 h 160"/>
                <a:gd name="T28" fmla="*/ 60 w 222"/>
                <a:gd name="T29" fmla="*/ 5 h 160"/>
                <a:gd name="T30" fmla="*/ 71 w 222"/>
                <a:gd name="T31" fmla="*/ 3 h 160"/>
                <a:gd name="T32" fmla="*/ 78 w 222"/>
                <a:gd name="T33" fmla="*/ 0 h 160"/>
                <a:gd name="T34" fmla="*/ 86 w 222"/>
                <a:gd name="T35" fmla="*/ 0 h 160"/>
                <a:gd name="T36" fmla="*/ 96 w 222"/>
                <a:gd name="T37" fmla="*/ 3 h 160"/>
                <a:gd name="T38" fmla="*/ 102 w 222"/>
                <a:gd name="T39" fmla="*/ 5 h 160"/>
                <a:gd name="T40" fmla="*/ 110 w 222"/>
                <a:gd name="T41" fmla="*/ 9 h 160"/>
                <a:gd name="T42" fmla="*/ 117 w 222"/>
                <a:gd name="T43" fmla="*/ 12 h 160"/>
                <a:gd name="T44" fmla="*/ 123 w 222"/>
                <a:gd name="T45" fmla="*/ 15 h 160"/>
                <a:gd name="T46" fmla="*/ 128 w 222"/>
                <a:gd name="T47" fmla="*/ 22 h 160"/>
                <a:gd name="T48" fmla="*/ 135 w 222"/>
                <a:gd name="T49" fmla="*/ 28 h 160"/>
                <a:gd name="T50" fmla="*/ 141 w 222"/>
                <a:gd name="T51" fmla="*/ 35 h 160"/>
                <a:gd name="T52" fmla="*/ 146 w 222"/>
                <a:gd name="T53" fmla="*/ 42 h 160"/>
                <a:gd name="T54" fmla="*/ 153 w 222"/>
                <a:gd name="T55" fmla="*/ 51 h 160"/>
                <a:gd name="T56" fmla="*/ 156 w 222"/>
                <a:gd name="T57" fmla="*/ 57 h 160"/>
                <a:gd name="T58" fmla="*/ 162 w 222"/>
                <a:gd name="T59" fmla="*/ 64 h 160"/>
                <a:gd name="T60" fmla="*/ 167 w 222"/>
                <a:gd name="T61" fmla="*/ 74 h 160"/>
                <a:gd name="T62" fmla="*/ 170 w 222"/>
                <a:gd name="T63" fmla="*/ 76 h 160"/>
                <a:gd name="T64" fmla="*/ 174 w 222"/>
                <a:gd name="T65" fmla="*/ 83 h 160"/>
                <a:gd name="T66" fmla="*/ 177 w 222"/>
                <a:gd name="T67" fmla="*/ 89 h 160"/>
                <a:gd name="T68" fmla="*/ 177 w 222"/>
                <a:gd name="T69" fmla="*/ 96 h 160"/>
                <a:gd name="T70" fmla="*/ 180 w 222"/>
                <a:gd name="T71" fmla="*/ 103 h 160"/>
                <a:gd name="T72" fmla="*/ 183 w 222"/>
                <a:gd name="T73" fmla="*/ 113 h 160"/>
                <a:gd name="T74" fmla="*/ 185 w 222"/>
                <a:gd name="T75" fmla="*/ 118 h 160"/>
                <a:gd name="T76" fmla="*/ 188 w 222"/>
                <a:gd name="T77" fmla="*/ 125 h 160"/>
                <a:gd name="T78" fmla="*/ 192 w 222"/>
                <a:gd name="T79" fmla="*/ 131 h 160"/>
                <a:gd name="T80" fmla="*/ 195 w 222"/>
                <a:gd name="T81" fmla="*/ 138 h 160"/>
                <a:gd name="T82" fmla="*/ 198 w 222"/>
                <a:gd name="T83" fmla="*/ 145 h 160"/>
                <a:gd name="T84" fmla="*/ 201 w 222"/>
                <a:gd name="T85" fmla="*/ 147 h 160"/>
                <a:gd name="T86" fmla="*/ 206 w 222"/>
                <a:gd name="T87" fmla="*/ 154 h 160"/>
                <a:gd name="T88" fmla="*/ 209 w 222"/>
                <a:gd name="T89" fmla="*/ 157 h 160"/>
                <a:gd name="T90" fmla="*/ 216 w 222"/>
                <a:gd name="T91" fmla="*/ 157 h 160"/>
                <a:gd name="T92" fmla="*/ 222 w 222"/>
                <a:gd name="T9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2" h="160">
                  <a:moveTo>
                    <a:pt x="0" y="12"/>
                  </a:moveTo>
                  <a:lnTo>
                    <a:pt x="6" y="18"/>
                  </a:lnTo>
                  <a:lnTo>
                    <a:pt x="11" y="22"/>
                  </a:lnTo>
                  <a:lnTo>
                    <a:pt x="18" y="25"/>
                  </a:lnTo>
                  <a:lnTo>
                    <a:pt x="21" y="25"/>
                  </a:lnTo>
                  <a:lnTo>
                    <a:pt x="27" y="25"/>
                  </a:lnTo>
                  <a:lnTo>
                    <a:pt x="32" y="25"/>
                  </a:lnTo>
                  <a:lnTo>
                    <a:pt x="39" y="25"/>
                  </a:lnTo>
                  <a:lnTo>
                    <a:pt x="42" y="22"/>
                  </a:lnTo>
                  <a:lnTo>
                    <a:pt x="47" y="18"/>
                  </a:lnTo>
                  <a:lnTo>
                    <a:pt x="50" y="15"/>
                  </a:lnTo>
                  <a:lnTo>
                    <a:pt x="53" y="12"/>
                  </a:lnTo>
                  <a:lnTo>
                    <a:pt x="57" y="12"/>
                  </a:lnTo>
                  <a:lnTo>
                    <a:pt x="60" y="9"/>
                  </a:lnTo>
                  <a:lnTo>
                    <a:pt x="60" y="5"/>
                  </a:lnTo>
                  <a:lnTo>
                    <a:pt x="71" y="3"/>
                  </a:lnTo>
                  <a:lnTo>
                    <a:pt x="78" y="0"/>
                  </a:lnTo>
                  <a:lnTo>
                    <a:pt x="86" y="0"/>
                  </a:lnTo>
                  <a:lnTo>
                    <a:pt x="96" y="3"/>
                  </a:lnTo>
                  <a:lnTo>
                    <a:pt x="102" y="5"/>
                  </a:lnTo>
                  <a:lnTo>
                    <a:pt x="110" y="9"/>
                  </a:lnTo>
                  <a:lnTo>
                    <a:pt x="117" y="12"/>
                  </a:lnTo>
                  <a:lnTo>
                    <a:pt x="123" y="15"/>
                  </a:lnTo>
                  <a:lnTo>
                    <a:pt x="128" y="22"/>
                  </a:lnTo>
                  <a:lnTo>
                    <a:pt x="135" y="28"/>
                  </a:lnTo>
                  <a:lnTo>
                    <a:pt x="141" y="35"/>
                  </a:lnTo>
                  <a:lnTo>
                    <a:pt x="146" y="42"/>
                  </a:lnTo>
                  <a:lnTo>
                    <a:pt x="153" y="51"/>
                  </a:lnTo>
                  <a:lnTo>
                    <a:pt x="156" y="57"/>
                  </a:lnTo>
                  <a:lnTo>
                    <a:pt x="162" y="64"/>
                  </a:lnTo>
                  <a:lnTo>
                    <a:pt x="167" y="74"/>
                  </a:lnTo>
                  <a:lnTo>
                    <a:pt x="170" y="76"/>
                  </a:lnTo>
                  <a:lnTo>
                    <a:pt x="174" y="83"/>
                  </a:lnTo>
                  <a:lnTo>
                    <a:pt x="177" y="89"/>
                  </a:lnTo>
                  <a:lnTo>
                    <a:pt x="177" y="96"/>
                  </a:lnTo>
                  <a:lnTo>
                    <a:pt x="180" y="103"/>
                  </a:lnTo>
                  <a:lnTo>
                    <a:pt x="183" y="113"/>
                  </a:lnTo>
                  <a:lnTo>
                    <a:pt x="185" y="118"/>
                  </a:lnTo>
                  <a:lnTo>
                    <a:pt x="188" y="125"/>
                  </a:lnTo>
                  <a:lnTo>
                    <a:pt x="192" y="131"/>
                  </a:lnTo>
                  <a:lnTo>
                    <a:pt x="195" y="138"/>
                  </a:lnTo>
                  <a:lnTo>
                    <a:pt x="198" y="145"/>
                  </a:lnTo>
                  <a:lnTo>
                    <a:pt x="201" y="147"/>
                  </a:lnTo>
                  <a:lnTo>
                    <a:pt x="206" y="154"/>
                  </a:lnTo>
                  <a:lnTo>
                    <a:pt x="209" y="157"/>
                  </a:lnTo>
                  <a:lnTo>
                    <a:pt x="216" y="157"/>
                  </a:lnTo>
                  <a:lnTo>
                    <a:pt x="222" y="16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399" name="Freeform 135"/>
            <p:cNvSpPr>
              <a:spLocks/>
            </p:cNvSpPr>
            <p:nvPr/>
          </p:nvSpPr>
          <p:spPr bwMode="auto">
            <a:xfrm>
              <a:off x="204" y="752"/>
              <a:ext cx="94" cy="78"/>
            </a:xfrm>
            <a:custGeom>
              <a:avLst/>
              <a:gdLst>
                <a:gd name="T0" fmla="*/ 188 w 188"/>
                <a:gd name="T1" fmla="*/ 12 h 154"/>
                <a:gd name="T2" fmla="*/ 188 w 188"/>
                <a:gd name="T3" fmla="*/ 9 h 154"/>
                <a:gd name="T4" fmla="*/ 185 w 188"/>
                <a:gd name="T5" fmla="*/ 9 h 154"/>
                <a:gd name="T6" fmla="*/ 181 w 188"/>
                <a:gd name="T7" fmla="*/ 5 h 154"/>
                <a:gd name="T8" fmla="*/ 178 w 188"/>
                <a:gd name="T9" fmla="*/ 5 h 154"/>
                <a:gd name="T10" fmla="*/ 176 w 188"/>
                <a:gd name="T11" fmla="*/ 3 h 154"/>
                <a:gd name="T12" fmla="*/ 167 w 188"/>
                <a:gd name="T13" fmla="*/ 0 h 154"/>
                <a:gd name="T14" fmla="*/ 157 w 188"/>
                <a:gd name="T15" fmla="*/ 0 h 154"/>
                <a:gd name="T16" fmla="*/ 149 w 188"/>
                <a:gd name="T17" fmla="*/ 0 h 154"/>
                <a:gd name="T18" fmla="*/ 139 w 188"/>
                <a:gd name="T19" fmla="*/ 3 h 154"/>
                <a:gd name="T20" fmla="*/ 134 w 188"/>
                <a:gd name="T21" fmla="*/ 3 h 154"/>
                <a:gd name="T22" fmla="*/ 124 w 188"/>
                <a:gd name="T23" fmla="*/ 5 h 154"/>
                <a:gd name="T24" fmla="*/ 118 w 188"/>
                <a:gd name="T25" fmla="*/ 12 h 154"/>
                <a:gd name="T26" fmla="*/ 113 w 188"/>
                <a:gd name="T27" fmla="*/ 15 h 154"/>
                <a:gd name="T28" fmla="*/ 106 w 188"/>
                <a:gd name="T29" fmla="*/ 22 h 154"/>
                <a:gd name="T30" fmla="*/ 100 w 188"/>
                <a:gd name="T31" fmla="*/ 29 h 154"/>
                <a:gd name="T32" fmla="*/ 95 w 188"/>
                <a:gd name="T33" fmla="*/ 35 h 154"/>
                <a:gd name="T34" fmla="*/ 88 w 188"/>
                <a:gd name="T35" fmla="*/ 42 h 154"/>
                <a:gd name="T36" fmla="*/ 82 w 188"/>
                <a:gd name="T37" fmla="*/ 47 h 154"/>
                <a:gd name="T38" fmla="*/ 79 w 188"/>
                <a:gd name="T39" fmla="*/ 57 h 154"/>
                <a:gd name="T40" fmla="*/ 72 w 188"/>
                <a:gd name="T41" fmla="*/ 64 h 154"/>
                <a:gd name="T42" fmla="*/ 67 w 188"/>
                <a:gd name="T43" fmla="*/ 71 h 154"/>
                <a:gd name="T44" fmla="*/ 64 w 188"/>
                <a:gd name="T45" fmla="*/ 76 h 154"/>
                <a:gd name="T46" fmla="*/ 61 w 188"/>
                <a:gd name="T47" fmla="*/ 83 h 154"/>
                <a:gd name="T48" fmla="*/ 58 w 188"/>
                <a:gd name="T49" fmla="*/ 90 h 154"/>
                <a:gd name="T50" fmla="*/ 54 w 188"/>
                <a:gd name="T51" fmla="*/ 96 h 154"/>
                <a:gd name="T52" fmla="*/ 52 w 188"/>
                <a:gd name="T53" fmla="*/ 103 h 154"/>
                <a:gd name="T54" fmla="*/ 49 w 188"/>
                <a:gd name="T55" fmla="*/ 110 h 154"/>
                <a:gd name="T56" fmla="*/ 46 w 188"/>
                <a:gd name="T57" fmla="*/ 115 h 154"/>
                <a:gd name="T58" fmla="*/ 43 w 188"/>
                <a:gd name="T59" fmla="*/ 122 h 154"/>
                <a:gd name="T60" fmla="*/ 36 w 188"/>
                <a:gd name="T61" fmla="*/ 128 h 154"/>
                <a:gd name="T62" fmla="*/ 33 w 188"/>
                <a:gd name="T63" fmla="*/ 132 h 154"/>
                <a:gd name="T64" fmla="*/ 31 w 188"/>
                <a:gd name="T65" fmla="*/ 142 h 154"/>
                <a:gd name="T66" fmla="*/ 25 w 188"/>
                <a:gd name="T67" fmla="*/ 145 h 154"/>
                <a:gd name="T68" fmla="*/ 18 w 188"/>
                <a:gd name="T69" fmla="*/ 147 h 154"/>
                <a:gd name="T70" fmla="*/ 13 w 188"/>
                <a:gd name="T71" fmla="*/ 152 h 154"/>
                <a:gd name="T72" fmla="*/ 10 w 188"/>
                <a:gd name="T73" fmla="*/ 154 h 154"/>
                <a:gd name="T74" fmla="*/ 0 w 188"/>
                <a:gd name="T7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54">
                  <a:moveTo>
                    <a:pt x="188" y="12"/>
                  </a:moveTo>
                  <a:lnTo>
                    <a:pt x="188" y="9"/>
                  </a:lnTo>
                  <a:lnTo>
                    <a:pt x="185" y="9"/>
                  </a:lnTo>
                  <a:lnTo>
                    <a:pt x="181" y="5"/>
                  </a:lnTo>
                  <a:lnTo>
                    <a:pt x="178" y="5"/>
                  </a:lnTo>
                  <a:lnTo>
                    <a:pt x="176" y="3"/>
                  </a:lnTo>
                  <a:lnTo>
                    <a:pt x="167" y="0"/>
                  </a:lnTo>
                  <a:lnTo>
                    <a:pt x="157" y="0"/>
                  </a:lnTo>
                  <a:lnTo>
                    <a:pt x="149" y="0"/>
                  </a:lnTo>
                  <a:lnTo>
                    <a:pt x="139" y="3"/>
                  </a:lnTo>
                  <a:lnTo>
                    <a:pt x="134" y="3"/>
                  </a:lnTo>
                  <a:lnTo>
                    <a:pt x="124" y="5"/>
                  </a:lnTo>
                  <a:lnTo>
                    <a:pt x="118" y="12"/>
                  </a:lnTo>
                  <a:lnTo>
                    <a:pt x="113" y="15"/>
                  </a:lnTo>
                  <a:lnTo>
                    <a:pt x="106" y="22"/>
                  </a:lnTo>
                  <a:lnTo>
                    <a:pt x="100" y="29"/>
                  </a:lnTo>
                  <a:lnTo>
                    <a:pt x="95" y="35"/>
                  </a:lnTo>
                  <a:lnTo>
                    <a:pt x="88" y="42"/>
                  </a:lnTo>
                  <a:lnTo>
                    <a:pt x="82" y="47"/>
                  </a:lnTo>
                  <a:lnTo>
                    <a:pt x="79" y="57"/>
                  </a:lnTo>
                  <a:lnTo>
                    <a:pt x="72" y="64"/>
                  </a:lnTo>
                  <a:lnTo>
                    <a:pt x="67" y="71"/>
                  </a:lnTo>
                  <a:lnTo>
                    <a:pt x="64" y="76"/>
                  </a:lnTo>
                  <a:lnTo>
                    <a:pt x="61" y="83"/>
                  </a:lnTo>
                  <a:lnTo>
                    <a:pt x="58" y="90"/>
                  </a:lnTo>
                  <a:lnTo>
                    <a:pt x="54" y="96"/>
                  </a:lnTo>
                  <a:lnTo>
                    <a:pt x="52" y="103"/>
                  </a:lnTo>
                  <a:lnTo>
                    <a:pt x="49" y="110"/>
                  </a:lnTo>
                  <a:lnTo>
                    <a:pt x="46" y="115"/>
                  </a:lnTo>
                  <a:lnTo>
                    <a:pt x="43" y="122"/>
                  </a:lnTo>
                  <a:lnTo>
                    <a:pt x="36" y="128"/>
                  </a:lnTo>
                  <a:lnTo>
                    <a:pt x="33" y="132"/>
                  </a:lnTo>
                  <a:lnTo>
                    <a:pt x="31" y="142"/>
                  </a:lnTo>
                  <a:lnTo>
                    <a:pt x="25" y="145"/>
                  </a:lnTo>
                  <a:lnTo>
                    <a:pt x="18" y="147"/>
                  </a:lnTo>
                  <a:lnTo>
                    <a:pt x="13" y="152"/>
                  </a:lnTo>
                  <a:lnTo>
                    <a:pt x="10" y="154"/>
                  </a:lnTo>
                  <a:lnTo>
                    <a:pt x="0" y="15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400" name="Freeform 136"/>
            <p:cNvSpPr>
              <a:spLocks/>
            </p:cNvSpPr>
            <p:nvPr/>
          </p:nvSpPr>
          <p:spPr bwMode="auto">
            <a:xfrm>
              <a:off x="298" y="752"/>
              <a:ext cx="111" cy="80"/>
            </a:xfrm>
            <a:custGeom>
              <a:avLst/>
              <a:gdLst>
                <a:gd name="T0" fmla="*/ 0 w 222"/>
                <a:gd name="T1" fmla="*/ 12 h 160"/>
                <a:gd name="T2" fmla="*/ 6 w 222"/>
                <a:gd name="T3" fmla="*/ 18 h 160"/>
                <a:gd name="T4" fmla="*/ 11 w 222"/>
                <a:gd name="T5" fmla="*/ 22 h 160"/>
                <a:gd name="T6" fmla="*/ 18 w 222"/>
                <a:gd name="T7" fmla="*/ 25 h 160"/>
                <a:gd name="T8" fmla="*/ 21 w 222"/>
                <a:gd name="T9" fmla="*/ 25 h 160"/>
                <a:gd name="T10" fmla="*/ 27 w 222"/>
                <a:gd name="T11" fmla="*/ 25 h 160"/>
                <a:gd name="T12" fmla="*/ 32 w 222"/>
                <a:gd name="T13" fmla="*/ 25 h 160"/>
                <a:gd name="T14" fmla="*/ 39 w 222"/>
                <a:gd name="T15" fmla="*/ 25 h 160"/>
                <a:gd name="T16" fmla="*/ 42 w 222"/>
                <a:gd name="T17" fmla="*/ 22 h 160"/>
                <a:gd name="T18" fmla="*/ 47 w 222"/>
                <a:gd name="T19" fmla="*/ 18 h 160"/>
                <a:gd name="T20" fmla="*/ 50 w 222"/>
                <a:gd name="T21" fmla="*/ 15 h 160"/>
                <a:gd name="T22" fmla="*/ 53 w 222"/>
                <a:gd name="T23" fmla="*/ 12 h 160"/>
                <a:gd name="T24" fmla="*/ 57 w 222"/>
                <a:gd name="T25" fmla="*/ 12 h 160"/>
                <a:gd name="T26" fmla="*/ 60 w 222"/>
                <a:gd name="T27" fmla="*/ 9 h 160"/>
                <a:gd name="T28" fmla="*/ 60 w 222"/>
                <a:gd name="T29" fmla="*/ 5 h 160"/>
                <a:gd name="T30" fmla="*/ 71 w 222"/>
                <a:gd name="T31" fmla="*/ 3 h 160"/>
                <a:gd name="T32" fmla="*/ 78 w 222"/>
                <a:gd name="T33" fmla="*/ 0 h 160"/>
                <a:gd name="T34" fmla="*/ 86 w 222"/>
                <a:gd name="T35" fmla="*/ 0 h 160"/>
                <a:gd name="T36" fmla="*/ 96 w 222"/>
                <a:gd name="T37" fmla="*/ 3 h 160"/>
                <a:gd name="T38" fmla="*/ 102 w 222"/>
                <a:gd name="T39" fmla="*/ 5 h 160"/>
                <a:gd name="T40" fmla="*/ 110 w 222"/>
                <a:gd name="T41" fmla="*/ 9 h 160"/>
                <a:gd name="T42" fmla="*/ 117 w 222"/>
                <a:gd name="T43" fmla="*/ 12 h 160"/>
                <a:gd name="T44" fmla="*/ 123 w 222"/>
                <a:gd name="T45" fmla="*/ 15 h 160"/>
                <a:gd name="T46" fmla="*/ 128 w 222"/>
                <a:gd name="T47" fmla="*/ 22 h 160"/>
                <a:gd name="T48" fmla="*/ 135 w 222"/>
                <a:gd name="T49" fmla="*/ 28 h 160"/>
                <a:gd name="T50" fmla="*/ 141 w 222"/>
                <a:gd name="T51" fmla="*/ 35 h 160"/>
                <a:gd name="T52" fmla="*/ 146 w 222"/>
                <a:gd name="T53" fmla="*/ 42 h 160"/>
                <a:gd name="T54" fmla="*/ 153 w 222"/>
                <a:gd name="T55" fmla="*/ 51 h 160"/>
                <a:gd name="T56" fmla="*/ 156 w 222"/>
                <a:gd name="T57" fmla="*/ 57 h 160"/>
                <a:gd name="T58" fmla="*/ 162 w 222"/>
                <a:gd name="T59" fmla="*/ 64 h 160"/>
                <a:gd name="T60" fmla="*/ 167 w 222"/>
                <a:gd name="T61" fmla="*/ 74 h 160"/>
                <a:gd name="T62" fmla="*/ 170 w 222"/>
                <a:gd name="T63" fmla="*/ 76 h 160"/>
                <a:gd name="T64" fmla="*/ 174 w 222"/>
                <a:gd name="T65" fmla="*/ 83 h 160"/>
                <a:gd name="T66" fmla="*/ 177 w 222"/>
                <a:gd name="T67" fmla="*/ 89 h 160"/>
                <a:gd name="T68" fmla="*/ 177 w 222"/>
                <a:gd name="T69" fmla="*/ 96 h 160"/>
                <a:gd name="T70" fmla="*/ 180 w 222"/>
                <a:gd name="T71" fmla="*/ 103 h 160"/>
                <a:gd name="T72" fmla="*/ 183 w 222"/>
                <a:gd name="T73" fmla="*/ 113 h 160"/>
                <a:gd name="T74" fmla="*/ 185 w 222"/>
                <a:gd name="T75" fmla="*/ 118 h 160"/>
                <a:gd name="T76" fmla="*/ 188 w 222"/>
                <a:gd name="T77" fmla="*/ 125 h 160"/>
                <a:gd name="T78" fmla="*/ 192 w 222"/>
                <a:gd name="T79" fmla="*/ 131 h 160"/>
                <a:gd name="T80" fmla="*/ 195 w 222"/>
                <a:gd name="T81" fmla="*/ 138 h 160"/>
                <a:gd name="T82" fmla="*/ 198 w 222"/>
                <a:gd name="T83" fmla="*/ 145 h 160"/>
                <a:gd name="T84" fmla="*/ 201 w 222"/>
                <a:gd name="T85" fmla="*/ 147 h 160"/>
                <a:gd name="T86" fmla="*/ 206 w 222"/>
                <a:gd name="T87" fmla="*/ 154 h 160"/>
                <a:gd name="T88" fmla="*/ 209 w 222"/>
                <a:gd name="T89" fmla="*/ 157 h 160"/>
                <a:gd name="T90" fmla="*/ 216 w 222"/>
                <a:gd name="T91" fmla="*/ 157 h 160"/>
                <a:gd name="T92" fmla="*/ 222 w 222"/>
                <a:gd name="T9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2" h="160">
                  <a:moveTo>
                    <a:pt x="0" y="12"/>
                  </a:moveTo>
                  <a:lnTo>
                    <a:pt x="6" y="18"/>
                  </a:lnTo>
                  <a:lnTo>
                    <a:pt x="11" y="22"/>
                  </a:lnTo>
                  <a:lnTo>
                    <a:pt x="18" y="25"/>
                  </a:lnTo>
                  <a:lnTo>
                    <a:pt x="21" y="25"/>
                  </a:lnTo>
                  <a:lnTo>
                    <a:pt x="27" y="25"/>
                  </a:lnTo>
                  <a:lnTo>
                    <a:pt x="32" y="25"/>
                  </a:lnTo>
                  <a:lnTo>
                    <a:pt x="39" y="25"/>
                  </a:lnTo>
                  <a:lnTo>
                    <a:pt x="42" y="22"/>
                  </a:lnTo>
                  <a:lnTo>
                    <a:pt x="47" y="18"/>
                  </a:lnTo>
                  <a:lnTo>
                    <a:pt x="50" y="15"/>
                  </a:lnTo>
                  <a:lnTo>
                    <a:pt x="53" y="12"/>
                  </a:lnTo>
                  <a:lnTo>
                    <a:pt x="57" y="12"/>
                  </a:lnTo>
                  <a:lnTo>
                    <a:pt x="60" y="9"/>
                  </a:lnTo>
                  <a:lnTo>
                    <a:pt x="60" y="5"/>
                  </a:lnTo>
                  <a:lnTo>
                    <a:pt x="71" y="3"/>
                  </a:lnTo>
                  <a:lnTo>
                    <a:pt x="78" y="0"/>
                  </a:lnTo>
                  <a:lnTo>
                    <a:pt x="86" y="0"/>
                  </a:lnTo>
                  <a:lnTo>
                    <a:pt x="96" y="3"/>
                  </a:lnTo>
                  <a:lnTo>
                    <a:pt x="102" y="5"/>
                  </a:lnTo>
                  <a:lnTo>
                    <a:pt x="110" y="9"/>
                  </a:lnTo>
                  <a:lnTo>
                    <a:pt x="117" y="12"/>
                  </a:lnTo>
                  <a:lnTo>
                    <a:pt x="123" y="15"/>
                  </a:lnTo>
                  <a:lnTo>
                    <a:pt x="128" y="22"/>
                  </a:lnTo>
                  <a:lnTo>
                    <a:pt x="135" y="28"/>
                  </a:lnTo>
                  <a:lnTo>
                    <a:pt x="141" y="35"/>
                  </a:lnTo>
                  <a:lnTo>
                    <a:pt x="146" y="42"/>
                  </a:lnTo>
                  <a:lnTo>
                    <a:pt x="153" y="51"/>
                  </a:lnTo>
                  <a:lnTo>
                    <a:pt x="156" y="57"/>
                  </a:lnTo>
                  <a:lnTo>
                    <a:pt x="162" y="64"/>
                  </a:lnTo>
                  <a:lnTo>
                    <a:pt x="167" y="74"/>
                  </a:lnTo>
                  <a:lnTo>
                    <a:pt x="170" y="76"/>
                  </a:lnTo>
                  <a:lnTo>
                    <a:pt x="174" y="83"/>
                  </a:lnTo>
                  <a:lnTo>
                    <a:pt x="177" y="89"/>
                  </a:lnTo>
                  <a:lnTo>
                    <a:pt x="177" y="96"/>
                  </a:lnTo>
                  <a:lnTo>
                    <a:pt x="180" y="103"/>
                  </a:lnTo>
                  <a:lnTo>
                    <a:pt x="183" y="113"/>
                  </a:lnTo>
                  <a:lnTo>
                    <a:pt x="185" y="118"/>
                  </a:lnTo>
                  <a:lnTo>
                    <a:pt x="188" y="125"/>
                  </a:lnTo>
                  <a:lnTo>
                    <a:pt x="192" y="131"/>
                  </a:lnTo>
                  <a:lnTo>
                    <a:pt x="195" y="138"/>
                  </a:lnTo>
                  <a:lnTo>
                    <a:pt x="198" y="145"/>
                  </a:lnTo>
                  <a:lnTo>
                    <a:pt x="201" y="147"/>
                  </a:lnTo>
                  <a:lnTo>
                    <a:pt x="206" y="154"/>
                  </a:lnTo>
                  <a:lnTo>
                    <a:pt x="209" y="157"/>
                  </a:lnTo>
                  <a:lnTo>
                    <a:pt x="216" y="157"/>
                  </a:lnTo>
                  <a:lnTo>
                    <a:pt x="222" y="16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401" name="Freeform 137"/>
            <p:cNvSpPr>
              <a:spLocks/>
            </p:cNvSpPr>
            <p:nvPr/>
          </p:nvSpPr>
          <p:spPr bwMode="auto">
            <a:xfrm>
              <a:off x="204" y="752"/>
              <a:ext cx="94" cy="78"/>
            </a:xfrm>
            <a:custGeom>
              <a:avLst/>
              <a:gdLst>
                <a:gd name="T0" fmla="*/ 188 w 188"/>
                <a:gd name="T1" fmla="*/ 12 h 154"/>
                <a:gd name="T2" fmla="*/ 188 w 188"/>
                <a:gd name="T3" fmla="*/ 9 h 154"/>
                <a:gd name="T4" fmla="*/ 185 w 188"/>
                <a:gd name="T5" fmla="*/ 9 h 154"/>
                <a:gd name="T6" fmla="*/ 181 w 188"/>
                <a:gd name="T7" fmla="*/ 5 h 154"/>
                <a:gd name="T8" fmla="*/ 178 w 188"/>
                <a:gd name="T9" fmla="*/ 5 h 154"/>
                <a:gd name="T10" fmla="*/ 176 w 188"/>
                <a:gd name="T11" fmla="*/ 3 h 154"/>
                <a:gd name="T12" fmla="*/ 167 w 188"/>
                <a:gd name="T13" fmla="*/ 0 h 154"/>
                <a:gd name="T14" fmla="*/ 157 w 188"/>
                <a:gd name="T15" fmla="*/ 0 h 154"/>
                <a:gd name="T16" fmla="*/ 149 w 188"/>
                <a:gd name="T17" fmla="*/ 0 h 154"/>
                <a:gd name="T18" fmla="*/ 139 w 188"/>
                <a:gd name="T19" fmla="*/ 3 h 154"/>
                <a:gd name="T20" fmla="*/ 134 w 188"/>
                <a:gd name="T21" fmla="*/ 3 h 154"/>
                <a:gd name="T22" fmla="*/ 124 w 188"/>
                <a:gd name="T23" fmla="*/ 5 h 154"/>
                <a:gd name="T24" fmla="*/ 118 w 188"/>
                <a:gd name="T25" fmla="*/ 12 h 154"/>
                <a:gd name="T26" fmla="*/ 113 w 188"/>
                <a:gd name="T27" fmla="*/ 15 h 154"/>
                <a:gd name="T28" fmla="*/ 106 w 188"/>
                <a:gd name="T29" fmla="*/ 22 h 154"/>
                <a:gd name="T30" fmla="*/ 100 w 188"/>
                <a:gd name="T31" fmla="*/ 29 h 154"/>
                <a:gd name="T32" fmla="*/ 95 w 188"/>
                <a:gd name="T33" fmla="*/ 35 h 154"/>
                <a:gd name="T34" fmla="*/ 88 w 188"/>
                <a:gd name="T35" fmla="*/ 42 h 154"/>
                <a:gd name="T36" fmla="*/ 82 w 188"/>
                <a:gd name="T37" fmla="*/ 47 h 154"/>
                <a:gd name="T38" fmla="*/ 79 w 188"/>
                <a:gd name="T39" fmla="*/ 57 h 154"/>
                <a:gd name="T40" fmla="*/ 72 w 188"/>
                <a:gd name="T41" fmla="*/ 64 h 154"/>
                <a:gd name="T42" fmla="*/ 67 w 188"/>
                <a:gd name="T43" fmla="*/ 71 h 154"/>
                <a:gd name="T44" fmla="*/ 64 w 188"/>
                <a:gd name="T45" fmla="*/ 76 h 154"/>
                <a:gd name="T46" fmla="*/ 61 w 188"/>
                <a:gd name="T47" fmla="*/ 83 h 154"/>
                <a:gd name="T48" fmla="*/ 58 w 188"/>
                <a:gd name="T49" fmla="*/ 90 h 154"/>
                <a:gd name="T50" fmla="*/ 54 w 188"/>
                <a:gd name="T51" fmla="*/ 96 h 154"/>
                <a:gd name="T52" fmla="*/ 52 w 188"/>
                <a:gd name="T53" fmla="*/ 103 h 154"/>
                <a:gd name="T54" fmla="*/ 49 w 188"/>
                <a:gd name="T55" fmla="*/ 110 h 154"/>
                <a:gd name="T56" fmla="*/ 46 w 188"/>
                <a:gd name="T57" fmla="*/ 115 h 154"/>
                <a:gd name="T58" fmla="*/ 43 w 188"/>
                <a:gd name="T59" fmla="*/ 122 h 154"/>
                <a:gd name="T60" fmla="*/ 36 w 188"/>
                <a:gd name="T61" fmla="*/ 128 h 154"/>
                <a:gd name="T62" fmla="*/ 33 w 188"/>
                <a:gd name="T63" fmla="*/ 132 h 154"/>
                <a:gd name="T64" fmla="*/ 31 w 188"/>
                <a:gd name="T65" fmla="*/ 142 h 154"/>
                <a:gd name="T66" fmla="*/ 25 w 188"/>
                <a:gd name="T67" fmla="*/ 145 h 154"/>
                <a:gd name="T68" fmla="*/ 18 w 188"/>
                <a:gd name="T69" fmla="*/ 147 h 154"/>
                <a:gd name="T70" fmla="*/ 13 w 188"/>
                <a:gd name="T71" fmla="*/ 152 h 154"/>
                <a:gd name="T72" fmla="*/ 10 w 188"/>
                <a:gd name="T73" fmla="*/ 154 h 154"/>
                <a:gd name="T74" fmla="*/ 0 w 188"/>
                <a:gd name="T7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54">
                  <a:moveTo>
                    <a:pt x="188" y="12"/>
                  </a:moveTo>
                  <a:lnTo>
                    <a:pt x="188" y="9"/>
                  </a:lnTo>
                  <a:lnTo>
                    <a:pt x="185" y="9"/>
                  </a:lnTo>
                  <a:lnTo>
                    <a:pt x="181" y="5"/>
                  </a:lnTo>
                  <a:lnTo>
                    <a:pt x="178" y="5"/>
                  </a:lnTo>
                  <a:lnTo>
                    <a:pt x="176" y="3"/>
                  </a:lnTo>
                  <a:lnTo>
                    <a:pt x="167" y="0"/>
                  </a:lnTo>
                  <a:lnTo>
                    <a:pt x="157" y="0"/>
                  </a:lnTo>
                  <a:lnTo>
                    <a:pt x="149" y="0"/>
                  </a:lnTo>
                  <a:lnTo>
                    <a:pt x="139" y="3"/>
                  </a:lnTo>
                  <a:lnTo>
                    <a:pt x="134" y="3"/>
                  </a:lnTo>
                  <a:lnTo>
                    <a:pt x="124" y="5"/>
                  </a:lnTo>
                  <a:lnTo>
                    <a:pt x="118" y="12"/>
                  </a:lnTo>
                  <a:lnTo>
                    <a:pt x="113" y="15"/>
                  </a:lnTo>
                  <a:lnTo>
                    <a:pt x="106" y="22"/>
                  </a:lnTo>
                  <a:lnTo>
                    <a:pt x="100" y="29"/>
                  </a:lnTo>
                  <a:lnTo>
                    <a:pt x="95" y="35"/>
                  </a:lnTo>
                  <a:lnTo>
                    <a:pt x="88" y="42"/>
                  </a:lnTo>
                  <a:lnTo>
                    <a:pt x="82" y="47"/>
                  </a:lnTo>
                  <a:lnTo>
                    <a:pt x="79" y="57"/>
                  </a:lnTo>
                  <a:lnTo>
                    <a:pt x="72" y="64"/>
                  </a:lnTo>
                  <a:lnTo>
                    <a:pt x="67" y="71"/>
                  </a:lnTo>
                  <a:lnTo>
                    <a:pt x="64" y="76"/>
                  </a:lnTo>
                  <a:lnTo>
                    <a:pt x="61" y="83"/>
                  </a:lnTo>
                  <a:lnTo>
                    <a:pt x="58" y="90"/>
                  </a:lnTo>
                  <a:lnTo>
                    <a:pt x="54" y="96"/>
                  </a:lnTo>
                  <a:lnTo>
                    <a:pt x="52" y="103"/>
                  </a:lnTo>
                  <a:lnTo>
                    <a:pt x="49" y="110"/>
                  </a:lnTo>
                  <a:lnTo>
                    <a:pt x="46" y="115"/>
                  </a:lnTo>
                  <a:lnTo>
                    <a:pt x="43" y="122"/>
                  </a:lnTo>
                  <a:lnTo>
                    <a:pt x="36" y="128"/>
                  </a:lnTo>
                  <a:lnTo>
                    <a:pt x="33" y="132"/>
                  </a:lnTo>
                  <a:lnTo>
                    <a:pt x="31" y="142"/>
                  </a:lnTo>
                  <a:lnTo>
                    <a:pt x="25" y="145"/>
                  </a:lnTo>
                  <a:lnTo>
                    <a:pt x="18" y="147"/>
                  </a:lnTo>
                  <a:lnTo>
                    <a:pt x="13" y="152"/>
                  </a:lnTo>
                  <a:lnTo>
                    <a:pt x="10" y="154"/>
                  </a:lnTo>
                  <a:lnTo>
                    <a:pt x="0" y="15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402" name="Freeform 138"/>
            <p:cNvSpPr>
              <a:spLocks/>
            </p:cNvSpPr>
            <p:nvPr/>
          </p:nvSpPr>
          <p:spPr bwMode="auto">
            <a:xfrm>
              <a:off x="144" y="723"/>
              <a:ext cx="40" cy="42"/>
            </a:xfrm>
            <a:custGeom>
              <a:avLst/>
              <a:gdLst>
                <a:gd name="T0" fmla="*/ 81 w 81"/>
                <a:gd name="T1" fmla="*/ 0 h 84"/>
                <a:gd name="T2" fmla="*/ 78 w 81"/>
                <a:gd name="T3" fmla="*/ 0 h 84"/>
                <a:gd name="T4" fmla="*/ 75 w 81"/>
                <a:gd name="T5" fmla="*/ 3 h 84"/>
                <a:gd name="T6" fmla="*/ 73 w 81"/>
                <a:gd name="T7" fmla="*/ 7 h 84"/>
                <a:gd name="T8" fmla="*/ 66 w 81"/>
                <a:gd name="T9" fmla="*/ 7 h 84"/>
                <a:gd name="T10" fmla="*/ 63 w 81"/>
                <a:gd name="T11" fmla="*/ 13 h 84"/>
                <a:gd name="T12" fmla="*/ 57 w 81"/>
                <a:gd name="T13" fmla="*/ 17 h 84"/>
                <a:gd name="T14" fmla="*/ 48 w 81"/>
                <a:gd name="T15" fmla="*/ 20 h 84"/>
                <a:gd name="T16" fmla="*/ 42 w 81"/>
                <a:gd name="T17" fmla="*/ 27 h 84"/>
                <a:gd name="T18" fmla="*/ 36 w 81"/>
                <a:gd name="T19" fmla="*/ 32 h 84"/>
                <a:gd name="T20" fmla="*/ 29 w 81"/>
                <a:gd name="T21" fmla="*/ 39 h 84"/>
                <a:gd name="T22" fmla="*/ 24 w 81"/>
                <a:gd name="T23" fmla="*/ 49 h 84"/>
                <a:gd name="T24" fmla="*/ 15 w 81"/>
                <a:gd name="T25" fmla="*/ 55 h 84"/>
                <a:gd name="T26" fmla="*/ 9 w 81"/>
                <a:gd name="T27" fmla="*/ 64 h 84"/>
                <a:gd name="T28" fmla="*/ 6 w 81"/>
                <a:gd name="T29" fmla="*/ 74 h 84"/>
                <a:gd name="T30" fmla="*/ 0 w 81"/>
                <a:gd name="T3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 h="84">
                  <a:moveTo>
                    <a:pt x="81" y="0"/>
                  </a:moveTo>
                  <a:lnTo>
                    <a:pt x="78" y="0"/>
                  </a:lnTo>
                  <a:lnTo>
                    <a:pt x="75" y="3"/>
                  </a:lnTo>
                  <a:lnTo>
                    <a:pt x="73" y="7"/>
                  </a:lnTo>
                  <a:lnTo>
                    <a:pt x="66" y="7"/>
                  </a:lnTo>
                  <a:lnTo>
                    <a:pt x="63" y="13"/>
                  </a:lnTo>
                  <a:lnTo>
                    <a:pt x="57" y="17"/>
                  </a:lnTo>
                  <a:lnTo>
                    <a:pt x="48" y="20"/>
                  </a:lnTo>
                  <a:lnTo>
                    <a:pt x="42" y="27"/>
                  </a:lnTo>
                  <a:lnTo>
                    <a:pt x="36" y="32"/>
                  </a:lnTo>
                  <a:lnTo>
                    <a:pt x="29" y="39"/>
                  </a:lnTo>
                  <a:lnTo>
                    <a:pt x="24" y="49"/>
                  </a:lnTo>
                  <a:lnTo>
                    <a:pt x="15" y="55"/>
                  </a:lnTo>
                  <a:lnTo>
                    <a:pt x="9" y="64"/>
                  </a:lnTo>
                  <a:lnTo>
                    <a:pt x="6" y="74"/>
                  </a:lnTo>
                  <a:lnTo>
                    <a:pt x="0" y="8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403" name="Line 139"/>
            <p:cNvSpPr>
              <a:spLocks noChangeShapeType="1"/>
            </p:cNvSpPr>
            <p:nvPr/>
          </p:nvSpPr>
          <p:spPr bwMode="auto">
            <a:xfrm flipH="1">
              <a:off x="343" y="608"/>
              <a:ext cx="9" cy="7"/>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404" name="Freeform 140"/>
            <p:cNvSpPr>
              <a:spLocks/>
            </p:cNvSpPr>
            <p:nvPr/>
          </p:nvSpPr>
          <p:spPr bwMode="auto">
            <a:xfrm>
              <a:off x="300" y="535"/>
              <a:ext cx="167" cy="286"/>
            </a:xfrm>
            <a:custGeom>
              <a:avLst/>
              <a:gdLst>
                <a:gd name="T0" fmla="*/ 232 w 335"/>
                <a:gd name="T1" fmla="*/ 152 h 571"/>
                <a:gd name="T2" fmla="*/ 211 w 335"/>
                <a:gd name="T3" fmla="*/ 191 h 571"/>
                <a:gd name="T4" fmla="*/ 176 w 335"/>
                <a:gd name="T5" fmla="*/ 230 h 571"/>
                <a:gd name="T6" fmla="*/ 119 w 335"/>
                <a:gd name="T7" fmla="*/ 229 h 571"/>
                <a:gd name="T8" fmla="*/ 66 w 335"/>
                <a:gd name="T9" fmla="*/ 215 h 571"/>
                <a:gd name="T10" fmla="*/ 30 w 335"/>
                <a:gd name="T11" fmla="*/ 192 h 571"/>
                <a:gd name="T12" fmla="*/ 2 w 335"/>
                <a:gd name="T13" fmla="*/ 155 h 571"/>
                <a:gd name="T14" fmla="*/ 10 w 335"/>
                <a:gd name="T15" fmla="*/ 98 h 571"/>
                <a:gd name="T16" fmla="*/ 43 w 335"/>
                <a:gd name="T17" fmla="*/ 36 h 571"/>
                <a:gd name="T18" fmla="*/ 102 w 335"/>
                <a:gd name="T19" fmla="*/ 4 h 571"/>
                <a:gd name="T20" fmla="*/ 155 w 335"/>
                <a:gd name="T21" fmla="*/ 2 h 571"/>
                <a:gd name="T22" fmla="*/ 200 w 335"/>
                <a:gd name="T23" fmla="*/ 14 h 571"/>
                <a:gd name="T24" fmla="*/ 261 w 335"/>
                <a:gd name="T25" fmla="*/ 41 h 571"/>
                <a:gd name="T26" fmla="*/ 279 w 335"/>
                <a:gd name="T27" fmla="*/ 55 h 571"/>
                <a:gd name="T28" fmla="*/ 297 w 335"/>
                <a:gd name="T29" fmla="*/ 68 h 571"/>
                <a:gd name="T30" fmla="*/ 310 w 335"/>
                <a:gd name="T31" fmla="*/ 82 h 571"/>
                <a:gd name="T32" fmla="*/ 314 w 335"/>
                <a:gd name="T33" fmla="*/ 100 h 571"/>
                <a:gd name="T34" fmla="*/ 319 w 335"/>
                <a:gd name="T35" fmla="*/ 121 h 571"/>
                <a:gd name="T36" fmla="*/ 324 w 335"/>
                <a:gd name="T37" fmla="*/ 138 h 571"/>
                <a:gd name="T38" fmla="*/ 330 w 335"/>
                <a:gd name="T39" fmla="*/ 159 h 571"/>
                <a:gd name="T40" fmla="*/ 333 w 335"/>
                <a:gd name="T41" fmla="*/ 178 h 571"/>
                <a:gd name="T42" fmla="*/ 332 w 335"/>
                <a:gd name="T43" fmla="*/ 197 h 571"/>
                <a:gd name="T44" fmla="*/ 307 w 335"/>
                <a:gd name="T45" fmla="*/ 258 h 571"/>
                <a:gd name="T46" fmla="*/ 280 w 335"/>
                <a:gd name="T47" fmla="*/ 316 h 571"/>
                <a:gd name="T48" fmla="*/ 265 w 335"/>
                <a:gd name="T49" fmla="*/ 380 h 571"/>
                <a:gd name="T50" fmla="*/ 268 w 335"/>
                <a:gd name="T51" fmla="*/ 425 h 571"/>
                <a:gd name="T52" fmla="*/ 280 w 335"/>
                <a:gd name="T53" fmla="*/ 457 h 571"/>
                <a:gd name="T54" fmla="*/ 290 w 335"/>
                <a:gd name="T55" fmla="*/ 493 h 571"/>
                <a:gd name="T56" fmla="*/ 293 w 335"/>
                <a:gd name="T57" fmla="*/ 514 h 571"/>
                <a:gd name="T58" fmla="*/ 294 w 335"/>
                <a:gd name="T59" fmla="*/ 539 h 571"/>
                <a:gd name="T60" fmla="*/ 291 w 335"/>
                <a:gd name="T61" fmla="*/ 560 h 571"/>
                <a:gd name="T62" fmla="*/ 287 w 335"/>
                <a:gd name="T63" fmla="*/ 559 h 571"/>
                <a:gd name="T64" fmla="*/ 282 w 335"/>
                <a:gd name="T65" fmla="*/ 549 h 571"/>
                <a:gd name="T66" fmla="*/ 278 w 335"/>
                <a:gd name="T67" fmla="*/ 534 h 571"/>
                <a:gd name="T68" fmla="*/ 273 w 335"/>
                <a:gd name="T69" fmla="*/ 522 h 571"/>
                <a:gd name="T70" fmla="*/ 272 w 335"/>
                <a:gd name="T71" fmla="*/ 511 h 571"/>
                <a:gd name="T72" fmla="*/ 266 w 335"/>
                <a:gd name="T73" fmla="*/ 499 h 571"/>
                <a:gd name="T74" fmla="*/ 262 w 335"/>
                <a:gd name="T75" fmla="*/ 486 h 571"/>
                <a:gd name="T76" fmla="*/ 257 w 335"/>
                <a:gd name="T77" fmla="*/ 474 h 571"/>
                <a:gd name="T78" fmla="*/ 250 w 335"/>
                <a:gd name="T79" fmla="*/ 456 h 571"/>
                <a:gd name="T80" fmla="*/ 247 w 335"/>
                <a:gd name="T81" fmla="*/ 436 h 571"/>
                <a:gd name="T82" fmla="*/ 240 w 335"/>
                <a:gd name="T83" fmla="*/ 415 h 571"/>
                <a:gd name="T84" fmla="*/ 241 w 335"/>
                <a:gd name="T85" fmla="*/ 400 h 571"/>
                <a:gd name="T86" fmla="*/ 241 w 335"/>
                <a:gd name="T87" fmla="*/ 386 h 571"/>
                <a:gd name="T88" fmla="*/ 239 w 335"/>
                <a:gd name="T89" fmla="*/ 367 h 571"/>
                <a:gd name="T90" fmla="*/ 236 w 335"/>
                <a:gd name="T91" fmla="*/ 346 h 571"/>
                <a:gd name="T92" fmla="*/ 243 w 335"/>
                <a:gd name="T93" fmla="*/ 326 h 571"/>
                <a:gd name="T94" fmla="*/ 247 w 335"/>
                <a:gd name="T95" fmla="*/ 311 h 571"/>
                <a:gd name="T96" fmla="*/ 247 w 335"/>
                <a:gd name="T97" fmla="*/ 298 h 571"/>
                <a:gd name="T98" fmla="*/ 237 w 335"/>
                <a:gd name="T99" fmla="*/ 270 h 571"/>
                <a:gd name="T100" fmla="*/ 236 w 335"/>
                <a:gd name="T101" fmla="*/ 250 h 571"/>
                <a:gd name="T102" fmla="*/ 234 w 335"/>
                <a:gd name="T103" fmla="*/ 224 h 571"/>
                <a:gd name="T104" fmla="*/ 237 w 335"/>
                <a:gd name="T105" fmla="*/ 204 h 571"/>
                <a:gd name="T106" fmla="*/ 243 w 335"/>
                <a:gd name="T107" fmla="*/ 184 h 571"/>
                <a:gd name="T108" fmla="*/ 250 w 335"/>
                <a:gd name="T109" fmla="*/ 16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 h="571">
                  <a:moveTo>
                    <a:pt x="252" y="155"/>
                  </a:moveTo>
                  <a:lnTo>
                    <a:pt x="246" y="148"/>
                  </a:lnTo>
                  <a:lnTo>
                    <a:pt x="241" y="146"/>
                  </a:lnTo>
                  <a:lnTo>
                    <a:pt x="237" y="148"/>
                  </a:lnTo>
                  <a:lnTo>
                    <a:pt x="232" y="152"/>
                  </a:lnTo>
                  <a:lnTo>
                    <a:pt x="225" y="158"/>
                  </a:lnTo>
                  <a:lnTo>
                    <a:pt x="223" y="165"/>
                  </a:lnTo>
                  <a:lnTo>
                    <a:pt x="220" y="172"/>
                  </a:lnTo>
                  <a:lnTo>
                    <a:pt x="213" y="181"/>
                  </a:lnTo>
                  <a:lnTo>
                    <a:pt x="211" y="191"/>
                  </a:lnTo>
                  <a:lnTo>
                    <a:pt x="206" y="201"/>
                  </a:lnTo>
                  <a:lnTo>
                    <a:pt x="200" y="211"/>
                  </a:lnTo>
                  <a:lnTo>
                    <a:pt x="193" y="217"/>
                  </a:lnTo>
                  <a:lnTo>
                    <a:pt x="186" y="226"/>
                  </a:lnTo>
                  <a:lnTo>
                    <a:pt x="176" y="230"/>
                  </a:lnTo>
                  <a:lnTo>
                    <a:pt x="162" y="234"/>
                  </a:lnTo>
                  <a:lnTo>
                    <a:pt x="148" y="233"/>
                  </a:lnTo>
                  <a:lnTo>
                    <a:pt x="135" y="231"/>
                  </a:lnTo>
                  <a:lnTo>
                    <a:pt x="127" y="231"/>
                  </a:lnTo>
                  <a:lnTo>
                    <a:pt x="119" y="229"/>
                  </a:lnTo>
                  <a:lnTo>
                    <a:pt x="106" y="227"/>
                  </a:lnTo>
                  <a:lnTo>
                    <a:pt x="94" y="223"/>
                  </a:lnTo>
                  <a:lnTo>
                    <a:pt x="87" y="220"/>
                  </a:lnTo>
                  <a:lnTo>
                    <a:pt x="78" y="219"/>
                  </a:lnTo>
                  <a:lnTo>
                    <a:pt x="66" y="215"/>
                  </a:lnTo>
                  <a:lnTo>
                    <a:pt x="59" y="212"/>
                  </a:lnTo>
                  <a:lnTo>
                    <a:pt x="50" y="206"/>
                  </a:lnTo>
                  <a:lnTo>
                    <a:pt x="43" y="202"/>
                  </a:lnTo>
                  <a:lnTo>
                    <a:pt x="36" y="197"/>
                  </a:lnTo>
                  <a:lnTo>
                    <a:pt x="30" y="192"/>
                  </a:lnTo>
                  <a:lnTo>
                    <a:pt x="23" y="185"/>
                  </a:lnTo>
                  <a:lnTo>
                    <a:pt x="16" y="180"/>
                  </a:lnTo>
                  <a:lnTo>
                    <a:pt x="10" y="170"/>
                  </a:lnTo>
                  <a:lnTo>
                    <a:pt x="3" y="163"/>
                  </a:lnTo>
                  <a:lnTo>
                    <a:pt x="2" y="155"/>
                  </a:lnTo>
                  <a:lnTo>
                    <a:pt x="0" y="144"/>
                  </a:lnTo>
                  <a:lnTo>
                    <a:pt x="0" y="133"/>
                  </a:lnTo>
                  <a:lnTo>
                    <a:pt x="3" y="120"/>
                  </a:lnTo>
                  <a:lnTo>
                    <a:pt x="7" y="110"/>
                  </a:lnTo>
                  <a:lnTo>
                    <a:pt x="10" y="98"/>
                  </a:lnTo>
                  <a:lnTo>
                    <a:pt x="16" y="84"/>
                  </a:lnTo>
                  <a:lnTo>
                    <a:pt x="18" y="71"/>
                  </a:lnTo>
                  <a:lnTo>
                    <a:pt x="27" y="60"/>
                  </a:lnTo>
                  <a:lnTo>
                    <a:pt x="35" y="48"/>
                  </a:lnTo>
                  <a:lnTo>
                    <a:pt x="43" y="36"/>
                  </a:lnTo>
                  <a:lnTo>
                    <a:pt x="55" y="27"/>
                  </a:lnTo>
                  <a:lnTo>
                    <a:pt x="62" y="18"/>
                  </a:lnTo>
                  <a:lnTo>
                    <a:pt x="73" y="11"/>
                  </a:lnTo>
                  <a:lnTo>
                    <a:pt x="84" y="4"/>
                  </a:lnTo>
                  <a:lnTo>
                    <a:pt x="102" y="4"/>
                  </a:lnTo>
                  <a:lnTo>
                    <a:pt x="116" y="3"/>
                  </a:lnTo>
                  <a:lnTo>
                    <a:pt x="124" y="0"/>
                  </a:lnTo>
                  <a:lnTo>
                    <a:pt x="138" y="2"/>
                  </a:lnTo>
                  <a:lnTo>
                    <a:pt x="147" y="2"/>
                  </a:lnTo>
                  <a:lnTo>
                    <a:pt x="155" y="2"/>
                  </a:lnTo>
                  <a:lnTo>
                    <a:pt x="163" y="3"/>
                  </a:lnTo>
                  <a:lnTo>
                    <a:pt x="172" y="4"/>
                  </a:lnTo>
                  <a:lnTo>
                    <a:pt x="180" y="7"/>
                  </a:lnTo>
                  <a:lnTo>
                    <a:pt x="191" y="11"/>
                  </a:lnTo>
                  <a:lnTo>
                    <a:pt x="200" y="14"/>
                  </a:lnTo>
                  <a:lnTo>
                    <a:pt x="212" y="17"/>
                  </a:lnTo>
                  <a:lnTo>
                    <a:pt x="223" y="24"/>
                  </a:lnTo>
                  <a:lnTo>
                    <a:pt x="234" y="28"/>
                  </a:lnTo>
                  <a:lnTo>
                    <a:pt x="247" y="34"/>
                  </a:lnTo>
                  <a:lnTo>
                    <a:pt x="261" y="41"/>
                  </a:lnTo>
                  <a:lnTo>
                    <a:pt x="265" y="42"/>
                  </a:lnTo>
                  <a:lnTo>
                    <a:pt x="269" y="46"/>
                  </a:lnTo>
                  <a:lnTo>
                    <a:pt x="273" y="48"/>
                  </a:lnTo>
                  <a:lnTo>
                    <a:pt x="276" y="49"/>
                  </a:lnTo>
                  <a:lnTo>
                    <a:pt x="279" y="55"/>
                  </a:lnTo>
                  <a:lnTo>
                    <a:pt x="283" y="56"/>
                  </a:lnTo>
                  <a:lnTo>
                    <a:pt x="287" y="57"/>
                  </a:lnTo>
                  <a:lnTo>
                    <a:pt x="290" y="61"/>
                  </a:lnTo>
                  <a:lnTo>
                    <a:pt x="294" y="64"/>
                  </a:lnTo>
                  <a:lnTo>
                    <a:pt x="297" y="68"/>
                  </a:lnTo>
                  <a:lnTo>
                    <a:pt x="300" y="71"/>
                  </a:lnTo>
                  <a:lnTo>
                    <a:pt x="304" y="75"/>
                  </a:lnTo>
                  <a:lnTo>
                    <a:pt x="303" y="78"/>
                  </a:lnTo>
                  <a:lnTo>
                    <a:pt x="305" y="82"/>
                  </a:lnTo>
                  <a:lnTo>
                    <a:pt x="310" y="82"/>
                  </a:lnTo>
                  <a:lnTo>
                    <a:pt x="310" y="85"/>
                  </a:lnTo>
                  <a:lnTo>
                    <a:pt x="308" y="88"/>
                  </a:lnTo>
                  <a:lnTo>
                    <a:pt x="311" y="92"/>
                  </a:lnTo>
                  <a:lnTo>
                    <a:pt x="311" y="94"/>
                  </a:lnTo>
                  <a:lnTo>
                    <a:pt x="314" y="100"/>
                  </a:lnTo>
                  <a:lnTo>
                    <a:pt x="312" y="102"/>
                  </a:lnTo>
                  <a:lnTo>
                    <a:pt x="315" y="109"/>
                  </a:lnTo>
                  <a:lnTo>
                    <a:pt x="318" y="112"/>
                  </a:lnTo>
                  <a:lnTo>
                    <a:pt x="317" y="117"/>
                  </a:lnTo>
                  <a:lnTo>
                    <a:pt x="319" y="121"/>
                  </a:lnTo>
                  <a:lnTo>
                    <a:pt x="319" y="123"/>
                  </a:lnTo>
                  <a:lnTo>
                    <a:pt x="318" y="126"/>
                  </a:lnTo>
                  <a:lnTo>
                    <a:pt x="322" y="130"/>
                  </a:lnTo>
                  <a:lnTo>
                    <a:pt x="321" y="131"/>
                  </a:lnTo>
                  <a:lnTo>
                    <a:pt x="324" y="138"/>
                  </a:lnTo>
                  <a:lnTo>
                    <a:pt x="326" y="141"/>
                  </a:lnTo>
                  <a:lnTo>
                    <a:pt x="326" y="144"/>
                  </a:lnTo>
                  <a:lnTo>
                    <a:pt x="328" y="151"/>
                  </a:lnTo>
                  <a:lnTo>
                    <a:pt x="332" y="153"/>
                  </a:lnTo>
                  <a:lnTo>
                    <a:pt x="330" y="159"/>
                  </a:lnTo>
                  <a:lnTo>
                    <a:pt x="333" y="162"/>
                  </a:lnTo>
                  <a:lnTo>
                    <a:pt x="332" y="167"/>
                  </a:lnTo>
                  <a:lnTo>
                    <a:pt x="335" y="170"/>
                  </a:lnTo>
                  <a:lnTo>
                    <a:pt x="333" y="176"/>
                  </a:lnTo>
                  <a:lnTo>
                    <a:pt x="333" y="178"/>
                  </a:lnTo>
                  <a:lnTo>
                    <a:pt x="332" y="180"/>
                  </a:lnTo>
                  <a:lnTo>
                    <a:pt x="335" y="187"/>
                  </a:lnTo>
                  <a:lnTo>
                    <a:pt x="333" y="190"/>
                  </a:lnTo>
                  <a:lnTo>
                    <a:pt x="332" y="194"/>
                  </a:lnTo>
                  <a:lnTo>
                    <a:pt x="332" y="197"/>
                  </a:lnTo>
                  <a:lnTo>
                    <a:pt x="326" y="211"/>
                  </a:lnTo>
                  <a:lnTo>
                    <a:pt x="324" y="223"/>
                  </a:lnTo>
                  <a:lnTo>
                    <a:pt x="319" y="236"/>
                  </a:lnTo>
                  <a:lnTo>
                    <a:pt x="315" y="248"/>
                  </a:lnTo>
                  <a:lnTo>
                    <a:pt x="307" y="258"/>
                  </a:lnTo>
                  <a:lnTo>
                    <a:pt x="304" y="270"/>
                  </a:lnTo>
                  <a:lnTo>
                    <a:pt x="296" y="282"/>
                  </a:lnTo>
                  <a:lnTo>
                    <a:pt x="291" y="294"/>
                  </a:lnTo>
                  <a:lnTo>
                    <a:pt x="285" y="304"/>
                  </a:lnTo>
                  <a:lnTo>
                    <a:pt x="280" y="316"/>
                  </a:lnTo>
                  <a:lnTo>
                    <a:pt x="276" y="330"/>
                  </a:lnTo>
                  <a:lnTo>
                    <a:pt x="272" y="343"/>
                  </a:lnTo>
                  <a:lnTo>
                    <a:pt x="268" y="355"/>
                  </a:lnTo>
                  <a:lnTo>
                    <a:pt x="265" y="368"/>
                  </a:lnTo>
                  <a:lnTo>
                    <a:pt x="265" y="380"/>
                  </a:lnTo>
                  <a:lnTo>
                    <a:pt x="265" y="394"/>
                  </a:lnTo>
                  <a:lnTo>
                    <a:pt x="266" y="403"/>
                  </a:lnTo>
                  <a:lnTo>
                    <a:pt x="265" y="407"/>
                  </a:lnTo>
                  <a:lnTo>
                    <a:pt x="266" y="418"/>
                  </a:lnTo>
                  <a:lnTo>
                    <a:pt x="268" y="425"/>
                  </a:lnTo>
                  <a:lnTo>
                    <a:pt x="271" y="431"/>
                  </a:lnTo>
                  <a:lnTo>
                    <a:pt x="272" y="439"/>
                  </a:lnTo>
                  <a:lnTo>
                    <a:pt x="275" y="446"/>
                  </a:lnTo>
                  <a:lnTo>
                    <a:pt x="278" y="451"/>
                  </a:lnTo>
                  <a:lnTo>
                    <a:pt x="280" y="457"/>
                  </a:lnTo>
                  <a:lnTo>
                    <a:pt x="282" y="465"/>
                  </a:lnTo>
                  <a:lnTo>
                    <a:pt x="285" y="472"/>
                  </a:lnTo>
                  <a:lnTo>
                    <a:pt x="286" y="478"/>
                  </a:lnTo>
                  <a:lnTo>
                    <a:pt x="289" y="485"/>
                  </a:lnTo>
                  <a:lnTo>
                    <a:pt x="290" y="493"/>
                  </a:lnTo>
                  <a:lnTo>
                    <a:pt x="289" y="497"/>
                  </a:lnTo>
                  <a:lnTo>
                    <a:pt x="291" y="504"/>
                  </a:lnTo>
                  <a:lnTo>
                    <a:pt x="294" y="507"/>
                  </a:lnTo>
                  <a:lnTo>
                    <a:pt x="293" y="513"/>
                  </a:lnTo>
                  <a:lnTo>
                    <a:pt x="293" y="514"/>
                  </a:lnTo>
                  <a:lnTo>
                    <a:pt x="291" y="520"/>
                  </a:lnTo>
                  <a:lnTo>
                    <a:pt x="294" y="525"/>
                  </a:lnTo>
                  <a:lnTo>
                    <a:pt x="293" y="528"/>
                  </a:lnTo>
                  <a:lnTo>
                    <a:pt x="291" y="532"/>
                  </a:lnTo>
                  <a:lnTo>
                    <a:pt x="294" y="539"/>
                  </a:lnTo>
                  <a:lnTo>
                    <a:pt x="293" y="543"/>
                  </a:lnTo>
                  <a:lnTo>
                    <a:pt x="291" y="546"/>
                  </a:lnTo>
                  <a:lnTo>
                    <a:pt x="294" y="552"/>
                  </a:lnTo>
                  <a:lnTo>
                    <a:pt x="293" y="557"/>
                  </a:lnTo>
                  <a:lnTo>
                    <a:pt x="291" y="560"/>
                  </a:lnTo>
                  <a:lnTo>
                    <a:pt x="294" y="566"/>
                  </a:lnTo>
                  <a:lnTo>
                    <a:pt x="293" y="568"/>
                  </a:lnTo>
                  <a:lnTo>
                    <a:pt x="297" y="571"/>
                  </a:lnTo>
                  <a:lnTo>
                    <a:pt x="289" y="570"/>
                  </a:lnTo>
                  <a:lnTo>
                    <a:pt x="287" y="559"/>
                  </a:lnTo>
                  <a:lnTo>
                    <a:pt x="289" y="556"/>
                  </a:lnTo>
                  <a:lnTo>
                    <a:pt x="285" y="555"/>
                  </a:lnTo>
                  <a:lnTo>
                    <a:pt x="286" y="552"/>
                  </a:lnTo>
                  <a:lnTo>
                    <a:pt x="286" y="550"/>
                  </a:lnTo>
                  <a:lnTo>
                    <a:pt x="282" y="549"/>
                  </a:lnTo>
                  <a:lnTo>
                    <a:pt x="283" y="546"/>
                  </a:lnTo>
                  <a:lnTo>
                    <a:pt x="283" y="543"/>
                  </a:lnTo>
                  <a:lnTo>
                    <a:pt x="280" y="541"/>
                  </a:lnTo>
                  <a:lnTo>
                    <a:pt x="282" y="538"/>
                  </a:lnTo>
                  <a:lnTo>
                    <a:pt x="278" y="534"/>
                  </a:lnTo>
                  <a:lnTo>
                    <a:pt x="279" y="532"/>
                  </a:lnTo>
                  <a:lnTo>
                    <a:pt x="275" y="528"/>
                  </a:lnTo>
                  <a:lnTo>
                    <a:pt x="276" y="525"/>
                  </a:lnTo>
                  <a:lnTo>
                    <a:pt x="278" y="522"/>
                  </a:lnTo>
                  <a:lnTo>
                    <a:pt x="273" y="522"/>
                  </a:lnTo>
                  <a:lnTo>
                    <a:pt x="273" y="520"/>
                  </a:lnTo>
                  <a:lnTo>
                    <a:pt x="275" y="517"/>
                  </a:lnTo>
                  <a:lnTo>
                    <a:pt x="271" y="516"/>
                  </a:lnTo>
                  <a:lnTo>
                    <a:pt x="271" y="513"/>
                  </a:lnTo>
                  <a:lnTo>
                    <a:pt x="272" y="511"/>
                  </a:lnTo>
                  <a:lnTo>
                    <a:pt x="272" y="509"/>
                  </a:lnTo>
                  <a:lnTo>
                    <a:pt x="269" y="504"/>
                  </a:lnTo>
                  <a:lnTo>
                    <a:pt x="271" y="503"/>
                  </a:lnTo>
                  <a:lnTo>
                    <a:pt x="266" y="502"/>
                  </a:lnTo>
                  <a:lnTo>
                    <a:pt x="266" y="499"/>
                  </a:lnTo>
                  <a:lnTo>
                    <a:pt x="268" y="496"/>
                  </a:lnTo>
                  <a:lnTo>
                    <a:pt x="264" y="495"/>
                  </a:lnTo>
                  <a:lnTo>
                    <a:pt x="265" y="492"/>
                  </a:lnTo>
                  <a:lnTo>
                    <a:pt x="265" y="490"/>
                  </a:lnTo>
                  <a:lnTo>
                    <a:pt x="262" y="486"/>
                  </a:lnTo>
                  <a:lnTo>
                    <a:pt x="262" y="483"/>
                  </a:lnTo>
                  <a:lnTo>
                    <a:pt x="259" y="482"/>
                  </a:lnTo>
                  <a:lnTo>
                    <a:pt x="259" y="481"/>
                  </a:lnTo>
                  <a:lnTo>
                    <a:pt x="261" y="478"/>
                  </a:lnTo>
                  <a:lnTo>
                    <a:pt x="257" y="474"/>
                  </a:lnTo>
                  <a:lnTo>
                    <a:pt x="254" y="471"/>
                  </a:lnTo>
                  <a:lnTo>
                    <a:pt x="255" y="468"/>
                  </a:lnTo>
                  <a:lnTo>
                    <a:pt x="252" y="463"/>
                  </a:lnTo>
                  <a:lnTo>
                    <a:pt x="252" y="460"/>
                  </a:lnTo>
                  <a:lnTo>
                    <a:pt x="250" y="456"/>
                  </a:lnTo>
                  <a:lnTo>
                    <a:pt x="251" y="453"/>
                  </a:lnTo>
                  <a:lnTo>
                    <a:pt x="248" y="447"/>
                  </a:lnTo>
                  <a:lnTo>
                    <a:pt x="248" y="444"/>
                  </a:lnTo>
                  <a:lnTo>
                    <a:pt x="246" y="442"/>
                  </a:lnTo>
                  <a:lnTo>
                    <a:pt x="247" y="436"/>
                  </a:lnTo>
                  <a:lnTo>
                    <a:pt x="244" y="433"/>
                  </a:lnTo>
                  <a:lnTo>
                    <a:pt x="244" y="431"/>
                  </a:lnTo>
                  <a:lnTo>
                    <a:pt x="243" y="424"/>
                  </a:lnTo>
                  <a:lnTo>
                    <a:pt x="243" y="422"/>
                  </a:lnTo>
                  <a:lnTo>
                    <a:pt x="240" y="415"/>
                  </a:lnTo>
                  <a:lnTo>
                    <a:pt x="241" y="411"/>
                  </a:lnTo>
                  <a:lnTo>
                    <a:pt x="243" y="408"/>
                  </a:lnTo>
                  <a:lnTo>
                    <a:pt x="240" y="404"/>
                  </a:lnTo>
                  <a:lnTo>
                    <a:pt x="240" y="403"/>
                  </a:lnTo>
                  <a:lnTo>
                    <a:pt x="241" y="400"/>
                  </a:lnTo>
                  <a:lnTo>
                    <a:pt x="241" y="397"/>
                  </a:lnTo>
                  <a:lnTo>
                    <a:pt x="243" y="394"/>
                  </a:lnTo>
                  <a:lnTo>
                    <a:pt x="239" y="392"/>
                  </a:lnTo>
                  <a:lnTo>
                    <a:pt x="240" y="389"/>
                  </a:lnTo>
                  <a:lnTo>
                    <a:pt x="241" y="386"/>
                  </a:lnTo>
                  <a:lnTo>
                    <a:pt x="241" y="385"/>
                  </a:lnTo>
                  <a:lnTo>
                    <a:pt x="239" y="380"/>
                  </a:lnTo>
                  <a:lnTo>
                    <a:pt x="240" y="375"/>
                  </a:lnTo>
                  <a:lnTo>
                    <a:pt x="240" y="373"/>
                  </a:lnTo>
                  <a:lnTo>
                    <a:pt x="239" y="367"/>
                  </a:lnTo>
                  <a:lnTo>
                    <a:pt x="239" y="365"/>
                  </a:lnTo>
                  <a:lnTo>
                    <a:pt x="240" y="360"/>
                  </a:lnTo>
                  <a:lnTo>
                    <a:pt x="239" y="354"/>
                  </a:lnTo>
                  <a:lnTo>
                    <a:pt x="239" y="351"/>
                  </a:lnTo>
                  <a:lnTo>
                    <a:pt x="236" y="346"/>
                  </a:lnTo>
                  <a:lnTo>
                    <a:pt x="237" y="340"/>
                  </a:lnTo>
                  <a:lnTo>
                    <a:pt x="239" y="337"/>
                  </a:lnTo>
                  <a:lnTo>
                    <a:pt x="240" y="333"/>
                  </a:lnTo>
                  <a:lnTo>
                    <a:pt x="241" y="330"/>
                  </a:lnTo>
                  <a:lnTo>
                    <a:pt x="243" y="326"/>
                  </a:lnTo>
                  <a:lnTo>
                    <a:pt x="243" y="323"/>
                  </a:lnTo>
                  <a:lnTo>
                    <a:pt x="244" y="318"/>
                  </a:lnTo>
                  <a:lnTo>
                    <a:pt x="246" y="316"/>
                  </a:lnTo>
                  <a:lnTo>
                    <a:pt x="246" y="314"/>
                  </a:lnTo>
                  <a:lnTo>
                    <a:pt x="247" y="311"/>
                  </a:lnTo>
                  <a:lnTo>
                    <a:pt x="248" y="309"/>
                  </a:lnTo>
                  <a:lnTo>
                    <a:pt x="248" y="307"/>
                  </a:lnTo>
                  <a:lnTo>
                    <a:pt x="250" y="304"/>
                  </a:lnTo>
                  <a:lnTo>
                    <a:pt x="250" y="301"/>
                  </a:lnTo>
                  <a:lnTo>
                    <a:pt x="247" y="298"/>
                  </a:lnTo>
                  <a:lnTo>
                    <a:pt x="244" y="291"/>
                  </a:lnTo>
                  <a:lnTo>
                    <a:pt x="246" y="287"/>
                  </a:lnTo>
                  <a:lnTo>
                    <a:pt x="243" y="280"/>
                  </a:lnTo>
                  <a:lnTo>
                    <a:pt x="241" y="275"/>
                  </a:lnTo>
                  <a:lnTo>
                    <a:pt x="237" y="270"/>
                  </a:lnTo>
                  <a:lnTo>
                    <a:pt x="239" y="266"/>
                  </a:lnTo>
                  <a:lnTo>
                    <a:pt x="237" y="261"/>
                  </a:lnTo>
                  <a:lnTo>
                    <a:pt x="237" y="258"/>
                  </a:lnTo>
                  <a:lnTo>
                    <a:pt x="234" y="251"/>
                  </a:lnTo>
                  <a:lnTo>
                    <a:pt x="236" y="250"/>
                  </a:lnTo>
                  <a:lnTo>
                    <a:pt x="233" y="243"/>
                  </a:lnTo>
                  <a:lnTo>
                    <a:pt x="234" y="238"/>
                  </a:lnTo>
                  <a:lnTo>
                    <a:pt x="232" y="234"/>
                  </a:lnTo>
                  <a:lnTo>
                    <a:pt x="233" y="230"/>
                  </a:lnTo>
                  <a:lnTo>
                    <a:pt x="234" y="224"/>
                  </a:lnTo>
                  <a:lnTo>
                    <a:pt x="236" y="222"/>
                  </a:lnTo>
                  <a:lnTo>
                    <a:pt x="237" y="217"/>
                  </a:lnTo>
                  <a:lnTo>
                    <a:pt x="234" y="212"/>
                  </a:lnTo>
                  <a:lnTo>
                    <a:pt x="236" y="209"/>
                  </a:lnTo>
                  <a:lnTo>
                    <a:pt x="237" y="204"/>
                  </a:lnTo>
                  <a:lnTo>
                    <a:pt x="239" y="199"/>
                  </a:lnTo>
                  <a:lnTo>
                    <a:pt x="239" y="197"/>
                  </a:lnTo>
                  <a:lnTo>
                    <a:pt x="240" y="192"/>
                  </a:lnTo>
                  <a:lnTo>
                    <a:pt x="243" y="187"/>
                  </a:lnTo>
                  <a:lnTo>
                    <a:pt x="243" y="184"/>
                  </a:lnTo>
                  <a:lnTo>
                    <a:pt x="244" y="180"/>
                  </a:lnTo>
                  <a:lnTo>
                    <a:pt x="246" y="174"/>
                  </a:lnTo>
                  <a:lnTo>
                    <a:pt x="247" y="173"/>
                  </a:lnTo>
                  <a:lnTo>
                    <a:pt x="248" y="167"/>
                  </a:lnTo>
                  <a:lnTo>
                    <a:pt x="250" y="163"/>
                  </a:lnTo>
                  <a:lnTo>
                    <a:pt x="251" y="158"/>
                  </a:lnTo>
                  <a:lnTo>
                    <a:pt x="252" y="155"/>
                  </a:lnTo>
                  <a:close/>
                </a:path>
              </a:pathLst>
            </a:custGeom>
            <a:solidFill>
              <a:srgbClr val="FF0099"/>
            </a:solidFill>
            <a:ln w="9525">
              <a:solidFill>
                <a:srgbClr val="FF3300"/>
              </a:solidFill>
              <a:round/>
              <a:headEnd/>
              <a:tailEnd/>
            </a:ln>
          </p:spPr>
          <p:txBody>
            <a:bodyPr/>
            <a:lstStyle/>
            <a:p>
              <a:endParaRPr lang="en-US" sz="3120"/>
            </a:p>
          </p:txBody>
        </p:sp>
        <p:sp>
          <p:nvSpPr>
            <p:cNvPr id="523405" name="Freeform 141"/>
            <p:cNvSpPr>
              <a:spLocks/>
            </p:cNvSpPr>
            <p:nvPr/>
          </p:nvSpPr>
          <p:spPr bwMode="auto">
            <a:xfrm>
              <a:off x="300" y="535"/>
              <a:ext cx="167" cy="286"/>
            </a:xfrm>
            <a:custGeom>
              <a:avLst/>
              <a:gdLst>
                <a:gd name="T0" fmla="*/ 232 w 335"/>
                <a:gd name="T1" fmla="*/ 152 h 571"/>
                <a:gd name="T2" fmla="*/ 211 w 335"/>
                <a:gd name="T3" fmla="*/ 191 h 571"/>
                <a:gd name="T4" fmla="*/ 176 w 335"/>
                <a:gd name="T5" fmla="*/ 230 h 571"/>
                <a:gd name="T6" fmla="*/ 119 w 335"/>
                <a:gd name="T7" fmla="*/ 229 h 571"/>
                <a:gd name="T8" fmla="*/ 66 w 335"/>
                <a:gd name="T9" fmla="*/ 215 h 571"/>
                <a:gd name="T10" fmla="*/ 30 w 335"/>
                <a:gd name="T11" fmla="*/ 192 h 571"/>
                <a:gd name="T12" fmla="*/ 2 w 335"/>
                <a:gd name="T13" fmla="*/ 155 h 571"/>
                <a:gd name="T14" fmla="*/ 10 w 335"/>
                <a:gd name="T15" fmla="*/ 98 h 571"/>
                <a:gd name="T16" fmla="*/ 43 w 335"/>
                <a:gd name="T17" fmla="*/ 36 h 571"/>
                <a:gd name="T18" fmla="*/ 102 w 335"/>
                <a:gd name="T19" fmla="*/ 4 h 571"/>
                <a:gd name="T20" fmla="*/ 155 w 335"/>
                <a:gd name="T21" fmla="*/ 2 h 571"/>
                <a:gd name="T22" fmla="*/ 200 w 335"/>
                <a:gd name="T23" fmla="*/ 14 h 571"/>
                <a:gd name="T24" fmla="*/ 261 w 335"/>
                <a:gd name="T25" fmla="*/ 41 h 571"/>
                <a:gd name="T26" fmla="*/ 279 w 335"/>
                <a:gd name="T27" fmla="*/ 55 h 571"/>
                <a:gd name="T28" fmla="*/ 297 w 335"/>
                <a:gd name="T29" fmla="*/ 68 h 571"/>
                <a:gd name="T30" fmla="*/ 310 w 335"/>
                <a:gd name="T31" fmla="*/ 82 h 571"/>
                <a:gd name="T32" fmla="*/ 314 w 335"/>
                <a:gd name="T33" fmla="*/ 100 h 571"/>
                <a:gd name="T34" fmla="*/ 319 w 335"/>
                <a:gd name="T35" fmla="*/ 121 h 571"/>
                <a:gd name="T36" fmla="*/ 324 w 335"/>
                <a:gd name="T37" fmla="*/ 138 h 571"/>
                <a:gd name="T38" fmla="*/ 330 w 335"/>
                <a:gd name="T39" fmla="*/ 159 h 571"/>
                <a:gd name="T40" fmla="*/ 333 w 335"/>
                <a:gd name="T41" fmla="*/ 178 h 571"/>
                <a:gd name="T42" fmla="*/ 332 w 335"/>
                <a:gd name="T43" fmla="*/ 197 h 571"/>
                <a:gd name="T44" fmla="*/ 307 w 335"/>
                <a:gd name="T45" fmla="*/ 258 h 571"/>
                <a:gd name="T46" fmla="*/ 280 w 335"/>
                <a:gd name="T47" fmla="*/ 316 h 571"/>
                <a:gd name="T48" fmla="*/ 265 w 335"/>
                <a:gd name="T49" fmla="*/ 380 h 571"/>
                <a:gd name="T50" fmla="*/ 268 w 335"/>
                <a:gd name="T51" fmla="*/ 425 h 571"/>
                <a:gd name="T52" fmla="*/ 280 w 335"/>
                <a:gd name="T53" fmla="*/ 457 h 571"/>
                <a:gd name="T54" fmla="*/ 290 w 335"/>
                <a:gd name="T55" fmla="*/ 493 h 571"/>
                <a:gd name="T56" fmla="*/ 293 w 335"/>
                <a:gd name="T57" fmla="*/ 514 h 571"/>
                <a:gd name="T58" fmla="*/ 294 w 335"/>
                <a:gd name="T59" fmla="*/ 539 h 571"/>
                <a:gd name="T60" fmla="*/ 291 w 335"/>
                <a:gd name="T61" fmla="*/ 560 h 571"/>
                <a:gd name="T62" fmla="*/ 287 w 335"/>
                <a:gd name="T63" fmla="*/ 559 h 571"/>
                <a:gd name="T64" fmla="*/ 282 w 335"/>
                <a:gd name="T65" fmla="*/ 549 h 571"/>
                <a:gd name="T66" fmla="*/ 278 w 335"/>
                <a:gd name="T67" fmla="*/ 534 h 571"/>
                <a:gd name="T68" fmla="*/ 273 w 335"/>
                <a:gd name="T69" fmla="*/ 522 h 571"/>
                <a:gd name="T70" fmla="*/ 272 w 335"/>
                <a:gd name="T71" fmla="*/ 511 h 571"/>
                <a:gd name="T72" fmla="*/ 266 w 335"/>
                <a:gd name="T73" fmla="*/ 499 h 571"/>
                <a:gd name="T74" fmla="*/ 262 w 335"/>
                <a:gd name="T75" fmla="*/ 486 h 571"/>
                <a:gd name="T76" fmla="*/ 257 w 335"/>
                <a:gd name="T77" fmla="*/ 474 h 571"/>
                <a:gd name="T78" fmla="*/ 250 w 335"/>
                <a:gd name="T79" fmla="*/ 456 h 571"/>
                <a:gd name="T80" fmla="*/ 247 w 335"/>
                <a:gd name="T81" fmla="*/ 436 h 571"/>
                <a:gd name="T82" fmla="*/ 240 w 335"/>
                <a:gd name="T83" fmla="*/ 415 h 571"/>
                <a:gd name="T84" fmla="*/ 241 w 335"/>
                <a:gd name="T85" fmla="*/ 400 h 571"/>
                <a:gd name="T86" fmla="*/ 241 w 335"/>
                <a:gd name="T87" fmla="*/ 386 h 571"/>
                <a:gd name="T88" fmla="*/ 239 w 335"/>
                <a:gd name="T89" fmla="*/ 367 h 571"/>
                <a:gd name="T90" fmla="*/ 236 w 335"/>
                <a:gd name="T91" fmla="*/ 346 h 571"/>
                <a:gd name="T92" fmla="*/ 243 w 335"/>
                <a:gd name="T93" fmla="*/ 326 h 571"/>
                <a:gd name="T94" fmla="*/ 247 w 335"/>
                <a:gd name="T95" fmla="*/ 311 h 571"/>
                <a:gd name="T96" fmla="*/ 247 w 335"/>
                <a:gd name="T97" fmla="*/ 298 h 571"/>
                <a:gd name="T98" fmla="*/ 237 w 335"/>
                <a:gd name="T99" fmla="*/ 270 h 571"/>
                <a:gd name="T100" fmla="*/ 236 w 335"/>
                <a:gd name="T101" fmla="*/ 250 h 571"/>
                <a:gd name="T102" fmla="*/ 234 w 335"/>
                <a:gd name="T103" fmla="*/ 224 h 571"/>
                <a:gd name="T104" fmla="*/ 237 w 335"/>
                <a:gd name="T105" fmla="*/ 204 h 571"/>
                <a:gd name="T106" fmla="*/ 243 w 335"/>
                <a:gd name="T107" fmla="*/ 184 h 571"/>
                <a:gd name="T108" fmla="*/ 250 w 335"/>
                <a:gd name="T109" fmla="*/ 16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 h="571">
                  <a:moveTo>
                    <a:pt x="252" y="155"/>
                  </a:moveTo>
                  <a:lnTo>
                    <a:pt x="246" y="148"/>
                  </a:lnTo>
                  <a:lnTo>
                    <a:pt x="241" y="146"/>
                  </a:lnTo>
                  <a:lnTo>
                    <a:pt x="237" y="148"/>
                  </a:lnTo>
                  <a:lnTo>
                    <a:pt x="232" y="152"/>
                  </a:lnTo>
                  <a:lnTo>
                    <a:pt x="225" y="158"/>
                  </a:lnTo>
                  <a:lnTo>
                    <a:pt x="223" y="165"/>
                  </a:lnTo>
                  <a:lnTo>
                    <a:pt x="220" y="172"/>
                  </a:lnTo>
                  <a:lnTo>
                    <a:pt x="213" y="181"/>
                  </a:lnTo>
                  <a:lnTo>
                    <a:pt x="211" y="191"/>
                  </a:lnTo>
                  <a:lnTo>
                    <a:pt x="206" y="201"/>
                  </a:lnTo>
                  <a:lnTo>
                    <a:pt x="200" y="211"/>
                  </a:lnTo>
                  <a:lnTo>
                    <a:pt x="193" y="217"/>
                  </a:lnTo>
                  <a:lnTo>
                    <a:pt x="186" y="226"/>
                  </a:lnTo>
                  <a:lnTo>
                    <a:pt x="176" y="230"/>
                  </a:lnTo>
                  <a:lnTo>
                    <a:pt x="162" y="234"/>
                  </a:lnTo>
                  <a:lnTo>
                    <a:pt x="148" y="233"/>
                  </a:lnTo>
                  <a:lnTo>
                    <a:pt x="135" y="231"/>
                  </a:lnTo>
                  <a:lnTo>
                    <a:pt x="127" y="231"/>
                  </a:lnTo>
                  <a:lnTo>
                    <a:pt x="119" y="229"/>
                  </a:lnTo>
                  <a:lnTo>
                    <a:pt x="106" y="227"/>
                  </a:lnTo>
                  <a:lnTo>
                    <a:pt x="94" y="223"/>
                  </a:lnTo>
                  <a:lnTo>
                    <a:pt x="87" y="220"/>
                  </a:lnTo>
                  <a:lnTo>
                    <a:pt x="78" y="219"/>
                  </a:lnTo>
                  <a:lnTo>
                    <a:pt x="66" y="215"/>
                  </a:lnTo>
                  <a:lnTo>
                    <a:pt x="59" y="212"/>
                  </a:lnTo>
                  <a:lnTo>
                    <a:pt x="50" y="206"/>
                  </a:lnTo>
                  <a:lnTo>
                    <a:pt x="43" y="202"/>
                  </a:lnTo>
                  <a:lnTo>
                    <a:pt x="36" y="197"/>
                  </a:lnTo>
                  <a:lnTo>
                    <a:pt x="30" y="192"/>
                  </a:lnTo>
                  <a:lnTo>
                    <a:pt x="23" y="185"/>
                  </a:lnTo>
                  <a:lnTo>
                    <a:pt x="16" y="180"/>
                  </a:lnTo>
                  <a:lnTo>
                    <a:pt x="10" y="170"/>
                  </a:lnTo>
                  <a:lnTo>
                    <a:pt x="3" y="163"/>
                  </a:lnTo>
                  <a:lnTo>
                    <a:pt x="2" y="155"/>
                  </a:lnTo>
                  <a:lnTo>
                    <a:pt x="0" y="144"/>
                  </a:lnTo>
                  <a:lnTo>
                    <a:pt x="0" y="133"/>
                  </a:lnTo>
                  <a:lnTo>
                    <a:pt x="3" y="120"/>
                  </a:lnTo>
                  <a:lnTo>
                    <a:pt x="7" y="110"/>
                  </a:lnTo>
                  <a:lnTo>
                    <a:pt x="10" y="98"/>
                  </a:lnTo>
                  <a:lnTo>
                    <a:pt x="16" y="84"/>
                  </a:lnTo>
                  <a:lnTo>
                    <a:pt x="18" y="71"/>
                  </a:lnTo>
                  <a:lnTo>
                    <a:pt x="27" y="60"/>
                  </a:lnTo>
                  <a:lnTo>
                    <a:pt x="35" y="48"/>
                  </a:lnTo>
                  <a:lnTo>
                    <a:pt x="43" y="36"/>
                  </a:lnTo>
                  <a:lnTo>
                    <a:pt x="55" y="27"/>
                  </a:lnTo>
                  <a:lnTo>
                    <a:pt x="62" y="18"/>
                  </a:lnTo>
                  <a:lnTo>
                    <a:pt x="73" y="11"/>
                  </a:lnTo>
                  <a:lnTo>
                    <a:pt x="84" y="4"/>
                  </a:lnTo>
                  <a:lnTo>
                    <a:pt x="102" y="4"/>
                  </a:lnTo>
                  <a:lnTo>
                    <a:pt x="116" y="3"/>
                  </a:lnTo>
                  <a:lnTo>
                    <a:pt x="124" y="0"/>
                  </a:lnTo>
                  <a:lnTo>
                    <a:pt x="138" y="2"/>
                  </a:lnTo>
                  <a:lnTo>
                    <a:pt x="147" y="2"/>
                  </a:lnTo>
                  <a:lnTo>
                    <a:pt x="155" y="2"/>
                  </a:lnTo>
                  <a:lnTo>
                    <a:pt x="163" y="3"/>
                  </a:lnTo>
                  <a:lnTo>
                    <a:pt x="172" y="4"/>
                  </a:lnTo>
                  <a:lnTo>
                    <a:pt x="180" y="7"/>
                  </a:lnTo>
                  <a:lnTo>
                    <a:pt x="191" y="11"/>
                  </a:lnTo>
                  <a:lnTo>
                    <a:pt x="200" y="14"/>
                  </a:lnTo>
                  <a:lnTo>
                    <a:pt x="212" y="17"/>
                  </a:lnTo>
                  <a:lnTo>
                    <a:pt x="223" y="24"/>
                  </a:lnTo>
                  <a:lnTo>
                    <a:pt x="234" y="28"/>
                  </a:lnTo>
                  <a:lnTo>
                    <a:pt x="247" y="34"/>
                  </a:lnTo>
                  <a:lnTo>
                    <a:pt x="261" y="41"/>
                  </a:lnTo>
                  <a:lnTo>
                    <a:pt x="265" y="42"/>
                  </a:lnTo>
                  <a:lnTo>
                    <a:pt x="269" y="46"/>
                  </a:lnTo>
                  <a:lnTo>
                    <a:pt x="273" y="48"/>
                  </a:lnTo>
                  <a:lnTo>
                    <a:pt x="276" y="49"/>
                  </a:lnTo>
                  <a:lnTo>
                    <a:pt x="279" y="55"/>
                  </a:lnTo>
                  <a:lnTo>
                    <a:pt x="283" y="56"/>
                  </a:lnTo>
                  <a:lnTo>
                    <a:pt x="287" y="57"/>
                  </a:lnTo>
                  <a:lnTo>
                    <a:pt x="290" y="61"/>
                  </a:lnTo>
                  <a:lnTo>
                    <a:pt x="294" y="64"/>
                  </a:lnTo>
                  <a:lnTo>
                    <a:pt x="297" y="68"/>
                  </a:lnTo>
                  <a:lnTo>
                    <a:pt x="300" y="71"/>
                  </a:lnTo>
                  <a:lnTo>
                    <a:pt x="304" y="75"/>
                  </a:lnTo>
                  <a:lnTo>
                    <a:pt x="303" y="78"/>
                  </a:lnTo>
                  <a:lnTo>
                    <a:pt x="305" y="82"/>
                  </a:lnTo>
                  <a:lnTo>
                    <a:pt x="310" y="82"/>
                  </a:lnTo>
                  <a:lnTo>
                    <a:pt x="310" y="85"/>
                  </a:lnTo>
                  <a:lnTo>
                    <a:pt x="308" y="88"/>
                  </a:lnTo>
                  <a:lnTo>
                    <a:pt x="311" y="92"/>
                  </a:lnTo>
                  <a:lnTo>
                    <a:pt x="311" y="94"/>
                  </a:lnTo>
                  <a:lnTo>
                    <a:pt x="314" y="100"/>
                  </a:lnTo>
                  <a:lnTo>
                    <a:pt x="312" y="102"/>
                  </a:lnTo>
                  <a:lnTo>
                    <a:pt x="315" y="109"/>
                  </a:lnTo>
                  <a:lnTo>
                    <a:pt x="318" y="112"/>
                  </a:lnTo>
                  <a:lnTo>
                    <a:pt x="317" y="117"/>
                  </a:lnTo>
                  <a:lnTo>
                    <a:pt x="319" y="121"/>
                  </a:lnTo>
                  <a:lnTo>
                    <a:pt x="319" y="123"/>
                  </a:lnTo>
                  <a:lnTo>
                    <a:pt x="318" y="126"/>
                  </a:lnTo>
                  <a:lnTo>
                    <a:pt x="322" y="130"/>
                  </a:lnTo>
                  <a:lnTo>
                    <a:pt x="321" y="131"/>
                  </a:lnTo>
                  <a:lnTo>
                    <a:pt x="324" y="138"/>
                  </a:lnTo>
                  <a:lnTo>
                    <a:pt x="326" y="141"/>
                  </a:lnTo>
                  <a:lnTo>
                    <a:pt x="326" y="144"/>
                  </a:lnTo>
                  <a:lnTo>
                    <a:pt x="328" y="151"/>
                  </a:lnTo>
                  <a:lnTo>
                    <a:pt x="332" y="153"/>
                  </a:lnTo>
                  <a:lnTo>
                    <a:pt x="330" y="159"/>
                  </a:lnTo>
                  <a:lnTo>
                    <a:pt x="333" y="162"/>
                  </a:lnTo>
                  <a:lnTo>
                    <a:pt x="332" y="167"/>
                  </a:lnTo>
                  <a:lnTo>
                    <a:pt x="335" y="170"/>
                  </a:lnTo>
                  <a:lnTo>
                    <a:pt x="333" y="176"/>
                  </a:lnTo>
                  <a:lnTo>
                    <a:pt x="333" y="178"/>
                  </a:lnTo>
                  <a:lnTo>
                    <a:pt x="332" y="180"/>
                  </a:lnTo>
                  <a:lnTo>
                    <a:pt x="335" y="187"/>
                  </a:lnTo>
                  <a:lnTo>
                    <a:pt x="333" y="190"/>
                  </a:lnTo>
                  <a:lnTo>
                    <a:pt x="332" y="194"/>
                  </a:lnTo>
                  <a:lnTo>
                    <a:pt x="332" y="197"/>
                  </a:lnTo>
                  <a:lnTo>
                    <a:pt x="326" y="211"/>
                  </a:lnTo>
                  <a:lnTo>
                    <a:pt x="324" y="223"/>
                  </a:lnTo>
                  <a:lnTo>
                    <a:pt x="319" y="236"/>
                  </a:lnTo>
                  <a:lnTo>
                    <a:pt x="315" y="248"/>
                  </a:lnTo>
                  <a:lnTo>
                    <a:pt x="307" y="258"/>
                  </a:lnTo>
                  <a:lnTo>
                    <a:pt x="304" y="270"/>
                  </a:lnTo>
                  <a:lnTo>
                    <a:pt x="296" y="282"/>
                  </a:lnTo>
                  <a:lnTo>
                    <a:pt x="291" y="294"/>
                  </a:lnTo>
                  <a:lnTo>
                    <a:pt x="285" y="304"/>
                  </a:lnTo>
                  <a:lnTo>
                    <a:pt x="280" y="316"/>
                  </a:lnTo>
                  <a:lnTo>
                    <a:pt x="276" y="330"/>
                  </a:lnTo>
                  <a:lnTo>
                    <a:pt x="272" y="343"/>
                  </a:lnTo>
                  <a:lnTo>
                    <a:pt x="268" y="355"/>
                  </a:lnTo>
                  <a:lnTo>
                    <a:pt x="265" y="368"/>
                  </a:lnTo>
                  <a:lnTo>
                    <a:pt x="265" y="380"/>
                  </a:lnTo>
                  <a:lnTo>
                    <a:pt x="265" y="394"/>
                  </a:lnTo>
                  <a:lnTo>
                    <a:pt x="266" y="403"/>
                  </a:lnTo>
                  <a:lnTo>
                    <a:pt x="265" y="407"/>
                  </a:lnTo>
                  <a:lnTo>
                    <a:pt x="266" y="418"/>
                  </a:lnTo>
                  <a:lnTo>
                    <a:pt x="268" y="425"/>
                  </a:lnTo>
                  <a:lnTo>
                    <a:pt x="271" y="431"/>
                  </a:lnTo>
                  <a:lnTo>
                    <a:pt x="272" y="439"/>
                  </a:lnTo>
                  <a:lnTo>
                    <a:pt x="275" y="446"/>
                  </a:lnTo>
                  <a:lnTo>
                    <a:pt x="278" y="451"/>
                  </a:lnTo>
                  <a:lnTo>
                    <a:pt x="280" y="457"/>
                  </a:lnTo>
                  <a:lnTo>
                    <a:pt x="282" y="465"/>
                  </a:lnTo>
                  <a:lnTo>
                    <a:pt x="285" y="472"/>
                  </a:lnTo>
                  <a:lnTo>
                    <a:pt x="286" y="478"/>
                  </a:lnTo>
                  <a:lnTo>
                    <a:pt x="289" y="485"/>
                  </a:lnTo>
                  <a:lnTo>
                    <a:pt x="290" y="493"/>
                  </a:lnTo>
                  <a:lnTo>
                    <a:pt x="289" y="497"/>
                  </a:lnTo>
                  <a:lnTo>
                    <a:pt x="291" y="504"/>
                  </a:lnTo>
                  <a:lnTo>
                    <a:pt x="294" y="507"/>
                  </a:lnTo>
                  <a:lnTo>
                    <a:pt x="293" y="513"/>
                  </a:lnTo>
                  <a:lnTo>
                    <a:pt x="293" y="514"/>
                  </a:lnTo>
                  <a:lnTo>
                    <a:pt x="291" y="520"/>
                  </a:lnTo>
                  <a:lnTo>
                    <a:pt x="294" y="525"/>
                  </a:lnTo>
                  <a:lnTo>
                    <a:pt x="293" y="528"/>
                  </a:lnTo>
                  <a:lnTo>
                    <a:pt x="291" y="532"/>
                  </a:lnTo>
                  <a:lnTo>
                    <a:pt x="294" y="539"/>
                  </a:lnTo>
                  <a:lnTo>
                    <a:pt x="293" y="543"/>
                  </a:lnTo>
                  <a:lnTo>
                    <a:pt x="291" y="546"/>
                  </a:lnTo>
                  <a:lnTo>
                    <a:pt x="294" y="552"/>
                  </a:lnTo>
                  <a:lnTo>
                    <a:pt x="293" y="557"/>
                  </a:lnTo>
                  <a:lnTo>
                    <a:pt x="291" y="560"/>
                  </a:lnTo>
                  <a:lnTo>
                    <a:pt x="294" y="566"/>
                  </a:lnTo>
                  <a:lnTo>
                    <a:pt x="293" y="568"/>
                  </a:lnTo>
                  <a:lnTo>
                    <a:pt x="297" y="571"/>
                  </a:lnTo>
                  <a:lnTo>
                    <a:pt x="289" y="570"/>
                  </a:lnTo>
                  <a:lnTo>
                    <a:pt x="287" y="559"/>
                  </a:lnTo>
                  <a:lnTo>
                    <a:pt x="289" y="556"/>
                  </a:lnTo>
                  <a:lnTo>
                    <a:pt x="285" y="555"/>
                  </a:lnTo>
                  <a:lnTo>
                    <a:pt x="286" y="552"/>
                  </a:lnTo>
                  <a:lnTo>
                    <a:pt x="286" y="550"/>
                  </a:lnTo>
                  <a:lnTo>
                    <a:pt x="282" y="549"/>
                  </a:lnTo>
                  <a:lnTo>
                    <a:pt x="283" y="546"/>
                  </a:lnTo>
                  <a:lnTo>
                    <a:pt x="283" y="543"/>
                  </a:lnTo>
                  <a:lnTo>
                    <a:pt x="280" y="541"/>
                  </a:lnTo>
                  <a:lnTo>
                    <a:pt x="282" y="538"/>
                  </a:lnTo>
                  <a:lnTo>
                    <a:pt x="278" y="534"/>
                  </a:lnTo>
                  <a:lnTo>
                    <a:pt x="279" y="532"/>
                  </a:lnTo>
                  <a:lnTo>
                    <a:pt x="275" y="528"/>
                  </a:lnTo>
                  <a:lnTo>
                    <a:pt x="276" y="525"/>
                  </a:lnTo>
                  <a:lnTo>
                    <a:pt x="278" y="522"/>
                  </a:lnTo>
                  <a:lnTo>
                    <a:pt x="273" y="522"/>
                  </a:lnTo>
                  <a:lnTo>
                    <a:pt x="273" y="520"/>
                  </a:lnTo>
                  <a:lnTo>
                    <a:pt x="275" y="517"/>
                  </a:lnTo>
                  <a:lnTo>
                    <a:pt x="271" y="516"/>
                  </a:lnTo>
                  <a:lnTo>
                    <a:pt x="271" y="513"/>
                  </a:lnTo>
                  <a:lnTo>
                    <a:pt x="272" y="511"/>
                  </a:lnTo>
                  <a:lnTo>
                    <a:pt x="272" y="509"/>
                  </a:lnTo>
                  <a:lnTo>
                    <a:pt x="269" y="504"/>
                  </a:lnTo>
                  <a:lnTo>
                    <a:pt x="271" y="503"/>
                  </a:lnTo>
                  <a:lnTo>
                    <a:pt x="266" y="502"/>
                  </a:lnTo>
                  <a:lnTo>
                    <a:pt x="266" y="499"/>
                  </a:lnTo>
                  <a:lnTo>
                    <a:pt x="268" y="496"/>
                  </a:lnTo>
                  <a:lnTo>
                    <a:pt x="264" y="495"/>
                  </a:lnTo>
                  <a:lnTo>
                    <a:pt x="265" y="492"/>
                  </a:lnTo>
                  <a:lnTo>
                    <a:pt x="265" y="490"/>
                  </a:lnTo>
                  <a:lnTo>
                    <a:pt x="262" y="486"/>
                  </a:lnTo>
                  <a:lnTo>
                    <a:pt x="262" y="483"/>
                  </a:lnTo>
                  <a:lnTo>
                    <a:pt x="259" y="482"/>
                  </a:lnTo>
                  <a:lnTo>
                    <a:pt x="259" y="481"/>
                  </a:lnTo>
                  <a:lnTo>
                    <a:pt x="261" y="478"/>
                  </a:lnTo>
                  <a:lnTo>
                    <a:pt x="257" y="474"/>
                  </a:lnTo>
                  <a:lnTo>
                    <a:pt x="254" y="471"/>
                  </a:lnTo>
                  <a:lnTo>
                    <a:pt x="255" y="468"/>
                  </a:lnTo>
                  <a:lnTo>
                    <a:pt x="252" y="463"/>
                  </a:lnTo>
                  <a:lnTo>
                    <a:pt x="252" y="460"/>
                  </a:lnTo>
                  <a:lnTo>
                    <a:pt x="250" y="456"/>
                  </a:lnTo>
                  <a:lnTo>
                    <a:pt x="251" y="453"/>
                  </a:lnTo>
                  <a:lnTo>
                    <a:pt x="248" y="447"/>
                  </a:lnTo>
                  <a:lnTo>
                    <a:pt x="248" y="444"/>
                  </a:lnTo>
                  <a:lnTo>
                    <a:pt x="246" y="442"/>
                  </a:lnTo>
                  <a:lnTo>
                    <a:pt x="247" y="436"/>
                  </a:lnTo>
                  <a:lnTo>
                    <a:pt x="244" y="433"/>
                  </a:lnTo>
                  <a:lnTo>
                    <a:pt x="244" y="431"/>
                  </a:lnTo>
                  <a:lnTo>
                    <a:pt x="243" y="424"/>
                  </a:lnTo>
                  <a:lnTo>
                    <a:pt x="243" y="422"/>
                  </a:lnTo>
                  <a:lnTo>
                    <a:pt x="240" y="415"/>
                  </a:lnTo>
                  <a:lnTo>
                    <a:pt x="241" y="411"/>
                  </a:lnTo>
                  <a:lnTo>
                    <a:pt x="243" y="408"/>
                  </a:lnTo>
                  <a:lnTo>
                    <a:pt x="240" y="404"/>
                  </a:lnTo>
                  <a:lnTo>
                    <a:pt x="240" y="403"/>
                  </a:lnTo>
                  <a:lnTo>
                    <a:pt x="241" y="400"/>
                  </a:lnTo>
                  <a:lnTo>
                    <a:pt x="241" y="397"/>
                  </a:lnTo>
                  <a:lnTo>
                    <a:pt x="243" y="394"/>
                  </a:lnTo>
                  <a:lnTo>
                    <a:pt x="239" y="392"/>
                  </a:lnTo>
                  <a:lnTo>
                    <a:pt x="240" y="389"/>
                  </a:lnTo>
                  <a:lnTo>
                    <a:pt x="241" y="386"/>
                  </a:lnTo>
                  <a:lnTo>
                    <a:pt x="241" y="385"/>
                  </a:lnTo>
                  <a:lnTo>
                    <a:pt x="239" y="380"/>
                  </a:lnTo>
                  <a:lnTo>
                    <a:pt x="240" y="375"/>
                  </a:lnTo>
                  <a:lnTo>
                    <a:pt x="240" y="373"/>
                  </a:lnTo>
                  <a:lnTo>
                    <a:pt x="239" y="367"/>
                  </a:lnTo>
                  <a:lnTo>
                    <a:pt x="239" y="365"/>
                  </a:lnTo>
                  <a:lnTo>
                    <a:pt x="240" y="360"/>
                  </a:lnTo>
                  <a:lnTo>
                    <a:pt x="239" y="354"/>
                  </a:lnTo>
                  <a:lnTo>
                    <a:pt x="239" y="351"/>
                  </a:lnTo>
                  <a:lnTo>
                    <a:pt x="236" y="346"/>
                  </a:lnTo>
                  <a:lnTo>
                    <a:pt x="237" y="340"/>
                  </a:lnTo>
                  <a:lnTo>
                    <a:pt x="239" y="337"/>
                  </a:lnTo>
                  <a:lnTo>
                    <a:pt x="240" y="333"/>
                  </a:lnTo>
                  <a:lnTo>
                    <a:pt x="241" y="330"/>
                  </a:lnTo>
                  <a:lnTo>
                    <a:pt x="243" y="326"/>
                  </a:lnTo>
                  <a:lnTo>
                    <a:pt x="243" y="323"/>
                  </a:lnTo>
                  <a:lnTo>
                    <a:pt x="244" y="318"/>
                  </a:lnTo>
                  <a:lnTo>
                    <a:pt x="246" y="316"/>
                  </a:lnTo>
                  <a:lnTo>
                    <a:pt x="246" y="314"/>
                  </a:lnTo>
                  <a:lnTo>
                    <a:pt x="247" y="311"/>
                  </a:lnTo>
                  <a:lnTo>
                    <a:pt x="248" y="309"/>
                  </a:lnTo>
                  <a:lnTo>
                    <a:pt x="248" y="307"/>
                  </a:lnTo>
                  <a:lnTo>
                    <a:pt x="250" y="304"/>
                  </a:lnTo>
                  <a:lnTo>
                    <a:pt x="250" y="301"/>
                  </a:lnTo>
                  <a:lnTo>
                    <a:pt x="247" y="298"/>
                  </a:lnTo>
                  <a:lnTo>
                    <a:pt x="244" y="291"/>
                  </a:lnTo>
                  <a:lnTo>
                    <a:pt x="246" y="287"/>
                  </a:lnTo>
                  <a:lnTo>
                    <a:pt x="243" y="280"/>
                  </a:lnTo>
                  <a:lnTo>
                    <a:pt x="241" y="275"/>
                  </a:lnTo>
                  <a:lnTo>
                    <a:pt x="237" y="270"/>
                  </a:lnTo>
                  <a:lnTo>
                    <a:pt x="239" y="266"/>
                  </a:lnTo>
                  <a:lnTo>
                    <a:pt x="237" y="261"/>
                  </a:lnTo>
                  <a:lnTo>
                    <a:pt x="237" y="258"/>
                  </a:lnTo>
                  <a:lnTo>
                    <a:pt x="234" y="251"/>
                  </a:lnTo>
                  <a:lnTo>
                    <a:pt x="236" y="250"/>
                  </a:lnTo>
                  <a:lnTo>
                    <a:pt x="233" y="243"/>
                  </a:lnTo>
                  <a:lnTo>
                    <a:pt x="234" y="238"/>
                  </a:lnTo>
                  <a:lnTo>
                    <a:pt x="232" y="234"/>
                  </a:lnTo>
                  <a:lnTo>
                    <a:pt x="233" y="230"/>
                  </a:lnTo>
                  <a:lnTo>
                    <a:pt x="234" y="224"/>
                  </a:lnTo>
                  <a:lnTo>
                    <a:pt x="236" y="222"/>
                  </a:lnTo>
                  <a:lnTo>
                    <a:pt x="237" y="217"/>
                  </a:lnTo>
                  <a:lnTo>
                    <a:pt x="234" y="212"/>
                  </a:lnTo>
                  <a:lnTo>
                    <a:pt x="236" y="209"/>
                  </a:lnTo>
                  <a:lnTo>
                    <a:pt x="237" y="204"/>
                  </a:lnTo>
                  <a:lnTo>
                    <a:pt x="239" y="199"/>
                  </a:lnTo>
                  <a:lnTo>
                    <a:pt x="239" y="197"/>
                  </a:lnTo>
                  <a:lnTo>
                    <a:pt x="240" y="192"/>
                  </a:lnTo>
                  <a:lnTo>
                    <a:pt x="243" y="187"/>
                  </a:lnTo>
                  <a:lnTo>
                    <a:pt x="243" y="184"/>
                  </a:lnTo>
                  <a:lnTo>
                    <a:pt x="244" y="180"/>
                  </a:lnTo>
                  <a:lnTo>
                    <a:pt x="246" y="174"/>
                  </a:lnTo>
                  <a:lnTo>
                    <a:pt x="247" y="173"/>
                  </a:lnTo>
                  <a:lnTo>
                    <a:pt x="248" y="167"/>
                  </a:lnTo>
                  <a:lnTo>
                    <a:pt x="250" y="163"/>
                  </a:lnTo>
                  <a:lnTo>
                    <a:pt x="251" y="158"/>
                  </a:lnTo>
                  <a:lnTo>
                    <a:pt x="252" y="155"/>
                  </a:lnTo>
                  <a:close/>
                </a:path>
              </a:pathLst>
            </a:custGeom>
            <a:noFill/>
            <a:ln w="9525">
              <a:solidFill>
                <a:srgbClr val="FF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406" name="Freeform 142"/>
            <p:cNvSpPr>
              <a:spLocks/>
            </p:cNvSpPr>
            <p:nvPr/>
          </p:nvSpPr>
          <p:spPr bwMode="auto">
            <a:xfrm>
              <a:off x="297" y="591"/>
              <a:ext cx="148" cy="147"/>
            </a:xfrm>
            <a:custGeom>
              <a:avLst/>
              <a:gdLst>
                <a:gd name="T0" fmla="*/ 4 w 297"/>
                <a:gd name="T1" fmla="*/ 39 h 293"/>
                <a:gd name="T2" fmla="*/ 0 w 297"/>
                <a:gd name="T3" fmla="*/ 54 h 293"/>
                <a:gd name="T4" fmla="*/ 0 w 297"/>
                <a:gd name="T5" fmla="*/ 73 h 293"/>
                <a:gd name="T6" fmla="*/ 3 w 297"/>
                <a:gd name="T7" fmla="*/ 89 h 293"/>
                <a:gd name="T8" fmla="*/ 9 w 297"/>
                <a:gd name="T9" fmla="*/ 108 h 293"/>
                <a:gd name="T10" fmla="*/ 14 w 297"/>
                <a:gd name="T11" fmla="*/ 168 h 293"/>
                <a:gd name="T12" fmla="*/ 23 w 297"/>
                <a:gd name="T13" fmla="*/ 210 h 293"/>
                <a:gd name="T14" fmla="*/ 38 w 297"/>
                <a:gd name="T15" fmla="*/ 246 h 293"/>
                <a:gd name="T16" fmla="*/ 50 w 297"/>
                <a:gd name="T17" fmla="*/ 261 h 293"/>
                <a:gd name="T18" fmla="*/ 66 w 297"/>
                <a:gd name="T19" fmla="*/ 274 h 293"/>
                <a:gd name="T20" fmla="*/ 85 w 297"/>
                <a:gd name="T21" fmla="*/ 285 h 293"/>
                <a:gd name="T22" fmla="*/ 109 w 297"/>
                <a:gd name="T23" fmla="*/ 293 h 293"/>
                <a:gd name="T24" fmla="*/ 130 w 297"/>
                <a:gd name="T25" fmla="*/ 292 h 293"/>
                <a:gd name="T26" fmla="*/ 163 w 297"/>
                <a:gd name="T27" fmla="*/ 288 h 293"/>
                <a:gd name="T28" fmla="*/ 191 w 297"/>
                <a:gd name="T29" fmla="*/ 280 h 293"/>
                <a:gd name="T30" fmla="*/ 215 w 297"/>
                <a:gd name="T31" fmla="*/ 266 h 293"/>
                <a:gd name="T32" fmla="*/ 251 w 297"/>
                <a:gd name="T33" fmla="*/ 241 h 293"/>
                <a:gd name="T34" fmla="*/ 275 w 297"/>
                <a:gd name="T35" fmla="*/ 229 h 293"/>
                <a:gd name="T36" fmla="*/ 280 w 297"/>
                <a:gd name="T37" fmla="*/ 225 h 293"/>
                <a:gd name="T38" fmla="*/ 286 w 297"/>
                <a:gd name="T39" fmla="*/ 221 h 293"/>
                <a:gd name="T40" fmla="*/ 289 w 297"/>
                <a:gd name="T41" fmla="*/ 216 h 293"/>
                <a:gd name="T42" fmla="*/ 293 w 297"/>
                <a:gd name="T43" fmla="*/ 207 h 293"/>
                <a:gd name="T44" fmla="*/ 297 w 297"/>
                <a:gd name="T45" fmla="*/ 199 h 293"/>
                <a:gd name="T46" fmla="*/ 296 w 297"/>
                <a:gd name="T47" fmla="*/ 193 h 293"/>
                <a:gd name="T48" fmla="*/ 290 w 297"/>
                <a:gd name="T49" fmla="*/ 189 h 293"/>
                <a:gd name="T50" fmla="*/ 282 w 297"/>
                <a:gd name="T51" fmla="*/ 185 h 293"/>
                <a:gd name="T52" fmla="*/ 279 w 297"/>
                <a:gd name="T53" fmla="*/ 178 h 293"/>
                <a:gd name="T54" fmla="*/ 273 w 297"/>
                <a:gd name="T55" fmla="*/ 164 h 293"/>
                <a:gd name="T56" fmla="*/ 261 w 297"/>
                <a:gd name="T57" fmla="*/ 149 h 293"/>
                <a:gd name="T58" fmla="*/ 244 w 297"/>
                <a:gd name="T59" fmla="*/ 119 h 293"/>
                <a:gd name="T60" fmla="*/ 222 w 297"/>
                <a:gd name="T61" fmla="*/ 87 h 293"/>
                <a:gd name="T62" fmla="*/ 205 w 297"/>
                <a:gd name="T63" fmla="*/ 72 h 293"/>
                <a:gd name="T64" fmla="*/ 184 w 297"/>
                <a:gd name="T65" fmla="*/ 60 h 293"/>
                <a:gd name="T66" fmla="*/ 163 w 297"/>
                <a:gd name="T67" fmla="*/ 48 h 293"/>
                <a:gd name="T68" fmla="*/ 124 w 297"/>
                <a:gd name="T69" fmla="*/ 30 h 293"/>
                <a:gd name="T70" fmla="*/ 87 w 297"/>
                <a:gd name="T71" fmla="*/ 9 h 293"/>
                <a:gd name="T72" fmla="*/ 64 w 297"/>
                <a:gd name="T73" fmla="*/ 0 h 293"/>
                <a:gd name="T74" fmla="*/ 45 w 297"/>
                <a:gd name="T75" fmla="*/ 2 h 293"/>
                <a:gd name="T76" fmla="*/ 28 w 297"/>
                <a:gd name="T77" fmla="*/ 8 h 293"/>
                <a:gd name="T78" fmla="*/ 18 w 297"/>
                <a:gd name="T79" fmla="*/ 15 h 293"/>
                <a:gd name="T80" fmla="*/ 10 w 297"/>
                <a:gd name="T81" fmla="*/ 26 h 293"/>
                <a:gd name="T82" fmla="*/ 9 w 297"/>
                <a:gd name="T83" fmla="*/ 30 h 293"/>
                <a:gd name="T84" fmla="*/ 7 w 297"/>
                <a:gd name="T85" fmla="*/ 30 h 293"/>
                <a:gd name="T86" fmla="*/ 9 w 297"/>
                <a:gd name="T87" fmla="*/ 2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7" h="293">
                  <a:moveTo>
                    <a:pt x="9" y="26"/>
                  </a:moveTo>
                  <a:lnTo>
                    <a:pt x="6" y="33"/>
                  </a:lnTo>
                  <a:lnTo>
                    <a:pt x="4" y="39"/>
                  </a:lnTo>
                  <a:lnTo>
                    <a:pt x="3" y="44"/>
                  </a:lnTo>
                  <a:lnTo>
                    <a:pt x="2" y="48"/>
                  </a:lnTo>
                  <a:lnTo>
                    <a:pt x="0" y="54"/>
                  </a:lnTo>
                  <a:lnTo>
                    <a:pt x="0" y="58"/>
                  </a:lnTo>
                  <a:lnTo>
                    <a:pt x="0" y="65"/>
                  </a:lnTo>
                  <a:lnTo>
                    <a:pt x="0" y="73"/>
                  </a:lnTo>
                  <a:lnTo>
                    <a:pt x="2" y="79"/>
                  </a:lnTo>
                  <a:lnTo>
                    <a:pt x="2" y="83"/>
                  </a:lnTo>
                  <a:lnTo>
                    <a:pt x="3" y="89"/>
                  </a:lnTo>
                  <a:lnTo>
                    <a:pt x="4" y="94"/>
                  </a:lnTo>
                  <a:lnTo>
                    <a:pt x="6" y="101"/>
                  </a:lnTo>
                  <a:lnTo>
                    <a:pt x="9" y="108"/>
                  </a:lnTo>
                  <a:lnTo>
                    <a:pt x="11" y="139"/>
                  </a:lnTo>
                  <a:lnTo>
                    <a:pt x="13" y="154"/>
                  </a:lnTo>
                  <a:lnTo>
                    <a:pt x="14" y="168"/>
                  </a:lnTo>
                  <a:lnTo>
                    <a:pt x="17" y="182"/>
                  </a:lnTo>
                  <a:lnTo>
                    <a:pt x="18" y="196"/>
                  </a:lnTo>
                  <a:lnTo>
                    <a:pt x="23" y="210"/>
                  </a:lnTo>
                  <a:lnTo>
                    <a:pt x="27" y="222"/>
                  </a:lnTo>
                  <a:lnTo>
                    <a:pt x="31" y="235"/>
                  </a:lnTo>
                  <a:lnTo>
                    <a:pt x="38" y="246"/>
                  </a:lnTo>
                  <a:lnTo>
                    <a:pt x="42" y="252"/>
                  </a:lnTo>
                  <a:lnTo>
                    <a:pt x="45" y="256"/>
                  </a:lnTo>
                  <a:lnTo>
                    <a:pt x="50" y="261"/>
                  </a:lnTo>
                  <a:lnTo>
                    <a:pt x="55" y="266"/>
                  </a:lnTo>
                  <a:lnTo>
                    <a:pt x="60" y="270"/>
                  </a:lnTo>
                  <a:lnTo>
                    <a:pt x="66" y="274"/>
                  </a:lnTo>
                  <a:lnTo>
                    <a:pt x="71" y="278"/>
                  </a:lnTo>
                  <a:lnTo>
                    <a:pt x="78" y="282"/>
                  </a:lnTo>
                  <a:lnTo>
                    <a:pt x="85" y="285"/>
                  </a:lnTo>
                  <a:lnTo>
                    <a:pt x="92" y="288"/>
                  </a:lnTo>
                  <a:lnTo>
                    <a:pt x="101" y="291"/>
                  </a:lnTo>
                  <a:lnTo>
                    <a:pt x="109" y="293"/>
                  </a:lnTo>
                  <a:lnTo>
                    <a:pt x="115" y="292"/>
                  </a:lnTo>
                  <a:lnTo>
                    <a:pt x="119" y="292"/>
                  </a:lnTo>
                  <a:lnTo>
                    <a:pt x="130" y="292"/>
                  </a:lnTo>
                  <a:lnTo>
                    <a:pt x="141" y="291"/>
                  </a:lnTo>
                  <a:lnTo>
                    <a:pt x="152" y="289"/>
                  </a:lnTo>
                  <a:lnTo>
                    <a:pt x="163" y="288"/>
                  </a:lnTo>
                  <a:lnTo>
                    <a:pt x="176" y="285"/>
                  </a:lnTo>
                  <a:lnTo>
                    <a:pt x="186" y="282"/>
                  </a:lnTo>
                  <a:lnTo>
                    <a:pt x="191" y="280"/>
                  </a:lnTo>
                  <a:lnTo>
                    <a:pt x="195" y="278"/>
                  </a:lnTo>
                  <a:lnTo>
                    <a:pt x="205" y="271"/>
                  </a:lnTo>
                  <a:lnTo>
                    <a:pt x="215" y="266"/>
                  </a:lnTo>
                  <a:lnTo>
                    <a:pt x="233" y="253"/>
                  </a:lnTo>
                  <a:lnTo>
                    <a:pt x="241" y="246"/>
                  </a:lnTo>
                  <a:lnTo>
                    <a:pt x="251" y="241"/>
                  </a:lnTo>
                  <a:lnTo>
                    <a:pt x="261" y="235"/>
                  </a:lnTo>
                  <a:lnTo>
                    <a:pt x="272" y="232"/>
                  </a:lnTo>
                  <a:lnTo>
                    <a:pt x="275" y="229"/>
                  </a:lnTo>
                  <a:lnTo>
                    <a:pt x="278" y="228"/>
                  </a:lnTo>
                  <a:lnTo>
                    <a:pt x="279" y="227"/>
                  </a:lnTo>
                  <a:lnTo>
                    <a:pt x="280" y="225"/>
                  </a:lnTo>
                  <a:lnTo>
                    <a:pt x="283" y="224"/>
                  </a:lnTo>
                  <a:lnTo>
                    <a:pt x="285" y="222"/>
                  </a:lnTo>
                  <a:lnTo>
                    <a:pt x="286" y="221"/>
                  </a:lnTo>
                  <a:lnTo>
                    <a:pt x="287" y="218"/>
                  </a:lnTo>
                  <a:lnTo>
                    <a:pt x="289" y="217"/>
                  </a:lnTo>
                  <a:lnTo>
                    <a:pt x="289" y="216"/>
                  </a:lnTo>
                  <a:lnTo>
                    <a:pt x="290" y="214"/>
                  </a:lnTo>
                  <a:lnTo>
                    <a:pt x="292" y="211"/>
                  </a:lnTo>
                  <a:lnTo>
                    <a:pt x="293" y="207"/>
                  </a:lnTo>
                  <a:lnTo>
                    <a:pt x="296" y="203"/>
                  </a:lnTo>
                  <a:lnTo>
                    <a:pt x="297" y="202"/>
                  </a:lnTo>
                  <a:lnTo>
                    <a:pt x="297" y="199"/>
                  </a:lnTo>
                  <a:lnTo>
                    <a:pt x="297" y="197"/>
                  </a:lnTo>
                  <a:lnTo>
                    <a:pt x="297" y="196"/>
                  </a:lnTo>
                  <a:lnTo>
                    <a:pt x="296" y="193"/>
                  </a:lnTo>
                  <a:lnTo>
                    <a:pt x="294" y="192"/>
                  </a:lnTo>
                  <a:lnTo>
                    <a:pt x="292" y="190"/>
                  </a:lnTo>
                  <a:lnTo>
                    <a:pt x="290" y="189"/>
                  </a:lnTo>
                  <a:lnTo>
                    <a:pt x="286" y="188"/>
                  </a:lnTo>
                  <a:lnTo>
                    <a:pt x="283" y="186"/>
                  </a:lnTo>
                  <a:lnTo>
                    <a:pt x="282" y="185"/>
                  </a:lnTo>
                  <a:lnTo>
                    <a:pt x="280" y="183"/>
                  </a:lnTo>
                  <a:lnTo>
                    <a:pt x="280" y="181"/>
                  </a:lnTo>
                  <a:lnTo>
                    <a:pt x="279" y="178"/>
                  </a:lnTo>
                  <a:lnTo>
                    <a:pt x="278" y="174"/>
                  </a:lnTo>
                  <a:lnTo>
                    <a:pt x="276" y="170"/>
                  </a:lnTo>
                  <a:lnTo>
                    <a:pt x="273" y="164"/>
                  </a:lnTo>
                  <a:lnTo>
                    <a:pt x="269" y="158"/>
                  </a:lnTo>
                  <a:lnTo>
                    <a:pt x="265" y="154"/>
                  </a:lnTo>
                  <a:lnTo>
                    <a:pt x="261" y="149"/>
                  </a:lnTo>
                  <a:lnTo>
                    <a:pt x="257" y="142"/>
                  </a:lnTo>
                  <a:lnTo>
                    <a:pt x="253" y="133"/>
                  </a:lnTo>
                  <a:lnTo>
                    <a:pt x="244" y="119"/>
                  </a:lnTo>
                  <a:lnTo>
                    <a:pt x="236" y="105"/>
                  </a:lnTo>
                  <a:lnTo>
                    <a:pt x="226" y="93"/>
                  </a:lnTo>
                  <a:lnTo>
                    <a:pt x="222" y="87"/>
                  </a:lnTo>
                  <a:lnTo>
                    <a:pt x="216" y="82"/>
                  </a:lnTo>
                  <a:lnTo>
                    <a:pt x="211" y="76"/>
                  </a:lnTo>
                  <a:lnTo>
                    <a:pt x="205" y="72"/>
                  </a:lnTo>
                  <a:lnTo>
                    <a:pt x="200" y="68"/>
                  </a:lnTo>
                  <a:lnTo>
                    <a:pt x="191" y="64"/>
                  </a:lnTo>
                  <a:lnTo>
                    <a:pt x="184" y="60"/>
                  </a:lnTo>
                  <a:lnTo>
                    <a:pt x="176" y="57"/>
                  </a:lnTo>
                  <a:lnTo>
                    <a:pt x="169" y="53"/>
                  </a:lnTo>
                  <a:lnTo>
                    <a:pt x="163" y="48"/>
                  </a:lnTo>
                  <a:lnTo>
                    <a:pt x="151" y="43"/>
                  </a:lnTo>
                  <a:lnTo>
                    <a:pt x="138" y="37"/>
                  </a:lnTo>
                  <a:lnTo>
                    <a:pt x="124" y="30"/>
                  </a:lnTo>
                  <a:lnTo>
                    <a:pt x="109" y="22"/>
                  </a:lnTo>
                  <a:lnTo>
                    <a:pt x="95" y="14"/>
                  </a:lnTo>
                  <a:lnTo>
                    <a:pt x="87" y="9"/>
                  </a:lnTo>
                  <a:lnTo>
                    <a:pt x="80" y="7"/>
                  </a:lnTo>
                  <a:lnTo>
                    <a:pt x="71" y="2"/>
                  </a:lnTo>
                  <a:lnTo>
                    <a:pt x="64" y="0"/>
                  </a:lnTo>
                  <a:lnTo>
                    <a:pt x="56" y="1"/>
                  </a:lnTo>
                  <a:lnTo>
                    <a:pt x="50" y="2"/>
                  </a:lnTo>
                  <a:lnTo>
                    <a:pt x="45" y="2"/>
                  </a:lnTo>
                  <a:lnTo>
                    <a:pt x="39" y="4"/>
                  </a:lnTo>
                  <a:lnTo>
                    <a:pt x="34" y="5"/>
                  </a:lnTo>
                  <a:lnTo>
                    <a:pt x="28" y="8"/>
                  </a:lnTo>
                  <a:lnTo>
                    <a:pt x="24" y="11"/>
                  </a:lnTo>
                  <a:lnTo>
                    <a:pt x="21" y="12"/>
                  </a:lnTo>
                  <a:lnTo>
                    <a:pt x="18" y="15"/>
                  </a:lnTo>
                  <a:lnTo>
                    <a:pt x="14" y="19"/>
                  </a:lnTo>
                  <a:lnTo>
                    <a:pt x="11" y="23"/>
                  </a:lnTo>
                  <a:lnTo>
                    <a:pt x="10" y="26"/>
                  </a:lnTo>
                  <a:lnTo>
                    <a:pt x="9" y="29"/>
                  </a:lnTo>
                  <a:lnTo>
                    <a:pt x="9" y="30"/>
                  </a:lnTo>
                  <a:lnTo>
                    <a:pt x="9" y="30"/>
                  </a:lnTo>
                  <a:lnTo>
                    <a:pt x="9" y="32"/>
                  </a:lnTo>
                  <a:lnTo>
                    <a:pt x="9" y="32"/>
                  </a:lnTo>
                  <a:lnTo>
                    <a:pt x="7" y="30"/>
                  </a:lnTo>
                  <a:lnTo>
                    <a:pt x="7" y="29"/>
                  </a:lnTo>
                  <a:lnTo>
                    <a:pt x="9" y="27"/>
                  </a:lnTo>
                  <a:lnTo>
                    <a:pt x="9" y="26"/>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07" name="Freeform 143"/>
            <p:cNvSpPr>
              <a:spLocks/>
            </p:cNvSpPr>
            <p:nvPr/>
          </p:nvSpPr>
          <p:spPr bwMode="auto">
            <a:xfrm>
              <a:off x="111" y="591"/>
              <a:ext cx="258" cy="248"/>
            </a:xfrm>
            <a:custGeom>
              <a:avLst/>
              <a:gdLst>
                <a:gd name="T0" fmla="*/ 0 w 515"/>
                <a:gd name="T1" fmla="*/ 338 h 497"/>
                <a:gd name="T2" fmla="*/ 5 w 515"/>
                <a:gd name="T3" fmla="*/ 377 h 497"/>
                <a:gd name="T4" fmla="*/ 12 w 515"/>
                <a:gd name="T5" fmla="*/ 412 h 497"/>
                <a:gd name="T6" fmla="*/ 18 w 515"/>
                <a:gd name="T7" fmla="*/ 441 h 497"/>
                <a:gd name="T8" fmla="*/ 23 w 515"/>
                <a:gd name="T9" fmla="*/ 458 h 497"/>
                <a:gd name="T10" fmla="*/ 30 w 515"/>
                <a:gd name="T11" fmla="*/ 473 h 497"/>
                <a:gd name="T12" fmla="*/ 44 w 515"/>
                <a:gd name="T13" fmla="*/ 490 h 497"/>
                <a:gd name="T14" fmla="*/ 69 w 515"/>
                <a:gd name="T15" fmla="*/ 497 h 497"/>
                <a:gd name="T16" fmla="*/ 99 w 515"/>
                <a:gd name="T17" fmla="*/ 487 h 497"/>
                <a:gd name="T18" fmla="*/ 117 w 515"/>
                <a:gd name="T19" fmla="*/ 477 h 497"/>
                <a:gd name="T20" fmla="*/ 135 w 515"/>
                <a:gd name="T21" fmla="*/ 468 h 497"/>
                <a:gd name="T22" fmla="*/ 160 w 515"/>
                <a:gd name="T23" fmla="*/ 448 h 497"/>
                <a:gd name="T24" fmla="*/ 199 w 515"/>
                <a:gd name="T25" fmla="*/ 419 h 497"/>
                <a:gd name="T26" fmla="*/ 262 w 515"/>
                <a:gd name="T27" fmla="*/ 360 h 497"/>
                <a:gd name="T28" fmla="*/ 319 w 515"/>
                <a:gd name="T29" fmla="*/ 296 h 497"/>
                <a:gd name="T30" fmla="*/ 362 w 515"/>
                <a:gd name="T31" fmla="*/ 248 h 497"/>
                <a:gd name="T32" fmla="*/ 394 w 515"/>
                <a:gd name="T33" fmla="*/ 220 h 497"/>
                <a:gd name="T34" fmla="*/ 407 w 515"/>
                <a:gd name="T35" fmla="*/ 216 h 497"/>
                <a:gd name="T36" fmla="*/ 419 w 515"/>
                <a:gd name="T37" fmla="*/ 206 h 497"/>
                <a:gd name="T38" fmla="*/ 437 w 515"/>
                <a:gd name="T39" fmla="*/ 200 h 497"/>
                <a:gd name="T40" fmla="*/ 458 w 515"/>
                <a:gd name="T41" fmla="*/ 196 h 497"/>
                <a:gd name="T42" fmla="*/ 479 w 515"/>
                <a:gd name="T43" fmla="*/ 190 h 497"/>
                <a:gd name="T44" fmla="*/ 494 w 515"/>
                <a:gd name="T45" fmla="*/ 174 h 497"/>
                <a:gd name="T46" fmla="*/ 505 w 515"/>
                <a:gd name="T47" fmla="*/ 158 h 497"/>
                <a:gd name="T48" fmla="*/ 512 w 515"/>
                <a:gd name="T49" fmla="*/ 144 h 497"/>
                <a:gd name="T50" fmla="*/ 512 w 515"/>
                <a:gd name="T51" fmla="*/ 129 h 497"/>
                <a:gd name="T52" fmla="*/ 508 w 515"/>
                <a:gd name="T53" fmla="*/ 117 h 497"/>
                <a:gd name="T54" fmla="*/ 508 w 515"/>
                <a:gd name="T55" fmla="*/ 107 h 497"/>
                <a:gd name="T56" fmla="*/ 508 w 515"/>
                <a:gd name="T57" fmla="*/ 93 h 497"/>
                <a:gd name="T58" fmla="*/ 503 w 515"/>
                <a:gd name="T59" fmla="*/ 80 h 497"/>
                <a:gd name="T60" fmla="*/ 494 w 515"/>
                <a:gd name="T61" fmla="*/ 78 h 497"/>
                <a:gd name="T62" fmla="*/ 497 w 515"/>
                <a:gd name="T63" fmla="*/ 65 h 497"/>
                <a:gd name="T64" fmla="*/ 500 w 515"/>
                <a:gd name="T65" fmla="*/ 51 h 497"/>
                <a:gd name="T66" fmla="*/ 494 w 515"/>
                <a:gd name="T67" fmla="*/ 46 h 497"/>
                <a:gd name="T68" fmla="*/ 487 w 515"/>
                <a:gd name="T69" fmla="*/ 39 h 497"/>
                <a:gd name="T70" fmla="*/ 479 w 515"/>
                <a:gd name="T71" fmla="*/ 36 h 497"/>
                <a:gd name="T72" fmla="*/ 482 w 515"/>
                <a:gd name="T73" fmla="*/ 26 h 497"/>
                <a:gd name="T74" fmla="*/ 476 w 515"/>
                <a:gd name="T75" fmla="*/ 16 h 497"/>
                <a:gd name="T76" fmla="*/ 466 w 515"/>
                <a:gd name="T77" fmla="*/ 9 h 497"/>
                <a:gd name="T78" fmla="*/ 455 w 515"/>
                <a:gd name="T79" fmla="*/ 9 h 497"/>
                <a:gd name="T80" fmla="*/ 443 w 515"/>
                <a:gd name="T81" fmla="*/ 9 h 497"/>
                <a:gd name="T82" fmla="*/ 437 w 515"/>
                <a:gd name="T83" fmla="*/ 7 h 497"/>
                <a:gd name="T84" fmla="*/ 425 w 515"/>
                <a:gd name="T85" fmla="*/ 4 h 497"/>
                <a:gd name="T86" fmla="*/ 412 w 515"/>
                <a:gd name="T87" fmla="*/ 0 h 497"/>
                <a:gd name="T88" fmla="*/ 401 w 515"/>
                <a:gd name="T89" fmla="*/ 4 h 497"/>
                <a:gd name="T90" fmla="*/ 388 w 515"/>
                <a:gd name="T91" fmla="*/ 14 h 497"/>
                <a:gd name="T92" fmla="*/ 383 w 515"/>
                <a:gd name="T93" fmla="*/ 19 h 497"/>
                <a:gd name="T94" fmla="*/ 370 w 515"/>
                <a:gd name="T95" fmla="*/ 39 h 497"/>
                <a:gd name="T96" fmla="*/ 355 w 515"/>
                <a:gd name="T97" fmla="*/ 71 h 497"/>
                <a:gd name="T98" fmla="*/ 344 w 515"/>
                <a:gd name="T99" fmla="*/ 103 h 497"/>
                <a:gd name="T100" fmla="*/ 337 w 515"/>
                <a:gd name="T101" fmla="*/ 122 h 497"/>
                <a:gd name="T102" fmla="*/ 280 w 515"/>
                <a:gd name="T103" fmla="*/ 178 h 497"/>
                <a:gd name="T104" fmla="*/ 253 w 515"/>
                <a:gd name="T105" fmla="*/ 196 h 497"/>
                <a:gd name="T106" fmla="*/ 225 w 515"/>
                <a:gd name="T107" fmla="*/ 216 h 497"/>
                <a:gd name="T108" fmla="*/ 202 w 515"/>
                <a:gd name="T109" fmla="*/ 232 h 497"/>
                <a:gd name="T110" fmla="*/ 181 w 515"/>
                <a:gd name="T111" fmla="*/ 242 h 497"/>
                <a:gd name="T112" fmla="*/ 160 w 515"/>
                <a:gd name="T113" fmla="*/ 255 h 497"/>
                <a:gd name="T114" fmla="*/ 142 w 515"/>
                <a:gd name="T115" fmla="*/ 264 h 497"/>
                <a:gd name="T116" fmla="*/ 0 w 515"/>
                <a:gd name="T117" fmla="*/ 32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5" h="497">
                  <a:moveTo>
                    <a:pt x="0" y="328"/>
                  </a:moveTo>
                  <a:lnTo>
                    <a:pt x="0" y="332"/>
                  </a:lnTo>
                  <a:lnTo>
                    <a:pt x="0" y="335"/>
                  </a:lnTo>
                  <a:lnTo>
                    <a:pt x="0" y="338"/>
                  </a:lnTo>
                  <a:lnTo>
                    <a:pt x="2" y="348"/>
                  </a:lnTo>
                  <a:lnTo>
                    <a:pt x="2" y="358"/>
                  </a:lnTo>
                  <a:lnTo>
                    <a:pt x="2" y="367"/>
                  </a:lnTo>
                  <a:lnTo>
                    <a:pt x="5" y="377"/>
                  </a:lnTo>
                  <a:lnTo>
                    <a:pt x="5" y="387"/>
                  </a:lnTo>
                  <a:lnTo>
                    <a:pt x="9" y="397"/>
                  </a:lnTo>
                  <a:lnTo>
                    <a:pt x="9" y="404"/>
                  </a:lnTo>
                  <a:lnTo>
                    <a:pt x="12" y="412"/>
                  </a:lnTo>
                  <a:lnTo>
                    <a:pt x="12" y="422"/>
                  </a:lnTo>
                  <a:lnTo>
                    <a:pt x="15" y="429"/>
                  </a:lnTo>
                  <a:lnTo>
                    <a:pt x="15" y="436"/>
                  </a:lnTo>
                  <a:lnTo>
                    <a:pt x="18" y="441"/>
                  </a:lnTo>
                  <a:lnTo>
                    <a:pt x="18" y="448"/>
                  </a:lnTo>
                  <a:lnTo>
                    <a:pt x="21" y="451"/>
                  </a:lnTo>
                  <a:lnTo>
                    <a:pt x="21" y="455"/>
                  </a:lnTo>
                  <a:lnTo>
                    <a:pt x="23" y="458"/>
                  </a:lnTo>
                  <a:lnTo>
                    <a:pt x="23" y="463"/>
                  </a:lnTo>
                  <a:lnTo>
                    <a:pt x="26" y="468"/>
                  </a:lnTo>
                  <a:lnTo>
                    <a:pt x="30" y="470"/>
                  </a:lnTo>
                  <a:lnTo>
                    <a:pt x="30" y="473"/>
                  </a:lnTo>
                  <a:lnTo>
                    <a:pt x="33" y="477"/>
                  </a:lnTo>
                  <a:lnTo>
                    <a:pt x="36" y="480"/>
                  </a:lnTo>
                  <a:lnTo>
                    <a:pt x="41" y="487"/>
                  </a:lnTo>
                  <a:lnTo>
                    <a:pt x="44" y="490"/>
                  </a:lnTo>
                  <a:lnTo>
                    <a:pt x="51" y="493"/>
                  </a:lnTo>
                  <a:lnTo>
                    <a:pt x="54" y="493"/>
                  </a:lnTo>
                  <a:lnTo>
                    <a:pt x="62" y="497"/>
                  </a:lnTo>
                  <a:lnTo>
                    <a:pt x="69" y="497"/>
                  </a:lnTo>
                  <a:lnTo>
                    <a:pt x="78" y="493"/>
                  </a:lnTo>
                  <a:lnTo>
                    <a:pt x="85" y="493"/>
                  </a:lnTo>
                  <a:lnTo>
                    <a:pt x="93" y="487"/>
                  </a:lnTo>
                  <a:lnTo>
                    <a:pt x="99" y="487"/>
                  </a:lnTo>
                  <a:lnTo>
                    <a:pt x="106" y="483"/>
                  </a:lnTo>
                  <a:lnTo>
                    <a:pt x="108" y="480"/>
                  </a:lnTo>
                  <a:lnTo>
                    <a:pt x="114" y="480"/>
                  </a:lnTo>
                  <a:lnTo>
                    <a:pt x="117" y="477"/>
                  </a:lnTo>
                  <a:lnTo>
                    <a:pt x="121" y="473"/>
                  </a:lnTo>
                  <a:lnTo>
                    <a:pt x="126" y="473"/>
                  </a:lnTo>
                  <a:lnTo>
                    <a:pt x="129" y="470"/>
                  </a:lnTo>
                  <a:lnTo>
                    <a:pt x="135" y="468"/>
                  </a:lnTo>
                  <a:lnTo>
                    <a:pt x="138" y="463"/>
                  </a:lnTo>
                  <a:lnTo>
                    <a:pt x="145" y="458"/>
                  </a:lnTo>
                  <a:lnTo>
                    <a:pt x="150" y="455"/>
                  </a:lnTo>
                  <a:lnTo>
                    <a:pt x="160" y="448"/>
                  </a:lnTo>
                  <a:lnTo>
                    <a:pt x="165" y="445"/>
                  </a:lnTo>
                  <a:lnTo>
                    <a:pt x="174" y="438"/>
                  </a:lnTo>
                  <a:lnTo>
                    <a:pt x="186" y="429"/>
                  </a:lnTo>
                  <a:lnTo>
                    <a:pt x="199" y="419"/>
                  </a:lnTo>
                  <a:lnTo>
                    <a:pt x="214" y="406"/>
                  </a:lnTo>
                  <a:lnTo>
                    <a:pt x="228" y="390"/>
                  </a:lnTo>
                  <a:lnTo>
                    <a:pt x="246" y="377"/>
                  </a:lnTo>
                  <a:lnTo>
                    <a:pt x="262" y="360"/>
                  </a:lnTo>
                  <a:lnTo>
                    <a:pt x="277" y="345"/>
                  </a:lnTo>
                  <a:lnTo>
                    <a:pt x="292" y="328"/>
                  </a:lnTo>
                  <a:lnTo>
                    <a:pt x="308" y="313"/>
                  </a:lnTo>
                  <a:lnTo>
                    <a:pt x="319" y="296"/>
                  </a:lnTo>
                  <a:lnTo>
                    <a:pt x="331" y="284"/>
                  </a:lnTo>
                  <a:lnTo>
                    <a:pt x="344" y="271"/>
                  </a:lnTo>
                  <a:lnTo>
                    <a:pt x="352" y="257"/>
                  </a:lnTo>
                  <a:lnTo>
                    <a:pt x="362" y="248"/>
                  </a:lnTo>
                  <a:lnTo>
                    <a:pt x="368" y="242"/>
                  </a:lnTo>
                  <a:lnTo>
                    <a:pt x="370" y="239"/>
                  </a:lnTo>
                  <a:lnTo>
                    <a:pt x="370" y="235"/>
                  </a:lnTo>
                  <a:lnTo>
                    <a:pt x="394" y="220"/>
                  </a:lnTo>
                  <a:lnTo>
                    <a:pt x="397" y="220"/>
                  </a:lnTo>
                  <a:lnTo>
                    <a:pt x="401" y="216"/>
                  </a:lnTo>
                  <a:lnTo>
                    <a:pt x="404" y="216"/>
                  </a:lnTo>
                  <a:lnTo>
                    <a:pt x="407" y="216"/>
                  </a:lnTo>
                  <a:lnTo>
                    <a:pt x="409" y="210"/>
                  </a:lnTo>
                  <a:lnTo>
                    <a:pt x="412" y="210"/>
                  </a:lnTo>
                  <a:lnTo>
                    <a:pt x="415" y="206"/>
                  </a:lnTo>
                  <a:lnTo>
                    <a:pt x="419" y="206"/>
                  </a:lnTo>
                  <a:lnTo>
                    <a:pt x="425" y="203"/>
                  </a:lnTo>
                  <a:lnTo>
                    <a:pt x="427" y="203"/>
                  </a:lnTo>
                  <a:lnTo>
                    <a:pt x="430" y="203"/>
                  </a:lnTo>
                  <a:lnTo>
                    <a:pt x="437" y="200"/>
                  </a:lnTo>
                  <a:lnTo>
                    <a:pt x="443" y="200"/>
                  </a:lnTo>
                  <a:lnTo>
                    <a:pt x="446" y="200"/>
                  </a:lnTo>
                  <a:lnTo>
                    <a:pt x="451" y="200"/>
                  </a:lnTo>
                  <a:lnTo>
                    <a:pt x="458" y="196"/>
                  </a:lnTo>
                  <a:lnTo>
                    <a:pt x="464" y="196"/>
                  </a:lnTo>
                  <a:lnTo>
                    <a:pt x="466" y="193"/>
                  </a:lnTo>
                  <a:lnTo>
                    <a:pt x="473" y="193"/>
                  </a:lnTo>
                  <a:lnTo>
                    <a:pt x="479" y="190"/>
                  </a:lnTo>
                  <a:lnTo>
                    <a:pt x="482" y="188"/>
                  </a:lnTo>
                  <a:lnTo>
                    <a:pt x="487" y="181"/>
                  </a:lnTo>
                  <a:lnTo>
                    <a:pt x="492" y="178"/>
                  </a:lnTo>
                  <a:lnTo>
                    <a:pt x="494" y="174"/>
                  </a:lnTo>
                  <a:lnTo>
                    <a:pt x="500" y="171"/>
                  </a:lnTo>
                  <a:lnTo>
                    <a:pt x="503" y="164"/>
                  </a:lnTo>
                  <a:lnTo>
                    <a:pt x="505" y="161"/>
                  </a:lnTo>
                  <a:lnTo>
                    <a:pt x="505" y="158"/>
                  </a:lnTo>
                  <a:lnTo>
                    <a:pt x="508" y="154"/>
                  </a:lnTo>
                  <a:lnTo>
                    <a:pt x="512" y="151"/>
                  </a:lnTo>
                  <a:lnTo>
                    <a:pt x="512" y="149"/>
                  </a:lnTo>
                  <a:lnTo>
                    <a:pt x="512" y="144"/>
                  </a:lnTo>
                  <a:lnTo>
                    <a:pt x="512" y="139"/>
                  </a:lnTo>
                  <a:lnTo>
                    <a:pt x="515" y="136"/>
                  </a:lnTo>
                  <a:lnTo>
                    <a:pt x="515" y="132"/>
                  </a:lnTo>
                  <a:lnTo>
                    <a:pt x="512" y="129"/>
                  </a:lnTo>
                  <a:lnTo>
                    <a:pt x="512" y="126"/>
                  </a:lnTo>
                  <a:lnTo>
                    <a:pt x="512" y="122"/>
                  </a:lnTo>
                  <a:lnTo>
                    <a:pt x="508" y="119"/>
                  </a:lnTo>
                  <a:lnTo>
                    <a:pt x="508" y="117"/>
                  </a:lnTo>
                  <a:lnTo>
                    <a:pt x="505" y="117"/>
                  </a:lnTo>
                  <a:lnTo>
                    <a:pt x="505" y="112"/>
                  </a:lnTo>
                  <a:lnTo>
                    <a:pt x="505" y="110"/>
                  </a:lnTo>
                  <a:lnTo>
                    <a:pt x="508" y="107"/>
                  </a:lnTo>
                  <a:lnTo>
                    <a:pt x="508" y="103"/>
                  </a:lnTo>
                  <a:lnTo>
                    <a:pt x="508" y="100"/>
                  </a:lnTo>
                  <a:lnTo>
                    <a:pt x="508" y="97"/>
                  </a:lnTo>
                  <a:lnTo>
                    <a:pt x="508" y="93"/>
                  </a:lnTo>
                  <a:lnTo>
                    <a:pt x="508" y="90"/>
                  </a:lnTo>
                  <a:lnTo>
                    <a:pt x="505" y="87"/>
                  </a:lnTo>
                  <a:lnTo>
                    <a:pt x="505" y="83"/>
                  </a:lnTo>
                  <a:lnTo>
                    <a:pt x="503" y="80"/>
                  </a:lnTo>
                  <a:lnTo>
                    <a:pt x="500" y="80"/>
                  </a:lnTo>
                  <a:lnTo>
                    <a:pt x="500" y="78"/>
                  </a:lnTo>
                  <a:lnTo>
                    <a:pt x="497" y="78"/>
                  </a:lnTo>
                  <a:lnTo>
                    <a:pt x="494" y="78"/>
                  </a:lnTo>
                  <a:lnTo>
                    <a:pt x="494" y="75"/>
                  </a:lnTo>
                  <a:lnTo>
                    <a:pt x="497" y="71"/>
                  </a:lnTo>
                  <a:lnTo>
                    <a:pt x="497" y="68"/>
                  </a:lnTo>
                  <a:lnTo>
                    <a:pt x="497" y="65"/>
                  </a:lnTo>
                  <a:lnTo>
                    <a:pt x="500" y="61"/>
                  </a:lnTo>
                  <a:lnTo>
                    <a:pt x="500" y="58"/>
                  </a:lnTo>
                  <a:lnTo>
                    <a:pt x="500" y="55"/>
                  </a:lnTo>
                  <a:lnTo>
                    <a:pt x="500" y="51"/>
                  </a:lnTo>
                  <a:lnTo>
                    <a:pt x="497" y="51"/>
                  </a:lnTo>
                  <a:lnTo>
                    <a:pt x="497" y="48"/>
                  </a:lnTo>
                  <a:lnTo>
                    <a:pt x="497" y="46"/>
                  </a:lnTo>
                  <a:lnTo>
                    <a:pt x="494" y="46"/>
                  </a:lnTo>
                  <a:lnTo>
                    <a:pt x="494" y="41"/>
                  </a:lnTo>
                  <a:lnTo>
                    <a:pt x="494" y="39"/>
                  </a:lnTo>
                  <a:lnTo>
                    <a:pt x="492" y="39"/>
                  </a:lnTo>
                  <a:lnTo>
                    <a:pt x="487" y="39"/>
                  </a:lnTo>
                  <a:lnTo>
                    <a:pt x="487" y="36"/>
                  </a:lnTo>
                  <a:lnTo>
                    <a:pt x="485" y="36"/>
                  </a:lnTo>
                  <a:lnTo>
                    <a:pt x="482" y="36"/>
                  </a:lnTo>
                  <a:lnTo>
                    <a:pt x="479" y="36"/>
                  </a:lnTo>
                  <a:lnTo>
                    <a:pt x="479" y="32"/>
                  </a:lnTo>
                  <a:lnTo>
                    <a:pt x="482" y="32"/>
                  </a:lnTo>
                  <a:lnTo>
                    <a:pt x="482" y="29"/>
                  </a:lnTo>
                  <a:lnTo>
                    <a:pt x="482" y="26"/>
                  </a:lnTo>
                  <a:lnTo>
                    <a:pt x="482" y="23"/>
                  </a:lnTo>
                  <a:lnTo>
                    <a:pt x="479" y="19"/>
                  </a:lnTo>
                  <a:lnTo>
                    <a:pt x="479" y="16"/>
                  </a:lnTo>
                  <a:lnTo>
                    <a:pt x="476" y="16"/>
                  </a:lnTo>
                  <a:lnTo>
                    <a:pt x="476" y="14"/>
                  </a:lnTo>
                  <a:lnTo>
                    <a:pt x="473" y="14"/>
                  </a:lnTo>
                  <a:lnTo>
                    <a:pt x="469" y="9"/>
                  </a:lnTo>
                  <a:lnTo>
                    <a:pt x="466" y="9"/>
                  </a:lnTo>
                  <a:lnTo>
                    <a:pt x="464" y="9"/>
                  </a:lnTo>
                  <a:lnTo>
                    <a:pt x="461" y="7"/>
                  </a:lnTo>
                  <a:lnTo>
                    <a:pt x="458" y="9"/>
                  </a:lnTo>
                  <a:lnTo>
                    <a:pt x="455" y="9"/>
                  </a:lnTo>
                  <a:lnTo>
                    <a:pt x="451" y="9"/>
                  </a:lnTo>
                  <a:lnTo>
                    <a:pt x="448" y="9"/>
                  </a:lnTo>
                  <a:lnTo>
                    <a:pt x="446" y="9"/>
                  </a:lnTo>
                  <a:lnTo>
                    <a:pt x="443" y="9"/>
                  </a:lnTo>
                  <a:lnTo>
                    <a:pt x="440" y="9"/>
                  </a:lnTo>
                  <a:lnTo>
                    <a:pt x="443" y="9"/>
                  </a:lnTo>
                  <a:lnTo>
                    <a:pt x="440" y="9"/>
                  </a:lnTo>
                  <a:lnTo>
                    <a:pt x="437" y="7"/>
                  </a:lnTo>
                  <a:lnTo>
                    <a:pt x="433" y="7"/>
                  </a:lnTo>
                  <a:lnTo>
                    <a:pt x="430" y="7"/>
                  </a:lnTo>
                  <a:lnTo>
                    <a:pt x="427" y="4"/>
                  </a:lnTo>
                  <a:lnTo>
                    <a:pt x="425" y="4"/>
                  </a:lnTo>
                  <a:lnTo>
                    <a:pt x="422" y="4"/>
                  </a:lnTo>
                  <a:lnTo>
                    <a:pt x="419" y="4"/>
                  </a:lnTo>
                  <a:lnTo>
                    <a:pt x="415" y="0"/>
                  </a:lnTo>
                  <a:lnTo>
                    <a:pt x="412" y="0"/>
                  </a:lnTo>
                  <a:lnTo>
                    <a:pt x="409" y="0"/>
                  </a:lnTo>
                  <a:lnTo>
                    <a:pt x="407" y="0"/>
                  </a:lnTo>
                  <a:lnTo>
                    <a:pt x="404" y="0"/>
                  </a:lnTo>
                  <a:lnTo>
                    <a:pt x="401" y="4"/>
                  </a:lnTo>
                  <a:lnTo>
                    <a:pt x="397" y="4"/>
                  </a:lnTo>
                  <a:lnTo>
                    <a:pt x="394" y="7"/>
                  </a:lnTo>
                  <a:lnTo>
                    <a:pt x="391" y="9"/>
                  </a:lnTo>
                  <a:lnTo>
                    <a:pt x="388" y="14"/>
                  </a:lnTo>
                  <a:lnTo>
                    <a:pt x="388" y="16"/>
                  </a:lnTo>
                  <a:lnTo>
                    <a:pt x="386" y="16"/>
                  </a:lnTo>
                  <a:lnTo>
                    <a:pt x="386" y="19"/>
                  </a:lnTo>
                  <a:lnTo>
                    <a:pt x="383" y="19"/>
                  </a:lnTo>
                  <a:lnTo>
                    <a:pt x="383" y="23"/>
                  </a:lnTo>
                  <a:lnTo>
                    <a:pt x="379" y="26"/>
                  </a:lnTo>
                  <a:lnTo>
                    <a:pt x="373" y="32"/>
                  </a:lnTo>
                  <a:lnTo>
                    <a:pt x="370" y="39"/>
                  </a:lnTo>
                  <a:lnTo>
                    <a:pt x="368" y="46"/>
                  </a:lnTo>
                  <a:lnTo>
                    <a:pt x="365" y="55"/>
                  </a:lnTo>
                  <a:lnTo>
                    <a:pt x="358" y="65"/>
                  </a:lnTo>
                  <a:lnTo>
                    <a:pt x="355" y="71"/>
                  </a:lnTo>
                  <a:lnTo>
                    <a:pt x="352" y="80"/>
                  </a:lnTo>
                  <a:lnTo>
                    <a:pt x="349" y="90"/>
                  </a:lnTo>
                  <a:lnTo>
                    <a:pt x="347" y="97"/>
                  </a:lnTo>
                  <a:lnTo>
                    <a:pt x="344" y="103"/>
                  </a:lnTo>
                  <a:lnTo>
                    <a:pt x="344" y="110"/>
                  </a:lnTo>
                  <a:lnTo>
                    <a:pt x="340" y="117"/>
                  </a:lnTo>
                  <a:lnTo>
                    <a:pt x="340" y="119"/>
                  </a:lnTo>
                  <a:lnTo>
                    <a:pt x="337" y="122"/>
                  </a:lnTo>
                  <a:lnTo>
                    <a:pt x="295" y="164"/>
                  </a:lnTo>
                  <a:lnTo>
                    <a:pt x="292" y="171"/>
                  </a:lnTo>
                  <a:lnTo>
                    <a:pt x="285" y="174"/>
                  </a:lnTo>
                  <a:lnTo>
                    <a:pt x="280" y="178"/>
                  </a:lnTo>
                  <a:lnTo>
                    <a:pt x="274" y="183"/>
                  </a:lnTo>
                  <a:lnTo>
                    <a:pt x="267" y="188"/>
                  </a:lnTo>
                  <a:lnTo>
                    <a:pt x="262" y="193"/>
                  </a:lnTo>
                  <a:lnTo>
                    <a:pt x="253" y="196"/>
                  </a:lnTo>
                  <a:lnTo>
                    <a:pt x="246" y="203"/>
                  </a:lnTo>
                  <a:lnTo>
                    <a:pt x="241" y="206"/>
                  </a:lnTo>
                  <a:lnTo>
                    <a:pt x="232" y="210"/>
                  </a:lnTo>
                  <a:lnTo>
                    <a:pt x="225" y="216"/>
                  </a:lnTo>
                  <a:lnTo>
                    <a:pt x="220" y="222"/>
                  </a:lnTo>
                  <a:lnTo>
                    <a:pt x="214" y="225"/>
                  </a:lnTo>
                  <a:lnTo>
                    <a:pt x="207" y="229"/>
                  </a:lnTo>
                  <a:lnTo>
                    <a:pt x="202" y="232"/>
                  </a:lnTo>
                  <a:lnTo>
                    <a:pt x="196" y="232"/>
                  </a:lnTo>
                  <a:lnTo>
                    <a:pt x="192" y="235"/>
                  </a:lnTo>
                  <a:lnTo>
                    <a:pt x="186" y="239"/>
                  </a:lnTo>
                  <a:lnTo>
                    <a:pt x="181" y="242"/>
                  </a:lnTo>
                  <a:lnTo>
                    <a:pt x="174" y="245"/>
                  </a:lnTo>
                  <a:lnTo>
                    <a:pt x="171" y="248"/>
                  </a:lnTo>
                  <a:lnTo>
                    <a:pt x="165" y="252"/>
                  </a:lnTo>
                  <a:lnTo>
                    <a:pt x="160" y="255"/>
                  </a:lnTo>
                  <a:lnTo>
                    <a:pt x="153" y="257"/>
                  </a:lnTo>
                  <a:lnTo>
                    <a:pt x="150" y="261"/>
                  </a:lnTo>
                  <a:lnTo>
                    <a:pt x="145" y="264"/>
                  </a:lnTo>
                  <a:lnTo>
                    <a:pt x="142" y="264"/>
                  </a:lnTo>
                  <a:lnTo>
                    <a:pt x="138" y="267"/>
                  </a:lnTo>
                  <a:lnTo>
                    <a:pt x="135" y="271"/>
                  </a:lnTo>
                  <a:lnTo>
                    <a:pt x="132" y="271"/>
                  </a:lnTo>
                  <a:lnTo>
                    <a:pt x="0" y="32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08" name="Freeform 144"/>
            <p:cNvSpPr>
              <a:spLocks/>
            </p:cNvSpPr>
            <p:nvPr/>
          </p:nvSpPr>
          <p:spPr bwMode="auto">
            <a:xfrm>
              <a:off x="111" y="591"/>
              <a:ext cx="258" cy="248"/>
            </a:xfrm>
            <a:custGeom>
              <a:avLst/>
              <a:gdLst>
                <a:gd name="T0" fmla="*/ 0 w 515"/>
                <a:gd name="T1" fmla="*/ 338 h 497"/>
                <a:gd name="T2" fmla="*/ 5 w 515"/>
                <a:gd name="T3" fmla="*/ 377 h 497"/>
                <a:gd name="T4" fmla="*/ 12 w 515"/>
                <a:gd name="T5" fmla="*/ 412 h 497"/>
                <a:gd name="T6" fmla="*/ 18 w 515"/>
                <a:gd name="T7" fmla="*/ 441 h 497"/>
                <a:gd name="T8" fmla="*/ 23 w 515"/>
                <a:gd name="T9" fmla="*/ 458 h 497"/>
                <a:gd name="T10" fmla="*/ 30 w 515"/>
                <a:gd name="T11" fmla="*/ 473 h 497"/>
                <a:gd name="T12" fmla="*/ 44 w 515"/>
                <a:gd name="T13" fmla="*/ 490 h 497"/>
                <a:gd name="T14" fmla="*/ 69 w 515"/>
                <a:gd name="T15" fmla="*/ 497 h 497"/>
                <a:gd name="T16" fmla="*/ 99 w 515"/>
                <a:gd name="T17" fmla="*/ 487 h 497"/>
                <a:gd name="T18" fmla="*/ 117 w 515"/>
                <a:gd name="T19" fmla="*/ 477 h 497"/>
                <a:gd name="T20" fmla="*/ 135 w 515"/>
                <a:gd name="T21" fmla="*/ 468 h 497"/>
                <a:gd name="T22" fmla="*/ 160 w 515"/>
                <a:gd name="T23" fmla="*/ 448 h 497"/>
                <a:gd name="T24" fmla="*/ 199 w 515"/>
                <a:gd name="T25" fmla="*/ 419 h 497"/>
                <a:gd name="T26" fmla="*/ 262 w 515"/>
                <a:gd name="T27" fmla="*/ 360 h 497"/>
                <a:gd name="T28" fmla="*/ 319 w 515"/>
                <a:gd name="T29" fmla="*/ 296 h 497"/>
                <a:gd name="T30" fmla="*/ 362 w 515"/>
                <a:gd name="T31" fmla="*/ 248 h 497"/>
                <a:gd name="T32" fmla="*/ 394 w 515"/>
                <a:gd name="T33" fmla="*/ 220 h 497"/>
                <a:gd name="T34" fmla="*/ 407 w 515"/>
                <a:gd name="T35" fmla="*/ 216 h 497"/>
                <a:gd name="T36" fmla="*/ 419 w 515"/>
                <a:gd name="T37" fmla="*/ 206 h 497"/>
                <a:gd name="T38" fmla="*/ 437 w 515"/>
                <a:gd name="T39" fmla="*/ 200 h 497"/>
                <a:gd name="T40" fmla="*/ 458 w 515"/>
                <a:gd name="T41" fmla="*/ 196 h 497"/>
                <a:gd name="T42" fmla="*/ 479 w 515"/>
                <a:gd name="T43" fmla="*/ 190 h 497"/>
                <a:gd name="T44" fmla="*/ 494 w 515"/>
                <a:gd name="T45" fmla="*/ 174 h 497"/>
                <a:gd name="T46" fmla="*/ 505 w 515"/>
                <a:gd name="T47" fmla="*/ 158 h 497"/>
                <a:gd name="T48" fmla="*/ 512 w 515"/>
                <a:gd name="T49" fmla="*/ 144 h 497"/>
                <a:gd name="T50" fmla="*/ 512 w 515"/>
                <a:gd name="T51" fmla="*/ 129 h 497"/>
                <a:gd name="T52" fmla="*/ 508 w 515"/>
                <a:gd name="T53" fmla="*/ 117 h 497"/>
                <a:gd name="T54" fmla="*/ 508 w 515"/>
                <a:gd name="T55" fmla="*/ 107 h 497"/>
                <a:gd name="T56" fmla="*/ 508 w 515"/>
                <a:gd name="T57" fmla="*/ 93 h 497"/>
                <a:gd name="T58" fmla="*/ 503 w 515"/>
                <a:gd name="T59" fmla="*/ 80 h 497"/>
                <a:gd name="T60" fmla="*/ 494 w 515"/>
                <a:gd name="T61" fmla="*/ 78 h 497"/>
                <a:gd name="T62" fmla="*/ 497 w 515"/>
                <a:gd name="T63" fmla="*/ 65 h 497"/>
                <a:gd name="T64" fmla="*/ 500 w 515"/>
                <a:gd name="T65" fmla="*/ 51 h 497"/>
                <a:gd name="T66" fmla="*/ 494 w 515"/>
                <a:gd name="T67" fmla="*/ 46 h 497"/>
                <a:gd name="T68" fmla="*/ 487 w 515"/>
                <a:gd name="T69" fmla="*/ 39 h 497"/>
                <a:gd name="T70" fmla="*/ 479 w 515"/>
                <a:gd name="T71" fmla="*/ 36 h 497"/>
                <a:gd name="T72" fmla="*/ 482 w 515"/>
                <a:gd name="T73" fmla="*/ 26 h 497"/>
                <a:gd name="T74" fmla="*/ 476 w 515"/>
                <a:gd name="T75" fmla="*/ 16 h 497"/>
                <a:gd name="T76" fmla="*/ 466 w 515"/>
                <a:gd name="T77" fmla="*/ 9 h 497"/>
                <a:gd name="T78" fmla="*/ 455 w 515"/>
                <a:gd name="T79" fmla="*/ 9 h 497"/>
                <a:gd name="T80" fmla="*/ 443 w 515"/>
                <a:gd name="T81" fmla="*/ 9 h 497"/>
                <a:gd name="T82" fmla="*/ 437 w 515"/>
                <a:gd name="T83" fmla="*/ 7 h 497"/>
                <a:gd name="T84" fmla="*/ 425 w 515"/>
                <a:gd name="T85" fmla="*/ 4 h 497"/>
                <a:gd name="T86" fmla="*/ 412 w 515"/>
                <a:gd name="T87" fmla="*/ 0 h 497"/>
                <a:gd name="T88" fmla="*/ 401 w 515"/>
                <a:gd name="T89" fmla="*/ 4 h 497"/>
                <a:gd name="T90" fmla="*/ 388 w 515"/>
                <a:gd name="T91" fmla="*/ 14 h 497"/>
                <a:gd name="T92" fmla="*/ 383 w 515"/>
                <a:gd name="T93" fmla="*/ 19 h 497"/>
                <a:gd name="T94" fmla="*/ 370 w 515"/>
                <a:gd name="T95" fmla="*/ 39 h 497"/>
                <a:gd name="T96" fmla="*/ 355 w 515"/>
                <a:gd name="T97" fmla="*/ 71 h 497"/>
                <a:gd name="T98" fmla="*/ 344 w 515"/>
                <a:gd name="T99" fmla="*/ 103 h 497"/>
                <a:gd name="T100" fmla="*/ 337 w 515"/>
                <a:gd name="T101" fmla="*/ 122 h 497"/>
                <a:gd name="T102" fmla="*/ 280 w 515"/>
                <a:gd name="T103" fmla="*/ 178 h 497"/>
                <a:gd name="T104" fmla="*/ 253 w 515"/>
                <a:gd name="T105" fmla="*/ 196 h 497"/>
                <a:gd name="T106" fmla="*/ 225 w 515"/>
                <a:gd name="T107" fmla="*/ 216 h 497"/>
                <a:gd name="T108" fmla="*/ 202 w 515"/>
                <a:gd name="T109" fmla="*/ 232 h 497"/>
                <a:gd name="T110" fmla="*/ 181 w 515"/>
                <a:gd name="T111" fmla="*/ 242 h 497"/>
                <a:gd name="T112" fmla="*/ 160 w 515"/>
                <a:gd name="T113" fmla="*/ 255 h 497"/>
                <a:gd name="T114" fmla="*/ 142 w 515"/>
                <a:gd name="T115" fmla="*/ 264 h 497"/>
                <a:gd name="T116" fmla="*/ 0 w 515"/>
                <a:gd name="T117" fmla="*/ 32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5" h="497">
                  <a:moveTo>
                    <a:pt x="0" y="328"/>
                  </a:moveTo>
                  <a:lnTo>
                    <a:pt x="0" y="332"/>
                  </a:lnTo>
                  <a:lnTo>
                    <a:pt x="0" y="335"/>
                  </a:lnTo>
                  <a:lnTo>
                    <a:pt x="0" y="338"/>
                  </a:lnTo>
                  <a:lnTo>
                    <a:pt x="2" y="348"/>
                  </a:lnTo>
                  <a:lnTo>
                    <a:pt x="2" y="358"/>
                  </a:lnTo>
                  <a:lnTo>
                    <a:pt x="2" y="367"/>
                  </a:lnTo>
                  <a:lnTo>
                    <a:pt x="5" y="377"/>
                  </a:lnTo>
                  <a:lnTo>
                    <a:pt x="5" y="387"/>
                  </a:lnTo>
                  <a:lnTo>
                    <a:pt x="9" y="397"/>
                  </a:lnTo>
                  <a:lnTo>
                    <a:pt x="9" y="404"/>
                  </a:lnTo>
                  <a:lnTo>
                    <a:pt x="12" y="412"/>
                  </a:lnTo>
                  <a:lnTo>
                    <a:pt x="12" y="422"/>
                  </a:lnTo>
                  <a:lnTo>
                    <a:pt x="15" y="429"/>
                  </a:lnTo>
                  <a:lnTo>
                    <a:pt x="15" y="436"/>
                  </a:lnTo>
                  <a:lnTo>
                    <a:pt x="18" y="441"/>
                  </a:lnTo>
                  <a:lnTo>
                    <a:pt x="18" y="448"/>
                  </a:lnTo>
                  <a:lnTo>
                    <a:pt x="21" y="451"/>
                  </a:lnTo>
                  <a:lnTo>
                    <a:pt x="21" y="455"/>
                  </a:lnTo>
                  <a:lnTo>
                    <a:pt x="23" y="458"/>
                  </a:lnTo>
                  <a:lnTo>
                    <a:pt x="23" y="463"/>
                  </a:lnTo>
                  <a:lnTo>
                    <a:pt x="26" y="468"/>
                  </a:lnTo>
                  <a:lnTo>
                    <a:pt x="30" y="470"/>
                  </a:lnTo>
                  <a:lnTo>
                    <a:pt x="30" y="473"/>
                  </a:lnTo>
                  <a:lnTo>
                    <a:pt x="33" y="477"/>
                  </a:lnTo>
                  <a:lnTo>
                    <a:pt x="36" y="480"/>
                  </a:lnTo>
                  <a:lnTo>
                    <a:pt x="41" y="487"/>
                  </a:lnTo>
                  <a:lnTo>
                    <a:pt x="44" y="490"/>
                  </a:lnTo>
                  <a:lnTo>
                    <a:pt x="51" y="493"/>
                  </a:lnTo>
                  <a:lnTo>
                    <a:pt x="54" y="493"/>
                  </a:lnTo>
                  <a:lnTo>
                    <a:pt x="62" y="497"/>
                  </a:lnTo>
                  <a:lnTo>
                    <a:pt x="69" y="497"/>
                  </a:lnTo>
                  <a:lnTo>
                    <a:pt x="78" y="493"/>
                  </a:lnTo>
                  <a:lnTo>
                    <a:pt x="85" y="493"/>
                  </a:lnTo>
                  <a:lnTo>
                    <a:pt x="93" y="487"/>
                  </a:lnTo>
                  <a:lnTo>
                    <a:pt x="99" y="487"/>
                  </a:lnTo>
                  <a:lnTo>
                    <a:pt x="106" y="483"/>
                  </a:lnTo>
                  <a:lnTo>
                    <a:pt x="108" y="480"/>
                  </a:lnTo>
                  <a:lnTo>
                    <a:pt x="114" y="480"/>
                  </a:lnTo>
                  <a:lnTo>
                    <a:pt x="117" y="477"/>
                  </a:lnTo>
                  <a:lnTo>
                    <a:pt x="121" y="473"/>
                  </a:lnTo>
                  <a:lnTo>
                    <a:pt x="126" y="473"/>
                  </a:lnTo>
                  <a:lnTo>
                    <a:pt x="129" y="470"/>
                  </a:lnTo>
                  <a:lnTo>
                    <a:pt x="135" y="468"/>
                  </a:lnTo>
                  <a:lnTo>
                    <a:pt x="138" y="463"/>
                  </a:lnTo>
                  <a:lnTo>
                    <a:pt x="145" y="458"/>
                  </a:lnTo>
                  <a:lnTo>
                    <a:pt x="150" y="455"/>
                  </a:lnTo>
                  <a:lnTo>
                    <a:pt x="160" y="448"/>
                  </a:lnTo>
                  <a:lnTo>
                    <a:pt x="165" y="445"/>
                  </a:lnTo>
                  <a:lnTo>
                    <a:pt x="174" y="438"/>
                  </a:lnTo>
                  <a:lnTo>
                    <a:pt x="186" y="429"/>
                  </a:lnTo>
                  <a:lnTo>
                    <a:pt x="199" y="419"/>
                  </a:lnTo>
                  <a:lnTo>
                    <a:pt x="214" y="406"/>
                  </a:lnTo>
                  <a:lnTo>
                    <a:pt x="228" y="390"/>
                  </a:lnTo>
                  <a:lnTo>
                    <a:pt x="246" y="377"/>
                  </a:lnTo>
                  <a:lnTo>
                    <a:pt x="262" y="360"/>
                  </a:lnTo>
                  <a:lnTo>
                    <a:pt x="277" y="345"/>
                  </a:lnTo>
                  <a:lnTo>
                    <a:pt x="292" y="328"/>
                  </a:lnTo>
                  <a:lnTo>
                    <a:pt x="308" y="313"/>
                  </a:lnTo>
                  <a:lnTo>
                    <a:pt x="319" y="296"/>
                  </a:lnTo>
                  <a:lnTo>
                    <a:pt x="331" y="284"/>
                  </a:lnTo>
                  <a:lnTo>
                    <a:pt x="344" y="271"/>
                  </a:lnTo>
                  <a:lnTo>
                    <a:pt x="352" y="257"/>
                  </a:lnTo>
                  <a:lnTo>
                    <a:pt x="362" y="248"/>
                  </a:lnTo>
                  <a:lnTo>
                    <a:pt x="368" y="242"/>
                  </a:lnTo>
                  <a:lnTo>
                    <a:pt x="370" y="239"/>
                  </a:lnTo>
                  <a:lnTo>
                    <a:pt x="370" y="235"/>
                  </a:lnTo>
                  <a:lnTo>
                    <a:pt x="394" y="220"/>
                  </a:lnTo>
                  <a:lnTo>
                    <a:pt x="397" y="220"/>
                  </a:lnTo>
                  <a:lnTo>
                    <a:pt x="401" y="216"/>
                  </a:lnTo>
                  <a:lnTo>
                    <a:pt x="404" y="216"/>
                  </a:lnTo>
                  <a:lnTo>
                    <a:pt x="407" y="216"/>
                  </a:lnTo>
                  <a:lnTo>
                    <a:pt x="409" y="210"/>
                  </a:lnTo>
                  <a:lnTo>
                    <a:pt x="412" y="210"/>
                  </a:lnTo>
                  <a:lnTo>
                    <a:pt x="415" y="206"/>
                  </a:lnTo>
                  <a:lnTo>
                    <a:pt x="419" y="206"/>
                  </a:lnTo>
                  <a:lnTo>
                    <a:pt x="425" y="203"/>
                  </a:lnTo>
                  <a:lnTo>
                    <a:pt x="427" y="203"/>
                  </a:lnTo>
                  <a:lnTo>
                    <a:pt x="430" y="203"/>
                  </a:lnTo>
                  <a:lnTo>
                    <a:pt x="437" y="200"/>
                  </a:lnTo>
                  <a:lnTo>
                    <a:pt x="443" y="200"/>
                  </a:lnTo>
                  <a:lnTo>
                    <a:pt x="446" y="200"/>
                  </a:lnTo>
                  <a:lnTo>
                    <a:pt x="451" y="200"/>
                  </a:lnTo>
                  <a:lnTo>
                    <a:pt x="458" y="196"/>
                  </a:lnTo>
                  <a:lnTo>
                    <a:pt x="464" y="196"/>
                  </a:lnTo>
                  <a:lnTo>
                    <a:pt x="466" y="193"/>
                  </a:lnTo>
                  <a:lnTo>
                    <a:pt x="473" y="193"/>
                  </a:lnTo>
                  <a:lnTo>
                    <a:pt x="479" y="190"/>
                  </a:lnTo>
                  <a:lnTo>
                    <a:pt x="482" y="188"/>
                  </a:lnTo>
                  <a:lnTo>
                    <a:pt x="487" y="181"/>
                  </a:lnTo>
                  <a:lnTo>
                    <a:pt x="492" y="178"/>
                  </a:lnTo>
                  <a:lnTo>
                    <a:pt x="494" y="174"/>
                  </a:lnTo>
                  <a:lnTo>
                    <a:pt x="500" y="171"/>
                  </a:lnTo>
                  <a:lnTo>
                    <a:pt x="503" y="164"/>
                  </a:lnTo>
                  <a:lnTo>
                    <a:pt x="505" y="161"/>
                  </a:lnTo>
                  <a:lnTo>
                    <a:pt x="505" y="158"/>
                  </a:lnTo>
                  <a:lnTo>
                    <a:pt x="508" y="154"/>
                  </a:lnTo>
                  <a:lnTo>
                    <a:pt x="512" y="151"/>
                  </a:lnTo>
                  <a:lnTo>
                    <a:pt x="512" y="149"/>
                  </a:lnTo>
                  <a:lnTo>
                    <a:pt x="512" y="144"/>
                  </a:lnTo>
                  <a:lnTo>
                    <a:pt x="512" y="139"/>
                  </a:lnTo>
                  <a:lnTo>
                    <a:pt x="515" y="136"/>
                  </a:lnTo>
                  <a:lnTo>
                    <a:pt x="515" y="132"/>
                  </a:lnTo>
                  <a:lnTo>
                    <a:pt x="512" y="129"/>
                  </a:lnTo>
                  <a:lnTo>
                    <a:pt x="512" y="126"/>
                  </a:lnTo>
                  <a:lnTo>
                    <a:pt x="512" y="122"/>
                  </a:lnTo>
                  <a:lnTo>
                    <a:pt x="508" y="119"/>
                  </a:lnTo>
                  <a:lnTo>
                    <a:pt x="508" y="117"/>
                  </a:lnTo>
                  <a:lnTo>
                    <a:pt x="505" y="117"/>
                  </a:lnTo>
                  <a:lnTo>
                    <a:pt x="505" y="112"/>
                  </a:lnTo>
                  <a:lnTo>
                    <a:pt x="505" y="110"/>
                  </a:lnTo>
                  <a:lnTo>
                    <a:pt x="508" y="107"/>
                  </a:lnTo>
                  <a:lnTo>
                    <a:pt x="508" y="103"/>
                  </a:lnTo>
                  <a:lnTo>
                    <a:pt x="508" y="100"/>
                  </a:lnTo>
                  <a:lnTo>
                    <a:pt x="508" y="97"/>
                  </a:lnTo>
                  <a:lnTo>
                    <a:pt x="508" y="93"/>
                  </a:lnTo>
                  <a:lnTo>
                    <a:pt x="508" y="90"/>
                  </a:lnTo>
                  <a:lnTo>
                    <a:pt x="505" y="87"/>
                  </a:lnTo>
                  <a:lnTo>
                    <a:pt x="505" y="83"/>
                  </a:lnTo>
                  <a:lnTo>
                    <a:pt x="503" y="80"/>
                  </a:lnTo>
                  <a:lnTo>
                    <a:pt x="500" y="80"/>
                  </a:lnTo>
                  <a:lnTo>
                    <a:pt x="500" y="78"/>
                  </a:lnTo>
                  <a:lnTo>
                    <a:pt x="497" y="78"/>
                  </a:lnTo>
                  <a:lnTo>
                    <a:pt x="494" y="78"/>
                  </a:lnTo>
                  <a:lnTo>
                    <a:pt x="494" y="75"/>
                  </a:lnTo>
                  <a:lnTo>
                    <a:pt x="497" y="71"/>
                  </a:lnTo>
                  <a:lnTo>
                    <a:pt x="497" y="68"/>
                  </a:lnTo>
                  <a:lnTo>
                    <a:pt x="497" y="65"/>
                  </a:lnTo>
                  <a:lnTo>
                    <a:pt x="500" y="61"/>
                  </a:lnTo>
                  <a:lnTo>
                    <a:pt x="500" y="58"/>
                  </a:lnTo>
                  <a:lnTo>
                    <a:pt x="500" y="55"/>
                  </a:lnTo>
                  <a:lnTo>
                    <a:pt x="500" y="51"/>
                  </a:lnTo>
                  <a:lnTo>
                    <a:pt x="497" y="51"/>
                  </a:lnTo>
                  <a:lnTo>
                    <a:pt x="497" y="48"/>
                  </a:lnTo>
                  <a:lnTo>
                    <a:pt x="497" y="46"/>
                  </a:lnTo>
                  <a:lnTo>
                    <a:pt x="494" y="46"/>
                  </a:lnTo>
                  <a:lnTo>
                    <a:pt x="494" y="41"/>
                  </a:lnTo>
                  <a:lnTo>
                    <a:pt x="494" y="39"/>
                  </a:lnTo>
                  <a:lnTo>
                    <a:pt x="492" y="39"/>
                  </a:lnTo>
                  <a:lnTo>
                    <a:pt x="487" y="39"/>
                  </a:lnTo>
                  <a:lnTo>
                    <a:pt x="487" y="36"/>
                  </a:lnTo>
                  <a:lnTo>
                    <a:pt x="485" y="36"/>
                  </a:lnTo>
                  <a:lnTo>
                    <a:pt x="482" y="36"/>
                  </a:lnTo>
                  <a:lnTo>
                    <a:pt x="479" y="36"/>
                  </a:lnTo>
                  <a:lnTo>
                    <a:pt x="479" y="32"/>
                  </a:lnTo>
                  <a:lnTo>
                    <a:pt x="482" y="32"/>
                  </a:lnTo>
                  <a:lnTo>
                    <a:pt x="482" y="29"/>
                  </a:lnTo>
                  <a:lnTo>
                    <a:pt x="482" y="26"/>
                  </a:lnTo>
                  <a:lnTo>
                    <a:pt x="482" y="23"/>
                  </a:lnTo>
                  <a:lnTo>
                    <a:pt x="479" y="19"/>
                  </a:lnTo>
                  <a:lnTo>
                    <a:pt x="479" y="16"/>
                  </a:lnTo>
                  <a:lnTo>
                    <a:pt x="476" y="16"/>
                  </a:lnTo>
                  <a:lnTo>
                    <a:pt x="476" y="14"/>
                  </a:lnTo>
                  <a:lnTo>
                    <a:pt x="473" y="14"/>
                  </a:lnTo>
                  <a:lnTo>
                    <a:pt x="469" y="9"/>
                  </a:lnTo>
                  <a:lnTo>
                    <a:pt x="466" y="9"/>
                  </a:lnTo>
                  <a:lnTo>
                    <a:pt x="464" y="9"/>
                  </a:lnTo>
                  <a:lnTo>
                    <a:pt x="461" y="7"/>
                  </a:lnTo>
                  <a:lnTo>
                    <a:pt x="458" y="9"/>
                  </a:lnTo>
                  <a:lnTo>
                    <a:pt x="455" y="9"/>
                  </a:lnTo>
                  <a:lnTo>
                    <a:pt x="451" y="9"/>
                  </a:lnTo>
                  <a:lnTo>
                    <a:pt x="448" y="9"/>
                  </a:lnTo>
                  <a:lnTo>
                    <a:pt x="446" y="9"/>
                  </a:lnTo>
                  <a:lnTo>
                    <a:pt x="443" y="9"/>
                  </a:lnTo>
                  <a:lnTo>
                    <a:pt x="440" y="9"/>
                  </a:lnTo>
                  <a:lnTo>
                    <a:pt x="443" y="9"/>
                  </a:lnTo>
                  <a:lnTo>
                    <a:pt x="440" y="9"/>
                  </a:lnTo>
                  <a:lnTo>
                    <a:pt x="437" y="7"/>
                  </a:lnTo>
                  <a:lnTo>
                    <a:pt x="433" y="7"/>
                  </a:lnTo>
                  <a:lnTo>
                    <a:pt x="430" y="7"/>
                  </a:lnTo>
                  <a:lnTo>
                    <a:pt x="427" y="4"/>
                  </a:lnTo>
                  <a:lnTo>
                    <a:pt x="425" y="4"/>
                  </a:lnTo>
                  <a:lnTo>
                    <a:pt x="422" y="4"/>
                  </a:lnTo>
                  <a:lnTo>
                    <a:pt x="419" y="4"/>
                  </a:lnTo>
                  <a:lnTo>
                    <a:pt x="415" y="0"/>
                  </a:lnTo>
                  <a:lnTo>
                    <a:pt x="412" y="0"/>
                  </a:lnTo>
                  <a:lnTo>
                    <a:pt x="409" y="0"/>
                  </a:lnTo>
                  <a:lnTo>
                    <a:pt x="407" y="0"/>
                  </a:lnTo>
                  <a:lnTo>
                    <a:pt x="404" y="0"/>
                  </a:lnTo>
                  <a:lnTo>
                    <a:pt x="401" y="4"/>
                  </a:lnTo>
                  <a:lnTo>
                    <a:pt x="397" y="4"/>
                  </a:lnTo>
                  <a:lnTo>
                    <a:pt x="394" y="7"/>
                  </a:lnTo>
                  <a:lnTo>
                    <a:pt x="391" y="9"/>
                  </a:lnTo>
                  <a:lnTo>
                    <a:pt x="388" y="14"/>
                  </a:lnTo>
                  <a:lnTo>
                    <a:pt x="388" y="16"/>
                  </a:lnTo>
                  <a:lnTo>
                    <a:pt x="386" y="16"/>
                  </a:lnTo>
                  <a:lnTo>
                    <a:pt x="386" y="19"/>
                  </a:lnTo>
                  <a:lnTo>
                    <a:pt x="383" y="19"/>
                  </a:lnTo>
                  <a:lnTo>
                    <a:pt x="383" y="23"/>
                  </a:lnTo>
                  <a:lnTo>
                    <a:pt x="379" y="26"/>
                  </a:lnTo>
                  <a:lnTo>
                    <a:pt x="373" y="32"/>
                  </a:lnTo>
                  <a:lnTo>
                    <a:pt x="370" y="39"/>
                  </a:lnTo>
                  <a:lnTo>
                    <a:pt x="368" y="46"/>
                  </a:lnTo>
                  <a:lnTo>
                    <a:pt x="365" y="55"/>
                  </a:lnTo>
                  <a:lnTo>
                    <a:pt x="358" y="65"/>
                  </a:lnTo>
                  <a:lnTo>
                    <a:pt x="355" y="71"/>
                  </a:lnTo>
                  <a:lnTo>
                    <a:pt x="352" y="80"/>
                  </a:lnTo>
                  <a:lnTo>
                    <a:pt x="349" y="90"/>
                  </a:lnTo>
                  <a:lnTo>
                    <a:pt x="347" y="97"/>
                  </a:lnTo>
                  <a:lnTo>
                    <a:pt x="344" y="103"/>
                  </a:lnTo>
                  <a:lnTo>
                    <a:pt x="344" y="110"/>
                  </a:lnTo>
                  <a:lnTo>
                    <a:pt x="340" y="117"/>
                  </a:lnTo>
                  <a:lnTo>
                    <a:pt x="340" y="119"/>
                  </a:lnTo>
                  <a:lnTo>
                    <a:pt x="337" y="122"/>
                  </a:lnTo>
                  <a:lnTo>
                    <a:pt x="295" y="164"/>
                  </a:lnTo>
                  <a:lnTo>
                    <a:pt x="292" y="171"/>
                  </a:lnTo>
                  <a:lnTo>
                    <a:pt x="285" y="174"/>
                  </a:lnTo>
                  <a:lnTo>
                    <a:pt x="280" y="178"/>
                  </a:lnTo>
                  <a:lnTo>
                    <a:pt x="274" y="183"/>
                  </a:lnTo>
                  <a:lnTo>
                    <a:pt x="267" y="188"/>
                  </a:lnTo>
                  <a:lnTo>
                    <a:pt x="262" y="193"/>
                  </a:lnTo>
                  <a:lnTo>
                    <a:pt x="253" y="196"/>
                  </a:lnTo>
                  <a:lnTo>
                    <a:pt x="246" y="203"/>
                  </a:lnTo>
                  <a:lnTo>
                    <a:pt x="241" y="206"/>
                  </a:lnTo>
                  <a:lnTo>
                    <a:pt x="232" y="210"/>
                  </a:lnTo>
                  <a:lnTo>
                    <a:pt x="225" y="216"/>
                  </a:lnTo>
                  <a:lnTo>
                    <a:pt x="220" y="222"/>
                  </a:lnTo>
                  <a:lnTo>
                    <a:pt x="214" y="225"/>
                  </a:lnTo>
                  <a:lnTo>
                    <a:pt x="207" y="229"/>
                  </a:lnTo>
                  <a:lnTo>
                    <a:pt x="202" y="232"/>
                  </a:lnTo>
                  <a:lnTo>
                    <a:pt x="196" y="232"/>
                  </a:lnTo>
                  <a:lnTo>
                    <a:pt x="192" y="235"/>
                  </a:lnTo>
                  <a:lnTo>
                    <a:pt x="186" y="239"/>
                  </a:lnTo>
                  <a:lnTo>
                    <a:pt x="181" y="242"/>
                  </a:lnTo>
                  <a:lnTo>
                    <a:pt x="174" y="245"/>
                  </a:lnTo>
                  <a:lnTo>
                    <a:pt x="171" y="248"/>
                  </a:lnTo>
                  <a:lnTo>
                    <a:pt x="165" y="252"/>
                  </a:lnTo>
                  <a:lnTo>
                    <a:pt x="160" y="255"/>
                  </a:lnTo>
                  <a:lnTo>
                    <a:pt x="153" y="257"/>
                  </a:lnTo>
                  <a:lnTo>
                    <a:pt x="150" y="261"/>
                  </a:lnTo>
                  <a:lnTo>
                    <a:pt x="145" y="264"/>
                  </a:lnTo>
                  <a:lnTo>
                    <a:pt x="142" y="264"/>
                  </a:lnTo>
                  <a:lnTo>
                    <a:pt x="138" y="267"/>
                  </a:lnTo>
                  <a:lnTo>
                    <a:pt x="135" y="271"/>
                  </a:lnTo>
                  <a:lnTo>
                    <a:pt x="132" y="271"/>
                  </a:lnTo>
                  <a:lnTo>
                    <a:pt x="0" y="32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09" name="Freeform 145"/>
            <p:cNvSpPr>
              <a:spLocks/>
            </p:cNvSpPr>
            <p:nvPr/>
          </p:nvSpPr>
          <p:spPr bwMode="auto">
            <a:xfrm>
              <a:off x="111" y="591"/>
              <a:ext cx="258" cy="248"/>
            </a:xfrm>
            <a:custGeom>
              <a:avLst/>
              <a:gdLst>
                <a:gd name="T0" fmla="*/ 0 w 515"/>
                <a:gd name="T1" fmla="*/ 338 h 497"/>
                <a:gd name="T2" fmla="*/ 5 w 515"/>
                <a:gd name="T3" fmla="*/ 377 h 497"/>
                <a:gd name="T4" fmla="*/ 12 w 515"/>
                <a:gd name="T5" fmla="*/ 412 h 497"/>
                <a:gd name="T6" fmla="*/ 18 w 515"/>
                <a:gd name="T7" fmla="*/ 441 h 497"/>
                <a:gd name="T8" fmla="*/ 23 w 515"/>
                <a:gd name="T9" fmla="*/ 458 h 497"/>
                <a:gd name="T10" fmla="*/ 30 w 515"/>
                <a:gd name="T11" fmla="*/ 473 h 497"/>
                <a:gd name="T12" fmla="*/ 44 w 515"/>
                <a:gd name="T13" fmla="*/ 490 h 497"/>
                <a:gd name="T14" fmla="*/ 69 w 515"/>
                <a:gd name="T15" fmla="*/ 497 h 497"/>
                <a:gd name="T16" fmla="*/ 99 w 515"/>
                <a:gd name="T17" fmla="*/ 487 h 497"/>
                <a:gd name="T18" fmla="*/ 117 w 515"/>
                <a:gd name="T19" fmla="*/ 477 h 497"/>
                <a:gd name="T20" fmla="*/ 135 w 515"/>
                <a:gd name="T21" fmla="*/ 468 h 497"/>
                <a:gd name="T22" fmla="*/ 160 w 515"/>
                <a:gd name="T23" fmla="*/ 448 h 497"/>
                <a:gd name="T24" fmla="*/ 199 w 515"/>
                <a:gd name="T25" fmla="*/ 419 h 497"/>
                <a:gd name="T26" fmla="*/ 262 w 515"/>
                <a:gd name="T27" fmla="*/ 360 h 497"/>
                <a:gd name="T28" fmla="*/ 319 w 515"/>
                <a:gd name="T29" fmla="*/ 296 h 497"/>
                <a:gd name="T30" fmla="*/ 362 w 515"/>
                <a:gd name="T31" fmla="*/ 248 h 497"/>
                <a:gd name="T32" fmla="*/ 394 w 515"/>
                <a:gd name="T33" fmla="*/ 220 h 497"/>
                <a:gd name="T34" fmla="*/ 407 w 515"/>
                <a:gd name="T35" fmla="*/ 216 h 497"/>
                <a:gd name="T36" fmla="*/ 419 w 515"/>
                <a:gd name="T37" fmla="*/ 206 h 497"/>
                <a:gd name="T38" fmla="*/ 437 w 515"/>
                <a:gd name="T39" fmla="*/ 200 h 497"/>
                <a:gd name="T40" fmla="*/ 458 w 515"/>
                <a:gd name="T41" fmla="*/ 196 h 497"/>
                <a:gd name="T42" fmla="*/ 479 w 515"/>
                <a:gd name="T43" fmla="*/ 190 h 497"/>
                <a:gd name="T44" fmla="*/ 494 w 515"/>
                <a:gd name="T45" fmla="*/ 174 h 497"/>
                <a:gd name="T46" fmla="*/ 505 w 515"/>
                <a:gd name="T47" fmla="*/ 158 h 497"/>
                <a:gd name="T48" fmla="*/ 512 w 515"/>
                <a:gd name="T49" fmla="*/ 144 h 497"/>
                <a:gd name="T50" fmla="*/ 512 w 515"/>
                <a:gd name="T51" fmla="*/ 129 h 497"/>
                <a:gd name="T52" fmla="*/ 508 w 515"/>
                <a:gd name="T53" fmla="*/ 117 h 497"/>
                <a:gd name="T54" fmla="*/ 508 w 515"/>
                <a:gd name="T55" fmla="*/ 107 h 497"/>
                <a:gd name="T56" fmla="*/ 508 w 515"/>
                <a:gd name="T57" fmla="*/ 93 h 497"/>
                <a:gd name="T58" fmla="*/ 503 w 515"/>
                <a:gd name="T59" fmla="*/ 80 h 497"/>
                <a:gd name="T60" fmla="*/ 494 w 515"/>
                <a:gd name="T61" fmla="*/ 78 h 497"/>
                <a:gd name="T62" fmla="*/ 497 w 515"/>
                <a:gd name="T63" fmla="*/ 65 h 497"/>
                <a:gd name="T64" fmla="*/ 500 w 515"/>
                <a:gd name="T65" fmla="*/ 51 h 497"/>
                <a:gd name="T66" fmla="*/ 494 w 515"/>
                <a:gd name="T67" fmla="*/ 46 h 497"/>
                <a:gd name="T68" fmla="*/ 487 w 515"/>
                <a:gd name="T69" fmla="*/ 39 h 497"/>
                <a:gd name="T70" fmla="*/ 479 w 515"/>
                <a:gd name="T71" fmla="*/ 36 h 497"/>
                <a:gd name="T72" fmla="*/ 482 w 515"/>
                <a:gd name="T73" fmla="*/ 26 h 497"/>
                <a:gd name="T74" fmla="*/ 476 w 515"/>
                <a:gd name="T75" fmla="*/ 16 h 497"/>
                <a:gd name="T76" fmla="*/ 466 w 515"/>
                <a:gd name="T77" fmla="*/ 9 h 497"/>
                <a:gd name="T78" fmla="*/ 455 w 515"/>
                <a:gd name="T79" fmla="*/ 9 h 497"/>
                <a:gd name="T80" fmla="*/ 443 w 515"/>
                <a:gd name="T81" fmla="*/ 9 h 497"/>
                <a:gd name="T82" fmla="*/ 437 w 515"/>
                <a:gd name="T83" fmla="*/ 7 h 497"/>
                <a:gd name="T84" fmla="*/ 425 w 515"/>
                <a:gd name="T85" fmla="*/ 4 h 497"/>
                <a:gd name="T86" fmla="*/ 412 w 515"/>
                <a:gd name="T87" fmla="*/ 0 h 497"/>
                <a:gd name="T88" fmla="*/ 401 w 515"/>
                <a:gd name="T89" fmla="*/ 4 h 497"/>
                <a:gd name="T90" fmla="*/ 388 w 515"/>
                <a:gd name="T91" fmla="*/ 14 h 497"/>
                <a:gd name="T92" fmla="*/ 383 w 515"/>
                <a:gd name="T93" fmla="*/ 19 h 497"/>
                <a:gd name="T94" fmla="*/ 370 w 515"/>
                <a:gd name="T95" fmla="*/ 39 h 497"/>
                <a:gd name="T96" fmla="*/ 355 w 515"/>
                <a:gd name="T97" fmla="*/ 71 h 497"/>
                <a:gd name="T98" fmla="*/ 344 w 515"/>
                <a:gd name="T99" fmla="*/ 103 h 497"/>
                <a:gd name="T100" fmla="*/ 337 w 515"/>
                <a:gd name="T101" fmla="*/ 122 h 497"/>
                <a:gd name="T102" fmla="*/ 280 w 515"/>
                <a:gd name="T103" fmla="*/ 178 h 497"/>
                <a:gd name="T104" fmla="*/ 253 w 515"/>
                <a:gd name="T105" fmla="*/ 196 h 497"/>
                <a:gd name="T106" fmla="*/ 225 w 515"/>
                <a:gd name="T107" fmla="*/ 216 h 497"/>
                <a:gd name="T108" fmla="*/ 202 w 515"/>
                <a:gd name="T109" fmla="*/ 232 h 497"/>
                <a:gd name="T110" fmla="*/ 181 w 515"/>
                <a:gd name="T111" fmla="*/ 242 h 497"/>
                <a:gd name="T112" fmla="*/ 160 w 515"/>
                <a:gd name="T113" fmla="*/ 255 h 497"/>
                <a:gd name="T114" fmla="*/ 142 w 515"/>
                <a:gd name="T115" fmla="*/ 26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5" h="497">
                  <a:moveTo>
                    <a:pt x="0" y="328"/>
                  </a:moveTo>
                  <a:lnTo>
                    <a:pt x="0" y="332"/>
                  </a:lnTo>
                  <a:lnTo>
                    <a:pt x="0" y="335"/>
                  </a:lnTo>
                  <a:lnTo>
                    <a:pt x="0" y="338"/>
                  </a:lnTo>
                  <a:lnTo>
                    <a:pt x="2" y="348"/>
                  </a:lnTo>
                  <a:lnTo>
                    <a:pt x="2" y="358"/>
                  </a:lnTo>
                  <a:lnTo>
                    <a:pt x="2" y="367"/>
                  </a:lnTo>
                  <a:lnTo>
                    <a:pt x="5" y="377"/>
                  </a:lnTo>
                  <a:lnTo>
                    <a:pt x="5" y="387"/>
                  </a:lnTo>
                  <a:lnTo>
                    <a:pt x="9" y="397"/>
                  </a:lnTo>
                  <a:lnTo>
                    <a:pt x="9" y="404"/>
                  </a:lnTo>
                  <a:lnTo>
                    <a:pt x="12" y="412"/>
                  </a:lnTo>
                  <a:lnTo>
                    <a:pt x="12" y="422"/>
                  </a:lnTo>
                  <a:lnTo>
                    <a:pt x="15" y="429"/>
                  </a:lnTo>
                  <a:lnTo>
                    <a:pt x="15" y="436"/>
                  </a:lnTo>
                  <a:lnTo>
                    <a:pt x="18" y="441"/>
                  </a:lnTo>
                  <a:lnTo>
                    <a:pt x="18" y="448"/>
                  </a:lnTo>
                  <a:lnTo>
                    <a:pt x="21" y="451"/>
                  </a:lnTo>
                  <a:lnTo>
                    <a:pt x="21" y="455"/>
                  </a:lnTo>
                  <a:lnTo>
                    <a:pt x="23" y="458"/>
                  </a:lnTo>
                  <a:lnTo>
                    <a:pt x="23" y="463"/>
                  </a:lnTo>
                  <a:lnTo>
                    <a:pt x="26" y="468"/>
                  </a:lnTo>
                  <a:lnTo>
                    <a:pt x="30" y="470"/>
                  </a:lnTo>
                  <a:lnTo>
                    <a:pt x="30" y="473"/>
                  </a:lnTo>
                  <a:lnTo>
                    <a:pt x="33" y="477"/>
                  </a:lnTo>
                  <a:lnTo>
                    <a:pt x="36" y="480"/>
                  </a:lnTo>
                  <a:lnTo>
                    <a:pt x="41" y="487"/>
                  </a:lnTo>
                  <a:lnTo>
                    <a:pt x="44" y="490"/>
                  </a:lnTo>
                  <a:lnTo>
                    <a:pt x="51" y="493"/>
                  </a:lnTo>
                  <a:lnTo>
                    <a:pt x="54" y="493"/>
                  </a:lnTo>
                  <a:lnTo>
                    <a:pt x="62" y="497"/>
                  </a:lnTo>
                  <a:lnTo>
                    <a:pt x="69" y="497"/>
                  </a:lnTo>
                  <a:lnTo>
                    <a:pt x="78" y="493"/>
                  </a:lnTo>
                  <a:lnTo>
                    <a:pt x="85" y="493"/>
                  </a:lnTo>
                  <a:lnTo>
                    <a:pt x="93" y="487"/>
                  </a:lnTo>
                  <a:lnTo>
                    <a:pt x="99" y="487"/>
                  </a:lnTo>
                  <a:lnTo>
                    <a:pt x="106" y="483"/>
                  </a:lnTo>
                  <a:lnTo>
                    <a:pt x="108" y="480"/>
                  </a:lnTo>
                  <a:lnTo>
                    <a:pt x="114" y="480"/>
                  </a:lnTo>
                  <a:lnTo>
                    <a:pt x="117" y="477"/>
                  </a:lnTo>
                  <a:lnTo>
                    <a:pt x="121" y="473"/>
                  </a:lnTo>
                  <a:lnTo>
                    <a:pt x="126" y="473"/>
                  </a:lnTo>
                  <a:lnTo>
                    <a:pt x="129" y="470"/>
                  </a:lnTo>
                  <a:lnTo>
                    <a:pt x="135" y="468"/>
                  </a:lnTo>
                  <a:lnTo>
                    <a:pt x="138" y="463"/>
                  </a:lnTo>
                  <a:lnTo>
                    <a:pt x="145" y="458"/>
                  </a:lnTo>
                  <a:lnTo>
                    <a:pt x="150" y="455"/>
                  </a:lnTo>
                  <a:lnTo>
                    <a:pt x="160" y="448"/>
                  </a:lnTo>
                  <a:lnTo>
                    <a:pt x="165" y="445"/>
                  </a:lnTo>
                  <a:lnTo>
                    <a:pt x="174" y="438"/>
                  </a:lnTo>
                  <a:lnTo>
                    <a:pt x="186" y="429"/>
                  </a:lnTo>
                  <a:lnTo>
                    <a:pt x="199" y="419"/>
                  </a:lnTo>
                  <a:lnTo>
                    <a:pt x="214" y="406"/>
                  </a:lnTo>
                  <a:lnTo>
                    <a:pt x="228" y="390"/>
                  </a:lnTo>
                  <a:lnTo>
                    <a:pt x="246" y="377"/>
                  </a:lnTo>
                  <a:lnTo>
                    <a:pt x="262" y="360"/>
                  </a:lnTo>
                  <a:lnTo>
                    <a:pt x="277" y="345"/>
                  </a:lnTo>
                  <a:lnTo>
                    <a:pt x="292" y="328"/>
                  </a:lnTo>
                  <a:lnTo>
                    <a:pt x="308" y="313"/>
                  </a:lnTo>
                  <a:lnTo>
                    <a:pt x="319" y="296"/>
                  </a:lnTo>
                  <a:lnTo>
                    <a:pt x="331" y="284"/>
                  </a:lnTo>
                  <a:lnTo>
                    <a:pt x="344" y="271"/>
                  </a:lnTo>
                  <a:lnTo>
                    <a:pt x="352" y="257"/>
                  </a:lnTo>
                  <a:lnTo>
                    <a:pt x="362" y="248"/>
                  </a:lnTo>
                  <a:lnTo>
                    <a:pt x="368" y="242"/>
                  </a:lnTo>
                  <a:lnTo>
                    <a:pt x="370" y="239"/>
                  </a:lnTo>
                  <a:lnTo>
                    <a:pt x="370" y="235"/>
                  </a:lnTo>
                  <a:lnTo>
                    <a:pt x="394" y="220"/>
                  </a:lnTo>
                  <a:lnTo>
                    <a:pt x="397" y="220"/>
                  </a:lnTo>
                  <a:lnTo>
                    <a:pt x="401" y="216"/>
                  </a:lnTo>
                  <a:lnTo>
                    <a:pt x="404" y="216"/>
                  </a:lnTo>
                  <a:lnTo>
                    <a:pt x="407" y="216"/>
                  </a:lnTo>
                  <a:lnTo>
                    <a:pt x="409" y="210"/>
                  </a:lnTo>
                  <a:lnTo>
                    <a:pt x="412" y="210"/>
                  </a:lnTo>
                  <a:lnTo>
                    <a:pt x="415" y="206"/>
                  </a:lnTo>
                  <a:lnTo>
                    <a:pt x="419" y="206"/>
                  </a:lnTo>
                  <a:lnTo>
                    <a:pt x="425" y="203"/>
                  </a:lnTo>
                  <a:lnTo>
                    <a:pt x="427" y="203"/>
                  </a:lnTo>
                  <a:lnTo>
                    <a:pt x="430" y="203"/>
                  </a:lnTo>
                  <a:lnTo>
                    <a:pt x="437" y="200"/>
                  </a:lnTo>
                  <a:lnTo>
                    <a:pt x="443" y="200"/>
                  </a:lnTo>
                  <a:lnTo>
                    <a:pt x="446" y="200"/>
                  </a:lnTo>
                  <a:lnTo>
                    <a:pt x="451" y="200"/>
                  </a:lnTo>
                  <a:lnTo>
                    <a:pt x="458" y="196"/>
                  </a:lnTo>
                  <a:lnTo>
                    <a:pt x="464" y="196"/>
                  </a:lnTo>
                  <a:lnTo>
                    <a:pt x="466" y="193"/>
                  </a:lnTo>
                  <a:lnTo>
                    <a:pt x="473" y="193"/>
                  </a:lnTo>
                  <a:lnTo>
                    <a:pt x="479" y="190"/>
                  </a:lnTo>
                  <a:lnTo>
                    <a:pt x="482" y="188"/>
                  </a:lnTo>
                  <a:lnTo>
                    <a:pt x="487" y="181"/>
                  </a:lnTo>
                  <a:lnTo>
                    <a:pt x="492" y="178"/>
                  </a:lnTo>
                  <a:lnTo>
                    <a:pt x="494" y="174"/>
                  </a:lnTo>
                  <a:lnTo>
                    <a:pt x="500" y="171"/>
                  </a:lnTo>
                  <a:lnTo>
                    <a:pt x="503" y="164"/>
                  </a:lnTo>
                  <a:lnTo>
                    <a:pt x="505" y="161"/>
                  </a:lnTo>
                  <a:lnTo>
                    <a:pt x="505" y="158"/>
                  </a:lnTo>
                  <a:lnTo>
                    <a:pt x="508" y="154"/>
                  </a:lnTo>
                  <a:lnTo>
                    <a:pt x="512" y="151"/>
                  </a:lnTo>
                  <a:lnTo>
                    <a:pt x="512" y="149"/>
                  </a:lnTo>
                  <a:lnTo>
                    <a:pt x="512" y="144"/>
                  </a:lnTo>
                  <a:lnTo>
                    <a:pt x="512" y="139"/>
                  </a:lnTo>
                  <a:lnTo>
                    <a:pt x="515" y="136"/>
                  </a:lnTo>
                  <a:lnTo>
                    <a:pt x="515" y="132"/>
                  </a:lnTo>
                  <a:lnTo>
                    <a:pt x="512" y="129"/>
                  </a:lnTo>
                  <a:lnTo>
                    <a:pt x="512" y="126"/>
                  </a:lnTo>
                  <a:lnTo>
                    <a:pt x="512" y="122"/>
                  </a:lnTo>
                  <a:lnTo>
                    <a:pt x="508" y="119"/>
                  </a:lnTo>
                  <a:lnTo>
                    <a:pt x="508" y="117"/>
                  </a:lnTo>
                  <a:lnTo>
                    <a:pt x="505" y="117"/>
                  </a:lnTo>
                  <a:lnTo>
                    <a:pt x="505" y="112"/>
                  </a:lnTo>
                  <a:lnTo>
                    <a:pt x="505" y="110"/>
                  </a:lnTo>
                  <a:lnTo>
                    <a:pt x="508" y="107"/>
                  </a:lnTo>
                  <a:lnTo>
                    <a:pt x="508" y="103"/>
                  </a:lnTo>
                  <a:lnTo>
                    <a:pt x="508" y="100"/>
                  </a:lnTo>
                  <a:lnTo>
                    <a:pt x="508" y="97"/>
                  </a:lnTo>
                  <a:lnTo>
                    <a:pt x="508" y="93"/>
                  </a:lnTo>
                  <a:lnTo>
                    <a:pt x="508" y="90"/>
                  </a:lnTo>
                  <a:lnTo>
                    <a:pt x="505" y="87"/>
                  </a:lnTo>
                  <a:lnTo>
                    <a:pt x="505" y="83"/>
                  </a:lnTo>
                  <a:lnTo>
                    <a:pt x="503" y="80"/>
                  </a:lnTo>
                  <a:lnTo>
                    <a:pt x="500" y="80"/>
                  </a:lnTo>
                  <a:lnTo>
                    <a:pt x="500" y="78"/>
                  </a:lnTo>
                  <a:lnTo>
                    <a:pt x="497" y="78"/>
                  </a:lnTo>
                  <a:lnTo>
                    <a:pt x="494" y="78"/>
                  </a:lnTo>
                  <a:lnTo>
                    <a:pt x="494" y="75"/>
                  </a:lnTo>
                  <a:lnTo>
                    <a:pt x="497" y="71"/>
                  </a:lnTo>
                  <a:lnTo>
                    <a:pt x="497" y="68"/>
                  </a:lnTo>
                  <a:lnTo>
                    <a:pt x="497" y="65"/>
                  </a:lnTo>
                  <a:lnTo>
                    <a:pt x="500" y="61"/>
                  </a:lnTo>
                  <a:lnTo>
                    <a:pt x="500" y="58"/>
                  </a:lnTo>
                  <a:lnTo>
                    <a:pt x="500" y="55"/>
                  </a:lnTo>
                  <a:lnTo>
                    <a:pt x="500" y="51"/>
                  </a:lnTo>
                  <a:lnTo>
                    <a:pt x="497" y="51"/>
                  </a:lnTo>
                  <a:lnTo>
                    <a:pt x="497" y="48"/>
                  </a:lnTo>
                  <a:lnTo>
                    <a:pt x="497" y="46"/>
                  </a:lnTo>
                  <a:lnTo>
                    <a:pt x="494" y="46"/>
                  </a:lnTo>
                  <a:lnTo>
                    <a:pt x="494" y="41"/>
                  </a:lnTo>
                  <a:lnTo>
                    <a:pt x="494" y="39"/>
                  </a:lnTo>
                  <a:lnTo>
                    <a:pt x="492" y="39"/>
                  </a:lnTo>
                  <a:lnTo>
                    <a:pt x="487" y="39"/>
                  </a:lnTo>
                  <a:lnTo>
                    <a:pt x="487" y="36"/>
                  </a:lnTo>
                  <a:lnTo>
                    <a:pt x="485" y="36"/>
                  </a:lnTo>
                  <a:lnTo>
                    <a:pt x="482" y="36"/>
                  </a:lnTo>
                  <a:lnTo>
                    <a:pt x="479" y="36"/>
                  </a:lnTo>
                  <a:lnTo>
                    <a:pt x="479" y="32"/>
                  </a:lnTo>
                  <a:lnTo>
                    <a:pt x="482" y="32"/>
                  </a:lnTo>
                  <a:lnTo>
                    <a:pt x="482" y="29"/>
                  </a:lnTo>
                  <a:lnTo>
                    <a:pt x="482" y="26"/>
                  </a:lnTo>
                  <a:lnTo>
                    <a:pt x="482" y="23"/>
                  </a:lnTo>
                  <a:lnTo>
                    <a:pt x="479" y="19"/>
                  </a:lnTo>
                  <a:lnTo>
                    <a:pt x="479" y="16"/>
                  </a:lnTo>
                  <a:lnTo>
                    <a:pt x="476" y="16"/>
                  </a:lnTo>
                  <a:lnTo>
                    <a:pt x="476" y="14"/>
                  </a:lnTo>
                  <a:lnTo>
                    <a:pt x="473" y="14"/>
                  </a:lnTo>
                  <a:lnTo>
                    <a:pt x="469" y="9"/>
                  </a:lnTo>
                  <a:lnTo>
                    <a:pt x="466" y="9"/>
                  </a:lnTo>
                  <a:lnTo>
                    <a:pt x="464" y="9"/>
                  </a:lnTo>
                  <a:lnTo>
                    <a:pt x="461" y="7"/>
                  </a:lnTo>
                  <a:lnTo>
                    <a:pt x="458" y="9"/>
                  </a:lnTo>
                  <a:lnTo>
                    <a:pt x="455" y="9"/>
                  </a:lnTo>
                  <a:lnTo>
                    <a:pt x="451" y="9"/>
                  </a:lnTo>
                  <a:lnTo>
                    <a:pt x="448" y="9"/>
                  </a:lnTo>
                  <a:lnTo>
                    <a:pt x="446" y="9"/>
                  </a:lnTo>
                  <a:lnTo>
                    <a:pt x="443" y="9"/>
                  </a:lnTo>
                  <a:lnTo>
                    <a:pt x="440" y="9"/>
                  </a:lnTo>
                  <a:lnTo>
                    <a:pt x="443" y="9"/>
                  </a:lnTo>
                  <a:lnTo>
                    <a:pt x="440" y="9"/>
                  </a:lnTo>
                  <a:lnTo>
                    <a:pt x="437" y="7"/>
                  </a:lnTo>
                  <a:lnTo>
                    <a:pt x="433" y="7"/>
                  </a:lnTo>
                  <a:lnTo>
                    <a:pt x="430" y="7"/>
                  </a:lnTo>
                  <a:lnTo>
                    <a:pt x="427" y="4"/>
                  </a:lnTo>
                  <a:lnTo>
                    <a:pt x="425" y="4"/>
                  </a:lnTo>
                  <a:lnTo>
                    <a:pt x="422" y="4"/>
                  </a:lnTo>
                  <a:lnTo>
                    <a:pt x="419" y="4"/>
                  </a:lnTo>
                  <a:lnTo>
                    <a:pt x="415" y="0"/>
                  </a:lnTo>
                  <a:lnTo>
                    <a:pt x="412" y="0"/>
                  </a:lnTo>
                  <a:lnTo>
                    <a:pt x="409" y="0"/>
                  </a:lnTo>
                  <a:lnTo>
                    <a:pt x="407" y="0"/>
                  </a:lnTo>
                  <a:lnTo>
                    <a:pt x="404" y="0"/>
                  </a:lnTo>
                  <a:lnTo>
                    <a:pt x="401" y="4"/>
                  </a:lnTo>
                  <a:lnTo>
                    <a:pt x="397" y="4"/>
                  </a:lnTo>
                  <a:lnTo>
                    <a:pt x="394" y="7"/>
                  </a:lnTo>
                  <a:lnTo>
                    <a:pt x="391" y="9"/>
                  </a:lnTo>
                  <a:lnTo>
                    <a:pt x="388" y="14"/>
                  </a:lnTo>
                  <a:lnTo>
                    <a:pt x="388" y="16"/>
                  </a:lnTo>
                  <a:lnTo>
                    <a:pt x="386" y="16"/>
                  </a:lnTo>
                  <a:lnTo>
                    <a:pt x="386" y="19"/>
                  </a:lnTo>
                  <a:lnTo>
                    <a:pt x="383" y="19"/>
                  </a:lnTo>
                  <a:lnTo>
                    <a:pt x="383" y="23"/>
                  </a:lnTo>
                  <a:lnTo>
                    <a:pt x="379" y="26"/>
                  </a:lnTo>
                  <a:lnTo>
                    <a:pt x="373" y="32"/>
                  </a:lnTo>
                  <a:lnTo>
                    <a:pt x="370" y="39"/>
                  </a:lnTo>
                  <a:lnTo>
                    <a:pt x="368" y="46"/>
                  </a:lnTo>
                  <a:lnTo>
                    <a:pt x="365" y="55"/>
                  </a:lnTo>
                  <a:lnTo>
                    <a:pt x="358" y="65"/>
                  </a:lnTo>
                  <a:lnTo>
                    <a:pt x="355" y="71"/>
                  </a:lnTo>
                  <a:lnTo>
                    <a:pt x="352" y="80"/>
                  </a:lnTo>
                  <a:lnTo>
                    <a:pt x="349" y="90"/>
                  </a:lnTo>
                  <a:lnTo>
                    <a:pt x="347" y="97"/>
                  </a:lnTo>
                  <a:lnTo>
                    <a:pt x="344" y="103"/>
                  </a:lnTo>
                  <a:lnTo>
                    <a:pt x="344" y="110"/>
                  </a:lnTo>
                  <a:lnTo>
                    <a:pt x="340" y="117"/>
                  </a:lnTo>
                  <a:lnTo>
                    <a:pt x="340" y="119"/>
                  </a:lnTo>
                  <a:lnTo>
                    <a:pt x="337" y="122"/>
                  </a:lnTo>
                  <a:lnTo>
                    <a:pt x="295" y="164"/>
                  </a:lnTo>
                  <a:lnTo>
                    <a:pt x="292" y="171"/>
                  </a:lnTo>
                  <a:lnTo>
                    <a:pt x="285" y="174"/>
                  </a:lnTo>
                  <a:lnTo>
                    <a:pt x="280" y="178"/>
                  </a:lnTo>
                  <a:lnTo>
                    <a:pt x="274" y="183"/>
                  </a:lnTo>
                  <a:lnTo>
                    <a:pt x="267" y="188"/>
                  </a:lnTo>
                  <a:lnTo>
                    <a:pt x="262" y="193"/>
                  </a:lnTo>
                  <a:lnTo>
                    <a:pt x="253" y="196"/>
                  </a:lnTo>
                  <a:lnTo>
                    <a:pt x="246" y="203"/>
                  </a:lnTo>
                  <a:lnTo>
                    <a:pt x="241" y="206"/>
                  </a:lnTo>
                  <a:lnTo>
                    <a:pt x="232" y="210"/>
                  </a:lnTo>
                  <a:lnTo>
                    <a:pt x="225" y="216"/>
                  </a:lnTo>
                  <a:lnTo>
                    <a:pt x="220" y="222"/>
                  </a:lnTo>
                  <a:lnTo>
                    <a:pt x="214" y="225"/>
                  </a:lnTo>
                  <a:lnTo>
                    <a:pt x="207" y="229"/>
                  </a:lnTo>
                  <a:lnTo>
                    <a:pt x="202" y="232"/>
                  </a:lnTo>
                  <a:lnTo>
                    <a:pt x="196" y="232"/>
                  </a:lnTo>
                  <a:lnTo>
                    <a:pt x="192" y="235"/>
                  </a:lnTo>
                  <a:lnTo>
                    <a:pt x="186" y="239"/>
                  </a:lnTo>
                  <a:lnTo>
                    <a:pt x="181" y="242"/>
                  </a:lnTo>
                  <a:lnTo>
                    <a:pt x="174" y="245"/>
                  </a:lnTo>
                  <a:lnTo>
                    <a:pt x="171" y="248"/>
                  </a:lnTo>
                  <a:lnTo>
                    <a:pt x="165" y="252"/>
                  </a:lnTo>
                  <a:lnTo>
                    <a:pt x="160" y="255"/>
                  </a:lnTo>
                  <a:lnTo>
                    <a:pt x="153" y="257"/>
                  </a:lnTo>
                  <a:lnTo>
                    <a:pt x="150" y="261"/>
                  </a:lnTo>
                  <a:lnTo>
                    <a:pt x="145" y="264"/>
                  </a:lnTo>
                  <a:lnTo>
                    <a:pt x="142" y="264"/>
                  </a:lnTo>
                  <a:lnTo>
                    <a:pt x="138" y="267"/>
                  </a:lnTo>
                  <a:lnTo>
                    <a:pt x="135" y="271"/>
                  </a:lnTo>
                  <a:lnTo>
                    <a:pt x="132" y="27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410" name="Line 146"/>
            <p:cNvSpPr>
              <a:spLocks noChangeShapeType="1"/>
            </p:cNvSpPr>
            <p:nvPr/>
          </p:nvSpPr>
          <p:spPr bwMode="auto">
            <a:xfrm flipH="1">
              <a:off x="348" y="630"/>
              <a:ext cx="10" cy="6"/>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411" name="Line 147"/>
            <p:cNvSpPr>
              <a:spLocks noChangeShapeType="1"/>
            </p:cNvSpPr>
            <p:nvPr/>
          </p:nvSpPr>
          <p:spPr bwMode="auto">
            <a:xfrm flipH="1">
              <a:off x="355" y="649"/>
              <a:ext cx="10" cy="11"/>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412" name="Freeform 148"/>
            <p:cNvSpPr>
              <a:spLocks/>
            </p:cNvSpPr>
            <p:nvPr/>
          </p:nvSpPr>
          <p:spPr bwMode="auto">
            <a:xfrm>
              <a:off x="316" y="614"/>
              <a:ext cx="25" cy="51"/>
            </a:xfrm>
            <a:custGeom>
              <a:avLst/>
              <a:gdLst>
                <a:gd name="T0" fmla="*/ 0 w 49"/>
                <a:gd name="T1" fmla="*/ 0 h 103"/>
                <a:gd name="T2" fmla="*/ 3 w 49"/>
                <a:gd name="T3" fmla="*/ 0 h 103"/>
                <a:gd name="T4" fmla="*/ 6 w 49"/>
                <a:gd name="T5" fmla="*/ 0 h 103"/>
                <a:gd name="T6" fmla="*/ 6 w 49"/>
                <a:gd name="T7" fmla="*/ 2 h 103"/>
                <a:gd name="T8" fmla="*/ 9 w 49"/>
                <a:gd name="T9" fmla="*/ 2 h 103"/>
                <a:gd name="T10" fmla="*/ 9 w 49"/>
                <a:gd name="T11" fmla="*/ 5 h 103"/>
                <a:gd name="T12" fmla="*/ 9 w 49"/>
                <a:gd name="T13" fmla="*/ 9 h 103"/>
                <a:gd name="T14" fmla="*/ 13 w 49"/>
                <a:gd name="T15" fmla="*/ 9 h 103"/>
                <a:gd name="T16" fmla="*/ 13 w 49"/>
                <a:gd name="T17" fmla="*/ 12 h 103"/>
                <a:gd name="T18" fmla="*/ 13 w 49"/>
                <a:gd name="T19" fmla="*/ 15 h 103"/>
                <a:gd name="T20" fmla="*/ 13 w 49"/>
                <a:gd name="T21" fmla="*/ 19 h 103"/>
                <a:gd name="T22" fmla="*/ 13 w 49"/>
                <a:gd name="T23" fmla="*/ 22 h 103"/>
                <a:gd name="T24" fmla="*/ 13 w 49"/>
                <a:gd name="T25" fmla="*/ 25 h 103"/>
                <a:gd name="T26" fmla="*/ 16 w 49"/>
                <a:gd name="T27" fmla="*/ 27 h 103"/>
                <a:gd name="T28" fmla="*/ 16 w 49"/>
                <a:gd name="T29" fmla="*/ 32 h 103"/>
                <a:gd name="T30" fmla="*/ 18 w 49"/>
                <a:gd name="T31" fmla="*/ 32 h 103"/>
                <a:gd name="T32" fmla="*/ 21 w 49"/>
                <a:gd name="T33" fmla="*/ 34 h 103"/>
                <a:gd name="T34" fmla="*/ 24 w 49"/>
                <a:gd name="T35" fmla="*/ 37 h 103"/>
                <a:gd name="T36" fmla="*/ 28 w 49"/>
                <a:gd name="T37" fmla="*/ 37 h 103"/>
                <a:gd name="T38" fmla="*/ 28 w 49"/>
                <a:gd name="T39" fmla="*/ 41 h 103"/>
                <a:gd name="T40" fmla="*/ 28 w 49"/>
                <a:gd name="T41" fmla="*/ 44 h 103"/>
                <a:gd name="T42" fmla="*/ 31 w 49"/>
                <a:gd name="T43" fmla="*/ 44 h 103"/>
                <a:gd name="T44" fmla="*/ 31 w 49"/>
                <a:gd name="T45" fmla="*/ 47 h 103"/>
                <a:gd name="T46" fmla="*/ 31 w 49"/>
                <a:gd name="T47" fmla="*/ 51 h 103"/>
                <a:gd name="T48" fmla="*/ 31 w 49"/>
                <a:gd name="T49" fmla="*/ 54 h 103"/>
                <a:gd name="T50" fmla="*/ 31 w 49"/>
                <a:gd name="T51" fmla="*/ 57 h 103"/>
                <a:gd name="T52" fmla="*/ 34 w 49"/>
                <a:gd name="T53" fmla="*/ 61 h 103"/>
                <a:gd name="T54" fmla="*/ 34 w 49"/>
                <a:gd name="T55" fmla="*/ 64 h 103"/>
                <a:gd name="T56" fmla="*/ 34 w 49"/>
                <a:gd name="T57" fmla="*/ 66 h 103"/>
                <a:gd name="T58" fmla="*/ 34 w 49"/>
                <a:gd name="T59" fmla="*/ 69 h 103"/>
                <a:gd name="T60" fmla="*/ 37 w 49"/>
                <a:gd name="T61" fmla="*/ 73 h 103"/>
                <a:gd name="T62" fmla="*/ 37 w 49"/>
                <a:gd name="T63" fmla="*/ 76 h 103"/>
                <a:gd name="T64" fmla="*/ 41 w 49"/>
                <a:gd name="T65" fmla="*/ 76 h 103"/>
                <a:gd name="T66" fmla="*/ 41 w 49"/>
                <a:gd name="T67" fmla="*/ 79 h 103"/>
                <a:gd name="T68" fmla="*/ 44 w 49"/>
                <a:gd name="T69" fmla="*/ 83 h 103"/>
                <a:gd name="T70" fmla="*/ 44 w 49"/>
                <a:gd name="T71" fmla="*/ 86 h 103"/>
                <a:gd name="T72" fmla="*/ 46 w 49"/>
                <a:gd name="T73" fmla="*/ 89 h 103"/>
                <a:gd name="T74" fmla="*/ 46 w 49"/>
                <a:gd name="T75" fmla="*/ 93 h 103"/>
                <a:gd name="T76" fmla="*/ 49 w 49"/>
                <a:gd name="T77" fmla="*/ 93 h 103"/>
                <a:gd name="T78" fmla="*/ 49 w 49"/>
                <a:gd name="T79" fmla="*/ 96 h 103"/>
                <a:gd name="T80" fmla="*/ 49 w 49"/>
                <a:gd name="T81" fmla="*/ 98 h 103"/>
                <a:gd name="T82" fmla="*/ 49 w 49"/>
                <a:gd name="T83" fmla="*/ 103 h 103"/>
                <a:gd name="T84" fmla="*/ 0 w 49"/>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103">
                  <a:moveTo>
                    <a:pt x="0" y="0"/>
                  </a:moveTo>
                  <a:lnTo>
                    <a:pt x="3" y="0"/>
                  </a:lnTo>
                  <a:lnTo>
                    <a:pt x="6" y="0"/>
                  </a:lnTo>
                  <a:lnTo>
                    <a:pt x="6" y="2"/>
                  </a:lnTo>
                  <a:lnTo>
                    <a:pt x="9" y="2"/>
                  </a:lnTo>
                  <a:lnTo>
                    <a:pt x="9" y="5"/>
                  </a:lnTo>
                  <a:lnTo>
                    <a:pt x="9" y="9"/>
                  </a:lnTo>
                  <a:lnTo>
                    <a:pt x="13" y="9"/>
                  </a:lnTo>
                  <a:lnTo>
                    <a:pt x="13" y="12"/>
                  </a:lnTo>
                  <a:lnTo>
                    <a:pt x="13" y="15"/>
                  </a:lnTo>
                  <a:lnTo>
                    <a:pt x="13" y="19"/>
                  </a:lnTo>
                  <a:lnTo>
                    <a:pt x="13" y="22"/>
                  </a:lnTo>
                  <a:lnTo>
                    <a:pt x="13" y="25"/>
                  </a:lnTo>
                  <a:lnTo>
                    <a:pt x="16" y="27"/>
                  </a:lnTo>
                  <a:lnTo>
                    <a:pt x="16" y="32"/>
                  </a:lnTo>
                  <a:lnTo>
                    <a:pt x="18" y="32"/>
                  </a:lnTo>
                  <a:lnTo>
                    <a:pt x="21" y="34"/>
                  </a:lnTo>
                  <a:lnTo>
                    <a:pt x="24" y="37"/>
                  </a:lnTo>
                  <a:lnTo>
                    <a:pt x="28" y="37"/>
                  </a:lnTo>
                  <a:lnTo>
                    <a:pt x="28" y="41"/>
                  </a:lnTo>
                  <a:lnTo>
                    <a:pt x="28" y="44"/>
                  </a:lnTo>
                  <a:lnTo>
                    <a:pt x="31" y="44"/>
                  </a:lnTo>
                  <a:lnTo>
                    <a:pt x="31" y="47"/>
                  </a:lnTo>
                  <a:lnTo>
                    <a:pt x="31" y="51"/>
                  </a:lnTo>
                  <a:lnTo>
                    <a:pt x="31" y="54"/>
                  </a:lnTo>
                  <a:lnTo>
                    <a:pt x="31" y="57"/>
                  </a:lnTo>
                  <a:lnTo>
                    <a:pt x="34" y="61"/>
                  </a:lnTo>
                  <a:lnTo>
                    <a:pt x="34" y="64"/>
                  </a:lnTo>
                  <a:lnTo>
                    <a:pt x="34" y="66"/>
                  </a:lnTo>
                  <a:lnTo>
                    <a:pt x="34" y="69"/>
                  </a:lnTo>
                  <a:lnTo>
                    <a:pt x="37" y="73"/>
                  </a:lnTo>
                  <a:lnTo>
                    <a:pt x="37" y="76"/>
                  </a:lnTo>
                  <a:lnTo>
                    <a:pt x="41" y="76"/>
                  </a:lnTo>
                  <a:lnTo>
                    <a:pt x="41" y="79"/>
                  </a:lnTo>
                  <a:lnTo>
                    <a:pt x="44" y="83"/>
                  </a:lnTo>
                  <a:lnTo>
                    <a:pt x="44" y="86"/>
                  </a:lnTo>
                  <a:lnTo>
                    <a:pt x="46" y="89"/>
                  </a:lnTo>
                  <a:lnTo>
                    <a:pt x="46" y="93"/>
                  </a:lnTo>
                  <a:lnTo>
                    <a:pt x="49" y="93"/>
                  </a:lnTo>
                  <a:lnTo>
                    <a:pt x="49" y="96"/>
                  </a:lnTo>
                  <a:lnTo>
                    <a:pt x="49" y="98"/>
                  </a:lnTo>
                  <a:lnTo>
                    <a:pt x="49" y="103"/>
                  </a:lnTo>
                  <a:lnTo>
                    <a:pt x="0"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13" name="Freeform 149"/>
            <p:cNvSpPr>
              <a:spLocks/>
            </p:cNvSpPr>
            <p:nvPr/>
          </p:nvSpPr>
          <p:spPr bwMode="auto">
            <a:xfrm>
              <a:off x="316" y="614"/>
              <a:ext cx="25" cy="51"/>
            </a:xfrm>
            <a:custGeom>
              <a:avLst/>
              <a:gdLst>
                <a:gd name="T0" fmla="*/ 0 w 49"/>
                <a:gd name="T1" fmla="*/ 0 h 103"/>
                <a:gd name="T2" fmla="*/ 3 w 49"/>
                <a:gd name="T3" fmla="*/ 0 h 103"/>
                <a:gd name="T4" fmla="*/ 6 w 49"/>
                <a:gd name="T5" fmla="*/ 0 h 103"/>
                <a:gd name="T6" fmla="*/ 6 w 49"/>
                <a:gd name="T7" fmla="*/ 2 h 103"/>
                <a:gd name="T8" fmla="*/ 9 w 49"/>
                <a:gd name="T9" fmla="*/ 2 h 103"/>
                <a:gd name="T10" fmla="*/ 9 w 49"/>
                <a:gd name="T11" fmla="*/ 5 h 103"/>
                <a:gd name="T12" fmla="*/ 9 w 49"/>
                <a:gd name="T13" fmla="*/ 9 h 103"/>
                <a:gd name="T14" fmla="*/ 13 w 49"/>
                <a:gd name="T15" fmla="*/ 9 h 103"/>
                <a:gd name="T16" fmla="*/ 13 w 49"/>
                <a:gd name="T17" fmla="*/ 12 h 103"/>
                <a:gd name="T18" fmla="*/ 13 w 49"/>
                <a:gd name="T19" fmla="*/ 15 h 103"/>
                <a:gd name="T20" fmla="*/ 13 w 49"/>
                <a:gd name="T21" fmla="*/ 19 h 103"/>
                <a:gd name="T22" fmla="*/ 13 w 49"/>
                <a:gd name="T23" fmla="*/ 22 h 103"/>
                <a:gd name="T24" fmla="*/ 13 w 49"/>
                <a:gd name="T25" fmla="*/ 25 h 103"/>
                <a:gd name="T26" fmla="*/ 16 w 49"/>
                <a:gd name="T27" fmla="*/ 27 h 103"/>
                <a:gd name="T28" fmla="*/ 16 w 49"/>
                <a:gd name="T29" fmla="*/ 32 h 103"/>
                <a:gd name="T30" fmla="*/ 18 w 49"/>
                <a:gd name="T31" fmla="*/ 32 h 103"/>
                <a:gd name="T32" fmla="*/ 21 w 49"/>
                <a:gd name="T33" fmla="*/ 34 h 103"/>
                <a:gd name="T34" fmla="*/ 24 w 49"/>
                <a:gd name="T35" fmla="*/ 37 h 103"/>
                <a:gd name="T36" fmla="*/ 28 w 49"/>
                <a:gd name="T37" fmla="*/ 37 h 103"/>
                <a:gd name="T38" fmla="*/ 28 w 49"/>
                <a:gd name="T39" fmla="*/ 41 h 103"/>
                <a:gd name="T40" fmla="*/ 28 w 49"/>
                <a:gd name="T41" fmla="*/ 44 h 103"/>
                <a:gd name="T42" fmla="*/ 31 w 49"/>
                <a:gd name="T43" fmla="*/ 44 h 103"/>
                <a:gd name="T44" fmla="*/ 31 w 49"/>
                <a:gd name="T45" fmla="*/ 47 h 103"/>
                <a:gd name="T46" fmla="*/ 31 w 49"/>
                <a:gd name="T47" fmla="*/ 51 h 103"/>
                <a:gd name="T48" fmla="*/ 31 w 49"/>
                <a:gd name="T49" fmla="*/ 54 h 103"/>
                <a:gd name="T50" fmla="*/ 31 w 49"/>
                <a:gd name="T51" fmla="*/ 57 h 103"/>
                <a:gd name="T52" fmla="*/ 34 w 49"/>
                <a:gd name="T53" fmla="*/ 61 h 103"/>
                <a:gd name="T54" fmla="*/ 34 w 49"/>
                <a:gd name="T55" fmla="*/ 64 h 103"/>
                <a:gd name="T56" fmla="*/ 34 w 49"/>
                <a:gd name="T57" fmla="*/ 66 h 103"/>
                <a:gd name="T58" fmla="*/ 34 w 49"/>
                <a:gd name="T59" fmla="*/ 69 h 103"/>
                <a:gd name="T60" fmla="*/ 37 w 49"/>
                <a:gd name="T61" fmla="*/ 73 h 103"/>
                <a:gd name="T62" fmla="*/ 37 w 49"/>
                <a:gd name="T63" fmla="*/ 76 h 103"/>
                <a:gd name="T64" fmla="*/ 41 w 49"/>
                <a:gd name="T65" fmla="*/ 76 h 103"/>
                <a:gd name="T66" fmla="*/ 41 w 49"/>
                <a:gd name="T67" fmla="*/ 79 h 103"/>
                <a:gd name="T68" fmla="*/ 44 w 49"/>
                <a:gd name="T69" fmla="*/ 83 h 103"/>
                <a:gd name="T70" fmla="*/ 44 w 49"/>
                <a:gd name="T71" fmla="*/ 86 h 103"/>
                <a:gd name="T72" fmla="*/ 46 w 49"/>
                <a:gd name="T73" fmla="*/ 89 h 103"/>
                <a:gd name="T74" fmla="*/ 46 w 49"/>
                <a:gd name="T75" fmla="*/ 93 h 103"/>
                <a:gd name="T76" fmla="*/ 49 w 49"/>
                <a:gd name="T77" fmla="*/ 93 h 103"/>
                <a:gd name="T78" fmla="*/ 49 w 49"/>
                <a:gd name="T79" fmla="*/ 96 h 103"/>
                <a:gd name="T80" fmla="*/ 49 w 49"/>
                <a:gd name="T81" fmla="*/ 98 h 103"/>
                <a:gd name="T82" fmla="*/ 49 w 49"/>
                <a:gd name="T8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103">
                  <a:moveTo>
                    <a:pt x="0" y="0"/>
                  </a:moveTo>
                  <a:lnTo>
                    <a:pt x="3" y="0"/>
                  </a:lnTo>
                  <a:lnTo>
                    <a:pt x="6" y="0"/>
                  </a:lnTo>
                  <a:lnTo>
                    <a:pt x="6" y="2"/>
                  </a:lnTo>
                  <a:lnTo>
                    <a:pt x="9" y="2"/>
                  </a:lnTo>
                  <a:lnTo>
                    <a:pt x="9" y="5"/>
                  </a:lnTo>
                  <a:lnTo>
                    <a:pt x="9" y="9"/>
                  </a:lnTo>
                  <a:lnTo>
                    <a:pt x="13" y="9"/>
                  </a:lnTo>
                  <a:lnTo>
                    <a:pt x="13" y="12"/>
                  </a:lnTo>
                  <a:lnTo>
                    <a:pt x="13" y="15"/>
                  </a:lnTo>
                  <a:lnTo>
                    <a:pt x="13" y="19"/>
                  </a:lnTo>
                  <a:lnTo>
                    <a:pt x="13" y="22"/>
                  </a:lnTo>
                  <a:lnTo>
                    <a:pt x="13" y="25"/>
                  </a:lnTo>
                  <a:lnTo>
                    <a:pt x="16" y="27"/>
                  </a:lnTo>
                  <a:lnTo>
                    <a:pt x="16" y="32"/>
                  </a:lnTo>
                  <a:lnTo>
                    <a:pt x="18" y="32"/>
                  </a:lnTo>
                  <a:lnTo>
                    <a:pt x="21" y="34"/>
                  </a:lnTo>
                  <a:lnTo>
                    <a:pt x="24" y="37"/>
                  </a:lnTo>
                  <a:lnTo>
                    <a:pt x="28" y="37"/>
                  </a:lnTo>
                  <a:lnTo>
                    <a:pt x="28" y="41"/>
                  </a:lnTo>
                  <a:lnTo>
                    <a:pt x="28" y="44"/>
                  </a:lnTo>
                  <a:lnTo>
                    <a:pt x="31" y="44"/>
                  </a:lnTo>
                  <a:lnTo>
                    <a:pt x="31" y="47"/>
                  </a:lnTo>
                  <a:lnTo>
                    <a:pt x="31" y="51"/>
                  </a:lnTo>
                  <a:lnTo>
                    <a:pt x="31" y="54"/>
                  </a:lnTo>
                  <a:lnTo>
                    <a:pt x="31" y="57"/>
                  </a:lnTo>
                  <a:lnTo>
                    <a:pt x="34" y="61"/>
                  </a:lnTo>
                  <a:lnTo>
                    <a:pt x="34" y="64"/>
                  </a:lnTo>
                  <a:lnTo>
                    <a:pt x="34" y="66"/>
                  </a:lnTo>
                  <a:lnTo>
                    <a:pt x="34" y="69"/>
                  </a:lnTo>
                  <a:lnTo>
                    <a:pt x="37" y="73"/>
                  </a:lnTo>
                  <a:lnTo>
                    <a:pt x="37" y="76"/>
                  </a:lnTo>
                  <a:lnTo>
                    <a:pt x="41" y="76"/>
                  </a:lnTo>
                  <a:lnTo>
                    <a:pt x="41" y="79"/>
                  </a:lnTo>
                  <a:lnTo>
                    <a:pt x="44" y="83"/>
                  </a:lnTo>
                  <a:lnTo>
                    <a:pt x="44" y="86"/>
                  </a:lnTo>
                  <a:lnTo>
                    <a:pt x="46" y="89"/>
                  </a:lnTo>
                  <a:lnTo>
                    <a:pt x="46" y="93"/>
                  </a:lnTo>
                  <a:lnTo>
                    <a:pt x="49" y="93"/>
                  </a:lnTo>
                  <a:lnTo>
                    <a:pt x="49" y="96"/>
                  </a:lnTo>
                  <a:lnTo>
                    <a:pt x="49" y="98"/>
                  </a:lnTo>
                  <a:lnTo>
                    <a:pt x="49" y="10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414" name="Freeform 150"/>
            <p:cNvSpPr>
              <a:spLocks/>
            </p:cNvSpPr>
            <p:nvPr/>
          </p:nvSpPr>
          <p:spPr bwMode="auto">
            <a:xfrm>
              <a:off x="111" y="591"/>
              <a:ext cx="258" cy="248"/>
            </a:xfrm>
            <a:custGeom>
              <a:avLst/>
              <a:gdLst>
                <a:gd name="T0" fmla="*/ 0 w 515"/>
                <a:gd name="T1" fmla="*/ 338 h 497"/>
                <a:gd name="T2" fmla="*/ 5 w 515"/>
                <a:gd name="T3" fmla="*/ 377 h 497"/>
                <a:gd name="T4" fmla="*/ 12 w 515"/>
                <a:gd name="T5" fmla="*/ 412 h 497"/>
                <a:gd name="T6" fmla="*/ 18 w 515"/>
                <a:gd name="T7" fmla="*/ 441 h 497"/>
                <a:gd name="T8" fmla="*/ 23 w 515"/>
                <a:gd name="T9" fmla="*/ 458 h 497"/>
                <a:gd name="T10" fmla="*/ 30 w 515"/>
                <a:gd name="T11" fmla="*/ 473 h 497"/>
                <a:gd name="T12" fmla="*/ 44 w 515"/>
                <a:gd name="T13" fmla="*/ 490 h 497"/>
                <a:gd name="T14" fmla="*/ 69 w 515"/>
                <a:gd name="T15" fmla="*/ 497 h 497"/>
                <a:gd name="T16" fmla="*/ 99 w 515"/>
                <a:gd name="T17" fmla="*/ 487 h 497"/>
                <a:gd name="T18" fmla="*/ 117 w 515"/>
                <a:gd name="T19" fmla="*/ 477 h 497"/>
                <a:gd name="T20" fmla="*/ 135 w 515"/>
                <a:gd name="T21" fmla="*/ 468 h 497"/>
                <a:gd name="T22" fmla="*/ 160 w 515"/>
                <a:gd name="T23" fmla="*/ 448 h 497"/>
                <a:gd name="T24" fmla="*/ 199 w 515"/>
                <a:gd name="T25" fmla="*/ 419 h 497"/>
                <a:gd name="T26" fmla="*/ 262 w 515"/>
                <a:gd name="T27" fmla="*/ 360 h 497"/>
                <a:gd name="T28" fmla="*/ 319 w 515"/>
                <a:gd name="T29" fmla="*/ 296 h 497"/>
                <a:gd name="T30" fmla="*/ 362 w 515"/>
                <a:gd name="T31" fmla="*/ 248 h 497"/>
                <a:gd name="T32" fmla="*/ 394 w 515"/>
                <a:gd name="T33" fmla="*/ 220 h 497"/>
                <a:gd name="T34" fmla="*/ 407 w 515"/>
                <a:gd name="T35" fmla="*/ 216 h 497"/>
                <a:gd name="T36" fmla="*/ 419 w 515"/>
                <a:gd name="T37" fmla="*/ 206 h 497"/>
                <a:gd name="T38" fmla="*/ 437 w 515"/>
                <a:gd name="T39" fmla="*/ 200 h 497"/>
                <a:gd name="T40" fmla="*/ 458 w 515"/>
                <a:gd name="T41" fmla="*/ 196 h 497"/>
                <a:gd name="T42" fmla="*/ 479 w 515"/>
                <a:gd name="T43" fmla="*/ 190 h 497"/>
                <a:gd name="T44" fmla="*/ 494 w 515"/>
                <a:gd name="T45" fmla="*/ 174 h 497"/>
                <a:gd name="T46" fmla="*/ 505 w 515"/>
                <a:gd name="T47" fmla="*/ 158 h 497"/>
                <a:gd name="T48" fmla="*/ 512 w 515"/>
                <a:gd name="T49" fmla="*/ 144 h 497"/>
                <a:gd name="T50" fmla="*/ 512 w 515"/>
                <a:gd name="T51" fmla="*/ 129 h 497"/>
                <a:gd name="T52" fmla="*/ 508 w 515"/>
                <a:gd name="T53" fmla="*/ 117 h 497"/>
                <a:gd name="T54" fmla="*/ 508 w 515"/>
                <a:gd name="T55" fmla="*/ 107 h 497"/>
                <a:gd name="T56" fmla="*/ 508 w 515"/>
                <a:gd name="T57" fmla="*/ 93 h 497"/>
                <a:gd name="T58" fmla="*/ 503 w 515"/>
                <a:gd name="T59" fmla="*/ 80 h 497"/>
                <a:gd name="T60" fmla="*/ 494 w 515"/>
                <a:gd name="T61" fmla="*/ 78 h 497"/>
                <a:gd name="T62" fmla="*/ 497 w 515"/>
                <a:gd name="T63" fmla="*/ 65 h 497"/>
                <a:gd name="T64" fmla="*/ 500 w 515"/>
                <a:gd name="T65" fmla="*/ 51 h 497"/>
                <a:gd name="T66" fmla="*/ 494 w 515"/>
                <a:gd name="T67" fmla="*/ 46 h 497"/>
                <a:gd name="T68" fmla="*/ 487 w 515"/>
                <a:gd name="T69" fmla="*/ 39 h 497"/>
                <a:gd name="T70" fmla="*/ 479 w 515"/>
                <a:gd name="T71" fmla="*/ 36 h 497"/>
                <a:gd name="T72" fmla="*/ 482 w 515"/>
                <a:gd name="T73" fmla="*/ 26 h 497"/>
                <a:gd name="T74" fmla="*/ 476 w 515"/>
                <a:gd name="T75" fmla="*/ 16 h 497"/>
                <a:gd name="T76" fmla="*/ 466 w 515"/>
                <a:gd name="T77" fmla="*/ 9 h 497"/>
                <a:gd name="T78" fmla="*/ 455 w 515"/>
                <a:gd name="T79" fmla="*/ 9 h 497"/>
                <a:gd name="T80" fmla="*/ 443 w 515"/>
                <a:gd name="T81" fmla="*/ 9 h 497"/>
                <a:gd name="T82" fmla="*/ 437 w 515"/>
                <a:gd name="T83" fmla="*/ 7 h 497"/>
                <a:gd name="T84" fmla="*/ 425 w 515"/>
                <a:gd name="T85" fmla="*/ 4 h 497"/>
                <a:gd name="T86" fmla="*/ 412 w 515"/>
                <a:gd name="T87" fmla="*/ 0 h 497"/>
                <a:gd name="T88" fmla="*/ 401 w 515"/>
                <a:gd name="T89" fmla="*/ 4 h 497"/>
                <a:gd name="T90" fmla="*/ 388 w 515"/>
                <a:gd name="T91" fmla="*/ 14 h 497"/>
                <a:gd name="T92" fmla="*/ 383 w 515"/>
                <a:gd name="T93" fmla="*/ 19 h 497"/>
                <a:gd name="T94" fmla="*/ 370 w 515"/>
                <a:gd name="T95" fmla="*/ 39 h 497"/>
                <a:gd name="T96" fmla="*/ 355 w 515"/>
                <a:gd name="T97" fmla="*/ 71 h 497"/>
                <a:gd name="T98" fmla="*/ 344 w 515"/>
                <a:gd name="T99" fmla="*/ 103 h 497"/>
                <a:gd name="T100" fmla="*/ 337 w 515"/>
                <a:gd name="T101" fmla="*/ 122 h 497"/>
                <a:gd name="T102" fmla="*/ 280 w 515"/>
                <a:gd name="T103" fmla="*/ 178 h 497"/>
                <a:gd name="T104" fmla="*/ 253 w 515"/>
                <a:gd name="T105" fmla="*/ 196 h 497"/>
                <a:gd name="T106" fmla="*/ 225 w 515"/>
                <a:gd name="T107" fmla="*/ 216 h 497"/>
                <a:gd name="T108" fmla="*/ 202 w 515"/>
                <a:gd name="T109" fmla="*/ 232 h 497"/>
                <a:gd name="T110" fmla="*/ 181 w 515"/>
                <a:gd name="T111" fmla="*/ 242 h 497"/>
                <a:gd name="T112" fmla="*/ 160 w 515"/>
                <a:gd name="T113" fmla="*/ 255 h 497"/>
                <a:gd name="T114" fmla="*/ 142 w 515"/>
                <a:gd name="T115" fmla="*/ 264 h 497"/>
                <a:gd name="T116" fmla="*/ 0 w 515"/>
                <a:gd name="T117" fmla="*/ 32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5" h="497">
                  <a:moveTo>
                    <a:pt x="0" y="328"/>
                  </a:moveTo>
                  <a:lnTo>
                    <a:pt x="0" y="332"/>
                  </a:lnTo>
                  <a:lnTo>
                    <a:pt x="0" y="335"/>
                  </a:lnTo>
                  <a:lnTo>
                    <a:pt x="0" y="338"/>
                  </a:lnTo>
                  <a:lnTo>
                    <a:pt x="2" y="348"/>
                  </a:lnTo>
                  <a:lnTo>
                    <a:pt x="2" y="358"/>
                  </a:lnTo>
                  <a:lnTo>
                    <a:pt x="2" y="367"/>
                  </a:lnTo>
                  <a:lnTo>
                    <a:pt x="5" y="377"/>
                  </a:lnTo>
                  <a:lnTo>
                    <a:pt x="5" y="387"/>
                  </a:lnTo>
                  <a:lnTo>
                    <a:pt x="9" y="397"/>
                  </a:lnTo>
                  <a:lnTo>
                    <a:pt x="9" y="404"/>
                  </a:lnTo>
                  <a:lnTo>
                    <a:pt x="12" y="412"/>
                  </a:lnTo>
                  <a:lnTo>
                    <a:pt x="12" y="422"/>
                  </a:lnTo>
                  <a:lnTo>
                    <a:pt x="15" y="429"/>
                  </a:lnTo>
                  <a:lnTo>
                    <a:pt x="15" y="436"/>
                  </a:lnTo>
                  <a:lnTo>
                    <a:pt x="18" y="441"/>
                  </a:lnTo>
                  <a:lnTo>
                    <a:pt x="18" y="448"/>
                  </a:lnTo>
                  <a:lnTo>
                    <a:pt x="21" y="451"/>
                  </a:lnTo>
                  <a:lnTo>
                    <a:pt x="21" y="455"/>
                  </a:lnTo>
                  <a:lnTo>
                    <a:pt x="23" y="458"/>
                  </a:lnTo>
                  <a:lnTo>
                    <a:pt x="23" y="463"/>
                  </a:lnTo>
                  <a:lnTo>
                    <a:pt x="26" y="468"/>
                  </a:lnTo>
                  <a:lnTo>
                    <a:pt x="30" y="470"/>
                  </a:lnTo>
                  <a:lnTo>
                    <a:pt x="30" y="473"/>
                  </a:lnTo>
                  <a:lnTo>
                    <a:pt x="33" y="477"/>
                  </a:lnTo>
                  <a:lnTo>
                    <a:pt x="36" y="480"/>
                  </a:lnTo>
                  <a:lnTo>
                    <a:pt x="41" y="487"/>
                  </a:lnTo>
                  <a:lnTo>
                    <a:pt x="44" y="490"/>
                  </a:lnTo>
                  <a:lnTo>
                    <a:pt x="51" y="493"/>
                  </a:lnTo>
                  <a:lnTo>
                    <a:pt x="54" y="493"/>
                  </a:lnTo>
                  <a:lnTo>
                    <a:pt x="62" y="497"/>
                  </a:lnTo>
                  <a:lnTo>
                    <a:pt x="69" y="497"/>
                  </a:lnTo>
                  <a:lnTo>
                    <a:pt x="78" y="493"/>
                  </a:lnTo>
                  <a:lnTo>
                    <a:pt x="85" y="493"/>
                  </a:lnTo>
                  <a:lnTo>
                    <a:pt x="93" y="487"/>
                  </a:lnTo>
                  <a:lnTo>
                    <a:pt x="99" y="487"/>
                  </a:lnTo>
                  <a:lnTo>
                    <a:pt x="106" y="483"/>
                  </a:lnTo>
                  <a:lnTo>
                    <a:pt x="108" y="480"/>
                  </a:lnTo>
                  <a:lnTo>
                    <a:pt x="114" y="480"/>
                  </a:lnTo>
                  <a:lnTo>
                    <a:pt x="117" y="477"/>
                  </a:lnTo>
                  <a:lnTo>
                    <a:pt x="121" y="473"/>
                  </a:lnTo>
                  <a:lnTo>
                    <a:pt x="126" y="473"/>
                  </a:lnTo>
                  <a:lnTo>
                    <a:pt x="129" y="470"/>
                  </a:lnTo>
                  <a:lnTo>
                    <a:pt x="135" y="468"/>
                  </a:lnTo>
                  <a:lnTo>
                    <a:pt x="138" y="463"/>
                  </a:lnTo>
                  <a:lnTo>
                    <a:pt x="145" y="458"/>
                  </a:lnTo>
                  <a:lnTo>
                    <a:pt x="150" y="455"/>
                  </a:lnTo>
                  <a:lnTo>
                    <a:pt x="160" y="448"/>
                  </a:lnTo>
                  <a:lnTo>
                    <a:pt x="165" y="445"/>
                  </a:lnTo>
                  <a:lnTo>
                    <a:pt x="174" y="438"/>
                  </a:lnTo>
                  <a:lnTo>
                    <a:pt x="186" y="429"/>
                  </a:lnTo>
                  <a:lnTo>
                    <a:pt x="199" y="419"/>
                  </a:lnTo>
                  <a:lnTo>
                    <a:pt x="214" y="406"/>
                  </a:lnTo>
                  <a:lnTo>
                    <a:pt x="228" y="390"/>
                  </a:lnTo>
                  <a:lnTo>
                    <a:pt x="246" y="377"/>
                  </a:lnTo>
                  <a:lnTo>
                    <a:pt x="262" y="360"/>
                  </a:lnTo>
                  <a:lnTo>
                    <a:pt x="277" y="345"/>
                  </a:lnTo>
                  <a:lnTo>
                    <a:pt x="292" y="328"/>
                  </a:lnTo>
                  <a:lnTo>
                    <a:pt x="308" y="313"/>
                  </a:lnTo>
                  <a:lnTo>
                    <a:pt x="319" y="296"/>
                  </a:lnTo>
                  <a:lnTo>
                    <a:pt x="331" y="284"/>
                  </a:lnTo>
                  <a:lnTo>
                    <a:pt x="344" y="271"/>
                  </a:lnTo>
                  <a:lnTo>
                    <a:pt x="352" y="257"/>
                  </a:lnTo>
                  <a:lnTo>
                    <a:pt x="362" y="248"/>
                  </a:lnTo>
                  <a:lnTo>
                    <a:pt x="368" y="242"/>
                  </a:lnTo>
                  <a:lnTo>
                    <a:pt x="370" y="239"/>
                  </a:lnTo>
                  <a:lnTo>
                    <a:pt x="370" y="235"/>
                  </a:lnTo>
                  <a:lnTo>
                    <a:pt x="394" y="220"/>
                  </a:lnTo>
                  <a:lnTo>
                    <a:pt x="397" y="220"/>
                  </a:lnTo>
                  <a:lnTo>
                    <a:pt x="401" y="216"/>
                  </a:lnTo>
                  <a:lnTo>
                    <a:pt x="404" y="216"/>
                  </a:lnTo>
                  <a:lnTo>
                    <a:pt x="407" y="216"/>
                  </a:lnTo>
                  <a:lnTo>
                    <a:pt x="409" y="210"/>
                  </a:lnTo>
                  <a:lnTo>
                    <a:pt x="412" y="210"/>
                  </a:lnTo>
                  <a:lnTo>
                    <a:pt x="415" y="206"/>
                  </a:lnTo>
                  <a:lnTo>
                    <a:pt x="419" y="206"/>
                  </a:lnTo>
                  <a:lnTo>
                    <a:pt x="425" y="203"/>
                  </a:lnTo>
                  <a:lnTo>
                    <a:pt x="427" y="203"/>
                  </a:lnTo>
                  <a:lnTo>
                    <a:pt x="430" y="203"/>
                  </a:lnTo>
                  <a:lnTo>
                    <a:pt x="437" y="200"/>
                  </a:lnTo>
                  <a:lnTo>
                    <a:pt x="443" y="200"/>
                  </a:lnTo>
                  <a:lnTo>
                    <a:pt x="446" y="200"/>
                  </a:lnTo>
                  <a:lnTo>
                    <a:pt x="451" y="200"/>
                  </a:lnTo>
                  <a:lnTo>
                    <a:pt x="458" y="196"/>
                  </a:lnTo>
                  <a:lnTo>
                    <a:pt x="464" y="196"/>
                  </a:lnTo>
                  <a:lnTo>
                    <a:pt x="466" y="193"/>
                  </a:lnTo>
                  <a:lnTo>
                    <a:pt x="473" y="193"/>
                  </a:lnTo>
                  <a:lnTo>
                    <a:pt x="479" y="190"/>
                  </a:lnTo>
                  <a:lnTo>
                    <a:pt x="482" y="188"/>
                  </a:lnTo>
                  <a:lnTo>
                    <a:pt x="487" y="181"/>
                  </a:lnTo>
                  <a:lnTo>
                    <a:pt x="492" y="178"/>
                  </a:lnTo>
                  <a:lnTo>
                    <a:pt x="494" y="174"/>
                  </a:lnTo>
                  <a:lnTo>
                    <a:pt x="500" y="171"/>
                  </a:lnTo>
                  <a:lnTo>
                    <a:pt x="503" y="164"/>
                  </a:lnTo>
                  <a:lnTo>
                    <a:pt x="505" y="161"/>
                  </a:lnTo>
                  <a:lnTo>
                    <a:pt x="505" y="158"/>
                  </a:lnTo>
                  <a:lnTo>
                    <a:pt x="508" y="154"/>
                  </a:lnTo>
                  <a:lnTo>
                    <a:pt x="512" y="151"/>
                  </a:lnTo>
                  <a:lnTo>
                    <a:pt x="512" y="149"/>
                  </a:lnTo>
                  <a:lnTo>
                    <a:pt x="512" y="144"/>
                  </a:lnTo>
                  <a:lnTo>
                    <a:pt x="512" y="139"/>
                  </a:lnTo>
                  <a:lnTo>
                    <a:pt x="515" y="136"/>
                  </a:lnTo>
                  <a:lnTo>
                    <a:pt x="515" y="132"/>
                  </a:lnTo>
                  <a:lnTo>
                    <a:pt x="512" y="129"/>
                  </a:lnTo>
                  <a:lnTo>
                    <a:pt x="512" y="126"/>
                  </a:lnTo>
                  <a:lnTo>
                    <a:pt x="512" y="122"/>
                  </a:lnTo>
                  <a:lnTo>
                    <a:pt x="508" y="119"/>
                  </a:lnTo>
                  <a:lnTo>
                    <a:pt x="508" y="117"/>
                  </a:lnTo>
                  <a:lnTo>
                    <a:pt x="505" y="117"/>
                  </a:lnTo>
                  <a:lnTo>
                    <a:pt x="505" y="112"/>
                  </a:lnTo>
                  <a:lnTo>
                    <a:pt x="505" y="110"/>
                  </a:lnTo>
                  <a:lnTo>
                    <a:pt x="508" y="107"/>
                  </a:lnTo>
                  <a:lnTo>
                    <a:pt x="508" y="103"/>
                  </a:lnTo>
                  <a:lnTo>
                    <a:pt x="508" y="100"/>
                  </a:lnTo>
                  <a:lnTo>
                    <a:pt x="508" y="97"/>
                  </a:lnTo>
                  <a:lnTo>
                    <a:pt x="508" y="93"/>
                  </a:lnTo>
                  <a:lnTo>
                    <a:pt x="508" y="90"/>
                  </a:lnTo>
                  <a:lnTo>
                    <a:pt x="505" y="87"/>
                  </a:lnTo>
                  <a:lnTo>
                    <a:pt x="505" y="83"/>
                  </a:lnTo>
                  <a:lnTo>
                    <a:pt x="503" y="80"/>
                  </a:lnTo>
                  <a:lnTo>
                    <a:pt x="500" y="80"/>
                  </a:lnTo>
                  <a:lnTo>
                    <a:pt x="500" y="78"/>
                  </a:lnTo>
                  <a:lnTo>
                    <a:pt x="497" y="78"/>
                  </a:lnTo>
                  <a:lnTo>
                    <a:pt x="494" y="78"/>
                  </a:lnTo>
                  <a:lnTo>
                    <a:pt x="494" y="75"/>
                  </a:lnTo>
                  <a:lnTo>
                    <a:pt x="497" y="71"/>
                  </a:lnTo>
                  <a:lnTo>
                    <a:pt x="497" y="68"/>
                  </a:lnTo>
                  <a:lnTo>
                    <a:pt x="497" y="65"/>
                  </a:lnTo>
                  <a:lnTo>
                    <a:pt x="500" y="61"/>
                  </a:lnTo>
                  <a:lnTo>
                    <a:pt x="500" y="58"/>
                  </a:lnTo>
                  <a:lnTo>
                    <a:pt x="500" y="55"/>
                  </a:lnTo>
                  <a:lnTo>
                    <a:pt x="500" y="51"/>
                  </a:lnTo>
                  <a:lnTo>
                    <a:pt x="497" y="51"/>
                  </a:lnTo>
                  <a:lnTo>
                    <a:pt x="497" y="48"/>
                  </a:lnTo>
                  <a:lnTo>
                    <a:pt x="497" y="46"/>
                  </a:lnTo>
                  <a:lnTo>
                    <a:pt x="494" y="46"/>
                  </a:lnTo>
                  <a:lnTo>
                    <a:pt x="494" y="41"/>
                  </a:lnTo>
                  <a:lnTo>
                    <a:pt x="494" y="39"/>
                  </a:lnTo>
                  <a:lnTo>
                    <a:pt x="492" y="39"/>
                  </a:lnTo>
                  <a:lnTo>
                    <a:pt x="487" y="39"/>
                  </a:lnTo>
                  <a:lnTo>
                    <a:pt x="487" y="36"/>
                  </a:lnTo>
                  <a:lnTo>
                    <a:pt x="485" y="36"/>
                  </a:lnTo>
                  <a:lnTo>
                    <a:pt x="482" y="36"/>
                  </a:lnTo>
                  <a:lnTo>
                    <a:pt x="479" y="36"/>
                  </a:lnTo>
                  <a:lnTo>
                    <a:pt x="479" y="32"/>
                  </a:lnTo>
                  <a:lnTo>
                    <a:pt x="482" y="32"/>
                  </a:lnTo>
                  <a:lnTo>
                    <a:pt x="482" y="29"/>
                  </a:lnTo>
                  <a:lnTo>
                    <a:pt x="482" y="26"/>
                  </a:lnTo>
                  <a:lnTo>
                    <a:pt x="482" y="23"/>
                  </a:lnTo>
                  <a:lnTo>
                    <a:pt x="479" y="19"/>
                  </a:lnTo>
                  <a:lnTo>
                    <a:pt x="479" y="16"/>
                  </a:lnTo>
                  <a:lnTo>
                    <a:pt x="476" y="16"/>
                  </a:lnTo>
                  <a:lnTo>
                    <a:pt x="476" y="14"/>
                  </a:lnTo>
                  <a:lnTo>
                    <a:pt x="473" y="14"/>
                  </a:lnTo>
                  <a:lnTo>
                    <a:pt x="469" y="9"/>
                  </a:lnTo>
                  <a:lnTo>
                    <a:pt x="466" y="9"/>
                  </a:lnTo>
                  <a:lnTo>
                    <a:pt x="464" y="9"/>
                  </a:lnTo>
                  <a:lnTo>
                    <a:pt x="461" y="7"/>
                  </a:lnTo>
                  <a:lnTo>
                    <a:pt x="458" y="9"/>
                  </a:lnTo>
                  <a:lnTo>
                    <a:pt x="455" y="9"/>
                  </a:lnTo>
                  <a:lnTo>
                    <a:pt x="451" y="9"/>
                  </a:lnTo>
                  <a:lnTo>
                    <a:pt x="448" y="9"/>
                  </a:lnTo>
                  <a:lnTo>
                    <a:pt x="446" y="9"/>
                  </a:lnTo>
                  <a:lnTo>
                    <a:pt x="443" y="9"/>
                  </a:lnTo>
                  <a:lnTo>
                    <a:pt x="440" y="9"/>
                  </a:lnTo>
                  <a:lnTo>
                    <a:pt x="443" y="9"/>
                  </a:lnTo>
                  <a:lnTo>
                    <a:pt x="440" y="9"/>
                  </a:lnTo>
                  <a:lnTo>
                    <a:pt x="437" y="7"/>
                  </a:lnTo>
                  <a:lnTo>
                    <a:pt x="433" y="7"/>
                  </a:lnTo>
                  <a:lnTo>
                    <a:pt x="430" y="7"/>
                  </a:lnTo>
                  <a:lnTo>
                    <a:pt x="427" y="4"/>
                  </a:lnTo>
                  <a:lnTo>
                    <a:pt x="425" y="4"/>
                  </a:lnTo>
                  <a:lnTo>
                    <a:pt x="422" y="4"/>
                  </a:lnTo>
                  <a:lnTo>
                    <a:pt x="419" y="4"/>
                  </a:lnTo>
                  <a:lnTo>
                    <a:pt x="415" y="0"/>
                  </a:lnTo>
                  <a:lnTo>
                    <a:pt x="412" y="0"/>
                  </a:lnTo>
                  <a:lnTo>
                    <a:pt x="409" y="0"/>
                  </a:lnTo>
                  <a:lnTo>
                    <a:pt x="407" y="0"/>
                  </a:lnTo>
                  <a:lnTo>
                    <a:pt x="404" y="0"/>
                  </a:lnTo>
                  <a:lnTo>
                    <a:pt x="401" y="4"/>
                  </a:lnTo>
                  <a:lnTo>
                    <a:pt x="397" y="4"/>
                  </a:lnTo>
                  <a:lnTo>
                    <a:pt x="394" y="7"/>
                  </a:lnTo>
                  <a:lnTo>
                    <a:pt x="391" y="9"/>
                  </a:lnTo>
                  <a:lnTo>
                    <a:pt x="388" y="14"/>
                  </a:lnTo>
                  <a:lnTo>
                    <a:pt x="388" y="16"/>
                  </a:lnTo>
                  <a:lnTo>
                    <a:pt x="386" y="16"/>
                  </a:lnTo>
                  <a:lnTo>
                    <a:pt x="386" y="19"/>
                  </a:lnTo>
                  <a:lnTo>
                    <a:pt x="383" y="19"/>
                  </a:lnTo>
                  <a:lnTo>
                    <a:pt x="383" y="23"/>
                  </a:lnTo>
                  <a:lnTo>
                    <a:pt x="379" y="26"/>
                  </a:lnTo>
                  <a:lnTo>
                    <a:pt x="373" y="32"/>
                  </a:lnTo>
                  <a:lnTo>
                    <a:pt x="370" y="39"/>
                  </a:lnTo>
                  <a:lnTo>
                    <a:pt x="368" y="46"/>
                  </a:lnTo>
                  <a:lnTo>
                    <a:pt x="365" y="55"/>
                  </a:lnTo>
                  <a:lnTo>
                    <a:pt x="358" y="65"/>
                  </a:lnTo>
                  <a:lnTo>
                    <a:pt x="355" y="71"/>
                  </a:lnTo>
                  <a:lnTo>
                    <a:pt x="352" y="80"/>
                  </a:lnTo>
                  <a:lnTo>
                    <a:pt x="349" y="90"/>
                  </a:lnTo>
                  <a:lnTo>
                    <a:pt x="347" y="97"/>
                  </a:lnTo>
                  <a:lnTo>
                    <a:pt x="344" y="103"/>
                  </a:lnTo>
                  <a:lnTo>
                    <a:pt x="344" y="110"/>
                  </a:lnTo>
                  <a:lnTo>
                    <a:pt x="340" y="117"/>
                  </a:lnTo>
                  <a:lnTo>
                    <a:pt x="340" y="119"/>
                  </a:lnTo>
                  <a:lnTo>
                    <a:pt x="337" y="122"/>
                  </a:lnTo>
                  <a:lnTo>
                    <a:pt x="295" y="164"/>
                  </a:lnTo>
                  <a:lnTo>
                    <a:pt x="292" y="171"/>
                  </a:lnTo>
                  <a:lnTo>
                    <a:pt x="285" y="174"/>
                  </a:lnTo>
                  <a:lnTo>
                    <a:pt x="280" y="178"/>
                  </a:lnTo>
                  <a:lnTo>
                    <a:pt x="274" y="183"/>
                  </a:lnTo>
                  <a:lnTo>
                    <a:pt x="267" y="188"/>
                  </a:lnTo>
                  <a:lnTo>
                    <a:pt x="262" y="193"/>
                  </a:lnTo>
                  <a:lnTo>
                    <a:pt x="253" y="196"/>
                  </a:lnTo>
                  <a:lnTo>
                    <a:pt x="246" y="203"/>
                  </a:lnTo>
                  <a:lnTo>
                    <a:pt x="241" y="206"/>
                  </a:lnTo>
                  <a:lnTo>
                    <a:pt x="232" y="210"/>
                  </a:lnTo>
                  <a:lnTo>
                    <a:pt x="225" y="216"/>
                  </a:lnTo>
                  <a:lnTo>
                    <a:pt x="220" y="222"/>
                  </a:lnTo>
                  <a:lnTo>
                    <a:pt x="214" y="225"/>
                  </a:lnTo>
                  <a:lnTo>
                    <a:pt x="207" y="229"/>
                  </a:lnTo>
                  <a:lnTo>
                    <a:pt x="202" y="232"/>
                  </a:lnTo>
                  <a:lnTo>
                    <a:pt x="196" y="232"/>
                  </a:lnTo>
                  <a:lnTo>
                    <a:pt x="192" y="235"/>
                  </a:lnTo>
                  <a:lnTo>
                    <a:pt x="186" y="239"/>
                  </a:lnTo>
                  <a:lnTo>
                    <a:pt x="181" y="242"/>
                  </a:lnTo>
                  <a:lnTo>
                    <a:pt x="174" y="245"/>
                  </a:lnTo>
                  <a:lnTo>
                    <a:pt x="171" y="248"/>
                  </a:lnTo>
                  <a:lnTo>
                    <a:pt x="165" y="252"/>
                  </a:lnTo>
                  <a:lnTo>
                    <a:pt x="160" y="255"/>
                  </a:lnTo>
                  <a:lnTo>
                    <a:pt x="153" y="257"/>
                  </a:lnTo>
                  <a:lnTo>
                    <a:pt x="150" y="261"/>
                  </a:lnTo>
                  <a:lnTo>
                    <a:pt x="145" y="264"/>
                  </a:lnTo>
                  <a:lnTo>
                    <a:pt x="142" y="264"/>
                  </a:lnTo>
                  <a:lnTo>
                    <a:pt x="138" y="267"/>
                  </a:lnTo>
                  <a:lnTo>
                    <a:pt x="135" y="271"/>
                  </a:lnTo>
                  <a:lnTo>
                    <a:pt x="132" y="271"/>
                  </a:lnTo>
                  <a:lnTo>
                    <a:pt x="0" y="32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15" name="Freeform 151"/>
            <p:cNvSpPr>
              <a:spLocks/>
            </p:cNvSpPr>
            <p:nvPr/>
          </p:nvSpPr>
          <p:spPr bwMode="auto">
            <a:xfrm>
              <a:off x="111" y="591"/>
              <a:ext cx="258" cy="248"/>
            </a:xfrm>
            <a:custGeom>
              <a:avLst/>
              <a:gdLst>
                <a:gd name="T0" fmla="*/ 0 w 515"/>
                <a:gd name="T1" fmla="*/ 338 h 497"/>
                <a:gd name="T2" fmla="*/ 5 w 515"/>
                <a:gd name="T3" fmla="*/ 377 h 497"/>
                <a:gd name="T4" fmla="*/ 12 w 515"/>
                <a:gd name="T5" fmla="*/ 412 h 497"/>
                <a:gd name="T6" fmla="*/ 18 w 515"/>
                <a:gd name="T7" fmla="*/ 441 h 497"/>
                <a:gd name="T8" fmla="*/ 23 w 515"/>
                <a:gd name="T9" fmla="*/ 458 h 497"/>
                <a:gd name="T10" fmla="*/ 30 w 515"/>
                <a:gd name="T11" fmla="*/ 473 h 497"/>
                <a:gd name="T12" fmla="*/ 44 w 515"/>
                <a:gd name="T13" fmla="*/ 490 h 497"/>
                <a:gd name="T14" fmla="*/ 69 w 515"/>
                <a:gd name="T15" fmla="*/ 497 h 497"/>
                <a:gd name="T16" fmla="*/ 99 w 515"/>
                <a:gd name="T17" fmla="*/ 487 h 497"/>
                <a:gd name="T18" fmla="*/ 117 w 515"/>
                <a:gd name="T19" fmla="*/ 477 h 497"/>
                <a:gd name="T20" fmla="*/ 135 w 515"/>
                <a:gd name="T21" fmla="*/ 468 h 497"/>
                <a:gd name="T22" fmla="*/ 160 w 515"/>
                <a:gd name="T23" fmla="*/ 448 h 497"/>
                <a:gd name="T24" fmla="*/ 199 w 515"/>
                <a:gd name="T25" fmla="*/ 419 h 497"/>
                <a:gd name="T26" fmla="*/ 262 w 515"/>
                <a:gd name="T27" fmla="*/ 360 h 497"/>
                <a:gd name="T28" fmla="*/ 319 w 515"/>
                <a:gd name="T29" fmla="*/ 296 h 497"/>
                <a:gd name="T30" fmla="*/ 362 w 515"/>
                <a:gd name="T31" fmla="*/ 248 h 497"/>
                <a:gd name="T32" fmla="*/ 394 w 515"/>
                <a:gd name="T33" fmla="*/ 220 h 497"/>
                <a:gd name="T34" fmla="*/ 407 w 515"/>
                <a:gd name="T35" fmla="*/ 216 h 497"/>
                <a:gd name="T36" fmla="*/ 419 w 515"/>
                <a:gd name="T37" fmla="*/ 206 h 497"/>
                <a:gd name="T38" fmla="*/ 437 w 515"/>
                <a:gd name="T39" fmla="*/ 200 h 497"/>
                <a:gd name="T40" fmla="*/ 458 w 515"/>
                <a:gd name="T41" fmla="*/ 196 h 497"/>
                <a:gd name="T42" fmla="*/ 479 w 515"/>
                <a:gd name="T43" fmla="*/ 190 h 497"/>
                <a:gd name="T44" fmla="*/ 494 w 515"/>
                <a:gd name="T45" fmla="*/ 174 h 497"/>
                <a:gd name="T46" fmla="*/ 505 w 515"/>
                <a:gd name="T47" fmla="*/ 158 h 497"/>
                <a:gd name="T48" fmla="*/ 512 w 515"/>
                <a:gd name="T49" fmla="*/ 144 h 497"/>
                <a:gd name="T50" fmla="*/ 512 w 515"/>
                <a:gd name="T51" fmla="*/ 129 h 497"/>
                <a:gd name="T52" fmla="*/ 508 w 515"/>
                <a:gd name="T53" fmla="*/ 117 h 497"/>
                <a:gd name="T54" fmla="*/ 508 w 515"/>
                <a:gd name="T55" fmla="*/ 107 h 497"/>
                <a:gd name="T56" fmla="*/ 508 w 515"/>
                <a:gd name="T57" fmla="*/ 93 h 497"/>
                <a:gd name="T58" fmla="*/ 503 w 515"/>
                <a:gd name="T59" fmla="*/ 80 h 497"/>
                <a:gd name="T60" fmla="*/ 494 w 515"/>
                <a:gd name="T61" fmla="*/ 78 h 497"/>
                <a:gd name="T62" fmla="*/ 497 w 515"/>
                <a:gd name="T63" fmla="*/ 65 h 497"/>
                <a:gd name="T64" fmla="*/ 500 w 515"/>
                <a:gd name="T65" fmla="*/ 51 h 497"/>
                <a:gd name="T66" fmla="*/ 494 w 515"/>
                <a:gd name="T67" fmla="*/ 46 h 497"/>
                <a:gd name="T68" fmla="*/ 487 w 515"/>
                <a:gd name="T69" fmla="*/ 39 h 497"/>
                <a:gd name="T70" fmla="*/ 479 w 515"/>
                <a:gd name="T71" fmla="*/ 36 h 497"/>
                <a:gd name="T72" fmla="*/ 482 w 515"/>
                <a:gd name="T73" fmla="*/ 26 h 497"/>
                <a:gd name="T74" fmla="*/ 476 w 515"/>
                <a:gd name="T75" fmla="*/ 16 h 497"/>
                <a:gd name="T76" fmla="*/ 466 w 515"/>
                <a:gd name="T77" fmla="*/ 9 h 497"/>
                <a:gd name="T78" fmla="*/ 455 w 515"/>
                <a:gd name="T79" fmla="*/ 9 h 497"/>
                <a:gd name="T80" fmla="*/ 443 w 515"/>
                <a:gd name="T81" fmla="*/ 9 h 497"/>
                <a:gd name="T82" fmla="*/ 437 w 515"/>
                <a:gd name="T83" fmla="*/ 7 h 497"/>
                <a:gd name="T84" fmla="*/ 425 w 515"/>
                <a:gd name="T85" fmla="*/ 4 h 497"/>
                <a:gd name="T86" fmla="*/ 412 w 515"/>
                <a:gd name="T87" fmla="*/ 0 h 497"/>
                <a:gd name="T88" fmla="*/ 401 w 515"/>
                <a:gd name="T89" fmla="*/ 4 h 497"/>
                <a:gd name="T90" fmla="*/ 388 w 515"/>
                <a:gd name="T91" fmla="*/ 14 h 497"/>
                <a:gd name="T92" fmla="*/ 383 w 515"/>
                <a:gd name="T93" fmla="*/ 19 h 497"/>
                <a:gd name="T94" fmla="*/ 370 w 515"/>
                <a:gd name="T95" fmla="*/ 39 h 497"/>
                <a:gd name="T96" fmla="*/ 355 w 515"/>
                <a:gd name="T97" fmla="*/ 71 h 497"/>
                <a:gd name="T98" fmla="*/ 344 w 515"/>
                <a:gd name="T99" fmla="*/ 103 h 497"/>
                <a:gd name="T100" fmla="*/ 337 w 515"/>
                <a:gd name="T101" fmla="*/ 122 h 497"/>
                <a:gd name="T102" fmla="*/ 280 w 515"/>
                <a:gd name="T103" fmla="*/ 178 h 497"/>
                <a:gd name="T104" fmla="*/ 253 w 515"/>
                <a:gd name="T105" fmla="*/ 196 h 497"/>
                <a:gd name="T106" fmla="*/ 225 w 515"/>
                <a:gd name="T107" fmla="*/ 216 h 497"/>
                <a:gd name="T108" fmla="*/ 202 w 515"/>
                <a:gd name="T109" fmla="*/ 232 h 497"/>
                <a:gd name="T110" fmla="*/ 181 w 515"/>
                <a:gd name="T111" fmla="*/ 242 h 497"/>
                <a:gd name="T112" fmla="*/ 160 w 515"/>
                <a:gd name="T113" fmla="*/ 255 h 497"/>
                <a:gd name="T114" fmla="*/ 142 w 515"/>
                <a:gd name="T115" fmla="*/ 264 h 497"/>
                <a:gd name="T116" fmla="*/ 0 w 515"/>
                <a:gd name="T117" fmla="*/ 32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5" h="497">
                  <a:moveTo>
                    <a:pt x="0" y="328"/>
                  </a:moveTo>
                  <a:lnTo>
                    <a:pt x="0" y="332"/>
                  </a:lnTo>
                  <a:lnTo>
                    <a:pt x="0" y="335"/>
                  </a:lnTo>
                  <a:lnTo>
                    <a:pt x="0" y="338"/>
                  </a:lnTo>
                  <a:lnTo>
                    <a:pt x="2" y="348"/>
                  </a:lnTo>
                  <a:lnTo>
                    <a:pt x="2" y="358"/>
                  </a:lnTo>
                  <a:lnTo>
                    <a:pt x="2" y="367"/>
                  </a:lnTo>
                  <a:lnTo>
                    <a:pt x="5" y="377"/>
                  </a:lnTo>
                  <a:lnTo>
                    <a:pt x="5" y="387"/>
                  </a:lnTo>
                  <a:lnTo>
                    <a:pt x="9" y="397"/>
                  </a:lnTo>
                  <a:lnTo>
                    <a:pt x="9" y="404"/>
                  </a:lnTo>
                  <a:lnTo>
                    <a:pt x="12" y="412"/>
                  </a:lnTo>
                  <a:lnTo>
                    <a:pt x="12" y="422"/>
                  </a:lnTo>
                  <a:lnTo>
                    <a:pt x="15" y="429"/>
                  </a:lnTo>
                  <a:lnTo>
                    <a:pt x="15" y="436"/>
                  </a:lnTo>
                  <a:lnTo>
                    <a:pt x="18" y="441"/>
                  </a:lnTo>
                  <a:lnTo>
                    <a:pt x="18" y="448"/>
                  </a:lnTo>
                  <a:lnTo>
                    <a:pt x="21" y="451"/>
                  </a:lnTo>
                  <a:lnTo>
                    <a:pt x="21" y="455"/>
                  </a:lnTo>
                  <a:lnTo>
                    <a:pt x="23" y="458"/>
                  </a:lnTo>
                  <a:lnTo>
                    <a:pt x="23" y="463"/>
                  </a:lnTo>
                  <a:lnTo>
                    <a:pt x="26" y="468"/>
                  </a:lnTo>
                  <a:lnTo>
                    <a:pt x="30" y="470"/>
                  </a:lnTo>
                  <a:lnTo>
                    <a:pt x="30" y="473"/>
                  </a:lnTo>
                  <a:lnTo>
                    <a:pt x="33" y="477"/>
                  </a:lnTo>
                  <a:lnTo>
                    <a:pt x="36" y="480"/>
                  </a:lnTo>
                  <a:lnTo>
                    <a:pt x="41" y="487"/>
                  </a:lnTo>
                  <a:lnTo>
                    <a:pt x="44" y="490"/>
                  </a:lnTo>
                  <a:lnTo>
                    <a:pt x="51" y="493"/>
                  </a:lnTo>
                  <a:lnTo>
                    <a:pt x="54" y="493"/>
                  </a:lnTo>
                  <a:lnTo>
                    <a:pt x="62" y="497"/>
                  </a:lnTo>
                  <a:lnTo>
                    <a:pt x="69" y="497"/>
                  </a:lnTo>
                  <a:lnTo>
                    <a:pt x="78" y="493"/>
                  </a:lnTo>
                  <a:lnTo>
                    <a:pt x="85" y="493"/>
                  </a:lnTo>
                  <a:lnTo>
                    <a:pt x="93" y="487"/>
                  </a:lnTo>
                  <a:lnTo>
                    <a:pt x="99" y="487"/>
                  </a:lnTo>
                  <a:lnTo>
                    <a:pt x="106" y="483"/>
                  </a:lnTo>
                  <a:lnTo>
                    <a:pt x="108" y="480"/>
                  </a:lnTo>
                  <a:lnTo>
                    <a:pt x="114" y="480"/>
                  </a:lnTo>
                  <a:lnTo>
                    <a:pt x="117" y="477"/>
                  </a:lnTo>
                  <a:lnTo>
                    <a:pt x="121" y="473"/>
                  </a:lnTo>
                  <a:lnTo>
                    <a:pt x="126" y="473"/>
                  </a:lnTo>
                  <a:lnTo>
                    <a:pt x="129" y="470"/>
                  </a:lnTo>
                  <a:lnTo>
                    <a:pt x="135" y="468"/>
                  </a:lnTo>
                  <a:lnTo>
                    <a:pt x="138" y="463"/>
                  </a:lnTo>
                  <a:lnTo>
                    <a:pt x="145" y="458"/>
                  </a:lnTo>
                  <a:lnTo>
                    <a:pt x="150" y="455"/>
                  </a:lnTo>
                  <a:lnTo>
                    <a:pt x="160" y="448"/>
                  </a:lnTo>
                  <a:lnTo>
                    <a:pt x="165" y="445"/>
                  </a:lnTo>
                  <a:lnTo>
                    <a:pt x="174" y="438"/>
                  </a:lnTo>
                  <a:lnTo>
                    <a:pt x="186" y="429"/>
                  </a:lnTo>
                  <a:lnTo>
                    <a:pt x="199" y="419"/>
                  </a:lnTo>
                  <a:lnTo>
                    <a:pt x="214" y="406"/>
                  </a:lnTo>
                  <a:lnTo>
                    <a:pt x="228" y="390"/>
                  </a:lnTo>
                  <a:lnTo>
                    <a:pt x="246" y="377"/>
                  </a:lnTo>
                  <a:lnTo>
                    <a:pt x="262" y="360"/>
                  </a:lnTo>
                  <a:lnTo>
                    <a:pt x="277" y="345"/>
                  </a:lnTo>
                  <a:lnTo>
                    <a:pt x="292" y="328"/>
                  </a:lnTo>
                  <a:lnTo>
                    <a:pt x="308" y="313"/>
                  </a:lnTo>
                  <a:lnTo>
                    <a:pt x="319" y="296"/>
                  </a:lnTo>
                  <a:lnTo>
                    <a:pt x="331" y="284"/>
                  </a:lnTo>
                  <a:lnTo>
                    <a:pt x="344" y="271"/>
                  </a:lnTo>
                  <a:lnTo>
                    <a:pt x="352" y="257"/>
                  </a:lnTo>
                  <a:lnTo>
                    <a:pt x="362" y="248"/>
                  </a:lnTo>
                  <a:lnTo>
                    <a:pt x="368" y="242"/>
                  </a:lnTo>
                  <a:lnTo>
                    <a:pt x="370" y="239"/>
                  </a:lnTo>
                  <a:lnTo>
                    <a:pt x="370" y="235"/>
                  </a:lnTo>
                  <a:lnTo>
                    <a:pt x="394" y="220"/>
                  </a:lnTo>
                  <a:lnTo>
                    <a:pt x="397" y="220"/>
                  </a:lnTo>
                  <a:lnTo>
                    <a:pt x="401" y="216"/>
                  </a:lnTo>
                  <a:lnTo>
                    <a:pt x="404" y="216"/>
                  </a:lnTo>
                  <a:lnTo>
                    <a:pt x="407" y="216"/>
                  </a:lnTo>
                  <a:lnTo>
                    <a:pt x="409" y="210"/>
                  </a:lnTo>
                  <a:lnTo>
                    <a:pt x="412" y="210"/>
                  </a:lnTo>
                  <a:lnTo>
                    <a:pt x="415" y="206"/>
                  </a:lnTo>
                  <a:lnTo>
                    <a:pt x="419" y="206"/>
                  </a:lnTo>
                  <a:lnTo>
                    <a:pt x="425" y="203"/>
                  </a:lnTo>
                  <a:lnTo>
                    <a:pt x="427" y="203"/>
                  </a:lnTo>
                  <a:lnTo>
                    <a:pt x="430" y="203"/>
                  </a:lnTo>
                  <a:lnTo>
                    <a:pt x="437" y="200"/>
                  </a:lnTo>
                  <a:lnTo>
                    <a:pt x="443" y="200"/>
                  </a:lnTo>
                  <a:lnTo>
                    <a:pt x="446" y="200"/>
                  </a:lnTo>
                  <a:lnTo>
                    <a:pt x="451" y="200"/>
                  </a:lnTo>
                  <a:lnTo>
                    <a:pt x="458" y="196"/>
                  </a:lnTo>
                  <a:lnTo>
                    <a:pt x="464" y="196"/>
                  </a:lnTo>
                  <a:lnTo>
                    <a:pt x="466" y="193"/>
                  </a:lnTo>
                  <a:lnTo>
                    <a:pt x="473" y="193"/>
                  </a:lnTo>
                  <a:lnTo>
                    <a:pt x="479" y="190"/>
                  </a:lnTo>
                  <a:lnTo>
                    <a:pt x="482" y="188"/>
                  </a:lnTo>
                  <a:lnTo>
                    <a:pt x="487" y="181"/>
                  </a:lnTo>
                  <a:lnTo>
                    <a:pt x="492" y="178"/>
                  </a:lnTo>
                  <a:lnTo>
                    <a:pt x="494" y="174"/>
                  </a:lnTo>
                  <a:lnTo>
                    <a:pt x="500" y="171"/>
                  </a:lnTo>
                  <a:lnTo>
                    <a:pt x="503" y="164"/>
                  </a:lnTo>
                  <a:lnTo>
                    <a:pt x="505" y="161"/>
                  </a:lnTo>
                  <a:lnTo>
                    <a:pt x="505" y="158"/>
                  </a:lnTo>
                  <a:lnTo>
                    <a:pt x="508" y="154"/>
                  </a:lnTo>
                  <a:lnTo>
                    <a:pt x="512" y="151"/>
                  </a:lnTo>
                  <a:lnTo>
                    <a:pt x="512" y="149"/>
                  </a:lnTo>
                  <a:lnTo>
                    <a:pt x="512" y="144"/>
                  </a:lnTo>
                  <a:lnTo>
                    <a:pt x="512" y="139"/>
                  </a:lnTo>
                  <a:lnTo>
                    <a:pt x="515" y="136"/>
                  </a:lnTo>
                  <a:lnTo>
                    <a:pt x="515" y="132"/>
                  </a:lnTo>
                  <a:lnTo>
                    <a:pt x="512" y="129"/>
                  </a:lnTo>
                  <a:lnTo>
                    <a:pt x="512" y="126"/>
                  </a:lnTo>
                  <a:lnTo>
                    <a:pt x="512" y="122"/>
                  </a:lnTo>
                  <a:lnTo>
                    <a:pt x="508" y="119"/>
                  </a:lnTo>
                  <a:lnTo>
                    <a:pt x="508" y="117"/>
                  </a:lnTo>
                  <a:lnTo>
                    <a:pt x="505" y="117"/>
                  </a:lnTo>
                  <a:lnTo>
                    <a:pt x="505" y="112"/>
                  </a:lnTo>
                  <a:lnTo>
                    <a:pt x="505" y="110"/>
                  </a:lnTo>
                  <a:lnTo>
                    <a:pt x="508" y="107"/>
                  </a:lnTo>
                  <a:lnTo>
                    <a:pt x="508" y="103"/>
                  </a:lnTo>
                  <a:lnTo>
                    <a:pt x="508" y="100"/>
                  </a:lnTo>
                  <a:lnTo>
                    <a:pt x="508" y="97"/>
                  </a:lnTo>
                  <a:lnTo>
                    <a:pt x="508" y="93"/>
                  </a:lnTo>
                  <a:lnTo>
                    <a:pt x="508" y="90"/>
                  </a:lnTo>
                  <a:lnTo>
                    <a:pt x="505" y="87"/>
                  </a:lnTo>
                  <a:lnTo>
                    <a:pt x="505" y="83"/>
                  </a:lnTo>
                  <a:lnTo>
                    <a:pt x="503" y="80"/>
                  </a:lnTo>
                  <a:lnTo>
                    <a:pt x="500" y="80"/>
                  </a:lnTo>
                  <a:lnTo>
                    <a:pt x="500" y="78"/>
                  </a:lnTo>
                  <a:lnTo>
                    <a:pt x="497" y="78"/>
                  </a:lnTo>
                  <a:lnTo>
                    <a:pt x="494" y="78"/>
                  </a:lnTo>
                  <a:lnTo>
                    <a:pt x="494" y="75"/>
                  </a:lnTo>
                  <a:lnTo>
                    <a:pt x="497" y="71"/>
                  </a:lnTo>
                  <a:lnTo>
                    <a:pt x="497" y="68"/>
                  </a:lnTo>
                  <a:lnTo>
                    <a:pt x="497" y="65"/>
                  </a:lnTo>
                  <a:lnTo>
                    <a:pt x="500" y="61"/>
                  </a:lnTo>
                  <a:lnTo>
                    <a:pt x="500" y="58"/>
                  </a:lnTo>
                  <a:lnTo>
                    <a:pt x="500" y="55"/>
                  </a:lnTo>
                  <a:lnTo>
                    <a:pt x="500" y="51"/>
                  </a:lnTo>
                  <a:lnTo>
                    <a:pt x="497" y="51"/>
                  </a:lnTo>
                  <a:lnTo>
                    <a:pt x="497" y="48"/>
                  </a:lnTo>
                  <a:lnTo>
                    <a:pt x="497" y="46"/>
                  </a:lnTo>
                  <a:lnTo>
                    <a:pt x="494" y="46"/>
                  </a:lnTo>
                  <a:lnTo>
                    <a:pt x="494" y="41"/>
                  </a:lnTo>
                  <a:lnTo>
                    <a:pt x="494" y="39"/>
                  </a:lnTo>
                  <a:lnTo>
                    <a:pt x="492" y="39"/>
                  </a:lnTo>
                  <a:lnTo>
                    <a:pt x="487" y="39"/>
                  </a:lnTo>
                  <a:lnTo>
                    <a:pt x="487" y="36"/>
                  </a:lnTo>
                  <a:lnTo>
                    <a:pt x="485" y="36"/>
                  </a:lnTo>
                  <a:lnTo>
                    <a:pt x="482" y="36"/>
                  </a:lnTo>
                  <a:lnTo>
                    <a:pt x="479" y="36"/>
                  </a:lnTo>
                  <a:lnTo>
                    <a:pt x="479" y="32"/>
                  </a:lnTo>
                  <a:lnTo>
                    <a:pt x="482" y="32"/>
                  </a:lnTo>
                  <a:lnTo>
                    <a:pt x="482" y="29"/>
                  </a:lnTo>
                  <a:lnTo>
                    <a:pt x="482" y="26"/>
                  </a:lnTo>
                  <a:lnTo>
                    <a:pt x="482" y="23"/>
                  </a:lnTo>
                  <a:lnTo>
                    <a:pt x="479" y="19"/>
                  </a:lnTo>
                  <a:lnTo>
                    <a:pt x="479" y="16"/>
                  </a:lnTo>
                  <a:lnTo>
                    <a:pt x="476" y="16"/>
                  </a:lnTo>
                  <a:lnTo>
                    <a:pt x="476" y="14"/>
                  </a:lnTo>
                  <a:lnTo>
                    <a:pt x="473" y="14"/>
                  </a:lnTo>
                  <a:lnTo>
                    <a:pt x="469" y="9"/>
                  </a:lnTo>
                  <a:lnTo>
                    <a:pt x="466" y="9"/>
                  </a:lnTo>
                  <a:lnTo>
                    <a:pt x="464" y="9"/>
                  </a:lnTo>
                  <a:lnTo>
                    <a:pt x="461" y="7"/>
                  </a:lnTo>
                  <a:lnTo>
                    <a:pt x="458" y="9"/>
                  </a:lnTo>
                  <a:lnTo>
                    <a:pt x="455" y="9"/>
                  </a:lnTo>
                  <a:lnTo>
                    <a:pt x="451" y="9"/>
                  </a:lnTo>
                  <a:lnTo>
                    <a:pt x="448" y="9"/>
                  </a:lnTo>
                  <a:lnTo>
                    <a:pt x="446" y="9"/>
                  </a:lnTo>
                  <a:lnTo>
                    <a:pt x="443" y="9"/>
                  </a:lnTo>
                  <a:lnTo>
                    <a:pt x="440" y="9"/>
                  </a:lnTo>
                  <a:lnTo>
                    <a:pt x="443" y="9"/>
                  </a:lnTo>
                  <a:lnTo>
                    <a:pt x="440" y="9"/>
                  </a:lnTo>
                  <a:lnTo>
                    <a:pt x="437" y="7"/>
                  </a:lnTo>
                  <a:lnTo>
                    <a:pt x="433" y="7"/>
                  </a:lnTo>
                  <a:lnTo>
                    <a:pt x="430" y="7"/>
                  </a:lnTo>
                  <a:lnTo>
                    <a:pt x="427" y="4"/>
                  </a:lnTo>
                  <a:lnTo>
                    <a:pt x="425" y="4"/>
                  </a:lnTo>
                  <a:lnTo>
                    <a:pt x="422" y="4"/>
                  </a:lnTo>
                  <a:lnTo>
                    <a:pt x="419" y="4"/>
                  </a:lnTo>
                  <a:lnTo>
                    <a:pt x="415" y="0"/>
                  </a:lnTo>
                  <a:lnTo>
                    <a:pt x="412" y="0"/>
                  </a:lnTo>
                  <a:lnTo>
                    <a:pt x="409" y="0"/>
                  </a:lnTo>
                  <a:lnTo>
                    <a:pt x="407" y="0"/>
                  </a:lnTo>
                  <a:lnTo>
                    <a:pt x="404" y="0"/>
                  </a:lnTo>
                  <a:lnTo>
                    <a:pt x="401" y="4"/>
                  </a:lnTo>
                  <a:lnTo>
                    <a:pt x="397" y="4"/>
                  </a:lnTo>
                  <a:lnTo>
                    <a:pt x="394" y="7"/>
                  </a:lnTo>
                  <a:lnTo>
                    <a:pt x="391" y="9"/>
                  </a:lnTo>
                  <a:lnTo>
                    <a:pt x="388" y="14"/>
                  </a:lnTo>
                  <a:lnTo>
                    <a:pt x="388" y="16"/>
                  </a:lnTo>
                  <a:lnTo>
                    <a:pt x="386" y="16"/>
                  </a:lnTo>
                  <a:lnTo>
                    <a:pt x="386" y="19"/>
                  </a:lnTo>
                  <a:lnTo>
                    <a:pt x="383" y="19"/>
                  </a:lnTo>
                  <a:lnTo>
                    <a:pt x="383" y="23"/>
                  </a:lnTo>
                  <a:lnTo>
                    <a:pt x="379" y="26"/>
                  </a:lnTo>
                  <a:lnTo>
                    <a:pt x="373" y="32"/>
                  </a:lnTo>
                  <a:lnTo>
                    <a:pt x="370" y="39"/>
                  </a:lnTo>
                  <a:lnTo>
                    <a:pt x="368" y="46"/>
                  </a:lnTo>
                  <a:lnTo>
                    <a:pt x="365" y="55"/>
                  </a:lnTo>
                  <a:lnTo>
                    <a:pt x="358" y="65"/>
                  </a:lnTo>
                  <a:lnTo>
                    <a:pt x="355" y="71"/>
                  </a:lnTo>
                  <a:lnTo>
                    <a:pt x="352" y="80"/>
                  </a:lnTo>
                  <a:lnTo>
                    <a:pt x="349" y="90"/>
                  </a:lnTo>
                  <a:lnTo>
                    <a:pt x="347" y="97"/>
                  </a:lnTo>
                  <a:lnTo>
                    <a:pt x="344" y="103"/>
                  </a:lnTo>
                  <a:lnTo>
                    <a:pt x="344" y="110"/>
                  </a:lnTo>
                  <a:lnTo>
                    <a:pt x="340" y="117"/>
                  </a:lnTo>
                  <a:lnTo>
                    <a:pt x="340" y="119"/>
                  </a:lnTo>
                  <a:lnTo>
                    <a:pt x="337" y="122"/>
                  </a:lnTo>
                  <a:lnTo>
                    <a:pt x="295" y="164"/>
                  </a:lnTo>
                  <a:lnTo>
                    <a:pt x="292" y="171"/>
                  </a:lnTo>
                  <a:lnTo>
                    <a:pt x="285" y="174"/>
                  </a:lnTo>
                  <a:lnTo>
                    <a:pt x="280" y="178"/>
                  </a:lnTo>
                  <a:lnTo>
                    <a:pt x="274" y="183"/>
                  </a:lnTo>
                  <a:lnTo>
                    <a:pt x="267" y="188"/>
                  </a:lnTo>
                  <a:lnTo>
                    <a:pt x="262" y="193"/>
                  </a:lnTo>
                  <a:lnTo>
                    <a:pt x="253" y="196"/>
                  </a:lnTo>
                  <a:lnTo>
                    <a:pt x="246" y="203"/>
                  </a:lnTo>
                  <a:lnTo>
                    <a:pt x="241" y="206"/>
                  </a:lnTo>
                  <a:lnTo>
                    <a:pt x="232" y="210"/>
                  </a:lnTo>
                  <a:lnTo>
                    <a:pt x="225" y="216"/>
                  </a:lnTo>
                  <a:lnTo>
                    <a:pt x="220" y="222"/>
                  </a:lnTo>
                  <a:lnTo>
                    <a:pt x="214" y="225"/>
                  </a:lnTo>
                  <a:lnTo>
                    <a:pt x="207" y="229"/>
                  </a:lnTo>
                  <a:lnTo>
                    <a:pt x="202" y="232"/>
                  </a:lnTo>
                  <a:lnTo>
                    <a:pt x="196" y="232"/>
                  </a:lnTo>
                  <a:lnTo>
                    <a:pt x="192" y="235"/>
                  </a:lnTo>
                  <a:lnTo>
                    <a:pt x="186" y="239"/>
                  </a:lnTo>
                  <a:lnTo>
                    <a:pt x="181" y="242"/>
                  </a:lnTo>
                  <a:lnTo>
                    <a:pt x="174" y="245"/>
                  </a:lnTo>
                  <a:lnTo>
                    <a:pt x="171" y="248"/>
                  </a:lnTo>
                  <a:lnTo>
                    <a:pt x="165" y="252"/>
                  </a:lnTo>
                  <a:lnTo>
                    <a:pt x="160" y="255"/>
                  </a:lnTo>
                  <a:lnTo>
                    <a:pt x="153" y="257"/>
                  </a:lnTo>
                  <a:lnTo>
                    <a:pt x="150" y="261"/>
                  </a:lnTo>
                  <a:lnTo>
                    <a:pt x="145" y="264"/>
                  </a:lnTo>
                  <a:lnTo>
                    <a:pt x="142" y="264"/>
                  </a:lnTo>
                  <a:lnTo>
                    <a:pt x="138" y="267"/>
                  </a:lnTo>
                  <a:lnTo>
                    <a:pt x="135" y="271"/>
                  </a:lnTo>
                  <a:lnTo>
                    <a:pt x="132" y="271"/>
                  </a:lnTo>
                  <a:lnTo>
                    <a:pt x="0" y="32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16" name="Freeform 152"/>
            <p:cNvSpPr>
              <a:spLocks/>
            </p:cNvSpPr>
            <p:nvPr/>
          </p:nvSpPr>
          <p:spPr bwMode="auto">
            <a:xfrm>
              <a:off x="111" y="591"/>
              <a:ext cx="258" cy="248"/>
            </a:xfrm>
            <a:custGeom>
              <a:avLst/>
              <a:gdLst>
                <a:gd name="T0" fmla="*/ 0 w 515"/>
                <a:gd name="T1" fmla="*/ 338 h 497"/>
                <a:gd name="T2" fmla="*/ 5 w 515"/>
                <a:gd name="T3" fmla="*/ 377 h 497"/>
                <a:gd name="T4" fmla="*/ 12 w 515"/>
                <a:gd name="T5" fmla="*/ 412 h 497"/>
                <a:gd name="T6" fmla="*/ 18 w 515"/>
                <a:gd name="T7" fmla="*/ 441 h 497"/>
                <a:gd name="T8" fmla="*/ 23 w 515"/>
                <a:gd name="T9" fmla="*/ 458 h 497"/>
                <a:gd name="T10" fmla="*/ 30 w 515"/>
                <a:gd name="T11" fmla="*/ 473 h 497"/>
                <a:gd name="T12" fmla="*/ 44 w 515"/>
                <a:gd name="T13" fmla="*/ 490 h 497"/>
                <a:gd name="T14" fmla="*/ 69 w 515"/>
                <a:gd name="T15" fmla="*/ 497 h 497"/>
                <a:gd name="T16" fmla="*/ 99 w 515"/>
                <a:gd name="T17" fmla="*/ 487 h 497"/>
                <a:gd name="T18" fmla="*/ 117 w 515"/>
                <a:gd name="T19" fmla="*/ 477 h 497"/>
                <a:gd name="T20" fmla="*/ 135 w 515"/>
                <a:gd name="T21" fmla="*/ 468 h 497"/>
                <a:gd name="T22" fmla="*/ 160 w 515"/>
                <a:gd name="T23" fmla="*/ 448 h 497"/>
                <a:gd name="T24" fmla="*/ 199 w 515"/>
                <a:gd name="T25" fmla="*/ 419 h 497"/>
                <a:gd name="T26" fmla="*/ 262 w 515"/>
                <a:gd name="T27" fmla="*/ 360 h 497"/>
                <a:gd name="T28" fmla="*/ 319 w 515"/>
                <a:gd name="T29" fmla="*/ 296 h 497"/>
                <a:gd name="T30" fmla="*/ 362 w 515"/>
                <a:gd name="T31" fmla="*/ 248 h 497"/>
                <a:gd name="T32" fmla="*/ 394 w 515"/>
                <a:gd name="T33" fmla="*/ 220 h 497"/>
                <a:gd name="T34" fmla="*/ 407 w 515"/>
                <a:gd name="T35" fmla="*/ 216 h 497"/>
                <a:gd name="T36" fmla="*/ 419 w 515"/>
                <a:gd name="T37" fmla="*/ 206 h 497"/>
                <a:gd name="T38" fmla="*/ 437 w 515"/>
                <a:gd name="T39" fmla="*/ 200 h 497"/>
                <a:gd name="T40" fmla="*/ 458 w 515"/>
                <a:gd name="T41" fmla="*/ 196 h 497"/>
                <a:gd name="T42" fmla="*/ 479 w 515"/>
                <a:gd name="T43" fmla="*/ 190 h 497"/>
                <a:gd name="T44" fmla="*/ 494 w 515"/>
                <a:gd name="T45" fmla="*/ 174 h 497"/>
                <a:gd name="T46" fmla="*/ 505 w 515"/>
                <a:gd name="T47" fmla="*/ 158 h 497"/>
                <a:gd name="T48" fmla="*/ 512 w 515"/>
                <a:gd name="T49" fmla="*/ 144 h 497"/>
                <a:gd name="T50" fmla="*/ 512 w 515"/>
                <a:gd name="T51" fmla="*/ 129 h 497"/>
                <a:gd name="T52" fmla="*/ 508 w 515"/>
                <a:gd name="T53" fmla="*/ 117 h 497"/>
                <a:gd name="T54" fmla="*/ 508 w 515"/>
                <a:gd name="T55" fmla="*/ 107 h 497"/>
                <a:gd name="T56" fmla="*/ 508 w 515"/>
                <a:gd name="T57" fmla="*/ 93 h 497"/>
                <a:gd name="T58" fmla="*/ 503 w 515"/>
                <a:gd name="T59" fmla="*/ 80 h 497"/>
                <a:gd name="T60" fmla="*/ 494 w 515"/>
                <a:gd name="T61" fmla="*/ 78 h 497"/>
                <a:gd name="T62" fmla="*/ 497 w 515"/>
                <a:gd name="T63" fmla="*/ 65 h 497"/>
                <a:gd name="T64" fmla="*/ 500 w 515"/>
                <a:gd name="T65" fmla="*/ 51 h 497"/>
                <a:gd name="T66" fmla="*/ 494 w 515"/>
                <a:gd name="T67" fmla="*/ 46 h 497"/>
                <a:gd name="T68" fmla="*/ 487 w 515"/>
                <a:gd name="T69" fmla="*/ 39 h 497"/>
                <a:gd name="T70" fmla="*/ 479 w 515"/>
                <a:gd name="T71" fmla="*/ 36 h 497"/>
                <a:gd name="T72" fmla="*/ 482 w 515"/>
                <a:gd name="T73" fmla="*/ 26 h 497"/>
                <a:gd name="T74" fmla="*/ 476 w 515"/>
                <a:gd name="T75" fmla="*/ 16 h 497"/>
                <a:gd name="T76" fmla="*/ 466 w 515"/>
                <a:gd name="T77" fmla="*/ 9 h 497"/>
                <a:gd name="T78" fmla="*/ 455 w 515"/>
                <a:gd name="T79" fmla="*/ 9 h 497"/>
                <a:gd name="T80" fmla="*/ 443 w 515"/>
                <a:gd name="T81" fmla="*/ 9 h 497"/>
                <a:gd name="T82" fmla="*/ 437 w 515"/>
                <a:gd name="T83" fmla="*/ 7 h 497"/>
                <a:gd name="T84" fmla="*/ 425 w 515"/>
                <a:gd name="T85" fmla="*/ 4 h 497"/>
                <a:gd name="T86" fmla="*/ 412 w 515"/>
                <a:gd name="T87" fmla="*/ 0 h 497"/>
                <a:gd name="T88" fmla="*/ 401 w 515"/>
                <a:gd name="T89" fmla="*/ 4 h 497"/>
                <a:gd name="T90" fmla="*/ 388 w 515"/>
                <a:gd name="T91" fmla="*/ 14 h 497"/>
                <a:gd name="T92" fmla="*/ 383 w 515"/>
                <a:gd name="T93" fmla="*/ 19 h 497"/>
                <a:gd name="T94" fmla="*/ 370 w 515"/>
                <a:gd name="T95" fmla="*/ 39 h 497"/>
                <a:gd name="T96" fmla="*/ 355 w 515"/>
                <a:gd name="T97" fmla="*/ 71 h 497"/>
                <a:gd name="T98" fmla="*/ 344 w 515"/>
                <a:gd name="T99" fmla="*/ 103 h 497"/>
                <a:gd name="T100" fmla="*/ 337 w 515"/>
                <a:gd name="T101" fmla="*/ 122 h 497"/>
                <a:gd name="T102" fmla="*/ 280 w 515"/>
                <a:gd name="T103" fmla="*/ 178 h 497"/>
                <a:gd name="T104" fmla="*/ 253 w 515"/>
                <a:gd name="T105" fmla="*/ 196 h 497"/>
                <a:gd name="T106" fmla="*/ 225 w 515"/>
                <a:gd name="T107" fmla="*/ 216 h 497"/>
                <a:gd name="T108" fmla="*/ 202 w 515"/>
                <a:gd name="T109" fmla="*/ 232 h 497"/>
                <a:gd name="T110" fmla="*/ 181 w 515"/>
                <a:gd name="T111" fmla="*/ 242 h 497"/>
                <a:gd name="T112" fmla="*/ 160 w 515"/>
                <a:gd name="T113" fmla="*/ 255 h 497"/>
                <a:gd name="T114" fmla="*/ 142 w 515"/>
                <a:gd name="T115" fmla="*/ 26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5" h="497">
                  <a:moveTo>
                    <a:pt x="0" y="328"/>
                  </a:moveTo>
                  <a:lnTo>
                    <a:pt x="0" y="332"/>
                  </a:lnTo>
                  <a:lnTo>
                    <a:pt x="0" y="335"/>
                  </a:lnTo>
                  <a:lnTo>
                    <a:pt x="0" y="338"/>
                  </a:lnTo>
                  <a:lnTo>
                    <a:pt x="2" y="348"/>
                  </a:lnTo>
                  <a:lnTo>
                    <a:pt x="2" y="358"/>
                  </a:lnTo>
                  <a:lnTo>
                    <a:pt x="2" y="367"/>
                  </a:lnTo>
                  <a:lnTo>
                    <a:pt x="5" y="377"/>
                  </a:lnTo>
                  <a:lnTo>
                    <a:pt x="5" y="387"/>
                  </a:lnTo>
                  <a:lnTo>
                    <a:pt x="9" y="397"/>
                  </a:lnTo>
                  <a:lnTo>
                    <a:pt x="9" y="404"/>
                  </a:lnTo>
                  <a:lnTo>
                    <a:pt x="12" y="412"/>
                  </a:lnTo>
                  <a:lnTo>
                    <a:pt x="12" y="422"/>
                  </a:lnTo>
                  <a:lnTo>
                    <a:pt x="15" y="429"/>
                  </a:lnTo>
                  <a:lnTo>
                    <a:pt x="15" y="436"/>
                  </a:lnTo>
                  <a:lnTo>
                    <a:pt x="18" y="441"/>
                  </a:lnTo>
                  <a:lnTo>
                    <a:pt x="18" y="448"/>
                  </a:lnTo>
                  <a:lnTo>
                    <a:pt x="21" y="451"/>
                  </a:lnTo>
                  <a:lnTo>
                    <a:pt x="21" y="455"/>
                  </a:lnTo>
                  <a:lnTo>
                    <a:pt x="23" y="458"/>
                  </a:lnTo>
                  <a:lnTo>
                    <a:pt x="23" y="463"/>
                  </a:lnTo>
                  <a:lnTo>
                    <a:pt x="26" y="468"/>
                  </a:lnTo>
                  <a:lnTo>
                    <a:pt x="30" y="470"/>
                  </a:lnTo>
                  <a:lnTo>
                    <a:pt x="30" y="473"/>
                  </a:lnTo>
                  <a:lnTo>
                    <a:pt x="33" y="477"/>
                  </a:lnTo>
                  <a:lnTo>
                    <a:pt x="36" y="480"/>
                  </a:lnTo>
                  <a:lnTo>
                    <a:pt x="41" y="487"/>
                  </a:lnTo>
                  <a:lnTo>
                    <a:pt x="44" y="490"/>
                  </a:lnTo>
                  <a:lnTo>
                    <a:pt x="51" y="493"/>
                  </a:lnTo>
                  <a:lnTo>
                    <a:pt x="54" y="493"/>
                  </a:lnTo>
                  <a:lnTo>
                    <a:pt x="62" y="497"/>
                  </a:lnTo>
                  <a:lnTo>
                    <a:pt x="69" y="497"/>
                  </a:lnTo>
                  <a:lnTo>
                    <a:pt x="78" y="493"/>
                  </a:lnTo>
                  <a:lnTo>
                    <a:pt x="85" y="493"/>
                  </a:lnTo>
                  <a:lnTo>
                    <a:pt x="93" y="487"/>
                  </a:lnTo>
                  <a:lnTo>
                    <a:pt x="99" y="487"/>
                  </a:lnTo>
                  <a:lnTo>
                    <a:pt x="106" y="483"/>
                  </a:lnTo>
                  <a:lnTo>
                    <a:pt x="108" y="480"/>
                  </a:lnTo>
                  <a:lnTo>
                    <a:pt x="114" y="480"/>
                  </a:lnTo>
                  <a:lnTo>
                    <a:pt x="117" y="477"/>
                  </a:lnTo>
                  <a:lnTo>
                    <a:pt x="121" y="473"/>
                  </a:lnTo>
                  <a:lnTo>
                    <a:pt x="126" y="473"/>
                  </a:lnTo>
                  <a:lnTo>
                    <a:pt x="129" y="470"/>
                  </a:lnTo>
                  <a:lnTo>
                    <a:pt x="135" y="468"/>
                  </a:lnTo>
                  <a:lnTo>
                    <a:pt x="138" y="463"/>
                  </a:lnTo>
                  <a:lnTo>
                    <a:pt x="145" y="458"/>
                  </a:lnTo>
                  <a:lnTo>
                    <a:pt x="150" y="455"/>
                  </a:lnTo>
                  <a:lnTo>
                    <a:pt x="160" y="448"/>
                  </a:lnTo>
                  <a:lnTo>
                    <a:pt x="165" y="445"/>
                  </a:lnTo>
                  <a:lnTo>
                    <a:pt x="174" y="438"/>
                  </a:lnTo>
                  <a:lnTo>
                    <a:pt x="186" y="429"/>
                  </a:lnTo>
                  <a:lnTo>
                    <a:pt x="199" y="419"/>
                  </a:lnTo>
                  <a:lnTo>
                    <a:pt x="214" y="406"/>
                  </a:lnTo>
                  <a:lnTo>
                    <a:pt x="228" y="390"/>
                  </a:lnTo>
                  <a:lnTo>
                    <a:pt x="246" y="377"/>
                  </a:lnTo>
                  <a:lnTo>
                    <a:pt x="262" y="360"/>
                  </a:lnTo>
                  <a:lnTo>
                    <a:pt x="277" y="345"/>
                  </a:lnTo>
                  <a:lnTo>
                    <a:pt x="292" y="328"/>
                  </a:lnTo>
                  <a:lnTo>
                    <a:pt x="308" y="313"/>
                  </a:lnTo>
                  <a:lnTo>
                    <a:pt x="319" y="296"/>
                  </a:lnTo>
                  <a:lnTo>
                    <a:pt x="331" y="284"/>
                  </a:lnTo>
                  <a:lnTo>
                    <a:pt x="344" y="271"/>
                  </a:lnTo>
                  <a:lnTo>
                    <a:pt x="352" y="257"/>
                  </a:lnTo>
                  <a:lnTo>
                    <a:pt x="362" y="248"/>
                  </a:lnTo>
                  <a:lnTo>
                    <a:pt x="368" y="242"/>
                  </a:lnTo>
                  <a:lnTo>
                    <a:pt x="370" y="239"/>
                  </a:lnTo>
                  <a:lnTo>
                    <a:pt x="370" y="235"/>
                  </a:lnTo>
                  <a:lnTo>
                    <a:pt x="394" y="220"/>
                  </a:lnTo>
                  <a:lnTo>
                    <a:pt x="397" y="220"/>
                  </a:lnTo>
                  <a:lnTo>
                    <a:pt x="401" y="216"/>
                  </a:lnTo>
                  <a:lnTo>
                    <a:pt x="404" y="216"/>
                  </a:lnTo>
                  <a:lnTo>
                    <a:pt x="407" y="216"/>
                  </a:lnTo>
                  <a:lnTo>
                    <a:pt x="409" y="210"/>
                  </a:lnTo>
                  <a:lnTo>
                    <a:pt x="412" y="210"/>
                  </a:lnTo>
                  <a:lnTo>
                    <a:pt x="415" y="206"/>
                  </a:lnTo>
                  <a:lnTo>
                    <a:pt x="419" y="206"/>
                  </a:lnTo>
                  <a:lnTo>
                    <a:pt x="425" y="203"/>
                  </a:lnTo>
                  <a:lnTo>
                    <a:pt x="427" y="203"/>
                  </a:lnTo>
                  <a:lnTo>
                    <a:pt x="430" y="203"/>
                  </a:lnTo>
                  <a:lnTo>
                    <a:pt x="437" y="200"/>
                  </a:lnTo>
                  <a:lnTo>
                    <a:pt x="443" y="200"/>
                  </a:lnTo>
                  <a:lnTo>
                    <a:pt x="446" y="200"/>
                  </a:lnTo>
                  <a:lnTo>
                    <a:pt x="451" y="200"/>
                  </a:lnTo>
                  <a:lnTo>
                    <a:pt x="458" y="196"/>
                  </a:lnTo>
                  <a:lnTo>
                    <a:pt x="464" y="196"/>
                  </a:lnTo>
                  <a:lnTo>
                    <a:pt x="466" y="193"/>
                  </a:lnTo>
                  <a:lnTo>
                    <a:pt x="473" y="193"/>
                  </a:lnTo>
                  <a:lnTo>
                    <a:pt x="479" y="190"/>
                  </a:lnTo>
                  <a:lnTo>
                    <a:pt x="482" y="188"/>
                  </a:lnTo>
                  <a:lnTo>
                    <a:pt x="487" y="181"/>
                  </a:lnTo>
                  <a:lnTo>
                    <a:pt x="492" y="178"/>
                  </a:lnTo>
                  <a:lnTo>
                    <a:pt x="494" y="174"/>
                  </a:lnTo>
                  <a:lnTo>
                    <a:pt x="500" y="171"/>
                  </a:lnTo>
                  <a:lnTo>
                    <a:pt x="503" y="164"/>
                  </a:lnTo>
                  <a:lnTo>
                    <a:pt x="505" y="161"/>
                  </a:lnTo>
                  <a:lnTo>
                    <a:pt x="505" y="158"/>
                  </a:lnTo>
                  <a:lnTo>
                    <a:pt x="508" y="154"/>
                  </a:lnTo>
                  <a:lnTo>
                    <a:pt x="512" y="151"/>
                  </a:lnTo>
                  <a:lnTo>
                    <a:pt x="512" y="149"/>
                  </a:lnTo>
                  <a:lnTo>
                    <a:pt x="512" y="144"/>
                  </a:lnTo>
                  <a:lnTo>
                    <a:pt x="512" y="139"/>
                  </a:lnTo>
                  <a:lnTo>
                    <a:pt x="515" y="136"/>
                  </a:lnTo>
                  <a:lnTo>
                    <a:pt x="515" y="132"/>
                  </a:lnTo>
                  <a:lnTo>
                    <a:pt x="512" y="129"/>
                  </a:lnTo>
                  <a:lnTo>
                    <a:pt x="512" y="126"/>
                  </a:lnTo>
                  <a:lnTo>
                    <a:pt x="512" y="122"/>
                  </a:lnTo>
                  <a:lnTo>
                    <a:pt x="508" y="119"/>
                  </a:lnTo>
                  <a:lnTo>
                    <a:pt x="508" y="117"/>
                  </a:lnTo>
                  <a:lnTo>
                    <a:pt x="505" y="117"/>
                  </a:lnTo>
                  <a:lnTo>
                    <a:pt x="505" y="112"/>
                  </a:lnTo>
                  <a:lnTo>
                    <a:pt x="505" y="110"/>
                  </a:lnTo>
                  <a:lnTo>
                    <a:pt x="508" y="107"/>
                  </a:lnTo>
                  <a:lnTo>
                    <a:pt x="508" y="103"/>
                  </a:lnTo>
                  <a:lnTo>
                    <a:pt x="508" y="100"/>
                  </a:lnTo>
                  <a:lnTo>
                    <a:pt x="508" y="97"/>
                  </a:lnTo>
                  <a:lnTo>
                    <a:pt x="508" y="93"/>
                  </a:lnTo>
                  <a:lnTo>
                    <a:pt x="508" y="90"/>
                  </a:lnTo>
                  <a:lnTo>
                    <a:pt x="505" y="87"/>
                  </a:lnTo>
                  <a:lnTo>
                    <a:pt x="505" y="83"/>
                  </a:lnTo>
                  <a:lnTo>
                    <a:pt x="503" y="80"/>
                  </a:lnTo>
                  <a:lnTo>
                    <a:pt x="500" y="80"/>
                  </a:lnTo>
                  <a:lnTo>
                    <a:pt x="500" y="78"/>
                  </a:lnTo>
                  <a:lnTo>
                    <a:pt x="497" y="78"/>
                  </a:lnTo>
                  <a:lnTo>
                    <a:pt x="494" y="78"/>
                  </a:lnTo>
                  <a:lnTo>
                    <a:pt x="494" y="75"/>
                  </a:lnTo>
                  <a:lnTo>
                    <a:pt x="497" y="71"/>
                  </a:lnTo>
                  <a:lnTo>
                    <a:pt x="497" y="68"/>
                  </a:lnTo>
                  <a:lnTo>
                    <a:pt x="497" y="65"/>
                  </a:lnTo>
                  <a:lnTo>
                    <a:pt x="500" y="61"/>
                  </a:lnTo>
                  <a:lnTo>
                    <a:pt x="500" y="58"/>
                  </a:lnTo>
                  <a:lnTo>
                    <a:pt x="500" y="55"/>
                  </a:lnTo>
                  <a:lnTo>
                    <a:pt x="500" y="51"/>
                  </a:lnTo>
                  <a:lnTo>
                    <a:pt x="497" y="51"/>
                  </a:lnTo>
                  <a:lnTo>
                    <a:pt x="497" y="48"/>
                  </a:lnTo>
                  <a:lnTo>
                    <a:pt x="497" y="46"/>
                  </a:lnTo>
                  <a:lnTo>
                    <a:pt x="494" y="46"/>
                  </a:lnTo>
                  <a:lnTo>
                    <a:pt x="494" y="41"/>
                  </a:lnTo>
                  <a:lnTo>
                    <a:pt x="494" y="39"/>
                  </a:lnTo>
                  <a:lnTo>
                    <a:pt x="492" y="39"/>
                  </a:lnTo>
                  <a:lnTo>
                    <a:pt x="487" y="39"/>
                  </a:lnTo>
                  <a:lnTo>
                    <a:pt x="487" y="36"/>
                  </a:lnTo>
                  <a:lnTo>
                    <a:pt x="485" y="36"/>
                  </a:lnTo>
                  <a:lnTo>
                    <a:pt x="482" y="36"/>
                  </a:lnTo>
                  <a:lnTo>
                    <a:pt x="479" y="36"/>
                  </a:lnTo>
                  <a:lnTo>
                    <a:pt x="479" y="32"/>
                  </a:lnTo>
                  <a:lnTo>
                    <a:pt x="482" y="32"/>
                  </a:lnTo>
                  <a:lnTo>
                    <a:pt x="482" y="29"/>
                  </a:lnTo>
                  <a:lnTo>
                    <a:pt x="482" y="26"/>
                  </a:lnTo>
                  <a:lnTo>
                    <a:pt x="482" y="23"/>
                  </a:lnTo>
                  <a:lnTo>
                    <a:pt x="479" y="19"/>
                  </a:lnTo>
                  <a:lnTo>
                    <a:pt x="479" y="16"/>
                  </a:lnTo>
                  <a:lnTo>
                    <a:pt x="476" y="16"/>
                  </a:lnTo>
                  <a:lnTo>
                    <a:pt x="476" y="14"/>
                  </a:lnTo>
                  <a:lnTo>
                    <a:pt x="473" y="14"/>
                  </a:lnTo>
                  <a:lnTo>
                    <a:pt x="469" y="9"/>
                  </a:lnTo>
                  <a:lnTo>
                    <a:pt x="466" y="9"/>
                  </a:lnTo>
                  <a:lnTo>
                    <a:pt x="464" y="9"/>
                  </a:lnTo>
                  <a:lnTo>
                    <a:pt x="461" y="7"/>
                  </a:lnTo>
                  <a:lnTo>
                    <a:pt x="458" y="9"/>
                  </a:lnTo>
                  <a:lnTo>
                    <a:pt x="455" y="9"/>
                  </a:lnTo>
                  <a:lnTo>
                    <a:pt x="451" y="9"/>
                  </a:lnTo>
                  <a:lnTo>
                    <a:pt x="448" y="9"/>
                  </a:lnTo>
                  <a:lnTo>
                    <a:pt x="446" y="9"/>
                  </a:lnTo>
                  <a:lnTo>
                    <a:pt x="443" y="9"/>
                  </a:lnTo>
                  <a:lnTo>
                    <a:pt x="440" y="9"/>
                  </a:lnTo>
                  <a:lnTo>
                    <a:pt x="443" y="9"/>
                  </a:lnTo>
                  <a:lnTo>
                    <a:pt x="440" y="9"/>
                  </a:lnTo>
                  <a:lnTo>
                    <a:pt x="437" y="7"/>
                  </a:lnTo>
                  <a:lnTo>
                    <a:pt x="433" y="7"/>
                  </a:lnTo>
                  <a:lnTo>
                    <a:pt x="430" y="7"/>
                  </a:lnTo>
                  <a:lnTo>
                    <a:pt x="427" y="4"/>
                  </a:lnTo>
                  <a:lnTo>
                    <a:pt x="425" y="4"/>
                  </a:lnTo>
                  <a:lnTo>
                    <a:pt x="422" y="4"/>
                  </a:lnTo>
                  <a:lnTo>
                    <a:pt x="419" y="4"/>
                  </a:lnTo>
                  <a:lnTo>
                    <a:pt x="415" y="0"/>
                  </a:lnTo>
                  <a:lnTo>
                    <a:pt x="412" y="0"/>
                  </a:lnTo>
                  <a:lnTo>
                    <a:pt x="409" y="0"/>
                  </a:lnTo>
                  <a:lnTo>
                    <a:pt x="407" y="0"/>
                  </a:lnTo>
                  <a:lnTo>
                    <a:pt x="404" y="0"/>
                  </a:lnTo>
                  <a:lnTo>
                    <a:pt x="401" y="4"/>
                  </a:lnTo>
                  <a:lnTo>
                    <a:pt x="397" y="4"/>
                  </a:lnTo>
                  <a:lnTo>
                    <a:pt x="394" y="7"/>
                  </a:lnTo>
                  <a:lnTo>
                    <a:pt x="391" y="9"/>
                  </a:lnTo>
                  <a:lnTo>
                    <a:pt x="388" y="14"/>
                  </a:lnTo>
                  <a:lnTo>
                    <a:pt x="388" y="16"/>
                  </a:lnTo>
                  <a:lnTo>
                    <a:pt x="386" y="16"/>
                  </a:lnTo>
                  <a:lnTo>
                    <a:pt x="386" y="19"/>
                  </a:lnTo>
                  <a:lnTo>
                    <a:pt x="383" y="19"/>
                  </a:lnTo>
                  <a:lnTo>
                    <a:pt x="383" y="23"/>
                  </a:lnTo>
                  <a:lnTo>
                    <a:pt x="379" y="26"/>
                  </a:lnTo>
                  <a:lnTo>
                    <a:pt x="373" y="32"/>
                  </a:lnTo>
                  <a:lnTo>
                    <a:pt x="370" y="39"/>
                  </a:lnTo>
                  <a:lnTo>
                    <a:pt x="368" y="46"/>
                  </a:lnTo>
                  <a:lnTo>
                    <a:pt x="365" y="55"/>
                  </a:lnTo>
                  <a:lnTo>
                    <a:pt x="358" y="65"/>
                  </a:lnTo>
                  <a:lnTo>
                    <a:pt x="355" y="71"/>
                  </a:lnTo>
                  <a:lnTo>
                    <a:pt x="352" y="80"/>
                  </a:lnTo>
                  <a:lnTo>
                    <a:pt x="349" y="90"/>
                  </a:lnTo>
                  <a:lnTo>
                    <a:pt x="347" y="97"/>
                  </a:lnTo>
                  <a:lnTo>
                    <a:pt x="344" y="103"/>
                  </a:lnTo>
                  <a:lnTo>
                    <a:pt x="344" y="110"/>
                  </a:lnTo>
                  <a:lnTo>
                    <a:pt x="340" y="117"/>
                  </a:lnTo>
                  <a:lnTo>
                    <a:pt x="340" y="119"/>
                  </a:lnTo>
                  <a:lnTo>
                    <a:pt x="337" y="122"/>
                  </a:lnTo>
                  <a:lnTo>
                    <a:pt x="295" y="164"/>
                  </a:lnTo>
                  <a:lnTo>
                    <a:pt x="292" y="171"/>
                  </a:lnTo>
                  <a:lnTo>
                    <a:pt x="285" y="174"/>
                  </a:lnTo>
                  <a:lnTo>
                    <a:pt x="280" y="178"/>
                  </a:lnTo>
                  <a:lnTo>
                    <a:pt x="274" y="183"/>
                  </a:lnTo>
                  <a:lnTo>
                    <a:pt x="267" y="188"/>
                  </a:lnTo>
                  <a:lnTo>
                    <a:pt x="262" y="193"/>
                  </a:lnTo>
                  <a:lnTo>
                    <a:pt x="253" y="196"/>
                  </a:lnTo>
                  <a:lnTo>
                    <a:pt x="246" y="203"/>
                  </a:lnTo>
                  <a:lnTo>
                    <a:pt x="241" y="206"/>
                  </a:lnTo>
                  <a:lnTo>
                    <a:pt x="232" y="210"/>
                  </a:lnTo>
                  <a:lnTo>
                    <a:pt x="225" y="216"/>
                  </a:lnTo>
                  <a:lnTo>
                    <a:pt x="220" y="222"/>
                  </a:lnTo>
                  <a:lnTo>
                    <a:pt x="214" y="225"/>
                  </a:lnTo>
                  <a:lnTo>
                    <a:pt x="207" y="229"/>
                  </a:lnTo>
                  <a:lnTo>
                    <a:pt x="202" y="232"/>
                  </a:lnTo>
                  <a:lnTo>
                    <a:pt x="196" y="232"/>
                  </a:lnTo>
                  <a:lnTo>
                    <a:pt x="192" y="235"/>
                  </a:lnTo>
                  <a:lnTo>
                    <a:pt x="186" y="239"/>
                  </a:lnTo>
                  <a:lnTo>
                    <a:pt x="181" y="242"/>
                  </a:lnTo>
                  <a:lnTo>
                    <a:pt x="174" y="245"/>
                  </a:lnTo>
                  <a:lnTo>
                    <a:pt x="171" y="248"/>
                  </a:lnTo>
                  <a:lnTo>
                    <a:pt x="165" y="252"/>
                  </a:lnTo>
                  <a:lnTo>
                    <a:pt x="160" y="255"/>
                  </a:lnTo>
                  <a:lnTo>
                    <a:pt x="153" y="257"/>
                  </a:lnTo>
                  <a:lnTo>
                    <a:pt x="150" y="261"/>
                  </a:lnTo>
                  <a:lnTo>
                    <a:pt x="145" y="264"/>
                  </a:lnTo>
                  <a:lnTo>
                    <a:pt x="142" y="264"/>
                  </a:lnTo>
                  <a:lnTo>
                    <a:pt x="138" y="267"/>
                  </a:lnTo>
                  <a:lnTo>
                    <a:pt x="135" y="271"/>
                  </a:lnTo>
                  <a:lnTo>
                    <a:pt x="132" y="27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417" name="Line 153"/>
            <p:cNvSpPr>
              <a:spLocks noChangeShapeType="1"/>
            </p:cNvSpPr>
            <p:nvPr/>
          </p:nvSpPr>
          <p:spPr bwMode="auto">
            <a:xfrm flipH="1">
              <a:off x="348" y="630"/>
              <a:ext cx="10" cy="6"/>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418" name="Line 154"/>
            <p:cNvSpPr>
              <a:spLocks noChangeShapeType="1"/>
            </p:cNvSpPr>
            <p:nvPr/>
          </p:nvSpPr>
          <p:spPr bwMode="auto">
            <a:xfrm flipH="1">
              <a:off x="355" y="649"/>
              <a:ext cx="10" cy="11"/>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3120"/>
            </a:p>
          </p:txBody>
        </p:sp>
        <p:sp>
          <p:nvSpPr>
            <p:cNvPr id="523419" name="Freeform 155"/>
            <p:cNvSpPr>
              <a:spLocks/>
            </p:cNvSpPr>
            <p:nvPr/>
          </p:nvSpPr>
          <p:spPr bwMode="auto">
            <a:xfrm>
              <a:off x="316" y="614"/>
              <a:ext cx="25" cy="51"/>
            </a:xfrm>
            <a:custGeom>
              <a:avLst/>
              <a:gdLst>
                <a:gd name="T0" fmla="*/ 0 w 49"/>
                <a:gd name="T1" fmla="*/ 0 h 103"/>
                <a:gd name="T2" fmla="*/ 3 w 49"/>
                <a:gd name="T3" fmla="*/ 0 h 103"/>
                <a:gd name="T4" fmla="*/ 6 w 49"/>
                <a:gd name="T5" fmla="*/ 0 h 103"/>
                <a:gd name="T6" fmla="*/ 6 w 49"/>
                <a:gd name="T7" fmla="*/ 2 h 103"/>
                <a:gd name="T8" fmla="*/ 9 w 49"/>
                <a:gd name="T9" fmla="*/ 2 h 103"/>
                <a:gd name="T10" fmla="*/ 9 w 49"/>
                <a:gd name="T11" fmla="*/ 5 h 103"/>
                <a:gd name="T12" fmla="*/ 9 w 49"/>
                <a:gd name="T13" fmla="*/ 9 h 103"/>
                <a:gd name="T14" fmla="*/ 13 w 49"/>
                <a:gd name="T15" fmla="*/ 9 h 103"/>
                <a:gd name="T16" fmla="*/ 13 w 49"/>
                <a:gd name="T17" fmla="*/ 12 h 103"/>
                <a:gd name="T18" fmla="*/ 13 w 49"/>
                <a:gd name="T19" fmla="*/ 15 h 103"/>
                <a:gd name="T20" fmla="*/ 13 w 49"/>
                <a:gd name="T21" fmla="*/ 19 h 103"/>
                <a:gd name="T22" fmla="*/ 13 w 49"/>
                <a:gd name="T23" fmla="*/ 22 h 103"/>
                <a:gd name="T24" fmla="*/ 13 w 49"/>
                <a:gd name="T25" fmla="*/ 25 h 103"/>
                <a:gd name="T26" fmla="*/ 16 w 49"/>
                <a:gd name="T27" fmla="*/ 27 h 103"/>
                <a:gd name="T28" fmla="*/ 16 w 49"/>
                <a:gd name="T29" fmla="*/ 32 h 103"/>
                <a:gd name="T30" fmla="*/ 18 w 49"/>
                <a:gd name="T31" fmla="*/ 32 h 103"/>
                <a:gd name="T32" fmla="*/ 21 w 49"/>
                <a:gd name="T33" fmla="*/ 34 h 103"/>
                <a:gd name="T34" fmla="*/ 24 w 49"/>
                <a:gd name="T35" fmla="*/ 37 h 103"/>
                <a:gd name="T36" fmla="*/ 28 w 49"/>
                <a:gd name="T37" fmla="*/ 37 h 103"/>
                <a:gd name="T38" fmla="*/ 28 w 49"/>
                <a:gd name="T39" fmla="*/ 41 h 103"/>
                <a:gd name="T40" fmla="*/ 28 w 49"/>
                <a:gd name="T41" fmla="*/ 44 h 103"/>
                <a:gd name="T42" fmla="*/ 31 w 49"/>
                <a:gd name="T43" fmla="*/ 44 h 103"/>
                <a:gd name="T44" fmla="*/ 31 w 49"/>
                <a:gd name="T45" fmla="*/ 47 h 103"/>
                <a:gd name="T46" fmla="*/ 31 w 49"/>
                <a:gd name="T47" fmla="*/ 51 h 103"/>
                <a:gd name="T48" fmla="*/ 31 w 49"/>
                <a:gd name="T49" fmla="*/ 54 h 103"/>
                <a:gd name="T50" fmla="*/ 31 w 49"/>
                <a:gd name="T51" fmla="*/ 57 h 103"/>
                <a:gd name="T52" fmla="*/ 34 w 49"/>
                <a:gd name="T53" fmla="*/ 61 h 103"/>
                <a:gd name="T54" fmla="*/ 34 w 49"/>
                <a:gd name="T55" fmla="*/ 64 h 103"/>
                <a:gd name="T56" fmla="*/ 34 w 49"/>
                <a:gd name="T57" fmla="*/ 66 h 103"/>
                <a:gd name="T58" fmla="*/ 34 w 49"/>
                <a:gd name="T59" fmla="*/ 69 h 103"/>
                <a:gd name="T60" fmla="*/ 37 w 49"/>
                <a:gd name="T61" fmla="*/ 73 h 103"/>
                <a:gd name="T62" fmla="*/ 37 w 49"/>
                <a:gd name="T63" fmla="*/ 76 h 103"/>
                <a:gd name="T64" fmla="*/ 41 w 49"/>
                <a:gd name="T65" fmla="*/ 76 h 103"/>
                <a:gd name="T66" fmla="*/ 41 w 49"/>
                <a:gd name="T67" fmla="*/ 79 h 103"/>
                <a:gd name="T68" fmla="*/ 44 w 49"/>
                <a:gd name="T69" fmla="*/ 83 h 103"/>
                <a:gd name="T70" fmla="*/ 44 w 49"/>
                <a:gd name="T71" fmla="*/ 86 h 103"/>
                <a:gd name="T72" fmla="*/ 46 w 49"/>
                <a:gd name="T73" fmla="*/ 89 h 103"/>
                <a:gd name="T74" fmla="*/ 46 w 49"/>
                <a:gd name="T75" fmla="*/ 93 h 103"/>
                <a:gd name="T76" fmla="*/ 49 w 49"/>
                <a:gd name="T77" fmla="*/ 93 h 103"/>
                <a:gd name="T78" fmla="*/ 49 w 49"/>
                <a:gd name="T79" fmla="*/ 96 h 103"/>
                <a:gd name="T80" fmla="*/ 49 w 49"/>
                <a:gd name="T81" fmla="*/ 98 h 103"/>
                <a:gd name="T82" fmla="*/ 49 w 49"/>
                <a:gd name="T83" fmla="*/ 103 h 103"/>
                <a:gd name="T84" fmla="*/ 0 w 49"/>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 h="103">
                  <a:moveTo>
                    <a:pt x="0" y="0"/>
                  </a:moveTo>
                  <a:lnTo>
                    <a:pt x="3" y="0"/>
                  </a:lnTo>
                  <a:lnTo>
                    <a:pt x="6" y="0"/>
                  </a:lnTo>
                  <a:lnTo>
                    <a:pt x="6" y="2"/>
                  </a:lnTo>
                  <a:lnTo>
                    <a:pt x="9" y="2"/>
                  </a:lnTo>
                  <a:lnTo>
                    <a:pt x="9" y="5"/>
                  </a:lnTo>
                  <a:lnTo>
                    <a:pt x="9" y="9"/>
                  </a:lnTo>
                  <a:lnTo>
                    <a:pt x="13" y="9"/>
                  </a:lnTo>
                  <a:lnTo>
                    <a:pt x="13" y="12"/>
                  </a:lnTo>
                  <a:lnTo>
                    <a:pt x="13" y="15"/>
                  </a:lnTo>
                  <a:lnTo>
                    <a:pt x="13" y="19"/>
                  </a:lnTo>
                  <a:lnTo>
                    <a:pt x="13" y="22"/>
                  </a:lnTo>
                  <a:lnTo>
                    <a:pt x="13" y="25"/>
                  </a:lnTo>
                  <a:lnTo>
                    <a:pt x="16" y="27"/>
                  </a:lnTo>
                  <a:lnTo>
                    <a:pt x="16" y="32"/>
                  </a:lnTo>
                  <a:lnTo>
                    <a:pt x="18" y="32"/>
                  </a:lnTo>
                  <a:lnTo>
                    <a:pt x="21" y="34"/>
                  </a:lnTo>
                  <a:lnTo>
                    <a:pt x="24" y="37"/>
                  </a:lnTo>
                  <a:lnTo>
                    <a:pt x="28" y="37"/>
                  </a:lnTo>
                  <a:lnTo>
                    <a:pt x="28" y="41"/>
                  </a:lnTo>
                  <a:lnTo>
                    <a:pt x="28" y="44"/>
                  </a:lnTo>
                  <a:lnTo>
                    <a:pt x="31" y="44"/>
                  </a:lnTo>
                  <a:lnTo>
                    <a:pt x="31" y="47"/>
                  </a:lnTo>
                  <a:lnTo>
                    <a:pt x="31" y="51"/>
                  </a:lnTo>
                  <a:lnTo>
                    <a:pt x="31" y="54"/>
                  </a:lnTo>
                  <a:lnTo>
                    <a:pt x="31" y="57"/>
                  </a:lnTo>
                  <a:lnTo>
                    <a:pt x="34" y="61"/>
                  </a:lnTo>
                  <a:lnTo>
                    <a:pt x="34" y="64"/>
                  </a:lnTo>
                  <a:lnTo>
                    <a:pt x="34" y="66"/>
                  </a:lnTo>
                  <a:lnTo>
                    <a:pt x="34" y="69"/>
                  </a:lnTo>
                  <a:lnTo>
                    <a:pt x="37" y="73"/>
                  </a:lnTo>
                  <a:lnTo>
                    <a:pt x="37" y="76"/>
                  </a:lnTo>
                  <a:lnTo>
                    <a:pt x="41" y="76"/>
                  </a:lnTo>
                  <a:lnTo>
                    <a:pt x="41" y="79"/>
                  </a:lnTo>
                  <a:lnTo>
                    <a:pt x="44" y="83"/>
                  </a:lnTo>
                  <a:lnTo>
                    <a:pt x="44" y="86"/>
                  </a:lnTo>
                  <a:lnTo>
                    <a:pt x="46" y="89"/>
                  </a:lnTo>
                  <a:lnTo>
                    <a:pt x="46" y="93"/>
                  </a:lnTo>
                  <a:lnTo>
                    <a:pt x="49" y="93"/>
                  </a:lnTo>
                  <a:lnTo>
                    <a:pt x="49" y="96"/>
                  </a:lnTo>
                  <a:lnTo>
                    <a:pt x="49" y="98"/>
                  </a:lnTo>
                  <a:lnTo>
                    <a:pt x="49" y="103"/>
                  </a:lnTo>
                  <a:lnTo>
                    <a:pt x="0"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20" name="Freeform 156"/>
            <p:cNvSpPr>
              <a:spLocks/>
            </p:cNvSpPr>
            <p:nvPr/>
          </p:nvSpPr>
          <p:spPr bwMode="auto">
            <a:xfrm>
              <a:off x="316" y="614"/>
              <a:ext cx="25" cy="51"/>
            </a:xfrm>
            <a:custGeom>
              <a:avLst/>
              <a:gdLst>
                <a:gd name="T0" fmla="*/ 0 w 49"/>
                <a:gd name="T1" fmla="*/ 0 h 103"/>
                <a:gd name="T2" fmla="*/ 3 w 49"/>
                <a:gd name="T3" fmla="*/ 0 h 103"/>
                <a:gd name="T4" fmla="*/ 6 w 49"/>
                <a:gd name="T5" fmla="*/ 0 h 103"/>
                <a:gd name="T6" fmla="*/ 6 w 49"/>
                <a:gd name="T7" fmla="*/ 2 h 103"/>
                <a:gd name="T8" fmla="*/ 9 w 49"/>
                <a:gd name="T9" fmla="*/ 2 h 103"/>
                <a:gd name="T10" fmla="*/ 9 w 49"/>
                <a:gd name="T11" fmla="*/ 5 h 103"/>
                <a:gd name="T12" fmla="*/ 9 w 49"/>
                <a:gd name="T13" fmla="*/ 9 h 103"/>
                <a:gd name="T14" fmla="*/ 13 w 49"/>
                <a:gd name="T15" fmla="*/ 9 h 103"/>
                <a:gd name="T16" fmla="*/ 13 w 49"/>
                <a:gd name="T17" fmla="*/ 12 h 103"/>
                <a:gd name="T18" fmla="*/ 13 w 49"/>
                <a:gd name="T19" fmla="*/ 15 h 103"/>
                <a:gd name="T20" fmla="*/ 13 w 49"/>
                <a:gd name="T21" fmla="*/ 19 h 103"/>
                <a:gd name="T22" fmla="*/ 13 w 49"/>
                <a:gd name="T23" fmla="*/ 22 h 103"/>
                <a:gd name="T24" fmla="*/ 13 w 49"/>
                <a:gd name="T25" fmla="*/ 25 h 103"/>
                <a:gd name="T26" fmla="*/ 16 w 49"/>
                <a:gd name="T27" fmla="*/ 27 h 103"/>
                <a:gd name="T28" fmla="*/ 16 w 49"/>
                <a:gd name="T29" fmla="*/ 32 h 103"/>
                <a:gd name="T30" fmla="*/ 18 w 49"/>
                <a:gd name="T31" fmla="*/ 32 h 103"/>
                <a:gd name="T32" fmla="*/ 21 w 49"/>
                <a:gd name="T33" fmla="*/ 34 h 103"/>
                <a:gd name="T34" fmla="*/ 24 w 49"/>
                <a:gd name="T35" fmla="*/ 37 h 103"/>
                <a:gd name="T36" fmla="*/ 28 w 49"/>
                <a:gd name="T37" fmla="*/ 37 h 103"/>
                <a:gd name="T38" fmla="*/ 28 w 49"/>
                <a:gd name="T39" fmla="*/ 41 h 103"/>
                <a:gd name="T40" fmla="*/ 28 w 49"/>
                <a:gd name="T41" fmla="*/ 44 h 103"/>
                <a:gd name="T42" fmla="*/ 31 w 49"/>
                <a:gd name="T43" fmla="*/ 44 h 103"/>
                <a:gd name="T44" fmla="*/ 31 w 49"/>
                <a:gd name="T45" fmla="*/ 47 h 103"/>
                <a:gd name="T46" fmla="*/ 31 w 49"/>
                <a:gd name="T47" fmla="*/ 51 h 103"/>
                <a:gd name="T48" fmla="*/ 31 w 49"/>
                <a:gd name="T49" fmla="*/ 54 h 103"/>
                <a:gd name="T50" fmla="*/ 31 w 49"/>
                <a:gd name="T51" fmla="*/ 57 h 103"/>
                <a:gd name="T52" fmla="*/ 34 w 49"/>
                <a:gd name="T53" fmla="*/ 61 h 103"/>
                <a:gd name="T54" fmla="*/ 34 w 49"/>
                <a:gd name="T55" fmla="*/ 64 h 103"/>
                <a:gd name="T56" fmla="*/ 34 w 49"/>
                <a:gd name="T57" fmla="*/ 66 h 103"/>
                <a:gd name="T58" fmla="*/ 34 w 49"/>
                <a:gd name="T59" fmla="*/ 69 h 103"/>
                <a:gd name="T60" fmla="*/ 37 w 49"/>
                <a:gd name="T61" fmla="*/ 73 h 103"/>
                <a:gd name="T62" fmla="*/ 37 w 49"/>
                <a:gd name="T63" fmla="*/ 76 h 103"/>
                <a:gd name="T64" fmla="*/ 41 w 49"/>
                <a:gd name="T65" fmla="*/ 76 h 103"/>
                <a:gd name="T66" fmla="*/ 41 w 49"/>
                <a:gd name="T67" fmla="*/ 79 h 103"/>
                <a:gd name="T68" fmla="*/ 44 w 49"/>
                <a:gd name="T69" fmla="*/ 83 h 103"/>
                <a:gd name="T70" fmla="*/ 44 w 49"/>
                <a:gd name="T71" fmla="*/ 86 h 103"/>
                <a:gd name="T72" fmla="*/ 46 w 49"/>
                <a:gd name="T73" fmla="*/ 89 h 103"/>
                <a:gd name="T74" fmla="*/ 46 w 49"/>
                <a:gd name="T75" fmla="*/ 93 h 103"/>
                <a:gd name="T76" fmla="*/ 49 w 49"/>
                <a:gd name="T77" fmla="*/ 93 h 103"/>
                <a:gd name="T78" fmla="*/ 49 w 49"/>
                <a:gd name="T79" fmla="*/ 96 h 103"/>
                <a:gd name="T80" fmla="*/ 49 w 49"/>
                <a:gd name="T81" fmla="*/ 98 h 103"/>
                <a:gd name="T82" fmla="*/ 49 w 49"/>
                <a:gd name="T8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103">
                  <a:moveTo>
                    <a:pt x="0" y="0"/>
                  </a:moveTo>
                  <a:lnTo>
                    <a:pt x="3" y="0"/>
                  </a:lnTo>
                  <a:lnTo>
                    <a:pt x="6" y="0"/>
                  </a:lnTo>
                  <a:lnTo>
                    <a:pt x="6" y="2"/>
                  </a:lnTo>
                  <a:lnTo>
                    <a:pt x="9" y="2"/>
                  </a:lnTo>
                  <a:lnTo>
                    <a:pt x="9" y="5"/>
                  </a:lnTo>
                  <a:lnTo>
                    <a:pt x="9" y="9"/>
                  </a:lnTo>
                  <a:lnTo>
                    <a:pt x="13" y="9"/>
                  </a:lnTo>
                  <a:lnTo>
                    <a:pt x="13" y="12"/>
                  </a:lnTo>
                  <a:lnTo>
                    <a:pt x="13" y="15"/>
                  </a:lnTo>
                  <a:lnTo>
                    <a:pt x="13" y="19"/>
                  </a:lnTo>
                  <a:lnTo>
                    <a:pt x="13" y="22"/>
                  </a:lnTo>
                  <a:lnTo>
                    <a:pt x="13" y="25"/>
                  </a:lnTo>
                  <a:lnTo>
                    <a:pt x="16" y="27"/>
                  </a:lnTo>
                  <a:lnTo>
                    <a:pt x="16" y="32"/>
                  </a:lnTo>
                  <a:lnTo>
                    <a:pt x="18" y="32"/>
                  </a:lnTo>
                  <a:lnTo>
                    <a:pt x="21" y="34"/>
                  </a:lnTo>
                  <a:lnTo>
                    <a:pt x="24" y="37"/>
                  </a:lnTo>
                  <a:lnTo>
                    <a:pt x="28" y="37"/>
                  </a:lnTo>
                  <a:lnTo>
                    <a:pt x="28" y="41"/>
                  </a:lnTo>
                  <a:lnTo>
                    <a:pt x="28" y="44"/>
                  </a:lnTo>
                  <a:lnTo>
                    <a:pt x="31" y="44"/>
                  </a:lnTo>
                  <a:lnTo>
                    <a:pt x="31" y="47"/>
                  </a:lnTo>
                  <a:lnTo>
                    <a:pt x="31" y="51"/>
                  </a:lnTo>
                  <a:lnTo>
                    <a:pt x="31" y="54"/>
                  </a:lnTo>
                  <a:lnTo>
                    <a:pt x="31" y="57"/>
                  </a:lnTo>
                  <a:lnTo>
                    <a:pt x="34" y="61"/>
                  </a:lnTo>
                  <a:lnTo>
                    <a:pt x="34" y="64"/>
                  </a:lnTo>
                  <a:lnTo>
                    <a:pt x="34" y="66"/>
                  </a:lnTo>
                  <a:lnTo>
                    <a:pt x="34" y="69"/>
                  </a:lnTo>
                  <a:lnTo>
                    <a:pt x="37" y="73"/>
                  </a:lnTo>
                  <a:lnTo>
                    <a:pt x="37" y="76"/>
                  </a:lnTo>
                  <a:lnTo>
                    <a:pt x="41" y="76"/>
                  </a:lnTo>
                  <a:lnTo>
                    <a:pt x="41" y="79"/>
                  </a:lnTo>
                  <a:lnTo>
                    <a:pt x="44" y="83"/>
                  </a:lnTo>
                  <a:lnTo>
                    <a:pt x="44" y="86"/>
                  </a:lnTo>
                  <a:lnTo>
                    <a:pt x="46" y="89"/>
                  </a:lnTo>
                  <a:lnTo>
                    <a:pt x="46" y="93"/>
                  </a:lnTo>
                  <a:lnTo>
                    <a:pt x="49" y="93"/>
                  </a:lnTo>
                  <a:lnTo>
                    <a:pt x="49" y="96"/>
                  </a:lnTo>
                  <a:lnTo>
                    <a:pt x="49" y="98"/>
                  </a:lnTo>
                  <a:lnTo>
                    <a:pt x="49" y="10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3120"/>
            </a:p>
          </p:txBody>
        </p:sp>
        <p:sp>
          <p:nvSpPr>
            <p:cNvPr id="523421" name="Freeform 157"/>
            <p:cNvSpPr>
              <a:spLocks/>
            </p:cNvSpPr>
            <p:nvPr/>
          </p:nvSpPr>
          <p:spPr bwMode="auto">
            <a:xfrm>
              <a:off x="373" y="534"/>
              <a:ext cx="91" cy="165"/>
            </a:xfrm>
            <a:custGeom>
              <a:avLst/>
              <a:gdLst>
                <a:gd name="T0" fmla="*/ 86 w 181"/>
                <a:gd name="T1" fmla="*/ 0 h 330"/>
                <a:gd name="T2" fmla="*/ 76 w 181"/>
                <a:gd name="T3" fmla="*/ 1 h 330"/>
                <a:gd name="T4" fmla="*/ 68 w 181"/>
                <a:gd name="T5" fmla="*/ 5 h 330"/>
                <a:gd name="T6" fmla="*/ 59 w 181"/>
                <a:gd name="T7" fmla="*/ 10 h 330"/>
                <a:gd name="T8" fmla="*/ 51 w 181"/>
                <a:gd name="T9" fmla="*/ 17 h 330"/>
                <a:gd name="T10" fmla="*/ 40 w 181"/>
                <a:gd name="T11" fmla="*/ 28 h 330"/>
                <a:gd name="T12" fmla="*/ 26 w 181"/>
                <a:gd name="T13" fmla="*/ 49 h 330"/>
                <a:gd name="T14" fmla="*/ 15 w 181"/>
                <a:gd name="T15" fmla="*/ 72 h 330"/>
                <a:gd name="T16" fmla="*/ 7 w 181"/>
                <a:gd name="T17" fmla="*/ 100 h 330"/>
                <a:gd name="T18" fmla="*/ 1 w 181"/>
                <a:gd name="T19" fmla="*/ 132 h 330"/>
                <a:gd name="T20" fmla="*/ 0 w 181"/>
                <a:gd name="T21" fmla="*/ 164 h 330"/>
                <a:gd name="T22" fmla="*/ 1 w 181"/>
                <a:gd name="T23" fmla="*/ 198 h 330"/>
                <a:gd name="T24" fmla="*/ 7 w 181"/>
                <a:gd name="T25" fmla="*/ 228 h 330"/>
                <a:gd name="T26" fmla="*/ 15 w 181"/>
                <a:gd name="T27" fmla="*/ 256 h 330"/>
                <a:gd name="T28" fmla="*/ 26 w 181"/>
                <a:gd name="T29" fmla="*/ 281 h 330"/>
                <a:gd name="T30" fmla="*/ 40 w 181"/>
                <a:gd name="T31" fmla="*/ 301 h 330"/>
                <a:gd name="T32" fmla="*/ 51 w 181"/>
                <a:gd name="T33" fmla="*/ 313 h 330"/>
                <a:gd name="T34" fmla="*/ 59 w 181"/>
                <a:gd name="T35" fmla="*/ 319 h 330"/>
                <a:gd name="T36" fmla="*/ 68 w 181"/>
                <a:gd name="T37" fmla="*/ 324 h 330"/>
                <a:gd name="T38" fmla="*/ 76 w 181"/>
                <a:gd name="T39" fmla="*/ 327 h 330"/>
                <a:gd name="T40" fmla="*/ 86 w 181"/>
                <a:gd name="T41" fmla="*/ 329 h 330"/>
                <a:gd name="T42" fmla="*/ 94 w 181"/>
                <a:gd name="T43" fmla="*/ 329 h 330"/>
                <a:gd name="T44" fmla="*/ 104 w 181"/>
                <a:gd name="T45" fmla="*/ 327 h 330"/>
                <a:gd name="T46" fmla="*/ 112 w 181"/>
                <a:gd name="T47" fmla="*/ 324 h 330"/>
                <a:gd name="T48" fmla="*/ 122 w 181"/>
                <a:gd name="T49" fmla="*/ 319 h 330"/>
                <a:gd name="T50" fmla="*/ 129 w 181"/>
                <a:gd name="T51" fmla="*/ 313 h 330"/>
                <a:gd name="T52" fmla="*/ 142 w 181"/>
                <a:gd name="T53" fmla="*/ 301 h 330"/>
                <a:gd name="T54" fmla="*/ 154 w 181"/>
                <a:gd name="T55" fmla="*/ 281 h 330"/>
                <a:gd name="T56" fmla="*/ 165 w 181"/>
                <a:gd name="T57" fmla="*/ 256 h 330"/>
                <a:gd name="T58" fmla="*/ 174 w 181"/>
                <a:gd name="T59" fmla="*/ 228 h 330"/>
                <a:gd name="T60" fmla="*/ 179 w 181"/>
                <a:gd name="T61" fmla="*/ 198 h 330"/>
                <a:gd name="T62" fmla="*/ 181 w 181"/>
                <a:gd name="T63" fmla="*/ 164 h 330"/>
                <a:gd name="T64" fmla="*/ 179 w 181"/>
                <a:gd name="T65" fmla="*/ 132 h 330"/>
                <a:gd name="T66" fmla="*/ 174 w 181"/>
                <a:gd name="T67" fmla="*/ 100 h 330"/>
                <a:gd name="T68" fmla="*/ 165 w 181"/>
                <a:gd name="T69" fmla="*/ 72 h 330"/>
                <a:gd name="T70" fmla="*/ 154 w 181"/>
                <a:gd name="T71" fmla="*/ 49 h 330"/>
                <a:gd name="T72" fmla="*/ 142 w 181"/>
                <a:gd name="T73" fmla="*/ 28 h 330"/>
                <a:gd name="T74" fmla="*/ 129 w 181"/>
                <a:gd name="T75" fmla="*/ 17 h 330"/>
                <a:gd name="T76" fmla="*/ 122 w 181"/>
                <a:gd name="T77" fmla="*/ 10 h 330"/>
                <a:gd name="T78" fmla="*/ 112 w 181"/>
                <a:gd name="T79" fmla="*/ 5 h 330"/>
                <a:gd name="T80" fmla="*/ 104 w 181"/>
                <a:gd name="T81" fmla="*/ 1 h 330"/>
                <a:gd name="T82" fmla="*/ 94 w 181"/>
                <a:gd name="T83"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330">
                  <a:moveTo>
                    <a:pt x="90" y="0"/>
                  </a:moveTo>
                  <a:lnTo>
                    <a:pt x="86" y="0"/>
                  </a:lnTo>
                  <a:lnTo>
                    <a:pt x="80" y="1"/>
                  </a:lnTo>
                  <a:lnTo>
                    <a:pt x="76" y="1"/>
                  </a:lnTo>
                  <a:lnTo>
                    <a:pt x="72" y="4"/>
                  </a:lnTo>
                  <a:lnTo>
                    <a:pt x="68" y="5"/>
                  </a:lnTo>
                  <a:lnTo>
                    <a:pt x="64" y="7"/>
                  </a:lnTo>
                  <a:lnTo>
                    <a:pt x="59" y="10"/>
                  </a:lnTo>
                  <a:lnTo>
                    <a:pt x="55" y="12"/>
                  </a:lnTo>
                  <a:lnTo>
                    <a:pt x="51" y="17"/>
                  </a:lnTo>
                  <a:lnTo>
                    <a:pt x="47" y="19"/>
                  </a:lnTo>
                  <a:lnTo>
                    <a:pt x="40" y="28"/>
                  </a:lnTo>
                  <a:lnTo>
                    <a:pt x="33" y="37"/>
                  </a:lnTo>
                  <a:lnTo>
                    <a:pt x="26" y="49"/>
                  </a:lnTo>
                  <a:lnTo>
                    <a:pt x="20" y="60"/>
                  </a:lnTo>
                  <a:lnTo>
                    <a:pt x="15" y="72"/>
                  </a:lnTo>
                  <a:lnTo>
                    <a:pt x="11" y="86"/>
                  </a:lnTo>
                  <a:lnTo>
                    <a:pt x="7" y="100"/>
                  </a:lnTo>
                  <a:lnTo>
                    <a:pt x="4" y="115"/>
                  </a:lnTo>
                  <a:lnTo>
                    <a:pt x="1" y="132"/>
                  </a:lnTo>
                  <a:lnTo>
                    <a:pt x="0" y="147"/>
                  </a:lnTo>
                  <a:lnTo>
                    <a:pt x="0" y="164"/>
                  </a:lnTo>
                  <a:lnTo>
                    <a:pt x="0" y="181"/>
                  </a:lnTo>
                  <a:lnTo>
                    <a:pt x="1" y="198"/>
                  </a:lnTo>
                  <a:lnTo>
                    <a:pt x="4" y="214"/>
                  </a:lnTo>
                  <a:lnTo>
                    <a:pt x="7" y="228"/>
                  </a:lnTo>
                  <a:lnTo>
                    <a:pt x="11" y="244"/>
                  </a:lnTo>
                  <a:lnTo>
                    <a:pt x="15" y="256"/>
                  </a:lnTo>
                  <a:lnTo>
                    <a:pt x="20" y="270"/>
                  </a:lnTo>
                  <a:lnTo>
                    <a:pt x="26" y="281"/>
                  </a:lnTo>
                  <a:lnTo>
                    <a:pt x="33" y="292"/>
                  </a:lnTo>
                  <a:lnTo>
                    <a:pt x="40" y="301"/>
                  </a:lnTo>
                  <a:lnTo>
                    <a:pt x="47" y="309"/>
                  </a:lnTo>
                  <a:lnTo>
                    <a:pt x="51" y="313"/>
                  </a:lnTo>
                  <a:lnTo>
                    <a:pt x="55" y="316"/>
                  </a:lnTo>
                  <a:lnTo>
                    <a:pt x="59" y="319"/>
                  </a:lnTo>
                  <a:lnTo>
                    <a:pt x="64" y="322"/>
                  </a:lnTo>
                  <a:lnTo>
                    <a:pt x="68" y="324"/>
                  </a:lnTo>
                  <a:lnTo>
                    <a:pt x="72" y="326"/>
                  </a:lnTo>
                  <a:lnTo>
                    <a:pt x="76" y="327"/>
                  </a:lnTo>
                  <a:lnTo>
                    <a:pt x="80" y="329"/>
                  </a:lnTo>
                  <a:lnTo>
                    <a:pt x="86" y="329"/>
                  </a:lnTo>
                  <a:lnTo>
                    <a:pt x="90" y="330"/>
                  </a:lnTo>
                  <a:lnTo>
                    <a:pt x="94" y="329"/>
                  </a:lnTo>
                  <a:lnTo>
                    <a:pt x="100" y="329"/>
                  </a:lnTo>
                  <a:lnTo>
                    <a:pt x="104" y="327"/>
                  </a:lnTo>
                  <a:lnTo>
                    <a:pt x="108" y="326"/>
                  </a:lnTo>
                  <a:lnTo>
                    <a:pt x="112" y="324"/>
                  </a:lnTo>
                  <a:lnTo>
                    <a:pt x="118" y="322"/>
                  </a:lnTo>
                  <a:lnTo>
                    <a:pt x="122" y="319"/>
                  </a:lnTo>
                  <a:lnTo>
                    <a:pt x="125" y="316"/>
                  </a:lnTo>
                  <a:lnTo>
                    <a:pt x="129" y="313"/>
                  </a:lnTo>
                  <a:lnTo>
                    <a:pt x="133" y="309"/>
                  </a:lnTo>
                  <a:lnTo>
                    <a:pt x="142" y="301"/>
                  </a:lnTo>
                  <a:lnTo>
                    <a:pt x="149" y="292"/>
                  </a:lnTo>
                  <a:lnTo>
                    <a:pt x="154" y="281"/>
                  </a:lnTo>
                  <a:lnTo>
                    <a:pt x="160" y="270"/>
                  </a:lnTo>
                  <a:lnTo>
                    <a:pt x="165" y="256"/>
                  </a:lnTo>
                  <a:lnTo>
                    <a:pt x="170" y="244"/>
                  </a:lnTo>
                  <a:lnTo>
                    <a:pt x="174" y="228"/>
                  </a:lnTo>
                  <a:lnTo>
                    <a:pt x="177" y="213"/>
                  </a:lnTo>
                  <a:lnTo>
                    <a:pt x="179" y="198"/>
                  </a:lnTo>
                  <a:lnTo>
                    <a:pt x="181" y="181"/>
                  </a:lnTo>
                  <a:lnTo>
                    <a:pt x="181" y="164"/>
                  </a:lnTo>
                  <a:lnTo>
                    <a:pt x="181" y="147"/>
                  </a:lnTo>
                  <a:lnTo>
                    <a:pt x="179" y="132"/>
                  </a:lnTo>
                  <a:lnTo>
                    <a:pt x="177" y="115"/>
                  </a:lnTo>
                  <a:lnTo>
                    <a:pt x="174" y="100"/>
                  </a:lnTo>
                  <a:lnTo>
                    <a:pt x="170" y="86"/>
                  </a:lnTo>
                  <a:lnTo>
                    <a:pt x="165" y="72"/>
                  </a:lnTo>
                  <a:lnTo>
                    <a:pt x="160" y="60"/>
                  </a:lnTo>
                  <a:lnTo>
                    <a:pt x="154" y="49"/>
                  </a:lnTo>
                  <a:lnTo>
                    <a:pt x="149" y="37"/>
                  </a:lnTo>
                  <a:lnTo>
                    <a:pt x="142" y="28"/>
                  </a:lnTo>
                  <a:lnTo>
                    <a:pt x="133" y="19"/>
                  </a:lnTo>
                  <a:lnTo>
                    <a:pt x="129" y="17"/>
                  </a:lnTo>
                  <a:lnTo>
                    <a:pt x="125" y="12"/>
                  </a:lnTo>
                  <a:lnTo>
                    <a:pt x="122" y="10"/>
                  </a:lnTo>
                  <a:lnTo>
                    <a:pt x="118" y="7"/>
                  </a:lnTo>
                  <a:lnTo>
                    <a:pt x="112" y="5"/>
                  </a:lnTo>
                  <a:lnTo>
                    <a:pt x="108" y="4"/>
                  </a:lnTo>
                  <a:lnTo>
                    <a:pt x="104" y="1"/>
                  </a:lnTo>
                  <a:lnTo>
                    <a:pt x="100" y="1"/>
                  </a:lnTo>
                  <a:lnTo>
                    <a:pt x="94" y="0"/>
                  </a:lnTo>
                  <a:lnTo>
                    <a:pt x="90" y="0"/>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22" name="Freeform 158"/>
            <p:cNvSpPr>
              <a:spLocks/>
            </p:cNvSpPr>
            <p:nvPr/>
          </p:nvSpPr>
          <p:spPr bwMode="auto">
            <a:xfrm>
              <a:off x="429" y="637"/>
              <a:ext cx="62" cy="263"/>
            </a:xfrm>
            <a:custGeom>
              <a:avLst/>
              <a:gdLst>
                <a:gd name="T0" fmla="*/ 60 w 124"/>
                <a:gd name="T1" fmla="*/ 12 h 525"/>
                <a:gd name="T2" fmla="*/ 60 w 124"/>
                <a:gd name="T3" fmla="*/ 36 h 525"/>
                <a:gd name="T4" fmla="*/ 63 w 124"/>
                <a:gd name="T5" fmla="*/ 61 h 525"/>
                <a:gd name="T6" fmla="*/ 70 w 124"/>
                <a:gd name="T7" fmla="*/ 97 h 525"/>
                <a:gd name="T8" fmla="*/ 81 w 124"/>
                <a:gd name="T9" fmla="*/ 145 h 525"/>
                <a:gd name="T10" fmla="*/ 92 w 124"/>
                <a:gd name="T11" fmla="*/ 194 h 525"/>
                <a:gd name="T12" fmla="*/ 93 w 124"/>
                <a:gd name="T13" fmla="*/ 205 h 525"/>
                <a:gd name="T14" fmla="*/ 93 w 124"/>
                <a:gd name="T15" fmla="*/ 228 h 525"/>
                <a:gd name="T16" fmla="*/ 98 w 124"/>
                <a:gd name="T17" fmla="*/ 269 h 525"/>
                <a:gd name="T18" fmla="*/ 103 w 124"/>
                <a:gd name="T19" fmla="*/ 299 h 525"/>
                <a:gd name="T20" fmla="*/ 112 w 124"/>
                <a:gd name="T21" fmla="*/ 347 h 525"/>
                <a:gd name="T22" fmla="*/ 121 w 124"/>
                <a:gd name="T23" fmla="*/ 393 h 525"/>
                <a:gd name="T24" fmla="*/ 124 w 124"/>
                <a:gd name="T25" fmla="*/ 423 h 525"/>
                <a:gd name="T26" fmla="*/ 123 w 124"/>
                <a:gd name="T27" fmla="*/ 462 h 525"/>
                <a:gd name="T28" fmla="*/ 120 w 124"/>
                <a:gd name="T29" fmla="*/ 501 h 525"/>
                <a:gd name="T30" fmla="*/ 120 w 124"/>
                <a:gd name="T31" fmla="*/ 510 h 525"/>
                <a:gd name="T32" fmla="*/ 120 w 124"/>
                <a:gd name="T33" fmla="*/ 515 h 525"/>
                <a:gd name="T34" fmla="*/ 117 w 124"/>
                <a:gd name="T35" fmla="*/ 519 h 525"/>
                <a:gd name="T36" fmla="*/ 110 w 124"/>
                <a:gd name="T37" fmla="*/ 524 h 525"/>
                <a:gd name="T38" fmla="*/ 102 w 124"/>
                <a:gd name="T39" fmla="*/ 519 h 525"/>
                <a:gd name="T40" fmla="*/ 96 w 124"/>
                <a:gd name="T41" fmla="*/ 512 h 525"/>
                <a:gd name="T42" fmla="*/ 91 w 124"/>
                <a:gd name="T43" fmla="*/ 504 h 525"/>
                <a:gd name="T44" fmla="*/ 86 w 124"/>
                <a:gd name="T45" fmla="*/ 496 h 525"/>
                <a:gd name="T46" fmla="*/ 82 w 124"/>
                <a:gd name="T47" fmla="*/ 487 h 525"/>
                <a:gd name="T48" fmla="*/ 81 w 124"/>
                <a:gd name="T49" fmla="*/ 486 h 525"/>
                <a:gd name="T50" fmla="*/ 81 w 124"/>
                <a:gd name="T51" fmla="*/ 485 h 525"/>
                <a:gd name="T52" fmla="*/ 64 w 124"/>
                <a:gd name="T53" fmla="*/ 426 h 525"/>
                <a:gd name="T54" fmla="*/ 54 w 124"/>
                <a:gd name="T55" fmla="*/ 394 h 525"/>
                <a:gd name="T56" fmla="*/ 40 w 124"/>
                <a:gd name="T57" fmla="*/ 369 h 525"/>
                <a:gd name="T58" fmla="*/ 18 w 124"/>
                <a:gd name="T59" fmla="*/ 331 h 525"/>
                <a:gd name="T60" fmla="*/ 4 w 124"/>
                <a:gd name="T61" fmla="*/ 306 h 525"/>
                <a:gd name="T62" fmla="*/ 1 w 124"/>
                <a:gd name="T63" fmla="*/ 281 h 525"/>
                <a:gd name="T64" fmla="*/ 0 w 124"/>
                <a:gd name="T65" fmla="*/ 267 h 525"/>
                <a:gd name="T66" fmla="*/ 1 w 124"/>
                <a:gd name="T67" fmla="*/ 256 h 525"/>
                <a:gd name="T68" fmla="*/ 4 w 124"/>
                <a:gd name="T69" fmla="*/ 245 h 525"/>
                <a:gd name="T70" fmla="*/ 13 w 124"/>
                <a:gd name="T71" fmla="*/ 224 h 525"/>
                <a:gd name="T72" fmla="*/ 21 w 124"/>
                <a:gd name="T73" fmla="*/ 205 h 525"/>
                <a:gd name="T74" fmla="*/ 28 w 124"/>
                <a:gd name="T75" fmla="*/ 182 h 525"/>
                <a:gd name="T76" fmla="*/ 31 w 124"/>
                <a:gd name="T77" fmla="*/ 171 h 525"/>
                <a:gd name="T78" fmla="*/ 32 w 124"/>
                <a:gd name="T79" fmla="*/ 155 h 525"/>
                <a:gd name="T80" fmla="*/ 38 w 124"/>
                <a:gd name="T81" fmla="*/ 139 h 525"/>
                <a:gd name="T82" fmla="*/ 43 w 124"/>
                <a:gd name="T83" fmla="*/ 123 h 525"/>
                <a:gd name="T84" fmla="*/ 46 w 124"/>
                <a:gd name="T85" fmla="*/ 106 h 525"/>
                <a:gd name="T86" fmla="*/ 46 w 124"/>
                <a:gd name="T87" fmla="*/ 97 h 525"/>
                <a:gd name="T88" fmla="*/ 47 w 124"/>
                <a:gd name="T89" fmla="*/ 82 h 525"/>
                <a:gd name="T90" fmla="*/ 49 w 124"/>
                <a:gd name="T91" fmla="*/ 68 h 525"/>
                <a:gd name="T92" fmla="*/ 54 w 124"/>
                <a:gd name="T93" fmla="*/ 54 h 525"/>
                <a:gd name="T94" fmla="*/ 60 w 124"/>
                <a:gd name="T95"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525">
                  <a:moveTo>
                    <a:pt x="60" y="0"/>
                  </a:moveTo>
                  <a:lnTo>
                    <a:pt x="60" y="12"/>
                  </a:lnTo>
                  <a:lnTo>
                    <a:pt x="60" y="25"/>
                  </a:lnTo>
                  <a:lnTo>
                    <a:pt x="60" y="36"/>
                  </a:lnTo>
                  <a:lnTo>
                    <a:pt x="61" y="49"/>
                  </a:lnTo>
                  <a:lnTo>
                    <a:pt x="63" y="61"/>
                  </a:lnTo>
                  <a:lnTo>
                    <a:pt x="66" y="72"/>
                  </a:lnTo>
                  <a:lnTo>
                    <a:pt x="70" y="97"/>
                  </a:lnTo>
                  <a:lnTo>
                    <a:pt x="75" y="121"/>
                  </a:lnTo>
                  <a:lnTo>
                    <a:pt x="81" y="145"/>
                  </a:lnTo>
                  <a:lnTo>
                    <a:pt x="86" y="170"/>
                  </a:lnTo>
                  <a:lnTo>
                    <a:pt x="92" y="194"/>
                  </a:lnTo>
                  <a:lnTo>
                    <a:pt x="93" y="199"/>
                  </a:lnTo>
                  <a:lnTo>
                    <a:pt x="93" y="205"/>
                  </a:lnTo>
                  <a:lnTo>
                    <a:pt x="93" y="216"/>
                  </a:lnTo>
                  <a:lnTo>
                    <a:pt x="93" y="228"/>
                  </a:lnTo>
                  <a:lnTo>
                    <a:pt x="93" y="239"/>
                  </a:lnTo>
                  <a:lnTo>
                    <a:pt x="98" y="269"/>
                  </a:lnTo>
                  <a:lnTo>
                    <a:pt x="100" y="284"/>
                  </a:lnTo>
                  <a:lnTo>
                    <a:pt x="103" y="299"/>
                  </a:lnTo>
                  <a:lnTo>
                    <a:pt x="107" y="323"/>
                  </a:lnTo>
                  <a:lnTo>
                    <a:pt x="112" y="347"/>
                  </a:lnTo>
                  <a:lnTo>
                    <a:pt x="117" y="369"/>
                  </a:lnTo>
                  <a:lnTo>
                    <a:pt x="121" y="393"/>
                  </a:lnTo>
                  <a:lnTo>
                    <a:pt x="123" y="408"/>
                  </a:lnTo>
                  <a:lnTo>
                    <a:pt x="124" y="423"/>
                  </a:lnTo>
                  <a:lnTo>
                    <a:pt x="123" y="443"/>
                  </a:lnTo>
                  <a:lnTo>
                    <a:pt x="123" y="462"/>
                  </a:lnTo>
                  <a:lnTo>
                    <a:pt x="121" y="482"/>
                  </a:lnTo>
                  <a:lnTo>
                    <a:pt x="120" y="501"/>
                  </a:lnTo>
                  <a:lnTo>
                    <a:pt x="120" y="506"/>
                  </a:lnTo>
                  <a:lnTo>
                    <a:pt x="120" y="510"/>
                  </a:lnTo>
                  <a:lnTo>
                    <a:pt x="120" y="514"/>
                  </a:lnTo>
                  <a:lnTo>
                    <a:pt x="120" y="515"/>
                  </a:lnTo>
                  <a:lnTo>
                    <a:pt x="118" y="517"/>
                  </a:lnTo>
                  <a:lnTo>
                    <a:pt x="117" y="519"/>
                  </a:lnTo>
                  <a:lnTo>
                    <a:pt x="114" y="522"/>
                  </a:lnTo>
                  <a:lnTo>
                    <a:pt x="110" y="524"/>
                  </a:lnTo>
                  <a:lnTo>
                    <a:pt x="107" y="525"/>
                  </a:lnTo>
                  <a:lnTo>
                    <a:pt x="102" y="519"/>
                  </a:lnTo>
                  <a:lnTo>
                    <a:pt x="99" y="515"/>
                  </a:lnTo>
                  <a:lnTo>
                    <a:pt x="96" y="512"/>
                  </a:lnTo>
                  <a:lnTo>
                    <a:pt x="93" y="508"/>
                  </a:lnTo>
                  <a:lnTo>
                    <a:pt x="91" y="504"/>
                  </a:lnTo>
                  <a:lnTo>
                    <a:pt x="89" y="500"/>
                  </a:lnTo>
                  <a:lnTo>
                    <a:pt x="86" y="496"/>
                  </a:lnTo>
                  <a:lnTo>
                    <a:pt x="84" y="492"/>
                  </a:lnTo>
                  <a:lnTo>
                    <a:pt x="82" y="487"/>
                  </a:lnTo>
                  <a:lnTo>
                    <a:pt x="82" y="486"/>
                  </a:lnTo>
                  <a:lnTo>
                    <a:pt x="81" y="486"/>
                  </a:lnTo>
                  <a:lnTo>
                    <a:pt x="81" y="485"/>
                  </a:lnTo>
                  <a:lnTo>
                    <a:pt x="81" y="485"/>
                  </a:lnTo>
                  <a:lnTo>
                    <a:pt x="70" y="446"/>
                  </a:lnTo>
                  <a:lnTo>
                    <a:pt x="64" y="426"/>
                  </a:lnTo>
                  <a:lnTo>
                    <a:pt x="59" y="408"/>
                  </a:lnTo>
                  <a:lnTo>
                    <a:pt x="54" y="394"/>
                  </a:lnTo>
                  <a:lnTo>
                    <a:pt x="47" y="382"/>
                  </a:lnTo>
                  <a:lnTo>
                    <a:pt x="40" y="369"/>
                  </a:lnTo>
                  <a:lnTo>
                    <a:pt x="33" y="356"/>
                  </a:lnTo>
                  <a:lnTo>
                    <a:pt x="18" y="331"/>
                  </a:lnTo>
                  <a:lnTo>
                    <a:pt x="11" y="319"/>
                  </a:lnTo>
                  <a:lnTo>
                    <a:pt x="4" y="306"/>
                  </a:lnTo>
                  <a:lnTo>
                    <a:pt x="3" y="294"/>
                  </a:lnTo>
                  <a:lnTo>
                    <a:pt x="1" y="281"/>
                  </a:lnTo>
                  <a:lnTo>
                    <a:pt x="1" y="274"/>
                  </a:lnTo>
                  <a:lnTo>
                    <a:pt x="0" y="267"/>
                  </a:lnTo>
                  <a:lnTo>
                    <a:pt x="1" y="262"/>
                  </a:lnTo>
                  <a:lnTo>
                    <a:pt x="1" y="256"/>
                  </a:lnTo>
                  <a:lnTo>
                    <a:pt x="3" y="251"/>
                  </a:lnTo>
                  <a:lnTo>
                    <a:pt x="4" y="245"/>
                  </a:lnTo>
                  <a:lnTo>
                    <a:pt x="8" y="234"/>
                  </a:lnTo>
                  <a:lnTo>
                    <a:pt x="13" y="224"/>
                  </a:lnTo>
                  <a:lnTo>
                    <a:pt x="17" y="214"/>
                  </a:lnTo>
                  <a:lnTo>
                    <a:pt x="21" y="205"/>
                  </a:lnTo>
                  <a:lnTo>
                    <a:pt x="25" y="194"/>
                  </a:lnTo>
                  <a:lnTo>
                    <a:pt x="28" y="182"/>
                  </a:lnTo>
                  <a:lnTo>
                    <a:pt x="29" y="177"/>
                  </a:lnTo>
                  <a:lnTo>
                    <a:pt x="31" y="171"/>
                  </a:lnTo>
                  <a:lnTo>
                    <a:pt x="31" y="163"/>
                  </a:lnTo>
                  <a:lnTo>
                    <a:pt x="32" y="155"/>
                  </a:lnTo>
                  <a:lnTo>
                    <a:pt x="35" y="146"/>
                  </a:lnTo>
                  <a:lnTo>
                    <a:pt x="38" y="139"/>
                  </a:lnTo>
                  <a:lnTo>
                    <a:pt x="40" y="131"/>
                  </a:lnTo>
                  <a:lnTo>
                    <a:pt x="43" y="123"/>
                  </a:lnTo>
                  <a:lnTo>
                    <a:pt x="45" y="114"/>
                  </a:lnTo>
                  <a:lnTo>
                    <a:pt x="46" y="106"/>
                  </a:lnTo>
                  <a:lnTo>
                    <a:pt x="46" y="102"/>
                  </a:lnTo>
                  <a:lnTo>
                    <a:pt x="46" y="97"/>
                  </a:lnTo>
                  <a:lnTo>
                    <a:pt x="46" y="89"/>
                  </a:lnTo>
                  <a:lnTo>
                    <a:pt x="47" y="82"/>
                  </a:lnTo>
                  <a:lnTo>
                    <a:pt x="47" y="75"/>
                  </a:lnTo>
                  <a:lnTo>
                    <a:pt x="49" y="68"/>
                  </a:lnTo>
                  <a:lnTo>
                    <a:pt x="52" y="61"/>
                  </a:lnTo>
                  <a:lnTo>
                    <a:pt x="54" y="54"/>
                  </a:lnTo>
                  <a:lnTo>
                    <a:pt x="59" y="47"/>
                  </a:lnTo>
                  <a:lnTo>
                    <a:pt x="60" y="0"/>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23" name="Freeform 159"/>
            <p:cNvSpPr>
              <a:spLocks/>
            </p:cNvSpPr>
            <p:nvPr/>
          </p:nvSpPr>
          <p:spPr bwMode="auto">
            <a:xfrm>
              <a:off x="347" y="534"/>
              <a:ext cx="91" cy="35"/>
            </a:xfrm>
            <a:custGeom>
              <a:avLst/>
              <a:gdLst>
                <a:gd name="T0" fmla="*/ 8 w 182"/>
                <a:gd name="T1" fmla="*/ 21 h 69"/>
                <a:gd name="T2" fmla="*/ 25 w 182"/>
                <a:gd name="T3" fmla="*/ 17 h 69"/>
                <a:gd name="T4" fmla="*/ 50 w 182"/>
                <a:gd name="T5" fmla="*/ 12 h 69"/>
                <a:gd name="T6" fmla="*/ 72 w 182"/>
                <a:gd name="T7" fmla="*/ 8 h 69"/>
                <a:gd name="T8" fmla="*/ 83 w 182"/>
                <a:gd name="T9" fmla="*/ 5 h 69"/>
                <a:gd name="T10" fmla="*/ 93 w 182"/>
                <a:gd name="T11" fmla="*/ 3 h 69"/>
                <a:gd name="T12" fmla="*/ 99 w 182"/>
                <a:gd name="T13" fmla="*/ 1 h 69"/>
                <a:gd name="T14" fmla="*/ 101 w 182"/>
                <a:gd name="T15" fmla="*/ 0 h 69"/>
                <a:gd name="T16" fmla="*/ 108 w 182"/>
                <a:gd name="T17" fmla="*/ 0 h 69"/>
                <a:gd name="T18" fmla="*/ 121 w 182"/>
                <a:gd name="T19" fmla="*/ 1 h 69"/>
                <a:gd name="T20" fmla="*/ 131 w 182"/>
                <a:gd name="T21" fmla="*/ 3 h 69"/>
                <a:gd name="T22" fmla="*/ 145 w 182"/>
                <a:gd name="T23" fmla="*/ 4 h 69"/>
                <a:gd name="T24" fmla="*/ 161 w 182"/>
                <a:gd name="T25" fmla="*/ 7 h 69"/>
                <a:gd name="T26" fmla="*/ 177 w 182"/>
                <a:gd name="T27" fmla="*/ 12 h 69"/>
                <a:gd name="T28" fmla="*/ 179 w 182"/>
                <a:gd name="T29" fmla="*/ 21 h 69"/>
                <a:gd name="T30" fmla="*/ 171 w 182"/>
                <a:gd name="T31" fmla="*/ 33 h 69"/>
                <a:gd name="T32" fmla="*/ 158 w 182"/>
                <a:gd name="T33" fmla="*/ 44 h 69"/>
                <a:gd name="T34" fmla="*/ 146 w 182"/>
                <a:gd name="T35" fmla="*/ 53 h 69"/>
                <a:gd name="T36" fmla="*/ 126 w 182"/>
                <a:gd name="T37" fmla="*/ 60 h 69"/>
                <a:gd name="T38" fmla="*/ 112 w 182"/>
                <a:gd name="T39" fmla="*/ 65 h 69"/>
                <a:gd name="T40" fmla="*/ 106 w 182"/>
                <a:gd name="T41" fmla="*/ 67 h 69"/>
                <a:gd name="T42" fmla="*/ 103 w 182"/>
                <a:gd name="T43" fmla="*/ 68 h 69"/>
                <a:gd name="T44" fmla="*/ 101 w 182"/>
                <a:gd name="T45" fmla="*/ 69 h 69"/>
                <a:gd name="T46" fmla="*/ 87 w 182"/>
                <a:gd name="T47" fmla="*/ 68 h 69"/>
                <a:gd name="T48" fmla="*/ 76 w 182"/>
                <a:gd name="T49" fmla="*/ 67 h 69"/>
                <a:gd name="T50" fmla="*/ 67 w 182"/>
                <a:gd name="T51" fmla="*/ 67 h 69"/>
                <a:gd name="T52" fmla="*/ 51 w 182"/>
                <a:gd name="T53" fmla="*/ 64 h 69"/>
                <a:gd name="T54" fmla="*/ 43 w 182"/>
                <a:gd name="T55" fmla="*/ 61 h 69"/>
                <a:gd name="T56" fmla="*/ 34 w 182"/>
                <a:gd name="T57" fmla="*/ 57 h 69"/>
                <a:gd name="T58" fmla="*/ 25 w 182"/>
                <a:gd name="T59" fmla="*/ 50 h 69"/>
                <a:gd name="T60" fmla="*/ 21 w 182"/>
                <a:gd name="T61" fmla="*/ 44 h 69"/>
                <a:gd name="T62" fmla="*/ 18 w 182"/>
                <a:gd name="T63" fmla="*/ 40 h 69"/>
                <a:gd name="T64" fmla="*/ 16 w 182"/>
                <a:gd name="T65" fmla="*/ 37 h 69"/>
                <a:gd name="T66" fmla="*/ 12 w 182"/>
                <a:gd name="T67" fmla="*/ 33 h 69"/>
                <a:gd name="T68" fmla="*/ 9 w 182"/>
                <a:gd name="T69" fmla="*/ 32 h 69"/>
                <a:gd name="T70" fmla="*/ 5 w 182"/>
                <a:gd name="T71" fmla="*/ 28 h 69"/>
                <a:gd name="T72" fmla="*/ 0 w 182"/>
                <a:gd name="T73"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69">
                  <a:moveTo>
                    <a:pt x="0" y="22"/>
                  </a:moveTo>
                  <a:lnTo>
                    <a:pt x="8" y="21"/>
                  </a:lnTo>
                  <a:lnTo>
                    <a:pt x="16" y="18"/>
                  </a:lnTo>
                  <a:lnTo>
                    <a:pt x="25" y="17"/>
                  </a:lnTo>
                  <a:lnTo>
                    <a:pt x="33" y="15"/>
                  </a:lnTo>
                  <a:lnTo>
                    <a:pt x="50" y="12"/>
                  </a:lnTo>
                  <a:lnTo>
                    <a:pt x="67" y="10"/>
                  </a:lnTo>
                  <a:lnTo>
                    <a:pt x="72" y="8"/>
                  </a:lnTo>
                  <a:lnTo>
                    <a:pt x="78" y="7"/>
                  </a:lnTo>
                  <a:lnTo>
                    <a:pt x="83" y="5"/>
                  </a:lnTo>
                  <a:lnTo>
                    <a:pt x="89" y="4"/>
                  </a:lnTo>
                  <a:lnTo>
                    <a:pt x="93" y="3"/>
                  </a:lnTo>
                  <a:lnTo>
                    <a:pt x="97" y="1"/>
                  </a:lnTo>
                  <a:lnTo>
                    <a:pt x="99" y="1"/>
                  </a:lnTo>
                  <a:lnTo>
                    <a:pt x="100" y="0"/>
                  </a:lnTo>
                  <a:lnTo>
                    <a:pt x="101" y="0"/>
                  </a:lnTo>
                  <a:lnTo>
                    <a:pt x="101" y="0"/>
                  </a:lnTo>
                  <a:lnTo>
                    <a:pt x="108" y="0"/>
                  </a:lnTo>
                  <a:lnTo>
                    <a:pt x="114" y="1"/>
                  </a:lnTo>
                  <a:lnTo>
                    <a:pt x="121" y="1"/>
                  </a:lnTo>
                  <a:lnTo>
                    <a:pt x="125" y="1"/>
                  </a:lnTo>
                  <a:lnTo>
                    <a:pt x="131" y="3"/>
                  </a:lnTo>
                  <a:lnTo>
                    <a:pt x="136" y="3"/>
                  </a:lnTo>
                  <a:lnTo>
                    <a:pt x="145" y="4"/>
                  </a:lnTo>
                  <a:lnTo>
                    <a:pt x="153" y="5"/>
                  </a:lnTo>
                  <a:lnTo>
                    <a:pt x="161" y="7"/>
                  </a:lnTo>
                  <a:lnTo>
                    <a:pt x="171" y="10"/>
                  </a:lnTo>
                  <a:lnTo>
                    <a:pt x="177" y="12"/>
                  </a:lnTo>
                  <a:lnTo>
                    <a:pt x="182" y="14"/>
                  </a:lnTo>
                  <a:lnTo>
                    <a:pt x="179" y="21"/>
                  </a:lnTo>
                  <a:lnTo>
                    <a:pt x="175" y="28"/>
                  </a:lnTo>
                  <a:lnTo>
                    <a:pt x="171" y="33"/>
                  </a:lnTo>
                  <a:lnTo>
                    <a:pt x="165" y="39"/>
                  </a:lnTo>
                  <a:lnTo>
                    <a:pt x="158" y="44"/>
                  </a:lnTo>
                  <a:lnTo>
                    <a:pt x="153" y="49"/>
                  </a:lnTo>
                  <a:lnTo>
                    <a:pt x="146" y="53"/>
                  </a:lnTo>
                  <a:lnTo>
                    <a:pt x="139" y="56"/>
                  </a:lnTo>
                  <a:lnTo>
                    <a:pt x="126" y="60"/>
                  </a:lnTo>
                  <a:lnTo>
                    <a:pt x="114" y="64"/>
                  </a:lnTo>
                  <a:lnTo>
                    <a:pt x="112" y="65"/>
                  </a:lnTo>
                  <a:lnTo>
                    <a:pt x="110" y="65"/>
                  </a:lnTo>
                  <a:lnTo>
                    <a:pt x="106" y="67"/>
                  </a:lnTo>
                  <a:lnTo>
                    <a:pt x="104" y="68"/>
                  </a:lnTo>
                  <a:lnTo>
                    <a:pt x="103" y="68"/>
                  </a:lnTo>
                  <a:lnTo>
                    <a:pt x="101" y="68"/>
                  </a:lnTo>
                  <a:lnTo>
                    <a:pt x="101" y="69"/>
                  </a:lnTo>
                  <a:lnTo>
                    <a:pt x="94" y="68"/>
                  </a:lnTo>
                  <a:lnTo>
                    <a:pt x="87" y="68"/>
                  </a:lnTo>
                  <a:lnTo>
                    <a:pt x="82" y="68"/>
                  </a:lnTo>
                  <a:lnTo>
                    <a:pt x="76" y="67"/>
                  </a:lnTo>
                  <a:lnTo>
                    <a:pt x="72" y="67"/>
                  </a:lnTo>
                  <a:lnTo>
                    <a:pt x="67" y="67"/>
                  </a:lnTo>
                  <a:lnTo>
                    <a:pt x="58" y="65"/>
                  </a:lnTo>
                  <a:lnTo>
                    <a:pt x="51" y="64"/>
                  </a:lnTo>
                  <a:lnTo>
                    <a:pt x="47" y="62"/>
                  </a:lnTo>
                  <a:lnTo>
                    <a:pt x="43" y="61"/>
                  </a:lnTo>
                  <a:lnTo>
                    <a:pt x="39" y="58"/>
                  </a:lnTo>
                  <a:lnTo>
                    <a:pt x="34" y="57"/>
                  </a:lnTo>
                  <a:lnTo>
                    <a:pt x="29" y="54"/>
                  </a:lnTo>
                  <a:lnTo>
                    <a:pt x="25" y="50"/>
                  </a:lnTo>
                  <a:lnTo>
                    <a:pt x="22" y="47"/>
                  </a:lnTo>
                  <a:lnTo>
                    <a:pt x="21" y="44"/>
                  </a:lnTo>
                  <a:lnTo>
                    <a:pt x="19" y="42"/>
                  </a:lnTo>
                  <a:lnTo>
                    <a:pt x="18" y="40"/>
                  </a:lnTo>
                  <a:lnTo>
                    <a:pt x="18" y="39"/>
                  </a:lnTo>
                  <a:lnTo>
                    <a:pt x="16" y="37"/>
                  </a:lnTo>
                  <a:lnTo>
                    <a:pt x="15" y="36"/>
                  </a:lnTo>
                  <a:lnTo>
                    <a:pt x="12" y="33"/>
                  </a:lnTo>
                  <a:lnTo>
                    <a:pt x="12" y="33"/>
                  </a:lnTo>
                  <a:lnTo>
                    <a:pt x="9" y="32"/>
                  </a:lnTo>
                  <a:lnTo>
                    <a:pt x="8" y="30"/>
                  </a:lnTo>
                  <a:lnTo>
                    <a:pt x="5" y="28"/>
                  </a:lnTo>
                  <a:lnTo>
                    <a:pt x="2" y="26"/>
                  </a:lnTo>
                  <a:lnTo>
                    <a:pt x="0" y="22"/>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sp>
          <p:nvSpPr>
            <p:cNvPr id="523424" name="Freeform 160"/>
            <p:cNvSpPr>
              <a:spLocks/>
            </p:cNvSpPr>
            <p:nvPr/>
          </p:nvSpPr>
          <p:spPr bwMode="auto">
            <a:xfrm>
              <a:off x="419" y="612"/>
              <a:ext cx="59" cy="154"/>
            </a:xfrm>
            <a:custGeom>
              <a:avLst/>
              <a:gdLst>
                <a:gd name="T0" fmla="*/ 44 w 118"/>
                <a:gd name="T1" fmla="*/ 8 h 308"/>
                <a:gd name="T2" fmla="*/ 36 w 118"/>
                <a:gd name="T3" fmla="*/ 23 h 308"/>
                <a:gd name="T4" fmla="*/ 25 w 118"/>
                <a:gd name="T5" fmla="*/ 44 h 308"/>
                <a:gd name="T6" fmla="*/ 12 w 118"/>
                <a:gd name="T7" fmla="*/ 71 h 308"/>
                <a:gd name="T8" fmla="*/ 8 w 118"/>
                <a:gd name="T9" fmla="*/ 86 h 308"/>
                <a:gd name="T10" fmla="*/ 4 w 118"/>
                <a:gd name="T11" fmla="*/ 103 h 308"/>
                <a:gd name="T12" fmla="*/ 0 w 118"/>
                <a:gd name="T13" fmla="*/ 124 h 308"/>
                <a:gd name="T14" fmla="*/ 1 w 118"/>
                <a:gd name="T15" fmla="*/ 179 h 308"/>
                <a:gd name="T16" fmla="*/ 4 w 118"/>
                <a:gd name="T17" fmla="*/ 223 h 308"/>
                <a:gd name="T18" fmla="*/ 7 w 118"/>
                <a:gd name="T19" fmla="*/ 245 h 308"/>
                <a:gd name="T20" fmla="*/ 8 w 118"/>
                <a:gd name="T21" fmla="*/ 260 h 308"/>
                <a:gd name="T22" fmla="*/ 9 w 118"/>
                <a:gd name="T23" fmla="*/ 276 h 308"/>
                <a:gd name="T24" fmla="*/ 13 w 118"/>
                <a:gd name="T25" fmla="*/ 285 h 308"/>
                <a:gd name="T26" fmla="*/ 18 w 118"/>
                <a:gd name="T27" fmla="*/ 289 h 308"/>
                <a:gd name="T28" fmla="*/ 26 w 118"/>
                <a:gd name="T29" fmla="*/ 294 h 308"/>
                <a:gd name="T30" fmla="*/ 40 w 118"/>
                <a:gd name="T31" fmla="*/ 299 h 308"/>
                <a:gd name="T32" fmla="*/ 52 w 118"/>
                <a:gd name="T33" fmla="*/ 305 h 308"/>
                <a:gd name="T34" fmla="*/ 58 w 118"/>
                <a:gd name="T35" fmla="*/ 306 h 308"/>
                <a:gd name="T36" fmla="*/ 61 w 118"/>
                <a:gd name="T37" fmla="*/ 308 h 308"/>
                <a:gd name="T38" fmla="*/ 62 w 118"/>
                <a:gd name="T39" fmla="*/ 308 h 308"/>
                <a:gd name="T40" fmla="*/ 68 w 118"/>
                <a:gd name="T41" fmla="*/ 306 h 308"/>
                <a:gd name="T42" fmla="*/ 76 w 118"/>
                <a:gd name="T43" fmla="*/ 305 h 308"/>
                <a:gd name="T44" fmla="*/ 80 w 118"/>
                <a:gd name="T45" fmla="*/ 302 h 308"/>
                <a:gd name="T46" fmla="*/ 86 w 118"/>
                <a:gd name="T47" fmla="*/ 294 h 308"/>
                <a:gd name="T48" fmla="*/ 91 w 118"/>
                <a:gd name="T49" fmla="*/ 281 h 308"/>
                <a:gd name="T50" fmla="*/ 94 w 118"/>
                <a:gd name="T51" fmla="*/ 260 h 308"/>
                <a:gd name="T52" fmla="*/ 97 w 118"/>
                <a:gd name="T53" fmla="*/ 248 h 308"/>
                <a:gd name="T54" fmla="*/ 100 w 118"/>
                <a:gd name="T55" fmla="*/ 235 h 308"/>
                <a:gd name="T56" fmla="*/ 103 w 118"/>
                <a:gd name="T57" fmla="*/ 227 h 308"/>
                <a:gd name="T58" fmla="*/ 105 w 118"/>
                <a:gd name="T59" fmla="*/ 218 h 308"/>
                <a:gd name="T60" fmla="*/ 108 w 118"/>
                <a:gd name="T61" fmla="*/ 206 h 308"/>
                <a:gd name="T62" fmla="*/ 110 w 118"/>
                <a:gd name="T63" fmla="*/ 198 h 308"/>
                <a:gd name="T64" fmla="*/ 111 w 118"/>
                <a:gd name="T65" fmla="*/ 191 h 308"/>
                <a:gd name="T66" fmla="*/ 112 w 118"/>
                <a:gd name="T67" fmla="*/ 181 h 308"/>
                <a:gd name="T68" fmla="*/ 114 w 118"/>
                <a:gd name="T69" fmla="*/ 170 h 308"/>
                <a:gd name="T70" fmla="*/ 115 w 118"/>
                <a:gd name="T71" fmla="*/ 161 h 308"/>
                <a:gd name="T72" fmla="*/ 117 w 118"/>
                <a:gd name="T73" fmla="*/ 152 h 308"/>
                <a:gd name="T74" fmla="*/ 118 w 118"/>
                <a:gd name="T75" fmla="*/ 140 h 308"/>
                <a:gd name="T76" fmla="*/ 118 w 118"/>
                <a:gd name="T77" fmla="*/ 136 h 308"/>
                <a:gd name="T78" fmla="*/ 117 w 118"/>
                <a:gd name="T79" fmla="*/ 127 h 308"/>
                <a:gd name="T80" fmla="*/ 114 w 118"/>
                <a:gd name="T81" fmla="*/ 113 h 308"/>
                <a:gd name="T82" fmla="*/ 110 w 118"/>
                <a:gd name="T83" fmla="*/ 89 h 308"/>
                <a:gd name="T84" fmla="*/ 107 w 118"/>
                <a:gd name="T85" fmla="*/ 72 h 308"/>
                <a:gd name="T86" fmla="*/ 104 w 118"/>
                <a:gd name="T87" fmla="*/ 58 h 308"/>
                <a:gd name="T88" fmla="*/ 100 w 118"/>
                <a:gd name="T89" fmla="*/ 49 h 308"/>
                <a:gd name="T90" fmla="*/ 98 w 118"/>
                <a:gd name="T91" fmla="*/ 46 h 308"/>
                <a:gd name="T92" fmla="*/ 97 w 118"/>
                <a:gd name="T93" fmla="*/ 43 h 308"/>
                <a:gd name="T94" fmla="*/ 90 w 118"/>
                <a:gd name="T95" fmla="*/ 37 h 308"/>
                <a:gd name="T96" fmla="*/ 76 w 118"/>
                <a:gd name="T97" fmla="*/ 29 h 308"/>
                <a:gd name="T98" fmla="*/ 62 w 118"/>
                <a:gd name="T99" fmla="*/ 21 h 308"/>
                <a:gd name="T100" fmla="*/ 55 w 118"/>
                <a:gd name="T101" fmla="*/ 11 h 308"/>
                <a:gd name="T102" fmla="*/ 50 w 118"/>
                <a:gd name="T103" fmla="*/ 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8">
                  <a:moveTo>
                    <a:pt x="48" y="0"/>
                  </a:moveTo>
                  <a:lnTo>
                    <a:pt x="44" y="8"/>
                  </a:lnTo>
                  <a:lnTo>
                    <a:pt x="40" y="15"/>
                  </a:lnTo>
                  <a:lnTo>
                    <a:pt x="36" y="23"/>
                  </a:lnTo>
                  <a:lnTo>
                    <a:pt x="32" y="30"/>
                  </a:lnTo>
                  <a:lnTo>
                    <a:pt x="25" y="44"/>
                  </a:lnTo>
                  <a:lnTo>
                    <a:pt x="18" y="58"/>
                  </a:lnTo>
                  <a:lnTo>
                    <a:pt x="12" y="71"/>
                  </a:lnTo>
                  <a:lnTo>
                    <a:pt x="11" y="79"/>
                  </a:lnTo>
                  <a:lnTo>
                    <a:pt x="8" y="86"/>
                  </a:lnTo>
                  <a:lnTo>
                    <a:pt x="5" y="95"/>
                  </a:lnTo>
                  <a:lnTo>
                    <a:pt x="4" y="103"/>
                  </a:lnTo>
                  <a:lnTo>
                    <a:pt x="1" y="113"/>
                  </a:lnTo>
                  <a:lnTo>
                    <a:pt x="0" y="124"/>
                  </a:lnTo>
                  <a:lnTo>
                    <a:pt x="0" y="152"/>
                  </a:lnTo>
                  <a:lnTo>
                    <a:pt x="1" y="179"/>
                  </a:lnTo>
                  <a:lnTo>
                    <a:pt x="4" y="209"/>
                  </a:lnTo>
                  <a:lnTo>
                    <a:pt x="4" y="223"/>
                  </a:lnTo>
                  <a:lnTo>
                    <a:pt x="7" y="238"/>
                  </a:lnTo>
                  <a:lnTo>
                    <a:pt x="7" y="245"/>
                  </a:lnTo>
                  <a:lnTo>
                    <a:pt x="7" y="253"/>
                  </a:lnTo>
                  <a:lnTo>
                    <a:pt x="8" y="260"/>
                  </a:lnTo>
                  <a:lnTo>
                    <a:pt x="8" y="269"/>
                  </a:lnTo>
                  <a:lnTo>
                    <a:pt x="9" y="276"/>
                  </a:lnTo>
                  <a:lnTo>
                    <a:pt x="12" y="283"/>
                  </a:lnTo>
                  <a:lnTo>
                    <a:pt x="13" y="285"/>
                  </a:lnTo>
                  <a:lnTo>
                    <a:pt x="16" y="288"/>
                  </a:lnTo>
                  <a:lnTo>
                    <a:pt x="18" y="289"/>
                  </a:lnTo>
                  <a:lnTo>
                    <a:pt x="20" y="291"/>
                  </a:lnTo>
                  <a:lnTo>
                    <a:pt x="26" y="294"/>
                  </a:lnTo>
                  <a:lnTo>
                    <a:pt x="33" y="296"/>
                  </a:lnTo>
                  <a:lnTo>
                    <a:pt x="40" y="299"/>
                  </a:lnTo>
                  <a:lnTo>
                    <a:pt x="47" y="302"/>
                  </a:lnTo>
                  <a:lnTo>
                    <a:pt x="52" y="305"/>
                  </a:lnTo>
                  <a:lnTo>
                    <a:pt x="55" y="305"/>
                  </a:lnTo>
                  <a:lnTo>
                    <a:pt x="58" y="306"/>
                  </a:lnTo>
                  <a:lnTo>
                    <a:pt x="59" y="308"/>
                  </a:lnTo>
                  <a:lnTo>
                    <a:pt x="61" y="308"/>
                  </a:lnTo>
                  <a:lnTo>
                    <a:pt x="62" y="308"/>
                  </a:lnTo>
                  <a:lnTo>
                    <a:pt x="62" y="308"/>
                  </a:lnTo>
                  <a:lnTo>
                    <a:pt x="65" y="308"/>
                  </a:lnTo>
                  <a:lnTo>
                    <a:pt x="68" y="306"/>
                  </a:lnTo>
                  <a:lnTo>
                    <a:pt x="73" y="305"/>
                  </a:lnTo>
                  <a:lnTo>
                    <a:pt x="76" y="305"/>
                  </a:lnTo>
                  <a:lnTo>
                    <a:pt x="79" y="303"/>
                  </a:lnTo>
                  <a:lnTo>
                    <a:pt x="80" y="302"/>
                  </a:lnTo>
                  <a:lnTo>
                    <a:pt x="83" y="299"/>
                  </a:lnTo>
                  <a:lnTo>
                    <a:pt x="86" y="294"/>
                  </a:lnTo>
                  <a:lnTo>
                    <a:pt x="89" y="288"/>
                  </a:lnTo>
                  <a:lnTo>
                    <a:pt x="91" y="281"/>
                  </a:lnTo>
                  <a:lnTo>
                    <a:pt x="93" y="274"/>
                  </a:lnTo>
                  <a:lnTo>
                    <a:pt x="94" y="260"/>
                  </a:lnTo>
                  <a:lnTo>
                    <a:pt x="96" y="253"/>
                  </a:lnTo>
                  <a:lnTo>
                    <a:pt x="97" y="248"/>
                  </a:lnTo>
                  <a:lnTo>
                    <a:pt x="98" y="241"/>
                  </a:lnTo>
                  <a:lnTo>
                    <a:pt x="100" y="235"/>
                  </a:lnTo>
                  <a:lnTo>
                    <a:pt x="101" y="231"/>
                  </a:lnTo>
                  <a:lnTo>
                    <a:pt x="103" y="227"/>
                  </a:lnTo>
                  <a:lnTo>
                    <a:pt x="104" y="223"/>
                  </a:lnTo>
                  <a:lnTo>
                    <a:pt x="105" y="218"/>
                  </a:lnTo>
                  <a:lnTo>
                    <a:pt x="107" y="212"/>
                  </a:lnTo>
                  <a:lnTo>
                    <a:pt x="108" y="206"/>
                  </a:lnTo>
                  <a:lnTo>
                    <a:pt x="110" y="202"/>
                  </a:lnTo>
                  <a:lnTo>
                    <a:pt x="110" y="198"/>
                  </a:lnTo>
                  <a:lnTo>
                    <a:pt x="111" y="193"/>
                  </a:lnTo>
                  <a:lnTo>
                    <a:pt x="111" y="191"/>
                  </a:lnTo>
                  <a:lnTo>
                    <a:pt x="112" y="186"/>
                  </a:lnTo>
                  <a:lnTo>
                    <a:pt x="112" y="181"/>
                  </a:lnTo>
                  <a:lnTo>
                    <a:pt x="114" y="175"/>
                  </a:lnTo>
                  <a:lnTo>
                    <a:pt x="114" y="170"/>
                  </a:lnTo>
                  <a:lnTo>
                    <a:pt x="115" y="166"/>
                  </a:lnTo>
                  <a:lnTo>
                    <a:pt x="115" y="161"/>
                  </a:lnTo>
                  <a:lnTo>
                    <a:pt x="117" y="157"/>
                  </a:lnTo>
                  <a:lnTo>
                    <a:pt x="117" y="152"/>
                  </a:lnTo>
                  <a:lnTo>
                    <a:pt x="118" y="146"/>
                  </a:lnTo>
                  <a:lnTo>
                    <a:pt x="118" y="140"/>
                  </a:lnTo>
                  <a:lnTo>
                    <a:pt x="118" y="139"/>
                  </a:lnTo>
                  <a:lnTo>
                    <a:pt x="118" y="136"/>
                  </a:lnTo>
                  <a:lnTo>
                    <a:pt x="117" y="132"/>
                  </a:lnTo>
                  <a:lnTo>
                    <a:pt x="117" y="127"/>
                  </a:lnTo>
                  <a:lnTo>
                    <a:pt x="115" y="120"/>
                  </a:lnTo>
                  <a:lnTo>
                    <a:pt x="114" y="113"/>
                  </a:lnTo>
                  <a:lnTo>
                    <a:pt x="112" y="106"/>
                  </a:lnTo>
                  <a:lnTo>
                    <a:pt x="110" y="89"/>
                  </a:lnTo>
                  <a:lnTo>
                    <a:pt x="108" y="81"/>
                  </a:lnTo>
                  <a:lnTo>
                    <a:pt x="107" y="72"/>
                  </a:lnTo>
                  <a:lnTo>
                    <a:pt x="105" y="65"/>
                  </a:lnTo>
                  <a:lnTo>
                    <a:pt x="104" y="58"/>
                  </a:lnTo>
                  <a:lnTo>
                    <a:pt x="103" y="53"/>
                  </a:lnTo>
                  <a:lnTo>
                    <a:pt x="100" y="49"/>
                  </a:lnTo>
                  <a:lnTo>
                    <a:pt x="100" y="47"/>
                  </a:lnTo>
                  <a:lnTo>
                    <a:pt x="98" y="46"/>
                  </a:lnTo>
                  <a:lnTo>
                    <a:pt x="98" y="44"/>
                  </a:lnTo>
                  <a:lnTo>
                    <a:pt x="97" y="43"/>
                  </a:lnTo>
                  <a:lnTo>
                    <a:pt x="94" y="40"/>
                  </a:lnTo>
                  <a:lnTo>
                    <a:pt x="90" y="37"/>
                  </a:lnTo>
                  <a:lnTo>
                    <a:pt x="83" y="33"/>
                  </a:lnTo>
                  <a:lnTo>
                    <a:pt x="76" y="29"/>
                  </a:lnTo>
                  <a:lnTo>
                    <a:pt x="69" y="25"/>
                  </a:lnTo>
                  <a:lnTo>
                    <a:pt x="62" y="21"/>
                  </a:lnTo>
                  <a:lnTo>
                    <a:pt x="57" y="15"/>
                  </a:lnTo>
                  <a:lnTo>
                    <a:pt x="55" y="11"/>
                  </a:lnTo>
                  <a:lnTo>
                    <a:pt x="52" y="8"/>
                  </a:lnTo>
                  <a:lnTo>
                    <a:pt x="50" y="4"/>
                  </a:lnTo>
                  <a:lnTo>
                    <a:pt x="48" y="0"/>
                  </a:lnTo>
                  <a:close/>
                </a:path>
              </a:pathLst>
            </a:custGeom>
            <a:solidFill>
              <a:srgbClr val="FF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3120"/>
            </a:p>
          </p:txBody>
        </p:sp>
      </p:grpSp>
      <p:sp>
        <p:nvSpPr>
          <p:cNvPr id="523425" name="Rectangle 161"/>
          <p:cNvSpPr>
            <a:spLocks noChangeArrowheads="1"/>
          </p:cNvSpPr>
          <p:nvPr/>
        </p:nvSpPr>
        <p:spPr bwMode="auto">
          <a:xfrm>
            <a:off x="7132320" y="4572000"/>
            <a:ext cx="2588896" cy="561976"/>
          </a:xfrm>
          <a:prstGeom prst="rect">
            <a:avLst/>
          </a:prstGeom>
          <a:solidFill>
            <a:srgbClr val="66FF33"/>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en-US" altLang="en-US" sz="1680"/>
              <a:t>EMS Transport &lt;20 min</a:t>
            </a:r>
          </a:p>
        </p:txBody>
      </p:sp>
      <p:cxnSp>
        <p:nvCxnSpPr>
          <p:cNvPr id="523426" name="AutoShape 162"/>
          <p:cNvCxnSpPr>
            <a:cxnSpLocks noChangeShapeType="1"/>
          </p:cNvCxnSpPr>
          <p:nvPr/>
        </p:nvCxnSpPr>
        <p:spPr bwMode="auto">
          <a:xfrm>
            <a:off x="3566160" y="3474720"/>
            <a:ext cx="236220" cy="1906"/>
          </a:xfrm>
          <a:prstGeom prst="straightConnector1">
            <a:avLst/>
          </a:prstGeom>
          <a:noFill/>
          <a:ln w="76200">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3427" name="AutoShape 163"/>
          <p:cNvCxnSpPr>
            <a:cxnSpLocks noChangeShapeType="1"/>
          </p:cNvCxnSpPr>
          <p:nvPr/>
        </p:nvCxnSpPr>
        <p:spPr bwMode="auto">
          <a:xfrm>
            <a:off x="4846320" y="3474720"/>
            <a:ext cx="283846" cy="0"/>
          </a:xfrm>
          <a:prstGeom prst="straightConnector1">
            <a:avLst/>
          </a:prstGeom>
          <a:noFill/>
          <a:ln w="76200">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3428" name="Text Box 164"/>
          <p:cNvSpPr txBox="1">
            <a:spLocks noChangeArrowheads="1"/>
          </p:cNvSpPr>
          <p:nvPr/>
        </p:nvSpPr>
        <p:spPr bwMode="auto">
          <a:xfrm>
            <a:off x="2011680" y="3108960"/>
            <a:ext cx="1409700" cy="757130"/>
          </a:xfrm>
          <a:prstGeom prst="rect">
            <a:avLst/>
          </a:prstGeom>
          <a:solidFill>
            <a:schemeClr val="bg1"/>
          </a:solidFill>
          <a:ln>
            <a:noFill/>
          </a:ln>
          <a:effectLst/>
          <a:extLst>
            <a:ext uri="{91240B29-F687-4F45-9708-019B960494DF}">
              <a14:hiddenLine xmlns:a14="http://schemas.microsoft.com/office/drawing/2010/main" w="38100">
                <a:solidFill>
                  <a:schemeClr val="bg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en-US" sz="1440" b="1">
                <a:solidFill>
                  <a:schemeClr val="accent2"/>
                </a:solidFill>
              </a:rPr>
              <a:t>Onset of symptoms of STEMI</a:t>
            </a:r>
          </a:p>
        </p:txBody>
      </p:sp>
      <p:sp>
        <p:nvSpPr>
          <p:cNvPr id="523429" name="Text Box 165"/>
          <p:cNvSpPr txBox="1">
            <a:spLocks noChangeArrowheads="1"/>
          </p:cNvSpPr>
          <p:nvPr/>
        </p:nvSpPr>
        <p:spPr bwMode="auto">
          <a:xfrm>
            <a:off x="3840481" y="3108960"/>
            <a:ext cx="994410" cy="757130"/>
          </a:xfrm>
          <a:prstGeom prst="rect">
            <a:avLst/>
          </a:prstGeom>
          <a:solidFill>
            <a:schemeClr val="bg1"/>
          </a:solidFill>
          <a:ln>
            <a:noFill/>
          </a:ln>
          <a:effectLst/>
          <a:extLst>
            <a:ext uri="{91240B29-F687-4F45-9708-019B960494DF}">
              <a14:hiddenLine xmlns:a14="http://schemas.microsoft.com/office/drawing/2010/main" w="38100">
                <a:solidFill>
                  <a:schemeClr val="bg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US" altLang="en-US" sz="1440" b="1">
                <a:solidFill>
                  <a:schemeClr val="accent2"/>
                </a:solidFill>
              </a:rPr>
              <a:t>9-1-1</a:t>
            </a:r>
          </a:p>
          <a:p>
            <a:pPr algn="ctr" eaLnBrk="0" hangingPunct="0"/>
            <a:r>
              <a:rPr lang="en-US" altLang="en-US" sz="1440" b="1">
                <a:solidFill>
                  <a:schemeClr val="accent2"/>
                </a:solidFill>
              </a:rPr>
              <a:t>EMS</a:t>
            </a:r>
          </a:p>
          <a:p>
            <a:pPr algn="ctr" eaLnBrk="0" hangingPunct="0"/>
            <a:r>
              <a:rPr lang="en-US" altLang="en-US" sz="1440" b="1">
                <a:solidFill>
                  <a:schemeClr val="accent2"/>
                </a:solidFill>
              </a:rPr>
              <a:t>dispatch</a:t>
            </a:r>
            <a:endParaRPr lang="en-US" altLang="en-US" sz="1080" b="1">
              <a:solidFill>
                <a:schemeClr val="accent2"/>
              </a:solidFill>
            </a:endParaRPr>
          </a:p>
        </p:txBody>
      </p:sp>
      <p:sp>
        <p:nvSpPr>
          <p:cNvPr id="523430" name="Text Box 166"/>
          <p:cNvSpPr txBox="1">
            <a:spLocks noChangeArrowheads="1"/>
          </p:cNvSpPr>
          <p:nvPr/>
        </p:nvSpPr>
        <p:spPr bwMode="auto">
          <a:xfrm>
            <a:off x="5120640" y="3108960"/>
            <a:ext cx="2011680" cy="535531"/>
          </a:xfrm>
          <a:prstGeom prst="rect">
            <a:avLst/>
          </a:prstGeom>
          <a:solidFill>
            <a:schemeClr val="bg1"/>
          </a:solidFill>
          <a:ln>
            <a:noFill/>
          </a:ln>
          <a:effectLst/>
          <a:extLst>
            <a:ext uri="{91240B29-F687-4F45-9708-019B960494DF}">
              <a14:hiddenLine xmlns:a14="http://schemas.microsoft.com/office/drawing/2010/main" w="38100">
                <a:solidFill>
                  <a:schemeClr val="bg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1450" indent="-171450">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fontAlgn="base">
              <a:spcBef>
                <a:spcPct val="0"/>
              </a:spcBef>
              <a:spcAft>
                <a:spcPct val="0"/>
              </a:spcAft>
              <a:defRPr>
                <a:solidFill>
                  <a:schemeClr val="tx1"/>
                </a:solidFill>
                <a:latin typeface="Arial" panose="020B0604020202020204" pitchFamily="34" charset="0"/>
              </a:defRPr>
            </a:lvl6pPr>
            <a:lvl7pPr fontAlgn="base">
              <a:spcBef>
                <a:spcPct val="0"/>
              </a:spcBef>
              <a:spcAft>
                <a:spcPct val="0"/>
              </a:spcAft>
              <a:defRPr>
                <a:solidFill>
                  <a:schemeClr val="tx1"/>
                </a:solidFill>
                <a:latin typeface="Arial" panose="020B0604020202020204" pitchFamily="34" charset="0"/>
              </a:defRPr>
            </a:lvl7pPr>
            <a:lvl8pPr fontAlgn="base">
              <a:spcBef>
                <a:spcPct val="0"/>
              </a:spcBef>
              <a:spcAft>
                <a:spcPct val="0"/>
              </a:spcAft>
              <a:defRPr>
                <a:solidFill>
                  <a:schemeClr val="tx1"/>
                </a:solidFill>
                <a:latin typeface="Arial" panose="020B0604020202020204" pitchFamily="34" charset="0"/>
              </a:defRPr>
            </a:lvl8pPr>
            <a:lvl9pPr fontAlgn="base">
              <a:spcBef>
                <a:spcPct val="0"/>
              </a:spcBef>
              <a:spcAft>
                <a:spcPct val="0"/>
              </a:spcAft>
              <a:defRPr>
                <a:solidFill>
                  <a:schemeClr val="tx1"/>
                </a:solidFill>
                <a:latin typeface="Arial" panose="020B0604020202020204" pitchFamily="34" charset="0"/>
              </a:defRPr>
            </a:lvl9pPr>
          </a:lstStyle>
          <a:p>
            <a:pPr eaLnBrk="0" hangingPunct="0"/>
            <a:r>
              <a:rPr lang="en-US" altLang="en-US" sz="1920" b="1" dirty="0">
                <a:solidFill>
                  <a:schemeClr val="accent2"/>
                </a:solidFill>
              </a:rPr>
              <a:t>EMS on-scene</a:t>
            </a:r>
          </a:p>
          <a:p>
            <a:pPr eaLnBrk="0" hangingPunct="0">
              <a:buFontTx/>
              <a:buChar char="•"/>
            </a:pPr>
            <a:r>
              <a:rPr lang="en-US" altLang="en-US" sz="960" b="1" dirty="0">
                <a:solidFill>
                  <a:schemeClr val="accent2"/>
                </a:solidFill>
              </a:rPr>
              <a:t>Mandatory 12-lead </a:t>
            </a:r>
            <a:r>
              <a:rPr lang="en-US" altLang="en-US" sz="960" b="1" dirty="0" smtClean="0">
                <a:solidFill>
                  <a:schemeClr val="accent2"/>
                </a:solidFill>
              </a:rPr>
              <a:t>ECGs</a:t>
            </a:r>
            <a:endParaRPr lang="en-US" altLang="en-US" sz="960" b="1" dirty="0">
              <a:solidFill>
                <a:schemeClr val="accent2"/>
              </a:solidFill>
            </a:endParaRPr>
          </a:p>
        </p:txBody>
      </p:sp>
      <p:sp>
        <p:nvSpPr>
          <p:cNvPr id="523431" name="Rectangle 167"/>
          <p:cNvSpPr>
            <a:spLocks noChangeArrowheads="1"/>
          </p:cNvSpPr>
          <p:nvPr/>
        </p:nvSpPr>
        <p:spPr bwMode="auto">
          <a:xfrm>
            <a:off x="3474720" y="4572000"/>
            <a:ext cx="1371600" cy="561976"/>
          </a:xfrm>
          <a:prstGeom prst="rect">
            <a:avLst/>
          </a:prstGeom>
          <a:solidFill>
            <a:srgbClr val="FF3300"/>
          </a:soli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3120"/>
              <a:t>1 minute</a:t>
            </a:r>
          </a:p>
        </p:txBody>
      </p:sp>
      <p:sp>
        <p:nvSpPr>
          <p:cNvPr id="523432" name="AutoShape 168"/>
          <p:cNvSpPr>
            <a:spLocks noChangeArrowheads="1"/>
          </p:cNvSpPr>
          <p:nvPr/>
        </p:nvSpPr>
        <p:spPr bwMode="auto">
          <a:xfrm>
            <a:off x="10241280" y="1920240"/>
            <a:ext cx="1097280" cy="1097280"/>
          </a:xfrm>
          <a:prstGeom prst="plus">
            <a:avLst>
              <a:gd name="adj" fmla="val 25000"/>
            </a:avLst>
          </a:prstGeom>
          <a:solidFill>
            <a:schemeClr val="accent2"/>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523433" name="AutoShape 169"/>
          <p:cNvSpPr>
            <a:spLocks noChangeArrowheads="1"/>
          </p:cNvSpPr>
          <p:nvPr/>
        </p:nvSpPr>
        <p:spPr bwMode="auto">
          <a:xfrm>
            <a:off x="10241280" y="3657600"/>
            <a:ext cx="1097280" cy="1097280"/>
          </a:xfrm>
          <a:prstGeom prst="plus">
            <a:avLst>
              <a:gd name="adj" fmla="val 25000"/>
            </a:avLst>
          </a:prstGeom>
          <a:solidFill>
            <a:srgbClr val="FF33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3120"/>
          </a:p>
        </p:txBody>
      </p:sp>
      <p:sp>
        <p:nvSpPr>
          <p:cNvPr id="523434" name="Rectangle 170"/>
          <p:cNvSpPr>
            <a:spLocks noChangeArrowheads="1"/>
          </p:cNvSpPr>
          <p:nvPr/>
        </p:nvSpPr>
        <p:spPr bwMode="auto">
          <a:xfrm>
            <a:off x="10058400" y="3840480"/>
            <a:ext cx="1463040" cy="60939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1680">
                <a:solidFill>
                  <a:schemeClr val="bg1"/>
                </a:solidFill>
              </a:rPr>
              <a:t>PCI</a:t>
            </a:r>
          </a:p>
          <a:p>
            <a:pPr algn="ctr"/>
            <a:r>
              <a:rPr lang="en-US" altLang="en-US" sz="1680">
                <a:solidFill>
                  <a:schemeClr val="bg1"/>
                </a:solidFill>
              </a:rPr>
              <a:t>capable</a:t>
            </a:r>
          </a:p>
        </p:txBody>
      </p:sp>
      <p:sp>
        <p:nvSpPr>
          <p:cNvPr id="523435" name="Rectangle 171"/>
          <p:cNvSpPr>
            <a:spLocks noChangeArrowheads="1"/>
          </p:cNvSpPr>
          <p:nvPr/>
        </p:nvSpPr>
        <p:spPr bwMode="auto">
          <a:xfrm>
            <a:off x="9966960" y="2194560"/>
            <a:ext cx="1463040" cy="609398"/>
          </a:xfrm>
          <a:prstGeom prst="rect">
            <a:avLst/>
          </a:prstGeom>
          <a:noFill/>
          <a:ln>
            <a:noFill/>
          </a:ln>
          <a:effectLst/>
          <a:extLst>
            <a:ext uri="{909E8E84-426E-40DD-AFC4-6F175D3DCCD1}">
              <a14:hiddenFill xmlns:a14="http://schemas.microsoft.com/office/drawing/2010/main">
                <a:solidFill>
                  <a:schemeClr va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1680">
                <a:solidFill>
                  <a:schemeClr val="bg1"/>
                </a:solidFill>
              </a:rPr>
              <a:t>Not PCI</a:t>
            </a:r>
          </a:p>
          <a:p>
            <a:pPr algn="ctr"/>
            <a:r>
              <a:rPr lang="en-US" altLang="en-US" sz="1680">
                <a:solidFill>
                  <a:schemeClr val="bg1"/>
                </a:solidFill>
              </a:rPr>
              <a:t>capable</a:t>
            </a:r>
          </a:p>
        </p:txBody>
      </p:sp>
      <p:cxnSp>
        <p:nvCxnSpPr>
          <p:cNvPr id="523436" name="AutoShape 172"/>
          <p:cNvCxnSpPr>
            <a:cxnSpLocks noChangeShapeType="1"/>
          </p:cNvCxnSpPr>
          <p:nvPr/>
        </p:nvCxnSpPr>
        <p:spPr bwMode="auto">
          <a:xfrm flipV="1">
            <a:off x="9509760" y="2743200"/>
            <a:ext cx="670560" cy="274320"/>
          </a:xfrm>
          <a:prstGeom prst="straightConnector1">
            <a:avLst/>
          </a:prstGeom>
          <a:noFill/>
          <a:ln w="5715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3437" name="AutoShape 173"/>
          <p:cNvCxnSpPr>
            <a:cxnSpLocks noChangeShapeType="1"/>
          </p:cNvCxnSpPr>
          <p:nvPr/>
        </p:nvCxnSpPr>
        <p:spPr bwMode="auto">
          <a:xfrm>
            <a:off x="9601200" y="3657600"/>
            <a:ext cx="640080" cy="310516"/>
          </a:xfrm>
          <a:prstGeom prst="straightConnector1">
            <a:avLst/>
          </a:prstGeom>
          <a:noFill/>
          <a:ln w="57150">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3438" name="AutoShape 174"/>
          <p:cNvCxnSpPr>
            <a:cxnSpLocks noChangeShapeType="1"/>
          </p:cNvCxnSpPr>
          <p:nvPr/>
        </p:nvCxnSpPr>
        <p:spPr bwMode="auto">
          <a:xfrm flipH="1">
            <a:off x="11338561" y="2468880"/>
            <a:ext cx="11430" cy="1737360"/>
          </a:xfrm>
          <a:prstGeom prst="bentConnector3">
            <a:avLst>
              <a:gd name="adj1" fmla="val -3166667"/>
            </a:avLst>
          </a:prstGeom>
          <a:noFill/>
          <a:ln w="76200">
            <a:solidFill>
              <a:srgbClr val="FF3300"/>
            </a:solidFill>
            <a:prstDash val="dash"/>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3439" name="Text Box 175"/>
          <p:cNvSpPr txBox="1">
            <a:spLocks noChangeArrowheads="1"/>
          </p:cNvSpPr>
          <p:nvPr/>
        </p:nvSpPr>
        <p:spPr bwMode="auto">
          <a:xfrm>
            <a:off x="9966960" y="1280160"/>
            <a:ext cx="1554480" cy="421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eaLnBrk="0" hangingPunct="0">
              <a:lnSpc>
                <a:spcPct val="95000"/>
              </a:lnSpc>
              <a:spcBef>
                <a:spcPct val="5000"/>
              </a:spcBef>
            </a:pPr>
            <a:r>
              <a:rPr lang="en-US" altLang="en-US" sz="1440" b="1" dirty="0"/>
              <a:t>Code STEMI and Rapid CCT Transfer</a:t>
            </a:r>
          </a:p>
        </p:txBody>
      </p:sp>
      <p:sp>
        <p:nvSpPr>
          <p:cNvPr id="523440" name="Text Box 176"/>
          <p:cNvSpPr txBox="1">
            <a:spLocks noChangeArrowheads="1"/>
          </p:cNvSpPr>
          <p:nvPr/>
        </p:nvSpPr>
        <p:spPr bwMode="auto">
          <a:xfrm rot="21568154">
            <a:off x="7130416" y="3210259"/>
            <a:ext cx="2560320" cy="44319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eaLnBrk="0" hangingPunct="0">
              <a:spcBef>
                <a:spcPct val="50000"/>
              </a:spcBef>
            </a:pPr>
            <a:r>
              <a:rPr lang="en-US" altLang="en-US" sz="1440" b="1" i="1">
                <a:solidFill>
                  <a:schemeClr val="accent2"/>
                </a:solidFill>
              </a:rPr>
              <a:t>STEMI Triage</a:t>
            </a:r>
            <a:br>
              <a:rPr lang="en-US" altLang="en-US" sz="1440" b="1" i="1">
                <a:solidFill>
                  <a:schemeClr val="accent2"/>
                </a:solidFill>
              </a:rPr>
            </a:br>
            <a:r>
              <a:rPr lang="en-US" altLang="en-US" sz="1440" b="1" i="1">
                <a:solidFill>
                  <a:schemeClr val="accent2"/>
                </a:solidFill>
              </a:rPr>
              <a:t>Hospital Destination Guidelines</a:t>
            </a:r>
          </a:p>
        </p:txBody>
      </p:sp>
      <p:sp>
        <p:nvSpPr>
          <p:cNvPr id="523441" name="Text Box 177"/>
          <p:cNvSpPr txBox="1">
            <a:spLocks noChangeArrowheads="1"/>
          </p:cNvSpPr>
          <p:nvPr/>
        </p:nvSpPr>
        <p:spPr bwMode="auto">
          <a:xfrm>
            <a:off x="11795760" y="2560320"/>
            <a:ext cx="1005840" cy="886397"/>
          </a:xfrm>
          <a:prstGeom prst="rect">
            <a:avLst/>
          </a:prstGeom>
          <a:solidFill>
            <a:srgbClr val="FF3300"/>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eaLnBrk="0" hangingPunct="0"/>
            <a:r>
              <a:rPr lang="en-US" altLang="en-US" sz="1440" b="1">
                <a:solidFill>
                  <a:schemeClr val="bg1"/>
                </a:solidFill>
              </a:rPr>
              <a:t>TIME LOST!!!</a:t>
            </a:r>
          </a:p>
          <a:p>
            <a:pPr algn="ctr" eaLnBrk="0" hangingPunct="0"/>
            <a:endParaRPr lang="en-US" altLang="en-US" sz="1440" b="1">
              <a:solidFill>
                <a:schemeClr val="bg1"/>
              </a:solidFill>
            </a:endParaRPr>
          </a:p>
          <a:p>
            <a:pPr algn="ctr" eaLnBrk="0" hangingPunct="0"/>
            <a:r>
              <a:rPr lang="en-US" altLang="en-US" sz="1440" b="1">
                <a:solidFill>
                  <a:schemeClr val="bg1"/>
                </a:solidFill>
              </a:rPr>
              <a:t>CCT</a:t>
            </a:r>
          </a:p>
          <a:p>
            <a:pPr algn="ctr" eaLnBrk="0" hangingPunct="0"/>
            <a:r>
              <a:rPr lang="en-US" altLang="en-US" sz="1440" b="1">
                <a:solidFill>
                  <a:schemeClr val="bg1"/>
                </a:solidFill>
              </a:rPr>
              <a:t>Required</a:t>
            </a:r>
          </a:p>
        </p:txBody>
      </p:sp>
      <p:sp>
        <p:nvSpPr>
          <p:cNvPr id="523442" name="Rectangle 178"/>
          <p:cNvSpPr>
            <a:spLocks noChangeArrowheads="1"/>
          </p:cNvSpPr>
          <p:nvPr/>
        </p:nvSpPr>
        <p:spPr bwMode="auto">
          <a:xfrm>
            <a:off x="4846320" y="6492241"/>
            <a:ext cx="6858000" cy="438150"/>
          </a:xfrm>
          <a:prstGeom prst="rect">
            <a:avLst/>
          </a:prstGeom>
          <a:gradFill rotWithShape="1">
            <a:gsLst>
              <a:gs pos="0">
                <a:srgbClr val="FFFF00"/>
              </a:gs>
              <a:gs pos="100000">
                <a:srgbClr val="FFFF00">
                  <a:gamma/>
                  <a:shade val="46275"/>
                  <a:invGamma/>
                </a:srgbClr>
              </a:gs>
            </a:gsLst>
            <a:path path="shape">
              <a:fillToRect l="50000" t="50000" r="50000" b="50000"/>
            </a:path>
          </a:gradFill>
          <a:ln w="571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1680" b="1"/>
              <a:t>BEST PRACTICES : Golden hr = E2B/D2B within 1st 60 min</a:t>
            </a:r>
          </a:p>
        </p:txBody>
      </p:sp>
      <p:sp>
        <p:nvSpPr>
          <p:cNvPr id="523443" name="Rectangle 179"/>
          <p:cNvSpPr>
            <a:spLocks noChangeArrowheads="1"/>
          </p:cNvSpPr>
          <p:nvPr/>
        </p:nvSpPr>
        <p:spPr bwMode="auto">
          <a:xfrm>
            <a:off x="2011680" y="7040880"/>
            <a:ext cx="9784080" cy="1005840"/>
          </a:xfrm>
          <a:prstGeom prst="rect">
            <a:avLst/>
          </a:prstGeom>
          <a:solidFill>
            <a:schemeClr val="bg1"/>
          </a:solidFill>
          <a:ln w="5715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1920" b="1" i="1" u="sng">
                <a:solidFill>
                  <a:srgbClr val="FF3300"/>
                </a:solidFill>
                <a:effectLst>
                  <a:outerShdw blurRad="38100" dist="38100" dir="2700000" algn="tl">
                    <a:srgbClr val="C0C0C0"/>
                  </a:outerShdw>
                </a:effectLst>
              </a:rPr>
              <a:t>Total ischemic time for E2B/D2B GOAL: within 120 min</a:t>
            </a:r>
          </a:p>
        </p:txBody>
      </p:sp>
      <p:sp>
        <p:nvSpPr>
          <p:cNvPr id="523444" name="WordArt 180"/>
          <p:cNvSpPr>
            <a:spLocks noChangeArrowheads="1" noChangeShapeType="1" noTextEdit="1"/>
          </p:cNvSpPr>
          <p:nvPr/>
        </p:nvSpPr>
        <p:spPr bwMode="auto">
          <a:xfrm>
            <a:off x="3749040" y="2011680"/>
            <a:ext cx="1005840" cy="546736"/>
          </a:xfrm>
          <a:prstGeom prst="rect">
            <a:avLst/>
          </a:prstGeom>
          <a:extLst>
            <a:ext uri="{91240B29-F687-4F45-9708-019B960494DF}">
              <a14:hiddenLine xmlns:a14="http://schemas.microsoft.com/office/drawing/2010/main" w="9525">
                <a:solidFill>
                  <a:srgbClr val="FFFF00"/>
                </a:solidFill>
                <a:round/>
                <a:headEnd/>
                <a:tailEnd/>
              </a14:hiddenLine>
            </a:ex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4320" kern="10" dirty="0" smtClean="0">
                <a:latin typeface="Arial Black" panose="020B0A04020102020204" pitchFamily="34" charset="0"/>
              </a:rPr>
              <a:t>Call 9-1-1</a:t>
            </a:r>
            <a:endParaRPr lang="en-US" sz="4320" kern="10" dirty="0">
              <a:latin typeface="Arial Black" panose="020B0A04020102020204" pitchFamily="34" charset="0"/>
            </a:endParaRPr>
          </a:p>
          <a:p>
            <a:pPr algn="ctr"/>
            <a:r>
              <a:rPr lang="en-US" sz="4320" kern="10" dirty="0">
                <a:latin typeface="Arial Black" panose="020B0A04020102020204" pitchFamily="34" charset="0"/>
              </a:rPr>
              <a:t>Call </a:t>
            </a:r>
            <a:r>
              <a:rPr lang="en-US" sz="4320" kern="10" dirty="0" smtClean="0">
                <a:latin typeface="Arial Black" panose="020B0A04020102020204" pitchFamily="34" charset="0"/>
              </a:rPr>
              <a:t>fast</a:t>
            </a:r>
            <a:endParaRPr lang="en-US" sz="4320" kern="10" dirty="0">
              <a:latin typeface="Arial Black" panose="020B0A04020102020204" pitchFamily="34" charset="0"/>
            </a:endParaRPr>
          </a:p>
        </p:txBody>
      </p:sp>
      <p:sp>
        <p:nvSpPr>
          <p:cNvPr id="523445" name="Line 181"/>
          <p:cNvSpPr>
            <a:spLocks noChangeShapeType="1"/>
          </p:cNvSpPr>
          <p:nvPr/>
        </p:nvSpPr>
        <p:spPr bwMode="auto">
          <a:xfrm>
            <a:off x="3474720" y="1188720"/>
            <a:ext cx="0" cy="512064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523446" name="Line 182"/>
          <p:cNvSpPr>
            <a:spLocks noChangeShapeType="1"/>
          </p:cNvSpPr>
          <p:nvPr/>
        </p:nvSpPr>
        <p:spPr bwMode="auto">
          <a:xfrm>
            <a:off x="7132320" y="1280161"/>
            <a:ext cx="0" cy="509397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523447" name="Line 183"/>
          <p:cNvSpPr>
            <a:spLocks noChangeShapeType="1"/>
          </p:cNvSpPr>
          <p:nvPr/>
        </p:nvSpPr>
        <p:spPr bwMode="auto">
          <a:xfrm>
            <a:off x="2011680" y="1188720"/>
            <a:ext cx="0" cy="512064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523448" name="Line 184"/>
          <p:cNvSpPr>
            <a:spLocks noChangeShapeType="1"/>
          </p:cNvSpPr>
          <p:nvPr/>
        </p:nvSpPr>
        <p:spPr bwMode="auto">
          <a:xfrm>
            <a:off x="4846320" y="1280160"/>
            <a:ext cx="0" cy="502920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523449" name="Line 185"/>
          <p:cNvSpPr>
            <a:spLocks noChangeShapeType="1"/>
          </p:cNvSpPr>
          <p:nvPr/>
        </p:nvSpPr>
        <p:spPr bwMode="auto">
          <a:xfrm>
            <a:off x="9601200" y="1280160"/>
            <a:ext cx="104776" cy="5042536"/>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523450" name="Text Box 186"/>
          <p:cNvSpPr txBox="1">
            <a:spLocks noChangeArrowheads="1"/>
          </p:cNvSpPr>
          <p:nvPr/>
        </p:nvSpPr>
        <p:spPr bwMode="auto">
          <a:xfrm>
            <a:off x="2194560" y="5303520"/>
            <a:ext cx="868680" cy="2954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r" eaLnBrk="0" hangingPunct="0"/>
            <a:r>
              <a:rPr lang="en-US" altLang="en-US" sz="1920" b="1" dirty="0"/>
              <a:t>Patient</a:t>
            </a:r>
            <a:endParaRPr lang="en-US" altLang="en-US" sz="1920" dirty="0"/>
          </a:p>
        </p:txBody>
      </p:sp>
      <p:sp>
        <p:nvSpPr>
          <p:cNvPr id="523451" name="Text Box 187"/>
          <p:cNvSpPr txBox="1">
            <a:spLocks noChangeArrowheads="1"/>
          </p:cNvSpPr>
          <p:nvPr/>
        </p:nvSpPr>
        <p:spPr bwMode="auto">
          <a:xfrm>
            <a:off x="5486400" y="5303520"/>
            <a:ext cx="868680" cy="2954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r" eaLnBrk="0" hangingPunct="0"/>
            <a:r>
              <a:rPr lang="en-US" altLang="en-US" sz="1920" b="1" dirty="0"/>
              <a:t>EMS</a:t>
            </a:r>
            <a:endParaRPr lang="en-US" altLang="en-US" sz="1920" dirty="0"/>
          </a:p>
        </p:txBody>
      </p:sp>
      <p:sp>
        <p:nvSpPr>
          <p:cNvPr id="523452" name="Text Box 188"/>
          <p:cNvSpPr txBox="1">
            <a:spLocks noChangeArrowheads="1"/>
          </p:cNvSpPr>
          <p:nvPr/>
        </p:nvSpPr>
        <p:spPr bwMode="auto">
          <a:xfrm>
            <a:off x="4846320" y="5852161"/>
            <a:ext cx="6858000" cy="295466"/>
          </a:xfrm>
          <a:prstGeom prst="rect">
            <a:avLst/>
          </a:prstGeom>
          <a:solidFill>
            <a:schemeClr val="bg1"/>
          </a:solidFill>
          <a:ln w="3810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eaLnBrk="0" hangingPunct="0"/>
            <a:r>
              <a:rPr lang="en-US" altLang="en-US" sz="1920" b="1">
                <a:solidFill>
                  <a:schemeClr val="accent2"/>
                </a:solidFill>
              </a:rPr>
              <a:t>E2B &lt;90 min?: EMS Treat and transport to PCI Capable hospital</a:t>
            </a:r>
            <a:r>
              <a:rPr lang="en-US" altLang="en-US" sz="1200" b="1">
                <a:solidFill>
                  <a:schemeClr val="accent2"/>
                </a:solidFill>
              </a:rPr>
              <a:t> </a:t>
            </a:r>
          </a:p>
        </p:txBody>
      </p:sp>
      <p:sp>
        <p:nvSpPr>
          <p:cNvPr id="523453" name="Text Box 189"/>
          <p:cNvSpPr txBox="1">
            <a:spLocks noChangeArrowheads="1"/>
          </p:cNvSpPr>
          <p:nvPr/>
        </p:nvSpPr>
        <p:spPr bwMode="auto">
          <a:xfrm>
            <a:off x="3749040" y="5303521"/>
            <a:ext cx="868680" cy="221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eaLnBrk="0" hangingPunct="0"/>
            <a:r>
              <a:rPr lang="en-US" altLang="en-US" sz="1440" b="1" dirty="0"/>
              <a:t>Dispatch</a:t>
            </a:r>
          </a:p>
        </p:txBody>
      </p:sp>
      <p:sp>
        <p:nvSpPr>
          <p:cNvPr id="523454" name="Rectangle 190"/>
          <p:cNvSpPr>
            <a:spLocks noChangeArrowheads="1"/>
          </p:cNvSpPr>
          <p:nvPr/>
        </p:nvSpPr>
        <p:spPr bwMode="auto">
          <a:xfrm>
            <a:off x="2011680" y="4572000"/>
            <a:ext cx="1463040" cy="548640"/>
          </a:xfrm>
          <a:prstGeom prst="rect">
            <a:avLst/>
          </a:prstGeom>
          <a:solidFill>
            <a:schemeClr val="tx1"/>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r>
              <a:rPr lang="en-US" altLang="en-US" sz="1560" b="1">
                <a:solidFill>
                  <a:srgbClr val="FFFF00"/>
                </a:solidFill>
              </a:rPr>
              <a:t>????? Time</a:t>
            </a:r>
          </a:p>
        </p:txBody>
      </p:sp>
      <p:sp>
        <p:nvSpPr>
          <p:cNvPr id="523455" name="Rectangle 191"/>
          <p:cNvSpPr>
            <a:spLocks noChangeArrowheads="1"/>
          </p:cNvSpPr>
          <p:nvPr/>
        </p:nvSpPr>
        <p:spPr bwMode="auto">
          <a:xfrm>
            <a:off x="4846320" y="4572000"/>
            <a:ext cx="2286000" cy="548640"/>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1680"/>
              <a:t>10</a:t>
            </a:r>
          </a:p>
          <a:p>
            <a:pPr algn="ctr"/>
            <a:r>
              <a:rPr lang="en-US" altLang="en-US" sz="1680"/>
              <a:t>min</a:t>
            </a:r>
          </a:p>
        </p:txBody>
      </p:sp>
      <p:sp>
        <p:nvSpPr>
          <p:cNvPr id="523456" name="Rectangle 192"/>
          <p:cNvSpPr>
            <a:spLocks noGrp="1" noChangeArrowheads="1"/>
          </p:cNvSpPr>
          <p:nvPr>
            <p:ph type="title"/>
          </p:nvPr>
        </p:nvSpPr>
        <p:spPr>
          <a:xfrm>
            <a:off x="1828800" y="0"/>
            <a:ext cx="10972800" cy="1371600"/>
          </a:xfrm>
        </p:spPr>
        <p:txBody>
          <a:bodyPr/>
          <a:lstStyle/>
          <a:p>
            <a:r>
              <a:rPr lang="en-US" altLang="en-US" sz="2160" dirty="0" smtClean="0"/>
              <a:t>Transport </a:t>
            </a:r>
            <a:r>
              <a:rPr lang="en-US" altLang="en-US" sz="2160" dirty="0"/>
              <a:t>of Patients With STEMI </a:t>
            </a:r>
            <a:br>
              <a:rPr lang="en-US" altLang="en-US" sz="2160" dirty="0"/>
            </a:br>
            <a:r>
              <a:rPr lang="en-US" altLang="en-US" sz="2160" dirty="0"/>
              <a:t>and Initial Reperfusion Treatment</a:t>
            </a:r>
          </a:p>
        </p:txBody>
      </p:sp>
      <p:sp>
        <p:nvSpPr>
          <p:cNvPr id="523457" name="Line 193"/>
          <p:cNvSpPr>
            <a:spLocks noChangeShapeType="1"/>
          </p:cNvSpPr>
          <p:nvPr/>
        </p:nvSpPr>
        <p:spPr bwMode="auto">
          <a:xfrm>
            <a:off x="4297680" y="2651760"/>
            <a:ext cx="0" cy="457200"/>
          </a:xfrm>
          <a:prstGeom prst="line">
            <a:avLst/>
          </a:prstGeom>
          <a:noFill/>
          <a:ln w="38100">
            <a:solidFill>
              <a:srgbClr val="FF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sz="3120"/>
          </a:p>
        </p:txBody>
      </p:sp>
      <p:sp>
        <p:nvSpPr>
          <p:cNvPr id="523458" name="Text Box 194"/>
          <p:cNvSpPr txBox="1">
            <a:spLocks noChangeArrowheads="1"/>
          </p:cNvSpPr>
          <p:nvPr/>
        </p:nvSpPr>
        <p:spPr bwMode="auto">
          <a:xfrm rot="442538">
            <a:off x="7315201" y="1653213"/>
            <a:ext cx="88773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2400" b="1">
                <a:solidFill>
                  <a:schemeClr val="accent2"/>
                </a:solidFill>
                <a:effectLst>
                  <a:outerShdw blurRad="38100" dist="38100" dir="2700000" algn="tl">
                    <a:srgbClr val="C0C0C0"/>
                  </a:outerShdw>
                </a:effectLst>
              </a:rPr>
              <a:t>ACP</a:t>
            </a:r>
          </a:p>
        </p:txBody>
      </p:sp>
      <p:sp>
        <p:nvSpPr>
          <p:cNvPr id="523459" name="Text Box 195"/>
          <p:cNvSpPr txBox="1">
            <a:spLocks noChangeArrowheads="1"/>
          </p:cNvSpPr>
          <p:nvPr/>
        </p:nvSpPr>
        <p:spPr bwMode="auto">
          <a:xfrm>
            <a:off x="11612880" y="4023360"/>
            <a:ext cx="1188720"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1680">
                <a:solidFill>
                  <a:schemeClr val="bg1"/>
                </a:solidFill>
                <a:effectLst>
                  <a:outerShdw blurRad="38100" dist="38100" dir="2700000" algn="tl">
                    <a:srgbClr val="C0C0C0"/>
                  </a:outerShdw>
                </a:effectLst>
              </a:rPr>
              <a:t>St Joes</a:t>
            </a:r>
          </a:p>
          <a:p>
            <a:pPr>
              <a:spcBef>
                <a:spcPct val="50000"/>
              </a:spcBef>
            </a:pPr>
            <a:r>
              <a:rPr lang="en-US" altLang="en-US" sz="1680">
                <a:solidFill>
                  <a:schemeClr val="bg1"/>
                </a:solidFill>
                <a:effectLst>
                  <a:outerShdw blurRad="38100" dist="38100" dir="2700000" algn="tl">
                    <a:srgbClr val="C0C0C0"/>
                  </a:outerShdw>
                </a:effectLst>
              </a:rPr>
              <a:t>Skagit</a:t>
            </a:r>
          </a:p>
        </p:txBody>
      </p:sp>
      <p:sp>
        <p:nvSpPr>
          <p:cNvPr id="523460" name="Line 196"/>
          <p:cNvSpPr>
            <a:spLocks noChangeShapeType="1"/>
          </p:cNvSpPr>
          <p:nvPr/>
        </p:nvSpPr>
        <p:spPr bwMode="auto">
          <a:xfrm>
            <a:off x="11612880" y="1280160"/>
            <a:ext cx="104776" cy="5042536"/>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sz="3120"/>
          </a:p>
        </p:txBody>
      </p:sp>
      <p:sp>
        <p:nvSpPr>
          <p:cNvPr id="523462" name="Text Box 198"/>
          <p:cNvSpPr txBox="1">
            <a:spLocks noChangeArrowheads="1"/>
          </p:cNvSpPr>
          <p:nvPr/>
        </p:nvSpPr>
        <p:spPr bwMode="auto">
          <a:xfrm>
            <a:off x="9966960" y="4846321"/>
            <a:ext cx="1554480" cy="853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ctr" eaLnBrk="0" hangingPunct="0">
              <a:lnSpc>
                <a:spcPct val="95000"/>
              </a:lnSpc>
              <a:spcBef>
                <a:spcPct val="5000"/>
              </a:spcBef>
            </a:pPr>
            <a:r>
              <a:rPr lang="en-US" altLang="en-US" sz="1440" b="1" u="sng" dirty="0"/>
              <a:t>Code STEMI</a:t>
            </a:r>
            <a:r>
              <a:rPr lang="en-US" altLang="en-US" sz="1440" b="1" dirty="0"/>
              <a:t> and Direct to PCI</a:t>
            </a:r>
          </a:p>
          <a:p>
            <a:pPr algn="ctr" eaLnBrk="0" hangingPunct="0">
              <a:lnSpc>
                <a:spcPct val="95000"/>
              </a:lnSpc>
              <a:spcBef>
                <a:spcPct val="5000"/>
              </a:spcBef>
            </a:pPr>
            <a:r>
              <a:rPr lang="en-US" altLang="en-US" sz="1440" b="1" dirty="0"/>
              <a:t>Med STAT- ED MD triage t PCI</a:t>
            </a:r>
          </a:p>
        </p:txBody>
      </p:sp>
      <p:pic>
        <p:nvPicPr>
          <p:cNvPr id="523463" name="Picture 199" descr="Transmitt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37760" y="1280160"/>
            <a:ext cx="2103120" cy="1577340"/>
          </a:xfrm>
          <a:prstGeom prst="rect">
            <a:avLst/>
          </a:prstGeom>
          <a:noFill/>
          <a:extLst>
            <a:ext uri="{909E8E84-426E-40DD-AFC4-6F175D3DCCD1}">
              <a14:hiddenFill xmlns:a14="http://schemas.microsoft.com/office/drawing/2010/main">
                <a:solidFill>
                  <a:srgbClr val="FFFFFF"/>
                </a:solidFill>
              </a14:hiddenFill>
            </a:ext>
          </a:extLst>
        </p:spPr>
      </p:pic>
      <p:sp>
        <p:nvSpPr>
          <p:cNvPr id="523464" name="Rectangle 200"/>
          <p:cNvSpPr>
            <a:spLocks noChangeArrowheads="1"/>
          </p:cNvSpPr>
          <p:nvPr/>
        </p:nvSpPr>
        <p:spPr bwMode="auto">
          <a:xfrm>
            <a:off x="3474720" y="4023360"/>
            <a:ext cx="1371600" cy="365760"/>
          </a:xfrm>
          <a:prstGeom prst="rect">
            <a:avLst/>
          </a:prstGeom>
          <a:solidFill>
            <a:schemeClr val="tx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3120">
                <a:solidFill>
                  <a:srgbClr val="FFFF00"/>
                </a:solidFill>
              </a:rPr>
              <a:t>ASA?</a:t>
            </a:r>
          </a:p>
        </p:txBody>
      </p:sp>
      <p:sp>
        <p:nvSpPr>
          <p:cNvPr id="523465" name="Text Box 201"/>
          <p:cNvSpPr txBox="1">
            <a:spLocks noChangeArrowheads="1"/>
          </p:cNvSpPr>
          <p:nvPr/>
        </p:nvSpPr>
        <p:spPr bwMode="auto">
          <a:xfrm>
            <a:off x="7680960" y="5303520"/>
            <a:ext cx="914400" cy="2954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lgn="r" eaLnBrk="0" hangingPunct="0"/>
            <a:r>
              <a:rPr lang="en-US" altLang="en-US" sz="1920" b="1" dirty="0"/>
              <a:t>EMS</a:t>
            </a:r>
            <a:endParaRPr lang="en-US" altLang="en-US" sz="1920" dirty="0"/>
          </a:p>
        </p:txBody>
      </p:sp>
      <p:sp>
        <p:nvSpPr>
          <p:cNvPr id="523466" name="AutoShape 202"/>
          <p:cNvSpPr>
            <a:spLocks noChangeArrowheads="1"/>
          </p:cNvSpPr>
          <p:nvPr/>
        </p:nvSpPr>
        <p:spPr bwMode="auto">
          <a:xfrm>
            <a:off x="5029200" y="3749040"/>
            <a:ext cx="5029200" cy="822960"/>
          </a:xfrm>
          <a:prstGeom prst="rightArrow">
            <a:avLst>
              <a:gd name="adj1" fmla="val 50000"/>
              <a:gd name="adj2" fmla="val 152778"/>
            </a:avLst>
          </a:prstGeom>
          <a:gradFill rotWithShape="1">
            <a:gsLst>
              <a:gs pos="0">
                <a:srgbClr val="FFFF00"/>
              </a:gs>
              <a:gs pos="100000">
                <a:srgbClr val="FFFF00">
                  <a:gamma/>
                  <a:shade val="46275"/>
                  <a:invGamma/>
                </a:srgbClr>
              </a:gs>
            </a:gsLst>
            <a:path path="rect">
              <a:fillToRect l="50000" t="50000" r="50000" b="50000"/>
            </a:path>
          </a:gradFill>
          <a:ln w="9525">
            <a:solidFill>
              <a:srgbClr val="FFFF99"/>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en-US" sz="3120" i="1"/>
              <a:t>PH 12 lead transmission</a:t>
            </a:r>
          </a:p>
        </p:txBody>
      </p:sp>
    </p:spTree>
    <p:extLst>
      <p:ext uri="{BB962C8B-B14F-4D97-AF65-F5344CB8AC3E}">
        <p14:creationId xmlns:p14="http://schemas.microsoft.com/office/powerpoint/2010/main" val="32700466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23341"/>
                                        </p:tgtEl>
                                        <p:attrNameLst>
                                          <p:attrName>style.visibility</p:attrName>
                                        </p:attrNameLst>
                                      </p:cBhvr>
                                      <p:to>
                                        <p:strVal val="visible"/>
                                      </p:to>
                                    </p:set>
                                    <p:animEffect transition="in" filter="blinds(horizontal)">
                                      <p:cBhvr>
                                        <p:cTn id="7" dur="500"/>
                                        <p:tgtEl>
                                          <p:spTgt spid="523341"/>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23428"/>
                                        </p:tgtEl>
                                        <p:attrNameLst>
                                          <p:attrName>style.visibility</p:attrName>
                                        </p:attrNameLst>
                                      </p:cBhvr>
                                      <p:to>
                                        <p:strVal val="visible"/>
                                      </p:to>
                                    </p:set>
                                    <p:animEffect transition="in" filter="blinds(horizontal)">
                                      <p:cBhvr>
                                        <p:cTn id="10" dur="500"/>
                                        <p:tgtEl>
                                          <p:spTgt spid="523428"/>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523454"/>
                                        </p:tgtEl>
                                        <p:attrNameLst>
                                          <p:attrName>style.visibility</p:attrName>
                                        </p:attrNameLst>
                                      </p:cBhvr>
                                      <p:to>
                                        <p:strVal val="visible"/>
                                      </p:to>
                                    </p:set>
                                    <p:animEffect transition="in" filter="blinds(horizontal)">
                                      <p:cBhvr>
                                        <p:cTn id="13" dur="500"/>
                                        <p:tgtEl>
                                          <p:spTgt spid="52345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523444"/>
                                        </p:tgtEl>
                                        <p:attrNameLst>
                                          <p:attrName>style.visibility</p:attrName>
                                        </p:attrNameLst>
                                      </p:cBhvr>
                                      <p:to>
                                        <p:strVal val="visible"/>
                                      </p:to>
                                    </p:set>
                                    <p:animEffect transition="in" filter="diamond(in)">
                                      <p:cBhvr>
                                        <p:cTn id="18" dur="2000"/>
                                        <p:tgtEl>
                                          <p:spTgt spid="523444"/>
                                        </p:tgtEl>
                                      </p:cBhvr>
                                    </p:animEffect>
                                  </p:childTnLst>
                                </p:cTn>
                              </p:par>
                              <p:par>
                                <p:cTn id="19" presetID="8" presetClass="entr" presetSubtype="16" fill="hold" grpId="0" nodeType="withEffect">
                                  <p:stCondLst>
                                    <p:cond delay="0"/>
                                  </p:stCondLst>
                                  <p:childTnLst>
                                    <p:set>
                                      <p:cBhvr>
                                        <p:cTn id="20" dur="1" fill="hold">
                                          <p:stCondLst>
                                            <p:cond delay="0"/>
                                          </p:stCondLst>
                                        </p:cTn>
                                        <p:tgtEl>
                                          <p:spTgt spid="523457"/>
                                        </p:tgtEl>
                                        <p:attrNameLst>
                                          <p:attrName>style.visibility</p:attrName>
                                        </p:attrNameLst>
                                      </p:cBhvr>
                                      <p:to>
                                        <p:strVal val="visible"/>
                                      </p:to>
                                    </p:set>
                                    <p:animEffect transition="in" filter="diamond(in)">
                                      <p:cBhvr>
                                        <p:cTn id="21" dur="2000"/>
                                        <p:tgtEl>
                                          <p:spTgt spid="523457"/>
                                        </p:tgtEl>
                                      </p:cBhvr>
                                    </p:animEffect>
                                  </p:childTnLst>
                                </p:cTn>
                              </p:par>
                              <p:par>
                                <p:cTn id="22" presetID="8" presetClass="entr" presetSubtype="16" fill="hold" nodeType="withEffect">
                                  <p:stCondLst>
                                    <p:cond delay="0"/>
                                  </p:stCondLst>
                                  <p:childTnLst>
                                    <p:set>
                                      <p:cBhvr>
                                        <p:cTn id="23" dur="1" fill="hold">
                                          <p:stCondLst>
                                            <p:cond delay="0"/>
                                          </p:stCondLst>
                                        </p:cTn>
                                        <p:tgtEl>
                                          <p:spTgt spid="523429"/>
                                        </p:tgtEl>
                                        <p:attrNameLst>
                                          <p:attrName>style.visibility</p:attrName>
                                        </p:attrNameLst>
                                      </p:cBhvr>
                                      <p:to>
                                        <p:strVal val="visible"/>
                                      </p:to>
                                    </p:set>
                                    <p:animEffect transition="in" filter="diamond(in)">
                                      <p:cBhvr>
                                        <p:cTn id="24" dur="2000"/>
                                        <p:tgtEl>
                                          <p:spTgt spid="523429"/>
                                        </p:tgtEl>
                                      </p:cBhvr>
                                    </p:animEffect>
                                  </p:childTnLst>
                                </p:cTn>
                              </p:par>
                              <p:par>
                                <p:cTn id="25" presetID="8" presetClass="entr" presetSubtype="16" fill="hold" nodeType="withEffect">
                                  <p:stCondLst>
                                    <p:cond delay="0"/>
                                  </p:stCondLst>
                                  <p:childTnLst>
                                    <p:set>
                                      <p:cBhvr>
                                        <p:cTn id="26" dur="1" fill="hold">
                                          <p:stCondLst>
                                            <p:cond delay="0"/>
                                          </p:stCondLst>
                                        </p:cTn>
                                        <p:tgtEl>
                                          <p:spTgt spid="523464"/>
                                        </p:tgtEl>
                                        <p:attrNameLst>
                                          <p:attrName>style.visibility</p:attrName>
                                        </p:attrNameLst>
                                      </p:cBhvr>
                                      <p:to>
                                        <p:strVal val="visible"/>
                                      </p:to>
                                    </p:set>
                                    <p:animEffect transition="in" filter="diamond(in)">
                                      <p:cBhvr>
                                        <p:cTn id="27" dur="2000"/>
                                        <p:tgtEl>
                                          <p:spTgt spid="523464"/>
                                        </p:tgtEl>
                                      </p:cBhvr>
                                    </p:animEffect>
                                  </p:childTnLst>
                                </p:cTn>
                              </p:par>
                              <p:par>
                                <p:cTn id="28" presetID="8" presetClass="entr" presetSubtype="16" fill="hold" nodeType="withEffect">
                                  <p:stCondLst>
                                    <p:cond delay="0"/>
                                  </p:stCondLst>
                                  <p:childTnLst>
                                    <p:set>
                                      <p:cBhvr>
                                        <p:cTn id="29" dur="1" fill="hold">
                                          <p:stCondLst>
                                            <p:cond delay="0"/>
                                          </p:stCondLst>
                                        </p:cTn>
                                        <p:tgtEl>
                                          <p:spTgt spid="523431"/>
                                        </p:tgtEl>
                                        <p:attrNameLst>
                                          <p:attrName>style.visibility</p:attrName>
                                        </p:attrNameLst>
                                      </p:cBhvr>
                                      <p:to>
                                        <p:strVal val="visible"/>
                                      </p:to>
                                    </p:set>
                                    <p:animEffect transition="in" filter="diamond(in)">
                                      <p:cBhvr>
                                        <p:cTn id="30" dur="2000"/>
                                        <p:tgtEl>
                                          <p:spTgt spid="52343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 presetClass="entr" presetSubtype="10" fill="hold" nodeType="clickEffect">
                                  <p:stCondLst>
                                    <p:cond delay="0"/>
                                  </p:stCondLst>
                                  <p:childTnLst>
                                    <p:set>
                                      <p:cBhvr>
                                        <p:cTn id="34" dur="1" fill="hold">
                                          <p:stCondLst>
                                            <p:cond delay="0"/>
                                          </p:stCondLst>
                                        </p:cTn>
                                        <p:tgtEl>
                                          <p:spTgt spid="523463"/>
                                        </p:tgtEl>
                                        <p:attrNameLst>
                                          <p:attrName>style.visibility</p:attrName>
                                        </p:attrNameLst>
                                      </p:cBhvr>
                                      <p:to>
                                        <p:strVal val="visible"/>
                                      </p:to>
                                    </p:set>
                                    <p:animEffect transition="in" filter="blinds(horizontal)">
                                      <p:cBhvr>
                                        <p:cTn id="35" dur="500"/>
                                        <p:tgtEl>
                                          <p:spTgt spid="523463"/>
                                        </p:tgtEl>
                                      </p:cBhvr>
                                    </p:animEffect>
                                  </p:childTnLst>
                                </p:cTn>
                              </p:par>
                              <p:par>
                                <p:cTn id="36" presetID="3" presetClass="entr" presetSubtype="10" fill="hold" nodeType="withEffect">
                                  <p:stCondLst>
                                    <p:cond delay="0"/>
                                  </p:stCondLst>
                                  <p:childTnLst>
                                    <p:set>
                                      <p:cBhvr>
                                        <p:cTn id="37" dur="1" fill="hold">
                                          <p:stCondLst>
                                            <p:cond delay="0"/>
                                          </p:stCondLst>
                                        </p:cTn>
                                        <p:tgtEl>
                                          <p:spTgt spid="523430"/>
                                        </p:tgtEl>
                                        <p:attrNameLst>
                                          <p:attrName>style.visibility</p:attrName>
                                        </p:attrNameLst>
                                      </p:cBhvr>
                                      <p:to>
                                        <p:strVal val="visible"/>
                                      </p:to>
                                    </p:set>
                                    <p:animEffect transition="in" filter="blinds(horizontal)">
                                      <p:cBhvr>
                                        <p:cTn id="38" dur="500"/>
                                        <p:tgtEl>
                                          <p:spTgt spid="523430"/>
                                        </p:tgtEl>
                                      </p:cBhvr>
                                    </p:animEffect>
                                  </p:childTnLst>
                                </p:cTn>
                              </p:par>
                              <p:par>
                                <p:cTn id="39" presetID="3" presetClass="entr" presetSubtype="10" fill="hold" nodeType="withEffect">
                                  <p:stCondLst>
                                    <p:cond delay="0"/>
                                  </p:stCondLst>
                                  <p:childTnLst>
                                    <p:set>
                                      <p:cBhvr>
                                        <p:cTn id="40" dur="1" fill="hold">
                                          <p:stCondLst>
                                            <p:cond delay="0"/>
                                          </p:stCondLst>
                                        </p:cTn>
                                        <p:tgtEl>
                                          <p:spTgt spid="523466"/>
                                        </p:tgtEl>
                                        <p:attrNameLst>
                                          <p:attrName>style.visibility</p:attrName>
                                        </p:attrNameLst>
                                      </p:cBhvr>
                                      <p:to>
                                        <p:strVal val="visible"/>
                                      </p:to>
                                    </p:set>
                                    <p:animEffect transition="in" filter="blinds(horizontal)">
                                      <p:cBhvr>
                                        <p:cTn id="41" dur="500"/>
                                        <p:tgtEl>
                                          <p:spTgt spid="523466"/>
                                        </p:tgtEl>
                                      </p:cBhvr>
                                    </p:animEffect>
                                  </p:childTnLst>
                                </p:cTn>
                              </p:par>
                              <p:par>
                                <p:cTn id="42" presetID="3" presetClass="entr" presetSubtype="10" fill="hold" nodeType="withEffect">
                                  <p:stCondLst>
                                    <p:cond delay="0"/>
                                  </p:stCondLst>
                                  <p:childTnLst>
                                    <p:set>
                                      <p:cBhvr>
                                        <p:cTn id="43" dur="1" fill="hold">
                                          <p:stCondLst>
                                            <p:cond delay="0"/>
                                          </p:stCondLst>
                                        </p:cTn>
                                        <p:tgtEl>
                                          <p:spTgt spid="523455"/>
                                        </p:tgtEl>
                                        <p:attrNameLst>
                                          <p:attrName>style.visibility</p:attrName>
                                        </p:attrNameLst>
                                      </p:cBhvr>
                                      <p:to>
                                        <p:strVal val="visible"/>
                                      </p:to>
                                    </p:set>
                                    <p:animEffect transition="in" filter="blinds(horizontal)">
                                      <p:cBhvr>
                                        <p:cTn id="44" dur="500"/>
                                        <p:tgtEl>
                                          <p:spTgt spid="52345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nodeType="clickEffect">
                                  <p:stCondLst>
                                    <p:cond delay="0"/>
                                  </p:stCondLst>
                                  <p:childTnLst>
                                    <p:set>
                                      <p:cBhvr>
                                        <p:cTn id="48" dur="1" fill="hold">
                                          <p:stCondLst>
                                            <p:cond delay="0"/>
                                          </p:stCondLst>
                                        </p:cTn>
                                        <p:tgtEl>
                                          <p:spTgt spid="523266"/>
                                        </p:tgtEl>
                                        <p:attrNameLst>
                                          <p:attrName>style.visibility</p:attrName>
                                        </p:attrNameLst>
                                      </p:cBhvr>
                                      <p:to>
                                        <p:strVal val="visible"/>
                                      </p:to>
                                    </p:set>
                                    <p:animEffect transition="in" filter="blinds(horizontal)">
                                      <p:cBhvr>
                                        <p:cTn id="49" dur="500"/>
                                        <p:tgtEl>
                                          <p:spTgt spid="523266"/>
                                        </p:tgtEl>
                                      </p:cBhvr>
                                    </p:animEffect>
                                  </p:childTnLst>
                                </p:cTn>
                              </p:par>
                              <p:par>
                                <p:cTn id="50" presetID="3" presetClass="entr" presetSubtype="10" fill="hold" nodeType="withEffect">
                                  <p:stCondLst>
                                    <p:cond delay="0"/>
                                  </p:stCondLst>
                                  <p:childTnLst>
                                    <p:set>
                                      <p:cBhvr>
                                        <p:cTn id="51" dur="1" fill="hold">
                                          <p:stCondLst>
                                            <p:cond delay="0"/>
                                          </p:stCondLst>
                                        </p:cTn>
                                        <p:tgtEl>
                                          <p:spTgt spid="523440"/>
                                        </p:tgtEl>
                                        <p:attrNameLst>
                                          <p:attrName>style.visibility</p:attrName>
                                        </p:attrNameLst>
                                      </p:cBhvr>
                                      <p:to>
                                        <p:strVal val="visible"/>
                                      </p:to>
                                    </p:set>
                                    <p:animEffect transition="in" filter="blinds(horizontal)">
                                      <p:cBhvr>
                                        <p:cTn id="52" dur="500"/>
                                        <p:tgtEl>
                                          <p:spTgt spid="523440"/>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23458"/>
                                        </p:tgtEl>
                                        <p:attrNameLst>
                                          <p:attrName>style.visibility</p:attrName>
                                        </p:attrNameLst>
                                      </p:cBhvr>
                                      <p:to>
                                        <p:strVal val="visible"/>
                                      </p:to>
                                    </p:set>
                                    <p:animEffect transition="in" filter="blinds(horizontal)">
                                      <p:cBhvr>
                                        <p:cTn id="55" dur="500"/>
                                        <p:tgtEl>
                                          <p:spTgt spid="523458"/>
                                        </p:tgtEl>
                                      </p:cBhvr>
                                    </p:animEffect>
                                  </p:childTnLst>
                                </p:cTn>
                              </p:par>
                              <p:par>
                                <p:cTn id="56" presetID="3" presetClass="entr" presetSubtype="10" fill="hold" nodeType="withEffect">
                                  <p:stCondLst>
                                    <p:cond delay="0"/>
                                  </p:stCondLst>
                                  <p:childTnLst>
                                    <p:set>
                                      <p:cBhvr>
                                        <p:cTn id="57" dur="1" fill="hold">
                                          <p:stCondLst>
                                            <p:cond delay="0"/>
                                          </p:stCondLst>
                                        </p:cTn>
                                        <p:tgtEl>
                                          <p:spTgt spid="523425"/>
                                        </p:tgtEl>
                                        <p:attrNameLst>
                                          <p:attrName>style.visibility</p:attrName>
                                        </p:attrNameLst>
                                      </p:cBhvr>
                                      <p:to>
                                        <p:strVal val="visible"/>
                                      </p:to>
                                    </p:set>
                                    <p:animEffect transition="in" filter="blinds(horizontal)">
                                      <p:cBhvr>
                                        <p:cTn id="58" dur="500"/>
                                        <p:tgtEl>
                                          <p:spTgt spid="523425"/>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ntr" presetSubtype="10" fill="hold" grpId="0" nodeType="clickEffect">
                                  <p:stCondLst>
                                    <p:cond delay="0"/>
                                  </p:stCondLst>
                                  <p:childTnLst>
                                    <p:set>
                                      <p:cBhvr>
                                        <p:cTn id="62" dur="1" fill="hold">
                                          <p:stCondLst>
                                            <p:cond delay="0"/>
                                          </p:stCondLst>
                                        </p:cTn>
                                        <p:tgtEl>
                                          <p:spTgt spid="523439"/>
                                        </p:tgtEl>
                                        <p:attrNameLst>
                                          <p:attrName>style.visibility</p:attrName>
                                        </p:attrNameLst>
                                      </p:cBhvr>
                                      <p:to>
                                        <p:strVal val="visible"/>
                                      </p:to>
                                    </p:set>
                                    <p:animEffect transition="in" filter="blinds(horizontal)">
                                      <p:cBhvr>
                                        <p:cTn id="63" dur="500"/>
                                        <p:tgtEl>
                                          <p:spTgt spid="523439"/>
                                        </p:tgtEl>
                                      </p:cBhvr>
                                    </p:animEffect>
                                  </p:childTnLst>
                                </p:cTn>
                              </p:par>
                              <p:par>
                                <p:cTn id="64" presetID="3" presetClass="entr" presetSubtype="10" fill="hold" grpId="0" nodeType="withEffect">
                                  <p:stCondLst>
                                    <p:cond delay="0"/>
                                  </p:stCondLst>
                                  <p:childTnLst>
                                    <p:set>
                                      <p:cBhvr>
                                        <p:cTn id="65" dur="1" fill="hold">
                                          <p:stCondLst>
                                            <p:cond delay="0"/>
                                          </p:stCondLst>
                                        </p:cTn>
                                        <p:tgtEl>
                                          <p:spTgt spid="523432"/>
                                        </p:tgtEl>
                                        <p:attrNameLst>
                                          <p:attrName>style.visibility</p:attrName>
                                        </p:attrNameLst>
                                      </p:cBhvr>
                                      <p:to>
                                        <p:strVal val="visible"/>
                                      </p:to>
                                    </p:set>
                                    <p:animEffect transition="in" filter="blinds(horizontal)">
                                      <p:cBhvr>
                                        <p:cTn id="66" dur="500"/>
                                        <p:tgtEl>
                                          <p:spTgt spid="523432"/>
                                        </p:tgtEl>
                                      </p:cBhvr>
                                    </p:animEffect>
                                  </p:childTnLst>
                                </p:cTn>
                              </p:par>
                              <p:par>
                                <p:cTn id="67" presetID="3" presetClass="entr" presetSubtype="10" fill="hold" grpId="0" nodeType="withEffect">
                                  <p:stCondLst>
                                    <p:cond delay="0"/>
                                  </p:stCondLst>
                                  <p:childTnLst>
                                    <p:set>
                                      <p:cBhvr>
                                        <p:cTn id="68" dur="1" fill="hold">
                                          <p:stCondLst>
                                            <p:cond delay="0"/>
                                          </p:stCondLst>
                                        </p:cTn>
                                        <p:tgtEl>
                                          <p:spTgt spid="523435"/>
                                        </p:tgtEl>
                                        <p:attrNameLst>
                                          <p:attrName>style.visibility</p:attrName>
                                        </p:attrNameLst>
                                      </p:cBhvr>
                                      <p:to>
                                        <p:strVal val="visible"/>
                                      </p:to>
                                    </p:set>
                                    <p:animEffect transition="in" filter="blinds(horizontal)">
                                      <p:cBhvr>
                                        <p:cTn id="69" dur="500"/>
                                        <p:tgtEl>
                                          <p:spTgt spid="523435"/>
                                        </p:tgtEl>
                                      </p:cBhvr>
                                    </p:animEffect>
                                  </p:childTnLst>
                                </p:cTn>
                              </p:par>
                              <p:par>
                                <p:cTn id="70" presetID="3" presetClass="entr" presetSubtype="10" fill="hold" nodeType="withEffect">
                                  <p:stCondLst>
                                    <p:cond delay="0"/>
                                  </p:stCondLst>
                                  <p:childTnLst>
                                    <p:set>
                                      <p:cBhvr>
                                        <p:cTn id="71" dur="1" fill="hold">
                                          <p:stCondLst>
                                            <p:cond delay="0"/>
                                          </p:stCondLst>
                                        </p:cTn>
                                        <p:tgtEl>
                                          <p:spTgt spid="523436"/>
                                        </p:tgtEl>
                                        <p:attrNameLst>
                                          <p:attrName>style.visibility</p:attrName>
                                        </p:attrNameLst>
                                      </p:cBhvr>
                                      <p:to>
                                        <p:strVal val="visible"/>
                                      </p:to>
                                    </p:set>
                                    <p:animEffect transition="in" filter="blinds(horizontal)">
                                      <p:cBhvr>
                                        <p:cTn id="72" dur="500"/>
                                        <p:tgtEl>
                                          <p:spTgt spid="523436"/>
                                        </p:tgtEl>
                                      </p:cBhvr>
                                    </p:animEffect>
                                  </p:childTnLst>
                                </p:cTn>
                              </p:par>
                            </p:childTnLst>
                          </p:cTn>
                        </p:par>
                        <p:par>
                          <p:cTn id="73" fill="hold" nodeType="afterGroup">
                            <p:stCondLst>
                              <p:cond delay="500"/>
                            </p:stCondLst>
                            <p:childTnLst>
                              <p:par>
                                <p:cTn id="74" presetID="3" presetClass="entr" presetSubtype="10" fill="hold" nodeType="afterEffect">
                                  <p:stCondLst>
                                    <p:cond delay="0"/>
                                  </p:stCondLst>
                                  <p:childTnLst>
                                    <p:set>
                                      <p:cBhvr>
                                        <p:cTn id="75" dur="1" fill="hold">
                                          <p:stCondLst>
                                            <p:cond delay="0"/>
                                          </p:stCondLst>
                                        </p:cTn>
                                        <p:tgtEl>
                                          <p:spTgt spid="523438"/>
                                        </p:tgtEl>
                                        <p:attrNameLst>
                                          <p:attrName>style.visibility</p:attrName>
                                        </p:attrNameLst>
                                      </p:cBhvr>
                                      <p:to>
                                        <p:strVal val="visible"/>
                                      </p:to>
                                    </p:set>
                                    <p:animEffect transition="in" filter="blinds(horizontal)">
                                      <p:cBhvr>
                                        <p:cTn id="76" dur="2000"/>
                                        <p:tgtEl>
                                          <p:spTgt spid="523438"/>
                                        </p:tgtEl>
                                      </p:cBhvr>
                                    </p:animEffect>
                                  </p:childTnLst>
                                </p:cTn>
                              </p:par>
                            </p:childTnLst>
                          </p:cTn>
                        </p:par>
                        <p:par>
                          <p:cTn id="77" fill="hold" nodeType="afterGroup">
                            <p:stCondLst>
                              <p:cond delay="2500"/>
                            </p:stCondLst>
                            <p:childTnLst>
                              <p:par>
                                <p:cTn id="78" presetID="3" presetClass="entr" presetSubtype="10" fill="hold" grpId="0" nodeType="afterEffect">
                                  <p:stCondLst>
                                    <p:cond delay="0"/>
                                  </p:stCondLst>
                                  <p:childTnLst>
                                    <p:set>
                                      <p:cBhvr>
                                        <p:cTn id="79" dur="1" fill="hold">
                                          <p:stCondLst>
                                            <p:cond delay="0"/>
                                          </p:stCondLst>
                                        </p:cTn>
                                        <p:tgtEl>
                                          <p:spTgt spid="523441"/>
                                        </p:tgtEl>
                                        <p:attrNameLst>
                                          <p:attrName>style.visibility</p:attrName>
                                        </p:attrNameLst>
                                      </p:cBhvr>
                                      <p:to>
                                        <p:strVal val="visible"/>
                                      </p:to>
                                    </p:set>
                                    <p:animEffect transition="in" filter="blinds(horizontal)">
                                      <p:cBhvr>
                                        <p:cTn id="80" dur="2000"/>
                                        <p:tgtEl>
                                          <p:spTgt spid="52344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3" presetClass="entr" presetSubtype="10" fill="hold" nodeType="clickEffect">
                                  <p:stCondLst>
                                    <p:cond delay="0"/>
                                  </p:stCondLst>
                                  <p:childTnLst>
                                    <p:set>
                                      <p:cBhvr>
                                        <p:cTn id="84" dur="1" fill="hold">
                                          <p:stCondLst>
                                            <p:cond delay="0"/>
                                          </p:stCondLst>
                                        </p:cTn>
                                        <p:tgtEl>
                                          <p:spTgt spid="523437"/>
                                        </p:tgtEl>
                                        <p:attrNameLst>
                                          <p:attrName>style.visibility</p:attrName>
                                        </p:attrNameLst>
                                      </p:cBhvr>
                                      <p:to>
                                        <p:strVal val="visible"/>
                                      </p:to>
                                    </p:set>
                                    <p:animEffect transition="in" filter="blinds(horizontal)">
                                      <p:cBhvr>
                                        <p:cTn id="85" dur="500"/>
                                        <p:tgtEl>
                                          <p:spTgt spid="523437"/>
                                        </p:tgtEl>
                                      </p:cBhvr>
                                    </p:animEffect>
                                  </p:childTnLst>
                                </p:cTn>
                              </p:par>
                              <p:par>
                                <p:cTn id="86" presetID="3" presetClass="entr" presetSubtype="10" fill="hold" grpId="0" nodeType="withEffect">
                                  <p:stCondLst>
                                    <p:cond delay="0"/>
                                  </p:stCondLst>
                                  <p:childTnLst>
                                    <p:set>
                                      <p:cBhvr>
                                        <p:cTn id="87" dur="1" fill="hold">
                                          <p:stCondLst>
                                            <p:cond delay="0"/>
                                          </p:stCondLst>
                                        </p:cTn>
                                        <p:tgtEl>
                                          <p:spTgt spid="523434"/>
                                        </p:tgtEl>
                                        <p:attrNameLst>
                                          <p:attrName>style.visibility</p:attrName>
                                        </p:attrNameLst>
                                      </p:cBhvr>
                                      <p:to>
                                        <p:strVal val="visible"/>
                                      </p:to>
                                    </p:set>
                                    <p:animEffect transition="in" filter="blinds(horizontal)">
                                      <p:cBhvr>
                                        <p:cTn id="88" dur="500"/>
                                        <p:tgtEl>
                                          <p:spTgt spid="523434"/>
                                        </p:tgtEl>
                                      </p:cBhvr>
                                    </p:animEffect>
                                  </p:childTnLst>
                                </p:cTn>
                              </p:par>
                              <p:par>
                                <p:cTn id="89" presetID="3" presetClass="entr" presetSubtype="10" fill="hold" grpId="0" nodeType="withEffect">
                                  <p:stCondLst>
                                    <p:cond delay="0"/>
                                  </p:stCondLst>
                                  <p:childTnLst>
                                    <p:set>
                                      <p:cBhvr>
                                        <p:cTn id="90" dur="1" fill="hold">
                                          <p:stCondLst>
                                            <p:cond delay="0"/>
                                          </p:stCondLst>
                                        </p:cTn>
                                        <p:tgtEl>
                                          <p:spTgt spid="523433"/>
                                        </p:tgtEl>
                                        <p:attrNameLst>
                                          <p:attrName>style.visibility</p:attrName>
                                        </p:attrNameLst>
                                      </p:cBhvr>
                                      <p:to>
                                        <p:strVal val="visible"/>
                                      </p:to>
                                    </p:set>
                                    <p:animEffect transition="in" filter="blinds(horizontal)">
                                      <p:cBhvr>
                                        <p:cTn id="91" dur="500"/>
                                        <p:tgtEl>
                                          <p:spTgt spid="523433"/>
                                        </p:tgtEl>
                                      </p:cBhvr>
                                    </p:animEffect>
                                  </p:childTnLst>
                                </p:cTn>
                              </p:par>
                              <p:par>
                                <p:cTn id="92" presetID="3" presetClass="entr" presetSubtype="10" fill="hold" grpId="0" nodeType="withEffect">
                                  <p:stCondLst>
                                    <p:cond delay="0"/>
                                  </p:stCondLst>
                                  <p:childTnLst>
                                    <p:set>
                                      <p:cBhvr>
                                        <p:cTn id="93" dur="1" fill="hold">
                                          <p:stCondLst>
                                            <p:cond delay="0"/>
                                          </p:stCondLst>
                                        </p:cTn>
                                        <p:tgtEl>
                                          <p:spTgt spid="523462"/>
                                        </p:tgtEl>
                                        <p:attrNameLst>
                                          <p:attrName>style.visibility</p:attrName>
                                        </p:attrNameLst>
                                      </p:cBhvr>
                                      <p:to>
                                        <p:strVal val="visible"/>
                                      </p:to>
                                    </p:set>
                                    <p:animEffect transition="in" filter="blinds(horizontal)">
                                      <p:cBhvr>
                                        <p:cTn id="94" dur="500"/>
                                        <p:tgtEl>
                                          <p:spTgt spid="523462"/>
                                        </p:tgtEl>
                                      </p:cBhvr>
                                    </p:animEffect>
                                  </p:childTnLst>
                                </p:cTn>
                              </p:par>
                              <p:par>
                                <p:cTn id="95" presetID="3" presetClass="entr" presetSubtype="10" fill="hold" grpId="0" nodeType="withEffect">
                                  <p:stCondLst>
                                    <p:cond delay="0"/>
                                  </p:stCondLst>
                                  <p:childTnLst>
                                    <p:set>
                                      <p:cBhvr>
                                        <p:cTn id="96" dur="1" fill="hold">
                                          <p:stCondLst>
                                            <p:cond delay="0"/>
                                          </p:stCondLst>
                                        </p:cTn>
                                        <p:tgtEl>
                                          <p:spTgt spid="523459"/>
                                        </p:tgtEl>
                                        <p:attrNameLst>
                                          <p:attrName>style.visibility</p:attrName>
                                        </p:attrNameLst>
                                      </p:cBhvr>
                                      <p:to>
                                        <p:strVal val="visible"/>
                                      </p:to>
                                    </p:set>
                                    <p:animEffect transition="in" filter="blinds(horizontal)">
                                      <p:cBhvr>
                                        <p:cTn id="97" dur="500"/>
                                        <p:tgtEl>
                                          <p:spTgt spid="523459"/>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2" presetClass="entr" presetSubtype="4" fill="hold" grpId="0" nodeType="clickEffect">
                                  <p:stCondLst>
                                    <p:cond delay="0"/>
                                  </p:stCondLst>
                                  <p:childTnLst>
                                    <p:set>
                                      <p:cBhvr>
                                        <p:cTn id="101" dur="1" fill="hold">
                                          <p:stCondLst>
                                            <p:cond delay="0"/>
                                          </p:stCondLst>
                                        </p:cTn>
                                        <p:tgtEl>
                                          <p:spTgt spid="523452"/>
                                        </p:tgtEl>
                                        <p:attrNameLst>
                                          <p:attrName>style.visibility</p:attrName>
                                        </p:attrNameLst>
                                      </p:cBhvr>
                                      <p:to>
                                        <p:strVal val="visible"/>
                                      </p:to>
                                    </p:set>
                                    <p:anim calcmode="lin" valueType="num">
                                      <p:cBhvr additive="base">
                                        <p:cTn id="102" dur="500" fill="hold"/>
                                        <p:tgtEl>
                                          <p:spTgt spid="523452"/>
                                        </p:tgtEl>
                                        <p:attrNameLst>
                                          <p:attrName>ppt_x</p:attrName>
                                        </p:attrNameLst>
                                      </p:cBhvr>
                                      <p:tavLst>
                                        <p:tav tm="0">
                                          <p:val>
                                            <p:strVal val="#ppt_x"/>
                                          </p:val>
                                        </p:tav>
                                        <p:tav tm="100000">
                                          <p:val>
                                            <p:strVal val="#ppt_x"/>
                                          </p:val>
                                        </p:tav>
                                      </p:tavLst>
                                    </p:anim>
                                    <p:anim calcmode="lin" valueType="num">
                                      <p:cBhvr additive="base">
                                        <p:cTn id="103" dur="500" fill="hold"/>
                                        <p:tgtEl>
                                          <p:spTgt spid="523452"/>
                                        </p:tgtEl>
                                        <p:attrNameLst>
                                          <p:attrName>ppt_y</p:attrName>
                                        </p:attrNameLst>
                                      </p:cBhvr>
                                      <p:tavLst>
                                        <p:tav tm="0">
                                          <p:val>
                                            <p:strVal val="1+#ppt_h/2"/>
                                          </p:val>
                                        </p:tav>
                                        <p:tav tm="100000">
                                          <p:val>
                                            <p:strVal val="#ppt_y"/>
                                          </p:val>
                                        </p:tav>
                                      </p:tavLst>
                                    </p:anim>
                                  </p:childTnLst>
                                </p:cTn>
                              </p:par>
                            </p:childTnLst>
                          </p:cTn>
                        </p:par>
                        <p:par>
                          <p:cTn id="104" fill="hold" nodeType="afterGroup">
                            <p:stCondLst>
                              <p:cond delay="500"/>
                            </p:stCondLst>
                            <p:childTnLst>
                              <p:par>
                                <p:cTn id="105" presetID="2" presetClass="entr" presetSubtype="4" fill="hold" grpId="0" nodeType="afterEffect">
                                  <p:stCondLst>
                                    <p:cond delay="0"/>
                                  </p:stCondLst>
                                  <p:childTnLst>
                                    <p:set>
                                      <p:cBhvr>
                                        <p:cTn id="106" dur="1" fill="hold">
                                          <p:stCondLst>
                                            <p:cond delay="0"/>
                                          </p:stCondLst>
                                        </p:cTn>
                                        <p:tgtEl>
                                          <p:spTgt spid="523442"/>
                                        </p:tgtEl>
                                        <p:attrNameLst>
                                          <p:attrName>style.visibility</p:attrName>
                                        </p:attrNameLst>
                                      </p:cBhvr>
                                      <p:to>
                                        <p:strVal val="visible"/>
                                      </p:to>
                                    </p:set>
                                    <p:anim calcmode="lin" valueType="num">
                                      <p:cBhvr additive="base">
                                        <p:cTn id="107" dur="2000" fill="hold"/>
                                        <p:tgtEl>
                                          <p:spTgt spid="523442"/>
                                        </p:tgtEl>
                                        <p:attrNameLst>
                                          <p:attrName>ppt_x</p:attrName>
                                        </p:attrNameLst>
                                      </p:cBhvr>
                                      <p:tavLst>
                                        <p:tav tm="0">
                                          <p:val>
                                            <p:strVal val="#ppt_x"/>
                                          </p:val>
                                        </p:tav>
                                        <p:tav tm="100000">
                                          <p:val>
                                            <p:strVal val="#ppt_x"/>
                                          </p:val>
                                        </p:tav>
                                      </p:tavLst>
                                    </p:anim>
                                    <p:anim calcmode="lin" valueType="num">
                                      <p:cBhvr additive="base">
                                        <p:cTn id="108" dur="2000" fill="hold"/>
                                        <p:tgtEl>
                                          <p:spTgt spid="523442"/>
                                        </p:tgtEl>
                                        <p:attrNameLst>
                                          <p:attrName>ppt_y</p:attrName>
                                        </p:attrNameLst>
                                      </p:cBhvr>
                                      <p:tavLst>
                                        <p:tav tm="0">
                                          <p:val>
                                            <p:strVal val="1+#ppt_h/2"/>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523443"/>
                                        </p:tgtEl>
                                        <p:attrNameLst>
                                          <p:attrName>style.visibility</p:attrName>
                                        </p:attrNameLst>
                                      </p:cBhvr>
                                      <p:to>
                                        <p:strVal val="visible"/>
                                      </p:to>
                                    </p:set>
                                    <p:anim calcmode="lin" valueType="num">
                                      <p:cBhvr additive="base">
                                        <p:cTn id="113" dur="500" fill="hold"/>
                                        <p:tgtEl>
                                          <p:spTgt spid="523443"/>
                                        </p:tgtEl>
                                        <p:attrNameLst>
                                          <p:attrName>ppt_x</p:attrName>
                                        </p:attrNameLst>
                                      </p:cBhvr>
                                      <p:tavLst>
                                        <p:tav tm="0">
                                          <p:val>
                                            <p:strVal val="#ppt_x"/>
                                          </p:val>
                                        </p:tav>
                                        <p:tav tm="100000">
                                          <p:val>
                                            <p:strVal val="#ppt_x"/>
                                          </p:val>
                                        </p:tav>
                                      </p:tavLst>
                                    </p:anim>
                                    <p:anim calcmode="lin" valueType="num">
                                      <p:cBhvr additive="base">
                                        <p:cTn id="114" dur="500" fill="hold"/>
                                        <p:tgtEl>
                                          <p:spTgt spid="5234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3428" grpId="0" animBg="1"/>
      <p:bldP spid="523432" grpId="0" animBg="1"/>
      <p:bldP spid="523433" grpId="0" animBg="1"/>
      <p:bldP spid="523434" grpId="0"/>
      <p:bldP spid="523435" grpId="0"/>
      <p:bldP spid="523439" grpId="0"/>
      <p:bldP spid="523441" grpId="0" animBg="1"/>
      <p:bldP spid="523442" grpId="0" animBg="1"/>
      <p:bldP spid="523443" grpId="0" animBg="1"/>
      <p:bldP spid="523444" grpId="0"/>
      <p:bldP spid="523452" grpId="0" animBg="1"/>
      <p:bldP spid="523454" grpId="0" animBg="1"/>
      <p:bldP spid="523457" grpId="0" animBg="1"/>
      <p:bldP spid="523458" grpId="0"/>
      <p:bldP spid="523459" grpId="0"/>
      <p:bldP spid="523462"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title"/>
          </p:nvPr>
        </p:nvSpPr>
        <p:spPr/>
        <p:txBody>
          <a:bodyPr/>
          <a:lstStyle/>
          <a:p>
            <a:r>
              <a:rPr lang="en-US" altLang="en-US" sz="4800"/>
              <a:t>STEMI, Medical STAT, or Other?</a:t>
            </a:r>
          </a:p>
        </p:txBody>
      </p:sp>
      <p:pic>
        <p:nvPicPr>
          <p:cNvPr id="510979" name="Picture 3" descr="practiceanterio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828800" y="2228850"/>
            <a:ext cx="10972800" cy="341947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10980" name="Rectangle 4"/>
          <p:cNvSpPr>
            <a:spLocks noChangeArrowheads="1"/>
          </p:cNvSpPr>
          <p:nvPr/>
        </p:nvSpPr>
        <p:spPr bwMode="auto">
          <a:xfrm>
            <a:off x="7589520" y="5943601"/>
            <a:ext cx="493776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chemeClr val="folHlink"/>
              </a:buClr>
              <a:buSzPct val="60000"/>
              <a:buFont typeface="Wingdings" panose="05000000000000000000" pitchFamily="2" charset="2"/>
              <a:buChar char="n"/>
            </a:pPr>
            <a:endParaRPr lang="en-US" altLang="en-US" sz="2400">
              <a:solidFill>
                <a:schemeClr val="bg1"/>
              </a:solidFill>
              <a:latin typeface="Tahoma" panose="020B0604030504040204" pitchFamily="34" charset="0"/>
            </a:endParaRPr>
          </a:p>
        </p:txBody>
      </p:sp>
    </p:spTree>
    <p:extLst>
      <p:ext uri="{BB962C8B-B14F-4D97-AF65-F5344CB8AC3E}">
        <p14:creationId xmlns:p14="http://schemas.microsoft.com/office/powerpoint/2010/main" val="3750880853"/>
      </p:ext>
    </p:extLst>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sz="4800">
                <a:effectLst>
                  <a:outerShdw blurRad="38100" dist="38100" dir="2700000" algn="tl">
                    <a:srgbClr val="C0C0C0"/>
                  </a:outerShdw>
                </a:effectLst>
              </a:rPr>
              <a:t>STEMI, Medical STAT, or Other?</a:t>
            </a:r>
          </a:p>
        </p:txBody>
      </p:sp>
      <p:pic>
        <p:nvPicPr>
          <p:cNvPr id="559107" name="Picture 2" descr="lbbb_mi.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71700" y="2108836"/>
            <a:ext cx="10287000" cy="4011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0579048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T-wave Changes in Ischemia</a:t>
            </a:r>
          </a:p>
        </p:txBody>
      </p:sp>
      <p:sp>
        <p:nvSpPr>
          <p:cNvPr id="61443" name="Rectangle 3"/>
          <p:cNvSpPr>
            <a:spLocks noGrp="1" noChangeArrowheads="1"/>
          </p:cNvSpPr>
          <p:nvPr>
            <p:ph idx="4294967295"/>
          </p:nvPr>
        </p:nvSpPr>
        <p:spPr>
          <a:xfrm>
            <a:off x="2651760" y="1920240"/>
            <a:ext cx="9326880" cy="4937760"/>
          </a:xfrm>
        </p:spPr>
        <p:txBody>
          <a:bodyPr vert="horz" wrap="square" lIns="110490" tIns="55246" rIns="110490" bIns="55246" numCol="1" anchor="t" anchorCtr="0" compatLnSpc="1">
            <a:prstTxWarp prst="textNoShape">
              <a:avLst/>
            </a:prstTxWarp>
          </a:bodyPr>
          <a:lstStyle/>
          <a:p>
            <a:pPr>
              <a:lnSpc>
                <a:spcPct val="90000"/>
              </a:lnSpc>
            </a:pPr>
            <a:r>
              <a:rPr lang="en-US" altLang="en-US" sz="3360" dirty="0"/>
              <a:t>Appear within seconds of onset of AMI</a:t>
            </a:r>
          </a:p>
          <a:p>
            <a:pPr>
              <a:lnSpc>
                <a:spcPct val="90000"/>
              </a:lnSpc>
            </a:pPr>
            <a:r>
              <a:rPr lang="en-US" altLang="en-US" sz="3360" dirty="0"/>
              <a:t>Appear over zone of ischemia</a:t>
            </a:r>
          </a:p>
          <a:p>
            <a:pPr>
              <a:lnSpc>
                <a:spcPct val="90000"/>
              </a:lnSpc>
            </a:pPr>
            <a:r>
              <a:rPr lang="en-US" altLang="en-US" sz="3360" dirty="0"/>
              <a:t>May be tall and or deeply inverted depending on location of ischemia</a:t>
            </a:r>
          </a:p>
          <a:p>
            <a:pPr>
              <a:lnSpc>
                <a:spcPct val="90000"/>
              </a:lnSpc>
            </a:pPr>
            <a:r>
              <a:rPr lang="en-US" altLang="en-US" sz="3360" dirty="0"/>
              <a:t>Symmetry is important finding in ischemia</a:t>
            </a:r>
          </a:p>
          <a:p>
            <a:pPr>
              <a:lnSpc>
                <a:spcPct val="90000"/>
              </a:lnSpc>
            </a:pPr>
            <a:r>
              <a:rPr lang="en-US" altLang="en-US" sz="3360" dirty="0"/>
              <a:t>Are associated with prolonged QT interval</a:t>
            </a:r>
          </a:p>
          <a:p>
            <a:pPr>
              <a:lnSpc>
                <a:spcPct val="90000"/>
              </a:lnSpc>
            </a:pPr>
            <a:r>
              <a:rPr lang="en-US" altLang="en-US" sz="3360" b="1" dirty="0">
                <a:solidFill>
                  <a:srgbClr val="FF0000"/>
                </a:solidFill>
              </a:rPr>
              <a:t>Often associated with ST depression</a:t>
            </a:r>
          </a:p>
          <a:p>
            <a:pPr>
              <a:lnSpc>
                <a:spcPct val="90000"/>
              </a:lnSpc>
            </a:pPr>
            <a:r>
              <a:rPr lang="en-US" altLang="en-US" sz="3360" dirty="0"/>
              <a:t>Rapidly revert to normal after </a:t>
            </a:r>
            <a:r>
              <a:rPr lang="en-US" altLang="en-US" sz="3360" dirty="0" err="1"/>
              <a:t>anginal</a:t>
            </a:r>
            <a:r>
              <a:rPr lang="en-US" altLang="en-US" sz="3360" dirty="0"/>
              <a:t> attack</a:t>
            </a:r>
          </a:p>
          <a:p>
            <a:pPr>
              <a:lnSpc>
                <a:spcPct val="90000"/>
              </a:lnSpc>
            </a:pPr>
            <a:r>
              <a:rPr lang="en-US" altLang="en-US" sz="3360" dirty="0"/>
              <a:t>Persist in q-wave infarct.</a:t>
            </a:r>
          </a:p>
          <a:p>
            <a:pPr>
              <a:lnSpc>
                <a:spcPct val="90000"/>
              </a:lnSpc>
            </a:pPr>
            <a:endParaRPr lang="en-US" altLang="en-US" sz="3360" dirty="0"/>
          </a:p>
        </p:txBody>
      </p:sp>
    </p:spTree>
    <p:extLst>
      <p:ext uri="{BB962C8B-B14F-4D97-AF65-F5344CB8AC3E}">
        <p14:creationId xmlns:p14="http://schemas.microsoft.com/office/powerpoint/2010/main" val="3849373854"/>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p:cNvSpPr>
            <a:spLocks noGrp="1" noChangeArrowheads="1"/>
          </p:cNvSpPr>
          <p:nvPr>
            <p:ph type="title"/>
          </p:nvPr>
        </p:nvSpPr>
        <p:spPr/>
        <p:txBody>
          <a:bodyPr/>
          <a:lstStyle/>
          <a:p>
            <a:r>
              <a:rPr lang="en-US" altLang="en-US" sz="4800"/>
              <a:t>STEMI, Medical STAT, or Other?</a:t>
            </a:r>
          </a:p>
        </p:txBody>
      </p:sp>
      <p:pic>
        <p:nvPicPr>
          <p:cNvPr id="513027" name="Picture 3" descr="practiceinferio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743200" y="3108960"/>
            <a:ext cx="9326880" cy="306133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13028" name="Text Box 4"/>
          <p:cNvSpPr txBox="1">
            <a:spLocks noChangeArrowheads="1"/>
          </p:cNvSpPr>
          <p:nvPr/>
        </p:nvSpPr>
        <p:spPr bwMode="auto">
          <a:xfrm>
            <a:off x="3108960" y="6492240"/>
            <a:ext cx="1554480"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2880">
                <a:latin typeface="Tahoma" panose="020B0604030504040204" pitchFamily="34" charset="0"/>
              </a:rPr>
              <a:t>Click for answer</a:t>
            </a:r>
          </a:p>
        </p:txBody>
      </p:sp>
      <p:sp>
        <p:nvSpPr>
          <p:cNvPr id="513029" name="Rectangle 5"/>
          <p:cNvSpPr>
            <a:spLocks noChangeArrowheads="1"/>
          </p:cNvSpPr>
          <p:nvPr/>
        </p:nvSpPr>
        <p:spPr bwMode="auto">
          <a:xfrm>
            <a:off x="6400800" y="6309360"/>
            <a:ext cx="5486400"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chemeClr val="folHlink"/>
              </a:buClr>
              <a:buSzPct val="60000"/>
              <a:buFont typeface="Wingdings" panose="05000000000000000000" pitchFamily="2" charset="2"/>
              <a:buChar char="n"/>
            </a:pPr>
            <a:endParaRPr lang="en-US" altLang="en-US" sz="3360">
              <a:latin typeface="Tahoma" panose="020B0604030504040204" pitchFamily="34" charset="0"/>
            </a:endParaRPr>
          </a:p>
        </p:txBody>
      </p:sp>
    </p:spTree>
    <p:extLst>
      <p:ext uri="{BB962C8B-B14F-4D97-AF65-F5344CB8AC3E}">
        <p14:creationId xmlns:p14="http://schemas.microsoft.com/office/powerpoint/2010/main" val="2334527724"/>
      </p:ext>
    </p:extLst>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2"/>
          <p:cNvSpPr>
            <a:spLocks noGrp="1" noChangeArrowheads="1"/>
          </p:cNvSpPr>
          <p:nvPr>
            <p:ph type="title"/>
          </p:nvPr>
        </p:nvSpPr>
        <p:spPr/>
        <p:txBody>
          <a:bodyPr/>
          <a:lstStyle/>
          <a:p>
            <a:r>
              <a:rPr lang="en-US" altLang="en-US"/>
              <a:t>STEMI, Medical SAT, or Other?</a:t>
            </a:r>
          </a:p>
        </p:txBody>
      </p:sp>
      <p:pic>
        <p:nvPicPr>
          <p:cNvPr id="514051" name="Picture 3" descr="practiceinferiorlateral"/>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828800" y="2091690"/>
            <a:ext cx="10972800" cy="373189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14052" name="Text Box 4"/>
          <p:cNvSpPr txBox="1">
            <a:spLocks noChangeArrowheads="1"/>
          </p:cNvSpPr>
          <p:nvPr/>
        </p:nvSpPr>
        <p:spPr bwMode="auto">
          <a:xfrm>
            <a:off x="3108960" y="6492240"/>
            <a:ext cx="1554480" cy="9787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en-US" sz="2880">
                <a:latin typeface="Tahoma" panose="020B0604030504040204" pitchFamily="34" charset="0"/>
              </a:rPr>
              <a:t>Click for answer</a:t>
            </a:r>
          </a:p>
        </p:txBody>
      </p:sp>
      <p:sp>
        <p:nvSpPr>
          <p:cNvPr id="514053" name="Rectangle 5"/>
          <p:cNvSpPr>
            <a:spLocks noChangeArrowheads="1"/>
          </p:cNvSpPr>
          <p:nvPr/>
        </p:nvSpPr>
        <p:spPr bwMode="auto">
          <a:xfrm>
            <a:off x="6583680" y="5760721"/>
            <a:ext cx="548640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chemeClr val="folHlink"/>
              </a:buClr>
              <a:buSzPct val="60000"/>
              <a:buFont typeface="Wingdings" panose="05000000000000000000" pitchFamily="2" charset="2"/>
              <a:buChar char="n"/>
            </a:pPr>
            <a:endParaRPr lang="en-US" altLang="en-US" sz="2880">
              <a:solidFill>
                <a:schemeClr val="bg1"/>
              </a:solidFill>
              <a:latin typeface="Tahoma" panose="020B0604030504040204" pitchFamily="34" charset="0"/>
            </a:endParaRPr>
          </a:p>
        </p:txBody>
      </p:sp>
    </p:spTree>
    <p:extLst>
      <p:ext uri="{BB962C8B-B14F-4D97-AF65-F5344CB8AC3E}">
        <p14:creationId xmlns:p14="http://schemas.microsoft.com/office/powerpoint/2010/main" val="969180303"/>
      </p:ext>
    </p:extLst>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9" name="Rectangle 5"/>
          <p:cNvSpPr>
            <a:spLocks noGrp="1" noChangeArrowheads="1"/>
          </p:cNvSpPr>
          <p:nvPr>
            <p:ph type="title"/>
          </p:nvPr>
        </p:nvSpPr>
        <p:spPr>
          <a:noFill/>
          <a:ln/>
        </p:spPr>
        <p:txBody>
          <a:bodyPr/>
          <a:lstStyle/>
          <a:p>
            <a:r>
              <a:rPr lang="en-US" altLang="en-US" sz="4800">
                <a:effectLst>
                  <a:outerShdw blurRad="38100" dist="38100" dir="2700000" algn="tl">
                    <a:srgbClr val="C0C0C0"/>
                  </a:outerShdw>
                </a:effectLst>
              </a:rPr>
              <a:t>STEMI, Medical STAT, or Other?</a:t>
            </a:r>
          </a:p>
        </p:txBody>
      </p:sp>
      <p:pic>
        <p:nvPicPr>
          <p:cNvPr id="533510" name="Picture 6" descr="0175_inflatmi"/>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1828800" y="1895476"/>
            <a:ext cx="10972800" cy="6334124"/>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26245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533510"/>
                                        </p:tgtEl>
                                        <p:attrNameLst>
                                          <p:attrName>style.visibility</p:attrName>
                                        </p:attrNameLst>
                                      </p:cBhvr>
                                      <p:to>
                                        <p:strVal val="visible"/>
                                      </p:to>
                                    </p:set>
                                    <p:animEffect transition="in" filter="diamond(in)">
                                      <p:cBhvr>
                                        <p:cTn id="7" dur="2000"/>
                                        <p:tgtEl>
                                          <p:spTgt spid="5335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sz="4800">
                <a:effectLst>
                  <a:outerShdw blurRad="38100" dist="38100" dir="2700000" algn="tl">
                    <a:srgbClr val="C0C0C0"/>
                  </a:outerShdw>
                </a:effectLst>
              </a:rPr>
              <a:t>STEMI, Medical STAT, or Other?</a:t>
            </a:r>
          </a:p>
        </p:txBody>
      </p:sp>
      <p:pic>
        <p:nvPicPr>
          <p:cNvPr id="552963" name="Content Placeholder 3" descr="rbbb_1a.jpg"/>
          <p:cNvPicPr>
            <a:picLocks noGrp="1" noChangeAspect="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2651760" y="1920240"/>
            <a:ext cx="9326880" cy="5029200"/>
          </a:xfrm>
        </p:spPr>
      </p:pic>
    </p:spTree>
    <p:extLst>
      <p:ext uri="{BB962C8B-B14F-4D97-AF65-F5344CB8AC3E}">
        <p14:creationId xmlns:p14="http://schemas.microsoft.com/office/powerpoint/2010/main" val="2606032849"/>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sz="4800"/>
              <a:t> </a:t>
            </a:r>
            <a:r>
              <a:rPr lang="en-US" altLang="en-US" sz="4800">
                <a:effectLst>
                  <a:outerShdw blurRad="38100" dist="38100" dir="2700000" algn="tl">
                    <a:srgbClr val="C0C0C0"/>
                  </a:outerShdw>
                </a:effectLst>
              </a:rPr>
              <a:t>STEMI, Medical STAT, or Other?</a:t>
            </a:r>
          </a:p>
        </p:txBody>
      </p:sp>
      <p:pic>
        <p:nvPicPr>
          <p:cNvPr id="558083" name="Picture 3" descr="C:\Documents and Settings\Flyfisher\My Documents\My Pictures\bbb12\bbb1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4560" y="1737360"/>
            <a:ext cx="10424160" cy="5394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32085897"/>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6" name="Picture 1" descr="vt_4.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71700" y="1360170"/>
            <a:ext cx="10287000" cy="5509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4227" name="Rectangle 3"/>
          <p:cNvSpPr>
            <a:spLocks noGrp="1" noChangeArrowheads="1"/>
          </p:cNvSpPr>
          <p:nvPr>
            <p:ph type="title" idx="4294967295"/>
          </p:nvPr>
        </p:nvSpPr>
        <p:spPr/>
        <p:txBody>
          <a:bodyPr/>
          <a:lstStyle/>
          <a:p>
            <a:r>
              <a:rPr lang="en-US" altLang="en-US">
                <a:effectLst>
                  <a:outerShdw blurRad="38100" dist="38100" dir="2700000" algn="tl">
                    <a:srgbClr val="C0C0C0"/>
                  </a:outerShdw>
                </a:effectLst>
              </a:rPr>
              <a:t>STEMI, Medical SAT, or Other?</a:t>
            </a:r>
          </a:p>
        </p:txBody>
      </p:sp>
    </p:spTree>
    <p:extLst>
      <p:ext uri="{BB962C8B-B14F-4D97-AF65-F5344CB8AC3E}">
        <p14:creationId xmlns:p14="http://schemas.microsoft.com/office/powerpoint/2010/main" val="301430565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1" name="Rectangle 3"/>
          <p:cNvSpPr>
            <a:spLocks noGrp="1" noChangeArrowheads="1"/>
          </p:cNvSpPr>
          <p:nvPr>
            <p:ph type="title"/>
          </p:nvPr>
        </p:nvSpPr>
        <p:spPr/>
        <p:txBody>
          <a:bodyPr/>
          <a:lstStyle/>
          <a:p>
            <a:r>
              <a:rPr lang="en-US" altLang="en-US" sz="4800">
                <a:effectLst>
                  <a:outerShdw blurRad="38100" dist="38100" dir="2700000" algn="tl">
                    <a:srgbClr val="C0C0C0"/>
                  </a:outerShdw>
                </a:effectLst>
              </a:rPr>
              <a:t>STEMI, Medical STAT, or Other?</a:t>
            </a:r>
          </a:p>
        </p:txBody>
      </p:sp>
      <p:pic>
        <p:nvPicPr>
          <p:cNvPr id="565253" name="Picture 1" descr="vt_5.jpg"/>
          <p:cNvPicPr>
            <a:picLocks noGrp="1" noChangeAspect="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1828800" y="1737361"/>
            <a:ext cx="10972800" cy="57340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704412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65253"/>
                                        </p:tgtEl>
                                        <p:attrNameLst>
                                          <p:attrName>style.visibility</p:attrName>
                                        </p:attrNameLst>
                                      </p:cBhvr>
                                      <p:to>
                                        <p:strVal val="visible"/>
                                      </p:to>
                                    </p:set>
                                    <p:animEffect transition="in" filter="dissolve">
                                      <p:cBhvr>
                                        <p:cTn id="7" dur="500"/>
                                        <p:tgtEl>
                                          <p:spTgt spid="5652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149D47"/>
        </a:solidFill>
        <a:effectLst/>
      </p:bgPr>
    </p:bg>
    <p:spTree>
      <p:nvGrpSpPr>
        <p:cNvPr id="1" name=""/>
        <p:cNvGrpSpPr/>
        <p:nvPr/>
      </p:nvGrpSpPr>
      <p:grpSpPr>
        <a:xfrm>
          <a:off x="0" y="0"/>
          <a:ext cx="0" cy="0"/>
          <a:chOff x="0" y="0"/>
          <a:chExt cx="0" cy="0"/>
        </a:xfrm>
      </p:grpSpPr>
      <p:sp>
        <p:nvSpPr>
          <p:cNvPr id="9219" name="Title 1"/>
          <p:cNvSpPr txBox="1">
            <a:spLocks/>
          </p:cNvSpPr>
          <p:nvPr/>
        </p:nvSpPr>
        <p:spPr bwMode="auto">
          <a:xfrm>
            <a:off x="1404031" y="833438"/>
            <a:ext cx="11349037"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0622" tIns="65311" rIns="130622" bIns="65311" anchor="ctr"/>
          <a:lstStyle>
            <a:lvl1pPr>
              <a:defRPr sz="2600">
                <a:solidFill>
                  <a:schemeClr val="tx1"/>
                </a:solidFill>
                <a:latin typeface="Calibri" panose="020F0502020204030204" pitchFamily="34" charset="0"/>
              </a:defRPr>
            </a:lvl1pPr>
            <a:lvl2pPr marL="742950" indent="-285750">
              <a:defRPr sz="2600">
                <a:solidFill>
                  <a:schemeClr val="tx1"/>
                </a:solidFill>
                <a:latin typeface="Calibri" panose="020F0502020204030204" pitchFamily="34" charset="0"/>
              </a:defRPr>
            </a:lvl2pPr>
            <a:lvl3pPr marL="1143000" indent="-228600">
              <a:defRPr sz="2600">
                <a:solidFill>
                  <a:schemeClr val="tx1"/>
                </a:solidFill>
                <a:latin typeface="Calibri" panose="020F0502020204030204" pitchFamily="34" charset="0"/>
              </a:defRPr>
            </a:lvl3pPr>
            <a:lvl4pPr marL="1600200" indent="-228600">
              <a:defRPr sz="2600">
                <a:solidFill>
                  <a:schemeClr val="tx1"/>
                </a:solidFill>
                <a:latin typeface="Calibri" panose="020F0502020204030204" pitchFamily="34" charset="0"/>
              </a:defRPr>
            </a:lvl4pPr>
            <a:lvl5pPr marL="2057400" indent="-228600">
              <a:defRPr sz="2600">
                <a:solidFill>
                  <a:schemeClr val="tx1"/>
                </a:solidFill>
                <a:latin typeface="Calibri" panose="020F0502020204030204" pitchFamily="34" charset="0"/>
              </a:defRPr>
            </a:lvl5pPr>
            <a:lvl6pPr marL="2514600" indent="-228600" defTabSz="652463" fontAlgn="base">
              <a:spcBef>
                <a:spcPct val="0"/>
              </a:spcBef>
              <a:spcAft>
                <a:spcPct val="0"/>
              </a:spcAft>
              <a:defRPr sz="2600">
                <a:solidFill>
                  <a:schemeClr val="tx1"/>
                </a:solidFill>
                <a:latin typeface="Calibri" panose="020F0502020204030204" pitchFamily="34" charset="0"/>
              </a:defRPr>
            </a:lvl6pPr>
            <a:lvl7pPr marL="2971800" indent="-228600" defTabSz="652463" fontAlgn="base">
              <a:spcBef>
                <a:spcPct val="0"/>
              </a:spcBef>
              <a:spcAft>
                <a:spcPct val="0"/>
              </a:spcAft>
              <a:defRPr sz="2600">
                <a:solidFill>
                  <a:schemeClr val="tx1"/>
                </a:solidFill>
                <a:latin typeface="Calibri" panose="020F0502020204030204" pitchFamily="34" charset="0"/>
              </a:defRPr>
            </a:lvl7pPr>
            <a:lvl8pPr marL="3429000" indent="-228600" defTabSz="652463" fontAlgn="base">
              <a:spcBef>
                <a:spcPct val="0"/>
              </a:spcBef>
              <a:spcAft>
                <a:spcPct val="0"/>
              </a:spcAft>
              <a:defRPr sz="2600">
                <a:solidFill>
                  <a:schemeClr val="tx1"/>
                </a:solidFill>
                <a:latin typeface="Calibri" panose="020F0502020204030204" pitchFamily="34" charset="0"/>
              </a:defRPr>
            </a:lvl8pPr>
            <a:lvl9pPr marL="3886200" indent="-228600" defTabSz="652463" fontAlgn="base">
              <a:spcBef>
                <a:spcPct val="0"/>
              </a:spcBef>
              <a:spcAft>
                <a:spcPct val="0"/>
              </a:spcAft>
              <a:defRPr sz="2600">
                <a:solidFill>
                  <a:schemeClr val="tx1"/>
                </a:solidFill>
                <a:latin typeface="Calibri" panose="020F0502020204030204" pitchFamily="34" charset="0"/>
              </a:defRPr>
            </a:lvl9pPr>
          </a:lstStyle>
          <a:p>
            <a:pPr algn="ctr" eaLnBrk="1" hangingPunct="1"/>
            <a:r>
              <a:rPr lang="en-US" altLang="en-US" sz="7200" dirty="0" smtClean="0">
                <a:solidFill>
                  <a:schemeClr val="bg1"/>
                </a:solidFill>
                <a:latin typeface="Arial Unicode MS" panose="020B0604020202020204" pitchFamily="34" charset="-128"/>
                <a:ea typeface="Arial Unicode MS" panose="020B0604020202020204" pitchFamily="34" charset="-128"/>
                <a:cs typeface="Arial Unicode MS" panose="020B0604020202020204" pitchFamily="34" charset="-128"/>
              </a:rPr>
              <a:t>Questions.</a:t>
            </a:r>
            <a:endParaRPr lang="en-US" altLang="en-US" sz="7200" dirty="0">
              <a:solidFill>
                <a:schemeClr val="bg1"/>
              </a:solidFill>
              <a:latin typeface="Arial Unicode MS" panose="020B0604020202020204" pitchFamily="34" charset="-128"/>
              <a:ea typeface="Arial Unicode MS" panose="020B0604020202020204" pitchFamily="34" charset="-128"/>
              <a:cs typeface="Arial Unicode MS" panose="020B0604020202020204" pitchFamily="34" charset="-128"/>
            </a:endParaRPr>
          </a:p>
        </p:txBody>
      </p:sp>
      <p:pic>
        <p:nvPicPr>
          <p:cNvPr id="9220" name="Picture 10"/>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588"/>
            <a:ext cx="146304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22234" y="2205038"/>
            <a:ext cx="8512629" cy="5320393"/>
          </a:xfrm>
          <a:prstGeom prst="rect">
            <a:avLst/>
          </a:prstGeom>
        </p:spPr>
      </p:pic>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588"/>
            <a:ext cx="146304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2" descr="peace-ppt-logo.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21012" y="2084387"/>
            <a:ext cx="6718300" cy="179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p:nvSpPr>
        <p:spPr>
          <a:xfrm>
            <a:off x="1957387" y="4529138"/>
            <a:ext cx="10715625" cy="4216539"/>
          </a:xfrm>
          <a:prstGeom prst="rect">
            <a:avLst/>
          </a:prstGeom>
          <a:noFill/>
        </p:spPr>
        <p:txBody>
          <a:bodyPr wrap="square" rtlCol="0">
            <a:spAutoFit/>
          </a:bodyPr>
          <a:lstStyle/>
          <a:p>
            <a:r>
              <a:rPr lang="en-US" dirty="0" smtClean="0"/>
              <a:t>Jim Cole, LP, MA, NRP, FP-C, CEMSO, CMTE</a:t>
            </a:r>
          </a:p>
          <a:p>
            <a:r>
              <a:rPr lang="en-US" dirty="0" smtClean="0"/>
              <a:t>EMS and Emergency Management Coordinator</a:t>
            </a:r>
          </a:p>
          <a:p>
            <a:r>
              <a:rPr lang="en-US" dirty="0" smtClean="0"/>
              <a:t>PeaceHealth Oregon Network</a:t>
            </a:r>
          </a:p>
          <a:p>
            <a:endParaRPr lang="en-US" dirty="0"/>
          </a:p>
          <a:p>
            <a:r>
              <a:rPr lang="en-US" dirty="0" smtClean="0"/>
              <a:t>jcole3@peacehealth.org</a:t>
            </a:r>
          </a:p>
          <a:p>
            <a:r>
              <a:rPr lang="en-US" dirty="0" smtClean="0"/>
              <a:t>541-222-1794</a:t>
            </a:r>
          </a:p>
          <a:p>
            <a:endParaRPr lang="en-US" dirty="0"/>
          </a:p>
          <a:p>
            <a:r>
              <a:rPr lang="en-US" sz="6000" b="1" dirty="0" smtClean="0"/>
              <a:t>www.peacehealth.org/ems</a:t>
            </a:r>
          </a:p>
          <a:p>
            <a:endParaRPr lang="en-US" dirty="0" smtClean="0"/>
          </a:p>
        </p:txBody>
      </p:sp>
    </p:spTree>
    <p:extLst>
      <p:ext uri="{BB962C8B-B14F-4D97-AF65-F5344CB8AC3E}">
        <p14:creationId xmlns:p14="http://schemas.microsoft.com/office/powerpoint/2010/main" val="373474186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idx="4294967295"/>
          </p:nvPr>
        </p:nvSpPr>
        <p:spPr>
          <a:xfrm>
            <a:off x="2834640" y="365760"/>
            <a:ext cx="9326880" cy="1371600"/>
          </a:xfrm>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T-Wave Changes in Ischemia</a:t>
            </a:r>
            <a:r>
              <a:rPr lang="en-US" altLang="en-US"/>
              <a:t> </a:t>
            </a:r>
          </a:p>
        </p:txBody>
      </p:sp>
      <p:pic>
        <p:nvPicPr>
          <p:cNvPr id="358403" name="Picture 3" descr="C:\Documents and Settings\Flyfisher\My Documents\My Pictures\1088PeakT.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0400" y="3421380"/>
            <a:ext cx="8138160" cy="29794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ext Box 4"/>
          <p:cNvSpPr txBox="1">
            <a:spLocks noChangeArrowheads="1"/>
          </p:cNvSpPr>
          <p:nvPr/>
        </p:nvSpPr>
        <p:spPr bwMode="auto">
          <a:xfrm>
            <a:off x="2560320" y="2286000"/>
            <a:ext cx="8138160" cy="628636"/>
          </a:xfrm>
          <a:prstGeom prst="rect">
            <a:avLst/>
          </a:prstGeom>
          <a:noFill/>
          <a:ln w="9525">
            <a:noFill/>
            <a:miter lim="800000"/>
            <a:headEnd/>
            <a:tailEnd/>
          </a:ln>
          <a:effectLst/>
        </p:spPr>
        <p:txBody>
          <a:bodyPr lIns="110490" tIns="55246" rIns="110490" bIns="55246">
            <a:spAutoFit/>
          </a:bodyPr>
          <a:lstStyle/>
          <a:p>
            <a:pPr eaLnBrk="0" hangingPunct="0">
              <a:spcBef>
                <a:spcPct val="50000"/>
              </a:spcBef>
              <a:buClr>
                <a:schemeClr val="hlink"/>
              </a:buClr>
              <a:buSzPct val="65000"/>
              <a:buFont typeface="Monotype Sorts" charset="2"/>
              <a:buNone/>
              <a:defRPr/>
            </a:pPr>
            <a:r>
              <a:rPr lang="en-US" sz="3360">
                <a:solidFill>
                  <a:srgbClr val="66FF33"/>
                </a:solidFill>
                <a:effectLst>
                  <a:outerShdw blurRad="38100" dist="38100" dir="2700000" algn="tl">
                    <a:srgbClr val="000000"/>
                  </a:outerShdw>
                </a:effectLst>
                <a:latin typeface="Times New Roman" pitchFamily="18" charset="0"/>
              </a:rPr>
              <a:t>Peaked, Symmetrical T-Waves</a:t>
            </a:r>
          </a:p>
        </p:txBody>
      </p:sp>
    </p:spTree>
    <p:extLst>
      <p:ext uri="{BB962C8B-B14F-4D97-AF65-F5344CB8AC3E}">
        <p14:creationId xmlns:p14="http://schemas.microsoft.com/office/powerpoint/2010/main" val="177250125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idx="4294967295"/>
          </p:nvPr>
        </p:nvSpPr>
        <p:spPr/>
        <p:txBody>
          <a:bodyPr vert="horz" wrap="square" lIns="110490" tIns="55246" rIns="110490" bIns="55246" numCol="1" anchor="ctr" anchorCtr="0" compatLnSpc="1">
            <a:prstTxWarp prst="textNoShape">
              <a:avLst/>
            </a:prstTxWarp>
          </a:bodyPr>
          <a:lstStyle/>
          <a:p>
            <a:r>
              <a:rPr lang="en-US" altLang="en-US">
                <a:effectLst>
                  <a:outerShdw blurRad="38100" dist="38100" dir="2700000" algn="tl">
                    <a:srgbClr val="C0C0C0"/>
                  </a:outerShdw>
                </a:effectLst>
              </a:rPr>
              <a:t>T-wave changes in Ischemia</a:t>
            </a:r>
          </a:p>
        </p:txBody>
      </p:sp>
      <p:pic>
        <p:nvPicPr>
          <p:cNvPr id="359427" name="Picture 3" descr="C:\Documents and Settings\Flyfisher\My Documents\My Pictures\inverted Ts.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34640" y="3108960"/>
            <a:ext cx="8686800"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0" name="Text Box 4"/>
          <p:cNvSpPr txBox="1">
            <a:spLocks noChangeArrowheads="1"/>
          </p:cNvSpPr>
          <p:nvPr/>
        </p:nvSpPr>
        <p:spPr bwMode="auto">
          <a:xfrm>
            <a:off x="3383280" y="2011680"/>
            <a:ext cx="6583680" cy="702502"/>
          </a:xfrm>
          <a:prstGeom prst="rect">
            <a:avLst/>
          </a:prstGeom>
          <a:noFill/>
          <a:ln w="9525">
            <a:noFill/>
            <a:miter lim="800000"/>
            <a:headEnd/>
            <a:tailEnd/>
          </a:ln>
          <a:effectLst/>
        </p:spPr>
        <p:txBody>
          <a:bodyPr lIns="110490" tIns="55246" rIns="110490" bIns="55246">
            <a:spAutoFit/>
          </a:bodyPr>
          <a:lstStyle/>
          <a:p>
            <a:pPr eaLnBrk="0" hangingPunct="0">
              <a:spcBef>
                <a:spcPct val="50000"/>
              </a:spcBef>
              <a:buClr>
                <a:schemeClr val="hlink"/>
              </a:buClr>
              <a:buSzPct val="65000"/>
              <a:buFont typeface="Monotype Sorts" charset="2"/>
              <a:buNone/>
              <a:defRPr/>
            </a:pPr>
            <a:r>
              <a:rPr lang="en-US" sz="3840">
                <a:solidFill>
                  <a:srgbClr val="66FF33"/>
                </a:solidFill>
                <a:effectLst>
                  <a:outerShdw blurRad="38100" dist="38100" dir="2700000" algn="tl">
                    <a:srgbClr val="000000"/>
                  </a:outerShdw>
                </a:effectLst>
                <a:latin typeface="Times New Roman" pitchFamily="18" charset="0"/>
              </a:rPr>
              <a:t>Inverted T-waves</a:t>
            </a:r>
          </a:p>
        </p:txBody>
      </p:sp>
    </p:spTree>
    <p:extLst>
      <p:ext uri="{BB962C8B-B14F-4D97-AF65-F5344CB8AC3E}">
        <p14:creationId xmlns:p14="http://schemas.microsoft.com/office/powerpoint/2010/main" val="4069682702"/>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15-SYST_Power-Point_Template</Template>
  <TotalTime>81</TotalTime>
  <Words>3820</Words>
  <Application>Microsoft Office PowerPoint</Application>
  <PresentationFormat>Custom</PresentationFormat>
  <Paragraphs>562</Paragraphs>
  <Slides>78</Slides>
  <Notes>73</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78</vt:i4>
      </vt:variant>
    </vt:vector>
  </HeadingPairs>
  <TitlesOfParts>
    <vt:vector size="90" baseType="lpstr">
      <vt:lpstr>Arial Unicode MS</vt:lpstr>
      <vt:lpstr>Gungsuh</vt:lpstr>
      <vt:lpstr>Arial</vt:lpstr>
      <vt:lpstr>Arial Black</vt:lpstr>
      <vt:lpstr>Calibri</vt:lpstr>
      <vt:lpstr>Century Gothic</vt:lpstr>
      <vt:lpstr>Monotype Sorts</vt:lpstr>
      <vt:lpstr>Symbol</vt:lpstr>
      <vt:lpstr>Tahoma</vt:lpstr>
      <vt:lpstr>Times New Roman</vt:lpstr>
      <vt:lpstr>Wingdings</vt:lpstr>
      <vt:lpstr>Office Theme</vt:lpstr>
      <vt:lpstr>PowerPoint Presentation</vt:lpstr>
      <vt:lpstr>PowerPoint Presentation</vt:lpstr>
      <vt:lpstr>PowerPoint Presentation</vt:lpstr>
      <vt:lpstr>PowerPoint Presentation</vt:lpstr>
      <vt:lpstr>PowerPoint Presentation</vt:lpstr>
      <vt:lpstr>Measuring ST Changes</vt:lpstr>
      <vt:lpstr>T-wave Changes in Ischemia</vt:lpstr>
      <vt:lpstr>T-Wave Changes in Ischemia </vt:lpstr>
      <vt:lpstr>T-wave changes in Ischemia</vt:lpstr>
      <vt:lpstr>T-Wave Changes In Ischemia</vt:lpstr>
      <vt:lpstr>ST Depression in Ischemia</vt:lpstr>
      <vt:lpstr>Types of ST Depression</vt:lpstr>
      <vt:lpstr>ST Elevation in AMI</vt:lpstr>
      <vt:lpstr>Reciprocal Changes?</vt:lpstr>
      <vt:lpstr>Cardiac Anatomy in Relation to Coronary Artery</vt:lpstr>
      <vt:lpstr>PowerPoint Presentation</vt:lpstr>
      <vt:lpstr>Inferior MI Localization</vt:lpstr>
      <vt:lpstr>PowerPoint Presentation</vt:lpstr>
      <vt:lpstr>PowerPoint Presentation</vt:lpstr>
      <vt:lpstr>Lateral MI Localization</vt:lpstr>
      <vt:lpstr>Lateral MI</vt:lpstr>
      <vt:lpstr>Septal MI Localization</vt:lpstr>
      <vt:lpstr>PowerPoint Presentation</vt:lpstr>
      <vt:lpstr>Inferior MI Localization</vt:lpstr>
      <vt:lpstr>Inferior MI</vt:lpstr>
      <vt:lpstr>Posterior View of the Heart</vt:lpstr>
      <vt:lpstr>Right Ventricular Infarction</vt:lpstr>
      <vt:lpstr>STEMI, N-STEMI, and STEMI Mimics</vt:lpstr>
      <vt:lpstr>Three “I”s</vt:lpstr>
      <vt:lpstr>Spectrum of CAD</vt:lpstr>
      <vt:lpstr>What is STEMI?</vt:lpstr>
      <vt:lpstr>N-STEMI?</vt:lpstr>
      <vt:lpstr>STEMI Mimics</vt:lpstr>
      <vt:lpstr>Lead Placement for a  Right-sided ECG</vt:lpstr>
      <vt:lpstr>The Right Ventricular Leads</vt:lpstr>
      <vt:lpstr>KEY POINT!</vt:lpstr>
      <vt:lpstr>Posterior ECG?</vt:lpstr>
      <vt:lpstr>The importance of serial 12 leads</vt:lpstr>
      <vt:lpstr>PowerPoint Presentation</vt:lpstr>
      <vt:lpstr>STEMI MIMICS</vt:lpstr>
      <vt:lpstr>Most common causes of STEMI mistakes</vt:lpstr>
      <vt:lpstr>Bundle Branch/Fascicular Blocks</vt:lpstr>
      <vt:lpstr>Bundle Branch/Fascicular Blocks      Right Bundle Branch Block</vt:lpstr>
      <vt:lpstr>AMI with BB? </vt:lpstr>
      <vt:lpstr>Again with the serial ECGs???</vt:lpstr>
      <vt:lpstr>PowerPoint Presentation</vt:lpstr>
      <vt:lpstr>PowerPoint Presentation</vt:lpstr>
      <vt:lpstr>STEMI Mimics</vt:lpstr>
      <vt:lpstr>PowerPoint Presentation</vt:lpstr>
      <vt:lpstr>PowerPoint Presentation</vt:lpstr>
      <vt:lpstr>STEMI Mimics</vt:lpstr>
      <vt:lpstr>PowerPoint Presentation</vt:lpstr>
      <vt:lpstr>STEMI Mimics</vt:lpstr>
      <vt:lpstr>PowerPoint Presentation</vt:lpstr>
      <vt:lpstr>PowerPoint Presentation</vt:lpstr>
      <vt:lpstr>PowerPoint Presentation</vt:lpstr>
      <vt:lpstr>STEMI Mimics</vt:lpstr>
      <vt:lpstr>PowerPoint Presentation</vt:lpstr>
      <vt:lpstr>PowerPoint Presentation</vt:lpstr>
      <vt:lpstr>PowerPoint Presentation</vt:lpstr>
      <vt:lpstr>STEMI Mimics</vt:lpstr>
      <vt:lpstr>PowerPoint Presentation</vt:lpstr>
      <vt:lpstr>PowerPoint Presentation</vt:lpstr>
      <vt:lpstr>PowerPoint Presentation</vt:lpstr>
      <vt:lpstr>STEMI Mimics</vt:lpstr>
      <vt:lpstr>PowerPoint Presentation</vt:lpstr>
      <vt:lpstr>Transport of Patients With STEMI  and Initial Reperfusion Treatment</vt:lpstr>
      <vt:lpstr>STEMI, Medical STAT, or Other?</vt:lpstr>
      <vt:lpstr>STEMI, Medical STAT, or Other?</vt:lpstr>
      <vt:lpstr>STEMI, Medical STAT, or Other?</vt:lpstr>
      <vt:lpstr>STEMI, Medical SAT, or Other?</vt:lpstr>
      <vt:lpstr>STEMI, Medical STAT, or Other?</vt:lpstr>
      <vt:lpstr>STEMI, Medical STAT, or Other?</vt:lpstr>
      <vt:lpstr> STEMI, Medical STAT, or Other?</vt:lpstr>
      <vt:lpstr>STEMI, Medical SAT, or Other?</vt:lpstr>
      <vt:lpstr>STEMI, Medical STAT, or Other?</vt:lpstr>
      <vt:lpstr>PowerPoint Presentation</vt:lpstr>
      <vt:lpstr>PowerPoint Presentation</vt:lpstr>
    </vt:vector>
  </TitlesOfParts>
  <Company>C+F</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Tangen, Lisa</dc:creator>
  <cp:lastModifiedBy>Cole, Jim</cp:lastModifiedBy>
  <cp:revision>14</cp:revision>
  <cp:lastPrinted>2015-07-21T00:16:08Z</cp:lastPrinted>
  <dcterms:created xsi:type="dcterms:W3CDTF">2015-08-06T15:04:22Z</dcterms:created>
  <dcterms:modified xsi:type="dcterms:W3CDTF">2017-03-05T16:58:58Z</dcterms:modified>
</cp:coreProperties>
</file>